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6"/>
  </p:notesMasterIdLst>
  <p:handoutMasterIdLst>
    <p:handoutMasterId r:id="rId57"/>
  </p:handoutMasterIdLst>
  <p:sldIdLst>
    <p:sldId id="257" r:id="rId6"/>
    <p:sldId id="602" r:id="rId7"/>
    <p:sldId id="440" r:id="rId8"/>
    <p:sldId id="439" r:id="rId9"/>
    <p:sldId id="446" r:id="rId10"/>
    <p:sldId id="441" r:id="rId11"/>
    <p:sldId id="605" r:id="rId12"/>
    <p:sldId id="580" r:id="rId13"/>
    <p:sldId id="460" r:id="rId14"/>
    <p:sldId id="604" r:id="rId15"/>
    <p:sldId id="471" r:id="rId16"/>
    <p:sldId id="472" r:id="rId17"/>
    <p:sldId id="582" r:id="rId18"/>
    <p:sldId id="603" r:id="rId19"/>
    <p:sldId id="477" r:id="rId20"/>
    <p:sldId id="584" r:id="rId21"/>
    <p:sldId id="586" r:id="rId22"/>
    <p:sldId id="587" r:id="rId23"/>
    <p:sldId id="585" r:id="rId24"/>
    <p:sldId id="576" r:id="rId25"/>
    <p:sldId id="588" r:id="rId26"/>
    <p:sldId id="561" r:id="rId27"/>
    <p:sldId id="557" r:id="rId28"/>
    <p:sldId id="558" r:id="rId29"/>
    <p:sldId id="597" r:id="rId30"/>
    <p:sldId id="559" r:id="rId31"/>
    <p:sldId id="560" r:id="rId32"/>
    <p:sldId id="438" r:id="rId33"/>
    <p:sldId id="594" r:id="rId34"/>
    <p:sldId id="595" r:id="rId35"/>
    <p:sldId id="484" r:id="rId36"/>
    <p:sldId id="596" r:id="rId37"/>
    <p:sldId id="444" r:id="rId38"/>
    <p:sldId id="445" r:id="rId39"/>
    <p:sldId id="447" r:id="rId40"/>
    <p:sldId id="574" r:id="rId41"/>
    <p:sldId id="448" r:id="rId42"/>
    <p:sldId id="592" r:id="rId43"/>
    <p:sldId id="518" r:id="rId44"/>
    <p:sldId id="357" r:id="rId45"/>
    <p:sldId id="359" r:id="rId46"/>
    <p:sldId id="363" r:id="rId47"/>
    <p:sldId id="366" r:id="rId48"/>
    <p:sldId id="599" r:id="rId49"/>
    <p:sldId id="600" r:id="rId50"/>
    <p:sldId id="593" r:id="rId51"/>
    <p:sldId id="598" r:id="rId52"/>
    <p:sldId id="371" r:id="rId53"/>
    <p:sldId id="380" r:id="rId54"/>
    <p:sldId id="601" r:id="rId55"/>
  </p:sldIdLst>
  <p:sldSz cx="12192000" cy="6858000"/>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5A9E"/>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98" autoAdjust="0"/>
    <p:restoredTop sz="84328" autoAdjust="0"/>
  </p:normalViewPr>
  <p:slideViewPr>
    <p:cSldViewPr snapToGrid="0" showGuides="1">
      <p:cViewPr varScale="1">
        <p:scale>
          <a:sx n="46" d="100"/>
          <a:sy n="46" d="100"/>
        </p:scale>
        <p:origin x="898" y="27"/>
      </p:cViewPr>
      <p:guideLst>
        <p:guide orient="horz" pos="2160"/>
        <p:guide pos="3840"/>
      </p:guideLst>
    </p:cSldViewPr>
  </p:slideViewPr>
  <p:notesTextViewPr>
    <p:cViewPr>
      <p:scale>
        <a:sx n="1" d="1"/>
        <a:sy n="1" d="1"/>
      </p:scale>
      <p:origin x="0" y="0"/>
    </p:cViewPr>
  </p:notesTextViewPr>
  <p:sorterViewPr>
    <p:cViewPr>
      <p:scale>
        <a:sx n="100" d="100"/>
        <a:sy n="100" d="100"/>
      </p:scale>
      <p:origin x="0" y="-8940"/>
    </p:cViewPr>
  </p:sorterViewPr>
  <p:notesViewPr>
    <p:cSldViewPr snapToGrid="0">
      <p:cViewPr varScale="1">
        <p:scale>
          <a:sx n="86" d="100"/>
          <a:sy n="86"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GB"/>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394D67DE-D524-477F-A21D-595D2C03362C}" type="datetimeFigureOut">
              <a:rPr lang="en-GB" smtClean="0"/>
              <a:t>14/12/2019</a:t>
            </a:fld>
            <a:endParaRPr lang="en-GB"/>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GB"/>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3782387C-3733-40BB-9AFF-181AB8756D94}" type="slidenum">
              <a:rPr lang="en-GB" smtClean="0"/>
              <a:t>‹#›</a:t>
            </a:fld>
            <a:endParaRPr lang="en-GB"/>
          </a:p>
        </p:txBody>
      </p:sp>
    </p:spTree>
    <p:extLst>
      <p:ext uri="{BB962C8B-B14F-4D97-AF65-F5344CB8AC3E}">
        <p14:creationId xmlns:p14="http://schemas.microsoft.com/office/powerpoint/2010/main" val="1234629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fr-CH"/>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294B595-28F0-4ADE-B118-809BEE86647A}" type="datetimeFigureOut">
              <a:rPr lang="fr-CH" smtClean="0"/>
              <a:t>14.12.2019</a:t>
            </a:fld>
            <a:endParaRPr lang="fr-CH"/>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fr-CH"/>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fr-CH"/>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C56A1BF-1CC1-4BBD-88CF-BFED76E52D9D}" type="slidenum">
              <a:rPr lang="fr-CH" smtClean="0"/>
              <a:t>‹#›</a:t>
            </a:fld>
            <a:endParaRPr lang="fr-CH"/>
          </a:p>
        </p:txBody>
      </p:sp>
    </p:spTree>
    <p:extLst>
      <p:ext uri="{BB962C8B-B14F-4D97-AF65-F5344CB8AC3E}">
        <p14:creationId xmlns:p14="http://schemas.microsoft.com/office/powerpoint/2010/main" val="1018879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fr-FR" dirty="0">
                <a:ea typeface="ＭＳ Ｐゴシック" panose="020B0600070205080204" pitchFamily="34" charset="-128"/>
              </a:rPr>
              <a:t>During this session, we will introduce you to the topic of public health engineering and see how engineers can have a significant impact to reduce the mortality and morbidity encountered in many humanitarian contexts. You will learn about the link between health and Water, Sanitation and Hygiene, so-called WASH activities. </a:t>
            </a:r>
          </a:p>
          <a:p>
            <a:r>
              <a:rPr lang="en-US" altLang="fr-FR" dirty="0">
                <a:ea typeface="ＭＳ Ｐゴシック" panose="020B0600070205080204" pitchFamily="34" charset="-128"/>
              </a:rPr>
              <a:t>Engineers in humanitarian assistance should have a good understanding on how communicable diseases are transmitted. This is why you will be introduced to different environmental transmission pathways of diseases and you see some measures to be taken to prevent the spread of some diseases. </a:t>
            </a:r>
            <a:endParaRPr lang="fr-CH" altLang="fr-FR" dirty="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AA5D30B7-F877-4FC6-B32C-20D5FE21BCAE}" type="slidenum">
              <a:rPr lang="fr-CH" smtClean="0"/>
              <a:t>1</a:t>
            </a:fld>
            <a:endParaRPr lang="fr-CH"/>
          </a:p>
        </p:txBody>
      </p:sp>
    </p:spTree>
    <p:extLst>
      <p:ext uri="{BB962C8B-B14F-4D97-AF65-F5344CB8AC3E}">
        <p14:creationId xmlns:p14="http://schemas.microsoft.com/office/powerpoint/2010/main" val="354599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77D37471-F690-4EA9-9E9F-71398D0B33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315050BF-E080-4CC3-9B67-82E0FFF00E93}"/>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fr-FR" dirty="0">
                <a:ea typeface="ＭＳ Ｐゴシック" panose="020B0600070205080204" pitchFamily="34" charset="-128"/>
              </a:rPr>
              <a:t>*/ Providing adequate quantity of water at a water point does not guarantee that people will have access to it. </a:t>
            </a:r>
          </a:p>
          <a:p>
            <a:pPr>
              <a:defRPr/>
            </a:pPr>
            <a:r>
              <a:rPr lang="en-US" altLang="fr-FR" dirty="0">
                <a:ea typeface="ＭＳ Ｐゴシック" panose="020B0600070205080204" pitchFamily="34" charset="-128"/>
              </a:rPr>
              <a:t>As part of the assessment of water needs, we have also to look at the various obstacles to this access, </a:t>
            </a:r>
          </a:p>
          <a:p>
            <a:pPr>
              <a:defRPr/>
            </a:pPr>
            <a:endParaRPr lang="en-US" altLang="fr-FR" dirty="0">
              <a:ea typeface="ＭＳ Ｐゴシック" panose="020B0600070205080204" pitchFamily="34" charset="-128"/>
            </a:endParaRPr>
          </a:p>
          <a:p>
            <a:pPr>
              <a:defRPr/>
            </a:pPr>
            <a:r>
              <a:rPr lang="en-US" altLang="fr-FR" dirty="0">
                <a:ea typeface="ＭＳ Ｐゴシック" panose="020B0600070205080204" pitchFamily="34" charset="-128"/>
              </a:rPr>
              <a:t>- Is it safe to access to it, can we access freely at any time</a:t>
            </a:r>
          </a:p>
          <a:p>
            <a:pPr marL="457200" indent="-457200">
              <a:buFont typeface="Arial" panose="020B0604020202020204" pitchFamily="34" charset="0"/>
              <a:buChar char="•"/>
              <a:defRPr/>
            </a:pPr>
            <a:r>
              <a:rPr lang="en-US" altLang="fr-FR" dirty="0">
                <a:ea typeface="ＭＳ Ｐゴシック" panose="020B0600070205080204" pitchFamily="34" charset="-128"/>
              </a:rPr>
              <a:t>Does everyone have access to it? Especially the most vulnerable. Is the water point accessible to everyone. For instance, does a disable person can access to it</a:t>
            </a:r>
          </a:p>
          <a:p>
            <a:pPr marL="457200" indent="-457200">
              <a:buFont typeface="Arial" panose="020B0604020202020204" pitchFamily="34" charset="0"/>
              <a:buChar char="•"/>
              <a:defRPr/>
            </a:pPr>
            <a:r>
              <a:rPr lang="en-US" altLang="fr-FR" dirty="0">
                <a:ea typeface="ＭＳ Ｐゴシック" panose="020B0600070205080204" pitchFamily="34" charset="-128"/>
              </a:rPr>
              <a:t>Is it affordable the poorest</a:t>
            </a:r>
          </a:p>
          <a:p>
            <a:pPr marL="457200" indent="-457200">
              <a:buFont typeface="Arial" panose="020B0604020202020204" pitchFamily="34" charset="0"/>
              <a:buChar char="•"/>
              <a:defRPr/>
            </a:pPr>
            <a:r>
              <a:rPr lang="en-US" altLang="fr-FR" dirty="0">
                <a:ea typeface="ＭＳ Ｐゴシック" panose="020B0600070205080204" pitchFamily="34" charset="-128"/>
              </a:rPr>
              <a:t>Finally, time to get to the water point is also very important</a:t>
            </a:r>
          </a:p>
          <a:p>
            <a:pPr marL="457200" indent="-457200">
              <a:buFont typeface="Arial" panose="020B0604020202020204" pitchFamily="34" charset="0"/>
              <a:buChar char="•"/>
              <a:defRPr/>
            </a:pPr>
            <a:endParaRPr lang="fr-CH" altLang="fr-FR" dirty="0">
              <a:ea typeface="ＭＳ Ｐゴシック" panose="020B0600070205080204" pitchFamily="34" charset="-128"/>
            </a:endParaRPr>
          </a:p>
        </p:txBody>
      </p:sp>
      <p:sp>
        <p:nvSpPr>
          <p:cNvPr id="39940" name="Slide Number Placeholder 3">
            <a:extLst>
              <a:ext uri="{FF2B5EF4-FFF2-40B4-BE49-F238E27FC236}">
                <a16:creationId xmlns:a16="http://schemas.microsoft.com/office/drawing/2014/main" id="{A25D033F-FF4E-453F-BA55-F23E28D468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CEDB3813-1FCA-4715-98FE-8E318704BEF4}" type="slidenum">
              <a:rPr lang="fr-FR" altLang="de-DE" sz="1200" smtClean="0">
                <a:latin typeface="Calibri" panose="020F0502020204030204" pitchFamily="34" charset="0"/>
              </a:rPr>
              <a:pPr/>
              <a:t>13</a:t>
            </a:fld>
            <a:endParaRPr lang="fr-FR" altLang="de-DE" sz="1200">
              <a:latin typeface="Calibri" panose="020F0502020204030204" pitchFamily="34" charset="0"/>
            </a:endParaRPr>
          </a:p>
        </p:txBody>
      </p:sp>
    </p:spTree>
    <p:extLst>
      <p:ext uri="{BB962C8B-B14F-4D97-AF65-F5344CB8AC3E}">
        <p14:creationId xmlns:p14="http://schemas.microsoft.com/office/powerpoint/2010/main" val="3476317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E06BDB96-75A0-43F6-A90B-C5FFD264AC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76EF261-FFEF-4670-B7FE-01C5E92FBF1D}"/>
              </a:ext>
            </a:extLst>
          </p:cNvPr>
          <p:cNvSpPr>
            <a:spLocks noGrp="1"/>
          </p:cNvSpPr>
          <p:nvPr>
            <p:ph type="body" idx="1"/>
          </p:nvPr>
        </p:nvSpPr>
        <p:spPr/>
        <p:txBody>
          <a:bodyPr/>
          <a:lstStyle/>
          <a:p>
            <a:pPr>
              <a:defRPr/>
            </a:pPr>
            <a:r>
              <a:rPr lang="en-US" altLang="fr-FR" dirty="0">
                <a:ea typeface="ＭＳ Ｐゴシック" panose="020B0600070205080204" pitchFamily="34" charset="-128"/>
              </a:rPr>
              <a:t>*/</a:t>
            </a:r>
            <a:r>
              <a:rPr lang="en-US" altLang="fr-FR" dirty="0"/>
              <a:t> </a:t>
            </a:r>
            <a:r>
              <a:rPr lang="en-US" dirty="0"/>
              <a:t>Time to collect water depends on:</a:t>
            </a:r>
          </a:p>
          <a:p>
            <a:pPr marL="457200" indent="-457200">
              <a:buFont typeface="Arial" panose="020B0604020202020204" pitchFamily="34" charset="0"/>
              <a:buChar char="•"/>
              <a:defRPr/>
            </a:pPr>
            <a:r>
              <a:rPr lang="en-US" dirty="0"/>
              <a:t>Time to get to the water point and back which mainly depends on the distance</a:t>
            </a:r>
          </a:p>
          <a:p>
            <a:pPr marL="457200" indent="-457200">
              <a:buFont typeface="Arial" panose="020B0604020202020204" pitchFamily="34" charset="0"/>
              <a:buChar char="•"/>
              <a:defRPr/>
            </a:pPr>
            <a:r>
              <a:rPr lang="en-US" dirty="0"/>
              <a:t>Time to wait at the water point which can be very long when there is not enough water points and people have to queue</a:t>
            </a:r>
          </a:p>
          <a:p>
            <a:pPr marL="457200" indent="-457200">
              <a:buFont typeface="Arial" panose="020B0604020202020204" pitchFamily="34" charset="0"/>
              <a:buChar char="•"/>
              <a:defRPr/>
            </a:pPr>
            <a:r>
              <a:rPr lang="en-US" dirty="0"/>
              <a:t>The size and type of the container. Some are easier to carry than others.</a:t>
            </a:r>
          </a:p>
          <a:p>
            <a:pPr marL="457200" indent="-457200">
              <a:buFont typeface="Arial" panose="020B0604020202020204" pitchFamily="34" charset="0"/>
              <a:buChar char="•"/>
              <a:defRPr/>
            </a:pPr>
            <a:r>
              <a:rPr lang="en-US" dirty="0"/>
              <a:t>The flow-rate of the water point can make the water collection a lengthy expedition</a:t>
            </a:r>
          </a:p>
          <a:p>
            <a:pPr marL="0" indent="0">
              <a:buFont typeface="Arial" panose="020B0604020202020204" pitchFamily="34" charset="0"/>
              <a:buNone/>
              <a:defRPr/>
            </a:pPr>
            <a:endParaRPr lang="en-US" dirty="0"/>
          </a:p>
          <a:p>
            <a:pPr>
              <a:defRPr/>
            </a:pPr>
            <a:endParaRPr lang="fr-CH" dirty="0"/>
          </a:p>
        </p:txBody>
      </p:sp>
      <p:sp>
        <p:nvSpPr>
          <p:cNvPr id="44036" name="Slide Number Placeholder 3">
            <a:extLst>
              <a:ext uri="{FF2B5EF4-FFF2-40B4-BE49-F238E27FC236}">
                <a16:creationId xmlns:a16="http://schemas.microsoft.com/office/drawing/2014/main" id="{5742C695-B7F9-4CBD-B4F5-D83EDC73E4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A7322669-86FA-46FE-BF5E-2943F6CD5393}" type="slidenum">
              <a:rPr lang="fr-FR" altLang="de-DE" sz="1200" smtClean="0">
                <a:latin typeface="Calibri" panose="020F0502020204030204" pitchFamily="34" charset="0"/>
              </a:rPr>
              <a:pPr/>
              <a:t>15</a:t>
            </a:fld>
            <a:endParaRPr lang="fr-FR" altLang="de-DE" sz="1200">
              <a:latin typeface="Calibri" panose="020F0502020204030204" pitchFamily="34" charset="0"/>
            </a:endParaRPr>
          </a:p>
        </p:txBody>
      </p:sp>
    </p:spTree>
    <p:extLst>
      <p:ext uri="{BB962C8B-B14F-4D97-AF65-F5344CB8AC3E}">
        <p14:creationId xmlns:p14="http://schemas.microsoft.com/office/powerpoint/2010/main" val="847067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479FBC20-18AD-42BA-B329-AF9D9F7EA8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3EDFFAF0-DCAD-4321-9136-B8415E7EB0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ea typeface="ＭＳ Ｐゴシック" panose="020B0600070205080204" pitchFamily="34" charset="-128"/>
              </a:rPr>
              <a:t>*/ As shown in this graph, there is a relationship between the distance of the water point and the water consumption. However, the relationship is not linear!</a:t>
            </a:r>
          </a:p>
          <a:p>
            <a:pPr marL="171450" indent="-171450">
              <a:buFont typeface="Arial" panose="020B0604020202020204" pitchFamily="34" charset="0"/>
              <a:buChar char="•"/>
            </a:pPr>
            <a:r>
              <a:rPr lang="en-US" altLang="fr-FR" dirty="0">
                <a:ea typeface="ＭＳ Ｐゴシック" panose="020B0600070205080204" pitchFamily="34" charset="-128"/>
              </a:rPr>
              <a:t>People who have easy access to water at home (e.g. via multiple taps) were shown to consume large quantities of water (usually &gt;100 l/c/d). </a:t>
            </a:r>
          </a:p>
          <a:p>
            <a:pPr marL="171450" indent="-171450">
              <a:buFont typeface="Arial" panose="020B0604020202020204" pitchFamily="34" charset="0"/>
              <a:buChar char="•"/>
            </a:pPr>
            <a:r>
              <a:rPr lang="en-US" altLang="fr-FR" dirty="0">
                <a:ea typeface="ＭＳ Ｐゴシック" panose="020B0600070205080204" pitchFamily="34" charset="-128"/>
              </a:rPr>
              <a:t>If water can be collected from a water point that is less than 100m from home  within less than 5min, consumption is still relatively high (e.g. 50l/c/d)</a:t>
            </a:r>
          </a:p>
          <a:p>
            <a:pPr marL="171450" indent="-171450">
              <a:buFont typeface="Arial" panose="020B0604020202020204" pitchFamily="34" charset="0"/>
              <a:buChar char="•"/>
            </a:pPr>
            <a:r>
              <a:rPr lang="en-US" altLang="fr-FR" dirty="0">
                <a:ea typeface="ＭＳ Ｐゴシック" panose="020B0600070205080204" pitchFamily="34" charset="-128"/>
              </a:rPr>
              <a:t>However, if people have to walk 100 to 1000m to the water point or it takes you between 5 to 30 min, the water consumption has show to drop to about 15-20l/c/d. Interestingly, that quantity doesn’t change much within that range of time and distance. This quantity is still not optimal to maintain a good hygiene and has shown to have a negative impact on health.</a:t>
            </a:r>
          </a:p>
          <a:p>
            <a:pPr marL="171450" indent="-171450">
              <a:buFont typeface="Arial" panose="020B0604020202020204" pitchFamily="34" charset="0"/>
              <a:buChar char="•"/>
            </a:pPr>
            <a:r>
              <a:rPr lang="en-US" altLang="fr-FR" dirty="0">
                <a:ea typeface="ＭＳ Ｐゴシック" panose="020B0600070205080204" pitchFamily="34" charset="-128"/>
              </a:rPr>
              <a:t>When people have to walk longer time than 30min (in total) or distances above 500m </a:t>
            </a:r>
            <a:r>
              <a:rPr lang="en-US" altLang="fr-FR">
                <a:ea typeface="ＭＳ Ｐゴシック" panose="020B0600070205080204" pitchFamily="34" charset="-128"/>
              </a:rPr>
              <a:t>(one-way), </a:t>
            </a:r>
            <a:r>
              <a:rPr lang="en-US" altLang="fr-FR" dirty="0">
                <a:ea typeface="ＭＳ Ｐゴシック" panose="020B0600070205080204" pitchFamily="34" charset="-128"/>
              </a:rPr>
              <a:t>the quantity of water drops below acceptable levels. Personal hygiene is hardly possible anymore which results in a serious risk to health. </a:t>
            </a:r>
            <a:endParaRPr lang="fr-CH" altLang="fr-FR" dirty="0">
              <a:ea typeface="ＭＳ Ｐゴシック" panose="020B0600070205080204" pitchFamily="34" charset="-128"/>
            </a:endParaRPr>
          </a:p>
        </p:txBody>
      </p:sp>
      <p:sp>
        <p:nvSpPr>
          <p:cNvPr id="48132" name="Slide Number Placeholder 3">
            <a:extLst>
              <a:ext uri="{FF2B5EF4-FFF2-40B4-BE49-F238E27FC236}">
                <a16:creationId xmlns:a16="http://schemas.microsoft.com/office/drawing/2014/main" id="{9031A386-96F3-4A77-A6BD-904D0DCE1E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2B8F8CD1-B871-43BF-A372-90F7F5879D31}" type="slidenum">
              <a:rPr lang="fr-FR" altLang="de-DE" sz="1200" smtClean="0">
                <a:latin typeface="Calibri" panose="020F0502020204030204" pitchFamily="34" charset="0"/>
              </a:rPr>
              <a:pPr/>
              <a:t>16</a:t>
            </a:fld>
            <a:endParaRPr lang="fr-FR" altLang="de-DE" sz="1200">
              <a:latin typeface="Calibri" panose="020F0502020204030204" pitchFamily="34" charset="0"/>
            </a:endParaRPr>
          </a:p>
        </p:txBody>
      </p:sp>
    </p:spTree>
    <p:extLst>
      <p:ext uri="{BB962C8B-B14F-4D97-AF65-F5344CB8AC3E}">
        <p14:creationId xmlns:p14="http://schemas.microsoft.com/office/powerpoint/2010/main" val="1268323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8882928F-C0A6-4661-AD82-2FAF4D6974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E613776F-4C0C-4CC2-BFC4-B51342BF86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546" indent="-228546" defTabSz="914183">
              <a:buFont typeface="Arial" panose="020B0604020202020204" pitchFamily="34" charset="0"/>
              <a:buChar char="•"/>
              <a:defRPr/>
            </a:pPr>
            <a:r>
              <a:rPr lang="en-US" dirty="0"/>
              <a:t>Fresh water is a tiny part of world water (middle sphere), but most of it is not accessible to living things (ice, underground)</a:t>
            </a:r>
          </a:p>
          <a:p>
            <a:pPr marL="228546" indent="-228546" defTabSz="914183">
              <a:buFont typeface="Arial" panose="020B0604020202020204" pitchFamily="34" charset="0"/>
              <a:buChar char="•"/>
              <a:defRPr/>
            </a:pPr>
            <a:r>
              <a:rPr lang="en-US" dirty="0"/>
              <a:t>Easily accessible water is found in lakes, ponds, rivers : small sphere of 60 km of diameter. Water for 7.5 billion human beings (drinking water, irrigation, animals, industries) + all other living organisms !</a:t>
            </a:r>
            <a:endParaRPr lang="fr-CH" altLang="fr-FR" dirty="0">
              <a:ea typeface="ＭＳ Ｐゴシック" panose="020B0600070205080204" pitchFamily="34" charset="-128"/>
            </a:endParaRPr>
          </a:p>
          <a:p>
            <a:pPr marL="171450" indent="-171450" defTabSz="795338">
              <a:spcBef>
                <a:spcPct val="0"/>
              </a:spcBef>
              <a:buFont typeface="Arial" panose="020B0604020202020204" pitchFamily="34" charset="0"/>
              <a:buChar char="•"/>
            </a:pPr>
            <a:r>
              <a:rPr lang="fr-CH" altLang="fr-FR" dirty="0" err="1">
                <a:ea typeface="ＭＳ Ｐゴシック" panose="020B0600070205080204" pitchFamily="34" charset="-128"/>
              </a:rPr>
              <a:t>Oceans</a:t>
            </a:r>
            <a:r>
              <a:rPr lang="fr-CH" altLang="fr-FR" dirty="0">
                <a:ea typeface="ＭＳ Ｐゴシック" panose="020B0600070205080204" pitchFamily="34" charset="-128"/>
              </a:rPr>
              <a:t> cover 71% of </a:t>
            </a:r>
            <a:r>
              <a:rPr lang="fr-CH" altLang="fr-FR" dirty="0" err="1">
                <a:ea typeface="ＭＳ Ｐゴシック" panose="020B0600070205080204" pitchFamily="34" charset="-128"/>
              </a:rPr>
              <a:t>Earth's</a:t>
            </a:r>
            <a:r>
              <a:rPr lang="fr-CH" altLang="fr-FR" dirty="0">
                <a:ea typeface="ＭＳ Ｐゴシック" panose="020B0600070205080204" pitchFamily="34" charset="-128"/>
              </a:rPr>
              <a:t> surface and </a:t>
            </a:r>
            <a:r>
              <a:rPr lang="fr-CH" altLang="fr-FR" dirty="0" err="1">
                <a:ea typeface="ＭＳ Ｐゴシック" panose="020B0600070205080204" pitchFamily="34" charset="-128"/>
              </a:rPr>
              <a:t>contain</a:t>
            </a:r>
            <a:r>
              <a:rPr lang="fr-CH" altLang="fr-FR" dirty="0">
                <a:ea typeface="ＭＳ Ｐゴシック" panose="020B0600070205080204" pitchFamily="34" charset="-128"/>
              </a:rPr>
              <a:t> 97.2% of the volume of water of </a:t>
            </a:r>
            <a:r>
              <a:rPr lang="fr-CH" altLang="fr-FR" dirty="0" err="1">
                <a:ea typeface="ＭＳ Ｐゴシック" panose="020B0600070205080204" pitchFamily="34" charset="-128"/>
              </a:rPr>
              <a:t>our</a:t>
            </a:r>
            <a:r>
              <a:rPr lang="fr-CH" altLang="fr-FR" dirty="0">
                <a:ea typeface="ＭＳ Ｐゴシック" panose="020B0600070205080204" pitchFamily="34" charset="-128"/>
              </a:rPr>
              <a:t> </a:t>
            </a:r>
            <a:r>
              <a:rPr lang="fr-CH" altLang="fr-FR" dirty="0" err="1">
                <a:ea typeface="ＭＳ Ｐゴシック" panose="020B0600070205080204" pitchFamily="34" charset="-128"/>
              </a:rPr>
              <a:t>planet</a:t>
            </a:r>
            <a:r>
              <a:rPr lang="fr-CH" altLang="fr-FR" dirty="0">
                <a:ea typeface="ＭＳ Ｐゴシック" panose="020B0600070205080204" pitchFamily="34" charset="-128"/>
              </a:rPr>
              <a:t>. </a:t>
            </a:r>
          </a:p>
          <a:p>
            <a:pPr marL="171450" indent="-171450" defTabSz="795338">
              <a:spcBef>
                <a:spcPct val="0"/>
              </a:spcBef>
              <a:buFont typeface="Arial" panose="020B0604020202020204" pitchFamily="34" charset="0"/>
              <a:buChar char="•"/>
            </a:pPr>
            <a:r>
              <a:rPr lang="fr-CH" altLang="fr-FR" dirty="0">
                <a:ea typeface="ＭＳ Ｐゴシック" panose="020B0600070205080204" pitchFamily="34" charset="-128"/>
              </a:rPr>
              <a:t>97.2% </a:t>
            </a:r>
            <a:r>
              <a:rPr lang="fr-CH" altLang="fr-FR" dirty="0" err="1">
                <a:ea typeface="ＭＳ Ｐゴシック" panose="020B0600070205080204" pitchFamily="34" charset="-128"/>
              </a:rPr>
              <a:t>salt</a:t>
            </a:r>
            <a:r>
              <a:rPr lang="fr-CH" altLang="fr-FR" dirty="0">
                <a:ea typeface="ＭＳ Ｐゴシック" panose="020B0600070205080204" pitchFamily="34" charset="-128"/>
              </a:rPr>
              <a:t> water and 2.8% </a:t>
            </a:r>
            <a:r>
              <a:rPr lang="fr-CH" altLang="fr-FR" dirty="0" err="1">
                <a:ea typeface="ＭＳ Ｐゴシック" panose="020B0600070205080204" pitchFamily="34" charset="-128"/>
              </a:rPr>
              <a:t>freshwater</a:t>
            </a:r>
            <a:r>
              <a:rPr lang="fr-CH" altLang="fr-FR" dirty="0">
                <a:ea typeface="ＭＳ Ｐゴシック" panose="020B0600070205080204" pitchFamily="34" charset="-128"/>
              </a:rPr>
              <a:t>. </a:t>
            </a:r>
            <a:endParaRPr lang="en-GB" altLang="fr-FR" dirty="0">
              <a:ea typeface="ＭＳ Ｐゴシック" panose="020B0600070205080204" pitchFamily="34" charset="-128"/>
            </a:endParaRPr>
          </a:p>
          <a:p>
            <a:pPr marL="171450" indent="-171450" defTabSz="795338">
              <a:buFont typeface="Arial" panose="020B0604020202020204" pitchFamily="34" charset="0"/>
              <a:buChar char="•"/>
            </a:pPr>
            <a:r>
              <a:rPr lang="en-GB" altLang="fr-FR" dirty="0">
                <a:ea typeface="ＭＳ Ｐゴシック" panose="020B0600070205080204" pitchFamily="34" charset="-128"/>
              </a:rPr>
              <a:t>Nearly 70% of that fresh water is frozen in the icecaps of Antarctica and Greenland; most of the remainder is present as soil moisture, or lies in deep underground aquifers as groundwater not accessible to human use. </a:t>
            </a:r>
          </a:p>
          <a:p>
            <a:pPr marL="171450" indent="-171450" defTabSz="795338">
              <a:buFont typeface="Arial" panose="020B0604020202020204" pitchFamily="34" charset="0"/>
              <a:buChar char="•"/>
            </a:pPr>
            <a:r>
              <a:rPr lang="en-GB" altLang="fr-FR" dirty="0">
                <a:ea typeface="ＭＳ Ｐゴシック" panose="020B0600070205080204" pitchFamily="34" charset="-128"/>
              </a:rPr>
              <a:t>&lt; 1% of the world's fresh water (~0.007% of all water on earth) is accessible for direct human uses</a:t>
            </a:r>
          </a:p>
          <a:p>
            <a:pPr defTabSz="795338"/>
            <a:endParaRPr lang="fr-CH" altLang="fr-FR" dirty="0">
              <a:ea typeface="ＭＳ Ｐゴシック" panose="020B0600070205080204" pitchFamily="34" charset="-128"/>
            </a:endParaRPr>
          </a:p>
        </p:txBody>
      </p:sp>
      <p:sp>
        <p:nvSpPr>
          <p:cNvPr id="60420" name="Slide Number Placeholder 3">
            <a:extLst>
              <a:ext uri="{FF2B5EF4-FFF2-40B4-BE49-F238E27FC236}">
                <a16:creationId xmlns:a16="http://schemas.microsoft.com/office/drawing/2014/main" id="{D5CB79FC-D8A5-4C9D-B33C-94229A257F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39B76473-E5CD-4EE9-80DA-DF313F16EC28}" type="slidenum">
              <a:rPr lang="fr-FR" altLang="de-DE" sz="1200" smtClean="0">
                <a:latin typeface="Calibri" panose="020F0502020204030204" pitchFamily="34" charset="0"/>
              </a:rPr>
              <a:pPr/>
              <a:t>17</a:t>
            </a:fld>
            <a:endParaRPr lang="fr-FR" altLang="de-DE" sz="1200">
              <a:latin typeface="Calibri" panose="020F0502020204030204" pitchFamily="34" charset="0"/>
            </a:endParaRPr>
          </a:p>
        </p:txBody>
      </p:sp>
    </p:spTree>
    <p:extLst>
      <p:ext uri="{BB962C8B-B14F-4D97-AF65-F5344CB8AC3E}">
        <p14:creationId xmlns:p14="http://schemas.microsoft.com/office/powerpoint/2010/main" val="2555396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Water also exists in different forms: including mineralized (salt-) water, “sweet” water, snow, ice, </a:t>
            </a:r>
            <a:r>
              <a:rPr lang="en-US" dirty="0" err="1"/>
              <a:t>vapour</a:t>
            </a:r>
            <a:r>
              <a:rPr lang="en-US" dirty="0"/>
              <a:t> etc. </a:t>
            </a:r>
          </a:p>
          <a:p>
            <a:r>
              <a:rPr lang="en-US" dirty="0"/>
              <a:t>The different forms of water can be “transformed” into others</a:t>
            </a:r>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18</a:t>
            </a:fld>
            <a:endParaRPr lang="fr-CH"/>
          </a:p>
        </p:txBody>
      </p:sp>
    </p:spTree>
    <p:extLst>
      <p:ext uri="{BB962C8B-B14F-4D97-AF65-F5344CB8AC3E}">
        <p14:creationId xmlns:p14="http://schemas.microsoft.com/office/powerpoint/2010/main" val="2044609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BC56A1BF-1CC1-4BBD-88CF-BFED76E52D9D}" type="slidenum">
              <a:rPr lang="fr-CH" smtClean="0"/>
              <a:t>19</a:t>
            </a:fld>
            <a:endParaRPr lang="fr-CH"/>
          </a:p>
        </p:txBody>
      </p:sp>
    </p:spTree>
    <p:extLst>
      <p:ext uri="{BB962C8B-B14F-4D97-AF65-F5344CB8AC3E}">
        <p14:creationId xmlns:p14="http://schemas.microsoft.com/office/powerpoint/2010/main" val="762473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Rainwater: often cheap solution, as little infrastructure needed. However treatment of water is needed. Depends on rain availability, quantity and pattern (seasonal)</a:t>
            </a:r>
          </a:p>
          <a:p>
            <a:pPr marL="171450" indent="-171450">
              <a:buFont typeface="Arial" panose="020B0604020202020204" pitchFamily="34" charset="0"/>
              <a:buChar char="•"/>
            </a:pPr>
            <a:r>
              <a:rPr lang="en-US" dirty="0"/>
              <a:t>surface water (lake, rivers): needs always treatment. Requires pumping, stockage and distribution. </a:t>
            </a:r>
          </a:p>
          <a:p>
            <a:pPr marL="171450" indent="-171450">
              <a:buFont typeface="Arial" panose="020B0604020202020204" pitchFamily="34" charset="0"/>
              <a:buChar char="•"/>
            </a:pPr>
            <a:r>
              <a:rPr lang="en-US" dirty="0"/>
              <a:t>salt water: requires desalination of water which is very power consuming and costly. Rarely a viable option.</a:t>
            </a:r>
          </a:p>
          <a:p>
            <a:pPr marL="171450" indent="-171450">
              <a:buFont typeface="Arial" panose="020B0604020202020204" pitchFamily="34" charset="0"/>
              <a:buChar char="•"/>
            </a:pPr>
            <a:r>
              <a:rPr lang="en-US" dirty="0"/>
              <a:t>natural spring: good option if available. Requires initial investment into spring catchment, pipeline and storage, but has low running costs (no pumps or electricity needed thanks to gravity flow).</a:t>
            </a:r>
          </a:p>
          <a:p>
            <a:pPr marL="171450" indent="-171450">
              <a:buFont typeface="Arial" panose="020B0604020202020204" pitchFamily="34" charset="0"/>
              <a:buChar char="•"/>
            </a:pPr>
            <a:r>
              <a:rPr lang="en-US" dirty="0"/>
              <a:t>Open shallow well: relatively cheap and simple, but water is usually contaminated and thus not really safe for consumption. Household treatment needed.</a:t>
            </a:r>
          </a:p>
          <a:p>
            <a:pPr marL="171450" indent="-171450">
              <a:buFont typeface="Arial" panose="020B0604020202020204" pitchFamily="34" charset="0"/>
              <a:buChar char="•"/>
            </a:pPr>
            <a:r>
              <a:rPr lang="en-US" dirty="0"/>
              <a:t>Borehole: requires pumping but is usually safe for consumptions (no treatment unless for large populations). High initial investment i.e. if deep borehole.</a:t>
            </a:r>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20</a:t>
            </a:fld>
            <a:endParaRPr lang="fr-CH"/>
          </a:p>
        </p:txBody>
      </p:sp>
    </p:spTree>
    <p:extLst>
      <p:ext uri="{BB962C8B-B14F-4D97-AF65-F5344CB8AC3E}">
        <p14:creationId xmlns:p14="http://schemas.microsoft.com/office/powerpoint/2010/main" val="78567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DFF59EAF-7799-4155-B52E-8554DCAE13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0753AFDA-16DE-4948-BE66-66741760A5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z="1200" dirty="0">
                <a:latin typeface="Times New Roman" panose="02020603050405020304" pitchFamily="18" charset="0"/>
                <a:ea typeface="ＭＳ Ｐゴシック" panose="020B0600070205080204" pitchFamily="34" charset="-128"/>
              </a:rPr>
              <a:t>How do we select a water source? First check which sources are available at all. Then, for each available source, we consider four major criteria:</a:t>
            </a:r>
          </a:p>
          <a:p>
            <a:pPr marL="228600" indent="-228600">
              <a:buAutoNum type="arabicPeriod"/>
            </a:pPr>
            <a:r>
              <a:rPr lang="en-US" altLang="fr-FR" sz="1200" dirty="0">
                <a:latin typeface="Times New Roman" panose="02020603050405020304" pitchFamily="18" charset="0"/>
                <a:ea typeface="ＭＳ Ｐゴシック" panose="020B0600070205080204" pitchFamily="34" charset="-128"/>
              </a:rPr>
              <a:t>Water quantity – what is the yield of the water source and how does it relate to the demand? Is the source intermittent or strongly affected by seasonality? The minimum yield of the water source should still be greater than the demand. If this is not the case, combination of several sources cover demand should be considered. Sufficient storage capacity might help to improve reliability of supply. </a:t>
            </a:r>
          </a:p>
          <a:p>
            <a:pPr marL="228600" indent="-228600">
              <a:buAutoNum type="arabicPeriod"/>
            </a:pPr>
            <a:r>
              <a:rPr lang="en-US" altLang="fr-FR" sz="1200" dirty="0">
                <a:latin typeface="Times New Roman" panose="02020603050405020304" pitchFamily="18" charset="0"/>
                <a:ea typeface="ＭＳ Ｐゴシック" panose="020B0600070205080204" pitchFamily="34" charset="-128"/>
              </a:rPr>
              <a:t>Water Quality: is the water likely to be contaminated? What type of contamination (biological, chemical, physical)? Some parameters, i.e. turbidity, taste, color can be easily tested on site. Chemical and biological require a laboratory. The treatment of water requires both initial and running costs, especially if there is a specific chemical contaminant (e.g. iron). Therefore sources that don’t require treatment, like springs and deep boreholes are often an interesting option. </a:t>
            </a:r>
          </a:p>
          <a:p>
            <a:pPr marL="228600" indent="-228600">
              <a:buAutoNum type="arabicPeriod"/>
            </a:pPr>
            <a:r>
              <a:rPr lang="en-US" altLang="fr-FR" sz="1200" dirty="0">
                <a:latin typeface="Times New Roman" panose="02020603050405020304" pitchFamily="18" charset="0"/>
                <a:ea typeface="ＭＳ Ｐゴシック" panose="020B0600070205080204" pitchFamily="34" charset="-128"/>
              </a:rPr>
              <a:t>Technical and financial feasibility: Some sources might be available but are not viable for practical or financial reasons. E.g. distance of spring is far and would require a huge initial investment. The same is the case if the ground-water is very deep and a borehole would be costly to drill and operate. Sometimes the lack of grid-electricity or lack of competence can also render a project unrealistic.</a:t>
            </a:r>
          </a:p>
          <a:p>
            <a:pPr marL="228600" indent="-228600">
              <a:buAutoNum type="arabicPeriod"/>
            </a:pPr>
            <a:r>
              <a:rPr lang="en-US" altLang="fr-FR" sz="1200" dirty="0">
                <a:latin typeface="Times New Roman" panose="02020603050405020304" pitchFamily="18" charset="0"/>
                <a:ea typeface="ＭＳ Ｐゴシック" panose="020B0600070205080204" pitchFamily="34" charset="-128"/>
              </a:rPr>
              <a:t>The Accessibility and Acceptance: If for example a borehole is in an insecure area, it will be difficult to operate and maintain it. </a:t>
            </a:r>
          </a:p>
          <a:p>
            <a:endParaRPr lang="en-US" altLang="fr-FR" dirty="0">
              <a:ea typeface="ＭＳ Ｐゴシック" panose="020B0600070205080204" pitchFamily="34" charset="-128"/>
            </a:endParaRPr>
          </a:p>
        </p:txBody>
      </p:sp>
      <p:sp>
        <p:nvSpPr>
          <p:cNvPr id="64516" name="Slide Number Placeholder 3">
            <a:extLst>
              <a:ext uri="{FF2B5EF4-FFF2-40B4-BE49-F238E27FC236}">
                <a16:creationId xmlns:a16="http://schemas.microsoft.com/office/drawing/2014/main" id="{F28ED850-06A0-4C7A-87EB-73388CEB86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1743EE31-F7F6-407A-AD28-91857CDE0465}" type="slidenum">
              <a:rPr lang="fr-FR" altLang="de-DE" sz="1200" smtClean="0">
                <a:solidFill>
                  <a:srgbClr val="000000"/>
                </a:solidFill>
                <a:latin typeface="Calibri" panose="020F0502020204030204" pitchFamily="34" charset="0"/>
              </a:rPr>
              <a:pPr/>
              <a:t>21</a:t>
            </a:fld>
            <a:endParaRPr lang="fr-FR" altLang="de-DE"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741476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FEFB3D25-0765-40B4-A0C0-FCDB08BA70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45E41635-E1E7-4754-9629-9F34AE0F75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fr-FR" dirty="0">
              <a:ea typeface="ＭＳ Ｐゴシック" panose="020B0600070205080204" pitchFamily="34" charset="-128"/>
            </a:endParaRPr>
          </a:p>
        </p:txBody>
      </p:sp>
      <p:sp>
        <p:nvSpPr>
          <p:cNvPr id="50180" name="Slide Number Placeholder 3">
            <a:extLst>
              <a:ext uri="{FF2B5EF4-FFF2-40B4-BE49-F238E27FC236}">
                <a16:creationId xmlns:a16="http://schemas.microsoft.com/office/drawing/2014/main" id="{62F888D5-3778-475B-9538-792EDE6073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371A8400-F062-440A-BC78-5607A9D70464}" type="slidenum">
              <a:rPr lang="fr-FR" altLang="de-DE" sz="1200" smtClean="0">
                <a:solidFill>
                  <a:srgbClr val="000000"/>
                </a:solidFill>
                <a:latin typeface="Calibri" panose="020F0502020204030204" pitchFamily="34" charset="0"/>
              </a:rPr>
              <a:pPr/>
              <a:t>22</a:t>
            </a:fld>
            <a:endParaRPr lang="fr-FR" altLang="de-DE"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684204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BC56A1BF-1CC1-4BBD-88CF-BFED76E52D9D}" type="slidenum">
              <a:rPr lang="fr-CH" smtClean="0"/>
              <a:t>23</a:t>
            </a:fld>
            <a:endParaRPr lang="fr-CH"/>
          </a:p>
        </p:txBody>
      </p:sp>
    </p:spTree>
    <p:extLst>
      <p:ext uri="{BB962C8B-B14F-4D97-AF65-F5344CB8AC3E}">
        <p14:creationId xmlns:p14="http://schemas.microsoft.com/office/powerpoint/2010/main" val="3864305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6ED2ED27-1067-4CF4-AAAE-847B95B71F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8663A115-C346-4BE7-AFE0-8E9B7A2107AA}"/>
              </a:ext>
            </a:extLst>
          </p:cNvPr>
          <p:cNvSpPr>
            <a:spLocks noGrp="1"/>
          </p:cNvSpPr>
          <p:nvPr>
            <p:ph type="body" idx="1"/>
          </p:nvPr>
        </p:nvSpPr>
        <p:spPr bwMode="auto">
          <a:xfrm>
            <a:off x="702310" y="4480004"/>
            <a:ext cx="5618480" cy="36654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z="1100" dirty="0">
                <a:ea typeface="ＭＳ Ｐゴシック" panose="020B0600070205080204" pitchFamily="34" charset="-128"/>
              </a:rPr>
              <a:t>Three main criteria are used in WHO guidelines to assess if water is fit for human consumption:</a:t>
            </a:r>
          </a:p>
          <a:p>
            <a:endParaRPr lang="en-US" altLang="fr-FR" sz="1100" dirty="0">
              <a:ea typeface="ＭＳ Ｐゴシック" panose="020B0600070205080204" pitchFamily="34" charset="-128"/>
            </a:endParaRPr>
          </a:p>
          <a:p>
            <a:r>
              <a:rPr lang="en-US" altLang="fr-FR" sz="1100" b="1" dirty="0">
                <a:ea typeface="ＭＳ Ｐゴシック" panose="020B0600070205080204" pitchFamily="34" charset="-128"/>
              </a:rPr>
              <a:t>the microbiological quality. </a:t>
            </a:r>
            <a:r>
              <a:rPr lang="en-US" altLang="fr-FR" sz="1100" dirty="0">
                <a:ea typeface="ＭＳ Ｐゴシック" panose="020B0600070205080204" pitchFamily="34" charset="-128"/>
              </a:rPr>
              <a:t>It is usually the primary concern in humanitarian contexts, because the presence of some pathogens can cause an acute effect on a large number of people in short term. Therefore, a bad  microbial quality represents a high risk of epidemic. </a:t>
            </a:r>
          </a:p>
          <a:p>
            <a:r>
              <a:rPr lang="en-US" altLang="fr-FR" sz="1100" dirty="0">
                <a:ea typeface="ＭＳ Ｐゴシック" panose="020B0600070205080204" pitchFamily="34" charset="-128"/>
              </a:rPr>
              <a:t>There are thousands of different pathogens, so in order to assess the microbiological quality, we use an indicator of the presence of fecal contamination, the </a:t>
            </a:r>
            <a:r>
              <a:rPr lang="fr-CH" altLang="fr-FR" sz="1100" dirty="0">
                <a:ea typeface="ＭＳ Ｐゴシック" panose="020B0600070205080204" pitchFamily="34" charset="-128"/>
              </a:rPr>
              <a:t>Escherichia coli (E-coli). I</a:t>
            </a:r>
            <a:r>
              <a:rPr lang="en-US" altLang="fr-FR" sz="1100" dirty="0">
                <a:ea typeface="ＭＳ Ｐゴシック" panose="020B0600070205080204" pitchFamily="34" charset="-128"/>
              </a:rPr>
              <a:t>it does not demonstrate the presence of pathogenic organism, although there is a strong suspicion.</a:t>
            </a:r>
          </a:p>
          <a:p>
            <a:endParaRPr lang="en-US" altLang="fr-FR" sz="1100" dirty="0">
              <a:ea typeface="ＭＳ Ｐゴシック" panose="020B0600070205080204" pitchFamily="34" charset="-128"/>
            </a:endParaRPr>
          </a:p>
          <a:p>
            <a:r>
              <a:rPr lang="en-US" altLang="fr-FR" sz="1100" dirty="0">
                <a:ea typeface="ＭＳ Ｐゴシック" panose="020B0600070205080204" pitchFamily="34" charset="-128"/>
              </a:rPr>
              <a:t>Some </a:t>
            </a:r>
            <a:r>
              <a:rPr lang="en-US" altLang="fr-FR" sz="1100" b="1" dirty="0">
                <a:ea typeface="ＭＳ Ｐゴシック" panose="020B0600070205080204" pitchFamily="34" charset="-128"/>
              </a:rPr>
              <a:t>chemical components </a:t>
            </a:r>
            <a:r>
              <a:rPr lang="en-US" altLang="fr-FR" sz="1100" dirty="0">
                <a:ea typeface="ＭＳ Ｐゴシック" panose="020B0600070205080204" pitchFamily="34" charset="-128"/>
              </a:rPr>
              <a:t>occurring in the water supply can also be harmful, they are usually a health concern after a long exposure. The principal exception is nitrate. Chemical contamination can be man-made due to industrial or agricultural activities for instance, but some contaminants can also naturally occurred in the ground. At a global scale, fluoride and arsenic are the most significant chemicals, each affecting perhaps millions of people. However,  many other chemicals can be important contaminants of drinking-water under specific local conditions.</a:t>
            </a:r>
          </a:p>
          <a:p>
            <a:endParaRPr lang="en-US" altLang="fr-FR" sz="1100" b="1" dirty="0">
              <a:ea typeface="ＭＳ Ｐゴシック" panose="020B0600070205080204" pitchFamily="34" charset="-128"/>
            </a:endParaRPr>
          </a:p>
          <a:p>
            <a:r>
              <a:rPr lang="en-US" altLang="fr-FR" sz="1100" b="1" dirty="0">
                <a:ea typeface="ＭＳ Ｐゴシック" panose="020B0600070205080204" pitchFamily="34" charset="-128"/>
              </a:rPr>
              <a:t>Organoleptic criteria </a:t>
            </a:r>
            <a:r>
              <a:rPr lang="en-US" altLang="fr-FR" sz="1100" dirty="0">
                <a:ea typeface="ＭＳ Ｐゴシック" panose="020B0600070205080204" pitchFamily="34" charset="-128"/>
              </a:rPr>
              <a:t>are related on how water looked, smell and taste. It is not necessarily because a glass of water is not fully transparent or smell or taste slightly that water is harmful, but organoleptic criteria play an important in the acceptance of the product by the consumer. In a emergency, if people do not trust water quality, they may change to alternative sources which are less safe. </a:t>
            </a:r>
          </a:p>
          <a:p>
            <a:r>
              <a:rPr lang="en-US" altLang="fr-FR" sz="1100" dirty="0">
                <a:ea typeface="ＭＳ Ｐゴシック" panose="020B0600070205080204" pitchFamily="34" charset="-128"/>
              </a:rPr>
              <a:t>but organoleptic criteria play an important in the acceptance of the product by the consumer. In a emergency, if people do not trust water quality, they may change to alternative sources which are less safe</a:t>
            </a:r>
            <a:endParaRPr lang="fr-CH" altLang="fr-FR" sz="1100" dirty="0">
              <a:ea typeface="ＭＳ Ｐゴシック" panose="020B0600070205080204" pitchFamily="34" charset="-128"/>
            </a:endParaRPr>
          </a:p>
          <a:p>
            <a:endParaRPr lang="en-US" altLang="fr-FR" sz="1100" dirty="0">
              <a:ea typeface="ＭＳ Ｐゴシック" panose="020B0600070205080204" pitchFamily="34" charset="-128"/>
            </a:endParaRPr>
          </a:p>
          <a:p>
            <a:endParaRPr lang="en-US" altLang="fr-FR" sz="1100" dirty="0">
              <a:ea typeface="ＭＳ Ｐゴシック" panose="020B0600070205080204" pitchFamily="34" charset="-128"/>
            </a:endParaRPr>
          </a:p>
          <a:p>
            <a:endParaRPr lang="en-US" altLang="fr-FR" sz="1100" dirty="0">
              <a:ea typeface="ＭＳ Ｐゴシック" panose="020B0600070205080204" pitchFamily="34" charset="-128"/>
            </a:endParaRPr>
          </a:p>
          <a:p>
            <a:r>
              <a:rPr lang="en-US" altLang="fr-FR" sz="1100" dirty="0">
                <a:ea typeface="ＭＳ Ｐゴシック" panose="020B0600070205080204" pitchFamily="34" charset="-128"/>
              </a:rPr>
              <a:t>	</a:t>
            </a:r>
          </a:p>
          <a:p>
            <a:endParaRPr lang="en-US" altLang="fr-FR" sz="1100" dirty="0">
              <a:ea typeface="ＭＳ Ｐゴシック" panose="020B0600070205080204" pitchFamily="34" charset="-128"/>
            </a:endParaRPr>
          </a:p>
          <a:p>
            <a:endParaRPr lang="en-US" altLang="fr-FR" sz="1100" dirty="0">
              <a:ea typeface="ＭＳ Ｐゴシック" panose="020B0600070205080204" pitchFamily="34" charset="-128"/>
            </a:endParaRPr>
          </a:p>
        </p:txBody>
      </p:sp>
      <p:sp>
        <p:nvSpPr>
          <p:cNvPr id="20484" name="Slide Number Placeholder 3">
            <a:extLst>
              <a:ext uri="{FF2B5EF4-FFF2-40B4-BE49-F238E27FC236}">
                <a16:creationId xmlns:a16="http://schemas.microsoft.com/office/drawing/2014/main" id="{3872FFAE-D12E-45CA-9991-86DBC6A5B9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332D4B77-3B31-4BE8-A281-B1E739C3FBEB}" type="slidenum">
              <a:rPr lang="fr-FR" altLang="de-DE" sz="1200" smtClean="0">
                <a:latin typeface="Calibri" panose="020F0502020204030204" pitchFamily="34" charset="0"/>
              </a:rPr>
              <a:pPr/>
              <a:t>3</a:t>
            </a:fld>
            <a:endParaRPr lang="fr-FR" altLang="de-DE" sz="1200">
              <a:latin typeface="Calibri" panose="020F0502020204030204" pitchFamily="34" charset="0"/>
            </a:endParaRPr>
          </a:p>
        </p:txBody>
      </p:sp>
    </p:spTree>
    <p:extLst>
      <p:ext uri="{BB962C8B-B14F-4D97-AF65-F5344CB8AC3E}">
        <p14:creationId xmlns:p14="http://schemas.microsoft.com/office/powerpoint/2010/main" val="2911557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11BD9CE7-6C2A-4D9F-8653-9FC80C5AC4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202A5035-7408-49CA-BAB3-E52CB2FF3D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ea typeface="ＭＳ Ｐゴシック" panose="020B0600070205080204" pitchFamily="34" charset="-128"/>
              </a:rPr>
              <a:t>A village in the mountains</a:t>
            </a:r>
          </a:p>
          <a:p>
            <a:r>
              <a:rPr lang="en-US" altLang="fr-FR" dirty="0">
                <a:ea typeface="ＭＳ Ｐゴシック" panose="020B0600070205080204" pitchFamily="34" charset="-128"/>
              </a:rPr>
              <a:t>A city and a village in the plains </a:t>
            </a:r>
          </a:p>
          <a:p>
            <a:r>
              <a:rPr lang="en-US" altLang="fr-FR" dirty="0">
                <a:ea typeface="ＭＳ Ｐゴシック" panose="020B0600070205080204" pitchFamily="34" charset="-128"/>
              </a:rPr>
              <a:t>A village next to the river</a:t>
            </a:r>
          </a:p>
          <a:p>
            <a:r>
              <a:rPr lang="en-US" altLang="fr-FR" dirty="0">
                <a:ea typeface="ＭＳ Ｐゴシック" panose="020B0600070205080204" pitchFamily="34" charset="-128"/>
              </a:rPr>
              <a:t>The plain has a deep aquifer while in proximity to the river there is a shallow alluvial aquifer</a:t>
            </a:r>
            <a:endParaRPr lang="fr-CH" altLang="fr-FR" dirty="0">
              <a:ea typeface="ＭＳ Ｐゴシック" panose="020B0600070205080204" pitchFamily="34" charset="-128"/>
            </a:endParaRPr>
          </a:p>
        </p:txBody>
      </p:sp>
      <p:sp>
        <p:nvSpPr>
          <p:cNvPr id="53252" name="Slide Number Placeholder 3">
            <a:extLst>
              <a:ext uri="{FF2B5EF4-FFF2-40B4-BE49-F238E27FC236}">
                <a16:creationId xmlns:a16="http://schemas.microsoft.com/office/drawing/2014/main" id="{59C4B238-FD65-429A-9189-09184D1866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CE625351-69B1-48C4-AE88-10A5497371F1}" type="slidenum">
              <a:rPr lang="fr-FR" altLang="de-DE" sz="1200" smtClean="0">
                <a:solidFill>
                  <a:srgbClr val="000000"/>
                </a:solidFill>
                <a:latin typeface="Calibri" panose="020F0502020204030204" pitchFamily="34" charset="0"/>
              </a:rPr>
              <a:pPr/>
              <a:t>24</a:t>
            </a:fld>
            <a:endParaRPr lang="fr-FR" altLang="de-DE" sz="1200">
              <a:solidFill>
                <a:srgbClr val="000000"/>
              </a:solidFill>
              <a:latin typeface="Calibri" panose="020F0502020204030204" pitchFamily="34" charset="0"/>
            </a:endParaRPr>
          </a:p>
        </p:txBody>
      </p:sp>
    </p:spTree>
    <p:extLst>
      <p:ext uri="{BB962C8B-B14F-4D97-AF65-F5344CB8AC3E}">
        <p14:creationId xmlns:p14="http://schemas.microsoft.com/office/powerpoint/2010/main" val="736713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11BD9CE7-6C2A-4D9F-8653-9FC80C5AC4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202A5035-7408-49CA-BAB3-E52CB2FF3D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ea typeface="ＭＳ Ｐゴシック" panose="020B0600070205080204" pitchFamily="34" charset="-128"/>
              </a:rPr>
              <a:t>What could be possible water supply system providing these four settlements? (discussing possibilities, just for the exercise!)</a:t>
            </a:r>
          </a:p>
          <a:p>
            <a:pPr marL="228600" indent="-228600">
              <a:buFont typeface="+mj-lt"/>
              <a:buAutoNum type="arabicPeriod"/>
            </a:pPr>
            <a:r>
              <a:rPr lang="en-US" altLang="fr-FR" dirty="0">
                <a:ea typeface="ＭＳ Ｐゴシック" panose="020B0600070205080204" pitchFamily="34" charset="-128"/>
              </a:rPr>
              <a:t>Lets see – there is a pure spring in the mountains. We protect the spring, and deliver water by gravity to the village nearby (distance reasonable, so limited costs).</a:t>
            </a:r>
          </a:p>
          <a:p>
            <a:pPr marL="228600" indent="-228600">
              <a:buFont typeface="+mj-lt"/>
              <a:buAutoNum type="arabicPeriod"/>
            </a:pPr>
            <a:r>
              <a:rPr lang="en-US" altLang="fr-FR" dirty="0">
                <a:ea typeface="ＭＳ Ｐゴシック" panose="020B0600070205080204" pitchFamily="34" charset="-128"/>
              </a:rPr>
              <a:t>We build an intake on the river down in the valley, pump water up to the drinking water treatment plant (WTP). Treated water is pumped further and stored at the tank, from where it is further distributed to the town through a distribution system.</a:t>
            </a:r>
          </a:p>
          <a:p>
            <a:pPr marL="228600" indent="-228600">
              <a:buFont typeface="+mj-lt"/>
              <a:buAutoNum type="arabicPeriod"/>
            </a:pPr>
            <a:r>
              <a:rPr lang="en-US" altLang="fr-FR" dirty="0">
                <a:ea typeface="ＭＳ Ｐゴシック" panose="020B0600070205080204" pitchFamily="34" charset="-128"/>
              </a:rPr>
              <a:t>In the village further down the valley, people collect water at the protected well with a handpump. They carry water in jerry cans home. </a:t>
            </a:r>
          </a:p>
          <a:p>
            <a:pPr marL="228600" indent="-228600">
              <a:buFont typeface="+mj-lt"/>
              <a:buAutoNum type="arabicPeriod"/>
            </a:pPr>
            <a:r>
              <a:rPr lang="en-US" altLang="fr-FR" dirty="0">
                <a:ea typeface="ＭＳ Ｐゴシック" panose="020B0600070205080204" pitchFamily="34" charset="-128"/>
              </a:rPr>
              <a:t>A local NGO has distributed the household filters to treat water at home in this village next to the river. Few households also collect rainwater from their roofs and store it in rainwater tanks. </a:t>
            </a:r>
          </a:p>
          <a:p>
            <a:endParaRPr lang="en-US" altLang="fr-FR" dirty="0">
              <a:ea typeface="ＭＳ Ｐゴシック" panose="020B0600070205080204" pitchFamily="34" charset="-128"/>
            </a:endParaRPr>
          </a:p>
          <a:p>
            <a:r>
              <a:rPr lang="en-US" altLang="fr-FR" dirty="0">
                <a:ea typeface="ＭＳ Ｐゴシック" panose="020B0600070205080204" pitchFamily="34" charset="-128"/>
              </a:rPr>
              <a:t>All these different types of water supply systems have different scale. However, they have all the same steps:</a:t>
            </a:r>
          </a:p>
          <a:p>
            <a:pPr marL="228600" indent="-228600">
              <a:buFont typeface="+mj-lt"/>
              <a:buAutoNum type="arabicPeriod"/>
            </a:pPr>
            <a:r>
              <a:rPr lang="en-US" altLang="fr-FR" dirty="0">
                <a:ea typeface="ＭＳ Ｐゴシック" panose="020B0600070205080204" pitchFamily="34" charset="-128"/>
              </a:rPr>
              <a:t>Water source – spring, well, surface or groundwater, </a:t>
            </a:r>
          </a:p>
          <a:p>
            <a:pPr marL="228600" indent="-228600">
              <a:buFont typeface="+mj-lt"/>
              <a:buAutoNum type="arabicPeriod"/>
            </a:pPr>
            <a:r>
              <a:rPr lang="en-US" altLang="fr-FR" dirty="0">
                <a:ea typeface="ＭＳ Ｐゴシック" panose="020B0600070205080204" pitchFamily="34" charset="-128"/>
              </a:rPr>
              <a:t>water intake structure – be it either a protected river intake, spring catchment, </a:t>
            </a:r>
            <a:r>
              <a:rPr lang="en-US" altLang="fr-FR" dirty="0" err="1">
                <a:ea typeface="ＭＳ Ｐゴシック" panose="020B0600070205080204" pitchFamily="34" charset="-128"/>
              </a:rPr>
              <a:t>dugwell</a:t>
            </a:r>
            <a:r>
              <a:rPr lang="en-US" altLang="fr-FR" dirty="0">
                <a:ea typeface="ＭＳ Ｐゴシック" panose="020B0600070205080204" pitchFamily="34" charset="-128"/>
              </a:rPr>
              <a:t> or rainwater gutter </a:t>
            </a:r>
          </a:p>
          <a:p>
            <a:pPr marL="228600" indent="-228600">
              <a:buFont typeface="+mj-lt"/>
              <a:buAutoNum type="arabicPeriod"/>
            </a:pPr>
            <a:r>
              <a:rPr lang="en-US" altLang="fr-FR" dirty="0">
                <a:ea typeface="ＭＳ Ｐゴシック" panose="020B0600070205080204" pitchFamily="34" charset="-128"/>
              </a:rPr>
              <a:t>abstraction technology – such as hand pump or motorized pump</a:t>
            </a:r>
          </a:p>
          <a:p>
            <a:pPr marL="228600" indent="-228600">
              <a:buFont typeface="+mj-lt"/>
              <a:buAutoNum type="arabicPeriod"/>
            </a:pPr>
            <a:r>
              <a:rPr lang="en-US" altLang="fr-FR" dirty="0">
                <a:ea typeface="ＭＳ Ｐゴシック" panose="020B0600070205080204" pitchFamily="34" charset="-128"/>
              </a:rPr>
              <a:t>water treatment – if it is required</a:t>
            </a:r>
          </a:p>
          <a:p>
            <a:pPr marL="228600" indent="-228600">
              <a:buFont typeface="+mj-lt"/>
              <a:buAutoNum type="arabicPeriod"/>
            </a:pPr>
            <a:r>
              <a:rPr lang="en-US" altLang="fr-FR" dirty="0">
                <a:ea typeface="ＭＳ Ｐゴシック" panose="020B0600070205080204" pitchFamily="34" charset="-128"/>
              </a:rPr>
              <a:t>water transport – either through a network or with jerry cans</a:t>
            </a:r>
          </a:p>
          <a:p>
            <a:pPr marL="228600" indent="-228600">
              <a:buFont typeface="+mj-lt"/>
              <a:buAutoNum type="arabicPeriod"/>
            </a:pPr>
            <a:r>
              <a:rPr lang="en-US" altLang="fr-FR" dirty="0">
                <a:ea typeface="ＭＳ Ｐゴシック" panose="020B0600070205080204" pitchFamily="34" charset="-128"/>
              </a:rPr>
              <a:t>and water storage (rainwater tanks) or treatment (HWTS) at the user level.</a:t>
            </a:r>
          </a:p>
          <a:p>
            <a:r>
              <a:rPr lang="en-US" altLang="fr-FR" dirty="0">
                <a:ea typeface="ＭＳ Ｐゴシック" panose="020B0600070205080204" pitchFamily="34" charset="-128"/>
              </a:rPr>
              <a:t>Most water supply systems can be structured along these 6 functional groups.   </a:t>
            </a:r>
          </a:p>
          <a:p>
            <a:endParaRPr lang="fr-CH" altLang="fr-FR" dirty="0">
              <a:ea typeface="ＭＳ Ｐゴシック" panose="020B0600070205080204" pitchFamily="34" charset="-128"/>
            </a:endParaRPr>
          </a:p>
        </p:txBody>
      </p:sp>
      <p:sp>
        <p:nvSpPr>
          <p:cNvPr id="53252" name="Slide Number Placeholder 3">
            <a:extLst>
              <a:ext uri="{FF2B5EF4-FFF2-40B4-BE49-F238E27FC236}">
                <a16:creationId xmlns:a16="http://schemas.microsoft.com/office/drawing/2014/main" id="{59C4B238-FD65-429A-9189-09184D1866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CE625351-69B1-48C4-AE88-10A5497371F1}" type="slidenum">
              <a:rPr lang="fr-FR" altLang="de-DE" sz="1200" smtClean="0">
                <a:solidFill>
                  <a:srgbClr val="000000"/>
                </a:solidFill>
                <a:latin typeface="Calibri" panose="020F0502020204030204" pitchFamily="34" charset="0"/>
              </a:rPr>
              <a:pPr/>
              <a:t>25</a:t>
            </a:fld>
            <a:endParaRPr lang="fr-FR" altLang="de-DE" sz="1200">
              <a:solidFill>
                <a:srgbClr val="000000"/>
              </a:solidFill>
              <a:latin typeface="Calibri" panose="020F0502020204030204" pitchFamily="34" charset="0"/>
            </a:endParaRPr>
          </a:p>
        </p:txBody>
      </p:sp>
    </p:spTree>
    <p:extLst>
      <p:ext uri="{BB962C8B-B14F-4D97-AF65-F5344CB8AC3E}">
        <p14:creationId xmlns:p14="http://schemas.microsoft.com/office/powerpoint/2010/main" val="4060171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a:extLst>
              <a:ext uri="{FF2B5EF4-FFF2-40B4-BE49-F238E27FC236}">
                <a16:creationId xmlns:a16="http://schemas.microsoft.com/office/drawing/2014/main" id="{3DE8BA22-0ABF-409E-A7C4-68BDE50FFD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izenplatzhalter 2">
            <a:extLst>
              <a:ext uri="{FF2B5EF4-FFF2-40B4-BE49-F238E27FC236}">
                <a16:creationId xmlns:a16="http://schemas.microsoft.com/office/drawing/2014/main" id="{06EA6BFE-AF72-4C07-85C2-4EDF94A277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de-DE">
                <a:ea typeface="ＭＳ Ｐゴシック" panose="020B0600070205080204" pitchFamily="34" charset="-128"/>
              </a:rPr>
              <a:t>The technologies from each functional group perform specific tasks of the water supply system and can be linked between each other to show possible combinations. It is not always necessary that water passes through all functional groups to reach the consumer. In some systems treatment is excluded due to high quality of source water, or water is supplied by gravity and no pumping is needed. However, water always moves from left to right through the functional groups or from top down within the group.  </a:t>
            </a:r>
            <a:endParaRPr lang="de-CH" altLang="de-DE">
              <a:ea typeface="ＭＳ Ｐゴシック" panose="020B0600070205080204" pitchFamily="34" charset="-128"/>
            </a:endParaRPr>
          </a:p>
          <a:p>
            <a:endParaRPr lang="de-CH" altLang="de-DE">
              <a:ea typeface="ＭＳ Ｐゴシック" panose="020B0600070205080204" pitchFamily="34" charset="-128"/>
            </a:endParaRPr>
          </a:p>
        </p:txBody>
      </p:sp>
      <p:sp>
        <p:nvSpPr>
          <p:cNvPr id="55300" name="Foliennummernplatzhalter 3">
            <a:extLst>
              <a:ext uri="{FF2B5EF4-FFF2-40B4-BE49-F238E27FC236}">
                <a16:creationId xmlns:a16="http://schemas.microsoft.com/office/drawing/2014/main" id="{6A7DDB0B-3472-464E-B848-1269F975A6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89C635A9-1499-40C9-89CC-6BEEFE40FEDE}" type="slidenum">
              <a:rPr lang="fr-FR" altLang="de-DE" sz="1200" smtClean="0">
                <a:solidFill>
                  <a:srgbClr val="000000"/>
                </a:solidFill>
                <a:latin typeface="Calibri" panose="020F0502020204030204" pitchFamily="34" charset="0"/>
              </a:rPr>
              <a:pPr/>
              <a:t>26</a:t>
            </a:fld>
            <a:endParaRPr lang="fr-FR" altLang="de-DE"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40834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a:extLst>
              <a:ext uri="{FF2B5EF4-FFF2-40B4-BE49-F238E27FC236}">
                <a16:creationId xmlns:a16="http://schemas.microsoft.com/office/drawing/2014/main" id="{140D5810-37A2-414B-AD6E-8239F5DB42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izenplatzhalter 2">
            <a:extLst>
              <a:ext uri="{FF2B5EF4-FFF2-40B4-BE49-F238E27FC236}">
                <a16:creationId xmlns:a16="http://schemas.microsoft.com/office/drawing/2014/main" id="{9F194223-F613-4236-BD36-3C5D8404E2B4}"/>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CH" altLang="de-DE" dirty="0" err="1">
                <a:ea typeface="ＭＳ Ｐゴシック" pitchFamily="34" charset="-128"/>
              </a:rPr>
              <a:t>Here</a:t>
            </a:r>
            <a:r>
              <a:rPr lang="de-CH" altLang="de-DE" dirty="0">
                <a:ea typeface="ＭＳ Ｐゴシック" pitchFamily="34" charset="-128"/>
              </a:rPr>
              <a:t> </a:t>
            </a:r>
            <a:r>
              <a:rPr lang="de-CH" altLang="de-DE" dirty="0" err="1">
                <a:ea typeface="ＭＳ Ｐゴシック" pitchFamily="34" charset="-128"/>
              </a:rPr>
              <a:t>you</a:t>
            </a:r>
            <a:r>
              <a:rPr lang="de-CH" altLang="de-DE" dirty="0">
                <a:ea typeface="ＭＳ Ｐゴシック" pitchFamily="34" charset="-128"/>
              </a:rPr>
              <a:t> </a:t>
            </a:r>
            <a:r>
              <a:rPr lang="de-CH" altLang="de-DE" dirty="0" err="1">
                <a:ea typeface="ＭＳ Ｐゴシック" pitchFamily="34" charset="-128"/>
              </a:rPr>
              <a:t>see</a:t>
            </a:r>
            <a:r>
              <a:rPr lang="de-CH" altLang="de-DE" dirty="0">
                <a:ea typeface="ＭＳ Ｐゴシック" pitchFamily="34" charset="-128"/>
              </a:rPr>
              <a:t> an </a:t>
            </a:r>
            <a:r>
              <a:rPr lang="de-CH" altLang="de-DE" dirty="0" err="1">
                <a:ea typeface="ＭＳ Ｐゴシック" pitchFamily="34" charset="-128"/>
              </a:rPr>
              <a:t>example</a:t>
            </a:r>
            <a:r>
              <a:rPr lang="de-CH" altLang="de-DE" dirty="0">
                <a:ea typeface="ＭＳ Ｐゴシック" pitchFamily="34" charset="-128"/>
              </a:rPr>
              <a:t> </a:t>
            </a:r>
            <a:r>
              <a:rPr lang="de-CH" altLang="de-DE" dirty="0" err="1">
                <a:ea typeface="ＭＳ Ｐゴシック" pitchFamily="34" charset="-128"/>
              </a:rPr>
              <a:t>for</a:t>
            </a:r>
            <a:r>
              <a:rPr lang="de-CH" altLang="de-DE" dirty="0">
                <a:ea typeface="ＭＳ Ｐゴシック" pitchFamily="34" charset="-128"/>
              </a:rPr>
              <a:t> a </a:t>
            </a:r>
            <a:r>
              <a:rPr lang="de-CH" altLang="de-DE" dirty="0" err="1">
                <a:ea typeface="ＭＳ Ｐゴシック" pitchFamily="34" charset="-128"/>
              </a:rPr>
              <a:t>centralized</a:t>
            </a:r>
            <a:r>
              <a:rPr lang="de-CH" altLang="de-DE" dirty="0">
                <a:ea typeface="ＭＳ Ｐゴシック" pitchFamily="34" charset="-128"/>
              </a:rPr>
              <a:t> </a:t>
            </a:r>
            <a:r>
              <a:rPr lang="de-CH" altLang="de-DE" dirty="0" err="1">
                <a:ea typeface="ＭＳ Ｐゴシック" pitchFamily="34" charset="-128"/>
              </a:rPr>
              <a:t>or</a:t>
            </a:r>
            <a:r>
              <a:rPr lang="de-CH" altLang="de-DE" dirty="0">
                <a:ea typeface="ＭＳ Ｐゴシック" pitchFamily="34" charset="-128"/>
              </a:rPr>
              <a:t> a semi-</a:t>
            </a:r>
            <a:r>
              <a:rPr lang="de-CH" altLang="de-DE" dirty="0" err="1">
                <a:ea typeface="ＭＳ Ｐゴシック" pitchFamily="34" charset="-128"/>
              </a:rPr>
              <a:t>centralized</a:t>
            </a:r>
            <a:r>
              <a:rPr lang="de-CH" altLang="de-DE" dirty="0">
                <a:ea typeface="ＭＳ Ｐゴシック" pitchFamily="34" charset="-128"/>
              </a:rPr>
              <a:t> </a:t>
            </a:r>
            <a:r>
              <a:rPr lang="de-CH" altLang="de-DE" dirty="0" err="1">
                <a:ea typeface="ＭＳ Ｐゴシック" pitchFamily="34" charset="-128"/>
              </a:rPr>
              <a:t>system</a:t>
            </a:r>
            <a:r>
              <a:rPr lang="de-CH" altLang="de-DE" dirty="0">
                <a:ea typeface="ＭＳ Ｐゴシック" pitchFamily="34" charset="-128"/>
              </a:rPr>
              <a:t> </a:t>
            </a:r>
            <a:r>
              <a:rPr lang="de-CH" altLang="de-DE" dirty="0" err="1">
                <a:ea typeface="ＭＳ Ｐゴシック" pitchFamily="34" charset="-128"/>
              </a:rPr>
              <a:t>supplying</a:t>
            </a:r>
            <a:r>
              <a:rPr lang="de-CH" altLang="de-DE" dirty="0">
                <a:ea typeface="ＭＳ Ｐゴシック" pitchFamily="34" charset="-128"/>
              </a:rPr>
              <a:t> </a:t>
            </a:r>
            <a:r>
              <a:rPr lang="de-CH" altLang="de-DE" dirty="0" err="1">
                <a:ea typeface="ＭＳ Ｐゴシック" pitchFamily="34" charset="-128"/>
              </a:rPr>
              <a:t>and</a:t>
            </a:r>
            <a:r>
              <a:rPr lang="de-CH" altLang="de-DE" dirty="0">
                <a:ea typeface="ＭＳ Ｐゴシック" pitchFamily="34" charset="-128"/>
              </a:rPr>
              <a:t> </a:t>
            </a:r>
            <a:r>
              <a:rPr lang="de-CH" altLang="de-DE" dirty="0" err="1">
                <a:ea typeface="ＭＳ Ｐゴシック" pitchFamily="34" charset="-128"/>
              </a:rPr>
              <a:t>treating</a:t>
            </a:r>
            <a:r>
              <a:rPr lang="de-CH" altLang="de-DE" dirty="0">
                <a:ea typeface="ＭＳ Ｐゴシック" pitchFamily="34" charset="-128"/>
              </a:rPr>
              <a:t> </a:t>
            </a:r>
            <a:r>
              <a:rPr lang="de-CH" altLang="de-DE" dirty="0" err="1">
                <a:ea typeface="ＭＳ Ｐゴシック" pitchFamily="34" charset="-128"/>
              </a:rPr>
              <a:t>surface</a:t>
            </a:r>
            <a:r>
              <a:rPr lang="de-CH" altLang="de-DE" dirty="0">
                <a:ea typeface="ＭＳ Ｐゴシック" pitchFamily="34" charset="-128"/>
              </a:rPr>
              <a:t> </a:t>
            </a:r>
            <a:r>
              <a:rPr lang="de-CH" altLang="de-DE" dirty="0" err="1">
                <a:ea typeface="ＭＳ Ｐゴシック" pitchFamily="34" charset="-128"/>
              </a:rPr>
              <a:t>water</a:t>
            </a:r>
            <a:r>
              <a:rPr lang="de-CH" altLang="de-DE" dirty="0">
                <a:ea typeface="ＭＳ Ｐゴシック" pitchFamily="34" charset="-128"/>
              </a:rPr>
              <a:t>. Surface water is collected at a protected or unprotected river or lake intake, is delivered with means of gravity or motorized pumping to the tretament plant. There it is clarified and disinfected and either is being sold at a water kiosk or fed into the distribution network. Safe water storage at home might be needed to cover for interruptions.</a:t>
            </a:r>
          </a:p>
        </p:txBody>
      </p:sp>
      <p:sp>
        <p:nvSpPr>
          <p:cNvPr id="57348" name="Foliennummernplatzhalter 3">
            <a:extLst>
              <a:ext uri="{FF2B5EF4-FFF2-40B4-BE49-F238E27FC236}">
                <a16:creationId xmlns:a16="http://schemas.microsoft.com/office/drawing/2014/main" id="{0BC23DDB-A983-4020-BB5C-F5523028BC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405CC21D-39AB-41AE-A623-78401F9C33D5}" type="slidenum">
              <a:rPr lang="fr-FR" altLang="de-DE" sz="1200" smtClean="0">
                <a:solidFill>
                  <a:srgbClr val="000000"/>
                </a:solidFill>
                <a:latin typeface="Calibri" panose="020F0502020204030204" pitchFamily="34" charset="0"/>
              </a:rPr>
              <a:pPr/>
              <a:t>27</a:t>
            </a:fld>
            <a:endParaRPr lang="fr-FR" altLang="de-DE" sz="1200">
              <a:solidFill>
                <a:srgbClr val="000000"/>
              </a:solidFill>
              <a:latin typeface="Calibri" panose="020F0502020204030204" pitchFamily="34" charset="0"/>
            </a:endParaRPr>
          </a:p>
        </p:txBody>
      </p:sp>
    </p:spTree>
    <p:extLst>
      <p:ext uri="{BB962C8B-B14F-4D97-AF65-F5344CB8AC3E}">
        <p14:creationId xmlns:p14="http://schemas.microsoft.com/office/powerpoint/2010/main" val="978506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BC56A1BF-1CC1-4BBD-88CF-BFED76E52D9D}" type="slidenum">
              <a:rPr lang="fr-CH" smtClean="0"/>
              <a:t>28</a:t>
            </a:fld>
            <a:endParaRPr lang="fr-CH"/>
          </a:p>
        </p:txBody>
      </p:sp>
    </p:spTree>
    <p:extLst>
      <p:ext uri="{BB962C8B-B14F-4D97-AF65-F5344CB8AC3E}">
        <p14:creationId xmlns:p14="http://schemas.microsoft.com/office/powerpoint/2010/main" val="499655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Surface water is often a good option, as usually large quantities can be extracted. However, the water requires treatment and pumping, which comes with running costs. </a:t>
            </a:r>
          </a:p>
          <a:p>
            <a:pPr marL="171450" indent="-171450">
              <a:buFont typeface="Arial" panose="020B0604020202020204" pitchFamily="34" charset="0"/>
              <a:buChar char="•"/>
            </a:pPr>
            <a:r>
              <a:rPr lang="en-US" dirty="0"/>
              <a:t>Sea water (mineralized/salty) is also a surface water but is rarely a reasonable option as a source of water. Desalination is too costly and only used if there is no alternative.</a:t>
            </a:r>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29</a:t>
            </a:fld>
            <a:endParaRPr lang="fr-CH"/>
          </a:p>
        </p:txBody>
      </p:sp>
    </p:spTree>
    <p:extLst>
      <p:ext uri="{BB962C8B-B14F-4D97-AF65-F5344CB8AC3E}">
        <p14:creationId xmlns:p14="http://schemas.microsoft.com/office/powerpoint/2010/main" val="17503484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there is no contamination, ground water does not require treatment, which reduces costs. The deeper the borehole or well the more costly the investment and running costs.</a:t>
            </a:r>
            <a:endParaRPr lang="fr-CH" dirty="0"/>
          </a:p>
          <a:p>
            <a:r>
              <a:rPr lang="en-US" dirty="0"/>
              <a:t>It important to test the groundwater for contamination, which can come from many sources, as for example from nearby latrines or septic tanks but also from leaking well apron. Saltwater intrusion is a common phenomenon in proximity to sea-costs. Open hand-dug-wells have to be considered contaminated and unsafe.</a:t>
            </a:r>
          </a:p>
        </p:txBody>
      </p:sp>
      <p:sp>
        <p:nvSpPr>
          <p:cNvPr id="4" name="Slide Number Placeholder 3"/>
          <p:cNvSpPr>
            <a:spLocks noGrp="1"/>
          </p:cNvSpPr>
          <p:nvPr>
            <p:ph type="sldNum" sz="quarter" idx="10"/>
          </p:nvPr>
        </p:nvSpPr>
        <p:spPr/>
        <p:txBody>
          <a:bodyPr/>
          <a:lstStyle/>
          <a:p>
            <a:fld id="{35631A7F-7990-A34B-8B7D-6A7873720621}" type="slidenum">
              <a:rPr lang="en-US" smtClean="0"/>
              <a:t>30</a:t>
            </a:fld>
            <a:endParaRPr lang="en-US"/>
          </a:p>
        </p:txBody>
      </p:sp>
    </p:spTree>
    <p:extLst>
      <p:ext uri="{BB962C8B-B14F-4D97-AF65-F5344CB8AC3E}">
        <p14:creationId xmlns:p14="http://schemas.microsoft.com/office/powerpoint/2010/main" val="3121095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AD5D3D0-EC49-4056-98A4-8848FCFDAFDD}" type="slidenum">
              <a:rPr lang="en-US" altLang="fr-FR" smtClean="0"/>
              <a:pPr>
                <a:spcBef>
                  <a:spcPct val="0"/>
                </a:spcBef>
                <a:buClrTx/>
                <a:buFontTx/>
                <a:buNone/>
              </a:pPr>
              <a:t>31</a:t>
            </a:fld>
            <a:endParaRPr lang="en-US" altLang="fr-FR"/>
          </a:p>
        </p:txBody>
      </p:sp>
      <p:sp>
        <p:nvSpPr>
          <p:cNvPr id="18435" name="Rectangle 1"/>
          <p:cNvSpPr>
            <a:spLocks noGrp="1" noRot="1" noChangeAspect="1" noChangeArrowheads="1" noTextEdit="1"/>
          </p:cNvSpPr>
          <p:nvPr>
            <p:ph type="sldImg"/>
          </p:nvPr>
        </p:nvSpPr>
        <p:spPr>
          <a:xfrm>
            <a:off x="88900" y="746125"/>
            <a:ext cx="6627813" cy="372903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p:cNvSpPr>
            <a:spLocks noGrp="1" noChangeArrowheads="1"/>
          </p:cNvSpPr>
          <p:nvPr>
            <p:ph type="body" idx="1"/>
          </p:nvPr>
        </p:nvSpPr>
        <p:spPr>
          <a:xfrm>
            <a:off x="681038" y="4722813"/>
            <a:ext cx="5753629" cy="447516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natural spring water is a good option if available.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requires an initial investment for the spring catchment (to prevent contamination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 intake), pipeline and storage, but then has low running costs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pumps or electricity needed thanks to gravity flow). Usually, no treatment is required.</a:t>
            </a:r>
          </a:p>
          <a:p>
            <a:endParaRPr lang="en-US" altLang="fr-FR" dirty="0">
              <a:latin typeface="Times New Roman" panose="02020603050405020304" pitchFamily="18" charset="0"/>
            </a:endParaRPr>
          </a:p>
        </p:txBody>
      </p:sp>
    </p:spTree>
    <p:extLst>
      <p:ext uri="{BB962C8B-B14F-4D97-AF65-F5344CB8AC3E}">
        <p14:creationId xmlns:p14="http://schemas.microsoft.com/office/powerpoint/2010/main" val="30084453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two methods to extract water from an underground aquifer is by digging a well or by drilling a borehole. Dug-wells are usually limited to max. 40-50m depth, while boreholes can reach much deeper (hundreds of meters). However, the deeper the borehole the costlier. </a:t>
            </a:r>
          </a:p>
        </p:txBody>
      </p:sp>
      <p:sp>
        <p:nvSpPr>
          <p:cNvPr id="4" name="Slide Number Placeholder 3"/>
          <p:cNvSpPr>
            <a:spLocks noGrp="1"/>
          </p:cNvSpPr>
          <p:nvPr>
            <p:ph type="sldNum" sz="quarter" idx="10"/>
          </p:nvPr>
        </p:nvSpPr>
        <p:spPr/>
        <p:txBody>
          <a:bodyPr/>
          <a:lstStyle/>
          <a:p>
            <a:fld id="{35631A7F-7990-A34B-8B7D-6A7873720621}" type="slidenum">
              <a:rPr lang="en-US" smtClean="0"/>
              <a:t>32</a:t>
            </a:fld>
            <a:endParaRPr lang="en-US"/>
          </a:p>
        </p:txBody>
      </p:sp>
    </p:spTree>
    <p:extLst>
      <p:ext uri="{BB962C8B-B14F-4D97-AF65-F5344CB8AC3E}">
        <p14:creationId xmlns:p14="http://schemas.microsoft.com/office/powerpoint/2010/main" val="247665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33</a:t>
            </a:fld>
            <a:endParaRPr lang="fr-CH"/>
          </a:p>
        </p:txBody>
      </p:sp>
    </p:spTree>
    <p:extLst>
      <p:ext uri="{BB962C8B-B14F-4D97-AF65-F5344CB8AC3E}">
        <p14:creationId xmlns:p14="http://schemas.microsoft.com/office/powerpoint/2010/main" val="1330709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831AB868-EAF2-4EFF-974F-A4287B8E64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17DC9C59-9076-49CD-A273-76FD72FFBF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fr-FR" dirty="0">
                <a:ea typeface="ＭＳ Ｐゴシック" panose="020B0600070205080204" pitchFamily="34" charset="-128"/>
              </a:rPr>
              <a:t>In any cases, you must ensure that the quality of water supplied complies with national water quality regulations in the country where you are working. In the absences of recognised national standards, you can refer to the values and recommendations contained in WHO Water Quality Guidelines. These guidelines are available for free in the Internet</a:t>
            </a:r>
            <a:endParaRPr lang="fr-CH" altLang="fr-FR" dirty="0">
              <a:ea typeface="ＭＳ Ｐゴシック" panose="020B0600070205080204" pitchFamily="34" charset="-128"/>
            </a:endParaRPr>
          </a:p>
        </p:txBody>
      </p:sp>
      <p:sp>
        <p:nvSpPr>
          <p:cNvPr id="18436" name="Slide Number Placeholder 3">
            <a:extLst>
              <a:ext uri="{FF2B5EF4-FFF2-40B4-BE49-F238E27FC236}">
                <a16:creationId xmlns:a16="http://schemas.microsoft.com/office/drawing/2014/main" id="{9D3CC9A9-7D37-4677-AD47-657E58E52B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15D16CBB-A903-4ACC-9755-A8AEDDE867C7}" type="slidenum">
              <a:rPr lang="fr-FR" altLang="de-DE" sz="1200" smtClean="0">
                <a:latin typeface="Calibri" panose="020F0502020204030204" pitchFamily="34" charset="0"/>
              </a:rPr>
              <a:pPr/>
              <a:t>4</a:t>
            </a:fld>
            <a:endParaRPr lang="fr-FR" altLang="de-DE" sz="1200">
              <a:latin typeface="Calibri" panose="020F0502020204030204" pitchFamily="34" charset="0"/>
            </a:endParaRPr>
          </a:p>
        </p:txBody>
      </p:sp>
    </p:spTree>
    <p:extLst>
      <p:ext uri="{BB962C8B-B14F-4D97-AF65-F5344CB8AC3E}">
        <p14:creationId xmlns:p14="http://schemas.microsoft.com/office/powerpoint/2010/main" val="8409229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35631A7F-7990-A34B-8B7D-6A7873720621}" type="slidenum">
              <a:rPr lang="en-US" smtClean="0"/>
              <a:t>34</a:t>
            </a:fld>
            <a:endParaRPr lang="en-US"/>
          </a:p>
        </p:txBody>
      </p:sp>
    </p:spTree>
    <p:extLst>
      <p:ext uri="{BB962C8B-B14F-4D97-AF65-F5344CB8AC3E}">
        <p14:creationId xmlns:p14="http://schemas.microsoft.com/office/powerpoint/2010/main" val="33451514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35631A7F-7990-A34B-8B7D-6A7873720621}" type="slidenum">
              <a:rPr lang="en-US" smtClean="0"/>
              <a:t>35</a:t>
            </a:fld>
            <a:endParaRPr lang="en-US"/>
          </a:p>
        </p:txBody>
      </p:sp>
    </p:spTree>
    <p:extLst>
      <p:ext uri="{BB962C8B-B14F-4D97-AF65-F5344CB8AC3E}">
        <p14:creationId xmlns:p14="http://schemas.microsoft.com/office/powerpoint/2010/main" val="4044356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lienbildplatzhalter 1">
            <a:extLst>
              <a:ext uri="{FF2B5EF4-FFF2-40B4-BE49-F238E27FC236}">
                <a16:creationId xmlns:a16="http://schemas.microsoft.com/office/drawing/2014/main" id="{4460A2C9-D292-4AF7-BCE0-FCBCE2B9AF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izenplatzhalter 2">
            <a:extLst>
              <a:ext uri="{FF2B5EF4-FFF2-40B4-BE49-F238E27FC236}">
                <a16:creationId xmlns:a16="http://schemas.microsoft.com/office/drawing/2014/main" id="{A3FCCA80-6DA0-4486-86D9-879DA69C50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de-DE" dirty="0">
                <a:ea typeface="ＭＳ Ｐゴシック" panose="020B0600070205080204" pitchFamily="34" charset="-128"/>
              </a:rPr>
              <a:t>Water tankering is still used in remote rural settings without access to adequate water sources, urban and peri-urban areas wihout distribution networks or as an emergency water supply when other adequate water sources are not available. In all cases – it is expensive, not easy to organize and should be avoided whenever possible. If water is not chlorinated, water quality is likely to deteriorate during transport. And tankering of water from contamined water sources can support spreading of deseases in large areas within a very short time. Thus chlorination of tankered water as well as shock chlorination of the tankers, especially in times of disease outbreaks is highly recommended. Since the tank volume and the type of water source are known and the water is well mixed during transport, chlorination of tankered water is rather easy.  </a:t>
            </a:r>
          </a:p>
        </p:txBody>
      </p:sp>
      <p:sp>
        <p:nvSpPr>
          <p:cNvPr id="82948" name="Foliennummernplatzhalter 3">
            <a:extLst>
              <a:ext uri="{FF2B5EF4-FFF2-40B4-BE49-F238E27FC236}">
                <a16:creationId xmlns:a16="http://schemas.microsoft.com/office/drawing/2014/main" id="{0067F563-AAA0-4DD5-B42E-69FF94140E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7E005411-0DFC-45FC-BC4D-676DCF214DB2}" type="slidenum">
              <a:rPr lang="fr-FR" altLang="de-DE" sz="1200" smtClean="0">
                <a:latin typeface="Calibri" panose="020F0502020204030204" pitchFamily="34" charset="0"/>
              </a:rPr>
              <a:pPr/>
              <a:t>36</a:t>
            </a:fld>
            <a:endParaRPr lang="fr-FR" altLang="de-DE" sz="1200">
              <a:latin typeface="Calibri" panose="020F0502020204030204" pitchFamily="34" charset="0"/>
            </a:endParaRPr>
          </a:p>
        </p:txBody>
      </p:sp>
    </p:spTree>
    <p:extLst>
      <p:ext uri="{BB962C8B-B14F-4D97-AF65-F5344CB8AC3E}">
        <p14:creationId xmlns:p14="http://schemas.microsoft.com/office/powerpoint/2010/main" val="38737283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de-DE" dirty="0">
                <a:ea typeface="ＭＳ Ｐゴシック" pitchFamily="34" charset="-128"/>
              </a:rPr>
              <a:t>Transport of water in jerry cans is a reality for many rural and urban families. Depending on the location of the water source, it requires often a lot of time which can be used for other activities. In areas where water sources are located at longer distances, other water distribution options should be considered first. Transport of jerry cans filled with safe water to home by water kiosk providers can be costly but in general adequate option in case water and jerry cans are disinfected and safely sealed.  Usually this is not the case and deterioration of water quality can be expected during transport and use. Chlorination of jerry cans at the point of water collection can be an option to improve the situation. </a:t>
            </a:r>
          </a:p>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37</a:t>
            </a:fld>
            <a:endParaRPr lang="fr-CH"/>
          </a:p>
        </p:txBody>
      </p:sp>
    </p:spTree>
    <p:extLst>
      <p:ext uri="{BB962C8B-B14F-4D97-AF65-F5344CB8AC3E}">
        <p14:creationId xmlns:p14="http://schemas.microsoft.com/office/powerpoint/2010/main" val="29855967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BC56A1BF-1CC1-4BBD-88CF-BFED76E52D9D}" type="slidenum">
              <a:rPr lang="fr-CH" smtClean="0"/>
              <a:t>38</a:t>
            </a:fld>
            <a:endParaRPr lang="fr-CH"/>
          </a:p>
        </p:txBody>
      </p:sp>
    </p:spTree>
    <p:extLst>
      <p:ext uri="{BB962C8B-B14F-4D97-AF65-F5344CB8AC3E}">
        <p14:creationId xmlns:p14="http://schemas.microsoft.com/office/powerpoint/2010/main" val="30212001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98933DFB-6288-438B-9D5A-35A12D384A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1pPr>
            <a:lvl2pPr defTabSz="1079500">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2pPr>
            <a:lvl3pPr defTabSz="1079500">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3pPr>
            <a:lvl4pPr defTabSz="1079500">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4pPr>
            <a:lvl5pPr defTabSz="1079500">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9pPr>
          </a:lstStyle>
          <a:p>
            <a:pPr>
              <a:buSzPct val="100000"/>
            </a:pPr>
            <a:fld id="{AA9108A5-1A69-4DF2-8A44-E78F9B6CF725}" type="slidenum">
              <a:rPr lang="en-GB" altLang="fr-FR" sz="1200" smtClean="0">
                <a:solidFill>
                  <a:srgbClr val="000000"/>
                </a:solidFill>
                <a:latin typeface="Times New Roman" panose="02020603050405020304" pitchFamily="18" charset="0"/>
              </a:rPr>
              <a:pPr>
                <a:buSzPct val="100000"/>
              </a:pPr>
              <a:t>39</a:t>
            </a:fld>
            <a:endParaRPr lang="en-GB" altLang="fr-FR" sz="1200">
              <a:solidFill>
                <a:srgbClr val="000000"/>
              </a:solidFill>
              <a:latin typeface="Times New Roman" panose="02020603050405020304" pitchFamily="18" charset="0"/>
            </a:endParaRPr>
          </a:p>
        </p:txBody>
      </p:sp>
      <p:sp>
        <p:nvSpPr>
          <p:cNvPr id="75779" name="Rectangle 1">
            <a:extLst>
              <a:ext uri="{FF2B5EF4-FFF2-40B4-BE49-F238E27FC236}">
                <a16:creationId xmlns:a16="http://schemas.microsoft.com/office/drawing/2014/main" id="{F85E9A61-874D-46A6-9755-4C537B45F269}"/>
              </a:ext>
            </a:extLst>
          </p:cNvPr>
          <p:cNvSpPr>
            <a:spLocks noGrp="1" noRot="1" noChangeAspect="1" noChangeArrowheads="1" noTextEdit="1"/>
          </p:cNvSpPr>
          <p:nvPr>
            <p:ph type="sldImg"/>
          </p:nvPr>
        </p:nvSpPr>
        <p:spPr bwMode="auto">
          <a:xfrm>
            <a:off x="87313" y="746125"/>
            <a:ext cx="663257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CFE044AD-6971-47E5-A3B5-2A01AF2E3D10}"/>
              </a:ext>
            </a:extLst>
          </p:cNvPr>
          <p:cNvSpPr>
            <a:spLocks noGrp="1" noChangeArrowheads="1"/>
          </p:cNvSpPr>
          <p:nvPr>
            <p:ph type="body" idx="1"/>
          </p:nvPr>
        </p:nvSpPr>
        <p:spPr bwMode="auto">
          <a:xfrm>
            <a:off x="908050" y="4722813"/>
            <a:ext cx="4989513" cy="4475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fr-FR" b="1" dirty="0">
                <a:latin typeface="Times New Roman" panose="02020603050405020304" pitchFamily="18" charset="0"/>
                <a:ea typeface="ＭＳ Ｐゴシック" panose="020B0600070205080204" pitchFamily="34" charset="-128"/>
              </a:rPr>
              <a:t>Pre-</a:t>
            </a:r>
            <a:r>
              <a:rPr lang="en-US" altLang="fr-FR" b="1" dirty="0" err="1">
                <a:latin typeface="Times New Roman" panose="02020603050405020304" pitchFamily="18" charset="0"/>
                <a:ea typeface="ＭＳ Ｐゴシック" panose="020B0600070205080204" pitchFamily="34" charset="-128"/>
              </a:rPr>
              <a:t>tretament</a:t>
            </a:r>
            <a:r>
              <a:rPr lang="en-US" altLang="fr-FR" b="1" dirty="0">
                <a:latin typeface="Times New Roman" panose="02020603050405020304" pitchFamily="18" charset="0"/>
                <a:ea typeface="ＭＳ Ｐゴシック" panose="020B0600070205080204" pitchFamily="34" charset="-128"/>
              </a:rPr>
              <a:t>: </a:t>
            </a:r>
            <a:r>
              <a:rPr lang="en-US" altLang="fr-FR" b="0" dirty="0">
                <a:latin typeface="Times New Roman" panose="02020603050405020304" pitchFamily="18" charset="0"/>
                <a:ea typeface="ＭＳ Ｐゴシック" panose="020B0600070205080204" pitchFamily="34" charset="-128"/>
              </a:rPr>
              <a:t>e.g. </a:t>
            </a:r>
            <a:r>
              <a:rPr lang="en-US" altLang="fr-FR" dirty="0">
                <a:latin typeface="Times New Roman" panose="02020603050405020304" pitchFamily="18" charset="0"/>
                <a:ea typeface="ＭＳ Ｐゴシック" panose="020B0600070205080204" pitchFamily="34" charset="-128"/>
              </a:rPr>
              <a:t>Screen, gritting, greases traps, </a:t>
            </a:r>
            <a:r>
              <a:rPr lang="en-US" altLang="fr-FR" dirty="0" err="1">
                <a:latin typeface="Times New Roman" panose="02020603050405020304" pitchFamily="18" charset="0"/>
                <a:ea typeface="ＭＳ Ｐゴシック" panose="020B0600070205080204" pitchFamily="34" charset="-128"/>
              </a:rPr>
              <a:t>ventillation</a:t>
            </a:r>
            <a:r>
              <a:rPr lang="en-US" altLang="fr-FR" dirty="0">
                <a:latin typeface="Times New Roman" panose="02020603050405020304" pitchFamily="18" charset="0"/>
                <a:ea typeface="ＭＳ Ｐゴシック" panose="020B0600070205080204" pitchFamily="34" charset="-128"/>
              </a:rPr>
              <a:t> (to remove iron)</a:t>
            </a:r>
          </a:p>
          <a:p>
            <a:r>
              <a:rPr lang="de-CH" altLang="de-DE" b="1" dirty="0">
                <a:latin typeface="Times New Roman" panose="02020603050405020304" pitchFamily="18" charset="0"/>
                <a:ea typeface="ＭＳ Ｐゴシック" panose="020B0600070205080204" pitchFamily="34" charset="-128"/>
              </a:rPr>
              <a:t>Clarification</a:t>
            </a:r>
            <a:r>
              <a:rPr lang="de-CH" altLang="de-DE" dirty="0">
                <a:latin typeface="Times New Roman" panose="02020603050405020304" pitchFamily="18" charset="0"/>
                <a:ea typeface="ＭＳ Ｐゴシック" panose="020B0600070205080204" pitchFamily="34" charset="-128"/>
              </a:rPr>
              <a:t>:  The purpose of clarification is to remove as much as possible </a:t>
            </a:r>
          </a:p>
          <a:p>
            <a:r>
              <a:rPr lang="de-CH" altLang="de-DE" dirty="0">
                <a:latin typeface="Times New Roman" panose="02020603050405020304" pitchFamily="18" charset="0"/>
                <a:ea typeface="ＭＳ Ｐゴシック" panose="020B0600070205080204" pitchFamily="34" charset="-128"/>
              </a:rPr>
              <a:t>particulate material.  The conventional treatment sytsems usually apply </a:t>
            </a:r>
          </a:p>
          <a:p>
            <a:r>
              <a:rPr lang="de-CH" altLang="de-DE" dirty="0">
                <a:latin typeface="Times New Roman" panose="02020603050405020304" pitchFamily="18" charset="0"/>
                <a:ea typeface="ＭＳ Ｐゴシック" panose="020B0600070205080204" pitchFamily="34" charset="-128"/>
              </a:rPr>
              <a:t>coagulation/flucclation combined with sedimentation or filtration. </a:t>
            </a:r>
          </a:p>
          <a:p>
            <a:endParaRPr lang="de-CH" altLang="de-DE" dirty="0">
              <a:latin typeface="Times New Roman" panose="02020603050405020304" pitchFamily="18" charset="0"/>
              <a:ea typeface="ＭＳ Ｐゴシック" panose="020B0600070205080204" pitchFamily="34" charset="-128"/>
            </a:endParaRPr>
          </a:p>
          <a:p>
            <a:r>
              <a:rPr lang="de-CH" altLang="de-DE" b="1" dirty="0">
                <a:latin typeface="Times New Roman" panose="02020603050405020304" pitchFamily="18" charset="0"/>
                <a:ea typeface="ＭＳ Ｐゴシック" panose="020B0600070205080204" pitchFamily="34" charset="-128"/>
              </a:rPr>
              <a:t>Filtration: </a:t>
            </a:r>
            <a:r>
              <a:rPr lang="de-CH" altLang="de-DE" dirty="0">
                <a:latin typeface="Times New Roman" panose="02020603050405020304" pitchFamily="18" charset="0"/>
                <a:ea typeface="ＭＳ Ｐゴシック" panose="020B0600070205080204" pitchFamily="34" charset="-128"/>
              </a:rPr>
              <a:t>Rapid sand filtration without coagulation is used as well on large </a:t>
            </a:r>
          </a:p>
          <a:p>
            <a:r>
              <a:rPr lang="de-CH" altLang="de-DE" dirty="0">
                <a:latin typeface="Times New Roman" panose="02020603050405020304" pitchFamily="18" charset="0"/>
                <a:ea typeface="ＭＳ Ｐゴシック" panose="020B0600070205080204" pitchFamily="34" charset="-128"/>
              </a:rPr>
              <a:t>centrazied drinking water tretament plants or community supplies. </a:t>
            </a:r>
          </a:p>
          <a:p>
            <a:r>
              <a:rPr lang="de-CH" altLang="de-DE" dirty="0">
                <a:latin typeface="Times New Roman" panose="02020603050405020304" pitchFamily="18" charset="0"/>
                <a:ea typeface="ＭＳ Ｐゴシック" panose="020B0600070205080204" pitchFamily="34" charset="-128"/>
              </a:rPr>
              <a:t>In community supplies, roughing filtration has been used successfully as</a:t>
            </a:r>
          </a:p>
          <a:p>
            <a:r>
              <a:rPr lang="de-CH" altLang="de-DE" dirty="0">
                <a:latin typeface="Times New Roman" panose="02020603050405020304" pitchFamily="18" charset="0"/>
                <a:ea typeface="ＭＳ Ｐゴシック" panose="020B0600070205080204" pitchFamily="34" charset="-128"/>
              </a:rPr>
              <a:t>efficient and low maintenance pre-treatment. </a:t>
            </a:r>
          </a:p>
          <a:p>
            <a:pPr>
              <a:spcBef>
                <a:spcPct val="0"/>
              </a:spcBef>
            </a:pPr>
            <a:endParaRPr lang="en-GB" altLang="fr-FR" b="1" dirty="0">
              <a:ea typeface="ＭＳ Ｐゴシック" panose="020B0600070205080204" pitchFamily="34" charset="-128"/>
            </a:endParaRPr>
          </a:p>
          <a:p>
            <a:pPr>
              <a:spcBef>
                <a:spcPct val="0"/>
              </a:spcBef>
            </a:pPr>
            <a:r>
              <a:rPr lang="en-GB" altLang="fr-FR" b="1" dirty="0">
                <a:ea typeface="ＭＳ Ｐゴシック" panose="020B0600070205080204" pitchFamily="34" charset="-128"/>
              </a:rPr>
              <a:t>Disinfection: </a:t>
            </a:r>
            <a:r>
              <a:rPr lang="en-GB" altLang="fr-FR" b="0" dirty="0">
                <a:ea typeface="ＭＳ Ｐゴシック" panose="020B0600070205080204" pitchFamily="34" charset="-128"/>
              </a:rPr>
              <a:t>Usually via </a:t>
            </a:r>
            <a:r>
              <a:rPr lang="en-GB" altLang="fr-FR" dirty="0">
                <a:ea typeface="ＭＳ Ｐゴシック" panose="020B0600070205080204" pitchFamily="34" charset="-128"/>
              </a:rPr>
              <a:t>chlorine or </a:t>
            </a:r>
            <a:r>
              <a:rPr lang="en-GB" altLang="fr-FR" dirty="0" err="1">
                <a:ea typeface="ＭＳ Ｐゴシック" panose="020B0600070205080204" pitchFamily="34" charset="-128"/>
              </a:rPr>
              <a:t>ozon</a:t>
            </a:r>
            <a:r>
              <a:rPr lang="en-GB" altLang="fr-FR" dirty="0">
                <a:ea typeface="ＭＳ Ｐゴシック" panose="020B0600070205080204" pitchFamily="34" charset="-128"/>
              </a:rPr>
              <a:t> </a:t>
            </a:r>
            <a:endParaRPr lang="en-GB" altLang="fr-FR" sz="4000" b="1" dirty="0">
              <a:ea typeface="ＭＳ Ｐゴシック" panose="020B0600070205080204" pitchFamily="34" charset="-128"/>
            </a:endParaRPr>
          </a:p>
          <a:p>
            <a:endParaRPr lang="de-CH" altLang="de-DE" dirty="0">
              <a:latin typeface="Times New Roman" panose="02020603050405020304" pitchFamily="18" charset="0"/>
              <a:ea typeface="ＭＳ Ｐゴシック" panose="020B0600070205080204" pitchFamily="34" charset="-128"/>
            </a:endParaRPr>
          </a:p>
          <a:p>
            <a:endParaRPr lang="en-US" altLang="fr-FR"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709406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EBB9D64-2055-485A-9CCE-4B313864AB37}" type="slidenum">
              <a:rPr lang="en-GB" altLang="fr-FR" smtClean="0">
                <a:ea typeface="Arial Unicode MS" panose="020B0604020202020204" pitchFamily="34" charset="-128"/>
              </a:rPr>
              <a:pPr>
                <a:spcBef>
                  <a:spcPct val="0"/>
                </a:spcBef>
                <a:buClrTx/>
                <a:buFontTx/>
                <a:buNone/>
              </a:pPr>
              <a:t>40</a:t>
            </a:fld>
            <a:endParaRPr lang="en-GB" altLang="fr-FR">
              <a:ea typeface="Arial Unicode MS" panose="020B0604020202020204" pitchFamily="34" charset="-128"/>
            </a:endParaRPr>
          </a:p>
        </p:txBody>
      </p:sp>
      <p:sp>
        <p:nvSpPr>
          <p:cNvPr id="10243" name="Rectangle 1"/>
          <p:cNvSpPr>
            <a:spLocks noGrp="1" noRot="1" noChangeAspect="1" noChangeArrowheads="1" noTextEdit="1"/>
          </p:cNvSpPr>
          <p:nvPr>
            <p:ph type="sldImg"/>
          </p:nvPr>
        </p:nvSpPr>
        <p:spPr>
          <a:xfrm>
            <a:off x="1314450" y="571500"/>
            <a:ext cx="4481513" cy="25209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p:cNvSpPr>
            <a:spLocks noGrp="1" noChangeArrowheads="1"/>
          </p:cNvSpPr>
          <p:nvPr>
            <p:ph type="body" idx="1"/>
          </p:nvPr>
        </p:nvSpPr>
        <p:spPr>
          <a:xfrm>
            <a:off x="1314450" y="3194050"/>
            <a:ext cx="4739217" cy="30257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fr-FR" dirty="0">
              <a:latin typeface="Times New Roman" panose="02020603050405020304" pitchFamily="18" charset="0"/>
            </a:endParaRPr>
          </a:p>
        </p:txBody>
      </p:sp>
    </p:spTree>
    <p:extLst>
      <p:ext uri="{BB962C8B-B14F-4D97-AF65-F5344CB8AC3E}">
        <p14:creationId xmlns:p14="http://schemas.microsoft.com/office/powerpoint/2010/main" val="19599642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29671B7-D417-4228-843B-6AB9CFB22705}" type="slidenum">
              <a:rPr lang="en-GB" altLang="fr-FR" smtClean="0">
                <a:ea typeface="Arial Unicode MS" panose="020B0604020202020204" pitchFamily="34" charset="-128"/>
              </a:rPr>
              <a:pPr>
                <a:spcBef>
                  <a:spcPct val="0"/>
                </a:spcBef>
                <a:buClrTx/>
                <a:buFontTx/>
                <a:buNone/>
              </a:pPr>
              <a:t>41</a:t>
            </a:fld>
            <a:endParaRPr lang="en-GB" altLang="fr-FR">
              <a:ea typeface="Arial Unicode MS" panose="020B0604020202020204" pitchFamily="34" charset="-128"/>
            </a:endParaRPr>
          </a:p>
        </p:txBody>
      </p:sp>
      <p:sp>
        <p:nvSpPr>
          <p:cNvPr id="14339" name="Rectangle 1"/>
          <p:cNvSpPr>
            <a:spLocks noGrp="1" noRot="1" noChangeAspect="1" noChangeArrowheads="1" noTextEdit="1"/>
          </p:cNvSpPr>
          <p:nvPr>
            <p:ph type="sldImg"/>
          </p:nvPr>
        </p:nvSpPr>
        <p:spPr>
          <a:xfrm>
            <a:off x="1443038" y="461963"/>
            <a:ext cx="4481512" cy="25209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0" name="Rectangle 2"/>
          <p:cNvSpPr>
            <a:spLocks noGrp="1" noChangeArrowheads="1"/>
          </p:cNvSpPr>
          <p:nvPr>
            <p:ph type="body" idx="1"/>
          </p:nvPr>
        </p:nvSpPr>
        <p:spPr>
          <a:xfrm>
            <a:off x="1314450" y="3194050"/>
            <a:ext cx="4481513" cy="30257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fr-FR" dirty="0">
              <a:latin typeface="Times New Roman" panose="02020603050405020304" pitchFamily="18" charset="0"/>
            </a:endParaRPr>
          </a:p>
        </p:txBody>
      </p:sp>
    </p:spTree>
    <p:extLst>
      <p:ext uri="{BB962C8B-B14F-4D97-AF65-F5344CB8AC3E}">
        <p14:creationId xmlns:p14="http://schemas.microsoft.com/office/powerpoint/2010/main" val="31184911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73A183B-9F15-438E-9B20-9ACD0EA80849}" type="slidenum">
              <a:rPr lang="en-GB" altLang="fr-FR" smtClean="0">
                <a:ea typeface="Arial Unicode MS" panose="020B0604020202020204" pitchFamily="34" charset="-128"/>
              </a:rPr>
              <a:pPr>
                <a:spcBef>
                  <a:spcPct val="0"/>
                </a:spcBef>
                <a:buClrTx/>
                <a:buFontTx/>
                <a:buNone/>
              </a:pPr>
              <a:t>42</a:t>
            </a:fld>
            <a:endParaRPr lang="en-GB" altLang="fr-FR">
              <a:ea typeface="Arial Unicode MS" panose="020B0604020202020204" pitchFamily="34" charset="-128"/>
            </a:endParaRPr>
          </a:p>
        </p:txBody>
      </p:sp>
      <p:sp>
        <p:nvSpPr>
          <p:cNvPr id="22531" name="Rectangle 1"/>
          <p:cNvSpPr>
            <a:spLocks noGrp="1" noRot="1" noChangeAspect="1" noChangeArrowheads="1" noTextEdit="1"/>
          </p:cNvSpPr>
          <p:nvPr>
            <p:ph type="sldImg"/>
          </p:nvPr>
        </p:nvSpPr>
        <p:spPr>
          <a:xfrm>
            <a:off x="1570038" y="496888"/>
            <a:ext cx="4481512" cy="25209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Rectangle 2"/>
          <p:cNvSpPr>
            <a:spLocks noGrp="1" noChangeArrowheads="1"/>
          </p:cNvSpPr>
          <p:nvPr>
            <p:ph type="body" idx="1"/>
          </p:nvPr>
        </p:nvSpPr>
        <p:spPr>
          <a:xfrm>
            <a:off x="1314451" y="3194050"/>
            <a:ext cx="5086350" cy="30257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fr-FR" dirty="0">
              <a:latin typeface="Times New Roman" panose="02020603050405020304" pitchFamily="18" charset="0"/>
            </a:endParaRPr>
          </a:p>
        </p:txBody>
      </p:sp>
    </p:spTree>
    <p:extLst>
      <p:ext uri="{BB962C8B-B14F-4D97-AF65-F5344CB8AC3E}">
        <p14:creationId xmlns:p14="http://schemas.microsoft.com/office/powerpoint/2010/main" val="645457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BBC45B3-22DE-4444-8566-6E886F0E79D7}" type="slidenum">
              <a:rPr lang="en-GB" altLang="fr-FR" smtClean="0">
                <a:ea typeface="Arial Unicode MS" panose="020B0604020202020204" pitchFamily="34" charset="-128"/>
              </a:rPr>
              <a:pPr>
                <a:spcBef>
                  <a:spcPct val="0"/>
                </a:spcBef>
                <a:buClrTx/>
                <a:buFontTx/>
                <a:buNone/>
              </a:pPr>
              <a:t>43</a:t>
            </a:fld>
            <a:endParaRPr lang="en-GB" altLang="fr-FR">
              <a:ea typeface="Arial Unicode MS" panose="020B0604020202020204" pitchFamily="34" charset="-128"/>
            </a:endParaRPr>
          </a:p>
        </p:txBody>
      </p:sp>
      <p:sp>
        <p:nvSpPr>
          <p:cNvPr id="28675" name="Rectangle 1"/>
          <p:cNvSpPr>
            <a:spLocks noGrp="1" noRot="1" noChangeAspect="1" noChangeArrowheads="1" noTextEdit="1"/>
          </p:cNvSpPr>
          <p:nvPr>
            <p:ph type="sldImg"/>
          </p:nvPr>
        </p:nvSpPr>
        <p:spPr>
          <a:xfrm>
            <a:off x="1314450" y="461963"/>
            <a:ext cx="4481513" cy="25209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6" name="Rectangle 2"/>
          <p:cNvSpPr>
            <a:spLocks noGrp="1" noChangeArrowheads="1"/>
          </p:cNvSpPr>
          <p:nvPr>
            <p:ph type="body" idx="1"/>
          </p:nvPr>
        </p:nvSpPr>
        <p:spPr>
          <a:xfrm>
            <a:off x="1314450" y="3194050"/>
            <a:ext cx="4747683" cy="30257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fr-FR" dirty="0">
              <a:latin typeface="Times New Roman" panose="02020603050405020304" pitchFamily="18" charset="0"/>
            </a:endParaRPr>
          </a:p>
        </p:txBody>
      </p:sp>
    </p:spTree>
    <p:extLst>
      <p:ext uri="{BB962C8B-B14F-4D97-AF65-F5344CB8AC3E}">
        <p14:creationId xmlns:p14="http://schemas.microsoft.com/office/powerpoint/2010/main" val="117092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BC56A1BF-1CC1-4BBD-88CF-BFED76E52D9D}" type="slidenum">
              <a:rPr lang="fr-CH" smtClean="0"/>
              <a:t>5</a:t>
            </a:fld>
            <a:endParaRPr lang="fr-CH"/>
          </a:p>
        </p:txBody>
      </p:sp>
    </p:spTree>
    <p:extLst>
      <p:ext uri="{BB962C8B-B14F-4D97-AF65-F5344CB8AC3E}">
        <p14:creationId xmlns:p14="http://schemas.microsoft.com/office/powerpoint/2010/main" val="2230531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BC56A1BF-1CC1-4BBD-88CF-BFED76E52D9D}" type="slidenum">
              <a:rPr lang="fr-CH" smtClean="0"/>
              <a:t>44</a:t>
            </a:fld>
            <a:endParaRPr lang="fr-CH"/>
          </a:p>
        </p:txBody>
      </p:sp>
    </p:spTree>
    <p:extLst>
      <p:ext uri="{BB962C8B-B14F-4D97-AF65-F5344CB8AC3E}">
        <p14:creationId xmlns:p14="http://schemas.microsoft.com/office/powerpoint/2010/main" val="22053958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noProof="0" dirty="0"/>
              <a:t>Boiling:</a:t>
            </a:r>
            <a:r>
              <a:rPr lang="en-GB" noProof="0" dirty="0"/>
              <a:t> A simple and effective method, but it’s very expensive and not efficient for large quantities. Used mainly at household level</a:t>
            </a:r>
          </a:p>
          <a:p>
            <a:r>
              <a:rPr lang="en-GB" b="1" noProof="0" dirty="0"/>
              <a:t>Chemical Disinfection (i.e. chlorine, ozone):</a:t>
            </a:r>
            <a:r>
              <a:rPr lang="en-GB" noProof="0" dirty="0"/>
              <a:t> Relatively cheap and effective method, also for large quantities.</a:t>
            </a:r>
          </a:p>
          <a:p>
            <a:r>
              <a:rPr lang="en-GB" b="1" noProof="0" dirty="0"/>
              <a:t>UV-radiation (via sun or lamp): </a:t>
            </a:r>
            <a:r>
              <a:rPr lang="en-GB" noProof="0" dirty="0"/>
              <a:t>possible method but needs good management. Often used in combination with other methods.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noProof="0" dirty="0"/>
              <a:t>Micro-filtration (Ceramic filters): </a:t>
            </a:r>
            <a:r>
              <a:rPr lang="en-GB" noProof="0" dirty="0"/>
              <a:t>Also a simple method but </a:t>
            </a:r>
            <a:r>
              <a:rPr lang="en-GB" noProof="0" dirty="0" err="1"/>
              <a:t>relatiely</a:t>
            </a:r>
            <a:r>
              <a:rPr lang="en-GB" noProof="0" dirty="0"/>
              <a:t> slow. Filters have to be cleaned. Used mainly at household level. [Formally, filtration is not considered a disinfection, as it only removes, but doesn’t kill off the pathogens. It is still listed here as an alternative]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fr-FR" b="1" noProof="0" dirty="0">
                <a:solidFill>
                  <a:srgbClr val="FFFFFF"/>
                </a:solidFill>
                <a:ea typeface="ＭＳ Ｐゴシック" panose="020B0600070205080204" pitchFamily="34" charset="-128"/>
                <a:sym typeface="Wingdings" panose="05000000000000000000" pitchFamily="2" charset="2"/>
              </a:rPr>
              <a:t> Chlorine </a:t>
            </a:r>
            <a:r>
              <a:rPr lang="en-GB" altLang="fr-FR" b="0" noProof="0" dirty="0">
                <a:solidFill>
                  <a:srgbClr val="FFFFFF"/>
                </a:solidFill>
                <a:ea typeface="ＭＳ Ｐゴシック" panose="020B0600070205080204" pitchFamily="34" charset="-128"/>
                <a:sym typeface="Wingdings" panose="05000000000000000000" pitchFamily="2" charset="2"/>
              </a:rPr>
              <a:t>i</a:t>
            </a:r>
            <a:r>
              <a:rPr lang="en-GB" altLang="fr-FR" noProof="0" dirty="0">
                <a:solidFill>
                  <a:srgbClr val="FFFFFF"/>
                </a:solidFill>
                <a:ea typeface="ＭＳ Ｐゴシック" panose="020B0600070205080204" pitchFamily="34" charset="-128"/>
              </a:rPr>
              <a:t>s easy to use, generally available, cheap and quite effective. (pros and cons of chlorine are discussed in the following)</a:t>
            </a:r>
          </a:p>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45</a:t>
            </a:fld>
            <a:endParaRPr lang="fr-CH"/>
          </a:p>
        </p:txBody>
      </p:sp>
    </p:spTree>
    <p:extLst>
      <p:ext uri="{BB962C8B-B14F-4D97-AF65-F5344CB8AC3E}">
        <p14:creationId xmlns:p14="http://schemas.microsoft.com/office/powerpoint/2010/main" val="10844775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CD68E8F5-7E77-4022-972D-B7B46FF273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1pPr>
            <a:lvl2pPr defTabSz="1079500">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2pPr>
            <a:lvl3pPr defTabSz="1079500">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3pPr>
            <a:lvl4pPr defTabSz="1079500">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4pPr>
            <a:lvl5pPr defTabSz="1079500">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9pPr>
          </a:lstStyle>
          <a:p>
            <a:pPr>
              <a:buSzPct val="100000"/>
            </a:pPr>
            <a:fld id="{08A6F5EE-E817-4963-B762-86497DD66ABB}" type="slidenum">
              <a:rPr lang="en-GB" altLang="fr-FR" sz="1200" smtClean="0">
                <a:solidFill>
                  <a:srgbClr val="000000"/>
                </a:solidFill>
                <a:latin typeface="Times New Roman" panose="02020603050405020304" pitchFamily="18" charset="0"/>
              </a:rPr>
              <a:pPr>
                <a:buSzPct val="100000"/>
              </a:pPr>
              <a:t>46</a:t>
            </a:fld>
            <a:endParaRPr lang="en-GB" altLang="fr-FR" sz="1200">
              <a:solidFill>
                <a:srgbClr val="000000"/>
              </a:solidFill>
              <a:latin typeface="Times New Roman" panose="02020603050405020304" pitchFamily="18" charset="0"/>
            </a:endParaRPr>
          </a:p>
        </p:txBody>
      </p:sp>
      <p:sp>
        <p:nvSpPr>
          <p:cNvPr id="77827" name="Rectangle 1">
            <a:extLst>
              <a:ext uri="{FF2B5EF4-FFF2-40B4-BE49-F238E27FC236}">
                <a16:creationId xmlns:a16="http://schemas.microsoft.com/office/drawing/2014/main" id="{9AB1BB40-9534-4E1C-A268-FF7DEA2FD07B}"/>
              </a:ext>
            </a:extLst>
          </p:cNvPr>
          <p:cNvSpPr>
            <a:spLocks noGrp="1" noRot="1" noChangeAspect="1" noChangeArrowheads="1" noTextEdit="1"/>
          </p:cNvSpPr>
          <p:nvPr>
            <p:ph type="sldImg"/>
          </p:nvPr>
        </p:nvSpPr>
        <p:spPr bwMode="auto">
          <a:xfrm>
            <a:off x="87313" y="746125"/>
            <a:ext cx="663257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8" name="Rectangle 2">
            <a:extLst>
              <a:ext uri="{FF2B5EF4-FFF2-40B4-BE49-F238E27FC236}">
                <a16:creationId xmlns:a16="http://schemas.microsoft.com/office/drawing/2014/main" id="{46A84BA4-DA56-4771-9ECA-C9222814B7C2}"/>
              </a:ext>
            </a:extLst>
          </p:cNvPr>
          <p:cNvSpPr>
            <a:spLocks noGrp="1" noChangeArrowheads="1"/>
          </p:cNvSpPr>
          <p:nvPr>
            <p:ph type="body" idx="1"/>
          </p:nvPr>
        </p:nvSpPr>
        <p:spPr bwMode="auto">
          <a:xfrm>
            <a:off x="908050" y="4722813"/>
            <a:ext cx="5687483" cy="4475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b="1" kern="1200" dirty="0">
                <a:solidFill>
                  <a:schemeClr val="tx1"/>
                </a:solidFill>
                <a:effectLst/>
                <a:latin typeface="+mn-lt"/>
                <a:ea typeface="+mn-ea"/>
                <a:cs typeface="+mn-cs"/>
              </a:rPr>
              <a:t>Chlorine gas </a:t>
            </a:r>
            <a:r>
              <a:rPr lang="en-US" b="0" kern="1200" dirty="0">
                <a:solidFill>
                  <a:schemeClr val="tx1"/>
                </a:solidFill>
                <a:effectLst/>
                <a:latin typeface="+mn-lt"/>
                <a:ea typeface="+mn-ea"/>
                <a:cs typeface="+mn-cs"/>
              </a:rPr>
              <a:t>is only used for large scale water treatment as it requires complex</a:t>
            </a:r>
          </a:p>
          <a:p>
            <a:r>
              <a:rPr lang="en-US" b="0" kern="1200" dirty="0">
                <a:solidFill>
                  <a:schemeClr val="tx1"/>
                </a:solidFill>
                <a:effectLst/>
                <a:latin typeface="+mn-lt"/>
                <a:ea typeface="+mn-ea"/>
                <a:cs typeface="+mn-cs"/>
              </a:rPr>
              <a:t> and expensive equipment.</a:t>
            </a:r>
            <a:endParaRPr lang="en-US" b="1" kern="1200" dirty="0">
              <a:solidFill>
                <a:schemeClr val="tx1"/>
              </a:solidFill>
              <a:effectLst/>
              <a:latin typeface="+mn-lt"/>
              <a:ea typeface="+mn-ea"/>
              <a:cs typeface="+mn-cs"/>
            </a:endParaRPr>
          </a:p>
          <a:p>
            <a:r>
              <a:rPr lang="en-US" b="1" kern="1200" dirty="0">
                <a:solidFill>
                  <a:schemeClr val="tx1"/>
                </a:solidFill>
                <a:effectLst/>
                <a:latin typeface="+mn-lt"/>
                <a:ea typeface="+mn-ea"/>
                <a:cs typeface="+mn-cs"/>
              </a:rPr>
              <a:t>Calcium hypochlorite (HTH) </a:t>
            </a:r>
            <a:r>
              <a:rPr lang="en-US" b="0" kern="1200" dirty="0">
                <a:solidFill>
                  <a:schemeClr val="tx1"/>
                </a:solidFill>
                <a:effectLst/>
                <a:latin typeface="+mn-lt"/>
                <a:ea typeface="+mn-ea"/>
                <a:cs typeface="+mn-cs"/>
              </a:rPr>
              <a:t>powder is the most commonly used type for bulk water </a:t>
            </a:r>
          </a:p>
          <a:p>
            <a:r>
              <a:rPr lang="en-US" b="0" kern="1200" dirty="0">
                <a:solidFill>
                  <a:schemeClr val="tx1"/>
                </a:solidFill>
                <a:effectLst/>
                <a:latin typeface="+mn-lt"/>
                <a:ea typeface="+mn-ea"/>
                <a:cs typeface="+mn-cs"/>
              </a:rPr>
              <a:t>disinfection. High concentrated but still easy to use.</a:t>
            </a:r>
          </a:p>
          <a:p>
            <a:r>
              <a:rPr lang="en-US" b="1" kern="1200" dirty="0">
                <a:solidFill>
                  <a:schemeClr val="tx1"/>
                </a:solidFill>
                <a:effectLst/>
                <a:latin typeface="+mn-lt"/>
                <a:ea typeface="+mn-ea"/>
                <a:cs typeface="+mn-cs"/>
              </a:rPr>
              <a:t>Sodium hypochlorite </a:t>
            </a:r>
            <a:r>
              <a:rPr lang="en-US" b="0" kern="1200" dirty="0">
                <a:solidFill>
                  <a:schemeClr val="tx1"/>
                </a:solidFill>
                <a:effectLst/>
                <a:latin typeface="+mn-lt"/>
                <a:ea typeface="+mn-ea"/>
                <a:cs typeface="+mn-cs"/>
              </a:rPr>
              <a:t>is often used for pools or for water disinfection at household level. </a:t>
            </a:r>
          </a:p>
          <a:p>
            <a:r>
              <a:rPr lang="en-US" b="0" kern="1200" dirty="0">
                <a:solidFill>
                  <a:schemeClr val="tx1"/>
                </a:solidFill>
                <a:effectLst/>
                <a:latin typeface="+mn-lt"/>
                <a:ea typeface="+mn-ea"/>
                <a:cs typeface="+mn-cs"/>
              </a:rPr>
              <a:t>Widely available and less dangerous than HTH. But less concentrated, thus more quantity</a:t>
            </a:r>
          </a:p>
          <a:p>
            <a:r>
              <a:rPr lang="en-US" b="0" kern="1200" dirty="0">
                <a:solidFill>
                  <a:schemeClr val="tx1"/>
                </a:solidFill>
                <a:effectLst/>
                <a:latin typeface="+mn-lt"/>
                <a:ea typeface="+mn-ea"/>
                <a:cs typeface="+mn-cs"/>
              </a:rPr>
              <a:t>needed.</a:t>
            </a:r>
            <a:endParaRPr lang="de-CH" altLang="de-DE"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6343761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47</a:t>
            </a:fld>
            <a:endParaRPr lang="fr-CH"/>
          </a:p>
        </p:txBody>
      </p:sp>
    </p:spTree>
    <p:extLst>
      <p:ext uri="{BB962C8B-B14F-4D97-AF65-F5344CB8AC3E}">
        <p14:creationId xmlns:p14="http://schemas.microsoft.com/office/powerpoint/2010/main" val="19924968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D5A45DC-C10C-40D2-820F-30F0401D0615}" type="slidenum">
              <a:rPr lang="en-GB" altLang="fr-FR" smtClean="0">
                <a:ea typeface="Arial Unicode MS" panose="020B0604020202020204" pitchFamily="34" charset="-128"/>
              </a:rPr>
              <a:pPr>
                <a:spcBef>
                  <a:spcPct val="0"/>
                </a:spcBef>
                <a:buClrTx/>
                <a:buFontTx/>
                <a:buNone/>
              </a:pPr>
              <a:t>48</a:t>
            </a:fld>
            <a:endParaRPr lang="en-GB" altLang="fr-FR">
              <a:ea typeface="Arial Unicode MS" panose="020B0604020202020204" pitchFamily="34" charset="-128"/>
            </a:endParaRPr>
          </a:p>
        </p:txBody>
      </p:sp>
      <p:sp>
        <p:nvSpPr>
          <p:cNvPr id="38915" name="Rectangle 1"/>
          <p:cNvSpPr>
            <a:spLocks noGrp="1" noRot="1" noChangeAspect="1" noChangeArrowheads="1" noTextEdit="1"/>
          </p:cNvSpPr>
          <p:nvPr>
            <p:ph type="sldImg"/>
          </p:nvPr>
        </p:nvSpPr>
        <p:spPr>
          <a:xfrm>
            <a:off x="1146175" y="673100"/>
            <a:ext cx="4481513" cy="25209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6" name="Rectangle 2"/>
          <p:cNvSpPr>
            <a:spLocks noGrp="1" noChangeArrowheads="1"/>
          </p:cNvSpPr>
          <p:nvPr>
            <p:ph type="body" idx="1"/>
          </p:nvPr>
        </p:nvSpPr>
        <p:spPr>
          <a:xfrm>
            <a:off x="1314450" y="3194050"/>
            <a:ext cx="7224713" cy="30257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fr-FR" dirty="0">
                <a:latin typeface="Times New Roman" panose="02020603050405020304" pitchFamily="18" charset="0"/>
              </a:rPr>
              <a:t>The jar-test is a series of test on </a:t>
            </a:r>
          </a:p>
        </p:txBody>
      </p:sp>
    </p:spTree>
    <p:extLst>
      <p:ext uri="{BB962C8B-B14F-4D97-AF65-F5344CB8AC3E}">
        <p14:creationId xmlns:p14="http://schemas.microsoft.com/office/powerpoint/2010/main" val="26317055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64BD397-BFA5-45FB-A57E-81CFBEAE0C56}" type="slidenum">
              <a:rPr lang="en-GB" altLang="fr-FR" smtClean="0">
                <a:ea typeface="Arial Unicode MS" panose="020B0604020202020204" pitchFamily="34" charset="-128"/>
              </a:rPr>
              <a:pPr>
                <a:spcBef>
                  <a:spcPct val="0"/>
                </a:spcBef>
                <a:buClrTx/>
                <a:buFontTx/>
                <a:buNone/>
              </a:pPr>
              <a:t>49</a:t>
            </a:fld>
            <a:endParaRPr lang="en-GB" altLang="fr-FR">
              <a:ea typeface="Arial Unicode MS" panose="020B0604020202020204" pitchFamily="34" charset="-128"/>
            </a:endParaRPr>
          </a:p>
        </p:txBody>
      </p:sp>
      <p:sp>
        <p:nvSpPr>
          <p:cNvPr id="57347" name="Rectangle 1"/>
          <p:cNvSpPr>
            <a:spLocks noGrp="1" noRot="1" noChangeAspect="1" noChangeArrowheads="1" noTextEdit="1"/>
          </p:cNvSpPr>
          <p:nvPr>
            <p:ph type="sldImg"/>
          </p:nvPr>
        </p:nvSpPr>
        <p:spPr>
          <a:xfrm>
            <a:off x="1443038" y="571500"/>
            <a:ext cx="4481512" cy="25209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8" name="Rectangle 2"/>
          <p:cNvSpPr>
            <a:spLocks noGrp="1" noChangeArrowheads="1"/>
          </p:cNvSpPr>
          <p:nvPr>
            <p:ph type="body" idx="1"/>
          </p:nvPr>
        </p:nvSpPr>
        <p:spPr>
          <a:xfrm>
            <a:off x="1314450" y="3194050"/>
            <a:ext cx="4891617" cy="30257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fr-FR" dirty="0">
                <a:latin typeface="Times New Roman" panose="02020603050405020304" pitchFamily="18" charset="0"/>
                <a:ea typeface="ＭＳ Ｐゴシック" panose="020B0600070205080204" pitchFamily="34" charset="-128"/>
              </a:rPr>
              <a:t>In Emergencies, we often use c</a:t>
            </a:r>
            <a:r>
              <a:rPr lang="de-CH" altLang="de-DE" dirty="0">
                <a:latin typeface="Times New Roman" panose="02020603050405020304" pitchFamily="18" charset="0"/>
                <a:ea typeface="ＭＳ Ｐゴシック" panose="020B0600070205080204" pitchFamily="34" charset="-128"/>
              </a:rPr>
              <a:t>oagulation/flocculation combined with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CH" altLang="de-DE" dirty="0">
                <a:latin typeface="Times New Roman" panose="02020603050405020304" pitchFamily="18" charset="0"/>
                <a:ea typeface="ＭＳ Ｐゴシック" panose="020B0600070205080204" pitchFamily="34" charset="-128"/>
              </a:rPr>
              <a:t>sedimentation or filtration. Then the water is disinfected with chlorine.</a:t>
            </a:r>
          </a:p>
          <a:p>
            <a:pPr marL="0" indent="0">
              <a:buFont typeface="Arial" panose="020B0604020202020204" pitchFamily="34" charset="0"/>
              <a:buNone/>
            </a:pPr>
            <a:endParaRPr lang="en-US" altLang="fr-FR" dirty="0">
              <a:latin typeface="Times New Roman" panose="02020603050405020304" pitchFamily="18" charset="0"/>
            </a:endParaRPr>
          </a:p>
          <a:p>
            <a:pPr marL="0" indent="0">
              <a:buFont typeface="Arial" panose="020B0604020202020204" pitchFamily="34" charset="0"/>
              <a:buNone/>
            </a:pPr>
            <a:r>
              <a:rPr lang="en-US" altLang="fr-FR" dirty="0">
                <a:latin typeface="Times New Roman" panose="02020603050405020304" pitchFamily="18" charset="0"/>
              </a:rPr>
              <a:t>Mobile equipment is often the most practical solution, as for example:</a:t>
            </a:r>
          </a:p>
          <a:p>
            <a:pPr marL="171450" indent="-171450">
              <a:buFont typeface="Arial" panose="020B0604020202020204" pitchFamily="34" charset="0"/>
              <a:buChar char="•"/>
            </a:pPr>
            <a:r>
              <a:rPr lang="en-US" altLang="fr-FR" dirty="0">
                <a:latin typeface="Times New Roman" panose="02020603050405020304" pitchFamily="18" charset="0"/>
              </a:rPr>
              <a:t>Mobile water treatment system (LMS), mounted on a trailer. Available </a:t>
            </a:r>
          </a:p>
          <a:p>
            <a:r>
              <a:rPr lang="en-US" altLang="fr-FR" dirty="0">
                <a:latin typeface="Times New Roman" panose="02020603050405020304" pitchFamily="18" charset="0"/>
              </a:rPr>
              <a:t>in 4-10 m3/h. </a:t>
            </a:r>
          </a:p>
          <a:p>
            <a:pPr marL="171450" indent="-171450">
              <a:buFont typeface="Arial" panose="020B0604020202020204" pitchFamily="34" charset="0"/>
              <a:buChar char="•"/>
            </a:pPr>
            <a:r>
              <a:rPr lang="en-US" altLang="fr-FR" dirty="0">
                <a:latin typeface="Times New Roman" panose="02020603050405020304" pitchFamily="18" charset="0"/>
              </a:rPr>
              <a:t>Flexible onion tanks (e.g. for coagulation and sedimentation) and flexible </a:t>
            </a:r>
          </a:p>
          <a:p>
            <a:r>
              <a:rPr lang="en-US" altLang="fr-FR" dirty="0">
                <a:latin typeface="Times New Roman" panose="02020603050405020304" pitchFamily="18" charset="0"/>
              </a:rPr>
              <a:t>bladder tanks or Oxfam tanks for storage. </a:t>
            </a:r>
          </a:p>
          <a:p>
            <a:pPr marL="171450" indent="-171450">
              <a:buFont typeface="Arial" panose="020B0604020202020204" pitchFamily="34" charset="0"/>
              <a:buChar char="•"/>
            </a:pPr>
            <a:r>
              <a:rPr lang="en-US" altLang="fr-FR" dirty="0">
                <a:latin typeface="Times New Roman" panose="02020603050405020304" pitchFamily="18" charset="0"/>
              </a:rPr>
              <a:t>Mobile water test kit for water analysis and to adjust the water </a:t>
            </a:r>
          </a:p>
          <a:p>
            <a:r>
              <a:rPr lang="en-US" altLang="fr-FR" dirty="0">
                <a:latin typeface="Times New Roman" panose="02020603050405020304" pitchFamily="18" charset="0"/>
              </a:rPr>
              <a:t>treatment methods.</a:t>
            </a:r>
          </a:p>
        </p:txBody>
      </p:sp>
    </p:spTree>
    <p:extLst>
      <p:ext uri="{BB962C8B-B14F-4D97-AF65-F5344CB8AC3E}">
        <p14:creationId xmlns:p14="http://schemas.microsoft.com/office/powerpoint/2010/main" val="16175642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50</a:t>
            </a:fld>
            <a:endParaRPr lang="fr-CH"/>
          </a:p>
        </p:txBody>
      </p:sp>
    </p:spTree>
    <p:extLst>
      <p:ext uri="{BB962C8B-B14F-4D97-AF65-F5344CB8AC3E}">
        <p14:creationId xmlns:p14="http://schemas.microsoft.com/office/powerpoint/2010/main" val="3345198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992B6080-0381-482F-80D5-533250370B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C1519FD0-54A1-470A-9E92-7E99A08EC3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altLang="fr-FR" dirty="0" err="1">
                <a:ea typeface="ＭＳ Ｐゴシック" panose="020B0600070205080204" pitchFamily="34" charset="-128"/>
              </a:rPr>
              <a:t>However</a:t>
            </a:r>
            <a:r>
              <a:rPr lang="fr-CH" altLang="fr-FR" dirty="0">
                <a:ea typeface="ＭＳ Ｐゴシック" panose="020B0600070205080204" pitchFamily="34" charset="-128"/>
              </a:rPr>
              <a:t> </a:t>
            </a:r>
            <a:r>
              <a:rPr lang="fr-CH" altLang="fr-FR" dirty="0" err="1">
                <a:ea typeface="ＭＳ Ｐゴシック" panose="020B0600070205080204" pitchFamily="34" charset="-128"/>
              </a:rPr>
              <a:t>be</a:t>
            </a:r>
            <a:r>
              <a:rPr lang="fr-CH" altLang="fr-FR" dirty="0">
                <a:ea typeface="ＭＳ Ｐゴシック" panose="020B0600070205080204" pitchFamily="34" charset="-128"/>
              </a:rPr>
              <a:t> </a:t>
            </a:r>
            <a:r>
              <a:rPr lang="fr-CH" altLang="fr-FR" dirty="0" err="1">
                <a:ea typeface="ＭＳ Ｐゴシック" panose="020B0600070205080204" pitchFamily="34" charset="-128"/>
              </a:rPr>
              <a:t>careful</a:t>
            </a:r>
            <a:r>
              <a:rPr lang="fr-CH" altLang="fr-FR" dirty="0">
                <a:ea typeface="ＭＳ Ｐゴシック" panose="020B0600070205080204" pitchFamily="34" charset="-128"/>
              </a:rPr>
              <a:t> </a:t>
            </a:r>
            <a:r>
              <a:rPr lang="fr-CH" altLang="fr-FR" dirty="0" err="1">
                <a:ea typeface="ＭＳ Ｐゴシック" panose="020B0600070205080204" pitchFamily="34" charset="-128"/>
              </a:rPr>
              <a:t>with</a:t>
            </a:r>
            <a:r>
              <a:rPr lang="fr-CH" altLang="fr-FR" dirty="0">
                <a:ea typeface="ＭＳ Ｐゴシック" panose="020B0600070205080204" pitchFamily="34" charset="-128"/>
              </a:rPr>
              <a:t> water </a:t>
            </a:r>
            <a:r>
              <a:rPr lang="fr-CH" altLang="fr-FR" dirty="0" err="1">
                <a:ea typeface="ＭＳ Ｐゴシック" panose="020B0600070205080204" pitchFamily="34" charset="-128"/>
              </a:rPr>
              <a:t>analysis</a:t>
            </a:r>
            <a:r>
              <a:rPr lang="fr-CH" altLang="fr-FR" dirty="0">
                <a:ea typeface="ＭＳ Ｐゴシック" panose="020B0600070205080204" pitchFamily="34" charset="-128"/>
              </a:rPr>
              <a:t>:</a:t>
            </a:r>
          </a:p>
          <a:p>
            <a:endParaRPr lang="fr-CH" altLang="fr-FR" dirty="0">
              <a:ea typeface="ＭＳ Ｐゴシック" panose="020B0600070205080204" pitchFamily="34" charset="-128"/>
            </a:endParaRPr>
          </a:p>
          <a:p>
            <a:pPr marL="171450" indent="-171450">
              <a:buFont typeface="Arial" panose="020B0604020202020204" pitchFamily="34" charset="0"/>
              <a:buChar char="•"/>
            </a:pPr>
            <a:r>
              <a:rPr lang="en-US" altLang="fr-FR" dirty="0">
                <a:ea typeface="ＭＳ Ｐゴシック" panose="020B0600070205080204" pitchFamily="34" charset="-128"/>
              </a:rPr>
              <a:t>It is only a snapshot which gives single results at a given time and given location.</a:t>
            </a:r>
            <a:r>
              <a:rPr lang="fr-CH" altLang="fr-FR" dirty="0">
                <a:ea typeface="ＭＳ Ｐゴシック" panose="020B0600070205080204" pitchFamily="34" charset="-128"/>
              </a:rPr>
              <a:t> </a:t>
            </a:r>
            <a:r>
              <a:rPr lang="en-US" altLang="fr-FR" dirty="0">
                <a:ea typeface="ＭＳ Ｐゴシック" panose="020B0600070205080204" pitchFamily="34" charset="-128"/>
              </a:rPr>
              <a:t>Some parameters can vary strongly: for instance in some contexts turbidity &amp; fecal pollution occurs more often in  rainy season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fr-FR" dirty="0">
                <a:ea typeface="ＭＳ Ｐゴシック" panose="020B0600070205080204" pitchFamily="34" charset="-128"/>
              </a:rPr>
              <a:t>• Some microbial and chemical parameters can be easily measured in the field with specifically designed portable laboratory and equipment, however not all the parameters can be measured like that. Some analysis require specific equipment in laboratory. Also, laboratories are not always reliable.</a:t>
            </a:r>
          </a:p>
          <a:p>
            <a:endParaRPr lang="en-US" altLang="fr-FR" dirty="0">
              <a:ea typeface="ＭＳ Ｐゴシック" panose="020B0600070205080204" pitchFamily="34" charset="-128"/>
            </a:endParaRPr>
          </a:p>
          <a:p>
            <a:r>
              <a:rPr lang="fr-CH" altLang="fr-FR" dirty="0">
                <a:ea typeface="ＭＳ Ｐゴシック" panose="020B0600070205080204" pitchFamily="34" charset="-128"/>
              </a:rPr>
              <a:t>This </a:t>
            </a:r>
            <a:r>
              <a:rPr lang="fr-CH" altLang="fr-FR" dirty="0" err="1">
                <a:ea typeface="ＭＳ Ｐゴシック" panose="020B0600070205080204" pitchFamily="34" charset="-128"/>
              </a:rPr>
              <a:t>is</a:t>
            </a:r>
            <a:r>
              <a:rPr lang="fr-CH" altLang="fr-FR" dirty="0">
                <a:ea typeface="ＭＳ Ｐゴシック" panose="020B0600070205080204" pitchFamily="34" charset="-128"/>
              </a:rPr>
              <a:t> </a:t>
            </a:r>
            <a:r>
              <a:rPr lang="fr-CH" altLang="fr-FR" dirty="0" err="1">
                <a:ea typeface="ＭＳ Ｐゴシック" panose="020B0600070205080204" pitchFamily="34" charset="-128"/>
              </a:rPr>
              <a:t>why</a:t>
            </a:r>
            <a:r>
              <a:rPr lang="fr-CH" altLang="fr-FR" dirty="0">
                <a:ea typeface="ＭＳ Ｐゴシック" panose="020B0600070205080204" pitchFamily="34" charset="-128"/>
              </a:rPr>
              <a:t> </a:t>
            </a:r>
            <a:r>
              <a:rPr lang="fr-CH" altLang="fr-FR" dirty="0" err="1">
                <a:ea typeface="ＭＳ Ｐゴシック" panose="020B0600070205080204" pitchFamily="34" charset="-128"/>
              </a:rPr>
              <a:t>Complementary</a:t>
            </a:r>
            <a:r>
              <a:rPr lang="fr-CH" altLang="fr-FR" dirty="0">
                <a:ea typeface="ＭＳ Ｐゴシック" panose="020B0600070205080204" pitchFamily="34" charset="-128"/>
              </a:rPr>
              <a:t> investigations are </a:t>
            </a:r>
            <a:r>
              <a:rPr lang="fr-CH" altLang="fr-FR" dirty="0" err="1">
                <a:ea typeface="ＭＳ Ｐゴシック" panose="020B0600070205080204" pitchFamily="34" charset="-128"/>
              </a:rPr>
              <a:t>requiered</a:t>
            </a:r>
            <a:r>
              <a:rPr lang="fr-CH" altLang="fr-FR" dirty="0">
                <a:ea typeface="ＭＳ Ｐゴシック" panose="020B0600070205080204" pitchFamily="34" charset="-128"/>
              </a:rPr>
              <a:t>. </a:t>
            </a:r>
            <a:r>
              <a:rPr lang="en-US" altLang="fr-FR" dirty="0">
                <a:ea typeface="ＭＳ Ｐゴシック" panose="020B0600070205080204" pitchFamily="34" charset="-128"/>
              </a:rPr>
              <a:t>Local knowledge, including medical information is very valuable. As well as a Good understanding of water resources, through hydrogeological studies for instance</a:t>
            </a:r>
          </a:p>
          <a:p>
            <a:r>
              <a:rPr lang="fr-CH" altLang="fr-FR" dirty="0">
                <a:ea typeface="ＭＳ Ｐゴシック" panose="020B0600070205080204" pitchFamily="34" charset="-128"/>
              </a:rPr>
              <a:t>– </a:t>
            </a:r>
            <a:r>
              <a:rPr lang="fr-CH" altLang="fr-FR" dirty="0" err="1">
                <a:ea typeface="ＭＳ Ｐゴシック" panose="020B0600070205080204" pitchFamily="34" charset="-128"/>
              </a:rPr>
              <a:t>Finally</a:t>
            </a:r>
            <a:r>
              <a:rPr lang="fr-CH" altLang="fr-FR" dirty="0">
                <a:ea typeface="ＭＳ Ｐゴシック" panose="020B0600070205080204" pitchFamily="34" charset="-128"/>
              </a:rPr>
              <a:t>, </a:t>
            </a:r>
            <a:r>
              <a:rPr lang="fr-CH" altLang="fr-FR" dirty="0" err="1">
                <a:ea typeface="ＭＳ Ｐゴシック" panose="020B0600070205080204" pitchFamily="34" charset="-128"/>
              </a:rPr>
              <a:t>sanitary</a:t>
            </a:r>
            <a:r>
              <a:rPr lang="fr-CH" altLang="fr-FR" dirty="0">
                <a:ea typeface="ＭＳ Ｐゴシック" panose="020B0600070205080204" pitchFamily="34" charset="-128"/>
              </a:rPr>
              <a:t> </a:t>
            </a:r>
            <a:r>
              <a:rPr lang="fr-CH" altLang="fr-FR" dirty="0" err="1">
                <a:ea typeface="ＭＳ Ｐゴシック" panose="020B0600070205080204" pitchFamily="34" charset="-128"/>
              </a:rPr>
              <a:t>survey</a:t>
            </a:r>
            <a:r>
              <a:rPr lang="fr-CH" altLang="fr-FR" dirty="0">
                <a:ea typeface="ＭＳ Ｐゴシック" panose="020B0600070205080204" pitchFamily="34" charset="-128"/>
              </a:rPr>
              <a:t> and </a:t>
            </a:r>
            <a:r>
              <a:rPr lang="fr-CH" altLang="fr-FR" dirty="0" err="1">
                <a:ea typeface="ＭＳ Ｐゴシック" panose="020B0600070205080204" pitchFamily="34" charset="-128"/>
              </a:rPr>
              <a:t>assessment</a:t>
            </a:r>
            <a:r>
              <a:rPr lang="fr-CH" altLang="fr-FR" dirty="0">
                <a:ea typeface="ＭＳ Ｐゴシック" panose="020B0600070205080204" pitchFamily="34" charset="-128"/>
              </a:rPr>
              <a:t> of </a:t>
            </a:r>
            <a:r>
              <a:rPr lang="fr-CH" altLang="fr-FR" dirty="0" err="1">
                <a:ea typeface="ＭＳ Ｐゴシック" panose="020B0600070205080204" pitchFamily="34" charset="-128"/>
              </a:rPr>
              <a:t>rsik</a:t>
            </a:r>
            <a:r>
              <a:rPr lang="fr-CH" altLang="fr-FR" dirty="0">
                <a:ea typeface="ＭＳ Ｐゴシック" panose="020B0600070205080204" pitchFamily="34" charset="-128"/>
              </a:rPr>
              <a:t> of contamination are </a:t>
            </a:r>
            <a:r>
              <a:rPr lang="fr-CH" altLang="fr-FR" dirty="0" err="1">
                <a:ea typeface="ＭＳ Ｐゴシック" panose="020B0600070205080204" pitchFamily="34" charset="-128"/>
              </a:rPr>
              <a:t>needed</a:t>
            </a:r>
            <a:r>
              <a:rPr lang="fr-CH" altLang="fr-FR" dirty="0">
                <a:ea typeface="ＭＳ Ｐゴシック" panose="020B0600070205080204" pitchFamily="34" charset="-128"/>
              </a:rPr>
              <a:t>. </a:t>
            </a:r>
          </a:p>
          <a:p>
            <a:r>
              <a:rPr lang="fr-CH" altLang="fr-FR" dirty="0">
                <a:ea typeface="ＭＳ Ｐゴシック" panose="020B0600070205080204" pitchFamily="34" charset="-128"/>
              </a:rPr>
              <a:t>For </a:t>
            </a:r>
            <a:r>
              <a:rPr lang="fr-CH" altLang="fr-FR" dirty="0" err="1">
                <a:ea typeface="ＭＳ Ｐゴシック" panose="020B0600070205080204" pitchFamily="34" charset="-128"/>
              </a:rPr>
              <a:t>further</a:t>
            </a:r>
            <a:r>
              <a:rPr lang="fr-CH" altLang="fr-FR" dirty="0">
                <a:ea typeface="ＭＳ Ｐゴシック" panose="020B0600070205080204" pitchFamily="34" charset="-128"/>
              </a:rPr>
              <a:t> information, </a:t>
            </a:r>
            <a:r>
              <a:rPr lang="fr-CH" altLang="fr-FR" dirty="0" err="1">
                <a:ea typeface="ＭＳ Ｐゴシック" panose="020B0600070205080204" pitchFamily="34" charset="-128"/>
              </a:rPr>
              <a:t>you</a:t>
            </a:r>
            <a:r>
              <a:rPr lang="fr-CH" altLang="fr-FR" dirty="0">
                <a:ea typeface="ＭＳ Ｐゴシック" panose="020B0600070205080204" pitchFamily="34" charset="-128"/>
              </a:rPr>
              <a:t> can </a:t>
            </a:r>
            <a:r>
              <a:rPr lang="fr-CH" altLang="fr-FR" dirty="0" err="1">
                <a:ea typeface="ＭＳ Ｐゴシック" panose="020B0600070205080204" pitchFamily="34" charset="-128"/>
              </a:rPr>
              <a:t>refer</a:t>
            </a:r>
            <a:r>
              <a:rPr lang="fr-CH" altLang="fr-FR" dirty="0">
                <a:ea typeface="ＭＳ Ｐゴシック" panose="020B0600070205080204" pitchFamily="34" charset="-128"/>
              </a:rPr>
              <a:t> to WHO Water </a:t>
            </a:r>
            <a:r>
              <a:rPr lang="fr-CH" altLang="fr-FR" dirty="0" err="1">
                <a:ea typeface="ＭＳ Ｐゴシック" panose="020B0600070205080204" pitchFamily="34" charset="-128"/>
              </a:rPr>
              <a:t>Safety</a:t>
            </a:r>
            <a:r>
              <a:rPr lang="fr-CH" altLang="fr-FR" dirty="0">
                <a:ea typeface="ＭＳ Ｐゴシック" panose="020B0600070205080204" pitchFamily="34" charset="-128"/>
              </a:rPr>
              <a:t> Plans (WSP) </a:t>
            </a:r>
            <a:r>
              <a:rPr lang="fr-CH" altLang="fr-FR" dirty="0" err="1">
                <a:ea typeface="ＭＳ Ｐゴシック" panose="020B0600070205080204" pitchFamily="34" charset="-128"/>
              </a:rPr>
              <a:t>which</a:t>
            </a:r>
            <a:r>
              <a:rPr lang="fr-CH" altLang="fr-FR" dirty="0">
                <a:ea typeface="ＭＳ Ｐゴシック" panose="020B0600070205080204" pitchFamily="34" charset="-128"/>
              </a:rPr>
              <a:t> are </a:t>
            </a:r>
            <a:r>
              <a:rPr lang="fr-CH" altLang="fr-FR" dirty="0" err="1">
                <a:ea typeface="ＭＳ Ｐゴシック" panose="020B0600070205080204" pitchFamily="34" charset="-128"/>
              </a:rPr>
              <a:t>quite</a:t>
            </a:r>
            <a:r>
              <a:rPr lang="fr-CH" altLang="fr-FR" dirty="0">
                <a:ea typeface="ＭＳ Ｐゴシック" panose="020B0600070205080204" pitchFamily="34" charset="-128"/>
              </a:rPr>
              <a:t> </a:t>
            </a:r>
            <a:r>
              <a:rPr lang="fr-CH" altLang="fr-FR" dirty="0" err="1">
                <a:ea typeface="ＭＳ Ｐゴシック" panose="020B0600070205080204" pitchFamily="34" charset="-128"/>
              </a:rPr>
              <a:t>comprehensive</a:t>
            </a:r>
            <a:endParaRPr lang="fr-CH" altLang="fr-FR" dirty="0">
              <a:ea typeface="ＭＳ Ｐゴシック" panose="020B0600070205080204" pitchFamily="34" charset="-128"/>
            </a:endParaRPr>
          </a:p>
        </p:txBody>
      </p:sp>
      <p:sp>
        <p:nvSpPr>
          <p:cNvPr id="23556" name="Slide Number Placeholder 3">
            <a:extLst>
              <a:ext uri="{FF2B5EF4-FFF2-40B4-BE49-F238E27FC236}">
                <a16:creationId xmlns:a16="http://schemas.microsoft.com/office/drawing/2014/main" id="{E5E7782B-D9F5-4351-84D8-06C2AE66B7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DD78CC0C-90A1-477B-A6EE-8193B0E38E06}" type="slidenum">
              <a:rPr lang="fr-FR" altLang="de-DE" sz="1200" smtClean="0">
                <a:latin typeface="Calibri" panose="020F0502020204030204" pitchFamily="34" charset="0"/>
              </a:rPr>
              <a:pPr/>
              <a:t>6</a:t>
            </a:fld>
            <a:endParaRPr lang="fr-FR" altLang="de-DE" sz="1200">
              <a:latin typeface="Calibri" panose="020F0502020204030204" pitchFamily="34" charset="0"/>
            </a:endParaRPr>
          </a:p>
        </p:txBody>
      </p:sp>
    </p:spTree>
    <p:extLst>
      <p:ext uri="{BB962C8B-B14F-4D97-AF65-F5344CB8AC3E}">
        <p14:creationId xmlns:p14="http://schemas.microsoft.com/office/powerpoint/2010/main" val="3465109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3C7A1691-C23A-41B0-9E85-167FDBEC79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58C1980-2A78-4F17-AA7C-81DAE08BC50B}"/>
              </a:ext>
            </a:extLst>
          </p:cNvPr>
          <p:cNvSpPr>
            <a:spLocks noGrp="1"/>
          </p:cNvSpPr>
          <p:nvPr>
            <p:ph type="body" idx="1"/>
          </p:nvPr>
        </p:nvSpPr>
        <p:spPr/>
        <p:txBody>
          <a:bodyPr/>
          <a:lstStyle/>
          <a:p>
            <a:pPr>
              <a:defRPr/>
            </a:pPr>
            <a:r>
              <a:rPr lang="en-US" altLang="fr-FR" dirty="0">
                <a:ea typeface="ＭＳ Ｐゴシック" panose="020B0600070205080204" pitchFamily="34" charset="-128"/>
              </a:rPr>
              <a:t>If we focus on public health aspects, water  is needed for:</a:t>
            </a:r>
          </a:p>
          <a:p>
            <a:pPr marL="171450" indent="-171450">
              <a:buFont typeface="Arial" panose="020B0604020202020204" pitchFamily="34" charset="0"/>
              <a:buChar char="•"/>
              <a:defRPr/>
            </a:pPr>
            <a:r>
              <a:rPr lang="en-US" altLang="fr-FR" dirty="0">
                <a:ea typeface="ＭＳ Ｐゴシック" panose="020B0600070205080204" pitchFamily="34" charset="-128"/>
              </a:rPr>
              <a:t>Drinking</a:t>
            </a:r>
          </a:p>
          <a:p>
            <a:pPr marL="171450" indent="-171450">
              <a:buFont typeface="Arial" panose="020B0604020202020204" pitchFamily="34" charset="0"/>
              <a:buChar char="•"/>
              <a:defRPr/>
            </a:pPr>
            <a:r>
              <a:rPr lang="en-US" altLang="fr-FR" dirty="0">
                <a:ea typeface="ＭＳ Ｐゴシック" panose="020B0600070205080204" pitchFamily="34" charset="-128"/>
              </a:rPr>
              <a:t>Cooking</a:t>
            </a:r>
          </a:p>
          <a:p>
            <a:pPr marL="171450" indent="-171450">
              <a:buFont typeface="Arial" panose="020B0604020202020204" pitchFamily="34" charset="0"/>
              <a:buChar char="•"/>
              <a:defRPr/>
            </a:pPr>
            <a:r>
              <a:rPr lang="en-US" altLang="fr-FR" dirty="0">
                <a:ea typeface="ＭＳ Ｐゴシック" panose="020B0600070205080204" pitchFamily="34" charset="-128"/>
              </a:rPr>
              <a:t>Washing clothes </a:t>
            </a:r>
          </a:p>
          <a:p>
            <a:pPr marL="171450" indent="-171450">
              <a:buFont typeface="Arial" panose="020B0604020202020204" pitchFamily="34" charset="0"/>
              <a:buChar char="•"/>
              <a:defRPr/>
            </a:pPr>
            <a:r>
              <a:rPr lang="en-US" altLang="fr-FR" dirty="0">
                <a:ea typeface="ＭＳ Ｐゴシック" panose="020B0600070205080204" pitchFamily="34" charset="-128"/>
              </a:rPr>
              <a:t>Cleaning building</a:t>
            </a:r>
          </a:p>
          <a:p>
            <a:pPr marL="171450" indent="-171450">
              <a:buFont typeface="Arial" panose="020B0604020202020204" pitchFamily="34" charset="0"/>
              <a:buChar char="•"/>
              <a:defRPr/>
            </a:pPr>
            <a:r>
              <a:rPr lang="en-US" altLang="fr-FR" dirty="0">
                <a:ea typeface="ＭＳ Ｐゴシック" panose="020B0600070205080204" pitchFamily="34" charset="-128"/>
              </a:rPr>
              <a:t>Waste disposal (sanitation)</a:t>
            </a:r>
          </a:p>
          <a:p>
            <a:pPr marL="171450" indent="-171450">
              <a:buFont typeface="Arial" panose="020B0604020202020204" pitchFamily="34" charset="0"/>
              <a:buChar char="•"/>
              <a:defRPr/>
            </a:pPr>
            <a:r>
              <a:rPr lang="en-US" altLang="fr-FR" dirty="0">
                <a:ea typeface="ＭＳ Ｐゴシック" panose="020B0600070205080204" pitchFamily="34" charset="-128"/>
              </a:rPr>
              <a:t>Personal washing</a:t>
            </a:r>
          </a:p>
          <a:p>
            <a:pPr>
              <a:defRPr/>
            </a:pPr>
            <a:endParaRPr lang="fr-CH" altLang="fr-FR" dirty="0">
              <a:ea typeface="ＭＳ Ｐゴシック" panose="020B0600070205080204" pitchFamily="34" charset="-128"/>
            </a:endParaRPr>
          </a:p>
          <a:p>
            <a:pPr marL="457200" indent="-457200">
              <a:buFont typeface="Arial" panose="020B0604020202020204" pitchFamily="34" charset="0"/>
              <a:buChar char="•"/>
              <a:defRPr/>
            </a:pPr>
            <a:endParaRPr lang="en-US" altLang="fr-FR" dirty="0">
              <a:ea typeface="ＭＳ Ｐゴシック" panose="020B0600070205080204" pitchFamily="34" charset="-128"/>
            </a:endParaRPr>
          </a:p>
        </p:txBody>
      </p:sp>
      <p:sp>
        <p:nvSpPr>
          <p:cNvPr id="31748" name="Slide Number Placeholder 3">
            <a:extLst>
              <a:ext uri="{FF2B5EF4-FFF2-40B4-BE49-F238E27FC236}">
                <a16:creationId xmlns:a16="http://schemas.microsoft.com/office/drawing/2014/main" id="{3A20FCB5-6691-45AD-A5CA-AE948A8A50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173813CC-A860-4F2F-86F4-4690E3FAC963}" type="slidenum">
              <a:rPr lang="fr-FR" altLang="de-DE" sz="1200" smtClean="0">
                <a:latin typeface="Calibri" panose="020F0502020204030204" pitchFamily="34" charset="0"/>
              </a:rPr>
              <a:pPr/>
              <a:t>8</a:t>
            </a:fld>
            <a:endParaRPr lang="fr-FR" altLang="de-DE" sz="1200">
              <a:latin typeface="Calibri" panose="020F0502020204030204" pitchFamily="34" charset="0"/>
            </a:endParaRPr>
          </a:p>
        </p:txBody>
      </p:sp>
    </p:spTree>
    <p:extLst>
      <p:ext uri="{BB962C8B-B14F-4D97-AF65-F5344CB8AC3E}">
        <p14:creationId xmlns:p14="http://schemas.microsoft.com/office/powerpoint/2010/main" val="2042066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F811CFC0-BF65-4EC8-AF80-290B38FC07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73E203AC-8C9F-4B06-B99E-413D843A98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ea typeface="ＭＳ Ｐゴシック" panose="020B0600070205080204" pitchFamily="34" charset="-128"/>
              </a:rPr>
              <a:t>Water is also needed for many other purposes: </a:t>
            </a:r>
          </a:p>
          <a:p>
            <a:pPr marL="171450" indent="-171450">
              <a:buFont typeface="Arial" panose="020B0604020202020204" pitchFamily="34" charset="0"/>
              <a:buChar char="•"/>
            </a:pPr>
            <a:r>
              <a:rPr lang="en-US" altLang="fr-FR" dirty="0">
                <a:ea typeface="ＭＳ Ｐゴシック" panose="020B0600070205080204" pitchFamily="34" charset="-128"/>
              </a:rPr>
              <a:t>Adequate quantity of water can also be crucial to ensure livelihood. Providing water to livestock (as here in Darfur, Sudan) or irrigating plantations allows many people to earn their livelihood and supplies food to the population</a:t>
            </a:r>
          </a:p>
          <a:p>
            <a:pPr marL="171450" indent="-171450">
              <a:buFont typeface="Arial" panose="020B0604020202020204" pitchFamily="34" charset="0"/>
              <a:buChar char="•"/>
            </a:pPr>
            <a:r>
              <a:rPr lang="en-US" altLang="fr-FR" dirty="0">
                <a:ea typeface="ＭＳ Ｐゴシック" panose="020B0600070205080204" pitchFamily="34" charset="-128"/>
              </a:rPr>
              <a:t>Availability of water is also vital for some cultural and religious practices</a:t>
            </a:r>
          </a:p>
          <a:p>
            <a:pPr marL="0" indent="0">
              <a:buFont typeface="Arial" panose="020B0604020202020204" pitchFamily="34" charset="0"/>
              <a:buNone/>
            </a:pPr>
            <a:r>
              <a:rPr lang="en-US" altLang="fr-FR" dirty="0">
                <a:ea typeface="ＭＳ Ｐゴシック" panose="020B0600070205080204" pitchFamily="34" charset="-128"/>
              </a:rPr>
              <a:t>The list of water uses can be very long and competition for water between these different uses and users exist. It should be taken into account in the assessment of water needs. </a:t>
            </a:r>
          </a:p>
          <a:p>
            <a:endParaRPr lang="fr-CH" altLang="fr-FR" dirty="0">
              <a:ea typeface="ＭＳ Ｐゴシック" panose="020B0600070205080204" pitchFamily="34" charset="-128"/>
            </a:endParaRPr>
          </a:p>
        </p:txBody>
      </p:sp>
      <p:sp>
        <p:nvSpPr>
          <p:cNvPr id="27652" name="Slide Number Placeholder 3">
            <a:extLst>
              <a:ext uri="{FF2B5EF4-FFF2-40B4-BE49-F238E27FC236}">
                <a16:creationId xmlns:a16="http://schemas.microsoft.com/office/drawing/2014/main" id="{8B15793A-E284-499C-9EA0-BFBCD254E4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B014EE8A-F82C-4441-BBF0-65322EAA53D9}" type="slidenum">
              <a:rPr lang="fr-FR" altLang="de-DE" sz="1200" smtClean="0">
                <a:latin typeface="Calibri" panose="020F0502020204030204" pitchFamily="34" charset="0"/>
              </a:rPr>
              <a:pPr/>
              <a:t>9</a:t>
            </a:fld>
            <a:endParaRPr lang="fr-FR" altLang="de-DE" sz="1200">
              <a:latin typeface="Calibri" panose="020F0502020204030204" pitchFamily="34" charset="0"/>
            </a:endParaRPr>
          </a:p>
        </p:txBody>
      </p:sp>
    </p:spTree>
    <p:extLst>
      <p:ext uri="{BB962C8B-B14F-4D97-AF65-F5344CB8AC3E}">
        <p14:creationId xmlns:p14="http://schemas.microsoft.com/office/powerpoint/2010/main" val="2361798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048DEFB4-AFA8-464D-B987-7A50AF047C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D7A6C4C8-8FC2-4040-8C57-A06B28751424}"/>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Sphere</a:t>
            </a:r>
            <a:r>
              <a:rPr lang="en-US" sz="1200" kern="1200" dirty="0">
                <a:solidFill>
                  <a:schemeClr val="tx1"/>
                </a:solidFill>
                <a:effectLst/>
                <a:latin typeface="+mn-lt"/>
                <a:ea typeface="+mn-ea"/>
                <a:cs typeface="+mn-cs"/>
              </a:rPr>
              <a:t> movement was started in 1997 by a group of humanitarian professionals aiming to improve the quality of humanitarian work during disaster response.</a:t>
            </a:r>
          </a:p>
          <a:p>
            <a:pPr>
              <a:defRPr/>
            </a:pPr>
            <a:r>
              <a:rPr lang="en-US" dirty="0"/>
              <a:t>Initially developed by non-governmental organizations, along with the Red Cross and Red Crescent Movement, the Sphere standards have become a primary reference tool for national and international NGOs, volunteers, UN agencies, governments, donors, the private sector, and many others</a:t>
            </a:r>
            <a:endParaRPr lang="en-US" sz="1200" kern="1200" dirty="0">
              <a:solidFill>
                <a:schemeClr val="tx1"/>
              </a:solidFill>
              <a:effectLst/>
              <a:latin typeface="+mn-lt"/>
              <a:ea typeface="+mn-ea"/>
              <a:cs typeface="+mn-cs"/>
            </a:endParaRPr>
          </a:p>
          <a:p>
            <a:pPr>
              <a:defRPr/>
            </a:pPr>
            <a:endParaRPr lang="en-US" altLang="fr-FR" dirty="0">
              <a:ea typeface="ＭＳ Ｐゴシック" panose="020B0600070205080204" pitchFamily="34" charset="-128"/>
            </a:endParaRPr>
          </a:p>
          <a:p>
            <a:pPr>
              <a:defRPr/>
            </a:pPr>
            <a:r>
              <a:rPr lang="en-US" altLang="fr-FR" dirty="0">
                <a:ea typeface="ＭＳ Ｐゴシック" panose="020B0600070205080204" pitchFamily="34" charset="-128"/>
              </a:rPr>
              <a:t>*/ According to the Sphere project standards, in humanitarian assistance at least 15 </a:t>
            </a:r>
            <a:r>
              <a:rPr lang="en-US" altLang="fr-FR" dirty="0" err="1">
                <a:ea typeface="ＭＳ Ｐゴシック" panose="020B0600070205080204" pitchFamily="34" charset="-128"/>
              </a:rPr>
              <a:t>ldp</a:t>
            </a:r>
            <a:r>
              <a:rPr lang="en-US" altLang="fr-FR" dirty="0">
                <a:ea typeface="ＭＳ Ｐゴシック" panose="020B0600070205080204" pitchFamily="34" charset="-128"/>
              </a:rPr>
              <a:t> is required for basic survival water needs. It includes:</a:t>
            </a:r>
          </a:p>
          <a:p>
            <a:pPr marL="457200" indent="-457200">
              <a:buFont typeface="Arial" panose="020B0604020202020204" pitchFamily="34" charset="0"/>
              <a:buChar char="•"/>
              <a:defRPr/>
            </a:pPr>
            <a:r>
              <a:rPr lang="en-US" altLang="fr-FR" dirty="0">
                <a:ea typeface="ＭＳ Ｐゴシック" panose="020B0600070205080204" pitchFamily="34" charset="-128"/>
              </a:rPr>
              <a:t>3 </a:t>
            </a:r>
            <a:r>
              <a:rPr lang="en-US" altLang="fr-FR" dirty="0" err="1">
                <a:ea typeface="ＭＳ Ｐゴシック" panose="020B0600070205080204" pitchFamily="34" charset="-128"/>
              </a:rPr>
              <a:t>lpd</a:t>
            </a:r>
            <a:r>
              <a:rPr lang="en-US" altLang="fr-FR" dirty="0">
                <a:ea typeface="ＭＳ Ｐゴシック" panose="020B0600070205080204" pitchFamily="34" charset="-128"/>
              </a:rPr>
              <a:t> for drinking</a:t>
            </a:r>
          </a:p>
          <a:p>
            <a:pPr marL="457200" indent="-457200">
              <a:buFont typeface="Arial" panose="020B0604020202020204" pitchFamily="34" charset="0"/>
              <a:buChar char="•"/>
              <a:defRPr/>
            </a:pPr>
            <a:r>
              <a:rPr lang="en-US" altLang="fr-FR" dirty="0">
                <a:ea typeface="ＭＳ Ｐゴシック" panose="020B0600070205080204" pitchFamily="34" charset="-128"/>
              </a:rPr>
              <a:t>6 </a:t>
            </a:r>
            <a:r>
              <a:rPr lang="en-US" altLang="fr-FR" dirty="0" err="1">
                <a:ea typeface="ＭＳ Ｐゴシック" panose="020B0600070205080204" pitchFamily="34" charset="-128"/>
              </a:rPr>
              <a:t>lpd</a:t>
            </a:r>
            <a:r>
              <a:rPr lang="en-US" altLang="fr-FR" dirty="0">
                <a:ea typeface="ＭＳ Ｐゴシック" panose="020B0600070205080204" pitchFamily="34" charset="-128"/>
              </a:rPr>
              <a:t> for basic hygiene practices</a:t>
            </a:r>
          </a:p>
          <a:p>
            <a:pPr marL="457200" indent="-457200">
              <a:buFont typeface="Arial" panose="020B0604020202020204" pitchFamily="34" charset="0"/>
              <a:buChar char="•"/>
              <a:defRPr/>
            </a:pPr>
            <a:r>
              <a:rPr lang="en-US" altLang="fr-FR" dirty="0">
                <a:ea typeface="ＭＳ Ｐゴシック" panose="020B0600070205080204" pitchFamily="34" charset="-128"/>
              </a:rPr>
              <a:t>6 </a:t>
            </a:r>
            <a:r>
              <a:rPr lang="en-US" altLang="fr-FR" dirty="0" err="1">
                <a:ea typeface="ＭＳ Ｐゴシック" panose="020B0600070205080204" pitchFamily="34" charset="-128"/>
              </a:rPr>
              <a:t>lpd</a:t>
            </a:r>
            <a:r>
              <a:rPr lang="en-US" altLang="fr-FR" dirty="0">
                <a:ea typeface="ＭＳ Ｐゴシック" panose="020B0600070205080204" pitchFamily="34" charset="-128"/>
              </a:rPr>
              <a:t> for cooking</a:t>
            </a:r>
          </a:p>
          <a:p>
            <a:pPr marL="457200" indent="-457200">
              <a:buFont typeface="Arial" panose="020B0604020202020204" pitchFamily="34" charset="0"/>
              <a:buChar char="•"/>
              <a:defRPr/>
            </a:pPr>
            <a:endParaRPr lang="en-US" altLang="fr-FR" dirty="0">
              <a:ea typeface="ＭＳ Ｐゴシック" panose="020B0600070205080204" pitchFamily="34" charset="-128"/>
            </a:endParaRPr>
          </a:p>
          <a:p>
            <a:pPr>
              <a:buFont typeface="Arial" panose="020B0604020202020204" pitchFamily="34" charset="0"/>
              <a:buNone/>
              <a:defRPr/>
            </a:pPr>
            <a:r>
              <a:rPr lang="en-US" altLang="fr-FR" dirty="0">
                <a:ea typeface="ＭＳ Ｐゴシック" panose="020B0600070205080204" pitchFamily="34" charset="-128"/>
              </a:rPr>
              <a:t>BE CAREFUL! These figures should be considered as a minimum for survival during a very acute emergency and not as a satisfactory situation.  </a:t>
            </a:r>
          </a:p>
        </p:txBody>
      </p:sp>
      <p:sp>
        <p:nvSpPr>
          <p:cNvPr id="35844" name="Slide Number Placeholder 3">
            <a:extLst>
              <a:ext uri="{FF2B5EF4-FFF2-40B4-BE49-F238E27FC236}">
                <a16:creationId xmlns:a16="http://schemas.microsoft.com/office/drawing/2014/main" id="{BA33EB23-A4DE-4038-927E-AB7FBDF701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00688121-BD36-4C7E-864B-61929CB13198}" type="slidenum">
              <a:rPr lang="fr-FR" altLang="de-DE" sz="1200" smtClean="0">
                <a:latin typeface="Calibri" panose="020F0502020204030204" pitchFamily="34" charset="0"/>
              </a:rPr>
              <a:pPr/>
              <a:t>11</a:t>
            </a:fld>
            <a:endParaRPr lang="fr-FR" altLang="de-DE" sz="1200">
              <a:latin typeface="Calibri" panose="020F0502020204030204" pitchFamily="34" charset="0"/>
            </a:endParaRPr>
          </a:p>
        </p:txBody>
      </p:sp>
    </p:spTree>
    <p:extLst>
      <p:ext uri="{BB962C8B-B14F-4D97-AF65-F5344CB8AC3E}">
        <p14:creationId xmlns:p14="http://schemas.microsoft.com/office/powerpoint/2010/main" val="2651075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033BDA5B-9ECC-4B03-9DF6-6A4E58F96F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42FCD0D7-04AE-4F9E-8C9E-1CB9EE82A6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fr-FR" dirty="0">
                <a:ea typeface="ＭＳ Ｐゴシック" panose="020B0600070205080204" pitchFamily="34" charset="-128"/>
              </a:rPr>
              <a:t>*/  Indeed, priority should be given to quantity while respecting quality in order to tackle water washed diseases that are due to the lack of water for hygiene purposes. </a:t>
            </a:r>
          </a:p>
          <a:p>
            <a:pPr lvl="1"/>
            <a:r>
              <a:rPr lang="en-US" altLang="fr-FR" dirty="0">
                <a:ea typeface="ＭＳ Ｐゴシック" panose="020B0600070205080204" pitchFamily="34" charset="-128"/>
              </a:rPr>
              <a:t>If you look at the figures from the WHO, we see that with 20l/c/d, you should be able to assure drinking, cooking and very basic hygiene needs. However, it would be difficult to ensure laundry and bathing and other hygiene needs. As such, the level of health concern remains high due to the risk of spread of infectious diseases.</a:t>
            </a:r>
          </a:p>
          <a:p>
            <a:pPr lvl="1"/>
            <a:r>
              <a:rPr lang="en-US" altLang="fr-FR" dirty="0">
                <a:ea typeface="ＭＳ Ｐゴシック" panose="020B0600070205080204" pitchFamily="34" charset="-128"/>
              </a:rPr>
              <a:t>In order to lower this risk to less concerning levels, at lest 50 l/c/d would be needed according to WHO</a:t>
            </a:r>
          </a:p>
        </p:txBody>
      </p:sp>
      <p:sp>
        <p:nvSpPr>
          <p:cNvPr id="37892" name="Slide Number Placeholder 3">
            <a:extLst>
              <a:ext uri="{FF2B5EF4-FFF2-40B4-BE49-F238E27FC236}">
                <a16:creationId xmlns:a16="http://schemas.microsoft.com/office/drawing/2014/main" id="{5AC9DB6D-C84A-460C-BBDC-E438604017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BB412033-CF9A-49DC-9E5E-5B59CE052E13}" type="slidenum">
              <a:rPr lang="fr-FR" altLang="de-DE" sz="1200" smtClean="0">
                <a:latin typeface="Calibri" panose="020F0502020204030204" pitchFamily="34" charset="0"/>
              </a:rPr>
              <a:pPr/>
              <a:t>12</a:t>
            </a:fld>
            <a:endParaRPr lang="fr-FR" altLang="de-DE" sz="1200">
              <a:latin typeface="Calibri" panose="020F0502020204030204" pitchFamily="34" charset="0"/>
            </a:endParaRPr>
          </a:p>
        </p:txBody>
      </p:sp>
    </p:spTree>
    <p:extLst>
      <p:ext uri="{BB962C8B-B14F-4D97-AF65-F5344CB8AC3E}">
        <p14:creationId xmlns:p14="http://schemas.microsoft.com/office/powerpoint/2010/main" val="292915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H"/>
          </a:p>
        </p:txBody>
      </p:sp>
      <p:sp>
        <p:nvSpPr>
          <p:cNvPr id="4" name="Date Placeholder 3"/>
          <p:cNvSpPr>
            <a:spLocks noGrp="1"/>
          </p:cNvSpPr>
          <p:nvPr>
            <p:ph type="dt" sz="half" idx="10"/>
          </p:nvPr>
        </p:nvSpPr>
        <p:spPr/>
        <p:txBody>
          <a:bodyPr/>
          <a:lstStyle/>
          <a:p>
            <a:fld id="{C0BB3765-2FEB-4FA1-A63D-CCC7BA78ADEA}" type="datetime1">
              <a:rPr lang="fr-CH" smtClean="0"/>
              <a:t>14.12.2019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a:t>
            </a:fld>
            <a:endParaRPr lang="fr-CH"/>
          </a:p>
        </p:txBody>
      </p:sp>
      <p:sp>
        <p:nvSpPr>
          <p:cNvPr id="7" name="Rectangle 6">
            <a:extLst>
              <a:ext uri="{FF2B5EF4-FFF2-40B4-BE49-F238E27FC236}">
                <a16:creationId xmlns:a16="http://schemas.microsoft.com/office/drawing/2014/main" id="{53BD42FE-510C-41EC-9898-313E5FD3BB7A}"/>
              </a:ext>
            </a:extLst>
          </p:cNvPr>
          <p:cNvSpPr/>
          <p:nvPr userDrawn="1"/>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8" name="TextBox 7">
            <a:extLst>
              <a:ext uri="{FF2B5EF4-FFF2-40B4-BE49-F238E27FC236}">
                <a16:creationId xmlns:a16="http://schemas.microsoft.com/office/drawing/2014/main" id="{69E633C7-5E31-45F2-B563-9FDDFF7B0F58}"/>
              </a:ext>
            </a:extLst>
          </p:cNvPr>
          <p:cNvSpPr txBox="1"/>
          <p:nvPr userDrawn="1"/>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632157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3DB91FE1-24B4-4B8E-9C12-377ED74E4457}" type="datetime1">
              <a:rPr lang="fr-CH" smtClean="0"/>
              <a:t>14.12.2019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a:t>
            </a:fld>
            <a:endParaRPr lang="fr-CH"/>
          </a:p>
        </p:txBody>
      </p:sp>
      <p:sp>
        <p:nvSpPr>
          <p:cNvPr id="7" name="Rectangle 6">
            <a:extLst>
              <a:ext uri="{FF2B5EF4-FFF2-40B4-BE49-F238E27FC236}">
                <a16:creationId xmlns:a16="http://schemas.microsoft.com/office/drawing/2014/main" id="{3C8EC6B8-3613-405F-BD82-571A07320FE5}"/>
              </a:ext>
            </a:extLst>
          </p:cNvPr>
          <p:cNvSpPr/>
          <p:nvPr userDrawn="1"/>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8" name="TextBox 7">
            <a:extLst>
              <a:ext uri="{FF2B5EF4-FFF2-40B4-BE49-F238E27FC236}">
                <a16:creationId xmlns:a16="http://schemas.microsoft.com/office/drawing/2014/main" id="{EB633CE2-D644-4244-B7A7-902E8D62E062}"/>
              </a:ext>
            </a:extLst>
          </p:cNvPr>
          <p:cNvSpPr txBox="1"/>
          <p:nvPr userDrawn="1"/>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2305136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CF0830B0-DDBD-46A4-851C-9A55D0D957F8}" type="datetime1">
              <a:rPr lang="fr-CH" smtClean="0"/>
              <a:t>14.12.2019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a:t>
            </a:fld>
            <a:endParaRPr lang="fr-CH"/>
          </a:p>
        </p:txBody>
      </p:sp>
      <p:sp>
        <p:nvSpPr>
          <p:cNvPr id="7" name="Rectangle 6">
            <a:extLst>
              <a:ext uri="{FF2B5EF4-FFF2-40B4-BE49-F238E27FC236}">
                <a16:creationId xmlns:a16="http://schemas.microsoft.com/office/drawing/2014/main" id="{B61AEFCA-29E2-4112-BE86-680012E5E4CC}"/>
              </a:ext>
            </a:extLst>
          </p:cNvPr>
          <p:cNvSpPr/>
          <p:nvPr userDrawn="1"/>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8" name="TextBox 7">
            <a:extLst>
              <a:ext uri="{FF2B5EF4-FFF2-40B4-BE49-F238E27FC236}">
                <a16:creationId xmlns:a16="http://schemas.microsoft.com/office/drawing/2014/main" id="{CD50EDE8-63C3-4085-B277-AFD2544ABD04}"/>
              </a:ext>
            </a:extLst>
          </p:cNvPr>
          <p:cNvSpPr txBox="1"/>
          <p:nvPr userDrawn="1"/>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2556862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6D7410-38F5-4201-8115-080813B83249}"/>
              </a:ext>
            </a:extLst>
          </p:cNvPr>
          <p:cNvSpPr/>
          <p:nvPr userDrawn="1"/>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a:extLst>
              <a:ext uri="{FF2B5EF4-FFF2-40B4-BE49-F238E27FC236}">
                <a16:creationId xmlns:a16="http://schemas.microsoft.com/office/drawing/2014/main" id="{9270E16B-BB46-4536-99AB-E6A2891A2D29}"/>
              </a:ext>
            </a:extLst>
          </p:cNvPr>
          <p:cNvSpPr txBox="1"/>
          <p:nvPr userDrawn="1"/>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1163000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7760" y="3714115"/>
            <a:ext cx="10515600" cy="1842136"/>
          </a:xfrm>
        </p:spPr>
        <p:txBody>
          <a:bodyPr anchor="b"/>
          <a:lstStyle>
            <a:lvl1pPr>
              <a:defRPr sz="5399" cap="all" baseline="0"/>
            </a:lvl1p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00DAE65E-9A7C-4427-BB2F-490F785CF65A}"/>
              </a:ext>
            </a:extLst>
          </p:cNvPr>
          <p:cNvSpPr>
            <a:spLocks noGrp="1"/>
          </p:cNvSpPr>
          <p:nvPr>
            <p:ph type="dt" sz="half" idx="10"/>
          </p:nvPr>
        </p:nvSpPr>
        <p:spPr/>
        <p:txBody>
          <a:bodyPr/>
          <a:lstStyle>
            <a:lvl1pPr>
              <a:defRPr/>
            </a:lvl1pPr>
          </a:lstStyle>
          <a:p>
            <a:pPr>
              <a:defRPr/>
            </a:pPr>
            <a:fld id="{B51ECE77-8EAA-4AA4-99FD-B69D7EA43802}" type="datetimeFigureOut">
              <a:rPr lang="fr-CH"/>
              <a:pPr>
                <a:defRPr/>
              </a:pPr>
              <a:t>14.12.2019</a:t>
            </a:fld>
            <a:endParaRPr lang="fr-CH"/>
          </a:p>
        </p:txBody>
      </p:sp>
      <p:sp>
        <p:nvSpPr>
          <p:cNvPr id="4" name="Footer Placeholder 4">
            <a:extLst>
              <a:ext uri="{FF2B5EF4-FFF2-40B4-BE49-F238E27FC236}">
                <a16:creationId xmlns:a16="http://schemas.microsoft.com/office/drawing/2014/main" id="{58A5122D-7EE3-4292-8F1D-D65C681AC864}"/>
              </a:ext>
            </a:extLst>
          </p:cNvPr>
          <p:cNvSpPr>
            <a:spLocks noGrp="1"/>
          </p:cNvSpPr>
          <p:nvPr>
            <p:ph type="ftr" sz="quarter" idx="11"/>
          </p:nvPr>
        </p:nvSpPr>
        <p:spPr/>
        <p:txBody>
          <a:bodyPr/>
          <a:lstStyle>
            <a:lvl1pPr>
              <a:defRPr/>
            </a:lvl1pPr>
          </a:lstStyle>
          <a:p>
            <a:pPr>
              <a:defRPr/>
            </a:pPr>
            <a:endParaRPr lang="fr-CH"/>
          </a:p>
        </p:txBody>
      </p:sp>
      <p:sp>
        <p:nvSpPr>
          <p:cNvPr id="5" name="Slide Number Placeholder 5">
            <a:extLst>
              <a:ext uri="{FF2B5EF4-FFF2-40B4-BE49-F238E27FC236}">
                <a16:creationId xmlns:a16="http://schemas.microsoft.com/office/drawing/2014/main" id="{E32B98A9-7C21-489A-8425-0DDB398B3584}"/>
              </a:ext>
            </a:extLst>
          </p:cNvPr>
          <p:cNvSpPr>
            <a:spLocks noGrp="1"/>
          </p:cNvSpPr>
          <p:nvPr>
            <p:ph type="sldNum" sz="quarter" idx="12"/>
          </p:nvPr>
        </p:nvSpPr>
        <p:spPr/>
        <p:txBody>
          <a:bodyPr/>
          <a:lstStyle>
            <a:lvl1pPr>
              <a:defRPr/>
            </a:lvl1pPr>
          </a:lstStyle>
          <a:p>
            <a:pPr>
              <a:defRPr/>
            </a:pPr>
            <a:fld id="{CA47CBB8-A62D-4002-9E57-BFEFA89D2E09}" type="slidenum">
              <a:rPr lang="fr-CH"/>
              <a:pPr>
                <a:defRPr/>
              </a:pPr>
              <a:t>‹#›</a:t>
            </a:fld>
            <a:endParaRPr lang="fr-CH"/>
          </a:p>
        </p:txBody>
      </p:sp>
      <p:sp>
        <p:nvSpPr>
          <p:cNvPr id="6" name="Rectangle 5">
            <a:extLst>
              <a:ext uri="{FF2B5EF4-FFF2-40B4-BE49-F238E27FC236}">
                <a16:creationId xmlns:a16="http://schemas.microsoft.com/office/drawing/2014/main" id="{7F1539E3-2C15-49A7-8601-6952C415F233}"/>
              </a:ext>
            </a:extLst>
          </p:cNvPr>
          <p:cNvSpPr/>
          <p:nvPr userDrawn="1"/>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a:extLst>
              <a:ext uri="{FF2B5EF4-FFF2-40B4-BE49-F238E27FC236}">
                <a16:creationId xmlns:a16="http://schemas.microsoft.com/office/drawing/2014/main" id="{71B36583-0DCD-4A88-AB64-67869CB4EDC5}"/>
              </a:ext>
            </a:extLst>
          </p:cNvPr>
          <p:cNvSpPr txBox="1"/>
          <p:nvPr userDrawn="1"/>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791021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10970684"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4964"/>
            <a:ext cx="5382684"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604964"/>
            <a:ext cx="53848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B990DEDD-2D6F-4C21-9042-CAE60058F995}"/>
              </a:ext>
            </a:extLst>
          </p:cNvPr>
          <p:cNvSpPr/>
          <p:nvPr userDrawn="1"/>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a:extLst>
              <a:ext uri="{FF2B5EF4-FFF2-40B4-BE49-F238E27FC236}">
                <a16:creationId xmlns:a16="http://schemas.microsoft.com/office/drawing/2014/main" id="{C4AF01EA-5D5F-46E7-92E7-4CF318CDFC7B}"/>
              </a:ext>
            </a:extLst>
          </p:cNvPr>
          <p:cNvSpPr txBox="1"/>
          <p:nvPr userDrawn="1"/>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3314895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DE77A97C-C3A3-4A19-BA24-A5FD626D2174}" type="datetime1">
              <a:rPr lang="fr-CH" smtClean="0"/>
              <a:t>14.12.2019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a:t>
            </a:fld>
            <a:endParaRPr lang="fr-CH"/>
          </a:p>
        </p:txBody>
      </p:sp>
      <p:sp>
        <p:nvSpPr>
          <p:cNvPr id="7" name="Rectangle 6">
            <a:extLst>
              <a:ext uri="{FF2B5EF4-FFF2-40B4-BE49-F238E27FC236}">
                <a16:creationId xmlns:a16="http://schemas.microsoft.com/office/drawing/2014/main" id="{1370ADE1-3788-4C41-B919-E80664A98168}"/>
              </a:ext>
            </a:extLst>
          </p:cNvPr>
          <p:cNvSpPr/>
          <p:nvPr userDrawn="1"/>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8" name="TextBox 7">
            <a:extLst>
              <a:ext uri="{FF2B5EF4-FFF2-40B4-BE49-F238E27FC236}">
                <a16:creationId xmlns:a16="http://schemas.microsoft.com/office/drawing/2014/main" id="{594B2F11-A6D8-4783-8A8C-821332111321}"/>
              </a:ext>
            </a:extLst>
          </p:cNvPr>
          <p:cNvSpPr txBox="1"/>
          <p:nvPr userDrawn="1"/>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955662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B4AE70-1766-4C0E-B73C-A01572D387C8}" type="datetime1">
              <a:rPr lang="fr-CH" smtClean="0"/>
              <a:t>14.12.2019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a:t>
            </a:fld>
            <a:endParaRPr lang="fr-CH"/>
          </a:p>
        </p:txBody>
      </p:sp>
      <p:sp>
        <p:nvSpPr>
          <p:cNvPr id="7" name="Rectangle 6">
            <a:extLst>
              <a:ext uri="{FF2B5EF4-FFF2-40B4-BE49-F238E27FC236}">
                <a16:creationId xmlns:a16="http://schemas.microsoft.com/office/drawing/2014/main" id="{60ADF4D4-43F5-4E6B-BBBA-0AF8CE7B7CAB}"/>
              </a:ext>
            </a:extLst>
          </p:cNvPr>
          <p:cNvSpPr/>
          <p:nvPr userDrawn="1"/>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8" name="TextBox 7">
            <a:extLst>
              <a:ext uri="{FF2B5EF4-FFF2-40B4-BE49-F238E27FC236}">
                <a16:creationId xmlns:a16="http://schemas.microsoft.com/office/drawing/2014/main" id="{AB93A7C4-4CB1-4303-8102-F9132CD756B1}"/>
              </a:ext>
            </a:extLst>
          </p:cNvPr>
          <p:cNvSpPr txBox="1"/>
          <p:nvPr userDrawn="1"/>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182617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Date Placeholder 4"/>
          <p:cNvSpPr>
            <a:spLocks noGrp="1"/>
          </p:cNvSpPr>
          <p:nvPr>
            <p:ph type="dt" sz="half" idx="10"/>
          </p:nvPr>
        </p:nvSpPr>
        <p:spPr/>
        <p:txBody>
          <a:bodyPr/>
          <a:lstStyle/>
          <a:p>
            <a:fld id="{488A43C1-2610-4121-97E0-8261E1160B60}" type="datetime1">
              <a:rPr lang="fr-CH" smtClean="0"/>
              <a:t>14.12.2019</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0865948-8B76-4A50-B7DB-B45DBE1BD062}" type="slidenum">
              <a:rPr lang="fr-CH" smtClean="0"/>
              <a:t>‹#›</a:t>
            </a:fld>
            <a:endParaRPr lang="fr-CH"/>
          </a:p>
        </p:txBody>
      </p:sp>
      <p:sp>
        <p:nvSpPr>
          <p:cNvPr id="8" name="Rectangle 7">
            <a:extLst>
              <a:ext uri="{FF2B5EF4-FFF2-40B4-BE49-F238E27FC236}">
                <a16:creationId xmlns:a16="http://schemas.microsoft.com/office/drawing/2014/main" id="{3DAD3A27-82C4-4E1E-B3A2-2F55F1F4371D}"/>
              </a:ext>
            </a:extLst>
          </p:cNvPr>
          <p:cNvSpPr/>
          <p:nvPr userDrawn="1"/>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9" name="TextBox 8">
            <a:extLst>
              <a:ext uri="{FF2B5EF4-FFF2-40B4-BE49-F238E27FC236}">
                <a16:creationId xmlns:a16="http://schemas.microsoft.com/office/drawing/2014/main" id="{69DD66C6-352D-4679-B721-73845370A944}"/>
              </a:ext>
            </a:extLst>
          </p:cNvPr>
          <p:cNvSpPr txBox="1"/>
          <p:nvPr userDrawn="1"/>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2885371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C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Date Placeholder 6"/>
          <p:cNvSpPr>
            <a:spLocks noGrp="1"/>
          </p:cNvSpPr>
          <p:nvPr>
            <p:ph type="dt" sz="half" idx="10"/>
          </p:nvPr>
        </p:nvSpPr>
        <p:spPr/>
        <p:txBody>
          <a:bodyPr/>
          <a:lstStyle/>
          <a:p>
            <a:fld id="{444A891F-A1D8-4E64-B9E9-8CB673DAB0E1}" type="datetime1">
              <a:rPr lang="fr-CH" smtClean="0"/>
              <a:t>14.12.2019</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00865948-8B76-4A50-B7DB-B45DBE1BD062}" type="slidenum">
              <a:rPr lang="fr-CH" smtClean="0"/>
              <a:t>‹#›</a:t>
            </a:fld>
            <a:endParaRPr lang="fr-CH"/>
          </a:p>
        </p:txBody>
      </p:sp>
      <p:sp>
        <p:nvSpPr>
          <p:cNvPr id="10" name="Rectangle 9">
            <a:extLst>
              <a:ext uri="{FF2B5EF4-FFF2-40B4-BE49-F238E27FC236}">
                <a16:creationId xmlns:a16="http://schemas.microsoft.com/office/drawing/2014/main" id="{6FD97612-FCA3-418F-8E50-75156FD37C6D}"/>
              </a:ext>
            </a:extLst>
          </p:cNvPr>
          <p:cNvSpPr/>
          <p:nvPr userDrawn="1"/>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1" name="TextBox 10">
            <a:extLst>
              <a:ext uri="{FF2B5EF4-FFF2-40B4-BE49-F238E27FC236}">
                <a16:creationId xmlns:a16="http://schemas.microsoft.com/office/drawing/2014/main" id="{AFB53DBF-983D-41CD-B9A8-B11D00F69A5E}"/>
              </a:ext>
            </a:extLst>
          </p:cNvPr>
          <p:cNvSpPr txBox="1"/>
          <p:nvPr userDrawn="1"/>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173529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p:txBody>
          <a:bodyPr/>
          <a:lstStyle/>
          <a:p>
            <a:fld id="{3B458D24-DA26-494B-BCA2-13358CA4B198}" type="datetime1">
              <a:rPr lang="fr-CH" smtClean="0"/>
              <a:t>14.12.2019</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00865948-8B76-4A50-B7DB-B45DBE1BD062}" type="slidenum">
              <a:rPr lang="fr-CH" smtClean="0"/>
              <a:t>‹#›</a:t>
            </a:fld>
            <a:endParaRPr lang="fr-CH"/>
          </a:p>
        </p:txBody>
      </p:sp>
      <p:sp>
        <p:nvSpPr>
          <p:cNvPr id="6" name="Rectangle 5">
            <a:extLst>
              <a:ext uri="{FF2B5EF4-FFF2-40B4-BE49-F238E27FC236}">
                <a16:creationId xmlns:a16="http://schemas.microsoft.com/office/drawing/2014/main" id="{8EF87FCB-B3E9-49B5-B4F0-84686B93A00E}"/>
              </a:ext>
            </a:extLst>
          </p:cNvPr>
          <p:cNvSpPr/>
          <p:nvPr userDrawn="1"/>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a:extLst>
              <a:ext uri="{FF2B5EF4-FFF2-40B4-BE49-F238E27FC236}">
                <a16:creationId xmlns:a16="http://schemas.microsoft.com/office/drawing/2014/main" id="{69A91540-20AD-479C-A7F5-F30FEA942541}"/>
              </a:ext>
            </a:extLst>
          </p:cNvPr>
          <p:cNvSpPr txBox="1"/>
          <p:nvPr userDrawn="1"/>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2232112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B6501E-86AE-40B6-A673-ADBB6F04B146}" type="datetime1">
              <a:rPr lang="fr-CH" smtClean="0"/>
              <a:t>14.12.2019</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00865948-8B76-4A50-B7DB-B45DBE1BD062}" type="slidenum">
              <a:rPr lang="fr-CH" smtClean="0"/>
              <a:t>‹#›</a:t>
            </a:fld>
            <a:endParaRPr lang="fr-CH"/>
          </a:p>
        </p:txBody>
      </p:sp>
      <p:sp>
        <p:nvSpPr>
          <p:cNvPr id="5" name="Rectangle 4">
            <a:extLst>
              <a:ext uri="{FF2B5EF4-FFF2-40B4-BE49-F238E27FC236}">
                <a16:creationId xmlns:a16="http://schemas.microsoft.com/office/drawing/2014/main" id="{67DE7E90-7131-452B-BD71-9EBB14F3902A}"/>
              </a:ext>
            </a:extLst>
          </p:cNvPr>
          <p:cNvSpPr/>
          <p:nvPr userDrawn="1"/>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a:extLst>
              <a:ext uri="{FF2B5EF4-FFF2-40B4-BE49-F238E27FC236}">
                <a16:creationId xmlns:a16="http://schemas.microsoft.com/office/drawing/2014/main" id="{36356462-19EB-4F2F-9ADC-94A8EC34B000}"/>
              </a:ext>
            </a:extLst>
          </p:cNvPr>
          <p:cNvSpPr txBox="1"/>
          <p:nvPr userDrawn="1"/>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385358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389665-375D-4F64-9823-E35FE3B5A737}" type="datetime1">
              <a:rPr lang="fr-CH" smtClean="0"/>
              <a:t>14.12.2019</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0865948-8B76-4A50-B7DB-B45DBE1BD062}" type="slidenum">
              <a:rPr lang="fr-CH" smtClean="0"/>
              <a:t>‹#›</a:t>
            </a:fld>
            <a:endParaRPr lang="fr-CH"/>
          </a:p>
        </p:txBody>
      </p:sp>
      <p:sp>
        <p:nvSpPr>
          <p:cNvPr id="8" name="Rectangle 7">
            <a:extLst>
              <a:ext uri="{FF2B5EF4-FFF2-40B4-BE49-F238E27FC236}">
                <a16:creationId xmlns:a16="http://schemas.microsoft.com/office/drawing/2014/main" id="{41D04DF5-E966-4CD1-AA9F-888688248894}"/>
              </a:ext>
            </a:extLst>
          </p:cNvPr>
          <p:cNvSpPr/>
          <p:nvPr userDrawn="1"/>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9" name="TextBox 8">
            <a:extLst>
              <a:ext uri="{FF2B5EF4-FFF2-40B4-BE49-F238E27FC236}">
                <a16:creationId xmlns:a16="http://schemas.microsoft.com/office/drawing/2014/main" id="{8DA50A4E-91B1-4866-B17B-AC3A6CEA2D9B}"/>
              </a:ext>
            </a:extLst>
          </p:cNvPr>
          <p:cNvSpPr txBox="1"/>
          <p:nvPr userDrawn="1"/>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3401860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499AC1-469E-4906-95B1-7BD1E17C7453}" type="datetime1">
              <a:rPr lang="fr-CH" smtClean="0"/>
              <a:t>14.12.2019</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0865948-8B76-4A50-B7DB-B45DBE1BD062}" type="slidenum">
              <a:rPr lang="fr-CH" smtClean="0"/>
              <a:t>‹#›</a:t>
            </a:fld>
            <a:endParaRPr lang="fr-CH"/>
          </a:p>
        </p:txBody>
      </p:sp>
      <p:sp>
        <p:nvSpPr>
          <p:cNvPr id="8" name="Rectangle 7">
            <a:extLst>
              <a:ext uri="{FF2B5EF4-FFF2-40B4-BE49-F238E27FC236}">
                <a16:creationId xmlns:a16="http://schemas.microsoft.com/office/drawing/2014/main" id="{EEAD46B2-F0BB-415F-AB8D-902DBA53F7AD}"/>
              </a:ext>
            </a:extLst>
          </p:cNvPr>
          <p:cNvSpPr/>
          <p:nvPr userDrawn="1"/>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9" name="TextBox 8">
            <a:extLst>
              <a:ext uri="{FF2B5EF4-FFF2-40B4-BE49-F238E27FC236}">
                <a16:creationId xmlns:a16="http://schemas.microsoft.com/office/drawing/2014/main" id="{4939706F-1E8C-46E2-95F1-76C4D0000FA4}"/>
              </a:ext>
            </a:extLst>
          </p:cNvPr>
          <p:cNvSpPr txBox="1"/>
          <p:nvPr userDrawn="1"/>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3338307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ECC09-F133-40F4-BA89-0A6F84398034}" type="datetime1">
              <a:rPr lang="fr-CH" smtClean="0"/>
              <a:t>14.12.2019</a:t>
            </a:fld>
            <a:endParaRPr lang="fr-C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865948-8B76-4A50-B7DB-B45DBE1BD062}" type="slidenum">
              <a:rPr lang="fr-CH" smtClean="0"/>
              <a:t>‹#›</a:t>
            </a:fld>
            <a:endParaRPr lang="fr-CH"/>
          </a:p>
        </p:txBody>
      </p:sp>
    </p:spTree>
    <p:extLst>
      <p:ext uri="{BB962C8B-B14F-4D97-AF65-F5344CB8AC3E}">
        <p14:creationId xmlns:p14="http://schemas.microsoft.com/office/powerpoint/2010/main" val="2990355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5"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handbook.spherestandards.org/en/sphere/#ch006"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hyperlink" Target="http://www.usgcrp.gov/usgcrp/images/ocp2003/ocpfy2003-fig5-1.ht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4.png"/><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who.int/water_sanitation_health/publications/drinking-water-quality-guidelines-4-including-1st-addendum/en/"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4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who.int/wsportal/wsp/en/"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2" name="Subtitle 1"/>
          <p:cNvSpPr>
            <a:spLocks noGrp="1"/>
          </p:cNvSpPr>
          <p:nvPr>
            <p:ph type="subTitle" idx="1"/>
          </p:nvPr>
        </p:nvSpPr>
        <p:spPr>
          <a:xfrm>
            <a:off x="1327246" y="1521879"/>
            <a:ext cx="9144000" cy="1030165"/>
          </a:xfrm>
        </p:spPr>
        <p:txBody>
          <a:bodyPr>
            <a:normAutofit/>
          </a:bodyPr>
          <a:lstStyle/>
          <a:p>
            <a:r>
              <a:rPr lang="en-US" sz="4400" dirty="0"/>
              <a:t>Water and Health</a:t>
            </a:r>
            <a:endParaRPr lang="fr-CH" sz="4400"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14" name="Slide Number Placeholder 13"/>
          <p:cNvSpPr>
            <a:spLocks noGrp="1"/>
          </p:cNvSpPr>
          <p:nvPr>
            <p:ph type="sldNum" sz="quarter" idx="12"/>
          </p:nvPr>
        </p:nvSpPr>
        <p:spPr/>
        <p:txBody>
          <a:bodyPr/>
          <a:lstStyle/>
          <a:p>
            <a:fld id="{8CC4FCE3-3984-484D-8147-94AB9B0F2189}" type="slidenum">
              <a:rPr lang="fr-CH" smtClean="0"/>
              <a:t>1</a:t>
            </a:fld>
            <a:endParaRPr lang="fr-CH"/>
          </a:p>
        </p:txBody>
      </p:sp>
      <p:grpSp>
        <p:nvGrpSpPr>
          <p:cNvPr id="28" name="Group 27">
            <a:extLst>
              <a:ext uri="{FF2B5EF4-FFF2-40B4-BE49-F238E27FC236}">
                <a16:creationId xmlns:a16="http://schemas.microsoft.com/office/drawing/2014/main" id="{B18B6C85-C1FF-4B09-93CA-8C54DAECE21B}"/>
              </a:ext>
            </a:extLst>
          </p:cNvPr>
          <p:cNvGrpSpPr/>
          <p:nvPr/>
        </p:nvGrpSpPr>
        <p:grpSpPr>
          <a:xfrm>
            <a:off x="1601554" y="2608703"/>
            <a:ext cx="9263733" cy="2019391"/>
            <a:chOff x="1601554" y="2608703"/>
            <a:chExt cx="9263733" cy="2019391"/>
          </a:xfrm>
        </p:grpSpPr>
        <p:pic>
          <p:nvPicPr>
            <p:cNvPr id="17" name="Picture 16">
              <a:extLst>
                <a:ext uri="{FF2B5EF4-FFF2-40B4-BE49-F238E27FC236}">
                  <a16:creationId xmlns:a16="http://schemas.microsoft.com/office/drawing/2014/main" id="{21BD2930-6729-4A2F-89B3-E6896211E76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96185" y="2618141"/>
              <a:ext cx="2847126" cy="1996384"/>
            </a:xfrm>
            <a:prstGeom prst="rect">
              <a:avLst/>
            </a:prstGeom>
            <a:ln w="12700">
              <a:solidFill>
                <a:schemeClr val="tx1"/>
              </a:solidFill>
            </a:ln>
          </p:spPr>
        </p:pic>
        <p:pic>
          <p:nvPicPr>
            <p:cNvPr id="19" name="Picture 18">
              <a:extLst>
                <a:ext uri="{FF2B5EF4-FFF2-40B4-BE49-F238E27FC236}">
                  <a16:creationId xmlns:a16="http://schemas.microsoft.com/office/drawing/2014/main" id="{2366A836-6190-4712-A745-444BAA02654C}"/>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870283" y="2608703"/>
              <a:ext cx="2995004" cy="2019391"/>
            </a:xfrm>
            <a:prstGeom prst="rect">
              <a:avLst/>
            </a:prstGeom>
            <a:ln w="12700">
              <a:solidFill>
                <a:schemeClr val="tx1"/>
              </a:solidFill>
            </a:ln>
          </p:spPr>
        </p:pic>
        <p:pic>
          <p:nvPicPr>
            <p:cNvPr id="27" name="Picture 26">
              <a:extLst>
                <a:ext uri="{FF2B5EF4-FFF2-40B4-BE49-F238E27FC236}">
                  <a16:creationId xmlns:a16="http://schemas.microsoft.com/office/drawing/2014/main" id="{DAB2B8D4-A8C2-4228-8E88-F119894D2A8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601554" y="2618141"/>
              <a:ext cx="2967659" cy="1978440"/>
            </a:xfrm>
            <a:prstGeom prst="rect">
              <a:avLst/>
            </a:prstGeom>
            <a:ln w="12700">
              <a:solidFill>
                <a:schemeClr val="tx1"/>
              </a:solidFill>
            </a:ln>
          </p:spPr>
        </p:pic>
      </p:grpSp>
      <p:sp>
        <p:nvSpPr>
          <p:cNvPr id="13" name="TextBox 12">
            <a:extLst>
              <a:ext uri="{FF2B5EF4-FFF2-40B4-BE49-F238E27FC236}">
                <a16:creationId xmlns:a16="http://schemas.microsoft.com/office/drawing/2014/main" id="{D3BA1239-E981-4619-874A-E9727B2D4479}"/>
              </a:ext>
            </a:extLst>
          </p:cNvPr>
          <p:cNvSpPr txBox="1"/>
          <p:nvPr/>
        </p:nvSpPr>
        <p:spPr>
          <a:xfrm>
            <a:off x="838200" y="6213863"/>
            <a:ext cx="3327127" cy="461665"/>
          </a:xfrm>
          <a:prstGeom prst="rect">
            <a:avLst/>
          </a:prstGeom>
          <a:noFill/>
        </p:spPr>
        <p:txBody>
          <a:bodyPr wrap="square" rtlCol="0">
            <a:spAutoFit/>
          </a:bodyPr>
          <a:lstStyle/>
          <a:p>
            <a:pPr algn="r"/>
            <a:r>
              <a:rPr lang="en-GB" sz="1200" dirty="0">
                <a:solidFill>
                  <a:srgbClr val="0070C0"/>
                </a:solidFill>
              </a:rPr>
              <a:t>These learning materials have been developed by colleagues of the ICRC Water and Habitat team</a:t>
            </a:r>
          </a:p>
        </p:txBody>
      </p:sp>
      <p:sp>
        <p:nvSpPr>
          <p:cNvPr id="15" name="TextBox 14">
            <a:extLst>
              <a:ext uri="{FF2B5EF4-FFF2-40B4-BE49-F238E27FC236}">
                <a16:creationId xmlns:a16="http://schemas.microsoft.com/office/drawing/2014/main" id="{C68E3552-4A04-4011-A27B-5BD076B83EAE}"/>
              </a:ext>
            </a:extLst>
          </p:cNvPr>
          <p:cNvSpPr txBox="1"/>
          <p:nvPr/>
        </p:nvSpPr>
        <p:spPr>
          <a:xfrm>
            <a:off x="8472462" y="411120"/>
            <a:ext cx="3251788" cy="369332"/>
          </a:xfrm>
          <a:prstGeom prst="rect">
            <a:avLst/>
          </a:prstGeom>
          <a:noFill/>
        </p:spPr>
        <p:txBody>
          <a:bodyPr wrap="none" rtlCol="0">
            <a:spAutoFit/>
          </a:bodyPr>
          <a:lstStyle/>
          <a:p>
            <a:r>
              <a:rPr lang="en-GB" dirty="0">
                <a:highlight>
                  <a:srgbClr val="FFFF00"/>
                </a:highlight>
              </a:rPr>
              <a:t>Logo organization(s) facilitator(s)</a:t>
            </a:r>
          </a:p>
        </p:txBody>
      </p:sp>
      <p:sp>
        <p:nvSpPr>
          <p:cNvPr id="16" name="TextBox 15">
            <a:extLst>
              <a:ext uri="{FF2B5EF4-FFF2-40B4-BE49-F238E27FC236}">
                <a16:creationId xmlns:a16="http://schemas.microsoft.com/office/drawing/2014/main" id="{01C5143A-544D-4A9C-8531-0A504AD0521F}"/>
              </a:ext>
            </a:extLst>
          </p:cNvPr>
          <p:cNvSpPr txBox="1"/>
          <p:nvPr/>
        </p:nvSpPr>
        <p:spPr>
          <a:xfrm>
            <a:off x="7884160" y="6075364"/>
            <a:ext cx="3609258" cy="369332"/>
          </a:xfrm>
          <a:prstGeom prst="rect">
            <a:avLst/>
          </a:prstGeom>
          <a:noFill/>
        </p:spPr>
        <p:txBody>
          <a:bodyPr wrap="none" rtlCol="0">
            <a:spAutoFit/>
          </a:bodyPr>
          <a:lstStyle/>
          <a:p>
            <a:r>
              <a:rPr lang="en-GB" dirty="0">
                <a:highlight>
                  <a:srgbClr val="FFFF00"/>
                </a:highlight>
              </a:rPr>
              <a:t>Name and organization facilitator(s)</a:t>
            </a:r>
          </a:p>
        </p:txBody>
      </p:sp>
    </p:spTree>
    <p:extLst>
      <p:ext uri="{BB962C8B-B14F-4D97-AF65-F5344CB8AC3E}">
        <p14:creationId xmlns:p14="http://schemas.microsoft.com/office/powerpoint/2010/main" val="1025791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F12E4C-7BCB-4AA2-ABDA-3B40764A03FE}"/>
              </a:ext>
            </a:extLst>
          </p:cNvPr>
          <p:cNvSpPr>
            <a:spLocks noGrp="1"/>
          </p:cNvSpPr>
          <p:nvPr>
            <p:ph type="sldNum" sz="quarter" idx="12"/>
          </p:nvPr>
        </p:nvSpPr>
        <p:spPr/>
        <p:txBody>
          <a:bodyPr/>
          <a:lstStyle/>
          <a:p>
            <a:fld id="{00865948-8B76-4A50-B7DB-B45DBE1BD062}" type="slidenum">
              <a:rPr lang="fr-CH" smtClean="0"/>
              <a:t>10</a:t>
            </a:fld>
            <a:endParaRPr lang="fr-CH"/>
          </a:p>
        </p:txBody>
      </p:sp>
      <p:grpSp>
        <p:nvGrpSpPr>
          <p:cNvPr id="5" name="Group 2">
            <a:extLst>
              <a:ext uri="{FF2B5EF4-FFF2-40B4-BE49-F238E27FC236}">
                <a16:creationId xmlns:a16="http://schemas.microsoft.com/office/drawing/2014/main" id="{88A2D219-8194-430D-851F-EE81F20E413F}"/>
              </a:ext>
            </a:extLst>
          </p:cNvPr>
          <p:cNvGrpSpPr>
            <a:grpSpLocks/>
          </p:cNvGrpSpPr>
          <p:nvPr/>
        </p:nvGrpSpPr>
        <p:grpSpPr bwMode="auto">
          <a:xfrm>
            <a:off x="4314117" y="918036"/>
            <a:ext cx="3563766" cy="3508637"/>
            <a:chOff x="1776" y="221"/>
            <a:chExt cx="2290" cy="2254"/>
          </a:xfrm>
        </p:grpSpPr>
        <p:sp>
          <p:nvSpPr>
            <p:cNvPr id="6" name="Text Box 3">
              <a:extLst>
                <a:ext uri="{FF2B5EF4-FFF2-40B4-BE49-F238E27FC236}">
                  <a16:creationId xmlns:a16="http://schemas.microsoft.com/office/drawing/2014/main" id="{8AF08E35-9831-4AA0-A7E9-CD07213EABAD}"/>
                </a:ext>
              </a:extLst>
            </p:cNvPr>
            <p:cNvSpPr txBox="1">
              <a:spLocks noChangeArrowheads="1"/>
            </p:cNvSpPr>
            <p:nvPr/>
          </p:nvSpPr>
          <p:spPr bwMode="auto">
            <a:xfrm>
              <a:off x="1776" y="221"/>
              <a:ext cx="2290" cy="2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782" tIns="26407" rIns="50782" bIns="26407">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lgn="ctr">
                <a:buSzPct val="100000"/>
              </a:pPr>
              <a:r>
                <a:rPr lang="fr-CH" altLang="fr-FR" sz="22455" dirty="0">
                  <a:solidFill>
                    <a:srgbClr val="FF0000"/>
                  </a:solidFill>
                  <a:ea typeface="Arial Unicode MS" panose="020B0604020202020204" pitchFamily="34" charset="-128"/>
                  <a:cs typeface="Arial Unicode MS" panose="020B0604020202020204" pitchFamily="34" charset="-128"/>
                </a:rPr>
                <a:t>??</a:t>
              </a:r>
            </a:p>
          </p:txBody>
        </p:sp>
        <p:sp>
          <p:nvSpPr>
            <p:cNvPr id="7" name="Oval 4">
              <a:extLst>
                <a:ext uri="{FF2B5EF4-FFF2-40B4-BE49-F238E27FC236}">
                  <a16:creationId xmlns:a16="http://schemas.microsoft.com/office/drawing/2014/main" id="{B77A7361-BB9D-4937-8969-534181C8FE33}"/>
                </a:ext>
              </a:extLst>
            </p:cNvPr>
            <p:cNvSpPr>
              <a:spLocks noChangeArrowheads="1"/>
            </p:cNvSpPr>
            <p:nvPr/>
          </p:nvSpPr>
          <p:spPr bwMode="auto">
            <a:xfrm>
              <a:off x="1776" y="221"/>
              <a:ext cx="2254" cy="2254"/>
            </a:xfrm>
            <a:prstGeom prst="ellipse">
              <a:avLst/>
            </a:prstGeom>
            <a:noFill/>
            <a:ln w="7632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defRPr/>
              </a:pPr>
              <a:endParaRPr lang="en-US" altLang="fr-FR" sz="3215" dirty="0"/>
            </a:p>
          </p:txBody>
        </p:sp>
      </p:grpSp>
      <p:sp>
        <p:nvSpPr>
          <p:cNvPr id="9" name="Rectangle 6">
            <a:extLst>
              <a:ext uri="{FF2B5EF4-FFF2-40B4-BE49-F238E27FC236}">
                <a16:creationId xmlns:a16="http://schemas.microsoft.com/office/drawing/2014/main" id="{1142F885-1ED8-4D03-832A-8188543F9D31}"/>
              </a:ext>
            </a:extLst>
          </p:cNvPr>
          <p:cNvSpPr>
            <a:spLocks noChangeArrowheads="1"/>
          </p:cNvSpPr>
          <p:nvPr/>
        </p:nvSpPr>
        <p:spPr bwMode="auto">
          <a:xfrm>
            <a:off x="1032785" y="5245289"/>
            <a:ext cx="10994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fr-FR" sz="2800" dirty="0"/>
              <a:t>What are the minimum standards for water quantities?</a:t>
            </a:r>
          </a:p>
        </p:txBody>
      </p:sp>
    </p:spTree>
    <p:extLst>
      <p:ext uri="{BB962C8B-B14F-4D97-AF65-F5344CB8AC3E}">
        <p14:creationId xmlns:p14="http://schemas.microsoft.com/office/powerpoint/2010/main" val="2143523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25725B9C-4F24-4DD3-9668-DBCF6F8FC7F3}"/>
              </a:ext>
            </a:extLst>
          </p:cNvPr>
          <p:cNvGraphicFramePr>
            <a:graphicFrameLocks noGrp="1"/>
          </p:cNvGraphicFramePr>
          <p:nvPr>
            <p:ph sz="half" idx="1"/>
            <p:extLst>
              <p:ext uri="{D42A27DB-BD31-4B8C-83A1-F6EECF244321}">
                <p14:modId xmlns:p14="http://schemas.microsoft.com/office/powerpoint/2010/main" val="2909112792"/>
              </p:ext>
            </p:extLst>
          </p:nvPr>
        </p:nvGraphicFramePr>
        <p:xfrm>
          <a:off x="746257" y="1505905"/>
          <a:ext cx="7508743" cy="4258732"/>
        </p:xfrm>
        <a:graphic>
          <a:graphicData uri="http://schemas.openxmlformats.org/drawingml/2006/table">
            <a:tbl>
              <a:tblPr/>
              <a:tblGrid>
                <a:gridCol w="2786828">
                  <a:extLst>
                    <a:ext uri="{9D8B030D-6E8A-4147-A177-3AD203B41FA5}">
                      <a16:colId xmlns:a16="http://schemas.microsoft.com/office/drawing/2014/main" val="20000"/>
                    </a:ext>
                  </a:extLst>
                </a:gridCol>
                <a:gridCol w="1715602">
                  <a:extLst>
                    <a:ext uri="{9D8B030D-6E8A-4147-A177-3AD203B41FA5}">
                      <a16:colId xmlns:a16="http://schemas.microsoft.com/office/drawing/2014/main" val="20001"/>
                    </a:ext>
                  </a:extLst>
                </a:gridCol>
                <a:gridCol w="3006313">
                  <a:extLst>
                    <a:ext uri="{9D8B030D-6E8A-4147-A177-3AD203B41FA5}">
                      <a16:colId xmlns:a16="http://schemas.microsoft.com/office/drawing/2014/main" val="20002"/>
                    </a:ext>
                  </a:extLst>
                </a:gridCol>
              </a:tblGrid>
              <a:tr h="1418705">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l" defTabSz="1619250" rtl="0" eaLnBrk="1" fontAlgn="base" latinLnBrk="0" hangingPunct="1">
                        <a:lnSpc>
                          <a:spcPct val="100000"/>
                        </a:lnSpc>
                        <a:spcBef>
                          <a:spcPct val="0"/>
                        </a:spcBef>
                        <a:spcAft>
                          <a:spcPct val="0"/>
                        </a:spcAft>
                        <a:buClrTx/>
                        <a:buSzTx/>
                        <a:buFontTx/>
                        <a:buNone/>
                        <a:tabLst/>
                      </a:pPr>
                      <a:r>
                        <a:rPr kumimoji="0" lang="en-US" altLang="fr-FR" sz="2400" b="1" i="0" u="none" strike="noStrike" cap="none" normalizeH="0" baseline="0" dirty="0">
                          <a:ln>
                            <a:noFill/>
                          </a:ln>
                          <a:solidFill>
                            <a:srgbClr val="FFFFFF"/>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34" charset="-128"/>
                        </a:rPr>
                        <a:t>Survival needs: water intake (drinking and food)</a:t>
                      </a:r>
                      <a:endParaRPr kumimoji="0" lang="fr-CH" altLang="fr-FR" sz="2400" b="1" i="0" u="none" strike="noStrike" cap="none" normalizeH="0" baseline="0" dirty="0">
                        <a:ln>
                          <a:noFill/>
                        </a:ln>
                        <a:solidFill>
                          <a:srgbClr val="FFFFFF"/>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34" charset="-128"/>
                      </a:endParaRPr>
                    </a:p>
                  </a:txBody>
                  <a:tcPr marL="45116" marR="45116" marT="25759" marB="257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l" defTabSz="1619250" rtl="0" eaLnBrk="1" fontAlgn="base" latinLnBrk="0" hangingPunct="1">
                        <a:lnSpc>
                          <a:spcPct val="100000"/>
                        </a:lnSpc>
                        <a:spcBef>
                          <a:spcPct val="0"/>
                        </a:spcBef>
                        <a:spcAft>
                          <a:spcPct val="0"/>
                        </a:spcAft>
                        <a:buClrTx/>
                        <a:buSzTx/>
                        <a:buFontTx/>
                        <a:buNone/>
                        <a:tabLst/>
                      </a:pPr>
                      <a:r>
                        <a:rPr kumimoji="0" lang="en-US" altLang="fr-FR"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2.5-3 liters/day</a:t>
                      </a:r>
                      <a:endParaRPr kumimoji="0" lang="fr-CH" altLang="fr-FR"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L="45116" marR="45116" marT="25759" marB="257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l" defTabSz="1619250" rtl="0" eaLnBrk="1" fontAlgn="base" latinLnBrk="0" hangingPunct="1">
                        <a:lnSpc>
                          <a:spcPct val="100000"/>
                        </a:lnSpc>
                        <a:spcBef>
                          <a:spcPct val="0"/>
                        </a:spcBef>
                        <a:spcAft>
                          <a:spcPct val="0"/>
                        </a:spcAft>
                        <a:buClrTx/>
                        <a:buSzTx/>
                        <a:buFontTx/>
                        <a:buNone/>
                        <a:tabLst/>
                      </a:pPr>
                      <a:r>
                        <a:rPr kumimoji="0" lang="en-US" altLang="fr-FR" sz="24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Depends on the climate and individual physiology</a:t>
                      </a:r>
                      <a:endParaRPr kumimoji="0" lang="fr-CH" altLang="fr-FR" sz="24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45116" marR="45116" marT="25759" marB="257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0"/>
                  </a:ext>
                </a:extLst>
              </a:tr>
              <a:tr h="1330603">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l" defTabSz="1619250" rtl="0" eaLnBrk="1" fontAlgn="base" latinLnBrk="0" hangingPunct="1">
                        <a:lnSpc>
                          <a:spcPct val="100000"/>
                        </a:lnSpc>
                        <a:spcBef>
                          <a:spcPct val="0"/>
                        </a:spcBef>
                        <a:spcAft>
                          <a:spcPct val="0"/>
                        </a:spcAft>
                        <a:buClrTx/>
                        <a:buSzTx/>
                        <a:buFontTx/>
                        <a:buNone/>
                        <a:tabLst/>
                      </a:pPr>
                      <a:r>
                        <a:rPr kumimoji="0" lang="en-US" altLang="fr-FR" sz="2400" b="1" i="0" u="none" strike="noStrike" cap="none" normalizeH="0" baseline="0">
                          <a:ln>
                            <a:noFill/>
                          </a:ln>
                          <a:solidFill>
                            <a:srgbClr val="FFFFFF"/>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34" charset="-128"/>
                        </a:rPr>
                        <a:t>Basic hygiene practices</a:t>
                      </a:r>
                      <a:endParaRPr kumimoji="0" lang="fr-CH" altLang="fr-FR" sz="2400" b="1" i="0" u="none" strike="noStrike" cap="none" normalizeH="0" baseline="0">
                        <a:ln>
                          <a:noFill/>
                        </a:ln>
                        <a:solidFill>
                          <a:srgbClr val="FFFFFF"/>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34" charset="-128"/>
                      </a:endParaRPr>
                    </a:p>
                  </a:txBody>
                  <a:tcPr marL="45116" marR="45116" marT="25759" marB="257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07950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07950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07950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07950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07950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07950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07950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07950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07950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l" defTabSz="1079500" rtl="0" eaLnBrk="1" fontAlgn="base" latinLnBrk="0" hangingPunct="1">
                        <a:lnSpc>
                          <a:spcPct val="100000"/>
                        </a:lnSpc>
                        <a:spcBef>
                          <a:spcPct val="0"/>
                        </a:spcBef>
                        <a:spcAft>
                          <a:spcPct val="0"/>
                        </a:spcAft>
                        <a:buClrTx/>
                        <a:buSzTx/>
                        <a:buFontTx/>
                        <a:buNone/>
                        <a:tabLst/>
                      </a:pPr>
                      <a:r>
                        <a:rPr kumimoji="0" lang="en-US" altLang="fr-FR"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2-6 liters/day</a:t>
                      </a:r>
                      <a:endParaRPr kumimoji="0" lang="fr-CH" altLang="fr-FR"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L="45116" marR="45116" marT="25759" marB="257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l" defTabSz="1619250" rtl="0" eaLnBrk="1" fontAlgn="base" latinLnBrk="0" hangingPunct="1">
                        <a:lnSpc>
                          <a:spcPct val="100000"/>
                        </a:lnSpc>
                        <a:spcBef>
                          <a:spcPct val="0"/>
                        </a:spcBef>
                        <a:spcAft>
                          <a:spcPct val="0"/>
                        </a:spcAft>
                        <a:buClrTx/>
                        <a:buSzTx/>
                        <a:buFontTx/>
                        <a:buNone/>
                        <a:tabLst/>
                      </a:pPr>
                      <a:r>
                        <a:rPr kumimoji="0" lang="en-US" altLang="fr-FR" sz="24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Depends on social and cultural norms</a:t>
                      </a:r>
                      <a:endParaRPr kumimoji="0" lang="fr-CH" altLang="fr-FR" sz="24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45116" marR="45116" marT="25759" marB="257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1"/>
                  </a:ext>
                </a:extLst>
              </a:tr>
              <a:tr h="1509424">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l" defTabSz="1619250" rtl="0" eaLnBrk="1" fontAlgn="base" latinLnBrk="0" hangingPunct="1">
                        <a:lnSpc>
                          <a:spcPct val="100000"/>
                        </a:lnSpc>
                        <a:spcBef>
                          <a:spcPct val="0"/>
                        </a:spcBef>
                        <a:spcAft>
                          <a:spcPct val="0"/>
                        </a:spcAft>
                        <a:buClrTx/>
                        <a:buSzTx/>
                        <a:buFontTx/>
                        <a:buNone/>
                        <a:tabLst/>
                      </a:pPr>
                      <a:r>
                        <a:rPr kumimoji="0" lang="en-US" altLang="fr-FR" sz="2400" b="1" i="0" u="none" strike="noStrike" cap="none" normalizeH="0" baseline="0" dirty="0">
                          <a:ln>
                            <a:noFill/>
                          </a:ln>
                          <a:solidFill>
                            <a:srgbClr val="FFFFFF"/>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34" charset="-128"/>
                        </a:rPr>
                        <a:t>Basic cooking needs</a:t>
                      </a:r>
                      <a:endParaRPr kumimoji="0" lang="fr-CH" altLang="fr-FR" sz="2400" b="1" i="0" u="none" strike="noStrike" cap="none" normalizeH="0" baseline="0" dirty="0">
                        <a:ln>
                          <a:noFill/>
                        </a:ln>
                        <a:solidFill>
                          <a:srgbClr val="FFFFFF"/>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34" charset="-128"/>
                      </a:endParaRPr>
                    </a:p>
                  </a:txBody>
                  <a:tcPr marL="45116" marR="45116" marT="25759" marB="257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07950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07950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07950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07950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07950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07950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07950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07950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07950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l" defTabSz="1079500" rtl="0" eaLnBrk="1" fontAlgn="base" latinLnBrk="0" hangingPunct="1">
                        <a:lnSpc>
                          <a:spcPct val="100000"/>
                        </a:lnSpc>
                        <a:spcBef>
                          <a:spcPct val="0"/>
                        </a:spcBef>
                        <a:spcAft>
                          <a:spcPct val="0"/>
                        </a:spcAft>
                        <a:buClrTx/>
                        <a:buSzTx/>
                        <a:buFontTx/>
                        <a:buNone/>
                        <a:tabLst/>
                      </a:pPr>
                      <a:r>
                        <a:rPr kumimoji="0" lang="en-US" altLang="fr-FR"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3-6 liters/day</a:t>
                      </a:r>
                      <a:endParaRPr kumimoji="0" lang="fr-CH" altLang="fr-FR"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L="45116" marR="45116" marT="25759" marB="257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l" defTabSz="1619250" rtl="0" eaLnBrk="1" fontAlgn="base" latinLnBrk="0" hangingPunct="1">
                        <a:lnSpc>
                          <a:spcPct val="100000"/>
                        </a:lnSpc>
                        <a:spcBef>
                          <a:spcPct val="0"/>
                        </a:spcBef>
                        <a:spcAft>
                          <a:spcPct val="0"/>
                        </a:spcAft>
                        <a:buClrTx/>
                        <a:buSzTx/>
                        <a:buFontTx/>
                        <a:buNone/>
                        <a:tabLst/>
                      </a:pPr>
                      <a:r>
                        <a:rPr kumimoji="0" lang="en-US" altLang="fr-FR"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Depends on food type and social and cultural norms</a:t>
                      </a:r>
                      <a:endParaRPr kumimoji="0" lang="fr-CH" altLang="fr-FR"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L="45116" marR="45116" marT="25759" marB="257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2"/>
                  </a:ext>
                </a:extLst>
              </a:tr>
            </a:tbl>
          </a:graphicData>
        </a:graphic>
      </p:graphicFrame>
      <p:sp>
        <p:nvSpPr>
          <p:cNvPr id="34837" name="TextBox 7">
            <a:extLst>
              <a:ext uri="{FF2B5EF4-FFF2-40B4-BE49-F238E27FC236}">
                <a16:creationId xmlns:a16="http://schemas.microsoft.com/office/drawing/2014/main" id="{43902587-BEF9-49B0-BAE6-3B5A25B4FEB2}"/>
              </a:ext>
            </a:extLst>
          </p:cNvPr>
          <p:cNvSpPr txBox="1">
            <a:spLocks noChangeArrowheads="1"/>
          </p:cNvSpPr>
          <p:nvPr/>
        </p:nvSpPr>
        <p:spPr bwMode="auto">
          <a:xfrm>
            <a:off x="8961561" y="5394536"/>
            <a:ext cx="2379819" cy="37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fr-FR" sz="1805" i="1" dirty="0"/>
              <a:t>Sphere standards, 2018</a:t>
            </a:r>
            <a:endParaRPr lang="fr-CH" altLang="fr-FR" sz="1805" i="1" dirty="0"/>
          </a:p>
        </p:txBody>
      </p:sp>
      <p:sp>
        <p:nvSpPr>
          <p:cNvPr id="5" name="Title 3">
            <a:extLst>
              <a:ext uri="{FF2B5EF4-FFF2-40B4-BE49-F238E27FC236}">
                <a16:creationId xmlns:a16="http://schemas.microsoft.com/office/drawing/2014/main" id="{B401ECF3-91AB-48BD-8BAB-3609EEB9DD72}"/>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Minimum standards for water quantity</a:t>
            </a:r>
          </a:p>
        </p:txBody>
      </p:sp>
      <p:pic>
        <p:nvPicPr>
          <p:cNvPr id="7" name="Picture 6">
            <a:extLst>
              <a:ext uri="{FF2B5EF4-FFF2-40B4-BE49-F238E27FC236}">
                <a16:creationId xmlns:a16="http://schemas.microsoft.com/office/drawing/2014/main" id="{535A1A4E-AD94-4305-9ABF-854335F8215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18661" r="13311"/>
          <a:stretch/>
        </p:blipFill>
        <p:spPr>
          <a:xfrm>
            <a:off x="8715141" y="1471225"/>
            <a:ext cx="3375259" cy="3915550"/>
          </a:xfrm>
          <a:prstGeom prst="rect">
            <a:avLst/>
          </a:prstGeom>
        </p:spPr>
      </p:pic>
      <p:sp>
        <p:nvSpPr>
          <p:cNvPr id="9" name="Rectangle 8">
            <a:extLst>
              <a:ext uri="{FF2B5EF4-FFF2-40B4-BE49-F238E27FC236}">
                <a16:creationId xmlns:a16="http://schemas.microsoft.com/office/drawing/2014/main" id="{96BC324C-DBB1-4E28-9071-2D3CD995EF76}"/>
              </a:ext>
            </a:extLst>
          </p:cNvPr>
          <p:cNvSpPr/>
          <p:nvPr/>
        </p:nvSpPr>
        <p:spPr>
          <a:xfrm>
            <a:off x="6280781" y="6308209"/>
            <a:ext cx="5666359" cy="369332"/>
          </a:xfrm>
          <a:prstGeom prst="rect">
            <a:avLst/>
          </a:prstGeom>
        </p:spPr>
        <p:txBody>
          <a:bodyPr wrap="none">
            <a:spAutoFit/>
          </a:bodyPr>
          <a:lstStyle/>
          <a:p>
            <a:r>
              <a:rPr lang="fr-CH" dirty="0">
                <a:hlinkClick r:id="rId4"/>
              </a:rPr>
              <a:t>https://handbook.spherestandards.org/en/sphere/#ch006</a:t>
            </a:r>
            <a:endParaRPr lang="fr-CH" dirty="0"/>
          </a:p>
        </p:txBody>
      </p:sp>
    </p:spTree>
    <p:extLst>
      <p:ext uri="{BB962C8B-B14F-4D97-AF65-F5344CB8AC3E}">
        <p14:creationId xmlns:p14="http://schemas.microsoft.com/office/powerpoint/2010/main" val="392472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C33266F9-C129-4EC4-8D49-B1982A8E09EB}"/>
              </a:ext>
            </a:extLst>
          </p:cNvPr>
          <p:cNvGraphicFramePr>
            <a:graphicFrameLocks noGrp="1"/>
          </p:cNvGraphicFramePr>
          <p:nvPr>
            <p:ph idx="1"/>
            <p:extLst>
              <p:ext uri="{D42A27DB-BD31-4B8C-83A1-F6EECF244321}">
                <p14:modId xmlns:p14="http://schemas.microsoft.com/office/powerpoint/2010/main" val="2832270411"/>
              </p:ext>
            </p:extLst>
          </p:nvPr>
        </p:nvGraphicFramePr>
        <p:xfrm>
          <a:off x="635000" y="1261533"/>
          <a:ext cx="11548533" cy="5420569"/>
        </p:xfrm>
        <a:graphic>
          <a:graphicData uri="http://schemas.openxmlformats.org/drawingml/2006/table">
            <a:tbl>
              <a:tblPr/>
              <a:tblGrid>
                <a:gridCol w="2211028">
                  <a:extLst>
                    <a:ext uri="{9D8B030D-6E8A-4147-A177-3AD203B41FA5}">
                      <a16:colId xmlns:a16="http://schemas.microsoft.com/office/drawing/2014/main" val="20000"/>
                    </a:ext>
                  </a:extLst>
                </a:gridCol>
                <a:gridCol w="6953965">
                  <a:extLst>
                    <a:ext uri="{9D8B030D-6E8A-4147-A177-3AD203B41FA5}">
                      <a16:colId xmlns:a16="http://schemas.microsoft.com/office/drawing/2014/main" val="20001"/>
                    </a:ext>
                  </a:extLst>
                </a:gridCol>
                <a:gridCol w="2383540">
                  <a:extLst>
                    <a:ext uri="{9D8B030D-6E8A-4147-A177-3AD203B41FA5}">
                      <a16:colId xmlns:a16="http://schemas.microsoft.com/office/drawing/2014/main" val="20002"/>
                    </a:ext>
                  </a:extLst>
                </a:gridCol>
              </a:tblGrid>
              <a:tr h="784657">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ctr" defTabSz="1619250" rtl="0" eaLnBrk="1" fontAlgn="base" latinLnBrk="0" hangingPunct="1">
                        <a:lnSpc>
                          <a:spcPct val="100000"/>
                        </a:lnSpc>
                        <a:spcBef>
                          <a:spcPct val="0"/>
                        </a:spcBef>
                        <a:spcAft>
                          <a:spcPct val="0"/>
                        </a:spcAft>
                        <a:buClrTx/>
                        <a:buSzTx/>
                        <a:buFontTx/>
                        <a:buNone/>
                        <a:tabLst/>
                      </a:pPr>
                      <a:r>
                        <a:rPr kumimoji="0" lang="en-US" altLang="fr-FR" sz="2400" b="1" i="0" u="none" strike="noStrike" cap="none" normalizeH="0" baseline="0" dirty="0">
                          <a:ln>
                            <a:noFill/>
                          </a:ln>
                          <a:solidFill>
                            <a:srgbClr val="FFFFFF"/>
                          </a:solidFill>
                          <a:effectLst/>
                          <a:latin typeface="Calibri" panose="020F0502020204030204" pitchFamily="34" charset="0"/>
                          <a:ea typeface="ＭＳ Ｐゴシック" panose="020B0600070205080204" pitchFamily="34" charset="-128"/>
                        </a:rPr>
                        <a:t>Service level</a:t>
                      </a:r>
                      <a:endParaRPr kumimoji="0" lang="fr-CH" altLang="fr-FR" sz="2400" b="1" i="0" u="none" strike="noStrike" cap="none" normalizeH="0" baseline="0" dirty="0">
                        <a:ln>
                          <a:noFill/>
                        </a:ln>
                        <a:solidFill>
                          <a:srgbClr val="FFFFFF"/>
                        </a:solidFill>
                        <a:effectLst/>
                        <a:latin typeface="Calibri" panose="020F0502020204030204" pitchFamily="34" charset="0"/>
                        <a:ea typeface="ＭＳ Ｐゴシック" panose="020B0600070205080204" pitchFamily="34" charset="-128"/>
                      </a:endParaRP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ctr" defTabSz="1619250" rtl="0" eaLnBrk="1" fontAlgn="base" latinLnBrk="0" hangingPunct="1">
                        <a:lnSpc>
                          <a:spcPct val="100000"/>
                        </a:lnSpc>
                        <a:spcBef>
                          <a:spcPct val="0"/>
                        </a:spcBef>
                        <a:spcAft>
                          <a:spcPct val="0"/>
                        </a:spcAft>
                        <a:buClrTx/>
                        <a:buSzTx/>
                        <a:buFontTx/>
                        <a:buNone/>
                        <a:tabLst/>
                      </a:pPr>
                      <a:r>
                        <a:rPr kumimoji="0" lang="en-US" altLang="fr-FR" sz="2400" b="1" i="0" u="none" strike="noStrike" cap="none" normalizeH="0" baseline="0" dirty="0">
                          <a:ln>
                            <a:noFill/>
                          </a:ln>
                          <a:solidFill>
                            <a:srgbClr val="FFFFFF"/>
                          </a:solidFill>
                          <a:effectLst/>
                          <a:latin typeface="Calibri" panose="020F0502020204030204" pitchFamily="34" charset="0"/>
                          <a:ea typeface="ＭＳ Ｐゴシック" panose="020B0600070205080204" pitchFamily="34" charset="-128"/>
                        </a:rPr>
                        <a:t>Needs met</a:t>
                      </a:r>
                      <a:endParaRPr kumimoji="0" lang="fr-CH" altLang="fr-FR" sz="2400" b="1" i="0" u="none" strike="noStrike" cap="none" normalizeH="0" baseline="0" dirty="0">
                        <a:ln>
                          <a:noFill/>
                        </a:ln>
                        <a:solidFill>
                          <a:srgbClr val="FFFFFF"/>
                        </a:solidFill>
                        <a:effectLst/>
                        <a:latin typeface="Calibri" panose="020F0502020204030204" pitchFamily="34" charset="0"/>
                        <a:ea typeface="ＭＳ Ｐゴシック" panose="020B0600070205080204" pitchFamily="34" charset="-128"/>
                      </a:endParaRP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ctr" defTabSz="1619250" rtl="0" eaLnBrk="1" fontAlgn="base" latinLnBrk="0" hangingPunct="1">
                        <a:lnSpc>
                          <a:spcPct val="100000"/>
                        </a:lnSpc>
                        <a:spcBef>
                          <a:spcPct val="0"/>
                        </a:spcBef>
                        <a:spcAft>
                          <a:spcPct val="0"/>
                        </a:spcAft>
                        <a:buClrTx/>
                        <a:buSzTx/>
                        <a:buFontTx/>
                        <a:buNone/>
                        <a:tabLst/>
                      </a:pPr>
                      <a:r>
                        <a:rPr kumimoji="0" lang="en-US" altLang="fr-FR" sz="2400" b="1" i="0" u="none" strike="noStrike" cap="none" normalizeH="0" baseline="0">
                          <a:ln>
                            <a:noFill/>
                          </a:ln>
                          <a:solidFill>
                            <a:srgbClr val="FFFFFF"/>
                          </a:solidFill>
                          <a:effectLst/>
                          <a:latin typeface="Calibri" panose="020F0502020204030204" pitchFamily="34" charset="0"/>
                          <a:ea typeface="ＭＳ Ｐゴシック" panose="020B0600070205080204" pitchFamily="34" charset="-128"/>
                        </a:rPr>
                        <a:t>Level of health concern</a:t>
                      </a:r>
                      <a:endParaRPr kumimoji="0" lang="fr-CH" altLang="fr-FR" sz="2400" b="1" i="0" u="none" strike="noStrike" cap="none" normalizeH="0" baseline="0">
                        <a:ln>
                          <a:noFill/>
                        </a:ln>
                        <a:solidFill>
                          <a:srgbClr val="FFFFFF"/>
                        </a:solidFill>
                        <a:effectLst/>
                        <a:latin typeface="Calibri" panose="020F0502020204030204" pitchFamily="34" charset="0"/>
                        <a:ea typeface="ＭＳ Ｐゴシック" panose="020B0600070205080204" pitchFamily="34" charset="-128"/>
                      </a:endParaRP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84657">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ctr" defTabSz="1619250" rtl="0" eaLnBrk="1" fontAlgn="base" latinLnBrk="0" hangingPunct="1">
                        <a:lnSpc>
                          <a:spcPct val="100000"/>
                        </a:lnSpc>
                        <a:spcBef>
                          <a:spcPct val="0"/>
                        </a:spcBef>
                        <a:spcAft>
                          <a:spcPct val="0"/>
                        </a:spcAft>
                        <a:buClrTx/>
                        <a:buSzTx/>
                        <a:buFontTx/>
                        <a:buNone/>
                        <a:tabLst/>
                      </a:pPr>
                      <a:r>
                        <a:rPr kumimoji="0" lang="en-US" altLang="fr-FR" sz="24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No access </a:t>
                      </a:r>
                    </a:p>
                    <a:p>
                      <a:pPr marL="0" marR="0" lvl="0" indent="0" algn="ctr" defTabSz="1619250" rtl="0" eaLnBrk="1" fontAlgn="base" latinLnBrk="0" hangingPunct="1">
                        <a:lnSpc>
                          <a:spcPct val="100000"/>
                        </a:lnSpc>
                        <a:spcBef>
                          <a:spcPct val="0"/>
                        </a:spcBef>
                        <a:spcAft>
                          <a:spcPct val="0"/>
                        </a:spcAft>
                        <a:buClrTx/>
                        <a:buSzTx/>
                        <a:buFontTx/>
                        <a:buNone/>
                        <a:tabLst/>
                      </a:pPr>
                      <a:r>
                        <a:rPr kumimoji="0" lang="en-US" altLang="fr-FR" sz="24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 &lt;5 l/c/d)</a:t>
                      </a:r>
                      <a:endParaRPr kumimoji="0" lang="fr-CH" altLang="fr-FR" sz="24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l" defTabSz="1619250" rtl="0" eaLnBrk="1" fontAlgn="base" latinLnBrk="0" hangingPunct="1">
                        <a:lnSpc>
                          <a:spcPct val="100000"/>
                        </a:lnSpc>
                        <a:spcBef>
                          <a:spcPct val="0"/>
                        </a:spcBef>
                        <a:spcAft>
                          <a:spcPct val="0"/>
                        </a:spcAft>
                        <a:buClrTx/>
                        <a:buSzTx/>
                        <a:buFontTx/>
                        <a:buNone/>
                        <a:tabLst/>
                      </a:pPr>
                      <a:r>
                        <a:rPr kumimoji="0" lang="en-US" altLang="fr-FR"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Consumption: cannot be assured</a:t>
                      </a:r>
                    </a:p>
                    <a:p>
                      <a:pPr marL="0" marR="0" lvl="0" indent="0" algn="l" defTabSz="1619250" rtl="0" eaLnBrk="1" fontAlgn="base" latinLnBrk="0" hangingPunct="1">
                        <a:lnSpc>
                          <a:spcPct val="100000"/>
                        </a:lnSpc>
                        <a:spcBef>
                          <a:spcPct val="0"/>
                        </a:spcBef>
                        <a:spcAft>
                          <a:spcPct val="0"/>
                        </a:spcAft>
                        <a:buClrTx/>
                        <a:buSzTx/>
                        <a:buFontTx/>
                        <a:buNone/>
                        <a:tabLst/>
                      </a:pPr>
                      <a:r>
                        <a:rPr kumimoji="0" lang="en-US" altLang="fr-FR"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Hygiene: hardly possible</a:t>
                      </a:r>
                      <a:endParaRPr kumimoji="0" lang="fr-CH" altLang="fr-FR"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ctr" defTabSz="1619250" rtl="0" eaLnBrk="1" fontAlgn="base" latinLnBrk="0" hangingPunct="1">
                        <a:lnSpc>
                          <a:spcPct val="100000"/>
                        </a:lnSpc>
                        <a:spcBef>
                          <a:spcPct val="0"/>
                        </a:spcBef>
                        <a:spcAft>
                          <a:spcPct val="0"/>
                        </a:spcAft>
                        <a:buClrTx/>
                        <a:buSzTx/>
                        <a:buFontTx/>
                        <a:buNone/>
                        <a:tabLst/>
                      </a:pPr>
                      <a:r>
                        <a:rPr kumimoji="0" lang="en-US" altLang="fr-FR" sz="24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Very High</a:t>
                      </a:r>
                      <a:endParaRPr kumimoji="0" lang="fr-CH" altLang="fr-FR" sz="24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1"/>
                  </a:ext>
                </a:extLst>
              </a:tr>
              <a:tr h="1089220">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ctr" defTabSz="1619250" rtl="0" eaLnBrk="1" fontAlgn="base" latinLnBrk="0" hangingPunct="1">
                        <a:lnSpc>
                          <a:spcPct val="100000"/>
                        </a:lnSpc>
                        <a:spcBef>
                          <a:spcPct val="0"/>
                        </a:spcBef>
                        <a:spcAft>
                          <a:spcPct val="0"/>
                        </a:spcAft>
                        <a:buClrTx/>
                        <a:buSzTx/>
                        <a:buFontTx/>
                        <a:buNone/>
                        <a:tabLst/>
                      </a:pPr>
                      <a:r>
                        <a:rPr kumimoji="0" lang="en-US" altLang="fr-FR" sz="24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Basic access</a:t>
                      </a:r>
                    </a:p>
                    <a:p>
                      <a:pPr marL="0" marR="0" lvl="0" indent="0" algn="ctr" defTabSz="1619250" rtl="0" eaLnBrk="1" fontAlgn="base" latinLnBrk="0" hangingPunct="1">
                        <a:lnSpc>
                          <a:spcPct val="100000"/>
                        </a:lnSpc>
                        <a:spcBef>
                          <a:spcPct val="0"/>
                        </a:spcBef>
                        <a:spcAft>
                          <a:spcPct val="0"/>
                        </a:spcAft>
                        <a:buClrTx/>
                        <a:buSzTx/>
                        <a:buFontTx/>
                        <a:buNone/>
                        <a:tabLst/>
                      </a:pPr>
                      <a:r>
                        <a:rPr kumimoji="0" lang="en-US" altLang="fr-FR" sz="24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(&lt; 20 l/c/d)</a:t>
                      </a:r>
                      <a:endParaRPr kumimoji="0" lang="fr-CH" altLang="fr-FR" sz="24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l" defTabSz="1619250" rtl="0" eaLnBrk="1" fontAlgn="base" latinLnBrk="0" hangingPunct="1">
                        <a:lnSpc>
                          <a:spcPct val="100000"/>
                        </a:lnSpc>
                        <a:spcBef>
                          <a:spcPct val="0"/>
                        </a:spcBef>
                        <a:spcAft>
                          <a:spcPct val="0"/>
                        </a:spcAft>
                        <a:buClrTx/>
                        <a:buSzTx/>
                        <a:buFontTx/>
                        <a:buNone/>
                        <a:tabLst/>
                      </a:pPr>
                      <a:r>
                        <a:rPr kumimoji="0" lang="en-US" altLang="fr-FR"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Consumption: should be assured</a:t>
                      </a:r>
                    </a:p>
                    <a:p>
                      <a:pPr marL="0" marR="0" lvl="0" indent="0" algn="l" defTabSz="1619250" rtl="0" eaLnBrk="1" fontAlgn="base" latinLnBrk="0" hangingPunct="1">
                        <a:lnSpc>
                          <a:spcPct val="100000"/>
                        </a:lnSpc>
                        <a:spcBef>
                          <a:spcPct val="0"/>
                        </a:spcBef>
                        <a:spcAft>
                          <a:spcPct val="0"/>
                        </a:spcAft>
                        <a:buClrTx/>
                        <a:buSzTx/>
                        <a:buFontTx/>
                        <a:buNone/>
                        <a:tabLst/>
                      </a:pPr>
                      <a:r>
                        <a:rPr kumimoji="0" lang="en-US" altLang="fr-FR"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Hygiene: handwashing and basic food hygiene possible; laundry and bathing difficult</a:t>
                      </a:r>
                      <a:endParaRPr kumimoji="0" lang="fr-CH" altLang="fr-FR"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ctr" defTabSz="1619250" rtl="0" eaLnBrk="1" fontAlgn="base" latinLnBrk="0" hangingPunct="1">
                        <a:lnSpc>
                          <a:spcPct val="100000"/>
                        </a:lnSpc>
                        <a:spcBef>
                          <a:spcPct val="0"/>
                        </a:spcBef>
                        <a:spcAft>
                          <a:spcPct val="0"/>
                        </a:spcAft>
                        <a:buClrTx/>
                        <a:buSzTx/>
                        <a:buFontTx/>
                        <a:buNone/>
                        <a:tabLst/>
                      </a:pPr>
                      <a:r>
                        <a:rPr kumimoji="0" lang="en-US" altLang="fr-FR" sz="24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High</a:t>
                      </a:r>
                      <a:endParaRPr kumimoji="0" lang="fr-CH" altLang="fr-FR" sz="24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2"/>
                  </a:ext>
                </a:extLst>
              </a:tr>
              <a:tr h="1200688">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ctr" defTabSz="1619250" rtl="0" eaLnBrk="1" fontAlgn="base" latinLnBrk="0" hangingPunct="1">
                        <a:lnSpc>
                          <a:spcPct val="100000"/>
                        </a:lnSpc>
                        <a:spcBef>
                          <a:spcPct val="0"/>
                        </a:spcBef>
                        <a:spcAft>
                          <a:spcPct val="0"/>
                        </a:spcAft>
                        <a:buClrTx/>
                        <a:buSzTx/>
                        <a:buFontTx/>
                        <a:buNone/>
                        <a:tabLst/>
                      </a:pPr>
                      <a:r>
                        <a:rPr kumimoji="0" lang="en-US" altLang="fr-FR" sz="24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Intermediate access </a:t>
                      </a:r>
                    </a:p>
                    <a:p>
                      <a:pPr marL="0" marR="0" lvl="0" indent="0" algn="ctr" defTabSz="1619250" rtl="0" eaLnBrk="1" fontAlgn="base" latinLnBrk="0" hangingPunct="1">
                        <a:lnSpc>
                          <a:spcPct val="100000"/>
                        </a:lnSpc>
                        <a:spcBef>
                          <a:spcPct val="0"/>
                        </a:spcBef>
                        <a:spcAft>
                          <a:spcPct val="0"/>
                        </a:spcAft>
                        <a:buClrTx/>
                        <a:buSzTx/>
                        <a:buFontTx/>
                        <a:buNone/>
                        <a:tabLst/>
                      </a:pPr>
                      <a:r>
                        <a:rPr kumimoji="0" lang="en-US" altLang="fr-FR" sz="24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(about  50 l/c/d)</a:t>
                      </a:r>
                      <a:endParaRPr kumimoji="0" lang="fr-CH" altLang="fr-FR" sz="24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l" defTabSz="1619250" rtl="0" eaLnBrk="1" fontAlgn="base" latinLnBrk="0" hangingPunct="1">
                        <a:lnSpc>
                          <a:spcPct val="100000"/>
                        </a:lnSpc>
                        <a:spcBef>
                          <a:spcPct val="0"/>
                        </a:spcBef>
                        <a:spcAft>
                          <a:spcPct val="0"/>
                        </a:spcAft>
                        <a:buClrTx/>
                        <a:buSzTx/>
                        <a:buFontTx/>
                        <a:buNone/>
                        <a:tabLst/>
                      </a:pPr>
                      <a:r>
                        <a:rPr kumimoji="0" lang="en-US" altLang="fr-FR"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Consumption: assured</a:t>
                      </a:r>
                    </a:p>
                    <a:p>
                      <a:pPr marL="0" marR="0" lvl="0" indent="0" algn="l" defTabSz="1619250" rtl="0" eaLnBrk="1" fontAlgn="base" latinLnBrk="0" hangingPunct="1">
                        <a:lnSpc>
                          <a:spcPct val="100000"/>
                        </a:lnSpc>
                        <a:spcBef>
                          <a:spcPct val="0"/>
                        </a:spcBef>
                        <a:spcAft>
                          <a:spcPct val="0"/>
                        </a:spcAft>
                        <a:buClrTx/>
                        <a:buSzTx/>
                        <a:buFontTx/>
                        <a:buNone/>
                        <a:tabLst/>
                      </a:pPr>
                      <a:r>
                        <a:rPr kumimoji="0" lang="en-US" altLang="fr-FR"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Hygiene: handwashing and food hygiene assured; laundry and bathing should be assured</a:t>
                      </a:r>
                      <a:endParaRPr kumimoji="0" lang="fr-CH" altLang="fr-FR"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ctr" defTabSz="1619250" rtl="0" eaLnBrk="1" fontAlgn="base" latinLnBrk="0" hangingPunct="1">
                        <a:lnSpc>
                          <a:spcPct val="100000"/>
                        </a:lnSpc>
                        <a:spcBef>
                          <a:spcPct val="0"/>
                        </a:spcBef>
                        <a:spcAft>
                          <a:spcPct val="0"/>
                        </a:spcAft>
                        <a:buClrTx/>
                        <a:buSzTx/>
                        <a:buFontTx/>
                        <a:buNone/>
                        <a:tabLst/>
                      </a:pPr>
                      <a:r>
                        <a:rPr kumimoji="0" lang="en-US" altLang="fr-FR"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Low</a:t>
                      </a:r>
                      <a:endParaRPr kumimoji="0" lang="fr-CH" altLang="fr-FR"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1206723">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ctr" defTabSz="1619250" rtl="0" eaLnBrk="1" fontAlgn="base" latinLnBrk="0" hangingPunct="1">
                        <a:lnSpc>
                          <a:spcPct val="100000"/>
                        </a:lnSpc>
                        <a:spcBef>
                          <a:spcPct val="0"/>
                        </a:spcBef>
                        <a:spcAft>
                          <a:spcPct val="0"/>
                        </a:spcAft>
                        <a:buClrTx/>
                        <a:buSzTx/>
                        <a:buFontTx/>
                        <a:buNone/>
                        <a:tabLst/>
                      </a:pPr>
                      <a:r>
                        <a:rPr kumimoji="0" lang="en-US" altLang="fr-FR"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Optimal access</a:t>
                      </a:r>
                    </a:p>
                    <a:p>
                      <a:pPr marL="0" marR="0" lvl="0" indent="0" algn="ctr" defTabSz="1619250" rtl="0" eaLnBrk="1" fontAlgn="base" latinLnBrk="0" hangingPunct="1">
                        <a:lnSpc>
                          <a:spcPct val="100000"/>
                        </a:lnSpc>
                        <a:spcBef>
                          <a:spcPct val="0"/>
                        </a:spcBef>
                        <a:spcAft>
                          <a:spcPct val="0"/>
                        </a:spcAft>
                        <a:buClrTx/>
                        <a:buSzTx/>
                        <a:buFontTx/>
                        <a:buNone/>
                        <a:tabLst/>
                      </a:pPr>
                      <a:r>
                        <a:rPr kumimoji="0" lang="en-US" altLang="fr-FR"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(&gt; 100 l/c/d)</a:t>
                      </a:r>
                      <a:endParaRPr kumimoji="0" lang="fr-CH" altLang="fr-FR"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l" defTabSz="1619250" rtl="0" eaLnBrk="1" fontAlgn="base" latinLnBrk="0" hangingPunct="1">
                        <a:lnSpc>
                          <a:spcPct val="100000"/>
                        </a:lnSpc>
                        <a:spcBef>
                          <a:spcPct val="0"/>
                        </a:spcBef>
                        <a:spcAft>
                          <a:spcPct val="0"/>
                        </a:spcAft>
                        <a:buClrTx/>
                        <a:buSzTx/>
                        <a:buFontTx/>
                        <a:buNone/>
                        <a:tabLst/>
                      </a:pPr>
                      <a:r>
                        <a:rPr kumimoji="0" lang="en-US" altLang="fr-FR"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Consumption: all needs met</a:t>
                      </a:r>
                    </a:p>
                    <a:p>
                      <a:pPr marL="0" marR="0" lvl="0" indent="0" algn="l" defTabSz="1619250" rtl="0" eaLnBrk="1" fontAlgn="base" latinLnBrk="0" hangingPunct="1">
                        <a:lnSpc>
                          <a:spcPct val="100000"/>
                        </a:lnSpc>
                        <a:spcBef>
                          <a:spcPct val="0"/>
                        </a:spcBef>
                        <a:spcAft>
                          <a:spcPct val="0"/>
                        </a:spcAft>
                        <a:buClrTx/>
                        <a:buSzTx/>
                        <a:buFontTx/>
                        <a:buNone/>
                        <a:tabLst/>
                      </a:pPr>
                      <a:r>
                        <a:rPr kumimoji="0" lang="en-US" altLang="fr-FR"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Hygiene: all needs should be met</a:t>
                      </a:r>
                      <a:endParaRPr kumimoji="0" lang="fr-CH" altLang="fr-FR"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ctr" defTabSz="1619250" rtl="0" eaLnBrk="1" fontAlgn="base" latinLnBrk="0" hangingPunct="1">
                        <a:lnSpc>
                          <a:spcPct val="100000"/>
                        </a:lnSpc>
                        <a:spcBef>
                          <a:spcPct val="0"/>
                        </a:spcBef>
                        <a:spcAft>
                          <a:spcPct val="0"/>
                        </a:spcAft>
                        <a:buClrTx/>
                        <a:buSzTx/>
                        <a:buFontTx/>
                        <a:buNone/>
                        <a:tabLst/>
                      </a:pPr>
                      <a:r>
                        <a:rPr kumimoji="0" lang="en-US" altLang="fr-FR"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Very low</a:t>
                      </a:r>
                      <a:endParaRPr kumimoji="0" lang="fr-CH" altLang="fr-FR"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4"/>
                  </a:ext>
                </a:extLst>
              </a:tr>
            </a:tbl>
          </a:graphicData>
        </a:graphic>
      </p:graphicFrame>
      <p:sp>
        <p:nvSpPr>
          <p:cNvPr id="4" name="Title 3">
            <a:extLst>
              <a:ext uri="{FF2B5EF4-FFF2-40B4-BE49-F238E27FC236}">
                <a16:creationId xmlns:a16="http://schemas.microsoft.com/office/drawing/2014/main" id="{A2824BF8-150A-4B9E-9B61-688BA560CFA9}"/>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Impact of water quantity on health</a:t>
            </a:r>
          </a:p>
        </p:txBody>
      </p:sp>
    </p:spTree>
    <p:extLst>
      <p:ext uri="{BB962C8B-B14F-4D97-AF65-F5344CB8AC3E}">
        <p14:creationId xmlns:p14="http://schemas.microsoft.com/office/powerpoint/2010/main" val="3277088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5E99BBCA-70AE-4580-94A9-25CA1B16EE4A}"/>
              </a:ext>
            </a:extLst>
          </p:cNvPr>
          <p:cNvSpPr txBox="1">
            <a:spLocks/>
          </p:cNvSpPr>
          <p:nvPr/>
        </p:nvSpPr>
        <p:spPr>
          <a:xfrm>
            <a:off x="728571" y="2016857"/>
            <a:ext cx="5130362" cy="2979760"/>
          </a:xfrm>
          <a:prstGeom prst="rect">
            <a:avLst/>
          </a:prstGeom>
          <a:extLst/>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8405" defTabSz="914183">
              <a:spcBef>
                <a:spcPct val="0"/>
              </a:spcBef>
              <a:defRPr/>
            </a:pPr>
            <a:r>
              <a:rPr lang="en-US" altLang="fr-FR" sz="2800" dirty="0">
                <a:solidFill>
                  <a:schemeClr val="tx1"/>
                </a:solidFill>
                <a:ea typeface="ＭＳ Ｐゴシック" panose="020B0600070205080204" pitchFamily="34" charset="-128"/>
              </a:rPr>
              <a:t>Aspects to be considered:</a:t>
            </a:r>
          </a:p>
          <a:p>
            <a:pPr marL="745605" indent="-457200" defTabSz="914183">
              <a:spcBef>
                <a:spcPct val="0"/>
              </a:spcBef>
              <a:buFont typeface="Arial" panose="020B0604020202020204" pitchFamily="34" charset="0"/>
              <a:buChar char="•"/>
              <a:defRPr/>
            </a:pPr>
            <a:r>
              <a:rPr lang="en-US" altLang="fr-FR" sz="2800" dirty="0">
                <a:solidFill>
                  <a:schemeClr val="tx1"/>
                </a:solidFill>
                <a:ea typeface="ＭＳ Ｐゴシック" panose="020B0600070205080204" pitchFamily="34" charset="-128"/>
              </a:rPr>
              <a:t>Security</a:t>
            </a:r>
          </a:p>
          <a:p>
            <a:pPr marL="745605" indent="-457200" defTabSz="914183">
              <a:spcBef>
                <a:spcPct val="0"/>
              </a:spcBef>
              <a:buFont typeface="Arial" panose="020B0604020202020204" pitchFamily="34" charset="0"/>
              <a:buChar char="•"/>
              <a:defRPr/>
            </a:pPr>
            <a:r>
              <a:rPr lang="en-US" altLang="fr-FR" sz="2800" dirty="0">
                <a:solidFill>
                  <a:schemeClr val="tx1"/>
                </a:solidFill>
                <a:ea typeface="ＭＳ Ｐゴシック" panose="020B0600070205080204" pitchFamily="34" charset="-128"/>
              </a:rPr>
              <a:t>Social/Cultural</a:t>
            </a:r>
          </a:p>
          <a:p>
            <a:pPr marL="745605" indent="-457200" defTabSz="914183">
              <a:spcBef>
                <a:spcPct val="0"/>
              </a:spcBef>
              <a:buFont typeface="Arial" panose="020B0604020202020204" pitchFamily="34" charset="0"/>
              <a:buChar char="•"/>
              <a:defRPr/>
            </a:pPr>
            <a:r>
              <a:rPr lang="en-US" altLang="fr-FR" sz="2800" dirty="0">
                <a:solidFill>
                  <a:schemeClr val="tx1"/>
                </a:solidFill>
                <a:ea typeface="ＭＳ Ｐゴシック" panose="020B0600070205080204" pitchFamily="34" charset="-128"/>
              </a:rPr>
              <a:t>Physical</a:t>
            </a:r>
          </a:p>
          <a:p>
            <a:pPr marL="745605" indent="-457200" defTabSz="914183">
              <a:spcBef>
                <a:spcPct val="0"/>
              </a:spcBef>
              <a:buFont typeface="Arial" panose="020B0604020202020204" pitchFamily="34" charset="0"/>
              <a:buChar char="•"/>
              <a:defRPr/>
            </a:pPr>
            <a:r>
              <a:rPr lang="en-US" altLang="fr-FR" sz="2800" dirty="0">
                <a:solidFill>
                  <a:schemeClr val="tx1"/>
                </a:solidFill>
                <a:ea typeface="ＭＳ Ｐゴシック" panose="020B0600070205080204" pitchFamily="34" charset="-128"/>
              </a:rPr>
              <a:t>Economical</a:t>
            </a:r>
          </a:p>
          <a:p>
            <a:pPr marL="745605" indent="-457200" defTabSz="914183">
              <a:spcBef>
                <a:spcPct val="0"/>
              </a:spcBef>
              <a:buFont typeface="Arial" panose="020B0604020202020204" pitchFamily="34" charset="0"/>
              <a:buChar char="•"/>
              <a:defRPr/>
            </a:pPr>
            <a:r>
              <a:rPr lang="en-US" altLang="fr-FR" sz="2800" dirty="0">
                <a:solidFill>
                  <a:schemeClr val="tx1"/>
                </a:solidFill>
                <a:ea typeface="ＭＳ Ｐゴシック" panose="020B0600070205080204" pitchFamily="34" charset="-128"/>
              </a:rPr>
              <a:t>Time/Distance</a:t>
            </a:r>
          </a:p>
          <a:p>
            <a:pPr marL="745605" indent="-457200" defTabSz="914183">
              <a:spcBef>
                <a:spcPct val="0"/>
              </a:spcBef>
              <a:buFont typeface="Arial" panose="020B0604020202020204" pitchFamily="34" charset="0"/>
              <a:buChar char="•"/>
              <a:defRPr/>
            </a:pPr>
            <a:endParaRPr lang="en-US" altLang="en-US" sz="2800" dirty="0">
              <a:solidFill>
                <a:schemeClr val="tx1"/>
              </a:solidFill>
              <a:ea typeface="ＭＳ Ｐゴシック" panose="020B0600070205080204" pitchFamily="34" charset="-128"/>
            </a:endParaRPr>
          </a:p>
        </p:txBody>
      </p:sp>
      <p:sp>
        <p:nvSpPr>
          <p:cNvPr id="5" name="Title 3">
            <a:extLst>
              <a:ext uri="{FF2B5EF4-FFF2-40B4-BE49-F238E27FC236}">
                <a16:creationId xmlns:a16="http://schemas.microsoft.com/office/drawing/2014/main" id="{F8407A44-9AF9-4447-8DB5-EFE29B115D00}"/>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Access to water</a:t>
            </a:r>
          </a:p>
        </p:txBody>
      </p:sp>
      <p:pic>
        <p:nvPicPr>
          <p:cNvPr id="11" name="Picture 10">
            <a:extLst>
              <a:ext uri="{FF2B5EF4-FFF2-40B4-BE49-F238E27FC236}">
                <a16:creationId xmlns:a16="http://schemas.microsoft.com/office/drawing/2014/main" id="{6994364D-EA25-4A08-8858-3985F24705D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31505" y="1426153"/>
            <a:ext cx="5331143" cy="3570464"/>
          </a:xfrm>
          <a:prstGeom prst="rect">
            <a:avLst/>
          </a:prstGeom>
          <a:ln>
            <a:solidFill>
              <a:schemeClr val="tx1"/>
            </a:solidFill>
          </a:ln>
        </p:spPr>
      </p:pic>
    </p:spTree>
    <p:extLst>
      <p:ext uri="{BB962C8B-B14F-4D97-AF65-F5344CB8AC3E}">
        <p14:creationId xmlns:p14="http://schemas.microsoft.com/office/powerpoint/2010/main" val="1039542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F12E4C-7BCB-4AA2-ABDA-3B40764A03FE}"/>
              </a:ext>
            </a:extLst>
          </p:cNvPr>
          <p:cNvSpPr>
            <a:spLocks noGrp="1"/>
          </p:cNvSpPr>
          <p:nvPr>
            <p:ph type="sldNum" sz="quarter" idx="12"/>
          </p:nvPr>
        </p:nvSpPr>
        <p:spPr/>
        <p:txBody>
          <a:bodyPr/>
          <a:lstStyle/>
          <a:p>
            <a:fld id="{00865948-8B76-4A50-B7DB-B45DBE1BD062}" type="slidenum">
              <a:rPr lang="fr-CH" smtClean="0"/>
              <a:t>14</a:t>
            </a:fld>
            <a:endParaRPr lang="fr-CH"/>
          </a:p>
        </p:txBody>
      </p:sp>
      <p:grpSp>
        <p:nvGrpSpPr>
          <p:cNvPr id="5" name="Group 2">
            <a:extLst>
              <a:ext uri="{FF2B5EF4-FFF2-40B4-BE49-F238E27FC236}">
                <a16:creationId xmlns:a16="http://schemas.microsoft.com/office/drawing/2014/main" id="{88A2D219-8194-430D-851F-EE81F20E413F}"/>
              </a:ext>
            </a:extLst>
          </p:cNvPr>
          <p:cNvGrpSpPr>
            <a:grpSpLocks/>
          </p:cNvGrpSpPr>
          <p:nvPr/>
        </p:nvGrpSpPr>
        <p:grpSpPr bwMode="auto">
          <a:xfrm>
            <a:off x="4314117" y="918036"/>
            <a:ext cx="3563766" cy="3508637"/>
            <a:chOff x="1776" y="221"/>
            <a:chExt cx="2290" cy="2254"/>
          </a:xfrm>
        </p:grpSpPr>
        <p:sp>
          <p:nvSpPr>
            <p:cNvPr id="6" name="Text Box 3">
              <a:extLst>
                <a:ext uri="{FF2B5EF4-FFF2-40B4-BE49-F238E27FC236}">
                  <a16:creationId xmlns:a16="http://schemas.microsoft.com/office/drawing/2014/main" id="{8AF08E35-9831-4AA0-A7E9-CD07213EABAD}"/>
                </a:ext>
              </a:extLst>
            </p:cNvPr>
            <p:cNvSpPr txBox="1">
              <a:spLocks noChangeArrowheads="1"/>
            </p:cNvSpPr>
            <p:nvPr/>
          </p:nvSpPr>
          <p:spPr bwMode="auto">
            <a:xfrm>
              <a:off x="1776" y="221"/>
              <a:ext cx="2290" cy="2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782" tIns="26407" rIns="50782" bIns="26407">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lgn="ctr">
                <a:buSzPct val="100000"/>
              </a:pPr>
              <a:r>
                <a:rPr lang="fr-CH" altLang="fr-FR" sz="22455" dirty="0">
                  <a:solidFill>
                    <a:srgbClr val="FF0000"/>
                  </a:solidFill>
                  <a:ea typeface="Arial Unicode MS" panose="020B0604020202020204" pitchFamily="34" charset="-128"/>
                  <a:cs typeface="Arial Unicode MS" panose="020B0604020202020204" pitchFamily="34" charset="-128"/>
                </a:rPr>
                <a:t>??</a:t>
              </a:r>
            </a:p>
          </p:txBody>
        </p:sp>
        <p:sp>
          <p:nvSpPr>
            <p:cNvPr id="7" name="Oval 4">
              <a:extLst>
                <a:ext uri="{FF2B5EF4-FFF2-40B4-BE49-F238E27FC236}">
                  <a16:creationId xmlns:a16="http://schemas.microsoft.com/office/drawing/2014/main" id="{B77A7361-BB9D-4937-8969-534181C8FE33}"/>
                </a:ext>
              </a:extLst>
            </p:cNvPr>
            <p:cNvSpPr>
              <a:spLocks noChangeArrowheads="1"/>
            </p:cNvSpPr>
            <p:nvPr/>
          </p:nvSpPr>
          <p:spPr bwMode="auto">
            <a:xfrm>
              <a:off x="1776" y="221"/>
              <a:ext cx="2254" cy="2254"/>
            </a:xfrm>
            <a:prstGeom prst="ellipse">
              <a:avLst/>
            </a:prstGeom>
            <a:noFill/>
            <a:ln w="7632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defRPr/>
              </a:pPr>
              <a:endParaRPr lang="en-US" altLang="fr-FR" sz="3215" dirty="0"/>
            </a:p>
          </p:txBody>
        </p:sp>
      </p:grpSp>
      <p:sp>
        <p:nvSpPr>
          <p:cNvPr id="8" name="Rectangle 6">
            <a:extLst>
              <a:ext uri="{FF2B5EF4-FFF2-40B4-BE49-F238E27FC236}">
                <a16:creationId xmlns:a16="http://schemas.microsoft.com/office/drawing/2014/main" id="{57B766E4-B1E4-4938-9EDD-CD61D255EC53}"/>
              </a:ext>
            </a:extLst>
          </p:cNvPr>
          <p:cNvSpPr>
            <a:spLocks noChangeArrowheads="1"/>
          </p:cNvSpPr>
          <p:nvPr/>
        </p:nvSpPr>
        <p:spPr bwMode="auto">
          <a:xfrm>
            <a:off x="1102359" y="5086263"/>
            <a:ext cx="10994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fr-FR" sz="2800" dirty="0"/>
              <a:t>How to assess time required to get water?</a:t>
            </a:r>
            <a:endParaRPr lang="fr-CH" altLang="fr-FR" sz="2800" dirty="0"/>
          </a:p>
        </p:txBody>
      </p:sp>
    </p:spTree>
    <p:extLst>
      <p:ext uri="{BB962C8B-B14F-4D97-AF65-F5344CB8AC3E}">
        <p14:creationId xmlns:p14="http://schemas.microsoft.com/office/powerpoint/2010/main" val="493977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Content Placeholder 5">
            <a:extLst>
              <a:ext uri="{FF2B5EF4-FFF2-40B4-BE49-F238E27FC236}">
                <a16:creationId xmlns:a16="http://schemas.microsoft.com/office/drawing/2014/main" id="{A1FB1889-808B-4A8F-A6DF-D79941A39551}"/>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a:ext>
            </a:extLst>
          </a:blip>
          <a:srcRect l="6126" t="12525" r="9238" b="4299"/>
          <a:stretch/>
        </p:blipFill>
        <p:spPr>
          <a:xfrm>
            <a:off x="1662940" y="3954934"/>
            <a:ext cx="4433059" cy="2903065"/>
          </a:xfrm>
          <a:noFill/>
        </p:spPr>
      </p:pic>
      <p:pic>
        <p:nvPicPr>
          <p:cNvPr id="43012" name="Content Placeholder 4">
            <a:extLst>
              <a:ext uri="{FF2B5EF4-FFF2-40B4-BE49-F238E27FC236}">
                <a16:creationId xmlns:a16="http://schemas.microsoft.com/office/drawing/2014/main" id="{30149513-C8E7-49ED-B220-5B02E75DECD9}"/>
              </a:ext>
            </a:extLst>
          </p:cNvPr>
          <p:cNvPicPr>
            <a:picLocks noGrp="1" noChangeAspect="1" noChangeArrowheads="1"/>
          </p:cNvPicPr>
          <p:nvPr>
            <p:ph sz="half" idx="2"/>
          </p:nvPr>
        </p:nvPicPr>
        <p:blipFill>
          <a:blip r:embed="rId4">
            <a:extLst>
              <a:ext uri="{28A0092B-C50C-407E-A947-70E740481C1C}">
                <a14:useLocalDpi xmlns:a14="http://schemas.microsoft.com/office/drawing/2010/main"/>
              </a:ext>
            </a:extLst>
          </a:blip>
          <a:srcRect/>
          <a:stretch>
            <a:fillRect/>
          </a:stretch>
        </p:blipFill>
        <p:spPr>
          <a:xfrm>
            <a:off x="1066801" y="1344935"/>
            <a:ext cx="3739662" cy="3086573"/>
          </a:xfrm>
          <a:noFill/>
        </p:spPr>
      </p:pic>
      <p:sp>
        <p:nvSpPr>
          <p:cNvPr id="5" name="Title 3">
            <a:extLst>
              <a:ext uri="{FF2B5EF4-FFF2-40B4-BE49-F238E27FC236}">
                <a16:creationId xmlns:a16="http://schemas.microsoft.com/office/drawing/2014/main" id="{B8F8A1D6-1491-49B4-B622-A2A289A47DE4}"/>
              </a:ext>
            </a:extLst>
          </p:cNvPr>
          <p:cNvSpPr txBox="1">
            <a:spLocks/>
          </p:cNvSpPr>
          <p:nvPr/>
        </p:nvSpPr>
        <p:spPr>
          <a:xfrm>
            <a:off x="838199" y="106708"/>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Time to collect water depends on:</a:t>
            </a:r>
          </a:p>
        </p:txBody>
      </p:sp>
      <p:sp>
        <p:nvSpPr>
          <p:cNvPr id="6" name="Rectangle 5">
            <a:extLst>
              <a:ext uri="{FF2B5EF4-FFF2-40B4-BE49-F238E27FC236}">
                <a16:creationId xmlns:a16="http://schemas.microsoft.com/office/drawing/2014/main" id="{9210D2CC-47CC-4E83-A461-59AA02F9B88D}"/>
              </a:ext>
            </a:extLst>
          </p:cNvPr>
          <p:cNvSpPr/>
          <p:nvPr/>
        </p:nvSpPr>
        <p:spPr>
          <a:xfrm>
            <a:off x="2884971" y="3722914"/>
            <a:ext cx="1882972" cy="525846"/>
          </a:xfrm>
          <a:prstGeom prst="rect">
            <a:avLst/>
          </a:prstGeom>
        </p:spPr>
        <p:txBody>
          <a:bodyPr wrap="square">
            <a:spAutoFit/>
          </a:bodyPr>
          <a:lstStyle/>
          <a:p>
            <a:pPr marL="288405" algn="ctr" defTabSz="914183">
              <a:spcBef>
                <a:spcPct val="0"/>
              </a:spcBef>
              <a:defRPr/>
            </a:pPr>
            <a:r>
              <a:rPr lang="en-US" altLang="fr-FR" sz="2800" dirty="0">
                <a:solidFill>
                  <a:schemeClr val="bg1"/>
                </a:solidFill>
                <a:ea typeface="ＭＳ Ｐゴシック" panose="020B0600070205080204" pitchFamily="34" charset="-128"/>
              </a:rPr>
              <a:t>Distance</a:t>
            </a:r>
          </a:p>
        </p:txBody>
      </p:sp>
      <p:sp>
        <p:nvSpPr>
          <p:cNvPr id="9" name="Rectangle 8">
            <a:extLst>
              <a:ext uri="{FF2B5EF4-FFF2-40B4-BE49-F238E27FC236}">
                <a16:creationId xmlns:a16="http://schemas.microsoft.com/office/drawing/2014/main" id="{570107B3-00D9-443A-AD22-BE5D90BC9B11}"/>
              </a:ext>
            </a:extLst>
          </p:cNvPr>
          <p:cNvSpPr/>
          <p:nvPr/>
        </p:nvSpPr>
        <p:spPr>
          <a:xfrm>
            <a:off x="1228940" y="6335539"/>
            <a:ext cx="1921492" cy="523220"/>
          </a:xfrm>
          <a:prstGeom prst="rect">
            <a:avLst/>
          </a:prstGeom>
        </p:spPr>
        <p:txBody>
          <a:bodyPr wrap="square">
            <a:spAutoFit/>
          </a:bodyPr>
          <a:lstStyle/>
          <a:p>
            <a:pPr marL="288405" algn="ctr" defTabSz="914183">
              <a:spcBef>
                <a:spcPct val="0"/>
              </a:spcBef>
              <a:defRPr/>
            </a:pPr>
            <a:r>
              <a:rPr lang="en-US" altLang="fr-FR" sz="2800" dirty="0" err="1">
                <a:solidFill>
                  <a:schemeClr val="bg1"/>
                </a:solidFill>
                <a:ea typeface="ＭＳ Ｐゴシック" panose="020B0600070205080204" pitchFamily="34" charset="-128"/>
              </a:rPr>
              <a:t>Queing</a:t>
            </a:r>
            <a:endParaRPr lang="en-US" altLang="fr-FR" sz="2800" dirty="0">
              <a:solidFill>
                <a:schemeClr val="bg1"/>
              </a:solidFill>
              <a:ea typeface="ＭＳ Ｐゴシック" panose="020B0600070205080204" pitchFamily="34" charset="-128"/>
            </a:endParaRPr>
          </a:p>
        </p:txBody>
      </p:sp>
      <p:pic>
        <p:nvPicPr>
          <p:cNvPr id="7" name="Content Placeholder 3">
            <a:extLst>
              <a:ext uri="{FF2B5EF4-FFF2-40B4-BE49-F238E27FC236}">
                <a16:creationId xmlns:a16="http://schemas.microsoft.com/office/drawing/2014/main" id="{BDC9D082-3B68-4F0F-9106-4AB6B653B71A}"/>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l="1" t="3349" r="11417" b="14603"/>
          <a:stretch/>
        </p:blipFill>
        <p:spPr>
          <a:xfrm>
            <a:off x="6095999" y="4248759"/>
            <a:ext cx="4217676" cy="2609240"/>
          </a:xfrm>
          <a:prstGeom prst="rect">
            <a:avLst/>
          </a:prstGeom>
          <a:noFill/>
        </p:spPr>
      </p:pic>
      <p:pic>
        <p:nvPicPr>
          <p:cNvPr id="8" name="Content Placeholder 4">
            <a:extLst>
              <a:ext uri="{FF2B5EF4-FFF2-40B4-BE49-F238E27FC236}">
                <a16:creationId xmlns:a16="http://schemas.microsoft.com/office/drawing/2014/main" id="{4CEA64FD-3DB2-4D08-BCDB-4455869830EA}"/>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a:xfrm>
            <a:off x="7863549" y="1344935"/>
            <a:ext cx="4203876" cy="2933132"/>
          </a:xfrm>
          <a:prstGeom prst="rect">
            <a:avLst/>
          </a:prstGeom>
          <a:noFill/>
        </p:spPr>
      </p:pic>
      <p:sp>
        <p:nvSpPr>
          <p:cNvPr id="10" name="Rectangle 9">
            <a:extLst>
              <a:ext uri="{FF2B5EF4-FFF2-40B4-BE49-F238E27FC236}">
                <a16:creationId xmlns:a16="http://schemas.microsoft.com/office/drawing/2014/main" id="{FBD942D1-7593-40F9-B2FA-0EB18C9AC829}"/>
              </a:ext>
            </a:extLst>
          </p:cNvPr>
          <p:cNvSpPr/>
          <p:nvPr/>
        </p:nvSpPr>
        <p:spPr>
          <a:xfrm>
            <a:off x="7652884" y="3725539"/>
            <a:ext cx="1921492" cy="523220"/>
          </a:xfrm>
          <a:prstGeom prst="rect">
            <a:avLst/>
          </a:prstGeom>
        </p:spPr>
        <p:txBody>
          <a:bodyPr wrap="square">
            <a:spAutoFit/>
          </a:bodyPr>
          <a:lstStyle/>
          <a:p>
            <a:pPr marL="288405" algn="ctr" defTabSz="914183">
              <a:spcBef>
                <a:spcPct val="0"/>
              </a:spcBef>
              <a:defRPr/>
            </a:pPr>
            <a:r>
              <a:rPr lang="en-US" altLang="fr-FR" sz="2800" dirty="0">
                <a:solidFill>
                  <a:schemeClr val="bg1"/>
                </a:solidFill>
                <a:ea typeface="ＭＳ Ｐゴシック" panose="020B0600070205080204" pitchFamily="34" charset="-128"/>
              </a:rPr>
              <a:t>Flowrate</a:t>
            </a:r>
          </a:p>
        </p:txBody>
      </p:sp>
      <p:sp>
        <p:nvSpPr>
          <p:cNvPr id="11" name="Rectangle 10">
            <a:extLst>
              <a:ext uri="{FF2B5EF4-FFF2-40B4-BE49-F238E27FC236}">
                <a16:creationId xmlns:a16="http://schemas.microsoft.com/office/drawing/2014/main" id="{9A7F7E12-DD5D-4F9F-A670-8E8DC3AB7AE8}"/>
              </a:ext>
            </a:extLst>
          </p:cNvPr>
          <p:cNvSpPr/>
          <p:nvPr/>
        </p:nvSpPr>
        <p:spPr>
          <a:xfrm>
            <a:off x="5731392" y="6334779"/>
            <a:ext cx="1921492" cy="523220"/>
          </a:xfrm>
          <a:prstGeom prst="rect">
            <a:avLst/>
          </a:prstGeom>
        </p:spPr>
        <p:txBody>
          <a:bodyPr wrap="square">
            <a:spAutoFit/>
          </a:bodyPr>
          <a:lstStyle/>
          <a:p>
            <a:pPr marL="288405" algn="ctr" defTabSz="914183">
              <a:spcBef>
                <a:spcPct val="0"/>
              </a:spcBef>
              <a:defRPr/>
            </a:pPr>
            <a:r>
              <a:rPr lang="en-US" altLang="fr-FR" sz="2800" dirty="0">
                <a:solidFill>
                  <a:schemeClr val="bg1"/>
                </a:solidFill>
                <a:ea typeface="ＭＳ Ｐゴシック" panose="020B0600070205080204" pitchFamily="34" charset="-128"/>
              </a:rPr>
              <a:t>Container</a:t>
            </a:r>
          </a:p>
        </p:txBody>
      </p:sp>
    </p:spTree>
    <p:extLst>
      <p:ext uri="{BB962C8B-B14F-4D97-AF65-F5344CB8AC3E}">
        <p14:creationId xmlns:p14="http://schemas.microsoft.com/office/powerpoint/2010/main" val="5509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9" name="Picture 2">
            <a:extLst>
              <a:ext uri="{FF2B5EF4-FFF2-40B4-BE49-F238E27FC236}">
                <a16:creationId xmlns:a16="http://schemas.microsoft.com/office/drawing/2014/main" id="{47B4C951-CA3E-470A-8D5C-7A19D54D17A9}"/>
              </a:ext>
            </a:extLst>
          </p:cNvPr>
          <p:cNvPicPr>
            <a:picLocks noChangeAspect="1"/>
          </p:cNvPicPr>
          <p:nvPr/>
        </p:nvPicPr>
        <p:blipFill rotWithShape="1">
          <a:blip r:embed="rId3">
            <a:extLst>
              <a:ext uri="{28A0092B-C50C-407E-A947-70E740481C1C}">
                <a14:useLocalDpi xmlns:a14="http://schemas.microsoft.com/office/drawing/2010/main"/>
              </a:ext>
            </a:extLst>
          </a:blip>
          <a:srcRect l="1917" r="2873"/>
          <a:stretch/>
        </p:blipFill>
        <p:spPr bwMode="auto">
          <a:xfrm>
            <a:off x="632030" y="1289817"/>
            <a:ext cx="6948055" cy="556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3">
            <a:extLst>
              <a:ext uri="{FF2B5EF4-FFF2-40B4-BE49-F238E27FC236}">
                <a16:creationId xmlns:a16="http://schemas.microsoft.com/office/drawing/2014/main" id="{273B25E4-D018-4E0E-9E68-F276B7F092FD}"/>
              </a:ext>
            </a:extLst>
          </p:cNvPr>
          <p:cNvSpPr txBox="1">
            <a:spLocks/>
          </p:cNvSpPr>
          <p:nvPr/>
        </p:nvSpPr>
        <p:spPr>
          <a:xfrm>
            <a:off x="838200" y="101687"/>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Time to collect water and Consumption:</a:t>
            </a:r>
          </a:p>
        </p:txBody>
      </p:sp>
      <p:graphicFrame>
        <p:nvGraphicFramePr>
          <p:cNvPr id="9" name="Content Placeholder 6">
            <a:extLst>
              <a:ext uri="{FF2B5EF4-FFF2-40B4-BE49-F238E27FC236}">
                <a16:creationId xmlns:a16="http://schemas.microsoft.com/office/drawing/2014/main" id="{A39A8B2C-A514-41DE-B9C1-B0292A304960}"/>
              </a:ext>
            </a:extLst>
          </p:cNvPr>
          <p:cNvGraphicFramePr>
            <a:graphicFrameLocks noGrp="1"/>
          </p:cNvGraphicFramePr>
          <p:nvPr>
            <p:ph idx="1"/>
            <p:extLst>
              <p:ext uri="{D42A27DB-BD31-4B8C-83A1-F6EECF244321}">
                <p14:modId xmlns:p14="http://schemas.microsoft.com/office/powerpoint/2010/main" val="2650335237"/>
              </p:ext>
            </p:extLst>
          </p:nvPr>
        </p:nvGraphicFramePr>
        <p:xfrm>
          <a:off x="7580084" y="1406769"/>
          <a:ext cx="4611916" cy="4161413"/>
        </p:xfrm>
        <a:graphic>
          <a:graphicData uri="http://schemas.openxmlformats.org/drawingml/2006/table">
            <a:tbl>
              <a:tblPr firstRow="1" firstCol="1" bandRow="1">
                <a:tableStyleId>{BDBED569-4797-4DF1-A0F4-6AAB3CD982D8}</a:tableStyleId>
              </a:tblPr>
              <a:tblGrid>
                <a:gridCol w="2305958">
                  <a:extLst>
                    <a:ext uri="{9D8B030D-6E8A-4147-A177-3AD203B41FA5}">
                      <a16:colId xmlns:a16="http://schemas.microsoft.com/office/drawing/2014/main" val="20000"/>
                    </a:ext>
                  </a:extLst>
                </a:gridCol>
                <a:gridCol w="2305958">
                  <a:extLst>
                    <a:ext uri="{9D8B030D-6E8A-4147-A177-3AD203B41FA5}">
                      <a16:colId xmlns:a16="http://schemas.microsoft.com/office/drawing/2014/main" val="20001"/>
                    </a:ext>
                  </a:extLst>
                </a:gridCol>
              </a:tblGrid>
              <a:tr h="767159">
                <a:tc>
                  <a:txBody>
                    <a:bodyPr/>
                    <a:lstStyle/>
                    <a:p>
                      <a:pPr algn="ctr">
                        <a:lnSpc>
                          <a:spcPct val="115000"/>
                        </a:lnSpc>
                        <a:spcAft>
                          <a:spcPts val="600"/>
                        </a:spcAft>
                      </a:pPr>
                      <a:r>
                        <a:rPr lang="en-GB" sz="2000" dirty="0">
                          <a:effectLst/>
                        </a:rPr>
                        <a:t>Round trip walking distance</a:t>
                      </a:r>
                      <a:endParaRPr lang="en-GB" sz="2000" dirty="0">
                        <a:effectLst/>
                        <a:latin typeface="Calibri"/>
                        <a:ea typeface="Calibri"/>
                        <a:cs typeface="Times New Roman"/>
                      </a:endParaRPr>
                    </a:p>
                  </a:txBody>
                  <a:tcPr marL="68577" marR="68577" marT="0" marB="0" anchor="ctr">
                    <a:solidFill>
                      <a:schemeClr val="accent1"/>
                    </a:solidFill>
                  </a:tcPr>
                </a:tc>
                <a:tc>
                  <a:txBody>
                    <a:bodyPr/>
                    <a:lstStyle/>
                    <a:p>
                      <a:pPr algn="ctr">
                        <a:lnSpc>
                          <a:spcPct val="115000"/>
                        </a:lnSpc>
                        <a:spcAft>
                          <a:spcPts val="600"/>
                        </a:spcAft>
                      </a:pPr>
                      <a:r>
                        <a:rPr lang="en-GB" sz="2000" dirty="0">
                          <a:effectLst/>
                        </a:rPr>
                        <a:t>Range of consumption (l/c/d)</a:t>
                      </a:r>
                      <a:endParaRPr lang="en-GB" sz="2000" dirty="0">
                        <a:effectLst/>
                        <a:latin typeface="Calibri"/>
                        <a:ea typeface="Calibri"/>
                        <a:cs typeface="Times New Roman"/>
                      </a:endParaRPr>
                    </a:p>
                  </a:txBody>
                  <a:tcPr marL="68577" marR="68577" marT="0" marB="0" anchor="ctr">
                    <a:solidFill>
                      <a:schemeClr val="accent1"/>
                    </a:solidFill>
                  </a:tcPr>
                </a:tc>
                <a:extLst>
                  <a:ext uri="{0D108BD9-81ED-4DB2-BD59-A6C34878D82A}">
                    <a16:rowId xmlns:a16="http://schemas.microsoft.com/office/drawing/2014/main" val="10000"/>
                  </a:ext>
                </a:extLst>
              </a:tr>
              <a:tr h="565709">
                <a:tc>
                  <a:txBody>
                    <a:bodyPr/>
                    <a:lstStyle/>
                    <a:p>
                      <a:pPr algn="ctr">
                        <a:lnSpc>
                          <a:spcPct val="115000"/>
                        </a:lnSpc>
                        <a:spcAft>
                          <a:spcPts val="600"/>
                        </a:spcAft>
                      </a:pPr>
                      <a:r>
                        <a:rPr lang="en-GB" sz="2000" dirty="0">
                          <a:effectLst/>
                        </a:rPr>
                        <a:t>&gt;1000m</a:t>
                      </a:r>
                      <a:endParaRPr lang="en-GB" sz="2000" dirty="0">
                        <a:effectLst/>
                        <a:latin typeface="Calibri"/>
                        <a:ea typeface="Calibri"/>
                        <a:cs typeface="Times New Roman"/>
                      </a:endParaRPr>
                    </a:p>
                  </a:txBody>
                  <a:tcPr marL="68577" marR="68577" marT="0" marB="0"/>
                </a:tc>
                <a:tc>
                  <a:txBody>
                    <a:bodyPr/>
                    <a:lstStyle/>
                    <a:p>
                      <a:pPr algn="ctr">
                        <a:lnSpc>
                          <a:spcPct val="115000"/>
                        </a:lnSpc>
                        <a:spcAft>
                          <a:spcPts val="600"/>
                        </a:spcAft>
                      </a:pPr>
                      <a:r>
                        <a:rPr lang="en-GB" sz="2000">
                          <a:effectLst/>
                        </a:rPr>
                        <a:t>5 – 10</a:t>
                      </a:r>
                      <a:endParaRPr lang="en-GB" sz="2000">
                        <a:effectLst/>
                        <a:latin typeface="Calibri"/>
                        <a:ea typeface="Calibri"/>
                        <a:cs typeface="Times New Roman"/>
                      </a:endParaRPr>
                    </a:p>
                  </a:txBody>
                  <a:tcPr marL="68577" marR="68577" marT="0" marB="0"/>
                </a:tc>
                <a:extLst>
                  <a:ext uri="{0D108BD9-81ED-4DB2-BD59-A6C34878D82A}">
                    <a16:rowId xmlns:a16="http://schemas.microsoft.com/office/drawing/2014/main" val="10001"/>
                  </a:ext>
                </a:extLst>
              </a:tr>
              <a:tr h="565709">
                <a:tc>
                  <a:txBody>
                    <a:bodyPr/>
                    <a:lstStyle/>
                    <a:p>
                      <a:pPr algn="ctr">
                        <a:lnSpc>
                          <a:spcPct val="115000"/>
                        </a:lnSpc>
                        <a:spcAft>
                          <a:spcPts val="600"/>
                        </a:spcAft>
                      </a:pPr>
                      <a:r>
                        <a:rPr lang="en-GB" sz="2000" dirty="0">
                          <a:effectLst/>
                        </a:rPr>
                        <a:t>500-1000m</a:t>
                      </a:r>
                      <a:endParaRPr lang="en-GB" sz="2000" dirty="0">
                        <a:effectLst/>
                        <a:latin typeface="Calibri"/>
                        <a:ea typeface="Calibri"/>
                        <a:cs typeface="Times New Roman"/>
                      </a:endParaRPr>
                    </a:p>
                  </a:txBody>
                  <a:tcPr marL="68577" marR="68577" marT="0" marB="0"/>
                </a:tc>
                <a:tc>
                  <a:txBody>
                    <a:bodyPr/>
                    <a:lstStyle/>
                    <a:p>
                      <a:pPr algn="ctr">
                        <a:lnSpc>
                          <a:spcPct val="115000"/>
                        </a:lnSpc>
                        <a:spcAft>
                          <a:spcPts val="600"/>
                        </a:spcAft>
                      </a:pPr>
                      <a:r>
                        <a:rPr lang="en-GB" sz="2000" dirty="0">
                          <a:effectLst/>
                        </a:rPr>
                        <a:t>10 – 15</a:t>
                      </a:r>
                      <a:endParaRPr lang="en-GB" sz="2000" dirty="0">
                        <a:effectLst/>
                        <a:latin typeface="Calibri"/>
                        <a:ea typeface="Calibri"/>
                        <a:cs typeface="Times New Roman"/>
                      </a:endParaRPr>
                    </a:p>
                  </a:txBody>
                  <a:tcPr marL="68577" marR="68577" marT="0" marB="0"/>
                </a:tc>
                <a:extLst>
                  <a:ext uri="{0D108BD9-81ED-4DB2-BD59-A6C34878D82A}">
                    <a16:rowId xmlns:a16="http://schemas.microsoft.com/office/drawing/2014/main" val="10002"/>
                  </a:ext>
                </a:extLst>
              </a:tr>
              <a:tr h="565709">
                <a:tc>
                  <a:txBody>
                    <a:bodyPr/>
                    <a:lstStyle/>
                    <a:p>
                      <a:pPr algn="ctr">
                        <a:lnSpc>
                          <a:spcPct val="115000"/>
                        </a:lnSpc>
                        <a:spcAft>
                          <a:spcPts val="600"/>
                        </a:spcAft>
                      </a:pPr>
                      <a:r>
                        <a:rPr lang="en-GB" sz="2000" dirty="0">
                          <a:effectLst/>
                        </a:rPr>
                        <a:t>Stand post&lt;250m</a:t>
                      </a:r>
                      <a:endParaRPr lang="en-GB" sz="2000" dirty="0">
                        <a:effectLst/>
                        <a:latin typeface="Calibri"/>
                        <a:ea typeface="Calibri"/>
                        <a:cs typeface="Times New Roman"/>
                      </a:endParaRPr>
                    </a:p>
                  </a:txBody>
                  <a:tcPr marL="68577" marR="68577" marT="0" marB="0"/>
                </a:tc>
                <a:tc>
                  <a:txBody>
                    <a:bodyPr/>
                    <a:lstStyle/>
                    <a:p>
                      <a:pPr algn="ctr">
                        <a:lnSpc>
                          <a:spcPct val="115000"/>
                        </a:lnSpc>
                        <a:spcAft>
                          <a:spcPts val="600"/>
                        </a:spcAft>
                      </a:pPr>
                      <a:r>
                        <a:rPr lang="en-GB" sz="2000" dirty="0">
                          <a:effectLst/>
                        </a:rPr>
                        <a:t>20 – 50</a:t>
                      </a:r>
                      <a:endParaRPr lang="en-GB" sz="2000" dirty="0">
                        <a:effectLst/>
                        <a:latin typeface="Calibri"/>
                        <a:ea typeface="Calibri"/>
                        <a:cs typeface="Times New Roman"/>
                      </a:endParaRPr>
                    </a:p>
                  </a:txBody>
                  <a:tcPr marL="68577" marR="68577" marT="0" marB="0"/>
                </a:tc>
                <a:extLst>
                  <a:ext uri="{0D108BD9-81ED-4DB2-BD59-A6C34878D82A}">
                    <a16:rowId xmlns:a16="http://schemas.microsoft.com/office/drawing/2014/main" val="10003"/>
                  </a:ext>
                </a:extLst>
              </a:tr>
              <a:tr h="565709">
                <a:tc>
                  <a:txBody>
                    <a:bodyPr/>
                    <a:lstStyle/>
                    <a:p>
                      <a:pPr algn="ctr">
                        <a:lnSpc>
                          <a:spcPct val="115000"/>
                        </a:lnSpc>
                        <a:spcAft>
                          <a:spcPts val="600"/>
                        </a:spcAft>
                      </a:pPr>
                      <a:r>
                        <a:rPr lang="en-GB" sz="2000" dirty="0">
                          <a:effectLst/>
                        </a:rPr>
                        <a:t>Yard tap</a:t>
                      </a:r>
                      <a:endParaRPr lang="en-GB" sz="2000" dirty="0">
                        <a:effectLst/>
                        <a:latin typeface="Calibri"/>
                        <a:ea typeface="Calibri"/>
                        <a:cs typeface="Times New Roman"/>
                      </a:endParaRPr>
                    </a:p>
                  </a:txBody>
                  <a:tcPr marL="68577" marR="68577" marT="0" marB="0"/>
                </a:tc>
                <a:tc>
                  <a:txBody>
                    <a:bodyPr/>
                    <a:lstStyle/>
                    <a:p>
                      <a:pPr algn="ctr">
                        <a:lnSpc>
                          <a:spcPct val="115000"/>
                        </a:lnSpc>
                        <a:spcAft>
                          <a:spcPts val="600"/>
                        </a:spcAft>
                      </a:pPr>
                      <a:r>
                        <a:rPr lang="en-GB" sz="2000" dirty="0">
                          <a:effectLst/>
                        </a:rPr>
                        <a:t>20 – 80</a:t>
                      </a:r>
                      <a:endParaRPr lang="en-GB" sz="2000" dirty="0">
                        <a:effectLst/>
                        <a:latin typeface="Calibri"/>
                        <a:ea typeface="Calibri"/>
                        <a:cs typeface="Times New Roman"/>
                      </a:endParaRPr>
                    </a:p>
                  </a:txBody>
                  <a:tcPr marL="68577" marR="68577" marT="0" marB="0"/>
                </a:tc>
                <a:extLst>
                  <a:ext uri="{0D108BD9-81ED-4DB2-BD59-A6C34878D82A}">
                    <a16:rowId xmlns:a16="http://schemas.microsoft.com/office/drawing/2014/main" val="10004"/>
                  </a:ext>
                </a:extLst>
              </a:tr>
              <a:tr h="565709">
                <a:tc>
                  <a:txBody>
                    <a:bodyPr/>
                    <a:lstStyle/>
                    <a:p>
                      <a:pPr algn="ctr">
                        <a:lnSpc>
                          <a:spcPct val="115000"/>
                        </a:lnSpc>
                        <a:spcAft>
                          <a:spcPts val="600"/>
                        </a:spcAft>
                      </a:pPr>
                      <a:r>
                        <a:rPr lang="en-GB" sz="2000" dirty="0">
                          <a:effectLst/>
                        </a:rPr>
                        <a:t>Single house tap</a:t>
                      </a:r>
                      <a:endParaRPr lang="en-GB" sz="2000" dirty="0">
                        <a:effectLst/>
                        <a:latin typeface="Calibri"/>
                        <a:ea typeface="Calibri"/>
                        <a:cs typeface="Times New Roman"/>
                      </a:endParaRPr>
                    </a:p>
                  </a:txBody>
                  <a:tcPr marL="68577" marR="68577" marT="0" marB="0"/>
                </a:tc>
                <a:tc>
                  <a:txBody>
                    <a:bodyPr/>
                    <a:lstStyle/>
                    <a:p>
                      <a:pPr algn="ctr">
                        <a:lnSpc>
                          <a:spcPct val="115000"/>
                        </a:lnSpc>
                        <a:spcAft>
                          <a:spcPts val="600"/>
                        </a:spcAft>
                      </a:pPr>
                      <a:r>
                        <a:rPr lang="en-GB" sz="2000" dirty="0">
                          <a:effectLst/>
                        </a:rPr>
                        <a:t>30 - 60 </a:t>
                      </a:r>
                      <a:endParaRPr lang="en-GB" sz="2000" dirty="0">
                        <a:effectLst/>
                        <a:latin typeface="Calibri"/>
                        <a:ea typeface="Calibri"/>
                        <a:cs typeface="Times New Roman"/>
                      </a:endParaRPr>
                    </a:p>
                  </a:txBody>
                  <a:tcPr marL="68577" marR="68577" marT="0" marB="0"/>
                </a:tc>
                <a:extLst>
                  <a:ext uri="{0D108BD9-81ED-4DB2-BD59-A6C34878D82A}">
                    <a16:rowId xmlns:a16="http://schemas.microsoft.com/office/drawing/2014/main" val="10005"/>
                  </a:ext>
                </a:extLst>
              </a:tr>
              <a:tr h="565709">
                <a:tc>
                  <a:txBody>
                    <a:bodyPr/>
                    <a:lstStyle/>
                    <a:p>
                      <a:pPr algn="ctr">
                        <a:lnSpc>
                          <a:spcPct val="115000"/>
                        </a:lnSpc>
                        <a:spcAft>
                          <a:spcPts val="600"/>
                        </a:spcAft>
                      </a:pPr>
                      <a:r>
                        <a:rPr lang="en-GB" sz="2000" dirty="0">
                          <a:effectLst/>
                        </a:rPr>
                        <a:t>Multi house taps</a:t>
                      </a:r>
                      <a:endParaRPr lang="en-GB" sz="2000" dirty="0">
                        <a:effectLst/>
                        <a:latin typeface="Calibri"/>
                        <a:ea typeface="Calibri"/>
                        <a:cs typeface="Times New Roman"/>
                      </a:endParaRPr>
                    </a:p>
                  </a:txBody>
                  <a:tcPr marL="68577" marR="68577" marT="0" marB="0"/>
                </a:tc>
                <a:tc>
                  <a:txBody>
                    <a:bodyPr/>
                    <a:lstStyle/>
                    <a:p>
                      <a:pPr algn="ctr">
                        <a:lnSpc>
                          <a:spcPct val="115000"/>
                        </a:lnSpc>
                        <a:spcAft>
                          <a:spcPts val="600"/>
                        </a:spcAft>
                      </a:pPr>
                      <a:r>
                        <a:rPr lang="en-GB" sz="2000" dirty="0">
                          <a:effectLst/>
                        </a:rPr>
                        <a:t>70 -250 </a:t>
                      </a:r>
                      <a:endParaRPr lang="en-GB" sz="2000" dirty="0">
                        <a:effectLst/>
                        <a:latin typeface="Calibri"/>
                        <a:ea typeface="Calibri"/>
                        <a:cs typeface="Times New Roman"/>
                      </a:endParaRPr>
                    </a:p>
                  </a:txBody>
                  <a:tcPr marL="68577" marR="68577" marT="0" marB="0"/>
                </a:tc>
                <a:extLst>
                  <a:ext uri="{0D108BD9-81ED-4DB2-BD59-A6C34878D82A}">
                    <a16:rowId xmlns:a16="http://schemas.microsoft.com/office/drawing/2014/main" val="10006"/>
                  </a:ext>
                </a:extLst>
              </a:tr>
            </a:tbl>
          </a:graphicData>
        </a:graphic>
      </p:graphicFrame>
      <p:sp>
        <p:nvSpPr>
          <p:cNvPr id="10" name="Rectangle 1">
            <a:extLst>
              <a:ext uri="{FF2B5EF4-FFF2-40B4-BE49-F238E27FC236}">
                <a16:creationId xmlns:a16="http://schemas.microsoft.com/office/drawing/2014/main" id="{B291AD7F-5A60-4ED2-AED3-18F87B15E6BA}"/>
              </a:ext>
            </a:extLst>
          </p:cNvPr>
          <p:cNvSpPr>
            <a:spLocks noChangeArrowheads="1"/>
          </p:cNvSpPr>
          <p:nvPr/>
        </p:nvSpPr>
        <p:spPr bwMode="auto">
          <a:xfrm>
            <a:off x="8651630" y="5646414"/>
            <a:ext cx="354037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buClr>
                <a:srgbClr val="000000"/>
              </a:buClr>
              <a:buSzPct val="100000"/>
              <a:buFont typeface="Times New Roman" panose="02020603050405020304" pitchFamily="18" charset="0"/>
              <a:buNone/>
              <a:defRPr/>
            </a:pPr>
            <a:r>
              <a:rPr lang="en-GB" altLang="fr-FR" sz="2000" i="1" dirty="0">
                <a:latin typeface="Calibri" panose="020F0502020204030204" pitchFamily="34" charset="0"/>
              </a:rPr>
              <a:t>Smet and </a:t>
            </a:r>
            <a:r>
              <a:rPr lang="en-GB" altLang="fr-FR" sz="2000" i="1" dirty="0" err="1">
                <a:latin typeface="Calibri" panose="020F0502020204030204" pitchFamily="34" charset="0"/>
              </a:rPr>
              <a:t>Wijk</a:t>
            </a:r>
            <a:r>
              <a:rPr lang="en-GB" altLang="fr-FR" sz="2000" i="1" dirty="0">
                <a:latin typeface="Calibri" panose="020F0502020204030204" pitchFamily="34" charset="0"/>
              </a:rPr>
              <a:t> (WEDC:2002)</a:t>
            </a:r>
            <a:endParaRPr lang="en-GB" altLang="fr-FR" sz="1400" i="1" dirty="0"/>
          </a:p>
        </p:txBody>
      </p:sp>
    </p:spTree>
    <p:extLst>
      <p:ext uri="{BB962C8B-B14F-4D97-AF65-F5344CB8AC3E}">
        <p14:creationId xmlns:p14="http://schemas.microsoft.com/office/powerpoint/2010/main" val="3765083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58629ACB-DC7A-478C-9003-D220C983C5E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104442" y="2166188"/>
            <a:ext cx="3865032" cy="37064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1">
            <a:extLst>
              <a:ext uri="{FF2B5EF4-FFF2-40B4-BE49-F238E27FC236}">
                <a16:creationId xmlns:a16="http://schemas.microsoft.com/office/drawing/2014/main" id="{9DF9BFF2-7062-439E-9D42-04DB2B77CB4D}"/>
              </a:ext>
            </a:extLst>
          </p:cNvPr>
          <p:cNvPicPr>
            <a:picLocks noGrp="1" noChangeAspect="1"/>
          </p:cNvPicPr>
          <p:nvPr>
            <p:ph idx="1"/>
          </p:nvPr>
        </p:nvPicPr>
        <p:blipFill>
          <a:blip r:embed="rId4" cstate="hqprint">
            <a:extLst>
              <a:ext uri="{28A0092B-C50C-407E-A947-70E740481C1C}">
                <a14:useLocalDpi xmlns:a14="http://schemas.microsoft.com/office/drawing/2010/main"/>
              </a:ext>
            </a:extLst>
          </a:blip>
          <a:srcRect/>
          <a:stretch>
            <a:fillRect/>
          </a:stretch>
        </p:blipFill>
        <p:spPr bwMode="auto">
          <a:xfrm>
            <a:off x="1322273" y="2565190"/>
            <a:ext cx="6104467" cy="3079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3">
            <a:extLst>
              <a:ext uri="{FF2B5EF4-FFF2-40B4-BE49-F238E27FC236}">
                <a16:creationId xmlns:a16="http://schemas.microsoft.com/office/drawing/2014/main" id="{51BF2E07-280D-4195-A7BE-187A0F11D712}"/>
              </a:ext>
            </a:extLst>
          </p:cNvPr>
          <p:cNvSpPr txBox="1">
            <a:spLocks/>
          </p:cNvSpPr>
          <p:nvPr/>
        </p:nvSpPr>
        <p:spPr>
          <a:xfrm>
            <a:off x="838200" y="47445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World Water Resources</a:t>
            </a:r>
          </a:p>
        </p:txBody>
      </p:sp>
    </p:spTree>
    <p:extLst>
      <p:ext uri="{BB962C8B-B14F-4D97-AF65-F5344CB8AC3E}">
        <p14:creationId xmlns:p14="http://schemas.microsoft.com/office/powerpoint/2010/main" val="1161786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a:extLst>
              <a:ext uri="{FF2B5EF4-FFF2-40B4-BE49-F238E27FC236}">
                <a16:creationId xmlns:a16="http://schemas.microsoft.com/office/drawing/2014/main" id="{4BA06127-A114-4DDD-9C8F-144B9F898180}"/>
              </a:ext>
            </a:extLst>
          </p:cNvPr>
          <p:cNvSpPr>
            <a:spLocks noChangeArrowheads="1"/>
          </p:cNvSpPr>
          <p:nvPr/>
        </p:nvSpPr>
        <p:spPr bwMode="auto">
          <a:xfrm>
            <a:off x="8095930" y="6492875"/>
            <a:ext cx="40960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fr-CH" altLang="fr-FR" sz="1000" dirty="0"/>
              <a:t>(</a:t>
            </a:r>
            <a:r>
              <a:rPr lang="fr-CH" altLang="fr-FR" sz="1000" dirty="0">
                <a:hlinkClick r:id="rId3"/>
              </a:rPr>
              <a:t>http://www.usgcrp.gov/usgcrp/images/ocp2003/ocpfy2003-fig5-1.htm</a:t>
            </a:r>
            <a:r>
              <a:rPr lang="fr-CH" altLang="fr-FR" sz="1000" dirty="0"/>
              <a:t>)</a:t>
            </a:r>
          </a:p>
        </p:txBody>
      </p:sp>
      <p:pic>
        <p:nvPicPr>
          <p:cNvPr id="61444" name="Picture 2">
            <a:extLst>
              <a:ext uri="{FF2B5EF4-FFF2-40B4-BE49-F238E27FC236}">
                <a16:creationId xmlns:a16="http://schemas.microsoft.com/office/drawing/2014/main" id="{2419A626-703F-486F-9008-55F75F36653F}"/>
              </a:ext>
            </a:extLst>
          </p:cNvPr>
          <p:cNvPicPr>
            <a:picLocks noGrp="1" noChangeAspect="1" noChangeArrowheads="1"/>
          </p:cNvPicPr>
          <p:nvPr>
            <p:ph idx="1"/>
          </p:nvPr>
        </p:nvPicPr>
        <p:blipFill>
          <a:blip r:embed="rId4">
            <a:extLst>
              <a:ext uri="{28A0092B-C50C-407E-A947-70E740481C1C}">
                <a14:useLocalDpi xmlns:a14="http://schemas.microsoft.com/office/drawing/2010/main"/>
              </a:ext>
            </a:extLst>
          </a:blip>
          <a:srcRect/>
          <a:stretch>
            <a:fillRect/>
          </a:stretch>
        </p:blipFill>
        <p:spPr>
          <a:xfrm>
            <a:off x="5274733" y="1203966"/>
            <a:ext cx="6706997" cy="5269709"/>
          </a:xfr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itle 3">
            <a:extLst>
              <a:ext uri="{FF2B5EF4-FFF2-40B4-BE49-F238E27FC236}">
                <a16:creationId xmlns:a16="http://schemas.microsoft.com/office/drawing/2014/main" id="{AA573156-283C-4686-BF4A-EBEDC3A76633}"/>
              </a:ext>
            </a:extLst>
          </p:cNvPr>
          <p:cNvSpPr txBox="1">
            <a:spLocks/>
          </p:cNvSpPr>
          <p:nvPr/>
        </p:nvSpPr>
        <p:spPr>
          <a:xfrm>
            <a:off x="599661" y="118904"/>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The Water Cycle</a:t>
            </a:r>
          </a:p>
        </p:txBody>
      </p:sp>
      <p:sp>
        <p:nvSpPr>
          <p:cNvPr id="6" name="Rectangle 5">
            <a:extLst>
              <a:ext uri="{FF2B5EF4-FFF2-40B4-BE49-F238E27FC236}">
                <a16:creationId xmlns:a16="http://schemas.microsoft.com/office/drawing/2014/main" id="{A04B61BD-77D3-44FA-8B09-50EB89ED4D2C}"/>
              </a:ext>
            </a:extLst>
          </p:cNvPr>
          <p:cNvSpPr/>
          <p:nvPr/>
        </p:nvSpPr>
        <p:spPr>
          <a:xfrm>
            <a:off x="745067" y="1934401"/>
            <a:ext cx="3886200" cy="3108543"/>
          </a:xfrm>
          <a:prstGeom prst="rect">
            <a:avLst/>
          </a:prstGeom>
        </p:spPr>
        <p:txBody>
          <a:bodyPr wrap="square">
            <a:spAutoFit/>
          </a:bodyPr>
          <a:lstStyle/>
          <a:p>
            <a:r>
              <a:rPr lang="en-CH" sz="2800" dirty="0">
                <a:solidFill>
                  <a:srgbClr val="000000"/>
                </a:solidFill>
              </a:rPr>
              <a:t>The water cycle</a:t>
            </a:r>
            <a:r>
              <a:rPr lang="en-US" sz="2800" dirty="0">
                <a:solidFill>
                  <a:srgbClr val="000000"/>
                </a:solidFill>
              </a:rPr>
              <a:t> </a:t>
            </a:r>
            <a:r>
              <a:rPr lang="en-CH" sz="2800" dirty="0">
                <a:solidFill>
                  <a:srgbClr val="000000"/>
                </a:solidFill>
              </a:rPr>
              <a:t> describes the continuous movement of water </a:t>
            </a:r>
            <a:endParaRPr lang="en-US" sz="2800" dirty="0">
              <a:solidFill>
                <a:srgbClr val="000000"/>
              </a:solidFill>
            </a:endParaRPr>
          </a:p>
          <a:p>
            <a:pPr marL="914400" lvl="1" indent="-457200">
              <a:buFont typeface="Arial" panose="020B0604020202020204" pitchFamily="34" charset="0"/>
              <a:buChar char="•"/>
            </a:pPr>
            <a:r>
              <a:rPr lang="en-CH" sz="2800" dirty="0">
                <a:solidFill>
                  <a:srgbClr val="000000"/>
                </a:solidFill>
              </a:rPr>
              <a:t>on </a:t>
            </a:r>
            <a:endParaRPr lang="en-US" sz="2800" dirty="0">
              <a:solidFill>
                <a:srgbClr val="000000"/>
              </a:solidFill>
            </a:endParaRPr>
          </a:p>
          <a:p>
            <a:pPr marL="914400" lvl="1" indent="-457200">
              <a:buFont typeface="Arial" panose="020B0604020202020204" pitchFamily="34" charset="0"/>
              <a:buChar char="•"/>
            </a:pPr>
            <a:r>
              <a:rPr lang="en-CH" sz="2800" dirty="0">
                <a:solidFill>
                  <a:srgbClr val="000000"/>
                </a:solidFill>
              </a:rPr>
              <a:t>above</a:t>
            </a:r>
            <a:endParaRPr lang="en-US" sz="2800" dirty="0">
              <a:solidFill>
                <a:srgbClr val="000000"/>
              </a:solidFill>
            </a:endParaRPr>
          </a:p>
          <a:p>
            <a:pPr marL="914400" lvl="1" indent="-457200">
              <a:buFont typeface="Arial" panose="020B0604020202020204" pitchFamily="34" charset="0"/>
              <a:buChar char="•"/>
            </a:pPr>
            <a:r>
              <a:rPr lang="en-CH" sz="2800" dirty="0">
                <a:solidFill>
                  <a:srgbClr val="000000"/>
                </a:solidFill>
              </a:rPr>
              <a:t>below </a:t>
            </a:r>
            <a:endParaRPr lang="en-US" sz="2800" dirty="0">
              <a:solidFill>
                <a:srgbClr val="000000"/>
              </a:solidFill>
            </a:endParaRPr>
          </a:p>
          <a:p>
            <a:r>
              <a:rPr lang="en-CH" sz="2800" dirty="0">
                <a:solidFill>
                  <a:srgbClr val="000000"/>
                </a:solidFill>
              </a:rPr>
              <a:t>the surface of the Earth</a:t>
            </a:r>
            <a:endParaRPr lang="fr-CH" sz="2800" dirty="0"/>
          </a:p>
        </p:txBody>
      </p:sp>
    </p:spTree>
    <p:extLst>
      <p:ext uri="{BB962C8B-B14F-4D97-AF65-F5344CB8AC3E}">
        <p14:creationId xmlns:p14="http://schemas.microsoft.com/office/powerpoint/2010/main" val="905738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A1542440-4899-4A04-AEC0-1CC528CBA540}"/>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Different Water Sources:</a:t>
            </a:r>
          </a:p>
        </p:txBody>
      </p:sp>
      <p:pic>
        <p:nvPicPr>
          <p:cNvPr id="4" name="Picture 2">
            <a:extLst>
              <a:ext uri="{FF2B5EF4-FFF2-40B4-BE49-F238E27FC236}">
                <a16:creationId xmlns:a16="http://schemas.microsoft.com/office/drawing/2014/main" id="{5F175BA6-D48B-4007-A6D3-BDE4C02C7DBA}"/>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5264196" y="1611731"/>
            <a:ext cx="6631470" cy="40505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5">
            <a:extLst>
              <a:ext uri="{FF2B5EF4-FFF2-40B4-BE49-F238E27FC236}">
                <a16:creationId xmlns:a16="http://schemas.microsoft.com/office/drawing/2014/main" id="{C2C76C89-FF87-447D-A8F8-08602DA54655}"/>
              </a:ext>
            </a:extLst>
          </p:cNvPr>
          <p:cNvSpPr/>
          <p:nvPr/>
        </p:nvSpPr>
        <p:spPr>
          <a:xfrm>
            <a:off x="1096107" y="1611731"/>
            <a:ext cx="4076699" cy="4401205"/>
          </a:xfrm>
          <a:prstGeom prst="rect">
            <a:avLst/>
          </a:prstGeom>
        </p:spPr>
        <p:txBody>
          <a:bodyPr wrap="square">
            <a:spAutoFit/>
          </a:bodyPr>
          <a:lstStyle/>
          <a:p>
            <a:r>
              <a:rPr lang="en-029" altLang="en-US" sz="2800" dirty="0">
                <a:sym typeface="Wingdings" panose="05000000000000000000" pitchFamily="2" charset="2"/>
              </a:rPr>
              <a:t> </a:t>
            </a:r>
            <a:r>
              <a:rPr lang="en-029" altLang="en-US" sz="2800" u="sng" dirty="0"/>
              <a:t>Surface Water</a:t>
            </a:r>
            <a:r>
              <a:rPr lang="en-029" altLang="en-US" sz="2800" dirty="0"/>
              <a:t>: </a:t>
            </a:r>
          </a:p>
          <a:p>
            <a:pPr marL="914400" lvl="1" indent="-457200">
              <a:buFont typeface="Arial" panose="020B0604020202020204" pitchFamily="34" charset="0"/>
              <a:buChar char="•"/>
            </a:pPr>
            <a:r>
              <a:rPr lang="en-029" altLang="en-US" sz="2800" dirty="0"/>
              <a:t> river, lake, sea</a:t>
            </a:r>
          </a:p>
          <a:p>
            <a:endParaRPr lang="en-029" sz="2800" u="sng" dirty="0"/>
          </a:p>
          <a:p>
            <a:r>
              <a:rPr lang="en-029" altLang="en-US" sz="2800" dirty="0">
                <a:sym typeface="Wingdings" panose="05000000000000000000" pitchFamily="2" charset="2"/>
              </a:rPr>
              <a:t> </a:t>
            </a:r>
            <a:r>
              <a:rPr lang="en-029" sz="2800" u="sng" dirty="0"/>
              <a:t>Groundwater</a:t>
            </a:r>
            <a:r>
              <a:rPr lang="en-029" sz="2800" dirty="0"/>
              <a:t>: </a:t>
            </a:r>
          </a:p>
          <a:p>
            <a:pPr marL="903288" indent="-457200">
              <a:buFont typeface="Arial" panose="020B0604020202020204" pitchFamily="34" charset="0"/>
              <a:buChar char="•"/>
            </a:pPr>
            <a:r>
              <a:rPr lang="en-029" sz="2800" dirty="0"/>
              <a:t>Spring,</a:t>
            </a:r>
          </a:p>
          <a:p>
            <a:pPr marL="903288" indent="-457200">
              <a:buFont typeface="Arial" panose="020B0604020202020204" pitchFamily="34" charset="0"/>
              <a:buChar char="•"/>
            </a:pPr>
            <a:r>
              <a:rPr lang="en-029" sz="2800" dirty="0"/>
              <a:t>Shallow well, </a:t>
            </a:r>
          </a:p>
          <a:p>
            <a:pPr marL="903288" indent="-457200">
              <a:buFont typeface="Arial" panose="020B0604020202020204" pitchFamily="34" charset="0"/>
              <a:buChar char="•"/>
            </a:pPr>
            <a:r>
              <a:rPr lang="en-029" sz="2800" dirty="0"/>
              <a:t>borehole </a:t>
            </a:r>
          </a:p>
          <a:p>
            <a:endParaRPr lang="en-029" sz="2800" dirty="0"/>
          </a:p>
          <a:p>
            <a:pPr marL="457200" indent="-457200">
              <a:buFont typeface="Wingdings" panose="05000000000000000000" pitchFamily="2" charset="2"/>
              <a:buChar char="à"/>
            </a:pPr>
            <a:r>
              <a:rPr lang="en-029" sz="2800" u="sng" dirty="0"/>
              <a:t>Rain Water</a:t>
            </a:r>
            <a:endParaRPr lang="en-029" sz="2800" dirty="0"/>
          </a:p>
          <a:p>
            <a:endParaRPr lang="en-029" sz="2800" dirty="0"/>
          </a:p>
        </p:txBody>
      </p:sp>
    </p:spTree>
    <p:extLst>
      <p:ext uri="{BB962C8B-B14F-4D97-AF65-F5344CB8AC3E}">
        <p14:creationId xmlns:p14="http://schemas.microsoft.com/office/powerpoint/2010/main" val="111303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C166-8B09-4E7D-8EAE-432E0AFF7952}"/>
              </a:ext>
            </a:extLst>
          </p:cNvPr>
          <p:cNvSpPr>
            <a:spLocks noGrp="1"/>
          </p:cNvSpPr>
          <p:nvPr>
            <p:ph type="title"/>
          </p:nvPr>
        </p:nvSpPr>
        <p:spPr/>
        <p:txBody>
          <a:bodyPr/>
          <a:lstStyle/>
          <a:p>
            <a:pPr algn="ctr"/>
            <a:r>
              <a:rPr lang="en-GB" u="sng" dirty="0">
                <a:latin typeface="+mn-lt"/>
              </a:rPr>
              <a:t>Objectives</a:t>
            </a:r>
          </a:p>
        </p:txBody>
      </p:sp>
      <p:sp>
        <p:nvSpPr>
          <p:cNvPr id="3" name="Content Placeholder 2">
            <a:extLst>
              <a:ext uri="{FF2B5EF4-FFF2-40B4-BE49-F238E27FC236}">
                <a16:creationId xmlns:a16="http://schemas.microsoft.com/office/drawing/2014/main" id="{21169A6C-50A8-4E4F-91FB-FC9463C5BD8A}"/>
              </a:ext>
            </a:extLst>
          </p:cNvPr>
          <p:cNvSpPr>
            <a:spLocks noGrp="1"/>
          </p:cNvSpPr>
          <p:nvPr>
            <p:ph idx="1"/>
          </p:nvPr>
        </p:nvSpPr>
        <p:spPr>
          <a:xfrm>
            <a:off x="1325217" y="2007428"/>
            <a:ext cx="10515600" cy="3014732"/>
          </a:xfrm>
        </p:spPr>
        <p:txBody>
          <a:bodyPr/>
          <a:lstStyle/>
          <a:p>
            <a:pPr marL="0" indent="0">
              <a:buNone/>
            </a:pPr>
            <a:r>
              <a:rPr lang="en-GB" i="1" dirty="0">
                <a:solidFill>
                  <a:srgbClr val="0000FF"/>
                </a:solidFill>
              </a:rPr>
              <a:t>Be able to</a:t>
            </a:r>
          </a:p>
          <a:p>
            <a:r>
              <a:rPr lang="en-GB" dirty="0"/>
              <a:t>explain water quality and quantity requirements </a:t>
            </a:r>
          </a:p>
          <a:p>
            <a:r>
              <a:rPr lang="en-GB" dirty="0"/>
              <a:t>compare different water sources and contamination risk</a:t>
            </a:r>
          </a:p>
          <a:p>
            <a:r>
              <a:rPr lang="en-GB" dirty="0"/>
              <a:t>recommend a water treatment process based on basic quality indicators</a:t>
            </a:r>
          </a:p>
          <a:p>
            <a:r>
              <a:rPr lang="en-GB" dirty="0"/>
              <a:t>analyse the different steps from water source to distribution</a:t>
            </a:r>
          </a:p>
        </p:txBody>
      </p:sp>
      <p:sp>
        <p:nvSpPr>
          <p:cNvPr id="4" name="Slide Number Placeholder 3">
            <a:extLst>
              <a:ext uri="{FF2B5EF4-FFF2-40B4-BE49-F238E27FC236}">
                <a16:creationId xmlns:a16="http://schemas.microsoft.com/office/drawing/2014/main" id="{D3690678-F17F-4FE0-9E82-B2F5D49E0C38}"/>
              </a:ext>
            </a:extLst>
          </p:cNvPr>
          <p:cNvSpPr>
            <a:spLocks noGrp="1"/>
          </p:cNvSpPr>
          <p:nvPr>
            <p:ph type="sldNum" sz="quarter" idx="12"/>
          </p:nvPr>
        </p:nvSpPr>
        <p:spPr/>
        <p:txBody>
          <a:bodyPr/>
          <a:lstStyle/>
          <a:p>
            <a:fld id="{00865948-8B76-4A50-B7DB-B45DBE1BD062}" type="slidenum">
              <a:rPr lang="fr-CH" smtClean="0"/>
              <a:t>2</a:t>
            </a:fld>
            <a:endParaRPr lang="fr-CH"/>
          </a:p>
        </p:txBody>
      </p:sp>
    </p:spTree>
    <p:extLst>
      <p:ext uri="{BB962C8B-B14F-4D97-AF65-F5344CB8AC3E}">
        <p14:creationId xmlns:p14="http://schemas.microsoft.com/office/powerpoint/2010/main" val="4033029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62467" name="TextBox 5">
            <a:extLst>
              <a:ext uri="{FF2B5EF4-FFF2-40B4-BE49-F238E27FC236}">
                <a16:creationId xmlns:a16="http://schemas.microsoft.com/office/drawing/2014/main" id="{1C573764-FDDA-4188-B35F-A0913A85C71A}"/>
              </a:ext>
            </a:extLst>
          </p:cNvPr>
          <p:cNvSpPr txBox="1">
            <a:spLocks noChangeArrowheads="1"/>
          </p:cNvSpPr>
          <p:nvPr/>
        </p:nvSpPr>
        <p:spPr bwMode="auto">
          <a:xfrm>
            <a:off x="2329097" y="2699816"/>
            <a:ext cx="824398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fr-FR" sz="2800" dirty="0">
                <a:solidFill>
                  <a:srgbClr val="000000"/>
                </a:solidFill>
              </a:rPr>
              <a:t>What are the pros and cons of different water sources </a:t>
            </a:r>
          </a:p>
          <a:p>
            <a:pPr algn="ctr"/>
            <a:r>
              <a:rPr lang="en-US" altLang="fr-FR" sz="2800" dirty="0">
                <a:solidFill>
                  <a:srgbClr val="000000"/>
                </a:solidFill>
              </a:rPr>
              <a:t>(i.e. rainwater, surface water, salt water, natural spring, </a:t>
            </a:r>
          </a:p>
          <a:p>
            <a:pPr algn="ctr"/>
            <a:r>
              <a:rPr lang="en-US" altLang="fr-FR" sz="2800" dirty="0">
                <a:solidFill>
                  <a:srgbClr val="000000"/>
                </a:solidFill>
              </a:rPr>
              <a:t>shallow well and borehole)</a:t>
            </a:r>
          </a:p>
        </p:txBody>
      </p:sp>
      <p:sp>
        <p:nvSpPr>
          <p:cNvPr id="2" name="TextBox 1">
            <a:extLst>
              <a:ext uri="{FF2B5EF4-FFF2-40B4-BE49-F238E27FC236}">
                <a16:creationId xmlns:a16="http://schemas.microsoft.com/office/drawing/2014/main" id="{C3DC76C7-A680-40D7-8D0F-A4256BD71089}"/>
              </a:ext>
            </a:extLst>
          </p:cNvPr>
          <p:cNvSpPr txBox="1"/>
          <p:nvPr/>
        </p:nvSpPr>
        <p:spPr>
          <a:xfrm>
            <a:off x="2216426" y="1451113"/>
            <a:ext cx="2207271" cy="584775"/>
          </a:xfrm>
          <a:prstGeom prst="rect">
            <a:avLst/>
          </a:prstGeom>
          <a:noFill/>
        </p:spPr>
        <p:txBody>
          <a:bodyPr wrap="none" rtlCol="0">
            <a:spAutoFit/>
          </a:bodyPr>
          <a:lstStyle/>
          <a:p>
            <a:r>
              <a:rPr lang="en-GB" sz="3200" b="1" dirty="0">
                <a:solidFill>
                  <a:srgbClr val="0000FF"/>
                </a:solidFill>
              </a:rPr>
              <a:t>Group work</a:t>
            </a:r>
          </a:p>
        </p:txBody>
      </p:sp>
      <p:sp>
        <p:nvSpPr>
          <p:cNvPr id="3" name="TextBox 2">
            <a:extLst>
              <a:ext uri="{FF2B5EF4-FFF2-40B4-BE49-F238E27FC236}">
                <a16:creationId xmlns:a16="http://schemas.microsoft.com/office/drawing/2014/main" id="{D4E5F006-5CB3-43CA-A484-97F1FAD02094}"/>
              </a:ext>
            </a:extLst>
          </p:cNvPr>
          <p:cNvSpPr txBox="1"/>
          <p:nvPr/>
        </p:nvSpPr>
        <p:spPr>
          <a:xfrm>
            <a:off x="2216426" y="4821867"/>
            <a:ext cx="4107471" cy="523220"/>
          </a:xfrm>
          <a:prstGeom prst="rect">
            <a:avLst/>
          </a:prstGeom>
          <a:noFill/>
        </p:spPr>
        <p:txBody>
          <a:bodyPr wrap="none" rtlCol="0">
            <a:spAutoFit/>
          </a:bodyPr>
          <a:lstStyle/>
          <a:p>
            <a:r>
              <a:rPr lang="en-GB" sz="2800" b="1" dirty="0">
                <a:solidFill>
                  <a:srgbClr val="FF0000"/>
                </a:solidFill>
              </a:rPr>
              <a:t>Time allocated 10 minutes</a:t>
            </a:r>
          </a:p>
        </p:txBody>
      </p:sp>
    </p:spTree>
    <p:extLst>
      <p:ext uri="{BB962C8B-B14F-4D97-AF65-F5344CB8AC3E}">
        <p14:creationId xmlns:p14="http://schemas.microsoft.com/office/powerpoint/2010/main" val="4238106181"/>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4">
            <a:extLst>
              <a:ext uri="{FF2B5EF4-FFF2-40B4-BE49-F238E27FC236}">
                <a16:creationId xmlns:a16="http://schemas.microsoft.com/office/drawing/2014/main" id="{FA2A0A9F-784A-484E-9E8C-2E1D9DB09F12}"/>
              </a:ext>
            </a:extLst>
          </p:cNvPr>
          <p:cNvSpPr>
            <a:spLocks noGrp="1"/>
          </p:cNvSpPr>
          <p:nvPr>
            <p:ph sz="half" idx="1"/>
          </p:nvPr>
        </p:nvSpPr>
        <p:spPr>
          <a:xfrm>
            <a:off x="677333" y="1318063"/>
            <a:ext cx="11091334" cy="5438337"/>
          </a:xfrm>
          <a:extLst/>
        </p:spPr>
        <p:txBody>
          <a:bodyPr rtlCol="0">
            <a:noAutofit/>
          </a:bodyPr>
          <a:lstStyle/>
          <a:p>
            <a:pPr marL="608909" indent="-320573" defTabSz="449156">
              <a:spcBef>
                <a:spcPct val="0"/>
              </a:spcBef>
              <a:buFont typeface="Arial" charset="0"/>
              <a:buChar char="•"/>
              <a:defRPr/>
            </a:pPr>
            <a:r>
              <a:rPr lang="en-US" altLang="fr-FR" sz="2400" dirty="0">
                <a:ea typeface="ＭＳ Ｐゴシック" pitchFamily="34" charset="-128"/>
              </a:rPr>
              <a:t>Water </a:t>
            </a:r>
            <a:r>
              <a:rPr lang="en-US" altLang="fr-FR" sz="2400" u="sng" dirty="0">
                <a:ea typeface="ＭＳ Ｐゴシック" pitchFamily="34" charset="-128"/>
              </a:rPr>
              <a:t>quantity</a:t>
            </a:r>
          </a:p>
          <a:p>
            <a:pPr marL="1903199" lvl="3" indent="-457200" defTabSz="449156">
              <a:spcBef>
                <a:spcPct val="0"/>
              </a:spcBef>
              <a:buFont typeface="Wingdings" panose="05000000000000000000" pitchFamily="2" charset="2"/>
              <a:buChar char="§"/>
              <a:defRPr/>
            </a:pPr>
            <a:r>
              <a:rPr lang="en-US" altLang="fr-FR" sz="2400" dirty="0">
                <a:ea typeface="ＭＳ Ｐゴシック" pitchFamily="34" charset="-128"/>
              </a:rPr>
              <a:t>Immediate capacity</a:t>
            </a:r>
          </a:p>
          <a:p>
            <a:pPr marL="1903199" lvl="3" indent="-457200" defTabSz="449156">
              <a:spcBef>
                <a:spcPct val="0"/>
              </a:spcBef>
              <a:buFont typeface="Wingdings" panose="05000000000000000000" pitchFamily="2" charset="2"/>
              <a:buChar char="§"/>
              <a:defRPr/>
            </a:pPr>
            <a:r>
              <a:rPr lang="en-US" altLang="fr-FR" sz="2400" dirty="0">
                <a:ea typeface="ＭＳ Ｐゴシック" pitchFamily="34" charset="-128"/>
              </a:rPr>
              <a:t>Reliability over time</a:t>
            </a:r>
          </a:p>
          <a:p>
            <a:pPr marL="608909" indent="-320573" defTabSz="449156">
              <a:spcBef>
                <a:spcPct val="0"/>
              </a:spcBef>
              <a:buFont typeface="Arial" charset="0"/>
              <a:buChar char="•"/>
              <a:defRPr/>
            </a:pPr>
            <a:endParaRPr lang="en-US" altLang="fr-FR" sz="2400" dirty="0">
              <a:ea typeface="ＭＳ Ｐゴシック" pitchFamily="34" charset="-128"/>
            </a:endParaRPr>
          </a:p>
          <a:p>
            <a:pPr marL="608909" indent="-320573" defTabSz="449156">
              <a:spcBef>
                <a:spcPct val="0"/>
              </a:spcBef>
              <a:buFont typeface="Arial" charset="0"/>
              <a:buChar char="•"/>
              <a:defRPr/>
            </a:pPr>
            <a:r>
              <a:rPr lang="en-US" altLang="fr-FR" sz="2400" dirty="0">
                <a:ea typeface="ＭＳ Ｐゴシック" pitchFamily="34" charset="-128"/>
              </a:rPr>
              <a:t>Water </a:t>
            </a:r>
            <a:r>
              <a:rPr lang="en-US" altLang="fr-FR" sz="2400" u="sng" dirty="0">
                <a:ea typeface="ＭＳ Ｐゴシック" pitchFamily="34" charset="-128"/>
              </a:rPr>
              <a:t>quality</a:t>
            </a:r>
          </a:p>
          <a:p>
            <a:pPr marL="1903199" lvl="3" indent="-457200" defTabSz="449156">
              <a:spcBef>
                <a:spcPct val="0"/>
              </a:spcBef>
              <a:buFont typeface="Wingdings" panose="05000000000000000000" pitchFamily="2" charset="2"/>
              <a:buChar char="§"/>
              <a:defRPr/>
            </a:pPr>
            <a:r>
              <a:rPr lang="en-US" altLang="fr-FR" sz="2400" dirty="0">
                <a:ea typeface="ＭＳ Ｐゴシック" pitchFamily="34" charset="-128"/>
              </a:rPr>
              <a:t>present water quality</a:t>
            </a:r>
          </a:p>
          <a:p>
            <a:pPr marL="1903199" lvl="3" indent="-457200" defTabSz="449156">
              <a:spcBef>
                <a:spcPct val="0"/>
              </a:spcBef>
              <a:buFont typeface="Wingdings" panose="05000000000000000000" pitchFamily="2" charset="2"/>
              <a:buChar char="§"/>
              <a:defRPr/>
            </a:pPr>
            <a:r>
              <a:rPr lang="en-US" altLang="fr-FR" sz="2400" dirty="0">
                <a:ea typeface="ＭＳ Ｐゴシック" pitchFamily="34" charset="-128"/>
              </a:rPr>
              <a:t>risk of contamination</a:t>
            </a:r>
          </a:p>
          <a:p>
            <a:pPr marL="1903199" lvl="3" indent="-457200" defTabSz="449156">
              <a:spcBef>
                <a:spcPct val="0"/>
              </a:spcBef>
              <a:buFont typeface="Wingdings" panose="05000000000000000000" pitchFamily="2" charset="2"/>
              <a:buChar char="§"/>
              <a:defRPr/>
            </a:pPr>
            <a:endParaRPr lang="en-US" altLang="fr-FR" sz="2400" dirty="0">
              <a:ea typeface="ＭＳ Ｐゴシック" pitchFamily="34" charset="-128"/>
            </a:endParaRPr>
          </a:p>
          <a:p>
            <a:pPr marL="608909" indent="-320573" defTabSz="449156">
              <a:spcBef>
                <a:spcPct val="0"/>
              </a:spcBef>
              <a:buFont typeface="Arial" charset="0"/>
              <a:buChar char="•"/>
              <a:defRPr/>
            </a:pPr>
            <a:r>
              <a:rPr lang="en-US" altLang="fr-FR" sz="2400" u="sng" dirty="0">
                <a:ea typeface="ＭＳ Ｐゴシック" pitchFamily="34" charset="-128"/>
              </a:rPr>
              <a:t>Technical &amp; financial feasibility</a:t>
            </a:r>
            <a:endParaRPr lang="en-US" altLang="fr-FR" sz="2400" dirty="0">
              <a:ea typeface="ＭＳ Ｐゴシック" pitchFamily="34" charset="-128"/>
            </a:endParaRPr>
          </a:p>
          <a:p>
            <a:pPr marL="1903199" lvl="3" indent="-457200" defTabSz="449156">
              <a:spcBef>
                <a:spcPct val="0"/>
              </a:spcBef>
              <a:buFont typeface="Wingdings" panose="05000000000000000000" pitchFamily="2" charset="2"/>
              <a:buChar char="§"/>
              <a:defRPr/>
            </a:pPr>
            <a:r>
              <a:rPr lang="en-US" altLang="fr-FR" sz="2400" dirty="0">
                <a:ea typeface="ＭＳ Ｐゴシック" pitchFamily="34" charset="-128"/>
              </a:rPr>
              <a:t>Requirements to develop and install a technological solution</a:t>
            </a:r>
          </a:p>
          <a:p>
            <a:pPr marL="1903199" lvl="3" indent="-457200" defTabSz="449156">
              <a:spcBef>
                <a:spcPct val="0"/>
              </a:spcBef>
              <a:buFont typeface="Wingdings" panose="05000000000000000000" pitchFamily="2" charset="2"/>
              <a:buChar char="§"/>
              <a:defRPr/>
            </a:pPr>
            <a:r>
              <a:rPr lang="en-US" altLang="fr-FR" sz="2400" dirty="0">
                <a:ea typeface="ＭＳ Ｐゴシック" pitchFamily="34" charset="-128"/>
              </a:rPr>
              <a:t>Requirements to operate and maintain it</a:t>
            </a:r>
          </a:p>
          <a:p>
            <a:pPr marL="1903199" lvl="3" indent="-457200" defTabSz="449156">
              <a:spcBef>
                <a:spcPct val="0"/>
              </a:spcBef>
              <a:buFont typeface="Wingdings" panose="05000000000000000000" pitchFamily="2" charset="2"/>
              <a:buChar char="§"/>
              <a:defRPr/>
            </a:pPr>
            <a:endParaRPr lang="en-US" altLang="fr-FR" sz="2400" dirty="0">
              <a:ea typeface="ＭＳ Ｐゴシック" pitchFamily="34" charset="-128"/>
            </a:endParaRPr>
          </a:p>
          <a:p>
            <a:pPr marL="608909" indent="-320573" defTabSz="449156">
              <a:spcBef>
                <a:spcPct val="0"/>
              </a:spcBef>
              <a:buFont typeface="Arial" charset="0"/>
              <a:buChar char="•"/>
              <a:defRPr/>
            </a:pPr>
            <a:r>
              <a:rPr lang="en-US" altLang="fr-FR" sz="2400" u="sng" dirty="0">
                <a:ea typeface="ＭＳ Ｐゴシック" pitchFamily="34" charset="-128"/>
              </a:rPr>
              <a:t>Accessibility and Acceptance</a:t>
            </a:r>
          </a:p>
          <a:p>
            <a:pPr marL="1903199" lvl="3" indent="-457200" defTabSz="449156">
              <a:spcBef>
                <a:spcPct val="0"/>
              </a:spcBef>
              <a:buFont typeface="Wingdings" panose="05000000000000000000" pitchFamily="2" charset="2"/>
              <a:buChar char="§"/>
              <a:defRPr/>
            </a:pPr>
            <a:r>
              <a:rPr lang="en-US" altLang="fr-FR" sz="2400" dirty="0">
                <a:ea typeface="ＭＳ Ｐゴシック" pitchFamily="34" charset="-128"/>
              </a:rPr>
              <a:t>physical access and security </a:t>
            </a:r>
          </a:p>
          <a:p>
            <a:pPr marL="1903199" lvl="3" indent="-457200" defTabSz="449156">
              <a:spcBef>
                <a:spcPct val="0"/>
              </a:spcBef>
              <a:buFont typeface="Wingdings" panose="05000000000000000000" pitchFamily="2" charset="2"/>
              <a:buChar char="§"/>
              <a:defRPr/>
            </a:pPr>
            <a:r>
              <a:rPr lang="en-US" altLang="fr-FR" sz="2400" dirty="0">
                <a:ea typeface="ＭＳ Ｐゴシック" pitchFamily="34" charset="-128"/>
              </a:rPr>
              <a:t>social and cultural</a:t>
            </a:r>
          </a:p>
        </p:txBody>
      </p:sp>
      <p:sp>
        <p:nvSpPr>
          <p:cNvPr id="5" name="Title 3">
            <a:extLst>
              <a:ext uri="{FF2B5EF4-FFF2-40B4-BE49-F238E27FC236}">
                <a16:creationId xmlns:a16="http://schemas.microsoft.com/office/drawing/2014/main" id="{E907757C-A65F-4E6D-B4C4-14B0765A19FC}"/>
              </a:ext>
            </a:extLst>
          </p:cNvPr>
          <p:cNvSpPr txBox="1">
            <a:spLocks/>
          </p:cNvSpPr>
          <p:nvPr/>
        </p:nvSpPr>
        <p:spPr>
          <a:xfrm>
            <a:off x="965200" y="101600"/>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Criteria for selecting a water source</a:t>
            </a:r>
          </a:p>
        </p:txBody>
      </p:sp>
    </p:spTree>
    <p:extLst>
      <p:ext uri="{BB962C8B-B14F-4D97-AF65-F5344CB8AC3E}">
        <p14:creationId xmlns:p14="http://schemas.microsoft.com/office/powerpoint/2010/main" val="27495939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mph" presetSubtype="0" fill="hold" nodeType="clickEffect">
                                  <p:stCondLst>
                                    <p:cond delay="0"/>
                                  </p:stCondLst>
                                  <p:childTnLst>
                                    <p:animClr clrSpc="hsl" dir="cw">
                                      <p:cBhvr override="childStyle">
                                        <p:cTn id="6" dur="500" fill="hold"/>
                                        <p:tgtEl>
                                          <p:spTgt spid="9218">
                                            <p:txEl>
                                              <p:pRg st="0" end="0"/>
                                            </p:txEl>
                                          </p:spTgt>
                                        </p:tgtEl>
                                        <p:attrNameLst>
                                          <p:attrName>style.color</p:attrName>
                                        </p:attrNameLst>
                                      </p:cBhvr>
                                      <p:by>
                                        <p:hsl h="0" s="-12549" l="-25098"/>
                                      </p:by>
                                    </p:animClr>
                                    <p:animClr clrSpc="hsl" dir="cw">
                                      <p:cBhvr>
                                        <p:cTn id="7" dur="500" fill="hold"/>
                                        <p:tgtEl>
                                          <p:spTgt spid="9218">
                                            <p:txEl>
                                              <p:pRg st="0" end="0"/>
                                            </p:txEl>
                                          </p:spTgt>
                                        </p:tgtEl>
                                        <p:attrNameLst>
                                          <p:attrName>fillcolor</p:attrName>
                                        </p:attrNameLst>
                                      </p:cBhvr>
                                      <p:by>
                                        <p:hsl h="0" s="-12549" l="-25098"/>
                                      </p:by>
                                    </p:animClr>
                                    <p:animClr clrSpc="hsl" dir="cw">
                                      <p:cBhvr>
                                        <p:cTn id="8" dur="500" fill="hold"/>
                                        <p:tgtEl>
                                          <p:spTgt spid="9218">
                                            <p:txEl>
                                              <p:pRg st="0" end="0"/>
                                            </p:txEl>
                                          </p:spTgt>
                                        </p:tgtEl>
                                        <p:attrNameLst>
                                          <p:attrName>stroke.color</p:attrName>
                                        </p:attrNameLst>
                                      </p:cBhvr>
                                      <p:by>
                                        <p:hsl h="0" s="-12549" l="-25098"/>
                                      </p:by>
                                    </p:animClr>
                                    <p:set>
                                      <p:cBhvr>
                                        <p:cTn id="9" dur="500" fill="hold"/>
                                        <p:tgtEl>
                                          <p:spTgt spid="9218">
                                            <p:txEl>
                                              <p:pRg st="0" end="0"/>
                                            </p:txEl>
                                          </p:spTgt>
                                        </p:tgtEl>
                                        <p:attrNameLst>
                                          <p:attrName>fill.type</p:attrName>
                                        </p:attrNameLst>
                                      </p:cBhvr>
                                      <p:to>
                                        <p:strVal val="solid"/>
                                      </p:to>
                                    </p:set>
                                  </p:childTnLst>
                                </p:cTn>
                              </p:par>
                              <p:par>
                                <p:cTn id="10" presetID="24" presetClass="emph" presetSubtype="0" fill="hold" nodeType="withEffect">
                                  <p:stCondLst>
                                    <p:cond delay="0"/>
                                  </p:stCondLst>
                                  <p:childTnLst>
                                    <p:animClr clrSpc="hsl" dir="cw">
                                      <p:cBhvr override="childStyle">
                                        <p:cTn id="11" dur="500" fill="hold"/>
                                        <p:tgtEl>
                                          <p:spTgt spid="9218">
                                            <p:txEl>
                                              <p:pRg st="1" end="1"/>
                                            </p:txEl>
                                          </p:spTgt>
                                        </p:tgtEl>
                                        <p:attrNameLst>
                                          <p:attrName>style.color</p:attrName>
                                        </p:attrNameLst>
                                      </p:cBhvr>
                                      <p:by>
                                        <p:hsl h="0" s="-12549" l="-25098"/>
                                      </p:by>
                                    </p:animClr>
                                    <p:animClr clrSpc="hsl" dir="cw">
                                      <p:cBhvr>
                                        <p:cTn id="12" dur="500" fill="hold"/>
                                        <p:tgtEl>
                                          <p:spTgt spid="9218">
                                            <p:txEl>
                                              <p:pRg st="1" end="1"/>
                                            </p:txEl>
                                          </p:spTgt>
                                        </p:tgtEl>
                                        <p:attrNameLst>
                                          <p:attrName>fillcolor</p:attrName>
                                        </p:attrNameLst>
                                      </p:cBhvr>
                                      <p:by>
                                        <p:hsl h="0" s="-12549" l="-25098"/>
                                      </p:by>
                                    </p:animClr>
                                    <p:animClr clrSpc="hsl" dir="cw">
                                      <p:cBhvr>
                                        <p:cTn id="13" dur="500" fill="hold"/>
                                        <p:tgtEl>
                                          <p:spTgt spid="9218">
                                            <p:txEl>
                                              <p:pRg st="1" end="1"/>
                                            </p:txEl>
                                          </p:spTgt>
                                        </p:tgtEl>
                                        <p:attrNameLst>
                                          <p:attrName>stroke.color</p:attrName>
                                        </p:attrNameLst>
                                      </p:cBhvr>
                                      <p:by>
                                        <p:hsl h="0" s="-12549" l="-25098"/>
                                      </p:by>
                                    </p:animClr>
                                    <p:set>
                                      <p:cBhvr>
                                        <p:cTn id="14" dur="500" fill="hold"/>
                                        <p:tgtEl>
                                          <p:spTgt spid="9218">
                                            <p:txEl>
                                              <p:pRg st="1" end="1"/>
                                            </p:txEl>
                                          </p:spTgt>
                                        </p:tgtEl>
                                        <p:attrNameLst>
                                          <p:attrName>fill.type</p:attrName>
                                        </p:attrNameLst>
                                      </p:cBhvr>
                                      <p:to>
                                        <p:strVal val="solid"/>
                                      </p:to>
                                    </p:set>
                                  </p:childTnLst>
                                </p:cTn>
                              </p:par>
                              <p:par>
                                <p:cTn id="15" presetID="24" presetClass="emph" presetSubtype="0" fill="hold" nodeType="withEffect">
                                  <p:stCondLst>
                                    <p:cond delay="0"/>
                                  </p:stCondLst>
                                  <p:childTnLst>
                                    <p:animClr clrSpc="hsl" dir="cw">
                                      <p:cBhvr override="childStyle">
                                        <p:cTn id="16" dur="500" fill="hold"/>
                                        <p:tgtEl>
                                          <p:spTgt spid="9218">
                                            <p:txEl>
                                              <p:pRg st="2" end="2"/>
                                            </p:txEl>
                                          </p:spTgt>
                                        </p:tgtEl>
                                        <p:attrNameLst>
                                          <p:attrName>style.color</p:attrName>
                                        </p:attrNameLst>
                                      </p:cBhvr>
                                      <p:by>
                                        <p:hsl h="0" s="-12549" l="-25098"/>
                                      </p:by>
                                    </p:animClr>
                                    <p:animClr clrSpc="hsl" dir="cw">
                                      <p:cBhvr>
                                        <p:cTn id="17" dur="500" fill="hold"/>
                                        <p:tgtEl>
                                          <p:spTgt spid="9218">
                                            <p:txEl>
                                              <p:pRg st="2" end="2"/>
                                            </p:txEl>
                                          </p:spTgt>
                                        </p:tgtEl>
                                        <p:attrNameLst>
                                          <p:attrName>fillcolor</p:attrName>
                                        </p:attrNameLst>
                                      </p:cBhvr>
                                      <p:by>
                                        <p:hsl h="0" s="-12549" l="-25098"/>
                                      </p:by>
                                    </p:animClr>
                                    <p:animClr clrSpc="hsl" dir="cw">
                                      <p:cBhvr>
                                        <p:cTn id="18" dur="500" fill="hold"/>
                                        <p:tgtEl>
                                          <p:spTgt spid="9218">
                                            <p:txEl>
                                              <p:pRg st="2" end="2"/>
                                            </p:txEl>
                                          </p:spTgt>
                                        </p:tgtEl>
                                        <p:attrNameLst>
                                          <p:attrName>stroke.color</p:attrName>
                                        </p:attrNameLst>
                                      </p:cBhvr>
                                      <p:by>
                                        <p:hsl h="0" s="-12549" l="-25098"/>
                                      </p:by>
                                    </p:animClr>
                                    <p:set>
                                      <p:cBhvr>
                                        <p:cTn id="19" dur="500" fill="hold"/>
                                        <p:tgtEl>
                                          <p:spTgt spid="9218">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301727D6-E51B-4952-845B-12603091CD3F}"/>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Water Supply Systems (WSS):</a:t>
            </a:r>
          </a:p>
        </p:txBody>
      </p:sp>
      <p:pic>
        <p:nvPicPr>
          <p:cNvPr id="11" name="Picture 10">
            <a:extLst>
              <a:ext uri="{FF2B5EF4-FFF2-40B4-BE49-F238E27FC236}">
                <a16:creationId xmlns:a16="http://schemas.microsoft.com/office/drawing/2014/main" id="{2FE77C89-5B48-4E4D-81CC-803E5D3E3CC7}"/>
              </a:ext>
            </a:extLst>
          </p:cNvPr>
          <p:cNvPicPr>
            <a:picLocks noChangeAspect="1"/>
          </p:cNvPicPr>
          <p:nvPr/>
        </p:nvPicPr>
        <p:blipFill>
          <a:blip r:embed="rId3"/>
          <a:stretch>
            <a:fillRect/>
          </a:stretch>
        </p:blipFill>
        <p:spPr>
          <a:xfrm>
            <a:off x="2531534" y="1128712"/>
            <a:ext cx="6544734" cy="5348742"/>
          </a:xfrm>
          <a:prstGeom prst="rect">
            <a:avLst/>
          </a:prstGeom>
        </p:spPr>
      </p:pic>
      <p:sp>
        <p:nvSpPr>
          <p:cNvPr id="12" name="Rectangle 11">
            <a:extLst>
              <a:ext uri="{FF2B5EF4-FFF2-40B4-BE49-F238E27FC236}">
                <a16:creationId xmlns:a16="http://schemas.microsoft.com/office/drawing/2014/main" id="{06DCD202-B49E-408F-98F8-283F7B4EC45F}"/>
              </a:ext>
            </a:extLst>
          </p:cNvPr>
          <p:cNvSpPr/>
          <p:nvPr/>
        </p:nvSpPr>
        <p:spPr>
          <a:xfrm>
            <a:off x="2413000" y="6578600"/>
            <a:ext cx="6663268" cy="215444"/>
          </a:xfrm>
          <a:prstGeom prst="rect">
            <a:avLst/>
          </a:prstGeom>
        </p:spPr>
        <p:txBody>
          <a:bodyPr wrap="square">
            <a:spAutoFit/>
          </a:bodyPr>
          <a:lstStyle/>
          <a:p>
            <a:r>
              <a:rPr lang="en-US" sz="800" i="1" dirty="0"/>
              <a:t>References: Queensland Environmental Protection Agency and Wide Bay Water Corporation (2004): Managing and Reducing Losses from Water Distribution </a:t>
            </a:r>
            <a:endParaRPr lang="fr-CH" sz="800" dirty="0"/>
          </a:p>
        </p:txBody>
      </p:sp>
    </p:spTree>
    <p:extLst>
      <p:ext uri="{BB962C8B-B14F-4D97-AF65-F5344CB8AC3E}">
        <p14:creationId xmlns:p14="http://schemas.microsoft.com/office/powerpoint/2010/main" val="3786352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51203" name="TextBox 5">
            <a:extLst>
              <a:ext uri="{FF2B5EF4-FFF2-40B4-BE49-F238E27FC236}">
                <a16:creationId xmlns:a16="http://schemas.microsoft.com/office/drawing/2014/main" id="{E3D528E6-C6E5-4601-9391-86383A1C0358}"/>
              </a:ext>
            </a:extLst>
          </p:cNvPr>
          <p:cNvSpPr txBox="1">
            <a:spLocks noChangeArrowheads="1"/>
          </p:cNvSpPr>
          <p:nvPr/>
        </p:nvSpPr>
        <p:spPr bwMode="auto">
          <a:xfrm>
            <a:off x="2216426" y="3052974"/>
            <a:ext cx="836331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fr-FR" sz="2800" dirty="0">
                <a:solidFill>
                  <a:srgbClr val="000000"/>
                </a:solidFill>
              </a:rPr>
              <a:t>How to provide these different settlements with water? </a:t>
            </a:r>
          </a:p>
          <a:p>
            <a:r>
              <a:rPr lang="en-US" altLang="fr-FR" sz="2800" dirty="0">
                <a:solidFill>
                  <a:srgbClr val="000000"/>
                </a:solidFill>
              </a:rPr>
              <a:t>What would be possible solutions?</a:t>
            </a:r>
          </a:p>
          <a:p>
            <a:endParaRPr lang="en-US" altLang="fr-FR" sz="2800" b="1" dirty="0">
              <a:solidFill>
                <a:srgbClr val="0070C0"/>
              </a:solidFill>
            </a:endParaRPr>
          </a:p>
        </p:txBody>
      </p:sp>
      <p:sp>
        <p:nvSpPr>
          <p:cNvPr id="9" name="TextBox 8">
            <a:extLst>
              <a:ext uri="{FF2B5EF4-FFF2-40B4-BE49-F238E27FC236}">
                <a16:creationId xmlns:a16="http://schemas.microsoft.com/office/drawing/2014/main" id="{130E9E23-A1CA-46BF-9DB3-64A9A5EA3697}"/>
              </a:ext>
            </a:extLst>
          </p:cNvPr>
          <p:cNvSpPr txBox="1"/>
          <p:nvPr/>
        </p:nvSpPr>
        <p:spPr>
          <a:xfrm>
            <a:off x="2216426" y="1451113"/>
            <a:ext cx="2207271" cy="584775"/>
          </a:xfrm>
          <a:prstGeom prst="rect">
            <a:avLst/>
          </a:prstGeom>
          <a:noFill/>
        </p:spPr>
        <p:txBody>
          <a:bodyPr wrap="none" rtlCol="0">
            <a:spAutoFit/>
          </a:bodyPr>
          <a:lstStyle/>
          <a:p>
            <a:r>
              <a:rPr lang="en-GB" sz="3200" b="1" dirty="0">
                <a:solidFill>
                  <a:srgbClr val="0000FF"/>
                </a:solidFill>
              </a:rPr>
              <a:t>Group work</a:t>
            </a:r>
          </a:p>
        </p:txBody>
      </p:sp>
      <p:sp>
        <p:nvSpPr>
          <p:cNvPr id="2" name="Rectangle 1">
            <a:extLst>
              <a:ext uri="{FF2B5EF4-FFF2-40B4-BE49-F238E27FC236}">
                <a16:creationId xmlns:a16="http://schemas.microsoft.com/office/drawing/2014/main" id="{DCBD5F0A-3ED8-4344-AFBC-FE01ABE442F7}"/>
              </a:ext>
            </a:extLst>
          </p:cNvPr>
          <p:cNvSpPr/>
          <p:nvPr/>
        </p:nvSpPr>
        <p:spPr>
          <a:xfrm>
            <a:off x="2216426" y="4814717"/>
            <a:ext cx="4107471" cy="523220"/>
          </a:xfrm>
          <a:prstGeom prst="rect">
            <a:avLst/>
          </a:prstGeom>
        </p:spPr>
        <p:txBody>
          <a:bodyPr wrap="none">
            <a:spAutoFit/>
          </a:bodyPr>
          <a:lstStyle/>
          <a:p>
            <a:r>
              <a:rPr lang="en-GB" sz="2800" b="1" dirty="0">
                <a:solidFill>
                  <a:srgbClr val="FF0000"/>
                </a:solidFill>
              </a:rPr>
              <a:t>Time allocated 10 minutes</a:t>
            </a:r>
          </a:p>
        </p:txBody>
      </p:sp>
    </p:spTree>
    <p:extLst>
      <p:ext uri="{BB962C8B-B14F-4D97-AF65-F5344CB8AC3E}">
        <p14:creationId xmlns:p14="http://schemas.microsoft.com/office/powerpoint/2010/main" val="3231185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3C80E03-FBF9-481B-933C-882A9CA1990D}"/>
              </a:ext>
            </a:extLst>
          </p:cNvPr>
          <p:cNvGrpSpPr/>
          <p:nvPr/>
        </p:nvGrpSpPr>
        <p:grpSpPr>
          <a:xfrm>
            <a:off x="115806" y="242015"/>
            <a:ext cx="11900536" cy="6571441"/>
            <a:chOff x="-714783" y="73983"/>
            <a:chExt cx="13183569" cy="6880379"/>
          </a:xfrm>
        </p:grpSpPr>
        <p:sp>
          <p:nvSpPr>
            <p:cNvPr id="124" name="Freihandform 8198">
              <a:extLst>
                <a:ext uri="{FF2B5EF4-FFF2-40B4-BE49-F238E27FC236}">
                  <a16:creationId xmlns:a16="http://schemas.microsoft.com/office/drawing/2014/main" id="{3C89EAF6-B384-4CF0-992A-8159F5E78677}"/>
                </a:ext>
              </a:extLst>
            </p:cNvPr>
            <p:cNvSpPr/>
            <p:nvPr/>
          </p:nvSpPr>
          <p:spPr>
            <a:xfrm>
              <a:off x="-714783" y="6396734"/>
              <a:ext cx="6151939" cy="557628"/>
            </a:xfrm>
            <a:custGeom>
              <a:avLst/>
              <a:gdLst>
                <a:gd name="connsiteX0" fmla="*/ 0 w 4789714"/>
                <a:gd name="connsiteY0" fmla="*/ 1088572 h 1175657"/>
                <a:gd name="connsiteX1" fmla="*/ 1415142 w 4789714"/>
                <a:gd name="connsiteY1" fmla="*/ 174172 h 1175657"/>
                <a:gd name="connsiteX2" fmla="*/ 3962400 w 4789714"/>
                <a:gd name="connsiteY2" fmla="*/ 0 h 1175657"/>
                <a:gd name="connsiteX3" fmla="*/ 4789714 w 4789714"/>
                <a:gd name="connsiteY3" fmla="*/ 217715 h 1175657"/>
                <a:gd name="connsiteX4" fmla="*/ 4593771 w 4789714"/>
                <a:gd name="connsiteY4" fmla="*/ 827315 h 1175657"/>
                <a:gd name="connsiteX5" fmla="*/ 2634342 w 4789714"/>
                <a:gd name="connsiteY5" fmla="*/ 1175657 h 1175657"/>
                <a:gd name="connsiteX6" fmla="*/ 239485 w 4789714"/>
                <a:gd name="connsiteY6" fmla="*/ 1066800 h 1175657"/>
                <a:gd name="connsiteX7" fmla="*/ 195942 w 4789714"/>
                <a:gd name="connsiteY7" fmla="*/ 979715 h 1175657"/>
                <a:gd name="connsiteX8" fmla="*/ 108857 w 4789714"/>
                <a:gd name="connsiteY8" fmla="*/ 1066800 h 1175657"/>
                <a:gd name="connsiteX9" fmla="*/ 108857 w 4789714"/>
                <a:gd name="connsiteY9" fmla="*/ 979715 h 1175657"/>
                <a:gd name="connsiteX10" fmla="*/ 65314 w 4789714"/>
                <a:gd name="connsiteY10" fmla="*/ 1110343 h 1175657"/>
                <a:gd name="connsiteX11" fmla="*/ 65314 w 4789714"/>
                <a:gd name="connsiteY11" fmla="*/ 1110343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89714" h="1175657">
                  <a:moveTo>
                    <a:pt x="0" y="1088572"/>
                  </a:moveTo>
                  <a:lnTo>
                    <a:pt x="1415142" y="174172"/>
                  </a:lnTo>
                  <a:lnTo>
                    <a:pt x="3962400" y="0"/>
                  </a:lnTo>
                  <a:lnTo>
                    <a:pt x="4789714" y="217715"/>
                  </a:lnTo>
                  <a:lnTo>
                    <a:pt x="4593771" y="827315"/>
                  </a:lnTo>
                  <a:lnTo>
                    <a:pt x="2634342" y="1175657"/>
                  </a:lnTo>
                  <a:lnTo>
                    <a:pt x="239485" y="1066800"/>
                  </a:lnTo>
                  <a:lnTo>
                    <a:pt x="195942" y="979715"/>
                  </a:lnTo>
                  <a:lnTo>
                    <a:pt x="108857" y="1066800"/>
                  </a:lnTo>
                  <a:lnTo>
                    <a:pt x="108857" y="979715"/>
                  </a:lnTo>
                  <a:lnTo>
                    <a:pt x="65314" y="1110343"/>
                  </a:lnTo>
                  <a:lnTo>
                    <a:pt x="65314" y="1110343"/>
                  </a:lnTo>
                </a:path>
              </a:pathLst>
            </a:custGeom>
            <a:pattFill prst="wdUpDiag">
              <a:fgClr>
                <a:schemeClr val="tx1">
                  <a:lumMod val="50000"/>
                  <a:lumOff val="50000"/>
                </a:schemeClr>
              </a:fgClr>
              <a:bgClr>
                <a:schemeClr val="bg1">
                  <a:lumMod val="65000"/>
                </a:schemeClr>
              </a:bgClr>
            </a:patt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199" name="Freihandform 8198">
              <a:extLst>
                <a:ext uri="{FF2B5EF4-FFF2-40B4-BE49-F238E27FC236}">
                  <a16:creationId xmlns:a16="http://schemas.microsoft.com/office/drawing/2014/main" id="{92DD015D-0329-4C54-B543-850BA529872E}"/>
                </a:ext>
              </a:extLst>
            </p:cNvPr>
            <p:cNvSpPr/>
            <p:nvPr/>
          </p:nvSpPr>
          <p:spPr>
            <a:xfrm>
              <a:off x="4554221" y="5364739"/>
              <a:ext cx="7914565" cy="1314924"/>
            </a:xfrm>
            <a:custGeom>
              <a:avLst/>
              <a:gdLst>
                <a:gd name="connsiteX0" fmla="*/ 0 w 4789714"/>
                <a:gd name="connsiteY0" fmla="*/ 1088572 h 1175657"/>
                <a:gd name="connsiteX1" fmla="*/ 1415142 w 4789714"/>
                <a:gd name="connsiteY1" fmla="*/ 174172 h 1175657"/>
                <a:gd name="connsiteX2" fmla="*/ 3962400 w 4789714"/>
                <a:gd name="connsiteY2" fmla="*/ 0 h 1175657"/>
                <a:gd name="connsiteX3" fmla="*/ 4789714 w 4789714"/>
                <a:gd name="connsiteY3" fmla="*/ 217715 h 1175657"/>
                <a:gd name="connsiteX4" fmla="*/ 4593771 w 4789714"/>
                <a:gd name="connsiteY4" fmla="*/ 827315 h 1175657"/>
                <a:gd name="connsiteX5" fmla="*/ 2634342 w 4789714"/>
                <a:gd name="connsiteY5" fmla="*/ 1175657 h 1175657"/>
                <a:gd name="connsiteX6" fmla="*/ 239485 w 4789714"/>
                <a:gd name="connsiteY6" fmla="*/ 1066800 h 1175657"/>
                <a:gd name="connsiteX7" fmla="*/ 195942 w 4789714"/>
                <a:gd name="connsiteY7" fmla="*/ 979715 h 1175657"/>
                <a:gd name="connsiteX8" fmla="*/ 108857 w 4789714"/>
                <a:gd name="connsiteY8" fmla="*/ 1066800 h 1175657"/>
                <a:gd name="connsiteX9" fmla="*/ 108857 w 4789714"/>
                <a:gd name="connsiteY9" fmla="*/ 979715 h 1175657"/>
                <a:gd name="connsiteX10" fmla="*/ 65314 w 4789714"/>
                <a:gd name="connsiteY10" fmla="*/ 1110343 h 1175657"/>
                <a:gd name="connsiteX11" fmla="*/ 65314 w 4789714"/>
                <a:gd name="connsiteY11" fmla="*/ 1110343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89714" h="1175657">
                  <a:moveTo>
                    <a:pt x="0" y="1088572"/>
                  </a:moveTo>
                  <a:lnTo>
                    <a:pt x="1415142" y="174172"/>
                  </a:lnTo>
                  <a:lnTo>
                    <a:pt x="3962400" y="0"/>
                  </a:lnTo>
                  <a:lnTo>
                    <a:pt x="4789714" y="217715"/>
                  </a:lnTo>
                  <a:lnTo>
                    <a:pt x="4593771" y="827315"/>
                  </a:lnTo>
                  <a:lnTo>
                    <a:pt x="2634342" y="1175657"/>
                  </a:lnTo>
                  <a:lnTo>
                    <a:pt x="239485" y="1066800"/>
                  </a:lnTo>
                  <a:lnTo>
                    <a:pt x="195942" y="979715"/>
                  </a:lnTo>
                  <a:lnTo>
                    <a:pt x="108857" y="1066800"/>
                  </a:lnTo>
                  <a:lnTo>
                    <a:pt x="108857" y="979715"/>
                  </a:lnTo>
                  <a:lnTo>
                    <a:pt x="65314" y="1110343"/>
                  </a:lnTo>
                  <a:lnTo>
                    <a:pt x="65314" y="1110343"/>
                  </a:lnTo>
                </a:path>
              </a:pathLst>
            </a:custGeom>
            <a:pattFill prst="wdUpDiag">
              <a:fgClr>
                <a:schemeClr val="tx1">
                  <a:lumMod val="50000"/>
                  <a:lumOff val="50000"/>
                </a:schemeClr>
              </a:fgClr>
              <a:bgClr>
                <a:schemeClr val="bg1">
                  <a:lumMod val="65000"/>
                </a:schemeClr>
              </a:bgClr>
            </a:patt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198" name="Freihandform 8197">
              <a:extLst>
                <a:ext uri="{FF2B5EF4-FFF2-40B4-BE49-F238E27FC236}">
                  <a16:creationId xmlns:a16="http://schemas.microsoft.com/office/drawing/2014/main" id="{125FC8A5-962D-47E5-80EA-F8E191052858}"/>
                </a:ext>
              </a:extLst>
            </p:cNvPr>
            <p:cNvSpPr/>
            <p:nvPr/>
          </p:nvSpPr>
          <p:spPr>
            <a:xfrm>
              <a:off x="5871616" y="5012232"/>
              <a:ext cx="6597170" cy="1278229"/>
            </a:xfrm>
            <a:custGeom>
              <a:avLst/>
              <a:gdLst>
                <a:gd name="connsiteX0" fmla="*/ 87086 w 11691257"/>
                <a:gd name="connsiteY0" fmla="*/ 1872343 h 2264228"/>
                <a:gd name="connsiteX1" fmla="*/ 1589314 w 11691257"/>
                <a:gd name="connsiteY1" fmla="*/ 2177143 h 2264228"/>
                <a:gd name="connsiteX2" fmla="*/ 7293428 w 11691257"/>
                <a:gd name="connsiteY2" fmla="*/ 2264228 h 2264228"/>
                <a:gd name="connsiteX3" fmla="*/ 8251371 w 11691257"/>
                <a:gd name="connsiteY3" fmla="*/ 1719943 h 2264228"/>
                <a:gd name="connsiteX4" fmla="*/ 9579428 w 11691257"/>
                <a:gd name="connsiteY4" fmla="*/ 1524000 h 2264228"/>
                <a:gd name="connsiteX5" fmla="*/ 10776857 w 11691257"/>
                <a:gd name="connsiteY5" fmla="*/ 1502228 h 2264228"/>
                <a:gd name="connsiteX6" fmla="*/ 11451771 w 11691257"/>
                <a:gd name="connsiteY6" fmla="*/ 1502228 h 2264228"/>
                <a:gd name="connsiteX7" fmla="*/ 11691257 w 11691257"/>
                <a:gd name="connsiteY7" fmla="*/ 653143 h 2264228"/>
                <a:gd name="connsiteX8" fmla="*/ 11234057 w 11691257"/>
                <a:gd name="connsiteY8" fmla="*/ 239486 h 2264228"/>
                <a:gd name="connsiteX9" fmla="*/ 6923314 w 11691257"/>
                <a:gd name="connsiteY9" fmla="*/ 0 h 2264228"/>
                <a:gd name="connsiteX10" fmla="*/ 2220686 w 11691257"/>
                <a:gd name="connsiteY10" fmla="*/ 348343 h 2264228"/>
                <a:gd name="connsiteX11" fmla="*/ 195943 w 11691257"/>
                <a:gd name="connsiteY11" fmla="*/ 1306286 h 2264228"/>
                <a:gd name="connsiteX12" fmla="*/ 0 w 11691257"/>
                <a:gd name="connsiteY12" fmla="*/ 1915886 h 2264228"/>
                <a:gd name="connsiteX13" fmla="*/ 849086 w 11691257"/>
                <a:gd name="connsiteY13" fmla="*/ 2068286 h 2264228"/>
                <a:gd name="connsiteX14" fmla="*/ 1328057 w 11691257"/>
                <a:gd name="connsiteY14" fmla="*/ 2090057 h 2264228"/>
                <a:gd name="connsiteX15" fmla="*/ 326571 w 11691257"/>
                <a:gd name="connsiteY15" fmla="*/ 1937657 h 2264228"/>
                <a:gd name="connsiteX16" fmla="*/ 87086 w 11691257"/>
                <a:gd name="connsiteY16" fmla="*/ 1872343 h 226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91257" h="2264228">
                  <a:moveTo>
                    <a:pt x="87086" y="1872343"/>
                  </a:moveTo>
                  <a:lnTo>
                    <a:pt x="1589314" y="2177143"/>
                  </a:lnTo>
                  <a:lnTo>
                    <a:pt x="7293428" y="2264228"/>
                  </a:lnTo>
                  <a:lnTo>
                    <a:pt x="8251371" y="1719943"/>
                  </a:lnTo>
                  <a:lnTo>
                    <a:pt x="9579428" y="1524000"/>
                  </a:lnTo>
                  <a:lnTo>
                    <a:pt x="10776857" y="1502228"/>
                  </a:lnTo>
                  <a:lnTo>
                    <a:pt x="11451771" y="1502228"/>
                  </a:lnTo>
                  <a:lnTo>
                    <a:pt x="11691257" y="653143"/>
                  </a:lnTo>
                  <a:lnTo>
                    <a:pt x="11234057" y="239486"/>
                  </a:lnTo>
                  <a:lnTo>
                    <a:pt x="6923314" y="0"/>
                  </a:lnTo>
                  <a:lnTo>
                    <a:pt x="2220686" y="348343"/>
                  </a:lnTo>
                  <a:lnTo>
                    <a:pt x="195943" y="1306286"/>
                  </a:lnTo>
                  <a:lnTo>
                    <a:pt x="0" y="1915886"/>
                  </a:lnTo>
                  <a:lnTo>
                    <a:pt x="849086" y="2068286"/>
                  </a:lnTo>
                  <a:lnTo>
                    <a:pt x="1328057" y="2090057"/>
                  </a:lnTo>
                  <a:lnTo>
                    <a:pt x="326571" y="1937657"/>
                  </a:lnTo>
                  <a:lnTo>
                    <a:pt x="87086" y="1872343"/>
                  </a:lnTo>
                  <a:close/>
                </a:path>
              </a:pathLst>
            </a:custGeom>
            <a:pattFill prst="trellis">
              <a:fgClr>
                <a:srgbClr val="87D4F7"/>
              </a:fgClr>
              <a:bgClr>
                <a:schemeClr val="tx1">
                  <a:lumMod val="75000"/>
                  <a:lumOff val="25000"/>
                </a:schemeClr>
              </a:bgClr>
            </a:pattFill>
            <a:ln w="762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1" name="Freihandform 20">
              <a:extLst>
                <a:ext uri="{FF2B5EF4-FFF2-40B4-BE49-F238E27FC236}">
                  <a16:creationId xmlns:a16="http://schemas.microsoft.com/office/drawing/2014/main" id="{67135ED6-670A-44DA-BDFF-D2C1F1CC5EB6}"/>
                </a:ext>
              </a:extLst>
            </p:cNvPr>
            <p:cNvSpPr/>
            <p:nvPr/>
          </p:nvSpPr>
          <p:spPr>
            <a:xfrm>
              <a:off x="1019359" y="73983"/>
              <a:ext cx="2063799" cy="1056085"/>
            </a:xfrm>
            <a:custGeom>
              <a:avLst/>
              <a:gdLst>
                <a:gd name="connsiteX0" fmla="*/ 0 w 3657684"/>
                <a:gd name="connsiteY0" fmla="*/ 1872343 h 1872343"/>
                <a:gd name="connsiteX1" fmla="*/ 108857 w 3657684"/>
                <a:gd name="connsiteY1" fmla="*/ 1807028 h 1872343"/>
                <a:gd name="connsiteX2" fmla="*/ 174171 w 3657684"/>
                <a:gd name="connsiteY2" fmla="*/ 1763485 h 1872343"/>
                <a:gd name="connsiteX3" fmla="*/ 283028 w 3657684"/>
                <a:gd name="connsiteY3" fmla="*/ 1654628 h 1872343"/>
                <a:gd name="connsiteX4" fmla="*/ 413657 w 3657684"/>
                <a:gd name="connsiteY4" fmla="*/ 1611085 h 1872343"/>
                <a:gd name="connsiteX5" fmla="*/ 478971 w 3657684"/>
                <a:gd name="connsiteY5" fmla="*/ 1436914 h 1872343"/>
                <a:gd name="connsiteX6" fmla="*/ 587828 w 3657684"/>
                <a:gd name="connsiteY6" fmla="*/ 1240971 h 1872343"/>
                <a:gd name="connsiteX7" fmla="*/ 631371 w 3657684"/>
                <a:gd name="connsiteY7" fmla="*/ 1110343 h 1872343"/>
                <a:gd name="connsiteX8" fmla="*/ 696685 w 3657684"/>
                <a:gd name="connsiteY8" fmla="*/ 936171 h 1872343"/>
                <a:gd name="connsiteX9" fmla="*/ 762000 w 3657684"/>
                <a:gd name="connsiteY9" fmla="*/ 892628 h 1872343"/>
                <a:gd name="connsiteX10" fmla="*/ 805542 w 3657684"/>
                <a:gd name="connsiteY10" fmla="*/ 827314 h 1872343"/>
                <a:gd name="connsiteX11" fmla="*/ 870857 w 3657684"/>
                <a:gd name="connsiteY11" fmla="*/ 805543 h 1872343"/>
                <a:gd name="connsiteX12" fmla="*/ 1023257 w 3657684"/>
                <a:gd name="connsiteY12" fmla="*/ 762000 h 1872343"/>
                <a:gd name="connsiteX13" fmla="*/ 1219200 w 3657684"/>
                <a:gd name="connsiteY13" fmla="*/ 631371 h 1872343"/>
                <a:gd name="connsiteX14" fmla="*/ 1306285 w 3657684"/>
                <a:gd name="connsiteY14" fmla="*/ 609600 h 1872343"/>
                <a:gd name="connsiteX15" fmla="*/ 1436914 w 3657684"/>
                <a:gd name="connsiteY15" fmla="*/ 522514 h 1872343"/>
                <a:gd name="connsiteX16" fmla="*/ 1545771 w 3657684"/>
                <a:gd name="connsiteY16" fmla="*/ 413657 h 1872343"/>
                <a:gd name="connsiteX17" fmla="*/ 1654628 w 3657684"/>
                <a:gd name="connsiteY17" fmla="*/ 283028 h 1872343"/>
                <a:gd name="connsiteX18" fmla="*/ 1698171 w 3657684"/>
                <a:gd name="connsiteY18" fmla="*/ 217714 h 1872343"/>
                <a:gd name="connsiteX19" fmla="*/ 1828800 w 3657684"/>
                <a:gd name="connsiteY19" fmla="*/ 152400 h 1872343"/>
                <a:gd name="connsiteX20" fmla="*/ 1959428 w 3657684"/>
                <a:gd name="connsiteY20" fmla="*/ 65314 h 1872343"/>
                <a:gd name="connsiteX21" fmla="*/ 2286000 w 3657684"/>
                <a:gd name="connsiteY21" fmla="*/ 21771 h 1872343"/>
                <a:gd name="connsiteX22" fmla="*/ 2351314 w 3657684"/>
                <a:gd name="connsiteY22" fmla="*/ 0 h 1872343"/>
                <a:gd name="connsiteX23" fmla="*/ 2438400 w 3657684"/>
                <a:gd name="connsiteY23" fmla="*/ 21771 h 1872343"/>
                <a:gd name="connsiteX24" fmla="*/ 2634342 w 3657684"/>
                <a:gd name="connsiteY24" fmla="*/ 130628 h 1872343"/>
                <a:gd name="connsiteX25" fmla="*/ 2699657 w 3657684"/>
                <a:gd name="connsiteY25" fmla="*/ 195943 h 1872343"/>
                <a:gd name="connsiteX26" fmla="*/ 2895600 w 3657684"/>
                <a:gd name="connsiteY26" fmla="*/ 370114 h 1872343"/>
                <a:gd name="connsiteX27" fmla="*/ 3004457 w 3657684"/>
                <a:gd name="connsiteY27" fmla="*/ 457200 h 1872343"/>
                <a:gd name="connsiteX28" fmla="*/ 3026228 w 3657684"/>
                <a:gd name="connsiteY28" fmla="*/ 522514 h 1872343"/>
                <a:gd name="connsiteX29" fmla="*/ 3113314 w 3657684"/>
                <a:gd name="connsiteY29" fmla="*/ 653143 h 1872343"/>
                <a:gd name="connsiteX30" fmla="*/ 3178628 w 3657684"/>
                <a:gd name="connsiteY30" fmla="*/ 783771 h 1872343"/>
                <a:gd name="connsiteX31" fmla="*/ 3243942 w 3657684"/>
                <a:gd name="connsiteY31" fmla="*/ 914400 h 1872343"/>
                <a:gd name="connsiteX32" fmla="*/ 3309257 w 3657684"/>
                <a:gd name="connsiteY32" fmla="*/ 957943 h 1872343"/>
                <a:gd name="connsiteX33" fmla="*/ 3439885 w 3657684"/>
                <a:gd name="connsiteY33" fmla="*/ 1153885 h 1872343"/>
                <a:gd name="connsiteX34" fmla="*/ 3483428 w 3657684"/>
                <a:gd name="connsiteY34" fmla="*/ 1219200 h 1872343"/>
                <a:gd name="connsiteX35" fmla="*/ 3526971 w 3657684"/>
                <a:gd name="connsiteY35" fmla="*/ 1284514 h 1872343"/>
                <a:gd name="connsiteX36" fmla="*/ 3592285 w 3657684"/>
                <a:gd name="connsiteY36" fmla="*/ 1415143 h 1872343"/>
                <a:gd name="connsiteX37" fmla="*/ 3614057 w 3657684"/>
                <a:gd name="connsiteY37" fmla="*/ 1480457 h 1872343"/>
                <a:gd name="connsiteX38" fmla="*/ 3657600 w 3657684"/>
                <a:gd name="connsiteY38" fmla="*/ 1567543 h 187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657684" h="1872343">
                  <a:moveTo>
                    <a:pt x="0" y="1872343"/>
                  </a:moveTo>
                  <a:cubicBezTo>
                    <a:pt x="36286" y="1850571"/>
                    <a:pt x="72973" y="1829456"/>
                    <a:pt x="108857" y="1807028"/>
                  </a:cubicBezTo>
                  <a:cubicBezTo>
                    <a:pt x="131046" y="1793160"/>
                    <a:pt x="155669" y="1781987"/>
                    <a:pt x="174171" y="1763485"/>
                  </a:cubicBezTo>
                  <a:cubicBezTo>
                    <a:pt x="249644" y="1688012"/>
                    <a:pt x="178527" y="1701073"/>
                    <a:pt x="283028" y="1654628"/>
                  </a:cubicBezTo>
                  <a:cubicBezTo>
                    <a:pt x="324970" y="1635987"/>
                    <a:pt x="413657" y="1611085"/>
                    <a:pt x="413657" y="1611085"/>
                  </a:cubicBezTo>
                  <a:cubicBezTo>
                    <a:pt x="465270" y="1353015"/>
                    <a:pt x="397429" y="1620384"/>
                    <a:pt x="478971" y="1436914"/>
                  </a:cubicBezTo>
                  <a:cubicBezTo>
                    <a:pt x="564218" y="1245108"/>
                    <a:pt x="468614" y="1360185"/>
                    <a:pt x="587828" y="1240971"/>
                  </a:cubicBezTo>
                  <a:cubicBezTo>
                    <a:pt x="602342" y="1197428"/>
                    <a:pt x="622370" y="1155350"/>
                    <a:pt x="631371" y="1110343"/>
                  </a:cubicBezTo>
                  <a:cubicBezTo>
                    <a:pt x="646948" y="1032457"/>
                    <a:pt x="640624" y="992232"/>
                    <a:pt x="696685" y="936171"/>
                  </a:cubicBezTo>
                  <a:cubicBezTo>
                    <a:pt x="715187" y="917669"/>
                    <a:pt x="740228" y="907142"/>
                    <a:pt x="762000" y="892628"/>
                  </a:cubicBezTo>
                  <a:cubicBezTo>
                    <a:pt x="776514" y="870857"/>
                    <a:pt x="785110" y="843660"/>
                    <a:pt x="805542" y="827314"/>
                  </a:cubicBezTo>
                  <a:cubicBezTo>
                    <a:pt x="823462" y="812978"/>
                    <a:pt x="848791" y="811848"/>
                    <a:pt x="870857" y="805543"/>
                  </a:cubicBezTo>
                  <a:cubicBezTo>
                    <a:pt x="1062219" y="750868"/>
                    <a:pt x="866653" y="814200"/>
                    <a:pt x="1023257" y="762000"/>
                  </a:cubicBezTo>
                  <a:lnTo>
                    <a:pt x="1219200" y="631371"/>
                  </a:lnTo>
                  <a:cubicBezTo>
                    <a:pt x="1244096" y="614774"/>
                    <a:pt x="1277257" y="616857"/>
                    <a:pt x="1306285" y="609600"/>
                  </a:cubicBezTo>
                  <a:cubicBezTo>
                    <a:pt x="1349828" y="580571"/>
                    <a:pt x="1407885" y="566057"/>
                    <a:pt x="1436914" y="522514"/>
                  </a:cubicBezTo>
                  <a:cubicBezTo>
                    <a:pt x="1494971" y="435429"/>
                    <a:pt x="1458686" y="471714"/>
                    <a:pt x="1545771" y="413657"/>
                  </a:cubicBezTo>
                  <a:cubicBezTo>
                    <a:pt x="1653880" y="251495"/>
                    <a:pt x="1514934" y="450661"/>
                    <a:pt x="1654628" y="283028"/>
                  </a:cubicBezTo>
                  <a:cubicBezTo>
                    <a:pt x="1671379" y="262927"/>
                    <a:pt x="1679669" y="236216"/>
                    <a:pt x="1698171" y="217714"/>
                  </a:cubicBezTo>
                  <a:cubicBezTo>
                    <a:pt x="1740377" y="175508"/>
                    <a:pt x="1775677" y="170107"/>
                    <a:pt x="1828800" y="152400"/>
                  </a:cubicBezTo>
                  <a:cubicBezTo>
                    <a:pt x="1872343" y="123371"/>
                    <a:pt x="1907500" y="71805"/>
                    <a:pt x="1959428" y="65314"/>
                  </a:cubicBezTo>
                  <a:cubicBezTo>
                    <a:pt x="2184520" y="37178"/>
                    <a:pt x="2075679" y="51818"/>
                    <a:pt x="2286000" y="21771"/>
                  </a:cubicBezTo>
                  <a:cubicBezTo>
                    <a:pt x="2307771" y="14514"/>
                    <a:pt x="2328365" y="0"/>
                    <a:pt x="2351314" y="0"/>
                  </a:cubicBezTo>
                  <a:cubicBezTo>
                    <a:pt x="2381236" y="0"/>
                    <a:pt x="2409629" y="13551"/>
                    <a:pt x="2438400" y="21771"/>
                  </a:cubicBezTo>
                  <a:cubicBezTo>
                    <a:pt x="2515054" y="43672"/>
                    <a:pt x="2571970" y="68256"/>
                    <a:pt x="2634342" y="130628"/>
                  </a:cubicBezTo>
                  <a:cubicBezTo>
                    <a:pt x="2656114" y="152400"/>
                    <a:pt x="2676004" y="176232"/>
                    <a:pt x="2699657" y="195943"/>
                  </a:cubicBezTo>
                  <a:cubicBezTo>
                    <a:pt x="2797820" y="277745"/>
                    <a:pt x="2789744" y="211328"/>
                    <a:pt x="2895600" y="370114"/>
                  </a:cubicBezTo>
                  <a:cubicBezTo>
                    <a:pt x="2951872" y="454523"/>
                    <a:pt x="2914319" y="427154"/>
                    <a:pt x="3004457" y="457200"/>
                  </a:cubicBezTo>
                  <a:cubicBezTo>
                    <a:pt x="3011714" y="478971"/>
                    <a:pt x="3015083" y="502453"/>
                    <a:pt x="3026228" y="522514"/>
                  </a:cubicBezTo>
                  <a:cubicBezTo>
                    <a:pt x="3051643" y="568261"/>
                    <a:pt x="3113314" y="653143"/>
                    <a:pt x="3113314" y="653143"/>
                  </a:cubicBezTo>
                  <a:cubicBezTo>
                    <a:pt x="3168034" y="817304"/>
                    <a:pt x="3094222" y="614961"/>
                    <a:pt x="3178628" y="783771"/>
                  </a:cubicBezTo>
                  <a:cubicBezTo>
                    <a:pt x="3214041" y="854596"/>
                    <a:pt x="3181552" y="852009"/>
                    <a:pt x="3243942" y="914400"/>
                  </a:cubicBezTo>
                  <a:cubicBezTo>
                    <a:pt x="3262444" y="932902"/>
                    <a:pt x="3287485" y="943429"/>
                    <a:pt x="3309257" y="957943"/>
                  </a:cubicBezTo>
                  <a:lnTo>
                    <a:pt x="3439885" y="1153885"/>
                  </a:lnTo>
                  <a:lnTo>
                    <a:pt x="3483428" y="1219200"/>
                  </a:lnTo>
                  <a:lnTo>
                    <a:pt x="3526971" y="1284514"/>
                  </a:lnTo>
                  <a:cubicBezTo>
                    <a:pt x="3581690" y="1448675"/>
                    <a:pt x="3507879" y="1246333"/>
                    <a:pt x="3592285" y="1415143"/>
                  </a:cubicBezTo>
                  <a:cubicBezTo>
                    <a:pt x="3602548" y="1435669"/>
                    <a:pt x="3603794" y="1459931"/>
                    <a:pt x="3614057" y="1480457"/>
                  </a:cubicBezTo>
                  <a:cubicBezTo>
                    <a:pt x="3661626" y="1575593"/>
                    <a:pt x="3657600" y="1513009"/>
                    <a:pt x="3657600" y="1567543"/>
                  </a:cubicBez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2" name="Freihandform 21">
              <a:extLst>
                <a:ext uri="{FF2B5EF4-FFF2-40B4-BE49-F238E27FC236}">
                  <a16:creationId xmlns:a16="http://schemas.microsoft.com/office/drawing/2014/main" id="{9C05B1F0-E901-4D83-9778-4F273130481A}"/>
                </a:ext>
              </a:extLst>
            </p:cNvPr>
            <p:cNvSpPr/>
            <p:nvPr/>
          </p:nvSpPr>
          <p:spPr>
            <a:xfrm>
              <a:off x="2739192" y="184160"/>
              <a:ext cx="1289874" cy="687933"/>
            </a:xfrm>
            <a:custGeom>
              <a:avLst/>
              <a:gdLst>
                <a:gd name="connsiteX0" fmla="*/ 0 w 2286000"/>
                <a:gd name="connsiteY0" fmla="*/ 283028 h 1219200"/>
                <a:gd name="connsiteX1" fmla="*/ 587828 w 2286000"/>
                <a:gd name="connsiteY1" fmla="*/ 283028 h 1219200"/>
                <a:gd name="connsiteX2" fmla="*/ 653142 w 2286000"/>
                <a:gd name="connsiteY2" fmla="*/ 239485 h 1219200"/>
                <a:gd name="connsiteX3" fmla="*/ 783771 w 2286000"/>
                <a:gd name="connsiteY3" fmla="*/ 195942 h 1219200"/>
                <a:gd name="connsiteX4" fmla="*/ 827314 w 2286000"/>
                <a:gd name="connsiteY4" fmla="*/ 130628 h 1219200"/>
                <a:gd name="connsiteX5" fmla="*/ 849085 w 2286000"/>
                <a:gd name="connsiteY5" fmla="*/ 65314 h 1219200"/>
                <a:gd name="connsiteX6" fmla="*/ 979714 w 2286000"/>
                <a:gd name="connsiteY6" fmla="*/ 0 h 1219200"/>
                <a:gd name="connsiteX7" fmla="*/ 1306285 w 2286000"/>
                <a:gd name="connsiteY7" fmla="*/ 21771 h 1219200"/>
                <a:gd name="connsiteX8" fmla="*/ 1415142 w 2286000"/>
                <a:gd name="connsiteY8" fmla="*/ 130628 h 1219200"/>
                <a:gd name="connsiteX9" fmla="*/ 1458685 w 2286000"/>
                <a:gd name="connsiteY9" fmla="*/ 261257 h 1219200"/>
                <a:gd name="connsiteX10" fmla="*/ 1502228 w 2286000"/>
                <a:gd name="connsiteY10" fmla="*/ 391885 h 1219200"/>
                <a:gd name="connsiteX11" fmla="*/ 1545771 w 2286000"/>
                <a:gd name="connsiteY11" fmla="*/ 457200 h 1219200"/>
                <a:gd name="connsiteX12" fmla="*/ 1632857 w 2286000"/>
                <a:gd name="connsiteY12" fmla="*/ 566057 h 1219200"/>
                <a:gd name="connsiteX13" fmla="*/ 1741714 w 2286000"/>
                <a:gd name="connsiteY13" fmla="*/ 674914 h 1219200"/>
                <a:gd name="connsiteX14" fmla="*/ 1850571 w 2286000"/>
                <a:gd name="connsiteY14" fmla="*/ 827314 h 1219200"/>
                <a:gd name="connsiteX15" fmla="*/ 1915885 w 2286000"/>
                <a:gd name="connsiteY15" fmla="*/ 870857 h 1219200"/>
                <a:gd name="connsiteX16" fmla="*/ 2002971 w 2286000"/>
                <a:gd name="connsiteY16" fmla="*/ 979714 h 1219200"/>
                <a:gd name="connsiteX17" fmla="*/ 2046514 w 2286000"/>
                <a:gd name="connsiteY17" fmla="*/ 1045028 h 1219200"/>
                <a:gd name="connsiteX18" fmla="*/ 2177142 w 2286000"/>
                <a:gd name="connsiteY18" fmla="*/ 1132114 h 1219200"/>
                <a:gd name="connsiteX19" fmla="*/ 2242457 w 2286000"/>
                <a:gd name="connsiteY19" fmla="*/ 1175657 h 1219200"/>
                <a:gd name="connsiteX20" fmla="*/ 2286000 w 2286000"/>
                <a:gd name="connsiteY20"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86000" h="1219200">
                  <a:moveTo>
                    <a:pt x="0" y="283028"/>
                  </a:moveTo>
                  <a:cubicBezTo>
                    <a:pt x="242646" y="323470"/>
                    <a:pt x="219528" y="329066"/>
                    <a:pt x="587828" y="283028"/>
                  </a:cubicBezTo>
                  <a:cubicBezTo>
                    <a:pt x="613792" y="279782"/>
                    <a:pt x="629231" y="250112"/>
                    <a:pt x="653142" y="239485"/>
                  </a:cubicBezTo>
                  <a:cubicBezTo>
                    <a:pt x="695084" y="220844"/>
                    <a:pt x="783771" y="195942"/>
                    <a:pt x="783771" y="195942"/>
                  </a:cubicBezTo>
                  <a:cubicBezTo>
                    <a:pt x="798285" y="174171"/>
                    <a:pt x="815612" y="154032"/>
                    <a:pt x="827314" y="130628"/>
                  </a:cubicBezTo>
                  <a:cubicBezTo>
                    <a:pt x="837577" y="110102"/>
                    <a:pt x="834749" y="83234"/>
                    <a:pt x="849085" y="65314"/>
                  </a:cubicBezTo>
                  <a:cubicBezTo>
                    <a:pt x="879779" y="26946"/>
                    <a:pt x="936687" y="14342"/>
                    <a:pt x="979714" y="0"/>
                  </a:cubicBezTo>
                  <a:cubicBezTo>
                    <a:pt x="1088571" y="7257"/>
                    <a:pt x="1198671" y="3835"/>
                    <a:pt x="1306285" y="21771"/>
                  </a:cubicBezTo>
                  <a:cubicBezTo>
                    <a:pt x="1351571" y="29319"/>
                    <a:pt x="1398886" y="94051"/>
                    <a:pt x="1415142" y="130628"/>
                  </a:cubicBezTo>
                  <a:cubicBezTo>
                    <a:pt x="1433783" y="172571"/>
                    <a:pt x="1444171" y="217714"/>
                    <a:pt x="1458685" y="261257"/>
                  </a:cubicBezTo>
                  <a:lnTo>
                    <a:pt x="1502228" y="391885"/>
                  </a:lnTo>
                  <a:cubicBezTo>
                    <a:pt x="1510502" y="416708"/>
                    <a:pt x="1531257" y="435428"/>
                    <a:pt x="1545771" y="457200"/>
                  </a:cubicBezTo>
                  <a:cubicBezTo>
                    <a:pt x="1588154" y="584352"/>
                    <a:pt x="1534380" y="467580"/>
                    <a:pt x="1632857" y="566057"/>
                  </a:cubicBezTo>
                  <a:cubicBezTo>
                    <a:pt x="1778004" y="711202"/>
                    <a:pt x="1567539" y="558797"/>
                    <a:pt x="1741714" y="674914"/>
                  </a:cubicBezTo>
                  <a:cubicBezTo>
                    <a:pt x="1766437" y="711998"/>
                    <a:pt x="1823569" y="800312"/>
                    <a:pt x="1850571" y="827314"/>
                  </a:cubicBezTo>
                  <a:cubicBezTo>
                    <a:pt x="1869073" y="845816"/>
                    <a:pt x="1894114" y="856343"/>
                    <a:pt x="1915885" y="870857"/>
                  </a:cubicBezTo>
                  <a:cubicBezTo>
                    <a:pt x="1958271" y="998010"/>
                    <a:pt x="1904494" y="881237"/>
                    <a:pt x="2002971" y="979714"/>
                  </a:cubicBezTo>
                  <a:cubicBezTo>
                    <a:pt x="2021473" y="998216"/>
                    <a:pt x="2026822" y="1027798"/>
                    <a:pt x="2046514" y="1045028"/>
                  </a:cubicBezTo>
                  <a:cubicBezTo>
                    <a:pt x="2085898" y="1079489"/>
                    <a:pt x="2133599" y="1103085"/>
                    <a:pt x="2177142" y="1132114"/>
                  </a:cubicBezTo>
                  <a:cubicBezTo>
                    <a:pt x="2198914" y="1146628"/>
                    <a:pt x="2223955" y="1157155"/>
                    <a:pt x="2242457" y="1175657"/>
                  </a:cubicBezTo>
                  <a:lnTo>
                    <a:pt x="2286000" y="1219200"/>
                  </a:ln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3" name="Freihandform 22">
              <a:extLst>
                <a:ext uri="{FF2B5EF4-FFF2-40B4-BE49-F238E27FC236}">
                  <a16:creationId xmlns:a16="http://schemas.microsoft.com/office/drawing/2014/main" id="{AC1C66EA-581F-401A-AC7F-438D60DE3FD1}"/>
                </a:ext>
              </a:extLst>
            </p:cNvPr>
            <p:cNvSpPr/>
            <p:nvPr/>
          </p:nvSpPr>
          <p:spPr>
            <a:xfrm>
              <a:off x="3759447" y="575601"/>
              <a:ext cx="1965267" cy="456831"/>
            </a:xfrm>
            <a:custGeom>
              <a:avLst/>
              <a:gdLst>
                <a:gd name="connsiteX0" fmla="*/ 0 w 3483429"/>
                <a:gd name="connsiteY0" fmla="*/ 24912 h 809711"/>
                <a:gd name="connsiteX1" fmla="*/ 413657 w 3483429"/>
                <a:gd name="connsiteY1" fmla="*/ 3140 h 809711"/>
                <a:gd name="connsiteX2" fmla="*/ 914400 w 3483429"/>
                <a:gd name="connsiteY2" fmla="*/ 46683 h 809711"/>
                <a:gd name="connsiteX3" fmla="*/ 936172 w 3483429"/>
                <a:gd name="connsiteY3" fmla="*/ 111997 h 809711"/>
                <a:gd name="connsiteX4" fmla="*/ 1045029 w 3483429"/>
                <a:gd name="connsiteY4" fmla="*/ 242626 h 809711"/>
                <a:gd name="connsiteX5" fmla="*/ 1175657 w 3483429"/>
                <a:gd name="connsiteY5" fmla="*/ 329712 h 809711"/>
                <a:gd name="connsiteX6" fmla="*/ 1611086 w 3483429"/>
                <a:gd name="connsiteY6" fmla="*/ 351483 h 809711"/>
                <a:gd name="connsiteX7" fmla="*/ 1807029 w 3483429"/>
                <a:gd name="connsiteY7" fmla="*/ 460340 h 809711"/>
                <a:gd name="connsiteX8" fmla="*/ 1872343 w 3483429"/>
                <a:gd name="connsiteY8" fmla="*/ 482112 h 809711"/>
                <a:gd name="connsiteX9" fmla="*/ 2111829 w 3483429"/>
                <a:gd name="connsiteY9" fmla="*/ 569197 h 809711"/>
                <a:gd name="connsiteX10" fmla="*/ 2460172 w 3483429"/>
                <a:gd name="connsiteY10" fmla="*/ 612740 h 809711"/>
                <a:gd name="connsiteX11" fmla="*/ 2895600 w 3483429"/>
                <a:gd name="connsiteY11" fmla="*/ 678055 h 809711"/>
                <a:gd name="connsiteX12" fmla="*/ 3026229 w 3483429"/>
                <a:gd name="connsiteY12" fmla="*/ 721597 h 809711"/>
                <a:gd name="connsiteX13" fmla="*/ 3156857 w 3483429"/>
                <a:gd name="connsiteY13" fmla="*/ 786912 h 809711"/>
                <a:gd name="connsiteX14" fmla="*/ 3483429 w 3483429"/>
                <a:gd name="connsiteY14" fmla="*/ 808683 h 8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83429" h="809711">
                  <a:moveTo>
                    <a:pt x="0" y="24912"/>
                  </a:moveTo>
                  <a:cubicBezTo>
                    <a:pt x="137886" y="17655"/>
                    <a:pt x="275580" y="3140"/>
                    <a:pt x="413657" y="3140"/>
                  </a:cubicBezTo>
                  <a:cubicBezTo>
                    <a:pt x="803251" y="3140"/>
                    <a:pt x="722077" y="-17424"/>
                    <a:pt x="914400" y="46683"/>
                  </a:cubicBezTo>
                  <a:cubicBezTo>
                    <a:pt x="921657" y="68454"/>
                    <a:pt x="925909" y="91471"/>
                    <a:pt x="936172" y="111997"/>
                  </a:cubicBezTo>
                  <a:cubicBezTo>
                    <a:pt x="959045" y="157743"/>
                    <a:pt x="1005629" y="211982"/>
                    <a:pt x="1045029" y="242626"/>
                  </a:cubicBezTo>
                  <a:cubicBezTo>
                    <a:pt x="1086337" y="274755"/>
                    <a:pt x="1123390" y="327099"/>
                    <a:pt x="1175657" y="329712"/>
                  </a:cubicBezTo>
                  <a:lnTo>
                    <a:pt x="1611086" y="351483"/>
                  </a:lnTo>
                  <a:cubicBezTo>
                    <a:pt x="1726046" y="389804"/>
                    <a:pt x="1657305" y="360525"/>
                    <a:pt x="1807029" y="460340"/>
                  </a:cubicBezTo>
                  <a:cubicBezTo>
                    <a:pt x="1826124" y="473070"/>
                    <a:pt x="1851817" y="471849"/>
                    <a:pt x="1872343" y="482112"/>
                  </a:cubicBezTo>
                  <a:cubicBezTo>
                    <a:pt x="2064183" y="578033"/>
                    <a:pt x="1736777" y="475436"/>
                    <a:pt x="2111829" y="569197"/>
                  </a:cubicBezTo>
                  <a:cubicBezTo>
                    <a:pt x="2225353" y="597577"/>
                    <a:pt x="2460172" y="612740"/>
                    <a:pt x="2460172" y="612740"/>
                  </a:cubicBezTo>
                  <a:cubicBezTo>
                    <a:pt x="2687432" y="688494"/>
                    <a:pt x="2545019" y="653013"/>
                    <a:pt x="2895600" y="678055"/>
                  </a:cubicBezTo>
                  <a:cubicBezTo>
                    <a:pt x="2939143" y="692569"/>
                    <a:pt x="2988039" y="696137"/>
                    <a:pt x="3026229" y="721597"/>
                  </a:cubicBezTo>
                  <a:cubicBezTo>
                    <a:pt x="3081273" y="758293"/>
                    <a:pt x="3092475" y="774036"/>
                    <a:pt x="3156857" y="786912"/>
                  </a:cubicBezTo>
                  <a:cubicBezTo>
                    <a:pt x="3306763" y="816893"/>
                    <a:pt x="3325787" y="808683"/>
                    <a:pt x="3483429" y="808683"/>
                  </a:cubicBez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4" name="Freihandform 23">
              <a:extLst>
                <a:ext uri="{FF2B5EF4-FFF2-40B4-BE49-F238E27FC236}">
                  <a16:creationId xmlns:a16="http://schemas.microsoft.com/office/drawing/2014/main" id="{247FA6F6-DEF7-4A74-92B6-8F104E6EECA3}"/>
                </a:ext>
              </a:extLst>
            </p:cNvPr>
            <p:cNvSpPr/>
            <p:nvPr/>
          </p:nvSpPr>
          <p:spPr>
            <a:xfrm>
              <a:off x="479225" y="110709"/>
              <a:ext cx="1264793" cy="343966"/>
            </a:xfrm>
            <a:custGeom>
              <a:avLst/>
              <a:gdLst>
                <a:gd name="connsiteX0" fmla="*/ 2242457 w 2242457"/>
                <a:gd name="connsiteY0" fmla="*/ 435429 h 609600"/>
                <a:gd name="connsiteX1" fmla="*/ 2068285 w 2242457"/>
                <a:gd name="connsiteY1" fmla="*/ 370114 h 609600"/>
                <a:gd name="connsiteX2" fmla="*/ 2046514 w 2242457"/>
                <a:gd name="connsiteY2" fmla="*/ 304800 h 609600"/>
                <a:gd name="connsiteX3" fmla="*/ 1828800 w 2242457"/>
                <a:gd name="connsiteY3" fmla="*/ 217714 h 609600"/>
                <a:gd name="connsiteX4" fmla="*/ 1763485 w 2242457"/>
                <a:gd name="connsiteY4" fmla="*/ 174171 h 609600"/>
                <a:gd name="connsiteX5" fmla="*/ 1698171 w 2242457"/>
                <a:gd name="connsiteY5" fmla="*/ 152400 h 609600"/>
                <a:gd name="connsiteX6" fmla="*/ 1654628 w 2242457"/>
                <a:gd name="connsiteY6" fmla="*/ 87086 h 609600"/>
                <a:gd name="connsiteX7" fmla="*/ 1589314 w 2242457"/>
                <a:gd name="connsiteY7" fmla="*/ 65314 h 609600"/>
                <a:gd name="connsiteX8" fmla="*/ 1458685 w 2242457"/>
                <a:gd name="connsiteY8" fmla="*/ 0 h 609600"/>
                <a:gd name="connsiteX9" fmla="*/ 936171 w 2242457"/>
                <a:gd name="connsiteY9" fmla="*/ 21771 h 609600"/>
                <a:gd name="connsiteX10" fmla="*/ 870857 w 2242457"/>
                <a:gd name="connsiteY10" fmla="*/ 43543 h 609600"/>
                <a:gd name="connsiteX11" fmla="*/ 805543 w 2242457"/>
                <a:gd name="connsiteY11" fmla="*/ 87086 h 609600"/>
                <a:gd name="connsiteX12" fmla="*/ 762000 w 2242457"/>
                <a:gd name="connsiteY12" fmla="*/ 152400 h 609600"/>
                <a:gd name="connsiteX13" fmla="*/ 718457 w 2242457"/>
                <a:gd name="connsiteY13" fmla="*/ 283029 h 609600"/>
                <a:gd name="connsiteX14" fmla="*/ 522514 w 2242457"/>
                <a:gd name="connsiteY14" fmla="*/ 391886 h 609600"/>
                <a:gd name="connsiteX15" fmla="*/ 478971 w 2242457"/>
                <a:gd name="connsiteY15" fmla="*/ 457200 h 609600"/>
                <a:gd name="connsiteX16" fmla="*/ 174171 w 2242457"/>
                <a:gd name="connsiteY16" fmla="*/ 522514 h 609600"/>
                <a:gd name="connsiteX17" fmla="*/ 0 w 2242457"/>
                <a:gd name="connsiteY17"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2457" h="609600">
                  <a:moveTo>
                    <a:pt x="2242457" y="435429"/>
                  </a:moveTo>
                  <a:cubicBezTo>
                    <a:pt x="2183449" y="423627"/>
                    <a:pt x="2110998" y="423505"/>
                    <a:pt x="2068285" y="370114"/>
                  </a:cubicBezTo>
                  <a:cubicBezTo>
                    <a:pt x="2053949" y="352194"/>
                    <a:pt x="2062741" y="321027"/>
                    <a:pt x="2046514" y="304800"/>
                  </a:cubicBezTo>
                  <a:cubicBezTo>
                    <a:pt x="2014480" y="272766"/>
                    <a:pt x="1854307" y="226216"/>
                    <a:pt x="1828800" y="217714"/>
                  </a:cubicBezTo>
                  <a:cubicBezTo>
                    <a:pt x="1803977" y="209439"/>
                    <a:pt x="1786889" y="185873"/>
                    <a:pt x="1763485" y="174171"/>
                  </a:cubicBezTo>
                  <a:cubicBezTo>
                    <a:pt x="1742959" y="163908"/>
                    <a:pt x="1719942" y="159657"/>
                    <a:pt x="1698171" y="152400"/>
                  </a:cubicBezTo>
                  <a:cubicBezTo>
                    <a:pt x="1683657" y="130629"/>
                    <a:pt x="1675060" y="103432"/>
                    <a:pt x="1654628" y="87086"/>
                  </a:cubicBezTo>
                  <a:cubicBezTo>
                    <a:pt x="1636708" y="72750"/>
                    <a:pt x="1609840" y="75577"/>
                    <a:pt x="1589314" y="65314"/>
                  </a:cubicBezTo>
                  <a:cubicBezTo>
                    <a:pt x="1420507" y="-19091"/>
                    <a:pt x="1622846" y="54719"/>
                    <a:pt x="1458685" y="0"/>
                  </a:cubicBezTo>
                  <a:cubicBezTo>
                    <a:pt x="1284514" y="7257"/>
                    <a:pt x="1110017" y="8893"/>
                    <a:pt x="936171" y="21771"/>
                  </a:cubicBezTo>
                  <a:cubicBezTo>
                    <a:pt x="913285" y="23466"/>
                    <a:pt x="891383" y="33280"/>
                    <a:pt x="870857" y="43543"/>
                  </a:cubicBezTo>
                  <a:cubicBezTo>
                    <a:pt x="847454" y="55245"/>
                    <a:pt x="827314" y="72572"/>
                    <a:pt x="805543" y="87086"/>
                  </a:cubicBezTo>
                  <a:cubicBezTo>
                    <a:pt x="791029" y="108857"/>
                    <a:pt x="772627" y="128489"/>
                    <a:pt x="762000" y="152400"/>
                  </a:cubicBezTo>
                  <a:cubicBezTo>
                    <a:pt x="743359" y="194342"/>
                    <a:pt x="756647" y="257569"/>
                    <a:pt x="718457" y="283029"/>
                  </a:cubicBezTo>
                  <a:cubicBezTo>
                    <a:pt x="568733" y="382844"/>
                    <a:pt x="637474" y="353565"/>
                    <a:pt x="522514" y="391886"/>
                  </a:cubicBezTo>
                  <a:cubicBezTo>
                    <a:pt x="508000" y="413657"/>
                    <a:pt x="501160" y="443332"/>
                    <a:pt x="478971" y="457200"/>
                  </a:cubicBezTo>
                  <a:cubicBezTo>
                    <a:pt x="401413" y="505674"/>
                    <a:pt x="255477" y="512351"/>
                    <a:pt x="174171" y="522514"/>
                  </a:cubicBezTo>
                  <a:cubicBezTo>
                    <a:pt x="24070" y="572548"/>
                    <a:pt x="75998" y="533602"/>
                    <a:pt x="0" y="609600"/>
                  </a:cubicBez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5" name="Rechteck 24">
              <a:extLst>
                <a:ext uri="{FF2B5EF4-FFF2-40B4-BE49-F238E27FC236}">
                  <a16:creationId xmlns:a16="http://schemas.microsoft.com/office/drawing/2014/main" id="{48BDCCD1-03A9-418C-9FD6-F7724649D59A}"/>
                </a:ext>
              </a:extLst>
            </p:cNvPr>
            <p:cNvSpPr/>
            <p:nvPr/>
          </p:nvSpPr>
          <p:spPr>
            <a:xfrm>
              <a:off x="8617974" y="1818897"/>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6" name="Gleichschenkliges Dreieck 25">
              <a:extLst>
                <a:ext uri="{FF2B5EF4-FFF2-40B4-BE49-F238E27FC236}">
                  <a16:creationId xmlns:a16="http://schemas.microsoft.com/office/drawing/2014/main" id="{1B1F6B2A-D973-4D4E-9C16-A74444106BBE}"/>
                </a:ext>
              </a:extLst>
            </p:cNvPr>
            <p:cNvSpPr/>
            <p:nvPr/>
          </p:nvSpPr>
          <p:spPr>
            <a:xfrm>
              <a:off x="8594685" y="1634373"/>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8" name="Rechteck 27">
              <a:extLst>
                <a:ext uri="{FF2B5EF4-FFF2-40B4-BE49-F238E27FC236}">
                  <a16:creationId xmlns:a16="http://schemas.microsoft.com/office/drawing/2014/main" id="{12089233-D994-4C54-AD63-C68B2840CF1D}"/>
                </a:ext>
              </a:extLst>
            </p:cNvPr>
            <p:cNvSpPr/>
            <p:nvPr/>
          </p:nvSpPr>
          <p:spPr>
            <a:xfrm>
              <a:off x="9342632" y="1818897"/>
              <a:ext cx="454144"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9" name="Gleichschenkliges Dreieck 28">
              <a:extLst>
                <a:ext uri="{FF2B5EF4-FFF2-40B4-BE49-F238E27FC236}">
                  <a16:creationId xmlns:a16="http://schemas.microsoft.com/office/drawing/2014/main" id="{9FBE9887-3517-45F5-9E2A-5574F613E877}"/>
                </a:ext>
              </a:extLst>
            </p:cNvPr>
            <p:cNvSpPr/>
            <p:nvPr/>
          </p:nvSpPr>
          <p:spPr>
            <a:xfrm>
              <a:off x="9319343" y="1634373"/>
              <a:ext cx="500722"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0" name="Rechteck 29">
              <a:extLst>
                <a:ext uri="{FF2B5EF4-FFF2-40B4-BE49-F238E27FC236}">
                  <a16:creationId xmlns:a16="http://schemas.microsoft.com/office/drawing/2014/main" id="{5119712B-C8E4-4A94-AD8F-16C663129E5E}"/>
                </a:ext>
              </a:extLst>
            </p:cNvPr>
            <p:cNvSpPr/>
            <p:nvPr/>
          </p:nvSpPr>
          <p:spPr>
            <a:xfrm>
              <a:off x="10042210" y="1818897"/>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1" name="Gleichschenkliges Dreieck 30">
              <a:extLst>
                <a:ext uri="{FF2B5EF4-FFF2-40B4-BE49-F238E27FC236}">
                  <a16:creationId xmlns:a16="http://schemas.microsoft.com/office/drawing/2014/main" id="{E466585A-6929-4BDF-A059-939F6D26AA21}"/>
                </a:ext>
              </a:extLst>
            </p:cNvPr>
            <p:cNvSpPr/>
            <p:nvPr/>
          </p:nvSpPr>
          <p:spPr>
            <a:xfrm>
              <a:off x="10019816" y="1634373"/>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2" name="Rechteck 31">
              <a:extLst>
                <a:ext uri="{FF2B5EF4-FFF2-40B4-BE49-F238E27FC236}">
                  <a16:creationId xmlns:a16="http://schemas.microsoft.com/office/drawing/2014/main" id="{623F49D7-CB4D-49C5-A554-1CC82966B65A}"/>
                </a:ext>
              </a:extLst>
            </p:cNvPr>
            <p:cNvSpPr/>
            <p:nvPr/>
          </p:nvSpPr>
          <p:spPr>
            <a:xfrm>
              <a:off x="8457635" y="2371572"/>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3" name="Gleichschenkliges Dreieck 32">
              <a:extLst>
                <a:ext uri="{FF2B5EF4-FFF2-40B4-BE49-F238E27FC236}">
                  <a16:creationId xmlns:a16="http://schemas.microsoft.com/office/drawing/2014/main" id="{0BDE0177-EB01-4293-ABAC-029D4F60A18B}"/>
                </a:ext>
              </a:extLst>
            </p:cNvPr>
            <p:cNvSpPr/>
            <p:nvPr/>
          </p:nvSpPr>
          <p:spPr>
            <a:xfrm>
              <a:off x="8435242" y="2187049"/>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4" name="Rechteck 33">
              <a:extLst>
                <a:ext uri="{FF2B5EF4-FFF2-40B4-BE49-F238E27FC236}">
                  <a16:creationId xmlns:a16="http://schemas.microsoft.com/office/drawing/2014/main" id="{0A3EDAF5-953B-41E6-A9D5-7837CD133EE3}"/>
                </a:ext>
              </a:extLst>
            </p:cNvPr>
            <p:cNvSpPr/>
            <p:nvPr/>
          </p:nvSpPr>
          <p:spPr>
            <a:xfrm>
              <a:off x="9293366" y="2371572"/>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5" name="Gleichschenkliges Dreieck 34">
              <a:extLst>
                <a:ext uri="{FF2B5EF4-FFF2-40B4-BE49-F238E27FC236}">
                  <a16:creationId xmlns:a16="http://schemas.microsoft.com/office/drawing/2014/main" id="{68B16270-3ADB-4441-9938-0A139CD2F1C6}"/>
                </a:ext>
              </a:extLst>
            </p:cNvPr>
            <p:cNvSpPr/>
            <p:nvPr/>
          </p:nvSpPr>
          <p:spPr>
            <a:xfrm>
              <a:off x="9270077" y="2187049"/>
              <a:ext cx="500722"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6" name="Rechteck 35">
              <a:extLst>
                <a:ext uri="{FF2B5EF4-FFF2-40B4-BE49-F238E27FC236}">
                  <a16:creationId xmlns:a16="http://schemas.microsoft.com/office/drawing/2014/main" id="{4805499B-89A8-4E8C-B839-8E8D1A5DC40A}"/>
                </a:ext>
              </a:extLst>
            </p:cNvPr>
            <p:cNvSpPr/>
            <p:nvPr/>
          </p:nvSpPr>
          <p:spPr>
            <a:xfrm>
              <a:off x="10269729" y="2371572"/>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7" name="Gleichschenkliges Dreieck 36">
              <a:extLst>
                <a:ext uri="{FF2B5EF4-FFF2-40B4-BE49-F238E27FC236}">
                  <a16:creationId xmlns:a16="http://schemas.microsoft.com/office/drawing/2014/main" id="{77D3FF37-53C6-4941-A846-699F8BDA6D1F}"/>
                </a:ext>
              </a:extLst>
            </p:cNvPr>
            <p:cNvSpPr/>
            <p:nvPr/>
          </p:nvSpPr>
          <p:spPr>
            <a:xfrm>
              <a:off x="10247336" y="2187049"/>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40" name="Rechteck 39">
              <a:extLst>
                <a:ext uri="{FF2B5EF4-FFF2-40B4-BE49-F238E27FC236}">
                  <a16:creationId xmlns:a16="http://schemas.microsoft.com/office/drawing/2014/main" id="{E03894D0-C827-4B59-A658-8D44036E07CF}"/>
                </a:ext>
              </a:extLst>
            </p:cNvPr>
            <p:cNvSpPr/>
            <p:nvPr/>
          </p:nvSpPr>
          <p:spPr>
            <a:xfrm>
              <a:off x="8003492" y="2733454"/>
              <a:ext cx="454143" cy="147798"/>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41" name="Gleichschenkliges Dreieck 40">
              <a:extLst>
                <a:ext uri="{FF2B5EF4-FFF2-40B4-BE49-F238E27FC236}">
                  <a16:creationId xmlns:a16="http://schemas.microsoft.com/office/drawing/2014/main" id="{4B3AF9E3-5CD3-468A-9742-F04D1F381CDB}"/>
                </a:ext>
              </a:extLst>
            </p:cNvPr>
            <p:cNvSpPr/>
            <p:nvPr/>
          </p:nvSpPr>
          <p:spPr>
            <a:xfrm>
              <a:off x="7980202" y="2549825"/>
              <a:ext cx="500722" cy="183628"/>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44" name="Rechteck 43">
              <a:extLst>
                <a:ext uri="{FF2B5EF4-FFF2-40B4-BE49-F238E27FC236}">
                  <a16:creationId xmlns:a16="http://schemas.microsoft.com/office/drawing/2014/main" id="{67172864-BECC-4FAD-8398-9957950B7A6D}"/>
                </a:ext>
              </a:extLst>
            </p:cNvPr>
            <p:cNvSpPr/>
            <p:nvPr/>
          </p:nvSpPr>
          <p:spPr>
            <a:xfrm>
              <a:off x="8746961" y="2715539"/>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45" name="Gleichschenkliges Dreieck 44">
              <a:extLst>
                <a:ext uri="{FF2B5EF4-FFF2-40B4-BE49-F238E27FC236}">
                  <a16:creationId xmlns:a16="http://schemas.microsoft.com/office/drawing/2014/main" id="{45B49EF7-1FBF-4CB7-BE7D-2BB343132505}"/>
                </a:ext>
              </a:extLst>
            </p:cNvPr>
            <p:cNvSpPr/>
            <p:nvPr/>
          </p:nvSpPr>
          <p:spPr>
            <a:xfrm>
              <a:off x="8723672" y="2531015"/>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58" name="Rechteck 57">
              <a:extLst>
                <a:ext uri="{FF2B5EF4-FFF2-40B4-BE49-F238E27FC236}">
                  <a16:creationId xmlns:a16="http://schemas.microsoft.com/office/drawing/2014/main" id="{DBBCA5DD-8084-4D84-A5E5-E4133BFDE034}"/>
                </a:ext>
              </a:extLst>
            </p:cNvPr>
            <p:cNvSpPr/>
            <p:nvPr/>
          </p:nvSpPr>
          <p:spPr>
            <a:xfrm>
              <a:off x="6786173" y="1134547"/>
              <a:ext cx="282160" cy="160339"/>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59" name="Gleichschenkliges Dreieck 58">
              <a:extLst>
                <a:ext uri="{FF2B5EF4-FFF2-40B4-BE49-F238E27FC236}">
                  <a16:creationId xmlns:a16="http://schemas.microsoft.com/office/drawing/2014/main" id="{A6BCF47A-8B8C-4E68-BB03-BEEAC367765B}"/>
                </a:ext>
              </a:extLst>
            </p:cNvPr>
            <p:cNvSpPr/>
            <p:nvPr/>
          </p:nvSpPr>
          <p:spPr>
            <a:xfrm>
              <a:off x="6737802" y="1032431"/>
              <a:ext cx="366360" cy="101220"/>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0" name="Rechteck 59">
              <a:extLst>
                <a:ext uri="{FF2B5EF4-FFF2-40B4-BE49-F238E27FC236}">
                  <a16:creationId xmlns:a16="http://schemas.microsoft.com/office/drawing/2014/main" id="{9EBE06AC-453A-40BE-84F3-A548A747ED23}"/>
                </a:ext>
              </a:extLst>
            </p:cNvPr>
            <p:cNvSpPr/>
            <p:nvPr/>
          </p:nvSpPr>
          <p:spPr>
            <a:xfrm>
              <a:off x="6921430" y="1319070"/>
              <a:ext cx="282160" cy="160339"/>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1" name="Gleichschenkliges Dreieck 60">
              <a:extLst>
                <a:ext uri="{FF2B5EF4-FFF2-40B4-BE49-F238E27FC236}">
                  <a16:creationId xmlns:a16="http://schemas.microsoft.com/office/drawing/2014/main" id="{4B25DB60-A7D7-45F1-AD1B-BFDB18080CC0}"/>
                </a:ext>
              </a:extLst>
            </p:cNvPr>
            <p:cNvSpPr/>
            <p:nvPr/>
          </p:nvSpPr>
          <p:spPr>
            <a:xfrm>
              <a:off x="6873060" y="1216955"/>
              <a:ext cx="366360" cy="101220"/>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7" name="Rechteck 26">
              <a:extLst>
                <a:ext uri="{FF2B5EF4-FFF2-40B4-BE49-F238E27FC236}">
                  <a16:creationId xmlns:a16="http://schemas.microsoft.com/office/drawing/2014/main" id="{1D5F5633-D8F8-4D46-AAEB-8B0B268476F4}"/>
                </a:ext>
              </a:extLst>
            </p:cNvPr>
            <p:cNvSpPr/>
            <p:nvPr/>
          </p:nvSpPr>
          <p:spPr>
            <a:xfrm>
              <a:off x="6522823" y="1216060"/>
              <a:ext cx="283056" cy="160338"/>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52" name="Gleichschenkliges Dreieck 51">
              <a:extLst>
                <a:ext uri="{FF2B5EF4-FFF2-40B4-BE49-F238E27FC236}">
                  <a16:creationId xmlns:a16="http://schemas.microsoft.com/office/drawing/2014/main" id="{E5532137-FFA7-465D-918A-82B379E27B2A}"/>
                </a:ext>
              </a:extLst>
            </p:cNvPr>
            <p:cNvSpPr/>
            <p:nvPr/>
          </p:nvSpPr>
          <p:spPr>
            <a:xfrm>
              <a:off x="6475349" y="1113945"/>
              <a:ext cx="366360" cy="101219"/>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2" name="Rechteck 61">
              <a:extLst>
                <a:ext uri="{FF2B5EF4-FFF2-40B4-BE49-F238E27FC236}">
                  <a16:creationId xmlns:a16="http://schemas.microsoft.com/office/drawing/2014/main" id="{DEDF8623-FD1A-4CDA-99C1-D6255147928D}"/>
                </a:ext>
              </a:extLst>
            </p:cNvPr>
            <p:cNvSpPr/>
            <p:nvPr/>
          </p:nvSpPr>
          <p:spPr>
            <a:xfrm>
              <a:off x="7309289" y="1056617"/>
              <a:ext cx="282160" cy="160338"/>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3" name="Gleichschenkliges Dreieck 62">
              <a:extLst>
                <a:ext uri="{FF2B5EF4-FFF2-40B4-BE49-F238E27FC236}">
                  <a16:creationId xmlns:a16="http://schemas.microsoft.com/office/drawing/2014/main" id="{31F54D0C-F5E2-44A3-86E2-D5D4F3A10335}"/>
                </a:ext>
              </a:extLst>
            </p:cNvPr>
            <p:cNvSpPr/>
            <p:nvPr/>
          </p:nvSpPr>
          <p:spPr>
            <a:xfrm>
              <a:off x="7261814" y="954502"/>
              <a:ext cx="365464" cy="101219"/>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4" name="Rechteck 63">
              <a:extLst>
                <a:ext uri="{FF2B5EF4-FFF2-40B4-BE49-F238E27FC236}">
                  <a16:creationId xmlns:a16="http://schemas.microsoft.com/office/drawing/2014/main" id="{0F1D7039-C071-4A66-BEE6-20A78FE354D8}"/>
                </a:ext>
              </a:extLst>
            </p:cNvPr>
            <p:cNvSpPr/>
            <p:nvPr/>
          </p:nvSpPr>
          <p:spPr>
            <a:xfrm>
              <a:off x="7535017" y="1120215"/>
              <a:ext cx="282160" cy="160339"/>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5" name="Gleichschenkliges Dreieck 64">
              <a:extLst>
                <a:ext uri="{FF2B5EF4-FFF2-40B4-BE49-F238E27FC236}">
                  <a16:creationId xmlns:a16="http://schemas.microsoft.com/office/drawing/2014/main" id="{45316BD7-9F9B-4F79-95F4-30F859CF3529}"/>
                </a:ext>
              </a:extLst>
            </p:cNvPr>
            <p:cNvSpPr/>
            <p:nvPr/>
          </p:nvSpPr>
          <p:spPr>
            <a:xfrm>
              <a:off x="7487542" y="1018099"/>
              <a:ext cx="365464" cy="100324"/>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9" name="Rechteck 68">
              <a:extLst>
                <a:ext uri="{FF2B5EF4-FFF2-40B4-BE49-F238E27FC236}">
                  <a16:creationId xmlns:a16="http://schemas.microsoft.com/office/drawing/2014/main" id="{BDAD27D5-A2B6-4273-96A5-C8B6A1064E81}"/>
                </a:ext>
              </a:extLst>
            </p:cNvPr>
            <p:cNvSpPr/>
            <p:nvPr/>
          </p:nvSpPr>
          <p:spPr>
            <a:xfrm>
              <a:off x="10247335" y="3990186"/>
              <a:ext cx="454144"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70" name="Gleichschenkliges Dreieck 69">
              <a:extLst>
                <a:ext uri="{FF2B5EF4-FFF2-40B4-BE49-F238E27FC236}">
                  <a16:creationId xmlns:a16="http://schemas.microsoft.com/office/drawing/2014/main" id="{4C495ECA-2C15-4279-9C57-91EBD03A8836}"/>
                </a:ext>
              </a:extLst>
            </p:cNvPr>
            <p:cNvSpPr/>
            <p:nvPr/>
          </p:nvSpPr>
          <p:spPr>
            <a:xfrm>
              <a:off x="10172989" y="3901507"/>
              <a:ext cx="590296"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71" name="Rechteck 70">
              <a:extLst>
                <a:ext uri="{FF2B5EF4-FFF2-40B4-BE49-F238E27FC236}">
                  <a16:creationId xmlns:a16="http://schemas.microsoft.com/office/drawing/2014/main" id="{EA37698F-2184-41DF-9883-BE2780044B90}"/>
                </a:ext>
              </a:extLst>
            </p:cNvPr>
            <p:cNvSpPr/>
            <p:nvPr/>
          </p:nvSpPr>
          <p:spPr>
            <a:xfrm>
              <a:off x="10480229" y="4284886"/>
              <a:ext cx="455039"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72" name="Gleichschenkliges Dreieck 71">
              <a:extLst>
                <a:ext uri="{FF2B5EF4-FFF2-40B4-BE49-F238E27FC236}">
                  <a16:creationId xmlns:a16="http://schemas.microsoft.com/office/drawing/2014/main" id="{725065CA-3545-444D-AF60-A599078DDACF}"/>
                </a:ext>
              </a:extLst>
            </p:cNvPr>
            <p:cNvSpPr/>
            <p:nvPr/>
          </p:nvSpPr>
          <p:spPr>
            <a:xfrm>
              <a:off x="10406778" y="4196207"/>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73" name="Rechteck 72">
              <a:extLst>
                <a:ext uri="{FF2B5EF4-FFF2-40B4-BE49-F238E27FC236}">
                  <a16:creationId xmlns:a16="http://schemas.microsoft.com/office/drawing/2014/main" id="{169FA1FD-B4E2-4DCA-A739-F4E4CDBCBC40}"/>
                </a:ext>
              </a:extLst>
            </p:cNvPr>
            <p:cNvSpPr/>
            <p:nvPr/>
          </p:nvSpPr>
          <p:spPr>
            <a:xfrm>
              <a:off x="9873810" y="4145150"/>
              <a:ext cx="454143"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74" name="Gleichschenkliges Dreieck 73">
              <a:extLst>
                <a:ext uri="{FF2B5EF4-FFF2-40B4-BE49-F238E27FC236}">
                  <a16:creationId xmlns:a16="http://schemas.microsoft.com/office/drawing/2014/main" id="{0BE8F3DA-384B-47D5-8AF3-83B076B54803}"/>
                </a:ext>
              </a:extLst>
            </p:cNvPr>
            <p:cNvSpPr/>
            <p:nvPr/>
          </p:nvSpPr>
          <p:spPr>
            <a:xfrm>
              <a:off x="9800359" y="4056470"/>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1" name="Rechteck 80">
              <a:extLst>
                <a:ext uri="{FF2B5EF4-FFF2-40B4-BE49-F238E27FC236}">
                  <a16:creationId xmlns:a16="http://schemas.microsoft.com/office/drawing/2014/main" id="{96EA14AF-FACB-40CE-AB52-680FB097A056}"/>
                </a:ext>
              </a:extLst>
            </p:cNvPr>
            <p:cNvSpPr/>
            <p:nvPr/>
          </p:nvSpPr>
          <p:spPr>
            <a:xfrm>
              <a:off x="11008720" y="3937337"/>
              <a:ext cx="454144"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2" name="Gleichschenkliges Dreieck 81">
              <a:extLst>
                <a:ext uri="{FF2B5EF4-FFF2-40B4-BE49-F238E27FC236}">
                  <a16:creationId xmlns:a16="http://schemas.microsoft.com/office/drawing/2014/main" id="{8A0857D4-14C3-463B-8A69-641CBFAC62B3}"/>
                </a:ext>
              </a:extLst>
            </p:cNvPr>
            <p:cNvSpPr/>
            <p:nvPr/>
          </p:nvSpPr>
          <p:spPr>
            <a:xfrm>
              <a:off x="10935269" y="3848657"/>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3" name="Rechteck 82">
              <a:extLst>
                <a:ext uri="{FF2B5EF4-FFF2-40B4-BE49-F238E27FC236}">
                  <a16:creationId xmlns:a16="http://schemas.microsoft.com/office/drawing/2014/main" id="{179545D8-9E99-4CF3-B9EB-8FE66D6B781C}"/>
                </a:ext>
              </a:extLst>
            </p:cNvPr>
            <p:cNvSpPr/>
            <p:nvPr/>
          </p:nvSpPr>
          <p:spPr>
            <a:xfrm>
              <a:off x="11253259" y="4070803"/>
              <a:ext cx="454143"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4" name="Gleichschenkliges Dreieck 83">
              <a:extLst>
                <a:ext uri="{FF2B5EF4-FFF2-40B4-BE49-F238E27FC236}">
                  <a16:creationId xmlns:a16="http://schemas.microsoft.com/office/drawing/2014/main" id="{E3C48CD4-D150-484A-A17F-9B1B0EDD62E4}"/>
                </a:ext>
              </a:extLst>
            </p:cNvPr>
            <p:cNvSpPr/>
            <p:nvPr/>
          </p:nvSpPr>
          <p:spPr>
            <a:xfrm>
              <a:off x="11179808" y="3983019"/>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8" name="Freihandform 67">
              <a:extLst>
                <a:ext uri="{FF2B5EF4-FFF2-40B4-BE49-F238E27FC236}">
                  <a16:creationId xmlns:a16="http://schemas.microsoft.com/office/drawing/2014/main" id="{1669408A-9145-483F-A0D9-02541763E228}"/>
                </a:ext>
              </a:extLst>
            </p:cNvPr>
            <p:cNvSpPr/>
            <p:nvPr/>
          </p:nvSpPr>
          <p:spPr>
            <a:xfrm>
              <a:off x="5135313" y="4644080"/>
              <a:ext cx="7078186" cy="1439464"/>
            </a:xfrm>
            <a:custGeom>
              <a:avLst/>
              <a:gdLst>
                <a:gd name="connsiteX0" fmla="*/ 0 w 11195887"/>
                <a:gd name="connsiteY0" fmla="*/ 2416631 h 2416631"/>
                <a:gd name="connsiteX1" fmla="*/ 130628 w 11195887"/>
                <a:gd name="connsiteY1" fmla="*/ 2351316 h 2416631"/>
                <a:gd name="connsiteX2" fmla="*/ 195943 w 11195887"/>
                <a:gd name="connsiteY2" fmla="*/ 2329545 h 2416631"/>
                <a:gd name="connsiteX3" fmla="*/ 370114 w 11195887"/>
                <a:gd name="connsiteY3" fmla="*/ 2242459 h 2416631"/>
                <a:gd name="connsiteX4" fmla="*/ 457200 w 11195887"/>
                <a:gd name="connsiteY4" fmla="*/ 2155373 h 2416631"/>
                <a:gd name="connsiteX5" fmla="*/ 500743 w 11195887"/>
                <a:gd name="connsiteY5" fmla="*/ 2090059 h 2416631"/>
                <a:gd name="connsiteX6" fmla="*/ 566057 w 11195887"/>
                <a:gd name="connsiteY6" fmla="*/ 2046516 h 2416631"/>
                <a:gd name="connsiteX7" fmla="*/ 783771 w 11195887"/>
                <a:gd name="connsiteY7" fmla="*/ 1850573 h 2416631"/>
                <a:gd name="connsiteX8" fmla="*/ 827314 w 11195887"/>
                <a:gd name="connsiteY8" fmla="*/ 1785259 h 2416631"/>
                <a:gd name="connsiteX9" fmla="*/ 957943 w 11195887"/>
                <a:gd name="connsiteY9" fmla="*/ 1719945 h 2416631"/>
                <a:gd name="connsiteX10" fmla="*/ 1023257 w 11195887"/>
                <a:gd name="connsiteY10" fmla="*/ 1654631 h 2416631"/>
                <a:gd name="connsiteX11" fmla="*/ 1110343 w 11195887"/>
                <a:gd name="connsiteY11" fmla="*/ 1611088 h 2416631"/>
                <a:gd name="connsiteX12" fmla="*/ 1545771 w 11195887"/>
                <a:gd name="connsiteY12" fmla="*/ 1567545 h 2416631"/>
                <a:gd name="connsiteX13" fmla="*/ 1763485 w 11195887"/>
                <a:gd name="connsiteY13" fmla="*/ 1524002 h 2416631"/>
                <a:gd name="connsiteX14" fmla="*/ 1828800 w 11195887"/>
                <a:gd name="connsiteY14" fmla="*/ 1480459 h 2416631"/>
                <a:gd name="connsiteX15" fmla="*/ 1894114 w 11195887"/>
                <a:gd name="connsiteY15" fmla="*/ 1458688 h 2416631"/>
                <a:gd name="connsiteX16" fmla="*/ 1959428 w 11195887"/>
                <a:gd name="connsiteY16" fmla="*/ 1393373 h 2416631"/>
                <a:gd name="connsiteX17" fmla="*/ 2002971 w 11195887"/>
                <a:gd name="connsiteY17" fmla="*/ 1328059 h 2416631"/>
                <a:gd name="connsiteX18" fmla="*/ 2090057 w 11195887"/>
                <a:gd name="connsiteY18" fmla="*/ 1284516 h 2416631"/>
                <a:gd name="connsiteX19" fmla="*/ 2242457 w 11195887"/>
                <a:gd name="connsiteY19" fmla="*/ 1175659 h 2416631"/>
                <a:gd name="connsiteX20" fmla="*/ 2307771 w 11195887"/>
                <a:gd name="connsiteY20" fmla="*/ 1132116 h 2416631"/>
                <a:gd name="connsiteX21" fmla="*/ 2503714 w 11195887"/>
                <a:gd name="connsiteY21" fmla="*/ 892631 h 2416631"/>
                <a:gd name="connsiteX22" fmla="*/ 2656114 w 11195887"/>
                <a:gd name="connsiteY22" fmla="*/ 805545 h 2416631"/>
                <a:gd name="connsiteX23" fmla="*/ 2721428 w 11195887"/>
                <a:gd name="connsiteY23" fmla="*/ 740231 h 2416631"/>
                <a:gd name="connsiteX24" fmla="*/ 2873828 w 11195887"/>
                <a:gd name="connsiteY24" fmla="*/ 674916 h 2416631"/>
                <a:gd name="connsiteX25" fmla="*/ 2939143 w 11195887"/>
                <a:gd name="connsiteY25" fmla="*/ 631373 h 2416631"/>
                <a:gd name="connsiteX26" fmla="*/ 3004457 w 11195887"/>
                <a:gd name="connsiteY26" fmla="*/ 566059 h 2416631"/>
                <a:gd name="connsiteX27" fmla="*/ 3113314 w 11195887"/>
                <a:gd name="connsiteY27" fmla="*/ 544288 h 2416631"/>
                <a:gd name="connsiteX28" fmla="*/ 3374571 w 11195887"/>
                <a:gd name="connsiteY28" fmla="*/ 478973 h 2416631"/>
                <a:gd name="connsiteX29" fmla="*/ 3439885 w 11195887"/>
                <a:gd name="connsiteY29" fmla="*/ 457202 h 2416631"/>
                <a:gd name="connsiteX30" fmla="*/ 3614057 w 11195887"/>
                <a:gd name="connsiteY30" fmla="*/ 413659 h 2416631"/>
                <a:gd name="connsiteX31" fmla="*/ 3701143 w 11195887"/>
                <a:gd name="connsiteY31" fmla="*/ 391888 h 2416631"/>
                <a:gd name="connsiteX32" fmla="*/ 3766457 w 11195887"/>
                <a:gd name="connsiteY32" fmla="*/ 370116 h 2416631"/>
                <a:gd name="connsiteX33" fmla="*/ 4942114 w 11195887"/>
                <a:gd name="connsiteY33" fmla="*/ 326573 h 2416631"/>
                <a:gd name="connsiteX34" fmla="*/ 5355771 w 11195887"/>
                <a:gd name="connsiteY34" fmla="*/ 304802 h 2416631"/>
                <a:gd name="connsiteX35" fmla="*/ 6030685 w 11195887"/>
                <a:gd name="connsiteY35" fmla="*/ 261259 h 2416631"/>
                <a:gd name="connsiteX36" fmla="*/ 6313714 w 11195887"/>
                <a:gd name="connsiteY36" fmla="*/ 217716 h 2416631"/>
                <a:gd name="connsiteX37" fmla="*/ 6749143 w 11195887"/>
                <a:gd name="connsiteY37" fmla="*/ 195945 h 2416631"/>
                <a:gd name="connsiteX38" fmla="*/ 7075714 w 11195887"/>
                <a:gd name="connsiteY38" fmla="*/ 174173 h 2416631"/>
                <a:gd name="connsiteX39" fmla="*/ 7228114 w 11195887"/>
                <a:gd name="connsiteY39" fmla="*/ 152402 h 2416631"/>
                <a:gd name="connsiteX40" fmla="*/ 7467600 w 11195887"/>
                <a:gd name="connsiteY40" fmla="*/ 108859 h 2416631"/>
                <a:gd name="connsiteX41" fmla="*/ 9840685 w 11195887"/>
                <a:gd name="connsiteY41" fmla="*/ 65316 h 2416631"/>
                <a:gd name="connsiteX42" fmla="*/ 10907485 w 11195887"/>
                <a:gd name="connsiteY42" fmla="*/ 21773 h 2416631"/>
                <a:gd name="connsiteX43" fmla="*/ 11168743 w 11195887"/>
                <a:gd name="connsiteY43" fmla="*/ 2 h 241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195887" h="2416631">
                  <a:moveTo>
                    <a:pt x="0" y="2416631"/>
                  </a:moveTo>
                  <a:cubicBezTo>
                    <a:pt x="43543" y="2394859"/>
                    <a:pt x="86142" y="2371088"/>
                    <a:pt x="130628" y="2351316"/>
                  </a:cubicBezTo>
                  <a:cubicBezTo>
                    <a:pt x="151599" y="2341995"/>
                    <a:pt x="174455" y="2337603"/>
                    <a:pt x="195943" y="2329545"/>
                  </a:cubicBezTo>
                  <a:cubicBezTo>
                    <a:pt x="264465" y="2303850"/>
                    <a:pt x="315555" y="2289224"/>
                    <a:pt x="370114" y="2242459"/>
                  </a:cubicBezTo>
                  <a:cubicBezTo>
                    <a:pt x="401284" y="2215742"/>
                    <a:pt x="430483" y="2186543"/>
                    <a:pt x="457200" y="2155373"/>
                  </a:cubicBezTo>
                  <a:cubicBezTo>
                    <a:pt x="474229" y="2135506"/>
                    <a:pt x="482241" y="2108561"/>
                    <a:pt x="500743" y="2090059"/>
                  </a:cubicBezTo>
                  <a:cubicBezTo>
                    <a:pt x="519245" y="2071557"/>
                    <a:pt x="544286" y="2061030"/>
                    <a:pt x="566057" y="2046516"/>
                  </a:cubicBezTo>
                  <a:cubicBezTo>
                    <a:pt x="649856" y="1920819"/>
                    <a:pt x="588667" y="1996902"/>
                    <a:pt x="783771" y="1850573"/>
                  </a:cubicBezTo>
                  <a:cubicBezTo>
                    <a:pt x="804704" y="1834873"/>
                    <a:pt x="808812" y="1803761"/>
                    <a:pt x="827314" y="1785259"/>
                  </a:cubicBezTo>
                  <a:cubicBezTo>
                    <a:pt x="869520" y="1743053"/>
                    <a:pt x="904820" y="1737652"/>
                    <a:pt x="957943" y="1719945"/>
                  </a:cubicBezTo>
                  <a:cubicBezTo>
                    <a:pt x="979714" y="1698174"/>
                    <a:pt x="998203" y="1672527"/>
                    <a:pt x="1023257" y="1654631"/>
                  </a:cubicBezTo>
                  <a:cubicBezTo>
                    <a:pt x="1049667" y="1635767"/>
                    <a:pt x="1080512" y="1623873"/>
                    <a:pt x="1110343" y="1611088"/>
                  </a:cubicBezTo>
                  <a:cubicBezTo>
                    <a:pt x="1245881" y="1553000"/>
                    <a:pt x="1405951" y="1575770"/>
                    <a:pt x="1545771" y="1567545"/>
                  </a:cubicBezTo>
                  <a:cubicBezTo>
                    <a:pt x="1575235" y="1562634"/>
                    <a:pt x="1722152" y="1541716"/>
                    <a:pt x="1763485" y="1524002"/>
                  </a:cubicBezTo>
                  <a:cubicBezTo>
                    <a:pt x="1787536" y="1513695"/>
                    <a:pt x="1805396" y="1492161"/>
                    <a:pt x="1828800" y="1480459"/>
                  </a:cubicBezTo>
                  <a:cubicBezTo>
                    <a:pt x="1849326" y="1470196"/>
                    <a:pt x="1872343" y="1465945"/>
                    <a:pt x="1894114" y="1458688"/>
                  </a:cubicBezTo>
                  <a:cubicBezTo>
                    <a:pt x="1915885" y="1436916"/>
                    <a:pt x="1939717" y="1417026"/>
                    <a:pt x="1959428" y="1393373"/>
                  </a:cubicBezTo>
                  <a:cubicBezTo>
                    <a:pt x="1976179" y="1373272"/>
                    <a:pt x="1982870" y="1344810"/>
                    <a:pt x="2002971" y="1328059"/>
                  </a:cubicBezTo>
                  <a:cubicBezTo>
                    <a:pt x="2027904" y="1307282"/>
                    <a:pt x="2061878" y="1300618"/>
                    <a:pt x="2090057" y="1284516"/>
                  </a:cubicBezTo>
                  <a:cubicBezTo>
                    <a:pt x="2141360" y="1255200"/>
                    <a:pt x="2195736" y="1209031"/>
                    <a:pt x="2242457" y="1175659"/>
                  </a:cubicBezTo>
                  <a:cubicBezTo>
                    <a:pt x="2263749" y="1160450"/>
                    <a:pt x="2290267" y="1151565"/>
                    <a:pt x="2307771" y="1132116"/>
                  </a:cubicBezTo>
                  <a:cubicBezTo>
                    <a:pt x="2411215" y="1017179"/>
                    <a:pt x="2406456" y="973680"/>
                    <a:pt x="2503714" y="892631"/>
                  </a:cubicBezTo>
                  <a:cubicBezTo>
                    <a:pt x="2627129" y="789785"/>
                    <a:pt x="2507053" y="912017"/>
                    <a:pt x="2656114" y="805545"/>
                  </a:cubicBezTo>
                  <a:cubicBezTo>
                    <a:pt x="2681168" y="787649"/>
                    <a:pt x="2696374" y="758127"/>
                    <a:pt x="2721428" y="740231"/>
                  </a:cubicBezTo>
                  <a:cubicBezTo>
                    <a:pt x="2827133" y="664727"/>
                    <a:pt x="2779073" y="722294"/>
                    <a:pt x="2873828" y="674916"/>
                  </a:cubicBezTo>
                  <a:cubicBezTo>
                    <a:pt x="2897232" y="663214"/>
                    <a:pt x="2919042" y="648124"/>
                    <a:pt x="2939143" y="631373"/>
                  </a:cubicBezTo>
                  <a:cubicBezTo>
                    <a:pt x="2962796" y="611662"/>
                    <a:pt x="2976918" y="579828"/>
                    <a:pt x="3004457" y="566059"/>
                  </a:cubicBezTo>
                  <a:cubicBezTo>
                    <a:pt x="3037555" y="549510"/>
                    <a:pt x="3077028" y="551545"/>
                    <a:pt x="3113314" y="544288"/>
                  </a:cubicBezTo>
                  <a:cubicBezTo>
                    <a:pt x="3311394" y="465056"/>
                    <a:pt x="3128889" y="528110"/>
                    <a:pt x="3374571" y="478973"/>
                  </a:cubicBezTo>
                  <a:cubicBezTo>
                    <a:pt x="3397074" y="474472"/>
                    <a:pt x="3417745" y="463240"/>
                    <a:pt x="3439885" y="457202"/>
                  </a:cubicBezTo>
                  <a:cubicBezTo>
                    <a:pt x="3497620" y="441456"/>
                    <a:pt x="3556000" y="428173"/>
                    <a:pt x="3614057" y="413659"/>
                  </a:cubicBezTo>
                  <a:cubicBezTo>
                    <a:pt x="3643086" y="406402"/>
                    <a:pt x="3672757" y="401350"/>
                    <a:pt x="3701143" y="391888"/>
                  </a:cubicBezTo>
                  <a:cubicBezTo>
                    <a:pt x="3722914" y="384631"/>
                    <a:pt x="3743622" y="372400"/>
                    <a:pt x="3766457" y="370116"/>
                  </a:cubicBezTo>
                  <a:cubicBezTo>
                    <a:pt x="4053645" y="341397"/>
                    <a:pt x="4776097" y="332502"/>
                    <a:pt x="4942114" y="326573"/>
                  </a:cubicBezTo>
                  <a:cubicBezTo>
                    <a:pt x="5080103" y="321645"/>
                    <a:pt x="5217942" y="313072"/>
                    <a:pt x="5355771" y="304802"/>
                  </a:cubicBezTo>
                  <a:lnTo>
                    <a:pt x="6030685" y="261259"/>
                  </a:lnTo>
                  <a:cubicBezTo>
                    <a:pt x="6141335" y="239130"/>
                    <a:pt x="6190704" y="226502"/>
                    <a:pt x="6313714" y="217716"/>
                  </a:cubicBezTo>
                  <a:cubicBezTo>
                    <a:pt x="6458669" y="207362"/>
                    <a:pt x="6604055" y="204236"/>
                    <a:pt x="6749143" y="195945"/>
                  </a:cubicBezTo>
                  <a:lnTo>
                    <a:pt x="7075714" y="174173"/>
                  </a:lnTo>
                  <a:cubicBezTo>
                    <a:pt x="7126514" y="166916"/>
                    <a:pt x="7177795" y="162466"/>
                    <a:pt x="7228114" y="152402"/>
                  </a:cubicBezTo>
                  <a:cubicBezTo>
                    <a:pt x="7407276" y="116570"/>
                    <a:pt x="7121912" y="122155"/>
                    <a:pt x="7467600" y="108859"/>
                  </a:cubicBezTo>
                  <a:cubicBezTo>
                    <a:pt x="7922422" y="91366"/>
                    <a:pt x="9545981" y="69850"/>
                    <a:pt x="9840685" y="65316"/>
                  </a:cubicBezTo>
                  <a:cubicBezTo>
                    <a:pt x="10471691" y="12733"/>
                    <a:pt x="9700863" y="72049"/>
                    <a:pt x="10907485" y="21773"/>
                  </a:cubicBezTo>
                  <a:cubicBezTo>
                    <a:pt x="11445756" y="-655"/>
                    <a:pt x="11040416" y="2"/>
                    <a:pt x="11168743" y="2"/>
                  </a:cubicBezTo>
                </a:path>
              </a:pathLst>
            </a:custGeom>
            <a:noFill/>
            <a:ln w="1016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ln w="101600">
                  <a:solidFill>
                    <a:prstClr val="black"/>
                  </a:solidFill>
                </a:ln>
                <a:solidFill>
                  <a:prstClr val="white"/>
                </a:solidFill>
              </a:endParaRPr>
            </a:p>
          </p:txBody>
        </p:sp>
        <p:sp>
          <p:nvSpPr>
            <p:cNvPr id="85" name="Freihandform 84">
              <a:extLst>
                <a:ext uri="{FF2B5EF4-FFF2-40B4-BE49-F238E27FC236}">
                  <a16:creationId xmlns:a16="http://schemas.microsoft.com/office/drawing/2014/main" id="{6BB4C15D-824F-457A-B9F2-EF5F9CA0AE12}"/>
                </a:ext>
              </a:extLst>
            </p:cNvPr>
            <p:cNvSpPr/>
            <p:nvPr/>
          </p:nvSpPr>
          <p:spPr>
            <a:xfrm>
              <a:off x="5847431" y="5123304"/>
              <a:ext cx="6350840" cy="945908"/>
            </a:xfrm>
            <a:custGeom>
              <a:avLst/>
              <a:gdLst>
                <a:gd name="connsiteX0" fmla="*/ 0 w 11255829"/>
                <a:gd name="connsiteY0" fmla="*/ 1676450 h 1676450"/>
                <a:gd name="connsiteX1" fmla="*/ 87086 w 11255829"/>
                <a:gd name="connsiteY1" fmla="*/ 1567593 h 1676450"/>
                <a:gd name="connsiteX2" fmla="*/ 152400 w 11255829"/>
                <a:gd name="connsiteY2" fmla="*/ 1524050 h 1676450"/>
                <a:gd name="connsiteX3" fmla="*/ 370114 w 11255829"/>
                <a:gd name="connsiteY3" fmla="*/ 1458735 h 1676450"/>
                <a:gd name="connsiteX4" fmla="*/ 435429 w 11255829"/>
                <a:gd name="connsiteY4" fmla="*/ 1436964 h 1676450"/>
                <a:gd name="connsiteX5" fmla="*/ 544286 w 11255829"/>
                <a:gd name="connsiteY5" fmla="*/ 1415193 h 1676450"/>
                <a:gd name="connsiteX6" fmla="*/ 674914 w 11255829"/>
                <a:gd name="connsiteY6" fmla="*/ 1371650 h 1676450"/>
                <a:gd name="connsiteX7" fmla="*/ 805543 w 11255829"/>
                <a:gd name="connsiteY7" fmla="*/ 1262793 h 1676450"/>
                <a:gd name="connsiteX8" fmla="*/ 936171 w 11255829"/>
                <a:gd name="connsiteY8" fmla="*/ 1197478 h 1676450"/>
                <a:gd name="connsiteX9" fmla="*/ 1045029 w 11255829"/>
                <a:gd name="connsiteY9" fmla="*/ 1110393 h 1676450"/>
                <a:gd name="connsiteX10" fmla="*/ 1110343 w 11255829"/>
                <a:gd name="connsiteY10" fmla="*/ 1066850 h 1676450"/>
                <a:gd name="connsiteX11" fmla="*/ 1240971 w 11255829"/>
                <a:gd name="connsiteY11" fmla="*/ 1023307 h 1676450"/>
                <a:gd name="connsiteX12" fmla="*/ 1284514 w 11255829"/>
                <a:gd name="connsiteY12" fmla="*/ 957993 h 1676450"/>
                <a:gd name="connsiteX13" fmla="*/ 1415143 w 11255829"/>
                <a:gd name="connsiteY13" fmla="*/ 914450 h 1676450"/>
                <a:gd name="connsiteX14" fmla="*/ 1611086 w 11255829"/>
                <a:gd name="connsiteY14" fmla="*/ 805593 h 1676450"/>
                <a:gd name="connsiteX15" fmla="*/ 1741714 w 11255829"/>
                <a:gd name="connsiteY15" fmla="*/ 740278 h 1676450"/>
                <a:gd name="connsiteX16" fmla="*/ 1894114 w 11255829"/>
                <a:gd name="connsiteY16" fmla="*/ 674964 h 1676450"/>
                <a:gd name="connsiteX17" fmla="*/ 1959429 w 11255829"/>
                <a:gd name="connsiteY17" fmla="*/ 631421 h 1676450"/>
                <a:gd name="connsiteX18" fmla="*/ 2024743 w 11255829"/>
                <a:gd name="connsiteY18" fmla="*/ 609650 h 1676450"/>
                <a:gd name="connsiteX19" fmla="*/ 2090057 w 11255829"/>
                <a:gd name="connsiteY19" fmla="*/ 544335 h 1676450"/>
                <a:gd name="connsiteX20" fmla="*/ 2155371 w 11255829"/>
                <a:gd name="connsiteY20" fmla="*/ 500793 h 1676450"/>
                <a:gd name="connsiteX21" fmla="*/ 2198914 w 11255829"/>
                <a:gd name="connsiteY21" fmla="*/ 435478 h 1676450"/>
                <a:gd name="connsiteX22" fmla="*/ 2547257 w 11255829"/>
                <a:gd name="connsiteY22" fmla="*/ 326621 h 1676450"/>
                <a:gd name="connsiteX23" fmla="*/ 3004457 w 11255829"/>
                <a:gd name="connsiteY23" fmla="*/ 283078 h 1676450"/>
                <a:gd name="connsiteX24" fmla="*/ 3788229 w 11255829"/>
                <a:gd name="connsiteY24" fmla="*/ 261307 h 1676450"/>
                <a:gd name="connsiteX25" fmla="*/ 4049486 w 11255829"/>
                <a:gd name="connsiteY25" fmla="*/ 217764 h 1676450"/>
                <a:gd name="connsiteX26" fmla="*/ 4158343 w 11255829"/>
                <a:gd name="connsiteY26" fmla="*/ 195993 h 1676450"/>
                <a:gd name="connsiteX27" fmla="*/ 4506686 w 11255829"/>
                <a:gd name="connsiteY27" fmla="*/ 152450 h 1676450"/>
                <a:gd name="connsiteX28" fmla="*/ 4680857 w 11255829"/>
                <a:gd name="connsiteY28" fmla="*/ 130678 h 1676450"/>
                <a:gd name="connsiteX29" fmla="*/ 5312229 w 11255829"/>
                <a:gd name="connsiteY29" fmla="*/ 108907 h 1676450"/>
                <a:gd name="connsiteX30" fmla="*/ 8033657 w 11255829"/>
                <a:gd name="connsiteY30" fmla="*/ 65364 h 1676450"/>
                <a:gd name="connsiteX31" fmla="*/ 9144000 w 11255829"/>
                <a:gd name="connsiteY31" fmla="*/ 43593 h 1676450"/>
                <a:gd name="connsiteX32" fmla="*/ 11255829 w 11255829"/>
                <a:gd name="connsiteY32" fmla="*/ 50 h 16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55829" h="1676450">
                  <a:moveTo>
                    <a:pt x="0" y="1676450"/>
                  </a:moveTo>
                  <a:cubicBezTo>
                    <a:pt x="29029" y="1640164"/>
                    <a:pt x="54228" y="1600451"/>
                    <a:pt x="87086" y="1567593"/>
                  </a:cubicBezTo>
                  <a:cubicBezTo>
                    <a:pt x="105588" y="1549091"/>
                    <a:pt x="128489" y="1534677"/>
                    <a:pt x="152400" y="1524050"/>
                  </a:cubicBezTo>
                  <a:cubicBezTo>
                    <a:pt x="245518" y="1482664"/>
                    <a:pt x="281460" y="1484065"/>
                    <a:pt x="370114" y="1458735"/>
                  </a:cubicBezTo>
                  <a:cubicBezTo>
                    <a:pt x="392180" y="1452430"/>
                    <a:pt x="413165" y="1442530"/>
                    <a:pt x="435429" y="1436964"/>
                  </a:cubicBezTo>
                  <a:cubicBezTo>
                    <a:pt x="471328" y="1427989"/>
                    <a:pt x="508586" y="1424929"/>
                    <a:pt x="544286" y="1415193"/>
                  </a:cubicBezTo>
                  <a:cubicBezTo>
                    <a:pt x="588567" y="1403116"/>
                    <a:pt x="674914" y="1371650"/>
                    <a:pt x="674914" y="1371650"/>
                  </a:cubicBezTo>
                  <a:cubicBezTo>
                    <a:pt x="723066" y="1323498"/>
                    <a:pt x="744919" y="1293105"/>
                    <a:pt x="805543" y="1262793"/>
                  </a:cubicBezTo>
                  <a:cubicBezTo>
                    <a:pt x="985809" y="1172660"/>
                    <a:pt x="749000" y="1322260"/>
                    <a:pt x="936171" y="1197478"/>
                  </a:cubicBezTo>
                  <a:cubicBezTo>
                    <a:pt x="1009574" y="1087375"/>
                    <a:pt x="939867" y="1162974"/>
                    <a:pt x="1045029" y="1110393"/>
                  </a:cubicBezTo>
                  <a:cubicBezTo>
                    <a:pt x="1068433" y="1098691"/>
                    <a:pt x="1086432" y="1077477"/>
                    <a:pt x="1110343" y="1066850"/>
                  </a:cubicBezTo>
                  <a:cubicBezTo>
                    <a:pt x="1152285" y="1048209"/>
                    <a:pt x="1240971" y="1023307"/>
                    <a:pt x="1240971" y="1023307"/>
                  </a:cubicBezTo>
                  <a:cubicBezTo>
                    <a:pt x="1255485" y="1001536"/>
                    <a:pt x="1262325" y="971861"/>
                    <a:pt x="1284514" y="957993"/>
                  </a:cubicBezTo>
                  <a:cubicBezTo>
                    <a:pt x="1323436" y="933667"/>
                    <a:pt x="1415143" y="914450"/>
                    <a:pt x="1415143" y="914450"/>
                  </a:cubicBezTo>
                  <a:cubicBezTo>
                    <a:pt x="1564866" y="814634"/>
                    <a:pt x="1496124" y="843912"/>
                    <a:pt x="1611086" y="805593"/>
                  </a:cubicBezTo>
                  <a:cubicBezTo>
                    <a:pt x="1798262" y="680808"/>
                    <a:pt x="1561444" y="830414"/>
                    <a:pt x="1741714" y="740278"/>
                  </a:cubicBezTo>
                  <a:cubicBezTo>
                    <a:pt x="1892062" y="665104"/>
                    <a:pt x="1712877" y="720273"/>
                    <a:pt x="1894114" y="674964"/>
                  </a:cubicBezTo>
                  <a:cubicBezTo>
                    <a:pt x="1915886" y="660450"/>
                    <a:pt x="1936025" y="643123"/>
                    <a:pt x="1959429" y="631421"/>
                  </a:cubicBezTo>
                  <a:cubicBezTo>
                    <a:pt x="1979955" y="621158"/>
                    <a:pt x="2005648" y="622380"/>
                    <a:pt x="2024743" y="609650"/>
                  </a:cubicBezTo>
                  <a:cubicBezTo>
                    <a:pt x="2050361" y="592571"/>
                    <a:pt x="2066404" y="564046"/>
                    <a:pt x="2090057" y="544335"/>
                  </a:cubicBezTo>
                  <a:cubicBezTo>
                    <a:pt x="2110158" y="527584"/>
                    <a:pt x="2133600" y="515307"/>
                    <a:pt x="2155371" y="500793"/>
                  </a:cubicBezTo>
                  <a:cubicBezTo>
                    <a:pt x="2169885" y="479021"/>
                    <a:pt x="2179222" y="452709"/>
                    <a:pt x="2198914" y="435478"/>
                  </a:cubicBezTo>
                  <a:cubicBezTo>
                    <a:pt x="2338798" y="313080"/>
                    <a:pt x="2349147" y="346433"/>
                    <a:pt x="2547257" y="326621"/>
                  </a:cubicBezTo>
                  <a:cubicBezTo>
                    <a:pt x="2744616" y="277282"/>
                    <a:pt x="2644213" y="296672"/>
                    <a:pt x="3004457" y="283078"/>
                  </a:cubicBezTo>
                  <a:lnTo>
                    <a:pt x="3788229" y="261307"/>
                  </a:lnTo>
                  <a:cubicBezTo>
                    <a:pt x="3928618" y="214509"/>
                    <a:pt x="3794279" y="254221"/>
                    <a:pt x="4049486" y="217764"/>
                  </a:cubicBezTo>
                  <a:cubicBezTo>
                    <a:pt x="4086118" y="212531"/>
                    <a:pt x="4121711" y="201226"/>
                    <a:pt x="4158343" y="195993"/>
                  </a:cubicBezTo>
                  <a:cubicBezTo>
                    <a:pt x="4274185" y="179444"/>
                    <a:pt x="4390572" y="166964"/>
                    <a:pt x="4506686" y="152450"/>
                  </a:cubicBezTo>
                  <a:cubicBezTo>
                    <a:pt x="4564743" y="145193"/>
                    <a:pt x="4622383" y="132694"/>
                    <a:pt x="4680857" y="130678"/>
                  </a:cubicBezTo>
                  <a:lnTo>
                    <a:pt x="5312229" y="108907"/>
                  </a:lnTo>
                  <a:lnTo>
                    <a:pt x="8033657" y="65364"/>
                  </a:lnTo>
                  <a:lnTo>
                    <a:pt x="9144000" y="43593"/>
                  </a:lnTo>
                  <a:cubicBezTo>
                    <a:pt x="11174133" y="-3256"/>
                    <a:pt x="10249536" y="50"/>
                    <a:pt x="11255829" y="50"/>
                  </a:cubicBezTo>
                </a:path>
              </a:pathLst>
            </a:custGeom>
            <a:noFill/>
            <a:ln w="76200">
              <a:solidFill>
                <a:srgbClr val="29ABE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9" name="Rechteck 88">
              <a:extLst>
                <a:ext uri="{FF2B5EF4-FFF2-40B4-BE49-F238E27FC236}">
                  <a16:creationId xmlns:a16="http://schemas.microsoft.com/office/drawing/2014/main" id="{63FBD533-ED26-40D2-9760-12FFBCCD623A}"/>
                </a:ext>
              </a:extLst>
            </p:cNvPr>
            <p:cNvSpPr/>
            <p:nvPr/>
          </p:nvSpPr>
          <p:spPr>
            <a:xfrm>
              <a:off x="2734714" y="4869808"/>
              <a:ext cx="549988" cy="28395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0" name="Gleichschenkliges Dreieck 89">
              <a:extLst>
                <a:ext uri="{FF2B5EF4-FFF2-40B4-BE49-F238E27FC236}">
                  <a16:creationId xmlns:a16="http://schemas.microsoft.com/office/drawing/2014/main" id="{56411D2B-59DA-44CC-9131-EA2DCA2D5A55}"/>
                </a:ext>
              </a:extLst>
            </p:cNvPr>
            <p:cNvSpPr/>
            <p:nvPr/>
          </p:nvSpPr>
          <p:spPr>
            <a:xfrm>
              <a:off x="2646931" y="4740820"/>
              <a:ext cx="713909"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1" name="Rechteck 90">
              <a:extLst>
                <a:ext uri="{FF2B5EF4-FFF2-40B4-BE49-F238E27FC236}">
                  <a16:creationId xmlns:a16="http://schemas.microsoft.com/office/drawing/2014/main" id="{066106F1-55A0-46C5-A508-CDEB36E86939}"/>
                </a:ext>
              </a:extLst>
            </p:cNvPr>
            <p:cNvSpPr/>
            <p:nvPr/>
          </p:nvSpPr>
          <p:spPr>
            <a:xfrm>
              <a:off x="2968503" y="5164509"/>
              <a:ext cx="549988" cy="2839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2" name="Gleichschenkliges Dreieck 91">
              <a:extLst>
                <a:ext uri="{FF2B5EF4-FFF2-40B4-BE49-F238E27FC236}">
                  <a16:creationId xmlns:a16="http://schemas.microsoft.com/office/drawing/2014/main" id="{1BB78145-CC96-4517-8AAD-1FB9DF2DAD13}"/>
                </a:ext>
              </a:extLst>
            </p:cNvPr>
            <p:cNvSpPr/>
            <p:nvPr/>
          </p:nvSpPr>
          <p:spPr>
            <a:xfrm>
              <a:off x="2879825" y="5035521"/>
              <a:ext cx="713909"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3" name="Rechteck 92">
              <a:extLst>
                <a:ext uri="{FF2B5EF4-FFF2-40B4-BE49-F238E27FC236}">
                  <a16:creationId xmlns:a16="http://schemas.microsoft.com/office/drawing/2014/main" id="{AB0A1CE3-E95B-4DE2-BE94-18CB74FC6E9D}"/>
                </a:ext>
              </a:extLst>
            </p:cNvPr>
            <p:cNvSpPr/>
            <p:nvPr/>
          </p:nvSpPr>
          <p:spPr>
            <a:xfrm>
              <a:off x="2361187" y="5024772"/>
              <a:ext cx="549988" cy="2839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4" name="Gleichschenkliges Dreieck 93">
              <a:extLst>
                <a:ext uri="{FF2B5EF4-FFF2-40B4-BE49-F238E27FC236}">
                  <a16:creationId xmlns:a16="http://schemas.microsoft.com/office/drawing/2014/main" id="{CBAEFDE7-4ED7-4D42-8626-9F7C11BD4058}"/>
                </a:ext>
              </a:extLst>
            </p:cNvPr>
            <p:cNvSpPr/>
            <p:nvPr/>
          </p:nvSpPr>
          <p:spPr>
            <a:xfrm>
              <a:off x="2273404" y="4895785"/>
              <a:ext cx="713910"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5" name="Rechteck 94">
              <a:extLst>
                <a:ext uri="{FF2B5EF4-FFF2-40B4-BE49-F238E27FC236}">
                  <a16:creationId xmlns:a16="http://schemas.microsoft.com/office/drawing/2014/main" id="{ACA50589-08B6-4DE7-90D5-346231D3B785}"/>
                </a:ext>
              </a:extLst>
            </p:cNvPr>
            <p:cNvSpPr/>
            <p:nvPr/>
          </p:nvSpPr>
          <p:spPr>
            <a:xfrm>
              <a:off x="3496098" y="4816959"/>
              <a:ext cx="549988" cy="2839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6" name="Gleichschenkliges Dreieck 95">
              <a:extLst>
                <a:ext uri="{FF2B5EF4-FFF2-40B4-BE49-F238E27FC236}">
                  <a16:creationId xmlns:a16="http://schemas.microsoft.com/office/drawing/2014/main" id="{04302E27-0F23-43B2-96AE-EF7FE9F4C2F7}"/>
                </a:ext>
              </a:extLst>
            </p:cNvPr>
            <p:cNvSpPr/>
            <p:nvPr/>
          </p:nvSpPr>
          <p:spPr>
            <a:xfrm>
              <a:off x="3408315" y="4687972"/>
              <a:ext cx="713909"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7" name="Rechteck 96">
              <a:extLst>
                <a:ext uri="{FF2B5EF4-FFF2-40B4-BE49-F238E27FC236}">
                  <a16:creationId xmlns:a16="http://schemas.microsoft.com/office/drawing/2014/main" id="{2EA2328E-7E68-4E2A-A50D-FF55024063F7}"/>
                </a:ext>
              </a:extLst>
            </p:cNvPr>
            <p:cNvSpPr/>
            <p:nvPr/>
          </p:nvSpPr>
          <p:spPr>
            <a:xfrm>
              <a:off x="3740636" y="4950425"/>
              <a:ext cx="549988" cy="28395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8" name="Gleichschenkliges Dreieck 97">
              <a:extLst>
                <a:ext uri="{FF2B5EF4-FFF2-40B4-BE49-F238E27FC236}">
                  <a16:creationId xmlns:a16="http://schemas.microsoft.com/office/drawing/2014/main" id="{C42678A1-1529-4149-859C-7F3618237440}"/>
                </a:ext>
              </a:extLst>
            </p:cNvPr>
            <p:cNvSpPr/>
            <p:nvPr/>
          </p:nvSpPr>
          <p:spPr>
            <a:xfrm>
              <a:off x="3652853" y="4822334"/>
              <a:ext cx="713910" cy="178253"/>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8" name="Freihandform 87">
              <a:extLst>
                <a:ext uri="{FF2B5EF4-FFF2-40B4-BE49-F238E27FC236}">
                  <a16:creationId xmlns:a16="http://schemas.microsoft.com/office/drawing/2014/main" id="{8398BCB2-312C-45DF-8BD4-442F33400255}"/>
                </a:ext>
              </a:extLst>
            </p:cNvPr>
            <p:cNvSpPr/>
            <p:nvPr/>
          </p:nvSpPr>
          <p:spPr>
            <a:xfrm>
              <a:off x="1633841" y="381225"/>
              <a:ext cx="589401" cy="589401"/>
            </a:xfrm>
            <a:custGeom>
              <a:avLst/>
              <a:gdLst>
                <a:gd name="connsiteX0" fmla="*/ 1045029 w 1045029"/>
                <a:gd name="connsiteY0" fmla="*/ 0 h 1045029"/>
                <a:gd name="connsiteX1" fmla="*/ 936171 w 1045029"/>
                <a:gd name="connsiteY1" fmla="*/ 152400 h 1045029"/>
                <a:gd name="connsiteX2" fmla="*/ 870857 w 1045029"/>
                <a:gd name="connsiteY2" fmla="*/ 217715 h 1045029"/>
                <a:gd name="connsiteX3" fmla="*/ 827314 w 1045029"/>
                <a:gd name="connsiteY3" fmla="*/ 283029 h 1045029"/>
                <a:gd name="connsiteX4" fmla="*/ 718457 w 1045029"/>
                <a:gd name="connsiteY4" fmla="*/ 413658 h 1045029"/>
                <a:gd name="connsiteX5" fmla="*/ 696686 w 1045029"/>
                <a:gd name="connsiteY5" fmla="*/ 478972 h 1045029"/>
                <a:gd name="connsiteX6" fmla="*/ 674914 w 1045029"/>
                <a:gd name="connsiteY6" fmla="*/ 674915 h 1045029"/>
                <a:gd name="connsiteX7" fmla="*/ 653143 w 1045029"/>
                <a:gd name="connsiteY7" fmla="*/ 740229 h 1045029"/>
                <a:gd name="connsiteX8" fmla="*/ 500743 w 1045029"/>
                <a:gd name="connsiteY8" fmla="*/ 870858 h 1045029"/>
                <a:gd name="connsiteX9" fmla="*/ 391886 w 1045029"/>
                <a:gd name="connsiteY9" fmla="*/ 892629 h 1045029"/>
                <a:gd name="connsiteX10" fmla="*/ 152400 w 1045029"/>
                <a:gd name="connsiteY10" fmla="*/ 957943 h 1045029"/>
                <a:gd name="connsiteX11" fmla="*/ 87086 w 1045029"/>
                <a:gd name="connsiteY11" fmla="*/ 1001486 h 1045029"/>
                <a:gd name="connsiteX12" fmla="*/ 0 w 1045029"/>
                <a:gd name="connsiteY12" fmla="*/ 1045029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5029" h="1045029">
                  <a:moveTo>
                    <a:pt x="1045029" y="0"/>
                  </a:moveTo>
                  <a:cubicBezTo>
                    <a:pt x="1008743" y="50800"/>
                    <a:pt x="975170" y="103652"/>
                    <a:pt x="936171" y="152400"/>
                  </a:cubicBezTo>
                  <a:cubicBezTo>
                    <a:pt x="916937" y="176443"/>
                    <a:pt x="890568" y="194062"/>
                    <a:pt x="870857" y="217715"/>
                  </a:cubicBezTo>
                  <a:cubicBezTo>
                    <a:pt x="854106" y="237816"/>
                    <a:pt x="844065" y="262928"/>
                    <a:pt x="827314" y="283029"/>
                  </a:cubicBezTo>
                  <a:cubicBezTo>
                    <a:pt x="687624" y="450656"/>
                    <a:pt x="826563" y="251498"/>
                    <a:pt x="718457" y="413658"/>
                  </a:cubicBezTo>
                  <a:cubicBezTo>
                    <a:pt x="711200" y="435429"/>
                    <a:pt x="700459" y="456335"/>
                    <a:pt x="696686" y="478972"/>
                  </a:cubicBezTo>
                  <a:cubicBezTo>
                    <a:pt x="685882" y="543794"/>
                    <a:pt x="685718" y="610093"/>
                    <a:pt x="674914" y="674915"/>
                  </a:cubicBezTo>
                  <a:cubicBezTo>
                    <a:pt x="671141" y="697552"/>
                    <a:pt x="665873" y="721134"/>
                    <a:pt x="653143" y="740229"/>
                  </a:cubicBezTo>
                  <a:cubicBezTo>
                    <a:pt x="632704" y="770888"/>
                    <a:pt x="529335" y="858150"/>
                    <a:pt x="500743" y="870858"/>
                  </a:cubicBezTo>
                  <a:cubicBezTo>
                    <a:pt x="466928" y="885887"/>
                    <a:pt x="427943" y="884308"/>
                    <a:pt x="391886" y="892629"/>
                  </a:cubicBezTo>
                  <a:cubicBezTo>
                    <a:pt x="232286" y="929460"/>
                    <a:pt x="260362" y="921956"/>
                    <a:pt x="152400" y="957943"/>
                  </a:cubicBezTo>
                  <a:cubicBezTo>
                    <a:pt x="130629" y="972457"/>
                    <a:pt x="110489" y="989784"/>
                    <a:pt x="87086" y="1001486"/>
                  </a:cubicBezTo>
                  <a:cubicBezTo>
                    <a:pt x="-12982" y="1051521"/>
                    <a:pt x="49186" y="995843"/>
                    <a:pt x="0" y="1045029"/>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9" name="Freihandform 98">
              <a:extLst>
                <a:ext uri="{FF2B5EF4-FFF2-40B4-BE49-F238E27FC236}">
                  <a16:creationId xmlns:a16="http://schemas.microsoft.com/office/drawing/2014/main" id="{5FB2F29E-4EB2-4479-A668-0CFE7CEE0842}"/>
                </a:ext>
              </a:extLst>
            </p:cNvPr>
            <p:cNvSpPr/>
            <p:nvPr/>
          </p:nvSpPr>
          <p:spPr>
            <a:xfrm>
              <a:off x="2137251" y="577392"/>
              <a:ext cx="234685" cy="319782"/>
            </a:xfrm>
            <a:custGeom>
              <a:avLst/>
              <a:gdLst>
                <a:gd name="connsiteX0" fmla="*/ 0 w 415592"/>
                <a:gd name="connsiteY0" fmla="*/ 0 h 566057"/>
                <a:gd name="connsiteX1" fmla="*/ 130628 w 415592"/>
                <a:gd name="connsiteY1" fmla="*/ 87086 h 566057"/>
                <a:gd name="connsiteX2" fmla="*/ 152400 w 415592"/>
                <a:gd name="connsiteY2" fmla="*/ 152400 h 566057"/>
                <a:gd name="connsiteX3" fmla="*/ 195942 w 415592"/>
                <a:gd name="connsiteY3" fmla="*/ 217715 h 566057"/>
                <a:gd name="connsiteX4" fmla="*/ 239485 w 415592"/>
                <a:gd name="connsiteY4" fmla="*/ 370115 h 566057"/>
                <a:gd name="connsiteX5" fmla="*/ 283028 w 415592"/>
                <a:gd name="connsiteY5" fmla="*/ 435429 h 566057"/>
                <a:gd name="connsiteX6" fmla="*/ 413657 w 415592"/>
                <a:gd name="connsiteY6" fmla="*/ 544286 h 566057"/>
                <a:gd name="connsiteX7" fmla="*/ 413657 w 415592"/>
                <a:gd name="connsiteY7" fmla="*/ 566057 h 5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592" h="566057">
                  <a:moveTo>
                    <a:pt x="0" y="0"/>
                  </a:moveTo>
                  <a:cubicBezTo>
                    <a:pt x="43543" y="29029"/>
                    <a:pt x="93624" y="50082"/>
                    <a:pt x="130628" y="87086"/>
                  </a:cubicBezTo>
                  <a:cubicBezTo>
                    <a:pt x="146855" y="103313"/>
                    <a:pt x="142137" y="131874"/>
                    <a:pt x="152400" y="152400"/>
                  </a:cubicBezTo>
                  <a:cubicBezTo>
                    <a:pt x="164102" y="175804"/>
                    <a:pt x="184240" y="194311"/>
                    <a:pt x="195942" y="217715"/>
                  </a:cubicBezTo>
                  <a:cubicBezTo>
                    <a:pt x="238320" y="302472"/>
                    <a:pt x="197618" y="272426"/>
                    <a:pt x="239485" y="370115"/>
                  </a:cubicBezTo>
                  <a:cubicBezTo>
                    <a:pt x="249792" y="394165"/>
                    <a:pt x="264526" y="416927"/>
                    <a:pt x="283028" y="435429"/>
                  </a:cubicBezTo>
                  <a:cubicBezTo>
                    <a:pt x="393664" y="546065"/>
                    <a:pt x="306654" y="401618"/>
                    <a:pt x="413657" y="544286"/>
                  </a:cubicBezTo>
                  <a:cubicBezTo>
                    <a:pt x="418011" y="550092"/>
                    <a:pt x="413657" y="558800"/>
                    <a:pt x="413657" y="566057"/>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0" name="Freihandform 99">
              <a:extLst>
                <a:ext uri="{FF2B5EF4-FFF2-40B4-BE49-F238E27FC236}">
                  <a16:creationId xmlns:a16="http://schemas.microsoft.com/office/drawing/2014/main" id="{D2F87389-3A91-4F5D-900F-E436EB4524F0}"/>
                </a:ext>
              </a:extLst>
            </p:cNvPr>
            <p:cNvSpPr/>
            <p:nvPr/>
          </p:nvSpPr>
          <p:spPr>
            <a:xfrm>
              <a:off x="933368" y="295233"/>
              <a:ext cx="369047" cy="307241"/>
            </a:xfrm>
            <a:custGeom>
              <a:avLst/>
              <a:gdLst>
                <a:gd name="connsiteX0" fmla="*/ 653142 w 653142"/>
                <a:gd name="connsiteY0" fmla="*/ 0 h 544286"/>
                <a:gd name="connsiteX1" fmla="*/ 544285 w 653142"/>
                <a:gd name="connsiteY1" fmla="*/ 87086 h 544286"/>
                <a:gd name="connsiteX2" fmla="*/ 457200 w 653142"/>
                <a:gd name="connsiteY2" fmla="*/ 130629 h 544286"/>
                <a:gd name="connsiteX3" fmla="*/ 391885 w 653142"/>
                <a:gd name="connsiteY3" fmla="*/ 174172 h 544286"/>
                <a:gd name="connsiteX4" fmla="*/ 261257 w 653142"/>
                <a:gd name="connsiteY4" fmla="*/ 326572 h 544286"/>
                <a:gd name="connsiteX5" fmla="*/ 195942 w 653142"/>
                <a:gd name="connsiteY5" fmla="*/ 370115 h 544286"/>
                <a:gd name="connsiteX6" fmla="*/ 43542 w 653142"/>
                <a:gd name="connsiteY6" fmla="*/ 522515 h 544286"/>
                <a:gd name="connsiteX7" fmla="*/ 0 w 653142"/>
                <a:gd name="connsiteY7" fmla="*/ 544286 h 54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3142" h="544286">
                  <a:moveTo>
                    <a:pt x="653142" y="0"/>
                  </a:moveTo>
                  <a:cubicBezTo>
                    <a:pt x="616856" y="29029"/>
                    <a:pt x="582949" y="61310"/>
                    <a:pt x="544285" y="87086"/>
                  </a:cubicBezTo>
                  <a:cubicBezTo>
                    <a:pt x="517281" y="105089"/>
                    <a:pt x="485379" y="114527"/>
                    <a:pt x="457200" y="130629"/>
                  </a:cubicBezTo>
                  <a:cubicBezTo>
                    <a:pt x="434481" y="143611"/>
                    <a:pt x="413657" y="159658"/>
                    <a:pt x="391885" y="174172"/>
                  </a:cubicBezTo>
                  <a:cubicBezTo>
                    <a:pt x="343835" y="238240"/>
                    <a:pt x="321905" y="276032"/>
                    <a:pt x="261257" y="326572"/>
                  </a:cubicBezTo>
                  <a:cubicBezTo>
                    <a:pt x="241156" y="343323"/>
                    <a:pt x="217714" y="355601"/>
                    <a:pt x="195942" y="370115"/>
                  </a:cubicBezTo>
                  <a:cubicBezTo>
                    <a:pt x="80240" y="543668"/>
                    <a:pt x="165470" y="473744"/>
                    <a:pt x="43542" y="522515"/>
                  </a:cubicBezTo>
                  <a:cubicBezTo>
                    <a:pt x="28475" y="528542"/>
                    <a:pt x="14514" y="537029"/>
                    <a:pt x="0" y="544286"/>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1" name="Freihandform 100">
              <a:extLst>
                <a:ext uri="{FF2B5EF4-FFF2-40B4-BE49-F238E27FC236}">
                  <a16:creationId xmlns:a16="http://schemas.microsoft.com/office/drawing/2014/main" id="{EE56027E-9C9C-44D9-AF3A-70955B46CD59}"/>
                </a:ext>
              </a:extLst>
            </p:cNvPr>
            <p:cNvSpPr/>
            <p:nvPr/>
          </p:nvSpPr>
          <p:spPr>
            <a:xfrm>
              <a:off x="3280222" y="467216"/>
              <a:ext cx="417418" cy="307241"/>
            </a:xfrm>
            <a:custGeom>
              <a:avLst/>
              <a:gdLst>
                <a:gd name="connsiteX0" fmla="*/ 0 w 740229"/>
                <a:gd name="connsiteY0" fmla="*/ 0 h 544286"/>
                <a:gd name="connsiteX1" fmla="*/ 217715 w 740229"/>
                <a:gd name="connsiteY1" fmla="*/ 21772 h 544286"/>
                <a:gd name="connsiteX2" fmla="*/ 283029 w 740229"/>
                <a:gd name="connsiteY2" fmla="*/ 65315 h 544286"/>
                <a:gd name="connsiteX3" fmla="*/ 348343 w 740229"/>
                <a:gd name="connsiteY3" fmla="*/ 87086 h 544286"/>
                <a:gd name="connsiteX4" fmla="*/ 457200 w 740229"/>
                <a:gd name="connsiteY4" fmla="*/ 217715 h 544286"/>
                <a:gd name="connsiteX5" fmla="*/ 522515 w 740229"/>
                <a:gd name="connsiteY5" fmla="*/ 261258 h 544286"/>
                <a:gd name="connsiteX6" fmla="*/ 653143 w 740229"/>
                <a:gd name="connsiteY6" fmla="*/ 457200 h 544286"/>
                <a:gd name="connsiteX7" fmla="*/ 718458 w 740229"/>
                <a:gd name="connsiteY7" fmla="*/ 500743 h 544286"/>
                <a:gd name="connsiteX8" fmla="*/ 740229 w 740229"/>
                <a:gd name="connsiteY8" fmla="*/ 544286 h 54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229" h="544286">
                  <a:moveTo>
                    <a:pt x="0" y="0"/>
                  </a:moveTo>
                  <a:cubicBezTo>
                    <a:pt x="72572" y="7257"/>
                    <a:pt x="146649" y="5372"/>
                    <a:pt x="217715" y="21772"/>
                  </a:cubicBezTo>
                  <a:cubicBezTo>
                    <a:pt x="243211" y="27656"/>
                    <a:pt x="259625" y="53613"/>
                    <a:pt x="283029" y="65315"/>
                  </a:cubicBezTo>
                  <a:cubicBezTo>
                    <a:pt x="303555" y="75578"/>
                    <a:pt x="326572" y="79829"/>
                    <a:pt x="348343" y="87086"/>
                  </a:cubicBezTo>
                  <a:cubicBezTo>
                    <a:pt x="391156" y="151305"/>
                    <a:pt x="394340" y="165331"/>
                    <a:pt x="457200" y="217715"/>
                  </a:cubicBezTo>
                  <a:cubicBezTo>
                    <a:pt x="477301" y="234466"/>
                    <a:pt x="500743" y="246744"/>
                    <a:pt x="522515" y="261258"/>
                  </a:cubicBezTo>
                  <a:lnTo>
                    <a:pt x="653143" y="457200"/>
                  </a:lnTo>
                  <a:cubicBezTo>
                    <a:pt x="667657" y="478972"/>
                    <a:pt x="699956" y="482241"/>
                    <a:pt x="718458" y="500743"/>
                  </a:cubicBezTo>
                  <a:cubicBezTo>
                    <a:pt x="729933" y="512218"/>
                    <a:pt x="732972" y="529772"/>
                    <a:pt x="740229" y="544286"/>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3" name="Rechteck 102">
              <a:extLst>
                <a:ext uri="{FF2B5EF4-FFF2-40B4-BE49-F238E27FC236}">
                  <a16:creationId xmlns:a16="http://schemas.microsoft.com/office/drawing/2014/main" id="{F30AF4F4-0D6E-4EA9-A9D8-E28347369A3B}"/>
                </a:ext>
              </a:extLst>
            </p:cNvPr>
            <p:cNvSpPr/>
            <p:nvPr/>
          </p:nvSpPr>
          <p:spPr>
            <a:xfrm>
              <a:off x="10935268" y="1818897"/>
              <a:ext cx="454144"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4" name="Gleichschenkliges Dreieck 103">
              <a:extLst>
                <a:ext uri="{FF2B5EF4-FFF2-40B4-BE49-F238E27FC236}">
                  <a16:creationId xmlns:a16="http://schemas.microsoft.com/office/drawing/2014/main" id="{FE9B37AF-01FB-4BE5-8AF1-58F53ED683C0}"/>
                </a:ext>
              </a:extLst>
            </p:cNvPr>
            <p:cNvSpPr/>
            <p:nvPr/>
          </p:nvSpPr>
          <p:spPr>
            <a:xfrm>
              <a:off x="10911979" y="1634373"/>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5" name="Rechteck 104">
              <a:extLst>
                <a:ext uri="{FF2B5EF4-FFF2-40B4-BE49-F238E27FC236}">
                  <a16:creationId xmlns:a16="http://schemas.microsoft.com/office/drawing/2014/main" id="{9212C90F-5CD9-4A19-983F-57B7865ADF54}"/>
                </a:ext>
              </a:extLst>
            </p:cNvPr>
            <p:cNvSpPr/>
            <p:nvPr/>
          </p:nvSpPr>
          <p:spPr>
            <a:xfrm>
              <a:off x="11161892" y="2371572"/>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6" name="Gleichschenkliges Dreieck 105">
              <a:extLst>
                <a:ext uri="{FF2B5EF4-FFF2-40B4-BE49-F238E27FC236}">
                  <a16:creationId xmlns:a16="http://schemas.microsoft.com/office/drawing/2014/main" id="{668830D4-8490-49AE-8421-91EF33D27600}"/>
                </a:ext>
              </a:extLst>
            </p:cNvPr>
            <p:cNvSpPr/>
            <p:nvPr/>
          </p:nvSpPr>
          <p:spPr>
            <a:xfrm>
              <a:off x="11139499" y="2187049"/>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7" name="Rechteck 106">
              <a:extLst>
                <a:ext uri="{FF2B5EF4-FFF2-40B4-BE49-F238E27FC236}">
                  <a16:creationId xmlns:a16="http://schemas.microsoft.com/office/drawing/2014/main" id="{DBC982F9-44BA-40C1-941D-BCB1ECF670FE}"/>
                </a:ext>
              </a:extLst>
            </p:cNvPr>
            <p:cNvSpPr/>
            <p:nvPr/>
          </p:nvSpPr>
          <p:spPr>
            <a:xfrm>
              <a:off x="9715262" y="2696728"/>
              <a:ext cx="454144" cy="147798"/>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8" name="Gleichschenkliges Dreieck 107">
              <a:extLst>
                <a:ext uri="{FF2B5EF4-FFF2-40B4-BE49-F238E27FC236}">
                  <a16:creationId xmlns:a16="http://schemas.microsoft.com/office/drawing/2014/main" id="{8FC0F444-EA80-49E1-BFC3-1DA49CE22BC2}"/>
                </a:ext>
              </a:extLst>
            </p:cNvPr>
            <p:cNvSpPr/>
            <p:nvPr/>
          </p:nvSpPr>
          <p:spPr>
            <a:xfrm>
              <a:off x="9692869" y="2500560"/>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9" name="Rechteck 108">
              <a:extLst>
                <a:ext uri="{FF2B5EF4-FFF2-40B4-BE49-F238E27FC236}">
                  <a16:creationId xmlns:a16="http://schemas.microsoft.com/office/drawing/2014/main" id="{F8C02F40-57F3-463F-9E42-CA0974CF0FF7}"/>
                </a:ext>
              </a:extLst>
            </p:cNvPr>
            <p:cNvSpPr/>
            <p:nvPr/>
          </p:nvSpPr>
          <p:spPr>
            <a:xfrm>
              <a:off x="10595781" y="2702998"/>
              <a:ext cx="455039" cy="147798"/>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10" name="Gleichschenkliges Dreieck 109">
              <a:extLst>
                <a:ext uri="{FF2B5EF4-FFF2-40B4-BE49-F238E27FC236}">
                  <a16:creationId xmlns:a16="http://schemas.microsoft.com/office/drawing/2014/main" id="{DBFA1392-6259-457B-94F0-699A34CFFCB2}"/>
                </a:ext>
              </a:extLst>
            </p:cNvPr>
            <p:cNvSpPr/>
            <p:nvPr/>
          </p:nvSpPr>
          <p:spPr>
            <a:xfrm>
              <a:off x="10573387" y="2518475"/>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11" name="Rechteck 110">
              <a:extLst>
                <a:ext uri="{FF2B5EF4-FFF2-40B4-BE49-F238E27FC236}">
                  <a16:creationId xmlns:a16="http://schemas.microsoft.com/office/drawing/2014/main" id="{5D4BAD42-F87F-4777-B261-C6C0DB48EBEE}"/>
                </a:ext>
              </a:extLst>
            </p:cNvPr>
            <p:cNvSpPr/>
            <p:nvPr/>
          </p:nvSpPr>
          <p:spPr>
            <a:xfrm>
              <a:off x="11339250" y="2685083"/>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12" name="Gleichschenkliges Dreieck 111">
              <a:extLst>
                <a:ext uri="{FF2B5EF4-FFF2-40B4-BE49-F238E27FC236}">
                  <a16:creationId xmlns:a16="http://schemas.microsoft.com/office/drawing/2014/main" id="{206B789E-6912-4E3C-A692-40B5FEAEB680}"/>
                </a:ext>
              </a:extLst>
            </p:cNvPr>
            <p:cNvSpPr/>
            <p:nvPr/>
          </p:nvSpPr>
          <p:spPr>
            <a:xfrm>
              <a:off x="11316857" y="2500560"/>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cxnSp>
          <p:nvCxnSpPr>
            <p:cNvPr id="8193" name="Gerade Verbindung 8192">
              <a:extLst>
                <a:ext uri="{FF2B5EF4-FFF2-40B4-BE49-F238E27FC236}">
                  <a16:creationId xmlns:a16="http://schemas.microsoft.com/office/drawing/2014/main" id="{A5DA37D5-2F3F-4279-A60F-33A69F6558DF}"/>
                </a:ext>
              </a:extLst>
            </p:cNvPr>
            <p:cNvCxnSpPr>
              <a:endCxn id="85" idx="32"/>
            </p:cNvCxnSpPr>
            <p:nvPr/>
          </p:nvCxnSpPr>
          <p:spPr>
            <a:xfrm>
              <a:off x="12174085" y="4744403"/>
              <a:ext cx="24185" cy="378901"/>
            </a:xfrm>
            <a:prstGeom prst="line">
              <a:avLst/>
            </a:prstGeom>
          </p:spPr>
          <p:style>
            <a:lnRef idx="2">
              <a:schemeClr val="accent1"/>
            </a:lnRef>
            <a:fillRef idx="0">
              <a:schemeClr val="accent1"/>
            </a:fillRef>
            <a:effectRef idx="1">
              <a:schemeClr val="accent1"/>
            </a:effectRef>
            <a:fontRef idx="minor">
              <a:schemeClr val="tx1"/>
            </a:fontRef>
          </p:style>
        </p:cxnSp>
        <p:sp>
          <p:nvSpPr>
            <p:cNvPr id="52314" name="TextBox 2">
              <a:extLst>
                <a:ext uri="{FF2B5EF4-FFF2-40B4-BE49-F238E27FC236}">
                  <a16:creationId xmlns:a16="http://schemas.microsoft.com/office/drawing/2014/main" id="{45B79CB7-A3BC-45D3-9963-9AA5B7A97E75}"/>
                </a:ext>
              </a:extLst>
            </p:cNvPr>
            <p:cNvSpPr txBox="1">
              <a:spLocks noChangeArrowheads="1"/>
            </p:cNvSpPr>
            <p:nvPr/>
          </p:nvSpPr>
          <p:spPr bwMode="auto">
            <a:xfrm>
              <a:off x="3386158" y="1317771"/>
              <a:ext cx="2633411" cy="89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altLang="fr-FR" sz="2482" dirty="0">
                  <a:solidFill>
                    <a:srgbClr val="558ED5"/>
                  </a:solidFill>
                </a:rPr>
                <a:t>Spring </a:t>
              </a:r>
            </a:p>
            <a:p>
              <a:r>
                <a:rPr lang="fr-CH" altLang="fr-FR" sz="2482" dirty="0">
                  <a:solidFill>
                    <a:srgbClr val="558ED5"/>
                  </a:solidFill>
                </a:rPr>
                <a:t>in the </a:t>
              </a:r>
              <a:r>
                <a:rPr lang="en-US" altLang="fr-FR" sz="2482" dirty="0">
                  <a:solidFill>
                    <a:srgbClr val="558ED5"/>
                  </a:solidFill>
                </a:rPr>
                <a:t>mountains</a:t>
              </a:r>
            </a:p>
          </p:txBody>
        </p:sp>
        <p:sp>
          <p:nvSpPr>
            <p:cNvPr id="52316" name="TextBox 118">
              <a:extLst>
                <a:ext uri="{FF2B5EF4-FFF2-40B4-BE49-F238E27FC236}">
                  <a16:creationId xmlns:a16="http://schemas.microsoft.com/office/drawing/2014/main" id="{941CD21B-EDB3-4105-9F3F-E8482FD151F7}"/>
                </a:ext>
              </a:extLst>
            </p:cNvPr>
            <p:cNvSpPr txBox="1">
              <a:spLocks noChangeArrowheads="1"/>
            </p:cNvSpPr>
            <p:nvPr/>
          </p:nvSpPr>
          <p:spPr bwMode="auto">
            <a:xfrm>
              <a:off x="8560646" y="5374113"/>
              <a:ext cx="1257712" cy="49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fr-FR" sz="2482" dirty="0">
                  <a:solidFill>
                    <a:srgbClr val="10253F"/>
                  </a:solidFill>
                </a:rPr>
                <a:t>Aquifer</a:t>
              </a:r>
            </a:p>
          </p:txBody>
        </p:sp>
        <p:sp>
          <p:nvSpPr>
            <p:cNvPr id="122" name="Freihandform 8197">
              <a:extLst>
                <a:ext uri="{FF2B5EF4-FFF2-40B4-BE49-F238E27FC236}">
                  <a16:creationId xmlns:a16="http://schemas.microsoft.com/office/drawing/2014/main" id="{5A66FA1E-551F-401B-BFA8-511478F7D40E}"/>
                </a:ext>
              </a:extLst>
            </p:cNvPr>
            <p:cNvSpPr/>
            <p:nvPr/>
          </p:nvSpPr>
          <p:spPr>
            <a:xfrm rot="10800000">
              <a:off x="-195917" y="6206451"/>
              <a:ext cx="5331227" cy="565722"/>
            </a:xfrm>
            <a:custGeom>
              <a:avLst/>
              <a:gdLst>
                <a:gd name="connsiteX0" fmla="*/ 87086 w 11691257"/>
                <a:gd name="connsiteY0" fmla="*/ 1872343 h 2264228"/>
                <a:gd name="connsiteX1" fmla="*/ 1589314 w 11691257"/>
                <a:gd name="connsiteY1" fmla="*/ 2177143 h 2264228"/>
                <a:gd name="connsiteX2" fmla="*/ 7293428 w 11691257"/>
                <a:gd name="connsiteY2" fmla="*/ 2264228 h 2264228"/>
                <a:gd name="connsiteX3" fmla="*/ 8251371 w 11691257"/>
                <a:gd name="connsiteY3" fmla="*/ 1719943 h 2264228"/>
                <a:gd name="connsiteX4" fmla="*/ 9579428 w 11691257"/>
                <a:gd name="connsiteY4" fmla="*/ 1524000 h 2264228"/>
                <a:gd name="connsiteX5" fmla="*/ 10776857 w 11691257"/>
                <a:gd name="connsiteY5" fmla="*/ 1502228 h 2264228"/>
                <a:gd name="connsiteX6" fmla="*/ 11451771 w 11691257"/>
                <a:gd name="connsiteY6" fmla="*/ 1502228 h 2264228"/>
                <a:gd name="connsiteX7" fmla="*/ 11691257 w 11691257"/>
                <a:gd name="connsiteY7" fmla="*/ 653143 h 2264228"/>
                <a:gd name="connsiteX8" fmla="*/ 11234057 w 11691257"/>
                <a:gd name="connsiteY8" fmla="*/ 239486 h 2264228"/>
                <a:gd name="connsiteX9" fmla="*/ 6923314 w 11691257"/>
                <a:gd name="connsiteY9" fmla="*/ 0 h 2264228"/>
                <a:gd name="connsiteX10" fmla="*/ 2220686 w 11691257"/>
                <a:gd name="connsiteY10" fmla="*/ 348343 h 2264228"/>
                <a:gd name="connsiteX11" fmla="*/ 195943 w 11691257"/>
                <a:gd name="connsiteY11" fmla="*/ 1306286 h 2264228"/>
                <a:gd name="connsiteX12" fmla="*/ 0 w 11691257"/>
                <a:gd name="connsiteY12" fmla="*/ 1915886 h 2264228"/>
                <a:gd name="connsiteX13" fmla="*/ 849086 w 11691257"/>
                <a:gd name="connsiteY13" fmla="*/ 2068286 h 2264228"/>
                <a:gd name="connsiteX14" fmla="*/ 1328057 w 11691257"/>
                <a:gd name="connsiteY14" fmla="*/ 2090057 h 2264228"/>
                <a:gd name="connsiteX15" fmla="*/ 326571 w 11691257"/>
                <a:gd name="connsiteY15" fmla="*/ 1937657 h 2264228"/>
                <a:gd name="connsiteX16" fmla="*/ 87086 w 11691257"/>
                <a:gd name="connsiteY16" fmla="*/ 1872343 h 226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91257" h="2264228">
                  <a:moveTo>
                    <a:pt x="87086" y="1872343"/>
                  </a:moveTo>
                  <a:lnTo>
                    <a:pt x="1589314" y="2177143"/>
                  </a:lnTo>
                  <a:lnTo>
                    <a:pt x="7293428" y="2264228"/>
                  </a:lnTo>
                  <a:lnTo>
                    <a:pt x="8251371" y="1719943"/>
                  </a:lnTo>
                  <a:lnTo>
                    <a:pt x="9579428" y="1524000"/>
                  </a:lnTo>
                  <a:lnTo>
                    <a:pt x="10776857" y="1502228"/>
                  </a:lnTo>
                  <a:lnTo>
                    <a:pt x="11451771" y="1502228"/>
                  </a:lnTo>
                  <a:lnTo>
                    <a:pt x="11691257" y="653143"/>
                  </a:lnTo>
                  <a:lnTo>
                    <a:pt x="11234057" y="239486"/>
                  </a:lnTo>
                  <a:lnTo>
                    <a:pt x="6923314" y="0"/>
                  </a:lnTo>
                  <a:lnTo>
                    <a:pt x="2220686" y="348343"/>
                  </a:lnTo>
                  <a:lnTo>
                    <a:pt x="195943" y="1306286"/>
                  </a:lnTo>
                  <a:lnTo>
                    <a:pt x="0" y="1915886"/>
                  </a:lnTo>
                  <a:lnTo>
                    <a:pt x="849086" y="2068286"/>
                  </a:lnTo>
                  <a:lnTo>
                    <a:pt x="1328057" y="2090057"/>
                  </a:lnTo>
                  <a:lnTo>
                    <a:pt x="326571" y="1937657"/>
                  </a:lnTo>
                  <a:lnTo>
                    <a:pt x="87086" y="1872343"/>
                  </a:lnTo>
                  <a:close/>
                </a:path>
              </a:pathLst>
            </a:custGeom>
            <a:pattFill prst="trellis">
              <a:fgClr>
                <a:srgbClr val="87D4F7"/>
              </a:fgClr>
              <a:bgClr>
                <a:schemeClr val="tx1">
                  <a:lumMod val="75000"/>
                  <a:lumOff val="25000"/>
                </a:schemeClr>
              </a:bgClr>
            </a:pattFill>
            <a:ln w="762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197" name="Freihandform 8196">
              <a:extLst>
                <a:ext uri="{FF2B5EF4-FFF2-40B4-BE49-F238E27FC236}">
                  <a16:creationId xmlns:a16="http://schemas.microsoft.com/office/drawing/2014/main" id="{3CCE92C2-919B-49D1-8389-7A05431835F3}"/>
                </a:ext>
              </a:extLst>
            </p:cNvPr>
            <p:cNvSpPr/>
            <p:nvPr/>
          </p:nvSpPr>
          <p:spPr>
            <a:xfrm rot="10800000">
              <a:off x="-376298" y="5649473"/>
              <a:ext cx="7050679" cy="730349"/>
            </a:xfrm>
            <a:custGeom>
              <a:avLst/>
              <a:gdLst>
                <a:gd name="connsiteX0" fmla="*/ 0 w 12888685"/>
                <a:gd name="connsiteY0" fmla="*/ 2481943 h 2721429"/>
                <a:gd name="connsiteX1" fmla="*/ 1110342 w 12888685"/>
                <a:gd name="connsiteY1" fmla="*/ 1741715 h 2721429"/>
                <a:gd name="connsiteX2" fmla="*/ 2111828 w 12888685"/>
                <a:gd name="connsiteY2" fmla="*/ 1545772 h 2721429"/>
                <a:gd name="connsiteX3" fmla="*/ 2873828 w 12888685"/>
                <a:gd name="connsiteY3" fmla="*/ 783772 h 2721429"/>
                <a:gd name="connsiteX4" fmla="*/ 3984171 w 12888685"/>
                <a:gd name="connsiteY4" fmla="*/ 413658 h 2721429"/>
                <a:gd name="connsiteX5" fmla="*/ 5834742 w 12888685"/>
                <a:gd name="connsiteY5" fmla="*/ 239486 h 2721429"/>
                <a:gd name="connsiteX6" fmla="*/ 7728857 w 12888685"/>
                <a:gd name="connsiteY6" fmla="*/ 174172 h 2721429"/>
                <a:gd name="connsiteX7" fmla="*/ 10363200 w 12888685"/>
                <a:gd name="connsiteY7" fmla="*/ 21772 h 2721429"/>
                <a:gd name="connsiteX8" fmla="*/ 12126685 w 12888685"/>
                <a:gd name="connsiteY8" fmla="*/ 0 h 2721429"/>
                <a:gd name="connsiteX9" fmla="*/ 12583885 w 12888685"/>
                <a:gd name="connsiteY9" fmla="*/ 0 h 2721429"/>
                <a:gd name="connsiteX10" fmla="*/ 12888685 w 12888685"/>
                <a:gd name="connsiteY10" fmla="*/ 674915 h 2721429"/>
                <a:gd name="connsiteX11" fmla="*/ 12475028 w 12888685"/>
                <a:gd name="connsiteY11" fmla="*/ 849086 h 2721429"/>
                <a:gd name="connsiteX12" fmla="*/ 10972800 w 12888685"/>
                <a:gd name="connsiteY12" fmla="*/ 914400 h 2721429"/>
                <a:gd name="connsiteX13" fmla="*/ 8817428 w 12888685"/>
                <a:gd name="connsiteY13" fmla="*/ 957943 h 2721429"/>
                <a:gd name="connsiteX14" fmla="*/ 5725885 w 12888685"/>
                <a:gd name="connsiteY14" fmla="*/ 1001486 h 2721429"/>
                <a:gd name="connsiteX15" fmla="*/ 4767942 w 12888685"/>
                <a:gd name="connsiteY15" fmla="*/ 1110343 h 2721429"/>
                <a:gd name="connsiteX16" fmla="*/ 3635828 w 12888685"/>
                <a:gd name="connsiteY16" fmla="*/ 1153886 h 2721429"/>
                <a:gd name="connsiteX17" fmla="*/ 2960914 w 12888685"/>
                <a:gd name="connsiteY17" fmla="*/ 1611086 h 2721429"/>
                <a:gd name="connsiteX18" fmla="*/ 1741714 w 12888685"/>
                <a:gd name="connsiteY18" fmla="*/ 2177143 h 2721429"/>
                <a:gd name="connsiteX19" fmla="*/ 1349828 w 12888685"/>
                <a:gd name="connsiteY19" fmla="*/ 2525486 h 2721429"/>
                <a:gd name="connsiteX20" fmla="*/ 326571 w 12888685"/>
                <a:gd name="connsiteY20" fmla="*/ 2721429 h 2721429"/>
                <a:gd name="connsiteX21" fmla="*/ 0 w 12888685"/>
                <a:gd name="connsiteY21" fmla="*/ 2481943 h 27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88685" h="2721429">
                  <a:moveTo>
                    <a:pt x="0" y="2481943"/>
                  </a:moveTo>
                  <a:lnTo>
                    <a:pt x="1110342" y="1741715"/>
                  </a:lnTo>
                  <a:lnTo>
                    <a:pt x="2111828" y="1545772"/>
                  </a:lnTo>
                  <a:lnTo>
                    <a:pt x="2873828" y="783772"/>
                  </a:lnTo>
                  <a:lnTo>
                    <a:pt x="3984171" y="413658"/>
                  </a:lnTo>
                  <a:lnTo>
                    <a:pt x="5834742" y="239486"/>
                  </a:lnTo>
                  <a:lnTo>
                    <a:pt x="7728857" y="174172"/>
                  </a:lnTo>
                  <a:lnTo>
                    <a:pt x="10363200" y="21772"/>
                  </a:lnTo>
                  <a:lnTo>
                    <a:pt x="12126685" y="0"/>
                  </a:lnTo>
                  <a:lnTo>
                    <a:pt x="12583885" y="0"/>
                  </a:lnTo>
                  <a:lnTo>
                    <a:pt x="12888685" y="674915"/>
                  </a:lnTo>
                  <a:lnTo>
                    <a:pt x="12475028" y="849086"/>
                  </a:lnTo>
                  <a:lnTo>
                    <a:pt x="10972800" y="914400"/>
                  </a:lnTo>
                  <a:lnTo>
                    <a:pt x="8817428" y="957943"/>
                  </a:lnTo>
                  <a:lnTo>
                    <a:pt x="5725885" y="1001486"/>
                  </a:lnTo>
                  <a:lnTo>
                    <a:pt x="4767942" y="1110343"/>
                  </a:lnTo>
                  <a:lnTo>
                    <a:pt x="3635828" y="1153886"/>
                  </a:lnTo>
                  <a:lnTo>
                    <a:pt x="2960914" y="1611086"/>
                  </a:lnTo>
                  <a:lnTo>
                    <a:pt x="1741714" y="2177143"/>
                  </a:lnTo>
                  <a:lnTo>
                    <a:pt x="1349828" y="2525486"/>
                  </a:lnTo>
                  <a:lnTo>
                    <a:pt x="326571" y="2721429"/>
                  </a:lnTo>
                  <a:lnTo>
                    <a:pt x="0" y="2481943"/>
                  </a:lnTo>
                  <a:close/>
                </a:path>
              </a:pathLst>
            </a:custGeom>
            <a:pattFill prst="wdUpDiag">
              <a:fgClr>
                <a:schemeClr val="bg1">
                  <a:lumMod val="75000"/>
                </a:schemeClr>
              </a:fgClr>
              <a:bgClr>
                <a:schemeClr val="bg1"/>
              </a:bgClr>
            </a:pattFill>
            <a:ln w="1016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grpSp>
      <p:sp>
        <p:nvSpPr>
          <p:cNvPr id="102" name="Freihandform 66">
            <a:extLst>
              <a:ext uri="{FF2B5EF4-FFF2-40B4-BE49-F238E27FC236}">
                <a16:creationId xmlns:a16="http://schemas.microsoft.com/office/drawing/2014/main" id="{65AA1190-4389-46C2-AFD0-2A00F35A7FB6}"/>
              </a:ext>
            </a:extLst>
          </p:cNvPr>
          <p:cNvSpPr/>
          <p:nvPr/>
        </p:nvSpPr>
        <p:spPr>
          <a:xfrm>
            <a:off x="1326217" y="969305"/>
            <a:ext cx="2805744" cy="4766134"/>
          </a:xfrm>
          <a:custGeom>
            <a:avLst/>
            <a:gdLst>
              <a:gd name="connsiteX0" fmla="*/ 4419600 w 5508171"/>
              <a:gd name="connsiteY0" fmla="*/ 0 h 8843398"/>
              <a:gd name="connsiteX1" fmla="*/ 4528457 w 5508171"/>
              <a:gd name="connsiteY1" fmla="*/ 43543 h 8843398"/>
              <a:gd name="connsiteX2" fmla="*/ 4593771 w 5508171"/>
              <a:gd name="connsiteY2" fmla="*/ 87086 h 8843398"/>
              <a:gd name="connsiteX3" fmla="*/ 4724400 w 5508171"/>
              <a:gd name="connsiteY3" fmla="*/ 130629 h 8843398"/>
              <a:gd name="connsiteX4" fmla="*/ 4789714 w 5508171"/>
              <a:gd name="connsiteY4" fmla="*/ 152400 h 8843398"/>
              <a:gd name="connsiteX5" fmla="*/ 4920343 w 5508171"/>
              <a:gd name="connsiteY5" fmla="*/ 217714 h 8843398"/>
              <a:gd name="connsiteX6" fmla="*/ 4985657 w 5508171"/>
              <a:gd name="connsiteY6" fmla="*/ 261257 h 8843398"/>
              <a:gd name="connsiteX7" fmla="*/ 5050971 w 5508171"/>
              <a:gd name="connsiteY7" fmla="*/ 283029 h 8843398"/>
              <a:gd name="connsiteX8" fmla="*/ 5181600 w 5508171"/>
              <a:gd name="connsiteY8" fmla="*/ 370114 h 8843398"/>
              <a:gd name="connsiteX9" fmla="*/ 5290457 w 5508171"/>
              <a:gd name="connsiteY9" fmla="*/ 566057 h 8843398"/>
              <a:gd name="connsiteX10" fmla="*/ 5268686 w 5508171"/>
              <a:gd name="connsiteY10" fmla="*/ 696686 h 8843398"/>
              <a:gd name="connsiteX11" fmla="*/ 5050971 w 5508171"/>
              <a:gd name="connsiteY11" fmla="*/ 914400 h 8843398"/>
              <a:gd name="connsiteX12" fmla="*/ 4920343 w 5508171"/>
              <a:gd name="connsiteY12" fmla="*/ 957943 h 8843398"/>
              <a:gd name="connsiteX13" fmla="*/ 4855028 w 5508171"/>
              <a:gd name="connsiteY13" fmla="*/ 1001486 h 8843398"/>
              <a:gd name="connsiteX14" fmla="*/ 4659086 w 5508171"/>
              <a:gd name="connsiteY14" fmla="*/ 1066800 h 8843398"/>
              <a:gd name="connsiteX15" fmla="*/ 4593771 w 5508171"/>
              <a:gd name="connsiteY15" fmla="*/ 1088571 h 8843398"/>
              <a:gd name="connsiteX16" fmla="*/ 4463143 w 5508171"/>
              <a:gd name="connsiteY16" fmla="*/ 1175657 h 8843398"/>
              <a:gd name="connsiteX17" fmla="*/ 4267200 w 5508171"/>
              <a:gd name="connsiteY17" fmla="*/ 1240971 h 8843398"/>
              <a:gd name="connsiteX18" fmla="*/ 4136571 w 5508171"/>
              <a:gd name="connsiteY18" fmla="*/ 1284514 h 8843398"/>
              <a:gd name="connsiteX19" fmla="*/ 4071257 w 5508171"/>
              <a:gd name="connsiteY19" fmla="*/ 1306286 h 8843398"/>
              <a:gd name="connsiteX20" fmla="*/ 4005943 w 5508171"/>
              <a:gd name="connsiteY20" fmla="*/ 1349829 h 8843398"/>
              <a:gd name="connsiteX21" fmla="*/ 3853543 w 5508171"/>
              <a:gd name="connsiteY21" fmla="*/ 1393371 h 8843398"/>
              <a:gd name="connsiteX22" fmla="*/ 3788228 w 5508171"/>
              <a:gd name="connsiteY22" fmla="*/ 1436914 h 8843398"/>
              <a:gd name="connsiteX23" fmla="*/ 3548743 w 5508171"/>
              <a:gd name="connsiteY23" fmla="*/ 1502229 h 8843398"/>
              <a:gd name="connsiteX24" fmla="*/ 3396343 w 5508171"/>
              <a:gd name="connsiteY24" fmla="*/ 1567543 h 8843398"/>
              <a:gd name="connsiteX25" fmla="*/ 3331028 w 5508171"/>
              <a:gd name="connsiteY25" fmla="*/ 1611086 h 8843398"/>
              <a:gd name="connsiteX26" fmla="*/ 3265714 w 5508171"/>
              <a:gd name="connsiteY26" fmla="*/ 1632857 h 8843398"/>
              <a:gd name="connsiteX27" fmla="*/ 3156857 w 5508171"/>
              <a:gd name="connsiteY27" fmla="*/ 1741714 h 8843398"/>
              <a:gd name="connsiteX28" fmla="*/ 3091543 w 5508171"/>
              <a:gd name="connsiteY28" fmla="*/ 1785257 h 8843398"/>
              <a:gd name="connsiteX29" fmla="*/ 3069771 w 5508171"/>
              <a:gd name="connsiteY29" fmla="*/ 1850571 h 8843398"/>
              <a:gd name="connsiteX30" fmla="*/ 3026228 w 5508171"/>
              <a:gd name="connsiteY30" fmla="*/ 1915886 h 8843398"/>
              <a:gd name="connsiteX31" fmla="*/ 3004457 w 5508171"/>
              <a:gd name="connsiteY31" fmla="*/ 2002971 h 8843398"/>
              <a:gd name="connsiteX32" fmla="*/ 3069771 w 5508171"/>
              <a:gd name="connsiteY32" fmla="*/ 2220686 h 8843398"/>
              <a:gd name="connsiteX33" fmla="*/ 3135086 w 5508171"/>
              <a:gd name="connsiteY33" fmla="*/ 2264229 h 8843398"/>
              <a:gd name="connsiteX34" fmla="*/ 3243943 w 5508171"/>
              <a:gd name="connsiteY34" fmla="*/ 2373086 h 8843398"/>
              <a:gd name="connsiteX35" fmla="*/ 3374571 w 5508171"/>
              <a:gd name="connsiteY35" fmla="*/ 2416629 h 8843398"/>
              <a:gd name="connsiteX36" fmla="*/ 3439886 w 5508171"/>
              <a:gd name="connsiteY36" fmla="*/ 2460171 h 8843398"/>
              <a:gd name="connsiteX37" fmla="*/ 3614057 w 5508171"/>
              <a:gd name="connsiteY37" fmla="*/ 2503714 h 8843398"/>
              <a:gd name="connsiteX38" fmla="*/ 3831771 w 5508171"/>
              <a:gd name="connsiteY38" fmla="*/ 2547257 h 8843398"/>
              <a:gd name="connsiteX39" fmla="*/ 4920343 w 5508171"/>
              <a:gd name="connsiteY39" fmla="*/ 2569029 h 8843398"/>
              <a:gd name="connsiteX40" fmla="*/ 4985657 w 5508171"/>
              <a:gd name="connsiteY40" fmla="*/ 2590800 h 8843398"/>
              <a:gd name="connsiteX41" fmla="*/ 5246914 w 5508171"/>
              <a:gd name="connsiteY41" fmla="*/ 2808514 h 8843398"/>
              <a:gd name="connsiteX42" fmla="*/ 5355771 w 5508171"/>
              <a:gd name="connsiteY42" fmla="*/ 2917371 h 8843398"/>
              <a:gd name="connsiteX43" fmla="*/ 5442857 w 5508171"/>
              <a:gd name="connsiteY43" fmla="*/ 3048000 h 8843398"/>
              <a:gd name="connsiteX44" fmla="*/ 5508171 w 5508171"/>
              <a:gd name="connsiteY44" fmla="*/ 3265714 h 8843398"/>
              <a:gd name="connsiteX45" fmla="*/ 5464628 w 5508171"/>
              <a:gd name="connsiteY45" fmla="*/ 3548743 h 8843398"/>
              <a:gd name="connsiteX46" fmla="*/ 5421086 w 5508171"/>
              <a:gd name="connsiteY46" fmla="*/ 3614057 h 8843398"/>
              <a:gd name="connsiteX47" fmla="*/ 5355771 w 5508171"/>
              <a:gd name="connsiteY47" fmla="*/ 3635829 h 8843398"/>
              <a:gd name="connsiteX48" fmla="*/ 5312228 w 5508171"/>
              <a:gd name="connsiteY48" fmla="*/ 3701143 h 8843398"/>
              <a:gd name="connsiteX49" fmla="*/ 5290457 w 5508171"/>
              <a:gd name="connsiteY49" fmla="*/ 3766457 h 8843398"/>
              <a:gd name="connsiteX50" fmla="*/ 5029200 w 5508171"/>
              <a:gd name="connsiteY50" fmla="*/ 3897086 h 8843398"/>
              <a:gd name="connsiteX51" fmla="*/ 4898571 w 5508171"/>
              <a:gd name="connsiteY51" fmla="*/ 3918857 h 8843398"/>
              <a:gd name="connsiteX52" fmla="*/ 4724400 w 5508171"/>
              <a:gd name="connsiteY52" fmla="*/ 3962400 h 8843398"/>
              <a:gd name="connsiteX53" fmla="*/ 4659086 w 5508171"/>
              <a:gd name="connsiteY53" fmla="*/ 3984171 h 8843398"/>
              <a:gd name="connsiteX54" fmla="*/ 4397828 w 5508171"/>
              <a:gd name="connsiteY54" fmla="*/ 4027714 h 8843398"/>
              <a:gd name="connsiteX55" fmla="*/ 4332514 w 5508171"/>
              <a:gd name="connsiteY55" fmla="*/ 4049486 h 8843398"/>
              <a:gd name="connsiteX56" fmla="*/ 4245428 w 5508171"/>
              <a:gd name="connsiteY56" fmla="*/ 4071257 h 8843398"/>
              <a:gd name="connsiteX57" fmla="*/ 4180114 w 5508171"/>
              <a:gd name="connsiteY57" fmla="*/ 4093029 h 8843398"/>
              <a:gd name="connsiteX58" fmla="*/ 4049486 w 5508171"/>
              <a:gd name="connsiteY58" fmla="*/ 4114800 h 8843398"/>
              <a:gd name="connsiteX59" fmla="*/ 3853543 w 5508171"/>
              <a:gd name="connsiteY59" fmla="*/ 4158343 h 8843398"/>
              <a:gd name="connsiteX60" fmla="*/ 3722914 w 5508171"/>
              <a:gd name="connsiteY60" fmla="*/ 4223657 h 8843398"/>
              <a:gd name="connsiteX61" fmla="*/ 3657600 w 5508171"/>
              <a:gd name="connsiteY61" fmla="*/ 4267200 h 8843398"/>
              <a:gd name="connsiteX62" fmla="*/ 3570514 w 5508171"/>
              <a:gd name="connsiteY62" fmla="*/ 4288971 h 8843398"/>
              <a:gd name="connsiteX63" fmla="*/ 3439886 w 5508171"/>
              <a:gd name="connsiteY63" fmla="*/ 4332514 h 8843398"/>
              <a:gd name="connsiteX64" fmla="*/ 3374571 w 5508171"/>
              <a:gd name="connsiteY64" fmla="*/ 4354286 h 8843398"/>
              <a:gd name="connsiteX65" fmla="*/ 3222171 w 5508171"/>
              <a:gd name="connsiteY65" fmla="*/ 4550229 h 8843398"/>
              <a:gd name="connsiteX66" fmla="*/ 3178628 w 5508171"/>
              <a:gd name="connsiteY66" fmla="*/ 4615543 h 8843398"/>
              <a:gd name="connsiteX67" fmla="*/ 3048000 w 5508171"/>
              <a:gd name="connsiteY67" fmla="*/ 4702629 h 8843398"/>
              <a:gd name="connsiteX68" fmla="*/ 3048000 w 5508171"/>
              <a:gd name="connsiteY68" fmla="*/ 5072743 h 8843398"/>
              <a:gd name="connsiteX69" fmla="*/ 3113314 w 5508171"/>
              <a:gd name="connsiteY69" fmla="*/ 5094514 h 8843398"/>
              <a:gd name="connsiteX70" fmla="*/ 3200400 w 5508171"/>
              <a:gd name="connsiteY70" fmla="*/ 5203371 h 8843398"/>
              <a:gd name="connsiteX71" fmla="*/ 3331028 w 5508171"/>
              <a:gd name="connsiteY71" fmla="*/ 5290457 h 8843398"/>
              <a:gd name="connsiteX72" fmla="*/ 3461657 w 5508171"/>
              <a:gd name="connsiteY72" fmla="*/ 5355771 h 8843398"/>
              <a:gd name="connsiteX73" fmla="*/ 3526971 w 5508171"/>
              <a:gd name="connsiteY73" fmla="*/ 5399314 h 8843398"/>
              <a:gd name="connsiteX74" fmla="*/ 3614057 w 5508171"/>
              <a:gd name="connsiteY74" fmla="*/ 5486400 h 8843398"/>
              <a:gd name="connsiteX75" fmla="*/ 3657600 w 5508171"/>
              <a:gd name="connsiteY75" fmla="*/ 5551714 h 8843398"/>
              <a:gd name="connsiteX76" fmla="*/ 3722914 w 5508171"/>
              <a:gd name="connsiteY76" fmla="*/ 5617029 h 8843398"/>
              <a:gd name="connsiteX77" fmla="*/ 3810000 w 5508171"/>
              <a:gd name="connsiteY77" fmla="*/ 5747657 h 8843398"/>
              <a:gd name="connsiteX78" fmla="*/ 3831771 w 5508171"/>
              <a:gd name="connsiteY78" fmla="*/ 5812971 h 8843398"/>
              <a:gd name="connsiteX79" fmla="*/ 3897086 w 5508171"/>
              <a:gd name="connsiteY79" fmla="*/ 5943600 h 8843398"/>
              <a:gd name="connsiteX80" fmla="*/ 3940628 w 5508171"/>
              <a:gd name="connsiteY80" fmla="*/ 6117771 h 8843398"/>
              <a:gd name="connsiteX81" fmla="*/ 3918857 w 5508171"/>
              <a:gd name="connsiteY81" fmla="*/ 6357257 h 8843398"/>
              <a:gd name="connsiteX82" fmla="*/ 3897086 w 5508171"/>
              <a:gd name="connsiteY82" fmla="*/ 6444343 h 8843398"/>
              <a:gd name="connsiteX83" fmla="*/ 3810000 w 5508171"/>
              <a:gd name="connsiteY83" fmla="*/ 6574971 h 8843398"/>
              <a:gd name="connsiteX84" fmla="*/ 3744686 w 5508171"/>
              <a:gd name="connsiteY84" fmla="*/ 6618514 h 8843398"/>
              <a:gd name="connsiteX85" fmla="*/ 3701143 w 5508171"/>
              <a:gd name="connsiteY85" fmla="*/ 6683829 h 8843398"/>
              <a:gd name="connsiteX86" fmla="*/ 3570514 w 5508171"/>
              <a:gd name="connsiteY86" fmla="*/ 6770914 h 8843398"/>
              <a:gd name="connsiteX87" fmla="*/ 3526971 w 5508171"/>
              <a:gd name="connsiteY87" fmla="*/ 6836229 h 8843398"/>
              <a:gd name="connsiteX88" fmla="*/ 3396343 w 5508171"/>
              <a:gd name="connsiteY88" fmla="*/ 6923314 h 8843398"/>
              <a:gd name="connsiteX89" fmla="*/ 3265714 w 5508171"/>
              <a:gd name="connsiteY89" fmla="*/ 7010400 h 8843398"/>
              <a:gd name="connsiteX90" fmla="*/ 3178628 w 5508171"/>
              <a:gd name="connsiteY90" fmla="*/ 7075714 h 8843398"/>
              <a:gd name="connsiteX91" fmla="*/ 3113314 w 5508171"/>
              <a:gd name="connsiteY91" fmla="*/ 7141029 h 8843398"/>
              <a:gd name="connsiteX92" fmla="*/ 3069771 w 5508171"/>
              <a:gd name="connsiteY92" fmla="*/ 7206343 h 8843398"/>
              <a:gd name="connsiteX93" fmla="*/ 2939143 w 5508171"/>
              <a:gd name="connsiteY93" fmla="*/ 7293429 h 8843398"/>
              <a:gd name="connsiteX94" fmla="*/ 2895600 w 5508171"/>
              <a:gd name="connsiteY94" fmla="*/ 7358743 h 8843398"/>
              <a:gd name="connsiteX95" fmla="*/ 2830286 w 5508171"/>
              <a:gd name="connsiteY95" fmla="*/ 7380514 h 8843398"/>
              <a:gd name="connsiteX96" fmla="*/ 2764971 w 5508171"/>
              <a:gd name="connsiteY96" fmla="*/ 7424057 h 8843398"/>
              <a:gd name="connsiteX97" fmla="*/ 2699657 w 5508171"/>
              <a:gd name="connsiteY97" fmla="*/ 7554686 h 8843398"/>
              <a:gd name="connsiteX98" fmla="*/ 2634343 w 5508171"/>
              <a:gd name="connsiteY98" fmla="*/ 7598229 h 8843398"/>
              <a:gd name="connsiteX99" fmla="*/ 2590800 w 5508171"/>
              <a:gd name="connsiteY99" fmla="*/ 7663543 h 8843398"/>
              <a:gd name="connsiteX100" fmla="*/ 2416628 w 5508171"/>
              <a:gd name="connsiteY100" fmla="*/ 7750629 h 8843398"/>
              <a:gd name="connsiteX101" fmla="*/ 2264228 w 5508171"/>
              <a:gd name="connsiteY101" fmla="*/ 7815943 h 8843398"/>
              <a:gd name="connsiteX102" fmla="*/ 2090057 w 5508171"/>
              <a:gd name="connsiteY102" fmla="*/ 7881257 h 8843398"/>
              <a:gd name="connsiteX103" fmla="*/ 1959428 w 5508171"/>
              <a:gd name="connsiteY103" fmla="*/ 7924800 h 8843398"/>
              <a:gd name="connsiteX104" fmla="*/ 1894114 w 5508171"/>
              <a:gd name="connsiteY104" fmla="*/ 7968343 h 8843398"/>
              <a:gd name="connsiteX105" fmla="*/ 1828800 w 5508171"/>
              <a:gd name="connsiteY105" fmla="*/ 8033657 h 8843398"/>
              <a:gd name="connsiteX106" fmla="*/ 1763486 w 5508171"/>
              <a:gd name="connsiteY106" fmla="*/ 8055429 h 8843398"/>
              <a:gd name="connsiteX107" fmla="*/ 1632857 w 5508171"/>
              <a:gd name="connsiteY107" fmla="*/ 8142514 h 8843398"/>
              <a:gd name="connsiteX108" fmla="*/ 1567543 w 5508171"/>
              <a:gd name="connsiteY108" fmla="*/ 8207829 h 8843398"/>
              <a:gd name="connsiteX109" fmla="*/ 1436914 w 5508171"/>
              <a:gd name="connsiteY109" fmla="*/ 8251371 h 8843398"/>
              <a:gd name="connsiteX110" fmla="*/ 1371600 w 5508171"/>
              <a:gd name="connsiteY110" fmla="*/ 8294914 h 8843398"/>
              <a:gd name="connsiteX111" fmla="*/ 1306286 w 5508171"/>
              <a:gd name="connsiteY111" fmla="*/ 8316686 h 8843398"/>
              <a:gd name="connsiteX112" fmla="*/ 1197428 w 5508171"/>
              <a:gd name="connsiteY112" fmla="*/ 8403771 h 8843398"/>
              <a:gd name="connsiteX113" fmla="*/ 1066800 w 5508171"/>
              <a:gd name="connsiteY113" fmla="*/ 8490857 h 8843398"/>
              <a:gd name="connsiteX114" fmla="*/ 1001486 w 5508171"/>
              <a:gd name="connsiteY114" fmla="*/ 8534400 h 8843398"/>
              <a:gd name="connsiteX115" fmla="*/ 936171 w 5508171"/>
              <a:gd name="connsiteY115" fmla="*/ 8556171 h 8843398"/>
              <a:gd name="connsiteX116" fmla="*/ 762000 w 5508171"/>
              <a:gd name="connsiteY116" fmla="*/ 8621486 h 8843398"/>
              <a:gd name="connsiteX117" fmla="*/ 566057 w 5508171"/>
              <a:gd name="connsiteY117" fmla="*/ 8708571 h 8843398"/>
              <a:gd name="connsiteX118" fmla="*/ 348343 w 5508171"/>
              <a:gd name="connsiteY118" fmla="*/ 8752114 h 8843398"/>
              <a:gd name="connsiteX119" fmla="*/ 283028 w 5508171"/>
              <a:gd name="connsiteY119" fmla="*/ 8773886 h 8843398"/>
              <a:gd name="connsiteX120" fmla="*/ 195943 w 5508171"/>
              <a:gd name="connsiteY120" fmla="*/ 8795657 h 8843398"/>
              <a:gd name="connsiteX121" fmla="*/ 130628 w 5508171"/>
              <a:gd name="connsiteY121" fmla="*/ 8839200 h 8843398"/>
              <a:gd name="connsiteX122" fmla="*/ 0 w 5508171"/>
              <a:gd name="connsiteY122" fmla="*/ 8839200 h 884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508171" h="8843398">
                <a:moveTo>
                  <a:pt x="4419600" y="0"/>
                </a:moveTo>
                <a:cubicBezTo>
                  <a:pt x="4455886" y="14514"/>
                  <a:pt x="4493502" y="26065"/>
                  <a:pt x="4528457" y="43543"/>
                </a:cubicBezTo>
                <a:cubicBezTo>
                  <a:pt x="4551861" y="55245"/>
                  <a:pt x="4569860" y="76459"/>
                  <a:pt x="4593771" y="87086"/>
                </a:cubicBezTo>
                <a:cubicBezTo>
                  <a:pt x="4635713" y="105727"/>
                  <a:pt x="4680857" y="116115"/>
                  <a:pt x="4724400" y="130629"/>
                </a:cubicBezTo>
                <a:lnTo>
                  <a:pt x="4789714" y="152400"/>
                </a:lnTo>
                <a:cubicBezTo>
                  <a:pt x="4976894" y="277187"/>
                  <a:pt x="4740068" y="127577"/>
                  <a:pt x="4920343" y="217714"/>
                </a:cubicBezTo>
                <a:cubicBezTo>
                  <a:pt x="4943747" y="229416"/>
                  <a:pt x="4962254" y="249555"/>
                  <a:pt x="4985657" y="261257"/>
                </a:cubicBezTo>
                <a:cubicBezTo>
                  <a:pt x="5006183" y="271520"/>
                  <a:pt x="5030910" y="271884"/>
                  <a:pt x="5050971" y="283029"/>
                </a:cubicBezTo>
                <a:cubicBezTo>
                  <a:pt x="5096717" y="308444"/>
                  <a:pt x="5181600" y="370114"/>
                  <a:pt x="5181600" y="370114"/>
                </a:cubicBezTo>
                <a:cubicBezTo>
                  <a:pt x="5281416" y="519838"/>
                  <a:pt x="5252137" y="451096"/>
                  <a:pt x="5290457" y="566057"/>
                </a:cubicBezTo>
                <a:cubicBezTo>
                  <a:pt x="5283200" y="609600"/>
                  <a:pt x="5285664" y="655938"/>
                  <a:pt x="5268686" y="696686"/>
                </a:cubicBezTo>
                <a:cubicBezTo>
                  <a:pt x="5212862" y="830663"/>
                  <a:pt x="5164851" y="838480"/>
                  <a:pt x="5050971" y="914400"/>
                </a:cubicBezTo>
                <a:cubicBezTo>
                  <a:pt x="5012782" y="939860"/>
                  <a:pt x="4963886" y="943429"/>
                  <a:pt x="4920343" y="957943"/>
                </a:cubicBezTo>
                <a:cubicBezTo>
                  <a:pt x="4895520" y="966218"/>
                  <a:pt x="4878939" y="990859"/>
                  <a:pt x="4855028" y="1001486"/>
                </a:cubicBezTo>
                <a:cubicBezTo>
                  <a:pt x="4855019" y="1001490"/>
                  <a:pt x="4691748" y="1055913"/>
                  <a:pt x="4659086" y="1066800"/>
                </a:cubicBezTo>
                <a:lnTo>
                  <a:pt x="4593771" y="1088571"/>
                </a:lnTo>
                <a:lnTo>
                  <a:pt x="4463143" y="1175657"/>
                </a:lnTo>
                <a:cubicBezTo>
                  <a:pt x="4463139" y="1175660"/>
                  <a:pt x="4299860" y="1230084"/>
                  <a:pt x="4267200" y="1240971"/>
                </a:cubicBezTo>
                <a:lnTo>
                  <a:pt x="4136571" y="1284514"/>
                </a:lnTo>
                <a:cubicBezTo>
                  <a:pt x="4114800" y="1291771"/>
                  <a:pt x="4090352" y="1293556"/>
                  <a:pt x="4071257" y="1306286"/>
                </a:cubicBezTo>
                <a:cubicBezTo>
                  <a:pt x="4049486" y="1320800"/>
                  <a:pt x="4029347" y="1338127"/>
                  <a:pt x="4005943" y="1349829"/>
                </a:cubicBezTo>
                <a:cubicBezTo>
                  <a:pt x="3974712" y="1365444"/>
                  <a:pt x="3881442" y="1386396"/>
                  <a:pt x="3853543" y="1393371"/>
                </a:cubicBezTo>
                <a:cubicBezTo>
                  <a:pt x="3831771" y="1407885"/>
                  <a:pt x="3812139" y="1426287"/>
                  <a:pt x="3788228" y="1436914"/>
                </a:cubicBezTo>
                <a:cubicBezTo>
                  <a:pt x="3697828" y="1477092"/>
                  <a:pt x="3641870" y="1483603"/>
                  <a:pt x="3548743" y="1502229"/>
                </a:cubicBezTo>
                <a:cubicBezTo>
                  <a:pt x="3384761" y="1611547"/>
                  <a:pt x="3593172" y="1483187"/>
                  <a:pt x="3396343" y="1567543"/>
                </a:cubicBezTo>
                <a:cubicBezTo>
                  <a:pt x="3372292" y="1577850"/>
                  <a:pt x="3354432" y="1599384"/>
                  <a:pt x="3331028" y="1611086"/>
                </a:cubicBezTo>
                <a:cubicBezTo>
                  <a:pt x="3310502" y="1621349"/>
                  <a:pt x="3287485" y="1625600"/>
                  <a:pt x="3265714" y="1632857"/>
                </a:cubicBezTo>
                <a:cubicBezTo>
                  <a:pt x="3091543" y="1748972"/>
                  <a:pt x="3302000" y="1596571"/>
                  <a:pt x="3156857" y="1741714"/>
                </a:cubicBezTo>
                <a:cubicBezTo>
                  <a:pt x="3138355" y="1760216"/>
                  <a:pt x="3113314" y="1770743"/>
                  <a:pt x="3091543" y="1785257"/>
                </a:cubicBezTo>
                <a:cubicBezTo>
                  <a:pt x="3084286" y="1807028"/>
                  <a:pt x="3080034" y="1830045"/>
                  <a:pt x="3069771" y="1850571"/>
                </a:cubicBezTo>
                <a:cubicBezTo>
                  <a:pt x="3058069" y="1873975"/>
                  <a:pt x="3036535" y="1891835"/>
                  <a:pt x="3026228" y="1915886"/>
                </a:cubicBezTo>
                <a:cubicBezTo>
                  <a:pt x="3014441" y="1943388"/>
                  <a:pt x="3011714" y="1973943"/>
                  <a:pt x="3004457" y="2002971"/>
                </a:cubicBezTo>
                <a:cubicBezTo>
                  <a:pt x="3018160" y="2098896"/>
                  <a:pt x="3003764" y="2154679"/>
                  <a:pt x="3069771" y="2220686"/>
                </a:cubicBezTo>
                <a:cubicBezTo>
                  <a:pt x="3088273" y="2239188"/>
                  <a:pt x="3113314" y="2249715"/>
                  <a:pt x="3135086" y="2264229"/>
                </a:cubicBezTo>
                <a:cubicBezTo>
                  <a:pt x="3174810" y="2323815"/>
                  <a:pt x="3175190" y="2342529"/>
                  <a:pt x="3243943" y="2373086"/>
                </a:cubicBezTo>
                <a:cubicBezTo>
                  <a:pt x="3285885" y="2391727"/>
                  <a:pt x="3336381" y="2391170"/>
                  <a:pt x="3374571" y="2416629"/>
                </a:cubicBezTo>
                <a:cubicBezTo>
                  <a:pt x="3396343" y="2431143"/>
                  <a:pt x="3416482" y="2448469"/>
                  <a:pt x="3439886" y="2460171"/>
                </a:cubicBezTo>
                <a:cubicBezTo>
                  <a:pt x="3489659" y="2485057"/>
                  <a:pt x="3564362" y="2491290"/>
                  <a:pt x="3614057" y="2503714"/>
                </a:cubicBezTo>
                <a:cubicBezTo>
                  <a:pt x="3732990" y="2533447"/>
                  <a:pt x="3645614" y="2540725"/>
                  <a:pt x="3831771" y="2547257"/>
                </a:cubicBezTo>
                <a:cubicBezTo>
                  <a:pt x="4194478" y="2559984"/>
                  <a:pt x="4557486" y="2561772"/>
                  <a:pt x="4920343" y="2569029"/>
                </a:cubicBezTo>
                <a:cubicBezTo>
                  <a:pt x="4942114" y="2576286"/>
                  <a:pt x="4965596" y="2579655"/>
                  <a:pt x="4985657" y="2590800"/>
                </a:cubicBezTo>
                <a:cubicBezTo>
                  <a:pt x="5122056" y="2666577"/>
                  <a:pt x="5132782" y="2694382"/>
                  <a:pt x="5246914" y="2808514"/>
                </a:cubicBezTo>
                <a:cubicBezTo>
                  <a:pt x="5392056" y="2953656"/>
                  <a:pt x="5181602" y="2801260"/>
                  <a:pt x="5355771" y="2917371"/>
                </a:cubicBezTo>
                <a:cubicBezTo>
                  <a:pt x="5427800" y="3133456"/>
                  <a:pt x="5306952" y="2803370"/>
                  <a:pt x="5442857" y="3048000"/>
                </a:cubicBezTo>
                <a:cubicBezTo>
                  <a:pt x="5466951" y="3091369"/>
                  <a:pt x="5494116" y="3209492"/>
                  <a:pt x="5508171" y="3265714"/>
                </a:cubicBezTo>
                <a:cubicBezTo>
                  <a:pt x="5501926" y="3328166"/>
                  <a:pt x="5503860" y="3470278"/>
                  <a:pt x="5464628" y="3548743"/>
                </a:cubicBezTo>
                <a:cubicBezTo>
                  <a:pt x="5452926" y="3572146"/>
                  <a:pt x="5441518" y="3597711"/>
                  <a:pt x="5421086" y="3614057"/>
                </a:cubicBezTo>
                <a:cubicBezTo>
                  <a:pt x="5403166" y="3628393"/>
                  <a:pt x="5377543" y="3628572"/>
                  <a:pt x="5355771" y="3635829"/>
                </a:cubicBezTo>
                <a:cubicBezTo>
                  <a:pt x="5341257" y="3657600"/>
                  <a:pt x="5323930" y="3677739"/>
                  <a:pt x="5312228" y="3701143"/>
                </a:cubicBezTo>
                <a:cubicBezTo>
                  <a:pt x="5301965" y="3721669"/>
                  <a:pt x="5306684" y="3750230"/>
                  <a:pt x="5290457" y="3766457"/>
                </a:cubicBezTo>
                <a:cubicBezTo>
                  <a:pt x="5206048" y="3850866"/>
                  <a:pt x="5135443" y="3861671"/>
                  <a:pt x="5029200" y="3897086"/>
                </a:cubicBezTo>
                <a:cubicBezTo>
                  <a:pt x="4987322" y="3911046"/>
                  <a:pt x="4942114" y="3911600"/>
                  <a:pt x="4898571" y="3918857"/>
                </a:cubicBezTo>
                <a:cubicBezTo>
                  <a:pt x="4749281" y="3968622"/>
                  <a:pt x="4934562" y="3909860"/>
                  <a:pt x="4724400" y="3962400"/>
                </a:cubicBezTo>
                <a:cubicBezTo>
                  <a:pt x="4702136" y="3967966"/>
                  <a:pt x="4681589" y="3979670"/>
                  <a:pt x="4659086" y="3984171"/>
                </a:cubicBezTo>
                <a:cubicBezTo>
                  <a:pt x="4474789" y="4021031"/>
                  <a:pt x="4553590" y="3988773"/>
                  <a:pt x="4397828" y="4027714"/>
                </a:cubicBezTo>
                <a:cubicBezTo>
                  <a:pt x="4375564" y="4033280"/>
                  <a:pt x="4354580" y="4043181"/>
                  <a:pt x="4332514" y="4049486"/>
                </a:cubicBezTo>
                <a:cubicBezTo>
                  <a:pt x="4303743" y="4057706"/>
                  <a:pt x="4274199" y="4063037"/>
                  <a:pt x="4245428" y="4071257"/>
                </a:cubicBezTo>
                <a:cubicBezTo>
                  <a:pt x="4223362" y="4077562"/>
                  <a:pt x="4202517" y="4088051"/>
                  <a:pt x="4180114" y="4093029"/>
                </a:cubicBezTo>
                <a:cubicBezTo>
                  <a:pt x="4137022" y="4102605"/>
                  <a:pt x="4092917" y="4106904"/>
                  <a:pt x="4049486" y="4114800"/>
                </a:cubicBezTo>
                <a:cubicBezTo>
                  <a:pt x="3948130" y="4133228"/>
                  <a:pt x="3946737" y="4135044"/>
                  <a:pt x="3853543" y="4158343"/>
                </a:cubicBezTo>
                <a:cubicBezTo>
                  <a:pt x="3666353" y="4283135"/>
                  <a:pt x="3903195" y="4133517"/>
                  <a:pt x="3722914" y="4223657"/>
                </a:cubicBezTo>
                <a:cubicBezTo>
                  <a:pt x="3699510" y="4235359"/>
                  <a:pt x="3681650" y="4256893"/>
                  <a:pt x="3657600" y="4267200"/>
                </a:cubicBezTo>
                <a:cubicBezTo>
                  <a:pt x="3630097" y="4278987"/>
                  <a:pt x="3599174" y="4280373"/>
                  <a:pt x="3570514" y="4288971"/>
                </a:cubicBezTo>
                <a:cubicBezTo>
                  <a:pt x="3526552" y="4302160"/>
                  <a:pt x="3483429" y="4318000"/>
                  <a:pt x="3439886" y="4332514"/>
                </a:cubicBezTo>
                <a:lnTo>
                  <a:pt x="3374571" y="4354286"/>
                </a:lnTo>
                <a:cubicBezTo>
                  <a:pt x="3272252" y="4456605"/>
                  <a:pt x="3326337" y="4393981"/>
                  <a:pt x="3222171" y="4550229"/>
                </a:cubicBezTo>
                <a:cubicBezTo>
                  <a:pt x="3207657" y="4572000"/>
                  <a:pt x="3200399" y="4601029"/>
                  <a:pt x="3178628" y="4615543"/>
                </a:cubicBezTo>
                <a:lnTo>
                  <a:pt x="3048000" y="4702629"/>
                </a:lnTo>
                <a:cubicBezTo>
                  <a:pt x="3002025" y="4840551"/>
                  <a:pt x="2989049" y="4851679"/>
                  <a:pt x="3048000" y="5072743"/>
                </a:cubicBezTo>
                <a:cubicBezTo>
                  <a:pt x="3053913" y="5094917"/>
                  <a:pt x="3091543" y="5087257"/>
                  <a:pt x="3113314" y="5094514"/>
                </a:cubicBezTo>
                <a:cubicBezTo>
                  <a:pt x="3155700" y="5221670"/>
                  <a:pt x="3101922" y="5104893"/>
                  <a:pt x="3200400" y="5203371"/>
                </a:cubicBezTo>
                <a:cubicBezTo>
                  <a:pt x="3300635" y="5303606"/>
                  <a:pt x="3172709" y="5250878"/>
                  <a:pt x="3331028" y="5290457"/>
                </a:cubicBezTo>
                <a:cubicBezTo>
                  <a:pt x="3518218" y="5415249"/>
                  <a:pt x="3281376" y="5265631"/>
                  <a:pt x="3461657" y="5355771"/>
                </a:cubicBezTo>
                <a:cubicBezTo>
                  <a:pt x="3485061" y="5367473"/>
                  <a:pt x="3505200" y="5384800"/>
                  <a:pt x="3526971" y="5399314"/>
                </a:cubicBezTo>
                <a:cubicBezTo>
                  <a:pt x="3574474" y="5541820"/>
                  <a:pt x="3508498" y="5401954"/>
                  <a:pt x="3614057" y="5486400"/>
                </a:cubicBezTo>
                <a:cubicBezTo>
                  <a:pt x="3634489" y="5502746"/>
                  <a:pt x="3640849" y="5531613"/>
                  <a:pt x="3657600" y="5551714"/>
                </a:cubicBezTo>
                <a:cubicBezTo>
                  <a:pt x="3677311" y="5575367"/>
                  <a:pt x="3704011" y="5592725"/>
                  <a:pt x="3722914" y="5617029"/>
                </a:cubicBezTo>
                <a:cubicBezTo>
                  <a:pt x="3755043" y="5658337"/>
                  <a:pt x="3810000" y="5747657"/>
                  <a:pt x="3810000" y="5747657"/>
                </a:cubicBezTo>
                <a:cubicBezTo>
                  <a:pt x="3817257" y="5769428"/>
                  <a:pt x="3821508" y="5792445"/>
                  <a:pt x="3831771" y="5812971"/>
                </a:cubicBezTo>
                <a:cubicBezTo>
                  <a:pt x="3891220" y="5931870"/>
                  <a:pt x="3864253" y="5823214"/>
                  <a:pt x="3897086" y="5943600"/>
                </a:cubicBezTo>
                <a:cubicBezTo>
                  <a:pt x="3912832" y="6001335"/>
                  <a:pt x="3940628" y="6117771"/>
                  <a:pt x="3940628" y="6117771"/>
                </a:cubicBezTo>
                <a:cubicBezTo>
                  <a:pt x="3933371" y="6197600"/>
                  <a:pt x="3929451" y="6277802"/>
                  <a:pt x="3918857" y="6357257"/>
                </a:cubicBezTo>
                <a:cubicBezTo>
                  <a:pt x="3914902" y="6386917"/>
                  <a:pt x="3910468" y="6417580"/>
                  <a:pt x="3897086" y="6444343"/>
                </a:cubicBezTo>
                <a:cubicBezTo>
                  <a:pt x="3873682" y="6491150"/>
                  <a:pt x="3853543" y="6545942"/>
                  <a:pt x="3810000" y="6574971"/>
                </a:cubicBezTo>
                <a:lnTo>
                  <a:pt x="3744686" y="6618514"/>
                </a:lnTo>
                <a:cubicBezTo>
                  <a:pt x="3730172" y="6640286"/>
                  <a:pt x="3720835" y="6666598"/>
                  <a:pt x="3701143" y="6683829"/>
                </a:cubicBezTo>
                <a:cubicBezTo>
                  <a:pt x="3661759" y="6718290"/>
                  <a:pt x="3570514" y="6770914"/>
                  <a:pt x="3570514" y="6770914"/>
                </a:cubicBezTo>
                <a:cubicBezTo>
                  <a:pt x="3556000" y="6792686"/>
                  <a:pt x="3546663" y="6818998"/>
                  <a:pt x="3526971" y="6836229"/>
                </a:cubicBezTo>
                <a:cubicBezTo>
                  <a:pt x="3487587" y="6870690"/>
                  <a:pt x="3439886" y="6894286"/>
                  <a:pt x="3396343" y="6923314"/>
                </a:cubicBezTo>
                <a:cubicBezTo>
                  <a:pt x="3396332" y="6923321"/>
                  <a:pt x="3265725" y="7010392"/>
                  <a:pt x="3265714" y="7010400"/>
                </a:cubicBezTo>
                <a:cubicBezTo>
                  <a:pt x="3236685" y="7032171"/>
                  <a:pt x="3206178" y="7052100"/>
                  <a:pt x="3178628" y="7075714"/>
                </a:cubicBezTo>
                <a:cubicBezTo>
                  <a:pt x="3155251" y="7095752"/>
                  <a:pt x="3133025" y="7117376"/>
                  <a:pt x="3113314" y="7141029"/>
                </a:cubicBezTo>
                <a:cubicBezTo>
                  <a:pt x="3096563" y="7161130"/>
                  <a:pt x="3089463" y="7189113"/>
                  <a:pt x="3069771" y="7206343"/>
                </a:cubicBezTo>
                <a:cubicBezTo>
                  <a:pt x="3030387" y="7240804"/>
                  <a:pt x="2939143" y="7293429"/>
                  <a:pt x="2939143" y="7293429"/>
                </a:cubicBezTo>
                <a:cubicBezTo>
                  <a:pt x="2924629" y="7315200"/>
                  <a:pt x="2916032" y="7342397"/>
                  <a:pt x="2895600" y="7358743"/>
                </a:cubicBezTo>
                <a:cubicBezTo>
                  <a:pt x="2877680" y="7373079"/>
                  <a:pt x="2850812" y="7370251"/>
                  <a:pt x="2830286" y="7380514"/>
                </a:cubicBezTo>
                <a:cubicBezTo>
                  <a:pt x="2806882" y="7392216"/>
                  <a:pt x="2786743" y="7409543"/>
                  <a:pt x="2764971" y="7424057"/>
                </a:cubicBezTo>
                <a:cubicBezTo>
                  <a:pt x="2747264" y="7477179"/>
                  <a:pt x="2741862" y="7512481"/>
                  <a:pt x="2699657" y="7554686"/>
                </a:cubicBezTo>
                <a:cubicBezTo>
                  <a:pt x="2681155" y="7573188"/>
                  <a:pt x="2656114" y="7583715"/>
                  <a:pt x="2634343" y="7598229"/>
                </a:cubicBezTo>
                <a:cubicBezTo>
                  <a:pt x="2619829" y="7620000"/>
                  <a:pt x="2609302" y="7645041"/>
                  <a:pt x="2590800" y="7663543"/>
                </a:cubicBezTo>
                <a:cubicBezTo>
                  <a:pt x="2540359" y="7713984"/>
                  <a:pt x="2478999" y="7719444"/>
                  <a:pt x="2416628" y="7750629"/>
                </a:cubicBezTo>
                <a:cubicBezTo>
                  <a:pt x="2266275" y="7825804"/>
                  <a:pt x="2445474" y="7770630"/>
                  <a:pt x="2264228" y="7815943"/>
                </a:cubicBezTo>
                <a:cubicBezTo>
                  <a:pt x="2150565" y="7891719"/>
                  <a:pt x="2249406" y="7837799"/>
                  <a:pt x="2090057" y="7881257"/>
                </a:cubicBezTo>
                <a:cubicBezTo>
                  <a:pt x="2045776" y="7893334"/>
                  <a:pt x="1959428" y="7924800"/>
                  <a:pt x="1959428" y="7924800"/>
                </a:cubicBezTo>
                <a:cubicBezTo>
                  <a:pt x="1937657" y="7939314"/>
                  <a:pt x="1914215" y="7951592"/>
                  <a:pt x="1894114" y="7968343"/>
                </a:cubicBezTo>
                <a:cubicBezTo>
                  <a:pt x="1870461" y="7988054"/>
                  <a:pt x="1854418" y="8016578"/>
                  <a:pt x="1828800" y="8033657"/>
                </a:cubicBezTo>
                <a:cubicBezTo>
                  <a:pt x="1809705" y="8046387"/>
                  <a:pt x="1783547" y="8044284"/>
                  <a:pt x="1763486" y="8055429"/>
                </a:cubicBezTo>
                <a:cubicBezTo>
                  <a:pt x="1717740" y="8080844"/>
                  <a:pt x="1676400" y="8113486"/>
                  <a:pt x="1632857" y="8142514"/>
                </a:cubicBezTo>
                <a:cubicBezTo>
                  <a:pt x="1607238" y="8159593"/>
                  <a:pt x="1594458" y="8192876"/>
                  <a:pt x="1567543" y="8207829"/>
                </a:cubicBezTo>
                <a:cubicBezTo>
                  <a:pt x="1527421" y="8230119"/>
                  <a:pt x="1436914" y="8251371"/>
                  <a:pt x="1436914" y="8251371"/>
                </a:cubicBezTo>
                <a:cubicBezTo>
                  <a:pt x="1415143" y="8265885"/>
                  <a:pt x="1395003" y="8283212"/>
                  <a:pt x="1371600" y="8294914"/>
                </a:cubicBezTo>
                <a:cubicBezTo>
                  <a:pt x="1351074" y="8305177"/>
                  <a:pt x="1324206" y="8302350"/>
                  <a:pt x="1306286" y="8316686"/>
                </a:cubicBezTo>
                <a:cubicBezTo>
                  <a:pt x="1165608" y="8429229"/>
                  <a:pt x="1361595" y="8349050"/>
                  <a:pt x="1197428" y="8403771"/>
                </a:cubicBezTo>
                <a:cubicBezTo>
                  <a:pt x="1073614" y="8527587"/>
                  <a:pt x="1192831" y="8427841"/>
                  <a:pt x="1066800" y="8490857"/>
                </a:cubicBezTo>
                <a:cubicBezTo>
                  <a:pt x="1043396" y="8502559"/>
                  <a:pt x="1024890" y="8522698"/>
                  <a:pt x="1001486" y="8534400"/>
                </a:cubicBezTo>
                <a:cubicBezTo>
                  <a:pt x="980960" y="8544663"/>
                  <a:pt x="957265" y="8547131"/>
                  <a:pt x="936171" y="8556171"/>
                </a:cubicBezTo>
                <a:cubicBezTo>
                  <a:pt x="709053" y="8653507"/>
                  <a:pt x="985003" y="8554585"/>
                  <a:pt x="762000" y="8621486"/>
                </a:cubicBezTo>
                <a:cubicBezTo>
                  <a:pt x="481163" y="8705738"/>
                  <a:pt x="741041" y="8621079"/>
                  <a:pt x="566057" y="8708571"/>
                </a:cubicBezTo>
                <a:cubicBezTo>
                  <a:pt x="505255" y="8738972"/>
                  <a:pt x="404515" y="8744090"/>
                  <a:pt x="348343" y="8752114"/>
                </a:cubicBezTo>
                <a:cubicBezTo>
                  <a:pt x="326571" y="8759371"/>
                  <a:pt x="305094" y="8767581"/>
                  <a:pt x="283028" y="8773886"/>
                </a:cubicBezTo>
                <a:cubicBezTo>
                  <a:pt x="254258" y="8782106"/>
                  <a:pt x="223445" y="8783870"/>
                  <a:pt x="195943" y="8795657"/>
                </a:cubicBezTo>
                <a:cubicBezTo>
                  <a:pt x="171892" y="8805964"/>
                  <a:pt x="156171" y="8833524"/>
                  <a:pt x="130628" y="8839200"/>
                </a:cubicBezTo>
                <a:cubicBezTo>
                  <a:pt x="88122" y="8848646"/>
                  <a:pt x="43543" y="8839200"/>
                  <a:pt x="0" y="8839200"/>
                </a:cubicBezTo>
              </a:path>
            </a:pathLst>
          </a:custGeom>
          <a:noFill/>
          <a:ln w="101600">
            <a:solidFill>
              <a:srgbClr val="29ABE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19" name="Freihandform 8195">
            <a:extLst>
              <a:ext uri="{FF2B5EF4-FFF2-40B4-BE49-F238E27FC236}">
                <a16:creationId xmlns:a16="http://schemas.microsoft.com/office/drawing/2014/main" id="{C51B806E-4650-46A0-9ABC-BA94552908A2}"/>
              </a:ext>
            </a:extLst>
          </p:cNvPr>
          <p:cNvSpPr/>
          <p:nvPr/>
        </p:nvSpPr>
        <p:spPr>
          <a:xfrm>
            <a:off x="705234" y="5720895"/>
            <a:ext cx="721246" cy="206182"/>
          </a:xfrm>
          <a:custGeom>
            <a:avLst/>
            <a:gdLst>
              <a:gd name="connsiteX0" fmla="*/ 1415143 w 1415143"/>
              <a:gd name="connsiteY0" fmla="*/ 0 h 68133"/>
              <a:gd name="connsiteX1" fmla="*/ 631371 w 1415143"/>
              <a:gd name="connsiteY1" fmla="*/ 21771 h 68133"/>
              <a:gd name="connsiteX2" fmla="*/ 522514 w 1415143"/>
              <a:gd name="connsiteY2" fmla="*/ 43543 h 68133"/>
              <a:gd name="connsiteX3" fmla="*/ 457200 w 1415143"/>
              <a:gd name="connsiteY3" fmla="*/ 65314 h 68133"/>
              <a:gd name="connsiteX4" fmla="*/ 0 w 1415143"/>
              <a:gd name="connsiteY4" fmla="*/ 65314 h 68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5143" h="68133">
                <a:moveTo>
                  <a:pt x="1415143" y="0"/>
                </a:moveTo>
                <a:cubicBezTo>
                  <a:pt x="1153886" y="7257"/>
                  <a:pt x="892419" y="9037"/>
                  <a:pt x="631371" y="21771"/>
                </a:cubicBezTo>
                <a:cubicBezTo>
                  <a:pt x="594411" y="23574"/>
                  <a:pt x="558413" y="34568"/>
                  <a:pt x="522514" y="43543"/>
                </a:cubicBezTo>
                <a:cubicBezTo>
                  <a:pt x="500250" y="49109"/>
                  <a:pt x="480129" y="64359"/>
                  <a:pt x="457200" y="65314"/>
                </a:cubicBezTo>
                <a:cubicBezTo>
                  <a:pt x="304932" y="71658"/>
                  <a:pt x="152400" y="65314"/>
                  <a:pt x="0" y="65314"/>
                </a:cubicBezTo>
              </a:path>
            </a:pathLst>
          </a:custGeom>
          <a:noFill/>
          <a:ln w="101600">
            <a:solidFill>
              <a:srgbClr val="29ABE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20" name="TextBox 101">
            <a:extLst>
              <a:ext uri="{FF2B5EF4-FFF2-40B4-BE49-F238E27FC236}">
                <a16:creationId xmlns:a16="http://schemas.microsoft.com/office/drawing/2014/main" id="{5AEE20AD-C0D9-433F-9FC0-090146F7AED2}"/>
              </a:ext>
            </a:extLst>
          </p:cNvPr>
          <p:cNvSpPr txBox="1">
            <a:spLocks noChangeArrowheads="1"/>
          </p:cNvSpPr>
          <p:nvPr/>
        </p:nvSpPr>
        <p:spPr bwMode="auto">
          <a:xfrm>
            <a:off x="1038857" y="4708167"/>
            <a:ext cx="760079" cy="4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altLang="fr-FR" sz="2482" dirty="0">
                <a:solidFill>
                  <a:srgbClr val="558ED5"/>
                </a:solidFill>
              </a:rPr>
              <a:t>River</a:t>
            </a:r>
          </a:p>
        </p:txBody>
      </p:sp>
      <p:sp>
        <p:nvSpPr>
          <p:cNvPr id="121" name="Freihandform 66">
            <a:extLst>
              <a:ext uri="{FF2B5EF4-FFF2-40B4-BE49-F238E27FC236}">
                <a16:creationId xmlns:a16="http://schemas.microsoft.com/office/drawing/2014/main" id="{FE92FBFB-ACF8-4EFC-BD31-DCF11FC0AF46}"/>
              </a:ext>
            </a:extLst>
          </p:cNvPr>
          <p:cNvSpPr/>
          <p:nvPr/>
        </p:nvSpPr>
        <p:spPr>
          <a:xfrm>
            <a:off x="554031" y="985303"/>
            <a:ext cx="3759298" cy="4595286"/>
          </a:xfrm>
          <a:custGeom>
            <a:avLst/>
            <a:gdLst>
              <a:gd name="connsiteX0" fmla="*/ 4419600 w 5508171"/>
              <a:gd name="connsiteY0" fmla="*/ 0 h 8843398"/>
              <a:gd name="connsiteX1" fmla="*/ 4528457 w 5508171"/>
              <a:gd name="connsiteY1" fmla="*/ 43543 h 8843398"/>
              <a:gd name="connsiteX2" fmla="*/ 4593771 w 5508171"/>
              <a:gd name="connsiteY2" fmla="*/ 87086 h 8843398"/>
              <a:gd name="connsiteX3" fmla="*/ 4724400 w 5508171"/>
              <a:gd name="connsiteY3" fmla="*/ 130629 h 8843398"/>
              <a:gd name="connsiteX4" fmla="*/ 4789714 w 5508171"/>
              <a:gd name="connsiteY4" fmla="*/ 152400 h 8843398"/>
              <a:gd name="connsiteX5" fmla="*/ 4920343 w 5508171"/>
              <a:gd name="connsiteY5" fmla="*/ 217714 h 8843398"/>
              <a:gd name="connsiteX6" fmla="*/ 4985657 w 5508171"/>
              <a:gd name="connsiteY6" fmla="*/ 261257 h 8843398"/>
              <a:gd name="connsiteX7" fmla="*/ 5050971 w 5508171"/>
              <a:gd name="connsiteY7" fmla="*/ 283029 h 8843398"/>
              <a:gd name="connsiteX8" fmla="*/ 5181600 w 5508171"/>
              <a:gd name="connsiteY8" fmla="*/ 370114 h 8843398"/>
              <a:gd name="connsiteX9" fmla="*/ 5290457 w 5508171"/>
              <a:gd name="connsiteY9" fmla="*/ 566057 h 8843398"/>
              <a:gd name="connsiteX10" fmla="*/ 5268686 w 5508171"/>
              <a:gd name="connsiteY10" fmla="*/ 696686 h 8843398"/>
              <a:gd name="connsiteX11" fmla="*/ 5050971 w 5508171"/>
              <a:gd name="connsiteY11" fmla="*/ 914400 h 8843398"/>
              <a:gd name="connsiteX12" fmla="*/ 4920343 w 5508171"/>
              <a:gd name="connsiteY12" fmla="*/ 957943 h 8843398"/>
              <a:gd name="connsiteX13" fmla="*/ 4855028 w 5508171"/>
              <a:gd name="connsiteY13" fmla="*/ 1001486 h 8843398"/>
              <a:gd name="connsiteX14" fmla="*/ 4659086 w 5508171"/>
              <a:gd name="connsiteY14" fmla="*/ 1066800 h 8843398"/>
              <a:gd name="connsiteX15" fmla="*/ 4593771 w 5508171"/>
              <a:gd name="connsiteY15" fmla="*/ 1088571 h 8843398"/>
              <a:gd name="connsiteX16" fmla="*/ 4463143 w 5508171"/>
              <a:gd name="connsiteY16" fmla="*/ 1175657 h 8843398"/>
              <a:gd name="connsiteX17" fmla="*/ 4267200 w 5508171"/>
              <a:gd name="connsiteY17" fmla="*/ 1240971 h 8843398"/>
              <a:gd name="connsiteX18" fmla="*/ 4136571 w 5508171"/>
              <a:gd name="connsiteY18" fmla="*/ 1284514 h 8843398"/>
              <a:gd name="connsiteX19" fmla="*/ 4071257 w 5508171"/>
              <a:gd name="connsiteY19" fmla="*/ 1306286 h 8843398"/>
              <a:gd name="connsiteX20" fmla="*/ 4005943 w 5508171"/>
              <a:gd name="connsiteY20" fmla="*/ 1349829 h 8843398"/>
              <a:gd name="connsiteX21" fmla="*/ 3853543 w 5508171"/>
              <a:gd name="connsiteY21" fmla="*/ 1393371 h 8843398"/>
              <a:gd name="connsiteX22" fmla="*/ 3788228 w 5508171"/>
              <a:gd name="connsiteY22" fmla="*/ 1436914 h 8843398"/>
              <a:gd name="connsiteX23" fmla="*/ 3548743 w 5508171"/>
              <a:gd name="connsiteY23" fmla="*/ 1502229 h 8843398"/>
              <a:gd name="connsiteX24" fmla="*/ 3396343 w 5508171"/>
              <a:gd name="connsiteY24" fmla="*/ 1567543 h 8843398"/>
              <a:gd name="connsiteX25" fmla="*/ 3331028 w 5508171"/>
              <a:gd name="connsiteY25" fmla="*/ 1611086 h 8843398"/>
              <a:gd name="connsiteX26" fmla="*/ 3265714 w 5508171"/>
              <a:gd name="connsiteY26" fmla="*/ 1632857 h 8843398"/>
              <a:gd name="connsiteX27" fmla="*/ 3156857 w 5508171"/>
              <a:gd name="connsiteY27" fmla="*/ 1741714 h 8843398"/>
              <a:gd name="connsiteX28" fmla="*/ 3091543 w 5508171"/>
              <a:gd name="connsiteY28" fmla="*/ 1785257 h 8843398"/>
              <a:gd name="connsiteX29" fmla="*/ 3069771 w 5508171"/>
              <a:gd name="connsiteY29" fmla="*/ 1850571 h 8843398"/>
              <a:gd name="connsiteX30" fmla="*/ 3026228 w 5508171"/>
              <a:gd name="connsiteY30" fmla="*/ 1915886 h 8843398"/>
              <a:gd name="connsiteX31" fmla="*/ 3004457 w 5508171"/>
              <a:gd name="connsiteY31" fmla="*/ 2002971 h 8843398"/>
              <a:gd name="connsiteX32" fmla="*/ 3069771 w 5508171"/>
              <a:gd name="connsiteY32" fmla="*/ 2220686 h 8843398"/>
              <a:gd name="connsiteX33" fmla="*/ 3135086 w 5508171"/>
              <a:gd name="connsiteY33" fmla="*/ 2264229 h 8843398"/>
              <a:gd name="connsiteX34" fmla="*/ 3243943 w 5508171"/>
              <a:gd name="connsiteY34" fmla="*/ 2373086 h 8843398"/>
              <a:gd name="connsiteX35" fmla="*/ 3374571 w 5508171"/>
              <a:gd name="connsiteY35" fmla="*/ 2416629 h 8843398"/>
              <a:gd name="connsiteX36" fmla="*/ 3439886 w 5508171"/>
              <a:gd name="connsiteY36" fmla="*/ 2460171 h 8843398"/>
              <a:gd name="connsiteX37" fmla="*/ 3614057 w 5508171"/>
              <a:gd name="connsiteY37" fmla="*/ 2503714 h 8843398"/>
              <a:gd name="connsiteX38" fmla="*/ 3831771 w 5508171"/>
              <a:gd name="connsiteY38" fmla="*/ 2547257 h 8843398"/>
              <a:gd name="connsiteX39" fmla="*/ 4920343 w 5508171"/>
              <a:gd name="connsiteY39" fmla="*/ 2569029 h 8843398"/>
              <a:gd name="connsiteX40" fmla="*/ 4985657 w 5508171"/>
              <a:gd name="connsiteY40" fmla="*/ 2590800 h 8843398"/>
              <a:gd name="connsiteX41" fmla="*/ 5246914 w 5508171"/>
              <a:gd name="connsiteY41" fmla="*/ 2808514 h 8843398"/>
              <a:gd name="connsiteX42" fmla="*/ 5355771 w 5508171"/>
              <a:gd name="connsiteY42" fmla="*/ 2917371 h 8843398"/>
              <a:gd name="connsiteX43" fmla="*/ 5442857 w 5508171"/>
              <a:gd name="connsiteY43" fmla="*/ 3048000 h 8843398"/>
              <a:gd name="connsiteX44" fmla="*/ 5508171 w 5508171"/>
              <a:gd name="connsiteY44" fmla="*/ 3265714 h 8843398"/>
              <a:gd name="connsiteX45" fmla="*/ 5464628 w 5508171"/>
              <a:gd name="connsiteY45" fmla="*/ 3548743 h 8843398"/>
              <a:gd name="connsiteX46" fmla="*/ 5421086 w 5508171"/>
              <a:gd name="connsiteY46" fmla="*/ 3614057 h 8843398"/>
              <a:gd name="connsiteX47" fmla="*/ 5355771 w 5508171"/>
              <a:gd name="connsiteY47" fmla="*/ 3635829 h 8843398"/>
              <a:gd name="connsiteX48" fmla="*/ 5312228 w 5508171"/>
              <a:gd name="connsiteY48" fmla="*/ 3701143 h 8843398"/>
              <a:gd name="connsiteX49" fmla="*/ 5290457 w 5508171"/>
              <a:gd name="connsiteY49" fmla="*/ 3766457 h 8843398"/>
              <a:gd name="connsiteX50" fmla="*/ 5029200 w 5508171"/>
              <a:gd name="connsiteY50" fmla="*/ 3897086 h 8843398"/>
              <a:gd name="connsiteX51" fmla="*/ 4898571 w 5508171"/>
              <a:gd name="connsiteY51" fmla="*/ 3918857 h 8843398"/>
              <a:gd name="connsiteX52" fmla="*/ 4724400 w 5508171"/>
              <a:gd name="connsiteY52" fmla="*/ 3962400 h 8843398"/>
              <a:gd name="connsiteX53" fmla="*/ 4659086 w 5508171"/>
              <a:gd name="connsiteY53" fmla="*/ 3984171 h 8843398"/>
              <a:gd name="connsiteX54" fmla="*/ 4397828 w 5508171"/>
              <a:gd name="connsiteY54" fmla="*/ 4027714 h 8843398"/>
              <a:gd name="connsiteX55" fmla="*/ 4332514 w 5508171"/>
              <a:gd name="connsiteY55" fmla="*/ 4049486 h 8843398"/>
              <a:gd name="connsiteX56" fmla="*/ 4245428 w 5508171"/>
              <a:gd name="connsiteY56" fmla="*/ 4071257 h 8843398"/>
              <a:gd name="connsiteX57" fmla="*/ 4180114 w 5508171"/>
              <a:gd name="connsiteY57" fmla="*/ 4093029 h 8843398"/>
              <a:gd name="connsiteX58" fmla="*/ 4049486 w 5508171"/>
              <a:gd name="connsiteY58" fmla="*/ 4114800 h 8843398"/>
              <a:gd name="connsiteX59" fmla="*/ 3853543 w 5508171"/>
              <a:gd name="connsiteY59" fmla="*/ 4158343 h 8843398"/>
              <a:gd name="connsiteX60" fmla="*/ 3722914 w 5508171"/>
              <a:gd name="connsiteY60" fmla="*/ 4223657 h 8843398"/>
              <a:gd name="connsiteX61" fmla="*/ 3657600 w 5508171"/>
              <a:gd name="connsiteY61" fmla="*/ 4267200 h 8843398"/>
              <a:gd name="connsiteX62" fmla="*/ 3570514 w 5508171"/>
              <a:gd name="connsiteY62" fmla="*/ 4288971 h 8843398"/>
              <a:gd name="connsiteX63" fmla="*/ 3439886 w 5508171"/>
              <a:gd name="connsiteY63" fmla="*/ 4332514 h 8843398"/>
              <a:gd name="connsiteX64" fmla="*/ 3374571 w 5508171"/>
              <a:gd name="connsiteY64" fmla="*/ 4354286 h 8843398"/>
              <a:gd name="connsiteX65" fmla="*/ 3222171 w 5508171"/>
              <a:gd name="connsiteY65" fmla="*/ 4550229 h 8843398"/>
              <a:gd name="connsiteX66" fmla="*/ 3178628 w 5508171"/>
              <a:gd name="connsiteY66" fmla="*/ 4615543 h 8843398"/>
              <a:gd name="connsiteX67" fmla="*/ 3048000 w 5508171"/>
              <a:gd name="connsiteY67" fmla="*/ 4702629 h 8843398"/>
              <a:gd name="connsiteX68" fmla="*/ 3048000 w 5508171"/>
              <a:gd name="connsiteY68" fmla="*/ 5072743 h 8843398"/>
              <a:gd name="connsiteX69" fmla="*/ 3113314 w 5508171"/>
              <a:gd name="connsiteY69" fmla="*/ 5094514 h 8843398"/>
              <a:gd name="connsiteX70" fmla="*/ 3200400 w 5508171"/>
              <a:gd name="connsiteY70" fmla="*/ 5203371 h 8843398"/>
              <a:gd name="connsiteX71" fmla="*/ 3331028 w 5508171"/>
              <a:gd name="connsiteY71" fmla="*/ 5290457 h 8843398"/>
              <a:gd name="connsiteX72" fmla="*/ 3461657 w 5508171"/>
              <a:gd name="connsiteY72" fmla="*/ 5355771 h 8843398"/>
              <a:gd name="connsiteX73" fmla="*/ 3526971 w 5508171"/>
              <a:gd name="connsiteY73" fmla="*/ 5399314 h 8843398"/>
              <a:gd name="connsiteX74" fmla="*/ 3614057 w 5508171"/>
              <a:gd name="connsiteY74" fmla="*/ 5486400 h 8843398"/>
              <a:gd name="connsiteX75" fmla="*/ 3657600 w 5508171"/>
              <a:gd name="connsiteY75" fmla="*/ 5551714 h 8843398"/>
              <a:gd name="connsiteX76" fmla="*/ 3722914 w 5508171"/>
              <a:gd name="connsiteY76" fmla="*/ 5617029 h 8843398"/>
              <a:gd name="connsiteX77" fmla="*/ 3810000 w 5508171"/>
              <a:gd name="connsiteY77" fmla="*/ 5747657 h 8843398"/>
              <a:gd name="connsiteX78" fmla="*/ 3831771 w 5508171"/>
              <a:gd name="connsiteY78" fmla="*/ 5812971 h 8843398"/>
              <a:gd name="connsiteX79" fmla="*/ 3897086 w 5508171"/>
              <a:gd name="connsiteY79" fmla="*/ 5943600 h 8843398"/>
              <a:gd name="connsiteX80" fmla="*/ 3940628 w 5508171"/>
              <a:gd name="connsiteY80" fmla="*/ 6117771 h 8843398"/>
              <a:gd name="connsiteX81" fmla="*/ 3918857 w 5508171"/>
              <a:gd name="connsiteY81" fmla="*/ 6357257 h 8843398"/>
              <a:gd name="connsiteX82" fmla="*/ 3897086 w 5508171"/>
              <a:gd name="connsiteY82" fmla="*/ 6444343 h 8843398"/>
              <a:gd name="connsiteX83" fmla="*/ 3810000 w 5508171"/>
              <a:gd name="connsiteY83" fmla="*/ 6574971 h 8843398"/>
              <a:gd name="connsiteX84" fmla="*/ 3744686 w 5508171"/>
              <a:gd name="connsiteY84" fmla="*/ 6618514 h 8843398"/>
              <a:gd name="connsiteX85" fmla="*/ 3701143 w 5508171"/>
              <a:gd name="connsiteY85" fmla="*/ 6683829 h 8843398"/>
              <a:gd name="connsiteX86" fmla="*/ 3570514 w 5508171"/>
              <a:gd name="connsiteY86" fmla="*/ 6770914 h 8843398"/>
              <a:gd name="connsiteX87" fmla="*/ 3526971 w 5508171"/>
              <a:gd name="connsiteY87" fmla="*/ 6836229 h 8843398"/>
              <a:gd name="connsiteX88" fmla="*/ 3396343 w 5508171"/>
              <a:gd name="connsiteY88" fmla="*/ 6923314 h 8843398"/>
              <a:gd name="connsiteX89" fmla="*/ 3265714 w 5508171"/>
              <a:gd name="connsiteY89" fmla="*/ 7010400 h 8843398"/>
              <a:gd name="connsiteX90" fmla="*/ 3178628 w 5508171"/>
              <a:gd name="connsiteY90" fmla="*/ 7075714 h 8843398"/>
              <a:gd name="connsiteX91" fmla="*/ 3113314 w 5508171"/>
              <a:gd name="connsiteY91" fmla="*/ 7141029 h 8843398"/>
              <a:gd name="connsiteX92" fmla="*/ 3069771 w 5508171"/>
              <a:gd name="connsiteY92" fmla="*/ 7206343 h 8843398"/>
              <a:gd name="connsiteX93" fmla="*/ 2939143 w 5508171"/>
              <a:gd name="connsiteY93" fmla="*/ 7293429 h 8843398"/>
              <a:gd name="connsiteX94" fmla="*/ 2895600 w 5508171"/>
              <a:gd name="connsiteY94" fmla="*/ 7358743 h 8843398"/>
              <a:gd name="connsiteX95" fmla="*/ 2830286 w 5508171"/>
              <a:gd name="connsiteY95" fmla="*/ 7380514 h 8843398"/>
              <a:gd name="connsiteX96" fmla="*/ 2764971 w 5508171"/>
              <a:gd name="connsiteY96" fmla="*/ 7424057 h 8843398"/>
              <a:gd name="connsiteX97" fmla="*/ 2699657 w 5508171"/>
              <a:gd name="connsiteY97" fmla="*/ 7554686 h 8843398"/>
              <a:gd name="connsiteX98" fmla="*/ 2634343 w 5508171"/>
              <a:gd name="connsiteY98" fmla="*/ 7598229 h 8843398"/>
              <a:gd name="connsiteX99" fmla="*/ 2590800 w 5508171"/>
              <a:gd name="connsiteY99" fmla="*/ 7663543 h 8843398"/>
              <a:gd name="connsiteX100" fmla="*/ 2416628 w 5508171"/>
              <a:gd name="connsiteY100" fmla="*/ 7750629 h 8843398"/>
              <a:gd name="connsiteX101" fmla="*/ 2264228 w 5508171"/>
              <a:gd name="connsiteY101" fmla="*/ 7815943 h 8843398"/>
              <a:gd name="connsiteX102" fmla="*/ 2090057 w 5508171"/>
              <a:gd name="connsiteY102" fmla="*/ 7881257 h 8843398"/>
              <a:gd name="connsiteX103" fmla="*/ 1959428 w 5508171"/>
              <a:gd name="connsiteY103" fmla="*/ 7924800 h 8843398"/>
              <a:gd name="connsiteX104" fmla="*/ 1894114 w 5508171"/>
              <a:gd name="connsiteY104" fmla="*/ 7968343 h 8843398"/>
              <a:gd name="connsiteX105" fmla="*/ 1828800 w 5508171"/>
              <a:gd name="connsiteY105" fmla="*/ 8033657 h 8843398"/>
              <a:gd name="connsiteX106" fmla="*/ 1763486 w 5508171"/>
              <a:gd name="connsiteY106" fmla="*/ 8055429 h 8843398"/>
              <a:gd name="connsiteX107" fmla="*/ 1632857 w 5508171"/>
              <a:gd name="connsiteY107" fmla="*/ 8142514 h 8843398"/>
              <a:gd name="connsiteX108" fmla="*/ 1567543 w 5508171"/>
              <a:gd name="connsiteY108" fmla="*/ 8207829 h 8843398"/>
              <a:gd name="connsiteX109" fmla="*/ 1436914 w 5508171"/>
              <a:gd name="connsiteY109" fmla="*/ 8251371 h 8843398"/>
              <a:gd name="connsiteX110" fmla="*/ 1371600 w 5508171"/>
              <a:gd name="connsiteY110" fmla="*/ 8294914 h 8843398"/>
              <a:gd name="connsiteX111" fmla="*/ 1306286 w 5508171"/>
              <a:gd name="connsiteY111" fmla="*/ 8316686 h 8843398"/>
              <a:gd name="connsiteX112" fmla="*/ 1197428 w 5508171"/>
              <a:gd name="connsiteY112" fmla="*/ 8403771 h 8843398"/>
              <a:gd name="connsiteX113" fmla="*/ 1066800 w 5508171"/>
              <a:gd name="connsiteY113" fmla="*/ 8490857 h 8843398"/>
              <a:gd name="connsiteX114" fmla="*/ 1001486 w 5508171"/>
              <a:gd name="connsiteY114" fmla="*/ 8534400 h 8843398"/>
              <a:gd name="connsiteX115" fmla="*/ 936171 w 5508171"/>
              <a:gd name="connsiteY115" fmla="*/ 8556171 h 8843398"/>
              <a:gd name="connsiteX116" fmla="*/ 762000 w 5508171"/>
              <a:gd name="connsiteY116" fmla="*/ 8621486 h 8843398"/>
              <a:gd name="connsiteX117" fmla="*/ 566057 w 5508171"/>
              <a:gd name="connsiteY117" fmla="*/ 8708571 h 8843398"/>
              <a:gd name="connsiteX118" fmla="*/ 348343 w 5508171"/>
              <a:gd name="connsiteY118" fmla="*/ 8752114 h 8843398"/>
              <a:gd name="connsiteX119" fmla="*/ 283028 w 5508171"/>
              <a:gd name="connsiteY119" fmla="*/ 8773886 h 8843398"/>
              <a:gd name="connsiteX120" fmla="*/ 195943 w 5508171"/>
              <a:gd name="connsiteY120" fmla="*/ 8795657 h 8843398"/>
              <a:gd name="connsiteX121" fmla="*/ 130628 w 5508171"/>
              <a:gd name="connsiteY121" fmla="*/ 8839200 h 8843398"/>
              <a:gd name="connsiteX122" fmla="*/ 0 w 5508171"/>
              <a:gd name="connsiteY122" fmla="*/ 8839200 h 884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508171" h="8843398">
                <a:moveTo>
                  <a:pt x="4419600" y="0"/>
                </a:moveTo>
                <a:cubicBezTo>
                  <a:pt x="4455886" y="14514"/>
                  <a:pt x="4493502" y="26065"/>
                  <a:pt x="4528457" y="43543"/>
                </a:cubicBezTo>
                <a:cubicBezTo>
                  <a:pt x="4551861" y="55245"/>
                  <a:pt x="4569860" y="76459"/>
                  <a:pt x="4593771" y="87086"/>
                </a:cubicBezTo>
                <a:cubicBezTo>
                  <a:pt x="4635713" y="105727"/>
                  <a:pt x="4680857" y="116115"/>
                  <a:pt x="4724400" y="130629"/>
                </a:cubicBezTo>
                <a:lnTo>
                  <a:pt x="4789714" y="152400"/>
                </a:lnTo>
                <a:cubicBezTo>
                  <a:pt x="4976894" y="277187"/>
                  <a:pt x="4740068" y="127577"/>
                  <a:pt x="4920343" y="217714"/>
                </a:cubicBezTo>
                <a:cubicBezTo>
                  <a:pt x="4943747" y="229416"/>
                  <a:pt x="4962254" y="249555"/>
                  <a:pt x="4985657" y="261257"/>
                </a:cubicBezTo>
                <a:cubicBezTo>
                  <a:pt x="5006183" y="271520"/>
                  <a:pt x="5030910" y="271884"/>
                  <a:pt x="5050971" y="283029"/>
                </a:cubicBezTo>
                <a:cubicBezTo>
                  <a:pt x="5096717" y="308444"/>
                  <a:pt x="5181600" y="370114"/>
                  <a:pt x="5181600" y="370114"/>
                </a:cubicBezTo>
                <a:cubicBezTo>
                  <a:pt x="5281416" y="519838"/>
                  <a:pt x="5252137" y="451096"/>
                  <a:pt x="5290457" y="566057"/>
                </a:cubicBezTo>
                <a:cubicBezTo>
                  <a:pt x="5283200" y="609600"/>
                  <a:pt x="5285664" y="655938"/>
                  <a:pt x="5268686" y="696686"/>
                </a:cubicBezTo>
                <a:cubicBezTo>
                  <a:pt x="5212862" y="830663"/>
                  <a:pt x="5164851" y="838480"/>
                  <a:pt x="5050971" y="914400"/>
                </a:cubicBezTo>
                <a:cubicBezTo>
                  <a:pt x="5012782" y="939860"/>
                  <a:pt x="4963886" y="943429"/>
                  <a:pt x="4920343" y="957943"/>
                </a:cubicBezTo>
                <a:cubicBezTo>
                  <a:pt x="4895520" y="966218"/>
                  <a:pt x="4878939" y="990859"/>
                  <a:pt x="4855028" y="1001486"/>
                </a:cubicBezTo>
                <a:cubicBezTo>
                  <a:pt x="4855019" y="1001490"/>
                  <a:pt x="4691748" y="1055913"/>
                  <a:pt x="4659086" y="1066800"/>
                </a:cubicBezTo>
                <a:lnTo>
                  <a:pt x="4593771" y="1088571"/>
                </a:lnTo>
                <a:lnTo>
                  <a:pt x="4463143" y="1175657"/>
                </a:lnTo>
                <a:cubicBezTo>
                  <a:pt x="4463139" y="1175660"/>
                  <a:pt x="4299860" y="1230084"/>
                  <a:pt x="4267200" y="1240971"/>
                </a:cubicBezTo>
                <a:lnTo>
                  <a:pt x="4136571" y="1284514"/>
                </a:lnTo>
                <a:cubicBezTo>
                  <a:pt x="4114800" y="1291771"/>
                  <a:pt x="4090352" y="1293556"/>
                  <a:pt x="4071257" y="1306286"/>
                </a:cubicBezTo>
                <a:cubicBezTo>
                  <a:pt x="4049486" y="1320800"/>
                  <a:pt x="4029347" y="1338127"/>
                  <a:pt x="4005943" y="1349829"/>
                </a:cubicBezTo>
                <a:cubicBezTo>
                  <a:pt x="3974712" y="1365444"/>
                  <a:pt x="3881442" y="1386396"/>
                  <a:pt x="3853543" y="1393371"/>
                </a:cubicBezTo>
                <a:cubicBezTo>
                  <a:pt x="3831771" y="1407885"/>
                  <a:pt x="3812139" y="1426287"/>
                  <a:pt x="3788228" y="1436914"/>
                </a:cubicBezTo>
                <a:cubicBezTo>
                  <a:pt x="3697828" y="1477092"/>
                  <a:pt x="3641870" y="1483603"/>
                  <a:pt x="3548743" y="1502229"/>
                </a:cubicBezTo>
                <a:cubicBezTo>
                  <a:pt x="3384761" y="1611547"/>
                  <a:pt x="3593172" y="1483187"/>
                  <a:pt x="3396343" y="1567543"/>
                </a:cubicBezTo>
                <a:cubicBezTo>
                  <a:pt x="3372292" y="1577850"/>
                  <a:pt x="3354432" y="1599384"/>
                  <a:pt x="3331028" y="1611086"/>
                </a:cubicBezTo>
                <a:cubicBezTo>
                  <a:pt x="3310502" y="1621349"/>
                  <a:pt x="3287485" y="1625600"/>
                  <a:pt x="3265714" y="1632857"/>
                </a:cubicBezTo>
                <a:cubicBezTo>
                  <a:pt x="3091543" y="1748972"/>
                  <a:pt x="3302000" y="1596571"/>
                  <a:pt x="3156857" y="1741714"/>
                </a:cubicBezTo>
                <a:cubicBezTo>
                  <a:pt x="3138355" y="1760216"/>
                  <a:pt x="3113314" y="1770743"/>
                  <a:pt x="3091543" y="1785257"/>
                </a:cubicBezTo>
                <a:cubicBezTo>
                  <a:pt x="3084286" y="1807028"/>
                  <a:pt x="3080034" y="1830045"/>
                  <a:pt x="3069771" y="1850571"/>
                </a:cubicBezTo>
                <a:cubicBezTo>
                  <a:pt x="3058069" y="1873975"/>
                  <a:pt x="3036535" y="1891835"/>
                  <a:pt x="3026228" y="1915886"/>
                </a:cubicBezTo>
                <a:cubicBezTo>
                  <a:pt x="3014441" y="1943388"/>
                  <a:pt x="3011714" y="1973943"/>
                  <a:pt x="3004457" y="2002971"/>
                </a:cubicBezTo>
                <a:cubicBezTo>
                  <a:pt x="3018160" y="2098896"/>
                  <a:pt x="3003764" y="2154679"/>
                  <a:pt x="3069771" y="2220686"/>
                </a:cubicBezTo>
                <a:cubicBezTo>
                  <a:pt x="3088273" y="2239188"/>
                  <a:pt x="3113314" y="2249715"/>
                  <a:pt x="3135086" y="2264229"/>
                </a:cubicBezTo>
                <a:cubicBezTo>
                  <a:pt x="3174810" y="2323815"/>
                  <a:pt x="3175190" y="2342529"/>
                  <a:pt x="3243943" y="2373086"/>
                </a:cubicBezTo>
                <a:cubicBezTo>
                  <a:pt x="3285885" y="2391727"/>
                  <a:pt x="3336381" y="2391170"/>
                  <a:pt x="3374571" y="2416629"/>
                </a:cubicBezTo>
                <a:cubicBezTo>
                  <a:pt x="3396343" y="2431143"/>
                  <a:pt x="3416482" y="2448469"/>
                  <a:pt x="3439886" y="2460171"/>
                </a:cubicBezTo>
                <a:cubicBezTo>
                  <a:pt x="3489659" y="2485057"/>
                  <a:pt x="3564362" y="2491290"/>
                  <a:pt x="3614057" y="2503714"/>
                </a:cubicBezTo>
                <a:cubicBezTo>
                  <a:pt x="3732990" y="2533447"/>
                  <a:pt x="3645614" y="2540725"/>
                  <a:pt x="3831771" y="2547257"/>
                </a:cubicBezTo>
                <a:cubicBezTo>
                  <a:pt x="4194478" y="2559984"/>
                  <a:pt x="4557486" y="2561772"/>
                  <a:pt x="4920343" y="2569029"/>
                </a:cubicBezTo>
                <a:cubicBezTo>
                  <a:pt x="4942114" y="2576286"/>
                  <a:pt x="4965596" y="2579655"/>
                  <a:pt x="4985657" y="2590800"/>
                </a:cubicBezTo>
                <a:cubicBezTo>
                  <a:pt x="5122056" y="2666577"/>
                  <a:pt x="5132782" y="2694382"/>
                  <a:pt x="5246914" y="2808514"/>
                </a:cubicBezTo>
                <a:cubicBezTo>
                  <a:pt x="5392056" y="2953656"/>
                  <a:pt x="5181602" y="2801260"/>
                  <a:pt x="5355771" y="2917371"/>
                </a:cubicBezTo>
                <a:cubicBezTo>
                  <a:pt x="5427800" y="3133456"/>
                  <a:pt x="5306952" y="2803370"/>
                  <a:pt x="5442857" y="3048000"/>
                </a:cubicBezTo>
                <a:cubicBezTo>
                  <a:pt x="5466951" y="3091369"/>
                  <a:pt x="5494116" y="3209492"/>
                  <a:pt x="5508171" y="3265714"/>
                </a:cubicBezTo>
                <a:cubicBezTo>
                  <a:pt x="5501926" y="3328166"/>
                  <a:pt x="5503860" y="3470278"/>
                  <a:pt x="5464628" y="3548743"/>
                </a:cubicBezTo>
                <a:cubicBezTo>
                  <a:pt x="5452926" y="3572146"/>
                  <a:pt x="5441518" y="3597711"/>
                  <a:pt x="5421086" y="3614057"/>
                </a:cubicBezTo>
                <a:cubicBezTo>
                  <a:pt x="5403166" y="3628393"/>
                  <a:pt x="5377543" y="3628572"/>
                  <a:pt x="5355771" y="3635829"/>
                </a:cubicBezTo>
                <a:cubicBezTo>
                  <a:pt x="5341257" y="3657600"/>
                  <a:pt x="5323930" y="3677739"/>
                  <a:pt x="5312228" y="3701143"/>
                </a:cubicBezTo>
                <a:cubicBezTo>
                  <a:pt x="5301965" y="3721669"/>
                  <a:pt x="5306684" y="3750230"/>
                  <a:pt x="5290457" y="3766457"/>
                </a:cubicBezTo>
                <a:cubicBezTo>
                  <a:pt x="5206048" y="3850866"/>
                  <a:pt x="5135443" y="3861671"/>
                  <a:pt x="5029200" y="3897086"/>
                </a:cubicBezTo>
                <a:cubicBezTo>
                  <a:pt x="4987322" y="3911046"/>
                  <a:pt x="4942114" y="3911600"/>
                  <a:pt x="4898571" y="3918857"/>
                </a:cubicBezTo>
                <a:cubicBezTo>
                  <a:pt x="4749281" y="3968622"/>
                  <a:pt x="4934562" y="3909860"/>
                  <a:pt x="4724400" y="3962400"/>
                </a:cubicBezTo>
                <a:cubicBezTo>
                  <a:pt x="4702136" y="3967966"/>
                  <a:pt x="4681589" y="3979670"/>
                  <a:pt x="4659086" y="3984171"/>
                </a:cubicBezTo>
                <a:cubicBezTo>
                  <a:pt x="4474789" y="4021031"/>
                  <a:pt x="4553590" y="3988773"/>
                  <a:pt x="4397828" y="4027714"/>
                </a:cubicBezTo>
                <a:cubicBezTo>
                  <a:pt x="4375564" y="4033280"/>
                  <a:pt x="4354580" y="4043181"/>
                  <a:pt x="4332514" y="4049486"/>
                </a:cubicBezTo>
                <a:cubicBezTo>
                  <a:pt x="4303743" y="4057706"/>
                  <a:pt x="4274199" y="4063037"/>
                  <a:pt x="4245428" y="4071257"/>
                </a:cubicBezTo>
                <a:cubicBezTo>
                  <a:pt x="4223362" y="4077562"/>
                  <a:pt x="4202517" y="4088051"/>
                  <a:pt x="4180114" y="4093029"/>
                </a:cubicBezTo>
                <a:cubicBezTo>
                  <a:pt x="4137022" y="4102605"/>
                  <a:pt x="4092917" y="4106904"/>
                  <a:pt x="4049486" y="4114800"/>
                </a:cubicBezTo>
                <a:cubicBezTo>
                  <a:pt x="3948130" y="4133228"/>
                  <a:pt x="3946737" y="4135044"/>
                  <a:pt x="3853543" y="4158343"/>
                </a:cubicBezTo>
                <a:cubicBezTo>
                  <a:pt x="3666353" y="4283135"/>
                  <a:pt x="3903195" y="4133517"/>
                  <a:pt x="3722914" y="4223657"/>
                </a:cubicBezTo>
                <a:cubicBezTo>
                  <a:pt x="3699510" y="4235359"/>
                  <a:pt x="3681650" y="4256893"/>
                  <a:pt x="3657600" y="4267200"/>
                </a:cubicBezTo>
                <a:cubicBezTo>
                  <a:pt x="3630097" y="4278987"/>
                  <a:pt x="3599174" y="4280373"/>
                  <a:pt x="3570514" y="4288971"/>
                </a:cubicBezTo>
                <a:cubicBezTo>
                  <a:pt x="3526552" y="4302160"/>
                  <a:pt x="3483429" y="4318000"/>
                  <a:pt x="3439886" y="4332514"/>
                </a:cubicBezTo>
                <a:lnTo>
                  <a:pt x="3374571" y="4354286"/>
                </a:lnTo>
                <a:cubicBezTo>
                  <a:pt x="3272252" y="4456605"/>
                  <a:pt x="3326337" y="4393981"/>
                  <a:pt x="3222171" y="4550229"/>
                </a:cubicBezTo>
                <a:cubicBezTo>
                  <a:pt x="3207657" y="4572000"/>
                  <a:pt x="3200399" y="4601029"/>
                  <a:pt x="3178628" y="4615543"/>
                </a:cubicBezTo>
                <a:lnTo>
                  <a:pt x="3048000" y="4702629"/>
                </a:lnTo>
                <a:cubicBezTo>
                  <a:pt x="3002025" y="4840551"/>
                  <a:pt x="2989049" y="4851679"/>
                  <a:pt x="3048000" y="5072743"/>
                </a:cubicBezTo>
                <a:cubicBezTo>
                  <a:pt x="3053913" y="5094917"/>
                  <a:pt x="3091543" y="5087257"/>
                  <a:pt x="3113314" y="5094514"/>
                </a:cubicBezTo>
                <a:cubicBezTo>
                  <a:pt x="3155700" y="5221670"/>
                  <a:pt x="3101922" y="5104893"/>
                  <a:pt x="3200400" y="5203371"/>
                </a:cubicBezTo>
                <a:cubicBezTo>
                  <a:pt x="3300635" y="5303606"/>
                  <a:pt x="3172709" y="5250878"/>
                  <a:pt x="3331028" y="5290457"/>
                </a:cubicBezTo>
                <a:cubicBezTo>
                  <a:pt x="3518218" y="5415249"/>
                  <a:pt x="3281376" y="5265631"/>
                  <a:pt x="3461657" y="5355771"/>
                </a:cubicBezTo>
                <a:cubicBezTo>
                  <a:pt x="3485061" y="5367473"/>
                  <a:pt x="3505200" y="5384800"/>
                  <a:pt x="3526971" y="5399314"/>
                </a:cubicBezTo>
                <a:cubicBezTo>
                  <a:pt x="3574474" y="5541820"/>
                  <a:pt x="3508498" y="5401954"/>
                  <a:pt x="3614057" y="5486400"/>
                </a:cubicBezTo>
                <a:cubicBezTo>
                  <a:pt x="3634489" y="5502746"/>
                  <a:pt x="3640849" y="5531613"/>
                  <a:pt x="3657600" y="5551714"/>
                </a:cubicBezTo>
                <a:cubicBezTo>
                  <a:pt x="3677311" y="5575367"/>
                  <a:pt x="3704011" y="5592725"/>
                  <a:pt x="3722914" y="5617029"/>
                </a:cubicBezTo>
                <a:cubicBezTo>
                  <a:pt x="3755043" y="5658337"/>
                  <a:pt x="3810000" y="5747657"/>
                  <a:pt x="3810000" y="5747657"/>
                </a:cubicBezTo>
                <a:cubicBezTo>
                  <a:pt x="3817257" y="5769428"/>
                  <a:pt x="3821508" y="5792445"/>
                  <a:pt x="3831771" y="5812971"/>
                </a:cubicBezTo>
                <a:cubicBezTo>
                  <a:pt x="3891220" y="5931870"/>
                  <a:pt x="3864253" y="5823214"/>
                  <a:pt x="3897086" y="5943600"/>
                </a:cubicBezTo>
                <a:cubicBezTo>
                  <a:pt x="3912832" y="6001335"/>
                  <a:pt x="3940628" y="6117771"/>
                  <a:pt x="3940628" y="6117771"/>
                </a:cubicBezTo>
                <a:cubicBezTo>
                  <a:pt x="3933371" y="6197600"/>
                  <a:pt x="3929451" y="6277802"/>
                  <a:pt x="3918857" y="6357257"/>
                </a:cubicBezTo>
                <a:cubicBezTo>
                  <a:pt x="3914902" y="6386917"/>
                  <a:pt x="3910468" y="6417580"/>
                  <a:pt x="3897086" y="6444343"/>
                </a:cubicBezTo>
                <a:cubicBezTo>
                  <a:pt x="3873682" y="6491150"/>
                  <a:pt x="3853543" y="6545942"/>
                  <a:pt x="3810000" y="6574971"/>
                </a:cubicBezTo>
                <a:lnTo>
                  <a:pt x="3744686" y="6618514"/>
                </a:lnTo>
                <a:cubicBezTo>
                  <a:pt x="3730172" y="6640286"/>
                  <a:pt x="3720835" y="6666598"/>
                  <a:pt x="3701143" y="6683829"/>
                </a:cubicBezTo>
                <a:cubicBezTo>
                  <a:pt x="3661759" y="6718290"/>
                  <a:pt x="3570514" y="6770914"/>
                  <a:pt x="3570514" y="6770914"/>
                </a:cubicBezTo>
                <a:cubicBezTo>
                  <a:pt x="3556000" y="6792686"/>
                  <a:pt x="3546663" y="6818998"/>
                  <a:pt x="3526971" y="6836229"/>
                </a:cubicBezTo>
                <a:cubicBezTo>
                  <a:pt x="3487587" y="6870690"/>
                  <a:pt x="3439886" y="6894286"/>
                  <a:pt x="3396343" y="6923314"/>
                </a:cubicBezTo>
                <a:cubicBezTo>
                  <a:pt x="3396332" y="6923321"/>
                  <a:pt x="3265725" y="7010392"/>
                  <a:pt x="3265714" y="7010400"/>
                </a:cubicBezTo>
                <a:cubicBezTo>
                  <a:pt x="3236685" y="7032171"/>
                  <a:pt x="3206178" y="7052100"/>
                  <a:pt x="3178628" y="7075714"/>
                </a:cubicBezTo>
                <a:cubicBezTo>
                  <a:pt x="3155251" y="7095752"/>
                  <a:pt x="3133025" y="7117376"/>
                  <a:pt x="3113314" y="7141029"/>
                </a:cubicBezTo>
                <a:cubicBezTo>
                  <a:pt x="3096563" y="7161130"/>
                  <a:pt x="3089463" y="7189113"/>
                  <a:pt x="3069771" y="7206343"/>
                </a:cubicBezTo>
                <a:cubicBezTo>
                  <a:pt x="3030387" y="7240804"/>
                  <a:pt x="2939143" y="7293429"/>
                  <a:pt x="2939143" y="7293429"/>
                </a:cubicBezTo>
                <a:cubicBezTo>
                  <a:pt x="2924629" y="7315200"/>
                  <a:pt x="2916032" y="7342397"/>
                  <a:pt x="2895600" y="7358743"/>
                </a:cubicBezTo>
                <a:cubicBezTo>
                  <a:pt x="2877680" y="7373079"/>
                  <a:pt x="2850812" y="7370251"/>
                  <a:pt x="2830286" y="7380514"/>
                </a:cubicBezTo>
                <a:cubicBezTo>
                  <a:pt x="2806882" y="7392216"/>
                  <a:pt x="2786743" y="7409543"/>
                  <a:pt x="2764971" y="7424057"/>
                </a:cubicBezTo>
                <a:cubicBezTo>
                  <a:pt x="2747264" y="7477179"/>
                  <a:pt x="2741862" y="7512481"/>
                  <a:pt x="2699657" y="7554686"/>
                </a:cubicBezTo>
                <a:cubicBezTo>
                  <a:pt x="2681155" y="7573188"/>
                  <a:pt x="2656114" y="7583715"/>
                  <a:pt x="2634343" y="7598229"/>
                </a:cubicBezTo>
                <a:cubicBezTo>
                  <a:pt x="2619829" y="7620000"/>
                  <a:pt x="2609302" y="7645041"/>
                  <a:pt x="2590800" y="7663543"/>
                </a:cubicBezTo>
                <a:cubicBezTo>
                  <a:pt x="2540359" y="7713984"/>
                  <a:pt x="2478999" y="7719444"/>
                  <a:pt x="2416628" y="7750629"/>
                </a:cubicBezTo>
                <a:cubicBezTo>
                  <a:pt x="2266275" y="7825804"/>
                  <a:pt x="2445474" y="7770630"/>
                  <a:pt x="2264228" y="7815943"/>
                </a:cubicBezTo>
                <a:cubicBezTo>
                  <a:pt x="2150565" y="7891719"/>
                  <a:pt x="2249406" y="7837799"/>
                  <a:pt x="2090057" y="7881257"/>
                </a:cubicBezTo>
                <a:cubicBezTo>
                  <a:pt x="2045776" y="7893334"/>
                  <a:pt x="1959428" y="7924800"/>
                  <a:pt x="1959428" y="7924800"/>
                </a:cubicBezTo>
                <a:cubicBezTo>
                  <a:pt x="1937657" y="7939314"/>
                  <a:pt x="1914215" y="7951592"/>
                  <a:pt x="1894114" y="7968343"/>
                </a:cubicBezTo>
                <a:cubicBezTo>
                  <a:pt x="1870461" y="7988054"/>
                  <a:pt x="1854418" y="8016578"/>
                  <a:pt x="1828800" y="8033657"/>
                </a:cubicBezTo>
                <a:cubicBezTo>
                  <a:pt x="1809705" y="8046387"/>
                  <a:pt x="1783547" y="8044284"/>
                  <a:pt x="1763486" y="8055429"/>
                </a:cubicBezTo>
                <a:cubicBezTo>
                  <a:pt x="1717740" y="8080844"/>
                  <a:pt x="1676400" y="8113486"/>
                  <a:pt x="1632857" y="8142514"/>
                </a:cubicBezTo>
                <a:cubicBezTo>
                  <a:pt x="1607238" y="8159593"/>
                  <a:pt x="1594458" y="8192876"/>
                  <a:pt x="1567543" y="8207829"/>
                </a:cubicBezTo>
                <a:cubicBezTo>
                  <a:pt x="1527421" y="8230119"/>
                  <a:pt x="1436914" y="8251371"/>
                  <a:pt x="1436914" y="8251371"/>
                </a:cubicBezTo>
                <a:cubicBezTo>
                  <a:pt x="1415143" y="8265885"/>
                  <a:pt x="1395003" y="8283212"/>
                  <a:pt x="1371600" y="8294914"/>
                </a:cubicBezTo>
                <a:cubicBezTo>
                  <a:pt x="1351074" y="8305177"/>
                  <a:pt x="1324206" y="8302350"/>
                  <a:pt x="1306286" y="8316686"/>
                </a:cubicBezTo>
                <a:cubicBezTo>
                  <a:pt x="1165608" y="8429229"/>
                  <a:pt x="1361595" y="8349050"/>
                  <a:pt x="1197428" y="8403771"/>
                </a:cubicBezTo>
                <a:cubicBezTo>
                  <a:pt x="1073614" y="8527587"/>
                  <a:pt x="1192831" y="8427841"/>
                  <a:pt x="1066800" y="8490857"/>
                </a:cubicBezTo>
                <a:cubicBezTo>
                  <a:pt x="1043396" y="8502559"/>
                  <a:pt x="1024890" y="8522698"/>
                  <a:pt x="1001486" y="8534400"/>
                </a:cubicBezTo>
                <a:cubicBezTo>
                  <a:pt x="980960" y="8544663"/>
                  <a:pt x="957265" y="8547131"/>
                  <a:pt x="936171" y="8556171"/>
                </a:cubicBezTo>
                <a:cubicBezTo>
                  <a:pt x="709053" y="8653507"/>
                  <a:pt x="985003" y="8554585"/>
                  <a:pt x="762000" y="8621486"/>
                </a:cubicBezTo>
                <a:cubicBezTo>
                  <a:pt x="481163" y="8705738"/>
                  <a:pt x="741041" y="8621079"/>
                  <a:pt x="566057" y="8708571"/>
                </a:cubicBezTo>
                <a:cubicBezTo>
                  <a:pt x="505255" y="8738972"/>
                  <a:pt x="404515" y="8744090"/>
                  <a:pt x="348343" y="8752114"/>
                </a:cubicBezTo>
                <a:cubicBezTo>
                  <a:pt x="326571" y="8759371"/>
                  <a:pt x="305094" y="8767581"/>
                  <a:pt x="283028" y="8773886"/>
                </a:cubicBezTo>
                <a:cubicBezTo>
                  <a:pt x="254258" y="8782106"/>
                  <a:pt x="223445" y="8783870"/>
                  <a:pt x="195943" y="8795657"/>
                </a:cubicBezTo>
                <a:cubicBezTo>
                  <a:pt x="171892" y="8805964"/>
                  <a:pt x="156171" y="8833524"/>
                  <a:pt x="130628" y="8839200"/>
                </a:cubicBezTo>
                <a:cubicBezTo>
                  <a:pt x="88122" y="8848646"/>
                  <a:pt x="43543" y="8839200"/>
                  <a:pt x="0" y="8839200"/>
                </a:cubicBezTo>
              </a:path>
            </a:pathLst>
          </a:custGeom>
          <a:noFill/>
          <a:ln w="101600">
            <a:solidFill>
              <a:srgbClr val="29ABE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4" name="Freeform: Shape 3">
            <a:extLst>
              <a:ext uri="{FF2B5EF4-FFF2-40B4-BE49-F238E27FC236}">
                <a16:creationId xmlns:a16="http://schemas.microsoft.com/office/drawing/2014/main" id="{CE3E5795-8798-4A80-989C-E8A1495D365B}"/>
              </a:ext>
            </a:extLst>
          </p:cNvPr>
          <p:cNvSpPr/>
          <p:nvPr/>
        </p:nvSpPr>
        <p:spPr>
          <a:xfrm>
            <a:off x="621323" y="5955323"/>
            <a:ext cx="4700954" cy="152400"/>
          </a:xfrm>
          <a:custGeom>
            <a:avLst/>
            <a:gdLst>
              <a:gd name="connsiteX0" fmla="*/ 4700954 w 4700954"/>
              <a:gd name="connsiteY0" fmla="*/ 0 h 152400"/>
              <a:gd name="connsiteX1" fmla="*/ 4595446 w 4700954"/>
              <a:gd name="connsiteY1" fmla="*/ 35169 h 152400"/>
              <a:gd name="connsiteX2" fmla="*/ 4419600 w 4700954"/>
              <a:gd name="connsiteY2" fmla="*/ 58615 h 152400"/>
              <a:gd name="connsiteX3" fmla="*/ 4278923 w 4700954"/>
              <a:gd name="connsiteY3" fmla="*/ 82061 h 152400"/>
              <a:gd name="connsiteX4" fmla="*/ 4232031 w 4700954"/>
              <a:gd name="connsiteY4" fmla="*/ 93784 h 152400"/>
              <a:gd name="connsiteX5" fmla="*/ 4126523 w 4700954"/>
              <a:gd name="connsiteY5" fmla="*/ 105508 h 152400"/>
              <a:gd name="connsiteX6" fmla="*/ 1430215 w 4700954"/>
              <a:gd name="connsiteY6" fmla="*/ 117231 h 152400"/>
              <a:gd name="connsiteX7" fmla="*/ 1336431 w 4700954"/>
              <a:gd name="connsiteY7" fmla="*/ 128954 h 152400"/>
              <a:gd name="connsiteX8" fmla="*/ 1101969 w 4700954"/>
              <a:gd name="connsiteY8" fmla="*/ 152400 h 152400"/>
              <a:gd name="connsiteX9" fmla="*/ 199292 w 4700954"/>
              <a:gd name="connsiteY9" fmla="*/ 140677 h 152400"/>
              <a:gd name="connsiteX10" fmla="*/ 140677 w 4700954"/>
              <a:gd name="connsiteY10" fmla="*/ 128954 h 152400"/>
              <a:gd name="connsiteX11" fmla="*/ 0 w 4700954"/>
              <a:gd name="connsiteY11" fmla="*/ 105508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00954" h="152400">
                <a:moveTo>
                  <a:pt x="4700954" y="0"/>
                </a:moveTo>
                <a:lnTo>
                  <a:pt x="4595446" y="35169"/>
                </a:lnTo>
                <a:cubicBezTo>
                  <a:pt x="4515636" y="61772"/>
                  <a:pt x="4572594" y="45866"/>
                  <a:pt x="4419600" y="58615"/>
                </a:cubicBezTo>
                <a:cubicBezTo>
                  <a:pt x="4372708" y="66430"/>
                  <a:pt x="4325043" y="70531"/>
                  <a:pt x="4278923" y="82061"/>
                </a:cubicBezTo>
                <a:cubicBezTo>
                  <a:pt x="4263292" y="85969"/>
                  <a:pt x="4247955" y="91334"/>
                  <a:pt x="4232031" y="93784"/>
                </a:cubicBezTo>
                <a:cubicBezTo>
                  <a:pt x="4197057" y="99165"/>
                  <a:pt x="4161908" y="105212"/>
                  <a:pt x="4126523" y="105508"/>
                </a:cubicBezTo>
                <a:lnTo>
                  <a:pt x="1430215" y="117231"/>
                </a:lnTo>
                <a:cubicBezTo>
                  <a:pt x="1398954" y="121139"/>
                  <a:pt x="1367835" y="126442"/>
                  <a:pt x="1336431" y="128954"/>
                </a:cubicBezTo>
                <a:cubicBezTo>
                  <a:pt x="1107112" y="147299"/>
                  <a:pt x="1203555" y="118539"/>
                  <a:pt x="1101969" y="152400"/>
                </a:cubicBezTo>
                <a:lnTo>
                  <a:pt x="199292" y="140677"/>
                </a:lnTo>
                <a:cubicBezTo>
                  <a:pt x="179373" y="140191"/>
                  <a:pt x="160448" y="131425"/>
                  <a:pt x="140677" y="128954"/>
                </a:cubicBezTo>
                <a:cubicBezTo>
                  <a:pt x="981" y="111492"/>
                  <a:pt x="42914" y="148422"/>
                  <a:pt x="0" y="105508"/>
                </a:cubicBezTo>
              </a:path>
            </a:pathLst>
          </a:custGeom>
          <a:no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3" name="Freihandform 8196">
            <a:extLst>
              <a:ext uri="{FF2B5EF4-FFF2-40B4-BE49-F238E27FC236}">
                <a16:creationId xmlns:a16="http://schemas.microsoft.com/office/drawing/2014/main" id="{0205EB07-E488-4E07-A73F-0FAC30A609A7}"/>
              </a:ext>
            </a:extLst>
          </p:cNvPr>
          <p:cNvSpPr/>
          <p:nvPr/>
        </p:nvSpPr>
        <p:spPr>
          <a:xfrm>
            <a:off x="5286600" y="4654910"/>
            <a:ext cx="6905399" cy="1466371"/>
          </a:xfrm>
          <a:custGeom>
            <a:avLst/>
            <a:gdLst>
              <a:gd name="connsiteX0" fmla="*/ 0 w 12888685"/>
              <a:gd name="connsiteY0" fmla="*/ 2481943 h 2721429"/>
              <a:gd name="connsiteX1" fmla="*/ 1110342 w 12888685"/>
              <a:gd name="connsiteY1" fmla="*/ 1741715 h 2721429"/>
              <a:gd name="connsiteX2" fmla="*/ 2111828 w 12888685"/>
              <a:gd name="connsiteY2" fmla="*/ 1545772 h 2721429"/>
              <a:gd name="connsiteX3" fmla="*/ 2873828 w 12888685"/>
              <a:gd name="connsiteY3" fmla="*/ 783772 h 2721429"/>
              <a:gd name="connsiteX4" fmla="*/ 3984171 w 12888685"/>
              <a:gd name="connsiteY4" fmla="*/ 413658 h 2721429"/>
              <a:gd name="connsiteX5" fmla="*/ 5834742 w 12888685"/>
              <a:gd name="connsiteY5" fmla="*/ 239486 h 2721429"/>
              <a:gd name="connsiteX6" fmla="*/ 7728857 w 12888685"/>
              <a:gd name="connsiteY6" fmla="*/ 174172 h 2721429"/>
              <a:gd name="connsiteX7" fmla="*/ 10363200 w 12888685"/>
              <a:gd name="connsiteY7" fmla="*/ 21772 h 2721429"/>
              <a:gd name="connsiteX8" fmla="*/ 12126685 w 12888685"/>
              <a:gd name="connsiteY8" fmla="*/ 0 h 2721429"/>
              <a:gd name="connsiteX9" fmla="*/ 12583885 w 12888685"/>
              <a:gd name="connsiteY9" fmla="*/ 0 h 2721429"/>
              <a:gd name="connsiteX10" fmla="*/ 12888685 w 12888685"/>
              <a:gd name="connsiteY10" fmla="*/ 674915 h 2721429"/>
              <a:gd name="connsiteX11" fmla="*/ 12475028 w 12888685"/>
              <a:gd name="connsiteY11" fmla="*/ 849086 h 2721429"/>
              <a:gd name="connsiteX12" fmla="*/ 10972800 w 12888685"/>
              <a:gd name="connsiteY12" fmla="*/ 914400 h 2721429"/>
              <a:gd name="connsiteX13" fmla="*/ 8817428 w 12888685"/>
              <a:gd name="connsiteY13" fmla="*/ 957943 h 2721429"/>
              <a:gd name="connsiteX14" fmla="*/ 5725885 w 12888685"/>
              <a:gd name="connsiteY14" fmla="*/ 1001486 h 2721429"/>
              <a:gd name="connsiteX15" fmla="*/ 4767942 w 12888685"/>
              <a:gd name="connsiteY15" fmla="*/ 1110343 h 2721429"/>
              <a:gd name="connsiteX16" fmla="*/ 3635828 w 12888685"/>
              <a:gd name="connsiteY16" fmla="*/ 1153886 h 2721429"/>
              <a:gd name="connsiteX17" fmla="*/ 2960914 w 12888685"/>
              <a:gd name="connsiteY17" fmla="*/ 1611086 h 2721429"/>
              <a:gd name="connsiteX18" fmla="*/ 1741714 w 12888685"/>
              <a:gd name="connsiteY18" fmla="*/ 2177143 h 2721429"/>
              <a:gd name="connsiteX19" fmla="*/ 1349828 w 12888685"/>
              <a:gd name="connsiteY19" fmla="*/ 2525486 h 2721429"/>
              <a:gd name="connsiteX20" fmla="*/ 326571 w 12888685"/>
              <a:gd name="connsiteY20" fmla="*/ 2721429 h 2721429"/>
              <a:gd name="connsiteX21" fmla="*/ 0 w 12888685"/>
              <a:gd name="connsiteY21" fmla="*/ 2481943 h 27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88685" h="2721429">
                <a:moveTo>
                  <a:pt x="0" y="2481943"/>
                </a:moveTo>
                <a:lnTo>
                  <a:pt x="1110342" y="1741715"/>
                </a:lnTo>
                <a:lnTo>
                  <a:pt x="2111828" y="1545772"/>
                </a:lnTo>
                <a:lnTo>
                  <a:pt x="2873828" y="783772"/>
                </a:lnTo>
                <a:lnTo>
                  <a:pt x="3984171" y="413658"/>
                </a:lnTo>
                <a:lnTo>
                  <a:pt x="5834742" y="239486"/>
                </a:lnTo>
                <a:lnTo>
                  <a:pt x="7728857" y="174172"/>
                </a:lnTo>
                <a:lnTo>
                  <a:pt x="10363200" y="21772"/>
                </a:lnTo>
                <a:lnTo>
                  <a:pt x="12126685" y="0"/>
                </a:lnTo>
                <a:lnTo>
                  <a:pt x="12583885" y="0"/>
                </a:lnTo>
                <a:lnTo>
                  <a:pt x="12888685" y="674915"/>
                </a:lnTo>
                <a:lnTo>
                  <a:pt x="12475028" y="849086"/>
                </a:lnTo>
                <a:lnTo>
                  <a:pt x="10972800" y="914400"/>
                </a:lnTo>
                <a:lnTo>
                  <a:pt x="8817428" y="957943"/>
                </a:lnTo>
                <a:lnTo>
                  <a:pt x="5725885" y="1001486"/>
                </a:lnTo>
                <a:lnTo>
                  <a:pt x="4767942" y="1110343"/>
                </a:lnTo>
                <a:lnTo>
                  <a:pt x="3635828" y="1153886"/>
                </a:lnTo>
                <a:lnTo>
                  <a:pt x="2960914" y="1611086"/>
                </a:lnTo>
                <a:lnTo>
                  <a:pt x="1741714" y="2177143"/>
                </a:lnTo>
                <a:lnTo>
                  <a:pt x="1349828" y="2525486"/>
                </a:lnTo>
                <a:lnTo>
                  <a:pt x="326571" y="2721429"/>
                </a:lnTo>
                <a:lnTo>
                  <a:pt x="0" y="2481943"/>
                </a:lnTo>
                <a:close/>
              </a:path>
            </a:pathLst>
          </a:custGeom>
          <a:pattFill prst="wdUpDiag">
            <a:fgClr>
              <a:schemeClr val="bg1">
                <a:lumMod val="75000"/>
              </a:schemeClr>
            </a:fgClr>
            <a:bgClr>
              <a:schemeClr val="bg1"/>
            </a:bgClr>
          </a:pattFill>
          <a:ln w="1016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25" name="TextBox 118">
            <a:extLst>
              <a:ext uri="{FF2B5EF4-FFF2-40B4-BE49-F238E27FC236}">
                <a16:creationId xmlns:a16="http://schemas.microsoft.com/office/drawing/2014/main" id="{2CC0F5C9-49F6-4BA1-BD37-ADB47DD89E32}"/>
              </a:ext>
            </a:extLst>
          </p:cNvPr>
          <p:cNvSpPr txBox="1">
            <a:spLocks noChangeArrowheads="1"/>
          </p:cNvSpPr>
          <p:nvPr/>
        </p:nvSpPr>
        <p:spPr bwMode="auto">
          <a:xfrm>
            <a:off x="2300770" y="6172092"/>
            <a:ext cx="1135311" cy="47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fr-FR" sz="2482" dirty="0">
                <a:solidFill>
                  <a:srgbClr val="10253F"/>
                </a:solidFill>
              </a:rPr>
              <a:t>Aquifer</a:t>
            </a:r>
          </a:p>
        </p:txBody>
      </p:sp>
    </p:spTree>
    <p:extLst>
      <p:ext uri="{BB962C8B-B14F-4D97-AF65-F5344CB8AC3E}">
        <p14:creationId xmlns:p14="http://schemas.microsoft.com/office/powerpoint/2010/main" val="1939503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3C80E03-FBF9-481B-933C-882A9CA1990D}"/>
              </a:ext>
            </a:extLst>
          </p:cNvPr>
          <p:cNvGrpSpPr/>
          <p:nvPr/>
        </p:nvGrpSpPr>
        <p:grpSpPr>
          <a:xfrm>
            <a:off x="554031" y="79109"/>
            <a:ext cx="10873672" cy="5847968"/>
            <a:chOff x="-229311" y="-133404"/>
            <a:chExt cx="12045994" cy="6122895"/>
          </a:xfrm>
        </p:grpSpPr>
        <p:sp>
          <p:nvSpPr>
            <p:cNvPr id="21" name="Freihandform 20">
              <a:extLst>
                <a:ext uri="{FF2B5EF4-FFF2-40B4-BE49-F238E27FC236}">
                  <a16:creationId xmlns:a16="http://schemas.microsoft.com/office/drawing/2014/main" id="{67135ED6-670A-44DA-BDFF-D2C1F1CC5EB6}"/>
                </a:ext>
              </a:extLst>
            </p:cNvPr>
            <p:cNvSpPr/>
            <p:nvPr/>
          </p:nvSpPr>
          <p:spPr>
            <a:xfrm>
              <a:off x="1019359" y="73983"/>
              <a:ext cx="2063799" cy="1056085"/>
            </a:xfrm>
            <a:custGeom>
              <a:avLst/>
              <a:gdLst>
                <a:gd name="connsiteX0" fmla="*/ 0 w 3657684"/>
                <a:gd name="connsiteY0" fmla="*/ 1872343 h 1872343"/>
                <a:gd name="connsiteX1" fmla="*/ 108857 w 3657684"/>
                <a:gd name="connsiteY1" fmla="*/ 1807028 h 1872343"/>
                <a:gd name="connsiteX2" fmla="*/ 174171 w 3657684"/>
                <a:gd name="connsiteY2" fmla="*/ 1763485 h 1872343"/>
                <a:gd name="connsiteX3" fmla="*/ 283028 w 3657684"/>
                <a:gd name="connsiteY3" fmla="*/ 1654628 h 1872343"/>
                <a:gd name="connsiteX4" fmla="*/ 413657 w 3657684"/>
                <a:gd name="connsiteY4" fmla="*/ 1611085 h 1872343"/>
                <a:gd name="connsiteX5" fmla="*/ 478971 w 3657684"/>
                <a:gd name="connsiteY5" fmla="*/ 1436914 h 1872343"/>
                <a:gd name="connsiteX6" fmla="*/ 587828 w 3657684"/>
                <a:gd name="connsiteY6" fmla="*/ 1240971 h 1872343"/>
                <a:gd name="connsiteX7" fmla="*/ 631371 w 3657684"/>
                <a:gd name="connsiteY7" fmla="*/ 1110343 h 1872343"/>
                <a:gd name="connsiteX8" fmla="*/ 696685 w 3657684"/>
                <a:gd name="connsiteY8" fmla="*/ 936171 h 1872343"/>
                <a:gd name="connsiteX9" fmla="*/ 762000 w 3657684"/>
                <a:gd name="connsiteY9" fmla="*/ 892628 h 1872343"/>
                <a:gd name="connsiteX10" fmla="*/ 805542 w 3657684"/>
                <a:gd name="connsiteY10" fmla="*/ 827314 h 1872343"/>
                <a:gd name="connsiteX11" fmla="*/ 870857 w 3657684"/>
                <a:gd name="connsiteY11" fmla="*/ 805543 h 1872343"/>
                <a:gd name="connsiteX12" fmla="*/ 1023257 w 3657684"/>
                <a:gd name="connsiteY12" fmla="*/ 762000 h 1872343"/>
                <a:gd name="connsiteX13" fmla="*/ 1219200 w 3657684"/>
                <a:gd name="connsiteY13" fmla="*/ 631371 h 1872343"/>
                <a:gd name="connsiteX14" fmla="*/ 1306285 w 3657684"/>
                <a:gd name="connsiteY14" fmla="*/ 609600 h 1872343"/>
                <a:gd name="connsiteX15" fmla="*/ 1436914 w 3657684"/>
                <a:gd name="connsiteY15" fmla="*/ 522514 h 1872343"/>
                <a:gd name="connsiteX16" fmla="*/ 1545771 w 3657684"/>
                <a:gd name="connsiteY16" fmla="*/ 413657 h 1872343"/>
                <a:gd name="connsiteX17" fmla="*/ 1654628 w 3657684"/>
                <a:gd name="connsiteY17" fmla="*/ 283028 h 1872343"/>
                <a:gd name="connsiteX18" fmla="*/ 1698171 w 3657684"/>
                <a:gd name="connsiteY18" fmla="*/ 217714 h 1872343"/>
                <a:gd name="connsiteX19" fmla="*/ 1828800 w 3657684"/>
                <a:gd name="connsiteY19" fmla="*/ 152400 h 1872343"/>
                <a:gd name="connsiteX20" fmla="*/ 1959428 w 3657684"/>
                <a:gd name="connsiteY20" fmla="*/ 65314 h 1872343"/>
                <a:gd name="connsiteX21" fmla="*/ 2286000 w 3657684"/>
                <a:gd name="connsiteY21" fmla="*/ 21771 h 1872343"/>
                <a:gd name="connsiteX22" fmla="*/ 2351314 w 3657684"/>
                <a:gd name="connsiteY22" fmla="*/ 0 h 1872343"/>
                <a:gd name="connsiteX23" fmla="*/ 2438400 w 3657684"/>
                <a:gd name="connsiteY23" fmla="*/ 21771 h 1872343"/>
                <a:gd name="connsiteX24" fmla="*/ 2634342 w 3657684"/>
                <a:gd name="connsiteY24" fmla="*/ 130628 h 1872343"/>
                <a:gd name="connsiteX25" fmla="*/ 2699657 w 3657684"/>
                <a:gd name="connsiteY25" fmla="*/ 195943 h 1872343"/>
                <a:gd name="connsiteX26" fmla="*/ 2895600 w 3657684"/>
                <a:gd name="connsiteY26" fmla="*/ 370114 h 1872343"/>
                <a:gd name="connsiteX27" fmla="*/ 3004457 w 3657684"/>
                <a:gd name="connsiteY27" fmla="*/ 457200 h 1872343"/>
                <a:gd name="connsiteX28" fmla="*/ 3026228 w 3657684"/>
                <a:gd name="connsiteY28" fmla="*/ 522514 h 1872343"/>
                <a:gd name="connsiteX29" fmla="*/ 3113314 w 3657684"/>
                <a:gd name="connsiteY29" fmla="*/ 653143 h 1872343"/>
                <a:gd name="connsiteX30" fmla="*/ 3178628 w 3657684"/>
                <a:gd name="connsiteY30" fmla="*/ 783771 h 1872343"/>
                <a:gd name="connsiteX31" fmla="*/ 3243942 w 3657684"/>
                <a:gd name="connsiteY31" fmla="*/ 914400 h 1872343"/>
                <a:gd name="connsiteX32" fmla="*/ 3309257 w 3657684"/>
                <a:gd name="connsiteY32" fmla="*/ 957943 h 1872343"/>
                <a:gd name="connsiteX33" fmla="*/ 3439885 w 3657684"/>
                <a:gd name="connsiteY33" fmla="*/ 1153885 h 1872343"/>
                <a:gd name="connsiteX34" fmla="*/ 3483428 w 3657684"/>
                <a:gd name="connsiteY34" fmla="*/ 1219200 h 1872343"/>
                <a:gd name="connsiteX35" fmla="*/ 3526971 w 3657684"/>
                <a:gd name="connsiteY35" fmla="*/ 1284514 h 1872343"/>
                <a:gd name="connsiteX36" fmla="*/ 3592285 w 3657684"/>
                <a:gd name="connsiteY36" fmla="*/ 1415143 h 1872343"/>
                <a:gd name="connsiteX37" fmla="*/ 3614057 w 3657684"/>
                <a:gd name="connsiteY37" fmla="*/ 1480457 h 1872343"/>
                <a:gd name="connsiteX38" fmla="*/ 3657600 w 3657684"/>
                <a:gd name="connsiteY38" fmla="*/ 1567543 h 187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657684" h="1872343">
                  <a:moveTo>
                    <a:pt x="0" y="1872343"/>
                  </a:moveTo>
                  <a:cubicBezTo>
                    <a:pt x="36286" y="1850571"/>
                    <a:pt x="72973" y="1829456"/>
                    <a:pt x="108857" y="1807028"/>
                  </a:cubicBezTo>
                  <a:cubicBezTo>
                    <a:pt x="131046" y="1793160"/>
                    <a:pt x="155669" y="1781987"/>
                    <a:pt x="174171" y="1763485"/>
                  </a:cubicBezTo>
                  <a:cubicBezTo>
                    <a:pt x="249644" y="1688012"/>
                    <a:pt x="178527" y="1701073"/>
                    <a:pt x="283028" y="1654628"/>
                  </a:cubicBezTo>
                  <a:cubicBezTo>
                    <a:pt x="324970" y="1635987"/>
                    <a:pt x="413657" y="1611085"/>
                    <a:pt x="413657" y="1611085"/>
                  </a:cubicBezTo>
                  <a:cubicBezTo>
                    <a:pt x="465270" y="1353015"/>
                    <a:pt x="397429" y="1620384"/>
                    <a:pt x="478971" y="1436914"/>
                  </a:cubicBezTo>
                  <a:cubicBezTo>
                    <a:pt x="564218" y="1245108"/>
                    <a:pt x="468614" y="1360185"/>
                    <a:pt x="587828" y="1240971"/>
                  </a:cubicBezTo>
                  <a:cubicBezTo>
                    <a:pt x="602342" y="1197428"/>
                    <a:pt x="622370" y="1155350"/>
                    <a:pt x="631371" y="1110343"/>
                  </a:cubicBezTo>
                  <a:cubicBezTo>
                    <a:pt x="646948" y="1032457"/>
                    <a:pt x="640624" y="992232"/>
                    <a:pt x="696685" y="936171"/>
                  </a:cubicBezTo>
                  <a:cubicBezTo>
                    <a:pt x="715187" y="917669"/>
                    <a:pt x="740228" y="907142"/>
                    <a:pt x="762000" y="892628"/>
                  </a:cubicBezTo>
                  <a:cubicBezTo>
                    <a:pt x="776514" y="870857"/>
                    <a:pt x="785110" y="843660"/>
                    <a:pt x="805542" y="827314"/>
                  </a:cubicBezTo>
                  <a:cubicBezTo>
                    <a:pt x="823462" y="812978"/>
                    <a:pt x="848791" y="811848"/>
                    <a:pt x="870857" y="805543"/>
                  </a:cubicBezTo>
                  <a:cubicBezTo>
                    <a:pt x="1062219" y="750868"/>
                    <a:pt x="866653" y="814200"/>
                    <a:pt x="1023257" y="762000"/>
                  </a:cubicBezTo>
                  <a:lnTo>
                    <a:pt x="1219200" y="631371"/>
                  </a:lnTo>
                  <a:cubicBezTo>
                    <a:pt x="1244096" y="614774"/>
                    <a:pt x="1277257" y="616857"/>
                    <a:pt x="1306285" y="609600"/>
                  </a:cubicBezTo>
                  <a:cubicBezTo>
                    <a:pt x="1349828" y="580571"/>
                    <a:pt x="1407885" y="566057"/>
                    <a:pt x="1436914" y="522514"/>
                  </a:cubicBezTo>
                  <a:cubicBezTo>
                    <a:pt x="1494971" y="435429"/>
                    <a:pt x="1458686" y="471714"/>
                    <a:pt x="1545771" y="413657"/>
                  </a:cubicBezTo>
                  <a:cubicBezTo>
                    <a:pt x="1653880" y="251495"/>
                    <a:pt x="1514934" y="450661"/>
                    <a:pt x="1654628" y="283028"/>
                  </a:cubicBezTo>
                  <a:cubicBezTo>
                    <a:pt x="1671379" y="262927"/>
                    <a:pt x="1679669" y="236216"/>
                    <a:pt x="1698171" y="217714"/>
                  </a:cubicBezTo>
                  <a:cubicBezTo>
                    <a:pt x="1740377" y="175508"/>
                    <a:pt x="1775677" y="170107"/>
                    <a:pt x="1828800" y="152400"/>
                  </a:cubicBezTo>
                  <a:cubicBezTo>
                    <a:pt x="1872343" y="123371"/>
                    <a:pt x="1907500" y="71805"/>
                    <a:pt x="1959428" y="65314"/>
                  </a:cubicBezTo>
                  <a:cubicBezTo>
                    <a:pt x="2184520" y="37178"/>
                    <a:pt x="2075679" y="51818"/>
                    <a:pt x="2286000" y="21771"/>
                  </a:cubicBezTo>
                  <a:cubicBezTo>
                    <a:pt x="2307771" y="14514"/>
                    <a:pt x="2328365" y="0"/>
                    <a:pt x="2351314" y="0"/>
                  </a:cubicBezTo>
                  <a:cubicBezTo>
                    <a:pt x="2381236" y="0"/>
                    <a:pt x="2409629" y="13551"/>
                    <a:pt x="2438400" y="21771"/>
                  </a:cubicBezTo>
                  <a:cubicBezTo>
                    <a:pt x="2515054" y="43672"/>
                    <a:pt x="2571970" y="68256"/>
                    <a:pt x="2634342" y="130628"/>
                  </a:cubicBezTo>
                  <a:cubicBezTo>
                    <a:pt x="2656114" y="152400"/>
                    <a:pt x="2676004" y="176232"/>
                    <a:pt x="2699657" y="195943"/>
                  </a:cubicBezTo>
                  <a:cubicBezTo>
                    <a:pt x="2797820" y="277745"/>
                    <a:pt x="2789744" y="211328"/>
                    <a:pt x="2895600" y="370114"/>
                  </a:cubicBezTo>
                  <a:cubicBezTo>
                    <a:pt x="2951872" y="454523"/>
                    <a:pt x="2914319" y="427154"/>
                    <a:pt x="3004457" y="457200"/>
                  </a:cubicBezTo>
                  <a:cubicBezTo>
                    <a:pt x="3011714" y="478971"/>
                    <a:pt x="3015083" y="502453"/>
                    <a:pt x="3026228" y="522514"/>
                  </a:cubicBezTo>
                  <a:cubicBezTo>
                    <a:pt x="3051643" y="568261"/>
                    <a:pt x="3113314" y="653143"/>
                    <a:pt x="3113314" y="653143"/>
                  </a:cubicBezTo>
                  <a:cubicBezTo>
                    <a:pt x="3168034" y="817304"/>
                    <a:pt x="3094222" y="614961"/>
                    <a:pt x="3178628" y="783771"/>
                  </a:cubicBezTo>
                  <a:cubicBezTo>
                    <a:pt x="3214041" y="854596"/>
                    <a:pt x="3181552" y="852009"/>
                    <a:pt x="3243942" y="914400"/>
                  </a:cubicBezTo>
                  <a:cubicBezTo>
                    <a:pt x="3262444" y="932902"/>
                    <a:pt x="3287485" y="943429"/>
                    <a:pt x="3309257" y="957943"/>
                  </a:cubicBezTo>
                  <a:lnTo>
                    <a:pt x="3439885" y="1153885"/>
                  </a:lnTo>
                  <a:lnTo>
                    <a:pt x="3483428" y="1219200"/>
                  </a:lnTo>
                  <a:lnTo>
                    <a:pt x="3526971" y="1284514"/>
                  </a:lnTo>
                  <a:cubicBezTo>
                    <a:pt x="3581690" y="1448675"/>
                    <a:pt x="3507879" y="1246333"/>
                    <a:pt x="3592285" y="1415143"/>
                  </a:cubicBezTo>
                  <a:cubicBezTo>
                    <a:pt x="3602548" y="1435669"/>
                    <a:pt x="3603794" y="1459931"/>
                    <a:pt x="3614057" y="1480457"/>
                  </a:cubicBezTo>
                  <a:cubicBezTo>
                    <a:pt x="3661626" y="1575593"/>
                    <a:pt x="3657600" y="1513009"/>
                    <a:pt x="3657600" y="1567543"/>
                  </a:cubicBez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2" name="Freihandform 21">
              <a:extLst>
                <a:ext uri="{FF2B5EF4-FFF2-40B4-BE49-F238E27FC236}">
                  <a16:creationId xmlns:a16="http://schemas.microsoft.com/office/drawing/2014/main" id="{9C05B1F0-E901-4D83-9778-4F273130481A}"/>
                </a:ext>
              </a:extLst>
            </p:cNvPr>
            <p:cNvSpPr/>
            <p:nvPr/>
          </p:nvSpPr>
          <p:spPr>
            <a:xfrm>
              <a:off x="2739192" y="184160"/>
              <a:ext cx="1289874" cy="687933"/>
            </a:xfrm>
            <a:custGeom>
              <a:avLst/>
              <a:gdLst>
                <a:gd name="connsiteX0" fmla="*/ 0 w 2286000"/>
                <a:gd name="connsiteY0" fmla="*/ 283028 h 1219200"/>
                <a:gd name="connsiteX1" fmla="*/ 587828 w 2286000"/>
                <a:gd name="connsiteY1" fmla="*/ 283028 h 1219200"/>
                <a:gd name="connsiteX2" fmla="*/ 653142 w 2286000"/>
                <a:gd name="connsiteY2" fmla="*/ 239485 h 1219200"/>
                <a:gd name="connsiteX3" fmla="*/ 783771 w 2286000"/>
                <a:gd name="connsiteY3" fmla="*/ 195942 h 1219200"/>
                <a:gd name="connsiteX4" fmla="*/ 827314 w 2286000"/>
                <a:gd name="connsiteY4" fmla="*/ 130628 h 1219200"/>
                <a:gd name="connsiteX5" fmla="*/ 849085 w 2286000"/>
                <a:gd name="connsiteY5" fmla="*/ 65314 h 1219200"/>
                <a:gd name="connsiteX6" fmla="*/ 979714 w 2286000"/>
                <a:gd name="connsiteY6" fmla="*/ 0 h 1219200"/>
                <a:gd name="connsiteX7" fmla="*/ 1306285 w 2286000"/>
                <a:gd name="connsiteY7" fmla="*/ 21771 h 1219200"/>
                <a:gd name="connsiteX8" fmla="*/ 1415142 w 2286000"/>
                <a:gd name="connsiteY8" fmla="*/ 130628 h 1219200"/>
                <a:gd name="connsiteX9" fmla="*/ 1458685 w 2286000"/>
                <a:gd name="connsiteY9" fmla="*/ 261257 h 1219200"/>
                <a:gd name="connsiteX10" fmla="*/ 1502228 w 2286000"/>
                <a:gd name="connsiteY10" fmla="*/ 391885 h 1219200"/>
                <a:gd name="connsiteX11" fmla="*/ 1545771 w 2286000"/>
                <a:gd name="connsiteY11" fmla="*/ 457200 h 1219200"/>
                <a:gd name="connsiteX12" fmla="*/ 1632857 w 2286000"/>
                <a:gd name="connsiteY12" fmla="*/ 566057 h 1219200"/>
                <a:gd name="connsiteX13" fmla="*/ 1741714 w 2286000"/>
                <a:gd name="connsiteY13" fmla="*/ 674914 h 1219200"/>
                <a:gd name="connsiteX14" fmla="*/ 1850571 w 2286000"/>
                <a:gd name="connsiteY14" fmla="*/ 827314 h 1219200"/>
                <a:gd name="connsiteX15" fmla="*/ 1915885 w 2286000"/>
                <a:gd name="connsiteY15" fmla="*/ 870857 h 1219200"/>
                <a:gd name="connsiteX16" fmla="*/ 2002971 w 2286000"/>
                <a:gd name="connsiteY16" fmla="*/ 979714 h 1219200"/>
                <a:gd name="connsiteX17" fmla="*/ 2046514 w 2286000"/>
                <a:gd name="connsiteY17" fmla="*/ 1045028 h 1219200"/>
                <a:gd name="connsiteX18" fmla="*/ 2177142 w 2286000"/>
                <a:gd name="connsiteY18" fmla="*/ 1132114 h 1219200"/>
                <a:gd name="connsiteX19" fmla="*/ 2242457 w 2286000"/>
                <a:gd name="connsiteY19" fmla="*/ 1175657 h 1219200"/>
                <a:gd name="connsiteX20" fmla="*/ 2286000 w 2286000"/>
                <a:gd name="connsiteY20"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86000" h="1219200">
                  <a:moveTo>
                    <a:pt x="0" y="283028"/>
                  </a:moveTo>
                  <a:cubicBezTo>
                    <a:pt x="242646" y="323470"/>
                    <a:pt x="219528" y="329066"/>
                    <a:pt x="587828" y="283028"/>
                  </a:cubicBezTo>
                  <a:cubicBezTo>
                    <a:pt x="613792" y="279782"/>
                    <a:pt x="629231" y="250112"/>
                    <a:pt x="653142" y="239485"/>
                  </a:cubicBezTo>
                  <a:cubicBezTo>
                    <a:pt x="695084" y="220844"/>
                    <a:pt x="783771" y="195942"/>
                    <a:pt x="783771" y="195942"/>
                  </a:cubicBezTo>
                  <a:cubicBezTo>
                    <a:pt x="798285" y="174171"/>
                    <a:pt x="815612" y="154032"/>
                    <a:pt x="827314" y="130628"/>
                  </a:cubicBezTo>
                  <a:cubicBezTo>
                    <a:pt x="837577" y="110102"/>
                    <a:pt x="834749" y="83234"/>
                    <a:pt x="849085" y="65314"/>
                  </a:cubicBezTo>
                  <a:cubicBezTo>
                    <a:pt x="879779" y="26946"/>
                    <a:pt x="936687" y="14342"/>
                    <a:pt x="979714" y="0"/>
                  </a:cubicBezTo>
                  <a:cubicBezTo>
                    <a:pt x="1088571" y="7257"/>
                    <a:pt x="1198671" y="3835"/>
                    <a:pt x="1306285" y="21771"/>
                  </a:cubicBezTo>
                  <a:cubicBezTo>
                    <a:pt x="1351571" y="29319"/>
                    <a:pt x="1398886" y="94051"/>
                    <a:pt x="1415142" y="130628"/>
                  </a:cubicBezTo>
                  <a:cubicBezTo>
                    <a:pt x="1433783" y="172571"/>
                    <a:pt x="1444171" y="217714"/>
                    <a:pt x="1458685" y="261257"/>
                  </a:cubicBezTo>
                  <a:lnTo>
                    <a:pt x="1502228" y="391885"/>
                  </a:lnTo>
                  <a:cubicBezTo>
                    <a:pt x="1510502" y="416708"/>
                    <a:pt x="1531257" y="435428"/>
                    <a:pt x="1545771" y="457200"/>
                  </a:cubicBezTo>
                  <a:cubicBezTo>
                    <a:pt x="1588154" y="584352"/>
                    <a:pt x="1534380" y="467580"/>
                    <a:pt x="1632857" y="566057"/>
                  </a:cubicBezTo>
                  <a:cubicBezTo>
                    <a:pt x="1778004" y="711202"/>
                    <a:pt x="1567539" y="558797"/>
                    <a:pt x="1741714" y="674914"/>
                  </a:cubicBezTo>
                  <a:cubicBezTo>
                    <a:pt x="1766437" y="711998"/>
                    <a:pt x="1823569" y="800312"/>
                    <a:pt x="1850571" y="827314"/>
                  </a:cubicBezTo>
                  <a:cubicBezTo>
                    <a:pt x="1869073" y="845816"/>
                    <a:pt x="1894114" y="856343"/>
                    <a:pt x="1915885" y="870857"/>
                  </a:cubicBezTo>
                  <a:cubicBezTo>
                    <a:pt x="1958271" y="998010"/>
                    <a:pt x="1904494" y="881237"/>
                    <a:pt x="2002971" y="979714"/>
                  </a:cubicBezTo>
                  <a:cubicBezTo>
                    <a:pt x="2021473" y="998216"/>
                    <a:pt x="2026822" y="1027798"/>
                    <a:pt x="2046514" y="1045028"/>
                  </a:cubicBezTo>
                  <a:cubicBezTo>
                    <a:pt x="2085898" y="1079489"/>
                    <a:pt x="2133599" y="1103085"/>
                    <a:pt x="2177142" y="1132114"/>
                  </a:cubicBezTo>
                  <a:cubicBezTo>
                    <a:pt x="2198914" y="1146628"/>
                    <a:pt x="2223955" y="1157155"/>
                    <a:pt x="2242457" y="1175657"/>
                  </a:cubicBezTo>
                  <a:lnTo>
                    <a:pt x="2286000" y="1219200"/>
                  </a:ln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3" name="Freihandform 22">
              <a:extLst>
                <a:ext uri="{FF2B5EF4-FFF2-40B4-BE49-F238E27FC236}">
                  <a16:creationId xmlns:a16="http://schemas.microsoft.com/office/drawing/2014/main" id="{AC1C66EA-581F-401A-AC7F-438D60DE3FD1}"/>
                </a:ext>
              </a:extLst>
            </p:cNvPr>
            <p:cNvSpPr/>
            <p:nvPr/>
          </p:nvSpPr>
          <p:spPr>
            <a:xfrm>
              <a:off x="3759447" y="575601"/>
              <a:ext cx="1965267" cy="456831"/>
            </a:xfrm>
            <a:custGeom>
              <a:avLst/>
              <a:gdLst>
                <a:gd name="connsiteX0" fmla="*/ 0 w 3483429"/>
                <a:gd name="connsiteY0" fmla="*/ 24912 h 809711"/>
                <a:gd name="connsiteX1" fmla="*/ 413657 w 3483429"/>
                <a:gd name="connsiteY1" fmla="*/ 3140 h 809711"/>
                <a:gd name="connsiteX2" fmla="*/ 914400 w 3483429"/>
                <a:gd name="connsiteY2" fmla="*/ 46683 h 809711"/>
                <a:gd name="connsiteX3" fmla="*/ 936172 w 3483429"/>
                <a:gd name="connsiteY3" fmla="*/ 111997 h 809711"/>
                <a:gd name="connsiteX4" fmla="*/ 1045029 w 3483429"/>
                <a:gd name="connsiteY4" fmla="*/ 242626 h 809711"/>
                <a:gd name="connsiteX5" fmla="*/ 1175657 w 3483429"/>
                <a:gd name="connsiteY5" fmla="*/ 329712 h 809711"/>
                <a:gd name="connsiteX6" fmla="*/ 1611086 w 3483429"/>
                <a:gd name="connsiteY6" fmla="*/ 351483 h 809711"/>
                <a:gd name="connsiteX7" fmla="*/ 1807029 w 3483429"/>
                <a:gd name="connsiteY7" fmla="*/ 460340 h 809711"/>
                <a:gd name="connsiteX8" fmla="*/ 1872343 w 3483429"/>
                <a:gd name="connsiteY8" fmla="*/ 482112 h 809711"/>
                <a:gd name="connsiteX9" fmla="*/ 2111829 w 3483429"/>
                <a:gd name="connsiteY9" fmla="*/ 569197 h 809711"/>
                <a:gd name="connsiteX10" fmla="*/ 2460172 w 3483429"/>
                <a:gd name="connsiteY10" fmla="*/ 612740 h 809711"/>
                <a:gd name="connsiteX11" fmla="*/ 2895600 w 3483429"/>
                <a:gd name="connsiteY11" fmla="*/ 678055 h 809711"/>
                <a:gd name="connsiteX12" fmla="*/ 3026229 w 3483429"/>
                <a:gd name="connsiteY12" fmla="*/ 721597 h 809711"/>
                <a:gd name="connsiteX13" fmla="*/ 3156857 w 3483429"/>
                <a:gd name="connsiteY13" fmla="*/ 786912 h 809711"/>
                <a:gd name="connsiteX14" fmla="*/ 3483429 w 3483429"/>
                <a:gd name="connsiteY14" fmla="*/ 808683 h 8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83429" h="809711">
                  <a:moveTo>
                    <a:pt x="0" y="24912"/>
                  </a:moveTo>
                  <a:cubicBezTo>
                    <a:pt x="137886" y="17655"/>
                    <a:pt x="275580" y="3140"/>
                    <a:pt x="413657" y="3140"/>
                  </a:cubicBezTo>
                  <a:cubicBezTo>
                    <a:pt x="803251" y="3140"/>
                    <a:pt x="722077" y="-17424"/>
                    <a:pt x="914400" y="46683"/>
                  </a:cubicBezTo>
                  <a:cubicBezTo>
                    <a:pt x="921657" y="68454"/>
                    <a:pt x="925909" y="91471"/>
                    <a:pt x="936172" y="111997"/>
                  </a:cubicBezTo>
                  <a:cubicBezTo>
                    <a:pt x="959045" y="157743"/>
                    <a:pt x="1005629" y="211982"/>
                    <a:pt x="1045029" y="242626"/>
                  </a:cubicBezTo>
                  <a:cubicBezTo>
                    <a:pt x="1086337" y="274755"/>
                    <a:pt x="1123390" y="327099"/>
                    <a:pt x="1175657" y="329712"/>
                  </a:cubicBezTo>
                  <a:lnTo>
                    <a:pt x="1611086" y="351483"/>
                  </a:lnTo>
                  <a:cubicBezTo>
                    <a:pt x="1726046" y="389804"/>
                    <a:pt x="1657305" y="360525"/>
                    <a:pt x="1807029" y="460340"/>
                  </a:cubicBezTo>
                  <a:cubicBezTo>
                    <a:pt x="1826124" y="473070"/>
                    <a:pt x="1851817" y="471849"/>
                    <a:pt x="1872343" y="482112"/>
                  </a:cubicBezTo>
                  <a:cubicBezTo>
                    <a:pt x="2064183" y="578033"/>
                    <a:pt x="1736777" y="475436"/>
                    <a:pt x="2111829" y="569197"/>
                  </a:cubicBezTo>
                  <a:cubicBezTo>
                    <a:pt x="2225353" y="597577"/>
                    <a:pt x="2460172" y="612740"/>
                    <a:pt x="2460172" y="612740"/>
                  </a:cubicBezTo>
                  <a:cubicBezTo>
                    <a:pt x="2687432" y="688494"/>
                    <a:pt x="2545019" y="653013"/>
                    <a:pt x="2895600" y="678055"/>
                  </a:cubicBezTo>
                  <a:cubicBezTo>
                    <a:pt x="2939143" y="692569"/>
                    <a:pt x="2988039" y="696137"/>
                    <a:pt x="3026229" y="721597"/>
                  </a:cubicBezTo>
                  <a:cubicBezTo>
                    <a:pt x="3081273" y="758293"/>
                    <a:pt x="3092475" y="774036"/>
                    <a:pt x="3156857" y="786912"/>
                  </a:cubicBezTo>
                  <a:cubicBezTo>
                    <a:pt x="3306763" y="816893"/>
                    <a:pt x="3325787" y="808683"/>
                    <a:pt x="3483429" y="808683"/>
                  </a:cubicBez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4" name="Freihandform 23">
              <a:extLst>
                <a:ext uri="{FF2B5EF4-FFF2-40B4-BE49-F238E27FC236}">
                  <a16:creationId xmlns:a16="http://schemas.microsoft.com/office/drawing/2014/main" id="{247FA6F6-DEF7-4A74-92B6-8F104E6EECA3}"/>
                </a:ext>
              </a:extLst>
            </p:cNvPr>
            <p:cNvSpPr/>
            <p:nvPr/>
          </p:nvSpPr>
          <p:spPr>
            <a:xfrm>
              <a:off x="479225" y="110709"/>
              <a:ext cx="1264793" cy="343966"/>
            </a:xfrm>
            <a:custGeom>
              <a:avLst/>
              <a:gdLst>
                <a:gd name="connsiteX0" fmla="*/ 2242457 w 2242457"/>
                <a:gd name="connsiteY0" fmla="*/ 435429 h 609600"/>
                <a:gd name="connsiteX1" fmla="*/ 2068285 w 2242457"/>
                <a:gd name="connsiteY1" fmla="*/ 370114 h 609600"/>
                <a:gd name="connsiteX2" fmla="*/ 2046514 w 2242457"/>
                <a:gd name="connsiteY2" fmla="*/ 304800 h 609600"/>
                <a:gd name="connsiteX3" fmla="*/ 1828800 w 2242457"/>
                <a:gd name="connsiteY3" fmla="*/ 217714 h 609600"/>
                <a:gd name="connsiteX4" fmla="*/ 1763485 w 2242457"/>
                <a:gd name="connsiteY4" fmla="*/ 174171 h 609600"/>
                <a:gd name="connsiteX5" fmla="*/ 1698171 w 2242457"/>
                <a:gd name="connsiteY5" fmla="*/ 152400 h 609600"/>
                <a:gd name="connsiteX6" fmla="*/ 1654628 w 2242457"/>
                <a:gd name="connsiteY6" fmla="*/ 87086 h 609600"/>
                <a:gd name="connsiteX7" fmla="*/ 1589314 w 2242457"/>
                <a:gd name="connsiteY7" fmla="*/ 65314 h 609600"/>
                <a:gd name="connsiteX8" fmla="*/ 1458685 w 2242457"/>
                <a:gd name="connsiteY8" fmla="*/ 0 h 609600"/>
                <a:gd name="connsiteX9" fmla="*/ 936171 w 2242457"/>
                <a:gd name="connsiteY9" fmla="*/ 21771 h 609600"/>
                <a:gd name="connsiteX10" fmla="*/ 870857 w 2242457"/>
                <a:gd name="connsiteY10" fmla="*/ 43543 h 609600"/>
                <a:gd name="connsiteX11" fmla="*/ 805543 w 2242457"/>
                <a:gd name="connsiteY11" fmla="*/ 87086 h 609600"/>
                <a:gd name="connsiteX12" fmla="*/ 762000 w 2242457"/>
                <a:gd name="connsiteY12" fmla="*/ 152400 h 609600"/>
                <a:gd name="connsiteX13" fmla="*/ 718457 w 2242457"/>
                <a:gd name="connsiteY13" fmla="*/ 283029 h 609600"/>
                <a:gd name="connsiteX14" fmla="*/ 522514 w 2242457"/>
                <a:gd name="connsiteY14" fmla="*/ 391886 h 609600"/>
                <a:gd name="connsiteX15" fmla="*/ 478971 w 2242457"/>
                <a:gd name="connsiteY15" fmla="*/ 457200 h 609600"/>
                <a:gd name="connsiteX16" fmla="*/ 174171 w 2242457"/>
                <a:gd name="connsiteY16" fmla="*/ 522514 h 609600"/>
                <a:gd name="connsiteX17" fmla="*/ 0 w 2242457"/>
                <a:gd name="connsiteY17"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2457" h="609600">
                  <a:moveTo>
                    <a:pt x="2242457" y="435429"/>
                  </a:moveTo>
                  <a:cubicBezTo>
                    <a:pt x="2183449" y="423627"/>
                    <a:pt x="2110998" y="423505"/>
                    <a:pt x="2068285" y="370114"/>
                  </a:cubicBezTo>
                  <a:cubicBezTo>
                    <a:pt x="2053949" y="352194"/>
                    <a:pt x="2062741" y="321027"/>
                    <a:pt x="2046514" y="304800"/>
                  </a:cubicBezTo>
                  <a:cubicBezTo>
                    <a:pt x="2014480" y="272766"/>
                    <a:pt x="1854307" y="226216"/>
                    <a:pt x="1828800" y="217714"/>
                  </a:cubicBezTo>
                  <a:cubicBezTo>
                    <a:pt x="1803977" y="209439"/>
                    <a:pt x="1786889" y="185873"/>
                    <a:pt x="1763485" y="174171"/>
                  </a:cubicBezTo>
                  <a:cubicBezTo>
                    <a:pt x="1742959" y="163908"/>
                    <a:pt x="1719942" y="159657"/>
                    <a:pt x="1698171" y="152400"/>
                  </a:cubicBezTo>
                  <a:cubicBezTo>
                    <a:pt x="1683657" y="130629"/>
                    <a:pt x="1675060" y="103432"/>
                    <a:pt x="1654628" y="87086"/>
                  </a:cubicBezTo>
                  <a:cubicBezTo>
                    <a:pt x="1636708" y="72750"/>
                    <a:pt x="1609840" y="75577"/>
                    <a:pt x="1589314" y="65314"/>
                  </a:cubicBezTo>
                  <a:cubicBezTo>
                    <a:pt x="1420507" y="-19091"/>
                    <a:pt x="1622846" y="54719"/>
                    <a:pt x="1458685" y="0"/>
                  </a:cubicBezTo>
                  <a:cubicBezTo>
                    <a:pt x="1284514" y="7257"/>
                    <a:pt x="1110017" y="8893"/>
                    <a:pt x="936171" y="21771"/>
                  </a:cubicBezTo>
                  <a:cubicBezTo>
                    <a:pt x="913285" y="23466"/>
                    <a:pt x="891383" y="33280"/>
                    <a:pt x="870857" y="43543"/>
                  </a:cubicBezTo>
                  <a:cubicBezTo>
                    <a:pt x="847454" y="55245"/>
                    <a:pt x="827314" y="72572"/>
                    <a:pt x="805543" y="87086"/>
                  </a:cubicBezTo>
                  <a:cubicBezTo>
                    <a:pt x="791029" y="108857"/>
                    <a:pt x="772627" y="128489"/>
                    <a:pt x="762000" y="152400"/>
                  </a:cubicBezTo>
                  <a:cubicBezTo>
                    <a:pt x="743359" y="194342"/>
                    <a:pt x="756647" y="257569"/>
                    <a:pt x="718457" y="283029"/>
                  </a:cubicBezTo>
                  <a:cubicBezTo>
                    <a:pt x="568733" y="382844"/>
                    <a:pt x="637474" y="353565"/>
                    <a:pt x="522514" y="391886"/>
                  </a:cubicBezTo>
                  <a:cubicBezTo>
                    <a:pt x="508000" y="413657"/>
                    <a:pt x="501160" y="443332"/>
                    <a:pt x="478971" y="457200"/>
                  </a:cubicBezTo>
                  <a:cubicBezTo>
                    <a:pt x="401413" y="505674"/>
                    <a:pt x="255477" y="512351"/>
                    <a:pt x="174171" y="522514"/>
                  </a:cubicBezTo>
                  <a:cubicBezTo>
                    <a:pt x="24070" y="572548"/>
                    <a:pt x="75998" y="533602"/>
                    <a:pt x="0" y="609600"/>
                  </a:cubicBez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5" name="Rechteck 24">
              <a:extLst>
                <a:ext uri="{FF2B5EF4-FFF2-40B4-BE49-F238E27FC236}">
                  <a16:creationId xmlns:a16="http://schemas.microsoft.com/office/drawing/2014/main" id="{48BDCCD1-03A9-418C-9FD6-F7724649D59A}"/>
                </a:ext>
              </a:extLst>
            </p:cNvPr>
            <p:cNvSpPr/>
            <p:nvPr/>
          </p:nvSpPr>
          <p:spPr>
            <a:xfrm>
              <a:off x="8617974" y="1818897"/>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6" name="Gleichschenkliges Dreieck 25">
              <a:extLst>
                <a:ext uri="{FF2B5EF4-FFF2-40B4-BE49-F238E27FC236}">
                  <a16:creationId xmlns:a16="http://schemas.microsoft.com/office/drawing/2014/main" id="{1B1F6B2A-D973-4D4E-9C16-A74444106BBE}"/>
                </a:ext>
              </a:extLst>
            </p:cNvPr>
            <p:cNvSpPr/>
            <p:nvPr/>
          </p:nvSpPr>
          <p:spPr>
            <a:xfrm>
              <a:off x="8594685" y="1634373"/>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8" name="Rechteck 27">
              <a:extLst>
                <a:ext uri="{FF2B5EF4-FFF2-40B4-BE49-F238E27FC236}">
                  <a16:creationId xmlns:a16="http://schemas.microsoft.com/office/drawing/2014/main" id="{12089233-D994-4C54-AD63-C68B2840CF1D}"/>
                </a:ext>
              </a:extLst>
            </p:cNvPr>
            <p:cNvSpPr/>
            <p:nvPr/>
          </p:nvSpPr>
          <p:spPr>
            <a:xfrm>
              <a:off x="9342632" y="1818897"/>
              <a:ext cx="454144"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9" name="Gleichschenkliges Dreieck 28">
              <a:extLst>
                <a:ext uri="{FF2B5EF4-FFF2-40B4-BE49-F238E27FC236}">
                  <a16:creationId xmlns:a16="http://schemas.microsoft.com/office/drawing/2014/main" id="{9FBE9887-3517-45F5-9E2A-5574F613E877}"/>
                </a:ext>
              </a:extLst>
            </p:cNvPr>
            <p:cNvSpPr/>
            <p:nvPr/>
          </p:nvSpPr>
          <p:spPr>
            <a:xfrm>
              <a:off x="9319343" y="1634373"/>
              <a:ext cx="500722"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0" name="Rechteck 29">
              <a:extLst>
                <a:ext uri="{FF2B5EF4-FFF2-40B4-BE49-F238E27FC236}">
                  <a16:creationId xmlns:a16="http://schemas.microsoft.com/office/drawing/2014/main" id="{5119712B-C8E4-4A94-AD8F-16C663129E5E}"/>
                </a:ext>
              </a:extLst>
            </p:cNvPr>
            <p:cNvSpPr/>
            <p:nvPr/>
          </p:nvSpPr>
          <p:spPr>
            <a:xfrm>
              <a:off x="10042210" y="1818897"/>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1" name="Gleichschenkliges Dreieck 30">
              <a:extLst>
                <a:ext uri="{FF2B5EF4-FFF2-40B4-BE49-F238E27FC236}">
                  <a16:creationId xmlns:a16="http://schemas.microsoft.com/office/drawing/2014/main" id="{E466585A-6929-4BDF-A059-939F6D26AA21}"/>
                </a:ext>
              </a:extLst>
            </p:cNvPr>
            <p:cNvSpPr/>
            <p:nvPr/>
          </p:nvSpPr>
          <p:spPr>
            <a:xfrm>
              <a:off x="10019816" y="1634373"/>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2" name="Rechteck 31">
              <a:extLst>
                <a:ext uri="{FF2B5EF4-FFF2-40B4-BE49-F238E27FC236}">
                  <a16:creationId xmlns:a16="http://schemas.microsoft.com/office/drawing/2014/main" id="{623F49D7-CB4D-49C5-A554-1CC82966B65A}"/>
                </a:ext>
              </a:extLst>
            </p:cNvPr>
            <p:cNvSpPr/>
            <p:nvPr/>
          </p:nvSpPr>
          <p:spPr>
            <a:xfrm>
              <a:off x="8457635" y="2371572"/>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3" name="Gleichschenkliges Dreieck 32">
              <a:extLst>
                <a:ext uri="{FF2B5EF4-FFF2-40B4-BE49-F238E27FC236}">
                  <a16:creationId xmlns:a16="http://schemas.microsoft.com/office/drawing/2014/main" id="{0BDE0177-EB01-4293-ABAC-029D4F60A18B}"/>
                </a:ext>
              </a:extLst>
            </p:cNvPr>
            <p:cNvSpPr/>
            <p:nvPr/>
          </p:nvSpPr>
          <p:spPr>
            <a:xfrm>
              <a:off x="8435242" y="2187049"/>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4" name="Rechteck 33">
              <a:extLst>
                <a:ext uri="{FF2B5EF4-FFF2-40B4-BE49-F238E27FC236}">
                  <a16:creationId xmlns:a16="http://schemas.microsoft.com/office/drawing/2014/main" id="{0A3EDAF5-953B-41E6-A9D5-7837CD133EE3}"/>
                </a:ext>
              </a:extLst>
            </p:cNvPr>
            <p:cNvSpPr/>
            <p:nvPr/>
          </p:nvSpPr>
          <p:spPr>
            <a:xfrm>
              <a:off x="9293366" y="2371572"/>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5" name="Gleichschenkliges Dreieck 34">
              <a:extLst>
                <a:ext uri="{FF2B5EF4-FFF2-40B4-BE49-F238E27FC236}">
                  <a16:creationId xmlns:a16="http://schemas.microsoft.com/office/drawing/2014/main" id="{68B16270-3ADB-4441-9938-0A139CD2F1C6}"/>
                </a:ext>
              </a:extLst>
            </p:cNvPr>
            <p:cNvSpPr/>
            <p:nvPr/>
          </p:nvSpPr>
          <p:spPr>
            <a:xfrm>
              <a:off x="9270077" y="2187049"/>
              <a:ext cx="500722"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6" name="Rechteck 35">
              <a:extLst>
                <a:ext uri="{FF2B5EF4-FFF2-40B4-BE49-F238E27FC236}">
                  <a16:creationId xmlns:a16="http://schemas.microsoft.com/office/drawing/2014/main" id="{4805499B-89A8-4E8C-B839-8E8D1A5DC40A}"/>
                </a:ext>
              </a:extLst>
            </p:cNvPr>
            <p:cNvSpPr/>
            <p:nvPr/>
          </p:nvSpPr>
          <p:spPr>
            <a:xfrm>
              <a:off x="10269729" y="2371572"/>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7" name="Gleichschenkliges Dreieck 36">
              <a:extLst>
                <a:ext uri="{FF2B5EF4-FFF2-40B4-BE49-F238E27FC236}">
                  <a16:creationId xmlns:a16="http://schemas.microsoft.com/office/drawing/2014/main" id="{77D3FF37-53C6-4941-A846-699F8BDA6D1F}"/>
                </a:ext>
              </a:extLst>
            </p:cNvPr>
            <p:cNvSpPr/>
            <p:nvPr/>
          </p:nvSpPr>
          <p:spPr>
            <a:xfrm>
              <a:off x="10247336" y="2187049"/>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40" name="Rechteck 39">
              <a:extLst>
                <a:ext uri="{FF2B5EF4-FFF2-40B4-BE49-F238E27FC236}">
                  <a16:creationId xmlns:a16="http://schemas.microsoft.com/office/drawing/2014/main" id="{E03894D0-C827-4B59-A658-8D44036E07CF}"/>
                </a:ext>
              </a:extLst>
            </p:cNvPr>
            <p:cNvSpPr/>
            <p:nvPr/>
          </p:nvSpPr>
          <p:spPr>
            <a:xfrm>
              <a:off x="8003492" y="2733454"/>
              <a:ext cx="454143" cy="147798"/>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41" name="Gleichschenkliges Dreieck 40">
              <a:extLst>
                <a:ext uri="{FF2B5EF4-FFF2-40B4-BE49-F238E27FC236}">
                  <a16:creationId xmlns:a16="http://schemas.microsoft.com/office/drawing/2014/main" id="{4B3AF9E3-5CD3-468A-9742-F04D1F381CDB}"/>
                </a:ext>
              </a:extLst>
            </p:cNvPr>
            <p:cNvSpPr/>
            <p:nvPr/>
          </p:nvSpPr>
          <p:spPr>
            <a:xfrm>
              <a:off x="7980202" y="2549825"/>
              <a:ext cx="500722" cy="183628"/>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44" name="Rechteck 43">
              <a:extLst>
                <a:ext uri="{FF2B5EF4-FFF2-40B4-BE49-F238E27FC236}">
                  <a16:creationId xmlns:a16="http://schemas.microsoft.com/office/drawing/2014/main" id="{67172864-BECC-4FAD-8398-9957950B7A6D}"/>
                </a:ext>
              </a:extLst>
            </p:cNvPr>
            <p:cNvSpPr/>
            <p:nvPr/>
          </p:nvSpPr>
          <p:spPr>
            <a:xfrm>
              <a:off x="8746961" y="2715539"/>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45" name="Gleichschenkliges Dreieck 44">
              <a:extLst>
                <a:ext uri="{FF2B5EF4-FFF2-40B4-BE49-F238E27FC236}">
                  <a16:creationId xmlns:a16="http://schemas.microsoft.com/office/drawing/2014/main" id="{45B49EF7-1FBF-4CB7-BE7D-2BB343132505}"/>
                </a:ext>
              </a:extLst>
            </p:cNvPr>
            <p:cNvSpPr/>
            <p:nvPr/>
          </p:nvSpPr>
          <p:spPr>
            <a:xfrm>
              <a:off x="8723672" y="2531015"/>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58" name="Rechteck 57">
              <a:extLst>
                <a:ext uri="{FF2B5EF4-FFF2-40B4-BE49-F238E27FC236}">
                  <a16:creationId xmlns:a16="http://schemas.microsoft.com/office/drawing/2014/main" id="{DBBCA5DD-8084-4D84-A5E5-E4133BFDE034}"/>
                </a:ext>
              </a:extLst>
            </p:cNvPr>
            <p:cNvSpPr/>
            <p:nvPr/>
          </p:nvSpPr>
          <p:spPr>
            <a:xfrm>
              <a:off x="6786173" y="1134547"/>
              <a:ext cx="282160" cy="160339"/>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59" name="Gleichschenkliges Dreieck 58">
              <a:extLst>
                <a:ext uri="{FF2B5EF4-FFF2-40B4-BE49-F238E27FC236}">
                  <a16:creationId xmlns:a16="http://schemas.microsoft.com/office/drawing/2014/main" id="{A6BCF47A-8B8C-4E68-BB03-BEEAC367765B}"/>
                </a:ext>
              </a:extLst>
            </p:cNvPr>
            <p:cNvSpPr/>
            <p:nvPr/>
          </p:nvSpPr>
          <p:spPr>
            <a:xfrm>
              <a:off x="6737802" y="1032431"/>
              <a:ext cx="366360" cy="101220"/>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0" name="Rechteck 59">
              <a:extLst>
                <a:ext uri="{FF2B5EF4-FFF2-40B4-BE49-F238E27FC236}">
                  <a16:creationId xmlns:a16="http://schemas.microsoft.com/office/drawing/2014/main" id="{9EBE06AC-453A-40BE-84F3-A548A747ED23}"/>
                </a:ext>
              </a:extLst>
            </p:cNvPr>
            <p:cNvSpPr/>
            <p:nvPr/>
          </p:nvSpPr>
          <p:spPr>
            <a:xfrm>
              <a:off x="6921430" y="1319070"/>
              <a:ext cx="282160" cy="160339"/>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1" name="Gleichschenkliges Dreieck 60">
              <a:extLst>
                <a:ext uri="{FF2B5EF4-FFF2-40B4-BE49-F238E27FC236}">
                  <a16:creationId xmlns:a16="http://schemas.microsoft.com/office/drawing/2014/main" id="{4B25DB60-A7D7-45F1-AD1B-BFDB18080CC0}"/>
                </a:ext>
              </a:extLst>
            </p:cNvPr>
            <p:cNvSpPr/>
            <p:nvPr/>
          </p:nvSpPr>
          <p:spPr>
            <a:xfrm>
              <a:off x="6873060" y="1216955"/>
              <a:ext cx="366360" cy="101220"/>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7" name="Rechteck 26">
              <a:extLst>
                <a:ext uri="{FF2B5EF4-FFF2-40B4-BE49-F238E27FC236}">
                  <a16:creationId xmlns:a16="http://schemas.microsoft.com/office/drawing/2014/main" id="{1D5F5633-D8F8-4D46-AAEB-8B0B268476F4}"/>
                </a:ext>
              </a:extLst>
            </p:cNvPr>
            <p:cNvSpPr/>
            <p:nvPr/>
          </p:nvSpPr>
          <p:spPr>
            <a:xfrm>
              <a:off x="6522823" y="1216060"/>
              <a:ext cx="283056" cy="160338"/>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52" name="Gleichschenkliges Dreieck 51">
              <a:extLst>
                <a:ext uri="{FF2B5EF4-FFF2-40B4-BE49-F238E27FC236}">
                  <a16:creationId xmlns:a16="http://schemas.microsoft.com/office/drawing/2014/main" id="{E5532137-FFA7-465D-918A-82B379E27B2A}"/>
                </a:ext>
              </a:extLst>
            </p:cNvPr>
            <p:cNvSpPr/>
            <p:nvPr/>
          </p:nvSpPr>
          <p:spPr>
            <a:xfrm>
              <a:off x="6475349" y="1113945"/>
              <a:ext cx="366360" cy="101219"/>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2" name="Rechteck 61">
              <a:extLst>
                <a:ext uri="{FF2B5EF4-FFF2-40B4-BE49-F238E27FC236}">
                  <a16:creationId xmlns:a16="http://schemas.microsoft.com/office/drawing/2014/main" id="{DEDF8623-FD1A-4CDA-99C1-D6255147928D}"/>
                </a:ext>
              </a:extLst>
            </p:cNvPr>
            <p:cNvSpPr/>
            <p:nvPr/>
          </p:nvSpPr>
          <p:spPr>
            <a:xfrm>
              <a:off x="7309289" y="1056617"/>
              <a:ext cx="282160" cy="160338"/>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3" name="Gleichschenkliges Dreieck 62">
              <a:extLst>
                <a:ext uri="{FF2B5EF4-FFF2-40B4-BE49-F238E27FC236}">
                  <a16:creationId xmlns:a16="http://schemas.microsoft.com/office/drawing/2014/main" id="{31F54D0C-F5E2-44A3-86E2-D5D4F3A10335}"/>
                </a:ext>
              </a:extLst>
            </p:cNvPr>
            <p:cNvSpPr/>
            <p:nvPr/>
          </p:nvSpPr>
          <p:spPr>
            <a:xfrm>
              <a:off x="7261814" y="954502"/>
              <a:ext cx="365464" cy="101219"/>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4" name="Rechteck 63">
              <a:extLst>
                <a:ext uri="{FF2B5EF4-FFF2-40B4-BE49-F238E27FC236}">
                  <a16:creationId xmlns:a16="http://schemas.microsoft.com/office/drawing/2014/main" id="{0F1D7039-C071-4A66-BEE6-20A78FE354D8}"/>
                </a:ext>
              </a:extLst>
            </p:cNvPr>
            <p:cNvSpPr/>
            <p:nvPr/>
          </p:nvSpPr>
          <p:spPr>
            <a:xfrm>
              <a:off x="7535017" y="1120215"/>
              <a:ext cx="282160" cy="160339"/>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5" name="Gleichschenkliges Dreieck 64">
              <a:extLst>
                <a:ext uri="{FF2B5EF4-FFF2-40B4-BE49-F238E27FC236}">
                  <a16:creationId xmlns:a16="http://schemas.microsoft.com/office/drawing/2014/main" id="{45316BD7-9F9B-4F79-95F4-30F859CF3529}"/>
                </a:ext>
              </a:extLst>
            </p:cNvPr>
            <p:cNvSpPr/>
            <p:nvPr/>
          </p:nvSpPr>
          <p:spPr>
            <a:xfrm>
              <a:off x="7487542" y="1018099"/>
              <a:ext cx="365464" cy="100324"/>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7" name="Freihandform 66">
              <a:extLst>
                <a:ext uri="{FF2B5EF4-FFF2-40B4-BE49-F238E27FC236}">
                  <a16:creationId xmlns:a16="http://schemas.microsoft.com/office/drawing/2014/main" id="{9BD2DEB7-17E8-4A0F-BAAA-E8CA767599E0}"/>
                </a:ext>
              </a:extLst>
            </p:cNvPr>
            <p:cNvSpPr/>
            <p:nvPr/>
          </p:nvSpPr>
          <p:spPr>
            <a:xfrm>
              <a:off x="626127" y="798642"/>
              <a:ext cx="3108239" cy="4990201"/>
            </a:xfrm>
            <a:custGeom>
              <a:avLst/>
              <a:gdLst>
                <a:gd name="connsiteX0" fmla="*/ 4419600 w 5508171"/>
                <a:gd name="connsiteY0" fmla="*/ 0 h 8843398"/>
                <a:gd name="connsiteX1" fmla="*/ 4528457 w 5508171"/>
                <a:gd name="connsiteY1" fmla="*/ 43543 h 8843398"/>
                <a:gd name="connsiteX2" fmla="*/ 4593771 w 5508171"/>
                <a:gd name="connsiteY2" fmla="*/ 87086 h 8843398"/>
                <a:gd name="connsiteX3" fmla="*/ 4724400 w 5508171"/>
                <a:gd name="connsiteY3" fmla="*/ 130629 h 8843398"/>
                <a:gd name="connsiteX4" fmla="*/ 4789714 w 5508171"/>
                <a:gd name="connsiteY4" fmla="*/ 152400 h 8843398"/>
                <a:gd name="connsiteX5" fmla="*/ 4920343 w 5508171"/>
                <a:gd name="connsiteY5" fmla="*/ 217714 h 8843398"/>
                <a:gd name="connsiteX6" fmla="*/ 4985657 w 5508171"/>
                <a:gd name="connsiteY6" fmla="*/ 261257 h 8843398"/>
                <a:gd name="connsiteX7" fmla="*/ 5050971 w 5508171"/>
                <a:gd name="connsiteY7" fmla="*/ 283029 h 8843398"/>
                <a:gd name="connsiteX8" fmla="*/ 5181600 w 5508171"/>
                <a:gd name="connsiteY8" fmla="*/ 370114 h 8843398"/>
                <a:gd name="connsiteX9" fmla="*/ 5290457 w 5508171"/>
                <a:gd name="connsiteY9" fmla="*/ 566057 h 8843398"/>
                <a:gd name="connsiteX10" fmla="*/ 5268686 w 5508171"/>
                <a:gd name="connsiteY10" fmla="*/ 696686 h 8843398"/>
                <a:gd name="connsiteX11" fmla="*/ 5050971 w 5508171"/>
                <a:gd name="connsiteY11" fmla="*/ 914400 h 8843398"/>
                <a:gd name="connsiteX12" fmla="*/ 4920343 w 5508171"/>
                <a:gd name="connsiteY12" fmla="*/ 957943 h 8843398"/>
                <a:gd name="connsiteX13" fmla="*/ 4855028 w 5508171"/>
                <a:gd name="connsiteY13" fmla="*/ 1001486 h 8843398"/>
                <a:gd name="connsiteX14" fmla="*/ 4659086 w 5508171"/>
                <a:gd name="connsiteY14" fmla="*/ 1066800 h 8843398"/>
                <a:gd name="connsiteX15" fmla="*/ 4593771 w 5508171"/>
                <a:gd name="connsiteY15" fmla="*/ 1088571 h 8843398"/>
                <a:gd name="connsiteX16" fmla="*/ 4463143 w 5508171"/>
                <a:gd name="connsiteY16" fmla="*/ 1175657 h 8843398"/>
                <a:gd name="connsiteX17" fmla="*/ 4267200 w 5508171"/>
                <a:gd name="connsiteY17" fmla="*/ 1240971 h 8843398"/>
                <a:gd name="connsiteX18" fmla="*/ 4136571 w 5508171"/>
                <a:gd name="connsiteY18" fmla="*/ 1284514 h 8843398"/>
                <a:gd name="connsiteX19" fmla="*/ 4071257 w 5508171"/>
                <a:gd name="connsiteY19" fmla="*/ 1306286 h 8843398"/>
                <a:gd name="connsiteX20" fmla="*/ 4005943 w 5508171"/>
                <a:gd name="connsiteY20" fmla="*/ 1349829 h 8843398"/>
                <a:gd name="connsiteX21" fmla="*/ 3853543 w 5508171"/>
                <a:gd name="connsiteY21" fmla="*/ 1393371 h 8843398"/>
                <a:gd name="connsiteX22" fmla="*/ 3788228 w 5508171"/>
                <a:gd name="connsiteY22" fmla="*/ 1436914 h 8843398"/>
                <a:gd name="connsiteX23" fmla="*/ 3548743 w 5508171"/>
                <a:gd name="connsiteY23" fmla="*/ 1502229 h 8843398"/>
                <a:gd name="connsiteX24" fmla="*/ 3396343 w 5508171"/>
                <a:gd name="connsiteY24" fmla="*/ 1567543 h 8843398"/>
                <a:gd name="connsiteX25" fmla="*/ 3331028 w 5508171"/>
                <a:gd name="connsiteY25" fmla="*/ 1611086 h 8843398"/>
                <a:gd name="connsiteX26" fmla="*/ 3265714 w 5508171"/>
                <a:gd name="connsiteY26" fmla="*/ 1632857 h 8843398"/>
                <a:gd name="connsiteX27" fmla="*/ 3156857 w 5508171"/>
                <a:gd name="connsiteY27" fmla="*/ 1741714 h 8843398"/>
                <a:gd name="connsiteX28" fmla="*/ 3091543 w 5508171"/>
                <a:gd name="connsiteY28" fmla="*/ 1785257 h 8843398"/>
                <a:gd name="connsiteX29" fmla="*/ 3069771 w 5508171"/>
                <a:gd name="connsiteY29" fmla="*/ 1850571 h 8843398"/>
                <a:gd name="connsiteX30" fmla="*/ 3026228 w 5508171"/>
                <a:gd name="connsiteY30" fmla="*/ 1915886 h 8843398"/>
                <a:gd name="connsiteX31" fmla="*/ 3004457 w 5508171"/>
                <a:gd name="connsiteY31" fmla="*/ 2002971 h 8843398"/>
                <a:gd name="connsiteX32" fmla="*/ 3069771 w 5508171"/>
                <a:gd name="connsiteY32" fmla="*/ 2220686 h 8843398"/>
                <a:gd name="connsiteX33" fmla="*/ 3135086 w 5508171"/>
                <a:gd name="connsiteY33" fmla="*/ 2264229 h 8843398"/>
                <a:gd name="connsiteX34" fmla="*/ 3243943 w 5508171"/>
                <a:gd name="connsiteY34" fmla="*/ 2373086 h 8843398"/>
                <a:gd name="connsiteX35" fmla="*/ 3374571 w 5508171"/>
                <a:gd name="connsiteY35" fmla="*/ 2416629 h 8843398"/>
                <a:gd name="connsiteX36" fmla="*/ 3439886 w 5508171"/>
                <a:gd name="connsiteY36" fmla="*/ 2460171 h 8843398"/>
                <a:gd name="connsiteX37" fmla="*/ 3614057 w 5508171"/>
                <a:gd name="connsiteY37" fmla="*/ 2503714 h 8843398"/>
                <a:gd name="connsiteX38" fmla="*/ 3831771 w 5508171"/>
                <a:gd name="connsiteY38" fmla="*/ 2547257 h 8843398"/>
                <a:gd name="connsiteX39" fmla="*/ 4920343 w 5508171"/>
                <a:gd name="connsiteY39" fmla="*/ 2569029 h 8843398"/>
                <a:gd name="connsiteX40" fmla="*/ 4985657 w 5508171"/>
                <a:gd name="connsiteY40" fmla="*/ 2590800 h 8843398"/>
                <a:gd name="connsiteX41" fmla="*/ 5246914 w 5508171"/>
                <a:gd name="connsiteY41" fmla="*/ 2808514 h 8843398"/>
                <a:gd name="connsiteX42" fmla="*/ 5355771 w 5508171"/>
                <a:gd name="connsiteY42" fmla="*/ 2917371 h 8843398"/>
                <a:gd name="connsiteX43" fmla="*/ 5442857 w 5508171"/>
                <a:gd name="connsiteY43" fmla="*/ 3048000 h 8843398"/>
                <a:gd name="connsiteX44" fmla="*/ 5508171 w 5508171"/>
                <a:gd name="connsiteY44" fmla="*/ 3265714 h 8843398"/>
                <a:gd name="connsiteX45" fmla="*/ 5464628 w 5508171"/>
                <a:gd name="connsiteY45" fmla="*/ 3548743 h 8843398"/>
                <a:gd name="connsiteX46" fmla="*/ 5421086 w 5508171"/>
                <a:gd name="connsiteY46" fmla="*/ 3614057 h 8843398"/>
                <a:gd name="connsiteX47" fmla="*/ 5355771 w 5508171"/>
                <a:gd name="connsiteY47" fmla="*/ 3635829 h 8843398"/>
                <a:gd name="connsiteX48" fmla="*/ 5312228 w 5508171"/>
                <a:gd name="connsiteY48" fmla="*/ 3701143 h 8843398"/>
                <a:gd name="connsiteX49" fmla="*/ 5290457 w 5508171"/>
                <a:gd name="connsiteY49" fmla="*/ 3766457 h 8843398"/>
                <a:gd name="connsiteX50" fmla="*/ 5029200 w 5508171"/>
                <a:gd name="connsiteY50" fmla="*/ 3897086 h 8843398"/>
                <a:gd name="connsiteX51" fmla="*/ 4898571 w 5508171"/>
                <a:gd name="connsiteY51" fmla="*/ 3918857 h 8843398"/>
                <a:gd name="connsiteX52" fmla="*/ 4724400 w 5508171"/>
                <a:gd name="connsiteY52" fmla="*/ 3962400 h 8843398"/>
                <a:gd name="connsiteX53" fmla="*/ 4659086 w 5508171"/>
                <a:gd name="connsiteY53" fmla="*/ 3984171 h 8843398"/>
                <a:gd name="connsiteX54" fmla="*/ 4397828 w 5508171"/>
                <a:gd name="connsiteY54" fmla="*/ 4027714 h 8843398"/>
                <a:gd name="connsiteX55" fmla="*/ 4332514 w 5508171"/>
                <a:gd name="connsiteY55" fmla="*/ 4049486 h 8843398"/>
                <a:gd name="connsiteX56" fmla="*/ 4245428 w 5508171"/>
                <a:gd name="connsiteY56" fmla="*/ 4071257 h 8843398"/>
                <a:gd name="connsiteX57" fmla="*/ 4180114 w 5508171"/>
                <a:gd name="connsiteY57" fmla="*/ 4093029 h 8843398"/>
                <a:gd name="connsiteX58" fmla="*/ 4049486 w 5508171"/>
                <a:gd name="connsiteY58" fmla="*/ 4114800 h 8843398"/>
                <a:gd name="connsiteX59" fmla="*/ 3853543 w 5508171"/>
                <a:gd name="connsiteY59" fmla="*/ 4158343 h 8843398"/>
                <a:gd name="connsiteX60" fmla="*/ 3722914 w 5508171"/>
                <a:gd name="connsiteY60" fmla="*/ 4223657 h 8843398"/>
                <a:gd name="connsiteX61" fmla="*/ 3657600 w 5508171"/>
                <a:gd name="connsiteY61" fmla="*/ 4267200 h 8843398"/>
                <a:gd name="connsiteX62" fmla="*/ 3570514 w 5508171"/>
                <a:gd name="connsiteY62" fmla="*/ 4288971 h 8843398"/>
                <a:gd name="connsiteX63" fmla="*/ 3439886 w 5508171"/>
                <a:gd name="connsiteY63" fmla="*/ 4332514 h 8843398"/>
                <a:gd name="connsiteX64" fmla="*/ 3374571 w 5508171"/>
                <a:gd name="connsiteY64" fmla="*/ 4354286 h 8843398"/>
                <a:gd name="connsiteX65" fmla="*/ 3222171 w 5508171"/>
                <a:gd name="connsiteY65" fmla="*/ 4550229 h 8843398"/>
                <a:gd name="connsiteX66" fmla="*/ 3178628 w 5508171"/>
                <a:gd name="connsiteY66" fmla="*/ 4615543 h 8843398"/>
                <a:gd name="connsiteX67" fmla="*/ 3048000 w 5508171"/>
                <a:gd name="connsiteY67" fmla="*/ 4702629 h 8843398"/>
                <a:gd name="connsiteX68" fmla="*/ 3048000 w 5508171"/>
                <a:gd name="connsiteY68" fmla="*/ 5072743 h 8843398"/>
                <a:gd name="connsiteX69" fmla="*/ 3113314 w 5508171"/>
                <a:gd name="connsiteY69" fmla="*/ 5094514 h 8843398"/>
                <a:gd name="connsiteX70" fmla="*/ 3200400 w 5508171"/>
                <a:gd name="connsiteY70" fmla="*/ 5203371 h 8843398"/>
                <a:gd name="connsiteX71" fmla="*/ 3331028 w 5508171"/>
                <a:gd name="connsiteY71" fmla="*/ 5290457 h 8843398"/>
                <a:gd name="connsiteX72" fmla="*/ 3461657 w 5508171"/>
                <a:gd name="connsiteY72" fmla="*/ 5355771 h 8843398"/>
                <a:gd name="connsiteX73" fmla="*/ 3526971 w 5508171"/>
                <a:gd name="connsiteY73" fmla="*/ 5399314 h 8843398"/>
                <a:gd name="connsiteX74" fmla="*/ 3614057 w 5508171"/>
                <a:gd name="connsiteY74" fmla="*/ 5486400 h 8843398"/>
                <a:gd name="connsiteX75" fmla="*/ 3657600 w 5508171"/>
                <a:gd name="connsiteY75" fmla="*/ 5551714 h 8843398"/>
                <a:gd name="connsiteX76" fmla="*/ 3722914 w 5508171"/>
                <a:gd name="connsiteY76" fmla="*/ 5617029 h 8843398"/>
                <a:gd name="connsiteX77" fmla="*/ 3810000 w 5508171"/>
                <a:gd name="connsiteY77" fmla="*/ 5747657 h 8843398"/>
                <a:gd name="connsiteX78" fmla="*/ 3831771 w 5508171"/>
                <a:gd name="connsiteY78" fmla="*/ 5812971 h 8843398"/>
                <a:gd name="connsiteX79" fmla="*/ 3897086 w 5508171"/>
                <a:gd name="connsiteY79" fmla="*/ 5943600 h 8843398"/>
                <a:gd name="connsiteX80" fmla="*/ 3940628 w 5508171"/>
                <a:gd name="connsiteY80" fmla="*/ 6117771 h 8843398"/>
                <a:gd name="connsiteX81" fmla="*/ 3918857 w 5508171"/>
                <a:gd name="connsiteY81" fmla="*/ 6357257 h 8843398"/>
                <a:gd name="connsiteX82" fmla="*/ 3897086 w 5508171"/>
                <a:gd name="connsiteY82" fmla="*/ 6444343 h 8843398"/>
                <a:gd name="connsiteX83" fmla="*/ 3810000 w 5508171"/>
                <a:gd name="connsiteY83" fmla="*/ 6574971 h 8843398"/>
                <a:gd name="connsiteX84" fmla="*/ 3744686 w 5508171"/>
                <a:gd name="connsiteY84" fmla="*/ 6618514 h 8843398"/>
                <a:gd name="connsiteX85" fmla="*/ 3701143 w 5508171"/>
                <a:gd name="connsiteY85" fmla="*/ 6683829 h 8843398"/>
                <a:gd name="connsiteX86" fmla="*/ 3570514 w 5508171"/>
                <a:gd name="connsiteY86" fmla="*/ 6770914 h 8843398"/>
                <a:gd name="connsiteX87" fmla="*/ 3526971 w 5508171"/>
                <a:gd name="connsiteY87" fmla="*/ 6836229 h 8843398"/>
                <a:gd name="connsiteX88" fmla="*/ 3396343 w 5508171"/>
                <a:gd name="connsiteY88" fmla="*/ 6923314 h 8843398"/>
                <a:gd name="connsiteX89" fmla="*/ 3265714 w 5508171"/>
                <a:gd name="connsiteY89" fmla="*/ 7010400 h 8843398"/>
                <a:gd name="connsiteX90" fmla="*/ 3178628 w 5508171"/>
                <a:gd name="connsiteY90" fmla="*/ 7075714 h 8843398"/>
                <a:gd name="connsiteX91" fmla="*/ 3113314 w 5508171"/>
                <a:gd name="connsiteY91" fmla="*/ 7141029 h 8843398"/>
                <a:gd name="connsiteX92" fmla="*/ 3069771 w 5508171"/>
                <a:gd name="connsiteY92" fmla="*/ 7206343 h 8843398"/>
                <a:gd name="connsiteX93" fmla="*/ 2939143 w 5508171"/>
                <a:gd name="connsiteY93" fmla="*/ 7293429 h 8843398"/>
                <a:gd name="connsiteX94" fmla="*/ 2895600 w 5508171"/>
                <a:gd name="connsiteY94" fmla="*/ 7358743 h 8843398"/>
                <a:gd name="connsiteX95" fmla="*/ 2830286 w 5508171"/>
                <a:gd name="connsiteY95" fmla="*/ 7380514 h 8843398"/>
                <a:gd name="connsiteX96" fmla="*/ 2764971 w 5508171"/>
                <a:gd name="connsiteY96" fmla="*/ 7424057 h 8843398"/>
                <a:gd name="connsiteX97" fmla="*/ 2699657 w 5508171"/>
                <a:gd name="connsiteY97" fmla="*/ 7554686 h 8843398"/>
                <a:gd name="connsiteX98" fmla="*/ 2634343 w 5508171"/>
                <a:gd name="connsiteY98" fmla="*/ 7598229 h 8843398"/>
                <a:gd name="connsiteX99" fmla="*/ 2590800 w 5508171"/>
                <a:gd name="connsiteY99" fmla="*/ 7663543 h 8843398"/>
                <a:gd name="connsiteX100" fmla="*/ 2416628 w 5508171"/>
                <a:gd name="connsiteY100" fmla="*/ 7750629 h 8843398"/>
                <a:gd name="connsiteX101" fmla="*/ 2264228 w 5508171"/>
                <a:gd name="connsiteY101" fmla="*/ 7815943 h 8843398"/>
                <a:gd name="connsiteX102" fmla="*/ 2090057 w 5508171"/>
                <a:gd name="connsiteY102" fmla="*/ 7881257 h 8843398"/>
                <a:gd name="connsiteX103" fmla="*/ 1959428 w 5508171"/>
                <a:gd name="connsiteY103" fmla="*/ 7924800 h 8843398"/>
                <a:gd name="connsiteX104" fmla="*/ 1894114 w 5508171"/>
                <a:gd name="connsiteY104" fmla="*/ 7968343 h 8843398"/>
                <a:gd name="connsiteX105" fmla="*/ 1828800 w 5508171"/>
                <a:gd name="connsiteY105" fmla="*/ 8033657 h 8843398"/>
                <a:gd name="connsiteX106" fmla="*/ 1763486 w 5508171"/>
                <a:gd name="connsiteY106" fmla="*/ 8055429 h 8843398"/>
                <a:gd name="connsiteX107" fmla="*/ 1632857 w 5508171"/>
                <a:gd name="connsiteY107" fmla="*/ 8142514 h 8843398"/>
                <a:gd name="connsiteX108" fmla="*/ 1567543 w 5508171"/>
                <a:gd name="connsiteY108" fmla="*/ 8207829 h 8843398"/>
                <a:gd name="connsiteX109" fmla="*/ 1436914 w 5508171"/>
                <a:gd name="connsiteY109" fmla="*/ 8251371 h 8843398"/>
                <a:gd name="connsiteX110" fmla="*/ 1371600 w 5508171"/>
                <a:gd name="connsiteY110" fmla="*/ 8294914 h 8843398"/>
                <a:gd name="connsiteX111" fmla="*/ 1306286 w 5508171"/>
                <a:gd name="connsiteY111" fmla="*/ 8316686 h 8843398"/>
                <a:gd name="connsiteX112" fmla="*/ 1197428 w 5508171"/>
                <a:gd name="connsiteY112" fmla="*/ 8403771 h 8843398"/>
                <a:gd name="connsiteX113" fmla="*/ 1066800 w 5508171"/>
                <a:gd name="connsiteY113" fmla="*/ 8490857 h 8843398"/>
                <a:gd name="connsiteX114" fmla="*/ 1001486 w 5508171"/>
                <a:gd name="connsiteY114" fmla="*/ 8534400 h 8843398"/>
                <a:gd name="connsiteX115" fmla="*/ 936171 w 5508171"/>
                <a:gd name="connsiteY115" fmla="*/ 8556171 h 8843398"/>
                <a:gd name="connsiteX116" fmla="*/ 762000 w 5508171"/>
                <a:gd name="connsiteY116" fmla="*/ 8621486 h 8843398"/>
                <a:gd name="connsiteX117" fmla="*/ 566057 w 5508171"/>
                <a:gd name="connsiteY117" fmla="*/ 8708571 h 8843398"/>
                <a:gd name="connsiteX118" fmla="*/ 348343 w 5508171"/>
                <a:gd name="connsiteY118" fmla="*/ 8752114 h 8843398"/>
                <a:gd name="connsiteX119" fmla="*/ 283028 w 5508171"/>
                <a:gd name="connsiteY119" fmla="*/ 8773886 h 8843398"/>
                <a:gd name="connsiteX120" fmla="*/ 195943 w 5508171"/>
                <a:gd name="connsiteY120" fmla="*/ 8795657 h 8843398"/>
                <a:gd name="connsiteX121" fmla="*/ 130628 w 5508171"/>
                <a:gd name="connsiteY121" fmla="*/ 8839200 h 8843398"/>
                <a:gd name="connsiteX122" fmla="*/ 0 w 5508171"/>
                <a:gd name="connsiteY122" fmla="*/ 8839200 h 884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508171" h="8843398">
                  <a:moveTo>
                    <a:pt x="4419600" y="0"/>
                  </a:moveTo>
                  <a:cubicBezTo>
                    <a:pt x="4455886" y="14514"/>
                    <a:pt x="4493502" y="26065"/>
                    <a:pt x="4528457" y="43543"/>
                  </a:cubicBezTo>
                  <a:cubicBezTo>
                    <a:pt x="4551861" y="55245"/>
                    <a:pt x="4569860" y="76459"/>
                    <a:pt x="4593771" y="87086"/>
                  </a:cubicBezTo>
                  <a:cubicBezTo>
                    <a:pt x="4635713" y="105727"/>
                    <a:pt x="4680857" y="116115"/>
                    <a:pt x="4724400" y="130629"/>
                  </a:cubicBezTo>
                  <a:lnTo>
                    <a:pt x="4789714" y="152400"/>
                  </a:lnTo>
                  <a:cubicBezTo>
                    <a:pt x="4976894" y="277187"/>
                    <a:pt x="4740068" y="127577"/>
                    <a:pt x="4920343" y="217714"/>
                  </a:cubicBezTo>
                  <a:cubicBezTo>
                    <a:pt x="4943747" y="229416"/>
                    <a:pt x="4962254" y="249555"/>
                    <a:pt x="4985657" y="261257"/>
                  </a:cubicBezTo>
                  <a:cubicBezTo>
                    <a:pt x="5006183" y="271520"/>
                    <a:pt x="5030910" y="271884"/>
                    <a:pt x="5050971" y="283029"/>
                  </a:cubicBezTo>
                  <a:cubicBezTo>
                    <a:pt x="5096717" y="308444"/>
                    <a:pt x="5181600" y="370114"/>
                    <a:pt x="5181600" y="370114"/>
                  </a:cubicBezTo>
                  <a:cubicBezTo>
                    <a:pt x="5281416" y="519838"/>
                    <a:pt x="5252137" y="451096"/>
                    <a:pt x="5290457" y="566057"/>
                  </a:cubicBezTo>
                  <a:cubicBezTo>
                    <a:pt x="5283200" y="609600"/>
                    <a:pt x="5285664" y="655938"/>
                    <a:pt x="5268686" y="696686"/>
                  </a:cubicBezTo>
                  <a:cubicBezTo>
                    <a:pt x="5212862" y="830663"/>
                    <a:pt x="5164851" y="838480"/>
                    <a:pt x="5050971" y="914400"/>
                  </a:cubicBezTo>
                  <a:cubicBezTo>
                    <a:pt x="5012782" y="939860"/>
                    <a:pt x="4963886" y="943429"/>
                    <a:pt x="4920343" y="957943"/>
                  </a:cubicBezTo>
                  <a:cubicBezTo>
                    <a:pt x="4895520" y="966218"/>
                    <a:pt x="4878939" y="990859"/>
                    <a:pt x="4855028" y="1001486"/>
                  </a:cubicBezTo>
                  <a:cubicBezTo>
                    <a:pt x="4855019" y="1001490"/>
                    <a:pt x="4691748" y="1055913"/>
                    <a:pt x="4659086" y="1066800"/>
                  </a:cubicBezTo>
                  <a:lnTo>
                    <a:pt x="4593771" y="1088571"/>
                  </a:lnTo>
                  <a:lnTo>
                    <a:pt x="4463143" y="1175657"/>
                  </a:lnTo>
                  <a:cubicBezTo>
                    <a:pt x="4463139" y="1175660"/>
                    <a:pt x="4299860" y="1230084"/>
                    <a:pt x="4267200" y="1240971"/>
                  </a:cubicBezTo>
                  <a:lnTo>
                    <a:pt x="4136571" y="1284514"/>
                  </a:lnTo>
                  <a:cubicBezTo>
                    <a:pt x="4114800" y="1291771"/>
                    <a:pt x="4090352" y="1293556"/>
                    <a:pt x="4071257" y="1306286"/>
                  </a:cubicBezTo>
                  <a:cubicBezTo>
                    <a:pt x="4049486" y="1320800"/>
                    <a:pt x="4029347" y="1338127"/>
                    <a:pt x="4005943" y="1349829"/>
                  </a:cubicBezTo>
                  <a:cubicBezTo>
                    <a:pt x="3974712" y="1365444"/>
                    <a:pt x="3881442" y="1386396"/>
                    <a:pt x="3853543" y="1393371"/>
                  </a:cubicBezTo>
                  <a:cubicBezTo>
                    <a:pt x="3831771" y="1407885"/>
                    <a:pt x="3812139" y="1426287"/>
                    <a:pt x="3788228" y="1436914"/>
                  </a:cubicBezTo>
                  <a:cubicBezTo>
                    <a:pt x="3697828" y="1477092"/>
                    <a:pt x="3641870" y="1483603"/>
                    <a:pt x="3548743" y="1502229"/>
                  </a:cubicBezTo>
                  <a:cubicBezTo>
                    <a:pt x="3384761" y="1611547"/>
                    <a:pt x="3593172" y="1483187"/>
                    <a:pt x="3396343" y="1567543"/>
                  </a:cubicBezTo>
                  <a:cubicBezTo>
                    <a:pt x="3372292" y="1577850"/>
                    <a:pt x="3354432" y="1599384"/>
                    <a:pt x="3331028" y="1611086"/>
                  </a:cubicBezTo>
                  <a:cubicBezTo>
                    <a:pt x="3310502" y="1621349"/>
                    <a:pt x="3287485" y="1625600"/>
                    <a:pt x="3265714" y="1632857"/>
                  </a:cubicBezTo>
                  <a:cubicBezTo>
                    <a:pt x="3091543" y="1748972"/>
                    <a:pt x="3302000" y="1596571"/>
                    <a:pt x="3156857" y="1741714"/>
                  </a:cubicBezTo>
                  <a:cubicBezTo>
                    <a:pt x="3138355" y="1760216"/>
                    <a:pt x="3113314" y="1770743"/>
                    <a:pt x="3091543" y="1785257"/>
                  </a:cubicBezTo>
                  <a:cubicBezTo>
                    <a:pt x="3084286" y="1807028"/>
                    <a:pt x="3080034" y="1830045"/>
                    <a:pt x="3069771" y="1850571"/>
                  </a:cubicBezTo>
                  <a:cubicBezTo>
                    <a:pt x="3058069" y="1873975"/>
                    <a:pt x="3036535" y="1891835"/>
                    <a:pt x="3026228" y="1915886"/>
                  </a:cubicBezTo>
                  <a:cubicBezTo>
                    <a:pt x="3014441" y="1943388"/>
                    <a:pt x="3011714" y="1973943"/>
                    <a:pt x="3004457" y="2002971"/>
                  </a:cubicBezTo>
                  <a:cubicBezTo>
                    <a:pt x="3018160" y="2098896"/>
                    <a:pt x="3003764" y="2154679"/>
                    <a:pt x="3069771" y="2220686"/>
                  </a:cubicBezTo>
                  <a:cubicBezTo>
                    <a:pt x="3088273" y="2239188"/>
                    <a:pt x="3113314" y="2249715"/>
                    <a:pt x="3135086" y="2264229"/>
                  </a:cubicBezTo>
                  <a:cubicBezTo>
                    <a:pt x="3174810" y="2323815"/>
                    <a:pt x="3175190" y="2342529"/>
                    <a:pt x="3243943" y="2373086"/>
                  </a:cubicBezTo>
                  <a:cubicBezTo>
                    <a:pt x="3285885" y="2391727"/>
                    <a:pt x="3336381" y="2391170"/>
                    <a:pt x="3374571" y="2416629"/>
                  </a:cubicBezTo>
                  <a:cubicBezTo>
                    <a:pt x="3396343" y="2431143"/>
                    <a:pt x="3416482" y="2448469"/>
                    <a:pt x="3439886" y="2460171"/>
                  </a:cubicBezTo>
                  <a:cubicBezTo>
                    <a:pt x="3489659" y="2485057"/>
                    <a:pt x="3564362" y="2491290"/>
                    <a:pt x="3614057" y="2503714"/>
                  </a:cubicBezTo>
                  <a:cubicBezTo>
                    <a:pt x="3732990" y="2533447"/>
                    <a:pt x="3645614" y="2540725"/>
                    <a:pt x="3831771" y="2547257"/>
                  </a:cubicBezTo>
                  <a:cubicBezTo>
                    <a:pt x="4194478" y="2559984"/>
                    <a:pt x="4557486" y="2561772"/>
                    <a:pt x="4920343" y="2569029"/>
                  </a:cubicBezTo>
                  <a:cubicBezTo>
                    <a:pt x="4942114" y="2576286"/>
                    <a:pt x="4965596" y="2579655"/>
                    <a:pt x="4985657" y="2590800"/>
                  </a:cubicBezTo>
                  <a:cubicBezTo>
                    <a:pt x="5122056" y="2666577"/>
                    <a:pt x="5132782" y="2694382"/>
                    <a:pt x="5246914" y="2808514"/>
                  </a:cubicBezTo>
                  <a:cubicBezTo>
                    <a:pt x="5392056" y="2953656"/>
                    <a:pt x="5181602" y="2801260"/>
                    <a:pt x="5355771" y="2917371"/>
                  </a:cubicBezTo>
                  <a:cubicBezTo>
                    <a:pt x="5427800" y="3133456"/>
                    <a:pt x="5306952" y="2803370"/>
                    <a:pt x="5442857" y="3048000"/>
                  </a:cubicBezTo>
                  <a:cubicBezTo>
                    <a:pt x="5466951" y="3091369"/>
                    <a:pt x="5494116" y="3209492"/>
                    <a:pt x="5508171" y="3265714"/>
                  </a:cubicBezTo>
                  <a:cubicBezTo>
                    <a:pt x="5501926" y="3328166"/>
                    <a:pt x="5503860" y="3470278"/>
                    <a:pt x="5464628" y="3548743"/>
                  </a:cubicBezTo>
                  <a:cubicBezTo>
                    <a:pt x="5452926" y="3572146"/>
                    <a:pt x="5441518" y="3597711"/>
                    <a:pt x="5421086" y="3614057"/>
                  </a:cubicBezTo>
                  <a:cubicBezTo>
                    <a:pt x="5403166" y="3628393"/>
                    <a:pt x="5377543" y="3628572"/>
                    <a:pt x="5355771" y="3635829"/>
                  </a:cubicBezTo>
                  <a:cubicBezTo>
                    <a:pt x="5341257" y="3657600"/>
                    <a:pt x="5323930" y="3677739"/>
                    <a:pt x="5312228" y="3701143"/>
                  </a:cubicBezTo>
                  <a:cubicBezTo>
                    <a:pt x="5301965" y="3721669"/>
                    <a:pt x="5306684" y="3750230"/>
                    <a:pt x="5290457" y="3766457"/>
                  </a:cubicBezTo>
                  <a:cubicBezTo>
                    <a:pt x="5206048" y="3850866"/>
                    <a:pt x="5135443" y="3861671"/>
                    <a:pt x="5029200" y="3897086"/>
                  </a:cubicBezTo>
                  <a:cubicBezTo>
                    <a:pt x="4987322" y="3911046"/>
                    <a:pt x="4942114" y="3911600"/>
                    <a:pt x="4898571" y="3918857"/>
                  </a:cubicBezTo>
                  <a:cubicBezTo>
                    <a:pt x="4749281" y="3968622"/>
                    <a:pt x="4934562" y="3909860"/>
                    <a:pt x="4724400" y="3962400"/>
                  </a:cubicBezTo>
                  <a:cubicBezTo>
                    <a:pt x="4702136" y="3967966"/>
                    <a:pt x="4681589" y="3979670"/>
                    <a:pt x="4659086" y="3984171"/>
                  </a:cubicBezTo>
                  <a:cubicBezTo>
                    <a:pt x="4474789" y="4021031"/>
                    <a:pt x="4553590" y="3988773"/>
                    <a:pt x="4397828" y="4027714"/>
                  </a:cubicBezTo>
                  <a:cubicBezTo>
                    <a:pt x="4375564" y="4033280"/>
                    <a:pt x="4354580" y="4043181"/>
                    <a:pt x="4332514" y="4049486"/>
                  </a:cubicBezTo>
                  <a:cubicBezTo>
                    <a:pt x="4303743" y="4057706"/>
                    <a:pt x="4274199" y="4063037"/>
                    <a:pt x="4245428" y="4071257"/>
                  </a:cubicBezTo>
                  <a:cubicBezTo>
                    <a:pt x="4223362" y="4077562"/>
                    <a:pt x="4202517" y="4088051"/>
                    <a:pt x="4180114" y="4093029"/>
                  </a:cubicBezTo>
                  <a:cubicBezTo>
                    <a:pt x="4137022" y="4102605"/>
                    <a:pt x="4092917" y="4106904"/>
                    <a:pt x="4049486" y="4114800"/>
                  </a:cubicBezTo>
                  <a:cubicBezTo>
                    <a:pt x="3948130" y="4133228"/>
                    <a:pt x="3946737" y="4135044"/>
                    <a:pt x="3853543" y="4158343"/>
                  </a:cubicBezTo>
                  <a:cubicBezTo>
                    <a:pt x="3666353" y="4283135"/>
                    <a:pt x="3903195" y="4133517"/>
                    <a:pt x="3722914" y="4223657"/>
                  </a:cubicBezTo>
                  <a:cubicBezTo>
                    <a:pt x="3699510" y="4235359"/>
                    <a:pt x="3681650" y="4256893"/>
                    <a:pt x="3657600" y="4267200"/>
                  </a:cubicBezTo>
                  <a:cubicBezTo>
                    <a:pt x="3630097" y="4278987"/>
                    <a:pt x="3599174" y="4280373"/>
                    <a:pt x="3570514" y="4288971"/>
                  </a:cubicBezTo>
                  <a:cubicBezTo>
                    <a:pt x="3526552" y="4302160"/>
                    <a:pt x="3483429" y="4318000"/>
                    <a:pt x="3439886" y="4332514"/>
                  </a:cubicBezTo>
                  <a:lnTo>
                    <a:pt x="3374571" y="4354286"/>
                  </a:lnTo>
                  <a:cubicBezTo>
                    <a:pt x="3272252" y="4456605"/>
                    <a:pt x="3326337" y="4393981"/>
                    <a:pt x="3222171" y="4550229"/>
                  </a:cubicBezTo>
                  <a:cubicBezTo>
                    <a:pt x="3207657" y="4572000"/>
                    <a:pt x="3200399" y="4601029"/>
                    <a:pt x="3178628" y="4615543"/>
                  </a:cubicBezTo>
                  <a:lnTo>
                    <a:pt x="3048000" y="4702629"/>
                  </a:lnTo>
                  <a:cubicBezTo>
                    <a:pt x="3002025" y="4840551"/>
                    <a:pt x="2989049" y="4851679"/>
                    <a:pt x="3048000" y="5072743"/>
                  </a:cubicBezTo>
                  <a:cubicBezTo>
                    <a:pt x="3053913" y="5094917"/>
                    <a:pt x="3091543" y="5087257"/>
                    <a:pt x="3113314" y="5094514"/>
                  </a:cubicBezTo>
                  <a:cubicBezTo>
                    <a:pt x="3155700" y="5221670"/>
                    <a:pt x="3101922" y="5104893"/>
                    <a:pt x="3200400" y="5203371"/>
                  </a:cubicBezTo>
                  <a:cubicBezTo>
                    <a:pt x="3300635" y="5303606"/>
                    <a:pt x="3172709" y="5250878"/>
                    <a:pt x="3331028" y="5290457"/>
                  </a:cubicBezTo>
                  <a:cubicBezTo>
                    <a:pt x="3518218" y="5415249"/>
                    <a:pt x="3281376" y="5265631"/>
                    <a:pt x="3461657" y="5355771"/>
                  </a:cubicBezTo>
                  <a:cubicBezTo>
                    <a:pt x="3485061" y="5367473"/>
                    <a:pt x="3505200" y="5384800"/>
                    <a:pt x="3526971" y="5399314"/>
                  </a:cubicBezTo>
                  <a:cubicBezTo>
                    <a:pt x="3574474" y="5541820"/>
                    <a:pt x="3508498" y="5401954"/>
                    <a:pt x="3614057" y="5486400"/>
                  </a:cubicBezTo>
                  <a:cubicBezTo>
                    <a:pt x="3634489" y="5502746"/>
                    <a:pt x="3640849" y="5531613"/>
                    <a:pt x="3657600" y="5551714"/>
                  </a:cubicBezTo>
                  <a:cubicBezTo>
                    <a:pt x="3677311" y="5575367"/>
                    <a:pt x="3704011" y="5592725"/>
                    <a:pt x="3722914" y="5617029"/>
                  </a:cubicBezTo>
                  <a:cubicBezTo>
                    <a:pt x="3755043" y="5658337"/>
                    <a:pt x="3810000" y="5747657"/>
                    <a:pt x="3810000" y="5747657"/>
                  </a:cubicBezTo>
                  <a:cubicBezTo>
                    <a:pt x="3817257" y="5769428"/>
                    <a:pt x="3821508" y="5792445"/>
                    <a:pt x="3831771" y="5812971"/>
                  </a:cubicBezTo>
                  <a:cubicBezTo>
                    <a:pt x="3891220" y="5931870"/>
                    <a:pt x="3864253" y="5823214"/>
                    <a:pt x="3897086" y="5943600"/>
                  </a:cubicBezTo>
                  <a:cubicBezTo>
                    <a:pt x="3912832" y="6001335"/>
                    <a:pt x="3940628" y="6117771"/>
                    <a:pt x="3940628" y="6117771"/>
                  </a:cubicBezTo>
                  <a:cubicBezTo>
                    <a:pt x="3933371" y="6197600"/>
                    <a:pt x="3929451" y="6277802"/>
                    <a:pt x="3918857" y="6357257"/>
                  </a:cubicBezTo>
                  <a:cubicBezTo>
                    <a:pt x="3914902" y="6386917"/>
                    <a:pt x="3910468" y="6417580"/>
                    <a:pt x="3897086" y="6444343"/>
                  </a:cubicBezTo>
                  <a:cubicBezTo>
                    <a:pt x="3873682" y="6491150"/>
                    <a:pt x="3853543" y="6545942"/>
                    <a:pt x="3810000" y="6574971"/>
                  </a:cubicBezTo>
                  <a:lnTo>
                    <a:pt x="3744686" y="6618514"/>
                  </a:lnTo>
                  <a:cubicBezTo>
                    <a:pt x="3730172" y="6640286"/>
                    <a:pt x="3720835" y="6666598"/>
                    <a:pt x="3701143" y="6683829"/>
                  </a:cubicBezTo>
                  <a:cubicBezTo>
                    <a:pt x="3661759" y="6718290"/>
                    <a:pt x="3570514" y="6770914"/>
                    <a:pt x="3570514" y="6770914"/>
                  </a:cubicBezTo>
                  <a:cubicBezTo>
                    <a:pt x="3556000" y="6792686"/>
                    <a:pt x="3546663" y="6818998"/>
                    <a:pt x="3526971" y="6836229"/>
                  </a:cubicBezTo>
                  <a:cubicBezTo>
                    <a:pt x="3487587" y="6870690"/>
                    <a:pt x="3439886" y="6894286"/>
                    <a:pt x="3396343" y="6923314"/>
                  </a:cubicBezTo>
                  <a:cubicBezTo>
                    <a:pt x="3396332" y="6923321"/>
                    <a:pt x="3265725" y="7010392"/>
                    <a:pt x="3265714" y="7010400"/>
                  </a:cubicBezTo>
                  <a:cubicBezTo>
                    <a:pt x="3236685" y="7032171"/>
                    <a:pt x="3206178" y="7052100"/>
                    <a:pt x="3178628" y="7075714"/>
                  </a:cubicBezTo>
                  <a:cubicBezTo>
                    <a:pt x="3155251" y="7095752"/>
                    <a:pt x="3133025" y="7117376"/>
                    <a:pt x="3113314" y="7141029"/>
                  </a:cubicBezTo>
                  <a:cubicBezTo>
                    <a:pt x="3096563" y="7161130"/>
                    <a:pt x="3089463" y="7189113"/>
                    <a:pt x="3069771" y="7206343"/>
                  </a:cubicBezTo>
                  <a:cubicBezTo>
                    <a:pt x="3030387" y="7240804"/>
                    <a:pt x="2939143" y="7293429"/>
                    <a:pt x="2939143" y="7293429"/>
                  </a:cubicBezTo>
                  <a:cubicBezTo>
                    <a:pt x="2924629" y="7315200"/>
                    <a:pt x="2916032" y="7342397"/>
                    <a:pt x="2895600" y="7358743"/>
                  </a:cubicBezTo>
                  <a:cubicBezTo>
                    <a:pt x="2877680" y="7373079"/>
                    <a:pt x="2850812" y="7370251"/>
                    <a:pt x="2830286" y="7380514"/>
                  </a:cubicBezTo>
                  <a:cubicBezTo>
                    <a:pt x="2806882" y="7392216"/>
                    <a:pt x="2786743" y="7409543"/>
                    <a:pt x="2764971" y="7424057"/>
                  </a:cubicBezTo>
                  <a:cubicBezTo>
                    <a:pt x="2747264" y="7477179"/>
                    <a:pt x="2741862" y="7512481"/>
                    <a:pt x="2699657" y="7554686"/>
                  </a:cubicBezTo>
                  <a:cubicBezTo>
                    <a:pt x="2681155" y="7573188"/>
                    <a:pt x="2656114" y="7583715"/>
                    <a:pt x="2634343" y="7598229"/>
                  </a:cubicBezTo>
                  <a:cubicBezTo>
                    <a:pt x="2619829" y="7620000"/>
                    <a:pt x="2609302" y="7645041"/>
                    <a:pt x="2590800" y="7663543"/>
                  </a:cubicBezTo>
                  <a:cubicBezTo>
                    <a:pt x="2540359" y="7713984"/>
                    <a:pt x="2478999" y="7719444"/>
                    <a:pt x="2416628" y="7750629"/>
                  </a:cubicBezTo>
                  <a:cubicBezTo>
                    <a:pt x="2266275" y="7825804"/>
                    <a:pt x="2445474" y="7770630"/>
                    <a:pt x="2264228" y="7815943"/>
                  </a:cubicBezTo>
                  <a:cubicBezTo>
                    <a:pt x="2150565" y="7891719"/>
                    <a:pt x="2249406" y="7837799"/>
                    <a:pt x="2090057" y="7881257"/>
                  </a:cubicBezTo>
                  <a:cubicBezTo>
                    <a:pt x="2045776" y="7893334"/>
                    <a:pt x="1959428" y="7924800"/>
                    <a:pt x="1959428" y="7924800"/>
                  </a:cubicBezTo>
                  <a:cubicBezTo>
                    <a:pt x="1937657" y="7939314"/>
                    <a:pt x="1914215" y="7951592"/>
                    <a:pt x="1894114" y="7968343"/>
                  </a:cubicBezTo>
                  <a:cubicBezTo>
                    <a:pt x="1870461" y="7988054"/>
                    <a:pt x="1854418" y="8016578"/>
                    <a:pt x="1828800" y="8033657"/>
                  </a:cubicBezTo>
                  <a:cubicBezTo>
                    <a:pt x="1809705" y="8046387"/>
                    <a:pt x="1783547" y="8044284"/>
                    <a:pt x="1763486" y="8055429"/>
                  </a:cubicBezTo>
                  <a:cubicBezTo>
                    <a:pt x="1717740" y="8080844"/>
                    <a:pt x="1676400" y="8113486"/>
                    <a:pt x="1632857" y="8142514"/>
                  </a:cubicBezTo>
                  <a:cubicBezTo>
                    <a:pt x="1607238" y="8159593"/>
                    <a:pt x="1594458" y="8192876"/>
                    <a:pt x="1567543" y="8207829"/>
                  </a:cubicBezTo>
                  <a:cubicBezTo>
                    <a:pt x="1527421" y="8230119"/>
                    <a:pt x="1436914" y="8251371"/>
                    <a:pt x="1436914" y="8251371"/>
                  </a:cubicBezTo>
                  <a:cubicBezTo>
                    <a:pt x="1415143" y="8265885"/>
                    <a:pt x="1395003" y="8283212"/>
                    <a:pt x="1371600" y="8294914"/>
                  </a:cubicBezTo>
                  <a:cubicBezTo>
                    <a:pt x="1351074" y="8305177"/>
                    <a:pt x="1324206" y="8302350"/>
                    <a:pt x="1306286" y="8316686"/>
                  </a:cubicBezTo>
                  <a:cubicBezTo>
                    <a:pt x="1165608" y="8429229"/>
                    <a:pt x="1361595" y="8349050"/>
                    <a:pt x="1197428" y="8403771"/>
                  </a:cubicBezTo>
                  <a:cubicBezTo>
                    <a:pt x="1073614" y="8527587"/>
                    <a:pt x="1192831" y="8427841"/>
                    <a:pt x="1066800" y="8490857"/>
                  </a:cubicBezTo>
                  <a:cubicBezTo>
                    <a:pt x="1043396" y="8502559"/>
                    <a:pt x="1024890" y="8522698"/>
                    <a:pt x="1001486" y="8534400"/>
                  </a:cubicBezTo>
                  <a:cubicBezTo>
                    <a:pt x="980960" y="8544663"/>
                    <a:pt x="957265" y="8547131"/>
                    <a:pt x="936171" y="8556171"/>
                  </a:cubicBezTo>
                  <a:cubicBezTo>
                    <a:pt x="709053" y="8653507"/>
                    <a:pt x="985003" y="8554585"/>
                    <a:pt x="762000" y="8621486"/>
                  </a:cubicBezTo>
                  <a:cubicBezTo>
                    <a:pt x="481163" y="8705738"/>
                    <a:pt x="741041" y="8621079"/>
                    <a:pt x="566057" y="8708571"/>
                  </a:cubicBezTo>
                  <a:cubicBezTo>
                    <a:pt x="505255" y="8738972"/>
                    <a:pt x="404515" y="8744090"/>
                    <a:pt x="348343" y="8752114"/>
                  </a:cubicBezTo>
                  <a:cubicBezTo>
                    <a:pt x="326571" y="8759371"/>
                    <a:pt x="305094" y="8767581"/>
                    <a:pt x="283028" y="8773886"/>
                  </a:cubicBezTo>
                  <a:cubicBezTo>
                    <a:pt x="254258" y="8782106"/>
                    <a:pt x="223445" y="8783870"/>
                    <a:pt x="195943" y="8795657"/>
                  </a:cubicBezTo>
                  <a:cubicBezTo>
                    <a:pt x="171892" y="8805964"/>
                    <a:pt x="156171" y="8833524"/>
                    <a:pt x="130628" y="8839200"/>
                  </a:cubicBezTo>
                  <a:cubicBezTo>
                    <a:pt x="88122" y="8848646"/>
                    <a:pt x="43543" y="8839200"/>
                    <a:pt x="0" y="8839200"/>
                  </a:cubicBezTo>
                </a:path>
              </a:pathLst>
            </a:custGeom>
            <a:noFill/>
            <a:ln w="101600">
              <a:solidFill>
                <a:srgbClr val="29ABE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9" name="Rechteck 68">
              <a:extLst>
                <a:ext uri="{FF2B5EF4-FFF2-40B4-BE49-F238E27FC236}">
                  <a16:creationId xmlns:a16="http://schemas.microsoft.com/office/drawing/2014/main" id="{BDAD27D5-A2B6-4273-96A5-C8B6A1064E81}"/>
                </a:ext>
              </a:extLst>
            </p:cNvPr>
            <p:cNvSpPr/>
            <p:nvPr/>
          </p:nvSpPr>
          <p:spPr>
            <a:xfrm>
              <a:off x="10247335" y="3990186"/>
              <a:ext cx="454144"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70" name="Gleichschenkliges Dreieck 69">
              <a:extLst>
                <a:ext uri="{FF2B5EF4-FFF2-40B4-BE49-F238E27FC236}">
                  <a16:creationId xmlns:a16="http://schemas.microsoft.com/office/drawing/2014/main" id="{4C495ECA-2C15-4279-9C57-91EBD03A8836}"/>
                </a:ext>
              </a:extLst>
            </p:cNvPr>
            <p:cNvSpPr/>
            <p:nvPr/>
          </p:nvSpPr>
          <p:spPr>
            <a:xfrm>
              <a:off x="10172989" y="3901507"/>
              <a:ext cx="590296"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71" name="Rechteck 70">
              <a:extLst>
                <a:ext uri="{FF2B5EF4-FFF2-40B4-BE49-F238E27FC236}">
                  <a16:creationId xmlns:a16="http://schemas.microsoft.com/office/drawing/2014/main" id="{EA37698F-2184-41DF-9883-BE2780044B90}"/>
                </a:ext>
              </a:extLst>
            </p:cNvPr>
            <p:cNvSpPr/>
            <p:nvPr/>
          </p:nvSpPr>
          <p:spPr>
            <a:xfrm>
              <a:off x="10480229" y="4284886"/>
              <a:ext cx="455039"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72" name="Gleichschenkliges Dreieck 71">
              <a:extLst>
                <a:ext uri="{FF2B5EF4-FFF2-40B4-BE49-F238E27FC236}">
                  <a16:creationId xmlns:a16="http://schemas.microsoft.com/office/drawing/2014/main" id="{725065CA-3545-444D-AF60-A599078DDACF}"/>
                </a:ext>
              </a:extLst>
            </p:cNvPr>
            <p:cNvSpPr/>
            <p:nvPr/>
          </p:nvSpPr>
          <p:spPr>
            <a:xfrm>
              <a:off x="10406778" y="4196207"/>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73" name="Rechteck 72">
              <a:extLst>
                <a:ext uri="{FF2B5EF4-FFF2-40B4-BE49-F238E27FC236}">
                  <a16:creationId xmlns:a16="http://schemas.microsoft.com/office/drawing/2014/main" id="{169FA1FD-B4E2-4DCA-A739-F4E4CDBCBC40}"/>
                </a:ext>
              </a:extLst>
            </p:cNvPr>
            <p:cNvSpPr/>
            <p:nvPr/>
          </p:nvSpPr>
          <p:spPr>
            <a:xfrm>
              <a:off x="9873810" y="4145150"/>
              <a:ext cx="454143"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74" name="Gleichschenkliges Dreieck 73">
              <a:extLst>
                <a:ext uri="{FF2B5EF4-FFF2-40B4-BE49-F238E27FC236}">
                  <a16:creationId xmlns:a16="http://schemas.microsoft.com/office/drawing/2014/main" id="{0BE8F3DA-384B-47D5-8AF3-83B076B54803}"/>
                </a:ext>
              </a:extLst>
            </p:cNvPr>
            <p:cNvSpPr/>
            <p:nvPr/>
          </p:nvSpPr>
          <p:spPr>
            <a:xfrm>
              <a:off x="9800359" y="4056470"/>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1" name="Rechteck 80">
              <a:extLst>
                <a:ext uri="{FF2B5EF4-FFF2-40B4-BE49-F238E27FC236}">
                  <a16:creationId xmlns:a16="http://schemas.microsoft.com/office/drawing/2014/main" id="{96EA14AF-FACB-40CE-AB52-680FB097A056}"/>
                </a:ext>
              </a:extLst>
            </p:cNvPr>
            <p:cNvSpPr/>
            <p:nvPr/>
          </p:nvSpPr>
          <p:spPr>
            <a:xfrm>
              <a:off x="11008720" y="3937337"/>
              <a:ext cx="454144"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2" name="Gleichschenkliges Dreieck 81">
              <a:extLst>
                <a:ext uri="{FF2B5EF4-FFF2-40B4-BE49-F238E27FC236}">
                  <a16:creationId xmlns:a16="http://schemas.microsoft.com/office/drawing/2014/main" id="{8A0857D4-14C3-463B-8A69-641CBFAC62B3}"/>
                </a:ext>
              </a:extLst>
            </p:cNvPr>
            <p:cNvSpPr/>
            <p:nvPr/>
          </p:nvSpPr>
          <p:spPr>
            <a:xfrm>
              <a:off x="10935269" y="3848657"/>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3" name="Rechteck 82">
              <a:extLst>
                <a:ext uri="{FF2B5EF4-FFF2-40B4-BE49-F238E27FC236}">
                  <a16:creationId xmlns:a16="http://schemas.microsoft.com/office/drawing/2014/main" id="{179545D8-9E99-4CF3-B9EB-8FE66D6B781C}"/>
                </a:ext>
              </a:extLst>
            </p:cNvPr>
            <p:cNvSpPr/>
            <p:nvPr/>
          </p:nvSpPr>
          <p:spPr>
            <a:xfrm>
              <a:off x="11253259" y="4070803"/>
              <a:ext cx="454143"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4" name="Gleichschenkliges Dreieck 83">
              <a:extLst>
                <a:ext uri="{FF2B5EF4-FFF2-40B4-BE49-F238E27FC236}">
                  <a16:creationId xmlns:a16="http://schemas.microsoft.com/office/drawing/2014/main" id="{E3C48CD4-D150-484A-A17F-9B1B0EDD62E4}"/>
                </a:ext>
              </a:extLst>
            </p:cNvPr>
            <p:cNvSpPr/>
            <p:nvPr/>
          </p:nvSpPr>
          <p:spPr>
            <a:xfrm>
              <a:off x="11179808" y="3983019"/>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9" name="Rechteck 88">
              <a:extLst>
                <a:ext uri="{FF2B5EF4-FFF2-40B4-BE49-F238E27FC236}">
                  <a16:creationId xmlns:a16="http://schemas.microsoft.com/office/drawing/2014/main" id="{63FBD533-ED26-40D2-9760-12FFBCCD623A}"/>
                </a:ext>
              </a:extLst>
            </p:cNvPr>
            <p:cNvSpPr/>
            <p:nvPr/>
          </p:nvSpPr>
          <p:spPr>
            <a:xfrm>
              <a:off x="2734714" y="4869808"/>
              <a:ext cx="549988" cy="28395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0" name="Gleichschenkliges Dreieck 89">
              <a:extLst>
                <a:ext uri="{FF2B5EF4-FFF2-40B4-BE49-F238E27FC236}">
                  <a16:creationId xmlns:a16="http://schemas.microsoft.com/office/drawing/2014/main" id="{56411D2B-59DA-44CC-9131-EA2DCA2D5A55}"/>
                </a:ext>
              </a:extLst>
            </p:cNvPr>
            <p:cNvSpPr/>
            <p:nvPr/>
          </p:nvSpPr>
          <p:spPr>
            <a:xfrm>
              <a:off x="2646931" y="4740820"/>
              <a:ext cx="713909"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1" name="Rechteck 90">
              <a:extLst>
                <a:ext uri="{FF2B5EF4-FFF2-40B4-BE49-F238E27FC236}">
                  <a16:creationId xmlns:a16="http://schemas.microsoft.com/office/drawing/2014/main" id="{066106F1-55A0-46C5-A508-CDEB36E86939}"/>
                </a:ext>
              </a:extLst>
            </p:cNvPr>
            <p:cNvSpPr/>
            <p:nvPr/>
          </p:nvSpPr>
          <p:spPr>
            <a:xfrm>
              <a:off x="2968503" y="5164509"/>
              <a:ext cx="549988" cy="2839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2" name="Gleichschenkliges Dreieck 91">
              <a:extLst>
                <a:ext uri="{FF2B5EF4-FFF2-40B4-BE49-F238E27FC236}">
                  <a16:creationId xmlns:a16="http://schemas.microsoft.com/office/drawing/2014/main" id="{1BB78145-CC96-4517-8AAD-1FB9DF2DAD13}"/>
                </a:ext>
              </a:extLst>
            </p:cNvPr>
            <p:cNvSpPr/>
            <p:nvPr/>
          </p:nvSpPr>
          <p:spPr>
            <a:xfrm>
              <a:off x="2879825" y="5035521"/>
              <a:ext cx="713909"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3" name="Rechteck 92">
              <a:extLst>
                <a:ext uri="{FF2B5EF4-FFF2-40B4-BE49-F238E27FC236}">
                  <a16:creationId xmlns:a16="http://schemas.microsoft.com/office/drawing/2014/main" id="{AB0A1CE3-E95B-4DE2-BE94-18CB74FC6E9D}"/>
                </a:ext>
              </a:extLst>
            </p:cNvPr>
            <p:cNvSpPr/>
            <p:nvPr/>
          </p:nvSpPr>
          <p:spPr>
            <a:xfrm>
              <a:off x="2361187" y="5024772"/>
              <a:ext cx="549988" cy="2839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4" name="Gleichschenkliges Dreieck 93">
              <a:extLst>
                <a:ext uri="{FF2B5EF4-FFF2-40B4-BE49-F238E27FC236}">
                  <a16:creationId xmlns:a16="http://schemas.microsoft.com/office/drawing/2014/main" id="{CBAEFDE7-4ED7-4D42-8626-9F7C11BD4058}"/>
                </a:ext>
              </a:extLst>
            </p:cNvPr>
            <p:cNvSpPr/>
            <p:nvPr/>
          </p:nvSpPr>
          <p:spPr>
            <a:xfrm>
              <a:off x="2273404" y="4895785"/>
              <a:ext cx="713910"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5" name="Rechteck 94">
              <a:extLst>
                <a:ext uri="{FF2B5EF4-FFF2-40B4-BE49-F238E27FC236}">
                  <a16:creationId xmlns:a16="http://schemas.microsoft.com/office/drawing/2014/main" id="{ACA50589-08B6-4DE7-90D5-346231D3B785}"/>
                </a:ext>
              </a:extLst>
            </p:cNvPr>
            <p:cNvSpPr/>
            <p:nvPr/>
          </p:nvSpPr>
          <p:spPr>
            <a:xfrm>
              <a:off x="3496098" y="4816959"/>
              <a:ext cx="549988" cy="2839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6" name="Gleichschenkliges Dreieck 95">
              <a:extLst>
                <a:ext uri="{FF2B5EF4-FFF2-40B4-BE49-F238E27FC236}">
                  <a16:creationId xmlns:a16="http://schemas.microsoft.com/office/drawing/2014/main" id="{04302E27-0F23-43B2-96AE-EF7FE9F4C2F7}"/>
                </a:ext>
              </a:extLst>
            </p:cNvPr>
            <p:cNvSpPr/>
            <p:nvPr/>
          </p:nvSpPr>
          <p:spPr>
            <a:xfrm>
              <a:off x="3408315" y="4687972"/>
              <a:ext cx="713909"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7" name="Rechteck 96">
              <a:extLst>
                <a:ext uri="{FF2B5EF4-FFF2-40B4-BE49-F238E27FC236}">
                  <a16:creationId xmlns:a16="http://schemas.microsoft.com/office/drawing/2014/main" id="{2EA2328E-7E68-4E2A-A50D-FF55024063F7}"/>
                </a:ext>
              </a:extLst>
            </p:cNvPr>
            <p:cNvSpPr/>
            <p:nvPr/>
          </p:nvSpPr>
          <p:spPr>
            <a:xfrm>
              <a:off x="3740636" y="4950425"/>
              <a:ext cx="549988" cy="28395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8" name="Gleichschenkliges Dreieck 97">
              <a:extLst>
                <a:ext uri="{FF2B5EF4-FFF2-40B4-BE49-F238E27FC236}">
                  <a16:creationId xmlns:a16="http://schemas.microsoft.com/office/drawing/2014/main" id="{C42678A1-1529-4149-859C-7F3618237440}"/>
                </a:ext>
              </a:extLst>
            </p:cNvPr>
            <p:cNvSpPr/>
            <p:nvPr/>
          </p:nvSpPr>
          <p:spPr>
            <a:xfrm>
              <a:off x="3652853" y="4822334"/>
              <a:ext cx="713910" cy="178253"/>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8" name="Freihandform 87">
              <a:extLst>
                <a:ext uri="{FF2B5EF4-FFF2-40B4-BE49-F238E27FC236}">
                  <a16:creationId xmlns:a16="http://schemas.microsoft.com/office/drawing/2014/main" id="{8398BCB2-312C-45DF-8BD4-442F33400255}"/>
                </a:ext>
              </a:extLst>
            </p:cNvPr>
            <p:cNvSpPr/>
            <p:nvPr/>
          </p:nvSpPr>
          <p:spPr>
            <a:xfrm>
              <a:off x="1633841" y="381225"/>
              <a:ext cx="589401" cy="589401"/>
            </a:xfrm>
            <a:custGeom>
              <a:avLst/>
              <a:gdLst>
                <a:gd name="connsiteX0" fmla="*/ 1045029 w 1045029"/>
                <a:gd name="connsiteY0" fmla="*/ 0 h 1045029"/>
                <a:gd name="connsiteX1" fmla="*/ 936171 w 1045029"/>
                <a:gd name="connsiteY1" fmla="*/ 152400 h 1045029"/>
                <a:gd name="connsiteX2" fmla="*/ 870857 w 1045029"/>
                <a:gd name="connsiteY2" fmla="*/ 217715 h 1045029"/>
                <a:gd name="connsiteX3" fmla="*/ 827314 w 1045029"/>
                <a:gd name="connsiteY3" fmla="*/ 283029 h 1045029"/>
                <a:gd name="connsiteX4" fmla="*/ 718457 w 1045029"/>
                <a:gd name="connsiteY4" fmla="*/ 413658 h 1045029"/>
                <a:gd name="connsiteX5" fmla="*/ 696686 w 1045029"/>
                <a:gd name="connsiteY5" fmla="*/ 478972 h 1045029"/>
                <a:gd name="connsiteX6" fmla="*/ 674914 w 1045029"/>
                <a:gd name="connsiteY6" fmla="*/ 674915 h 1045029"/>
                <a:gd name="connsiteX7" fmla="*/ 653143 w 1045029"/>
                <a:gd name="connsiteY7" fmla="*/ 740229 h 1045029"/>
                <a:gd name="connsiteX8" fmla="*/ 500743 w 1045029"/>
                <a:gd name="connsiteY8" fmla="*/ 870858 h 1045029"/>
                <a:gd name="connsiteX9" fmla="*/ 391886 w 1045029"/>
                <a:gd name="connsiteY9" fmla="*/ 892629 h 1045029"/>
                <a:gd name="connsiteX10" fmla="*/ 152400 w 1045029"/>
                <a:gd name="connsiteY10" fmla="*/ 957943 h 1045029"/>
                <a:gd name="connsiteX11" fmla="*/ 87086 w 1045029"/>
                <a:gd name="connsiteY11" fmla="*/ 1001486 h 1045029"/>
                <a:gd name="connsiteX12" fmla="*/ 0 w 1045029"/>
                <a:gd name="connsiteY12" fmla="*/ 1045029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5029" h="1045029">
                  <a:moveTo>
                    <a:pt x="1045029" y="0"/>
                  </a:moveTo>
                  <a:cubicBezTo>
                    <a:pt x="1008743" y="50800"/>
                    <a:pt x="975170" y="103652"/>
                    <a:pt x="936171" y="152400"/>
                  </a:cubicBezTo>
                  <a:cubicBezTo>
                    <a:pt x="916937" y="176443"/>
                    <a:pt x="890568" y="194062"/>
                    <a:pt x="870857" y="217715"/>
                  </a:cubicBezTo>
                  <a:cubicBezTo>
                    <a:pt x="854106" y="237816"/>
                    <a:pt x="844065" y="262928"/>
                    <a:pt x="827314" y="283029"/>
                  </a:cubicBezTo>
                  <a:cubicBezTo>
                    <a:pt x="687624" y="450656"/>
                    <a:pt x="826563" y="251498"/>
                    <a:pt x="718457" y="413658"/>
                  </a:cubicBezTo>
                  <a:cubicBezTo>
                    <a:pt x="711200" y="435429"/>
                    <a:pt x="700459" y="456335"/>
                    <a:pt x="696686" y="478972"/>
                  </a:cubicBezTo>
                  <a:cubicBezTo>
                    <a:pt x="685882" y="543794"/>
                    <a:pt x="685718" y="610093"/>
                    <a:pt x="674914" y="674915"/>
                  </a:cubicBezTo>
                  <a:cubicBezTo>
                    <a:pt x="671141" y="697552"/>
                    <a:pt x="665873" y="721134"/>
                    <a:pt x="653143" y="740229"/>
                  </a:cubicBezTo>
                  <a:cubicBezTo>
                    <a:pt x="632704" y="770888"/>
                    <a:pt x="529335" y="858150"/>
                    <a:pt x="500743" y="870858"/>
                  </a:cubicBezTo>
                  <a:cubicBezTo>
                    <a:pt x="466928" y="885887"/>
                    <a:pt x="427943" y="884308"/>
                    <a:pt x="391886" y="892629"/>
                  </a:cubicBezTo>
                  <a:cubicBezTo>
                    <a:pt x="232286" y="929460"/>
                    <a:pt x="260362" y="921956"/>
                    <a:pt x="152400" y="957943"/>
                  </a:cubicBezTo>
                  <a:cubicBezTo>
                    <a:pt x="130629" y="972457"/>
                    <a:pt x="110489" y="989784"/>
                    <a:pt x="87086" y="1001486"/>
                  </a:cubicBezTo>
                  <a:cubicBezTo>
                    <a:pt x="-12982" y="1051521"/>
                    <a:pt x="49186" y="995843"/>
                    <a:pt x="0" y="1045029"/>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9" name="Freihandform 98">
              <a:extLst>
                <a:ext uri="{FF2B5EF4-FFF2-40B4-BE49-F238E27FC236}">
                  <a16:creationId xmlns:a16="http://schemas.microsoft.com/office/drawing/2014/main" id="{5FB2F29E-4EB2-4479-A668-0CFE7CEE0842}"/>
                </a:ext>
              </a:extLst>
            </p:cNvPr>
            <p:cNvSpPr/>
            <p:nvPr/>
          </p:nvSpPr>
          <p:spPr>
            <a:xfrm>
              <a:off x="2137251" y="577392"/>
              <a:ext cx="234685" cy="319782"/>
            </a:xfrm>
            <a:custGeom>
              <a:avLst/>
              <a:gdLst>
                <a:gd name="connsiteX0" fmla="*/ 0 w 415592"/>
                <a:gd name="connsiteY0" fmla="*/ 0 h 566057"/>
                <a:gd name="connsiteX1" fmla="*/ 130628 w 415592"/>
                <a:gd name="connsiteY1" fmla="*/ 87086 h 566057"/>
                <a:gd name="connsiteX2" fmla="*/ 152400 w 415592"/>
                <a:gd name="connsiteY2" fmla="*/ 152400 h 566057"/>
                <a:gd name="connsiteX3" fmla="*/ 195942 w 415592"/>
                <a:gd name="connsiteY3" fmla="*/ 217715 h 566057"/>
                <a:gd name="connsiteX4" fmla="*/ 239485 w 415592"/>
                <a:gd name="connsiteY4" fmla="*/ 370115 h 566057"/>
                <a:gd name="connsiteX5" fmla="*/ 283028 w 415592"/>
                <a:gd name="connsiteY5" fmla="*/ 435429 h 566057"/>
                <a:gd name="connsiteX6" fmla="*/ 413657 w 415592"/>
                <a:gd name="connsiteY6" fmla="*/ 544286 h 566057"/>
                <a:gd name="connsiteX7" fmla="*/ 413657 w 415592"/>
                <a:gd name="connsiteY7" fmla="*/ 566057 h 5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592" h="566057">
                  <a:moveTo>
                    <a:pt x="0" y="0"/>
                  </a:moveTo>
                  <a:cubicBezTo>
                    <a:pt x="43543" y="29029"/>
                    <a:pt x="93624" y="50082"/>
                    <a:pt x="130628" y="87086"/>
                  </a:cubicBezTo>
                  <a:cubicBezTo>
                    <a:pt x="146855" y="103313"/>
                    <a:pt x="142137" y="131874"/>
                    <a:pt x="152400" y="152400"/>
                  </a:cubicBezTo>
                  <a:cubicBezTo>
                    <a:pt x="164102" y="175804"/>
                    <a:pt x="184240" y="194311"/>
                    <a:pt x="195942" y="217715"/>
                  </a:cubicBezTo>
                  <a:cubicBezTo>
                    <a:pt x="238320" y="302472"/>
                    <a:pt x="197618" y="272426"/>
                    <a:pt x="239485" y="370115"/>
                  </a:cubicBezTo>
                  <a:cubicBezTo>
                    <a:pt x="249792" y="394165"/>
                    <a:pt x="264526" y="416927"/>
                    <a:pt x="283028" y="435429"/>
                  </a:cubicBezTo>
                  <a:cubicBezTo>
                    <a:pt x="393664" y="546065"/>
                    <a:pt x="306654" y="401618"/>
                    <a:pt x="413657" y="544286"/>
                  </a:cubicBezTo>
                  <a:cubicBezTo>
                    <a:pt x="418011" y="550092"/>
                    <a:pt x="413657" y="558800"/>
                    <a:pt x="413657" y="566057"/>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0" name="Freihandform 99">
              <a:extLst>
                <a:ext uri="{FF2B5EF4-FFF2-40B4-BE49-F238E27FC236}">
                  <a16:creationId xmlns:a16="http://schemas.microsoft.com/office/drawing/2014/main" id="{D2F87389-3A91-4F5D-900F-E436EB4524F0}"/>
                </a:ext>
              </a:extLst>
            </p:cNvPr>
            <p:cNvSpPr/>
            <p:nvPr/>
          </p:nvSpPr>
          <p:spPr>
            <a:xfrm>
              <a:off x="933368" y="295233"/>
              <a:ext cx="369047" cy="307241"/>
            </a:xfrm>
            <a:custGeom>
              <a:avLst/>
              <a:gdLst>
                <a:gd name="connsiteX0" fmla="*/ 653142 w 653142"/>
                <a:gd name="connsiteY0" fmla="*/ 0 h 544286"/>
                <a:gd name="connsiteX1" fmla="*/ 544285 w 653142"/>
                <a:gd name="connsiteY1" fmla="*/ 87086 h 544286"/>
                <a:gd name="connsiteX2" fmla="*/ 457200 w 653142"/>
                <a:gd name="connsiteY2" fmla="*/ 130629 h 544286"/>
                <a:gd name="connsiteX3" fmla="*/ 391885 w 653142"/>
                <a:gd name="connsiteY3" fmla="*/ 174172 h 544286"/>
                <a:gd name="connsiteX4" fmla="*/ 261257 w 653142"/>
                <a:gd name="connsiteY4" fmla="*/ 326572 h 544286"/>
                <a:gd name="connsiteX5" fmla="*/ 195942 w 653142"/>
                <a:gd name="connsiteY5" fmla="*/ 370115 h 544286"/>
                <a:gd name="connsiteX6" fmla="*/ 43542 w 653142"/>
                <a:gd name="connsiteY6" fmla="*/ 522515 h 544286"/>
                <a:gd name="connsiteX7" fmla="*/ 0 w 653142"/>
                <a:gd name="connsiteY7" fmla="*/ 544286 h 54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3142" h="544286">
                  <a:moveTo>
                    <a:pt x="653142" y="0"/>
                  </a:moveTo>
                  <a:cubicBezTo>
                    <a:pt x="616856" y="29029"/>
                    <a:pt x="582949" y="61310"/>
                    <a:pt x="544285" y="87086"/>
                  </a:cubicBezTo>
                  <a:cubicBezTo>
                    <a:pt x="517281" y="105089"/>
                    <a:pt x="485379" y="114527"/>
                    <a:pt x="457200" y="130629"/>
                  </a:cubicBezTo>
                  <a:cubicBezTo>
                    <a:pt x="434481" y="143611"/>
                    <a:pt x="413657" y="159658"/>
                    <a:pt x="391885" y="174172"/>
                  </a:cubicBezTo>
                  <a:cubicBezTo>
                    <a:pt x="343835" y="238240"/>
                    <a:pt x="321905" y="276032"/>
                    <a:pt x="261257" y="326572"/>
                  </a:cubicBezTo>
                  <a:cubicBezTo>
                    <a:pt x="241156" y="343323"/>
                    <a:pt x="217714" y="355601"/>
                    <a:pt x="195942" y="370115"/>
                  </a:cubicBezTo>
                  <a:cubicBezTo>
                    <a:pt x="80240" y="543668"/>
                    <a:pt x="165470" y="473744"/>
                    <a:pt x="43542" y="522515"/>
                  </a:cubicBezTo>
                  <a:cubicBezTo>
                    <a:pt x="28475" y="528542"/>
                    <a:pt x="14514" y="537029"/>
                    <a:pt x="0" y="544286"/>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1" name="Freihandform 100">
              <a:extLst>
                <a:ext uri="{FF2B5EF4-FFF2-40B4-BE49-F238E27FC236}">
                  <a16:creationId xmlns:a16="http://schemas.microsoft.com/office/drawing/2014/main" id="{EE56027E-9C9C-44D9-AF3A-70955B46CD59}"/>
                </a:ext>
              </a:extLst>
            </p:cNvPr>
            <p:cNvSpPr/>
            <p:nvPr/>
          </p:nvSpPr>
          <p:spPr>
            <a:xfrm>
              <a:off x="3280222" y="467216"/>
              <a:ext cx="417418" cy="307241"/>
            </a:xfrm>
            <a:custGeom>
              <a:avLst/>
              <a:gdLst>
                <a:gd name="connsiteX0" fmla="*/ 0 w 740229"/>
                <a:gd name="connsiteY0" fmla="*/ 0 h 544286"/>
                <a:gd name="connsiteX1" fmla="*/ 217715 w 740229"/>
                <a:gd name="connsiteY1" fmla="*/ 21772 h 544286"/>
                <a:gd name="connsiteX2" fmla="*/ 283029 w 740229"/>
                <a:gd name="connsiteY2" fmla="*/ 65315 h 544286"/>
                <a:gd name="connsiteX3" fmla="*/ 348343 w 740229"/>
                <a:gd name="connsiteY3" fmla="*/ 87086 h 544286"/>
                <a:gd name="connsiteX4" fmla="*/ 457200 w 740229"/>
                <a:gd name="connsiteY4" fmla="*/ 217715 h 544286"/>
                <a:gd name="connsiteX5" fmla="*/ 522515 w 740229"/>
                <a:gd name="connsiteY5" fmla="*/ 261258 h 544286"/>
                <a:gd name="connsiteX6" fmla="*/ 653143 w 740229"/>
                <a:gd name="connsiteY6" fmla="*/ 457200 h 544286"/>
                <a:gd name="connsiteX7" fmla="*/ 718458 w 740229"/>
                <a:gd name="connsiteY7" fmla="*/ 500743 h 544286"/>
                <a:gd name="connsiteX8" fmla="*/ 740229 w 740229"/>
                <a:gd name="connsiteY8" fmla="*/ 544286 h 54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229" h="544286">
                  <a:moveTo>
                    <a:pt x="0" y="0"/>
                  </a:moveTo>
                  <a:cubicBezTo>
                    <a:pt x="72572" y="7257"/>
                    <a:pt x="146649" y="5372"/>
                    <a:pt x="217715" y="21772"/>
                  </a:cubicBezTo>
                  <a:cubicBezTo>
                    <a:pt x="243211" y="27656"/>
                    <a:pt x="259625" y="53613"/>
                    <a:pt x="283029" y="65315"/>
                  </a:cubicBezTo>
                  <a:cubicBezTo>
                    <a:pt x="303555" y="75578"/>
                    <a:pt x="326572" y="79829"/>
                    <a:pt x="348343" y="87086"/>
                  </a:cubicBezTo>
                  <a:cubicBezTo>
                    <a:pt x="391156" y="151305"/>
                    <a:pt x="394340" y="165331"/>
                    <a:pt x="457200" y="217715"/>
                  </a:cubicBezTo>
                  <a:cubicBezTo>
                    <a:pt x="477301" y="234466"/>
                    <a:pt x="500743" y="246744"/>
                    <a:pt x="522515" y="261258"/>
                  </a:cubicBezTo>
                  <a:lnTo>
                    <a:pt x="653143" y="457200"/>
                  </a:lnTo>
                  <a:cubicBezTo>
                    <a:pt x="667657" y="478972"/>
                    <a:pt x="699956" y="482241"/>
                    <a:pt x="718458" y="500743"/>
                  </a:cubicBezTo>
                  <a:cubicBezTo>
                    <a:pt x="729933" y="512218"/>
                    <a:pt x="732972" y="529772"/>
                    <a:pt x="740229" y="544286"/>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3" name="Rechteck 102">
              <a:extLst>
                <a:ext uri="{FF2B5EF4-FFF2-40B4-BE49-F238E27FC236}">
                  <a16:creationId xmlns:a16="http://schemas.microsoft.com/office/drawing/2014/main" id="{F30AF4F4-0D6E-4EA9-A9D8-E28347369A3B}"/>
                </a:ext>
              </a:extLst>
            </p:cNvPr>
            <p:cNvSpPr/>
            <p:nvPr/>
          </p:nvSpPr>
          <p:spPr>
            <a:xfrm>
              <a:off x="10935268" y="1818897"/>
              <a:ext cx="454144"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4" name="Gleichschenkliges Dreieck 103">
              <a:extLst>
                <a:ext uri="{FF2B5EF4-FFF2-40B4-BE49-F238E27FC236}">
                  <a16:creationId xmlns:a16="http://schemas.microsoft.com/office/drawing/2014/main" id="{FE9B37AF-01FB-4BE5-8AF1-58F53ED683C0}"/>
                </a:ext>
              </a:extLst>
            </p:cNvPr>
            <p:cNvSpPr/>
            <p:nvPr/>
          </p:nvSpPr>
          <p:spPr>
            <a:xfrm>
              <a:off x="10911979" y="1634373"/>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5" name="Rechteck 104">
              <a:extLst>
                <a:ext uri="{FF2B5EF4-FFF2-40B4-BE49-F238E27FC236}">
                  <a16:creationId xmlns:a16="http://schemas.microsoft.com/office/drawing/2014/main" id="{9212C90F-5CD9-4A19-983F-57B7865ADF54}"/>
                </a:ext>
              </a:extLst>
            </p:cNvPr>
            <p:cNvSpPr/>
            <p:nvPr/>
          </p:nvSpPr>
          <p:spPr>
            <a:xfrm>
              <a:off x="11161892" y="2371572"/>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6" name="Gleichschenkliges Dreieck 105">
              <a:extLst>
                <a:ext uri="{FF2B5EF4-FFF2-40B4-BE49-F238E27FC236}">
                  <a16:creationId xmlns:a16="http://schemas.microsoft.com/office/drawing/2014/main" id="{668830D4-8490-49AE-8421-91EF33D27600}"/>
                </a:ext>
              </a:extLst>
            </p:cNvPr>
            <p:cNvSpPr/>
            <p:nvPr/>
          </p:nvSpPr>
          <p:spPr>
            <a:xfrm>
              <a:off x="11139499" y="2187049"/>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7" name="Rechteck 106">
              <a:extLst>
                <a:ext uri="{FF2B5EF4-FFF2-40B4-BE49-F238E27FC236}">
                  <a16:creationId xmlns:a16="http://schemas.microsoft.com/office/drawing/2014/main" id="{DBC982F9-44BA-40C1-941D-BCB1ECF670FE}"/>
                </a:ext>
              </a:extLst>
            </p:cNvPr>
            <p:cNvSpPr/>
            <p:nvPr/>
          </p:nvSpPr>
          <p:spPr>
            <a:xfrm>
              <a:off x="9715262" y="2696728"/>
              <a:ext cx="454144" cy="147798"/>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8" name="Gleichschenkliges Dreieck 107">
              <a:extLst>
                <a:ext uri="{FF2B5EF4-FFF2-40B4-BE49-F238E27FC236}">
                  <a16:creationId xmlns:a16="http://schemas.microsoft.com/office/drawing/2014/main" id="{8FC0F444-EA80-49E1-BFC3-1DA49CE22BC2}"/>
                </a:ext>
              </a:extLst>
            </p:cNvPr>
            <p:cNvSpPr/>
            <p:nvPr/>
          </p:nvSpPr>
          <p:spPr>
            <a:xfrm>
              <a:off x="9692869" y="2500560"/>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9" name="Rechteck 108">
              <a:extLst>
                <a:ext uri="{FF2B5EF4-FFF2-40B4-BE49-F238E27FC236}">
                  <a16:creationId xmlns:a16="http://schemas.microsoft.com/office/drawing/2014/main" id="{F8C02F40-57F3-463F-9E42-CA0974CF0FF7}"/>
                </a:ext>
              </a:extLst>
            </p:cNvPr>
            <p:cNvSpPr/>
            <p:nvPr/>
          </p:nvSpPr>
          <p:spPr>
            <a:xfrm>
              <a:off x="10595781" y="2702998"/>
              <a:ext cx="455039" cy="147798"/>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10" name="Gleichschenkliges Dreieck 109">
              <a:extLst>
                <a:ext uri="{FF2B5EF4-FFF2-40B4-BE49-F238E27FC236}">
                  <a16:creationId xmlns:a16="http://schemas.microsoft.com/office/drawing/2014/main" id="{DBFA1392-6259-457B-94F0-699A34CFFCB2}"/>
                </a:ext>
              </a:extLst>
            </p:cNvPr>
            <p:cNvSpPr/>
            <p:nvPr/>
          </p:nvSpPr>
          <p:spPr>
            <a:xfrm>
              <a:off x="10573387" y="2518475"/>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11" name="Rechteck 110">
              <a:extLst>
                <a:ext uri="{FF2B5EF4-FFF2-40B4-BE49-F238E27FC236}">
                  <a16:creationId xmlns:a16="http://schemas.microsoft.com/office/drawing/2014/main" id="{5D4BAD42-F87F-4777-B261-C6C0DB48EBEE}"/>
                </a:ext>
              </a:extLst>
            </p:cNvPr>
            <p:cNvSpPr/>
            <p:nvPr/>
          </p:nvSpPr>
          <p:spPr>
            <a:xfrm>
              <a:off x="11339250" y="2685083"/>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12" name="Gleichschenkliges Dreieck 111">
              <a:extLst>
                <a:ext uri="{FF2B5EF4-FFF2-40B4-BE49-F238E27FC236}">
                  <a16:creationId xmlns:a16="http://schemas.microsoft.com/office/drawing/2014/main" id="{206B789E-6912-4E3C-A692-40B5FEAEB680}"/>
                </a:ext>
              </a:extLst>
            </p:cNvPr>
            <p:cNvSpPr/>
            <p:nvPr/>
          </p:nvSpPr>
          <p:spPr>
            <a:xfrm>
              <a:off x="11316857" y="2500560"/>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196" name="Freihandform 8195">
              <a:extLst>
                <a:ext uri="{FF2B5EF4-FFF2-40B4-BE49-F238E27FC236}">
                  <a16:creationId xmlns:a16="http://schemas.microsoft.com/office/drawing/2014/main" id="{02B1E9F1-BD10-4A27-A2AE-B429655D2F78}"/>
                </a:ext>
              </a:extLst>
            </p:cNvPr>
            <p:cNvSpPr/>
            <p:nvPr/>
          </p:nvSpPr>
          <p:spPr>
            <a:xfrm>
              <a:off x="-61806" y="5773616"/>
              <a:ext cx="799006" cy="215875"/>
            </a:xfrm>
            <a:custGeom>
              <a:avLst/>
              <a:gdLst>
                <a:gd name="connsiteX0" fmla="*/ 1415143 w 1415143"/>
                <a:gd name="connsiteY0" fmla="*/ 0 h 68133"/>
                <a:gd name="connsiteX1" fmla="*/ 631371 w 1415143"/>
                <a:gd name="connsiteY1" fmla="*/ 21771 h 68133"/>
                <a:gd name="connsiteX2" fmla="*/ 522514 w 1415143"/>
                <a:gd name="connsiteY2" fmla="*/ 43543 h 68133"/>
                <a:gd name="connsiteX3" fmla="*/ 457200 w 1415143"/>
                <a:gd name="connsiteY3" fmla="*/ 65314 h 68133"/>
                <a:gd name="connsiteX4" fmla="*/ 0 w 1415143"/>
                <a:gd name="connsiteY4" fmla="*/ 65314 h 68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5143" h="68133">
                  <a:moveTo>
                    <a:pt x="1415143" y="0"/>
                  </a:moveTo>
                  <a:cubicBezTo>
                    <a:pt x="1153886" y="7257"/>
                    <a:pt x="892419" y="9037"/>
                    <a:pt x="631371" y="21771"/>
                  </a:cubicBezTo>
                  <a:cubicBezTo>
                    <a:pt x="594411" y="23574"/>
                    <a:pt x="558413" y="34568"/>
                    <a:pt x="522514" y="43543"/>
                  </a:cubicBezTo>
                  <a:cubicBezTo>
                    <a:pt x="500250" y="49109"/>
                    <a:pt x="480129" y="64359"/>
                    <a:pt x="457200" y="65314"/>
                  </a:cubicBezTo>
                  <a:cubicBezTo>
                    <a:pt x="304932" y="71658"/>
                    <a:pt x="152400" y="65314"/>
                    <a:pt x="0" y="65314"/>
                  </a:cubicBezTo>
                </a:path>
              </a:pathLst>
            </a:custGeom>
            <a:noFill/>
            <a:ln w="101600">
              <a:solidFill>
                <a:srgbClr val="29ABE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52315" name="TextBox 101">
              <a:extLst>
                <a:ext uri="{FF2B5EF4-FFF2-40B4-BE49-F238E27FC236}">
                  <a16:creationId xmlns:a16="http://schemas.microsoft.com/office/drawing/2014/main" id="{35B21E1D-0847-4B46-9AFC-54D1FDC00480}"/>
                </a:ext>
              </a:extLst>
            </p:cNvPr>
            <p:cNvSpPr txBox="1">
              <a:spLocks noChangeArrowheads="1"/>
            </p:cNvSpPr>
            <p:nvPr/>
          </p:nvSpPr>
          <p:spPr bwMode="auto">
            <a:xfrm>
              <a:off x="307786" y="4713277"/>
              <a:ext cx="842025" cy="47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altLang="fr-FR" sz="2482" dirty="0">
                  <a:solidFill>
                    <a:srgbClr val="558ED5"/>
                  </a:solidFill>
                </a:rPr>
                <a:t>River</a:t>
              </a:r>
            </a:p>
          </p:txBody>
        </p:sp>
        <p:sp>
          <p:nvSpPr>
            <p:cNvPr id="130" name="TextBox 2">
              <a:extLst>
                <a:ext uri="{FF2B5EF4-FFF2-40B4-BE49-F238E27FC236}">
                  <a16:creationId xmlns:a16="http://schemas.microsoft.com/office/drawing/2014/main" id="{C181DE91-F800-44B8-B842-75287CABCC8C}"/>
                </a:ext>
              </a:extLst>
            </p:cNvPr>
            <p:cNvSpPr txBox="1">
              <a:spLocks noChangeArrowheads="1"/>
            </p:cNvSpPr>
            <p:nvPr/>
          </p:nvSpPr>
          <p:spPr bwMode="auto">
            <a:xfrm>
              <a:off x="4750956" y="-133404"/>
              <a:ext cx="2336449" cy="74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fr-FR" sz="2000" dirty="0">
                  <a:solidFill>
                    <a:srgbClr val="558ED5"/>
                  </a:solidFill>
                </a:rPr>
                <a:t>Spring catchment</a:t>
              </a:r>
              <a:r>
                <a:rPr lang="fr-CH" altLang="fr-FR" sz="2000" dirty="0">
                  <a:solidFill>
                    <a:srgbClr val="558ED5"/>
                  </a:solidFill>
                </a:rPr>
                <a:t>, tank &amp; pipeline </a:t>
              </a:r>
            </a:p>
          </p:txBody>
        </p:sp>
        <p:sp>
          <p:nvSpPr>
            <p:cNvPr id="133" name="Freihandform 66">
              <a:extLst>
                <a:ext uri="{FF2B5EF4-FFF2-40B4-BE49-F238E27FC236}">
                  <a16:creationId xmlns:a16="http://schemas.microsoft.com/office/drawing/2014/main" id="{1479D080-9D86-430C-B94A-FBFDD5A2314D}"/>
                </a:ext>
              </a:extLst>
            </p:cNvPr>
            <p:cNvSpPr/>
            <p:nvPr/>
          </p:nvSpPr>
          <p:spPr>
            <a:xfrm>
              <a:off x="-229311" y="815392"/>
              <a:ext cx="4164599" cy="4811321"/>
            </a:xfrm>
            <a:custGeom>
              <a:avLst/>
              <a:gdLst>
                <a:gd name="connsiteX0" fmla="*/ 4419600 w 5508171"/>
                <a:gd name="connsiteY0" fmla="*/ 0 h 8843398"/>
                <a:gd name="connsiteX1" fmla="*/ 4528457 w 5508171"/>
                <a:gd name="connsiteY1" fmla="*/ 43543 h 8843398"/>
                <a:gd name="connsiteX2" fmla="*/ 4593771 w 5508171"/>
                <a:gd name="connsiteY2" fmla="*/ 87086 h 8843398"/>
                <a:gd name="connsiteX3" fmla="*/ 4724400 w 5508171"/>
                <a:gd name="connsiteY3" fmla="*/ 130629 h 8843398"/>
                <a:gd name="connsiteX4" fmla="*/ 4789714 w 5508171"/>
                <a:gd name="connsiteY4" fmla="*/ 152400 h 8843398"/>
                <a:gd name="connsiteX5" fmla="*/ 4920343 w 5508171"/>
                <a:gd name="connsiteY5" fmla="*/ 217714 h 8843398"/>
                <a:gd name="connsiteX6" fmla="*/ 4985657 w 5508171"/>
                <a:gd name="connsiteY6" fmla="*/ 261257 h 8843398"/>
                <a:gd name="connsiteX7" fmla="*/ 5050971 w 5508171"/>
                <a:gd name="connsiteY7" fmla="*/ 283029 h 8843398"/>
                <a:gd name="connsiteX8" fmla="*/ 5181600 w 5508171"/>
                <a:gd name="connsiteY8" fmla="*/ 370114 h 8843398"/>
                <a:gd name="connsiteX9" fmla="*/ 5290457 w 5508171"/>
                <a:gd name="connsiteY9" fmla="*/ 566057 h 8843398"/>
                <a:gd name="connsiteX10" fmla="*/ 5268686 w 5508171"/>
                <a:gd name="connsiteY10" fmla="*/ 696686 h 8843398"/>
                <a:gd name="connsiteX11" fmla="*/ 5050971 w 5508171"/>
                <a:gd name="connsiteY11" fmla="*/ 914400 h 8843398"/>
                <a:gd name="connsiteX12" fmla="*/ 4920343 w 5508171"/>
                <a:gd name="connsiteY12" fmla="*/ 957943 h 8843398"/>
                <a:gd name="connsiteX13" fmla="*/ 4855028 w 5508171"/>
                <a:gd name="connsiteY13" fmla="*/ 1001486 h 8843398"/>
                <a:gd name="connsiteX14" fmla="*/ 4659086 w 5508171"/>
                <a:gd name="connsiteY14" fmla="*/ 1066800 h 8843398"/>
                <a:gd name="connsiteX15" fmla="*/ 4593771 w 5508171"/>
                <a:gd name="connsiteY15" fmla="*/ 1088571 h 8843398"/>
                <a:gd name="connsiteX16" fmla="*/ 4463143 w 5508171"/>
                <a:gd name="connsiteY16" fmla="*/ 1175657 h 8843398"/>
                <a:gd name="connsiteX17" fmla="*/ 4267200 w 5508171"/>
                <a:gd name="connsiteY17" fmla="*/ 1240971 h 8843398"/>
                <a:gd name="connsiteX18" fmla="*/ 4136571 w 5508171"/>
                <a:gd name="connsiteY18" fmla="*/ 1284514 h 8843398"/>
                <a:gd name="connsiteX19" fmla="*/ 4071257 w 5508171"/>
                <a:gd name="connsiteY19" fmla="*/ 1306286 h 8843398"/>
                <a:gd name="connsiteX20" fmla="*/ 4005943 w 5508171"/>
                <a:gd name="connsiteY20" fmla="*/ 1349829 h 8843398"/>
                <a:gd name="connsiteX21" fmla="*/ 3853543 w 5508171"/>
                <a:gd name="connsiteY21" fmla="*/ 1393371 h 8843398"/>
                <a:gd name="connsiteX22" fmla="*/ 3788228 w 5508171"/>
                <a:gd name="connsiteY22" fmla="*/ 1436914 h 8843398"/>
                <a:gd name="connsiteX23" fmla="*/ 3548743 w 5508171"/>
                <a:gd name="connsiteY23" fmla="*/ 1502229 h 8843398"/>
                <a:gd name="connsiteX24" fmla="*/ 3396343 w 5508171"/>
                <a:gd name="connsiteY24" fmla="*/ 1567543 h 8843398"/>
                <a:gd name="connsiteX25" fmla="*/ 3331028 w 5508171"/>
                <a:gd name="connsiteY25" fmla="*/ 1611086 h 8843398"/>
                <a:gd name="connsiteX26" fmla="*/ 3265714 w 5508171"/>
                <a:gd name="connsiteY26" fmla="*/ 1632857 h 8843398"/>
                <a:gd name="connsiteX27" fmla="*/ 3156857 w 5508171"/>
                <a:gd name="connsiteY27" fmla="*/ 1741714 h 8843398"/>
                <a:gd name="connsiteX28" fmla="*/ 3091543 w 5508171"/>
                <a:gd name="connsiteY28" fmla="*/ 1785257 h 8843398"/>
                <a:gd name="connsiteX29" fmla="*/ 3069771 w 5508171"/>
                <a:gd name="connsiteY29" fmla="*/ 1850571 h 8843398"/>
                <a:gd name="connsiteX30" fmla="*/ 3026228 w 5508171"/>
                <a:gd name="connsiteY30" fmla="*/ 1915886 h 8843398"/>
                <a:gd name="connsiteX31" fmla="*/ 3004457 w 5508171"/>
                <a:gd name="connsiteY31" fmla="*/ 2002971 h 8843398"/>
                <a:gd name="connsiteX32" fmla="*/ 3069771 w 5508171"/>
                <a:gd name="connsiteY32" fmla="*/ 2220686 h 8843398"/>
                <a:gd name="connsiteX33" fmla="*/ 3135086 w 5508171"/>
                <a:gd name="connsiteY33" fmla="*/ 2264229 h 8843398"/>
                <a:gd name="connsiteX34" fmla="*/ 3243943 w 5508171"/>
                <a:gd name="connsiteY34" fmla="*/ 2373086 h 8843398"/>
                <a:gd name="connsiteX35" fmla="*/ 3374571 w 5508171"/>
                <a:gd name="connsiteY35" fmla="*/ 2416629 h 8843398"/>
                <a:gd name="connsiteX36" fmla="*/ 3439886 w 5508171"/>
                <a:gd name="connsiteY36" fmla="*/ 2460171 h 8843398"/>
                <a:gd name="connsiteX37" fmla="*/ 3614057 w 5508171"/>
                <a:gd name="connsiteY37" fmla="*/ 2503714 h 8843398"/>
                <a:gd name="connsiteX38" fmla="*/ 3831771 w 5508171"/>
                <a:gd name="connsiteY38" fmla="*/ 2547257 h 8843398"/>
                <a:gd name="connsiteX39" fmla="*/ 4920343 w 5508171"/>
                <a:gd name="connsiteY39" fmla="*/ 2569029 h 8843398"/>
                <a:gd name="connsiteX40" fmla="*/ 4985657 w 5508171"/>
                <a:gd name="connsiteY40" fmla="*/ 2590800 h 8843398"/>
                <a:gd name="connsiteX41" fmla="*/ 5246914 w 5508171"/>
                <a:gd name="connsiteY41" fmla="*/ 2808514 h 8843398"/>
                <a:gd name="connsiteX42" fmla="*/ 5355771 w 5508171"/>
                <a:gd name="connsiteY42" fmla="*/ 2917371 h 8843398"/>
                <a:gd name="connsiteX43" fmla="*/ 5442857 w 5508171"/>
                <a:gd name="connsiteY43" fmla="*/ 3048000 h 8843398"/>
                <a:gd name="connsiteX44" fmla="*/ 5508171 w 5508171"/>
                <a:gd name="connsiteY44" fmla="*/ 3265714 h 8843398"/>
                <a:gd name="connsiteX45" fmla="*/ 5464628 w 5508171"/>
                <a:gd name="connsiteY45" fmla="*/ 3548743 h 8843398"/>
                <a:gd name="connsiteX46" fmla="*/ 5421086 w 5508171"/>
                <a:gd name="connsiteY46" fmla="*/ 3614057 h 8843398"/>
                <a:gd name="connsiteX47" fmla="*/ 5355771 w 5508171"/>
                <a:gd name="connsiteY47" fmla="*/ 3635829 h 8843398"/>
                <a:gd name="connsiteX48" fmla="*/ 5312228 w 5508171"/>
                <a:gd name="connsiteY48" fmla="*/ 3701143 h 8843398"/>
                <a:gd name="connsiteX49" fmla="*/ 5290457 w 5508171"/>
                <a:gd name="connsiteY49" fmla="*/ 3766457 h 8843398"/>
                <a:gd name="connsiteX50" fmla="*/ 5029200 w 5508171"/>
                <a:gd name="connsiteY50" fmla="*/ 3897086 h 8843398"/>
                <a:gd name="connsiteX51" fmla="*/ 4898571 w 5508171"/>
                <a:gd name="connsiteY51" fmla="*/ 3918857 h 8843398"/>
                <a:gd name="connsiteX52" fmla="*/ 4724400 w 5508171"/>
                <a:gd name="connsiteY52" fmla="*/ 3962400 h 8843398"/>
                <a:gd name="connsiteX53" fmla="*/ 4659086 w 5508171"/>
                <a:gd name="connsiteY53" fmla="*/ 3984171 h 8843398"/>
                <a:gd name="connsiteX54" fmla="*/ 4397828 w 5508171"/>
                <a:gd name="connsiteY54" fmla="*/ 4027714 h 8843398"/>
                <a:gd name="connsiteX55" fmla="*/ 4332514 w 5508171"/>
                <a:gd name="connsiteY55" fmla="*/ 4049486 h 8843398"/>
                <a:gd name="connsiteX56" fmla="*/ 4245428 w 5508171"/>
                <a:gd name="connsiteY56" fmla="*/ 4071257 h 8843398"/>
                <a:gd name="connsiteX57" fmla="*/ 4180114 w 5508171"/>
                <a:gd name="connsiteY57" fmla="*/ 4093029 h 8843398"/>
                <a:gd name="connsiteX58" fmla="*/ 4049486 w 5508171"/>
                <a:gd name="connsiteY58" fmla="*/ 4114800 h 8843398"/>
                <a:gd name="connsiteX59" fmla="*/ 3853543 w 5508171"/>
                <a:gd name="connsiteY59" fmla="*/ 4158343 h 8843398"/>
                <a:gd name="connsiteX60" fmla="*/ 3722914 w 5508171"/>
                <a:gd name="connsiteY60" fmla="*/ 4223657 h 8843398"/>
                <a:gd name="connsiteX61" fmla="*/ 3657600 w 5508171"/>
                <a:gd name="connsiteY61" fmla="*/ 4267200 h 8843398"/>
                <a:gd name="connsiteX62" fmla="*/ 3570514 w 5508171"/>
                <a:gd name="connsiteY62" fmla="*/ 4288971 h 8843398"/>
                <a:gd name="connsiteX63" fmla="*/ 3439886 w 5508171"/>
                <a:gd name="connsiteY63" fmla="*/ 4332514 h 8843398"/>
                <a:gd name="connsiteX64" fmla="*/ 3374571 w 5508171"/>
                <a:gd name="connsiteY64" fmla="*/ 4354286 h 8843398"/>
                <a:gd name="connsiteX65" fmla="*/ 3222171 w 5508171"/>
                <a:gd name="connsiteY65" fmla="*/ 4550229 h 8843398"/>
                <a:gd name="connsiteX66" fmla="*/ 3178628 w 5508171"/>
                <a:gd name="connsiteY66" fmla="*/ 4615543 h 8843398"/>
                <a:gd name="connsiteX67" fmla="*/ 3048000 w 5508171"/>
                <a:gd name="connsiteY67" fmla="*/ 4702629 h 8843398"/>
                <a:gd name="connsiteX68" fmla="*/ 3048000 w 5508171"/>
                <a:gd name="connsiteY68" fmla="*/ 5072743 h 8843398"/>
                <a:gd name="connsiteX69" fmla="*/ 3113314 w 5508171"/>
                <a:gd name="connsiteY69" fmla="*/ 5094514 h 8843398"/>
                <a:gd name="connsiteX70" fmla="*/ 3200400 w 5508171"/>
                <a:gd name="connsiteY70" fmla="*/ 5203371 h 8843398"/>
                <a:gd name="connsiteX71" fmla="*/ 3331028 w 5508171"/>
                <a:gd name="connsiteY71" fmla="*/ 5290457 h 8843398"/>
                <a:gd name="connsiteX72" fmla="*/ 3461657 w 5508171"/>
                <a:gd name="connsiteY72" fmla="*/ 5355771 h 8843398"/>
                <a:gd name="connsiteX73" fmla="*/ 3526971 w 5508171"/>
                <a:gd name="connsiteY73" fmla="*/ 5399314 h 8843398"/>
                <a:gd name="connsiteX74" fmla="*/ 3614057 w 5508171"/>
                <a:gd name="connsiteY74" fmla="*/ 5486400 h 8843398"/>
                <a:gd name="connsiteX75" fmla="*/ 3657600 w 5508171"/>
                <a:gd name="connsiteY75" fmla="*/ 5551714 h 8843398"/>
                <a:gd name="connsiteX76" fmla="*/ 3722914 w 5508171"/>
                <a:gd name="connsiteY76" fmla="*/ 5617029 h 8843398"/>
                <a:gd name="connsiteX77" fmla="*/ 3810000 w 5508171"/>
                <a:gd name="connsiteY77" fmla="*/ 5747657 h 8843398"/>
                <a:gd name="connsiteX78" fmla="*/ 3831771 w 5508171"/>
                <a:gd name="connsiteY78" fmla="*/ 5812971 h 8843398"/>
                <a:gd name="connsiteX79" fmla="*/ 3897086 w 5508171"/>
                <a:gd name="connsiteY79" fmla="*/ 5943600 h 8843398"/>
                <a:gd name="connsiteX80" fmla="*/ 3940628 w 5508171"/>
                <a:gd name="connsiteY80" fmla="*/ 6117771 h 8843398"/>
                <a:gd name="connsiteX81" fmla="*/ 3918857 w 5508171"/>
                <a:gd name="connsiteY81" fmla="*/ 6357257 h 8843398"/>
                <a:gd name="connsiteX82" fmla="*/ 3897086 w 5508171"/>
                <a:gd name="connsiteY82" fmla="*/ 6444343 h 8843398"/>
                <a:gd name="connsiteX83" fmla="*/ 3810000 w 5508171"/>
                <a:gd name="connsiteY83" fmla="*/ 6574971 h 8843398"/>
                <a:gd name="connsiteX84" fmla="*/ 3744686 w 5508171"/>
                <a:gd name="connsiteY84" fmla="*/ 6618514 h 8843398"/>
                <a:gd name="connsiteX85" fmla="*/ 3701143 w 5508171"/>
                <a:gd name="connsiteY85" fmla="*/ 6683829 h 8843398"/>
                <a:gd name="connsiteX86" fmla="*/ 3570514 w 5508171"/>
                <a:gd name="connsiteY86" fmla="*/ 6770914 h 8843398"/>
                <a:gd name="connsiteX87" fmla="*/ 3526971 w 5508171"/>
                <a:gd name="connsiteY87" fmla="*/ 6836229 h 8843398"/>
                <a:gd name="connsiteX88" fmla="*/ 3396343 w 5508171"/>
                <a:gd name="connsiteY88" fmla="*/ 6923314 h 8843398"/>
                <a:gd name="connsiteX89" fmla="*/ 3265714 w 5508171"/>
                <a:gd name="connsiteY89" fmla="*/ 7010400 h 8843398"/>
                <a:gd name="connsiteX90" fmla="*/ 3178628 w 5508171"/>
                <a:gd name="connsiteY90" fmla="*/ 7075714 h 8843398"/>
                <a:gd name="connsiteX91" fmla="*/ 3113314 w 5508171"/>
                <a:gd name="connsiteY91" fmla="*/ 7141029 h 8843398"/>
                <a:gd name="connsiteX92" fmla="*/ 3069771 w 5508171"/>
                <a:gd name="connsiteY92" fmla="*/ 7206343 h 8843398"/>
                <a:gd name="connsiteX93" fmla="*/ 2939143 w 5508171"/>
                <a:gd name="connsiteY93" fmla="*/ 7293429 h 8843398"/>
                <a:gd name="connsiteX94" fmla="*/ 2895600 w 5508171"/>
                <a:gd name="connsiteY94" fmla="*/ 7358743 h 8843398"/>
                <a:gd name="connsiteX95" fmla="*/ 2830286 w 5508171"/>
                <a:gd name="connsiteY95" fmla="*/ 7380514 h 8843398"/>
                <a:gd name="connsiteX96" fmla="*/ 2764971 w 5508171"/>
                <a:gd name="connsiteY96" fmla="*/ 7424057 h 8843398"/>
                <a:gd name="connsiteX97" fmla="*/ 2699657 w 5508171"/>
                <a:gd name="connsiteY97" fmla="*/ 7554686 h 8843398"/>
                <a:gd name="connsiteX98" fmla="*/ 2634343 w 5508171"/>
                <a:gd name="connsiteY98" fmla="*/ 7598229 h 8843398"/>
                <a:gd name="connsiteX99" fmla="*/ 2590800 w 5508171"/>
                <a:gd name="connsiteY99" fmla="*/ 7663543 h 8843398"/>
                <a:gd name="connsiteX100" fmla="*/ 2416628 w 5508171"/>
                <a:gd name="connsiteY100" fmla="*/ 7750629 h 8843398"/>
                <a:gd name="connsiteX101" fmla="*/ 2264228 w 5508171"/>
                <a:gd name="connsiteY101" fmla="*/ 7815943 h 8843398"/>
                <a:gd name="connsiteX102" fmla="*/ 2090057 w 5508171"/>
                <a:gd name="connsiteY102" fmla="*/ 7881257 h 8843398"/>
                <a:gd name="connsiteX103" fmla="*/ 1959428 w 5508171"/>
                <a:gd name="connsiteY103" fmla="*/ 7924800 h 8843398"/>
                <a:gd name="connsiteX104" fmla="*/ 1894114 w 5508171"/>
                <a:gd name="connsiteY104" fmla="*/ 7968343 h 8843398"/>
                <a:gd name="connsiteX105" fmla="*/ 1828800 w 5508171"/>
                <a:gd name="connsiteY105" fmla="*/ 8033657 h 8843398"/>
                <a:gd name="connsiteX106" fmla="*/ 1763486 w 5508171"/>
                <a:gd name="connsiteY106" fmla="*/ 8055429 h 8843398"/>
                <a:gd name="connsiteX107" fmla="*/ 1632857 w 5508171"/>
                <a:gd name="connsiteY107" fmla="*/ 8142514 h 8843398"/>
                <a:gd name="connsiteX108" fmla="*/ 1567543 w 5508171"/>
                <a:gd name="connsiteY108" fmla="*/ 8207829 h 8843398"/>
                <a:gd name="connsiteX109" fmla="*/ 1436914 w 5508171"/>
                <a:gd name="connsiteY109" fmla="*/ 8251371 h 8843398"/>
                <a:gd name="connsiteX110" fmla="*/ 1371600 w 5508171"/>
                <a:gd name="connsiteY110" fmla="*/ 8294914 h 8843398"/>
                <a:gd name="connsiteX111" fmla="*/ 1306286 w 5508171"/>
                <a:gd name="connsiteY111" fmla="*/ 8316686 h 8843398"/>
                <a:gd name="connsiteX112" fmla="*/ 1197428 w 5508171"/>
                <a:gd name="connsiteY112" fmla="*/ 8403771 h 8843398"/>
                <a:gd name="connsiteX113" fmla="*/ 1066800 w 5508171"/>
                <a:gd name="connsiteY113" fmla="*/ 8490857 h 8843398"/>
                <a:gd name="connsiteX114" fmla="*/ 1001486 w 5508171"/>
                <a:gd name="connsiteY114" fmla="*/ 8534400 h 8843398"/>
                <a:gd name="connsiteX115" fmla="*/ 936171 w 5508171"/>
                <a:gd name="connsiteY115" fmla="*/ 8556171 h 8843398"/>
                <a:gd name="connsiteX116" fmla="*/ 762000 w 5508171"/>
                <a:gd name="connsiteY116" fmla="*/ 8621486 h 8843398"/>
                <a:gd name="connsiteX117" fmla="*/ 566057 w 5508171"/>
                <a:gd name="connsiteY117" fmla="*/ 8708571 h 8843398"/>
                <a:gd name="connsiteX118" fmla="*/ 348343 w 5508171"/>
                <a:gd name="connsiteY118" fmla="*/ 8752114 h 8843398"/>
                <a:gd name="connsiteX119" fmla="*/ 283028 w 5508171"/>
                <a:gd name="connsiteY119" fmla="*/ 8773886 h 8843398"/>
                <a:gd name="connsiteX120" fmla="*/ 195943 w 5508171"/>
                <a:gd name="connsiteY120" fmla="*/ 8795657 h 8843398"/>
                <a:gd name="connsiteX121" fmla="*/ 130628 w 5508171"/>
                <a:gd name="connsiteY121" fmla="*/ 8839200 h 8843398"/>
                <a:gd name="connsiteX122" fmla="*/ 0 w 5508171"/>
                <a:gd name="connsiteY122" fmla="*/ 8839200 h 884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508171" h="8843398">
                  <a:moveTo>
                    <a:pt x="4419600" y="0"/>
                  </a:moveTo>
                  <a:cubicBezTo>
                    <a:pt x="4455886" y="14514"/>
                    <a:pt x="4493502" y="26065"/>
                    <a:pt x="4528457" y="43543"/>
                  </a:cubicBezTo>
                  <a:cubicBezTo>
                    <a:pt x="4551861" y="55245"/>
                    <a:pt x="4569860" y="76459"/>
                    <a:pt x="4593771" y="87086"/>
                  </a:cubicBezTo>
                  <a:cubicBezTo>
                    <a:pt x="4635713" y="105727"/>
                    <a:pt x="4680857" y="116115"/>
                    <a:pt x="4724400" y="130629"/>
                  </a:cubicBezTo>
                  <a:lnTo>
                    <a:pt x="4789714" y="152400"/>
                  </a:lnTo>
                  <a:cubicBezTo>
                    <a:pt x="4976894" y="277187"/>
                    <a:pt x="4740068" y="127577"/>
                    <a:pt x="4920343" y="217714"/>
                  </a:cubicBezTo>
                  <a:cubicBezTo>
                    <a:pt x="4943747" y="229416"/>
                    <a:pt x="4962254" y="249555"/>
                    <a:pt x="4985657" y="261257"/>
                  </a:cubicBezTo>
                  <a:cubicBezTo>
                    <a:pt x="5006183" y="271520"/>
                    <a:pt x="5030910" y="271884"/>
                    <a:pt x="5050971" y="283029"/>
                  </a:cubicBezTo>
                  <a:cubicBezTo>
                    <a:pt x="5096717" y="308444"/>
                    <a:pt x="5181600" y="370114"/>
                    <a:pt x="5181600" y="370114"/>
                  </a:cubicBezTo>
                  <a:cubicBezTo>
                    <a:pt x="5281416" y="519838"/>
                    <a:pt x="5252137" y="451096"/>
                    <a:pt x="5290457" y="566057"/>
                  </a:cubicBezTo>
                  <a:cubicBezTo>
                    <a:pt x="5283200" y="609600"/>
                    <a:pt x="5285664" y="655938"/>
                    <a:pt x="5268686" y="696686"/>
                  </a:cubicBezTo>
                  <a:cubicBezTo>
                    <a:pt x="5212862" y="830663"/>
                    <a:pt x="5164851" y="838480"/>
                    <a:pt x="5050971" y="914400"/>
                  </a:cubicBezTo>
                  <a:cubicBezTo>
                    <a:pt x="5012782" y="939860"/>
                    <a:pt x="4963886" y="943429"/>
                    <a:pt x="4920343" y="957943"/>
                  </a:cubicBezTo>
                  <a:cubicBezTo>
                    <a:pt x="4895520" y="966218"/>
                    <a:pt x="4878939" y="990859"/>
                    <a:pt x="4855028" y="1001486"/>
                  </a:cubicBezTo>
                  <a:cubicBezTo>
                    <a:pt x="4855019" y="1001490"/>
                    <a:pt x="4691748" y="1055913"/>
                    <a:pt x="4659086" y="1066800"/>
                  </a:cubicBezTo>
                  <a:lnTo>
                    <a:pt x="4593771" y="1088571"/>
                  </a:lnTo>
                  <a:lnTo>
                    <a:pt x="4463143" y="1175657"/>
                  </a:lnTo>
                  <a:cubicBezTo>
                    <a:pt x="4463139" y="1175660"/>
                    <a:pt x="4299860" y="1230084"/>
                    <a:pt x="4267200" y="1240971"/>
                  </a:cubicBezTo>
                  <a:lnTo>
                    <a:pt x="4136571" y="1284514"/>
                  </a:lnTo>
                  <a:cubicBezTo>
                    <a:pt x="4114800" y="1291771"/>
                    <a:pt x="4090352" y="1293556"/>
                    <a:pt x="4071257" y="1306286"/>
                  </a:cubicBezTo>
                  <a:cubicBezTo>
                    <a:pt x="4049486" y="1320800"/>
                    <a:pt x="4029347" y="1338127"/>
                    <a:pt x="4005943" y="1349829"/>
                  </a:cubicBezTo>
                  <a:cubicBezTo>
                    <a:pt x="3974712" y="1365444"/>
                    <a:pt x="3881442" y="1386396"/>
                    <a:pt x="3853543" y="1393371"/>
                  </a:cubicBezTo>
                  <a:cubicBezTo>
                    <a:pt x="3831771" y="1407885"/>
                    <a:pt x="3812139" y="1426287"/>
                    <a:pt x="3788228" y="1436914"/>
                  </a:cubicBezTo>
                  <a:cubicBezTo>
                    <a:pt x="3697828" y="1477092"/>
                    <a:pt x="3641870" y="1483603"/>
                    <a:pt x="3548743" y="1502229"/>
                  </a:cubicBezTo>
                  <a:cubicBezTo>
                    <a:pt x="3384761" y="1611547"/>
                    <a:pt x="3593172" y="1483187"/>
                    <a:pt x="3396343" y="1567543"/>
                  </a:cubicBezTo>
                  <a:cubicBezTo>
                    <a:pt x="3372292" y="1577850"/>
                    <a:pt x="3354432" y="1599384"/>
                    <a:pt x="3331028" y="1611086"/>
                  </a:cubicBezTo>
                  <a:cubicBezTo>
                    <a:pt x="3310502" y="1621349"/>
                    <a:pt x="3287485" y="1625600"/>
                    <a:pt x="3265714" y="1632857"/>
                  </a:cubicBezTo>
                  <a:cubicBezTo>
                    <a:pt x="3091543" y="1748972"/>
                    <a:pt x="3302000" y="1596571"/>
                    <a:pt x="3156857" y="1741714"/>
                  </a:cubicBezTo>
                  <a:cubicBezTo>
                    <a:pt x="3138355" y="1760216"/>
                    <a:pt x="3113314" y="1770743"/>
                    <a:pt x="3091543" y="1785257"/>
                  </a:cubicBezTo>
                  <a:cubicBezTo>
                    <a:pt x="3084286" y="1807028"/>
                    <a:pt x="3080034" y="1830045"/>
                    <a:pt x="3069771" y="1850571"/>
                  </a:cubicBezTo>
                  <a:cubicBezTo>
                    <a:pt x="3058069" y="1873975"/>
                    <a:pt x="3036535" y="1891835"/>
                    <a:pt x="3026228" y="1915886"/>
                  </a:cubicBezTo>
                  <a:cubicBezTo>
                    <a:pt x="3014441" y="1943388"/>
                    <a:pt x="3011714" y="1973943"/>
                    <a:pt x="3004457" y="2002971"/>
                  </a:cubicBezTo>
                  <a:cubicBezTo>
                    <a:pt x="3018160" y="2098896"/>
                    <a:pt x="3003764" y="2154679"/>
                    <a:pt x="3069771" y="2220686"/>
                  </a:cubicBezTo>
                  <a:cubicBezTo>
                    <a:pt x="3088273" y="2239188"/>
                    <a:pt x="3113314" y="2249715"/>
                    <a:pt x="3135086" y="2264229"/>
                  </a:cubicBezTo>
                  <a:cubicBezTo>
                    <a:pt x="3174810" y="2323815"/>
                    <a:pt x="3175190" y="2342529"/>
                    <a:pt x="3243943" y="2373086"/>
                  </a:cubicBezTo>
                  <a:cubicBezTo>
                    <a:pt x="3285885" y="2391727"/>
                    <a:pt x="3336381" y="2391170"/>
                    <a:pt x="3374571" y="2416629"/>
                  </a:cubicBezTo>
                  <a:cubicBezTo>
                    <a:pt x="3396343" y="2431143"/>
                    <a:pt x="3416482" y="2448469"/>
                    <a:pt x="3439886" y="2460171"/>
                  </a:cubicBezTo>
                  <a:cubicBezTo>
                    <a:pt x="3489659" y="2485057"/>
                    <a:pt x="3564362" y="2491290"/>
                    <a:pt x="3614057" y="2503714"/>
                  </a:cubicBezTo>
                  <a:cubicBezTo>
                    <a:pt x="3732990" y="2533447"/>
                    <a:pt x="3645614" y="2540725"/>
                    <a:pt x="3831771" y="2547257"/>
                  </a:cubicBezTo>
                  <a:cubicBezTo>
                    <a:pt x="4194478" y="2559984"/>
                    <a:pt x="4557486" y="2561772"/>
                    <a:pt x="4920343" y="2569029"/>
                  </a:cubicBezTo>
                  <a:cubicBezTo>
                    <a:pt x="4942114" y="2576286"/>
                    <a:pt x="4965596" y="2579655"/>
                    <a:pt x="4985657" y="2590800"/>
                  </a:cubicBezTo>
                  <a:cubicBezTo>
                    <a:pt x="5122056" y="2666577"/>
                    <a:pt x="5132782" y="2694382"/>
                    <a:pt x="5246914" y="2808514"/>
                  </a:cubicBezTo>
                  <a:cubicBezTo>
                    <a:pt x="5392056" y="2953656"/>
                    <a:pt x="5181602" y="2801260"/>
                    <a:pt x="5355771" y="2917371"/>
                  </a:cubicBezTo>
                  <a:cubicBezTo>
                    <a:pt x="5427800" y="3133456"/>
                    <a:pt x="5306952" y="2803370"/>
                    <a:pt x="5442857" y="3048000"/>
                  </a:cubicBezTo>
                  <a:cubicBezTo>
                    <a:pt x="5466951" y="3091369"/>
                    <a:pt x="5494116" y="3209492"/>
                    <a:pt x="5508171" y="3265714"/>
                  </a:cubicBezTo>
                  <a:cubicBezTo>
                    <a:pt x="5501926" y="3328166"/>
                    <a:pt x="5503860" y="3470278"/>
                    <a:pt x="5464628" y="3548743"/>
                  </a:cubicBezTo>
                  <a:cubicBezTo>
                    <a:pt x="5452926" y="3572146"/>
                    <a:pt x="5441518" y="3597711"/>
                    <a:pt x="5421086" y="3614057"/>
                  </a:cubicBezTo>
                  <a:cubicBezTo>
                    <a:pt x="5403166" y="3628393"/>
                    <a:pt x="5377543" y="3628572"/>
                    <a:pt x="5355771" y="3635829"/>
                  </a:cubicBezTo>
                  <a:cubicBezTo>
                    <a:pt x="5341257" y="3657600"/>
                    <a:pt x="5323930" y="3677739"/>
                    <a:pt x="5312228" y="3701143"/>
                  </a:cubicBezTo>
                  <a:cubicBezTo>
                    <a:pt x="5301965" y="3721669"/>
                    <a:pt x="5306684" y="3750230"/>
                    <a:pt x="5290457" y="3766457"/>
                  </a:cubicBezTo>
                  <a:cubicBezTo>
                    <a:pt x="5206048" y="3850866"/>
                    <a:pt x="5135443" y="3861671"/>
                    <a:pt x="5029200" y="3897086"/>
                  </a:cubicBezTo>
                  <a:cubicBezTo>
                    <a:pt x="4987322" y="3911046"/>
                    <a:pt x="4942114" y="3911600"/>
                    <a:pt x="4898571" y="3918857"/>
                  </a:cubicBezTo>
                  <a:cubicBezTo>
                    <a:pt x="4749281" y="3968622"/>
                    <a:pt x="4934562" y="3909860"/>
                    <a:pt x="4724400" y="3962400"/>
                  </a:cubicBezTo>
                  <a:cubicBezTo>
                    <a:pt x="4702136" y="3967966"/>
                    <a:pt x="4681589" y="3979670"/>
                    <a:pt x="4659086" y="3984171"/>
                  </a:cubicBezTo>
                  <a:cubicBezTo>
                    <a:pt x="4474789" y="4021031"/>
                    <a:pt x="4553590" y="3988773"/>
                    <a:pt x="4397828" y="4027714"/>
                  </a:cubicBezTo>
                  <a:cubicBezTo>
                    <a:pt x="4375564" y="4033280"/>
                    <a:pt x="4354580" y="4043181"/>
                    <a:pt x="4332514" y="4049486"/>
                  </a:cubicBezTo>
                  <a:cubicBezTo>
                    <a:pt x="4303743" y="4057706"/>
                    <a:pt x="4274199" y="4063037"/>
                    <a:pt x="4245428" y="4071257"/>
                  </a:cubicBezTo>
                  <a:cubicBezTo>
                    <a:pt x="4223362" y="4077562"/>
                    <a:pt x="4202517" y="4088051"/>
                    <a:pt x="4180114" y="4093029"/>
                  </a:cubicBezTo>
                  <a:cubicBezTo>
                    <a:pt x="4137022" y="4102605"/>
                    <a:pt x="4092917" y="4106904"/>
                    <a:pt x="4049486" y="4114800"/>
                  </a:cubicBezTo>
                  <a:cubicBezTo>
                    <a:pt x="3948130" y="4133228"/>
                    <a:pt x="3946737" y="4135044"/>
                    <a:pt x="3853543" y="4158343"/>
                  </a:cubicBezTo>
                  <a:cubicBezTo>
                    <a:pt x="3666353" y="4283135"/>
                    <a:pt x="3903195" y="4133517"/>
                    <a:pt x="3722914" y="4223657"/>
                  </a:cubicBezTo>
                  <a:cubicBezTo>
                    <a:pt x="3699510" y="4235359"/>
                    <a:pt x="3681650" y="4256893"/>
                    <a:pt x="3657600" y="4267200"/>
                  </a:cubicBezTo>
                  <a:cubicBezTo>
                    <a:pt x="3630097" y="4278987"/>
                    <a:pt x="3599174" y="4280373"/>
                    <a:pt x="3570514" y="4288971"/>
                  </a:cubicBezTo>
                  <a:cubicBezTo>
                    <a:pt x="3526552" y="4302160"/>
                    <a:pt x="3483429" y="4318000"/>
                    <a:pt x="3439886" y="4332514"/>
                  </a:cubicBezTo>
                  <a:lnTo>
                    <a:pt x="3374571" y="4354286"/>
                  </a:lnTo>
                  <a:cubicBezTo>
                    <a:pt x="3272252" y="4456605"/>
                    <a:pt x="3326337" y="4393981"/>
                    <a:pt x="3222171" y="4550229"/>
                  </a:cubicBezTo>
                  <a:cubicBezTo>
                    <a:pt x="3207657" y="4572000"/>
                    <a:pt x="3200399" y="4601029"/>
                    <a:pt x="3178628" y="4615543"/>
                  </a:cubicBezTo>
                  <a:lnTo>
                    <a:pt x="3048000" y="4702629"/>
                  </a:lnTo>
                  <a:cubicBezTo>
                    <a:pt x="3002025" y="4840551"/>
                    <a:pt x="2989049" y="4851679"/>
                    <a:pt x="3048000" y="5072743"/>
                  </a:cubicBezTo>
                  <a:cubicBezTo>
                    <a:pt x="3053913" y="5094917"/>
                    <a:pt x="3091543" y="5087257"/>
                    <a:pt x="3113314" y="5094514"/>
                  </a:cubicBezTo>
                  <a:cubicBezTo>
                    <a:pt x="3155700" y="5221670"/>
                    <a:pt x="3101922" y="5104893"/>
                    <a:pt x="3200400" y="5203371"/>
                  </a:cubicBezTo>
                  <a:cubicBezTo>
                    <a:pt x="3300635" y="5303606"/>
                    <a:pt x="3172709" y="5250878"/>
                    <a:pt x="3331028" y="5290457"/>
                  </a:cubicBezTo>
                  <a:cubicBezTo>
                    <a:pt x="3518218" y="5415249"/>
                    <a:pt x="3281376" y="5265631"/>
                    <a:pt x="3461657" y="5355771"/>
                  </a:cubicBezTo>
                  <a:cubicBezTo>
                    <a:pt x="3485061" y="5367473"/>
                    <a:pt x="3505200" y="5384800"/>
                    <a:pt x="3526971" y="5399314"/>
                  </a:cubicBezTo>
                  <a:cubicBezTo>
                    <a:pt x="3574474" y="5541820"/>
                    <a:pt x="3508498" y="5401954"/>
                    <a:pt x="3614057" y="5486400"/>
                  </a:cubicBezTo>
                  <a:cubicBezTo>
                    <a:pt x="3634489" y="5502746"/>
                    <a:pt x="3640849" y="5531613"/>
                    <a:pt x="3657600" y="5551714"/>
                  </a:cubicBezTo>
                  <a:cubicBezTo>
                    <a:pt x="3677311" y="5575367"/>
                    <a:pt x="3704011" y="5592725"/>
                    <a:pt x="3722914" y="5617029"/>
                  </a:cubicBezTo>
                  <a:cubicBezTo>
                    <a:pt x="3755043" y="5658337"/>
                    <a:pt x="3810000" y="5747657"/>
                    <a:pt x="3810000" y="5747657"/>
                  </a:cubicBezTo>
                  <a:cubicBezTo>
                    <a:pt x="3817257" y="5769428"/>
                    <a:pt x="3821508" y="5792445"/>
                    <a:pt x="3831771" y="5812971"/>
                  </a:cubicBezTo>
                  <a:cubicBezTo>
                    <a:pt x="3891220" y="5931870"/>
                    <a:pt x="3864253" y="5823214"/>
                    <a:pt x="3897086" y="5943600"/>
                  </a:cubicBezTo>
                  <a:cubicBezTo>
                    <a:pt x="3912832" y="6001335"/>
                    <a:pt x="3940628" y="6117771"/>
                    <a:pt x="3940628" y="6117771"/>
                  </a:cubicBezTo>
                  <a:cubicBezTo>
                    <a:pt x="3933371" y="6197600"/>
                    <a:pt x="3929451" y="6277802"/>
                    <a:pt x="3918857" y="6357257"/>
                  </a:cubicBezTo>
                  <a:cubicBezTo>
                    <a:pt x="3914902" y="6386917"/>
                    <a:pt x="3910468" y="6417580"/>
                    <a:pt x="3897086" y="6444343"/>
                  </a:cubicBezTo>
                  <a:cubicBezTo>
                    <a:pt x="3873682" y="6491150"/>
                    <a:pt x="3853543" y="6545942"/>
                    <a:pt x="3810000" y="6574971"/>
                  </a:cubicBezTo>
                  <a:lnTo>
                    <a:pt x="3744686" y="6618514"/>
                  </a:lnTo>
                  <a:cubicBezTo>
                    <a:pt x="3730172" y="6640286"/>
                    <a:pt x="3720835" y="6666598"/>
                    <a:pt x="3701143" y="6683829"/>
                  </a:cubicBezTo>
                  <a:cubicBezTo>
                    <a:pt x="3661759" y="6718290"/>
                    <a:pt x="3570514" y="6770914"/>
                    <a:pt x="3570514" y="6770914"/>
                  </a:cubicBezTo>
                  <a:cubicBezTo>
                    <a:pt x="3556000" y="6792686"/>
                    <a:pt x="3546663" y="6818998"/>
                    <a:pt x="3526971" y="6836229"/>
                  </a:cubicBezTo>
                  <a:cubicBezTo>
                    <a:pt x="3487587" y="6870690"/>
                    <a:pt x="3439886" y="6894286"/>
                    <a:pt x="3396343" y="6923314"/>
                  </a:cubicBezTo>
                  <a:cubicBezTo>
                    <a:pt x="3396332" y="6923321"/>
                    <a:pt x="3265725" y="7010392"/>
                    <a:pt x="3265714" y="7010400"/>
                  </a:cubicBezTo>
                  <a:cubicBezTo>
                    <a:pt x="3236685" y="7032171"/>
                    <a:pt x="3206178" y="7052100"/>
                    <a:pt x="3178628" y="7075714"/>
                  </a:cubicBezTo>
                  <a:cubicBezTo>
                    <a:pt x="3155251" y="7095752"/>
                    <a:pt x="3133025" y="7117376"/>
                    <a:pt x="3113314" y="7141029"/>
                  </a:cubicBezTo>
                  <a:cubicBezTo>
                    <a:pt x="3096563" y="7161130"/>
                    <a:pt x="3089463" y="7189113"/>
                    <a:pt x="3069771" y="7206343"/>
                  </a:cubicBezTo>
                  <a:cubicBezTo>
                    <a:pt x="3030387" y="7240804"/>
                    <a:pt x="2939143" y="7293429"/>
                    <a:pt x="2939143" y="7293429"/>
                  </a:cubicBezTo>
                  <a:cubicBezTo>
                    <a:pt x="2924629" y="7315200"/>
                    <a:pt x="2916032" y="7342397"/>
                    <a:pt x="2895600" y="7358743"/>
                  </a:cubicBezTo>
                  <a:cubicBezTo>
                    <a:pt x="2877680" y="7373079"/>
                    <a:pt x="2850812" y="7370251"/>
                    <a:pt x="2830286" y="7380514"/>
                  </a:cubicBezTo>
                  <a:cubicBezTo>
                    <a:pt x="2806882" y="7392216"/>
                    <a:pt x="2786743" y="7409543"/>
                    <a:pt x="2764971" y="7424057"/>
                  </a:cubicBezTo>
                  <a:cubicBezTo>
                    <a:pt x="2747264" y="7477179"/>
                    <a:pt x="2741862" y="7512481"/>
                    <a:pt x="2699657" y="7554686"/>
                  </a:cubicBezTo>
                  <a:cubicBezTo>
                    <a:pt x="2681155" y="7573188"/>
                    <a:pt x="2656114" y="7583715"/>
                    <a:pt x="2634343" y="7598229"/>
                  </a:cubicBezTo>
                  <a:cubicBezTo>
                    <a:pt x="2619829" y="7620000"/>
                    <a:pt x="2609302" y="7645041"/>
                    <a:pt x="2590800" y="7663543"/>
                  </a:cubicBezTo>
                  <a:cubicBezTo>
                    <a:pt x="2540359" y="7713984"/>
                    <a:pt x="2478999" y="7719444"/>
                    <a:pt x="2416628" y="7750629"/>
                  </a:cubicBezTo>
                  <a:cubicBezTo>
                    <a:pt x="2266275" y="7825804"/>
                    <a:pt x="2445474" y="7770630"/>
                    <a:pt x="2264228" y="7815943"/>
                  </a:cubicBezTo>
                  <a:cubicBezTo>
                    <a:pt x="2150565" y="7891719"/>
                    <a:pt x="2249406" y="7837799"/>
                    <a:pt x="2090057" y="7881257"/>
                  </a:cubicBezTo>
                  <a:cubicBezTo>
                    <a:pt x="2045776" y="7893334"/>
                    <a:pt x="1959428" y="7924800"/>
                    <a:pt x="1959428" y="7924800"/>
                  </a:cubicBezTo>
                  <a:cubicBezTo>
                    <a:pt x="1937657" y="7939314"/>
                    <a:pt x="1914215" y="7951592"/>
                    <a:pt x="1894114" y="7968343"/>
                  </a:cubicBezTo>
                  <a:cubicBezTo>
                    <a:pt x="1870461" y="7988054"/>
                    <a:pt x="1854418" y="8016578"/>
                    <a:pt x="1828800" y="8033657"/>
                  </a:cubicBezTo>
                  <a:cubicBezTo>
                    <a:pt x="1809705" y="8046387"/>
                    <a:pt x="1783547" y="8044284"/>
                    <a:pt x="1763486" y="8055429"/>
                  </a:cubicBezTo>
                  <a:cubicBezTo>
                    <a:pt x="1717740" y="8080844"/>
                    <a:pt x="1676400" y="8113486"/>
                    <a:pt x="1632857" y="8142514"/>
                  </a:cubicBezTo>
                  <a:cubicBezTo>
                    <a:pt x="1607238" y="8159593"/>
                    <a:pt x="1594458" y="8192876"/>
                    <a:pt x="1567543" y="8207829"/>
                  </a:cubicBezTo>
                  <a:cubicBezTo>
                    <a:pt x="1527421" y="8230119"/>
                    <a:pt x="1436914" y="8251371"/>
                    <a:pt x="1436914" y="8251371"/>
                  </a:cubicBezTo>
                  <a:cubicBezTo>
                    <a:pt x="1415143" y="8265885"/>
                    <a:pt x="1395003" y="8283212"/>
                    <a:pt x="1371600" y="8294914"/>
                  </a:cubicBezTo>
                  <a:cubicBezTo>
                    <a:pt x="1351074" y="8305177"/>
                    <a:pt x="1324206" y="8302350"/>
                    <a:pt x="1306286" y="8316686"/>
                  </a:cubicBezTo>
                  <a:cubicBezTo>
                    <a:pt x="1165608" y="8429229"/>
                    <a:pt x="1361595" y="8349050"/>
                    <a:pt x="1197428" y="8403771"/>
                  </a:cubicBezTo>
                  <a:cubicBezTo>
                    <a:pt x="1073614" y="8527587"/>
                    <a:pt x="1192831" y="8427841"/>
                    <a:pt x="1066800" y="8490857"/>
                  </a:cubicBezTo>
                  <a:cubicBezTo>
                    <a:pt x="1043396" y="8502559"/>
                    <a:pt x="1024890" y="8522698"/>
                    <a:pt x="1001486" y="8534400"/>
                  </a:cubicBezTo>
                  <a:cubicBezTo>
                    <a:pt x="980960" y="8544663"/>
                    <a:pt x="957265" y="8547131"/>
                    <a:pt x="936171" y="8556171"/>
                  </a:cubicBezTo>
                  <a:cubicBezTo>
                    <a:pt x="709053" y="8653507"/>
                    <a:pt x="985003" y="8554585"/>
                    <a:pt x="762000" y="8621486"/>
                  </a:cubicBezTo>
                  <a:cubicBezTo>
                    <a:pt x="481163" y="8705738"/>
                    <a:pt x="741041" y="8621079"/>
                    <a:pt x="566057" y="8708571"/>
                  </a:cubicBezTo>
                  <a:cubicBezTo>
                    <a:pt x="505255" y="8738972"/>
                    <a:pt x="404515" y="8744090"/>
                    <a:pt x="348343" y="8752114"/>
                  </a:cubicBezTo>
                  <a:cubicBezTo>
                    <a:pt x="326571" y="8759371"/>
                    <a:pt x="305094" y="8767581"/>
                    <a:pt x="283028" y="8773886"/>
                  </a:cubicBezTo>
                  <a:cubicBezTo>
                    <a:pt x="254258" y="8782106"/>
                    <a:pt x="223445" y="8783870"/>
                    <a:pt x="195943" y="8795657"/>
                  </a:cubicBezTo>
                  <a:cubicBezTo>
                    <a:pt x="171892" y="8805964"/>
                    <a:pt x="156171" y="8833524"/>
                    <a:pt x="130628" y="8839200"/>
                  </a:cubicBezTo>
                  <a:cubicBezTo>
                    <a:pt x="88122" y="8848646"/>
                    <a:pt x="43543" y="8839200"/>
                    <a:pt x="0" y="8839200"/>
                  </a:cubicBezTo>
                </a:path>
              </a:pathLst>
            </a:custGeom>
            <a:noFill/>
            <a:ln w="101600">
              <a:solidFill>
                <a:srgbClr val="29ABE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grpSp>
      <p:cxnSp>
        <p:nvCxnSpPr>
          <p:cNvPr id="4" name="Straight Arrow Connector 3">
            <a:extLst>
              <a:ext uri="{FF2B5EF4-FFF2-40B4-BE49-F238E27FC236}">
                <a16:creationId xmlns:a16="http://schemas.microsoft.com/office/drawing/2014/main" id="{4D1DD228-B5E8-4E43-B7B6-14BF41C29875}"/>
              </a:ext>
            </a:extLst>
          </p:cNvPr>
          <p:cNvCxnSpPr>
            <a:cxnSpLocks/>
            <a:stCxn id="67" idx="41"/>
          </p:cNvCxnSpPr>
          <p:nvPr/>
        </p:nvCxnSpPr>
        <p:spPr>
          <a:xfrm flipV="1">
            <a:off x="3998882" y="2169943"/>
            <a:ext cx="2269882" cy="313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5060A75-71D4-406D-AE43-AF19156B5849}"/>
              </a:ext>
            </a:extLst>
          </p:cNvPr>
          <p:cNvSpPr/>
          <p:nvPr/>
        </p:nvSpPr>
        <p:spPr>
          <a:xfrm>
            <a:off x="6303037" y="1998752"/>
            <a:ext cx="657368" cy="319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WTP</a:t>
            </a:r>
            <a:endParaRPr lang="fr-CH" dirty="0"/>
          </a:p>
        </p:txBody>
      </p:sp>
      <p:sp>
        <p:nvSpPr>
          <p:cNvPr id="102" name="Rectangle 101">
            <a:extLst>
              <a:ext uri="{FF2B5EF4-FFF2-40B4-BE49-F238E27FC236}">
                <a16:creationId xmlns:a16="http://schemas.microsoft.com/office/drawing/2014/main" id="{EC802A10-9489-4E99-95CA-A0F96DEE6B1C}"/>
              </a:ext>
            </a:extLst>
          </p:cNvPr>
          <p:cNvSpPr/>
          <p:nvPr/>
        </p:nvSpPr>
        <p:spPr>
          <a:xfrm>
            <a:off x="7411125" y="1663137"/>
            <a:ext cx="654352" cy="585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Tank</a:t>
            </a:r>
            <a:endParaRPr lang="fr-CH" dirty="0"/>
          </a:p>
        </p:txBody>
      </p:sp>
      <p:cxnSp>
        <p:nvCxnSpPr>
          <p:cNvPr id="8" name="Straight Arrow Connector 7">
            <a:extLst>
              <a:ext uri="{FF2B5EF4-FFF2-40B4-BE49-F238E27FC236}">
                <a16:creationId xmlns:a16="http://schemas.microsoft.com/office/drawing/2014/main" id="{7B2345ED-A31D-4FDE-BDF0-BF59E561213D}"/>
              </a:ext>
            </a:extLst>
          </p:cNvPr>
          <p:cNvCxnSpPr/>
          <p:nvPr/>
        </p:nvCxnSpPr>
        <p:spPr>
          <a:xfrm>
            <a:off x="7873221" y="2175936"/>
            <a:ext cx="3052358" cy="56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1EB1558-DD58-4904-A987-F9E07039F6EC}"/>
              </a:ext>
            </a:extLst>
          </p:cNvPr>
          <p:cNvCxnSpPr>
            <a:cxnSpLocks/>
          </p:cNvCxnSpPr>
          <p:nvPr/>
        </p:nvCxnSpPr>
        <p:spPr>
          <a:xfrm flipH="1">
            <a:off x="7740265" y="2178163"/>
            <a:ext cx="109508" cy="1039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2655FAB-11FF-40DB-8AF0-99C5B0E2620F}"/>
              </a:ext>
            </a:extLst>
          </p:cNvPr>
          <p:cNvCxnSpPr>
            <a:cxnSpLocks/>
          </p:cNvCxnSpPr>
          <p:nvPr/>
        </p:nvCxnSpPr>
        <p:spPr>
          <a:xfrm>
            <a:off x="7760481" y="3092934"/>
            <a:ext cx="3452142" cy="656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26F7858-27DD-43ED-B5DF-6D70F7AFC0C3}"/>
              </a:ext>
            </a:extLst>
          </p:cNvPr>
          <p:cNvCxnSpPr>
            <a:stCxn id="5" idx="3"/>
            <a:endCxn id="102" idx="1"/>
          </p:cNvCxnSpPr>
          <p:nvPr/>
        </p:nvCxnSpPr>
        <p:spPr>
          <a:xfrm flipV="1">
            <a:off x="6960405" y="1955941"/>
            <a:ext cx="450720" cy="202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075F1ABA-44EB-4254-A5C9-CDE69EB393A0}"/>
              </a:ext>
            </a:extLst>
          </p:cNvPr>
          <p:cNvCxnSpPr>
            <a:cxnSpLocks/>
            <a:stCxn id="67" idx="0"/>
          </p:cNvCxnSpPr>
          <p:nvPr/>
        </p:nvCxnSpPr>
        <p:spPr>
          <a:xfrm>
            <a:off x="3577466" y="969305"/>
            <a:ext cx="2905396" cy="4927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9D8FBA8C-1EE3-4F48-AE65-0B2B71FCA04C}"/>
              </a:ext>
            </a:extLst>
          </p:cNvPr>
          <p:cNvSpPr/>
          <p:nvPr/>
        </p:nvSpPr>
        <p:spPr>
          <a:xfrm>
            <a:off x="8894044" y="4185137"/>
            <a:ext cx="496463" cy="189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7" name="Rectangle 56">
            <a:extLst>
              <a:ext uri="{FF2B5EF4-FFF2-40B4-BE49-F238E27FC236}">
                <a16:creationId xmlns:a16="http://schemas.microsoft.com/office/drawing/2014/main" id="{B4315CCD-5347-4273-9998-70E992C06204}"/>
              </a:ext>
            </a:extLst>
          </p:cNvPr>
          <p:cNvSpPr/>
          <p:nvPr/>
        </p:nvSpPr>
        <p:spPr>
          <a:xfrm>
            <a:off x="9104273" y="4037987"/>
            <a:ext cx="80048" cy="223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75" name="Straight Connector 74">
            <a:extLst>
              <a:ext uri="{FF2B5EF4-FFF2-40B4-BE49-F238E27FC236}">
                <a16:creationId xmlns:a16="http://schemas.microsoft.com/office/drawing/2014/main" id="{E9BBD2E7-6ABD-4C6B-95E6-2CAB325BDC01}"/>
              </a:ext>
            </a:extLst>
          </p:cNvPr>
          <p:cNvCxnSpPr>
            <a:cxnSpLocks/>
            <a:stCxn id="57" idx="0"/>
          </p:cNvCxnSpPr>
          <p:nvPr/>
        </p:nvCxnSpPr>
        <p:spPr>
          <a:xfrm>
            <a:off x="9144297" y="4037987"/>
            <a:ext cx="149990" cy="78394"/>
          </a:xfrm>
          <a:prstGeom prst="line">
            <a:avLst/>
          </a:prstGeom>
          <a:ln w="31750" cmpd="sng"/>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054EA032-3031-44CD-B843-E7E3E44B3920}"/>
              </a:ext>
            </a:extLst>
          </p:cNvPr>
          <p:cNvSpPr txBox="1"/>
          <p:nvPr/>
        </p:nvSpPr>
        <p:spPr>
          <a:xfrm>
            <a:off x="7327189" y="3744716"/>
            <a:ext cx="2062665" cy="1015663"/>
          </a:xfrm>
          <a:prstGeom prst="rect">
            <a:avLst/>
          </a:prstGeom>
          <a:noFill/>
        </p:spPr>
        <p:txBody>
          <a:bodyPr wrap="square" rtlCol="0">
            <a:spAutoFit/>
          </a:bodyPr>
          <a:lstStyle/>
          <a:p>
            <a:r>
              <a:rPr lang="en-US" sz="2000" dirty="0">
                <a:solidFill>
                  <a:srgbClr val="0070C0"/>
                </a:solidFill>
              </a:rPr>
              <a:t>Well, </a:t>
            </a:r>
          </a:p>
          <a:p>
            <a:r>
              <a:rPr lang="en-US" sz="2000" dirty="0">
                <a:solidFill>
                  <a:srgbClr val="0070C0"/>
                </a:solidFill>
              </a:rPr>
              <a:t>Handpump &amp;</a:t>
            </a:r>
          </a:p>
          <a:p>
            <a:r>
              <a:rPr lang="en-US" sz="2000" dirty="0">
                <a:solidFill>
                  <a:srgbClr val="0070C0"/>
                </a:solidFill>
              </a:rPr>
              <a:t>Jerry cans</a:t>
            </a:r>
          </a:p>
        </p:txBody>
      </p:sp>
      <p:sp>
        <p:nvSpPr>
          <p:cNvPr id="125" name="Rectangle 124">
            <a:extLst>
              <a:ext uri="{FF2B5EF4-FFF2-40B4-BE49-F238E27FC236}">
                <a16:creationId xmlns:a16="http://schemas.microsoft.com/office/drawing/2014/main" id="{E384E9D1-BCB7-4FB3-BB3A-686263A46199}"/>
              </a:ext>
            </a:extLst>
          </p:cNvPr>
          <p:cNvSpPr/>
          <p:nvPr/>
        </p:nvSpPr>
        <p:spPr>
          <a:xfrm>
            <a:off x="4467930" y="5137603"/>
            <a:ext cx="179358" cy="181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6" name="Rectangle 125">
            <a:extLst>
              <a:ext uri="{FF2B5EF4-FFF2-40B4-BE49-F238E27FC236}">
                <a16:creationId xmlns:a16="http://schemas.microsoft.com/office/drawing/2014/main" id="{8D05302F-4A8C-46CB-8C42-EBCD2F688317}"/>
              </a:ext>
            </a:extLst>
          </p:cNvPr>
          <p:cNvSpPr/>
          <p:nvPr/>
        </p:nvSpPr>
        <p:spPr>
          <a:xfrm>
            <a:off x="3790484" y="5323320"/>
            <a:ext cx="179358" cy="181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7" name="Rectangle 126">
            <a:extLst>
              <a:ext uri="{FF2B5EF4-FFF2-40B4-BE49-F238E27FC236}">
                <a16:creationId xmlns:a16="http://schemas.microsoft.com/office/drawing/2014/main" id="{E5C2C193-BA12-4E62-8BA0-FB0595547A82}"/>
              </a:ext>
            </a:extLst>
          </p:cNvPr>
          <p:cNvSpPr/>
          <p:nvPr/>
        </p:nvSpPr>
        <p:spPr>
          <a:xfrm>
            <a:off x="2799912" y="5147081"/>
            <a:ext cx="179358" cy="181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8" name="TextBox 127">
            <a:extLst>
              <a:ext uri="{FF2B5EF4-FFF2-40B4-BE49-F238E27FC236}">
                <a16:creationId xmlns:a16="http://schemas.microsoft.com/office/drawing/2014/main" id="{7E31717D-EC90-42CB-950E-16BD1399AA8F}"/>
              </a:ext>
            </a:extLst>
          </p:cNvPr>
          <p:cNvSpPr txBox="1"/>
          <p:nvPr/>
        </p:nvSpPr>
        <p:spPr>
          <a:xfrm>
            <a:off x="3900650" y="3319846"/>
            <a:ext cx="2391798" cy="1323439"/>
          </a:xfrm>
          <a:prstGeom prst="rect">
            <a:avLst/>
          </a:prstGeom>
          <a:noFill/>
        </p:spPr>
        <p:txBody>
          <a:bodyPr wrap="square" rtlCol="0">
            <a:spAutoFit/>
          </a:bodyPr>
          <a:lstStyle/>
          <a:p>
            <a:r>
              <a:rPr lang="en-US" sz="2000" dirty="0">
                <a:solidFill>
                  <a:srgbClr val="0070C0"/>
                </a:solidFill>
              </a:rPr>
              <a:t>Hand-dug well /rain-water collection, Household storage &amp; treatment</a:t>
            </a:r>
            <a:endParaRPr lang="fr-CH" sz="2000" dirty="0">
              <a:solidFill>
                <a:srgbClr val="0070C0"/>
              </a:solidFill>
            </a:endParaRPr>
          </a:p>
        </p:txBody>
      </p:sp>
      <p:sp>
        <p:nvSpPr>
          <p:cNvPr id="135" name="Rectangle 134">
            <a:extLst>
              <a:ext uri="{FF2B5EF4-FFF2-40B4-BE49-F238E27FC236}">
                <a16:creationId xmlns:a16="http://schemas.microsoft.com/office/drawing/2014/main" id="{1F3E3A4F-2431-40A0-8A2B-6F0456469E99}"/>
              </a:ext>
            </a:extLst>
          </p:cNvPr>
          <p:cNvSpPr/>
          <p:nvPr/>
        </p:nvSpPr>
        <p:spPr>
          <a:xfrm>
            <a:off x="5430638" y="1178908"/>
            <a:ext cx="654352" cy="402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Tank</a:t>
            </a:r>
            <a:endParaRPr lang="fr-CH" dirty="0"/>
          </a:p>
        </p:txBody>
      </p:sp>
      <p:sp>
        <p:nvSpPr>
          <p:cNvPr id="141" name="Rectangle 140">
            <a:extLst>
              <a:ext uri="{FF2B5EF4-FFF2-40B4-BE49-F238E27FC236}">
                <a16:creationId xmlns:a16="http://schemas.microsoft.com/office/drawing/2014/main" id="{ABFC4949-6263-4DD0-BF75-CEBD289EC367}"/>
              </a:ext>
            </a:extLst>
          </p:cNvPr>
          <p:cNvSpPr/>
          <p:nvPr/>
        </p:nvSpPr>
        <p:spPr>
          <a:xfrm>
            <a:off x="3900650" y="888466"/>
            <a:ext cx="338959" cy="224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grpSp>
        <p:nvGrpSpPr>
          <p:cNvPr id="142" name="Group 141">
            <a:extLst>
              <a:ext uri="{FF2B5EF4-FFF2-40B4-BE49-F238E27FC236}">
                <a16:creationId xmlns:a16="http://schemas.microsoft.com/office/drawing/2014/main" id="{FF1AD623-0836-4BEF-B716-6F8FF08BE57B}"/>
              </a:ext>
            </a:extLst>
          </p:cNvPr>
          <p:cNvGrpSpPr/>
          <p:nvPr/>
        </p:nvGrpSpPr>
        <p:grpSpPr>
          <a:xfrm>
            <a:off x="421349" y="242015"/>
            <a:ext cx="11594993" cy="6397433"/>
            <a:chOff x="-376298" y="73983"/>
            <a:chExt cx="12845084" cy="6698190"/>
          </a:xfrm>
        </p:grpSpPr>
        <p:sp>
          <p:nvSpPr>
            <p:cNvPr id="143" name="Freihandform 8198">
              <a:extLst>
                <a:ext uri="{FF2B5EF4-FFF2-40B4-BE49-F238E27FC236}">
                  <a16:creationId xmlns:a16="http://schemas.microsoft.com/office/drawing/2014/main" id="{D268389B-9ACD-4F00-9BF1-4B0A36503C06}"/>
                </a:ext>
              </a:extLst>
            </p:cNvPr>
            <p:cNvSpPr/>
            <p:nvPr/>
          </p:nvSpPr>
          <p:spPr>
            <a:xfrm>
              <a:off x="4554221" y="5364739"/>
              <a:ext cx="7914565" cy="1314924"/>
            </a:xfrm>
            <a:custGeom>
              <a:avLst/>
              <a:gdLst>
                <a:gd name="connsiteX0" fmla="*/ 0 w 4789714"/>
                <a:gd name="connsiteY0" fmla="*/ 1088572 h 1175657"/>
                <a:gd name="connsiteX1" fmla="*/ 1415142 w 4789714"/>
                <a:gd name="connsiteY1" fmla="*/ 174172 h 1175657"/>
                <a:gd name="connsiteX2" fmla="*/ 3962400 w 4789714"/>
                <a:gd name="connsiteY2" fmla="*/ 0 h 1175657"/>
                <a:gd name="connsiteX3" fmla="*/ 4789714 w 4789714"/>
                <a:gd name="connsiteY3" fmla="*/ 217715 h 1175657"/>
                <a:gd name="connsiteX4" fmla="*/ 4593771 w 4789714"/>
                <a:gd name="connsiteY4" fmla="*/ 827315 h 1175657"/>
                <a:gd name="connsiteX5" fmla="*/ 2634342 w 4789714"/>
                <a:gd name="connsiteY5" fmla="*/ 1175657 h 1175657"/>
                <a:gd name="connsiteX6" fmla="*/ 239485 w 4789714"/>
                <a:gd name="connsiteY6" fmla="*/ 1066800 h 1175657"/>
                <a:gd name="connsiteX7" fmla="*/ 195942 w 4789714"/>
                <a:gd name="connsiteY7" fmla="*/ 979715 h 1175657"/>
                <a:gd name="connsiteX8" fmla="*/ 108857 w 4789714"/>
                <a:gd name="connsiteY8" fmla="*/ 1066800 h 1175657"/>
                <a:gd name="connsiteX9" fmla="*/ 108857 w 4789714"/>
                <a:gd name="connsiteY9" fmla="*/ 979715 h 1175657"/>
                <a:gd name="connsiteX10" fmla="*/ 65314 w 4789714"/>
                <a:gd name="connsiteY10" fmla="*/ 1110343 h 1175657"/>
                <a:gd name="connsiteX11" fmla="*/ 65314 w 4789714"/>
                <a:gd name="connsiteY11" fmla="*/ 1110343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89714" h="1175657">
                  <a:moveTo>
                    <a:pt x="0" y="1088572"/>
                  </a:moveTo>
                  <a:lnTo>
                    <a:pt x="1415142" y="174172"/>
                  </a:lnTo>
                  <a:lnTo>
                    <a:pt x="3962400" y="0"/>
                  </a:lnTo>
                  <a:lnTo>
                    <a:pt x="4789714" y="217715"/>
                  </a:lnTo>
                  <a:lnTo>
                    <a:pt x="4593771" y="827315"/>
                  </a:lnTo>
                  <a:lnTo>
                    <a:pt x="2634342" y="1175657"/>
                  </a:lnTo>
                  <a:lnTo>
                    <a:pt x="239485" y="1066800"/>
                  </a:lnTo>
                  <a:lnTo>
                    <a:pt x="195942" y="979715"/>
                  </a:lnTo>
                  <a:lnTo>
                    <a:pt x="108857" y="1066800"/>
                  </a:lnTo>
                  <a:lnTo>
                    <a:pt x="108857" y="979715"/>
                  </a:lnTo>
                  <a:lnTo>
                    <a:pt x="65314" y="1110343"/>
                  </a:lnTo>
                  <a:lnTo>
                    <a:pt x="65314" y="1110343"/>
                  </a:lnTo>
                </a:path>
              </a:pathLst>
            </a:custGeom>
            <a:pattFill prst="wdUpDiag">
              <a:fgClr>
                <a:schemeClr val="tx1">
                  <a:lumMod val="50000"/>
                  <a:lumOff val="50000"/>
                </a:schemeClr>
              </a:fgClr>
              <a:bgClr>
                <a:schemeClr val="bg1">
                  <a:lumMod val="65000"/>
                </a:schemeClr>
              </a:bgClr>
            </a:patt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45" name="Freihandform 20">
              <a:extLst>
                <a:ext uri="{FF2B5EF4-FFF2-40B4-BE49-F238E27FC236}">
                  <a16:creationId xmlns:a16="http://schemas.microsoft.com/office/drawing/2014/main" id="{6ADCA387-2444-47E6-821E-02877B70C1D2}"/>
                </a:ext>
              </a:extLst>
            </p:cNvPr>
            <p:cNvSpPr/>
            <p:nvPr/>
          </p:nvSpPr>
          <p:spPr>
            <a:xfrm>
              <a:off x="1019359" y="73983"/>
              <a:ext cx="2063799" cy="1056085"/>
            </a:xfrm>
            <a:custGeom>
              <a:avLst/>
              <a:gdLst>
                <a:gd name="connsiteX0" fmla="*/ 0 w 3657684"/>
                <a:gd name="connsiteY0" fmla="*/ 1872343 h 1872343"/>
                <a:gd name="connsiteX1" fmla="*/ 108857 w 3657684"/>
                <a:gd name="connsiteY1" fmla="*/ 1807028 h 1872343"/>
                <a:gd name="connsiteX2" fmla="*/ 174171 w 3657684"/>
                <a:gd name="connsiteY2" fmla="*/ 1763485 h 1872343"/>
                <a:gd name="connsiteX3" fmla="*/ 283028 w 3657684"/>
                <a:gd name="connsiteY3" fmla="*/ 1654628 h 1872343"/>
                <a:gd name="connsiteX4" fmla="*/ 413657 w 3657684"/>
                <a:gd name="connsiteY4" fmla="*/ 1611085 h 1872343"/>
                <a:gd name="connsiteX5" fmla="*/ 478971 w 3657684"/>
                <a:gd name="connsiteY5" fmla="*/ 1436914 h 1872343"/>
                <a:gd name="connsiteX6" fmla="*/ 587828 w 3657684"/>
                <a:gd name="connsiteY6" fmla="*/ 1240971 h 1872343"/>
                <a:gd name="connsiteX7" fmla="*/ 631371 w 3657684"/>
                <a:gd name="connsiteY7" fmla="*/ 1110343 h 1872343"/>
                <a:gd name="connsiteX8" fmla="*/ 696685 w 3657684"/>
                <a:gd name="connsiteY8" fmla="*/ 936171 h 1872343"/>
                <a:gd name="connsiteX9" fmla="*/ 762000 w 3657684"/>
                <a:gd name="connsiteY9" fmla="*/ 892628 h 1872343"/>
                <a:gd name="connsiteX10" fmla="*/ 805542 w 3657684"/>
                <a:gd name="connsiteY10" fmla="*/ 827314 h 1872343"/>
                <a:gd name="connsiteX11" fmla="*/ 870857 w 3657684"/>
                <a:gd name="connsiteY11" fmla="*/ 805543 h 1872343"/>
                <a:gd name="connsiteX12" fmla="*/ 1023257 w 3657684"/>
                <a:gd name="connsiteY12" fmla="*/ 762000 h 1872343"/>
                <a:gd name="connsiteX13" fmla="*/ 1219200 w 3657684"/>
                <a:gd name="connsiteY13" fmla="*/ 631371 h 1872343"/>
                <a:gd name="connsiteX14" fmla="*/ 1306285 w 3657684"/>
                <a:gd name="connsiteY14" fmla="*/ 609600 h 1872343"/>
                <a:gd name="connsiteX15" fmla="*/ 1436914 w 3657684"/>
                <a:gd name="connsiteY15" fmla="*/ 522514 h 1872343"/>
                <a:gd name="connsiteX16" fmla="*/ 1545771 w 3657684"/>
                <a:gd name="connsiteY16" fmla="*/ 413657 h 1872343"/>
                <a:gd name="connsiteX17" fmla="*/ 1654628 w 3657684"/>
                <a:gd name="connsiteY17" fmla="*/ 283028 h 1872343"/>
                <a:gd name="connsiteX18" fmla="*/ 1698171 w 3657684"/>
                <a:gd name="connsiteY18" fmla="*/ 217714 h 1872343"/>
                <a:gd name="connsiteX19" fmla="*/ 1828800 w 3657684"/>
                <a:gd name="connsiteY19" fmla="*/ 152400 h 1872343"/>
                <a:gd name="connsiteX20" fmla="*/ 1959428 w 3657684"/>
                <a:gd name="connsiteY20" fmla="*/ 65314 h 1872343"/>
                <a:gd name="connsiteX21" fmla="*/ 2286000 w 3657684"/>
                <a:gd name="connsiteY21" fmla="*/ 21771 h 1872343"/>
                <a:gd name="connsiteX22" fmla="*/ 2351314 w 3657684"/>
                <a:gd name="connsiteY22" fmla="*/ 0 h 1872343"/>
                <a:gd name="connsiteX23" fmla="*/ 2438400 w 3657684"/>
                <a:gd name="connsiteY23" fmla="*/ 21771 h 1872343"/>
                <a:gd name="connsiteX24" fmla="*/ 2634342 w 3657684"/>
                <a:gd name="connsiteY24" fmla="*/ 130628 h 1872343"/>
                <a:gd name="connsiteX25" fmla="*/ 2699657 w 3657684"/>
                <a:gd name="connsiteY25" fmla="*/ 195943 h 1872343"/>
                <a:gd name="connsiteX26" fmla="*/ 2895600 w 3657684"/>
                <a:gd name="connsiteY26" fmla="*/ 370114 h 1872343"/>
                <a:gd name="connsiteX27" fmla="*/ 3004457 w 3657684"/>
                <a:gd name="connsiteY27" fmla="*/ 457200 h 1872343"/>
                <a:gd name="connsiteX28" fmla="*/ 3026228 w 3657684"/>
                <a:gd name="connsiteY28" fmla="*/ 522514 h 1872343"/>
                <a:gd name="connsiteX29" fmla="*/ 3113314 w 3657684"/>
                <a:gd name="connsiteY29" fmla="*/ 653143 h 1872343"/>
                <a:gd name="connsiteX30" fmla="*/ 3178628 w 3657684"/>
                <a:gd name="connsiteY30" fmla="*/ 783771 h 1872343"/>
                <a:gd name="connsiteX31" fmla="*/ 3243942 w 3657684"/>
                <a:gd name="connsiteY31" fmla="*/ 914400 h 1872343"/>
                <a:gd name="connsiteX32" fmla="*/ 3309257 w 3657684"/>
                <a:gd name="connsiteY32" fmla="*/ 957943 h 1872343"/>
                <a:gd name="connsiteX33" fmla="*/ 3439885 w 3657684"/>
                <a:gd name="connsiteY33" fmla="*/ 1153885 h 1872343"/>
                <a:gd name="connsiteX34" fmla="*/ 3483428 w 3657684"/>
                <a:gd name="connsiteY34" fmla="*/ 1219200 h 1872343"/>
                <a:gd name="connsiteX35" fmla="*/ 3526971 w 3657684"/>
                <a:gd name="connsiteY35" fmla="*/ 1284514 h 1872343"/>
                <a:gd name="connsiteX36" fmla="*/ 3592285 w 3657684"/>
                <a:gd name="connsiteY36" fmla="*/ 1415143 h 1872343"/>
                <a:gd name="connsiteX37" fmla="*/ 3614057 w 3657684"/>
                <a:gd name="connsiteY37" fmla="*/ 1480457 h 1872343"/>
                <a:gd name="connsiteX38" fmla="*/ 3657600 w 3657684"/>
                <a:gd name="connsiteY38" fmla="*/ 1567543 h 187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657684" h="1872343">
                  <a:moveTo>
                    <a:pt x="0" y="1872343"/>
                  </a:moveTo>
                  <a:cubicBezTo>
                    <a:pt x="36286" y="1850571"/>
                    <a:pt x="72973" y="1829456"/>
                    <a:pt x="108857" y="1807028"/>
                  </a:cubicBezTo>
                  <a:cubicBezTo>
                    <a:pt x="131046" y="1793160"/>
                    <a:pt x="155669" y="1781987"/>
                    <a:pt x="174171" y="1763485"/>
                  </a:cubicBezTo>
                  <a:cubicBezTo>
                    <a:pt x="249644" y="1688012"/>
                    <a:pt x="178527" y="1701073"/>
                    <a:pt x="283028" y="1654628"/>
                  </a:cubicBezTo>
                  <a:cubicBezTo>
                    <a:pt x="324970" y="1635987"/>
                    <a:pt x="413657" y="1611085"/>
                    <a:pt x="413657" y="1611085"/>
                  </a:cubicBezTo>
                  <a:cubicBezTo>
                    <a:pt x="465270" y="1353015"/>
                    <a:pt x="397429" y="1620384"/>
                    <a:pt x="478971" y="1436914"/>
                  </a:cubicBezTo>
                  <a:cubicBezTo>
                    <a:pt x="564218" y="1245108"/>
                    <a:pt x="468614" y="1360185"/>
                    <a:pt x="587828" y="1240971"/>
                  </a:cubicBezTo>
                  <a:cubicBezTo>
                    <a:pt x="602342" y="1197428"/>
                    <a:pt x="622370" y="1155350"/>
                    <a:pt x="631371" y="1110343"/>
                  </a:cubicBezTo>
                  <a:cubicBezTo>
                    <a:pt x="646948" y="1032457"/>
                    <a:pt x="640624" y="992232"/>
                    <a:pt x="696685" y="936171"/>
                  </a:cubicBezTo>
                  <a:cubicBezTo>
                    <a:pt x="715187" y="917669"/>
                    <a:pt x="740228" y="907142"/>
                    <a:pt x="762000" y="892628"/>
                  </a:cubicBezTo>
                  <a:cubicBezTo>
                    <a:pt x="776514" y="870857"/>
                    <a:pt x="785110" y="843660"/>
                    <a:pt x="805542" y="827314"/>
                  </a:cubicBezTo>
                  <a:cubicBezTo>
                    <a:pt x="823462" y="812978"/>
                    <a:pt x="848791" y="811848"/>
                    <a:pt x="870857" y="805543"/>
                  </a:cubicBezTo>
                  <a:cubicBezTo>
                    <a:pt x="1062219" y="750868"/>
                    <a:pt x="866653" y="814200"/>
                    <a:pt x="1023257" y="762000"/>
                  </a:cubicBezTo>
                  <a:lnTo>
                    <a:pt x="1219200" y="631371"/>
                  </a:lnTo>
                  <a:cubicBezTo>
                    <a:pt x="1244096" y="614774"/>
                    <a:pt x="1277257" y="616857"/>
                    <a:pt x="1306285" y="609600"/>
                  </a:cubicBezTo>
                  <a:cubicBezTo>
                    <a:pt x="1349828" y="580571"/>
                    <a:pt x="1407885" y="566057"/>
                    <a:pt x="1436914" y="522514"/>
                  </a:cubicBezTo>
                  <a:cubicBezTo>
                    <a:pt x="1494971" y="435429"/>
                    <a:pt x="1458686" y="471714"/>
                    <a:pt x="1545771" y="413657"/>
                  </a:cubicBezTo>
                  <a:cubicBezTo>
                    <a:pt x="1653880" y="251495"/>
                    <a:pt x="1514934" y="450661"/>
                    <a:pt x="1654628" y="283028"/>
                  </a:cubicBezTo>
                  <a:cubicBezTo>
                    <a:pt x="1671379" y="262927"/>
                    <a:pt x="1679669" y="236216"/>
                    <a:pt x="1698171" y="217714"/>
                  </a:cubicBezTo>
                  <a:cubicBezTo>
                    <a:pt x="1740377" y="175508"/>
                    <a:pt x="1775677" y="170107"/>
                    <a:pt x="1828800" y="152400"/>
                  </a:cubicBezTo>
                  <a:cubicBezTo>
                    <a:pt x="1872343" y="123371"/>
                    <a:pt x="1907500" y="71805"/>
                    <a:pt x="1959428" y="65314"/>
                  </a:cubicBezTo>
                  <a:cubicBezTo>
                    <a:pt x="2184520" y="37178"/>
                    <a:pt x="2075679" y="51818"/>
                    <a:pt x="2286000" y="21771"/>
                  </a:cubicBezTo>
                  <a:cubicBezTo>
                    <a:pt x="2307771" y="14514"/>
                    <a:pt x="2328365" y="0"/>
                    <a:pt x="2351314" y="0"/>
                  </a:cubicBezTo>
                  <a:cubicBezTo>
                    <a:pt x="2381236" y="0"/>
                    <a:pt x="2409629" y="13551"/>
                    <a:pt x="2438400" y="21771"/>
                  </a:cubicBezTo>
                  <a:cubicBezTo>
                    <a:pt x="2515054" y="43672"/>
                    <a:pt x="2571970" y="68256"/>
                    <a:pt x="2634342" y="130628"/>
                  </a:cubicBezTo>
                  <a:cubicBezTo>
                    <a:pt x="2656114" y="152400"/>
                    <a:pt x="2676004" y="176232"/>
                    <a:pt x="2699657" y="195943"/>
                  </a:cubicBezTo>
                  <a:cubicBezTo>
                    <a:pt x="2797820" y="277745"/>
                    <a:pt x="2789744" y="211328"/>
                    <a:pt x="2895600" y="370114"/>
                  </a:cubicBezTo>
                  <a:cubicBezTo>
                    <a:pt x="2951872" y="454523"/>
                    <a:pt x="2914319" y="427154"/>
                    <a:pt x="3004457" y="457200"/>
                  </a:cubicBezTo>
                  <a:cubicBezTo>
                    <a:pt x="3011714" y="478971"/>
                    <a:pt x="3015083" y="502453"/>
                    <a:pt x="3026228" y="522514"/>
                  </a:cubicBezTo>
                  <a:cubicBezTo>
                    <a:pt x="3051643" y="568261"/>
                    <a:pt x="3113314" y="653143"/>
                    <a:pt x="3113314" y="653143"/>
                  </a:cubicBezTo>
                  <a:cubicBezTo>
                    <a:pt x="3168034" y="817304"/>
                    <a:pt x="3094222" y="614961"/>
                    <a:pt x="3178628" y="783771"/>
                  </a:cubicBezTo>
                  <a:cubicBezTo>
                    <a:pt x="3214041" y="854596"/>
                    <a:pt x="3181552" y="852009"/>
                    <a:pt x="3243942" y="914400"/>
                  </a:cubicBezTo>
                  <a:cubicBezTo>
                    <a:pt x="3262444" y="932902"/>
                    <a:pt x="3287485" y="943429"/>
                    <a:pt x="3309257" y="957943"/>
                  </a:cubicBezTo>
                  <a:lnTo>
                    <a:pt x="3439885" y="1153885"/>
                  </a:lnTo>
                  <a:lnTo>
                    <a:pt x="3483428" y="1219200"/>
                  </a:lnTo>
                  <a:lnTo>
                    <a:pt x="3526971" y="1284514"/>
                  </a:lnTo>
                  <a:cubicBezTo>
                    <a:pt x="3581690" y="1448675"/>
                    <a:pt x="3507879" y="1246333"/>
                    <a:pt x="3592285" y="1415143"/>
                  </a:cubicBezTo>
                  <a:cubicBezTo>
                    <a:pt x="3602548" y="1435669"/>
                    <a:pt x="3603794" y="1459931"/>
                    <a:pt x="3614057" y="1480457"/>
                  </a:cubicBezTo>
                  <a:cubicBezTo>
                    <a:pt x="3661626" y="1575593"/>
                    <a:pt x="3657600" y="1513009"/>
                    <a:pt x="3657600" y="1567543"/>
                  </a:cubicBez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46" name="Freihandform 21">
              <a:extLst>
                <a:ext uri="{FF2B5EF4-FFF2-40B4-BE49-F238E27FC236}">
                  <a16:creationId xmlns:a16="http://schemas.microsoft.com/office/drawing/2014/main" id="{524F4755-ED13-4561-9AE1-CE1E4B677FA2}"/>
                </a:ext>
              </a:extLst>
            </p:cNvPr>
            <p:cNvSpPr/>
            <p:nvPr/>
          </p:nvSpPr>
          <p:spPr>
            <a:xfrm>
              <a:off x="2739192" y="184160"/>
              <a:ext cx="1289874" cy="687933"/>
            </a:xfrm>
            <a:custGeom>
              <a:avLst/>
              <a:gdLst>
                <a:gd name="connsiteX0" fmla="*/ 0 w 2286000"/>
                <a:gd name="connsiteY0" fmla="*/ 283028 h 1219200"/>
                <a:gd name="connsiteX1" fmla="*/ 587828 w 2286000"/>
                <a:gd name="connsiteY1" fmla="*/ 283028 h 1219200"/>
                <a:gd name="connsiteX2" fmla="*/ 653142 w 2286000"/>
                <a:gd name="connsiteY2" fmla="*/ 239485 h 1219200"/>
                <a:gd name="connsiteX3" fmla="*/ 783771 w 2286000"/>
                <a:gd name="connsiteY3" fmla="*/ 195942 h 1219200"/>
                <a:gd name="connsiteX4" fmla="*/ 827314 w 2286000"/>
                <a:gd name="connsiteY4" fmla="*/ 130628 h 1219200"/>
                <a:gd name="connsiteX5" fmla="*/ 849085 w 2286000"/>
                <a:gd name="connsiteY5" fmla="*/ 65314 h 1219200"/>
                <a:gd name="connsiteX6" fmla="*/ 979714 w 2286000"/>
                <a:gd name="connsiteY6" fmla="*/ 0 h 1219200"/>
                <a:gd name="connsiteX7" fmla="*/ 1306285 w 2286000"/>
                <a:gd name="connsiteY7" fmla="*/ 21771 h 1219200"/>
                <a:gd name="connsiteX8" fmla="*/ 1415142 w 2286000"/>
                <a:gd name="connsiteY8" fmla="*/ 130628 h 1219200"/>
                <a:gd name="connsiteX9" fmla="*/ 1458685 w 2286000"/>
                <a:gd name="connsiteY9" fmla="*/ 261257 h 1219200"/>
                <a:gd name="connsiteX10" fmla="*/ 1502228 w 2286000"/>
                <a:gd name="connsiteY10" fmla="*/ 391885 h 1219200"/>
                <a:gd name="connsiteX11" fmla="*/ 1545771 w 2286000"/>
                <a:gd name="connsiteY11" fmla="*/ 457200 h 1219200"/>
                <a:gd name="connsiteX12" fmla="*/ 1632857 w 2286000"/>
                <a:gd name="connsiteY12" fmla="*/ 566057 h 1219200"/>
                <a:gd name="connsiteX13" fmla="*/ 1741714 w 2286000"/>
                <a:gd name="connsiteY13" fmla="*/ 674914 h 1219200"/>
                <a:gd name="connsiteX14" fmla="*/ 1850571 w 2286000"/>
                <a:gd name="connsiteY14" fmla="*/ 827314 h 1219200"/>
                <a:gd name="connsiteX15" fmla="*/ 1915885 w 2286000"/>
                <a:gd name="connsiteY15" fmla="*/ 870857 h 1219200"/>
                <a:gd name="connsiteX16" fmla="*/ 2002971 w 2286000"/>
                <a:gd name="connsiteY16" fmla="*/ 979714 h 1219200"/>
                <a:gd name="connsiteX17" fmla="*/ 2046514 w 2286000"/>
                <a:gd name="connsiteY17" fmla="*/ 1045028 h 1219200"/>
                <a:gd name="connsiteX18" fmla="*/ 2177142 w 2286000"/>
                <a:gd name="connsiteY18" fmla="*/ 1132114 h 1219200"/>
                <a:gd name="connsiteX19" fmla="*/ 2242457 w 2286000"/>
                <a:gd name="connsiteY19" fmla="*/ 1175657 h 1219200"/>
                <a:gd name="connsiteX20" fmla="*/ 2286000 w 2286000"/>
                <a:gd name="connsiteY20"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86000" h="1219200">
                  <a:moveTo>
                    <a:pt x="0" y="283028"/>
                  </a:moveTo>
                  <a:cubicBezTo>
                    <a:pt x="242646" y="323470"/>
                    <a:pt x="219528" y="329066"/>
                    <a:pt x="587828" y="283028"/>
                  </a:cubicBezTo>
                  <a:cubicBezTo>
                    <a:pt x="613792" y="279782"/>
                    <a:pt x="629231" y="250112"/>
                    <a:pt x="653142" y="239485"/>
                  </a:cubicBezTo>
                  <a:cubicBezTo>
                    <a:pt x="695084" y="220844"/>
                    <a:pt x="783771" y="195942"/>
                    <a:pt x="783771" y="195942"/>
                  </a:cubicBezTo>
                  <a:cubicBezTo>
                    <a:pt x="798285" y="174171"/>
                    <a:pt x="815612" y="154032"/>
                    <a:pt x="827314" y="130628"/>
                  </a:cubicBezTo>
                  <a:cubicBezTo>
                    <a:pt x="837577" y="110102"/>
                    <a:pt x="834749" y="83234"/>
                    <a:pt x="849085" y="65314"/>
                  </a:cubicBezTo>
                  <a:cubicBezTo>
                    <a:pt x="879779" y="26946"/>
                    <a:pt x="936687" y="14342"/>
                    <a:pt x="979714" y="0"/>
                  </a:cubicBezTo>
                  <a:cubicBezTo>
                    <a:pt x="1088571" y="7257"/>
                    <a:pt x="1198671" y="3835"/>
                    <a:pt x="1306285" y="21771"/>
                  </a:cubicBezTo>
                  <a:cubicBezTo>
                    <a:pt x="1351571" y="29319"/>
                    <a:pt x="1398886" y="94051"/>
                    <a:pt x="1415142" y="130628"/>
                  </a:cubicBezTo>
                  <a:cubicBezTo>
                    <a:pt x="1433783" y="172571"/>
                    <a:pt x="1444171" y="217714"/>
                    <a:pt x="1458685" y="261257"/>
                  </a:cubicBezTo>
                  <a:lnTo>
                    <a:pt x="1502228" y="391885"/>
                  </a:lnTo>
                  <a:cubicBezTo>
                    <a:pt x="1510502" y="416708"/>
                    <a:pt x="1531257" y="435428"/>
                    <a:pt x="1545771" y="457200"/>
                  </a:cubicBezTo>
                  <a:cubicBezTo>
                    <a:pt x="1588154" y="584352"/>
                    <a:pt x="1534380" y="467580"/>
                    <a:pt x="1632857" y="566057"/>
                  </a:cubicBezTo>
                  <a:cubicBezTo>
                    <a:pt x="1778004" y="711202"/>
                    <a:pt x="1567539" y="558797"/>
                    <a:pt x="1741714" y="674914"/>
                  </a:cubicBezTo>
                  <a:cubicBezTo>
                    <a:pt x="1766437" y="711998"/>
                    <a:pt x="1823569" y="800312"/>
                    <a:pt x="1850571" y="827314"/>
                  </a:cubicBezTo>
                  <a:cubicBezTo>
                    <a:pt x="1869073" y="845816"/>
                    <a:pt x="1894114" y="856343"/>
                    <a:pt x="1915885" y="870857"/>
                  </a:cubicBezTo>
                  <a:cubicBezTo>
                    <a:pt x="1958271" y="998010"/>
                    <a:pt x="1904494" y="881237"/>
                    <a:pt x="2002971" y="979714"/>
                  </a:cubicBezTo>
                  <a:cubicBezTo>
                    <a:pt x="2021473" y="998216"/>
                    <a:pt x="2026822" y="1027798"/>
                    <a:pt x="2046514" y="1045028"/>
                  </a:cubicBezTo>
                  <a:cubicBezTo>
                    <a:pt x="2085898" y="1079489"/>
                    <a:pt x="2133599" y="1103085"/>
                    <a:pt x="2177142" y="1132114"/>
                  </a:cubicBezTo>
                  <a:cubicBezTo>
                    <a:pt x="2198914" y="1146628"/>
                    <a:pt x="2223955" y="1157155"/>
                    <a:pt x="2242457" y="1175657"/>
                  </a:cubicBezTo>
                  <a:lnTo>
                    <a:pt x="2286000" y="1219200"/>
                  </a:ln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47" name="Freihandform 22">
              <a:extLst>
                <a:ext uri="{FF2B5EF4-FFF2-40B4-BE49-F238E27FC236}">
                  <a16:creationId xmlns:a16="http://schemas.microsoft.com/office/drawing/2014/main" id="{2DBDA5FC-8EFA-4526-BAD1-6A46FB3608B3}"/>
                </a:ext>
              </a:extLst>
            </p:cNvPr>
            <p:cNvSpPr/>
            <p:nvPr/>
          </p:nvSpPr>
          <p:spPr>
            <a:xfrm>
              <a:off x="3759447" y="575601"/>
              <a:ext cx="1965267" cy="456831"/>
            </a:xfrm>
            <a:custGeom>
              <a:avLst/>
              <a:gdLst>
                <a:gd name="connsiteX0" fmla="*/ 0 w 3483429"/>
                <a:gd name="connsiteY0" fmla="*/ 24912 h 809711"/>
                <a:gd name="connsiteX1" fmla="*/ 413657 w 3483429"/>
                <a:gd name="connsiteY1" fmla="*/ 3140 h 809711"/>
                <a:gd name="connsiteX2" fmla="*/ 914400 w 3483429"/>
                <a:gd name="connsiteY2" fmla="*/ 46683 h 809711"/>
                <a:gd name="connsiteX3" fmla="*/ 936172 w 3483429"/>
                <a:gd name="connsiteY3" fmla="*/ 111997 h 809711"/>
                <a:gd name="connsiteX4" fmla="*/ 1045029 w 3483429"/>
                <a:gd name="connsiteY4" fmla="*/ 242626 h 809711"/>
                <a:gd name="connsiteX5" fmla="*/ 1175657 w 3483429"/>
                <a:gd name="connsiteY5" fmla="*/ 329712 h 809711"/>
                <a:gd name="connsiteX6" fmla="*/ 1611086 w 3483429"/>
                <a:gd name="connsiteY6" fmla="*/ 351483 h 809711"/>
                <a:gd name="connsiteX7" fmla="*/ 1807029 w 3483429"/>
                <a:gd name="connsiteY7" fmla="*/ 460340 h 809711"/>
                <a:gd name="connsiteX8" fmla="*/ 1872343 w 3483429"/>
                <a:gd name="connsiteY8" fmla="*/ 482112 h 809711"/>
                <a:gd name="connsiteX9" fmla="*/ 2111829 w 3483429"/>
                <a:gd name="connsiteY9" fmla="*/ 569197 h 809711"/>
                <a:gd name="connsiteX10" fmla="*/ 2460172 w 3483429"/>
                <a:gd name="connsiteY10" fmla="*/ 612740 h 809711"/>
                <a:gd name="connsiteX11" fmla="*/ 2895600 w 3483429"/>
                <a:gd name="connsiteY11" fmla="*/ 678055 h 809711"/>
                <a:gd name="connsiteX12" fmla="*/ 3026229 w 3483429"/>
                <a:gd name="connsiteY12" fmla="*/ 721597 h 809711"/>
                <a:gd name="connsiteX13" fmla="*/ 3156857 w 3483429"/>
                <a:gd name="connsiteY13" fmla="*/ 786912 h 809711"/>
                <a:gd name="connsiteX14" fmla="*/ 3483429 w 3483429"/>
                <a:gd name="connsiteY14" fmla="*/ 808683 h 8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83429" h="809711">
                  <a:moveTo>
                    <a:pt x="0" y="24912"/>
                  </a:moveTo>
                  <a:cubicBezTo>
                    <a:pt x="137886" y="17655"/>
                    <a:pt x="275580" y="3140"/>
                    <a:pt x="413657" y="3140"/>
                  </a:cubicBezTo>
                  <a:cubicBezTo>
                    <a:pt x="803251" y="3140"/>
                    <a:pt x="722077" y="-17424"/>
                    <a:pt x="914400" y="46683"/>
                  </a:cubicBezTo>
                  <a:cubicBezTo>
                    <a:pt x="921657" y="68454"/>
                    <a:pt x="925909" y="91471"/>
                    <a:pt x="936172" y="111997"/>
                  </a:cubicBezTo>
                  <a:cubicBezTo>
                    <a:pt x="959045" y="157743"/>
                    <a:pt x="1005629" y="211982"/>
                    <a:pt x="1045029" y="242626"/>
                  </a:cubicBezTo>
                  <a:cubicBezTo>
                    <a:pt x="1086337" y="274755"/>
                    <a:pt x="1123390" y="327099"/>
                    <a:pt x="1175657" y="329712"/>
                  </a:cubicBezTo>
                  <a:lnTo>
                    <a:pt x="1611086" y="351483"/>
                  </a:lnTo>
                  <a:cubicBezTo>
                    <a:pt x="1726046" y="389804"/>
                    <a:pt x="1657305" y="360525"/>
                    <a:pt x="1807029" y="460340"/>
                  </a:cubicBezTo>
                  <a:cubicBezTo>
                    <a:pt x="1826124" y="473070"/>
                    <a:pt x="1851817" y="471849"/>
                    <a:pt x="1872343" y="482112"/>
                  </a:cubicBezTo>
                  <a:cubicBezTo>
                    <a:pt x="2064183" y="578033"/>
                    <a:pt x="1736777" y="475436"/>
                    <a:pt x="2111829" y="569197"/>
                  </a:cubicBezTo>
                  <a:cubicBezTo>
                    <a:pt x="2225353" y="597577"/>
                    <a:pt x="2460172" y="612740"/>
                    <a:pt x="2460172" y="612740"/>
                  </a:cubicBezTo>
                  <a:cubicBezTo>
                    <a:pt x="2687432" y="688494"/>
                    <a:pt x="2545019" y="653013"/>
                    <a:pt x="2895600" y="678055"/>
                  </a:cubicBezTo>
                  <a:cubicBezTo>
                    <a:pt x="2939143" y="692569"/>
                    <a:pt x="2988039" y="696137"/>
                    <a:pt x="3026229" y="721597"/>
                  </a:cubicBezTo>
                  <a:cubicBezTo>
                    <a:pt x="3081273" y="758293"/>
                    <a:pt x="3092475" y="774036"/>
                    <a:pt x="3156857" y="786912"/>
                  </a:cubicBezTo>
                  <a:cubicBezTo>
                    <a:pt x="3306763" y="816893"/>
                    <a:pt x="3325787" y="808683"/>
                    <a:pt x="3483429" y="808683"/>
                  </a:cubicBez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48" name="Freihandform 23">
              <a:extLst>
                <a:ext uri="{FF2B5EF4-FFF2-40B4-BE49-F238E27FC236}">
                  <a16:creationId xmlns:a16="http://schemas.microsoft.com/office/drawing/2014/main" id="{2FD3F57F-E483-493C-B545-6F420B7BD7D2}"/>
                </a:ext>
              </a:extLst>
            </p:cNvPr>
            <p:cNvSpPr/>
            <p:nvPr/>
          </p:nvSpPr>
          <p:spPr>
            <a:xfrm>
              <a:off x="479225" y="110709"/>
              <a:ext cx="1264793" cy="343966"/>
            </a:xfrm>
            <a:custGeom>
              <a:avLst/>
              <a:gdLst>
                <a:gd name="connsiteX0" fmla="*/ 2242457 w 2242457"/>
                <a:gd name="connsiteY0" fmla="*/ 435429 h 609600"/>
                <a:gd name="connsiteX1" fmla="*/ 2068285 w 2242457"/>
                <a:gd name="connsiteY1" fmla="*/ 370114 h 609600"/>
                <a:gd name="connsiteX2" fmla="*/ 2046514 w 2242457"/>
                <a:gd name="connsiteY2" fmla="*/ 304800 h 609600"/>
                <a:gd name="connsiteX3" fmla="*/ 1828800 w 2242457"/>
                <a:gd name="connsiteY3" fmla="*/ 217714 h 609600"/>
                <a:gd name="connsiteX4" fmla="*/ 1763485 w 2242457"/>
                <a:gd name="connsiteY4" fmla="*/ 174171 h 609600"/>
                <a:gd name="connsiteX5" fmla="*/ 1698171 w 2242457"/>
                <a:gd name="connsiteY5" fmla="*/ 152400 h 609600"/>
                <a:gd name="connsiteX6" fmla="*/ 1654628 w 2242457"/>
                <a:gd name="connsiteY6" fmla="*/ 87086 h 609600"/>
                <a:gd name="connsiteX7" fmla="*/ 1589314 w 2242457"/>
                <a:gd name="connsiteY7" fmla="*/ 65314 h 609600"/>
                <a:gd name="connsiteX8" fmla="*/ 1458685 w 2242457"/>
                <a:gd name="connsiteY8" fmla="*/ 0 h 609600"/>
                <a:gd name="connsiteX9" fmla="*/ 936171 w 2242457"/>
                <a:gd name="connsiteY9" fmla="*/ 21771 h 609600"/>
                <a:gd name="connsiteX10" fmla="*/ 870857 w 2242457"/>
                <a:gd name="connsiteY10" fmla="*/ 43543 h 609600"/>
                <a:gd name="connsiteX11" fmla="*/ 805543 w 2242457"/>
                <a:gd name="connsiteY11" fmla="*/ 87086 h 609600"/>
                <a:gd name="connsiteX12" fmla="*/ 762000 w 2242457"/>
                <a:gd name="connsiteY12" fmla="*/ 152400 h 609600"/>
                <a:gd name="connsiteX13" fmla="*/ 718457 w 2242457"/>
                <a:gd name="connsiteY13" fmla="*/ 283029 h 609600"/>
                <a:gd name="connsiteX14" fmla="*/ 522514 w 2242457"/>
                <a:gd name="connsiteY14" fmla="*/ 391886 h 609600"/>
                <a:gd name="connsiteX15" fmla="*/ 478971 w 2242457"/>
                <a:gd name="connsiteY15" fmla="*/ 457200 h 609600"/>
                <a:gd name="connsiteX16" fmla="*/ 174171 w 2242457"/>
                <a:gd name="connsiteY16" fmla="*/ 522514 h 609600"/>
                <a:gd name="connsiteX17" fmla="*/ 0 w 2242457"/>
                <a:gd name="connsiteY17"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2457" h="609600">
                  <a:moveTo>
                    <a:pt x="2242457" y="435429"/>
                  </a:moveTo>
                  <a:cubicBezTo>
                    <a:pt x="2183449" y="423627"/>
                    <a:pt x="2110998" y="423505"/>
                    <a:pt x="2068285" y="370114"/>
                  </a:cubicBezTo>
                  <a:cubicBezTo>
                    <a:pt x="2053949" y="352194"/>
                    <a:pt x="2062741" y="321027"/>
                    <a:pt x="2046514" y="304800"/>
                  </a:cubicBezTo>
                  <a:cubicBezTo>
                    <a:pt x="2014480" y="272766"/>
                    <a:pt x="1854307" y="226216"/>
                    <a:pt x="1828800" y="217714"/>
                  </a:cubicBezTo>
                  <a:cubicBezTo>
                    <a:pt x="1803977" y="209439"/>
                    <a:pt x="1786889" y="185873"/>
                    <a:pt x="1763485" y="174171"/>
                  </a:cubicBezTo>
                  <a:cubicBezTo>
                    <a:pt x="1742959" y="163908"/>
                    <a:pt x="1719942" y="159657"/>
                    <a:pt x="1698171" y="152400"/>
                  </a:cubicBezTo>
                  <a:cubicBezTo>
                    <a:pt x="1683657" y="130629"/>
                    <a:pt x="1675060" y="103432"/>
                    <a:pt x="1654628" y="87086"/>
                  </a:cubicBezTo>
                  <a:cubicBezTo>
                    <a:pt x="1636708" y="72750"/>
                    <a:pt x="1609840" y="75577"/>
                    <a:pt x="1589314" y="65314"/>
                  </a:cubicBezTo>
                  <a:cubicBezTo>
                    <a:pt x="1420507" y="-19091"/>
                    <a:pt x="1622846" y="54719"/>
                    <a:pt x="1458685" y="0"/>
                  </a:cubicBezTo>
                  <a:cubicBezTo>
                    <a:pt x="1284514" y="7257"/>
                    <a:pt x="1110017" y="8893"/>
                    <a:pt x="936171" y="21771"/>
                  </a:cubicBezTo>
                  <a:cubicBezTo>
                    <a:pt x="913285" y="23466"/>
                    <a:pt x="891383" y="33280"/>
                    <a:pt x="870857" y="43543"/>
                  </a:cubicBezTo>
                  <a:cubicBezTo>
                    <a:pt x="847454" y="55245"/>
                    <a:pt x="827314" y="72572"/>
                    <a:pt x="805543" y="87086"/>
                  </a:cubicBezTo>
                  <a:cubicBezTo>
                    <a:pt x="791029" y="108857"/>
                    <a:pt x="772627" y="128489"/>
                    <a:pt x="762000" y="152400"/>
                  </a:cubicBezTo>
                  <a:cubicBezTo>
                    <a:pt x="743359" y="194342"/>
                    <a:pt x="756647" y="257569"/>
                    <a:pt x="718457" y="283029"/>
                  </a:cubicBezTo>
                  <a:cubicBezTo>
                    <a:pt x="568733" y="382844"/>
                    <a:pt x="637474" y="353565"/>
                    <a:pt x="522514" y="391886"/>
                  </a:cubicBezTo>
                  <a:cubicBezTo>
                    <a:pt x="508000" y="413657"/>
                    <a:pt x="501160" y="443332"/>
                    <a:pt x="478971" y="457200"/>
                  </a:cubicBezTo>
                  <a:cubicBezTo>
                    <a:pt x="401413" y="505674"/>
                    <a:pt x="255477" y="512351"/>
                    <a:pt x="174171" y="522514"/>
                  </a:cubicBezTo>
                  <a:cubicBezTo>
                    <a:pt x="24070" y="572548"/>
                    <a:pt x="75998" y="533602"/>
                    <a:pt x="0" y="609600"/>
                  </a:cubicBez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49" name="Rechteck 24">
              <a:extLst>
                <a:ext uri="{FF2B5EF4-FFF2-40B4-BE49-F238E27FC236}">
                  <a16:creationId xmlns:a16="http://schemas.microsoft.com/office/drawing/2014/main" id="{A7637F4C-31F5-4886-8FA1-5DF8969793B6}"/>
                </a:ext>
              </a:extLst>
            </p:cNvPr>
            <p:cNvSpPr/>
            <p:nvPr/>
          </p:nvSpPr>
          <p:spPr>
            <a:xfrm>
              <a:off x="8617974" y="1818897"/>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50" name="Gleichschenkliges Dreieck 25">
              <a:extLst>
                <a:ext uri="{FF2B5EF4-FFF2-40B4-BE49-F238E27FC236}">
                  <a16:creationId xmlns:a16="http://schemas.microsoft.com/office/drawing/2014/main" id="{91C1E46B-AD51-4815-8EFC-69285026CBEB}"/>
                </a:ext>
              </a:extLst>
            </p:cNvPr>
            <p:cNvSpPr/>
            <p:nvPr/>
          </p:nvSpPr>
          <p:spPr>
            <a:xfrm>
              <a:off x="8594685" y="1634373"/>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51" name="Rechteck 27">
              <a:extLst>
                <a:ext uri="{FF2B5EF4-FFF2-40B4-BE49-F238E27FC236}">
                  <a16:creationId xmlns:a16="http://schemas.microsoft.com/office/drawing/2014/main" id="{DA4A64E0-56E5-476A-8869-69225D3D2632}"/>
                </a:ext>
              </a:extLst>
            </p:cNvPr>
            <p:cNvSpPr/>
            <p:nvPr/>
          </p:nvSpPr>
          <p:spPr>
            <a:xfrm>
              <a:off x="9342632" y="1818897"/>
              <a:ext cx="454144"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52" name="Gleichschenkliges Dreieck 28">
              <a:extLst>
                <a:ext uri="{FF2B5EF4-FFF2-40B4-BE49-F238E27FC236}">
                  <a16:creationId xmlns:a16="http://schemas.microsoft.com/office/drawing/2014/main" id="{E4A2AE01-F39D-425A-9D13-A98595985FF8}"/>
                </a:ext>
              </a:extLst>
            </p:cNvPr>
            <p:cNvSpPr/>
            <p:nvPr/>
          </p:nvSpPr>
          <p:spPr>
            <a:xfrm>
              <a:off x="9319343" y="1634373"/>
              <a:ext cx="500722"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53" name="Rechteck 29">
              <a:extLst>
                <a:ext uri="{FF2B5EF4-FFF2-40B4-BE49-F238E27FC236}">
                  <a16:creationId xmlns:a16="http://schemas.microsoft.com/office/drawing/2014/main" id="{7371CC94-BB10-40D9-9D6F-AD9B6F526F84}"/>
                </a:ext>
              </a:extLst>
            </p:cNvPr>
            <p:cNvSpPr/>
            <p:nvPr/>
          </p:nvSpPr>
          <p:spPr>
            <a:xfrm>
              <a:off x="10042210" y="1818897"/>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54" name="Gleichschenkliges Dreieck 30">
              <a:extLst>
                <a:ext uri="{FF2B5EF4-FFF2-40B4-BE49-F238E27FC236}">
                  <a16:creationId xmlns:a16="http://schemas.microsoft.com/office/drawing/2014/main" id="{BD5ECCEC-4746-47FD-B37B-E4014F51FA46}"/>
                </a:ext>
              </a:extLst>
            </p:cNvPr>
            <p:cNvSpPr/>
            <p:nvPr/>
          </p:nvSpPr>
          <p:spPr>
            <a:xfrm>
              <a:off x="10019816" y="1634373"/>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55" name="Rechteck 31">
              <a:extLst>
                <a:ext uri="{FF2B5EF4-FFF2-40B4-BE49-F238E27FC236}">
                  <a16:creationId xmlns:a16="http://schemas.microsoft.com/office/drawing/2014/main" id="{2B2B79D6-674B-47BF-8CE4-84F0EFB1D278}"/>
                </a:ext>
              </a:extLst>
            </p:cNvPr>
            <p:cNvSpPr/>
            <p:nvPr/>
          </p:nvSpPr>
          <p:spPr>
            <a:xfrm>
              <a:off x="8457635" y="2371572"/>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56" name="Gleichschenkliges Dreieck 32">
              <a:extLst>
                <a:ext uri="{FF2B5EF4-FFF2-40B4-BE49-F238E27FC236}">
                  <a16:creationId xmlns:a16="http://schemas.microsoft.com/office/drawing/2014/main" id="{3364F3A5-C7B4-42B1-9545-38E5F023219E}"/>
                </a:ext>
              </a:extLst>
            </p:cNvPr>
            <p:cNvSpPr/>
            <p:nvPr/>
          </p:nvSpPr>
          <p:spPr>
            <a:xfrm>
              <a:off x="8435242" y="2187049"/>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57" name="Rechteck 33">
              <a:extLst>
                <a:ext uri="{FF2B5EF4-FFF2-40B4-BE49-F238E27FC236}">
                  <a16:creationId xmlns:a16="http://schemas.microsoft.com/office/drawing/2014/main" id="{B67B69DD-3BDA-49DF-AC4B-CC15241E4F66}"/>
                </a:ext>
              </a:extLst>
            </p:cNvPr>
            <p:cNvSpPr/>
            <p:nvPr/>
          </p:nvSpPr>
          <p:spPr>
            <a:xfrm>
              <a:off x="9293366" y="2371572"/>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58" name="Gleichschenkliges Dreieck 34">
              <a:extLst>
                <a:ext uri="{FF2B5EF4-FFF2-40B4-BE49-F238E27FC236}">
                  <a16:creationId xmlns:a16="http://schemas.microsoft.com/office/drawing/2014/main" id="{47797763-9138-44A8-9E5B-1F424500B3EF}"/>
                </a:ext>
              </a:extLst>
            </p:cNvPr>
            <p:cNvSpPr/>
            <p:nvPr/>
          </p:nvSpPr>
          <p:spPr>
            <a:xfrm>
              <a:off x="9270077" y="2187049"/>
              <a:ext cx="500722"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59" name="Rechteck 35">
              <a:extLst>
                <a:ext uri="{FF2B5EF4-FFF2-40B4-BE49-F238E27FC236}">
                  <a16:creationId xmlns:a16="http://schemas.microsoft.com/office/drawing/2014/main" id="{8E7A3B35-269A-4ECC-A32D-DC401AFDCE84}"/>
                </a:ext>
              </a:extLst>
            </p:cNvPr>
            <p:cNvSpPr/>
            <p:nvPr/>
          </p:nvSpPr>
          <p:spPr>
            <a:xfrm>
              <a:off x="10269729" y="2371572"/>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60" name="Gleichschenkliges Dreieck 36">
              <a:extLst>
                <a:ext uri="{FF2B5EF4-FFF2-40B4-BE49-F238E27FC236}">
                  <a16:creationId xmlns:a16="http://schemas.microsoft.com/office/drawing/2014/main" id="{E494A2E9-25E5-4E94-B817-44B9C09CDB96}"/>
                </a:ext>
              </a:extLst>
            </p:cNvPr>
            <p:cNvSpPr/>
            <p:nvPr/>
          </p:nvSpPr>
          <p:spPr>
            <a:xfrm>
              <a:off x="10247336" y="2187049"/>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61" name="Rechteck 39">
              <a:extLst>
                <a:ext uri="{FF2B5EF4-FFF2-40B4-BE49-F238E27FC236}">
                  <a16:creationId xmlns:a16="http://schemas.microsoft.com/office/drawing/2014/main" id="{DA678521-CA70-49C2-A19E-DB72EAEEDDC4}"/>
                </a:ext>
              </a:extLst>
            </p:cNvPr>
            <p:cNvSpPr/>
            <p:nvPr/>
          </p:nvSpPr>
          <p:spPr>
            <a:xfrm>
              <a:off x="8003492" y="2733454"/>
              <a:ext cx="454143" cy="147798"/>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62" name="Gleichschenkliges Dreieck 40">
              <a:extLst>
                <a:ext uri="{FF2B5EF4-FFF2-40B4-BE49-F238E27FC236}">
                  <a16:creationId xmlns:a16="http://schemas.microsoft.com/office/drawing/2014/main" id="{92BBA796-A6FE-44B4-A8D6-D04027BE0569}"/>
                </a:ext>
              </a:extLst>
            </p:cNvPr>
            <p:cNvSpPr/>
            <p:nvPr/>
          </p:nvSpPr>
          <p:spPr>
            <a:xfrm>
              <a:off x="7980202" y="2549825"/>
              <a:ext cx="500722" cy="183628"/>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63" name="Rechteck 43">
              <a:extLst>
                <a:ext uri="{FF2B5EF4-FFF2-40B4-BE49-F238E27FC236}">
                  <a16:creationId xmlns:a16="http://schemas.microsoft.com/office/drawing/2014/main" id="{A7ACD206-57B1-48B6-B224-22491D775F75}"/>
                </a:ext>
              </a:extLst>
            </p:cNvPr>
            <p:cNvSpPr/>
            <p:nvPr/>
          </p:nvSpPr>
          <p:spPr>
            <a:xfrm>
              <a:off x="8746961" y="2715539"/>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64" name="Gleichschenkliges Dreieck 44">
              <a:extLst>
                <a:ext uri="{FF2B5EF4-FFF2-40B4-BE49-F238E27FC236}">
                  <a16:creationId xmlns:a16="http://schemas.microsoft.com/office/drawing/2014/main" id="{6F7B0682-3C6A-479F-8508-AD655BA54FFB}"/>
                </a:ext>
              </a:extLst>
            </p:cNvPr>
            <p:cNvSpPr/>
            <p:nvPr/>
          </p:nvSpPr>
          <p:spPr>
            <a:xfrm>
              <a:off x="8723672" y="2531015"/>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65" name="Rechteck 57">
              <a:extLst>
                <a:ext uri="{FF2B5EF4-FFF2-40B4-BE49-F238E27FC236}">
                  <a16:creationId xmlns:a16="http://schemas.microsoft.com/office/drawing/2014/main" id="{7FF04222-1ACC-42EC-A0BD-C2C857443CDA}"/>
                </a:ext>
              </a:extLst>
            </p:cNvPr>
            <p:cNvSpPr/>
            <p:nvPr/>
          </p:nvSpPr>
          <p:spPr>
            <a:xfrm>
              <a:off x="6786173" y="1134547"/>
              <a:ext cx="282160" cy="160339"/>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66" name="Gleichschenkliges Dreieck 58">
              <a:extLst>
                <a:ext uri="{FF2B5EF4-FFF2-40B4-BE49-F238E27FC236}">
                  <a16:creationId xmlns:a16="http://schemas.microsoft.com/office/drawing/2014/main" id="{88B45037-4EAC-42DE-96E6-186E2E8FAECD}"/>
                </a:ext>
              </a:extLst>
            </p:cNvPr>
            <p:cNvSpPr/>
            <p:nvPr/>
          </p:nvSpPr>
          <p:spPr>
            <a:xfrm>
              <a:off x="6737802" y="1032431"/>
              <a:ext cx="366360" cy="101220"/>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67" name="Rechteck 59">
              <a:extLst>
                <a:ext uri="{FF2B5EF4-FFF2-40B4-BE49-F238E27FC236}">
                  <a16:creationId xmlns:a16="http://schemas.microsoft.com/office/drawing/2014/main" id="{636450BA-848C-4342-9899-954E6C1AA0F0}"/>
                </a:ext>
              </a:extLst>
            </p:cNvPr>
            <p:cNvSpPr/>
            <p:nvPr/>
          </p:nvSpPr>
          <p:spPr>
            <a:xfrm>
              <a:off x="6921430" y="1319070"/>
              <a:ext cx="282160" cy="160339"/>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68" name="Gleichschenkliges Dreieck 60">
              <a:extLst>
                <a:ext uri="{FF2B5EF4-FFF2-40B4-BE49-F238E27FC236}">
                  <a16:creationId xmlns:a16="http://schemas.microsoft.com/office/drawing/2014/main" id="{B2333C5F-77B2-4873-BFB9-833CB478242D}"/>
                </a:ext>
              </a:extLst>
            </p:cNvPr>
            <p:cNvSpPr/>
            <p:nvPr/>
          </p:nvSpPr>
          <p:spPr>
            <a:xfrm>
              <a:off x="6873060" y="1216955"/>
              <a:ext cx="366360" cy="101220"/>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69" name="Rechteck 26">
              <a:extLst>
                <a:ext uri="{FF2B5EF4-FFF2-40B4-BE49-F238E27FC236}">
                  <a16:creationId xmlns:a16="http://schemas.microsoft.com/office/drawing/2014/main" id="{B6C9A098-12EC-4CA2-80F8-A3FC97A88354}"/>
                </a:ext>
              </a:extLst>
            </p:cNvPr>
            <p:cNvSpPr/>
            <p:nvPr/>
          </p:nvSpPr>
          <p:spPr>
            <a:xfrm>
              <a:off x="6522823" y="1216060"/>
              <a:ext cx="283056" cy="160338"/>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70" name="Gleichschenkliges Dreieck 51">
              <a:extLst>
                <a:ext uri="{FF2B5EF4-FFF2-40B4-BE49-F238E27FC236}">
                  <a16:creationId xmlns:a16="http://schemas.microsoft.com/office/drawing/2014/main" id="{AABF4D02-45C1-4278-A61C-94B2595A7421}"/>
                </a:ext>
              </a:extLst>
            </p:cNvPr>
            <p:cNvSpPr/>
            <p:nvPr/>
          </p:nvSpPr>
          <p:spPr>
            <a:xfrm>
              <a:off x="6475349" y="1113945"/>
              <a:ext cx="366360" cy="101219"/>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71" name="Rechteck 61">
              <a:extLst>
                <a:ext uri="{FF2B5EF4-FFF2-40B4-BE49-F238E27FC236}">
                  <a16:creationId xmlns:a16="http://schemas.microsoft.com/office/drawing/2014/main" id="{8EFF6C67-E480-4557-B9DD-9ACE8F0A72B7}"/>
                </a:ext>
              </a:extLst>
            </p:cNvPr>
            <p:cNvSpPr/>
            <p:nvPr/>
          </p:nvSpPr>
          <p:spPr>
            <a:xfrm>
              <a:off x="7309289" y="1056617"/>
              <a:ext cx="282160" cy="160338"/>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72" name="Gleichschenkliges Dreieck 62">
              <a:extLst>
                <a:ext uri="{FF2B5EF4-FFF2-40B4-BE49-F238E27FC236}">
                  <a16:creationId xmlns:a16="http://schemas.microsoft.com/office/drawing/2014/main" id="{D2228957-EBDE-4BFE-9359-39E92DD56D88}"/>
                </a:ext>
              </a:extLst>
            </p:cNvPr>
            <p:cNvSpPr/>
            <p:nvPr/>
          </p:nvSpPr>
          <p:spPr>
            <a:xfrm>
              <a:off x="7261814" y="954502"/>
              <a:ext cx="365464" cy="101219"/>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73" name="Rechteck 63">
              <a:extLst>
                <a:ext uri="{FF2B5EF4-FFF2-40B4-BE49-F238E27FC236}">
                  <a16:creationId xmlns:a16="http://schemas.microsoft.com/office/drawing/2014/main" id="{17A2976C-4CEC-438D-B5D1-89D7D78CDB04}"/>
                </a:ext>
              </a:extLst>
            </p:cNvPr>
            <p:cNvSpPr/>
            <p:nvPr/>
          </p:nvSpPr>
          <p:spPr>
            <a:xfrm>
              <a:off x="7535017" y="1120215"/>
              <a:ext cx="282160" cy="160339"/>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74" name="Gleichschenkliges Dreieck 64">
              <a:extLst>
                <a:ext uri="{FF2B5EF4-FFF2-40B4-BE49-F238E27FC236}">
                  <a16:creationId xmlns:a16="http://schemas.microsoft.com/office/drawing/2014/main" id="{5721254F-0587-4553-B379-69FC286ECF1B}"/>
                </a:ext>
              </a:extLst>
            </p:cNvPr>
            <p:cNvSpPr/>
            <p:nvPr/>
          </p:nvSpPr>
          <p:spPr>
            <a:xfrm>
              <a:off x="7487542" y="1018099"/>
              <a:ext cx="365464" cy="100324"/>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75" name="Rechteck 68">
              <a:extLst>
                <a:ext uri="{FF2B5EF4-FFF2-40B4-BE49-F238E27FC236}">
                  <a16:creationId xmlns:a16="http://schemas.microsoft.com/office/drawing/2014/main" id="{C6C1C6AB-1816-4762-9C46-99625859DA59}"/>
                </a:ext>
              </a:extLst>
            </p:cNvPr>
            <p:cNvSpPr/>
            <p:nvPr/>
          </p:nvSpPr>
          <p:spPr>
            <a:xfrm>
              <a:off x="10247335" y="3990186"/>
              <a:ext cx="454144"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76" name="Gleichschenkliges Dreieck 69">
              <a:extLst>
                <a:ext uri="{FF2B5EF4-FFF2-40B4-BE49-F238E27FC236}">
                  <a16:creationId xmlns:a16="http://schemas.microsoft.com/office/drawing/2014/main" id="{C51E7960-0DF5-446A-8FBF-6B88E8B8EF5A}"/>
                </a:ext>
              </a:extLst>
            </p:cNvPr>
            <p:cNvSpPr/>
            <p:nvPr/>
          </p:nvSpPr>
          <p:spPr>
            <a:xfrm>
              <a:off x="10172989" y="3901507"/>
              <a:ext cx="590296"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77" name="Rechteck 70">
              <a:extLst>
                <a:ext uri="{FF2B5EF4-FFF2-40B4-BE49-F238E27FC236}">
                  <a16:creationId xmlns:a16="http://schemas.microsoft.com/office/drawing/2014/main" id="{3AA76009-78CC-4669-8393-C652502FA03D}"/>
                </a:ext>
              </a:extLst>
            </p:cNvPr>
            <p:cNvSpPr/>
            <p:nvPr/>
          </p:nvSpPr>
          <p:spPr>
            <a:xfrm>
              <a:off x="10480229" y="4284886"/>
              <a:ext cx="455039"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78" name="Gleichschenkliges Dreieck 71">
              <a:extLst>
                <a:ext uri="{FF2B5EF4-FFF2-40B4-BE49-F238E27FC236}">
                  <a16:creationId xmlns:a16="http://schemas.microsoft.com/office/drawing/2014/main" id="{423EE9BD-5F6F-4628-B212-44F36D12ECA6}"/>
                </a:ext>
              </a:extLst>
            </p:cNvPr>
            <p:cNvSpPr/>
            <p:nvPr/>
          </p:nvSpPr>
          <p:spPr>
            <a:xfrm>
              <a:off x="10406778" y="4196207"/>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79" name="Rechteck 72">
              <a:extLst>
                <a:ext uri="{FF2B5EF4-FFF2-40B4-BE49-F238E27FC236}">
                  <a16:creationId xmlns:a16="http://schemas.microsoft.com/office/drawing/2014/main" id="{93EA8B47-931C-417E-BC18-24DD09EFF682}"/>
                </a:ext>
              </a:extLst>
            </p:cNvPr>
            <p:cNvSpPr/>
            <p:nvPr/>
          </p:nvSpPr>
          <p:spPr>
            <a:xfrm>
              <a:off x="9873810" y="4145150"/>
              <a:ext cx="454143"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80" name="Gleichschenkliges Dreieck 73">
              <a:extLst>
                <a:ext uri="{FF2B5EF4-FFF2-40B4-BE49-F238E27FC236}">
                  <a16:creationId xmlns:a16="http://schemas.microsoft.com/office/drawing/2014/main" id="{9FA49E34-FEE4-45E4-A0A8-CA0ABF697308}"/>
                </a:ext>
              </a:extLst>
            </p:cNvPr>
            <p:cNvSpPr/>
            <p:nvPr/>
          </p:nvSpPr>
          <p:spPr>
            <a:xfrm>
              <a:off x="9800359" y="4056470"/>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81" name="Rechteck 80">
              <a:extLst>
                <a:ext uri="{FF2B5EF4-FFF2-40B4-BE49-F238E27FC236}">
                  <a16:creationId xmlns:a16="http://schemas.microsoft.com/office/drawing/2014/main" id="{B3177A60-A642-4AEF-941F-9063116EA1A1}"/>
                </a:ext>
              </a:extLst>
            </p:cNvPr>
            <p:cNvSpPr/>
            <p:nvPr/>
          </p:nvSpPr>
          <p:spPr>
            <a:xfrm>
              <a:off x="11008720" y="3937337"/>
              <a:ext cx="454144"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82" name="Gleichschenkliges Dreieck 81">
              <a:extLst>
                <a:ext uri="{FF2B5EF4-FFF2-40B4-BE49-F238E27FC236}">
                  <a16:creationId xmlns:a16="http://schemas.microsoft.com/office/drawing/2014/main" id="{B58A5557-DF9E-4A9B-A941-6F7ADD642D6D}"/>
                </a:ext>
              </a:extLst>
            </p:cNvPr>
            <p:cNvSpPr/>
            <p:nvPr/>
          </p:nvSpPr>
          <p:spPr>
            <a:xfrm>
              <a:off x="10935269" y="3848657"/>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83" name="Rechteck 82">
              <a:extLst>
                <a:ext uri="{FF2B5EF4-FFF2-40B4-BE49-F238E27FC236}">
                  <a16:creationId xmlns:a16="http://schemas.microsoft.com/office/drawing/2014/main" id="{43260460-DA0B-4702-A0C7-E73916504AC7}"/>
                </a:ext>
              </a:extLst>
            </p:cNvPr>
            <p:cNvSpPr/>
            <p:nvPr/>
          </p:nvSpPr>
          <p:spPr>
            <a:xfrm>
              <a:off x="11253259" y="4070803"/>
              <a:ext cx="454143"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84" name="Gleichschenkliges Dreieck 83">
              <a:extLst>
                <a:ext uri="{FF2B5EF4-FFF2-40B4-BE49-F238E27FC236}">
                  <a16:creationId xmlns:a16="http://schemas.microsoft.com/office/drawing/2014/main" id="{DDA9A674-08BF-4268-A564-A1C4663B5F34}"/>
                </a:ext>
              </a:extLst>
            </p:cNvPr>
            <p:cNvSpPr/>
            <p:nvPr/>
          </p:nvSpPr>
          <p:spPr>
            <a:xfrm>
              <a:off x="11179808" y="3983019"/>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85" name="Freihandform 67">
              <a:extLst>
                <a:ext uri="{FF2B5EF4-FFF2-40B4-BE49-F238E27FC236}">
                  <a16:creationId xmlns:a16="http://schemas.microsoft.com/office/drawing/2014/main" id="{D1E55724-5398-4DCB-92D5-A0D5D474399E}"/>
                </a:ext>
              </a:extLst>
            </p:cNvPr>
            <p:cNvSpPr/>
            <p:nvPr/>
          </p:nvSpPr>
          <p:spPr>
            <a:xfrm>
              <a:off x="5135313" y="4644080"/>
              <a:ext cx="7078186" cy="1439464"/>
            </a:xfrm>
            <a:custGeom>
              <a:avLst/>
              <a:gdLst>
                <a:gd name="connsiteX0" fmla="*/ 0 w 11195887"/>
                <a:gd name="connsiteY0" fmla="*/ 2416631 h 2416631"/>
                <a:gd name="connsiteX1" fmla="*/ 130628 w 11195887"/>
                <a:gd name="connsiteY1" fmla="*/ 2351316 h 2416631"/>
                <a:gd name="connsiteX2" fmla="*/ 195943 w 11195887"/>
                <a:gd name="connsiteY2" fmla="*/ 2329545 h 2416631"/>
                <a:gd name="connsiteX3" fmla="*/ 370114 w 11195887"/>
                <a:gd name="connsiteY3" fmla="*/ 2242459 h 2416631"/>
                <a:gd name="connsiteX4" fmla="*/ 457200 w 11195887"/>
                <a:gd name="connsiteY4" fmla="*/ 2155373 h 2416631"/>
                <a:gd name="connsiteX5" fmla="*/ 500743 w 11195887"/>
                <a:gd name="connsiteY5" fmla="*/ 2090059 h 2416631"/>
                <a:gd name="connsiteX6" fmla="*/ 566057 w 11195887"/>
                <a:gd name="connsiteY6" fmla="*/ 2046516 h 2416631"/>
                <a:gd name="connsiteX7" fmla="*/ 783771 w 11195887"/>
                <a:gd name="connsiteY7" fmla="*/ 1850573 h 2416631"/>
                <a:gd name="connsiteX8" fmla="*/ 827314 w 11195887"/>
                <a:gd name="connsiteY8" fmla="*/ 1785259 h 2416631"/>
                <a:gd name="connsiteX9" fmla="*/ 957943 w 11195887"/>
                <a:gd name="connsiteY9" fmla="*/ 1719945 h 2416631"/>
                <a:gd name="connsiteX10" fmla="*/ 1023257 w 11195887"/>
                <a:gd name="connsiteY10" fmla="*/ 1654631 h 2416631"/>
                <a:gd name="connsiteX11" fmla="*/ 1110343 w 11195887"/>
                <a:gd name="connsiteY11" fmla="*/ 1611088 h 2416631"/>
                <a:gd name="connsiteX12" fmla="*/ 1545771 w 11195887"/>
                <a:gd name="connsiteY12" fmla="*/ 1567545 h 2416631"/>
                <a:gd name="connsiteX13" fmla="*/ 1763485 w 11195887"/>
                <a:gd name="connsiteY13" fmla="*/ 1524002 h 2416631"/>
                <a:gd name="connsiteX14" fmla="*/ 1828800 w 11195887"/>
                <a:gd name="connsiteY14" fmla="*/ 1480459 h 2416631"/>
                <a:gd name="connsiteX15" fmla="*/ 1894114 w 11195887"/>
                <a:gd name="connsiteY15" fmla="*/ 1458688 h 2416631"/>
                <a:gd name="connsiteX16" fmla="*/ 1959428 w 11195887"/>
                <a:gd name="connsiteY16" fmla="*/ 1393373 h 2416631"/>
                <a:gd name="connsiteX17" fmla="*/ 2002971 w 11195887"/>
                <a:gd name="connsiteY17" fmla="*/ 1328059 h 2416631"/>
                <a:gd name="connsiteX18" fmla="*/ 2090057 w 11195887"/>
                <a:gd name="connsiteY18" fmla="*/ 1284516 h 2416631"/>
                <a:gd name="connsiteX19" fmla="*/ 2242457 w 11195887"/>
                <a:gd name="connsiteY19" fmla="*/ 1175659 h 2416631"/>
                <a:gd name="connsiteX20" fmla="*/ 2307771 w 11195887"/>
                <a:gd name="connsiteY20" fmla="*/ 1132116 h 2416631"/>
                <a:gd name="connsiteX21" fmla="*/ 2503714 w 11195887"/>
                <a:gd name="connsiteY21" fmla="*/ 892631 h 2416631"/>
                <a:gd name="connsiteX22" fmla="*/ 2656114 w 11195887"/>
                <a:gd name="connsiteY22" fmla="*/ 805545 h 2416631"/>
                <a:gd name="connsiteX23" fmla="*/ 2721428 w 11195887"/>
                <a:gd name="connsiteY23" fmla="*/ 740231 h 2416631"/>
                <a:gd name="connsiteX24" fmla="*/ 2873828 w 11195887"/>
                <a:gd name="connsiteY24" fmla="*/ 674916 h 2416631"/>
                <a:gd name="connsiteX25" fmla="*/ 2939143 w 11195887"/>
                <a:gd name="connsiteY25" fmla="*/ 631373 h 2416631"/>
                <a:gd name="connsiteX26" fmla="*/ 3004457 w 11195887"/>
                <a:gd name="connsiteY26" fmla="*/ 566059 h 2416631"/>
                <a:gd name="connsiteX27" fmla="*/ 3113314 w 11195887"/>
                <a:gd name="connsiteY27" fmla="*/ 544288 h 2416631"/>
                <a:gd name="connsiteX28" fmla="*/ 3374571 w 11195887"/>
                <a:gd name="connsiteY28" fmla="*/ 478973 h 2416631"/>
                <a:gd name="connsiteX29" fmla="*/ 3439885 w 11195887"/>
                <a:gd name="connsiteY29" fmla="*/ 457202 h 2416631"/>
                <a:gd name="connsiteX30" fmla="*/ 3614057 w 11195887"/>
                <a:gd name="connsiteY30" fmla="*/ 413659 h 2416631"/>
                <a:gd name="connsiteX31" fmla="*/ 3701143 w 11195887"/>
                <a:gd name="connsiteY31" fmla="*/ 391888 h 2416631"/>
                <a:gd name="connsiteX32" fmla="*/ 3766457 w 11195887"/>
                <a:gd name="connsiteY32" fmla="*/ 370116 h 2416631"/>
                <a:gd name="connsiteX33" fmla="*/ 4942114 w 11195887"/>
                <a:gd name="connsiteY33" fmla="*/ 326573 h 2416631"/>
                <a:gd name="connsiteX34" fmla="*/ 5355771 w 11195887"/>
                <a:gd name="connsiteY34" fmla="*/ 304802 h 2416631"/>
                <a:gd name="connsiteX35" fmla="*/ 6030685 w 11195887"/>
                <a:gd name="connsiteY35" fmla="*/ 261259 h 2416631"/>
                <a:gd name="connsiteX36" fmla="*/ 6313714 w 11195887"/>
                <a:gd name="connsiteY36" fmla="*/ 217716 h 2416631"/>
                <a:gd name="connsiteX37" fmla="*/ 6749143 w 11195887"/>
                <a:gd name="connsiteY37" fmla="*/ 195945 h 2416631"/>
                <a:gd name="connsiteX38" fmla="*/ 7075714 w 11195887"/>
                <a:gd name="connsiteY38" fmla="*/ 174173 h 2416631"/>
                <a:gd name="connsiteX39" fmla="*/ 7228114 w 11195887"/>
                <a:gd name="connsiteY39" fmla="*/ 152402 h 2416631"/>
                <a:gd name="connsiteX40" fmla="*/ 7467600 w 11195887"/>
                <a:gd name="connsiteY40" fmla="*/ 108859 h 2416631"/>
                <a:gd name="connsiteX41" fmla="*/ 9840685 w 11195887"/>
                <a:gd name="connsiteY41" fmla="*/ 65316 h 2416631"/>
                <a:gd name="connsiteX42" fmla="*/ 10907485 w 11195887"/>
                <a:gd name="connsiteY42" fmla="*/ 21773 h 2416631"/>
                <a:gd name="connsiteX43" fmla="*/ 11168743 w 11195887"/>
                <a:gd name="connsiteY43" fmla="*/ 2 h 241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195887" h="2416631">
                  <a:moveTo>
                    <a:pt x="0" y="2416631"/>
                  </a:moveTo>
                  <a:cubicBezTo>
                    <a:pt x="43543" y="2394859"/>
                    <a:pt x="86142" y="2371088"/>
                    <a:pt x="130628" y="2351316"/>
                  </a:cubicBezTo>
                  <a:cubicBezTo>
                    <a:pt x="151599" y="2341995"/>
                    <a:pt x="174455" y="2337603"/>
                    <a:pt x="195943" y="2329545"/>
                  </a:cubicBezTo>
                  <a:cubicBezTo>
                    <a:pt x="264465" y="2303850"/>
                    <a:pt x="315555" y="2289224"/>
                    <a:pt x="370114" y="2242459"/>
                  </a:cubicBezTo>
                  <a:cubicBezTo>
                    <a:pt x="401284" y="2215742"/>
                    <a:pt x="430483" y="2186543"/>
                    <a:pt x="457200" y="2155373"/>
                  </a:cubicBezTo>
                  <a:cubicBezTo>
                    <a:pt x="474229" y="2135506"/>
                    <a:pt x="482241" y="2108561"/>
                    <a:pt x="500743" y="2090059"/>
                  </a:cubicBezTo>
                  <a:cubicBezTo>
                    <a:pt x="519245" y="2071557"/>
                    <a:pt x="544286" y="2061030"/>
                    <a:pt x="566057" y="2046516"/>
                  </a:cubicBezTo>
                  <a:cubicBezTo>
                    <a:pt x="649856" y="1920819"/>
                    <a:pt x="588667" y="1996902"/>
                    <a:pt x="783771" y="1850573"/>
                  </a:cubicBezTo>
                  <a:cubicBezTo>
                    <a:pt x="804704" y="1834873"/>
                    <a:pt x="808812" y="1803761"/>
                    <a:pt x="827314" y="1785259"/>
                  </a:cubicBezTo>
                  <a:cubicBezTo>
                    <a:pt x="869520" y="1743053"/>
                    <a:pt x="904820" y="1737652"/>
                    <a:pt x="957943" y="1719945"/>
                  </a:cubicBezTo>
                  <a:cubicBezTo>
                    <a:pt x="979714" y="1698174"/>
                    <a:pt x="998203" y="1672527"/>
                    <a:pt x="1023257" y="1654631"/>
                  </a:cubicBezTo>
                  <a:cubicBezTo>
                    <a:pt x="1049667" y="1635767"/>
                    <a:pt x="1080512" y="1623873"/>
                    <a:pt x="1110343" y="1611088"/>
                  </a:cubicBezTo>
                  <a:cubicBezTo>
                    <a:pt x="1245881" y="1553000"/>
                    <a:pt x="1405951" y="1575770"/>
                    <a:pt x="1545771" y="1567545"/>
                  </a:cubicBezTo>
                  <a:cubicBezTo>
                    <a:pt x="1575235" y="1562634"/>
                    <a:pt x="1722152" y="1541716"/>
                    <a:pt x="1763485" y="1524002"/>
                  </a:cubicBezTo>
                  <a:cubicBezTo>
                    <a:pt x="1787536" y="1513695"/>
                    <a:pt x="1805396" y="1492161"/>
                    <a:pt x="1828800" y="1480459"/>
                  </a:cubicBezTo>
                  <a:cubicBezTo>
                    <a:pt x="1849326" y="1470196"/>
                    <a:pt x="1872343" y="1465945"/>
                    <a:pt x="1894114" y="1458688"/>
                  </a:cubicBezTo>
                  <a:cubicBezTo>
                    <a:pt x="1915885" y="1436916"/>
                    <a:pt x="1939717" y="1417026"/>
                    <a:pt x="1959428" y="1393373"/>
                  </a:cubicBezTo>
                  <a:cubicBezTo>
                    <a:pt x="1976179" y="1373272"/>
                    <a:pt x="1982870" y="1344810"/>
                    <a:pt x="2002971" y="1328059"/>
                  </a:cubicBezTo>
                  <a:cubicBezTo>
                    <a:pt x="2027904" y="1307282"/>
                    <a:pt x="2061878" y="1300618"/>
                    <a:pt x="2090057" y="1284516"/>
                  </a:cubicBezTo>
                  <a:cubicBezTo>
                    <a:pt x="2141360" y="1255200"/>
                    <a:pt x="2195736" y="1209031"/>
                    <a:pt x="2242457" y="1175659"/>
                  </a:cubicBezTo>
                  <a:cubicBezTo>
                    <a:pt x="2263749" y="1160450"/>
                    <a:pt x="2290267" y="1151565"/>
                    <a:pt x="2307771" y="1132116"/>
                  </a:cubicBezTo>
                  <a:cubicBezTo>
                    <a:pt x="2411215" y="1017179"/>
                    <a:pt x="2406456" y="973680"/>
                    <a:pt x="2503714" y="892631"/>
                  </a:cubicBezTo>
                  <a:cubicBezTo>
                    <a:pt x="2627129" y="789785"/>
                    <a:pt x="2507053" y="912017"/>
                    <a:pt x="2656114" y="805545"/>
                  </a:cubicBezTo>
                  <a:cubicBezTo>
                    <a:pt x="2681168" y="787649"/>
                    <a:pt x="2696374" y="758127"/>
                    <a:pt x="2721428" y="740231"/>
                  </a:cubicBezTo>
                  <a:cubicBezTo>
                    <a:pt x="2827133" y="664727"/>
                    <a:pt x="2779073" y="722294"/>
                    <a:pt x="2873828" y="674916"/>
                  </a:cubicBezTo>
                  <a:cubicBezTo>
                    <a:pt x="2897232" y="663214"/>
                    <a:pt x="2919042" y="648124"/>
                    <a:pt x="2939143" y="631373"/>
                  </a:cubicBezTo>
                  <a:cubicBezTo>
                    <a:pt x="2962796" y="611662"/>
                    <a:pt x="2976918" y="579828"/>
                    <a:pt x="3004457" y="566059"/>
                  </a:cubicBezTo>
                  <a:cubicBezTo>
                    <a:pt x="3037555" y="549510"/>
                    <a:pt x="3077028" y="551545"/>
                    <a:pt x="3113314" y="544288"/>
                  </a:cubicBezTo>
                  <a:cubicBezTo>
                    <a:pt x="3311394" y="465056"/>
                    <a:pt x="3128889" y="528110"/>
                    <a:pt x="3374571" y="478973"/>
                  </a:cubicBezTo>
                  <a:cubicBezTo>
                    <a:pt x="3397074" y="474472"/>
                    <a:pt x="3417745" y="463240"/>
                    <a:pt x="3439885" y="457202"/>
                  </a:cubicBezTo>
                  <a:cubicBezTo>
                    <a:pt x="3497620" y="441456"/>
                    <a:pt x="3556000" y="428173"/>
                    <a:pt x="3614057" y="413659"/>
                  </a:cubicBezTo>
                  <a:cubicBezTo>
                    <a:pt x="3643086" y="406402"/>
                    <a:pt x="3672757" y="401350"/>
                    <a:pt x="3701143" y="391888"/>
                  </a:cubicBezTo>
                  <a:cubicBezTo>
                    <a:pt x="3722914" y="384631"/>
                    <a:pt x="3743622" y="372400"/>
                    <a:pt x="3766457" y="370116"/>
                  </a:cubicBezTo>
                  <a:cubicBezTo>
                    <a:pt x="4053645" y="341397"/>
                    <a:pt x="4776097" y="332502"/>
                    <a:pt x="4942114" y="326573"/>
                  </a:cubicBezTo>
                  <a:cubicBezTo>
                    <a:pt x="5080103" y="321645"/>
                    <a:pt x="5217942" y="313072"/>
                    <a:pt x="5355771" y="304802"/>
                  </a:cubicBezTo>
                  <a:lnTo>
                    <a:pt x="6030685" y="261259"/>
                  </a:lnTo>
                  <a:cubicBezTo>
                    <a:pt x="6141335" y="239130"/>
                    <a:pt x="6190704" y="226502"/>
                    <a:pt x="6313714" y="217716"/>
                  </a:cubicBezTo>
                  <a:cubicBezTo>
                    <a:pt x="6458669" y="207362"/>
                    <a:pt x="6604055" y="204236"/>
                    <a:pt x="6749143" y="195945"/>
                  </a:cubicBezTo>
                  <a:lnTo>
                    <a:pt x="7075714" y="174173"/>
                  </a:lnTo>
                  <a:cubicBezTo>
                    <a:pt x="7126514" y="166916"/>
                    <a:pt x="7177795" y="162466"/>
                    <a:pt x="7228114" y="152402"/>
                  </a:cubicBezTo>
                  <a:cubicBezTo>
                    <a:pt x="7407276" y="116570"/>
                    <a:pt x="7121912" y="122155"/>
                    <a:pt x="7467600" y="108859"/>
                  </a:cubicBezTo>
                  <a:cubicBezTo>
                    <a:pt x="7922422" y="91366"/>
                    <a:pt x="9545981" y="69850"/>
                    <a:pt x="9840685" y="65316"/>
                  </a:cubicBezTo>
                  <a:cubicBezTo>
                    <a:pt x="10471691" y="12733"/>
                    <a:pt x="9700863" y="72049"/>
                    <a:pt x="10907485" y="21773"/>
                  </a:cubicBezTo>
                  <a:cubicBezTo>
                    <a:pt x="11445756" y="-655"/>
                    <a:pt x="11040416" y="2"/>
                    <a:pt x="11168743" y="2"/>
                  </a:cubicBezTo>
                </a:path>
              </a:pathLst>
            </a:custGeom>
            <a:noFill/>
            <a:ln w="1016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ln w="101600">
                  <a:solidFill>
                    <a:prstClr val="black"/>
                  </a:solidFill>
                </a:ln>
                <a:solidFill>
                  <a:prstClr val="white"/>
                </a:solidFill>
              </a:endParaRPr>
            </a:p>
          </p:txBody>
        </p:sp>
        <p:sp>
          <p:nvSpPr>
            <p:cNvPr id="186" name="Freihandform 84">
              <a:extLst>
                <a:ext uri="{FF2B5EF4-FFF2-40B4-BE49-F238E27FC236}">
                  <a16:creationId xmlns:a16="http://schemas.microsoft.com/office/drawing/2014/main" id="{192CC9CC-D6F1-4290-9003-7B20D56054AF}"/>
                </a:ext>
              </a:extLst>
            </p:cNvPr>
            <p:cNvSpPr/>
            <p:nvPr/>
          </p:nvSpPr>
          <p:spPr>
            <a:xfrm>
              <a:off x="5847431" y="5123304"/>
              <a:ext cx="6350840" cy="945908"/>
            </a:xfrm>
            <a:custGeom>
              <a:avLst/>
              <a:gdLst>
                <a:gd name="connsiteX0" fmla="*/ 0 w 11255829"/>
                <a:gd name="connsiteY0" fmla="*/ 1676450 h 1676450"/>
                <a:gd name="connsiteX1" fmla="*/ 87086 w 11255829"/>
                <a:gd name="connsiteY1" fmla="*/ 1567593 h 1676450"/>
                <a:gd name="connsiteX2" fmla="*/ 152400 w 11255829"/>
                <a:gd name="connsiteY2" fmla="*/ 1524050 h 1676450"/>
                <a:gd name="connsiteX3" fmla="*/ 370114 w 11255829"/>
                <a:gd name="connsiteY3" fmla="*/ 1458735 h 1676450"/>
                <a:gd name="connsiteX4" fmla="*/ 435429 w 11255829"/>
                <a:gd name="connsiteY4" fmla="*/ 1436964 h 1676450"/>
                <a:gd name="connsiteX5" fmla="*/ 544286 w 11255829"/>
                <a:gd name="connsiteY5" fmla="*/ 1415193 h 1676450"/>
                <a:gd name="connsiteX6" fmla="*/ 674914 w 11255829"/>
                <a:gd name="connsiteY6" fmla="*/ 1371650 h 1676450"/>
                <a:gd name="connsiteX7" fmla="*/ 805543 w 11255829"/>
                <a:gd name="connsiteY7" fmla="*/ 1262793 h 1676450"/>
                <a:gd name="connsiteX8" fmla="*/ 936171 w 11255829"/>
                <a:gd name="connsiteY8" fmla="*/ 1197478 h 1676450"/>
                <a:gd name="connsiteX9" fmla="*/ 1045029 w 11255829"/>
                <a:gd name="connsiteY9" fmla="*/ 1110393 h 1676450"/>
                <a:gd name="connsiteX10" fmla="*/ 1110343 w 11255829"/>
                <a:gd name="connsiteY10" fmla="*/ 1066850 h 1676450"/>
                <a:gd name="connsiteX11" fmla="*/ 1240971 w 11255829"/>
                <a:gd name="connsiteY11" fmla="*/ 1023307 h 1676450"/>
                <a:gd name="connsiteX12" fmla="*/ 1284514 w 11255829"/>
                <a:gd name="connsiteY12" fmla="*/ 957993 h 1676450"/>
                <a:gd name="connsiteX13" fmla="*/ 1415143 w 11255829"/>
                <a:gd name="connsiteY13" fmla="*/ 914450 h 1676450"/>
                <a:gd name="connsiteX14" fmla="*/ 1611086 w 11255829"/>
                <a:gd name="connsiteY14" fmla="*/ 805593 h 1676450"/>
                <a:gd name="connsiteX15" fmla="*/ 1741714 w 11255829"/>
                <a:gd name="connsiteY15" fmla="*/ 740278 h 1676450"/>
                <a:gd name="connsiteX16" fmla="*/ 1894114 w 11255829"/>
                <a:gd name="connsiteY16" fmla="*/ 674964 h 1676450"/>
                <a:gd name="connsiteX17" fmla="*/ 1959429 w 11255829"/>
                <a:gd name="connsiteY17" fmla="*/ 631421 h 1676450"/>
                <a:gd name="connsiteX18" fmla="*/ 2024743 w 11255829"/>
                <a:gd name="connsiteY18" fmla="*/ 609650 h 1676450"/>
                <a:gd name="connsiteX19" fmla="*/ 2090057 w 11255829"/>
                <a:gd name="connsiteY19" fmla="*/ 544335 h 1676450"/>
                <a:gd name="connsiteX20" fmla="*/ 2155371 w 11255829"/>
                <a:gd name="connsiteY20" fmla="*/ 500793 h 1676450"/>
                <a:gd name="connsiteX21" fmla="*/ 2198914 w 11255829"/>
                <a:gd name="connsiteY21" fmla="*/ 435478 h 1676450"/>
                <a:gd name="connsiteX22" fmla="*/ 2547257 w 11255829"/>
                <a:gd name="connsiteY22" fmla="*/ 326621 h 1676450"/>
                <a:gd name="connsiteX23" fmla="*/ 3004457 w 11255829"/>
                <a:gd name="connsiteY23" fmla="*/ 283078 h 1676450"/>
                <a:gd name="connsiteX24" fmla="*/ 3788229 w 11255829"/>
                <a:gd name="connsiteY24" fmla="*/ 261307 h 1676450"/>
                <a:gd name="connsiteX25" fmla="*/ 4049486 w 11255829"/>
                <a:gd name="connsiteY25" fmla="*/ 217764 h 1676450"/>
                <a:gd name="connsiteX26" fmla="*/ 4158343 w 11255829"/>
                <a:gd name="connsiteY26" fmla="*/ 195993 h 1676450"/>
                <a:gd name="connsiteX27" fmla="*/ 4506686 w 11255829"/>
                <a:gd name="connsiteY27" fmla="*/ 152450 h 1676450"/>
                <a:gd name="connsiteX28" fmla="*/ 4680857 w 11255829"/>
                <a:gd name="connsiteY28" fmla="*/ 130678 h 1676450"/>
                <a:gd name="connsiteX29" fmla="*/ 5312229 w 11255829"/>
                <a:gd name="connsiteY29" fmla="*/ 108907 h 1676450"/>
                <a:gd name="connsiteX30" fmla="*/ 8033657 w 11255829"/>
                <a:gd name="connsiteY30" fmla="*/ 65364 h 1676450"/>
                <a:gd name="connsiteX31" fmla="*/ 9144000 w 11255829"/>
                <a:gd name="connsiteY31" fmla="*/ 43593 h 1676450"/>
                <a:gd name="connsiteX32" fmla="*/ 11255829 w 11255829"/>
                <a:gd name="connsiteY32" fmla="*/ 50 h 16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55829" h="1676450">
                  <a:moveTo>
                    <a:pt x="0" y="1676450"/>
                  </a:moveTo>
                  <a:cubicBezTo>
                    <a:pt x="29029" y="1640164"/>
                    <a:pt x="54228" y="1600451"/>
                    <a:pt x="87086" y="1567593"/>
                  </a:cubicBezTo>
                  <a:cubicBezTo>
                    <a:pt x="105588" y="1549091"/>
                    <a:pt x="128489" y="1534677"/>
                    <a:pt x="152400" y="1524050"/>
                  </a:cubicBezTo>
                  <a:cubicBezTo>
                    <a:pt x="245518" y="1482664"/>
                    <a:pt x="281460" y="1484065"/>
                    <a:pt x="370114" y="1458735"/>
                  </a:cubicBezTo>
                  <a:cubicBezTo>
                    <a:pt x="392180" y="1452430"/>
                    <a:pt x="413165" y="1442530"/>
                    <a:pt x="435429" y="1436964"/>
                  </a:cubicBezTo>
                  <a:cubicBezTo>
                    <a:pt x="471328" y="1427989"/>
                    <a:pt x="508586" y="1424929"/>
                    <a:pt x="544286" y="1415193"/>
                  </a:cubicBezTo>
                  <a:cubicBezTo>
                    <a:pt x="588567" y="1403116"/>
                    <a:pt x="674914" y="1371650"/>
                    <a:pt x="674914" y="1371650"/>
                  </a:cubicBezTo>
                  <a:cubicBezTo>
                    <a:pt x="723066" y="1323498"/>
                    <a:pt x="744919" y="1293105"/>
                    <a:pt x="805543" y="1262793"/>
                  </a:cubicBezTo>
                  <a:cubicBezTo>
                    <a:pt x="985809" y="1172660"/>
                    <a:pt x="749000" y="1322260"/>
                    <a:pt x="936171" y="1197478"/>
                  </a:cubicBezTo>
                  <a:cubicBezTo>
                    <a:pt x="1009574" y="1087375"/>
                    <a:pt x="939867" y="1162974"/>
                    <a:pt x="1045029" y="1110393"/>
                  </a:cubicBezTo>
                  <a:cubicBezTo>
                    <a:pt x="1068433" y="1098691"/>
                    <a:pt x="1086432" y="1077477"/>
                    <a:pt x="1110343" y="1066850"/>
                  </a:cubicBezTo>
                  <a:cubicBezTo>
                    <a:pt x="1152285" y="1048209"/>
                    <a:pt x="1240971" y="1023307"/>
                    <a:pt x="1240971" y="1023307"/>
                  </a:cubicBezTo>
                  <a:cubicBezTo>
                    <a:pt x="1255485" y="1001536"/>
                    <a:pt x="1262325" y="971861"/>
                    <a:pt x="1284514" y="957993"/>
                  </a:cubicBezTo>
                  <a:cubicBezTo>
                    <a:pt x="1323436" y="933667"/>
                    <a:pt x="1415143" y="914450"/>
                    <a:pt x="1415143" y="914450"/>
                  </a:cubicBezTo>
                  <a:cubicBezTo>
                    <a:pt x="1564866" y="814634"/>
                    <a:pt x="1496124" y="843912"/>
                    <a:pt x="1611086" y="805593"/>
                  </a:cubicBezTo>
                  <a:cubicBezTo>
                    <a:pt x="1798262" y="680808"/>
                    <a:pt x="1561444" y="830414"/>
                    <a:pt x="1741714" y="740278"/>
                  </a:cubicBezTo>
                  <a:cubicBezTo>
                    <a:pt x="1892062" y="665104"/>
                    <a:pt x="1712877" y="720273"/>
                    <a:pt x="1894114" y="674964"/>
                  </a:cubicBezTo>
                  <a:cubicBezTo>
                    <a:pt x="1915886" y="660450"/>
                    <a:pt x="1936025" y="643123"/>
                    <a:pt x="1959429" y="631421"/>
                  </a:cubicBezTo>
                  <a:cubicBezTo>
                    <a:pt x="1979955" y="621158"/>
                    <a:pt x="2005648" y="622380"/>
                    <a:pt x="2024743" y="609650"/>
                  </a:cubicBezTo>
                  <a:cubicBezTo>
                    <a:pt x="2050361" y="592571"/>
                    <a:pt x="2066404" y="564046"/>
                    <a:pt x="2090057" y="544335"/>
                  </a:cubicBezTo>
                  <a:cubicBezTo>
                    <a:pt x="2110158" y="527584"/>
                    <a:pt x="2133600" y="515307"/>
                    <a:pt x="2155371" y="500793"/>
                  </a:cubicBezTo>
                  <a:cubicBezTo>
                    <a:pt x="2169885" y="479021"/>
                    <a:pt x="2179222" y="452709"/>
                    <a:pt x="2198914" y="435478"/>
                  </a:cubicBezTo>
                  <a:cubicBezTo>
                    <a:pt x="2338798" y="313080"/>
                    <a:pt x="2349147" y="346433"/>
                    <a:pt x="2547257" y="326621"/>
                  </a:cubicBezTo>
                  <a:cubicBezTo>
                    <a:pt x="2744616" y="277282"/>
                    <a:pt x="2644213" y="296672"/>
                    <a:pt x="3004457" y="283078"/>
                  </a:cubicBezTo>
                  <a:lnTo>
                    <a:pt x="3788229" y="261307"/>
                  </a:lnTo>
                  <a:cubicBezTo>
                    <a:pt x="3928618" y="214509"/>
                    <a:pt x="3794279" y="254221"/>
                    <a:pt x="4049486" y="217764"/>
                  </a:cubicBezTo>
                  <a:cubicBezTo>
                    <a:pt x="4086118" y="212531"/>
                    <a:pt x="4121711" y="201226"/>
                    <a:pt x="4158343" y="195993"/>
                  </a:cubicBezTo>
                  <a:cubicBezTo>
                    <a:pt x="4274185" y="179444"/>
                    <a:pt x="4390572" y="166964"/>
                    <a:pt x="4506686" y="152450"/>
                  </a:cubicBezTo>
                  <a:cubicBezTo>
                    <a:pt x="4564743" y="145193"/>
                    <a:pt x="4622383" y="132694"/>
                    <a:pt x="4680857" y="130678"/>
                  </a:cubicBezTo>
                  <a:lnTo>
                    <a:pt x="5312229" y="108907"/>
                  </a:lnTo>
                  <a:lnTo>
                    <a:pt x="8033657" y="65364"/>
                  </a:lnTo>
                  <a:lnTo>
                    <a:pt x="9144000" y="43593"/>
                  </a:lnTo>
                  <a:cubicBezTo>
                    <a:pt x="11174133" y="-3256"/>
                    <a:pt x="10249536" y="50"/>
                    <a:pt x="11255829" y="50"/>
                  </a:cubicBezTo>
                </a:path>
              </a:pathLst>
            </a:custGeom>
            <a:noFill/>
            <a:ln w="76200">
              <a:solidFill>
                <a:srgbClr val="29ABE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87" name="Rechteck 88">
              <a:extLst>
                <a:ext uri="{FF2B5EF4-FFF2-40B4-BE49-F238E27FC236}">
                  <a16:creationId xmlns:a16="http://schemas.microsoft.com/office/drawing/2014/main" id="{9D3CE0C8-C67D-4E6F-9FE0-5BE6E540BCE0}"/>
                </a:ext>
              </a:extLst>
            </p:cNvPr>
            <p:cNvSpPr/>
            <p:nvPr/>
          </p:nvSpPr>
          <p:spPr>
            <a:xfrm>
              <a:off x="2734714" y="4869808"/>
              <a:ext cx="549988" cy="28395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88" name="Gleichschenkliges Dreieck 89">
              <a:extLst>
                <a:ext uri="{FF2B5EF4-FFF2-40B4-BE49-F238E27FC236}">
                  <a16:creationId xmlns:a16="http://schemas.microsoft.com/office/drawing/2014/main" id="{71911DED-280A-4268-9552-2044A274466B}"/>
                </a:ext>
              </a:extLst>
            </p:cNvPr>
            <p:cNvSpPr/>
            <p:nvPr/>
          </p:nvSpPr>
          <p:spPr>
            <a:xfrm>
              <a:off x="2646931" y="4740820"/>
              <a:ext cx="713909"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89" name="Rechteck 90">
              <a:extLst>
                <a:ext uri="{FF2B5EF4-FFF2-40B4-BE49-F238E27FC236}">
                  <a16:creationId xmlns:a16="http://schemas.microsoft.com/office/drawing/2014/main" id="{65ACBAC1-CB97-4599-9F87-805144391509}"/>
                </a:ext>
              </a:extLst>
            </p:cNvPr>
            <p:cNvSpPr/>
            <p:nvPr/>
          </p:nvSpPr>
          <p:spPr>
            <a:xfrm>
              <a:off x="2968503" y="5164509"/>
              <a:ext cx="549988" cy="2839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90" name="Gleichschenkliges Dreieck 91">
              <a:extLst>
                <a:ext uri="{FF2B5EF4-FFF2-40B4-BE49-F238E27FC236}">
                  <a16:creationId xmlns:a16="http://schemas.microsoft.com/office/drawing/2014/main" id="{9181EA26-545C-48A4-85D8-211409221944}"/>
                </a:ext>
              </a:extLst>
            </p:cNvPr>
            <p:cNvSpPr/>
            <p:nvPr/>
          </p:nvSpPr>
          <p:spPr>
            <a:xfrm>
              <a:off x="2879825" y="5035521"/>
              <a:ext cx="713909"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91" name="Rechteck 92">
              <a:extLst>
                <a:ext uri="{FF2B5EF4-FFF2-40B4-BE49-F238E27FC236}">
                  <a16:creationId xmlns:a16="http://schemas.microsoft.com/office/drawing/2014/main" id="{82768319-8FFA-4483-8AF1-DBF85037574D}"/>
                </a:ext>
              </a:extLst>
            </p:cNvPr>
            <p:cNvSpPr/>
            <p:nvPr/>
          </p:nvSpPr>
          <p:spPr>
            <a:xfrm>
              <a:off x="2361187" y="5024772"/>
              <a:ext cx="549988" cy="2839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92" name="Gleichschenkliges Dreieck 93">
              <a:extLst>
                <a:ext uri="{FF2B5EF4-FFF2-40B4-BE49-F238E27FC236}">
                  <a16:creationId xmlns:a16="http://schemas.microsoft.com/office/drawing/2014/main" id="{04CD6896-07DD-403E-BA08-C48BEB655E00}"/>
                </a:ext>
              </a:extLst>
            </p:cNvPr>
            <p:cNvSpPr/>
            <p:nvPr/>
          </p:nvSpPr>
          <p:spPr>
            <a:xfrm>
              <a:off x="2273404" y="4895785"/>
              <a:ext cx="713910"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93" name="Rechteck 94">
              <a:extLst>
                <a:ext uri="{FF2B5EF4-FFF2-40B4-BE49-F238E27FC236}">
                  <a16:creationId xmlns:a16="http://schemas.microsoft.com/office/drawing/2014/main" id="{0C6EAA09-914C-456A-90D2-9C151A3A46FB}"/>
                </a:ext>
              </a:extLst>
            </p:cNvPr>
            <p:cNvSpPr/>
            <p:nvPr/>
          </p:nvSpPr>
          <p:spPr>
            <a:xfrm>
              <a:off x="3496098" y="4816959"/>
              <a:ext cx="549988" cy="2839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94" name="Gleichschenkliges Dreieck 95">
              <a:extLst>
                <a:ext uri="{FF2B5EF4-FFF2-40B4-BE49-F238E27FC236}">
                  <a16:creationId xmlns:a16="http://schemas.microsoft.com/office/drawing/2014/main" id="{FBC40D12-4966-4AA7-AADA-2DEAF976F20B}"/>
                </a:ext>
              </a:extLst>
            </p:cNvPr>
            <p:cNvSpPr/>
            <p:nvPr/>
          </p:nvSpPr>
          <p:spPr>
            <a:xfrm>
              <a:off x="3408315" y="4687972"/>
              <a:ext cx="713909"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95" name="Rechteck 96">
              <a:extLst>
                <a:ext uri="{FF2B5EF4-FFF2-40B4-BE49-F238E27FC236}">
                  <a16:creationId xmlns:a16="http://schemas.microsoft.com/office/drawing/2014/main" id="{049A241E-6F37-4597-8678-260DDA6AEDB0}"/>
                </a:ext>
              </a:extLst>
            </p:cNvPr>
            <p:cNvSpPr/>
            <p:nvPr/>
          </p:nvSpPr>
          <p:spPr>
            <a:xfrm>
              <a:off x="3740636" y="4950425"/>
              <a:ext cx="549988" cy="28395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96" name="Gleichschenkliges Dreieck 97">
              <a:extLst>
                <a:ext uri="{FF2B5EF4-FFF2-40B4-BE49-F238E27FC236}">
                  <a16:creationId xmlns:a16="http://schemas.microsoft.com/office/drawing/2014/main" id="{168574CE-FEC3-4F81-A3E4-5C36EF423405}"/>
                </a:ext>
              </a:extLst>
            </p:cNvPr>
            <p:cNvSpPr/>
            <p:nvPr/>
          </p:nvSpPr>
          <p:spPr>
            <a:xfrm>
              <a:off x="3652853" y="4822334"/>
              <a:ext cx="713910" cy="178253"/>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97" name="Freihandform 87">
              <a:extLst>
                <a:ext uri="{FF2B5EF4-FFF2-40B4-BE49-F238E27FC236}">
                  <a16:creationId xmlns:a16="http://schemas.microsoft.com/office/drawing/2014/main" id="{5063CDAE-6114-44E0-BEBC-2B6EEE5A3246}"/>
                </a:ext>
              </a:extLst>
            </p:cNvPr>
            <p:cNvSpPr/>
            <p:nvPr/>
          </p:nvSpPr>
          <p:spPr>
            <a:xfrm>
              <a:off x="1633841" y="381225"/>
              <a:ext cx="589401" cy="589401"/>
            </a:xfrm>
            <a:custGeom>
              <a:avLst/>
              <a:gdLst>
                <a:gd name="connsiteX0" fmla="*/ 1045029 w 1045029"/>
                <a:gd name="connsiteY0" fmla="*/ 0 h 1045029"/>
                <a:gd name="connsiteX1" fmla="*/ 936171 w 1045029"/>
                <a:gd name="connsiteY1" fmla="*/ 152400 h 1045029"/>
                <a:gd name="connsiteX2" fmla="*/ 870857 w 1045029"/>
                <a:gd name="connsiteY2" fmla="*/ 217715 h 1045029"/>
                <a:gd name="connsiteX3" fmla="*/ 827314 w 1045029"/>
                <a:gd name="connsiteY3" fmla="*/ 283029 h 1045029"/>
                <a:gd name="connsiteX4" fmla="*/ 718457 w 1045029"/>
                <a:gd name="connsiteY4" fmla="*/ 413658 h 1045029"/>
                <a:gd name="connsiteX5" fmla="*/ 696686 w 1045029"/>
                <a:gd name="connsiteY5" fmla="*/ 478972 h 1045029"/>
                <a:gd name="connsiteX6" fmla="*/ 674914 w 1045029"/>
                <a:gd name="connsiteY6" fmla="*/ 674915 h 1045029"/>
                <a:gd name="connsiteX7" fmla="*/ 653143 w 1045029"/>
                <a:gd name="connsiteY7" fmla="*/ 740229 h 1045029"/>
                <a:gd name="connsiteX8" fmla="*/ 500743 w 1045029"/>
                <a:gd name="connsiteY8" fmla="*/ 870858 h 1045029"/>
                <a:gd name="connsiteX9" fmla="*/ 391886 w 1045029"/>
                <a:gd name="connsiteY9" fmla="*/ 892629 h 1045029"/>
                <a:gd name="connsiteX10" fmla="*/ 152400 w 1045029"/>
                <a:gd name="connsiteY10" fmla="*/ 957943 h 1045029"/>
                <a:gd name="connsiteX11" fmla="*/ 87086 w 1045029"/>
                <a:gd name="connsiteY11" fmla="*/ 1001486 h 1045029"/>
                <a:gd name="connsiteX12" fmla="*/ 0 w 1045029"/>
                <a:gd name="connsiteY12" fmla="*/ 1045029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5029" h="1045029">
                  <a:moveTo>
                    <a:pt x="1045029" y="0"/>
                  </a:moveTo>
                  <a:cubicBezTo>
                    <a:pt x="1008743" y="50800"/>
                    <a:pt x="975170" y="103652"/>
                    <a:pt x="936171" y="152400"/>
                  </a:cubicBezTo>
                  <a:cubicBezTo>
                    <a:pt x="916937" y="176443"/>
                    <a:pt x="890568" y="194062"/>
                    <a:pt x="870857" y="217715"/>
                  </a:cubicBezTo>
                  <a:cubicBezTo>
                    <a:pt x="854106" y="237816"/>
                    <a:pt x="844065" y="262928"/>
                    <a:pt x="827314" y="283029"/>
                  </a:cubicBezTo>
                  <a:cubicBezTo>
                    <a:pt x="687624" y="450656"/>
                    <a:pt x="826563" y="251498"/>
                    <a:pt x="718457" y="413658"/>
                  </a:cubicBezTo>
                  <a:cubicBezTo>
                    <a:pt x="711200" y="435429"/>
                    <a:pt x="700459" y="456335"/>
                    <a:pt x="696686" y="478972"/>
                  </a:cubicBezTo>
                  <a:cubicBezTo>
                    <a:pt x="685882" y="543794"/>
                    <a:pt x="685718" y="610093"/>
                    <a:pt x="674914" y="674915"/>
                  </a:cubicBezTo>
                  <a:cubicBezTo>
                    <a:pt x="671141" y="697552"/>
                    <a:pt x="665873" y="721134"/>
                    <a:pt x="653143" y="740229"/>
                  </a:cubicBezTo>
                  <a:cubicBezTo>
                    <a:pt x="632704" y="770888"/>
                    <a:pt x="529335" y="858150"/>
                    <a:pt x="500743" y="870858"/>
                  </a:cubicBezTo>
                  <a:cubicBezTo>
                    <a:pt x="466928" y="885887"/>
                    <a:pt x="427943" y="884308"/>
                    <a:pt x="391886" y="892629"/>
                  </a:cubicBezTo>
                  <a:cubicBezTo>
                    <a:pt x="232286" y="929460"/>
                    <a:pt x="260362" y="921956"/>
                    <a:pt x="152400" y="957943"/>
                  </a:cubicBezTo>
                  <a:cubicBezTo>
                    <a:pt x="130629" y="972457"/>
                    <a:pt x="110489" y="989784"/>
                    <a:pt x="87086" y="1001486"/>
                  </a:cubicBezTo>
                  <a:cubicBezTo>
                    <a:pt x="-12982" y="1051521"/>
                    <a:pt x="49186" y="995843"/>
                    <a:pt x="0" y="1045029"/>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98" name="Freihandform 98">
              <a:extLst>
                <a:ext uri="{FF2B5EF4-FFF2-40B4-BE49-F238E27FC236}">
                  <a16:creationId xmlns:a16="http://schemas.microsoft.com/office/drawing/2014/main" id="{8495B470-03E7-4FD2-9413-AF86D418A9ED}"/>
                </a:ext>
              </a:extLst>
            </p:cNvPr>
            <p:cNvSpPr/>
            <p:nvPr/>
          </p:nvSpPr>
          <p:spPr>
            <a:xfrm>
              <a:off x="2137251" y="577392"/>
              <a:ext cx="234685" cy="319782"/>
            </a:xfrm>
            <a:custGeom>
              <a:avLst/>
              <a:gdLst>
                <a:gd name="connsiteX0" fmla="*/ 0 w 415592"/>
                <a:gd name="connsiteY0" fmla="*/ 0 h 566057"/>
                <a:gd name="connsiteX1" fmla="*/ 130628 w 415592"/>
                <a:gd name="connsiteY1" fmla="*/ 87086 h 566057"/>
                <a:gd name="connsiteX2" fmla="*/ 152400 w 415592"/>
                <a:gd name="connsiteY2" fmla="*/ 152400 h 566057"/>
                <a:gd name="connsiteX3" fmla="*/ 195942 w 415592"/>
                <a:gd name="connsiteY3" fmla="*/ 217715 h 566057"/>
                <a:gd name="connsiteX4" fmla="*/ 239485 w 415592"/>
                <a:gd name="connsiteY4" fmla="*/ 370115 h 566057"/>
                <a:gd name="connsiteX5" fmla="*/ 283028 w 415592"/>
                <a:gd name="connsiteY5" fmla="*/ 435429 h 566057"/>
                <a:gd name="connsiteX6" fmla="*/ 413657 w 415592"/>
                <a:gd name="connsiteY6" fmla="*/ 544286 h 566057"/>
                <a:gd name="connsiteX7" fmla="*/ 413657 w 415592"/>
                <a:gd name="connsiteY7" fmla="*/ 566057 h 5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592" h="566057">
                  <a:moveTo>
                    <a:pt x="0" y="0"/>
                  </a:moveTo>
                  <a:cubicBezTo>
                    <a:pt x="43543" y="29029"/>
                    <a:pt x="93624" y="50082"/>
                    <a:pt x="130628" y="87086"/>
                  </a:cubicBezTo>
                  <a:cubicBezTo>
                    <a:pt x="146855" y="103313"/>
                    <a:pt x="142137" y="131874"/>
                    <a:pt x="152400" y="152400"/>
                  </a:cubicBezTo>
                  <a:cubicBezTo>
                    <a:pt x="164102" y="175804"/>
                    <a:pt x="184240" y="194311"/>
                    <a:pt x="195942" y="217715"/>
                  </a:cubicBezTo>
                  <a:cubicBezTo>
                    <a:pt x="238320" y="302472"/>
                    <a:pt x="197618" y="272426"/>
                    <a:pt x="239485" y="370115"/>
                  </a:cubicBezTo>
                  <a:cubicBezTo>
                    <a:pt x="249792" y="394165"/>
                    <a:pt x="264526" y="416927"/>
                    <a:pt x="283028" y="435429"/>
                  </a:cubicBezTo>
                  <a:cubicBezTo>
                    <a:pt x="393664" y="546065"/>
                    <a:pt x="306654" y="401618"/>
                    <a:pt x="413657" y="544286"/>
                  </a:cubicBezTo>
                  <a:cubicBezTo>
                    <a:pt x="418011" y="550092"/>
                    <a:pt x="413657" y="558800"/>
                    <a:pt x="413657" y="566057"/>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99" name="Freihandform 99">
              <a:extLst>
                <a:ext uri="{FF2B5EF4-FFF2-40B4-BE49-F238E27FC236}">
                  <a16:creationId xmlns:a16="http://schemas.microsoft.com/office/drawing/2014/main" id="{20802956-4680-40DC-AB06-7717FD4E86D3}"/>
                </a:ext>
              </a:extLst>
            </p:cNvPr>
            <p:cNvSpPr/>
            <p:nvPr/>
          </p:nvSpPr>
          <p:spPr>
            <a:xfrm>
              <a:off x="933368" y="295233"/>
              <a:ext cx="369047" cy="307241"/>
            </a:xfrm>
            <a:custGeom>
              <a:avLst/>
              <a:gdLst>
                <a:gd name="connsiteX0" fmla="*/ 653142 w 653142"/>
                <a:gd name="connsiteY0" fmla="*/ 0 h 544286"/>
                <a:gd name="connsiteX1" fmla="*/ 544285 w 653142"/>
                <a:gd name="connsiteY1" fmla="*/ 87086 h 544286"/>
                <a:gd name="connsiteX2" fmla="*/ 457200 w 653142"/>
                <a:gd name="connsiteY2" fmla="*/ 130629 h 544286"/>
                <a:gd name="connsiteX3" fmla="*/ 391885 w 653142"/>
                <a:gd name="connsiteY3" fmla="*/ 174172 h 544286"/>
                <a:gd name="connsiteX4" fmla="*/ 261257 w 653142"/>
                <a:gd name="connsiteY4" fmla="*/ 326572 h 544286"/>
                <a:gd name="connsiteX5" fmla="*/ 195942 w 653142"/>
                <a:gd name="connsiteY5" fmla="*/ 370115 h 544286"/>
                <a:gd name="connsiteX6" fmla="*/ 43542 w 653142"/>
                <a:gd name="connsiteY6" fmla="*/ 522515 h 544286"/>
                <a:gd name="connsiteX7" fmla="*/ 0 w 653142"/>
                <a:gd name="connsiteY7" fmla="*/ 544286 h 54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3142" h="544286">
                  <a:moveTo>
                    <a:pt x="653142" y="0"/>
                  </a:moveTo>
                  <a:cubicBezTo>
                    <a:pt x="616856" y="29029"/>
                    <a:pt x="582949" y="61310"/>
                    <a:pt x="544285" y="87086"/>
                  </a:cubicBezTo>
                  <a:cubicBezTo>
                    <a:pt x="517281" y="105089"/>
                    <a:pt x="485379" y="114527"/>
                    <a:pt x="457200" y="130629"/>
                  </a:cubicBezTo>
                  <a:cubicBezTo>
                    <a:pt x="434481" y="143611"/>
                    <a:pt x="413657" y="159658"/>
                    <a:pt x="391885" y="174172"/>
                  </a:cubicBezTo>
                  <a:cubicBezTo>
                    <a:pt x="343835" y="238240"/>
                    <a:pt x="321905" y="276032"/>
                    <a:pt x="261257" y="326572"/>
                  </a:cubicBezTo>
                  <a:cubicBezTo>
                    <a:pt x="241156" y="343323"/>
                    <a:pt x="217714" y="355601"/>
                    <a:pt x="195942" y="370115"/>
                  </a:cubicBezTo>
                  <a:cubicBezTo>
                    <a:pt x="80240" y="543668"/>
                    <a:pt x="165470" y="473744"/>
                    <a:pt x="43542" y="522515"/>
                  </a:cubicBezTo>
                  <a:cubicBezTo>
                    <a:pt x="28475" y="528542"/>
                    <a:pt x="14514" y="537029"/>
                    <a:pt x="0" y="544286"/>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00" name="Freihandform 100">
              <a:extLst>
                <a:ext uri="{FF2B5EF4-FFF2-40B4-BE49-F238E27FC236}">
                  <a16:creationId xmlns:a16="http://schemas.microsoft.com/office/drawing/2014/main" id="{E312E3CD-63D0-4E7C-BCED-790F94B99841}"/>
                </a:ext>
              </a:extLst>
            </p:cNvPr>
            <p:cNvSpPr/>
            <p:nvPr/>
          </p:nvSpPr>
          <p:spPr>
            <a:xfrm>
              <a:off x="3280222" y="467216"/>
              <a:ext cx="417418" cy="307241"/>
            </a:xfrm>
            <a:custGeom>
              <a:avLst/>
              <a:gdLst>
                <a:gd name="connsiteX0" fmla="*/ 0 w 740229"/>
                <a:gd name="connsiteY0" fmla="*/ 0 h 544286"/>
                <a:gd name="connsiteX1" fmla="*/ 217715 w 740229"/>
                <a:gd name="connsiteY1" fmla="*/ 21772 h 544286"/>
                <a:gd name="connsiteX2" fmla="*/ 283029 w 740229"/>
                <a:gd name="connsiteY2" fmla="*/ 65315 h 544286"/>
                <a:gd name="connsiteX3" fmla="*/ 348343 w 740229"/>
                <a:gd name="connsiteY3" fmla="*/ 87086 h 544286"/>
                <a:gd name="connsiteX4" fmla="*/ 457200 w 740229"/>
                <a:gd name="connsiteY4" fmla="*/ 217715 h 544286"/>
                <a:gd name="connsiteX5" fmla="*/ 522515 w 740229"/>
                <a:gd name="connsiteY5" fmla="*/ 261258 h 544286"/>
                <a:gd name="connsiteX6" fmla="*/ 653143 w 740229"/>
                <a:gd name="connsiteY6" fmla="*/ 457200 h 544286"/>
                <a:gd name="connsiteX7" fmla="*/ 718458 w 740229"/>
                <a:gd name="connsiteY7" fmla="*/ 500743 h 544286"/>
                <a:gd name="connsiteX8" fmla="*/ 740229 w 740229"/>
                <a:gd name="connsiteY8" fmla="*/ 544286 h 54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229" h="544286">
                  <a:moveTo>
                    <a:pt x="0" y="0"/>
                  </a:moveTo>
                  <a:cubicBezTo>
                    <a:pt x="72572" y="7257"/>
                    <a:pt x="146649" y="5372"/>
                    <a:pt x="217715" y="21772"/>
                  </a:cubicBezTo>
                  <a:cubicBezTo>
                    <a:pt x="243211" y="27656"/>
                    <a:pt x="259625" y="53613"/>
                    <a:pt x="283029" y="65315"/>
                  </a:cubicBezTo>
                  <a:cubicBezTo>
                    <a:pt x="303555" y="75578"/>
                    <a:pt x="326572" y="79829"/>
                    <a:pt x="348343" y="87086"/>
                  </a:cubicBezTo>
                  <a:cubicBezTo>
                    <a:pt x="391156" y="151305"/>
                    <a:pt x="394340" y="165331"/>
                    <a:pt x="457200" y="217715"/>
                  </a:cubicBezTo>
                  <a:cubicBezTo>
                    <a:pt x="477301" y="234466"/>
                    <a:pt x="500743" y="246744"/>
                    <a:pt x="522515" y="261258"/>
                  </a:cubicBezTo>
                  <a:lnTo>
                    <a:pt x="653143" y="457200"/>
                  </a:lnTo>
                  <a:cubicBezTo>
                    <a:pt x="667657" y="478972"/>
                    <a:pt x="699956" y="482241"/>
                    <a:pt x="718458" y="500743"/>
                  </a:cubicBezTo>
                  <a:cubicBezTo>
                    <a:pt x="729933" y="512218"/>
                    <a:pt x="732972" y="529772"/>
                    <a:pt x="740229" y="544286"/>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01" name="Rechteck 102">
              <a:extLst>
                <a:ext uri="{FF2B5EF4-FFF2-40B4-BE49-F238E27FC236}">
                  <a16:creationId xmlns:a16="http://schemas.microsoft.com/office/drawing/2014/main" id="{60C937EA-DF7D-4CEC-B447-4BE25ED6A14B}"/>
                </a:ext>
              </a:extLst>
            </p:cNvPr>
            <p:cNvSpPr/>
            <p:nvPr/>
          </p:nvSpPr>
          <p:spPr>
            <a:xfrm>
              <a:off x="10935268" y="1818897"/>
              <a:ext cx="454144"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02" name="Gleichschenkliges Dreieck 103">
              <a:extLst>
                <a:ext uri="{FF2B5EF4-FFF2-40B4-BE49-F238E27FC236}">
                  <a16:creationId xmlns:a16="http://schemas.microsoft.com/office/drawing/2014/main" id="{44C3C446-FAE9-4191-A7F8-82F9DA9D7864}"/>
                </a:ext>
              </a:extLst>
            </p:cNvPr>
            <p:cNvSpPr/>
            <p:nvPr/>
          </p:nvSpPr>
          <p:spPr>
            <a:xfrm>
              <a:off x="10911979" y="1634373"/>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03" name="Rechteck 104">
              <a:extLst>
                <a:ext uri="{FF2B5EF4-FFF2-40B4-BE49-F238E27FC236}">
                  <a16:creationId xmlns:a16="http://schemas.microsoft.com/office/drawing/2014/main" id="{3B397003-1A3E-4391-AE66-9F5602CF7DEC}"/>
                </a:ext>
              </a:extLst>
            </p:cNvPr>
            <p:cNvSpPr/>
            <p:nvPr/>
          </p:nvSpPr>
          <p:spPr>
            <a:xfrm>
              <a:off x="11161892" y="2371572"/>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04" name="Gleichschenkliges Dreieck 105">
              <a:extLst>
                <a:ext uri="{FF2B5EF4-FFF2-40B4-BE49-F238E27FC236}">
                  <a16:creationId xmlns:a16="http://schemas.microsoft.com/office/drawing/2014/main" id="{8C4D644F-5A27-4BAB-A6E2-84A02BAC8272}"/>
                </a:ext>
              </a:extLst>
            </p:cNvPr>
            <p:cNvSpPr/>
            <p:nvPr/>
          </p:nvSpPr>
          <p:spPr>
            <a:xfrm>
              <a:off x="11139499" y="2187049"/>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05" name="Rechteck 106">
              <a:extLst>
                <a:ext uri="{FF2B5EF4-FFF2-40B4-BE49-F238E27FC236}">
                  <a16:creationId xmlns:a16="http://schemas.microsoft.com/office/drawing/2014/main" id="{C6014F62-273A-408C-B9E9-B1319B3BF09B}"/>
                </a:ext>
              </a:extLst>
            </p:cNvPr>
            <p:cNvSpPr/>
            <p:nvPr/>
          </p:nvSpPr>
          <p:spPr>
            <a:xfrm>
              <a:off x="9715262" y="2696728"/>
              <a:ext cx="454144" cy="147798"/>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06" name="Gleichschenkliges Dreieck 107">
              <a:extLst>
                <a:ext uri="{FF2B5EF4-FFF2-40B4-BE49-F238E27FC236}">
                  <a16:creationId xmlns:a16="http://schemas.microsoft.com/office/drawing/2014/main" id="{8EFAC9B5-B726-40EE-B0E5-7FAB92DDCCB2}"/>
                </a:ext>
              </a:extLst>
            </p:cNvPr>
            <p:cNvSpPr/>
            <p:nvPr/>
          </p:nvSpPr>
          <p:spPr>
            <a:xfrm>
              <a:off x="9692869" y="2500560"/>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07" name="Rechteck 108">
              <a:extLst>
                <a:ext uri="{FF2B5EF4-FFF2-40B4-BE49-F238E27FC236}">
                  <a16:creationId xmlns:a16="http://schemas.microsoft.com/office/drawing/2014/main" id="{50EE950A-A97B-4839-B70B-B5EDFE5F0505}"/>
                </a:ext>
              </a:extLst>
            </p:cNvPr>
            <p:cNvSpPr/>
            <p:nvPr/>
          </p:nvSpPr>
          <p:spPr>
            <a:xfrm>
              <a:off x="10595781" y="2702998"/>
              <a:ext cx="455039" cy="147798"/>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08" name="Gleichschenkliges Dreieck 109">
              <a:extLst>
                <a:ext uri="{FF2B5EF4-FFF2-40B4-BE49-F238E27FC236}">
                  <a16:creationId xmlns:a16="http://schemas.microsoft.com/office/drawing/2014/main" id="{37E37B4E-9274-4C04-9CD7-2DB50E307FB1}"/>
                </a:ext>
              </a:extLst>
            </p:cNvPr>
            <p:cNvSpPr/>
            <p:nvPr/>
          </p:nvSpPr>
          <p:spPr>
            <a:xfrm>
              <a:off x="10573387" y="2518475"/>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09" name="Rechteck 110">
              <a:extLst>
                <a:ext uri="{FF2B5EF4-FFF2-40B4-BE49-F238E27FC236}">
                  <a16:creationId xmlns:a16="http://schemas.microsoft.com/office/drawing/2014/main" id="{50C24130-8B39-47B6-8E26-62E6F880A585}"/>
                </a:ext>
              </a:extLst>
            </p:cNvPr>
            <p:cNvSpPr/>
            <p:nvPr/>
          </p:nvSpPr>
          <p:spPr>
            <a:xfrm>
              <a:off x="11339250" y="2685083"/>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10" name="Gleichschenkliges Dreieck 111">
              <a:extLst>
                <a:ext uri="{FF2B5EF4-FFF2-40B4-BE49-F238E27FC236}">
                  <a16:creationId xmlns:a16="http://schemas.microsoft.com/office/drawing/2014/main" id="{B4643949-7323-4C0B-BE6D-F29D52FBCA22}"/>
                </a:ext>
              </a:extLst>
            </p:cNvPr>
            <p:cNvSpPr/>
            <p:nvPr/>
          </p:nvSpPr>
          <p:spPr>
            <a:xfrm>
              <a:off x="11316857" y="2500560"/>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cxnSp>
          <p:nvCxnSpPr>
            <p:cNvPr id="211" name="Gerade Verbindung 8192">
              <a:extLst>
                <a:ext uri="{FF2B5EF4-FFF2-40B4-BE49-F238E27FC236}">
                  <a16:creationId xmlns:a16="http://schemas.microsoft.com/office/drawing/2014/main" id="{D350790D-398E-4433-8F60-E8631C82FCA4}"/>
                </a:ext>
              </a:extLst>
            </p:cNvPr>
            <p:cNvCxnSpPr>
              <a:endCxn id="186" idx="32"/>
            </p:cNvCxnSpPr>
            <p:nvPr/>
          </p:nvCxnSpPr>
          <p:spPr>
            <a:xfrm>
              <a:off x="12174085" y="4744403"/>
              <a:ext cx="24185" cy="378901"/>
            </a:xfrm>
            <a:prstGeom prst="line">
              <a:avLst/>
            </a:prstGeom>
          </p:spPr>
          <p:style>
            <a:lnRef idx="2">
              <a:schemeClr val="accent1"/>
            </a:lnRef>
            <a:fillRef idx="0">
              <a:schemeClr val="accent1"/>
            </a:fillRef>
            <a:effectRef idx="1">
              <a:schemeClr val="accent1"/>
            </a:effectRef>
            <a:fontRef idx="minor">
              <a:schemeClr val="tx1"/>
            </a:fontRef>
          </p:style>
        </p:cxnSp>
        <p:sp>
          <p:nvSpPr>
            <p:cNvPr id="213" name="TextBox 118">
              <a:extLst>
                <a:ext uri="{FF2B5EF4-FFF2-40B4-BE49-F238E27FC236}">
                  <a16:creationId xmlns:a16="http://schemas.microsoft.com/office/drawing/2014/main" id="{0BF5049A-6A0A-4EAD-912A-FDA34A1FA664}"/>
                </a:ext>
              </a:extLst>
            </p:cNvPr>
            <p:cNvSpPr txBox="1">
              <a:spLocks noChangeArrowheads="1"/>
            </p:cNvSpPr>
            <p:nvPr/>
          </p:nvSpPr>
          <p:spPr bwMode="auto">
            <a:xfrm>
              <a:off x="8560646" y="5374113"/>
              <a:ext cx="1135311" cy="47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altLang="fr-FR" sz="2482" dirty="0" err="1">
                  <a:solidFill>
                    <a:srgbClr val="10253F"/>
                  </a:solidFill>
                </a:rPr>
                <a:t>Aquifer</a:t>
              </a:r>
              <a:endParaRPr lang="fr-CH" altLang="fr-FR" sz="2482" dirty="0">
                <a:solidFill>
                  <a:srgbClr val="10253F"/>
                </a:solidFill>
              </a:endParaRPr>
            </a:p>
          </p:txBody>
        </p:sp>
        <p:sp>
          <p:nvSpPr>
            <p:cNvPr id="214" name="Freihandform 8197">
              <a:extLst>
                <a:ext uri="{FF2B5EF4-FFF2-40B4-BE49-F238E27FC236}">
                  <a16:creationId xmlns:a16="http://schemas.microsoft.com/office/drawing/2014/main" id="{D90FB405-55B1-4744-9F47-21167D41681F}"/>
                </a:ext>
              </a:extLst>
            </p:cNvPr>
            <p:cNvSpPr/>
            <p:nvPr/>
          </p:nvSpPr>
          <p:spPr>
            <a:xfrm rot="10800000">
              <a:off x="-195917" y="6206451"/>
              <a:ext cx="5331227" cy="565722"/>
            </a:xfrm>
            <a:custGeom>
              <a:avLst/>
              <a:gdLst>
                <a:gd name="connsiteX0" fmla="*/ 87086 w 11691257"/>
                <a:gd name="connsiteY0" fmla="*/ 1872343 h 2264228"/>
                <a:gd name="connsiteX1" fmla="*/ 1589314 w 11691257"/>
                <a:gd name="connsiteY1" fmla="*/ 2177143 h 2264228"/>
                <a:gd name="connsiteX2" fmla="*/ 7293428 w 11691257"/>
                <a:gd name="connsiteY2" fmla="*/ 2264228 h 2264228"/>
                <a:gd name="connsiteX3" fmla="*/ 8251371 w 11691257"/>
                <a:gd name="connsiteY3" fmla="*/ 1719943 h 2264228"/>
                <a:gd name="connsiteX4" fmla="*/ 9579428 w 11691257"/>
                <a:gd name="connsiteY4" fmla="*/ 1524000 h 2264228"/>
                <a:gd name="connsiteX5" fmla="*/ 10776857 w 11691257"/>
                <a:gd name="connsiteY5" fmla="*/ 1502228 h 2264228"/>
                <a:gd name="connsiteX6" fmla="*/ 11451771 w 11691257"/>
                <a:gd name="connsiteY6" fmla="*/ 1502228 h 2264228"/>
                <a:gd name="connsiteX7" fmla="*/ 11691257 w 11691257"/>
                <a:gd name="connsiteY7" fmla="*/ 653143 h 2264228"/>
                <a:gd name="connsiteX8" fmla="*/ 11234057 w 11691257"/>
                <a:gd name="connsiteY8" fmla="*/ 239486 h 2264228"/>
                <a:gd name="connsiteX9" fmla="*/ 6923314 w 11691257"/>
                <a:gd name="connsiteY9" fmla="*/ 0 h 2264228"/>
                <a:gd name="connsiteX10" fmla="*/ 2220686 w 11691257"/>
                <a:gd name="connsiteY10" fmla="*/ 348343 h 2264228"/>
                <a:gd name="connsiteX11" fmla="*/ 195943 w 11691257"/>
                <a:gd name="connsiteY11" fmla="*/ 1306286 h 2264228"/>
                <a:gd name="connsiteX12" fmla="*/ 0 w 11691257"/>
                <a:gd name="connsiteY12" fmla="*/ 1915886 h 2264228"/>
                <a:gd name="connsiteX13" fmla="*/ 849086 w 11691257"/>
                <a:gd name="connsiteY13" fmla="*/ 2068286 h 2264228"/>
                <a:gd name="connsiteX14" fmla="*/ 1328057 w 11691257"/>
                <a:gd name="connsiteY14" fmla="*/ 2090057 h 2264228"/>
                <a:gd name="connsiteX15" fmla="*/ 326571 w 11691257"/>
                <a:gd name="connsiteY15" fmla="*/ 1937657 h 2264228"/>
                <a:gd name="connsiteX16" fmla="*/ 87086 w 11691257"/>
                <a:gd name="connsiteY16" fmla="*/ 1872343 h 226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91257" h="2264228">
                  <a:moveTo>
                    <a:pt x="87086" y="1872343"/>
                  </a:moveTo>
                  <a:lnTo>
                    <a:pt x="1589314" y="2177143"/>
                  </a:lnTo>
                  <a:lnTo>
                    <a:pt x="7293428" y="2264228"/>
                  </a:lnTo>
                  <a:lnTo>
                    <a:pt x="8251371" y="1719943"/>
                  </a:lnTo>
                  <a:lnTo>
                    <a:pt x="9579428" y="1524000"/>
                  </a:lnTo>
                  <a:lnTo>
                    <a:pt x="10776857" y="1502228"/>
                  </a:lnTo>
                  <a:lnTo>
                    <a:pt x="11451771" y="1502228"/>
                  </a:lnTo>
                  <a:lnTo>
                    <a:pt x="11691257" y="653143"/>
                  </a:lnTo>
                  <a:lnTo>
                    <a:pt x="11234057" y="239486"/>
                  </a:lnTo>
                  <a:lnTo>
                    <a:pt x="6923314" y="0"/>
                  </a:lnTo>
                  <a:lnTo>
                    <a:pt x="2220686" y="348343"/>
                  </a:lnTo>
                  <a:lnTo>
                    <a:pt x="195943" y="1306286"/>
                  </a:lnTo>
                  <a:lnTo>
                    <a:pt x="0" y="1915886"/>
                  </a:lnTo>
                  <a:lnTo>
                    <a:pt x="849086" y="2068286"/>
                  </a:lnTo>
                  <a:lnTo>
                    <a:pt x="1328057" y="2090057"/>
                  </a:lnTo>
                  <a:lnTo>
                    <a:pt x="326571" y="1937657"/>
                  </a:lnTo>
                  <a:lnTo>
                    <a:pt x="87086" y="1872343"/>
                  </a:lnTo>
                  <a:close/>
                </a:path>
              </a:pathLst>
            </a:custGeom>
            <a:pattFill prst="trellis">
              <a:fgClr>
                <a:srgbClr val="87D4F7"/>
              </a:fgClr>
              <a:bgClr>
                <a:schemeClr val="tx1">
                  <a:lumMod val="75000"/>
                  <a:lumOff val="25000"/>
                </a:schemeClr>
              </a:bgClr>
            </a:pattFill>
            <a:ln w="762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15" name="Freihandform 8196">
              <a:extLst>
                <a:ext uri="{FF2B5EF4-FFF2-40B4-BE49-F238E27FC236}">
                  <a16:creationId xmlns:a16="http://schemas.microsoft.com/office/drawing/2014/main" id="{4BAA1928-E254-4CBB-B7BB-8A96012A58FE}"/>
                </a:ext>
              </a:extLst>
            </p:cNvPr>
            <p:cNvSpPr/>
            <p:nvPr/>
          </p:nvSpPr>
          <p:spPr>
            <a:xfrm rot="10800000">
              <a:off x="-376298" y="5649473"/>
              <a:ext cx="7050679" cy="730349"/>
            </a:xfrm>
            <a:custGeom>
              <a:avLst/>
              <a:gdLst>
                <a:gd name="connsiteX0" fmla="*/ 0 w 12888685"/>
                <a:gd name="connsiteY0" fmla="*/ 2481943 h 2721429"/>
                <a:gd name="connsiteX1" fmla="*/ 1110342 w 12888685"/>
                <a:gd name="connsiteY1" fmla="*/ 1741715 h 2721429"/>
                <a:gd name="connsiteX2" fmla="*/ 2111828 w 12888685"/>
                <a:gd name="connsiteY2" fmla="*/ 1545772 h 2721429"/>
                <a:gd name="connsiteX3" fmla="*/ 2873828 w 12888685"/>
                <a:gd name="connsiteY3" fmla="*/ 783772 h 2721429"/>
                <a:gd name="connsiteX4" fmla="*/ 3984171 w 12888685"/>
                <a:gd name="connsiteY4" fmla="*/ 413658 h 2721429"/>
                <a:gd name="connsiteX5" fmla="*/ 5834742 w 12888685"/>
                <a:gd name="connsiteY5" fmla="*/ 239486 h 2721429"/>
                <a:gd name="connsiteX6" fmla="*/ 7728857 w 12888685"/>
                <a:gd name="connsiteY6" fmla="*/ 174172 h 2721429"/>
                <a:gd name="connsiteX7" fmla="*/ 10363200 w 12888685"/>
                <a:gd name="connsiteY7" fmla="*/ 21772 h 2721429"/>
                <a:gd name="connsiteX8" fmla="*/ 12126685 w 12888685"/>
                <a:gd name="connsiteY8" fmla="*/ 0 h 2721429"/>
                <a:gd name="connsiteX9" fmla="*/ 12583885 w 12888685"/>
                <a:gd name="connsiteY9" fmla="*/ 0 h 2721429"/>
                <a:gd name="connsiteX10" fmla="*/ 12888685 w 12888685"/>
                <a:gd name="connsiteY10" fmla="*/ 674915 h 2721429"/>
                <a:gd name="connsiteX11" fmla="*/ 12475028 w 12888685"/>
                <a:gd name="connsiteY11" fmla="*/ 849086 h 2721429"/>
                <a:gd name="connsiteX12" fmla="*/ 10972800 w 12888685"/>
                <a:gd name="connsiteY12" fmla="*/ 914400 h 2721429"/>
                <a:gd name="connsiteX13" fmla="*/ 8817428 w 12888685"/>
                <a:gd name="connsiteY13" fmla="*/ 957943 h 2721429"/>
                <a:gd name="connsiteX14" fmla="*/ 5725885 w 12888685"/>
                <a:gd name="connsiteY14" fmla="*/ 1001486 h 2721429"/>
                <a:gd name="connsiteX15" fmla="*/ 4767942 w 12888685"/>
                <a:gd name="connsiteY15" fmla="*/ 1110343 h 2721429"/>
                <a:gd name="connsiteX16" fmla="*/ 3635828 w 12888685"/>
                <a:gd name="connsiteY16" fmla="*/ 1153886 h 2721429"/>
                <a:gd name="connsiteX17" fmla="*/ 2960914 w 12888685"/>
                <a:gd name="connsiteY17" fmla="*/ 1611086 h 2721429"/>
                <a:gd name="connsiteX18" fmla="*/ 1741714 w 12888685"/>
                <a:gd name="connsiteY18" fmla="*/ 2177143 h 2721429"/>
                <a:gd name="connsiteX19" fmla="*/ 1349828 w 12888685"/>
                <a:gd name="connsiteY19" fmla="*/ 2525486 h 2721429"/>
                <a:gd name="connsiteX20" fmla="*/ 326571 w 12888685"/>
                <a:gd name="connsiteY20" fmla="*/ 2721429 h 2721429"/>
                <a:gd name="connsiteX21" fmla="*/ 0 w 12888685"/>
                <a:gd name="connsiteY21" fmla="*/ 2481943 h 27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88685" h="2721429">
                  <a:moveTo>
                    <a:pt x="0" y="2481943"/>
                  </a:moveTo>
                  <a:lnTo>
                    <a:pt x="1110342" y="1741715"/>
                  </a:lnTo>
                  <a:lnTo>
                    <a:pt x="2111828" y="1545772"/>
                  </a:lnTo>
                  <a:lnTo>
                    <a:pt x="2873828" y="783772"/>
                  </a:lnTo>
                  <a:lnTo>
                    <a:pt x="3984171" y="413658"/>
                  </a:lnTo>
                  <a:lnTo>
                    <a:pt x="5834742" y="239486"/>
                  </a:lnTo>
                  <a:lnTo>
                    <a:pt x="7728857" y="174172"/>
                  </a:lnTo>
                  <a:lnTo>
                    <a:pt x="10363200" y="21772"/>
                  </a:lnTo>
                  <a:lnTo>
                    <a:pt x="12126685" y="0"/>
                  </a:lnTo>
                  <a:lnTo>
                    <a:pt x="12583885" y="0"/>
                  </a:lnTo>
                  <a:lnTo>
                    <a:pt x="12888685" y="674915"/>
                  </a:lnTo>
                  <a:lnTo>
                    <a:pt x="12475028" y="849086"/>
                  </a:lnTo>
                  <a:lnTo>
                    <a:pt x="10972800" y="914400"/>
                  </a:lnTo>
                  <a:lnTo>
                    <a:pt x="8817428" y="957943"/>
                  </a:lnTo>
                  <a:lnTo>
                    <a:pt x="5725885" y="1001486"/>
                  </a:lnTo>
                  <a:lnTo>
                    <a:pt x="4767942" y="1110343"/>
                  </a:lnTo>
                  <a:lnTo>
                    <a:pt x="3635828" y="1153886"/>
                  </a:lnTo>
                  <a:lnTo>
                    <a:pt x="2960914" y="1611086"/>
                  </a:lnTo>
                  <a:lnTo>
                    <a:pt x="1741714" y="2177143"/>
                  </a:lnTo>
                  <a:lnTo>
                    <a:pt x="1349828" y="2525486"/>
                  </a:lnTo>
                  <a:lnTo>
                    <a:pt x="326571" y="2721429"/>
                  </a:lnTo>
                  <a:lnTo>
                    <a:pt x="0" y="2481943"/>
                  </a:lnTo>
                  <a:close/>
                </a:path>
              </a:pathLst>
            </a:custGeom>
            <a:pattFill prst="wdUpDiag">
              <a:fgClr>
                <a:schemeClr val="bg1">
                  <a:lumMod val="75000"/>
                </a:schemeClr>
              </a:fgClr>
              <a:bgClr>
                <a:schemeClr val="bg1"/>
              </a:bgClr>
            </a:pattFill>
            <a:ln w="1016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grpSp>
      <p:sp>
        <p:nvSpPr>
          <p:cNvPr id="216" name="Freeform: Shape 215">
            <a:extLst>
              <a:ext uri="{FF2B5EF4-FFF2-40B4-BE49-F238E27FC236}">
                <a16:creationId xmlns:a16="http://schemas.microsoft.com/office/drawing/2014/main" id="{7278EA69-22A0-4721-91BA-4451DC435EF4}"/>
              </a:ext>
            </a:extLst>
          </p:cNvPr>
          <p:cNvSpPr/>
          <p:nvPr/>
        </p:nvSpPr>
        <p:spPr>
          <a:xfrm>
            <a:off x="621323" y="5955323"/>
            <a:ext cx="4700954" cy="152400"/>
          </a:xfrm>
          <a:custGeom>
            <a:avLst/>
            <a:gdLst>
              <a:gd name="connsiteX0" fmla="*/ 4700954 w 4700954"/>
              <a:gd name="connsiteY0" fmla="*/ 0 h 152400"/>
              <a:gd name="connsiteX1" fmla="*/ 4595446 w 4700954"/>
              <a:gd name="connsiteY1" fmla="*/ 35169 h 152400"/>
              <a:gd name="connsiteX2" fmla="*/ 4419600 w 4700954"/>
              <a:gd name="connsiteY2" fmla="*/ 58615 h 152400"/>
              <a:gd name="connsiteX3" fmla="*/ 4278923 w 4700954"/>
              <a:gd name="connsiteY3" fmla="*/ 82061 h 152400"/>
              <a:gd name="connsiteX4" fmla="*/ 4232031 w 4700954"/>
              <a:gd name="connsiteY4" fmla="*/ 93784 h 152400"/>
              <a:gd name="connsiteX5" fmla="*/ 4126523 w 4700954"/>
              <a:gd name="connsiteY5" fmla="*/ 105508 h 152400"/>
              <a:gd name="connsiteX6" fmla="*/ 1430215 w 4700954"/>
              <a:gd name="connsiteY6" fmla="*/ 117231 h 152400"/>
              <a:gd name="connsiteX7" fmla="*/ 1336431 w 4700954"/>
              <a:gd name="connsiteY7" fmla="*/ 128954 h 152400"/>
              <a:gd name="connsiteX8" fmla="*/ 1101969 w 4700954"/>
              <a:gd name="connsiteY8" fmla="*/ 152400 h 152400"/>
              <a:gd name="connsiteX9" fmla="*/ 199292 w 4700954"/>
              <a:gd name="connsiteY9" fmla="*/ 140677 h 152400"/>
              <a:gd name="connsiteX10" fmla="*/ 140677 w 4700954"/>
              <a:gd name="connsiteY10" fmla="*/ 128954 h 152400"/>
              <a:gd name="connsiteX11" fmla="*/ 0 w 4700954"/>
              <a:gd name="connsiteY11" fmla="*/ 105508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00954" h="152400">
                <a:moveTo>
                  <a:pt x="4700954" y="0"/>
                </a:moveTo>
                <a:lnTo>
                  <a:pt x="4595446" y="35169"/>
                </a:lnTo>
                <a:cubicBezTo>
                  <a:pt x="4515636" y="61772"/>
                  <a:pt x="4572594" y="45866"/>
                  <a:pt x="4419600" y="58615"/>
                </a:cubicBezTo>
                <a:cubicBezTo>
                  <a:pt x="4372708" y="66430"/>
                  <a:pt x="4325043" y="70531"/>
                  <a:pt x="4278923" y="82061"/>
                </a:cubicBezTo>
                <a:cubicBezTo>
                  <a:pt x="4263292" y="85969"/>
                  <a:pt x="4247955" y="91334"/>
                  <a:pt x="4232031" y="93784"/>
                </a:cubicBezTo>
                <a:cubicBezTo>
                  <a:pt x="4197057" y="99165"/>
                  <a:pt x="4161908" y="105212"/>
                  <a:pt x="4126523" y="105508"/>
                </a:cubicBezTo>
                <a:lnTo>
                  <a:pt x="1430215" y="117231"/>
                </a:lnTo>
                <a:cubicBezTo>
                  <a:pt x="1398954" y="121139"/>
                  <a:pt x="1367835" y="126442"/>
                  <a:pt x="1336431" y="128954"/>
                </a:cubicBezTo>
                <a:cubicBezTo>
                  <a:pt x="1107112" y="147299"/>
                  <a:pt x="1203555" y="118539"/>
                  <a:pt x="1101969" y="152400"/>
                </a:cubicBezTo>
                <a:lnTo>
                  <a:pt x="199292" y="140677"/>
                </a:lnTo>
                <a:cubicBezTo>
                  <a:pt x="179373" y="140191"/>
                  <a:pt x="160448" y="131425"/>
                  <a:pt x="140677" y="128954"/>
                </a:cubicBezTo>
                <a:cubicBezTo>
                  <a:pt x="981" y="111492"/>
                  <a:pt x="42914" y="148422"/>
                  <a:pt x="0" y="105508"/>
                </a:cubicBezTo>
              </a:path>
            </a:pathLst>
          </a:custGeom>
          <a:no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nvGrpSpPr>
          <p:cNvPr id="219" name="Group 218">
            <a:extLst>
              <a:ext uri="{FF2B5EF4-FFF2-40B4-BE49-F238E27FC236}">
                <a16:creationId xmlns:a16="http://schemas.microsoft.com/office/drawing/2014/main" id="{70F7B1BB-810A-4383-BA7C-7F5FEE5EAFEA}"/>
              </a:ext>
            </a:extLst>
          </p:cNvPr>
          <p:cNvGrpSpPr/>
          <p:nvPr/>
        </p:nvGrpSpPr>
        <p:grpSpPr>
          <a:xfrm>
            <a:off x="115806" y="242015"/>
            <a:ext cx="11900536" cy="6571441"/>
            <a:chOff x="-714783" y="73983"/>
            <a:chExt cx="13183569" cy="6880379"/>
          </a:xfrm>
        </p:grpSpPr>
        <p:sp>
          <p:nvSpPr>
            <p:cNvPr id="220" name="Freihandform 8198">
              <a:extLst>
                <a:ext uri="{FF2B5EF4-FFF2-40B4-BE49-F238E27FC236}">
                  <a16:creationId xmlns:a16="http://schemas.microsoft.com/office/drawing/2014/main" id="{7E3F6A4A-F1C6-425F-A7FF-EC2F4F7F7BAF}"/>
                </a:ext>
              </a:extLst>
            </p:cNvPr>
            <p:cNvSpPr/>
            <p:nvPr/>
          </p:nvSpPr>
          <p:spPr>
            <a:xfrm>
              <a:off x="-714783" y="6396734"/>
              <a:ext cx="6151939" cy="557628"/>
            </a:xfrm>
            <a:custGeom>
              <a:avLst/>
              <a:gdLst>
                <a:gd name="connsiteX0" fmla="*/ 0 w 4789714"/>
                <a:gd name="connsiteY0" fmla="*/ 1088572 h 1175657"/>
                <a:gd name="connsiteX1" fmla="*/ 1415142 w 4789714"/>
                <a:gd name="connsiteY1" fmla="*/ 174172 h 1175657"/>
                <a:gd name="connsiteX2" fmla="*/ 3962400 w 4789714"/>
                <a:gd name="connsiteY2" fmla="*/ 0 h 1175657"/>
                <a:gd name="connsiteX3" fmla="*/ 4789714 w 4789714"/>
                <a:gd name="connsiteY3" fmla="*/ 217715 h 1175657"/>
                <a:gd name="connsiteX4" fmla="*/ 4593771 w 4789714"/>
                <a:gd name="connsiteY4" fmla="*/ 827315 h 1175657"/>
                <a:gd name="connsiteX5" fmla="*/ 2634342 w 4789714"/>
                <a:gd name="connsiteY5" fmla="*/ 1175657 h 1175657"/>
                <a:gd name="connsiteX6" fmla="*/ 239485 w 4789714"/>
                <a:gd name="connsiteY6" fmla="*/ 1066800 h 1175657"/>
                <a:gd name="connsiteX7" fmla="*/ 195942 w 4789714"/>
                <a:gd name="connsiteY7" fmla="*/ 979715 h 1175657"/>
                <a:gd name="connsiteX8" fmla="*/ 108857 w 4789714"/>
                <a:gd name="connsiteY8" fmla="*/ 1066800 h 1175657"/>
                <a:gd name="connsiteX9" fmla="*/ 108857 w 4789714"/>
                <a:gd name="connsiteY9" fmla="*/ 979715 h 1175657"/>
                <a:gd name="connsiteX10" fmla="*/ 65314 w 4789714"/>
                <a:gd name="connsiteY10" fmla="*/ 1110343 h 1175657"/>
                <a:gd name="connsiteX11" fmla="*/ 65314 w 4789714"/>
                <a:gd name="connsiteY11" fmla="*/ 1110343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89714" h="1175657">
                  <a:moveTo>
                    <a:pt x="0" y="1088572"/>
                  </a:moveTo>
                  <a:lnTo>
                    <a:pt x="1415142" y="174172"/>
                  </a:lnTo>
                  <a:lnTo>
                    <a:pt x="3962400" y="0"/>
                  </a:lnTo>
                  <a:lnTo>
                    <a:pt x="4789714" y="217715"/>
                  </a:lnTo>
                  <a:lnTo>
                    <a:pt x="4593771" y="827315"/>
                  </a:lnTo>
                  <a:lnTo>
                    <a:pt x="2634342" y="1175657"/>
                  </a:lnTo>
                  <a:lnTo>
                    <a:pt x="239485" y="1066800"/>
                  </a:lnTo>
                  <a:lnTo>
                    <a:pt x="195942" y="979715"/>
                  </a:lnTo>
                  <a:lnTo>
                    <a:pt x="108857" y="1066800"/>
                  </a:lnTo>
                  <a:lnTo>
                    <a:pt x="108857" y="979715"/>
                  </a:lnTo>
                  <a:lnTo>
                    <a:pt x="65314" y="1110343"/>
                  </a:lnTo>
                  <a:lnTo>
                    <a:pt x="65314" y="1110343"/>
                  </a:lnTo>
                </a:path>
              </a:pathLst>
            </a:custGeom>
            <a:pattFill prst="wdUpDiag">
              <a:fgClr>
                <a:schemeClr val="tx1">
                  <a:lumMod val="50000"/>
                  <a:lumOff val="50000"/>
                </a:schemeClr>
              </a:fgClr>
              <a:bgClr>
                <a:schemeClr val="bg1">
                  <a:lumMod val="65000"/>
                </a:schemeClr>
              </a:bgClr>
            </a:patt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21" name="Freihandform 8198">
              <a:extLst>
                <a:ext uri="{FF2B5EF4-FFF2-40B4-BE49-F238E27FC236}">
                  <a16:creationId xmlns:a16="http://schemas.microsoft.com/office/drawing/2014/main" id="{987F10A4-619A-4D30-9207-56D58D0EB046}"/>
                </a:ext>
              </a:extLst>
            </p:cNvPr>
            <p:cNvSpPr/>
            <p:nvPr/>
          </p:nvSpPr>
          <p:spPr>
            <a:xfrm>
              <a:off x="4554221" y="5364739"/>
              <a:ext cx="7914565" cy="1314924"/>
            </a:xfrm>
            <a:custGeom>
              <a:avLst/>
              <a:gdLst>
                <a:gd name="connsiteX0" fmla="*/ 0 w 4789714"/>
                <a:gd name="connsiteY0" fmla="*/ 1088572 h 1175657"/>
                <a:gd name="connsiteX1" fmla="*/ 1415142 w 4789714"/>
                <a:gd name="connsiteY1" fmla="*/ 174172 h 1175657"/>
                <a:gd name="connsiteX2" fmla="*/ 3962400 w 4789714"/>
                <a:gd name="connsiteY2" fmla="*/ 0 h 1175657"/>
                <a:gd name="connsiteX3" fmla="*/ 4789714 w 4789714"/>
                <a:gd name="connsiteY3" fmla="*/ 217715 h 1175657"/>
                <a:gd name="connsiteX4" fmla="*/ 4593771 w 4789714"/>
                <a:gd name="connsiteY4" fmla="*/ 827315 h 1175657"/>
                <a:gd name="connsiteX5" fmla="*/ 2634342 w 4789714"/>
                <a:gd name="connsiteY5" fmla="*/ 1175657 h 1175657"/>
                <a:gd name="connsiteX6" fmla="*/ 239485 w 4789714"/>
                <a:gd name="connsiteY6" fmla="*/ 1066800 h 1175657"/>
                <a:gd name="connsiteX7" fmla="*/ 195942 w 4789714"/>
                <a:gd name="connsiteY7" fmla="*/ 979715 h 1175657"/>
                <a:gd name="connsiteX8" fmla="*/ 108857 w 4789714"/>
                <a:gd name="connsiteY8" fmla="*/ 1066800 h 1175657"/>
                <a:gd name="connsiteX9" fmla="*/ 108857 w 4789714"/>
                <a:gd name="connsiteY9" fmla="*/ 979715 h 1175657"/>
                <a:gd name="connsiteX10" fmla="*/ 65314 w 4789714"/>
                <a:gd name="connsiteY10" fmla="*/ 1110343 h 1175657"/>
                <a:gd name="connsiteX11" fmla="*/ 65314 w 4789714"/>
                <a:gd name="connsiteY11" fmla="*/ 1110343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89714" h="1175657">
                  <a:moveTo>
                    <a:pt x="0" y="1088572"/>
                  </a:moveTo>
                  <a:lnTo>
                    <a:pt x="1415142" y="174172"/>
                  </a:lnTo>
                  <a:lnTo>
                    <a:pt x="3962400" y="0"/>
                  </a:lnTo>
                  <a:lnTo>
                    <a:pt x="4789714" y="217715"/>
                  </a:lnTo>
                  <a:lnTo>
                    <a:pt x="4593771" y="827315"/>
                  </a:lnTo>
                  <a:lnTo>
                    <a:pt x="2634342" y="1175657"/>
                  </a:lnTo>
                  <a:lnTo>
                    <a:pt x="239485" y="1066800"/>
                  </a:lnTo>
                  <a:lnTo>
                    <a:pt x="195942" y="979715"/>
                  </a:lnTo>
                  <a:lnTo>
                    <a:pt x="108857" y="1066800"/>
                  </a:lnTo>
                  <a:lnTo>
                    <a:pt x="108857" y="979715"/>
                  </a:lnTo>
                  <a:lnTo>
                    <a:pt x="65314" y="1110343"/>
                  </a:lnTo>
                  <a:lnTo>
                    <a:pt x="65314" y="1110343"/>
                  </a:lnTo>
                </a:path>
              </a:pathLst>
            </a:custGeom>
            <a:pattFill prst="wdUpDiag">
              <a:fgClr>
                <a:schemeClr val="tx1">
                  <a:lumMod val="50000"/>
                  <a:lumOff val="50000"/>
                </a:schemeClr>
              </a:fgClr>
              <a:bgClr>
                <a:schemeClr val="bg1">
                  <a:lumMod val="65000"/>
                </a:schemeClr>
              </a:bgClr>
            </a:patt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22" name="Freihandform 8197">
              <a:extLst>
                <a:ext uri="{FF2B5EF4-FFF2-40B4-BE49-F238E27FC236}">
                  <a16:creationId xmlns:a16="http://schemas.microsoft.com/office/drawing/2014/main" id="{6DDFD18C-EE7D-4F16-BC4D-AC3D68C3F005}"/>
                </a:ext>
              </a:extLst>
            </p:cNvPr>
            <p:cNvSpPr/>
            <p:nvPr/>
          </p:nvSpPr>
          <p:spPr>
            <a:xfrm>
              <a:off x="5871616" y="5012232"/>
              <a:ext cx="6597170" cy="1278229"/>
            </a:xfrm>
            <a:custGeom>
              <a:avLst/>
              <a:gdLst>
                <a:gd name="connsiteX0" fmla="*/ 87086 w 11691257"/>
                <a:gd name="connsiteY0" fmla="*/ 1872343 h 2264228"/>
                <a:gd name="connsiteX1" fmla="*/ 1589314 w 11691257"/>
                <a:gd name="connsiteY1" fmla="*/ 2177143 h 2264228"/>
                <a:gd name="connsiteX2" fmla="*/ 7293428 w 11691257"/>
                <a:gd name="connsiteY2" fmla="*/ 2264228 h 2264228"/>
                <a:gd name="connsiteX3" fmla="*/ 8251371 w 11691257"/>
                <a:gd name="connsiteY3" fmla="*/ 1719943 h 2264228"/>
                <a:gd name="connsiteX4" fmla="*/ 9579428 w 11691257"/>
                <a:gd name="connsiteY4" fmla="*/ 1524000 h 2264228"/>
                <a:gd name="connsiteX5" fmla="*/ 10776857 w 11691257"/>
                <a:gd name="connsiteY5" fmla="*/ 1502228 h 2264228"/>
                <a:gd name="connsiteX6" fmla="*/ 11451771 w 11691257"/>
                <a:gd name="connsiteY6" fmla="*/ 1502228 h 2264228"/>
                <a:gd name="connsiteX7" fmla="*/ 11691257 w 11691257"/>
                <a:gd name="connsiteY7" fmla="*/ 653143 h 2264228"/>
                <a:gd name="connsiteX8" fmla="*/ 11234057 w 11691257"/>
                <a:gd name="connsiteY8" fmla="*/ 239486 h 2264228"/>
                <a:gd name="connsiteX9" fmla="*/ 6923314 w 11691257"/>
                <a:gd name="connsiteY9" fmla="*/ 0 h 2264228"/>
                <a:gd name="connsiteX10" fmla="*/ 2220686 w 11691257"/>
                <a:gd name="connsiteY10" fmla="*/ 348343 h 2264228"/>
                <a:gd name="connsiteX11" fmla="*/ 195943 w 11691257"/>
                <a:gd name="connsiteY11" fmla="*/ 1306286 h 2264228"/>
                <a:gd name="connsiteX12" fmla="*/ 0 w 11691257"/>
                <a:gd name="connsiteY12" fmla="*/ 1915886 h 2264228"/>
                <a:gd name="connsiteX13" fmla="*/ 849086 w 11691257"/>
                <a:gd name="connsiteY13" fmla="*/ 2068286 h 2264228"/>
                <a:gd name="connsiteX14" fmla="*/ 1328057 w 11691257"/>
                <a:gd name="connsiteY14" fmla="*/ 2090057 h 2264228"/>
                <a:gd name="connsiteX15" fmla="*/ 326571 w 11691257"/>
                <a:gd name="connsiteY15" fmla="*/ 1937657 h 2264228"/>
                <a:gd name="connsiteX16" fmla="*/ 87086 w 11691257"/>
                <a:gd name="connsiteY16" fmla="*/ 1872343 h 226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91257" h="2264228">
                  <a:moveTo>
                    <a:pt x="87086" y="1872343"/>
                  </a:moveTo>
                  <a:lnTo>
                    <a:pt x="1589314" y="2177143"/>
                  </a:lnTo>
                  <a:lnTo>
                    <a:pt x="7293428" y="2264228"/>
                  </a:lnTo>
                  <a:lnTo>
                    <a:pt x="8251371" y="1719943"/>
                  </a:lnTo>
                  <a:lnTo>
                    <a:pt x="9579428" y="1524000"/>
                  </a:lnTo>
                  <a:lnTo>
                    <a:pt x="10776857" y="1502228"/>
                  </a:lnTo>
                  <a:lnTo>
                    <a:pt x="11451771" y="1502228"/>
                  </a:lnTo>
                  <a:lnTo>
                    <a:pt x="11691257" y="653143"/>
                  </a:lnTo>
                  <a:lnTo>
                    <a:pt x="11234057" y="239486"/>
                  </a:lnTo>
                  <a:lnTo>
                    <a:pt x="6923314" y="0"/>
                  </a:lnTo>
                  <a:lnTo>
                    <a:pt x="2220686" y="348343"/>
                  </a:lnTo>
                  <a:lnTo>
                    <a:pt x="195943" y="1306286"/>
                  </a:lnTo>
                  <a:lnTo>
                    <a:pt x="0" y="1915886"/>
                  </a:lnTo>
                  <a:lnTo>
                    <a:pt x="849086" y="2068286"/>
                  </a:lnTo>
                  <a:lnTo>
                    <a:pt x="1328057" y="2090057"/>
                  </a:lnTo>
                  <a:lnTo>
                    <a:pt x="326571" y="1937657"/>
                  </a:lnTo>
                  <a:lnTo>
                    <a:pt x="87086" y="1872343"/>
                  </a:lnTo>
                  <a:close/>
                </a:path>
              </a:pathLst>
            </a:custGeom>
            <a:pattFill prst="trellis">
              <a:fgClr>
                <a:srgbClr val="87D4F7"/>
              </a:fgClr>
              <a:bgClr>
                <a:schemeClr val="tx1">
                  <a:lumMod val="75000"/>
                  <a:lumOff val="25000"/>
                </a:schemeClr>
              </a:bgClr>
            </a:pattFill>
            <a:ln w="762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23" name="Freihandform 20">
              <a:extLst>
                <a:ext uri="{FF2B5EF4-FFF2-40B4-BE49-F238E27FC236}">
                  <a16:creationId xmlns:a16="http://schemas.microsoft.com/office/drawing/2014/main" id="{0105488B-77BB-44CC-B4D4-F16DF30CE5DE}"/>
                </a:ext>
              </a:extLst>
            </p:cNvPr>
            <p:cNvSpPr/>
            <p:nvPr/>
          </p:nvSpPr>
          <p:spPr>
            <a:xfrm>
              <a:off x="1019359" y="73983"/>
              <a:ext cx="2063799" cy="1056085"/>
            </a:xfrm>
            <a:custGeom>
              <a:avLst/>
              <a:gdLst>
                <a:gd name="connsiteX0" fmla="*/ 0 w 3657684"/>
                <a:gd name="connsiteY0" fmla="*/ 1872343 h 1872343"/>
                <a:gd name="connsiteX1" fmla="*/ 108857 w 3657684"/>
                <a:gd name="connsiteY1" fmla="*/ 1807028 h 1872343"/>
                <a:gd name="connsiteX2" fmla="*/ 174171 w 3657684"/>
                <a:gd name="connsiteY2" fmla="*/ 1763485 h 1872343"/>
                <a:gd name="connsiteX3" fmla="*/ 283028 w 3657684"/>
                <a:gd name="connsiteY3" fmla="*/ 1654628 h 1872343"/>
                <a:gd name="connsiteX4" fmla="*/ 413657 w 3657684"/>
                <a:gd name="connsiteY4" fmla="*/ 1611085 h 1872343"/>
                <a:gd name="connsiteX5" fmla="*/ 478971 w 3657684"/>
                <a:gd name="connsiteY5" fmla="*/ 1436914 h 1872343"/>
                <a:gd name="connsiteX6" fmla="*/ 587828 w 3657684"/>
                <a:gd name="connsiteY6" fmla="*/ 1240971 h 1872343"/>
                <a:gd name="connsiteX7" fmla="*/ 631371 w 3657684"/>
                <a:gd name="connsiteY7" fmla="*/ 1110343 h 1872343"/>
                <a:gd name="connsiteX8" fmla="*/ 696685 w 3657684"/>
                <a:gd name="connsiteY8" fmla="*/ 936171 h 1872343"/>
                <a:gd name="connsiteX9" fmla="*/ 762000 w 3657684"/>
                <a:gd name="connsiteY9" fmla="*/ 892628 h 1872343"/>
                <a:gd name="connsiteX10" fmla="*/ 805542 w 3657684"/>
                <a:gd name="connsiteY10" fmla="*/ 827314 h 1872343"/>
                <a:gd name="connsiteX11" fmla="*/ 870857 w 3657684"/>
                <a:gd name="connsiteY11" fmla="*/ 805543 h 1872343"/>
                <a:gd name="connsiteX12" fmla="*/ 1023257 w 3657684"/>
                <a:gd name="connsiteY12" fmla="*/ 762000 h 1872343"/>
                <a:gd name="connsiteX13" fmla="*/ 1219200 w 3657684"/>
                <a:gd name="connsiteY13" fmla="*/ 631371 h 1872343"/>
                <a:gd name="connsiteX14" fmla="*/ 1306285 w 3657684"/>
                <a:gd name="connsiteY14" fmla="*/ 609600 h 1872343"/>
                <a:gd name="connsiteX15" fmla="*/ 1436914 w 3657684"/>
                <a:gd name="connsiteY15" fmla="*/ 522514 h 1872343"/>
                <a:gd name="connsiteX16" fmla="*/ 1545771 w 3657684"/>
                <a:gd name="connsiteY16" fmla="*/ 413657 h 1872343"/>
                <a:gd name="connsiteX17" fmla="*/ 1654628 w 3657684"/>
                <a:gd name="connsiteY17" fmla="*/ 283028 h 1872343"/>
                <a:gd name="connsiteX18" fmla="*/ 1698171 w 3657684"/>
                <a:gd name="connsiteY18" fmla="*/ 217714 h 1872343"/>
                <a:gd name="connsiteX19" fmla="*/ 1828800 w 3657684"/>
                <a:gd name="connsiteY19" fmla="*/ 152400 h 1872343"/>
                <a:gd name="connsiteX20" fmla="*/ 1959428 w 3657684"/>
                <a:gd name="connsiteY20" fmla="*/ 65314 h 1872343"/>
                <a:gd name="connsiteX21" fmla="*/ 2286000 w 3657684"/>
                <a:gd name="connsiteY21" fmla="*/ 21771 h 1872343"/>
                <a:gd name="connsiteX22" fmla="*/ 2351314 w 3657684"/>
                <a:gd name="connsiteY22" fmla="*/ 0 h 1872343"/>
                <a:gd name="connsiteX23" fmla="*/ 2438400 w 3657684"/>
                <a:gd name="connsiteY23" fmla="*/ 21771 h 1872343"/>
                <a:gd name="connsiteX24" fmla="*/ 2634342 w 3657684"/>
                <a:gd name="connsiteY24" fmla="*/ 130628 h 1872343"/>
                <a:gd name="connsiteX25" fmla="*/ 2699657 w 3657684"/>
                <a:gd name="connsiteY25" fmla="*/ 195943 h 1872343"/>
                <a:gd name="connsiteX26" fmla="*/ 2895600 w 3657684"/>
                <a:gd name="connsiteY26" fmla="*/ 370114 h 1872343"/>
                <a:gd name="connsiteX27" fmla="*/ 3004457 w 3657684"/>
                <a:gd name="connsiteY27" fmla="*/ 457200 h 1872343"/>
                <a:gd name="connsiteX28" fmla="*/ 3026228 w 3657684"/>
                <a:gd name="connsiteY28" fmla="*/ 522514 h 1872343"/>
                <a:gd name="connsiteX29" fmla="*/ 3113314 w 3657684"/>
                <a:gd name="connsiteY29" fmla="*/ 653143 h 1872343"/>
                <a:gd name="connsiteX30" fmla="*/ 3178628 w 3657684"/>
                <a:gd name="connsiteY30" fmla="*/ 783771 h 1872343"/>
                <a:gd name="connsiteX31" fmla="*/ 3243942 w 3657684"/>
                <a:gd name="connsiteY31" fmla="*/ 914400 h 1872343"/>
                <a:gd name="connsiteX32" fmla="*/ 3309257 w 3657684"/>
                <a:gd name="connsiteY32" fmla="*/ 957943 h 1872343"/>
                <a:gd name="connsiteX33" fmla="*/ 3439885 w 3657684"/>
                <a:gd name="connsiteY33" fmla="*/ 1153885 h 1872343"/>
                <a:gd name="connsiteX34" fmla="*/ 3483428 w 3657684"/>
                <a:gd name="connsiteY34" fmla="*/ 1219200 h 1872343"/>
                <a:gd name="connsiteX35" fmla="*/ 3526971 w 3657684"/>
                <a:gd name="connsiteY35" fmla="*/ 1284514 h 1872343"/>
                <a:gd name="connsiteX36" fmla="*/ 3592285 w 3657684"/>
                <a:gd name="connsiteY36" fmla="*/ 1415143 h 1872343"/>
                <a:gd name="connsiteX37" fmla="*/ 3614057 w 3657684"/>
                <a:gd name="connsiteY37" fmla="*/ 1480457 h 1872343"/>
                <a:gd name="connsiteX38" fmla="*/ 3657600 w 3657684"/>
                <a:gd name="connsiteY38" fmla="*/ 1567543 h 187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657684" h="1872343">
                  <a:moveTo>
                    <a:pt x="0" y="1872343"/>
                  </a:moveTo>
                  <a:cubicBezTo>
                    <a:pt x="36286" y="1850571"/>
                    <a:pt x="72973" y="1829456"/>
                    <a:pt x="108857" y="1807028"/>
                  </a:cubicBezTo>
                  <a:cubicBezTo>
                    <a:pt x="131046" y="1793160"/>
                    <a:pt x="155669" y="1781987"/>
                    <a:pt x="174171" y="1763485"/>
                  </a:cubicBezTo>
                  <a:cubicBezTo>
                    <a:pt x="249644" y="1688012"/>
                    <a:pt x="178527" y="1701073"/>
                    <a:pt x="283028" y="1654628"/>
                  </a:cubicBezTo>
                  <a:cubicBezTo>
                    <a:pt x="324970" y="1635987"/>
                    <a:pt x="413657" y="1611085"/>
                    <a:pt x="413657" y="1611085"/>
                  </a:cubicBezTo>
                  <a:cubicBezTo>
                    <a:pt x="465270" y="1353015"/>
                    <a:pt x="397429" y="1620384"/>
                    <a:pt x="478971" y="1436914"/>
                  </a:cubicBezTo>
                  <a:cubicBezTo>
                    <a:pt x="564218" y="1245108"/>
                    <a:pt x="468614" y="1360185"/>
                    <a:pt x="587828" y="1240971"/>
                  </a:cubicBezTo>
                  <a:cubicBezTo>
                    <a:pt x="602342" y="1197428"/>
                    <a:pt x="622370" y="1155350"/>
                    <a:pt x="631371" y="1110343"/>
                  </a:cubicBezTo>
                  <a:cubicBezTo>
                    <a:pt x="646948" y="1032457"/>
                    <a:pt x="640624" y="992232"/>
                    <a:pt x="696685" y="936171"/>
                  </a:cubicBezTo>
                  <a:cubicBezTo>
                    <a:pt x="715187" y="917669"/>
                    <a:pt x="740228" y="907142"/>
                    <a:pt x="762000" y="892628"/>
                  </a:cubicBezTo>
                  <a:cubicBezTo>
                    <a:pt x="776514" y="870857"/>
                    <a:pt x="785110" y="843660"/>
                    <a:pt x="805542" y="827314"/>
                  </a:cubicBezTo>
                  <a:cubicBezTo>
                    <a:pt x="823462" y="812978"/>
                    <a:pt x="848791" y="811848"/>
                    <a:pt x="870857" y="805543"/>
                  </a:cubicBezTo>
                  <a:cubicBezTo>
                    <a:pt x="1062219" y="750868"/>
                    <a:pt x="866653" y="814200"/>
                    <a:pt x="1023257" y="762000"/>
                  </a:cubicBezTo>
                  <a:lnTo>
                    <a:pt x="1219200" y="631371"/>
                  </a:lnTo>
                  <a:cubicBezTo>
                    <a:pt x="1244096" y="614774"/>
                    <a:pt x="1277257" y="616857"/>
                    <a:pt x="1306285" y="609600"/>
                  </a:cubicBezTo>
                  <a:cubicBezTo>
                    <a:pt x="1349828" y="580571"/>
                    <a:pt x="1407885" y="566057"/>
                    <a:pt x="1436914" y="522514"/>
                  </a:cubicBezTo>
                  <a:cubicBezTo>
                    <a:pt x="1494971" y="435429"/>
                    <a:pt x="1458686" y="471714"/>
                    <a:pt x="1545771" y="413657"/>
                  </a:cubicBezTo>
                  <a:cubicBezTo>
                    <a:pt x="1653880" y="251495"/>
                    <a:pt x="1514934" y="450661"/>
                    <a:pt x="1654628" y="283028"/>
                  </a:cubicBezTo>
                  <a:cubicBezTo>
                    <a:pt x="1671379" y="262927"/>
                    <a:pt x="1679669" y="236216"/>
                    <a:pt x="1698171" y="217714"/>
                  </a:cubicBezTo>
                  <a:cubicBezTo>
                    <a:pt x="1740377" y="175508"/>
                    <a:pt x="1775677" y="170107"/>
                    <a:pt x="1828800" y="152400"/>
                  </a:cubicBezTo>
                  <a:cubicBezTo>
                    <a:pt x="1872343" y="123371"/>
                    <a:pt x="1907500" y="71805"/>
                    <a:pt x="1959428" y="65314"/>
                  </a:cubicBezTo>
                  <a:cubicBezTo>
                    <a:pt x="2184520" y="37178"/>
                    <a:pt x="2075679" y="51818"/>
                    <a:pt x="2286000" y="21771"/>
                  </a:cubicBezTo>
                  <a:cubicBezTo>
                    <a:pt x="2307771" y="14514"/>
                    <a:pt x="2328365" y="0"/>
                    <a:pt x="2351314" y="0"/>
                  </a:cubicBezTo>
                  <a:cubicBezTo>
                    <a:pt x="2381236" y="0"/>
                    <a:pt x="2409629" y="13551"/>
                    <a:pt x="2438400" y="21771"/>
                  </a:cubicBezTo>
                  <a:cubicBezTo>
                    <a:pt x="2515054" y="43672"/>
                    <a:pt x="2571970" y="68256"/>
                    <a:pt x="2634342" y="130628"/>
                  </a:cubicBezTo>
                  <a:cubicBezTo>
                    <a:pt x="2656114" y="152400"/>
                    <a:pt x="2676004" y="176232"/>
                    <a:pt x="2699657" y="195943"/>
                  </a:cubicBezTo>
                  <a:cubicBezTo>
                    <a:pt x="2797820" y="277745"/>
                    <a:pt x="2789744" y="211328"/>
                    <a:pt x="2895600" y="370114"/>
                  </a:cubicBezTo>
                  <a:cubicBezTo>
                    <a:pt x="2951872" y="454523"/>
                    <a:pt x="2914319" y="427154"/>
                    <a:pt x="3004457" y="457200"/>
                  </a:cubicBezTo>
                  <a:cubicBezTo>
                    <a:pt x="3011714" y="478971"/>
                    <a:pt x="3015083" y="502453"/>
                    <a:pt x="3026228" y="522514"/>
                  </a:cubicBezTo>
                  <a:cubicBezTo>
                    <a:pt x="3051643" y="568261"/>
                    <a:pt x="3113314" y="653143"/>
                    <a:pt x="3113314" y="653143"/>
                  </a:cubicBezTo>
                  <a:cubicBezTo>
                    <a:pt x="3168034" y="817304"/>
                    <a:pt x="3094222" y="614961"/>
                    <a:pt x="3178628" y="783771"/>
                  </a:cubicBezTo>
                  <a:cubicBezTo>
                    <a:pt x="3214041" y="854596"/>
                    <a:pt x="3181552" y="852009"/>
                    <a:pt x="3243942" y="914400"/>
                  </a:cubicBezTo>
                  <a:cubicBezTo>
                    <a:pt x="3262444" y="932902"/>
                    <a:pt x="3287485" y="943429"/>
                    <a:pt x="3309257" y="957943"/>
                  </a:cubicBezTo>
                  <a:lnTo>
                    <a:pt x="3439885" y="1153885"/>
                  </a:lnTo>
                  <a:lnTo>
                    <a:pt x="3483428" y="1219200"/>
                  </a:lnTo>
                  <a:lnTo>
                    <a:pt x="3526971" y="1284514"/>
                  </a:lnTo>
                  <a:cubicBezTo>
                    <a:pt x="3581690" y="1448675"/>
                    <a:pt x="3507879" y="1246333"/>
                    <a:pt x="3592285" y="1415143"/>
                  </a:cubicBezTo>
                  <a:cubicBezTo>
                    <a:pt x="3602548" y="1435669"/>
                    <a:pt x="3603794" y="1459931"/>
                    <a:pt x="3614057" y="1480457"/>
                  </a:cubicBezTo>
                  <a:cubicBezTo>
                    <a:pt x="3661626" y="1575593"/>
                    <a:pt x="3657600" y="1513009"/>
                    <a:pt x="3657600" y="1567543"/>
                  </a:cubicBez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24" name="Freihandform 21">
              <a:extLst>
                <a:ext uri="{FF2B5EF4-FFF2-40B4-BE49-F238E27FC236}">
                  <a16:creationId xmlns:a16="http://schemas.microsoft.com/office/drawing/2014/main" id="{8BF1784E-8662-495D-868D-D5F4A77FC8CE}"/>
                </a:ext>
              </a:extLst>
            </p:cNvPr>
            <p:cNvSpPr/>
            <p:nvPr/>
          </p:nvSpPr>
          <p:spPr>
            <a:xfrm>
              <a:off x="2739192" y="184160"/>
              <a:ext cx="1289874" cy="687933"/>
            </a:xfrm>
            <a:custGeom>
              <a:avLst/>
              <a:gdLst>
                <a:gd name="connsiteX0" fmla="*/ 0 w 2286000"/>
                <a:gd name="connsiteY0" fmla="*/ 283028 h 1219200"/>
                <a:gd name="connsiteX1" fmla="*/ 587828 w 2286000"/>
                <a:gd name="connsiteY1" fmla="*/ 283028 h 1219200"/>
                <a:gd name="connsiteX2" fmla="*/ 653142 w 2286000"/>
                <a:gd name="connsiteY2" fmla="*/ 239485 h 1219200"/>
                <a:gd name="connsiteX3" fmla="*/ 783771 w 2286000"/>
                <a:gd name="connsiteY3" fmla="*/ 195942 h 1219200"/>
                <a:gd name="connsiteX4" fmla="*/ 827314 w 2286000"/>
                <a:gd name="connsiteY4" fmla="*/ 130628 h 1219200"/>
                <a:gd name="connsiteX5" fmla="*/ 849085 w 2286000"/>
                <a:gd name="connsiteY5" fmla="*/ 65314 h 1219200"/>
                <a:gd name="connsiteX6" fmla="*/ 979714 w 2286000"/>
                <a:gd name="connsiteY6" fmla="*/ 0 h 1219200"/>
                <a:gd name="connsiteX7" fmla="*/ 1306285 w 2286000"/>
                <a:gd name="connsiteY7" fmla="*/ 21771 h 1219200"/>
                <a:gd name="connsiteX8" fmla="*/ 1415142 w 2286000"/>
                <a:gd name="connsiteY8" fmla="*/ 130628 h 1219200"/>
                <a:gd name="connsiteX9" fmla="*/ 1458685 w 2286000"/>
                <a:gd name="connsiteY9" fmla="*/ 261257 h 1219200"/>
                <a:gd name="connsiteX10" fmla="*/ 1502228 w 2286000"/>
                <a:gd name="connsiteY10" fmla="*/ 391885 h 1219200"/>
                <a:gd name="connsiteX11" fmla="*/ 1545771 w 2286000"/>
                <a:gd name="connsiteY11" fmla="*/ 457200 h 1219200"/>
                <a:gd name="connsiteX12" fmla="*/ 1632857 w 2286000"/>
                <a:gd name="connsiteY12" fmla="*/ 566057 h 1219200"/>
                <a:gd name="connsiteX13" fmla="*/ 1741714 w 2286000"/>
                <a:gd name="connsiteY13" fmla="*/ 674914 h 1219200"/>
                <a:gd name="connsiteX14" fmla="*/ 1850571 w 2286000"/>
                <a:gd name="connsiteY14" fmla="*/ 827314 h 1219200"/>
                <a:gd name="connsiteX15" fmla="*/ 1915885 w 2286000"/>
                <a:gd name="connsiteY15" fmla="*/ 870857 h 1219200"/>
                <a:gd name="connsiteX16" fmla="*/ 2002971 w 2286000"/>
                <a:gd name="connsiteY16" fmla="*/ 979714 h 1219200"/>
                <a:gd name="connsiteX17" fmla="*/ 2046514 w 2286000"/>
                <a:gd name="connsiteY17" fmla="*/ 1045028 h 1219200"/>
                <a:gd name="connsiteX18" fmla="*/ 2177142 w 2286000"/>
                <a:gd name="connsiteY18" fmla="*/ 1132114 h 1219200"/>
                <a:gd name="connsiteX19" fmla="*/ 2242457 w 2286000"/>
                <a:gd name="connsiteY19" fmla="*/ 1175657 h 1219200"/>
                <a:gd name="connsiteX20" fmla="*/ 2286000 w 2286000"/>
                <a:gd name="connsiteY20"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86000" h="1219200">
                  <a:moveTo>
                    <a:pt x="0" y="283028"/>
                  </a:moveTo>
                  <a:cubicBezTo>
                    <a:pt x="242646" y="323470"/>
                    <a:pt x="219528" y="329066"/>
                    <a:pt x="587828" y="283028"/>
                  </a:cubicBezTo>
                  <a:cubicBezTo>
                    <a:pt x="613792" y="279782"/>
                    <a:pt x="629231" y="250112"/>
                    <a:pt x="653142" y="239485"/>
                  </a:cubicBezTo>
                  <a:cubicBezTo>
                    <a:pt x="695084" y="220844"/>
                    <a:pt x="783771" y="195942"/>
                    <a:pt x="783771" y="195942"/>
                  </a:cubicBezTo>
                  <a:cubicBezTo>
                    <a:pt x="798285" y="174171"/>
                    <a:pt x="815612" y="154032"/>
                    <a:pt x="827314" y="130628"/>
                  </a:cubicBezTo>
                  <a:cubicBezTo>
                    <a:pt x="837577" y="110102"/>
                    <a:pt x="834749" y="83234"/>
                    <a:pt x="849085" y="65314"/>
                  </a:cubicBezTo>
                  <a:cubicBezTo>
                    <a:pt x="879779" y="26946"/>
                    <a:pt x="936687" y="14342"/>
                    <a:pt x="979714" y="0"/>
                  </a:cubicBezTo>
                  <a:cubicBezTo>
                    <a:pt x="1088571" y="7257"/>
                    <a:pt x="1198671" y="3835"/>
                    <a:pt x="1306285" y="21771"/>
                  </a:cubicBezTo>
                  <a:cubicBezTo>
                    <a:pt x="1351571" y="29319"/>
                    <a:pt x="1398886" y="94051"/>
                    <a:pt x="1415142" y="130628"/>
                  </a:cubicBezTo>
                  <a:cubicBezTo>
                    <a:pt x="1433783" y="172571"/>
                    <a:pt x="1444171" y="217714"/>
                    <a:pt x="1458685" y="261257"/>
                  </a:cubicBezTo>
                  <a:lnTo>
                    <a:pt x="1502228" y="391885"/>
                  </a:lnTo>
                  <a:cubicBezTo>
                    <a:pt x="1510502" y="416708"/>
                    <a:pt x="1531257" y="435428"/>
                    <a:pt x="1545771" y="457200"/>
                  </a:cubicBezTo>
                  <a:cubicBezTo>
                    <a:pt x="1588154" y="584352"/>
                    <a:pt x="1534380" y="467580"/>
                    <a:pt x="1632857" y="566057"/>
                  </a:cubicBezTo>
                  <a:cubicBezTo>
                    <a:pt x="1778004" y="711202"/>
                    <a:pt x="1567539" y="558797"/>
                    <a:pt x="1741714" y="674914"/>
                  </a:cubicBezTo>
                  <a:cubicBezTo>
                    <a:pt x="1766437" y="711998"/>
                    <a:pt x="1823569" y="800312"/>
                    <a:pt x="1850571" y="827314"/>
                  </a:cubicBezTo>
                  <a:cubicBezTo>
                    <a:pt x="1869073" y="845816"/>
                    <a:pt x="1894114" y="856343"/>
                    <a:pt x="1915885" y="870857"/>
                  </a:cubicBezTo>
                  <a:cubicBezTo>
                    <a:pt x="1958271" y="998010"/>
                    <a:pt x="1904494" y="881237"/>
                    <a:pt x="2002971" y="979714"/>
                  </a:cubicBezTo>
                  <a:cubicBezTo>
                    <a:pt x="2021473" y="998216"/>
                    <a:pt x="2026822" y="1027798"/>
                    <a:pt x="2046514" y="1045028"/>
                  </a:cubicBezTo>
                  <a:cubicBezTo>
                    <a:pt x="2085898" y="1079489"/>
                    <a:pt x="2133599" y="1103085"/>
                    <a:pt x="2177142" y="1132114"/>
                  </a:cubicBezTo>
                  <a:cubicBezTo>
                    <a:pt x="2198914" y="1146628"/>
                    <a:pt x="2223955" y="1157155"/>
                    <a:pt x="2242457" y="1175657"/>
                  </a:cubicBezTo>
                  <a:lnTo>
                    <a:pt x="2286000" y="1219200"/>
                  </a:ln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25" name="Freihandform 22">
              <a:extLst>
                <a:ext uri="{FF2B5EF4-FFF2-40B4-BE49-F238E27FC236}">
                  <a16:creationId xmlns:a16="http://schemas.microsoft.com/office/drawing/2014/main" id="{6DF3CC9C-8DB8-4E67-B8F7-78C59FF707DE}"/>
                </a:ext>
              </a:extLst>
            </p:cNvPr>
            <p:cNvSpPr/>
            <p:nvPr/>
          </p:nvSpPr>
          <p:spPr>
            <a:xfrm>
              <a:off x="3759447" y="575601"/>
              <a:ext cx="1965267" cy="456831"/>
            </a:xfrm>
            <a:custGeom>
              <a:avLst/>
              <a:gdLst>
                <a:gd name="connsiteX0" fmla="*/ 0 w 3483429"/>
                <a:gd name="connsiteY0" fmla="*/ 24912 h 809711"/>
                <a:gd name="connsiteX1" fmla="*/ 413657 w 3483429"/>
                <a:gd name="connsiteY1" fmla="*/ 3140 h 809711"/>
                <a:gd name="connsiteX2" fmla="*/ 914400 w 3483429"/>
                <a:gd name="connsiteY2" fmla="*/ 46683 h 809711"/>
                <a:gd name="connsiteX3" fmla="*/ 936172 w 3483429"/>
                <a:gd name="connsiteY3" fmla="*/ 111997 h 809711"/>
                <a:gd name="connsiteX4" fmla="*/ 1045029 w 3483429"/>
                <a:gd name="connsiteY4" fmla="*/ 242626 h 809711"/>
                <a:gd name="connsiteX5" fmla="*/ 1175657 w 3483429"/>
                <a:gd name="connsiteY5" fmla="*/ 329712 h 809711"/>
                <a:gd name="connsiteX6" fmla="*/ 1611086 w 3483429"/>
                <a:gd name="connsiteY6" fmla="*/ 351483 h 809711"/>
                <a:gd name="connsiteX7" fmla="*/ 1807029 w 3483429"/>
                <a:gd name="connsiteY7" fmla="*/ 460340 h 809711"/>
                <a:gd name="connsiteX8" fmla="*/ 1872343 w 3483429"/>
                <a:gd name="connsiteY8" fmla="*/ 482112 h 809711"/>
                <a:gd name="connsiteX9" fmla="*/ 2111829 w 3483429"/>
                <a:gd name="connsiteY9" fmla="*/ 569197 h 809711"/>
                <a:gd name="connsiteX10" fmla="*/ 2460172 w 3483429"/>
                <a:gd name="connsiteY10" fmla="*/ 612740 h 809711"/>
                <a:gd name="connsiteX11" fmla="*/ 2895600 w 3483429"/>
                <a:gd name="connsiteY11" fmla="*/ 678055 h 809711"/>
                <a:gd name="connsiteX12" fmla="*/ 3026229 w 3483429"/>
                <a:gd name="connsiteY12" fmla="*/ 721597 h 809711"/>
                <a:gd name="connsiteX13" fmla="*/ 3156857 w 3483429"/>
                <a:gd name="connsiteY13" fmla="*/ 786912 h 809711"/>
                <a:gd name="connsiteX14" fmla="*/ 3483429 w 3483429"/>
                <a:gd name="connsiteY14" fmla="*/ 808683 h 8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83429" h="809711">
                  <a:moveTo>
                    <a:pt x="0" y="24912"/>
                  </a:moveTo>
                  <a:cubicBezTo>
                    <a:pt x="137886" y="17655"/>
                    <a:pt x="275580" y="3140"/>
                    <a:pt x="413657" y="3140"/>
                  </a:cubicBezTo>
                  <a:cubicBezTo>
                    <a:pt x="803251" y="3140"/>
                    <a:pt x="722077" y="-17424"/>
                    <a:pt x="914400" y="46683"/>
                  </a:cubicBezTo>
                  <a:cubicBezTo>
                    <a:pt x="921657" y="68454"/>
                    <a:pt x="925909" y="91471"/>
                    <a:pt x="936172" y="111997"/>
                  </a:cubicBezTo>
                  <a:cubicBezTo>
                    <a:pt x="959045" y="157743"/>
                    <a:pt x="1005629" y="211982"/>
                    <a:pt x="1045029" y="242626"/>
                  </a:cubicBezTo>
                  <a:cubicBezTo>
                    <a:pt x="1086337" y="274755"/>
                    <a:pt x="1123390" y="327099"/>
                    <a:pt x="1175657" y="329712"/>
                  </a:cubicBezTo>
                  <a:lnTo>
                    <a:pt x="1611086" y="351483"/>
                  </a:lnTo>
                  <a:cubicBezTo>
                    <a:pt x="1726046" y="389804"/>
                    <a:pt x="1657305" y="360525"/>
                    <a:pt x="1807029" y="460340"/>
                  </a:cubicBezTo>
                  <a:cubicBezTo>
                    <a:pt x="1826124" y="473070"/>
                    <a:pt x="1851817" y="471849"/>
                    <a:pt x="1872343" y="482112"/>
                  </a:cubicBezTo>
                  <a:cubicBezTo>
                    <a:pt x="2064183" y="578033"/>
                    <a:pt x="1736777" y="475436"/>
                    <a:pt x="2111829" y="569197"/>
                  </a:cubicBezTo>
                  <a:cubicBezTo>
                    <a:pt x="2225353" y="597577"/>
                    <a:pt x="2460172" y="612740"/>
                    <a:pt x="2460172" y="612740"/>
                  </a:cubicBezTo>
                  <a:cubicBezTo>
                    <a:pt x="2687432" y="688494"/>
                    <a:pt x="2545019" y="653013"/>
                    <a:pt x="2895600" y="678055"/>
                  </a:cubicBezTo>
                  <a:cubicBezTo>
                    <a:pt x="2939143" y="692569"/>
                    <a:pt x="2988039" y="696137"/>
                    <a:pt x="3026229" y="721597"/>
                  </a:cubicBezTo>
                  <a:cubicBezTo>
                    <a:pt x="3081273" y="758293"/>
                    <a:pt x="3092475" y="774036"/>
                    <a:pt x="3156857" y="786912"/>
                  </a:cubicBezTo>
                  <a:cubicBezTo>
                    <a:pt x="3306763" y="816893"/>
                    <a:pt x="3325787" y="808683"/>
                    <a:pt x="3483429" y="808683"/>
                  </a:cubicBez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26" name="Freihandform 23">
              <a:extLst>
                <a:ext uri="{FF2B5EF4-FFF2-40B4-BE49-F238E27FC236}">
                  <a16:creationId xmlns:a16="http://schemas.microsoft.com/office/drawing/2014/main" id="{4624EB52-FC12-4919-A0E6-BADFA5CFC3BC}"/>
                </a:ext>
              </a:extLst>
            </p:cNvPr>
            <p:cNvSpPr/>
            <p:nvPr/>
          </p:nvSpPr>
          <p:spPr>
            <a:xfrm>
              <a:off x="479225" y="110709"/>
              <a:ext cx="1264793" cy="343966"/>
            </a:xfrm>
            <a:custGeom>
              <a:avLst/>
              <a:gdLst>
                <a:gd name="connsiteX0" fmla="*/ 2242457 w 2242457"/>
                <a:gd name="connsiteY0" fmla="*/ 435429 h 609600"/>
                <a:gd name="connsiteX1" fmla="*/ 2068285 w 2242457"/>
                <a:gd name="connsiteY1" fmla="*/ 370114 h 609600"/>
                <a:gd name="connsiteX2" fmla="*/ 2046514 w 2242457"/>
                <a:gd name="connsiteY2" fmla="*/ 304800 h 609600"/>
                <a:gd name="connsiteX3" fmla="*/ 1828800 w 2242457"/>
                <a:gd name="connsiteY3" fmla="*/ 217714 h 609600"/>
                <a:gd name="connsiteX4" fmla="*/ 1763485 w 2242457"/>
                <a:gd name="connsiteY4" fmla="*/ 174171 h 609600"/>
                <a:gd name="connsiteX5" fmla="*/ 1698171 w 2242457"/>
                <a:gd name="connsiteY5" fmla="*/ 152400 h 609600"/>
                <a:gd name="connsiteX6" fmla="*/ 1654628 w 2242457"/>
                <a:gd name="connsiteY6" fmla="*/ 87086 h 609600"/>
                <a:gd name="connsiteX7" fmla="*/ 1589314 w 2242457"/>
                <a:gd name="connsiteY7" fmla="*/ 65314 h 609600"/>
                <a:gd name="connsiteX8" fmla="*/ 1458685 w 2242457"/>
                <a:gd name="connsiteY8" fmla="*/ 0 h 609600"/>
                <a:gd name="connsiteX9" fmla="*/ 936171 w 2242457"/>
                <a:gd name="connsiteY9" fmla="*/ 21771 h 609600"/>
                <a:gd name="connsiteX10" fmla="*/ 870857 w 2242457"/>
                <a:gd name="connsiteY10" fmla="*/ 43543 h 609600"/>
                <a:gd name="connsiteX11" fmla="*/ 805543 w 2242457"/>
                <a:gd name="connsiteY11" fmla="*/ 87086 h 609600"/>
                <a:gd name="connsiteX12" fmla="*/ 762000 w 2242457"/>
                <a:gd name="connsiteY12" fmla="*/ 152400 h 609600"/>
                <a:gd name="connsiteX13" fmla="*/ 718457 w 2242457"/>
                <a:gd name="connsiteY13" fmla="*/ 283029 h 609600"/>
                <a:gd name="connsiteX14" fmla="*/ 522514 w 2242457"/>
                <a:gd name="connsiteY14" fmla="*/ 391886 h 609600"/>
                <a:gd name="connsiteX15" fmla="*/ 478971 w 2242457"/>
                <a:gd name="connsiteY15" fmla="*/ 457200 h 609600"/>
                <a:gd name="connsiteX16" fmla="*/ 174171 w 2242457"/>
                <a:gd name="connsiteY16" fmla="*/ 522514 h 609600"/>
                <a:gd name="connsiteX17" fmla="*/ 0 w 2242457"/>
                <a:gd name="connsiteY17"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2457" h="609600">
                  <a:moveTo>
                    <a:pt x="2242457" y="435429"/>
                  </a:moveTo>
                  <a:cubicBezTo>
                    <a:pt x="2183449" y="423627"/>
                    <a:pt x="2110998" y="423505"/>
                    <a:pt x="2068285" y="370114"/>
                  </a:cubicBezTo>
                  <a:cubicBezTo>
                    <a:pt x="2053949" y="352194"/>
                    <a:pt x="2062741" y="321027"/>
                    <a:pt x="2046514" y="304800"/>
                  </a:cubicBezTo>
                  <a:cubicBezTo>
                    <a:pt x="2014480" y="272766"/>
                    <a:pt x="1854307" y="226216"/>
                    <a:pt x="1828800" y="217714"/>
                  </a:cubicBezTo>
                  <a:cubicBezTo>
                    <a:pt x="1803977" y="209439"/>
                    <a:pt x="1786889" y="185873"/>
                    <a:pt x="1763485" y="174171"/>
                  </a:cubicBezTo>
                  <a:cubicBezTo>
                    <a:pt x="1742959" y="163908"/>
                    <a:pt x="1719942" y="159657"/>
                    <a:pt x="1698171" y="152400"/>
                  </a:cubicBezTo>
                  <a:cubicBezTo>
                    <a:pt x="1683657" y="130629"/>
                    <a:pt x="1675060" y="103432"/>
                    <a:pt x="1654628" y="87086"/>
                  </a:cubicBezTo>
                  <a:cubicBezTo>
                    <a:pt x="1636708" y="72750"/>
                    <a:pt x="1609840" y="75577"/>
                    <a:pt x="1589314" y="65314"/>
                  </a:cubicBezTo>
                  <a:cubicBezTo>
                    <a:pt x="1420507" y="-19091"/>
                    <a:pt x="1622846" y="54719"/>
                    <a:pt x="1458685" y="0"/>
                  </a:cubicBezTo>
                  <a:cubicBezTo>
                    <a:pt x="1284514" y="7257"/>
                    <a:pt x="1110017" y="8893"/>
                    <a:pt x="936171" y="21771"/>
                  </a:cubicBezTo>
                  <a:cubicBezTo>
                    <a:pt x="913285" y="23466"/>
                    <a:pt x="891383" y="33280"/>
                    <a:pt x="870857" y="43543"/>
                  </a:cubicBezTo>
                  <a:cubicBezTo>
                    <a:pt x="847454" y="55245"/>
                    <a:pt x="827314" y="72572"/>
                    <a:pt x="805543" y="87086"/>
                  </a:cubicBezTo>
                  <a:cubicBezTo>
                    <a:pt x="791029" y="108857"/>
                    <a:pt x="772627" y="128489"/>
                    <a:pt x="762000" y="152400"/>
                  </a:cubicBezTo>
                  <a:cubicBezTo>
                    <a:pt x="743359" y="194342"/>
                    <a:pt x="756647" y="257569"/>
                    <a:pt x="718457" y="283029"/>
                  </a:cubicBezTo>
                  <a:cubicBezTo>
                    <a:pt x="568733" y="382844"/>
                    <a:pt x="637474" y="353565"/>
                    <a:pt x="522514" y="391886"/>
                  </a:cubicBezTo>
                  <a:cubicBezTo>
                    <a:pt x="508000" y="413657"/>
                    <a:pt x="501160" y="443332"/>
                    <a:pt x="478971" y="457200"/>
                  </a:cubicBezTo>
                  <a:cubicBezTo>
                    <a:pt x="401413" y="505674"/>
                    <a:pt x="255477" y="512351"/>
                    <a:pt x="174171" y="522514"/>
                  </a:cubicBezTo>
                  <a:cubicBezTo>
                    <a:pt x="24070" y="572548"/>
                    <a:pt x="75998" y="533602"/>
                    <a:pt x="0" y="609600"/>
                  </a:cubicBez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27" name="Rechteck 24">
              <a:extLst>
                <a:ext uri="{FF2B5EF4-FFF2-40B4-BE49-F238E27FC236}">
                  <a16:creationId xmlns:a16="http://schemas.microsoft.com/office/drawing/2014/main" id="{E4D85F33-A86B-410F-A884-9775C0F2D478}"/>
                </a:ext>
              </a:extLst>
            </p:cNvPr>
            <p:cNvSpPr/>
            <p:nvPr/>
          </p:nvSpPr>
          <p:spPr>
            <a:xfrm>
              <a:off x="8617974" y="1818897"/>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28" name="Gleichschenkliges Dreieck 25">
              <a:extLst>
                <a:ext uri="{FF2B5EF4-FFF2-40B4-BE49-F238E27FC236}">
                  <a16:creationId xmlns:a16="http://schemas.microsoft.com/office/drawing/2014/main" id="{055BDBAB-B8E7-4709-B8FF-D1ACBD6D0D96}"/>
                </a:ext>
              </a:extLst>
            </p:cNvPr>
            <p:cNvSpPr/>
            <p:nvPr/>
          </p:nvSpPr>
          <p:spPr>
            <a:xfrm>
              <a:off x="8594685" y="1634373"/>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29" name="Rechteck 27">
              <a:extLst>
                <a:ext uri="{FF2B5EF4-FFF2-40B4-BE49-F238E27FC236}">
                  <a16:creationId xmlns:a16="http://schemas.microsoft.com/office/drawing/2014/main" id="{B7F6406C-23E3-4426-9DDA-BD5F698C5972}"/>
                </a:ext>
              </a:extLst>
            </p:cNvPr>
            <p:cNvSpPr/>
            <p:nvPr/>
          </p:nvSpPr>
          <p:spPr>
            <a:xfrm>
              <a:off x="9342632" y="1818897"/>
              <a:ext cx="454144"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30" name="Gleichschenkliges Dreieck 28">
              <a:extLst>
                <a:ext uri="{FF2B5EF4-FFF2-40B4-BE49-F238E27FC236}">
                  <a16:creationId xmlns:a16="http://schemas.microsoft.com/office/drawing/2014/main" id="{6B532124-B6BE-41C1-B8ED-5B655519D68B}"/>
                </a:ext>
              </a:extLst>
            </p:cNvPr>
            <p:cNvSpPr/>
            <p:nvPr/>
          </p:nvSpPr>
          <p:spPr>
            <a:xfrm>
              <a:off x="9319343" y="1634373"/>
              <a:ext cx="500722"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31" name="Rechteck 29">
              <a:extLst>
                <a:ext uri="{FF2B5EF4-FFF2-40B4-BE49-F238E27FC236}">
                  <a16:creationId xmlns:a16="http://schemas.microsoft.com/office/drawing/2014/main" id="{F09AE930-A981-4085-9B3B-92DBD380B5D1}"/>
                </a:ext>
              </a:extLst>
            </p:cNvPr>
            <p:cNvSpPr/>
            <p:nvPr/>
          </p:nvSpPr>
          <p:spPr>
            <a:xfrm>
              <a:off x="10042210" y="1818897"/>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32" name="Gleichschenkliges Dreieck 30">
              <a:extLst>
                <a:ext uri="{FF2B5EF4-FFF2-40B4-BE49-F238E27FC236}">
                  <a16:creationId xmlns:a16="http://schemas.microsoft.com/office/drawing/2014/main" id="{3F2AD77F-B7E4-4A7D-8515-A0A71FE28074}"/>
                </a:ext>
              </a:extLst>
            </p:cNvPr>
            <p:cNvSpPr/>
            <p:nvPr/>
          </p:nvSpPr>
          <p:spPr>
            <a:xfrm>
              <a:off x="10019816" y="1634373"/>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33" name="Rechteck 31">
              <a:extLst>
                <a:ext uri="{FF2B5EF4-FFF2-40B4-BE49-F238E27FC236}">
                  <a16:creationId xmlns:a16="http://schemas.microsoft.com/office/drawing/2014/main" id="{D90BFE8F-BAAB-4EC9-8988-2486AB9881FA}"/>
                </a:ext>
              </a:extLst>
            </p:cNvPr>
            <p:cNvSpPr/>
            <p:nvPr/>
          </p:nvSpPr>
          <p:spPr>
            <a:xfrm>
              <a:off x="8457635" y="2371572"/>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34" name="Gleichschenkliges Dreieck 32">
              <a:extLst>
                <a:ext uri="{FF2B5EF4-FFF2-40B4-BE49-F238E27FC236}">
                  <a16:creationId xmlns:a16="http://schemas.microsoft.com/office/drawing/2014/main" id="{F12CDC1A-D5A3-4026-9EB9-99B16714B76B}"/>
                </a:ext>
              </a:extLst>
            </p:cNvPr>
            <p:cNvSpPr/>
            <p:nvPr/>
          </p:nvSpPr>
          <p:spPr>
            <a:xfrm>
              <a:off x="8435242" y="2187049"/>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35" name="Rechteck 33">
              <a:extLst>
                <a:ext uri="{FF2B5EF4-FFF2-40B4-BE49-F238E27FC236}">
                  <a16:creationId xmlns:a16="http://schemas.microsoft.com/office/drawing/2014/main" id="{4F2F7C78-1A91-4105-9578-B74708562041}"/>
                </a:ext>
              </a:extLst>
            </p:cNvPr>
            <p:cNvSpPr/>
            <p:nvPr/>
          </p:nvSpPr>
          <p:spPr>
            <a:xfrm>
              <a:off x="9293366" y="2371572"/>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36" name="Gleichschenkliges Dreieck 34">
              <a:extLst>
                <a:ext uri="{FF2B5EF4-FFF2-40B4-BE49-F238E27FC236}">
                  <a16:creationId xmlns:a16="http://schemas.microsoft.com/office/drawing/2014/main" id="{12ECACE2-F433-4751-9D2D-226CEB80E568}"/>
                </a:ext>
              </a:extLst>
            </p:cNvPr>
            <p:cNvSpPr/>
            <p:nvPr/>
          </p:nvSpPr>
          <p:spPr>
            <a:xfrm>
              <a:off x="9270077" y="2187049"/>
              <a:ext cx="500722"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37" name="Rechteck 35">
              <a:extLst>
                <a:ext uri="{FF2B5EF4-FFF2-40B4-BE49-F238E27FC236}">
                  <a16:creationId xmlns:a16="http://schemas.microsoft.com/office/drawing/2014/main" id="{8CE05712-4F6E-4EDA-A7DA-C98722C07027}"/>
                </a:ext>
              </a:extLst>
            </p:cNvPr>
            <p:cNvSpPr/>
            <p:nvPr/>
          </p:nvSpPr>
          <p:spPr>
            <a:xfrm>
              <a:off x="10269729" y="2371572"/>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38" name="Gleichschenkliges Dreieck 36">
              <a:extLst>
                <a:ext uri="{FF2B5EF4-FFF2-40B4-BE49-F238E27FC236}">
                  <a16:creationId xmlns:a16="http://schemas.microsoft.com/office/drawing/2014/main" id="{24CC222B-4340-4B0F-8AD9-B3CF1BED3ADD}"/>
                </a:ext>
              </a:extLst>
            </p:cNvPr>
            <p:cNvSpPr/>
            <p:nvPr/>
          </p:nvSpPr>
          <p:spPr>
            <a:xfrm>
              <a:off x="10247336" y="2187049"/>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39" name="Rechteck 39">
              <a:extLst>
                <a:ext uri="{FF2B5EF4-FFF2-40B4-BE49-F238E27FC236}">
                  <a16:creationId xmlns:a16="http://schemas.microsoft.com/office/drawing/2014/main" id="{64EC7EC1-08F5-4076-B2CB-7CC7D13DAC9F}"/>
                </a:ext>
              </a:extLst>
            </p:cNvPr>
            <p:cNvSpPr/>
            <p:nvPr/>
          </p:nvSpPr>
          <p:spPr>
            <a:xfrm>
              <a:off x="8003492" y="2733454"/>
              <a:ext cx="454143" cy="147798"/>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40" name="Gleichschenkliges Dreieck 40">
              <a:extLst>
                <a:ext uri="{FF2B5EF4-FFF2-40B4-BE49-F238E27FC236}">
                  <a16:creationId xmlns:a16="http://schemas.microsoft.com/office/drawing/2014/main" id="{4A36C33C-BDE4-4AF4-A276-A792EAA0CB75}"/>
                </a:ext>
              </a:extLst>
            </p:cNvPr>
            <p:cNvSpPr/>
            <p:nvPr/>
          </p:nvSpPr>
          <p:spPr>
            <a:xfrm>
              <a:off x="7980202" y="2549825"/>
              <a:ext cx="500722" cy="183628"/>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41" name="Rechteck 43">
              <a:extLst>
                <a:ext uri="{FF2B5EF4-FFF2-40B4-BE49-F238E27FC236}">
                  <a16:creationId xmlns:a16="http://schemas.microsoft.com/office/drawing/2014/main" id="{2196FC5B-7C87-4F00-928F-A1B7DD3026A7}"/>
                </a:ext>
              </a:extLst>
            </p:cNvPr>
            <p:cNvSpPr/>
            <p:nvPr/>
          </p:nvSpPr>
          <p:spPr>
            <a:xfrm>
              <a:off x="8746961" y="2715539"/>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42" name="Gleichschenkliges Dreieck 44">
              <a:extLst>
                <a:ext uri="{FF2B5EF4-FFF2-40B4-BE49-F238E27FC236}">
                  <a16:creationId xmlns:a16="http://schemas.microsoft.com/office/drawing/2014/main" id="{D425E599-F4C8-44AD-AE99-1AACE0F1896D}"/>
                </a:ext>
              </a:extLst>
            </p:cNvPr>
            <p:cNvSpPr/>
            <p:nvPr/>
          </p:nvSpPr>
          <p:spPr>
            <a:xfrm>
              <a:off x="8723672" y="2531015"/>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43" name="Rechteck 57">
              <a:extLst>
                <a:ext uri="{FF2B5EF4-FFF2-40B4-BE49-F238E27FC236}">
                  <a16:creationId xmlns:a16="http://schemas.microsoft.com/office/drawing/2014/main" id="{B1C6D3DD-6399-4353-86C2-4ECE0C6368A4}"/>
                </a:ext>
              </a:extLst>
            </p:cNvPr>
            <p:cNvSpPr/>
            <p:nvPr/>
          </p:nvSpPr>
          <p:spPr>
            <a:xfrm>
              <a:off x="6786173" y="1134547"/>
              <a:ext cx="282160" cy="160339"/>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44" name="Gleichschenkliges Dreieck 58">
              <a:extLst>
                <a:ext uri="{FF2B5EF4-FFF2-40B4-BE49-F238E27FC236}">
                  <a16:creationId xmlns:a16="http://schemas.microsoft.com/office/drawing/2014/main" id="{13D99026-732F-4A83-9FFB-840A898FA1CA}"/>
                </a:ext>
              </a:extLst>
            </p:cNvPr>
            <p:cNvSpPr/>
            <p:nvPr/>
          </p:nvSpPr>
          <p:spPr>
            <a:xfrm>
              <a:off x="6737802" y="1032431"/>
              <a:ext cx="366360" cy="101220"/>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45" name="Rechteck 59">
              <a:extLst>
                <a:ext uri="{FF2B5EF4-FFF2-40B4-BE49-F238E27FC236}">
                  <a16:creationId xmlns:a16="http://schemas.microsoft.com/office/drawing/2014/main" id="{E21430F6-89BD-47F2-93D9-EA19A86F8E78}"/>
                </a:ext>
              </a:extLst>
            </p:cNvPr>
            <p:cNvSpPr/>
            <p:nvPr/>
          </p:nvSpPr>
          <p:spPr>
            <a:xfrm>
              <a:off x="6921430" y="1319070"/>
              <a:ext cx="282160" cy="160339"/>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46" name="Gleichschenkliges Dreieck 60">
              <a:extLst>
                <a:ext uri="{FF2B5EF4-FFF2-40B4-BE49-F238E27FC236}">
                  <a16:creationId xmlns:a16="http://schemas.microsoft.com/office/drawing/2014/main" id="{8E51C939-52C4-4FBC-8FDC-CE2E5FE6CFD1}"/>
                </a:ext>
              </a:extLst>
            </p:cNvPr>
            <p:cNvSpPr/>
            <p:nvPr/>
          </p:nvSpPr>
          <p:spPr>
            <a:xfrm>
              <a:off x="6873060" y="1216955"/>
              <a:ext cx="366360" cy="101220"/>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47" name="Rechteck 26">
              <a:extLst>
                <a:ext uri="{FF2B5EF4-FFF2-40B4-BE49-F238E27FC236}">
                  <a16:creationId xmlns:a16="http://schemas.microsoft.com/office/drawing/2014/main" id="{D3CD85E8-515F-4D3A-9642-C05169F40281}"/>
                </a:ext>
              </a:extLst>
            </p:cNvPr>
            <p:cNvSpPr/>
            <p:nvPr/>
          </p:nvSpPr>
          <p:spPr>
            <a:xfrm>
              <a:off x="6522823" y="1216060"/>
              <a:ext cx="283056" cy="160338"/>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48" name="Gleichschenkliges Dreieck 51">
              <a:extLst>
                <a:ext uri="{FF2B5EF4-FFF2-40B4-BE49-F238E27FC236}">
                  <a16:creationId xmlns:a16="http://schemas.microsoft.com/office/drawing/2014/main" id="{EBDBA123-DBF9-445A-B187-86DBC5B699E2}"/>
                </a:ext>
              </a:extLst>
            </p:cNvPr>
            <p:cNvSpPr/>
            <p:nvPr/>
          </p:nvSpPr>
          <p:spPr>
            <a:xfrm>
              <a:off x="6475349" y="1113945"/>
              <a:ext cx="366360" cy="101219"/>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49" name="Rechteck 61">
              <a:extLst>
                <a:ext uri="{FF2B5EF4-FFF2-40B4-BE49-F238E27FC236}">
                  <a16:creationId xmlns:a16="http://schemas.microsoft.com/office/drawing/2014/main" id="{CCEA1862-56D5-4032-9839-18AD5DFCCFC0}"/>
                </a:ext>
              </a:extLst>
            </p:cNvPr>
            <p:cNvSpPr/>
            <p:nvPr/>
          </p:nvSpPr>
          <p:spPr>
            <a:xfrm>
              <a:off x="7309289" y="1056617"/>
              <a:ext cx="282160" cy="160338"/>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50" name="Gleichschenkliges Dreieck 62">
              <a:extLst>
                <a:ext uri="{FF2B5EF4-FFF2-40B4-BE49-F238E27FC236}">
                  <a16:creationId xmlns:a16="http://schemas.microsoft.com/office/drawing/2014/main" id="{D4185B17-B1FD-42BC-8769-958B9CD18033}"/>
                </a:ext>
              </a:extLst>
            </p:cNvPr>
            <p:cNvSpPr/>
            <p:nvPr/>
          </p:nvSpPr>
          <p:spPr>
            <a:xfrm>
              <a:off x="7261814" y="954502"/>
              <a:ext cx="365464" cy="101219"/>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51" name="Rechteck 63">
              <a:extLst>
                <a:ext uri="{FF2B5EF4-FFF2-40B4-BE49-F238E27FC236}">
                  <a16:creationId xmlns:a16="http://schemas.microsoft.com/office/drawing/2014/main" id="{0B95C848-1FC5-4791-B5B6-D21F12D3CE3F}"/>
                </a:ext>
              </a:extLst>
            </p:cNvPr>
            <p:cNvSpPr/>
            <p:nvPr/>
          </p:nvSpPr>
          <p:spPr>
            <a:xfrm>
              <a:off x="7535017" y="1120215"/>
              <a:ext cx="282160" cy="160339"/>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52" name="Gleichschenkliges Dreieck 64">
              <a:extLst>
                <a:ext uri="{FF2B5EF4-FFF2-40B4-BE49-F238E27FC236}">
                  <a16:creationId xmlns:a16="http://schemas.microsoft.com/office/drawing/2014/main" id="{570189A0-DD18-4D0B-A394-EFCC3FC76EC8}"/>
                </a:ext>
              </a:extLst>
            </p:cNvPr>
            <p:cNvSpPr/>
            <p:nvPr/>
          </p:nvSpPr>
          <p:spPr>
            <a:xfrm>
              <a:off x="7487542" y="1018099"/>
              <a:ext cx="365464" cy="100324"/>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53" name="Rechteck 68">
              <a:extLst>
                <a:ext uri="{FF2B5EF4-FFF2-40B4-BE49-F238E27FC236}">
                  <a16:creationId xmlns:a16="http://schemas.microsoft.com/office/drawing/2014/main" id="{125187C9-0088-4041-8CEC-F1D12C88B5A2}"/>
                </a:ext>
              </a:extLst>
            </p:cNvPr>
            <p:cNvSpPr/>
            <p:nvPr/>
          </p:nvSpPr>
          <p:spPr>
            <a:xfrm>
              <a:off x="10247335" y="3990186"/>
              <a:ext cx="454144"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54" name="Gleichschenkliges Dreieck 69">
              <a:extLst>
                <a:ext uri="{FF2B5EF4-FFF2-40B4-BE49-F238E27FC236}">
                  <a16:creationId xmlns:a16="http://schemas.microsoft.com/office/drawing/2014/main" id="{DF170E7D-D1A4-4185-BF2A-C7D83F0DFB52}"/>
                </a:ext>
              </a:extLst>
            </p:cNvPr>
            <p:cNvSpPr/>
            <p:nvPr/>
          </p:nvSpPr>
          <p:spPr>
            <a:xfrm>
              <a:off x="10172989" y="3901507"/>
              <a:ext cx="590296"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55" name="Rechteck 70">
              <a:extLst>
                <a:ext uri="{FF2B5EF4-FFF2-40B4-BE49-F238E27FC236}">
                  <a16:creationId xmlns:a16="http://schemas.microsoft.com/office/drawing/2014/main" id="{29D2E5DB-2C47-4E48-9FC5-A160FC356A16}"/>
                </a:ext>
              </a:extLst>
            </p:cNvPr>
            <p:cNvSpPr/>
            <p:nvPr/>
          </p:nvSpPr>
          <p:spPr>
            <a:xfrm>
              <a:off x="10480229" y="4284886"/>
              <a:ext cx="455039"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56" name="Gleichschenkliges Dreieck 71">
              <a:extLst>
                <a:ext uri="{FF2B5EF4-FFF2-40B4-BE49-F238E27FC236}">
                  <a16:creationId xmlns:a16="http://schemas.microsoft.com/office/drawing/2014/main" id="{48BD604B-786C-4C8A-9CB2-9E18F9AC57A6}"/>
                </a:ext>
              </a:extLst>
            </p:cNvPr>
            <p:cNvSpPr/>
            <p:nvPr/>
          </p:nvSpPr>
          <p:spPr>
            <a:xfrm>
              <a:off x="10406778" y="4196207"/>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57" name="Rechteck 72">
              <a:extLst>
                <a:ext uri="{FF2B5EF4-FFF2-40B4-BE49-F238E27FC236}">
                  <a16:creationId xmlns:a16="http://schemas.microsoft.com/office/drawing/2014/main" id="{69C63EDA-7A0C-48D3-8D47-E1532921EE87}"/>
                </a:ext>
              </a:extLst>
            </p:cNvPr>
            <p:cNvSpPr/>
            <p:nvPr/>
          </p:nvSpPr>
          <p:spPr>
            <a:xfrm>
              <a:off x="9873810" y="4145150"/>
              <a:ext cx="454143"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58" name="Gleichschenkliges Dreieck 73">
              <a:extLst>
                <a:ext uri="{FF2B5EF4-FFF2-40B4-BE49-F238E27FC236}">
                  <a16:creationId xmlns:a16="http://schemas.microsoft.com/office/drawing/2014/main" id="{07C41291-B281-41AC-AD09-9203B8FD6564}"/>
                </a:ext>
              </a:extLst>
            </p:cNvPr>
            <p:cNvSpPr/>
            <p:nvPr/>
          </p:nvSpPr>
          <p:spPr>
            <a:xfrm>
              <a:off x="9800359" y="4056470"/>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59" name="Rechteck 80">
              <a:extLst>
                <a:ext uri="{FF2B5EF4-FFF2-40B4-BE49-F238E27FC236}">
                  <a16:creationId xmlns:a16="http://schemas.microsoft.com/office/drawing/2014/main" id="{B7BE94FE-B7FB-47E1-8CBB-5C0A3EDAC32F}"/>
                </a:ext>
              </a:extLst>
            </p:cNvPr>
            <p:cNvSpPr/>
            <p:nvPr/>
          </p:nvSpPr>
          <p:spPr>
            <a:xfrm>
              <a:off x="11008720" y="3937337"/>
              <a:ext cx="454144"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60" name="Gleichschenkliges Dreieck 81">
              <a:extLst>
                <a:ext uri="{FF2B5EF4-FFF2-40B4-BE49-F238E27FC236}">
                  <a16:creationId xmlns:a16="http://schemas.microsoft.com/office/drawing/2014/main" id="{5B3D6F51-5E9C-4C00-8181-1FAFDFE2AA65}"/>
                </a:ext>
              </a:extLst>
            </p:cNvPr>
            <p:cNvSpPr/>
            <p:nvPr/>
          </p:nvSpPr>
          <p:spPr>
            <a:xfrm>
              <a:off x="10935269" y="3848657"/>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61" name="Rechteck 82">
              <a:extLst>
                <a:ext uri="{FF2B5EF4-FFF2-40B4-BE49-F238E27FC236}">
                  <a16:creationId xmlns:a16="http://schemas.microsoft.com/office/drawing/2014/main" id="{A4F2D645-E986-4B64-86C7-06FBA5982095}"/>
                </a:ext>
              </a:extLst>
            </p:cNvPr>
            <p:cNvSpPr/>
            <p:nvPr/>
          </p:nvSpPr>
          <p:spPr>
            <a:xfrm>
              <a:off x="11253259" y="4070803"/>
              <a:ext cx="454143"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62" name="Gleichschenkliges Dreieck 83">
              <a:extLst>
                <a:ext uri="{FF2B5EF4-FFF2-40B4-BE49-F238E27FC236}">
                  <a16:creationId xmlns:a16="http://schemas.microsoft.com/office/drawing/2014/main" id="{E8798F2F-C01A-4322-8EB8-9F3C72A49452}"/>
                </a:ext>
              </a:extLst>
            </p:cNvPr>
            <p:cNvSpPr/>
            <p:nvPr/>
          </p:nvSpPr>
          <p:spPr>
            <a:xfrm>
              <a:off x="11179808" y="3983019"/>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63" name="Freihandform 67">
              <a:extLst>
                <a:ext uri="{FF2B5EF4-FFF2-40B4-BE49-F238E27FC236}">
                  <a16:creationId xmlns:a16="http://schemas.microsoft.com/office/drawing/2014/main" id="{B52A972C-88F9-47F8-B311-F102724BE50F}"/>
                </a:ext>
              </a:extLst>
            </p:cNvPr>
            <p:cNvSpPr/>
            <p:nvPr/>
          </p:nvSpPr>
          <p:spPr>
            <a:xfrm>
              <a:off x="5135313" y="4644080"/>
              <a:ext cx="7078186" cy="1439464"/>
            </a:xfrm>
            <a:custGeom>
              <a:avLst/>
              <a:gdLst>
                <a:gd name="connsiteX0" fmla="*/ 0 w 11195887"/>
                <a:gd name="connsiteY0" fmla="*/ 2416631 h 2416631"/>
                <a:gd name="connsiteX1" fmla="*/ 130628 w 11195887"/>
                <a:gd name="connsiteY1" fmla="*/ 2351316 h 2416631"/>
                <a:gd name="connsiteX2" fmla="*/ 195943 w 11195887"/>
                <a:gd name="connsiteY2" fmla="*/ 2329545 h 2416631"/>
                <a:gd name="connsiteX3" fmla="*/ 370114 w 11195887"/>
                <a:gd name="connsiteY3" fmla="*/ 2242459 h 2416631"/>
                <a:gd name="connsiteX4" fmla="*/ 457200 w 11195887"/>
                <a:gd name="connsiteY4" fmla="*/ 2155373 h 2416631"/>
                <a:gd name="connsiteX5" fmla="*/ 500743 w 11195887"/>
                <a:gd name="connsiteY5" fmla="*/ 2090059 h 2416631"/>
                <a:gd name="connsiteX6" fmla="*/ 566057 w 11195887"/>
                <a:gd name="connsiteY6" fmla="*/ 2046516 h 2416631"/>
                <a:gd name="connsiteX7" fmla="*/ 783771 w 11195887"/>
                <a:gd name="connsiteY7" fmla="*/ 1850573 h 2416631"/>
                <a:gd name="connsiteX8" fmla="*/ 827314 w 11195887"/>
                <a:gd name="connsiteY8" fmla="*/ 1785259 h 2416631"/>
                <a:gd name="connsiteX9" fmla="*/ 957943 w 11195887"/>
                <a:gd name="connsiteY9" fmla="*/ 1719945 h 2416631"/>
                <a:gd name="connsiteX10" fmla="*/ 1023257 w 11195887"/>
                <a:gd name="connsiteY10" fmla="*/ 1654631 h 2416631"/>
                <a:gd name="connsiteX11" fmla="*/ 1110343 w 11195887"/>
                <a:gd name="connsiteY11" fmla="*/ 1611088 h 2416631"/>
                <a:gd name="connsiteX12" fmla="*/ 1545771 w 11195887"/>
                <a:gd name="connsiteY12" fmla="*/ 1567545 h 2416631"/>
                <a:gd name="connsiteX13" fmla="*/ 1763485 w 11195887"/>
                <a:gd name="connsiteY13" fmla="*/ 1524002 h 2416631"/>
                <a:gd name="connsiteX14" fmla="*/ 1828800 w 11195887"/>
                <a:gd name="connsiteY14" fmla="*/ 1480459 h 2416631"/>
                <a:gd name="connsiteX15" fmla="*/ 1894114 w 11195887"/>
                <a:gd name="connsiteY15" fmla="*/ 1458688 h 2416631"/>
                <a:gd name="connsiteX16" fmla="*/ 1959428 w 11195887"/>
                <a:gd name="connsiteY16" fmla="*/ 1393373 h 2416631"/>
                <a:gd name="connsiteX17" fmla="*/ 2002971 w 11195887"/>
                <a:gd name="connsiteY17" fmla="*/ 1328059 h 2416631"/>
                <a:gd name="connsiteX18" fmla="*/ 2090057 w 11195887"/>
                <a:gd name="connsiteY18" fmla="*/ 1284516 h 2416631"/>
                <a:gd name="connsiteX19" fmla="*/ 2242457 w 11195887"/>
                <a:gd name="connsiteY19" fmla="*/ 1175659 h 2416631"/>
                <a:gd name="connsiteX20" fmla="*/ 2307771 w 11195887"/>
                <a:gd name="connsiteY20" fmla="*/ 1132116 h 2416631"/>
                <a:gd name="connsiteX21" fmla="*/ 2503714 w 11195887"/>
                <a:gd name="connsiteY21" fmla="*/ 892631 h 2416631"/>
                <a:gd name="connsiteX22" fmla="*/ 2656114 w 11195887"/>
                <a:gd name="connsiteY22" fmla="*/ 805545 h 2416631"/>
                <a:gd name="connsiteX23" fmla="*/ 2721428 w 11195887"/>
                <a:gd name="connsiteY23" fmla="*/ 740231 h 2416631"/>
                <a:gd name="connsiteX24" fmla="*/ 2873828 w 11195887"/>
                <a:gd name="connsiteY24" fmla="*/ 674916 h 2416631"/>
                <a:gd name="connsiteX25" fmla="*/ 2939143 w 11195887"/>
                <a:gd name="connsiteY25" fmla="*/ 631373 h 2416631"/>
                <a:gd name="connsiteX26" fmla="*/ 3004457 w 11195887"/>
                <a:gd name="connsiteY26" fmla="*/ 566059 h 2416631"/>
                <a:gd name="connsiteX27" fmla="*/ 3113314 w 11195887"/>
                <a:gd name="connsiteY27" fmla="*/ 544288 h 2416631"/>
                <a:gd name="connsiteX28" fmla="*/ 3374571 w 11195887"/>
                <a:gd name="connsiteY28" fmla="*/ 478973 h 2416631"/>
                <a:gd name="connsiteX29" fmla="*/ 3439885 w 11195887"/>
                <a:gd name="connsiteY29" fmla="*/ 457202 h 2416631"/>
                <a:gd name="connsiteX30" fmla="*/ 3614057 w 11195887"/>
                <a:gd name="connsiteY30" fmla="*/ 413659 h 2416631"/>
                <a:gd name="connsiteX31" fmla="*/ 3701143 w 11195887"/>
                <a:gd name="connsiteY31" fmla="*/ 391888 h 2416631"/>
                <a:gd name="connsiteX32" fmla="*/ 3766457 w 11195887"/>
                <a:gd name="connsiteY32" fmla="*/ 370116 h 2416631"/>
                <a:gd name="connsiteX33" fmla="*/ 4942114 w 11195887"/>
                <a:gd name="connsiteY33" fmla="*/ 326573 h 2416631"/>
                <a:gd name="connsiteX34" fmla="*/ 5355771 w 11195887"/>
                <a:gd name="connsiteY34" fmla="*/ 304802 h 2416631"/>
                <a:gd name="connsiteX35" fmla="*/ 6030685 w 11195887"/>
                <a:gd name="connsiteY35" fmla="*/ 261259 h 2416631"/>
                <a:gd name="connsiteX36" fmla="*/ 6313714 w 11195887"/>
                <a:gd name="connsiteY36" fmla="*/ 217716 h 2416631"/>
                <a:gd name="connsiteX37" fmla="*/ 6749143 w 11195887"/>
                <a:gd name="connsiteY37" fmla="*/ 195945 h 2416631"/>
                <a:gd name="connsiteX38" fmla="*/ 7075714 w 11195887"/>
                <a:gd name="connsiteY38" fmla="*/ 174173 h 2416631"/>
                <a:gd name="connsiteX39" fmla="*/ 7228114 w 11195887"/>
                <a:gd name="connsiteY39" fmla="*/ 152402 h 2416631"/>
                <a:gd name="connsiteX40" fmla="*/ 7467600 w 11195887"/>
                <a:gd name="connsiteY40" fmla="*/ 108859 h 2416631"/>
                <a:gd name="connsiteX41" fmla="*/ 9840685 w 11195887"/>
                <a:gd name="connsiteY41" fmla="*/ 65316 h 2416631"/>
                <a:gd name="connsiteX42" fmla="*/ 10907485 w 11195887"/>
                <a:gd name="connsiteY42" fmla="*/ 21773 h 2416631"/>
                <a:gd name="connsiteX43" fmla="*/ 11168743 w 11195887"/>
                <a:gd name="connsiteY43" fmla="*/ 2 h 241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195887" h="2416631">
                  <a:moveTo>
                    <a:pt x="0" y="2416631"/>
                  </a:moveTo>
                  <a:cubicBezTo>
                    <a:pt x="43543" y="2394859"/>
                    <a:pt x="86142" y="2371088"/>
                    <a:pt x="130628" y="2351316"/>
                  </a:cubicBezTo>
                  <a:cubicBezTo>
                    <a:pt x="151599" y="2341995"/>
                    <a:pt x="174455" y="2337603"/>
                    <a:pt x="195943" y="2329545"/>
                  </a:cubicBezTo>
                  <a:cubicBezTo>
                    <a:pt x="264465" y="2303850"/>
                    <a:pt x="315555" y="2289224"/>
                    <a:pt x="370114" y="2242459"/>
                  </a:cubicBezTo>
                  <a:cubicBezTo>
                    <a:pt x="401284" y="2215742"/>
                    <a:pt x="430483" y="2186543"/>
                    <a:pt x="457200" y="2155373"/>
                  </a:cubicBezTo>
                  <a:cubicBezTo>
                    <a:pt x="474229" y="2135506"/>
                    <a:pt x="482241" y="2108561"/>
                    <a:pt x="500743" y="2090059"/>
                  </a:cubicBezTo>
                  <a:cubicBezTo>
                    <a:pt x="519245" y="2071557"/>
                    <a:pt x="544286" y="2061030"/>
                    <a:pt x="566057" y="2046516"/>
                  </a:cubicBezTo>
                  <a:cubicBezTo>
                    <a:pt x="649856" y="1920819"/>
                    <a:pt x="588667" y="1996902"/>
                    <a:pt x="783771" y="1850573"/>
                  </a:cubicBezTo>
                  <a:cubicBezTo>
                    <a:pt x="804704" y="1834873"/>
                    <a:pt x="808812" y="1803761"/>
                    <a:pt x="827314" y="1785259"/>
                  </a:cubicBezTo>
                  <a:cubicBezTo>
                    <a:pt x="869520" y="1743053"/>
                    <a:pt x="904820" y="1737652"/>
                    <a:pt x="957943" y="1719945"/>
                  </a:cubicBezTo>
                  <a:cubicBezTo>
                    <a:pt x="979714" y="1698174"/>
                    <a:pt x="998203" y="1672527"/>
                    <a:pt x="1023257" y="1654631"/>
                  </a:cubicBezTo>
                  <a:cubicBezTo>
                    <a:pt x="1049667" y="1635767"/>
                    <a:pt x="1080512" y="1623873"/>
                    <a:pt x="1110343" y="1611088"/>
                  </a:cubicBezTo>
                  <a:cubicBezTo>
                    <a:pt x="1245881" y="1553000"/>
                    <a:pt x="1405951" y="1575770"/>
                    <a:pt x="1545771" y="1567545"/>
                  </a:cubicBezTo>
                  <a:cubicBezTo>
                    <a:pt x="1575235" y="1562634"/>
                    <a:pt x="1722152" y="1541716"/>
                    <a:pt x="1763485" y="1524002"/>
                  </a:cubicBezTo>
                  <a:cubicBezTo>
                    <a:pt x="1787536" y="1513695"/>
                    <a:pt x="1805396" y="1492161"/>
                    <a:pt x="1828800" y="1480459"/>
                  </a:cubicBezTo>
                  <a:cubicBezTo>
                    <a:pt x="1849326" y="1470196"/>
                    <a:pt x="1872343" y="1465945"/>
                    <a:pt x="1894114" y="1458688"/>
                  </a:cubicBezTo>
                  <a:cubicBezTo>
                    <a:pt x="1915885" y="1436916"/>
                    <a:pt x="1939717" y="1417026"/>
                    <a:pt x="1959428" y="1393373"/>
                  </a:cubicBezTo>
                  <a:cubicBezTo>
                    <a:pt x="1976179" y="1373272"/>
                    <a:pt x="1982870" y="1344810"/>
                    <a:pt x="2002971" y="1328059"/>
                  </a:cubicBezTo>
                  <a:cubicBezTo>
                    <a:pt x="2027904" y="1307282"/>
                    <a:pt x="2061878" y="1300618"/>
                    <a:pt x="2090057" y="1284516"/>
                  </a:cubicBezTo>
                  <a:cubicBezTo>
                    <a:pt x="2141360" y="1255200"/>
                    <a:pt x="2195736" y="1209031"/>
                    <a:pt x="2242457" y="1175659"/>
                  </a:cubicBezTo>
                  <a:cubicBezTo>
                    <a:pt x="2263749" y="1160450"/>
                    <a:pt x="2290267" y="1151565"/>
                    <a:pt x="2307771" y="1132116"/>
                  </a:cubicBezTo>
                  <a:cubicBezTo>
                    <a:pt x="2411215" y="1017179"/>
                    <a:pt x="2406456" y="973680"/>
                    <a:pt x="2503714" y="892631"/>
                  </a:cubicBezTo>
                  <a:cubicBezTo>
                    <a:pt x="2627129" y="789785"/>
                    <a:pt x="2507053" y="912017"/>
                    <a:pt x="2656114" y="805545"/>
                  </a:cubicBezTo>
                  <a:cubicBezTo>
                    <a:pt x="2681168" y="787649"/>
                    <a:pt x="2696374" y="758127"/>
                    <a:pt x="2721428" y="740231"/>
                  </a:cubicBezTo>
                  <a:cubicBezTo>
                    <a:pt x="2827133" y="664727"/>
                    <a:pt x="2779073" y="722294"/>
                    <a:pt x="2873828" y="674916"/>
                  </a:cubicBezTo>
                  <a:cubicBezTo>
                    <a:pt x="2897232" y="663214"/>
                    <a:pt x="2919042" y="648124"/>
                    <a:pt x="2939143" y="631373"/>
                  </a:cubicBezTo>
                  <a:cubicBezTo>
                    <a:pt x="2962796" y="611662"/>
                    <a:pt x="2976918" y="579828"/>
                    <a:pt x="3004457" y="566059"/>
                  </a:cubicBezTo>
                  <a:cubicBezTo>
                    <a:pt x="3037555" y="549510"/>
                    <a:pt x="3077028" y="551545"/>
                    <a:pt x="3113314" y="544288"/>
                  </a:cubicBezTo>
                  <a:cubicBezTo>
                    <a:pt x="3311394" y="465056"/>
                    <a:pt x="3128889" y="528110"/>
                    <a:pt x="3374571" y="478973"/>
                  </a:cubicBezTo>
                  <a:cubicBezTo>
                    <a:pt x="3397074" y="474472"/>
                    <a:pt x="3417745" y="463240"/>
                    <a:pt x="3439885" y="457202"/>
                  </a:cubicBezTo>
                  <a:cubicBezTo>
                    <a:pt x="3497620" y="441456"/>
                    <a:pt x="3556000" y="428173"/>
                    <a:pt x="3614057" y="413659"/>
                  </a:cubicBezTo>
                  <a:cubicBezTo>
                    <a:pt x="3643086" y="406402"/>
                    <a:pt x="3672757" y="401350"/>
                    <a:pt x="3701143" y="391888"/>
                  </a:cubicBezTo>
                  <a:cubicBezTo>
                    <a:pt x="3722914" y="384631"/>
                    <a:pt x="3743622" y="372400"/>
                    <a:pt x="3766457" y="370116"/>
                  </a:cubicBezTo>
                  <a:cubicBezTo>
                    <a:pt x="4053645" y="341397"/>
                    <a:pt x="4776097" y="332502"/>
                    <a:pt x="4942114" y="326573"/>
                  </a:cubicBezTo>
                  <a:cubicBezTo>
                    <a:pt x="5080103" y="321645"/>
                    <a:pt x="5217942" y="313072"/>
                    <a:pt x="5355771" y="304802"/>
                  </a:cubicBezTo>
                  <a:lnTo>
                    <a:pt x="6030685" y="261259"/>
                  </a:lnTo>
                  <a:cubicBezTo>
                    <a:pt x="6141335" y="239130"/>
                    <a:pt x="6190704" y="226502"/>
                    <a:pt x="6313714" y="217716"/>
                  </a:cubicBezTo>
                  <a:cubicBezTo>
                    <a:pt x="6458669" y="207362"/>
                    <a:pt x="6604055" y="204236"/>
                    <a:pt x="6749143" y="195945"/>
                  </a:cubicBezTo>
                  <a:lnTo>
                    <a:pt x="7075714" y="174173"/>
                  </a:lnTo>
                  <a:cubicBezTo>
                    <a:pt x="7126514" y="166916"/>
                    <a:pt x="7177795" y="162466"/>
                    <a:pt x="7228114" y="152402"/>
                  </a:cubicBezTo>
                  <a:cubicBezTo>
                    <a:pt x="7407276" y="116570"/>
                    <a:pt x="7121912" y="122155"/>
                    <a:pt x="7467600" y="108859"/>
                  </a:cubicBezTo>
                  <a:cubicBezTo>
                    <a:pt x="7922422" y="91366"/>
                    <a:pt x="9545981" y="69850"/>
                    <a:pt x="9840685" y="65316"/>
                  </a:cubicBezTo>
                  <a:cubicBezTo>
                    <a:pt x="10471691" y="12733"/>
                    <a:pt x="9700863" y="72049"/>
                    <a:pt x="10907485" y="21773"/>
                  </a:cubicBezTo>
                  <a:cubicBezTo>
                    <a:pt x="11445756" y="-655"/>
                    <a:pt x="11040416" y="2"/>
                    <a:pt x="11168743" y="2"/>
                  </a:cubicBezTo>
                </a:path>
              </a:pathLst>
            </a:custGeom>
            <a:noFill/>
            <a:ln w="1016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ln w="101600">
                  <a:solidFill>
                    <a:prstClr val="black"/>
                  </a:solidFill>
                </a:ln>
                <a:solidFill>
                  <a:prstClr val="white"/>
                </a:solidFill>
              </a:endParaRPr>
            </a:p>
          </p:txBody>
        </p:sp>
        <p:sp>
          <p:nvSpPr>
            <p:cNvPr id="265" name="Rechteck 88">
              <a:extLst>
                <a:ext uri="{FF2B5EF4-FFF2-40B4-BE49-F238E27FC236}">
                  <a16:creationId xmlns:a16="http://schemas.microsoft.com/office/drawing/2014/main" id="{98A2CD05-9450-415D-9B59-99A59720041D}"/>
                </a:ext>
              </a:extLst>
            </p:cNvPr>
            <p:cNvSpPr/>
            <p:nvPr/>
          </p:nvSpPr>
          <p:spPr>
            <a:xfrm>
              <a:off x="2734714" y="4869808"/>
              <a:ext cx="549988" cy="28395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66" name="Gleichschenkliges Dreieck 89">
              <a:extLst>
                <a:ext uri="{FF2B5EF4-FFF2-40B4-BE49-F238E27FC236}">
                  <a16:creationId xmlns:a16="http://schemas.microsoft.com/office/drawing/2014/main" id="{53FBB2DC-0E61-4065-9D81-4803FCEB1072}"/>
                </a:ext>
              </a:extLst>
            </p:cNvPr>
            <p:cNvSpPr/>
            <p:nvPr/>
          </p:nvSpPr>
          <p:spPr>
            <a:xfrm>
              <a:off x="2646931" y="4740820"/>
              <a:ext cx="713909"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67" name="Rechteck 90">
              <a:extLst>
                <a:ext uri="{FF2B5EF4-FFF2-40B4-BE49-F238E27FC236}">
                  <a16:creationId xmlns:a16="http://schemas.microsoft.com/office/drawing/2014/main" id="{AFD8D5FD-6128-494F-BE6D-76F9CC6524A0}"/>
                </a:ext>
              </a:extLst>
            </p:cNvPr>
            <p:cNvSpPr/>
            <p:nvPr/>
          </p:nvSpPr>
          <p:spPr>
            <a:xfrm>
              <a:off x="2968503" y="5164509"/>
              <a:ext cx="549988" cy="2839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68" name="Gleichschenkliges Dreieck 91">
              <a:extLst>
                <a:ext uri="{FF2B5EF4-FFF2-40B4-BE49-F238E27FC236}">
                  <a16:creationId xmlns:a16="http://schemas.microsoft.com/office/drawing/2014/main" id="{D582CB2D-AC11-4AED-AB39-F38015F451E7}"/>
                </a:ext>
              </a:extLst>
            </p:cNvPr>
            <p:cNvSpPr/>
            <p:nvPr/>
          </p:nvSpPr>
          <p:spPr>
            <a:xfrm>
              <a:off x="2879825" y="5035521"/>
              <a:ext cx="713909"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69" name="Rechteck 92">
              <a:extLst>
                <a:ext uri="{FF2B5EF4-FFF2-40B4-BE49-F238E27FC236}">
                  <a16:creationId xmlns:a16="http://schemas.microsoft.com/office/drawing/2014/main" id="{3542CFF4-2455-42AB-ADBB-3C5FB517D068}"/>
                </a:ext>
              </a:extLst>
            </p:cNvPr>
            <p:cNvSpPr/>
            <p:nvPr/>
          </p:nvSpPr>
          <p:spPr>
            <a:xfrm>
              <a:off x="2361187" y="5024772"/>
              <a:ext cx="549988" cy="2839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70" name="Gleichschenkliges Dreieck 93">
              <a:extLst>
                <a:ext uri="{FF2B5EF4-FFF2-40B4-BE49-F238E27FC236}">
                  <a16:creationId xmlns:a16="http://schemas.microsoft.com/office/drawing/2014/main" id="{ABC9E98C-0232-402E-A5FE-5974830FC301}"/>
                </a:ext>
              </a:extLst>
            </p:cNvPr>
            <p:cNvSpPr/>
            <p:nvPr/>
          </p:nvSpPr>
          <p:spPr>
            <a:xfrm>
              <a:off x="2273404" y="4895785"/>
              <a:ext cx="713910"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71" name="Rechteck 94">
              <a:extLst>
                <a:ext uri="{FF2B5EF4-FFF2-40B4-BE49-F238E27FC236}">
                  <a16:creationId xmlns:a16="http://schemas.microsoft.com/office/drawing/2014/main" id="{9E00FB71-27C5-40A2-AAC4-9A8186B6BDC1}"/>
                </a:ext>
              </a:extLst>
            </p:cNvPr>
            <p:cNvSpPr/>
            <p:nvPr/>
          </p:nvSpPr>
          <p:spPr>
            <a:xfrm>
              <a:off x="3496098" y="4816959"/>
              <a:ext cx="549988" cy="2839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72" name="Gleichschenkliges Dreieck 95">
              <a:extLst>
                <a:ext uri="{FF2B5EF4-FFF2-40B4-BE49-F238E27FC236}">
                  <a16:creationId xmlns:a16="http://schemas.microsoft.com/office/drawing/2014/main" id="{E41EF331-0E2D-41A9-8F84-842CD653C734}"/>
                </a:ext>
              </a:extLst>
            </p:cNvPr>
            <p:cNvSpPr/>
            <p:nvPr/>
          </p:nvSpPr>
          <p:spPr>
            <a:xfrm>
              <a:off x="3408315" y="4687972"/>
              <a:ext cx="713909"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73" name="Rechteck 96">
              <a:extLst>
                <a:ext uri="{FF2B5EF4-FFF2-40B4-BE49-F238E27FC236}">
                  <a16:creationId xmlns:a16="http://schemas.microsoft.com/office/drawing/2014/main" id="{85026430-1B15-4928-8446-367D734A4072}"/>
                </a:ext>
              </a:extLst>
            </p:cNvPr>
            <p:cNvSpPr/>
            <p:nvPr/>
          </p:nvSpPr>
          <p:spPr>
            <a:xfrm>
              <a:off x="3740636" y="4950425"/>
              <a:ext cx="549988" cy="28395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74" name="Gleichschenkliges Dreieck 97">
              <a:extLst>
                <a:ext uri="{FF2B5EF4-FFF2-40B4-BE49-F238E27FC236}">
                  <a16:creationId xmlns:a16="http://schemas.microsoft.com/office/drawing/2014/main" id="{23662BD0-D3A6-4D38-807D-117933285D64}"/>
                </a:ext>
              </a:extLst>
            </p:cNvPr>
            <p:cNvSpPr/>
            <p:nvPr/>
          </p:nvSpPr>
          <p:spPr>
            <a:xfrm>
              <a:off x="3652853" y="4822334"/>
              <a:ext cx="713910" cy="178253"/>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75" name="Freihandform 87">
              <a:extLst>
                <a:ext uri="{FF2B5EF4-FFF2-40B4-BE49-F238E27FC236}">
                  <a16:creationId xmlns:a16="http://schemas.microsoft.com/office/drawing/2014/main" id="{56C68441-B8F9-468F-957E-2A802CEDB262}"/>
                </a:ext>
              </a:extLst>
            </p:cNvPr>
            <p:cNvSpPr/>
            <p:nvPr/>
          </p:nvSpPr>
          <p:spPr>
            <a:xfrm>
              <a:off x="1633841" y="381225"/>
              <a:ext cx="589401" cy="589401"/>
            </a:xfrm>
            <a:custGeom>
              <a:avLst/>
              <a:gdLst>
                <a:gd name="connsiteX0" fmla="*/ 1045029 w 1045029"/>
                <a:gd name="connsiteY0" fmla="*/ 0 h 1045029"/>
                <a:gd name="connsiteX1" fmla="*/ 936171 w 1045029"/>
                <a:gd name="connsiteY1" fmla="*/ 152400 h 1045029"/>
                <a:gd name="connsiteX2" fmla="*/ 870857 w 1045029"/>
                <a:gd name="connsiteY2" fmla="*/ 217715 h 1045029"/>
                <a:gd name="connsiteX3" fmla="*/ 827314 w 1045029"/>
                <a:gd name="connsiteY3" fmla="*/ 283029 h 1045029"/>
                <a:gd name="connsiteX4" fmla="*/ 718457 w 1045029"/>
                <a:gd name="connsiteY4" fmla="*/ 413658 h 1045029"/>
                <a:gd name="connsiteX5" fmla="*/ 696686 w 1045029"/>
                <a:gd name="connsiteY5" fmla="*/ 478972 h 1045029"/>
                <a:gd name="connsiteX6" fmla="*/ 674914 w 1045029"/>
                <a:gd name="connsiteY6" fmla="*/ 674915 h 1045029"/>
                <a:gd name="connsiteX7" fmla="*/ 653143 w 1045029"/>
                <a:gd name="connsiteY7" fmla="*/ 740229 h 1045029"/>
                <a:gd name="connsiteX8" fmla="*/ 500743 w 1045029"/>
                <a:gd name="connsiteY8" fmla="*/ 870858 h 1045029"/>
                <a:gd name="connsiteX9" fmla="*/ 391886 w 1045029"/>
                <a:gd name="connsiteY9" fmla="*/ 892629 h 1045029"/>
                <a:gd name="connsiteX10" fmla="*/ 152400 w 1045029"/>
                <a:gd name="connsiteY10" fmla="*/ 957943 h 1045029"/>
                <a:gd name="connsiteX11" fmla="*/ 87086 w 1045029"/>
                <a:gd name="connsiteY11" fmla="*/ 1001486 h 1045029"/>
                <a:gd name="connsiteX12" fmla="*/ 0 w 1045029"/>
                <a:gd name="connsiteY12" fmla="*/ 1045029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5029" h="1045029">
                  <a:moveTo>
                    <a:pt x="1045029" y="0"/>
                  </a:moveTo>
                  <a:cubicBezTo>
                    <a:pt x="1008743" y="50800"/>
                    <a:pt x="975170" y="103652"/>
                    <a:pt x="936171" y="152400"/>
                  </a:cubicBezTo>
                  <a:cubicBezTo>
                    <a:pt x="916937" y="176443"/>
                    <a:pt x="890568" y="194062"/>
                    <a:pt x="870857" y="217715"/>
                  </a:cubicBezTo>
                  <a:cubicBezTo>
                    <a:pt x="854106" y="237816"/>
                    <a:pt x="844065" y="262928"/>
                    <a:pt x="827314" y="283029"/>
                  </a:cubicBezTo>
                  <a:cubicBezTo>
                    <a:pt x="687624" y="450656"/>
                    <a:pt x="826563" y="251498"/>
                    <a:pt x="718457" y="413658"/>
                  </a:cubicBezTo>
                  <a:cubicBezTo>
                    <a:pt x="711200" y="435429"/>
                    <a:pt x="700459" y="456335"/>
                    <a:pt x="696686" y="478972"/>
                  </a:cubicBezTo>
                  <a:cubicBezTo>
                    <a:pt x="685882" y="543794"/>
                    <a:pt x="685718" y="610093"/>
                    <a:pt x="674914" y="674915"/>
                  </a:cubicBezTo>
                  <a:cubicBezTo>
                    <a:pt x="671141" y="697552"/>
                    <a:pt x="665873" y="721134"/>
                    <a:pt x="653143" y="740229"/>
                  </a:cubicBezTo>
                  <a:cubicBezTo>
                    <a:pt x="632704" y="770888"/>
                    <a:pt x="529335" y="858150"/>
                    <a:pt x="500743" y="870858"/>
                  </a:cubicBezTo>
                  <a:cubicBezTo>
                    <a:pt x="466928" y="885887"/>
                    <a:pt x="427943" y="884308"/>
                    <a:pt x="391886" y="892629"/>
                  </a:cubicBezTo>
                  <a:cubicBezTo>
                    <a:pt x="232286" y="929460"/>
                    <a:pt x="260362" y="921956"/>
                    <a:pt x="152400" y="957943"/>
                  </a:cubicBezTo>
                  <a:cubicBezTo>
                    <a:pt x="130629" y="972457"/>
                    <a:pt x="110489" y="989784"/>
                    <a:pt x="87086" y="1001486"/>
                  </a:cubicBezTo>
                  <a:cubicBezTo>
                    <a:pt x="-12982" y="1051521"/>
                    <a:pt x="49186" y="995843"/>
                    <a:pt x="0" y="1045029"/>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76" name="Freihandform 98">
              <a:extLst>
                <a:ext uri="{FF2B5EF4-FFF2-40B4-BE49-F238E27FC236}">
                  <a16:creationId xmlns:a16="http://schemas.microsoft.com/office/drawing/2014/main" id="{995A21A1-D1F6-4581-90E1-A63D2B2C83D1}"/>
                </a:ext>
              </a:extLst>
            </p:cNvPr>
            <p:cNvSpPr/>
            <p:nvPr/>
          </p:nvSpPr>
          <p:spPr>
            <a:xfrm>
              <a:off x="2137251" y="577392"/>
              <a:ext cx="234685" cy="319782"/>
            </a:xfrm>
            <a:custGeom>
              <a:avLst/>
              <a:gdLst>
                <a:gd name="connsiteX0" fmla="*/ 0 w 415592"/>
                <a:gd name="connsiteY0" fmla="*/ 0 h 566057"/>
                <a:gd name="connsiteX1" fmla="*/ 130628 w 415592"/>
                <a:gd name="connsiteY1" fmla="*/ 87086 h 566057"/>
                <a:gd name="connsiteX2" fmla="*/ 152400 w 415592"/>
                <a:gd name="connsiteY2" fmla="*/ 152400 h 566057"/>
                <a:gd name="connsiteX3" fmla="*/ 195942 w 415592"/>
                <a:gd name="connsiteY3" fmla="*/ 217715 h 566057"/>
                <a:gd name="connsiteX4" fmla="*/ 239485 w 415592"/>
                <a:gd name="connsiteY4" fmla="*/ 370115 h 566057"/>
                <a:gd name="connsiteX5" fmla="*/ 283028 w 415592"/>
                <a:gd name="connsiteY5" fmla="*/ 435429 h 566057"/>
                <a:gd name="connsiteX6" fmla="*/ 413657 w 415592"/>
                <a:gd name="connsiteY6" fmla="*/ 544286 h 566057"/>
                <a:gd name="connsiteX7" fmla="*/ 413657 w 415592"/>
                <a:gd name="connsiteY7" fmla="*/ 566057 h 5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592" h="566057">
                  <a:moveTo>
                    <a:pt x="0" y="0"/>
                  </a:moveTo>
                  <a:cubicBezTo>
                    <a:pt x="43543" y="29029"/>
                    <a:pt x="93624" y="50082"/>
                    <a:pt x="130628" y="87086"/>
                  </a:cubicBezTo>
                  <a:cubicBezTo>
                    <a:pt x="146855" y="103313"/>
                    <a:pt x="142137" y="131874"/>
                    <a:pt x="152400" y="152400"/>
                  </a:cubicBezTo>
                  <a:cubicBezTo>
                    <a:pt x="164102" y="175804"/>
                    <a:pt x="184240" y="194311"/>
                    <a:pt x="195942" y="217715"/>
                  </a:cubicBezTo>
                  <a:cubicBezTo>
                    <a:pt x="238320" y="302472"/>
                    <a:pt x="197618" y="272426"/>
                    <a:pt x="239485" y="370115"/>
                  </a:cubicBezTo>
                  <a:cubicBezTo>
                    <a:pt x="249792" y="394165"/>
                    <a:pt x="264526" y="416927"/>
                    <a:pt x="283028" y="435429"/>
                  </a:cubicBezTo>
                  <a:cubicBezTo>
                    <a:pt x="393664" y="546065"/>
                    <a:pt x="306654" y="401618"/>
                    <a:pt x="413657" y="544286"/>
                  </a:cubicBezTo>
                  <a:cubicBezTo>
                    <a:pt x="418011" y="550092"/>
                    <a:pt x="413657" y="558800"/>
                    <a:pt x="413657" y="566057"/>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77" name="Freihandform 99">
              <a:extLst>
                <a:ext uri="{FF2B5EF4-FFF2-40B4-BE49-F238E27FC236}">
                  <a16:creationId xmlns:a16="http://schemas.microsoft.com/office/drawing/2014/main" id="{0B306EDD-8270-4033-800D-380AA86304B4}"/>
                </a:ext>
              </a:extLst>
            </p:cNvPr>
            <p:cNvSpPr/>
            <p:nvPr/>
          </p:nvSpPr>
          <p:spPr>
            <a:xfrm>
              <a:off x="933368" y="295233"/>
              <a:ext cx="369047" cy="307241"/>
            </a:xfrm>
            <a:custGeom>
              <a:avLst/>
              <a:gdLst>
                <a:gd name="connsiteX0" fmla="*/ 653142 w 653142"/>
                <a:gd name="connsiteY0" fmla="*/ 0 h 544286"/>
                <a:gd name="connsiteX1" fmla="*/ 544285 w 653142"/>
                <a:gd name="connsiteY1" fmla="*/ 87086 h 544286"/>
                <a:gd name="connsiteX2" fmla="*/ 457200 w 653142"/>
                <a:gd name="connsiteY2" fmla="*/ 130629 h 544286"/>
                <a:gd name="connsiteX3" fmla="*/ 391885 w 653142"/>
                <a:gd name="connsiteY3" fmla="*/ 174172 h 544286"/>
                <a:gd name="connsiteX4" fmla="*/ 261257 w 653142"/>
                <a:gd name="connsiteY4" fmla="*/ 326572 h 544286"/>
                <a:gd name="connsiteX5" fmla="*/ 195942 w 653142"/>
                <a:gd name="connsiteY5" fmla="*/ 370115 h 544286"/>
                <a:gd name="connsiteX6" fmla="*/ 43542 w 653142"/>
                <a:gd name="connsiteY6" fmla="*/ 522515 h 544286"/>
                <a:gd name="connsiteX7" fmla="*/ 0 w 653142"/>
                <a:gd name="connsiteY7" fmla="*/ 544286 h 54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3142" h="544286">
                  <a:moveTo>
                    <a:pt x="653142" y="0"/>
                  </a:moveTo>
                  <a:cubicBezTo>
                    <a:pt x="616856" y="29029"/>
                    <a:pt x="582949" y="61310"/>
                    <a:pt x="544285" y="87086"/>
                  </a:cubicBezTo>
                  <a:cubicBezTo>
                    <a:pt x="517281" y="105089"/>
                    <a:pt x="485379" y="114527"/>
                    <a:pt x="457200" y="130629"/>
                  </a:cubicBezTo>
                  <a:cubicBezTo>
                    <a:pt x="434481" y="143611"/>
                    <a:pt x="413657" y="159658"/>
                    <a:pt x="391885" y="174172"/>
                  </a:cubicBezTo>
                  <a:cubicBezTo>
                    <a:pt x="343835" y="238240"/>
                    <a:pt x="321905" y="276032"/>
                    <a:pt x="261257" y="326572"/>
                  </a:cubicBezTo>
                  <a:cubicBezTo>
                    <a:pt x="241156" y="343323"/>
                    <a:pt x="217714" y="355601"/>
                    <a:pt x="195942" y="370115"/>
                  </a:cubicBezTo>
                  <a:cubicBezTo>
                    <a:pt x="80240" y="543668"/>
                    <a:pt x="165470" y="473744"/>
                    <a:pt x="43542" y="522515"/>
                  </a:cubicBezTo>
                  <a:cubicBezTo>
                    <a:pt x="28475" y="528542"/>
                    <a:pt x="14514" y="537029"/>
                    <a:pt x="0" y="544286"/>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78" name="Freihandform 100">
              <a:extLst>
                <a:ext uri="{FF2B5EF4-FFF2-40B4-BE49-F238E27FC236}">
                  <a16:creationId xmlns:a16="http://schemas.microsoft.com/office/drawing/2014/main" id="{3D1023B0-9F11-4AB0-A035-95B34E38FFDE}"/>
                </a:ext>
              </a:extLst>
            </p:cNvPr>
            <p:cNvSpPr/>
            <p:nvPr/>
          </p:nvSpPr>
          <p:spPr>
            <a:xfrm>
              <a:off x="3280222" y="467216"/>
              <a:ext cx="417418" cy="307241"/>
            </a:xfrm>
            <a:custGeom>
              <a:avLst/>
              <a:gdLst>
                <a:gd name="connsiteX0" fmla="*/ 0 w 740229"/>
                <a:gd name="connsiteY0" fmla="*/ 0 h 544286"/>
                <a:gd name="connsiteX1" fmla="*/ 217715 w 740229"/>
                <a:gd name="connsiteY1" fmla="*/ 21772 h 544286"/>
                <a:gd name="connsiteX2" fmla="*/ 283029 w 740229"/>
                <a:gd name="connsiteY2" fmla="*/ 65315 h 544286"/>
                <a:gd name="connsiteX3" fmla="*/ 348343 w 740229"/>
                <a:gd name="connsiteY3" fmla="*/ 87086 h 544286"/>
                <a:gd name="connsiteX4" fmla="*/ 457200 w 740229"/>
                <a:gd name="connsiteY4" fmla="*/ 217715 h 544286"/>
                <a:gd name="connsiteX5" fmla="*/ 522515 w 740229"/>
                <a:gd name="connsiteY5" fmla="*/ 261258 h 544286"/>
                <a:gd name="connsiteX6" fmla="*/ 653143 w 740229"/>
                <a:gd name="connsiteY6" fmla="*/ 457200 h 544286"/>
                <a:gd name="connsiteX7" fmla="*/ 718458 w 740229"/>
                <a:gd name="connsiteY7" fmla="*/ 500743 h 544286"/>
                <a:gd name="connsiteX8" fmla="*/ 740229 w 740229"/>
                <a:gd name="connsiteY8" fmla="*/ 544286 h 54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229" h="544286">
                  <a:moveTo>
                    <a:pt x="0" y="0"/>
                  </a:moveTo>
                  <a:cubicBezTo>
                    <a:pt x="72572" y="7257"/>
                    <a:pt x="146649" y="5372"/>
                    <a:pt x="217715" y="21772"/>
                  </a:cubicBezTo>
                  <a:cubicBezTo>
                    <a:pt x="243211" y="27656"/>
                    <a:pt x="259625" y="53613"/>
                    <a:pt x="283029" y="65315"/>
                  </a:cubicBezTo>
                  <a:cubicBezTo>
                    <a:pt x="303555" y="75578"/>
                    <a:pt x="326572" y="79829"/>
                    <a:pt x="348343" y="87086"/>
                  </a:cubicBezTo>
                  <a:cubicBezTo>
                    <a:pt x="391156" y="151305"/>
                    <a:pt x="394340" y="165331"/>
                    <a:pt x="457200" y="217715"/>
                  </a:cubicBezTo>
                  <a:cubicBezTo>
                    <a:pt x="477301" y="234466"/>
                    <a:pt x="500743" y="246744"/>
                    <a:pt x="522515" y="261258"/>
                  </a:cubicBezTo>
                  <a:lnTo>
                    <a:pt x="653143" y="457200"/>
                  </a:lnTo>
                  <a:cubicBezTo>
                    <a:pt x="667657" y="478972"/>
                    <a:pt x="699956" y="482241"/>
                    <a:pt x="718458" y="500743"/>
                  </a:cubicBezTo>
                  <a:cubicBezTo>
                    <a:pt x="729933" y="512218"/>
                    <a:pt x="732972" y="529772"/>
                    <a:pt x="740229" y="544286"/>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79" name="Rechteck 102">
              <a:extLst>
                <a:ext uri="{FF2B5EF4-FFF2-40B4-BE49-F238E27FC236}">
                  <a16:creationId xmlns:a16="http://schemas.microsoft.com/office/drawing/2014/main" id="{DF68D1A4-5C34-475A-8DC3-7E919C27C59A}"/>
                </a:ext>
              </a:extLst>
            </p:cNvPr>
            <p:cNvSpPr/>
            <p:nvPr/>
          </p:nvSpPr>
          <p:spPr>
            <a:xfrm>
              <a:off x="10935268" y="1818897"/>
              <a:ext cx="454144"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80" name="Gleichschenkliges Dreieck 103">
              <a:extLst>
                <a:ext uri="{FF2B5EF4-FFF2-40B4-BE49-F238E27FC236}">
                  <a16:creationId xmlns:a16="http://schemas.microsoft.com/office/drawing/2014/main" id="{3BFBCCAB-9CA6-4B38-B44F-EC7E638C526B}"/>
                </a:ext>
              </a:extLst>
            </p:cNvPr>
            <p:cNvSpPr/>
            <p:nvPr/>
          </p:nvSpPr>
          <p:spPr>
            <a:xfrm>
              <a:off x="10911979" y="1634373"/>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81" name="Rechteck 104">
              <a:extLst>
                <a:ext uri="{FF2B5EF4-FFF2-40B4-BE49-F238E27FC236}">
                  <a16:creationId xmlns:a16="http://schemas.microsoft.com/office/drawing/2014/main" id="{9933E794-D086-4DC2-A362-C74A9771928B}"/>
                </a:ext>
              </a:extLst>
            </p:cNvPr>
            <p:cNvSpPr/>
            <p:nvPr/>
          </p:nvSpPr>
          <p:spPr>
            <a:xfrm>
              <a:off x="11161892" y="2371572"/>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82" name="Gleichschenkliges Dreieck 105">
              <a:extLst>
                <a:ext uri="{FF2B5EF4-FFF2-40B4-BE49-F238E27FC236}">
                  <a16:creationId xmlns:a16="http://schemas.microsoft.com/office/drawing/2014/main" id="{8D423FA2-4408-41F7-AF4E-2D153A53599D}"/>
                </a:ext>
              </a:extLst>
            </p:cNvPr>
            <p:cNvSpPr/>
            <p:nvPr/>
          </p:nvSpPr>
          <p:spPr>
            <a:xfrm>
              <a:off x="11139499" y="2187049"/>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83" name="Rechteck 106">
              <a:extLst>
                <a:ext uri="{FF2B5EF4-FFF2-40B4-BE49-F238E27FC236}">
                  <a16:creationId xmlns:a16="http://schemas.microsoft.com/office/drawing/2014/main" id="{3EE3374F-03DE-49B5-AB30-654B21623840}"/>
                </a:ext>
              </a:extLst>
            </p:cNvPr>
            <p:cNvSpPr/>
            <p:nvPr/>
          </p:nvSpPr>
          <p:spPr>
            <a:xfrm>
              <a:off x="9715262" y="2696728"/>
              <a:ext cx="454144" cy="147798"/>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84" name="Gleichschenkliges Dreieck 107">
              <a:extLst>
                <a:ext uri="{FF2B5EF4-FFF2-40B4-BE49-F238E27FC236}">
                  <a16:creationId xmlns:a16="http://schemas.microsoft.com/office/drawing/2014/main" id="{734357C4-FE8A-404F-B64E-0586B87E9769}"/>
                </a:ext>
              </a:extLst>
            </p:cNvPr>
            <p:cNvSpPr/>
            <p:nvPr/>
          </p:nvSpPr>
          <p:spPr>
            <a:xfrm>
              <a:off x="9692869" y="2500560"/>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85" name="Rechteck 108">
              <a:extLst>
                <a:ext uri="{FF2B5EF4-FFF2-40B4-BE49-F238E27FC236}">
                  <a16:creationId xmlns:a16="http://schemas.microsoft.com/office/drawing/2014/main" id="{888A0487-6401-4FCB-A57E-0882259A7943}"/>
                </a:ext>
              </a:extLst>
            </p:cNvPr>
            <p:cNvSpPr/>
            <p:nvPr/>
          </p:nvSpPr>
          <p:spPr>
            <a:xfrm>
              <a:off x="10595781" y="2702998"/>
              <a:ext cx="455039" cy="147798"/>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86" name="Gleichschenkliges Dreieck 109">
              <a:extLst>
                <a:ext uri="{FF2B5EF4-FFF2-40B4-BE49-F238E27FC236}">
                  <a16:creationId xmlns:a16="http://schemas.microsoft.com/office/drawing/2014/main" id="{12DE9B5D-C44E-449D-A9FB-FFF2847A4E46}"/>
                </a:ext>
              </a:extLst>
            </p:cNvPr>
            <p:cNvSpPr/>
            <p:nvPr/>
          </p:nvSpPr>
          <p:spPr>
            <a:xfrm>
              <a:off x="10573387" y="2518475"/>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87" name="Rechteck 110">
              <a:extLst>
                <a:ext uri="{FF2B5EF4-FFF2-40B4-BE49-F238E27FC236}">
                  <a16:creationId xmlns:a16="http://schemas.microsoft.com/office/drawing/2014/main" id="{5A884D31-B2A9-4A00-93C3-089585483907}"/>
                </a:ext>
              </a:extLst>
            </p:cNvPr>
            <p:cNvSpPr/>
            <p:nvPr/>
          </p:nvSpPr>
          <p:spPr>
            <a:xfrm>
              <a:off x="11339250" y="2685083"/>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88" name="Gleichschenkliges Dreieck 111">
              <a:extLst>
                <a:ext uri="{FF2B5EF4-FFF2-40B4-BE49-F238E27FC236}">
                  <a16:creationId xmlns:a16="http://schemas.microsoft.com/office/drawing/2014/main" id="{418D40BA-1B14-4C8E-A9A6-4EE53AB54CA0}"/>
                </a:ext>
              </a:extLst>
            </p:cNvPr>
            <p:cNvSpPr/>
            <p:nvPr/>
          </p:nvSpPr>
          <p:spPr>
            <a:xfrm>
              <a:off x="11316857" y="2500560"/>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cxnSp>
          <p:nvCxnSpPr>
            <p:cNvPr id="289" name="Gerade Verbindung 8192">
              <a:extLst>
                <a:ext uri="{FF2B5EF4-FFF2-40B4-BE49-F238E27FC236}">
                  <a16:creationId xmlns:a16="http://schemas.microsoft.com/office/drawing/2014/main" id="{12E359D0-8E36-4027-B512-4AA2C446622F}"/>
                </a:ext>
              </a:extLst>
            </p:cNvPr>
            <p:cNvCxnSpPr>
              <a:cxnSpLocks/>
            </p:cNvCxnSpPr>
            <p:nvPr/>
          </p:nvCxnSpPr>
          <p:spPr>
            <a:xfrm>
              <a:off x="12174085" y="4744403"/>
              <a:ext cx="24185" cy="378901"/>
            </a:xfrm>
            <a:prstGeom prst="line">
              <a:avLst/>
            </a:prstGeom>
          </p:spPr>
          <p:style>
            <a:lnRef idx="2">
              <a:schemeClr val="accent1"/>
            </a:lnRef>
            <a:fillRef idx="0">
              <a:schemeClr val="accent1"/>
            </a:fillRef>
            <a:effectRef idx="1">
              <a:schemeClr val="accent1"/>
            </a:effectRef>
            <a:fontRef idx="minor">
              <a:schemeClr val="tx1"/>
            </a:fontRef>
          </p:style>
        </p:cxnSp>
        <p:sp>
          <p:nvSpPr>
            <p:cNvPr id="291" name="TextBox 118">
              <a:extLst>
                <a:ext uri="{FF2B5EF4-FFF2-40B4-BE49-F238E27FC236}">
                  <a16:creationId xmlns:a16="http://schemas.microsoft.com/office/drawing/2014/main" id="{BF79839A-157D-4B3D-A6DA-EC9F08E38081}"/>
                </a:ext>
              </a:extLst>
            </p:cNvPr>
            <p:cNvSpPr txBox="1">
              <a:spLocks noChangeArrowheads="1"/>
            </p:cNvSpPr>
            <p:nvPr/>
          </p:nvSpPr>
          <p:spPr bwMode="auto">
            <a:xfrm>
              <a:off x="8560646" y="5374113"/>
              <a:ext cx="1257712" cy="49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fr-FR" sz="2482" dirty="0">
                  <a:solidFill>
                    <a:srgbClr val="10253F"/>
                  </a:solidFill>
                </a:rPr>
                <a:t>Aquifer</a:t>
              </a:r>
            </a:p>
          </p:txBody>
        </p:sp>
        <p:sp>
          <p:nvSpPr>
            <p:cNvPr id="292" name="Freihandform 8197">
              <a:extLst>
                <a:ext uri="{FF2B5EF4-FFF2-40B4-BE49-F238E27FC236}">
                  <a16:creationId xmlns:a16="http://schemas.microsoft.com/office/drawing/2014/main" id="{419157D9-A80A-4563-B4F7-EDFC77F19EFF}"/>
                </a:ext>
              </a:extLst>
            </p:cNvPr>
            <p:cNvSpPr/>
            <p:nvPr/>
          </p:nvSpPr>
          <p:spPr>
            <a:xfrm rot="10800000">
              <a:off x="-195917" y="6206451"/>
              <a:ext cx="5331227" cy="565722"/>
            </a:xfrm>
            <a:custGeom>
              <a:avLst/>
              <a:gdLst>
                <a:gd name="connsiteX0" fmla="*/ 87086 w 11691257"/>
                <a:gd name="connsiteY0" fmla="*/ 1872343 h 2264228"/>
                <a:gd name="connsiteX1" fmla="*/ 1589314 w 11691257"/>
                <a:gd name="connsiteY1" fmla="*/ 2177143 h 2264228"/>
                <a:gd name="connsiteX2" fmla="*/ 7293428 w 11691257"/>
                <a:gd name="connsiteY2" fmla="*/ 2264228 h 2264228"/>
                <a:gd name="connsiteX3" fmla="*/ 8251371 w 11691257"/>
                <a:gd name="connsiteY3" fmla="*/ 1719943 h 2264228"/>
                <a:gd name="connsiteX4" fmla="*/ 9579428 w 11691257"/>
                <a:gd name="connsiteY4" fmla="*/ 1524000 h 2264228"/>
                <a:gd name="connsiteX5" fmla="*/ 10776857 w 11691257"/>
                <a:gd name="connsiteY5" fmla="*/ 1502228 h 2264228"/>
                <a:gd name="connsiteX6" fmla="*/ 11451771 w 11691257"/>
                <a:gd name="connsiteY6" fmla="*/ 1502228 h 2264228"/>
                <a:gd name="connsiteX7" fmla="*/ 11691257 w 11691257"/>
                <a:gd name="connsiteY7" fmla="*/ 653143 h 2264228"/>
                <a:gd name="connsiteX8" fmla="*/ 11234057 w 11691257"/>
                <a:gd name="connsiteY8" fmla="*/ 239486 h 2264228"/>
                <a:gd name="connsiteX9" fmla="*/ 6923314 w 11691257"/>
                <a:gd name="connsiteY9" fmla="*/ 0 h 2264228"/>
                <a:gd name="connsiteX10" fmla="*/ 2220686 w 11691257"/>
                <a:gd name="connsiteY10" fmla="*/ 348343 h 2264228"/>
                <a:gd name="connsiteX11" fmla="*/ 195943 w 11691257"/>
                <a:gd name="connsiteY11" fmla="*/ 1306286 h 2264228"/>
                <a:gd name="connsiteX12" fmla="*/ 0 w 11691257"/>
                <a:gd name="connsiteY12" fmla="*/ 1915886 h 2264228"/>
                <a:gd name="connsiteX13" fmla="*/ 849086 w 11691257"/>
                <a:gd name="connsiteY13" fmla="*/ 2068286 h 2264228"/>
                <a:gd name="connsiteX14" fmla="*/ 1328057 w 11691257"/>
                <a:gd name="connsiteY14" fmla="*/ 2090057 h 2264228"/>
                <a:gd name="connsiteX15" fmla="*/ 326571 w 11691257"/>
                <a:gd name="connsiteY15" fmla="*/ 1937657 h 2264228"/>
                <a:gd name="connsiteX16" fmla="*/ 87086 w 11691257"/>
                <a:gd name="connsiteY16" fmla="*/ 1872343 h 226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91257" h="2264228">
                  <a:moveTo>
                    <a:pt x="87086" y="1872343"/>
                  </a:moveTo>
                  <a:lnTo>
                    <a:pt x="1589314" y="2177143"/>
                  </a:lnTo>
                  <a:lnTo>
                    <a:pt x="7293428" y="2264228"/>
                  </a:lnTo>
                  <a:lnTo>
                    <a:pt x="8251371" y="1719943"/>
                  </a:lnTo>
                  <a:lnTo>
                    <a:pt x="9579428" y="1524000"/>
                  </a:lnTo>
                  <a:lnTo>
                    <a:pt x="10776857" y="1502228"/>
                  </a:lnTo>
                  <a:lnTo>
                    <a:pt x="11451771" y="1502228"/>
                  </a:lnTo>
                  <a:lnTo>
                    <a:pt x="11691257" y="653143"/>
                  </a:lnTo>
                  <a:lnTo>
                    <a:pt x="11234057" y="239486"/>
                  </a:lnTo>
                  <a:lnTo>
                    <a:pt x="6923314" y="0"/>
                  </a:lnTo>
                  <a:lnTo>
                    <a:pt x="2220686" y="348343"/>
                  </a:lnTo>
                  <a:lnTo>
                    <a:pt x="195943" y="1306286"/>
                  </a:lnTo>
                  <a:lnTo>
                    <a:pt x="0" y="1915886"/>
                  </a:lnTo>
                  <a:lnTo>
                    <a:pt x="849086" y="2068286"/>
                  </a:lnTo>
                  <a:lnTo>
                    <a:pt x="1328057" y="2090057"/>
                  </a:lnTo>
                  <a:lnTo>
                    <a:pt x="326571" y="1937657"/>
                  </a:lnTo>
                  <a:lnTo>
                    <a:pt x="87086" y="1872343"/>
                  </a:lnTo>
                  <a:close/>
                </a:path>
              </a:pathLst>
            </a:custGeom>
            <a:pattFill prst="trellis">
              <a:fgClr>
                <a:srgbClr val="87D4F7"/>
              </a:fgClr>
              <a:bgClr>
                <a:schemeClr val="tx1">
                  <a:lumMod val="75000"/>
                  <a:lumOff val="25000"/>
                </a:schemeClr>
              </a:bgClr>
            </a:pattFill>
            <a:ln w="762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93" name="Freihandform 8196">
              <a:extLst>
                <a:ext uri="{FF2B5EF4-FFF2-40B4-BE49-F238E27FC236}">
                  <a16:creationId xmlns:a16="http://schemas.microsoft.com/office/drawing/2014/main" id="{0E2E91DA-3524-42F5-AEA7-6959BF6A6BC4}"/>
                </a:ext>
              </a:extLst>
            </p:cNvPr>
            <p:cNvSpPr/>
            <p:nvPr/>
          </p:nvSpPr>
          <p:spPr>
            <a:xfrm rot="10800000">
              <a:off x="-376298" y="5649473"/>
              <a:ext cx="7050679" cy="730349"/>
            </a:xfrm>
            <a:custGeom>
              <a:avLst/>
              <a:gdLst>
                <a:gd name="connsiteX0" fmla="*/ 0 w 12888685"/>
                <a:gd name="connsiteY0" fmla="*/ 2481943 h 2721429"/>
                <a:gd name="connsiteX1" fmla="*/ 1110342 w 12888685"/>
                <a:gd name="connsiteY1" fmla="*/ 1741715 h 2721429"/>
                <a:gd name="connsiteX2" fmla="*/ 2111828 w 12888685"/>
                <a:gd name="connsiteY2" fmla="*/ 1545772 h 2721429"/>
                <a:gd name="connsiteX3" fmla="*/ 2873828 w 12888685"/>
                <a:gd name="connsiteY3" fmla="*/ 783772 h 2721429"/>
                <a:gd name="connsiteX4" fmla="*/ 3984171 w 12888685"/>
                <a:gd name="connsiteY4" fmla="*/ 413658 h 2721429"/>
                <a:gd name="connsiteX5" fmla="*/ 5834742 w 12888685"/>
                <a:gd name="connsiteY5" fmla="*/ 239486 h 2721429"/>
                <a:gd name="connsiteX6" fmla="*/ 7728857 w 12888685"/>
                <a:gd name="connsiteY6" fmla="*/ 174172 h 2721429"/>
                <a:gd name="connsiteX7" fmla="*/ 10363200 w 12888685"/>
                <a:gd name="connsiteY7" fmla="*/ 21772 h 2721429"/>
                <a:gd name="connsiteX8" fmla="*/ 12126685 w 12888685"/>
                <a:gd name="connsiteY8" fmla="*/ 0 h 2721429"/>
                <a:gd name="connsiteX9" fmla="*/ 12583885 w 12888685"/>
                <a:gd name="connsiteY9" fmla="*/ 0 h 2721429"/>
                <a:gd name="connsiteX10" fmla="*/ 12888685 w 12888685"/>
                <a:gd name="connsiteY10" fmla="*/ 674915 h 2721429"/>
                <a:gd name="connsiteX11" fmla="*/ 12475028 w 12888685"/>
                <a:gd name="connsiteY11" fmla="*/ 849086 h 2721429"/>
                <a:gd name="connsiteX12" fmla="*/ 10972800 w 12888685"/>
                <a:gd name="connsiteY12" fmla="*/ 914400 h 2721429"/>
                <a:gd name="connsiteX13" fmla="*/ 8817428 w 12888685"/>
                <a:gd name="connsiteY13" fmla="*/ 957943 h 2721429"/>
                <a:gd name="connsiteX14" fmla="*/ 5725885 w 12888685"/>
                <a:gd name="connsiteY14" fmla="*/ 1001486 h 2721429"/>
                <a:gd name="connsiteX15" fmla="*/ 4767942 w 12888685"/>
                <a:gd name="connsiteY15" fmla="*/ 1110343 h 2721429"/>
                <a:gd name="connsiteX16" fmla="*/ 3635828 w 12888685"/>
                <a:gd name="connsiteY16" fmla="*/ 1153886 h 2721429"/>
                <a:gd name="connsiteX17" fmla="*/ 2960914 w 12888685"/>
                <a:gd name="connsiteY17" fmla="*/ 1611086 h 2721429"/>
                <a:gd name="connsiteX18" fmla="*/ 1741714 w 12888685"/>
                <a:gd name="connsiteY18" fmla="*/ 2177143 h 2721429"/>
                <a:gd name="connsiteX19" fmla="*/ 1349828 w 12888685"/>
                <a:gd name="connsiteY19" fmla="*/ 2525486 h 2721429"/>
                <a:gd name="connsiteX20" fmla="*/ 326571 w 12888685"/>
                <a:gd name="connsiteY20" fmla="*/ 2721429 h 2721429"/>
                <a:gd name="connsiteX21" fmla="*/ 0 w 12888685"/>
                <a:gd name="connsiteY21" fmla="*/ 2481943 h 27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88685" h="2721429">
                  <a:moveTo>
                    <a:pt x="0" y="2481943"/>
                  </a:moveTo>
                  <a:lnTo>
                    <a:pt x="1110342" y="1741715"/>
                  </a:lnTo>
                  <a:lnTo>
                    <a:pt x="2111828" y="1545772"/>
                  </a:lnTo>
                  <a:lnTo>
                    <a:pt x="2873828" y="783772"/>
                  </a:lnTo>
                  <a:lnTo>
                    <a:pt x="3984171" y="413658"/>
                  </a:lnTo>
                  <a:lnTo>
                    <a:pt x="5834742" y="239486"/>
                  </a:lnTo>
                  <a:lnTo>
                    <a:pt x="7728857" y="174172"/>
                  </a:lnTo>
                  <a:lnTo>
                    <a:pt x="10363200" y="21772"/>
                  </a:lnTo>
                  <a:lnTo>
                    <a:pt x="12126685" y="0"/>
                  </a:lnTo>
                  <a:lnTo>
                    <a:pt x="12583885" y="0"/>
                  </a:lnTo>
                  <a:lnTo>
                    <a:pt x="12888685" y="674915"/>
                  </a:lnTo>
                  <a:lnTo>
                    <a:pt x="12475028" y="849086"/>
                  </a:lnTo>
                  <a:lnTo>
                    <a:pt x="10972800" y="914400"/>
                  </a:lnTo>
                  <a:lnTo>
                    <a:pt x="8817428" y="957943"/>
                  </a:lnTo>
                  <a:lnTo>
                    <a:pt x="5725885" y="1001486"/>
                  </a:lnTo>
                  <a:lnTo>
                    <a:pt x="4767942" y="1110343"/>
                  </a:lnTo>
                  <a:lnTo>
                    <a:pt x="3635828" y="1153886"/>
                  </a:lnTo>
                  <a:lnTo>
                    <a:pt x="2960914" y="1611086"/>
                  </a:lnTo>
                  <a:lnTo>
                    <a:pt x="1741714" y="2177143"/>
                  </a:lnTo>
                  <a:lnTo>
                    <a:pt x="1349828" y="2525486"/>
                  </a:lnTo>
                  <a:lnTo>
                    <a:pt x="326571" y="2721429"/>
                  </a:lnTo>
                  <a:lnTo>
                    <a:pt x="0" y="2481943"/>
                  </a:lnTo>
                  <a:close/>
                </a:path>
              </a:pathLst>
            </a:custGeom>
            <a:pattFill prst="wdUpDiag">
              <a:fgClr>
                <a:schemeClr val="bg1">
                  <a:lumMod val="75000"/>
                </a:schemeClr>
              </a:fgClr>
              <a:bgClr>
                <a:schemeClr val="bg1"/>
              </a:bgClr>
            </a:pattFill>
            <a:ln w="1016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grpSp>
      <p:sp>
        <p:nvSpPr>
          <p:cNvPr id="294" name="TextBox 118">
            <a:extLst>
              <a:ext uri="{FF2B5EF4-FFF2-40B4-BE49-F238E27FC236}">
                <a16:creationId xmlns:a16="http://schemas.microsoft.com/office/drawing/2014/main" id="{7940455A-9E0E-4420-8C95-84AA77BDABD0}"/>
              </a:ext>
            </a:extLst>
          </p:cNvPr>
          <p:cNvSpPr txBox="1">
            <a:spLocks noChangeArrowheads="1"/>
          </p:cNvSpPr>
          <p:nvPr/>
        </p:nvSpPr>
        <p:spPr bwMode="auto">
          <a:xfrm>
            <a:off x="2300770" y="6172092"/>
            <a:ext cx="1135311" cy="47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fr-FR" sz="2482" dirty="0">
                <a:solidFill>
                  <a:srgbClr val="10253F"/>
                </a:solidFill>
              </a:rPr>
              <a:t>Aquifer</a:t>
            </a:r>
          </a:p>
        </p:txBody>
      </p:sp>
      <p:sp>
        <p:nvSpPr>
          <p:cNvPr id="218" name="Cylinder 217">
            <a:extLst>
              <a:ext uri="{FF2B5EF4-FFF2-40B4-BE49-F238E27FC236}">
                <a16:creationId xmlns:a16="http://schemas.microsoft.com/office/drawing/2014/main" id="{2DEC91B0-2C49-4BD4-BE27-ED9E65DFBFE6}"/>
              </a:ext>
            </a:extLst>
          </p:cNvPr>
          <p:cNvSpPr/>
          <p:nvPr/>
        </p:nvSpPr>
        <p:spPr>
          <a:xfrm>
            <a:off x="4190929" y="5715244"/>
            <a:ext cx="399401" cy="66839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95" name="Freihandform 8196">
            <a:extLst>
              <a:ext uri="{FF2B5EF4-FFF2-40B4-BE49-F238E27FC236}">
                <a16:creationId xmlns:a16="http://schemas.microsoft.com/office/drawing/2014/main" id="{1012B290-DFA6-4602-8363-863878F1613C}"/>
              </a:ext>
            </a:extLst>
          </p:cNvPr>
          <p:cNvSpPr/>
          <p:nvPr/>
        </p:nvSpPr>
        <p:spPr>
          <a:xfrm>
            <a:off x="5387354" y="4607800"/>
            <a:ext cx="6905399" cy="1466371"/>
          </a:xfrm>
          <a:custGeom>
            <a:avLst/>
            <a:gdLst>
              <a:gd name="connsiteX0" fmla="*/ 0 w 12888685"/>
              <a:gd name="connsiteY0" fmla="*/ 2481943 h 2721429"/>
              <a:gd name="connsiteX1" fmla="*/ 1110342 w 12888685"/>
              <a:gd name="connsiteY1" fmla="*/ 1741715 h 2721429"/>
              <a:gd name="connsiteX2" fmla="*/ 2111828 w 12888685"/>
              <a:gd name="connsiteY2" fmla="*/ 1545772 h 2721429"/>
              <a:gd name="connsiteX3" fmla="*/ 2873828 w 12888685"/>
              <a:gd name="connsiteY3" fmla="*/ 783772 h 2721429"/>
              <a:gd name="connsiteX4" fmla="*/ 3984171 w 12888685"/>
              <a:gd name="connsiteY4" fmla="*/ 413658 h 2721429"/>
              <a:gd name="connsiteX5" fmla="*/ 5834742 w 12888685"/>
              <a:gd name="connsiteY5" fmla="*/ 239486 h 2721429"/>
              <a:gd name="connsiteX6" fmla="*/ 7728857 w 12888685"/>
              <a:gd name="connsiteY6" fmla="*/ 174172 h 2721429"/>
              <a:gd name="connsiteX7" fmla="*/ 10363200 w 12888685"/>
              <a:gd name="connsiteY7" fmla="*/ 21772 h 2721429"/>
              <a:gd name="connsiteX8" fmla="*/ 12126685 w 12888685"/>
              <a:gd name="connsiteY8" fmla="*/ 0 h 2721429"/>
              <a:gd name="connsiteX9" fmla="*/ 12583885 w 12888685"/>
              <a:gd name="connsiteY9" fmla="*/ 0 h 2721429"/>
              <a:gd name="connsiteX10" fmla="*/ 12888685 w 12888685"/>
              <a:gd name="connsiteY10" fmla="*/ 674915 h 2721429"/>
              <a:gd name="connsiteX11" fmla="*/ 12475028 w 12888685"/>
              <a:gd name="connsiteY11" fmla="*/ 849086 h 2721429"/>
              <a:gd name="connsiteX12" fmla="*/ 10972800 w 12888685"/>
              <a:gd name="connsiteY12" fmla="*/ 914400 h 2721429"/>
              <a:gd name="connsiteX13" fmla="*/ 8817428 w 12888685"/>
              <a:gd name="connsiteY13" fmla="*/ 957943 h 2721429"/>
              <a:gd name="connsiteX14" fmla="*/ 5725885 w 12888685"/>
              <a:gd name="connsiteY14" fmla="*/ 1001486 h 2721429"/>
              <a:gd name="connsiteX15" fmla="*/ 4767942 w 12888685"/>
              <a:gd name="connsiteY15" fmla="*/ 1110343 h 2721429"/>
              <a:gd name="connsiteX16" fmla="*/ 3635828 w 12888685"/>
              <a:gd name="connsiteY16" fmla="*/ 1153886 h 2721429"/>
              <a:gd name="connsiteX17" fmla="*/ 2960914 w 12888685"/>
              <a:gd name="connsiteY17" fmla="*/ 1611086 h 2721429"/>
              <a:gd name="connsiteX18" fmla="*/ 1741714 w 12888685"/>
              <a:gd name="connsiteY18" fmla="*/ 2177143 h 2721429"/>
              <a:gd name="connsiteX19" fmla="*/ 1349828 w 12888685"/>
              <a:gd name="connsiteY19" fmla="*/ 2525486 h 2721429"/>
              <a:gd name="connsiteX20" fmla="*/ 326571 w 12888685"/>
              <a:gd name="connsiteY20" fmla="*/ 2721429 h 2721429"/>
              <a:gd name="connsiteX21" fmla="*/ 0 w 12888685"/>
              <a:gd name="connsiteY21" fmla="*/ 2481943 h 27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88685" h="2721429">
                <a:moveTo>
                  <a:pt x="0" y="2481943"/>
                </a:moveTo>
                <a:lnTo>
                  <a:pt x="1110342" y="1741715"/>
                </a:lnTo>
                <a:lnTo>
                  <a:pt x="2111828" y="1545772"/>
                </a:lnTo>
                <a:lnTo>
                  <a:pt x="2873828" y="783772"/>
                </a:lnTo>
                <a:lnTo>
                  <a:pt x="3984171" y="413658"/>
                </a:lnTo>
                <a:lnTo>
                  <a:pt x="5834742" y="239486"/>
                </a:lnTo>
                <a:lnTo>
                  <a:pt x="7728857" y="174172"/>
                </a:lnTo>
                <a:lnTo>
                  <a:pt x="10363200" y="21772"/>
                </a:lnTo>
                <a:lnTo>
                  <a:pt x="12126685" y="0"/>
                </a:lnTo>
                <a:lnTo>
                  <a:pt x="12583885" y="0"/>
                </a:lnTo>
                <a:lnTo>
                  <a:pt x="12888685" y="674915"/>
                </a:lnTo>
                <a:lnTo>
                  <a:pt x="12475028" y="849086"/>
                </a:lnTo>
                <a:lnTo>
                  <a:pt x="10972800" y="914400"/>
                </a:lnTo>
                <a:lnTo>
                  <a:pt x="8817428" y="957943"/>
                </a:lnTo>
                <a:lnTo>
                  <a:pt x="5725885" y="1001486"/>
                </a:lnTo>
                <a:lnTo>
                  <a:pt x="4767942" y="1110343"/>
                </a:lnTo>
                <a:lnTo>
                  <a:pt x="3635828" y="1153886"/>
                </a:lnTo>
                <a:lnTo>
                  <a:pt x="2960914" y="1611086"/>
                </a:lnTo>
                <a:lnTo>
                  <a:pt x="1741714" y="2177143"/>
                </a:lnTo>
                <a:lnTo>
                  <a:pt x="1349828" y="2525486"/>
                </a:lnTo>
                <a:lnTo>
                  <a:pt x="326571" y="2721429"/>
                </a:lnTo>
                <a:lnTo>
                  <a:pt x="0" y="2481943"/>
                </a:lnTo>
                <a:close/>
              </a:path>
            </a:pathLst>
          </a:custGeom>
          <a:pattFill prst="wdUpDiag">
            <a:fgClr>
              <a:schemeClr val="bg1">
                <a:lumMod val="75000"/>
              </a:schemeClr>
            </a:fgClr>
            <a:bgClr>
              <a:schemeClr val="bg1"/>
            </a:bgClr>
          </a:pattFill>
          <a:ln w="1016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24" name="Cylinder 123">
            <a:extLst>
              <a:ext uri="{FF2B5EF4-FFF2-40B4-BE49-F238E27FC236}">
                <a16:creationId xmlns:a16="http://schemas.microsoft.com/office/drawing/2014/main" id="{AF4C5E8B-1BD3-4377-8044-AF9E22F3CD2A}"/>
              </a:ext>
            </a:extLst>
          </p:cNvPr>
          <p:cNvSpPr/>
          <p:nvPr/>
        </p:nvSpPr>
        <p:spPr>
          <a:xfrm>
            <a:off x="9128934" y="4261279"/>
            <a:ext cx="45719" cy="119929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966083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F69BC1A-DB4E-47FE-929E-34762F5FC7A1}"/>
              </a:ext>
            </a:extLst>
          </p:cNvPr>
          <p:cNvGrpSpPr/>
          <p:nvPr/>
        </p:nvGrpSpPr>
        <p:grpSpPr>
          <a:xfrm>
            <a:off x="693084" y="448733"/>
            <a:ext cx="11431180" cy="6112932"/>
            <a:chOff x="345758" y="73984"/>
            <a:chExt cx="11373289" cy="6093761"/>
          </a:xfrm>
        </p:grpSpPr>
        <p:sp>
          <p:nvSpPr>
            <p:cNvPr id="23" name="Abgerundetes Rechteck 22">
              <a:extLst>
                <a:ext uri="{FF2B5EF4-FFF2-40B4-BE49-F238E27FC236}">
                  <a16:creationId xmlns:a16="http://schemas.microsoft.com/office/drawing/2014/main" id="{984F3DC6-F754-4E4A-960F-87F70A143331}"/>
                </a:ext>
              </a:extLst>
            </p:cNvPr>
            <p:cNvSpPr/>
            <p:nvPr/>
          </p:nvSpPr>
          <p:spPr>
            <a:xfrm>
              <a:off x="345758" y="73984"/>
              <a:ext cx="1754767" cy="712118"/>
            </a:xfrm>
            <a:prstGeom prst="roundRect">
              <a:avLst/>
            </a:prstGeom>
            <a:solidFill>
              <a:schemeClr val="accent1">
                <a:tint val="100000"/>
                <a:shade val="100000"/>
                <a:satMod val="13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a:solidFill>
                    <a:prstClr val="white"/>
                  </a:solidFill>
                </a:rPr>
                <a:t>Source</a:t>
              </a:r>
            </a:p>
          </p:txBody>
        </p:sp>
        <p:sp>
          <p:nvSpPr>
            <p:cNvPr id="24" name="Abgerundetes Rechteck 23">
              <a:extLst>
                <a:ext uri="{FF2B5EF4-FFF2-40B4-BE49-F238E27FC236}">
                  <a16:creationId xmlns:a16="http://schemas.microsoft.com/office/drawing/2014/main" id="{AC77B58A-CE1D-4A05-98F0-AF418FA5F36A}"/>
                </a:ext>
              </a:extLst>
            </p:cNvPr>
            <p:cNvSpPr/>
            <p:nvPr/>
          </p:nvSpPr>
          <p:spPr>
            <a:xfrm>
              <a:off x="2285944" y="86524"/>
              <a:ext cx="1755662" cy="712118"/>
            </a:xfrm>
            <a:prstGeom prst="roundRect">
              <a:avLst/>
            </a:prstGeom>
            <a:solidFill>
              <a:srgbClr val="FF9900"/>
            </a:solidFill>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b="1">
                  <a:solidFill>
                    <a:prstClr val="white"/>
                  </a:solidFill>
                </a:rPr>
                <a:t>Intake</a:t>
              </a:r>
            </a:p>
          </p:txBody>
        </p:sp>
        <p:sp>
          <p:nvSpPr>
            <p:cNvPr id="25" name="Abgerundetes Rechteck 24">
              <a:extLst>
                <a:ext uri="{FF2B5EF4-FFF2-40B4-BE49-F238E27FC236}">
                  <a16:creationId xmlns:a16="http://schemas.microsoft.com/office/drawing/2014/main" id="{A6665765-452E-478A-9A28-D758D25D32C8}"/>
                </a:ext>
              </a:extLst>
            </p:cNvPr>
            <p:cNvSpPr/>
            <p:nvPr/>
          </p:nvSpPr>
          <p:spPr>
            <a:xfrm>
              <a:off x="4220756" y="86524"/>
              <a:ext cx="1755662" cy="712118"/>
            </a:xfrm>
            <a:prstGeom prst="roundRect">
              <a:avLst/>
            </a:prstGeom>
            <a:solidFill>
              <a:schemeClr val="accent2">
                <a:tint val="100000"/>
                <a:shade val="100000"/>
                <a:satMod val="130000"/>
              </a:schemeClr>
            </a:solidFill>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b="1">
                  <a:solidFill>
                    <a:prstClr val="white"/>
                  </a:solidFill>
                </a:rPr>
                <a:t>Abstraction</a:t>
              </a:r>
            </a:p>
          </p:txBody>
        </p:sp>
        <p:sp>
          <p:nvSpPr>
            <p:cNvPr id="26" name="Abgerundetes Rechteck 25">
              <a:extLst>
                <a:ext uri="{FF2B5EF4-FFF2-40B4-BE49-F238E27FC236}">
                  <a16:creationId xmlns:a16="http://schemas.microsoft.com/office/drawing/2014/main" id="{472BB91D-B88C-42F7-90B9-C4B917F8E4B7}"/>
                </a:ext>
              </a:extLst>
            </p:cNvPr>
            <p:cNvSpPr/>
            <p:nvPr/>
          </p:nvSpPr>
          <p:spPr>
            <a:xfrm>
              <a:off x="6143923" y="86524"/>
              <a:ext cx="1754766" cy="712118"/>
            </a:xfrm>
            <a:prstGeom prst="roundRect">
              <a:avLst/>
            </a:prstGeom>
            <a:solidFill>
              <a:schemeClr val="accent4">
                <a:lumMod val="60000"/>
                <a:lumOff val="40000"/>
              </a:schemeClr>
            </a:solidFill>
            <a:ln>
              <a:solidFill>
                <a:schemeClr val="bg1">
                  <a:lumMod val="50000"/>
                </a:schemeClr>
              </a:solidFill>
            </a:ln>
          </p:spPr>
          <p:style>
            <a:lnRef idx="1">
              <a:schemeClr val="dk1"/>
            </a:lnRef>
            <a:fillRef idx="3">
              <a:schemeClr val="dk1"/>
            </a:fillRef>
            <a:effectRef idx="2">
              <a:schemeClr val="dk1"/>
            </a:effectRef>
            <a:fontRef idx="minor">
              <a:schemeClr val="lt1"/>
            </a:fontRef>
          </p:style>
          <p:txBody>
            <a:bodyPr anchor="ctr"/>
            <a:lstStyle/>
            <a:p>
              <a:pPr algn="ctr">
                <a:defRPr/>
              </a:pPr>
              <a:r>
                <a:rPr lang="en-US" b="1">
                  <a:solidFill>
                    <a:prstClr val="white"/>
                  </a:solidFill>
                </a:rPr>
                <a:t>Treatment</a:t>
              </a:r>
            </a:p>
          </p:txBody>
        </p:sp>
        <p:sp>
          <p:nvSpPr>
            <p:cNvPr id="27" name="Abgerundetes Rechteck 26">
              <a:extLst>
                <a:ext uri="{FF2B5EF4-FFF2-40B4-BE49-F238E27FC236}">
                  <a16:creationId xmlns:a16="http://schemas.microsoft.com/office/drawing/2014/main" id="{CEA58D65-E659-4370-8EA6-D14029B753D9}"/>
                </a:ext>
              </a:extLst>
            </p:cNvPr>
            <p:cNvSpPr/>
            <p:nvPr/>
          </p:nvSpPr>
          <p:spPr>
            <a:xfrm>
              <a:off x="8072464" y="86524"/>
              <a:ext cx="1754767" cy="712118"/>
            </a:xfrm>
            <a:prstGeom prst="roundRect">
              <a:avLst/>
            </a:prstGeom>
            <a:solidFill>
              <a:srgbClr val="92D050"/>
            </a:solidFill>
            <a:ln>
              <a:solidFill>
                <a:srgbClr val="92D050"/>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b="1">
                  <a:solidFill>
                    <a:prstClr val="white"/>
                  </a:solidFill>
                </a:rPr>
                <a:t>Distribution &amp; transport</a:t>
              </a:r>
            </a:p>
          </p:txBody>
        </p:sp>
        <p:sp>
          <p:nvSpPr>
            <p:cNvPr id="28" name="Abgerundetes Rechteck 27">
              <a:extLst>
                <a:ext uri="{FF2B5EF4-FFF2-40B4-BE49-F238E27FC236}">
                  <a16:creationId xmlns:a16="http://schemas.microsoft.com/office/drawing/2014/main" id="{D9EA5B36-8CFE-4F4D-9AFF-EA7EDEA673C2}"/>
                </a:ext>
              </a:extLst>
            </p:cNvPr>
            <p:cNvSpPr/>
            <p:nvPr/>
          </p:nvSpPr>
          <p:spPr>
            <a:xfrm>
              <a:off x="9964280" y="73984"/>
              <a:ext cx="1754767" cy="712118"/>
            </a:xfrm>
            <a:prstGeom prst="roundRect">
              <a:avLst/>
            </a:prstGeom>
            <a:solidFill>
              <a:srgbClr val="00B050"/>
            </a:solidFill>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b="1">
                  <a:solidFill>
                    <a:prstClr val="white"/>
                  </a:solidFill>
                </a:rPr>
                <a:t>User safety</a:t>
              </a:r>
            </a:p>
          </p:txBody>
        </p:sp>
        <p:sp>
          <p:nvSpPr>
            <p:cNvPr id="30" name="Abgerundetes Rechteck 29">
              <a:extLst>
                <a:ext uri="{FF2B5EF4-FFF2-40B4-BE49-F238E27FC236}">
                  <a16:creationId xmlns:a16="http://schemas.microsoft.com/office/drawing/2014/main" id="{C579231C-ADD9-4FCA-8A66-6F4088598AC6}"/>
                </a:ext>
              </a:extLst>
            </p:cNvPr>
            <p:cNvSpPr/>
            <p:nvPr/>
          </p:nvSpPr>
          <p:spPr>
            <a:xfrm>
              <a:off x="345758" y="885529"/>
              <a:ext cx="1754767" cy="5257134"/>
            </a:xfrm>
            <a:prstGeom prst="roundRect">
              <a:avLst/>
            </a:prstGeom>
            <a:solidFill>
              <a:schemeClr val="tx2">
                <a:lumMod val="20000"/>
                <a:lumOff val="80000"/>
              </a:schemeClr>
            </a:solidFill>
            <a:ln w="7620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31" name="Abgerundetes Rechteck 30">
              <a:extLst>
                <a:ext uri="{FF2B5EF4-FFF2-40B4-BE49-F238E27FC236}">
                  <a16:creationId xmlns:a16="http://schemas.microsoft.com/office/drawing/2014/main" id="{9D7D04C3-5260-41A2-9D6D-6B9375CE94AE}"/>
                </a:ext>
              </a:extLst>
            </p:cNvPr>
            <p:cNvSpPr/>
            <p:nvPr/>
          </p:nvSpPr>
          <p:spPr>
            <a:xfrm>
              <a:off x="2285944" y="909715"/>
              <a:ext cx="1781639" cy="5258030"/>
            </a:xfrm>
            <a:prstGeom prst="roundRect">
              <a:avLst/>
            </a:prstGeom>
            <a:solidFill>
              <a:schemeClr val="accent6">
                <a:lumMod val="40000"/>
                <a:lumOff val="60000"/>
              </a:schemeClr>
            </a:solidFill>
            <a:ln w="762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32" name="Abgerundetes Rechteck 31">
              <a:extLst>
                <a:ext uri="{FF2B5EF4-FFF2-40B4-BE49-F238E27FC236}">
                  <a16:creationId xmlns:a16="http://schemas.microsoft.com/office/drawing/2014/main" id="{E8FF08FA-EC0D-41A7-8D16-22538D12EAE1}"/>
                </a:ext>
              </a:extLst>
            </p:cNvPr>
            <p:cNvSpPr/>
            <p:nvPr/>
          </p:nvSpPr>
          <p:spPr>
            <a:xfrm>
              <a:off x="4220756" y="885529"/>
              <a:ext cx="1755662" cy="5257134"/>
            </a:xfrm>
            <a:prstGeom prst="roundRect">
              <a:avLst/>
            </a:prstGeom>
            <a:solidFill>
              <a:schemeClr val="accent2">
                <a:lumMod val="40000"/>
                <a:lumOff val="60000"/>
              </a:schemeClr>
            </a:solidFill>
            <a:ln w="76200">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33" name="Abgerundetes Rechteck 32">
              <a:extLst>
                <a:ext uri="{FF2B5EF4-FFF2-40B4-BE49-F238E27FC236}">
                  <a16:creationId xmlns:a16="http://schemas.microsoft.com/office/drawing/2014/main" id="{4A67624C-F7BE-4808-9FC3-3DD1EAB871C0}"/>
                </a:ext>
              </a:extLst>
            </p:cNvPr>
            <p:cNvSpPr/>
            <p:nvPr/>
          </p:nvSpPr>
          <p:spPr>
            <a:xfrm>
              <a:off x="6143923" y="885529"/>
              <a:ext cx="1754766" cy="5257134"/>
            </a:xfrm>
            <a:prstGeom prst="roundRect">
              <a:avLst/>
            </a:prstGeom>
            <a:solidFill>
              <a:schemeClr val="accent4">
                <a:lumMod val="60000"/>
                <a:lumOff val="40000"/>
              </a:schemeClr>
            </a:solidFill>
            <a:ln w="7620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34" name="Abgerundetes Rechteck 33">
              <a:extLst>
                <a:ext uri="{FF2B5EF4-FFF2-40B4-BE49-F238E27FC236}">
                  <a16:creationId xmlns:a16="http://schemas.microsoft.com/office/drawing/2014/main" id="{E14897B9-879E-4C9A-B5A6-6485DDD839C0}"/>
                </a:ext>
              </a:extLst>
            </p:cNvPr>
            <p:cNvSpPr/>
            <p:nvPr/>
          </p:nvSpPr>
          <p:spPr>
            <a:xfrm>
              <a:off x="8072464" y="885529"/>
              <a:ext cx="1754767" cy="5257134"/>
            </a:xfrm>
            <a:prstGeom prst="roundRect">
              <a:avLst/>
            </a:prstGeom>
            <a:solidFill>
              <a:srgbClr val="D8EEC0"/>
            </a:solidFill>
            <a:ln w="76200">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35" name="Abgerundetes Rechteck 34">
              <a:extLst>
                <a:ext uri="{FF2B5EF4-FFF2-40B4-BE49-F238E27FC236}">
                  <a16:creationId xmlns:a16="http://schemas.microsoft.com/office/drawing/2014/main" id="{D308EDA0-4ED5-4781-A353-F99F073C9CB4}"/>
                </a:ext>
              </a:extLst>
            </p:cNvPr>
            <p:cNvSpPr/>
            <p:nvPr/>
          </p:nvSpPr>
          <p:spPr>
            <a:xfrm>
              <a:off x="9964280" y="885529"/>
              <a:ext cx="1754767" cy="5257134"/>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w="76200">
              <a:solidFill>
                <a:srgbClr val="00B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36" name="Rechteck 35">
              <a:extLst>
                <a:ext uri="{FF2B5EF4-FFF2-40B4-BE49-F238E27FC236}">
                  <a16:creationId xmlns:a16="http://schemas.microsoft.com/office/drawing/2014/main" id="{52B2C53C-89CB-4D8F-B242-425757867F10}"/>
                </a:ext>
              </a:extLst>
            </p:cNvPr>
            <p:cNvSpPr/>
            <p:nvPr/>
          </p:nvSpPr>
          <p:spPr>
            <a:xfrm>
              <a:off x="454144" y="1560922"/>
              <a:ext cx="1646381" cy="466684"/>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en-US" b="1">
                  <a:solidFill>
                    <a:prstClr val="black">
                      <a:lumMod val="95000"/>
                      <a:lumOff val="5000"/>
                    </a:prstClr>
                  </a:solidFill>
                </a:rPr>
                <a:t>Rain water</a:t>
              </a:r>
            </a:p>
          </p:txBody>
        </p:sp>
        <p:sp>
          <p:nvSpPr>
            <p:cNvPr id="37" name="Rechteck 36">
              <a:extLst>
                <a:ext uri="{FF2B5EF4-FFF2-40B4-BE49-F238E27FC236}">
                  <a16:creationId xmlns:a16="http://schemas.microsoft.com/office/drawing/2014/main" id="{A2F76732-0EC4-4ABA-A97C-1BCC1CAA32D0}"/>
                </a:ext>
              </a:extLst>
            </p:cNvPr>
            <p:cNvSpPr/>
            <p:nvPr/>
          </p:nvSpPr>
          <p:spPr>
            <a:xfrm>
              <a:off x="454144" y="2310662"/>
              <a:ext cx="1646381" cy="466683"/>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en-US" b="1">
                  <a:solidFill>
                    <a:prstClr val="black">
                      <a:lumMod val="95000"/>
                      <a:lumOff val="5000"/>
                    </a:prstClr>
                  </a:solidFill>
                </a:rPr>
                <a:t>Spring</a:t>
              </a:r>
            </a:p>
          </p:txBody>
        </p:sp>
        <p:sp>
          <p:nvSpPr>
            <p:cNvPr id="38" name="Rechteck 37">
              <a:extLst>
                <a:ext uri="{FF2B5EF4-FFF2-40B4-BE49-F238E27FC236}">
                  <a16:creationId xmlns:a16="http://schemas.microsoft.com/office/drawing/2014/main" id="{25EF42C8-49A4-4FAA-8CD4-6CCC474546D7}"/>
                </a:ext>
              </a:extLst>
            </p:cNvPr>
            <p:cNvSpPr/>
            <p:nvPr/>
          </p:nvSpPr>
          <p:spPr>
            <a:xfrm>
              <a:off x="454144" y="3046965"/>
              <a:ext cx="1646381" cy="467579"/>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en-US" b="1">
                  <a:solidFill>
                    <a:prstClr val="black">
                      <a:lumMod val="95000"/>
                      <a:lumOff val="5000"/>
                    </a:prstClr>
                  </a:solidFill>
                </a:rPr>
                <a:t>Groundwater</a:t>
              </a:r>
            </a:p>
          </p:txBody>
        </p:sp>
        <p:sp>
          <p:nvSpPr>
            <p:cNvPr id="39" name="Rechteck 38">
              <a:extLst>
                <a:ext uri="{FF2B5EF4-FFF2-40B4-BE49-F238E27FC236}">
                  <a16:creationId xmlns:a16="http://schemas.microsoft.com/office/drawing/2014/main" id="{23ECA4AA-F8CE-4CA1-94F7-6816E580C5E9}"/>
                </a:ext>
              </a:extLst>
            </p:cNvPr>
            <p:cNvSpPr/>
            <p:nvPr/>
          </p:nvSpPr>
          <p:spPr>
            <a:xfrm>
              <a:off x="454144" y="3764457"/>
              <a:ext cx="1646381" cy="466684"/>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en-US" b="1">
                  <a:solidFill>
                    <a:prstClr val="black">
                      <a:lumMod val="95000"/>
                      <a:lumOff val="5000"/>
                    </a:prstClr>
                  </a:solidFill>
                </a:rPr>
                <a:t>Surface water</a:t>
              </a:r>
            </a:p>
          </p:txBody>
        </p:sp>
        <p:sp>
          <p:nvSpPr>
            <p:cNvPr id="40" name="Rechteck 39">
              <a:extLst>
                <a:ext uri="{FF2B5EF4-FFF2-40B4-BE49-F238E27FC236}">
                  <a16:creationId xmlns:a16="http://schemas.microsoft.com/office/drawing/2014/main" id="{43F82F84-84BD-4D7A-9606-DF9DDBBE874F}"/>
                </a:ext>
              </a:extLst>
            </p:cNvPr>
            <p:cNvSpPr/>
            <p:nvPr/>
          </p:nvSpPr>
          <p:spPr>
            <a:xfrm>
              <a:off x="454144" y="4538382"/>
              <a:ext cx="1646381" cy="658374"/>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n-US" b="1">
                  <a:solidFill>
                    <a:prstClr val="black">
                      <a:lumMod val="95000"/>
                      <a:lumOff val="5000"/>
                    </a:prstClr>
                  </a:solidFill>
                </a:rPr>
                <a:t>Brackish &amp; sea water</a:t>
              </a:r>
            </a:p>
          </p:txBody>
        </p:sp>
        <p:sp>
          <p:nvSpPr>
            <p:cNvPr id="41" name="Rechteck 40">
              <a:extLst>
                <a:ext uri="{FF2B5EF4-FFF2-40B4-BE49-F238E27FC236}">
                  <a16:creationId xmlns:a16="http://schemas.microsoft.com/office/drawing/2014/main" id="{E909ED74-7B8F-44F9-B5E5-872B1EC3926D}"/>
                </a:ext>
              </a:extLst>
            </p:cNvPr>
            <p:cNvSpPr/>
            <p:nvPr/>
          </p:nvSpPr>
          <p:spPr>
            <a:xfrm>
              <a:off x="345758" y="1560922"/>
              <a:ext cx="108386" cy="466684"/>
            </a:xfrm>
            <a:prstGeom prst="rect">
              <a:avLst/>
            </a:prstGeom>
            <a:solidFill>
              <a:srgbClr val="2F70B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42" name="Rechteck 41">
              <a:extLst>
                <a:ext uri="{FF2B5EF4-FFF2-40B4-BE49-F238E27FC236}">
                  <a16:creationId xmlns:a16="http://schemas.microsoft.com/office/drawing/2014/main" id="{3B0DCF01-159F-4D4C-AA16-C4AA85DCE16C}"/>
                </a:ext>
              </a:extLst>
            </p:cNvPr>
            <p:cNvSpPr/>
            <p:nvPr/>
          </p:nvSpPr>
          <p:spPr>
            <a:xfrm>
              <a:off x="364569" y="2310662"/>
              <a:ext cx="109281" cy="466683"/>
            </a:xfrm>
            <a:prstGeom prst="rect">
              <a:avLst/>
            </a:prstGeom>
            <a:solidFill>
              <a:srgbClr val="2F70B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43" name="Rechteck 42">
              <a:extLst>
                <a:ext uri="{FF2B5EF4-FFF2-40B4-BE49-F238E27FC236}">
                  <a16:creationId xmlns:a16="http://schemas.microsoft.com/office/drawing/2014/main" id="{17476816-630A-4960-AD1F-B182355FEBD5}"/>
                </a:ext>
              </a:extLst>
            </p:cNvPr>
            <p:cNvSpPr/>
            <p:nvPr/>
          </p:nvSpPr>
          <p:spPr>
            <a:xfrm>
              <a:off x="345758" y="3046965"/>
              <a:ext cx="108386" cy="467579"/>
            </a:xfrm>
            <a:prstGeom prst="rect">
              <a:avLst/>
            </a:prstGeom>
            <a:solidFill>
              <a:srgbClr val="2F70B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44" name="Rechteck 43">
              <a:extLst>
                <a:ext uri="{FF2B5EF4-FFF2-40B4-BE49-F238E27FC236}">
                  <a16:creationId xmlns:a16="http://schemas.microsoft.com/office/drawing/2014/main" id="{33AB9222-F426-4355-AA43-EBC25E7E37E3}"/>
                </a:ext>
              </a:extLst>
            </p:cNvPr>
            <p:cNvSpPr/>
            <p:nvPr/>
          </p:nvSpPr>
          <p:spPr>
            <a:xfrm>
              <a:off x="345758" y="3764457"/>
              <a:ext cx="108386" cy="466684"/>
            </a:xfrm>
            <a:prstGeom prst="rect">
              <a:avLst/>
            </a:prstGeom>
            <a:solidFill>
              <a:srgbClr val="2F70B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45" name="Rechteck 44">
              <a:extLst>
                <a:ext uri="{FF2B5EF4-FFF2-40B4-BE49-F238E27FC236}">
                  <a16:creationId xmlns:a16="http://schemas.microsoft.com/office/drawing/2014/main" id="{209FFF86-B61F-428F-94AC-84629858EA4D}"/>
                </a:ext>
              </a:extLst>
            </p:cNvPr>
            <p:cNvSpPr/>
            <p:nvPr/>
          </p:nvSpPr>
          <p:spPr>
            <a:xfrm>
              <a:off x="364569" y="4538382"/>
              <a:ext cx="128091" cy="658374"/>
            </a:xfrm>
            <a:prstGeom prst="rect">
              <a:avLst/>
            </a:prstGeom>
            <a:solidFill>
              <a:srgbClr val="2F70B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46" name="Rechteck 45">
              <a:extLst>
                <a:ext uri="{FF2B5EF4-FFF2-40B4-BE49-F238E27FC236}">
                  <a16:creationId xmlns:a16="http://schemas.microsoft.com/office/drawing/2014/main" id="{82F91AB8-6D3F-4D7A-9493-3736DDDE4A95}"/>
                </a:ext>
              </a:extLst>
            </p:cNvPr>
            <p:cNvSpPr/>
            <p:nvPr/>
          </p:nvSpPr>
          <p:spPr>
            <a:xfrm>
              <a:off x="2395226" y="1180230"/>
              <a:ext cx="1646381" cy="466683"/>
            </a:xfrm>
            <a:prstGeom prst="rect">
              <a:avLst/>
            </a:prstGeom>
            <a:solidFill>
              <a:srgbClr val="FF9900"/>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b="1">
                  <a:solidFill>
                    <a:prstClr val="black">
                      <a:lumMod val="95000"/>
                      <a:lumOff val="5000"/>
                    </a:prstClr>
                  </a:solidFill>
                </a:rPr>
                <a:t>Roof collection</a:t>
              </a:r>
            </a:p>
          </p:txBody>
        </p:sp>
        <p:sp>
          <p:nvSpPr>
            <p:cNvPr id="47" name="Rechteck 46">
              <a:extLst>
                <a:ext uri="{FF2B5EF4-FFF2-40B4-BE49-F238E27FC236}">
                  <a16:creationId xmlns:a16="http://schemas.microsoft.com/office/drawing/2014/main" id="{93FE329F-7586-4AC1-A208-718925CBBB94}"/>
                </a:ext>
              </a:extLst>
            </p:cNvPr>
            <p:cNvSpPr/>
            <p:nvPr/>
          </p:nvSpPr>
          <p:spPr>
            <a:xfrm>
              <a:off x="2285944" y="1180230"/>
              <a:ext cx="109281" cy="466683"/>
            </a:xfrm>
            <a:prstGeom prst="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49" name="Rechteck 48">
              <a:extLst>
                <a:ext uri="{FF2B5EF4-FFF2-40B4-BE49-F238E27FC236}">
                  <a16:creationId xmlns:a16="http://schemas.microsoft.com/office/drawing/2014/main" id="{F91DA6B7-5A4A-48BF-A029-0B67764D7B30}"/>
                </a:ext>
              </a:extLst>
            </p:cNvPr>
            <p:cNvSpPr/>
            <p:nvPr/>
          </p:nvSpPr>
          <p:spPr>
            <a:xfrm>
              <a:off x="2402392" y="1769631"/>
              <a:ext cx="1646381" cy="577756"/>
            </a:xfrm>
            <a:prstGeom prst="rect">
              <a:avLst/>
            </a:prstGeom>
            <a:solidFill>
              <a:srgbClr val="FF9900"/>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n-US" b="1">
                  <a:solidFill>
                    <a:prstClr val="black">
                      <a:lumMod val="95000"/>
                      <a:lumOff val="5000"/>
                    </a:prstClr>
                  </a:solidFill>
                </a:rPr>
                <a:t>Rain catchment</a:t>
              </a:r>
            </a:p>
          </p:txBody>
        </p:sp>
        <p:sp>
          <p:nvSpPr>
            <p:cNvPr id="50" name="Rechteck 49">
              <a:extLst>
                <a:ext uri="{FF2B5EF4-FFF2-40B4-BE49-F238E27FC236}">
                  <a16:creationId xmlns:a16="http://schemas.microsoft.com/office/drawing/2014/main" id="{34D7FDAC-DCE1-4B65-862B-61F32469DBBB}"/>
                </a:ext>
              </a:extLst>
            </p:cNvPr>
            <p:cNvSpPr/>
            <p:nvPr/>
          </p:nvSpPr>
          <p:spPr>
            <a:xfrm>
              <a:off x="2293110" y="1769631"/>
              <a:ext cx="109281" cy="577756"/>
            </a:xfrm>
            <a:prstGeom prst="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51" name="Rechteck 50">
              <a:extLst>
                <a:ext uri="{FF2B5EF4-FFF2-40B4-BE49-F238E27FC236}">
                  <a16:creationId xmlns:a16="http://schemas.microsoft.com/office/drawing/2014/main" id="{21483541-DC7C-4ED2-B371-A78F89A21935}"/>
                </a:ext>
              </a:extLst>
            </p:cNvPr>
            <p:cNvSpPr/>
            <p:nvPr/>
          </p:nvSpPr>
          <p:spPr>
            <a:xfrm>
              <a:off x="2402392" y="2451293"/>
              <a:ext cx="1646381" cy="577757"/>
            </a:xfrm>
            <a:prstGeom prst="rect">
              <a:avLst/>
            </a:prstGeom>
            <a:solidFill>
              <a:srgbClr val="FF9900"/>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n-US" b="1">
                  <a:solidFill>
                    <a:prstClr val="black">
                      <a:lumMod val="95000"/>
                      <a:lumOff val="5000"/>
                    </a:prstClr>
                  </a:solidFill>
                </a:rPr>
                <a:t>Subsurface storage dam</a:t>
              </a:r>
            </a:p>
          </p:txBody>
        </p:sp>
        <p:sp>
          <p:nvSpPr>
            <p:cNvPr id="52" name="Rechteck 51">
              <a:extLst>
                <a:ext uri="{FF2B5EF4-FFF2-40B4-BE49-F238E27FC236}">
                  <a16:creationId xmlns:a16="http://schemas.microsoft.com/office/drawing/2014/main" id="{8662C2B3-E1FC-43D5-A22C-139F1E8718CE}"/>
                </a:ext>
              </a:extLst>
            </p:cNvPr>
            <p:cNvSpPr/>
            <p:nvPr/>
          </p:nvSpPr>
          <p:spPr>
            <a:xfrm>
              <a:off x="2293110" y="2451293"/>
              <a:ext cx="109281" cy="577757"/>
            </a:xfrm>
            <a:prstGeom prst="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53" name="Rechteck 52">
              <a:extLst>
                <a:ext uri="{FF2B5EF4-FFF2-40B4-BE49-F238E27FC236}">
                  <a16:creationId xmlns:a16="http://schemas.microsoft.com/office/drawing/2014/main" id="{273D104D-F65E-4121-9B37-85342070B11F}"/>
                </a:ext>
              </a:extLst>
            </p:cNvPr>
            <p:cNvSpPr/>
            <p:nvPr/>
          </p:nvSpPr>
          <p:spPr>
            <a:xfrm>
              <a:off x="2421203" y="3160724"/>
              <a:ext cx="1646381" cy="576860"/>
            </a:xfrm>
            <a:prstGeom prst="rect">
              <a:avLst/>
            </a:prstGeom>
            <a:solidFill>
              <a:srgbClr val="FF9900"/>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n-US" b="1">
                  <a:solidFill>
                    <a:prstClr val="black">
                      <a:lumMod val="95000"/>
                      <a:lumOff val="5000"/>
                    </a:prstClr>
                  </a:solidFill>
                </a:rPr>
                <a:t>Protected spring intake</a:t>
              </a:r>
            </a:p>
          </p:txBody>
        </p:sp>
        <p:sp>
          <p:nvSpPr>
            <p:cNvPr id="54" name="Rechteck 53">
              <a:extLst>
                <a:ext uri="{FF2B5EF4-FFF2-40B4-BE49-F238E27FC236}">
                  <a16:creationId xmlns:a16="http://schemas.microsoft.com/office/drawing/2014/main" id="{31588972-7F03-4513-B0B0-D995442F7E6C}"/>
                </a:ext>
              </a:extLst>
            </p:cNvPr>
            <p:cNvSpPr/>
            <p:nvPr/>
          </p:nvSpPr>
          <p:spPr>
            <a:xfrm>
              <a:off x="2311921" y="3160724"/>
              <a:ext cx="109281" cy="576860"/>
            </a:xfrm>
            <a:prstGeom prst="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55" name="Rechteck 54">
              <a:extLst>
                <a:ext uri="{FF2B5EF4-FFF2-40B4-BE49-F238E27FC236}">
                  <a16:creationId xmlns:a16="http://schemas.microsoft.com/office/drawing/2014/main" id="{F8B84B5B-CF27-40DF-84F9-9FA15FB73314}"/>
                </a:ext>
              </a:extLst>
            </p:cNvPr>
            <p:cNvSpPr/>
            <p:nvPr/>
          </p:nvSpPr>
          <p:spPr>
            <a:xfrm>
              <a:off x="2421203" y="3858511"/>
              <a:ext cx="1646381" cy="576860"/>
            </a:xfrm>
            <a:prstGeom prst="rect">
              <a:avLst/>
            </a:prstGeom>
            <a:solidFill>
              <a:srgbClr val="FF9900"/>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n-US" b="1">
                  <a:solidFill>
                    <a:prstClr val="black">
                      <a:lumMod val="95000"/>
                      <a:lumOff val="5000"/>
                    </a:prstClr>
                  </a:solidFill>
                </a:rPr>
                <a:t>Protected dugwell</a:t>
              </a:r>
            </a:p>
          </p:txBody>
        </p:sp>
        <p:sp>
          <p:nvSpPr>
            <p:cNvPr id="56" name="Rechteck 55">
              <a:extLst>
                <a:ext uri="{FF2B5EF4-FFF2-40B4-BE49-F238E27FC236}">
                  <a16:creationId xmlns:a16="http://schemas.microsoft.com/office/drawing/2014/main" id="{A8F858F1-C9EB-4985-9102-E9FEA81B2D81}"/>
                </a:ext>
              </a:extLst>
            </p:cNvPr>
            <p:cNvSpPr/>
            <p:nvPr/>
          </p:nvSpPr>
          <p:spPr>
            <a:xfrm>
              <a:off x="2311921" y="3858511"/>
              <a:ext cx="109281" cy="576860"/>
            </a:xfrm>
            <a:prstGeom prst="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57" name="Rechteck 56">
              <a:extLst>
                <a:ext uri="{FF2B5EF4-FFF2-40B4-BE49-F238E27FC236}">
                  <a16:creationId xmlns:a16="http://schemas.microsoft.com/office/drawing/2014/main" id="{7F779842-AE79-4A25-9BAF-06EFA76971C6}"/>
                </a:ext>
              </a:extLst>
            </p:cNvPr>
            <p:cNvSpPr/>
            <p:nvPr/>
          </p:nvSpPr>
          <p:spPr>
            <a:xfrm>
              <a:off x="2421203" y="4558088"/>
              <a:ext cx="1646381" cy="393233"/>
            </a:xfrm>
            <a:prstGeom prst="rect">
              <a:avLst/>
            </a:prstGeom>
            <a:solidFill>
              <a:srgbClr val="FF9900"/>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n-US" b="1">
                  <a:solidFill>
                    <a:prstClr val="black">
                      <a:lumMod val="95000"/>
                      <a:lumOff val="5000"/>
                    </a:prstClr>
                  </a:solidFill>
                </a:rPr>
                <a:t>Borehole</a:t>
              </a:r>
            </a:p>
          </p:txBody>
        </p:sp>
        <p:sp>
          <p:nvSpPr>
            <p:cNvPr id="58" name="Rechteck 57">
              <a:extLst>
                <a:ext uri="{FF2B5EF4-FFF2-40B4-BE49-F238E27FC236}">
                  <a16:creationId xmlns:a16="http://schemas.microsoft.com/office/drawing/2014/main" id="{B1CF1B8F-FB06-4969-9888-D99F2702A7A1}"/>
                </a:ext>
              </a:extLst>
            </p:cNvPr>
            <p:cNvSpPr/>
            <p:nvPr/>
          </p:nvSpPr>
          <p:spPr>
            <a:xfrm>
              <a:off x="2311921" y="4558088"/>
              <a:ext cx="109281" cy="393233"/>
            </a:xfrm>
            <a:prstGeom prst="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59" name="Rechteck 58">
              <a:extLst>
                <a:ext uri="{FF2B5EF4-FFF2-40B4-BE49-F238E27FC236}">
                  <a16:creationId xmlns:a16="http://schemas.microsoft.com/office/drawing/2014/main" id="{CA43035F-23EF-4718-9AF9-6B16485E16EB}"/>
                </a:ext>
              </a:extLst>
            </p:cNvPr>
            <p:cNvSpPr/>
            <p:nvPr/>
          </p:nvSpPr>
          <p:spPr>
            <a:xfrm>
              <a:off x="2409557" y="5062393"/>
              <a:ext cx="1645486" cy="454143"/>
            </a:xfrm>
            <a:prstGeom prst="rect">
              <a:avLst/>
            </a:prstGeom>
            <a:solidFill>
              <a:srgbClr val="FF9900"/>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n-US" b="1">
                  <a:solidFill>
                    <a:prstClr val="black">
                      <a:lumMod val="95000"/>
                      <a:lumOff val="5000"/>
                    </a:prstClr>
                  </a:solidFill>
                </a:rPr>
                <a:t>River intake</a:t>
              </a:r>
            </a:p>
          </p:txBody>
        </p:sp>
        <p:sp>
          <p:nvSpPr>
            <p:cNvPr id="60" name="Rechteck 59">
              <a:extLst>
                <a:ext uri="{FF2B5EF4-FFF2-40B4-BE49-F238E27FC236}">
                  <a16:creationId xmlns:a16="http://schemas.microsoft.com/office/drawing/2014/main" id="{30121BBB-FA8D-4AC3-8C8E-61C7073F9D84}"/>
                </a:ext>
              </a:extLst>
            </p:cNvPr>
            <p:cNvSpPr/>
            <p:nvPr/>
          </p:nvSpPr>
          <p:spPr>
            <a:xfrm>
              <a:off x="2285944" y="5062393"/>
              <a:ext cx="105698" cy="454143"/>
            </a:xfrm>
            <a:prstGeom prst="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61" name="Rechteck 60">
              <a:extLst>
                <a:ext uri="{FF2B5EF4-FFF2-40B4-BE49-F238E27FC236}">
                  <a16:creationId xmlns:a16="http://schemas.microsoft.com/office/drawing/2014/main" id="{7EE88D10-BE7A-4425-9EF8-9F423C0D5FE0}"/>
                </a:ext>
              </a:extLst>
            </p:cNvPr>
            <p:cNvSpPr/>
            <p:nvPr/>
          </p:nvSpPr>
          <p:spPr>
            <a:xfrm>
              <a:off x="2409557" y="5615069"/>
              <a:ext cx="1645486" cy="393233"/>
            </a:xfrm>
            <a:prstGeom prst="rect">
              <a:avLst/>
            </a:prstGeom>
            <a:solidFill>
              <a:srgbClr val="FF9900"/>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n-US" b="1">
                  <a:solidFill>
                    <a:prstClr val="black">
                      <a:lumMod val="95000"/>
                      <a:lumOff val="5000"/>
                    </a:prstClr>
                  </a:solidFill>
                </a:rPr>
                <a:t>Sea intake</a:t>
              </a:r>
            </a:p>
          </p:txBody>
        </p:sp>
        <p:sp>
          <p:nvSpPr>
            <p:cNvPr id="62" name="Rechteck 61">
              <a:extLst>
                <a:ext uri="{FF2B5EF4-FFF2-40B4-BE49-F238E27FC236}">
                  <a16:creationId xmlns:a16="http://schemas.microsoft.com/office/drawing/2014/main" id="{7BCEE999-7CD2-42B8-B8A9-6FF267BA8373}"/>
                </a:ext>
              </a:extLst>
            </p:cNvPr>
            <p:cNvSpPr/>
            <p:nvPr/>
          </p:nvSpPr>
          <p:spPr>
            <a:xfrm>
              <a:off x="2300276" y="5602528"/>
              <a:ext cx="109281" cy="393233"/>
            </a:xfrm>
            <a:prstGeom prst="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63" name="Rechteck 62">
              <a:extLst>
                <a:ext uri="{FF2B5EF4-FFF2-40B4-BE49-F238E27FC236}">
                  <a16:creationId xmlns:a16="http://schemas.microsoft.com/office/drawing/2014/main" id="{63491EAE-5927-4DFB-8E23-A02C7D8D596B}"/>
                </a:ext>
              </a:extLst>
            </p:cNvPr>
            <p:cNvSpPr/>
            <p:nvPr/>
          </p:nvSpPr>
          <p:spPr>
            <a:xfrm>
              <a:off x="4330037" y="1499116"/>
              <a:ext cx="1646381" cy="467579"/>
            </a:xfrm>
            <a:prstGeom prst="rect">
              <a:avLst/>
            </a:prstGeom>
            <a:solidFill>
              <a:srgbClr val="C00000"/>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b="1">
                  <a:solidFill>
                    <a:prstClr val="black">
                      <a:lumMod val="95000"/>
                      <a:lumOff val="5000"/>
                    </a:prstClr>
                  </a:solidFill>
                </a:rPr>
                <a:t>Gravity</a:t>
              </a:r>
            </a:p>
          </p:txBody>
        </p:sp>
        <p:sp>
          <p:nvSpPr>
            <p:cNvPr id="64" name="Rechteck 63">
              <a:extLst>
                <a:ext uri="{FF2B5EF4-FFF2-40B4-BE49-F238E27FC236}">
                  <a16:creationId xmlns:a16="http://schemas.microsoft.com/office/drawing/2014/main" id="{A35102F1-45FD-4D8F-91A3-57D6AD03B9BB}"/>
                </a:ext>
              </a:extLst>
            </p:cNvPr>
            <p:cNvSpPr/>
            <p:nvPr/>
          </p:nvSpPr>
          <p:spPr>
            <a:xfrm>
              <a:off x="4220756" y="1499116"/>
              <a:ext cx="109281" cy="467579"/>
            </a:xfrm>
            <a:prstGeom prst="rect">
              <a:avLst/>
            </a:prstGeom>
            <a:solidFill>
              <a:srgbClr val="8A0000"/>
            </a:solidFill>
            <a:ln>
              <a:solidFill>
                <a:srgbClr val="8A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65" name="Rechteck 64">
              <a:extLst>
                <a:ext uri="{FF2B5EF4-FFF2-40B4-BE49-F238E27FC236}">
                  <a16:creationId xmlns:a16="http://schemas.microsoft.com/office/drawing/2014/main" id="{D934E678-E7BA-4697-99C3-2F49208F28AA}"/>
                </a:ext>
              </a:extLst>
            </p:cNvPr>
            <p:cNvSpPr/>
            <p:nvPr/>
          </p:nvSpPr>
          <p:spPr>
            <a:xfrm>
              <a:off x="4330037" y="2359032"/>
              <a:ext cx="1646381" cy="467579"/>
            </a:xfrm>
            <a:prstGeom prst="rect">
              <a:avLst/>
            </a:prstGeom>
            <a:solidFill>
              <a:srgbClr val="C00000"/>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b="1" dirty="0">
                  <a:solidFill>
                    <a:prstClr val="black">
                      <a:lumMod val="95000"/>
                      <a:lumOff val="5000"/>
                    </a:prstClr>
                  </a:solidFill>
                </a:rPr>
                <a:t>Manual pumps</a:t>
              </a:r>
            </a:p>
          </p:txBody>
        </p:sp>
        <p:sp>
          <p:nvSpPr>
            <p:cNvPr id="66" name="Rechteck 65">
              <a:extLst>
                <a:ext uri="{FF2B5EF4-FFF2-40B4-BE49-F238E27FC236}">
                  <a16:creationId xmlns:a16="http://schemas.microsoft.com/office/drawing/2014/main" id="{CCFF3463-ACA0-430D-B842-E40429BADA1B}"/>
                </a:ext>
              </a:extLst>
            </p:cNvPr>
            <p:cNvSpPr/>
            <p:nvPr/>
          </p:nvSpPr>
          <p:spPr>
            <a:xfrm>
              <a:off x="4220756" y="2359032"/>
              <a:ext cx="109281" cy="467579"/>
            </a:xfrm>
            <a:prstGeom prst="rect">
              <a:avLst/>
            </a:prstGeom>
            <a:solidFill>
              <a:srgbClr val="8A0000"/>
            </a:solidFill>
            <a:ln>
              <a:solidFill>
                <a:srgbClr val="8A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67" name="Rechteck 66">
              <a:extLst>
                <a:ext uri="{FF2B5EF4-FFF2-40B4-BE49-F238E27FC236}">
                  <a16:creationId xmlns:a16="http://schemas.microsoft.com/office/drawing/2014/main" id="{4E16BBCD-63D7-4507-89B2-341B0FED30BC}"/>
                </a:ext>
              </a:extLst>
            </p:cNvPr>
            <p:cNvSpPr/>
            <p:nvPr/>
          </p:nvSpPr>
          <p:spPr>
            <a:xfrm>
              <a:off x="4330037" y="3160725"/>
              <a:ext cx="1646381" cy="697786"/>
            </a:xfrm>
            <a:prstGeom prst="rect">
              <a:avLst/>
            </a:prstGeom>
            <a:solidFill>
              <a:srgbClr val="C00000"/>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n-US" b="1">
                  <a:solidFill>
                    <a:prstClr val="black">
                      <a:lumMod val="95000"/>
                      <a:lumOff val="5000"/>
                    </a:prstClr>
                  </a:solidFill>
                </a:rPr>
                <a:t>Motorized pumps</a:t>
              </a:r>
            </a:p>
          </p:txBody>
        </p:sp>
        <p:sp>
          <p:nvSpPr>
            <p:cNvPr id="68" name="Rechteck 67">
              <a:extLst>
                <a:ext uri="{FF2B5EF4-FFF2-40B4-BE49-F238E27FC236}">
                  <a16:creationId xmlns:a16="http://schemas.microsoft.com/office/drawing/2014/main" id="{5F26FA37-2077-421E-8F20-541D8E369B46}"/>
                </a:ext>
              </a:extLst>
            </p:cNvPr>
            <p:cNvSpPr/>
            <p:nvPr/>
          </p:nvSpPr>
          <p:spPr>
            <a:xfrm>
              <a:off x="4220756" y="3160725"/>
              <a:ext cx="109281" cy="697786"/>
            </a:xfrm>
            <a:prstGeom prst="rect">
              <a:avLst/>
            </a:prstGeom>
            <a:solidFill>
              <a:srgbClr val="8A0000"/>
            </a:solidFill>
            <a:ln>
              <a:solidFill>
                <a:srgbClr val="8A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69" name="Rechteck 68">
              <a:extLst>
                <a:ext uri="{FF2B5EF4-FFF2-40B4-BE49-F238E27FC236}">
                  <a16:creationId xmlns:a16="http://schemas.microsoft.com/office/drawing/2014/main" id="{F422A279-52A5-4655-8069-CB61F0999E7C}"/>
                </a:ext>
              </a:extLst>
            </p:cNvPr>
            <p:cNvSpPr/>
            <p:nvPr/>
          </p:nvSpPr>
          <p:spPr>
            <a:xfrm>
              <a:off x="6400106" y="1123798"/>
              <a:ext cx="1511123" cy="1327496"/>
            </a:xfrm>
            <a:prstGeom prst="rect">
              <a:avLst/>
            </a:prstGeom>
            <a:solidFill>
              <a:schemeClr val="accent4">
                <a:lumMod val="60000"/>
                <a:lumOff val="4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n-US" b="1">
                  <a:solidFill>
                    <a:prstClr val="black">
                      <a:lumMod val="95000"/>
                      <a:lumOff val="5000"/>
                    </a:prstClr>
                  </a:solidFill>
                </a:rPr>
                <a:t>Filtration methods</a:t>
              </a:r>
            </a:p>
            <a:p>
              <a:pPr>
                <a:lnSpc>
                  <a:spcPct val="80000"/>
                </a:lnSpc>
                <a:defRPr/>
              </a:pPr>
              <a:r>
                <a:rPr lang="en-US" b="1">
                  <a:solidFill>
                    <a:prstClr val="black">
                      <a:lumMod val="95000"/>
                      <a:lumOff val="5000"/>
                    </a:prstClr>
                  </a:solidFill>
                </a:rPr>
                <a:t>Coagulation/ sedimentation</a:t>
              </a:r>
            </a:p>
          </p:txBody>
        </p:sp>
        <p:sp>
          <p:nvSpPr>
            <p:cNvPr id="70" name="Rechteck 69">
              <a:extLst>
                <a:ext uri="{FF2B5EF4-FFF2-40B4-BE49-F238E27FC236}">
                  <a16:creationId xmlns:a16="http://schemas.microsoft.com/office/drawing/2014/main" id="{A3489F88-F7B5-4C7E-B68E-3AB08518118F}"/>
                </a:ext>
              </a:extLst>
            </p:cNvPr>
            <p:cNvSpPr/>
            <p:nvPr/>
          </p:nvSpPr>
          <p:spPr>
            <a:xfrm>
              <a:off x="6143661" y="1106166"/>
              <a:ext cx="256573" cy="1345151"/>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lnSpc>
                  <a:spcPct val="80000"/>
                </a:lnSpc>
                <a:defRPr/>
              </a:pPr>
              <a:r>
                <a:rPr lang="en-US" b="1">
                  <a:solidFill>
                    <a:prstClr val="black">
                      <a:lumMod val="95000"/>
                      <a:lumOff val="5000"/>
                    </a:prstClr>
                  </a:solidFill>
                </a:rPr>
                <a:t>Clarification</a:t>
              </a:r>
            </a:p>
          </p:txBody>
        </p:sp>
        <p:sp>
          <p:nvSpPr>
            <p:cNvPr id="71" name="Rechteck 70">
              <a:extLst>
                <a:ext uri="{FF2B5EF4-FFF2-40B4-BE49-F238E27FC236}">
                  <a16:creationId xmlns:a16="http://schemas.microsoft.com/office/drawing/2014/main" id="{D6C0E6BA-06C7-4F9F-A6E0-DA0F80EC590E}"/>
                </a:ext>
              </a:extLst>
            </p:cNvPr>
            <p:cNvSpPr/>
            <p:nvPr/>
          </p:nvSpPr>
          <p:spPr>
            <a:xfrm>
              <a:off x="6412647" y="2556096"/>
              <a:ext cx="1498583" cy="1589054"/>
            </a:xfrm>
            <a:prstGeom prst="rect">
              <a:avLst/>
            </a:prstGeom>
            <a:solidFill>
              <a:schemeClr val="accent4">
                <a:lumMod val="60000"/>
                <a:lumOff val="4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n-US" b="1">
                  <a:solidFill>
                    <a:prstClr val="black">
                      <a:lumMod val="95000"/>
                      <a:lumOff val="5000"/>
                    </a:prstClr>
                  </a:solidFill>
                </a:rPr>
                <a:t>Chlorination</a:t>
              </a:r>
            </a:p>
            <a:p>
              <a:pPr>
                <a:lnSpc>
                  <a:spcPct val="80000"/>
                </a:lnSpc>
                <a:defRPr/>
              </a:pPr>
              <a:r>
                <a:rPr lang="en-US" b="1">
                  <a:solidFill>
                    <a:prstClr val="black">
                      <a:lumMod val="95000"/>
                      <a:lumOff val="5000"/>
                    </a:prstClr>
                  </a:solidFill>
                </a:rPr>
                <a:t>UV</a:t>
              </a:r>
            </a:p>
            <a:p>
              <a:pPr>
                <a:lnSpc>
                  <a:spcPct val="80000"/>
                </a:lnSpc>
                <a:defRPr/>
              </a:pPr>
              <a:r>
                <a:rPr lang="en-US" b="1">
                  <a:solidFill>
                    <a:prstClr val="black">
                      <a:lumMod val="95000"/>
                      <a:lumOff val="5000"/>
                    </a:prstClr>
                  </a:solidFill>
                </a:rPr>
                <a:t>Ozone</a:t>
              </a:r>
            </a:p>
            <a:p>
              <a:pPr>
                <a:lnSpc>
                  <a:spcPct val="80000"/>
                </a:lnSpc>
                <a:defRPr/>
              </a:pPr>
              <a:r>
                <a:rPr lang="en-US" b="1">
                  <a:solidFill>
                    <a:prstClr val="black">
                      <a:lumMod val="95000"/>
                      <a:lumOff val="5000"/>
                    </a:prstClr>
                  </a:solidFill>
                </a:rPr>
                <a:t>Slow sand filter</a:t>
              </a:r>
            </a:p>
            <a:p>
              <a:pPr>
                <a:lnSpc>
                  <a:spcPct val="80000"/>
                </a:lnSpc>
                <a:defRPr/>
              </a:pPr>
              <a:r>
                <a:rPr lang="en-US" b="1">
                  <a:solidFill>
                    <a:prstClr val="black">
                      <a:lumMod val="95000"/>
                      <a:lumOff val="5000"/>
                    </a:prstClr>
                  </a:solidFill>
                </a:rPr>
                <a:t>Ultrafiltration</a:t>
              </a:r>
            </a:p>
            <a:p>
              <a:pPr>
                <a:lnSpc>
                  <a:spcPct val="80000"/>
                </a:lnSpc>
                <a:defRPr/>
              </a:pPr>
              <a:r>
                <a:rPr lang="en-US" b="1">
                  <a:solidFill>
                    <a:prstClr val="black">
                      <a:lumMod val="95000"/>
                      <a:lumOff val="5000"/>
                    </a:prstClr>
                  </a:solidFill>
                </a:rPr>
                <a:t>Pasterization</a:t>
              </a:r>
            </a:p>
          </p:txBody>
        </p:sp>
        <p:sp>
          <p:nvSpPr>
            <p:cNvPr id="72" name="Rechteck 71">
              <a:extLst>
                <a:ext uri="{FF2B5EF4-FFF2-40B4-BE49-F238E27FC236}">
                  <a16:creationId xmlns:a16="http://schemas.microsoft.com/office/drawing/2014/main" id="{F5DA44D4-5378-46DF-A374-E58640DE8A15}"/>
                </a:ext>
              </a:extLst>
            </p:cNvPr>
            <p:cNvSpPr/>
            <p:nvPr/>
          </p:nvSpPr>
          <p:spPr>
            <a:xfrm>
              <a:off x="6155945" y="2538612"/>
              <a:ext cx="256573" cy="1606203"/>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defRPr/>
              </a:pPr>
              <a:r>
                <a:rPr lang="en-US" b="1">
                  <a:solidFill>
                    <a:prstClr val="black">
                      <a:lumMod val="95000"/>
                      <a:lumOff val="5000"/>
                    </a:prstClr>
                  </a:solidFill>
                </a:rPr>
                <a:t>Disinfection</a:t>
              </a:r>
            </a:p>
          </p:txBody>
        </p:sp>
        <p:sp>
          <p:nvSpPr>
            <p:cNvPr id="73" name="Rechteck 72">
              <a:extLst>
                <a:ext uri="{FF2B5EF4-FFF2-40B4-BE49-F238E27FC236}">
                  <a16:creationId xmlns:a16="http://schemas.microsoft.com/office/drawing/2014/main" id="{8F42B9C0-5B7C-4AA7-AEED-281603A3B384}"/>
                </a:ext>
              </a:extLst>
            </p:cNvPr>
            <p:cNvSpPr/>
            <p:nvPr/>
          </p:nvSpPr>
          <p:spPr>
            <a:xfrm>
              <a:off x="6394732" y="4228454"/>
              <a:ext cx="1498583" cy="389650"/>
            </a:xfrm>
            <a:prstGeom prst="rect">
              <a:avLst/>
            </a:prstGeom>
            <a:solidFill>
              <a:schemeClr val="accent4">
                <a:lumMod val="60000"/>
                <a:lumOff val="4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n-US" b="1">
                  <a:solidFill>
                    <a:prstClr val="black">
                      <a:lumMod val="95000"/>
                      <a:lumOff val="5000"/>
                    </a:prstClr>
                  </a:solidFill>
                </a:rPr>
                <a:t>F &amp; As</a:t>
              </a:r>
            </a:p>
          </p:txBody>
        </p:sp>
        <p:sp>
          <p:nvSpPr>
            <p:cNvPr id="74" name="Rechteck 73">
              <a:extLst>
                <a:ext uri="{FF2B5EF4-FFF2-40B4-BE49-F238E27FC236}">
                  <a16:creationId xmlns:a16="http://schemas.microsoft.com/office/drawing/2014/main" id="{5717E1FF-20BD-490E-9B20-C794A376D668}"/>
                </a:ext>
              </a:extLst>
            </p:cNvPr>
            <p:cNvSpPr/>
            <p:nvPr/>
          </p:nvSpPr>
          <p:spPr>
            <a:xfrm>
              <a:off x="6138218" y="4222927"/>
              <a:ext cx="256573" cy="1142448"/>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lnSpc>
                  <a:spcPct val="80000"/>
                </a:lnSpc>
                <a:defRPr/>
              </a:pPr>
              <a:r>
                <a:rPr lang="en-US" b="1">
                  <a:solidFill>
                    <a:prstClr val="black">
                      <a:lumMod val="95000"/>
                      <a:lumOff val="5000"/>
                    </a:prstClr>
                  </a:solidFill>
                </a:rPr>
                <a:t>Chemicals</a:t>
              </a:r>
            </a:p>
          </p:txBody>
        </p:sp>
        <p:sp>
          <p:nvSpPr>
            <p:cNvPr id="75" name="Rechteck 74">
              <a:extLst>
                <a:ext uri="{FF2B5EF4-FFF2-40B4-BE49-F238E27FC236}">
                  <a16:creationId xmlns:a16="http://schemas.microsoft.com/office/drawing/2014/main" id="{D3415908-1673-4E28-8B24-5774063D956A}"/>
                </a:ext>
              </a:extLst>
            </p:cNvPr>
            <p:cNvSpPr/>
            <p:nvPr/>
          </p:nvSpPr>
          <p:spPr>
            <a:xfrm>
              <a:off x="6407272" y="4728280"/>
              <a:ext cx="1498583" cy="637771"/>
            </a:xfrm>
            <a:prstGeom prst="rect">
              <a:avLst/>
            </a:prstGeom>
            <a:solidFill>
              <a:schemeClr val="accent4">
                <a:lumMod val="60000"/>
                <a:lumOff val="4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n-US" b="1">
                  <a:solidFill>
                    <a:prstClr val="black">
                      <a:lumMod val="95000"/>
                      <a:lumOff val="5000"/>
                    </a:prstClr>
                  </a:solidFill>
                </a:rPr>
                <a:t>GAC</a:t>
              </a:r>
            </a:p>
            <a:p>
              <a:pPr>
                <a:lnSpc>
                  <a:spcPct val="80000"/>
                </a:lnSpc>
                <a:defRPr/>
              </a:pPr>
              <a:r>
                <a:rPr lang="en-US" b="1">
                  <a:solidFill>
                    <a:prstClr val="black">
                      <a:lumMod val="95000"/>
                      <a:lumOff val="5000"/>
                    </a:prstClr>
                  </a:solidFill>
                </a:rPr>
                <a:t>NF/RO</a:t>
              </a:r>
            </a:p>
          </p:txBody>
        </p:sp>
        <p:sp>
          <p:nvSpPr>
            <p:cNvPr id="76" name="Rechteck 75">
              <a:extLst>
                <a:ext uri="{FF2B5EF4-FFF2-40B4-BE49-F238E27FC236}">
                  <a16:creationId xmlns:a16="http://schemas.microsoft.com/office/drawing/2014/main" id="{53D35DA1-F8BD-4650-801F-6F24F6D95252}"/>
                </a:ext>
              </a:extLst>
            </p:cNvPr>
            <p:cNvSpPr/>
            <p:nvPr/>
          </p:nvSpPr>
          <p:spPr>
            <a:xfrm>
              <a:off x="6400106" y="5467271"/>
              <a:ext cx="1498583" cy="491764"/>
            </a:xfrm>
            <a:prstGeom prst="rect">
              <a:avLst/>
            </a:prstGeom>
            <a:solidFill>
              <a:schemeClr val="accent4">
                <a:lumMod val="60000"/>
                <a:lumOff val="4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n-US" b="1">
                  <a:solidFill>
                    <a:prstClr val="black">
                      <a:lumMod val="95000"/>
                      <a:lumOff val="5000"/>
                    </a:prstClr>
                  </a:solidFill>
                </a:rPr>
                <a:t>RO</a:t>
              </a:r>
            </a:p>
            <a:p>
              <a:pPr>
                <a:lnSpc>
                  <a:spcPct val="80000"/>
                </a:lnSpc>
                <a:defRPr/>
              </a:pPr>
              <a:r>
                <a:rPr lang="en-US" b="1">
                  <a:solidFill>
                    <a:prstClr val="black">
                      <a:lumMod val="95000"/>
                      <a:lumOff val="5000"/>
                    </a:prstClr>
                  </a:solidFill>
                </a:rPr>
                <a:t>MD</a:t>
              </a:r>
            </a:p>
          </p:txBody>
        </p:sp>
        <p:sp>
          <p:nvSpPr>
            <p:cNvPr id="77" name="Rechteck 76">
              <a:extLst>
                <a:ext uri="{FF2B5EF4-FFF2-40B4-BE49-F238E27FC236}">
                  <a16:creationId xmlns:a16="http://schemas.microsoft.com/office/drawing/2014/main" id="{192FA4BE-D87A-46C9-98AC-DD39EA61DB9C}"/>
                </a:ext>
              </a:extLst>
            </p:cNvPr>
            <p:cNvSpPr/>
            <p:nvPr/>
          </p:nvSpPr>
          <p:spPr>
            <a:xfrm>
              <a:off x="6132077" y="5467155"/>
              <a:ext cx="280442" cy="491397"/>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lnSpc>
                  <a:spcPct val="80000"/>
                </a:lnSpc>
                <a:defRPr/>
              </a:pPr>
              <a:r>
                <a:rPr lang="en-US" b="1">
                  <a:solidFill>
                    <a:prstClr val="black">
                      <a:lumMod val="95000"/>
                      <a:lumOff val="5000"/>
                    </a:prstClr>
                  </a:solidFill>
                </a:rPr>
                <a:t>Sea</a:t>
              </a:r>
            </a:p>
          </p:txBody>
        </p:sp>
        <p:sp>
          <p:nvSpPr>
            <p:cNvPr id="78" name="Rechteck 77">
              <a:extLst>
                <a:ext uri="{FF2B5EF4-FFF2-40B4-BE49-F238E27FC236}">
                  <a16:creationId xmlns:a16="http://schemas.microsoft.com/office/drawing/2014/main" id="{844B5DC1-57A8-4342-9460-F8E8B8600C73}"/>
                </a:ext>
              </a:extLst>
            </p:cNvPr>
            <p:cNvSpPr/>
            <p:nvPr/>
          </p:nvSpPr>
          <p:spPr>
            <a:xfrm>
              <a:off x="8181745" y="1352214"/>
              <a:ext cx="1645486" cy="466683"/>
            </a:xfrm>
            <a:prstGeom prst="rect">
              <a:avLst/>
            </a:prstGeom>
            <a:solidFill>
              <a:srgbClr val="ADDB7B"/>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b="1">
                  <a:solidFill>
                    <a:prstClr val="black">
                      <a:lumMod val="95000"/>
                      <a:lumOff val="5000"/>
                    </a:prstClr>
                  </a:solidFill>
                </a:rPr>
                <a:t>Jerry cans</a:t>
              </a:r>
            </a:p>
          </p:txBody>
        </p:sp>
        <p:sp>
          <p:nvSpPr>
            <p:cNvPr id="79" name="Rechteck 78">
              <a:extLst>
                <a:ext uri="{FF2B5EF4-FFF2-40B4-BE49-F238E27FC236}">
                  <a16:creationId xmlns:a16="http://schemas.microsoft.com/office/drawing/2014/main" id="{6DFB2C18-059A-445F-AB05-B45D7DA970E1}"/>
                </a:ext>
              </a:extLst>
            </p:cNvPr>
            <p:cNvSpPr/>
            <p:nvPr/>
          </p:nvSpPr>
          <p:spPr>
            <a:xfrm>
              <a:off x="8072464" y="1352214"/>
              <a:ext cx="109281" cy="466683"/>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80" name="Rechteck 79">
              <a:extLst>
                <a:ext uri="{FF2B5EF4-FFF2-40B4-BE49-F238E27FC236}">
                  <a16:creationId xmlns:a16="http://schemas.microsoft.com/office/drawing/2014/main" id="{2C81805D-2F18-4072-9649-4F910A246242}"/>
                </a:ext>
              </a:extLst>
            </p:cNvPr>
            <p:cNvSpPr/>
            <p:nvPr/>
          </p:nvSpPr>
          <p:spPr>
            <a:xfrm>
              <a:off x="8181745" y="2052687"/>
              <a:ext cx="1645486" cy="466683"/>
            </a:xfrm>
            <a:prstGeom prst="rect">
              <a:avLst/>
            </a:prstGeom>
            <a:solidFill>
              <a:srgbClr val="ADDB7B"/>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b="1">
                  <a:solidFill>
                    <a:prstClr val="black">
                      <a:lumMod val="95000"/>
                      <a:lumOff val="5000"/>
                    </a:prstClr>
                  </a:solidFill>
                </a:rPr>
                <a:t>Vendors</a:t>
              </a:r>
            </a:p>
          </p:txBody>
        </p:sp>
        <p:sp>
          <p:nvSpPr>
            <p:cNvPr id="81" name="Rechteck 80">
              <a:extLst>
                <a:ext uri="{FF2B5EF4-FFF2-40B4-BE49-F238E27FC236}">
                  <a16:creationId xmlns:a16="http://schemas.microsoft.com/office/drawing/2014/main" id="{6EC7B594-D12F-4486-8DDD-A29C5A1C08C9}"/>
                </a:ext>
              </a:extLst>
            </p:cNvPr>
            <p:cNvSpPr/>
            <p:nvPr/>
          </p:nvSpPr>
          <p:spPr>
            <a:xfrm>
              <a:off x="8072464" y="2052687"/>
              <a:ext cx="109281" cy="466683"/>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82" name="Rechteck 81">
              <a:extLst>
                <a:ext uri="{FF2B5EF4-FFF2-40B4-BE49-F238E27FC236}">
                  <a16:creationId xmlns:a16="http://schemas.microsoft.com/office/drawing/2014/main" id="{3D6DD0C3-F7CB-4367-A584-2A98834008B6}"/>
                </a:ext>
              </a:extLst>
            </p:cNvPr>
            <p:cNvSpPr/>
            <p:nvPr/>
          </p:nvSpPr>
          <p:spPr>
            <a:xfrm>
              <a:off x="8181745" y="2795260"/>
              <a:ext cx="1645486" cy="466684"/>
            </a:xfrm>
            <a:prstGeom prst="rect">
              <a:avLst/>
            </a:prstGeom>
            <a:solidFill>
              <a:srgbClr val="ADDB7B"/>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b="1">
                  <a:solidFill>
                    <a:prstClr val="black">
                      <a:lumMod val="95000"/>
                      <a:lumOff val="5000"/>
                    </a:prstClr>
                  </a:solidFill>
                </a:rPr>
                <a:t>Kiosks</a:t>
              </a:r>
            </a:p>
          </p:txBody>
        </p:sp>
        <p:sp>
          <p:nvSpPr>
            <p:cNvPr id="83" name="Rechteck 82">
              <a:extLst>
                <a:ext uri="{FF2B5EF4-FFF2-40B4-BE49-F238E27FC236}">
                  <a16:creationId xmlns:a16="http://schemas.microsoft.com/office/drawing/2014/main" id="{9A848537-BCBD-46C2-81D8-AD946699F263}"/>
                </a:ext>
              </a:extLst>
            </p:cNvPr>
            <p:cNvSpPr/>
            <p:nvPr/>
          </p:nvSpPr>
          <p:spPr>
            <a:xfrm>
              <a:off x="8072464" y="2795260"/>
              <a:ext cx="109281" cy="466684"/>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84" name="Rechteck 83">
              <a:extLst>
                <a:ext uri="{FF2B5EF4-FFF2-40B4-BE49-F238E27FC236}">
                  <a16:creationId xmlns:a16="http://schemas.microsoft.com/office/drawing/2014/main" id="{26383813-66B0-4F1B-A11D-A66446FB2A8B}"/>
                </a:ext>
              </a:extLst>
            </p:cNvPr>
            <p:cNvSpPr/>
            <p:nvPr/>
          </p:nvSpPr>
          <p:spPr>
            <a:xfrm>
              <a:off x="8181745" y="3538729"/>
              <a:ext cx="1645486" cy="608212"/>
            </a:xfrm>
            <a:prstGeom prst="rect">
              <a:avLst/>
            </a:prstGeom>
            <a:solidFill>
              <a:srgbClr val="ADDB7B"/>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b="1">
                  <a:solidFill>
                    <a:prstClr val="black">
                      <a:lumMod val="95000"/>
                      <a:lumOff val="5000"/>
                    </a:prstClr>
                  </a:solidFill>
                </a:rPr>
                <a:t>Distribution networks</a:t>
              </a:r>
            </a:p>
          </p:txBody>
        </p:sp>
        <p:sp>
          <p:nvSpPr>
            <p:cNvPr id="85" name="Rechteck 84">
              <a:extLst>
                <a:ext uri="{FF2B5EF4-FFF2-40B4-BE49-F238E27FC236}">
                  <a16:creationId xmlns:a16="http://schemas.microsoft.com/office/drawing/2014/main" id="{914AB903-9CC4-41C2-8D9E-5247F6EB2C6E}"/>
                </a:ext>
              </a:extLst>
            </p:cNvPr>
            <p:cNvSpPr/>
            <p:nvPr/>
          </p:nvSpPr>
          <p:spPr>
            <a:xfrm>
              <a:off x="8072464" y="3538729"/>
              <a:ext cx="109281" cy="608212"/>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sp>
          <p:nvSpPr>
            <p:cNvPr id="86" name="Rechteck 85">
              <a:extLst>
                <a:ext uri="{FF2B5EF4-FFF2-40B4-BE49-F238E27FC236}">
                  <a16:creationId xmlns:a16="http://schemas.microsoft.com/office/drawing/2014/main" id="{6136E207-A82C-47F3-8854-DB78F8A91D0D}"/>
                </a:ext>
              </a:extLst>
            </p:cNvPr>
            <p:cNvSpPr/>
            <p:nvPr/>
          </p:nvSpPr>
          <p:spPr>
            <a:xfrm>
              <a:off x="10220463" y="1264430"/>
              <a:ext cx="1498583" cy="1017568"/>
            </a:xfrm>
            <a:prstGeom prst="rect">
              <a:avLst/>
            </a:prstGeom>
            <a:solidFill>
              <a:srgbClr val="00E266"/>
            </a:solidFill>
            <a:ln>
              <a:solidFill>
                <a:srgbClr val="00B050"/>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n-US" b="1">
                  <a:solidFill>
                    <a:prstClr val="black">
                      <a:lumMod val="95000"/>
                      <a:lumOff val="5000"/>
                    </a:prstClr>
                  </a:solidFill>
                </a:rPr>
                <a:t>Safe storage</a:t>
              </a:r>
            </a:p>
            <a:p>
              <a:pPr>
                <a:lnSpc>
                  <a:spcPct val="80000"/>
                </a:lnSpc>
                <a:defRPr/>
              </a:pPr>
              <a:r>
                <a:rPr lang="en-US" b="1">
                  <a:solidFill>
                    <a:prstClr val="black">
                      <a:lumMod val="95000"/>
                      <a:lumOff val="5000"/>
                    </a:prstClr>
                  </a:solidFill>
                </a:rPr>
                <a:t>&lt; 1000 L</a:t>
              </a:r>
            </a:p>
            <a:p>
              <a:pPr>
                <a:lnSpc>
                  <a:spcPct val="80000"/>
                </a:lnSpc>
                <a:defRPr/>
              </a:pPr>
              <a:r>
                <a:rPr lang="en-US" b="1">
                  <a:solidFill>
                    <a:prstClr val="black">
                      <a:lumMod val="95000"/>
                      <a:lumOff val="5000"/>
                    </a:prstClr>
                  </a:solidFill>
                </a:rPr>
                <a:t>&gt; 1000L</a:t>
              </a:r>
            </a:p>
          </p:txBody>
        </p:sp>
        <p:sp>
          <p:nvSpPr>
            <p:cNvPr id="87" name="Rechteck 86">
              <a:extLst>
                <a:ext uri="{FF2B5EF4-FFF2-40B4-BE49-F238E27FC236}">
                  <a16:creationId xmlns:a16="http://schemas.microsoft.com/office/drawing/2014/main" id="{1D959ACD-6C85-47A0-A4F1-02F293BFD00D}"/>
                </a:ext>
              </a:extLst>
            </p:cNvPr>
            <p:cNvSpPr/>
            <p:nvPr/>
          </p:nvSpPr>
          <p:spPr>
            <a:xfrm>
              <a:off x="9964147" y="1247434"/>
              <a:ext cx="256573" cy="1038037"/>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lnSpc>
                  <a:spcPct val="80000"/>
                </a:lnSpc>
                <a:defRPr/>
              </a:pPr>
              <a:r>
                <a:rPr lang="en-US" b="1">
                  <a:solidFill>
                    <a:prstClr val="black">
                      <a:lumMod val="95000"/>
                      <a:lumOff val="5000"/>
                    </a:prstClr>
                  </a:solidFill>
                </a:rPr>
                <a:t>Storage</a:t>
              </a:r>
            </a:p>
          </p:txBody>
        </p:sp>
        <p:sp>
          <p:nvSpPr>
            <p:cNvPr id="88" name="Rechteck 87">
              <a:extLst>
                <a:ext uri="{FF2B5EF4-FFF2-40B4-BE49-F238E27FC236}">
                  <a16:creationId xmlns:a16="http://schemas.microsoft.com/office/drawing/2014/main" id="{E910B8AB-7DDA-4A25-8739-7E2947272027}"/>
                </a:ext>
              </a:extLst>
            </p:cNvPr>
            <p:cNvSpPr/>
            <p:nvPr/>
          </p:nvSpPr>
          <p:spPr>
            <a:xfrm>
              <a:off x="10220463" y="2385008"/>
              <a:ext cx="1498583" cy="2173080"/>
            </a:xfrm>
            <a:prstGeom prst="rect">
              <a:avLst/>
            </a:prstGeom>
            <a:solidFill>
              <a:srgbClr val="00E266"/>
            </a:solidFill>
            <a:ln>
              <a:solidFill>
                <a:srgbClr val="00B050"/>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n-US" b="1">
                  <a:solidFill>
                    <a:prstClr val="black">
                      <a:lumMod val="95000"/>
                      <a:lumOff val="5000"/>
                    </a:prstClr>
                  </a:solidFill>
                </a:rPr>
                <a:t>Ceramic</a:t>
              </a:r>
            </a:p>
            <a:p>
              <a:pPr>
                <a:lnSpc>
                  <a:spcPct val="80000"/>
                </a:lnSpc>
                <a:defRPr/>
              </a:pPr>
              <a:r>
                <a:rPr lang="en-US" b="1">
                  <a:solidFill>
                    <a:prstClr val="black">
                      <a:lumMod val="95000"/>
                      <a:lumOff val="5000"/>
                    </a:prstClr>
                  </a:solidFill>
                </a:rPr>
                <a:t>Membranes</a:t>
              </a:r>
            </a:p>
            <a:p>
              <a:pPr>
                <a:lnSpc>
                  <a:spcPct val="80000"/>
                </a:lnSpc>
                <a:defRPr/>
              </a:pPr>
              <a:r>
                <a:rPr lang="en-US" b="1">
                  <a:solidFill>
                    <a:prstClr val="black">
                      <a:lumMod val="95000"/>
                      <a:lumOff val="5000"/>
                    </a:prstClr>
                  </a:solidFill>
                </a:rPr>
                <a:t>Chlorination</a:t>
              </a:r>
            </a:p>
            <a:p>
              <a:pPr>
                <a:lnSpc>
                  <a:spcPct val="80000"/>
                </a:lnSpc>
                <a:defRPr/>
              </a:pPr>
              <a:r>
                <a:rPr lang="en-US" b="1">
                  <a:solidFill>
                    <a:prstClr val="black">
                      <a:lumMod val="95000"/>
                      <a:lumOff val="5000"/>
                    </a:prstClr>
                  </a:solidFill>
                </a:rPr>
                <a:t>Boiling</a:t>
              </a:r>
            </a:p>
            <a:p>
              <a:pPr>
                <a:lnSpc>
                  <a:spcPct val="80000"/>
                </a:lnSpc>
                <a:defRPr/>
              </a:pPr>
              <a:r>
                <a:rPr lang="en-US" b="1">
                  <a:solidFill>
                    <a:prstClr val="black">
                      <a:lumMod val="95000"/>
                      <a:lumOff val="5000"/>
                    </a:prstClr>
                  </a:solidFill>
                </a:rPr>
                <a:t>Biosand</a:t>
              </a:r>
            </a:p>
            <a:p>
              <a:pPr>
                <a:lnSpc>
                  <a:spcPct val="80000"/>
                </a:lnSpc>
                <a:defRPr/>
              </a:pPr>
              <a:r>
                <a:rPr lang="en-US" b="1">
                  <a:solidFill>
                    <a:prstClr val="black">
                      <a:lumMod val="95000"/>
                      <a:lumOff val="5000"/>
                    </a:prstClr>
                  </a:solidFill>
                </a:rPr>
                <a:t>UV</a:t>
              </a:r>
            </a:p>
            <a:p>
              <a:pPr>
                <a:lnSpc>
                  <a:spcPct val="80000"/>
                </a:lnSpc>
                <a:defRPr/>
              </a:pPr>
              <a:r>
                <a:rPr lang="en-US" b="1">
                  <a:solidFill>
                    <a:prstClr val="black">
                      <a:lumMod val="95000"/>
                      <a:lumOff val="5000"/>
                    </a:prstClr>
                  </a:solidFill>
                </a:rPr>
                <a:t>Sodis</a:t>
              </a:r>
            </a:p>
          </p:txBody>
        </p:sp>
        <p:sp>
          <p:nvSpPr>
            <p:cNvPr id="89" name="Rechteck 88">
              <a:extLst>
                <a:ext uri="{FF2B5EF4-FFF2-40B4-BE49-F238E27FC236}">
                  <a16:creationId xmlns:a16="http://schemas.microsoft.com/office/drawing/2014/main" id="{4B259281-CFE8-4746-AB61-0856EE735AB0}"/>
                </a:ext>
              </a:extLst>
            </p:cNvPr>
            <p:cNvSpPr/>
            <p:nvPr/>
          </p:nvSpPr>
          <p:spPr>
            <a:xfrm>
              <a:off x="9964147" y="2367505"/>
              <a:ext cx="256573" cy="2190606"/>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lnSpc>
                  <a:spcPct val="80000"/>
                </a:lnSpc>
                <a:defRPr/>
              </a:pPr>
              <a:r>
                <a:rPr lang="en-US" b="1">
                  <a:solidFill>
                    <a:prstClr val="black">
                      <a:lumMod val="95000"/>
                      <a:lumOff val="5000"/>
                    </a:prstClr>
                  </a:solidFill>
                </a:rPr>
                <a:t>Household treatment</a:t>
              </a:r>
            </a:p>
          </p:txBody>
        </p:sp>
        <p:sp>
          <p:nvSpPr>
            <p:cNvPr id="90" name="Rechteck 89">
              <a:extLst>
                <a:ext uri="{FF2B5EF4-FFF2-40B4-BE49-F238E27FC236}">
                  <a16:creationId xmlns:a16="http://schemas.microsoft.com/office/drawing/2014/main" id="{3C2B6B10-E1D8-43DE-BD85-6753445EC108}"/>
                </a:ext>
              </a:extLst>
            </p:cNvPr>
            <p:cNvSpPr/>
            <p:nvPr/>
          </p:nvSpPr>
          <p:spPr>
            <a:xfrm>
              <a:off x="10220463" y="4704991"/>
              <a:ext cx="1498583" cy="1106247"/>
            </a:xfrm>
            <a:prstGeom prst="rect">
              <a:avLst/>
            </a:prstGeom>
            <a:solidFill>
              <a:srgbClr val="00E266"/>
            </a:solidFill>
            <a:ln>
              <a:solidFill>
                <a:srgbClr val="00B050"/>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n-US" b="1">
                  <a:solidFill>
                    <a:prstClr val="black">
                      <a:lumMod val="95000"/>
                      <a:lumOff val="5000"/>
                    </a:prstClr>
                  </a:solidFill>
                </a:rPr>
                <a:t>F  filters</a:t>
              </a:r>
            </a:p>
            <a:p>
              <a:pPr>
                <a:lnSpc>
                  <a:spcPct val="80000"/>
                </a:lnSpc>
                <a:defRPr/>
              </a:pPr>
              <a:r>
                <a:rPr lang="en-US" b="1">
                  <a:solidFill>
                    <a:prstClr val="black">
                      <a:lumMod val="95000"/>
                      <a:lumOff val="5000"/>
                    </a:prstClr>
                  </a:solidFill>
                </a:rPr>
                <a:t>As filters</a:t>
              </a:r>
            </a:p>
          </p:txBody>
        </p:sp>
        <p:sp>
          <p:nvSpPr>
            <p:cNvPr id="91" name="Rechteck 90">
              <a:extLst>
                <a:ext uri="{FF2B5EF4-FFF2-40B4-BE49-F238E27FC236}">
                  <a16:creationId xmlns:a16="http://schemas.microsoft.com/office/drawing/2014/main" id="{78097CFE-5C37-490F-85D0-4750E0D755EE}"/>
                </a:ext>
              </a:extLst>
            </p:cNvPr>
            <p:cNvSpPr/>
            <p:nvPr/>
          </p:nvSpPr>
          <p:spPr>
            <a:xfrm>
              <a:off x="9964147" y="4687951"/>
              <a:ext cx="256573" cy="1110901"/>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lnSpc>
                  <a:spcPct val="80000"/>
                </a:lnSpc>
                <a:defRPr/>
              </a:pPr>
              <a:r>
                <a:rPr lang="en-US" b="1">
                  <a:solidFill>
                    <a:prstClr val="black">
                      <a:lumMod val="95000"/>
                      <a:lumOff val="5000"/>
                    </a:prstClr>
                  </a:solidFill>
                </a:rPr>
                <a:t>Chemicals</a:t>
              </a:r>
            </a:p>
          </p:txBody>
        </p:sp>
        <p:sp>
          <p:nvSpPr>
            <p:cNvPr id="92" name="Rechteck 91">
              <a:extLst>
                <a:ext uri="{FF2B5EF4-FFF2-40B4-BE49-F238E27FC236}">
                  <a16:creationId xmlns:a16="http://schemas.microsoft.com/office/drawing/2014/main" id="{C5F2BD6B-DC6D-4AFE-BE1C-F38DF5E562F9}"/>
                </a:ext>
              </a:extLst>
            </p:cNvPr>
            <p:cNvSpPr/>
            <p:nvPr/>
          </p:nvSpPr>
          <p:spPr>
            <a:xfrm>
              <a:off x="8158456" y="4343109"/>
              <a:ext cx="1646381" cy="608212"/>
            </a:xfrm>
            <a:prstGeom prst="rect">
              <a:avLst/>
            </a:prstGeom>
            <a:solidFill>
              <a:srgbClr val="ADDB7B"/>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b="1">
                  <a:solidFill>
                    <a:prstClr val="black">
                      <a:lumMod val="95000"/>
                      <a:lumOff val="5000"/>
                    </a:prstClr>
                  </a:solidFill>
                </a:rPr>
                <a:t>Storage tanks</a:t>
              </a:r>
            </a:p>
          </p:txBody>
        </p:sp>
        <p:sp>
          <p:nvSpPr>
            <p:cNvPr id="93" name="Rechteck 92">
              <a:extLst>
                <a:ext uri="{FF2B5EF4-FFF2-40B4-BE49-F238E27FC236}">
                  <a16:creationId xmlns:a16="http://schemas.microsoft.com/office/drawing/2014/main" id="{94576E74-C1D0-456D-AB7B-C8EF5A9D0FEA}"/>
                </a:ext>
              </a:extLst>
            </p:cNvPr>
            <p:cNvSpPr/>
            <p:nvPr/>
          </p:nvSpPr>
          <p:spPr>
            <a:xfrm>
              <a:off x="8049175" y="4343109"/>
              <a:ext cx="109281" cy="608212"/>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a:solidFill>
                  <a:prstClr val="black">
                    <a:lumMod val="95000"/>
                    <a:lumOff val="5000"/>
                  </a:prstClr>
                </a:solidFill>
              </a:endParaRPr>
            </a:p>
          </p:txBody>
        </p:sp>
      </p:grpSp>
    </p:spTree>
    <p:extLst>
      <p:ext uri="{BB962C8B-B14F-4D97-AF65-F5344CB8AC3E}">
        <p14:creationId xmlns:p14="http://schemas.microsoft.com/office/powerpoint/2010/main" val="351275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7F25BB0-5284-4577-8E56-A54737C0CC4A}"/>
              </a:ext>
            </a:extLst>
          </p:cNvPr>
          <p:cNvGrpSpPr/>
          <p:nvPr/>
        </p:nvGrpSpPr>
        <p:grpSpPr>
          <a:xfrm>
            <a:off x="695143" y="456280"/>
            <a:ext cx="11373289" cy="6081221"/>
            <a:chOff x="345758" y="86524"/>
            <a:chExt cx="11373289" cy="6081221"/>
          </a:xfrm>
        </p:grpSpPr>
        <p:sp>
          <p:nvSpPr>
            <p:cNvPr id="23" name="Abgerundetes Rechteck 22">
              <a:extLst>
                <a:ext uri="{FF2B5EF4-FFF2-40B4-BE49-F238E27FC236}">
                  <a16:creationId xmlns:a16="http://schemas.microsoft.com/office/drawing/2014/main" id="{956ADAE1-BD43-480B-A45C-C8BE3F770A4E}"/>
                </a:ext>
              </a:extLst>
            </p:cNvPr>
            <p:cNvSpPr/>
            <p:nvPr/>
          </p:nvSpPr>
          <p:spPr bwMode="auto">
            <a:xfrm>
              <a:off x="345758" y="86524"/>
              <a:ext cx="1754767" cy="712118"/>
            </a:xfrm>
            <a:prstGeom prst="roundRect">
              <a:avLst/>
            </a:prstGeom>
            <a:solidFill>
              <a:schemeClr val="tx2">
                <a:lumMod val="40000"/>
                <a:lumOff val="60000"/>
              </a:schemeClr>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82" b="1">
                  <a:solidFill>
                    <a:prstClr val="white"/>
                  </a:solidFill>
                  <a:latin typeface="Arial Narrow" panose="020B0606020202030204" pitchFamily="34" charset="0"/>
                </a:rPr>
                <a:t>Source</a:t>
              </a:r>
            </a:p>
          </p:txBody>
        </p:sp>
        <p:sp>
          <p:nvSpPr>
            <p:cNvPr id="24" name="Abgerundetes Rechteck 23">
              <a:extLst>
                <a:ext uri="{FF2B5EF4-FFF2-40B4-BE49-F238E27FC236}">
                  <a16:creationId xmlns:a16="http://schemas.microsoft.com/office/drawing/2014/main" id="{A9B4646B-C6B0-4DF2-B611-6F6D366B20A6}"/>
                </a:ext>
              </a:extLst>
            </p:cNvPr>
            <p:cNvSpPr/>
            <p:nvPr/>
          </p:nvSpPr>
          <p:spPr bwMode="auto">
            <a:xfrm>
              <a:off x="2285944" y="99065"/>
              <a:ext cx="1755662" cy="712118"/>
            </a:xfrm>
            <a:prstGeom prst="roundRect">
              <a:avLst/>
            </a:prstGeom>
            <a:solidFill>
              <a:schemeClr val="accent6">
                <a:lumMod val="60000"/>
                <a:lumOff val="40000"/>
              </a:schemeClr>
            </a:solidFill>
            <a:ln>
              <a:solidFill>
                <a:schemeClr val="accent6">
                  <a:lumMod val="40000"/>
                  <a:lumOff val="60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sz="2482" b="1">
                  <a:solidFill>
                    <a:prstClr val="white"/>
                  </a:solidFill>
                  <a:latin typeface="Arial Narrow" panose="020B0606020202030204" pitchFamily="34" charset="0"/>
                </a:rPr>
                <a:t>Intake</a:t>
              </a:r>
            </a:p>
          </p:txBody>
        </p:sp>
        <p:sp>
          <p:nvSpPr>
            <p:cNvPr id="25" name="Abgerundetes Rechteck 24">
              <a:extLst>
                <a:ext uri="{FF2B5EF4-FFF2-40B4-BE49-F238E27FC236}">
                  <a16:creationId xmlns:a16="http://schemas.microsoft.com/office/drawing/2014/main" id="{EC076372-75F0-4EC3-9B32-85BA1E2815D9}"/>
                </a:ext>
              </a:extLst>
            </p:cNvPr>
            <p:cNvSpPr/>
            <p:nvPr/>
          </p:nvSpPr>
          <p:spPr bwMode="auto">
            <a:xfrm>
              <a:off x="4220756" y="99065"/>
              <a:ext cx="1755662" cy="712118"/>
            </a:xfrm>
            <a:prstGeom prst="roundRect">
              <a:avLst/>
            </a:prstGeom>
            <a:solidFill>
              <a:schemeClr val="accent2">
                <a:lumMod val="60000"/>
                <a:lumOff val="40000"/>
              </a:schemeClr>
            </a:solidFill>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82" b="1">
                  <a:solidFill>
                    <a:prstClr val="white"/>
                  </a:solidFill>
                  <a:latin typeface="Arial Narrow" panose="020B0606020202030204" pitchFamily="34" charset="0"/>
                </a:rPr>
                <a:t>Abstraction</a:t>
              </a:r>
            </a:p>
          </p:txBody>
        </p:sp>
        <p:sp>
          <p:nvSpPr>
            <p:cNvPr id="26" name="Abgerundetes Rechteck 25">
              <a:extLst>
                <a:ext uri="{FF2B5EF4-FFF2-40B4-BE49-F238E27FC236}">
                  <a16:creationId xmlns:a16="http://schemas.microsoft.com/office/drawing/2014/main" id="{51885661-A8F0-4E1C-A109-B2145FFC1A74}"/>
                </a:ext>
              </a:extLst>
            </p:cNvPr>
            <p:cNvSpPr/>
            <p:nvPr/>
          </p:nvSpPr>
          <p:spPr bwMode="auto">
            <a:xfrm>
              <a:off x="6143923" y="99065"/>
              <a:ext cx="1754766" cy="712118"/>
            </a:xfrm>
            <a:prstGeom prst="roundRect">
              <a:avLst/>
            </a:prstGeom>
            <a:solidFill>
              <a:schemeClr val="accent4">
                <a:lumMod val="60000"/>
                <a:lumOff val="40000"/>
              </a:schemeClr>
            </a:solidFill>
            <a:ln>
              <a:solidFill>
                <a:schemeClr val="bg1">
                  <a:lumMod val="50000"/>
                </a:schemeClr>
              </a:solidFill>
            </a:ln>
          </p:spPr>
          <p:style>
            <a:lnRef idx="1">
              <a:schemeClr val="dk1"/>
            </a:lnRef>
            <a:fillRef idx="3">
              <a:schemeClr val="dk1"/>
            </a:fillRef>
            <a:effectRef idx="2">
              <a:schemeClr val="dk1"/>
            </a:effectRef>
            <a:fontRef idx="minor">
              <a:schemeClr val="lt1"/>
            </a:fontRef>
          </p:style>
          <p:txBody>
            <a:bodyPr anchor="ctr"/>
            <a:lstStyle/>
            <a:p>
              <a:pPr algn="ctr">
                <a:defRPr/>
              </a:pPr>
              <a:r>
                <a:rPr lang="en-US" sz="2482" b="1">
                  <a:solidFill>
                    <a:prstClr val="white"/>
                  </a:solidFill>
                  <a:latin typeface="Arial Narrow" panose="020B0606020202030204" pitchFamily="34" charset="0"/>
                </a:rPr>
                <a:t>Treatment</a:t>
              </a:r>
            </a:p>
          </p:txBody>
        </p:sp>
        <p:sp>
          <p:nvSpPr>
            <p:cNvPr id="27" name="Abgerundetes Rechteck 26">
              <a:extLst>
                <a:ext uri="{FF2B5EF4-FFF2-40B4-BE49-F238E27FC236}">
                  <a16:creationId xmlns:a16="http://schemas.microsoft.com/office/drawing/2014/main" id="{6449BB42-087D-46D3-8C68-2E46E79DEFF7}"/>
                </a:ext>
              </a:extLst>
            </p:cNvPr>
            <p:cNvSpPr/>
            <p:nvPr/>
          </p:nvSpPr>
          <p:spPr bwMode="auto">
            <a:xfrm>
              <a:off x="8072464" y="99065"/>
              <a:ext cx="1754767" cy="712118"/>
            </a:xfrm>
            <a:prstGeom prst="roundRect">
              <a:avLst/>
            </a:prstGeom>
            <a:solidFill>
              <a:srgbClr val="D7F09E"/>
            </a:solidFill>
            <a:ln>
              <a:solidFill>
                <a:srgbClr val="92D050"/>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sz="2482" b="1">
                  <a:solidFill>
                    <a:prstClr val="white"/>
                  </a:solidFill>
                  <a:latin typeface="Arial Narrow" panose="020B0606020202030204" pitchFamily="34" charset="0"/>
                </a:rPr>
                <a:t>Distribution &amp; transport</a:t>
              </a:r>
            </a:p>
          </p:txBody>
        </p:sp>
        <p:sp>
          <p:nvSpPr>
            <p:cNvPr id="28" name="Abgerundetes Rechteck 27">
              <a:extLst>
                <a:ext uri="{FF2B5EF4-FFF2-40B4-BE49-F238E27FC236}">
                  <a16:creationId xmlns:a16="http://schemas.microsoft.com/office/drawing/2014/main" id="{FAD7F563-BAFE-4106-8EF1-AFA5FF6F86F7}"/>
                </a:ext>
              </a:extLst>
            </p:cNvPr>
            <p:cNvSpPr/>
            <p:nvPr/>
          </p:nvSpPr>
          <p:spPr bwMode="auto">
            <a:xfrm>
              <a:off x="9964280" y="86524"/>
              <a:ext cx="1754767" cy="712118"/>
            </a:xfrm>
            <a:prstGeom prst="roundRect">
              <a:avLst/>
            </a:prstGeom>
            <a:solidFill>
              <a:srgbClr val="A1F1A9"/>
            </a:solidFill>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sz="2482" b="1">
                  <a:solidFill>
                    <a:prstClr val="white"/>
                  </a:solidFill>
                  <a:latin typeface="Arial Narrow" panose="020B0606020202030204" pitchFamily="34" charset="0"/>
                </a:rPr>
                <a:t>User safety</a:t>
              </a:r>
            </a:p>
          </p:txBody>
        </p:sp>
        <p:sp>
          <p:nvSpPr>
            <p:cNvPr id="30" name="Abgerundetes Rechteck 29">
              <a:extLst>
                <a:ext uri="{FF2B5EF4-FFF2-40B4-BE49-F238E27FC236}">
                  <a16:creationId xmlns:a16="http://schemas.microsoft.com/office/drawing/2014/main" id="{048F9765-45D8-4C82-BE0A-5EE7FF1AF01A}"/>
                </a:ext>
              </a:extLst>
            </p:cNvPr>
            <p:cNvSpPr/>
            <p:nvPr/>
          </p:nvSpPr>
          <p:spPr bwMode="auto">
            <a:xfrm>
              <a:off x="345758" y="885529"/>
              <a:ext cx="1754767" cy="5257134"/>
            </a:xfrm>
            <a:prstGeom prst="roundRect">
              <a:avLst/>
            </a:prstGeom>
            <a:solidFill>
              <a:schemeClr val="accent1">
                <a:lumMod val="20000"/>
                <a:lumOff val="80000"/>
              </a:schemeClr>
            </a:solidFill>
            <a:ln w="76200">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31" name="Abgerundetes Rechteck 30">
              <a:extLst>
                <a:ext uri="{FF2B5EF4-FFF2-40B4-BE49-F238E27FC236}">
                  <a16:creationId xmlns:a16="http://schemas.microsoft.com/office/drawing/2014/main" id="{214A0A9D-6C3F-484A-B7A7-96A232E7B134}"/>
                </a:ext>
              </a:extLst>
            </p:cNvPr>
            <p:cNvSpPr/>
            <p:nvPr/>
          </p:nvSpPr>
          <p:spPr bwMode="auto">
            <a:xfrm>
              <a:off x="2285944" y="909715"/>
              <a:ext cx="1781639" cy="5258030"/>
            </a:xfrm>
            <a:prstGeom prst="roundRect">
              <a:avLst/>
            </a:prstGeom>
            <a:solidFill>
              <a:schemeClr val="accent6">
                <a:lumMod val="20000"/>
                <a:lumOff val="80000"/>
              </a:schemeClr>
            </a:solidFill>
            <a:ln w="76200">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32" name="Abgerundetes Rechteck 31">
              <a:extLst>
                <a:ext uri="{FF2B5EF4-FFF2-40B4-BE49-F238E27FC236}">
                  <a16:creationId xmlns:a16="http://schemas.microsoft.com/office/drawing/2014/main" id="{B7709104-A5AD-4C2F-A590-12C725B7C24F}"/>
                </a:ext>
              </a:extLst>
            </p:cNvPr>
            <p:cNvSpPr/>
            <p:nvPr/>
          </p:nvSpPr>
          <p:spPr bwMode="auto">
            <a:xfrm>
              <a:off x="4220756" y="885529"/>
              <a:ext cx="1755662" cy="5257134"/>
            </a:xfrm>
            <a:prstGeom prst="roundRect">
              <a:avLst/>
            </a:prstGeom>
            <a:solidFill>
              <a:schemeClr val="accent2">
                <a:lumMod val="20000"/>
                <a:lumOff val="80000"/>
              </a:schemeClr>
            </a:solidFill>
            <a:ln w="76200">
              <a:solidFill>
                <a:srgbClr val="CC706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33" name="Abgerundetes Rechteck 32">
              <a:extLst>
                <a:ext uri="{FF2B5EF4-FFF2-40B4-BE49-F238E27FC236}">
                  <a16:creationId xmlns:a16="http://schemas.microsoft.com/office/drawing/2014/main" id="{A3E0C024-5AF3-4820-ACE5-C854C3650ECF}"/>
                </a:ext>
              </a:extLst>
            </p:cNvPr>
            <p:cNvSpPr/>
            <p:nvPr/>
          </p:nvSpPr>
          <p:spPr bwMode="auto">
            <a:xfrm>
              <a:off x="6143923" y="885529"/>
              <a:ext cx="1754766" cy="5257134"/>
            </a:xfrm>
            <a:prstGeom prst="roundRect">
              <a:avLst/>
            </a:prstGeom>
            <a:solidFill>
              <a:schemeClr val="accent4">
                <a:lumMod val="60000"/>
                <a:lumOff val="40000"/>
              </a:schemeClr>
            </a:solidFill>
            <a:ln w="76200">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34" name="Abgerundetes Rechteck 33">
              <a:extLst>
                <a:ext uri="{FF2B5EF4-FFF2-40B4-BE49-F238E27FC236}">
                  <a16:creationId xmlns:a16="http://schemas.microsoft.com/office/drawing/2014/main" id="{E886F5A4-B6C8-4A9E-A600-554543C315D5}"/>
                </a:ext>
              </a:extLst>
            </p:cNvPr>
            <p:cNvSpPr/>
            <p:nvPr/>
          </p:nvSpPr>
          <p:spPr bwMode="auto">
            <a:xfrm>
              <a:off x="8072464" y="885529"/>
              <a:ext cx="1754767" cy="5257134"/>
            </a:xfrm>
            <a:prstGeom prst="roundRect">
              <a:avLst/>
            </a:prstGeom>
            <a:solidFill>
              <a:srgbClr val="EBF6DE"/>
            </a:solidFill>
            <a:ln w="76200">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35" name="Abgerundetes Rechteck 34">
              <a:extLst>
                <a:ext uri="{FF2B5EF4-FFF2-40B4-BE49-F238E27FC236}">
                  <a16:creationId xmlns:a16="http://schemas.microsoft.com/office/drawing/2014/main" id="{BAA0B251-DBF7-4B7A-BBF5-83ADCF83A733}"/>
                </a:ext>
              </a:extLst>
            </p:cNvPr>
            <p:cNvSpPr/>
            <p:nvPr/>
          </p:nvSpPr>
          <p:spPr bwMode="auto">
            <a:xfrm>
              <a:off x="9964280" y="885529"/>
              <a:ext cx="1754767" cy="5257134"/>
            </a:xfrm>
            <a:prstGeom prst="roundRect">
              <a:avLst/>
            </a:prstGeom>
            <a:solidFill>
              <a:srgbClr val="E3FDE3"/>
            </a:solidFill>
            <a:ln w="76200">
              <a:solidFill>
                <a:srgbClr val="A1F1A9"/>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36" name="Rechteck 35">
              <a:extLst>
                <a:ext uri="{FF2B5EF4-FFF2-40B4-BE49-F238E27FC236}">
                  <a16:creationId xmlns:a16="http://schemas.microsoft.com/office/drawing/2014/main" id="{63DA105E-7C8C-4152-8657-4E95952A7FCC}"/>
                </a:ext>
              </a:extLst>
            </p:cNvPr>
            <p:cNvSpPr/>
            <p:nvPr/>
          </p:nvSpPr>
          <p:spPr bwMode="auto">
            <a:xfrm>
              <a:off x="454144" y="1560922"/>
              <a:ext cx="1646381" cy="466684"/>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en-US" sz="1975" b="1">
                  <a:solidFill>
                    <a:prstClr val="white">
                      <a:lumMod val="50000"/>
                    </a:prstClr>
                  </a:solidFill>
                  <a:latin typeface="Arial Narrow" panose="020B0606020202030204" pitchFamily="34" charset="0"/>
                </a:rPr>
                <a:t>Rain water</a:t>
              </a:r>
            </a:p>
          </p:txBody>
        </p:sp>
        <p:sp>
          <p:nvSpPr>
            <p:cNvPr id="37" name="Rechteck 36">
              <a:extLst>
                <a:ext uri="{FF2B5EF4-FFF2-40B4-BE49-F238E27FC236}">
                  <a16:creationId xmlns:a16="http://schemas.microsoft.com/office/drawing/2014/main" id="{3AA76DCA-35A7-4E4F-B500-355860E4A592}"/>
                </a:ext>
              </a:extLst>
            </p:cNvPr>
            <p:cNvSpPr/>
            <p:nvPr/>
          </p:nvSpPr>
          <p:spPr bwMode="auto">
            <a:xfrm>
              <a:off x="454144" y="2310662"/>
              <a:ext cx="1646381" cy="466683"/>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en-US" sz="1975" b="1">
                  <a:solidFill>
                    <a:prstClr val="white">
                      <a:lumMod val="50000"/>
                    </a:prstClr>
                  </a:solidFill>
                  <a:latin typeface="Arial Narrow" panose="020B0606020202030204" pitchFamily="34" charset="0"/>
                </a:rPr>
                <a:t>Spring</a:t>
              </a:r>
            </a:p>
          </p:txBody>
        </p:sp>
        <p:sp>
          <p:nvSpPr>
            <p:cNvPr id="38" name="Rechteck 37">
              <a:extLst>
                <a:ext uri="{FF2B5EF4-FFF2-40B4-BE49-F238E27FC236}">
                  <a16:creationId xmlns:a16="http://schemas.microsoft.com/office/drawing/2014/main" id="{DFF654FE-431A-409B-971B-8F227991DB37}"/>
                </a:ext>
              </a:extLst>
            </p:cNvPr>
            <p:cNvSpPr/>
            <p:nvPr/>
          </p:nvSpPr>
          <p:spPr bwMode="auto">
            <a:xfrm>
              <a:off x="454144" y="3046965"/>
              <a:ext cx="1646381" cy="467579"/>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en-US" sz="1975" b="1">
                  <a:solidFill>
                    <a:prstClr val="white">
                      <a:lumMod val="50000"/>
                    </a:prstClr>
                  </a:solidFill>
                  <a:latin typeface="Arial Narrow" panose="020B0606020202030204" pitchFamily="34" charset="0"/>
                </a:rPr>
                <a:t>Groundwater</a:t>
              </a:r>
            </a:p>
          </p:txBody>
        </p:sp>
        <p:sp>
          <p:nvSpPr>
            <p:cNvPr id="40" name="Rechteck 39">
              <a:extLst>
                <a:ext uri="{FF2B5EF4-FFF2-40B4-BE49-F238E27FC236}">
                  <a16:creationId xmlns:a16="http://schemas.microsoft.com/office/drawing/2014/main" id="{69A95C4F-D3D3-4967-ACEC-F62C0D3CACEE}"/>
                </a:ext>
              </a:extLst>
            </p:cNvPr>
            <p:cNvSpPr/>
            <p:nvPr/>
          </p:nvSpPr>
          <p:spPr bwMode="auto">
            <a:xfrm>
              <a:off x="454144" y="4538382"/>
              <a:ext cx="1646381" cy="658374"/>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n-US" sz="1975" b="1">
                  <a:solidFill>
                    <a:prstClr val="white">
                      <a:lumMod val="50000"/>
                    </a:prstClr>
                  </a:solidFill>
                  <a:latin typeface="Arial Narrow" panose="020B0606020202030204" pitchFamily="34" charset="0"/>
                </a:rPr>
                <a:t>Brackish &amp; sea water</a:t>
              </a:r>
            </a:p>
          </p:txBody>
        </p:sp>
        <p:sp>
          <p:nvSpPr>
            <p:cNvPr id="41" name="Rechteck 40">
              <a:extLst>
                <a:ext uri="{FF2B5EF4-FFF2-40B4-BE49-F238E27FC236}">
                  <a16:creationId xmlns:a16="http://schemas.microsoft.com/office/drawing/2014/main" id="{CCFB9763-8785-4711-B795-932305CF8103}"/>
                </a:ext>
              </a:extLst>
            </p:cNvPr>
            <p:cNvSpPr/>
            <p:nvPr/>
          </p:nvSpPr>
          <p:spPr bwMode="auto">
            <a:xfrm>
              <a:off x="345758" y="1560922"/>
              <a:ext cx="108386" cy="466684"/>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42" name="Rechteck 41">
              <a:extLst>
                <a:ext uri="{FF2B5EF4-FFF2-40B4-BE49-F238E27FC236}">
                  <a16:creationId xmlns:a16="http://schemas.microsoft.com/office/drawing/2014/main" id="{5D7EAF53-BC34-4CE0-B9E2-346C0536255D}"/>
                </a:ext>
              </a:extLst>
            </p:cNvPr>
            <p:cNvSpPr/>
            <p:nvPr/>
          </p:nvSpPr>
          <p:spPr bwMode="auto">
            <a:xfrm>
              <a:off x="364569" y="2310662"/>
              <a:ext cx="109281" cy="466683"/>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43" name="Rechteck 42">
              <a:extLst>
                <a:ext uri="{FF2B5EF4-FFF2-40B4-BE49-F238E27FC236}">
                  <a16:creationId xmlns:a16="http://schemas.microsoft.com/office/drawing/2014/main" id="{B913D8F0-46A2-4E85-9BFF-F195C27C8E21}"/>
                </a:ext>
              </a:extLst>
            </p:cNvPr>
            <p:cNvSpPr/>
            <p:nvPr/>
          </p:nvSpPr>
          <p:spPr bwMode="auto">
            <a:xfrm>
              <a:off x="345758" y="3046965"/>
              <a:ext cx="108386" cy="467579"/>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45" name="Rechteck 44">
              <a:extLst>
                <a:ext uri="{FF2B5EF4-FFF2-40B4-BE49-F238E27FC236}">
                  <a16:creationId xmlns:a16="http://schemas.microsoft.com/office/drawing/2014/main" id="{1035380E-3AB2-4FDE-9DA6-323C03B59CDE}"/>
                </a:ext>
              </a:extLst>
            </p:cNvPr>
            <p:cNvSpPr/>
            <p:nvPr/>
          </p:nvSpPr>
          <p:spPr bwMode="auto">
            <a:xfrm>
              <a:off x="364569" y="4538382"/>
              <a:ext cx="128091" cy="658374"/>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46" name="Rechteck 45">
              <a:extLst>
                <a:ext uri="{FF2B5EF4-FFF2-40B4-BE49-F238E27FC236}">
                  <a16:creationId xmlns:a16="http://schemas.microsoft.com/office/drawing/2014/main" id="{073BD705-5B88-43C8-B038-D11C4EDFC551}"/>
                </a:ext>
              </a:extLst>
            </p:cNvPr>
            <p:cNvSpPr/>
            <p:nvPr/>
          </p:nvSpPr>
          <p:spPr bwMode="auto">
            <a:xfrm>
              <a:off x="2395226" y="1180230"/>
              <a:ext cx="1646381" cy="466683"/>
            </a:xfrm>
            <a:prstGeom prst="rect">
              <a:avLst/>
            </a:prstGeom>
            <a:solidFill>
              <a:schemeClr val="accent6">
                <a:lumMod val="60000"/>
                <a:lumOff val="4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sz="1975" b="1">
                  <a:solidFill>
                    <a:prstClr val="white">
                      <a:lumMod val="50000"/>
                    </a:prstClr>
                  </a:solidFill>
                  <a:latin typeface="Arial Narrow" panose="020B0606020202030204" pitchFamily="34" charset="0"/>
                </a:rPr>
                <a:t>Roof collection</a:t>
              </a:r>
            </a:p>
          </p:txBody>
        </p:sp>
        <p:sp>
          <p:nvSpPr>
            <p:cNvPr id="47" name="Rechteck 46">
              <a:extLst>
                <a:ext uri="{FF2B5EF4-FFF2-40B4-BE49-F238E27FC236}">
                  <a16:creationId xmlns:a16="http://schemas.microsoft.com/office/drawing/2014/main" id="{860AB1EB-CABF-4E5D-AFC9-DFEFA779DD32}"/>
                </a:ext>
              </a:extLst>
            </p:cNvPr>
            <p:cNvSpPr/>
            <p:nvPr/>
          </p:nvSpPr>
          <p:spPr bwMode="auto">
            <a:xfrm>
              <a:off x="2285944" y="1180230"/>
              <a:ext cx="109281" cy="466683"/>
            </a:xfrm>
            <a:prstGeom prst="rect">
              <a:avLst/>
            </a:prstGeom>
            <a:solidFill>
              <a:srgbClr val="FF9900"/>
            </a:solidFill>
            <a:ln>
              <a:solidFill>
                <a:srgbClr val="FF99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49" name="Rechteck 48">
              <a:extLst>
                <a:ext uri="{FF2B5EF4-FFF2-40B4-BE49-F238E27FC236}">
                  <a16:creationId xmlns:a16="http://schemas.microsoft.com/office/drawing/2014/main" id="{656C13A4-5D6C-4B04-BAA6-BCBE33C2D48B}"/>
                </a:ext>
              </a:extLst>
            </p:cNvPr>
            <p:cNvSpPr/>
            <p:nvPr/>
          </p:nvSpPr>
          <p:spPr bwMode="auto">
            <a:xfrm>
              <a:off x="2402392" y="1769631"/>
              <a:ext cx="1646381" cy="577756"/>
            </a:xfrm>
            <a:prstGeom prst="rect">
              <a:avLst/>
            </a:prstGeom>
            <a:solidFill>
              <a:schemeClr val="accent6">
                <a:lumMod val="60000"/>
                <a:lumOff val="4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n-US" sz="1975" b="1">
                  <a:solidFill>
                    <a:prstClr val="white">
                      <a:lumMod val="50000"/>
                    </a:prstClr>
                  </a:solidFill>
                  <a:latin typeface="Arial Narrow" panose="020B0606020202030204" pitchFamily="34" charset="0"/>
                </a:rPr>
                <a:t>Rain catchment</a:t>
              </a:r>
            </a:p>
          </p:txBody>
        </p:sp>
        <p:sp>
          <p:nvSpPr>
            <p:cNvPr id="50" name="Rechteck 49">
              <a:extLst>
                <a:ext uri="{FF2B5EF4-FFF2-40B4-BE49-F238E27FC236}">
                  <a16:creationId xmlns:a16="http://schemas.microsoft.com/office/drawing/2014/main" id="{4F6AC7CA-A664-4FE1-A817-2A2E82856346}"/>
                </a:ext>
              </a:extLst>
            </p:cNvPr>
            <p:cNvSpPr/>
            <p:nvPr/>
          </p:nvSpPr>
          <p:spPr bwMode="auto">
            <a:xfrm>
              <a:off x="2293110" y="1769631"/>
              <a:ext cx="109281" cy="577756"/>
            </a:xfrm>
            <a:prstGeom prst="rect">
              <a:avLst/>
            </a:prstGeom>
            <a:solidFill>
              <a:srgbClr val="FF9900"/>
            </a:solidFill>
            <a:ln>
              <a:solidFill>
                <a:srgbClr val="FF99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51" name="Rechteck 50">
              <a:extLst>
                <a:ext uri="{FF2B5EF4-FFF2-40B4-BE49-F238E27FC236}">
                  <a16:creationId xmlns:a16="http://schemas.microsoft.com/office/drawing/2014/main" id="{7B2AEB11-6626-4B3D-B6D5-4F8889D67EDD}"/>
                </a:ext>
              </a:extLst>
            </p:cNvPr>
            <p:cNvSpPr/>
            <p:nvPr/>
          </p:nvSpPr>
          <p:spPr bwMode="auto">
            <a:xfrm>
              <a:off x="2402392" y="2451293"/>
              <a:ext cx="1646381" cy="577757"/>
            </a:xfrm>
            <a:prstGeom prst="rect">
              <a:avLst/>
            </a:prstGeom>
            <a:solidFill>
              <a:schemeClr val="accent6">
                <a:lumMod val="60000"/>
                <a:lumOff val="4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n-US" sz="1975" b="1">
                  <a:solidFill>
                    <a:prstClr val="white">
                      <a:lumMod val="50000"/>
                    </a:prstClr>
                  </a:solidFill>
                  <a:latin typeface="Arial Narrow" panose="020B0606020202030204" pitchFamily="34" charset="0"/>
                </a:rPr>
                <a:t>Subsurface storage dam</a:t>
              </a:r>
            </a:p>
          </p:txBody>
        </p:sp>
        <p:sp>
          <p:nvSpPr>
            <p:cNvPr id="52" name="Rechteck 51">
              <a:extLst>
                <a:ext uri="{FF2B5EF4-FFF2-40B4-BE49-F238E27FC236}">
                  <a16:creationId xmlns:a16="http://schemas.microsoft.com/office/drawing/2014/main" id="{6CA575FD-C874-4141-9268-6F5A82FE3D1A}"/>
                </a:ext>
              </a:extLst>
            </p:cNvPr>
            <p:cNvSpPr/>
            <p:nvPr/>
          </p:nvSpPr>
          <p:spPr bwMode="auto">
            <a:xfrm>
              <a:off x="2293110" y="2451293"/>
              <a:ext cx="109281" cy="577757"/>
            </a:xfrm>
            <a:prstGeom prst="rect">
              <a:avLst/>
            </a:prstGeom>
            <a:solidFill>
              <a:srgbClr val="FF9900"/>
            </a:solidFill>
            <a:ln>
              <a:solidFill>
                <a:srgbClr val="FF99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53" name="Rechteck 52">
              <a:extLst>
                <a:ext uri="{FF2B5EF4-FFF2-40B4-BE49-F238E27FC236}">
                  <a16:creationId xmlns:a16="http://schemas.microsoft.com/office/drawing/2014/main" id="{2FC0ED05-3AF3-4C7C-B8D6-5E135C5C434F}"/>
                </a:ext>
              </a:extLst>
            </p:cNvPr>
            <p:cNvSpPr/>
            <p:nvPr/>
          </p:nvSpPr>
          <p:spPr bwMode="auto">
            <a:xfrm>
              <a:off x="2421203" y="3160724"/>
              <a:ext cx="1646381" cy="576860"/>
            </a:xfrm>
            <a:prstGeom prst="rect">
              <a:avLst/>
            </a:prstGeom>
            <a:solidFill>
              <a:schemeClr val="accent6">
                <a:lumMod val="60000"/>
                <a:lumOff val="4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n-US" sz="1975" b="1">
                  <a:solidFill>
                    <a:prstClr val="white">
                      <a:lumMod val="50000"/>
                    </a:prstClr>
                  </a:solidFill>
                  <a:latin typeface="Arial Narrow" panose="020B0606020202030204" pitchFamily="34" charset="0"/>
                </a:rPr>
                <a:t>Protected spring intake</a:t>
              </a:r>
            </a:p>
          </p:txBody>
        </p:sp>
        <p:sp>
          <p:nvSpPr>
            <p:cNvPr id="54" name="Rechteck 53">
              <a:extLst>
                <a:ext uri="{FF2B5EF4-FFF2-40B4-BE49-F238E27FC236}">
                  <a16:creationId xmlns:a16="http://schemas.microsoft.com/office/drawing/2014/main" id="{A0D3AA64-C906-4B70-B427-DAF06D47691E}"/>
                </a:ext>
              </a:extLst>
            </p:cNvPr>
            <p:cNvSpPr/>
            <p:nvPr/>
          </p:nvSpPr>
          <p:spPr bwMode="auto">
            <a:xfrm>
              <a:off x="2311921" y="3160724"/>
              <a:ext cx="109281" cy="576860"/>
            </a:xfrm>
            <a:prstGeom prst="rect">
              <a:avLst/>
            </a:prstGeom>
            <a:solidFill>
              <a:srgbClr val="FF9900"/>
            </a:solidFill>
            <a:ln>
              <a:solidFill>
                <a:srgbClr val="FF99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55" name="Rechteck 54">
              <a:extLst>
                <a:ext uri="{FF2B5EF4-FFF2-40B4-BE49-F238E27FC236}">
                  <a16:creationId xmlns:a16="http://schemas.microsoft.com/office/drawing/2014/main" id="{FAFD50E0-BB94-488F-A7A3-FA3D0635E7B0}"/>
                </a:ext>
              </a:extLst>
            </p:cNvPr>
            <p:cNvSpPr/>
            <p:nvPr/>
          </p:nvSpPr>
          <p:spPr bwMode="auto">
            <a:xfrm>
              <a:off x="2421203" y="3858511"/>
              <a:ext cx="1646381" cy="576860"/>
            </a:xfrm>
            <a:prstGeom prst="rect">
              <a:avLst/>
            </a:prstGeom>
            <a:solidFill>
              <a:schemeClr val="accent6">
                <a:lumMod val="60000"/>
                <a:lumOff val="4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n-US" sz="1975" b="1">
                  <a:solidFill>
                    <a:prstClr val="white">
                      <a:lumMod val="50000"/>
                    </a:prstClr>
                  </a:solidFill>
                  <a:latin typeface="Arial Narrow" panose="020B0606020202030204" pitchFamily="34" charset="0"/>
                </a:rPr>
                <a:t>Protected dugwell</a:t>
              </a:r>
            </a:p>
          </p:txBody>
        </p:sp>
        <p:sp>
          <p:nvSpPr>
            <p:cNvPr id="56" name="Rechteck 55">
              <a:extLst>
                <a:ext uri="{FF2B5EF4-FFF2-40B4-BE49-F238E27FC236}">
                  <a16:creationId xmlns:a16="http://schemas.microsoft.com/office/drawing/2014/main" id="{8746F9AD-5622-491D-A29E-2DBFDC92B6E8}"/>
                </a:ext>
              </a:extLst>
            </p:cNvPr>
            <p:cNvSpPr/>
            <p:nvPr/>
          </p:nvSpPr>
          <p:spPr bwMode="auto">
            <a:xfrm>
              <a:off x="2311921" y="3858511"/>
              <a:ext cx="109281" cy="576860"/>
            </a:xfrm>
            <a:prstGeom prst="rect">
              <a:avLst/>
            </a:prstGeom>
            <a:solidFill>
              <a:srgbClr val="FF9900"/>
            </a:solidFill>
            <a:ln>
              <a:solidFill>
                <a:srgbClr val="FF99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57" name="Rechteck 56">
              <a:extLst>
                <a:ext uri="{FF2B5EF4-FFF2-40B4-BE49-F238E27FC236}">
                  <a16:creationId xmlns:a16="http://schemas.microsoft.com/office/drawing/2014/main" id="{6022A082-795F-494F-BD12-EF5F79751DBA}"/>
                </a:ext>
              </a:extLst>
            </p:cNvPr>
            <p:cNvSpPr/>
            <p:nvPr/>
          </p:nvSpPr>
          <p:spPr bwMode="auto">
            <a:xfrm>
              <a:off x="2421203" y="4558088"/>
              <a:ext cx="1646381" cy="393233"/>
            </a:xfrm>
            <a:prstGeom prst="rect">
              <a:avLst/>
            </a:prstGeom>
            <a:solidFill>
              <a:schemeClr val="accent6">
                <a:lumMod val="60000"/>
                <a:lumOff val="4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n-US" sz="1975" b="1">
                  <a:solidFill>
                    <a:prstClr val="white">
                      <a:lumMod val="50000"/>
                    </a:prstClr>
                  </a:solidFill>
                  <a:latin typeface="Arial Narrow" panose="020B0606020202030204" pitchFamily="34" charset="0"/>
                </a:rPr>
                <a:t>Borehole</a:t>
              </a:r>
            </a:p>
          </p:txBody>
        </p:sp>
        <p:sp>
          <p:nvSpPr>
            <p:cNvPr id="58" name="Rechteck 57">
              <a:extLst>
                <a:ext uri="{FF2B5EF4-FFF2-40B4-BE49-F238E27FC236}">
                  <a16:creationId xmlns:a16="http://schemas.microsoft.com/office/drawing/2014/main" id="{D33B119B-FD13-4346-A765-F9C92ED9A30A}"/>
                </a:ext>
              </a:extLst>
            </p:cNvPr>
            <p:cNvSpPr/>
            <p:nvPr/>
          </p:nvSpPr>
          <p:spPr bwMode="auto">
            <a:xfrm>
              <a:off x="2311921" y="4558088"/>
              <a:ext cx="109281" cy="393233"/>
            </a:xfrm>
            <a:prstGeom prst="rect">
              <a:avLst/>
            </a:prstGeom>
            <a:solidFill>
              <a:srgbClr val="FF9900"/>
            </a:solidFill>
            <a:ln>
              <a:solidFill>
                <a:srgbClr val="FF99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61" name="Rechteck 60">
              <a:extLst>
                <a:ext uri="{FF2B5EF4-FFF2-40B4-BE49-F238E27FC236}">
                  <a16:creationId xmlns:a16="http://schemas.microsoft.com/office/drawing/2014/main" id="{17D0C3EF-46E3-4A0B-B9EB-7427C90DF566}"/>
                </a:ext>
              </a:extLst>
            </p:cNvPr>
            <p:cNvSpPr/>
            <p:nvPr/>
          </p:nvSpPr>
          <p:spPr bwMode="auto">
            <a:xfrm>
              <a:off x="2409557" y="5615069"/>
              <a:ext cx="1645486" cy="393233"/>
            </a:xfrm>
            <a:prstGeom prst="rect">
              <a:avLst/>
            </a:prstGeom>
            <a:solidFill>
              <a:schemeClr val="accent6">
                <a:lumMod val="60000"/>
                <a:lumOff val="4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n-US" sz="1975" b="1">
                  <a:solidFill>
                    <a:prstClr val="white">
                      <a:lumMod val="50000"/>
                    </a:prstClr>
                  </a:solidFill>
                  <a:latin typeface="Arial Narrow" panose="020B0606020202030204" pitchFamily="34" charset="0"/>
                </a:rPr>
                <a:t>Sea intake</a:t>
              </a:r>
            </a:p>
          </p:txBody>
        </p:sp>
        <p:sp>
          <p:nvSpPr>
            <p:cNvPr id="62" name="Rechteck 61">
              <a:extLst>
                <a:ext uri="{FF2B5EF4-FFF2-40B4-BE49-F238E27FC236}">
                  <a16:creationId xmlns:a16="http://schemas.microsoft.com/office/drawing/2014/main" id="{1CB468E2-D4DD-4541-87D0-4C8F2DE11473}"/>
                </a:ext>
              </a:extLst>
            </p:cNvPr>
            <p:cNvSpPr/>
            <p:nvPr/>
          </p:nvSpPr>
          <p:spPr bwMode="auto">
            <a:xfrm>
              <a:off x="2300276" y="5602528"/>
              <a:ext cx="109281" cy="393233"/>
            </a:xfrm>
            <a:prstGeom prst="rect">
              <a:avLst/>
            </a:prstGeom>
            <a:solidFill>
              <a:srgbClr val="FF9900"/>
            </a:solidFill>
            <a:ln>
              <a:solidFill>
                <a:srgbClr val="FF99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65" name="Rechteck 64">
              <a:extLst>
                <a:ext uri="{FF2B5EF4-FFF2-40B4-BE49-F238E27FC236}">
                  <a16:creationId xmlns:a16="http://schemas.microsoft.com/office/drawing/2014/main" id="{E503EAE6-EB8E-4F5D-9D28-56FD75EA0722}"/>
                </a:ext>
              </a:extLst>
            </p:cNvPr>
            <p:cNvSpPr/>
            <p:nvPr/>
          </p:nvSpPr>
          <p:spPr bwMode="auto">
            <a:xfrm>
              <a:off x="4330037" y="2359032"/>
              <a:ext cx="1646381" cy="467579"/>
            </a:xfrm>
            <a:prstGeom prst="rect">
              <a:avLst/>
            </a:prstGeom>
            <a:solidFill>
              <a:schemeClr val="accent2">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sz="1975" b="1">
                  <a:solidFill>
                    <a:prstClr val="white">
                      <a:lumMod val="50000"/>
                    </a:prstClr>
                  </a:solidFill>
                  <a:latin typeface="Arial Narrow" panose="020B0606020202030204" pitchFamily="34" charset="0"/>
                </a:rPr>
                <a:t>Manual pumps</a:t>
              </a:r>
            </a:p>
          </p:txBody>
        </p:sp>
        <p:sp>
          <p:nvSpPr>
            <p:cNvPr id="66" name="Rechteck 65">
              <a:extLst>
                <a:ext uri="{FF2B5EF4-FFF2-40B4-BE49-F238E27FC236}">
                  <a16:creationId xmlns:a16="http://schemas.microsoft.com/office/drawing/2014/main" id="{CFA7A9A2-E8E9-49B0-8138-5B62D8000B17}"/>
                </a:ext>
              </a:extLst>
            </p:cNvPr>
            <p:cNvSpPr/>
            <p:nvPr/>
          </p:nvSpPr>
          <p:spPr bwMode="auto">
            <a:xfrm>
              <a:off x="4220756" y="2359032"/>
              <a:ext cx="109281" cy="467579"/>
            </a:xfrm>
            <a:prstGeom prst="rect">
              <a:avLst/>
            </a:prstGeom>
            <a:solidFill>
              <a:srgbClr val="CC706E"/>
            </a:solidFill>
            <a:ln>
              <a:solidFill>
                <a:srgbClr val="CC706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73" name="Rechteck 72">
              <a:extLst>
                <a:ext uri="{FF2B5EF4-FFF2-40B4-BE49-F238E27FC236}">
                  <a16:creationId xmlns:a16="http://schemas.microsoft.com/office/drawing/2014/main" id="{A1AF3087-271A-4AA0-A825-640385A069CC}"/>
                </a:ext>
              </a:extLst>
            </p:cNvPr>
            <p:cNvSpPr/>
            <p:nvPr/>
          </p:nvSpPr>
          <p:spPr bwMode="auto">
            <a:xfrm>
              <a:off x="6394732" y="4228454"/>
              <a:ext cx="1498583" cy="389650"/>
            </a:xfrm>
            <a:prstGeom prst="rect">
              <a:avLst/>
            </a:prstGeom>
            <a:solidFill>
              <a:schemeClr val="accent4">
                <a:lumMod val="60000"/>
                <a:lumOff val="4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n-US" sz="1975" b="1">
                  <a:solidFill>
                    <a:prstClr val="white">
                      <a:lumMod val="50000"/>
                    </a:prstClr>
                  </a:solidFill>
                  <a:latin typeface="Arial Narrow" panose="020B0606020202030204" pitchFamily="34" charset="0"/>
                </a:rPr>
                <a:t>F &amp; As</a:t>
              </a:r>
            </a:p>
          </p:txBody>
        </p:sp>
        <p:sp>
          <p:nvSpPr>
            <p:cNvPr id="74" name="Rechteck 73">
              <a:extLst>
                <a:ext uri="{FF2B5EF4-FFF2-40B4-BE49-F238E27FC236}">
                  <a16:creationId xmlns:a16="http://schemas.microsoft.com/office/drawing/2014/main" id="{109E7623-9DB3-4A95-97F3-379E7A34F534}"/>
                </a:ext>
              </a:extLst>
            </p:cNvPr>
            <p:cNvSpPr/>
            <p:nvPr/>
          </p:nvSpPr>
          <p:spPr bwMode="auto">
            <a:xfrm>
              <a:off x="6138218" y="4222927"/>
              <a:ext cx="256573" cy="1142448"/>
            </a:xfrm>
            <a:prstGeom prst="rect">
              <a:avLst/>
            </a:prstGeom>
            <a:solidFill>
              <a:schemeClr val="bg1">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lnSpc>
                  <a:spcPct val="80000"/>
                </a:lnSpc>
                <a:defRPr/>
              </a:pPr>
              <a:r>
                <a:rPr lang="en-US" sz="1975" b="1">
                  <a:solidFill>
                    <a:prstClr val="white">
                      <a:lumMod val="50000"/>
                    </a:prstClr>
                  </a:solidFill>
                  <a:latin typeface="Arial Narrow" panose="020B0606020202030204" pitchFamily="34" charset="0"/>
                </a:rPr>
                <a:t>Chemicals</a:t>
              </a:r>
            </a:p>
          </p:txBody>
        </p:sp>
        <p:sp>
          <p:nvSpPr>
            <p:cNvPr id="75" name="Rechteck 74">
              <a:extLst>
                <a:ext uri="{FF2B5EF4-FFF2-40B4-BE49-F238E27FC236}">
                  <a16:creationId xmlns:a16="http://schemas.microsoft.com/office/drawing/2014/main" id="{198D38C7-8578-4573-8FC8-DF0F970E7D51}"/>
                </a:ext>
              </a:extLst>
            </p:cNvPr>
            <p:cNvSpPr/>
            <p:nvPr/>
          </p:nvSpPr>
          <p:spPr bwMode="auto">
            <a:xfrm>
              <a:off x="6407272" y="4728280"/>
              <a:ext cx="1498583" cy="637771"/>
            </a:xfrm>
            <a:prstGeom prst="rect">
              <a:avLst/>
            </a:prstGeom>
            <a:solidFill>
              <a:schemeClr val="accent4">
                <a:lumMod val="60000"/>
                <a:lumOff val="4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n-US" sz="1975" b="1">
                  <a:solidFill>
                    <a:prstClr val="white">
                      <a:lumMod val="50000"/>
                    </a:prstClr>
                  </a:solidFill>
                  <a:latin typeface="Arial Narrow" panose="020B0606020202030204" pitchFamily="34" charset="0"/>
                </a:rPr>
                <a:t>GAC</a:t>
              </a:r>
            </a:p>
            <a:p>
              <a:pPr>
                <a:lnSpc>
                  <a:spcPct val="80000"/>
                </a:lnSpc>
                <a:defRPr/>
              </a:pPr>
              <a:r>
                <a:rPr lang="en-US" sz="1975" b="1">
                  <a:solidFill>
                    <a:prstClr val="white">
                      <a:lumMod val="50000"/>
                    </a:prstClr>
                  </a:solidFill>
                  <a:latin typeface="Arial Narrow" panose="020B0606020202030204" pitchFamily="34" charset="0"/>
                </a:rPr>
                <a:t>NF/RO</a:t>
              </a:r>
            </a:p>
          </p:txBody>
        </p:sp>
        <p:sp>
          <p:nvSpPr>
            <p:cNvPr id="76" name="Rechteck 75">
              <a:extLst>
                <a:ext uri="{FF2B5EF4-FFF2-40B4-BE49-F238E27FC236}">
                  <a16:creationId xmlns:a16="http://schemas.microsoft.com/office/drawing/2014/main" id="{B303DCA8-096A-45E0-AB20-1F3581ABFEB2}"/>
                </a:ext>
              </a:extLst>
            </p:cNvPr>
            <p:cNvSpPr/>
            <p:nvPr/>
          </p:nvSpPr>
          <p:spPr bwMode="auto">
            <a:xfrm>
              <a:off x="6400106" y="5467271"/>
              <a:ext cx="1498583" cy="491764"/>
            </a:xfrm>
            <a:prstGeom prst="rect">
              <a:avLst/>
            </a:prstGeom>
            <a:solidFill>
              <a:schemeClr val="accent4">
                <a:lumMod val="60000"/>
                <a:lumOff val="4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n-US" sz="1975" b="1">
                  <a:solidFill>
                    <a:prstClr val="white">
                      <a:lumMod val="50000"/>
                    </a:prstClr>
                  </a:solidFill>
                  <a:latin typeface="Arial Narrow" panose="020B0606020202030204" pitchFamily="34" charset="0"/>
                </a:rPr>
                <a:t>RO</a:t>
              </a:r>
            </a:p>
            <a:p>
              <a:pPr>
                <a:lnSpc>
                  <a:spcPct val="80000"/>
                </a:lnSpc>
                <a:defRPr/>
              </a:pPr>
              <a:r>
                <a:rPr lang="en-US" sz="1975" b="1">
                  <a:solidFill>
                    <a:prstClr val="white">
                      <a:lumMod val="50000"/>
                    </a:prstClr>
                  </a:solidFill>
                  <a:latin typeface="Arial Narrow" panose="020B0606020202030204" pitchFamily="34" charset="0"/>
                </a:rPr>
                <a:t>MD</a:t>
              </a:r>
            </a:p>
          </p:txBody>
        </p:sp>
        <p:sp>
          <p:nvSpPr>
            <p:cNvPr id="77" name="Rechteck 76">
              <a:extLst>
                <a:ext uri="{FF2B5EF4-FFF2-40B4-BE49-F238E27FC236}">
                  <a16:creationId xmlns:a16="http://schemas.microsoft.com/office/drawing/2014/main" id="{322AA218-6F58-4D31-824A-FE121FAB08D9}"/>
                </a:ext>
              </a:extLst>
            </p:cNvPr>
            <p:cNvSpPr/>
            <p:nvPr/>
          </p:nvSpPr>
          <p:spPr bwMode="auto">
            <a:xfrm>
              <a:off x="6132077" y="5467155"/>
              <a:ext cx="280442" cy="491397"/>
            </a:xfrm>
            <a:prstGeom prst="rect">
              <a:avLst/>
            </a:prstGeom>
            <a:solidFill>
              <a:schemeClr val="bg1">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lnSpc>
                  <a:spcPct val="80000"/>
                </a:lnSpc>
                <a:defRPr/>
              </a:pPr>
              <a:r>
                <a:rPr lang="en-US" sz="1975" b="1">
                  <a:solidFill>
                    <a:prstClr val="white">
                      <a:lumMod val="50000"/>
                    </a:prstClr>
                  </a:solidFill>
                  <a:latin typeface="Arial Narrow" panose="020B0606020202030204" pitchFamily="34" charset="0"/>
                </a:rPr>
                <a:t>Sea</a:t>
              </a:r>
            </a:p>
          </p:txBody>
        </p:sp>
        <p:sp>
          <p:nvSpPr>
            <p:cNvPr id="78" name="Rechteck 77">
              <a:extLst>
                <a:ext uri="{FF2B5EF4-FFF2-40B4-BE49-F238E27FC236}">
                  <a16:creationId xmlns:a16="http://schemas.microsoft.com/office/drawing/2014/main" id="{6FED5D10-9319-4FA8-91A4-77E9158C8DE0}"/>
                </a:ext>
              </a:extLst>
            </p:cNvPr>
            <p:cNvSpPr/>
            <p:nvPr/>
          </p:nvSpPr>
          <p:spPr bwMode="auto">
            <a:xfrm>
              <a:off x="8181745" y="1352214"/>
              <a:ext cx="1645486" cy="466683"/>
            </a:xfrm>
            <a:prstGeom prst="rect">
              <a:avLst/>
            </a:prstGeom>
            <a:solidFill>
              <a:srgbClr val="D7F09E"/>
            </a:solidFill>
            <a:ln>
              <a:solidFill>
                <a:srgbClr val="D7F09E"/>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sz="1975" b="1">
                  <a:solidFill>
                    <a:prstClr val="white">
                      <a:lumMod val="50000"/>
                    </a:prstClr>
                  </a:solidFill>
                  <a:latin typeface="Arial Narrow" panose="020B0606020202030204" pitchFamily="34" charset="0"/>
                </a:rPr>
                <a:t>Jerry cans</a:t>
              </a:r>
            </a:p>
          </p:txBody>
        </p:sp>
        <p:sp>
          <p:nvSpPr>
            <p:cNvPr id="79" name="Rechteck 78">
              <a:extLst>
                <a:ext uri="{FF2B5EF4-FFF2-40B4-BE49-F238E27FC236}">
                  <a16:creationId xmlns:a16="http://schemas.microsoft.com/office/drawing/2014/main" id="{A1EA3C82-D7DB-4500-A918-E27A720C7FBB}"/>
                </a:ext>
              </a:extLst>
            </p:cNvPr>
            <p:cNvSpPr/>
            <p:nvPr/>
          </p:nvSpPr>
          <p:spPr bwMode="auto">
            <a:xfrm>
              <a:off x="8072464" y="1352214"/>
              <a:ext cx="109281" cy="466683"/>
            </a:xfrm>
            <a:prstGeom prst="rect">
              <a:avLst/>
            </a:prstGeom>
            <a:solidFill>
              <a:srgbClr val="C3E96D"/>
            </a:solidFill>
            <a:ln>
              <a:solidFill>
                <a:srgbClr val="C3E96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80" name="Rechteck 79">
              <a:extLst>
                <a:ext uri="{FF2B5EF4-FFF2-40B4-BE49-F238E27FC236}">
                  <a16:creationId xmlns:a16="http://schemas.microsoft.com/office/drawing/2014/main" id="{B70D3648-5D0A-477F-BCC2-F49EA7EBB991}"/>
                </a:ext>
              </a:extLst>
            </p:cNvPr>
            <p:cNvSpPr/>
            <p:nvPr/>
          </p:nvSpPr>
          <p:spPr bwMode="auto">
            <a:xfrm>
              <a:off x="8181745" y="2052687"/>
              <a:ext cx="1645486" cy="466683"/>
            </a:xfrm>
            <a:prstGeom prst="rect">
              <a:avLst/>
            </a:prstGeom>
            <a:solidFill>
              <a:srgbClr val="D7F09E"/>
            </a:solidFill>
            <a:ln>
              <a:solidFill>
                <a:srgbClr val="D7F09E"/>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sz="1975" b="1">
                  <a:solidFill>
                    <a:prstClr val="white">
                      <a:lumMod val="50000"/>
                    </a:prstClr>
                  </a:solidFill>
                  <a:latin typeface="Arial Narrow" panose="020B0606020202030204" pitchFamily="34" charset="0"/>
                </a:rPr>
                <a:t>Vendors</a:t>
              </a:r>
            </a:p>
          </p:txBody>
        </p:sp>
        <p:sp>
          <p:nvSpPr>
            <p:cNvPr id="81" name="Rechteck 80">
              <a:extLst>
                <a:ext uri="{FF2B5EF4-FFF2-40B4-BE49-F238E27FC236}">
                  <a16:creationId xmlns:a16="http://schemas.microsoft.com/office/drawing/2014/main" id="{725B674E-3994-4518-B6F1-386D6939264B}"/>
                </a:ext>
              </a:extLst>
            </p:cNvPr>
            <p:cNvSpPr/>
            <p:nvPr/>
          </p:nvSpPr>
          <p:spPr bwMode="auto">
            <a:xfrm>
              <a:off x="8072464" y="2052687"/>
              <a:ext cx="109281" cy="466683"/>
            </a:xfrm>
            <a:prstGeom prst="rect">
              <a:avLst/>
            </a:prstGeom>
            <a:solidFill>
              <a:srgbClr val="C3E96D"/>
            </a:solidFill>
            <a:ln>
              <a:solidFill>
                <a:srgbClr val="C3E96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88" name="Rechteck 87">
              <a:extLst>
                <a:ext uri="{FF2B5EF4-FFF2-40B4-BE49-F238E27FC236}">
                  <a16:creationId xmlns:a16="http://schemas.microsoft.com/office/drawing/2014/main" id="{16C5FAE7-9148-48E9-A90F-EB1B6603CB32}"/>
                </a:ext>
              </a:extLst>
            </p:cNvPr>
            <p:cNvSpPr/>
            <p:nvPr/>
          </p:nvSpPr>
          <p:spPr bwMode="auto">
            <a:xfrm>
              <a:off x="10220463" y="2385008"/>
              <a:ext cx="1498583" cy="2173080"/>
            </a:xfrm>
            <a:prstGeom prst="rect">
              <a:avLst/>
            </a:prstGeom>
            <a:solidFill>
              <a:srgbClr val="A1F1A9"/>
            </a:solidFill>
            <a:ln>
              <a:solidFill>
                <a:srgbClr val="A1F1A9"/>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n-US" sz="1975" b="1">
                  <a:solidFill>
                    <a:prstClr val="white">
                      <a:lumMod val="50000"/>
                    </a:prstClr>
                  </a:solidFill>
                  <a:latin typeface="Arial Narrow" panose="020B0606020202030204" pitchFamily="34" charset="0"/>
                </a:rPr>
                <a:t>Ceramic</a:t>
              </a:r>
            </a:p>
            <a:p>
              <a:pPr>
                <a:lnSpc>
                  <a:spcPct val="80000"/>
                </a:lnSpc>
                <a:defRPr/>
              </a:pPr>
              <a:r>
                <a:rPr lang="en-US" sz="1975" b="1">
                  <a:solidFill>
                    <a:prstClr val="white">
                      <a:lumMod val="50000"/>
                    </a:prstClr>
                  </a:solidFill>
                  <a:latin typeface="Arial Narrow" panose="020B0606020202030204" pitchFamily="34" charset="0"/>
                </a:rPr>
                <a:t>Membranes</a:t>
              </a:r>
            </a:p>
            <a:p>
              <a:pPr>
                <a:lnSpc>
                  <a:spcPct val="80000"/>
                </a:lnSpc>
                <a:defRPr/>
              </a:pPr>
              <a:r>
                <a:rPr lang="en-US" sz="1975" b="1">
                  <a:solidFill>
                    <a:prstClr val="white">
                      <a:lumMod val="50000"/>
                    </a:prstClr>
                  </a:solidFill>
                  <a:latin typeface="Arial Narrow" panose="020B0606020202030204" pitchFamily="34" charset="0"/>
                </a:rPr>
                <a:t>Chlorination</a:t>
              </a:r>
            </a:p>
            <a:p>
              <a:pPr>
                <a:lnSpc>
                  <a:spcPct val="80000"/>
                </a:lnSpc>
                <a:defRPr/>
              </a:pPr>
              <a:r>
                <a:rPr lang="en-US" sz="1975" b="1">
                  <a:solidFill>
                    <a:prstClr val="white">
                      <a:lumMod val="50000"/>
                    </a:prstClr>
                  </a:solidFill>
                  <a:latin typeface="Arial Narrow" panose="020B0606020202030204" pitchFamily="34" charset="0"/>
                </a:rPr>
                <a:t>Boiling</a:t>
              </a:r>
            </a:p>
            <a:p>
              <a:pPr>
                <a:lnSpc>
                  <a:spcPct val="80000"/>
                </a:lnSpc>
                <a:defRPr/>
              </a:pPr>
              <a:r>
                <a:rPr lang="en-US" sz="1975" b="1">
                  <a:solidFill>
                    <a:prstClr val="white">
                      <a:lumMod val="50000"/>
                    </a:prstClr>
                  </a:solidFill>
                  <a:latin typeface="Arial Narrow" panose="020B0606020202030204" pitchFamily="34" charset="0"/>
                </a:rPr>
                <a:t>Biosand</a:t>
              </a:r>
            </a:p>
            <a:p>
              <a:pPr>
                <a:lnSpc>
                  <a:spcPct val="80000"/>
                </a:lnSpc>
                <a:defRPr/>
              </a:pPr>
              <a:r>
                <a:rPr lang="en-US" sz="1975" b="1">
                  <a:solidFill>
                    <a:prstClr val="white">
                      <a:lumMod val="50000"/>
                    </a:prstClr>
                  </a:solidFill>
                  <a:latin typeface="Arial Narrow" panose="020B0606020202030204" pitchFamily="34" charset="0"/>
                </a:rPr>
                <a:t>UV</a:t>
              </a:r>
            </a:p>
            <a:p>
              <a:pPr>
                <a:lnSpc>
                  <a:spcPct val="80000"/>
                </a:lnSpc>
                <a:defRPr/>
              </a:pPr>
              <a:r>
                <a:rPr lang="en-US" sz="1975" b="1">
                  <a:solidFill>
                    <a:prstClr val="white">
                      <a:lumMod val="50000"/>
                    </a:prstClr>
                  </a:solidFill>
                  <a:latin typeface="Arial Narrow" panose="020B0606020202030204" pitchFamily="34" charset="0"/>
                </a:rPr>
                <a:t>Sodis</a:t>
              </a:r>
            </a:p>
          </p:txBody>
        </p:sp>
        <p:sp>
          <p:nvSpPr>
            <p:cNvPr id="89" name="Rechteck 88">
              <a:extLst>
                <a:ext uri="{FF2B5EF4-FFF2-40B4-BE49-F238E27FC236}">
                  <a16:creationId xmlns:a16="http://schemas.microsoft.com/office/drawing/2014/main" id="{63C08809-A247-481C-A2E0-A0F5E0B739AB}"/>
                </a:ext>
              </a:extLst>
            </p:cNvPr>
            <p:cNvSpPr/>
            <p:nvPr/>
          </p:nvSpPr>
          <p:spPr bwMode="auto">
            <a:xfrm>
              <a:off x="9964147" y="2367505"/>
              <a:ext cx="256573" cy="2190606"/>
            </a:xfrm>
            <a:prstGeom prst="rect">
              <a:avLst/>
            </a:prstGeom>
            <a:solidFill>
              <a:srgbClr val="72EA7D"/>
            </a:solidFill>
            <a:ln>
              <a:solidFill>
                <a:srgbClr val="A1F1A9"/>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lnSpc>
                  <a:spcPct val="80000"/>
                </a:lnSpc>
                <a:defRPr/>
              </a:pPr>
              <a:r>
                <a:rPr lang="en-US" sz="1975" b="1">
                  <a:solidFill>
                    <a:prstClr val="white">
                      <a:lumMod val="50000"/>
                    </a:prstClr>
                  </a:solidFill>
                  <a:latin typeface="Arial Narrow" panose="020B0606020202030204" pitchFamily="34" charset="0"/>
                </a:rPr>
                <a:t>Household treatment</a:t>
              </a:r>
            </a:p>
          </p:txBody>
        </p:sp>
        <p:sp>
          <p:nvSpPr>
            <p:cNvPr id="90" name="Rechteck 89">
              <a:extLst>
                <a:ext uri="{FF2B5EF4-FFF2-40B4-BE49-F238E27FC236}">
                  <a16:creationId xmlns:a16="http://schemas.microsoft.com/office/drawing/2014/main" id="{BAC88D41-31F4-4A39-B3C0-D8920EDDE302}"/>
                </a:ext>
              </a:extLst>
            </p:cNvPr>
            <p:cNvSpPr/>
            <p:nvPr/>
          </p:nvSpPr>
          <p:spPr bwMode="auto">
            <a:xfrm>
              <a:off x="10220463" y="4704991"/>
              <a:ext cx="1498583" cy="1106247"/>
            </a:xfrm>
            <a:prstGeom prst="rect">
              <a:avLst/>
            </a:prstGeom>
            <a:solidFill>
              <a:srgbClr val="A1F1A9"/>
            </a:solidFill>
            <a:ln>
              <a:solidFill>
                <a:srgbClr val="A1F1A9"/>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n-US" sz="1975" b="1">
                  <a:solidFill>
                    <a:prstClr val="white">
                      <a:lumMod val="50000"/>
                    </a:prstClr>
                  </a:solidFill>
                  <a:latin typeface="Arial Narrow" panose="020B0606020202030204" pitchFamily="34" charset="0"/>
                </a:rPr>
                <a:t>F  filters</a:t>
              </a:r>
            </a:p>
            <a:p>
              <a:pPr>
                <a:lnSpc>
                  <a:spcPct val="80000"/>
                </a:lnSpc>
                <a:defRPr/>
              </a:pPr>
              <a:r>
                <a:rPr lang="en-US" sz="1975" b="1">
                  <a:solidFill>
                    <a:prstClr val="white">
                      <a:lumMod val="50000"/>
                    </a:prstClr>
                  </a:solidFill>
                  <a:latin typeface="Arial Narrow" panose="020B0606020202030204" pitchFamily="34" charset="0"/>
                </a:rPr>
                <a:t>As filters</a:t>
              </a:r>
            </a:p>
          </p:txBody>
        </p:sp>
        <p:sp>
          <p:nvSpPr>
            <p:cNvPr id="91" name="Rechteck 90">
              <a:extLst>
                <a:ext uri="{FF2B5EF4-FFF2-40B4-BE49-F238E27FC236}">
                  <a16:creationId xmlns:a16="http://schemas.microsoft.com/office/drawing/2014/main" id="{F6DAA895-AA1E-4820-B118-98D2115874C4}"/>
                </a:ext>
              </a:extLst>
            </p:cNvPr>
            <p:cNvSpPr/>
            <p:nvPr/>
          </p:nvSpPr>
          <p:spPr bwMode="auto">
            <a:xfrm>
              <a:off x="9964147" y="4687951"/>
              <a:ext cx="256573" cy="1110901"/>
            </a:xfrm>
            <a:prstGeom prst="rect">
              <a:avLst/>
            </a:prstGeom>
            <a:solidFill>
              <a:srgbClr val="72EA7D"/>
            </a:solidFill>
            <a:ln>
              <a:solidFill>
                <a:srgbClr val="A1F1A9"/>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lnSpc>
                  <a:spcPct val="80000"/>
                </a:lnSpc>
                <a:defRPr/>
              </a:pPr>
              <a:r>
                <a:rPr lang="en-US" sz="1975" b="1">
                  <a:solidFill>
                    <a:prstClr val="white">
                      <a:lumMod val="50000"/>
                    </a:prstClr>
                  </a:solidFill>
                  <a:latin typeface="Arial Narrow" panose="020B0606020202030204" pitchFamily="34" charset="0"/>
                </a:rPr>
                <a:t>Chemicals</a:t>
              </a:r>
            </a:p>
          </p:txBody>
        </p:sp>
        <p:sp>
          <p:nvSpPr>
            <p:cNvPr id="95" name="Rechteck 94">
              <a:extLst>
                <a:ext uri="{FF2B5EF4-FFF2-40B4-BE49-F238E27FC236}">
                  <a16:creationId xmlns:a16="http://schemas.microsoft.com/office/drawing/2014/main" id="{9CD5EF39-4B97-4240-A376-1BB4CCC6BEDC}"/>
                </a:ext>
              </a:extLst>
            </p:cNvPr>
            <p:cNvSpPr/>
            <p:nvPr/>
          </p:nvSpPr>
          <p:spPr>
            <a:xfrm>
              <a:off x="454144" y="3764457"/>
              <a:ext cx="1646381" cy="466684"/>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en-US" sz="1975" b="1">
                  <a:solidFill>
                    <a:prstClr val="black">
                      <a:lumMod val="95000"/>
                      <a:lumOff val="5000"/>
                    </a:prstClr>
                  </a:solidFill>
                  <a:latin typeface="Arial Narrow" panose="020B0606020202030204" pitchFamily="34" charset="0"/>
                </a:rPr>
                <a:t>Surface water</a:t>
              </a:r>
            </a:p>
          </p:txBody>
        </p:sp>
        <p:sp>
          <p:nvSpPr>
            <p:cNvPr id="96" name="Rechteck 95">
              <a:extLst>
                <a:ext uri="{FF2B5EF4-FFF2-40B4-BE49-F238E27FC236}">
                  <a16:creationId xmlns:a16="http://schemas.microsoft.com/office/drawing/2014/main" id="{E6E23C18-FDD4-4A55-B57D-C524C2A13029}"/>
                </a:ext>
              </a:extLst>
            </p:cNvPr>
            <p:cNvSpPr/>
            <p:nvPr/>
          </p:nvSpPr>
          <p:spPr>
            <a:xfrm>
              <a:off x="345758" y="3764457"/>
              <a:ext cx="108386" cy="466684"/>
            </a:xfrm>
            <a:prstGeom prst="rect">
              <a:avLst/>
            </a:prstGeom>
            <a:solidFill>
              <a:srgbClr val="2F70B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2" name="Rechteck 1">
              <a:extLst>
                <a:ext uri="{FF2B5EF4-FFF2-40B4-BE49-F238E27FC236}">
                  <a16:creationId xmlns:a16="http://schemas.microsoft.com/office/drawing/2014/main" id="{8048E932-AC7E-4E62-8B46-4F933608258A}"/>
                </a:ext>
              </a:extLst>
            </p:cNvPr>
            <p:cNvSpPr/>
            <p:nvPr/>
          </p:nvSpPr>
          <p:spPr>
            <a:xfrm>
              <a:off x="345758" y="3737585"/>
              <a:ext cx="1754767" cy="493556"/>
            </a:xfrm>
            <a:prstGeom prst="rect">
              <a:avLst/>
            </a:prstGeom>
            <a:noFill/>
            <a:ln w="762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97" name="Rechteck 96">
              <a:extLst>
                <a:ext uri="{FF2B5EF4-FFF2-40B4-BE49-F238E27FC236}">
                  <a16:creationId xmlns:a16="http://schemas.microsoft.com/office/drawing/2014/main" id="{05247E5C-70A2-468E-A4BC-D4C14BBB347C}"/>
                </a:ext>
              </a:extLst>
            </p:cNvPr>
            <p:cNvSpPr/>
            <p:nvPr/>
          </p:nvSpPr>
          <p:spPr>
            <a:xfrm>
              <a:off x="2409557" y="5062393"/>
              <a:ext cx="1645486" cy="454143"/>
            </a:xfrm>
            <a:prstGeom prst="rect">
              <a:avLst/>
            </a:prstGeom>
            <a:solidFill>
              <a:srgbClr val="FF9900"/>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n-US" sz="1975" b="1">
                  <a:solidFill>
                    <a:prstClr val="black">
                      <a:lumMod val="95000"/>
                      <a:lumOff val="5000"/>
                    </a:prstClr>
                  </a:solidFill>
                  <a:latin typeface="Arial Narrow" panose="020B0606020202030204" pitchFamily="34" charset="0"/>
                </a:rPr>
                <a:t>River intake</a:t>
              </a:r>
            </a:p>
          </p:txBody>
        </p:sp>
        <p:sp>
          <p:nvSpPr>
            <p:cNvPr id="98" name="Rechteck 97">
              <a:extLst>
                <a:ext uri="{FF2B5EF4-FFF2-40B4-BE49-F238E27FC236}">
                  <a16:creationId xmlns:a16="http://schemas.microsoft.com/office/drawing/2014/main" id="{B10E5BB5-FAA6-4DD9-84C4-CB1B5526A4E1}"/>
                </a:ext>
              </a:extLst>
            </p:cNvPr>
            <p:cNvSpPr/>
            <p:nvPr/>
          </p:nvSpPr>
          <p:spPr>
            <a:xfrm>
              <a:off x="2285944" y="5062393"/>
              <a:ext cx="105698" cy="454143"/>
            </a:xfrm>
            <a:prstGeom prst="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99" name="Rechteck 98">
              <a:extLst>
                <a:ext uri="{FF2B5EF4-FFF2-40B4-BE49-F238E27FC236}">
                  <a16:creationId xmlns:a16="http://schemas.microsoft.com/office/drawing/2014/main" id="{594DD5FB-02D4-4F52-83C8-76A2C4414462}"/>
                </a:ext>
              </a:extLst>
            </p:cNvPr>
            <p:cNvSpPr/>
            <p:nvPr/>
          </p:nvSpPr>
          <p:spPr>
            <a:xfrm>
              <a:off x="4330037" y="1499116"/>
              <a:ext cx="1646381" cy="467579"/>
            </a:xfrm>
            <a:prstGeom prst="rect">
              <a:avLst/>
            </a:prstGeom>
            <a:solidFill>
              <a:srgbClr val="C00000"/>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sz="1975" b="1">
                  <a:solidFill>
                    <a:prstClr val="black">
                      <a:lumMod val="95000"/>
                      <a:lumOff val="5000"/>
                    </a:prstClr>
                  </a:solidFill>
                  <a:latin typeface="Arial Narrow" panose="020B0606020202030204" pitchFamily="34" charset="0"/>
                </a:rPr>
                <a:t>Gravity</a:t>
              </a:r>
            </a:p>
          </p:txBody>
        </p:sp>
        <p:sp>
          <p:nvSpPr>
            <p:cNvPr id="100" name="Rechteck 99">
              <a:extLst>
                <a:ext uri="{FF2B5EF4-FFF2-40B4-BE49-F238E27FC236}">
                  <a16:creationId xmlns:a16="http://schemas.microsoft.com/office/drawing/2014/main" id="{C7581650-BDCE-4C46-8B2D-D3EB237D3F84}"/>
                </a:ext>
              </a:extLst>
            </p:cNvPr>
            <p:cNvSpPr/>
            <p:nvPr/>
          </p:nvSpPr>
          <p:spPr>
            <a:xfrm>
              <a:off x="4220756" y="1499116"/>
              <a:ext cx="109281" cy="467579"/>
            </a:xfrm>
            <a:prstGeom prst="rect">
              <a:avLst/>
            </a:prstGeom>
            <a:solidFill>
              <a:srgbClr val="8A0000"/>
            </a:solidFill>
            <a:ln>
              <a:solidFill>
                <a:srgbClr val="8A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101" name="Rechteck 100">
              <a:extLst>
                <a:ext uri="{FF2B5EF4-FFF2-40B4-BE49-F238E27FC236}">
                  <a16:creationId xmlns:a16="http://schemas.microsoft.com/office/drawing/2014/main" id="{BB897DF7-A59E-4463-AF4E-21C7270E443C}"/>
                </a:ext>
              </a:extLst>
            </p:cNvPr>
            <p:cNvSpPr/>
            <p:nvPr/>
          </p:nvSpPr>
          <p:spPr>
            <a:xfrm>
              <a:off x="4330037" y="3160725"/>
              <a:ext cx="1646381" cy="697786"/>
            </a:xfrm>
            <a:prstGeom prst="rect">
              <a:avLst/>
            </a:prstGeom>
            <a:solidFill>
              <a:srgbClr val="C00000"/>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n-US" sz="1975" b="1">
                  <a:solidFill>
                    <a:prstClr val="black">
                      <a:lumMod val="95000"/>
                      <a:lumOff val="5000"/>
                    </a:prstClr>
                  </a:solidFill>
                  <a:latin typeface="Arial Narrow" panose="020B0606020202030204" pitchFamily="34" charset="0"/>
                </a:rPr>
                <a:t>Motorized pumps</a:t>
              </a:r>
            </a:p>
          </p:txBody>
        </p:sp>
        <p:sp>
          <p:nvSpPr>
            <p:cNvPr id="102" name="Rechteck 101">
              <a:extLst>
                <a:ext uri="{FF2B5EF4-FFF2-40B4-BE49-F238E27FC236}">
                  <a16:creationId xmlns:a16="http://schemas.microsoft.com/office/drawing/2014/main" id="{9ADF5DB6-81B8-4C07-8702-81DAA12B3D43}"/>
                </a:ext>
              </a:extLst>
            </p:cNvPr>
            <p:cNvSpPr/>
            <p:nvPr/>
          </p:nvSpPr>
          <p:spPr>
            <a:xfrm>
              <a:off x="4220756" y="3160725"/>
              <a:ext cx="109281" cy="697786"/>
            </a:xfrm>
            <a:prstGeom prst="rect">
              <a:avLst/>
            </a:prstGeom>
            <a:solidFill>
              <a:srgbClr val="8A0000"/>
            </a:solidFill>
            <a:ln>
              <a:solidFill>
                <a:srgbClr val="8A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103" name="Rechteck 102">
              <a:extLst>
                <a:ext uri="{FF2B5EF4-FFF2-40B4-BE49-F238E27FC236}">
                  <a16:creationId xmlns:a16="http://schemas.microsoft.com/office/drawing/2014/main" id="{9B7CC98A-B37D-4F1F-A671-38F5206BECA5}"/>
                </a:ext>
              </a:extLst>
            </p:cNvPr>
            <p:cNvSpPr/>
            <p:nvPr/>
          </p:nvSpPr>
          <p:spPr>
            <a:xfrm>
              <a:off x="6400106" y="1123798"/>
              <a:ext cx="1498583" cy="1327496"/>
            </a:xfrm>
            <a:prstGeom prst="rect">
              <a:avLst/>
            </a:prstGeom>
            <a:solidFill>
              <a:schemeClr val="bg1">
                <a:lumMod val="65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n-US" sz="1975" b="1">
                  <a:solidFill>
                    <a:prstClr val="black">
                      <a:lumMod val="95000"/>
                      <a:lumOff val="5000"/>
                    </a:prstClr>
                  </a:solidFill>
                  <a:latin typeface="Arial Narrow" panose="020B0606020202030204" pitchFamily="34" charset="0"/>
                </a:rPr>
                <a:t>Filtration methods</a:t>
              </a:r>
            </a:p>
            <a:p>
              <a:pPr>
                <a:lnSpc>
                  <a:spcPct val="80000"/>
                </a:lnSpc>
                <a:defRPr/>
              </a:pPr>
              <a:r>
                <a:rPr lang="en-US" sz="1975" b="1">
                  <a:solidFill>
                    <a:prstClr val="black">
                      <a:lumMod val="95000"/>
                      <a:lumOff val="5000"/>
                    </a:prstClr>
                  </a:solidFill>
                  <a:latin typeface="Arial Narrow" panose="020B0606020202030204" pitchFamily="34" charset="0"/>
                </a:rPr>
                <a:t>Coagulation/ sedimentation</a:t>
              </a:r>
            </a:p>
          </p:txBody>
        </p:sp>
        <p:sp>
          <p:nvSpPr>
            <p:cNvPr id="104" name="Rechteck 103">
              <a:extLst>
                <a:ext uri="{FF2B5EF4-FFF2-40B4-BE49-F238E27FC236}">
                  <a16:creationId xmlns:a16="http://schemas.microsoft.com/office/drawing/2014/main" id="{0B7A1E5E-4646-472F-88BE-5E29D19BF567}"/>
                </a:ext>
              </a:extLst>
            </p:cNvPr>
            <p:cNvSpPr/>
            <p:nvPr/>
          </p:nvSpPr>
          <p:spPr>
            <a:xfrm>
              <a:off x="6143661" y="1106166"/>
              <a:ext cx="256573" cy="1345151"/>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lnSpc>
                  <a:spcPct val="80000"/>
                </a:lnSpc>
                <a:defRPr/>
              </a:pPr>
              <a:r>
                <a:rPr lang="en-US" sz="1975" b="1">
                  <a:solidFill>
                    <a:prstClr val="black">
                      <a:lumMod val="95000"/>
                      <a:lumOff val="5000"/>
                    </a:prstClr>
                  </a:solidFill>
                  <a:latin typeface="Arial Narrow" panose="020B0606020202030204" pitchFamily="34" charset="0"/>
                </a:rPr>
                <a:t>Clarification</a:t>
              </a:r>
            </a:p>
          </p:txBody>
        </p:sp>
        <p:sp>
          <p:nvSpPr>
            <p:cNvPr id="105" name="Rechteck 104">
              <a:extLst>
                <a:ext uri="{FF2B5EF4-FFF2-40B4-BE49-F238E27FC236}">
                  <a16:creationId xmlns:a16="http://schemas.microsoft.com/office/drawing/2014/main" id="{747C13AE-AB01-4AF7-AEBC-2DD581DBB84D}"/>
                </a:ext>
              </a:extLst>
            </p:cNvPr>
            <p:cNvSpPr/>
            <p:nvPr/>
          </p:nvSpPr>
          <p:spPr>
            <a:xfrm>
              <a:off x="6412647" y="2556096"/>
              <a:ext cx="1498583" cy="1589054"/>
            </a:xfrm>
            <a:prstGeom prst="rect">
              <a:avLst/>
            </a:prstGeom>
            <a:solidFill>
              <a:schemeClr val="accent4">
                <a:lumMod val="60000"/>
                <a:lumOff val="4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n-US" sz="1975" b="1">
                  <a:solidFill>
                    <a:prstClr val="black">
                      <a:lumMod val="95000"/>
                      <a:lumOff val="5000"/>
                    </a:prstClr>
                  </a:solidFill>
                  <a:latin typeface="Arial Narrow" panose="020B0606020202030204" pitchFamily="34" charset="0"/>
                </a:rPr>
                <a:t>Chlorination</a:t>
              </a:r>
            </a:p>
            <a:p>
              <a:pPr>
                <a:lnSpc>
                  <a:spcPct val="80000"/>
                </a:lnSpc>
                <a:defRPr/>
              </a:pPr>
              <a:r>
                <a:rPr lang="en-US" sz="1975" b="1">
                  <a:solidFill>
                    <a:prstClr val="black">
                      <a:lumMod val="95000"/>
                      <a:lumOff val="5000"/>
                    </a:prstClr>
                  </a:solidFill>
                  <a:latin typeface="Arial Narrow" panose="020B0606020202030204" pitchFamily="34" charset="0"/>
                </a:rPr>
                <a:t>UV</a:t>
              </a:r>
            </a:p>
            <a:p>
              <a:pPr>
                <a:lnSpc>
                  <a:spcPct val="80000"/>
                </a:lnSpc>
                <a:defRPr/>
              </a:pPr>
              <a:r>
                <a:rPr lang="en-US" sz="1975" b="1">
                  <a:solidFill>
                    <a:prstClr val="black">
                      <a:lumMod val="95000"/>
                      <a:lumOff val="5000"/>
                    </a:prstClr>
                  </a:solidFill>
                  <a:latin typeface="Arial Narrow" panose="020B0606020202030204" pitchFamily="34" charset="0"/>
                </a:rPr>
                <a:t>Ozone</a:t>
              </a:r>
            </a:p>
            <a:p>
              <a:pPr>
                <a:lnSpc>
                  <a:spcPct val="80000"/>
                </a:lnSpc>
                <a:defRPr/>
              </a:pPr>
              <a:r>
                <a:rPr lang="en-US" sz="1975" b="1">
                  <a:solidFill>
                    <a:prstClr val="black">
                      <a:lumMod val="95000"/>
                      <a:lumOff val="5000"/>
                    </a:prstClr>
                  </a:solidFill>
                  <a:latin typeface="Arial Narrow" panose="020B0606020202030204" pitchFamily="34" charset="0"/>
                </a:rPr>
                <a:t>Slow sand filtr</a:t>
              </a:r>
            </a:p>
            <a:p>
              <a:pPr>
                <a:lnSpc>
                  <a:spcPct val="80000"/>
                </a:lnSpc>
                <a:defRPr/>
              </a:pPr>
              <a:r>
                <a:rPr lang="en-US" sz="1975" b="1">
                  <a:solidFill>
                    <a:prstClr val="black">
                      <a:lumMod val="95000"/>
                      <a:lumOff val="5000"/>
                    </a:prstClr>
                  </a:solidFill>
                  <a:latin typeface="Arial Narrow" panose="020B0606020202030204" pitchFamily="34" charset="0"/>
                </a:rPr>
                <a:t>Ultrafiltration</a:t>
              </a:r>
            </a:p>
            <a:p>
              <a:pPr>
                <a:lnSpc>
                  <a:spcPct val="80000"/>
                </a:lnSpc>
                <a:defRPr/>
              </a:pPr>
              <a:r>
                <a:rPr lang="en-US" sz="1975" b="1">
                  <a:solidFill>
                    <a:prstClr val="black">
                      <a:lumMod val="95000"/>
                      <a:lumOff val="5000"/>
                    </a:prstClr>
                  </a:solidFill>
                  <a:latin typeface="Arial Narrow" panose="020B0606020202030204" pitchFamily="34" charset="0"/>
                </a:rPr>
                <a:t>Pasterization</a:t>
              </a:r>
            </a:p>
          </p:txBody>
        </p:sp>
        <p:sp>
          <p:nvSpPr>
            <p:cNvPr id="106" name="Rechteck 105">
              <a:extLst>
                <a:ext uri="{FF2B5EF4-FFF2-40B4-BE49-F238E27FC236}">
                  <a16:creationId xmlns:a16="http://schemas.microsoft.com/office/drawing/2014/main" id="{5A8C35E3-1E23-4F0B-BBC9-B43698A8CF23}"/>
                </a:ext>
              </a:extLst>
            </p:cNvPr>
            <p:cNvSpPr/>
            <p:nvPr/>
          </p:nvSpPr>
          <p:spPr>
            <a:xfrm>
              <a:off x="6155945" y="2538612"/>
              <a:ext cx="256573" cy="1606203"/>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defRPr/>
              </a:pPr>
              <a:r>
                <a:rPr lang="en-US" sz="1975" b="1">
                  <a:solidFill>
                    <a:prstClr val="black">
                      <a:lumMod val="95000"/>
                      <a:lumOff val="5000"/>
                    </a:prstClr>
                  </a:solidFill>
                  <a:latin typeface="Arial Narrow" panose="020B0606020202030204" pitchFamily="34" charset="0"/>
                </a:rPr>
                <a:t>Disinfection</a:t>
              </a:r>
            </a:p>
          </p:txBody>
        </p:sp>
        <p:sp>
          <p:nvSpPr>
            <p:cNvPr id="107" name="Rechteck 106">
              <a:extLst>
                <a:ext uri="{FF2B5EF4-FFF2-40B4-BE49-F238E27FC236}">
                  <a16:creationId xmlns:a16="http://schemas.microsoft.com/office/drawing/2014/main" id="{F01ACF50-7D6A-4816-9E68-C1C19CC02084}"/>
                </a:ext>
              </a:extLst>
            </p:cNvPr>
            <p:cNvSpPr/>
            <p:nvPr/>
          </p:nvSpPr>
          <p:spPr>
            <a:xfrm>
              <a:off x="8181745" y="2795260"/>
              <a:ext cx="1645486" cy="466684"/>
            </a:xfrm>
            <a:prstGeom prst="rect">
              <a:avLst/>
            </a:prstGeom>
            <a:solidFill>
              <a:srgbClr val="ADDB7B"/>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sz="1975" b="1">
                  <a:solidFill>
                    <a:prstClr val="black">
                      <a:lumMod val="95000"/>
                      <a:lumOff val="5000"/>
                    </a:prstClr>
                  </a:solidFill>
                  <a:latin typeface="Arial Narrow" panose="020B0606020202030204" pitchFamily="34" charset="0"/>
                </a:rPr>
                <a:t>Kiosks</a:t>
              </a:r>
            </a:p>
          </p:txBody>
        </p:sp>
        <p:sp>
          <p:nvSpPr>
            <p:cNvPr id="108" name="Rechteck 107">
              <a:extLst>
                <a:ext uri="{FF2B5EF4-FFF2-40B4-BE49-F238E27FC236}">
                  <a16:creationId xmlns:a16="http://schemas.microsoft.com/office/drawing/2014/main" id="{98B64909-B2B2-4A50-B2EC-55EC6363E035}"/>
                </a:ext>
              </a:extLst>
            </p:cNvPr>
            <p:cNvSpPr/>
            <p:nvPr/>
          </p:nvSpPr>
          <p:spPr>
            <a:xfrm>
              <a:off x="8072464" y="2795260"/>
              <a:ext cx="109281" cy="466684"/>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109" name="Rechteck 108">
              <a:extLst>
                <a:ext uri="{FF2B5EF4-FFF2-40B4-BE49-F238E27FC236}">
                  <a16:creationId xmlns:a16="http://schemas.microsoft.com/office/drawing/2014/main" id="{78BCC43A-F975-43BD-AB04-8FE29A0353F5}"/>
                </a:ext>
              </a:extLst>
            </p:cNvPr>
            <p:cNvSpPr/>
            <p:nvPr/>
          </p:nvSpPr>
          <p:spPr>
            <a:xfrm>
              <a:off x="8181745" y="3538729"/>
              <a:ext cx="1645486" cy="608212"/>
            </a:xfrm>
            <a:prstGeom prst="rect">
              <a:avLst/>
            </a:prstGeom>
            <a:solidFill>
              <a:srgbClr val="ADDB7B"/>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sz="1975" b="1">
                  <a:solidFill>
                    <a:prstClr val="black">
                      <a:lumMod val="95000"/>
                      <a:lumOff val="5000"/>
                    </a:prstClr>
                  </a:solidFill>
                  <a:latin typeface="Arial Narrow" panose="020B0606020202030204" pitchFamily="34" charset="0"/>
                </a:rPr>
                <a:t>Distribution networks</a:t>
              </a:r>
            </a:p>
          </p:txBody>
        </p:sp>
        <p:sp>
          <p:nvSpPr>
            <p:cNvPr id="110" name="Rechteck 109">
              <a:extLst>
                <a:ext uri="{FF2B5EF4-FFF2-40B4-BE49-F238E27FC236}">
                  <a16:creationId xmlns:a16="http://schemas.microsoft.com/office/drawing/2014/main" id="{78AE4FC2-1D5D-44E4-A713-2128BBE08017}"/>
                </a:ext>
              </a:extLst>
            </p:cNvPr>
            <p:cNvSpPr/>
            <p:nvPr/>
          </p:nvSpPr>
          <p:spPr>
            <a:xfrm>
              <a:off x="8072464" y="3538729"/>
              <a:ext cx="109281" cy="608212"/>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111" name="Rechteck 110">
              <a:extLst>
                <a:ext uri="{FF2B5EF4-FFF2-40B4-BE49-F238E27FC236}">
                  <a16:creationId xmlns:a16="http://schemas.microsoft.com/office/drawing/2014/main" id="{C53480E8-D2D3-440A-9656-4F23EC633991}"/>
                </a:ext>
              </a:extLst>
            </p:cNvPr>
            <p:cNvSpPr/>
            <p:nvPr/>
          </p:nvSpPr>
          <p:spPr>
            <a:xfrm>
              <a:off x="10220463" y="1264430"/>
              <a:ext cx="1498583" cy="1017568"/>
            </a:xfrm>
            <a:prstGeom prst="rect">
              <a:avLst/>
            </a:prstGeom>
            <a:solidFill>
              <a:srgbClr val="00E266"/>
            </a:solidFill>
            <a:ln>
              <a:solidFill>
                <a:srgbClr val="00B050"/>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n-US" sz="1975" b="1">
                  <a:solidFill>
                    <a:prstClr val="black">
                      <a:lumMod val="95000"/>
                      <a:lumOff val="5000"/>
                    </a:prstClr>
                  </a:solidFill>
                  <a:latin typeface="Arial Narrow" panose="020B0606020202030204" pitchFamily="34" charset="0"/>
                </a:rPr>
                <a:t>Safe storage</a:t>
              </a:r>
            </a:p>
            <a:p>
              <a:pPr>
                <a:lnSpc>
                  <a:spcPct val="80000"/>
                </a:lnSpc>
                <a:defRPr/>
              </a:pPr>
              <a:r>
                <a:rPr lang="en-US" sz="1975" b="1">
                  <a:solidFill>
                    <a:prstClr val="black">
                      <a:lumMod val="95000"/>
                      <a:lumOff val="5000"/>
                    </a:prstClr>
                  </a:solidFill>
                  <a:latin typeface="Arial Narrow" panose="020B0606020202030204" pitchFamily="34" charset="0"/>
                </a:rPr>
                <a:t>&lt; 1000 L</a:t>
              </a:r>
            </a:p>
            <a:p>
              <a:pPr>
                <a:lnSpc>
                  <a:spcPct val="80000"/>
                </a:lnSpc>
                <a:defRPr/>
              </a:pPr>
              <a:r>
                <a:rPr lang="en-US" sz="1975" b="1">
                  <a:solidFill>
                    <a:prstClr val="black">
                      <a:lumMod val="95000"/>
                      <a:lumOff val="5000"/>
                    </a:prstClr>
                  </a:solidFill>
                  <a:latin typeface="Arial Narrow" panose="020B0606020202030204" pitchFamily="34" charset="0"/>
                </a:rPr>
                <a:t>&gt; 1000L</a:t>
              </a:r>
            </a:p>
          </p:txBody>
        </p:sp>
        <p:sp>
          <p:nvSpPr>
            <p:cNvPr id="112" name="Rechteck 111">
              <a:extLst>
                <a:ext uri="{FF2B5EF4-FFF2-40B4-BE49-F238E27FC236}">
                  <a16:creationId xmlns:a16="http://schemas.microsoft.com/office/drawing/2014/main" id="{3CB478CA-5F7A-46B9-9447-5BE8DF596AD6}"/>
                </a:ext>
              </a:extLst>
            </p:cNvPr>
            <p:cNvSpPr/>
            <p:nvPr/>
          </p:nvSpPr>
          <p:spPr>
            <a:xfrm>
              <a:off x="9964147" y="1247434"/>
              <a:ext cx="256573" cy="1038037"/>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lnSpc>
                  <a:spcPct val="80000"/>
                </a:lnSpc>
                <a:defRPr/>
              </a:pPr>
              <a:r>
                <a:rPr lang="en-US" sz="1975" b="1">
                  <a:solidFill>
                    <a:prstClr val="black">
                      <a:lumMod val="95000"/>
                      <a:lumOff val="5000"/>
                    </a:prstClr>
                  </a:solidFill>
                  <a:latin typeface="Arial Narrow" panose="020B0606020202030204" pitchFamily="34" charset="0"/>
                </a:rPr>
                <a:t>Storage</a:t>
              </a:r>
            </a:p>
          </p:txBody>
        </p:sp>
        <p:sp>
          <p:nvSpPr>
            <p:cNvPr id="113" name="Rechteck 112">
              <a:extLst>
                <a:ext uri="{FF2B5EF4-FFF2-40B4-BE49-F238E27FC236}">
                  <a16:creationId xmlns:a16="http://schemas.microsoft.com/office/drawing/2014/main" id="{7744D431-F5E1-4821-9914-905ACC531DDA}"/>
                </a:ext>
              </a:extLst>
            </p:cNvPr>
            <p:cNvSpPr/>
            <p:nvPr/>
          </p:nvSpPr>
          <p:spPr>
            <a:xfrm>
              <a:off x="8049175" y="4343109"/>
              <a:ext cx="109281" cy="608212"/>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3" name="Rechteck 2">
              <a:extLst>
                <a:ext uri="{FF2B5EF4-FFF2-40B4-BE49-F238E27FC236}">
                  <a16:creationId xmlns:a16="http://schemas.microsoft.com/office/drawing/2014/main" id="{CA4B1231-E237-4183-9D6B-D4E7A6C2F00F}"/>
                </a:ext>
              </a:extLst>
            </p:cNvPr>
            <p:cNvSpPr/>
            <p:nvPr/>
          </p:nvSpPr>
          <p:spPr>
            <a:xfrm>
              <a:off x="2285944" y="5047165"/>
              <a:ext cx="1781639" cy="469371"/>
            </a:xfrm>
            <a:prstGeom prst="rect">
              <a:avLst/>
            </a:prstGeom>
            <a:noFill/>
            <a:ln w="762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4" name="Rechteck 3">
              <a:extLst>
                <a:ext uri="{FF2B5EF4-FFF2-40B4-BE49-F238E27FC236}">
                  <a16:creationId xmlns:a16="http://schemas.microsoft.com/office/drawing/2014/main" id="{323DB875-3A5A-4D2A-91B7-30744665AB9A}"/>
                </a:ext>
              </a:extLst>
            </p:cNvPr>
            <p:cNvSpPr/>
            <p:nvPr/>
          </p:nvSpPr>
          <p:spPr>
            <a:xfrm>
              <a:off x="4220756" y="1499116"/>
              <a:ext cx="1755662" cy="467579"/>
            </a:xfrm>
            <a:prstGeom prst="rect">
              <a:avLst/>
            </a:prstGeom>
            <a:noFill/>
            <a:ln w="762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5" name="Rechteck 4">
              <a:extLst>
                <a:ext uri="{FF2B5EF4-FFF2-40B4-BE49-F238E27FC236}">
                  <a16:creationId xmlns:a16="http://schemas.microsoft.com/office/drawing/2014/main" id="{C9DEBA99-B19F-46DD-B081-CE3657CA056B}"/>
                </a:ext>
              </a:extLst>
            </p:cNvPr>
            <p:cNvSpPr/>
            <p:nvPr/>
          </p:nvSpPr>
          <p:spPr>
            <a:xfrm>
              <a:off x="4220756" y="3160725"/>
              <a:ext cx="1755662" cy="697786"/>
            </a:xfrm>
            <a:prstGeom prst="rect">
              <a:avLst/>
            </a:prstGeom>
            <a:noFill/>
            <a:ln w="5715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6" name="Rechteck 5">
              <a:extLst>
                <a:ext uri="{FF2B5EF4-FFF2-40B4-BE49-F238E27FC236}">
                  <a16:creationId xmlns:a16="http://schemas.microsoft.com/office/drawing/2014/main" id="{0346A85E-BEB8-4A30-A2B3-56607B1DA034}"/>
                </a:ext>
              </a:extLst>
            </p:cNvPr>
            <p:cNvSpPr/>
            <p:nvPr/>
          </p:nvSpPr>
          <p:spPr>
            <a:xfrm>
              <a:off x="6155567" y="1106779"/>
              <a:ext cx="1755662" cy="1344515"/>
            </a:xfrm>
            <a:prstGeom prst="rect">
              <a:avLst/>
            </a:prstGeom>
            <a:solidFill>
              <a:schemeClr val="accent4">
                <a:lumMod val="60000"/>
                <a:lumOff val="40000"/>
              </a:schemeClr>
            </a:solidFill>
            <a:ln w="76200">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7" name="Rechteck 6">
              <a:extLst>
                <a:ext uri="{FF2B5EF4-FFF2-40B4-BE49-F238E27FC236}">
                  <a16:creationId xmlns:a16="http://schemas.microsoft.com/office/drawing/2014/main" id="{EC347007-66AB-4EF1-AB8A-EC76489C607B}"/>
                </a:ext>
              </a:extLst>
            </p:cNvPr>
            <p:cNvSpPr/>
            <p:nvPr/>
          </p:nvSpPr>
          <p:spPr>
            <a:xfrm>
              <a:off x="6155567" y="2519370"/>
              <a:ext cx="1737747" cy="1627571"/>
            </a:xfrm>
            <a:prstGeom prst="rect">
              <a:avLst/>
            </a:prstGeom>
            <a:noFill/>
            <a:ln w="76200">
              <a:solidFill>
                <a:srgbClr val="00B0F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8" name="Rechteck 7">
              <a:extLst>
                <a:ext uri="{FF2B5EF4-FFF2-40B4-BE49-F238E27FC236}">
                  <a16:creationId xmlns:a16="http://schemas.microsoft.com/office/drawing/2014/main" id="{CC9192DF-7A87-424C-AA3A-37635EC1093B}"/>
                </a:ext>
              </a:extLst>
            </p:cNvPr>
            <p:cNvSpPr/>
            <p:nvPr/>
          </p:nvSpPr>
          <p:spPr>
            <a:xfrm>
              <a:off x="8072464" y="2795260"/>
              <a:ext cx="1754767" cy="2251906"/>
            </a:xfrm>
            <a:prstGeom prst="rect">
              <a:avLst/>
            </a:prstGeom>
            <a:noFill/>
            <a:ln w="7620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9" name="Rechteck 8">
              <a:extLst>
                <a:ext uri="{FF2B5EF4-FFF2-40B4-BE49-F238E27FC236}">
                  <a16:creationId xmlns:a16="http://schemas.microsoft.com/office/drawing/2014/main" id="{09A56EE9-F599-4208-91C4-6605F032809D}"/>
                </a:ext>
              </a:extLst>
            </p:cNvPr>
            <p:cNvSpPr/>
            <p:nvPr/>
          </p:nvSpPr>
          <p:spPr>
            <a:xfrm>
              <a:off x="9964280" y="1264430"/>
              <a:ext cx="1754767" cy="1021151"/>
            </a:xfrm>
            <a:prstGeom prst="rect">
              <a:avLst/>
            </a:prstGeom>
            <a:noFill/>
            <a:ln w="76200">
              <a:solidFill>
                <a:srgbClr val="00B0F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975" b="1">
                <a:solidFill>
                  <a:prstClr val="white">
                    <a:lumMod val="50000"/>
                  </a:prstClr>
                </a:solidFill>
              </a:endParaRPr>
            </a:p>
          </p:txBody>
        </p:sp>
        <p:sp>
          <p:nvSpPr>
            <p:cNvPr id="114" name="Rechteck 113">
              <a:extLst>
                <a:ext uri="{FF2B5EF4-FFF2-40B4-BE49-F238E27FC236}">
                  <a16:creationId xmlns:a16="http://schemas.microsoft.com/office/drawing/2014/main" id="{524638EE-7234-4A68-819C-96B04EE04C36}"/>
                </a:ext>
              </a:extLst>
            </p:cNvPr>
            <p:cNvSpPr/>
            <p:nvPr/>
          </p:nvSpPr>
          <p:spPr>
            <a:xfrm>
              <a:off x="8158456" y="4343109"/>
              <a:ext cx="1646381" cy="608212"/>
            </a:xfrm>
            <a:prstGeom prst="rect">
              <a:avLst/>
            </a:prstGeom>
            <a:solidFill>
              <a:srgbClr val="ADDB7B"/>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sz="1975" b="1">
                  <a:solidFill>
                    <a:prstClr val="black">
                      <a:lumMod val="95000"/>
                      <a:lumOff val="5000"/>
                    </a:prstClr>
                  </a:solidFill>
                  <a:latin typeface="Arial Narrow" panose="020B0606020202030204" pitchFamily="34" charset="0"/>
                </a:rPr>
                <a:t>Storage tanks</a:t>
              </a:r>
            </a:p>
          </p:txBody>
        </p:sp>
        <p:cxnSp>
          <p:nvCxnSpPr>
            <p:cNvPr id="13" name="Gewinkelte Verbindung 12">
              <a:extLst>
                <a:ext uri="{FF2B5EF4-FFF2-40B4-BE49-F238E27FC236}">
                  <a16:creationId xmlns:a16="http://schemas.microsoft.com/office/drawing/2014/main" id="{8A5A166F-DEB9-4C6D-A87B-A3815B358B29}"/>
                </a:ext>
              </a:extLst>
            </p:cNvPr>
            <p:cNvCxnSpPr>
              <a:stCxn id="2" idx="2"/>
            </p:cNvCxnSpPr>
            <p:nvPr/>
          </p:nvCxnSpPr>
          <p:spPr>
            <a:xfrm rot="16200000" flipH="1">
              <a:off x="1225829" y="4228902"/>
              <a:ext cx="1057876" cy="1062355"/>
            </a:xfrm>
            <a:prstGeom prst="bentConnector2">
              <a:avLst/>
            </a:prstGeom>
            <a:ln w="76200">
              <a:solidFill>
                <a:schemeClr val="accent6">
                  <a:lumMod val="50000"/>
                </a:schemeClr>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6" name="Gewinkelte Verbindung 15">
              <a:extLst>
                <a:ext uri="{FF2B5EF4-FFF2-40B4-BE49-F238E27FC236}">
                  <a16:creationId xmlns:a16="http://schemas.microsoft.com/office/drawing/2014/main" id="{AA31D003-E720-47FD-A997-2365B9E5E9F9}"/>
                </a:ext>
              </a:extLst>
            </p:cNvPr>
            <p:cNvCxnSpPr>
              <a:stCxn id="3" idx="0"/>
              <a:endCxn id="4" idx="1"/>
            </p:cNvCxnSpPr>
            <p:nvPr/>
          </p:nvCxnSpPr>
          <p:spPr>
            <a:xfrm rot="5400000" flipH="1" flipV="1">
              <a:off x="2041854" y="2868263"/>
              <a:ext cx="3314261" cy="1043544"/>
            </a:xfrm>
            <a:prstGeom prst="bentConnector2">
              <a:avLst/>
            </a:prstGeom>
            <a:ln w="76200">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9" name="Gerade Verbindung 18">
              <a:extLst>
                <a:ext uri="{FF2B5EF4-FFF2-40B4-BE49-F238E27FC236}">
                  <a16:creationId xmlns:a16="http://schemas.microsoft.com/office/drawing/2014/main" id="{671281CE-6930-4C97-9FF3-777D7081DE75}"/>
                </a:ext>
              </a:extLst>
            </p:cNvPr>
            <p:cNvCxnSpPr>
              <a:stCxn id="4" idx="2"/>
            </p:cNvCxnSpPr>
            <p:nvPr/>
          </p:nvCxnSpPr>
          <p:spPr>
            <a:xfrm>
              <a:off x="5098587" y="1966695"/>
              <a:ext cx="0" cy="1295249"/>
            </a:xfrm>
            <a:prstGeom prst="line">
              <a:avLst/>
            </a:prstGeom>
            <a:ln w="7620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21" name="Gerade Verbindung mit Pfeil 20">
              <a:extLst>
                <a:ext uri="{FF2B5EF4-FFF2-40B4-BE49-F238E27FC236}">
                  <a16:creationId xmlns:a16="http://schemas.microsoft.com/office/drawing/2014/main" id="{76F8A4C6-D290-4EA3-9676-5644FCCCAB68}"/>
                </a:ext>
              </a:extLst>
            </p:cNvPr>
            <p:cNvCxnSpPr/>
            <p:nvPr/>
          </p:nvCxnSpPr>
          <p:spPr>
            <a:xfrm>
              <a:off x="5098587" y="2281998"/>
              <a:ext cx="1045336" cy="0"/>
            </a:xfrm>
            <a:prstGeom prst="straightConnector1">
              <a:avLst/>
            </a:prstGeom>
            <a:ln w="76200">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9" name="Gerade Verbindung mit Pfeil 28">
              <a:extLst>
                <a:ext uri="{FF2B5EF4-FFF2-40B4-BE49-F238E27FC236}">
                  <a16:creationId xmlns:a16="http://schemas.microsoft.com/office/drawing/2014/main" id="{4BDBBCA9-7A3F-4F98-9958-976CCE12027C}"/>
                </a:ext>
              </a:extLst>
            </p:cNvPr>
            <p:cNvCxnSpPr/>
            <p:nvPr/>
          </p:nvCxnSpPr>
          <p:spPr>
            <a:xfrm>
              <a:off x="7698042" y="2150323"/>
              <a:ext cx="17915" cy="676289"/>
            </a:xfrm>
            <a:prstGeom prst="straightConnector1">
              <a:avLst/>
            </a:prstGeom>
            <a:ln w="76200">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217" name="Gewinkelte Verbindung 9216">
              <a:extLst>
                <a:ext uri="{FF2B5EF4-FFF2-40B4-BE49-F238E27FC236}">
                  <a16:creationId xmlns:a16="http://schemas.microsoft.com/office/drawing/2014/main" id="{81038E9C-DF75-4760-9BEA-8E7F83441097}"/>
                </a:ext>
              </a:extLst>
            </p:cNvPr>
            <p:cNvCxnSpPr>
              <a:stCxn id="7" idx="3"/>
              <a:endCxn id="8" idx="0"/>
            </p:cNvCxnSpPr>
            <p:nvPr/>
          </p:nvCxnSpPr>
          <p:spPr>
            <a:xfrm flipV="1">
              <a:off x="7893315" y="2795260"/>
              <a:ext cx="1056980" cy="538344"/>
            </a:xfrm>
            <a:prstGeom prst="bentConnector4">
              <a:avLst>
                <a:gd name="adj1" fmla="val 8478"/>
                <a:gd name="adj2" fmla="val 175270"/>
              </a:avLst>
            </a:prstGeom>
            <a:ln w="7620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9222" name="Gewinkelte Verbindung 9221">
              <a:extLst>
                <a:ext uri="{FF2B5EF4-FFF2-40B4-BE49-F238E27FC236}">
                  <a16:creationId xmlns:a16="http://schemas.microsoft.com/office/drawing/2014/main" id="{2A75255B-7B14-46C3-9A04-2C46F80CF1F4}"/>
                </a:ext>
              </a:extLst>
            </p:cNvPr>
            <p:cNvCxnSpPr>
              <a:endCxn id="9" idx="2"/>
            </p:cNvCxnSpPr>
            <p:nvPr/>
          </p:nvCxnSpPr>
          <p:spPr>
            <a:xfrm rot="5400000" flipH="1" flipV="1">
              <a:off x="9365474" y="2747337"/>
              <a:ext cx="1937499" cy="1013985"/>
            </a:xfrm>
            <a:prstGeom prst="bentConnector3">
              <a:avLst>
                <a:gd name="adj1" fmla="val 536"/>
              </a:avLst>
            </a:prstGeom>
            <a:ln w="76200">
              <a:solidFill>
                <a:srgbClr val="00B0F0"/>
              </a:solidFill>
              <a:tailEnd type="arrow"/>
            </a:ln>
          </p:spPr>
          <p:style>
            <a:lnRef idx="2">
              <a:schemeClr val="accent1"/>
            </a:lnRef>
            <a:fillRef idx="0">
              <a:schemeClr val="accent1"/>
            </a:fillRef>
            <a:effectRef idx="1">
              <a:schemeClr val="accent1"/>
            </a:effectRef>
            <a:fontRef idx="minor">
              <a:schemeClr val="tx1"/>
            </a:fontRef>
          </p:style>
        </p:cxnSp>
        <p:sp>
          <p:nvSpPr>
            <p:cNvPr id="87" name="Rechteck 68">
              <a:extLst>
                <a:ext uri="{FF2B5EF4-FFF2-40B4-BE49-F238E27FC236}">
                  <a16:creationId xmlns:a16="http://schemas.microsoft.com/office/drawing/2014/main" id="{1B6F5BB2-56E5-4755-99D6-2E636DEF143B}"/>
                </a:ext>
              </a:extLst>
            </p:cNvPr>
            <p:cNvSpPr/>
            <p:nvPr/>
          </p:nvSpPr>
          <p:spPr>
            <a:xfrm>
              <a:off x="6423396" y="1087072"/>
              <a:ext cx="1511123" cy="1327496"/>
            </a:xfrm>
            <a:prstGeom prst="rect">
              <a:avLst/>
            </a:prstGeom>
            <a:solidFill>
              <a:schemeClr val="accent4">
                <a:lumMod val="60000"/>
                <a:lumOff val="4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n-US" sz="1975" b="1">
                  <a:solidFill>
                    <a:prstClr val="black">
                      <a:lumMod val="95000"/>
                      <a:lumOff val="5000"/>
                    </a:prstClr>
                  </a:solidFill>
                  <a:latin typeface="Arial Narrow" panose="020B0606020202030204" pitchFamily="34" charset="0"/>
                </a:rPr>
                <a:t>Filtration methods</a:t>
              </a:r>
            </a:p>
            <a:p>
              <a:pPr>
                <a:lnSpc>
                  <a:spcPct val="80000"/>
                </a:lnSpc>
                <a:defRPr/>
              </a:pPr>
              <a:r>
                <a:rPr lang="en-US" sz="1975" b="1">
                  <a:solidFill>
                    <a:prstClr val="black">
                      <a:lumMod val="95000"/>
                      <a:lumOff val="5000"/>
                    </a:prstClr>
                  </a:solidFill>
                  <a:latin typeface="Arial Narrow" panose="020B0606020202030204" pitchFamily="34" charset="0"/>
                </a:rPr>
                <a:t>Coagulation/ sedimentation</a:t>
              </a:r>
            </a:p>
          </p:txBody>
        </p:sp>
        <p:sp>
          <p:nvSpPr>
            <p:cNvPr id="92" name="Rechteck 69">
              <a:extLst>
                <a:ext uri="{FF2B5EF4-FFF2-40B4-BE49-F238E27FC236}">
                  <a16:creationId xmlns:a16="http://schemas.microsoft.com/office/drawing/2014/main" id="{28BFF0AA-CD54-4FB7-B69E-61E533AA7065}"/>
                </a:ext>
              </a:extLst>
            </p:cNvPr>
            <p:cNvSpPr/>
            <p:nvPr/>
          </p:nvSpPr>
          <p:spPr>
            <a:xfrm>
              <a:off x="6167212" y="1069440"/>
              <a:ext cx="256573" cy="1345151"/>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lnSpc>
                  <a:spcPct val="80000"/>
                </a:lnSpc>
                <a:defRPr/>
              </a:pPr>
              <a:r>
                <a:rPr lang="en-US" sz="1975" b="1">
                  <a:solidFill>
                    <a:prstClr val="black">
                      <a:lumMod val="95000"/>
                      <a:lumOff val="5000"/>
                    </a:prstClr>
                  </a:solidFill>
                  <a:latin typeface="Arial Narrow" panose="020B0606020202030204" pitchFamily="34" charset="0"/>
                </a:rPr>
                <a:t>Clarification</a:t>
              </a:r>
            </a:p>
          </p:txBody>
        </p:sp>
      </p:grpSp>
    </p:spTree>
    <p:extLst>
      <p:ext uri="{BB962C8B-B14F-4D97-AF65-F5344CB8AC3E}">
        <p14:creationId xmlns:p14="http://schemas.microsoft.com/office/powerpoint/2010/main" val="1434890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2474E8-BFEB-4DAB-8EA5-8AB62A265280}"/>
              </a:ext>
            </a:extLst>
          </p:cNvPr>
          <p:cNvSpPr txBox="1">
            <a:spLocks noGrp="1" noChangeArrowheads="1"/>
          </p:cNvSpPr>
          <p:nvPr>
            <p:ph idx="1"/>
          </p:nvPr>
        </p:nvSpPr>
        <p:spPr>
          <a:xfrm>
            <a:off x="740228" y="1676084"/>
            <a:ext cx="10515600" cy="15358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Mainly used household level</a:t>
            </a:r>
          </a:p>
          <a:p>
            <a:r>
              <a:rPr lang="en-US" altLang="en-US" dirty="0"/>
              <a:t>Not for large scale water supply</a:t>
            </a:r>
          </a:p>
          <a:p>
            <a:r>
              <a:rPr lang="en-US" altLang="en-US" dirty="0"/>
              <a:t>Normally requires complementary source</a:t>
            </a:r>
          </a:p>
          <a:p>
            <a:pPr>
              <a:buFont typeface="Wingdings" panose="05000000000000000000" pitchFamily="2" charset="2"/>
              <a:buNone/>
            </a:pPr>
            <a:endParaRPr lang="en-US" altLang="en-US" b="1" i="1" u="sng" dirty="0"/>
          </a:p>
          <a:p>
            <a:pPr>
              <a:buFont typeface="Wingdings" panose="05000000000000000000" pitchFamily="2" charset="2"/>
              <a:buNone/>
            </a:pPr>
            <a:endParaRPr lang="en-US" altLang="en-US" b="1" i="1" u="sng" dirty="0"/>
          </a:p>
        </p:txBody>
      </p:sp>
      <p:pic>
        <p:nvPicPr>
          <p:cNvPr id="6" name="Picture 4">
            <a:extLst>
              <a:ext uri="{FF2B5EF4-FFF2-40B4-BE49-F238E27FC236}">
                <a16:creationId xmlns:a16="http://schemas.microsoft.com/office/drawing/2014/main" id="{28AB1A22-5424-44B3-8E23-06B623034100}"/>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8602133" y="3531201"/>
            <a:ext cx="3223834" cy="3072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4E25529C-E7E4-47DD-B17B-6EEED22AC3AC}"/>
              </a:ext>
            </a:extLst>
          </p:cNvPr>
          <p:cNvSpPr>
            <a:spLocks noChangeArrowheads="1"/>
          </p:cNvSpPr>
          <p:nvPr/>
        </p:nvSpPr>
        <p:spPr bwMode="auto">
          <a:xfrm>
            <a:off x="880818" y="3691837"/>
            <a:ext cx="5418100" cy="2598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en-US" altLang="en-US" sz="2400" i="1" u="sng" dirty="0">
                <a:latin typeface="+mn-lt"/>
              </a:rPr>
              <a:t>Characteristics:</a:t>
            </a:r>
          </a:p>
          <a:p>
            <a:pPr eaLnBrk="1" hangingPunct="1"/>
            <a:r>
              <a:rPr lang="en-US" altLang="en-US" sz="2400" dirty="0">
                <a:latin typeface="+mn-lt"/>
              </a:rPr>
              <a:t>Good quality (depends on storage)</a:t>
            </a:r>
          </a:p>
          <a:p>
            <a:pPr eaLnBrk="1" hangingPunct="1"/>
            <a:r>
              <a:rPr lang="en-US" altLang="en-US" sz="2400" dirty="0">
                <a:latin typeface="+mn-lt"/>
              </a:rPr>
              <a:t>Adequate installation</a:t>
            </a:r>
          </a:p>
          <a:p>
            <a:pPr eaLnBrk="1" hangingPunct="1"/>
            <a:r>
              <a:rPr lang="en-US" altLang="en-US" sz="2400" dirty="0">
                <a:latin typeface="+mn-lt"/>
              </a:rPr>
              <a:t>Limit to available quantity </a:t>
            </a:r>
          </a:p>
          <a:p>
            <a:pPr eaLnBrk="1" hangingPunct="1"/>
            <a:r>
              <a:rPr lang="en-US" altLang="en-US" sz="2400" dirty="0">
                <a:latin typeface="+mn-lt"/>
              </a:rPr>
              <a:t>Depend on climate conditions</a:t>
            </a:r>
          </a:p>
          <a:p>
            <a:pPr eaLnBrk="1" hangingPunct="1"/>
            <a:r>
              <a:rPr lang="en-US" altLang="en-US" sz="2400" dirty="0">
                <a:latin typeface="+mn-lt"/>
              </a:rPr>
              <a:t>High user maintenance </a:t>
            </a:r>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44833" y="991201"/>
            <a:ext cx="4762500" cy="254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itle 3">
            <a:extLst>
              <a:ext uri="{FF2B5EF4-FFF2-40B4-BE49-F238E27FC236}">
                <a16:creationId xmlns:a16="http://schemas.microsoft.com/office/drawing/2014/main" id="{BAE199E6-3077-4A09-B472-46AFF1B9B1DF}"/>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Rain Water Collection</a:t>
            </a:r>
          </a:p>
        </p:txBody>
      </p:sp>
    </p:spTree>
    <p:extLst>
      <p:ext uri="{BB962C8B-B14F-4D97-AF65-F5344CB8AC3E}">
        <p14:creationId xmlns:p14="http://schemas.microsoft.com/office/powerpoint/2010/main" val="3289651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EF2474E8-BFEB-4DAB-8EA5-8AB62A265280}"/>
              </a:ext>
            </a:extLst>
          </p:cNvPr>
          <p:cNvSpPr txBox="1">
            <a:spLocks noChangeArrowheads="1"/>
          </p:cNvSpPr>
          <p:nvPr/>
        </p:nvSpPr>
        <p:spPr>
          <a:xfrm>
            <a:off x="980124" y="1623097"/>
            <a:ext cx="4351844" cy="11624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Rivers, stream</a:t>
            </a:r>
          </a:p>
          <a:p>
            <a:r>
              <a:rPr lang="en-US" altLang="en-US" dirty="0"/>
              <a:t>Lakes, lagoons, dams</a:t>
            </a:r>
          </a:p>
        </p:txBody>
      </p:sp>
      <p:sp>
        <p:nvSpPr>
          <p:cNvPr id="9" name="Rectangle 34">
            <a:extLst>
              <a:ext uri="{FF2B5EF4-FFF2-40B4-BE49-F238E27FC236}">
                <a16:creationId xmlns:a16="http://schemas.microsoft.com/office/drawing/2014/main" id="{3698F86A-AA1D-4C97-939E-01D1110D0145}"/>
              </a:ext>
            </a:extLst>
          </p:cNvPr>
          <p:cNvSpPr>
            <a:spLocks noChangeArrowheads="1"/>
          </p:cNvSpPr>
          <p:nvPr/>
        </p:nvSpPr>
        <p:spPr bwMode="auto">
          <a:xfrm>
            <a:off x="980124" y="3856913"/>
            <a:ext cx="3967014" cy="1663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en-US" altLang="en-US" sz="2400" i="1" u="sng" dirty="0">
                <a:latin typeface="+mn-lt"/>
              </a:rPr>
              <a:t>Characteristics</a:t>
            </a:r>
            <a:r>
              <a:rPr lang="en-US" altLang="en-US" sz="2400" b="1" i="1" u="sng" dirty="0">
                <a:latin typeface="+mn-lt"/>
              </a:rPr>
              <a:t>:</a:t>
            </a:r>
          </a:p>
          <a:p>
            <a:pPr eaLnBrk="1" hangingPunct="1"/>
            <a:r>
              <a:rPr lang="en-US" altLang="en-US" sz="2400" dirty="0">
                <a:latin typeface="+mn-lt"/>
              </a:rPr>
              <a:t>Always requires treatment</a:t>
            </a:r>
          </a:p>
          <a:p>
            <a:pPr eaLnBrk="1" hangingPunct="1"/>
            <a:r>
              <a:rPr lang="en-US" altLang="en-US" sz="2400" dirty="0">
                <a:latin typeface="+mn-lt"/>
              </a:rPr>
              <a:t>Usually large volumes available</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98476" y="1424659"/>
            <a:ext cx="6096000" cy="4572000"/>
          </a:xfrm>
          <a:prstGeom prst="rect">
            <a:avLst/>
          </a:prstGeom>
        </p:spPr>
      </p:pic>
      <p:sp>
        <p:nvSpPr>
          <p:cNvPr id="6" name="Title 3">
            <a:extLst>
              <a:ext uri="{FF2B5EF4-FFF2-40B4-BE49-F238E27FC236}">
                <a16:creationId xmlns:a16="http://schemas.microsoft.com/office/drawing/2014/main" id="{671F691A-C28B-4694-85B1-F7D69CD457B7}"/>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Surface Water</a:t>
            </a:r>
          </a:p>
        </p:txBody>
      </p:sp>
    </p:spTree>
    <p:extLst>
      <p:ext uri="{BB962C8B-B14F-4D97-AF65-F5344CB8AC3E}">
        <p14:creationId xmlns:p14="http://schemas.microsoft.com/office/powerpoint/2010/main" val="2510432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1">
            <a:extLst>
              <a:ext uri="{FF2B5EF4-FFF2-40B4-BE49-F238E27FC236}">
                <a16:creationId xmlns:a16="http://schemas.microsoft.com/office/drawing/2014/main" id="{C64A8451-427E-41D6-841F-6C90B9D80A06}"/>
              </a:ext>
            </a:extLst>
          </p:cNvPr>
          <p:cNvSpPr>
            <a:spLocks noGrp="1"/>
          </p:cNvSpPr>
          <p:nvPr>
            <p:ph sz="half" idx="1"/>
          </p:nvPr>
        </p:nvSpPr>
        <p:spPr>
          <a:xfrm>
            <a:off x="766765" y="1544709"/>
            <a:ext cx="6620281" cy="4516122"/>
          </a:xfrm>
        </p:spPr>
        <p:txBody>
          <a:bodyPr>
            <a:normAutofit/>
          </a:bodyPr>
          <a:lstStyle/>
          <a:p>
            <a:pPr marL="288405" indent="0">
              <a:spcBef>
                <a:spcPct val="0"/>
              </a:spcBef>
              <a:buNone/>
            </a:pPr>
            <a:r>
              <a:rPr lang="en-US" altLang="fr-FR" dirty="0">
                <a:ea typeface="ＭＳ Ｐゴシック" panose="020B0600070205080204" pitchFamily="34" charset="-128"/>
                <a:cs typeface="Arial Narrow" panose="020B0606020202030204" pitchFamily="34" charset="0"/>
              </a:rPr>
              <a:t>Microbiological quality is a primary concern in humanitarian settings </a:t>
            </a:r>
          </a:p>
          <a:p>
            <a:pPr marL="288405" indent="0">
              <a:spcBef>
                <a:spcPct val="0"/>
              </a:spcBef>
              <a:buNone/>
            </a:pPr>
            <a:r>
              <a:rPr lang="en-US" altLang="fr-FR" dirty="0">
                <a:ea typeface="ＭＳ Ｐゴシック" panose="020B0600070205080204" pitchFamily="34" charset="-128"/>
                <a:cs typeface="Arial Narrow" panose="020B0606020202030204" pitchFamily="34" charset="0"/>
                <a:sym typeface="Wingdings" panose="05000000000000000000" pitchFamily="2" charset="2"/>
              </a:rPr>
              <a:t></a:t>
            </a:r>
            <a:r>
              <a:rPr lang="en-US" altLang="fr-FR" sz="2800" dirty="0">
                <a:ea typeface="ＭＳ Ｐゴシック" panose="020B0600070205080204" pitchFamily="34" charset="-128"/>
                <a:cs typeface="Arial Narrow" panose="020B0606020202030204" pitchFamily="34" charset="0"/>
              </a:rPr>
              <a:t>E-Coli /100ml = 0</a:t>
            </a:r>
          </a:p>
          <a:p>
            <a:pPr marL="531131" lvl="1" indent="0">
              <a:spcBef>
                <a:spcPct val="0"/>
              </a:spcBef>
              <a:buNone/>
            </a:pPr>
            <a:endParaRPr lang="en-US" altLang="fr-FR" sz="2800" dirty="0">
              <a:ea typeface="ＭＳ Ｐゴシック" panose="020B0600070205080204" pitchFamily="34" charset="-128"/>
              <a:cs typeface="Arial Narrow" panose="020B0606020202030204" pitchFamily="34" charset="0"/>
            </a:endParaRPr>
          </a:p>
          <a:p>
            <a:pPr marL="288405" indent="0">
              <a:spcBef>
                <a:spcPct val="0"/>
              </a:spcBef>
              <a:buNone/>
            </a:pPr>
            <a:r>
              <a:rPr lang="en-US" altLang="fr-FR" dirty="0">
                <a:ea typeface="ＭＳ Ｐゴシック" panose="020B0600070205080204" pitchFamily="34" charset="-128"/>
                <a:cs typeface="Arial Narrow" panose="020B0606020202030204" pitchFamily="34" charset="0"/>
              </a:rPr>
              <a:t>Some chemicals can also be harmful in long or immediate exposure    </a:t>
            </a:r>
          </a:p>
          <a:p>
            <a:pPr marL="288405" indent="0">
              <a:spcBef>
                <a:spcPct val="0"/>
              </a:spcBef>
              <a:buNone/>
            </a:pPr>
            <a:r>
              <a:rPr lang="en-US" altLang="fr-FR" dirty="0">
                <a:ea typeface="ＭＳ Ｐゴシック" panose="020B0600070205080204" pitchFamily="34" charset="-128"/>
                <a:cs typeface="Arial Narrow" panose="020B0606020202030204" pitchFamily="34" charset="0"/>
                <a:sym typeface="Wingdings" panose="05000000000000000000" pitchFamily="2" charset="2"/>
              </a:rPr>
              <a:t> </a:t>
            </a:r>
            <a:r>
              <a:rPr lang="en-US" altLang="fr-FR" sz="2800" dirty="0">
                <a:ea typeface="ＭＳ Ｐゴシック" panose="020B0600070205080204" pitchFamily="34" charset="-128"/>
                <a:cs typeface="Arial Narrow" panose="020B0606020202030204" pitchFamily="34" charset="0"/>
              </a:rPr>
              <a:t>Nitrate, Arsenic, Fluoride etc.</a:t>
            </a:r>
          </a:p>
          <a:p>
            <a:pPr marL="531131" lvl="1" indent="0">
              <a:spcBef>
                <a:spcPct val="0"/>
              </a:spcBef>
              <a:buNone/>
            </a:pPr>
            <a:endParaRPr lang="en-US" altLang="fr-FR" sz="2800" dirty="0">
              <a:ea typeface="ＭＳ Ｐゴシック" panose="020B0600070205080204" pitchFamily="34" charset="-128"/>
              <a:cs typeface="Arial Narrow" panose="020B0606020202030204" pitchFamily="34" charset="0"/>
            </a:endParaRPr>
          </a:p>
          <a:p>
            <a:pPr marL="288405" indent="0">
              <a:spcBef>
                <a:spcPct val="0"/>
              </a:spcBef>
              <a:buNone/>
            </a:pPr>
            <a:r>
              <a:rPr lang="en-US" altLang="fr-FR" dirty="0">
                <a:ea typeface="ＭＳ Ｐゴシック" panose="020B0600070205080204" pitchFamily="34" charset="-128"/>
                <a:cs typeface="Arial Narrow" panose="020B0606020202030204" pitchFamily="34" charset="0"/>
              </a:rPr>
              <a:t>Organoleptic criteria play an important role in acceptance of water     </a:t>
            </a:r>
          </a:p>
          <a:p>
            <a:pPr marL="288405" indent="0">
              <a:spcBef>
                <a:spcPct val="0"/>
              </a:spcBef>
              <a:buNone/>
            </a:pPr>
            <a:r>
              <a:rPr lang="en-US" altLang="fr-FR" dirty="0">
                <a:ea typeface="ＭＳ Ｐゴシック" panose="020B0600070205080204" pitchFamily="34" charset="-128"/>
                <a:cs typeface="Arial Narrow" panose="020B0606020202030204" pitchFamily="34" charset="0"/>
                <a:sym typeface="Wingdings" panose="05000000000000000000" pitchFamily="2" charset="2"/>
              </a:rPr>
              <a:t> </a:t>
            </a:r>
            <a:r>
              <a:rPr lang="en-US" altLang="fr-FR" sz="2800" dirty="0">
                <a:ea typeface="ＭＳ Ｐゴシック" panose="020B0600070205080204" pitchFamily="34" charset="-128"/>
                <a:cs typeface="Arial Narrow" panose="020B0606020202030204" pitchFamily="34" charset="0"/>
              </a:rPr>
              <a:t>Turbidity </a:t>
            </a:r>
            <a:r>
              <a:rPr lang="fr-CH" altLang="fr-FR" sz="2800" b="1" dirty="0"/>
              <a:t>≤</a:t>
            </a:r>
            <a:r>
              <a:rPr lang="en-US" altLang="fr-FR" sz="2800" dirty="0">
                <a:ea typeface="ＭＳ Ｐゴシック" panose="020B0600070205080204" pitchFamily="34" charset="-128"/>
              </a:rPr>
              <a:t>  5NTU</a:t>
            </a:r>
            <a:endParaRPr lang="fr-CH" altLang="fr-FR" sz="2800" dirty="0">
              <a:ea typeface="ＭＳ Ｐゴシック" panose="020B0600070205080204" pitchFamily="34" charset="-128"/>
            </a:endParaRPr>
          </a:p>
        </p:txBody>
      </p:sp>
      <p:sp>
        <p:nvSpPr>
          <p:cNvPr id="6" name="Title 3">
            <a:extLst>
              <a:ext uri="{FF2B5EF4-FFF2-40B4-BE49-F238E27FC236}">
                <a16:creationId xmlns:a16="http://schemas.microsoft.com/office/drawing/2014/main" id="{0371DB09-482B-4ECF-9ED7-A790002F7EB8}"/>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Water Quality Criteria</a:t>
            </a:r>
          </a:p>
        </p:txBody>
      </p:sp>
      <p:pic>
        <p:nvPicPr>
          <p:cNvPr id="10" name="Picture 9">
            <a:extLst>
              <a:ext uri="{FF2B5EF4-FFF2-40B4-BE49-F238E27FC236}">
                <a16:creationId xmlns:a16="http://schemas.microsoft.com/office/drawing/2014/main" id="{5CD729B4-2A78-4B4F-AB5C-A1C369D73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7046" y="4662045"/>
            <a:ext cx="4253969" cy="1680139"/>
          </a:xfrm>
          <a:prstGeom prst="rect">
            <a:avLst/>
          </a:prstGeom>
        </p:spPr>
      </p:pic>
      <p:pic>
        <p:nvPicPr>
          <p:cNvPr id="12" name="Picture 11">
            <a:extLst>
              <a:ext uri="{FF2B5EF4-FFF2-40B4-BE49-F238E27FC236}">
                <a16:creationId xmlns:a16="http://schemas.microsoft.com/office/drawing/2014/main" id="{39A95185-C001-4E46-BB7B-0E3E5B90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7046" y="1301418"/>
            <a:ext cx="4253969" cy="3186371"/>
          </a:xfrm>
          <a:prstGeom prst="rect">
            <a:avLst/>
          </a:prstGeom>
        </p:spPr>
      </p:pic>
    </p:spTree>
    <p:extLst>
      <p:ext uri="{BB962C8B-B14F-4D97-AF65-F5344CB8AC3E}">
        <p14:creationId xmlns:p14="http://schemas.microsoft.com/office/powerpoint/2010/main" val="22685645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EF2474E8-BFEB-4DAB-8EA5-8AB62A265280}"/>
              </a:ext>
            </a:extLst>
          </p:cNvPr>
          <p:cNvSpPr txBox="1">
            <a:spLocks noChangeArrowheads="1"/>
          </p:cNvSpPr>
          <p:nvPr/>
        </p:nvSpPr>
        <p:spPr>
          <a:xfrm>
            <a:off x="497524" y="1424659"/>
            <a:ext cx="4351844" cy="2087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en-US" altLang="en-US" dirty="0"/>
          </a:p>
        </p:txBody>
      </p:sp>
      <p:sp>
        <p:nvSpPr>
          <p:cNvPr id="9" name="Rectangle 34">
            <a:extLst>
              <a:ext uri="{FF2B5EF4-FFF2-40B4-BE49-F238E27FC236}">
                <a16:creationId xmlns:a16="http://schemas.microsoft.com/office/drawing/2014/main" id="{3698F86A-AA1D-4C97-939E-01D1110D0145}"/>
              </a:ext>
            </a:extLst>
          </p:cNvPr>
          <p:cNvSpPr>
            <a:spLocks noChangeArrowheads="1"/>
          </p:cNvSpPr>
          <p:nvPr/>
        </p:nvSpPr>
        <p:spPr bwMode="auto">
          <a:xfrm>
            <a:off x="497524" y="3658475"/>
            <a:ext cx="8388350" cy="230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endParaRPr lang="en-US" altLang="en-US" sz="2400" dirty="0"/>
          </a:p>
        </p:txBody>
      </p:sp>
      <p:sp>
        <p:nvSpPr>
          <p:cNvPr id="10" name="Rectangle 3">
            <a:extLst>
              <a:ext uri="{FF2B5EF4-FFF2-40B4-BE49-F238E27FC236}">
                <a16:creationId xmlns:a16="http://schemas.microsoft.com/office/drawing/2014/main" id="{9C7F47DF-A31C-41EF-8F1D-08FDB7EB6111}"/>
              </a:ext>
            </a:extLst>
          </p:cNvPr>
          <p:cNvSpPr txBox="1">
            <a:spLocks noChangeArrowheads="1"/>
          </p:cNvSpPr>
          <p:nvPr/>
        </p:nvSpPr>
        <p:spPr>
          <a:xfrm>
            <a:off x="793857" y="1372158"/>
            <a:ext cx="4351845" cy="19383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en-US" altLang="en-US" sz="2400" b="1" i="1" dirty="0"/>
              <a:t>Ground water:</a:t>
            </a:r>
          </a:p>
          <a:p>
            <a:r>
              <a:rPr lang="en-US" altLang="en-US" sz="2400" dirty="0"/>
              <a:t>Spring catchments</a:t>
            </a:r>
          </a:p>
          <a:p>
            <a:r>
              <a:rPr lang="en-US" altLang="en-US" sz="2400" dirty="0"/>
              <a:t>Shallow well: Hand-dug-well</a:t>
            </a:r>
          </a:p>
          <a:p>
            <a:r>
              <a:rPr lang="en-US" altLang="en-US" sz="2400" dirty="0"/>
              <a:t>Deep well: Boreholes</a:t>
            </a:r>
          </a:p>
        </p:txBody>
      </p:sp>
      <p:pic>
        <p:nvPicPr>
          <p:cNvPr id="11" name="Picture 2">
            <a:extLst>
              <a:ext uri="{FF2B5EF4-FFF2-40B4-BE49-F238E27FC236}">
                <a16:creationId xmlns:a16="http://schemas.microsoft.com/office/drawing/2014/main" id="{7CA246B5-8AD4-4E64-BB17-47B28D654C1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14456" y="1196196"/>
            <a:ext cx="6915556" cy="3797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6">
            <a:extLst>
              <a:ext uri="{FF2B5EF4-FFF2-40B4-BE49-F238E27FC236}">
                <a16:creationId xmlns:a16="http://schemas.microsoft.com/office/drawing/2014/main" id="{763A1E7A-2218-4454-8F9D-5D2E9DC2E9C1}"/>
              </a:ext>
            </a:extLst>
          </p:cNvPr>
          <p:cNvSpPr>
            <a:spLocks noChangeArrowheads="1"/>
          </p:cNvSpPr>
          <p:nvPr/>
        </p:nvSpPr>
        <p:spPr bwMode="auto">
          <a:xfrm>
            <a:off x="793857" y="4042789"/>
            <a:ext cx="11060723" cy="2598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en-US" altLang="en-US" sz="2400" i="1" u="sng" dirty="0">
                <a:latin typeface="+mn-lt"/>
              </a:rPr>
              <a:t>Characteristics</a:t>
            </a:r>
            <a:r>
              <a:rPr lang="en-US" altLang="en-US" sz="2400" dirty="0">
                <a:latin typeface="+mn-lt"/>
              </a:rPr>
              <a:t>:</a:t>
            </a:r>
          </a:p>
          <a:p>
            <a:pPr eaLnBrk="1" hangingPunct="1"/>
            <a:r>
              <a:rPr lang="en-US" altLang="en-US" sz="2400" dirty="0">
                <a:latin typeface="+mn-lt"/>
              </a:rPr>
              <a:t>Excellent quality (usually)</a:t>
            </a:r>
          </a:p>
          <a:p>
            <a:pPr eaLnBrk="1" hangingPunct="1"/>
            <a:r>
              <a:rPr lang="en-US" altLang="en-US" sz="2400" dirty="0">
                <a:latin typeface="+mn-lt"/>
              </a:rPr>
              <a:t>Extraction can imply high costs </a:t>
            </a:r>
          </a:p>
          <a:p>
            <a:pPr eaLnBrk="1" hangingPunct="1"/>
            <a:r>
              <a:rPr lang="en-US" altLang="en-US" sz="2400" dirty="0">
                <a:latin typeface="+mn-lt"/>
              </a:rPr>
              <a:t>Can be contaminated (e.g. by nearby latrine)</a:t>
            </a:r>
          </a:p>
          <a:p>
            <a:pPr eaLnBrk="1" hangingPunct="1"/>
            <a:r>
              <a:rPr lang="en-US" altLang="en-US" sz="2400" dirty="0">
                <a:latin typeface="+mn-lt"/>
              </a:rPr>
              <a:t>Risk of salt water intrusion if nearby coast</a:t>
            </a:r>
          </a:p>
        </p:txBody>
      </p:sp>
      <p:sp>
        <p:nvSpPr>
          <p:cNvPr id="13" name="Title 3">
            <a:extLst>
              <a:ext uri="{FF2B5EF4-FFF2-40B4-BE49-F238E27FC236}">
                <a16:creationId xmlns:a16="http://schemas.microsoft.com/office/drawing/2014/main" id="{8BF3A03E-3321-4009-A551-1F9ADEB48003}"/>
              </a:ext>
            </a:extLst>
          </p:cNvPr>
          <p:cNvSpPr txBox="1">
            <a:spLocks/>
          </p:cNvSpPr>
          <p:nvPr/>
        </p:nvSpPr>
        <p:spPr>
          <a:xfrm>
            <a:off x="838200" y="99301"/>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Ground Water</a:t>
            </a:r>
          </a:p>
        </p:txBody>
      </p:sp>
    </p:spTree>
    <p:extLst>
      <p:ext uri="{BB962C8B-B14F-4D97-AF65-F5344CB8AC3E}">
        <p14:creationId xmlns:p14="http://schemas.microsoft.com/office/powerpoint/2010/main" val="1995154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57173" y="1642533"/>
            <a:ext cx="5515052" cy="38605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08800" y="1433243"/>
            <a:ext cx="5133838" cy="384995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itle 3">
            <a:extLst>
              <a:ext uri="{FF2B5EF4-FFF2-40B4-BE49-F238E27FC236}">
                <a16:creationId xmlns:a16="http://schemas.microsoft.com/office/drawing/2014/main" id="{BDF596B3-30D8-41B6-8D2C-4F791DBDAE43}"/>
              </a:ext>
            </a:extLst>
          </p:cNvPr>
          <p:cNvSpPr txBox="1">
            <a:spLocks/>
          </p:cNvSpPr>
          <p:nvPr/>
        </p:nvSpPr>
        <p:spPr>
          <a:xfrm>
            <a:off x="857173" y="277403"/>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Spring Catchment</a:t>
            </a:r>
          </a:p>
        </p:txBody>
      </p:sp>
      <p:sp>
        <p:nvSpPr>
          <p:cNvPr id="7" name="Rectangle 6">
            <a:extLst>
              <a:ext uri="{FF2B5EF4-FFF2-40B4-BE49-F238E27FC236}">
                <a16:creationId xmlns:a16="http://schemas.microsoft.com/office/drawing/2014/main" id="{0F8AE545-AB79-43D8-8A2B-E353EEB0D858}"/>
              </a:ext>
            </a:extLst>
          </p:cNvPr>
          <p:cNvSpPr>
            <a:spLocks noChangeArrowheads="1"/>
          </p:cNvSpPr>
          <p:nvPr/>
        </p:nvSpPr>
        <p:spPr bwMode="auto">
          <a:xfrm>
            <a:off x="1559170" y="5520248"/>
            <a:ext cx="9530861" cy="972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en-US" altLang="en-US" sz="2400" b="1" i="1" u="sng" dirty="0">
                <a:latin typeface="+mn-lt"/>
              </a:rPr>
              <a:t>Characteristics:</a:t>
            </a:r>
          </a:p>
          <a:p>
            <a:pPr eaLnBrk="1" hangingPunct="1"/>
            <a:r>
              <a:rPr lang="en-US" altLang="en-US" sz="2400" dirty="0">
                <a:latin typeface="+mn-lt"/>
              </a:rPr>
              <a:t>Excellent quality (usually). Only initial investment, low running costs</a:t>
            </a:r>
          </a:p>
        </p:txBody>
      </p:sp>
    </p:spTree>
    <p:extLst>
      <p:ext uri="{BB962C8B-B14F-4D97-AF65-F5344CB8AC3E}">
        <p14:creationId xmlns:p14="http://schemas.microsoft.com/office/powerpoint/2010/main" val="30453983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649936" y="780660"/>
            <a:ext cx="4587069" cy="550984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Title 3">
            <a:extLst>
              <a:ext uri="{FF2B5EF4-FFF2-40B4-BE49-F238E27FC236}">
                <a16:creationId xmlns:a16="http://schemas.microsoft.com/office/drawing/2014/main" id="{36E77BA9-348F-4D44-8E99-D507D31ED038}"/>
              </a:ext>
            </a:extLst>
          </p:cNvPr>
          <p:cNvSpPr txBox="1">
            <a:spLocks/>
          </p:cNvSpPr>
          <p:nvPr/>
        </p:nvSpPr>
        <p:spPr>
          <a:xfrm>
            <a:off x="1358918" y="6350"/>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Wells</a:t>
            </a:r>
          </a:p>
        </p:txBody>
      </p:sp>
      <p:pic>
        <p:nvPicPr>
          <p:cNvPr id="10" name="Picture 4" descr="http://dowdyswellandseptic.com/images/drilled_well_sm.jpg">
            <a:extLst>
              <a:ext uri="{FF2B5EF4-FFF2-40B4-BE49-F238E27FC236}">
                <a16:creationId xmlns:a16="http://schemas.microsoft.com/office/drawing/2014/main" id="{7FD6D98D-7236-4017-B578-C135BF58198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996431" y="780660"/>
            <a:ext cx="3141276" cy="558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a:extLst>
              <a:ext uri="{FF2B5EF4-FFF2-40B4-BE49-F238E27FC236}">
                <a16:creationId xmlns:a16="http://schemas.microsoft.com/office/drawing/2014/main" id="{92A6F80B-46BC-4CE6-B880-C3882B5FE00D}"/>
              </a:ext>
            </a:extLst>
          </p:cNvPr>
          <p:cNvSpPr txBox="1">
            <a:spLocks noChangeArrowheads="1"/>
          </p:cNvSpPr>
          <p:nvPr/>
        </p:nvSpPr>
        <p:spPr>
          <a:xfrm>
            <a:off x="160867" y="6370287"/>
            <a:ext cx="5572850" cy="358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ltLang="fr-FR" sz="2400" b="1" dirty="0">
                <a:cs typeface="Arial" panose="020B0604020202020204" pitchFamily="34" charset="0"/>
              </a:rPr>
              <a:t>Dug-well</a:t>
            </a:r>
          </a:p>
        </p:txBody>
      </p:sp>
      <p:sp>
        <p:nvSpPr>
          <p:cNvPr id="8" name="Rectangle 1">
            <a:extLst>
              <a:ext uri="{FF2B5EF4-FFF2-40B4-BE49-F238E27FC236}">
                <a16:creationId xmlns:a16="http://schemas.microsoft.com/office/drawing/2014/main" id="{2FDD0A85-5BF1-4D14-971C-2094FA176F17}"/>
              </a:ext>
            </a:extLst>
          </p:cNvPr>
          <p:cNvSpPr txBox="1">
            <a:spLocks noChangeArrowheads="1"/>
          </p:cNvSpPr>
          <p:nvPr/>
        </p:nvSpPr>
        <p:spPr>
          <a:xfrm>
            <a:off x="6780644" y="6370286"/>
            <a:ext cx="5572850" cy="358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ltLang="fr-FR" sz="2400" b="1" dirty="0">
                <a:cs typeface="Arial" panose="020B0604020202020204" pitchFamily="34" charset="0"/>
              </a:rPr>
              <a:t>Borehole</a:t>
            </a:r>
          </a:p>
        </p:txBody>
      </p:sp>
    </p:spTree>
    <p:extLst>
      <p:ext uri="{BB962C8B-B14F-4D97-AF65-F5344CB8AC3E}">
        <p14:creationId xmlns:p14="http://schemas.microsoft.com/office/powerpoint/2010/main" val="3427406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idx="1"/>
          </p:nvPr>
        </p:nvSpPr>
        <p:spPr>
          <a:xfrm>
            <a:off x="872066" y="1148421"/>
            <a:ext cx="6160912" cy="5616446"/>
          </a:xfrm>
        </p:spPr>
        <p:txBody>
          <a:bodyPr>
            <a:noAutofit/>
          </a:bodyPr>
          <a:lstStyle/>
          <a:p>
            <a: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fr-CH" altLang="fr-FR" b="1" i="1" dirty="0"/>
              <a:t>Hand </a:t>
            </a:r>
            <a:r>
              <a:rPr lang="en-US" altLang="fr-FR" b="1" i="1" dirty="0"/>
              <a:t>Pump</a:t>
            </a:r>
          </a:p>
          <a:p>
            <a:pPr lvl="1">
              <a:buSzPct val="8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dirty="0"/>
              <a:t>Depth of water (usually max. 50m)</a:t>
            </a:r>
          </a:p>
          <a:p>
            <a:pPr lvl="1">
              <a:buSzPct val="8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dirty="0"/>
              <a:t>Low productivity: Number of beneficiaries max. 250 persons (Spheres)</a:t>
            </a:r>
          </a:p>
          <a:p>
            <a:pPr lvl="1">
              <a:buSzPct val="8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dirty="0"/>
              <a:t>Simple to use and repair but still needs maintenance &amp; supervision</a:t>
            </a:r>
          </a:p>
          <a:p>
            <a:pPr lvl="1">
              <a:buSzPct val="80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dirty="0"/>
          </a:p>
          <a:p>
            <a: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b="1" i="1" dirty="0"/>
              <a:t>Motorized Pump</a:t>
            </a:r>
          </a:p>
          <a:p>
            <a:pPr lvl="1">
              <a:buSzPct val="8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dirty="0"/>
              <a:t>High productivity possible</a:t>
            </a:r>
          </a:p>
          <a:p>
            <a:pPr lvl="1">
              <a:buSzPct val="8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dirty="0"/>
              <a:t>Fuel/energy need means higher operation costs and dependency on supplies</a:t>
            </a:r>
          </a:p>
          <a:p>
            <a:pPr lvl="1">
              <a:buSzPct val="8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dirty="0"/>
              <a:t>Maintenance requires more skills</a:t>
            </a:r>
          </a:p>
          <a:p>
            <a:pPr lvl="1">
              <a:buSzPct val="8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r-FR" dirty="0"/>
              <a:t>Availability of spare parts?</a:t>
            </a:r>
          </a:p>
          <a:p>
            <a:pPr marL="457200" lvl="1" indent="0">
              <a:buSzPct val="8000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dirty="0"/>
          </a:p>
        </p:txBody>
      </p:sp>
      <p:pic>
        <p:nvPicPr>
          <p:cNvPr id="4098" name="Picture 2" descr="Image result for pumping wate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b="-500"/>
          <a:stretch/>
        </p:blipFill>
        <p:spPr bwMode="auto">
          <a:xfrm>
            <a:off x="7594216" y="3677261"/>
            <a:ext cx="4502950" cy="292579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hand pump"/>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015774" y="372533"/>
            <a:ext cx="4081392" cy="30610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968959" y="2812799"/>
            <a:ext cx="1016000" cy="3886592"/>
          </a:xfrm>
          <a:prstGeom prst="rect">
            <a:avLst/>
          </a:prstGeom>
        </p:spPr>
      </p:pic>
      <p:sp>
        <p:nvSpPr>
          <p:cNvPr id="7" name="Title 3">
            <a:extLst>
              <a:ext uri="{FF2B5EF4-FFF2-40B4-BE49-F238E27FC236}">
                <a16:creationId xmlns:a16="http://schemas.microsoft.com/office/drawing/2014/main" id="{A2626AEC-0D8D-4E02-AF70-5A793016AC25}"/>
              </a:ext>
            </a:extLst>
          </p:cNvPr>
          <p:cNvSpPr txBox="1">
            <a:spLocks/>
          </p:cNvSpPr>
          <p:nvPr/>
        </p:nvSpPr>
        <p:spPr>
          <a:xfrm>
            <a:off x="2961861" y="112594"/>
            <a:ext cx="4253948"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Pumping</a:t>
            </a:r>
          </a:p>
        </p:txBody>
      </p:sp>
    </p:spTree>
    <p:extLst>
      <p:ext uri="{BB962C8B-B14F-4D97-AF65-F5344CB8AC3E}">
        <p14:creationId xmlns:p14="http://schemas.microsoft.com/office/powerpoint/2010/main" val="1565915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38533" y="1211683"/>
            <a:ext cx="3923379" cy="4811715"/>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38200" y="1802095"/>
            <a:ext cx="6275799" cy="4151824"/>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1"/>
          <p:cNvSpPr txBox="1">
            <a:spLocks noChangeArrowheads="1"/>
          </p:cNvSpPr>
          <p:nvPr/>
        </p:nvSpPr>
        <p:spPr>
          <a:xfrm>
            <a:off x="838200" y="6134100"/>
            <a:ext cx="6275799" cy="358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ltLang="fr-FR" sz="2400" b="1" dirty="0">
                <a:cs typeface="Arial" panose="020B0604020202020204" pitchFamily="34" charset="0"/>
              </a:rPr>
              <a:t>Ground Storage Water Tanks</a:t>
            </a:r>
          </a:p>
        </p:txBody>
      </p:sp>
      <p:sp>
        <p:nvSpPr>
          <p:cNvPr id="8" name="Rectangle 1"/>
          <p:cNvSpPr txBox="1">
            <a:spLocks noChangeArrowheads="1"/>
          </p:cNvSpPr>
          <p:nvPr/>
        </p:nvSpPr>
        <p:spPr>
          <a:xfrm>
            <a:off x="7738533" y="6201991"/>
            <a:ext cx="3923379" cy="3603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ltLang="fr-FR" sz="2400" b="1" dirty="0">
                <a:cs typeface="Arial" panose="020B0604020202020204" pitchFamily="34" charset="0"/>
              </a:rPr>
              <a:t>Elevated Water Tank</a:t>
            </a:r>
          </a:p>
        </p:txBody>
      </p:sp>
      <p:sp>
        <p:nvSpPr>
          <p:cNvPr id="9" name="Title 3">
            <a:extLst>
              <a:ext uri="{FF2B5EF4-FFF2-40B4-BE49-F238E27FC236}">
                <a16:creationId xmlns:a16="http://schemas.microsoft.com/office/drawing/2014/main" id="{574C291F-5D95-4A78-8B15-A041F3C98516}"/>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Water Storage</a:t>
            </a:r>
          </a:p>
        </p:txBody>
      </p:sp>
    </p:spTree>
    <p:extLst>
      <p:ext uri="{BB962C8B-B14F-4D97-AF65-F5344CB8AC3E}">
        <p14:creationId xmlns:p14="http://schemas.microsoft.com/office/powerpoint/2010/main" val="2116416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169677" y="1512888"/>
            <a:ext cx="5695296" cy="4201449"/>
          </a:xfrm>
          <a:prstGeom prst="rect">
            <a:avLst/>
          </a:prstGeom>
          <a:ln w="12700">
            <a:solidFill>
              <a:schemeClr val="tx1"/>
            </a:solidFill>
          </a:ln>
        </p:spPr>
      </p:pic>
      <p:sp>
        <p:nvSpPr>
          <p:cNvPr id="7" name="Title 3">
            <a:extLst>
              <a:ext uri="{FF2B5EF4-FFF2-40B4-BE49-F238E27FC236}">
                <a16:creationId xmlns:a16="http://schemas.microsoft.com/office/drawing/2014/main" id="{267713FC-4E42-42B6-9966-ACFD70DA2822}"/>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Water Distribution</a:t>
            </a:r>
          </a:p>
        </p:txBody>
      </p:sp>
      <p:sp>
        <p:nvSpPr>
          <p:cNvPr id="6" name="Inhaltsplatzhalter 1">
            <a:extLst>
              <a:ext uri="{FF2B5EF4-FFF2-40B4-BE49-F238E27FC236}">
                <a16:creationId xmlns:a16="http://schemas.microsoft.com/office/drawing/2014/main" id="{980C03E0-5EE1-441A-9BC3-8F3CDDA1A834}"/>
              </a:ext>
            </a:extLst>
          </p:cNvPr>
          <p:cNvSpPr>
            <a:spLocks noGrp="1"/>
          </p:cNvSpPr>
          <p:nvPr>
            <p:ph sz="half" idx="1"/>
          </p:nvPr>
        </p:nvSpPr>
        <p:spPr>
          <a:xfrm>
            <a:off x="2526898" y="5859829"/>
            <a:ext cx="2208876" cy="633046"/>
          </a:xfrm>
        </p:spPr>
        <p:txBody>
          <a:bodyPr rtlCol="0">
            <a:normAutofit/>
          </a:bodyPr>
          <a:lstStyle/>
          <a:p>
            <a:pPr marL="0" indent="0" defTabSz="914183">
              <a:lnSpc>
                <a:spcPct val="80000"/>
              </a:lnSpc>
              <a:buNone/>
              <a:defRPr/>
            </a:pPr>
            <a:r>
              <a:rPr lang="en-GB" altLang="fr-FR" sz="2400" dirty="0"/>
              <a:t>By gravity</a:t>
            </a:r>
          </a:p>
          <a:p>
            <a:pPr marL="0" indent="0" defTabSz="914183">
              <a:lnSpc>
                <a:spcPct val="80000"/>
              </a:lnSpc>
              <a:defRPr/>
            </a:pPr>
            <a:endParaRPr lang="en-GB" altLang="fr-FR" sz="2400" dirty="0"/>
          </a:p>
        </p:txBody>
      </p:sp>
      <p:sp>
        <p:nvSpPr>
          <p:cNvPr id="8" name="Inhaltsplatzhalter 1">
            <a:extLst>
              <a:ext uri="{FF2B5EF4-FFF2-40B4-BE49-F238E27FC236}">
                <a16:creationId xmlns:a16="http://schemas.microsoft.com/office/drawing/2014/main" id="{FA01755C-0CF0-42F6-B1C6-98A133DE2D56}"/>
              </a:ext>
            </a:extLst>
          </p:cNvPr>
          <p:cNvSpPr txBox="1">
            <a:spLocks/>
          </p:cNvSpPr>
          <p:nvPr/>
        </p:nvSpPr>
        <p:spPr>
          <a:xfrm>
            <a:off x="8085870" y="5897313"/>
            <a:ext cx="3267930" cy="6330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183">
              <a:lnSpc>
                <a:spcPct val="80000"/>
              </a:lnSpc>
              <a:buFont typeface="Arial" panose="020B0604020202020204" pitchFamily="34" charset="0"/>
              <a:buNone/>
              <a:defRPr/>
            </a:pPr>
            <a:r>
              <a:rPr lang="en-GB" altLang="fr-FR" sz="2400" dirty="0"/>
              <a:t>By booster pumps</a:t>
            </a:r>
          </a:p>
          <a:p>
            <a:pPr marL="0" indent="0" defTabSz="914183">
              <a:lnSpc>
                <a:spcPct val="80000"/>
              </a:lnSpc>
              <a:defRPr/>
            </a:pPr>
            <a:endParaRPr lang="en-GB" altLang="fr-FR" sz="2400" dirty="0"/>
          </a:p>
        </p:txBody>
      </p:sp>
      <p:pic>
        <p:nvPicPr>
          <p:cNvPr id="4" name="Picture 3">
            <a:extLst>
              <a:ext uri="{FF2B5EF4-FFF2-40B4-BE49-F238E27FC236}">
                <a16:creationId xmlns:a16="http://schemas.microsoft.com/office/drawing/2014/main" id="{93066F91-76F0-4C84-8811-7146354512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6712" y="1512888"/>
            <a:ext cx="4201449" cy="4201449"/>
          </a:xfrm>
          <a:prstGeom prst="rect">
            <a:avLst/>
          </a:prstGeom>
        </p:spPr>
      </p:pic>
    </p:spTree>
    <p:extLst>
      <p:ext uri="{BB962C8B-B14F-4D97-AF65-F5344CB8AC3E}">
        <p14:creationId xmlns:p14="http://schemas.microsoft.com/office/powerpoint/2010/main" val="3402048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Inhaltsplatzhalter 1">
            <a:extLst>
              <a:ext uri="{FF2B5EF4-FFF2-40B4-BE49-F238E27FC236}">
                <a16:creationId xmlns:a16="http://schemas.microsoft.com/office/drawing/2014/main" id="{8761A2E1-C41B-4222-B242-0D5BC3801D3F}"/>
              </a:ext>
            </a:extLst>
          </p:cNvPr>
          <p:cNvSpPr>
            <a:spLocks noGrp="1"/>
          </p:cNvSpPr>
          <p:nvPr>
            <p:ph sz="half" idx="1"/>
          </p:nvPr>
        </p:nvSpPr>
        <p:spPr>
          <a:xfrm>
            <a:off x="838200" y="1826062"/>
            <a:ext cx="5467065" cy="4187112"/>
          </a:xfrm>
        </p:spPr>
        <p:txBody>
          <a:bodyPr rtlCol="0">
            <a:normAutofit/>
          </a:bodyPr>
          <a:lstStyle/>
          <a:p>
            <a:pPr marL="228546" indent="-228546" defTabSz="914183">
              <a:lnSpc>
                <a:spcPct val="80000"/>
              </a:lnSpc>
              <a:defRPr/>
            </a:pPr>
            <a:r>
              <a:rPr lang="en-GB" altLang="fr-FR" sz="2400" dirty="0"/>
              <a:t>High costs  </a:t>
            </a:r>
          </a:p>
          <a:p>
            <a:pPr marL="228546" indent="-228546" defTabSz="914183">
              <a:lnSpc>
                <a:spcPct val="80000"/>
              </a:lnSpc>
              <a:defRPr/>
            </a:pPr>
            <a:r>
              <a:rPr lang="en-GB" altLang="fr-FR" sz="2400" dirty="0"/>
              <a:t>High organizational effort</a:t>
            </a:r>
          </a:p>
          <a:p>
            <a:pPr marL="228546" indent="-228546" defTabSz="914183">
              <a:lnSpc>
                <a:spcPct val="80000"/>
              </a:lnSpc>
              <a:defRPr/>
            </a:pPr>
            <a:r>
              <a:rPr lang="en-GB" altLang="fr-FR" sz="2400" dirty="0"/>
              <a:t>Choose appropriate means of transport</a:t>
            </a:r>
          </a:p>
          <a:p>
            <a:pPr marL="228546" indent="-228546" defTabSz="914183">
              <a:lnSpc>
                <a:spcPct val="80000"/>
              </a:lnSpc>
              <a:defRPr/>
            </a:pPr>
            <a:r>
              <a:rPr lang="en-GB" altLang="fr-FR" sz="2400" dirty="0"/>
              <a:t>Risk of recontamination</a:t>
            </a:r>
            <a:endParaRPr lang="en-GB" altLang="fr-FR" sz="2400" dirty="0">
              <a:sym typeface="Wingdings" panose="05000000000000000000" pitchFamily="2" charset="2"/>
            </a:endParaRPr>
          </a:p>
          <a:p>
            <a:pPr marL="457092" lvl="1" indent="0" defTabSz="914183">
              <a:lnSpc>
                <a:spcPct val="80000"/>
              </a:lnSpc>
              <a:buNone/>
              <a:defRPr/>
            </a:pPr>
            <a:r>
              <a:rPr lang="en-GB" altLang="fr-FR" dirty="0">
                <a:sym typeface="Wingdings" panose="05000000000000000000" pitchFamily="2" charset="2"/>
              </a:rPr>
              <a:t> Shock chlorinate tanks and chlorinate water </a:t>
            </a:r>
          </a:p>
          <a:p>
            <a:pPr marL="228546" indent="-228546" defTabSz="914183">
              <a:lnSpc>
                <a:spcPct val="80000"/>
              </a:lnSpc>
              <a:defRPr/>
            </a:pPr>
            <a:r>
              <a:rPr lang="en-GB" altLang="fr-FR" sz="2400" dirty="0">
                <a:sym typeface="Wingdings" panose="05000000000000000000" pitchFamily="2" charset="2"/>
              </a:rPr>
              <a:t>Use trucks only to transport water – not to distribute it!</a:t>
            </a:r>
          </a:p>
          <a:p>
            <a:pPr marL="0" indent="0" defTabSz="914183">
              <a:lnSpc>
                <a:spcPct val="80000"/>
              </a:lnSpc>
              <a:buNone/>
              <a:defRPr/>
            </a:pPr>
            <a:endParaRPr lang="en-GB" altLang="fr-FR" sz="2400" dirty="0"/>
          </a:p>
          <a:p>
            <a:pPr marL="0" indent="0" defTabSz="914183">
              <a:lnSpc>
                <a:spcPct val="80000"/>
              </a:lnSpc>
              <a:buNone/>
              <a:defRPr/>
            </a:pPr>
            <a:r>
              <a:rPr lang="en-GB" altLang="fr-FR" sz="2400" b="1" dirty="0">
                <a:solidFill>
                  <a:srgbClr val="FF0000"/>
                </a:solidFill>
                <a:sym typeface="Wingdings" panose="05000000000000000000" pitchFamily="2" charset="2"/>
              </a:rPr>
              <a:t> Avoid water trucking i</a:t>
            </a:r>
            <a:r>
              <a:rPr lang="en-GB" altLang="fr-FR" sz="2400" b="1" dirty="0">
                <a:solidFill>
                  <a:srgbClr val="FF0000"/>
                </a:solidFill>
              </a:rPr>
              <a:t>f possible !</a:t>
            </a:r>
          </a:p>
        </p:txBody>
      </p:sp>
      <p:pic>
        <p:nvPicPr>
          <p:cNvPr id="81924" name="Picture 2" descr="https://icrcavarchiveprod.blob.core.windows.net/imagepublic/V-P-SS-E-00837.JPG">
            <a:extLst>
              <a:ext uri="{FF2B5EF4-FFF2-40B4-BE49-F238E27FC236}">
                <a16:creationId xmlns:a16="http://schemas.microsoft.com/office/drawing/2014/main" id="{43DF17C3-4E5B-45A5-93A5-FCDCAA306A0F}"/>
              </a:ext>
            </a:extLst>
          </p:cNvPr>
          <p:cNvPicPr>
            <a:picLocks noGrp="1" noChangeAspect="1" noChangeArrowheads="1"/>
          </p:cNvPicPr>
          <p:nvPr>
            <p:ph sz="half" idx="2"/>
          </p:nvPr>
        </p:nvPicPr>
        <p:blipFill>
          <a:blip r:embed="rId3" cstate="hqprint">
            <a:extLst>
              <a:ext uri="{28A0092B-C50C-407E-A947-70E740481C1C}">
                <a14:useLocalDpi xmlns:a14="http://schemas.microsoft.com/office/drawing/2010/main"/>
              </a:ext>
            </a:extLst>
          </a:blip>
          <a:srcRect/>
          <a:stretch>
            <a:fillRect/>
          </a:stretch>
        </p:blipFill>
        <p:spPr>
          <a:xfrm>
            <a:off x="6498690" y="1826062"/>
            <a:ext cx="5257801" cy="3505504"/>
          </a:xfrm>
        </p:spPr>
      </p:pic>
      <p:sp>
        <p:nvSpPr>
          <p:cNvPr id="5" name="Title 3">
            <a:extLst>
              <a:ext uri="{FF2B5EF4-FFF2-40B4-BE49-F238E27FC236}">
                <a16:creationId xmlns:a16="http://schemas.microsoft.com/office/drawing/2014/main" id="{A1B984F2-D1A3-401C-B86B-1C916139BEB7}"/>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Water Trucking</a:t>
            </a:r>
          </a:p>
        </p:txBody>
      </p:sp>
    </p:spTree>
    <p:extLst>
      <p:ext uri="{BB962C8B-B14F-4D97-AF65-F5344CB8AC3E}">
        <p14:creationId xmlns:p14="http://schemas.microsoft.com/office/powerpoint/2010/main" val="2511760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hqprint">
            <a:extLst>
              <a:ext uri="{BEBA8EAE-BF5A-486C-A8C5-ECC9F3942E4B}">
                <a14:imgProps xmlns:a14="http://schemas.microsoft.com/office/drawing/2010/main">
                  <a14:imgLayer r:embed="rId4">
                    <a14:imgEffect>
                      <a14:brightnessContrast bright="34000"/>
                    </a14:imgEffect>
                  </a14:imgLayer>
                </a14:imgProps>
              </a:ext>
              <a:ext uri="{28A0092B-C50C-407E-A947-70E740481C1C}">
                <a14:useLocalDpi xmlns:a14="http://schemas.microsoft.com/office/drawing/2010/main"/>
              </a:ext>
            </a:extLst>
          </a:blip>
          <a:srcRect/>
          <a:stretch/>
        </p:blipFill>
        <p:spPr bwMode="auto">
          <a:xfrm>
            <a:off x="8516914" y="1961728"/>
            <a:ext cx="3179217" cy="3902397"/>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3"/>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39000"/>
                    </a14:imgEffect>
                  </a14:imgLayer>
                </a14:imgProps>
              </a:ext>
              <a:ext uri="{28A0092B-C50C-407E-A947-70E740481C1C}">
                <a14:useLocalDpi xmlns:a14="http://schemas.microsoft.com/office/drawing/2010/main"/>
              </a:ext>
            </a:extLst>
          </a:blip>
          <a:srcRect/>
          <a:stretch>
            <a:fillRect/>
          </a:stretch>
        </p:blipFill>
        <p:spPr bwMode="auto">
          <a:xfrm>
            <a:off x="1138452" y="1960119"/>
            <a:ext cx="6875517" cy="3904006"/>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itle 3">
            <a:extLst>
              <a:ext uri="{FF2B5EF4-FFF2-40B4-BE49-F238E27FC236}">
                <a16:creationId xmlns:a16="http://schemas.microsoft.com/office/drawing/2014/main" id="{2E2C5216-26EE-4FD0-8709-F59289838A51}"/>
              </a:ext>
            </a:extLst>
          </p:cNvPr>
          <p:cNvSpPr txBox="1">
            <a:spLocks/>
          </p:cNvSpPr>
          <p:nvPr/>
        </p:nvSpPr>
        <p:spPr>
          <a:xfrm>
            <a:off x="838200" y="365125"/>
            <a:ext cx="10515600" cy="83107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Distribution points and storage at </a:t>
            </a:r>
            <a:r>
              <a:rPr lang="en-US" sz="4399" u="sng" dirty="0"/>
              <a:t>household level</a:t>
            </a:r>
            <a:endParaRPr lang="en-US" sz="4399" u="sng" dirty="0">
              <a:latin typeface="+mn-lt"/>
            </a:endParaRPr>
          </a:p>
        </p:txBody>
      </p:sp>
    </p:spTree>
    <p:extLst>
      <p:ext uri="{BB962C8B-B14F-4D97-AF65-F5344CB8AC3E}">
        <p14:creationId xmlns:p14="http://schemas.microsoft.com/office/powerpoint/2010/main" val="2541446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043D3D20-132E-413F-B5C0-C2ABDEEDE81B}"/>
              </a:ext>
            </a:extLst>
          </p:cNvPr>
          <p:cNvSpPr txBox="1">
            <a:spLocks noChangeArrowheads="1"/>
          </p:cNvSpPr>
          <p:nvPr/>
        </p:nvSpPr>
        <p:spPr bwMode="auto">
          <a:xfrm>
            <a:off x="2423618" y="4508673"/>
            <a:ext cx="7995139" cy="15577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86" tIns="46793" rIns="89986" bIns="46793"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449156">
              <a:spcBef>
                <a:spcPct val="0"/>
              </a:spcBef>
              <a:defRPr/>
            </a:pPr>
            <a:r>
              <a:rPr lang="en-GB" altLang="fr-FR" dirty="0">
                <a:solidFill>
                  <a:schemeClr val="tx1"/>
                </a:solidFill>
                <a:latin typeface="+mn-lt"/>
                <a:cs typeface="Arial" panose="020B0604020202020204" pitchFamily="34" charset="0"/>
              </a:rPr>
              <a:t>What are the typical stages of water treatment?</a:t>
            </a:r>
          </a:p>
        </p:txBody>
      </p:sp>
      <p:grpSp>
        <p:nvGrpSpPr>
          <p:cNvPr id="11" name="Group 2">
            <a:extLst>
              <a:ext uri="{FF2B5EF4-FFF2-40B4-BE49-F238E27FC236}">
                <a16:creationId xmlns:a16="http://schemas.microsoft.com/office/drawing/2014/main" id="{57782E34-BCAC-40BC-A6C1-0F075BE7CBDA}"/>
              </a:ext>
            </a:extLst>
          </p:cNvPr>
          <p:cNvGrpSpPr>
            <a:grpSpLocks/>
          </p:cNvGrpSpPr>
          <p:nvPr/>
        </p:nvGrpSpPr>
        <p:grpSpPr bwMode="auto">
          <a:xfrm>
            <a:off x="4498437" y="491111"/>
            <a:ext cx="3563766" cy="3508637"/>
            <a:chOff x="1776" y="432"/>
            <a:chExt cx="2290" cy="2254"/>
          </a:xfrm>
        </p:grpSpPr>
        <p:sp>
          <p:nvSpPr>
            <p:cNvPr id="12" name="Text Box 3">
              <a:extLst>
                <a:ext uri="{FF2B5EF4-FFF2-40B4-BE49-F238E27FC236}">
                  <a16:creationId xmlns:a16="http://schemas.microsoft.com/office/drawing/2014/main" id="{347DFF95-FD99-4FB3-939F-80E23E22156F}"/>
                </a:ext>
              </a:extLst>
            </p:cNvPr>
            <p:cNvSpPr txBox="1">
              <a:spLocks noChangeArrowheads="1"/>
            </p:cNvSpPr>
            <p:nvPr/>
          </p:nvSpPr>
          <p:spPr bwMode="auto">
            <a:xfrm>
              <a:off x="1776" y="432"/>
              <a:ext cx="2290" cy="2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782" tIns="26407" rIns="50782" bIns="26407">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lgn="ctr">
                <a:buSzPct val="100000"/>
              </a:pPr>
              <a:r>
                <a:rPr lang="fr-CH" altLang="fr-FR" sz="22455" dirty="0">
                  <a:solidFill>
                    <a:srgbClr val="FF0000"/>
                  </a:solidFill>
                  <a:ea typeface="Arial Unicode MS" panose="020B0604020202020204" pitchFamily="34" charset="-128"/>
                  <a:cs typeface="Arial Unicode MS" panose="020B0604020202020204" pitchFamily="34" charset="-128"/>
                </a:rPr>
                <a:t>??</a:t>
              </a:r>
            </a:p>
          </p:txBody>
        </p:sp>
        <p:sp>
          <p:nvSpPr>
            <p:cNvPr id="13" name="Oval 4">
              <a:extLst>
                <a:ext uri="{FF2B5EF4-FFF2-40B4-BE49-F238E27FC236}">
                  <a16:creationId xmlns:a16="http://schemas.microsoft.com/office/drawing/2014/main" id="{1FE79161-1D2A-4BEB-977E-1322906CF08C}"/>
                </a:ext>
              </a:extLst>
            </p:cNvPr>
            <p:cNvSpPr>
              <a:spLocks noChangeArrowheads="1"/>
            </p:cNvSpPr>
            <p:nvPr/>
          </p:nvSpPr>
          <p:spPr bwMode="auto">
            <a:xfrm>
              <a:off x="1776" y="432"/>
              <a:ext cx="2254" cy="2254"/>
            </a:xfrm>
            <a:prstGeom prst="ellipse">
              <a:avLst/>
            </a:prstGeom>
            <a:noFill/>
            <a:ln w="7632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defRPr/>
              </a:pPr>
              <a:endParaRPr lang="en-US" altLang="fr-FR" sz="3215" dirty="0"/>
            </a:p>
          </p:txBody>
        </p:sp>
      </p:grpSp>
    </p:spTree>
    <p:extLst>
      <p:ext uri="{BB962C8B-B14F-4D97-AF65-F5344CB8AC3E}">
        <p14:creationId xmlns:p14="http://schemas.microsoft.com/office/powerpoint/2010/main" val="4188702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32C302-77FA-45D1-99EF-5250867753F2}"/>
              </a:ext>
            </a:extLst>
          </p:cNvPr>
          <p:cNvGrpSpPr/>
          <p:nvPr/>
        </p:nvGrpSpPr>
        <p:grpSpPr>
          <a:xfrm>
            <a:off x="639233" y="1192741"/>
            <a:ext cx="11552767" cy="5300134"/>
            <a:chOff x="639233" y="680362"/>
            <a:chExt cx="11552767" cy="5300134"/>
          </a:xfrm>
        </p:grpSpPr>
        <p:grpSp>
          <p:nvGrpSpPr>
            <p:cNvPr id="8" name="Group 7">
              <a:extLst>
                <a:ext uri="{FF2B5EF4-FFF2-40B4-BE49-F238E27FC236}">
                  <a16:creationId xmlns:a16="http://schemas.microsoft.com/office/drawing/2014/main" id="{95238698-AA6D-433D-A0A2-E39D45C8919B}"/>
                </a:ext>
              </a:extLst>
            </p:cNvPr>
            <p:cNvGrpSpPr/>
            <p:nvPr/>
          </p:nvGrpSpPr>
          <p:grpSpPr>
            <a:xfrm>
              <a:off x="639233" y="680362"/>
              <a:ext cx="11552767" cy="5300134"/>
              <a:chOff x="632217" y="663429"/>
              <a:chExt cx="11552767" cy="5300134"/>
            </a:xfrm>
          </p:grpSpPr>
          <p:grpSp>
            <p:nvGrpSpPr>
              <p:cNvPr id="6" name="Group 5">
                <a:extLst>
                  <a:ext uri="{FF2B5EF4-FFF2-40B4-BE49-F238E27FC236}">
                    <a16:creationId xmlns:a16="http://schemas.microsoft.com/office/drawing/2014/main" id="{ADAFB4BC-C00E-412E-B889-0457059A1D52}"/>
                  </a:ext>
                </a:extLst>
              </p:cNvPr>
              <p:cNvGrpSpPr/>
              <p:nvPr/>
            </p:nvGrpSpPr>
            <p:grpSpPr>
              <a:xfrm>
                <a:off x="632217" y="663429"/>
                <a:ext cx="11552767" cy="5300134"/>
                <a:chOff x="791633" y="2392796"/>
                <a:chExt cx="12204699" cy="5122220"/>
              </a:xfrm>
            </p:grpSpPr>
            <p:grpSp>
              <p:nvGrpSpPr>
                <p:cNvPr id="5" name="Group 4">
                  <a:extLst>
                    <a:ext uri="{FF2B5EF4-FFF2-40B4-BE49-F238E27FC236}">
                      <a16:creationId xmlns:a16="http://schemas.microsoft.com/office/drawing/2014/main" id="{448F94E5-51FC-4EF7-89C5-80C188834F10}"/>
                    </a:ext>
                  </a:extLst>
                </p:cNvPr>
                <p:cNvGrpSpPr/>
                <p:nvPr/>
              </p:nvGrpSpPr>
              <p:grpSpPr>
                <a:xfrm>
                  <a:off x="791633" y="2392796"/>
                  <a:ext cx="12204699" cy="5122220"/>
                  <a:chOff x="791633" y="2392796"/>
                  <a:chExt cx="12204699" cy="5122220"/>
                </a:xfrm>
              </p:grpSpPr>
              <p:pic>
                <p:nvPicPr>
                  <p:cNvPr id="14" name="Picture 2">
                    <a:extLst>
                      <a:ext uri="{FF2B5EF4-FFF2-40B4-BE49-F238E27FC236}">
                        <a16:creationId xmlns:a16="http://schemas.microsoft.com/office/drawing/2014/main" id="{8561C1C5-14F2-42BB-8FF7-B14D0AC2E95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1633" y="2392796"/>
                    <a:ext cx="12204699" cy="51222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Rectangle 3">
                    <a:extLst>
                      <a:ext uri="{FF2B5EF4-FFF2-40B4-BE49-F238E27FC236}">
                        <a16:creationId xmlns:a16="http://schemas.microsoft.com/office/drawing/2014/main" id="{F0F84023-D10D-45DC-8795-6EBFAB13DCE9}"/>
                      </a:ext>
                    </a:extLst>
                  </p:cNvPr>
                  <p:cNvSpPr>
                    <a:spLocks noChangeArrowheads="1"/>
                  </p:cNvSpPr>
                  <p:nvPr/>
                </p:nvSpPr>
                <p:spPr bwMode="auto">
                  <a:xfrm>
                    <a:off x="6226691" y="2629025"/>
                    <a:ext cx="4863903" cy="2146432"/>
                  </a:xfrm>
                  <a:prstGeom prst="rect">
                    <a:avLst/>
                  </a:prstGeom>
                  <a:noFill/>
                  <a:ln w="3816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p>
                </p:txBody>
              </p:sp>
              <p:sp>
                <p:nvSpPr>
                  <p:cNvPr id="16" name="Text Box 4">
                    <a:extLst>
                      <a:ext uri="{FF2B5EF4-FFF2-40B4-BE49-F238E27FC236}">
                        <a16:creationId xmlns:a16="http://schemas.microsoft.com/office/drawing/2014/main" id="{E3A6DAA3-9131-4DEE-91B9-25F8FA9EF218}"/>
                      </a:ext>
                    </a:extLst>
                  </p:cNvPr>
                  <p:cNvSpPr txBox="1">
                    <a:spLocks noChangeArrowheads="1"/>
                  </p:cNvSpPr>
                  <p:nvPr/>
                </p:nvSpPr>
                <p:spPr bwMode="auto">
                  <a:xfrm>
                    <a:off x="8027496" y="2689939"/>
                    <a:ext cx="1962290"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ct val="0"/>
                      </a:spcBef>
                      <a:buClrTx/>
                      <a:buFontTx/>
                      <a:buNone/>
                    </a:pPr>
                    <a:r>
                      <a:rPr lang="en-US" altLang="fr-FR" sz="2000" dirty="0">
                        <a:solidFill>
                          <a:srgbClr val="FF0000"/>
                        </a:solidFill>
                        <a:latin typeface="+mn-lt"/>
                      </a:rPr>
                      <a:t>clarification</a:t>
                    </a:r>
                  </a:p>
                </p:txBody>
              </p:sp>
            </p:grpSp>
            <p:sp>
              <p:nvSpPr>
                <p:cNvPr id="17" name="Rectangle 5">
                  <a:extLst>
                    <a:ext uri="{FF2B5EF4-FFF2-40B4-BE49-F238E27FC236}">
                      <a16:creationId xmlns:a16="http://schemas.microsoft.com/office/drawing/2014/main" id="{A627A199-2DAB-48F8-8521-8236A3B16598}"/>
                    </a:ext>
                  </a:extLst>
                </p:cNvPr>
                <p:cNvSpPr>
                  <a:spLocks noChangeArrowheads="1"/>
                </p:cNvSpPr>
                <p:nvPr/>
              </p:nvSpPr>
              <p:spPr bwMode="auto">
                <a:xfrm>
                  <a:off x="9879919" y="5473993"/>
                  <a:ext cx="2388123" cy="1551939"/>
                </a:xfrm>
                <a:prstGeom prst="rect">
                  <a:avLst/>
                </a:prstGeom>
                <a:noFill/>
                <a:ln w="3816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p>
              </p:txBody>
            </p:sp>
            <p:sp>
              <p:nvSpPr>
                <p:cNvPr id="18" name="Text Box 6">
                  <a:extLst>
                    <a:ext uri="{FF2B5EF4-FFF2-40B4-BE49-F238E27FC236}">
                      <a16:creationId xmlns:a16="http://schemas.microsoft.com/office/drawing/2014/main" id="{FFE8C6D8-FD6B-4360-B532-F05EA1CE6EBD}"/>
                    </a:ext>
                  </a:extLst>
                </p:cNvPr>
                <p:cNvSpPr txBox="1">
                  <a:spLocks noChangeArrowheads="1"/>
                </p:cNvSpPr>
                <p:nvPr/>
              </p:nvSpPr>
              <p:spPr bwMode="auto">
                <a:xfrm>
                  <a:off x="10367871" y="5516872"/>
                  <a:ext cx="1445446"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ct val="0"/>
                    </a:spcBef>
                    <a:buClrTx/>
                    <a:buFontTx/>
                    <a:buNone/>
                  </a:pPr>
                  <a:r>
                    <a:rPr lang="en-US" altLang="fr-FR" sz="2000" dirty="0">
                      <a:solidFill>
                        <a:srgbClr val="FF0000"/>
                      </a:solidFill>
                      <a:latin typeface="+mn-lt"/>
                    </a:rPr>
                    <a:t>filtration</a:t>
                  </a:r>
                </a:p>
              </p:txBody>
            </p:sp>
          </p:grpSp>
          <p:grpSp>
            <p:nvGrpSpPr>
              <p:cNvPr id="4" name="Group 3">
                <a:extLst>
                  <a:ext uri="{FF2B5EF4-FFF2-40B4-BE49-F238E27FC236}">
                    <a16:creationId xmlns:a16="http://schemas.microsoft.com/office/drawing/2014/main" id="{C94E3F29-986B-4C7D-8526-13C9A276525B}"/>
                  </a:ext>
                </a:extLst>
              </p:cNvPr>
              <p:cNvGrpSpPr/>
              <p:nvPr/>
            </p:nvGrpSpPr>
            <p:grpSpPr>
              <a:xfrm>
                <a:off x="4453854" y="907865"/>
                <a:ext cx="1168013" cy="2220985"/>
                <a:chOff x="2845187" y="664068"/>
                <a:chExt cx="1168013" cy="1601594"/>
              </a:xfrm>
            </p:grpSpPr>
            <p:sp>
              <p:nvSpPr>
                <p:cNvPr id="10" name="Rectangle 3">
                  <a:extLst>
                    <a:ext uri="{FF2B5EF4-FFF2-40B4-BE49-F238E27FC236}">
                      <a16:creationId xmlns:a16="http://schemas.microsoft.com/office/drawing/2014/main" id="{4991A815-9946-452C-AB05-004718FD236C}"/>
                    </a:ext>
                  </a:extLst>
                </p:cNvPr>
                <p:cNvSpPr>
                  <a:spLocks noChangeArrowheads="1"/>
                </p:cNvSpPr>
                <p:nvPr/>
              </p:nvSpPr>
              <p:spPr bwMode="auto">
                <a:xfrm>
                  <a:off x="2845187" y="664068"/>
                  <a:ext cx="1074880" cy="1601594"/>
                </a:xfrm>
                <a:prstGeom prst="rect">
                  <a:avLst/>
                </a:prstGeom>
                <a:noFill/>
                <a:ln w="3816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pPr>
                  <a:endParaRPr lang="en-US" altLang="fr-FR"/>
                </a:p>
              </p:txBody>
            </p:sp>
            <p:sp>
              <p:nvSpPr>
                <p:cNvPr id="11" name="Text Box 4">
                  <a:extLst>
                    <a:ext uri="{FF2B5EF4-FFF2-40B4-BE49-F238E27FC236}">
                      <a16:creationId xmlns:a16="http://schemas.microsoft.com/office/drawing/2014/main" id="{4EE79A33-7A14-4AEF-943F-A52B639B9067}"/>
                    </a:ext>
                  </a:extLst>
                </p:cNvPr>
                <p:cNvSpPr txBox="1">
                  <a:spLocks noChangeArrowheads="1"/>
                </p:cNvSpPr>
                <p:nvPr/>
              </p:nvSpPr>
              <p:spPr bwMode="auto">
                <a:xfrm>
                  <a:off x="2845187" y="736552"/>
                  <a:ext cx="1168013" cy="1399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9986" tIns="46793" rIns="89986" bIns="46793">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ct val="0"/>
                    </a:spcBef>
                    <a:buClrTx/>
                    <a:buFontTx/>
                    <a:buNone/>
                    <a:defRPr/>
                  </a:pPr>
                  <a:endParaRPr lang="fr-CH" altLang="fr-FR" sz="2000" dirty="0">
                    <a:solidFill>
                      <a:srgbClr val="FF0000"/>
                    </a:solidFill>
                    <a:latin typeface="+mn-lt"/>
                  </a:endParaRPr>
                </a:p>
                <a:p>
                  <a:pPr>
                    <a:spcBef>
                      <a:spcPct val="0"/>
                    </a:spcBef>
                    <a:buClrTx/>
                    <a:buFontTx/>
                    <a:buNone/>
                    <a:defRPr/>
                  </a:pPr>
                  <a:endParaRPr lang="fr-CH" altLang="fr-FR" sz="2000" dirty="0">
                    <a:solidFill>
                      <a:srgbClr val="FF0000"/>
                    </a:solidFill>
                    <a:latin typeface="+mn-lt"/>
                  </a:endParaRPr>
                </a:p>
                <a:p>
                  <a:pPr>
                    <a:spcBef>
                      <a:spcPct val="0"/>
                    </a:spcBef>
                    <a:buClrTx/>
                    <a:buFontTx/>
                    <a:buNone/>
                    <a:defRPr/>
                  </a:pPr>
                  <a:endParaRPr lang="fr-CH" altLang="fr-FR" sz="2000" dirty="0">
                    <a:solidFill>
                      <a:srgbClr val="FF0000"/>
                    </a:solidFill>
                    <a:latin typeface="+mn-lt"/>
                  </a:endParaRPr>
                </a:p>
                <a:p>
                  <a:pPr>
                    <a:spcBef>
                      <a:spcPct val="0"/>
                    </a:spcBef>
                    <a:buClrTx/>
                    <a:buFontTx/>
                    <a:buNone/>
                    <a:defRPr/>
                  </a:pPr>
                  <a:endParaRPr lang="fr-CH" altLang="fr-FR" sz="2000" dirty="0">
                    <a:solidFill>
                      <a:srgbClr val="FF0000"/>
                    </a:solidFill>
                    <a:latin typeface="+mn-lt"/>
                  </a:endParaRPr>
                </a:p>
                <a:p>
                  <a:pPr>
                    <a:spcBef>
                      <a:spcPct val="0"/>
                    </a:spcBef>
                    <a:buClrTx/>
                    <a:buFontTx/>
                    <a:buNone/>
                    <a:defRPr/>
                  </a:pPr>
                  <a:endParaRPr lang="fr-CH" altLang="fr-FR" sz="2000" dirty="0">
                    <a:solidFill>
                      <a:srgbClr val="FF0000"/>
                    </a:solidFill>
                    <a:latin typeface="+mn-lt"/>
                  </a:endParaRPr>
                </a:p>
                <a:p>
                  <a:pPr>
                    <a:spcBef>
                      <a:spcPct val="0"/>
                    </a:spcBef>
                    <a:buClrTx/>
                    <a:buFontTx/>
                    <a:buNone/>
                    <a:defRPr/>
                  </a:pPr>
                  <a:r>
                    <a:rPr lang="fr-CH" altLang="fr-FR" sz="2000" dirty="0">
                      <a:solidFill>
                        <a:srgbClr val="FF0000"/>
                      </a:solidFill>
                      <a:latin typeface="+mn-lt"/>
                    </a:rPr>
                    <a:t>Pre-</a:t>
                  </a:r>
                  <a:r>
                    <a:rPr lang="en-US" altLang="fr-FR" sz="2000" dirty="0">
                      <a:solidFill>
                        <a:srgbClr val="FF0000"/>
                      </a:solidFill>
                      <a:latin typeface="+mn-lt"/>
                    </a:rPr>
                    <a:t>treat</a:t>
                  </a:r>
                  <a:endParaRPr lang="fr-CH" altLang="fr-FR" sz="2000" dirty="0">
                    <a:solidFill>
                      <a:srgbClr val="FF0000"/>
                    </a:solidFill>
                    <a:latin typeface="+mn-lt"/>
                  </a:endParaRPr>
                </a:p>
              </p:txBody>
            </p:sp>
          </p:grpSp>
        </p:grpSp>
        <p:grpSp>
          <p:nvGrpSpPr>
            <p:cNvPr id="7" name="Group 6">
              <a:extLst>
                <a:ext uri="{FF2B5EF4-FFF2-40B4-BE49-F238E27FC236}">
                  <a16:creationId xmlns:a16="http://schemas.microsoft.com/office/drawing/2014/main" id="{0E28B102-12C9-4217-8F83-0B2FBF0E3360}"/>
                </a:ext>
              </a:extLst>
            </p:cNvPr>
            <p:cNvGrpSpPr/>
            <p:nvPr/>
          </p:nvGrpSpPr>
          <p:grpSpPr>
            <a:xfrm>
              <a:off x="5994442" y="3868581"/>
              <a:ext cx="2743158" cy="1681361"/>
              <a:chOff x="6347103" y="5473993"/>
              <a:chExt cx="2422875" cy="1551939"/>
            </a:xfrm>
          </p:grpSpPr>
          <p:sp>
            <p:nvSpPr>
              <p:cNvPr id="19" name="Rectangle 7">
                <a:extLst>
                  <a:ext uri="{FF2B5EF4-FFF2-40B4-BE49-F238E27FC236}">
                    <a16:creationId xmlns:a16="http://schemas.microsoft.com/office/drawing/2014/main" id="{76090FB5-8614-4A61-9F8A-263E325EB806}"/>
                  </a:ext>
                </a:extLst>
              </p:cNvPr>
              <p:cNvSpPr>
                <a:spLocks noChangeArrowheads="1"/>
              </p:cNvSpPr>
              <p:nvPr/>
            </p:nvSpPr>
            <p:spPr bwMode="auto">
              <a:xfrm>
                <a:off x="6347103" y="5473993"/>
                <a:ext cx="2422875" cy="1551939"/>
              </a:xfrm>
              <a:prstGeom prst="rect">
                <a:avLst/>
              </a:prstGeom>
              <a:noFill/>
              <a:ln w="3816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p>
            </p:txBody>
          </p:sp>
          <p:sp>
            <p:nvSpPr>
              <p:cNvPr id="20" name="Text Box 8">
                <a:extLst>
                  <a:ext uri="{FF2B5EF4-FFF2-40B4-BE49-F238E27FC236}">
                    <a16:creationId xmlns:a16="http://schemas.microsoft.com/office/drawing/2014/main" id="{D35FC7D9-D72C-473A-A936-A6EC925DEE34}"/>
                  </a:ext>
                </a:extLst>
              </p:cNvPr>
              <p:cNvSpPr txBox="1">
                <a:spLocks noChangeArrowheads="1"/>
              </p:cNvSpPr>
              <p:nvPr/>
            </p:nvSpPr>
            <p:spPr bwMode="auto">
              <a:xfrm>
                <a:off x="6807688" y="5473994"/>
                <a:ext cx="1962289" cy="37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ct val="0"/>
                  </a:spcBef>
                  <a:buClrTx/>
                  <a:buFontTx/>
                  <a:buNone/>
                </a:pPr>
                <a:r>
                  <a:rPr lang="en-US" altLang="fr-FR" sz="2000">
                    <a:solidFill>
                      <a:srgbClr val="FF0000"/>
                    </a:solidFill>
                    <a:latin typeface="+mn-lt"/>
                  </a:rPr>
                  <a:t>disinfection</a:t>
                </a:r>
              </a:p>
            </p:txBody>
          </p:sp>
        </p:grpSp>
      </p:grpSp>
      <p:sp>
        <p:nvSpPr>
          <p:cNvPr id="30" name="Title 3">
            <a:extLst>
              <a:ext uri="{FF2B5EF4-FFF2-40B4-BE49-F238E27FC236}">
                <a16:creationId xmlns:a16="http://schemas.microsoft.com/office/drawing/2014/main" id="{557D2288-05D7-427F-9CEC-5782121A2C8E}"/>
              </a:ext>
            </a:extLst>
          </p:cNvPr>
          <p:cNvSpPr txBox="1">
            <a:spLocks/>
          </p:cNvSpPr>
          <p:nvPr/>
        </p:nvSpPr>
        <p:spPr>
          <a:xfrm>
            <a:off x="838200" y="97410"/>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Main Stages of Water Treatment</a:t>
            </a:r>
          </a:p>
        </p:txBody>
      </p:sp>
    </p:spTree>
    <p:extLst>
      <p:ext uri="{BB962C8B-B14F-4D97-AF65-F5344CB8AC3E}">
        <p14:creationId xmlns:p14="http://schemas.microsoft.com/office/powerpoint/2010/main" val="270285692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Content Placeholder 3">
            <a:extLst>
              <a:ext uri="{FF2B5EF4-FFF2-40B4-BE49-F238E27FC236}">
                <a16:creationId xmlns:a16="http://schemas.microsoft.com/office/drawing/2014/main" id="{938B7F5B-ACCC-4B0B-A732-CF0FCE784642}"/>
              </a:ext>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7887621" y="1756063"/>
            <a:ext cx="3466179" cy="4765996"/>
          </a:xfrm>
          <a:noFill/>
          <a:ln>
            <a:solidFill>
              <a:schemeClr val="tx1"/>
            </a:solidFill>
          </a:ln>
        </p:spPr>
      </p:pic>
      <p:sp>
        <p:nvSpPr>
          <p:cNvPr id="4" name="Title 3">
            <a:extLst>
              <a:ext uri="{FF2B5EF4-FFF2-40B4-BE49-F238E27FC236}">
                <a16:creationId xmlns:a16="http://schemas.microsoft.com/office/drawing/2014/main" id="{A1BF7F1E-1BE3-4E68-A682-41364ED971C5}"/>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Water Quality Standards</a:t>
            </a:r>
          </a:p>
        </p:txBody>
      </p:sp>
      <p:sp>
        <p:nvSpPr>
          <p:cNvPr id="6" name="Rectangle 5">
            <a:extLst>
              <a:ext uri="{FF2B5EF4-FFF2-40B4-BE49-F238E27FC236}">
                <a16:creationId xmlns:a16="http://schemas.microsoft.com/office/drawing/2014/main" id="{4B6860F7-8BAD-4022-B973-2C61B97D829B}"/>
              </a:ext>
            </a:extLst>
          </p:cNvPr>
          <p:cNvSpPr/>
          <p:nvPr/>
        </p:nvSpPr>
        <p:spPr>
          <a:xfrm>
            <a:off x="1100667" y="2569401"/>
            <a:ext cx="6096000" cy="1569660"/>
          </a:xfrm>
          <a:prstGeom prst="rect">
            <a:avLst/>
          </a:prstGeom>
        </p:spPr>
        <p:txBody>
          <a:bodyPr>
            <a:spAutoFit/>
          </a:bodyPr>
          <a:lstStyle/>
          <a:p>
            <a:r>
              <a:rPr lang="en-US" sz="2400" dirty="0"/>
              <a:t>WHO produces international norms on water quality and human health in the form of guidelines that are used as the basis for regulation and standard setting world-wide</a:t>
            </a:r>
            <a:endParaRPr lang="fr-CH" sz="2400" dirty="0"/>
          </a:p>
        </p:txBody>
      </p:sp>
      <p:sp>
        <p:nvSpPr>
          <p:cNvPr id="7" name="Rectangle 6">
            <a:extLst>
              <a:ext uri="{FF2B5EF4-FFF2-40B4-BE49-F238E27FC236}">
                <a16:creationId xmlns:a16="http://schemas.microsoft.com/office/drawing/2014/main" id="{86C6E0BC-C69A-4B23-8996-1E6C4E3EC2D8}"/>
              </a:ext>
            </a:extLst>
          </p:cNvPr>
          <p:cNvSpPr/>
          <p:nvPr/>
        </p:nvSpPr>
        <p:spPr>
          <a:xfrm>
            <a:off x="1100667" y="5512266"/>
            <a:ext cx="6096000" cy="923330"/>
          </a:xfrm>
          <a:prstGeom prst="rect">
            <a:avLst/>
          </a:prstGeom>
        </p:spPr>
        <p:txBody>
          <a:bodyPr>
            <a:spAutoFit/>
          </a:bodyPr>
          <a:lstStyle/>
          <a:p>
            <a:r>
              <a:rPr lang="fr-CH" dirty="0">
                <a:hlinkClick r:id="rId4"/>
              </a:rPr>
              <a:t>https://www.who.int/water_sanitation_health/publications/drinking-water-quality-guidelines-4-including-1st-addendum/en/</a:t>
            </a:r>
            <a:endParaRPr lang="fr-CH" dirty="0"/>
          </a:p>
          <a:p>
            <a:endParaRPr lang="fr-CH" dirty="0"/>
          </a:p>
        </p:txBody>
      </p:sp>
    </p:spTree>
    <p:extLst>
      <p:ext uri="{BB962C8B-B14F-4D97-AF65-F5344CB8AC3E}">
        <p14:creationId xmlns:p14="http://schemas.microsoft.com/office/powerpoint/2010/main" val="1512139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690868" y="1397038"/>
            <a:ext cx="6225747" cy="5265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42900" indent="-342900">
              <a:spcBef>
                <a:spcPct val="0"/>
              </a:spcBef>
              <a:buClrTx/>
              <a:buFont typeface="Arial" panose="020B0604020202020204" pitchFamily="34" charset="0"/>
              <a:buChar char="•"/>
            </a:pPr>
            <a:r>
              <a:rPr lang="en-US" altLang="fr-FR" sz="2400" dirty="0">
                <a:solidFill>
                  <a:schemeClr val="tx1"/>
                </a:solidFill>
              </a:rPr>
              <a:t>Turbidity characterizes a cloudy condition in water caused by </a:t>
            </a:r>
            <a:r>
              <a:rPr lang="en-US" altLang="fr-FR" sz="2400" b="1" dirty="0">
                <a:solidFill>
                  <a:schemeClr val="tx1"/>
                </a:solidFill>
              </a:rPr>
              <a:t>particles in suspension</a:t>
            </a:r>
            <a:r>
              <a:rPr lang="en-US" altLang="fr-FR" sz="2400" dirty="0">
                <a:solidFill>
                  <a:schemeClr val="tx1"/>
                </a:solidFill>
              </a:rPr>
              <a:t> (organic residences, clays, microscopic organisms etc.) </a:t>
            </a:r>
          </a:p>
          <a:p>
            <a:pPr marL="342900" indent="-342900">
              <a:spcBef>
                <a:spcPct val="0"/>
              </a:spcBef>
              <a:buClrTx/>
              <a:buFont typeface="Arial" panose="020B0604020202020204" pitchFamily="34" charset="0"/>
              <a:buChar char="•"/>
            </a:pPr>
            <a:endParaRPr lang="en-US" altLang="fr-FR" sz="2400" dirty="0">
              <a:solidFill>
                <a:schemeClr val="tx1"/>
              </a:solidFill>
            </a:endParaRPr>
          </a:p>
          <a:p>
            <a:pPr marL="342900" indent="-342900">
              <a:spcBef>
                <a:spcPct val="0"/>
              </a:spcBef>
              <a:buClrTx/>
              <a:buFont typeface="Arial" panose="020B0604020202020204" pitchFamily="34" charset="0"/>
              <a:buChar char="•"/>
            </a:pPr>
            <a:r>
              <a:rPr lang="en-GB" altLang="fr-FR" sz="2400" dirty="0">
                <a:solidFill>
                  <a:schemeClr val="tx1"/>
                </a:solidFill>
              </a:rPr>
              <a:t>Sphere recommends turbidity </a:t>
            </a:r>
            <a:r>
              <a:rPr lang="en-GB" altLang="fr-FR" sz="2400" b="1" dirty="0">
                <a:solidFill>
                  <a:schemeClr val="tx1"/>
                </a:solidFill>
              </a:rPr>
              <a:t>below 5 NTU (</a:t>
            </a:r>
            <a:r>
              <a:rPr lang="en-GB" altLang="fr-FR" sz="2400" dirty="0">
                <a:solidFill>
                  <a:schemeClr val="tx1"/>
                </a:solidFill>
              </a:rPr>
              <a:t>Nephelometric Turbidity Unit) to enable effective chlorination.</a:t>
            </a:r>
          </a:p>
          <a:p>
            <a:pPr marL="342900" indent="-342900">
              <a:spcBef>
                <a:spcPct val="0"/>
              </a:spcBef>
              <a:buClrTx/>
              <a:buFont typeface="Arial" panose="020B0604020202020204" pitchFamily="34" charset="0"/>
              <a:buChar char="•"/>
            </a:pPr>
            <a:endParaRPr lang="en-GB" altLang="fr-FR" sz="2400" dirty="0">
              <a:solidFill>
                <a:schemeClr val="tx1"/>
              </a:solidFill>
            </a:endParaRPr>
          </a:p>
          <a:p>
            <a:pPr marL="342900" indent="-342900">
              <a:spcBef>
                <a:spcPct val="0"/>
              </a:spcBef>
              <a:buClrTx/>
              <a:buFont typeface="Arial" panose="020B0604020202020204" pitchFamily="34" charset="0"/>
              <a:buChar char="•"/>
            </a:pPr>
            <a:r>
              <a:rPr lang="en-GB" altLang="fr-FR" sz="2400" dirty="0">
                <a:solidFill>
                  <a:schemeClr val="tx1"/>
                </a:solidFill>
              </a:rPr>
              <a:t>To reduce turbidity in water, clarification by </a:t>
            </a:r>
            <a:r>
              <a:rPr lang="en-GB" altLang="fr-FR" sz="2400" b="1" dirty="0">
                <a:solidFill>
                  <a:schemeClr val="tx1"/>
                </a:solidFill>
              </a:rPr>
              <a:t>coagulation or flocculation </a:t>
            </a:r>
            <a:r>
              <a:rPr lang="en-GB" altLang="fr-FR" sz="2400" dirty="0">
                <a:solidFill>
                  <a:schemeClr val="tx1"/>
                </a:solidFill>
              </a:rPr>
              <a:t>is needed.</a:t>
            </a:r>
          </a:p>
          <a:p>
            <a:pPr>
              <a:spcBef>
                <a:spcPct val="0"/>
              </a:spcBef>
              <a:buClrTx/>
              <a:buFontTx/>
              <a:buNone/>
            </a:pPr>
            <a:endParaRPr lang="en-GB" altLang="fr-FR" sz="2400" dirty="0">
              <a:solidFill>
                <a:schemeClr val="tx1"/>
              </a:solidFill>
            </a:endParaRPr>
          </a:p>
          <a:p>
            <a:pPr>
              <a:spcBef>
                <a:spcPct val="0"/>
              </a:spcBef>
              <a:buClrTx/>
              <a:buFontTx/>
              <a:buNone/>
            </a:pPr>
            <a:endParaRPr lang="en-US" altLang="fr-FR" sz="2400" dirty="0">
              <a:solidFill>
                <a:schemeClr val="tx1"/>
              </a:solidFill>
              <a:latin typeface="+mn-lt"/>
            </a:endParaRPr>
          </a:p>
        </p:txBody>
      </p:sp>
      <p:pic>
        <p:nvPicPr>
          <p:cNvPr id="2" name="Picture 1"/>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790267" y="1487827"/>
            <a:ext cx="5147734" cy="3905250"/>
          </a:xfrm>
          <a:prstGeom prst="rect">
            <a:avLst/>
          </a:prstGeom>
        </p:spPr>
      </p:pic>
      <p:sp>
        <p:nvSpPr>
          <p:cNvPr id="6" name="Title 3">
            <a:extLst>
              <a:ext uri="{FF2B5EF4-FFF2-40B4-BE49-F238E27FC236}">
                <a16:creationId xmlns:a16="http://schemas.microsoft.com/office/drawing/2014/main" id="{BC334619-B16B-4B08-A0B8-59B8B3831C30}"/>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Water Turbidity</a:t>
            </a:r>
          </a:p>
        </p:txBody>
      </p:sp>
    </p:spTree>
    <p:extLst>
      <p:ext uri="{BB962C8B-B14F-4D97-AF65-F5344CB8AC3E}">
        <p14:creationId xmlns:p14="http://schemas.microsoft.com/office/powerpoint/2010/main" val="28876242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838200" y="1368426"/>
            <a:ext cx="6967078" cy="5634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ct val="0"/>
              </a:spcBef>
              <a:buClrTx/>
              <a:buFontTx/>
              <a:buNone/>
            </a:pPr>
            <a:r>
              <a:rPr lang="en-US" altLang="fr-FR" sz="2400" b="1" i="1" dirty="0">
                <a:solidFill>
                  <a:schemeClr val="tx1"/>
                </a:solidFill>
                <a:latin typeface="+mn-lt"/>
              </a:rPr>
              <a:t>Coagulation</a:t>
            </a:r>
            <a:r>
              <a:rPr lang="en-US" altLang="fr-FR" sz="2400" dirty="0">
                <a:solidFill>
                  <a:schemeClr val="tx1"/>
                </a:solidFill>
                <a:latin typeface="+mn-lt"/>
              </a:rPr>
              <a:t>:</a:t>
            </a:r>
          </a:p>
          <a:p>
            <a:pPr>
              <a:spcBef>
                <a:spcPct val="0"/>
              </a:spcBef>
              <a:buClrTx/>
              <a:buFontTx/>
              <a:buNone/>
            </a:pPr>
            <a:r>
              <a:rPr lang="en-US" altLang="fr-FR" sz="2400" dirty="0">
                <a:solidFill>
                  <a:schemeClr val="tx1"/>
                </a:solidFill>
                <a:latin typeface="+mn-lt"/>
              </a:rPr>
              <a:t>The coagulant most commonly used is </a:t>
            </a:r>
            <a:r>
              <a:rPr lang="en-US" altLang="fr-FR" sz="2400" b="1" dirty="0">
                <a:solidFill>
                  <a:schemeClr val="tx1"/>
                </a:solidFill>
                <a:latin typeface="+mn-lt"/>
              </a:rPr>
              <a:t>aluminum sulphate powder</a:t>
            </a:r>
            <a:r>
              <a:rPr lang="en-US" altLang="fr-FR" sz="2400" dirty="0">
                <a:solidFill>
                  <a:schemeClr val="tx1"/>
                </a:solidFill>
                <a:latin typeface="+mn-lt"/>
              </a:rPr>
              <a:t>, which though not a very strong coagulant, does have the advantage that it can be air freighted easily and is quite commonly available in different parts of the world. </a:t>
            </a:r>
          </a:p>
          <a:p>
            <a:pPr>
              <a:spcBef>
                <a:spcPct val="0"/>
              </a:spcBef>
              <a:buClrTx/>
              <a:buFontTx/>
              <a:buNone/>
            </a:pPr>
            <a:endParaRPr lang="en-US" altLang="fr-FR" sz="2400" dirty="0">
              <a:solidFill>
                <a:schemeClr val="tx1"/>
              </a:solidFill>
              <a:latin typeface="+mn-lt"/>
            </a:endParaRPr>
          </a:p>
          <a:p>
            <a:pPr>
              <a:spcBef>
                <a:spcPct val="0"/>
              </a:spcBef>
              <a:buClrTx/>
              <a:buFontTx/>
              <a:buNone/>
            </a:pPr>
            <a:r>
              <a:rPr lang="en-US" altLang="fr-FR" sz="2400" b="1" i="1" dirty="0">
                <a:solidFill>
                  <a:schemeClr val="tx1"/>
                </a:solidFill>
                <a:latin typeface="+mn-lt"/>
              </a:rPr>
              <a:t>Flocculation</a:t>
            </a:r>
            <a:r>
              <a:rPr lang="en-US" altLang="fr-FR" sz="2400" dirty="0">
                <a:solidFill>
                  <a:schemeClr val="tx1"/>
                </a:solidFill>
                <a:latin typeface="+mn-lt"/>
              </a:rPr>
              <a:t>:</a:t>
            </a:r>
          </a:p>
          <a:p>
            <a:pPr>
              <a:spcBef>
                <a:spcPct val="0"/>
              </a:spcBef>
              <a:buClrTx/>
              <a:buFontTx/>
              <a:buNone/>
            </a:pPr>
            <a:r>
              <a:rPr lang="en-US" altLang="fr-FR" sz="2400" dirty="0">
                <a:solidFill>
                  <a:schemeClr val="tx1"/>
                </a:solidFill>
                <a:latin typeface="+mn-lt"/>
              </a:rPr>
              <a:t>Addition of </a:t>
            </a:r>
            <a:r>
              <a:rPr lang="en-US" altLang="fr-FR" sz="2400" b="1" dirty="0">
                <a:solidFill>
                  <a:schemeClr val="tx1"/>
                </a:solidFill>
                <a:latin typeface="+mn-lt"/>
              </a:rPr>
              <a:t>Polymers</a:t>
            </a:r>
            <a:r>
              <a:rPr lang="en-US" altLang="fr-FR" sz="2400" dirty="0">
                <a:solidFill>
                  <a:schemeClr val="tx1"/>
                </a:solidFill>
                <a:latin typeface="+mn-lt"/>
              </a:rPr>
              <a:t> can be efficient. However, it does have quite a narrow pH range, operating best between pH 6.5 and 7.5. Outside these limits its efficiency drops and the applied quantity has to be increased to compensate. </a:t>
            </a:r>
          </a:p>
          <a:p>
            <a:pPr>
              <a:spcBef>
                <a:spcPct val="0"/>
              </a:spcBef>
              <a:buClrTx/>
              <a:buFontTx/>
              <a:buNone/>
            </a:pPr>
            <a:endParaRPr lang="en-US" altLang="fr-FR" sz="2400" dirty="0">
              <a:solidFill>
                <a:schemeClr val="tx1"/>
              </a:solidFill>
              <a:latin typeface="+mn-lt"/>
            </a:endParaRPr>
          </a:p>
          <a:p>
            <a:pPr algn="just">
              <a:spcBef>
                <a:spcPct val="0"/>
              </a:spcBef>
              <a:buClrTx/>
              <a:buFontTx/>
              <a:buNone/>
            </a:pPr>
            <a:endParaRPr lang="en-US" altLang="fr-FR" sz="2400" dirty="0">
              <a:solidFill>
                <a:schemeClr val="tx1"/>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89900" y="1266048"/>
            <a:ext cx="3699000" cy="327788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89900" y="4613783"/>
            <a:ext cx="3699000" cy="1879092"/>
          </a:xfrm>
          <a:prstGeom prst="rect">
            <a:avLst/>
          </a:prstGeom>
        </p:spPr>
      </p:pic>
      <p:sp>
        <p:nvSpPr>
          <p:cNvPr id="6" name="Title 3">
            <a:extLst>
              <a:ext uri="{FF2B5EF4-FFF2-40B4-BE49-F238E27FC236}">
                <a16:creationId xmlns:a16="http://schemas.microsoft.com/office/drawing/2014/main" id="{B07E70DB-0DC4-4BB6-AB16-BCCC8BCBD17F}"/>
              </a:ext>
            </a:extLst>
          </p:cNvPr>
          <p:cNvSpPr txBox="1">
            <a:spLocks/>
          </p:cNvSpPr>
          <p:nvPr/>
        </p:nvSpPr>
        <p:spPr>
          <a:xfrm>
            <a:off x="838200" y="186220"/>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Clarification Stage</a:t>
            </a:r>
          </a:p>
        </p:txBody>
      </p:sp>
    </p:spTree>
    <p:extLst>
      <p:ext uri="{BB962C8B-B14F-4D97-AF65-F5344CB8AC3E}">
        <p14:creationId xmlns:p14="http://schemas.microsoft.com/office/powerpoint/2010/main" val="16567598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838200" y="1196196"/>
            <a:ext cx="11112500" cy="1202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ct val="0"/>
              </a:spcBef>
              <a:buClrTx/>
              <a:buFontTx/>
              <a:buNone/>
            </a:pPr>
            <a:r>
              <a:rPr lang="en-US" altLang="fr-FR" sz="2400" dirty="0">
                <a:solidFill>
                  <a:schemeClr val="tx1"/>
                </a:solidFill>
                <a:latin typeface="+mn-lt"/>
              </a:rPr>
              <a:t>The process of filtration involves the flow of water through a granular bed, of sand or another suitable media, at a low speed. The media retains most solid matter while permitting the water to pass. </a:t>
            </a:r>
          </a:p>
        </p:txBody>
      </p:sp>
      <p:pic>
        <p:nvPicPr>
          <p:cNvPr id="21508" name="Picture 3"/>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955431" y="2511707"/>
            <a:ext cx="5224800" cy="42075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94450" y="2511707"/>
            <a:ext cx="5795057" cy="43462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itle 3">
            <a:extLst>
              <a:ext uri="{FF2B5EF4-FFF2-40B4-BE49-F238E27FC236}">
                <a16:creationId xmlns:a16="http://schemas.microsoft.com/office/drawing/2014/main" id="{53B8AECE-59FB-4E39-B8BB-909F068D5E44}"/>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Filtration Stage</a:t>
            </a:r>
          </a:p>
        </p:txBody>
      </p:sp>
    </p:spTree>
    <p:extLst>
      <p:ext uri="{BB962C8B-B14F-4D97-AF65-F5344CB8AC3E}">
        <p14:creationId xmlns:p14="http://schemas.microsoft.com/office/powerpoint/2010/main" val="19405680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19173" y="1272382"/>
            <a:ext cx="10512427" cy="5484018"/>
            <a:chOff x="1828801" y="1268413"/>
            <a:chExt cx="8609013" cy="4648200"/>
          </a:xfrm>
        </p:grpSpPr>
        <p:grpSp>
          <p:nvGrpSpPr>
            <p:cNvPr id="27650" name="Group 1"/>
            <p:cNvGrpSpPr>
              <a:grpSpLocks/>
            </p:cNvGrpSpPr>
            <p:nvPr/>
          </p:nvGrpSpPr>
          <p:grpSpPr bwMode="auto">
            <a:xfrm>
              <a:off x="1828801" y="5002213"/>
              <a:ext cx="8609013" cy="912812"/>
              <a:chOff x="192" y="3151"/>
              <a:chExt cx="5423" cy="575"/>
            </a:xfrm>
          </p:grpSpPr>
          <p:sp>
            <p:nvSpPr>
              <p:cNvPr id="27767" name="Rectangle 2"/>
              <p:cNvSpPr>
                <a:spLocks noChangeArrowheads="1"/>
              </p:cNvSpPr>
              <p:nvPr/>
            </p:nvSpPr>
            <p:spPr bwMode="auto">
              <a:xfrm>
                <a:off x="192" y="3151"/>
                <a:ext cx="1103" cy="575"/>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1"/>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fr-CH" altLang="fr-FR" sz="1200" b="1">
                    <a:solidFill>
                      <a:srgbClr val="002060"/>
                    </a:solidFill>
                  </a:rPr>
                  <a:t>Separation Process</a:t>
                </a:r>
              </a:p>
              <a:p>
                <a:pPr algn="ctr">
                  <a:spcBef>
                    <a:spcPct val="0"/>
                  </a:spcBef>
                  <a:buClrTx/>
                  <a:buFontTx/>
                  <a:buNone/>
                </a:pPr>
                <a:endParaRPr lang="fr-CH" altLang="fr-FR" sz="1200" b="1">
                  <a:solidFill>
                    <a:srgbClr val="002060"/>
                  </a:solidFill>
                </a:endParaRPr>
              </a:p>
            </p:txBody>
          </p:sp>
          <p:sp>
            <p:nvSpPr>
              <p:cNvPr id="27768" name="Rectangle 3"/>
              <p:cNvSpPr>
                <a:spLocks noChangeArrowheads="1"/>
              </p:cNvSpPr>
              <p:nvPr/>
            </p:nvSpPr>
            <p:spPr bwMode="auto">
              <a:xfrm>
                <a:off x="2736" y="3151"/>
                <a:ext cx="1439" cy="575"/>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solidFill>
                    <a:srgbClr val="002060"/>
                  </a:solidFill>
                </a:endParaRPr>
              </a:p>
            </p:txBody>
          </p:sp>
          <p:sp>
            <p:nvSpPr>
              <p:cNvPr id="27769" name="Rectangle 4"/>
              <p:cNvSpPr>
                <a:spLocks noChangeArrowheads="1"/>
              </p:cNvSpPr>
              <p:nvPr/>
            </p:nvSpPr>
            <p:spPr bwMode="auto">
              <a:xfrm>
                <a:off x="4176" y="3151"/>
                <a:ext cx="1439" cy="575"/>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solidFill>
                    <a:srgbClr val="002060"/>
                  </a:solidFill>
                </a:endParaRPr>
              </a:p>
            </p:txBody>
          </p:sp>
          <p:sp>
            <p:nvSpPr>
              <p:cNvPr id="27770" name="Rectangle 5"/>
              <p:cNvSpPr>
                <a:spLocks noChangeArrowheads="1"/>
              </p:cNvSpPr>
              <p:nvPr/>
            </p:nvSpPr>
            <p:spPr bwMode="auto">
              <a:xfrm>
                <a:off x="1296" y="3151"/>
                <a:ext cx="1439" cy="575"/>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solidFill>
                    <a:srgbClr val="002060"/>
                  </a:solidFill>
                </a:endParaRPr>
              </a:p>
            </p:txBody>
          </p:sp>
        </p:grpSp>
        <p:grpSp>
          <p:nvGrpSpPr>
            <p:cNvPr id="27651" name="Group 6"/>
            <p:cNvGrpSpPr>
              <a:grpSpLocks/>
            </p:cNvGrpSpPr>
            <p:nvPr/>
          </p:nvGrpSpPr>
          <p:grpSpPr bwMode="auto">
            <a:xfrm>
              <a:off x="1828801" y="2868613"/>
              <a:ext cx="8609013" cy="2132012"/>
              <a:chOff x="192" y="1807"/>
              <a:chExt cx="5423" cy="1343"/>
            </a:xfrm>
          </p:grpSpPr>
          <p:sp>
            <p:nvSpPr>
              <p:cNvPr id="27763" name="Rectangle 7"/>
              <p:cNvSpPr>
                <a:spLocks noChangeArrowheads="1"/>
              </p:cNvSpPr>
              <p:nvPr/>
            </p:nvSpPr>
            <p:spPr bwMode="auto">
              <a:xfrm>
                <a:off x="2736" y="1807"/>
                <a:ext cx="1439" cy="1343"/>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solidFill>
                    <a:srgbClr val="002060"/>
                  </a:solidFill>
                </a:endParaRPr>
              </a:p>
            </p:txBody>
          </p:sp>
          <p:sp>
            <p:nvSpPr>
              <p:cNvPr id="27764" name="Rectangle 8"/>
              <p:cNvSpPr>
                <a:spLocks noChangeArrowheads="1"/>
              </p:cNvSpPr>
              <p:nvPr/>
            </p:nvSpPr>
            <p:spPr bwMode="auto">
              <a:xfrm>
                <a:off x="4176" y="1807"/>
                <a:ext cx="1439" cy="1343"/>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solidFill>
                    <a:srgbClr val="002060"/>
                  </a:solidFill>
                </a:endParaRPr>
              </a:p>
            </p:txBody>
          </p:sp>
          <p:sp>
            <p:nvSpPr>
              <p:cNvPr id="27765" name="Rectangle 9"/>
              <p:cNvSpPr>
                <a:spLocks noChangeArrowheads="1"/>
              </p:cNvSpPr>
              <p:nvPr/>
            </p:nvSpPr>
            <p:spPr bwMode="auto">
              <a:xfrm>
                <a:off x="1296" y="1807"/>
                <a:ext cx="1439" cy="1343"/>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solidFill>
                    <a:srgbClr val="002060"/>
                  </a:solidFill>
                </a:endParaRPr>
              </a:p>
            </p:txBody>
          </p:sp>
          <p:sp>
            <p:nvSpPr>
              <p:cNvPr id="27766" name="Rectangle 10"/>
              <p:cNvSpPr>
                <a:spLocks noChangeArrowheads="1"/>
              </p:cNvSpPr>
              <p:nvPr/>
            </p:nvSpPr>
            <p:spPr bwMode="auto">
              <a:xfrm>
                <a:off x="192" y="1807"/>
                <a:ext cx="1103" cy="1343"/>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ct val="90000"/>
                  </a:lnSpc>
                  <a:spcBef>
                    <a:spcPct val="0"/>
                  </a:spcBef>
                  <a:buClrTx/>
                  <a:buFontTx/>
                  <a:buNone/>
                </a:pPr>
                <a:endParaRPr lang="fr-CH" altLang="fr-FR" sz="1200" b="1">
                  <a:solidFill>
                    <a:srgbClr val="002060"/>
                  </a:solidFill>
                </a:endParaRPr>
              </a:p>
              <a:p>
                <a:pPr algn="ctr">
                  <a:lnSpc>
                    <a:spcPct val="90000"/>
                  </a:lnSpc>
                  <a:spcBef>
                    <a:spcPct val="0"/>
                  </a:spcBef>
                  <a:buClrTx/>
                  <a:buFontTx/>
                  <a:buNone/>
                </a:pPr>
                <a:r>
                  <a:rPr lang="fr-CH" altLang="fr-FR" sz="1200" b="1">
                    <a:solidFill>
                      <a:srgbClr val="002060"/>
                    </a:solidFill>
                  </a:rPr>
                  <a:t>Size of entities</a:t>
                </a:r>
              </a:p>
              <a:p>
                <a:pPr algn="ctr">
                  <a:spcBef>
                    <a:spcPct val="0"/>
                  </a:spcBef>
                  <a:buClrTx/>
                  <a:buFontTx/>
                  <a:buNone/>
                </a:pPr>
                <a:endParaRPr lang="fr-CH" altLang="fr-FR" sz="1200" b="1">
                  <a:solidFill>
                    <a:srgbClr val="002060"/>
                  </a:solidFill>
                </a:endParaRPr>
              </a:p>
            </p:txBody>
          </p:sp>
        </p:grpSp>
        <p:grpSp>
          <p:nvGrpSpPr>
            <p:cNvPr id="27653" name="Group 12"/>
            <p:cNvGrpSpPr>
              <a:grpSpLocks/>
            </p:cNvGrpSpPr>
            <p:nvPr/>
          </p:nvGrpSpPr>
          <p:grpSpPr bwMode="auto">
            <a:xfrm>
              <a:off x="1828801" y="1725613"/>
              <a:ext cx="8609013" cy="1141412"/>
              <a:chOff x="192" y="1087"/>
              <a:chExt cx="5423" cy="719"/>
            </a:xfrm>
          </p:grpSpPr>
          <p:sp>
            <p:nvSpPr>
              <p:cNvPr id="27759" name="Rectangle 13"/>
              <p:cNvSpPr>
                <a:spLocks noChangeArrowheads="1"/>
              </p:cNvSpPr>
              <p:nvPr/>
            </p:nvSpPr>
            <p:spPr bwMode="auto">
              <a:xfrm>
                <a:off x="2736" y="1087"/>
                <a:ext cx="1439" cy="719"/>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solidFill>
                    <a:srgbClr val="002060"/>
                  </a:solidFill>
                </a:endParaRPr>
              </a:p>
            </p:txBody>
          </p:sp>
          <p:sp>
            <p:nvSpPr>
              <p:cNvPr id="27760" name="Rectangle 14"/>
              <p:cNvSpPr>
                <a:spLocks noChangeArrowheads="1"/>
              </p:cNvSpPr>
              <p:nvPr/>
            </p:nvSpPr>
            <p:spPr bwMode="auto">
              <a:xfrm>
                <a:off x="4176" y="1087"/>
                <a:ext cx="1439" cy="719"/>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solidFill>
                    <a:srgbClr val="002060"/>
                  </a:solidFill>
                </a:endParaRPr>
              </a:p>
            </p:txBody>
          </p:sp>
          <p:sp>
            <p:nvSpPr>
              <p:cNvPr id="27761" name="Rectangle 15"/>
              <p:cNvSpPr>
                <a:spLocks noChangeArrowheads="1"/>
              </p:cNvSpPr>
              <p:nvPr/>
            </p:nvSpPr>
            <p:spPr bwMode="auto">
              <a:xfrm>
                <a:off x="1296" y="1087"/>
                <a:ext cx="1439" cy="719"/>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solidFill>
                    <a:srgbClr val="002060"/>
                  </a:solidFill>
                </a:endParaRPr>
              </a:p>
            </p:txBody>
          </p:sp>
          <p:sp>
            <p:nvSpPr>
              <p:cNvPr id="27762" name="Rectangle 16"/>
              <p:cNvSpPr>
                <a:spLocks noChangeArrowheads="1"/>
              </p:cNvSpPr>
              <p:nvPr/>
            </p:nvSpPr>
            <p:spPr bwMode="auto">
              <a:xfrm>
                <a:off x="192" y="1087"/>
                <a:ext cx="1103" cy="719"/>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ct val="90000"/>
                  </a:lnSpc>
                  <a:spcBef>
                    <a:spcPct val="0"/>
                  </a:spcBef>
                  <a:buClrTx/>
                  <a:buFontTx/>
                  <a:buNone/>
                </a:pPr>
                <a:endParaRPr lang="fr-CH" altLang="fr-FR" sz="1200" b="1" dirty="0">
                  <a:solidFill>
                    <a:srgbClr val="002060"/>
                  </a:solidFill>
                </a:endParaRPr>
              </a:p>
              <a:p>
                <a:pPr algn="ctr">
                  <a:lnSpc>
                    <a:spcPct val="90000"/>
                  </a:lnSpc>
                  <a:spcBef>
                    <a:spcPct val="0"/>
                  </a:spcBef>
                  <a:buClrTx/>
                  <a:buFontTx/>
                  <a:buNone/>
                </a:pPr>
                <a:r>
                  <a:rPr lang="fr-CH" altLang="fr-FR" sz="1200" b="1" dirty="0">
                    <a:solidFill>
                      <a:srgbClr val="002060"/>
                    </a:solidFill>
                  </a:rPr>
                  <a:t>Visualisation </a:t>
                </a:r>
              </a:p>
              <a:p>
                <a:pPr algn="ctr">
                  <a:lnSpc>
                    <a:spcPct val="90000"/>
                  </a:lnSpc>
                  <a:spcBef>
                    <a:spcPct val="0"/>
                  </a:spcBef>
                  <a:buClrTx/>
                  <a:buFontTx/>
                  <a:buNone/>
                </a:pPr>
                <a:r>
                  <a:rPr lang="fr-CH" altLang="fr-FR" sz="1200" b="1" dirty="0">
                    <a:solidFill>
                      <a:srgbClr val="002060"/>
                    </a:solidFill>
                  </a:rPr>
                  <a:t>Techniques</a:t>
                </a:r>
              </a:p>
              <a:p>
                <a:pPr algn="ctr">
                  <a:spcBef>
                    <a:spcPct val="0"/>
                  </a:spcBef>
                  <a:buClrTx/>
                  <a:buFontTx/>
                  <a:buNone/>
                </a:pPr>
                <a:endParaRPr lang="fr-CH" altLang="fr-FR" sz="1200" b="1" dirty="0">
                  <a:solidFill>
                    <a:srgbClr val="002060"/>
                  </a:solidFill>
                </a:endParaRPr>
              </a:p>
            </p:txBody>
          </p:sp>
        </p:grpSp>
        <p:sp>
          <p:nvSpPr>
            <p:cNvPr id="27654" name="Rectangle 17"/>
            <p:cNvSpPr>
              <a:spLocks noChangeArrowheads="1"/>
            </p:cNvSpPr>
            <p:nvPr/>
          </p:nvSpPr>
          <p:spPr bwMode="auto">
            <a:xfrm>
              <a:off x="3581400" y="3402013"/>
              <a:ext cx="457200" cy="303212"/>
            </a:xfrm>
            <a:prstGeom prst="rect">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fr-CH" altLang="fr-FR" sz="1200" b="1">
                  <a:solidFill>
                    <a:srgbClr val="002060"/>
                  </a:solidFill>
                </a:rPr>
                <a:t>Salts</a:t>
              </a:r>
            </a:p>
          </p:txBody>
        </p:sp>
        <p:grpSp>
          <p:nvGrpSpPr>
            <p:cNvPr id="27655" name="Group 18"/>
            <p:cNvGrpSpPr>
              <a:grpSpLocks/>
            </p:cNvGrpSpPr>
            <p:nvPr/>
          </p:nvGrpSpPr>
          <p:grpSpPr bwMode="auto">
            <a:xfrm>
              <a:off x="1828801" y="1268413"/>
              <a:ext cx="8609013" cy="455612"/>
              <a:chOff x="192" y="799"/>
              <a:chExt cx="5423" cy="287"/>
            </a:xfrm>
          </p:grpSpPr>
          <p:sp>
            <p:nvSpPr>
              <p:cNvPr id="27676" name="Rectangle 19"/>
              <p:cNvSpPr>
                <a:spLocks noChangeArrowheads="1"/>
              </p:cNvSpPr>
              <p:nvPr/>
            </p:nvSpPr>
            <p:spPr bwMode="auto">
              <a:xfrm>
                <a:off x="4128" y="799"/>
                <a:ext cx="1487" cy="287"/>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solidFill>
                    <a:srgbClr val="002060"/>
                  </a:solidFill>
                </a:endParaRPr>
              </a:p>
            </p:txBody>
          </p:sp>
          <p:sp>
            <p:nvSpPr>
              <p:cNvPr id="27677" name="Rectangle 20"/>
              <p:cNvSpPr>
                <a:spLocks noChangeArrowheads="1"/>
              </p:cNvSpPr>
              <p:nvPr/>
            </p:nvSpPr>
            <p:spPr bwMode="auto">
              <a:xfrm>
                <a:off x="1296" y="799"/>
                <a:ext cx="1439" cy="287"/>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solidFill>
                    <a:srgbClr val="002060"/>
                  </a:solidFill>
                </a:endParaRPr>
              </a:p>
            </p:txBody>
          </p:sp>
          <p:sp>
            <p:nvSpPr>
              <p:cNvPr id="27678" name="Rectangle 21"/>
              <p:cNvSpPr>
                <a:spLocks noChangeArrowheads="1"/>
              </p:cNvSpPr>
              <p:nvPr/>
            </p:nvSpPr>
            <p:spPr bwMode="auto">
              <a:xfrm>
                <a:off x="192" y="799"/>
                <a:ext cx="1103" cy="287"/>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ct val="90000"/>
                  </a:lnSpc>
                  <a:spcBef>
                    <a:spcPct val="0"/>
                  </a:spcBef>
                  <a:buClrTx/>
                  <a:buFontTx/>
                  <a:buNone/>
                </a:pPr>
                <a:endParaRPr lang="fr-CH" altLang="fr-FR" sz="1200" b="1">
                  <a:solidFill>
                    <a:srgbClr val="002060"/>
                  </a:solidFill>
                </a:endParaRPr>
              </a:p>
              <a:p>
                <a:pPr algn="ctr">
                  <a:lnSpc>
                    <a:spcPct val="90000"/>
                  </a:lnSpc>
                  <a:spcBef>
                    <a:spcPct val="0"/>
                  </a:spcBef>
                  <a:buClrTx/>
                  <a:buFontTx/>
                  <a:buNone/>
                </a:pPr>
                <a:endParaRPr lang="fr-CH" altLang="fr-FR" sz="1200" b="1">
                  <a:solidFill>
                    <a:srgbClr val="002060"/>
                  </a:solidFill>
                </a:endParaRPr>
              </a:p>
              <a:p>
                <a:pPr algn="ctr">
                  <a:lnSpc>
                    <a:spcPct val="90000"/>
                  </a:lnSpc>
                  <a:spcBef>
                    <a:spcPct val="0"/>
                  </a:spcBef>
                  <a:buClrTx/>
                  <a:buFontTx/>
                  <a:buNone/>
                </a:pPr>
                <a:r>
                  <a:rPr lang="fr-CH" altLang="fr-FR" sz="1200" b="1">
                    <a:solidFill>
                      <a:srgbClr val="002060"/>
                    </a:solidFill>
                  </a:rPr>
                  <a:t>Microns (</a:t>
                </a:r>
                <a:r>
                  <a:rPr lang="fr-CH" altLang="fr-FR" sz="1200" b="1">
                    <a:solidFill>
                      <a:srgbClr val="002060"/>
                    </a:solidFill>
                    <a:latin typeface="Symbol" panose="05050102010706020507" pitchFamily="18" charset="2"/>
                  </a:rPr>
                  <a:t></a:t>
                </a:r>
                <a:r>
                  <a:rPr lang="fr-CH" altLang="fr-FR" sz="1200" b="1">
                    <a:solidFill>
                      <a:srgbClr val="002060"/>
                    </a:solidFill>
                  </a:rPr>
                  <a:t>m)</a:t>
                </a:r>
              </a:p>
              <a:p>
                <a:pPr algn="ctr">
                  <a:lnSpc>
                    <a:spcPct val="90000"/>
                  </a:lnSpc>
                  <a:spcBef>
                    <a:spcPct val="0"/>
                  </a:spcBef>
                  <a:buClrTx/>
                  <a:buFontTx/>
                  <a:buNone/>
                </a:pPr>
                <a:r>
                  <a:rPr lang="fr-CH" altLang="fr-FR" sz="1200" b="1">
                    <a:solidFill>
                      <a:srgbClr val="002060"/>
                    </a:solidFill>
                  </a:rPr>
                  <a:t>(log scale)</a:t>
                </a:r>
              </a:p>
              <a:p>
                <a:pPr algn="ctr">
                  <a:spcBef>
                    <a:spcPct val="0"/>
                  </a:spcBef>
                  <a:buClrTx/>
                  <a:buFontTx/>
                  <a:buNone/>
                </a:pPr>
                <a:endParaRPr lang="fr-CH" altLang="fr-FR" sz="1200" b="1">
                  <a:solidFill>
                    <a:srgbClr val="002060"/>
                  </a:solidFill>
                </a:endParaRPr>
              </a:p>
            </p:txBody>
          </p:sp>
          <p:sp>
            <p:nvSpPr>
              <p:cNvPr id="27679" name="Rectangle 22"/>
              <p:cNvSpPr>
                <a:spLocks noChangeArrowheads="1"/>
              </p:cNvSpPr>
              <p:nvPr/>
            </p:nvSpPr>
            <p:spPr bwMode="auto">
              <a:xfrm>
                <a:off x="2736" y="799"/>
                <a:ext cx="1439" cy="287"/>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solidFill>
                    <a:srgbClr val="002060"/>
                  </a:solidFill>
                </a:endParaRPr>
              </a:p>
            </p:txBody>
          </p:sp>
          <p:sp>
            <p:nvSpPr>
              <p:cNvPr id="27680" name="Line 23"/>
              <p:cNvSpPr>
                <a:spLocks noChangeShapeType="1"/>
              </p:cNvSpPr>
              <p:nvPr/>
            </p:nvSpPr>
            <p:spPr bwMode="auto">
              <a:xfrm>
                <a:off x="1920" y="991"/>
                <a:ext cx="0" cy="95"/>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681" name="Line 24"/>
              <p:cNvSpPr>
                <a:spLocks noChangeShapeType="1"/>
              </p:cNvSpPr>
              <p:nvPr/>
            </p:nvSpPr>
            <p:spPr bwMode="auto">
              <a:xfrm>
                <a:off x="1344"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682" name="Line 25"/>
              <p:cNvSpPr>
                <a:spLocks noChangeShapeType="1"/>
              </p:cNvSpPr>
              <p:nvPr/>
            </p:nvSpPr>
            <p:spPr bwMode="auto">
              <a:xfrm>
                <a:off x="1392"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683" name="Line 26"/>
              <p:cNvSpPr>
                <a:spLocks noChangeShapeType="1"/>
              </p:cNvSpPr>
              <p:nvPr/>
            </p:nvSpPr>
            <p:spPr bwMode="auto">
              <a:xfrm>
                <a:off x="1440"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684" name="Line 27"/>
              <p:cNvSpPr>
                <a:spLocks noChangeShapeType="1"/>
              </p:cNvSpPr>
              <p:nvPr/>
            </p:nvSpPr>
            <p:spPr bwMode="auto">
              <a:xfrm>
                <a:off x="1488"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685" name="Line 28"/>
              <p:cNvSpPr>
                <a:spLocks noChangeShapeType="1"/>
              </p:cNvSpPr>
              <p:nvPr/>
            </p:nvSpPr>
            <p:spPr bwMode="auto">
              <a:xfrm>
                <a:off x="1680"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686" name="Line 29"/>
              <p:cNvSpPr>
                <a:spLocks noChangeShapeType="1"/>
              </p:cNvSpPr>
              <p:nvPr/>
            </p:nvSpPr>
            <p:spPr bwMode="auto">
              <a:xfrm>
                <a:off x="1776"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687" name="Line 30"/>
              <p:cNvSpPr>
                <a:spLocks noChangeShapeType="1"/>
              </p:cNvSpPr>
              <p:nvPr/>
            </p:nvSpPr>
            <p:spPr bwMode="auto">
              <a:xfrm>
                <a:off x="1872"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688" name="Line 31"/>
              <p:cNvSpPr>
                <a:spLocks noChangeShapeType="1"/>
              </p:cNvSpPr>
              <p:nvPr/>
            </p:nvSpPr>
            <p:spPr bwMode="auto">
              <a:xfrm>
                <a:off x="1920"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689" name="Line 32"/>
              <p:cNvSpPr>
                <a:spLocks noChangeShapeType="1"/>
              </p:cNvSpPr>
              <p:nvPr/>
            </p:nvSpPr>
            <p:spPr bwMode="auto">
              <a:xfrm>
                <a:off x="1968"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690" name="Line 33"/>
              <p:cNvSpPr>
                <a:spLocks noChangeShapeType="1"/>
              </p:cNvSpPr>
              <p:nvPr/>
            </p:nvSpPr>
            <p:spPr bwMode="auto">
              <a:xfrm>
                <a:off x="2016"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691" name="Line 34"/>
              <p:cNvSpPr>
                <a:spLocks noChangeShapeType="1"/>
              </p:cNvSpPr>
              <p:nvPr/>
            </p:nvSpPr>
            <p:spPr bwMode="auto">
              <a:xfrm>
                <a:off x="2064"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grpSp>
            <p:nvGrpSpPr>
              <p:cNvPr id="27692" name="Group 35"/>
              <p:cNvGrpSpPr>
                <a:grpSpLocks/>
              </p:cNvGrpSpPr>
              <p:nvPr/>
            </p:nvGrpSpPr>
            <p:grpSpPr bwMode="auto">
              <a:xfrm>
                <a:off x="2160" y="943"/>
                <a:ext cx="719" cy="143"/>
                <a:chOff x="2160" y="943"/>
                <a:chExt cx="719" cy="143"/>
              </a:xfrm>
            </p:grpSpPr>
            <p:sp>
              <p:nvSpPr>
                <p:cNvPr id="27748" name="Line 36"/>
                <p:cNvSpPr>
                  <a:spLocks noChangeShapeType="1"/>
                </p:cNvSpPr>
                <p:nvPr/>
              </p:nvSpPr>
              <p:spPr bwMode="auto">
                <a:xfrm>
                  <a:off x="2160"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49" name="Line 37"/>
                <p:cNvSpPr>
                  <a:spLocks noChangeShapeType="1"/>
                </p:cNvSpPr>
                <p:nvPr/>
              </p:nvSpPr>
              <p:spPr bwMode="auto">
                <a:xfrm>
                  <a:off x="2208"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50" name="Line 38"/>
                <p:cNvSpPr>
                  <a:spLocks noChangeShapeType="1"/>
                </p:cNvSpPr>
                <p:nvPr/>
              </p:nvSpPr>
              <p:spPr bwMode="auto">
                <a:xfrm>
                  <a:off x="2256"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51" name="Line 39"/>
                <p:cNvSpPr>
                  <a:spLocks noChangeShapeType="1"/>
                </p:cNvSpPr>
                <p:nvPr/>
              </p:nvSpPr>
              <p:spPr bwMode="auto">
                <a:xfrm>
                  <a:off x="2304"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52" name="Line 40"/>
                <p:cNvSpPr>
                  <a:spLocks noChangeShapeType="1"/>
                </p:cNvSpPr>
                <p:nvPr/>
              </p:nvSpPr>
              <p:spPr bwMode="auto">
                <a:xfrm>
                  <a:off x="2496"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53" name="Line 41"/>
                <p:cNvSpPr>
                  <a:spLocks noChangeShapeType="1"/>
                </p:cNvSpPr>
                <p:nvPr/>
              </p:nvSpPr>
              <p:spPr bwMode="auto">
                <a:xfrm>
                  <a:off x="2592"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54" name="Line 42"/>
                <p:cNvSpPr>
                  <a:spLocks noChangeShapeType="1"/>
                </p:cNvSpPr>
                <p:nvPr/>
              </p:nvSpPr>
              <p:spPr bwMode="auto">
                <a:xfrm>
                  <a:off x="2688"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55" name="Line 43"/>
                <p:cNvSpPr>
                  <a:spLocks noChangeShapeType="1"/>
                </p:cNvSpPr>
                <p:nvPr/>
              </p:nvSpPr>
              <p:spPr bwMode="auto">
                <a:xfrm>
                  <a:off x="2736"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56" name="Line 44"/>
                <p:cNvSpPr>
                  <a:spLocks noChangeShapeType="1"/>
                </p:cNvSpPr>
                <p:nvPr/>
              </p:nvSpPr>
              <p:spPr bwMode="auto">
                <a:xfrm>
                  <a:off x="2784"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57" name="Line 45"/>
                <p:cNvSpPr>
                  <a:spLocks noChangeShapeType="1"/>
                </p:cNvSpPr>
                <p:nvPr/>
              </p:nvSpPr>
              <p:spPr bwMode="auto">
                <a:xfrm>
                  <a:off x="2832"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58" name="Line 46"/>
                <p:cNvSpPr>
                  <a:spLocks noChangeShapeType="1"/>
                </p:cNvSpPr>
                <p:nvPr/>
              </p:nvSpPr>
              <p:spPr bwMode="auto">
                <a:xfrm>
                  <a:off x="2880"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grpSp>
          <p:grpSp>
            <p:nvGrpSpPr>
              <p:cNvPr id="27693" name="Group 47"/>
              <p:cNvGrpSpPr>
                <a:grpSpLocks/>
              </p:cNvGrpSpPr>
              <p:nvPr/>
            </p:nvGrpSpPr>
            <p:grpSpPr bwMode="auto">
              <a:xfrm>
                <a:off x="2928" y="943"/>
                <a:ext cx="719" cy="143"/>
                <a:chOff x="2928" y="943"/>
                <a:chExt cx="719" cy="143"/>
              </a:xfrm>
            </p:grpSpPr>
            <p:sp>
              <p:nvSpPr>
                <p:cNvPr id="27737" name="Line 48"/>
                <p:cNvSpPr>
                  <a:spLocks noChangeShapeType="1"/>
                </p:cNvSpPr>
                <p:nvPr/>
              </p:nvSpPr>
              <p:spPr bwMode="auto">
                <a:xfrm>
                  <a:off x="2928"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38" name="Line 49"/>
                <p:cNvSpPr>
                  <a:spLocks noChangeShapeType="1"/>
                </p:cNvSpPr>
                <p:nvPr/>
              </p:nvSpPr>
              <p:spPr bwMode="auto">
                <a:xfrm>
                  <a:off x="2976"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39" name="Line 50"/>
                <p:cNvSpPr>
                  <a:spLocks noChangeShapeType="1"/>
                </p:cNvSpPr>
                <p:nvPr/>
              </p:nvSpPr>
              <p:spPr bwMode="auto">
                <a:xfrm>
                  <a:off x="3024"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40" name="Line 51"/>
                <p:cNvSpPr>
                  <a:spLocks noChangeShapeType="1"/>
                </p:cNvSpPr>
                <p:nvPr/>
              </p:nvSpPr>
              <p:spPr bwMode="auto">
                <a:xfrm>
                  <a:off x="3072"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41" name="Line 52"/>
                <p:cNvSpPr>
                  <a:spLocks noChangeShapeType="1"/>
                </p:cNvSpPr>
                <p:nvPr/>
              </p:nvSpPr>
              <p:spPr bwMode="auto">
                <a:xfrm>
                  <a:off x="3264"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42" name="Line 53"/>
                <p:cNvSpPr>
                  <a:spLocks noChangeShapeType="1"/>
                </p:cNvSpPr>
                <p:nvPr/>
              </p:nvSpPr>
              <p:spPr bwMode="auto">
                <a:xfrm>
                  <a:off x="3360"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43" name="Line 54"/>
                <p:cNvSpPr>
                  <a:spLocks noChangeShapeType="1"/>
                </p:cNvSpPr>
                <p:nvPr/>
              </p:nvSpPr>
              <p:spPr bwMode="auto">
                <a:xfrm>
                  <a:off x="3456"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44" name="Line 55"/>
                <p:cNvSpPr>
                  <a:spLocks noChangeShapeType="1"/>
                </p:cNvSpPr>
                <p:nvPr/>
              </p:nvSpPr>
              <p:spPr bwMode="auto">
                <a:xfrm>
                  <a:off x="3504"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45" name="Line 56"/>
                <p:cNvSpPr>
                  <a:spLocks noChangeShapeType="1"/>
                </p:cNvSpPr>
                <p:nvPr/>
              </p:nvSpPr>
              <p:spPr bwMode="auto">
                <a:xfrm>
                  <a:off x="3552"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46" name="Line 57"/>
                <p:cNvSpPr>
                  <a:spLocks noChangeShapeType="1"/>
                </p:cNvSpPr>
                <p:nvPr/>
              </p:nvSpPr>
              <p:spPr bwMode="auto">
                <a:xfrm>
                  <a:off x="3600"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47" name="Line 58"/>
                <p:cNvSpPr>
                  <a:spLocks noChangeShapeType="1"/>
                </p:cNvSpPr>
                <p:nvPr/>
              </p:nvSpPr>
              <p:spPr bwMode="auto">
                <a:xfrm>
                  <a:off x="3648"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grpSp>
          <p:grpSp>
            <p:nvGrpSpPr>
              <p:cNvPr id="27694" name="Group 59"/>
              <p:cNvGrpSpPr>
                <a:grpSpLocks/>
              </p:cNvGrpSpPr>
              <p:nvPr/>
            </p:nvGrpSpPr>
            <p:grpSpPr bwMode="auto">
              <a:xfrm>
                <a:off x="3696" y="943"/>
                <a:ext cx="719" cy="143"/>
                <a:chOff x="3696" y="943"/>
                <a:chExt cx="719" cy="143"/>
              </a:xfrm>
            </p:grpSpPr>
            <p:sp>
              <p:nvSpPr>
                <p:cNvPr id="27726" name="Line 60"/>
                <p:cNvSpPr>
                  <a:spLocks noChangeShapeType="1"/>
                </p:cNvSpPr>
                <p:nvPr/>
              </p:nvSpPr>
              <p:spPr bwMode="auto">
                <a:xfrm>
                  <a:off x="3696"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27" name="Line 61"/>
                <p:cNvSpPr>
                  <a:spLocks noChangeShapeType="1"/>
                </p:cNvSpPr>
                <p:nvPr/>
              </p:nvSpPr>
              <p:spPr bwMode="auto">
                <a:xfrm>
                  <a:off x="3744"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28" name="Line 62"/>
                <p:cNvSpPr>
                  <a:spLocks noChangeShapeType="1"/>
                </p:cNvSpPr>
                <p:nvPr/>
              </p:nvSpPr>
              <p:spPr bwMode="auto">
                <a:xfrm>
                  <a:off x="3792"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29" name="Line 63"/>
                <p:cNvSpPr>
                  <a:spLocks noChangeShapeType="1"/>
                </p:cNvSpPr>
                <p:nvPr/>
              </p:nvSpPr>
              <p:spPr bwMode="auto">
                <a:xfrm>
                  <a:off x="3840"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30" name="Line 64"/>
                <p:cNvSpPr>
                  <a:spLocks noChangeShapeType="1"/>
                </p:cNvSpPr>
                <p:nvPr/>
              </p:nvSpPr>
              <p:spPr bwMode="auto">
                <a:xfrm>
                  <a:off x="4032"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31" name="Line 65"/>
                <p:cNvSpPr>
                  <a:spLocks noChangeShapeType="1"/>
                </p:cNvSpPr>
                <p:nvPr/>
              </p:nvSpPr>
              <p:spPr bwMode="auto">
                <a:xfrm>
                  <a:off x="4128"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32" name="Line 66"/>
                <p:cNvSpPr>
                  <a:spLocks noChangeShapeType="1"/>
                </p:cNvSpPr>
                <p:nvPr/>
              </p:nvSpPr>
              <p:spPr bwMode="auto">
                <a:xfrm>
                  <a:off x="4224"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33" name="Line 67"/>
                <p:cNvSpPr>
                  <a:spLocks noChangeShapeType="1"/>
                </p:cNvSpPr>
                <p:nvPr/>
              </p:nvSpPr>
              <p:spPr bwMode="auto">
                <a:xfrm>
                  <a:off x="4272"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34" name="Line 68"/>
                <p:cNvSpPr>
                  <a:spLocks noChangeShapeType="1"/>
                </p:cNvSpPr>
                <p:nvPr/>
              </p:nvSpPr>
              <p:spPr bwMode="auto">
                <a:xfrm>
                  <a:off x="4320"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35" name="Line 69"/>
                <p:cNvSpPr>
                  <a:spLocks noChangeShapeType="1"/>
                </p:cNvSpPr>
                <p:nvPr/>
              </p:nvSpPr>
              <p:spPr bwMode="auto">
                <a:xfrm>
                  <a:off x="4368"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36" name="Line 70"/>
                <p:cNvSpPr>
                  <a:spLocks noChangeShapeType="1"/>
                </p:cNvSpPr>
                <p:nvPr/>
              </p:nvSpPr>
              <p:spPr bwMode="auto">
                <a:xfrm>
                  <a:off x="4416"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grpSp>
          <p:grpSp>
            <p:nvGrpSpPr>
              <p:cNvPr id="27695" name="Group 71"/>
              <p:cNvGrpSpPr>
                <a:grpSpLocks/>
              </p:cNvGrpSpPr>
              <p:nvPr/>
            </p:nvGrpSpPr>
            <p:grpSpPr bwMode="auto">
              <a:xfrm>
                <a:off x="4464" y="943"/>
                <a:ext cx="719" cy="143"/>
                <a:chOff x="4464" y="943"/>
                <a:chExt cx="719" cy="143"/>
              </a:xfrm>
            </p:grpSpPr>
            <p:sp>
              <p:nvSpPr>
                <p:cNvPr id="27715" name="Line 72"/>
                <p:cNvSpPr>
                  <a:spLocks noChangeShapeType="1"/>
                </p:cNvSpPr>
                <p:nvPr/>
              </p:nvSpPr>
              <p:spPr bwMode="auto">
                <a:xfrm>
                  <a:off x="4464"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16" name="Line 73"/>
                <p:cNvSpPr>
                  <a:spLocks noChangeShapeType="1"/>
                </p:cNvSpPr>
                <p:nvPr/>
              </p:nvSpPr>
              <p:spPr bwMode="auto">
                <a:xfrm>
                  <a:off x="4512"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17" name="Line 74"/>
                <p:cNvSpPr>
                  <a:spLocks noChangeShapeType="1"/>
                </p:cNvSpPr>
                <p:nvPr/>
              </p:nvSpPr>
              <p:spPr bwMode="auto">
                <a:xfrm>
                  <a:off x="4560"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18" name="Line 75"/>
                <p:cNvSpPr>
                  <a:spLocks noChangeShapeType="1"/>
                </p:cNvSpPr>
                <p:nvPr/>
              </p:nvSpPr>
              <p:spPr bwMode="auto">
                <a:xfrm>
                  <a:off x="4608"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19" name="Line 76"/>
                <p:cNvSpPr>
                  <a:spLocks noChangeShapeType="1"/>
                </p:cNvSpPr>
                <p:nvPr/>
              </p:nvSpPr>
              <p:spPr bwMode="auto">
                <a:xfrm>
                  <a:off x="4800"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20" name="Line 77"/>
                <p:cNvSpPr>
                  <a:spLocks noChangeShapeType="1"/>
                </p:cNvSpPr>
                <p:nvPr/>
              </p:nvSpPr>
              <p:spPr bwMode="auto">
                <a:xfrm>
                  <a:off x="4896"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21" name="Line 78"/>
                <p:cNvSpPr>
                  <a:spLocks noChangeShapeType="1"/>
                </p:cNvSpPr>
                <p:nvPr/>
              </p:nvSpPr>
              <p:spPr bwMode="auto">
                <a:xfrm>
                  <a:off x="4992"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22" name="Line 79"/>
                <p:cNvSpPr>
                  <a:spLocks noChangeShapeType="1"/>
                </p:cNvSpPr>
                <p:nvPr/>
              </p:nvSpPr>
              <p:spPr bwMode="auto">
                <a:xfrm>
                  <a:off x="5040"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23" name="Line 80"/>
                <p:cNvSpPr>
                  <a:spLocks noChangeShapeType="1"/>
                </p:cNvSpPr>
                <p:nvPr/>
              </p:nvSpPr>
              <p:spPr bwMode="auto">
                <a:xfrm>
                  <a:off x="5088"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24" name="Line 81"/>
                <p:cNvSpPr>
                  <a:spLocks noChangeShapeType="1"/>
                </p:cNvSpPr>
                <p:nvPr/>
              </p:nvSpPr>
              <p:spPr bwMode="auto">
                <a:xfrm>
                  <a:off x="5136"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25" name="Line 82"/>
                <p:cNvSpPr>
                  <a:spLocks noChangeShapeType="1"/>
                </p:cNvSpPr>
                <p:nvPr/>
              </p:nvSpPr>
              <p:spPr bwMode="auto">
                <a:xfrm>
                  <a:off x="5184"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grpSp>
          <p:grpSp>
            <p:nvGrpSpPr>
              <p:cNvPr id="27696" name="Group 83"/>
              <p:cNvGrpSpPr>
                <a:grpSpLocks/>
              </p:cNvGrpSpPr>
              <p:nvPr/>
            </p:nvGrpSpPr>
            <p:grpSpPr bwMode="auto">
              <a:xfrm>
                <a:off x="4848" y="943"/>
                <a:ext cx="719" cy="143"/>
                <a:chOff x="4848" y="943"/>
                <a:chExt cx="719" cy="143"/>
              </a:xfrm>
            </p:grpSpPr>
            <p:sp>
              <p:nvSpPr>
                <p:cNvPr id="27704" name="Line 84"/>
                <p:cNvSpPr>
                  <a:spLocks noChangeShapeType="1"/>
                </p:cNvSpPr>
                <p:nvPr/>
              </p:nvSpPr>
              <p:spPr bwMode="auto">
                <a:xfrm>
                  <a:off x="4848"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05" name="Line 85"/>
                <p:cNvSpPr>
                  <a:spLocks noChangeShapeType="1"/>
                </p:cNvSpPr>
                <p:nvPr/>
              </p:nvSpPr>
              <p:spPr bwMode="auto">
                <a:xfrm>
                  <a:off x="4896"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06" name="Line 86"/>
                <p:cNvSpPr>
                  <a:spLocks noChangeShapeType="1"/>
                </p:cNvSpPr>
                <p:nvPr/>
              </p:nvSpPr>
              <p:spPr bwMode="auto">
                <a:xfrm>
                  <a:off x="4944"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07" name="Line 87"/>
                <p:cNvSpPr>
                  <a:spLocks noChangeShapeType="1"/>
                </p:cNvSpPr>
                <p:nvPr/>
              </p:nvSpPr>
              <p:spPr bwMode="auto">
                <a:xfrm>
                  <a:off x="4992"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08" name="Line 88"/>
                <p:cNvSpPr>
                  <a:spLocks noChangeShapeType="1"/>
                </p:cNvSpPr>
                <p:nvPr/>
              </p:nvSpPr>
              <p:spPr bwMode="auto">
                <a:xfrm>
                  <a:off x="5184"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09" name="Line 89"/>
                <p:cNvSpPr>
                  <a:spLocks noChangeShapeType="1"/>
                </p:cNvSpPr>
                <p:nvPr/>
              </p:nvSpPr>
              <p:spPr bwMode="auto">
                <a:xfrm>
                  <a:off x="5280"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10" name="Line 90"/>
                <p:cNvSpPr>
                  <a:spLocks noChangeShapeType="1"/>
                </p:cNvSpPr>
                <p:nvPr/>
              </p:nvSpPr>
              <p:spPr bwMode="auto">
                <a:xfrm>
                  <a:off x="5376"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11" name="Line 91"/>
                <p:cNvSpPr>
                  <a:spLocks noChangeShapeType="1"/>
                </p:cNvSpPr>
                <p:nvPr/>
              </p:nvSpPr>
              <p:spPr bwMode="auto">
                <a:xfrm>
                  <a:off x="5424"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12" name="Line 92"/>
                <p:cNvSpPr>
                  <a:spLocks noChangeShapeType="1"/>
                </p:cNvSpPr>
                <p:nvPr/>
              </p:nvSpPr>
              <p:spPr bwMode="auto">
                <a:xfrm>
                  <a:off x="5472"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13" name="Line 93"/>
                <p:cNvSpPr>
                  <a:spLocks noChangeShapeType="1"/>
                </p:cNvSpPr>
                <p:nvPr/>
              </p:nvSpPr>
              <p:spPr bwMode="auto">
                <a:xfrm>
                  <a:off x="5520"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14" name="Line 94"/>
                <p:cNvSpPr>
                  <a:spLocks noChangeShapeType="1"/>
                </p:cNvSpPr>
                <p:nvPr/>
              </p:nvSpPr>
              <p:spPr bwMode="auto">
                <a:xfrm>
                  <a:off x="5568"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grpSp>
          <p:sp>
            <p:nvSpPr>
              <p:cNvPr id="27697" name="Text Box 95"/>
              <p:cNvSpPr txBox="1">
                <a:spLocks noChangeArrowheads="1"/>
              </p:cNvSpPr>
              <p:nvPr/>
            </p:nvSpPr>
            <p:spPr bwMode="auto">
              <a:xfrm>
                <a:off x="1392" y="799"/>
                <a:ext cx="479" cy="176"/>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ts val="750"/>
                  </a:spcBef>
                  <a:buClrTx/>
                </a:pPr>
                <a:r>
                  <a:rPr lang="en-US" altLang="fr-FR" sz="1200" b="1">
                    <a:solidFill>
                      <a:srgbClr val="002060"/>
                    </a:solidFill>
                    <a:latin typeface="Times New Roman" panose="02020603050405020304" pitchFamily="18" charset="0"/>
                  </a:rPr>
                  <a:t>0.001</a:t>
                </a:r>
              </a:p>
            </p:txBody>
          </p:sp>
          <p:sp>
            <p:nvSpPr>
              <p:cNvPr id="27698" name="Text Box 96"/>
              <p:cNvSpPr txBox="1">
                <a:spLocks noChangeArrowheads="1"/>
              </p:cNvSpPr>
              <p:nvPr/>
            </p:nvSpPr>
            <p:spPr bwMode="auto">
              <a:xfrm>
                <a:off x="2208" y="799"/>
                <a:ext cx="479" cy="176"/>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ts val="750"/>
                  </a:spcBef>
                  <a:buClrTx/>
                </a:pPr>
                <a:r>
                  <a:rPr lang="en-US" altLang="fr-FR" sz="1200" b="1">
                    <a:solidFill>
                      <a:srgbClr val="002060"/>
                    </a:solidFill>
                    <a:latin typeface="Times New Roman" panose="02020603050405020304" pitchFamily="18" charset="0"/>
                  </a:rPr>
                  <a:t>0.01</a:t>
                </a:r>
              </a:p>
            </p:txBody>
          </p:sp>
          <p:sp>
            <p:nvSpPr>
              <p:cNvPr id="27699" name="Text Box 97"/>
              <p:cNvSpPr txBox="1">
                <a:spLocks noChangeArrowheads="1"/>
              </p:cNvSpPr>
              <p:nvPr/>
            </p:nvSpPr>
            <p:spPr bwMode="auto">
              <a:xfrm>
                <a:off x="2736" y="799"/>
                <a:ext cx="479" cy="176"/>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ts val="750"/>
                  </a:spcBef>
                  <a:buClrTx/>
                </a:pPr>
                <a:r>
                  <a:rPr lang="en-US" altLang="fr-FR" sz="1200" b="1">
                    <a:solidFill>
                      <a:srgbClr val="002060"/>
                    </a:solidFill>
                    <a:latin typeface="Times New Roman" panose="02020603050405020304" pitchFamily="18" charset="0"/>
                  </a:rPr>
                  <a:t>0.1</a:t>
                </a:r>
              </a:p>
            </p:txBody>
          </p:sp>
          <p:sp>
            <p:nvSpPr>
              <p:cNvPr id="27700" name="Text Box 98"/>
              <p:cNvSpPr txBox="1">
                <a:spLocks noChangeArrowheads="1"/>
              </p:cNvSpPr>
              <p:nvPr/>
            </p:nvSpPr>
            <p:spPr bwMode="auto">
              <a:xfrm>
                <a:off x="3312" y="799"/>
                <a:ext cx="479" cy="176"/>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ts val="750"/>
                  </a:spcBef>
                  <a:buClrTx/>
                </a:pPr>
                <a:r>
                  <a:rPr lang="en-US" altLang="fr-FR" sz="1200" b="1">
                    <a:solidFill>
                      <a:srgbClr val="002060"/>
                    </a:solidFill>
                    <a:latin typeface="Times New Roman" panose="02020603050405020304" pitchFamily="18" charset="0"/>
                  </a:rPr>
                  <a:t>1.0</a:t>
                </a:r>
              </a:p>
            </p:txBody>
          </p:sp>
          <p:sp>
            <p:nvSpPr>
              <p:cNvPr id="27701" name="Text Box 99"/>
              <p:cNvSpPr txBox="1">
                <a:spLocks noChangeArrowheads="1"/>
              </p:cNvSpPr>
              <p:nvPr/>
            </p:nvSpPr>
            <p:spPr bwMode="auto">
              <a:xfrm>
                <a:off x="4512" y="799"/>
                <a:ext cx="479" cy="176"/>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ts val="750"/>
                  </a:spcBef>
                  <a:buClrTx/>
                </a:pPr>
                <a:r>
                  <a:rPr lang="en-US" altLang="fr-FR" sz="1200" b="1">
                    <a:solidFill>
                      <a:srgbClr val="002060"/>
                    </a:solidFill>
                    <a:latin typeface="Times New Roman" panose="02020603050405020304" pitchFamily="18" charset="0"/>
                  </a:rPr>
                  <a:t>100</a:t>
                </a:r>
              </a:p>
            </p:txBody>
          </p:sp>
          <p:sp>
            <p:nvSpPr>
              <p:cNvPr id="27702" name="Text Box 100"/>
              <p:cNvSpPr txBox="1">
                <a:spLocks noChangeArrowheads="1"/>
              </p:cNvSpPr>
              <p:nvPr/>
            </p:nvSpPr>
            <p:spPr bwMode="auto">
              <a:xfrm>
                <a:off x="5088" y="799"/>
                <a:ext cx="479" cy="176"/>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ts val="750"/>
                  </a:spcBef>
                  <a:buClrTx/>
                </a:pPr>
                <a:r>
                  <a:rPr lang="en-US" altLang="fr-FR" sz="1200" b="1">
                    <a:solidFill>
                      <a:srgbClr val="002060"/>
                    </a:solidFill>
                    <a:latin typeface="Times New Roman" panose="02020603050405020304" pitchFamily="18" charset="0"/>
                  </a:rPr>
                  <a:t>1000</a:t>
                </a:r>
              </a:p>
            </p:txBody>
          </p:sp>
          <p:sp>
            <p:nvSpPr>
              <p:cNvPr id="27703" name="Text Box 101"/>
              <p:cNvSpPr txBox="1">
                <a:spLocks noChangeArrowheads="1"/>
              </p:cNvSpPr>
              <p:nvPr/>
            </p:nvSpPr>
            <p:spPr bwMode="auto">
              <a:xfrm>
                <a:off x="3936" y="799"/>
                <a:ext cx="479" cy="176"/>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ts val="750"/>
                  </a:spcBef>
                  <a:buClrTx/>
                </a:pPr>
                <a:r>
                  <a:rPr lang="en-US" altLang="fr-FR" sz="1200" b="1">
                    <a:solidFill>
                      <a:srgbClr val="002060"/>
                    </a:solidFill>
                    <a:latin typeface="Times New Roman" panose="02020603050405020304" pitchFamily="18" charset="0"/>
                  </a:rPr>
                  <a:t>10</a:t>
                </a:r>
              </a:p>
            </p:txBody>
          </p:sp>
        </p:grpSp>
        <p:sp>
          <p:nvSpPr>
            <p:cNvPr id="27656" name="Rectangle 102"/>
            <p:cNvSpPr>
              <a:spLocks noChangeArrowheads="1"/>
            </p:cNvSpPr>
            <p:nvPr/>
          </p:nvSpPr>
          <p:spPr bwMode="auto">
            <a:xfrm>
              <a:off x="4876800" y="4089401"/>
              <a:ext cx="1219200" cy="303213"/>
            </a:xfrm>
            <a:prstGeom prst="rect">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fr-CH" altLang="fr-FR" sz="1200" b="1">
                  <a:solidFill>
                    <a:srgbClr val="002060"/>
                  </a:solidFill>
                </a:rPr>
                <a:t>Viruses</a:t>
              </a:r>
            </a:p>
          </p:txBody>
        </p:sp>
        <p:sp>
          <p:nvSpPr>
            <p:cNvPr id="27657" name="Rectangle 103"/>
            <p:cNvSpPr>
              <a:spLocks noChangeArrowheads="1"/>
            </p:cNvSpPr>
            <p:nvPr/>
          </p:nvSpPr>
          <p:spPr bwMode="auto">
            <a:xfrm>
              <a:off x="4724400" y="2944813"/>
              <a:ext cx="838200" cy="533400"/>
            </a:xfrm>
            <a:prstGeom prst="rect">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fr-CH" altLang="fr-FR" sz="1200" b="1">
                  <a:solidFill>
                    <a:srgbClr val="002060"/>
                  </a:solidFill>
                </a:rPr>
                <a:t>Hemo-</a:t>
              </a:r>
            </a:p>
            <a:p>
              <a:pPr algn="ctr">
                <a:spcBef>
                  <a:spcPct val="0"/>
                </a:spcBef>
                <a:buClrTx/>
                <a:buFontTx/>
                <a:buNone/>
              </a:pPr>
              <a:r>
                <a:rPr lang="fr-CH" altLang="fr-FR" sz="1200" b="1">
                  <a:solidFill>
                    <a:srgbClr val="002060"/>
                  </a:solidFill>
                </a:rPr>
                <a:t>globin</a:t>
              </a:r>
            </a:p>
          </p:txBody>
        </p:sp>
        <p:sp>
          <p:nvSpPr>
            <p:cNvPr id="27658" name="Rectangle 104"/>
            <p:cNvSpPr>
              <a:spLocks noChangeArrowheads="1"/>
            </p:cNvSpPr>
            <p:nvPr/>
          </p:nvSpPr>
          <p:spPr bwMode="auto">
            <a:xfrm>
              <a:off x="6400800" y="2946401"/>
              <a:ext cx="1981200" cy="303213"/>
            </a:xfrm>
            <a:prstGeom prst="rect">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fr-CH" altLang="fr-FR" sz="1200" b="1">
                  <a:solidFill>
                    <a:srgbClr val="002060"/>
                  </a:solidFill>
                </a:rPr>
                <a:t>Bacterias</a:t>
              </a:r>
            </a:p>
          </p:txBody>
        </p:sp>
        <p:sp>
          <p:nvSpPr>
            <p:cNvPr id="27659" name="Rectangle 105"/>
            <p:cNvSpPr>
              <a:spLocks noChangeArrowheads="1"/>
            </p:cNvSpPr>
            <p:nvPr/>
          </p:nvSpPr>
          <p:spPr bwMode="auto">
            <a:xfrm>
              <a:off x="5105400" y="3630613"/>
              <a:ext cx="838200" cy="303212"/>
            </a:xfrm>
            <a:prstGeom prst="rect">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fr-CH" altLang="fr-FR" sz="1200" b="1">
                  <a:solidFill>
                    <a:srgbClr val="002060"/>
                  </a:solidFill>
                </a:rPr>
                <a:t>Polio virus</a:t>
              </a:r>
            </a:p>
          </p:txBody>
        </p:sp>
        <p:sp>
          <p:nvSpPr>
            <p:cNvPr id="27660" name="Rectangle 106"/>
            <p:cNvSpPr>
              <a:spLocks noChangeArrowheads="1"/>
            </p:cNvSpPr>
            <p:nvPr/>
          </p:nvSpPr>
          <p:spPr bwMode="auto">
            <a:xfrm>
              <a:off x="4572000" y="4546601"/>
              <a:ext cx="2667000" cy="303213"/>
            </a:xfrm>
            <a:prstGeom prst="rect">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fr-CH" altLang="fr-FR" sz="1200" b="1">
                  <a:solidFill>
                    <a:srgbClr val="002060"/>
                  </a:solidFill>
                </a:rPr>
                <a:t>Human plasma</a:t>
              </a:r>
            </a:p>
          </p:txBody>
        </p:sp>
        <p:sp>
          <p:nvSpPr>
            <p:cNvPr id="27661" name="Rectangle 107"/>
            <p:cNvSpPr>
              <a:spLocks noChangeArrowheads="1"/>
            </p:cNvSpPr>
            <p:nvPr/>
          </p:nvSpPr>
          <p:spPr bwMode="auto">
            <a:xfrm>
              <a:off x="6096000" y="3402013"/>
              <a:ext cx="1447800" cy="533400"/>
            </a:xfrm>
            <a:prstGeom prst="rect">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fr-CH" altLang="fr-FR" sz="1200" b="1">
                  <a:solidFill>
                    <a:srgbClr val="002060"/>
                  </a:solidFill>
                </a:rPr>
                <a:t>Pseudomonas </a:t>
              </a:r>
            </a:p>
            <a:p>
              <a:pPr algn="ctr">
                <a:spcBef>
                  <a:spcPct val="0"/>
                </a:spcBef>
                <a:buClrTx/>
                <a:buFontTx/>
                <a:buNone/>
              </a:pPr>
              <a:r>
                <a:rPr lang="fr-CH" altLang="fr-FR" sz="1200" b="1">
                  <a:solidFill>
                    <a:srgbClr val="002060"/>
                  </a:solidFill>
                </a:rPr>
                <a:t>diminuta</a:t>
              </a:r>
            </a:p>
          </p:txBody>
        </p:sp>
        <p:sp>
          <p:nvSpPr>
            <p:cNvPr id="27662" name="Rectangle 108"/>
            <p:cNvSpPr>
              <a:spLocks noChangeArrowheads="1"/>
            </p:cNvSpPr>
            <p:nvPr/>
          </p:nvSpPr>
          <p:spPr bwMode="auto">
            <a:xfrm>
              <a:off x="6858000" y="4087813"/>
              <a:ext cx="533400" cy="303212"/>
            </a:xfrm>
            <a:prstGeom prst="rect">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fr-CH" altLang="fr-FR" sz="1200" b="1">
                  <a:solidFill>
                    <a:srgbClr val="002060"/>
                  </a:solidFill>
                </a:rPr>
                <a:t>E.Coli</a:t>
              </a:r>
            </a:p>
          </p:txBody>
        </p:sp>
        <p:sp>
          <p:nvSpPr>
            <p:cNvPr id="27663" name="Rectangle 109"/>
            <p:cNvSpPr>
              <a:spLocks noChangeArrowheads="1"/>
            </p:cNvSpPr>
            <p:nvPr/>
          </p:nvSpPr>
          <p:spPr bwMode="auto">
            <a:xfrm>
              <a:off x="7620000" y="4240213"/>
              <a:ext cx="533400" cy="609600"/>
            </a:xfrm>
            <a:prstGeom prst="rect">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fr-CH" altLang="fr-FR" sz="1200" b="1">
                  <a:solidFill>
                    <a:srgbClr val="002060"/>
                  </a:solidFill>
                </a:rPr>
                <a:t>Red </a:t>
              </a:r>
            </a:p>
            <a:p>
              <a:pPr algn="ctr">
                <a:spcBef>
                  <a:spcPct val="0"/>
                </a:spcBef>
                <a:buClrTx/>
                <a:buFontTx/>
                <a:buNone/>
              </a:pPr>
              <a:r>
                <a:rPr lang="fr-CH" altLang="fr-FR" sz="1200" b="1">
                  <a:solidFill>
                    <a:srgbClr val="002060"/>
                  </a:solidFill>
                </a:rPr>
                <a:t>blood </a:t>
              </a:r>
            </a:p>
            <a:p>
              <a:pPr algn="ctr">
                <a:spcBef>
                  <a:spcPct val="0"/>
                </a:spcBef>
                <a:buClrTx/>
                <a:buFontTx/>
                <a:buNone/>
              </a:pPr>
              <a:r>
                <a:rPr lang="fr-CH" altLang="fr-FR" sz="1200" b="1">
                  <a:solidFill>
                    <a:srgbClr val="002060"/>
                  </a:solidFill>
                </a:rPr>
                <a:t>cells</a:t>
              </a:r>
            </a:p>
          </p:txBody>
        </p:sp>
        <p:sp>
          <p:nvSpPr>
            <p:cNvPr id="27664" name="Rectangle 110"/>
            <p:cNvSpPr>
              <a:spLocks noChangeArrowheads="1"/>
            </p:cNvSpPr>
            <p:nvPr/>
          </p:nvSpPr>
          <p:spPr bwMode="auto">
            <a:xfrm>
              <a:off x="8001000" y="3632201"/>
              <a:ext cx="1066800" cy="303213"/>
            </a:xfrm>
            <a:prstGeom prst="rect">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fr-CH" altLang="fr-FR" sz="1200" b="1">
                  <a:solidFill>
                    <a:srgbClr val="002060"/>
                  </a:solidFill>
                </a:rPr>
                <a:t>Pollens</a:t>
              </a:r>
            </a:p>
          </p:txBody>
        </p:sp>
        <p:sp>
          <p:nvSpPr>
            <p:cNvPr id="27665" name="Rectangle 111"/>
            <p:cNvSpPr>
              <a:spLocks noChangeArrowheads="1"/>
            </p:cNvSpPr>
            <p:nvPr/>
          </p:nvSpPr>
          <p:spPr bwMode="auto">
            <a:xfrm>
              <a:off x="8686800" y="4392613"/>
              <a:ext cx="838200" cy="457200"/>
            </a:xfrm>
            <a:prstGeom prst="rect">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en-US" altLang="fr-FR" sz="1200" b="1" dirty="0">
                  <a:solidFill>
                    <a:srgbClr val="002060"/>
                  </a:solidFill>
                </a:rPr>
                <a:t>Human </a:t>
              </a:r>
            </a:p>
            <a:p>
              <a:pPr algn="ctr">
                <a:spcBef>
                  <a:spcPct val="0"/>
                </a:spcBef>
                <a:buClrTx/>
                <a:buFontTx/>
                <a:buNone/>
              </a:pPr>
              <a:r>
                <a:rPr lang="en-US" altLang="fr-FR" sz="1200" b="1" dirty="0">
                  <a:solidFill>
                    <a:srgbClr val="002060"/>
                  </a:solidFill>
                </a:rPr>
                <a:t>hair </a:t>
              </a:r>
            </a:p>
          </p:txBody>
        </p:sp>
        <p:sp>
          <p:nvSpPr>
            <p:cNvPr id="27666" name="AutoShape 112"/>
            <p:cNvSpPr>
              <a:spLocks noChangeArrowheads="1"/>
            </p:cNvSpPr>
            <p:nvPr/>
          </p:nvSpPr>
          <p:spPr bwMode="auto">
            <a:xfrm>
              <a:off x="4800600" y="1878013"/>
              <a:ext cx="1828800" cy="838200"/>
            </a:xfrm>
            <a:prstGeom prst="rightArrow">
              <a:avLst>
                <a:gd name="adj1" fmla="val 76519"/>
                <a:gd name="adj2" fmla="val 54545"/>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fr-CH" altLang="fr-FR" sz="1200" b="1">
                  <a:solidFill>
                    <a:srgbClr val="002060"/>
                  </a:solidFill>
                </a:rPr>
                <a:t>Scanning </a:t>
              </a:r>
            </a:p>
            <a:p>
              <a:pPr algn="ctr">
                <a:spcBef>
                  <a:spcPct val="0"/>
                </a:spcBef>
                <a:buClrTx/>
                <a:buFontTx/>
                <a:buNone/>
              </a:pPr>
              <a:r>
                <a:rPr lang="fr-CH" altLang="fr-FR" sz="1200" b="1">
                  <a:solidFill>
                    <a:srgbClr val="002060"/>
                  </a:solidFill>
                </a:rPr>
                <a:t>Electron </a:t>
              </a:r>
            </a:p>
            <a:p>
              <a:pPr algn="ctr">
                <a:spcBef>
                  <a:spcPct val="0"/>
                </a:spcBef>
                <a:buClrTx/>
                <a:buFontTx/>
                <a:buNone/>
              </a:pPr>
              <a:r>
                <a:rPr lang="fr-CH" altLang="fr-FR" sz="1200" b="1">
                  <a:solidFill>
                    <a:srgbClr val="002060"/>
                  </a:solidFill>
                </a:rPr>
                <a:t>Microscope</a:t>
              </a:r>
            </a:p>
          </p:txBody>
        </p:sp>
        <p:sp>
          <p:nvSpPr>
            <p:cNvPr id="27667" name="AutoShape 113"/>
            <p:cNvSpPr>
              <a:spLocks noChangeArrowheads="1"/>
            </p:cNvSpPr>
            <p:nvPr/>
          </p:nvSpPr>
          <p:spPr bwMode="auto">
            <a:xfrm>
              <a:off x="6781800" y="1878013"/>
              <a:ext cx="1600200" cy="838200"/>
            </a:xfrm>
            <a:prstGeom prst="rightArrow">
              <a:avLst>
                <a:gd name="adj1" fmla="val 76519"/>
                <a:gd name="adj2" fmla="val 47727"/>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fr-CH" altLang="fr-FR" sz="1200" b="1">
                  <a:solidFill>
                    <a:srgbClr val="002060"/>
                  </a:solidFill>
                </a:rPr>
                <a:t>Light </a:t>
              </a:r>
            </a:p>
            <a:p>
              <a:pPr algn="ctr">
                <a:spcBef>
                  <a:spcPct val="0"/>
                </a:spcBef>
                <a:buClrTx/>
                <a:buFontTx/>
                <a:buNone/>
              </a:pPr>
              <a:r>
                <a:rPr lang="fr-CH" altLang="fr-FR" sz="1200" b="1">
                  <a:solidFill>
                    <a:srgbClr val="002060"/>
                  </a:solidFill>
                </a:rPr>
                <a:t>Microscope</a:t>
              </a:r>
            </a:p>
          </p:txBody>
        </p:sp>
        <p:sp>
          <p:nvSpPr>
            <p:cNvPr id="27668" name="AutoShape 114"/>
            <p:cNvSpPr>
              <a:spLocks noChangeArrowheads="1"/>
            </p:cNvSpPr>
            <p:nvPr/>
          </p:nvSpPr>
          <p:spPr bwMode="auto">
            <a:xfrm>
              <a:off x="8458200" y="1878013"/>
              <a:ext cx="1905000" cy="838200"/>
            </a:xfrm>
            <a:prstGeom prst="rightArrow">
              <a:avLst>
                <a:gd name="adj1" fmla="val 76519"/>
                <a:gd name="adj2" fmla="val 56818"/>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fr-CH" altLang="fr-FR" sz="1200" b="1">
                  <a:solidFill>
                    <a:srgbClr val="002060"/>
                  </a:solidFill>
                </a:rPr>
                <a:t>Visible to </a:t>
              </a:r>
            </a:p>
            <a:p>
              <a:pPr algn="ctr">
                <a:spcBef>
                  <a:spcPct val="0"/>
                </a:spcBef>
                <a:buClrTx/>
                <a:buFontTx/>
                <a:buNone/>
              </a:pPr>
              <a:r>
                <a:rPr lang="fr-CH" altLang="fr-FR" sz="1200" b="1">
                  <a:solidFill>
                    <a:srgbClr val="002060"/>
                  </a:solidFill>
                </a:rPr>
                <a:t>Naked Eye</a:t>
              </a:r>
            </a:p>
          </p:txBody>
        </p:sp>
        <p:sp>
          <p:nvSpPr>
            <p:cNvPr id="27669" name="AutoShape 115"/>
            <p:cNvSpPr>
              <a:spLocks noChangeArrowheads="1"/>
            </p:cNvSpPr>
            <p:nvPr/>
          </p:nvSpPr>
          <p:spPr bwMode="auto">
            <a:xfrm>
              <a:off x="5943600" y="5078413"/>
              <a:ext cx="1676400" cy="304800"/>
            </a:xfrm>
            <a:prstGeom prst="roundRect">
              <a:avLst>
                <a:gd name="adj" fmla="val 16667"/>
              </a:avLst>
            </a:prstGeom>
            <a:solidFill>
              <a:srgbClr val="FF9933"/>
            </a:solidFill>
            <a:ln w="9360">
              <a:solidFill>
                <a:srgbClr val="FF9900"/>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fr-CH" altLang="fr-FR" sz="1200" b="1">
                  <a:solidFill>
                    <a:srgbClr val="002060"/>
                  </a:solidFill>
                </a:rPr>
                <a:t>Microfiltration</a:t>
              </a:r>
            </a:p>
          </p:txBody>
        </p:sp>
        <p:sp>
          <p:nvSpPr>
            <p:cNvPr id="27670" name="AutoShape 116"/>
            <p:cNvSpPr>
              <a:spLocks noChangeArrowheads="1"/>
            </p:cNvSpPr>
            <p:nvPr/>
          </p:nvSpPr>
          <p:spPr bwMode="auto">
            <a:xfrm>
              <a:off x="7620000" y="5459413"/>
              <a:ext cx="2743200" cy="304800"/>
            </a:xfrm>
            <a:prstGeom prst="roundRect">
              <a:avLst>
                <a:gd name="adj" fmla="val 16667"/>
              </a:avLst>
            </a:prstGeom>
            <a:solidFill>
              <a:srgbClr val="FF9933"/>
            </a:solidFill>
            <a:ln w="9360">
              <a:solidFill>
                <a:srgbClr val="FF9900"/>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fr-CH" altLang="fr-FR" sz="1200" b="1">
                  <a:solidFill>
                    <a:srgbClr val="002060"/>
                  </a:solidFill>
                </a:rPr>
                <a:t>Sand filter</a:t>
              </a:r>
            </a:p>
          </p:txBody>
        </p:sp>
        <p:sp>
          <p:nvSpPr>
            <p:cNvPr id="27671" name="AutoShape 117"/>
            <p:cNvSpPr>
              <a:spLocks noChangeArrowheads="1"/>
            </p:cNvSpPr>
            <p:nvPr/>
          </p:nvSpPr>
          <p:spPr bwMode="auto">
            <a:xfrm>
              <a:off x="2133600" y="5459413"/>
              <a:ext cx="1676400" cy="304800"/>
            </a:xfrm>
            <a:prstGeom prst="roundRect">
              <a:avLst>
                <a:gd name="adj" fmla="val 16667"/>
              </a:avLst>
            </a:prstGeom>
            <a:solidFill>
              <a:srgbClr val="FF9933"/>
            </a:solidFill>
            <a:ln w="9360">
              <a:solidFill>
                <a:srgbClr val="FF9900"/>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fr-CH" altLang="fr-FR" sz="1200" b="1">
                  <a:solidFill>
                    <a:srgbClr val="002060"/>
                  </a:solidFill>
                </a:rPr>
                <a:t>Reverse osmosis</a:t>
              </a:r>
            </a:p>
          </p:txBody>
        </p:sp>
        <p:sp>
          <p:nvSpPr>
            <p:cNvPr id="27672" name="Rectangle 118"/>
            <p:cNvSpPr>
              <a:spLocks noChangeArrowheads="1"/>
            </p:cNvSpPr>
            <p:nvPr/>
          </p:nvSpPr>
          <p:spPr bwMode="auto">
            <a:xfrm>
              <a:off x="4343400" y="1268413"/>
              <a:ext cx="152400" cy="4648200"/>
            </a:xfrm>
            <a:prstGeom prst="rect">
              <a:avLst/>
            </a:prstGeom>
            <a:solidFill>
              <a:srgbClr val="777777"/>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solidFill>
                  <a:srgbClr val="002060"/>
                </a:solidFill>
              </a:endParaRPr>
            </a:p>
          </p:txBody>
        </p:sp>
        <p:sp>
          <p:nvSpPr>
            <p:cNvPr id="27673" name="Rectangle 119"/>
            <p:cNvSpPr>
              <a:spLocks noChangeArrowheads="1"/>
            </p:cNvSpPr>
            <p:nvPr/>
          </p:nvSpPr>
          <p:spPr bwMode="auto">
            <a:xfrm>
              <a:off x="3581400" y="4392613"/>
              <a:ext cx="762000" cy="457200"/>
            </a:xfrm>
            <a:prstGeom prst="rect">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fr-CH" altLang="fr-FR" sz="1200" b="1">
                  <a:solidFill>
                    <a:srgbClr val="002060"/>
                  </a:solidFill>
                </a:rPr>
                <a:t>Anti</a:t>
              </a:r>
            </a:p>
            <a:p>
              <a:pPr algn="ctr">
                <a:spcBef>
                  <a:spcPct val="0"/>
                </a:spcBef>
                <a:buClrTx/>
                <a:buFontTx/>
                <a:buNone/>
              </a:pPr>
              <a:r>
                <a:rPr lang="fr-CH" altLang="fr-FR" sz="1200" b="1">
                  <a:solidFill>
                    <a:srgbClr val="002060"/>
                  </a:solidFill>
                </a:rPr>
                <a:t>biotics</a:t>
              </a:r>
            </a:p>
          </p:txBody>
        </p:sp>
        <p:sp>
          <p:nvSpPr>
            <p:cNvPr id="27674" name="AutoShape 120"/>
            <p:cNvSpPr>
              <a:spLocks noChangeArrowheads="1"/>
            </p:cNvSpPr>
            <p:nvPr/>
          </p:nvSpPr>
          <p:spPr bwMode="auto">
            <a:xfrm>
              <a:off x="3581400" y="5078413"/>
              <a:ext cx="1371600" cy="304800"/>
            </a:xfrm>
            <a:prstGeom prst="roundRect">
              <a:avLst>
                <a:gd name="adj" fmla="val 16667"/>
              </a:avLst>
            </a:prstGeom>
            <a:solidFill>
              <a:srgbClr val="FF9933"/>
            </a:solidFill>
            <a:ln w="9360">
              <a:solidFill>
                <a:srgbClr val="FF9900"/>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fr-CH" altLang="fr-FR" sz="1200" b="1">
                  <a:solidFill>
                    <a:srgbClr val="002060"/>
                  </a:solidFill>
                </a:rPr>
                <a:t>Nanofiltration</a:t>
              </a:r>
            </a:p>
          </p:txBody>
        </p:sp>
        <p:sp>
          <p:nvSpPr>
            <p:cNvPr id="27675" name="AutoShape 121"/>
            <p:cNvSpPr>
              <a:spLocks noChangeArrowheads="1"/>
            </p:cNvSpPr>
            <p:nvPr/>
          </p:nvSpPr>
          <p:spPr bwMode="auto">
            <a:xfrm>
              <a:off x="4495800" y="5459413"/>
              <a:ext cx="1524000" cy="304800"/>
            </a:xfrm>
            <a:prstGeom prst="roundRect">
              <a:avLst>
                <a:gd name="adj" fmla="val 16667"/>
              </a:avLst>
            </a:prstGeom>
            <a:solidFill>
              <a:srgbClr val="FF9933"/>
            </a:solidFill>
            <a:ln w="9360">
              <a:solidFill>
                <a:srgbClr val="FF9900"/>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fr-CH" altLang="fr-FR" sz="1200" b="1">
                  <a:solidFill>
                    <a:srgbClr val="002060"/>
                  </a:solidFill>
                </a:rPr>
                <a:t>Ultrafiltration</a:t>
              </a:r>
            </a:p>
          </p:txBody>
        </p:sp>
      </p:grpSp>
      <p:sp>
        <p:nvSpPr>
          <p:cNvPr id="126" name="Title 3">
            <a:extLst>
              <a:ext uri="{FF2B5EF4-FFF2-40B4-BE49-F238E27FC236}">
                <a16:creationId xmlns:a16="http://schemas.microsoft.com/office/drawing/2014/main" id="{009D67FC-9724-4B88-B257-BF55454E31B0}"/>
              </a:ext>
            </a:extLst>
          </p:cNvPr>
          <p:cNvSpPr txBox="1">
            <a:spLocks/>
          </p:cNvSpPr>
          <p:nvPr/>
        </p:nvSpPr>
        <p:spPr>
          <a:xfrm>
            <a:off x="738796" y="175013"/>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Filtration Stage</a:t>
            </a:r>
          </a:p>
        </p:txBody>
      </p:sp>
    </p:spTree>
    <p:extLst>
      <p:ext uri="{BB962C8B-B14F-4D97-AF65-F5344CB8AC3E}">
        <p14:creationId xmlns:p14="http://schemas.microsoft.com/office/powerpoint/2010/main" val="39258343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043D3D20-132E-413F-B5C0-C2ABDEEDE81B}"/>
              </a:ext>
            </a:extLst>
          </p:cNvPr>
          <p:cNvSpPr txBox="1">
            <a:spLocks noChangeArrowheads="1"/>
          </p:cNvSpPr>
          <p:nvPr/>
        </p:nvSpPr>
        <p:spPr bwMode="auto">
          <a:xfrm>
            <a:off x="2145322" y="4101168"/>
            <a:ext cx="8464063" cy="15577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86" tIns="46793" rIns="89986" bIns="46793"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449156">
              <a:spcBef>
                <a:spcPct val="0"/>
              </a:spcBef>
              <a:defRPr/>
            </a:pPr>
            <a:r>
              <a:rPr lang="en-US" altLang="fr-FR" dirty="0">
                <a:solidFill>
                  <a:schemeClr val="tx1"/>
                </a:solidFill>
                <a:latin typeface="+mn-lt"/>
                <a:cs typeface="Arial" panose="020B0604020202020204" pitchFamily="34" charset="0"/>
              </a:rPr>
              <a:t>What are the different methods of Water Disinfection?</a:t>
            </a:r>
            <a:endParaRPr lang="en-GB" altLang="fr-FR" dirty="0">
              <a:solidFill>
                <a:schemeClr val="tx1"/>
              </a:solidFill>
              <a:latin typeface="+mn-lt"/>
              <a:cs typeface="Arial" panose="020B0604020202020204" pitchFamily="34" charset="0"/>
            </a:endParaRPr>
          </a:p>
        </p:txBody>
      </p:sp>
      <p:grpSp>
        <p:nvGrpSpPr>
          <p:cNvPr id="11" name="Group 2">
            <a:extLst>
              <a:ext uri="{FF2B5EF4-FFF2-40B4-BE49-F238E27FC236}">
                <a16:creationId xmlns:a16="http://schemas.microsoft.com/office/drawing/2014/main" id="{57782E34-BCAC-40BC-A6C1-0F075BE7CBDA}"/>
              </a:ext>
            </a:extLst>
          </p:cNvPr>
          <p:cNvGrpSpPr>
            <a:grpSpLocks/>
          </p:cNvGrpSpPr>
          <p:nvPr/>
        </p:nvGrpSpPr>
        <p:grpSpPr bwMode="auto">
          <a:xfrm>
            <a:off x="4498437" y="394600"/>
            <a:ext cx="3563766" cy="3605148"/>
            <a:chOff x="1776" y="370"/>
            <a:chExt cx="2290" cy="2316"/>
          </a:xfrm>
        </p:grpSpPr>
        <p:sp>
          <p:nvSpPr>
            <p:cNvPr id="12" name="Text Box 3">
              <a:extLst>
                <a:ext uri="{FF2B5EF4-FFF2-40B4-BE49-F238E27FC236}">
                  <a16:creationId xmlns:a16="http://schemas.microsoft.com/office/drawing/2014/main" id="{347DFF95-FD99-4FB3-939F-80E23E22156F}"/>
                </a:ext>
              </a:extLst>
            </p:cNvPr>
            <p:cNvSpPr txBox="1">
              <a:spLocks noChangeArrowheads="1"/>
            </p:cNvSpPr>
            <p:nvPr/>
          </p:nvSpPr>
          <p:spPr bwMode="auto">
            <a:xfrm>
              <a:off x="1776" y="370"/>
              <a:ext cx="2290" cy="2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782" tIns="26407" rIns="50782" bIns="26407">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lgn="ctr">
                <a:buSzPct val="100000"/>
              </a:pPr>
              <a:r>
                <a:rPr lang="fr-CH" altLang="fr-FR" sz="22455" dirty="0">
                  <a:solidFill>
                    <a:srgbClr val="FF0000"/>
                  </a:solidFill>
                  <a:ea typeface="Arial Unicode MS" panose="020B0604020202020204" pitchFamily="34" charset="-128"/>
                  <a:cs typeface="Arial Unicode MS" panose="020B0604020202020204" pitchFamily="34" charset="-128"/>
                </a:rPr>
                <a:t>??</a:t>
              </a:r>
            </a:p>
          </p:txBody>
        </p:sp>
        <p:sp>
          <p:nvSpPr>
            <p:cNvPr id="13" name="Oval 4">
              <a:extLst>
                <a:ext uri="{FF2B5EF4-FFF2-40B4-BE49-F238E27FC236}">
                  <a16:creationId xmlns:a16="http://schemas.microsoft.com/office/drawing/2014/main" id="{1FE79161-1D2A-4BEB-977E-1322906CF08C}"/>
                </a:ext>
              </a:extLst>
            </p:cNvPr>
            <p:cNvSpPr>
              <a:spLocks noChangeArrowheads="1"/>
            </p:cNvSpPr>
            <p:nvPr/>
          </p:nvSpPr>
          <p:spPr bwMode="auto">
            <a:xfrm>
              <a:off x="1776" y="432"/>
              <a:ext cx="2254" cy="2254"/>
            </a:xfrm>
            <a:prstGeom prst="ellipse">
              <a:avLst/>
            </a:prstGeom>
            <a:noFill/>
            <a:ln w="7632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defRPr/>
              </a:pPr>
              <a:endParaRPr lang="en-US" altLang="fr-FR" sz="3215" dirty="0"/>
            </a:p>
          </p:txBody>
        </p:sp>
      </p:grpSp>
    </p:spTree>
    <p:extLst>
      <p:ext uri="{BB962C8B-B14F-4D97-AF65-F5344CB8AC3E}">
        <p14:creationId xmlns:p14="http://schemas.microsoft.com/office/powerpoint/2010/main" val="33451183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73C9C-FF60-4096-A083-F90745241541}"/>
              </a:ext>
            </a:extLst>
          </p:cNvPr>
          <p:cNvSpPr>
            <a:spLocks noGrp="1"/>
          </p:cNvSpPr>
          <p:nvPr>
            <p:ph type="title"/>
          </p:nvPr>
        </p:nvSpPr>
        <p:spPr>
          <a:xfrm>
            <a:off x="838200" y="365125"/>
            <a:ext cx="9853246" cy="1325563"/>
          </a:xfrm>
        </p:spPr>
        <p:txBody>
          <a:bodyPr vert="horz" lIns="91440" tIns="45720" rIns="91440" bIns="45720" rtlCol="0" anchor="ctr">
            <a:normAutofit/>
          </a:bodyPr>
          <a:lstStyle/>
          <a:p>
            <a:pPr algn="ctr" defTabSz="608915"/>
            <a:r>
              <a:rPr lang="en-US" sz="4399" u="sng" dirty="0">
                <a:latin typeface="+mn-lt"/>
              </a:rPr>
              <a:t>Methods of Water Disinfection</a:t>
            </a:r>
            <a:endParaRPr lang="fr-CH" sz="4399" u="sng" dirty="0">
              <a:latin typeface="+mn-lt"/>
            </a:endParaRPr>
          </a:p>
        </p:txBody>
      </p:sp>
      <p:sp>
        <p:nvSpPr>
          <p:cNvPr id="3" name="Content Placeholder 2">
            <a:extLst>
              <a:ext uri="{FF2B5EF4-FFF2-40B4-BE49-F238E27FC236}">
                <a16:creationId xmlns:a16="http://schemas.microsoft.com/office/drawing/2014/main" id="{1C22D019-0A23-411B-9ACE-0134341BAA0D}"/>
              </a:ext>
            </a:extLst>
          </p:cNvPr>
          <p:cNvSpPr>
            <a:spLocks noGrp="1"/>
          </p:cNvSpPr>
          <p:nvPr>
            <p:ph idx="1"/>
          </p:nvPr>
        </p:nvSpPr>
        <p:spPr>
          <a:xfrm>
            <a:off x="1981199" y="2389920"/>
            <a:ext cx="7798905" cy="2078160"/>
          </a:xfrm>
        </p:spPr>
        <p:txBody>
          <a:bodyPr>
            <a:normAutofit/>
          </a:bodyPr>
          <a:lstStyle/>
          <a:p>
            <a:r>
              <a:rPr lang="en-GB" dirty="0"/>
              <a:t>Boiling</a:t>
            </a:r>
          </a:p>
          <a:p>
            <a:r>
              <a:rPr lang="en-GB" dirty="0"/>
              <a:t>Chemical Disinfection (i.e. chlorine, ozone)</a:t>
            </a:r>
          </a:p>
          <a:p>
            <a:r>
              <a:rPr lang="en-GB" dirty="0"/>
              <a:t>UV-radiation (via sun or lamp)</a:t>
            </a:r>
            <a:endParaRPr lang="en-GB" sz="100" dirty="0"/>
          </a:p>
          <a:p>
            <a:r>
              <a:rPr lang="en-GB" dirty="0"/>
              <a:t>Ultra- or Micro-Filtration (Ceramic filters)</a:t>
            </a:r>
          </a:p>
        </p:txBody>
      </p:sp>
      <p:sp>
        <p:nvSpPr>
          <p:cNvPr id="9" name="Rectangle 8">
            <a:extLst>
              <a:ext uri="{FF2B5EF4-FFF2-40B4-BE49-F238E27FC236}">
                <a16:creationId xmlns:a16="http://schemas.microsoft.com/office/drawing/2014/main" id="{428A337E-A844-4A36-BE1F-BC68AAF2FF5D}"/>
              </a:ext>
            </a:extLst>
          </p:cNvPr>
          <p:cNvSpPr/>
          <p:nvPr/>
        </p:nvSpPr>
        <p:spPr>
          <a:xfrm>
            <a:off x="1832113" y="4989565"/>
            <a:ext cx="9571383" cy="523220"/>
          </a:xfrm>
          <a:prstGeom prst="rect">
            <a:avLst/>
          </a:prstGeom>
          <a:solidFill>
            <a:schemeClr val="bg1"/>
          </a:solidFill>
        </p:spPr>
        <p:txBody>
          <a:bodyPr wrap="square">
            <a:spAutoFit/>
          </a:bodyPr>
          <a:lstStyle/>
          <a:p>
            <a:pPr>
              <a:buFont typeface="Wingdings" panose="05000000000000000000" pitchFamily="2" charset="2"/>
              <a:buChar char="à"/>
            </a:pPr>
            <a:r>
              <a:rPr lang="en-GB" sz="2800" dirty="0"/>
              <a:t>In emergencies, c</a:t>
            </a:r>
            <a:r>
              <a:rPr lang="en-GB" sz="2800" u="sng" dirty="0"/>
              <a:t>hlorine</a:t>
            </a:r>
            <a:r>
              <a:rPr lang="en-GB" sz="2800" dirty="0"/>
              <a:t> is often the most practical option</a:t>
            </a:r>
          </a:p>
        </p:txBody>
      </p:sp>
    </p:spTree>
    <p:extLst>
      <p:ext uri="{BB962C8B-B14F-4D97-AF65-F5344CB8AC3E}">
        <p14:creationId xmlns:p14="http://schemas.microsoft.com/office/powerpoint/2010/main" val="21266954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
            <a:extLst>
              <a:ext uri="{FF2B5EF4-FFF2-40B4-BE49-F238E27FC236}">
                <a16:creationId xmlns:a16="http://schemas.microsoft.com/office/drawing/2014/main" id="{8AFCA87E-6E52-476C-96B8-128DE89710D3}"/>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l="36846" t="5206" r="1956" b="18015"/>
          <a:stretch/>
        </p:blipFill>
        <p:spPr bwMode="auto">
          <a:xfrm>
            <a:off x="8323385" y="2039815"/>
            <a:ext cx="3911889" cy="3663027"/>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itle 3">
            <a:extLst>
              <a:ext uri="{FF2B5EF4-FFF2-40B4-BE49-F238E27FC236}">
                <a16:creationId xmlns:a16="http://schemas.microsoft.com/office/drawing/2014/main" id="{67D9A8FE-01B1-491D-A252-3DF5CD56B7BB}"/>
              </a:ext>
            </a:extLst>
          </p:cNvPr>
          <p:cNvSpPr txBox="1">
            <a:spLocks/>
          </p:cNvSpPr>
          <p:nvPr/>
        </p:nvSpPr>
        <p:spPr>
          <a:xfrm>
            <a:off x="990600" y="5175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Different Forms of Chlorine </a:t>
            </a:r>
          </a:p>
        </p:txBody>
      </p:sp>
      <p:graphicFrame>
        <p:nvGraphicFramePr>
          <p:cNvPr id="6" name="Group 308">
            <a:extLst>
              <a:ext uri="{FF2B5EF4-FFF2-40B4-BE49-F238E27FC236}">
                <a16:creationId xmlns:a16="http://schemas.microsoft.com/office/drawing/2014/main" id="{51FA2020-0631-4466-A587-00AD3690B4F6}"/>
              </a:ext>
            </a:extLst>
          </p:cNvPr>
          <p:cNvGraphicFramePr>
            <a:graphicFrameLocks noGrp="1"/>
          </p:cNvGraphicFramePr>
          <p:nvPr>
            <p:extLst>
              <p:ext uri="{D42A27DB-BD31-4B8C-83A1-F6EECF244321}">
                <p14:modId xmlns:p14="http://schemas.microsoft.com/office/powerpoint/2010/main" val="783658118"/>
              </p:ext>
            </p:extLst>
          </p:nvPr>
        </p:nvGraphicFramePr>
        <p:xfrm>
          <a:off x="795459" y="2039816"/>
          <a:ext cx="7527926" cy="3663026"/>
        </p:xfrm>
        <a:graphic>
          <a:graphicData uri="http://schemas.openxmlformats.org/drawingml/2006/table">
            <a:tbl>
              <a:tblPr/>
              <a:tblGrid>
                <a:gridCol w="1993312">
                  <a:extLst>
                    <a:ext uri="{9D8B030D-6E8A-4147-A177-3AD203B41FA5}">
                      <a16:colId xmlns:a16="http://schemas.microsoft.com/office/drawing/2014/main" val="20000"/>
                    </a:ext>
                  </a:extLst>
                </a:gridCol>
                <a:gridCol w="1862113">
                  <a:extLst>
                    <a:ext uri="{9D8B030D-6E8A-4147-A177-3AD203B41FA5}">
                      <a16:colId xmlns:a16="http://schemas.microsoft.com/office/drawing/2014/main" val="20001"/>
                    </a:ext>
                  </a:extLst>
                </a:gridCol>
                <a:gridCol w="3672501">
                  <a:extLst>
                    <a:ext uri="{9D8B030D-6E8A-4147-A177-3AD203B41FA5}">
                      <a16:colId xmlns:a16="http://schemas.microsoft.com/office/drawing/2014/main" val="20003"/>
                    </a:ext>
                  </a:extLst>
                </a:gridCol>
              </a:tblGrid>
              <a:tr h="9306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400" b="1" i="0" u="none" strike="noStrike" cap="none" normalizeH="0" baseline="0" dirty="0">
                        <a:ln>
                          <a:noFill/>
                        </a:ln>
                        <a:solidFill>
                          <a:schemeClr val="tx1"/>
                        </a:solidFill>
                        <a:effectLst/>
                        <a:latin typeface="+mn-lt"/>
                      </a:endParaRP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2400" b="1" i="0" u="none" strike="noStrike" cap="none" normalizeH="0" baseline="0" dirty="0" err="1">
                          <a:ln>
                            <a:noFill/>
                          </a:ln>
                          <a:solidFill>
                            <a:schemeClr val="tx1"/>
                          </a:solidFill>
                          <a:effectLst/>
                          <a:latin typeface="+mn-lt"/>
                        </a:rPr>
                        <a:t>Chlorine</a:t>
                      </a:r>
                      <a:r>
                        <a:rPr kumimoji="0" lang="fr-CH" sz="2400" b="1" i="0" u="none" strike="noStrike" cap="none" normalizeH="0" baseline="0" dirty="0">
                          <a:ln>
                            <a:noFill/>
                          </a:ln>
                          <a:solidFill>
                            <a:schemeClr val="tx1"/>
                          </a:solidFill>
                          <a:effectLst/>
                          <a:latin typeface="+mn-lt"/>
                        </a:rPr>
                        <a:t> Content</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2400" b="1" i="0" u="none" strike="noStrike" cap="none" normalizeH="0" baseline="0" dirty="0" err="1">
                          <a:ln>
                            <a:noFill/>
                          </a:ln>
                          <a:solidFill>
                            <a:schemeClr val="tx1"/>
                          </a:solidFill>
                          <a:effectLst/>
                          <a:latin typeface="+mn-lt"/>
                        </a:rPr>
                        <a:t>Form</a:t>
                      </a:r>
                      <a:r>
                        <a:rPr kumimoji="0" lang="fr-CH" sz="2400" b="1" i="0" u="none" strike="noStrike" cap="none" normalizeH="0" baseline="0" dirty="0">
                          <a:ln>
                            <a:noFill/>
                          </a:ln>
                          <a:solidFill>
                            <a:schemeClr val="tx1"/>
                          </a:solidFill>
                          <a:effectLst/>
                          <a:latin typeface="+mn-lt"/>
                        </a:rPr>
                        <a:t> of </a:t>
                      </a:r>
                      <a:r>
                        <a:rPr kumimoji="0" lang="fr-CH" sz="2400" b="1" i="0" u="none" strike="noStrike" cap="none" normalizeH="0" baseline="0" dirty="0" err="1">
                          <a:ln>
                            <a:noFill/>
                          </a:ln>
                          <a:solidFill>
                            <a:schemeClr val="tx1"/>
                          </a:solidFill>
                          <a:effectLst/>
                          <a:latin typeface="+mn-lt"/>
                        </a:rPr>
                        <a:t>product</a:t>
                      </a:r>
                      <a:endParaRPr kumimoji="0" lang="fr-CH" sz="2400" b="1" i="0" u="none" strike="noStrike" cap="none" normalizeH="0" baseline="0" dirty="0">
                        <a:ln>
                          <a:noFill/>
                        </a:ln>
                        <a:solidFill>
                          <a:schemeClr val="tx1"/>
                        </a:solidFill>
                        <a:effectLst/>
                        <a:latin typeface="+mn-lt"/>
                      </a:endParaRP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16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2400" b="1" i="0" u="none" strike="noStrike" cap="none" normalizeH="0" baseline="0" dirty="0">
                          <a:ln>
                            <a:noFill/>
                          </a:ln>
                          <a:solidFill>
                            <a:schemeClr val="tx1"/>
                          </a:solidFill>
                          <a:effectLst/>
                          <a:latin typeface="+mn-lt"/>
                        </a:rPr>
                        <a:t>Cl </a:t>
                      </a:r>
                      <a:r>
                        <a:rPr kumimoji="0" lang="fr-CH" sz="2400" b="1" i="0" u="none" strike="noStrike" cap="none" normalizeH="0" baseline="0" dirty="0" err="1">
                          <a:ln>
                            <a:noFill/>
                          </a:ln>
                          <a:solidFill>
                            <a:schemeClr val="tx1"/>
                          </a:solidFill>
                          <a:effectLst/>
                          <a:latin typeface="+mn-lt"/>
                        </a:rPr>
                        <a:t>gas</a:t>
                      </a:r>
                      <a:endParaRPr kumimoji="0" lang="fr-CH" sz="2400" b="1" i="0" u="none" strike="noStrike" cap="none" normalizeH="0" baseline="0" dirty="0">
                        <a:ln>
                          <a:noFill/>
                        </a:ln>
                        <a:solidFill>
                          <a:schemeClr val="tx1"/>
                        </a:solidFill>
                        <a:effectLst/>
                        <a:latin typeface="+mn-lt"/>
                      </a:endParaRP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2400" b="0" i="0" u="none" strike="noStrike" cap="none" normalizeH="0" baseline="0" dirty="0">
                          <a:ln>
                            <a:noFill/>
                          </a:ln>
                          <a:solidFill>
                            <a:schemeClr val="tx1"/>
                          </a:solidFill>
                          <a:effectLst/>
                          <a:latin typeface="+mn-lt"/>
                        </a:rPr>
                        <a:t>99%</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2400" b="0" i="0" u="none" strike="noStrike" cap="none" normalizeH="0" baseline="0" dirty="0" err="1">
                          <a:ln>
                            <a:noFill/>
                          </a:ln>
                          <a:solidFill>
                            <a:schemeClr val="tx1"/>
                          </a:solidFill>
                          <a:effectLst/>
                          <a:latin typeface="+mn-lt"/>
                        </a:rPr>
                        <a:t>Liquid</a:t>
                      </a:r>
                      <a:r>
                        <a:rPr kumimoji="0" lang="fr-CH" sz="2400" b="0" i="0" u="none" strike="noStrike" cap="none" normalizeH="0" baseline="0" dirty="0">
                          <a:ln>
                            <a:noFill/>
                          </a:ln>
                          <a:solidFill>
                            <a:schemeClr val="tx1"/>
                          </a:solidFill>
                          <a:effectLst/>
                          <a:latin typeface="+mn-lt"/>
                        </a:rPr>
                        <a:t> </a:t>
                      </a:r>
                      <a:r>
                        <a:rPr kumimoji="0" lang="fr-CH" sz="2400" b="0" i="0" u="none" strike="noStrike" cap="none" normalizeH="0" baseline="0" dirty="0" err="1">
                          <a:ln>
                            <a:noFill/>
                          </a:ln>
                          <a:solidFill>
                            <a:schemeClr val="tx1"/>
                          </a:solidFill>
                          <a:effectLst/>
                          <a:latin typeface="+mn-lt"/>
                        </a:rPr>
                        <a:t>gas</a:t>
                      </a:r>
                      <a:r>
                        <a:rPr kumimoji="0" lang="fr-CH" sz="2400" b="0" i="0" u="none" strike="noStrike" cap="none" normalizeH="0" baseline="0" dirty="0">
                          <a:ln>
                            <a:noFill/>
                          </a:ln>
                          <a:solidFill>
                            <a:schemeClr val="tx1"/>
                          </a:solidFill>
                          <a:effectLst/>
                          <a:latin typeface="+mn-lt"/>
                        </a:rPr>
                        <a:t> or </a:t>
                      </a:r>
                      <a:r>
                        <a:rPr kumimoji="0" lang="fr-CH" sz="2400" b="0" i="0" u="none" strike="noStrike" cap="none" normalizeH="0" baseline="0" dirty="0" err="1">
                          <a:ln>
                            <a:noFill/>
                          </a:ln>
                          <a:solidFill>
                            <a:schemeClr val="tx1"/>
                          </a:solidFill>
                          <a:effectLst/>
                          <a:latin typeface="+mn-lt"/>
                        </a:rPr>
                        <a:t>pressurized</a:t>
                      </a:r>
                      <a:endParaRPr kumimoji="0" lang="fr-CH" sz="2400" b="0" i="0" u="none" strike="noStrike" cap="none" normalizeH="0" baseline="0" dirty="0">
                        <a:ln>
                          <a:noFill/>
                        </a:ln>
                        <a:solidFill>
                          <a:schemeClr val="tx1"/>
                        </a:solidFill>
                        <a:effectLst/>
                        <a:latin typeface="+mn-lt"/>
                      </a:endParaRP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48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2400" b="1" i="0" u="none" strike="noStrike" cap="none" normalizeH="0" baseline="0" dirty="0">
                          <a:ln>
                            <a:noFill/>
                          </a:ln>
                          <a:solidFill>
                            <a:schemeClr val="tx1"/>
                          </a:solidFill>
                          <a:effectLst/>
                          <a:latin typeface="+mn-lt"/>
                        </a:rPr>
                        <a:t>Ca(</a:t>
                      </a:r>
                      <a:r>
                        <a:rPr kumimoji="0" lang="fr-CH" sz="2400" b="1" i="0" u="none" strike="noStrike" cap="none" normalizeH="0" baseline="0" dirty="0" err="1">
                          <a:ln>
                            <a:noFill/>
                          </a:ln>
                          <a:solidFill>
                            <a:schemeClr val="tx1"/>
                          </a:solidFill>
                          <a:effectLst/>
                          <a:latin typeface="+mn-lt"/>
                        </a:rPr>
                        <a:t>ClO</a:t>
                      </a:r>
                      <a:r>
                        <a:rPr kumimoji="0" lang="fr-CH" sz="2400" b="1" i="0" u="none" strike="noStrike" cap="none" normalizeH="0" baseline="0" dirty="0">
                          <a:ln>
                            <a:noFill/>
                          </a:ln>
                          <a:solidFill>
                            <a:schemeClr val="tx1"/>
                          </a:solidFill>
                          <a:effectLst/>
                          <a:latin typeface="+mn-lt"/>
                        </a:rPr>
                        <a:t>)2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mn-lt"/>
                        </a:rPr>
                        <a:t>(=H</a:t>
                      </a:r>
                      <a:r>
                        <a:rPr kumimoji="0" lang="fr-CH" sz="2400" b="1" i="0" u="none" strike="noStrike" cap="none" normalizeH="0" baseline="0" dirty="0">
                          <a:ln>
                            <a:noFill/>
                          </a:ln>
                          <a:solidFill>
                            <a:schemeClr val="tx1"/>
                          </a:solidFill>
                          <a:effectLst/>
                          <a:latin typeface="+mn-lt"/>
                        </a:rPr>
                        <a:t>TH)</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2400" b="0" i="0" u="none" strike="noStrike" cap="none" normalizeH="0" baseline="0">
                          <a:ln>
                            <a:noFill/>
                          </a:ln>
                          <a:solidFill>
                            <a:schemeClr val="tx1"/>
                          </a:solidFill>
                          <a:effectLst/>
                          <a:latin typeface="+mn-lt"/>
                        </a:rPr>
                        <a:t>60 à 70</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mn-lt"/>
                        </a:rPr>
                        <a:t>White P</a:t>
                      </a:r>
                      <a:r>
                        <a:rPr kumimoji="0" lang="fr-CH" sz="2400" b="0" i="0" u="none" strike="noStrike" cap="none" normalizeH="0" baseline="0" dirty="0" err="1">
                          <a:ln>
                            <a:noFill/>
                          </a:ln>
                          <a:solidFill>
                            <a:schemeClr val="tx1"/>
                          </a:solidFill>
                          <a:effectLst/>
                          <a:latin typeface="+mn-lt"/>
                        </a:rPr>
                        <a:t>owder</a:t>
                      </a:r>
                      <a:r>
                        <a:rPr kumimoji="0" lang="fr-CH" sz="2400" b="0" i="0" u="none" strike="noStrike" cap="none" normalizeH="0" baseline="0" dirty="0">
                          <a:ln>
                            <a:noFill/>
                          </a:ln>
                          <a:solidFill>
                            <a:schemeClr val="tx1"/>
                          </a:solidFill>
                          <a:effectLst/>
                          <a:latin typeface="+mn-lt"/>
                        </a:rPr>
                        <a:t>, Granules or </a:t>
                      </a:r>
                      <a:r>
                        <a:rPr kumimoji="0" lang="fr-CH" sz="2400" b="0" i="0" u="none" strike="noStrike" cap="none" normalizeH="0" baseline="0" dirty="0" err="1">
                          <a:ln>
                            <a:noFill/>
                          </a:ln>
                          <a:solidFill>
                            <a:schemeClr val="tx1"/>
                          </a:solidFill>
                          <a:effectLst/>
                          <a:latin typeface="+mn-lt"/>
                        </a:rPr>
                        <a:t>Tablets</a:t>
                      </a:r>
                      <a:endParaRPr kumimoji="0" lang="fr-CH" sz="2400" b="0" i="0" u="none" strike="noStrike" cap="none" normalizeH="0" baseline="0" dirty="0">
                        <a:ln>
                          <a:noFill/>
                        </a:ln>
                        <a:solidFill>
                          <a:schemeClr val="tx1"/>
                        </a:solidFill>
                        <a:effectLst/>
                        <a:latin typeface="+mn-lt"/>
                      </a:endParaRP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20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2400" b="1" i="0" u="none" strike="noStrike" cap="none" normalizeH="0" baseline="0" dirty="0" err="1">
                          <a:ln>
                            <a:noFill/>
                          </a:ln>
                          <a:solidFill>
                            <a:schemeClr val="tx1"/>
                          </a:solidFill>
                          <a:effectLst/>
                          <a:latin typeface="+mn-lt"/>
                        </a:rPr>
                        <a:t>NaClO</a:t>
                      </a:r>
                      <a:r>
                        <a:rPr kumimoji="0" lang="fr-CH" sz="2400" b="1" i="0" u="none" strike="noStrike" cap="none" normalizeH="0" baseline="0" dirty="0">
                          <a:ln>
                            <a:noFill/>
                          </a:ln>
                          <a:solidFill>
                            <a:schemeClr val="tx1"/>
                          </a:solidFill>
                          <a:effectLst/>
                          <a:latin typeface="+mn-lt"/>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CH" sz="2400" b="1" i="0" u="none" strike="noStrike" cap="none" normalizeH="0" baseline="0" dirty="0">
                          <a:ln>
                            <a:noFill/>
                          </a:ln>
                          <a:solidFill>
                            <a:schemeClr val="tx1"/>
                          </a:solidFill>
                          <a:effectLst/>
                          <a:latin typeface="+mn-lt"/>
                        </a:rPr>
                        <a:t>(</a:t>
                      </a:r>
                      <a:r>
                        <a:rPr kumimoji="0" lang="fr-CH" sz="2400" b="1" i="0" u="none" strike="noStrike" cap="none" normalizeH="0" baseline="0" dirty="0" err="1">
                          <a:ln>
                            <a:noFill/>
                          </a:ln>
                          <a:solidFill>
                            <a:schemeClr val="tx1"/>
                          </a:solidFill>
                          <a:effectLst/>
                          <a:latin typeface="+mn-lt"/>
                        </a:rPr>
                        <a:t>bleach</a:t>
                      </a:r>
                      <a:r>
                        <a:rPr kumimoji="0" lang="fr-CH" sz="2400" b="1" i="0" u="none" strike="noStrike" cap="none" normalizeH="0" baseline="0" dirty="0">
                          <a:ln>
                            <a:noFill/>
                          </a:ln>
                          <a:solidFill>
                            <a:schemeClr val="tx1"/>
                          </a:solidFill>
                          <a:effectLst/>
                          <a:latin typeface="+mn-lt"/>
                        </a:rPr>
                        <a:t>)</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2400" b="0" i="0" u="none" strike="noStrike" cap="none" normalizeH="0" baseline="0">
                          <a:ln>
                            <a:noFill/>
                          </a:ln>
                          <a:solidFill>
                            <a:schemeClr val="tx1"/>
                          </a:solidFill>
                          <a:effectLst/>
                          <a:latin typeface="+mn-lt"/>
                        </a:rPr>
                        <a:t>15% max</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H" sz="2400" b="0" i="0" u="none" strike="noStrike" cap="none" normalizeH="0" baseline="0" dirty="0" err="1">
                          <a:ln>
                            <a:noFill/>
                          </a:ln>
                          <a:solidFill>
                            <a:schemeClr val="tx1"/>
                          </a:solidFill>
                          <a:effectLst/>
                          <a:latin typeface="+mn-lt"/>
                        </a:rPr>
                        <a:t>Liquid</a:t>
                      </a:r>
                      <a:r>
                        <a:rPr kumimoji="0" lang="fr-CH" sz="2400" b="0" i="0" u="none" strike="noStrike" cap="none" normalizeH="0" baseline="0" dirty="0">
                          <a:ln>
                            <a:noFill/>
                          </a:ln>
                          <a:solidFill>
                            <a:schemeClr val="tx1"/>
                          </a:solidFill>
                          <a:effectLst/>
                          <a:latin typeface="+mn-lt"/>
                        </a:rPr>
                        <a:t> solution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962739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73C9C-FF60-4096-A083-F90745241541}"/>
              </a:ext>
            </a:extLst>
          </p:cNvPr>
          <p:cNvSpPr>
            <a:spLocks noGrp="1"/>
          </p:cNvSpPr>
          <p:nvPr>
            <p:ph type="title"/>
          </p:nvPr>
        </p:nvSpPr>
        <p:spPr>
          <a:xfrm>
            <a:off x="838200" y="365125"/>
            <a:ext cx="9853246" cy="1325563"/>
          </a:xfrm>
        </p:spPr>
        <p:txBody>
          <a:bodyPr vert="horz" lIns="91440" tIns="45720" rIns="91440" bIns="45720" rtlCol="0" anchor="ctr">
            <a:normAutofit/>
          </a:bodyPr>
          <a:lstStyle/>
          <a:p>
            <a:pPr algn="ctr" defTabSz="608915"/>
            <a:r>
              <a:rPr lang="en-US" sz="4399" u="sng" dirty="0">
                <a:latin typeface="+mn-lt"/>
              </a:rPr>
              <a:t>Chlorine as Disinfectant</a:t>
            </a:r>
            <a:endParaRPr lang="fr-CH" sz="4399" u="sng" dirty="0">
              <a:latin typeface="+mn-lt"/>
            </a:endParaRPr>
          </a:p>
        </p:txBody>
      </p:sp>
      <p:sp>
        <p:nvSpPr>
          <p:cNvPr id="3" name="Content Placeholder 2">
            <a:extLst>
              <a:ext uri="{FF2B5EF4-FFF2-40B4-BE49-F238E27FC236}">
                <a16:creationId xmlns:a16="http://schemas.microsoft.com/office/drawing/2014/main" id="{1C22D019-0A23-411B-9ACE-0134341BAA0D}"/>
              </a:ext>
            </a:extLst>
          </p:cNvPr>
          <p:cNvSpPr>
            <a:spLocks noGrp="1"/>
          </p:cNvSpPr>
          <p:nvPr>
            <p:ph idx="1"/>
          </p:nvPr>
        </p:nvSpPr>
        <p:spPr>
          <a:xfrm>
            <a:off x="838200" y="1601177"/>
            <a:ext cx="5257800" cy="4891698"/>
          </a:xfrm>
        </p:spPr>
        <p:txBody>
          <a:bodyPr numCol="1">
            <a:normAutofit/>
          </a:bodyPr>
          <a:lstStyle/>
          <a:p>
            <a:pPr marL="0" indent="0">
              <a:buNone/>
              <a:tabLst>
                <a:tab pos="4572000" algn="l"/>
              </a:tabLst>
            </a:pPr>
            <a:r>
              <a:rPr lang="en-US" b="1" dirty="0"/>
              <a:t>Advantages</a:t>
            </a:r>
            <a:r>
              <a:rPr lang="en-US" sz="2400" b="1" dirty="0"/>
              <a:t>:</a:t>
            </a:r>
          </a:p>
          <a:p>
            <a:pPr>
              <a:tabLst>
                <a:tab pos="4572000" algn="l"/>
              </a:tabLst>
            </a:pPr>
            <a:r>
              <a:rPr lang="en-US" sz="2400" dirty="0"/>
              <a:t>usually readily available and relatively cheap</a:t>
            </a:r>
          </a:p>
          <a:p>
            <a:pPr>
              <a:tabLst>
                <a:tab pos="4572000" algn="l"/>
              </a:tabLst>
            </a:pPr>
            <a:r>
              <a:rPr lang="en-US" sz="2400" dirty="0"/>
              <a:t>it dissolves easily</a:t>
            </a:r>
          </a:p>
          <a:p>
            <a:pPr>
              <a:tabLst>
                <a:tab pos="4572000" algn="l"/>
              </a:tabLst>
            </a:pPr>
            <a:r>
              <a:rPr lang="en-US" sz="2400" dirty="0"/>
              <a:t>residual chlorine remaining in treated water provides some protection against further contamination </a:t>
            </a:r>
          </a:p>
          <a:p>
            <a:pPr>
              <a:tabLst>
                <a:tab pos="4572000" algn="l"/>
              </a:tabLst>
            </a:pPr>
            <a:r>
              <a:rPr lang="en-US" sz="2400" dirty="0"/>
              <a:t>it is effective against a wide range of pathogens (incl. bacteria and viruses)</a:t>
            </a:r>
          </a:p>
          <a:p>
            <a:pPr>
              <a:tabLst>
                <a:tab pos="4572000" algn="l"/>
              </a:tabLst>
            </a:pPr>
            <a:r>
              <a:rPr lang="en-US" sz="2400" dirty="0"/>
              <a:t>can be produced locally</a:t>
            </a:r>
          </a:p>
          <a:p>
            <a:pPr>
              <a:tabLst>
                <a:tab pos="4572000" algn="l"/>
              </a:tabLst>
            </a:pPr>
            <a:endParaRPr lang="en-US" dirty="0"/>
          </a:p>
          <a:p>
            <a:pPr marL="0" indent="0">
              <a:buNone/>
              <a:tabLst>
                <a:tab pos="4572000" algn="l"/>
              </a:tabLst>
            </a:pPr>
            <a:endParaRPr lang="en-US" dirty="0"/>
          </a:p>
        </p:txBody>
      </p:sp>
      <p:sp>
        <p:nvSpPr>
          <p:cNvPr id="10" name="Rectangle 9">
            <a:extLst>
              <a:ext uri="{FF2B5EF4-FFF2-40B4-BE49-F238E27FC236}">
                <a16:creationId xmlns:a16="http://schemas.microsoft.com/office/drawing/2014/main" id="{05C9FA41-D716-43C8-BC80-5DD9207C0138}"/>
              </a:ext>
            </a:extLst>
          </p:cNvPr>
          <p:cNvSpPr/>
          <p:nvPr/>
        </p:nvSpPr>
        <p:spPr>
          <a:xfrm>
            <a:off x="6095999" y="1601176"/>
            <a:ext cx="5978769" cy="4585871"/>
          </a:xfrm>
          <a:prstGeom prst="rect">
            <a:avLst/>
          </a:prstGeom>
        </p:spPr>
        <p:txBody>
          <a:bodyPr wrap="square">
            <a:spAutoFit/>
          </a:bodyPr>
          <a:lstStyle/>
          <a:p>
            <a:pPr>
              <a:tabLst>
                <a:tab pos="4572000" algn="l"/>
              </a:tabLst>
            </a:pPr>
            <a:r>
              <a:rPr lang="en-US" sz="2800" b="1" dirty="0"/>
              <a:t>Disadvantages:</a:t>
            </a:r>
          </a:p>
          <a:p>
            <a:pPr marL="342900" indent="-342900">
              <a:buFont typeface="Arial" panose="020B0604020202020204" pitchFamily="34" charset="0"/>
              <a:buChar char="•"/>
              <a:tabLst>
                <a:tab pos="4572000" algn="l"/>
              </a:tabLst>
            </a:pPr>
            <a:r>
              <a:rPr lang="en-US" sz="2400" dirty="0"/>
              <a:t>it is a powerful oxidizing agent which must be handled carefully – do not breathe Cl2 fumes</a:t>
            </a:r>
          </a:p>
          <a:p>
            <a:pPr marL="285750" indent="-285750">
              <a:buFont typeface="Arial" panose="020B0604020202020204" pitchFamily="34" charset="0"/>
              <a:buChar char="•"/>
              <a:tabLst>
                <a:tab pos="4572000" algn="l"/>
              </a:tabLst>
            </a:pPr>
            <a:r>
              <a:rPr lang="en-US" sz="2400" dirty="0"/>
              <a:t>it does not effectively penetrate particulate matter</a:t>
            </a:r>
          </a:p>
          <a:p>
            <a:pPr marL="285750" indent="-285750">
              <a:buFont typeface="Arial" panose="020B0604020202020204" pitchFamily="34" charset="0"/>
              <a:buChar char="•"/>
              <a:tabLst>
                <a:tab pos="4572000" algn="l"/>
              </a:tabLst>
            </a:pPr>
            <a:r>
              <a:rPr lang="en-US" sz="2400" dirty="0"/>
              <a:t>it can give an unpleasant taste when slightly overdosed, which could dissuade people from drinking safe water</a:t>
            </a:r>
          </a:p>
          <a:p>
            <a:pPr marL="285750" indent="-285750">
              <a:buFont typeface="Arial" panose="020B0604020202020204" pitchFamily="34" charset="0"/>
              <a:buChar char="•"/>
              <a:tabLst>
                <a:tab pos="4572000" algn="l"/>
              </a:tabLst>
            </a:pPr>
            <a:r>
              <a:rPr lang="en-US" sz="2400" dirty="0"/>
              <a:t>its effectiveness against some pathogens –cysts, ova, viruses- requires higher chlorine concentrations and a longer contact time</a:t>
            </a:r>
          </a:p>
        </p:txBody>
      </p:sp>
    </p:spTree>
    <p:extLst>
      <p:ext uri="{BB962C8B-B14F-4D97-AF65-F5344CB8AC3E}">
        <p14:creationId xmlns:p14="http://schemas.microsoft.com/office/powerpoint/2010/main" val="36622653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838200" y="1353602"/>
            <a:ext cx="7274169" cy="5634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42900" indent="-342900">
              <a:spcBef>
                <a:spcPct val="0"/>
              </a:spcBef>
              <a:buClrTx/>
              <a:buFont typeface="Arial" panose="020B0604020202020204" pitchFamily="34" charset="0"/>
              <a:buChar char="•"/>
            </a:pPr>
            <a:r>
              <a:rPr lang="en-US" altLang="fr-FR" sz="2400" dirty="0">
                <a:solidFill>
                  <a:schemeClr val="tx1"/>
                </a:solidFill>
                <a:latin typeface="+mn-lt"/>
              </a:rPr>
              <a:t>When chlorine is added to a water source, it purifies the water by reacting with organic matter, including bacteria and viruses. The amount of chlorine needed to do this is called the </a:t>
            </a:r>
            <a:r>
              <a:rPr lang="en-US" altLang="fr-FR" sz="2400" b="1" dirty="0">
                <a:solidFill>
                  <a:schemeClr val="tx1"/>
                </a:solidFill>
                <a:latin typeface="+mn-lt"/>
              </a:rPr>
              <a:t>chlorine demand </a:t>
            </a:r>
            <a:r>
              <a:rPr lang="en-US" altLang="fr-FR" sz="2400" dirty="0">
                <a:solidFill>
                  <a:schemeClr val="tx1"/>
                </a:solidFill>
                <a:latin typeface="+mn-lt"/>
              </a:rPr>
              <a:t>of the water.</a:t>
            </a:r>
          </a:p>
          <a:p>
            <a:pPr marL="342900" indent="-342900">
              <a:spcBef>
                <a:spcPct val="0"/>
              </a:spcBef>
              <a:buClrTx/>
              <a:buFont typeface="Arial" panose="020B0604020202020204" pitchFamily="34" charset="0"/>
              <a:buChar char="•"/>
            </a:pPr>
            <a:endParaRPr lang="en-US" altLang="fr-FR" sz="2400" dirty="0">
              <a:solidFill>
                <a:schemeClr val="tx1"/>
              </a:solidFill>
              <a:latin typeface="+mn-lt"/>
            </a:endParaRPr>
          </a:p>
          <a:p>
            <a:pPr marL="342900" indent="-342900">
              <a:spcBef>
                <a:spcPct val="0"/>
              </a:spcBef>
              <a:buClrTx/>
              <a:buFont typeface="Arial" panose="020B0604020202020204" pitchFamily="34" charset="0"/>
              <a:buChar char="•"/>
            </a:pPr>
            <a:r>
              <a:rPr lang="en-US" altLang="fr-FR" sz="2400" dirty="0">
                <a:solidFill>
                  <a:schemeClr val="tx1"/>
                </a:solidFill>
                <a:latin typeface="+mn-lt"/>
              </a:rPr>
              <a:t>Once the demand has been satisfied, any excess chlorine, above the level needed to satisfy the demand, remains as </a:t>
            </a:r>
            <a:r>
              <a:rPr lang="en-US" altLang="fr-FR" sz="2400" b="1" dirty="0">
                <a:solidFill>
                  <a:schemeClr val="tx1"/>
                </a:solidFill>
                <a:latin typeface="+mn-lt"/>
              </a:rPr>
              <a:t>chlorine residual</a:t>
            </a:r>
            <a:r>
              <a:rPr lang="en-US" altLang="fr-FR" sz="2400" dirty="0">
                <a:solidFill>
                  <a:schemeClr val="tx1"/>
                </a:solidFill>
                <a:latin typeface="+mn-lt"/>
              </a:rPr>
              <a:t> in the water.</a:t>
            </a:r>
          </a:p>
          <a:p>
            <a:pPr marL="342900" indent="-342900">
              <a:spcBef>
                <a:spcPct val="0"/>
              </a:spcBef>
              <a:buClrTx/>
              <a:buFont typeface="Arial" panose="020B0604020202020204" pitchFamily="34" charset="0"/>
              <a:buChar char="•"/>
            </a:pPr>
            <a:endParaRPr lang="en-US" altLang="fr-FR" sz="2400" dirty="0">
              <a:solidFill>
                <a:schemeClr val="tx1"/>
              </a:solidFill>
              <a:latin typeface="+mn-lt"/>
            </a:endParaRPr>
          </a:p>
          <a:p>
            <a:pPr marL="342900" indent="-342900">
              <a:spcBef>
                <a:spcPct val="0"/>
              </a:spcBef>
              <a:buClrTx/>
              <a:buFont typeface="Wingdings" panose="05000000000000000000" pitchFamily="2" charset="2"/>
              <a:buChar char="à"/>
            </a:pPr>
            <a:r>
              <a:rPr lang="en-US" altLang="fr-FR" sz="2400" dirty="0">
                <a:solidFill>
                  <a:schemeClr val="tx1"/>
                </a:solidFill>
                <a:latin typeface="+mn-lt"/>
              </a:rPr>
              <a:t>The chlorine residual of a solution can easily be measured with a </a:t>
            </a:r>
            <a:r>
              <a:rPr lang="en-US" altLang="fr-FR" sz="2400" b="1" dirty="0">
                <a:solidFill>
                  <a:schemeClr val="tx1"/>
                </a:solidFill>
                <a:latin typeface="+mn-lt"/>
              </a:rPr>
              <a:t>pool-tester</a:t>
            </a:r>
            <a:r>
              <a:rPr lang="en-US" altLang="fr-FR" sz="2400" dirty="0">
                <a:solidFill>
                  <a:schemeClr val="tx1"/>
                </a:solidFill>
                <a:latin typeface="+mn-lt"/>
              </a:rPr>
              <a:t> kit </a:t>
            </a:r>
          </a:p>
          <a:p>
            <a:pPr marL="342900" indent="-342900">
              <a:spcBef>
                <a:spcPct val="0"/>
              </a:spcBef>
              <a:buClrTx/>
              <a:buFont typeface="Wingdings" panose="05000000000000000000" pitchFamily="2" charset="2"/>
              <a:buChar char="à"/>
            </a:pPr>
            <a:r>
              <a:rPr lang="en-US" altLang="fr-FR" sz="2400" dirty="0">
                <a:solidFill>
                  <a:schemeClr val="tx1"/>
                </a:solidFill>
                <a:latin typeface="+mn-lt"/>
              </a:rPr>
              <a:t>The amount of chlorine to be added to treat water is determined by measuring the chlorine residual of a sample series with different chlorine doses</a:t>
            </a:r>
          </a:p>
          <a:p>
            <a:pPr marL="342900" indent="-342900">
              <a:spcBef>
                <a:spcPct val="0"/>
              </a:spcBef>
              <a:buClrTx/>
              <a:buFont typeface="Arial" panose="020B0604020202020204" pitchFamily="34" charset="0"/>
              <a:buChar char="•"/>
            </a:pPr>
            <a:endParaRPr lang="en-US" altLang="fr-FR" sz="2400" dirty="0">
              <a:solidFill>
                <a:schemeClr val="tx1"/>
              </a:solidFill>
              <a:latin typeface="+mn-lt"/>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19317" y="2091231"/>
            <a:ext cx="4067175" cy="34877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a:xfrm>
            <a:off x="8065037" y="5646062"/>
            <a:ext cx="4135101" cy="1200329"/>
          </a:xfrm>
          <a:prstGeom prst="rect">
            <a:avLst/>
          </a:prstGeom>
          <a:solidFill>
            <a:srgbClr val="FFFF00"/>
          </a:solidFill>
        </p:spPr>
        <p:txBody>
          <a:bodyPr wrap="square">
            <a:spAutoFit/>
          </a:bodyPr>
          <a:lstStyle/>
          <a:p>
            <a:pPr algn="ctr">
              <a:spcBef>
                <a:spcPct val="0"/>
              </a:spcBef>
              <a:buClrTx/>
              <a:buFontTx/>
              <a:buNone/>
            </a:pPr>
            <a:r>
              <a:rPr lang="en-US" altLang="fr-FR" sz="2400" b="1" dirty="0">
                <a:highlight>
                  <a:srgbClr val="FFFF00"/>
                </a:highlight>
              </a:rPr>
              <a:t>The recommended residual chlorine level 30min. after treatment is 0.2-0.5 mg/l</a:t>
            </a:r>
          </a:p>
        </p:txBody>
      </p:sp>
      <p:sp>
        <p:nvSpPr>
          <p:cNvPr id="6" name="Title 3">
            <a:extLst>
              <a:ext uri="{FF2B5EF4-FFF2-40B4-BE49-F238E27FC236}">
                <a16:creationId xmlns:a16="http://schemas.microsoft.com/office/drawing/2014/main" id="{40C1B1D8-FA15-4198-8CA2-8A64F23559E0}"/>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Chlorine Disinfection</a:t>
            </a:r>
          </a:p>
        </p:txBody>
      </p:sp>
      <p:pic>
        <p:nvPicPr>
          <p:cNvPr id="7" name="Picture 17" descr="pool">
            <a:extLst>
              <a:ext uri="{FF2B5EF4-FFF2-40B4-BE49-F238E27FC236}">
                <a16:creationId xmlns:a16="http://schemas.microsoft.com/office/drawing/2014/main" id="{5346D73D-3C69-4B97-8F1E-60AAE0F2C6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4179" y="463240"/>
            <a:ext cx="2650174" cy="162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817954E-58E8-4BEF-9C48-89967779CC4A}"/>
              </a:ext>
            </a:extLst>
          </p:cNvPr>
          <p:cNvSpPr/>
          <p:nvPr/>
        </p:nvSpPr>
        <p:spPr>
          <a:xfrm>
            <a:off x="9519871" y="298031"/>
            <a:ext cx="1530932" cy="461665"/>
          </a:xfrm>
          <a:prstGeom prst="rect">
            <a:avLst/>
          </a:prstGeom>
        </p:spPr>
        <p:txBody>
          <a:bodyPr wrap="none">
            <a:spAutoFit/>
          </a:bodyPr>
          <a:lstStyle/>
          <a:p>
            <a:r>
              <a:rPr lang="en-US" altLang="fr-FR" sz="2400" dirty="0"/>
              <a:t>Pool tester</a:t>
            </a:r>
            <a:endParaRPr lang="fr-CH" dirty="0"/>
          </a:p>
        </p:txBody>
      </p:sp>
    </p:spTree>
    <p:extLst>
      <p:ext uri="{BB962C8B-B14F-4D97-AF65-F5344CB8AC3E}">
        <p14:creationId xmlns:p14="http://schemas.microsoft.com/office/powerpoint/2010/main" val="29214292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3835" y="1834661"/>
            <a:ext cx="4014026" cy="43961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6324"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96865" y="1834661"/>
            <a:ext cx="3064888" cy="43961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229600" y="1171811"/>
            <a:ext cx="3763108" cy="280019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itle 3">
            <a:extLst>
              <a:ext uri="{FF2B5EF4-FFF2-40B4-BE49-F238E27FC236}">
                <a16:creationId xmlns:a16="http://schemas.microsoft.com/office/drawing/2014/main" id="{9343AF4A-187B-4542-AD23-5228D051EEF9}"/>
              </a:ext>
            </a:extLst>
          </p:cNvPr>
          <p:cNvSpPr txBox="1">
            <a:spLocks/>
          </p:cNvSpPr>
          <p:nvPr/>
        </p:nvSpPr>
        <p:spPr>
          <a:xfrm>
            <a:off x="990600" y="5175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Emergency Water Treatment</a:t>
            </a:r>
          </a:p>
        </p:txBody>
      </p:sp>
      <p:pic>
        <p:nvPicPr>
          <p:cNvPr id="9" name="Picture 1">
            <a:extLst>
              <a:ext uri="{FF2B5EF4-FFF2-40B4-BE49-F238E27FC236}">
                <a16:creationId xmlns:a16="http://schemas.microsoft.com/office/drawing/2014/main" id="{CA807154-E311-43DC-89E3-20F5BFA53FCF}"/>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7922463" y="4021015"/>
            <a:ext cx="4269537" cy="283698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5204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Box 5">
            <a:extLst>
              <a:ext uri="{FF2B5EF4-FFF2-40B4-BE49-F238E27FC236}">
                <a16:creationId xmlns:a16="http://schemas.microsoft.com/office/drawing/2014/main" id="{CA124252-9ED9-42A8-8951-0E4B91CF8B73}"/>
              </a:ext>
            </a:extLst>
          </p:cNvPr>
          <p:cNvSpPr txBox="1">
            <a:spLocks noChangeArrowheads="1"/>
          </p:cNvSpPr>
          <p:nvPr/>
        </p:nvSpPr>
        <p:spPr bwMode="auto">
          <a:xfrm>
            <a:off x="2995773" y="4977090"/>
            <a:ext cx="70250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fr-FR" sz="2800" dirty="0"/>
              <a:t>What are the limitations of water quality tests?</a:t>
            </a:r>
          </a:p>
        </p:txBody>
      </p:sp>
      <p:grpSp>
        <p:nvGrpSpPr>
          <p:cNvPr id="7" name="Group 2">
            <a:extLst>
              <a:ext uri="{FF2B5EF4-FFF2-40B4-BE49-F238E27FC236}">
                <a16:creationId xmlns:a16="http://schemas.microsoft.com/office/drawing/2014/main" id="{D44028C3-F015-48D2-97CA-4EA2B6F16DE2}"/>
              </a:ext>
            </a:extLst>
          </p:cNvPr>
          <p:cNvGrpSpPr>
            <a:grpSpLocks/>
          </p:cNvGrpSpPr>
          <p:nvPr/>
        </p:nvGrpSpPr>
        <p:grpSpPr bwMode="auto">
          <a:xfrm>
            <a:off x="4314117" y="998157"/>
            <a:ext cx="3563766" cy="3541326"/>
            <a:chOff x="1776" y="200"/>
            <a:chExt cx="2290" cy="2275"/>
          </a:xfrm>
        </p:grpSpPr>
        <p:sp>
          <p:nvSpPr>
            <p:cNvPr id="8" name="Text Box 3">
              <a:extLst>
                <a:ext uri="{FF2B5EF4-FFF2-40B4-BE49-F238E27FC236}">
                  <a16:creationId xmlns:a16="http://schemas.microsoft.com/office/drawing/2014/main" id="{44F27EAC-5BEE-4FF5-8B8C-C28464625481}"/>
                </a:ext>
              </a:extLst>
            </p:cNvPr>
            <p:cNvSpPr txBox="1">
              <a:spLocks noChangeArrowheads="1"/>
            </p:cNvSpPr>
            <p:nvPr/>
          </p:nvSpPr>
          <p:spPr bwMode="auto">
            <a:xfrm>
              <a:off x="1776" y="200"/>
              <a:ext cx="2290" cy="2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782" tIns="26407" rIns="50782" bIns="26407">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lgn="ctr">
                <a:buSzPct val="100000"/>
              </a:pPr>
              <a:r>
                <a:rPr lang="fr-CH" altLang="fr-FR" sz="22455" dirty="0">
                  <a:solidFill>
                    <a:srgbClr val="FF0000"/>
                  </a:solidFill>
                  <a:ea typeface="Arial Unicode MS" panose="020B0604020202020204" pitchFamily="34" charset="-128"/>
                  <a:cs typeface="Arial Unicode MS" panose="020B0604020202020204" pitchFamily="34" charset="-128"/>
                </a:rPr>
                <a:t>??</a:t>
              </a:r>
            </a:p>
          </p:txBody>
        </p:sp>
        <p:sp>
          <p:nvSpPr>
            <p:cNvPr id="9" name="Oval 4">
              <a:extLst>
                <a:ext uri="{FF2B5EF4-FFF2-40B4-BE49-F238E27FC236}">
                  <a16:creationId xmlns:a16="http://schemas.microsoft.com/office/drawing/2014/main" id="{90FCC07B-7C69-4524-8B84-48F95FF70A80}"/>
                </a:ext>
              </a:extLst>
            </p:cNvPr>
            <p:cNvSpPr>
              <a:spLocks noChangeArrowheads="1"/>
            </p:cNvSpPr>
            <p:nvPr/>
          </p:nvSpPr>
          <p:spPr bwMode="auto">
            <a:xfrm>
              <a:off x="1776" y="221"/>
              <a:ext cx="2254" cy="2254"/>
            </a:xfrm>
            <a:prstGeom prst="ellipse">
              <a:avLst/>
            </a:prstGeom>
            <a:noFill/>
            <a:ln w="7632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defRPr/>
              </a:pPr>
              <a:endParaRPr lang="en-US" altLang="fr-FR" sz="3215" dirty="0"/>
            </a:p>
          </p:txBody>
        </p:sp>
      </p:grpSp>
    </p:spTree>
    <p:extLst>
      <p:ext uri="{BB962C8B-B14F-4D97-AF65-F5344CB8AC3E}">
        <p14:creationId xmlns:p14="http://schemas.microsoft.com/office/powerpoint/2010/main" val="29741045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44509-8FBA-436C-B6EB-D2338BF006A3}"/>
              </a:ext>
            </a:extLst>
          </p:cNvPr>
          <p:cNvSpPr>
            <a:spLocks noGrp="1"/>
          </p:cNvSpPr>
          <p:nvPr>
            <p:ph type="title"/>
          </p:nvPr>
        </p:nvSpPr>
        <p:spPr>
          <a:xfrm>
            <a:off x="838200" y="248961"/>
            <a:ext cx="10515600" cy="1325563"/>
          </a:xfrm>
        </p:spPr>
        <p:txBody>
          <a:bodyPr/>
          <a:lstStyle/>
          <a:p>
            <a:pPr algn="ctr"/>
            <a:r>
              <a:rPr lang="en-US" u="sng" dirty="0">
                <a:latin typeface="+mn-lt"/>
              </a:rPr>
              <a:t>Wrap-up: Water and Health</a:t>
            </a:r>
            <a:endParaRPr lang="fr-CH" u="sng" dirty="0">
              <a:latin typeface="+mn-lt"/>
            </a:endParaRPr>
          </a:p>
        </p:txBody>
      </p:sp>
      <p:sp>
        <p:nvSpPr>
          <p:cNvPr id="3" name="Content Placeholder 2">
            <a:extLst>
              <a:ext uri="{FF2B5EF4-FFF2-40B4-BE49-F238E27FC236}">
                <a16:creationId xmlns:a16="http://schemas.microsoft.com/office/drawing/2014/main" id="{6DC4DB63-C988-4638-96FE-FE0DF8E341D4}"/>
              </a:ext>
            </a:extLst>
          </p:cNvPr>
          <p:cNvSpPr>
            <a:spLocks noGrp="1"/>
          </p:cNvSpPr>
          <p:nvPr>
            <p:ph idx="1"/>
          </p:nvPr>
        </p:nvSpPr>
        <p:spPr>
          <a:xfrm>
            <a:off x="838200" y="1643062"/>
            <a:ext cx="10515600" cy="4895850"/>
          </a:xfrm>
        </p:spPr>
        <p:txBody>
          <a:bodyPr>
            <a:normAutofit fontScale="92500"/>
          </a:bodyPr>
          <a:lstStyle/>
          <a:p>
            <a:r>
              <a:rPr lang="en-US" dirty="0"/>
              <a:t>Water can be contaminated by biological, chemical or physical agents. If no national water quality standards apply, the </a:t>
            </a:r>
            <a:r>
              <a:rPr lang="en-US" dirty="0">
                <a:solidFill>
                  <a:srgbClr val="0000FF"/>
                </a:solidFill>
              </a:rPr>
              <a:t>WHO standards </a:t>
            </a:r>
            <a:r>
              <a:rPr lang="en-US" dirty="0"/>
              <a:t>can be used as a reference.</a:t>
            </a:r>
          </a:p>
          <a:p>
            <a:r>
              <a:rPr lang="en-US" dirty="0"/>
              <a:t>Minimum water quantity should not drop below </a:t>
            </a:r>
            <a:r>
              <a:rPr lang="en-US" dirty="0">
                <a:solidFill>
                  <a:srgbClr val="0000FF"/>
                </a:solidFill>
              </a:rPr>
              <a:t>15 l/p/d</a:t>
            </a:r>
            <a:r>
              <a:rPr lang="en-US" dirty="0"/>
              <a:t>, even in emergencies. The time spent for water collection should not exceed </a:t>
            </a:r>
            <a:r>
              <a:rPr lang="en-US" dirty="0">
                <a:solidFill>
                  <a:srgbClr val="0000FF"/>
                </a:solidFill>
              </a:rPr>
              <a:t>30min</a:t>
            </a:r>
            <a:r>
              <a:rPr lang="en-US" dirty="0"/>
              <a:t>.</a:t>
            </a:r>
          </a:p>
          <a:p>
            <a:r>
              <a:rPr lang="en-US" dirty="0"/>
              <a:t>Water can be collected from different sources, including rain-, surface- and ground water. To </a:t>
            </a:r>
            <a:r>
              <a:rPr lang="en-US" dirty="0">
                <a:solidFill>
                  <a:srgbClr val="0000FF"/>
                </a:solidFill>
              </a:rPr>
              <a:t>select the most appropriate source </a:t>
            </a:r>
            <a:r>
              <a:rPr lang="en-US" dirty="0"/>
              <a:t>factors like quality, quantity, technical feasibility, costs, accessibility and acceptance have to be considered.</a:t>
            </a:r>
          </a:p>
          <a:p>
            <a:r>
              <a:rPr lang="en-US" dirty="0">
                <a:solidFill>
                  <a:srgbClr val="0000FF"/>
                </a:solidFill>
              </a:rPr>
              <a:t>Chlorination</a:t>
            </a:r>
            <a:r>
              <a:rPr lang="en-US" dirty="0"/>
              <a:t> is the most appropriate disinfection method in emergencies. If turbidity is above </a:t>
            </a:r>
            <a:r>
              <a:rPr lang="en-US" dirty="0">
                <a:solidFill>
                  <a:srgbClr val="0000FF"/>
                </a:solidFill>
              </a:rPr>
              <a:t>5NTU</a:t>
            </a:r>
            <a:r>
              <a:rPr lang="en-US" dirty="0"/>
              <a:t>, the water should be clarified by coagulation or flocculation before chlorination. </a:t>
            </a:r>
            <a:endParaRPr lang="fr-CH" dirty="0"/>
          </a:p>
        </p:txBody>
      </p:sp>
      <p:sp>
        <p:nvSpPr>
          <p:cNvPr id="4" name="Slide Number Placeholder 3">
            <a:extLst>
              <a:ext uri="{FF2B5EF4-FFF2-40B4-BE49-F238E27FC236}">
                <a16:creationId xmlns:a16="http://schemas.microsoft.com/office/drawing/2014/main" id="{E89C1FB4-31A4-4EC2-8B14-2F286D7AEE1D}"/>
              </a:ext>
            </a:extLst>
          </p:cNvPr>
          <p:cNvSpPr>
            <a:spLocks noGrp="1"/>
          </p:cNvSpPr>
          <p:nvPr>
            <p:ph type="sldNum" sz="quarter" idx="12"/>
          </p:nvPr>
        </p:nvSpPr>
        <p:spPr/>
        <p:txBody>
          <a:bodyPr/>
          <a:lstStyle/>
          <a:p>
            <a:fld id="{00865948-8B76-4A50-B7DB-B45DBE1BD062}" type="slidenum">
              <a:rPr lang="fr-CH" smtClean="0"/>
              <a:t>50</a:t>
            </a:fld>
            <a:endParaRPr lang="fr-CH"/>
          </a:p>
        </p:txBody>
      </p:sp>
    </p:spTree>
    <p:extLst>
      <p:ext uri="{BB962C8B-B14F-4D97-AF65-F5344CB8AC3E}">
        <p14:creationId xmlns:p14="http://schemas.microsoft.com/office/powerpoint/2010/main" val="2813708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a:extLst>
              <a:ext uri="{FF2B5EF4-FFF2-40B4-BE49-F238E27FC236}">
                <a16:creationId xmlns:a16="http://schemas.microsoft.com/office/drawing/2014/main" id="{8C5A31DD-44B6-4098-94E2-AB1B55E9FE3E}"/>
              </a:ext>
            </a:extLst>
          </p:cNvPr>
          <p:cNvSpPr>
            <a:spLocks noGrp="1"/>
          </p:cNvSpPr>
          <p:nvPr>
            <p:ph sz="half" idx="1"/>
          </p:nvPr>
        </p:nvSpPr>
        <p:spPr>
          <a:xfrm>
            <a:off x="547157" y="1490484"/>
            <a:ext cx="8372230" cy="2511474"/>
          </a:xfrm>
        </p:spPr>
        <p:txBody>
          <a:bodyPr rtlCol="0">
            <a:normAutofit/>
          </a:bodyPr>
          <a:lstStyle/>
          <a:p>
            <a:pPr marL="609054" indent="-320649" defTabSz="914183">
              <a:spcBef>
                <a:spcPct val="0"/>
              </a:spcBef>
              <a:defRPr/>
            </a:pPr>
            <a:r>
              <a:rPr lang="en-US" altLang="fr-FR" dirty="0">
                <a:ea typeface="ＭＳ Ｐゴシック" panose="020B0600070205080204" pitchFamily="34" charset="-128"/>
                <a:cs typeface="Arial Narrow" panose="020B0606020202030204" pitchFamily="34" charset="0"/>
              </a:rPr>
              <a:t>It is just a snapshot</a:t>
            </a:r>
          </a:p>
          <a:p>
            <a:pPr marL="609054" indent="-320649" defTabSz="914183">
              <a:spcBef>
                <a:spcPct val="0"/>
              </a:spcBef>
              <a:defRPr/>
            </a:pPr>
            <a:r>
              <a:rPr lang="en-US" altLang="fr-FR" dirty="0">
                <a:ea typeface="ＭＳ Ｐゴシック" panose="020B0600070205080204" pitchFamily="34" charset="-128"/>
                <a:cs typeface="Arial Narrow" panose="020B0606020202030204" pitchFamily="34" charset="0"/>
              </a:rPr>
              <a:t>Not all parameters are easy to measure</a:t>
            </a:r>
          </a:p>
          <a:p>
            <a:pPr marL="609054" indent="-320649" defTabSz="914183">
              <a:spcBef>
                <a:spcPct val="0"/>
              </a:spcBef>
              <a:defRPr/>
            </a:pPr>
            <a:r>
              <a:rPr lang="en-US" altLang="fr-FR" dirty="0">
                <a:ea typeface="ＭＳ Ｐゴシック" panose="020B0600070205080204" pitchFamily="34" charset="-128"/>
                <a:cs typeface="Arial Narrow" panose="020B0606020202030204" pitchFamily="34" charset="0"/>
              </a:rPr>
              <a:t>Reliability of laboratories</a:t>
            </a:r>
          </a:p>
          <a:p>
            <a:pPr marL="288405" indent="0" defTabSz="914183">
              <a:spcBef>
                <a:spcPct val="0"/>
              </a:spcBef>
              <a:buNone/>
              <a:defRPr/>
            </a:pPr>
            <a:r>
              <a:rPr lang="en-US" altLang="fr-FR" dirty="0">
                <a:ea typeface="ＭＳ Ｐゴシック" panose="020B0600070205080204" pitchFamily="34" charset="-128"/>
                <a:cs typeface="Arial Narrow" panose="020B0606020202030204" pitchFamily="34" charset="0"/>
                <a:sym typeface="Wingdings" panose="05000000000000000000" pitchFamily="2" charset="2"/>
              </a:rPr>
              <a:t> </a:t>
            </a:r>
            <a:r>
              <a:rPr lang="en-US" altLang="fr-FR" dirty="0">
                <a:ea typeface="ＭＳ Ｐゴシック" panose="020B0600070205080204" pitchFamily="34" charset="-128"/>
                <a:cs typeface="Arial Narrow" panose="020B0606020202030204" pitchFamily="34" charset="0"/>
              </a:rPr>
              <a:t>Complementary investigations required</a:t>
            </a:r>
          </a:p>
          <a:p>
            <a:pPr marL="288405" indent="0" defTabSz="914183">
              <a:spcBef>
                <a:spcPct val="0"/>
              </a:spcBef>
              <a:buNone/>
              <a:defRPr/>
            </a:pPr>
            <a:r>
              <a:rPr lang="en-US" altLang="fr-FR" dirty="0">
                <a:ea typeface="ＭＳ Ｐゴシック" panose="020B0600070205080204" pitchFamily="34" charset="-128"/>
                <a:cs typeface="Arial Narrow" panose="020B0606020202030204" pitchFamily="34" charset="0"/>
                <a:hlinkClick r:id="rId3"/>
              </a:rPr>
              <a:t> </a:t>
            </a:r>
          </a:p>
        </p:txBody>
      </p:sp>
      <p:sp>
        <p:nvSpPr>
          <p:cNvPr id="5" name="Title 3">
            <a:extLst>
              <a:ext uri="{FF2B5EF4-FFF2-40B4-BE49-F238E27FC236}">
                <a16:creationId xmlns:a16="http://schemas.microsoft.com/office/drawing/2014/main" id="{2B4EF6F9-14E5-4EEB-9748-3663A0343F33}"/>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Limitations of Water Quality Analysis</a:t>
            </a:r>
          </a:p>
        </p:txBody>
      </p:sp>
      <p:pic>
        <p:nvPicPr>
          <p:cNvPr id="9" name="Picture 8">
            <a:extLst>
              <a:ext uri="{FF2B5EF4-FFF2-40B4-BE49-F238E27FC236}">
                <a16:creationId xmlns:a16="http://schemas.microsoft.com/office/drawing/2014/main" id="{D0DF0E6F-5551-4301-848C-25DACC0682E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339" t="8486" r="339" b="12862"/>
          <a:stretch/>
        </p:blipFill>
        <p:spPr>
          <a:xfrm>
            <a:off x="1266290" y="3755454"/>
            <a:ext cx="5334054" cy="2810487"/>
          </a:xfrm>
          <a:prstGeom prst="rect">
            <a:avLst/>
          </a:prstGeom>
          <a:ln w="12700">
            <a:solidFill>
              <a:schemeClr val="tx1"/>
            </a:solidFill>
          </a:ln>
        </p:spPr>
      </p:pic>
      <p:pic>
        <p:nvPicPr>
          <p:cNvPr id="7" name="Picture 6">
            <a:extLst>
              <a:ext uri="{FF2B5EF4-FFF2-40B4-BE49-F238E27FC236}">
                <a16:creationId xmlns:a16="http://schemas.microsoft.com/office/drawing/2014/main" id="{F38B09E3-F06C-4D5A-8A42-99558F548CE8}"/>
              </a:ext>
            </a:extLst>
          </p:cNvPr>
          <p:cNvPicPr>
            <a:picLocks noChangeAspect="1"/>
          </p:cNvPicPr>
          <p:nvPr/>
        </p:nvPicPr>
        <p:blipFill rotWithShape="1">
          <a:blip r:embed="rId5"/>
          <a:srcRect l="12239" r="19391"/>
          <a:stretch/>
        </p:blipFill>
        <p:spPr>
          <a:xfrm>
            <a:off x="7319476" y="1490484"/>
            <a:ext cx="4761852" cy="4653619"/>
          </a:xfrm>
          <a:prstGeom prst="rect">
            <a:avLst/>
          </a:prstGeom>
        </p:spPr>
      </p:pic>
      <p:sp>
        <p:nvSpPr>
          <p:cNvPr id="8" name="Rectangle 7">
            <a:extLst>
              <a:ext uri="{FF2B5EF4-FFF2-40B4-BE49-F238E27FC236}">
                <a16:creationId xmlns:a16="http://schemas.microsoft.com/office/drawing/2014/main" id="{32B9487B-2BE6-4E0C-A0AD-D48BEDF813BA}"/>
              </a:ext>
            </a:extLst>
          </p:cNvPr>
          <p:cNvSpPr/>
          <p:nvPr/>
        </p:nvSpPr>
        <p:spPr>
          <a:xfrm>
            <a:off x="8485668" y="6165831"/>
            <a:ext cx="2808333" cy="400110"/>
          </a:xfrm>
          <a:prstGeom prst="rect">
            <a:avLst/>
          </a:prstGeom>
        </p:spPr>
        <p:txBody>
          <a:bodyPr wrap="none">
            <a:spAutoFit/>
          </a:bodyPr>
          <a:lstStyle/>
          <a:p>
            <a:r>
              <a:rPr lang="en-US" altLang="fr-FR" sz="2000" dirty="0">
                <a:ea typeface="ＭＳ Ｐゴシック" panose="020B0600070205080204" pitchFamily="34" charset="-128"/>
                <a:cs typeface="Arial Narrow" panose="020B0606020202030204" pitchFamily="34" charset="0"/>
              </a:rPr>
              <a:t>Mobile Water Laboratory</a:t>
            </a:r>
            <a:endParaRPr lang="fr-CH" sz="2000" dirty="0"/>
          </a:p>
        </p:txBody>
      </p:sp>
      <p:sp>
        <p:nvSpPr>
          <p:cNvPr id="2" name="Rectangle 1">
            <a:extLst>
              <a:ext uri="{FF2B5EF4-FFF2-40B4-BE49-F238E27FC236}">
                <a16:creationId xmlns:a16="http://schemas.microsoft.com/office/drawing/2014/main" id="{48B11F3C-D9E6-4CB8-8695-AD1FE33D391D}"/>
              </a:ext>
            </a:extLst>
          </p:cNvPr>
          <p:cNvSpPr/>
          <p:nvPr/>
        </p:nvSpPr>
        <p:spPr>
          <a:xfrm>
            <a:off x="861646" y="3102546"/>
            <a:ext cx="5346272" cy="461665"/>
          </a:xfrm>
          <a:prstGeom prst="rect">
            <a:avLst/>
          </a:prstGeom>
        </p:spPr>
        <p:txBody>
          <a:bodyPr wrap="none">
            <a:spAutoFit/>
          </a:bodyPr>
          <a:lstStyle/>
          <a:p>
            <a:pPr marL="288405" indent="0" defTabSz="914183">
              <a:spcBef>
                <a:spcPct val="0"/>
              </a:spcBef>
              <a:buNone/>
              <a:defRPr/>
            </a:pPr>
            <a:r>
              <a:rPr lang="en-US" altLang="fr-FR" sz="2400" dirty="0">
                <a:ea typeface="ＭＳ Ｐゴシック" panose="020B0600070205080204" pitchFamily="34" charset="-128"/>
                <a:cs typeface="Arial Narrow" panose="020B0606020202030204" pitchFamily="34" charset="0"/>
                <a:hlinkClick r:id="rId3"/>
              </a:rPr>
              <a:t>http://www.who.int/wsportal/wsp/en/</a:t>
            </a:r>
            <a:endParaRPr lang="en-US" altLang="fr-FR" sz="2400" dirty="0">
              <a:ea typeface="ＭＳ Ｐゴシック" panose="020B0600070205080204" pitchFamily="34" charset="-128"/>
              <a:cs typeface="Arial Narrow" panose="020B0606020202030204" pitchFamily="34" charset="0"/>
            </a:endParaRPr>
          </a:p>
        </p:txBody>
      </p:sp>
    </p:spTree>
    <p:extLst>
      <p:ext uri="{BB962C8B-B14F-4D97-AF65-F5344CB8AC3E}">
        <p14:creationId xmlns:p14="http://schemas.microsoft.com/office/powerpoint/2010/main" val="1791402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F12E4C-7BCB-4AA2-ABDA-3B40764A03FE}"/>
              </a:ext>
            </a:extLst>
          </p:cNvPr>
          <p:cNvSpPr>
            <a:spLocks noGrp="1"/>
          </p:cNvSpPr>
          <p:nvPr>
            <p:ph type="sldNum" sz="quarter" idx="12"/>
          </p:nvPr>
        </p:nvSpPr>
        <p:spPr/>
        <p:txBody>
          <a:bodyPr/>
          <a:lstStyle/>
          <a:p>
            <a:fld id="{00865948-8B76-4A50-B7DB-B45DBE1BD062}" type="slidenum">
              <a:rPr lang="fr-CH" smtClean="0"/>
              <a:t>7</a:t>
            </a:fld>
            <a:endParaRPr lang="fr-CH"/>
          </a:p>
        </p:txBody>
      </p:sp>
      <p:grpSp>
        <p:nvGrpSpPr>
          <p:cNvPr id="5" name="Group 2">
            <a:extLst>
              <a:ext uri="{FF2B5EF4-FFF2-40B4-BE49-F238E27FC236}">
                <a16:creationId xmlns:a16="http://schemas.microsoft.com/office/drawing/2014/main" id="{88A2D219-8194-430D-851F-EE81F20E413F}"/>
              </a:ext>
            </a:extLst>
          </p:cNvPr>
          <p:cNvGrpSpPr>
            <a:grpSpLocks/>
          </p:cNvGrpSpPr>
          <p:nvPr/>
        </p:nvGrpSpPr>
        <p:grpSpPr bwMode="auto">
          <a:xfrm>
            <a:off x="4314117" y="918036"/>
            <a:ext cx="3563766" cy="3508637"/>
            <a:chOff x="1776" y="221"/>
            <a:chExt cx="2290" cy="2254"/>
          </a:xfrm>
        </p:grpSpPr>
        <p:sp>
          <p:nvSpPr>
            <p:cNvPr id="6" name="Text Box 3">
              <a:extLst>
                <a:ext uri="{FF2B5EF4-FFF2-40B4-BE49-F238E27FC236}">
                  <a16:creationId xmlns:a16="http://schemas.microsoft.com/office/drawing/2014/main" id="{8AF08E35-9831-4AA0-A7E9-CD07213EABAD}"/>
                </a:ext>
              </a:extLst>
            </p:cNvPr>
            <p:cNvSpPr txBox="1">
              <a:spLocks noChangeArrowheads="1"/>
            </p:cNvSpPr>
            <p:nvPr/>
          </p:nvSpPr>
          <p:spPr bwMode="auto">
            <a:xfrm>
              <a:off x="1776" y="221"/>
              <a:ext cx="2290" cy="2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782" tIns="26407" rIns="50782" bIns="26407">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lgn="ctr">
                <a:buSzPct val="100000"/>
              </a:pPr>
              <a:r>
                <a:rPr lang="fr-CH" altLang="fr-FR" sz="22455" dirty="0">
                  <a:solidFill>
                    <a:srgbClr val="FF0000"/>
                  </a:solidFill>
                  <a:ea typeface="Arial Unicode MS" panose="020B0604020202020204" pitchFamily="34" charset="-128"/>
                  <a:cs typeface="Arial Unicode MS" panose="020B0604020202020204" pitchFamily="34" charset="-128"/>
                </a:rPr>
                <a:t>??</a:t>
              </a:r>
            </a:p>
          </p:txBody>
        </p:sp>
        <p:sp>
          <p:nvSpPr>
            <p:cNvPr id="7" name="Oval 4">
              <a:extLst>
                <a:ext uri="{FF2B5EF4-FFF2-40B4-BE49-F238E27FC236}">
                  <a16:creationId xmlns:a16="http://schemas.microsoft.com/office/drawing/2014/main" id="{B77A7361-BB9D-4937-8969-534181C8FE33}"/>
                </a:ext>
              </a:extLst>
            </p:cNvPr>
            <p:cNvSpPr>
              <a:spLocks noChangeArrowheads="1"/>
            </p:cNvSpPr>
            <p:nvPr/>
          </p:nvSpPr>
          <p:spPr bwMode="auto">
            <a:xfrm>
              <a:off x="1776" y="221"/>
              <a:ext cx="2254" cy="2254"/>
            </a:xfrm>
            <a:prstGeom prst="ellipse">
              <a:avLst/>
            </a:prstGeom>
            <a:noFill/>
            <a:ln w="7632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defRPr/>
              </a:pPr>
              <a:endParaRPr lang="en-US" altLang="fr-FR" sz="3215" dirty="0"/>
            </a:p>
          </p:txBody>
        </p:sp>
      </p:grpSp>
      <p:sp>
        <p:nvSpPr>
          <p:cNvPr id="8" name="Rectangle 6">
            <a:extLst>
              <a:ext uri="{FF2B5EF4-FFF2-40B4-BE49-F238E27FC236}">
                <a16:creationId xmlns:a16="http://schemas.microsoft.com/office/drawing/2014/main" id="{65B2859F-560C-4661-8C39-0B99FF4FA8D4}"/>
              </a:ext>
            </a:extLst>
          </p:cNvPr>
          <p:cNvSpPr>
            <a:spLocks noChangeArrowheads="1"/>
          </p:cNvSpPr>
          <p:nvPr/>
        </p:nvSpPr>
        <p:spPr bwMode="auto">
          <a:xfrm>
            <a:off x="857223" y="5248672"/>
            <a:ext cx="10994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fr-FR" sz="2800" dirty="0"/>
              <a:t>From a public health perspective, what are the main uses of water?</a:t>
            </a:r>
          </a:p>
        </p:txBody>
      </p:sp>
    </p:spTree>
    <p:extLst>
      <p:ext uri="{BB962C8B-B14F-4D97-AF65-F5344CB8AC3E}">
        <p14:creationId xmlns:p14="http://schemas.microsoft.com/office/powerpoint/2010/main" val="1654704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Content Placeholder 5">
            <a:extLst>
              <a:ext uri="{FF2B5EF4-FFF2-40B4-BE49-F238E27FC236}">
                <a16:creationId xmlns:a16="http://schemas.microsoft.com/office/drawing/2014/main" id="{6746C53E-8A08-4F77-AD64-657A3447E361}"/>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538454" y="1101969"/>
            <a:ext cx="4411100" cy="294073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24" name="Content Placeholder 4">
            <a:extLst>
              <a:ext uri="{FF2B5EF4-FFF2-40B4-BE49-F238E27FC236}">
                <a16:creationId xmlns:a16="http://schemas.microsoft.com/office/drawing/2014/main" id="{A5EEFD0F-8B25-4A56-9A68-EE5089F1B7D5}"/>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753202" y="3809136"/>
            <a:ext cx="3881340" cy="2911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25" name="Content Placeholder 5">
            <a:extLst>
              <a:ext uri="{FF2B5EF4-FFF2-40B4-BE49-F238E27FC236}">
                <a16:creationId xmlns:a16="http://schemas.microsoft.com/office/drawing/2014/main" id="{D5C782A8-1565-4862-ADC2-E4DA4FC9D09E}"/>
              </a:ext>
            </a:extLst>
          </p:cNvPr>
          <p:cNvPicPr>
            <a:picLocks noChangeAspect="1"/>
          </p:cNvPicPr>
          <p:nvPr/>
        </p:nvPicPr>
        <p:blipFill rotWithShape="1">
          <a:blip r:embed="rId5">
            <a:extLst>
              <a:ext uri="{28A0092B-C50C-407E-A947-70E740481C1C}">
                <a14:useLocalDpi xmlns:a14="http://schemas.microsoft.com/office/drawing/2010/main"/>
              </a:ext>
            </a:extLst>
          </a:blip>
          <a:srcRect l="9954" r="1913"/>
          <a:stretch/>
        </p:blipFill>
        <p:spPr bwMode="auto">
          <a:xfrm>
            <a:off x="838200" y="1116400"/>
            <a:ext cx="3852000" cy="29111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27" name="Content Placeholder 4">
            <a:extLst>
              <a:ext uri="{FF2B5EF4-FFF2-40B4-BE49-F238E27FC236}">
                <a16:creationId xmlns:a16="http://schemas.microsoft.com/office/drawing/2014/main" id="{03AD265C-B9E9-4FC7-ADAC-B9154840C836}"/>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826235" y="3947779"/>
            <a:ext cx="4365765" cy="29102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itle 3">
            <a:extLst>
              <a:ext uri="{FF2B5EF4-FFF2-40B4-BE49-F238E27FC236}">
                <a16:creationId xmlns:a16="http://schemas.microsoft.com/office/drawing/2014/main" id="{3B26902F-D738-4C2A-8BA2-2EF6D7436B4F}"/>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Different uses of water</a:t>
            </a:r>
          </a:p>
        </p:txBody>
      </p:sp>
      <p:pic>
        <p:nvPicPr>
          <p:cNvPr id="30722" name="Content Placeholder 4">
            <a:extLst>
              <a:ext uri="{FF2B5EF4-FFF2-40B4-BE49-F238E27FC236}">
                <a16:creationId xmlns:a16="http://schemas.microsoft.com/office/drawing/2014/main" id="{CADD016A-AD75-48E2-B269-D7F6397A3984}"/>
              </a:ext>
            </a:extLst>
          </p:cNvPr>
          <p:cNvPicPr>
            <a:picLocks noGrp="1" noChangeAspect="1" noChangeArrowheads="1"/>
          </p:cNvPicPr>
          <p:nvPr>
            <p:ph idx="4294967295"/>
          </p:nvPr>
        </p:nvPicPr>
        <p:blipFill>
          <a:blip r:embed="rId7">
            <a:extLst>
              <a:ext uri="{28A0092B-C50C-407E-A947-70E740481C1C}">
                <a14:useLocalDpi xmlns:a14="http://schemas.microsoft.com/office/drawing/2010/main"/>
              </a:ext>
            </a:extLst>
          </a:blip>
          <a:srcRect/>
          <a:stretch>
            <a:fillRect/>
          </a:stretch>
        </p:blipFill>
        <p:spPr>
          <a:xfrm>
            <a:off x="4067909" y="2967665"/>
            <a:ext cx="4102294" cy="2735424"/>
          </a:xfrm>
          <a:noFill/>
          <a:ln w="12700">
            <a:solidFill>
              <a:schemeClr val="tx1"/>
            </a:solidFill>
          </a:ln>
        </p:spPr>
      </p:pic>
      <p:sp>
        <p:nvSpPr>
          <p:cNvPr id="8" name="Rectangle 7">
            <a:extLst>
              <a:ext uri="{FF2B5EF4-FFF2-40B4-BE49-F238E27FC236}">
                <a16:creationId xmlns:a16="http://schemas.microsoft.com/office/drawing/2014/main" id="{1F3E663D-19E2-4E9B-9773-A0CCB5A5078A}"/>
              </a:ext>
            </a:extLst>
          </p:cNvPr>
          <p:cNvSpPr/>
          <p:nvPr/>
        </p:nvSpPr>
        <p:spPr>
          <a:xfrm>
            <a:off x="697544" y="3497269"/>
            <a:ext cx="1882972" cy="525846"/>
          </a:xfrm>
          <a:prstGeom prst="rect">
            <a:avLst/>
          </a:prstGeom>
        </p:spPr>
        <p:txBody>
          <a:bodyPr wrap="square">
            <a:spAutoFit/>
          </a:bodyPr>
          <a:lstStyle/>
          <a:p>
            <a:pPr marL="288405" algn="ctr" defTabSz="914183">
              <a:spcBef>
                <a:spcPct val="0"/>
              </a:spcBef>
              <a:defRPr/>
            </a:pPr>
            <a:r>
              <a:rPr lang="en-US" altLang="fr-FR" sz="2800" dirty="0">
                <a:solidFill>
                  <a:schemeClr val="bg1"/>
                </a:solidFill>
                <a:ea typeface="ＭＳ Ｐゴシック" panose="020B0600070205080204" pitchFamily="34" charset="-128"/>
              </a:rPr>
              <a:t>Cleaning</a:t>
            </a:r>
          </a:p>
        </p:txBody>
      </p:sp>
      <p:sp>
        <p:nvSpPr>
          <p:cNvPr id="9" name="Rectangle 8">
            <a:extLst>
              <a:ext uri="{FF2B5EF4-FFF2-40B4-BE49-F238E27FC236}">
                <a16:creationId xmlns:a16="http://schemas.microsoft.com/office/drawing/2014/main" id="{466F6ABD-F424-47AF-8354-56CB273BCB44}"/>
              </a:ext>
            </a:extLst>
          </p:cNvPr>
          <p:cNvSpPr/>
          <p:nvPr/>
        </p:nvSpPr>
        <p:spPr>
          <a:xfrm>
            <a:off x="2693872" y="6114670"/>
            <a:ext cx="1882972" cy="525846"/>
          </a:xfrm>
          <a:prstGeom prst="rect">
            <a:avLst/>
          </a:prstGeom>
        </p:spPr>
        <p:txBody>
          <a:bodyPr wrap="square">
            <a:spAutoFit/>
          </a:bodyPr>
          <a:lstStyle/>
          <a:p>
            <a:pPr marL="288405" algn="ctr" defTabSz="914183">
              <a:spcBef>
                <a:spcPct val="0"/>
              </a:spcBef>
              <a:defRPr/>
            </a:pPr>
            <a:r>
              <a:rPr lang="en-US" altLang="fr-FR" sz="2800" dirty="0">
                <a:solidFill>
                  <a:schemeClr val="bg1"/>
                </a:solidFill>
                <a:ea typeface="ＭＳ Ｐゴシック" panose="020B0600070205080204" pitchFamily="34" charset="-128"/>
              </a:rPr>
              <a:t>Laundry</a:t>
            </a:r>
          </a:p>
        </p:txBody>
      </p:sp>
      <p:sp>
        <p:nvSpPr>
          <p:cNvPr id="10" name="Rectangle 9">
            <a:extLst>
              <a:ext uri="{FF2B5EF4-FFF2-40B4-BE49-F238E27FC236}">
                <a16:creationId xmlns:a16="http://schemas.microsoft.com/office/drawing/2014/main" id="{3D3D1131-E931-4A9E-AD79-4F2FBB1A16CC}"/>
              </a:ext>
            </a:extLst>
          </p:cNvPr>
          <p:cNvSpPr/>
          <p:nvPr/>
        </p:nvSpPr>
        <p:spPr>
          <a:xfrm>
            <a:off x="6066277" y="5139966"/>
            <a:ext cx="1882972" cy="523220"/>
          </a:xfrm>
          <a:prstGeom prst="rect">
            <a:avLst/>
          </a:prstGeom>
        </p:spPr>
        <p:txBody>
          <a:bodyPr wrap="square">
            <a:spAutoFit/>
          </a:bodyPr>
          <a:lstStyle/>
          <a:p>
            <a:pPr marL="288405" algn="ctr" defTabSz="914183">
              <a:spcBef>
                <a:spcPct val="0"/>
              </a:spcBef>
              <a:defRPr/>
            </a:pPr>
            <a:r>
              <a:rPr lang="en-US" altLang="fr-FR" sz="2800" dirty="0">
                <a:solidFill>
                  <a:schemeClr val="bg1"/>
                </a:solidFill>
                <a:ea typeface="ＭＳ Ｐゴシック" panose="020B0600070205080204" pitchFamily="34" charset="-128"/>
              </a:rPr>
              <a:t>Drinking</a:t>
            </a:r>
          </a:p>
        </p:txBody>
      </p:sp>
      <p:sp>
        <p:nvSpPr>
          <p:cNvPr id="11" name="Rectangle 10">
            <a:extLst>
              <a:ext uri="{FF2B5EF4-FFF2-40B4-BE49-F238E27FC236}">
                <a16:creationId xmlns:a16="http://schemas.microsoft.com/office/drawing/2014/main" id="{17566C61-A4FC-4CAF-9327-C6C0ADD506D0}"/>
              </a:ext>
            </a:extLst>
          </p:cNvPr>
          <p:cNvSpPr/>
          <p:nvPr/>
        </p:nvSpPr>
        <p:spPr>
          <a:xfrm>
            <a:off x="10076971" y="3317747"/>
            <a:ext cx="1882972" cy="523220"/>
          </a:xfrm>
          <a:prstGeom prst="rect">
            <a:avLst/>
          </a:prstGeom>
        </p:spPr>
        <p:txBody>
          <a:bodyPr wrap="square">
            <a:spAutoFit/>
          </a:bodyPr>
          <a:lstStyle/>
          <a:p>
            <a:pPr marL="288405" algn="ctr" defTabSz="914183">
              <a:spcBef>
                <a:spcPct val="0"/>
              </a:spcBef>
              <a:defRPr/>
            </a:pPr>
            <a:r>
              <a:rPr lang="en-US" altLang="fr-FR" sz="2800" dirty="0">
                <a:solidFill>
                  <a:schemeClr val="bg1"/>
                </a:solidFill>
                <a:ea typeface="ＭＳ Ｐゴシック" panose="020B0600070205080204" pitchFamily="34" charset="-128"/>
              </a:rPr>
              <a:t>Cooking</a:t>
            </a:r>
          </a:p>
        </p:txBody>
      </p:sp>
      <p:sp>
        <p:nvSpPr>
          <p:cNvPr id="12" name="Rectangle 11">
            <a:extLst>
              <a:ext uri="{FF2B5EF4-FFF2-40B4-BE49-F238E27FC236}">
                <a16:creationId xmlns:a16="http://schemas.microsoft.com/office/drawing/2014/main" id="{DA7D0120-5CD0-4172-9908-5BC6302C595B}"/>
              </a:ext>
            </a:extLst>
          </p:cNvPr>
          <p:cNvSpPr/>
          <p:nvPr/>
        </p:nvSpPr>
        <p:spPr>
          <a:xfrm>
            <a:off x="7626042" y="6237229"/>
            <a:ext cx="2062244" cy="523220"/>
          </a:xfrm>
          <a:prstGeom prst="rect">
            <a:avLst/>
          </a:prstGeom>
        </p:spPr>
        <p:txBody>
          <a:bodyPr wrap="square">
            <a:spAutoFit/>
          </a:bodyPr>
          <a:lstStyle/>
          <a:p>
            <a:pPr marL="288405" algn="ctr" defTabSz="914183">
              <a:spcBef>
                <a:spcPct val="0"/>
              </a:spcBef>
              <a:defRPr/>
            </a:pPr>
            <a:r>
              <a:rPr lang="en-US" altLang="fr-FR" sz="2800" dirty="0">
                <a:solidFill>
                  <a:schemeClr val="bg1"/>
                </a:solidFill>
                <a:ea typeface="ＭＳ Ｐゴシック" panose="020B0600070205080204" pitchFamily="34" charset="-128"/>
              </a:rPr>
              <a:t>Showering</a:t>
            </a:r>
          </a:p>
        </p:txBody>
      </p:sp>
    </p:spTree>
    <p:extLst>
      <p:ext uri="{BB962C8B-B14F-4D97-AF65-F5344CB8AC3E}">
        <p14:creationId xmlns:p14="http://schemas.microsoft.com/office/powerpoint/2010/main" val="240466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a:extLst>
              <a:ext uri="{FF2B5EF4-FFF2-40B4-BE49-F238E27FC236}">
                <a16:creationId xmlns:a16="http://schemas.microsoft.com/office/drawing/2014/main" id="{ED929A06-2DC8-4F2D-A35E-A73999ECB656}"/>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905000" y="1207082"/>
            <a:ext cx="8817431" cy="523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3">
            <a:extLst>
              <a:ext uri="{FF2B5EF4-FFF2-40B4-BE49-F238E27FC236}">
                <a16:creationId xmlns:a16="http://schemas.microsoft.com/office/drawing/2014/main" id="{0F6247E1-BE5B-4EA1-857D-EDAD7C5F2865}"/>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Other uses of water</a:t>
            </a:r>
          </a:p>
        </p:txBody>
      </p:sp>
    </p:spTree>
    <p:extLst>
      <p:ext uri="{BB962C8B-B14F-4D97-AF65-F5344CB8AC3E}">
        <p14:creationId xmlns:p14="http://schemas.microsoft.com/office/powerpoint/2010/main" val="1075086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ICRCIMP_Country_H xmlns="71402401-ee9a-4cfa-82a8-ebbd88d5d766">
      <Terms xmlns="http://schemas.microsoft.com/office/infopath/2007/PartnerControls">
        <TermInfo xmlns="http://schemas.microsoft.com/office/infopath/2007/PartnerControls">
          <TermName xmlns="http://schemas.microsoft.com/office/infopath/2007/PartnerControls">No Country</TermName>
          <TermId xmlns="http://schemas.microsoft.com/office/infopath/2007/PartnerControls">1f55df4f-c103-4303-b974-426a8e7d1d06</TermId>
        </TermInfo>
      </Terms>
    </ICRCIMP_Country_H>
    <Period_x0020_start xmlns="a8a2af44-4b8d-404b-a8bd-4186350a523c">2019-05-30T22:00:00+00:00</Period_x0020_start>
    <TaxCatchAll xmlns="a8a2af44-4b8d-404b-a8bd-4186350a523c">
      <Value>13</Value>
      <Value>4</Value>
      <Value>3</Value>
      <Value>2</Value>
      <Value>1</Value>
    </TaxCatchAll>
    <ICRCIMP_DocumentType_H xmlns="71402401-ee9a-4cfa-82a8-ebbd88d5d766">
      <Terms xmlns="http://schemas.microsoft.com/office/infopath/2007/PartnerControls"/>
    </ICRCIMP_DocumentType_H>
    <ICRCIMP_IHT_H xmlns="71402401-ee9a-4cfa-82a8-ebbd88d5d766">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23eb6094-56fc-4ad4-8ae2-cf1575a694f0</TermId>
        </TermInfo>
      </Terms>
    </ICRCIMP_IHT_H>
    <IsIntranet xmlns="a8a2af44-4b8d-404b-a8bd-4186350a523c">false</IsIntranet>
    <ICRCIMP_BusinessFunction_H xmlns="71402401-ee9a-4cfa-82a8-ebbd88d5d766">
      <Terms xmlns="http://schemas.microsoft.com/office/infopath/2007/PartnerControls">
        <TermInfo xmlns="http://schemas.microsoft.com/office/infopath/2007/PartnerControls">
          <TermName xmlns="http://schemas.microsoft.com/office/infopath/2007/PartnerControls">Assistance</TermName>
          <TermId xmlns="http://schemas.microsoft.com/office/infopath/2007/PartnerControls">9015aaae-65d7-4217-8889-581aaffe05a3</TermId>
        </TermInfo>
      </Terms>
    </ICRCIMP_BusinessFunction_H>
    <ICRCIMP_RMIdentifier xmlns="71402401-ee9a-4cfa-82a8-ebbd88d5d766" xsi:nil="true"/>
    <RatingCount xmlns="http://schemas.microsoft.com/sharepoint/v3" xsi:nil="true"/>
    <ICRCIMP_IsRecord xmlns="71402401-ee9a-4cfa-82a8-ebbd88d5d766">false</ICRCIMP_IsRecord>
    <ICRCIMP_RMTransfer xmlns="71402401-ee9a-4cfa-82a8-ebbd88d5d766">
      <Url xsi:nil="true"/>
      <Description xsi:nil="true"/>
    </ICRCIMP_RMTransfer>
    <ICRCIMP_Keyword_H xmlns="71402401-ee9a-4cfa-82a8-ebbd88d5d766">
      <Terms xmlns="http://schemas.microsoft.com/office/infopath/2007/PartnerControls"/>
    </ICRCIMP_Keyword_H>
    <ICRCIMP_OrganizationalAccronym_H xmlns="71402401-ee9a-4cfa-82a8-ebbd88d5d766">
      <Terms xmlns="http://schemas.microsoft.com/office/infopath/2007/PartnerControls"/>
    </ICRCIMP_OrganizationalAccronym_H>
    <AverageRating xmlns="http://schemas.microsoft.com/sharepoint/v3" xsi:nil="true"/>
    <h205814a13eb4c68bb83316f6dea6ef2 xmlns="71402401-ee9a-4cfa-82a8-ebbd88d5d766">
      <Terms xmlns="http://schemas.microsoft.com/office/infopath/2007/PartnerControls"/>
    </h205814a13eb4c68bb83316f6dea6ef2>
    <ICRCIMP_IsFocus xmlns="71402401-ee9a-4cfa-82a8-ebbd88d5d766">false</ICRCIMP_IsFocus>
    <ICRCIMP_Topic_H xmlns="71402401-ee9a-4cfa-82a8-ebbd88d5d766">
      <Terms xmlns="http://schemas.microsoft.com/office/infopath/2007/PartnerControls">
        <TermInfo xmlns="http://schemas.microsoft.com/office/infopath/2007/PartnerControls">
          <TermName xmlns="http://schemas.microsoft.com/office/infopath/2007/PartnerControls">- No key issue</TermName>
          <TermId xmlns="http://schemas.microsoft.com/office/infopath/2007/PartnerControls">32056555-74b8-4174-9beb-b0d6d010855f</TermId>
        </TermInfo>
      </Terms>
    </ICRCIMP_Topic_H>
    <Period_x0020_end xmlns="a8a2af44-4b8d-404b-a8bd-4186350a523c" xsi:nil="true"/>
    <ICRCIMP_RMUnitInCharge_H xmlns="71402401-ee9a-4cfa-82a8-ebbd88d5d766">
      <Terms xmlns="http://schemas.microsoft.com/office/infopath/2007/PartnerControls">
        <TermInfo xmlns="http://schemas.microsoft.com/office/infopath/2007/PartnerControls">
          <TermName xmlns="http://schemas.microsoft.com/office/infopath/2007/PartnerControls">GVA_OP_ASSIST_EH</TermName>
          <TermId xmlns="http://schemas.microsoft.com/office/infopath/2007/PartnerControls">396dd9d8-0f09-45b9-8275-604511f78bd2</TermId>
        </TermInfo>
      </Terms>
    </ICRCIMP_RMUnitInCharge_H>
    <_dlc_DocId xmlns="a8a2af44-4b8d-404b-a8bd-4186350a523c">TSASSIST-17-16703</_dlc_DocId>
    <_dlc_DocIdUrl xmlns="a8a2af44-4b8d-404b-a8bd-4186350a523c">
      <Url>https://collab.ext.icrc.org/sites/TS_ASSIST/_layouts/15/DocIdRedir.aspx?ID=TSASSIST-17-16703</Url>
      <Description>TSASSIST-17-16703</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ICRC Team Document" ma:contentTypeID="0x010100F306B2604BE44180B8B82333BE64DF4E005A5CBB6C53404A16AAEA5338BA5239990040E0F713731BF046A56E865B2416831E" ma:contentTypeVersion="42" ma:contentTypeDescription="Upload Form" ma:contentTypeScope="" ma:versionID="1ff5f67a5e7dd68b95a659991f7af208">
  <xsd:schema xmlns:xsd="http://www.w3.org/2001/XMLSchema" xmlns:xs="http://www.w3.org/2001/XMLSchema" xmlns:p="http://schemas.microsoft.com/office/2006/metadata/properties" xmlns:ns1="http://schemas.microsoft.com/sharepoint/v3" xmlns:ns2="71402401-ee9a-4cfa-82a8-ebbd88d5d766" xmlns:ns3="a8a2af44-4b8d-404b-a8bd-4186350a523c" targetNamespace="http://schemas.microsoft.com/office/2006/metadata/properties" ma:root="true" ma:fieldsID="dd2465423b1d80019aa41bac7321c09e" ns1:_="" ns2:_="" ns3:_="">
    <xsd:import namespace="http://schemas.microsoft.com/sharepoint/v3"/>
    <xsd:import namespace="71402401-ee9a-4cfa-82a8-ebbd88d5d766"/>
    <xsd:import namespace="a8a2af44-4b8d-404b-a8bd-4186350a523c"/>
    <xsd:element name="properties">
      <xsd:complexType>
        <xsd:sequence>
          <xsd:element name="documentManagement">
            <xsd:complexType>
              <xsd:all>
                <xsd:element ref="ns2:ICRCIMP_IsFocus" minOccurs="0"/>
                <xsd:element ref="ns3:IsIntranet" minOccurs="0"/>
                <xsd:element ref="ns3:Period_x0020_start" minOccurs="0"/>
                <xsd:element ref="ns3:Period_x0020_end" minOccurs="0"/>
                <xsd:element ref="ns2:ICRCIMP_IsRecord" minOccurs="0"/>
                <xsd:element ref="ns2:ICRCIMP_RMIdentifier" minOccurs="0"/>
                <xsd:element ref="ns2:ICRCIMP_RMTransfer" minOccurs="0"/>
                <xsd:element ref="ns1:AverageRating" minOccurs="0"/>
                <xsd:element ref="ns1:RatingCount" minOccurs="0"/>
                <xsd:element ref="ns3:_dlc_DocIdUrl" minOccurs="0"/>
                <xsd:element ref="ns2:ICRCIMP_RMUnitInCharge_H" minOccurs="0"/>
                <xsd:element ref="ns3:TaxCatchAll" minOccurs="0"/>
                <xsd:element ref="ns3:TaxCatchAllLabel" minOccurs="0"/>
                <xsd:element ref="ns3:_dlc_DocIdPersistId" minOccurs="0"/>
                <xsd:element ref="ns2:ICRCIMP_Keyword_H" minOccurs="0"/>
                <xsd:element ref="ns3:_dlc_DocId" minOccurs="0"/>
                <xsd:element ref="ns2:ICRCIMP_OrganizationalAccronym_H" minOccurs="0"/>
                <xsd:element ref="ns2:ICRCIMP_Country_H" minOccurs="0"/>
                <xsd:element ref="ns2:ICRCIMP_DocumentType_H" minOccurs="0"/>
                <xsd:element ref="ns2:ICRCIMP_IHT_H" minOccurs="0"/>
                <xsd:element ref="ns2:ICRCIMP_BusinessFunction_H" minOccurs="0"/>
                <xsd:element ref="ns2:ICRCIMP_Topic_H" minOccurs="0"/>
                <xsd:element ref="ns2:h205814a13eb4c68bb83316f6dea6ef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6" nillable="true" ma:displayName="Rating (0-5)" ma:decimals="2" ma:description="Average value of all the ratings that have been submitted" ma:hidden="true" ma:internalName="AverageRating" ma:readOnly="false">
      <xsd:simpleType>
        <xsd:restriction base="dms:Number"/>
      </xsd:simpleType>
    </xsd:element>
    <xsd:element name="RatingCount" ma:index="17" nillable="true" ma:displayName="Number of Ratings" ma:decimals="0" ma:description="Number of ratings submitted" ma:hidden="true" ma:internalName="RatingCount"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1402401-ee9a-4cfa-82a8-ebbd88d5d766" elementFormDefault="qualified">
    <xsd:import namespace="http://schemas.microsoft.com/office/2006/documentManagement/types"/>
    <xsd:import namespace="http://schemas.microsoft.com/office/infopath/2007/PartnerControls"/>
    <xsd:element name="ICRCIMP_IsFocus" ma:index="5" nillable="true" ma:displayName="Is Key Document" ma:default="0" ma:internalName="ICRCIMP_IsFocus">
      <xsd:simpleType>
        <xsd:restriction base="dms:Boolean"/>
      </xsd:simpleType>
    </xsd:element>
    <xsd:element name="ICRCIMP_IsRecord" ma:index="12" nillable="true" ma:displayName="Is Record" ma:default="0" ma:internalName="ICRCIMP_IsRecord">
      <xsd:simpleType>
        <xsd:restriction base="dms:Boolean"/>
      </xsd:simpleType>
    </xsd:element>
    <xsd:element name="ICRCIMP_RMIdentifier" ma:index="13" nillable="true" ma:displayName="RM Identifier" ma:hidden="true" ma:internalName="ICRCIMP_RMIdentifier" ma:readOnly="false">
      <xsd:simpleType>
        <xsd:restriction base="dms:Text"/>
      </xsd:simpleType>
    </xsd:element>
    <xsd:element name="ICRCIMP_RMTransfer" ma:index="15" nillable="true" ma:displayName="RM Transfer" ma:format="Image" ma:hidden="true" ma:internalName="ICRCIMP_RMTransfer"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ICRCIMP_RMUnitInCharge_H" ma:index="25" nillable="true" ma:taxonomy="true" ma:internalName="ICRCIMP_RMUnitInCharge_H" ma:taxonomyFieldName="ICRCIMP_RMUnitInCharge" ma:displayName="RM Unit In Charge" ma:readOnly="false" ma:default="" ma:fieldId="{6e3f7d82-bb30-4acf-bd11-eef511e2f6ff}"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Keyword_H" ma:index="29" nillable="true" ma:taxonomy="true" ma:internalName="ICRCIMP_Keyword_H" ma:taxonomyFieldName="ICRCIMP_Keyword" ma:displayName="Keyword" ma:readOnly="false" ma:default="" ma:fieldId="{f27af7a6-d078-4508-aeeb-bc60d2b2a9c2}" ma:taxonomyMulti="true" ma:sspId="ab0fa9d1-5a5a-4c9b-9c24-b67ffc5bb60f" ma:termSetId="9e1982ce-954c-4bc3-b476-a56a519943c0" ma:anchorId="dc16195f-09ad-42a4-9fc8-901be5812cbf" ma:open="false" ma:isKeyword="false">
      <xsd:complexType>
        <xsd:sequence>
          <xsd:element ref="pc:Terms" minOccurs="0" maxOccurs="1"/>
        </xsd:sequence>
      </xsd:complexType>
    </xsd:element>
    <xsd:element name="ICRCIMP_OrganizationalAccronym_H" ma:index="31" nillable="true" ma:taxonomy="true" ma:internalName="ICRCIMP_OrganizationalAccronym_H" ma:taxonomyFieldName="ICRCIMP_OrganizationalAccronym" ma:displayName="Organizational Acronym" ma:readOnly="false" ma:default="" ma:fieldId="{7ccf5c89-e992-4c56-8c3d-f080454b7083}"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Country_H" ma:index="32" nillable="true" ma:taxonomy="true" ma:internalName="ICRCIMP_Country_H" ma:taxonomyFieldName="ICRCIMP_Country" ma:displayName="Country" ma:readOnly="false" ma:default="2;#No Country|1f55df4f-c103-4303-b974-426a8e7d1d06" ma:fieldId="{43c356ae-dbf9-4781-9db5-36f4e2c43aa5}" ma:taxonomyMulti="true" ma:sspId="ab0fa9d1-5a5a-4c9b-9c24-b67ffc5bb60f" ma:termSetId="9e1982ce-954c-4bc3-b476-a56a519943c0" ma:anchorId="ef6172f5-22a7-44c1-85b4-1009e07f4347" ma:open="false" ma:isKeyword="false">
      <xsd:complexType>
        <xsd:sequence>
          <xsd:element ref="pc:Terms" minOccurs="0" maxOccurs="1"/>
        </xsd:sequence>
      </xsd:complexType>
    </xsd:element>
    <xsd:element name="ICRCIMP_DocumentType_H" ma:index="33" nillable="true" ma:taxonomy="true" ma:internalName="ICRCIMP_DocumentType_H" ma:taxonomyFieldName="ICRCIMP_DocumentType" ma:displayName="Document Type" ma:readOnly="false" ma:default="" ma:fieldId="{be9838ba-4f15-4a58-a832-ef14848e4da7}" ma:sspId="ab0fa9d1-5a5a-4c9b-9c24-b67ffc5bb60f" ma:termSetId="9e1982ce-954c-4bc3-b476-a56a519943c0" ma:anchorId="d4aee717-125d-40b5-a4ac-9555539d892b" ma:open="false" ma:isKeyword="false">
      <xsd:complexType>
        <xsd:sequence>
          <xsd:element ref="pc:Terms" minOccurs="0" maxOccurs="1"/>
        </xsd:sequence>
      </xsd:complexType>
    </xsd:element>
    <xsd:element name="ICRCIMP_IHT_H" ma:index="34" nillable="true" ma:taxonomy="true" ma:internalName="ICRCIMP_IHT_H" ma:taxonomyFieldName="ICRCIMP_IHT" ma:displayName="IHT" ma:readOnly="false" ma:default="4;#Internal|23eb6094-56fc-4ad4-8ae2-cf1575a694f0" ma:fieldId="{065c2617-21f6-47e4-87f5-3c0378fecd5d}" ma:sspId="ab0fa9d1-5a5a-4c9b-9c24-b67ffc5bb60f" ma:termSetId="9e1982ce-954c-4bc3-b476-a56a519943c0" ma:anchorId="b0b0a92e-8599-45de-9f88-f18d1883a95e" ma:open="false" ma:isKeyword="false">
      <xsd:complexType>
        <xsd:sequence>
          <xsd:element ref="pc:Terms" minOccurs="0" maxOccurs="1"/>
        </xsd:sequence>
      </xsd:complexType>
    </xsd:element>
    <xsd:element name="ICRCIMP_BusinessFunction_H" ma:index="35" nillable="true" ma:taxonomy="true" ma:internalName="ICRCIMP_BusinessFunction_H" ma:taxonomyFieldName="ICRCIMP_BusinessFunction" ma:displayName="Business Function" ma:readOnly="false" ma:default="1;#Assistance|9015aaae-65d7-4217-8889-581aaffe05a3" ma:fieldId="{135f9e93-e411-4f51-a3e4-c80a6701173e}" ma:sspId="ab0fa9d1-5a5a-4c9b-9c24-b67ffc5bb60f" ma:termSetId="9e1982ce-954c-4bc3-b476-a56a519943c0" ma:anchorId="1f494b62-34d6-4855-af7c-08b76e795dc3" ma:open="false" ma:isKeyword="false">
      <xsd:complexType>
        <xsd:sequence>
          <xsd:element ref="pc:Terms" minOccurs="0" maxOccurs="1"/>
        </xsd:sequence>
      </xsd:complexType>
    </xsd:element>
    <xsd:element name="ICRCIMP_Topic_H" ma:index="36" nillable="true" ma:taxonomy="true" ma:internalName="ICRCIMP_Topic_H" ma:taxonomyFieldName="Key_x0020_Issue" ma:displayName="Key Issue" ma:readOnly="false" ma:default="3;#- No key issue|32056555-74b8-4174-9beb-b0d6d010855f" ma:fieldId="{3c075bcb-7e07-4d9c-acf9-7529be614bbf}" ma:taxonomyMulti="true" ma:sspId="ab0fa9d1-5a5a-4c9b-9c24-b67ffc5bb60f" ma:termSetId="9e1982ce-954c-4bc3-b476-a56a519943c0" ma:anchorId="a8ad2310-98ac-4bbe-9c4d-0a57da7951af" ma:open="false" ma:isKeyword="false">
      <xsd:complexType>
        <xsd:sequence>
          <xsd:element ref="pc:Terms" minOccurs="0" maxOccurs="1"/>
        </xsd:sequence>
      </xsd:complexType>
    </xsd:element>
    <xsd:element name="h205814a13eb4c68bb83316f6dea6ef2" ma:index="38" nillable="true" ma:taxonomy="true" ma:internalName="h205814a13eb4c68bb83316f6dea6ef2" ma:taxonomyFieldName="ICRCIMP_KeyIssue" ma:displayName="Key Issue" ma:fieldId="{1205814a-13eb-4c68-bb83-316f6dea6ef2}"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a2af44-4b8d-404b-a8bd-4186350a523c" elementFormDefault="qualified">
    <xsd:import namespace="http://schemas.microsoft.com/office/2006/documentManagement/types"/>
    <xsd:import namespace="http://schemas.microsoft.com/office/infopath/2007/PartnerControls"/>
    <xsd:element name="IsIntranet" ma:index="6" nillable="true" ma:displayName="Is Intranet" ma:default="0" ma:internalName="IsIntranet">
      <xsd:simpleType>
        <xsd:restriction base="dms:Boolean"/>
      </xsd:simpleType>
    </xsd:element>
    <xsd:element name="Period_x0020_start" ma:index="10" nillable="true" ma:displayName="Period start" ma:default="[today]" ma:format="DateOnly" ma:internalName="Period_x0020_start">
      <xsd:simpleType>
        <xsd:restriction base="dms:DateTime"/>
      </xsd:simpleType>
    </xsd:element>
    <xsd:element name="Period_x0020_end" ma:index="11" nillable="true" ma:displayName="Period end" ma:format="DateOnly" ma:internalName="Period_x0020_end">
      <xsd:simpleType>
        <xsd:restriction base="dms:DateTime"/>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26" nillable="true" ma:displayName="Taxonomy Catch All Column" ma:hidden="true" ma:list="{bb80481a-0eda-4050-92b4-209d87b2a08d}" ma:internalName="TaxCatchAll" ma:showField="CatchAllData"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TaxCatchAllLabel" ma:index="27" nillable="true" ma:displayName="Taxonomy Catch All Column1" ma:hidden="true" ma:list="{bb80481a-0eda-4050-92b4-209d87b2a08d}" ma:internalName="TaxCatchAllLabel" ma:readOnly="true" ma:showField="CatchAllDataLabel"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element name="_dlc_DocId" ma:index="30" nillable="true" ma:displayName="Document ID Value" ma:description="The value of the document ID assigned to this item." ma:internalName="_dlc_DocId"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Summary"/>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235240-8282-4C8A-BBC5-184E1B5C812E}">
  <ds:schemaRefs>
    <ds:schemaRef ds:uri="http://schemas.microsoft.com/sharepoint/v3"/>
    <ds:schemaRef ds:uri="http://purl.org/dc/terms/"/>
    <ds:schemaRef ds:uri="http://purl.org/dc/dcmitype/"/>
    <ds:schemaRef ds:uri="a8a2af44-4b8d-404b-a8bd-4186350a523c"/>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71402401-ee9a-4cfa-82a8-ebbd88d5d766"/>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304E832-31EF-4776-AC75-1B9BBDA8538A}">
  <ds:schemaRefs>
    <ds:schemaRef ds:uri="http://schemas.microsoft.com/sharepoint/v3/contenttype/forms"/>
  </ds:schemaRefs>
</ds:datastoreItem>
</file>

<file path=customXml/itemProps3.xml><?xml version="1.0" encoding="utf-8"?>
<ds:datastoreItem xmlns:ds="http://schemas.openxmlformats.org/officeDocument/2006/customXml" ds:itemID="{D0E346BB-52CA-4B03-9807-12718EB29930}">
  <ds:schemaRefs>
    <ds:schemaRef ds:uri="http://schemas.microsoft.com/sharepoint/events"/>
  </ds:schemaRefs>
</ds:datastoreItem>
</file>

<file path=customXml/itemProps4.xml><?xml version="1.0" encoding="utf-8"?>
<ds:datastoreItem xmlns:ds="http://schemas.openxmlformats.org/officeDocument/2006/customXml" ds:itemID="{15B06BC3-1743-4531-A8F1-B9051DF53F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402401-ee9a-4cfa-82a8-ebbd88d5d766"/>
    <ds:schemaRef ds:uri="a8a2af44-4b8d-404b-a8bd-4186350a52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3319</TotalTime>
  <Words>5446</Words>
  <Application>Microsoft Office PowerPoint</Application>
  <PresentationFormat>Widescreen</PresentationFormat>
  <Paragraphs>675</Paragraphs>
  <Slides>50</Slides>
  <Notes>46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ＭＳ Ｐゴシック</vt:lpstr>
      <vt:lpstr>Arial</vt:lpstr>
      <vt:lpstr>Arial Narrow</vt:lpstr>
      <vt:lpstr>Arial Unicode MS</vt:lpstr>
      <vt:lpstr>Calibri</vt:lpstr>
      <vt:lpstr>Calibri Light</vt:lpstr>
      <vt:lpstr>Symbol</vt:lpstr>
      <vt:lpstr>Times New Roman</vt:lpstr>
      <vt:lpstr>Wingdings</vt:lpstr>
      <vt:lpstr>Office Theme</vt:lpstr>
      <vt:lpstr>PowerPoint Presentation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Methods of Water Disinfection</vt:lpstr>
      <vt:lpstr>PowerPoint Presentation</vt:lpstr>
      <vt:lpstr>Chlorine as Disinfectant</vt:lpstr>
      <vt:lpstr>PowerPoint Presentation</vt:lpstr>
      <vt:lpstr>PowerPoint Presentation</vt:lpstr>
      <vt:lpstr>Wrap-up: Water and Health</vt:lpstr>
    </vt:vector>
  </TitlesOfParts>
  <Company>ICRC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 course</dc:title>
  <dc:creator>Eirini Karanisa</dc:creator>
  <cp:lastModifiedBy>Antje Van Roeden</cp:lastModifiedBy>
  <cp:revision>222</cp:revision>
  <cp:lastPrinted>2019-11-18T10:44:07Z</cp:lastPrinted>
  <dcterms:created xsi:type="dcterms:W3CDTF">2018-11-12T09:02:28Z</dcterms:created>
  <dcterms:modified xsi:type="dcterms:W3CDTF">2019-12-14T19:28:33Z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0x010100F306B2604BE44180B8B82333BE64DF4E005A5CBB6C53404A16AAEA5338BA5239990040E0F713731BF046A56E865B2416831E</vt:lpwstr>
  </property>
  <property fmtid="{D5CDD505-2E9C-101B-9397-08002B2CF9AE}" pid="3" name="ICRCIMP_RMUnitInCharge">
    <vt:lpwstr>13;#GVA_OP_ASSIST_EH|396dd9d8-0f09-45b9-8275-604511f78bd2</vt:lpwstr>
  </property>
  <property fmtid="{D5CDD505-2E9C-101B-9397-08002B2CF9AE}" pid="4" name="ICRCIMP_ManageAccess">
    <vt:bool>false</vt:bool>
  </property>
  <property fmtid="{D5CDD505-2E9C-101B-9397-08002B2CF9AE}" pid="5" name="_dlc_DocIdItemGuid">
    <vt:lpwstr>382ced8c-5fe4-4875-ba6a-a6d104b59bbc</vt:lpwstr>
  </property>
  <property fmtid="{D5CDD505-2E9C-101B-9397-08002B2CF9AE}" pid="6" name="ICRCIMP_IHT">
    <vt:lpwstr>4;#Internal|23eb6094-56fc-4ad4-8ae2-cf1575a694f0</vt:lpwstr>
  </property>
  <property fmtid="{D5CDD505-2E9C-101B-9397-08002B2CF9AE}" pid="7" name="ICRCIMP_Country">
    <vt:lpwstr>2;#No Country|1f55df4f-c103-4303-b974-426a8e7d1d06</vt:lpwstr>
  </property>
  <property fmtid="{D5CDD505-2E9C-101B-9397-08002B2CF9AE}" pid="8" name="ICRCIMP_OrganizationalAccronym">
    <vt:lpwstr/>
  </property>
  <property fmtid="{D5CDD505-2E9C-101B-9397-08002B2CF9AE}" pid="9" name="ICRCIMP_DocumentType">
    <vt:lpwstr/>
  </property>
  <property fmtid="{D5CDD505-2E9C-101B-9397-08002B2CF9AE}" pid="10" name="Key Issue">
    <vt:lpwstr>3;#- No key issue|32056555-74b8-4174-9beb-b0d6d010855f</vt:lpwstr>
  </property>
  <property fmtid="{D5CDD505-2E9C-101B-9397-08002B2CF9AE}" pid="11" name="ICRCIMP_Keyword">
    <vt:lpwstr/>
  </property>
  <property fmtid="{D5CDD505-2E9C-101B-9397-08002B2CF9AE}" pid="12" name="ICRCIMP_BusinessFunction">
    <vt:lpwstr>1;#Assistance|9015aaae-65d7-4217-8889-581aaffe05a3</vt:lpwstr>
  </property>
  <property fmtid="{D5CDD505-2E9C-101B-9397-08002B2CF9AE}" pid="13" name="ICRCIMP_KeyIssue">
    <vt:lpwstr/>
  </property>
</Properties>
</file>