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handoutMasterIdLst>
    <p:handoutMasterId r:id="rId33"/>
  </p:handoutMasterIdLst>
  <p:sldIdLst>
    <p:sldId id="257" r:id="rId6"/>
    <p:sldId id="603" r:id="rId7"/>
    <p:sldId id="258" r:id="rId8"/>
    <p:sldId id="457" r:id="rId9"/>
    <p:sldId id="516" r:id="rId10"/>
    <p:sldId id="486" r:id="rId11"/>
    <p:sldId id="524" r:id="rId12"/>
    <p:sldId id="493" r:id="rId13"/>
    <p:sldId id="474" r:id="rId14"/>
    <p:sldId id="479" r:id="rId15"/>
    <p:sldId id="602" r:id="rId16"/>
    <p:sldId id="497" r:id="rId17"/>
    <p:sldId id="498" r:id="rId18"/>
    <p:sldId id="500" r:id="rId19"/>
    <p:sldId id="521" r:id="rId20"/>
    <p:sldId id="522" r:id="rId21"/>
    <p:sldId id="523" r:id="rId22"/>
    <p:sldId id="504" r:id="rId23"/>
    <p:sldId id="506" r:id="rId24"/>
    <p:sldId id="507" r:id="rId25"/>
    <p:sldId id="508" r:id="rId26"/>
    <p:sldId id="519" r:id="rId27"/>
    <p:sldId id="509" r:id="rId28"/>
    <p:sldId id="261" r:id="rId29"/>
    <p:sldId id="511" r:id="rId30"/>
    <p:sldId id="601" r:id="rId31"/>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8543" autoAdjust="0"/>
  </p:normalViewPr>
  <p:slideViewPr>
    <p:cSldViewPr snapToGrid="0" showGuides="1">
      <p:cViewPr varScale="1">
        <p:scale>
          <a:sx n="43" d="100"/>
          <a:sy n="43" d="100"/>
        </p:scale>
        <p:origin x="984" y="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78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93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854941" y="0"/>
            <a:ext cx="2949099" cy="498932"/>
          </a:xfrm>
          <a:prstGeom prst="rect">
            <a:avLst/>
          </a:prstGeom>
        </p:spPr>
        <p:txBody>
          <a:bodyPr vert="horz" lIns="93324" tIns="46662" rIns="93324" bIns="46662" rtlCol="0"/>
          <a:lstStyle>
            <a:lvl1pPr algn="r">
              <a:defRPr sz="1200"/>
            </a:lvl1pPr>
          </a:lstStyle>
          <a:p>
            <a:fld id="{394D67DE-D524-477F-A21D-595D2C03362C}" type="datetimeFigureOut">
              <a:rPr lang="en-GB" smtClean="0"/>
              <a:t>06/12/2019</a:t>
            </a:fld>
            <a:endParaRPr lang="en-GB"/>
          </a:p>
        </p:txBody>
      </p:sp>
      <p:sp>
        <p:nvSpPr>
          <p:cNvPr id="4" name="Footer Placeholder 3"/>
          <p:cNvSpPr>
            <a:spLocks noGrp="1"/>
          </p:cNvSpPr>
          <p:nvPr>
            <p:ph type="ftr" sz="quarter" idx="2"/>
          </p:nvPr>
        </p:nvSpPr>
        <p:spPr>
          <a:xfrm>
            <a:off x="1" y="9445172"/>
            <a:ext cx="2949099" cy="49893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854941" y="9445172"/>
            <a:ext cx="2949099" cy="498931"/>
          </a:xfrm>
          <a:prstGeom prst="rect">
            <a:avLst/>
          </a:prstGeom>
        </p:spPr>
        <p:txBody>
          <a:bodyPr vert="horz" lIns="93324" tIns="46662" rIns="93324" bIns="46662" rtlCol="0" anchor="b"/>
          <a:lstStyle>
            <a:lvl1pPr algn="r">
              <a:defRPr sz="1200"/>
            </a:lvl1pPr>
          </a:lstStyle>
          <a:p>
            <a:fld id="{3782387C-3733-40BB-9AFF-181AB8756D94}" type="slidenum">
              <a:rPr lang="en-GB" smtClean="0"/>
              <a:t>‹#›</a:t>
            </a:fld>
            <a:endParaRPr lang="en-GB"/>
          </a:p>
        </p:txBody>
      </p:sp>
    </p:spTree>
    <p:extLst>
      <p:ext uri="{BB962C8B-B14F-4D97-AF65-F5344CB8AC3E}">
        <p14:creationId xmlns:p14="http://schemas.microsoft.com/office/powerpoint/2010/main" val="123462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93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854941" y="0"/>
            <a:ext cx="2949099" cy="498932"/>
          </a:xfrm>
          <a:prstGeom prst="rect">
            <a:avLst/>
          </a:prstGeom>
        </p:spPr>
        <p:txBody>
          <a:bodyPr vert="horz" lIns="93324" tIns="46662" rIns="93324" bIns="46662" rtlCol="0"/>
          <a:lstStyle>
            <a:lvl1pPr algn="r">
              <a:defRPr sz="1200"/>
            </a:lvl1pPr>
          </a:lstStyle>
          <a:p>
            <a:fld id="{D294B595-28F0-4ADE-B118-809BEE86647A}" type="datetimeFigureOut">
              <a:rPr lang="fr-CH" smtClean="0"/>
              <a:t>06.12.2019</a:t>
            </a:fld>
            <a:endParaRPr lang="fr-CH"/>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680562" y="4785599"/>
            <a:ext cx="5444490" cy="391548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1" y="9445172"/>
            <a:ext cx="2949099" cy="49893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854941" y="9445172"/>
            <a:ext cx="2949099" cy="498931"/>
          </a:xfrm>
          <a:prstGeom prst="rect">
            <a:avLst/>
          </a:prstGeom>
        </p:spPr>
        <p:txBody>
          <a:bodyPr vert="horz" lIns="93324" tIns="46662" rIns="93324" bIns="46662" rtlCol="0" anchor="b"/>
          <a:lstStyle>
            <a:lvl1pPr algn="r">
              <a:defRPr sz="1200"/>
            </a:lvl1pPr>
          </a:lstStyle>
          <a:p>
            <a:fld id="{BC56A1BF-1CC1-4BBD-88CF-BFED76E52D9D}" type="slidenum">
              <a:rPr lang="fr-CH" smtClean="0"/>
              <a:t>‹#›</a:t>
            </a:fld>
            <a:endParaRPr lang="fr-CH"/>
          </a:p>
        </p:txBody>
      </p:sp>
    </p:spTree>
    <p:extLst>
      <p:ext uri="{BB962C8B-B14F-4D97-AF65-F5344CB8AC3E}">
        <p14:creationId xmlns:p14="http://schemas.microsoft.com/office/powerpoint/2010/main" val="1018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dirty="0">
                <a:ea typeface="ＭＳ Ｐゴシック" panose="020B0600070205080204" pitchFamily="34" charset="-128"/>
              </a:rPr>
              <a:t>During this session, we will introduce you to the topic of public health engineering and see how engineers can have a significant impact to reduce the mortality and morbidity encountered in many humanitarian contexts. You will learn about the link between Public Health and Water, Sanitation and Hygiene, so-called WASH activities. </a:t>
            </a:r>
          </a:p>
          <a:p>
            <a:r>
              <a:rPr lang="en-US" altLang="fr-FR" dirty="0">
                <a:ea typeface="ＭＳ Ｐゴシック" panose="020B0600070205080204" pitchFamily="34" charset="-128"/>
              </a:rPr>
              <a:t>Engineers in humanitarian assistance should have a good understanding on how communicable diseases are transmitted. This is why you will be introduced to different environmental transmission pathways of diseases and you see some measures to be taken to prevent the spread of some diseases. </a:t>
            </a:r>
            <a:endParaRPr lang="fr-CH" altLang="fr-FR"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a:p>
        </p:txBody>
      </p:sp>
    </p:spTree>
    <p:extLst>
      <p:ext uri="{BB962C8B-B14F-4D97-AF65-F5344CB8AC3E}">
        <p14:creationId xmlns:p14="http://schemas.microsoft.com/office/powerpoint/2010/main" val="3545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D631D85-5548-4269-A583-0E8AE38872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7DA806F-8B14-4ECE-94F3-5E2CF756C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dirty="0">
                <a:ea typeface="ＭＳ Ｐゴシック" panose="020B0600070205080204" pitchFamily="34" charset="-128"/>
              </a:rPr>
              <a:t>Water-borne diseases are infections which can be transmitted through drinking water</a:t>
            </a:r>
            <a:r>
              <a:rPr lang="fr-CH" altLang="fr-FR" dirty="0">
                <a:ea typeface="ＭＳ Ｐゴシック" panose="020B0600070205080204" pitchFamily="34" charset="-128"/>
              </a:rPr>
              <a:t> </a:t>
            </a:r>
            <a:r>
              <a:rPr lang="en-GB" altLang="fr-FR" dirty="0">
                <a:ea typeface="ＭＳ Ｐゴシック" panose="020B0600070205080204" pitchFamily="34" charset="-128"/>
              </a:rPr>
              <a:t>which contains the pathogen</a:t>
            </a:r>
          </a:p>
          <a:p>
            <a:r>
              <a:rPr lang="en-GB" altLang="fr-FR" dirty="0">
                <a:ea typeface="ＭＳ Ｐゴシック" panose="020B0600070205080204" pitchFamily="34" charset="-128"/>
              </a:rPr>
              <a:t>Water-borne diseases include diarrheal diseases which </a:t>
            </a:r>
            <a:r>
              <a:rPr lang="en-US" altLang="fr-FR" dirty="0">
                <a:ea typeface="ＭＳ Ｐゴシック" panose="020B0600070205080204" pitchFamily="34" charset="-128"/>
              </a:rPr>
              <a:t>is the second leading cause of death in children under five years old, and is responsible for killing more than half million of children every year</a:t>
            </a:r>
            <a:r>
              <a:rPr lang="en-GB" altLang="fr-FR" dirty="0">
                <a:ea typeface="ＭＳ Ｐゴシック" panose="020B0600070205080204" pitchFamily="34" charset="-128"/>
              </a:rPr>
              <a:t>. It also includes infectious hepatitis or polio. All these diseases are part of the so-called faecal-oral diseases. That is to say that Infection </a:t>
            </a:r>
            <a:r>
              <a:rPr lang="en-GB" altLang="fr-FR" dirty="0" err="1">
                <a:ea typeface="ＭＳ Ｐゴシック" panose="020B0600070205080204" pitchFamily="34" charset="-128"/>
              </a:rPr>
              <a:t>occuring</a:t>
            </a:r>
            <a:r>
              <a:rPr lang="en-GB" altLang="fr-FR" dirty="0">
                <a:ea typeface="ＭＳ Ｐゴシック" panose="020B0600070205080204" pitchFamily="34" charset="-128"/>
              </a:rPr>
              <a:t> when </a:t>
            </a:r>
            <a:r>
              <a:rPr lang="en-US" altLang="fr-FR" dirty="0">
                <a:ea typeface="ＭＳ Ｐゴシック" panose="020B0600070205080204" pitchFamily="34" charset="-128"/>
              </a:rPr>
              <a:t>pathogens from the </a:t>
            </a:r>
            <a:r>
              <a:rPr lang="en-US" altLang="fr-FR" dirty="0" err="1">
                <a:ea typeface="ＭＳ Ｐゴシック" panose="020B0600070205080204" pitchFamily="34" charset="-128"/>
              </a:rPr>
              <a:t>faeces</a:t>
            </a:r>
            <a:r>
              <a:rPr lang="en-US" altLang="fr-FR" dirty="0">
                <a:ea typeface="ＭＳ Ｐゴシック" panose="020B0600070205080204" pitchFamily="34" charset="-128"/>
              </a:rPr>
              <a:t> of a sick person are ingested by somebody else.  </a:t>
            </a:r>
            <a:r>
              <a:rPr lang="fr-CH" altLang="fr-FR" dirty="0">
                <a:ea typeface="ＭＳ Ｐゴシック" panose="020B0600070205080204" pitchFamily="34" charset="-128"/>
              </a:rPr>
              <a:t>There are </a:t>
            </a:r>
            <a:r>
              <a:rPr lang="fr-CH" altLang="fr-FR" dirty="0" err="1">
                <a:ea typeface="ＭＳ Ｐゴシック" panose="020B0600070205080204" pitchFamily="34" charset="-128"/>
              </a:rPr>
              <a:t>many</a:t>
            </a:r>
            <a:r>
              <a:rPr lang="fr-CH" altLang="fr-FR" dirty="0">
                <a:ea typeface="ＭＳ Ｐゴシック" panose="020B0600070205080204" pitchFamily="34" charset="-128"/>
              </a:rPr>
              <a:t> </a:t>
            </a:r>
            <a:r>
              <a:rPr lang="fr-CH" altLang="fr-FR" dirty="0" err="1">
                <a:ea typeface="ＭＳ Ｐゴシック" panose="020B0600070205080204" pitchFamily="34" charset="-128"/>
              </a:rPr>
              <a:t>different</a:t>
            </a:r>
            <a:r>
              <a:rPr lang="fr-CH" altLang="fr-FR" dirty="0">
                <a:ea typeface="ＭＳ Ｐゴシック" panose="020B0600070205080204" pitchFamily="34" charset="-128"/>
              </a:rPr>
              <a:t> </a:t>
            </a:r>
            <a:r>
              <a:rPr lang="fr-CH" altLang="fr-FR" dirty="0" err="1">
                <a:ea typeface="ＭＳ Ｐゴシック" panose="020B0600070205080204" pitchFamily="34" charset="-128"/>
              </a:rPr>
              <a:t>pathways</a:t>
            </a:r>
            <a:r>
              <a:rPr lang="fr-CH" altLang="fr-FR" dirty="0">
                <a:ea typeface="ＭＳ Ｐゴシック" panose="020B0600070205080204" pitchFamily="34" charset="-128"/>
              </a:rPr>
              <a:t>, </a:t>
            </a:r>
            <a:r>
              <a:rPr lang="fr-CH" altLang="fr-FR" dirty="0" err="1">
                <a:ea typeface="ＭＳ Ｐゴシック" panose="020B0600070205080204" pitchFamily="34" charset="-128"/>
              </a:rPr>
              <a:t>some</a:t>
            </a:r>
            <a:r>
              <a:rPr lang="fr-CH" altLang="fr-FR" dirty="0">
                <a:ea typeface="ＭＳ Ｐゴシック" panose="020B0600070205080204" pitchFamily="34" charset="-128"/>
              </a:rPr>
              <a:t> direct and </a:t>
            </a:r>
            <a:r>
              <a:rPr lang="fr-CH" altLang="fr-FR" dirty="0" err="1">
                <a:ea typeface="ＭＳ Ｐゴシック" panose="020B0600070205080204" pitchFamily="34" charset="-128"/>
              </a:rPr>
              <a:t>some</a:t>
            </a:r>
            <a:r>
              <a:rPr lang="fr-CH" altLang="fr-FR" dirty="0">
                <a:ea typeface="ＭＳ Ｐゴシック" panose="020B0600070205080204" pitchFamily="34" charset="-128"/>
              </a:rPr>
              <a:t> indirect, for the </a:t>
            </a:r>
            <a:r>
              <a:rPr lang="en-GB" altLang="fr-FR" dirty="0">
                <a:ea typeface="ＭＳ Ｐゴシック" panose="020B0600070205080204" pitchFamily="34" charset="-128"/>
              </a:rPr>
              <a:t>faeces containing the pathogen to gain entry into the mouth..</a:t>
            </a:r>
          </a:p>
          <a:p>
            <a:endParaRPr lang="en-GB" altLang="fr-FR" dirty="0">
              <a:ea typeface="ＭＳ Ｐゴシック" panose="020B0600070205080204" pitchFamily="34" charset="-128"/>
            </a:endParaRPr>
          </a:p>
          <a:p>
            <a:r>
              <a:rPr lang="en-US" dirty="0"/>
              <a:t>The water-borne class is, for many, the most intuitive and comprises those diseases caused by the ingestion of pathogens in water. It is fundamentally concerned with water quality and safety. Chapter 4 of this volume provides an overview of the diverse viral, bacterial, protozoal and helminthic causes of water-borne disease. While water-borne disease can be manifest as, sometimes large, outbreaks, the ability of public health surveillance systems to detect such events, even in countries with advanced health information systems, is very low and in fact the majority of water-borne disease is not associated with identified outbreaks.</a:t>
            </a:r>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r>
              <a:rPr lang="en-GB" altLang="fr-FR" dirty="0">
                <a:ea typeface="ＭＳ Ｐゴシック" panose="020B0600070205080204" pitchFamily="34" charset="-128"/>
              </a:rPr>
              <a:t>		</a:t>
            </a:r>
          </a:p>
          <a:p>
            <a:endParaRPr lang="en-GB"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3685146E-3097-443D-8FDB-931E34A284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EAB96CA-023A-4D64-9FD5-96A63CCC7775}" type="slidenum">
              <a:rPr lang="fr-FR" altLang="de-DE" sz="1200" smtClean="0">
                <a:latin typeface="Calibri" panose="020F0502020204030204" pitchFamily="34" charset="0"/>
              </a:rPr>
              <a:pPr/>
              <a:t>11</a:t>
            </a:fld>
            <a:endParaRPr lang="fr-FR" altLang="de-DE" sz="1200">
              <a:latin typeface="Calibri" panose="020F0502020204030204" pitchFamily="34" charset="0"/>
            </a:endParaRPr>
          </a:p>
        </p:txBody>
      </p:sp>
    </p:spTree>
    <p:extLst>
      <p:ext uri="{BB962C8B-B14F-4D97-AF65-F5344CB8AC3E}">
        <p14:creationId xmlns:p14="http://schemas.microsoft.com/office/powerpoint/2010/main" val="268410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5B8DE53-EC8F-4D02-A19C-3321729B11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A632470-06AB-4801-B53C-1D41CABE3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Unlike the conventional biological taxonomy which  classifies diseases according to the nature of their pathogens, in Public health engineering, we prefer to classify infectious disease according to their  environmental transmission pathways</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In public health engineering, we often used the so-called Bradley classification to distinct fours types of water-related routes by which a diseases may be transmitted from one person to another.</a:t>
            </a:r>
          </a:p>
          <a:p>
            <a:endParaRPr lang="en-US" altLang="fr-FR" dirty="0">
              <a:ea typeface="ＭＳ Ｐゴシック" panose="020B0600070205080204" pitchFamily="34" charset="-128"/>
            </a:endParaRPr>
          </a:p>
          <a:p>
            <a:r>
              <a:rPr lang="en-US" dirty="0"/>
              <a:t>Water-related disease’ is a diverse assemblage. The hazards or agents that are the direct cause of damage include bacteria, viruses, protozoa, </a:t>
            </a:r>
            <a:r>
              <a:rPr lang="en-US" dirty="0" err="1"/>
              <a:t>helminthes</a:t>
            </a:r>
            <a:r>
              <a:rPr lang="en-US" dirty="0"/>
              <a:t>, chemicals and personal physical factors. They may originate from human or animal excreta, industrial operations or be parts of natural or disturbed ecosystems. The sites of entry include ingestion but also inhalation/aspiration, wounds and perforation of mucous membranes and intact skin. The sites of damage – whether by pathogens or chemical toxins – include every organ of the body. The symptoms are diverse ranging from the acute (self-limiting </a:t>
            </a:r>
            <a:r>
              <a:rPr lang="en-US" dirty="0" err="1"/>
              <a:t>diarrhoea</a:t>
            </a:r>
            <a:r>
              <a:rPr lang="en-US" dirty="0"/>
              <a:t>) to the chronic (cancers, blindness and life-long infections) and recurring (malaria); and are both direct (caused by a pathogen or chemical) and indirect (such as an existing condition aggravated by the physiological effects of the water-related disease or through an intermediate state such as such as malnutrition caused or aggravated by water-related disease). Finally, epidemiological investigation identifies numerous underlying associated factors such as poverty, education, climate, demography, housing and use of basic services. Some of these may be judged to be ‘causal’ whereas others may be associated through a series of co-factors, and distinguishing among these is complex.</a:t>
            </a:r>
            <a:endParaRPr lang="en-US" altLang="fr-FR" dirty="0">
              <a:ea typeface="ＭＳ Ｐゴシック" panose="020B0600070205080204" pitchFamily="34" charset="-128"/>
            </a:endParaRPr>
          </a:p>
          <a:p>
            <a:r>
              <a:rPr lang="en-US" altLang="fr-FR" dirty="0">
                <a:ea typeface="ＭＳ Ｐゴシック" panose="020B0600070205080204" pitchFamily="34" charset="-128"/>
              </a:rPr>
              <a:t> </a:t>
            </a:r>
            <a:endParaRPr lang="fr-CH" altLang="fr-FR" dirty="0">
              <a:ea typeface="ＭＳ Ｐゴシック" panose="020B0600070205080204" pitchFamily="34" charset="-128"/>
            </a:endParaRPr>
          </a:p>
        </p:txBody>
      </p:sp>
      <p:sp>
        <p:nvSpPr>
          <p:cNvPr id="46084" name="Slide Number Placeholder 3">
            <a:extLst>
              <a:ext uri="{FF2B5EF4-FFF2-40B4-BE49-F238E27FC236}">
                <a16:creationId xmlns:a16="http://schemas.microsoft.com/office/drawing/2014/main" id="{43CB157C-AD63-4375-AD65-EB9BB830C9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8CE9323-3C0C-4FF1-85B5-F571068C0496}" type="slidenum">
              <a:rPr lang="fr-FR" altLang="de-DE" sz="1200" smtClean="0">
                <a:latin typeface="Calibri" panose="020F0502020204030204" pitchFamily="34" charset="0"/>
              </a:rPr>
              <a:pPr/>
              <a:t>12</a:t>
            </a:fld>
            <a:endParaRPr lang="fr-FR" altLang="de-DE" sz="1200">
              <a:latin typeface="Calibri" panose="020F0502020204030204" pitchFamily="34" charset="0"/>
            </a:endParaRPr>
          </a:p>
        </p:txBody>
      </p:sp>
    </p:spTree>
    <p:extLst>
      <p:ext uri="{BB962C8B-B14F-4D97-AF65-F5344CB8AC3E}">
        <p14:creationId xmlns:p14="http://schemas.microsoft.com/office/powerpoint/2010/main" val="252614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D631D85-5548-4269-A583-0E8AE38872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7DA806F-8B14-4ECE-94F3-5E2CF756C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dirty="0">
                <a:ea typeface="ＭＳ Ｐゴシック" panose="020B0600070205080204" pitchFamily="34" charset="-128"/>
              </a:rPr>
              <a:t>Water-borne diseases are infections which can be transmitted through drinking water</a:t>
            </a:r>
            <a:r>
              <a:rPr lang="fr-CH" altLang="fr-FR" dirty="0">
                <a:ea typeface="ＭＳ Ｐゴシック" panose="020B0600070205080204" pitchFamily="34" charset="-128"/>
              </a:rPr>
              <a:t> </a:t>
            </a:r>
            <a:r>
              <a:rPr lang="en-GB" altLang="fr-FR" dirty="0">
                <a:ea typeface="ＭＳ Ｐゴシック" panose="020B0600070205080204" pitchFamily="34" charset="-128"/>
              </a:rPr>
              <a:t>which contains the pathogen</a:t>
            </a:r>
          </a:p>
          <a:p>
            <a:r>
              <a:rPr lang="en-GB" altLang="fr-FR" dirty="0">
                <a:ea typeface="ＭＳ Ｐゴシック" panose="020B0600070205080204" pitchFamily="34" charset="-128"/>
              </a:rPr>
              <a:t>Water-borne diseases include diarrheal diseases which </a:t>
            </a:r>
            <a:r>
              <a:rPr lang="en-US" altLang="fr-FR" dirty="0">
                <a:ea typeface="ＭＳ Ｐゴシック" panose="020B0600070205080204" pitchFamily="34" charset="-128"/>
              </a:rPr>
              <a:t>is the second leading cause of death in children under five years old, and is responsible for killing more than half million of children every year</a:t>
            </a:r>
            <a:r>
              <a:rPr lang="en-GB" altLang="fr-FR" dirty="0">
                <a:ea typeface="ＭＳ Ｐゴシック" panose="020B0600070205080204" pitchFamily="34" charset="-128"/>
              </a:rPr>
              <a:t>. It also includes infectious hepatitis or polio. All these diseases are part of the so-called faecal-oral diseases. That is to say that Infection </a:t>
            </a:r>
            <a:r>
              <a:rPr lang="en-GB" altLang="fr-FR" dirty="0" err="1">
                <a:ea typeface="ＭＳ Ｐゴシック" panose="020B0600070205080204" pitchFamily="34" charset="-128"/>
              </a:rPr>
              <a:t>occuring</a:t>
            </a:r>
            <a:r>
              <a:rPr lang="en-GB" altLang="fr-FR" dirty="0">
                <a:ea typeface="ＭＳ Ｐゴシック" panose="020B0600070205080204" pitchFamily="34" charset="-128"/>
              </a:rPr>
              <a:t> when </a:t>
            </a:r>
            <a:r>
              <a:rPr lang="en-US" altLang="fr-FR" dirty="0">
                <a:ea typeface="ＭＳ Ｐゴシック" panose="020B0600070205080204" pitchFamily="34" charset="-128"/>
              </a:rPr>
              <a:t>pathogens from the </a:t>
            </a:r>
            <a:r>
              <a:rPr lang="en-US" altLang="fr-FR" dirty="0" err="1">
                <a:ea typeface="ＭＳ Ｐゴシック" panose="020B0600070205080204" pitchFamily="34" charset="-128"/>
              </a:rPr>
              <a:t>faeces</a:t>
            </a:r>
            <a:r>
              <a:rPr lang="en-US" altLang="fr-FR" dirty="0">
                <a:ea typeface="ＭＳ Ｐゴシック" panose="020B0600070205080204" pitchFamily="34" charset="-128"/>
              </a:rPr>
              <a:t> of a sick person are ingested by somebody else.  </a:t>
            </a:r>
            <a:r>
              <a:rPr lang="fr-CH" altLang="fr-FR" dirty="0">
                <a:ea typeface="ＭＳ Ｐゴシック" panose="020B0600070205080204" pitchFamily="34" charset="-128"/>
              </a:rPr>
              <a:t>There are </a:t>
            </a:r>
            <a:r>
              <a:rPr lang="fr-CH" altLang="fr-FR" dirty="0" err="1">
                <a:ea typeface="ＭＳ Ｐゴシック" panose="020B0600070205080204" pitchFamily="34" charset="-128"/>
              </a:rPr>
              <a:t>many</a:t>
            </a:r>
            <a:r>
              <a:rPr lang="fr-CH" altLang="fr-FR" dirty="0">
                <a:ea typeface="ＭＳ Ｐゴシック" panose="020B0600070205080204" pitchFamily="34" charset="-128"/>
              </a:rPr>
              <a:t> </a:t>
            </a:r>
            <a:r>
              <a:rPr lang="fr-CH" altLang="fr-FR" dirty="0" err="1">
                <a:ea typeface="ＭＳ Ｐゴシック" panose="020B0600070205080204" pitchFamily="34" charset="-128"/>
              </a:rPr>
              <a:t>different</a:t>
            </a:r>
            <a:r>
              <a:rPr lang="fr-CH" altLang="fr-FR" dirty="0">
                <a:ea typeface="ＭＳ Ｐゴシック" panose="020B0600070205080204" pitchFamily="34" charset="-128"/>
              </a:rPr>
              <a:t> </a:t>
            </a:r>
            <a:r>
              <a:rPr lang="fr-CH" altLang="fr-FR" dirty="0" err="1">
                <a:ea typeface="ＭＳ Ｐゴシック" panose="020B0600070205080204" pitchFamily="34" charset="-128"/>
              </a:rPr>
              <a:t>pathways</a:t>
            </a:r>
            <a:r>
              <a:rPr lang="fr-CH" altLang="fr-FR" dirty="0">
                <a:ea typeface="ＭＳ Ｐゴシック" panose="020B0600070205080204" pitchFamily="34" charset="-128"/>
              </a:rPr>
              <a:t>, </a:t>
            </a:r>
            <a:r>
              <a:rPr lang="fr-CH" altLang="fr-FR" dirty="0" err="1">
                <a:ea typeface="ＭＳ Ｐゴシック" panose="020B0600070205080204" pitchFamily="34" charset="-128"/>
              </a:rPr>
              <a:t>some</a:t>
            </a:r>
            <a:r>
              <a:rPr lang="fr-CH" altLang="fr-FR" dirty="0">
                <a:ea typeface="ＭＳ Ｐゴシック" panose="020B0600070205080204" pitchFamily="34" charset="-128"/>
              </a:rPr>
              <a:t> direct and </a:t>
            </a:r>
            <a:r>
              <a:rPr lang="fr-CH" altLang="fr-FR" dirty="0" err="1">
                <a:ea typeface="ＭＳ Ｐゴシック" panose="020B0600070205080204" pitchFamily="34" charset="-128"/>
              </a:rPr>
              <a:t>some</a:t>
            </a:r>
            <a:r>
              <a:rPr lang="fr-CH" altLang="fr-FR" dirty="0">
                <a:ea typeface="ＭＳ Ｐゴシック" panose="020B0600070205080204" pitchFamily="34" charset="-128"/>
              </a:rPr>
              <a:t> indirect, for the </a:t>
            </a:r>
            <a:r>
              <a:rPr lang="en-GB" altLang="fr-FR" dirty="0">
                <a:ea typeface="ＭＳ Ｐゴシック" panose="020B0600070205080204" pitchFamily="34" charset="-128"/>
              </a:rPr>
              <a:t>faeces containing the pathogen to gain entry into the mouth..</a:t>
            </a:r>
          </a:p>
          <a:p>
            <a:endParaRPr lang="en-GB" altLang="fr-FR" dirty="0">
              <a:ea typeface="ＭＳ Ｐゴシック" panose="020B0600070205080204" pitchFamily="34" charset="-128"/>
            </a:endParaRPr>
          </a:p>
          <a:p>
            <a:r>
              <a:rPr lang="en-US" dirty="0"/>
              <a:t>The water-borne class is, for many, the most intuitive and comprises those diseases caused by the ingestion of pathogens in water. It is fundamentally concerned with water quality and safety. Chapter 4 of this volume provides an overview of the diverse viral, bacterial, protozoal and helminthic causes of water-borne disease. While water-borne disease can be manifest as, sometimes large, outbreaks, the ability of public health surveillance systems to detect such events, even in countries with advanced health information systems, is very low and in fact the majority of water-borne disease is not associated with identified outbreaks.</a:t>
            </a:r>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r>
              <a:rPr lang="en-GB" altLang="fr-FR" dirty="0">
                <a:ea typeface="ＭＳ Ｐゴシック" panose="020B0600070205080204" pitchFamily="34" charset="-128"/>
              </a:rPr>
              <a:t>		</a:t>
            </a:r>
          </a:p>
          <a:p>
            <a:endParaRPr lang="en-GB"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3685146E-3097-443D-8FDB-931E34A284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EAB96CA-023A-4D64-9FD5-96A63CCC7775}" type="slidenum">
              <a:rPr lang="fr-FR" altLang="de-DE" sz="1200" smtClean="0">
                <a:latin typeface="Calibri" panose="020F0502020204030204" pitchFamily="34" charset="0"/>
              </a:rPr>
              <a:pPr/>
              <a:t>13</a:t>
            </a:fld>
            <a:endParaRPr lang="fr-FR" altLang="de-DE" sz="1200">
              <a:latin typeface="Calibri" panose="020F0502020204030204" pitchFamily="34" charset="0"/>
            </a:endParaRPr>
          </a:p>
        </p:txBody>
      </p:sp>
    </p:spTree>
    <p:extLst>
      <p:ext uri="{BB962C8B-B14F-4D97-AF65-F5344CB8AC3E}">
        <p14:creationId xmlns:p14="http://schemas.microsoft.com/office/powerpoint/2010/main" val="1081644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534DAE-5FB7-4329-8054-8DBEB96B7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84936E4-CB0C-4A79-B684-2D2FEEDD0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The F-</a:t>
            </a:r>
            <a:r>
              <a:rPr lang="en-US" altLang="fr-FR" dirty="0" err="1">
                <a:ea typeface="ＭＳ Ｐゴシック" panose="020B0600070205080204" pitchFamily="34" charset="-128"/>
              </a:rPr>
              <a:t>Driagram</a:t>
            </a:r>
            <a:r>
              <a:rPr lang="en-US" altLang="fr-FR" dirty="0">
                <a:ea typeface="ＭＳ Ｐゴシック" panose="020B0600070205080204" pitchFamily="34" charset="-128"/>
              </a:rPr>
              <a:t> illustrates these main pathways. They are easily memorized as they all begin with the letter ‘f’: fluids</a:t>
            </a:r>
          </a:p>
          <a:p>
            <a:r>
              <a:rPr lang="en-US" altLang="fr-FR" dirty="0">
                <a:ea typeface="ＭＳ Ｐゴシック" panose="020B0600070205080204" pitchFamily="34" charset="-128"/>
              </a:rPr>
              <a:t>(such as drinking water), fingers. flies, fields (crops and soil)  and food</a:t>
            </a:r>
            <a:endParaRPr lang="fr-CH" altLang="fr-FR" dirty="0">
              <a:ea typeface="ＭＳ Ｐゴシック" panose="020B0600070205080204" pitchFamily="34" charset="-128"/>
            </a:endParaRPr>
          </a:p>
          <a:p>
            <a:endParaRPr lang="en-US" altLang="fr-FR" dirty="0">
              <a:ea typeface="ＭＳ Ｐゴシック" panose="020B0600070205080204" pitchFamily="34" charset="-128"/>
            </a:endParaRPr>
          </a:p>
          <a:p>
            <a:r>
              <a:rPr lang="en-US" dirty="0"/>
              <a:t>The great majority of the agents of water-borne disease can also be transmitted by other means, all leading to ingestion. As such it overlaps with the concept of </a:t>
            </a:r>
            <a:r>
              <a:rPr lang="en-US" dirty="0" err="1"/>
              <a:t>faecal</a:t>
            </a:r>
            <a:r>
              <a:rPr lang="en-US" dirty="0"/>
              <a:t>–oral disease transmission </a:t>
            </a:r>
            <a:endParaRPr lang="en-US"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06A7F69C-EA78-4598-B1F7-7633550D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5E5B28A-D442-4153-BDD1-2DF59A647FC9}" type="slidenum">
              <a:rPr lang="fr-FR" altLang="de-DE" sz="1200" smtClean="0">
                <a:latin typeface="Calibri" panose="020F0502020204030204" pitchFamily="34" charset="0"/>
              </a:rPr>
              <a:pPr/>
              <a:t>14</a:t>
            </a:fld>
            <a:endParaRPr lang="fr-FR" altLang="de-DE" sz="1200">
              <a:latin typeface="Calibri" panose="020F0502020204030204" pitchFamily="34" charset="0"/>
            </a:endParaRPr>
          </a:p>
        </p:txBody>
      </p:sp>
    </p:spTree>
    <p:extLst>
      <p:ext uri="{BB962C8B-B14F-4D97-AF65-F5344CB8AC3E}">
        <p14:creationId xmlns:p14="http://schemas.microsoft.com/office/powerpoint/2010/main" val="39309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534DAE-5FB7-4329-8054-8DBEB96B7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84936E4-CB0C-4A79-B684-2D2FEEDD0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Various sanitation measures represent primary barriers, as they prevent feces from entering the environment in a uncontrolled manner.</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Examples: appropriate latrines and waste water systems</a:t>
            </a:r>
          </a:p>
          <a:p>
            <a:endParaRPr lang="fr-CH"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06A7F69C-EA78-4598-B1F7-7633550D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5E5B28A-D442-4153-BDD1-2DF59A647FC9}" type="slidenum">
              <a:rPr lang="fr-FR" altLang="de-DE" sz="1200" smtClean="0">
                <a:latin typeface="Calibri" panose="020F0502020204030204" pitchFamily="34" charset="0"/>
              </a:rPr>
              <a:pPr/>
              <a:t>15</a:t>
            </a:fld>
            <a:endParaRPr lang="fr-FR" altLang="de-DE" sz="1200">
              <a:latin typeface="Calibri" panose="020F0502020204030204" pitchFamily="34" charset="0"/>
            </a:endParaRPr>
          </a:p>
        </p:txBody>
      </p:sp>
    </p:spTree>
    <p:extLst>
      <p:ext uri="{BB962C8B-B14F-4D97-AF65-F5344CB8AC3E}">
        <p14:creationId xmlns:p14="http://schemas.microsoft.com/office/powerpoint/2010/main" val="1672211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534DAE-5FB7-4329-8054-8DBEB96B7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84936E4-CB0C-4A79-B684-2D2FEEDD0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Water quality represents a secondary barrier, as it prevents contaminated environment (water) from contaminating food or infecting the host.</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Examples: water treatment methods (like chlorination)</a:t>
            </a:r>
          </a:p>
          <a:p>
            <a:endParaRPr lang="en-US"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06A7F69C-EA78-4598-B1F7-7633550D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5E5B28A-D442-4153-BDD1-2DF59A647FC9}" type="slidenum">
              <a:rPr lang="fr-FR" altLang="de-DE" sz="1200" smtClean="0">
                <a:latin typeface="Calibri" panose="020F0502020204030204" pitchFamily="34" charset="0"/>
              </a:rPr>
              <a:pPr/>
              <a:t>16</a:t>
            </a:fld>
            <a:endParaRPr lang="fr-FR" altLang="de-DE" sz="1200">
              <a:latin typeface="Calibri" panose="020F0502020204030204" pitchFamily="34" charset="0"/>
            </a:endParaRPr>
          </a:p>
        </p:txBody>
      </p:sp>
    </p:spTree>
    <p:extLst>
      <p:ext uri="{BB962C8B-B14F-4D97-AF65-F5344CB8AC3E}">
        <p14:creationId xmlns:p14="http://schemas.microsoft.com/office/powerpoint/2010/main" val="302344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534DAE-5FB7-4329-8054-8DBEB96B7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84936E4-CB0C-4A79-B684-2D2FEEDD0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Good Hygiene represent can both  be a primary or secondary barrier. </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Examples as primary barrier: stop open defecation and promote correct use latrines, washing hands after defecation</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Examples as secondary barrier: washing hands before eating, store water correctly to avoid recontamination, protect food from flies etc.</a:t>
            </a:r>
          </a:p>
          <a:p>
            <a:endParaRPr lang="fr-CH" altLang="fr-FR"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06A7F69C-EA78-4598-B1F7-7633550D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5E5B28A-D442-4153-BDD1-2DF59A647FC9}" type="slidenum">
              <a:rPr lang="fr-FR" altLang="de-DE" sz="1200" smtClean="0">
                <a:latin typeface="Calibri" panose="020F0502020204030204" pitchFamily="34" charset="0"/>
              </a:rPr>
              <a:pPr/>
              <a:t>17</a:t>
            </a:fld>
            <a:endParaRPr lang="fr-FR" altLang="de-DE" sz="1200">
              <a:latin typeface="Calibri" panose="020F0502020204030204" pitchFamily="34" charset="0"/>
            </a:endParaRPr>
          </a:p>
        </p:txBody>
      </p:sp>
    </p:spTree>
    <p:extLst>
      <p:ext uri="{BB962C8B-B14F-4D97-AF65-F5344CB8AC3E}">
        <p14:creationId xmlns:p14="http://schemas.microsoft.com/office/powerpoint/2010/main" val="2004155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A0C26D9-DE0F-4FE3-986B-1361CAEB4A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A009996-3B9C-43A6-87E5-7B5C5EF66D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class as comprising ‘infections that decrease as a result of increasing the volume of available water’ and also provide a formal operational definition: </a:t>
            </a:r>
            <a:r>
              <a:rPr lang="en-US" i="1" dirty="0"/>
              <a:t>‘</a:t>
            </a:r>
            <a:r>
              <a:rPr lang="en-US" dirty="0"/>
              <a:t>water washed infections are those whose incidence or severity can be reduced by augmenting the availability of water without improving its quality’ (p162).</a:t>
            </a:r>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The second type of water-related diseases are water-washed diseases. </a:t>
            </a:r>
            <a:r>
              <a:rPr lang="en-GB" altLang="fr-FR" dirty="0">
                <a:ea typeface="ＭＳ Ｐゴシック" panose="020B0600070205080204" pitchFamily="34" charset="-128"/>
              </a:rPr>
              <a:t>Infections that are caused by pathogens whose transmission</a:t>
            </a:r>
            <a:r>
              <a:rPr lang="fr-CH" altLang="fr-FR" dirty="0">
                <a:ea typeface="ＭＳ Ｐゴシック" panose="020B0600070205080204" pitchFamily="34" charset="-128"/>
              </a:rPr>
              <a:t> </a:t>
            </a:r>
            <a:r>
              <a:rPr lang="en-GB" altLang="fr-FR" dirty="0">
                <a:ea typeface="ＭＳ Ｐゴシック" panose="020B0600070205080204" pitchFamily="34" charset="-128"/>
              </a:rPr>
              <a:t>can be prevented by improving availability and quantity of water.</a:t>
            </a:r>
          </a:p>
          <a:p>
            <a:endParaRPr lang="en-GB" altLang="fr-FR" dirty="0">
              <a:ea typeface="ＭＳ Ｐゴシック" panose="020B0600070205080204" pitchFamily="34" charset="-128"/>
            </a:endParaRPr>
          </a:p>
          <a:p>
            <a:r>
              <a:rPr lang="en-GB" altLang="fr-FR" dirty="0">
                <a:ea typeface="ＭＳ Ｐゴシック" panose="020B0600070205080204" pitchFamily="34" charset="-128"/>
              </a:rPr>
              <a:t> Good personal hygiene requires the availability and use of water for bathing, clothes washing and utensil washing. Therefore, the transmission mechanism is related to the quantity of water rather than water quality.  There are three types of water-washed diseases:</a:t>
            </a:r>
          </a:p>
          <a:p>
            <a:pPr>
              <a:spcBef>
                <a:spcPct val="0"/>
              </a:spcBef>
            </a:pPr>
            <a:r>
              <a:rPr lang="en-GB" altLang="fr-FR" dirty="0">
                <a:ea typeface="ＭＳ Ｐゴシック" panose="020B0600070205080204" pitchFamily="34" charset="-128"/>
              </a:rPr>
              <a:t>The ones associated with the faecal-route with similar diseases to water-borne diseases</a:t>
            </a:r>
          </a:p>
          <a:p>
            <a:pPr>
              <a:spcBef>
                <a:spcPct val="0"/>
              </a:spcBef>
            </a:pPr>
            <a:r>
              <a:rPr lang="en-GB" altLang="fr-FR" dirty="0">
                <a:ea typeface="ＭＳ Ｐゴシック" panose="020B0600070205080204" pitchFamily="34" charset="-128"/>
              </a:rPr>
              <a:t>Infections of skin or eyes that are not related to the faecal oral routes, but also due to poor hygiene such as trachoma which </a:t>
            </a:r>
            <a:r>
              <a:rPr lang="en-US" altLang="fr-FR" dirty="0">
                <a:ea typeface="ＭＳ Ｐゴシック" panose="020B0600070205080204" pitchFamily="34" charset="-128"/>
              </a:rPr>
              <a:t>is the leading infectious cause of blindness worldwide</a:t>
            </a:r>
            <a:r>
              <a:rPr lang="en-GB" altLang="fr-FR" dirty="0">
                <a:ea typeface="ＭＳ Ｐゴシック" panose="020B0600070205080204" pitchFamily="34" charset="-128"/>
              </a:rPr>
              <a:t> And infections carried by lice and which may be reduced by improving personal hygiene, such as typhus</a:t>
            </a:r>
          </a:p>
          <a:p>
            <a:endParaRPr lang="fr-CH" altLang="fr-FR" dirty="0">
              <a:ea typeface="ＭＳ Ｐゴシック" panose="020B0600070205080204" pitchFamily="34" charset="-128"/>
            </a:endParaRPr>
          </a:p>
        </p:txBody>
      </p:sp>
      <p:sp>
        <p:nvSpPr>
          <p:cNvPr id="59396" name="Slide Number Placeholder 3">
            <a:extLst>
              <a:ext uri="{FF2B5EF4-FFF2-40B4-BE49-F238E27FC236}">
                <a16:creationId xmlns:a16="http://schemas.microsoft.com/office/drawing/2014/main" id="{CFBE6AC4-F4D5-45AE-B34C-D8F16E55F9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E6E97A46-6B79-4BD1-963A-DFF214624411}" type="slidenum">
              <a:rPr lang="fr-FR" altLang="de-DE" sz="1200" smtClean="0">
                <a:latin typeface="Calibri" panose="020F0502020204030204" pitchFamily="34" charset="0"/>
              </a:rPr>
              <a:pPr/>
              <a:t>18</a:t>
            </a:fld>
            <a:endParaRPr lang="fr-FR" altLang="de-DE" sz="1200">
              <a:latin typeface="Calibri" panose="020F0502020204030204" pitchFamily="34" charset="0"/>
            </a:endParaRPr>
          </a:p>
        </p:txBody>
      </p:sp>
    </p:spTree>
    <p:extLst>
      <p:ext uri="{BB962C8B-B14F-4D97-AF65-F5344CB8AC3E}">
        <p14:creationId xmlns:p14="http://schemas.microsoft.com/office/powerpoint/2010/main" val="4109634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ltLang="fr-FR" dirty="0" err="1">
                <a:ea typeface="ＭＳ Ｐゴシック" panose="020B0600070205080204" pitchFamily="34" charset="-128"/>
              </a:rPr>
              <a:t>Providing</a:t>
            </a:r>
            <a:r>
              <a:rPr lang="fr-CH" altLang="fr-FR" dirty="0">
                <a:ea typeface="ＭＳ Ｐゴシック" panose="020B0600070205080204" pitchFamily="34" charset="-128"/>
              </a:rPr>
              <a:t> </a:t>
            </a:r>
            <a:r>
              <a:rPr lang="fr-CH" altLang="fr-FR" dirty="0" err="1">
                <a:ea typeface="ＭＳ Ｐゴシック" panose="020B0600070205080204" pitchFamily="34" charset="-128"/>
              </a:rPr>
              <a:t>sufficient</a:t>
            </a:r>
            <a:r>
              <a:rPr lang="fr-CH" altLang="fr-FR" dirty="0">
                <a:ea typeface="ＭＳ Ｐゴシック" panose="020B0600070205080204" pitchFamily="34" charset="-128"/>
              </a:rPr>
              <a:t> </a:t>
            </a:r>
            <a:r>
              <a:rPr lang="fr-CH" altLang="fr-FR" dirty="0" err="1">
                <a:ea typeface="ＭＳ Ｐゴシック" panose="020B0600070205080204" pitchFamily="34" charset="-128"/>
              </a:rPr>
              <a:t>quantities</a:t>
            </a:r>
            <a:r>
              <a:rPr lang="fr-CH" altLang="fr-FR" dirty="0">
                <a:ea typeface="ＭＳ Ｐゴシック" panose="020B0600070205080204" pitchFamily="34" charset="-128"/>
              </a:rPr>
              <a:t> of water </a:t>
            </a:r>
            <a:r>
              <a:rPr lang="fr-CH" altLang="fr-FR" dirty="0" err="1">
                <a:ea typeface="ＭＳ Ｐゴシック" panose="020B0600070205080204" pitchFamily="34" charset="-128"/>
              </a:rPr>
              <a:t>is</a:t>
            </a:r>
            <a:r>
              <a:rPr lang="fr-CH" altLang="fr-FR" dirty="0">
                <a:ea typeface="ＭＳ Ｐゴシック" panose="020B0600070205080204" pitchFamily="34" charset="-128"/>
              </a:rPr>
              <a:t> at least as important as </a:t>
            </a:r>
            <a:r>
              <a:rPr lang="fr-CH" altLang="fr-FR" dirty="0" err="1">
                <a:ea typeface="ＭＳ Ｐゴシック" panose="020B0600070205080204" pitchFamily="34" charset="-128"/>
              </a:rPr>
              <a:t>providing</a:t>
            </a:r>
            <a:r>
              <a:rPr lang="fr-CH" altLang="fr-FR" dirty="0">
                <a:ea typeface="ＭＳ Ｐゴシック" panose="020B0600070205080204" pitchFamily="34" charset="-128"/>
              </a:rPr>
              <a:t> good </a:t>
            </a:r>
            <a:r>
              <a:rPr lang="fr-CH" altLang="fr-FR" dirty="0" err="1">
                <a:ea typeface="ＭＳ Ｐゴシック" panose="020B0600070205080204" pitchFamily="34" charset="-128"/>
              </a:rPr>
              <a:t>quality</a:t>
            </a:r>
            <a:r>
              <a:rPr lang="fr-CH" altLang="fr-FR" dirty="0">
                <a:ea typeface="ＭＳ Ｐゴシック" panose="020B0600070205080204" pitchFamily="34" charset="-128"/>
              </a:rPr>
              <a:t> of water. The </a:t>
            </a:r>
            <a:r>
              <a:rPr lang="fr-CH" altLang="fr-FR" dirty="0" err="1">
                <a:ea typeface="ＭＳ Ｐゴシック" panose="020B0600070205080204" pitchFamily="34" charset="-128"/>
              </a:rPr>
              <a:t>reason</a:t>
            </a:r>
            <a:r>
              <a:rPr lang="fr-CH" altLang="fr-FR" dirty="0">
                <a:ea typeface="ＭＳ Ｐゴシック" panose="020B0600070205080204" pitchFamily="34" charset="-128"/>
              </a:rPr>
              <a:t> </a:t>
            </a:r>
            <a:r>
              <a:rPr lang="fr-CH" altLang="fr-FR" dirty="0" err="1">
                <a:ea typeface="ＭＳ Ｐゴシック" panose="020B0600070205080204" pitchFamily="34" charset="-128"/>
              </a:rPr>
              <a:t>is</a:t>
            </a:r>
            <a:r>
              <a:rPr lang="fr-CH" altLang="fr-FR" dirty="0">
                <a:ea typeface="ＭＳ Ｐゴシック" panose="020B0600070205080204" pitchFamily="34" charset="-128"/>
              </a:rPr>
              <a:t> </a:t>
            </a:r>
            <a:r>
              <a:rPr lang="fr-CH" altLang="fr-FR" dirty="0" err="1">
                <a:ea typeface="ＭＳ Ｐゴシック" panose="020B0600070205080204" pitchFamily="34" charset="-128"/>
              </a:rPr>
              <a:t>that</a:t>
            </a:r>
            <a:r>
              <a:rPr lang="fr-CH" altLang="fr-FR" dirty="0">
                <a:ea typeface="ＭＳ Ｐゴシック" panose="020B0600070205080204" pitchFamily="34" charset="-128"/>
              </a:rPr>
              <a:t> to </a:t>
            </a:r>
            <a:r>
              <a:rPr lang="fr-CH" altLang="fr-FR" dirty="0" err="1">
                <a:ea typeface="ＭＳ Ｐゴシック" panose="020B0600070205080204" pitchFamily="34" charset="-128"/>
              </a:rPr>
              <a:t>maintain</a:t>
            </a:r>
            <a:r>
              <a:rPr lang="fr-CH" altLang="fr-FR" dirty="0">
                <a:ea typeface="ＭＳ Ｐゴシック" panose="020B0600070205080204" pitchFamily="34" charset="-128"/>
              </a:rPr>
              <a:t> a good </a:t>
            </a:r>
            <a:r>
              <a:rPr lang="fr-CH" altLang="fr-FR" dirty="0" err="1">
                <a:ea typeface="ＭＳ Ｐゴシック" panose="020B0600070205080204" pitchFamily="34" charset="-128"/>
              </a:rPr>
              <a:t>personal</a:t>
            </a:r>
            <a:r>
              <a:rPr lang="fr-CH" altLang="fr-FR" dirty="0">
                <a:ea typeface="ＭＳ Ｐゴシック" panose="020B0600070205080204" pitchFamily="34" charset="-128"/>
              </a:rPr>
              <a:t> </a:t>
            </a:r>
            <a:r>
              <a:rPr lang="fr-CH" altLang="fr-FR" dirty="0" err="1">
                <a:ea typeface="ＭＳ Ｐゴシック" panose="020B0600070205080204" pitchFamily="34" charset="-128"/>
              </a:rPr>
              <a:t>hygiene</a:t>
            </a:r>
            <a:r>
              <a:rPr lang="fr-CH" altLang="fr-FR" dirty="0">
                <a:ea typeface="ＭＳ Ｐゴシック" panose="020B0600070205080204" pitchFamily="34" charset="-128"/>
              </a:rPr>
              <a:t> </a:t>
            </a:r>
            <a:r>
              <a:rPr lang="fr-CH" altLang="fr-FR" dirty="0" err="1">
                <a:ea typeface="ＭＳ Ｐゴシック" panose="020B0600070205080204" pitchFamily="34" charset="-128"/>
              </a:rPr>
              <a:t>sufficient</a:t>
            </a:r>
            <a:r>
              <a:rPr lang="fr-CH" altLang="fr-FR" dirty="0">
                <a:ea typeface="ＭＳ Ｐゴシック" panose="020B0600070205080204" pitchFamily="34" charset="-128"/>
              </a:rPr>
              <a:t> water </a:t>
            </a:r>
            <a:r>
              <a:rPr lang="fr-CH" altLang="fr-FR" dirty="0" err="1">
                <a:ea typeface="ＭＳ Ｐゴシック" panose="020B0600070205080204" pitchFamily="34" charset="-128"/>
              </a:rPr>
              <a:t>is</a:t>
            </a:r>
            <a:r>
              <a:rPr lang="fr-CH" altLang="fr-FR" dirty="0">
                <a:ea typeface="ＭＳ Ｐゴシック" panose="020B0600070205080204" pitchFamily="34" charset="-128"/>
              </a:rPr>
              <a:t> essential and </a:t>
            </a:r>
            <a:r>
              <a:rPr lang="fr-CH" altLang="fr-FR" dirty="0" err="1">
                <a:ea typeface="ＭＳ Ｐゴシック" panose="020B0600070205080204" pitchFamily="34" charset="-128"/>
              </a:rPr>
              <a:t>that</a:t>
            </a:r>
            <a:r>
              <a:rPr lang="fr-CH" altLang="fr-FR" dirty="0">
                <a:ea typeface="ＭＳ Ｐゴシック" panose="020B0600070205080204" pitchFamily="34" charset="-128"/>
              </a:rPr>
              <a:t> good </a:t>
            </a:r>
            <a:r>
              <a:rPr lang="fr-CH" altLang="fr-FR" dirty="0" err="1">
                <a:ea typeface="ＭＳ Ｐゴシック" panose="020B0600070205080204" pitchFamily="34" charset="-128"/>
              </a:rPr>
              <a:t>hygiene</a:t>
            </a:r>
            <a:r>
              <a:rPr lang="fr-CH" altLang="fr-FR" dirty="0">
                <a:ea typeface="ＭＳ Ｐゴシック" panose="020B0600070205080204" pitchFamily="34" charset="-128"/>
              </a:rPr>
              <a:t> has show to </a:t>
            </a:r>
            <a:r>
              <a:rPr lang="fr-CH" altLang="fr-FR" dirty="0" err="1">
                <a:ea typeface="ＭＳ Ｐゴシック" panose="020B0600070205080204" pitchFamily="34" charset="-128"/>
              </a:rPr>
              <a:t>reduce</a:t>
            </a:r>
            <a:r>
              <a:rPr lang="fr-CH" altLang="fr-FR" dirty="0">
                <a:ea typeface="ＭＳ Ｐゴシック" panose="020B0600070205080204" pitchFamily="34" charset="-128"/>
              </a:rPr>
              <a:t> the transmission of </a:t>
            </a:r>
            <a:r>
              <a:rPr lang="fr-CH" altLang="fr-FR" dirty="0" err="1">
                <a:ea typeface="ＭＳ Ｐゴシック" panose="020B0600070205080204" pitchFamily="34" charset="-128"/>
              </a:rPr>
              <a:t>most</a:t>
            </a:r>
            <a:r>
              <a:rPr lang="fr-CH" altLang="fr-FR" dirty="0">
                <a:ea typeface="ＭＳ Ｐゴシック" panose="020B0600070205080204" pitchFamily="34" charset="-128"/>
              </a:rPr>
              <a:t> water-</a:t>
            </a:r>
            <a:r>
              <a:rPr lang="fr-CH" altLang="fr-FR" dirty="0" err="1">
                <a:ea typeface="ＭＳ Ｐゴシック" panose="020B0600070205080204" pitchFamily="34" charset="-128"/>
              </a:rPr>
              <a:t>associated</a:t>
            </a:r>
            <a:r>
              <a:rPr lang="fr-CH" altLang="fr-FR" dirty="0">
                <a:ea typeface="ＭＳ Ｐゴシック" panose="020B0600070205080204" pitchFamily="34" charset="-128"/>
              </a:rPr>
              <a:t> </a:t>
            </a:r>
            <a:r>
              <a:rPr lang="fr-CH" altLang="fr-FR" dirty="0" err="1">
                <a:ea typeface="ＭＳ Ｐゴシック" panose="020B0600070205080204" pitchFamily="34" charset="-128"/>
              </a:rPr>
              <a:t>diseases</a:t>
            </a:r>
            <a:r>
              <a:rPr lang="fr-CH" altLang="fr-FR" dirty="0">
                <a:ea typeface="ＭＳ Ｐゴシック" panose="020B0600070205080204" pitchFamily="34" charset="-128"/>
              </a:rPr>
              <a:t>. </a:t>
            </a:r>
            <a:endParaRPr lang="fr-CH" altLang="fr-FR" b="1" dirty="0">
              <a:ea typeface="ＭＳ Ｐゴシック" panose="020B0600070205080204" pitchFamily="34" charset="-128"/>
            </a:endParaRPr>
          </a:p>
          <a:p>
            <a:endParaRPr lang="fr-CH" altLang="fr-FR" b="1" dirty="0">
              <a:ea typeface="ＭＳ Ｐゴシック" panose="020B0600070205080204" pitchFamily="34" charset="-128"/>
            </a:endParaRP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19</a:t>
            </a:fld>
            <a:endParaRPr lang="fr-CH"/>
          </a:p>
        </p:txBody>
      </p:sp>
    </p:spTree>
    <p:extLst>
      <p:ext uri="{BB962C8B-B14F-4D97-AF65-F5344CB8AC3E}">
        <p14:creationId xmlns:p14="http://schemas.microsoft.com/office/powerpoint/2010/main" val="907500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C380E78-D9D9-4226-9EAD-0B805FA752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C5D82AD3-30F1-4DC8-90FC-07653F51F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water-based disease class is concerned with those agents of disease that pass an obligatory part of their life cycle in water. Infection may be through ingestion – as is the case with dracunculiasis – which therefore overlaps with the water-borne class; or may be across the intact or damaged (abraded, wounded) skin (percutaneous) – as is the case with schistosomiasis and leptospirosis. These are normally disease agents with more-or-less complex life cycles. Chapter 5 describes the cause, transmission and prevention of schistosomiasis.</a:t>
            </a:r>
            <a:endParaRPr lang="en-GB" altLang="fr-FR" dirty="0">
              <a:ea typeface="ＭＳ Ｐゴシック" panose="020B0600070205080204" pitchFamily="34" charset="-128"/>
            </a:endParaRPr>
          </a:p>
          <a:p>
            <a:endParaRPr lang="en-GB" altLang="fr-FR" dirty="0">
              <a:ea typeface="ＭＳ Ｐゴシック" panose="020B0600070205080204" pitchFamily="34" charset="-128"/>
            </a:endParaRPr>
          </a:p>
          <a:p>
            <a:r>
              <a:rPr lang="en-GB" altLang="fr-FR" dirty="0">
                <a:ea typeface="ＭＳ Ｐゴシック" panose="020B0600070205080204" pitchFamily="34" charset="-128"/>
              </a:rPr>
              <a:t>The third type of water related diseases is called water based. Here the pathogen spends part of</a:t>
            </a:r>
            <a:r>
              <a:rPr lang="fr-CH" altLang="fr-FR" dirty="0">
                <a:ea typeface="ＭＳ Ｐゴシック" panose="020B0600070205080204" pitchFamily="34" charset="-128"/>
              </a:rPr>
              <a:t> </a:t>
            </a:r>
            <a:r>
              <a:rPr lang="en-GB" altLang="fr-FR" dirty="0">
                <a:ea typeface="ＭＳ Ｐゴシック" panose="020B0600070205080204" pitchFamily="34" charset="-128"/>
              </a:rPr>
              <a:t>its lifecycle in the water usually in a snail or another</a:t>
            </a:r>
            <a:r>
              <a:rPr lang="fr-CH" altLang="fr-FR" dirty="0">
                <a:ea typeface="ＭＳ Ｐゴシック" panose="020B0600070205080204" pitchFamily="34" charset="-128"/>
              </a:rPr>
              <a:t> </a:t>
            </a:r>
            <a:r>
              <a:rPr lang="en-GB" altLang="fr-FR" dirty="0">
                <a:ea typeface="ＭＳ Ｐゴシック" panose="020B0600070205080204" pitchFamily="34" charset="-128"/>
              </a:rPr>
              <a:t>aquatic animal. </a:t>
            </a:r>
          </a:p>
          <a:p>
            <a:r>
              <a:rPr lang="en-GB" altLang="fr-FR" dirty="0">
                <a:ea typeface="ＭＳ Ｐゴシック" panose="020B0600070205080204" pitchFamily="34" charset="-128"/>
              </a:rPr>
              <a:t>Pathogens usually enter the water from faeces and urine</a:t>
            </a:r>
            <a:r>
              <a:rPr lang="fr-CH" altLang="fr-FR" dirty="0">
                <a:ea typeface="ＭＳ Ｐゴシック" panose="020B0600070205080204" pitchFamily="34" charset="-128"/>
              </a:rPr>
              <a:t> </a:t>
            </a:r>
            <a:r>
              <a:rPr lang="en-US" altLang="fr-FR" noProof="0" dirty="0">
                <a:ea typeface="ＭＳ Ｐゴシック" panose="020B0600070205080204" pitchFamily="34" charset="-128"/>
              </a:rPr>
              <a:t>of infected persons. </a:t>
            </a:r>
            <a:r>
              <a:rPr lang="en-GB" altLang="fr-FR" dirty="0">
                <a:ea typeface="ＭＳ Ｐゴシック" panose="020B0600070205080204" pitchFamily="34" charset="-128"/>
              </a:rPr>
              <a:t>The pathogen is transmitted by ingestion or by penetration of the skin</a:t>
            </a:r>
          </a:p>
          <a:p>
            <a:r>
              <a:rPr lang="en-GB" altLang="fr-FR" dirty="0">
                <a:ea typeface="ＭＳ Ｐゴシック" panose="020B0600070205080204" pitchFamily="34" charset="-128"/>
              </a:rPr>
              <a:t>The water-based diseases are all</a:t>
            </a:r>
            <a:r>
              <a:rPr lang="fr-CH" altLang="fr-FR" dirty="0">
                <a:ea typeface="ＭＳ Ｐゴシック" panose="020B0600070205080204" pitchFamily="34" charset="-128"/>
              </a:rPr>
              <a:t> </a:t>
            </a:r>
            <a:r>
              <a:rPr lang="en-GB" altLang="fr-FR" dirty="0">
                <a:ea typeface="ＭＳ Ｐゴシック" panose="020B0600070205080204" pitchFamily="34" charset="-128"/>
              </a:rPr>
              <a:t>caused by parasitic worms. Not all parasitic worms are</a:t>
            </a:r>
            <a:r>
              <a:rPr lang="fr-CH" altLang="fr-FR" dirty="0">
                <a:ea typeface="ＭＳ Ｐゴシック" panose="020B0600070205080204" pitchFamily="34" charset="-128"/>
              </a:rPr>
              <a:t> </a:t>
            </a:r>
            <a:r>
              <a:rPr lang="en-GB" altLang="fr-FR" dirty="0">
                <a:ea typeface="ＭＳ Ｐゴシック" panose="020B0600070205080204" pitchFamily="34" charset="-128"/>
              </a:rPr>
              <a:t>water-based but two of the most significant are:  the Guinea worm and </a:t>
            </a:r>
            <a:r>
              <a:rPr lang="en-GB" altLang="fr-FR" dirty="0" err="1">
                <a:ea typeface="ＭＳ Ｐゴシック" panose="020B0600070205080204" pitchFamily="34" charset="-128"/>
              </a:rPr>
              <a:t>shistosomaisis</a:t>
            </a:r>
            <a:endParaRPr lang="fr-CH" altLang="fr-FR" dirty="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CE4919A0-69A8-43D0-B793-040ECFCCDC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6D035AD6-BCE5-42E3-A437-8509783AC032}" type="slidenum">
              <a:rPr lang="fr-FR" altLang="de-DE" sz="1200" smtClean="0">
                <a:latin typeface="Calibri" panose="020F0502020204030204" pitchFamily="34" charset="0"/>
              </a:rPr>
              <a:pPr/>
              <a:t>20</a:t>
            </a:fld>
            <a:endParaRPr lang="fr-FR" altLang="de-DE" sz="1200">
              <a:latin typeface="Calibri" panose="020F0502020204030204" pitchFamily="34" charset="0"/>
            </a:endParaRPr>
          </a:p>
        </p:txBody>
      </p:sp>
    </p:spTree>
    <p:extLst>
      <p:ext uri="{BB962C8B-B14F-4D97-AF65-F5344CB8AC3E}">
        <p14:creationId xmlns:p14="http://schemas.microsoft.com/office/powerpoint/2010/main" val="75394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dirty="0">
                <a:ea typeface="ＭＳ Ｐゴシック" panose="020B0600070205080204" pitchFamily="34" charset="-128"/>
              </a:rPr>
              <a:t>At the foundation of the pyramid there are two key building blocks: nutrition and public health engineering which usually in humanitarian contexts aim to provide an adequate drinking water supply, a proper excreta management, run off and waste water disposal, collection and disposal of refuse and medical waster and effective vector control interventions.</a:t>
            </a:r>
          </a:p>
          <a:p>
            <a:r>
              <a:rPr lang="en-US" altLang="fr-FR" dirty="0">
                <a:ea typeface="ＭＳ Ｐゴシック" panose="020B0600070205080204" pitchFamily="34" charset="-128"/>
              </a:rPr>
              <a:t>The idea behind the pyramid of health is that it makes no sense to manage health issues of vulnerable people only from the top– with “medical curative care” – if their immediate environment is the cause of their unhealthy state. Tackling the root of the problem, particularly for communicable disease, rather than only treating patients is more effective to reach out a large of population.</a:t>
            </a:r>
          </a:p>
          <a:p>
            <a:r>
              <a:rPr lang="en-GB" altLang="fr-FR" dirty="0">
                <a:latin typeface="Times New Roman" panose="02020603050405020304" pitchFamily="18" charset="0"/>
                <a:ea typeface="ＭＳ Ｐゴシック" panose="020B0600070205080204" pitchFamily="34" charset="-128"/>
              </a:rPr>
              <a:t>This approach was implemented in the eighties and well documented researches have shown that the provision of adequate food, clean water, sanitation and shelter activities were more effective than most medical programmes to tackle </a:t>
            </a:r>
            <a:r>
              <a:rPr lang="en-US" altLang="fr-FR" dirty="0">
                <a:ea typeface="ＭＳ Ｐゴシック" panose="020B0600070205080204" pitchFamily="34" charset="-128"/>
              </a:rPr>
              <a:t>diarrhea and vector-borne diseases, </a:t>
            </a:r>
          </a:p>
          <a:p>
            <a:r>
              <a:rPr lang="en-US" altLang="fr-FR" dirty="0">
                <a:ea typeface="ＭＳ Ｐゴシック" panose="020B0600070205080204" pitchFamily="34" charset="-128"/>
              </a:rPr>
              <a:t>This is why this model advocates for public health engineering and nutrition activities to be done in close collaboration with medical activities in order to achieve a public health objective</a:t>
            </a:r>
            <a:endParaRPr lang="fr-CH" altLang="fr-FR"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3</a:t>
            </a:fld>
            <a:endParaRPr lang="fr-CH"/>
          </a:p>
        </p:txBody>
      </p:sp>
    </p:spTree>
    <p:extLst>
      <p:ext uri="{BB962C8B-B14F-4D97-AF65-F5344CB8AC3E}">
        <p14:creationId xmlns:p14="http://schemas.microsoft.com/office/powerpoint/2010/main" val="764794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A9D438B-4663-428D-B20C-C1ED6B6521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FF57D41F-A9F9-428F-ADE8-0416FEDA4B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dirty="0">
                <a:ea typeface="ＭＳ Ｐゴシック" panose="020B0600070205080204" pitchFamily="34" charset="-128"/>
                <a:cs typeface="Arial Narrow" panose="020B0606020202030204" pitchFamily="34" charset="0"/>
              </a:rPr>
              <a:t>Schistosomiasis</a:t>
            </a:r>
            <a:r>
              <a:rPr lang="en-GB" altLang="fr-FR" dirty="0">
                <a:solidFill>
                  <a:srgbClr val="FFFF00"/>
                </a:solidFill>
                <a:ea typeface="ＭＳ Ｐゴシック" panose="020B0600070205080204" pitchFamily="34" charset="-128"/>
              </a:rPr>
              <a:t> affects millions of people each year . </a:t>
            </a:r>
            <a:r>
              <a:rPr lang="en-US" altLang="fr-FR" dirty="0">
                <a:ea typeface="ＭＳ Ｐゴシック" panose="020B0600070205080204" pitchFamily="34" charset="-128"/>
              </a:rPr>
              <a:t>People become infected when larval forms of the parasite – released by freshwater snails – penetrate the skin during contact with infested water (usually stagnant water). Play habits of school-aged children such as swimming or fishing in infested water make them especially vulnerable to infection.</a:t>
            </a:r>
            <a:endParaRPr lang="fr-CH" altLang="fr-FR" dirty="0">
              <a:ea typeface="ＭＳ Ｐゴシック" panose="020B0600070205080204" pitchFamily="34" charset="-128"/>
            </a:endParaRPr>
          </a:p>
        </p:txBody>
      </p:sp>
      <p:sp>
        <p:nvSpPr>
          <p:cNvPr id="66564" name="Slide Number Placeholder 3">
            <a:extLst>
              <a:ext uri="{FF2B5EF4-FFF2-40B4-BE49-F238E27FC236}">
                <a16:creationId xmlns:a16="http://schemas.microsoft.com/office/drawing/2014/main" id="{D5AE4178-EE44-49F7-9F2D-574D804CDA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CED10CE-655F-43B0-958F-1C250598254F}" type="slidenum">
              <a:rPr lang="fr-FR" altLang="de-DE" sz="1200" smtClean="0">
                <a:latin typeface="Calibri" panose="020F0502020204030204" pitchFamily="34" charset="0"/>
              </a:rPr>
              <a:pPr/>
              <a:t>21</a:t>
            </a:fld>
            <a:endParaRPr lang="fr-FR" altLang="de-DE" sz="1200">
              <a:latin typeface="Calibri" panose="020F0502020204030204" pitchFamily="34" charset="0"/>
            </a:endParaRPr>
          </a:p>
        </p:txBody>
      </p:sp>
    </p:spTree>
    <p:extLst>
      <p:ext uri="{BB962C8B-B14F-4D97-AF65-F5344CB8AC3E}">
        <p14:creationId xmlns:p14="http://schemas.microsoft.com/office/powerpoint/2010/main" val="4190455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22</a:t>
            </a:fld>
            <a:endParaRPr lang="fr-CH"/>
          </a:p>
        </p:txBody>
      </p:sp>
    </p:spTree>
    <p:extLst>
      <p:ext uri="{BB962C8B-B14F-4D97-AF65-F5344CB8AC3E}">
        <p14:creationId xmlns:p14="http://schemas.microsoft.com/office/powerpoint/2010/main" val="806904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D2BFD08-1943-48A4-AD20-60429A0767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86DCDD0-EA79-453C-8147-EB55BDC551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Finally, the fourth route are diseases spread by insects which breed in water or bite near water. </a:t>
            </a:r>
          </a:p>
          <a:p>
            <a:r>
              <a:rPr lang="en-US" altLang="fr-FR" dirty="0">
                <a:ea typeface="ＭＳ Ｐゴシック" panose="020B0600070205080204" pitchFamily="34" charset="-128"/>
              </a:rPr>
              <a:t>Malaria, yellow fever and dengue are diseases transmitted by this transmission mechanism</a:t>
            </a:r>
          </a:p>
          <a:p>
            <a:endParaRPr lang="en-US" altLang="fr-FR" dirty="0">
              <a:ea typeface="ＭＳ Ｐゴシック" panose="020B0600070205080204" pitchFamily="34" charset="-128"/>
            </a:endParaRPr>
          </a:p>
          <a:p>
            <a:r>
              <a:rPr lang="en-US" dirty="0"/>
              <a:t>The title of this class is largely self-explanatory. The disease agent itself may have no relationship itself with water; rather its insect vector either breeds in or bites near water bodies. The relationship to water is determined by the insect vector, with some preferring stagnant polluted waters and others preferring clean, fast moving waters. Globally malaria is the most important of this class, which also includes Bancroftian filariasis, onchocerciasis, dengue, yellow fever and other arboviral infections all of which are transmitted by insects with aquatic larvae. Tsetse flies, which transmit Gambian sleeping sickness, are found near rivers but do not breed in water. Chapter 6 of this volume describes the cause, transmission and prevention of some vector-borne diseases.</a:t>
            </a:r>
            <a:endParaRPr lang="fr-CH" altLang="fr-FR" dirty="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9B8B2EBB-59C2-4FB5-A006-46B80C4F6C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9F26F8C4-19E0-489F-966B-D87EAE3A0491}" type="slidenum">
              <a:rPr lang="fr-FR" altLang="de-DE" sz="1200" smtClean="0">
                <a:latin typeface="Calibri" panose="020F0502020204030204" pitchFamily="34" charset="0"/>
              </a:rPr>
              <a:pPr/>
              <a:t>23</a:t>
            </a:fld>
            <a:endParaRPr lang="fr-FR" altLang="de-DE" sz="1200">
              <a:latin typeface="Calibri" panose="020F0502020204030204" pitchFamily="34" charset="0"/>
            </a:endParaRPr>
          </a:p>
        </p:txBody>
      </p:sp>
    </p:spTree>
    <p:extLst>
      <p:ext uri="{BB962C8B-B14F-4D97-AF65-F5344CB8AC3E}">
        <p14:creationId xmlns:p14="http://schemas.microsoft.com/office/powerpoint/2010/main" val="44278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24</a:t>
            </a:fld>
            <a:endParaRPr lang="fr-CH"/>
          </a:p>
        </p:txBody>
      </p:sp>
    </p:spTree>
    <p:extLst>
      <p:ext uri="{BB962C8B-B14F-4D97-AF65-F5344CB8AC3E}">
        <p14:creationId xmlns:p14="http://schemas.microsoft.com/office/powerpoint/2010/main" val="2567069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54EC1873-7FA5-4666-97B5-F69AAB7DCD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A2911356-5A9B-4A3A-B4A5-DECB0A439C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ea typeface="ＭＳ Ｐゴシック" panose="020B0600070205080204" pitchFamily="34" charset="-128"/>
              </a:rPr>
              <a:t>Knowing the transmission routes for diseases help to identify key interventions to be done to reduce the spread of diseases. </a:t>
            </a:r>
          </a:p>
          <a:p>
            <a:r>
              <a:rPr lang="en-US" altLang="fr-FR">
                <a:ea typeface="ＭＳ Ｐゴシック" panose="020B0600070205080204" pitchFamily="34" charset="-128"/>
              </a:rPr>
              <a:t>For instance, to tackle water borne diseases, we need to improve water quality by treating water or preventing its contamination</a:t>
            </a:r>
          </a:p>
          <a:p>
            <a:r>
              <a:rPr lang="en-US" altLang="fr-FR">
                <a:ea typeface="ＭＳ Ｐゴシック" panose="020B0600070205080204" pitchFamily="34" charset="-128"/>
              </a:rPr>
              <a:t>For water-washed disease, we have to increase access and availability of water to ensure better hygiene</a:t>
            </a:r>
          </a:p>
          <a:p>
            <a:r>
              <a:rPr lang="en-US" altLang="fr-FR">
                <a:ea typeface="ＭＳ Ｐゴシック" panose="020B0600070205080204" pitchFamily="34" charset="-128"/>
              </a:rPr>
              <a:t>For water-based, it is difficult to treat infected water surface bodies, but we can prevent people from getting into contact with them.</a:t>
            </a:r>
          </a:p>
          <a:p>
            <a:r>
              <a:rPr lang="en-US" altLang="fr-FR">
                <a:ea typeface="ＭＳ Ｐゴシック" panose="020B0600070205080204" pitchFamily="34" charset="-128"/>
              </a:rPr>
              <a:t>For water related insect vector, we can apply some vector control measures that we will see further into details during this wekk.</a:t>
            </a:r>
          </a:p>
          <a:p>
            <a:endParaRPr lang="en-US" altLang="fr-FR">
              <a:ea typeface="ＭＳ Ｐゴシック" panose="020B0600070205080204" pitchFamily="34" charset="-128"/>
            </a:endParaRPr>
          </a:p>
          <a:p>
            <a:endParaRPr lang="en-US" altLang="fr-FR">
              <a:ea typeface="ＭＳ Ｐゴシック" panose="020B0600070205080204" pitchFamily="34" charset="-128"/>
            </a:endParaRPr>
          </a:p>
        </p:txBody>
      </p:sp>
      <p:sp>
        <p:nvSpPr>
          <p:cNvPr id="73732" name="Slide Number Placeholder 3">
            <a:extLst>
              <a:ext uri="{FF2B5EF4-FFF2-40B4-BE49-F238E27FC236}">
                <a16:creationId xmlns:a16="http://schemas.microsoft.com/office/drawing/2014/main" id="{E68AE0A8-4EF2-431E-94E3-6FF09FC853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744A240-BAB5-404D-8A69-B7CDEFCEA1E6}" type="slidenum">
              <a:rPr lang="fr-FR" altLang="de-DE" sz="1200" smtClean="0">
                <a:latin typeface="Calibri" panose="020F0502020204030204" pitchFamily="34" charset="0"/>
              </a:rPr>
              <a:pPr/>
              <a:t>25</a:t>
            </a:fld>
            <a:endParaRPr lang="fr-FR" altLang="de-DE" sz="1200">
              <a:latin typeface="Calibri" panose="020F0502020204030204" pitchFamily="34" charset="0"/>
            </a:endParaRPr>
          </a:p>
        </p:txBody>
      </p:sp>
    </p:spTree>
    <p:extLst>
      <p:ext uri="{BB962C8B-B14F-4D97-AF65-F5344CB8AC3E}">
        <p14:creationId xmlns:p14="http://schemas.microsoft.com/office/powerpoint/2010/main" val="80624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26</a:t>
            </a:fld>
            <a:endParaRPr lang="fr-CH"/>
          </a:p>
        </p:txBody>
      </p:sp>
    </p:spTree>
    <p:extLst>
      <p:ext uri="{BB962C8B-B14F-4D97-AF65-F5344CB8AC3E}">
        <p14:creationId xmlns:p14="http://schemas.microsoft.com/office/powerpoint/2010/main" val="280137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797E8CEA-A46F-4FB4-8A94-4A0DF315DF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016D2328-85D0-40D5-B186-F5282B45EEDC}" type="slidenum">
              <a:rPr lang="en-GB" altLang="fr-FR" sz="1200" smtClean="0">
                <a:solidFill>
                  <a:srgbClr val="000000"/>
                </a:solidFill>
                <a:latin typeface="Times New Roman" panose="02020603050405020304" pitchFamily="18" charset="0"/>
              </a:rPr>
              <a:pPr>
                <a:buSzPct val="100000"/>
              </a:pPr>
              <a:t>4</a:t>
            </a:fld>
            <a:endParaRPr lang="en-GB" altLang="fr-FR" sz="1200">
              <a:solidFill>
                <a:srgbClr val="000000"/>
              </a:solidFill>
              <a:latin typeface="Times New Roman" panose="02020603050405020304" pitchFamily="18" charset="0"/>
            </a:endParaRPr>
          </a:p>
        </p:txBody>
      </p:sp>
      <p:sp>
        <p:nvSpPr>
          <p:cNvPr id="21507" name="Rectangle 1">
            <a:extLst>
              <a:ext uri="{FF2B5EF4-FFF2-40B4-BE49-F238E27FC236}">
                <a16:creationId xmlns:a16="http://schemas.microsoft.com/office/drawing/2014/main" id="{8BB6D5A8-FE6A-4FF6-841D-59A6F71D7EF6}"/>
              </a:ext>
            </a:extLst>
          </p:cNvPr>
          <p:cNvSpPr>
            <a:spLocks noGrp="1" noRot="1" noChangeAspect="1" noChangeArrowheads="1" noTextEdit="1"/>
          </p:cNvSpPr>
          <p:nvPr>
            <p:ph type="sldImg"/>
          </p:nvPr>
        </p:nvSpPr>
        <p:spPr bwMode="auto">
          <a:xfrm>
            <a:off x="1017588" y="596900"/>
            <a:ext cx="4884737" cy="27479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a:extLst>
              <a:ext uri="{FF2B5EF4-FFF2-40B4-BE49-F238E27FC236}">
                <a16:creationId xmlns:a16="http://schemas.microsoft.com/office/drawing/2014/main" id="{900DBEC0-7DD7-4468-877A-FB48AA7DBA21}"/>
              </a:ext>
            </a:extLst>
          </p:cNvPr>
          <p:cNvSpPr>
            <a:spLocks noGrp="1" noChangeArrowheads="1"/>
          </p:cNvSpPr>
          <p:nvPr>
            <p:ph type="body" idx="1"/>
          </p:nvPr>
        </p:nvSpPr>
        <p:spPr bwMode="auto">
          <a:xfrm>
            <a:off x="153835" y="3518827"/>
            <a:ext cx="6497945" cy="329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fr-FR" dirty="0">
                <a:ea typeface="ＭＳ Ｐゴシック" panose="020B0600070205080204" pitchFamily="34" charset="-128"/>
              </a:rPr>
              <a:t> In order to understand the role of the public health engineer, we have to look at the interaction between a population and its environment which can be schematized as a diagram showing,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ea typeface="ＭＳ Ｐゴシック" panose="020B0600070205080204" pitchFamily="34" charset="-128"/>
              </a:rPr>
              <a:t>*/ on one side, waste that a population discharges into the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ea typeface="ＭＳ Ｐゴシック" panose="020B0600070205080204" pitchFamily="34" charset="-128"/>
              </a:rPr>
              <a:t>*/and on the one side, the elements originating in the environment which are necessary to maintain a population’s life and health</a:t>
            </a:r>
          </a:p>
          <a:p>
            <a:endParaRPr lang="fr-CH" altLang="fr-FR" dirty="0">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5936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5</a:t>
            </a:fld>
            <a:endParaRPr lang="fr-CH"/>
          </a:p>
        </p:txBody>
      </p:sp>
    </p:spTree>
    <p:extLst>
      <p:ext uri="{BB962C8B-B14F-4D97-AF65-F5344CB8AC3E}">
        <p14:creationId xmlns:p14="http://schemas.microsoft.com/office/powerpoint/2010/main" val="368079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a:extLst>
              <a:ext uri="{FF2B5EF4-FFF2-40B4-BE49-F238E27FC236}">
                <a16:creationId xmlns:a16="http://schemas.microsoft.com/office/drawing/2014/main" id="{F4CABE6D-1E75-42CB-A8E2-6D4EE81B0D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FBA0B9AD-998C-44E5-BEE0-60B9FB856D9D}" type="slidenum">
              <a:rPr lang="en-GB" altLang="fr-FR" sz="1200" smtClean="0">
                <a:solidFill>
                  <a:srgbClr val="000000"/>
                </a:solidFill>
                <a:latin typeface="Times New Roman" panose="02020603050405020304" pitchFamily="18" charset="0"/>
              </a:rPr>
              <a:pPr>
                <a:buSzPct val="100000"/>
              </a:pPr>
              <a:t>6</a:t>
            </a:fld>
            <a:endParaRPr lang="en-GB" altLang="fr-FR" sz="1200">
              <a:solidFill>
                <a:srgbClr val="000000"/>
              </a:solidFill>
              <a:latin typeface="Times New Roman" panose="02020603050405020304" pitchFamily="18" charset="0"/>
            </a:endParaRPr>
          </a:p>
        </p:txBody>
      </p:sp>
      <p:sp>
        <p:nvSpPr>
          <p:cNvPr id="24579" name="Rectangle 1">
            <a:extLst>
              <a:ext uri="{FF2B5EF4-FFF2-40B4-BE49-F238E27FC236}">
                <a16:creationId xmlns:a16="http://schemas.microsoft.com/office/drawing/2014/main" id="{DAD0D536-A86D-498D-94AA-9CEC68715C49}"/>
              </a:ext>
            </a:extLst>
          </p:cNvPr>
          <p:cNvSpPr>
            <a:spLocks noGrp="1" noRot="1" noChangeAspect="1" noChangeArrowheads="1" noTextEdit="1"/>
          </p:cNvSpPr>
          <p:nvPr>
            <p:ph type="sldImg"/>
          </p:nvPr>
        </p:nvSpPr>
        <p:spPr bwMode="auto">
          <a:xfrm>
            <a:off x="811213" y="573088"/>
            <a:ext cx="4884737" cy="2747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a:extLst>
              <a:ext uri="{FF2B5EF4-FFF2-40B4-BE49-F238E27FC236}">
                <a16:creationId xmlns:a16="http://schemas.microsoft.com/office/drawing/2014/main" id="{90C49761-7D97-4668-8D16-0349576477AA}"/>
              </a:ext>
            </a:extLst>
          </p:cNvPr>
          <p:cNvSpPr>
            <a:spLocks noGrp="1" noChangeArrowheads="1"/>
          </p:cNvSpPr>
          <p:nvPr>
            <p:ph type="body" idx="1"/>
          </p:nvPr>
        </p:nvSpPr>
        <p:spPr bwMode="auto">
          <a:xfrm>
            <a:off x="147682" y="3643854"/>
            <a:ext cx="6497945" cy="329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fr-FR" dirty="0">
                <a:ea typeface="ＭＳ Ｐゴシック" panose="020B0600070205080204" pitchFamily="34" charset="-128"/>
              </a:rPr>
              <a:t>*/ waste that a population discharges into the environment (in the form of human excreta, garbage, and liquid waste). </a:t>
            </a:r>
            <a:endParaRPr lang="fr-CH"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endParaRPr lang="fr-CH"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n-US" altLang="fr-FR" dirty="0">
                <a:ea typeface="ＭＳ Ｐゴシック" panose="020B0600070205080204" pitchFamily="34" charset="-128"/>
              </a:rPr>
              <a:t>*/ the elements originating in the environment which are necessary to maintain a population’s life and health (water, food, energy, raw materials for work, materials for building shelter) and also vector of diseases (such as rats or mosquitoes)</a:t>
            </a:r>
          </a:p>
          <a:p>
            <a:endParaRPr lang="fr-CH" altLang="fr-FR" dirty="0">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9522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7</a:t>
            </a:fld>
            <a:endParaRPr lang="fr-CH"/>
          </a:p>
        </p:txBody>
      </p:sp>
    </p:spTree>
    <p:extLst>
      <p:ext uri="{BB962C8B-B14F-4D97-AF65-F5344CB8AC3E}">
        <p14:creationId xmlns:p14="http://schemas.microsoft.com/office/powerpoint/2010/main" val="377870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a:extLst>
              <a:ext uri="{FF2B5EF4-FFF2-40B4-BE49-F238E27FC236}">
                <a16:creationId xmlns:a16="http://schemas.microsoft.com/office/drawing/2014/main" id="{F5BA7594-0D85-47E9-8A62-698D99AD91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F4D72BF6-53EF-43C3-9278-1D58CD7C9994}" type="slidenum">
              <a:rPr lang="en-GB" altLang="fr-FR" sz="1200" smtClean="0">
                <a:solidFill>
                  <a:srgbClr val="000000"/>
                </a:solidFill>
                <a:latin typeface="Times New Roman" panose="02020603050405020304" pitchFamily="18" charset="0"/>
              </a:rPr>
              <a:pPr>
                <a:buSzPct val="100000"/>
              </a:pPr>
              <a:t>8</a:t>
            </a:fld>
            <a:endParaRPr lang="en-GB" altLang="fr-FR" sz="1200">
              <a:solidFill>
                <a:srgbClr val="000000"/>
              </a:solidFill>
              <a:latin typeface="Times New Roman" panose="02020603050405020304" pitchFamily="18" charset="0"/>
            </a:endParaRPr>
          </a:p>
        </p:txBody>
      </p:sp>
      <p:sp>
        <p:nvSpPr>
          <p:cNvPr id="38915" name="Rectangle 1">
            <a:extLst>
              <a:ext uri="{FF2B5EF4-FFF2-40B4-BE49-F238E27FC236}">
                <a16:creationId xmlns:a16="http://schemas.microsoft.com/office/drawing/2014/main" id="{DD97632E-BA01-4A54-B025-7A1E19E9B979}"/>
              </a:ext>
            </a:extLst>
          </p:cNvPr>
          <p:cNvSpPr>
            <a:spLocks noGrp="1" noRot="1" noChangeAspect="1" noChangeArrowheads="1" noTextEdit="1"/>
          </p:cNvSpPr>
          <p:nvPr>
            <p:ph type="sldImg"/>
          </p:nvPr>
        </p:nvSpPr>
        <p:spPr bwMode="auto">
          <a:xfrm>
            <a:off x="842963" y="619125"/>
            <a:ext cx="4879975" cy="2746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Text Box 2">
            <a:extLst>
              <a:ext uri="{FF2B5EF4-FFF2-40B4-BE49-F238E27FC236}">
                <a16:creationId xmlns:a16="http://schemas.microsoft.com/office/drawing/2014/main" id="{7421F1DF-BECB-4FB2-ABF6-57629831BF45}"/>
              </a:ext>
            </a:extLst>
          </p:cNvPr>
          <p:cNvSpPr>
            <a:spLocks noGrp="1" noChangeArrowheads="1"/>
          </p:cNvSpPr>
          <p:nvPr>
            <p:ph type="body" idx="1"/>
          </p:nvPr>
        </p:nvSpPr>
        <p:spPr bwMode="auto">
          <a:xfrm>
            <a:off x="252828" y="3651669"/>
            <a:ext cx="6497945" cy="329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fr-FR" dirty="0">
                <a:ea typeface="ＭＳ Ｐゴシック" panose="020B0600070205080204" pitchFamily="34" charset="-128"/>
              </a:rPr>
              <a:t>During many situations of displacement: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fr-FR" dirty="0">
                <a:ea typeface="ＭＳ Ｐゴシック" panose="020B0600070205080204" pitchFamily="34" charset="-128"/>
              </a:rPr>
              <a:t>Populations away from their familiar habitat have difficulties to maintain their hygiene practices </a:t>
            </a:r>
          </a:p>
          <a:p>
            <a:pPr marL="171450" indent="-171450">
              <a:buFont typeface="Wingdings" panose="05000000000000000000" pitchFamily="2" charset="2"/>
              <a:buChar char="Ø"/>
            </a:pPr>
            <a:r>
              <a:rPr lang="en-US" altLang="fr-FR" dirty="0">
                <a:ea typeface="ＭＳ Ｐゴシック" panose="020B0600070205080204" pitchFamily="34" charset="-128"/>
              </a:rPr>
              <a:t>Overcrowding increases the risk of disease transmission</a:t>
            </a:r>
          </a:p>
          <a:p>
            <a:pPr marL="171450" indent="-171450">
              <a:buFont typeface="Wingdings" panose="05000000000000000000" pitchFamily="2" charset="2"/>
              <a:buChar char="Ø"/>
            </a:pPr>
            <a:r>
              <a:rPr lang="en-US" altLang="fr-FR" dirty="0">
                <a:ea typeface="ＭＳ Ｐゴシック" panose="020B0600070205080204" pitchFamily="34" charset="-128"/>
              </a:rPr>
              <a:t>The stress on public services is increased and can result in shortages or break-down of services (water systems, health centers, latrines, waste-water systems </a:t>
            </a:r>
            <a:r>
              <a:rPr lang="en-US" altLang="fr-FR" dirty="0" err="1">
                <a:ea typeface="ＭＳ Ｐゴシック" panose="020B0600070205080204" pitchFamily="34" charset="-128"/>
              </a:rPr>
              <a:t>etc</a:t>
            </a:r>
            <a:r>
              <a:rPr lang="en-US" altLang="fr-FR" dirty="0">
                <a:ea typeface="ＭＳ Ｐゴシック" panose="020B0600070205080204" pitchFamily="34" charset="-128"/>
              </a:rPr>
              <a:t>)</a:t>
            </a:r>
          </a:p>
          <a:p>
            <a:pPr marL="171450" indent="-171450">
              <a:buFont typeface="Wingdings" panose="05000000000000000000" pitchFamily="2" charset="2"/>
              <a:buChar char="Ø"/>
            </a:pPr>
            <a:r>
              <a:rPr lang="en-US" altLang="fr-FR" dirty="0">
                <a:ea typeface="ＭＳ Ｐゴシック" panose="020B0600070205080204" pitchFamily="34" charset="-128"/>
              </a:rPr>
              <a:t>Waste products (e.g. </a:t>
            </a:r>
            <a:r>
              <a:rPr lang="en-US" altLang="fr-FR" dirty="0" err="1">
                <a:ea typeface="ＭＳ Ｐゴシック" panose="020B0600070205080204" pitchFamily="34" charset="-128"/>
              </a:rPr>
              <a:t>faeces</a:t>
            </a:r>
            <a:r>
              <a:rPr lang="en-US" altLang="fr-FR" dirty="0">
                <a:ea typeface="ＭＳ Ｐゴシック" panose="020B0600070205080204" pitchFamily="34" charset="-128"/>
              </a:rPr>
              <a:t> or solid waste) are no longer disposed off properly resulting in a contamination of the environment</a:t>
            </a:r>
          </a:p>
          <a:p>
            <a:pPr marL="171450" indent="-171450">
              <a:buFont typeface="Wingdings" panose="05000000000000000000" pitchFamily="2" charset="2"/>
              <a:buChar char="Ø"/>
            </a:pPr>
            <a:r>
              <a:rPr lang="en-US" altLang="fr-FR" dirty="0">
                <a:ea typeface="ＭＳ Ｐゴシック" panose="020B0600070205080204" pitchFamily="34" charset="-128"/>
              </a:rPr>
              <a:t>Displaced populations don’t have the means to keep their environment clean and are exposed to pathogens</a:t>
            </a:r>
          </a:p>
          <a:p>
            <a:pPr marL="171450" indent="-171450">
              <a:buFont typeface="Wingdings" panose="05000000000000000000" pitchFamily="2" charset="2"/>
              <a:buChar char="Ø"/>
            </a:pPr>
            <a:r>
              <a:rPr lang="en-US" altLang="fr-FR" dirty="0">
                <a:ea typeface="ＭＳ Ｐゴシック" panose="020B0600070205080204" pitchFamily="34" charset="-128"/>
              </a:rPr>
              <a:t>Malnutrition and inappropriate housing increases the vulnerability of displaced populations</a:t>
            </a:r>
          </a:p>
          <a:p>
            <a:pPr marL="0" indent="0">
              <a:buFont typeface="Wingdings" panose="05000000000000000000" pitchFamily="2" charset="2"/>
              <a:buNone/>
            </a:pPr>
            <a:endParaRPr lang="en-US" altLang="fr-FR" dirty="0">
              <a:ea typeface="ＭＳ Ｐゴシック" panose="020B0600070205080204" pitchFamily="34" charset="-128"/>
            </a:endParaRPr>
          </a:p>
          <a:p>
            <a:pPr marL="0" indent="0">
              <a:buFont typeface="Wingdings" panose="05000000000000000000" pitchFamily="2" charset="2"/>
              <a:buNone/>
            </a:pPr>
            <a:r>
              <a:rPr lang="en-US" altLang="fr-FR" dirty="0">
                <a:ea typeface="ＭＳ Ｐゴシック" panose="020B0600070205080204" pitchFamily="34" charset="-128"/>
              </a:rPr>
              <a:t>Between these two poles a vicious circle may be created. Infectious diseases can be transmitted by direct contact within the population, </a:t>
            </a:r>
          </a:p>
          <a:p>
            <a:r>
              <a:rPr lang="en-US" altLang="fr-FR" dirty="0">
                <a:ea typeface="ＭＳ Ｐゴシック" panose="020B0600070205080204" pitchFamily="34" charset="-128"/>
              </a:rPr>
              <a:t>but also through the environment. </a:t>
            </a:r>
          </a:p>
          <a:p>
            <a:r>
              <a:rPr lang="en-US" altLang="fr-FR" dirty="0">
                <a:ea typeface="ＭＳ Ｐゴシック" panose="020B0600070205080204" pitchFamily="34" charset="-128"/>
              </a:rPr>
              <a:t>For example, if human waste are disposed inadequately in the environment, it can  lead to a proliferation of pathogens contains in the </a:t>
            </a:r>
            <a:r>
              <a:rPr lang="en-US" altLang="fr-FR" dirty="0" err="1">
                <a:ea typeface="ＭＳ Ｐゴシック" panose="020B0600070205080204" pitchFamily="34" charset="-128"/>
              </a:rPr>
              <a:t>faeces</a:t>
            </a:r>
            <a:r>
              <a:rPr lang="en-US" altLang="fr-FR" dirty="0">
                <a:ea typeface="ＭＳ Ｐゴシック" panose="020B0600070205080204" pitchFamily="34" charset="-128"/>
              </a:rPr>
              <a:t> in the water for instance.</a:t>
            </a:r>
          </a:p>
          <a:p>
            <a:r>
              <a:rPr lang="en-US" altLang="fr-FR" dirty="0">
                <a:ea typeface="ＭＳ Ｐゴシック" panose="020B0600070205080204" pitchFamily="34" charset="-128"/>
              </a:rPr>
              <a:t> As a result, it might lead to an increase of incidence of diarrheal diseases within the population, which leads to an increase of the contamination of the environment and an increase number of pathogens and so on….. A vicious circle !</a:t>
            </a:r>
          </a:p>
          <a:p>
            <a:endParaRPr lang="en-US" altLang="fr-FR" dirty="0">
              <a:ea typeface="ＭＳ Ｐゴシック" panose="020B0600070205080204" pitchFamily="34" charset="-128"/>
            </a:endParaRPr>
          </a:p>
        </p:txBody>
      </p:sp>
    </p:spTree>
    <p:extLst>
      <p:ext uri="{BB962C8B-B14F-4D97-AF65-F5344CB8AC3E}">
        <p14:creationId xmlns:p14="http://schemas.microsoft.com/office/powerpoint/2010/main" val="294010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F241B91-5470-4F58-90AE-464A1EF7E9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D586029-33B5-4539-ADB1-EB6F6889E4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In a humanitarian context, the role of the public health engineer is crucial because population are particularly at risk of this vicious cycle. </a:t>
            </a:r>
          </a:p>
          <a:p>
            <a:endParaRPr lang="en-US"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Various </a:t>
            </a:r>
            <a:r>
              <a:rPr lang="en-US" altLang="fr-FR" b="1" u="sng" dirty="0">
                <a:solidFill>
                  <a:srgbClr val="C00000"/>
                </a:solidFill>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8"/>
                <a:cs typeface="Arial Unicode MS" panose="020B0604020202020204" pitchFamily="34" charset="-128"/>
              </a:rPr>
              <a:t>factors aggravate </a:t>
            </a:r>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the vulnerability of the population to infectious diseases:</a:t>
            </a:r>
          </a:p>
          <a:p>
            <a:endParaRPr lang="en-US"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 Overcrowding </a:t>
            </a: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 Deterioration of essential services and infrastructure, such as health care, water and sanitation systems, garbage collection. </a:t>
            </a: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 Poor housing conditions in temporary settlement or damaged structures</a:t>
            </a: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 Lower immunity due to malnutrition or lack of health care</a:t>
            </a:r>
          </a:p>
          <a:p>
            <a:endParaRPr lang="en-US"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 </a:t>
            </a:r>
          </a:p>
          <a:p>
            <a:endParaRPr lang="fr-CH" altLang="fr-FR" dirty="0">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1B355744-B1C8-40BD-BF4F-FD57F78ADC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621F3CB-51F1-4BC3-B0CB-45515CFD5968}" type="slidenum">
              <a:rPr lang="fr-FR" altLang="de-DE" sz="1200" smtClean="0">
                <a:latin typeface="Calibri" panose="020F0502020204030204" pitchFamily="34" charset="0"/>
              </a:rPr>
              <a:pPr/>
              <a:t>9</a:t>
            </a:fld>
            <a:endParaRPr lang="fr-FR" altLang="de-DE" sz="1200">
              <a:latin typeface="Calibri" panose="020F0502020204030204" pitchFamily="34" charset="0"/>
            </a:endParaRPr>
          </a:p>
        </p:txBody>
      </p:sp>
    </p:spTree>
    <p:extLst>
      <p:ext uri="{BB962C8B-B14F-4D97-AF65-F5344CB8AC3E}">
        <p14:creationId xmlns:p14="http://schemas.microsoft.com/office/powerpoint/2010/main" val="161690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5C14E2A-CF7C-4E7F-9072-C69F2B2B58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1E9BB0B-B982-479A-899A-05B0A0A825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Public health engineering relies on this concept that certain hazards (infectious pathogens or chemicals) move through the environment and cause harms to human. Therefore, public health engineering measures focus on preventing the creation of hazards, its transport and the people from being exposed to it once encountered. </a:t>
            </a:r>
          </a:p>
          <a:p>
            <a:r>
              <a:rPr lang="en-US" altLang="fr-FR" dirty="0">
                <a:ea typeface="ＭＳ Ｐゴシック" panose="020B0600070205080204" pitchFamily="34" charset="-128"/>
              </a:rPr>
              <a:t>In the case of human waste mentioned early, we cannot avoid its creation, but the public engineer can reduce the spread of human waste in the environment by setting a proper sanitation system. He can also treat water and promote proper food hygiene practices to the reduce the exposure of people to faces contained in contaminated food or water.</a:t>
            </a:r>
          </a:p>
          <a:p>
            <a:r>
              <a:rPr lang="en-US" altLang="fr-FR" dirty="0">
                <a:ea typeface="ＭＳ Ｐゴシック" panose="020B0600070205080204" pitchFamily="34" charset="-128"/>
              </a:rPr>
              <a:t>Therefore, the role of the engineers is to put barriers at the creation, transport and exposure to hazards to improve health. Because one barrier rarely function at 100%, public health engineer should put multiple barriers.</a:t>
            </a:r>
          </a:p>
          <a:p>
            <a:r>
              <a:rPr lang="en-US" altLang="fr-FR" dirty="0">
                <a:ea typeface="ＭＳ Ｐゴシック" panose="020B0600070205080204" pitchFamily="34" charset="-128"/>
              </a:rPr>
              <a:t>In order to know where and when to put the barrier to stop the vicious cycle of the transmission of a disease, the public health engineer should have a good understanding of the transmission cycle of this disease</a:t>
            </a: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Depending on the organizations, this public health engineer is called, environmental health specialist, WASH specialist or Water &amp; habitat, such as the ICRC.</a:t>
            </a:r>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EB29CF30-C424-4B3A-810E-C30F38888E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F144B2E1-6037-471E-96BB-06C9D75CE71F}" type="slidenum">
              <a:rPr lang="fr-FR" altLang="de-DE" sz="1200" smtClean="0">
                <a:latin typeface="Calibri" panose="020F0502020204030204" pitchFamily="34" charset="0"/>
              </a:rPr>
              <a:pPr/>
              <a:t>10</a:t>
            </a:fld>
            <a:endParaRPr lang="fr-FR" altLang="de-DE" sz="1200">
              <a:latin typeface="Calibri" panose="020F0502020204030204" pitchFamily="34" charset="0"/>
            </a:endParaRPr>
          </a:p>
        </p:txBody>
      </p:sp>
    </p:spTree>
    <p:extLst>
      <p:ext uri="{BB962C8B-B14F-4D97-AF65-F5344CB8AC3E}">
        <p14:creationId xmlns:p14="http://schemas.microsoft.com/office/powerpoint/2010/main" val="302082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C0BB3765-2FEB-4FA1-A63D-CCC7BA78ADEA}"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63215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DB91FE1-24B4-4B8E-9C12-377ED74E4457}"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23051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CF0830B0-DDBD-46A4-851C-9A55D0D957F8}"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255686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00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DE77A97C-C3A3-4A19-BA24-A5FD626D2174}"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9556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4AE70-1766-4C0E-B73C-A01572D387C8}" type="datetime1">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18261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488A43C1-2610-4121-97E0-8261E1160B60}" type="datetime1">
              <a:rPr lang="fr-CH" smtClean="0"/>
              <a:t>06.12.2019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28853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444A891F-A1D8-4E64-B9E9-8CB673DAB0E1}" type="datetime1">
              <a:rPr lang="fr-CH" smtClean="0"/>
              <a:t>06.12.2019</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17352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3B458D24-DA26-494B-BCA2-13358CA4B198}" type="datetime1">
              <a:rPr lang="fr-CH" smtClean="0"/>
              <a:t>06.12.2019</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2232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6501E-86AE-40B6-A673-ADBB6F04B146}" type="datetime1">
              <a:rPr lang="fr-CH" smtClean="0"/>
              <a:t>06.12.2019</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38535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89665-375D-4F64-9823-E35FE3B5A737}" type="datetime1">
              <a:rPr lang="fr-CH" smtClean="0"/>
              <a:t>06.12.2019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3401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99AC1-469E-4906-95B1-7BD1E17C7453}" type="datetime1">
              <a:rPr lang="fr-CH" smtClean="0"/>
              <a:t>06.12.2019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33383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ECC09-F133-40F4-BA89-0A6F84398034}" type="datetime1">
              <a:rPr lang="fr-CH" smtClean="0"/>
              <a:t>06.12.2019</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5948-8B76-4A50-B7DB-B45DBE1BD062}" type="slidenum">
              <a:rPr lang="fr-CH" smtClean="0"/>
              <a:t>‹#›</a:t>
            </a:fld>
            <a:endParaRPr lang="fr-CH"/>
          </a:p>
        </p:txBody>
      </p:sp>
      <p:grpSp>
        <p:nvGrpSpPr>
          <p:cNvPr id="7" name="Group 6">
            <a:extLst>
              <a:ext uri="{FF2B5EF4-FFF2-40B4-BE49-F238E27FC236}">
                <a16:creationId xmlns:a16="http://schemas.microsoft.com/office/drawing/2014/main" id="{E2F20498-DE94-42AC-9750-BC9E6CB6C033}"/>
              </a:ext>
            </a:extLst>
          </p:cNvPr>
          <p:cNvGrpSpPr/>
          <p:nvPr userDrawn="1"/>
        </p:nvGrpSpPr>
        <p:grpSpPr>
          <a:xfrm>
            <a:off x="0" y="0"/>
            <a:ext cx="628650" cy="6858000"/>
            <a:chOff x="0" y="0"/>
            <a:chExt cx="628650" cy="6858000"/>
          </a:xfrm>
        </p:grpSpPr>
        <p:sp>
          <p:nvSpPr>
            <p:cNvPr id="8" name="Rectangle 7">
              <a:extLst>
                <a:ext uri="{FF2B5EF4-FFF2-40B4-BE49-F238E27FC236}">
                  <a16:creationId xmlns:a16="http://schemas.microsoft.com/office/drawing/2014/main" id="{CEE2B687-A788-45D9-8616-EB96572B979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8F35EB1C-E6A8-4C03-A326-3FD3D77DDA5E}"/>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grpSp>
    </p:spTree>
    <p:extLst>
      <p:ext uri="{BB962C8B-B14F-4D97-AF65-F5344CB8AC3E}">
        <p14:creationId xmlns:p14="http://schemas.microsoft.com/office/powerpoint/2010/main" val="299035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G1VNSCsP5Q"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5zgzLA8Ya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www.youtube.com/watch?v=lo1cRLdqKq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27246" y="1521879"/>
            <a:ext cx="9144000" cy="1030165"/>
          </a:xfrm>
        </p:spPr>
        <p:txBody>
          <a:bodyPr>
            <a:normAutofit/>
          </a:bodyPr>
          <a:lstStyle/>
          <a:p>
            <a:r>
              <a:rPr lang="en-US" sz="4400" dirty="0"/>
              <a:t>Public Health Engineering</a:t>
            </a:r>
            <a:endParaRPr lang="fr-CH" sz="4400" dirty="0"/>
          </a:p>
        </p:txBody>
      </p:sp>
      <p:sp>
        <p:nvSpPr>
          <p:cNvPr id="14" name="Slide Number Placeholder 13"/>
          <p:cNvSpPr>
            <a:spLocks noGrp="1"/>
          </p:cNvSpPr>
          <p:nvPr>
            <p:ph type="sldNum" sz="quarter" idx="12"/>
          </p:nvPr>
        </p:nvSpPr>
        <p:spPr/>
        <p:txBody>
          <a:bodyPr/>
          <a:lstStyle/>
          <a:p>
            <a:fld id="{8CC4FCE3-3984-484D-8147-94AB9B0F2189}" type="slidenum">
              <a:rPr lang="fr-CH" smtClean="0"/>
              <a:t>1</a:t>
            </a:fld>
            <a:endParaRPr lang="fr-CH"/>
          </a:p>
        </p:txBody>
      </p:sp>
      <p:pic>
        <p:nvPicPr>
          <p:cNvPr id="21" name="Picture 20">
            <a:extLst>
              <a:ext uri="{FF2B5EF4-FFF2-40B4-BE49-F238E27FC236}">
                <a16:creationId xmlns:a16="http://schemas.microsoft.com/office/drawing/2014/main" id="{F7FB92CD-9BBA-4AAB-86E7-44D5FD591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650" y="2566153"/>
            <a:ext cx="2916966" cy="1982562"/>
          </a:xfrm>
          <a:prstGeom prst="rect">
            <a:avLst/>
          </a:prstGeom>
          <a:ln w="9525">
            <a:solidFill>
              <a:schemeClr val="tx1"/>
            </a:solidFill>
          </a:ln>
        </p:spPr>
      </p:pic>
      <p:pic>
        <p:nvPicPr>
          <p:cNvPr id="24" name="Picture 23">
            <a:extLst>
              <a:ext uri="{FF2B5EF4-FFF2-40B4-BE49-F238E27FC236}">
                <a16:creationId xmlns:a16="http://schemas.microsoft.com/office/drawing/2014/main" id="{C0493672-D972-4DBE-8DFD-BC7ACF730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692" y="2552044"/>
            <a:ext cx="2995006" cy="1996671"/>
          </a:xfrm>
          <a:prstGeom prst="rect">
            <a:avLst/>
          </a:prstGeom>
          <a:ln w="9525">
            <a:solidFill>
              <a:schemeClr val="tx1"/>
            </a:solidFill>
          </a:ln>
        </p:spPr>
      </p:pic>
      <p:pic>
        <p:nvPicPr>
          <p:cNvPr id="26" name="Picture 25">
            <a:extLst>
              <a:ext uri="{FF2B5EF4-FFF2-40B4-BE49-F238E27FC236}">
                <a16:creationId xmlns:a16="http://schemas.microsoft.com/office/drawing/2014/main" id="{7F21C673-8766-439C-ACC3-50FF993816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2152" y="2552044"/>
            <a:ext cx="2995004" cy="1996670"/>
          </a:xfrm>
          <a:prstGeom prst="rect">
            <a:avLst/>
          </a:prstGeom>
          <a:ln w="9525">
            <a:solidFill>
              <a:schemeClr val="tx1"/>
            </a:solidFill>
          </a:ln>
        </p:spPr>
      </p:pic>
      <p:sp>
        <p:nvSpPr>
          <p:cNvPr id="9" name="TextBox 8">
            <a:extLst>
              <a:ext uri="{FF2B5EF4-FFF2-40B4-BE49-F238E27FC236}">
                <a16:creationId xmlns:a16="http://schemas.microsoft.com/office/drawing/2014/main" id="{7012F23E-86BE-4A0B-BC1D-F559C05164A8}"/>
              </a:ext>
            </a:extLst>
          </p:cNvPr>
          <p:cNvSpPr txBox="1"/>
          <p:nvPr/>
        </p:nvSpPr>
        <p:spPr>
          <a:xfrm>
            <a:off x="8472462" y="411120"/>
            <a:ext cx="3251788" cy="369332"/>
          </a:xfrm>
          <a:prstGeom prst="rect">
            <a:avLst/>
          </a:prstGeom>
          <a:noFill/>
        </p:spPr>
        <p:txBody>
          <a:bodyPr wrap="none" rtlCol="0">
            <a:spAutoFit/>
          </a:bodyPr>
          <a:lstStyle/>
          <a:p>
            <a:r>
              <a:rPr lang="en-GB" dirty="0">
                <a:highlight>
                  <a:srgbClr val="FFFF00"/>
                </a:highlight>
              </a:rPr>
              <a:t>Logo organization(s) facilitator(s)</a:t>
            </a:r>
          </a:p>
        </p:txBody>
      </p:sp>
      <p:sp>
        <p:nvSpPr>
          <p:cNvPr id="10" name="TextBox 9">
            <a:extLst>
              <a:ext uri="{FF2B5EF4-FFF2-40B4-BE49-F238E27FC236}">
                <a16:creationId xmlns:a16="http://schemas.microsoft.com/office/drawing/2014/main" id="{0E58A0A5-8C0D-45E5-8802-8195258E3B3A}"/>
              </a:ext>
            </a:extLst>
          </p:cNvPr>
          <p:cNvSpPr txBox="1"/>
          <p:nvPr/>
        </p:nvSpPr>
        <p:spPr>
          <a:xfrm>
            <a:off x="7884160" y="6075364"/>
            <a:ext cx="3840090" cy="369332"/>
          </a:xfrm>
          <a:prstGeom prst="rect">
            <a:avLst/>
          </a:prstGeom>
          <a:noFill/>
        </p:spPr>
        <p:txBody>
          <a:bodyPr wrap="none" rtlCol="0">
            <a:spAutoFit/>
          </a:bodyPr>
          <a:lstStyle/>
          <a:p>
            <a:r>
              <a:rPr lang="en-GB" dirty="0">
                <a:highlight>
                  <a:srgbClr val="FFFF00"/>
                </a:highlight>
              </a:rPr>
              <a:t>Name(s) and organization facilitator(s)</a:t>
            </a:r>
          </a:p>
        </p:txBody>
      </p:sp>
      <p:sp>
        <p:nvSpPr>
          <p:cNvPr id="11" name="TextBox 10">
            <a:extLst>
              <a:ext uri="{FF2B5EF4-FFF2-40B4-BE49-F238E27FC236}">
                <a16:creationId xmlns:a16="http://schemas.microsoft.com/office/drawing/2014/main" id="{9690B375-CADB-4FA0-897B-652E59C6E94F}"/>
              </a:ext>
            </a:extLst>
          </p:cNvPr>
          <p:cNvSpPr txBox="1"/>
          <p:nvPr/>
        </p:nvSpPr>
        <p:spPr>
          <a:xfrm>
            <a:off x="913569" y="5897565"/>
            <a:ext cx="3327127" cy="461665"/>
          </a:xfrm>
          <a:prstGeom prst="rect">
            <a:avLst/>
          </a:prstGeom>
          <a:noFill/>
        </p:spPr>
        <p:txBody>
          <a:bodyPr wrap="square" rtlCol="0">
            <a:spAutoFit/>
          </a:bodyPr>
          <a:lstStyle/>
          <a:p>
            <a:pPr algn="r"/>
            <a:r>
              <a:rPr lang="en-GB" sz="1200" dirty="0">
                <a:solidFill>
                  <a:srgbClr val="0070C0"/>
                </a:solidFill>
              </a:rPr>
              <a:t>These learning materials have been developed by colleagues of the ICRC Water and Habitat team</a:t>
            </a:r>
          </a:p>
        </p:txBody>
      </p:sp>
    </p:spTree>
    <p:extLst>
      <p:ext uri="{BB962C8B-B14F-4D97-AF65-F5344CB8AC3E}">
        <p14:creationId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C53BD8-BBF9-4D21-8569-6BA2A5112EE1}"/>
              </a:ext>
            </a:extLst>
          </p:cNvPr>
          <p:cNvSpPr>
            <a:spLocks noGrp="1"/>
          </p:cNvSpPr>
          <p:nvPr>
            <p:ph type="title"/>
          </p:nvPr>
        </p:nvSpPr>
        <p:spPr>
          <a:xfrm>
            <a:off x="838200" y="345057"/>
            <a:ext cx="10515600" cy="845389"/>
          </a:xfrm>
        </p:spPr>
        <p:txBody>
          <a:bodyPr rtlCol="0">
            <a:normAutofit/>
          </a:bodyPr>
          <a:lstStyle/>
          <a:p>
            <a:pPr algn="ctr" defTabSz="914176">
              <a:defRPr/>
            </a:pPr>
            <a:r>
              <a:rPr lang="en-US" sz="4399" u="sng" dirty="0">
                <a:latin typeface="+mn-lt"/>
              </a:rPr>
              <a:t>Public Health Engineering Principles</a:t>
            </a:r>
            <a:endParaRPr lang="fr-CH" sz="4399" u="sng" dirty="0">
              <a:latin typeface="+mn-lt"/>
            </a:endParaRPr>
          </a:p>
        </p:txBody>
      </p:sp>
      <p:sp>
        <p:nvSpPr>
          <p:cNvPr id="2" name="Content Placeholder 1">
            <a:extLst>
              <a:ext uri="{FF2B5EF4-FFF2-40B4-BE49-F238E27FC236}">
                <a16:creationId xmlns:a16="http://schemas.microsoft.com/office/drawing/2014/main" id="{C9F2342B-DA6B-47DE-9803-3EC9A9D1AAB8}"/>
              </a:ext>
            </a:extLst>
          </p:cNvPr>
          <p:cNvSpPr>
            <a:spLocks noGrp="1"/>
          </p:cNvSpPr>
          <p:nvPr>
            <p:ph sz="half" idx="1"/>
          </p:nvPr>
        </p:nvSpPr>
        <p:spPr>
          <a:xfrm>
            <a:off x="1805763" y="1845556"/>
            <a:ext cx="9688032" cy="4350639"/>
          </a:xfrm>
        </p:spPr>
        <p:txBody>
          <a:bodyPr rtlCol="0">
            <a:normAutofit/>
          </a:bodyPr>
          <a:lstStyle/>
          <a:p>
            <a:pPr defTabSz="914176">
              <a:buFont typeface="Wingdings" panose="05000000000000000000" pitchFamily="2" charset="2"/>
              <a:buChar char="à"/>
              <a:defRPr/>
            </a:pPr>
            <a:r>
              <a:rPr lang="en-US" dirty="0"/>
              <a:t>Knowing the transmission cycle of diseases allows to design an appropriate response</a:t>
            </a:r>
          </a:p>
          <a:p>
            <a:pPr marL="0" indent="0" defTabSz="914176">
              <a:buNone/>
              <a:defRPr/>
            </a:pPr>
            <a:endParaRPr lang="en-US" dirty="0"/>
          </a:p>
          <a:p>
            <a:pPr marL="0" indent="0" defTabSz="914176">
              <a:buNone/>
              <a:defRPr/>
            </a:pPr>
            <a:r>
              <a:rPr lang="en-US" dirty="0">
                <a:sym typeface="Wingdings" panose="05000000000000000000" pitchFamily="2" charset="2"/>
              </a:rPr>
              <a:t> </a:t>
            </a:r>
            <a:r>
              <a:rPr lang="en-US" dirty="0"/>
              <a:t>Preventing</a:t>
            </a:r>
          </a:p>
          <a:p>
            <a:pPr marL="799988" lvl="1" indent="-342900" defTabSz="914176">
              <a:spcBef>
                <a:spcPts val="499"/>
              </a:spcBef>
              <a:buFont typeface="Courier New" panose="02070309020205020404" pitchFamily="49" charset="0"/>
              <a:buChar char="o"/>
              <a:defRPr/>
            </a:pPr>
            <a:r>
              <a:rPr lang="en-US" dirty="0"/>
              <a:t>Creation of hazards</a:t>
            </a:r>
          </a:p>
          <a:p>
            <a:pPr marL="799988" lvl="1" indent="-342900" defTabSz="914176">
              <a:spcBef>
                <a:spcPts val="499"/>
              </a:spcBef>
              <a:buFont typeface="Courier New" panose="02070309020205020404" pitchFamily="49" charset="0"/>
              <a:buChar char="o"/>
              <a:defRPr/>
            </a:pPr>
            <a:r>
              <a:rPr lang="en-US" dirty="0"/>
              <a:t>Transport of hazards</a:t>
            </a:r>
          </a:p>
          <a:p>
            <a:pPr marL="799988" lvl="1" indent="-342900" defTabSz="914176">
              <a:spcBef>
                <a:spcPts val="499"/>
              </a:spcBef>
              <a:buFont typeface="Courier New" panose="02070309020205020404" pitchFamily="49" charset="0"/>
              <a:buChar char="o"/>
              <a:defRPr/>
            </a:pPr>
            <a:r>
              <a:rPr lang="en-US" dirty="0"/>
              <a:t>Exposure to hazards</a:t>
            </a:r>
          </a:p>
          <a:p>
            <a:pPr marL="531200" lvl="1" indent="0" defTabSz="914176">
              <a:spcBef>
                <a:spcPts val="499"/>
              </a:spcBef>
              <a:buNone/>
              <a:defRPr/>
            </a:pPr>
            <a:endParaRPr lang="en-US" dirty="0"/>
          </a:p>
          <a:p>
            <a:pPr marL="0" indent="0" defTabSz="914176">
              <a:buNone/>
              <a:defRPr/>
            </a:pPr>
            <a:r>
              <a:rPr lang="en-US" dirty="0">
                <a:sym typeface="Wingdings" panose="05000000000000000000" pitchFamily="2" charset="2"/>
              </a:rPr>
              <a:t> </a:t>
            </a:r>
            <a:r>
              <a:rPr lang="en-US" dirty="0"/>
              <a:t>Introduction of multiple barriers</a:t>
            </a:r>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685632" lvl="1" indent="-228544" defTabSz="914176">
              <a:spcBef>
                <a:spcPts val="499"/>
              </a:spcBef>
              <a:defRPr/>
            </a:pPr>
            <a:endParaRPr lang="en-US" dirty="0"/>
          </a:p>
          <a:p>
            <a:pPr marL="531200" lvl="1" indent="0" defTabSz="914176">
              <a:spcBef>
                <a:spcPts val="499"/>
              </a:spcBef>
              <a:buNone/>
              <a:defRPr/>
            </a:pPr>
            <a:endParaRPr lang="en-US" dirty="0"/>
          </a:p>
        </p:txBody>
      </p:sp>
    </p:spTree>
    <p:extLst>
      <p:ext uri="{BB962C8B-B14F-4D97-AF65-F5344CB8AC3E}">
        <p14:creationId xmlns:p14="http://schemas.microsoft.com/office/powerpoint/2010/main" val="233764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89A6A7AF-C05A-4A8A-89B7-5B09556D8E6A}"/>
              </a:ext>
            </a:extLst>
          </p:cNvPr>
          <p:cNvSpPr>
            <a:spLocks noGrp="1"/>
          </p:cNvSpPr>
          <p:nvPr>
            <p:ph type="title"/>
          </p:nvPr>
        </p:nvSpPr>
        <p:spPr>
          <a:xfrm>
            <a:off x="838200" y="345057"/>
            <a:ext cx="10515600" cy="845389"/>
          </a:xfrm>
        </p:spPr>
        <p:txBody>
          <a:bodyPr rtlCol="0">
            <a:normAutofit/>
          </a:bodyPr>
          <a:lstStyle/>
          <a:p>
            <a:pPr algn="ctr" defTabSz="914176">
              <a:defRPr/>
            </a:pPr>
            <a:r>
              <a:rPr lang="en-US" altLang="fr-FR" sz="4399" u="sng" dirty="0">
                <a:latin typeface="+mn-lt"/>
              </a:rPr>
              <a:t>Video</a:t>
            </a:r>
            <a:endParaRPr lang="fr-CH" altLang="fr-FR" sz="4399" u="sng" dirty="0"/>
          </a:p>
        </p:txBody>
      </p:sp>
      <p:pic>
        <p:nvPicPr>
          <p:cNvPr id="3" name="Picture 2">
            <a:hlinkClick r:id="rId3"/>
            <a:extLst>
              <a:ext uri="{FF2B5EF4-FFF2-40B4-BE49-F238E27FC236}">
                <a16:creationId xmlns:a16="http://schemas.microsoft.com/office/drawing/2014/main" id="{058933B2-0266-4D53-8243-DD0628AE364F}"/>
              </a:ext>
            </a:extLst>
          </p:cNvPr>
          <p:cNvPicPr>
            <a:picLocks noChangeAspect="1"/>
          </p:cNvPicPr>
          <p:nvPr/>
        </p:nvPicPr>
        <p:blipFill>
          <a:blip r:embed="rId4"/>
          <a:stretch>
            <a:fillRect/>
          </a:stretch>
        </p:blipFill>
        <p:spPr>
          <a:xfrm>
            <a:off x="838200" y="1190446"/>
            <a:ext cx="11074497" cy="5134154"/>
          </a:xfrm>
          <a:prstGeom prst="rect">
            <a:avLst/>
          </a:prstGeom>
        </p:spPr>
      </p:pic>
      <p:sp>
        <p:nvSpPr>
          <p:cNvPr id="11" name="Rectangle 2">
            <a:extLst>
              <a:ext uri="{FF2B5EF4-FFF2-40B4-BE49-F238E27FC236}">
                <a16:creationId xmlns:a16="http://schemas.microsoft.com/office/drawing/2014/main" id="{D77564D4-81A2-46FA-A4AB-C7F5CE0D1E96}"/>
              </a:ext>
            </a:extLst>
          </p:cNvPr>
          <p:cNvSpPr>
            <a:spLocks noChangeArrowheads="1"/>
          </p:cNvSpPr>
          <p:nvPr/>
        </p:nvSpPr>
        <p:spPr bwMode="auto">
          <a:xfrm>
            <a:off x="5511801" y="6324600"/>
            <a:ext cx="65278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CH" altLang="fr-FR" sz="2400" dirty="0">
                <a:solidFill>
                  <a:srgbClr val="C00000"/>
                </a:solidFill>
                <a:hlinkClick r:id="rId3"/>
              </a:rPr>
              <a:t>https://www.youtube.com/watch?v=jG1VNSCsP5Q</a:t>
            </a:r>
            <a:endParaRPr lang="fr-CH" altLang="fr-FR" sz="2400" dirty="0">
              <a:solidFill>
                <a:srgbClr val="C00000"/>
              </a:solidFill>
            </a:endParaRPr>
          </a:p>
          <a:p>
            <a:endParaRPr lang="fr-CH" altLang="fr-FR" sz="2400" dirty="0">
              <a:solidFill>
                <a:srgbClr val="C00000"/>
              </a:solidFill>
            </a:endParaRPr>
          </a:p>
        </p:txBody>
      </p:sp>
      <p:sp>
        <p:nvSpPr>
          <p:cNvPr id="8" name="Rectangle 7">
            <a:extLst>
              <a:ext uri="{FF2B5EF4-FFF2-40B4-BE49-F238E27FC236}">
                <a16:creationId xmlns:a16="http://schemas.microsoft.com/office/drawing/2014/main" id="{555B37D7-5656-46A8-851B-30B885B9A8CC}"/>
              </a:ext>
            </a:extLst>
          </p:cNvPr>
          <p:cNvSpPr/>
          <p:nvPr/>
        </p:nvSpPr>
        <p:spPr>
          <a:xfrm>
            <a:off x="7481608" y="1774225"/>
            <a:ext cx="4186339" cy="523220"/>
          </a:xfrm>
          <a:prstGeom prst="rect">
            <a:avLst/>
          </a:prstGeom>
        </p:spPr>
        <p:txBody>
          <a:bodyPr wrap="none">
            <a:spAutoFit/>
          </a:bodyPr>
          <a:lstStyle/>
          <a:p>
            <a:r>
              <a:rPr lang="en-US" sz="2800" b="1" dirty="0">
                <a:solidFill>
                  <a:srgbClr val="C00000"/>
                </a:solidFill>
                <a:effectLst>
                  <a:outerShdw blurRad="38100" dist="38100" dir="2700000" algn="tl">
                    <a:srgbClr val="000000">
                      <a:alpha val="43137"/>
                    </a:srgbClr>
                  </a:outerShdw>
                </a:effectLst>
              </a:rPr>
              <a:t>THE HYSTORY OF CHOLERA</a:t>
            </a:r>
            <a:endParaRPr lang="fr-CH" sz="2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658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91EF6-8FE7-4FCF-A5CD-6280DF18D091}"/>
              </a:ext>
            </a:extLst>
          </p:cNvPr>
          <p:cNvSpPr>
            <a:spLocks noGrp="1"/>
          </p:cNvSpPr>
          <p:nvPr>
            <p:ph type="title"/>
          </p:nvPr>
        </p:nvSpPr>
        <p:spPr>
          <a:xfrm>
            <a:off x="838200" y="345057"/>
            <a:ext cx="10515600" cy="845389"/>
          </a:xfrm>
        </p:spPr>
        <p:txBody>
          <a:bodyPr rtlCol="0">
            <a:normAutofit/>
          </a:bodyPr>
          <a:lstStyle/>
          <a:p>
            <a:pPr algn="ctr" defTabSz="914176">
              <a:defRPr/>
            </a:pPr>
            <a:r>
              <a:rPr lang="en-US" sz="4399" u="sng" dirty="0">
                <a:latin typeface="+mn-lt"/>
              </a:rPr>
              <a:t>Disease Classification System</a:t>
            </a:r>
          </a:p>
        </p:txBody>
      </p:sp>
      <p:sp>
        <p:nvSpPr>
          <p:cNvPr id="38914" name="Content Placeholder 1">
            <a:extLst>
              <a:ext uri="{FF2B5EF4-FFF2-40B4-BE49-F238E27FC236}">
                <a16:creationId xmlns:a16="http://schemas.microsoft.com/office/drawing/2014/main" id="{5106D310-8370-45B2-85AC-1D2CA0D7714C}"/>
              </a:ext>
            </a:extLst>
          </p:cNvPr>
          <p:cNvSpPr>
            <a:spLocks noGrp="1"/>
          </p:cNvSpPr>
          <p:nvPr>
            <p:ph sz="half" idx="1"/>
          </p:nvPr>
        </p:nvSpPr>
        <p:spPr>
          <a:xfrm>
            <a:off x="1638644" y="2325794"/>
            <a:ext cx="9546808" cy="2894793"/>
          </a:xfrm>
        </p:spPr>
        <p:txBody>
          <a:bodyPr rtlCol="0">
            <a:normAutofit/>
          </a:bodyPr>
          <a:lstStyle/>
          <a:p>
            <a:pPr marL="287507" indent="0" defTabSz="914176">
              <a:spcBef>
                <a:spcPct val="0"/>
              </a:spcBef>
              <a:buNone/>
              <a:defRPr/>
            </a:pPr>
            <a:r>
              <a:rPr lang="en-US" altLang="en-US" dirty="0">
                <a:ea typeface="ＭＳ Ｐゴシック" panose="020B0600070205080204" pitchFamily="34" charset="-128"/>
                <a:cs typeface="Arial Narrow" panose="020B0606020202030204" pitchFamily="34" charset="0"/>
              </a:rPr>
              <a:t>Bradley classification of water related hazards according to their transmission route:</a:t>
            </a:r>
          </a:p>
          <a:p>
            <a:pPr marL="287507" indent="0" defTabSz="914176">
              <a:spcBef>
                <a:spcPct val="0"/>
              </a:spcBef>
              <a:buNone/>
              <a:defRPr/>
            </a:pPr>
            <a:endParaRPr lang="en-US" altLang="en-US" dirty="0">
              <a:ea typeface="ＭＳ Ｐゴシック" panose="020B0600070205080204" pitchFamily="34" charset="-128"/>
              <a:cs typeface="Arial Narrow" panose="020B0606020202030204" pitchFamily="34" charset="0"/>
            </a:endParaRPr>
          </a:p>
          <a:p>
            <a:pPr marL="287507" indent="0" defTabSz="914176">
              <a:spcBef>
                <a:spcPct val="0"/>
              </a:spcBef>
              <a:buFont typeface="Lucida Grande" pitchFamily="-84" charset="0"/>
              <a:buChar char="●"/>
              <a:defRPr/>
            </a:pPr>
            <a:r>
              <a:rPr lang="en-US" altLang="en-US" dirty="0">
                <a:ea typeface="ＭＳ Ｐゴシック" panose="020B0600070205080204" pitchFamily="34" charset="-128"/>
                <a:cs typeface="Arial Narrow" panose="020B0606020202030204" pitchFamily="34" charset="0"/>
              </a:rPr>
              <a:t> Water-borne diseases</a:t>
            </a:r>
          </a:p>
          <a:p>
            <a:pPr marL="287507" indent="0" defTabSz="914176">
              <a:spcBef>
                <a:spcPct val="0"/>
              </a:spcBef>
              <a:buFont typeface="Lucida Grande" pitchFamily="-84" charset="0"/>
              <a:buChar char="●"/>
              <a:defRPr/>
            </a:pPr>
            <a:r>
              <a:rPr lang="en-US" altLang="en-US" dirty="0">
                <a:ea typeface="ＭＳ Ｐゴシック" panose="020B0600070205080204" pitchFamily="34" charset="-128"/>
                <a:cs typeface="Arial Narrow" panose="020B0606020202030204" pitchFamily="34" charset="0"/>
              </a:rPr>
              <a:t> Water-washed diseases</a:t>
            </a:r>
          </a:p>
          <a:p>
            <a:pPr marL="287507" indent="0" defTabSz="914176">
              <a:spcBef>
                <a:spcPct val="0"/>
              </a:spcBef>
              <a:buFont typeface="Lucida Grande" pitchFamily="-84" charset="0"/>
              <a:buChar char="●"/>
              <a:defRPr/>
            </a:pPr>
            <a:r>
              <a:rPr lang="en-US" altLang="en-US" dirty="0">
                <a:ea typeface="ＭＳ Ｐゴシック" panose="020B0600070205080204" pitchFamily="34" charset="-128"/>
                <a:cs typeface="Arial Narrow" panose="020B0606020202030204" pitchFamily="34" charset="0"/>
              </a:rPr>
              <a:t> Water-based diseases</a:t>
            </a:r>
          </a:p>
          <a:p>
            <a:pPr marL="287507" indent="0" defTabSz="914176">
              <a:spcBef>
                <a:spcPct val="0"/>
              </a:spcBef>
              <a:buFont typeface="Lucida Grande" pitchFamily="-84" charset="0"/>
              <a:buChar char="●"/>
              <a:defRPr/>
            </a:pPr>
            <a:r>
              <a:rPr lang="en-US" altLang="en-US" dirty="0">
                <a:ea typeface="ＭＳ Ｐゴシック" panose="020B0600070205080204" pitchFamily="34" charset="-128"/>
                <a:cs typeface="Arial Narrow" panose="020B0606020202030204" pitchFamily="34" charset="0"/>
              </a:rPr>
              <a:t> Water-related diseases</a:t>
            </a:r>
          </a:p>
        </p:txBody>
      </p:sp>
    </p:spTree>
    <p:extLst>
      <p:ext uri="{BB962C8B-B14F-4D97-AF65-F5344CB8AC3E}">
        <p14:creationId xmlns:p14="http://schemas.microsoft.com/office/powerpoint/2010/main" val="69526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89A6A7AF-C05A-4A8A-89B7-5B09556D8E6A}"/>
              </a:ext>
            </a:extLst>
          </p:cNvPr>
          <p:cNvSpPr>
            <a:spLocks noGrp="1"/>
          </p:cNvSpPr>
          <p:nvPr>
            <p:ph type="title"/>
          </p:nvPr>
        </p:nvSpPr>
        <p:spPr>
          <a:xfrm>
            <a:off x="838200" y="345057"/>
            <a:ext cx="10515600" cy="845389"/>
          </a:xfrm>
        </p:spPr>
        <p:txBody>
          <a:bodyPr rtlCol="0">
            <a:normAutofit/>
          </a:bodyPr>
          <a:lstStyle/>
          <a:p>
            <a:pPr algn="ctr" defTabSz="914176">
              <a:defRPr/>
            </a:pPr>
            <a:r>
              <a:rPr lang="en-US" altLang="fr-FR" sz="4399" u="sng" dirty="0">
                <a:latin typeface="+mn-lt"/>
              </a:rPr>
              <a:t>Water-Borne Diseases</a:t>
            </a:r>
            <a:endParaRPr lang="fr-CH" altLang="fr-FR" sz="4399" u="sng" dirty="0">
              <a:latin typeface="+mn-lt"/>
            </a:endParaRPr>
          </a:p>
        </p:txBody>
      </p:sp>
      <p:sp>
        <p:nvSpPr>
          <p:cNvPr id="40963" name="Content Placeholder 1">
            <a:extLst>
              <a:ext uri="{FF2B5EF4-FFF2-40B4-BE49-F238E27FC236}">
                <a16:creationId xmlns:a16="http://schemas.microsoft.com/office/drawing/2014/main" id="{A2D26122-5BC6-47C2-9D3A-216BEBA1817A}"/>
              </a:ext>
            </a:extLst>
          </p:cNvPr>
          <p:cNvSpPr>
            <a:spLocks noGrp="1"/>
          </p:cNvSpPr>
          <p:nvPr>
            <p:ph sz="half" idx="1"/>
          </p:nvPr>
        </p:nvSpPr>
        <p:spPr>
          <a:xfrm>
            <a:off x="1976698" y="2049345"/>
            <a:ext cx="8836614" cy="4079437"/>
          </a:xfrm>
        </p:spPr>
        <p:txBody>
          <a:bodyPr rtlCol="0">
            <a:noAutofit/>
          </a:bodyPr>
          <a:lstStyle/>
          <a:p>
            <a:pPr marL="609049" indent="-320646" defTabSz="914176">
              <a:spcBef>
                <a:spcPct val="0"/>
              </a:spcBef>
              <a:defRPr/>
            </a:pPr>
            <a:r>
              <a:rPr lang="en-US" sz="2400" dirty="0"/>
              <a:t>The water-borne class comprises diseases caused by the ingestion of pathogens in water. </a:t>
            </a:r>
          </a:p>
          <a:p>
            <a:pPr marL="609049" indent="-320646" defTabSz="914176">
              <a:spcBef>
                <a:spcPct val="0"/>
              </a:spcBef>
              <a:defRPr/>
            </a:pPr>
            <a:endParaRPr lang="en-US" sz="2400" dirty="0"/>
          </a:p>
          <a:p>
            <a:pPr marL="609049" indent="-320646" defTabSz="914176">
              <a:spcBef>
                <a:spcPct val="0"/>
              </a:spcBef>
              <a:defRPr/>
            </a:pPr>
            <a:r>
              <a:rPr lang="en-US" sz="2400" dirty="0"/>
              <a:t>It is fundamentally concerned with water quality and safety </a:t>
            </a:r>
          </a:p>
          <a:p>
            <a:pPr marL="288403" indent="0" defTabSz="914176">
              <a:spcBef>
                <a:spcPct val="0"/>
              </a:spcBef>
              <a:buNone/>
              <a:defRPr/>
            </a:pPr>
            <a:endParaRPr lang="en-US" altLang="en-US" sz="2400" dirty="0">
              <a:ea typeface="ＭＳ Ｐゴシック" panose="020B0600070205080204" pitchFamily="34" charset="-128"/>
            </a:endParaRPr>
          </a:p>
          <a:p>
            <a:pPr marL="609049" indent="-320646" defTabSz="914176">
              <a:spcBef>
                <a:spcPct val="0"/>
              </a:spcBef>
              <a:defRPr/>
            </a:pPr>
            <a:r>
              <a:rPr lang="en-US" altLang="en-US" sz="2400" dirty="0">
                <a:ea typeface="ＭＳ Ｐゴシック" panose="020B0600070205080204" pitchFamily="34" charset="-128"/>
              </a:rPr>
              <a:t>Examples:</a:t>
            </a:r>
          </a:p>
          <a:p>
            <a:pPr marL="901700" indent="-342900" defTabSz="914176">
              <a:spcBef>
                <a:spcPct val="0"/>
              </a:spcBef>
              <a:buFont typeface="Courier New" panose="02070309020205020404" pitchFamily="49" charset="0"/>
              <a:buChar char="o"/>
              <a:defRPr/>
            </a:pPr>
            <a:r>
              <a:rPr lang="en-US" altLang="en-US" sz="2400" dirty="0">
                <a:ea typeface="ＭＳ Ｐゴシック" panose="020B0600070205080204" pitchFamily="34" charset="-128"/>
              </a:rPr>
              <a:t>Diarrheal diseases</a:t>
            </a:r>
          </a:p>
          <a:p>
            <a:pPr marL="901700" indent="-342900" defTabSz="914176">
              <a:spcBef>
                <a:spcPct val="0"/>
              </a:spcBef>
              <a:buFont typeface="Courier New" panose="02070309020205020404" pitchFamily="49" charset="0"/>
              <a:buChar char="o"/>
              <a:defRPr/>
            </a:pPr>
            <a:r>
              <a:rPr lang="en-US" altLang="en-US" sz="2400" dirty="0">
                <a:ea typeface="ＭＳ Ｐゴシック" panose="020B0600070205080204" pitchFamily="34" charset="-128"/>
              </a:rPr>
              <a:t>Cholera, dysenteries</a:t>
            </a:r>
          </a:p>
          <a:p>
            <a:pPr marL="901700" indent="-342900" defTabSz="914176">
              <a:spcBef>
                <a:spcPct val="0"/>
              </a:spcBef>
              <a:buFont typeface="Courier New" panose="02070309020205020404" pitchFamily="49" charset="0"/>
              <a:buChar char="o"/>
              <a:defRPr/>
            </a:pPr>
            <a:r>
              <a:rPr lang="en-US" altLang="en-US" sz="2400" dirty="0">
                <a:ea typeface="ＭＳ Ｐゴシック" panose="020B0600070205080204" pitchFamily="34" charset="-128"/>
              </a:rPr>
              <a:t>Infectious hepatitis</a:t>
            </a:r>
          </a:p>
          <a:p>
            <a:pPr marL="901700" indent="-342900" defTabSz="914176">
              <a:spcBef>
                <a:spcPct val="0"/>
              </a:spcBef>
              <a:buFont typeface="Courier New" panose="02070309020205020404" pitchFamily="49" charset="0"/>
              <a:buChar char="o"/>
              <a:defRPr/>
            </a:pPr>
            <a:r>
              <a:rPr lang="en-US" altLang="en-US" sz="2400" dirty="0">
                <a:ea typeface="ＭＳ Ｐゴシック" panose="020B0600070205080204" pitchFamily="34" charset="-128"/>
              </a:rPr>
              <a:t>Polio</a:t>
            </a:r>
          </a:p>
          <a:p>
            <a:pPr marL="609049" indent="-320646" defTabSz="914176">
              <a:spcBef>
                <a:spcPct val="0"/>
              </a:spcBef>
              <a:defRPr/>
            </a:pPr>
            <a:endParaRPr lang="en-US" altLang="en-US" sz="2400" dirty="0">
              <a:ea typeface="ＭＳ Ｐゴシック" panose="020B0600070205080204" pitchFamily="34" charset="-128"/>
            </a:endParaRPr>
          </a:p>
          <a:p>
            <a:pPr marL="288403" indent="0" defTabSz="914176">
              <a:spcBef>
                <a:spcPct val="0"/>
              </a:spcBef>
              <a:buNone/>
              <a:defRPr/>
            </a:pPr>
            <a:endParaRPr lang="fr-CH" altLang="fr-FR" sz="2400" dirty="0">
              <a:ea typeface="ＭＳ Ｐゴシック" panose="020B0600070205080204" pitchFamily="34" charset="-128"/>
            </a:endParaRPr>
          </a:p>
        </p:txBody>
      </p:sp>
    </p:spTree>
    <p:extLst>
      <p:ext uri="{BB962C8B-B14F-4D97-AF65-F5344CB8AC3E}">
        <p14:creationId xmlns:p14="http://schemas.microsoft.com/office/powerpoint/2010/main" val="1217409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6476-07A9-46F5-9FC9-4D74FE949ACC}"/>
              </a:ext>
            </a:extLst>
          </p:cNvPr>
          <p:cNvSpPr>
            <a:spLocks noGrp="1"/>
          </p:cNvSpPr>
          <p:nvPr>
            <p:ph type="title"/>
          </p:nvPr>
        </p:nvSpPr>
        <p:spPr>
          <a:xfrm>
            <a:off x="857229" y="339124"/>
            <a:ext cx="10512724" cy="854904"/>
          </a:xfrm>
        </p:spPr>
        <p:txBody>
          <a:bodyPr rtlCol="0">
            <a:normAutofit/>
          </a:bodyPr>
          <a:lstStyle/>
          <a:p>
            <a:pPr algn="ctr" defTabSz="914176">
              <a:defRPr/>
            </a:pPr>
            <a:r>
              <a:rPr lang="en-US" u="sng" dirty="0">
                <a:latin typeface="+mn-lt"/>
              </a:rPr>
              <a:t>F-Diagram</a:t>
            </a:r>
          </a:p>
        </p:txBody>
      </p:sp>
      <p:grpSp>
        <p:nvGrpSpPr>
          <p:cNvPr id="50179" name="Group 12">
            <a:extLst>
              <a:ext uri="{FF2B5EF4-FFF2-40B4-BE49-F238E27FC236}">
                <a16:creationId xmlns:a16="http://schemas.microsoft.com/office/drawing/2014/main" id="{B97F01FC-C63C-4CF7-9075-D4D3A62067E6}"/>
              </a:ext>
            </a:extLst>
          </p:cNvPr>
          <p:cNvGrpSpPr>
            <a:grpSpLocks/>
          </p:cNvGrpSpPr>
          <p:nvPr/>
        </p:nvGrpSpPr>
        <p:grpSpPr bwMode="auto">
          <a:xfrm>
            <a:off x="690533" y="734381"/>
            <a:ext cx="9863060" cy="5692466"/>
            <a:chOff x="1323475" y="1392655"/>
            <a:chExt cx="17479478" cy="10088480"/>
          </a:xfrm>
        </p:grpSpPr>
        <p:sp>
          <p:nvSpPr>
            <p:cNvPr id="3" name="Oval 2">
              <a:extLst>
                <a:ext uri="{FF2B5EF4-FFF2-40B4-BE49-F238E27FC236}">
                  <a16:creationId xmlns:a16="http://schemas.microsoft.com/office/drawing/2014/main" id="{0E584697-7960-4BC5-B162-1FAD56024BAA}"/>
                </a:ext>
              </a:extLst>
            </p:cNvPr>
            <p:cNvSpPr/>
            <p:nvPr/>
          </p:nvSpPr>
          <p:spPr>
            <a:xfrm>
              <a:off x="1323475"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805" dirty="0">
                  <a:solidFill>
                    <a:schemeClr val="tx1"/>
                  </a:solidFill>
                </a:rPr>
                <a:t>Feces</a:t>
              </a:r>
              <a:endParaRPr lang="en-US" sz="2257" dirty="0">
                <a:solidFill>
                  <a:schemeClr val="tx1"/>
                </a:solidFill>
              </a:endParaRPr>
            </a:p>
          </p:txBody>
        </p:sp>
        <p:grpSp>
          <p:nvGrpSpPr>
            <p:cNvPr id="50181" name="Group 9">
              <a:extLst>
                <a:ext uri="{FF2B5EF4-FFF2-40B4-BE49-F238E27FC236}">
                  <a16:creationId xmlns:a16="http://schemas.microsoft.com/office/drawing/2014/main" id="{1EB3A4DF-45BC-45D6-8DD7-9DE82305DE73}"/>
                </a:ext>
              </a:extLst>
            </p:cNvPr>
            <p:cNvGrpSpPr>
              <a:grpSpLocks/>
            </p:cNvGrpSpPr>
            <p:nvPr/>
          </p:nvGrpSpPr>
          <p:grpSpPr bwMode="auto">
            <a:xfrm>
              <a:off x="6387968" y="1392655"/>
              <a:ext cx="2286000" cy="10088480"/>
              <a:chOff x="6989545" y="1798637"/>
              <a:chExt cx="2286000" cy="10088480"/>
            </a:xfrm>
          </p:grpSpPr>
          <p:sp>
            <p:nvSpPr>
              <p:cNvPr id="4" name="Oval 3">
                <a:extLst>
                  <a:ext uri="{FF2B5EF4-FFF2-40B4-BE49-F238E27FC236}">
                    <a16:creationId xmlns:a16="http://schemas.microsoft.com/office/drawing/2014/main" id="{1366CE3A-ACCF-435C-90CE-8D3F5F3B686A}"/>
                  </a:ext>
                </a:extLst>
              </p:cNvPr>
              <p:cNvSpPr/>
              <p:nvPr/>
            </p:nvSpPr>
            <p:spPr>
              <a:xfrm>
                <a:off x="6989036" y="1798637"/>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031">
                    <a:solidFill>
                      <a:schemeClr val="tx1"/>
                    </a:solidFill>
                  </a:rPr>
                  <a:t>Fluids</a:t>
                </a:r>
              </a:p>
            </p:txBody>
          </p:sp>
          <p:sp>
            <p:nvSpPr>
              <p:cNvPr id="5" name="Oval 4">
                <a:extLst>
                  <a:ext uri="{FF2B5EF4-FFF2-40B4-BE49-F238E27FC236}">
                    <a16:creationId xmlns:a16="http://schemas.microsoft.com/office/drawing/2014/main" id="{AD366550-9C06-487A-B8EB-93859135CD19}"/>
                  </a:ext>
                </a:extLst>
              </p:cNvPr>
              <p:cNvSpPr/>
              <p:nvPr/>
            </p:nvSpPr>
            <p:spPr>
              <a:xfrm>
                <a:off x="6989036" y="4398941"/>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580">
                    <a:solidFill>
                      <a:schemeClr val="tx1"/>
                    </a:solidFill>
                  </a:rPr>
                  <a:t>Fingers</a:t>
                </a:r>
                <a:endParaRPr lang="en-US" sz="2031">
                  <a:solidFill>
                    <a:schemeClr val="tx1"/>
                  </a:solidFill>
                </a:endParaRPr>
              </a:p>
            </p:txBody>
          </p:sp>
          <p:sp>
            <p:nvSpPr>
              <p:cNvPr id="6" name="Oval 5">
                <a:extLst>
                  <a:ext uri="{FF2B5EF4-FFF2-40B4-BE49-F238E27FC236}">
                    <a16:creationId xmlns:a16="http://schemas.microsoft.com/office/drawing/2014/main" id="{78A418AB-40AA-421E-8081-F0907CF82748}"/>
                  </a:ext>
                </a:extLst>
              </p:cNvPr>
              <p:cNvSpPr/>
              <p:nvPr/>
            </p:nvSpPr>
            <p:spPr>
              <a:xfrm>
                <a:off x="6989036" y="7000832"/>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Flies</a:t>
                </a:r>
              </a:p>
            </p:txBody>
          </p:sp>
          <p:sp>
            <p:nvSpPr>
              <p:cNvPr id="7" name="Oval 6">
                <a:extLst>
                  <a:ext uri="{FF2B5EF4-FFF2-40B4-BE49-F238E27FC236}">
                    <a16:creationId xmlns:a16="http://schemas.microsoft.com/office/drawing/2014/main" id="{12E459D7-33E2-4FE7-805C-163D1FFA1706}"/>
                  </a:ext>
                </a:extLst>
              </p:cNvPr>
              <p:cNvSpPr/>
              <p:nvPr/>
            </p:nvSpPr>
            <p:spPr>
              <a:xfrm>
                <a:off x="6989036" y="9601136"/>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Field</a:t>
                </a:r>
              </a:p>
            </p:txBody>
          </p:sp>
        </p:grpSp>
        <p:sp>
          <p:nvSpPr>
            <p:cNvPr id="8" name="Oval 7">
              <a:extLst>
                <a:ext uri="{FF2B5EF4-FFF2-40B4-BE49-F238E27FC236}">
                  <a16:creationId xmlns:a16="http://schemas.microsoft.com/office/drawing/2014/main" id="{4E42B1E4-0AF0-48D6-8F93-28E446C62380}"/>
                </a:ext>
              </a:extLst>
            </p:cNvPr>
            <p:cNvSpPr/>
            <p:nvPr/>
          </p:nvSpPr>
          <p:spPr>
            <a:xfrm>
              <a:off x="11453032"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Food</a:t>
              </a:r>
            </a:p>
          </p:txBody>
        </p:sp>
        <p:sp>
          <p:nvSpPr>
            <p:cNvPr id="9" name="Oval 8">
              <a:extLst>
                <a:ext uri="{FF2B5EF4-FFF2-40B4-BE49-F238E27FC236}">
                  <a16:creationId xmlns:a16="http://schemas.microsoft.com/office/drawing/2014/main" id="{BD743B13-D1DD-4ED1-A723-D794CA9216F1}"/>
                </a:ext>
              </a:extLst>
            </p:cNvPr>
            <p:cNvSpPr/>
            <p:nvPr/>
          </p:nvSpPr>
          <p:spPr>
            <a:xfrm>
              <a:off x="16517016"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New Host</a:t>
              </a:r>
            </a:p>
          </p:txBody>
        </p:sp>
        <p:cxnSp>
          <p:nvCxnSpPr>
            <p:cNvPr id="12" name="Curved Connector 11">
              <a:extLst>
                <a:ext uri="{FF2B5EF4-FFF2-40B4-BE49-F238E27FC236}">
                  <a16:creationId xmlns:a16="http://schemas.microsoft.com/office/drawing/2014/main" id="{7793664F-5BBC-40C0-A77C-B9D90B7B6D0C}"/>
                </a:ext>
              </a:extLst>
            </p:cNvPr>
            <p:cNvCxnSpPr>
              <a:stCxn id="3" idx="0"/>
              <a:endCxn id="4" idx="2"/>
            </p:cNvCxnSpPr>
            <p:nvPr/>
          </p:nvCxnSpPr>
          <p:spPr>
            <a:xfrm rot="5400000" flipH="1" flipV="1">
              <a:off x="3048219" y="1953870"/>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14" name="Curved Connector 13">
              <a:extLst>
                <a:ext uri="{FF2B5EF4-FFF2-40B4-BE49-F238E27FC236}">
                  <a16:creationId xmlns:a16="http://schemas.microsoft.com/office/drawing/2014/main" id="{C3E90393-3628-4C53-ADCD-CED47F0F7454}"/>
                </a:ext>
              </a:extLst>
            </p:cNvPr>
            <p:cNvCxnSpPr>
              <a:stCxn id="3" idx="4"/>
              <a:endCxn id="7" idx="2"/>
            </p:cNvCxnSpPr>
            <p:nvPr/>
          </p:nvCxnSpPr>
          <p:spPr>
            <a:xfrm rot="16200000" flipH="1">
              <a:off x="3048219" y="6998904"/>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3" name="Curved Connector 32">
              <a:extLst>
                <a:ext uri="{FF2B5EF4-FFF2-40B4-BE49-F238E27FC236}">
                  <a16:creationId xmlns:a16="http://schemas.microsoft.com/office/drawing/2014/main" id="{B60582AA-018A-44ED-B52E-622B36A878F2}"/>
                </a:ext>
              </a:extLst>
            </p:cNvPr>
            <p:cNvCxnSpPr>
              <a:stCxn id="5" idx="0"/>
              <a:endCxn id="9" idx="0"/>
            </p:cNvCxnSpPr>
            <p:nvPr/>
          </p:nvCxnSpPr>
          <p:spPr>
            <a:xfrm rot="16200000" flipH="1">
              <a:off x="11945131" y="-421744"/>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5" name="Curved Connector 34">
              <a:extLst>
                <a:ext uri="{FF2B5EF4-FFF2-40B4-BE49-F238E27FC236}">
                  <a16:creationId xmlns:a16="http://schemas.microsoft.com/office/drawing/2014/main" id="{6E3E6554-B755-4E59-8A99-50428783D9A7}"/>
                </a:ext>
              </a:extLst>
            </p:cNvPr>
            <p:cNvCxnSpPr>
              <a:stCxn id="6" idx="4"/>
              <a:endCxn id="9" idx="4"/>
            </p:cNvCxnSpPr>
            <p:nvPr/>
          </p:nvCxnSpPr>
          <p:spPr>
            <a:xfrm rot="5400000" flipH="1" flipV="1">
              <a:off x="11945131" y="3165977"/>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7" name="Curved Connector 36">
              <a:extLst>
                <a:ext uri="{FF2B5EF4-FFF2-40B4-BE49-F238E27FC236}">
                  <a16:creationId xmlns:a16="http://schemas.microsoft.com/office/drawing/2014/main" id="{2F70114D-57D1-4AC2-A9EC-7181C9DF3B19}"/>
                </a:ext>
              </a:extLst>
            </p:cNvPr>
            <p:cNvCxnSpPr>
              <a:endCxn id="9" idx="0"/>
            </p:cNvCxnSpPr>
            <p:nvPr/>
          </p:nvCxnSpPr>
          <p:spPr>
            <a:xfrm>
              <a:off x="8673396" y="2391184"/>
              <a:ext cx="8986589" cy="290192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9" name="Curved Connector 38">
              <a:extLst>
                <a:ext uri="{FF2B5EF4-FFF2-40B4-BE49-F238E27FC236}">
                  <a16:creationId xmlns:a16="http://schemas.microsoft.com/office/drawing/2014/main" id="{01FDB803-B038-49EE-B7F0-E6249DACAB74}"/>
                </a:ext>
              </a:extLst>
            </p:cNvPr>
            <p:cNvCxnSpPr>
              <a:endCxn id="8" idx="0"/>
            </p:cNvCxnSpPr>
            <p:nvPr/>
          </p:nvCxnSpPr>
          <p:spPr>
            <a:xfrm>
              <a:off x="8673396" y="2384834"/>
              <a:ext cx="3922604" cy="290827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1" name="Curved Connector 40">
              <a:extLst>
                <a:ext uri="{FF2B5EF4-FFF2-40B4-BE49-F238E27FC236}">
                  <a16:creationId xmlns:a16="http://schemas.microsoft.com/office/drawing/2014/main" id="{E67558CD-16F6-4379-8A01-504C79276ABE}"/>
                </a:ext>
              </a:extLst>
            </p:cNvPr>
            <p:cNvCxnSpPr>
              <a:stCxn id="7" idx="6"/>
              <a:endCxn id="8" idx="4"/>
            </p:cNvCxnSpPr>
            <p:nvPr/>
          </p:nvCxnSpPr>
          <p:spPr>
            <a:xfrm flipV="1">
              <a:off x="8673396" y="7580680"/>
              <a:ext cx="3922604"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3" name="Curved Connector 42">
              <a:extLst>
                <a:ext uri="{FF2B5EF4-FFF2-40B4-BE49-F238E27FC236}">
                  <a16:creationId xmlns:a16="http://schemas.microsoft.com/office/drawing/2014/main" id="{B95B1D05-941D-41C9-8A8B-947587A3AB3E}"/>
                </a:ext>
              </a:extLst>
            </p:cNvPr>
            <p:cNvCxnSpPr>
              <a:stCxn id="7" idx="6"/>
              <a:endCxn id="9" idx="4"/>
            </p:cNvCxnSpPr>
            <p:nvPr/>
          </p:nvCxnSpPr>
          <p:spPr>
            <a:xfrm flipV="1">
              <a:off x="8673396" y="7580680"/>
              <a:ext cx="8986589"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5" name="Curved Connector 44">
              <a:extLst>
                <a:ext uri="{FF2B5EF4-FFF2-40B4-BE49-F238E27FC236}">
                  <a16:creationId xmlns:a16="http://schemas.microsoft.com/office/drawing/2014/main" id="{CB28B507-5D41-4825-A440-335B54CE2E82}"/>
                </a:ext>
              </a:extLst>
            </p:cNvPr>
            <p:cNvCxnSpPr>
              <a:stCxn id="5" idx="0"/>
              <a:endCxn id="8" idx="0"/>
            </p:cNvCxnSpPr>
            <p:nvPr/>
          </p:nvCxnSpPr>
          <p:spPr>
            <a:xfrm rot="16200000" flipH="1">
              <a:off x="9413139" y="2110248"/>
              <a:ext cx="1300151" cy="5065572"/>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7" name="Curved Connector 46">
              <a:extLst>
                <a:ext uri="{FF2B5EF4-FFF2-40B4-BE49-F238E27FC236}">
                  <a16:creationId xmlns:a16="http://schemas.microsoft.com/office/drawing/2014/main" id="{DAC11ADF-B6E0-4F52-8FE5-B26AEE2EC88E}"/>
                </a:ext>
              </a:extLst>
            </p:cNvPr>
            <p:cNvCxnSpPr>
              <a:endCxn id="8" idx="4"/>
            </p:cNvCxnSpPr>
            <p:nvPr/>
          </p:nvCxnSpPr>
          <p:spPr>
            <a:xfrm flipV="1">
              <a:off x="7776484" y="7580680"/>
              <a:ext cx="4819516" cy="1300151"/>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a:extLst>
                <a:ext uri="{FF2B5EF4-FFF2-40B4-BE49-F238E27FC236}">
                  <a16:creationId xmlns:a16="http://schemas.microsoft.com/office/drawing/2014/main" id="{991BB445-21F2-4944-9F08-D0BDAB3B70A3}"/>
                </a:ext>
              </a:extLst>
            </p:cNvPr>
            <p:cNvCxnSpPr>
              <a:stCxn id="8" idx="6"/>
              <a:endCxn id="9" idx="2"/>
            </p:cNvCxnSpPr>
            <p:nvPr/>
          </p:nvCxnSpPr>
          <p:spPr>
            <a:xfrm>
              <a:off x="13738969" y="6437689"/>
              <a:ext cx="2778048" cy="12700"/>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58" name="Curved Connector 57">
              <a:extLst>
                <a:ext uri="{FF2B5EF4-FFF2-40B4-BE49-F238E27FC236}">
                  <a16:creationId xmlns:a16="http://schemas.microsoft.com/office/drawing/2014/main" id="{54131F58-4A09-49F1-83E8-CE788D6F5E9B}"/>
                </a:ext>
              </a:extLst>
            </p:cNvPr>
            <p:cNvCxnSpPr>
              <a:stCxn id="3" idx="6"/>
              <a:endCxn id="5" idx="2"/>
            </p:cNvCxnSpPr>
            <p:nvPr/>
          </p:nvCxnSpPr>
          <p:spPr>
            <a:xfrm flipV="1">
              <a:off x="3609412" y="5135950"/>
              <a:ext cx="2778048" cy="1301739"/>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60" name="Curved Connector 59">
              <a:extLst>
                <a:ext uri="{FF2B5EF4-FFF2-40B4-BE49-F238E27FC236}">
                  <a16:creationId xmlns:a16="http://schemas.microsoft.com/office/drawing/2014/main" id="{FAAEA977-D62F-4DF2-B477-E5BD3F0437A4}"/>
                </a:ext>
              </a:extLst>
            </p:cNvPr>
            <p:cNvCxnSpPr>
              <a:stCxn id="3" idx="6"/>
              <a:endCxn id="6" idx="2"/>
            </p:cNvCxnSpPr>
            <p:nvPr/>
          </p:nvCxnSpPr>
          <p:spPr>
            <a:xfrm>
              <a:off x="3609412" y="6437689"/>
              <a:ext cx="2778048" cy="1300151"/>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4393B48F-EF0B-4386-A8DD-9DDA7E4D8A40}"/>
              </a:ext>
            </a:extLst>
          </p:cNvPr>
          <p:cNvSpPr/>
          <p:nvPr/>
        </p:nvSpPr>
        <p:spPr>
          <a:xfrm>
            <a:off x="5772807" y="6107335"/>
            <a:ext cx="6419193" cy="830997"/>
          </a:xfrm>
          <a:prstGeom prst="rect">
            <a:avLst/>
          </a:prstGeom>
        </p:spPr>
        <p:txBody>
          <a:bodyPr wrap="none">
            <a:spAutoFit/>
          </a:bodyPr>
          <a:lstStyle/>
          <a:p>
            <a:r>
              <a:rPr lang="fr-CH" sz="2400" dirty="0">
                <a:hlinkClick r:id="rId3"/>
              </a:rPr>
              <a:t>https://www.youtube.com/watch?v=A5zgzLA8YaE</a:t>
            </a:r>
            <a:endParaRPr lang="fr-CH" sz="2400" dirty="0"/>
          </a:p>
          <a:p>
            <a:endParaRPr lang="fr-CH" sz="2400" dirty="0"/>
          </a:p>
        </p:txBody>
      </p:sp>
    </p:spTree>
    <p:extLst>
      <p:ext uri="{BB962C8B-B14F-4D97-AF65-F5344CB8AC3E}">
        <p14:creationId xmlns:p14="http://schemas.microsoft.com/office/powerpoint/2010/main" val="180670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6476-07A9-46F5-9FC9-4D74FE949ACC}"/>
              </a:ext>
            </a:extLst>
          </p:cNvPr>
          <p:cNvSpPr>
            <a:spLocks noGrp="1"/>
          </p:cNvSpPr>
          <p:nvPr>
            <p:ph type="title"/>
          </p:nvPr>
        </p:nvSpPr>
        <p:spPr>
          <a:xfrm>
            <a:off x="857229" y="339124"/>
            <a:ext cx="10512724" cy="854904"/>
          </a:xfrm>
        </p:spPr>
        <p:txBody>
          <a:bodyPr rtlCol="0">
            <a:normAutofit/>
          </a:bodyPr>
          <a:lstStyle/>
          <a:p>
            <a:pPr algn="ctr" defTabSz="914176">
              <a:defRPr/>
            </a:pPr>
            <a:r>
              <a:rPr lang="en-US" u="sng" dirty="0">
                <a:latin typeface="+mn-lt"/>
              </a:rPr>
              <a:t>F-Diagram</a:t>
            </a:r>
          </a:p>
        </p:txBody>
      </p:sp>
      <p:grpSp>
        <p:nvGrpSpPr>
          <p:cNvPr id="10" name="Group 9">
            <a:extLst>
              <a:ext uri="{FF2B5EF4-FFF2-40B4-BE49-F238E27FC236}">
                <a16:creationId xmlns:a16="http://schemas.microsoft.com/office/drawing/2014/main" id="{B0051FC0-BF4C-46FC-A868-C0469069A743}"/>
              </a:ext>
            </a:extLst>
          </p:cNvPr>
          <p:cNvGrpSpPr/>
          <p:nvPr/>
        </p:nvGrpSpPr>
        <p:grpSpPr>
          <a:xfrm>
            <a:off x="677654" y="706201"/>
            <a:ext cx="11563715" cy="5692466"/>
            <a:chOff x="149620" y="719080"/>
            <a:chExt cx="11563715" cy="5692466"/>
          </a:xfrm>
        </p:grpSpPr>
        <p:grpSp>
          <p:nvGrpSpPr>
            <p:cNvPr id="50179" name="Group 12">
              <a:extLst>
                <a:ext uri="{FF2B5EF4-FFF2-40B4-BE49-F238E27FC236}">
                  <a16:creationId xmlns:a16="http://schemas.microsoft.com/office/drawing/2014/main" id="{B97F01FC-C63C-4CF7-9075-D4D3A62067E6}"/>
                </a:ext>
              </a:extLst>
            </p:cNvPr>
            <p:cNvGrpSpPr>
              <a:grpSpLocks/>
            </p:cNvGrpSpPr>
            <p:nvPr/>
          </p:nvGrpSpPr>
          <p:grpSpPr bwMode="auto">
            <a:xfrm>
              <a:off x="149620" y="719080"/>
              <a:ext cx="9863060" cy="5692466"/>
              <a:chOff x="1323475" y="1392655"/>
              <a:chExt cx="17479478" cy="10088480"/>
            </a:xfrm>
          </p:grpSpPr>
          <p:sp>
            <p:nvSpPr>
              <p:cNvPr id="3" name="Oval 2">
                <a:extLst>
                  <a:ext uri="{FF2B5EF4-FFF2-40B4-BE49-F238E27FC236}">
                    <a16:creationId xmlns:a16="http://schemas.microsoft.com/office/drawing/2014/main" id="{0E584697-7960-4BC5-B162-1FAD56024BAA}"/>
                  </a:ext>
                </a:extLst>
              </p:cNvPr>
              <p:cNvSpPr/>
              <p:nvPr/>
            </p:nvSpPr>
            <p:spPr>
              <a:xfrm>
                <a:off x="1323475"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805" dirty="0">
                    <a:solidFill>
                      <a:schemeClr val="tx1"/>
                    </a:solidFill>
                  </a:rPr>
                  <a:t>Feces</a:t>
                </a:r>
                <a:endParaRPr lang="en-US" sz="2257" dirty="0">
                  <a:solidFill>
                    <a:schemeClr val="tx1"/>
                  </a:solidFill>
                </a:endParaRPr>
              </a:p>
            </p:txBody>
          </p:sp>
          <p:grpSp>
            <p:nvGrpSpPr>
              <p:cNvPr id="50181" name="Group 9">
                <a:extLst>
                  <a:ext uri="{FF2B5EF4-FFF2-40B4-BE49-F238E27FC236}">
                    <a16:creationId xmlns:a16="http://schemas.microsoft.com/office/drawing/2014/main" id="{1EB3A4DF-45BC-45D6-8DD7-9DE82305DE73}"/>
                  </a:ext>
                </a:extLst>
              </p:cNvPr>
              <p:cNvGrpSpPr>
                <a:grpSpLocks/>
              </p:cNvGrpSpPr>
              <p:nvPr/>
            </p:nvGrpSpPr>
            <p:grpSpPr bwMode="auto">
              <a:xfrm>
                <a:off x="6387968" y="1392655"/>
                <a:ext cx="2286000" cy="10088480"/>
                <a:chOff x="6989545" y="1798637"/>
                <a:chExt cx="2286000" cy="10088480"/>
              </a:xfrm>
            </p:grpSpPr>
            <p:sp>
              <p:nvSpPr>
                <p:cNvPr id="4" name="Oval 3">
                  <a:extLst>
                    <a:ext uri="{FF2B5EF4-FFF2-40B4-BE49-F238E27FC236}">
                      <a16:creationId xmlns:a16="http://schemas.microsoft.com/office/drawing/2014/main" id="{1366CE3A-ACCF-435C-90CE-8D3F5F3B686A}"/>
                    </a:ext>
                  </a:extLst>
                </p:cNvPr>
                <p:cNvSpPr/>
                <p:nvPr/>
              </p:nvSpPr>
              <p:spPr>
                <a:xfrm>
                  <a:off x="6989036" y="1798637"/>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031">
                      <a:solidFill>
                        <a:schemeClr val="tx1"/>
                      </a:solidFill>
                    </a:rPr>
                    <a:t>Fluids</a:t>
                  </a:r>
                </a:p>
              </p:txBody>
            </p:sp>
            <p:sp>
              <p:nvSpPr>
                <p:cNvPr id="5" name="Oval 4">
                  <a:extLst>
                    <a:ext uri="{FF2B5EF4-FFF2-40B4-BE49-F238E27FC236}">
                      <a16:creationId xmlns:a16="http://schemas.microsoft.com/office/drawing/2014/main" id="{AD366550-9C06-487A-B8EB-93859135CD19}"/>
                    </a:ext>
                  </a:extLst>
                </p:cNvPr>
                <p:cNvSpPr/>
                <p:nvPr/>
              </p:nvSpPr>
              <p:spPr>
                <a:xfrm>
                  <a:off x="6989036" y="4398941"/>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580">
                      <a:solidFill>
                        <a:schemeClr val="tx1"/>
                      </a:solidFill>
                    </a:rPr>
                    <a:t>Fingers</a:t>
                  </a:r>
                  <a:endParaRPr lang="en-US" sz="2031">
                    <a:solidFill>
                      <a:schemeClr val="tx1"/>
                    </a:solidFill>
                  </a:endParaRPr>
                </a:p>
              </p:txBody>
            </p:sp>
            <p:sp>
              <p:nvSpPr>
                <p:cNvPr id="6" name="Oval 5">
                  <a:extLst>
                    <a:ext uri="{FF2B5EF4-FFF2-40B4-BE49-F238E27FC236}">
                      <a16:creationId xmlns:a16="http://schemas.microsoft.com/office/drawing/2014/main" id="{78A418AB-40AA-421E-8081-F0907CF82748}"/>
                    </a:ext>
                  </a:extLst>
                </p:cNvPr>
                <p:cNvSpPr/>
                <p:nvPr/>
              </p:nvSpPr>
              <p:spPr>
                <a:xfrm>
                  <a:off x="6989036" y="7000832"/>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Flies</a:t>
                  </a:r>
                </a:p>
              </p:txBody>
            </p:sp>
            <p:sp>
              <p:nvSpPr>
                <p:cNvPr id="7" name="Oval 6">
                  <a:extLst>
                    <a:ext uri="{FF2B5EF4-FFF2-40B4-BE49-F238E27FC236}">
                      <a16:creationId xmlns:a16="http://schemas.microsoft.com/office/drawing/2014/main" id="{12E459D7-33E2-4FE7-805C-163D1FFA1706}"/>
                    </a:ext>
                  </a:extLst>
                </p:cNvPr>
                <p:cNvSpPr/>
                <p:nvPr/>
              </p:nvSpPr>
              <p:spPr>
                <a:xfrm>
                  <a:off x="6989036" y="9601136"/>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Field</a:t>
                  </a:r>
                </a:p>
              </p:txBody>
            </p:sp>
          </p:grpSp>
          <p:sp>
            <p:nvSpPr>
              <p:cNvPr id="8" name="Oval 7">
                <a:extLst>
                  <a:ext uri="{FF2B5EF4-FFF2-40B4-BE49-F238E27FC236}">
                    <a16:creationId xmlns:a16="http://schemas.microsoft.com/office/drawing/2014/main" id="{4E42B1E4-0AF0-48D6-8F93-28E446C62380}"/>
                  </a:ext>
                </a:extLst>
              </p:cNvPr>
              <p:cNvSpPr/>
              <p:nvPr/>
            </p:nvSpPr>
            <p:spPr>
              <a:xfrm>
                <a:off x="11453032"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Food</a:t>
                </a:r>
              </a:p>
            </p:txBody>
          </p:sp>
          <p:sp>
            <p:nvSpPr>
              <p:cNvPr id="9" name="Oval 8">
                <a:extLst>
                  <a:ext uri="{FF2B5EF4-FFF2-40B4-BE49-F238E27FC236}">
                    <a16:creationId xmlns:a16="http://schemas.microsoft.com/office/drawing/2014/main" id="{BD743B13-D1DD-4ED1-A723-D794CA9216F1}"/>
                  </a:ext>
                </a:extLst>
              </p:cNvPr>
              <p:cNvSpPr/>
              <p:nvPr/>
            </p:nvSpPr>
            <p:spPr>
              <a:xfrm>
                <a:off x="16517016"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New Host</a:t>
                </a:r>
              </a:p>
            </p:txBody>
          </p:sp>
          <p:cxnSp>
            <p:nvCxnSpPr>
              <p:cNvPr id="12" name="Curved Connector 11">
                <a:extLst>
                  <a:ext uri="{FF2B5EF4-FFF2-40B4-BE49-F238E27FC236}">
                    <a16:creationId xmlns:a16="http://schemas.microsoft.com/office/drawing/2014/main" id="{7793664F-5BBC-40C0-A77C-B9D90B7B6D0C}"/>
                  </a:ext>
                </a:extLst>
              </p:cNvPr>
              <p:cNvCxnSpPr>
                <a:stCxn id="3" idx="0"/>
                <a:endCxn id="4" idx="2"/>
              </p:cNvCxnSpPr>
              <p:nvPr/>
            </p:nvCxnSpPr>
            <p:spPr>
              <a:xfrm rot="5400000" flipH="1" flipV="1">
                <a:off x="3048219" y="1953870"/>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14" name="Curved Connector 13">
                <a:extLst>
                  <a:ext uri="{FF2B5EF4-FFF2-40B4-BE49-F238E27FC236}">
                    <a16:creationId xmlns:a16="http://schemas.microsoft.com/office/drawing/2014/main" id="{C3E90393-3628-4C53-ADCD-CED47F0F7454}"/>
                  </a:ext>
                </a:extLst>
              </p:cNvPr>
              <p:cNvCxnSpPr>
                <a:stCxn id="3" idx="4"/>
                <a:endCxn id="7" idx="2"/>
              </p:cNvCxnSpPr>
              <p:nvPr/>
            </p:nvCxnSpPr>
            <p:spPr>
              <a:xfrm rot="16200000" flipH="1">
                <a:off x="3048219" y="6998904"/>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3" name="Curved Connector 32">
                <a:extLst>
                  <a:ext uri="{FF2B5EF4-FFF2-40B4-BE49-F238E27FC236}">
                    <a16:creationId xmlns:a16="http://schemas.microsoft.com/office/drawing/2014/main" id="{B60582AA-018A-44ED-B52E-622B36A878F2}"/>
                  </a:ext>
                </a:extLst>
              </p:cNvPr>
              <p:cNvCxnSpPr>
                <a:stCxn id="5" idx="0"/>
                <a:endCxn id="9" idx="0"/>
              </p:cNvCxnSpPr>
              <p:nvPr/>
            </p:nvCxnSpPr>
            <p:spPr>
              <a:xfrm rot="16200000" flipH="1">
                <a:off x="11945131" y="-421744"/>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5" name="Curved Connector 34">
                <a:extLst>
                  <a:ext uri="{FF2B5EF4-FFF2-40B4-BE49-F238E27FC236}">
                    <a16:creationId xmlns:a16="http://schemas.microsoft.com/office/drawing/2014/main" id="{6E3E6554-B755-4E59-8A99-50428783D9A7}"/>
                  </a:ext>
                </a:extLst>
              </p:cNvPr>
              <p:cNvCxnSpPr>
                <a:stCxn id="6" idx="4"/>
                <a:endCxn id="9" idx="4"/>
              </p:cNvCxnSpPr>
              <p:nvPr/>
            </p:nvCxnSpPr>
            <p:spPr>
              <a:xfrm rot="5400000" flipH="1" flipV="1">
                <a:off x="11945131" y="3165977"/>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7" name="Curved Connector 36">
                <a:extLst>
                  <a:ext uri="{FF2B5EF4-FFF2-40B4-BE49-F238E27FC236}">
                    <a16:creationId xmlns:a16="http://schemas.microsoft.com/office/drawing/2014/main" id="{2F70114D-57D1-4AC2-A9EC-7181C9DF3B19}"/>
                  </a:ext>
                </a:extLst>
              </p:cNvPr>
              <p:cNvCxnSpPr>
                <a:endCxn id="9" idx="0"/>
              </p:cNvCxnSpPr>
              <p:nvPr/>
            </p:nvCxnSpPr>
            <p:spPr>
              <a:xfrm>
                <a:off x="8673396" y="2391184"/>
                <a:ext cx="8986589" cy="290192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9" name="Curved Connector 38">
                <a:extLst>
                  <a:ext uri="{FF2B5EF4-FFF2-40B4-BE49-F238E27FC236}">
                    <a16:creationId xmlns:a16="http://schemas.microsoft.com/office/drawing/2014/main" id="{01FDB803-B038-49EE-B7F0-E6249DACAB74}"/>
                  </a:ext>
                </a:extLst>
              </p:cNvPr>
              <p:cNvCxnSpPr>
                <a:endCxn id="8" idx="0"/>
              </p:cNvCxnSpPr>
              <p:nvPr/>
            </p:nvCxnSpPr>
            <p:spPr>
              <a:xfrm>
                <a:off x="8673396" y="2384834"/>
                <a:ext cx="3922604" cy="290827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1" name="Curved Connector 40">
                <a:extLst>
                  <a:ext uri="{FF2B5EF4-FFF2-40B4-BE49-F238E27FC236}">
                    <a16:creationId xmlns:a16="http://schemas.microsoft.com/office/drawing/2014/main" id="{E67558CD-16F6-4379-8A01-504C79276ABE}"/>
                  </a:ext>
                </a:extLst>
              </p:cNvPr>
              <p:cNvCxnSpPr>
                <a:stCxn id="7" idx="6"/>
                <a:endCxn id="8" idx="4"/>
              </p:cNvCxnSpPr>
              <p:nvPr/>
            </p:nvCxnSpPr>
            <p:spPr>
              <a:xfrm flipV="1">
                <a:off x="8673396" y="7580680"/>
                <a:ext cx="3922604"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3" name="Curved Connector 42">
                <a:extLst>
                  <a:ext uri="{FF2B5EF4-FFF2-40B4-BE49-F238E27FC236}">
                    <a16:creationId xmlns:a16="http://schemas.microsoft.com/office/drawing/2014/main" id="{B95B1D05-941D-41C9-8A8B-947587A3AB3E}"/>
                  </a:ext>
                </a:extLst>
              </p:cNvPr>
              <p:cNvCxnSpPr>
                <a:stCxn id="7" idx="6"/>
                <a:endCxn id="9" idx="4"/>
              </p:cNvCxnSpPr>
              <p:nvPr/>
            </p:nvCxnSpPr>
            <p:spPr>
              <a:xfrm flipV="1">
                <a:off x="8673396" y="7580680"/>
                <a:ext cx="8986589"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5" name="Curved Connector 44">
                <a:extLst>
                  <a:ext uri="{FF2B5EF4-FFF2-40B4-BE49-F238E27FC236}">
                    <a16:creationId xmlns:a16="http://schemas.microsoft.com/office/drawing/2014/main" id="{CB28B507-5D41-4825-A440-335B54CE2E82}"/>
                  </a:ext>
                </a:extLst>
              </p:cNvPr>
              <p:cNvCxnSpPr>
                <a:stCxn id="5" idx="0"/>
                <a:endCxn id="8" idx="0"/>
              </p:cNvCxnSpPr>
              <p:nvPr/>
            </p:nvCxnSpPr>
            <p:spPr>
              <a:xfrm rot="16200000" flipH="1">
                <a:off x="9413139" y="2110248"/>
                <a:ext cx="1300151" cy="5065572"/>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7" name="Curved Connector 46">
                <a:extLst>
                  <a:ext uri="{FF2B5EF4-FFF2-40B4-BE49-F238E27FC236}">
                    <a16:creationId xmlns:a16="http://schemas.microsoft.com/office/drawing/2014/main" id="{DAC11ADF-B6E0-4F52-8FE5-B26AEE2EC88E}"/>
                  </a:ext>
                </a:extLst>
              </p:cNvPr>
              <p:cNvCxnSpPr>
                <a:endCxn id="8" idx="4"/>
              </p:cNvCxnSpPr>
              <p:nvPr/>
            </p:nvCxnSpPr>
            <p:spPr>
              <a:xfrm flipV="1">
                <a:off x="7776484" y="7580680"/>
                <a:ext cx="4819516" cy="1300151"/>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a:extLst>
                  <a:ext uri="{FF2B5EF4-FFF2-40B4-BE49-F238E27FC236}">
                    <a16:creationId xmlns:a16="http://schemas.microsoft.com/office/drawing/2014/main" id="{991BB445-21F2-4944-9F08-D0BDAB3B70A3}"/>
                  </a:ext>
                </a:extLst>
              </p:cNvPr>
              <p:cNvCxnSpPr>
                <a:stCxn id="8" idx="6"/>
                <a:endCxn id="9" idx="2"/>
              </p:cNvCxnSpPr>
              <p:nvPr/>
            </p:nvCxnSpPr>
            <p:spPr>
              <a:xfrm>
                <a:off x="13738969" y="6437689"/>
                <a:ext cx="2778048" cy="12700"/>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58" name="Curved Connector 57">
                <a:extLst>
                  <a:ext uri="{FF2B5EF4-FFF2-40B4-BE49-F238E27FC236}">
                    <a16:creationId xmlns:a16="http://schemas.microsoft.com/office/drawing/2014/main" id="{54131F58-4A09-49F1-83E8-CE788D6F5E9B}"/>
                  </a:ext>
                </a:extLst>
              </p:cNvPr>
              <p:cNvCxnSpPr>
                <a:stCxn id="3" idx="6"/>
                <a:endCxn id="5" idx="2"/>
              </p:cNvCxnSpPr>
              <p:nvPr/>
            </p:nvCxnSpPr>
            <p:spPr>
              <a:xfrm flipV="1">
                <a:off x="3609412" y="5135950"/>
                <a:ext cx="2778048" cy="1301739"/>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60" name="Curved Connector 59">
                <a:extLst>
                  <a:ext uri="{FF2B5EF4-FFF2-40B4-BE49-F238E27FC236}">
                    <a16:creationId xmlns:a16="http://schemas.microsoft.com/office/drawing/2014/main" id="{FAAEA977-D62F-4DF2-B477-E5BD3F0437A4}"/>
                  </a:ext>
                </a:extLst>
              </p:cNvPr>
              <p:cNvCxnSpPr>
                <a:stCxn id="3" idx="6"/>
                <a:endCxn id="6" idx="2"/>
              </p:cNvCxnSpPr>
              <p:nvPr/>
            </p:nvCxnSpPr>
            <p:spPr>
              <a:xfrm>
                <a:off x="3609412" y="6437689"/>
                <a:ext cx="2778048" cy="1300151"/>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grpSp>
        <p:sp>
          <p:nvSpPr>
            <p:cNvPr id="25" name="Left Bracket 24">
              <a:extLst>
                <a:ext uri="{FF2B5EF4-FFF2-40B4-BE49-F238E27FC236}">
                  <a16:creationId xmlns:a16="http://schemas.microsoft.com/office/drawing/2014/main" id="{895C8C7D-6860-4AD2-AE61-6C6E853C7E20}"/>
                </a:ext>
              </a:extLst>
            </p:cNvPr>
            <p:cNvSpPr/>
            <p:nvPr/>
          </p:nvSpPr>
          <p:spPr>
            <a:xfrm rot="16200000">
              <a:off x="1982407" y="5286703"/>
              <a:ext cx="203201" cy="2030114"/>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en-US" sz="2257" dirty="0"/>
                <a:t>Primary barriers</a:t>
              </a:r>
              <a:endParaRPr lang="fr-CH" sz="2257" dirty="0"/>
            </a:p>
          </p:txBody>
        </p:sp>
        <p:sp>
          <p:nvSpPr>
            <p:cNvPr id="26" name="Rounded Rectangle 14">
              <a:extLst>
                <a:ext uri="{FF2B5EF4-FFF2-40B4-BE49-F238E27FC236}">
                  <a16:creationId xmlns:a16="http://schemas.microsoft.com/office/drawing/2014/main" id="{06244C17-E6BA-49B5-A282-8AC3E3253F95}"/>
                </a:ext>
              </a:extLst>
            </p:cNvPr>
            <p:cNvSpPr/>
            <p:nvPr/>
          </p:nvSpPr>
          <p:spPr>
            <a:xfrm>
              <a:off x="2354249" y="825807"/>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7" name="Rounded Rectangle 28">
              <a:extLst>
                <a:ext uri="{FF2B5EF4-FFF2-40B4-BE49-F238E27FC236}">
                  <a16:creationId xmlns:a16="http://schemas.microsoft.com/office/drawing/2014/main" id="{70E19D73-E988-42F3-80F2-1B096E9915B1}"/>
                </a:ext>
              </a:extLst>
            </p:cNvPr>
            <p:cNvSpPr/>
            <p:nvPr/>
          </p:nvSpPr>
          <p:spPr>
            <a:xfrm>
              <a:off x="2342405" y="2506559"/>
              <a:ext cx="215177" cy="1846499"/>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8" name="Rounded Rectangle 29">
              <a:extLst>
                <a:ext uri="{FF2B5EF4-FFF2-40B4-BE49-F238E27FC236}">
                  <a16:creationId xmlns:a16="http://schemas.microsoft.com/office/drawing/2014/main" id="{2527355E-000E-4EE9-8363-83E3E45AEF47}"/>
                </a:ext>
              </a:extLst>
            </p:cNvPr>
            <p:cNvSpPr/>
            <p:nvPr/>
          </p:nvSpPr>
          <p:spPr>
            <a:xfrm>
              <a:off x="2354249" y="5170175"/>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grpSp>
          <p:nvGrpSpPr>
            <p:cNvPr id="29" name="Group 21">
              <a:extLst>
                <a:ext uri="{FF2B5EF4-FFF2-40B4-BE49-F238E27FC236}">
                  <a16:creationId xmlns:a16="http://schemas.microsoft.com/office/drawing/2014/main" id="{09413917-396C-485D-AB2E-80C4A4BB8173}"/>
                </a:ext>
              </a:extLst>
            </p:cNvPr>
            <p:cNvGrpSpPr>
              <a:grpSpLocks/>
            </p:cNvGrpSpPr>
            <p:nvPr/>
          </p:nvGrpSpPr>
          <p:grpSpPr bwMode="auto">
            <a:xfrm>
              <a:off x="9377795" y="4836063"/>
              <a:ext cx="2335540" cy="370101"/>
              <a:chOff x="17088052" y="8075754"/>
              <a:chExt cx="3303072" cy="655427"/>
            </a:xfrm>
          </p:grpSpPr>
          <p:sp>
            <p:nvSpPr>
              <p:cNvPr id="30" name="Rounded Rectangle 49">
                <a:extLst>
                  <a:ext uri="{FF2B5EF4-FFF2-40B4-BE49-F238E27FC236}">
                    <a16:creationId xmlns:a16="http://schemas.microsoft.com/office/drawing/2014/main" id="{13681C77-B70E-48AF-B8EE-882368EF6641}"/>
                  </a:ext>
                </a:extLst>
              </p:cNvPr>
              <p:cNvSpPr/>
              <p:nvPr/>
            </p:nvSpPr>
            <p:spPr>
              <a:xfrm rot="5400000">
                <a:off x="17430211" y="7846223"/>
                <a:ext cx="360093" cy="104441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1" name="TextBox 15">
                <a:extLst>
                  <a:ext uri="{FF2B5EF4-FFF2-40B4-BE49-F238E27FC236}">
                    <a16:creationId xmlns:a16="http://schemas.microsoft.com/office/drawing/2014/main" id="{7C502A20-A47A-4C4A-9011-3F86A3E25FBE}"/>
                  </a:ext>
                </a:extLst>
              </p:cNvPr>
              <p:cNvSpPr txBox="1">
                <a:spLocks noChangeArrowheads="1"/>
              </p:cNvSpPr>
              <p:nvPr/>
            </p:nvSpPr>
            <p:spPr bwMode="auto">
              <a:xfrm>
                <a:off x="18383842" y="8075754"/>
                <a:ext cx="2007282" cy="65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fr-FR" sz="1805"/>
                  <a:t>Sanitation</a:t>
                </a:r>
                <a:endParaRPr lang="fr-CH" altLang="fr-FR" sz="1805"/>
              </a:p>
            </p:txBody>
          </p:sp>
        </p:grpSp>
      </p:grpSp>
    </p:spTree>
    <p:extLst>
      <p:ext uri="{BB962C8B-B14F-4D97-AF65-F5344CB8AC3E}">
        <p14:creationId xmlns:p14="http://schemas.microsoft.com/office/powerpoint/2010/main" val="73263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6476-07A9-46F5-9FC9-4D74FE949ACC}"/>
              </a:ext>
            </a:extLst>
          </p:cNvPr>
          <p:cNvSpPr>
            <a:spLocks noGrp="1"/>
          </p:cNvSpPr>
          <p:nvPr>
            <p:ph type="title"/>
          </p:nvPr>
        </p:nvSpPr>
        <p:spPr>
          <a:xfrm>
            <a:off x="857229" y="339124"/>
            <a:ext cx="10512724" cy="854904"/>
          </a:xfrm>
        </p:spPr>
        <p:txBody>
          <a:bodyPr rtlCol="0">
            <a:normAutofit/>
          </a:bodyPr>
          <a:lstStyle/>
          <a:p>
            <a:pPr algn="ctr" defTabSz="914176">
              <a:defRPr/>
            </a:pPr>
            <a:r>
              <a:rPr lang="en-US" u="sng" dirty="0">
                <a:latin typeface="+mn-lt"/>
              </a:rPr>
              <a:t>F-Diagram</a:t>
            </a:r>
          </a:p>
        </p:txBody>
      </p:sp>
      <p:grpSp>
        <p:nvGrpSpPr>
          <p:cNvPr id="11" name="Group 10">
            <a:extLst>
              <a:ext uri="{FF2B5EF4-FFF2-40B4-BE49-F238E27FC236}">
                <a16:creationId xmlns:a16="http://schemas.microsoft.com/office/drawing/2014/main" id="{ECE18D15-03AD-47CE-8D0A-AC465C214B46}"/>
              </a:ext>
            </a:extLst>
          </p:cNvPr>
          <p:cNvGrpSpPr/>
          <p:nvPr/>
        </p:nvGrpSpPr>
        <p:grpSpPr>
          <a:xfrm>
            <a:off x="651896" y="674004"/>
            <a:ext cx="11636757" cy="5760074"/>
            <a:chOff x="149620" y="719080"/>
            <a:chExt cx="11636757" cy="5760074"/>
          </a:xfrm>
        </p:grpSpPr>
        <p:grpSp>
          <p:nvGrpSpPr>
            <p:cNvPr id="50179" name="Group 12">
              <a:extLst>
                <a:ext uri="{FF2B5EF4-FFF2-40B4-BE49-F238E27FC236}">
                  <a16:creationId xmlns:a16="http://schemas.microsoft.com/office/drawing/2014/main" id="{B97F01FC-C63C-4CF7-9075-D4D3A62067E6}"/>
                </a:ext>
              </a:extLst>
            </p:cNvPr>
            <p:cNvGrpSpPr>
              <a:grpSpLocks/>
            </p:cNvGrpSpPr>
            <p:nvPr/>
          </p:nvGrpSpPr>
          <p:grpSpPr bwMode="auto">
            <a:xfrm>
              <a:off x="149620" y="719080"/>
              <a:ext cx="9863060" cy="5692466"/>
              <a:chOff x="1323475" y="1392655"/>
              <a:chExt cx="17479478" cy="10088480"/>
            </a:xfrm>
          </p:grpSpPr>
          <p:sp>
            <p:nvSpPr>
              <p:cNvPr id="3" name="Oval 2">
                <a:extLst>
                  <a:ext uri="{FF2B5EF4-FFF2-40B4-BE49-F238E27FC236}">
                    <a16:creationId xmlns:a16="http://schemas.microsoft.com/office/drawing/2014/main" id="{0E584697-7960-4BC5-B162-1FAD56024BAA}"/>
                  </a:ext>
                </a:extLst>
              </p:cNvPr>
              <p:cNvSpPr/>
              <p:nvPr/>
            </p:nvSpPr>
            <p:spPr>
              <a:xfrm>
                <a:off x="1323475"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805" dirty="0">
                    <a:solidFill>
                      <a:schemeClr val="tx1"/>
                    </a:solidFill>
                  </a:rPr>
                  <a:t>Feces</a:t>
                </a:r>
                <a:endParaRPr lang="en-US" sz="2257" dirty="0">
                  <a:solidFill>
                    <a:schemeClr val="tx1"/>
                  </a:solidFill>
                </a:endParaRPr>
              </a:p>
            </p:txBody>
          </p:sp>
          <p:grpSp>
            <p:nvGrpSpPr>
              <p:cNvPr id="50181" name="Group 9">
                <a:extLst>
                  <a:ext uri="{FF2B5EF4-FFF2-40B4-BE49-F238E27FC236}">
                    <a16:creationId xmlns:a16="http://schemas.microsoft.com/office/drawing/2014/main" id="{1EB3A4DF-45BC-45D6-8DD7-9DE82305DE73}"/>
                  </a:ext>
                </a:extLst>
              </p:cNvPr>
              <p:cNvGrpSpPr>
                <a:grpSpLocks/>
              </p:cNvGrpSpPr>
              <p:nvPr/>
            </p:nvGrpSpPr>
            <p:grpSpPr bwMode="auto">
              <a:xfrm>
                <a:off x="6387968" y="1392655"/>
                <a:ext cx="2286000" cy="10088480"/>
                <a:chOff x="6989545" y="1798637"/>
                <a:chExt cx="2286000" cy="10088480"/>
              </a:xfrm>
            </p:grpSpPr>
            <p:sp>
              <p:nvSpPr>
                <p:cNvPr id="4" name="Oval 3">
                  <a:extLst>
                    <a:ext uri="{FF2B5EF4-FFF2-40B4-BE49-F238E27FC236}">
                      <a16:creationId xmlns:a16="http://schemas.microsoft.com/office/drawing/2014/main" id="{1366CE3A-ACCF-435C-90CE-8D3F5F3B686A}"/>
                    </a:ext>
                  </a:extLst>
                </p:cNvPr>
                <p:cNvSpPr/>
                <p:nvPr/>
              </p:nvSpPr>
              <p:spPr>
                <a:xfrm>
                  <a:off x="6989036" y="1798637"/>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031">
                      <a:solidFill>
                        <a:schemeClr val="tx1"/>
                      </a:solidFill>
                    </a:rPr>
                    <a:t>Fluids</a:t>
                  </a:r>
                </a:p>
              </p:txBody>
            </p:sp>
            <p:sp>
              <p:nvSpPr>
                <p:cNvPr id="5" name="Oval 4">
                  <a:extLst>
                    <a:ext uri="{FF2B5EF4-FFF2-40B4-BE49-F238E27FC236}">
                      <a16:creationId xmlns:a16="http://schemas.microsoft.com/office/drawing/2014/main" id="{AD366550-9C06-487A-B8EB-93859135CD19}"/>
                    </a:ext>
                  </a:extLst>
                </p:cNvPr>
                <p:cNvSpPr/>
                <p:nvPr/>
              </p:nvSpPr>
              <p:spPr>
                <a:xfrm>
                  <a:off x="6989036" y="4398941"/>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580">
                      <a:solidFill>
                        <a:schemeClr val="tx1"/>
                      </a:solidFill>
                    </a:rPr>
                    <a:t>Fingers</a:t>
                  </a:r>
                  <a:endParaRPr lang="en-US" sz="2031">
                    <a:solidFill>
                      <a:schemeClr val="tx1"/>
                    </a:solidFill>
                  </a:endParaRPr>
                </a:p>
              </p:txBody>
            </p:sp>
            <p:sp>
              <p:nvSpPr>
                <p:cNvPr id="6" name="Oval 5">
                  <a:extLst>
                    <a:ext uri="{FF2B5EF4-FFF2-40B4-BE49-F238E27FC236}">
                      <a16:creationId xmlns:a16="http://schemas.microsoft.com/office/drawing/2014/main" id="{78A418AB-40AA-421E-8081-F0907CF82748}"/>
                    </a:ext>
                  </a:extLst>
                </p:cNvPr>
                <p:cNvSpPr/>
                <p:nvPr/>
              </p:nvSpPr>
              <p:spPr>
                <a:xfrm>
                  <a:off x="6989036" y="7000832"/>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Flies</a:t>
                  </a:r>
                </a:p>
              </p:txBody>
            </p:sp>
            <p:sp>
              <p:nvSpPr>
                <p:cNvPr id="7" name="Oval 6">
                  <a:extLst>
                    <a:ext uri="{FF2B5EF4-FFF2-40B4-BE49-F238E27FC236}">
                      <a16:creationId xmlns:a16="http://schemas.microsoft.com/office/drawing/2014/main" id="{12E459D7-33E2-4FE7-805C-163D1FFA1706}"/>
                    </a:ext>
                  </a:extLst>
                </p:cNvPr>
                <p:cNvSpPr/>
                <p:nvPr/>
              </p:nvSpPr>
              <p:spPr>
                <a:xfrm>
                  <a:off x="6989036" y="9601136"/>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Field</a:t>
                  </a:r>
                </a:p>
              </p:txBody>
            </p:sp>
          </p:grpSp>
          <p:sp>
            <p:nvSpPr>
              <p:cNvPr id="8" name="Oval 7">
                <a:extLst>
                  <a:ext uri="{FF2B5EF4-FFF2-40B4-BE49-F238E27FC236}">
                    <a16:creationId xmlns:a16="http://schemas.microsoft.com/office/drawing/2014/main" id="{4E42B1E4-0AF0-48D6-8F93-28E446C62380}"/>
                  </a:ext>
                </a:extLst>
              </p:cNvPr>
              <p:cNvSpPr/>
              <p:nvPr/>
            </p:nvSpPr>
            <p:spPr>
              <a:xfrm>
                <a:off x="11453032"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Food</a:t>
                </a:r>
              </a:p>
            </p:txBody>
          </p:sp>
          <p:sp>
            <p:nvSpPr>
              <p:cNvPr id="9" name="Oval 8">
                <a:extLst>
                  <a:ext uri="{FF2B5EF4-FFF2-40B4-BE49-F238E27FC236}">
                    <a16:creationId xmlns:a16="http://schemas.microsoft.com/office/drawing/2014/main" id="{BD743B13-D1DD-4ED1-A723-D794CA9216F1}"/>
                  </a:ext>
                </a:extLst>
              </p:cNvPr>
              <p:cNvSpPr/>
              <p:nvPr/>
            </p:nvSpPr>
            <p:spPr>
              <a:xfrm>
                <a:off x="16517016"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New Host</a:t>
                </a:r>
              </a:p>
            </p:txBody>
          </p:sp>
          <p:cxnSp>
            <p:nvCxnSpPr>
              <p:cNvPr id="12" name="Curved Connector 11">
                <a:extLst>
                  <a:ext uri="{FF2B5EF4-FFF2-40B4-BE49-F238E27FC236}">
                    <a16:creationId xmlns:a16="http://schemas.microsoft.com/office/drawing/2014/main" id="{7793664F-5BBC-40C0-A77C-B9D90B7B6D0C}"/>
                  </a:ext>
                </a:extLst>
              </p:cNvPr>
              <p:cNvCxnSpPr>
                <a:stCxn id="3" idx="0"/>
                <a:endCxn id="4" idx="2"/>
              </p:cNvCxnSpPr>
              <p:nvPr/>
            </p:nvCxnSpPr>
            <p:spPr>
              <a:xfrm rot="5400000" flipH="1" flipV="1">
                <a:off x="3048219" y="1953870"/>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14" name="Curved Connector 13">
                <a:extLst>
                  <a:ext uri="{FF2B5EF4-FFF2-40B4-BE49-F238E27FC236}">
                    <a16:creationId xmlns:a16="http://schemas.microsoft.com/office/drawing/2014/main" id="{C3E90393-3628-4C53-ADCD-CED47F0F7454}"/>
                  </a:ext>
                </a:extLst>
              </p:cNvPr>
              <p:cNvCxnSpPr>
                <a:stCxn id="3" idx="4"/>
                <a:endCxn id="7" idx="2"/>
              </p:cNvCxnSpPr>
              <p:nvPr/>
            </p:nvCxnSpPr>
            <p:spPr>
              <a:xfrm rot="16200000" flipH="1">
                <a:off x="3048219" y="6998904"/>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3" name="Curved Connector 32">
                <a:extLst>
                  <a:ext uri="{FF2B5EF4-FFF2-40B4-BE49-F238E27FC236}">
                    <a16:creationId xmlns:a16="http://schemas.microsoft.com/office/drawing/2014/main" id="{B60582AA-018A-44ED-B52E-622B36A878F2}"/>
                  </a:ext>
                </a:extLst>
              </p:cNvPr>
              <p:cNvCxnSpPr>
                <a:stCxn id="5" idx="0"/>
                <a:endCxn id="9" idx="0"/>
              </p:cNvCxnSpPr>
              <p:nvPr/>
            </p:nvCxnSpPr>
            <p:spPr>
              <a:xfrm rot="16200000" flipH="1">
                <a:off x="11945131" y="-421744"/>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5" name="Curved Connector 34">
                <a:extLst>
                  <a:ext uri="{FF2B5EF4-FFF2-40B4-BE49-F238E27FC236}">
                    <a16:creationId xmlns:a16="http://schemas.microsoft.com/office/drawing/2014/main" id="{6E3E6554-B755-4E59-8A99-50428783D9A7}"/>
                  </a:ext>
                </a:extLst>
              </p:cNvPr>
              <p:cNvCxnSpPr>
                <a:stCxn id="6" idx="4"/>
                <a:endCxn id="9" idx="4"/>
              </p:cNvCxnSpPr>
              <p:nvPr/>
            </p:nvCxnSpPr>
            <p:spPr>
              <a:xfrm rot="5400000" flipH="1" flipV="1">
                <a:off x="11945131" y="3165977"/>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7" name="Curved Connector 36">
                <a:extLst>
                  <a:ext uri="{FF2B5EF4-FFF2-40B4-BE49-F238E27FC236}">
                    <a16:creationId xmlns:a16="http://schemas.microsoft.com/office/drawing/2014/main" id="{2F70114D-57D1-4AC2-A9EC-7181C9DF3B19}"/>
                  </a:ext>
                </a:extLst>
              </p:cNvPr>
              <p:cNvCxnSpPr>
                <a:endCxn id="9" idx="0"/>
              </p:cNvCxnSpPr>
              <p:nvPr/>
            </p:nvCxnSpPr>
            <p:spPr>
              <a:xfrm>
                <a:off x="8673396" y="2391184"/>
                <a:ext cx="8986589" cy="290192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9" name="Curved Connector 38">
                <a:extLst>
                  <a:ext uri="{FF2B5EF4-FFF2-40B4-BE49-F238E27FC236}">
                    <a16:creationId xmlns:a16="http://schemas.microsoft.com/office/drawing/2014/main" id="{01FDB803-B038-49EE-B7F0-E6249DACAB74}"/>
                  </a:ext>
                </a:extLst>
              </p:cNvPr>
              <p:cNvCxnSpPr>
                <a:endCxn id="8" idx="0"/>
              </p:cNvCxnSpPr>
              <p:nvPr/>
            </p:nvCxnSpPr>
            <p:spPr>
              <a:xfrm>
                <a:off x="8673396" y="2384834"/>
                <a:ext cx="3922604" cy="290827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1" name="Curved Connector 40">
                <a:extLst>
                  <a:ext uri="{FF2B5EF4-FFF2-40B4-BE49-F238E27FC236}">
                    <a16:creationId xmlns:a16="http://schemas.microsoft.com/office/drawing/2014/main" id="{E67558CD-16F6-4379-8A01-504C79276ABE}"/>
                  </a:ext>
                </a:extLst>
              </p:cNvPr>
              <p:cNvCxnSpPr>
                <a:stCxn id="7" idx="6"/>
                <a:endCxn id="8" idx="4"/>
              </p:cNvCxnSpPr>
              <p:nvPr/>
            </p:nvCxnSpPr>
            <p:spPr>
              <a:xfrm flipV="1">
                <a:off x="8673396" y="7580680"/>
                <a:ext cx="3922604"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3" name="Curved Connector 42">
                <a:extLst>
                  <a:ext uri="{FF2B5EF4-FFF2-40B4-BE49-F238E27FC236}">
                    <a16:creationId xmlns:a16="http://schemas.microsoft.com/office/drawing/2014/main" id="{B95B1D05-941D-41C9-8A8B-947587A3AB3E}"/>
                  </a:ext>
                </a:extLst>
              </p:cNvPr>
              <p:cNvCxnSpPr>
                <a:stCxn id="7" idx="6"/>
                <a:endCxn id="9" idx="4"/>
              </p:cNvCxnSpPr>
              <p:nvPr/>
            </p:nvCxnSpPr>
            <p:spPr>
              <a:xfrm flipV="1">
                <a:off x="8673396" y="7580680"/>
                <a:ext cx="8986589"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5" name="Curved Connector 44">
                <a:extLst>
                  <a:ext uri="{FF2B5EF4-FFF2-40B4-BE49-F238E27FC236}">
                    <a16:creationId xmlns:a16="http://schemas.microsoft.com/office/drawing/2014/main" id="{CB28B507-5D41-4825-A440-335B54CE2E82}"/>
                  </a:ext>
                </a:extLst>
              </p:cNvPr>
              <p:cNvCxnSpPr>
                <a:stCxn id="5" idx="0"/>
                <a:endCxn id="8" idx="0"/>
              </p:cNvCxnSpPr>
              <p:nvPr/>
            </p:nvCxnSpPr>
            <p:spPr>
              <a:xfrm rot="16200000" flipH="1">
                <a:off x="9413139" y="2110248"/>
                <a:ext cx="1300151" cy="5065572"/>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7" name="Curved Connector 46">
                <a:extLst>
                  <a:ext uri="{FF2B5EF4-FFF2-40B4-BE49-F238E27FC236}">
                    <a16:creationId xmlns:a16="http://schemas.microsoft.com/office/drawing/2014/main" id="{DAC11ADF-B6E0-4F52-8FE5-B26AEE2EC88E}"/>
                  </a:ext>
                </a:extLst>
              </p:cNvPr>
              <p:cNvCxnSpPr>
                <a:endCxn id="8" idx="4"/>
              </p:cNvCxnSpPr>
              <p:nvPr/>
            </p:nvCxnSpPr>
            <p:spPr>
              <a:xfrm flipV="1">
                <a:off x="7776484" y="7580680"/>
                <a:ext cx="4819516" cy="1300151"/>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a:extLst>
                  <a:ext uri="{FF2B5EF4-FFF2-40B4-BE49-F238E27FC236}">
                    <a16:creationId xmlns:a16="http://schemas.microsoft.com/office/drawing/2014/main" id="{991BB445-21F2-4944-9F08-D0BDAB3B70A3}"/>
                  </a:ext>
                </a:extLst>
              </p:cNvPr>
              <p:cNvCxnSpPr>
                <a:stCxn id="8" idx="6"/>
                <a:endCxn id="9" idx="2"/>
              </p:cNvCxnSpPr>
              <p:nvPr/>
            </p:nvCxnSpPr>
            <p:spPr>
              <a:xfrm>
                <a:off x="13738969" y="6437689"/>
                <a:ext cx="2778048" cy="12700"/>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58" name="Curved Connector 57">
                <a:extLst>
                  <a:ext uri="{FF2B5EF4-FFF2-40B4-BE49-F238E27FC236}">
                    <a16:creationId xmlns:a16="http://schemas.microsoft.com/office/drawing/2014/main" id="{54131F58-4A09-49F1-83E8-CE788D6F5E9B}"/>
                  </a:ext>
                </a:extLst>
              </p:cNvPr>
              <p:cNvCxnSpPr>
                <a:stCxn id="3" idx="6"/>
                <a:endCxn id="5" idx="2"/>
              </p:cNvCxnSpPr>
              <p:nvPr/>
            </p:nvCxnSpPr>
            <p:spPr>
              <a:xfrm flipV="1">
                <a:off x="3609412" y="5135950"/>
                <a:ext cx="2778048" cy="1301739"/>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60" name="Curved Connector 59">
                <a:extLst>
                  <a:ext uri="{FF2B5EF4-FFF2-40B4-BE49-F238E27FC236}">
                    <a16:creationId xmlns:a16="http://schemas.microsoft.com/office/drawing/2014/main" id="{FAAEA977-D62F-4DF2-B477-E5BD3F0437A4}"/>
                  </a:ext>
                </a:extLst>
              </p:cNvPr>
              <p:cNvCxnSpPr>
                <a:stCxn id="3" idx="6"/>
                <a:endCxn id="6" idx="2"/>
              </p:cNvCxnSpPr>
              <p:nvPr/>
            </p:nvCxnSpPr>
            <p:spPr>
              <a:xfrm>
                <a:off x="3609412" y="6437689"/>
                <a:ext cx="2778048" cy="1300151"/>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grpSp>
        <p:sp>
          <p:nvSpPr>
            <p:cNvPr id="25" name="Left Bracket 24">
              <a:extLst>
                <a:ext uri="{FF2B5EF4-FFF2-40B4-BE49-F238E27FC236}">
                  <a16:creationId xmlns:a16="http://schemas.microsoft.com/office/drawing/2014/main" id="{895C8C7D-6860-4AD2-AE61-6C6E853C7E20}"/>
                </a:ext>
              </a:extLst>
            </p:cNvPr>
            <p:cNvSpPr/>
            <p:nvPr/>
          </p:nvSpPr>
          <p:spPr>
            <a:xfrm rot="16200000">
              <a:off x="1982408" y="5362497"/>
              <a:ext cx="203201" cy="2030114"/>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en-US" sz="2257" dirty="0"/>
                <a:t>Primary barriers</a:t>
              </a:r>
              <a:endParaRPr lang="fr-CH" sz="2257" dirty="0"/>
            </a:p>
          </p:txBody>
        </p:sp>
        <p:sp>
          <p:nvSpPr>
            <p:cNvPr id="26" name="Rounded Rectangle 14">
              <a:extLst>
                <a:ext uri="{FF2B5EF4-FFF2-40B4-BE49-F238E27FC236}">
                  <a16:creationId xmlns:a16="http://schemas.microsoft.com/office/drawing/2014/main" id="{06244C17-E6BA-49B5-A282-8AC3E3253F95}"/>
                </a:ext>
              </a:extLst>
            </p:cNvPr>
            <p:cNvSpPr/>
            <p:nvPr/>
          </p:nvSpPr>
          <p:spPr>
            <a:xfrm>
              <a:off x="2354249" y="825807"/>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7" name="Rounded Rectangle 28">
              <a:extLst>
                <a:ext uri="{FF2B5EF4-FFF2-40B4-BE49-F238E27FC236}">
                  <a16:creationId xmlns:a16="http://schemas.microsoft.com/office/drawing/2014/main" id="{70E19D73-E988-42F3-80F2-1B096E9915B1}"/>
                </a:ext>
              </a:extLst>
            </p:cNvPr>
            <p:cNvSpPr/>
            <p:nvPr/>
          </p:nvSpPr>
          <p:spPr>
            <a:xfrm>
              <a:off x="2342405" y="2506559"/>
              <a:ext cx="215177" cy="1846499"/>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8" name="Rounded Rectangle 29">
              <a:extLst>
                <a:ext uri="{FF2B5EF4-FFF2-40B4-BE49-F238E27FC236}">
                  <a16:creationId xmlns:a16="http://schemas.microsoft.com/office/drawing/2014/main" id="{2527355E-000E-4EE9-8363-83E3E45AEF47}"/>
                </a:ext>
              </a:extLst>
            </p:cNvPr>
            <p:cNvSpPr/>
            <p:nvPr/>
          </p:nvSpPr>
          <p:spPr>
            <a:xfrm>
              <a:off x="2354249" y="5170175"/>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2" name="Left Bracket 31">
              <a:extLst>
                <a:ext uri="{FF2B5EF4-FFF2-40B4-BE49-F238E27FC236}">
                  <a16:creationId xmlns:a16="http://schemas.microsoft.com/office/drawing/2014/main" id="{BF08C433-2C69-4EAA-8445-1425385454F3}"/>
                </a:ext>
              </a:extLst>
            </p:cNvPr>
            <p:cNvSpPr/>
            <p:nvPr/>
          </p:nvSpPr>
          <p:spPr>
            <a:xfrm rot="16200000">
              <a:off x="6804629" y="3547353"/>
              <a:ext cx="203335" cy="5660267"/>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en-US" sz="2257" dirty="0"/>
                <a:t>Secondary </a:t>
              </a:r>
              <a:r>
                <a:rPr lang="en-US" sz="2257" dirty="0" err="1"/>
                <a:t>barrierss</a:t>
              </a:r>
              <a:endParaRPr lang="fr-CH" sz="2257" dirty="0"/>
            </a:p>
          </p:txBody>
        </p:sp>
        <p:sp>
          <p:nvSpPr>
            <p:cNvPr id="34" name="Rounded Rectangle 39">
              <a:extLst>
                <a:ext uri="{FF2B5EF4-FFF2-40B4-BE49-F238E27FC236}">
                  <a16:creationId xmlns:a16="http://schemas.microsoft.com/office/drawing/2014/main" id="{AAFC0C85-7132-4355-B5C7-AD0818413202}"/>
                </a:ext>
              </a:extLst>
            </p:cNvPr>
            <p:cNvSpPr/>
            <p:nvPr/>
          </p:nvSpPr>
          <p:spPr>
            <a:xfrm rot="10800000">
              <a:off x="4556879" y="1082405"/>
              <a:ext cx="176547" cy="802083"/>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fr-CH" sz="3215"/>
            </a:p>
          </p:txBody>
        </p:sp>
        <p:grpSp>
          <p:nvGrpSpPr>
            <p:cNvPr id="10" name="Group 9">
              <a:extLst>
                <a:ext uri="{FF2B5EF4-FFF2-40B4-BE49-F238E27FC236}">
                  <a16:creationId xmlns:a16="http://schemas.microsoft.com/office/drawing/2014/main" id="{27A23722-4BAD-4FF1-B733-D74585FD1E0B}"/>
                </a:ext>
              </a:extLst>
            </p:cNvPr>
            <p:cNvGrpSpPr/>
            <p:nvPr/>
          </p:nvGrpSpPr>
          <p:grpSpPr>
            <a:xfrm>
              <a:off x="8722803" y="5017125"/>
              <a:ext cx="3063574" cy="864290"/>
              <a:chOff x="9094140" y="4704610"/>
              <a:chExt cx="3063574" cy="864290"/>
            </a:xfrm>
          </p:grpSpPr>
          <p:grpSp>
            <p:nvGrpSpPr>
              <p:cNvPr id="29" name="Group 21">
                <a:extLst>
                  <a:ext uri="{FF2B5EF4-FFF2-40B4-BE49-F238E27FC236}">
                    <a16:creationId xmlns:a16="http://schemas.microsoft.com/office/drawing/2014/main" id="{09413917-396C-485D-AB2E-80C4A4BB8173}"/>
                  </a:ext>
                </a:extLst>
              </p:cNvPr>
              <p:cNvGrpSpPr>
                <a:grpSpLocks/>
              </p:cNvGrpSpPr>
              <p:nvPr/>
            </p:nvGrpSpPr>
            <p:grpSpPr bwMode="auto">
              <a:xfrm>
                <a:off x="9094140" y="4704610"/>
                <a:ext cx="3000582" cy="830997"/>
                <a:chOff x="16926213" y="7912378"/>
                <a:chExt cx="3047786" cy="1471647"/>
              </a:xfrm>
            </p:grpSpPr>
            <p:sp>
              <p:nvSpPr>
                <p:cNvPr id="30" name="Rounded Rectangle 49">
                  <a:extLst>
                    <a:ext uri="{FF2B5EF4-FFF2-40B4-BE49-F238E27FC236}">
                      <a16:creationId xmlns:a16="http://schemas.microsoft.com/office/drawing/2014/main" id="{13681C77-B70E-48AF-B8EE-882368EF6641}"/>
                    </a:ext>
                  </a:extLst>
                </p:cNvPr>
                <p:cNvSpPr/>
                <p:nvPr/>
              </p:nvSpPr>
              <p:spPr>
                <a:xfrm rot="5400000">
                  <a:off x="17268372" y="7846224"/>
                  <a:ext cx="360093" cy="104441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1" name="TextBox 15">
                  <a:extLst>
                    <a:ext uri="{FF2B5EF4-FFF2-40B4-BE49-F238E27FC236}">
                      <a16:creationId xmlns:a16="http://schemas.microsoft.com/office/drawing/2014/main" id="{7C502A20-A47A-4C4A-9011-3F86A3E25FBE}"/>
                    </a:ext>
                  </a:extLst>
                </p:cNvPr>
                <p:cNvSpPr txBox="1">
                  <a:spLocks noChangeArrowheads="1"/>
                </p:cNvSpPr>
                <p:nvPr/>
              </p:nvSpPr>
              <p:spPr bwMode="auto">
                <a:xfrm>
                  <a:off x="17966717" y="7912378"/>
                  <a:ext cx="2007282" cy="147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fr-FR" sz="2400" dirty="0"/>
                    <a:t>Sanitation</a:t>
                  </a:r>
                  <a:endParaRPr lang="fr-CH" altLang="fr-FR" sz="2400" dirty="0"/>
                </a:p>
              </p:txBody>
            </p:sp>
          </p:grpSp>
          <p:grpSp>
            <p:nvGrpSpPr>
              <p:cNvPr id="36" name="Group 22">
                <a:extLst>
                  <a:ext uri="{FF2B5EF4-FFF2-40B4-BE49-F238E27FC236}">
                    <a16:creationId xmlns:a16="http://schemas.microsoft.com/office/drawing/2014/main" id="{E1CC5F23-A2CD-4C0D-8208-8D6CFA99CA20}"/>
                  </a:ext>
                </a:extLst>
              </p:cNvPr>
              <p:cNvGrpSpPr>
                <a:grpSpLocks/>
              </p:cNvGrpSpPr>
              <p:nvPr/>
            </p:nvGrpSpPr>
            <p:grpSpPr bwMode="auto">
              <a:xfrm>
                <a:off x="9094144" y="5107235"/>
                <a:ext cx="3063570" cy="461665"/>
                <a:chOff x="16925571" y="8860530"/>
                <a:chExt cx="3124125" cy="819807"/>
              </a:xfrm>
            </p:grpSpPr>
            <p:sp>
              <p:nvSpPr>
                <p:cNvPr id="38" name="Rounded Rectangle 50">
                  <a:extLst>
                    <a:ext uri="{FF2B5EF4-FFF2-40B4-BE49-F238E27FC236}">
                      <a16:creationId xmlns:a16="http://schemas.microsoft.com/office/drawing/2014/main" id="{EA461366-4947-4601-8085-F8C32210C3E8}"/>
                    </a:ext>
                  </a:extLst>
                </p:cNvPr>
                <p:cNvSpPr/>
                <p:nvPr/>
              </p:nvSpPr>
              <p:spPr>
                <a:xfrm rot="5400000">
                  <a:off x="17267352" y="8748118"/>
                  <a:ext cx="361073" cy="104463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fr-CH" sz="3215"/>
                </a:p>
              </p:txBody>
            </p:sp>
            <p:sp>
              <p:nvSpPr>
                <p:cNvPr id="40" name="TextBox 52">
                  <a:extLst>
                    <a:ext uri="{FF2B5EF4-FFF2-40B4-BE49-F238E27FC236}">
                      <a16:creationId xmlns:a16="http://schemas.microsoft.com/office/drawing/2014/main" id="{F1C8205F-10F3-4570-AC0E-7DFE04A988EF}"/>
                    </a:ext>
                  </a:extLst>
                </p:cNvPr>
                <p:cNvSpPr txBox="1">
                  <a:spLocks noChangeArrowheads="1"/>
                </p:cNvSpPr>
                <p:nvPr/>
              </p:nvSpPr>
              <p:spPr bwMode="auto">
                <a:xfrm>
                  <a:off x="17970205" y="8860530"/>
                  <a:ext cx="2079491" cy="81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fr-FR" sz="2400" dirty="0"/>
                    <a:t>Water Quality</a:t>
                  </a:r>
                  <a:endParaRPr lang="fr-CH" altLang="fr-FR" sz="2400" dirty="0"/>
                </a:p>
              </p:txBody>
            </p:sp>
          </p:grpSp>
        </p:grpSp>
      </p:grpSp>
    </p:spTree>
    <p:extLst>
      <p:ext uri="{BB962C8B-B14F-4D97-AF65-F5344CB8AC3E}">
        <p14:creationId xmlns:p14="http://schemas.microsoft.com/office/powerpoint/2010/main" val="3307412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6476-07A9-46F5-9FC9-4D74FE949ACC}"/>
              </a:ext>
            </a:extLst>
          </p:cNvPr>
          <p:cNvSpPr>
            <a:spLocks noGrp="1"/>
          </p:cNvSpPr>
          <p:nvPr>
            <p:ph type="title"/>
          </p:nvPr>
        </p:nvSpPr>
        <p:spPr>
          <a:xfrm>
            <a:off x="857229" y="339124"/>
            <a:ext cx="10512724" cy="854904"/>
          </a:xfrm>
        </p:spPr>
        <p:txBody>
          <a:bodyPr rtlCol="0">
            <a:normAutofit/>
          </a:bodyPr>
          <a:lstStyle/>
          <a:p>
            <a:pPr algn="ctr" defTabSz="914176">
              <a:defRPr/>
            </a:pPr>
            <a:r>
              <a:rPr lang="en-US" u="sng" dirty="0">
                <a:latin typeface="+mn-lt"/>
              </a:rPr>
              <a:t>F-Diagram</a:t>
            </a:r>
          </a:p>
        </p:txBody>
      </p:sp>
      <p:grpSp>
        <p:nvGrpSpPr>
          <p:cNvPr id="50179" name="Group 12">
            <a:extLst>
              <a:ext uri="{FF2B5EF4-FFF2-40B4-BE49-F238E27FC236}">
                <a16:creationId xmlns:a16="http://schemas.microsoft.com/office/drawing/2014/main" id="{B97F01FC-C63C-4CF7-9075-D4D3A62067E6}"/>
              </a:ext>
            </a:extLst>
          </p:cNvPr>
          <p:cNvGrpSpPr>
            <a:grpSpLocks/>
          </p:cNvGrpSpPr>
          <p:nvPr/>
        </p:nvGrpSpPr>
        <p:grpSpPr bwMode="auto">
          <a:xfrm>
            <a:off x="690533" y="720167"/>
            <a:ext cx="9863060" cy="5692466"/>
            <a:chOff x="1323475" y="1392655"/>
            <a:chExt cx="17479478" cy="10088480"/>
          </a:xfrm>
        </p:grpSpPr>
        <p:sp>
          <p:nvSpPr>
            <p:cNvPr id="3" name="Oval 2">
              <a:extLst>
                <a:ext uri="{FF2B5EF4-FFF2-40B4-BE49-F238E27FC236}">
                  <a16:creationId xmlns:a16="http://schemas.microsoft.com/office/drawing/2014/main" id="{0E584697-7960-4BC5-B162-1FAD56024BAA}"/>
                </a:ext>
              </a:extLst>
            </p:cNvPr>
            <p:cNvSpPr/>
            <p:nvPr/>
          </p:nvSpPr>
          <p:spPr>
            <a:xfrm>
              <a:off x="1323475"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805" dirty="0">
                  <a:solidFill>
                    <a:schemeClr val="tx1"/>
                  </a:solidFill>
                </a:rPr>
                <a:t>Feces</a:t>
              </a:r>
              <a:endParaRPr lang="en-US" sz="2257" dirty="0">
                <a:solidFill>
                  <a:schemeClr val="tx1"/>
                </a:solidFill>
              </a:endParaRPr>
            </a:p>
          </p:txBody>
        </p:sp>
        <p:grpSp>
          <p:nvGrpSpPr>
            <p:cNvPr id="50181" name="Group 9">
              <a:extLst>
                <a:ext uri="{FF2B5EF4-FFF2-40B4-BE49-F238E27FC236}">
                  <a16:creationId xmlns:a16="http://schemas.microsoft.com/office/drawing/2014/main" id="{1EB3A4DF-45BC-45D6-8DD7-9DE82305DE73}"/>
                </a:ext>
              </a:extLst>
            </p:cNvPr>
            <p:cNvGrpSpPr>
              <a:grpSpLocks/>
            </p:cNvGrpSpPr>
            <p:nvPr/>
          </p:nvGrpSpPr>
          <p:grpSpPr bwMode="auto">
            <a:xfrm>
              <a:off x="6387968" y="1392655"/>
              <a:ext cx="2286000" cy="10088480"/>
              <a:chOff x="6989545" y="1798637"/>
              <a:chExt cx="2286000" cy="10088480"/>
            </a:xfrm>
          </p:grpSpPr>
          <p:sp>
            <p:nvSpPr>
              <p:cNvPr id="4" name="Oval 3">
                <a:extLst>
                  <a:ext uri="{FF2B5EF4-FFF2-40B4-BE49-F238E27FC236}">
                    <a16:creationId xmlns:a16="http://schemas.microsoft.com/office/drawing/2014/main" id="{1366CE3A-ACCF-435C-90CE-8D3F5F3B686A}"/>
                  </a:ext>
                </a:extLst>
              </p:cNvPr>
              <p:cNvSpPr/>
              <p:nvPr/>
            </p:nvSpPr>
            <p:spPr>
              <a:xfrm>
                <a:off x="6989036" y="1798637"/>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031">
                    <a:solidFill>
                      <a:schemeClr val="tx1"/>
                    </a:solidFill>
                  </a:rPr>
                  <a:t>Fluids</a:t>
                </a:r>
              </a:p>
            </p:txBody>
          </p:sp>
          <p:sp>
            <p:nvSpPr>
              <p:cNvPr id="5" name="Oval 4">
                <a:extLst>
                  <a:ext uri="{FF2B5EF4-FFF2-40B4-BE49-F238E27FC236}">
                    <a16:creationId xmlns:a16="http://schemas.microsoft.com/office/drawing/2014/main" id="{AD366550-9C06-487A-B8EB-93859135CD19}"/>
                  </a:ext>
                </a:extLst>
              </p:cNvPr>
              <p:cNvSpPr/>
              <p:nvPr/>
            </p:nvSpPr>
            <p:spPr>
              <a:xfrm>
                <a:off x="6989036" y="4398941"/>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580">
                    <a:solidFill>
                      <a:schemeClr val="tx1"/>
                    </a:solidFill>
                  </a:rPr>
                  <a:t>Fingers</a:t>
                </a:r>
                <a:endParaRPr lang="en-US" sz="2031">
                  <a:solidFill>
                    <a:schemeClr val="tx1"/>
                  </a:solidFill>
                </a:endParaRPr>
              </a:p>
            </p:txBody>
          </p:sp>
          <p:sp>
            <p:nvSpPr>
              <p:cNvPr id="6" name="Oval 5">
                <a:extLst>
                  <a:ext uri="{FF2B5EF4-FFF2-40B4-BE49-F238E27FC236}">
                    <a16:creationId xmlns:a16="http://schemas.microsoft.com/office/drawing/2014/main" id="{78A418AB-40AA-421E-8081-F0907CF82748}"/>
                  </a:ext>
                </a:extLst>
              </p:cNvPr>
              <p:cNvSpPr/>
              <p:nvPr/>
            </p:nvSpPr>
            <p:spPr>
              <a:xfrm>
                <a:off x="6989036" y="7000832"/>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Flies</a:t>
                </a:r>
              </a:p>
            </p:txBody>
          </p:sp>
          <p:sp>
            <p:nvSpPr>
              <p:cNvPr id="7" name="Oval 6">
                <a:extLst>
                  <a:ext uri="{FF2B5EF4-FFF2-40B4-BE49-F238E27FC236}">
                    <a16:creationId xmlns:a16="http://schemas.microsoft.com/office/drawing/2014/main" id="{12E459D7-33E2-4FE7-805C-163D1FFA1706}"/>
                  </a:ext>
                </a:extLst>
              </p:cNvPr>
              <p:cNvSpPr/>
              <p:nvPr/>
            </p:nvSpPr>
            <p:spPr>
              <a:xfrm>
                <a:off x="6989036" y="9601136"/>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Field</a:t>
                </a:r>
              </a:p>
            </p:txBody>
          </p:sp>
        </p:grpSp>
        <p:sp>
          <p:nvSpPr>
            <p:cNvPr id="8" name="Oval 7">
              <a:extLst>
                <a:ext uri="{FF2B5EF4-FFF2-40B4-BE49-F238E27FC236}">
                  <a16:creationId xmlns:a16="http://schemas.microsoft.com/office/drawing/2014/main" id="{4E42B1E4-0AF0-48D6-8F93-28E446C62380}"/>
                </a:ext>
              </a:extLst>
            </p:cNvPr>
            <p:cNvSpPr/>
            <p:nvPr/>
          </p:nvSpPr>
          <p:spPr>
            <a:xfrm>
              <a:off x="11453032"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Food</a:t>
              </a:r>
            </a:p>
          </p:txBody>
        </p:sp>
        <p:sp>
          <p:nvSpPr>
            <p:cNvPr id="9" name="Oval 8">
              <a:extLst>
                <a:ext uri="{FF2B5EF4-FFF2-40B4-BE49-F238E27FC236}">
                  <a16:creationId xmlns:a16="http://schemas.microsoft.com/office/drawing/2014/main" id="{BD743B13-D1DD-4ED1-A723-D794CA9216F1}"/>
                </a:ext>
              </a:extLst>
            </p:cNvPr>
            <p:cNvSpPr/>
            <p:nvPr/>
          </p:nvSpPr>
          <p:spPr>
            <a:xfrm>
              <a:off x="16517016"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257">
                  <a:solidFill>
                    <a:schemeClr val="tx1"/>
                  </a:solidFill>
                </a:rPr>
                <a:t>New Host</a:t>
              </a:r>
            </a:p>
          </p:txBody>
        </p:sp>
        <p:cxnSp>
          <p:nvCxnSpPr>
            <p:cNvPr id="12" name="Curved Connector 11">
              <a:extLst>
                <a:ext uri="{FF2B5EF4-FFF2-40B4-BE49-F238E27FC236}">
                  <a16:creationId xmlns:a16="http://schemas.microsoft.com/office/drawing/2014/main" id="{7793664F-5BBC-40C0-A77C-B9D90B7B6D0C}"/>
                </a:ext>
              </a:extLst>
            </p:cNvPr>
            <p:cNvCxnSpPr>
              <a:stCxn id="3" idx="0"/>
              <a:endCxn id="4" idx="2"/>
            </p:cNvCxnSpPr>
            <p:nvPr/>
          </p:nvCxnSpPr>
          <p:spPr>
            <a:xfrm rot="5400000" flipH="1" flipV="1">
              <a:off x="3048219" y="1953870"/>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14" name="Curved Connector 13">
              <a:extLst>
                <a:ext uri="{FF2B5EF4-FFF2-40B4-BE49-F238E27FC236}">
                  <a16:creationId xmlns:a16="http://schemas.microsoft.com/office/drawing/2014/main" id="{C3E90393-3628-4C53-ADCD-CED47F0F7454}"/>
                </a:ext>
              </a:extLst>
            </p:cNvPr>
            <p:cNvCxnSpPr>
              <a:stCxn id="3" idx="4"/>
              <a:endCxn id="7" idx="2"/>
            </p:cNvCxnSpPr>
            <p:nvPr/>
          </p:nvCxnSpPr>
          <p:spPr>
            <a:xfrm rot="16200000" flipH="1">
              <a:off x="3048219" y="6998904"/>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3" name="Curved Connector 32">
              <a:extLst>
                <a:ext uri="{FF2B5EF4-FFF2-40B4-BE49-F238E27FC236}">
                  <a16:creationId xmlns:a16="http://schemas.microsoft.com/office/drawing/2014/main" id="{B60582AA-018A-44ED-B52E-622B36A878F2}"/>
                </a:ext>
              </a:extLst>
            </p:cNvPr>
            <p:cNvCxnSpPr>
              <a:stCxn id="5" idx="0"/>
              <a:endCxn id="9" idx="0"/>
            </p:cNvCxnSpPr>
            <p:nvPr/>
          </p:nvCxnSpPr>
          <p:spPr>
            <a:xfrm rot="16200000" flipH="1">
              <a:off x="11945131" y="-421744"/>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5" name="Curved Connector 34">
              <a:extLst>
                <a:ext uri="{FF2B5EF4-FFF2-40B4-BE49-F238E27FC236}">
                  <a16:creationId xmlns:a16="http://schemas.microsoft.com/office/drawing/2014/main" id="{6E3E6554-B755-4E59-8A99-50428783D9A7}"/>
                </a:ext>
              </a:extLst>
            </p:cNvPr>
            <p:cNvCxnSpPr>
              <a:stCxn id="6" idx="4"/>
              <a:endCxn id="9" idx="4"/>
            </p:cNvCxnSpPr>
            <p:nvPr/>
          </p:nvCxnSpPr>
          <p:spPr>
            <a:xfrm rot="5400000" flipH="1" flipV="1">
              <a:off x="11945131" y="3165977"/>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7" name="Curved Connector 36">
              <a:extLst>
                <a:ext uri="{FF2B5EF4-FFF2-40B4-BE49-F238E27FC236}">
                  <a16:creationId xmlns:a16="http://schemas.microsoft.com/office/drawing/2014/main" id="{2F70114D-57D1-4AC2-A9EC-7181C9DF3B19}"/>
                </a:ext>
              </a:extLst>
            </p:cNvPr>
            <p:cNvCxnSpPr>
              <a:endCxn id="9" idx="0"/>
            </p:cNvCxnSpPr>
            <p:nvPr/>
          </p:nvCxnSpPr>
          <p:spPr>
            <a:xfrm>
              <a:off x="8673396" y="2391184"/>
              <a:ext cx="8986589" cy="290192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9" name="Curved Connector 38">
              <a:extLst>
                <a:ext uri="{FF2B5EF4-FFF2-40B4-BE49-F238E27FC236}">
                  <a16:creationId xmlns:a16="http://schemas.microsoft.com/office/drawing/2014/main" id="{01FDB803-B038-49EE-B7F0-E6249DACAB74}"/>
                </a:ext>
              </a:extLst>
            </p:cNvPr>
            <p:cNvCxnSpPr>
              <a:endCxn id="8" idx="0"/>
            </p:cNvCxnSpPr>
            <p:nvPr/>
          </p:nvCxnSpPr>
          <p:spPr>
            <a:xfrm>
              <a:off x="8673396" y="2384834"/>
              <a:ext cx="3922604" cy="290827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1" name="Curved Connector 40">
              <a:extLst>
                <a:ext uri="{FF2B5EF4-FFF2-40B4-BE49-F238E27FC236}">
                  <a16:creationId xmlns:a16="http://schemas.microsoft.com/office/drawing/2014/main" id="{E67558CD-16F6-4379-8A01-504C79276ABE}"/>
                </a:ext>
              </a:extLst>
            </p:cNvPr>
            <p:cNvCxnSpPr>
              <a:stCxn id="7" idx="6"/>
              <a:endCxn id="8" idx="4"/>
            </p:cNvCxnSpPr>
            <p:nvPr/>
          </p:nvCxnSpPr>
          <p:spPr>
            <a:xfrm flipV="1">
              <a:off x="8673396" y="7580680"/>
              <a:ext cx="3922604"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3" name="Curved Connector 42">
              <a:extLst>
                <a:ext uri="{FF2B5EF4-FFF2-40B4-BE49-F238E27FC236}">
                  <a16:creationId xmlns:a16="http://schemas.microsoft.com/office/drawing/2014/main" id="{B95B1D05-941D-41C9-8A8B-947587A3AB3E}"/>
                </a:ext>
              </a:extLst>
            </p:cNvPr>
            <p:cNvCxnSpPr>
              <a:stCxn id="7" idx="6"/>
              <a:endCxn id="9" idx="4"/>
            </p:cNvCxnSpPr>
            <p:nvPr/>
          </p:nvCxnSpPr>
          <p:spPr>
            <a:xfrm flipV="1">
              <a:off x="8673396" y="7580680"/>
              <a:ext cx="8986589"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5" name="Curved Connector 44">
              <a:extLst>
                <a:ext uri="{FF2B5EF4-FFF2-40B4-BE49-F238E27FC236}">
                  <a16:creationId xmlns:a16="http://schemas.microsoft.com/office/drawing/2014/main" id="{CB28B507-5D41-4825-A440-335B54CE2E82}"/>
                </a:ext>
              </a:extLst>
            </p:cNvPr>
            <p:cNvCxnSpPr>
              <a:stCxn id="5" idx="0"/>
              <a:endCxn id="8" idx="0"/>
            </p:cNvCxnSpPr>
            <p:nvPr/>
          </p:nvCxnSpPr>
          <p:spPr>
            <a:xfrm rot="16200000" flipH="1">
              <a:off x="9413139" y="2110248"/>
              <a:ext cx="1300151" cy="5065572"/>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7" name="Curved Connector 46">
              <a:extLst>
                <a:ext uri="{FF2B5EF4-FFF2-40B4-BE49-F238E27FC236}">
                  <a16:creationId xmlns:a16="http://schemas.microsoft.com/office/drawing/2014/main" id="{DAC11ADF-B6E0-4F52-8FE5-B26AEE2EC88E}"/>
                </a:ext>
              </a:extLst>
            </p:cNvPr>
            <p:cNvCxnSpPr>
              <a:endCxn id="8" idx="4"/>
            </p:cNvCxnSpPr>
            <p:nvPr/>
          </p:nvCxnSpPr>
          <p:spPr>
            <a:xfrm flipV="1">
              <a:off x="7776484" y="7580680"/>
              <a:ext cx="4819516" cy="1300151"/>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a:extLst>
                <a:ext uri="{FF2B5EF4-FFF2-40B4-BE49-F238E27FC236}">
                  <a16:creationId xmlns:a16="http://schemas.microsoft.com/office/drawing/2014/main" id="{991BB445-21F2-4944-9F08-D0BDAB3B70A3}"/>
                </a:ext>
              </a:extLst>
            </p:cNvPr>
            <p:cNvCxnSpPr>
              <a:stCxn id="8" idx="6"/>
              <a:endCxn id="9" idx="2"/>
            </p:cNvCxnSpPr>
            <p:nvPr/>
          </p:nvCxnSpPr>
          <p:spPr>
            <a:xfrm>
              <a:off x="13738969" y="6437689"/>
              <a:ext cx="2778048" cy="12700"/>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58" name="Curved Connector 57">
              <a:extLst>
                <a:ext uri="{FF2B5EF4-FFF2-40B4-BE49-F238E27FC236}">
                  <a16:creationId xmlns:a16="http://schemas.microsoft.com/office/drawing/2014/main" id="{54131F58-4A09-49F1-83E8-CE788D6F5E9B}"/>
                </a:ext>
              </a:extLst>
            </p:cNvPr>
            <p:cNvCxnSpPr>
              <a:stCxn id="3" idx="6"/>
              <a:endCxn id="5" idx="2"/>
            </p:cNvCxnSpPr>
            <p:nvPr/>
          </p:nvCxnSpPr>
          <p:spPr>
            <a:xfrm flipV="1">
              <a:off x="3609412" y="5135950"/>
              <a:ext cx="2778048" cy="1301739"/>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60" name="Curved Connector 59">
              <a:extLst>
                <a:ext uri="{FF2B5EF4-FFF2-40B4-BE49-F238E27FC236}">
                  <a16:creationId xmlns:a16="http://schemas.microsoft.com/office/drawing/2014/main" id="{FAAEA977-D62F-4DF2-B477-E5BD3F0437A4}"/>
                </a:ext>
              </a:extLst>
            </p:cNvPr>
            <p:cNvCxnSpPr>
              <a:stCxn id="3" idx="6"/>
              <a:endCxn id="6" idx="2"/>
            </p:cNvCxnSpPr>
            <p:nvPr/>
          </p:nvCxnSpPr>
          <p:spPr>
            <a:xfrm>
              <a:off x="3609412" y="6437689"/>
              <a:ext cx="2778048" cy="1300151"/>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grpSp>
      <p:sp>
        <p:nvSpPr>
          <p:cNvPr id="25" name="Left Bracket 24">
            <a:extLst>
              <a:ext uri="{FF2B5EF4-FFF2-40B4-BE49-F238E27FC236}">
                <a16:creationId xmlns:a16="http://schemas.microsoft.com/office/drawing/2014/main" id="{895C8C7D-6860-4AD2-AE61-6C6E853C7E20}"/>
              </a:ext>
            </a:extLst>
          </p:cNvPr>
          <p:cNvSpPr/>
          <p:nvPr/>
        </p:nvSpPr>
        <p:spPr>
          <a:xfrm rot="16200000">
            <a:off x="2523321" y="5402218"/>
            <a:ext cx="203201" cy="2030114"/>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en-US" sz="2257" dirty="0"/>
              <a:t>Primary barriers</a:t>
            </a:r>
            <a:endParaRPr lang="fr-CH" sz="2257" dirty="0"/>
          </a:p>
        </p:txBody>
      </p:sp>
      <p:sp>
        <p:nvSpPr>
          <p:cNvPr id="26" name="Rounded Rectangle 14">
            <a:extLst>
              <a:ext uri="{FF2B5EF4-FFF2-40B4-BE49-F238E27FC236}">
                <a16:creationId xmlns:a16="http://schemas.microsoft.com/office/drawing/2014/main" id="{06244C17-E6BA-49B5-A282-8AC3E3253F95}"/>
              </a:ext>
            </a:extLst>
          </p:cNvPr>
          <p:cNvSpPr/>
          <p:nvPr/>
        </p:nvSpPr>
        <p:spPr>
          <a:xfrm>
            <a:off x="2895162" y="865528"/>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7" name="Rounded Rectangle 28">
            <a:extLst>
              <a:ext uri="{FF2B5EF4-FFF2-40B4-BE49-F238E27FC236}">
                <a16:creationId xmlns:a16="http://schemas.microsoft.com/office/drawing/2014/main" id="{70E19D73-E988-42F3-80F2-1B096E9915B1}"/>
              </a:ext>
            </a:extLst>
          </p:cNvPr>
          <p:cNvSpPr/>
          <p:nvPr/>
        </p:nvSpPr>
        <p:spPr>
          <a:xfrm>
            <a:off x="2883318" y="2546280"/>
            <a:ext cx="215177" cy="1846499"/>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8" name="Rounded Rectangle 29">
            <a:extLst>
              <a:ext uri="{FF2B5EF4-FFF2-40B4-BE49-F238E27FC236}">
                <a16:creationId xmlns:a16="http://schemas.microsoft.com/office/drawing/2014/main" id="{2527355E-000E-4EE9-8363-83E3E45AEF47}"/>
              </a:ext>
            </a:extLst>
          </p:cNvPr>
          <p:cNvSpPr/>
          <p:nvPr/>
        </p:nvSpPr>
        <p:spPr>
          <a:xfrm>
            <a:off x="2895162" y="5209896"/>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2" name="Left Bracket 31">
            <a:extLst>
              <a:ext uri="{FF2B5EF4-FFF2-40B4-BE49-F238E27FC236}">
                <a16:creationId xmlns:a16="http://schemas.microsoft.com/office/drawing/2014/main" id="{BF08C433-2C69-4EAA-8445-1425385454F3}"/>
              </a:ext>
            </a:extLst>
          </p:cNvPr>
          <p:cNvSpPr/>
          <p:nvPr/>
        </p:nvSpPr>
        <p:spPr>
          <a:xfrm rot="16200000">
            <a:off x="7345542" y="3587074"/>
            <a:ext cx="203335" cy="5660267"/>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en-US" sz="2257" dirty="0"/>
              <a:t>Secondary barriers</a:t>
            </a:r>
            <a:endParaRPr lang="fr-CH" sz="2257" dirty="0"/>
          </a:p>
        </p:txBody>
      </p:sp>
      <p:sp>
        <p:nvSpPr>
          <p:cNvPr id="34" name="Rounded Rectangle 39">
            <a:extLst>
              <a:ext uri="{FF2B5EF4-FFF2-40B4-BE49-F238E27FC236}">
                <a16:creationId xmlns:a16="http://schemas.microsoft.com/office/drawing/2014/main" id="{AAFC0C85-7132-4355-B5C7-AD0818413202}"/>
              </a:ext>
            </a:extLst>
          </p:cNvPr>
          <p:cNvSpPr/>
          <p:nvPr/>
        </p:nvSpPr>
        <p:spPr>
          <a:xfrm rot="10800000">
            <a:off x="5073857" y="1102193"/>
            <a:ext cx="207332" cy="831332"/>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fr-CH" sz="3215"/>
          </a:p>
        </p:txBody>
      </p:sp>
      <p:grpSp>
        <p:nvGrpSpPr>
          <p:cNvPr id="11" name="Group 10">
            <a:extLst>
              <a:ext uri="{FF2B5EF4-FFF2-40B4-BE49-F238E27FC236}">
                <a16:creationId xmlns:a16="http://schemas.microsoft.com/office/drawing/2014/main" id="{9A50F438-8775-4B6C-AC8E-D2AC71BC098B}"/>
              </a:ext>
            </a:extLst>
          </p:cNvPr>
          <p:cNvGrpSpPr/>
          <p:nvPr/>
        </p:nvGrpSpPr>
        <p:grpSpPr>
          <a:xfrm>
            <a:off x="8882137" y="5109379"/>
            <a:ext cx="3319062" cy="1139568"/>
            <a:chOff x="8882137" y="5109379"/>
            <a:chExt cx="3319062" cy="1139568"/>
          </a:xfrm>
        </p:grpSpPr>
        <p:grpSp>
          <p:nvGrpSpPr>
            <p:cNvPr id="10" name="Group 9">
              <a:extLst>
                <a:ext uri="{FF2B5EF4-FFF2-40B4-BE49-F238E27FC236}">
                  <a16:creationId xmlns:a16="http://schemas.microsoft.com/office/drawing/2014/main" id="{27A23722-4BAD-4FF1-B733-D74585FD1E0B}"/>
                </a:ext>
              </a:extLst>
            </p:cNvPr>
            <p:cNvGrpSpPr/>
            <p:nvPr/>
          </p:nvGrpSpPr>
          <p:grpSpPr>
            <a:xfrm>
              <a:off x="8882138" y="5109379"/>
              <a:ext cx="3319061" cy="830997"/>
              <a:chOff x="9253475" y="4796864"/>
              <a:chExt cx="3319061" cy="830997"/>
            </a:xfrm>
          </p:grpSpPr>
          <p:grpSp>
            <p:nvGrpSpPr>
              <p:cNvPr id="29" name="Group 21">
                <a:extLst>
                  <a:ext uri="{FF2B5EF4-FFF2-40B4-BE49-F238E27FC236}">
                    <a16:creationId xmlns:a16="http://schemas.microsoft.com/office/drawing/2014/main" id="{09413917-396C-485D-AB2E-80C4A4BB8173}"/>
                  </a:ext>
                </a:extLst>
              </p:cNvPr>
              <p:cNvGrpSpPr>
                <a:grpSpLocks/>
              </p:cNvGrpSpPr>
              <p:nvPr/>
            </p:nvGrpSpPr>
            <p:grpSpPr bwMode="auto">
              <a:xfrm>
                <a:off x="9253477" y="4796864"/>
                <a:ext cx="3251915" cy="830997"/>
                <a:chOff x="17088052" y="8075754"/>
                <a:chExt cx="3303072" cy="1471647"/>
              </a:xfrm>
            </p:grpSpPr>
            <p:sp>
              <p:nvSpPr>
                <p:cNvPr id="30" name="Rounded Rectangle 49">
                  <a:extLst>
                    <a:ext uri="{FF2B5EF4-FFF2-40B4-BE49-F238E27FC236}">
                      <a16:creationId xmlns:a16="http://schemas.microsoft.com/office/drawing/2014/main" id="{13681C77-B70E-48AF-B8EE-882368EF6641}"/>
                    </a:ext>
                  </a:extLst>
                </p:cNvPr>
                <p:cNvSpPr/>
                <p:nvPr/>
              </p:nvSpPr>
              <p:spPr>
                <a:xfrm rot="5400000">
                  <a:off x="17430211" y="7846223"/>
                  <a:ext cx="360093" cy="104441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1" name="TextBox 15">
                  <a:extLst>
                    <a:ext uri="{FF2B5EF4-FFF2-40B4-BE49-F238E27FC236}">
                      <a16:creationId xmlns:a16="http://schemas.microsoft.com/office/drawing/2014/main" id="{7C502A20-A47A-4C4A-9011-3F86A3E25FBE}"/>
                    </a:ext>
                  </a:extLst>
                </p:cNvPr>
                <p:cNvSpPr txBox="1">
                  <a:spLocks noChangeArrowheads="1"/>
                </p:cNvSpPr>
                <p:nvPr/>
              </p:nvSpPr>
              <p:spPr bwMode="auto">
                <a:xfrm>
                  <a:off x="18383842" y="8075754"/>
                  <a:ext cx="2007282" cy="147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fr-FR" sz="2400" dirty="0"/>
                    <a:t>Sanitation</a:t>
                  </a:r>
                  <a:endParaRPr lang="fr-CH" altLang="fr-FR" sz="2400" dirty="0"/>
                </a:p>
              </p:txBody>
            </p:sp>
          </p:grpSp>
          <p:grpSp>
            <p:nvGrpSpPr>
              <p:cNvPr id="36" name="Group 22">
                <a:extLst>
                  <a:ext uri="{FF2B5EF4-FFF2-40B4-BE49-F238E27FC236}">
                    <a16:creationId xmlns:a16="http://schemas.microsoft.com/office/drawing/2014/main" id="{E1CC5F23-A2CD-4C0D-8208-8D6CFA99CA20}"/>
                  </a:ext>
                </a:extLst>
              </p:cNvPr>
              <p:cNvGrpSpPr>
                <a:grpSpLocks/>
              </p:cNvGrpSpPr>
              <p:nvPr/>
            </p:nvGrpSpPr>
            <p:grpSpPr bwMode="auto">
              <a:xfrm>
                <a:off x="9253475" y="5125699"/>
                <a:ext cx="3319061" cy="461665"/>
                <a:chOff x="17088051" y="8893318"/>
                <a:chExt cx="3384666" cy="819807"/>
              </a:xfrm>
            </p:grpSpPr>
            <p:sp>
              <p:nvSpPr>
                <p:cNvPr id="38" name="Rounded Rectangle 50">
                  <a:extLst>
                    <a:ext uri="{FF2B5EF4-FFF2-40B4-BE49-F238E27FC236}">
                      <a16:creationId xmlns:a16="http://schemas.microsoft.com/office/drawing/2014/main" id="{EA461366-4947-4601-8085-F8C32210C3E8}"/>
                    </a:ext>
                  </a:extLst>
                </p:cNvPr>
                <p:cNvSpPr/>
                <p:nvPr/>
              </p:nvSpPr>
              <p:spPr>
                <a:xfrm rot="5400000">
                  <a:off x="17429833" y="8748117"/>
                  <a:ext cx="361072" cy="104463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fr-CH" sz="3215"/>
                </a:p>
              </p:txBody>
            </p:sp>
            <p:sp>
              <p:nvSpPr>
                <p:cNvPr id="40" name="TextBox 52">
                  <a:extLst>
                    <a:ext uri="{FF2B5EF4-FFF2-40B4-BE49-F238E27FC236}">
                      <a16:creationId xmlns:a16="http://schemas.microsoft.com/office/drawing/2014/main" id="{F1C8205F-10F3-4570-AC0E-7DFE04A988EF}"/>
                    </a:ext>
                  </a:extLst>
                </p:cNvPr>
                <p:cNvSpPr txBox="1">
                  <a:spLocks noChangeArrowheads="1"/>
                </p:cNvSpPr>
                <p:nvPr/>
              </p:nvSpPr>
              <p:spPr bwMode="auto">
                <a:xfrm>
                  <a:off x="18393226" y="8893318"/>
                  <a:ext cx="2079491" cy="81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fr-FR" sz="2400" dirty="0"/>
                    <a:t>Water Quality</a:t>
                  </a:r>
                  <a:endParaRPr lang="fr-CH" altLang="fr-FR" sz="2400" dirty="0"/>
                </a:p>
              </p:txBody>
            </p:sp>
          </p:grpSp>
        </p:grpSp>
        <p:sp>
          <p:nvSpPr>
            <p:cNvPr id="42" name="Rounded Rectangle 51">
              <a:extLst>
                <a:ext uri="{FF2B5EF4-FFF2-40B4-BE49-F238E27FC236}">
                  <a16:creationId xmlns:a16="http://schemas.microsoft.com/office/drawing/2014/main" id="{4EB63272-386F-4D5A-8722-D6AB8014A0C6}"/>
                </a:ext>
              </a:extLst>
            </p:cNvPr>
            <p:cNvSpPr/>
            <p:nvPr/>
          </p:nvSpPr>
          <p:spPr bwMode="auto">
            <a:xfrm rot="5400000">
              <a:off x="9295040" y="5486977"/>
              <a:ext cx="198582" cy="102438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2400"/>
            </a:p>
          </p:txBody>
        </p:sp>
        <p:sp>
          <p:nvSpPr>
            <p:cNvPr id="44" name="TextBox 53">
              <a:extLst>
                <a:ext uri="{FF2B5EF4-FFF2-40B4-BE49-F238E27FC236}">
                  <a16:creationId xmlns:a16="http://schemas.microsoft.com/office/drawing/2014/main" id="{18E7B415-D714-4A5E-B4FF-CA3E280559B6}"/>
                </a:ext>
              </a:extLst>
            </p:cNvPr>
            <p:cNvSpPr txBox="1">
              <a:spLocks noChangeArrowheads="1"/>
            </p:cNvSpPr>
            <p:nvPr/>
          </p:nvSpPr>
          <p:spPr bwMode="auto">
            <a:xfrm>
              <a:off x="10186148" y="5787282"/>
              <a:ext cx="1868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fr-FR" sz="2400" dirty="0"/>
                <a:t>Hygiene </a:t>
              </a:r>
              <a:endParaRPr lang="fr-CH" altLang="fr-FR" sz="2400" dirty="0"/>
            </a:p>
          </p:txBody>
        </p:sp>
      </p:grpSp>
      <p:sp>
        <p:nvSpPr>
          <p:cNvPr id="46" name="Rounded Rectangle 30">
            <a:extLst>
              <a:ext uri="{FF2B5EF4-FFF2-40B4-BE49-F238E27FC236}">
                <a16:creationId xmlns:a16="http://schemas.microsoft.com/office/drawing/2014/main" id="{F089DD2C-7448-4D4C-84FF-CEF85760F943}"/>
              </a:ext>
            </a:extLst>
          </p:cNvPr>
          <p:cNvSpPr/>
          <p:nvPr/>
        </p:nvSpPr>
        <p:spPr>
          <a:xfrm rot="5400000">
            <a:off x="6647781" y="1698558"/>
            <a:ext cx="235760" cy="1459687"/>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48" name="Rounded Rectangle 31">
            <a:extLst>
              <a:ext uri="{FF2B5EF4-FFF2-40B4-BE49-F238E27FC236}">
                <a16:creationId xmlns:a16="http://schemas.microsoft.com/office/drawing/2014/main" id="{75E0A3BE-DF3A-4A03-9DB0-9A93A0B8F52B}"/>
              </a:ext>
            </a:extLst>
          </p:cNvPr>
          <p:cNvSpPr/>
          <p:nvPr/>
        </p:nvSpPr>
        <p:spPr>
          <a:xfrm rot="5400000">
            <a:off x="6530554" y="3993742"/>
            <a:ext cx="212717" cy="145968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50" name="Rounded Rectangle 33">
            <a:extLst>
              <a:ext uri="{FF2B5EF4-FFF2-40B4-BE49-F238E27FC236}">
                <a16:creationId xmlns:a16="http://schemas.microsoft.com/office/drawing/2014/main" id="{1DBE7BDA-42FC-4297-8705-0542DE4B648A}"/>
              </a:ext>
            </a:extLst>
          </p:cNvPr>
          <p:cNvSpPr/>
          <p:nvPr/>
        </p:nvSpPr>
        <p:spPr>
          <a:xfrm rot="10800000">
            <a:off x="8611285" y="1650964"/>
            <a:ext cx="203334" cy="1057876"/>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51" name="Rounded Rectangle 35">
            <a:extLst>
              <a:ext uri="{FF2B5EF4-FFF2-40B4-BE49-F238E27FC236}">
                <a16:creationId xmlns:a16="http://schemas.microsoft.com/office/drawing/2014/main" id="{AEE99505-694C-48BC-BC26-B2712A00BEC4}"/>
              </a:ext>
            </a:extLst>
          </p:cNvPr>
          <p:cNvSpPr/>
          <p:nvPr/>
        </p:nvSpPr>
        <p:spPr>
          <a:xfrm rot="10800000">
            <a:off x="8611285" y="4420059"/>
            <a:ext cx="203334" cy="1057876"/>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52" name="Rounded Rectangle 37">
            <a:extLst>
              <a:ext uri="{FF2B5EF4-FFF2-40B4-BE49-F238E27FC236}">
                <a16:creationId xmlns:a16="http://schemas.microsoft.com/office/drawing/2014/main" id="{ED50E9CA-A367-4849-8DA2-7D33764D0585}"/>
              </a:ext>
            </a:extLst>
          </p:cNvPr>
          <p:cNvSpPr/>
          <p:nvPr/>
        </p:nvSpPr>
        <p:spPr>
          <a:xfrm rot="10800000">
            <a:off x="8611285" y="3012105"/>
            <a:ext cx="203334" cy="1057876"/>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53" name="Rounded Rectangle 45">
            <a:extLst>
              <a:ext uri="{FF2B5EF4-FFF2-40B4-BE49-F238E27FC236}">
                <a16:creationId xmlns:a16="http://schemas.microsoft.com/office/drawing/2014/main" id="{4710E857-5529-4947-A738-E840AB4A438F}"/>
              </a:ext>
            </a:extLst>
          </p:cNvPr>
          <p:cNvSpPr/>
          <p:nvPr/>
        </p:nvSpPr>
        <p:spPr>
          <a:xfrm rot="10800000">
            <a:off x="3117300" y="2520286"/>
            <a:ext cx="203334" cy="1057876"/>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Tree>
    <p:extLst>
      <p:ext uri="{BB962C8B-B14F-4D97-AF65-F5344CB8AC3E}">
        <p14:creationId xmlns:p14="http://schemas.microsoft.com/office/powerpoint/2010/main" val="125457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D1564D-502A-446D-BB38-54031FD4A9E5}"/>
              </a:ext>
            </a:extLst>
          </p:cNvPr>
          <p:cNvSpPr>
            <a:spLocks noGrp="1"/>
          </p:cNvSpPr>
          <p:nvPr>
            <p:ph type="title"/>
          </p:nvPr>
        </p:nvSpPr>
        <p:spPr>
          <a:xfrm>
            <a:off x="838200" y="345057"/>
            <a:ext cx="10515600" cy="845389"/>
          </a:xfrm>
        </p:spPr>
        <p:txBody>
          <a:bodyPr rtlCol="0">
            <a:normAutofit/>
          </a:bodyPr>
          <a:lstStyle/>
          <a:p>
            <a:pPr algn="ctr" defTabSz="914176">
              <a:defRPr/>
            </a:pPr>
            <a:r>
              <a:rPr lang="en-US" sz="4399" u="sng" dirty="0">
                <a:latin typeface="+mn-lt"/>
              </a:rPr>
              <a:t>Water-Washed Diseases</a:t>
            </a:r>
            <a:endParaRPr lang="fr-CH" sz="4399" u="sng" dirty="0">
              <a:latin typeface="+mn-lt"/>
            </a:endParaRPr>
          </a:p>
        </p:txBody>
      </p:sp>
      <p:sp>
        <p:nvSpPr>
          <p:cNvPr id="52226" name="Content Placeholder 1">
            <a:extLst>
              <a:ext uri="{FF2B5EF4-FFF2-40B4-BE49-F238E27FC236}">
                <a16:creationId xmlns:a16="http://schemas.microsoft.com/office/drawing/2014/main" id="{373E1CBE-325D-495B-A8E1-17980A570163}"/>
              </a:ext>
            </a:extLst>
          </p:cNvPr>
          <p:cNvSpPr>
            <a:spLocks noGrp="1"/>
          </p:cNvSpPr>
          <p:nvPr>
            <p:ph idx="4294967295"/>
          </p:nvPr>
        </p:nvSpPr>
        <p:spPr>
          <a:xfrm>
            <a:off x="668031" y="1839051"/>
            <a:ext cx="9557793" cy="2404538"/>
          </a:xfrm>
        </p:spPr>
        <p:txBody>
          <a:bodyPr rtlCol="0">
            <a:normAutofit lnSpcReduction="10000"/>
          </a:bodyPr>
          <a:lstStyle/>
          <a:p>
            <a:pPr marL="609049" indent="-320646" defTabSz="914176">
              <a:spcBef>
                <a:spcPct val="0"/>
              </a:spcBef>
              <a:defRPr/>
            </a:pPr>
            <a:r>
              <a:rPr lang="en-US" altLang="en-US" dirty="0">
                <a:ea typeface="ＭＳ Ｐゴシック" panose="020B0600070205080204" pitchFamily="34" charset="-128"/>
                <a:cs typeface="Arial Narrow" panose="020B0606020202030204" pitchFamily="34" charset="0"/>
              </a:rPr>
              <a:t>Caused by poor hygiene due to the lack of water</a:t>
            </a:r>
          </a:p>
          <a:p>
            <a:pPr marL="609049" indent="-320646" defTabSz="914176">
              <a:spcBef>
                <a:spcPct val="0"/>
              </a:spcBef>
              <a:defRPr/>
            </a:pPr>
            <a:r>
              <a:rPr lang="en-US" altLang="en-US" dirty="0">
                <a:ea typeface="ＭＳ Ｐゴシック" panose="020B0600070205080204" pitchFamily="34" charset="-128"/>
                <a:cs typeface="Arial Narrow" panose="020B0606020202030204" pitchFamily="34" charset="0"/>
              </a:rPr>
              <a:t>Three different ways of disease transmission</a:t>
            </a:r>
          </a:p>
          <a:p>
            <a:pPr marL="609049" indent="-320646" defTabSz="914176">
              <a:spcBef>
                <a:spcPct val="0"/>
              </a:spcBef>
              <a:defRPr/>
            </a:pPr>
            <a:r>
              <a:rPr lang="en-US" altLang="en-US" dirty="0">
                <a:ea typeface="ＭＳ Ｐゴシック" panose="020B0600070205080204" pitchFamily="34" charset="-128"/>
                <a:cs typeface="Arial Narrow" panose="020B0606020202030204" pitchFamily="34" charset="0"/>
              </a:rPr>
              <a:t>Examples: </a:t>
            </a:r>
          </a:p>
          <a:p>
            <a:pPr marL="988327" lvl="1" indent="-457200" defTabSz="914176">
              <a:spcBef>
                <a:spcPts val="402"/>
              </a:spcBef>
              <a:buFont typeface="Courier New" panose="02070309020205020404" pitchFamily="49" charset="0"/>
              <a:buChar char="o"/>
              <a:defRPr/>
            </a:pPr>
            <a:r>
              <a:rPr lang="en-US" altLang="en-US" sz="2800" dirty="0">
                <a:ea typeface="ＭＳ Ｐゴシック" panose="020B0600070205080204" pitchFamily="34" charset="-128"/>
                <a:cs typeface="Arial Narrow" panose="020B0606020202030204" pitchFamily="34" charset="0"/>
              </a:rPr>
              <a:t>Associated with the fecal-oral route (e.g. ascariasis)</a:t>
            </a:r>
          </a:p>
          <a:p>
            <a:pPr marL="988327" lvl="1" indent="-457200" defTabSz="914176">
              <a:spcBef>
                <a:spcPts val="402"/>
              </a:spcBef>
              <a:buFont typeface="Courier New" panose="02070309020205020404" pitchFamily="49" charset="0"/>
              <a:buChar char="o"/>
              <a:defRPr/>
            </a:pPr>
            <a:r>
              <a:rPr lang="en-US" altLang="en-US" sz="2800" dirty="0">
                <a:ea typeface="ＭＳ Ｐゴシック" panose="020B0600070205080204" pitchFamily="34" charset="-128"/>
                <a:cs typeface="Arial Narrow" panose="020B0606020202030204" pitchFamily="34" charset="0"/>
              </a:rPr>
              <a:t>Infections of the skin or eyes (e.g. trachoma)</a:t>
            </a:r>
          </a:p>
          <a:p>
            <a:pPr marL="988327" lvl="1" indent="-457200" defTabSz="914176">
              <a:spcBef>
                <a:spcPts val="402"/>
              </a:spcBef>
              <a:buFont typeface="Courier New" panose="02070309020205020404" pitchFamily="49" charset="0"/>
              <a:buChar char="o"/>
              <a:defRPr/>
            </a:pPr>
            <a:r>
              <a:rPr lang="en-US" altLang="en-US" sz="2800" dirty="0">
                <a:ea typeface="ＭＳ Ｐゴシック" panose="020B0600070205080204" pitchFamily="34" charset="-128"/>
                <a:cs typeface="Arial Narrow" panose="020B0606020202030204" pitchFamily="34" charset="0"/>
              </a:rPr>
              <a:t>Infections caused by lice (e.g. typhus)</a:t>
            </a:r>
          </a:p>
          <a:p>
            <a:pPr marL="609049" indent="-320646" defTabSz="914176">
              <a:spcBef>
                <a:spcPct val="0"/>
              </a:spcBef>
              <a:defRPr/>
            </a:pPr>
            <a:endParaRPr lang="fr-CH" altLang="fr-FR" dirty="0">
              <a:ea typeface="ＭＳ Ｐゴシック" panose="020B0600070205080204" pitchFamily="34" charset="-128"/>
              <a:cs typeface="Arial Narrow" panose="020B0606020202030204" pitchFamily="34" charset="0"/>
            </a:endParaRPr>
          </a:p>
        </p:txBody>
      </p:sp>
    </p:spTree>
    <p:extLst>
      <p:ext uri="{BB962C8B-B14F-4D97-AF65-F5344CB8AC3E}">
        <p14:creationId xmlns:p14="http://schemas.microsoft.com/office/powerpoint/2010/main" val="47552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AE2471-27D7-45D5-8C86-0EC48EAEC12D}"/>
              </a:ext>
            </a:extLst>
          </p:cNvPr>
          <p:cNvGraphicFramePr>
            <a:graphicFrameLocks noGrp="1"/>
          </p:cNvGraphicFramePr>
          <p:nvPr>
            <p:extLst>
              <p:ext uri="{D42A27DB-BD31-4B8C-83A1-F6EECF244321}">
                <p14:modId xmlns:p14="http://schemas.microsoft.com/office/powerpoint/2010/main" val="1597667292"/>
              </p:ext>
            </p:extLst>
          </p:nvPr>
        </p:nvGraphicFramePr>
        <p:xfrm>
          <a:off x="1203334" y="2426041"/>
          <a:ext cx="4720107" cy="3013405"/>
        </p:xfrm>
        <a:graphic>
          <a:graphicData uri="http://schemas.openxmlformats.org/drawingml/2006/table">
            <a:tbl>
              <a:tblPr firstRow="1" bandRow="1">
                <a:tableStyleId>{5C22544A-7EE6-4342-B048-85BDC9FD1C3A}</a:tableStyleId>
              </a:tblPr>
              <a:tblGrid>
                <a:gridCol w="2981459">
                  <a:extLst>
                    <a:ext uri="{9D8B030D-6E8A-4147-A177-3AD203B41FA5}">
                      <a16:colId xmlns:a16="http://schemas.microsoft.com/office/drawing/2014/main" val="20000"/>
                    </a:ext>
                  </a:extLst>
                </a:gridCol>
                <a:gridCol w="1738648">
                  <a:extLst>
                    <a:ext uri="{9D8B030D-6E8A-4147-A177-3AD203B41FA5}">
                      <a16:colId xmlns:a16="http://schemas.microsoft.com/office/drawing/2014/main" val="20001"/>
                    </a:ext>
                  </a:extLst>
                </a:gridCol>
              </a:tblGrid>
              <a:tr h="732405">
                <a:tc>
                  <a:txBody>
                    <a:bodyPr/>
                    <a:lstStyle/>
                    <a:p>
                      <a:pPr>
                        <a:lnSpc>
                          <a:spcPct val="115000"/>
                        </a:lnSpc>
                        <a:spcAft>
                          <a:spcPts val="0"/>
                        </a:spcAft>
                      </a:pPr>
                      <a:r>
                        <a:rPr lang="en-US" sz="2400" dirty="0">
                          <a:effectLst/>
                        </a:rPr>
                        <a:t>Intervention</a:t>
                      </a:r>
                      <a:endParaRPr lang="fr-CH" sz="2400" dirty="0">
                        <a:effectLst/>
                        <a:latin typeface="Times New Roman" panose="02020603050405020304" pitchFamily="18" charset="0"/>
                        <a:ea typeface="Times New Roman" panose="02020603050405020304" pitchFamily="18" charset="0"/>
                      </a:endParaRPr>
                    </a:p>
                  </a:txBody>
                  <a:tcPr marL="5374" marR="5374" marT="5375" marB="5375" anchor="ctr"/>
                </a:tc>
                <a:tc>
                  <a:txBody>
                    <a:bodyPr/>
                    <a:lstStyle/>
                    <a:p>
                      <a:pPr>
                        <a:lnSpc>
                          <a:spcPct val="115000"/>
                        </a:lnSpc>
                        <a:spcAft>
                          <a:spcPts val="0"/>
                        </a:spcAft>
                      </a:pPr>
                      <a:r>
                        <a:rPr lang="en-US" sz="2400" dirty="0">
                          <a:effectLst/>
                        </a:rPr>
                        <a:t>Reduction</a:t>
                      </a:r>
                      <a:endParaRPr lang="fr-CH" sz="2400" dirty="0">
                        <a:effectLst/>
                        <a:latin typeface="Times New Roman" panose="02020603050405020304" pitchFamily="18" charset="0"/>
                        <a:ea typeface="Times New Roman" panose="02020603050405020304" pitchFamily="18" charset="0"/>
                      </a:endParaRPr>
                    </a:p>
                  </a:txBody>
                  <a:tcPr marL="5374" marR="5374" marT="5375" marB="5375" anchor="ctr"/>
                </a:tc>
                <a:extLst>
                  <a:ext uri="{0D108BD9-81ED-4DB2-BD59-A6C34878D82A}">
                    <a16:rowId xmlns:a16="http://schemas.microsoft.com/office/drawing/2014/main" val="10000"/>
                  </a:ext>
                </a:extLst>
              </a:tr>
              <a:tr h="570250">
                <a:tc>
                  <a:txBody>
                    <a:bodyPr/>
                    <a:lstStyle/>
                    <a:p>
                      <a:pPr>
                        <a:lnSpc>
                          <a:spcPct val="115000"/>
                        </a:lnSpc>
                        <a:spcAft>
                          <a:spcPts val="0"/>
                        </a:spcAft>
                      </a:pPr>
                      <a:r>
                        <a:rPr lang="en-US" sz="2400" dirty="0">
                          <a:effectLst/>
                        </a:rPr>
                        <a:t>Water quality</a:t>
                      </a:r>
                      <a:endParaRPr lang="fr-CH" sz="2400" dirty="0">
                        <a:effectLst/>
                        <a:latin typeface="Times New Roman" panose="02020603050405020304" pitchFamily="18" charset="0"/>
                        <a:ea typeface="Times New Roman" panose="02020603050405020304" pitchFamily="18" charset="0"/>
                      </a:endParaRPr>
                    </a:p>
                  </a:txBody>
                  <a:tcPr marL="5374" marR="5374" marT="5375" marB="5375" anchor="ctr"/>
                </a:tc>
                <a:tc>
                  <a:txBody>
                    <a:bodyPr/>
                    <a:lstStyle/>
                    <a:p>
                      <a:pPr>
                        <a:lnSpc>
                          <a:spcPct val="115000"/>
                        </a:lnSpc>
                        <a:spcAft>
                          <a:spcPts val="0"/>
                        </a:spcAft>
                      </a:pPr>
                      <a:r>
                        <a:rPr lang="en-US" sz="2400" dirty="0">
                          <a:effectLst/>
                        </a:rPr>
                        <a:t>15%</a:t>
                      </a:r>
                      <a:endParaRPr lang="fr-CH" sz="2400" dirty="0">
                        <a:effectLst/>
                        <a:latin typeface="Times New Roman" panose="02020603050405020304" pitchFamily="18" charset="0"/>
                        <a:ea typeface="Times New Roman" panose="02020603050405020304" pitchFamily="18" charset="0"/>
                      </a:endParaRPr>
                    </a:p>
                  </a:txBody>
                  <a:tcPr marL="5374" marR="5374" marT="5375" marB="5375" anchor="ctr"/>
                </a:tc>
                <a:extLst>
                  <a:ext uri="{0D108BD9-81ED-4DB2-BD59-A6C34878D82A}">
                    <a16:rowId xmlns:a16="http://schemas.microsoft.com/office/drawing/2014/main" val="10001"/>
                  </a:ext>
                </a:extLst>
              </a:tr>
              <a:tr h="570250">
                <a:tc>
                  <a:txBody>
                    <a:bodyPr/>
                    <a:lstStyle/>
                    <a:p>
                      <a:pPr>
                        <a:lnSpc>
                          <a:spcPct val="115000"/>
                        </a:lnSpc>
                        <a:spcAft>
                          <a:spcPts val="0"/>
                        </a:spcAft>
                      </a:pPr>
                      <a:r>
                        <a:rPr lang="en-US" sz="2400" dirty="0">
                          <a:effectLst/>
                        </a:rPr>
                        <a:t>Water quantity</a:t>
                      </a:r>
                      <a:endParaRPr lang="fr-CH" sz="2400" dirty="0">
                        <a:effectLst/>
                        <a:latin typeface="Times New Roman" panose="02020603050405020304" pitchFamily="18" charset="0"/>
                        <a:ea typeface="Times New Roman" panose="02020603050405020304" pitchFamily="18" charset="0"/>
                      </a:endParaRPr>
                    </a:p>
                  </a:txBody>
                  <a:tcPr marL="5374" marR="5374" marT="5375" marB="5375" anchor="ctr"/>
                </a:tc>
                <a:tc>
                  <a:txBody>
                    <a:bodyPr/>
                    <a:lstStyle/>
                    <a:p>
                      <a:pPr>
                        <a:lnSpc>
                          <a:spcPct val="115000"/>
                        </a:lnSpc>
                        <a:spcAft>
                          <a:spcPts val="0"/>
                        </a:spcAft>
                      </a:pPr>
                      <a:r>
                        <a:rPr lang="en-US" sz="2400" dirty="0">
                          <a:effectLst/>
                        </a:rPr>
                        <a:t>20%</a:t>
                      </a:r>
                      <a:endParaRPr lang="fr-CH" sz="2400" dirty="0">
                        <a:effectLst/>
                        <a:latin typeface="Times New Roman" panose="02020603050405020304" pitchFamily="18" charset="0"/>
                        <a:ea typeface="Times New Roman" panose="02020603050405020304" pitchFamily="18" charset="0"/>
                      </a:endParaRPr>
                    </a:p>
                  </a:txBody>
                  <a:tcPr marL="5374" marR="5374" marT="5375" marB="5375" anchor="ctr"/>
                </a:tc>
                <a:extLst>
                  <a:ext uri="{0D108BD9-81ED-4DB2-BD59-A6C34878D82A}">
                    <a16:rowId xmlns:a16="http://schemas.microsoft.com/office/drawing/2014/main" val="10002"/>
                  </a:ext>
                </a:extLst>
              </a:tr>
              <a:tr h="570250">
                <a:tc>
                  <a:txBody>
                    <a:bodyPr/>
                    <a:lstStyle/>
                    <a:p>
                      <a:pPr>
                        <a:lnSpc>
                          <a:spcPct val="115000"/>
                        </a:lnSpc>
                        <a:spcAft>
                          <a:spcPts val="0"/>
                        </a:spcAft>
                      </a:pPr>
                      <a:r>
                        <a:rPr lang="en-US" sz="2400">
                          <a:effectLst/>
                        </a:rPr>
                        <a:t>Hygiene</a:t>
                      </a:r>
                      <a:endParaRPr lang="fr-CH" sz="2400">
                        <a:effectLst/>
                        <a:latin typeface="Times New Roman" panose="02020603050405020304" pitchFamily="18" charset="0"/>
                        <a:ea typeface="Times New Roman" panose="02020603050405020304" pitchFamily="18" charset="0"/>
                      </a:endParaRPr>
                    </a:p>
                  </a:txBody>
                  <a:tcPr marL="5374" marR="5374" marT="5375" marB="5375" anchor="ctr"/>
                </a:tc>
                <a:tc>
                  <a:txBody>
                    <a:bodyPr/>
                    <a:lstStyle/>
                    <a:p>
                      <a:pPr>
                        <a:lnSpc>
                          <a:spcPct val="115000"/>
                        </a:lnSpc>
                        <a:spcAft>
                          <a:spcPts val="0"/>
                        </a:spcAft>
                      </a:pPr>
                      <a:r>
                        <a:rPr lang="en-US" sz="2400" dirty="0">
                          <a:effectLst/>
                        </a:rPr>
                        <a:t>33%</a:t>
                      </a:r>
                      <a:endParaRPr lang="fr-CH" sz="2400" dirty="0">
                        <a:effectLst/>
                        <a:latin typeface="Times New Roman" panose="02020603050405020304" pitchFamily="18" charset="0"/>
                        <a:ea typeface="Times New Roman" panose="02020603050405020304" pitchFamily="18" charset="0"/>
                      </a:endParaRPr>
                    </a:p>
                  </a:txBody>
                  <a:tcPr marL="5374" marR="5374" marT="5375" marB="5375" anchor="ctr"/>
                </a:tc>
                <a:extLst>
                  <a:ext uri="{0D108BD9-81ED-4DB2-BD59-A6C34878D82A}">
                    <a16:rowId xmlns:a16="http://schemas.microsoft.com/office/drawing/2014/main" val="10003"/>
                  </a:ext>
                </a:extLst>
              </a:tr>
              <a:tr h="570250">
                <a:tc>
                  <a:txBody>
                    <a:bodyPr/>
                    <a:lstStyle/>
                    <a:p>
                      <a:pPr>
                        <a:lnSpc>
                          <a:spcPct val="115000"/>
                        </a:lnSpc>
                        <a:spcAft>
                          <a:spcPts val="0"/>
                        </a:spcAft>
                      </a:pPr>
                      <a:r>
                        <a:rPr lang="en-US" sz="2400">
                          <a:effectLst/>
                        </a:rPr>
                        <a:t>Sanitation</a:t>
                      </a:r>
                      <a:endParaRPr lang="fr-CH" sz="2400">
                        <a:effectLst/>
                        <a:latin typeface="Times New Roman" panose="02020603050405020304" pitchFamily="18" charset="0"/>
                        <a:ea typeface="Times New Roman" panose="02020603050405020304" pitchFamily="18" charset="0"/>
                      </a:endParaRPr>
                    </a:p>
                  </a:txBody>
                  <a:tcPr marL="5374" marR="5374" marT="5375" marB="5375" anchor="ctr"/>
                </a:tc>
                <a:tc>
                  <a:txBody>
                    <a:bodyPr/>
                    <a:lstStyle/>
                    <a:p>
                      <a:pPr>
                        <a:lnSpc>
                          <a:spcPct val="115000"/>
                        </a:lnSpc>
                        <a:spcAft>
                          <a:spcPts val="0"/>
                        </a:spcAft>
                      </a:pPr>
                      <a:r>
                        <a:rPr lang="en-US" sz="2400" dirty="0">
                          <a:effectLst/>
                        </a:rPr>
                        <a:t>55%</a:t>
                      </a:r>
                      <a:endParaRPr lang="fr-CH" sz="2400" dirty="0">
                        <a:effectLst/>
                        <a:latin typeface="Times New Roman" panose="02020603050405020304" pitchFamily="18" charset="0"/>
                        <a:ea typeface="Times New Roman" panose="02020603050405020304" pitchFamily="18" charset="0"/>
                      </a:endParaRPr>
                    </a:p>
                  </a:txBody>
                  <a:tcPr marL="5374" marR="5374" marT="5375" marB="5375" anchor="ctr"/>
                </a:tc>
                <a:extLst>
                  <a:ext uri="{0D108BD9-81ED-4DB2-BD59-A6C34878D82A}">
                    <a16:rowId xmlns:a16="http://schemas.microsoft.com/office/drawing/2014/main" val="10004"/>
                  </a:ext>
                </a:extLst>
              </a:tr>
            </a:tbl>
          </a:graphicData>
        </a:graphic>
      </p:graphicFrame>
      <p:sp>
        <p:nvSpPr>
          <p:cNvPr id="56343" name="Rectangle 3">
            <a:extLst>
              <a:ext uri="{FF2B5EF4-FFF2-40B4-BE49-F238E27FC236}">
                <a16:creationId xmlns:a16="http://schemas.microsoft.com/office/drawing/2014/main" id="{FC6140FB-9342-4E59-8F18-53A4182C432A}"/>
              </a:ext>
            </a:extLst>
          </p:cNvPr>
          <p:cNvSpPr>
            <a:spLocks noChangeArrowheads="1"/>
          </p:cNvSpPr>
          <p:nvPr/>
        </p:nvSpPr>
        <p:spPr bwMode="auto">
          <a:xfrm>
            <a:off x="839638" y="345057"/>
            <a:ext cx="105127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altLang="fr-FR" sz="4400" u="sng" dirty="0">
                <a:cs typeface="Times New Roman" panose="02020603050405020304" pitchFamily="18" charset="0"/>
              </a:rPr>
              <a:t>Reduction of diarrheal diseases</a:t>
            </a:r>
            <a:endParaRPr lang="fr-CH" altLang="fr-FR" sz="4400" u="sng" dirty="0"/>
          </a:p>
        </p:txBody>
      </p:sp>
      <p:sp>
        <p:nvSpPr>
          <p:cNvPr id="62488" name="Rectangle 4">
            <a:extLst>
              <a:ext uri="{FF2B5EF4-FFF2-40B4-BE49-F238E27FC236}">
                <a16:creationId xmlns:a16="http://schemas.microsoft.com/office/drawing/2014/main" id="{2A6D05C3-FC98-49B8-9233-4545388CB7A6}"/>
              </a:ext>
            </a:extLst>
          </p:cNvPr>
          <p:cNvSpPr>
            <a:spLocks noChangeArrowheads="1"/>
          </p:cNvSpPr>
          <p:nvPr/>
        </p:nvSpPr>
        <p:spPr bwMode="auto">
          <a:xfrm>
            <a:off x="1112530" y="5540178"/>
            <a:ext cx="4720107" cy="57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fr-FR" sz="1580" i="1" dirty="0">
                <a:latin typeface="Times New Roman" panose="02020603050405020304" pitchFamily="18" charset="0"/>
                <a:cs typeface="Times New Roman" panose="02020603050405020304" pitchFamily="18" charset="0"/>
              </a:rPr>
              <a:t>Source: www.lboro.ac.uk/well/...briefs/52-water-quality-or-quantity.pdf </a:t>
            </a:r>
            <a:endParaRPr lang="fr-CH" altLang="fr-FR" sz="1580" dirty="0">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a16="http://schemas.microsoft.com/office/drawing/2014/main" id="{6C33EC79-8938-46B6-83C9-8D3FF79BB347}"/>
              </a:ext>
            </a:extLst>
          </p:cNvPr>
          <p:cNvSpPr>
            <a:spLocks noChangeArrowheads="1"/>
          </p:cNvSpPr>
          <p:nvPr/>
        </p:nvSpPr>
        <p:spPr bwMode="auto">
          <a:xfrm>
            <a:off x="1112530" y="1451609"/>
            <a:ext cx="36855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fr-FR" sz="2800" dirty="0">
                <a:cs typeface="Times New Roman" panose="02020603050405020304" pitchFamily="18" charset="0"/>
              </a:rPr>
              <a:t>Effects of different types of interventions:</a:t>
            </a:r>
            <a:endParaRPr lang="fr-CH" altLang="fr-FR" sz="2800" dirty="0"/>
          </a:p>
        </p:txBody>
      </p:sp>
      <p:sp>
        <p:nvSpPr>
          <p:cNvPr id="2" name="TextBox 1">
            <a:extLst>
              <a:ext uri="{FF2B5EF4-FFF2-40B4-BE49-F238E27FC236}">
                <a16:creationId xmlns:a16="http://schemas.microsoft.com/office/drawing/2014/main" id="{C17841A0-75F7-4963-905B-E04FE8BD901B}"/>
              </a:ext>
            </a:extLst>
          </p:cNvPr>
          <p:cNvSpPr txBox="1"/>
          <p:nvPr/>
        </p:nvSpPr>
        <p:spPr>
          <a:xfrm>
            <a:off x="6371348" y="2286987"/>
            <a:ext cx="552615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defRPr sz="2800">
                <a:cs typeface="Times New Roman" panose="02020603050405020304" pitchFamily="18" charset="0"/>
              </a:defRPr>
            </a:lvl1pPr>
          </a:lstStyle>
          <a:p>
            <a:pPr marL="457200" indent="-457200">
              <a:buFont typeface="Arial" panose="020B0604020202020204" pitchFamily="34" charset="0"/>
              <a:buChar char="•"/>
            </a:pPr>
            <a:r>
              <a:rPr lang="en-US" dirty="0"/>
              <a:t>Water quantity has an important impact on personal hygiene and can reduce the risk of disease transmission.</a:t>
            </a:r>
            <a:endParaRPr lang="fr-CH" dirty="0"/>
          </a:p>
        </p:txBody>
      </p:sp>
      <p:sp>
        <p:nvSpPr>
          <p:cNvPr id="8" name="TextBox 7">
            <a:extLst>
              <a:ext uri="{FF2B5EF4-FFF2-40B4-BE49-F238E27FC236}">
                <a16:creationId xmlns:a16="http://schemas.microsoft.com/office/drawing/2014/main" id="{4A1BCCDE-08D8-4C42-968D-B5F6A3B4A87C}"/>
              </a:ext>
            </a:extLst>
          </p:cNvPr>
          <p:cNvSpPr txBox="1"/>
          <p:nvPr/>
        </p:nvSpPr>
        <p:spPr>
          <a:xfrm>
            <a:off x="6389544" y="4134832"/>
            <a:ext cx="522966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defRPr sz="2800">
                <a:cs typeface="Times New Roman" panose="02020603050405020304" pitchFamily="18" charset="0"/>
              </a:defRPr>
            </a:lvl1pPr>
          </a:lstStyle>
          <a:p>
            <a:pPr marL="457200" indent="-457200">
              <a:buFont typeface="Arial" panose="020B0604020202020204" pitchFamily="34" charset="0"/>
              <a:buChar char="•"/>
            </a:pPr>
            <a:r>
              <a:rPr lang="en-US" dirty="0"/>
              <a:t>A lack of water has been associated with water borne-, water washed- and vector borne- diseases.</a:t>
            </a:r>
            <a:endParaRPr lang="fr-CH" dirty="0"/>
          </a:p>
        </p:txBody>
      </p:sp>
    </p:spTree>
    <p:extLst>
      <p:ext uri="{BB962C8B-B14F-4D97-AF65-F5344CB8AC3E}">
        <p14:creationId xmlns:p14="http://schemas.microsoft.com/office/powerpoint/2010/main" val="221954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D779-E435-4294-9C0E-F379D1942488}"/>
              </a:ext>
            </a:extLst>
          </p:cNvPr>
          <p:cNvSpPr>
            <a:spLocks noGrp="1"/>
          </p:cNvSpPr>
          <p:nvPr>
            <p:ph type="title"/>
          </p:nvPr>
        </p:nvSpPr>
        <p:spPr/>
        <p:txBody>
          <a:bodyPr/>
          <a:lstStyle/>
          <a:p>
            <a:pPr algn="ctr"/>
            <a:r>
              <a:rPr lang="en-GB" u="sng" dirty="0">
                <a:latin typeface="+mn-lt"/>
              </a:rPr>
              <a:t>Objectives</a:t>
            </a:r>
          </a:p>
        </p:txBody>
      </p:sp>
      <p:sp>
        <p:nvSpPr>
          <p:cNvPr id="3" name="Content Placeholder 2">
            <a:extLst>
              <a:ext uri="{FF2B5EF4-FFF2-40B4-BE49-F238E27FC236}">
                <a16:creationId xmlns:a16="http://schemas.microsoft.com/office/drawing/2014/main" id="{43B4FD6E-E416-4361-862B-5905FFF27C5F}"/>
              </a:ext>
            </a:extLst>
          </p:cNvPr>
          <p:cNvSpPr>
            <a:spLocks noGrp="1"/>
          </p:cNvSpPr>
          <p:nvPr>
            <p:ph idx="1"/>
          </p:nvPr>
        </p:nvSpPr>
        <p:spPr>
          <a:xfrm>
            <a:off x="1558962" y="2019263"/>
            <a:ext cx="10005508" cy="3224840"/>
          </a:xfrm>
        </p:spPr>
        <p:txBody>
          <a:bodyPr/>
          <a:lstStyle/>
          <a:p>
            <a:pPr marL="0" indent="0">
              <a:buNone/>
            </a:pPr>
            <a:r>
              <a:rPr lang="en-GB" b="1" i="1" dirty="0">
                <a:solidFill>
                  <a:srgbClr val="0000FF"/>
                </a:solidFill>
              </a:rPr>
              <a:t>Be able to</a:t>
            </a:r>
          </a:p>
          <a:p>
            <a:r>
              <a:rPr lang="en-GB" dirty="0"/>
              <a:t>describe the interaction between population, environment and health</a:t>
            </a:r>
          </a:p>
          <a:p>
            <a:r>
              <a:rPr lang="en-GB" dirty="0"/>
              <a:t>illustrate public health </a:t>
            </a:r>
            <a:r>
              <a:rPr lang="en-GB"/>
              <a:t>engineering related </a:t>
            </a:r>
            <a:r>
              <a:rPr lang="en-GB" dirty="0"/>
              <a:t>activities within the wider health system</a:t>
            </a:r>
          </a:p>
          <a:p>
            <a:r>
              <a:rPr lang="en-GB" dirty="0"/>
              <a:t>describe the levels of intervention in the field of water and habitat to tackle communicable diseases</a:t>
            </a:r>
          </a:p>
        </p:txBody>
      </p:sp>
      <p:sp>
        <p:nvSpPr>
          <p:cNvPr id="4" name="Slide Number Placeholder 3">
            <a:extLst>
              <a:ext uri="{FF2B5EF4-FFF2-40B4-BE49-F238E27FC236}">
                <a16:creationId xmlns:a16="http://schemas.microsoft.com/office/drawing/2014/main" id="{C18F6C51-1142-4B60-871E-7DC5A345EBFB}"/>
              </a:ext>
            </a:extLst>
          </p:cNvPr>
          <p:cNvSpPr>
            <a:spLocks noGrp="1"/>
          </p:cNvSpPr>
          <p:nvPr>
            <p:ph type="sldNum" sz="quarter" idx="12"/>
          </p:nvPr>
        </p:nvSpPr>
        <p:spPr/>
        <p:txBody>
          <a:bodyPr/>
          <a:lstStyle/>
          <a:p>
            <a:fld id="{00865948-8B76-4A50-B7DB-B45DBE1BD062}" type="slidenum">
              <a:rPr lang="fr-CH" smtClean="0"/>
              <a:t>2</a:t>
            </a:fld>
            <a:endParaRPr lang="fr-CH"/>
          </a:p>
        </p:txBody>
      </p:sp>
    </p:spTree>
    <p:extLst>
      <p:ext uri="{BB962C8B-B14F-4D97-AF65-F5344CB8AC3E}">
        <p14:creationId xmlns:p14="http://schemas.microsoft.com/office/powerpoint/2010/main" val="271780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F942AF-907A-4773-93B7-2F5C3B2AB324}"/>
              </a:ext>
            </a:extLst>
          </p:cNvPr>
          <p:cNvSpPr>
            <a:spLocks noGrp="1"/>
          </p:cNvSpPr>
          <p:nvPr>
            <p:ph type="title"/>
          </p:nvPr>
        </p:nvSpPr>
        <p:spPr>
          <a:xfrm>
            <a:off x="838200" y="717196"/>
            <a:ext cx="10515600" cy="845389"/>
          </a:xfrm>
        </p:spPr>
        <p:txBody>
          <a:bodyPr rtlCol="0">
            <a:normAutofit/>
          </a:bodyPr>
          <a:lstStyle/>
          <a:p>
            <a:pPr algn="ctr" defTabSz="914176">
              <a:defRPr/>
            </a:pPr>
            <a:r>
              <a:rPr lang="en-US" sz="4399" u="sng" dirty="0">
                <a:latin typeface="+mn-lt"/>
              </a:rPr>
              <a:t>Water-Based Diseases</a:t>
            </a:r>
            <a:endParaRPr lang="fr-CH" sz="4399" u="sng" dirty="0">
              <a:latin typeface="+mn-lt"/>
            </a:endParaRPr>
          </a:p>
        </p:txBody>
      </p:sp>
      <p:sp>
        <p:nvSpPr>
          <p:cNvPr id="63491" name="Content Placeholder 1">
            <a:extLst>
              <a:ext uri="{FF2B5EF4-FFF2-40B4-BE49-F238E27FC236}">
                <a16:creationId xmlns:a16="http://schemas.microsoft.com/office/drawing/2014/main" id="{B36B108E-FD7B-4B50-BF54-81E804FDD054}"/>
              </a:ext>
            </a:extLst>
          </p:cNvPr>
          <p:cNvSpPr>
            <a:spLocks noGrp="1" noChangeArrowheads="1"/>
          </p:cNvSpPr>
          <p:nvPr>
            <p:ph sz="half" idx="1"/>
          </p:nvPr>
        </p:nvSpPr>
        <p:spPr>
          <a:xfrm>
            <a:off x="1061483" y="2510385"/>
            <a:ext cx="10638183" cy="2900484"/>
          </a:xfrm>
        </p:spPr>
        <p:txBody>
          <a:bodyPr>
            <a:normAutofit/>
          </a:bodyPr>
          <a:lstStyle/>
          <a:p>
            <a:pPr marL="608159" indent="-319754">
              <a:spcBef>
                <a:spcPct val="0"/>
              </a:spcBef>
            </a:pPr>
            <a:r>
              <a:rPr lang="en-US" altLang="en-US" dirty="0">
                <a:ea typeface="ＭＳ Ｐゴシック" panose="020B0600070205080204" pitchFamily="34" charset="-128"/>
                <a:cs typeface="Arial Narrow" panose="020B0606020202030204" pitchFamily="34" charset="0"/>
              </a:rPr>
              <a:t>Caused by parasitic worms which live part of their life cycle in water</a:t>
            </a:r>
          </a:p>
          <a:p>
            <a:pPr marL="608159" indent="-319754">
              <a:spcBef>
                <a:spcPct val="0"/>
              </a:spcBef>
            </a:pPr>
            <a:endParaRPr lang="en-US" altLang="en-US" dirty="0">
              <a:ea typeface="ＭＳ Ｐゴシック" panose="020B0600070205080204" pitchFamily="34" charset="-128"/>
              <a:cs typeface="Arial Narrow" panose="020B0606020202030204" pitchFamily="34" charset="0"/>
            </a:endParaRPr>
          </a:p>
          <a:p>
            <a:pPr marL="608159" indent="-319754">
              <a:spcBef>
                <a:spcPct val="0"/>
              </a:spcBef>
            </a:pPr>
            <a:r>
              <a:rPr lang="en-US" altLang="en-US" dirty="0">
                <a:ea typeface="ＭＳ Ｐゴシック" panose="020B0600070205080204" pitchFamily="34" charset="-128"/>
                <a:cs typeface="Arial Narrow" panose="020B0606020202030204" pitchFamily="34" charset="0"/>
              </a:rPr>
              <a:t>Transmission through ingestion or skin penetration</a:t>
            </a:r>
          </a:p>
          <a:p>
            <a:pPr marL="608159" indent="-319754">
              <a:spcBef>
                <a:spcPct val="0"/>
              </a:spcBef>
            </a:pPr>
            <a:endParaRPr lang="en-US" altLang="en-US" dirty="0">
              <a:ea typeface="ＭＳ Ｐゴシック" panose="020B0600070205080204" pitchFamily="34" charset="-128"/>
              <a:cs typeface="Arial Narrow" panose="020B0606020202030204" pitchFamily="34" charset="0"/>
            </a:endParaRPr>
          </a:p>
          <a:p>
            <a:pPr marL="608159" indent="-319754">
              <a:spcBef>
                <a:spcPct val="0"/>
              </a:spcBef>
            </a:pPr>
            <a:r>
              <a:rPr lang="en-US" altLang="en-US" dirty="0">
                <a:ea typeface="ＭＳ Ｐゴシック" panose="020B0600070205080204" pitchFamily="34" charset="-128"/>
                <a:cs typeface="Arial Narrow" panose="020B0606020202030204" pitchFamily="34" charset="0"/>
              </a:rPr>
              <a:t>Examples: </a:t>
            </a:r>
            <a:r>
              <a:rPr lang="en-GB" altLang="fr-FR" dirty="0">
                <a:ea typeface="ＭＳ Ｐゴシック" panose="020B0600070205080204" pitchFamily="34" charset="-128"/>
                <a:cs typeface="Arial Narrow" panose="020B0606020202030204" pitchFamily="34" charset="0"/>
              </a:rPr>
              <a:t>schistosomiasis, guinea worm</a:t>
            </a:r>
            <a:endParaRPr lang="fr-CH" altLang="fr-FR" dirty="0">
              <a:ea typeface="ＭＳ Ｐゴシック" panose="020B0600070205080204" pitchFamily="34" charset="-128"/>
              <a:cs typeface="Arial Narrow" panose="020B0606020202030204" pitchFamily="34" charset="0"/>
            </a:endParaRPr>
          </a:p>
        </p:txBody>
      </p:sp>
    </p:spTree>
    <p:extLst>
      <p:ext uri="{BB962C8B-B14F-4D97-AF65-F5344CB8AC3E}">
        <p14:creationId xmlns:p14="http://schemas.microsoft.com/office/powerpoint/2010/main" val="342564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D01F6296-9E85-4DFF-A9A1-9E9BE0AB77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401" y="0"/>
            <a:ext cx="10533198" cy="686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DB66881-2E08-4C2D-BD82-08D9C11E8611}"/>
              </a:ext>
            </a:extLst>
          </p:cNvPr>
          <p:cNvSpPr/>
          <p:nvPr/>
        </p:nvSpPr>
        <p:spPr>
          <a:xfrm>
            <a:off x="6261161" y="101889"/>
            <a:ext cx="4872744" cy="646331"/>
          </a:xfrm>
          <a:prstGeom prst="rect">
            <a:avLst/>
          </a:prstGeom>
        </p:spPr>
        <p:txBody>
          <a:bodyPr wrap="none">
            <a:spAutoFit/>
          </a:bodyPr>
          <a:lstStyle/>
          <a:p>
            <a:r>
              <a:rPr lang="fr-CH" dirty="0">
                <a:hlinkClick r:id="rId4"/>
              </a:rPr>
              <a:t>https://www.youtube.com/watch?v=lo1cRLdqKq4</a:t>
            </a:r>
            <a:endParaRPr lang="fr-CH" dirty="0"/>
          </a:p>
          <a:p>
            <a:endParaRPr lang="fr-CH" dirty="0"/>
          </a:p>
        </p:txBody>
      </p:sp>
    </p:spTree>
    <p:extLst>
      <p:ext uri="{BB962C8B-B14F-4D97-AF65-F5344CB8AC3E}">
        <p14:creationId xmlns:p14="http://schemas.microsoft.com/office/powerpoint/2010/main" val="2297707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a:extLst>
              <a:ext uri="{FF2B5EF4-FFF2-40B4-BE49-F238E27FC236}">
                <a16:creationId xmlns:a16="http://schemas.microsoft.com/office/drawing/2014/main" id="{94EDBB2A-FFF0-4FA9-B46D-F62907C740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2906" y="350769"/>
            <a:ext cx="7560097" cy="626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881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603ECF-6B7E-404B-879E-F8A8B3D67015}"/>
              </a:ext>
            </a:extLst>
          </p:cNvPr>
          <p:cNvSpPr>
            <a:spLocks noGrp="1"/>
          </p:cNvSpPr>
          <p:nvPr>
            <p:ph type="title"/>
          </p:nvPr>
        </p:nvSpPr>
        <p:spPr>
          <a:xfrm>
            <a:off x="1092200" y="822326"/>
            <a:ext cx="10515600" cy="825320"/>
          </a:xfrm>
        </p:spPr>
        <p:txBody>
          <a:bodyPr rtlCol="0">
            <a:normAutofit/>
          </a:bodyPr>
          <a:lstStyle/>
          <a:p>
            <a:pPr algn="ctr" defTabSz="914176">
              <a:defRPr/>
            </a:pPr>
            <a:r>
              <a:rPr lang="en-US" sz="4399" u="sng" dirty="0">
                <a:latin typeface="+mn-lt"/>
              </a:rPr>
              <a:t>Water-Related Vector-borne Diseases</a:t>
            </a:r>
            <a:endParaRPr lang="fr-CH" sz="4399" u="sng" dirty="0">
              <a:latin typeface="+mn-lt"/>
            </a:endParaRPr>
          </a:p>
        </p:txBody>
      </p:sp>
      <p:sp>
        <p:nvSpPr>
          <p:cNvPr id="61442" name="Content Placeholder 1">
            <a:extLst>
              <a:ext uri="{FF2B5EF4-FFF2-40B4-BE49-F238E27FC236}">
                <a16:creationId xmlns:a16="http://schemas.microsoft.com/office/drawing/2014/main" id="{85459DDA-9B64-4BA9-A347-A2FEF4FA703E}"/>
              </a:ext>
            </a:extLst>
          </p:cNvPr>
          <p:cNvSpPr>
            <a:spLocks noGrp="1"/>
          </p:cNvSpPr>
          <p:nvPr>
            <p:ph idx="1"/>
          </p:nvPr>
        </p:nvSpPr>
        <p:spPr>
          <a:xfrm>
            <a:off x="1420308" y="2721647"/>
            <a:ext cx="10515600" cy="1220229"/>
          </a:xfrm>
        </p:spPr>
        <p:txBody>
          <a:bodyPr rtlCol="0">
            <a:normAutofit lnSpcReduction="10000"/>
          </a:bodyPr>
          <a:lstStyle/>
          <a:p>
            <a:pPr marL="609049" indent="-320646" defTabSz="914176">
              <a:spcBef>
                <a:spcPct val="0"/>
              </a:spcBef>
              <a:defRPr/>
            </a:pPr>
            <a:r>
              <a:rPr lang="en-US" altLang="en-US" dirty="0">
                <a:ea typeface="ＭＳ Ｐゴシック" panose="020B0600070205080204" pitchFamily="34" charset="-128"/>
                <a:cs typeface="Arial Narrow" panose="020B0606020202030204" pitchFamily="34" charset="0"/>
              </a:rPr>
              <a:t>Caused by insects vectors which breed in or near water</a:t>
            </a:r>
          </a:p>
          <a:p>
            <a:pPr marL="609049" indent="-320646" defTabSz="914176">
              <a:spcBef>
                <a:spcPct val="0"/>
              </a:spcBef>
              <a:defRPr/>
            </a:pPr>
            <a:endParaRPr lang="en-US" altLang="en-US" dirty="0">
              <a:ea typeface="ＭＳ Ｐゴシック" panose="020B0600070205080204" pitchFamily="34" charset="-128"/>
              <a:cs typeface="Arial Narrow" panose="020B0606020202030204" pitchFamily="34" charset="0"/>
            </a:endParaRPr>
          </a:p>
          <a:p>
            <a:pPr marL="609049" indent="-320646" defTabSz="914176">
              <a:spcBef>
                <a:spcPct val="0"/>
              </a:spcBef>
              <a:defRPr/>
            </a:pPr>
            <a:r>
              <a:rPr lang="en-US" altLang="en-US" dirty="0">
                <a:ea typeface="ＭＳ Ｐゴシック" panose="020B0600070205080204" pitchFamily="34" charset="-128"/>
                <a:cs typeface="Arial Narrow" panose="020B0606020202030204" pitchFamily="34" charset="0"/>
              </a:rPr>
              <a:t>Examples: Malaria, yellow fever, dengue, etc. </a:t>
            </a:r>
          </a:p>
          <a:p>
            <a:pPr marL="609049" indent="-320646" defTabSz="914176">
              <a:spcBef>
                <a:spcPct val="0"/>
              </a:spcBef>
              <a:defRPr/>
            </a:pPr>
            <a:endParaRPr lang="fr-CH" altLang="fr-FR" dirty="0">
              <a:ea typeface="ＭＳ Ｐゴシック" panose="020B0600070205080204" pitchFamily="34" charset="-128"/>
              <a:cs typeface="Arial Narrow" panose="020B0606020202030204" pitchFamily="34" charset="0"/>
            </a:endParaRPr>
          </a:p>
        </p:txBody>
      </p:sp>
    </p:spTree>
    <p:extLst>
      <p:ext uri="{BB962C8B-B14F-4D97-AF65-F5344CB8AC3E}">
        <p14:creationId xmlns:p14="http://schemas.microsoft.com/office/powerpoint/2010/main" val="3898321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5" name="Content Placeholder 3"/>
          <p:cNvSpPr txBox="1">
            <a:spLocks/>
          </p:cNvSpPr>
          <p:nvPr/>
        </p:nvSpPr>
        <p:spPr>
          <a:xfrm>
            <a:off x="1157670" y="1409700"/>
            <a:ext cx="10515600" cy="3722384"/>
          </a:xfrm>
          <a:prstGeom prst="rect">
            <a:avLst/>
          </a:prstGeom>
          <a:solidFill>
            <a:schemeClr val="accent4">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500" b="1" dirty="0">
                <a:solidFill>
                  <a:srgbClr val="FF0000"/>
                </a:solidFill>
              </a:rPr>
              <a:t>Group work </a:t>
            </a:r>
          </a:p>
          <a:p>
            <a:pPr marL="0" indent="0" algn="ctr">
              <a:buNone/>
              <a:defRPr/>
            </a:pPr>
            <a:endParaRPr lang="en-US" altLang="fr-FR" dirty="0"/>
          </a:p>
          <a:p>
            <a:pPr marL="0" indent="0" algn="ctr">
              <a:buNone/>
              <a:defRPr/>
            </a:pPr>
            <a:r>
              <a:rPr lang="en-US" altLang="fr-FR" dirty="0"/>
              <a:t>List key interventions to reduce the spread of diseases according to the transmission routes </a:t>
            </a:r>
          </a:p>
          <a:p>
            <a:pPr marL="0" indent="0" algn="ctr">
              <a:buFont typeface="Arial" panose="020B0604020202020204" pitchFamily="34" charset="0"/>
              <a:buNone/>
            </a:pPr>
            <a:endParaRPr lang="en-GB" dirty="0"/>
          </a:p>
          <a:p>
            <a:pPr marL="0" indent="0" algn="ctr">
              <a:buFont typeface="Arial" panose="020B0604020202020204" pitchFamily="34" charset="0"/>
              <a:buNone/>
            </a:pPr>
            <a:r>
              <a:rPr lang="en-GB" dirty="0"/>
              <a:t>Time before presenting your results in plenary is </a:t>
            </a:r>
            <a:r>
              <a:rPr lang="en-GB" b="1" dirty="0">
                <a:solidFill>
                  <a:srgbClr val="0000FF"/>
                </a:solidFill>
              </a:rPr>
              <a:t>15 minutes</a:t>
            </a:r>
          </a:p>
          <a:p>
            <a:pPr marL="0" indent="0">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t>24</a:t>
            </a:fld>
            <a:endParaRPr lang="fr-CH"/>
          </a:p>
        </p:txBody>
      </p:sp>
    </p:spTree>
    <p:extLst>
      <p:ext uri="{BB962C8B-B14F-4D97-AF65-F5344CB8AC3E}">
        <p14:creationId xmlns:p14="http://schemas.microsoft.com/office/powerpoint/2010/main" val="330423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C7DB-7461-487C-8224-ED1C779007E2}"/>
              </a:ext>
            </a:extLst>
          </p:cNvPr>
          <p:cNvSpPr>
            <a:spLocks noGrp="1"/>
          </p:cNvSpPr>
          <p:nvPr>
            <p:ph type="title"/>
          </p:nvPr>
        </p:nvSpPr>
        <p:spPr>
          <a:xfrm>
            <a:off x="838200" y="0"/>
            <a:ext cx="10512724" cy="845389"/>
          </a:xfrm>
        </p:spPr>
        <p:txBody>
          <a:bodyPr rtlCol="0">
            <a:normAutofit/>
          </a:bodyPr>
          <a:lstStyle/>
          <a:p>
            <a:pPr algn="ctr" defTabSz="914176">
              <a:defRPr/>
            </a:pPr>
            <a:r>
              <a:rPr lang="en-US" sz="4399" u="sng" dirty="0">
                <a:latin typeface="+mn-lt"/>
              </a:rPr>
              <a:t>Engineering Interventions</a:t>
            </a:r>
            <a:endParaRPr lang="fr-CH" sz="4399" u="sng" dirty="0">
              <a:latin typeface="+mn-lt"/>
            </a:endParaRPr>
          </a:p>
        </p:txBody>
      </p:sp>
      <p:pic>
        <p:nvPicPr>
          <p:cNvPr id="72707" name="Content Placeholder 4">
            <a:extLst>
              <a:ext uri="{FF2B5EF4-FFF2-40B4-BE49-F238E27FC236}">
                <a16:creationId xmlns:a16="http://schemas.microsoft.com/office/drawing/2014/main" id="{7845F276-4485-4486-8034-5E1F383E804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160033" y="747080"/>
            <a:ext cx="8163410" cy="6204104"/>
          </a:xfrm>
        </p:spPr>
      </p:pic>
    </p:spTree>
    <p:extLst>
      <p:ext uri="{BB962C8B-B14F-4D97-AF65-F5344CB8AC3E}">
        <p14:creationId xmlns:p14="http://schemas.microsoft.com/office/powerpoint/2010/main" val="1378648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4509-8FBA-436C-B6EB-D2338BF006A3}"/>
              </a:ext>
            </a:extLst>
          </p:cNvPr>
          <p:cNvSpPr>
            <a:spLocks noGrp="1"/>
          </p:cNvSpPr>
          <p:nvPr>
            <p:ph type="title"/>
          </p:nvPr>
        </p:nvSpPr>
        <p:spPr/>
        <p:txBody>
          <a:bodyPr/>
          <a:lstStyle/>
          <a:p>
            <a:pPr algn="ctr"/>
            <a:r>
              <a:rPr lang="en-US" u="sng" dirty="0">
                <a:latin typeface="+mn-lt"/>
              </a:rPr>
              <a:t>Wrap-up: Public Health Engineering</a:t>
            </a:r>
            <a:endParaRPr lang="fr-CH" u="sng" dirty="0">
              <a:latin typeface="+mn-lt"/>
            </a:endParaRPr>
          </a:p>
        </p:txBody>
      </p:sp>
      <p:sp>
        <p:nvSpPr>
          <p:cNvPr id="3" name="Content Placeholder 2">
            <a:extLst>
              <a:ext uri="{FF2B5EF4-FFF2-40B4-BE49-F238E27FC236}">
                <a16:creationId xmlns:a16="http://schemas.microsoft.com/office/drawing/2014/main" id="{6DC4DB63-C988-4638-96FE-FE0DF8E341D4}"/>
              </a:ext>
            </a:extLst>
          </p:cNvPr>
          <p:cNvSpPr>
            <a:spLocks noGrp="1"/>
          </p:cNvSpPr>
          <p:nvPr>
            <p:ph idx="1"/>
          </p:nvPr>
        </p:nvSpPr>
        <p:spPr>
          <a:xfrm>
            <a:off x="838200" y="1825625"/>
            <a:ext cx="11115261" cy="5032375"/>
          </a:xfrm>
        </p:spPr>
        <p:txBody>
          <a:bodyPr>
            <a:normAutofit/>
          </a:bodyPr>
          <a:lstStyle/>
          <a:p>
            <a:r>
              <a:rPr lang="en-US" sz="2400" dirty="0"/>
              <a:t>In emergency situations, the personal hygiene practices and public services often break down, which can result in a spread of diseases: a </a:t>
            </a:r>
            <a:r>
              <a:rPr lang="en-US" sz="2400" dirty="0">
                <a:solidFill>
                  <a:srgbClr val="0000FF"/>
                </a:solidFill>
              </a:rPr>
              <a:t>vicious circle</a:t>
            </a:r>
            <a:r>
              <a:rPr lang="en-US" sz="2400" dirty="0"/>
              <a:t>. </a:t>
            </a:r>
          </a:p>
          <a:p>
            <a:r>
              <a:rPr lang="en-US" sz="2400" dirty="0"/>
              <a:t>The work of a public health engineer is to </a:t>
            </a:r>
            <a:r>
              <a:rPr lang="en-US" sz="2400" dirty="0">
                <a:solidFill>
                  <a:srgbClr val="0000FF"/>
                </a:solidFill>
              </a:rPr>
              <a:t>insert multiple barriers </a:t>
            </a:r>
            <a:r>
              <a:rPr lang="en-US" sz="2400" dirty="0"/>
              <a:t>to block disease transmission. This is done by sensitizing the public and by providing appropriate infrastructures and services. Most important barriers are related to: </a:t>
            </a:r>
            <a:r>
              <a:rPr lang="en-US" sz="2400" dirty="0">
                <a:solidFill>
                  <a:srgbClr val="0000FF"/>
                </a:solidFill>
              </a:rPr>
              <a:t>water supply, sanitation and hygiene promotion.</a:t>
            </a:r>
          </a:p>
          <a:p>
            <a:r>
              <a:rPr lang="en-US" sz="2400" dirty="0"/>
              <a:t>In order to formulate effective barriers, the </a:t>
            </a:r>
            <a:r>
              <a:rPr lang="en-US" sz="2400" dirty="0">
                <a:solidFill>
                  <a:srgbClr val="0000FF"/>
                </a:solidFill>
              </a:rPr>
              <a:t>transmission patterns </a:t>
            </a:r>
            <a:r>
              <a:rPr lang="en-US" sz="2400" dirty="0"/>
              <a:t>of pathogens need to be known, be it water-borne, water-washed, water-based or vector-born diseases.</a:t>
            </a:r>
          </a:p>
          <a:p>
            <a:r>
              <a:rPr lang="en-US" sz="2400" dirty="0"/>
              <a:t>The provision of sufficient </a:t>
            </a:r>
            <a:r>
              <a:rPr lang="en-US" sz="2400" dirty="0">
                <a:solidFill>
                  <a:srgbClr val="0000FF"/>
                </a:solidFill>
              </a:rPr>
              <a:t>water quantities is essential to maintain a good hygiene</a:t>
            </a:r>
            <a:r>
              <a:rPr lang="en-US" sz="2400" dirty="0"/>
              <a:t>. A good personal hygiene has shown to reduce the risk to contract most water-related diseases.</a:t>
            </a:r>
          </a:p>
          <a:p>
            <a:pPr marL="0" indent="0">
              <a:buNone/>
            </a:pPr>
            <a:endParaRPr lang="fr-CH" dirty="0"/>
          </a:p>
        </p:txBody>
      </p:sp>
      <p:sp>
        <p:nvSpPr>
          <p:cNvPr id="4" name="Slide Number Placeholder 3">
            <a:extLst>
              <a:ext uri="{FF2B5EF4-FFF2-40B4-BE49-F238E27FC236}">
                <a16:creationId xmlns:a16="http://schemas.microsoft.com/office/drawing/2014/main" id="{E89C1FB4-31A4-4EC2-8B14-2F286D7AEE1D}"/>
              </a:ext>
            </a:extLst>
          </p:cNvPr>
          <p:cNvSpPr>
            <a:spLocks noGrp="1"/>
          </p:cNvSpPr>
          <p:nvPr>
            <p:ph type="sldNum" sz="quarter" idx="12"/>
          </p:nvPr>
        </p:nvSpPr>
        <p:spPr/>
        <p:txBody>
          <a:bodyPr/>
          <a:lstStyle/>
          <a:p>
            <a:fld id="{00865948-8B76-4A50-B7DB-B45DBE1BD062}" type="slidenum">
              <a:rPr lang="fr-CH" smtClean="0"/>
              <a:t>26</a:t>
            </a:fld>
            <a:endParaRPr lang="fr-CH"/>
          </a:p>
        </p:txBody>
      </p:sp>
    </p:spTree>
    <p:extLst>
      <p:ext uri="{BB962C8B-B14F-4D97-AF65-F5344CB8AC3E}">
        <p14:creationId xmlns:p14="http://schemas.microsoft.com/office/powerpoint/2010/main" val="281370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14" name="Slide Number Placeholder 13"/>
          <p:cNvSpPr>
            <a:spLocks noGrp="1"/>
          </p:cNvSpPr>
          <p:nvPr>
            <p:ph type="sldNum" sz="quarter" idx="12"/>
          </p:nvPr>
        </p:nvSpPr>
        <p:spPr/>
        <p:txBody>
          <a:bodyPr/>
          <a:lstStyle/>
          <a:p>
            <a:fld id="{8CC4FCE3-3984-484D-8147-94AB9B0F2189}" type="slidenum">
              <a:rPr lang="fr-CH" smtClean="0"/>
              <a:t>3</a:t>
            </a:fld>
            <a:endParaRPr lang="fr-CH" dirty="0"/>
          </a:p>
        </p:txBody>
      </p:sp>
      <p:sp>
        <p:nvSpPr>
          <p:cNvPr id="15" name="Titre 1"/>
          <p:cNvSpPr txBox="1">
            <a:spLocks/>
          </p:cNvSpPr>
          <p:nvPr/>
        </p:nvSpPr>
        <p:spPr>
          <a:xfrm>
            <a:off x="4580835" y="289449"/>
            <a:ext cx="3897414" cy="8266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u="sng" dirty="0">
                <a:latin typeface="+mn-lt"/>
              </a:rPr>
              <a:t>Health pyramid</a:t>
            </a:r>
          </a:p>
        </p:txBody>
      </p:sp>
      <p:sp>
        <p:nvSpPr>
          <p:cNvPr id="16" name="Cube 15"/>
          <p:cNvSpPr>
            <a:spLocks/>
          </p:cNvSpPr>
          <p:nvPr/>
        </p:nvSpPr>
        <p:spPr bwMode="auto">
          <a:xfrm>
            <a:off x="2509382" y="3878541"/>
            <a:ext cx="8133620" cy="2402136"/>
          </a:xfrm>
          <a:prstGeom prst="cube">
            <a:avLst>
              <a:gd name="adj" fmla="val 67102"/>
            </a:avLst>
          </a:prstGeom>
          <a:solidFill>
            <a:srgbClr val="E3C7AB"/>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US" dirty="0">
                <a:solidFill>
                  <a:schemeClr val="tx2"/>
                </a:solidFill>
                <a:latin typeface="Calibri" panose="020F0502020204030204" pitchFamily="34" charset="0"/>
              </a:rPr>
              <a:t>Security</a:t>
            </a:r>
          </a:p>
        </p:txBody>
      </p:sp>
      <p:sp>
        <p:nvSpPr>
          <p:cNvPr id="18" name="Rectangle 17"/>
          <p:cNvSpPr>
            <a:spLocks noChangeArrowheads="1"/>
          </p:cNvSpPr>
          <p:nvPr/>
        </p:nvSpPr>
        <p:spPr bwMode="auto">
          <a:xfrm>
            <a:off x="2359734" y="5232147"/>
            <a:ext cx="6904619" cy="400459"/>
          </a:xfrm>
          <a:prstGeom prst="rect">
            <a:avLst/>
          </a:prstGeom>
          <a:noFill/>
          <a:ln w="9525" algn="ctr">
            <a:noFill/>
            <a:round/>
            <a:headEnd/>
            <a:tailEnd/>
          </a:ln>
        </p:spPr>
        <p:txBody>
          <a:bodyPr lIns="0" tIns="0" rIns="0" bIns="0" anchor="t"/>
          <a:lstStyle/>
          <a:p>
            <a:pPr marL="0" lvl="1" algn="ctr" eaLnBrk="0" hangingPunct="0"/>
            <a:endParaRPr lang="en-US" sz="1600" i="1" dirty="0">
              <a:latin typeface="Calibri" panose="020F0502020204030204" pitchFamily="34" charset="0"/>
            </a:endParaRPr>
          </a:p>
        </p:txBody>
      </p:sp>
      <p:sp>
        <p:nvSpPr>
          <p:cNvPr id="19" name="Cube 18"/>
          <p:cNvSpPr>
            <a:spLocks/>
          </p:cNvSpPr>
          <p:nvPr/>
        </p:nvSpPr>
        <p:spPr bwMode="auto">
          <a:xfrm>
            <a:off x="3995838" y="3476376"/>
            <a:ext cx="2700000" cy="1518281"/>
          </a:xfrm>
          <a:prstGeom prst="cube">
            <a:avLst>
              <a:gd name="adj" fmla="val 40056"/>
            </a:avLst>
          </a:prstGeom>
          <a:solidFill>
            <a:srgbClr val="C2D69B"/>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US" dirty="0">
                <a:latin typeface="Calibri" panose="020F0502020204030204" pitchFamily="34" charset="0"/>
              </a:rPr>
              <a:t>Nutrition and Food Security</a:t>
            </a:r>
          </a:p>
        </p:txBody>
      </p:sp>
      <p:sp>
        <p:nvSpPr>
          <p:cNvPr id="20" name="Cube 19"/>
          <p:cNvSpPr>
            <a:spLocks/>
          </p:cNvSpPr>
          <p:nvPr/>
        </p:nvSpPr>
        <p:spPr bwMode="auto">
          <a:xfrm>
            <a:off x="6218094" y="3459591"/>
            <a:ext cx="2700000" cy="1518281"/>
          </a:xfrm>
          <a:prstGeom prst="cube">
            <a:avLst>
              <a:gd name="adj" fmla="val 41991"/>
            </a:avLst>
          </a:prstGeom>
          <a:solidFill>
            <a:srgbClr val="95B3D7"/>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US" dirty="0">
                <a:latin typeface="Calibri" panose="020F0502020204030204" pitchFamily="34" charset="0"/>
              </a:rPr>
              <a:t>Water, Sanitation,</a:t>
            </a:r>
          </a:p>
          <a:p>
            <a:pPr algn="ctr" eaLnBrk="0" hangingPunct="0">
              <a:defRPr/>
            </a:pPr>
            <a:r>
              <a:rPr lang="en-US" dirty="0">
                <a:latin typeface="Calibri" panose="020F0502020204030204" pitchFamily="34" charset="0"/>
              </a:rPr>
              <a:t>Hygiene, Environment</a:t>
            </a:r>
          </a:p>
        </p:txBody>
      </p:sp>
      <p:sp>
        <p:nvSpPr>
          <p:cNvPr id="21" name="Cube 20"/>
          <p:cNvSpPr>
            <a:spLocks/>
          </p:cNvSpPr>
          <p:nvPr/>
        </p:nvSpPr>
        <p:spPr bwMode="auto">
          <a:xfrm>
            <a:off x="4819542" y="2667503"/>
            <a:ext cx="3420000" cy="1252779"/>
          </a:xfrm>
          <a:prstGeom prst="cube">
            <a:avLst>
              <a:gd name="adj" fmla="val 35371"/>
            </a:avLst>
          </a:prstGeom>
          <a:solidFill>
            <a:srgbClr val="B2A1C7"/>
          </a:solidFill>
          <a:ln w="9525" algn="ctr">
            <a:solidFill>
              <a:srgbClr val="FFC9FF"/>
            </a:solidFill>
            <a:round/>
            <a:headEnd/>
            <a:tailEnd/>
          </a:ln>
        </p:spPr>
        <p:txBody>
          <a:bodyPr anchor="ctr"/>
          <a:lstStyle/>
          <a:p>
            <a:pPr algn="ctr" eaLnBrk="0" hangingPunct="0"/>
            <a:r>
              <a:rPr lang="en-US" dirty="0">
                <a:latin typeface="Calibri" panose="020F0502020204030204" pitchFamily="34" charset="0"/>
              </a:rPr>
              <a:t>Preventive health care</a:t>
            </a:r>
          </a:p>
        </p:txBody>
      </p:sp>
      <p:sp>
        <p:nvSpPr>
          <p:cNvPr id="22" name="Cube 21"/>
          <p:cNvSpPr>
            <a:spLocks noChangeAspect="1"/>
          </p:cNvSpPr>
          <p:nvPr/>
        </p:nvSpPr>
        <p:spPr bwMode="auto">
          <a:xfrm>
            <a:off x="5533718" y="1925499"/>
            <a:ext cx="1872000" cy="1061608"/>
          </a:xfrm>
          <a:prstGeom prst="cube">
            <a:avLst>
              <a:gd name="adj" fmla="val 25158"/>
            </a:avLst>
          </a:prstGeom>
          <a:solidFill>
            <a:srgbClr val="EA9594"/>
          </a:solidFill>
          <a:ln w="9525" algn="ctr">
            <a:solidFill>
              <a:schemeClr val="tx1"/>
            </a:solidFill>
            <a:round/>
            <a:headEnd/>
            <a:tailEnd/>
          </a:ln>
        </p:spPr>
        <p:txBody>
          <a:bodyPr anchor="ctr"/>
          <a:lstStyle/>
          <a:p>
            <a:pPr algn="ctr" eaLnBrk="0" hangingPunct="0"/>
            <a:r>
              <a:rPr lang="en-US" dirty="0">
                <a:latin typeface="Calibri" panose="020F0502020204030204" pitchFamily="34" charset="0"/>
              </a:rPr>
              <a:t>Curative health care</a:t>
            </a:r>
          </a:p>
        </p:txBody>
      </p:sp>
    </p:spTree>
    <p:extLst>
      <p:ext uri="{BB962C8B-B14F-4D97-AF65-F5344CB8AC3E}">
        <p14:creationId xmlns:p14="http://schemas.microsoft.com/office/powerpoint/2010/main" val="28840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36B5BE5-DCA3-4D19-BD34-7EA02134F4B4}"/>
              </a:ext>
            </a:extLst>
          </p:cNvPr>
          <p:cNvSpPr>
            <a:spLocks noGrp="1" noChangeArrowheads="1"/>
          </p:cNvSpPr>
          <p:nvPr>
            <p:ph type="title"/>
          </p:nvPr>
        </p:nvSpPr>
        <p:spPr>
          <a:xfrm>
            <a:off x="643944" y="365126"/>
            <a:ext cx="11548056" cy="825320"/>
          </a:xfrm>
        </p:spPr>
        <p:txBody>
          <a:bodyPr>
            <a:noAutofit/>
          </a:bodyPr>
          <a:lstStyle/>
          <a:p>
            <a:pPr algn="ctr">
              <a:tabLst>
                <a:tab pos="0" algn="l"/>
                <a:tab pos="446938" algn="l"/>
                <a:tab pos="896563" algn="l"/>
                <a:tab pos="1345293" algn="l"/>
                <a:tab pos="1794918" algn="l"/>
                <a:tab pos="2243647" algn="l"/>
                <a:tab pos="2693272" algn="l"/>
                <a:tab pos="3142002" algn="l"/>
                <a:tab pos="3591627" algn="l"/>
                <a:tab pos="4040356" algn="l"/>
                <a:tab pos="4489086" algn="l"/>
                <a:tab pos="4938711" algn="l"/>
                <a:tab pos="5387440" algn="l"/>
                <a:tab pos="5837065" algn="l"/>
                <a:tab pos="6285795" algn="l"/>
                <a:tab pos="6735420" algn="l"/>
                <a:tab pos="7184149" algn="l"/>
                <a:tab pos="7633774" algn="l"/>
                <a:tab pos="8082504" algn="l"/>
                <a:tab pos="8532129" algn="l"/>
                <a:tab pos="8980858" algn="l"/>
              </a:tabLst>
            </a:pPr>
            <a:r>
              <a:rPr lang="en-US" altLang="fr-FR" u="sng" dirty="0">
                <a:latin typeface="+mn-lt"/>
              </a:rPr>
              <a:t>Interaction between Population and Environment</a:t>
            </a:r>
          </a:p>
        </p:txBody>
      </p:sp>
      <p:sp>
        <p:nvSpPr>
          <p:cNvPr id="6146" name="Oval 2">
            <a:extLst>
              <a:ext uri="{FF2B5EF4-FFF2-40B4-BE49-F238E27FC236}">
                <a16:creationId xmlns:a16="http://schemas.microsoft.com/office/drawing/2014/main" id="{C16D5B41-36ED-44E5-BF90-1DB7B835EC4E}"/>
              </a:ext>
            </a:extLst>
          </p:cNvPr>
          <p:cNvSpPr>
            <a:spLocks noChangeArrowheads="1"/>
          </p:cNvSpPr>
          <p:nvPr/>
        </p:nvSpPr>
        <p:spPr bwMode="auto">
          <a:xfrm>
            <a:off x="2439117" y="2591030"/>
            <a:ext cx="2362082" cy="2362083"/>
          </a:xfrm>
          <a:prstGeom prst="ellipse">
            <a:avLst/>
          </a:prstGeom>
          <a:ln>
            <a:headEnd/>
            <a:tailEnd/>
          </a:ln>
          <a:effectLst>
            <a:reflection stA="45000" endPos="0" dist="177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800" b="1" dirty="0">
                <a:solidFill>
                  <a:schemeClr val="bg1"/>
                </a:solidFill>
                <a:effectLst>
                  <a:outerShdw algn="tl">
                    <a:srgbClr val="FFFFFF"/>
                  </a:outerShdw>
                </a:effectLst>
                <a:latin typeface="Arial" charset="0"/>
                <a:cs typeface="Arial Unicode MS" charset="0"/>
              </a:rPr>
              <a:t>Population</a:t>
            </a:r>
            <a:endParaRPr lang="fr-CH" sz="3046" b="1" dirty="0">
              <a:solidFill>
                <a:schemeClr val="bg1"/>
              </a:solidFill>
              <a:effectLst>
                <a:outerShdw algn="tl">
                  <a:srgbClr val="FFFFFF"/>
                </a:outerShdw>
              </a:effectLst>
              <a:latin typeface="Arial" charset="0"/>
              <a:cs typeface="Arial Unicode MS" charset="0"/>
            </a:endParaRPr>
          </a:p>
        </p:txBody>
      </p:sp>
      <p:sp>
        <p:nvSpPr>
          <p:cNvPr id="6147" name="Rectangle 3">
            <a:extLst>
              <a:ext uri="{FF2B5EF4-FFF2-40B4-BE49-F238E27FC236}">
                <a16:creationId xmlns:a16="http://schemas.microsoft.com/office/drawing/2014/main" id="{80C46C64-8C6E-4281-9029-AAAE5228B6BC}"/>
              </a:ext>
            </a:extLst>
          </p:cNvPr>
          <p:cNvSpPr>
            <a:spLocks noChangeArrowheads="1"/>
          </p:cNvSpPr>
          <p:nvPr/>
        </p:nvSpPr>
        <p:spPr bwMode="auto">
          <a:xfrm>
            <a:off x="7238525" y="2591030"/>
            <a:ext cx="2438221" cy="2362083"/>
          </a:xfrm>
          <a:prstGeom prst="rect">
            <a:avLst/>
          </a:prstGeom>
          <a:ln>
            <a:headEnd/>
            <a:tailEnd/>
          </a:ln>
          <a:effectLst>
            <a:reflection blurRad="190500" stA="45000" endPos="0" dist="355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800" b="1" dirty="0">
                <a:solidFill>
                  <a:schemeClr val="bg1"/>
                </a:solidFill>
                <a:effectLst>
                  <a:outerShdw algn="tl">
                    <a:srgbClr val="FFFFFF"/>
                  </a:outerShdw>
                </a:effectLst>
                <a:latin typeface="Arial" charset="0"/>
                <a:cs typeface="Arial Unicode MS" charset="0"/>
              </a:rPr>
              <a:t>Environment</a:t>
            </a:r>
            <a:endParaRPr lang="fr-CH" sz="2483" b="1" dirty="0">
              <a:solidFill>
                <a:schemeClr val="bg1"/>
              </a:solidFill>
              <a:effectLst>
                <a:outerShdw algn="tl">
                  <a:srgbClr val="FFFFFF"/>
                </a:outerShdw>
              </a:effectLst>
              <a:latin typeface="Arial" charset="0"/>
              <a:cs typeface="Arial Unicode MS" charset="0"/>
            </a:endParaRPr>
          </a:p>
        </p:txBody>
      </p:sp>
      <p:sp>
        <p:nvSpPr>
          <p:cNvPr id="5" name="AutoShape 5">
            <a:extLst>
              <a:ext uri="{FF2B5EF4-FFF2-40B4-BE49-F238E27FC236}">
                <a16:creationId xmlns:a16="http://schemas.microsoft.com/office/drawing/2014/main" id="{4130F0F3-A431-4CFD-A3BF-A2A8DF0E22A8}"/>
              </a:ext>
            </a:extLst>
          </p:cNvPr>
          <p:cNvSpPr>
            <a:spLocks noChangeArrowheads="1"/>
          </p:cNvSpPr>
          <p:nvPr/>
        </p:nvSpPr>
        <p:spPr bwMode="auto">
          <a:xfrm>
            <a:off x="3962781" y="1439996"/>
            <a:ext cx="3505055" cy="18291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noFill/>
          <a:ln w="9360">
            <a:solidFill>
              <a:srgbClr val="000000"/>
            </a:solidFill>
            <a:miter lim="800000"/>
            <a:headEnd/>
            <a:tailEnd/>
          </a:ln>
        </p:spPr>
        <p:txBody>
          <a:bodyPr wrap="none" anchor="ctr"/>
          <a:lstStyle/>
          <a:p>
            <a:pPr>
              <a:defRPr/>
            </a:pPr>
            <a:endParaRPr lang="fr-CH" sz="3215"/>
          </a:p>
        </p:txBody>
      </p:sp>
      <p:sp>
        <p:nvSpPr>
          <p:cNvPr id="6" name="AutoShape 6">
            <a:extLst>
              <a:ext uri="{FF2B5EF4-FFF2-40B4-BE49-F238E27FC236}">
                <a16:creationId xmlns:a16="http://schemas.microsoft.com/office/drawing/2014/main" id="{EFF23EA6-2AF8-4971-A340-6E4143F3AB40}"/>
              </a:ext>
            </a:extLst>
          </p:cNvPr>
          <p:cNvSpPr>
            <a:spLocks noChangeArrowheads="1"/>
          </p:cNvSpPr>
          <p:nvPr/>
        </p:nvSpPr>
        <p:spPr bwMode="auto">
          <a:xfrm flipH="1" flipV="1">
            <a:off x="4115058" y="4591231"/>
            <a:ext cx="3505055" cy="18282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noFill/>
          <a:ln w="9360">
            <a:solidFill>
              <a:srgbClr val="000000"/>
            </a:solidFill>
            <a:miter lim="800000"/>
            <a:headEnd/>
            <a:tailEnd/>
          </a:ln>
          <a:effectLst/>
        </p:spPr>
        <p:txBody>
          <a:bodyPr wrap="none" anchor="ctr"/>
          <a:lstStyle/>
          <a:p>
            <a:pPr>
              <a:defRPr/>
            </a:pPr>
            <a:endParaRPr lang="fr-CH" sz="3215"/>
          </a:p>
        </p:txBody>
      </p:sp>
    </p:spTree>
    <p:extLst>
      <p:ext uri="{BB962C8B-B14F-4D97-AF65-F5344CB8AC3E}">
        <p14:creationId xmlns:p14="http://schemas.microsoft.com/office/powerpoint/2010/main" val="12212698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8BB4-1850-410E-94C6-B3E93CBE5A7B}"/>
              </a:ext>
            </a:extLst>
          </p:cNvPr>
          <p:cNvSpPr>
            <a:spLocks noGrp="1"/>
          </p:cNvSpPr>
          <p:nvPr>
            <p:ph type="title" idx="4294967295"/>
          </p:nvPr>
        </p:nvSpPr>
        <p:spPr>
          <a:xfrm>
            <a:off x="817563" y="4135425"/>
            <a:ext cx="11283050" cy="2636181"/>
          </a:xfrm>
        </p:spPr>
        <p:txBody>
          <a:bodyPr rtlCol="0">
            <a:normAutofit/>
          </a:bodyPr>
          <a:lstStyle/>
          <a:p>
            <a:pPr algn="ctr" defTabSz="914176">
              <a:defRPr/>
            </a:pPr>
            <a:r>
              <a:rPr lang="en-US" altLang="fr-FR" sz="2800" dirty="0">
                <a:latin typeface="+mn-lt"/>
                <a:ea typeface="ＭＳ Ｐゴシック" panose="020B0600070205080204" pitchFamily="34" charset="-128"/>
              </a:rPr>
              <a:t>What are the waste that a population discharges into the environment? </a:t>
            </a:r>
            <a:br>
              <a:rPr lang="en-US" altLang="fr-FR" sz="2800" dirty="0">
                <a:latin typeface="+mn-lt"/>
                <a:ea typeface="ＭＳ Ｐゴシック" panose="020B0600070205080204" pitchFamily="34" charset="-128"/>
              </a:rPr>
            </a:br>
            <a:br>
              <a:rPr lang="en-US" altLang="fr-FR" sz="2800" dirty="0">
                <a:latin typeface="+mn-lt"/>
                <a:ea typeface="ＭＳ Ｐゴシック" panose="020B0600070205080204" pitchFamily="34" charset="-128"/>
              </a:rPr>
            </a:br>
            <a:r>
              <a:rPr lang="en-US" altLang="fr-FR" sz="2800" dirty="0">
                <a:latin typeface="+mn-lt"/>
                <a:ea typeface="ＭＳ Ｐゴシック" panose="020B0600070205080204" pitchFamily="34" charset="-128"/>
              </a:rPr>
              <a:t>What are the elements originating in the environment which are necessary to maintain a population’s life and health? </a:t>
            </a:r>
            <a:endParaRPr lang="fr-CH" sz="2800" dirty="0">
              <a:latin typeface="+mn-lt"/>
            </a:endParaRPr>
          </a:p>
        </p:txBody>
      </p:sp>
      <p:grpSp>
        <p:nvGrpSpPr>
          <p:cNvPr id="22531" name="Group 2">
            <a:extLst>
              <a:ext uri="{FF2B5EF4-FFF2-40B4-BE49-F238E27FC236}">
                <a16:creationId xmlns:a16="http://schemas.microsoft.com/office/drawing/2014/main" id="{9BA29691-861C-42C1-98D0-F29D3D0A2764}"/>
              </a:ext>
            </a:extLst>
          </p:cNvPr>
          <p:cNvGrpSpPr>
            <a:grpSpLocks/>
          </p:cNvGrpSpPr>
          <p:nvPr/>
        </p:nvGrpSpPr>
        <p:grpSpPr bwMode="auto">
          <a:xfrm>
            <a:off x="4314117" y="505491"/>
            <a:ext cx="3563766" cy="3527317"/>
            <a:chOff x="1740" y="209"/>
            <a:chExt cx="2290" cy="2266"/>
          </a:xfrm>
        </p:grpSpPr>
        <p:sp>
          <p:nvSpPr>
            <p:cNvPr id="22532" name="Text Box 3">
              <a:extLst>
                <a:ext uri="{FF2B5EF4-FFF2-40B4-BE49-F238E27FC236}">
                  <a16:creationId xmlns:a16="http://schemas.microsoft.com/office/drawing/2014/main" id="{BCC17BEE-EE2D-4C1F-832C-24114DDF8A3A}"/>
                </a:ext>
              </a:extLst>
            </p:cNvPr>
            <p:cNvSpPr txBox="1">
              <a:spLocks noChangeArrowheads="1"/>
            </p:cNvSpPr>
            <p:nvPr/>
          </p:nvSpPr>
          <p:spPr bwMode="auto">
            <a:xfrm>
              <a:off x="1740" y="209"/>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CH" altLang="fr-FR" sz="22455" dirty="0">
                  <a:solidFill>
                    <a:srgbClr val="FF0000"/>
                  </a:solidFill>
                  <a:ea typeface="Arial Unicode MS" panose="020B0604020202020204" pitchFamily="34" charset="-128"/>
                  <a:cs typeface="Arial Unicode MS" panose="020B0604020202020204" pitchFamily="34" charset="-128"/>
                </a:rPr>
                <a:t>??</a:t>
              </a:r>
            </a:p>
          </p:txBody>
        </p:sp>
        <p:sp>
          <p:nvSpPr>
            <p:cNvPr id="16389" name="Oval 4">
              <a:extLst>
                <a:ext uri="{FF2B5EF4-FFF2-40B4-BE49-F238E27FC236}">
                  <a16:creationId xmlns:a16="http://schemas.microsoft.com/office/drawing/2014/main" id="{15ED800D-FCF1-4D0B-8728-C654397F1948}"/>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328783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a:extLst>
              <a:ext uri="{FF2B5EF4-FFF2-40B4-BE49-F238E27FC236}">
                <a16:creationId xmlns:a16="http://schemas.microsoft.com/office/drawing/2014/main" id="{D78AE7F1-51E9-4946-8DEC-ABE20665E59C}"/>
              </a:ext>
            </a:extLst>
          </p:cNvPr>
          <p:cNvSpPr>
            <a:spLocks noChangeArrowheads="1"/>
          </p:cNvSpPr>
          <p:nvPr/>
        </p:nvSpPr>
        <p:spPr bwMode="auto">
          <a:xfrm>
            <a:off x="4802904" y="4251240"/>
            <a:ext cx="2376243" cy="1633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scene3d>
              <a:camera prst="orthographicFront"/>
              <a:lightRig rig="harsh" dir="t"/>
            </a:scene3d>
            <a:sp3d extrusionH="57150" prstMaterial="matte">
              <a:bevelT w="63500" h="12700" prst="angle"/>
              <a:contourClr>
                <a:schemeClr val="bg1">
                  <a:lumMod val="65000"/>
                </a:schemeClr>
              </a:contourClr>
            </a:sp3d>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CH" sz="2000" dirty="0">
                <a:ln/>
                <a:latin typeface="Arial" charset="0"/>
                <a:cs typeface="Arial Unicode MS" charset="0"/>
              </a:rPr>
              <a:t>Water</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000" dirty="0">
                <a:ln/>
                <a:latin typeface="Arial" charset="0"/>
                <a:cs typeface="Arial Unicode MS" charset="0"/>
              </a:rPr>
              <a:t>Energy</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000" dirty="0">
                <a:ln/>
                <a:latin typeface="Arial" charset="0"/>
                <a:cs typeface="Arial Unicode MS" charset="0"/>
              </a:rPr>
              <a:t>Food</a:t>
            </a:r>
            <a:endParaRPr lang="fr-CH" sz="2000" dirty="0">
              <a:ln/>
              <a:latin typeface="Arial" charset="0"/>
              <a:cs typeface="Arial Unicode MS" charset="0"/>
            </a:endParaRP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000" dirty="0">
                <a:ln/>
                <a:latin typeface="Arial" charset="0"/>
                <a:cs typeface="Arial Unicode MS" charset="0"/>
              </a:rPr>
              <a:t>Materials / Housing</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000" dirty="0">
                <a:ln/>
                <a:latin typeface="Arial" charset="0"/>
                <a:cs typeface="Arial Unicode MS" charset="0"/>
              </a:rPr>
              <a:t>Vectors</a:t>
            </a:r>
            <a:endParaRPr lang="fr-CH" sz="2000" dirty="0">
              <a:ln/>
              <a:latin typeface="Arial" charset="0"/>
              <a:cs typeface="Arial Unicode MS" charset="0"/>
            </a:endParaRPr>
          </a:p>
        </p:txBody>
      </p:sp>
      <p:sp>
        <p:nvSpPr>
          <p:cNvPr id="17414" name="AutoShape 6">
            <a:extLst>
              <a:ext uri="{FF2B5EF4-FFF2-40B4-BE49-F238E27FC236}">
                <a16:creationId xmlns:a16="http://schemas.microsoft.com/office/drawing/2014/main" id="{46145323-6AD1-4EA2-A666-5E6E1151836F}"/>
              </a:ext>
            </a:extLst>
          </p:cNvPr>
          <p:cNvSpPr>
            <a:spLocks noChangeArrowheads="1"/>
          </p:cNvSpPr>
          <p:nvPr/>
        </p:nvSpPr>
        <p:spPr bwMode="auto">
          <a:xfrm flipH="1" flipV="1">
            <a:off x="4115058" y="4591231"/>
            <a:ext cx="3505055" cy="18282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solidFill>
            <a:srgbClr val="FF0000"/>
          </a:solidFill>
          <a:ln w="9360">
            <a:solidFill>
              <a:srgbClr val="000000"/>
            </a:solidFill>
            <a:miter lim="800000"/>
            <a:headEnd/>
            <a:tailEnd/>
          </a:ln>
        </p:spPr>
        <p:txBody>
          <a:bodyPr wrap="none" anchor="ctr"/>
          <a:lstStyle/>
          <a:p>
            <a:pPr>
              <a:defRPr/>
            </a:pPr>
            <a:endParaRPr lang="fr-CH" sz="3215"/>
          </a:p>
        </p:txBody>
      </p:sp>
      <p:sp>
        <p:nvSpPr>
          <p:cNvPr id="12" name="Rectangle 1">
            <a:extLst>
              <a:ext uri="{FF2B5EF4-FFF2-40B4-BE49-F238E27FC236}">
                <a16:creationId xmlns:a16="http://schemas.microsoft.com/office/drawing/2014/main" id="{D281D75D-8B23-4713-8F2A-9AFBD9583DBD}"/>
              </a:ext>
            </a:extLst>
          </p:cNvPr>
          <p:cNvSpPr txBox="1">
            <a:spLocks noChangeArrowheads="1"/>
          </p:cNvSpPr>
          <p:nvPr/>
        </p:nvSpPr>
        <p:spPr>
          <a:xfrm>
            <a:off x="637504" y="365126"/>
            <a:ext cx="11554496" cy="825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446938" algn="l"/>
                <a:tab pos="896563" algn="l"/>
                <a:tab pos="1345293" algn="l"/>
                <a:tab pos="1794918" algn="l"/>
                <a:tab pos="2243647" algn="l"/>
                <a:tab pos="2693272" algn="l"/>
                <a:tab pos="3142002" algn="l"/>
                <a:tab pos="3591627" algn="l"/>
                <a:tab pos="4040356" algn="l"/>
                <a:tab pos="4489086" algn="l"/>
                <a:tab pos="4938711" algn="l"/>
                <a:tab pos="5387440" algn="l"/>
                <a:tab pos="5837065" algn="l"/>
                <a:tab pos="6285795" algn="l"/>
                <a:tab pos="6735420" algn="l"/>
                <a:tab pos="7184149" algn="l"/>
                <a:tab pos="7633774" algn="l"/>
                <a:tab pos="8082504" algn="l"/>
                <a:tab pos="8532129" algn="l"/>
                <a:tab pos="8980858" algn="l"/>
              </a:tabLst>
            </a:pPr>
            <a:r>
              <a:rPr lang="en-US" altLang="fr-FR" u="sng" dirty="0">
                <a:latin typeface="+mn-lt"/>
              </a:rPr>
              <a:t>Interaction between Population and Environment</a:t>
            </a:r>
          </a:p>
        </p:txBody>
      </p:sp>
      <p:sp>
        <p:nvSpPr>
          <p:cNvPr id="7" name="Oval 2">
            <a:extLst>
              <a:ext uri="{FF2B5EF4-FFF2-40B4-BE49-F238E27FC236}">
                <a16:creationId xmlns:a16="http://schemas.microsoft.com/office/drawing/2014/main" id="{F578E58B-11E0-4A35-88F7-2C6F8B654C69}"/>
              </a:ext>
            </a:extLst>
          </p:cNvPr>
          <p:cNvSpPr>
            <a:spLocks noChangeArrowheads="1"/>
          </p:cNvSpPr>
          <p:nvPr/>
        </p:nvSpPr>
        <p:spPr bwMode="auto">
          <a:xfrm>
            <a:off x="2439117" y="2591030"/>
            <a:ext cx="2362082" cy="2362083"/>
          </a:xfrm>
          <a:prstGeom prst="ellipse">
            <a:avLst/>
          </a:prstGeom>
          <a:ln>
            <a:headEnd/>
            <a:tailEnd/>
          </a:ln>
          <a:effectLst>
            <a:reflection stA="45000" endPos="0" dist="177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800" b="1" dirty="0">
                <a:solidFill>
                  <a:schemeClr val="bg1"/>
                </a:solidFill>
                <a:effectLst>
                  <a:outerShdw algn="tl">
                    <a:srgbClr val="FFFFFF"/>
                  </a:outerShdw>
                </a:effectLst>
                <a:latin typeface="Arial" charset="0"/>
                <a:cs typeface="Arial Unicode MS" charset="0"/>
              </a:rPr>
              <a:t>Population</a:t>
            </a:r>
            <a:endParaRPr lang="fr-CH" sz="3046" b="1" dirty="0">
              <a:solidFill>
                <a:schemeClr val="bg1"/>
              </a:solidFill>
              <a:effectLst>
                <a:outerShdw algn="tl">
                  <a:srgbClr val="FFFFFF"/>
                </a:outerShdw>
              </a:effectLst>
              <a:latin typeface="Arial" charset="0"/>
              <a:cs typeface="Arial Unicode MS" charset="0"/>
            </a:endParaRPr>
          </a:p>
        </p:txBody>
      </p:sp>
      <p:sp>
        <p:nvSpPr>
          <p:cNvPr id="8" name="Rectangle 3">
            <a:extLst>
              <a:ext uri="{FF2B5EF4-FFF2-40B4-BE49-F238E27FC236}">
                <a16:creationId xmlns:a16="http://schemas.microsoft.com/office/drawing/2014/main" id="{E04C6DE2-7D70-4BE1-A157-71C33BAADD2F}"/>
              </a:ext>
            </a:extLst>
          </p:cNvPr>
          <p:cNvSpPr>
            <a:spLocks noChangeArrowheads="1"/>
          </p:cNvSpPr>
          <p:nvPr/>
        </p:nvSpPr>
        <p:spPr bwMode="auto">
          <a:xfrm>
            <a:off x="7238525" y="2591030"/>
            <a:ext cx="2438221" cy="2362083"/>
          </a:xfrm>
          <a:prstGeom prst="rect">
            <a:avLst/>
          </a:prstGeom>
          <a:ln>
            <a:headEnd/>
            <a:tailEnd/>
          </a:ln>
          <a:effectLst>
            <a:reflection blurRad="190500" stA="45000" endPos="0" dist="355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800" b="1" dirty="0">
                <a:solidFill>
                  <a:schemeClr val="bg1"/>
                </a:solidFill>
                <a:effectLst>
                  <a:outerShdw algn="tl">
                    <a:srgbClr val="FFFFFF"/>
                  </a:outerShdw>
                </a:effectLst>
                <a:latin typeface="Arial" charset="0"/>
                <a:cs typeface="Arial Unicode MS" charset="0"/>
              </a:rPr>
              <a:t>Environment</a:t>
            </a:r>
            <a:endParaRPr lang="fr-CH" sz="2483" b="1" dirty="0">
              <a:solidFill>
                <a:schemeClr val="bg1"/>
              </a:solidFill>
              <a:effectLst>
                <a:outerShdw algn="tl">
                  <a:srgbClr val="FFFFFF"/>
                </a:outerShdw>
              </a:effectLst>
              <a:latin typeface="Arial" charset="0"/>
              <a:cs typeface="Arial Unicode MS" charset="0"/>
            </a:endParaRPr>
          </a:p>
        </p:txBody>
      </p:sp>
      <p:sp>
        <p:nvSpPr>
          <p:cNvPr id="9" name="Rectangle 6">
            <a:extLst>
              <a:ext uri="{FF2B5EF4-FFF2-40B4-BE49-F238E27FC236}">
                <a16:creationId xmlns:a16="http://schemas.microsoft.com/office/drawing/2014/main" id="{2E89E2FF-A89A-4307-B6FD-FE73218E652C}"/>
              </a:ext>
            </a:extLst>
          </p:cNvPr>
          <p:cNvSpPr>
            <a:spLocks noChangeArrowheads="1"/>
          </p:cNvSpPr>
          <p:nvPr/>
        </p:nvSpPr>
        <p:spPr bwMode="auto">
          <a:xfrm>
            <a:off x="4947168" y="2251543"/>
            <a:ext cx="1749468" cy="1017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000" dirty="0">
                <a:ln w="0"/>
                <a:latin typeface="Arial" charset="0"/>
                <a:cs typeface="Arial Unicode MS" charset="0"/>
              </a:rPr>
              <a:t>Human waste</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000" dirty="0">
                <a:ln w="0"/>
                <a:latin typeface="Arial" charset="0"/>
                <a:cs typeface="Arial Unicode MS" charset="0"/>
              </a:rPr>
              <a:t>Garbage</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000" dirty="0">
                <a:ln w="0"/>
                <a:latin typeface="Arial" charset="0"/>
                <a:cs typeface="Arial Unicode MS" charset="0"/>
              </a:rPr>
              <a:t>Liquid waste</a:t>
            </a:r>
          </a:p>
        </p:txBody>
      </p:sp>
      <p:sp>
        <p:nvSpPr>
          <p:cNvPr id="10" name="AutoShape 5">
            <a:extLst>
              <a:ext uri="{FF2B5EF4-FFF2-40B4-BE49-F238E27FC236}">
                <a16:creationId xmlns:a16="http://schemas.microsoft.com/office/drawing/2014/main" id="{3D02C6B2-B760-466F-8F11-9761C032CC0A}"/>
              </a:ext>
            </a:extLst>
          </p:cNvPr>
          <p:cNvSpPr>
            <a:spLocks noChangeArrowheads="1"/>
          </p:cNvSpPr>
          <p:nvPr/>
        </p:nvSpPr>
        <p:spPr bwMode="auto">
          <a:xfrm>
            <a:off x="3962781" y="1439996"/>
            <a:ext cx="3505055" cy="18291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solidFill>
            <a:srgbClr val="FF0000"/>
          </a:solidFill>
          <a:ln w="9360">
            <a:solidFill>
              <a:srgbClr val="000000"/>
            </a:solidFill>
            <a:miter lim="800000"/>
            <a:headEnd/>
            <a:tailEnd/>
          </a:ln>
        </p:spPr>
        <p:txBody>
          <a:bodyPr wrap="none" anchor="ctr"/>
          <a:lstStyle/>
          <a:p>
            <a:pPr>
              <a:defRPr/>
            </a:pPr>
            <a:endParaRPr lang="fr-CH" sz="3215"/>
          </a:p>
        </p:txBody>
      </p:sp>
    </p:spTree>
    <p:extLst>
      <p:ext uri="{BB962C8B-B14F-4D97-AF65-F5344CB8AC3E}">
        <p14:creationId xmlns:p14="http://schemas.microsoft.com/office/powerpoint/2010/main" val="24552616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8BB4-1850-410E-94C6-B3E93CBE5A7B}"/>
              </a:ext>
            </a:extLst>
          </p:cNvPr>
          <p:cNvSpPr>
            <a:spLocks noGrp="1"/>
          </p:cNvSpPr>
          <p:nvPr>
            <p:ph type="title" idx="4294967295"/>
          </p:nvPr>
        </p:nvSpPr>
        <p:spPr>
          <a:xfrm>
            <a:off x="1083378" y="4085970"/>
            <a:ext cx="11283050" cy="2636181"/>
          </a:xfrm>
        </p:spPr>
        <p:txBody>
          <a:bodyPr rtlCol="0">
            <a:normAutofit/>
          </a:bodyPr>
          <a:lstStyle/>
          <a:p>
            <a:pPr algn="ctr" defTabSz="914176">
              <a:defRPr/>
            </a:pPr>
            <a:r>
              <a:rPr lang="en-US" altLang="fr-FR" sz="2800" dirty="0">
                <a:latin typeface="+mn-lt"/>
                <a:ea typeface="ＭＳ Ｐゴシック" panose="020B0600070205080204" pitchFamily="34" charset="-128"/>
              </a:rPr>
              <a:t>How do the interactions of populations with their environment change in the situation of crisis and displacement?</a:t>
            </a:r>
            <a:br>
              <a:rPr lang="en-US" altLang="fr-FR" sz="2800" dirty="0">
                <a:latin typeface="+mn-lt"/>
                <a:ea typeface="ＭＳ Ｐゴシック" panose="020B0600070205080204" pitchFamily="34" charset="-128"/>
              </a:rPr>
            </a:br>
            <a:br>
              <a:rPr lang="en-US" altLang="fr-FR" sz="2800" dirty="0">
                <a:latin typeface="+mn-lt"/>
                <a:ea typeface="ＭＳ Ｐゴシック" panose="020B0600070205080204" pitchFamily="34" charset="-128"/>
              </a:rPr>
            </a:br>
            <a:r>
              <a:rPr lang="en-US" altLang="fr-FR" sz="2800" dirty="0">
                <a:latin typeface="+mn-lt"/>
                <a:ea typeface="ＭＳ Ｐゴシック" panose="020B0600070205080204" pitchFamily="34" charset="-128"/>
              </a:rPr>
              <a:t>What are the consequences in regards to public health?</a:t>
            </a:r>
            <a:endParaRPr lang="fr-CH" sz="2800" dirty="0">
              <a:latin typeface="+mn-lt"/>
            </a:endParaRPr>
          </a:p>
        </p:txBody>
      </p:sp>
      <p:grpSp>
        <p:nvGrpSpPr>
          <p:cNvPr id="22531" name="Group 2">
            <a:extLst>
              <a:ext uri="{FF2B5EF4-FFF2-40B4-BE49-F238E27FC236}">
                <a16:creationId xmlns:a16="http://schemas.microsoft.com/office/drawing/2014/main" id="{9BA29691-861C-42C1-98D0-F29D3D0A2764}"/>
              </a:ext>
            </a:extLst>
          </p:cNvPr>
          <p:cNvGrpSpPr>
            <a:grpSpLocks/>
          </p:cNvGrpSpPr>
          <p:nvPr/>
        </p:nvGrpSpPr>
        <p:grpSpPr bwMode="auto">
          <a:xfrm>
            <a:off x="4314117" y="577333"/>
            <a:ext cx="3563766" cy="3508637"/>
            <a:chOff x="1776" y="221"/>
            <a:chExt cx="2290" cy="2254"/>
          </a:xfrm>
        </p:grpSpPr>
        <p:sp>
          <p:nvSpPr>
            <p:cNvPr id="22532" name="Text Box 3">
              <a:extLst>
                <a:ext uri="{FF2B5EF4-FFF2-40B4-BE49-F238E27FC236}">
                  <a16:creationId xmlns:a16="http://schemas.microsoft.com/office/drawing/2014/main" id="{BCC17BEE-EE2D-4C1F-832C-24114DDF8A3A}"/>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CH" altLang="fr-FR" sz="22455" dirty="0">
                  <a:solidFill>
                    <a:srgbClr val="FF0000"/>
                  </a:solidFill>
                  <a:ea typeface="Arial Unicode MS" panose="020B0604020202020204" pitchFamily="34" charset="-128"/>
                  <a:cs typeface="Arial Unicode MS" panose="020B0604020202020204" pitchFamily="34" charset="-128"/>
                </a:rPr>
                <a:t>??</a:t>
              </a:r>
            </a:p>
          </p:txBody>
        </p:sp>
        <p:sp>
          <p:nvSpPr>
            <p:cNvPr id="16389" name="Oval 4">
              <a:extLst>
                <a:ext uri="{FF2B5EF4-FFF2-40B4-BE49-F238E27FC236}">
                  <a16:creationId xmlns:a16="http://schemas.microsoft.com/office/drawing/2014/main" id="{15ED800D-FCF1-4D0B-8728-C654397F1948}"/>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389559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AutoShape 5">
            <a:extLst>
              <a:ext uri="{FF2B5EF4-FFF2-40B4-BE49-F238E27FC236}">
                <a16:creationId xmlns:a16="http://schemas.microsoft.com/office/drawing/2014/main" id="{058619A6-77A5-4C47-9087-49DC1BBFCED0}"/>
              </a:ext>
            </a:extLst>
          </p:cNvPr>
          <p:cNvSpPr>
            <a:spLocks noChangeArrowheads="1"/>
          </p:cNvSpPr>
          <p:nvPr/>
        </p:nvSpPr>
        <p:spPr bwMode="auto">
          <a:xfrm>
            <a:off x="3962781" y="1242036"/>
            <a:ext cx="3505055" cy="18291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fr-CH" sz="3215"/>
          </a:p>
        </p:txBody>
      </p:sp>
      <p:sp>
        <p:nvSpPr>
          <p:cNvPr id="21510" name="AutoShape 6">
            <a:extLst>
              <a:ext uri="{FF2B5EF4-FFF2-40B4-BE49-F238E27FC236}">
                <a16:creationId xmlns:a16="http://schemas.microsoft.com/office/drawing/2014/main" id="{B339F02C-BF8E-467F-978B-725D68F5B1F3}"/>
              </a:ext>
            </a:extLst>
          </p:cNvPr>
          <p:cNvSpPr>
            <a:spLocks noChangeArrowheads="1"/>
          </p:cNvSpPr>
          <p:nvPr/>
        </p:nvSpPr>
        <p:spPr bwMode="auto">
          <a:xfrm flipH="1" flipV="1">
            <a:off x="4115058" y="4591231"/>
            <a:ext cx="3505055" cy="18282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solidFill>
            <a:srgbClr val="FF0000"/>
          </a:solidFill>
          <a:ln>
            <a:solidFill>
              <a:schemeClr val="tx1"/>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fr-CH" sz="3215"/>
          </a:p>
        </p:txBody>
      </p:sp>
      <p:sp>
        <p:nvSpPr>
          <p:cNvPr id="8" name="Rectangle 6">
            <a:extLst>
              <a:ext uri="{FF2B5EF4-FFF2-40B4-BE49-F238E27FC236}">
                <a16:creationId xmlns:a16="http://schemas.microsoft.com/office/drawing/2014/main" id="{8705EB04-44E5-4B01-B23A-4578B4EC4E09}"/>
              </a:ext>
            </a:extLst>
          </p:cNvPr>
          <p:cNvSpPr>
            <a:spLocks noChangeArrowheads="1"/>
          </p:cNvSpPr>
          <p:nvPr/>
        </p:nvSpPr>
        <p:spPr bwMode="auto">
          <a:xfrm>
            <a:off x="4940756" y="1829646"/>
            <a:ext cx="1762292" cy="710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CH" sz="2000" dirty="0">
                <a:ln w="0"/>
                <a:latin typeface="Arial" charset="0"/>
                <a:cs typeface="Arial Unicode MS" charset="0"/>
              </a:rPr>
              <a:t>Production of </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CH" sz="2000" dirty="0" err="1">
                <a:ln w="0"/>
                <a:latin typeface="Arial" charset="0"/>
                <a:cs typeface="Arial Unicode MS" charset="0"/>
              </a:rPr>
              <a:t>human</a:t>
            </a:r>
            <a:r>
              <a:rPr lang="fr-CH" sz="2000" dirty="0">
                <a:ln w="0"/>
                <a:latin typeface="Arial" charset="0"/>
                <a:cs typeface="Arial Unicode MS" charset="0"/>
              </a:rPr>
              <a:t> </a:t>
            </a:r>
            <a:r>
              <a:rPr lang="fr-CH" sz="2000" dirty="0" err="1">
                <a:ln w="0"/>
                <a:latin typeface="Arial" charset="0"/>
                <a:cs typeface="Arial Unicode MS" charset="0"/>
              </a:rPr>
              <a:t>waste</a:t>
            </a:r>
            <a:endParaRPr lang="fr-CH" sz="2000" dirty="0">
              <a:ln w="0"/>
              <a:latin typeface="Arial" charset="0"/>
              <a:cs typeface="Arial Unicode MS" charset="0"/>
            </a:endParaRPr>
          </a:p>
        </p:txBody>
      </p:sp>
      <p:sp>
        <p:nvSpPr>
          <p:cNvPr id="9" name="Rectangle 6">
            <a:extLst>
              <a:ext uri="{FF2B5EF4-FFF2-40B4-BE49-F238E27FC236}">
                <a16:creationId xmlns:a16="http://schemas.microsoft.com/office/drawing/2014/main" id="{8CBD11CD-1E0D-4B42-AE95-8DF984A0B2A8}"/>
              </a:ext>
            </a:extLst>
          </p:cNvPr>
          <p:cNvSpPr>
            <a:spLocks noChangeArrowheads="1"/>
          </p:cNvSpPr>
          <p:nvPr/>
        </p:nvSpPr>
        <p:spPr bwMode="auto">
          <a:xfrm>
            <a:off x="5117888" y="5166300"/>
            <a:ext cx="1408029" cy="402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000" dirty="0">
                <a:ln w="0"/>
                <a:latin typeface="Arial" charset="0"/>
                <a:cs typeface="Arial Unicode MS" charset="0"/>
              </a:rPr>
              <a:t>Pathogens</a:t>
            </a:r>
            <a:endParaRPr lang="fr-CH" sz="2000" dirty="0">
              <a:ln w="0"/>
              <a:latin typeface="Arial" charset="0"/>
              <a:cs typeface="Arial Unicode MS" charset="0"/>
            </a:endParaRPr>
          </a:p>
        </p:txBody>
      </p:sp>
      <p:sp>
        <p:nvSpPr>
          <p:cNvPr id="12" name="Rectangle 1">
            <a:extLst>
              <a:ext uri="{FF2B5EF4-FFF2-40B4-BE49-F238E27FC236}">
                <a16:creationId xmlns:a16="http://schemas.microsoft.com/office/drawing/2014/main" id="{8A361485-569A-48DD-B3FB-58778BDA99E8}"/>
              </a:ext>
            </a:extLst>
          </p:cNvPr>
          <p:cNvSpPr>
            <a:spLocks noGrp="1" noChangeArrowheads="1"/>
          </p:cNvSpPr>
          <p:nvPr>
            <p:ph type="title"/>
          </p:nvPr>
        </p:nvSpPr>
        <p:spPr>
          <a:xfrm>
            <a:off x="838200" y="365126"/>
            <a:ext cx="10515600" cy="825320"/>
          </a:xfrm>
        </p:spPr>
        <p:txBody>
          <a:bodyPr rtlCol="0">
            <a:normAutofit/>
          </a:bodyPr>
          <a:lstStyle/>
          <a:p>
            <a:pPr algn="ctr" defTabSz="914176">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altLang="fr-FR" sz="4399" u="sng" dirty="0">
                <a:latin typeface="+mn-lt"/>
              </a:rPr>
              <a:t>Vicious Circle</a:t>
            </a:r>
          </a:p>
        </p:txBody>
      </p:sp>
      <p:sp>
        <p:nvSpPr>
          <p:cNvPr id="10" name="Rectangle 9">
            <a:extLst>
              <a:ext uri="{FF2B5EF4-FFF2-40B4-BE49-F238E27FC236}">
                <a16:creationId xmlns:a16="http://schemas.microsoft.com/office/drawing/2014/main" id="{69FA3E6C-9BF8-417C-A444-E65ADD40782E}"/>
              </a:ext>
            </a:extLst>
          </p:cNvPr>
          <p:cNvSpPr>
            <a:spLocks noChangeArrowheads="1"/>
          </p:cNvSpPr>
          <p:nvPr/>
        </p:nvSpPr>
        <p:spPr bwMode="auto">
          <a:xfrm>
            <a:off x="5340357" y="3357432"/>
            <a:ext cx="1418047" cy="1077218"/>
          </a:xfrm>
          <a:prstGeom prst="rect">
            <a:avLst/>
          </a:prstGeom>
          <a:noFill/>
          <a:ln w="9525">
            <a:noFill/>
            <a:miter lim="800000"/>
            <a:headEnd/>
            <a:tailEnd/>
          </a:ln>
          <a:effectLst/>
        </p:spPr>
        <p:txBody>
          <a:bodyPr wrap="square">
            <a:spAutoFit/>
          </a:bodyPr>
          <a:lstStyle/>
          <a:p>
            <a:pPr algn="ctr">
              <a:defRPr/>
            </a:pPr>
            <a:r>
              <a:rPr lang="fr-FR" sz="3200" dirty="0" err="1">
                <a:latin typeface="+mj-lt"/>
              </a:rPr>
              <a:t>Vicious</a:t>
            </a:r>
            <a:r>
              <a:rPr lang="fr-FR" sz="3200" dirty="0">
                <a:latin typeface="+mj-lt"/>
              </a:rPr>
              <a:t> </a:t>
            </a:r>
            <a:r>
              <a:rPr lang="fr-FR" sz="3200" dirty="0" err="1">
                <a:latin typeface="+mj-lt"/>
              </a:rPr>
              <a:t>circle</a:t>
            </a:r>
            <a:endParaRPr lang="en-GB" sz="2800" b="1" dirty="0">
              <a:effectLst>
                <a:outerShdw blurRad="38100" dist="38100" dir="2700000" algn="tl">
                  <a:srgbClr val="000000"/>
                </a:outerShdw>
              </a:effectLst>
              <a:latin typeface="+mj-lt"/>
            </a:endParaRPr>
          </a:p>
        </p:txBody>
      </p:sp>
      <p:sp>
        <p:nvSpPr>
          <p:cNvPr id="11" name="Arrow: Circular 10">
            <a:extLst>
              <a:ext uri="{FF2B5EF4-FFF2-40B4-BE49-F238E27FC236}">
                <a16:creationId xmlns:a16="http://schemas.microsoft.com/office/drawing/2014/main" id="{52E8786E-CAAC-44B4-B69B-D53541AF8F42}"/>
              </a:ext>
            </a:extLst>
          </p:cNvPr>
          <p:cNvSpPr/>
          <p:nvPr/>
        </p:nvSpPr>
        <p:spPr bwMode="auto">
          <a:xfrm rot="11494796">
            <a:off x="4809287" y="2630002"/>
            <a:ext cx="2488885" cy="2379664"/>
          </a:xfrm>
          <a:prstGeom prst="circularArrow">
            <a:avLst>
              <a:gd name="adj1" fmla="val 12500"/>
              <a:gd name="adj2" fmla="val 1013872"/>
              <a:gd name="adj3" fmla="val 20457681"/>
              <a:gd name="adj4" fmla="val 617624"/>
              <a:gd name="adj5" fmla="val 12500"/>
            </a:avLst>
          </a:prstGeom>
          <a:solidFill>
            <a:srgbClr val="FFFF00"/>
          </a:solidFill>
          <a:ln w="9525" cap="flat" cmpd="sng" algn="ctr">
            <a:solidFill>
              <a:schemeClr val="tx1"/>
            </a:solidFill>
            <a:prstDash val="solid"/>
            <a:round/>
            <a:headEnd type="none" w="med" len="med"/>
            <a:tailEnd type="none" w="med" len="med"/>
          </a:ln>
          <a:effectLst/>
          <a:extLst/>
        </p:spPr>
        <p:txBody>
          <a:bodyPr/>
          <a:lstStyle/>
          <a:p>
            <a:pPr>
              <a:buClr>
                <a:srgbClr val="000000"/>
              </a:buClr>
              <a:buSzPct val="100000"/>
              <a:buFont typeface="Times New Roman" pitchFamily="18" charset="0"/>
              <a:buNone/>
              <a:defRPr/>
            </a:pPr>
            <a:endParaRPr lang="fr-CH"/>
          </a:p>
        </p:txBody>
      </p:sp>
      <p:sp>
        <p:nvSpPr>
          <p:cNvPr id="13" name="Oval 2">
            <a:extLst>
              <a:ext uri="{FF2B5EF4-FFF2-40B4-BE49-F238E27FC236}">
                <a16:creationId xmlns:a16="http://schemas.microsoft.com/office/drawing/2014/main" id="{255D29E1-410D-4A4E-A4B6-6E3B319FD845}"/>
              </a:ext>
            </a:extLst>
          </p:cNvPr>
          <p:cNvSpPr>
            <a:spLocks noChangeArrowheads="1"/>
          </p:cNvSpPr>
          <p:nvPr/>
        </p:nvSpPr>
        <p:spPr bwMode="auto">
          <a:xfrm>
            <a:off x="2439117" y="2591030"/>
            <a:ext cx="2362082" cy="2362083"/>
          </a:xfrm>
          <a:prstGeom prst="ellipse">
            <a:avLst/>
          </a:prstGeom>
          <a:ln>
            <a:headEnd/>
            <a:tailEnd/>
          </a:ln>
          <a:effectLst>
            <a:reflection stA="45000" endPos="0" dist="177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800" b="1" dirty="0">
                <a:solidFill>
                  <a:schemeClr val="bg1"/>
                </a:solidFill>
                <a:effectLst>
                  <a:outerShdw algn="tl">
                    <a:srgbClr val="FFFFFF"/>
                  </a:outerShdw>
                </a:effectLst>
                <a:latin typeface="Arial" charset="0"/>
                <a:cs typeface="Arial Unicode MS" charset="0"/>
              </a:rPr>
              <a:t>Population</a:t>
            </a:r>
            <a:endParaRPr lang="fr-CH" sz="3046" b="1" dirty="0">
              <a:solidFill>
                <a:schemeClr val="bg1"/>
              </a:solidFill>
              <a:effectLst>
                <a:outerShdw algn="tl">
                  <a:srgbClr val="FFFFFF"/>
                </a:outerShdw>
              </a:effectLst>
              <a:latin typeface="Arial" charset="0"/>
              <a:cs typeface="Arial Unicode MS" charset="0"/>
            </a:endParaRPr>
          </a:p>
        </p:txBody>
      </p:sp>
      <p:sp>
        <p:nvSpPr>
          <p:cNvPr id="14" name="Rectangle 3">
            <a:extLst>
              <a:ext uri="{FF2B5EF4-FFF2-40B4-BE49-F238E27FC236}">
                <a16:creationId xmlns:a16="http://schemas.microsoft.com/office/drawing/2014/main" id="{56A4927E-95DE-4B7C-85DE-DF8B4B4884BA}"/>
              </a:ext>
            </a:extLst>
          </p:cNvPr>
          <p:cNvSpPr>
            <a:spLocks noChangeArrowheads="1"/>
          </p:cNvSpPr>
          <p:nvPr/>
        </p:nvSpPr>
        <p:spPr bwMode="auto">
          <a:xfrm>
            <a:off x="7238525" y="2591030"/>
            <a:ext cx="2438221" cy="2362083"/>
          </a:xfrm>
          <a:prstGeom prst="rect">
            <a:avLst/>
          </a:prstGeom>
          <a:ln>
            <a:headEnd/>
            <a:tailEnd/>
          </a:ln>
          <a:effectLst>
            <a:reflection blurRad="190500" stA="45000" endPos="0" dist="355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n-US" sz="2800" b="1" dirty="0">
                <a:solidFill>
                  <a:schemeClr val="bg1"/>
                </a:solidFill>
                <a:effectLst>
                  <a:outerShdw algn="tl">
                    <a:srgbClr val="FFFFFF"/>
                  </a:outerShdw>
                </a:effectLst>
                <a:latin typeface="Arial" charset="0"/>
                <a:cs typeface="Arial Unicode MS" charset="0"/>
              </a:rPr>
              <a:t>Environment</a:t>
            </a:r>
            <a:endParaRPr lang="fr-CH" sz="2483" b="1" dirty="0">
              <a:solidFill>
                <a:schemeClr val="bg1"/>
              </a:solidFill>
              <a:effectLst>
                <a:outerShdw algn="tl">
                  <a:srgbClr val="FFFFFF"/>
                </a:outerShdw>
              </a:effectLst>
              <a:latin typeface="Arial" charset="0"/>
              <a:cs typeface="Arial Unicode MS" charset="0"/>
            </a:endParaRPr>
          </a:p>
        </p:txBody>
      </p:sp>
    </p:spTree>
    <p:extLst>
      <p:ext uri="{BB962C8B-B14F-4D97-AF65-F5344CB8AC3E}">
        <p14:creationId xmlns:p14="http://schemas.microsoft.com/office/powerpoint/2010/main" val="858714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5">
            <a:extLst>
              <a:ext uri="{FF2B5EF4-FFF2-40B4-BE49-F238E27FC236}">
                <a16:creationId xmlns:a16="http://schemas.microsoft.com/office/drawing/2014/main" id="{E3754F16-1809-4956-8BB7-708D744F5E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270" y="149753"/>
            <a:ext cx="5015730" cy="32341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3" name="Content Placeholder 4">
            <a:extLst>
              <a:ext uri="{FF2B5EF4-FFF2-40B4-BE49-F238E27FC236}">
                <a16:creationId xmlns:a16="http://schemas.microsoft.com/office/drawing/2014/main" id="{B638AACD-5AB3-43C0-8BE5-A654449004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2167" y="149753"/>
            <a:ext cx="5015730" cy="32341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4" name="Content Placeholder 5">
            <a:extLst>
              <a:ext uri="{FF2B5EF4-FFF2-40B4-BE49-F238E27FC236}">
                <a16:creationId xmlns:a16="http://schemas.microsoft.com/office/drawing/2014/main" id="{3A7D5C74-D2EF-4F39-A624-977BFB31AB4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270" y="3453789"/>
            <a:ext cx="5015730" cy="32341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5" name="Content Placeholder 6">
            <a:extLst>
              <a:ext uri="{FF2B5EF4-FFF2-40B4-BE49-F238E27FC236}">
                <a16:creationId xmlns:a16="http://schemas.microsoft.com/office/drawing/2014/main" id="{B222342E-9083-4947-97A3-9A95FD26176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2167" y="3453789"/>
            <a:ext cx="5040619" cy="32341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FD7CD56-C0E2-4B19-BA8A-DC6E5DB89EA2}"/>
              </a:ext>
            </a:extLst>
          </p:cNvPr>
          <p:cNvSpPr/>
          <p:nvPr/>
        </p:nvSpPr>
        <p:spPr>
          <a:xfrm>
            <a:off x="1481853" y="310634"/>
            <a:ext cx="4212563" cy="769441"/>
          </a:xfrm>
          <a:prstGeom prst="rect">
            <a:avLst/>
          </a:prstGeom>
        </p:spPr>
        <p:txBody>
          <a:bodyPr wrap="none">
            <a:spAutoFit/>
          </a:bodyPr>
          <a:lstStyle/>
          <a:p>
            <a:r>
              <a:rPr lang="en-US" altLang="fr-FR" sz="4400" b="1" dirty="0">
                <a:ln w="0">
                  <a:solidFill>
                    <a:srgbClr val="C00000"/>
                  </a:solidFill>
                </a:ln>
                <a:solidFill>
                  <a:schemeClr val="bg1"/>
                </a:solidFill>
                <a:effectLst>
                  <a:outerShdw blurRad="38100" dist="25400" dir="5400000" algn="ctr" rotWithShape="0">
                    <a:srgbClr val="6E747A">
                      <a:alpha val="43000"/>
                    </a:srgbClr>
                  </a:outerShdw>
                </a:effectLst>
                <a:ea typeface="Arial Unicode MS" panose="020B0604020202020204" pitchFamily="34" charset="-128"/>
                <a:cs typeface="Arial Unicode MS" panose="020B0604020202020204" pitchFamily="34" charset="-128"/>
              </a:rPr>
              <a:t>OVERCROWDING</a:t>
            </a:r>
          </a:p>
        </p:txBody>
      </p:sp>
      <p:sp>
        <p:nvSpPr>
          <p:cNvPr id="7" name="Rectangle 6">
            <a:extLst>
              <a:ext uri="{FF2B5EF4-FFF2-40B4-BE49-F238E27FC236}">
                <a16:creationId xmlns:a16="http://schemas.microsoft.com/office/drawing/2014/main" id="{46DD733A-30E7-4DF6-87B9-F7D0F2865B38}"/>
              </a:ext>
            </a:extLst>
          </p:cNvPr>
          <p:cNvSpPr/>
          <p:nvPr/>
        </p:nvSpPr>
        <p:spPr>
          <a:xfrm>
            <a:off x="6646194" y="310634"/>
            <a:ext cx="4434484" cy="769441"/>
          </a:xfrm>
          <a:prstGeom prst="rect">
            <a:avLst/>
          </a:prstGeom>
        </p:spPr>
        <p:txBody>
          <a:bodyPr wrap="none">
            <a:spAutoFit/>
          </a:bodyPr>
          <a:lstStyle/>
          <a:p>
            <a:r>
              <a:rPr lang="en-US" altLang="fr-FR" sz="4400" b="1" dirty="0">
                <a:ln w="0">
                  <a:solidFill>
                    <a:srgbClr val="C00000"/>
                  </a:solidFill>
                </a:ln>
                <a:solidFill>
                  <a:schemeClr val="bg1"/>
                </a:solidFill>
                <a:effectLst>
                  <a:outerShdw blurRad="38100" dist="25400" dir="5400000" algn="ctr" rotWithShape="0">
                    <a:srgbClr val="6E747A">
                      <a:alpha val="43000"/>
                    </a:srgbClr>
                  </a:outerShdw>
                </a:effectLst>
                <a:ea typeface="Arial Unicode MS" panose="020B0604020202020204" pitchFamily="34" charset="-128"/>
                <a:cs typeface="Arial Unicode MS" panose="020B0604020202020204" pitchFamily="34" charset="-128"/>
              </a:rPr>
              <a:t>LACK OF SERVICES</a:t>
            </a:r>
          </a:p>
        </p:txBody>
      </p:sp>
      <p:sp>
        <p:nvSpPr>
          <p:cNvPr id="8" name="Rectangle 7">
            <a:extLst>
              <a:ext uri="{FF2B5EF4-FFF2-40B4-BE49-F238E27FC236}">
                <a16:creationId xmlns:a16="http://schemas.microsoft.com/office/drawing/2014/main" id="{CC16330F-C0A8-4591-9B15-0417BF76E177}"/>
              </a:ext>
            </a:extLst>
          </p:cNvPr>
          <p:cNvSpPr/>
          <p:nvPr/>
        </p:nvSpPr>
        <p:spPr>
          <a:xfrm>
            <a:off x="1512905" y="5886487"/>
            <a:ext cx="3946914" cy="769441"/>
          </a:xfrm>
          <a:prstGeom prst="rect">
            <a:avLst/>
          </a:prstGeom>
        </p:spPr>
        <p:txBody>
          <a:bodyPr wrap="none">
            <a:spAutoFit/>
          </a:bodyPr>
          <a:lstStyle/>
          <a:p>
            <a:r>
              <a:rPr lang="en-US" altLang="fr-FR" sz="4400" b="1" dirty="0">
                <a:ln w="0">
                  <a:solidFill>
                    <a:srgbClr val="C00000"/>
                  </a:solidFill>
                </a:ln>
                <a:solidFill>
                  <a:schemeClr val="bg1"/>
                </a:solidFill>
                <a:effectLst>
                  <a:outerShdw blurRad="38100" dist="25400" dir="5400000" algn="ctr" rotWithShape="0">
                    <a:srgbClr val="6E747A">
                      <a:alpha val="43000"/>
                    </a:srgbClr>
                  </a:outerShdw>
                </a:effectLst>
                <a:ea typeface="Arial Unicode MS" panose="020B0604020202020204" pitchFamily="34" charset="-128"/>
                <a:cs typeface="Arial Unicode MS" panose="020B0604020202020204" pitchFamily="34" charset="-128"/>
              </a:rPr>
              <a:t>POOR HOUSING</a:t>
            </a:r>
          </a:p>
        </p:txBody>
      </p:sp>
      <p:sp>
        <p:nvSpPr>
          <p:cNvPr id="9" name="Rectangle 8">
            <a:extLst>
              <a:ext uri="{FF2B5EF4-FFF2-40B4-BE49-F238E27FC236}">
                <a16:creationId xmlns:a16="http://schemas.microsoft.com/office/drawing/2014/main" id="{F09FAE24-9708-4804-B917-12B5E0BCB156}"/>
              </a:ext>
            </a:extLst>
          </p:cNvPr>
          <p:cNvSpPr/>
          <p:nvPr/>
        </p:nvSpPr>
        <p:spPr>
          <a:xfrm>
            <a:off x="6677246" y="5886487"/>
            <a:ext cx="4363695" cy="769441"/>
          </a:xfrm>
          <a:prstGeom prst="rect">
            <a:avLst/>
          </a:prstGeom>
        </p:spPr>
        <p:txBody>
          <a:bodyPr wrap="none">
            <a:spAutoFit/>
          </a:bodyPr>
          <a:lstStyle/>
          <a:p>
            <a:r>
              <a:rPr lang="en-US" altLang="fr-FR" sz="4400" b="1" dirty="0">
                <a:ln w="0">
                  <a:solidFill>
                    <a:srgbClr val="C00000"/>
                  </a:solidFill>
                </a:ln>
                <a:solidFill>
                  <a:schemeClr val="bg1"/>
                </a:solidFill>
                <a:effectLst>
                  <a:outerShdw blurRad="38100" dist="25400" dir="5400000" algn="ctr" rotWithShape="0">
                    <a:srgbClr val="6E747A">
                      <a:alpha val="43000"/>
                    </a:srgbClr>
                  </a:outerShdw>
                </a:effectLst>
                <a:ea typeface="Arial Unicode MS" panose="020B0604020202020204" pitchFamily="34" charset="-128"/>
                <a:cs typeface="Arial Unicode MS" panose="020B0604020202020204" pitchFamily="34" charset="-128"/>
              </a:rPr>
              <a:t>POOR NUTRITION</a:t>
            </a:r>
          </a:p>
        </p:txBody>
      </p:sp>
    </p:spTree>
    <p:extLst>
      <p:ext uri="{BB962C8B-B14F-4D97-AF65-F5344CB8AC3E}">
        <p14:creationId xmlns:p14="http://schemas.microsoft.com/office/powerpoint/2010/main" val="4245419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40E0F713731BF046A56E865B2416831E" ma:contentTypeVersion="42" ma:contentTypeDescription="Upload Form" ma:contentTypeScope="" ma:versionID="1ff5f67a5e7dd68b95a659991f7af208">
  <xsd:schema xmlns:xsd="http://www.w3.org/2001/XMLSchema" xmlns:xs="http://www.w3.org/2001/XMLSchema" xmlns:p="http://schemas.microsoft.com/office/2006/metadata/properties" xmlns:ns1="http://schemas.microsoft.com/sharepoint/v3" xmlns:ns2="71402401-ee9a-4cfa-82a8-ebbd88d5d766" xmlns:ns3="a8a2af44-4b8d-404b-a8bd-4186350a523c" targetNamespace="http://schemas.microsoft.com/office/2006/metadata/properties" ma:root="true" ma:fieldsID="dd2465423b1d80019aa41bac7321c09e" ns1:_="" ns2:_="" ns3:_="">
    <xsd:import namespace="http://schemas.microsoft.com/sharepoint/v3"/>
    <xsd:import namespace="71402401-ee9a-4cfa-82a8-ebbd88d5d766"/>
    <xsd:import namespace="a8a2af44-4b8d-404b-a8bd-4186350a523c"/>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2:ICRCIMP_Topic_H"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2;#No Country|1f55df4f-c103-4303-b974-426a8e7d1d06"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4;#Internal|23eb6094-56fc-4ad4-8ae2-cf1575a694f0"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1;#Assistance|9015aaae-65d7-4217-8889-581aaffe05a3"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ICRCIMP_Topic_H" ma:index="36" nillable="true" ma:taxonomy="true" ma:internalName="ICRCIMP_Topic_H" ma:taxonomyFieldName="Key_x0020_Issue" ma:displayName="Key Issue" ma:readOnly="false" ma:default="3;#- No key issue|32056555-74b8-4174-9beb-b0d6d010855f" ma:fieldId="{3c075bcb-7e07-4d9c-acf9-7529be614bbf}" ma:taxonomyMulti="true" ma:sspId="ab0fa9d1-5a5a-4c9b-9c24-b67ffc5bb60f" ma:termSetId="9e1982ce-954c-4bc3-b476-a56a519943c0" ma:anchorId="a8ad2310-98ac-4bbe-9c4d-0a57da7951af"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default="[today]"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2019-05-30T22:00:00+00:00</Period_x0020_start>
    <TaxCatchAll xmlns="a8a2af44-4b8d-404b-a8bd-4186350a523c">
      <Value>13</Value>
      <Value>4</Value>
      <Value>3</Value>
      <Value>2</Value>
      <Value>1</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ICRCIMP_Topic_H xmlns="71402401-ee9a-4cfa-82a8-ebbd88d5d766">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ICRCIMP_Topic_H>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GVA_OP_ASSIST_EH</TermName>
          <TermId xmlns="http://schemas.microsoft.com/office/infopath/2007/PartnerControls">396dd9d8-0f09-45b9-8275-604511f78bd2</TermId>
        </TermInfo>
      </Terms>
    </ICRCIMP_RMUnitInCharge_H>
    <_dlc_DocId xmlns="a8a2af44-4b8d-404b-a8bd-4186350a523c">TSASSIST-17-16702</_dlc_DocId>
    <_dlc_DocIdUrl xmlns="a8a2af44-4b8d-404b-a8bd-4186350a523c">
      <Url>https://collab.ext.icrc.org/sites/TS_ASSIST/_layouts/15/DocIdRedir.aspx?ID=TSASSIST-17-16702</Url>
      <Description>TSASSIST-17-16702</Description>
    </_dlc_DocIdUrl>
  </documentManagement>
</p:properties>
</file>

<file path=customXml/itemProps1.xml><?xml version="1.0" encoding="utf-8"?>
<ds:datastoreItem xmlns:ds="http://schemas.openxmlformats.org/officeDocument/2006/customXml" ds:itemID="{8979D18C-8DCC-4B40-92B5-E7EA60C90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74E55E-67AB-460A-9E3D-70F069952233}">
  <ds:schemaRefs>
    <ds:schemaRef ds:uri="http://schemas.microsoft.com/sharepoint/events"/>
  </ds:schemaRefs>
</ds:datastoreItem>
</file>

<file path=customXml/itemProps3.xml><?xml version="1.0" encoding="utf-8"?>
<ds:datastoreItem xmlns:ds="http://schemas.openxmlformats.org/officeDocument/2006/customXml" ds:itemID="{30336C0C-3E18-4020-A3F1-92E891139BCE}">
  <ds:schemaRefs>
    <ds:schemaRef ds:uri="http://schemas.microsoft.com/sharepoint/v3/contenttype/forms"/>
  </ds:schemaRefs>
</ds:datastoreItem>
</file>

<file path=customXml/itemProps4.xml><?xml version="1.0" encoding="utf-8"?>
<ds:datastoreItem xmlns:ds="http://schemas.openxmlformats.org/officeDocument/2006/customXml" ds:itemID="{144375A4-44E9-4390-AD55-A389B6331CED}">
  <ds:schemaRefs>
    <ds:schemaRef ds:uri="http://purl.org/dc/elements/1.1/"/>
    <ds:schemaRef ds:uri="http://schemas.microsoft.com/office/2006/metadata/properties"/>
    <ds:schemaRef ds:uri="http://schemas.openxmlformats.org/package/2006/metadata/core-properties"/>
    <ds:schemaRef ds:uri="http://schemas.microsoft.com/sharepoint/v3"/>
    <ds:schemaRef ds:uri="a8a2af44-4b8d-404b-a8bd-4186350a523c"/>
    <ds:schemaRef ds:uri="http://schemas.microsoft.com/office/2006/documentManagement/types"/>
    <ds:schemaRef ds:uri="http://purl.org/dc/dcmitype/"/>
    <ds:schemaRef ds:uri="71402401-ee9a-4cfa-82a8-ebbd88d5d766"/>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1985</TotalTime>
  <Words>3400</Words>
  <Application>Microsoft Office PowerPoint</Application>
  <PresentationFormat>Widescreen</PresentationFormat>
  <Paragraphs>311</Paragraphs>
  <Slides>26</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ＭＳ Ｐゴシック</vt:lpstr>
      <vt:lpstr>Arial</vt:lpstr>
      <vt:lpstr>Arial Narrow</vt:lpstr>
      <vt:lpstr>Arial Unicode MS</vt:lpstr>
      <vt:lpstr>Calibri</vt:lpstr>
      <vt:lpstr>Calibri Light</vt:lpstr>
      <vt:lpstr>Courier New</vt:lpstr>
      <vt:lpstr>Lucida Grande</vt:lpstr>
      <vt:lpstr>Times New Roman</vt:lpstr>
      <vt:lpstr>Wingdings</vt:lpstr>
      <vt:lpstr>Office Theme</vt:lpstr>
      <vt:lpstr>PowerPoint Presentation</vt:lpstr>
      <vt:lpstr>Objectives</vt:lpstr>
      <vt:lpstr>PowerPoint Presentation</vt:lpstr>
      <vt:lpstr>Interaction between Population and Environment</vt:lpstr>
      <vt:lpstr>What are the waste that a population discharges into the environment?   What are the elements originating in the environment which are necessary to maintain a population’s life and health? </vt:lpstr>
      <vt:lpstr>PowerPoint Presentation</vt:lpstr>
      <vt:lpstr>How do the interactions of populations with their environment change in the situation of crisis and displacement?  What are the consequences in regards to public health?</vt:lpstr>
      <vt:lpstr>Vicious Circle</vt:lpstr>
      <vt:lpstr>PowerPoint Presentation</vt:lpstr>
      <vt:lpstr>Public Health Engineering Principles</vt:lpstr>
      <vt:lpstr>Video</vt:lpstr>
      <vt:lpstr>Disease Classification System</vt:lpstr>
      <vt:lpstr>Water-Borne Diseases</vt:lpstr>
      <vt:lpstr>F-Diagram</vt:lpstr>
      <vt:lpstr>F-Diagram</vt:lpstr>
      <vt:lpstr>F-Diagram</vt:lpstr>
      <vt:lpstr>F-Diagram</vt:lpstr>
      <vt:lpstr>Water-Washed Diseases</vt:lpstr>
      <vt:lpstr>PowerPoint Presentation</vt:lpstr>
      <vt:lpstr>Water-Based Diseases</vt:lpstr>
      <vt:lpstr>PowerPoint Presentation</vt:lpstr>
      <vt:lpstr>PowerPoint Presentation</vt:lpstr>
      <vt:lpstr>Water-Related Vector-borne Diseases</vt:lpstr>
      <vt:lpstr>PowerPoint Presentation</vt:lpstr>
      <vt:lpstr>Engineering Interventions</vt:lpstr>
      <vt:lpstr>Wrap-up: Public Health Engineering</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course</dc:title>
  <dc:creator>Eirini Karanisa</dc:creator>
  <cp:lastModifiedBy>Antje Van Roeden</cp:lastModifiedBy>
  <cp:revision>87</cp:revision>
  <cp:lastPrinted>2019-11-18T10:43:11Z</cp:lastPrinted>
  <dcterms:created xsi:type="dcterms:W3CDTF">2018-11-12T09:02:28Z</dcterms:created>
  <dcterms:modified xsi:type="dcterms:W3CDTF">2019-12-06T10:33:03Z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0x010100F306B2604BE44180B8B82333BE64DF4E005A5CBB6C53404A16AAEA5338BA5239990040E0F713731BF046A56E865B2416831E</vt:lpwstr>
  </property>
  <property fmtid="{D5CDD505-2E9C-101B-9397-08002B2CF9AE}" pid="3" name="ICRCIMP_RMUnitInCharge">
    <vt:lpwstr>13;#GVA_OP_ASSIST_EH|396dd9d8-0f09-45b9-8275-604511f78bd2</vt:lpwstr>
  </property>
  <property fmtid="{D5CDD505-2E9C-101B-9397-08002B2CF9AE}" pid="4" name="ICRCIMP_ManageAccess">
    <vt:bool>false</vt:bool>
  </property>
  <property fmtid="{D5CDD505-2E9C-101B-9397-08002B2CF9AE}" pid="5" name="_dlc_DocIdItemGuid">
    <vt:lpwstr>7d42bc16-a5a2-4a32-8499-e7829d95b8d9</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DocumentType">
    <vt:lpwstr/>
  </property>
  <property fmtid="{D5CDD505-2E9C-101B-9397-08002B2CF9AE}" pid="10" name="Key Issue">
    <vt:lpwstr>3;#- No key issue|32056555-74b8-4174-9beb-b0d6d010855f</vt:lpwstr>
  </property>
  <property fmtid="{D5CDD505-2E9C-101B-9397-08002B2CF9AE}" pid="11" name="ICRCIMP_Keyword">
    <vt:lpwstr/>
  </property>
  <property fmtid="{D5CDD505-2E9C-101B-9397-08002B2CF9AE}" pid="12" name="ICRCIMP_BusinessFunction">
    <vt:lpwstr>1;#Assistance|9015aaae-65d7-4217-8889-581aaffe05a3</vt:lpwstr>
  </property>
  <property fmtid="{D5CDD505-2E9C-101B-9397-08002B2CF9AE}" pid="13" name="ICRCIMP_KeyIssue">
    <vt:lpwstr/>
  </property>
</Properties>
</file>