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53"/>
  </p:notesMasterIdLst>
  <p:handoutMasterIdLst>
    <p:handoutMasterId r:id="rId54"/>
  </p:handoutMasterIdLst>
  <p:sldIdLst>
    <p:sldId id="257" r:id="rId7"/>
    <p:sldId id="604" r:id="rId8"/>
    <p:sldId id="333" r:id="rId9"/>
    <p:sldId id="291" r:id="rId10"/>
    <p:sldId id="337" r:id="rId11"/>
    <p:sldId id="336" r:id="rId12"/>
    <p:sldId id="334" r:id="rId13"/>
    <p:sldId id="461" r:id="rId14"/>
    <p:sldId id="327" r:id="rId15"/>
    <p:sldId id="339" r:id="rId16"/>
    <p:sldId id="285" r:id="rId17"/>
    <p:sldId id="341" r:id="rId18"/>
    <p:sldId id="350" r:id="rId19"/>
    <p:sldId id="344" r:id="rId20"/>
    <p:sldId id="319" r:id="rId21"/>
    <p:sldId id="320" r:id="rId22"/>
    <p:sldId id="321" r:id="rId23"/>
    <p:sldId id="322" r:id="rId24"/>
    <p:sldId id="324" r:id="rId25"/>
    <p:sldId id="399" r:id="rId26"/>
    <p:sldId id="404" r:id="rId27"/>
    <p:sldId id="302" r:id="rId28"/>
    <p:sldId id="343" r:id="rId29"/>
    <p:sldId id="292" r:id="rId30"/>
    <p:sldId id="454" r:id="rId31"/>
    <p:sldId id="602" r:id="rId32"/>
    <p:sldId id="328" r:id="rId33"/>
    <p:sldId id="338" r:id="rId34"/>
    <p:sldId id="287" r:id="rId35"/>
    <p:sldId id="329" r:id="rId36"/>
    <p:sldId id="463" r:id="rId37"/>
    <p:sldId id="465" r:id="rId38"/>
    <p:sldId id="466" r:id="rId39"/>
    <p:sldId id="331" r:id="rId40"/>
    <p:sldId id="467" r:id="rId41"/>
    <p:sldId id="299" r:id="rId42"/>
    <p:sldId id="300" r:id="rId43"/>
    <p:sldId id="603" r:id="rId44"/>
    <p:sldId id="605" r:id="rId45"/>
    <p:sldId id="325" r:id="rId46"/>
    <p:sldId id="310" r:id="rId47"/>
    <p:sldId id="311" r:id="rId48"/>
    <p:sldId id="340" r:id="rId49"/>
    <p:sldId id="601" r:id="rId50"/>
    <p:sldId id="297" r:id="rId51"/>
    <p:sldId id="462" r:id="rId52"/>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5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62" autoAdjust="0"/>
    <p:restoredTop sz="78940" autoAdjust="0"/>
  </p:normalViewPr>
  <p:slideViewPr>
    <p:cSldViewPr snapToGrid="0" showGuides="1">
      <p:cViewPr varScale="1">
        <p:scale>
          <a:sx n="90" d="100"/>
          <a:sy n="90" d="100"/>
        </p:scale>
        <p:origin x="1488" y="90"/>
      </p:cViewPr>
      <p:guideLst>
        <p:guide orient="horz" pos="2160"/>
        <p:guide pos="3840"/>
      </p:guideLst>
    </p:cSldViewPr>
  </p:slideViewPr>
  <p:notesTextViewPr>
    <p:cViewPr>
      <p:scale>
        <a:sx n="1" d="1"/>
        <a:sy n="1" d="1"/>
      </p:scale>
      <p:origin x="0" y="0"/>
    </p:cViewPr>
  </p:notesTextViewPr>
  <p:sorterViewPr>
    <p:cViewPr varScale="1">
      <p:scale>
        <a:sx n="1" d="1"/>
        <a:sy n="1" d="1"/>
      </p:scale>
      <p:origin x="0" y="-56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72408174968563E-3"/>
          <c:y val="0.11233392848546674"/>
          <c:w val="0.8530935251502606"/>
          <c:h val="0.59635145238936182"/>
        </c:manualLayout>
      </c:layout>
      <c:ofPieChart>
        <c:ofPieType val="bar"/>
        <c:varyColors val="1"/>
        <c:ser>
          <c:idx val="0"/>
          <c:order val="0"/>
          <c:tx>
            <c:strRef>
              <c:f>Feuil1!$B$1</c:f>
              <c:strCache>
                <c:ptCount val="1"/>
                <c:pt idx="0">
                  <c:v>Ventes</c:v>
                </c:pt>
              </c:strCache>
            </c:strRef>
          </c:tx>
          <c:dPt>
            <c:idx val="0"/>
            <c:bubble3D val="0"/>
            <c:extLst>
              <c:ext xmlns:c16="http://schemas.microsoft.com/office/drawing/2014/chart" uri="{C3380CC4-5D6E-409C-BE32-E72D297353CC}">
                <c16:uniqueId val="{00000000-3305-472F-8615-CA7AC761C44D}"/>
              </c:ext>
            </c:extLst>
          </c:dPt>
          <c:dPt>
            <c:idx val="1"/>
            <c:bubble3D val="0"/>
            <c:extLst>
              <c:ext xmlns:c16="http://schemas.microsoft.com/office/drawing/2014/chart" uri="{C3380CC4-5D6E-409C-BE32-E72D297353CC}">
                <c16:uniqueId val="{00000001-3305-472F-8615-CA7AC761C44D}"/>
              </c:ext>
            </c:extLst>
          </c:dPt>
          <c:dPt>
            <c:idx val="2"/>
            <c:bubble3D val="0"/>
            <c:extLst>
              <c:ext xmlns:c16="http://schemas.microsoft.com/office/drawing/2014/chart" uri="{C3380CC4-5D6E-409C-BE32-E72D297353CC}">
                <c16:uniqueId val="{00000002-3305-472F-8615-CA7AC761C44D}"/>
              </c:ext>
            </c:extLst>
          </c:dPt>
          <c:dPt>
            <c:idx val="3"/>
            <c:bubble3D val="0"/>
            <c:extLst>
              <c:ext xmlns:c16="http://schemas.microsoft.com/office/drawing/2014/chart" uri="{C3380CC4-5D6E-409C-BE32-E72D297353CC}">
                <c16:uniqueId val="{00000003-3305-472F-8615-CA7AC761C44D}"/>
              </c:ext>
            </c:extLst>
          </c:dPt>
          <c:dPt>
            <c:idx val="4"/>
            <c:bubble3D val="0"/>
            <c:extLst>
              <c:ext xmlns:c16="http://schemas.microsoft.com/office/drawing/2014/chart" uri="{C3380CC4-5D6E-409C-BE32-E72D297353CC}">
                <c16:uniqueId val="{00000004-3305-472F-8615-CA7AC761C44D}"/>
              </c:ext>
            </c:extLst>
          </c:dPt>
          <c:dPt>
            <c:idx val="5"/>
            <c:bubble3D val="0"/>
            <c:extLst>
              <c:ext xmlns:c16="http://schemas.microsoft.com/office/drawing/2014/chart" uri="{C3380CC4-5D6E-409C-BE32-E72D297353CC}">
                <c16:uniqueId val="{00000005-3305-472F-8615-CA7AC761C44D}"/>
              </c:ext>
            </c:extLst>
          </c:dPt>
          <c:dPt>
            <c:idx val="6"/>
            <c:bubble3D val="0"/>
            <c:extLst>
              <c:ext xmlns:c16="http://schemas.microsoft.com/office/drawing/2014/chart" uri="{C3380CC4-5D6E-409C-BE32-E72D297353CC}">
                <c16:uniqueId val="{00000006-3305-472F-8615-CA7AC761C44D}"/>
              </c:ext>
            </c:extLst>
          </c:dPt>
          <c:dPt>
            <c:idx val="7"/>
            <c:bubble3D val="0"/>
            <c:extLst>
              <c:ext xmlns:c16="http://schemas.microsoft.com/office/drawing/2014/chart" uri="{C3380CC4-5D6E-409C-BE32-E72D297353CC}">
                <c16:uniqueId val="{00000007-3305-472F-8615-CA7AC761C44D}"/>
              </c:ext>
            </c:extLst>
          </c:dPt>
          <c:dLbls>
            <c:dLbl>
              <c:idx val="0"/>
              <c:tx>
                <c:rich>
                  <a:bodyPr wrap="square" lIns="38100" tIns="19050" rIns="38100" bIns="19050" anchor="ctr">
                    <a:noAutofit/>
                  </a:bodyPr>
                  <a:lstStyle/>
                  <a:p>
                    <a:pPr>
                      <a:defRPr sz="1600">
                        <a:solidFill>
                          <a:schemeClr val="tx1"/>
                        </a:solidFill>
                      </a:defRPr>
                    </a:pPr>
                    <a:r>
                      <a:rPr lang="en-US" baseline="0" dirty="0" err="1"/>
                      <a:t>Residuos</a:t>
                    </a:r>
                    <a:r>
                      <a:rPr lang="en-US" baseline="0" dirty="0"/>
                      <a:t> </a:t>
                    </a:r>
                    <a:r>
                      <a:rPr lang="en-US" baseline="0" dirty="0" err="1"/>
                      <a:t>domésticos</a:t>
                    </a:r>
                    <a:r>
                      <a:rPr lang="en-US" baseline="0" dirty="0"/>
                      <a:t>
</a:t>
                    </a:r>
                    <a:fld id="{9CAE17BF-D02A-4959-8210-328E40CD469C}" type="PERCENTAGE">
                      <a:rPr lang="en-US" baseline="0"/>
                      <a:pPr>
                        <a:defRPr sz="1600">
                          <a:solidFill>
                            <a:schemeClr val="tx1"/>
                          </a:solidFill>
                        </a:defRPr>
                      </a:pPr>
                      <a:t>[PERCENTAGE]</a:t>
                    </a:fld>
                    <a:endParaRPr lang="en-US" baseline="0" dirty="0"/>
                  </a:p>
                </c:rich>
              </c:tx>
              <c:spPr>
                <a:solidFill>
                  <a:schemeClr val="bg1"/>
                </a:solidFill>
                <a:ln w="25378">
                  <a:noFill/>
                </a:ln>
              </c:sp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3305-472F-8615-CA7AC761C44D}"/>
                </c:ext>
              </c:extLst>
            </c:dLbl>
            <c:dLbl>
              <c:idx val="2"/>
              <c:layout>
                <c:manualLayout>
                  <c:x val="5.3551017654455142E-2"/>
                  <c:y val="-2.289731092561214E-2"/>
                </c:manualLayout>
              </c:layout>
              <c:tx>
                <c:rich>
                  <a:bodyPr wrap="square" lIns="38100" tIns="19050" rIns="38100" bIns="19050" anchor="ctr" anchorCtr="0">
                    <a:noAutofit/>
                  </a:bodyPr>
                  <a:lstStyle/>
                  <a:p>
                    <a:pPr algn="l">
                      <a:defRPr sz="1600">
                        <a:solidFill>
                          <a:schemeClr val="tx1"/>
                        </a:solidFill>
                      </a:defRPr>
                    </a:pPr>
                    <a:r>
                      <a:rPr lang="en-US" sz="1600" baseline="0" dirty="0" err="1"/>
                      <a:t>Residuos</a:t>
                    </a:r>
                    <a:r>
                      <a:rPr lang="en-US" sz="1600" baseline="0" dirty="0"/>
                      <a:t> </a:t>
                    </a:r>
                    <a:r>
                      <a:rPr lang="en-US" sz="1600" baseline="0" dirty="0" err="1"/>
                      <a:t>cortopunzantes</a:t>
                    </a:r>
                    <a:r>
                      <a:rPr lang="en-US" sz="1600" baseline="0" dirty="0"/>
                      <a:t> </a:t>
                    </a:r>
                    <a:fld id="{E6BCA9C5-1FC6-4837-9298-8F00D79E8FC3}" type="PERCENTAGE">
                      <a:rPr lang="en-US" sz="1600" baseline="0" smtClean="0"/>
                      <a:pPr algn="l">
                        <a:defRPr sz="1600">
                          <a:solidFill>
                            <a:schemeClr val="tx1"/>
                          </a:solidFill>
                        </a:defRPr>
                      </a:pPr>
                      <a:t>[PERCENTAGE]</a:t>
                    </a:fld>
                    <a:endParaRPr lang="en-US" sz="1600" baseline="0" dirty="0"/>
                  </a:p>
                </c:rich>
              </c:tx>
              <c:spPr>
                <a:noFill/>
                <a:ln w="25378">
                  <a:noFill/>
                </a:ln>
              </c:spPr>
              <c:dLblPos val="bestFit"/>
              <c:showLegendKey val="0"/>
              <c:showVal val="0"/>
              <c:showCatName val="1"/>
              <c:showSerName val="0"/>
              <c:showPercent val="1"/>
              <c:showBubbleSize val="0"/>
              <c:extLst>
                <c:ext xmlns:c15="http://schemas.microsoft.com/office/drawing/2012/chart" uri="{CE6537A1-D6FC-4f65-9D91-7224C49458BB}">
                  <c15:layout>
                    <c:manualLayout>
                      <c:w val="0.21601958072854477"/>
                      <c:h val="0.14265080868392047"/>
                    </c:manualLayout>
                  </c15:layout>
                  <c15:dlblFieldTable/>
                  <c15:showDataLabelsRange val="0"/>
                </c:ext>
                <c:ext xmlns:c16="http://schemas.microsoft.com/office/drawing/2014/chart" uri="{C3380CC4-5D6E-409C-BE32-E72D297353CC}">
                  <c16:uniqueId val="{00000002-3305-472F-8615-CA7AC761C44D}"/>
                </c:ext>
              </c:extLst>
            </c:dLbl>
            <c:dLbl>
              <c:idx val="3"/>
              <c:layout>
                <c:manualLayout>
                  <c:x val="8.0979639094731701E-2"/>
                  <c:y val="-6.8692203218581292E-3"/>
                </c:manualLayout>
              </c:layout>
              <c:tx>
                <c:rich>
                  <a:bodyPr wrap="square" lIns="38100" tIns="19050" rIns="38100" bIns="19050" anchor="ctr" anchorCtr="0">
                    <a:spAutoFit/>
                  </a:bodyPr>
                  <a:lstStyle/>
                  <a:p>
                    <a:pPr algn="l">
                      <a:defRPr sz="1600">
                        <a:solidFill>
                          <a:schemeClr val="tx1"/>
                        </a:solidFill>
                      </a:defRPr>
                    </a:pPr>
                    <a:r>
                      <a:rPr lang="en-US" sz="1600" dirty="0" err="1"/>
                      <a:t>Residuos</a:t>
                    </a:r>
                    <a:r>
                      <a:rPr lang="en-US" sz="1600" baseline="0" dirty="0"/>
                      <a:t> </a:t>
                    </a:r>
                    <a:r>
                      <a:rPr lang="en-US" sz="1600" baseline="0" dirty="0" err="1"/>
                      <a:t>infecciosos</a:t>
                    </a:r>
                    <a:r>
                      <a:rPr lang="en-US" sz="1600" dirty="0"/>
                      <a:t> </a:t>
                    </a:r>
                    <a:fld id="{991A71CF-7445-4FA3-A260-087ED2D45B9F}" type="PERCENTAGE">
                      <a:rPr lang="en-US" sz="1600" baseline="0" smtClean="0"/>
                      <a:pPr algn="l">
                        <a:defRPr sz="1600">
                          <a:solidFill>
                            <a:schemeClr val="tx1"/>
                          </a:solidFill>
                        </a:defRPr>
                      </a:pPr>
                      <a:t>[PERCENTAGE]</a:t>
                    </a:fld>
                    <a:endParaRPr lang="en-US" sz="1600" dirty="0"/>
                  </a:p>
                </c:rich>
              </c:tx>
              <c:spPr>
                <a:noFill/>
                <a:ln w="25378">
                  <a:noFill/>
                </a:ln>
              </c:spPr>
              <c:dLblPos val="bestFit"/>
              <c:showLegendKey val="0"/>
              <c:showVal val="0"/>
              <c:showCatName val="1"/>
              <c:showSerName val="0"/>
              <c:showPercent val="1"/>
              <c:showBubbleSize val="0"/>
              <c:extLst>
                <c:ext xmlns:c15="http://schemas.microsoft.com/office/drawing/2012/chart" uri="{CE6537A1-D6FC-4f65-9D91-7224C49458BB}">
                  <c15:layout>
                    <c:manualLayout>
                      <c:w val="0.21265646986179165"/>
                      <c:h val="9.6306468912450982E-2"/>
                    </c:manualLayout>
                  </c15:layout>
                  <c15:dlblFieldTable/>
                  <c15:showDataLabelsRange val="0"/>
                </c:ext>
                <c:ext xmlns:c16="http://schemas.microsoft.com/office/drawing/2014/chart" uri="{C3380CC4-5D6E-409C-BE32-E72D297353CC}">
                  <c16:uniqueId val="{00000003-3305-472F-8615-CA7AC761C44D}"/>
                </c:ext>
              </c:extLst>
            </c:dLbl>
            <c:dLbl>
              <c:idx val="4"/>
              <c:layout>
                <c:manualLayout>
                  <c:x val="1.9591835727239687E-2"/>
                  <c:y val="9.0147248318348154E-8"/>
                </c:manualLayout>
              </c:layout>
              <c:tx>
                <c:rich>
                  <a:bodyPr wrap="square" lIns="38100" tIns="19050" rIns="38100" bIns="19050" anchor="ctr" anchorCtr="0">
                    <a:spAutoFit/>
                  </a:bodyPr>
                  <a:lstStyle/>
                  <a:p>
                    <a:pPr algn="l">
                      <a:defRPr sz="1600">
                        <a:solidFill>
                          <a:schemeClr val="tx1"/>
                        </a:solidFill>
                      </a:defRPr>
                    </a:pPr>
                    <a:r>
                      <a:rPr lang="es-ES" sz="1600" dirty="0"/>
                      <a:t>Residuos químicos y farmacéuticos </a:t>
                    </a:r>
                    <a:fld id="{337C4D94-DBE9-4B76-BE00-D867C9825512}" type="PERCENTAGE">
                      <a:rPr lang="es-ES" sz="1600" baseline="0" smtClean="0"/>
                      <a:pPr algn="l">
                        <a:defRPr sz="1600">
                          <a:solidFill>
                            <a:schemeClr val="tx1"/>
                          </a:solidFill>
                        </a:defRPr>
                      </a:pPr>
                      <a:t>[PERCENTAGE]</a:t>
                    </a:fld>
                    <a:endParaRPr lang="es-ES" sz="1600" dirty="0"/>
                  </a:p>
                </c:rich>
              </c:tx>
              <c:spPr>
                <a:noFill/>
                <a:ln w="25378">
                  <a:noFill/>
                </a:ln>
              </c:spPr>
              <c:dLblPos val="bestFit"/>
              <c:showLegendKey val="0"/>
              <c:showVal val="0"/>
              <c:showCatName val="1"/>
              <c:showSerName val="0"/>
              <c:showPercent val="1"/>
              <c:showBubbleSize val="0"/>
              <c:extLst>
                <c:ext xmlns:c15="http://schemas.microsoft.com/office/drawing/2012/chart" uri="{CE6537A1-D6FC-4f65-9D91-7224C49458BB}">
                  <c15:layout>
                    <c:manualLayout>
                      <c:w val="0.27137304726990596"/>
                      <c:h val="0.10750329803707971"/>
                    </c:manualLayout>
                  </c15:layout>
                  <c15:dlblFieldTable/>
                  <c15:showDataLabelsRange val="0"/>
                </c:ext>
                <c:ext xmlns:c16="http://schemas.microsoft.com/office/drawing/2014/chart" uri="{C3380CC4-5D6E-409C-BE32-E72D297353CC}">
                  <c16:uniqueId val="{00000004-3305-472F-8615-CA7AC761C44D}"/>
                </c:ext>
              </c:extLst>
            </c:dLbl>
            <c:dLbl>
              <c:idx val="5"/>
              <c:layout>
                <c:manualLayout>
                  <c:x val="3.8130854539310068E-2"/>
                  <c:y val="4.922950245389817E-2"/>
                </c:manualLayout>
              </c:layout>
              <c:tx>
                <c:rich>
                  <a:bodyPr wrap="square" lIns="38100" tIns="19050" rIns="38100" bIns="19050" anchor="ctr" anchorCtr="0">
                    <a:noAutofit/>
                  </a:bodyPr>
                  <a:lstStyle/>
                  <a:p>
                    <a:pPr algn="l">
                      <a:defRPr sz="1600">
                        <a:solidFill>
                          <a:schemeClr val="tx1"/>
                        </a:solidFill>
                      </a:defRPr>
                    </a:pPr>
                    <a:r>
                      <a:rPr lang="en-US" sz="1600" dirty="0" err="1"/>
                      <a:t>Depósito</a:t>
                    </a:r>
                    <a:r>
                      <a:rPr lang="en-US" sz="1600" dirty="0"/>
                      <a:t> </a:t>
                    </a:r>
                    <a:r>
                      <a:rPr lang="en-US" sz="1600" dirty="0" err="1"/>
                      <a:t>bajo</a:t>
                    </a:r>
                    <a:r>
                      <a:rPr lang="en-US" sz="1600" dirty="0"/>
                      <a:t> </a:t>
                    </a:r>
                    <a:r>
                      <a:rPr lang="en-US" sz="1600" dirty="0" err="1"/>
                      <a:t>presión</a:t>
                    </a:r>
                    <a:r>
                      <a:rPr lang="en-US" sz="1600" dirty="0"/>
                      <a:t> </a:t>
                    </a:r>
                    <a:fld id="{ED4A7C4F-3CA8-4800-BC91-A682FC343906}" type="PERCENTAGE">
                      <a:rPr lang="en-US" sz="1600" baseline="0" smtClean="0"/>
                      <a:pPr algn="l">
                        <a:defRPr sz="1600">
                          <a:solidFill>
                            <a:schemeClr val="tx1"/>
                          </a:solidFill>
                        </a:defRPr>
                      </a:pPr>
                      <a:t>[PERCENTAGE]</a:t>
                    </a:fld>
                    <a:endParaRPr lang="en-US" sz="1600" dirty="0"/>
                  </a:p>
                </c:rich>
              </c:tx>
              <c:spPr>
                <a:noFill/>
                <a:ln w="25378">
                  <a:noFill/>
                </a:ln>
              </c:spPr>
              <c:dLblPos val="bestFit"/>
              <c:showLegendKey val="0"/>
              <c:showVal val="0"/>
              <c:showCatName val="1"/>
              <c:showSerName val="0"/>
              <c:showPercent val="1"/>
              <c:showBubbleSize val="0"/>
              <c:extLst>
                <c:ext xmlns:c15="http://schemas.microsoft.com/office/drawing/2012/chart" uri="{CE6537A1-D6FC-4f65-9D91-7224C49458BB}">
                  <c15:layout>
                    <c:manualLayout>
                      <c:w val="0.25378616082089483"/>
                      <c:h val="9.4566266430913579E-2"/>
                    </c:manualLayout>
                  </c15:layout>
                  <c15:dlblFieldTable/>
                  <c15:showDataLabelsRange val="0"/>
                </c:ext>
                <c:ext xmlns:c16="http://schemas.microsoft.com/office/drawing/2014/chart" uri="{C3380CC4-5D6E-409C-BE32-E72D297353CC}">
                  <c16:uniqueId val="{00000005-3305-472F-8615-CA7AC761C44D}"/>
                </c:ext>
              </c:extLst>
            </c:dLbl>
            <c:dLbl>
              <c:idx val="6"/>
              <c:layout>
                <c:manualLayout>
                  <c:x val="-7.3142853381694822E-2"/>
                  <c:y val="0.14425371690626895"/>
                </c:manualLayout>
              </c:layout>
              <c:tx>
                <c:rich>
                  <a:bodyPr wrap="square" lIns="38100" tIns="19050" rIns="38100" bIns="19050" anchor="ctr" anchorCtr="0">
                    <a:spAutoFit/>
                  </a:bodyPr>
                  <a:lstStyle/>
                  <a:p>
                    <a:pPr algn="l">
                      <a:defRPr sz="1600">
                        <a:solidFill>
                          <a:schemeClr val="tx1"/>
                        </a:solidFill>
                      </a:defRPr>
                    </a:pPr>
                    <a:r>
                      <a:rPr lang="en-US" sz="1600" dirty="0" err="1"/>
                      <a:t>Residuos</a:t>
                    </a:r>
                    <a:r>
                      <a:rPr lang="en-US" sz="1600" dirty="0"/>
                      <a:t> </a:t>
                    </a:r>
                    <a:r>
                      <a:rPr lang="en-US" sz="1600" dirty="0" err="1"/>
                      <a:t>radioactivos</a:t>
                    </a:r>
                    <a:r>
                      <a:rPr lang="en-US" sz="1600" dirty="0"/>
                      <a:t> </a:t>
                    </a:r>
                    <a:fld id="{B08BCE63-D569-49E6-BBD5-0C0DD3DDF2A5}" type="PERCENTAGE">
                      <a:rPr lang="en-US" sz="1600" baseline="0" smtClean="0"/>
                      <a:pPr algn="l">
                        <a:defRPr sz="1600">
                          <a:solidFill>
                            <a:schemeClr val="tx1"/>
                          </a:solidFill>
                        </a:defRPr>
                      </a:pPr>
                      <a:t>[PERCENTAGE]</a:t>
                    </a:fld>
                    <a:endParaRPr lang="en-US" sz="1600" dirty="0"/>
                  </a:p>
                </c:rich>
              </c:tx>
              <c:spPr>
                <a:noFill/>
                <a:ln w="25378">
                  <a:noFill/>
                </a:ln>
              </c:spPr>
              <c:dLblPos val="bestFit"/>
              <c:showLegendKey val="0"/>
              <c:showVal val="0"/>
              <c:showCatName val="1"/>
              <c:showSerName val="0"/>
              <c:showPercent val="1"/>
              <c:showBubbleSize val="0"/>
              <c:extLst>
                <c:ext xmlns:c15="http://schemas.microsoft.com/office/drawing/2012/chart" uri="{CE6537A1-D6FC-4f65-9D91-7224C49458BB}">
                  <c15:layout>
                    <c:manualLayout>
                      <c:w val="0.26365386399337359"/>
                      <c:h val="7.3958605465339181E-2"/>
                    </c:manualLayout>
                  </c15:layout>
                  <c15:dlblFieldTable/>
                  <c15:showDataLabelsRange val="0"/>
                </c:ext>
                <c:ext xmlns:c16="http://schemas.microsoft.com/office/drawing/2014/chart" uri="{C3380CC4-5D6E-409C-BE32-E72D297353CC}">
                  <c16:uniqueId val="{00000006-3305-472F-8615-CA7AC761C44D}"/>
                </c:ext>
              </c:extLst>
            </c:dLbl>
            <c:dLbl>
              <c:idx val="7"/>
              <c:layout>
                <c:manualLayout>
                  <c:x val="-0.10158670215205769"/>
                  <c:y val="-2.2897401072860851E-3"/>
                </c:manualLayout>
              </c:layout>
              <c:tx>
                <c:rich>
                  <a:bodyPr/>
                  <a:lstStyle/>
                  <a:p>
                    <a:r>
                      <a:rPr lang="en-US" baseline="0" dirty="0" err="1"/>
                      <a:t>Otros</a:t>
                    </a:r>
                    <a:r>
                      <a:rPr lang="en-US" baseline="0" dirty="0"/>
                      <a:t>
</a:t>
                    </a:r>
                    <a:fld id="{71B87F47-D897-4A04-B07C-0B9F3C3CC29F}" type="PERCENTAGE">
                      <a:rPr lang="en-US" baseline="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305-472F-8615-CA7AC761C44D}"/>
                </c:ext>
              </c:extLst>
            </c:dLbl>
            <c:spPr>
              <a:noFill/>
              <a:ln w="25378">
                <a:noFill/>
              </a:ln>
            </c:spPr>
            <c:txPr>
              <a:bodyPr wrap="square" lIns="38100" tIns="19050" rIns="38100" bIns="19050" anchor="ctr">
                <a:spAutoFit/>
              </a:bodyPr>
              <a:lstStyle/>
              <a:p>
                <a:pPr>
                  <a:defRPr sz="1600">
                    <a:solidFill>
                      <a:schemeClr val="tx1"/>
                    </a:solidFill>
                  </a:defRPr>
                </a:pPr>
                <a:endParaRPr lang="fr-FR"/>
              </a:p>
            </c:txPr>
            <c:dLblPos val="outEnd"/>
            <c:showLegendKey val="0"/>
            <c:showVal val="0"/>
            <c:showCatName val="1"/>
            <c:showSerName val="0"/>
            <c:showPercent val="1"/>
            <c:showBubbleSize val="0"/>
            <c:showLeaderLines val="1"/>
            <c:extLst>
              <c:ext xmlns:c15="http://schemas.microsoft.com/office/drawing/2012/chart" uri="{CE6537A1-D6FC-4f65-9D91-7224C49458BB}"/>
            </c:extLst>
          </c:dLbls>
          <c:cat>
            <c:strRef>
              <c:f>Feuil1!$A$2:$A$8</c:f>
              <c:strCache>
                <c:ptCount val="7"/>
                <c:pt idx="0">
                  <c:v>Domestic wastes</c:v>
                </c:pt>
                <c:pt idx="1">
                  <c:v>Hazardous waste</c:v>
                </c:pt>
                <c:pt idx="2">
                  <c:v>Sharp waste</c:v>
                </c:pt>
                <c:pt idx="3">
                  <c:v>Infectious waste</c:v>
                </c:pt>
                <c:pt idx="4">
                  <c:v>Chemical and pharmaceutical watse</c:v>
                </c:pt>
                <c:pt idx="5">
                  <c:v>Reservoir under pressure</c:v>
                </c:pt>
                <c:pt idx="6">
                  <c:v>Radioactive waste</c:v>
                </c:pt>
              </c:strCache>
            </c:strRef>
          </c:cat>
          <c:val>
            <c:numRef>
              <c:f>Feuil1!$B$2:$B$8</c:f>
              <c:numCache>
                <c:formatCode>General</c:formatCode>
                <c:ptCount val="7"/>
                <c:pt idx="0">
                  <c:v>80</c:v>
                </c:pt>
                <c:pt idx="2">
                  <c:v>3</c:v>
                </c:pt>
                <c:pt idx="3">
                  <c:v>9</c:v>
                </c:pt>
                <c:pt idx="4">
                  <c:v>5</c:v>
                </c:pt>
                <c:pt idx="5">
                  <c:v>2</c:v>
                </c:pt>
                <c:pt idx="6">
                  <c:v>1</c:v>
                </c:pt>
              </c:numCache>
            </c:numRef>
          </c:val>
          <c:extLst>
            <c:ext xmlns:c16="http://schemas.microsoft.com/office/drawing/2014/chart" uri="{C3380CC4-5D6E-409C-BE32-E72D297353CC}">
              <c16:uniqueId val="{00000008-3305-472F-8615-CA7AC761C44D}"/>
            </c:ext>
          </c:extLst>
        </c:ser>
        <c:dLbls>
          <c:showLegendKey val="0"/>
          <c:showVal val="0"/>
          <c:showCatName val="0"/>
          <c:showSerName val="0"/>
          <c:showPercent val="0"/>
          <c:showBubbleSize val="0"/>
          <c:showLeaderLines val="1"/>
        </c:dLbls>
        <c:gapWidth val="100"/>
        <c:splitType val="pos"/>
        <c:splitPos val="5"/>
        <c:secondPieSize val="75"/>
        <c:serLines/>
      </c:ofPieChart>
      <c:spPr>
        <a:noFill/>
        <a:ln w="25378">
          <a:noFill/>
        </a:ln>
      </c:spPr>
    </c:plotArea>
    <c:plotVisOnly val="1"/>
    <c:dispBlanksAs val="gap"/>
    <c:showDLblsOverMax val="0"/>
  </c:chart>
  <c:txPr>
    <a:bodyPr/>
    <a:lstStyle/>
    <a:p>
      <a:pPr>
        <a:defRPr sz="1798"/>
      </a:pPr>
      <a:endParaRPr lang="fr-F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D596F3-9F90-4B17-B16A-C0DE3F959CF2}" type="doc">
      <dgm:prSet loTypeId="urn:microsoft.com/office/officeart/2005/8/layout/process2" loCatId="process" qsTypeId="urn:microsoft.com/office/officeart/2005/8/quickstyle/simple1" qsCatId="simple" csTypeId="urn:microsoft.com/office/officeart/2005/8/colors/accent0_2" csCatId="mainScheme" phldr="1"/>
      <dgm:spPr/>
    </dgm:pt>
    <dgm:pt modelId="{348F80B0-4123-4ECC-A35E-2B6904C65CA1}">
      <dgm:prSet phldrT="[Text]" custT="1"/>
      <dgm:spPr>
        <a:solidFill>
          <a:srgbClr val="FF0066"/>
        </a:solidFill>
      </dgm:spPr>
      <dgm:t>
        <a:bodyPr/>
        <a:lstStyle/>
        <a:p>
          <a:r>
            <a:rPr lang="es-ES" sz="2400" dirty="0">
              <a:solidFill>
                <a:schemeClr val="tx1"/>
              </a:solidFill>
            </a:rPr>
            <a:t>Interfaz con el usuario</a:t>
          </a:r>
        </a:p>
      </dgm:t>
    </dgm:pt>
    <dgm:pt modelId="{62B85320-4E7E-49EE-B290-F427F4715DF0}" type="parTrans" cxnId="{B61CEB6F-1831-41E1-B95A-9B50A2E6DDF3}">
      <dgm:prSet/>
      <dgm:spPr/>
      <dgm:t>
        <a:bodyPr/>
        <a:lstStyle/>
        <a:p>
          <a:endParaRPr lang="fr-CH" sz="2400"/>
        </a:p>
      </dgm:t>
    </dgm:pt>
    <dgm:pt modelId="{E668BAD6-842E-4B9E-B112-3349F37F41EE}" type="sibTrans" cxnId="{B61CEB6F-1831-41E1-B95A-9B50A2E6DDF3}">
      <dgm:prSet custT="1"/>
      <dgm:spPr/>
      <dgm:t>
        <a:bodyPr/>
        <a:lstStyle/>
        <a:p>
          <a:endParaRPr lang="fr-CH" sz="1050"/>
        </a:p>
      </dgm:t>
    </dgm:pt>
    <dgm:pt modelId="{FD78821A-8ACD-4C06-BA9A-0C81E665871A}">
      <dgm:prSet phldrT="[Text]" custT="1"/>
      <dgm:spPr>
        <a:solidFill>
          <a:srgbClr val="FFC000"/>
        </a:solidFill>
      </dgm:spPr>
      <dgm:t>
        <a:bodyPr/>
        <a:lstStyle/>
        <a:p>
          <a:r>
            <a:rPr lang="es-ES" sz="2400" dirty="0">
              <a:solidFill>
                <a:schemeClr val="tx1"/>
              </a:solidFill>
            </a:rPr>
            <a:t>Almacenamiento</a:t>
          </a:r>
        </a:p>
      </dgm:t>
    </dgm:pt>
    <dgm:pt modelId="{57D64A01-7CCC-4839-A3CD-0B6AC75C0FFF}" type="parTrans" cxnId="{FAA4D579-A304-4970-89DF-FBFCAF92D5AC}">
      <dgm:prSet/>
      <dgm:spPr/>
      <dgm:t>
        <a:bodyPr/>
        <a:lstStyle/>
        <a:p>
          <a:endParaRPr lang="fr-CH" sz="2400"/>
        </a:p>
      </dgm:t>
    </dgm:pt>
    <dgm:pt modelId="{BAAB6E5C-8721-4C74-9972-BE37F0E68A2B}" type="sibTrans" cxnId="{FAA4D579-A304-4970-89DF-FBFCAF92D5AC}">
      <dgm:prSet custT="1"/>
      <dgm:spPr/>
      <dgm:t>
        <a:bodyPr/>
        <a:lstStyle/>
        <a:p>
          <a:endParaRPr lang="fr-CH" sz="1050"/>
        </a:p>
      </dgm:t>
    </dgm:pt>
    <dgm:pt modelId="{DFD75564-B72F-489C-94B9-9DF50BF9DF56}">
      <dgm:prSet phldrT="[Text]" custT="1"/>
      <dgm:spPr>
        <a:solidFill>
          <a:srgbClr val="FFFF00"/>
        </a:solidFill>
      </dgm:spPr>
      <dgm:t>
        <a:bodyPr/>
        <a:lstStyle/>
        <a:p>
          <a:r>
            <a:rPr lang="es-ES" sz="2400" dirty="0">
              <a:solidFill>
                <a:schemeClr val="tx1"/>
              </a:solidFill>
            </a:rPr>
            <a:t>Transporte</a:t>
          </a:r>
        </a:p>
      </dgm:t>
    </dgm:pt>
    <dgm:pt modelId="{CA2AF799-8351-4B59-B62F-BF3D2B8E5B04}" type="parTrans" cxnId="{A2A1F660-A6F3-4E2B-A2BD-F6A79D55BDEE}">
      <dgm:prSet/>
      <dgm:spPr/>
      <dgm:t>
        <a:bodyPr/>
        <a:lstStyle/>
        <a:p>
          <a:endParaRPr lang="fr-CH" sz="2400"/>
        </a:p>
      </dgm:t>
    </dgm:pt>
    <dgm:pt modelId="{A10B938A-7420-4943-BF5F-943042CAD71A}" type="sibTrans" cxnId="{A2A1F660-A6F3-4E2B-A2BD-F6A79D55BDEE}">
      <dgm:prSet custT="1"/>
      <dgm:spPr/>
      <dgm:t>
        <a:bodyPr/>
        <a:lstStyle/>
        <a:p>
          <a:endParaRPr lang="fr-CH" sz="1050"/>
        </a:p>
      </dgm:t>
    </dgm:pt>
    <dgm:pt modelId="{A9457388-DBF2-484E-AC92-8109EA0B9379}">
      <dgm:prSet phldrT="[Text]" custT="1"/>
      <dgm:spPr>
        <a:solidFill>
          <a:srgbClr val="92D050"/>
        </a:solidFill>
      </dgm:spPr>
      <dgm:t>
        <a:bodyPr/>
        <a:lstStyle/>
        <a:p>
          <a:r>
            <a:rPr lang="es-ES" sz="2400">
              <a:solidFill>
                <a:schemeClr val="tx1"/>
              </a:solidFill>
              <a:latin typeface="+mn-lt"/>
            </a:rPr>
            <a:t>Tratamiento</a:t>
          </a:r>
        </a:p>
      </dgm:t>
    </dgm:pt>
    <dgm:pt modelId="{ECAAAF74-22BF-404B-BD87-4AE365ACA8FD}" type="parTrans" cxnId="{534200EB-4E5E-4D56-8552-9F47025F72FF}">
      <dgm:prSet/>
      <dgm:spPr/>
      <dgm:t>
        <a:bodyPr/>
        <a:lstStyle/>
        <a:p>
          <a:endParaRPr lang="fr-CH" sz="2400"/>
        </a:p>
      </dgm:t>
    </dgm:pt>
    <dgm:pt modelId="{870DE1AF-5EBD-4102-9B7E-A82E30ECFD4F}" type="sibTrans" cxnId="{534200EB-4E5E-4D56-8552-9F47025F72FF}">
      <dgm:prSet custT="1"/>
      <dgm:spPr/>
      <dgm:t>
        <a:bodyPr/>
        <a:lstStyle/>
        <a:p>
          <a:endParaRPr lang="fr-CH" sz="1050"/>
        </a:p>
      </dgm:t>
    </dgm:pt>
    <dgm:pt modelId="{79801C14-D4D7-46EE-9339-C0473FE1BB4E}">
      <dgm:prSet phldrT="[Text]" custT="1"/>
      <dgm:spPr>
        <a:solidFill>
          <a:srgbClr val="00B0F0"/>
        </a:solidFill>
      </dgm:spPr>
      <dgm:t>
        <a:bodyPr/>
        <a:lstStyle/>
        <a:p>
          <a:r>
            <a:rPr lang="es-ES" sz="2400" dirty="0">
              <a:solidFill>
                <a:schemeClr val="tx1"/>
              </a:solidFill>
            </a:rPr>
            <a:t>Eliminación o reutilización</a:t>
          </a:r>
        </a:p>
      </dgm:t>
    </dgm:pt>
    <dgm:pt modelId="{4B99337F-FBAB-4F3E-94F0-9B52827AFBDC}" type="parTrans" cxnId="{8A522CBF-BFB3-4A21-B826-2A03A396F25E}">
      <dgm:prSet/>
      <dgm:spPr/>
      <dgm:t>
        <a:bodyPr/>
        <a:lstStyle/>
        <a:p>
          <a:endParaRPr lang="fr-CH" sz="2400"/>
        </a:p>
      </dgm:t>
    </dgm:pt>
    <dgm:pt modelId="{E21BE96D-A08B-448A-A373-75D7A68AF464}" type="sibTrans" cxnId="{8A522CBF-BFB3-4A21-B826-2A03A396F25E}">
      <dgm:prSet/>
      <dgm:spPr/>
      <dgm:t>
        <a:bodyPr/>
        <a:lstStyle/>
        <a:p>
          <a:endParaRPr lang="fr-CH" sz="2400"/>
        </a:p>
      </dgm:t>
    </dgm:pt>
    <dgm:pt modelId="{8BD6D95E-A704-4670-AC42-87E67E5639B4}" type="pres">
      <dgm:prSet presAssocID="{23D596F3-9F90-4B17-B16A-C0DE3F959CF2}" presName="linearFlow" presStyleCnt="0">
        <dgm:presLayoutVars>
          <dgm:resizeHandles val="exact"/>
        </dgm:presLayoutVars>
      </dgm:prSet>
      <dgm:spPr/>
    </dgm:pt>
    <dgm:pt modelId="{CB3255B2-5303-4E3A-8D55-CD26174C0E90}" type="pres">
      <dgm:prSet presAssocID="{348F80B0-4123-4ECC-A35E-2B6904C65CA1}" presName="node" presStyleLbl="node1" presStyleIdx="0" presStyleCnt="5">
        <dgm:presLayoutVars>
          <dgm:bulletEnabled val="1"/>
        </dgm:presLayoutVars>
      </dgm:prSet>
      <dgm:spPr/>
    </dgm:pt>
    <dgm:pt modelId="{AC615DAA-852C-48FD-BF5B-4D1A81B7719E}" type="pres">
      <dgm:prSet presAssocID="{E668BAD6-842E-4B9E-B112-3349F37F41EE}" presName="sibTrans" presStyleLbl="sibTrans2D1" presStyleIdx="0" presStyleCnt="4"/>
      <dgm:spPr/>
    </dgm:pt>
    <dgm:pt modelId="{026A0B7E-14A4-42A7-9141-A898836715EB}" type="pres">
      <dgm:prSet presAssocID="{E668BAD6-842E-4B9E-B112-3349F37F41EE}" presName="connectorText" presStyleLbl="sibTrans2D1" presStyleIdx="0" presStyleCnt="4"/>
      <dgm:spPr/>
    </dgm:pt>
    <dgm:pt modelId="{9C4C6E88-6AAE-4FAC-9EEE-6C63CE984C70}" type="pres">
      <dgm:prSet presAssocID="{FD78821A-8ACD-4C06-BA9A-0C81E665871A}" presName="node" presStyleLbl="node1" presStyleIdx="1" presStyleCnt="5">
        <dgm:presLayoutVars>
          <dgm:bulletEnabled val="1"/>
        </dgm:presLayoutVars>
      </dgm:prSet>
      <dgm:spPr/>
    </dgm:pt>
    <dgm:pt modelId="{F74EC90F-F0EC-4C0A-A2D7-CD9699DDE938}" type="pres">
      <dgm:prSet presAssocID="{BAAB6E5C-8721-4C74-9972-BE37F0E68A2B}" presName="sibTrans" presStyleLbl="sibTrans2D1" presStyleIdx="1" presStyleCnt="4"/>
      <dgm:spPr/>
    </dgm:pt>
    <dgm:pt modelId="{44B08096-4DD5-4209-BF21-B03E1A8397CE}" type="pres">
      <dgm:prSet presAssocID="{BAAB6E5C-8721-4C74-9972-BE37F0E68A2B}" presName="connectorText" presStyleLbl="sibTrans2D1" presStyleIdx="1" presStyleCnt="4"/>
      <dgm:spPr/>
    </dgm:pt>
    <dgm:pt modelId="{24E465C5-24F1-4FA3-A3F2-D10BFA48E3AA}" type="pres">
      <dgm:prSet presAssocID="{DFD75564-B72F-489C-94B9-9DF50BF9DF56}" presName="node" presStyleLbl="node1" presStyleIdx="2" presStyleCnt="5">
        <dgm:presLayoutVars>
          <dgm:bulletEnabled val="1"/>
        </dgm:presLayoutVars>
      </dgm:prSet>
      <dgm:spPr/>
    </dgm:pt>
    <dgm:pt modelId="{ECCED423-E994-44FC-AA89-5DCA8543572C}" type="pres">
      <dgm:prSet presAssocID="{A10B938A-7420-4943-BF5F-943042CAD71A}" presName="sibTrans" presStyleLbl="sibTrans2D1" presStyleIdx="2" presStyleCnt="4"/>
      <dgm:spPr/>
    </dgm:pt>
    <dgm:pt modelId="{E8C5B177-00DE-4BE0-95A6-EA82B96ED869}" type="pres">
      <dgm:prSet presAssocID="{A10B938A-7420-4943-BF5F-943042CAD71A}" presName="connectorText" presStyleLbl="sibTrans2D1" presStyleIdx="2" presStyleCnt="4"/>
      <dgm:spPr/>
    </dgm:pt>
    <dgm:pt modelId="{6A1C0D4B-8E31-46F2-A01C-7D0E04A2A065}" type="pres">
      <dgm:prSet presAssocID="{A9457388-DBF2-484E-AC92-8109EA0B9379}" presName="node" presStyleLbl="node1" presStyleIdx="3" presStyleCnt="5">
        <dgm:presLayoutVars>
          <dgm:bulletEnabled val="1"/>
        </dgm:presLayoutVars>
      </dgm:prSet>
      <dgm:spPr/>
    </dgm:pt>
    <dgm:pt modelId="{1C7FC8EB-8811-4455-BD35-6E5D0E256CAF}" type="pres">
      <dgm:prSet presAssocID="{870DE1AF-5EBD-4102-9B7E-A82E30ECFD4F}" presName="sibTrans" presStyleLbl="sibTrans2D1" presStyleIdx="3" presStyleCnt="4"/>
      <dgm:spPr/>
    </dgm:pt>
    <dgm:pt modelId="{44C2AD41-1834-4E22-AC06-C8721F9BF24A}" type="pres">
      <dgm:prSet presAssocID="{870DE1AF-5EBD-4102-9B7E-A82E30ECFD4F}" presName="connectorText" presStyleLbl="sibTrans2D1" presStyleIdx="3" presStyleCnt="4"/>
      <dgm:spPr/>
    </dgm:pt>
    <dgm:pt modelId="{022A04AD-39EF-45C7-97E4-26AAF5B7D5DF}" type="pres">
      <dgm:prSet presAssocID="{79801C14-D4D7-46EE-9339-C0473FE1BB4E}" presName="node" presStyleLbl="node1" presStyleIdx="4" presStyleCnt="5">
        <dgm:presLayoutVars>
          <dgm:bulletEnabled val="1"/>
        </dgm:presLayoutVars>
      </dgm:prSet>
      <dgm:spPr/>
    </dgm:pt>
  </dgm:ptLst>
  <dgm:cxnLst>
    <dgm:cxn modelId="{9A79270D-CD6A-4E13-AFE9-9B9C73E296D2}" type="presOf" srcId="{E668BAD6-842E-4B9E-B112-3349F37F41EE}" destId="{026A0B7E-14A4-42A7-9141-A898836715EB}" srcOrd="1" destOrd="0" presId="urn:microsoft.com/office/officeart/2005/8/layout/process2"/>
    <dgm:cxn modelId="{9EE8AA39-156C-44A6-9FFF-271E09008E26}" type="presOf" srcId="{A9457388-DBF2-484E-AC92-8109EA0B9379}" destId="{6A1C0D4B-8E31-46F2-A01C-7D0E04A2A065}" srcOrd="0" destOrd="0" presId="urn:microsoft.com/office/officeart/2005/8/layout/process2"/>
    <dgm:cxn modelId="{A2A1F660-A6F3-4E2B-A2BD-F6A79D55BDEE}" srcId="{23D596F3-9F90-4B17-B16A-C0DE3F959CF2}" destId="{DFD75564-B72F-489C-94B9-9DF50BF9DF56}" srcOrd="2" destOrd="0" parTransId="{CA2AF799-8351-4B59-B62F-BF3D2B8E5B04}" sibTransId="{A10B938A-7420-4943-BF5F-943042CAD71A}"/>
    <dgm:cxn modelId="{8096C86C-72DB-4F8F-B442-F70259D1199E}" type="presOf" srcId="{348F80B0-4123-4ECC-A35E-2B6904C65CA1}" destId="{CB3255B2-5303-4E3A-8D55-CD26174C0E90}" srcOrd="0" destOrd="0" presId="urn:microsoft.com/office/officeart/2005/8/layout/process2"/>
    <dgm:cxn modelId="{B61CEB6F-1831-41E1-B95A-9B50A2E6DDF3}" srcId="{23D596F3-9F90-4B17-B16A-C0DE3F959CF2}" destId="{348F80B0-4123-4ECC-A35E-2B6904C65CA1}" srcOrd="0" destOrd="0" parTransId="{62B85320-4E7E-49EE-B290-F427F4715DF0}" sibTransId="{E668BAD6-842E-4B9E-B112-3349F37F41EE}"/>
    <dgm:cxn modelId="{D8155F51-115B-4DC5-8533-17AE4870EAD0}" type="presOf" srcId="{DFD75564-B72F-489C-94B9-9DF50BF9DF56}" destId="{24E465C5-24F1-4FA3-A3F2-D10BFA48E3AA}" srcOrd="0" destOrd="0" presId="urn:microsoft.com/office/officeart/2005/8/layout/process2"/>
    <dgm:cxn modelId="{E29FC778-8D12-4BA9-A27E-08D867C8BCA0}" type="presOf" srcId="{BAAB6E5C-8721-4C74-9972-BE37F0E68A2B}" destId="{F74EC90F-F0EC-4C0A-A2D7-CD9699DDE938}" srcOrd="0" destOrd="0" presId="urn:microsoft.com/office/officeart/2005/8/layout/process2"/>
    <dgm:cxn modelId="{FAA4D579-A304-4970-89DF-FBFCAF92D5AC}" srcId="{23D596F3-9F90-4B17-B16A-C0DE3F959CF2}" destId="{FD78821A-8ACD-4C06-BA9A-0C81E665871A}" srcOrd="1" destOrd="0" parTransId="{57D64A01-7CCC-4839-A3CD-0B6AC75C0FFF}" sibTransId="{BAAB6E5C-8721-4C74-9972-BE37F0E68A2B}"/>
    <dgm:cxn modelId="{6501D07B-ABF7-4EB8-AFB0-A377242810A0}" type="presOf" srcId="{870DE1AF-5EBD-4102-9B7E-A82E30ECFD4F}" destId="{1C7FC8EB-8811-4455-BD35-6E5D0E256CAF}" srcOrd="0" destOrd="0" presId="urn:microsoft.com/office/officeart/2005/8/layout/process2"/>
    <dgm:cxn modelId="{15B81A8F-ACE8-4D4A-AD90-FA703203F8DE}" type="presOf" srcId="{BAAB6E5C-8721-4C74-9972-BE37F0E68A2B}" destId="{44B08096-4DD5-4209-BF21-B03E1A8397CE}" srcOrd="1" destOrd="0" presId="urn:microsoft.com/office/officeart/2005/8/layout/process2"/>
    <dgm:cxn modelId="{00863F8F-0D65-4467-BD1B-80E203A52F35}" type="presOf" srcId="{870DE1AF-5EBD-4102-9B7E-A82E30ECFD4F}" destId="{44C2AD41-1834-4E22-AC06-C8721F9BF24A}" srcOrd="1" destOrd="0" presId="urn:microsoft.com/office/officeart/2005/8/layout/process2"/>
    <dgm:cxn modelId="{A6FFF99D-2D1E-46B0-A625-75ECBD3F4C24}" type="presOf" srcId="{A10B938A-7420-4943-BF5F-943042CAD71A}" destId="{E8C5B177-00DE-4BE0-95A6-EA82B96ED869}" srcOrd="1" destOrd="0" presId="urn:microsoft.com/office/officeart/2005/8/layout/process2"/>
    <dgm:cxn modelId="{751D0CA8-108D-4FAE-BC5B-300C130D7365}" type="presOf" srcId="{79801C14-D4D7-46EE-9339-C0473FE1BB4E}" destId="{022A04AD-39EF-45C7-97E4-26AAF5B7D5DF}" srcOrd="0" destOrd="0" presId="urn:microsoft.com/office/officeart/2005/8/layout/process2"/>
    <dgm:cxn modelId="{F8E581B9-F8FC-4F7F-A534-379AF20EA446}" type="presOf" srcId="{FD78821A-8ACD-4C06-BA9A-0C81E665871A}" destId="{9C4C6E88-6AAE-4FAC-9EEE-6C63CE984C70}" srcOrd="0" destOrd="0" presId="urn:microsoft.com/office/officeart/2005/8/layout/process2"/>
    <dgm:cxn modelId="{D4922DBE-666B-473E-92AF-3DDFF7633919}" type="presOf" srcId="{23D596F3-9F90-4B17-B16A-C0DE3F959CF2}" destId="{8BD6D95E-A704-4670-AC42-87E67E5639B4}" srcOrd="0" destOrd="0" presId="urn:microsoft.com/office/officeart/2005/8/layout/process2"/>
    <dgm:cxn modelId="{8A522CBF-BFB3-4A21-B826-2A03A396F25E}" srcId="{23D596F3-9F90-4B17-B16A-C0DE3F959CF2}" destId="{79801C14-D4D7-46EE-9339-C0473FE1BB4E}" srcOrd="4" destOrd="0" parTransId="{4B99337F-FBAB-4F3E-94F0-9B52827AFBDC}" sibTransId="{E21BE96D-A08B-448A-A373-75D7A68AF464}"/>
    <dgm:cxn modelId="{A4AF1FDD-09A3-43B9-82B9-633DDA0FC1F2}" type="presOf" srcId="{A10B938A-7420-4943-BF5F-943042CAD71A}" destId="{ECCED423-E994-44FC-AA89-5DCA8543572C}" srcOrd="0" destOrd="0" presId="urn:microsoft.com/office/officeart/2005/8/layout/process2"/>
    <dgm:cxn modelId="{534200EB-4E5E-4D56-8552-9F47025F72FF}" srcId="{23D596F3-9F90-4B17-B16A-C0DE3F959CF2}" destId="{A9457388-DBF2-484E-AC92-8109EA0B9379}" srcOrd="3" destOrd="0" parTransId="{ECAAAF74-22BF-404B-BD87-4AE365ACA8FD}" sibTransId="{870DE1AF-5EBD-4102-9B7E-A82E30ECFD4F}"/>
    <dgm:cxn modelId="{545B0FEC-3BD3-466A-97B5-E748E7887396}" type="presOf" srcId="{E668BAD6-842E-4B9E-B112-3349F37F41EE}" destId="{AC615DAA-852C-48FD-BF5B-4D1A81B7719E}" srcOrd="0" destOrd="0" presId="urn:microsoft.com/office/officeart/2005/8/layout/process2"/>
    <dgm:cxn modelId="{40EBA65B-391C-421E-A45B-F4D6B00E0528}" type="presParOf" srcId="{8BD6D95E-A704-4670-AC42-87E67E5639B4}" destId="{CB3255B2-5303-4E3A-8D55-CD26174C0E90}" srcOrd="0" destOrd="0" presId="urn:microsoft.com/office/officeart/2005/8/layout/process2"/>
    <dgm:cxn modelId="{D62115BC-42DF-48BF-8ECC-5B7E1346FB33}" type="presParOf" srcId="{8BD6D95E-A704-4670-AC42-87E67E5639B4}" destId="{AC615DAA-852C-48FD-BF5B-4D1A81B7719E}" srcOrd="1" destOrd="0" presId="urn:microsoft.com/office/officeart/2005/8/layout/process2"/>
    <dgm:cxn modelId="{05297516-1EE2-4CAF-966C-39634E4C7718}" type="presParOf" srcId="{AC615DAA-852C-48FD-BF5B-4D1A81B7719E}" destId="{026A0B7E-14A4-42A7-9141-A898836715EB}" srcOrd="0" destOrd="0" presId="urn:microsoft.com/office/officeart/2005/8/layout/process2"/>
    <dgm:cxn modelId="{26D29A09-E66C-4210-B754-0C868D78B2A1}" type="presParOf" srcId="{8BD6D95E-A704-4670-AC42-87E67E5639B4}" destId="{9C4C6E88-6AAE-4FAC-9EEE-6C63CE984C70}" srcOrd="2" destOrd="0" presId="urn:microsoft.com/office/officeart/2005/8/layout/process2"/>
    <dgm:cxn modelId="{ED7834EC-ACD4-4578-AF37-5AF630949619}" type="presParOf" srcId="{8BD6D95E-A704-4670-AC42-87E67E5639B4}" destId="{F74EC90F-F0EC-4C0A-A2D7-CD9699DDE938}" srcOrd="3" destOrd="0" presId="urn:microsoft.com/office/officeart/2005/8/layout/process2"/>
    <dgm:cxn modelId="{3D019DB9-196D-4E65-BBF6-F77EE3B3478B}" type="presParOf" srcId="{F74EC90F-F0EC-4C0A-A2D7-CD9699DDE938}" destId="{44B08096-4DD5-4209-BF21-B03E1A8397CE}" srcOrd="0" destOrd="0" presId="urn:microsoft.com/office/officeart/2005/8/layout/process2"/>
    <dgm:cxn modelId="{FBCAB185-9BB5-4947-B5BB-9B24690674AA}" type="presParOf" srcId="{8BD6D95E-A704-4670-AC42-87E67E5639B4}" destId="{24E465C5-24F1-4FA3-A3F2-D10BFA48E3AA}" srcOrd="4" destOrd="0" presId="urn:microsoft.com/office/officeart/2005/8/layout/process2"/>
    <dgm:cxn modelId="{72502DAE-9636-4230-BC36-AACC67D796A2}" type="presParOf" srcId="{8BD6D95E-A704-4670-AC42-87E67E5639B4}" destId="{ECCED423-E994-44FC-AA89-5DCA8543572C}" srcOrd="5" destOrd="0" presId="urn:microsoft.com/office/officeart/2005/8/layout/process2"/>
    <dgm:cxn modelId="{331A4ACF-B749-41E2-A849-CB1CEBAFC329}" type="presParOf" srcId="{ECCED423-E994-44FC-AA89-5DCA8543572C}" destId="{E8C5B177-00DE-4BE0-95A6-EA82B96ED869}" srcOrd="0" destOrd="0" presId="urn:microsoft.com/office/officeart/2005/8/layout/process2"/>
    <dgm:cxn modelId="{7EC4C42D-1DF7-4A93-94CB-7AAB5C708E47}" type="presParOf" srcId="{8BD6D95E-A704-4670-AC42-87E67E5639B4}" destId="{6A1C0D4B-8E31-46F2-A01C-7D0E04A2A065}" srcOrd="6" destOrd="0" presId="urn:microsoft.com/office/officeart/2005/8/layout/process2"/>
    <dgm:cxn modelId="{E084E6FB-7E76-4A74-B99E-59EE419D05F7}" type="presParOf" srcId="{8BD6D95E-A704-4670-AC42-87E67E5639B4}" destId="{1C7FC8EB-8811-4455-BD35-6E5D0E256CAF}" srcOrd="7" destOrd="0" presId="urn:microsoft.com/office/officeart/2005/8/layout/process2"/>
    <dgm:cxn modelId="{5AE57B00-969B-4F4B-A767-F8BDA97C498F}" type="presParOf" srcId="{1C7FC8EB-8811-4455-BD35-6E5D0E256CAF}" destId="{44C2AD41-1834-4E22-AC06-C8721F9BF24A}" srcOrd="0" destOrd="0" presId="urn:microsoft.com/office/officeart/2005/8/layout/process2"/>
    <dgm:cxn modelId="{8ECF531A-2312-4F6F-88FA-E1CD3B56D8A3}" type="presParOf" srcId="{8BD6D95E-A704-4670-AC42-87E67E5639B4}" destId="{022A04AD-39EF-45C7-97E4-26AAF5B7D5DF}"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E6FB94-12C4-4E2E-A277-2E00E398EBCA}" type="doc">
      <dgm:prSet loTypeId="urn:microsoft.com/office/officeart/2005/8/layout/matrix2" loCatId="matrix" qsTypeId="urn:microsoft.com/office/officeart/2005/8/quickstyle/simple1" qsCatId="simple" csTypeId="urn:microsoft.com/office/officeart/2005/8/colors/colorful5" csCatId="colorful" phldr="1"/>
      <dgm:spPr/>
      <dgm:t>
        <a:bodyPr/>
        <a:lstStyle/>
        <a:p>
          <a:endParaRPr lang="fr-CH"/>
        </a:p>
      </dgm:t>
    </dgm:pt>
    <dgm:pt modelId="{4CA7758A-F404-4874-97D1-8570254BC7D7}">
      <dgm:prSet phldrT="[Text]" custT="1"/>
      <dgm:spPr/>
      <dgm:t>
        <a:bodyPr/>
        <a:lstStyle/>
        <a:p>
          <a:pPr>
            <a:buClr>
              <a:srgbClr val="000000"/>
            </a:buClr>
            <a:buSzPct val="100000"/>
            <a:buFont typeface="Arial" panose="020B0604020202020204" pitchFamily="34" charset="0"/>
            <a:buChar char="•"/>
          </a:pPr>
          <a:r>
            <a:rPr lang="es-ES" sz="1800" b="1" noProof="0" dirty="0">
              <a:solidFill>
                <a:schemeClr val="bg1"/>
              </a:solidFill>
              <a:effectLst>
                <a:outerShdw blurRad="38100" dist="38100" dir="2700000" algn="tl">
                  <a:srgbClr val="000000">
                    <a:alpha val="43137"/>
                  </a:srgbClr>
                </a:outerShdw>
              </a:effectLst>
              <a:latin typeface="+mn-lt"/>
            </a:rPr>
            <a:t>Zona de defecación</a:t>
          </a:r>
        </a:p>
        <a:p>
          <a:pPr>
            <a:buClr>
              <a:srgbClr val="000000"/>
            </a:buClr>
            <a:buSzPct val="100000"/>
            <a:buFont typeface="Arial" panose="020B0604020202020204" pitchFamily="34" charset="0"/>
            <a:buChar char="•"/>
          </a:pPr>
          <a:r>
            <a:rPr lang="es-ES" sz="1800" b="1" dirty="0">
              <a:solidFill>
                <a:schemeClr val="bg1"/>
              </a:solidFill>
              <a:effectLst>
                <a:outerShdw blurRad="38100" dist="38100" dir="2700000" algn="tl">
                  <a:srgbClr val="000000">
                    <a:alpha val="43137"/>
                  </a:srgbClr>
                </a:outerShdw>
              </a:effectLst>
              <a:latin typeface="+mn-lt"/>
            </a:rPr>
            <a:t>Letrinas de pozo</a:t>
          </a:r>
        </a:p>
        <a:p>
          <a:pPr>
            <a:buClr>
              <a:srgbClr val="000000"/>
            </a:buClr>
            <a:buSzPct val="100000"/>
            <a:buFont typeface="Arial" panose="020B0604020202020204" pitchFamily="34" charset="0"/>
            <a:buChar char="•"/>
          </a:pPr>
          <a:r>
            <a:rPr lang="es-ES" sz="1800" b="1" noProof="0" dirty="0">
              <a:solidFill>
                <a:schemeClr val="bg1"/>
              </a:solidFill>
              <a:effectLst>
                <a:outerShdw blurRad="38100" dist="38100" dir="2700000" algn="tl">
                  <a:srgbClr val="000000">
                    <a:alpha val="43137"/>
                  </a:srgbClr>
                </a:outerShdw>
              </a:effectLst>
              <a:latin typeface="+mn-lt"/>
            </a:rPr>
            <a:t>Letrinas de doble pozo</a:t>
          </a:r>
        </a:p>
        <a:p>
          <a:pPr>
            <a:buClr>
              <a:srgbClr val="000000"/>
            </a:buClr>
            <a:buSzPct val="100000"/>
            <a:buFont typeface="Arial" panose="020B0604020202020204" pitchFamily="34" charset="0"/>
            <a:buChar char="•"/>
          </a:pPr>
          <a:r>
            <a:rPr lang="es-ES" sz="1800" b="1" dirty="0">
              <a:solidFill>
                <a:schemeClr val="bg1"/>
              </a:solidFill>
              <a:effectLst>
                <a:outerShdw blurRad="38100" dist="38100" dir="2700000" algn="tl">
                  <a:srgbClr val="000000">
                    <a:alpha val="43137"/>
                  </a:srgbClr>
                </a:outerShdw>
              </a:effectLst>
              <a:latin typeface="+mn-lt"/>
            </a:rPr>
            <a:t>Letrinas de pozo mejoradas con ventilación</a:t>
          </a:r>
        </a:p>
        <a:p>
          <a:pPr>
            <a:buClr>
              <a:srgbClr val="000000"/>
            </a:buClr>
            <a:buSzPct val="100000"/>
            <a:buFont typeface="Arial" panose="020B0604020202020204" pitchFamily="34" charset="0"/>
            <a:buChar char="•"/>
          </a:pPr>
          <a:r>
            <a:rPr lang="es-ES" sz="1800" b="1" dirty="0">
              <a:solidFill>
                <a:schemeClr val="bg1"/>
              </a:solidFill>
              <a:effectLst>
                <a:outerShdw blurRad="38100" dist="38100" dir="2700000" algn="tl">
                  <a:srgbClr val="000000">
                    <a:alpha val="43137"/>
                  </a:srgbClr>
                </a:outerShdw>
              </a:effectLst>
              <a:latin typeface="+mn-lt"/>
            </a:rPr>
            <a:t>Letrinas de compostaje</a:t>
          </a:r>
        </a:p>
      </dgm:t>
    </dgm:pt>
    <dgm:pt modelId="{35FDF919-173D-44A4-887B-3ED569E91C98}" type="parTrans" cxnId="{4515ACFC-7CBF-4258-9D92-270AA4250518}">
      <dgm:prSet/>
      <dgm:spPr/>
      <dgm:t>
        <a:bodyPr/>
        <a:lstStyle/>
        <a:p>
          <a:endParaRPr lang="fr-CH" sz="1800">
            <a:solidFill>
              <a:schemeClr val="bg1"/>
            </a:solidFill>
            <a:effectLst>
              <a:outerShdw blurRad="38100" dist="38100" dir="2700000" algn="tl">
                <a:srgbClr val="000000">
                  <a:alpha val="43137"/>
                </a:srgbClr>
              </a:outerShdw>
            </a:effectLst>
            <a:latin typeface="+mn-lt"/>
          </a:endParaRPr>
        </a:p>
      </dgm:t>
    </dgm:pt>
    <dgm:pt modelId="{86752BF4-EFB9-4B68-AC60-9B435ED52EF7}" type="sibTrans" cxnId="{4515ACFC-7CBF-4258-9D92-270AA4250518}">
      <dgm:prSet/>
      <dgm:spPr/>
      <dgm:t>
        <a:bodyPr/>
        <a:lstStyle/>
        <a:p>
          <a:endParaRPr lang="fr-CH" sz="1800">
            <a:solidFill>
              <a:schemeClr val="bg1"/>
            </a:solidFill>
            <a:effectLst>
              <a:outerShdw blurRad="38100" dist="38100" dir="2700000" algn="tl">
                <a:srgbClr val="000000">
                  <a:alpha val="43137"/>
                </a:srgbClr>
              </a:outerShdw>
            </a:effectLst>
            <a:latin typeface="+mn-lt"/>
          </a:endParaRPr>
        </a:p>
      </dgm:t>
    </dgm:pt>
    <dgm:pt modelId="{5C73EF2F-B150-46FD-A3A8-E9723D9BE7A4}">
      <dgm:prSet phldrT="[Text]" custT="1"/>
      <dgm:spPr/>
      <dgm:t>
        <a:bodyPr/>
        <a:lstStyle/>
        <a:p>
          <a:pPr>
            <a:buClr>
              <a:srgbClr val="000000"/>
            </a:buClr>
            <a:buSzPct val="100000"/>
            <a:buFont typeface="Arial" panose="020B0604020202020204" pitchFamily="34" charset="0"/>
            <a:buChar char="•"/>
          </a:pPr>
          <a:r>
            <a:rPr lang="es-ES" sz="1800" b="1" noProof="0" dirty="0">
              <a:solidFill>
                <a:schemeClr val="bg1"/>
              </a:solidFill>
              <a:effectLst>
                <a:outerShdw blurRad="38100" dist="38100" dir="2700000" algn="tl">
                  <a:srgbClr val="000000">
                    <a:alpha val="43137"/>
                  </a:srgbClr>
                </a:outerShdw>
              </a:effectLst>
              <a:latin typeface="+mn-lt"/>
            </a:rPr>
            <a:t>Letrinas de balde</a:t>
          </a:r>
        </a:p>
        <a:p>
          <a:pPr>
            <a:buClr>
              <a:srgbClr val="000000"/>
            </a:buClr>
            <a:buSzPct val="100000"/>
            <a:buFont typeface="Arial" panose="020B0604020202020204" pitchFamily="34" charset="0"/>
            <a:buChar char="•"/>
          </a:pPr>
          <a:r>
            <a:rPr lang="es-ES" sz="1800" b="1" noProof="0" dirty="0">
              <a:solidFill>
                <a:schemeClr val="bg1"/>
              </a:solidFill>
              <a:effectLst>
                <a:outerShdw blurRad="38100" dist="38100" dir="2700000" algn="tl">
                  <a:srgbClr val="000000">
                    <a:alpha val="43137"/>
                  </a:srgbClr>
                </a:outerShdw>
              </a:effectLst>
              <a:latin typeface="+mn-lt"/>
            </a:rPr>
            <a:t>Inodoro volador</a:t>
          </a:r>
        </a:p>
      </dgm:t>
    </dgm:pt>
    <dgm:pt modelId="{0C811AF6-7875-4E85-8F62-69E105E18796}" type="parTrans" cxnId="{D1F6EC52-7BA7-49A4-9CEF-EC48E71BD6AE}">
      <dgm:prSet/>
      <dgm:spPr/>
      <dgm:t>
        <a:bodyPr/>
        <a:lstStyle/>
        <a:p>
          <a:endParaRPr lang="fr-CH" sz="1800">
            <a:solidFill>
              <a:schemeClr val="bg1"/>
            </a:solidFill>
            <a:effectLst>
              <a:outerShdw blurRad="38100" dist="38100" dir="2700000" algn="tl">
                <a:srgbClr val="000000">
                  <a:alpha val="43137"/>
                </a:srgbClr>
              </a:outerShdw>
            </a:effectLst>
            <a:latin typeface="+mn-lt"/>
          </a:endParaRPr>
        </a:p>
      </dgm:t>
    </dgm:pt>
    <dgm:pt modelId="{D940A439-232C-41C1-ACD9-6846E5D77968}" type="sibTrans" cxnId="{D1F6EC52-7BA7-49A4-9CEF-EC48E71BD6AE}">
      <dgm:prSet/>
      <dgm:spPr/>
      <dgm:t>
        <a:bodyPr/>
        <a:lstStyle/>
        <a:p>
          <a:endParaRPr lang="fr-CH" sz="1800">
            <a:solidFill>
              <a:schemeClr val="bg1"/>
            </a:solidFill>
            <a:effectLst>
              <a:outerShdw blurRad="38100" dist="38100" dir="2700000" algn="tl">
                <a:srgbClr val="000000">
                  <a:alpha val="43137"/>
                </a:srgbClr>
              </a:outerShdw>
            </a:effectLst>
            <a:latin typeface="+mn-lt"/>
          </a:endParaRPr>
        </a:p>
      </dgm:t>
    </dgm:pt>
    <dgm:pt modelId="{F363DB11-72BC-45C1-967A-3E26356BB87F}">
      <dgm:prSet phldrT="[Text]" custT="1"/>
      <dgm:spPr/>
      <dgm:t>
        <a:bodyPr/>
        <a:lstStyle/>
        <a:p>
          <a:pPr>
            <a:buClr>
              <a:srgbClr val="000000"/>
            </a:buClr>
            <a:buSzPct val="100000"/>
            <a:buFont typeface="Arial" panose="020B0604020202020204" pitchFamily="34" charset="0"/>
            <a:buChar char="•"/>
          </a:pPr>
          <a:r>
            <a:rPr lang="es-ES" sz="1800" b="1" dirty="0">
              <a:solidFill>
                <a:schemeClr val="bg1"/>
              </a:solidFill>
              <a:effectLst>
                <a:outerShdw blurRad="38100" dist="38100" dir="2700000" algn="tl">
                  <a:srgbClr val="000000">
                    <a:alpha val="43137"/>
                  </a:srgbClr>
                </a:outerShdw>
              </a:effectLst>
              <a:latin typeface="+mn-lt"/>
            </a:rPr>
            <a:t>Inodoro</a:t>
          </a:r>
          <a:r>
            <a:rPr lang="es-AR" sz="1800" b="1" dirty="0">
              <a:solidFill>
                <a:schemeClr val="bg1"/>
              </a:solidFill>
              <a:effectLst>
                <a:outerShdw blurRad="38100" dist="38100" dir="2700000" algn="tl">
                  <a:srgbClr val="000000">
                    <a:alpha val="43137"/>
                  </a:srgbClr>
                </a:outerShdw>
              </a:effectLst>
              <a:latin typeface="+mn-lt"/>
            </a:rPr>
            <a:t> de arrastre</a:t>
          </a:r>
          <a:endParaRPr lang="es-ES" sz="1800" b="1" dirty="0">
            <a:solidFill>
              <a:schemeClr val="bg1"/>
            </a:solidFill>
            <a:effectLst>
              <a:outerShdw blurRad="38100" dist="38100" dir="2700000" algn="tl">
                <a:srgbClr val="000000">
                  <a:alpha val="43137"/>
                </a:srgbClr>
              </a:outerShdw>
            </a:effectLst>
            <a:latin typeface="+mn-lt"/>
          </a:endParaRPr>
        </a:p>
        <a:p>
          <a:pPr>
            <a:buClr>
              <a:srgbClr val="000000"/>
            </a:buClr>
            <a:buSzPct val="100000"/>
            <a:buFont typeface="Arial" panose="020B0604020202020204" pitchFamily="34" charset="0"/>
            <a:buChar char="•"/>
          </a:pPr>
          <a:r>
            <a:rPr lang="es-ES" sz="1800" b="1" dirty="0">
              <a:solidFill>
                <a:schemeClr val="bg1"/>
              </a:solidFill>
              <a:effectLst>
                <a:outerShdw blurRad="38100" dist="38100" dir="2700000" algn="tl">
                  <a:srgbClr val="000000">
                    <a:alpha val="43137"/>
                  </a:srgbClr>
                </a:outerShdw>
              </a:effectLst>
              <a:latin typeface="+mn-lt"/>
            </a:rPr>
            <a:t>Tanque séptico + pozo filtrante</a:t>
          </a:r>
        </a:p>
      </dgm:t>
    </dgm:pt>
    <dgm:pt modelId="{AF9EDE81-5C25-4AFA-AD67-57FFB67A0E75}" type="parTrans" cxnId="{85053733-5C3E-4E65-A2E8-A115E2798F5C}">
      <dgm:prSet/>
      <dgm:spPr/>
      <dgm:t>
        <a:bodyPr/>
        <a:lstStyle/>
        <a:p>
          <a:endParaRPr lang="fr-CH" sz="1800">
            <a:solidFill>
              <a:schemeClr val="bg1"/>
            </a:solidFill>
            <a:effectLst>
              <a:outerShdw blurRad="38100" dist="38100" dir="2700000" algn="tl">
                <a:srgbClr val="000000">
                  <a:alpha val="43137"/>
                </a:srgbClr>
              </a:outerShdw>
            </a:effectLst>
            <a:latin typeface="+mn-lt"/>
          </a:endParaRPr>
        </a:p>
      </dgm:t>
    </dgm:pt>
    <dgm:pt modelId="{4E6A2756-7D4E-4679-B072-1B72899CE220}" type="sibTrans" cxnId="{85053733-5C3E-4E65-A2E8-A115E2798F5C}">
      <dgm:prSet/>
      <dgm:spPr/>
      <dgm:t>
        <a:bodyPr/>
        <a:lstStyle/>
        <a:p>
          <a:endParaRPr lang="fr-CH" sz="1800">
            <a:solidFill>
              <a:schemeClr val="bg1"/>
            </a:solidFill>
            <a:effectLst>
              <a:outerShdw blurRad="38100" dist="38100" dir="2700000" algn="tl">
                <a:srgbClr val="000000">
                  <a:alpha val="43137"/>
                </a:srgbClr>
              </a:outerShdw>
            </a:effectLst>
            <a:latin typeface="+mn-lt"/>
          </a:endParaRPr>
        </a:p>
      </dgm:t>
    </dgm:pt>
    <dgm:pt modelId="{4F8EEE7C-A82F-444C-BF4C-DCA9BC06D465}">
      <dgm:prSet phldrT="[Text]" custT="1"/>
      <dgm:spPr/>
      <dgm:t>
        <a:bodyPr/>
        <a:lstStyle/>
        <a:p>
          <a:pPr>
            <a:buClr>
              <a:srgbClr val="000000"/>
            </a:buClr>
            <a:buSzPct val="100000"/>
            <a:buFont typeface="Arial" panose="020B0604020202020204" pitchFamily="34" charset="0"/>
            <a:buChar char="•"/>
          </a:pPr>
          <a:r>
            <a:rPr lang="es-ES" sz="1800" b="1" noProof="0" dirty="0">
              <a:solidFill>
                <a:schemeClr val="bg1"/>
              </a:solidFill>
              <a:effectLst>
                <a:outerShdw blurRad="38100" dist="38100" dir="2700000" algn="tl">
                  <a:srgbClr val="000000">
                    <a:alpha val="43137"/>
                  </a:srgbClr>
                </a:outerShdw>
              </a:effectLst>
              <a:latin typeface="+mn-lt"/>
            </a:rPr>
            <a:t>Sistema convencional de drenaje y tratamiento</a:t>
          </a:r>
        </a:p>
      </dgm:t>
    </dgm:pt>
    <dgm:pt modelId="{FF0FE18C-CB5A-49BF-9439-0C5C55021ADA}" type="parTrans" cxnId="{B3D4FC2F-8427-4132-BA56-DA4DEFD4FF27}">
      <dgm:prSet/>
      <dgm:spPr/>
      <dgm:t>
        <a:bodyPr/>
        <a:lstStyle/>
        <a:p>
          <a:endParaRPr lang="fr-CH" sz="1800">
            <a:solidFill>
              <a:schemeClr val="bg1"/>
            </a:solidFill>
            <a:effectLst>
              <a:outerShdw blurRad="38100" dist="38100" dir="2700000" algn="tl">
                <a:srgbClr val="000000">
                  <a:alpha val="43137"/>
                </a:srgbClr>
              </a:outerShdw>
            </a:effectLst>
            <a:latin typeface="+mn-lt"/>
          </a:endParaRPr>
        </a:p>
      </dgm:t>
    </dgm:pt>
    <dgm:pt modelId="{D7BABEB8-3EF3-4405-BA05-B2B82D63F413}" type="sibTrans" cxnId="{B3D4FC2F-8427-4132-BA56-DA4DEFD4FF27}">
      <dgm:prSet/>
      <dgm:spPr/>
      <dgm:t>
        <a:bodyPr/>
        <a:lstStyle/>
        <a:p>
          <a:endParaRPr lang="fr-CH" sz="1800">
            <a:solidFill>
              <a:schemeClr val="bg1"/>
            </a:solidFill>
            <a:effectLst>
              <a:outerShdw blurRad="38100" dist="38100" dir="2700000" algn="tl">
                <a:srgbClr val="000000">
                  <a:alpha val="43137"/>
                </a:srgbClr>
              </a:outerShdw>
            </a:effectLst>
            <a:latin typeface="+mn-lt"/>
          </a:endParaRPr>
        </a:p>
      </dgm:t>
    </dgm:pt>
    <dgm:pt modelId="{A9C38A57-C606-48AC-9370-D06815248BD2}" type="pres">
      <dgm:prSet presAssocID="{0DE6FB94-12C4-4E2E-A277-2E00E398EBCA}" presName="matrix" presStyleCnt="0">
        <dgm:presLayoutVars>
          <dgm:chMax val="1"/>
          <dgm:dir/>
          <dgm:resizeHandles val="exact"/>
        </dgm:presLayoutVars>
      </dgm:prSet>
      <dgm:spPr/>
    </dgm:pt>
    <dgm:pt modelId="{A4394FF0-4E5B-4D4F-A635-5C9EB3C91887}" type="pres">
      <dgm:prSet presAssocID="{0DE6FB94-12C4-4E2E-A277-2E00E398EBCA}" presName="axisShape" presStyleLbl="bgShp" presStyleIdx="0" presStyleCnt="1" custScaleX="130728"/>
      <dgm:spPr>
        <a:ln>
          <a:solidFill>
            <a:schemeClr val="accent5">
              <a:lumMod val="50000"/>
            </a:schemeClr>
          </a:solidFill>
        </a:ln>
      </dgm:spPr>
    </dgm:pt>
    <dgm:pt modelId="{7C82E318-6A62-4337-B2E4-86E9ED27AF05}" type="pres">
      <dgm:prSet presAssocID="{0DE6FB94-12C4-4E2E-A277-2E00E398EBCA}" presName="rect1" presStyleLbl="node1" presStyleIdx="0" presStyleCnt="4" custScaleX="135377" custLinFactNeighborX="-18870">
        <dgm:presLayoutVars>
          <dgm:chMax val="0"/>
          <dgm:chPref val="0"/>
          <dgm:bulletEnabled val="1"/>
        </dgm:presLayoutVars>
      </dgm:prSet>
      <dgm:spPr/>
    </dgm:pt>
    <dgm:pt modelId="{43A85056-C23B-4BE4-9D91-29FE5F75ABB9}" type="pres">
      <dgm:prSet presAssocID="{0DE6FB94-12C4-4E2E-A277-2E00E398EBCA}" presName="rect2" presStyleLbl="node1" presStyleIdx="1" presStyleCnt="4" custScaleX="135377" custLinFactNeighborX="19980">
        <dgm:presLayoutVars>
          <dgm:chMax val="0"/>
          <dgm:chPref val="0"/>
          <dgm:bulletEnabled val="1"/>
        </dgm:presLayoutVars>
      </dgm:prSet>
      <dgm:spPr/>
    </dgm:pt>
    <dgm:pt modelId="{3931AF08-32A4-4932-A614-A47B37DEC674}" type="pres">
      <dgm:prSet presAssocID="{0DE6FB94-12C4-4E2E-A277-2E00E398EBCA}" presName="rect3" presStyleLbl="node1" presStyleIdx="2" presStyleCnt="4" custScaleX="135377" custLinFactNeighborX="-18870">
        <dgm:presLayoutVars>
          <dgm:chMax val="0"/>
          <dgm:chPref val="0"/>
          <dgm:bulletEnabled val="1"/>
        </dgm:presLayoutVars>
      </dgm:prSet>
      <dgm:spPr/>
    </dgm:pt>
    <dgm:pt modelId="{C848EF47-72B7-4B60-9B27-4E53950A61BB}" type="pres">
      <dgm:prSet presAssocID="{0DE6FB94-12C4-4E2E-A277-2E00E398EBCA}" presName="rect4" presStyleLbl="node1" presStyleIdx="3" presStyleCnt="4" custScaleX="135377" custLinFactNeighborX="19980">
        <dgm:presLayoutVars>
          <dgm:chMax val="0"/>
          <dgm:chPref val="0"/>
          <dgm:bulletEnabled val="1"/>
        </dgm:presLayoutVars>
      </dgm:prSet>
      <dgm:spPr/>
    </dgm:pt>
  </dgm:ptLst>
  <dgm:cxnLst>
    <dgm:cxn modelId="{0816D90C-BCB7-4E75-AF1F-00867BE9CBFD}" type="presOf" srcId="{5C73EF2F-B150-46FD-A3A8-E9723D9BE7A4}" destId="{43A85056-C23B-4BE4-9D91-29FE5F75ABB9}" srcOrd="0" destOrd="0" presId="urn:microsoft.com/office/officeart/2005/8/layout/matrix2"/>
    <dgm:cxn modelId="{B3D4FC2F-8427-4132-BA56-DA4DEFD4FF27}" srcId="{0DE6FB94-12C4-4E2E-A277-2E00E398EBCA}" destId="{4F8EEE7C-A82F-444C-BF4C-DCA9BC06D465}" srcOrd="3" destOrd="0" parTransId="{FF0FE18C-CB5A-49BF-9439-0C5C55021ADA}" sibTransId="{D7BABEB8-3EF3-4405-BA05-B2B82D63F413}"/>
    <dgm:cxn modelId="{6A4FC432-7B86-4701-B3C8-93C2E3737947}" type="presOf" srcId="{4CA7758A-F404-4874-97D1-8570254BC7D7}" destId="{7C82E318-6A62-4337-B2E4-86E9ED27AF05}" srcOrd="0" destOrd="0" presId="urn:microsoft.com/office/officeart/2005/8/layout/matrix2"/>
    <dgm:cxn modelId="{85053733-5C3E-4E65-A2E8-A115E2798F5C}" srcId="{0DE6FB94-12C4-4E2E-A277-2E00E398EBCA}" destId="{F363DB11-72BC-45C1-967A-3E26356BB87F}" srcOrd="2" destOrd="0" parTransId="{AF9EDE81-5C25-4AFA-AD67-57FFB67A0E75}" sibTransId="{4E6A2756-7D4E-4679-B072-1B72899CE220}"/>
    <dgm:cxn modelId="{7C035065-05A9-4929-B8DC-33B6C6B8DD0E}" type="presOf" srcId="{F363DB11-72BC-45C1-967A-3E26356BB87F}" destId="{3931AF08-32A4-4932-A614-A47B37DEC674}" srcOrd="0" destOrd="0" presId="urn:microsoft.com/office/officeart/2005/8/layout/matrix2"/>
    <dgm:cxn modelId="{D1F6EC52-7BA7-49A4-9CEF-EC48E71BD6AE}" srcId="{0DE6FB94-12C4-4E2E-A277-2E00E398EBCA}" destId="{5C73EF2F-B150-46FD-A3A8-E9723D9BE7A4}" srcOrd="1" destOrd="0" parTransId="{0C811AF6-7875-4E85-8F62-69E105E18796}" sibTransId="{D940A439-232C-41C1-ACD9-6846E5D77968}"/>
    <dgm:cxn modelId="{0110C358-7EB4-4B49-A488-C80194973A46}" type="presOf" srcId="{4F8EEE7C-A82F-444C-BF4C-DCA9BC06D465}" destId="{C848EF47-72B7-4B60-9B27-4E53950A61BB}" srcOrd="0" destOrd="0" presId="urn:microsoft.com/office/officeart/2005/8/layout/matrix2"/>
    <dgm:cxn modelId="{C288AF93-6F27-419A-82F7-B6FC7A00BC8D}" type="presOf" srcId="{0DE6FB94-12C4-4E2E-A277-2E00E398EBCA}" destId="{A9C38A57-C606-48AC-9370-D06815248BD2}" srcOrd="0" destOrd="0" presId="urn:microsoft.com/office/officeart/2005/8/layout/matrix2"/>
    <dgm:cxn modelId="{4515ACFC-7CBF-4258-9D92-270AA4250518}" srcId="{0DE6FB94-12C4-4E2E-A277-2E00E398EBCA}" destId="{4CA7758A-F404-4874-97D1-8570254BC7D7}" srcOrd="0" destOrd="0" parTransId="{35FDF919-173D-44A4-887B-3ED569E91C98}" sibTransId="{86752BF4-EFB9-4B68-AC60-9B435ED52EF7}"/>
    <dgm:cxn modelId="{9D9FF7FA-71AF-49DD-B1EE-23A8369A7970}" type="presParOf" srcId="{A9C38A57-C606-48AC-9370-D06815248BD2}" destId="{A4394FF0-4E5B-4D4F-A635-5C9EB3C91887}" srcOrd="0" destOrd="0" presId="urn:microsoft.com/office/officeart/2005/8/layout/matrix2"/>
    <dgm:cxn modelId="{FC19321A-9F1D-45C8-8218-4C15D8F6ECD8}" type="presParOf" srcId="{A9C38A57-C606-48AC-9370-D06815248BD2}" destId="{7C82E318-6A62-4337-B2E4-86E9ED27AF05}" srcOrd="1" destOrd="0" presId="urn:microsoft.com/office/officeart/2005/8/layout/matrix2"/>
    <dgm:cxn modelId="{74F103D2-94B4-411B-9B74-AFE66413B1D0}" type="presParOf" srcId="{A9C38A57-C606-48AC-9370-D06815248BD2}" destId="{43A85056-C23B-4BE4-9D91-29FE5F75ABB9}" srcOrd="2" destOrd="0" presId="urn:microsoft.com/office/officeart/2005/8/layout/matrix2"/>
    <dgm:cxn modelId="{E9F2312E-0DAF-4A67-B86B-875B34A12D7F}" type="presParOf" srcId="{A9C38A57-C606-48AC-9370-D06815248BD2}" destId="{3931AF08-32A4-4932-A614-A47B37DEC674}" srcOrd="3" destOrd="0" presId="urn:microsoft.com/office/officeart/2005/8/layout/matrix2"/>
    <dgm:cxn modelId="{E4AF0B30-C5FB-4315-B6A9-914DB4273CD3}" type="presParOf" srcId="{A9C38A57-C606-48AC-9370-D06815248BD2}" destId="{C848EF47-72B7-4B60-9B27-4E53950A61BB}"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3255B2-5303-4E3A-8D55-CD26174C0E90}">
      <dsp:nvSpPr>
        <dsp:cNvPr id="0" name=""/>
        <dsp:cNvSpPr/>
      </dsp:nvSpPr>
      <dsp:spPr>
        <a:xfrm>
          <a:off x="238177" y="3276"/>
          <a:ext cx="3063950" cy="765987"/>
        </a:xfrm>
        <a:prstGeom prst="roundRect">
          <a:avLst>
            <a:gd name="adj" fmla="val 10000"/>
          </a:avLst>
        </a:prstGeom>
        <a:solidFill>
          <a:srgbClr val="FF0066"/>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tx1"/>
              </a:solidFill>
            </a:rPr>
            <a:t>Interfaz con el usuario</a:t>
          </a:r>
        </a:p>
      </dsp:txBody>
      <dsp:txXfrm>
        <a:off x="260612" y="25711"/>
        <a:ext cx="3019080" cy="721117"/>
      </dsp:txXfrm>
    </dsp:sp>
    <dsp:sp modelId="{AC615DAA-852C-48FD-BF5B-4D1A81B7719E}">
      <dsp:nvSpPr>
        <dsp:cNvPr id="0" name=""/>
        <dsp:cNvSpPr/>
      </dsp:nvSpPr>
      <dsp:spPr>
        <a:xfrm rot="5400000">
          <a:off x="1626529" y="788413"/>
          <a:ext cx="287245" cy="34469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fr-CH" sz="1050" kern="1200"/>
        </a:p>
      </dsp:txBody>
      <dsp:txXfrm rot="-5400000">
        <a:off x="1666744" y="817138"/>
        <a:ext cx="206816" cy="201072"/>
      </dsp:txXfrm>
    </dsp:sp>
    <dsp:sp modelId="{9C4C6E88-6AAE-4FAC-9EEE-6C63CE984C70}">
      <dsp:nvSpPr>
        <dsp:cNvPr id="0" name=""/>
        <dsp:cNvSpPr/>
      </dsp:nvSpPr>
      <dsp:spPr>
        <a:xfrm>
          <a:off x="238177" y="1152257"/>
          <a:ext cx="3063950" cy="765987"/>
        </a:xfrm>
        <a:prstGeom prst="roundRect">
          <a:avLst>
            <a:gd name="adj" fmla="val 10000"/>
          </a:avLst>
        </a:prstGeom>
        <a:solidFill>
          <a:srgbClr val="FFC000"/>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tx1"/>
              </a:solidFill>
            </a:rPr>
            <a:t>Almacenamiento</a:t>
          </a:r>
        </a:p>
      </dsp:txBody>
      <dsp:txXfrm>
        <a:off x="260612" y="1174692"/>
        <a:ext cx="3019080" cy="721117"/>
      </dsp:txXfrm>
    </dsp:sp>
    <dsp:sp modelId="{F74EC90F-F0EC-4C0A-A2D7-CD9699DDE938}">
      <dsp:nvSpPr>
        <dsp:cNvPr id="0" name=""/>
        <dsp:cNvSpPr/>
      </dsp:nvSpPr>
      <dsp:spPr>
        <a:xfrm rot="5400000">
          <a:off x="1626529" y="1937394"/>
          <a:ext cx="287245" cy="34469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fr-CH" sz="1050" kern="1200"/>
        </a:p>
      </dsp:txBody>
      <dsp:txXfrm rot="-5400000">
        <a:off x="1666744" y="1966119"/>
        <a:ext cx="206816" cy="201072"/>
      </dsp:txXfrm>
    </dsp:sp>
    <dsp:sp modelId="{24E465C5-24F1-4FA3-A3F2-D10BFA48E3AA}">
      <dsp:nvSpPr>
        <dsp:cNvPr id="0" name=""/>
        <dsp:cNvSpPr/>
      </dsp:nvSpPr>
      <dsp:spPr>
        <a:xfrm>
          <a:off x="238177" y="2301238"/>
          <a:ext cx="3063950" cy="765987"/>
        </a:xfrm>
        <a:prstGeom prst="roundRect">
          <a:avLst>
            <a:gd name="adj" fmla="val 10000"/>
          </a:avLst>
        </a:prstGeom>
        <a:solidFill>
          <a:srgbClr val="FFFF00"/>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tx1"/>
              </a:solidFill>
            </a:rPr>
            <a:t>Transporte</a:t>
          </a:r>
        </a:p>
      </dsp:txBody>
      <dsp:txXfrm>
        <a:off x="260612" y="2323673"/>
        <a:ext cx="3019080" cy="721117"/>
      </dsp:txXfrm>
    </dsp:sp>
    <dsp:sp modelId="{ECCED423-E994-44FC-AA89-5DCA8543572C}">
      <dsp:nvSpPr>
        <dsp:cNvPr id="0" name=""/>
        <dsp:cNvSpPr/>
      </dsp:nvSpPr>
      <dsp:spPr>
        <a:xfrm rot="5400000">
          <a:off x="1626529" y="3086375"/>
          <a:ext cx="287245" cy="34469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fr-CH" sz="1050" kern="1200"/>
        </a:p>
      </dsp:txBody>
      <dsp:txXfrm rot="-5400000">
        <a:off x="1666744" y="3115100"/>
        <a:ext cx="206816" cy="201072"/>
      </dsp:txXfrm>
    </dsp:sp>
    <dsp:sp modelId="{6A1C0D4B-8E31-46F2-A01C-7D0E04A2A065}">
      <dsp:nvSpPr>
        <dsp:cNvPr id="0" name=""/>
        <dsp:cNvSpPr/>
      </dsp:nvSpPr>
      <dsp:spPr>
        <a:xfrm>
          <a:off x="238177" y="3450220"/>
          <a:ext cx="3063950" cy="765987"/>
        </a:xfrm>
        <a:prstGeom prst="roundRect">
          <a:avLst>
            <a:gd name="adj" fmla="val 10000"/>
          </a:avLst>
        </a:prstGeom>
        <a:solidFill>
          <a:srgbClr val="92D050"/>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a:solidFill>
                <a:schemeClr val="tx1"/>
              </a:solidFill>
              <a:latin typeface="+mn-lt"/>
            </a:rPr>
            <a:t>Tratamiento</a:t>
          </a:r>
        </a:p>
      </dsp:txBody>
      <dsp:txXfrm>
        <a:off x="260612" y="3472655"/>
        <a:ext cx="3019080" cy="721117"/>
      </dsp:txXfrm>
    </dsp:sp>
    <dsp:sp modelId="{1C7FC8EB-8811-4455-BD35-6E5D0E256CAF}">
      <dsp:nvSpPr>
        <dsp:cNvPr id="0" name=""/>
        <dsp:cNvSpPr/>
      </dsp:nvSpPr>
      <dsp:spPr>
        <a:xfrm rot="5400000">
          <a:off x="1626529" y="4235357"/>
          <a:ext cx="287245" cy="34469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fr-CH" sz="1050" kern="1200"/>
        </a:p>
      </dsp:txBody>
      <dsp:txXfrm rot="-5400000">
        <a:off x="1666744" y="4264082"/>
        <a:ext cx="206816" cy="201072"/>
      </dsp:txXfrm>
    </dsp:sp>
    <dsp:sp modelId="{022A04AD-39EF-45C7-97E4-26AAF5B7D5DF}">
      <dsp:nvSpPr>
        <dsp:cNvPr id="0" name=""/>
        <dsp:cNvSpPr/>
      </dsp:nvSpPr>
      <dsp:spPr>
        <a:xfrm>
          <a:off x="238177" y="4599201"/>
          <a:ext cx="3063950" cy="765987"/>
        </a:xfrm>
        <a:prstGeom prst="roundRect">
          <a:avLst>
            <a:gd name="adj" fmla="val 10000"/>
          </a:avLst>
        </a:prstGeom>
        <a:solidFill>
          <a:srgbClr val="00B0F0"/>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tx1"/>
              </a:solidFill>
            </a:rPr>
            <a:t>Eliminación o reutilización</a:t>
          </a:r>
        </a:p>
      </dsp:txBody>
      <dsp:txXfrm>
        <a:off x="260612" y="4621636"/>
        <a:ext cx="3019080" cy="7211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94FF0-4E5B-4D4F-A635-5C9EB3C91887}">
      <dsp:nvSpPr>
        <dsp:cNvPr id="0" name=""/>
        <dsp:cNvSpPr/>
      </dsp:nvSpPr>
      <dsp:spPr>
        <a:xfrm>
          <a:off x="522142" y="0"/>
          <a:ext cx="7083714" cy="5418667"/>
        </a:xfrm>
        <a:prstGeom prst="quadArrow">
          <a:avLst>
            <a:gd name="adj1" fmla="val 2000"/>
            <a:gd name="adj2" fmla="val 4000"/>
            <a:gd name="adj3" fmla="val 5000"/>
          </a:avLst>
        </a:prstGeom>
        <a:solidFill>
          <a:schemeClr val="accent5">
            <a:tint val="40000"/>
            <a:hueOff val="0"/>
            <a:satOff val="0"/>
            <a:lumOff val="0"/>
            <a:alphaOff val="0"/>
          </a:schemeClr>
        </a:solidFill>
        <a:ln>
          <a:solidFill>
            <a:schemeClr val="accent5">
              <a:lumMod val="50000"/>
            </a:schemeClr>
          </a:solidFill>
        </a:ln>
        <a:effectLst/>
      </dsp:spPr>
      <dsp:style>
        <a:lnRef idx="0">
          <a:scrgbClr r="0" g="0" b="0"/>
        </a:lnRef>
        <a:fillRef idx="1">
          <a:scrgbClr r="0" g="0" b="0"/>
        </a:fillRef>
        <a:effectRef idx="0">
          <a:scrgbClr r="0" g="0" b="0"/>
        </a:effectRef>
        <a:fontRef idx="minor"/>
      </dsp:style>
    </dsp:sp>
    <dsp:sp modelId="{7C82E318-6A62-4337-B2E4-86E9ED27AF05}">
      <dsp:nvSpPr>
        <dsp:cNvPr id="0" name=""/>
        <dsp:cNvSpPr/>
      </dsp:nvSpPr>
      <dsp:spPr>
        <a:xfrm>
          <a:off x="914486" y="352213"/>
          <a:ext cx="2934251" cy="216746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
              <a:srgbClr val="000000"/>
            </a:buClr>
            <a:buSzPct val="100000"/>
            <a:buFont typeface="Arial" panose="020B0604020202020204" pitchFamily="34" charset="0"/>
            <a:buNone/>
          </a:pPr>
          <a:r>
            <a:rPr lang="es-ES" sz="1800" b="1" kern="1200" noProof="0" dirty="0">
              <a:solidFill>
                <a:schemeClr val="bg1"/>
              </a:solidFill>
              <a:effectLst>
                <a:outerShdw blurRad="38100" dist="38100" dir="2700000" algn="tl">
                  <a:srgbClr val="000000">
                    <a:alpha val="43137"/>
                  </a:srgbClr>
                </a:outerShdw>
              </a:effectLst>
              <a:latin typeface="+mn-lt"/>
            </a:rPr>
            <a:t>Zona de defecación</a:t>
          </a:r>
        </a:p>
        <a:p>
          <a:pPr marL="0" lvl="0" indent="0" algn="ctr" defTabSz="800100">
            <a:lnSpc>
              <a:spcPct val="90000"/>
            </a:lnSpc>
            <a:spcBef>
              <a:spcPct val="0"/>
            </a:spcBef>
            <a:spcAft>
              <a:spcPct val="35000"/>
            </a:spcAft>
            <a:buClr>
              <a:srgbClr val="000000"/>
            </a:buClr>
            <a:buSzPct val="100000"/>
            <a:buFont typeface="Arial" panose="020B0604020202020204" pitchFamily="34" charset="0"/>
            <a:buNone/>
          </a:pPr>
          <a:r>
            <a:rPr lang="es-ES" sz="1800" b="1" kern="1200" dirty="0">
              <a:solidFill>
                <a:schemeClr val="bg1"/>
              </a:solidFill>
              <a:effectLst>
                <a:outerShdw blurRad="38100" dist="38100" dir="2700000" algn="tl">
                  <a:srgbClr val="000000">
                    <a:alpha val="43137"/>
                  </a:srgbClr>
                </a:outerShdw>
              </a:effectLst>
              <a:latin typeface="+mn-lt"/>
            </a:rPr>
            <a:t>Letrinas de pozo</a:t>
          </a:r>
        </a:p>
        <a:p>
          <a:pPr marL="0" lvl="0" indent="0" algn="ctr" defTabSz="800100">
            <a:lnSpc>
              <a:spcPct val="90000"/>
            </a:lnSpc>
            <a:spcBef>
              <a:spcPct val="0"/>
            </a:spcBef>
            <a:spcAft>
              <a:spcPct val="35000"/>
            </a:spcAft>
            <a:buClr>
              <a:srgbClr val="000000"/>
            </a:buClr>
            <a:buSzPct val="100000"/>
            <a:buFont typeface="Arial" panose="020B0604020202020204" pitchFamily="34" charset="0"/>
            <a:buNone/>
          </a:pPr>
          <a:r>
            <a:rPr lang="es-ES" sz="1800" b="1" kern="1200" noProof="0" dirty="0">
              <a:solidFill>
                <a:schemeClr val="bg1"/>
              </a:solidFill>
              <a:effectLst>
                <a:outerShdw blurRad="38100" dist="38100" dir="2700000" algn="tl">
                  <a:srgbClr val="000000">
                    <a:alpha val="43137"/>
                  </a:srgbClr>
                </a:outerShdw>
              </a:effectLst>
              <a:latin typeface="+mn-lt"/>
            </a:rPr>
            <a:t>Letrinas de doble pozo</a:t>
          </a:r>
        </a:p>
        <a:p>
          <a:pPr marL="0" lvl="0" indent="0" algn="ctr" defTabSz="800100">
            <a:lnSpc>
              <a:spcPct val="90000"/>
            </a:lnSpc>
            <a:spcBef>
              <a:spcPct val="0"/>
            </a:spcBef>
            <a:spcAft>
              <a:spcPct val="35000"/>
            </a:spcAft>
            <a:buClr>
              <a:srgbClr val="000000"/>
            </a:buClr>
            <a:buSzPct val="100000"/>
            <a:buFont typeface="Arial" panose="020B0604020202020204" pitchFamily="34" charset="0"/>
            <a:buNone/>
          </a:pPr>
          <a:r>
            <a:rPr lang="es-ES" sz="1800" b="1" kern="1200" dirty="0">
              <a:solidFill>
                <a:schemeClr val="bg1"/>
              </a:solidFill>
              <a:effectLst>
                <a:outerShdw blurRad="38100" dist="38100" dir="2700000" algn="tl">
                  <a:srgbClr val="000000">
                    <a:alpha val="43137"/>
                  </a:srgbClr>
                </a:outerShdw>
              </a:effectLst>
              <a:latin typeface="+mn-lt"/>
            </a:rPr>
            <a:t>Letrinas de pozo mejoradas con ventilación</a:t>
          </a:r>
        </a:p>
        <a:p>
          <a:pPr marL="0" lvl="0" indent="0" algn="ctr" defTabSz="800100">
            <a:lnSpc>
              <a:spcPct val="90000"/>
            </a:lnSpc>
            <a:spcBef>
              <a:spcPct val="0"/>
            </a:spcBef>
            <a:spcAft>
              <a:spcPct val="35000"/>
            </a:spcAft>
            <a:buClr>
              <a:srgbClr val="000000"/>
            </a:buClr>
            <a:buSzPct val="100000"/>
            <a:buFont typeface="Arial" panose="020B0604020202020204" pitchFamily="34" charset="0"/>
            <a:buNone/>
          </a:pPr>
          <a:r>
            <a:rPr lang="es-ES" sz="1800" b="1" kern="1200" dirty="0">
              <a:solidFill>
                <a:schemeClr val="bg1"/>
              </a:solidFill>
              <a:effectLst>
                <a:outerShdw blurRad="38100" dist="38100" dir="2700000" algn="tl">
                  <a:srgbClr val="000000">
                    <a:alpha val="43137"/>
                  </a:srgbClr>
                </a:outerShdw>
              </a:effectLst>
              <a:latin typeface="+mn-lt"/>
            </a:rPr>
            <a:t>Letrinas de compostaje</a:t>
          </a:r>
        </a:p>
      </dsp:txBody>
      <dsp:txXfrm>
        <a:off x="1020293" y="458020"/>
        <a:ext cx="2722637" cy="1955852"/>
      </dsp:txXfrm>
    </dsp:sp>
    <dsp:sp modelId="{43A85056-C23B-4BE4-9D91-29FE5F75ABB9}">
      <dsp:nvSpPr>
        <dsp:cNvPr id="0" name=""/>
        <dsp:cNvSpPr/>
      </dsp:nvSpPr>
      <dsp:spPr>
        <a:xfrm>
          <a:off x="4303320" y="352213"/>
          <a:ext cx="2934251" cy="2167466"/>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
              <a:srgbClr val="000000"/>
            </a:buClr>
            <a:buSzPct val="100000"/>
            <a:buFont typeface="Arial" panose="020B0604020202020204" pitchFamily="34" charset="0"/>
            <a:buNone/>
          </a:pPr>
          <a:r>
            <a:rPr lang="es-ES" sz="1800" b="1" kern="1200" noProof="0" dirty="0">
              <a:solidFill>
                <a:schemeClr val="bg1"/>
              </a:solidFill>
              <a:effectLst>
                <a:outerShdw blurRad="38100" dist="38100" dir="2700000" algn="tl">
                  <a:srgbClr val="000000">
                    <a:alpha val="43137"/>
                  </a:srgbClr>
                </a:outerShdw>
              </a:effectLst>
              <a:latin typeface="+mn-lt"/>
            </a:rPr>
            <a:t>Letrinas de balde</a:t>
          </a:r>
        </a:p>
        <a:p>
          <a:pPr marL="0" lvl="0" indent="0" algn="ctr" defTabSz="800100">
            <a:lnSpc>
              <a:spcPct val="90000"/>
            </a:lnSpc>
            <a:spcBef>
              <a:spcPct val="0"/>
            </a:spcBef>
            <a:spcAft>
              <a:spcPct val="35000"/>
            </a:spcAft>
            <a:buClr>
              <a:srgbClr val="000000"/>
            </a:buClr>
            <a:buSzPct val="100000"/>
            <a:buFont typeface="Arial" panose="020B0604020202020204" pitchFamily="34" charset="0"/>
            <a:buNone/>
          </a:pPr>
          <a:r>
            <a:rPr lang="es-ES" sz="1800" b="1" kern="1200" noProof="0" dirty="0">
              <a:solidFill>
                <a:schemeClr val="bg1"/>
              </a:solidFill>
              <a:effectLst>
                <a:outerShdw blurRad="38100" dist="38100" dir="2700000" algn="tl">
                  <a:srgbClr val="000000">
                    <a:alpha val="43137"/>
                  </a:srgbClr>
                </a:outerShdw>
              </a:effectLst>
              <a:latin typeface="+mn-lt"/>
            </a:rPr>
            <a:t>Inodoro volador</a:t>
          </a:r>
        </a:p>
      </dsp:txBody>
      <dsp:txXfrm>
        <a:off x="4409127" y="458020"/>
        <a:ext cx="2722637" cy="1955852"/>
      </dsp:txXfrm>
    </dsp:sp>
    <dsp:sp modelId="{3931AF08-32A4-4932-A614-A47B37DEC674}">
      <dsp:nvSpPr>
        <dsp:cNvPr id="0" name=""/>
        <dsp:cNvSpPr/>
      </dsp:nvSpPr>
      <dsp:spPr>
        <a:xfrm>
          <a:off x="914486" y="2898986"/>
          <a:ext cx="2934251" cy="2167466"/>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
              <a:srgbClr val="000000"/>
            </a:buClr>
            <a:buSzPct val="100000"/>
            <a:buFont typeface="Arial" panose="020B0604020202020204" pitchFamily="34" charset="0"/>
            <a:buNone/>
          </a:pPr>
          <a:r>
            <a:rPr lang="es-ES" sz="1800" b="1" kern="1200" dirty="0">
              <a:solidFill>
                <a:schemeClr val="bg1"/>
              </a:solidFill>
              <a:effectLst>
                <a:outerShdw blurRad="38100" dist="38100" dir="2700000" algn="tl">
                  <a:srgbClr val="000000">
                    <a:alpha val="43137"/>
                  </a:srgbClr>
                </a:outerShdw>
              </a:effectLst>
              <a:latin typeface="+mn-lt"/>
            </a:rPr>
            <a:t>Inodoro</a:t>
          </a:r>
          <a:r>
            <a:rPr lang="es-AR" sz="1800" b="1" kern="1200" dirty="0">
              <a:solidFill>
                <a:schemeClr val="bg1"/>
              </a:solidFill>
              <a:effectLst>
                <a:outerShdw blurRad="38100" dist="38100" dir="2700000" algn="tl">
                  <a:srgbClr val="000000">
                    <a:alpha val="43137"/>
                  </a:srgbClr>
                </a:outerShdw>
              </a:effectLst>
              <a:latin typeface="+mn-lt"/>
            </a:rPr>
            <a:t> de arrastre</a:t>
          </a:r>
          <a:endParaRPr lang="es-ES" sz="1800" b="1" kern="1200" dirty="0">
            <a:solidFill>
              <a:schemeClr val="bg1"/>
            </a:solidFill>
            <a:effectLst>
              <a:outerShdw blurRad="38100" dist="38100" dir="2700000" algn="tl">
                <a:srgbClr val="000000">
                  <a:alpha val="43137"/>
                </a:srgbClr>
              </a:outerShdw>
            </a:effectLst>
            <a:latin typeface="+mn-lt"/>
          </a:endParaRPr>
        </a:p>
        <a:p>
          <a:pPr marL="0" lvl="0" indent="0" algn="ctr" defTabSz="800100">
            <a:lnSpc>
              <a:spcPct val="90000"/>
            </a:lnSpc>
            <a:spcBef>
              <a:spcPct val="0"/>
            </a:spcBef>
            <a:spcAft>
              <a:spcPct val="35000"/>
            </a:spcAft>
            <a:buClr>
              <a:srgbClr val="000000"/>
            </a:buClr>
            <a:buSzPct val="100000"/>
            <a:buFont typeface="Arial" panose="020B0604020202020204" pitchFamily="34" charset="0"/>
            <a:buNone/>
          </a:pPr>
          <a:r>
            <a:rPr lang="es-ES" sz="1800" b="1" kern="1200" dirty="0">
              <a:solidFill>
                <a:schemeClr val="bg1"/>
              </a:solidFill>
              <a:effectLst>
                <a:outerShdw blurRad="38100" dist="38100" dir="2700000" algn="tl">
                  <a:srgbClr val="000000">
                    <a:alpha val="43137"/>
                  </a:srgbClr>
                </a:outerShdw>
              </a:effectLst>
              <a:latin typeface="+mn-lt"/>
            </a:rPr>
            <a:t>Tanque séptico + pozo filtrante</a:t>
          </a:r>
        </a:p>
      </dsp:txBody>
      <dsp:txXfrm>
        <a:off x="1020293" y="3004793"/>
        <a:ext cx="2722637" cy="1955852"/>
      </dsp:txXfrm>
    </dsp:sp>
    <dsp:sp modelId="{C848EF47-72B7-4B60-9B27-4E53950A61BB}">
      <dsp:nvSpPr>
        <dsp:cNvPr id="0" name=""/>
        <dsp:cNvSpPr/>
      </dsp:nvSpPr>
      <dsp:spPr>
        <a:xfrm>
          <a:off x="4303320" y="2898986"/>
          <a:ext cx="2934251" cy="2167466"/>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
              <a:srgbClr val="000000"/>
            </a:buClr>
            <a:buSzPct val="100000"/>
            <a:buFont typeface="Arial" panose="020B0604020202020204" pitchFamily="34" charset="0"/>
            <a:buNone/>
          </a:pPr>
          <a:r>
            <a:rPr lang="es-ES" sz="1800" b="1" kern="1200" noProof="0" dirty="0">
              <a:solidFill>
                <a:schemeClr val="bg1"/>
              </a:solidFill>
              <a:effectLst>
                <a:outerShdw blurRad="38100" dist="38100" dir="2700000" algn="tl">
                  <a:srgbClr val="000000">
                    <a:alpha val="43137"/>
                  </a:srgbClr>
                </a:outerShdw>
              </a:effectLst>
              <a:latin typeface="+mn-lt"/>
            </a:rPr>
            <a:t>Sistema convencional de drenaje y tratamiento</a:t>
          </a:r>
        </a:p>
      </dsp:txBody>
      <dsp:txXfrm>
        <a:off x="4409127" y="3004793"/>
        <a:ext cx="2722637" cy="195585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GB"/>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394D67DE-D524-477F-A21D-595D2C03362C}" type="datetimeFigureOut">
              <a:rPr lang="en-GB" smtClean="0"/>
              <a:t>10/11/2020</a:t>
            </a:fld>
            <a:endParaRPr lang="en-GB"/>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GB"/>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3782387C-3733-40BB-9AFF-181AB8756D94}" type="slidenum">
              <a:rPr lang="en-GB" smtClean="0"/>
              <a:t>‹#›</a:t>
            </a:fld>
            <a:endParaRPr lang="en-GB"/>
          </a:p>
        </p:txBody>
      </p:sp>
    </p:spTree>
    <p:extLst>
      <p:ext uri="{BB962C8B-B14F-4D97-AF65-F5344CB8AC3E}">
        <p14:creationId xmlns:p14="http://schemas.microsoft.com/office/powerpoint/2010/main" val="1234629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CH"/>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294B595-28F0-4ADE-B118-809BEE86647A}" type="datetimeFigureOut">
              <a:rPr lang="fr-CH" smtClean="0"/>
              <a:t>10.11.2020</a:t>
            </a:fld>
            <a:endParaRPr lang="fr-CH"/>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H"/>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CH"/>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C56A1BF-1CC1-4BBD-88CF-BFED76E52D9D}" type="slidenum">
              <a:rPr lang="fr-CH" smtClean="0"/>
              <a:t>‹#›</a:t>
            </a:fld>
            <a:endParaRPr lang="fr-CH"/>
          </a:p>
        </p:txBody>
      </p:sp>
    </p:spTree>
    <p:extLst>
      <p:ext uri="{BB962C8B-B14F-4D97-AF65-F5344CB8AC3E}">
        <p14:creationId xmlns:p14="http://schemas.microsoft.com/office/powerpoint/2010/main" val="1018879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D30B7-F877-4FC6-B32C-20D5FE21BCAE}" type="slidenum">
              <a:rPr lang="fr-CH" smtClean="0"/>
              <a:t>1</a:t>
            </a:fld>
            <a:endParaRPr lang="fr-CH"/>
          </a:p>
        </p:txBody>
      </p:sp>
    </p:spTree>
    <p:extLst>
      <p:ext uri="{BB962C8B-B14F-4D97-AF65-F5344CB8AC3E}">
        <p14:creationId xmlns:p14="http://schemas.microsoft.com/office/powerpoint/2010/main" val="354599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noProof="0" dirty="0"/>
              <a:t>Existen muchas tecnologías</a:t>
            </a:r>
            <a:r>
              <a:rPr lang="es-ES" baseline="0" noProof="0" dirty="0"/>
              <a:t> de saneamiento </a:t>
            </a:r>
            <a:r>
              <a:rPr lang="es-ES" noProof="0" dirty="0"/>
              <a:t>diferentes </a:t>
            </a:r>
            <a:r>
              <a:rPr lang="es-ES" baseline="0" noProof="0" dirty="0"/>
              <a:t>y, generalmente, algunas de estas deben combinarse en un sistema para eliminar productos de aguas residuales </a:t>
            </a:r>
            <a:r>
              <a:rPr lang="es-ES" noProof="0" dirty="0"/>
              <a:t>de forma segura. </a:t>
            </a:r>
          </a:p>
          <a:p>
            <a:pPr marL="171450" indent="-171450">
              <a:buFont typeface="Arial" panose="020B0604020202020204" pitchFamily="34" charset="0"/>
              <a:buChar char="•"/>
            </a:pPr>
            <a:r>
              <a:rPr lang="es-ES" noProof="0" dirty="0"/>
              <a:t>Generalmente,</a:t>
            </a:r>
            <a:r>
              <a:rPr lang="es-ES" baseline="0" noProof="0" dirty="0"/>
              <a:t> l</a:t>
            </a:r>
            <a:r>
              <a:rPr lang="es-ES" noProof="0" dirty="0"/>
              <a:t>os sistemas de saneamiento se</a:t>
            </a:r>
            <a:r>
              <a:rPr lang="es-ES" baseline="0" noProof="0" dirty="0"/>
              <a:t> componen de </a:t>
            </a:r>
            <a:r>
              <a:rPr lang="es-ES" noProof="0" dirty="0"/>
              <a:t>cinco grupos consecutivos</a:t>
            </a:r>
            <a:r>
              <a:rPr lang="es-ES" baseline="0" noProof="0" dirty="0"/>
              <a:t> </a:t>
            </a:r>
            <a:r>
              <a:rPr lang="es-ES" noProof="0" dirty="0"/>
              <a:t>(algunos pueden combinarse):</a:t>
            </a:r>
          </a:p>
          <a:p>
            <a:pPr marL="628650" lvl="1" indent="-171450">
              <a:buFont typeface="Courier New" panose="02070309020205020404" pitchFamily="49" charset="0"/>
              <a:buChar char="o"/>
            </a:pPr>
            <a:r>
              <a:rPr lang="es-ES" dirty="0"/>
              <a:t>Interfaz con el usuario para la extracción de productos de aguas residuales (por ejemplo, letrina).</a:t>
            </a:r>
          </a:p>
          <a:p>
            <a:pPr marL="628650" lvl="1" indent="-171450">
              <a:buFont typeface="Courier New" panose="02070309020205020404" pitchFamily="49" charset="0"/>
              <a:buChar char="o"/>
            </a:pPr>
            <a:r>
              <a:rPr lang="es-ES" dirty="0"/>
              <a:t>Almacenamiento (por ejemplo, tanque séptico).</a:t>
            </a:r>
          </a:p>
          <a:p>
            <a:pPr marL="628650" lvl="1" indent="-171450">
              <a:buFont typeface="Courier New" panose="02070309020205020404" pitchFamily="49" charset="0"/>
              <a:buChar char="o"/>
            </a:pPr>
            <a:r>
              <a:rPr lang="es-ES" dirty="0"/>
              <a:t>Transporte (por ejemplo, camiones de drenaje).</a:t>
            </a:r>
          </a:p>
          <a:p>
            <a:pPr marL="628650" lvl="1" indent="-171450">
              <a:buFont typeface="Courier New" panose="02070309020205020404" pitchFamily="49" charset="0"/>
              <a:buChar char="o"/>
            </a:pPr>
            <a:r>
              <a:rPr lang="es-ES" dirty="0"/>
              <a:t>Tratamiento (por ejemplo,</a:t>
            </a:r>
            <a:r>
              <a:rPr lang="es-ES" baseline="0" dirty="0"/>
              <a:t> </a:t>
            </a:r>
            <a:r>
              <a:rPr lang="es-ES" sz="1200" b="0" i="0" kern="1200" dirty="0">
                <a:solidFill>
                  <a:schemeClr val="tx1"/>
                </a:solidFill>
                <a:effectLst/>
                <a:latin typeface="+mn-lt"/>
                <a:ea typeface="+mn-ea"/>
                <a:cs typeface="+mn-cs"/>
              </a:rPr>
              <a:t>sistema de laguna de estabilización de aguas residuales</a:t>
            </a:r>
            <a:r>
              <a:rPr lang="es-ES" dirty="0"/>
              <a:t>).</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sz="1200" noProof="0" dirty="0">
                <a:solidFill>
                  <a:schemeClr val="tx1"/>
                </a:solidFill>
              </a:rPr>
              <a:t>Eliminación o reutilización</a:t>
            </a:r>
            <a:r>
              <a:rPr lang="es-ES" sz="1200" baseline="0" noProof="0" dirty="0">
                <a:solidFill>
                  <a:schemeClr val="tx1"/>
                </a:solidFill>
              </a:rPr>
              <a:t> </a:t>
            </a:r>
            <a:r>
              <a:rPr lang="es-ES" noProof="0" dirty="0"/>
              <a:t>(por ejemplo, compostaje).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noProof="0" dirty="0"/>
              <a:t>Recuerden: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noProof="0" dirty="0"/>
              <a:t>¡No todas las tecnologías pueden combinarse! Para comprender y comprobar qué opciones están disponibles para cada grupo y qué tecnologías pueden combinarse, pueden consultar el compendio de EAWAG.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noProof="0" dirty="0"/>
              <a:t>Los sistemas de saneamiento</a:t>
            </a:r>
            <a:r>
              <a:rPr lang="es-ES" baseline="0" noProof="0" dirty="0"/>
              <a:t> deben estar diseñados para la recolección, el tratamiento y la eliminación segura de </a:t>
            </a:r>
            <a:r>
              <a:rPr lang="es-ES" u="sng" baseline="0" noProof="0" dirty="0"/>
              <a:t>todos</a:t>
            </a:r>
            <a:r>
              <a:rPr lang="es-ES" baseline="0" noProof="0" dirty="0"/>
              <a:t> los productos de aguas residuales</a:t>
            </a:r>
            <a:r>
              <a:rPr lang="es-ES" noProof="0" dirty="0"/>
              <a:t>, incluidos</a:t>
            </a:r>
            <a:r>
              <a:rPr lang="es-ES" baseline="0" noProof="0" dirty="0"/>
              <a:t> los excrementos, la orina, el a</a:t>
            </a:r>
            <a:r>
              <a:rPr lang="es-ES" noProof="0" dirty="0"/>
              <a:t>gua de arrastre, las aguas grises,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noProof="0" dirty="0"/>
              <a:t>¡Los sistemas de saneamiento deben adaptarse siempre al contexto local!</a:t>
            </a:r>
          </a:p>
          <a:p>
            <a:pPr marL="0" lvl="0" indent="0">
              <a:buFont typeface="Courier New" panose="02070309020205020404" pitchFamily="49" charset="0"/>
              <a:buNone/>
            </a:pPr>
            <a:endParaRPr lang="en-US" dirty="0"/>
          </a:p>
        </p:txBody>
      </p:sp>
      <p:sp>
        <p:nvSpPr>
          <p:cNvPr id="4" name="Slide Number Placeholder 3"/>
          <p:cNvSpPr>
            <a:spLocks noGrp="1"/>
          </p:cNvSpPr>
          <p:nvPr>
            <p:ph type="sldNum" sz="quarter" idx="10"/>
          </p:nvPr>
        </p:nvSpPr>
        <p:spPr/>
        <p:txBody>
          <a:bodyPr/>
          <a:lstStyle/>
          <a:p>
            <a:fld id="{BC56A1BF-1CC1-4BBD-88CF-BFED76E52D9D}" type="slidenum">
              <a:rPr lang="fr-CH" smtClean="0"/>
              <a:t>14</a:t>
            </a:fld>
            <a:endParaRPr lang="fr-CH"/>
          </a:p>
        </p:txBody>
      </p:sp>
    </p:spTree>
    <p:extLst>
      <p:ext uri="{BB962C8B-B14F-4D97-AF65-F5344CB8AC3E}">
        <p14:creationId xmlns:p14="http://schemas.microsoft.com/office/powerpoint/2010/main" val="3263447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8">
            <a:extLst>
              <a:ext uri="{FF2B5EF4-FFF2-40B4-BE49-F238E27FC236}">
                <a16:creationId xmlns:a16="http://schemas.microsoft.com/office/drawing/2014/main" id="{1F58AAC1-17CA-4E16-915B-3988D25174D9}"/>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C366D97E-FD6A-41C0-A986-0A8223050659}" type="slidenum">
              <a:rPr lang="en-GB" altLang="fr-FR" smtClean="0"/>
              <a:pPr>
                <a:spcBef>
                  <a:spcPct val="0"/>
                </a:spcBef>
                <a:buClrTx/>
                <a:buFontTx/>
                <a:buNone/>
              </a:pPr>
              <a:t>15</a:t>
            </a:fld>
            <a:endParaRPr lang="en-GB" altLang="fr-FR"/>
          </a:p>
        </p:txBody>
      </p:sp>
      <p:sp>
        <p:nvSpPr>
          <p:cNvPr id="16387" name="Rectangle 1">
            <a:extLst>
              <a:ext uri="{FF2B5EF4-FFF2-40B4-BE49-F238E27FC236}">
                <a16:creationId xmlns:a16="http://schemas.microsoft.com/office/drawing/2014/main" id="{84A5F27E-BC21-4B95-AC1F-3BD59C3053E4}"/>
              </a:ext>
            </a:extLst>
          </p:cNvPr>
          <p:cNvSpPr>
            <a:spLocks noGrp="1" noRot="1" noChangeAspect="1" noChangeArrowheads="1" noTextEdit="1"/>
          </p:cNvSpPr>
          <p:nvPr>
            <p:ph type="sldImg"/>
          </p:nvPr>
        </p:nvSpPr>
        <p:spPr>
          <a:xfrm>
            <a:off x="90488" y="744538"/>
            <a:ext cx="6616700"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Rectangle 2">
            <a:extLst>
              <a:ext uri="{FF2B5EF4-FFF2-40B4-BE49-F238E27FC236}">
                <a16:creationId xmlns:a16="http://schemas.microsoft.com/office/drawing/2014/main" id="{62D6249A-6D80-41B0-B8E3-19D31CF4C043}"/>
              </a:ext>
            </a:extLst>
          </p:cNvPr>
          <p:cNvSpPr>
            <a:spLocks noGrp="1" noChangeArrowheads="1"/>
          </p:cNvSpPr>
          <p:nvPr>
            <p:ph type="body" idx="1"/>
          </p:nvPr>
        </p:nvSpPr>
        <p:spPr>
          <a:xfrm>
            <a:off x="906463" y="4716463"/>
            <a:ext cx="4984750"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fr-FR">
              <a:latin typeface="Times New Roman" panose="02020603050405020304" pitchFamily="18" charset="0"/>
            </a:endParaRPr>
          </a:p>
        </p:txBody>
      </p:sp>
    </p:spTree>
    <p:extLst>
      <p:ext uri="{BB962C8B-B14F-4D97-AF65-F5344CB8AC3E}">
        <p14:creationId xmlns:p14="http://schemas.microsoft.com/office/powerpoint/2010/main" val="568120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8">
            <a:extLst>
              <a:ext uri="{FF2B5EF4-FFF2-40B4-BE49-F238E27FC236}">
                <a16:creationId xmlns:a16="http://schemas.microsoft.com/office/drawing/2014/main" id="{D493F405-B779-419E-8002-4A326C6DB25D}"/>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9D220A3-BBEE-4423-938E-8812D67E231F}" type="slidenum">
              <a:rPr lang="en-GB" altLang="fr-FR" smtClean="0"/>
              <a:pPr>
                <a:spcBef>
                  <a:spcPct val="0"/>
                </a:spcBef>
                <a:buClrTx/>
                <a:buFontTx/>
                <a:buNone/>
              </a:pPr>
              <a:t>16</a:t>
            </a:fld>
            <a:endParaRPr lang="en-GB" altLang="fr-FR"/>
          </a:p>
        </p:txBody>
      </p:sp>
      <p:sp>
        <p:nvSpPr>
          <p:cNvPr id="18435" name="Rectangle 1">
            <a:extLst>
              <a:ext uri="{FF2B5EF4-FFF2-40B4-BE49-F238E27FC236}">
                <a16:creationId xmlns:a16="http://schemas.microsoft.com/office/drawing/2014/main" id="{D92E41D1-DC3D-4F3C-97CE-40A1B2A100A7}"/>
              </a:ext>
            </a:extLst>
          </p:cNvPr>
          <p:cNvSpPr>
            <a:spLocks noGrp="1" noRot="1" noChangeAspect="1" noChangeArrowheads="1" noTextEdit="1"/>
          </p:cNvSpPr>
          <p:nvPr>
            <p:ph type="sldImg"/>
          </p:nvPr>
        </p:nvSpPr>
        <p:spPr>
          <a:xfrm>
            <a:off x="90488" y="744538"/>
            <a:ext cx="6616700"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6" name="Rectangle 2">
            <a:extLst>
              <a:ext uri="{FF2B5EF4-FFF2-40B4-BE49-F238E27FC236}">
                <a16:creationId xmlns:a16="http://schemas.microsoft.com/office/drawing/2014/main" id="{DA18441C-0938-4411-B62F-D468A53058B9}"/>
              </a:ext>
            </a:extLst>
          </p:cNvPr>
          <p:cNvSpPr>
            <a:spLocks noGrp="1" noChangeArrowheads="1"/>
          </p:cNvSpPr>
          <p:nvPr>
            <p:ph type="body" idx="1"/>
          </p:nvPr>
        </p:nvSpPr>
        <p:spPr>
          <a:xfrm>
            <a:off x="906463" y="4716463"/>
            <a:ext cx="4984750"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s-ES" altLang="fr-FR" noProof="0" dirty="0">
                <a:latin typeface="Times New Roman" panose="02020603050405020304" pitchFamily="18" charset="0"/>
              </a:rPr>
              <a:t>Lista no exhaustiva: letrinas de compostaje, </a:t>
            </a:r>
            <a:r>
              <a:rPr lang="es-ES" altLang="fr-FR" noProof="0" dirty="0">
                <a:latin typeface="+mn-lt"/>
              </a:rPr>
              <a:t>s</a:t>
            </a:r>
            <a:r>
              <a:rPr lang="es-ES" noProof="0" dirty="0"/>
              <a:t>aneamiento ecológico (</a:t>
            </a:r>
            <a:r>
              <a:rPr lang="es-ES" noProof="0" dirty="0" err="1"/>
              <a:t>EcoSan</a:t>
            </a:r>
            <a:r>
              <a:rPr lang="es-ES" noProof="0" dirty="0"/>
              <a:t>)...</a:t>
            </a:r>
            <a:endParaRPr lang="es-ES" altLang="fr-FR" noProof="0" dirty="0">
              <a:latin typeface="Times New Roman" panose="02020603050405020304" pitchFamily="18" charset="0"/>
            </a:endParaRPr>
          </a:p>
        </p:txBody>
      </p:sp>
    </p:spTree>
    <p:extLst>
      <p:ext uri="{BB962C8B-B14F-4D97-AF65-F5344CB8AC3E}">
        <p14:creationId xmlns:p14="http://schemas.microsoft.com/office/powerpoint/2010/main" val="3032319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8">
            <a:extLst>
              <a:ext uri="{FF2B5EF4-FFF2-40B4-BE49-F238E27FC236}">
                <a16:creationId xmlns:a16="http://schemas.microsoft.com/office/drawing/2014/main" id="{09136CFB-B3BD-4252-ACA5-25C687D72C39}"/>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0A4D2528-97C6-4269-93B3-8D64A2433883}" type="slidenum">
              <a:rPr lang="en-GB" altLang="fr-FR" smtClean="0"/>
              <a:pPr>
                <a:spcBef>
                  <a:spcPct val="0"/>
                </a:spcBef>
                <a:buClrTx/>
                <a:buFontTx/>
                <a:buNone/>
              </a:pPr>
              <a:t>17</a:t>
            </a:fld>
            <a:endParaRPr lang="en-GB" altLang="fr-FR"/>
          </a:p>
        </p:txBody>
      </p:sp>
      <p:sp>
        <p:nvSpPr>
          <p:cNvPr id="20483" name="Rectangle 1">
            <a:extLst>
              <a:ext uri="{FF2B5EF4-FFF2-40B4-BE49-F238E27FC236}">
                <a16:creationId xmlns:a16="http://schemas.microsoft.com/office/drawing/2014/main" id="{06540DF2-BDC4-43C2-A987-09F8E1832A79}"/>
              </a:ext>
            </a:extLst>
          </p:cNvPr>
          <p:cNvSpPr>
            <a:spLocks noGrp="1" noRot="1" noChangeAspect="1" noChangeArrowheads="1" noTextEdit="1"/>
          </p:cNvSpPr>
          <p:nvPr>
            <p:ph type="sldImg"/>
          </p:nvPr>
        </p:nvSpPr>
        <p:spPr>
          <a:xfrm>
            <a:off x="90488" y="744538"/>
            <a:ext cx="6616700"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a:extLst>
              <a:ext uri="{FF2B5EF4-FFF2-40B4-BE49-F238E27FC236}">
                <a16:creationId xmlns:a16="http://schemas.microsoft.com/office/drawing/2014/main" id="{E1607EE8-1B6C-488D-8434-E075C3A8BF19}"/>
              </a:ext>
            </a:extLst>
          </p:cNvPr>
          <p:cNvSpPr>
            <a:spLocks noGrp="1" noChangeArrowheads="1"/>
          </p:cNvSpPr>
          <p:nvPr>
            <p:ph type="body" idx="1"/>
          </p:nvPr>
        </p:nvSpPr>
        <p:spPr>
          <a:xfrm>
            <a:off x="906463" y="4716463"/>
            <a:ext cx="4984750"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fr-FR">
              <a:latin typeface="Times New Roman" panose="02020603050405020304" pitchFamily="18" charset="0"/>
            </a:endParaRPr>
          </a:p>
        </p:txBody>
      </p:sp>
    </p:spTree>
    <p:extLst>
      <p:ext uri="{BB962C8B-B14F-4D97-AF65-F5344CB8AC3E}">
        <p14:creationId xmlns:p14="http://schemas.microsoft.com/office/powerpoint/2010/main" val="2660266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0A5AB350-81FE-4E77-9D0D-045F9438DB1C}"/>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00E32BFB-E3E4-473F-B384-541F3EDED7EF}" type="slidenum">
              <a:rPr lang="en-GB" altLang="fr-FR" smtClean="0"/>
              <a:pPr>
                <a:spcBef>
                  <a:spcPct val="0"/>
                </a:spcBef>
                <a:buClrTx/>
                <a:buFontTx/>
                <a:buNone/>
              </a:pPr>
              <a:t>18</a:t>
            </a:fld>
            <a:endParaRPr lang="en-GB" altLang="fr-FR"/>
          </a:p>
        </p:txBody>
      </p:sp>
      <p:sp>
        <p:nvSpPr>
          <p:cNvPr id="22531" name="Rectangle 1">
            <a:extLst>
              <a:ext uri="{FF2B5EF4-FFF2-40B4-BE49-F238E27FC236}">
                <a16:creationId xmlns:a16="http://schemas.microsoft.com/office/drawing/2014/main" id="{FAC33644-FF93-44D4-80E1-6BBB2170C135}"/>
              </a:ext>
            </a:extLst>
          </p:cNvPr>
          <p:cNvSpPr>
            <a:spLocks noGrp="1" noRot="1" noChangeAspect="1" noChangeArrowheads="1" noTextEdit="1"/>
          </p:cNvSpPr>
          <p:nvPr>
            <p:ph type="sldImg"/>
          </p:nvPr>
        </p:nvSpPr>
        <p:spPr>
          <a:xfrm>
            <a:off x="90488" y="744538"/>
            <a:ext cx="6616700"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a:extLst>
              <a:ext uri="{FF2B5EF4-FFF2-40B4-BE49-F238E27FC236}">
                <a16:creationId xmlns:a16="http://schemas.microsoft.com/office/drawing/2014/main" id="{21019D22-4D0C-44A0-BD5A-5A6F4BE48F3A}"/>
              </a:ext>
            </a:extLst>
          </p:cNvPr>
          <p:cNvSpPr>
            <a:spLocks noGrp="1" noChangeArrowheads="1"/>
          </p:cNvSpPr>
          <p:nvPr>
            <p:ph type="body" idx="1"/>
          </p:nvPr>
        </p:nvSpPr>
        <p:spPr>
          <a:xfrm>
            <a:off x="906463" y="4716463"/>
            <a:ext cx="4984750"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fr-FR" noProof="0" dirty="0">
                <a:solidFill>
                  <a:srgbClr val="002060"/>
                </a:solidFill>
              </a:rPr>
              <a:t>Considerar</a:t>
            </a:r>
            <a:r>
              <a:rPr lang="es-ES" altLang="fr-FR" baseline="0" noProof="0" dirty="0">
                <a:solidFill>
                  <a:srgbClr val="002060"/>
                </a:solidFill>
              </a:rPr>
              <a:t> todos los criterios para la decisión:</a:t>
            </a:r>
            <a:r>
              <a:rPr lang="es-ES" altLang="fr-FR" noProof="0" dirty="0">
                <a:solidFill>
                  <a:srgbClr val="002060"/>
                </a:solidFill>
              </a:rPr>
              <a:t> ¡TÉCNICOS Y CULTURALES!</a:t>
            </a:r>
          </a:p>
          <a:p>
            <a:endParaRPr lang="en-US" altLang="fr-FR" dirty="0">
              <a:latin typeface="Times New Roman" panose="02020603050405020304" pitchFamily="18" charset="0"/>
            </a:endParaRPr>
          </a:p>
        </p:txBody>
      </p:sp>
    </p:spTree>
    <p:extLst>
      <p:ext uri="{BB962C8B-B14F-4D97-AF65-F5344CB8AC3E}">
        <p14:creationId xmlns:p14="http://schemas.microsoft.com/office/powerpoint/2010/main" val="2317791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8">
            <a:extLst>
              <a:ext uri="{FF2B5EF4-FFF2-40B4-BE49-F238E27FC236}">
                <a16:creationId xmlns:a16="http://schemas.microsoft.com/office/drawing/2014/main" id="{D7100A6F-5E73-40BA-A1F2-721F62605730}"/>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6611A861-580D-4A8A-8D52-67D5AC950DB2}" type="slidenum">
              <a:rPr lang="en-GB" altLang="fr-FR" smtClean="0"/>
              <a:pPr>
                <a:spcBef>
                  <a:spcPct val="0"/>
                </a:spcBef>
                <a:buClrTx/>
                <a:buFontTx/>
                <a:buNone/>
              </a:pPr>
              <a:t>19</a:t>
            </a:fld>
            <a:endParaRPr lang="en-GB" altLang="fr-FR"/>
          </a:p>
        </p:txBody>
      </p:sp>
      <p:sp>
        <p:nvSpPr>
          <p:cNvPr id="26627" name="Rectangle 1">
            <a:extLst>
              <a:ext uri="{FF2B5EF4-FFF2-40B4-BE49-F238E27FC236}">
                <a16:creationId xmlns:a16="http://schemas.microsoft.com/office/drawing/2014/main" id="{62C8A8B7-2A8C-41E9-B0E7-23DB8A90EDEA}"/>
              </a:ext>
            </a:extLst>
          </p:cNvPr>
          <p:cNvSpPr>
            <a:spLocks noGrp="1" noRot="1" noChangeAspect="1" noChangeArrowheads="1" noTextEdit="1"/>
          </p:cNvSpPr>
          <p:nvPr>
            <p:ph type="sldImg"/>
          </p:nvPr>
        </p:nvSpPr>
        <p:spPr>
          <a:xfrm>
            <a:off x="90488" y="744538"/>
            <a:ext cx="6616700"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a:extLst>
              <a:ext uri="{FF2B5EF4-FFF2-40B4-BE49-F238E27FC236}">
                <a16:creationId xmlns:a16="http://schemas.microsoft.com/office/drawing/2014/main" id="{B9DA4AE9-05A7-4391-8C4A-A4281899A105}"/>
              </a:ext>
            </a:extLst>
          </p:cNvPr>
          <p:cNvSpPr>
            <a:spLocks noGrp="1" noChangeArrowheads="1"/>
          </p:cNvSpPr>
          <p:nvPr>
            <p:ph type="body" idx="1"/>
          </p:nvPr>
        </p:nvSpPr>
        <p:spPr>
          <a:xfrm>
            <a:off x="906463" y="4716463"/>
            <a:ext cx="4984750"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171450" indent="-171450">
              <a:buFont typeface="Arial" panose="020B0604020202020204" pitchFamily="34" charset="0"/>
              <a:buChar char="•"/>
            </a:pPr>
            <a:r>
              <a:rPr lang="es-ES" sz="1200" b="0" i="0" kern="1200" noProof="0" dirty="0">
                <a:solidFill>
                  <a:schemeClr val="tx1"/>
                </a:solidFill>
                <a:effectLst/>
                <a:latin typeface="+mn-lt"/>
                <a:ea typeface="+mn-ea"/>
                <a:cs typeface="+mn-cs"/>
              </a:rPr>
              <a:t>Letrinas de zanja </a:t>
            </a:r>
            <a:r>
              <a:rPr lang="es-ES" altLang="fr-FR" noProof="0" dirty="0">
                <a:latin typeface="Times New Roman" panose="02020603050405020304" pitchFamily="18" charset="0"/>
              </a:rPr>
              <a:t>para el comienzo de una emergencia.</a:t>
            </a:r>
          </a:p>
          <a:p>
            <a:pPr marL="171450" indent="-171450">
              <a:buFont typeface="Arial" panose="020B0604020202020204" pitchFamily="34" charset="0"/>
              <a:buChar char="•"/>
            </a:pPr>
            <a:r>
              <a:rPr lang="es-ES" altLang="fr-FR" noProof="0" dirty="0">
                <a:latin typeface="Times New Roman" panose="02020603050405020304" pitchFamily="18" charset="0"/>
              </a:rPr>
              <a:t>Letrinas de pozo.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altLang="fr-FR" noProof="0" dirty="0">
                <a:latin typeface="+mn-lt"/>
              </a:rPr>
              <a:t>Letrinas</a:t>
            </a:r>
            <a:r>
              <a:rPr lang="es-ES" altLang="fr-FR" baseline="0" noProof="0" dirty="0">
                <a:latin typeface="+mn-lt"/>
              </a:rPr>
              <a:t> de pozo m</a:t>
            </a:r>
            <a:r>
              <a:rPr lang="es-ES" altLang="fr-FR" noProof="0" dirty="0">
                <a:latin typeface="+mn-lt"/>
              </a:rPr>
              <a:t>ejoradas</a:t>
            </a:r>
            <a:r>
              <a:rPr lang="es-ES" altLang="fr-FR" baseline="0" noProof="0" dirty="0">
                <a:latin typeface="+mn-lt"/>
              </a:rPr>
              <a:t> con ventilación.</a:t>
            </a:r>
            <a:r>
              <a:rPr lang="es-ES" altLang="fr-FR" noProof="0" dirty="0">
                <a:latin typeface="Times New Roman" panose="02020603050405020304" pitchFamily="18" charset="0"/>
              </a:rPr>
              <a:t> </a:t>
            </a:r>
          </a:p>
          <a:p>
            <a:pPr marL="171450" indent="-171450">
              <a:buFont typeface="Arial" panose="020B0604020202020204" pitchFamily="34" charset="0"/>
              <a:buChar char="•"/>
            </a:pPr>
            <a:r>
              <a:rPr lang="es-ES" altLang="fr-FR" noProof="0" dirty="0">
                <a:latin typeface="Times New Roman" panose="02020603050405020304" pitchFamily="18" charset="0"/>
              </a:rPr>
              <a:t>Inodoro de arrastre (con sifón). Tener en cuenta</a:t>
            </a:r>
            <a:r>
              <a:rPr lang="es-ES" altLang="fr-FR" baseline="0" noProof="0" dirty="0">
                <a:latin typeface="Times New Roman" panose="02020603050405020304" pitchFamily="18" charset="0"/>
              </a:rPr>
              <a:t> la disponibilidad del agua </a:t>
            </a:r>
            <a:r>
              <a:rPr lang="es-ES" altLang="fr-FR" noProof="0" dirty="0">
                <a:latin typeface="Times New Roman" panose="02020603050405020304" pitchFamily="18" charset="0"/>
              </a:rPr>
              <a:t>y el material de limpieza anal.</a:t>
            </a:r>
          </a:p>
          <a:p>
            <a:endParaRPr lang="en-US" altLang="fr-FR" dirty="0">
              <a:latin typeface="Times New Roman" panose="02020603050405020304" pitchFamily="18" charset="0"/>
            </a:endParaRPr>
          </a:p>
        </p:txBody>
      </p:sp>
    </p:spTree>
    <p:extLst>
      <p:ext uri="{BB962C8B-B14F-4D97-AF65-F5344CB8AC3E}">
        <p14:creationId xmlns:p14="http://schemas.microsoft.com/office/powerpoint/2010/main" val="3381854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8"/>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008E9630-351C-4FD0-8150-DA3E59A9DC78}" type="slidenum">
              <a:rPr lang="en-GB" altLang="fr-FR" smtClean="0">
                <a:ea typeface="Arial Unicode MS" panose="020B0604020202020204" pitchFamily="34" charset="-128"/>
              </a:rPr>
              <a:pPr>
                <a:spcBef>
                  <a:spcPct val="0"/>
                </a:spcBef>
                <a:buClrTx/>
                <a:buFontTx/>
                <a:buNone/>
              </a:pPr>
              <a:t>20</a:t>
            </a:fld>
            <a:endParaRPr lang="en-GB" altLang="fr-FR">
              <a:ea typeface="Arial Unicode MS" panose="020B0604020202020204" pitchFamily="34" charset="-128"/>
            </a:endParaRPr>
          </a:p>
        </p:txBody>
      </p:sp>
      <p:sp>
        <p:nvSpPr>
          <p:cNvPr id="33795" name="Rectangle 1"/>
          <p:cNvSpPr>
            <a:spLocks noGrp="1" noRot="1" noChangeAspect="1" noChangeArrowheads="1" noTextEdit="1"/>
          </p:cNvSpPr>
          <p:nvPr>
            <p:ph type="sldImg"/>
          </p:nvPr>
        </p:nvSpPr>
        <p:spPr>
          <a:xfrm>
            <a:off x="2286000" y="514350"/>
            <a:ext cx="4572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6" name="Rectangle 2"/>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739775" lvl="1" indent="-282575">
              <a:buClr>
                <a:srgbClr val="C00000"/>
              </a:buClr>
              <a:buSzPct val="80000"/>
              <a:buFont typeface="Webdings" panose="05030102010509060703" pitchFamily="18" charset="2"/>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altLang="fr-FR" sz="2000" dirty="0">
              <a:solidFill>
                <a:srgbClr val="002060"/>
              </a:solidFill>
            </a:endParaRPr>
          </a:p>
          <a:p>
            <a:pPr marL="739775" lvl="1" indent="-282575">
              <a:buClr>
                <a:srgbClr val="C00000"/>
              </a:buClr>
              <a:buSzPct val="80000"/>
              <a:buFont typeface="Webdings" panose="05030102010509060703" pitchFamily="18" charset="2"/>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altLang="fr-FR" sz="2000" dirty="0">
              <a:solidFill>
                <a:srgbClr val="002060"/>
              </a:solidFill>
            </a:endParaRPr>
          </a:p>
          <a:p>
            <a:endParaRPr lang="en-US" altLang="fr-FR" dirty="0">
              <a:latin typeface="Times New Roman" panose="02020603050405020304" pitchFamily="18" charset="0"/>
            </a:endParaRPr>
          </a:p>
        </p:txBody>
      </p:sp>
    </p:spTree>
    <p:extLst>
      <p:ext uri="{BB962C8B-B14F-4D97-AF65-F5344CB8AC3E}">
        <p14:creationId xmlns:p14="http://schemas.microsoft.com/office/powerpoint/2010/main" val="1089363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8"/>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8AC72F7-D652-4BBD-B5EC-FAA4C1D51DFE}" type="slidenum">
              <a:rPr lang="en-GB" altLang="fr-FR" smtClean="0">
                <a:ea typeface="Arial Unicode MS" panose="020B0604020202020204" pitchFamily="34" charset="-128"/>
              </a:rPr>
              <a:pPr>
                <a:spcBef>
                  <a:spcPct val="0"/>
                </a:spcBef>
                <a:buClrTx/>
                <a:buFontTx/>
                <a:buNone/>
              </a:pPr>
              <a:t>21</a:t>
            </a:fld>
            <a:endParaRPr lang="en-GB" altLang="fr-FR">
              <a:ea typeface="Arial Unicode MS" panose="020B0604020202020204" pitchFamily="34" charset="-128"/>
            </a:endParaRPr>
          </a:p>
        </p:txBody>
      </p:sp>
      <p:sp>
        <p:nvSpPr>
          <p:cNvPr id="44035" name="Rectangle 1"/>
          <p:cNvSpPr>
            <a:spLocks noGrp="1" noRot="1" noChangeAspect="1" noChangeArrowheads="1" noTextEdit="1"/>
          </p:cNvSpPr>
          <p:nvPr>
            <p:ph type="sldImg"/>
          </p:nvPr>
        </p:nvSpPr>
        <p:spPr>
          <a:xfrm>
            <a:off x="2286000" y="514350"/>
            <a:ext cx="4572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Rectangle 2"/>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s-ES" altLang="fr-FR" noProof="0" dirty="0">
                <a:latin typeface="Times New Roman" panose="02020603050405020304" pitchFamily="18" charset="0"/>
              </a:rPr>
              <a:t>Después</a:t>
            </a:r>
            <a:r>
              <a:rPr lang="es-ES" altLang="fr-FR" baseline="0" noProof="0" dirty="0">
                <a:latin typeface="Times New Roman" panose="02020603050405020304" pitchFamily="18" charset="0"/>
              </a:rPr>
              <a:t> del tratamiento</a:t>
            </a:r>
            <a:r>
              <a:rPr lang="es-ES" altLang="fr-FR" noProof="0" dirty="0">
                <a:latin typeface="Times New Roman" panose="02020603050405020304" pitchFamily="18" charset="0"/>
              </a:rPr>
              <a:t> (tanques sépticos u otros sistemas), tenemos que evacuar los efluentes</a:t>
            </a:r>
            <a:r>
              <a:rPr lang="es-ES" altLang="fr-FR" baseline="0" noProof="0" dirty="0">
                <a:latin typeface="Times New Roman" panose="02020603050405020304" pitchFamily="18" charset="0"/>
              </a:rPr>
              <a:t> de forma segura.</a:t>
            </a:r>
            <a:endParaRPr lang="es-ES" altLang="fr-FR" noProof="0" dirty="0">
              <a:latin typeface="Times New Roman" panose="02020603050405020304" pitchFamily="18" charset="0"/>
            </a:endParaRPr>
          </a:p>
          <a:p>
            <a:r>
              <a:rPr lang="es-ES" altLang="fr-FR" noProof="0" dirty="0">
                <a:latin typeface="Times New Roman" panose="02020603050405020304" pitchFamily="18" charset="0"/>
              </a:rPr>
              <a:t>En la</a:t>
            </a:r>
            <a:r>
              <a:rPr lang="es-ES" altLang="fr-FR" baseline="0" noProof="0" dirty="0">
                <a:latin typeface="Times New Roman" panose="02020603050405020304" pitchFamily="18" charset="0"/>
              </a:rPr>
              <a:t> diapositiva</a:t>
            </a:r>
            <a:r>
              <a:rPr lang="es-ES" altLang="fr-FR" noProof="0" dirty="0">
                <a:latin typeface="Times New Roman" panose="02020603050405020304" pitchFamily="18" charset="0"/>
              </a:rPr>
              <a:t>, figuran las imágenes </a:t>
            </a:r>
            <a:r>
              <a:rPr lang="es-ES" altLang="fr-FR" baseline="0" noProof="0" dirty="0">
                <a:latin typeface="Times New Roman" panose="02020603050405020304" pitchFamily="18" charset="0"/>
              </a:rPr>
              <a:t>de un pozo filtrante y de una fosa de drenaje.</a:t>
            </a:r>
          </a:p>
          <a:p>
            <a:endParaRPr lang="es-ES" altLang="fr-FR" noProof="0" dirty="0">
              <a:latin typeface="Times New Roman" panose="02020603050405020304" pitchFamily="18" charset="0"/>
            </a:endParaRPr>
          </a:p>
          <a:p>
            <a:r>
              <a:rPr lang="es-ES" altLang="fr-FR" noProof="0" dirty="0">
                <a:latin typeface="Times New Roman" panose="02020603050405020304" pitchFamily="18" charset="0"/>
              </a:rPr>
              <a:t>La</a:t>
            </a:r>
            <a:r>
              <a:rPr lang="es-ES" altLang="fr-FR" baseline="0" noProof="0" dirty="0">
                <a:latin typeface="Times New Roman" panose="02020603050405020304" pitchFamily="18" charset="0"/>
              </a:rPr>
              <a:t> elección del sistema de evacuación dependerá de la eficacia del tratamiento.</a:t>
            </a:r>
            <a:endParaRPr lang="es-ES" altLang="fr-FR" noProof="0" dirty="0">
              <a:latin typeface="Times New Roman" panose="02020603050405020304" pitchFamily="18" charset="0"/>
            </a:endParaRPr>
          </a:p>
        </p:txBody>
      </p:sp>
    </p:spTree>
    <p:extLst>
      <p:ext uri="{BB962C8B-B14F-4D97-AF65-F5344CB8AC3E}">
        <p14:creationId xmlns:p14="http://schemas.microsoft.com/office/powerpoint/2010/main" val="2362134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noProof="0" dirty="0"/>
              <a:t>El enfoque más habitual para la recolección de aguas residuales en los países en desarrollo es el vaciado de letrinas de pozo y tanques sépticos por</a:t>
            </a:r>
            <a:r>
              <a:rPr lang="es-ES" baseline="0" noProof="0" dirty="0"/>
              <a:t> medio </a:t>
            </a:r>
            <a:r>
              <a:rPr lang="es-ES" noProof="0" dirty="0"/>
              <a:t>de</a:t>
            </a:r>
            <a:r>
              <a:rPr lang="es-ES" baseline="0" noProof="0" dirty="0"/>
              <a:t> </a:t>
            </a:r>
            <a:r>
              <a:rPr lang="es-ES" noProof="0" dirty="0"/>
              <a:t>camiones de drenaje. </a:t>
            </a:r>
          </a:p>
          <a:p>
            <a:pPr marL="171450" indent="-171450">
              <a:buFont typeface="Arial" panose="020B0604020202020204" pitchFamily="34" charset="0"/>
              <a:buChar char="•"/>
            </a:pPr>
            <a:r>
              <a:rPr lang="es-ES" noProof="0" dirty="0"/>
              <a:t>Desafortunadamente, en muchos casos, las aguas residuales son eliminadas de forma irregular, lo que conlleva varios riesgos para la población.</a:t>
            </a:r>
            <a:endParaRPr lang="en-US" dirty="0"/>
          </a:p>
          <a:p>
            <a:pPr marL="171450" indent="-171450">
              <a:buFont typeface="Arial" panose="020B0604020202020204" pitchFamily="34" charset="0"/>
              <a:buChar char="•"/>
            </a:pPr>
            <a:r>
              <a:rPr lang="es-ES" dirty="0"/>
              <a:t>Las aguas residuales pueden transportarse a las plantas de tratamiento. Sin embargo, a menudo, estas plantas se sobrecargan, no se mantienen o no funcionan correctamente. Es decir, las aguas residuales no se tratan correctamente y se vierten al medio ambiente, lo que </a:t>
            </a:r>
            <a:r>
              <a:rPr lang="es-AR" dirty="0"/>
              <a:t>también genera varios riesgos para la población.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noProof="0" dirty="0"/>
              <a:t>Además, el vertido de aguas residuales</a:t>
            </a:r>
            <a:r>
              <a:rPr lang="es-ES" baseline="0" noProof="0" dirty="0"/>
              <a:t> al medio ambiente también es una pérdida de un posible recurso</a:t>
            </a:r>
            <a:r>
              <a:rPr lang="es-ES" noProof="0" dirty="0"/>
              <a:t>. Si las heces se procesan correctamente, pueden reciclarse y usarse como fertilizante y compostaje.</a:t>
            </a:r>
          </a:p>
          <a:p>
            <a:pPr marL="171450" indent="-171450">
              <a:buFont typeface="Arial" panose="020B0604020202020204" pitchFamily="34" charset="0"/>
              <a:buChar char="•"/>
            </a:pPr>
            <a:endParaRPr lang="fr-CH" b="1" dirty="0"/>
          </a:p>
        </p:txBody>
      </p:sp>
      <p:sp>
        <p:nvSpPr>
          <p:cNvPr id="4" name="Slide Number Placeholder 3"/>
          <p:cNvSpPr>
            <a:spLocks noGrp="1"/>
          </p:cNvSpPr>
          <p:nvPr>
            <p:ph type="sldNum" sz="quarter" idx="10"/>
          </p:nvPr>
        </p:nvSpPr>
        <p:spPr/>
        <p:txBody>
          <a:bodyPr/>
          <a:lstStyle/>
          <a:p>
            <a:fld id="{BC56A1BF-1CC1-4BBD-88CF-BFED76E52D9D}" type="slidenum">
              <a:rPr lang="fr-CH" smtClean="0"/>
              <a:t>22</a:t>
            </a:fld>
            <a:endParaRPr lang="fr-CH"/>
          </a:p>
        </p:txBody>
      </p:sp>
    </p:spTree>
    <p:extLst>
      <p:ext uri="{BB962C8B-B14F-4D97-AF65-F5344CB8AC3E}">
        <p14:creationId xmlns:p14="http://schemas.microsoft.com/office/powerpoint/2010/main" val="370691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23</a:t>
            </a:fld>
            <a:endParaRPr lang="fr-CH"/>
          </a:p>
        </p:txBody>
      </p:sp>
    </p:spTree>
    <p:extLst>
      <p:ext uri="{BB962C8B-B14F-4D97-AF65-F5344CB8AC3E}">
        <p14:creationId xmlns:p14="http://schemas.microsoft.com/office/powerpoint/2010/main" val="888622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8">
            <a:extLst>
              <a:ext uri="{FF2B5EF4-FFF2-40B4-BE49-F238E27FC236}">
                <a16:creationId xmlns:a16="http://schemas.microsoft.com/office/drawing/2014/main" id="{F76DFE13-BF48-4D63-98C8-84DBEA786E41}"/>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DEACAA92-B976-4DE4-AFF5-F763BEEB803B}" type="slidenum">
              <a:rPr lang="en-GB" altLang="fr-FR" smtClean="0"/>
              <a:pPr>
                <a:spcBef>
                  <a:spcPct val="0"/>
                </a:spcBef>
                <a:buClrTx/>
                <a:buFontTx/>
                <a:buNone/>
              </a:pPr>
              <a:t>4</a:t>
            </a:fld>
            <a:endParaRPr lang="en-GB" altLang="fr-FR"/>
          </a:p>
        </p:txBody>
      </p:sp>
      <p:sp>
        <p:nvSpPr>
          <p:cNvPr id="8195" name="Rectangle 1">
            <a:extLst>
              <a:ext uri="{FF2B5EF4-FFF2-40B4-BE49-F238E27FC236}">
                <a16:creationId xmlns:a16="http://schemas.microsoft.com/office/drawing/2014/main" id="{23B2FF29-52E7-40C8-8837-E08CDA0D03F3}"/>
              </a:ext>
            </a:extLst>
          </p:cNvPr>
          <p:cNvSpPr>
            <a:spLocks noGrp="1" noRot="1" noChangeAspect="1" noChangeArrowheads="1" noTextEdit="1"/>
          </p:cNvSpPr>
          <p:nvPr>
            <p:ph type="sldImg"/>
          </p:nvPr>
        </p:nvSpPr>
        <p:spPr>
          <a:xfrm>
            <a:off x="2286000" y="514350"/>
            <a:ext cx="4572000" cy="25717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DF23FF33-1FCA-4B24-B866-FE550C3504DF}"/>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fr-FR">
              <a:latin typeface="Times New Roman" panose="02020603050405020304" pitchFamily="18" charset="0"/>
            </a:endParaRPr>
          </a:p>
        </p:txBody>
      </p:sp>
    </p:spTree>
    <p:extLst>
      <p:ext uri="{BB962C8B-B14F-4D97-AF65-F5344CB8AC3E}">
        <p14:creationId xmlns:p14="http://schemas.microsoft.com/office/powerpoint/2010/main" val="1416669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El agua y las aguas residuales,</a:t>
            </a:r>
            <a:r>
              <a:rPr lang="es-ES" baseline="0" noProof="0" dirty="0"/>
              <a:t> con todos sus productos, </a:t>
            </a:r>
            <a:r>
              <a:rPr lang="es-ES" noProof="0" dirty="0"/>
              <a:t>deben planificarse de manera integrada para minimizar los riesgos y reciclar los productos de manera segura. Idealmente, este debería ser un sistema de ciclos cerrados.</a:t>
            </a:r>
          </a:p>
        </p:txBody>
      </p:sp>
      <p:sp>
        <p:nvSpPr>
          <p:cNvPr id="4" name="Slide Number Placeholder 3"/>
          <p:cNvSpPr>
            <a:spLocks noGrp="1"/>
          </p:cNvSpPr>
          <p:nvPr>
            <p:ph type="sldNum" sz="quarter" idx="10"/>
          </p:nvPr>
        </p:nvSpPr>
        <p:spPr/>
        <p:txBody>
          <a:bodyPr/>
          <a:lstStyle/>
          <a:p>
            <a:fld id="{BC56A1BF-1CC1-4BBD-88CF-BFED76E52D9D}" type="slidenum">
              <a:rPr lang="fr-CH" smtClean="0"/>
              <a:t>24</a:t>
            </a:fld>
            <a:endParaRPr lang="fr-CH"/>
          </a:p>
        </p:txBody>
      </p:sp>
    </p:spTree>
    <p:extLst>
      <p:ext uri="{BB962C8B-B14F-4D97-AF65-F5344CB8AC3E}">
        <p14:creationId xmlns:p14="http://schemas.microsoft.com/office/powerpoint/2010/main" val="318467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25</a:t>
            </a:fld>
            <a:endParaRPr lang="fr-CH"/>
          </a:p>
        </p:txBody>
      </p:sp>
    </p:spTree>
    <p:extLst>
      <p:ext uri="{BB962C8B-B14F-4D97-AF65-F5344CB8AC3E}">
        <p14:creationId xmlns:p14="http://schemas.microsoft.com/office/powerpoint/2010/main" val="1454651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26</a:t>
            </a:fld>
            <a:endParaRPr lang="fr-CH"/>
          </a:p>
        </p:txBody>
      </p:sp>
    </p:spTree>
    <p:extLst>
      <p:ext uri="{BB962C8B-B14F-4D97-AF65-F5344CB8AC3E}">
        <p14:creationId xmlns:p14="http://schemas.microsoft.com/office/powerpoint/2010/main" val="385453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DC87A6B2-5F8D-4776-9F68-55F39E4ACAE9}"/>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EFBB7738-4B6D-46B5-9BF4-35530432C883}"/>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latin typeface="Times New Roman" panose="02020603050405020304" pitchFamily="18" charset="0"/>
            </a:endParaRPr>
          </a:p>
        </p:txBody>
      </p:sp>
      <p:sp>
        <p:nvSpPr>
          <p:cNvPr id="34820" name="Slide Number Placeholder 3">
            <a:extLst>
              <a:ext uri="{FF2B5EF4-FFF2-40B4-BE49-F238E27FC236}">
                <a16:creationId xmlns:a16="http://schemas.microsoft.com/office/drawing/2014/main" id="{3B30A925-F97E-4B29-8C37-676418DD4D4B}"/>
              </a:ext>
            </a:extLst>
          </p:cNvPr>
          <p:cNvSpPr>
            <a:spLocks noGrp="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fld id="{8DEC50D9-A623-437D-B0C9-1B8114C18324}" type="slidenum">
              <a:rPr lang="en-GB" altLang="fr-FR" sz="1200" smtClean="0">
                <a:solidFill>
                  <a:srgbClr val="000000"/>
                </a:solidFill>
              </a:rPr>
              <a:pPr/>
              <a:t>27</a:t>
            </a:fld>
            <a:endParaRPr lang="en-GB" altLang="fr-FR" sz="1200">
              <a:solidFill>
                <a:srgbClr val="000000"/>
              </a:solidFill>
            </a:endParaRPr>
          </a:p>
        </p:txBody>
      </p:sp>
    </p:spTree>
    <p:extLst>
      <p:ext uri="{BB962C8B-B14F-4D97-AF65-F5344CB8AC3E}">
        <p14:creationId xmlns:p14="http://schemas.microsoft.com/office/powerpoint/2010/main" val="2302628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8">
            <a:extLst>
              <a:ext uri="{FF2B5EF4-FFF2-40B4-BE49-F238E27FC236}">
                <a16:creationId xmlns:a16="http://schemas.microsoft.com/office/drawing/2014/main" id="{B16B8694-FB3B-469E-B3B3-ABB3F8AD4B9A}"/>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851B8B8D-DDD1-447E-A086-D67F4CCFDC80}" type="slidenum">
              <a:rPr lang="en-GB" altLang="fr-FR" smtClean="0"/>
              <a:pPr>
                <a:spcBef>
                  <a:spcPct val="0"/>
                </a:spcBef>
                <a:buClrTx/>
                <a:buFontTx/>
                <a:buNone/>
              </a:pPr>
              <a:t>28</a:t>
            </a:fld>
            <a:endParaRPr lang="en-GB" altLang="fr-FR"/>
          </a:p>
        </p:txBody>
      </p:sp>
      <p:sp>
        <p:nvSpPr>
          <p:cNvPr id="36867" name="Rectangle 1">
            <a:extLst>
              <a:ext uri="{FF2B5EF4-FFF2-40B4-BE49-F238E27FC236}">
                <a16:creationId xmlns:a16="http://schemas.microsoft.com/office/drawing/2014/main" id="{E61541A1-4D91-4E41-AFF6-EC302B0066DD}"/>
              </a:ext>
            </a:extLst>
          </p:cNvPr>
          <p:cNvSpPr>
            <a:spLocks noGrp="1" noRot="1" noChangeAspect="1" noChangeArrowheads="1" noTextEdit="1"/>
          </p:cNvSpPr>
          <p:nvPr>
            <p:ph type="sldImg"/>
          </p:nvPr>
        </p:nvSpPr>
        <p:spPr>
          <a:xfrm>
            <a:off x="90488" y="744538"/>
            <a:ext cx="6616700"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a:extLst>
              <a:ext uri="{FF2B5EF4-FFF2-40B4-BE49-F238E27FC236}">
                <a16:creationId xmlns:a16="http://schemas.microsoft.com/office/drawing/2014/main" id="{D9877912-01A9-4182-ACF3-BE1C2979FECE}"/>
              </a:ext>
            </a:extLst>
          </p:cNvPr>
          <p:cNvSpPr>
            <a:spLocks noGrp="1" noChangeArrowheads="1"/>
          </p:cNvSpPr>
          <p:nvPr>
            <p:ph type="body" idx="1"/>
          </p:nvPr>
        </p:nvSpPr>
        <p:spPr>
          <a:xfrm>
            <a:off x="906463" y="4716463"/>
            <a:ext cx="4984750"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fr-FR">
              <a:latin typeface="Times New Roman" panose="02020603050405020304" pitchFamily="18" charset="0"/>
            </a:endParaRPr>
          </a:p>
        </p:txBody>
      </p:sp>
    </p:spTree>
    <p:extLst>
      <p:ext uri="{BB962C8B-B14F-4D97-AF65-F5344CB8AC3E}">
        <p14:creationId xmlns:p14="http://schemas.microsoft.com/office/powerpoint/2010/main" val="4105544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FB173C8A-8A55-44C4-939A-F9513FB6FB70}"/>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36BF9D13-223E-47AF-9C61-1F8BC005D649}"/>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endParaRPr lang="fr-CH" altLang="fr-FR" dirty="0">
              <a:latin typeface="Times New Roman" panose="02020603050405020304" pitchFamily="18" charset="0"/>
            </a:endParaRPr>
          </a:p>
        </p:txBody>
      </p:sp>
      <p:sp>
        <p:nvSpPr>
          <p:cNvPr id="38916" name="Slide Number Placeholder 3">
            <a:extLst>
              <a:ext uri="{FF2B5EF4-FFF2-40B4-BE49-F238E27FC236}">
                <a16:creationId xmlns:a16="http://schemas.microsoft.com/office/drawing/2014/main" id="{1D78EAEB-BB65-4513-9DE4-993DB630E015}"/>
              </a:ext>
            </a:extLst>
          </p:cNvPr>
          <p:cNvSpPr>
            <a:spLocks noGrp="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948AE2CF-D03D-4BFD-BF85-A0127BF90493}" type="slidenum">
              <a:rPr lang="en-GB" altLang="fr-FR" smtClean="0"/>
              <a:pPr>
                <a:spcBef>
                  <a:spcPct val="0"/>
                </a:spcBef>
                <a:buClrTx/>
                <a:buFontTx/>
                <a:buNone/>
              </a:pPr>
              <a:t>29</a:t>
            </a:fld>
            <a:endParaRPr lang="en-GB" altLang="fr-FR"/>
          </a:p>
        </p:txBody>
      </p:sp>
    </p:spTree>
    <p:extLst>
      <p:ext uri="{BB962C8B-B14F-4D97-AF65-F5344CB8AC3E}">
        <p14:creationId xmlns:p14="http://schemas.microsoft.com/office/powerpoint/2010/main" val="1117908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6E9F85EC-6E25-4246-BA92-8AC468CC86D3}"/>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9B50425-C126-4530-A60D-6298F14C4606}"/>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fr-FR" noProof="0" dirty="0">
                <a:solidFill>
                  <a:schemeClr val="tx1"/>
                </a:solidFill>
                <a:latin typeface="Times New Roman" panose="02020603050405020304" pitchFamily="18" charset="0"/>
                <a:ea typeface="ＭＳ Ｐゴシック" panose="020B0600070205080204" pitchFamily="34" charset="-128"/>
              </a:rPr>
              <a:t>Cuando diseñen</a:t>
            </a:r>
            <a:r>
              <a:rPr lang="es-ES" altLang="fr-FR" baseline="0" noProof="0" dirty="0">
                <a:solidFill>
                  <a:schemeClr val="tx1"/>
                </a:solidFill>
                <a:latin typeface="Times New Roman" panose="02020603050405020304" pitchFamily="18" charset="0"/>
                <a:ea typeface="ＭＳ Ｐゴシック" panose="020B0600070205080204" pitchFamily="34" charset="-128"/>
              </a:rPr>
              <a:t> un sistema de gestión de residuos médicos, utilicen estos principios como directrices. Esto les permite reducir la cantidad de residuos médicos y los peligros vinculados a estos.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altLang="fr-FR" b="1" noProof="0" dirty="0">
                <a:solidFill>
                  <a:schemeClr val="tx1"/>
                </a:solidFill>
                <a:latin typeface="Times New Roman" panose="02020603050405020304" pitchFamily="18" charset="0"/>
                <a:ea typeface="ＭＳ Ｐゴシック" panose="020B0600070205080204" pitchFamily="34" charset="-128"/>
              </a:rPr>
              <a:t>*/ Prevención</a:t>
            </a:r>
            <a:endParaRPr lang="es-ES" altLang="fr-FR" noProof="0" dirty="0">
              <a:solidFill>
                <a:schemeClr val="tx1"/>
              </a:solidFill>
              <a:latin typeface="Times New Roman" panose="02020603050405020304" pitchFamily="18" charset="0"/>
              <a:ea typeface="ＭＳ Ｐゴシック" panose="020B0600070205080204" pitchFamily="34" charset="-128"/>
            </a:endParaRPr>
          </a:p>
          <a:p>
            <a:pPr>
              <a:buClrTx/>
              <a:buSzTx/>
              <a:buFontTx/>
              <a:buNone/>
            </a:pPr>
            <a:r>
              <a:rPr lang="es-ES" altLang="fr-FR" noProof="0" dirty="0">
                <a:solidFill>
                  <a:schemeClr val="tx1"/>
                </a:solidFill>
                <a:latin typeface="Times New Roman" panose="02020603050405020304" pitchFamily="18" charset="0"/>
                <a:ea typeface="ＭＳ Ｐゴシック" panose="020B0600070205080204" pitchFamily="34" charset="-128"/>
              </a:rPr>
              <a:t>- Por ejemplo: optar por los productos menos tóxicos</a:t>
            </a:r>
            <a:r>
              <a:rPr lang="es-ES" sz="1200" b="0" i="0" u="none" strike="noStrike" kern="1200" baseline="0" noProof="0" dirty="0">
                <a:solidFill>
                  <a:schemeClr val="tx1"/>
                </a:solidFill>
                <a:latin typeface="+mn-lt"/>
                <a:ea typeface="+mn-ea"/>
                <a:cs typeface="+mn-cs"/>
              </a:rPr>
              <a:t>. Muchos elementos médicos</a:t>
            </a:r>
            <a:r>
              <a:rPr lang="es-ES" altLang="fr-FR" noProof="0" dirty="0">
                <a:solidFill>
                  <a:schemeClr val="tx1"/>
                </a:solidFill>
                <a:latin typeface="Times New Roman" panose="02020603050405020304" pitchFamily="18" charset="0"/>
                <a:ea typeface="ＭＳ Ｐゴシック" panose="020B0600070205080204" pitchFamily="34" charset="-128"/>
              </a:rPr>
              <a:t>, como bolsas intravenosas, catéteres arteriales, bolsas de sangre, bolsas de diálisis y tubos se</a:t>
            </a:r>
            <a:r>
              <a:rPr lang="es-ES" altLang="fr-FR" baseline="0" noProof="0" dirty="0">
                <a:solidFill>
                  <a:schemeClr val="tx1"/>
                </a:solidFill>
                <a:latin typeface="Times New Roman" panose="02020603050405020304" pitchFamily="18" charset="0"/>
                <a:ea typeface="ＭＳ Ｐゴシック" panose="020B0600070205080204" pitchFamily="34" charset="-128"/>
              </a:rPr>
              <a:t> fabrican con </a:t>
            </a:r>
            <a:r>
              <a:rPr lang="es-ES" sz="1200" b="0" i="0" kern="1200" noProof="0" dirty="0">
                <a:solidFill>
                  <a:schemeClr val="tx1"/>
                </a:solidFill>
                <a:effectLst/>
                <a:latin typeface="+mn-lt"/>
                <a:ea typeface="+mn-ea"/>
                <a:cs typeface="+mn-cs"/>
              </a:rPr>
              <a:t>cloruro de polivinilo</a:t>
            </a:r>
            <a:r>
              <a:rPr lang="es-ES" altLang="fr-FR" noProof="0" dirty="0">
                <a:solidFill>
                  <a:schemeClr val="tx1"/>
                </a:solidFill>
                <a:latin typeface="Times New Roman" panose="02020603050405020304" pitchFamily="18" charset="0"/>
                <a:ea typeface="ＭＳ Ｐゴシック" panose="020B0600070205080204" pitchFamily="34" charset="-128"/>
              </a:rPr>
              <a:t> (PVC). Cuando este plástico se quema, se genera</a:t>
            </a:r>
            <a:r>
              <a:rPr lang="es-ES" altLang="fr-FR" baseline="0" noProof="0" dirty="0">
                <a:solidFill>
                  <a:schemeClr val="tx1"/>
                </a:solidFill>
                <a:latin typeface="Times New Roman" panose="02020603050405020304" pitchFamily="18" charset="0"/>
                <a:ea typeface="ＭＳ Ｐゴシック" panose="020B0600070205080204" pitchFamily="34" charset="-128"/>
              </a:rPr>
              <a:t>n DIOXINAS CLORADAS, que son sustancias extremadamente tóxicas. En el mercado, hay </a:t>
            </a:r>
            <a:r>
              <a:rPr lang="es-ES" altLang="fr-FR" b="1" baseline="0" noProof="0" dirty="0">
                <a:solidFill>
                  <a:schemeClr val="tx1"/>
                </a:solidFill>
                <a:latin typeface="Times New Roman" panose="02020603050405020304" pitchFamily="18" charset="0"/>
                <a:ea typeface="ＭＳ Ｐゴシック" panose="020B0600070205080204" pitchFamily="34" charset="-128"/>
              </a:rPr>
              <a:t>productos libres de PVC</a:t>
            </a:r>
            <a:r>
              <a:rPr lang="es-ES" altLang="fr-FR" noProof="0" dirty="0">
                <a:solidFill>
                  <a:schemeClr val="tx1"/>
                </a:solidFill>
                <a:latin typeface="Times New Roman" panose="02020603050405020304" pitchFamily="18" charset="0"/>
                <a:ea typeface="ＭＳ Ｐゴシック" panose="020B0600070205080204" pitchFamily="34" charset="-128"/>
              </a:rPr>
              <a:t> </a:t>
            </a:r>
            <a:r>
              <a:rPr lang="es-ES" altLang="fr-FR" baseline="0" noProof="0" dirty="0">
                <a:solidFill>
                  <a:schemeClr val="tx1"/>
                </a:solidFill>
                <a:latin typeface="Times New Roman" panose="02020603050405020304" pitchFamily="18" charset="0"/>
                <a:ea typeface="ＭＳ Ｐゴシック" panose="020B0600070205080204" pitchFamily="34" charset="-128"/>
              </a:rPr>
              <a:t>como alternativa</a:t>
            </a:r>
            <a:r>
              <a:rPr lang="es-ES" altLang="fr-FR" noProof="0" dirty="0">
                <a:solidFill>
                  <a:schemeClr val="tx1"/>
                </a:solidFill>
                <a:latin typeface="Times New Roman" panose="02020603050405020304" pitchFamily="18" charset="0"/>
                <a:ea typeface="ＭＳ Ｐゴシック" panose="020B0600070205080204" pitchFamily="34" charset="-128"/>
              </a:rPr>
              <a:t>. Si se eligen </a:t>
            </a:r>
            <a:r>
              <a:rPr lang="es-ES" altLang="fr-FR" baseline="0" noProof="0" dirty="0">
                <a:solidFill>
                  <a:schemeClr val="tx1"/>
                </a:solidFill>
                <a:latin typeface="Times New Roman" panose="02020603050405020304" pitchFamily="18" charset="0"/>
                <a:ea typeface="ＭＳ Ｐゴシック" panose="020B0600070205080204" pitchFamily="34" charset="-128"/>
              </a:rPr>
              <a:t>estos productos, se previene un problema mayor.</a:t>
            </a:r>
            <a:endParaRPr lang="es-ES" altLang="fr-FR" noProof="0" dirty="0">
              <a:solidFill>
                <a:schemeClr val="tx1"/>
              </a:solidFill>
              <a:latin typeface="Times New Roman" panose="02020603050405020304" pitchFamily="18" charset="0"/>
              <a:ea typeface="ＭＳ Ｐゴシック" panose="020B0600070205080204" pitchFamily="34" charset="-128"/>
            </a:endParaRPr>
          </a:p>
          <a:p>
            <a:pPr>
              <a:buClrTx/>
              <a:buSzTx/>
              <a:buFontTx/>
              <a:buNone/>
            </a:pPr>
            <a:r>
              <a:rPr lang="en-US" altLang="fr-FR" dirty="0">
                <a:solidFill>
                  <a:schemeClr val="tx1"/>
                </a:solidFill>
                <a:latin typeface="Times New Roman" panose="02020603050405020304" pitchFamily="18" charset="0"/>
                <a:ea typeface="ＭＳ Ｐゴシック" panose="020B0600070205080204" pitchFamily="34" charset="-128"/>
              </a:rPr>
              <a:t>- </a:t>
            </a:r>
            <a:r>
              <a:rPr lang="es-ES" altLang="fr-FR" noProof="0" dirty="0">
                <a:solidFill>
                  <a:schemeClr val="tx1"/>
                </a:solidFill>
                <a:latin typeface="Times New Roman" panose="02020603050405020304" pitchFamily="18" charset="0"/>
                <a:ea typeface="ＭＳ Ｐゴシック" panose="020B0600070205080204" pitchFamily="34" charset="-128"/>
              </a:rPr>
              <a:t>Otro ejemplo se relaciona con el uso de imágenes</a:t>
            </a:r>
            <a:r>
              <a:rPr lang="es-ES" altLang="fr-FR" baseline="0" noProof="0" dirty="0">
                <a:solidFill>
                  <a:schemeClr val="tx1"/>
                </a:solidFill>
                <a:latin typeface="Times New Roman" panose="02020603050405020304" pitchFamily="18" charset="0"/>
                <a:ea typeface="ＭＳ Ｐゴシック" panose="020B0600070205080204" pitchFamily="34" charset="-128"/>
              </a:rPr>
              <a:t> de rayos X. Su formato </a:t>
            </a:r>
            <a:r>
              <a:rPr lang="es-ES" altLang="fr-FR" b="1" baseline="0" noProof="0" dirty="0">
                <a:solidFill>
                  <a:schemeClr val="tx1"/>
                </a:solidFill>
                <a:latin typeface="Times New Roman" panose="02020603050405020304" pitchFamily="18" charset="0"/>
                <a:ea typeface="ＭＳ Ｐゴシック" panose="020B0600070205080204" pitchFamily="34" charset="-128"/>
              </a:rPr>
              <a:t>digital</a:t>
            </a:r>
            <a:r>
              <a:rPr lang="es-ES" altLang="fr-FR" baseline="0" noProof="0" dirty="0">
                <a:solidFill>
                  <a:schemeClr val="tx1"/>
                </a:solidFill>
                <a:latin typeface="Times New Roman" panose="02020603050405020304" pitchFamily="18" charset="0"/>
                <a:ea typeface="ＭＳ Ｐゴシック" panose="020B0600070205080204" pitchFamily="34" charset="-128"/>
              </a:rPr>
              <a:t> </a:t>
            </a:r>
            <a:r>
              <a:rPr lang="es-ES" noProof="0" dirty="0"/>
              <a:t>evitaría el problema de la eliminación del líquido de desarrollo tóxico</a:t>
            </a:r>
            <a:r>
              <a:rPr lang="es-ES" altLang="fr-FR" noProof="0" dirty="0">
                <a:solidFill>
                  <a:schemeClr val="tx1"/>
                </a:solidFill>
                <a:latin typeface="Times New Roman" panose="02020603050405020304" pitchFamily="18" charset="0"/>
                <a:ea typeface="ＭＳ Ｐゴシック" panose="020B0600070205080204" pitchFamily="34" charset="-128"/>
              </a:rPr>
              <a:t>.</a:t>
            </a:r>
          </a:p>
          <a:p>
            <a:pPr>
              <a:buClrTx/>
              <a:buSzTx/>
              <a:buFontTx/>
              <a:buNone/>
            </a:pPr>
            <a:endParaRPr lang="en-US" altLang="fr-FR" dirty="0">
              <a:solidFill>
                <a:schemeClr val="tx1"/>
              </a:solidFill>
              <a:latin typeface="Times New Roman" panose="02020603050405020304" pitchFamily="18" charset="0"/>
              <a:ea typeface="ＭＳ Ｐゴシック" panose="020B0600070205080204" pitchFamily="34" charset="-128"/>
            </a:endParaRPr>
          </a:p>
          <a:p>
            <a:r>
              <a:rPr lang="es-ES" altLang="fr-FR" b="1" noProof="0" dirty="0">
                <a:solidFill>
                  <a:schemeClr val="tx1"/>
                </a:solidFill>
                <a:latin typeface="Times New Roman" panose="02020603050405020304" pitchFamily="18" charset="0"/>
                <a:ea typeface="ＭＳ Ｐゴシック" panose="020B0600070205080204" pitchFamily="34" charset="-128"/>
              </a:rPr>
              <a:t>*/ Reducción</a:t>
            </a:r>
            <a:endParaRPr lang="es-ES" altLang="fr-FR" noProof="0" dirty="0">
              <a:solidFill>
                <a:schemeClr val="tx1"/>
              </a:solidFill>
              <a:latin typeface="Times New Roman"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altLang="fr-FR" noProof="0" dirty="0">
                <a:solidFill>
                  <a:schemeClr val="tx1"/>
                </a:solidFill>
                <a:latin typeface="Times New Roman" panose="02020603050405020304" pitchFamily="18" charset="0"/>
                <a:ea typeface="ＭＳ Ｐゴシック" panose="020B0600070205080204" pitchFamily="34" charset="-128"/>
              </a:rPr>
              <a:t>- La </a:t>
            </a:r>
            <a:r>
              <a:rPr lang="es-ES" altLang="fr-FR" b="1" noProof="0" dirty="0">
                <a:solidFill>
                  <a:schemeClr val="tx1"/>
                </a:solidFill>
                <a:latin typeface="Times New Roman" panose="02020603050405020304" pitchFamily="18" charset="0"/>
                <a:ea typeface="ＭＳ Ｐゴシック" panose="020B0600070205080204" pitchFamily="34" charset="-128"/>
              </a:rPr>
              <a:t>separación</a:t>
            </a:r>
            <a:r>
              <a:rPr lang="es-ES" altLang="fr-FR" noProof="0" dirty="0">
                <a:solidFill>
                  <a:schemeClr val="tx1"/>
                </a:solidFill>
                <a:latin typeface="Times New Roman" panose="02020603050405020304" pitchFamily="18" charset="0"/>
                <a:ea typeface="ＭＳ Ｐゴシック" panose="020B0600070205080204" pitchFamily="34" charset="-128"/>
              </a:rPr>
              <a:t> de residuos médicos de otros tipos de desechos </a:t>
            </a:r>
            <a:r>
              <a:rPr lang="es-ES" noProof="0" dirty="0"/>
              <a:t>puede reducir drásticamente la cantidad de residuos que se gestionarán como residuos médicos. ¡No es necesario tratar los residuos de la cocina como infecciosos!</a:t>
            </a:r>
            <a:r>
              <a:rPr lang="es-ES" altLang="fr-FR" noProof="0" dirty="0">
                <a:solidFill>
                  <a:schemeClr val="tx1"/>
                </a:solidFill>
                <a:latin typeface="Times New Roman" panose="02020603050405020304" pitchFamily="18" charset="0"/>
                <a:ea typeface="ＭＳ Ｐゴシック" panose="020B0600070205080204" pitchFamily="34" charset="-128"/>
              </a:rPr>
              <a:t> </a:t>
            </a:r>
            <a:r>
              <a:rPr lang="es-ES" dirty="0"/>
              <a:t>La persona que produce los residuos es siempre la responsable de clasificarlos. La clasificación debe realizarse lo más cerca posible del lugar donde se han producido.</a:t>
            </a:r>
            <a:endParaRPr lang="fr-CA" dirty="0">
              <a:ea typeface="Times New Roman"/>
              <a:cs typeface="Times New Roman"/>
            </a:endParaRPr>
          </a:p>
          <a:p>
            <a:endParaRPr lang="en-US" altLang="fr-FR" dirty="0">
              <a:solidFill>
                <a:schemeClr val="tx1"/>
              </a:solidFill>
              <a:latin typeface="Times New Roman" panose="02020603050405020304" pitchFamily="18" charset="0"/>
              <a:ea typeface="ＭＳ Ｐゴシック" panose="020B0600070205080204" pitchFamily="34" charset="-128"/>
            </a:endParaRPr>
          </a:p>
          <a:p>
            <a:r>
              <a:rPr lang="es-ES" altLang="fr-FR" b="1" noProof="0" dirty="0">
                <a:solidFill>
                  <a:schemeClr val="tx1"/>
                </a:solidFill>
                <a:latin typeface="Times New Roman" panose="02020603050405020304" pitchFamily="18" charset="0"/>
                <a:ea typeface="ＭＳ Ｐゴシック" panose="020B0600070205080204" pitchFamily="34" charset="-128"/>
              </a:rPr>
              <a:t>*/ Reutilización</a:t>
            </a:r>
          </a:p>
          <a:p>
            <a:r>
              <a:rPr lang="es-ES" altLang="fr-FR" noProof="0" dirty="0">
                <a:solidFill>
                  <a:schemeClr val="tx1"/>
                </a:solidFill>
                <a:latin typeface="Times New Roman" panose="02020603050405020304" pitchFamily="18" charset="0"/>
                <a:ea typeface="ＭＳ Ｐゴシック" panose="020B0600070205080204" pitchFamily="34" charset="-128"/>
              </a:rPr>
              <a:t>Contenedor de elementos </a:t>
            </a:r>
            <a:r>
              <a:rPr lang="es-ES" altLang="fr-FR" noProof="0" dirty="0" err="1">
                <a:solidFill>
                  <a:schemeClr val="tx1"/>
                </a:solidFill>
                <a:latin typeface="Times New Roman" panose="02020603050405020304" pitchFamily="18" charset="0"/>
                <a:ea typeface="ＭＳ Ｐゴシック" panose="020B0600070205080204" pitchFamily="34" charset="-128"/>
              </a:rPr>
              <a:t>cortopunzantes</a:t>
            </a:r>
            <a:r>
              <a:rPr lang="es-ES" altLang="fr-FR" baseline="0" noProof="0" dirty="0">
                <a:solidFill>
                  <a:schemeClr val="tx1"/>
                </a:solidFill>
                <a:latin typeface="Times New Roman" panose="02020603050405020304" pitchFamily="18" charset="0"/>
                <a:ea typeface="ＭＳ Ｐゴシック" panose="020B0600070205080204" pitchFamily="34" charset="-128"/>
              </a:rPr>
              <a:t> reutilizables elaborado por</a:t>
            </a:r>
            <a:r>
              <a:rPr lang="es-ES" altLang="fr-FR" noProof="0" dirty="0">
                <a:solidFill>
                  <a:schemeClr val="tx1"/>
                </a:solidFill>
                <a:latin typeface="Times New Roman" panose="02020603050405020304" pitchFamily="18" charset="0"/>
                <a:ea typeface="ＭＳ Ｐゴシック" panose="020B0600070205080204" pitchFamily="34" charset="-128"/>
              </a:rPr>
              <a:t> MSF</a:t>
            </a:r>
            <a:r>
              <a:rPr lang="en-US" altLang="fr-FR" dirty="0">
                <a:solidFill>
                  <a:schemeClr val="tx1"/>
                </a:solidFill>
                <a:latin typeface="Times New Roman" panose="02020603050405020304" pitchFamily="18" charset="0"/>
                <a:ea typeface="ＭＳ Ｐゴシック" panose="020B0600070205080204" pitchFamily="34" charset="-128"/>
              </a:rPr>
              <a:t>. </a:t>
            </a:r>
            <a:r>
              <a:rPr lang="es-ES" dirty="0"/>
              <a:t>Es seguro para proteger a los operadores médicos de pinchazos accidentales e, incluso, puede elaborarse con materiales locales. Sin embargo, el</a:t>
            </a:r>
            <a:r>
              <a:rPr lang="es-ES" baseline="0" dirty="0"/>
              <a:t> rasgo más importante es que</a:t>
            </a:r>
            <a:r>
              <a:rPr lang="es-ES" dirty="0"/>
              <a:t> evita el uso de cualquier tratamiento (generalmente, la incineración) para eliminar de manera segura las agujas que contiene. </a:t>
            </a:r>
            <a:r>
              <a:rPr lang="es-ES" sz="1200" b="0" i="0" kern="1200" dirty="0">
                <a:solidFill>
                  <a:schemeClr val="tx1"/>
                </a:solidFill>
                <a:effectLst/>
                <a:latin typeface="+mn-lt"/>
                <a:ea typeface="+mn-ea"/>
                <a:cs typeface="+mn-cs"/>
              </a:rPr>
              <a:t>Su contenido se arroja en un pozo específico y se mantiene fuera del alcance de las personas;</a:t>
            </a:r>
            <a:r>
              <a:rPr lang="es-ES" sz="1200" b="0" i="0" kern="1200" baseline="0" dirty="0">
                <a:solidFill>
                  <a:schemeClr val="tx1"/>
                </a:solidFill>
                <a:effectLst/>
                <a:latin typeface="+mn-lt"/>
                <a:ea typeface="+mn-ea"/>
                <a:cs typeface="+mn-cs"/>
              </a:rPr>
              <a:t> esto evita todo tipo de</a:t>
            </a:r>
            <a:r>
              <a:rPr lang="es-ES" sz="1200" b="0" i="0" kern="1200" dirty="0">
                <a:solidFill>
                  <a:schemeClr val="tx1"/>
                </a:solidFill>
                <a:effectLst/>
                <a:latin typeface="+mn-lt"/>
                <a:ea typeface="+mn-ea"/>
                <a:cs typeface="+mn-cs"/>
              </a:rPr>
              <a:t> riesgo.</a:t>
            </a:r>
            <a:endParaRPr lang="en-US" altLang="fr-FR" dirty="0">
              <a:solidFill>
                <a:schemeClr val="tx1"/>
              </a:solidFill>
              <a:latin typeface="Times New Roman" panose="02020603050405020304" pitchFamily="18" charset="0"/>
              <a:ea typeface="ＭＳ Ｐゴシック" panose="020B0600070205080204" pitchFamily="34" charset="-128"/>
            </a:endParaRPr>
          </a:p>
          <a:p>
            <a:endParaRPr lang="en-US" altLang="fr-FR" dirty="0">
              <a:solidFill>
                <a:schemeClr val="tx1"/>
              </a:solidFill>
              <a:latin typeface="Times New Roman" panose="02020603050405020304" pitchFamily="18" charset="0"/>
              <a:ea typeface="ＭＳ Ｐゴシック" panose="020B0600070205080204" pitchFamily="34" charset="-128"/>
            </a:endParaRPr>
          </a:p>
        </p:txBody>
      </p:sp>
      <p:sp>
        <p:nvSpPr>
          <p:cNvPr id="40964" name="Slide Number Placeholder 3">
            <a:extLst>
              <a:ext uri="{FF2B5EF4-FFF2-40B4-BE49-F238E27FC236}">
                <a16:creationId xmlns:a16="http://schemas.microsoft.com/office/drawing/2014/main" id="{BB21A64C-91E1-41FD-934E-C62900294EB7}"/>
              </a:ext>
            </a:extLst>
          </p:cNvPr>
          <p:cNvSpPr>
            <a:spLocks noGrp="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fld id="{2CCBF339-0228-4B72-92E4-EBD1A092D522}" type="slidenum">
              <a:rPr lang="en-GB" altLang="fr-FR" sz="1200" smtClean="0">
                <a:solidFill>
                  <a:srgbClr val="000000"/>
                </a:solidFill>
              </a:rPr>
              <a:pPr/>
              <a:t>30</a:t>
            </a:fld>
            <a:endParaRPr lang="en-GB" altLang="fr-FR" sz="1200">
              <a:solidFill>
                <a:srgbClr val="000000"/>
              </a:solidFill>
            </a:endParaRPr>
          </a:p>
        </p:txBody>
      </p:sp>
    </p:spTree>
    <p:extLst>
      <p:ext uri="{BB962C8B-B14F-4D97-AF65-F5344CB8AC3E}">
        <p14:creationId xmlns:p14="http://schemas.microsoft.com/office/powerpoint/2010/main" val="2224541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31</a:t>
            </a:fld>
            <a:endParaRPr lang="fr-CH"/>
          </a:p>
        </p:txBody>
      </p:sp>
    </p:spTree>
    <p:extLst>
      <p:ext uri="{BB962C8B-B14F-4D97-AF65-F5344CB8AC3E}">
        <p14:creationId xmlns:p14="http://schemas.microsoft.com/office/powerpoint/2010/main" val="1329902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noProof="0" dirty="0">
                <a:ea typeface="Arial Unicode MS" panose="020B0604020202020204" pitchFamily="34" charset="-128"/>
              </a:rPr>
              <a:t>Árboles de decisiones</a:t>
            </a:r>
            <a:r>
              <a:rPr lang="es-ES" sz="1200" noProof="0" dirty="0">
                <a:ea typeface="Arial Unicode MS" panose="020B0604020202020204" pitchFamily="34" charset="-128"/>
              </a:rPr>
              <a:t>: diferentes</a:t>
            </a:r>
            <a:r>
              <a:rPr lang="es-ES" sz="1200" baseline="0" noProof="0" dirty="0">
                <a:ea typeface="Arial Unicode MS" panose="020B0604020202020204" pitchFamily="34" charset="-128"/>
              </a:rPr>
              <a:t> organizaciones y organismos </a:t>
            </a:r>
            <a:r>
              <a:rPr lang="es-ES" sz="1200" noProof="0" dirty="0">
                <a:ea typeface="Arial Unicode MS" panose="020B0604020202020204" pitchFamily="34" charset="-128"/>
              </a:rPr>
              <a:t>(por</a:t>
            </a:r>
            <a:r>
              <a:rPr lang="es-ES" sz="1200" baseline="0" noProof="0" dirty="0">
                <a:ea typeface="Arial Unicode MS" panose="020B0604020202020204" pitchFamily="34" charset="-128"/>
              </a:rPr>
              <a:t> ejemplo, la OMS</a:t>
            </a:r>
            <a:r>
              <a:rPr lang="es-ES" sz="1200" noProof="0" dirty="0">
                <a:ea typeface="Arial Unicode MS" panose="020B0604020202020204" pitchFamily="34" charset="-128"/>
              </a:rPr>
              <a:t>…) han</a:t>
            </a:r>
            <a:r>
              <a:rPr lang="es-ES" sz="1200" baseline="0" noProof="0" dirty="0">
                <a:ea typeface="Arial Unicode MS" panose="020B0604020202020204" pitchFamily="34" charset="-128"/>
              </a:rPr>
              <a:t> elaborado árboles de decisiones para brindar orientación sobre la gestión de residuos médicos.</a:t>
            </a:r>
            <a:r>
              <a:rPr lang="es-ES" sz="1200" noProof="0" dirty="0">
                <a:ea typeface="Arial Unicode MS" panose="020B0604020202020204" pitchFamily="34" charset="-128"/>
              </a:rPr>
              <a:t> </a:t>
            </a:r>
            <a:r>
              <a:rPr lang="es-ES" dirty="0"/>
              <a:t>Siempre son específicos de situaciones y contextos definidos; no deben generalizarse. </a:t>
            </a:r>
          </a:p>
          <a:p>
            <a:r>
              <a:rPr lang="es-ES" dirty="0"/>
              <a:t>Los </a:t>
            </a:r>
            <a:r>
              <a:rPr lang="es-ES" b="1" dirty="0"/>
              <a:t>criterios principales </a:t>
            </a:r>
            <a:r>
              <a:rPr lang="es-ES" dirty="0"/>
              <a:t>para la selección de un sistema de gestión de residuos médicos son:</a:t>
            </a:r>
          </a:p>
          <a:p>
            <a:r>
              <a:rPr lang="es-ES" sz="1200" b="0" i="0" u="none" strike="noStrike" kern="1200" baseline="0" noProof="0" dirty="0">
                <a:solidFill>
                  <a:schemeClr val="tx1"/>
                </a:solidFill>
                <a:latin typeface="+mn-lt"/>
                <a:ea typeface="+mn-ea"/>
                <a:cs typeface="+mn-cs"/>
              </a:rPr>
              <a:t>• los reglamentos;</a:t>
            </a:r>
          </a:p>
          <a:p>
            <a:r>
              <a:rPr lang="es-ES" sz="1200" b="0" i="0" u="none" strike="noStrike" kern="1200" baseline="0" noProof="0" dirty="0">
                <a:solidFill>
                  <a:schemeClr val="tx1"/>
                </a:solidFill>
                <a:latin typeface="+mn-lt"/>
                <a:ea typeface="+mn-ea"/>
                <a:cs typeface="+mn-cs"/>
              </a:rPr>
              <a:t>• las instalaciones existentes;</a:t>
            </a:r>
          </a:p>
          <a:p>
            <a:r>
              <a:rPr lang="es-ES" sz="1200" b="0" i="0" u="none" strike="noStrike" kern="1200" baseline="0" noProof="0" dirty="0">
                <a:solidFill>
                  <a:schemeClr val="tx1"/>
                </a:solidFill>
                <a:latin typeface="+mn-lt"/>
                <a:ea typeface="+mn-ea"/>
                <a:cs typeface="+mn-cs"/>
              </a:rPr>
              <a:t>• la disponibilidad de espacio;</a:t>
            </a:r>
          </a:p>
          <a:p>
            <a:r>
              <a:rPr lang="es-ES" sz="1200" b="0" i="0" u="none" strike="noStrike" kern="1200" baseline="0" noProof="0" dirty="0">
                <a:solidFill>
                  <a:schemeClr val="tx1"/>
                </a:solidFill>
                <a:latin typeface="+mn-lt"/>
                <a:ea typeface="+mn-ea"/>
                <a:cs typeface="+mn-cs"/>
              </a:rPr>
              <a:t>• el vecindario;</a:t>
            </a:r>
          </a:p>
          <a:p>
            <a:r>
              <a:rPr lang="es-ES" sz="1200" b="0" i="0" u="none" strike="noStrike" kern="1200" baseline="0" noProof="0" dirty="0">
                <a:solidFill>
                  <a:schemeClr val="tx1"/>
                </a:solidFill>
                <a:latin typeface="+mn-lt"/>
                <a:ea typeface="+mn-ea"/>
                <a:cs typeface="+mn-cs"/>
              </a:rPr>
              <a:t>• los recursos financieros; y</a:t>
            </a:r>
          </a:p>
          <a:p>
            <a:r>
              <a:rPr lang="es-ES" sz="1200" b="0" i="0" u="none" strike="noStrike" kern="1200" baseline="0" noProof="0" dirty="0">
                <a:solidFill>
                  <a:schemeClr val="tx1"/>
                </a:solidFill>
                <a:latin typeface="+mn-lt"/>
                <a:ea typeface="+mn-ea"/>
                <a:cs typeface="+mn-cs"/>
              </a:rPr>
              <a:t>• los recursos humanos.</a:t>
            </a:r>
            <a:endParaRPr lang="es-ES" b="0" noProof="0" dirty="0"/>
          </a:p>
        </p:txBody>
      </p:sp>
      <p:sp>
        <p:nvSpPr>
          <p:cNvPr id="4" name="Slide Number Placeholder 3"/>
          <p:cNvSpPr>
            <a:spLocks noGrp="1"/>
          </p:cNvSpPr>
          <p:nvPr>
            <p:ph type="sldNum" sz="quarter" idx="10"/>
          </p:nvPr>
        </p:nvSpPr>
        <p:spPr/>
        <p:txBody>
          <a:bodyPr/>
          <a:lstStyle/>
          <a:p>
            <a:fld id="{BC56A1BF-1CC1-4BBD-88CF-BFED76E52D9D}" type="slidenum">
              <a:rPr lang="fr-CH" smtClean="0"/>
              <a:t>32</a:t>
            </a:fld>
            <a:endParaRPr lang="fr-CH"/>
          </a:p>
        </p:txBody>
      </p:sp>
    </p:spTree>
    <p:extLst>
      <p:ext uri="{BB962C8B-B14F-4D97-AF65-F5344CB8AC3E}">
        <p14:creationId xmlns:p14="http://schemas.microsoft.com/office/powerpoint/2010/main" val="2381197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altLang="fr-FR" sz="1200" b="1" noProof="0" dirty="0">
                <a:ea typeface="Arial Unicode MS" panose="020B0604020202020204" pitchFamily="34" charset="-128"/>
              </a:rPr>
              <a:t>Incineración</a:t>
            </a:r>
            <a:r>
              <a:rPr lang="es-ES" altLang="fr-FR" sz="1200" noProof="0" dirty="0">
                <a:ea typeface="Arial Unicode MS" panose="020B0604020202020204" pitchFamily="34" charset="-128"/>
              </a:rPr>
              <a:t>: generalmente, los incineradores que funcionan a temperaturas superiores a los 1.000 °C son costosos y solo vale la pena instalarlos en</a:t>
            </a:r>
            <a:r>
              <a:rPr lang="es-ES" altLang="fr-FR" sz="1200" baseline="0" noProof="0" dirty="0">
                <a:ea typeface="Arial Unicode MS" panose="020B0604020202020204" pitchFamily="34" charset="-128"/>
              </a:rPr>
              <a:t> un</a:t>
            </a:r>
            <a:r>
              <a:rPr lang="es-ES" altLang="fr-FR" sz="1200" noProof="0" dirty="0">
                <a:ea typeface="Arial Unicode MS" panose="020B0604020202020204" pitchFamily="34" charset="-128"/>
              </a:rPr>
              <a:t> nivel centralizado. </a:t>
            </a:r>
            <a:r>
              <a:rPr lang="es-ES" dirty="0"/>
              <a:t>También existen modelos sencillos de incineradores para el tratamiento de pequeñas cantidades de desechos médicos. Algunos están disponibles en el mercado (¡son costosos, de mantenimiento intensivo</a:t>
            </a:r>
            <a:r>
              <a:rPr lang="es-ES" baseline="0" dirty="0"/>
              <a:t> y dependen</a:t>
            </a:r>
            <a:r>
              <a:rPr lang="es-ES" dirty="0"/>
              <a:t> de la electricidad!)</a:t>
            </a:r>
            <a:r>
              <a:rPr lang="es-ES" baseline="0" dirty="0"/>
              <a:t> y</a:t>
            </a:r>
            <a:r>
              <a:rPr lang="es-ES" dirty="0"/>
              <a:t> otros pueden construirse con materiales locales </a:t>
            </a:r>
            <a:r>
              <a:rPr lang="es-ES" noProof="0" dirty="0"/>
              <a:t>según</a:t>
            </a:r>
            <a:r>
              <a:rPr lang="es-ES" baseline="0" noProof="0" dirty="0"/>
              <a:t> </a:t>
            </a:r>
            <a:r>
              <a:rPr lang="es-ES" noProof="0" dirty="0"/>
              <a:t>planos relativamente simples. Por ejemplo, los incineradores </a:t>
            </a:r>
            <a:r>
              <a:rPr lang="es-ES" sz="1200" b="0" i="0" u="none" strike="noStrike" kern="1200" baseline="0" noProof="0" dirty="0">
                <a:solidFill>
                  <a:schemeClr val="tx1"/>
                </a:solidFill>
                <a:latin typeface="+mn-lt"/>
                <a:ea typeface="+mn-ea"/>
                <a:cs typeface="+mn-cs"/>
              </a:rPr>
              <a:t>De </a:t>
            </a:r>
            <a:r>
              <a:rPr lang="es-ES" sz="1200" b="0" i="0" u="none" strike="noStrike" kern="1200" baseline="0" noProof="0" dirty="0" err="1">
                <a:solidFill>
                  <a:schemeClr val="tx1"/>
                </a:solidFill>
                <a:latin typeface="+mn-lt"/>
                <a:ea typeface="+mn-ea"/>
                <a:cs typeface="+mn-cs"/>
              </a:rPr>
              <a:t>Montfort</a:t>
            </a:r>
            <a:r>
              <a:rPr lang="es-ES" sz="1200" b="0" i="0" u="none" strike="noStrike" kern="1200" baseline="0" noProof="0" dirty="0">
                <a:solidFill>
                  <a:schemeClr val="tx1"/>
                </a:solidFill>
                <a:latin typeface="+mn-lt"/>
                <a:ea typeface="+mn-ea"/>
                <a:cs typeface="+mn-cs"/>
              </a:rPr>
              <a:t>, que tienen un costo aproximado de 1.000 francos suizos y </a:t>
            </a:r>
            <a:r>
              <a:rPr lang="es-ES" noProof="0" dirty="0"/>
              <a:t>alcanzan temperaturas de hasta 800 °C</a:t>
            </a:r>
            <a:r>
              <a:rPr lang="es-ES" sz="1200" b="0" i="0" u="none" strike="noStrike" kern="1200" baseline="0" noProof="0" dirty="0">
                <a:solidFill>
                  <a:schemeClr val="tx1"/>
                </a:solidFill>
                <a:latin typeface="+mn-lt"/>
                <a:ea typeface="+mn-ea"/>
                <a:cs typeface="+mn-cs"/>
              </a:rPr>
              <a:t>.</a:t>
            </a:r>
          </a:p>
          <a:p>
            <a:pPr marL="171450" indent="-171450">
              <a:buFont typeface="Arial" panose="020B0604020202020204" pitchFamily="34" charset="0"/>
              <a:buChar char="•"/>
            </a:pPr>
            <a:r>
              <a:rPr lang="es-ES" sz="1200" b="1" i="0" u="none" strike="noStrike" kern="1200" baseline="0" noProof="0" dirty="0">
                <a:solidFill>
                  <a:schemeClr val="tx1"/>
                </a:solidFill>
                <a:latin typeface="+mn-lt"/>
                <a:ea typeface="+mn-ea"/>
                <a:cs typeface="+mn-cs"/>
              </a:rPr>
              <a:t>Desinfección química</a:t>
            </a:r>
            <a:r>
              <a:rPr lang="es-ES" sz="1200" b="0" i="0" u="none" strike="noStrike" kern="1200" baseline="0" noProof="0" dirty="0">
                <a:solidFill>
                  <a:schemeClr val="tx1"/>
                </a:solidFill>
                <a:latin typeface="+mn-lt"/>
                <a:ea typeface="+mn-ea"/>
                <a:cs typeface="+mn-cs"/>
              </a:rPr>
              <a:t>: </a:t>
            </a:r>
            <a:r>
              <a:rPr lang="es-ES" sz="1200" b="0" i="0" u="none" strike="noStrike" kern="1200" baseline="0" dirty="0">
                <a:solidFill>
                  <a:schemeClr val="tx1"/>
                </a:solidFill>
                <a:latin typeface="+mn-lt"/>
                <a:ea typeface="+mn-ea"/>
                <a:cs typeface="+mn-cs"/>
              </a:rPr>
              <a:t>especialmente</a:t>
            </a:r>
            <a:r>
              <a:rPr lang="es-ES" dirty="0"/>
              <a:t> </a:t>
            </a:r>
            <a:r>
              <a:rPr lang="es-ES" sz="1200" b="0" i="0" u="none" strike="noStrike" kern="1200" baseline="0" dirty="0">
                <a:solidFill>
                  <a:schemeClr val="tx1"/>
                </a:solidFill>
                <a:latin typeface="+mn-lt"/>
                <a:ea typeface="+mn-ea"/>
                <a:cs typeface="+mn-cs"/>
              </a:rPr>
              <a:t>a</a:t>
            </a:r>
            <a:r>
              <a:rPr lang="es-ES" dirty="0"/>
              <a:t>decuada para el tratamiento de residuos líquidos infecciosos, como sangre, orina, heces o aguas residuales hospitalarias. Los residuos médicos sólidos se pueden desinfectar químicamente, pero primero deben triturarse. Esta práctica plantea un</a:t>
            </a:r>
            <a:r>
              <a:rPr lang="es-ES" baseline="0" dirty="0"/>
              <a:t> conjunto </a:t>
            </a:r>
            <a:r>
              <a:rPr lang="es-ES" dirty="0"/>
              <a:t>de problemas de seguridad.</a:t>
            </a:r>
            <a:r>
              <a:rPr lang="es-ES" baseline="0" dirty="0"/>
              <a:t> Por otra parte,</a:t>
            </a:r>
            <a:r>
              <a:rPr lang="es-ES" dirty="0"/>
              <a:t> los desechos solo se desinfectan en la superficie. Debe preferirse la desinfección térmica a la</a:t>
            </a:r>
            <a:r>
              <a:rPr lang="es-ES" baseline="0" dirty="0"/>
              <a:t> </a:t>
            </a:r>
            <a:r>
              <a:rPr lang="es-ES" dirty="0"/>
              <a:t>química por razones ecológicas y de eficacia</a:t>
            </a:r>
            <a:r>
              <a:rPr lang="fr-CH" sz="1200" b="0" i="0" u="none" strike="noStrike" kern="1200" baseline="0" dirty="0">
                <a:solidFill>
                  <a:schemeClr val="tx1"/>
                </a:solidFill>
                <a:latin typeface="+mn-lt"/>
                <a:ea typeface="+mn-ea"/>
                <a:cs typeface="+mn-cs"/>
              </a:rPr>
              <a:t>.</a:t>
            </a:r>
          </a:p>
          <a:p>
            <a:pPr marL="171450" indent="-171450">
              <a:buFont typeface="Arial" panose="020B0604020202020204" pitchFamily="34" charset="0"/>
              <a:buChar char="•"/>
            </a:pPr>
            <a:r>
              <a:rPr lang="es-ES" sz="1200" b="1" i="0" u="none" strike="noStrike" kern="1200" baseline="0" noProof="0" dirty="0">
                <a:solidFill>
                  <a:schemeClr val="tx1"/>
                </a:solidFill>
                <a:latin typeface="+mn-lt"/>
                <a:ea typeface="+mn-ea"/>
                <a:cs typeface="+mn-cs"/>
              </a:rPr>
              <a:t>Eliminación de agujas: </a:t>
            </a:r>
            <a:r>
              <a:rPr lang="es-ES" sz="1200" b="0" i="0" u="none" strike="noStrike" kern="1200" baseline="0" noProof="0" dirty="0">
                <a:solidFill>
                  <a:schemeClr val="tx1"/>
                </a:solidFill>
                <a:latin typeface="+mn-lt"/>
                <a:ea typeface="+mn-ea"/>
                <a:cs typeface="+mn-cs"/>
              </a:rPr>
              <a:t>por razones de seguridad, el CICR no recomienda que se </a:t>
            </a:r>
            <a:r>
              <a:rPr lang="es-ES" sz="1200" b="1" i="0" u="none" strike="noStrike" kern="1200" baseline="0" noProof="0" dirty="0">
                <a:solidFill>
                  <a:schemeClr val="tx1"/>
                </a:solidFill>
                <a:latin typeface="+mn-lt"/>
                <a:ea typeface="+mn-ea"/>
                <a:cs typeface="+mn-cs"/>
              </a:rPr>
              <a:t>extraigan o destruyan </a:t>
            </a:r>
            <a:r>
              <a:rPr lang="es-ES" sz="1200" b="0" i="0" u="none" strike="noStrike" kern="1200" baseline="0" noProof="0" dirty="0">
                <a:solidFill>
                  <a:schemeClr val="tx1"/>
                </a:solidFill>
                <a:latin typeface="+mn-lt"/>
                <a:ea typeface="+mn-ea"/>
                <a:cs typeface="+mn-cs"/>
              </a:rPr>
              <a:t>agujas. </a:t>
            </a:r>
            <a:r>
              <a:rPr lang="es-ES" noProof="0" dirty="0"/>
              <a:t>Algunos aparatos funcionan con electricidad y no se pueden utilizar ampliamente en los contextos del CICR. Alternativas</a:t>
            </a:r>
            <a:r>
              <a:rPr lang="es-ES" sz="1200" b="0" i="0" u="none" strike="noStrike" kern="1200" baseline="0" noProof="0" dirty="0">
                <a:solidFill>
                  <a:schemeClr val="tx1"/>
                </a:solidFill>
                <a:latin typeface="+mn-lt"/>
                <a:ea typeface="+mn-ea"/>
                <a:cs typeface="+mn-cs"/>
              </a:rPr>
              <a:t>: </a:t>
            </a:r>
          </a:p>
          <a:p>
            <a:pPr marL="172800" lvl="1" indent="0">
              <a:buFont typeface="Arial" panose="020B0604020202020204" pitchFamily="34" charset="0"/>
              <a:buNone/>
            </a:pPr>
            <a:r>
              <a:rPr lang="es-ES" sz="1200" b="0" i="0" u="none" strike="noStrike" kern="1200" baseline="0" noProof="0" dirty="0">
                <a:solidFill>
                  <a:schemeClr val="tx1"/>
                </a:solidFill>
                <a:latin typeface="+mn-lt"/>
                <a:ea typeface="+mn-ea"/>
                <a:cs typeface="+mn-cs"/>
              </a:rPr>
              <a:t>1) </a:t>
            </a:r>
            <a:r>
              <a:rPr lang="es-ES" sz="1200" b="1" i="0" u="none" strike="noStrike" kern="1200" baseline="0" noProof="0" dirty="0">
                <a:solidFill>
                  <a:schemeClr val="tx1"/>
                </a:solidFill>
                <a:latin typeface="+mn-lt"/>
                <a:ea typeface="+mn-ea"/>
                <a:cs typeface="+mn-cs"/>
              </a:rPr>
              <a:t>Trituradoras</a:t>
            </a:r>
            <a:r>
              <a:rPr lang="es-ES" sz="1200" b="0" i="0" u="none" strike="noStrike" kern="1200" baseline="0" noProof="0" dirty="0">
                <a:solidFill>
                  <a:schemeClr val="tx1"/>
                </a:solidFill>
                <a:latin typeface="+mn-lt"/>
                <a:ea typeface="+mn-ea"/>
                <a:cs typeface="+mn-cs"/>
              </a:rPr>
              <a:t>: </a:t>
            </a:r>
            <a:r>
              <a:rPr lang="es-ES" dirty="0"/>
              <a:t>normalmente, se integran en los sistemas cerrados de desinfección química o térmica, ya que los productos aún requieren desinfección. Siempre</a:t>
            </a:r>
            <a:r>
              <a:rPr lang="es-ES" baseline="0" dirty="0"/>
              <a:t> d</a:t>
            </a:r>
            <a:r>
              <a:rPr lang="es-ES" dirty="0"/>
              <a:t>ebe tenerse en cuenta que se disponga de agujas y jeringas en grandes cantidades. Sin embargo, también dependen de la electricidad y suelen ser costosas.</a:t>
            </a:r>
            <a:r>
              <a:rPr lang="fr-CH" sz="1200" b="0" i="0" u="none" strike="noStrike" kern="1200" baseline="0" dirty="0">
                <a:solidFill>
                  <a:schemeClr val="tx1"/>
                </a:solidFill>
                <a:latin typeface="+mn-lt"/>
                <a:ea typeface="+mn-ea"/>
                <a:cs typeface="+mn-cs"/>
              </a:rPr>
              <a:t> </a:t>
            </a:r>
          </a:p>
          <a:p>
            <a:pPr marL="172800" lvl="1" indent="0">
              <a:buFont typeface="Arial" panose="020B0604020202020204" pitchFamily="34" charset="0"/>
              <a:buNone/>
            </a:pPr>
            <a:r>
              <a:rPr lang="es-ES" altLang="fr-FR" b="0" noProof="0" dirty="0">
                <a:latin typeface="Times New Roman" panose="02020603050405020304" pitchFamily="18" charset="0"/>
              </a:rPr>
              <a:t>2) </a:t>
            </a:r>
            <a:r>
              <a:rPr lang="es-ES" altLang="fr-FR" b="1" noProof="0" dirty="0">
                <a:latin typeface="Times New Roman" panose="02020603050405020304" pitchFamily="18" charset="0"/>
              </a:rPr>
              <a:t>Encapsulación:</a:t>
            </a:r>
            <a:r>
              <a:rPr lang="es-ES" sz="1200" b="0" i="0" u="none" strike="noStrike" kern="1200" baseline="0" noProof="0" dirty="0">
                <a:solidFill>
                  <a:schemeClr val="tx1"/>
                </a:solidFill>
                <a:latin typeface="+mn-lt"/>
                <a:ea typeface="+mn-ea"/>
                <a:cs typeface="+mn-cs"/>
              </a:rPr>
              <a:t> v. debajo. </a:t>
            </a:r>
          </a:p>
          <a:p>
            <a:pPr marL="172800" lvl="1" indent="0">
              <a:buFont typeface="Arial" panose="020B0604020202020204" pitchFamily="34" charset="0"/>
              <a:buNone/>
            </a:pPr>
            <a:r>
              <a:rPr lang="es-ES" altLang="fr-FR" noProof="0" dirty="0">
                <a:latin typeface="Times New Roman" panose="02020603050405020304" pitchFamily="18" charset="0"/>
              </a:rPr>
              <a:t>3) Llevar al </a:t>
            </a:r>
            <a:r>
              <a:rPr lang="es-ES" altLang="fr-FR" b="1" noProof="0" dirty="0">
                <a:latin typeface="Times New Roman" panose="02020603050405020304" pitchFamily="18" charset="0"/>
              </a:rPr>
              <a:t>vertedero</a:t>
            </a:r>
            <a:r>
              <a:rPr lang="es-ES" altLang="fr-FR" noProof="0" dirty="0">
                <a:latin typeface="Times New Roman" panose="02020603050405020304" pitchFamily="18" charset="0"/>
              </a:rPr>
              <a:t> (opción de última</a:t>
            </a:r>
            <a:r>
              <a:rPr lang="es-ES" altLang="fr-FR" baseline="0" noProof="0" dirty="0">
                <a:latin typeface="Times New Roman" panose="02020603050405020304" pitchFamily="18" charset="0"/>
              </a:rPr>
              <a:t> instancia</a:t>
            </a:r>
            <a:r>
              <a:rPr lang="es-ES" altLang="fr-FR" noProof="0" dirty="0">
                <a:latin typeface="Times New Roman" panose="02020603050405020304" pitchFamily="18" charset="0"/>
              </a:rPr>
              <a:t>; v. debajo).</a:t>
            </a:r>
          </a:p>
          <a:p>
            <a:pPr marL="171450" indent="-171450">
              <a:buFont typeface="Arial" panose="020B0604020202020204" pitchFamily="34" charset="0"/>
              <a:buChar char="•"/>
            </a:pPr>
            <a:r>
              <a:rPr lang="es-ES" altLang="fr-FR" b="1" noProof="0" dirty="0">
                <a:latin typeface="Times New Roman" panose="02020603050405020304" pitchFamily="18" charset="0"/>
              </a:rPr>
              <a:t>Encapsulación: </a:t>
            </a:r>
            <a:r>
              <a:rPr lang="es-ES" sz="1200" b="0" i="0" u="none" strike="noStrike" kern="1200" baseline="0" noProof="0" dirty="0">
                <a:solidFill>
                  <a:schemeClr val="tx1"/>
                </a:solidFill>
                <a:latin typeface="+mn-lt"/>
                <a:ea typeface="+mn-ea"/>
                <a:cs typeface="+mn-cs"/>
              </a:rPr>
              <a:t>supone el relleno de contenedores con residuos</a:t>
            </a:r>
            <a:r>
              <a:rPr lang="es-ES" altLang="fr-FR" noProof="0" dirty="0">
                <a:latin typeface="Times New Roman" panose="02020603050405020304" pitchFamily="18" charset="0"/>
              </a:rPr>
              <a:t>, el agregado</a:t>
            </a:r>
            <a:r>
              <a:rPr lang="es-ES" altLang="fr-FR" baseline="0" noProof="0" dirty="0">
                <a:latin typeface="Times New Roman" panose="02020603050405020304" pitchFamily="18" charset="0"/>
              </a:rPr>
              <a:t> de un material</a:t>
            </a:r>
            <a:r>
              <a:rPr lang="en-US" altLang="fr-FR" dirty="0">
                <a:latin typeface="Times New Roman" panose="02020603050405020304" pitchFamily="18" charset="0"/>
              </a:rPr>
              <a:t> </a:t>
            </a:r>
            <a:r>
              <a:rPr lang="es-AR" sz="1200" b="0" i="0" kern="1200" dirty="0">
                <a:solidFill>
                  <a:schemeClr val="tx1"/>
                </a:solidFill>
                <a:effectLst/>
                <a:latin typeface="+mn-lt"/>
                <a:ea typeface="+mn-ea"/>
                <a:cs typeface="+mn-cs"/>
              </a:rPr>
              <a:t>de inmovilización</a:t>
            </a:r>
            <a:r>
              <a:rPr lang="en-US" altLang="fr-FR" baseline="0" dirty="0">
                <a:latin typeface="Times New Roman" panose="02020603050405020304" pitchFamily="18" charset="0"/>
              </a:rPr>
              <a:t> y </a:t>
            </a:r>
            <a:r>
              <a:rPr lang="es-ES" altLang="fr-FR" baseline="0" noProof="0" dirty="0">
                <a:latin typeface="Times New Roman" panose="02020603050405020304" pitchFamily="18" charset="0"/>
              </a:rPr>
              <a:t>el sello de los contenedores</a:t>
            </a:r>
            <a:r>
              <a:rPr lang="es-ES" altLang="fr-FR" noProof="0" dirty="0">
                <a:latin typeface="Times New Roman" panose="02020603050405020304" pitchFamily="18" charset="0"/>
              </a:rPr>
              <a:t>. Estos objetos se sellan y eliminan en un vertedero sanitario o en una fosa</a:t>
            </a:r>
            <a:r>
              <a:rPr lang="es-ES" altLang="fr-FR" baseline="0" noProof="0" dirty="0">
                <a:latin typeface="Times New Roman" panose="02020603050405020304" pitchFamily="18" charset="0"/>
              </a:rPr>
              <a:t> de entierro de residuos</a:t>
            </a:r>
            <a:r>
              <a:rPr lang="es-ES" altLang="fr-FR" noProof="0" dirty="0">
                <a:latin typeface="Times New Roman" panose="02020603050405020304" pitchFamily="18" charset="0"/>
              </a:rPr>
              <a:t>. </a:t>
            </a:r>
            <a:r>
              <a:rPr lang="es-ES" altLang="fr-FR" noProof="0" dirty="0">
                <a:latin typeface="+mn-lt"/>
              </a:rPr>
              <a:t>G</a:t>
            </a:r>
            <a:r>
              <a:rPr lang="es-ES" noProof="0" dirty="0"/>
              <a:t>eneralmente, la encapsulación de objetos cortopunzantes o vacunas no deseadas no se considera como una solución </a:t>
            </a:r>
            <a:r>
              <a:rPr lang="es-ES" dirty="0"/>
              <a:t>a largo plazo, pero puede concebirse en entornos temporales, como campamentos o campañas de vacunación.</a:t>
            </a:r>
            <a:endParaRPr lang="en-US" altLang="fr-FR" dirty="0">
              <a:latin typeface="Times New Roman" panose="02020603050405020304" pitchFamily="18" charset="0"/>
            </a:endParaRPr>
          </a:p>
          <a:p>
            <a:pPr marL="171450" indent="-171450">
              <a:buFont typeface="Arial" panose="020B0604020202020204" pitchFamily="34" charset="0"/>
              <a:buChar char="•"/>
            </a:pPr>
            <a:r>
              <a:rPr lang="es-ES" altLang="fr-FR" b="1" noProof="0" dirty="0">
                <a:latin typeface="Times New Roman" panose="02020603050405020304" pitchFamily="18" charset="0"/>
              </a:rPr>
              <a:t>Vertedero o pozo</a:t>
            </a:r>
            <a:r>
              <a:rPr lang="es-ES" altLang="fr-FR" b="1" baseline="0" noProof="0" dirty="0">
                <a:latin typeface="Times New Roman" panose="02020603050405020304" pitchFamily="18" charset="0"/>
              </a:rPr>
              <a:t> de entierro de residuos</a:t>
            </a:r>
            <a:r>
              <a:rPr lang="es-ES" sz="1200" b="1" i="0" u="none" strike="noStrike" kern="1200" baseline="0" noProof="0" dirty="0">
                <a:solidFill>
                  <a:schemeClr val="tx1"/>
                </a:solidFill>
                <a:latin typeface="+mn-lt"/>
                <a:ea typeface="+mn-ea"/>
                <a:cs typeface="+mn-cs"/>
              </a:rPr>
              <a:t>: </a:t>
            </a:r>
            <a:r>
              <a:rPr lang="es-ES" sz="1200" b="0" i="0" u="none" strike="noStrike" kern="1200" baseline="0" noProof="0" dirty="0">
                <a:solidFill>
                  <a:schemeClr val="tx1"/>
                </a:solidFill>
                <a:latin typeface="+mn-lt"/>
                <a:ea typeface="+mn-ea"/>
                <a:cs typeface="+mn-cs"/>
              </a:rPr>
              <a:t>solo debe utilizarse como opción de última instancia y con la precaución necesaria. </a:t>
            </a:r>
            <a:r>
              <a:rPr lang="es-ES" sz="1200" b="0" i="0" kern="1200" dirty="0">
                <a:solidFill>
                  <a:schemeClr val="tx1"/>
                </a:solidFill>
                <a:effectLst/>
                <a:latin typeface="+mn-lt"/>
                <a:ea typeface="+mn-ea"/>
                <a:cs typeface="+mn-cs"/>
              </a:rPr>
              <a:t>De modo ideal, el pozo debe estar revestido con material de baja permeabilidad, como arcilla, para evitar la contaminación del agua subterránea poco profunda y debe estar cercado para evitar el acceso de animales carroñeros. </a:t>
            </a:r>
            <a:r>
              <a:rPr lang="es-ES" dirty="0"/>
              <a:t>Los residuos médicos deben enterrarse inmediatamente bajo una capa de tierra después de cada operación de descarga. Se sugiere que se esparza cal sobre los desechos para una mayor protección de la </a:t>
            </a:r>
            <a:r>
              <a:rPr lang="es-ES" noProof="0" dirty="0"/>
              <a:t>salud </a:t>
            </a:r>
            <a:r>
              <a:rPr lang="es-ES" sz="1200" b="0" i="0" u="none" strike="noStrike" kern="1200" baseline="0" noProof="0" dirty="0">
                <a:solidFill>
                  <a:schemeClr val="tx1"/>
                </a:solidFill>
                <a:latin typeface="+mn-lt"/>
                <a:ea typeface="+mn-ea"/>
                <a:cs typeface="+mn-cs"/>
              </a:rPr>
              <a:t>(en el caso de una epidemia, por ejemplo) o </a:t>
            </a:r>
            <a:r>
              <a:rPr lang="es-ES" noProof="0" dirty="0"/>
              <a:t>para eliminar el olor. El pozo debe sellarse tras haberse llenado.</a:t>
            </a:r>
            <a:endParaRPr lang="es-ES" sz="1200" b="0" i="0" u="none" strike="noStrike" kern="1200" baseline="0" noProof="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C56A1BF-1CC1-4BBD-88CF-BFED76E52D9D}" type="slidenum">
              <a:rPr lang="fr-CH" smtClean="0"/>
              <a:t>33</a:t>
            </a:fld>
            <a:endParaRPr lang="fr-CH"/>
          </a:p>
        </p:txBody>
      </p:sp>
    </p:spTree>
    <p:extLst>
      <p:ext uri="{BB962C8B-B14F-4D97-AF65-F5344CB8AC3E}">
        <p14:creationId xmlns:p14="http://schemas.microsoft.com/office/powerpoint/2010/main" val="3367366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8">
            <a:extLst>
              <a:ext uri="{FF2B5EF4-FFF2-40B4-BE49-F238E27FC236}">
                <a16:creationId xmlns:a16="http://schemas.microsoft.com/office/drawing/2014/main" id="{E1D47039-A0B5-4438-8A71-88DA35E9D70B}"/>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71241C74-6863-4C32-A2D1-8736269CC552}" type="slidenum">
              <a:rPr lang="en-GB" altLang="fr-FR" smtClean="0"/>
              <a:pPr>
                <a:spcBef>
                  <a:spcPct val="0"/>
                </a:spcBef>
                <a:buClrTx/>
                <a:buFontTx/>
                <a:buNone/>
              </a:pPr>
              <a:t>5</a:t>
            </a:fld>
            <a:endParaRPr lang="en-GB" altLang="fr-FR"/>
          </a:p>
        </p:txBody>
      </p:sp>
      <p:sp>
        <p:nvSpPr>
          <p:cNvPr id="13315" name="Rectangle 1">
            <a:extLst>
              <a:ext uri="{FF2B5EF4-FFF2-40B4-BE49-F238E27FC236}">
                <a16:creationId xmlns:a16="http://schemas.microsoft.com/office/drawing/2014/main" id="{E22518F3-168B-4DAB-9778-15CA4CBD1C2A}"/>
              </a:ext>
            </a:extLst>
          </p:cNvPr>
          <p:cNvSpPr>
            <a:spLocks noGrp="1" noRot="1" noChangeAspect="1" noChangeArrowheads="1" noTextEdit="1"/>
          </p:cNvSpPr>
          <p:nvPr>
            <p:ph type="sldImg"/>
          </p:nvPr>
        </p:nvSpPr>
        <p:spPr>
          <a:xfrm>
            <a:off x="90488" y="744538"/>
            <a:ext cx="6616700"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6" name="Rectangle 2">
            <a:extLst>
              <a:ext uri="{FF2B5EF4-FFF2-40B4-BE49-F238E27FC236}">
                <a16:creationId xmlns:a16="http://schemas.microsoft.com/office/drawing/2014/main" id="{D8800133-40D9-4458-9473-E2B37E6DB51B}"/>
              </a:ext>
            </a:extLst>
          </p:cNvPr>
          <p:cNvSpPr>
            <a:spLocks noGrp="1" noChangeArrowheads="1"/>
          </p:cNvSpPr>
          <p:nvPr>
            <p:ph type="body" idx="1"/>
          </p:nvPr>
        </p:nvSpPr>
        <p:spPr>
          <a:xfrm>
            <a:off x="906463" y="4716463"/>
            <a:ext cx="4984750"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fr-FR">
              <a:latin typeface="Times New Roman" panose="02020603050405020304" pitchFamily="18" charset="0"/>
            </a:endParaRPr>
          </a:p>
        </p:txBody>
      </p:sp>
    </p:spTree>
    <p:extLst>
      <p:ext uri="{BB962C8B-B14F-4D97-AF65-F5344CB8AC3E}">
        <p14:creationId xmlns:p14="http://schemas.microsoft.com/office/powerpoint/2010/main" val="3578496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936DB0F0-0C4F-4145-BBED-8D58F8EAAAEA}"/>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811C3471-1CE3-4B89-9826-2591006BA8AC}"/>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s-ES" altLang="fr-FR" sz="1200" b="1" i="0" u="none" strike="noStrike" kern="1200" baseline="0" noProof="0" dirty="0">
                <a:solidFill>
                  <a:schemeClr val="tx1"/>
                </a:solidFill>
                <a:latin typeface="+mn-lt"/>
                <a:ea typeface="+mn-ea"/>
                <a:cs typeface="+mn-cs"/>
              </a:rPr>
              <a:t>Residuos líquidos: </a:t>
            </a:r>
            <a:r>
              <a:rPr lang="es-ES" altLang="fr-FR" sz="1200" b="0" i="0" u="none" strike="noStrike" kern="1200" baseline="0" noProof="0" dirty="0">
                <a:solidFill>
                  <a:schemeClr val="tx1"/>
                </a:solidFill>
                <a:latin typeface="+mn-lt"/>
                <a:ea typeface="+mn-ea"/>
                <a:cs typeface="+mn-cs"/>
              </a:rPr>
              <a:t>los sistemas de aguas residuales no deben utilizarse para la eliminación de residuos químicos o farmacéuticos peligrosos, </a:t>
            </a:r>
            <a:r>
              <a:rPr lang="es-ES" sz="1200" b="0" i="0" kern="1200" dirty="0">
                <a:solidFill>
                  <a:schemeClr val="tx1"/>
                </a:solidFill>
                <a:effectLst/>
                <a:latin typeface="+mn-lt"/>
                <a:ea typeface="+mn-ea"/>
                <a:cs typeface="+mn-cs"/>
              </a:rPr>
              <a:t>ni siquiera para diluirlos. Deben ser desactivados y reciclados por una empresa especializada.</a:t>
            </a:r>
          </a:p>
          <a:p>
            <a:pPr marL="171450" indent="-171450">
              <a:buFont typeface="Arial" panose="020B0604020202020204" pitchFamily="34" charset="0"/>
              <a:buChar char="•"/>
            </a:pPr>
            <a:r>
              <a:rPr lang="es-AR" sz="1200" b="0" i="0" kern="1200" dirty="0">
                <a:solidFill>
                  <a:schemeClr val="tx1"/>
                </a:solidFill>
                <a:effectLst/>
                <a:latin typeface="+mn-lt"/>
                <a:ea typeface="+mn-ea"/>
                <a:cs typeface="+mn-cs"/>
              </a:rPr>
              <a:t>Los</a:t>
            </a:r>
            <a:r>
              <a:rPr lang="es-AR" sz="1200" b="1" i="0" kern="1200" baseline="0" dirty="0">
                <a:solidFill>
                  <a:schemeClr val="tx1"/>
                </a:solidFill>
                <a:effectLst/>
                <a:latin typeface="+mn-lt"/>
                <a:ea typeface="+mn-ea"/>
                <a:cs typeface="+mn-cs"/>
              </a:rPr>
              <a:t> r</a:t>
            </a:r>
            <a:r>
              <a:rPr lang="es-AR" sz="1200" b="1" i="0" kern="1200" dirty="0">
                <a:solidFill>
                  <a:schemeClr val="tx1"/>
                </a:solidFill>
                <a:effectLst/>
                <a:latin typeface="+mn-lt"/>
                <a:ea typeface="+mn-ea"/>
                <a:cs typeface="+mn-cs"/>
              </a:rPr>
              <a:t>esiduos peligrosos biológicos </a:t>
            </a:r>
            <a:r>
              <a:rPr lang="en-US" sz="1200" b="0" i="0" u="none" strike="noStrike" kern="1200" baseline="0" noProof="0" dirty="0">
                <a:solidFill>
                  <a:schemeClr val="tx1"/>
                </a:solidFill>
                <a:latin typeface="+mn-lt"/>
                <a:ea typeface="+mn-ea"/>
                <a:cs typeface="+mn-cs"/>
              </a:rPr>
              <a:t>(</a:t>
            </a:r>
            <a:r>
              <a:rPr lang="en-US" sz="1200" b="0" i="0" u="none" strike="noStrike" kern="1200" baseline="0" noProof="0" dirty="0" err="1">
                <a:solidFill>
                  <a:schemeClr val="tx1"/>
                </a:solidFill>
                <a:latin typeface="+mn-lt"/>
                <a:ea typeface="+mn-ea"/>
                <a:cs typeface="+mn-cs"/>
              </a:rPr>
              <a:t>por</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ejemplo</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reservas</a:t>
            </a:r>
            <a:r>
              <a:rPr lang="en-US" sz="1200" b="0" i="0" u="none" strike="noStrike" kern="1200" baseline="0" noProof="0" dirty="0">
                <a:solidFill>
                  <a:schemeClr val="tx1"/>
                </a:solidFill>
                <a:latin typeface="+mn-lt"/>
                <a:ea typeface="+mn-ea"/>
                <a:cs typeface="+mn-cs"/>
              </a:rPr>
              <a:t> de </a:t>
            </a:r>
            <a:r>
              <a:rPr lang="en-US" sz="1200" b="0" i="0" u="none" strike="noStrike" kern="1200" baseline="0" noProof="0" dirty="0" err="1">
                <a:solidFill>
                  <a:schemeClr val="tx1"/>
                </a:solidFill>
                <a:latin typeface="+mn-lt"/>
                <a:ea typeface="+mn-ea"/>
                <a:cs typeface="+mn-cs"/>
              </a:rPr>
              <a:t>sangre</a:t>
            </a:r>
            <a:r>
              <a:rPr lang="en-US" sz="1200" b="0" i="0" u="none" strike="noStrike" kern="1200" baseline="0" noProof="0" dirty="0">
                <a:solidFill>
                  <a:schemeClr val="tx1"/>
                </a:solidFill>
                <a:latin typeface="+mn-lt"/>
                <a:ea typeface="+mn-ea"/>
                <a:cs typeface="+mn-cs"/>
              </a:rPr>
              <a:t>) </a:t>
            </a:r>
            <a:r>
              <a:rPr lang="en-US" sz="1200" b="0" i="0" u="none" strike="noStrike" kern="1200" baseline="0" noProof="0" dirty="0" err="1">
                <a:solidFill>
                  <a:schemeClr val="tx1"/>
                </a:solidFill>
                <a:latin typeface="+mn-lt"/>
                <a:ea typeface="+mn-ea"/>
                <a:cs typeface="+mn-cs"/>
              </a:rPr>
              <a:t>deben</a:t>
            </a:r>
            <a:r>
              <a:rPr lang="en-US" sz="1200" b="0" i="0" u="none" strike="noStrike" kern="1200" baseline="0" noProof="0" dirty="0">
                <a:solidFill>
                  <a:schemeClr val="tx1"/>
                </a:solidFill>
                <a:latin typeface="+mn-lt"/>
                <a:ea typeface="+mn-ea"/>
                <a:cs typeface="+mn-cs"/>
              </a:rPr>
              <a:t> </a:t>
            </a:r>
            <a:r>
              <a:rPr lang="es-ES" dirty="0"/>
              <a:t>desinfectarse en autoclaves</a:t>
            </a:r>
            <a:r>
              <a:rPr lang="es-ES" baseline="0" dirty="0"/>
              <a:t> o por</a:t>
            </a:r>
            <a:r>
              <a:rPr lang="es-ES" dirty="0"/>
              <a:t> tratamiento químico o incineración, o en el peor de los casos, deben arrojarse a un</a:t>
            </a:r>
            <a:r>
              <a:rPr lang="es-ES" baseline="0" dirty="0"/>
              <a:t> pozo </a:t>
            </a:r>
            <a:r>
              <a:rPr lang="es-ES" dirty="0"/>
              <a:t>de entierro de residuos.</a:t>
            </a:r>
          </a:p>
          <a:p>
            <a:pPr marL="171450" indent="-171450">
              <a:buFont typeface="Arial" panose="020B0604020202020204" pitchFamily="34" charset="0"/>
              <a:buChar char="•"/>
            </a:pPr>
            <a:r>
              <a:rPr lang="es-ES" b="1" baseline="0" dirty="0"/>
              <a:t>Pozos </a:t>
            </a:r>
            <a:r>
              <a:rPr lang="es-ES" b="1" dirty="0"/>
              <a:t>de entierro de residuos</a:t>
            </a:r>
            <a:r>
              <a:rPr lang="en-US" altLang="fr-FR" b="1" noProof="0" dirty="0">
                <a:latin typeface="Times New Roman" panose="02020603050405020304" pitchFamily="18" charset="0"/>
              </a:rPr>
              <a:t>: </a:t>
            </a:r>
            <a:r>
              <a:rPr lang="en-US" altLang="fr-FR" noProof="0" dirty="0">
                <a:latin typeface="Times New Roman" panose="02020603050405020304" pitchFamily="18" charset="0"/>
              </a:rPr>
              <a:t>v. http://refbooks.msf.org/msf_docs/en/public_health/public_health_en.pdf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fr-FR" dirty="0">
              <a:latin typeface="Times New Roman" panose="02020603050405020304" pitchFamily="18" charset="0"/>
            </a:endParaRPr>
          </a:p>
          <a:p>
            <a:pPr marL="171450" indent="-171450">
              <a:buFont typeface="Arial" panose="020B0604020202020204" pitchFamily="34" charset="0"/>
              <a:buChar char="•"/>
            </a:pPr>
            <a:endParaRPr lang="fr-CH" altLang="fr-FR" dirty="0">
              <a:latin typeface="Times New Roman" panose="02020603050405020304" pitchFamily="18" charset="0"/>
            </a:endParaRPr>
          </a:p>
        </p:txBody>
      </p:sp>
      <p:sp>
        <p:nvSpPr>
          <p:cNvPr id="44036" name="Slide Number Placeholder 3">
            <a:extLst>
              <a:ext uri="{FF2B5EF4-FFF2-40B4-BE49-F238E27FC236}">
                <a16:creationId xmlns:a16="http://schemas.microsoft.com/office/drawing/2014/main" id="{44F853F3-4109-4F4C-A079-FF1FCCE66525}"/>
              </a:ext>
            </a:extLst>
          </p:cNvPr>
          <p:cNvSpPr>
            <a:spLocks noGrp="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fld id="{D233597A-D311-4A99-ABBB-949A0B0F4379}" type="slidenum">
              <a:rPr lang="en-GB" altLang="fr-FR" sz="1200" smtClean="0">
                <a:solidFill>
                  <a:srgbClr val="000000"/>
                </a:solidFill>
              </a:rPr>
              <a:pPr/>
              <a:t>34</a:t>
            </a:fld>
            <a:endParaRPr lang="en-GB" altLang="fr-FR" sz="1200">
              <a:solidFill>
                <a:srgbClr val="000000"/>
              </a:solidFill>
            </a:endParaRPr>
          </a:p>
        </p:txBody>
      </p:sp>
    </p:spTree>
    <p:extLst>
      <p:ext uri="{BB962C8B-B14F-4D97-AF65-F5344CB8AC3E}">
        <p14:creationId xmlns:p14="http://schemas.microsoft.com/office/powerpoint/2010/main" val="282162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35</a:t>
            </a:fld>
            <a:endParaRPr lang="fr-CH"/>
          </a:p>
        </p:txBody>
      </p:sp>
    </p:spTree>
    <p:extLst>
      <p:ext uri="{BB962C8B-B14F-4D97-AF65-F5344CB8AC3E}">
        <p14:creationId xmlns:p14="http://schemas.microsoft.com/office/powerpoint/2010/main" val="2570243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8">
            <a:extLst>
              <a:ext uri="{FF2B5EF4-FFF2-40B4-BE49-F238E27FC236}">
                <a16:creationId xmlns:a16="http://schemas.microsoft.com/office/drawing/2014/main" id="{A0C04FD0-778A-4A77-8692-C5AED1908B71}"/>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0E60ECEF-AE07-4737-8BA6-88B8AAEDB28A}" type="slidenum">
              <a:rPr lang="en-GB" altLang="fr-FR" smtClean="0"/>
              <a:pPr>
                <a:spcBef>
                  <a:spcPct val="0"/>
                </a:spcBef>
                <a:buClrTx/>
                <a:buFontTx/>
                <a:buNone/>
              </a:pPr>
              <a:t>36</a:t>
            </a:fld>
            <a:endParaRPr lang="en-GB" altLang="fr-FR"/>
          </a:p>
        </p:txBody>
      </p:sp>
      <p:sp>
        <p:nvSpPr>
          <p:cNvPr id="58371" name="Rectangle 1">
            <a:extLst>
              <a:ext uri="{FF2B5EF4-FFF2-40B4-BE49-F238E27FC236}">
                <a16:creationId xmlns:a16="http://schemas.microsoft.com/office/drawing/2014/main" id="{8D416A3F-A913-4B91-B3BC-306F5FD29FA3}"/>
              </a:ext>
            </a:extLst>
          </p:cNvPr>
          <p:cNvSpPr>
            <a:spLocks noGrp="1" noRot="1" noChangeAspect="1" noChangeArrowheads="1" noTextEdit="1"/>
          </p:cNvSpPr>
          <p:nvPr>
            <p:ph type="sldImg"/>
          </p:nvPr>
        </p:nvSpPr>
        <p:spPr>
          <a:xfrm>
            <a:off x="2671763" y="509588"/>
            <a:ext cx="4532312" cy="25495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Rectangle 2">
            <a:extLst>
              <a:ext uri="{FF2B5EF4-FFF2-40B4-BE49-F238E27FC236}">
                <a16:creationId xmlns:a16="http://schemas.microsoft.com/office/drawing/2014/main" id="{7092DCB8-AB9D-481A-ACA8-EAD4B9B1573E}"/>
              </a:ext>
            </a:extLst>
          </p:cNvPr>
          <p:cNvSpPr>
            <a:spLocks noGrp="1" noChangeArrowheads="1"/>
          </p:cNvSpPr>
          <p:nvPr>
            <p:ph type="body" idx="1"/>
          </p:nvPr>
        </p:nvSpPr>
        <p:spPr>
          <a:xfrm>
            <a:off x="1316038" y="3228975"/>
            <a:ext cx="7242175" cy="30607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s-ES" altLang="fr-FR" noProof="0" dirty="0">
                <a:latin typeface="Times New Roman" panose="02020603050405020304" pitchFamily="18" charset="0"/>
                <a:ea typeface="ＭＳ Ｐゴシック" panose="020B0600070205080204" pitchFamily="34" charset="-128"/>
              </a:rPr>
              <a:t>Un vector transporta y transmite patógenos</a:t>
            </a:r>
            <a:r>
              <a:rPr lang="es-ES" altLang="fr-FR" baseline="0" noProof="0" dirty="0">
                <a:latin typeface="Times New Roman" panose="02020603050405020304" pitchFamily="18" charset="0"/>
                <a:ea typeface="ＭＳ Ｐゴシック" panose="020B0600070205080204" pitchFamily="34" charset="-128"/>
              </a:rPr>
              <a:t> infecciosos de un reservorio a un hospedador</a:t>
            </a:r>
            <a:r>
              <a:rPr lang="es-ES" altLang="fr-FR" noProof="0" dirty="0">
                <a:latin typeface="Times New Roman" panose="02020603050405020304" pitchFamily="18" charset="0"/>
                <a:ea typeface="ＭＳ Ｐゴシック" panose="020B0600070205080204" pitchFamily="34" charset="-128"/>
              </a:rPr>
              <a:t>. El</a:t>
            </a:r>
            <a:r>
              <a:rPr lang="es-ES" altLang="fr-FR" baseline="0" noProof="0" dirty="0">
                <a:latin typeface="Times New Roman" panose="02020603050405020304" pitchFamily="18" charset="0"/>
                <a:ea typeface="ＭＳ Ｐゴシック" panose="020B0600070205080204" pitchFamily="34" charset="-128"/>
              </a:rPr>
              <a:t> reservorio puede ser un animal</a:t>
            </a:r>
            <a:r>
              <a:rPr lang="es-ES" altLang="fr-FR" noProof="0" dirty="0">
                <a:latin typeface="Times New Roman" panose="02020603050405020304" pitchFamily="18" charset="0"/>
                <a:ea typeface="ＭＳ Ｐゴシック" panose="020B0600070205080204" pitchFamily="34" charset="-128"/>
              </a:rPr>
              <a:t>, un ser humano o el ambiente del que el agente infeccioso depende para sobrevivir.</a:t>
            </a:r>
          </a:p>
          <a:p>
            <a:r>
              <a:rPr lang="es-ES" altLang="fr-FR" noProof="0" dirty="0">
                <a:latin typeface="Times New Roman" panose="02020603050405020304" pitchFamily="18" charset="0"/>
                <a:ea typeface="ＭＳ Ｐゴシック" panose="020B0600070205080204" pitchFamily="34" charset="-128"/>
              </a:rPr>
              <a:t>Los patógenos pueden transmitirse </a:t>
            </a:r>
            <a:r>
              <a:rPr lang="es-ES" noProof="0" dirty="0"/>
              <a:t>mecánicamente a otro hospedador. Esto</a:t>
            </a:r>
            <a:r>
              <a:rPr lang="es-ES" baseline="0" noProof="0" dirty="0"/>
              <a:t> s</a:t>
            </a:r>
            <a:r>
              <a:rPr lang="es-ES" noProof="0" dirty="0"/>
              <a:t>ignifica que </a:t>
            </a:r>
            <a:r>
              <a:rPr lang="es-ES" i="1" noProof="0" dirty="0"/>
              <a:t>el vector transmite los patógenos al transportarlos en su cuerpo</a:t>
            </a:r>
            <a:r>
              <a:rPr lang="es-ES" altLang="fr-FR" i="1" noProof="0" dirty="0">
                <a:latin typeface="Times New Roman" panose="02020603050405020304" pitchFamily="18" charset="0"/>
                <a:ea typeface="ＭＳ Ｐゴシック" panose="020B0600070205080204" pitchFamily="34" charset="-128"/>
              </a:rPr>
              <a:t>.</a:t>
            </a:r>
          </a:p>
          <a:p>
            <a:r>
              <a:rPr lang="es-ES" altLang="fr-FR" i="1" noProof="0" dirty="0">
                <a:latin typeface="Times New Roman" panose="02020603050405020304" pitchFamily="18" charset="0"/>
                <a:ea typeface="ＭＳ Ｐゴシック" panose="020B0600070205080204" pitchFamily="34" charset="-128"/>
              </a:rPr>
              <a:t>Por</a:t>
            </a:r>
            <a:r>
              <a:rPr lang="es-ES" altLang="fr-FR" i="1" baseline="0" noProof="0" dirty="0">
                <a:latin typeface="Times New Roman" panose="02020603050405020304" pitchFamily="18" charset="0"/>
                <a:ea typeface="ＭＳ Ｐゴシック" panose="020B0600070205080204" pitchFamily="34" charset="-128"/>
              </a:rPr>
              <a:t> ejemplo</a:t>
            </a:r>
            <a:r>
              <a:rPr lang="es-ES" altLang="fr-FR" i="1" noProof="0" dirty="0">
                <a:latin typeface="Times New Roman" panose="02020603050405020304" pitchFamily="18" charset="0"/>
                <a:ea typeface="ＭＳ Ｐゴシック" panose="020B0600070205080204" pitchFamily="34" charset="-128"/>
              </a:rPr>
              <a:t>, </a:t>
            </a:r>
            <a:r>
              <a:rPr lang="es-ES" i="1" noProof="0" dirty="0"/>
              <a:t>una mosca que aterriza en las heces con patógenos, transmitirá luego estos patógenos a un</a:t>
            </a:r>
            <a:r>
              <a:rPr lang="es-ES" i="1" baseline="0" noProof="0" dirty="0"/>
              <a:t> ser </a:t>
            </a:r>
            <a:r>
              <a:rPr lang="es-ES" i="1" noProof="0" dirty="0"/>
              <a:t>humano al aterrizar en su ojo o en la ensalada que come.</a:t>
            </a:r>
          </a:p>
          <a:p>
            <a:r>
              <a:rPr lang="es-ES" i="1" noProof="0" dirty="0"/>
              <a:t>Los patógenos también pueden transmitirse después de una transformación biológica. En ese caso, el vector está involucrado en el ciclo de vida del patógeno que madura a través del vector, como la malaria.</a:t>
            </a:r>
            <a:endParaRPr lang="es-ES" altLang="fr-FR" i="1" noProof="0" dirty="0">
              <a:latin typeface="Times New Roman" panose="02020603050405020304" pitchFamily="18" charset="0"/>
              <a:ea typeface="ＭＳ Ｐゴシック" panose="020B0600070205080204" pitchFamily="34" charset="-128"/>
            </a:endParaRPr>
          </a:p>
          <a:p>
            <a:r>
              <a:rPr lang="es-ES" altLang="fr-FR" i="1" noProof="0" dirty="0">
                <a:latin typeface="Times New Roman" panose="02020603050405020304" pitchFamily="18" charset="0"/>
                <a:ea typeface="ＭＳ Ｐゴシック" panose="020B0600070205080204" pitchFamily="34" charset="-128"/>
              </a:rPr>
              <a:t>En</a:t>
            </a:r>
            <a:r>
              <a:rPr lang="es-ES" altLang="fr-FR" i="1" baseline="0" noProof="0" dirty="0">
                <a:latin typeface="Times New Roman" panose="02020603050405020304" pitchFamily="18" charset="0"/>
                <a:ea typeface="ＭＳ Ｐゴシック" panose="020B0600070205080204" pitchFamily="34" charset="-128"/>
              </a:rPr>
              <a:t> el caso de las enfermedades transmitidas por vectores, las infecciones pueden ocurrir por mordeduras</a:t>
            </a:r>
            <a:r>
              <a:rPr lang="es-ES" altLang="fr-FR" i="1" noProof="0" dirty="0">
                <a:latin typeface="Times New Roman" panose="02020603050405020304" pitchFamily="18" charset="0"/>
                <a:ea typeface="ＭＳ Ｐゴシック" panose="020B0600070205080204" pitchFamily="34" charset="-128"/>
              </a:rPr>
              <a:t> (malaria transmitida por mosquitos),</a:t>
            </a:r>
            <a:r>
              <a:rPr lang="es-ES" altLang="fr-FR" i="1" baseline="0" noProof="0" dirty="0">
                <a:latin typeface="Times New Roman" panose="02020603050405020304" pitchFamily="18" charset="0"/>
                <a:ea typeface="ＭＳ Ｐゴシック" panose="020B0600070205080204" pitchFamily="34" charset="-128"/>
              </a:rPr>
              <a:t> penetración en la piel </a:t>
            </a:r>
            <a:r>
              <a:rPr lang="es-ES" altLang="fr-FR" i="1" noProof="0" dirty="0">
                <a:latin typeface="Times New Roman" panose="02020603050405020304" pitchFamily="18" charset="0"/>
                <a:ea typeface="ＭＳ Ｐゴシック" panose="020B0600070205080204" pitchFamily="34" charset="-128"/>
              </a:rPr>
              <a:t>(sarna</a:t>
            </a:r>
            <a:r>
              <a:rPr lang="es-ES" altLang="fr-FR" i="1" baseline="0" noProof="0" dirty="0">
                <a:latin typeface="Times New Roman" panose="02020603050405020304" pitchFamily="18" charset="0"/>
                <a:ea typeface="ＭＳ Ｐゴシック" panose="020B0600070205080204" pitchFamily="34" charset="-128"/>
              </a:rPr>
              <a:t> transmitida por ácaros</a:t>
            </a:r>
            <a:r>
              <a:rPr lang="es-ES" altLang="fr-FR" i="1" noProof="0" dirty="0">
                <a:latin typeface="Times New Roman" panose="02020603050405020304" pitchFamily="18" charset="0"/>
                <a:ea typeface="ＭＳ Ｐゴシック" panose="020B0600070205080204" pitchFamily="34" charset="-128"/>
              </a:rPr>
              <a:t>) o ingesta (comida contaminada por moscas).</a:t>
            </a:r>
          </a:p>
          <a:p>
            <a:endParaRPr lang="en-US" altLang="fr-FR" i="1" dirty="0">
              <a:latin typeface="Times New Roman" panose="02020603050405020304" pitchFamily="18" charset="0"/>
              <a:ea typeface="ＭＳ Ｐゴシック" panose="020B0600070205080204" pitchFamily="34" charset="-128"/>
            </a:endParaRPr>
          </a:p>
          <a:p>
            <a:endParaRPr lang="en-US" altLang="fr-FR" dirty="0">
              <a:latin typeface="Times New Roman" panose="02020603050405020304" pitchFamily="18" charset="0"/>
            </a:endParaRPr>
          </a:p>
        </p:txBody>
      </p:sp>
    </p:spTree>
    <p:extLst>
      <p:ext uri="{BB962C8B-B14F-4D97-AF65-F5344CB8AC3E}">
        <p14:creationId xmlns:p14="http://schemas.microsoft.com/office/powerpoint/2010/main" val="4159341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8">
            <a:extLst>
              <a:ext uri="{FF2B5EF4-FFF2-40B4-BE49-F238E27FC236}">
                <a16:creationId xmlns:a16="http://schemas.microsoft.com/office/drawing/2014/main" id="{FA363F72-0EFE-4FDB-8DD4-C8E62FBE83A7}"/>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806692BA-2C86-4D82-8F8A-781F24DC7AC0}" type="slidenum">
              <a:rPr lang="en-GB" altLang="fr-FR" smtClean="0"/>
              <a:pPr>
                <a:spcBef>
                  <a:spcPct val="0"/>
                </a:spcBef>
                <a:buClrTx/>
                <a:buFontTx/>
                <a:buNone/>
              </a:pPr>
              <a:t>37</a:t>
            </a:fld>
            <a:endParaRPr lang="en-GB" altLang="fr-FR"/>
          </a:p>
        </p:txBody>
      </p:sp>
      <p:sp>
        <p:nvSpPr>
          <p:cNvPr id="60419" name="Rectangle 1">
            <a:extLst>
              <a:ext uri="{FF2B5EF4-FFF2-40B4-BE49-F238E27FC236}">
                <a16:creationId xmlns:a16="http://schemas.microsoft.com/office/drawing/2014/main" id="{498C0430-82C2-4057-93CD-E6F50F108A90}"/>
              </a:ext>
            </a:extLst>
          </p:cNvPr>
          <p:cNvSpPr>
            <a:spLocks noGrp="1" noRot="1" noChangeAspect="1" noChangeArrowheads="1" noTextEdit="1"/>
          </p:cNvSpPr>
          <p:nvPr>
            <p:ph type="sldImg"/>
          </p:nvPr>
        </p:nvSpPr>
        <p:spPr>
          <a:xfrm>
            <a:off x="2671763" y="509588"/>
            <a:ext cx="4532312" cy="25495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0" name="Rectangle 2">
            <a:extLst>
              <a:ext uri="{FF2B5EF4-FFF2-40B4-BE49-F238E27FC236}">
                <a16:creationId xmlns:a16="http://schemas.microsoft.com/office/drawing/2014/main" id="{273983DF-C0B4-476C-B933-B5ACCF30B390}"/>
              </a:ext>
            </a:extLst>
          </p:cNvPr>
          <p:cNvSpPr>
            <a:spLocks noGrp="1" noChangeArrowheads="1"/>
          </p:cNvSpPr>
          <p:nvPr>
            <p:ph type="body" idx="1"/>
          </p:nvPr>
        </p:nvSpPr>
        <p:spPr>
          <a:xfrm>
            <a:off x="1316038" y="3228975"/>
            <a:ext cx="7242175" cy="30607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s-ES" dirty="0"/>
              <a:t>Hablar de los principales vectores, como piojos (tifus</a:t>
            </a:r>
            <a:r>
              <a:rPr lang="es-ES" baseline="0" dirty="0"/>
              <a:t> y</a:t>
            </a:r>
            <a:r>
              <a:rPr lang="es-ES" dirty="0"/>
              <a:t> fiebre recurrente), chinches (comodidad), pulgas (plaga por las pulgas de rata, tifus murino), moscas domésticas (comparar con un A380 de bacterias), ácaros (sarna), ratas, cucarachas (asociadas con la suciedad) y, por supuesto, mosquitos y sus diferentes tipos.</a:t>
            </a:r>
            <a:br>
              <a:rPr lang="en-US" altLang="fr-FR" dirty="0">
                <a:latin typeface="Times New Roman" panose="02020603050405020304" pitchFamily="18" charset="0"/>
              </a:rPr>
            </a:br>
            <a:r>
              <a:rPr lang="es-ES" altLang="fr-FR" dirty="0">
                <a:latin typeface="Times New Roman" panose="02020603050405020304" pitchFamily="18" charset="0"/>
              </a:rPr>
              <a:t>Para</a:t>
            </a:r>
            <a:r>
              <a:rPr lang="es-ES" altLang="fr-FR" baseline="0" dirty="0">
                <a:latin typeface="Times New Roman" panose="02020603050405020304" pitchFamily="18" charset="0"/>
              </a:rPr>
              <a:t> luchar contra los vectores</a:t>
            </a:r>
            <a:r>
              <a:rPr lang="es-ES" altLang="fr-FR" dirty="0">
                <a:latin typeface="Times New Roman" panose="02020603050405020304" pitchFamily="18" charset="0"/>
              </a:rPr>
              <a:t>, debemos conocer su</a:t>
            </a:r>
            <a:r>
              <a:rPr lang="es-ES" altLang="fr-FR" baseline="0" dirty="0">
                <a:latin typeface="Times New Roman" panose="02020603050405020304" pitchFamily="18" charset="0"/>
              </a:rPr>
              <a:t> estructura </a:t>
            </a:r>
            <a:r>
              <a:rPr lang="es-ES" altLang="fr-FR" dirty="0">
                <a:latin typeface="Times New Roman" panose="02020603050405020304" pitchFamily="18" charset="0"/>
              </a:rPr>
              <a:t>física (</a:t>
            </a:r>
            <a:r>
              <a:rPr lang="es-ES" dirty="0"/>
              <a:t>dar como ejemplo la diferencia de estructuras entre los mosquitos de los</a:t>
            </a:r>
            <a:r>
              <a:rPr lang="es-ES" baseline="0" dirty="0"/>
              <a:t> </a:t>
            </a:r>
            <a:r>
              <a:rPr lang="es-ES" sz="1200" b="0" i="0" u="none" strike="noStrike" noProof="0" dirty="0">
                <a:solidFill>
                  <a:srgbClr val="000000"/>
                </a:solidFill>
                <a:latin typeface="Calibri" panose="020F0502020204030204" pitchFamily="34" charset="0"/>
              </a:rPr>
              <a:t>géneros </a:t>
            </a:r>
            <a:r>
              <a:rPr lang="es-ES" i="1" dirty="0" err="1"/>
              <a:t>Anopheles</a:t>
            </a:r>
            <a:r>
              <a:rPr lang="es-ES" dirty="0"/>
              <a:t> y </a:t>
            </a:r>
            <a:r>
              <a:rPr lang="es-ES" i="1" dirty="0"/>
              <a:t>Aedes</a:t>
            </a:r>
            <a:r>
              <a:rPr lang="es-ES" altLang="fr-FR" dirty="0">
                <a:latin typeface="Times New Roman" panose="02020603050405020304" pitchFamily="18" charset="0"/>
              </a:rPr>
              <a:t>).</a:t>
            </a:r>
          </a:p>
          <a:p>
            <a:endParaRPr lang="en-US" altLang="fr-FR" dirty="0">
              <a:latin typeface="Times New Roman" panose="02020603050405020304" pitchFamily="18" charset="0"/>
            </a:endParaRPr>
          </a:p>
          <a:p>
            <a:endParaRPr lang="en-US" altLang="fr-FR" dirty="0">
              <a:latin typeface="Times New Roman" panose="02020603050405020304" pitchFamily="18" charset="0"/>
            </a:endParaRPr>
          </a:p>
        </p:txBody>
      </p:sp>
    </p:spTree>
    <p:extLst>
      <p:ext uri="{BB962C8B-B14F-4D97-AF65-F5344CB8AC3E}">
        <p14:creationId xmlns:p14="http://schemas.microsoft.com/office/powerpoint/2010/main" val="1058191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8">
            <a:extLst>
              <a:ext uri="{FF2B5EF4-FFF2-40B4-BE49-F238E27FC236}">
                <a16:creationId xmlns:a16="http://schemas.microsoft.com/office/drawing/2014/main" id="{B16B8694-FB3B-469E-B3B3-ABB3F8AD4B9A}"/>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851B8B8D-DDD1-447E-A086-D67F4CCFDC80}" type="slidenum">
              <a:rPr lang="en-GB" altLang="fr-FR" smtClean="0"/>
              <a:pPr>
                <a:spcBef>
                  <a:spcPct val="0"/>
                </a:spcBef>
                <a:buClrTx/>
                <a:buFontTx/>
                <a:buNone/>
              </a:pPr>
              <a:t>38</a:t>
            </a:fld>
            <a:endParaRPr lang="en-GB" altLang="fr-FR"/>
          </a:p>
        </p:txBody>
      </p:sp>
      <p:sp>
        <p:nvSpPr>
          <p:cNvPr id="36867" name="Rectangle 1">
            <a:extLst>
              <a:ext uri="{FF2B5EF4-FFF2-40B4-BE49-F238E27FC236}">
                <a16:creationId xmlns:a16="http://schemas.microsoft.com/office/drawing/2014/main" id="{E61541A1-4D91-4E41-AFF6-EC302B0066DD}"/>
              </a:ext>
            </a:extLst>
          </p:cNvPr>
          <p:cNvSpPr>
            <a:spLocks noGrp="1" noRot="1" noChangeAspect="1" noChangeArrowheads="1" noTextEdit="1"/>
          </p:cNvSpPr>
          <p:nvPr>
            <p:ph type="sldImg"/>
          </p:nvPr>
        </p:nvSpPr>
        <p:spPr>
          <a:xfrm>
            <a:off x="90488" y="744538"/>
            <a:ext cx="6616700"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a:extLst>
              <a:ext uri="{FF2B5EF4-FFF2-40B4-BE49-F238E27FC236}">
                <a16:creationId xmlns:a16="http://schemas.microsoft.com/office/drawing/2014/main" id="{D9877912-01A9-4182-ACF3-BE1C2979FECE}"/>
              </a:ext>
            </a:extLst>
          </p:cNvPr>
          <p:cNvSpPr>
            <a:spLocks noGrp="1" noChangeArrowheads="1"/>
          </p:cNvSpPr>
          <p:nvPr>
            <p:ph type="body" idx="1"/>
          </p:nvPr>
        </p:nvSpPr>
        <p:spPr>
          <a:xfrm>
            <a:off x="906463" y="4716463"/>
            <a:ext cx="4984750"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fr-FR">
              <a:latin typeface="Times New Roman" panose="02020603050405020304" pitchFamily="18" charset="0"/>
            </a:endParaRPr>
          </a:p>
        </p:txBody>
      </p:sp>
    </p:spTree>
    <p:extLst>
      <p:ext uri="{BB962C8B-B14F-4D97-AF65-F5344CB8AC3E}">
        <p14:creationId xmlns:p14="http://schemas.microsoft.com/office/powerpoint/2010/main" val="33050731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39</a:t>
            </a:fld>
            <a:endParaRPr lang="fr-CH"/>
          </a:p>
        </p:txBody>
      </p:sp>
    </p:spTree>
    <p:extLst>
      <p:ext uri="{BB962C8B-B14F-4D97-AF65-F5344CB8AC3E}">
        <p14:creationId xmlns:p14="http://schemas.microsoft.com/office/powerpoint/2010/main" val="4221504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8">
            <a:extLst>
              <a:ext uri="{FF2B5EF4-FFF2-40B4-BE49-F238E27FC236}">
                <a16:creationId xmlns:a16="http://schemas.microsoft.com/office/drawing/2014/main" id="{ADD25FE8-0293-4240-BA78-BEEDE79C2CF9}"/>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B7AD4A81-0FD4-4991-A145-E49869C2DDCC}" type="slidenum">
              <a:rPr lang="en-GB" altLang="fr-FR" smtClean="0"/>
              <a:pPr>
                <a:spcBef>
                  <a:spcPct val="0"/>
                </a:spcBef>
                <a:buClrTx/>
                <a:buFontTx/>
                <a:buNone/>
              </a:pPr>
              <a:t>40</a:t>
            </a:fld>
            <a:endParaRPr lang="en-GB" altLang="fr-FR"/>
          </a:p>
        </p:txBody>
      </p:sp>
      <p:sp>
        <p:nvSpPr>
          <p:cNvPr id="64515" name="Rectangle 1">
            <a:extLst>
              <a:ext uri="{FF2B5EF4-FFF2-40B4-BE49-F238E27FC236}">
                <a16:creationId xmlns:a16="http://schemas.microsoft.com/office/drawing/2014/main" id="{898A8EC7-A8E5-463C-804F-FA286FFDB584}"/>
              </a:ext>
            </a:extLst>
          </p:cNvPr>
          <p:cNvSpPr>
            <a:spLocks noGrp="1" noRot="1" noChangeAspect="1" noChangeArrowheads="1" noTextEdit="1"/>
          </p:cNvSpPr>
          <p:nvPr>
            <p:ph type="sldImg"/>
          </p:nvPr>
        </p:nvSpPr>
        <p:spPr>
          <a:xfrm>
            <a:off x="2671763" y="509588"/>
            <a:ext cx="4532312" cy="25495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6" name="Rectangle 2">
            <a:extLst>
              <a:ext uri="{FF2B5EF4-FFF2-40B4-BE49-F238E27FC236}">
                <a16:creationId xmlns:a16="http://schemas.microsoft.com/office/drawing/2014/main" id="{AB50E5E2-B4F3-4506-926C-FBE4EA08D558}"/>
              </a:ext>
            </a:extLst>
          </p:cNvPr>
          <p:cNvSpPr>
            <a:spLocks noGrp="1" noChangeArrowheads="1"/>
          </p:cNvSpPr>
          <p:nvPr>
            <p:ph type="body" idx="1"/>
          </p:nvPr>
        </p:nvSpPr>
        <p:spPr>
          <a:xfrm>
            <a:off x="1316038" y="3228975"/>
            <a:ext cx="7242175" cy="30607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s-ES" altLang="fr-FR" noProof="0" dirty="0">
                <a:latin typeface="Times New Roman" panose="02020603050405020304" pitchFamily="18" charset="0"/>
                <a:ea typeface="ＭＳ Ｐゴシック" panose="020B0600070205080204" pitchFamily="34" charset="-128"/>
              </a:rPr>
              <a:t>Se deben tomar</a:t>
            </a:r>
            <a:r>
              <a:rPr lang="es-ES" altLang="fr-FR" baseline="0" noProof="0" dirty="0">
                <a:latin typeface="Times New Roman" panose="02020603050405020304" pitchFamily="18" charset="0"/>
                <a:ea typeface="ＭＳ Ｐゴシック" panose="020B0600070205080204" pitchFamily="34" charset="-128"/>
              </a:rPr>
              <a:t> medidas de lucha </a:t>
            </a:r>
            <a:r>
              <a:rPr lang="es-ES" altLang="fr-FR" baseline="0" noProof="0" dirty="0" err="1">
                <a:latin typeface="Times New Roman" panose="02020603050405020304" pitchFamily="18" charset="0"/>
                <a:ea typeface="ＭＳ Ｐゴシック" panose="020B0600070205080204" pitchFamily="34" charset="-128"/>
              </a:rPr>
              <a:t>antivectorial</a:t>
            </a:r>
            <a:r>
              <a:rPr lang="es-ES" altLang="fr-FR" baseline="0" noProof="0" dirty="0">
                <a:latin typeface="Times New Roman" panose="02020603050405020304" pitchFamily="18" charset="0"/>
                <a:ea typeface="ＭＳ Ｐゴシック" panose="020B0600070205080204" pitchFamily="34" charset="-128"/>
              </a:rPr>
              <a:t> </a:t>
            </a:r>
            <a:r>
              <a:rPr lang="es-ES" noProof="0" dirty="0"/>
              <a:t>en zonas de epidemia, en contextos propensos a epidemias o donde haya una alta presencia de vectores.</a:t>
            </a:r>
          </a:p>
          <a:p>
            <a:r>
              <a:rPr lang="es-ES" noProof="0" dirty="0"/>
              <a:t>Los</a:t>
            </a:r>
            <a:r>
              <a:rPr lang="es-ES" baseline="0" noProof="0" dirty="0"/>
              <a:t> objetivos de las</a:t>
            </a:r>
            <a:r>
              <a:rPr lang="es-ES" noProof="0" dirty="0"/>
              <a:t> </a:t>
            </a:r>
            <a:r>
              <a:rPr lang="es-ES" b="1" noProof="0" dirty="0"/>
              <a:t>principales estrategias de lucha </a:t>
            </a:r>
            <a:r>
              <a:rPr lang="es-ES" b="1" noProof="0" dirty="0" err="1"/>
              <a:t>antivectorial</a:t>
            </a:r>
            <a:r>
              <a:rPr lang="es-ES" b="1" noProof="0" dirty="0"/>
              <a:t> </a:t>
            </a:r>
            <a:r>
              <a:rPr lang="es-ES" noProof="0" dirty="0"/>
              <a:t>suelen ser:</a:t>
            </a:r>
          </a:p>
          <a:p>
            <a:pPr marL="171450" indent="-171450">
              <a:buFont typeface="Arial" panose="020B0604020202020204" pitchFamily="34" charset="0"/>
              <a:buChar char="•"/>
            </a:pPr>
            <a:r>
              <a:rPr lang="es-ES" sz="1200" b="0" i="0" kern="1200" dirty="0">
                <a:solidFill>
                  <a:schemeClr val="tx1"/>
                </a:solidFill>
                <a:effectLst/>
                <a:latin typeface="+mn-lt"/>
                <a:ea typeface="+mn-ea"/>
                <a:cs typeface="+mn-cs"/>
              </a:rPr>
              <a:t>disminuir la cantidad</a:t>
            </a:r>
            <a:r>
              <a:rPr lang="es-ES" sz="1200" b="0" i="0" kern="1200" baseline="0" dirty="0">
                <a:solidFill>
                  <a:schemeClr val="tx1"/>
                </a:solidFill>
                <a:effectLst/>
                <a:latin typeface="+mn-lt"/>
                <a:ea typeface="+mn-ea"/>
                <a:cs typeface="+mn-cs"/>
              </a:rPr>
              <a:t> de</a:t>
            </a:r>
            <a:r>
              <a:rPr lang="es-ES" sz="1200" b="0" i="0" kern="1200" dirty="0">
                <a:solidFill>
                  <a:schemeClr val="tx1"/>
                </a:solidFill>
                <a:effectLst/>
                <a:latin typeface="+mn-lt"/>
                <a:ea typeface="+mn-ea"/>
                <a:cs typeface="+mn-cs"/>
              </a:rPr>
              <a:t> criaderos de vectores</a:t>
            </a:r>
            <a:r>
              <a:rPr lang="en-US" altLang="fr-FR" dirty="0">
                <a:latin typeface="Times New Roman" panose="02020603050405020304" pitchFamily="18" charset="0"/>
                <a:ea typeface="ＭＳ Ｐゴシック" panose="020B0600070205080204" pitchFamily="34" charset="-128"/>
              </a:rPr>
              <a:t>;</a:t>
            </a:r>
          </a:p>
          <a:p>
            <a:pPr marL="171450" indent="-171450">
              <a:buFont typeface="Arial" panose="020B0604020202020204" pitchFamily="34" charset="0"/>
              <a:buChar char="•"/>
            </a:pPr>
            <a:r>
              <a:rPr lang="es-ES" sz="1200" b="0" i="0" kern="1200" dirty="0">
                <a:solidFill>
                  <a:schemeClr val="tx1"/>
                </a:solidFill>
                <a:effectLst/>
                <a:latin typeface="+mn-lt"/>
                <a:ea typeface="+mn-ea"/>
                <a:cs typeface="+mn-cs"/>
              </a:rPr>
              <a:t>reducir la densidad vectorial</a:t>
            </a:r>
            <a:r>
              <a:rPr lang="en-US" altLang="fr-FR" b="0" dirty="0">
                <a:latin typeface="Times New Roman" panose="02020603050405020304" pitchFamily="18" charset="0"/>
                <a:ea typeface="ＭＳ Ｐゴシック" panose="020B0600070205080204" pitchFamily="34" charset="-128"/>
              </a:rPr>
              <a:t>; y</a:t>
            </a:r>
          </a:p>
          <a:p>
            <a:pPr marL="171450" indent="-171450">
              <a:buFont typeface="Arial" panose="020B0604020202020204" pitchFamily="34" charset="0"/>
              <a:buChar char="•"/>
            </a:pPr>
            <a:r>
              <a:rPr lang="es-ES" altLang="fr-FR" b="0" noProof="0" dirty="0">
                <a:latin typeface="Times New Roman" panose="02020603050405020304" pitchFamily="18" charset="0"/>
                <a:ea typeface="ＭＳ Ｐゴシック" panose="020B0600070205080204" pitchFamily="34" charset="-128"/>
              </a:rPr>
              <a:t>disminuir </a:t>
            </a:r>
            <a:r>
              <a:rPr lang="es-ES" sz="1200" b="0" i="0" kern="1200" noProof="0" dirty="0">
                <a:solidFill>
                  <a:schemeClr val="tx1"/>
                </a:solidFill>
                <a:effectLst/>
                <a:latin typeface="+mn-lt"/>
                <a:ea typeface="+mn-ea"/>
                <a:cs typeface="+mn-cs"/>
              </a:rPr>
              <a:t>el riesgo de contacto </a:t>
            </a:r>
            <a:r>
              <a:rPr lang="es-ES" sz="1200" b="0" i="0" kern="1200" dirty="0">
                <a:solidFill>
                  <a:schemeClr val="tx1"/>
                </a:solidFill>
                <a:effectLst/>
                <a:latin typeface="+mn-lt"/>
                <a:ea typeface="+mn-ea"/>
                <a:cs typeface="+mn-cs"/>
              </a:rPr>
              <a:t>entre las personas y los vectores</a:t>
            </a:r>
            <a:r>
              <a:rPr lang="es-ES" altLang="fr-FR" b="0" noProof="0" dirty="0">
                <a:latin typeface="Times New Roman" panose="02020603050405020304" pitchFamily="18" charset="0"/>
                <a:ea typeface="ＭＳ Ｐゴシック" panose="020B0600070205080204" pitchFamily="34" charset="-128"/>
              </a:rPr>
              <a:t>.</a:t>
            </a:r>
          </a:p>
          <a:p>
            <a:pPr marL="0" indent="0">
              <a:buFont typeface="Arial" panose="020B0604020202020204" pitchFamily="34" charset="0"/>
              <a:buNone/>
            </a:pPr>
            <a:r>
              <a:rPr lang="es-ES" altLang="fr-FR" noProof="0" dirty="0">
                <a:latin typeface="Times New Roman" panose="02020603050405020304" pitchFamily="18" charset="0"/>
                <a:ea typeface="ＭＳ Ｐゴシック" panose="020B0600070205080204" pitchFamily="34" charset="-128"/>
                <a:sym typeface="Wingdings" panose="05000000000000000000" pitchFamily="2" charset="2"/>
              </a:rPr>
              <a:t> </a:t>
            </a:r>
            <a:r>
              <a:rPr lang="es-ES" altLang="fr-FR" noProof="0" dirty="0">
                <a:latin typeface="Times New Roman" panose="02020603050405020304" pitchFamily="18" charset="0"/>
                <a:ea typeface="ＭＳ Ｐゴシック" panose="020B0600070205080204" pitchFamily="34" charset="-128"/>
              </a:rPr>
              <a:t>En otras palabras, </a:t>
            </a:r>
            <a:r>
              <a:rPr lang="es-ES" noProof="0" dirty="0"/>
              <a:t>mitigar la creación de la enfermedad, su transporte y la exposición de las personas a esta</a:t>
            </a:r>
            <a:r>
              <a:rPr lang="es-ES" altLang="fr-FR" noProof="0" dirty="0">
                <a:latin typeface="Times New Roman" panose="02020603050405020304" pitchFamily="18" charset="0"/>
                <a:ea typeface="ＭＳ Ｐゴシック" panose="020B0600070205080204" pitchFamily="34" charset="-128"/>
              </a:rPr>
              <a:t>.</a:t>
            </a:r>
          </a:p>
          <a:p>
            <a:endParaRPr lang="en-US" altLang="fr-FR" dirty="0">
              <a:latin typeface="Times New Roman"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altLang="fr-FR" b="1" noProof="0" dirty="0">
                <a:latin typeface="Times New Roman" panose="02020603050405020304" pitchFamily="18" charset="0"/>
                <a:ea typeface="ＭＳ Ｐゴシック" panose="020B0600070205080204" pitchFamily="34" charset="-128"/>
              </a:rPr>
              <a:t>Las </a:t>
            </a:r>
            <a:r>
              <a:rPr lang="es-ES" altLang="fr-FR" sz="1200" b="1" kern="1200" noProof="0" dirty="0">
                <a:solidFill>
                  <a:schemeClr val="tx1"/>
                </a:solidFill>
                <a:latin typeface="Times New Roman" panose="02020603050405020304" pitchFamily="18" charset="0"/>
                <a:ea typeface="ＭＳ Ｐゴシック" panose="020B0600070205080204" pitchFamily="34" charset="-128"/>
                <a:cs typeface="+mn-cs"/>
              </a:rPr>
              <a:t>medidas </a:t>
            </a:r>
            <a:r>
              <a:rPr lang="es-ES" sz="1200" b="1" kern="1200" noProof="0" dirty="0">
                <a:solidFill>
                  <a:schemeClr val="tx1"/>
                </a:solidFill>
                <a:latin typeface="Times New Roman" panose="02020603050405020304" pitchFamily="18" charset="0"/>
                <a:ea typeface="ＭＳ Ｐゴシック" panose="020B0600070205080204" pitchFamily="34" charset="-128"/>
                <a:cs typeface="+mn-cs"/>
              </a:rPr>
              <a:t>de lucha </a:t>
            </a:r>
            <a:r>
              <a:rPr lang="es-ES" sz="1200" b="1" kern="1200" noProof="0" dirty="0" err="1">
                <a:solidFill>
                  <a:schemeClr val="tx1"/>
                </a:solidFill>
                <a:latin typeface="Times New Roman" panose="02020603050405020304" pitchFamily="18" charset="0"/>
                <a:ea typeface="ＭＳ Ｐゴシック" panose="020B0600070205080204" pitchFamily="34" charset="-128"/>
                <a:cs typeface="+mn-cs"/>
              </a:rPr>
              <a:t>antivectorial</a:t>
            </a:r>
            <a:r>
              <a:rPr lang="es-ES" sz="1200" b="1" kern="1200" noProof="0" dirty="0">
                <a:solidFill>
                  <a:schemeClr val="tx1"/>
                </a:solidFill>
                <a:latin typeface="Times New Roman" panose="02020603050405020304" pitchFamily="18" charset="0"/>
                <a:ea typeface="ＭＳ Ｐゴシック" panose="020B0600070205080204" pitchFamily="34" charset="-128"/>
                <a:cs typeface="+mn-cs"/>
              </a:rPr>
              <a:t> </a:t>
            </a:r>
            <a:r>
              <a:rPr lang="es-ES" altLang="fr-FR" noProof="0" dirty="0">
                <a:latin typeface="Times New Roman" panose="02020603050405020304" pitchFamily="18" charset="0"/>
                <a:ea typeface="ＭＳ Ｐゴシック" panose="020B0600070205080204" pitchFamily="34" charset="-128"/>
              </a:rPr>
              <a:t>pueden clasificarse en cuatro categorías:</a:t>
            </a:r>
          </a:p>
          <a:p>
            <a:pPr marL="171450" indent="-171450">
              <a:buFont typeface="Arial" panose="020B0604020202020204" pitchFamily="34" charset="0"/>
              <a:buChar char="•"/>
            </a:pPr>
            <a:r>
              <a:rPr lang="es-ES" b="1" dirty="0"/>
              <a:t>Control ambiental </a:t>
            </a:r>
            <a:r>
              <a:rPr lang="es-ES" dirty="0"/>
              <a:t>para alterar los criaderos, como los</a:t>
            </a:r>
            <a:r>
              <a:rPr lang="es-ES" baseline="0" dirty="0"/>
              <a:t> lugares </a:t>
            </a:r>
            <a:r>
              <a:rPr lang="es-ES" dirty="0"/>
              <a:t>de drenaje o llenado, o para garantizar una gestión adecuada de los desechos</a:t>
            </a:r>
            <a:r>
              <a:rPr lang="es-ES" altLang="fr-FR" dirty="0">
                <a:latin typeface="Arial Narrow" panose="020B0606020202030204" pitchFamily="34" charset="0"/>
                <a:ea typeface="ＭＳ Ｐゴシック" panose="020B0600070205080204" pitchFamily="34" charset="-128"/>
              </a:rPr>
              <a:t>.</a:t>
            </a:r>
          </a:p>
          <a:p>
            <a:pPr marL="171450" indent="-171450">
              <a:buFont typeface="Arial" panose="020B0604020202020204" pitchFamily="34" charset="0"/>
              <a:buChar char="•"/>
            </a:pPr>
            <a:r>
              <a:rPr lang="es-ES" altLang="fr-FR" dirty="0">
                <a:latin typeface="Arial Narrow" panose="020B0606020202030204" pitchFamily="34" charset="0"/>
                <a:ea typeface="ＭＳ Ｐゴシック" panose="020B0600070205080204" pitchFamily="34" charset="-128"/>
              </a:rPr>
              <a:t>También hay un</a:t>
            </a:r>
            <a:r>
              <a:rPr lang="es-ES" altLang="fr-FR" baseline="0" dirty="0">
                <a:latin typeface="Arial Narrow" panose="020B0606020202030204" pitchFamily="34" charset="0"/>
                <a:ea typeface="ＭＳ Ｐゴシック" panose="020B0600070205080204" pitchFamily="34" charset="-128"/>
              </a:rPr>
              <a:t> </a:t>
            </a:r>
            <a:r>
              <a:rPr lang="es-ES" altLang="fr-FR" b="1" baseline="0" dirty="0">
                <a:latin typeface="Arial Narrow" panose="020B0606020202030204" pitchFamily="34" charset="0"/>
                <a:ea typeface="ＭＳ Ｐゴシック" panose="020B0600070205080204" pitchFamily="34" charset="-128"/>
              </a:rPr>
              <a:t>control</a:t>
            </a:r>
            <a:r>
              <a:rPr lang="es-ES" altLang="fr-FR" baseline="0" dirty="0">
                <a:latin typeface="Arial Narrow" panose="020B0606020202030204" pitchFamily="34" charset="0"/>
                <a:ea typeface="ＭＳ Ｐゴシック" panose="020B0600070205080204" pitchFamily="34" charset="-128"/>
              </a:rPr>
              <a:t> </a:t>
            </a:r>
            <a:r>
              <a:rPr lang="es-ES" altLang="fr-FR" b="1" dirty="0">
                <a:latin typeface="Arial Narrow" panose="020B0606020202030204" pitchFamily="34" charset="0"/>
                <a:ea typeface="ＭＳ Ｐゴシック" panose="020B0600070205080204" pitchFamily="34" charset="-128"/>
              </a:rPr>
              <a:t>mecánico</a:t>
            </a:r>
            <a:r>
              <a:rPr lang="es-ES" altLang="fr-FR" b="0" baseline="0" dirty="0">
                <a:latin typeface="Arial Narrow" panose="020B0606020202030204" pitchFamily="34" charset="0"/>
                <a:ea typeface="ＭＳ Ｐゴシック" panose="020B0600070205080204" pitchFamily="34" charset="-128"/>
              </a:rPr>
              <a:t> que incluye, p</a:t>
            </a:r>
            <a:r>
              <a:rPr lang="es-ES" dirty="0"/>
              <a:t>or ejemplo, usar mosquiteros, cubrir la comida para evitar moscas o usar trampas para atrapar roedores.</a:t>
            </a:r>
            <a:endParaRPr lang="es-ES" altLang="fr-FR" dirty="0">
              <a:latin typeface="Arial Narrow" panose="020B0606020202030204" pitchFamily="34" charset="0"/>
              <a:ea typeface="ＭＳ Ｐゴシック" panose="020B0600070205080204" pitchFamily="34" charset="-128"/>
            </a:endParaRPr>
          </a:p>
          <a:p>
            <a:pPr marL="171450" indent="-171450">
              <a:buFont typeface="Arial" panose="020B0604020202020204" pitchFamily="34" charset="0"/>
              <a:buChar char="•"/>
            </a:pPr>
            <a:r>
              <a:rPr lang="es-ES" b="0" dirty="0"/>
              <a:t>El</a:t>
            </a:r>
            <a:r>
              <a:rPr lang="es-ES" b="0" baseline="0" dirty="0"/>
              <a:t> </a:t>
            </a:r>
            <a:r>
              <a:rPr lang="es-ES" b="1" baseline="0" dirty="0"/>
              <a:t>control</a:t>
            </a:r>
            <a:r>
              <a:rPr lang="es-ES" b="0" baseline="0" dirty="0"/>
              <a:t> </a:t>
            </a:r>
            <a:r>
              <a:rPr lang="es-ES" b="1" dirty="0"/>
              <a:t>biológico </a:t>
            </a:r>
            <a:r>
              <a:rPr lang="es-ES" dirty="0"/>
              <a:t>consiste en el uso de organismos vivos o productos contra las diferentes formas del vector, como los peces que se alimentan de larvas.</a:t>
            </a:r>
            <a:endParaRPr lang="en-US" altLang="fr-FR" dirty="0">
              <a:latin typeface="Arial Narrow" panose="020B0606020202030204" pitchFamily="34" charset="0"/>
              <a:ea typeface="ＭＳ Ｐゴシック" panose="020B0600070205080204" pitchFamily="34" charset="-128"/>
            </a:endParaRPr>
          </a:p>
          <a:p>
            <a:pPr marL="171450" indent="-171450">
              <a:buFont typeface="Arial" panose="020B0604020202020204" pitchFamily="34" charset="0"/>
              <a:buChar char="•"/>
            </a:pPr>
            <a:r>
              <a:rPr lang="es-ES" altLang="fr-FR" b="0" noProof="0" dirty="0">
                <a:latin typeface="Arial Narrow" panose="020B0606020202030204" pitchFamily="34" charset="0"/>
                <a:ea typeface="ＭＳ Ｐゴシック" panose="020B0600070205080204" pitchFamily="34" charset="-128"/>
              </a:rPr>
              <a:t>Finalmente, el </a:t>
            </a:r>
            <a:r>
              <a:rPr lang="es-ES" altLang="fr-FR" b="1" noProof="0" dirty="0">
                <a:latin typeface="Arial Narrow" panose="020B0606020202030204" pitchFamily="34" charset="0"/>
                <a:ea typeface="ＭＳ Ｐゴシック" panose="020B0600070205080204" pitchFamily="34" charset="-128"/>
              </a:rPr>
              <a:t>control químico </a:t>
            </a:r>
            <a:r>
              <a:rPr lang="es-ES" altLang="fr-FR" b="0" noProof="0" dirty="0">
                <a:latin typeface="Arial Narrow" panose="020B0606020202030204" pitchFamily="34" charset="0"/>
                <a:ea typeface="ＭＳ Ｐゴシック" panose="020B0600070205080204" pitchFamily="34" charset="-128"/>
              </a:rPr>
              <a:t>para</a:t>
            </a:r>
            <a:r>
              <a:rPr lang="es-ES" altLang="fr-FR" b="0" baseline="0" noProof="0" dirty="0">
                <a:latin typeface="Arial Narrow" panose="020B0606020202030204" pitchFamily="34" charset="0"/>
                <a:ea typeface="ＭＳ Ｐゴシック" panose="020B0600070205080204" pitchFamily="34" charset="-128"/>
              </a:rPr>
              <a:t> la protección personal,</a:t>
            </a:r>
            <a:r>
              <a:rPr lang="es-ES" altLang="fr-FR" b="0" noProof="0" dirty="0">
                <a:latin typeface="Arial Narrow" panose="020B0606020202030204" pitchFamily="34" charset="0"/>
                <a:ea typeface="ＭＳ Ｐゴシック" panose="020B0600070205080204" pitchFamily="34" charset="-128"/>
              </a:rPr>
              <a:t> como el </a:t>
            </a:r>
            <a:r>
              <a:rPr lang="es-ES" b="0" noProof="0" dirty="0"/>
              <a:t>uso de</a:t>
            </a:r>
            <a:r>
              <a:rPr lang="es-ES" b="0" baseline="0" noProof="0" dirty="0"/>
              <a:t> </a:t>
            </a:r>
            <a:r>
              <a:rPr lang="es-ES" b="0" noProof="0" dirty="0"/>
              <a:t>repelente de mosquitos en aerosol o insecticidas para el control ambiental</a:t>
            </a:r>
            <a:r>
              <a:rPr lang="es-ES" altLang="fr-FR" b="0" noProof="0" dirty="0">
                <a:latin typeface="Arial Narrow" panose="020B0606020202030204" pitchFamily="34" charset="0"/>
                <a:ea typeface="ＭＳ Ｐゴシック" panose="020B0600070205080204" pitchFamily="34" charset="-128"/>
              </a:rPr>
              <a:t>. </a:t>
            </a:r>
            <a:r>
              <a:rPr lang="es-ES" dirty="0"/>
              <a:t>Sin embargo, generalmente se recomienda utilizar insecticidas como último recurso. De hecho, es más eficaz y menos costoso recolectar y eliminar </a:t>
            </a:r>
            <a:r>
              <a:rPr lang="es-ES" baseline="0" dirty="0"/>
              <a:t>residuos </a:t>
            </a:r>
            <a:r>
              <a:rPr lang="es-ES" dirty="0"/>
              <a:t>con regularidad que depender de insecticidas para combatir moscas o de veneno para eliminar roedores. Asimismo, al usar plaguicidas, es importante asegurarse de que el personal, las comunidades y el medio ambiente local estén protegidos de forma</a:t>
            </a:r>
            <a:r>
              <a:rPr lang="es-ES" baseline="0" dirty="0"/>
              <a:t> adecuada</a:t>
            </a:r>
            <a:r>
              <a:rPr lang="es-ES" dirty="0"/>
              <a:t> y evitar que se cree resistencia química a las sustancias utilizadas.</a:t>
            </a:r>
            <a:endParaRPr lang="en-US" altLang="fr-FR" dirty="0">
              <a:latin typeface="Times New Roman" panose="02020603050405020304" pitchFamily="18" charset="0"/>
            </a:endParaRPr>
          </a:p>
        </p:txBody>
      </p:sp>
    </p:spTree>
    <p:extLst>
      <p:ext uri="{BB962C8B-B14F-4D97-AF65-F5344CB8AC3E}">
        <p14:creationId xmlns:p14="http://schemas.microsoft.com/office/powerpoint/2010/main" val="17937359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8">
            <a:extLst>
              <a:ext uri="{FF2B5EF4-FFF2-40B4-BE49-F238E27FC236}">
                <a16:creationId xmlns:a16="http://schemas.microsoft.com/office/drawing/2014/main" id="{D76A7A8C-4674-4762-818F-D3DAC3FB5A2F}"/>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3857A037-9C16-4826-BD9D-875F19505E0C}" type="slidenum">
              <a:rPr lang="en-GB" altLang="fr-FR" smtClean="0"/>
              <a:pPr>
                <a:spcBef>
                  <a:spcPct val="0"/>
                </a:spcBef>
                <a:buClrTx/>
                <a:buFontTx/>
                <a:buNone/>
              </a:pPr>
              <a:t>41</a:t>
            </a:fld>
            <a:endParaRPr lang="en-GB" altLang="fr-FR"/>
          </a:p>
        </p:txBody>
      </p:sp>
      <p:sp>
        <p:nvSpPr>
          <p:cNvPr id="66563" name="Rectangle 1">
            <a:extLst>
              <a:ext uri="{FF2B5EF4-FFF2-40B4-BE49-F238E27FC236}">
                <a16:creationId xmlns:a16="http://schemas.microsoft.com/office/drawing/2014/main" id="{BBA22275-8EC7-48B8-ABE1-814E984CC897}"/>
              </a:ext>
            </a:extLst>
          </p:cNvPr>
          <p:cNvSpPr>
            <a:spLocks noGrp="1" noRot="1" noChangeAspect="1" noChangeArrowheads="1" noTextEdit="1"/>
          </p:cNvSpPr>
          <p:nvPr>
            <p:ph type="sldImg"/>
          </p:nvPr>
        </p:nvSpPr>
        <p:spPr>
          <a:xfrm>
            <a:off x="2671763" y="509588"/>
            <a:ext cx="4532312" cy="25495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4" name="Rectangle 2">
            <a:extLst>
              <a:ext uri="{FF2B5EF4-FFF2-40B4-BE49-F238E27FC236}">
                <a16:creationId xmlns:a16="http://schemas.microsoft.com/office/drawing/2014/main" id="{813CCC2B-727C-40D3-9C1F-EF54A9BF134C}"/>
              </a:ext>
            </a:extLst>
          </p:cNvPr>
          <p:cNvSpPr>
            <a:spLocks noGrp="1" noChangeArrowheads="1"/>
          </p:cNvSpPr>
          <p:nvPr>
            <p:ph type="body" idx="1"/>
          </p:nvPr>
        </p:nvSpPr>
        <p:spPr>
          <a:xfrm>
            <a:off x="1316038" y="3228975"/>
            <a:ext cx="7242175" cy="30607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fr-FR" dirty="0">
              <a:latin typeface="Times New Roman" panose="02020603050405020304" pitchFamily="18" charset="0"/>
            </a:endParaRPr>
          </a:p>
        </p:txBody>
      </p:sp>
    </p:spTree>
    <p:extLst>
      <p:ext uri="{BB962C8B-B14F-4D97-AF65-F5344CB8AC3E}">
        <p14:creationId xmlns:p14="http://schemas.microsoft.com/office/powerpoint/2010/main" val="1078316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8">
            <a:extLst>
              <a:ext uri="{FF2B5EF4-FFF2-40B4-BE49-F238E27FC236}">
                <a16:creationId xmlns:a16="http://schemas.microsoft.com/office/drawing/2014/main" id="{326A9D7B-F2E0-43C3-931A-075B8CD40012}"/>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F2C6772D-352C-451C-8FD8-65ECDD989975}" type="slidenum">
              <a:rPr lang="en-GB" altLang="fr-FR" smtClean="0"/>
              <a:pPr>
                <a:spcBef>
                  <a:spcPct val="0"/>
                </a:spcBef>
                <a:buClrTx/>
                <a:buFontTx/>
                <a:buNone/>
              </a:pPr>
              <a:t>42</a:t>
            </a:fld>
            <a:endParaRPr lang="en-GB" altLang="fr-FR"/>
          </a:p>
        </p:txBody>
      </p:sp>
      <p:sp>
        <p:nvSpPr>
          <p:cNvPr id="68611" name="Rectangle 1">
            <a:extLst>
              <a:ext uri="{FF2B5EF4-FFF2-40B4-BE49-F238E27FC236}">
                <a16:creationId xmlns:a16="http://schemas.microsoft.com/office/drawing/2014/main" id="{1BFB183F-1737-4A7E-B6AC-CF908BA6125C}"/>
              </a:ext>
            </a:extLst>
          </p:cNvPr>
          <p:cNvSpPr>
            <a:spLocks noGrp="1" noRot="1" noChangeAspect="1" noChangeArrowheads="1" noTextEdit="1"/>
          </p:cNvSpPr>
          <p:nvPr>
            <p:ph type="sldImg"/>
          </p:nvPr>
        </p:nvSpPr>
        <p:spPr>
          <a:xfrm>
            <a:off x="2671763" y="509588"/>
            <a:ext cx="4532312" cy="254952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2" name="Rectangle 2">
            <a:extLst>
              <a:ext uri="{FF2B5EF4-FFF2-40B4-BE49-F238E27FC236}">
                <a16:creationId xmlns:a16="http://schemas.microsoft.com/office/drawing/2014/main" id="{959AA44D-46EA-4A60-9BF4-F986129135F7}"/>
              </a:ext>
            </a:extLst>
          </p:cNvPr>
          <p:cNvSpPr>
            <a:spLocks noGrp="1" noChangeArrowheads="1"/>
          </p:cNvSpPr>
          <p:nvPr>
            <p:ph type="body" idx="1"/>
          </p:nvPr>
        </p:nvSpPr>
        <p:spPr>
          <a:xfrm>
            <a:off x="1316038" y="3228975"/>
            <a:ext cx="7242175" cy="30607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fr-FR" dirty="0">
              <a:latin typeface="Times New Roman" panose="02020603050405020304" pitchFamily="18" charset="0"/>
            </a:endParaRPr>
          </a:p>
        </p:txBody>
      </p:sp>
    </p:spTree>
    <p:extLst>
      <p:ext uri="{BB962C8B-B14F-4D97-AF65-F5344CB8AC3E}">
        <p14:creationId xmlns:p14="http://schemas.microsoft.com/office/powerpoint/2010/main" val="34127200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44</a:t>
            </a:fld>
            <a:endParaRPr lang="fr-CH"/>
          </a:p>
        </p:txBody>
      </p:sp>
    </p:spTree>
    <p:extLst>
      <p:ext uri="{BB962C8B-B14F-4D97-AF65-F5344CB8AC3E}">
        <p14:creationId xmlns:p14="http://schemas.microsoft.com/office/powerpoint/2010/main" val="76133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El saneamiento ambiental tiene dos pilares</a:t>
            </a:r>
            <a:r>
              <a:rPr lang="es-ES" baseline="0" noProof="0" dirty="0"/>
              <a:t> de intervención</a:t>
            </a:r>
            <a:r>
              <a:rPr lang="es-ES" noProof="0" dirty="0"/>
              <a:t> principales: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noProof="0" dirty="0"/>
              <a:t>1) </a:t>
            </a:r>
            <a:r>
              <a:rPr lang="es-ES" b="0" baseline="0" noProof="0" dirty="0"/>
              <a:t>Los programas de </a:t>
            </a:r>
            <a:r>
              <a:rPr lang="es-ES" sz="1200" b="0" baseline="0" noProof="0" dirty="0">
                <a:ln>
                  <a:solidFill>
                    <a:srgbClr val="002060"/>
                  </a:solidFill>
                </a:ln>
                <a:solidFill>
                  <a:srgbClr val="0000FF"/>
                </a:solidFill>
              </a:rPr>
              <a:t>sensibilización</a:t>
            </a:r>
            <a:r>
              <a:rPr lang="es-ES" sz="1200" b="0" dirty="0">
                <a:ln>
                  <a:solidFill>
                    <a:srgbClr val="002060"/>
                  </a:solidFill>
                </a:ln>
                <a:solidFill>
                  <a:srgbClr val="0000FF"/>
                </a:solidFill>
                <a:cs typeface="Arial Unicode MS" charset="0"/>
              </a:rPr>
              <a:t> y fomento de la higiene están dirigidos</a:t>
            </a:r>
            <a:r>
              <a:rPr lang="es-ES" sz="1200" b="0" baseline="0" dirty="0">
                <a:ln>
                  <a:solidFill>
                    <a:srgbClr val="002060"/>
                  </a:solidFill>
                </a:ln>
                <a:solidFill>
                  <a:srgbClr val="0000FF"/>
                </a:solidFill>
                <a:cs typeface="Arial Unicode MS" charset="0"/>
              </a:rPr>
              <a:t> a la población p</a:t>
            </a:r>
            <a:r>
              <a:rPr lang="es-ES" noProof="0" dirty="0"/>
              <a:t>ara fomentar buenas</a:t>
            </a:r>
            <a:r>
              <a:rPr lang="es-ES" baseline="0" noProof="0" dirty="0"/>
              <a:t> prácticas de </a:t>
            </a:r>
            <a:r>
              <a:rPr lang="es-ES" noProof="0" dirty="0"/>
              <a:t>higiene y</a:t>
            </a:r>
            <a:r>
              <a:rPr lang="es-ES" baseline="0" noProof="0" dirty="0"/>
              <a:t> el uso correcto de los sistemas de saneamiento</a:t>
            </a:r>
            <a:r>
              <a:rPr lang="es-ES" sz="1200" b="0" baseline="0" dirty="0">
                <a:ln>
                  <a:solidFill>
                    <a:srgbClr val="002060"/>
                  </a:solidFill>
                </a:ln>
                <a:solidFill>
                  <a:srgbClr val="0000FF"/>
                </a:solidFill>
                <a:cs typeface="Arial Unicode MS" charset="0"/>
              </a:rPr>
              <a:t>.</a:t>
            </a:r>
            <a:endParaRPr lang="es-ES" baseline="0" noProof="0" dirty="0"/>
          </a:p>
          <a:p>
            <a:r>
              <a:rPr lang="en-US" dirty="0"/>
              <a:t>2) </a:t>
            </a:r>
            <a:r>
              <a:rPr lang="es-ES" noProof="0" dirty="0"/>
              <a:t>Los desechos deben recolectarse, tratarse y eliminarse correctamente</a:t>
            </a:r>
            <a:r>
              <a:rPr lang="es-ES" baseline="0" noProof="0" dirty="0"/>
              <a:t> a fin de</a:t>
            </a:r>
            <a:r>
              <a:rPr lang="es-ES" noProof="0" dirty="0"/>
              <a:t> reducir el riesgo de contaminación del medio ambiente y la infección de las poblaciones. Para lograrlo, </a:t>
            </a:r>
            <a:r>
              <a:rPr lang="en-US" noProof="0" dirty="0"/>
              <a:t>se</a:t>
            </a:r>
            <a:r>
              <a:rPr lang="en-US" baseline="0" noProof="0" dirty="0"/>
              <a:t> </a:t>
            </a:r>
            <a:r>
              <a:rPr lang="es-ES" dirty="0"/>
              <a:t>deben implementar varios sistemas de saneamiento, incluida la infraestructura y los servicios (v. más adelante).</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7</a:t>
            </a:fld>
            <a:endParaRPr lang="fr-CH"/>
          </a:p>
        </p:txBody>
      </p:sp>
    </p:spTree>
    <p:extLst>
      <p:ext uri="{BB962C8B-B14F-4D97-AF65-F5344CB8AC3E}">
        <p14:creationId xmlns:p14="http://schemas.microsoft.com/office/powerpoint/2010/main" val="3195963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30FBFAFC-4D96-4D3F-9810-509E3531096C}"/>
              </a:ext>
            </a:extLst>
          </p:cNvPr>
          <p:cNvSpPr>
            <a:spLocks noGrp="1" noRot="1" noChangeAspect="1" noChangeArrowheads="1" noTextEdit="1"/>
          </p:cNvSpPr>
          <p:nvPr>
            <p:ph type="sldImg"/>
          </p:nvPr>
        </p:nvSpPr>
        <p:spPr>
          <a:ln/>
        </p:spPr>
      </p:sp>
      <p:sp>
        <p:nvSpPr>
          <p:cNvPr id="71683" name="Notes Placeholder 2">
            <a:extLst>
              <a:ext uri="{FF2B5EF4-FFF2-40B4-BE49-F238E27FC236}">
                <a16:creationId xmlns:a16="http://schemas.microsoft.com/office/drawing/2014/main" id="{44BCB69B-95E6-489E-99E7-5A698E2EB0B9}"/>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a:latin typeface="Times New Roman" panose="02020603050405020304" pitchFamily="18" charset="0"/>
            </a:endParaRPr>
          </a:p>
        </p:txBody>
      </p:sp>
      <p:sp>
        <p:nvSpPr>
          <p:cNvPr id="71684" name="Slide Number Placeholder 3">
            <a:extLst>
              <a:ext uri="{FF2B5EF4-FFF2-40B4-BE49-F238E27FC236}">
                <a16:creationId xmlns:a16="http://schemas.microsoft.com/office/drawing/2014/main" id="{ACC79C7D-FE5C-4096-AD99-CF1EA58C178C}"/>
              </a:ext>
            </a:extLst>
          </p:cNvPr>
          <p:cNvSpPr>
            <a:spLocks noGrp="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fld id="{CFFA6528-214A-4E5F-9839-805DDC243349}" type="slidenum">
              <a:rPr lang="en-GB" altLang="fr-FR" sz="1200" smtClean="0">
                <a:solidFill>
                  <a:srgbClr val="000000"/>
                </a:solidFill>
              </a:rPr>
              <a:pPr/>
              <a:t>45</a:t>
            </a:fld>
            <a:endParaRPr lang="en-GB" altLang="fr-FR" sz="1200">
              <a:solidFill>
                <a:srgbClr val="000000"/>
              </a:solidFill>
            </a:endParaRPr>
          </a:p>
        </p:txBody>
      </p:sp>
    </p:spTree>
    <p:extLst>
      <p:ext uri="{BB962C8B-B14F-4D97-AF65-F5344CB8AC3E}">
        <p14:creationId xmlns:p14="http://schemas.microsoft.com/office/powerpoint/2010/main" val="21957914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46</a:t>
            </a:fld>
            <a:endParaRPr lang="fr-CH"/>
          </a:p>
        </p:txBody>
      </p:sp>
    </p:spTree>
    <p:extLst>
      <p:ext uri="{BB962C8B-B14F-4D97-AF65-F5344CB8AC3E}">
        <p14:creationId xmlns:p14="http://schemas.microsoft.com/office/powerpoint/2010/main" val="2095508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E32E06A3-5086-4283-84E4-04C5ED203CB0}"/>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E198ED08-65A6-4EA0-889E-E1E36F451F2F}"/>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es-ES" altLang="fr-FR" noProof="0" dirty="0">
                <a:latin typeface="Times New Roman" panose="02020603050405020304" pitchFamily="18" charset="0"/>
              </a:rPr>
              <a:t>El fomento de la higiene es un enfoque planificado que</a:t>
            </a:r>
            <a:r>
              <a:rPr lang="es-ES" altLang="fr-FR" baseline="0" noProof="0" dirty="0">
                <a:latin typeface="Times New Roman" panose="02020603050405020304" pitchFamily="18" charset="0"/>
              </a:rPr>
              <a:t> tiene como objetivo reducir la incidencia de las malas prácticas de higiene y condiciones precarias que </a:t>
            </a:r>
            <a:r>
              <a:rPr lang="es-ES" noProof="0" dirty="0"/>
              <a:t>representan el mayor riesgo para la salud de niños, niñas, mujeres y hombres.</a:t>
            </a:r>
          </a:p>
          <a:p>
            <a:endParaRPr lang="en-US" altLang="fr-FR" dirty="0">
              <a:latin typeface="Times New Roman" panose="02020603050405020304" pitchFamily="18" charset="0"/>
            </a:endParaRPr>
          </a:p>
          <a:p>
            <a:r>
              <a:rPr lang="en-US" altLang="fr-FR" b="1" dirty="0">
                <a:latin typeface="Times New Roman" panose="02020603050405020304" pitchFamily="18" charset="0"/>
              </a:rPr>
              <a:t>PHAST</a:t>
            </a:r>
            <a:r>
              <a:rPr lang="en-US" altLang="fr-FR" dirty="0">
                <a:latin typeface="Times New Roman" panose="02020603050405020304" pitchFamily="18" charset="0"/>
              </a:rPr>
              <a:t>: </a:t>
            </a:r>
            <a:r>
              <a:rPr lang="es-ES" altLang="fr-FR" sz="1200" b="0" kern="1200" dirty="0">
                <a:solidFill>
                  <a:schemeClr val="tx1"/>
                </a:solidFill>
                <a:effectLst/>
                <a:latin typeface="+mn-lt"/>
                <a:ea typeface="+mn-ea"/>
                <a:cs typeface="+mn-cs"/>
              </a:rPr>
              <a:t>t</a:t>
            </a:r>
            <a:r>
              <a:rPr lang="es-ES" sz="1200" b="0" kern="1200" dirty="0">
                <a:solidFill>
                  <a:schemeClr val="tx1"/>
                </a:solidFill>
                <a:effectLst/>
                <a:latin typeface="+mn-lt"/>
                <a:ea typeface="+mn-ea"/>
                <a:cs typeface="+mn-cs"/>
              </a:rPr>
              <a:t>ransformación participativa para la higiene y el saneamiento:</a:t>
            </a:r>
            <a:r>
              <a:rPr lang="es-ES" sz="1200" b="0" kern="1200" baseline="0" dirty="0">
                <a:solidFill>
                  <a:schemeClr val="tx1"/>
                </a:solidFill>
                <a:effectLst/>
                <a:latin typeface="+mn-lt"/>
                <a:ea typeface="+mn-ea"/>
                <a:cs typeface="+mn-cs"/>
              </a:rPr>
              <a:t> u</a:t>
            </a:r>
            <a:r>
              <a:rPr lang="es-ES" dirty="0"/>
              <a:t>n enfoque de participación para el control de enfermedades diarreicas</a:t>
            </a:r>
            <a:r>
              <a:rPr lang="es-ES" sz="1200" b="0" kern="1200" baseline="0" dirty="0">
                <a:solidFill>
                  <a:schemeClr val="tx1"/>
                </a:solidFill>
                <a:effectLst/>
                <a:latin typeface="+mn-lt"/>
                <a:ea typeface="+mn-ea"/>
                <a:cs typeface="+mn-cs"/>
              </a:rPr>
              <a:t>, OMS. Este enfoque abarca </a:t>
            </a:r>
            <a:r>
              <a:rPr lang="es-ES" dirty="0"/>
              <a:t>siete pasos</a:t>
            </a:r>
            <a:r>
              <a:rPr lang="en-US" altLang="fr-FR" dirty="0">
                <a:latin typeface="Times New Roman" panose="02020603050405020304" pitchFamily="18" charset="0"/>
              </a:rPr>
              <a:t>:</a:t>
            </a:r>
          </a:p>
          <a:p>
            <a:r>
              <a:rPr lang="es-ES" altLang="fr-FR" noProof="0" dirty="0">
                <a:latin typeface="Times New Roman" panose="02020603050405020304" pitchFamily="18" charset="0"/>
              </a:rPr>
              <a:t>Paso 1: identificación del problema (historias de la comunidad, problemas de salud en nuestra comunidad).</a:t>
            </a:r>
          </a:p>
          <a:p>
            <a:r>
              <a:rPr lang="es-ES" altLang="fr-FR" noProof="0" dirty="0">
                <a:latin typeface="Times New Roman" panose="02020603050405020304" pitchFamily="18" charset="0"/>
              </a:rPr>
              <a:t>Paso 2: análisis del problema (</a:t>
            </a:r>
            <a:r>
              <a:rPr lang="es-ES" altLang="fr-FR" noProof="0" dirty="0">
                <a:latin typeface="+mn-lt"/>
              </a:rPr>
              <a:t>m</a:t>
            </a:r>
            <a:r>
              <a:rPr lang="es-ES" noProof="0" dirty="0"/>
              <a:t>apa del agua y saneamiento en nuestra comunidad</a:t>
            </a:r>
            <a:r>
              <a:rPr lang="es-ES" altLang="fr-FR" noProof="0" dirty="0">
                <a:latin typeface="Times New Roman" panose="02020603050405020304" pitchFamily="18" charset="0"/>
              </a:rPr>
              <a:t>, buenos y malos hábitos de higiene, </a:t>
            </a:r>
            <a:r>
              <a:rPr lang="es-ES" altLang="fr-FR" noProof="0" dirty="0">
                <a:latin typeface="+mn-lt"/>
              </a:rPr>
              <a:t>i</a:t>
            </a:r>
            <a:r>
              <a:rPr lang="es-ES" noProof="0" dirty="0"/>
              <a:t>nvestigación de las prácticas de la comunidad</a:t>
            </a:r>
            <a:r>
              <a:rPr lang="es-ES" altLang="fr-FR" noProof="0" dirty="0">
                <a:latin typeface="Times New Roman" panose="02020603050405020304" pitchFamily="18" charset="0"/>
              </a:rPr>
              <a:t>, c</a:t>
            </a:r>
            <a:r>
              <a:rPr lang="es-ES" noProof="0" dirty="0"/>
              <a:t>ómo se propagan las enfermedades</a:t>
            </a:r>
            <a:r>
              <a:rPr lang="es-ES" altLang="fr-FR" noProof="0" dirty="0">
                <a:latin typeface="Times New Roman" panose="02020603050405020304" pitchFamily="18" charset="0"/>
              </a:rPr>
              <a:t>).</a:t>
            </a:r>
          </a:p>
          <a:p>
            <a:r>
              <a:rPr lang="es-ES" altLang="fr-FR" dirty="0">
                <a:latin typeface="Times New Roman" panose="02020603050405020304" pitchFamily="18" charset="0"/>
              </a:rPr>
              <a:t>Paso 3: planificación</a:t>
            </a:r>
            <a:r>
              <a:rPr lang="es-ES" altLang="fr-FR" baseline="0" dirty="0">
                <a:latin typeface="Times New Roman" panose="02020603050405020304" pitchFamily="18" charset="0"/>
              </a:rPr>
              <a:t> de soluciones </a:t>
            </a:r>
            <a:r>
              <a:rPr lang="es-ES" altLang="fr-FR" dirty="0">
                <a:latin typeface="Times New Roman" panose="02020603050405020304" pitchFamily="18" charset="0"/>
              </a:rPr>
              <a:t>(</a:t>
            </a:r>
            <a:r>
              <a:rPr lang="es-ES" altLang="fr-FR" dirty="0">
                <a:latin typeface="+mn-lt"/>
              </a:rPr>
              <a:t>c</a:t>
            </a:r>
            <a:r>
              <a:rPr lang="es-ES" dirty="0"/>
              <a:t>ómo detener la propagación de enfermedades</a:t>
            </a:r>
            <a:r>
              <a:rPr lang="es-ES" altLang="fr-FR" dirty="0">
                <a:latin typeface="Times New Roman" panose="02020603050405020304" pitchFamily="18" charset="0"/>
              </a:rPr>
              <a:t>, selección de las barreras, tareas</a:t>
            </a:r>
            <a:r>
              <a:rPr lang="es-ES" altLang="fr-FR" baseline="0" dirty="0">
                <a:latin typeface="Times New Roman" panose="02020603050405020304" pitchFamily="18" charset="0"/>
              </a:rPr>
              <a:t> de los hombres y de las mujeres de la comunidad</a:t>
            </a:r>
            <a:r>
              <a:rPr lang="es-ES" altLang="fr-FR" dirty="0">
                <a:latin typeface="Times New Roman" panose="02020603050405020304" pitchFamily="18" charset="0"/>
              </a:rPr>
              <a:t>).</a:t>
            </a:r>
          </a:p>
          <a:p>
            <a:r>
              <a:rPr lang="es-ES" altLang="fr-FR" noProof="0" dirty="0">
                <a:latin typeface="Times New Roman" panose="02020603050405020304" pitchFamily="18" charset="0"/>
              </a:rPr>
              <a:t>Paso 4: elección de opciones (</a:t>
            </a:r>
            <a:r>
              <a:rPr lang="es-ES" altLang="fr-FR" noProof="0" dirty="0">
                <a:latin typeface="+mn-lt"/>
              </a:rPr>
              <a:t>e</a:t>
            </a:r>
            <a:r>
              <a:rPr lang="es-ES" noProof="0" dirty="0"/>
              <a:t>lección de las mejoras de saneamiento</a:t>
            </a:r>
            <a:r>
              <a:rPr lang="es-ES" altLang="fr-FR" noProof="0" dirty="0">
                <a:latin typeface="Times New Roman" panose="02020603050405020304" pitchFamily="18" charset="0"/>
              </a:rPr>
              <a:t>, elección de mejores hábitos de higiene, tiempo dedicado a preguntas).</a:t>
            </a:r>
          </a:p>
          <a:p>
            <a:r>
              <a:rPr lang="es-ES" altLang="fr-FR" noProof="0" dirty="0">
                <a:latin typeface="Times New Roman" panose="02020603050405020304" pitchFamily="18" charset="0"/>
              </a:rPr>
              <a:t>Paso 5: planificación de nuevas instalaciones y cambios de comportamiento (planificación para el cambio, </a:t>
            </a:r>
            <a:r>
              <a:rPr lang="es-ES" altLang="fr-FR" noProof="0" dirty="0">
                <a:latin typeface="+mn-lt"/>
              </a:rPr>
              <a:t>p</a:t>
            </a:r>
            <a:r>
              <a:rPr lang="es-ES" noProof="0" dirty="0"/>
              <a:t>lanificación de las tareas de cada persona</a:t>
            </a:r>
            <a:r>
              <a:rPr lang="es-ES" altLang="fr-FR" noProof="0" dirty="0">
                <a:latin typeface="Times New Roman" panose="02020603050405020304" pitchFamily="18" charset="0"/>
              </a:rPr>
              <a:t>, </a:t>
            </a:r>
            <a:r>
              <a:rPr lang="es-ES" altLang="fr-FR" noProof="0" dirty="0">
                <a:latin typeface="+mn-lt"/>
              </a:rPr>
              <a:t>i</a:t>
            </a:r>
            <a:r>
              <a:rPr lang="es-ES" noProof="0" dirty="0"/>
              <a:t>dentificación de los aspectos que no marchan bien</a:t>
            </a:r>
            <a:r>
              <a:rPr lang="es-ES" altLang="fr-FR" noProof="0" dirty="0">
                <a:latin typeface="Times New Roman" panose="02020603050405020304" pitchFamily="18" charset="0"/>
              </a:rPr>
              <a:t>).</a:t>
            </a:r>
          </a:p>
          <a:p>
            <a:r>
              <a:rPr lang="es-ES" altLang="fr-FR" noProof="0" dirty="0">
                <a:latin typeface="Times New Roman" panose="02020603050405020304" pitchFamily="18" charset="0"/>
              </a:rPr>
              <a:t>Paso 6: planificación del seguimiento y de la evaluación (preparación para evaluar nuestro progreso).</a:t>
            </a:r>
          </a:p>
          <a:p>
            <a:r>
              <a:rPr lang="es-ES" altLang="fr-FR" noProof="0" dirty="0">
                <a:latin typeface="Times New Roman" panose="02020603050405020304" pitchFamily="18" charset="0"/>
              </a:rPr>
              <a:t>Paso 7: evaluación</a:t>
            </a:r>
            <a:r>
              <a:rPr lang="es-ES" altLang="fr-FR" baseline="0" noProof="0" dirty="0">
                <a:latin typeface="Times New Roman" panose="02020603050405020304" pitchFamily="18" charset="0"/>
              </a:rPr>
              <a:t> de la participación</a:t>
            </a:r>
            <a:r>
              <a:rPr lang="es-ES" altLang="fr-FR" noProof="0" dirty="0">
                <a:latin typeface="Times New Roman" panose="02020603050405020304" pitchFamily="18" charset="0"/>
              </a:rPr>
              <a:t> (evaluación de nuestro progreso).</a:t>
            </a:r>
          </a:p>
          <a:p>
            <a:endParaRPr lang="en-US" altLang="fr-FR" dirty="0">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SANTOLIC</a:t>
            </a:r>
            <a:r>
              <a:rPr lang="en-US" altLang="fr-FR" b="1" dirty="0">
                <a:latin typeface="Times New Roman" panose="02020603050405020304" pitchFamily="18" charset="0"/>
              </a:rPr>
              <a:t>: </a:t>
            </a:r>
            <a:r>
              <a:rPr lang="es-ES" altLang="fr-FR" b="0" dirty="0">
                <a:latin typeface="+mn-lt"/>
              </a:rPr>
              <a:t>s</a:t>
            </a:r>
            <a:r>
              <a:rPr lang="es-ES" dirty="0"/>
              <a:t>aneamiento total liderado por la comunidad</a:t>
            </a:r>
            <a:r>
              <a:rPr lang="en-US" dirty="0">
                <a:latin typeface="Times New Roman" panose="02020603050405020304" pitchFamily="18" charset="0"/>
              </a:rPr>
              <a:t>.</a:t>
            </a:r>
            <a:r>
              <a:rPr lang="en-US" altLang="fr-FR" dirty="0">
                <a:latin typeface="Times New Roman" panose="02020603050405020304" pitchFamily="18" charset="0"/>
              </a:rPr>
              <a:t> </a:t>
            </a:r>
            <a:r>
              <a:rPr lang="es-ES" dirty="0"/>
              <a:t>Método impulsado por la comunidad que utiliza reflejos humanos naturales de disgusto y vergüenza para alentar a los hogares y a las comunidades a lograr la calificación “Libre de Defecación a Campo Abierto” (L</a:t>
            </a:r>
            <a:r>
              <a:rPr lang="es-AR" dirty="0"/>
              <a:t>DCA</a:t>
            </a:r>
            <a:r>
              <a:rPr lang="es-ES" dirty="0"/>
              <a:t>). Se usa la certificación y la celebración de las familias y comunidades L</a:t>
            </a:r>
            <a:r>
              <a:rPr lang="es-AR" dirty="0"/>
              <a:t>DCA</a:t>
            </a:r>
            <a:r>
              <a:rPr lang="es-ES" dirty="0"/>
              <a:t> para alentar a otros a seguir su ejemplo</a:t>
            </a:r>
            <a:r>
              <a:rPr lang="en-US" altLang="fr-FR" dirty="0">
                <a:latin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fr-FR" dirty="0">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Enfoque “niño a niño”</a:t>
            </a:r>
            <a:r>
              <a:rPr lang="en-US" altLang="fr-FR" b="1" dirty="0">
                <a:latin typeface="Times New Roman" panose="02020603050405020304" pitchFamily="18" charset="0"/>
              </a:rPr>
              <a:t>:</a:t>
            </a:r>
            <a:r>
              <a:rPr lang="en-US" altLang="fr-FR" b="1" dirty="0">
                <a:solidFill>
                  <a:srgbClr val="FF0000"/>
                </a:solidFill>
                <a:latin typeface="Times New Roman" panose="02020603050405020304" pitchFamily="18" charset="0"/>
              </a:rPr>
              <a:t> </a:t>
            </a:r>
            <a:r>
              <a:rPr lang="es-ES" altLang="fr-FR" b="0" dirty="0">
                <a:solidFill>
                  <a:schemeClr val="tx1"/>
                </a:solidFill>
                <a:latin typeface="+mn-lt"/>
              </a:rPr>
              <a:t>e</a:t>
            </a:r>
            <a:r>
              <a:rPr lang="es-ES" dirty="0">
                <a:solidFill>
                  <a:schemeClr val="tx1"/>
                </a:solidFill>
              </a:rPr>
              <a:t>nfoque que </a:t>
            </a:r>
            <a:r>
              <a:rPr lang="es-ES" sz="1200" b="0" i="0" kern="1200" dirty="0">
                <a:solidFill>
                  <a:schemeClr val="tx1"/>
                </a:solidFill>
                <a:effectLst/>
                <a:latin typeface="+mn-lt"/>
                <a:ea typeface="+mn-ea"/>
                <a:cs typeface="+mn-cs"/>
              </a:rPr>
              <a:t>se basa en el derecho a la participación de los niños </a:t>
            </a:r>
            <a:r>
              <a:rPr lang="es-ES" dirty="0">
                <a:solidFill>
                  <a:schemeClr val="tx1"/>
                </a:solidFill>
              </a:rPr>
              <a:t>en edad escolar primaria aplicado a la educación</a:t>
            </a:r>
            <a:r>
              <a:rPr lang="es-ES" baseline="0" dirty="0">
                <a:solidFill>
                  <a:schemeClr val="tx1"/>
                </a:solidFill>
              </a:rPr>
              <a:t> de la salud</a:t>
            </a:r>
            <a:r>
              <a:rPr lang="es-ES" dirty="0">
                <a:solidFill>
                  <a:schemeClr val="tx1"/>
                </a:solidFill>
              </a:rPr>
              <a:t>.</a:t>
            </a:r>
            <a:r>
              <a:rPr lang="es-ES" baseline="0" dirty="0">
                <a:solidFill>
                  <a:schemeClr val="tx1"/>
                </a:solidFill>
              </a:rPr>
              <a:t> </a:t>
            </a:r>
            <a:r>
              <a:rPr lang="es-ES" baseline="0" dirty="0"/>
              <a:t>S</a:t>
            </a:r>
            <a:r>
              <a:rPr lang="es-ES" sz="1200" b="0" i="0" kern="1200" dirty="0">
                <a:solidFill>
                  <a:schemeClr val="tx1"/>
                </a:solidFill>
                <a:effectLst/>
                <a:latin typeface="+mn-lt"/>
                <a:ea typeface="+mn-ea"/>
                <a:cs typeface="+mn-cs"/>
              </a:rPr>
              <a:t>e ha venido implementando desde 1978.</a:t>
            </a:r>
            <a:r>
              <a:rPr lang="es-ES" dirty="0"/>
              <a:t> La</a:t>
            </a:r>
            <a:r>
              <a:rPr lang="es-ES" baseline="0" dirty="0"/>
              <a:t> e</a:t>
            </a:r>
            <a:r>
              <a:rPr lang="es-ES" dirty="0"/>
              <a:t>nseñanza está orientada a la acción. Abarca:</a:t>
            </a:r>
            <a:r>
              <a:rPr lang="es-ES" baseline="0" dirty="0"/>
              <a:t> </a:t>
            </a:r>
            <a:r>
              <a:rPr lang="es-ES" dirty="0"/>
              <a:t>necesidades de desarrollo, nutrición, enfermedades contagiosas y aspectos del medio ambiente.</a:t>
            </a:r>
            <a:r>
              <a:rPr lang="es-ES" baseline="0" dirty="0"/>
              <a:t> Este enfoque fue</a:t>
            </a:r>
            <a:r>
              <a:rPr lang="es-ES" dirty="0"/>
              <a:t> adoptado por UNICEF, </a:t>
            </a:r>
            <a:r>
              <a:rPr lang="es-ES" dirty="0" err="1"/>
              <a:t>Oxfam</a:t>
            </a:r>
            <a:r>
              <a:rPr lang="es-ES" dirty="0"/>
              <a:t>,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fr-FR" dirty="0">
              <a:latin typeface="Times New Roman" panose="02020603050405020304" pitchFamily="18" charset="0"/>
            </a:endParaRPr>
          </a:p>
          <a:p>
            <a:r>
              <a:rPr lang="es-ES" altLang="fr-FR" b="1" noProof="0" dirty="0">
                <a:latin typeface="Times New Roman" panose="02020603050405020304" pitchFamily="18" charset="0"/>
              </a:rPr>
              <a:t>Programa PHASE: </a:t>
            </a:r>
            <a:r>
              <a:rPr lang="es-ES" altLang="fr-FR" b="0" noProof="0" dirty="0">
                <a:latin typeface="Times New Roman" panose="02020603050405020304" pitchFamily="18" charset="0"/>
              </a:rPr>
              <a:t>el objetivo es</a:t>
            </a:r>
            <a:r>
              <a:rPr lang="es-ES" altLang="fr-FR" b="0" baseline="0" noProof="0" dirty="0">
                <a:latin typeface="Times New Roman" panose="02020603050405020304" pitchFamily="18" charset="0"/>
              </a:rPr>
              <a:t> </a:t>
            </a:r>
            <a:r>
              <a:rPr lang="es-ES" altLang="fr-FR" b="0" noProof="0" dirty="0">
                <a:latin typeface="Times New Roman" panose="02020603050405020304" pitchFamily="18" charset="0"/>
              </a:rPr>
              <a:t>reducir las enfermedades entre niños en edad escolar. </a:t>
            </a:r>
            <a:r>
              <a:rPr lang="es-ES" altLang="fr-FR" b="0" noProof="0" dirty="0">
                <a:latin typeface="+mn-lt"/>
              </a:rPr>
              <a:t>A</a:t>
            </a:r>
            <a:r>
              <a:rPr lang="es-ES" dirty="0"/>
              <a:t>l alentarlos a lavarse las manos</a:t>
            </a:r>
            <a:r>
              <a:rPr lang="es-ES" b="0" noProof="0" dirty="0">
                <a:latin typeface="Times New Roman" panose="02020603050405020304" pitchFamily="18" charset="0"/>
              </a:rPr>
              <a:t>,</a:t>
            </a:r>
            <a:r>
              <a:rPr lang="es-ES" b="0" baseline="0" noProof="0" dirty="0">
                <a:latin typeface="Times New Roman" panose="02020603050405020304" pitchFamily="18" charset="0"/>
              </a:rPr>
              <a:t> e</a:t>
            </a:r>
            <a:r>
              <a:rPr lang="es-ES" altLang="fr-FR" b="0" noProof="0" dirty="0">
                <a:latin typeface="Times New Roman" panose="02020603050405020304" pitchFamily="18" charset="0"/>
              </a:rPr>
              <a:t>l programa de </a:t>
            </a:r>
            <a:r>
              <a:rPr lang="es-ES" sz="1200" kern="1200" dirty="0">
                <a:solidFill>
                  <a:schemeClr val="tx1"/>
                </a:solidFill>
                <a:effectLst/>
                <a:latin typeface="+mn-lt"/>
                <a:ea typeface="+mn-ea"/>
                <a:cs typeface="+mn-cs"/>
              </a:rPr>
              <a:t>educación en higiene personal y saneamiento ayuda</a:t>
            </a:r>
            <a:r>
              <a:rPr lang="es-ES" sz="1200" kern="1200" baseline="0" dirty="0">
                <a:solidFill>
                  <a:schemeClr val="tx1"/>
                </a:solidFill>
                <a:effectLst/>
                <a:latin typeface="+mn-lt"/>
                <a:ea typeface="+mn-ea"/>
                <a:cs typeface="+mn-cs"/>
              </a:rPr>
              <a:t> a disminuir el número de enfermedades relacionadas con la diarrea</a:t>
            </a:r>
            <a:r>
              <a:rPr lang="es-ES" dirty="0"/>
              <a:t>.</a:t>
            </a:r>
          </a:p>
          <a:p>
            <a:endParaRPr lang="es-ES" altLang="fr-FR" noProof="0" dirty="0">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noProof="0" dirty="0"/>
              <a:t>Métodos “</a:t>
            </a:r>
            <a:r>
              <a:rPr lang="es-ES" b="1" noProof="0" dirty="0" err="1"/>
              <a:t>Nali</a:t>
            </a:r>
            <a:r>
              <a:rPr lang="es-ES" b="1" noProof="0" dirty="0"/>
              <a:t> </a:t>
            </a:r>
            <a:r>
              <a:rPr lang="es-ES" b="1" noProof="0" dirty="0" err="1"/>
              <a:t>Kali</a:t>
            </a:r>
            <a:r>
              <a:rPr lang="es-ES" b="1" noProof="0" dirty="0"/>
              <a:t>”</a:t>
            </a:r>
            <a:r>
              <a:rPr lang="es-ES" altLang="fr-FR" b="1" noProof="0" dirty="0">
                <a:latin typeface="Times New Roman" panose="02020603050405020304" pitchFamily="18" charset="0"/>
              </a:rPr>
              <a:t>: </a:t>
            </a:r>
            <a:r>
              <a:rPr lang="es-ES" altLang="fr-FR" b="0" noProof="0" dirty="0">
                <a:latin typeface="Times New Roman" panose="02020603050405020304" pitchFamily="18" charset="0"/>
              </a:rPr>
              <a:t>también denominados “</a:t>
            </a:r>
            <a:r>
              <a:rPr lang="es-ES" altLang="fr-FR" b="0" noProof="0" dirty="0" err="1">
                <a:latin typeface="Times New Roman" panose="02020603050405020304" pitchFamily="18" charset="0"/>
              </a:rPr>
              <a:t>Joyful</a:t>
            </a:r>
            <a:r>
              <a:rPr lang="es-ES" altLang="fr-FR" b="0" noProof="0" dirty="0">
                <a:latin typeface="Times New Roman" panose="02020603050405020304" pitchFamily="18" charset="0"/>
              </a:rPr>
              <a:t> </a:t>
            </a:r>
            <a:r>
              <a:rPr lang="es-ES" altLang="fr-FR" b="0" noProof="0" dirty="0" err="1">
                <a:latin typeface="Times New Roman" panose="02020603050405020304" pitchFamily="18" charset="0"/>
              </a:rPr>
              <a:t>learning</a:t>
            </a:r>
            <a:r>
              <a:rPr lang="es-ES" altLang="fr-FR" noProof="0" dirty="0">
                <a:latin typeface="Times New Roman" panose="02020603050405020304" pitchFamily="18" charset="0"/>
              </a:rPr>
              <a:t>”, son una estrategia que </a:t>
            </a:r>
            <a:r>
              <a:rPr lang="es-ES" noProof="0" dirty="0"/>
              <a:t>adopta prácticas de aprendizaje creativas para ayudar a retener niños en la escuela y atraer a los que no asisten</a:t>
            </a:r>
            <a:r>
              <a:rPr lang="es-ES" altLang="fr-FR" noProof="0" dirty="0">
                <a:latin typeface="Times New Roman" panose="02020603050405020304" pitchFamily="18" charset="0"/>
              </a:rPr>
              <a:t>. </a:t>
            </a:r>
            <a:r>
              <a:rPr lang="es-ES" dirty="0"/>
              <a:t>Las competencias del niño se asocian a una escalera de aprendizaje y el proceso de aprendizaje se organiza en etapas que brindan a cada niño la oportunidad de evaluar su propio progreso. Desde 1995</a:t>
            </a:r>
            <a:r>
              <a:rPr lang="es-ES" baseline="0" dirty="0"/>
              <a:t> y c</a:t>
            </a:r>
            <a:r>
              <a:rPr lang="es-ES" dirty="0"/>
              <a:t>on el apoyo de UNICEF, la iniciativa ha ayudado a mejorar el número</a:t>
            </a:r>
            <a:r>
              <a:rPr lang="es-ES" baseline="0" dirty="0"/>
              <a:t> de niños </a:t>
            </a:r>
            <a:r>
              <a:rPr lang="es-ES" baseline="0" noProof="0" dirty="0"/>
              <a:t>inscriptos, en especial, </a:t>
            </a:r>
            <a:r>
              <a:rPr lang="es-ES" noProof="0" dirty="0"/>
              <a:t>de niñas en diferentes partes de India</a:t>
            </a:r>
            <a:r>
              <a:rPr lang="es-ES" altLang="fr-FR" noProof="0" dirty="0">
                <a:latin typeface="Times New Roman" panose="02020603050405020304" pitchFamily="18" charset="0"/>
              </a:rPr>
              <a:t>. Se hace </a:t>
            </a:r>
            <a:r>
              <a:rPr lang="es-ES" sz="1200" b="0" i="0" kern="1200" noProof="0" dirty="0">
                <a:solidFill>
                  <a:schemeClr val="tx1"/>
                </a:solidFill>
                <a:effectLst/>
                <a:latin typeface="+mn-lt"/>
                <a:ea typeface="+mn-ea"/>
                <a:cs typeface="+mn-cs"/>
              </a:rPr>
              <a:t>hincapié en el aprendizaje</a:t>
            </a:r>
            <a:r>
              <a:rPr lang="es-ES" altLang="fr-FR" noProof="0" dirty="0">
                <a:latin typeface="Times New Roman" panose="02020603050405020304" pitchFamily="18" charset="0"/>
              </a:rPr>
              <a:t> a través</a:t>
            </a:r>
            <a:r>
              <a:rPr lang="es-ES" altLang="fr-FR" baseline="0" noProof="0" dirty="0">
                <a:latin typeface="Times New Roman" panose="02020603050405020304" pitchFamily="18" charset="0"/>
              </a:rPr>
              <a:t> </a:t>
            </a:r>
            <a:r>
              <a:rPr lang="es-ES" altLang="fr-FR" noProof="0" dirty="0">
                <a:latin typeface="Times New Roman" panose="02020603050405020304" pitchFamily="18" charset="0"/>
              </a:rPr>
              <a:t>de juegos, de la estimulación </a:t>
            </a:r>
            <a:r>
              <a:rPr lang="es-ES" altLang="fr-FR" noProof="0" dirty="0" err="1">
                <a:latin typeface="Times New Roman" panose="02020603050405020304" pitchFamily="18" charset="0"/>
              </a:rPr>
              <a:t>multisensorial</a:t>
            </a:r>
            <a:r>
              <a:rPr lang="es-ES" altLang="fr-FR" noProof="0" dirty="0">
                <a:latin typeface="Times New Roman" panose="02020603050405020304" pitchFamily="18" charset="0"/>
              </a:rPr>
              <a:t> y orientación</a:t>
            </a:r>
            <a:r>
              <a:rPr lang="es-ES" altLang="fr-FR" baseline="0" noProof="0" dirty="0">
                <a:latin typeface="Times New Roman" panose="02020603050405020304" pitchFamily="18" charset="0"/>
              </a:rPr>
              <a:t> de compañeros</a:t>
            </a:r>
            <a:r>
              <a:rPr lang="es-ES" altLang="fr-FR" noProof="0" dirty="0">
                <a:latin typeface="Times New Roman" panose="02020603050405020304" pitchFamily="18" charset="0"/>
              </a:rPr>
              <a:t>, del propio ritmo, etc.</a:t>
            </a:r>
          </a:p>
          <a:p>
            <a:br>
              <a:rPr lang="en-US" altLang="fr-FR" dirty="0">
                <a:latin typeface="Times New Roman" panose="02020603050405020304" pitchFamily="18" charset="0"/>
              </a:rPr>
            </a:br>
            <a:endParaRPr lang="fr-CH" altLang="fr-FR" dirty="0">
              <a:latin typeface="Times New Roman" panose="02020603050405020304" pitchFamily="18" charset="0"/>
            </a:endParaRPr>
          </a:p>
        </p:txBody>
      </p:sp>
      <p:sp>
        <p:nvSpPr>
          <p:cNvPr id="48132" name="Slide Number Placeholder 3">
            <a:extLst>
              <a:ext uri="{FF2B5EF4-FFF2-40B4-BE49-F238E27FC236}">
                <a16:creationId xmlns:a16="http://schemas.microsoft.com/office/drawing/2014/main" id="{1D69F939-8D95-489F-9B05-7CE699CC54F4}"/>
              </a:ext>
            </a:extLst>
          </p:cNvPr>
          <p:cNvSpPr>
            <a:spLocks noGrp="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A4A4ED56-6BA1-4388-9DEA-3ACC617F8D38}" type="slidenum">
              <a:rPr lang="en-GB" altLang="fr-FR" smtClean="0"/>
              <a:pPr>
                <a:spcBef>
                  <a:spcPct val="0"/>
                </a:spcBef>
                <a:buClrTx/>
                <a:buFontTx/>
                <a:buNone/>
              </a:pPr>
              <a:t>9</a:t>
            </a:fld>
            <a:endParaRPr lang="en-GB" altLang="fr-FR"/>
          </a:p>
        </p:txBody>
      </p:sp>
    </p:spTree>
    <p:extLst>
      <p:ext uri="{BB962C8B-B14F-4D97-AF65-F5344CB8AC3E}">
        <p14:creationId xmlns:p14="http://schemas.microsoft.com/office/powerpoint/2010/main" val="1482055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8">
            <a:extLst>
              <a:ext uri="{FF2B5EF4-FFF2-40B4-BE49-F238E27FC236}">
                <a16:creationId xmlns:a16="http://schemas.microsoft.com/office/drawing/2014/main" id="{64DD97AF-8692-484B-B3E6-EF818E276C93}"/>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AD2E69B5-6771-4399-95B2-1AF39E82CF21}" type="slidenum">
              <a:rPr lang="en-GB" altLang="fr-FR" smtClean="0"/>
              <a:pPr>
                <a:spcBef>
                  <a:spcPct val="0"/>
                </a:spcBef>
                <a:buClrTx/>
                <a:buFontTx/>
                <a:buNone/>
              </a:pPr>
              <a:t>10</a:t>
            </a:fld>
            <a:endParaRPr lang="en-GB" altLang="fr-FR"/>
          </a:p>
        </p:txBody>
      </p:sp>
      <p:sp>
        <p:nvSpPr>
          <p:cNvPr id="46083" name="Rectangle 1">
            <a:extLst>
              <a:ext uri="{FF2B5EF4-FFF2-40B4-BE49-F238E27FC236}">
                <a16:creationId xmlns:a16="http://schemas.microsoft.com/office/drawing/2014/main" id="{D9D81793-3B2A-4ADB-B8F3-CE4FDEC251EE}"/>
              </a:ext>
            </a:extLst>
          </p:cNvPr>
          <p:cNvSpPr>
            <a:spLocks noGrp="1" noRot="1" noChangeAspect="1" noChangeArrowheads="1" noTextEdit="1"/>
          </p:cNvSpPr>
          <p:nvPr>
            <p:ph type="sldImg"/>
          </p:nvPr>
        </p:nvSpPr>
        <p:spPr>
          <a:xfrm>
            <a:off x="90488" y="744538"/>
            <a:ext cx="6616700" cy="372268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D13F2D5A-226A-41AB-9599-19CFBFA862F5}"/>
              </a:ext>
            </a:extLst>
          </p:cNvPr>
          <p:cNvSpPr>
            <a:spLocks noGrp="1" noChangeArrowheads="1"/>
          </p:cNvSpPr>
          <p:nvPr>
            <p:ph type="body" idx="1"/>
          </p:nvPr>
        </p:nvSpPr>
        <p:spPr>
          <a:xfrm>
            <a:off x="906463" y="4716463"/>
            <a:ext cx="4984750"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fr-FR" dirty="0">
              <a:latin typeface="Times New Roman" panose="02020603050405020304" pitchFamily="18" charset="0"/>
            </a:endParaRPr>
          </a:p>
        </p:txBody>
      </p:sp>
    </p:spTree>
    <p:extLst>
      <p:ext uri="{BB962C8B-B14F-4D97-AF65-F5344CB8AC3E}">
        <p14:creationId xmlns:p14="http://schemas.microsoft.com/office/powerpoint/2010/main" val="2226217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CD23172C-7F85-4CA0-A232-34C4E92C4F72}"/>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AFD2F95E-F7ED-47FB-B5EE-58623619E15C}"/>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es-ES" altLang="fr-FR" noProof="0" dirty="0">
                <a:latin typeface="Times New Roman" panose="02020603050405020304" pitchFamily="18" charset="0"/>
              </a:rPr>
              <a:t>Enfoque participativo.</a:t>
            </a:r>
          </a:p>
        </p:txBody>
      </p:sp>
      <p:sp>
        <p:nvSpPr>
          <p:cNvPr id="50180" name="Slide Number Placeholder 3">
            <a:extLst>
              <a:ext uri="{FF2B5EF4-FFF2-40B4-BE49-F238E27FC236}">
                <a16:creationId xmlns:a16="http://schemas.microsoft.com/office/drawing/2014/main" id="{49F60552-69E5-494E-AF5F-214D08A9CBDA}"/>
              </a:ext>
            </a:extLst>
          </p:cNvPr>
          <p:cNvSpPr>
            <a:spLocks noGrp="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fld id="{CE80CC16-D3E8-4403-8E22-7F9D89D0EA2F}" type="slidenum">
              <a:rPr lang="en-GB" altLang="fr-FR" sz="1200" smtClean="0">
                <a:solidFill>
                  <a:srgbClr val="000000"/>
                </a:solidFill>
              </a:rPr>
              <a:pPr/>
              <a:t>11</a:t>
            </a:fld>
            <a:endParaRPr lang="en-GB" altLang="fr-FR" sz="1200">
              <a:solidFill>
                <a:srgbClr val="000000"/>
              </a:solidFill>
            </a:endParaRPr>
          </a:p>
        </p:txBody>
      </p:sp>
    </p:spTree>
    <p:extLst>
      <p:ext uri="{BB962C8B-B14F-4D97-AF65-F5344CB8AC3E}">
        <p14:creationId xmlns:p14="http://schemas.microsoft.com/office/powerpoint/2010/main" val="4116561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12</a:t>
            </a:fld>
            <a:endParaRPr lang="fr-CH"/>
          </a:p>
        </p:txBody>
      </p:sp>
    </p:spTree>
    <p:extLst>
      <p:ext uri="{BB962C8B-B14F-4D97-AF65-F5344CB8AC3E}">
        <p14:creationId xmlns:p14="http://schemas.microsoft.com/office/powerpoint/2010/main" val="2535003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35631A7F-7990-A34B-8B7D-6A7873720621}" type="slidenum">
              <a:rPr lang="en-US" smtClean="0"/>
              <a:t>13</a:t>
            </a:fld>
            <a:endParaRPr lang="en-US"/>
          </a:p>
        </p:txBody>
      </p:sp>
    </p:spTree>
    <p:extLst>
      <p:ext uri="{BB962C8B-B14F-4D97-AF65-F5344CB8AC3E}">
        <p14:creationId xmlns:p14="http://schemas.microsoft.com/office/powerpoint/2010/main" val="4053364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759045CD-F738-4348-BD2D-00FE024A1F4A}" type="datetime1">
              <a:rPr lang="fr-CH" smtClean="0"/>
              <a:t>10.11.2020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632157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6EE9F7F3-9DD2-45AF-BAA7-2AF6EDDAE4FE}" type="datetime1">
              <a:rPr lang="fr-CH" smtClean="0"/>
              <a:t>10.11.2020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305136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20839A6A-4622-425E-AB6E-41108986B09B}" type="datetime1">
              <a:rPr lang="fr-CH" smtClean="0"/>
              <a:t>10.11.2020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556862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7760" y="3714115"/>
            <a:ext cx="10515600" cy="1842136"/>
          </a:xfrm>
        </p:spPr>
        <p:txBody>
          <a:bodyPr anchor="b">
            <a:normAutofit/>
          </a:bodyPr>
          <a:lstStyle>
            <a:lvl1pPr>
              <a:defRPr sz="5400" cap="all" baseline="0"/>
            </a:lvl1p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9CF59F9-3C65-404A-B035-EB7DCBCBFF23}"/>
              </a:ext>
            </a:extLst>
          </p:cNvPr>
          <p:cNvSpPr>
            <a:spLocks noGrp="1"/>
          </p:cNvSpPr>
          <p:nvPr>
            <p:ph type="dt" sz="half" idx="10"/>
          </p:nvPr>
        </p:nvSpPr>
        <p:spPr/>
        <p:txBody>
          <a:bodyPr/>
          <a:lstStyle>
            <a:lvl1pPr>
              <a:defRPr/>
            </a:lvl1pPr>
          </a:lstStyle>
          <a:p>
            <a:pPr>
              <a:defRPr/>
            </a:pPr>
            <a:fld id="{36B2BA81-079A-4894-A651-E1F45A0D1CAF}" type="datetime1">
              <a:rPr lang="fr-CH" smtClean="0"/>
              <a:t>10.11.2020</a:t>
            </a:fld>
            <a:endParaRPr lang="fr-CH"/>
          </a:p>
        </p:txBody>
      </p:sp>
      <p:sp>
        <p:nvSpPr>
          <p:cNvPr id="4" name="Footer Placeholder 4">
            <a:extLst>
              <a:ext uri="{FF2B5EF4-FFF2-40B4-BE49-F238E27FC236}">
                <a16:creationId xmlns:a16="http://schemas.microsoft.com/office/drawing/2014/main" id="{5D105F27-A2F2-459E-9192-E5E6FA373E7D}"/>
              </a:ext>
            </a:extLst>
          </p:cNvPr>
          <p:cNvSpPr>
            <a:spLocks noGrp="1"/>
          </p:cNvSpPr>
          <p:nvPr>
            <p:ph type="ftr" sz="quarter" idx="11"/>
          </p:nvPr>
        </p:nvSpPr>
        <p:spPr/>
        <p:txBody>
          <a:bodyPr/>
          <a:lstStyle>
            <a:lvl1pPr>
              <a:defRPr/>
            </a:lvl1pPr>
          </a:lstStyle>
          <a:p>
            <a:pPr>
              <a:defRPr/>
            </a:pPr>
            <a:endParaRPr lang="fr-CH"/>
          </a:p>
        </p:txBody>
      </p:sp>
      <p:sp>
        <p:nvSpPr>
          <p:cNvPr id="5" name="Slide Number Placeholder 5">
            <a:extLst>
              <a:ext uri="{FF2B5EF4-FFF2-40B4-BE49-F238E27FC236}">
                <a16:creationId xmlns:a16="http://schemas.microsoft.com/office/drawing/2014/main" id="{BCFBAB8F-F19E-4846-90E2-A323EDDC535B}"/>
              </a:ext>
            </a:extLst>
          </p:cNvPr>
          <p:cNvSpPr>
            <a:spLocks noGrp="1"/>
          </p:cNvSpPr>
          <p:nvPr>
            <p:ph type="sldNum" sz="quarter" idx="12"/>
          </p:nvPr>
        </p:nvSpPr>
        <p:spPr/>
        <p:txBody>
          <a:bodyPr/>
          <a:lstStyle>
            <a:lvl1pPr>
              <a:defRPr/>
            </a:lvl1pPr>
          </a:lstStyle>
          <a:p>
            <a:pPr>
              <a:defRPr/>
            </a:pPr>
            <a:fld id="{4293801D-F3F3-43EF-9210-4B2470815345}" type="slidenum">
              <a:rPr lang="fr-CH"/>
              <a:pPr>
                <a:defRPr/>
              </a:pPr>
              <a:t>‹#›</a:t>
            </a:fld>
            <a:endParaRPr lang="fr-CH"/>
          </a:p>
        </p:txBody>
      </p:sp>
    </p:spTree>
    <p:extLst>
      <p:ext uri="{BB962C8B-B14F-4D97-AF65-F5344CB8AC3E}">
        <p14:creationId xmlns:p14="http://schemas.microsoft.com/office/powerpoint/2010/main" val="296007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AC57D816-805E-46D3-A5B1-163CD582F5E7}" type="datetime1">
              <a:rPr lang="fr-CH" smtClean="0"/>
              <a:t>10.11.2020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955662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F1A728-EA1E-4E63-B4D1-9FE830579819}" type="datetime1">
              <a:rPr lang="fr-CH" smtClean="0"/>
              <a:t>10.11.2020</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1826170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p:cNvSpPr>
            <a:spLocks noGrp="1"/>
          </p:cNvSpPr>
          <p:nvPr>
            <p:ph type="dt" sz="half" idx="10"/>
          </p:nvPr>
        </p:nvSpPr>
        <p:spPr/>
        <p:txBody>
          <a:bodyPr/>
          <a:lstStyle/>
          <a:p>
            <a:fld id="{C5A53CB8-BC47-4B82-AEFF-2F9BA16255E6}" type="datetime1">
              <a:rPr lang="fr-CH" smtClean="0"/>
              <a:t>10.11.2020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88537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p:cNvSpPr>
            <a:spLocks noGrp="1"/>
          </p:cNvSpPr>
          <p:nvPr>
            <p:ph type="dt" sz="half" idx="10"/>
          </p:nvPr>
        </p:nvSpPr>
        <p:spPr/>
        <p:txBody>
          <a:bodyPr/>
          <a:lstStyle/>
          <a:p>
            <a:fld id="{C5CFD3CC-0D37-47F6-A1BA-9C99276F484B}" type="datetime1">
              <a:rPr lang="fr-CH" smtClean="0"/>
              <a:t>10.11.2020</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1735292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2C14BF64-6FA3-4A44-9DB6-15A3BA294AC1}" type="datetime1">
              <a:rPr lang="fr-CH" smtClean="0"/>
              <a:t>10.11.2020</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232112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D68C2-8DBF-4D97-BEFD-CE22EE9B26D9}" type="datetime1">
              <a:rPr lang="fr-CH" smtClean="0"/>
              <a:t>10.11.2020</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385358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DA22FE-3938-46B1-83A8-A63558237640}" type="datetime1">
              <a:rPr lang="fr-CH" smtClean="0"/>
              <a:t>10.11.2020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340186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D1F1C1-3D9D-4A0C-A9D2-EA7E854900A1}" type="datetime1">
              <a:rPr lang="fr-CH" smtClean="0"/>
              <a:t>10.11.2020</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3338307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0B7FA-E9F2-4EA1-A123-7D310D25A3B4}" type="datetime1">
              <a:rPr lang="fr-CH" smtClean="0"/>
              <a:t>10.11.2020</a:t>
            </a:fld>
            <a:endParaRPr lang="fr-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65948-8B76-4A50-B7DB-B45DBE1BD062}" type="slidenum">
              <a:rPr lang="fr-CH" smtClean="0"/>
              <a:t>‹#›</a:t>
            </a:fld>
            <a:endParaRPr lang="fr-CH"/>
          </a:p>
        </p:txBody>
      </p:sp>
      <p:grpSp>
        <p:nvGrpSpPr>
          <p:cNvPr id="7" name="Group 6">
            <a:extLst>
              <a:ext uri="{FF2B5EF4-FFF2-40B4-BE49-F238E27FC236}">
                <a16:creationId xmlns:a16="http://schemas.microsoft.com/office/drawing/2014/main" id="{C6A6C47D-F126-49AA-A188-9A6ED2C1CB8B}"/>
              </a:ext>
            </a:extLst>
          </p:cNvPr>
          <p:cNvGrpSpPr/>
          <p:nvPr userDrawn="1"/>
        </p:nvGrpSpPr>
        <p:grpSpPr>
          <a:xfrm>
            <a:off x="0" y="0"/>
            <a:ext cx="628650" cy="6858000"/>
            <a:chOff x="0" y="0"/>
            <a:chExt cx="628650" cy="6858000"/>
          </a:xfrm>
        </p:grpSpPr>
        <p:sp>
          <p:nvSpPr>
            <p:cNvPr id="8" name="Rectangle 7">
              <a:extLst>
                <a:ext uri="{FF2B5EF4-FFF2-40B4-BE49-F238E27FC236}">
                  <a16:creationId xmlns:a16="http://schemas.microsoft.com/office/drawing/2014/main" id="{13701BB8-24D6-4BFC-84A1-A8B974F5073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748BFB1C-D808-43C1-9B03-7371ECD61D8C}"/>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grpSp>
    </p:spTree>
    <p:extLst>
      <p:ext uri="{BB962C8B-B14F-4D97-AF65-F5344CB8AC3E}">
        <p14:creationId xmlns:p14="http://schemas.microsoft.com/office/powerpoint/2010/main" val="2990355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eawag.ch/fileadmin/Domain1/Abteilungen/sandec/schwerpunkte/sesp/CLUES/Compendium_2nd_pdfs/Compendium_2nd_Ed_Lowres_1p.pdf"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wateraid.org.uk/site/in_depth/technology_notes/303.asp"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0.emf"/><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emf"/></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nFwfoSOe3Yc"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youtube.com/watch?v=yOJ_lNO8cuU"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channel/UCgHWg270mPystIe5rVFOvCA"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653777" y="1176405"/>
            <a:ext cx="9144000" cy="1030165"/>
          </a:xfrm>
        </p:spPr>
        <p:txBody>
          <a:bodyPr>
            <a:normAutofit/>
          </a:bodyPr>
          <a:lstStyle/>
          <a:p>
            <a:r>
              <a:rPr lang="es-ES" sz="4400"/>
              <a:t>Saneamiento</a:t>
            </a:r>
          </a:p>
        </p:txBody>
      </p:sp>
      <p:grpSp>
        <p:nvGrpSpPr>
          <p:cNvPr id="5" name="Group 4">
            <a:extLst>
              <a:ext uri="{FF2B5EF4-FFF2-40B4-BE49-F238E27FC236}">
                <a16:creationId xmlns:a16="http://schemas.microsoft.com/office/drawing/2014/main" id="{34985D38-0ACA-4289-8EA2-9E4F90A37308}"/>
              </a:ext>
            </a:extLst>
          </p:cNvPr>
          <p:cNvGrpSpPr/>
          <p:nvPr/>
        </p:nvGrpSpPr>
        <p:grpSpPr>
          <a:xfrm>
            <a:off x="0" y="0"/>
            <a:ext cx="628650" cy="6858000"/>
            <a:chOff x="0" y="0"/>
            <a:chExt cx="628650" cy="6858000"/>
          </a:xfrm>
        </p:grpSpPr>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es-ES">
                  <a:solidFill>
                    <a:schemeClr val="bg1"/>
                  </a:solidFill>
                </a:rPr>
                <a:t>Curso HELP</a:t>
              </a:r>
            </a:p>
          </p:txBody>
        </p:sp>
      </p:grpSp>
      <p:sp>
        <p:nvSpPr>
          <p:cNvPr id="14" name="Slide Number Placeholder 13"/>
          <p:cNvSpPr>
            <a:spLocks noGrp="1"/>
          </p:cNvSpPr>
          <p:nvPr>
            <p:ph type="sldNum" sz="quarter" idx="12"/>
          </p:nvPr>
        </p:nvSpPr>
        <p:spPr/>
        <p:txBody>
          <a:bodyPr/>
          <a:lstStyle/>
          <a:p>
            <a:fld id="{8CC4FCE3-3984-484D-8147-94AB9B0F2189}" type="slidenum">
              <a:rPr lang="fr-CH" smtClean="0"/>
              <a:t>1</a:t>
            </a:fld>
            <a:endParaRPr lang="fr-CH"/>
          </a:p>
        </p:txBody>
      </p:sp>
      <p:grpSp>
        <p:nvGrpSpPr>
          <p:cNvPr id="9" name="Group 8">
            <a:extLst>
              <a:ext uri="{FF2B5EF4-FFF2-40B4-BE49-F238E27FC236}">
                <a16:creationId xmlns:a16="http://schemas.microsoft.com/office/drawing/2014/main" id="{D214DB5F-A9E4-49F8-B431-683F7491AD64}"/>
              </a:ext>
            </a:extLst>
          </p:cNvPr>
          <p:cNvGrpSpPr/>
          <p:nvPr/>
        </p:nvGrpSpPr>
        <p:grpSpPr>
          <a:xfrm>
            <a:off x="1535858" y="2546876"/>
            <a:ext cx="9379838" cy="2006308"/>
            <a:chOff x="1535858" y="2546876"/>
            <a:chExt cx="9379838" cy="2006308"/>
          </a:xfrm>
        </p:grpSpPr>
        <p:grpSp>
          <p:nvGrpSpPr>
            <p:cNvPr id="17" name="Group 16">
              <a:extLst>
                <a:ext uri="{FF2B5EF4-FFF2-40B4-BE49-F238E27FC236}">
                  <a16:creationId xmlns:a16="http://schemas.microsoft.com/office/drawing/2014/main" id="{6413D8B3-4177-4BE9-9564-8BE07ABCBB3B}"/>
                </a:ext>
              </a:extLst>
            </p:cNvPr>
            <p:cNvGrpSpPr/>
            <p:nvPr/>
          </p:nvGrpSpPr>
          <p:grpSpPr>
            <a:xfrm>
              <a:off x="4724399" y="2546876"/>
              <a:ext cx="6191297" cy="1994529"/>
              <a:chOff x="4724399" y="2546876"/>
              <a:chExt cx="6191297" cy="1994529"/>
            </a:xfrm>
          </p:grpSpPr>
          <p:pic>
            <p:nvPicPr>
              <p:cNvPr id="20" name="Picture 1">
                <a:extLst>
                  <a:ext uri="{FF2B5EF4-FFF2-40B4-BE49-F238E27FC236}">
                    <a16:creationId xmlns:a16="http://schemas.microsoft.com/office/drawing/2014/main" id="{977620B2-2EE3-4075-8359-49F72A74F4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399" y="2563125"/>
                <a:ext cx="3002756" cy="1978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Picture 21">
                <a:extLst>
                  <a:ext uri="{FF2B5EF4-FFF2-40B4-BE49-F238E27FC236}">
                    <a16:creationId xmlns:a16="http://schemas.microsoft.com/office/drawing/2014/main" id="{49DD2B50-5CF9-4AA1-A125-EB54EC2125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2940" y="2546876"/>
                <a:ext cx="3002756" cy="1969885"/>
              </a:xfrm>
              <a:prstGeom prst="rect">
                <a:avLst/>
              </a:prstGeom>
              <a:ln>
                <a:solidFill>
                  <a:srgbClr val="002060"/>
                </a:solidFill>
              </a:ln>
            </p:spPr>
          </p:pic>
        </p:grpSp>
        <p:pic>
          <p:nvPicPr>
            <p:cNvPr id="7" name="Picture 6">
              <a:extLst>
                <a:ext uri="{FF2B5EF4-FFF2-40B4-BE49-F238E27FC236}">
                  <a16:creationId xmlns:a16="http://schemas.microsoft.com/office/drawing/2014/main" id="{EFC5B945-0173-4AE6-AB93-724218F0E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5858" y="2551346"/>
              <a:ext cx="3002756" cy="2001838"/>
            </a:xfrm>
            <a:prstGeom prst="rect">
              <a:avLst/>
            </a:prstGeom>
          </p:spPr>
        </p:pic>
      </p:grpSp>
      <p:sp>
        <p:nvSpPr>
          <p:cNvPr id="15" name="TextBox 14">
            <a:extLst>
              <a:ext uri="{FF2B5EF4-FFF2-40B4-BE49-F238E27FC236}">
                <a16:creationId xmlns:a16="http://schemas.microsoft.com/office/drawing/2014/main" id="{A5EBEC18-1774-47FD-AC33-47F8F04A76BC}"/>
              </a:ext>
            </a:extLst>
          </p:cNvPr>
          <p:cNvSpPr txBox="1"/>
          <p:nvPr/>
        </p:nvSpPr>
        <p:spPr>
          <a:xfrm>
            <a:off x="913569" y="5897565"/>
            <a:ext cx="3327127" cy="461665"/>
          </a:xfrm>
          <a:prstGeom prst="rect">
            <a:avLst/>
          </a:prstGeom>
          <a:noFill/>
        </p:spPr>
        <p:txBody>
          <a:bodyPr wrap="square" rtlCol="0">
            <a:spAutoFit/>
          </a:bodyPr>
          <a:lstStyle/>
          <a:p>
            <a:pPr algn="r"/>
            <a:r>
              <a:rPr lang="es-ES" sz="1200" dirty="0">
                <a:solidFill>
                  <a:srgbClr val="0070C0"/>
                </a:solidFill>
              </a:rPr>
              <a:t>El material de (formación ha sido elaborado por colegas del equipo de Agua y Hábitat del CICR.</a:t>
            </a:r>
          </a:p>
        </p:txBody>
      </p:sp>
      <p:sp>
        <p:nvSpPr>
          <p:cNvPr id="16" name="TextBox 15">
            <a:extLst>
              <a:ext uri="{FF2B5EF4-FFF2-40B4-BE49-F238E27FC236}">
                <a16:creationId xmlns:a16="http://schemas.microsoft.com/office/drawing/2014/main" id="{0196572B-D4DA-45C0-B760-505A1B219638}"/>
              </a:ext>
            </a:extLst>
          </p:cNvPr>
          <p:cNvSpPr txBox="1"/>
          <p:nvPr/>
        </p:nvSpPr>
        <p:spPr>
          <a:xfrm>
            <a:off x="7075462" y="411120"/>
            <a:ext cx="3251788" cy="369332"/>
          </a:xfrm>
          <a:prstGeom prst="rect">
            <a:avLst/>
          </a:prstGeom>
          <a:noFill/>
        </p:spPr>
        <p:txBody>
          <a:bodyPr wrap="none" rtlCol="0">
            <a:spAutoFit/>
          </a:bodyPr>
          <a:lstStyle/>
          <a:p>
            <a:r>
              <a:rPr lang="es-ES" dirty="0">
                <a:highlight>
                  <a:srgbClr val="FFFF00"/>
                </a:highlight>
              </a:rPr>
              <a:t>Logo de la organización del/de los facilitador(es)</a:t>
            </a:r>
          </a:p>
        </p:txBody>
      </p:sp>
      <p:sp>
        <p:nvSpPr>
          <p:cNvPr id="18" name="TextBox 17">
            <a:extLst>
              <a:ext uri="{FF2B5EF4-FFF2-40B4-BE49-F238E27FC236}">
                <a16:creationId xmlns:a16="http://schemas.microsoft.com/office/drawing/2014/main" id="{CAC97B92-48F0-4E86-BDDA-B3B803349348}"/>
              </a:ext>
            </a:extLst>
          </p:cNvPr>
          <p:cNvSpPr txBox="1"/>
          <p:nvPr/>
        </p:nvSpPr>
        <p:spPr>
          <a:xfrm>
            <a:off x="6487160" y="6075364"/>
            <a:ext cx="3609258" cy="369332"/>
          </a:xfrm>
          <a:prstGeom prst="rect">
            <a:avLst/>
          </a:prstGeom>
          <a:noFill/>
        </p:spPr>
        <p:txBody>
          <a:bodyPr wrap="none" rtlCol="0">
            <a:spAutoFit/>
          </a:bodyPr>
          <a:lstStyle/>
          <a:p>
            <a:r>
              <a:rPr lang="es-ES">
                <a:highlight>
                  <a:srgbClr val="FFFF00"/>
                </a:highlight>
              </a:rPr>
              <a:t>Nombre(s) y organización del/de los facilitador(es)</a:t>
            </a:r>
          </a:p>
        </p:txBody>
      </p:sp>
    </p:spTree>
    <p:extLst>
      <p:ext uri="{BB962C8B-B14F-4D97-AF65-F5344CB8AC3E}">
        <p14:creationId xmlns:p14="http://schemas.microsoft.com/office/powerpoint/2010/main" val="1025791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a:extLst>
              <a:ext uri="{FF2B5EF4-FFF2-40B4-BE49-F238E27FC236}">
                <a16:creationId xmlns:a16="http://schemas.microsoft.com/office/drawing/2014/main" id="{6FE72C25-392A-483B-886A-8C5133BC78B4}"/>
              </a:ext>
            </a:extLst>
          </p:cNvPr>
          <p:cNvSpPr>
            <a:spLocks noGrp="1"/>
          </p:cNvSpPr>
          <p:nvPr>
            <p:ph type="title"/>
          </p:nvPr>
        </p:nvSpPr>
        <p:spPr>
          <a:xfrm>
            <a:off x="1679944" y="4568456"/>
            <a:ext cx="9303488" cy="1524000"/>
          </a:xfrm>
        </p:spPr>
        <p:txBody>
          <a:bodyPr>
            <a:no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3200" dirty="0">
                <a:latin typeface="+mn-lt"/>
              </a:rPr>
              <a:t>¿Qué principios deben respetarse al diseñar e implementar una campaña de fomento de la higiene?</a:t>
            </a:r>
          </a:p>
        </p:txBody>
      </p:sp>
      <p:grpSp>
        <p:nvGrpSpPr>
          <p:cNvPr id="45059" name="Group 2">
            <a:extLst>
              <a:ext uri="{FF2B5EF4-FFF2-40B4-BE49-F238E27FC236}">
                <a16:creationId xmlns:a16="http://schemas.microsoft.com/office/drawing/2014/main" id="{8D5B033B-C0B0-4517-8D7C-6FCCC567DB22}"/>
              </a:ext>
            </a:extLst>
          </p:cNvPr>
          <p:cNvGrpSpPr>
            <a:grpSpLocks/>
          </p:cNvGrpSpPr>
          <p:nvPr/>
        </p:nvGrpSpPr>
        <p:grpSpPr bwMode="auto">
          <a:xfrm>
            <a:off x="4011806" y="210768"/>
            <a:ext cx="3578225" cy="4357688"/>
            <a:chOff x="1776" y="-48"/>
            <a:chExt cx="2254" cy="2745"/>
          </a:xfrm>
        </p:grpSpPr>
        <p:sp>
          <p:nvSpPr>
            <p:cNvPr id="45060" name="Text Box 3">
              <a:extLst>
                <a:ext uri="{FF2B5EF4-FFF2-40B4-BE49-F238E27FC236}">
                  <a16:creationId xmlns:a16="http://schemas.microsoft.com/office/drawing/2014/main" id="{64DA2044-5768-458B-B2E4-780E200E40C9}"/>
                </a:ext>
              </a:extLst>
            </p:cNvPr>
            <p:cNvSpPr txBox="1">
              <a:spLocks noChangeArrowheads="1"/>
            </p:cNvSpPr>
            <p:nvPr/>
          </p:nvSpPr>
          <p:spPr bwMode="auto">
            <a:xfrm>
              <a:off x="2221" y="-48"/>
              <a:ext cx="1359" cy="27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buSzPct val="100000"/>
              </a:pPr>
              <a:r>
                <a:rPr lang="es-ES" sz="27700">
                  <a:solidFill>
                    <a:srgbClr val="FF0000"/>
                  </a:solidFill>
                  <a:latin typeface="Arial" panose="020B0604020202020204" pitchFamily="34" charset="0"/>
                </a:rPr>
                <a:t>?</a:t>
              </a:r>
            </a:p>
          </p:txBody>
        </p:sp>
        <p:sp>
          <p:nvSpPr>
            <p:cNvPr id="45061" name="Oval 4">
              <a:extLst>
                <a:ext uri="{FF2B5EF4-FFF2-40B4-BE49-F238E27FC236}">
                  <a16:creationId xmlns:a16="http://schemas.microsoft.com/office/drawing/2014/main" id="{04785E79-C549-441F-9BE0-0E1C2FAC233A}"/>
                </a:ext>
              </a:extLst>
            </p:cNvPr>
            <p:cNvSpPr>
              <a:spLocks noChangeArrowheads="1"/>
            </p:cNvSpPr>
            <p:nvPr/>
          </p:nvSpPr>
          <p:spPr bwMode="auto">
            <a:xfrm>
              <a:off x="1776" y="221"/>
              <a:ext cx="2254" cy="2254"/>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fr-FR"/>
            </a:p>
          </p:txBody>
        </p:sp>
      </p:grpSp>
      <p:pic>
        <p:nvPicPr>
          <p:cNvPr id="6" name="Picture 1">
            <a:extLst>
              <a:ext uri="{FF2B5EF4-FFF2-40B4-BE49-F238E27FC236}">
                <a16:creationId xmlns:a16="http://schemas.microsoft.com/office/drawing/2014/main" id="{D7616CC6-2AED-4A89-9565-CD27EA1C84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0316" y="1228317"/>
            <a:ext cx="3098715" cy="23972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2AAE00DF-296D-4700-8599-C300553E2D05}"/>
              </a:ext>
            </a:extLst>
          </p:cNvPr>
          <p:cNvSpPr>
            <a:spLocks noGrp="1"/>
          </p:cNvSpPr>
          <p:nvPr>
            <p:ph type="sldNum" sz="quarter" idx="12"/>
          </p:nvPr>
        </p:nvSpPr>
        <p:spPr/>
        <p:txBody>
          <a:bodyPr/>
          <a:lstStyle/>
          <a:p>
            <a:fld id="{00865948-8B76-4A50-B7DB-B45DBE1BD062}" type="slidenum">
              <a:rPr lang="fr-CH" smtClean="0"/>
              <a:t>10</a:t>
            </a:fld>
            <a:endParaRPr lang="fr-CH"/>
          </a:p>
        </p:txBody>
      </p:sp>
    </p:spTree>
    <p:extLst>
      <p:ext uri="{BB962C8B-B14F-4D97-AF65-F5344CB8AC3E}">
        <p14:creationId xmlns:p14="http://schemas.microsoft.com/office/powerpoint/2010/main" val="18585974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7C2AC3D3-36B9-4A9D-9D01-7928279C78BC}"/>
              </a:ext>
            </a:extLst>
          </p:cNvPr>
          <p:cNvSpPr>
            <a:spLocks noGrp="1"/>
          </p:cNvSpPr>
          <p:nvPr>
            <p:ph idx="1"/>
          </p:nvPr>
        </p:nvSpPr>
        <p:spPr>
          <a:xfrm>
            <a:off x="1706144" y="1926873"/>
            <a:ext cx="9647656" cy="4351338"/>
          </a:xfrm>
        </p:spPr>
        <p:txBody>
          <a:bodyPr>
            <a:normAutofit fontScale="92500" lnSpcReduction="10000"/>
          </a:bodyPr>
          <a:lstStyle/>
          <a:p>
            <a:pPr eaLnBrk="1" hangingPunct="1">
              <a:buFont typeface="Times New Roman" panose="02020603050405020304" pitchFamily="18" charset="0"/>
              <a:buChar char="•"/>
            </a:pPr>
            <a:r>
              <a:rPr lang="es-ES" dirty="0"/>
              <a:t>Tener como objetivo </a:t>
            </a:r>
            <a:r>
              <a:rPr lang="es-ES"/>
              <a:t>un pequeño </a:t>
            </a:r>
            <a:r>
              <a:rPr lang="es-ES" dirty="0"/>
              <a:t>número de prácticas de riesgo.</a:t>
            </a:r>
          </a:p>
          <a:p>
            <a:pPr eaLnBrk="1" hangingPunct="1">
              <a:buFont typeface="Times New Roman" panose="02020603050405020304" pitchFamily="18" charset="0"/>
              <a:buChar char="•"/>
            </a:pPr>
            <a:r>
              <a:rPr lang="es-ES" dirty="0"/>
              <a:t>Enfocarse en públicos específicos.</a:t>
            </a:r>
          </a:p>
          <a:p>
            <a:pPr eaLnBrk="1" hangingPunct="1">
              <a:buFont typeface="Times New Roman" panose="02020603050405020304" pitchFamily="18" charset="0"/>
              <a:buChar char="•"/>
            </a:pPr>
            <a:r>
              <a:rPr lang="es-ES" dirty="0"/>
              <a:t>Identificar motivos para el cambio de hábitos.</a:t>
            </a:r>
          </a:p>
          <a:p>
            <a:pPr eaLnBrk="1" hangingPunct="1">
              <a:buFont typeface="Times New Roman" panose="02020603050405020304" pitchFamily="18" charset="0"/>
              <a:buChar char="•"/>
            </a:pPr>
            <a:r>
              <a:rPr lang="es-ES" dirty="0"/>
              <a:t>Transmitir mensajes sobre la higiene de forma positiva.</a:t>
            </a:r>
          </a:p>
          <a:p>
            <a:pPr eaLnBrk="1" hangingPunct="1">
              <a:buFont typeface="Times New Roman" panose="02020603050405020304" pitchFamily="18" charset="0"/>
              <a:buChar char="•"/>
            </a:pPr>
            <a:r>
              <a:rPr lang="es-ES" dirty="0"/>
              <a:t>Identificar canales de comunicación apropiados.</a:t>
            </a:r>
          </a:p>
          <a:p>
            <a:pPr eaLnBrk="1" hangingPunct="1">
              <a:buFont typeface="Times New Roman" panose="02020603050405020304" pitchFamily="18" charset="0"/>
              <a:buChar char="•"/>
            </a:pPr>
            <a:r>
              <a:rPr lang="es-ES" dirty="0"/>
              <a:t>Optar por una combinación de canales de comunicación que sea conveniente en cuanto a costos.</a:t>
            </a:r>
          </a:p>
          <a:p>
            <a:pPr eaLnBrk="1" hangingPunct="1">
              <a:buFont typeface="Times New Roman" panose="02020603050405020304" pitchFamily="18" charset="0"/>
              <a:buChar char="•"/>
            </a:pPr>
            <a:r>
              <a:rPr lang="es-ES" dirty="0"/>
              <a:t>Asignar tiempo y recursos suficientes. El fomento de la higiene requiere la realización de una planificación, una ejecución, un seguimiento y una evaluación de forma cuidadosa.</a:t>
            </a:r>
          </a:p>
          <a:p>
            <a:pPr eaLnBrk="1" hangingPunct="1"/>
            <a:endParaRPr lang="fr-CH" altLang="fr-FR" sz="2400" dirty="0"/>
          </a:p>
        </p:txBody>
      </p:sp>
      <p:sp>
        <p:nvSpPr>
          <p:cNvPr id="4" name="Title 3">
            <a:extLst>
              <a:ext uri="{FF2B5EF4-FFF2-40B4-BE49-F238E27FC236}">
                <a16:creationId xmlns:a16="http://schemas.microsoft.com/office/drawing/2014/main" id="{53C631AC-4BFE-46DE-8E74-2DF567E7D0DF}"/>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Principios del fomento de la higiene</a:t>
            </a:r>
          </a:p>
        </p:txBody>
      </p:sp>
      <p:sp>
        <p:nvSpPr>
          <p:cNvPr id="2" name="Slide Number Placeholder 1">
            <a:extLst>
              <a:ext uri="{FF2B5EF4-FFF2-40B4-BE49-F238E27FC236}">
                <a16:creationId xmlns:a16="http://schemas.microsoft.com/office/drawing/2014/main" id="{DC3BC2A6-071E-45D9-ADB4-76AC67B6CBE6}"/>
              </a:ext>
            </a:extLst>
          </p:cNvPr>
          <p:cNvSpPr>
            <a:spLocks noGrp="1"/>
          </p:cNvSpPr>
          <p:nvPr>
            <p:ph type="sldNum" sz="quarter" idx="12"/>
          </p:nvPr>
        </p:nvSpPr>
        <p:spPr/>
        <p:txBody>
          <a:bodyPr/>
          <a:lstStyle/>
          <a:p>
            <a:fld id="{00865948-8B76-4A50-B7DB-B45DBE1BD062}" type="slidenum">
              <a:rPr lang="fr-CH" smtClean="0"/>
              <a:t>11</a:t>
            </a:fld>
            <a:endParaRPr lang="fr-CH"/>
          </a:p>
        </p:txBody>
      </p:sp>
    </p:spTree>
    <p:extLst>
      <p:ext uri="{BB962C8B-B14F-4D97-AF65-F5344CB8AC3E}">
        <p14:creationId xmlns:p14="http://schemas.microsoft.com/office/powerpoint/2010/main" val="114787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a:extLst>
              <a:ext uri="{FF2B5EF4-FFF2-40B4-BE49-F238E27FC236}">
                <a16:creationId xmlns:a16="http://schemas.microsoft.com/office/drawing/2014/main" id="{F97F125D-1BDC-4DDF-9EDB-0A60A04279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78" b="6343"/>
          <a:stretch/>
        </p:blipFill>
        <p:spPr bwMode="auto">
          <a:xfrm>
            <a:off x="746974" y="0"/>
            <a:ext cx="1079249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D46C4AA9-969B-4040-8CC5-4D87BB3D454F}"/>
              </a:ext>
            </a:extLst>
          </p:cNvPr>
          <p:cNvSpPr>
            <a:spLocks noGrp="1"/>
          </p:cNvSpPr>
          <p:nvPr>
            <p:ph type="sldNum" sz="quarter" idx="12"/>
          </p:nvPr>
        </p:nvSpPr>
        <p:spPr/>
        <p:txBody>
          <a:bodyPr/>
          <a:lstStyle/>
          <a:p>
            <a:fld id="{00865948-8B76-4A50-B7DB-B45DBE1BD062}" type="slidenum">
              <a:rPr lang="fr-CH" smtClean="0"/>
              <a:t>12</a:t>
            </a:fld>
            <a:endParaRPr lang="fr-CH"/>
          </a:p>
        </p:txBody>
      </p:sp>
    </p:spTree>
    <p:extLst>
      <p:ext uri="{BB962C8B-B14F-4D97-AF65-F5344CB8AC3E}">
        <p14:creationId xmlns:p14="http://schemas.microsoft.com/office/powerpoint/2010/main" val="2849199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3974" b="37500"/>
          <a:stretch/>
        </p:blipFill>
        <p:spPr>
          <a:xfrm>
            <a:off x="3764156" y="4996815"/>
            <a:ext cx="3962400" cy="11303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6556" y="1552158"/>
            <a:ext cx="3106559" cy="190276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1249" y="3675527"/>
            <a:ext cx="1013310" cy="101331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1001" y="3050571"/>
            <a:ext cx="2866311" cy="1920428"/>
          </a:xfrm>
          <a:prstGeom prst="rect">
            <a:avLst/>
          </a:prstGeom>
        </p:spPr>
      </p:pic>
      <p:sp>
        <p:nvSpPr>
          <p:cNvPr id="8" name="Rectangle 7"/>
          <p:cNvSpPr/>
          <p:nvPr/>
        </p:nvSpPr>
        <p:spPr>
          <a:xfrm>
            <a:off x="985877" y="3785118"/>
            <a:ext cx="4286946" cy="523220"/>
          </a:xfrm>
          <a:prstGeom prst="rect">
            <a:avLst/>
          </a:prstGeom>
        </p:spPr>
        <p:txBody>
          <a:bodyPr wrap="square">
            <a:spAutoFit/>
          </a:bodyPr>
          <a:lstStyle/>
          <a:p>
            <a:pPr algn="ctr">
              <a:lnSpc>
                <a:spcPct val="100000"/>
              </a:lnSpc>
              <a:spcAft>
                <a:spcPct val="20000"/>
              </a:spcAft>
            </a:pPr>
            <a:r>
              <a:rPr lang="es-ES" sz="2800" dirty="0">
                <a:solidFill>
                  <a:srgbClr val="002060"/>
                </a:solidFill>
              </a:rPr>
              <a:t>Gestión de desechos sólidos</a:t>
            </a:r>
          </a:p>
        </p:txBody>
      </p:sp>
      <p:sp>
        <p:nvSpPr>
          <p:cNvPr id="9" name="Rectangle 8"/>
          <p:cNvSpPr/>
          <p:nvPr/>
        </p:nvSpPr>
        <p:spPr>
          <a:xfrm>
            <a:off x="1267229" y="2070794"/>
            <a:ext cx="6396431" cy="954107"/>
          </a:xfrm>
          <a:prstGeom prst="rect">
            <a:avLst/>
          </a:prstGeom>
        </p:spPr>
        <p:txBody>
          <a:bodyPr wrap="square">
            <a:spAutoFit/>
          </a:bodyPr>
          <a:lstStyle/>
          <a:p>
            <a:pPr algn="ctr">
              <a:lnSpc>
                <a:spcPct val="100000"/>
              </a:lnSpc>
              <a:spcAft>
                <a:spcPct val="20000"/>
              </a:spcAft>
            </a:pPr>
            <a:r>
              <a:rPr lang="es-ES" sz="2800" dirty="0">
                <a:solidFill>
                  <a:srgbClr val="002060"/>
                </a:solidFill>
              </a:rPr>
              <a:t>Recolección, tratamiento y evacuación de aguas residuales</a:t>
            </a:r>
          </a:p>
        </p:txBody>
      </p:sp>
      <p:sp>
        <p:nvSpPr>
          <p:cNvPr id="10" name="Rectangle 9"/>
          <p:cNvSpPr/>
          <p:nvPr/>
        </p:nvSpPr>
        <p:spPr>
          <a:xfrm>
            <a:off x="1010653" y="5435741"/>
            <a:ext cx="2956918" cy="523220"/>
          </a:xfrm>
          <a:prstGeom prst="rect">
            <a:avLst/>
          </a:prstGeom>
        </p:spPr>
        <p:txBody>
          <a:bodyPr wrap="square">
            <a:spAutoFit/>
          </a:bodyPr>
          <a:lstStyle/>
          <a:p>
            <a:pPr>
              <a:lnSpc>
                <a:spcPct val="100000"/>
              </a:lnSpc>
              <a:spcAft>
                <a:spcPct val="20000"/>
              </a:spcAft>
            </a:pPr>
            <a:r>
              <a:rPr lang="es-ES" sz="2800" dirty="0">
                <a:solidFill>
                  <a:srgbClr val="002060"/>
                </a:solidFill>
              </a:rPr>
              <a:t>Lucha </a:t>
            </a:r>
            <a:r>
              <a:rPr lang="es-ES" sz="2800" dirty="0" err="1">
                <a:solidFill>
                  <a:srgbClr val="002060"/>
                </a:solidFill>
              </a:rPr>
              <a:t>antivectorial</a:t>
            </a:r>
            <a:endParaRPr lang="es-ES" sz="2800" dirty="0">
              <a:solidFill>
                <a:srgbClr val="002060"/>
              </a:solidFill>
            </a:endParaRPr>
          </a:p>
        </p:txBody>
      </p:sp>
      <p:sp>
        <p:nvSpPr>
          <p:cNvPr id="11" name="Title 3">
            <a:extLst>
              <a:ext uri="{FF2B5EF4-FFF2-40B4-BE49-F238E27FC236}">
                <a16:creationId xmlns:a16="http://schemas.microsoft.com/office/drawing/2014/main" id="{04EF0B09-9967-4F3B-ACD4-02BEF821DABD}"/>
              </a:ext>
            </a:extLst>
          </p:cNvPr>
          <p:cNvSpPr txBox="1">
            <a:spLocks/>
          </p:cNvSpPr>
          <p:nvPr/>
        </p:nvSpPr>
        <p:spPr>
          <a:xfrm>
            <a:off x="838200" y="36512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Sistemas y servicios de saneamiento </a:t>
            </a:r>
          </a:p>
        </p:txBody>
      </p:sp>
      <p:sp>
        <p:nvSpPr>
          <p:cNvPr id="2" name="Slide Number Placeholder 1">
            <a:extLst>
              <a:ext uri="{FF2B5EF4-FFF2-40B4-BE49-F238E27FC236}">
                <a16:creationId xmlns:a16="http://schemas.microsoft.com/office/drawing/2014/main" id="{E9ED2971-AF3C-449B-AC62-AFD11766E36C}"/>
              </a:ext>
            </a:extLst>
          </p:cNvPr>
          <p:cNvSpPr>
            <a:spLocks noGrp="1"/>
          </p:cNvSpPr>
          <p:nvPr>
            <p:ph type="sldNum" sz="quarter" idx="12"/>
          </p:nvPr>
        </p:nvSpPr>
        <p:spPr/>
        <p:txBody>
          <a:bodyPr/>
          <a:lstStyle/>
          <a:p>
            <a:fld id="{00865948-8B76-4A50-B7DB-B45DBE1BD062}" type="slidenum">
              <a:rPr lang="fr-CH" smtClean="0"/>
              <a:t>13</a:t>
            </a:fld>
            <a:endParaRPr lang="fr-CH"/>
          </a:p>
        </p:txBody>
      </p:sp>
    </p:spTree>
    <p:extLst>
      <p:ext uri="{BB962C8B-B14F-4D97-AF65-F5344CB8AC3E}">
        <p14:creationId xmlns:p14="http://schemas.microsoft.com/office/powerpoint/2010/main" val="77514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F3DA4B5-340C-490D-98A8-68747117AFAA}"/>
              </a:ext>
            </a:extLst>
          </p:cNvPr>
          <p:cNvSpPr txBox="1">
            <a:spLocks/>
          </p:cNvSpPr>
          <p:nvPr/>
        </p:nvSpPr>
        <p:spPr>
          <a:xfrm>
            <a:off x="838200" y="164449"/>
            <a:ext cx="10515600" cy="83107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Gestión de excrementos y de aguas residuales</a:t>
            </a:r>
          </a:p>
        </p:txBody>
      </p:sp>
      <p:graphicFrame>
        <p:nvGraphicFramePr>
          <p:cNvPr id="7" name="Content Placeholder 5">
            <a:extLst>
              <a:ext uri="{FF2B5EF4-FFF2-40B4-BE49-F238E27FC236}">
                <a16:creationId xmlns:a16="http://schemas.microsoft.com/office/drawing/2014/main" id="{B36AC569-46F4-4576-969C-C88F1B74BE57}"/>
              </a:ext>
            </a:extLst>
          </p:cNvPr>
          <p:cNvGraphicFramePr>
            <a:graphicFrameLocks/>
          </p:cNvGraphicFramePr>
          <p:nvPr>
            <p:extLst>
              <p:ext uri="{D42A27DB-BD31-4B8C-83A1-F6EECF244321}">
                <p14:modId xmlns:p14="http://schemas.microsoft.com/office/powerpoint/2010/main" val="2590537530"/>
              </p:ext>
            </p:extLst>
          </p:nvPr>
        </p:nvGraphicFramePr>
        <p:xfrm>
          <a:off x="7351151" y="1300769"/>
          <a:ext cx="3540305" cy="5368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4D53843F-14FF-4178-818D-44ABC00E57F6}"/>
              </a:ext>
            </a:extLst>
          </p:cNvPr>
          <p:cNvPicPr>
            <a:picLocks noChangeAspect="1"/>
          </p:cNvPicPr>
          <p:nvPr/>
        </p:nvPicPr>
        <p:blipFill>
          <a:blip r:embed="rId8"/>
          <a:stretch>
            <a:fillRect/>
          </a:stretch>
        </p:blipFill>
        <p:spPr>
          <a:xfrm>
            <a:off x="1940418" y="1190793"/>
            <a:ext cx="3540304" cy="5087222"/>
          </a:xfrm>
          <a:prstGeom prst="rect">
            <a:avLst/>
          </a:prstGeom>
        </p:spPr>
      </p:pic>
      <p:sp>
        <p:nvSpPr>
          <p:cNvPr id="5" name="Rectangle 4">
            <a:extLst>
              <a:ext uri="{FF2B5EF4-FFF2-40B4-BE49-F238E27FC236}">
                <a16:creationId xmlns:a16="http://schemas.microsoft.com/office/drawing/2014/main" id="{25EEC53B-A1E6-4653-9135-76089C2E4169}"/>
              </a:ext>
            </a:extLst>
          </p:cNvPr>
          <p:cNvSpPr/>
          <p:nvPr/>
        </p:nvSpPr>
        <p:spPr>
          <a:xfrm>
            <a:off x="1174124" y="6269124"/>
            <a:ext cx="6096000" cy="400110"/>
          </a:xfrm>
          <a:prstGeom prst="rect">
            <a:avLst/>
          </a:prstGeom>
        </p:spPr>
        <p:txBody>
          <a:bodyPr>
            <a:spAutoFit/>
          </a:bodyPr>
          <a:lstStyle/>
          <a:p>
            <a:r>
              <a:rPr lang="es-ES" sz="1000" dirty="0">
                <a:hlinkClick r:id="rId9"/>
              </a:rPr>
              <a:t>https://www.eawag.ch/fileadmin/Domain1/Abteilungen/sandec/schwerpunkte/sesp/CLUES/Compendium_2nd_pdfs/Compendium_2nd_Ed_Lowres_1p.pdf</a:t>
            </a:r>
          </a:p>
        </p:txBody>
      </p:sp>
      <p:sp>
        <p:nvSpPr>
          <p:cNvPr id="2" name="Slide Number Placeholder 1">
            <a:extLst>
              <a:ext uri="{FF2B5EF4-FFF2-40B4-BE49-F238E27FC236}">
                <a16:creationId xmlns:a16="http://schemas.microsoft.com/office/drawing/2014/main" id="{28DB791A-B7EF-4D28-BC7E-FC4994BC8EE7}"/>
              </a:ext>
            </a:extLst>
          </p:cNvPr>
          <p:cNvSpPr>
            <a:spLocks noGrp="1"/>
          </p:cNvSpPr>
          <p:nvPr>
            <p:ph type="sldNum" sz="quarter" idx="12"/>
          </p:nvPr>
        </p:nvSpPr>
        <p:spPr/>
        <p:txBody>
          <a:bodyPr/>
          <a:lstStyle/>
          <a:p>
            <a:pPr>
              <a:defRPr/>
            </a:pPr>
            <a:fld id="{4293801D-F3F3-43EF-9210-4B2470815345}" type="slidenum">
              <a:rPr lang="fr-CH" smtClean="0"/>
              <a:pPr>
                <a:defRPr/>
              </a:pPr>
              <a:t>14</a:t>
            </a:fld>
            <a:endParaRPr lang="fr-CH"/>
          </a:p>
        </p:txBody>
      </p:sp>
    </p:spTree>
    <p:extLst>
      <p:ext uri="{BB962C8B-B14F-4D97-AF65-F5344CB8AC3E}">
        <p14:creationId xmlns:p14="http://schemas.microsoft.com/office/powerpoint/2010/main" val="2808806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id="{BAA3C2FF-CC14-4543-A0AD-88FFA219E393}"/>
              </a:ext>
            </a:extLst>
          </p:cNvPr>
          <p:cNvSpPr>
            <a:spLocks noGrp="1"/>
          </p:cNvSpPr>
          <p:nvPr>
            <p:ph type="title"/>
          </p:nvPr>
        </p:nvSpPr>
        <p:spPr>
          <a:xfrm>
            <a:off x="1828800" y="5261020"/>
            <a:ext cx="8534400" cy="682580"/>
          </a:xfrm>
        </p:spPr>
        <p:txBody>
          <a:bodyPr>
            <a:normAutofit fontScale="90000"/>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3200" dirty="0">
                <a:latin typeface="+mn-lt"/>
              </a:rPr>
              <a:t>Enumerar y clasificar los medios para eliminar excrementos.</a:t>
            </a:r>
          </a:p>
        </p:txBody>
      </p:sp>
      <p:grpSp>
        <p:nvGrpSpPr>
          <p:cNvPr id="12" name="Group 2">
            <a:extLst>
              <a:ext uri="{FF2B5EF4-FFF2-40B4-BE49-F238E27FC236}">
                <a16:creationId xmlns:a16="http://schemas.microsoft.com/office/drawing/2014/main" id="{426F7211-B48F-4111-B8E5-62B06E453CBD}"/>
              </a:ext>
            </a:extLst>
          </p:cNvPr>
          <p:cNvGrpSpPr>
            <a:grpSpLocks/>
          </p:cNvGrpSpPr>
          <p:nvPr/>
        </p:nvGrpSpPr>
        <p:grpSpPr bwMode="auto">
          <a:xfrm>
            <a:off x="4306887" y="516652"/>
            <a:ext cx="3578225" cy="4357688"/>
            <a:chOff x="1776" y="-48"/>
            <a:chExt cx="2254" cy="2745"/>
          </a:xfrm>
        </p:grpSpPr>
        <p:sp>
          <p:nvSpPr>
            <p:cNvPr id="13" name="Text Box 3">
              <a:extLst>
                <a:ext uri="{FF2B5EF4-FFF2-40B4-BE49-F238E27FC236}">
                  <a16:creationId xmlns:a16="http://schemas.microsoft.com/office/drawing/2014/main" id="{F47FA043-C322-4D78-823C-D3B6A1B24B0D}"/>
                </a:ext>
              </a:extLst>
            </p:cNvPr>
            <p:cNvSpPr txBox="1">
              <a:spLocks noChangeArrowheads="1"/>
            </p:cNvSpPr>
            <p:nvPr/>
          </p:nvSpPr>
          <p:spPr bwMode="auto">
            <a:xfrm>
              <a:off x="2221" y="-48"/>
              <a:ext cx="1359" cy="27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buSzPct val="100000"/>
              </a:pPr>
              <a:r>
                <a:rPr lang="es-ES" sz="27700">
                  <a:solidFill>
                    <a:srgbClr val="FF0000"/>
                  </a:solidFill>
                  <a:latin typeface="Arial" panose="020B0604020202020204" pitchFamily="34" charset="0"/>
                </a:rPr>
                <a:t>?</a:t>
              </a:r>
            </a:p>
          </p:txBody>
        </p:sp>
        <p:sp>
          <p:nvSpPr>
            <p:cNvPr id="14" name="Oval 4">
              <a:extLst>
                <a:ext uri="{FF2B5EF4-FFF2-40B4-BE49-F238E27FC236}">
                  <a16:creationId xmlns:a16="http://schemas.microsoft.com/office/drawing/2014/main" id="{0F271BCC-1AC8-457A-933B-4E39A06AFE62}"/>
                </a:ext>
              </a:extLst>
            </p:cNvPr>
            <p:cNvSpPr>
              <a:spLocks noChangeArrowheads="1"/>
            </p:cNvSpPr>
            <p:nvPr/>
          </p:nvSpPr>
          <p:spPr bwMode="auto">
            <a:xfrm>
              <a:off x="1776" y="221"/>
              <a:ext cx="2254" cy="2254"/>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fr-FR"/>
            </a:p>
          </p:txBody>
        </p:sp>
      </p:grpSp>
      <p:sp>
        <p:nvSpPr>
          <p:cNvPr id="2" name="Slide Number Placeholder 1">
            <a:extLst>
              <a:ext uri="{FF2B5EF4-FFF2-40B4-BE49-F238E27FC236}">
                <a16:creationId xmlns:a16="http://schemas.microsoft.com/office/drawing/2014/main" id="{39190FC4-BA17-4363-AA18-62CC95D5FB03}"/>
              </a:ext>
            </a:extLst>
          </p:cNvPr>
          <p:cNvSpPr>
            <a:spLocks noGrp="1"/>
          </p:cNvSpPr>
          <p:nvPr>
            <p:ph type="sldNum" sz="quarter" idx="12"/>
          </p:nvPr>
        </p:nvSpPr>
        <p:spPr/>
        <p:txBody>
          <a:bodyPr/>
          <a:lstStyle/>
          <a:p>
            <a:fld id="{00865948-8B76-4A50-B7DB-B45DBE1BD062}" type="slidenum">
              <a:rPr lang="fr-CH" smtClean="0"/>
              <a:t>15</a:t>
            </a:fld>
            <a:endParaRPr lang="fr-CH"/>
          </a:p>
        </p:txBody>
      </p:sp>
    </p:spTree>
    <p:extLst>
      <p:ext uri="{BB962C8B-B14F-4D97-AF65-F5344CB8AC3E}">
        <p14:creationId xmlns:p14="http://schemas.microsoft.com/office/powerpoint/2010/main" val="42410659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9FF51B-9709-43BD-8175-242B7B9FE1B7}"/>
              </a:ext>
            </a:extLst>
          </p:cNvPr>
          <p:cNvGrpSpPr/>
          <p:nvPr/>
        </p:nvGrpSpPr>
        <p:grpSpPr>
          <a:xfrm>
            <a:off x="2262567" y="1040766"/>
            <a:ext cx="9167545" cy="5772158"/>
            <a:chOff x="1683018" y="1085842"/>
            <a:chExt cx="9167545" cy="5772158"/>
          </a:xfrm>
        </p:grpSpPr>
        <p:sp>
          <p:nvSpPr>
            <p:cNvPr id="17417" name="Rectangle 7">
              <a:extLst>
                <a:ext uri="{FF2B5EF4-FFF2-40B4-BE49-F238E27FC236}">
                  <a16:creationId xmlns:a16="http://schemas.microsoft.com/office/drawing/2014/main" id="{BA0F48B2-706E-4B00-A909-0EEA79BBEA29}"/>
                </a:ext>
              </a:extLst>
            </p:cNvPr>
            <p:cNvSpPr>
              <a:spLocks noChangeArrowheads="1"/>
            </p:cNvSpPr>
            <p:nvPr/>
          </p:nvSpPr>
          <p:spPr bwMode="auto">
            <a:xfrm>
              <a:off x="1683018" y="3937416"/>
              <a:ext cx="149622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buSzPct val="100000"/>
              </a:pPr>
              <a:r>
                <a:rPr lang="es-ES" b="1" dirty="0">
                  <a:solidFill>
                    <a:srgbClr val="002060"/>
                  </a:solidFill>
                  <a:latin typeface="+mn-lt"/>
                </a:rPr>
                <a:t>MÉTODOS</a:t>
              </a:r>
            </a:p>
          </p:txBody>
        </p:sp>
        <p:sp>
          <p:nvSpPr>
            <p:cNvPr id="17418" name="Rectangle 8">
              <a:extLst>
                <a:ext uri="{FF2B5EF4-FFF2-40B4-BE49-F238E27FC236}">
                  <a16:creationId xmlns:a16="http://schemas.microsoft.com/office/drawing/2014/main" id="{D6E2EB78-ABD9-4903-BB11-80F3C6583748}"/>
                </a:ext>
              </a:extLst>
            </p:cNvPr>
            <p:cNvSpPr>
              <a:spLocks noChangeArrowheads="1"/>
            </p:cNvSpPr>
            <p:nvPr/>
          </p:nvSpPr>
          <p:spPr bwMode="auto">
            <a:xfrm>
              <a:off x="6264140" y="1085842"/>
              <a:ext cx="1157371"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buSzPct val="100000"/>
              </a:pPr>
              <a:r>
                <a:rPr lang="es-ES" b="1" dirty="0">
                  <a:solidFill>
                    <a:srgbClr val="002060"/>
                  </a:solidFill>
                  <a:latin typeface="+mn-lt"/>
                </a:rPr>
                <a:t>LUGAR</a:t>
              </a:r>
            </a:p>
          </p:txBody>
        </p:sp>
        <p:graphicFrame>
          <p:nvGraphicFramePr>
            <p:cNvPr id="5" name="Diagram 4">
              <a:extLst>
                <a:ext uri="{FF2B5EF4-FFF2-40B4-BE49-F238E27FC236}">
                  <a16:creationId xmlns:a16="http://schemas.microsoft.com/office/drawing/2014/main" id="{DC1223FE-08E0-4044-A194-3EEBD60F08D9}"/>
                </a:ext>
              </a:extLst>
            </p:cNvPr>
            <p:cNvGraphicFramePr/>
            <p:nvPr>
              <p:extLst>
                <p:ext uri="{D42A27DB-BD31-4B8C-83A1-F6EECF244321}">
                  <p14:modId xmlns:p14="http://schemas.microsoft.com/office/powerpoint/2010/main" val="2893681752"/>
                </p:ext>
              </p:extLst>
            </p:nvPr>
          </p:nvGraphicFramePr>
          <p:xfrm>
            <a:off x="2722563" y="143933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2" name="Rectangle 2">
            <a:extLst>
              <a:ext uri="{FF2B5EF4-FFF2-40B4-BE49-F238E27FC236}">
                <a16:creationId xmlns:a16="http://schemas.microsoft.com/office/drawing/2014/main" id="{63B529DB-D4EF-482A-9514-ADEE4AB9C10C}"/>
              </a:ext>
            </a:extLst>
          </p:cNvPr>
          <p:cNvSpPr>
            <a:spLocks noChangeArrowheads="1"/>
          </p:cNvSpPr>
          <p:nvPr/>
        </p:nvSpPr>
        <p:spPr bwMode="auto">
          <a:xfrm>
            <a:off x="3102357" y="2635558"/>
            <a:ext cx="779678"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000" b="1" i="1" dirty="0">
                <a:solidFill>
                  <a:srgbClr val="C00000"/>
                </a:solidFill>
                <a:latin typeface="Arial" charset="0"/>
                <a:cs typeface="Arial Unicode MS" charset="0"/>
              </a:rPr>
              <a:t>(Secos)</a:t>
            </a:r>
          </a:p>
        </p:txBody>
      </p:sp>
      <p:sp>
        <p:nvSpPr>
          <p:cNvPr id="14339" name="Rectangle 3">
            <a:extLst>
              <a:ext uri="{FF2B5EF4-FFF2-40B4-BE49-F238E27FC236}">
                <a16:creationId xmlns:a16="http://schemas.microsoft.com/office/drawing/2014/main" id="{D31AD219-DF1A-4E5A-84AB-F09AEFC31049}"/>
              </a:ext>
            </a:extLst>
          </p:cNvPr>
          <p:cNvSpPr>
            <a:spLocks noChangeArrowheads="1"/>
          </p:cNvSpPr>
          <p:nvPr/>
        </p:nvSpPr>
        <p:spPr bwMode="auto">
          <a:xfrm>
            <a:off x="2679381" y="5065280"/>
            <a:ext cx="816740"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000" b="1" i="1">
                <a:solidFill>
                  <a:srgbClr val="C00000"/>
                </a:solidFill>
                <a:latin typeface="Arial" charset="0"/>
                <a:cs typeface="Arial Unicode MS" charset="0"/>
              </a:rPr>
              <a:t>(Húmedos)</a:t>
            </a:r>
          </a:p>
        </p:txBody>
      </p:sp>
      <p:sp>
        <p:nvSpPr>
          <p:cNvPr id="14340" name="Rectangle 4">
            <a:extLst>
              <a:ext uri="{FF2B5EF4-FFF2-40B4-BE49-F238E27FC236}">
                <a16:creationId xmlns:a16="http://schemas.microsoft.com/office/drawing/2014/main" id="{0246373A-7E76-4F72-979A-F2C4BBE04E7B}"/>
              </a:ext>
            </a:extLst>
          </p:cNvPr>
          <p:cNvSpPr>
            <a:spLocks noChangeArrowheads="1"/>
          </p:cNvSpPr>
          <p:nvPr/>
        </p:nvSpPr>
        <p:spPr bwMode="auto">
          <a:xfrm>
            <a:off x="5129081" y="1378277"/>
            <a:ext cx="1105088"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000" b="1" i="1" dirty="0">
                <a:solidFill>
                  <a:srgbClr val="C00000"/>
                </a:solidFill>
                <a:latin typeface="Arial" charset="0"/>
                <a:cs typeface="Arial Unicode MS" charset="0"/>
              </a:rPr>
              <a:t>(In situ)</a:t>
            </a:r>
          </a:p>
        </p:txBody>
      </p:sp>
      <p:sp>
        <p:nvSpPr>
          <p:cNvPr id="14341" name="Rectangle 5">
            <a:extLst>
              <a:ext uri="{FF2B5EF4-FFF2-40B4-BE49-F238E27FC236}">
                <a16:creationId xmlns:a16="http://schemas.microsoft.com/office/drawing/2014/main" id="{D90D5FE0-C76D-4D40-B21E-D9723299C186}"/>
              </a:ext>
            </a:extLst>
          </p:cNvPr>
          <p:cNvSpPr>
            <a:spLocks noChangeArrowheads="1"/>
          </p:cNvSpPr>
          <p:nvPr/>
        </p:nvSpPr>
        <p:spPr bwMode="auto">
          <a:xfrm>
            <a:off x="8434194" y="1378276"/>
            <a:ext cx="1191650"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000" b="1" i="1" dirty="0">
                <a:solidFill>
                  <a:srgbClr val="C00000"/>
                </a:solidFill>
                <a:latin typeface="Arial" charset="0"/>
                <a:cs typeface="Arial Unicode MS" charset="0"/>
              </a:rPr>
              <a:t>(Ex situ)</a:t>
            </a:r>
          </a:p>
        </p:txBody>
      </p:sp>
      <p:sp>
        <p:nvSpPr>
          <p:cNvPr id="14" name="Title 3">
            <a:extLst>
              <a:ext uri="{FF2B5EF4-FFF2-40B4-BE49-F238E27FC236}">
                <a16:creationId xmlns:a16="http://schemas.microsoft.com/office/drawing/2014/main" id="{70CEE399-A61F-4C96-9565-DD3241710A1B}"/>
              </a:ext>
            </a:extLst>
          </p:cNvPr>
          <p:cNvSpPr txBox="1">
            <a:spLocks/>
          </p:cNvSpPr>
          <p:nvPr/>
        </p:nvSpPr>
        <p:spPr>
          <a:xfrm>
            <a:off x="914512" y="156054"/>
            <a:ext cx="10515600" cy="88471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Clasificación de los sistemas de evacuación de aguas residuales</a:t>
            </a:r>
          </a:p>
        </p:txBody>
      </p:sp>
      <p:sp>
        <p:nvSpPr>
          <p:cNvPr id="3" name="Slide Number Placeholder 2">
            <a:extLst>
              <a:ext uri="{FF2B5EF4-FFF2-40B4-BE49-F238E27FC236}">
                <a16:creationId xmlns:a16="http://schemas.microsoft.com/office/drawing/2014/main" id="{A378B3DD-BDB5-40CD-B3F4-06AEE595E2D9}"/>
              </a:ext>
            </a:extLst>
          </p:cNvPr>
          <p:cNvSpPr>
            <a:spLocks noGrp="1"/>
          </p:cNvSpPr>
          <p:nvPr>
            <p:ph type="sldNum" sz="quarter" idx="12"/>
          </p:nvPr>
        </p:nvSpPr>
        <p:spPr/>
        <p:txBody>
          <a:bodyPr/>
          <a:lstStyle/>
          <a:p>
            <a:fld id="{00865948-8B76-4A50-B7DB-B45DBE1BD062}" type="slidenum">
              <a:rPr lang="fr-CH" smtClean="0"/>
              <a:t>16</a:t>
            </a:fld>
            <a:endParaRPr lang="fr-CH"/>
          </a:p>
        </p:txBody>
      </p:sp>
    </p:spTree>
    <p:extLst>
      <p:ext uri="{BB962C8B-B14F-4D97-AF65-F5344CB8AC3E}">
        <p14:creationId xmlns:p14="http://schemas.microsoft.com/office/powerpoint/2010/main" val="21752473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a:extLst>
              <a:ext uri="{FF2B5EF4-FFF2-40B4-BE49-F238E27FC236}">
                <a16:creationId xmlns:a16="http://schemas.microsoft.com/office/drawing/2014/main" id="{01BAF085-5691-42FA-834B-5510B2D698B1}"/>
              </a:ext>
            </a:extLst>
          </p:cNvPr>
          <p:cNvSpPr>
            <a:spLocks noGrp="1"/>
          </p:cNvSpPr>
          <p:nvPr>
            <p:ph type="title"/>
          </p:nvPr>
        </p:nvSpPr>
        <p:spPr>
          <a:xfrm>
            <a:off x="1431236" y="4862996"/>
            <a:ext cx="10245186" cy="1374228"/>
          </a:xfrm>
        </p:spPr>
        <p:txBody>
          <a:bodyPr>
            <a:norm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3200">
                <a:latin typeface="+mn-lt"/>
              </a:rPr>
              <a:t>Enumerar criterios de selección para elegir una tecnología de saneamiento.</a:t>
            </a:r>
          </a:p>
        </p:txBody>
      </p:sp>
      <p:grpSp>
        <p:nvGrpSpPr>
          <p:cNvPr id="6" name="Group 2">
            <a:extLst>
              <a:ext uri="{FF2B5EF4-FFF2-40B4-BE49-F238E27FC236}">
                <a16:creationId xmlns:a16="http://schemas.microsoft.com/office/drawing/2014/main" id="{2C4AFF60-C873-4392-9917-F180615248EE}"/>
              </a:ext>
            </a:extLst>
          </p:cNvPr>
          <p:cNvGrpSpPr>
            <a:grpSpLocks/>
          </p:cNvGrpSpPr>
          <p:nvPr/>
        </p:nvGrpSpPr>
        <p:grpSpPr bwMode="auto">
          <a:xfrm>
            <a:off x="4532244" y="430695"/>
            <a:ext cx="3578225" cy="4357688"/>
            <a:chOff x="1776" y="-48"/>
            <a:chExt cx="2254" cy="2745"/>
          </a:xfrm>
        </p:grpSpPr>
        <p:sp>
          <p:nvSpPr>
            <p:cNvPr id="7" name="Text Box 3">
              <a:extLst>
                <a:ext uri="{FF2B5EF4-FFF2-40B4-BE49-F238E27FC236}">
                  <a16:creationId xmlns:a16="http://schemas.microsoft.com/office/drawing/2014/main" id="{66735571-9CBB-4BE7-9629-3558205C73B7}"/>
                </a:ext>
              </a:extLst>
            </p:cNvPr>
            <p:cNvSpPr txBox="1">
              <a:spLocks noChangeArrowheads="1"/>
            </p:cNvSpPr>
            <p:nvPr/>
          </p:nvSpPr>
          <p:spPr bwMode="auto">
            <a:xfrm>
              <a:off x="2221" y="-48"/>
              <a:ext cx="1359" cy="27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buSzPct val="100000"/>
              </a:pPr>
              <a:r>
                <a:rPr lang="es-ES" sz="27700">
                  <a:solidFill>
                    <a:srgbClr val="FF0000"/>
                  </a:solidFill>
                  <a:latin typeface="Arial" panose="020B0604020202020204" pitchFamily="34" charset="0"/>
                </a:rPr>
                <a:t>?</a:t>
              </a:r>
            </a:p>
          </p:txBody>
        </p:sp>
        <p:sp>
          <p:nvSpPr>
            <p:cNvPr id="8" name="Oval 4">
              <a:extLst>
                <a:ext uri="{FF2B5EF4-FFF2-40B4-BE49-F238E27FC236}">
                  <a16:creationId xmlns:a16="http://schemas.microsoft.com/office/drawing/2014/main" id="{C4DAB57F-33B6-4B9A-BA71-ED0599B1B38B}"/>
                </a:ext>
              </a:extLst>
            </p:cNvPr>
            <p:cNvSpPr>
              <a:spLocks noChangeArrowheads="1"/>
            </p:cNvSpPr>
            <p:nvPr/>
          </p:nvSpPr>
          <p:spPr bwMode="auto">
            <a:xfrm>
              <a:off x="1776" y="221"/>
              <a:ext cx="2254" cy="2254"/>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fr-FR"/>
            </a:p>
          </p:txBody>
        </p:sp>
      </p:grpSp>
      <p:sp>
        <p:nvSpPr>
          <p:cNvPr id="2" name="Slide Number Placeholder 1">
            <a:extLst>
              <a:ext uri="{FF2B5EF4-FFF2-40B4-BE49-F238E27FC236}">
                <a16:creationId xmlns:a16="http://schemas.microsoft.com/office/drawing/2014/main" id="{5AB0C52F-76B1-4864-A4F0-CF7F1B7D1743}"/>
              </a:ext>
            </a:extLst>
          </p:cNvPr>
          <p:cNvSpPr>
            <a:spLocks noGrp="1"/>
          </p:cNvSpPr>
          <p:nvPr>
            <p:ph type="sldNum" sz="quarter" idx="12"/>
          </p:nvPr>
        </p:nvSpPr>
        <p:spPr/>
        <p:txBody>
          <a:bodyPr/>
          <a:lstStyle/>
          <a:p>
            <a:fld id="{00865948-8B76-4A50-B7DB-B45DBE1BD062}" type="slidenum">
              <a:rPr lang="fr-CH" smtClean="0"/>
              <a:t>17</a:t>
            </a:fld>
            <a:endParaRPr lang="fr-CH"/>
          </a:p>
        </p:txBody>
      </p:sp>
    </p:spTree>
    <p:extLst>
      <p:ext uri="{BB962C8B-B14F-4D97-AF65-F5344CB8AC3E}">
        <p14:creationId xmlns:p14="http://schemas.microsoft.com/office/powerpoint/2010/main" val="22807176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a:ext uri="{FF2B5EF4-FFF2-40B4-BE49-F238E27FC236}">
                <a16:creationId xmlns:a16="http://schemas.microsoft.com/office/drawing/2014/main" id="{7CBA7861-EF7E-4EBA-A36E-CF3692F8BFB2}"/>
              </a:ext>
            </a:extLst>
          </p:cNvPr>
          <p:cNvSpPr>
            <a:spLocks noGrp="1"/>
          </p:cNvSpPr>
          <p:nvPr>
            <p:ph idx="1"/>
          </p:nvPr>
        </p:nvSpPr>
        <p:spPr>
          <a:xfrm>
            <a:off x="6214706" y="1103732"/>
            <a:ext cx="5263622" cy="2949156"/>
          </a:xfrm>
        </p:spPr>
        <p:txBody>
          <a:bodyPr>
            <a:normAutofit/>
          </a:bodyPr>
          <a:lstStyle/>
          <a:p>
            <a:pPr marL="0" indent="0">
              <a:spcBef>
                <a:spcPts val="600"/>
              </a:spcBef>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s-ES" sz="2400" b="1" i="1" u="sng" dirty="0"/>
              <a:t>Aceptación:</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s-ES" sz="2200" dirty="0"/>
              <a:t>conocimiento de los beneficios para la salud;</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s-ES" sz="2200" dirty="0"/>
              <a:t>organización social de peso;</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s-ES" sz="2200" dirty="0"/>
              <a:t>voluntad de cambiar los sistemas tradicionales; y</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s-ES" sz="2200" dirty="0"/>
              <a:t>aceptación cultural: sexual, religiosa, etc.</a:t>
            </a:r>
          </a:p>
        </p:txBody>
      </p:sp>
      <p:sp>
        <p:nvSpPr>
          <p:cNvPr id="4" name="Title 3">
            <a:extLst>
              <a:ext uri="{FF2B5EF4-FFF2-40B4-BE49-F238E27FC236}">
                <a16:creationId xmlns:a16="http://schemas.microsoft.com/office/drawing/2014/main" id="{AD4E0875-F4BC-4BE9-9927-52EA0F0F3239}"/>
              </a:ext>
            </a:extLst>
          </p:cNvPr>
          <p:cNvSpPr txBox="1">
            <a:spLocks/>
          </p:cNvSpPr>
          <p:nvPr/>
        </p:nvSpPr>
        <p:spPr>
          <a:xfrm>
            <a:off x="838200" y="33718"/>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Criterios para la elección de tecnologías</a:t>
            </a:r>
          </a:p>
        </p:txBody>
      </p:sp>
      <p:sp>
        <p:nvSpPr>
          <p:cNvPr id="7" name="Rectangle 2">
            <a:extLst>
              <a:ext uri="{FF2B5EF4-FFF2-40B4-BE49-F238E27FC236}">
                <a16:creationId xmlns:a16="http://schemas.microsoft.com/office/drawing/2014/main" id="{956026EB-D902-42ED-9E3A-3DC0098AD50E}"/>
              </a:ext>
            </a:extLst>
          </p:cNvPr>
          <p:cNvSpPr txBox="1">
            <a:spLocks noChangeArrowheads="1"/>
          </p:cNvSpPr>
          <p:nvPr/>
        </p:nvSpPr>
        <p:spPr>
          <a:xfrm>
            <a:off x="838201" y="1103732"/>
            <a:ext cx="6942094" cy="5130890"/>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s-ES" sz="2400" b="1" i="1" u="sng" dirty="0"/>
              <a:t>Viabilidad técnica:</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s-ES" sz="2200" dirty="0"/>
              <a:t>requisitos de agua;</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s-ES" sz="2200" dirty="0"/>
              <a:t>facilidad y velocidad de construcción;</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s-ES" sz="2200" dirty="0"/>
              <a:t>cantidad de usuarios;</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s-ES" sz="2200" dirty="0"/>
              <a:t>costo y espacio disponible;</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s-ES" sz="2200" dirty="0"/>
              <a:t>facilidad de mantenimiento;</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s-ES" sz="2200" dirty="0"/>
              <a:t>método de limpieza;</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s-ES" sz="2200" dirty="0"/>
              <a:t>métodos de vaciado disponibles;</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s-ES" sz="2200" dirty="0"/>
              <a:t>suelo (estable, permeable...);</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s-ES" sz="2200" dirty="0"/>
              <a:t>distancia de las fuentes de agua (mayor a 30 metros);</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s-ES" sz="2200" dirty="0"/>
              <a:t>distancia de la napa freática (mayor a 1,5 metros);</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s-ES" sz="2200" dirty="0"/>
              <a:t>reducción de olores al mínimo;</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s-ES" sz="2200" dirty="0"/>
              <a:t>seguridad; y</a:t>
            </a:r>
          </a:p>
          <a:p>
            <a:pPr lvl="1">
              <a:buSzPct val="80000"/>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s-ES" sz="2200" dirty="0"/>
              <a:t>facilidad de acceso.</a:t>
            </a:r>
          </a:p>
        </p:txBody>
      </p:sp>
      <p:grpSp>
        <p:nvGrpSpPr>
          <p:cNvPr id="3" name="Group 2">
            <a:extLst>
              <a:ext uri="{FF2B5EF4-FFF2-40B4-BE49-F238E27FC236}">
                <a16:creationId xmlns:a16="http://schemas.microsoft.com/office/drawing/2014/main" id="{90009B65-0CA8-42C9-920D-3DB199682E63}"/>
              </a:ext>
            </a:extLst>
          </p:cNvPr>
          <p:cNvGrpSpPr/>
          <p:nvPr/>
        </p:nvGrpSpPr>
        <p:grpSpPr>
          <a:xfrm>
            <a:off x="8560676" y="3555124"/>
            <a:ext cx="3573506" cy="3302876"/>
            <a:chOff x="8160195" y="1753691"/>
            <a:chExt cx="4044452" cy="3964529"/>
          </a:xfrm>
        </p:grpSpPr>
        <p:pic>
          <p:nvPicPr>
            <p:cNvPr id="8" name="Picture 3">
              <a:extLst>
                <a:ext uri="{FF2B5EF4-FFF2-40B4-BE49-F238E27FC236}">
                  <a16:creationId xmlns:a16="http://schemas.microsoft.com/office/drawing/2014/main" id="{A3A7F72D-B1BA-4D74-A5E6-3B90761460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0195" y="1753691"/>
              <a:ext cx="4044452" cy="396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10ECCC1-A8B5-4DC2-B010-D9B7F61C9011}"/>
                </a:ext>
              </a:extLst>
            </p:cNvPr>
            <p:cNvSpPr/>
            <p:nvPr/>
          </p:nvSpPr>
          <p:spPr>
            <a:xfrm>
              <a:off x="9504607" y="1944710"/>
              <a:ext cx="1004553" cy="1609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5" name="Slide Number Placeholder 4">
            <a:extLst>
              <a:ext uri="{FF2B5EF4-FFF2-40B4-BE49-F238E27FC236}">
                <a16:creationId xmlns:a16="http://schemas.microsoft.com/office/drawing/2014/main" id="{72661BA7-43F1-4E94-9BBC-8A6D66E3C0C6}"/>
              </a:ext>
            </a:extLst>
          </p:cNvPr>
          <p:cNvSpPr>
            <a:spLocks noGrp="1"/>
          </p:cNvSpPr>
          <p:nvPr>
            <p:ph type="sldNum" sz="quarter" idx="12"/>
          </p:nvPr>
        </p:nvSpPr>
        <p:spPr/>
        <p:txBody>
          <a:bodyPr/>
          <a:lstStyle/>
          <a:p>
            <a:fld id="{00865948-8B76-4A50-B7DB-B45DBE1BD062}" type="slidenum">
              <a:rPr lang="fr-CH" smtClean="0"/>
              <a:t>18</a:t>
            </a:fld>
            <a:endParaRPr lang="fr-CH"/>
          </a:p>
        </p:txBody>
      </p:sp>
    </p:spTree>
    <p:extLst>
      <p:ext uri="{BB962C8B-B14F-4D97-AF65-F5344CB8AC3E}">
        <p14:creationId xmlns:p14="http://schemas.microsoft.com/office/powerpoint/2010/main" val="10179734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2">
            <a:extLst>
              <a:ext uri="{FF2B5EF4-FFF2-40B4-BE49-F238E27FC236}">
                <a16:creationId xmlns:a16="http://schemas.microsoft.com/office/drawing/2014/main" id="{00833134-6DE7-4E50-A70F-FB1C2143C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475" y="1526943"/>
            <a:ext cx="2861877" cy="30192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5" name="Picture 2">
            <a:extLst>
              <a:ext uri="{FF2B5EF4-FFF2-40B4-BE49-F238E27FC236}">
                <a16:creationId xmlns:a16="http://schemas.microsoft.com/office/drawing/2014/main" id="{4C136F46-E1EF-4FB0-8E8E-65B6593BD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8570" y="1831464"/>
            <a:ext cx="2443163" cy="2662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6" name="Picture 3">
            <a:extLst>
              <a:ext uri="{FF2B5EF4-FFF2-40B4-BE49-F238E27FC236}">
                <a16:creationId xmlns:a16="http://schemas.microsoft.com/office/drawing/2014/main" id="{BB1C7D38-F85A-4179-AEEB-4C52865FB2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0951" y="1831464"/>
            <a:ext cx="2625725" cy="2951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itle 3">
            <a:extLst>
              <a:ext uri="{FF2B5EF4-FFF2-40B4-BE49-F238E27FC236}">
                <a16:creationId xmlns:a16="http://schemas.microsoft.com/office/drawing/2014/main" id="{4DC75455-446F-443A-8CEB-FAB1292218A8}"/>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Tipos de letrinas</a:t>
            </a:r>
          </a:p>
        </p:txBody>
      </p:sp>
      <p:sp>
        <p:nvSpPr>
          <p:cNvPr id="4" name="Rectangle 3">
            <a:extLst>
              <a:ext uri="{FF2B5EF4-FFF2-40B4-BE49-F238E27FC236}">
                <a16:creationId xmlns:a16="http://schemas.microsoft.com/office/drawing/2014/main" id="{15A8A4BA-A990-46D3-B08C-B80D38E89D1A}"/>
              </a:ext>
            </a:extLst>
          </p:cNvPr>
          <p:cNvSpPr/>
          <p:nvPr/>
        </p:nvSpPr>
        <p:spPr>
          <a:xfrm>
            <a:off x="9036676" y="6391593"/>
            <a:ext cx="3155324" cy="338554"/>
          </a:xfrm>
          <a:prstGeom prst="rect">
            <a:avLst/>
          </a:prstGeom>
        </p:spPr>
        <p:txBody>
          <a:bodyPr wrap="square">
            <a:spAutoFit/>
          </a:bodyPr>
          <a:lstStyle/>
          <a:p>
            <a:r>
              <a:rPr lang="es-ES" sz="800">
                <a:hlinkClick r:id="rId6"/>
              </a:rPr>
              <a:t>http://www.wateraid.org.uk/site/in_depth/technology_notes/303.asp</a:t>
            </a:r>
          </a:p>
          <a:p>
            <a:endParaRPr lang="en-GB" altLang="fr-FR" sz="800" dirty="0"/>
          </a:p>
        </p:txBody>
      </p:sp>
      <p:grpSp>
        <p:nvGrpSpPr>
          <p:cNvPr id="5" name="Group 4">
            <a:extLst>
              <a:ext uri="{FF2B5EF4-FFF2-40B4-BE49-F238E27FC236}">
                <a16:creationId xmlns:a16="http://schemas.microsoft.com/office/drawing/2014/main" id="{65D7586E-4A5B-47AB-B18D-DB2732E8F59C}"/>
              </a:ext>
            </a:extLst>
          </p:cNvPr>
          <p:cNvGrpSpPr/>
          <p:nvPr/>
        </p:nvGrpSpPr>
        <p:grpSpPr>
          <a:xfrm>
            <a:off x="9395090" y="1831464"/>
            <a:ext cx="2320925" cy="4294118"/>
            <a:chOff x="9757582" y="1805457"/>
            <a:chExt cx="2320925" cy="4294118"/>
          </a:xfrm>
        </p:grpSpPr>
        <p:pic>
          <p:nvPicPr>
            <p:cNvPr id="25607" name="Picture 2">
              <a:extLst>
                <a:ext uri="{FF2B5EF4-FFF2-40B4-BE49-F238E27FC236}">
                  <a16:creationId xmlns:a16="http://schemas.microsoft.com/office/drawing/2014/main" id="{A28A6EB7-693A-44CF-A528-C1DC3C45C6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7582" y="1805457"/>
              <a:ext cx="2320925" cy="2589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30" descr="syphon-mod">
              <a:extLst>
                <a:ext uri="{FF2B5EF4-FFF2-40B4-BE49-F238E27FC236}">
                  <a16:creationId xmlns:a16="http://schemas.microsoft.com/office/drawing/2014/main" id="{935F93C9-F01B-40E7-8CA5-2DD75F2ECA94}"/>
                </a:ext>
              </a:extLst>
            </p:cNvPr>
            <p:cNvPicPr>
              <a:picLocks noChangeAspect="1" noChangeArrowheads="1"/>
            </p:cNvPicPr>
            <p:nvPr/>
          </p:nvPicPr>
          <p:blipFill>
            <a:blip r:embed="rId8"/>
            <a:srcRect/>
            <a:stretch>
              <a:fillRect/>
            </a:stretch>
          </p:blipFill>
          <p:spPr bwMode="auto">
            <a:xfrm>
              <a:off x="9887587" y="4756620"/>
              <a:ext cx="1828705" cy="1342955"/>
            </a:xfrm>
            <a:prstGeom prst="rect">
              <a:avLst/>
            </a:prstGeom>
            <a:noFill/>
            <a:ln>
              <a:solidFill>
                <a:schemeClr val="accent4">
                  <a:lumMod val="10000"/>
                </a:schemeClr>
              </a:solidFill>
            </a:ln>
            <a:extLst>
              <a:ext uri="{909E8E84-426E-40DD-AFC4-6F175D3DCCD1}">
                <a14:hiddenFill xmlns:a14="http://schemas.microsoft.com/office/drawing/2010/main">
                  <a:solidFill>
                    <a:srgbClr val="FFFFFF"/>
                  </a:solidFill>
                </a14:hiddenFill>
              </a:ext>
            </a:extLst>
          </p:spPr>
        </p:pic>
      </p:grpSp>
      <p:sp>
        <p:nvSpPr>
          <p:cNvPr id="2" name="Slide Number Placeholder 1">
            <a:extLst>
              <a:ext uri="{FF2B5EF4-FFF2-40B4-BE49-F238E27FC236}">
                <a16:creationId xmlns:a16="http://schemas.microsoft.com/office/drawing/2014/main" id="{48BD0FAE-4764-427F-9CE0-C608A0DC56DD}"/>
              </a:ext>
            </a:extLst>
          </p:cNvPr>
          <p:cNvSpPr>
            <a:spLocks noGrp="1"/>
          </p:cNvSpPr>
          <p:nvPr>
            <p:ph type="sldNum" sz="quarter" idx="12"/>
          </p:nvPr>
        </p:nvSpPr>
        <p:spPr/>
        <p:txBody>
          <a:bodyPr/>
          <a:lstStyle/>
          <a:p>
            <a:fld id="{00865948-8B76-4A50-B7DB-B45DBE1BD062}" type="slidenum">
              <a:rPr lang="fr-CH" smtClean="0"/>
              <a:t>19</a:t>
            </a:fld>
            <a:endParaRPr lang="fr-CH"/>
          </a:p>
        </p:txBody>
      </p:sp>
    </p:spTree>
    <p:extLst>
      <p:ext uri="{BB962C8B-B14F-4D97-AF65-F5344CB8AC3E}">
        <p14:creationId xmlns:p14="http://schemas.microsoft.com/office/powerpoint/2010/main" val="29822699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CC699-394C-4F28-81B2-7F6C92B807CF}"/>
              </a:ext>
            </a:extLst>
          </p:cNvPr>
          <p:cNvSpPr>
            <a:spLocks noGrp="1"/>
          </p:cNvSpPr>
          <p:nvPr>
            <p:ph type="title"/>
          </p:nvPr>
        </p:nvSpPr>
        <p:spPr/>
        <p:txBody>
          <a:bodyPr/>
          <a:lstStyle/>
          <a:p>
            <a:pPr algn="ctr"/>
            <a:r>
              <a:rPr lang="es-ES" u="sng">
                <a:latin typeface="+mn-lt"/>
              </a:rPr>
              <a:t>Objetivos</a:t>
            </a:r>
          </a:p>
        </p:txBody>
      </p:sp>
      <p:sp>
        <p:nvSpPr>
          <p:cNvPr id="3" name="Content Placeholder 2">
            <a:extLst>
              <a:ext uri="{FF2B5EF4-FFF2-40B4-BE49-F238E27FC236}">
                <a16:creationId xmlns:a16="http://schemas.microsoft.com/office/drawing/2014/main" id="{AF08623A-F4B7-4736-9D8F-6C688F0D5F57}"/>
              </a:ext>
            </a:extLst>
          </p:cNvPr>
          <p:cNvSpPr>
            <a:spLocks noGrp="1"/>
          </p:cNvSpPr>
          <p:nvPr>
            <p:ph idx="1"/>
          </p:nvPr>
        </p:nvSpPr>
        <p:spPr>
          <a:xfrm>
            <a:off x="1350666" y="1876948"/>
            <a:ext cx="10515600" cy="4351338"/>
          </a:xfrm>
        </p:spPr>
        <p:txBody>
          <a:bodyPr/>
          <a:lstStyle/>
          <a:p>
            <a:pPr marL="0" indent="0">
              <a:buNone/>
            </a:pPr>
            <a:r>
              <a:rPr lang="es-ES" b="1" i="1" dirty="0">
                <a:solidFill>
                  <a:srgbClr val="0000FF"/>
                </a:solidFill>
              </a:rPr>
              <a:t>Los participantes podrán: </a:t>
            </a:r>
          </a:p>
          <a:p>
            <a:r>
              <a:rPr lang="es-ES" dirty="0"/>
              <a:t>analizar la gestión de excrementos;</a:t>
            </a:r>
          </a:p>
          <a:p>
            <a:r>
              <a:rPr lang="es-ES" dirty="0"/>
              <a:t>analizar la gestión de desechos sólidos;</a:t>
            </a:r>
          </a:p>
          <a:p>
            <a:r>
              <a:rPr lang="es-ES" dirty="0"/>
              <a:t>analizar la gestión de residuos médicos;</a:t>
            </a:r>
          </a:p>
          <a:p>
            <a:r>
              <a:rPr lang="es-ES" dirty="0"/>
              <a:t>explicar los desafíos del cambio de hábitos a través de la promoción de la higiene o de la salud; y</a:t>
            </a:r>
          </a:p>
          <a:p>
            <a:r>
              <a:rPr lang="es-ES" dirty="0"/>
              <a:t>explicar los principios y las etapas principales de las medidas de lucha </a:t>
            </a:r>
            <a:r>
              <a:rPr lang="es-ES" dirty="0" err="1"/>
              <a:t>antivectorial</a:t>
            </a:r>
            <a:r>
              <a:rPr lang="es-ES" dirty="0"/>
              <a:t>.</a:t>
            </a:r>
          </a:p>
        </p:txBody>
      </p:sp>
      <p:sp>
        <p:nvSpPr>
          <p:cNvPr id="4" name="Slide Number Placeholder 3">
            <a:extLst>
              <a:ext uri="{FF2B5EF4-FFF2-40B4-BE49-F238E27FC236}">
                <a16:creationId xmlns:a16="http://schemas.microsoft.com/office/drawing/2014/main" id="{AB1B665F-28F8-4992-926C-2CD028D1056B}"/>
              </a:ext>
            </a:extLst>
          </p:cNvPr>
          <p:cNvSpPr>
            <a:spLocks noGrp="1"/>
          </p:cNvSpPr>
          <p:nvPr>
            <p:ph type="sldNum" sz="quarter" idx="12"/>
          </p:nvPr>
        </p:nvSpPr>
        <p:spPr/>
        <p:txBody>
          <a:bodyPr/>
          <a:lstStyle/>
          <a:p>
            <a:fld id="{00865948-8B76-4A50-B7DB-B45DBE1BD062}" type="slidenum">
              <a:rPr lang="fr-CH" smtClean="0"/>
              <a:t>2</a:t>
            </a:fld>
            <a:endParaRPr lang="fr-CH"/>
          </a:p>
        </p:txBody>
      </p:sp>
    </p:spTree>
    <p:extLst>
      <p:ext uri="{BB962C8B-B14F-4D97-AF65-F5344CB8AC3E}">
        <p14:creationId xmlns:p14="http://schemas.microsoft.com/office/powerpoint/2010/main" val="1895566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734336" y="1490171"/>
            <a:ext cx="6457664" cy="3302876"/>
          </a:xfrm>
          <a:prstGeom prst="rect">
            <a:avLst/>
          </a:prstGeom>
          <a:noFill/>
          <a:ln w="12700">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Text Box 2"/>
          <p:cNvSpPr txBox="1">
            <a:spLocks noChangeArrowheads="1"/>
          </p:cNvSpPr>
          <p:nvPr/>
        </p:nvSpPr>
        <p:spPr bwMode="auto">
          <a:xfrm>
            <a:off x="838200" y="1764492"/>
            <a:ext cx="5767387" cy="4157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ct val="0"/>
              </a:spcBef>
              <a:buClrTx/>
              <a:buFontTx/>
              <a:buNone/>
            </a:pPr>
            <a:r>
              <a:rPr lang="es-ES" sz="2400">
                <a:solidFill>
                  <a:schemeClr val="tx1"/>
                </a:solidFill>
                <a:latin typeface="+mn-lt"/>
              </a:rPr>
              <a:t>La finalidad de un tanque séptico es disolver la materia sólida, lo que facilita la sedimentación y la degradación bacteriana. </a:t>
            </a:r>
          </a:p>
          <a:p>
            <a:pPr>
              <a:spcBef>
                <a:spcPct val="0"/>
              </a:spcBef>
              <a:buClrTx/>
              <a:buFontTx/>
              <a:buNone/>
            </a:pPr>
            <a:endParaRPr lang="en-US" altLang="fr-FR" sz="2400" dirty="0">
              <a:solidFill>
                <a:schemeClr val="tx1"/>
              </a:solidFill>
              <a:latin typeface="+mn-lt"/>
            </a:endParaRPr>
          </a:p>
          <a:p>
            <a:pPr>
              <a:spcBef>
                <a:spcPct val="0"/>
              </a:spcBef>
              <a:buClrTx/>
              <a:buFontTx/>
              <a:buNone/>
            </a:pPr>
            <a:endParaRPr lang="en-US" altLang="fr-FR" sz="2400" dirty="0">
              <a:solidFill>
                <a:schemeClr val="tx1"/>
              </a:solidFill>
              <a:latin typeface="+mn-lt"/>
            </a:endParaRPr>
          </a:p>
          <a:p>
            <a:pPr>
              <a:spcBef>
                <a:spcPct val="0"/>
              </a:spcBef>
              <a:buClrTx/>
              <a:buFontTx/>
              <a:buNone/>
            </a:pPr>
            <a:endParaRPr lang="en-US" altLang="fr-FR" sz="2400" dirty="0">
              <a:solidFill>
                <a:schemeClr val="tx1"/>
              </a:solidFill>
              <a:latin typeface="+mn-lt"/>
            </a:endParaRPr>
          </a:p>
          <a:p>
            <a:pPr>
              <a:spcBef>
                <a:spcPct val="0"/>
              </a:spcBef>
              <a:buClrTx/>
              <a:buFontTx/>
              <a:buNone/>
            </a:pPr>
            <a:r>
              <a:rPr lang="es-ES" sz="2400">
                <a:solidFill>
                  <a:schemeClr val="tx1"/>
                </a:solidFill>
                <a:latin typeface="+mn-lt"/>
              </a:rPr>
              <a:t>Los procesos que tienen lugar dentro de un tanque séptico son los siguientes:</a:t>
            </a:r>
          </a:p>
          <a:p>
            <a:pPr lvl="1">
              <a:spcBef>
                <a:spcPct val="0"/>
              </a:spcBef>
              <a:buClrTx/>
              <a:buFont typeface="Wingdings" panose="05000000000000000000" pitchFamily="2" charset="2"/>
              <a:buChar char=""/>
            </a:pPr>
            <a:r>
              <a:rPr lang="es-ES" sz="2000">
                <a:solidFill>
                  <a:schemeClr val="tx1"/>
                </a:solidFill>
                <a:latin typeface="+mn-lt"/>
              </a:rPr>
              <a:t> </a:t>
            </a:r>
            <a:r>
              <a:rPr lang="es-ES">
                <a:solidFill>
                  <a:schemeClr val="tx1"/>
                </a:solidFill>
                <a:latin typeface="+mn-lt"/>
              </a:rPr>
              <a:t>sedimentación;</a:t>
            </a:r>
          </a:p>
          <a:p>
            <a:pPr lvl="1">
              <a:spcBef>
                <a:spcPct val="0"/>
              </a:spcBef>
              <a:buClrTx/>
              <a:buFont typeface="Wingdings" panose="05000000000000000000" pitchFamily="2" charset="2"/>
              <a:buChar char=""/>
            </a:pPr>
            <a:r>
              <a:rPr lang="es-ES">
                <a:solidFill>
                  <a:schemeClr val="tx1"/>
                </a:solidFill>
                <a:latin typeface="+mn-lt"/>
              </a:rPr>
              <a:t> formación de espuma;</a:t>
            </a:r>
          </a:p>
          <a:p>
            <a:pPr lvl="1">
              <a:spcBef>
                <a:spcPct val="0"/>
              </a:spcBef>
              <a:buClrTx/>
              <a:buFont typeface="Wingdings" panose="05000000000000000000" pitchFamily="2" charset="2"/>
              <a:buChar char=""/>
            </a:pPr>
            <a:r>
              <a:rPr lang="es-ES">
                <a:solidFill>
                  <a:schemeClr val="tx1"/>
                </a:solidFill>
                <a:latin typeface="+mn-lt"/>
              </a:rPr>
              <a:t> digestión y solidificación del lodo; y</a:t>
            </a:r>
          </a:p>
          <a:p>
            <a:pPr lvl="1">
              <a:spcBef>
                <a:spcPct val="0"/>
              </a:spcBef>
              <a:buClrTx/>
              <a:buFont typeface="Wingdings" panose="05000000000000000000" pitchFamily="2" charset="2"/>
              <a:buChar char=""/>
            </a:pPr>
            <a:r>
              <a:rPr lang="es-ES">
                <a:solidFill>
                  <a:schemeClr val="tx1"/>
                </a:solidFill>
                <a:latin typeface="+mn-lt"/>
              </a:rPr>
              <a:t> estabilización de líquidos.</a:t>
            </a:r>
          </a:p>
        </p:txBody>
      </p:sp>
      <p:sp>
        <p:nvSpPr>
          <p:cNvPr id="5" name="Title 3">
            <a:extLst>
              <a:ext uri="{FF2B5EF4-FFF2-40B4-BE49-F238E27FC236}">
                <a16:creationId xmlns:a16="http://schemas.microsoft.com/office/drawing/2014/main" id="{D1AF0C8C-D4FE-483D-9928-B0A538AC7695}"/>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Tanques sépticos</a:t>
            </a:r>
          </a:p>
        </p:txBody>
      </p:sp>
      <p:sp>
        <p:nvSpPr>
          <p:cNvPr id="2" name="Slide Number Placeholder 1">
            <a:extLst>
              <a:ext uri="{FF2B5EF4-FFF2-40B4-BE49-F238E27FC236}">
                <a16:creationId xmlns:a16="http://schemas.microsoft.com/office/drawing/2014/main" id="{9037A7A1-EA25-411A-9BA3-174D3404F69A}"/>
              </a:ext>
            </a:extLst>
          </p:cNvPr>
          <p:cNvSpPr>
            <a:spLocks noGrp="1"/>
          </p:cNvSpPr>
          <p:nvPr>
            <p:ph type="sldNum" sz="quarter" idx="12"/>
          </p:nvPr>
        </p:nvSpPr>
        <p:spPr/>
        <p:txBody>
          <a:bodyPr/>
          <a:lstStyle/>
          <a:p>
            <a:fld id="{00865948-8B76-4A50-B7DB-B45DBE1BD062}" type="slidenum">
              <a:rPr lang="fr-CH" smtClean="0"/>
              <a:t>20</a:t>
            </a:fld>
            <a:endParaRPr lang="fr-CH"/>
          </a:p>
        </p:txBody>
      </p:sp>
    </p:spTree>
    <p:extLst>
      <p:ext uri="{BB962C8B-B14F-4D97-AF65-F5344CB8AC3E}">
        <p14:creationId xmlns:p14="http://schemas.microsoft.com/office/powerpoint/2010/main" val="40868890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5926" t="32109"/>
          <a:stretch/>
        </p:blipFill>
        <p:spPr bwMode="auto">
          <a:xfrm>
            <a:off x="7036763" y="1552701"/>
            <a:ext cx="3099382" cy="20856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6763" y="4001287"/>
            <a:ext cx="3099382" cy="21683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Septic tank">
            <a:extLst>
              <a:ext uri="{FF2B5EF4-FFF2-40B4-BE49-F238E27FC236}">
                <a16:creationId xmlns:a16="http://schemas.microsoft.com/office/drawing/2014/main" id="{2488C4B3-735D-49BB-A94F-E6546C4219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942" y="1973438"/>
            <a:ext cx="5715671" cy="278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a:extLst>
              <a:ext uri="{FF2B5EF4-FFF2-40B4-BE49-F238E27FC236}">
                <a16:creationId xmlns:a16="http://schemas.microsoft.com/office/drawing/2014/main" id="{B9E73D0C-AB83-4B29-89AD-C5DC8B7EE1CE}"/>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Evacuación de efluentes</a:t>
            </a:r>
          </a:p>
        </p:txBody>
      </p:sp>
      <p:sp>
        <p:nvSpPr>
          <p:cNvPr id="2" name="Rectangle 1">
            <a:extLst>
              <a:ext uri="{FF2B5EF4-FFF2-40B4-BE49-F238E27FC236}">
                <a16:creationId xmlns:a16="http://schemas.microsoft.com/office/drawing/2014/main" id="{04F8F05D-980D-4A17-9ABA-9408DB1768D6}"/>
              </a:ext>
            </a:extLst>
          </p:cNvPr>
          <p:cNvSpPr/>
          <p:nvPr/>
        </p:nvSpPr>
        <p:spPr>
          <a:xfrm>
            <a:off x="10305111" y="2337504"/>
            <a:ext cx="1485497" cy="830997"/>
          </a:xfrm>
          <a:prstGeom prst="rect">
            <a:avLst/>
          </a:prstGeom>
        </p:spPr>
        <p:txBody>
          <a:bodyPr wrap="square">
            <a:spAutoFit/>
          </a:bodyPr>
          <a:lstStyle/>
          <a:p>
            <a:pPr algn="ctr"/>
            <a:r>
              <a:rPr lang="es-ES" sz="2400" dirty="0"/>
              <a:t>Pozo filtrante</a:t>
            </a:r>
          </a:p>
        </p:txBody>
      </p:sp>
      <p:sp>
        <p:nvSpPr>
          <p:cNvPr id="8" name="Rectangle 7">
            <a:extLst>
              <a:ext uri="{FF2B5EF4-FFF2-40B4-BE49-F238E27FC236}">
                <a16:creationId xmlns:a16="http://schemas.microsoft.com/office/drawing/2014/main" id="{19526D87-4C8E-4D01-89C0-3614E1DC6EDF}"/>
              </a:ext>
            </a:extLst>
          </p:cNvPr>
          <p:cNvSpPr/>
          <p:nvPr/>
        </p:nvSpPr>
        <p:spPr>
          <a:xfrm>
            <a:off x="10305111" y="4755893"/>
            <a:ext cx="1591096" cy="830997"/>
          </a:xfrm>
          <a:prstGeom prst="rect">
            <a:avLst/>
          </a:prstGeom>
        </p:spPr>
        <p:txBody>
          <a:bodyPr wrap="square">
            <a:spAutoFit/>
          </a:bodyPr>
          <a:lstStyle/>
          <a:p>
            <a:pPr algn="ctr"/>
            <a:r>
              <a:rPr lang="es-ES" sz="2400" dirty="0"/>
              <a:t>Fosa de drenaje</a:t>
            </a:r>
          </a:p>
        </p:txBody>
      </p:sp>
      <p:sp>
        <p:nvSpPr>
          <p:cNvPr id="7" name="Slide Number Placeholder 6">
            <a:extLst>
              <a:ext uri="{FF2B5EF4-FFF2-40B4-BE49-F238E27FC236}">
                <a16:creationId xmlns:a16="http://schemas.microsoft.com/office/drawing/2014/main" id="{CB86A92C-5550-42B6-B9E8-D4A369F73218}"/>
              </a:ext>
            </a:extLst>
          </p:cNvPr>
          <p:cNvSpPr>
            <a:spLocks noGrp="1"/>
          </p:cNvSpPr>
          <p:nvPr>
            <p:ph type="sldNum" sz="quarter" idx="12"/>
          </p:nvPr>
        </p:nvSpPr>
        <p:spPr/>
        <p:txBody>
          <a:bodyPr/>
          <a:lstStyle/>
          <a:p>
            <a:fld id="{00865948-8B76-4A50-B7DB-B45DBE1BD062}" type="slidenum">
              <a:rPr lang="fr-CH" smtClean="0"/>
              <a:t>21</a:t>
            </a:fld>
            <a:endParaRPr lang="fr-CH"/>
          </a:p>
        </p:txBody>
      </p:sp>
    </p:spTree>
    <p:extLst>
      <p:ext uri="{BB962C8B-B14F-4D97-AF65-F5344CB8AC3E}">
        <p14:creationId xmlns:p14="http://schemas.microsoft.com/office/powerpoint/2010/main" val="10110004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a:extLst>
              <a:ext uri="{FF2B5EF4-FFF2-40B4-BE49-F238E27FC236}">
                <a16:creationId xmlns:a16="http://schemas.microsoft.com/office/drawing/2014/main" id="{81C3609D-A6EF-44C2-8C07-27C48FCEB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8137" y="2041634"/>
            <a:ext cx="5180871" cy="423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a:extLst>
              <a:ext uri="{FF2B5EF4-FFF2-40B4-BE49-F238E27FC236}">
                <a16:creationId xmlns:a16="http://schemas.microsoft.com/office/drawing/2014/main" id="{7ACA1AF9-823D-4C3A-BCAC-447681151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868" y="1377292"/>
            <a:ext cx="236378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a:extLst>
              <a:ext uri="{FF2B5EF4-FFF2-40B4-BE49-F238E27FC236}">
                <a16:creationId xmlns:a16="http://schemas.microsoft.com/office/drawing/2014/main" id="{7E6D985C-1C18-4CCB-BE0E-9BD4302D5F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143" y="2126592"/>
            <a:ext cx="1798638"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6" name="Group 10">
            <a:extLst>
              <a:ext uri="{FF2B5EF4-FFF2-40B4-BE49-F238E27FC236}">
                <a16:creationId xmlns:a16="http://schemas.microsoft.com/office/drawing/2014/main" id="{138B13D7-ACB3-469F-99AA-C06B5594B61B}"/>
              </a:ext>
            </a:extLst>
          </p:cNvPr>
          <p:cNvGrpSpPr>
            <a:grpSpLocks/>
          </p:cNvGrpSpPr>
          <p:nvPr/>
        </p:nvGrpSpPr>
        <p:grpSpPr bwMode="auto">
          <a:xfrm>
            <a:off x="8433593" y="3731554"/>
            <a:ext cx="1214438" cy="1373188"/>
            <a:chOff x="4164" y="2101"/>
            <a:chExt cx="765" cy="865"/>
          </a:xfrm>
        </p:grpSpPr>
        <p:pic>
          <p:nvPicPr>
            <p:cNvPr id="53295" name="Picture 8">
              <a:extLst>
                <a:ext uri="{FF2B5EF4-FFF2-40B4-BE49-F238E27FC236}">
                  <a16:creationId xmlns:a16="http://schemas.microsoft.com/office/drawing/2014/main" id="{0678749B-02F1-4A79-8A5C-837B1AFFFC6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4" y="2101"/>
              <a:ext cx="765"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96" name="Picture 9">
              <a:extLst>
                <a:ext uri="{FF2B5EF4-FFF2-40B4-BE49-F238E27FC236}">
                  <a16:creationId xmlns:a16="http://schemas.microsoft.com/office/drawing/2014/main" id="{E628CD1B-F15D-4573-998E-661BA23208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64" y="2101"/>
              <a:ext cx="765"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258" name="Rectangle 12">
            <a:extLst>
              <a:ext uri="{FF2B5EF4-FFF2-40B4-BE49-F238E27FC236}">
                <a16:creationId xmlns:a16="http://schemas.microsoft.com/office/drawing/2014/main" id="{C0697B8B-FD9E-436D-B4B3-44DDC07F591E}"/>
              </a:ext>
            </a:extLst>
          </p:cNvPr>
          <p:cNvSpPr>
            <a:spLocks noChangeArrowheads="1"/>
          </p:cNvSpPr>
          <p:nvPr/>
        </p:nvSpPr>
        <p:spPr bwMode="auto">
          <a:xfrm>
            <a:off x="7977981" y="4842804"/>
            <a:ext cx="2617788" cy="407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endParaRPr lang="en-GB" altLang="fr-FR" sz="2400">
              <a:solidFill>
                <a:schemeClr val="tx1"/>
              </a:solidFill>
              <a:cs typeface="Arial" panose="020B0604020202020204" pitchFamily="34" charset="0"/>
            </a:endParaRPr>
          </a:p>
        </p:txBody>
      </p:sp>
      <p:sp>
        <p:nvSpPr>
          <p:cNvPr id="53259" name="Rectangle 13">
            <a:extLst>
              <a:ext uri="{FF2B5EF4-FFF2-40B4-BE49-F238E27FC236}">
                <a16:creationId xmlns:a16="http://schemas.microsoft.com/office/drawing/2014/main" id="{159F49D5-3AD1-4C09-A242-6CC7D743AEB9}"/>
              </a:ext>
            </a:extLst>
          </p:cNvPr>
          <p:cNvSpPr>
            <a:spLocks noChangeArrowheads="1"/>
          </p:cNvSpPr>
          <p:nvPr/>
        </p:nvSpPr>
        <p:spPr bwMode="auto">
          <a:xfrm>
            <a:off x="8666956" y="4825342"/>
            <a:ext cx="11842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s-ES" sz="1500" b="1">
                <a:solidFill>
                  <a:srgbClr val="000000"/>
                </a:solidFill>
                <a:cs typeface="Arial" panose="020B0604020202020204" pitchFamily="34" charset="0"/>
              </a:rPr>
              <a:t>Evacuación</a:t>
            </a:r>
          </a:p>
        </p:txBody>
      </p:sp>
      <p:sp>
        <p:nvSpPr>
          <p:cNvPr id="53260" name="Rectangle 14">
            <a:extLst>
              <a:ext uri="{FF2B5EF4-FFF2-40B4-BE49-F238E27FC236}">
                <a16:creationId xmlns:a16="http://schemas.microsoft.com/office/drawing/2014/main" id="{5B3C07C1-49C9-46C1-BC72-CAAA551BAB59}"/>
              </a:ext>
            </a:extLst>
          </p:cNvPr>
          <p:cNvSpPr>
            <a:spLocks noChangeArrowheads="1"/>
          </p:cNvSpPr>
          <p:nvPr/>
        </p:nvSpPr>
        <p:spPr bwMode="auto">
          <a:xfrm>
            <a:off x="8492331" y="5055529"/>
            <a:ext cx="7794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s-ES" sz="1500" b="1">
                <a:solidFill>
                  <a:srgbClr val="000000"/>
                </a:solidFill>
                <a:cs typeface="Arial" panose="020B0604020202020204" pitchFamily="34" charset="0"/>
              </a:rPr>
              <a:t>o</a:t>
            </a:r>
          </a:p>
        </p:txBody>
      </p:sp>
      <p:sp>
        <p:nvSpPr>
          <p:cNvPr id="53261" name="Rectangle 15">
            <a:extLst>
              <a:ext uri="{FF2B5EF4-FFF2-40B4-BE49-F238E27FC236}">
                <a16:creationId xmlns:a16="http://schemas.microsoft.com/office/drawing/2014/main" id="{760A94D2-E524-4009-BCEC-C0C91E2A9B3E}"/>
              </a:ext>
            </a:extLst>
          </p:cNvPr>
          <p:cNvSpPr>
            <a:spLocks noChangeArrowheads="1"/>
          </p:cNvSpPr>
          <p:nvPr/>
        </p:nvSpPr>
        <p:spPr bwMode="auto">
          <a:xfrm>
            <a:off x="9324181" y="5055529"/>
            <a:ext cx="1920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s-ES" sz="1500" b="1">
                <a:solidFill>
                  <a:srgbClr val="000000"/>
                </a:solidFill>
                <a:cs typeface="Arial" panose="020B0604020202020204" pitchFamily="34" charset="0"/>
              </a:rPr>
              <a:t>reutilización</a:t>
            </a:r>
          </a:p>
        </p:txBody>
      </p:sp>
      <p:sp>
        <p:nvSpPr>
          <p:cNvPr id="53262" name="Rectangle 16">
            <a:extLst>
              <a:ext uri="{FF2B5EF4-FFF2-40B4-BE49-F238E27FC236}">
                <a16:creationId xmlns:a16="http://schemas.microsoft.com/office/drawing/2014/main" id="{4DFC45CC-C5C5-483B-AD20-0C44266B6A13}"/>
              </a:ext>
            </a:extLst>
          </p:cNvPr>
          <p:cNvSpPr>
            <a:spLocks noChangeArrowheads="1"/>
          </p:cNvSpPr>
          <p:nvPr/>
        </p:nvSpPr>
        <p:spPr bwMode="auto">
          <a:xfrm>
            <a:off x="9570243" y="5055529"/>
            <a:ext cx="5143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s-ES" sz="1500" b="1">
                <a:solidFill>
                  <a:srgbClr val="000000"/>
                </a:solidFill>
                <a:cs typeface="Arial" panose="020B0604020202020204" pitchFamily="34" charset="0"/>
              </a:rPr>
              <a:t>sin control</a:t>
            </a:r>
          </a:p>
        </p:txBody>
      </p:sp>
      <p:grpSp>
        <p:nvGrpSpPr>
          <p:cNvPr id="53263" name="Group 19">
            <a:extLst>
              <a:ext uri="{FF2B5EF4-FFF2-40B4-BE49-F238E27FC236}">
                <a16:creationId xmlns:a16="http://schemas.microsoft.com/office/drawing/2014/main" id="{D9D2ED47-3CE4-4EF9-919D-45E3834F3F90}"/>
              </a:ext>
            </a:extLst>
          </p:cNvPr>
          <p:cNvGrpSpPr>
            <a:grpSpLocks/>
          </p:cNvGrpSpPr>
          <p:nvPr/>
        </p:nvGrpSpPr>
        <p:grpSpPr bwMode="auto">
          <a:xfrm>
            <a:off x="2917031" y="3731554"/>
            <a:ext cx="6731001" cy="2305050"/>
            <a:chOff x="689" y="2101"/>
            <a:chExt cx="4240" cy="1452"/>
          </a:xfrm>
        </p:grpSpPr>
        <p:pic>
          <p:nvPicPr>
            <p:cNvPr id="53292" name="Picture 17">
              <a:extLst>
                <a:ext uri="{FF2B5EF4-FFF2-40B4-BE49-F238E27FC236}">
                  <a16:creationId xmlns:a16="http://schemas.microsoft.com/office/drawing/2014/main" id="{EE36EA17-2F11-4280-925F-1D90D52DD85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64" y="2101"/>
              <a:ext cx="765"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93" name="Picture 18">
              <a:extLst>
                <a:ext uri="{FF2B5EF4-FFF2-40B4-BE49-F238E27FC236}">
                  <a16:creationId xmlns:a16="http://schemas.microsoft.com/office/drawing/2014/main" id="{0EB1C1FD-1F1C-46D9-B7DF-CDE5D5BBC70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64" y="2101"/>
              <a:ext cx="682" cy="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94" name="Picture 18">
              <a:extLst>
                <a:ext uri="{FF2B5EF4-FFF2-40B4-BE49-F238E27FC236}">
                  <a16:creationId xmlns:a16="http://schemas.microsoft.com/office/drawing/2014/main" id="{65B2911D-7C4B-43F1-8DA2-CE401B2977A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118293">
              <a:off x="689" y="2782"/>
              <a:ext cx="942" cy="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64" name="Picture 20">
            <a:extLst>
              <a:ext uri="{FF2B5EF4-FFF2-40B4-BE49-F238E27FC236}">
                <a16:creationId xmlns:a16="http://schemas.microsoft.com/office/drawing/2014/main" id="{7B7E3EE5-D09A-47C6-9C85-957D9BFAF29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41286"/>
          <a:stretch/>
        </p:blipFill>
        <p:spPr bwMode="auto">
          <a:xfrm>
            <a:off x="8736012" y="4919888"/>
            <a:ext cx="2617788"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5" name="Rectangle 21">
            <a:extLst>
              <a:ext uri="{FF2B5EF4-FFF2-40B4-BE49-F238E27FC236}">
                <a16:creationId xmlns:a16="http://schemas.microsoft.com/office/drawing/2014/main" id="{02F19D4F-5044-4BE2-80CF-A4D07460B148}"/>
              </a:ext>
            </a:extLst>
          </p:cNvPr>
          <p:cNvSpPr>
            <a:spLocks noChangeArrowheads="1"/>
          </p:cNvSpPr>
          <p:nvPr/>
        </p:nvSpPr>
        <p:spPr bwMode="auto">
          <a:xfrm>
            <a:off x="7977981" y="4842804"/>
            <a:ext cx="2617788" cy="407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endParaRPr lang="en-GB" altLang="fr-FR" sz="2400">
              <a:solidFill>
                <a:schemeClr val="tx1"/>
              </a:solidFill>
              <a:cs typeface="Arial" panose="020B0604020202020204" pitchFamily="34" charset="0"/>
            </a:endParaRPr>
          </a:p>
        </p:txBody>
      </p:sp>
      <p:sp>
        <p:nvSpPr>
          <p:cNvPr id="53266" name="Rectangle 22">
            <a:extLst>
              <a:ext uri="{FF2B5EF4-FFF2-40B4-BE49-F238E27FC236}">
                <a16:creationId xmlns:a16="http://schemas.microsoft.com/office/drawing/2014/main" id="{C698D8E7-86C6-4546-8A0E-4582C72237BC}"/>
              </a:ext>
            </a:extLst>
          </p:cNvPr>
          <p:cNvSpPr>
            <a:spLocks noChangeArrowheads="1"/>
          </p:cNvSpPr>
          <p:nvPr/>
        </p:nvSpPr>
        <p:spPr bwMode="auto">
          <a:xfrm>
            <a:off x="9465468" y="4287179"/>
            <a:ext cx="2020094" cy="898525"/>
          </a:xfrm>
          <a:prstGeom prst="rect">
            <a:avLst/>
          </a:prstGeom>
          <a:solidFill>
            <a:srgbClr val="F1E1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s-ES" sz="1700" b="1" dirty="0">
                <a:solidFill>
                  <a:srgbClr val="000000"/>
                </a:solidFill>
                <a:cs typeface="Arial" panose="020B0604020202020204" pitchFamily="34" charset="0"/>
              </a:rPr>
              <a:t>No a la evacuación de aguas sin control</a:t>
            </a:r>
          </a:p>
        </p:txBody>
      </p:sp>
      <p:sp>
        <p:nvSpPr>
          <p:cNvPr id="53267" name="Rectangle 24">
            <a:extLst>
              <a:ext uri="{FF2B5EF4-FFF2-40B4-BE49-F238E27FC236}">
                <a16:creationId xmlns:a16="http://schemas.microsoft.com/office/drawing/2014/main" id="{29B52444-CD48-47ED-A75F-7125C5CF5050}"/>
              </a:ext>
            </a:extLst>
          </p:cNvPr>
          <p:cNvSpPr>
            <a:spLocks noChangeArrowheads="1"/>
          </p:cNvSpPr>
          <p:nvPr/>
        </p:nvSpPr>
        <p:spPr bwMode="auto">
          <a:xfrm>
            <a:off x="9324181" y="5055529"/>
            <a:ext cx="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endParaRPr lang="en-US" altLang="fr-FR" sz="2400">
              <a:solidFill>
                <a:schemeClr val="tx1"/>
              </a:solidFill>
              <a:cs typeface="Arial" panose="020B0604020202020204" pitchFamily="34" charset="0"/>
            </a:endParaRPr>
          </a:p>
        </p:txBody>
      </p:sp>
      <p:sp>
        <p:nvSpPr>
          <p:cNvPr id="53268" name="Line 26">
            <a:extLst>
              <a:ext uri="{FF2B5EF4-FFF2-40B4-BE49-F238E27FC236}">
                <a16:creationId xmlns:a16="http://schemas.microsoft.com/office/drawing/2014/main" id="{6A42D170-1747-41DE-9540-250648F4524E}"/>
              </a:ext>
            </a:extLst>
          </p:cNvPr>
          <p:cNvSpPr>
            <a:spLocks noChangeShapeType="1"/>
          </p:cNvSpPr>
          <p:nvPr/>
        </p:nvSpPr>
        <p:spPr bwMode="auto">
          <a:xfrm flipV="1">
            <a:off x="8922543" y="4055404"/>
            <a:ext cx="117475" cy="53022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53269" name="Line 27">
            <a:extLst>
              <a:ext uri="{FF2B5EF4-FFF2-40B4-BE49-F238E27FC236}">
                <a16:creationId xmlns:a16="http://schemas.microsoft.com/office/drawing/2014/main" id="{91440672-7BB7-46C3-94BE-8F820E0AFC09}"/>
              </a:ext>
            </a:extLst>
          </p:cNvPr>
          <p:cNvSpPr>
            <a:spLocks noChangeShapeType="1"/>
          </p:cNvSpPr>
          <p:nvPr/>
        </p:nvSpPr>
        <p:spPr bwMode="auto">
          <a:xfrm flipH="1">
            <a:off x="8666956" y="4223679"/>
            <a:ext cx="636588" cy="635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fr-CH"/>
          </a:p>
        </p:txBody>
      </p:sp>
      <p:sp>
        <p:nvSpPr>
          <p:cNvPr id="53276" name="Rectangle 48">
            <a:extLst>
              <a:ext uri="{FF2B5EF4-FFF2-40B4-BE49-F238E27FC236}">
                <a16:creationId xmlns:a16="http://schemas.microsoft.com/office/drawing/2014/main" id="{6F0EBE06-0E89-4BEA-9331-DC6FB26234A9}"/>
              </a:ext>
            </a:extLst>
          </p:cNvPr>
          <p:cNvSpPr>
            <a:spLocks noChangeArrowheads="1"/>
          </p:cNvSpPr>
          <p:nvPr/>
        </p:nvSpPr>
        <p:spPr bwMode="auto">
          <a:xfrm>
            <a:off x="5137943" y="3250542"/>
            <a:ext cx="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endParaRPr lang="en-US" altLang="fr-FR" sz="2400">
              <a:solidFill>
                <a:schemeClr val="tx1"/>
              </a:solidFill>
              <a:cs typeface="Arial" panose="020B0604020202020204" pitchFamily="34" charset="0"/>
            </a:endParaRPr>
          </a:p>
        </p:txBody>
      </p:sp>
      <p:sp>
        <p:nvSpPr>
          <p:cNvPr id="53277" name="Rectangle 50">
            <a:extLst>
              <a:ext uri="{FF2B5EF4-FFF2-40B4-BE49-F238E27FC236}">
                <a16:creationId xmlns:a16="http://schemas.microsoft.com/office/drawing/2014/main" id="{0875C541-F805-4913-AF90-099A76305B7A}"/>
              </a:ext>
            </a:extLst>
          </p:cNvPr>
          <p:cNvSpPr>
            <a:spLocks noChangeArrowheads="1"/>
          </p:cNvSpPr>
          <p:nvPr/>
        </p:nvSpPr>
        <p:spPr bwMode="auto">
          <a:xfrm>
            <a:off x="5137943" y="3509304"/>
            <a:ext cx="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endParaRPr lang="en-US" altLang="fr-FR" sz="2400">
              <a:solidFill>
                <a:schemeClr val="tx1"/>
              </a:solidFill>
              <a:cs typeface="Arial" panose="020B0604020202020204" pitchFamily="34" charset="0"/>
            </a:endParaRPr>
          </a:p>
        </p:txBody>
      </p:sp>
      <p:sp>
        <p:nvSpPr>
          <p:cNvPr id="53287" name="Rectangle 65">
            <a:extLst>
              <a:ext uri="{FF2B5EF4-FFF2-40B4-BE49-F238E27FC236}">
                <a16:creationId xmlns:a16="http://schemas.microsoft.com/office/drawing/2014/main" id="{152E2DCA-8C89-4459-83B8-47B5A990932E}"/>
              </a:ext>
            </a:extLst>
          </p:cNvPr>
          <p:cNvSpPr>
            <a:spLocks noChangeArrowheads="1"/>
          </p:cNvSpPr>
          <p:nvPr/>
        </p:nvSpPr>
        <p:spPr bwMode="auto">
          <a:xfrm>
            <a:off x="11189368" y="4186990"/>
            <a:ext cx="2162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s-ES" sz="5100" b="1" dirty="0">
                <a:solidFill>
                  <a:srgbClr val="FF0000"/>
                </a:solidFill>
                <a:cs typeface="Arial" panose="020B0604020202020204" pitchFamily="34" charset="0"/>
              </a:rPr>
              <a:t>!</a:t>
            </a:r>
          </a:p>
        </p:txBody>
      </p:sp>
      <p:sp>
        <p:nvSpPr>
          <p:cNvPr id="49" name="Title 3">
            <a:extLst>
              <a:ext uri="{FF2B5EF4-FFF2-40B4-BE49-F238E27FC236}">
                <a16:creationId xmlns:a16="http://schemas.microsoft.com/office/drawing/2014/main" id="{83F6E070-208D-4ECA-B264-B8D6D106F0A6}"/>
              </a:ext>
            </a:extLst>
          </p:cNvPr>
          <p:cNvSpPr txBox="1">
            <a:spLocks/>
          </p:cNvSpPr>
          <p:nvPr/>
        </p:nvSpPr>
        <p:spPr>
          <a:xfrm>
            <a:off x="838200" y="358685"/>
            <a:ext cx="10515600" cy="831071"/>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Aspectos comunes de la evacuación de aguas residuales</a:t>
            </a:r>
          </a:p>
        </p:txBody>
      </p:sp>
      <p:sp>
        <p:nvSpPr>
          <p:cNvPr id="53" name="Rectangle 52">
            <a:extLst>
              <a:ext uri="{FF2B5EF4-FFF2-40B4-BE49-F238E27FC236}">
                <a16:creationId xmlns:a16="http://schemas.microsoft.com/office/drawing/2014/main" id="{6D6CC1B2-1F92-4E26-97E6-3A7AD4522AFD}"/>
              </a:ext>
            </a:extLst>
          </p:cNvPr>
          <p:cNvSpPr/>
          <p:nvPr/>
        </p:nvSpPr>
        <p:spPr>
          <a:xfrm rot="19394613">
            <a:off x="4832275" y="5133597"/>
            <a:ext cx="225599" cy="461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1" name="Rectangle 22">
            <a:extLst>
              <a:ext uri="{FF2B5EF4-FFF2-40B4-BE49-F238E27FC236}">
                <a16:creationId xmlns:a16="http://schemas.microsoft.com/office/drawing/2014/main" id="{B483D782-9521-4210-9CCA-F618044F6013}"/>
              </a:ext>
            </a:extLst>
          </p:cNvPr>
          <p:cNvSpPr>
            <a:spLocks noChangeArrowheads="1"/>
          </p:cNvSpPr>
          <p:nvPr/>
        </p:nvSpPr>
        <p:spPr bwMode="auto">
          <a:xfrm>
            <a:off x="1269785" y="4504352"/>
            <a:ext cx="1651351" cy="831071"/>
          </a:xfrm>
          <a:prstGeom prst="rect">
            <a:avLst/>
          </a:prstGeom>
          <a:solidFill>
            <a:srgbClr val="F1E1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s-ES" sz="1700" b="1">
                <a:solidFill>
                  <a:srgbClr val="000000"/>
                </a:solidFill>
                <a:cs typeface="Arial" panose="020B0604020202020204" pitchFamily="34" charset="0"/>
              </a:rPr>
              <a:t>Evacuación segura</a:t>
            </a:r>
          </a:p>
        </p:txBody>
      </p:sp>
      <p:sp>
        <p:nvSpPr>
          <p:cNvPr id="32" name="Rectangle 65">
            <a:extLst>
              <a:ext uri="{FF2B5EF4-FFF2-40B4-BE49-F238E27FC236}">
                <a16:creationId xmlns:a16="http://schemas.microsoft.com/office/drawing/2014/main" id="{83621BA5-4CAE-4D2B-B8A9-B9A0B8B2AF8B}"/>
              </a:ext>
            </a:extLst>
          </p:cNvPr>
          <p:cNvSpPr>
            <a:spLocks noChangeArrowheads="1"/>
          </p:cNvSpPr>
          <p:nvPr/>
        </p:nvSpPr>
        <p:spPr bwMode="auto">
          <a:xfrm>
            <a:off x="2641280" y="4466567"/>
            <a:ext cx="21748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s-ES" sz="5100" b="1">
                <a:solidFill>
                  <a:srgbClr val="FF0000"/>
                </a:solidFill>
                <a:cs typeface="Arial" panose="020B0604020202020204" pitchFamily="34" charset="0"/>
              </a:rPr>
              <a:t>!</a:t>
            </a:r>
          </a:p>
        </p:txBody>
      </p:sp>
      <p:sp>
        <p:nvSpPr>
          <p:cNvPr id="33" name="Rectangle 22">
            <a:extLst>
              <a:ext uri="{FF2B5EF4-FFF2-40B4-BE49-F238E27FC236}">
                <a16:creationId xmlns:a16="http://schemas.microsoft.com/office/drawing/2014/main" id="{4BB28501-F038-4D53-A1B3-4F9030CF4C58}"/>
              </a:ext>
            </a:extLst>
          </p:cNvPr>
          <p:cNvSpPr>
            <a:spLocks noChangeArrowheads="1"/>
          </p:cNvSpPr>
          <p:nvPr/>
        </p:nvSpPr>
        <p:spPr bwMode="auto">
          <a:xfrm>
            <a:off x="1010652" y="2900483"/>
            <a:ext cx="1905153" cy="831071"/>
          </a:xfrm>
          <a:prstGeom prst="rect">
            <a:avLst/>
          </a:prstGeom>
          <a:solidFill>
            <a:srgbClr val="F1E1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spcBef>
                <a:spcPct val="0"/>
              </a:spcBef>
              <a:buClrTx/>
              <a:buSzTx/>
            </a:pPr>
            <a:r>
              <a:rPr lang="es-ES" sz="1700" b="1" dirty="0">
                <a:solidFill>
                  <a:srgbClr val="000000"/>
                </a:solidFill>
                <a:cs typeface="Arial" panose="020B0604020202020204" pitchFamily="34" charset="0"/>
              </a:rPr>
              <a:t>Correcta reutilización como recurso</a:t>
            </a:r>
          </a:p>
        </p:txBody>
      </p:sp>
      <p:sp>
        <p:nvSpPr>
          <p:cNvPr id="34" name="Rectangle 65">
            <a:extLst>
              <a:ext uri="{FF2B5EF4-FFF2-40B4-BE49-F238E27FC236}">
                <a16:creationId xmlns:a16="http://schemas.microsoft.com/office/drawing/2014/main" id="{08B307E3-7943-4CE6-A1C9-6D1D06E46A27}"/>
              </a:ext>
            </a:extLst>
          </p:cNvPr>
          <p:cNvSpPr>
            <a:spLocks noChangeArrowheads="1"/>
          </p:cNvSpPr>
          <p:nvPr/>
        </p:nvSpPr>
        <p:spPr bwMode="auto">
          <a:xfrm>
            <a:off x="2610195" y="2927826"/>
            <a:ext cx="21748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700"/>
              </a:spcBef>
              <a:buClr>
                <a:srgbClr val="000000"/>
              </a:buClr>
              <a:buSzPct val="100000"/>
              <a:buFont typeface="Times New Roman" panose="02020603050405020304" pitchFamily="18" charset="0"/>
              <a:defRPr sz="28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1pPr>
            <a:lvl2pPr>
              <a:spcBef>
                <a:spcPts val="600"/>
              </a:spcBef>
              <a:buClr>
                <a:srgbClr val="000000"/>
              </a:buClr>
              <a:buSzPct val="100000"/>
              <a:buFont typeface="Times New Roman" panose="02020603050405020304" pitchFamily="18" charset="0"/>
              <a:defRPr sz="24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2pPr>
            <a:lvl3pPr>
              <a:spcBef>
                <a:spcPts val="550"/>
              </a:spcBef>
              <a:buClr>
                <a:srgbClr val="000000"/>
              </a:buClr>
              <a:buSzPct val="100000"/>
              <a:buFont typeface="Times New Roman" panose="02020603050405020304" pitchFamily="18" charset="0"/>
              <a:defRPr sz="22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3pPr>
            <a:lvl4pPr>
              <a:spcBef>
                <a:spcPts val="500"/>
              </a:spcBef>
              <a:buClr>
                <a:srgbClr val="000000"/>
              </a:buClr>
              <a:buSzPct val="100000"/>
              <a:buFont typeface="Times New Roman" panose="02020603050405020304" pitchFamily="18" charset="0"/>
              <a:defRPr sz="2000">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4pPr>
            <a:lvl5pPr>
              <a:spcBef>
                <a:spcPts val="450"/>
              </a:spcBef>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ts val="450"/>
              </a:spcBef>
              <a:spcAft>
                <a:spcPct val="0"/>
              </a:spcAft>
              <a:buClr>
                <a:srgbClr val="000000"/>
              </a:buClr>
              <a:buSzPct val="100000"/>
              <a:buFont typeface="Times New Roman" panose="02020603050405020304" pitchFamily="18" charset="0"/>
              <a:defRPr>
                <a:solidFill>
                  <a:srgbClr val="CCEC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spcBef>
                <a:spcPct val="0"/>
              </a:spcBef>
              <a:buClrTx/>
              <a:buSzTx/>
              <a:buFontTx/>
              <a:buNone/>
            </a:pPr>
            <a:r>
              <a:rPr lang="es-ES" sz="5100" b="1">
                <a:solidFill>
                  <a:srgbClr val="FF0000"/>
                </a:solidFill>
                <a:cs typeface="Arial" panose="020B0604020202020204" pitchFamily="34" charset="0"/>
              </a:rPr>
              <a:t>!</a:t>
            </a:r>
          </a:p>
        </p:txBody>
      </p:sp>
      <p:sp>
        <p:nvSpPr>
          <p:cNvPr id="2" name="Slide Number Placeholder 1">
            <a:extLst>
              <a:ext uri="{FF2B5EF4-FFF2-40B4-BE49-F238E27FC236}">
                <a16:creationId xmlns:a16="http://schemas.microsoft.com/office/drawing/2014/main" id="{AC7A304B-BCAB-4985-9988-10E93EBF3B41}"/>
              </a:ext>
            </a:extLst>
          </p:cNvPr>
          <p:cNvSpPr>
            <a:spLocks noGrp="1"/>
          </p:cNvSpPr>
          <p:nvPr>
            <p:ph type="sldNum" sz="quarter" idx="12"/>
          </p:nvPr>
        </p:nvSpPr>
        <p:spPr/>
        <p:txBody>
          <a:bodyPr/>
          <a:lstStyle/>
          <a:p>
            <a:fld id="{00865948-8B76-4A50-B7DB-B45DBE1BD062}" type="slidenum">
              <a:rPr lang="fr-CH" smtClean="0"/>
              <a:t>22</a:t>
            </a:fld>
            <a:endParaRPr lang="fr-CH"/>
          </a:p>
        </p:txBody>
      </p:sp>
    </p:spTree>
    <p:extLst>
      <p:ext uri="{BB962C8B-B14F-4D97-AF65-F5344CB8AC3E}">
        <p14:creationId xmlns:p14="http://schemas.microsoft.com/office/powerpoint/2010/main" val="122194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50940A37-DD3C-4924-9BF9-DDA4439328CC}"/>
              </a:ext>
            </a:extLst>
          </p:cNvPr>
          <p:cNvPicPr>
            <a:picLocks noChangeAspect="1"/>
          </p:cNvPicPr>
          <p:nvPr/>
        </p:nvPicPr>
        <p:blipFill>
          <a:blip r:embed="rId4"/>
          <a:stretch>
            <a:fillRect/>
          </a:stretch>
        </p:blipFill>
        <p:spPr>
          <a:xfrm>
            <a:off x="1918143" y="1310662"/>
            <a:ext cx="8629541" cy="4859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3">
            <a:extLst>
              <a:ext uri="{FF2B5EF4-FFF2-40B4-BE49-F238E27FC236}">
                <a16:creationId xmlns:a16="http://schemas.microsoft.com/office/drawing/2014/main" id="{8E0DBC9C-E030-44AD-9EDB-6F6F8B2BFA4B}"/>
              </a:ext>
            </a:extLst>
          </p:cNvPr>
          <p:cNvSpPr txBox="1">
            <a:spLocks/>
          </p:cNvSpPr>
          <p:nvPr/>
        </p:nvSpPr>
        <p:spPr>
          <a:xfrm>
            <a:off x="838200" y="304901"/>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Video</a:t>
            </a:r>
          </a:p>
        </p:txBody>
      </p:sp>
      <p:sp>
        <p:nvSpPr>
          <p:cNvPr id="2" name="Rectangle 1">
            <a:extLst>
              <a:ext uri="{FF2B5EF4-FFF2-40B4-BE49-F238E27FC236}">
                <a16:creationId xmlns:a16="http://schemas.microsoft.com/office/drawing/2014/main" id="{A02DAFFB-1AF3-428F-A343-58F63201D3B5}"/>
              </a:ext>
            </a:extLst>
          </p:cNvPr>
          <p:cNvSpPr/>
          <p:nvPr/>
        </p:nvSpPr>
        <p:spPr>
          <a:xfrm>
            <a:off x="1918143" y="1310662"/>
            <a:ext cx="3633535" cy="1200329"/>
          </a:xfrm>
          <a:prstGeom prst="rect">
            <a:avLst/>
          </a:prstGeom>
        </p:spPr>
        <p:txBody>
          <a:bodyPr wrap="square">
            <a:spAutoFit/>
          </a:bodyPr>
          <a:lstStyle/>
          <a:p>
            <a:r>
              <a:rPr lang="es-ES" sz="2400" u="sng">
                <a:solidFill>
                  <a:schemeClr val="bg1"/>
                </a:solidFill>
              </a:rPr>
              <a:t>Evacuación segura de aguas residuales en situaciones de emergencia por el virus del Ébola</a:t>
            </a:r>
          </a:p>
        </p:txBody>
      </p:sp>
      <p:sp>
        <p:nvSpPr>
          <p:cNvPr id="8" name="Rectangle 7">
            <a:extLst>
              <a:ext uri="{FF2B5EF4-FFF2-40B4-BE49-F238E27FC236}">
                <a16:creationId xmlns:a16="http://schemas.microsoft.com/office/drawing/2014/main" id="{3320D8D9-19D4-42E9-B160-B61C85C4AEAC}"/>
              </a:ext>
            </a:extLst>
          </p:cNvPr>
          <p:cNvSpPr/>
          <p:nvPr/>
        </p:nvSpPr>
        <p:spPr>
          <a:xfrm>
            <a:off x="5080720" y="6515551"/>
            <a:ext cx="5074717" cy="369332"/>
          </a:xfrm>
          <a:prstGeom prst="rect">
            <a:avLst/>
          </a:prstGeom>
        </p:spPr>
        <p:txBody>
          <a:bodyPr wrap="square">
            <a:spAutoFit/>
          </a:bodyPr>
          <a:lstStyle/>
          <a:p>
            <a:r>
              <a:rPr lang="es-ES">
                <a:solidFill>
                  <a:schemeClr val="bg1"/>
                </a:solidFill>
              </a:rPr>
              <a:t>https://www.youtube.com/watch?v=nFwfoSOe3Yc</a:t>
            </a:r>
          </a:p>
        </p:txBody>
      </p:sp>
      <p:sp>
        <p:nvSpPr>
          <p:cNvPr id="4" name="Rectangle 3">
            <a:extLst>
              <a:ext uri="{FF2B5EF4-FFF2-40B4-BE49-F238E27FC236}">
                <a16:creationId xmlns:a16="http://schemas.microsoft.com/office/drawing/2014/main" id="{53BB69DB-58CA-47D9-8DA6-0045B3061164}"/>
              </a:ext>
            </a:extLst>
          </p:cNvPr>
          <p:cNvSpPr/>
          <p:nvPr/>
        </p:nvSpPr>
        <p:spPr>
          <a:xfrm>
            <a:off x="1834548" y="6324158"/>
            <a:ext cx="4924938" cy="369332"/>
          </a:xfrm>
          <a:prstGeom prst="rect">
            <a:avLst/>
          </a:prstGeom>
        </p:spPr>
        <p:txBody>
          <a:bodyPr wrap="none">
            <a:spAutoFit/>
          </a:bodyPr>
          <a:lstStyle/>
          <a:p>
            <a:r>
              <a:rPr lang="es-ES"/>
              <a:t>https://www.youtube.com/watch?v=nFwfoSOe3Yc</a:t>
            </a:r>
          </a:p>
        </p:txBody>
      </p:sp>
      <p:sp>
        <p:nvSpPr>
          <p:cNvPr id="5" name="Slide Number Placeholder 4">
            <a:extLst>
              <a:ext uri="{FF2B5EF4-FFF2-40B4-BE49-F238E27FC236}">
                <a16:creationId xmlns:a16="http://schemas.microsoft.com/office/drawing/2014/main" id="{4BB9D717-285F-473A-A3E8-CB00E2009326}"/>
              </a:ext>
            </a:extLst>
          </p:cNvPr>
          <p:cNvSpPr>
            <a:spLocks noGrp="1"/>
          </p:cNvSpPr>
          <p:nvPr>
            <p:ph type="sldNum" sz="quarter" idx="12"/>
          </p:nvPr>
        </p:nvSpPr>
        <p:spPr/>
        <p:txBody>
          <a:bodyPr/>
          <a:lstStyle/>
          <a:p>
            <a:fld id="{00865948-8B76-4A50-B7DB-B45DBE1BD062}" type="slidenum">
              <a:rPr lang="fr-CH" smtClean="0"/>
              <a:t>23</a:t>
            </a:fld>
            <a:endParaRPr lang="fr-CH"/>
          </a:p>
        </p:txBody>
      </p:sp>
    </p:spTree>
    <p:extLst>
      <p:ext uri="{BB962C8B-B14F-4D97-AF65-F5344CB8AC3E}">
        <p14:creationId xmlns:p14="http://schemas.microsoft.com/office/powerpoint/2010/main" val="3371487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a:extLst>
              <a:ext uri="{FF2B5EF4-FFF2-40B4-BE49-F238E27FC236}">
                <a16:creationId xmlns:a16="http://schemas.microsoft.com/office/drawing/2014/main" id="{4CF82B6F-298C-452A-98CC-B83770B869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3514" y="1112483"/>
            <a:ext cx="7404971" cy="557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BCE96790-4975-4353-98F0-BF44981CABB3}"/>
              </a:ext>
            </a:extLst>
          </p:cNvPr>
          <p:cNvSpPr txBox="1">
            <a:spLocks/>
          </p:cNvSpPr>
          <p:nvPr/>
        </p:nvSpPr>
        <p:spPr>
          <a:xfrm>
            <a:off x="838200" y="358685"/>
            <a:ext cx="10515600" cy="83107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Gestión integrada de los recursos hídricos (GIRH)</a:t>
            </a:r>
          </a:p>
        </p:txBody>
      </p:sp>
      <p:sp>
        <p:nvSpPr>
          <p:cNvPr id="2" name="Slide Number Placeholder 1">
            <a:extLst>
              <a:ext uri="{FF2B5EF4-FFF2-40B4-BE49-F238E27FC236}">
                <a16:creationId xmlns:a16="http://schemas.microsoft.com/office/drawing/2014/main" id="{FA39EB27-AB5E-4432-BCC6-0CF842D077C7}"/>
              </a:ext>
            </a:extLst>
          </p:cNvPr>
          <p:cNvSpPr>
            <a:spLocks noGrp="1"/>
          </p:cNvSpPr>
          <p:nvPr>
            <p:ph type="sldNum" sz="quarter" idx="12"/>
          </p:nvPr>
        </p:nvSpPr>
        <p:spPr/>
        <p:txBody>
          <a:bodyPr/>
          <a:lstStyle/>
          <a:p>
            <a:fld id="{00865948-8B76-4A50-B7DB-B45DBE1BD062}" type="slidenum">
              <a:rPr lang="fr-CH" smtClean="0"/>
              <a:t>24</a:t>
            </a:fld>
            <a:endParaRPr lang="fr-CH"/>
          </a:p>
        </p:txBody>
      </p:sp>
    </p:spTree>
    <p:extLst>
      <p:ext uri="{BB962C8B-B14F-4D97-AF65-F5344CB8AC3E}">
        <p14:creationId xmlns:p14="http://schemas.microsoft.com/office/powerpoint/2010/main" val="3077587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037" y="1668592"/>
            <a:ext cx="4826110" cy="4351338"/>
          </a:xfrm>
        </p:spPr>
        <p:txBody>
          <a:bodyPr>
            <a:normAutofit fontScale="92500"/>
          </a:bodyPr>
          <a:lstStyle/>
          <a:p>
            <a:pPr marL="0" indent="0">
              <a:buNone/>
            </a:pPr>
            <a:r>
              <a:rPr lang="es-ES" b="1" u="sng" dirty="0"/>
              <a:t>Preocupaciones principales relacionadas con la salud:</a:t>
            </a:r>
          </a:p>
          <a:p>
            <a:r>
              <a:rPr lang="es-ES" dirty="0"/>
              <a:t>atracción de vectores;</a:t>
            </a:r>
          </a:p>
          <a:p>
            <a:r>
              <a:rPr lang="es-ES" dirty="0"/>
              <a:t>aumento del número de insectos;</a:t>
            </a:r>
          </a:p>
          <a:p>
            <a:r>
              <a:rPr lang="es-ES" dirty="0"/>
              <a:t>transmisión de bacterias a través de las moscas a los alimentos;</a:t>
            </a:r>
          </a:p>
          <a:p>
            <a:r>
              <a:rPr lang="es-ES" dirty="0"/>
              <a:t>posible contaminación del suelo y del agua circundantes; y</a:t>
            </a:r>
          </a:p>
          <a:p>
            <a:r>
              <a:rPr lang="es-ES" dirty="0"/>
              <a:t>mal olor y contaminación visual.</a:t>
            </a:r>
          </a:p>
        </p:txBody>
      </p:sp>
      <p:sp>
        <p:nvSpPr>
          <p:cNvPr id="6" name="Title 3">
            <a:extLst>
              <a:ext uri="{FF2B5EF4-FFF2-40B4-BE49-F238E27FC236}">
                <a16:creationId xmlns:a16="http://schemas.microsoft.com/office/drawing/2014/main" id="{1D438396-1451-4F30-9273-4A9F47263910}"/>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Gestión de desechos sólidos</a:t>
            </a:r>
          </a:p>
        </p:txBody>
      </p:sp>
      <p:pic>
        <p:nvPicPr>
          <p:cNvPr id="8" name="Picture 7">
            <a:extLst>
              <a:ext uri="{FF2B5EF4-FFF2-40B4-BE49-F238E27FC236}">
                <a16:creationId xmlns:a16="http://schemas.microsoft.com/office/drawing/2014/main" id="{8A7D74C7-5C88-4010-8FAA-1209003A2B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7854" y="1659244"/>
            <a:ext cx="5390883" cy="3737431"/>
          </a:xfrm>
          <a:prstGeom prst="rect">
            <a:avLst/>
          </a:prstGeom>
        </p:spPr>
      </p:pic>
      <p:sp>
        <p:nvSpPr>
          <p:cNvPr id="2" name="Slide Number Placeholder 1">
            <a:extLst>
              <a:ext uri="{FF2B5EF4-FFF2-40B4-BE49-F238E27FC236}">
                <a16:creationId xmlns:a16="http://schemas.microsoft.com/office/drawing/2014/main" id="{E9F8E308-3C4C-4405-A695-A15EB995F5C4}"/>
              </a:ext>
            </a:extLst>
          </p:cNvPr>
          <p:cNvSpPr>
            <a:spLocks noGrp="1"/>
          </p:cNvSpPr>
          <p:nvPr>
            <p:ph type="sldNum" sz="quarter" idx="12"/>
          </p:nvPr>
        </p:nvSpPr>
        <p:spPr/>
        <p:txBody>
          <a:bodyPr/>
          <a:lstStyle/>
          <a:p>
            <a:fld id="{00865948-8B76-4A50-B7DB-B45DBE1BD062}" type="slidenum">
              <a:rPr lang="fr-CH" smtClean="0"/>
              <a:t>25</a:t>
            </a:fld>
            <a:endParaRPr lang="fr-CH"/>
          </a:p>
        </p:txBody>
      </p:sp>
    </p:spTree>
    <p:extLst>
      <p:ext uri="{BB962C8B-B14F-4D97-AF65-F5344CB8AC3E}">
        <p14:creationId xmlns:p14="http://schemas.microsoft.com/office/powerpoint/2010/main" val="3307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59243"/>
            <a:ext cx="5354306" cy="4885936"/>
          </a:xfrm>
        </p:spPr>
        <p:txBody>
          <a:bodyPr>
            <a:normAutofit fontScale="92500" lnSpcReduction="20000"/>
          </a:bodyPr>
          <a:lstStyle/>
          <a:p>
            <a:pPr marL="0" indent="0">
              <a:buNone/>
            </a:pPr>
            <a:r>
              <a:rPr lang="es-ES" sz="2400" dirty="0"/>
              <a:t>Deben encontrarse </a:t>
            </a:r>
            <a:r>
              <a:rPr lang="es-ES" sz="2400" b="1" dirty="0"/>
              <a:t>soluciones adecuadas</a:t>
            </a:r>
            <a:r>
              <a:rPr lang="es-ES" sz="2400" dirty="0"/>
              <a:t> para la recolección, el transporte, el tratamiento (cuando sea posible) y la eliminación.</a:t>
            </a:r>
          </a:p>
          <a:p>
            <a:pPr marL="0" indent="0">
              <a:buNone/>
            </a:pPr>
            <a:r>
              <a:rPr lang="es-ES" sz="2400" dirty="0"/>
              <a:t>En una </a:t>
            </a:r>
            <a:r>
              <a:rPr lang="es-ES" sz="2400" b="1" dirty="0"/>
              <a:t>situación de emergencia</a:t>
            </a:r>
            <a:r>
              <a:rPr lang="es-ES" sz="2400" dirty="0"/>
              <a:t>, la mejor opción para la eliminación suelen ser los pozos de desechos (a nivel doméstico) o las fosas de desechos (a nivel comunitario).</a:t>
            </a:r>
          </a:p>
          <a:p>
            <a:pPr marL="0" indent="0">
              <a:buNone/>
            </a:pPr>
            <a:r>
              <a:rPr lang="es-ES" sz="2400" dirty="0"/>
              <a:t>Importante:</a:t>
            </a:r>
          </a:p>
          <a:p>
            <a:pPr marL="0" indent="0">
              <a:buFont typeface="Wingdings" panose="05000000000000000000" pitchFamily="2" charset="2"/>
              <a:buChar char="à"/>
            </a:pPr>
            <a:r>
              <a:rPr lang="es-ES" sz="2400" dirty="0"/>
              <a:t> Tener más de 1,5 metros de distancia respecto del nivel del agua subterránea.</a:t>
            </a:r>
          </a:p>
          <a:p>
            <a:pPr marL="0" indent="0">
              <a:buFont typeface="Wingdings" panose="05000000000000000000" pitchFamily="2" charset="2"/>
              <a:buChar char="à"/>
            </a:pPr>
            <a:r>
              <a:rPr lang="es-ES" sz="2400" dirty="0"/>
              <a:t> Cubrirse todos los días con una capa del suelo.</a:t>
            </a:r>
          </a:p>
          <a:p>
            <a:pPr>
              <a:buFont typeface="Wingdings" panose="05000000000000000000" pitchFamily="2" charset="2"/>
              <a:buChar char="à"/>
            </a:pPr>
            <a:r>
              <a:rPr lang="es-ES" sz="2400" dirty="0"/>
              <a:t> Cercar el pozo correctamente.</a:t>
            </a:r>
          </a:p>
          <a:p>
            <a:pPr marL="0" indent="0">
              <a:buFont typeface="Wingdings" panose="05000000000000000000" pitchFamily="2" charset="2"/>
              <a:buChar char="à"/>
            </a:pPr>
            <a:r>
              <a:rPr lang="es-ES" sz="2400" dirty="0"/>
              <a:t> Informar, capacitar y preparar a la población.</a:t>
            </a:r>
          </a:p>
        </p:txBody>
      </p:sp>
      <p:sp>
        <p:nvSpPr>
          <p:cNvPr id="6" name="Title 3">
            <a:extLst>
              <a:ext uri="{FF2B5EF4-FFF2-40B4-BE49-F238E27FC236}">
                <a16:creationId xmlns:a16="http://schemas.microsoft.com/office/drawing/2014/main" id="{1D438396-1451-4F30-9273-4A9F47263910}"/>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Gestión de desechos sólidos</a:t>
            </a:r>
          </a:p>
        </p:txBody>
      </p:sp>
      <p:pic>
        <p:nvPicPr>
          <p:cNvPr id="5" name="Picture 3">
            <a:extLst>
              <a:ext uri="{FF2B5EF4-FFF2-40B4-BE49-F238E27FC236}">
                <a16:creationId xmlns:a16="http://schemas.microsoft.com/office/drawing/2014/main" id="{E7A96E86-BCC8-4BB2-A821-2F958690C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506" y="1659244"/>
            <a:ext cx="5410214" cy="41703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F5FC0730-81E3-4E95-B858-3EF16ED5EA8E}"/>
              </a:ext>
            </a:extLst>
          </p:cNvPr>
          <p:cNvSpPr>
            <a:spLocks noGrp="1"/>
          </p:cNvSpPr>
          <p:nvPr>
            <p:ph type="sldNum" sz="quarter" idx="12"/>
          </p:nvPr>
        </p:nvSpPr>
        <p:spPr/>
        <p:txBody>
          <a:bodyPr/>
          <a:lstStyle/>
          <a:p>
            <a:fld id="{00865948-8B76-4A50-B7DB-B45DBE1BD062}" type="slidenum">
              <a:rPr lang="fr-CH" smtClean="0"/>
              <a:t>26</a:t>
            </a:fld>
            <a:endParaRPr lang="fr-CH"/>
          </a:p>
        </p:txBody>
      </p:sp>
    </p:spTree>
    <p:extLst>
      <p:ext uri="{BB962C8B-B14F-4D97-AF65-F5344CB8AC3E}">
        <p14:creationId xmlns:p14="http://schemas.microsoft.com/office/powerpoint/2010/main" val="1905098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4" descr="http://www.promecon.fi/images/kill.jpg">
            <a:extLst>
              <a:ext uri="{FF2B5EF4-FFF2-40B4-BE49-F238E27FC236}">
                <a16:creationId xmlns:a16="http://schemas.microsoft.com/office/drawing/2014/main" id="{4245ABEA-14CE-4212-957A-042F836C7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025" y="1700213"/>
            <a:ext cx="5983288"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83F1C08F-35CB-46CE-BE74-2177EF7D6095}"/>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Eliminación de residuos médicos</a:t>
            </a:r>
          </a:p>
        </p:txBody>
      </p:sp>
      <p:sp>
        <p:nvSpPr>
          <p:cNvPr id="2" name="Slide Number Placeholder 1">
            <a:extLst>
              <a:ext uri="{FF2B5EF4-FFF2-40B4-BE49-F238E27FC236}">
                <a16:creationId xmlns:a16="http://schemas.microsoft.com/office/drawing/2014/main" id="{8646206B-9D35-4916-AFF5-65BE6C59F6C3}"/>
              </a:ext>
            </a:extLst>
          </p:cNvPr>
          <p:cNvSpPr>
            <a:spLocks noGrp="1"/>
          </p:cNvSpPr>
          <p:nvPr>
            <p:ph type="sldNum" sz="quarter" idx="12"/>
          </p:nvPr>
        </p:nvSpPr>
        <p:spPr/>
        <p:txBody>
          <a:bodyPr/>
          <a:lstStyle/>
          <a:p>
            <a:fld id="{00865948-8B76-4A50-B7DB-B45DBE1BD062}" type="slidenum">
              <a:rPr lang="fr-CH" smtClean="0"/>
              <a:t>27</a:t>
            </a:fld>
            <a:endParaRPr lang="fr-CH"/>
          </a:p>
        </p:txBody>
      </p:sp>
    </p:spTree>
    <p:extLst>
      <p:ext uri="{BB962C8B-B14F-4D97-AF65-F5344CB8AC3E}">
        <p14:creationId xmlns:p14="http://schemas.microsoft.com/office/powerpoint/2010/main" val="3912416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96D88F8D-D766-4E50-AF86-DA9B8AE57B6B}"/>
              </a:ext>
            </a:extLst>
          </p:cNvPr>
          <p:cNvSpPr>
            <a:spLocks noGrp="1"/>
          </p:cNvSpPr>
          <p:nvPr>
            <p:ph type="title"/>
          </p:nvPr>
        </p:nvSpPr>
        <p:spPr>
          <a:xfrm>
            <a:off x="1989573" y="4814051"/>
            <a:ext cx="8534400" cy="1524000"/>
          </a:xfrm>
        </p:spPr>
        <p:txBody>
          <a:bodyPr>
            <a:norm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3200">
                <a:latin typeface="+mn-lt"/>
              </a:rPr>
              <a:t>¿Qué tipos de residuos médicos conocen?</a:t>
            </a:r>
          </a:p>
        </p:txBody>
      </p:sp>
      <p:grpSp>
        <p:nvGrpSpPr>
          <p:cNvPr id="12" name="Group 2">
            <a:extLst>
              <a:ext uri="{FF2B5EF4-FFF2-40B4-BE49-F238E27FC236}">
                <a16:creationId xmlns:a16="http://schemas.microsoft.com/office/drawing/2014/main" id="{D675CCEE-C566-4E20-805B-061FAD6DB326}"/>
              </a:ext>
            </a:extLst>
          </p:cNvPr>
          <p:cNvGrpSpPr>
            <a:grpSpLocks/>
          </p:cNvGrpSpPr>
          <p:nvPr/>
        </p:nvGrpSpPr>
        <p:grpSpPr bwMode="auto">
          <a:xfrm>
            <a:off x="4306887" y="456363"/>
            <a:ext cx="3578225" cy="4357688"/>
            <a:chOff x="1776" y="-48"/>
            <a:chExt cx="2254" cy="2745"/>
          </a:xfrm>
        </p:grpSpPr>
        <p:sp>
          <p:nvSpPr>
            <p:cNvPr id="13" name="Text Box 3">
              <a:extLst>
                <a:ext uri="{FF2B5EF4-FFF2-40B4-BE49-F238E27FC236}">
                  <a16:creationId xmlns:a16="http://schemas.microsoft.com/office/drawing/2014/main" id="{9876D3AC-503F-4EB8-96F3-19E6F627D067}"/>
                </a:ext>
              </a:extLst>
            </p:cNvPr>
            <p:cNvSpPr txBox="1">
              <a:spLocks noChangeArrowheads="1"/>
            </p:cNvSpPr>
            <p:nvPr/>
          </p:nvSpPr>
          <p:spPr bwMode="auto">
            <a:xfrm>
              <a:off x="2221" y="-48"/>
              <a:ext cx="1359" cy="27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buSzPct val="100000"/>
              </a:pPr>
              <a:r>
                <a:rPr lang="es-ES" sz="27700">
                  <a:solidFill>
                    <a:srgbClr val="FF0000"/>
                  </a:solidFill>
                  <a:latin typeface="Arial" panose="020B0604020202020204" pitchFamily="34" charset="0"/>
                </a:rPr>
                <a:t>?</a:t>
              </a:r>
            </a:p>
          </p:txBody>
        </p:sp>
        <p:sp>
          <p:nvSpPr>
            <p:cNvPr id="14" name="Oval 4">
              <a:extLst>
                <a:ext uri="{FF2B5EF4-FFF2-40B4-BE49-F238E27FC236}">
                  <a16:creationId xmlns:a16="http://schemas.microsoft.com/office/drawing/2014/main" id="{743689FA-9DEE-4B26-BCDA-169F34EAB299}"/>
                </a:ext>
              </a:extLst>
            </p:cNvPr>
            <p:cNvSpPr>
              <a:spLocks noChangeArrowheads="1"/>
            </p:cNvSpPr>
            <p:nvPr/>
          </p:nvSpPr>
          <p:spPr bwMode="auto">
            <a:xfrm>
              <a:off x="1776" y="221"/>
              <a:ext cx="2254" cy="2254"/>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fr-FR"/>
            </a:p>
          </p:txBody>
        </p:sp>
      </p:grpSp>
      <p:sp>
        <p:nvSpPr>
          <p:cNvPr id="2" name="Slide Number Placeholder 1">
            <a:extLst>
              <a:ext uri="{FF2B5EF4-FFF2-40B4-BE49-F238E27FC236}">
                <a16:creationId xmlns:a16="http://schemas.microsoft.com/office/drawing/2014/main" id="{E6A6AF88-8719-4C35-ABA1-900F9DBE17BA}"/>
              </a:ext>
            </a:extLst>
          </p:cNvPr>
          <p:cNvSpPr>
            <a:spLocks noGrp="1"/>
          </p:cNvSpPr>
          <p:nvPr>
            <p:ph type="sldNum" sz="quarter" idx="12"/>
          </p:nvPr>
        </p:nvSpPr>
        <p:spPr/>
        <p:txBody>
          <a:bodyPr/>
          <a:lstStyle/>
          <a:p>
            <a:fld id="{00865948-8B76-4A50-B7DB-B45DBE1BD062}" type="slidenum">
              <a:rPr lang="fr-CH" smtClean="0"/>
              <a:t>28</a:t>
            </a:fld>
            <a:endParaRPr lang="fr-CH"/>
          </a:p>
        </p:txBody>
      </p:sp>
    </p:spTree>
    <p:extLst>
      <p:ext uri="{BB962C8B-B14F-4D97-AF65-F5344CB8AC3E}">
        <p14:creationId xmlns:p14="http://schemas.microsoft.com/office/powerpoint/2010/main" val="22436426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1">
            <a:extLst>
              <a:ext uri="{FF2B5EF4-FFF2-40B4-BE49-F238E27FC236}">
                <a16:creationId xmlns:a16="http://schemas.microsoft.com/office/drawing/2014/main" id="{EBCE0D36-B6F5-4184-BAF5-F9E61100D08A}"/>
              </a:ext>
            </a:extLst>
          </p:cNvPr>
          <p:cNvSpPr txBox="1">
            <a:spLocks/>
          </p:cNvSpPr>
          <p:nvPr/>
        </p:nvSpPr>
        <p:spPr bwMode="auto">
          <a:xfrm>
            <a:off x="1881188" y="4857750"/>
            <a:ext cx="8482012" cy="100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000000"/>
              </a:buClr>
              <a:buFont typeface="Times New Roman" panose="02020603050405020304" pitchFamily="18" charset="0"/>
              <a:buNone/>
            </a:pPr>
            <a:endParaRPr lang="fr-CA" altLang="fr-FR" sz="3200">
              <a:solidFill>
                <a:srgbClr val="CCECFF"/>
              </a:solidFill>
              <a:latin typeface="Arial" panose="020B0604020202020204" pitchFamily="34" charset="0"/>
              <a:ea typeface="Arial Unicode MS" panose="020B0604020202020204" pitchFamily="34" charset="-128"/>
            </a:endParaRPr>
          </a:p>
        </p:txBody>
      </p:sp>
      <p:graphicFrame>
        <p:nvGraphicFramePr>
          <p:cNvPr id="2" name="Graphique 6">
            <a:extLst>
              <a:ext uri="{FF2B5EF4-FFF2-40B4-BE49-F238E27FC236}">
                <a16:creationId xmlns:a16="http://schemas.microsoft.com/office/drawing/2014/main" id="{E153C36E-B97F-4517-8DC1-A690554E549A}"/>
              </a:ext>
            </a:extLst>
          </p:cNvPr>
          <p:cNvGraphicFramePr>
            <a:graphicFrameLocks/>
          </p:cNvGraphicFramePr>
          <p:nvPr>
            <p:extLst>
              <p:ext uri="{D42A27DB-BD31-4B8C-83A1-F6EECF244321}">
                <p14:modId xmlns:p14="http://schemas.microsoft.com/office/powerpoint/2010/main" val="228470189"/>
              </p:ext>
            </p:extLst>
          </p:nvPr>
        </p:nvGraphicFramePr>
        <p:xfrm>
          <a:off x="1539369" y="1583464"/>
          <a:ext cx="9723438" cy="5546481"/>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65AA0281-0C08-4F39-97C6-4140E2336780}"/>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Composición de los residuos médicos</a:t>
            </a:r>
          </a:p>
        </p:txBody>
      </p:sp>
      <p:sp>
        <p:nvSpPr>
          <p:cNvPr id="3" name="Slide Number Placeholder 2">
            <a:extLst>
              <a:ext uri="{FF2B5EF4-FFF2-40B4-BE49-F238E27FC236}">
                <a16:creationId xmlns:a16="http://schemas.microsoft.com/office/drawing/2014/main" id="{94392609-981B-4BD0-9DF4-9EA058433F4F}"/>
              </a:ext>
            </a:extLst>
          </p:cNvPr>
          <p:cNvSpPr>
            <a:spLocks noGrp="1"/>
          </p:cNvSpPr>
          <p:nvPr>
            <p:ph type="sldNum" sz="quarter" idx="12"/>
          </p:nvPr>
        </p:nvSpPr>
        <p:spPr/>
        <p:txBody>
          <a:bodyPr/>
          <a:lstStyle/>
          <a:p>
            <a:fld id="{00865948-8B76-4A50-B7DB-B45DBE1BD062}" type="slidenum">
              <a:rPr lang="fr-CH" smtClean="0"/>
              <a:t>29</a:t>
            </a:fld>
            <a:endParaRPr lang="fr-CH"/>
          </a:p>
        </p:txBody>
      </p:sp>
    </p:spTree>
    <p:extLst>
      <p:ext uri="{BB962C8B-B14F-4D97-AF65-F5344CB8AC3E}">
        <p14:creationId xmlns:p14="http://schemas.microsoft.com/office/powerpoint/2010/main" val="594920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256200C7-BDA4-4834-83C8-638A993952E6}"/>
              </a:ext>
            </a:extLst>
          </p:cNvPr>
          <p:cNvSpPr>
            <a:spLocks noGrp="1"/>
          </p:cNvSpPr>
          <p:nvPr>
            <p:ph idx="1"/>
          </p:nvPr>
        </p:nvSpPr>
        <p:spPr>
          <a:xfrm>
            <a:off x="6910992" y="2068025"/>
            <a:ext cx="4798407" cy="3784814"/>
          </a:xfrm>
        </p:spPr>
        <p:txBody>
          <a:bodyPr>
            <a:normAutofit lnSpcReduction="10000"/>
          </a:bodyPr>
          <a:lstStyle/>
          <a:p>
            <a:pPr eaLnBrk="1" hangingPunct="1"/>
            <a:r>
              <a:rPr lang="es-ES" dirty="0"/>
              <a:t>Ciclo de transmisión</a:t>
            </a:r>
          </a:p>
          <a:p>
            <a:r>
              <a:rPr lang="es-ES" dirty="0"/>
              <a:t>Fomento de la higiene</a:t>
            </a:r>
          </a:p>
          <a:p>
            <a:pPr eaLnBrk="1" hangingPunct="1"/>
            <a:r>
              <a:rPr lang="es-ES" dirty="0"/>
              <a:t>Eliminación de excrementos</a:t>
            </a:r>
          </a:p>
          <a:p>
            <a:pPr eaLnBrk="1" hangingPunct="1"/>
            <a:r>
              <a:rPr lang="es-ES" dirty="0"/>
              <a:t>Eliminación de desechos sólidos</a:t>
            </a:r>
          </a:p>
          <a:p>
            <a:pPr eaLnBrk="1" hangingPunct="1"/>
            <a:r>
              <a:rPr lang="es-ES" dirty="0"/>
              <a:t>Eliminación de residuos médicos</a:t>
            </a:r>
          </a:p>
          <a:p>
            <a:pPr eaLnBrk="1" hangingPunct="1"/>
            <a:r>
              <a:rPr lang="es-ES" dirty="0"/>
              <a:t>Lucha </a:t>
            </a:r>
            <a:r>
              <a:rPr lang="es-ES" dirty="0" err="1"/>
              <a:t>antivectorial</a:t>
            </a:r>
            <a:endParaRPr lang="es-ES" dirty="0"/>
          </a:p>
        </p:txBody>
      </p:sp>
      <p:sp>
        <p:nvSpPr>
          <p:cNvPr id="4" name="Title 3">
            <a:extLst>
              <a:ext uri="{FF2B5EF4-FFF2-40B4-BE49-F238E27FC236}">
                <a16:creationId xmlns:a16="http://schemas.microsoft.com/office/drawing/2014/main" id="{28147308-F452-4AEA-A70A-7185400BC9F8}"/>
              </a:ext>
            </a:extLst>
          </p:cNvPr>
          <p:cNvSpPr txBox="1">
            <a:spLocks/>
          </p:cNvSpPr>
          <p:nvPr/>
        </p:nvSpPr>
        <p:spPr>
          <a:xfrm>
            <a:off x="838200" y="36512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Saneamiento ambiental</a:t>
            </a:r>
          </a:p>
        </p:txBody>
      </p:sp>
      <p:grpSp>
        <p:nvGrpSpPr>
          <p:cNvPr id="5" name="Group 4">
            <a:extLst>
              <a:ext uri="{FF2B5EF4-FFF2-40B4-BE49-F238E27FC236}">
                <a16:creationId xmlns:a16="http://schemas.microsoft.com/office/drawing/2014/main" id="{8713841F-4B73-40B0-998A-E984A4FA8F33}"/>
              </a:ext>
            </a:extLst>
          </p:cNvPr>
          <p:cNvGrpSpPr/>
          <p:nvPr/>
        </p:nvGrpSpPr>
        <p:grpSpPr>
          <a:xfrm>
            <a:off x="926812" y="1319688"/>
            <a:ext cx="4254805" cy="5299997"/>
            <a:chOff x="738808" y="862488"/>
            <a:chExt cx="4254805" cy="5299997"/>
          </a:xfrm>
        </p:grpSpPr>
        <p:pic>
          <p:nvPicPr>
            <p:cNvPr id="2" name="Picture 1">
              <a:extLst>
                <a:ext uri="{FF2B5EF4-FFF2-40B4-BE49-F238E27FC236}">
                  <a16:creationId xmlns:a16="http://schemas.microsoft.com/office/drawing/2014/main" id="{00498833-B153-405D-B8A5-48AE2DCB0F47}"/>
                </a:ext>
              </a:extLst>
            </p:cNvPr>
            <p:cNvPicPr>
              <a:picLocks noChangeAspect="1"/>
            </p:cNvPicPr>
            <p:nvPr/>
          </p:nvPicPr>
          <p:blipFill>
            <a:blip r:embed="rId2"/>
            <a:stretch>
              <a:fillRect/>
            </a:stretch>
          </p:blipFill>
          <p:spPr>
            <a:xfrm>
              <a:off x="738808" y="862488"/>
              <a:ext cx="4254805" cy="4837951"/>
            </a:xfrm>
            <a:prstGeom prst="rect">
              <a:avLst/>
            </a:prstGeom>
          </p:spPr>
        </p:pic>
        <p:sp>
          <p:nvSpPr>
            <p:cNvPr id="3" name="Rectangle 2">
              <a:extLst>
                <a:ext uri="{FF2B5EF4-FFF2-40B4-BE49-F238E27FC236}">
                  <a16:creationId xmlns:a16="http://schemas.microsoft.com/office/drawing/2014/main" id="{2ABABE08-C84F-4B93-8604-FC33A0878010}"/>
                </a:ext>
              </a:extLst>
            </p:cNvPr>
            <p:cNvSpPr/>
            <p:nvPr/>
          </p:nvSpPr>
          <p:spPr>
            <a:xfrm>
              <a:off x="1662579" y="5823931"/>
              <a:ext cx="2719206" cy="338554"/>
            </a:xfrm>
            <a:prstGeom prst="rect">
              <a:avLst/>
            </a:prstGeom>
          </p:spPr>
          <p:txBody>
            <a:bodyPr wrap="none">
              <a:spAutoFit/>
            </a:bodyPr>
            <a:lstStyle/>
            <a:p>
              <a:r>
                <a:rPr lang="es-ES" sz="1600"/>
                <a:t>https://www.wateraid.org/uk/</a:t>
              </a:r>
            </a:p>
          </p:txBody>
        </p:sp>
      </p:grpSp>
      <p:sp>
        <p:nvSpPr>
          <p:cNvPr id="6" name="Slide Number Placeholder 5">
            <a:extLst>
              <a:ext uri="{FF2B5EF4-FFF2-40B4-BE49-F238E27FC236}">
                <a16:creationId xmlns:a16="http://schemas.microsoft.com/office/drawing/2014/main" id="{B4BCE3E3-AA0E-471E-B469-D124871091A7}"/>
              </a:ext>
            </a:extLst>
          </p:cNvPr>
          <p:cNvSpPr>
            <a:spLocks noGrp="1"/>
          </p:cNvSpPr>
          <p:nvPr>
            <p:ph type="sldNum" sz="quarter" idx="12"/>
          </p:nvPr>
        </p:nvSpPr>
        <p:spPr/>
        <p:txBody>
          <a:bodyPr/>
          <a:lstStyle/>
          <a:p>
            <a:fld id="{00865948-8B76-4A50-B7DB-B45DBE1BD062}" type="slidenum">
              <a:rPr lang="fr-CH" smtClean="0"/>
              <a:t>3</a:t>
            </a:fld>
            <a:endParaRPr lang="fr-CH"/>
          </a:p>
        </p:txBody>
      </p:sp>
    </p:spTree>
    <p:extLst>
      <p:ext uri="{BB962C8B-B14F-4D97-AF65-F5344CB8AC3E}">
        <p14:creationId xmlns:p14="http://schemas.microsoft.com/office/powerpoint/2010/main" val="4190418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re 1">
            <a:extLst>
              <a:ext uri="{FF2B5EF4-FFF2-40B4-BE49-F238E27FC236}">
                <a16:creationId xmlns:a16="http://schemas.microsoft.com/office/drawing/2014/main" id="{34CDD7C2-AFE4-41EB-9ADA-5453133FC019}"/>
              </a:ext>
            </a:extLst>
          </p:cNvPr>
          <p:cNvSpPr txBox="1">
            <a:spLocks/>
          </p:cNvSpPr>
          <p:nvPr/>
        </p:nvSpPr>
        <p:spPr bwMode="auto">
          <a:xfrm>
            <a:off x="2133600" y="273050"/>
            <a:ext cx="80772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endParaRPr lang="fr-CA" altLang="fr-FR" sz="4400">
              <a:latin typeface="Tw Cen MT" panose="020B0602020104020603" pitchFamily="34" charset="0"/>
              <a:ea typeface="SimSun" panose="02010600030101010101" pitchFamily="2" charset="-122"/>
            </a:endParaRPr>
          </a:p>
        </p:txBody>
      </p:sp>
      <p:pic>
        <p:nvPicPr>
          <p:cNvPr id="39941" name="Content Placeholder 7">
            <a:extLst>
              <a:ext uri="{FF2B5EF4-FFF2-40B4-BE49-F238E27FC236}">
                <a16:creationId xmlns:a16="http://schemas.microsoft.com/office/drawing/2014/main" id="{1EF188E2-DC21-4E86-83DC-3F87539F8B9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25833" y="1020585"/>
            <a:ext cx="6864981" cy="4655280"/>
          </a:xfrm>
        </p:spPr>
      </p:pic>
      <p:sp>
        <p:nvSpPr>
          <p:cNvPr id="6" name="Title 3">
            <a:extLst>
              <a:ext uri="{FF2B5EF4-FFF2-40B4-BE49-F238E27FC236}">
                <a16:creationId xmlns:a16="http://schemas.microsoft.com/office/drawing/2014/main" id="{FDBA552C-AD99-4923-B664-E9AA5EBD299A}"/>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Principios de la gestión de residuos médicos</a:t>
            </a:r>
          </a:p>
        </p:txBody>
      </p:sp>
      <p:sp>
        <p:nvSpPr>
          <p:cNvPr id="3" name="Rectangle 2">
            <a:extLst>
              <a:ext uri="{FF2B5EF4-FFF2-40B4-BE49-F238E27FC236}">
                <a16:creationId xmlns:a16="http://schemas.microsoft.com/office/drawing/2014/main" id="{D2874FBB-8AED-45B0-BFC3-8F3D23F39FC9}"/>
              </a:ext>
            </a:extLst>
          </p:cNvPr>
          <p:cNvSpPr/>
          <p:nvPr/>
        </p:nvSpPr>
        <p:spPr>
          <a:xfrm>
            <a:off x="7483642" y="2324036"/>
            <a:ext cx="4129723" cy="1785104"/>
          </a:xfrm>
          <a:prstGeom prst="rect">
            <a:avLst/>
          </a:prstGeom>
          <a:solidFill>
            <a:srgbClr val="00B0F0">
              <a:alpha val="17000"/>
            </a:srgbClr>
          </a:solidFill>
        </p:spPr>
        <p:txBody>
          <a:bodyPr wrap="square">
            <a:spAutoFit/>
          </a:bodyPr>
          <a:lstStyle/>
          <a:p>
            <a:pPr algn="just">
              <a:spcBef>
                <a:spcPts val="600"/>
              </a:spcBef>
              <a:spcAft>
                <a:spcPts val="600"/>
              </a:spcAft>
              <a:tabLst>
                <a:tab pos="180340" algn="l"/>
              </a:tabLst>
            </a:pPr>
            <a:r>
              <a:rPr lang="es-ES" dirty="0"/>
              <a:t>Las primeras etapas deben ser siempre </a:t>
            </a:r>
            <a:r>
              <a:rPr lang="es-ES" u="sng" dirty="0"/>
              <a:t>la prevención y la reducción</a:t>
            </a:r>
            <a:r>
              <a:rPr lang="es-ES" dirty="0"/>
              <a:t> mediante: </a:t>
            </a:r>
          </a:p>
          <a:p>
            <a:pPr marL="285750" indent="-285750" algn="just">
              <a:spcBef>
                <a:spcPts val="600"/>
              </a:spcBef>
              <a:spcAft>
                <a:spcPts val="600"/>
              </a:spcAft>
              <a:buFont typeface="Arial" panose="020B0604020202020204" pitchFamily="34" charset="0"/>
              <a:buChar char="•"/>
              <a:tabLst>
                <a:tab pos="180340" algn="l"/>
              </a:tabLst>
            </a:pPr>
            <a:r>
              <a:rPr lang="es-ES" dirty="0"/>
              <a:t>la utilización de productos menos tóxicos; y</a:t>
            </a:r>
          </a:p>
          <a:p>
            <a:pPr marL="285750" indent="-285750" algn="just">
              <a:spcBef>
                <a:spcPts val="600"/>
              </a:spcBef>
              <a:spcAft>
                <a:spcPts val="600"/>
              </a:spcAft>
              <a:buFont typeface="Arial" panose="020B0604020202020204" pitchFamily="34" charset="0"/>
              <a:buChar char="•"/>
              <a:tabLst>
                <a:tab pos="180340" algn="l"/>
              </a:tabLst>
            </a:pPr>
            <a:r>
              <a:rPr lang="es-ES" dirty="0"/>
              <a:t>la separación de residuos.</a:t>
            </a:r>
          </a:p>
        </p:txBody>
      </p:sp>
      <p:sp>
        <p:nvSpPr>
          <p:cNvPr id="4" name="Rectangle 3">
            <a:extLst>
              <a:ext uri="{FF2B5EF4-FFF2-40B4-BE49-F238E27FC236}">
                <a16:creationId xmlns:a16="http://schemas.microsoft.com/office/drawing/2014/main" id="{1FA8DBCF-1BC5-4ED6-9D87-DB6604850136}"/>
              </a:ext>
            </a:extLst>
          </p:cNvPr>
          <p:cNvSpPr/>
          <p:nvPr/>
        </p:nvSpPr>
        <p:spPr>
          <a:xfrm>
            <a:off x="5978769" y="4475286"/>
            <a:ext cx="5634595" cy="1708160"/>
          </a:xfrm>
          <a:prstGeom prst="rect">
            <a:avLst/>
          </a:prstGeom>
          <a:solidFill>
            <a:srgbClr val="00B0F0">
              <a:alpha val="17000"/>
            </a:srgbClr>
          </a:solidFill>
        </p:spPr>
        <p:txBody>
          <a:bodyPr wrap="square">
            <a:spAutoFit/>
          </a:bodyPr>
          <a:lstStyle/>
          <a:p>
            <a:pPr lvl="0" algn="just">
              <a:spcBef>
                <a:spcPts val="600"/>
              </a:spcBef>
              <a:spcAft>
                <a:spcPts val="600"/>
              </a:spcAft>
              <a:tabLst>
                <a:tab pos="180340" algn="l"/>
              </a:tabLst>
            </a:pPr>
            <a:r>
              <a:rPr lang="es-ES" u="sng" dirty="0"/>
              <a:t>Separación</a:t>
            </a:r>
            <a:r>
              <a:rPr lang="es-ES" dirty="0"/>
              <a:t>: </a:t>
            </a:r>
          </a:p>
          <a:p>
            <a:pPr marL="285750" lvl="0" indent="-285750" algn="just">
              <a:spcBef>
                <a:spcPts val="600"/>
              </a:spcBef>
              <a:spcAft>
                <a:spcPts val="600"/>
              </a:spcAft>
              <a:buFont typeface="Arial" panose="020B0604020202020204" pitchFamily="34" charset="0"/>
              <a:buChar char="•"/>
              <a:tabLst>
                <a:tab pos="180340" algn="l"/>
              </a:tabLst>
            </a:pPr>
            <a:r>
              <a:rPr lang="es-ES" dirty="0"/>
              <a:t>La persona que produce los residuos es siempre la responsable de clasificarlos.</a:t>
            </a:r>
          </a:p>
          <a:p>
            <a:pPr marL="285750" lvl="0" indent="-285750">
              <a:buFont typeface="Arial" panose="020B0604020202020204" pitchFamily="34" charset="0"/>
              <a:buChar char="•"/>
              <a:defRPr/>
            </a:pPr>
            <a:r>
              <a:rPr lang="es-ES" dirty="0"/>
              <a:t>La clasificación debe realizarse lo más cerca posible del lugar donde se han producido.</a:t>
            </a:r>
            <a:endParaRPr lang="fr-CA" dirty="0">
              <a:ea typeface="Times New Roman"/>
              <a:cs typeface="Times New Roman"/>
            </a:endParaRPr>
          </a:p>
        </p:txBody>
      </p:sp>
      <p:sp>
        <p:nvSpPr>
          <p:cNvPr id="2" name="Slide Number Placeholder 1">
            <a:extLst>
              <a:ext uri="{FF2B5EF4-FFF2-40B4-BE49-F238E27FC236}">
                <a16:creationId xmlns:a16="http://schemas.microsoft.com/office/drawing/2014/main" id="{54421BF7-1E1A-4F48-8D31-B65605B12EA9}"/>
              </a:ext>
            </a:extLst>
          </p:cNvPr>
          <p:cNvSpPr>
            <a:spLocks noGrp="1"/>
          </p:cNvSpPr>
          <p:nvPr>
            <p:ph type="sldNum" sz="quarter" idx="12"/>
          </p:nvPr>
        </p:nvSpPr>
        <p:spPr/>
        <p:txBody>
          <a:bodyPr/>
          <a:lstStyle/>
          <a:p>
            <a:fld id="{00865948-8B76-4A50-B7DB-B45DBE1BD062}" type="slidenum">
              <a:rPr lang="fr-CH" smtClean="0"/>
              <a:t>30</a:t>
            </a:fld>
            <a:endParaRPr lang="fr-CH"/>
          </a:p>
        </p:txBody>
      </p:sp>
    </p:spTree>
    <p:extLst>
      <p:ext uri="{BB962C8B-B14F-4D97-AF65-F5344CB8AC3E}">
        <p14:creationId xmlns:p14="http://schemas.microsoft.com/office/powerpoint/2010/main" val="1034992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F5BA7-3099-4F1F-93DC-32F83B7D3461}"/>
              </a:ext>
            </a:extLst>
          </p:cNvPr>
          <p:cNvSpPr>
            <a:spLocks noGrp="1"/>
          </p:cNvSpPr>
          <p:nvPr>
            <p:ph type="title"/>
          </p:nvPr>
        </p:nvSpPr>
        <p:spPr>
          <a:xfrm>
            <a:off x="948731" y="163501"/>
            <a:ext cx="10515600" cy="838444"/>
          </a:xfrm>
        </p:spPr>
        <p:txBody>
          <a:bodyPr vert="horz" lIns="91440" tIns="45720" rIns="91440" bIns="45720" rtlCol="0" anchor="ctr">
            <a:normAutofit/>
          </a:bodyPr>
          <a:lstStyle/>
          <a:p>
            <a:pPr algn="ctr" defTabSz="608915"/>
            <a:r>
              <a:rPr lang="es-ES" sz="4399" u="sng" dirty="0">
                <a:latin typeface="+mn-lt"/>
              </a:rPr>
              <a:t>Separación y codificación</a:t>
            </a:r>
          </a:p>
        </p:txBody>
      </p:sp>
      <p:sp>
        <p:nvSpPr>
          <p:cNvPr id="4" name="Slide Number Placeholder 3">
            <a:extLst>
              <a:ext uri="{FF2B5EF4-FFF2-40B4-BE49-F238E27FC236}">
                <a16:creationId xmlns:a16="http://schemas.microsoft.com/office/drawing/2014/main" id="{0DD639D3-7A54-41A4-985D-47DE505ABDA4}"/>
              </a:ext>
            </a:extLst>
          </p:cNvPr>
          <p:cNvSpPr>
            <a:spLocks noGrp="1"/>
          </p:cNvSpPr>
          <p:nvPr>
            <p:ph type="sldNum" sz="quarter" idx="12"/>
          </p:nvPr>
        </p:nvSpPr>
        <p:spPr>
          <a:xfrm>
            <a:off x="9118600" y="6309458"/>
            <a:ext cx="2743200" cy="365125"/>
          </a:xfrm>
        </p:spPr>
        <p:txBody>
          <a:bodyPr/>
          <a:lstStyle/>
          <a:p>
            <a:fld id="{00865948-8B76-4A50-B7DB-B45DBE1BD062}" type="slidenum">
              <a:rPr lang="fr-CH" smtClean="0"/>
              <a:t>31</a:t>
            </a:fld>
            <a:endParaRPr lang="fr-CH"/>
          </a:p>
        </p:txBody>
      </p:sp>
      <p:sp>
        <p:nvSpPr>
          <p:cNvPr id="6" name="TextBox 5">
            <a:extLst>
              <a:ext uri="{FF2B5EF4-FFF2-40B4-BE49-F238E27FC236}">
                <a16:creationId xmlns:a16="http://schemas.microsoft.com/office/drawing/2014/main" id="{8160DE32-A706-4D3C-8466-213FBED0350A}"/>
              </a:ext>
            </a:extLst>
          </p:cNvPr>
          <p:cNvSpPr txBox="1"/>
          <p:nvPr/>
        </p:nvSpPr>
        <p:spPr>
          <a:xfrm>
            <a:off x="720960" y="6290976"/>
            <a:ext cx="4503605" cy="338554"/>
          </a:xfrm>
          <a:prstGeom prst="rect">
            <a:avLst/>
          </a:prstGeom>
          <a:noFill/>
        </p:spPr>
        <p:txBody>
          <a:bodyPr wrap="none" rtlCol="0">
            <a:spAutoFit/>
          </a:bodyPr>
          <a:lstStyle/>
          <a:p>
            <a:r>
              <a:rPr lang="es-ES" sz="1600"/>
              <a:t> </a:t>
            </a:r>
            <a:r>
              <a:rPr lang="es-ES" sz="1600" i="1"/>
              <a:t>Recomendaciones de codificación (OMS, PNUMA y SCB, 2005).</a:t>
            </a:r>
          </a:p>
        </p:txBody>
      </p:sp>
      <p:pic>
        <p:nvPicPr>
          <p:cNvPr id="7" name="Picture 6">
            <a:extLst>
              <a:ext uri="{FF2B5EF4-FFF2-40B4-BE49-F238E27FC236}">
                <a16:creationId xmlns:a16="http://schemas.microsoft.com/office/drawing/2014/main" id="{EFFA6435-B313-4C60-8331-8CD5756749BD}"/>
              </a:ext>
            </a:extLst>
          </p:cNvPr>
          <p:cNvPicPr>
            <a:picLocks noChangeAspect="1"/>
          </p:cNvPicPr>
          <p:nvPr/>
        </p:nvPicPr>
        <p:blipFill>
          <a:blip r:embed="rId3"/>
          <a:stretch>
            <a:fillRect/>
          </a:stretch>
        </p:blipFill>
        <p:spPr>
          <a:xfrm>
            <a:off x="821333" y="1376466"/>
            <a:ext cx="7621472" cy="4852395"/>
          </a:xfrm>
          <a:prstGeom prst="rect">
            <a:avLst/>
          </a:prstGeom>
        </p:spPr>
      </p:pic>
      <p:pic>
        <p:nvPicPr>
          <p:cNvPr id="8" name="Picture 2" descr="P1010580pet">
            <a:extLst>
              <a:ext uri="{FF2B5EF4-FFF2-40B4-BE49-F238E27FC236}">
                <a16:creationId xmlns:a16="http://schemas.microsoft.com/office/drawing/2014/main" id="{2198A424-D795-419C-886E-A3A131CD47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30888" y="1376467"/>
            <a:ext cx="3059403" cy="229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835A1B4-CB3F-42F5-9274-B2BD1BA27B8B}"/>
              </a:ext>
            </a:extLst>
          </p:cNvPr>
          <p:cNvSpPr/>
          <p:nvPr/>
        </p:nvSpPr>
        <p:spPr>
          <a:xfrm>
            <a:off x="9857454" y="2802991"/>
            <a:ext cx="1813317" cy="923330"/>
          </a:xfrm>
          <a:prstGeom prst="rect">
            <a:avLst/>
          </a:prstGeom>
        </p:spPr>
        <p:txBody>
          <a:bodyPr wrap="none">
            <a:spAutoFit/>
          </a:bodyPr>
          <a:lstStyle/>
          <a:p>
            <a:r>
              <a:rPr lang="es-ES" b="1" dirty="0">
                <a:solidFill>
                  <a:srgbClr val="FFFFFF"/>
                </a:solidFill>
                <a:latin typeface="MyriadPro-Regular"/>
              </a:rPr>
              <a:t>Residuos</a:t>
            </a:r>
          </a:p>
          <a:p>
            <a:r>
              <a:rPr lang="es-ES" b="1" dirty="0">
                <a:solidFill>
                  <a:srgbClr val="FFFFFF"/>
                </a:solidFill>
                <a:latin typeface="MyriadPro-Regular"/>
              </a:rPr>
              <a:t>infecciosos y </a:t>
            </a:r>
          </a:p>
          <a:p>
            <a:r>
              <a:rPr lang="es-ES" b="1" dirty="0">
                <a:solidFill>
                  <a:srgbClr val="FFFFFF"/>
                </a:solidFill>
                <a:latin typeface="MyriadPro-Regular"/>
              </a:rPr>
              <a:t>contaminantes</a:t>
            </a:r>
          </a:p>
        </p:txBody>
      </p:sp>
      <p:sp>
        <p:nvSpPr>
          <p:cNvPr id="11" name="Rectangle 10">
            <a:extLst>
              <a:ext uri="{FF2B5EF4-FFF2-40B4-BE49-F238E27FC236}">
                <a16:creationId xmlns:a16="http://schemas.microsoft.com/office/drawing/2014/main" id="{E06EF60D-8B37-4773-96E1-D7C54009D062}"/>
              </a:ext>
            </a:extLst>
          </p:cNvPr>
          <p:cNvSpPr/>
          <p:nvPr/>
        </p:nvSpPr>
        <p:spPr>
          <a:xfrm>
            <a:off x="9960869" y="5859529"/>
            <a:ext cx="1723998" cy="369332"/>
          </a:xfrm>
          <a:prstGeom prst="rect">
            <a:avLst/>
          </a:prstGeom>
        </p:spPr>
        <p:txBody>
          <a:bodyPr wrap="none">
            <a:spAutoFit/>
          </a:bodyPr>
          <a:lstStyle/>
          <a:p>
            <a:r>
              <a:rPr lang="es-ES" b="1" dirty="0">
                <a:solidFill>
                  <a:schemeClr val="bg1"/>
                </a:solidFill>
                <a:ea typeface="ＭＳ Ｐゴシック" panose="020B0600070205080204" pitchFamily="34" charset="-128"/>
                <a:cs typeface="Times New Roman" panose="02020603050405020304" pitchFamily="18" charset="0"/>
              </a:rPr>
              <a:t>Contenedor de desechos cortopunzantes</a:t>
            </a:r>
          </a:p>
        </p:txBody>
      </p:sp>
      <p:pic>
        <p:nvPicPr>
          <p:cNvPr id="12" name="Picture 11">
            <a:extLst>
              <a:ext uri="{FF2B5EF4-FFF2-40B4-BE49-F238E27FC236}">
                <a16:creationId xmlns:a16="http://schemas.microsoft.com/office/drawing/2014/main" id="{5CD4FE3C-921C-45BC-8EE3-49ECA0966EFA}"/>
              </a:ext>
            </a:extLst>
          </p:cNvPr>
          <p:cNvPicPr>
            <a:picLocks noChangeAspect="1"/>
          </p:cNvPicPr>
          <p:nvPr/>
        </p:nvPicPr>
        <p:blipFill>
          <a:blip r:embed="rId5"/>
          <a:stretch>
            <a:fillRect/>
          </a:stretch>
        </p:blipFill>
        <p:spPr>
          <a:xfrm>
            <a:off x="8630888" y="3842009"/>
            <a:ext cx="1587863" cy="2386852"/>
          </a:xfrm>
          <a:prstGeom prst="rect">
            <a:avLst/>
          </a:prstGeom>
        </p:spPr>
      </p:pic>
      <p:sp>
        <p:nvSpPr>
          <p:cNvPr id="13" name="Rectangle 12">
            <a:extLst>
              <a:ext uri="{FF2B5EF4-FFF2-40B4-BE49-F238E27FC236}">
                <a16:creationId xmlns:a16="http://schemas.microsoft.com/office/drawing/2014/main" id="{56631E35-EE27-4B72-8FE4-DE8F73BF77EB}"/>
              </a:ext>
            </a:extLst>
          </p:cNvPr>
          <p:cNvSpPr/>
          <p:nvPr/>
        </p:nvSpPr>
        <p:spPr>
          <a:xfrm>
            <a:off x="8583996" y="3842009"/>
            <a:ext cx="1802650" cy="923330"/>
          </a:xfrm>
          <a:prstGeom prst="rect">
            <a:avLst/>
          </a:prstGeom>
        </p:spPr>
        <p:txBody>
          <a:bodyPr wrap="square">
            <a:spAutoFit/>
          </a:bodyPr>
          <a:lstStyle/>
          <a:p>
            <a:r>
              <a:rPr lang="es-ES" b="1" dirty="0">
                <a:solidFill>
                  <a:schemeClr val="bg1"/>
                </a:solidFill>
                <a:ea typeface="ＭＳ Ｐゴシック" panose="020B0600070205080204" pitchFamily="34" charset="-128"/>
                <a:cs typeface="Times New Roman" panose="02020603050405020304" pitchFamily="18" charset="0"/>
              </a:rPr>
              <a:t>Contenedor de residuos </a:t>
            </a:r>
            <a:r>
              <a:rPr lang="es-ES" b="1" dirty="0" err="1">
                <a:solidFill>
                  <a:schemeClr val="bg1"/>
                </a:solidFill>
                <a:ea typeface="ＭＳ Ｐゴシック" panose="020B0600070205080204" pitchFamily="34" charset="-128"/>
                <a:cs typeface="Times New Roman" panose="02020603050405020304" pitchFamily="18" charset="0"/>
              </a:rPr>
              <a:t>cortopunzantes</a:t>
            </a:r>
            <a:endParaRPr lang="es-ES" b="1" dirty="0">
              <a:solidFill>
                <a:schemeClr val="bg1"/>
              </a:solidFill>
              <a:ea typeface="ＭＳ Ｐゴシック" panose="020B0600070205080204" pitchFamily="34" charset="-128"/>
              <a:cs typeface="Times New Roman" panose="02020603050405020304" pitchFamily="18" charset="0"/>
            </a:endParaRPr>
          </a:p>
        </p:txBody>
      </p:sp>
      <p:sp>
        <p:nvSpPr>
          <p:cNvPr id="14" name="Rectangle 13">
            <a:extLst>
              <a:ext uri="{FF2B5EF4-FFF2-40B4-BE49-F238E27FC236}">
                <a16:creationId xmlns:a16="http://schemas.microsoft.com/office/drawing/2014/main" id="{74BE16DD-3885-48AB-9DB4-A5752632BF27}"/>
              </a:ext>
            </a:extLst>
          </p:cNvPr>
          <p:cNvSpPr/>
          <p:nvPr/>
        </p:nvSpPr>
        <p:spPr>
          <a:xfrm>
            <a:off x="8630888" y="1811723"/>
            <a:ext cx="1263487" cy="646331"/>
          </a:xfrm>
          <a:prstGeom prst="rect">
            <a:avLst/>
          </a:prstGeom>
        </p:spPr>
        <p:txBody>
          <a:bodyPr wrap="none">
            <a:spAutoFit/>
          </a:bodyPr>
          <a:lstStyle/>
          <a:p>
            <a:r>
              <a:rPr lang="es-ES" b="1">
                <a:solidFill>
                  <a:srgbClr val="FFFFFF"/>
                </a:solidFill>
                <a:latin typeface="MyriadPro-Regular"/>
              </a:rPr>
              <a:t>Residuos </a:t>
            </a:r>
          </a:p>
          <a:p>
            <a:r>
              <a:rPr lang="es-ES" b="1">
                <a:solidFill>
                  <a:srgbClr val="FFFFFF"/>
                </a:solidFill>
                <a:latin typeface="MyriadPro-Regular"/>
              </a:rPr>
              <a:t>domésticos</a:t>
            </a:r>
          </a:p>
        </p:txBody>
      </p:sp>
    </p:spTree>
    <p:extLst>
      <p:ext uri="{BB962C8B-B14F-4D97-AF65-F5344CB8AC3E}">
        <p14:creationId xmlns:p14="http://schemas.microsoft.com/office/powerpoint/2010/main" val="724829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DD150-8525-4042-8236-A666BC0687C8}"/>
              </a:ext>
            </a:extLst>
          </p:cNvPr>
          <p:cNvSpPr>
            <a:spLocks noGrp="1"/>
          </p:cNvSpPr>
          <p:nvPr>
            <p:ph type="title"/>
          </p:nvPr>
        </p:nvSpPr>
        <p:spPr>
          <a:xfrm>
            <a:off x="-228600" y="156310"/>
            <a:ext cx="10515600" cy="1325563"/>
          </a:xfrm>
        </p:spPr>
        <p:txBody>
          <a:bodyPr vert="horz" lIns="91440" tIns="45720" rIns="91440" bIns="45720" rtlCol="0" anchor="ctr">
            <a:normAutofit/>
          </a:bodyPr>
          <a:lstStyle/>
          <a:p>
            <a:pPr algn="ctr" defTabSz="608915"/>
            <a:r>
              <a:rPr lang="es-ES" sz="4399" u="sng">
                <a:latin typeface="+mn-lt"/>
              </a:rPr>
              <a:t>Sistema de gestión de residuos</a:t>
            </a:r>
          </a:p>
        </p:txBody>
      </p:sp>
      <p:sp>
        <p:nvSpPr>
          <p:cNvPr id="4" name="Slide Number Placeholder 3">
            <a:extLst>
              <a:ext uri="{FF2B5EF4-FFF2-40B4-BE49-F238E27FC236}">
                <a16:creationId xmlns:a16="http://schemas.microsoft.com/office/drawing/2014/main" id="{FBB4946D-4147-47BD-A1D0-087B535346D3}"/>
              </a:ext>
            </a:extLst>
          </p:cNvPr>
          <p:cNvSpPr>
            <a:spLocks noGrp="1"/>
          </p:cNvSpPr>
          <p:nvPr>
            <p:ph type="sldNum" sz="quarter" idx="12"/>
          </p:nvPr>
        </p:nvSpPr>
        <p:spPr/>
        <p:txBody>
          <a:bodyPr/>
          <a:lstStyle/>
          <a:p>
            <a:fld id="{00865948-8B76-4A50-B7DB-B45DBE1BD062}" type="slidenum">
              <a:rPr lang="fr-CH" smtClean="0"/>
              <a:t>32</a:t>
            </a:fld>
            <a:endParaRPr lang="fr-CH"/>
          </a:p>
        </p:txBody>
      </p:sp>
      <p:sp>
        <p:nvSpPr>
          <p:cNvPr id="5" name="Rectangle 4">
            <a:extLst>
              <a:ext uri="{FF2B5EF4-FFF2-40B4-BE49-F238E27FC236}">
                <a16:creationId xmlns:a16="http://schemas.microsoft.com/office/drawing/2014/main" id="{42DEE119-9CE7-478D-A1BF-49A80C2D9ADD}"/>
              </a:ext>
            </a:extLst>
          </p:cNvPr>
          <p:cNvSpPr/>
          <p:nvPr/>
        </p:nvSpPr>
        <p:spPr>
          <a:xfrm>
            <a:off x="1310640" y="1608097"/>
            <a:ext cx="9570720" cy="2811026"/>
          </a:xfrm>
          <a:prstGeom prst="rect">
            <a:avLst/>
          </a:prstGeom>
        </p:spPr>
        <p:txBody>
          <a:bodyPr wrap="square">
            <a:spAutoFit/>
          </a:bodyPr>
          <a:lstStyle/>
          <a:p>
            <a:pPr marL="342900" indent="-342900">
              <a:spcBef>
                <a:spcPts val="700"/>
              </a:spcBef>
              <a:spcAft>
                <a:spcPts val="1000"/>
              </a:spcAft>
              <a:buSzPct val="60000"/>
              <a:buFont typeface="Arial" panose="020B0604020202020204" pitchFamily="34" charset="0"/>
              <a:buChar char="•"/>
            </a:pPr>
            <a:r>
              <a:rPr lang="es-ES" sz="2400" dirty="0">
                <a:ea typeface="Arial Unicode MS" panose="020B0604020202020204" pitchFamily="34" charset="-128"/>
              </a:rPr>
              <a:t>Evaluar categorías y cantidades de residuos. </a:t>
            </a:r>
          </a:p>
          <a:p>
            <a:pPr marL="342900" indent="-342900">
              <a:spcBef>
                <a:spcPts val="700"/>
              </a:spcBef>
              <a:spcAft>
                <a:spcPts val="1000"/>
              </a:spcAft>
              <a:buSzPct val="60000"/>
              <a:buFont typeface="Arial" panose="020B0604020202020204" pitchFamily="34" charset="0"/>
              <a:buChar char="•"/>
            </a:pPr>
            <a:r>
              <a:rPr lang="es-ES" sz="2400" dirty="0">
                <a:ea typeface="Arial Unicode MS" panose="020B0604020202020204" pitchFamily="34" charset="-128"/>
              </a:rPr>
              <a:t>Elaborar un mapa: ¿qué, cuánto y dónde?</a:t>
            </a:r>
          </a:p>
          <a:p>
            <a:pPr marL="342900" indent="-342900">
              <a:spcBef>
                <a:spcPts val="700"/>
              </a:spcBef>
              <a:spcAft>
                <a:spcPts val="1000"/>
              </a:spcAft>
              <a:buSzPct val="60000"/>
              <a:buFont typeface="Arial" panose="020B0604020202020204" pitchFamily="34" charset="0"/>
              <a:buChar char="•"/>
            </a:pPr>
            <a:r>
              <a:rPr lang="es-ES" sz="2400" dirty="0">
                <a:ea typeface="Arial Unicode MS" panose="020B0604020202020204" pitchFamily="34" charset="-128"/>
              </a:rPr>
              <a:t>Analizar diferentes tecnologías y sistemas de gestión.</a:t>
            </a:r>
          </a:p>
          <a:p>
            <a:pPr marL="342900" indent="-342900">
              <a:spcBef>
                <a:spcPts val="700"/>
              </a:spcBef>
              <a:spcAft>
                <a:spcPts val="1000"/>
              </a:spcAft>
              <a:buSzPct val="60000"/>
              <a:buFont typeface="Arial" panose="020B0604020202020204" pitchFamily="34" charset="0"/>
              <a:buChar char="•"/>
            </a:pPr>
            <a:r>
              <a:rPr lang="es-ES" sz="2400" dirty="0">
                <a:ea typeface="Arial Unicode MS" panose="020B0604020202020204" pitchFamily="34" charset="-128"/>
              </a:rPr>
              <a:t>Considerar soluciones para todas las etapas de los residuos médicos. </a:t>
            </a:r>
          </a:p>
          <a:p>
            <a:pPr marL="342900" indent="-342900">
              <a:spcBef>
                <a:spcPts val="700"/>
              </a:spcBef>
              <a:spcAft>
                <a:spcPts val="1000"/>
              </a:spcAft>
              <a:buSzPct val="60000"/>
              <a:buFont typeface="Arial" panose="020B0604020202020204" pitchFamily="34" charset="0"/>
              <a:buChar char="•"/>
            </a:pPr>
            <a:r>
              <a:rPr lang="es-ES" sz="2400" dirty="0">
                <a:ea typeface="Arial Unicode MS" panose="020B0604020202020204" pitchFamily="34" charset="-128"/>
              </a:rPr>
              <a:t>Definir o consultar los árboles de decisiones.</a:t>
            </a:r>
          </a:p>
        </p:txBody>
      </p:sp>
      <p:sp>
        <p:nvSpPr>
          <p:cNvPr id="6" name="Rectangle 5">
            <a:extLst>
              <a:ext uri="{FF2B5EF4-FFF2-40B4-BE49-F238E27FC236}">
                <a16:creationId xmlns:a16="http://schemas.microsoft.com/office/drawing/2014/main" id="{3EC46EEB-43B3-407D-9DAC-DB39F29AB176}"/>
              </a:ext>
            </a:extLst>
          </p:cNvPr>
          <p:cNvSpPr/>
          <p:nvPr/>
        </p:nvSpPr>
        <p:spPr>
          <a:xfrm>
            <a:off x="8239759" y="4013309"/>
            <a:ext cx="3436425" cy="1477328"/>
          </a:xfrm>
          <a:prstGeom prst="rect">
            <a:avLst/>
          </a:prstGeom>
          <a:solidFill>
            <a:srgbClr val="00B0F0">
              <a:alpha val="23000"/>
            </a:srgbClr>
          </a:solidFill>
        </p:spPr>
        <p:txBody>
          <a:bodyPr wrap="square">
            <a:spAutoFit/>
          </a:bodyPr>
          <a:lstStyle/>
          <a:p>
            <a:r>
              <a:rPr lang="es-ES" b="1" dirty="0">
                <a:solidFill>
                  <a:srgbClr val="C40000"/>
                </a:solidFill>
                <a:latin typeface="ArialNarrow-Bold"/>
              </a:rPr>
              <a:t>1. </a:t>
            </a:r>
            <a:r>
              <a:rPr lang="es-ES" b="1" dirty="0">
                <a:solidFill>
                  <a:srgbClr val="000000"/>
                </a:solidFill>
                <a:latin typeface="ArialNarrow-Bold"/>
              </a:rPr>
              <a:t>Separación</a:t>
            </a:r>
          </a:p>
          <a:p>
            <a:r>
              <a:rPr lang="es-ES" b="1" dirty="0">
                <a:solidFill>
                  <a:srgbClr val="C40000"/>
                </a:solidFill>
                <a:latin typeface="ArialNarrow-Bold"/>
              </a:rPr>
              <a:t>2. </a:t>
            </a:r>
            <a:r>
              <a:rPr lang="es-ES" b="1" dirty="0">
                <a:solidFill>
                  <a:srgbClr val="000000"/>
                </a:solidFill>
                <a:latin typeface="ArialNarrow-Bold"/>
              </a:rPr>
              <a:t>Almacenamiento temporal</a:t>
            </a:r>
          </a:p>
          <a:p>
            <a:r>
              <a:rPr lang="es-ES" b="1" dirty="0">
                <a:solidFill>
                  <a:srgbClr val="C40000"/>
                </a:solidFill>
                <a:latin typeface="ArialNarrow-Bold"/>
              </a:rPr>
              <a:t>3. </a:t>
            </a:r>
            <a:r>
              <a:rPr lang="es-ES" b="1" dirty="0">
                <a:solidFill>
                  <a:srgbClr val="000000"/>
                </a:solidFill>
                <a:latin typeface="ArialNarrow-Bold"/>
              </a:rPr>
              <a:t>Transporte</a:t>
            </a:r>
          </a:p>
          <a:p>
            <a:r>
              <a:rPr lang="es-ES" b="1" dirty="0">
                <a:solidFill>
                  <a:srgbClr val="C40000"/>
                </a:solidFill>
                <a:latin typeface="ArialNarrow-Bold"/>
              </a:rPr>
              <a:t>4. </a:t>
            </a:r>
            <a:r>
              <a:rPr lang="es-ES" b="1" dirty="0">
                <a:solidFill>
                  <a:srgbClr val="000000"/>
                </a:solidFill>
                <a:latin typeface="ArialNarrow-Bold"/>
              </a:rPr>
              <a:t>Tratamiento</a:t>
            </a:r>
          </a:p>
          <a:p>
            <a:r>
              <a:rPr lang="es-ES" b="1" dirty="0">
                <a:solidFill>
                  <a:srgbClr val="C40000"/>
                </a:solidFill>
                <a:latin typeface="ArialNarrow-Bold"/>
              </a:rPr>
              <a:t>5. </a:t>
            </a:r>
            <a:r>
              <a:rPr lang="es-ES" b="1" dirty="0">
                <a:solidFill>
                  <a:srgbClr val="000000"/>
                </a:solidFill>
                <a:latin typeface="ArialNarrow-Bold"/>
              </a:rPr>
              <a:t>Eliminación final</a:t>
            </a:r>
          </a:p>
        </p:txBody>
      </p:sp>
      <p:pic>
        <p:nvPicPr>
          <p:cNvPr id="7" name="Picture 6">
            <a:extLst>
              <a:ext uri="{FF2B5EF4-FFF2-40B4-BE49-F238E27FC236}">
                <a16:creationId xmlns:a16="http://schemas.microsoft.com/office/drawing/2014/main" id="{C1BCD129-5F14-4832-A92B-DB03D3E4A686}"/>
              </a:ext>
            </a:extLst>
          </p:cNvPr>
          <p:cNvPicPr>
            <a:picLocks noChangeAspect="1"/>
          </p:cNvPicPr>
          <p:nvPr/>
        </p:nvPicPr>
        <p:blipFill>
          <a:blip r:embed="rId3"/>
          <a:stretch>
            <a:fillRect/>
          </a:stretch>
        </p:blipFill>
        <p:spPr>
          <a:xfrm>
            <a:off x="9008910" y="0"/>
            <a:ext cx="3056090" cy="3530985"/>
          </a:xfrm>
          <a:prstGeom prst="rect">
            <a:avLst/>
          </a:prstGeom>
        </p:spPr>
      </p:pic>
      <p:pic>
        <p:nvPicPr>
          <p:cNvPr id="17" name="Picture 16">
            <a:extLst>
              <a:ext uri="{FF2B5EF4-FFF2-40B4-BE49-F238E27FC236}">
                <a16:creationId xmlns:a16="http://schemas.microsoft.com/office/drawing/2014/main" id="{DA3276C2-CC5A-40BA-B096-E1A8963F4521}"/>
              </a:ext>
            </a:extLst>
          </p:cNvPr>
          <p:cNvPicPr>
            <a:picLocks noChangeAspect="1"/>
          </p:cNvPicPr>
          <p:nvPr/>
        </p:nvPicPr>
        <p:blipFill>
          <a:blip r:embed="rId4"/>
          <a:stretch>
            <a:fillRect/>
          </a:stretch>
        </p:blipFill>
        <p:spPr>
          <a:xfrm>
            <a:off x="5710421" y="4300772"/>
            <a:ext cx="2300517" cy="2522107"/>
          </a:xfrm>
          <a:prstGeom prst="rect">
            <a:avLst/>
          </a:prstGeom>
        </p:spPr>
      </p:pic>
    </p:spTree>
    <p:extLst>
      <p:ext uri="{BB962C8B-B14F-4D97-AF65-F5344CB8AC3E}">
        <p14:creationId xmlns:p14="http://schemas.microsoft.com/office/powerpoint/2010/main" val="2413338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F25BD-AE85-44F3-B01E-FB3740305C8A}"/>
              </a:ext>
            </a:extLst>
          </p:cNvPr>
          <p:cNvSpPr>
            <a:spLocks noGrp="1"/>
          </p:cNvSpPr>
          <p:nvPr>
            <p:ph type="title"/>
          </p:nvPr>
        </p:nvSpPr>
        <p:spPr>
          <a:xfrm>
            <a:off x="2460284" y="136525"/>
            <a:ext cx="8752840" cy="1325563"/>
          </a:xfrm>
        </p:spPr>
        <p:txBody>
          <a:bodyPr>
            <a:normAutofit fontScale="90000"/>
          </a:bodyPr>
          <a:lstStyle/>
          <a:p>
            <a:r>
              <a:rPr lang="es-ES" sz="4399" u="sng" dirty="0">
                <a:latin typeface="+mn-lt"/>
              </a:rPr>
              <a:t>Tratamiento y opciones de eliminación</a:t>
            </a:r>
            <a:br>
              <a:rPr lang="es-ES" sz="4399" u="sng" dirty="0"/>
            </a:br>
            <a:endParaRPr lang="es-ES" sz="4399" u="sng" dirty="0"/>
          </a:p>
        </p:txBody>
      </p:sp>
      <p:sp>
        <p:nvSpPr>
          <p:cNvPr id="4" name="Slide Number Placeholder 3">
            <a:extLst>
              <a:ext uri="{FF2B5EF4-FFF2-40B4-BE49-F238E27FC236}">
                <a16:creationId xmlns:a16="http://schemas.microsoft.com/office/drawing/2014/main" id="{76E49350-C2F0-4AB3-B878-CC386C4723D1}"/>
              </a:ext>
            </a:extLst>
          </p:cNvPr>
          <p:cNvSpPr>
            <a:spLocks noGrp="1"/>
          </p:cNvSpPr>
          <p:nvPr>
            <p:ph type="sldNum" sz="quarter" idx="12"/>
          </p:nvPr>
        </p:nvSpPr>
        <p:spPr/>
        <p:txBody>
          <a:bodyPr/>
          <a:lstStyle/>
          <a:p>
            <a:fld id="{00865948-8B76-4A50-B7DB-B45DBE1BD062}" type="slidenum">
              <a:rPr lang="fr-CH" smtClean="0"/>
              <a:t>33</a:t>
            </a:fld>
            <a:endParaRPr lang="fr-CH"/>
          </a:p>
        </p:txBody>
      </p:sp>
      <p:pic>
        <p:nvPicPr>
          <p:cNvPr id="5" name="Picture 4">
            <a:extLst>
              <a:ext uri="{FF2B5EF4-FFF2-40B4-BE49-F238E27FC236}">
                <a16:creationId xmlns:a16="http://schemas.microsoft.com/office/drawing/2014/main" id="{89E88DDD-338F-4472-A5A1-D2E72360A5C7}"/>
              </a:ext>
            </a:extLst>
          </p:cNvPr>
          <p:cNvPicPr>
            <a:picLocks noChangeAspect="1"/>
          </p:cNvPicPr>
          <p:nvPr/>
        </p:nvPicPr>
        <p:blipFill>
          <a:blip r:embed="rId3"/>
          <a:stretch>
            <a:fillRect/>
          </a:stretch>
        </p:blipFill>
        <p:spPr>
          <a:xfrm rot="5400000">
            <a:off x="3381567" y="-474821"/>
            <a:ext cx="5743826" cy="8768080"/>
          </a:xfrm>
          <a:prstGeom prst="rect">
            <a:avLst/>
          </a:prstGeom>
        </p:spPr>
      </p:pic>
    </p:spTree>
    <p:extLst>
      <p:ext uri="{BB962C8B-B14F-4D97-AF65-F5344CB8AC3E}">
        <p14:creationId xmlns:p14="http://schemas.microsoft.com/office/powerpoint/2010/main" val="3489889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2" descr="Mozambique Program for Healthcare facility waste treatment">
            <a:extLst>
              <a:ext uri="{FF2B5EF4-FFF2-40B4-BE49-F238E27FC236}">
                <a16:creationId xmlns:a16="http://schemas.microsoft.com/office/drawing/2014/main" id="{4D234653-FC59-49A8-A7FF-4B470234DE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0169" y="1004646"/>
            <a:ext cx="3202566" cy="240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013" name="Connecteur droit 6">
            <a:extLst>
              <a:ext uri="{FF2B5EF4-FFF2-40B4-BE49-F238E27FC236}">
                <a16:creationId xmlns:a16="http://schemas.microsoft.com/office/drawing/2014/main" id="{43A55FB6-A32F-4917-A5AB-9AA5030EF538}"/>
              </a:ext>
            </a:extLst>
          </p:cNvPr>
          <p:cNvCxnSpPr>
            <a:cxnSpLocks noChangeShapeType="1"/>
          </p:cNvCxnSpPr>
          <p:nvPr/>
        </p:nvCxnSpPr>
        <p:spPr bwMode="auto">
          <a:xfrm flipV="1">
            <a:off x="9370657" y="1358335"/>
            <a:ext cx="2229655" cy="1634127"/>
          </a:xfrm>
          <a:prstGeom prst="line">
            <a:avLst/>
          </a:prstGeom>
          <a:noFill/>
          <a:ln w="127000" algn="ctr">
            <a:solidFill>
              <a:srgbClr val="FF0000"/>
            </a:solidFill>
            <a:round/>
            <a:headEnd/>
            <a:tailEnd/>
          </a:ln>
          <a:extLst>
            <a:ext uri="{909E8E84-426E-40DD-AFC4-6F175D3DCCD1}">
              <a14:hiddenFill xmlns:a14="http://schemas.microsoft.com/office/drawing/2010/main">
                <a:noFill/>
              </a14:hiddenFill>
            </a:ext>
          </a:extLst>
        </p:spPr>
      </p:cxnSp>
      <p:cxnSp>
        <p:nvCxnSpPr>
          <p:cNvPr id="43014" name="Connecteur droit 7">
            <a:extLst>
              <a:ext uri="{FF2B5EF4-FFF2-40B4-BE49-F238E27FC236}">
                <a16:creationId xmlns:a16="http://schemas.microsoft.com/office/drawing/2014/main" id="{B47E56CF-6254-49E2-9249-EDB926E48465}"/>
              </a:ext>
            </a:extLst>
          </p:cNvPr>
          <p:cNvCxnSpPr>
            <a:cxnSpLocks noChangeShapeType="1"/>
          </p:cNvCxnSpPr>
          <p:nvPr/>
        </p:nvCxnSpPr>
        <p:spPr bwMode="auto">
          <a:xfrm>
            <a:off x="9362655" y="1437466"/>
            <a:ext cx="2237657" cy="1554996"/>
          </a:xfrm>
          <a:prstGeom prst="line">
            <a:avLst/>
          </a:prstGeom>
          <a:noFill/>
          <a:ln w="127000" algn="ctr">
            <a:solidFill>
              <a:srgbClr val="FF0000"/>
            </a:solidFill>
            <a:round/>
            <a:headEnd/>
            <a:tailEnd/>
          </a:ln>
          <a:extLst>
            <a:ext uri="{909E8E84-426E-40DD-AFC4-6F175D3DCCD1}">
              <a14:hiddenFill xmlns:a14="http://schemas.microsoft.com/office/drawing/2010/main">
                <a:noFill/>
              </a14:hiddenFill>
            </a:ext>
          </a:extLst>
        </p:spPr>
      </p:cxnSp>
      <p:sp>
        <p:nvSpPr>
          <p:cNvPr id="8" name="Title 3">
            <a:extLst>
              <a:ext uri="{FF2B5EF4-FFF2-40B4-BE49-F238E27FC236}">
                <a16:creationId xmlns:a16="http://schemas.microsoft.com/office/drawing/2014/main" id="{56ADC76D-4887-4704-BEBF-E363266DBDBD}"/>
              </a:ext>
            </a:extLst>
          </p:cNvPr>
          <p:cNvSpPr txBox="1">
            <a:spLocks/>
          </p:cNvSpPr>
          <p:nvPr/>
        </p:nvSpPr>
        <p:spPr>
          <a:xfrm>
            <a:off x="838200" y="172087"/>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Tratamiento y eliminación</a:t>
            </a:r>
          </a:p>
        </p:txBody>
      </p:sp>
      <p:sp>
        <p:nvSpPr>
          <p:cNvPr id="2" name="Rectangle 1">
            <a:extLst>
              <a:ext uri="{FF2B5EF4-FFF2-40B4-BE49-F238E27FC236}">
                <a16:creationId xmlns:a16="http://schemas.microsoft.com/office/drawing/2014/main" id="{AAD61D68-39B6-4C90-84B2-BDE229570A00}"/>
              </a:ext>
            </a:extLst>
          </p:cNvPr>
          <p:cNvSpPr/>
          <p:nvPr/>
        </p:nvSpPr>
        <p:spPr>
          <a:xfrm>
            <a:off x="838200" y="1054691"/>
            <a:ext cx="4196545" cy="5329664"/>
          </a:xfrm>
          <a:prstGeom prst="rect">
            <a:avLst/>
          </a:prstGeom>
        </p:spPr>
        <p:txBody>
          <a:bodyPr wrap="square">
            <a:spAutoFit/>
          </a:bodyPr>
          <a:lstStyle/>
          <a:p>
            <a:pPr marL="342900" indent="-342900">
              <a:lnSpc>
                <a:spcPct val="100000"/>
              </a:lnSpc>
              <a:spcBef>
                <a:spcPts val="700"/>
              </a:spcBef>
              <a:spcAft>
                <a:spcPts val="1000"/>
              </a:spcAft>
              <a:buSzPct val="60000"/>
              <a:buFont typeface="Arial" panose="020B0604020202020204" pitchFamily="34" charset="0"/>
              <a:buChar char="•"/>
            </a:pPr>
            <a:r>
              <a:rPr lang="es-ES" sz="2400" dirty="0">
                <a:ea typeface="Arial Unicode MS" panose="020B0604020202020204" pitchFamily="34" charset="-128"/>
              </a:rPr>
              <a:t>¡Evitar arrojar residuos!</a:t>
            </a:r>
          </a:p>
          <a:p>
            <a:pPr marL="342900" indent="-342900">
              <a:lnSpc>
                <a:spcPct val="100000"/>
              </a:lnSpc>
              <a:spcBef>
                <a:spcPts val="700"/>
              </a:spcBef>
              <a:spcAft>
                <a:spcPts val="1000"/>
              </a:spcAft>
              <a:buSzPct val="60000"/>
              <a:buFont typeface="Arial" panose="020B0604020202020204" pitchFamily="34" charset="0"/>
              <a:buChar char="•"/>
            </a:pPr>
            <a:r>
              <a:rPr lang="es-ES" sz="2400" dirty="0">
                <a:ea typeface="Arial Unicode MS" panose="020B0604020202020204" pitchFamily="34" charset="-128"/>
              </a:rPr>
              <a:t>Identificar soluciones apropiadas para </a:t>
            </a:r>
            <a:r>
              <a:rPr lang="es-ES" sz="2400" b="1" u="sng" dirty="0">
                <a:ea typeface="Arial Unicode MS" panose="020B0604020202020204" pitchFamily="34" charset="-128"/>
              </a:rPr>
              <a:t>todos</a:t>
            </a:r>
            <a:r>
              <a:rPr lang="es-ES" sz="2400" dirty="0">
                <a:ea typeface="Arial Unicode MS" panose="020B0604020202020204" pitchFamily="34" charset="-128"/>
              </a:rPr>
              <a:t> los residuos, incluidos los cortopunzantes y los líquidos peligrosos.</a:t>
            </a:r>
          </a:p>
          <a:p>
            <a:pPr marL="342900" indent="-342900">
              <a:lnSpc>
                <a:spcPct val="100000"/>
              </a:lnSpc>
              <a:spcBef>
                <a:spcPts val="700"/>
              </a:spcBef>
              <a:spcAft>
                <a:spcPts val="1000"/>
              </a:spcAft>
              <a:buSzPct val="60000"/>
              <a:buFont typeface="Arial" panose="020B0604020202020204" pitchFamily="34" charset="0"/>
              <a:buChar char="•"/>
            </a:pPr>
            <a:r>
              <a:rPr lang="es-ES" sz="2400" dirty="0"/>
              <a:t>Si no hay otras soluciones posibles, utilizar los </a:t>
            </a:r>
            <a:r>
              <a:rPr lang="es-ES" sz="2400" b="1" dirty="0"/>
              <a:t>pozos</a:t>
            </a:r>
            <a:r>
              <a:rPr lang="es-ES" sz="2400" dirty="0"/>
              <a:t> </a:t>
            </a:r>
            <a:r>
              <a:rPr lang="es-ES" sz="2400" b="1" dirty="0"/>
              <a:t>de entierro de residuos </a:t>
            </a:r>
            <a:r>
              <a:rPr lang="es-ES" sz="2400" dirty="0"/>
              <a:t>(pozos separados para residuos </a:t>
            </a:r>
            <a:r>
              <a:rPr lang="es-ES" sz="2400" dirty="0" err="1"/>
              <a:t>cortopunzantes</a:t>
            </a:r>
            <a:r>
              <a:rPr lang="es-ES" sz="2400" dirty="0"/>
              <a:t>, orgánicos y blandos; seguir las instrucciones).</a:t>
            </a:r>
          </a:p>
        </p:txBody>
      </p:sp>
      <p:pic>
        <p:nvPicPr>
          <p:cNvPr id="4" name="Picture 3">
            <a:extLst>
              <a:ext uri="{FF2B5EF4-FFF2-40B4-BE49-F238E27FC236}">
                <a16:creationId xmlns:a16="http://schemas.microsoft.com/office/drawing/2014/main" id="{ACBCC5FD-1A95-447D-A8F3-C78D01E80874}"/>
              </a:ext>
            </a:extLst>
          </p:cNvPr>
          <p:cNvPicPr>
            <a:picLocks noChangeAspect="1"/>
          </p:cNvPicPr>
          <p:nvPr/>
        </p:nvPicPr>
        <p:blipFill>
          <a:blip r:embed="rId4"/>
          <a:stretch>
            <a:fillRect/>
          </a:stretch>
        </p:blipFill>
        <p:spPr>
          <a:xfrm>
            <a:off x="5030171" y="1004646"/>
            <a:ext cx="3676437" cy="2424353"/>
          </a:xfrm>
          <a:prstGeom prst="rect">
            <a:avLst/>
          </a:prstGeom>
        </p:spPr>
      </p:pic>
      <p:cxnSp>
        <p:nvCxnSpPr>
          <p:cNvPr id="14" name="Connecteur droit 6">
            <a:extLst>
              <a:ext uri="{FF2B5EF4-FFF2-40B4-BE49-F238E27FC236}">
                <a16:creationId xmlns:a16="http://schemas.microsoft.com/office/drawing/2014/main" id="{1130406B-C1A0-4967-85E0-0950E467365A}"/>
              </a:ext>
            </a:extLst>
          </p:cNvPr>
          <p:cNvCxnSpPr>
            <a:cxnSpLocks noChangeShapeType="1"/>
          </p:cNvCxnSpPr>
          <p:nvPr/>
        </p:nvCxnSpPr>
        <p:spPr bwMode="auto">
          <a:xfrm flipV="1">
            <a:off x="5731682" y="1400604"/>
            <a:ext cx="2229655" cy="1634127"/>
          </a:xfrm>
          <a:prstGeom prst="line">
            <a:avLst/>
          </a:prstGeom>
          <a:noFill/>
          <a:ln w="127000" algn="ctr">
            <a:solidFill>
              <a:srgbClr val="FF0000"/>
            </a:solidFill>
            <a:round/>
            <a:headEnd/>
            <a:tailEnd/>
          </a:ln>
          <a:extLst>
            <a:ext uri="{909E8E84-426E-40DD-AFC4-6F175D3DCCD1}">
              <a14:hiddenFill xmlns:a14="http://schemas.microsoft.com/office/drawing/2010/main">
                <a:noFill/>
              </a14:hiddenFill>
            </a:ext>
          </a:extLst>
        </p:spPr>
      </p:cxnSp>
      <p:cxnSp>
        <p:nvCxnSpPr>
          <p:cNvPr id="15" name="Connecteur droit 7">
            <a:extLst>
              <a:ext uri="{FF2B5EF4-FFF2-40B4-BE49-F238E27FC236}">
                <a16:creationId xmlns:a16="http://schemas.microsoft.com/office/drawing/2014/main" id="{93D113D9-ACF7-42BB-BAF9-14D116DF9C98}"/>
              </a:ext>
            </a:extLst>
          </p:cNvPr>
          <p:cNvCxnSpPr>
            <a:cxnSpLocks noChangeShapeType="1"/>
          </p:cNvCxnSpPr>
          <p:nvPr/>
        </p:nvCxnSpPr>
        <p:spPr bwMode="auto">
          <a:xfrm>
            <a:off x="5723680" y="1479735"/>
            <a:ext cx="2237657" cy="1554996"/>
          </a:xfrm>
          <a:prstGeom prst="line">
            <a:avLst/>
          </a:prstGeom>
          <a:noFill/>
          <a:ln w="127000" algn="ctr">
            <a:solidFill>
              <a:srgbClr val="FF0000"/>
            </a:solidFill>
            <a:round/>
            <a:headEnd/>
            <a:tailEnd/>
          </a:ln>
          <a:extLst>
            <a:ext uri="{909E8E84-426E-40DD-AFC4-6F175D3DCCD1}">
              <a14:hiddenFill xmlns:a14="http://schemas.microsoft.com/office/drawing/2010/main">
                <a:noFill/>
              </a14:hiddenFill>
            </a:ext>
          </a:extLst>
        </p:spPr>
      </p:cxnSp>
      <p:pic>
        <p:nvPicPr>
          <p:cNvPr id="10" name="Picture 9">
            <a:extLst>
              <a:ext uri="{FF2B5EF4-FFF2-40B4-BE49-F238E27FC236}">
                <a16:creationId xmlns:a16="http://schemas.microsoft.com/office/drawing/2014/main" id="{4EE34593-D82C-42BA-A9E9-F1154047E15B}"/>
              </a:ext>
            </a:extLst>
          </p:cNvPr>
          <p:cNvPicPr>
            <a:picLocks noChangeAspect="1"/>
          </p:cNvPicPr>
          <p:nvPr/>
        </p:nvPicPr>
        <p:blipFill>
          <a:blip r:embed="rId5"/>
          <a:stretch>
            <a:fillRect/>
          </a:stretch>
        </p:blipFill>
        <p:spPr>
          <a:xfrm>
            <a:off x="5030171" y="3528450"/>
            <a:ext cx="3941109" cy="2816474"/>
          </a:xfrm>
          <a:prstGeom prst="rect">
            <a:avLst/>
          </a:prstGeom>
        </p:spPr>
      </p:pic>
      <p:pic>
        <p:nvPicPr>
          <p:cNvPr id="12" name="Picture 11">
            <a:extLst>
              <a:ext uri="{FF2B5EF4-FFF2-40B4-BE49-F238E27FC236}">
                <a16:creationId xmlns:a16="http://schemas.microsoft.com/office/drawing/2014/main" id="{262337DE-80CA-4382-9A3C-F51C73B84805}"/>
              </a:ext>
            </a:extLst>
          </p:cNvPr>
          <p:cNvPicPr>
            <a:picLocks noChangeAspect="1"/>
          </p:cNvPicPr>
          <p:nvPr/>
        </p:nvPicPr>
        <p:blipFill>
          <a:blip r:embed="rId6"/>
          <a:stretch>
            <a:fillRect/>
          </a:stretch>
        </p:blipFill>
        <p:spPr>
          <a:xfrm>
            <a:off x="9246653" y="3485497"/>
            <a:ext cx="2353659" cy="2913324"/>
          </a:xfrm>
          <a:prstGeom prst="rect">
            <a:avLst/>
          </a:prstGeom>
        </p:spPr>
      </p:pic>
      <p:sp>
        <p:nvSpPr>
          <p:cNvPr id="3" name="Slide Number Placeholder 2">
            <a:extLst>
              <a:ext uri="{FF2B5EF4-FFF2-40B4-BE49-F238E27FC236}">
                <a16:creationId xmlns:a16="http://schemas.microsoft.com/office/drawing/2014/main" id="{C2AB3912-E546-4174-9C2E-E3100CBD8DF5}"/>
              </a:ext>
            </a:extLst>
          </p:cNvPr>
          <p:cNvSpPr>
            <a:spLocks noGrp="1"/>
          </p:cNvSpPr>
          <p:nvPr>
            <p:ph type="sldNum" sz="quarter" idx="12"/>
          </p:nvPr>
        </p:nvSpPr>
        <p:spPr/>
        <p:txBody>
          <a:bodyPr/>
          <a:lstStyle/>
          <a:p>
            <a:fld id="{00865948-8B76-4A50-B7DB-B45DBE1BD062}" type="slidenum">
              <a:rPr lang="fr-CH" smtClean="0"/>
              <a:t>34</a:t>
            </a:fld>
            <a:endParaRPr lang="fr-CH"/>
          </a:p>
        </p:txBody>
      </p:sp>
    </p:spTree>
    <p:extLst>
      <p:ext uri="{BB962C8B-B14F-4D97-AF65-F5344CB8AC3E}">
        <p14:creationId xmlns:p14="http://schemas.microsoft.com/office/powerpoint/2010/main" val="4216120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81154-018C-428C-8061-62ABA77EBDCA}"/>
              </a:ext>
            </a:extLst>
          </p:cNvPr>
          <p:cNvSpPr>
            <a:spLocks noGrp="1"/>
          </p:cNvSpPr>
          <p:nvPr>
            <p:ph type="title"/>
          </p:nvPr>
        </p:nvSpPr>
        <p:spPr>
          <a:xfrm>
            <a:off x="1191260" y="171133"/>
            <a:ext cx="9809480" cy="1325563"/>
          </a:xfrm>
        </p:spPr>
        <p:txBody>
          <a:bodyPr vert="horz" lIns="91440" tIns="45720" rIns="91440" bIns="45720" rtlCol="0" anchor="ctr">
            <a:normAutofit/>
          </a:bodyPr>
          <a:lstStyle/>
          <a:p>
            <a:pPr algn="ctr" defTabSz="608915"/>
            <a:r>
              <a:rPr lang="es-ES" sz="4399" u="sng">
                <a:latin typeface="+mn-lt"/>
              </a:rPr>
              <a:t>Documentos de referencia sobre la gestión de residuos médicos</a:t>
            </a:r>
          </a:p>
        </p:txBody>
      </p:sp>
      <p:pic>
        <p:nvPicPr>
          <p:cNvPr id="6" name="Content Placeholder 5">
            <a:extLst>
              <a:ext uri="{FF2B5EF4-FFF2-40B4-BE49-F238E27FC236}">
                <a16:creationId xmlns:a16="http://schemas.microsoft.com/office/drawing/2014/main" id="{2167CBDA-7096-43D9-88B8-D63B186A5E41}"/>
              </a:ext>
            </a:extLst>
          </p:cNvPr>
          <p:cNvPicPr>
            <a:picLocks noGrp="1" noChangeAspect="1"/>
          </p:cNvPicPr>
          <p:nvPr>
            <p:ph idx="1"/>
          </p:nvPr>
        </p:nvPicPr>
        <p:blipFill>
          <a:blip r:embed="rId3"/>
          <a:stretch>
            <a:fillRect/>
          </a:stretch>
        </p:blipFill>
        <p:spPr>
          <a:xfrm>
            <a:off x="6604266" y="1690688"/>
            <a:ext cx="2834194" cy="3913887"/>
          </a:xfrm>
          <a:prstGeom prst="rect">
            <a:avLst/>
          </a:prstGeom>
        </p:spPr>
      </p:pic>
      <p:sp>
        <p:nvSpPr>
          <p:cNvPr id="4" name="Slide Number Placeholder 3">
            <a:extLst>
              <a:ext uri="{FF2B5EF4-FFF2-40B4-BE49-F238E27FC236}">
                <a16:creationId xmlns:a16="http://schemas.microsoft.com/office/drawing/2014/main" id="{560E73CD-BBB8-4458-8FB2-8B9EDE78539B}"/>
              </a:ext>
            </a:extLst>
          </p:cNvPr>
          <p:cNvSpPr>
            <a:spLocks noGrp="1"/>
          </p:cNvSpPr>
          <p:nvPr>
            <p:ph type="sldNum" sz="quarter" idx="12"/>
          </p:nvPr>
        </p:nvSpPr>
        <p:spPr/>
        <p:txBody>
          <a:bodyPr/>
          <a:lstStyle/>
          <a:p>
            <a:fld id="{00865948-8B76-4A50-B7DB-B45DBE1BD062}" type="slidenum">
              <a:rPr lang="fr-CH" smtClean="0"/>
              <a:t>35</a:t>
            </a:fld>
            <a:endParaRPr lang="fr-CH"/>
          </a:p>
        </p:txBody>
      </p:sp>
      <p:pic>
        <p:nvPicPr>
          <p:cNvPr id="5" name="Picture 4">
            <a:extLst>
              <a:ext uri="{FF2B5EF4-FFF2-40B4-BE49-F238E27FC236}">
                <a16:creationId xmlns:a16="http://schemas.microsoft.com/office/drawing/2014/main" id="{92C86A05-E93B-4C92-B6F0-D92F7114B3F1}"/>
              </a:ext>
            </a:extLst>
          </p:cNvPr>
          <p:cNvPicPr>
            <a:picLocks noChangeAspect="1"/>
          </p:cNvPicPr>
          <p:nvPr/>
        </p:nvPicPr>
        <p:blipFill>
          <a:blip r:embed="rId4"/>
          <a:stretch>
            <a:fillRect/>
          </a:stretch>
        </p:blipFill>
        <p:spPr>
          <a:xfrm>
            <a:off x="2129594" y="1690688"/>
            <a:ext cx="2759710" cy="3913887"/>
          </a:xfrm>
          <a:prstGeom prst="rect">
            <a:avLst/>
          </a:prstGeom>
        </p:spPr>
      </p:pic>
      <p:sp>
        <p:nvSpPr>
          <p:cNvPr id="7" name="Rectangle 6">
            <a:extLst>
              <a:ext uri="{FF2B5EF4-FFF2-40B4-BE49-F238E27FC236}">
                <a16:creationId xmlns:a16="http://schemas.microsoft.com/office/drawing/2014/main" id="{588F8BAE-6919-44F0-8353-8A728A43ACD8}"/>
              </a:ext>
            </a:extLst>
          </p:cNvPr>
          <p:cNvSpPr/>
          <p:nvPr/>
        </p:nvSpPr>
        <p:spPr>
          <a:xfrm>
            <a:off x="1747520" y="5604575"/>
            <a:ext cx="3627120" cy="646331"/>
          </a:xfrm>
          <a:prstGeom prst="rect">
            <a:avLst/>
          </a:prstGeom>
        </p:spPr>
        <p:txBody>
          <a:bodyPr wrap="square">
            <a:spAutoFit/>
          </a:bodyPr>
          <a:lstStyle/>
          <a:p>
            <a:r>
              <a:rPr lang="es-ES"/>
              <a:t>https://www.icrc.org/en/doc/assets/files/publications/icrc-002-4032.pdf</a:t>
            </a:r>
          </a:p>
        </p:txBody>
      </p:sp>
      <p:sp>
        <p:nvSpPr>
          <p:cNvPr id="8" name="Rectangle 7">
            <a:extLst>
              <a:ext uri="{FF2B5EF4-FFF2-40B4-BE49-F238E27FC236}">
                <a16:creationId xmlns:a16="http://schemas.microsoft.com/office/drawing/2014/main" id="{BC9F8D17-0803-43E6-B170-79A54D2BC2C2}"/>
              </a:ext>
            </a:extLst>
          </p:cNvPr>
          <p:cNvSpPr/>
          <p:nvPr/>
        </p:nvSpPr>
        <p:spPr>
          <a:xfrm>
            <a:off x="6202680" y="5602070"/>
            <a:ext cx="3713480" cy="646331"/>
          </a:xfrm>
          <a:prstGeom prst="rect">
            <a:avLst/>
          </a:prstGeom>
        </p:spPr>
        <p:txBody>
          <a:bodyPr wrap="square">
            <a:spAutoFit/>
          </a:bodyPr>
          <a:lstStyle/>
          <a:p>
            <a:r>
              <a:rPr lang="es-ES"/>
              <a:t>http://refbooks.msf.org/msf_docs/en/public_health/public_health_en.pdf</a:t>
            </a:r>
          </a:p>
        </p:txBody>
      </p:sp>
    </p:spTree>
    <p:extLst>
      <p:ext uri="{BB962C8B-B14F-4D97-AF65-F5344CB8AC3E}">
        <p14:creationId xmlns:p14="http://schemas.microsoft.com/office/powerpoint/2010/main" val="3949167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a:extLst>
              <a:ext uri="{FF2B5EF4-FFF2-40B4-BE49-F238E27FC236}">
                <a16:creationId xmlns:a16="http://schemas.microsoft.com/office/drawing/2014/main" id="{72BF260D-EDA3-4B96-94EB-29B758389876}"/>
              </a:ext>
            </a:extLst>
          </p:cNvPr>
          <p:cNvSpPr>
            <a:spLocks noGrp="1"/>
          </p:cNvSpPr>
          <p:nvPr>
            <p:ph idx="1"/>
          </p:nvPr>
        </p:nvSpPr>
        <p:spPr>
          <a:xfrm>
            <a:off x="838200" y="2040801"/>
            <a:ext cx="8803641" cy="2977990"/>
          </a:xfrm>
        </p:spPr>
        <p:txBody>
          <a:bodyPr>
            <a:normAutofit/>
          </a:bodyPr>
          <a:lstStyle/>
          <a:p>
            <a:pPr>
              <a:lnSpc>
                <a:spcPct val="100000"/>
              </a:lnSpc>
              <a:spcBef>
                <a:spcPts val="600"/>
              </a:spcBef>
              <a:buClr>
                <a:schemeClr val="bg1"/>
              </a:buCl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s-ES" sz="2400" b="1" dirty="0"/>
              <a:t>Definición:</a:t>
            </a:r>
            <a:r>
              <a:rPr lang="es-ES" sz="2400" dirty="0"/>
              <a:t> artrópodos o animales capaces de transportar patógenos de enfermedades de un animal, ser humano, etc. (reservorio) a otro.</a:t>
            </a:r>
          </a:p>
          <a:p>
            <a:pPr>
              <a:lnSpc>
                <a:spcPct val="100000"/>
              </a:lnSpc>
              <a:spcBef>
                <a:spcPts val="600"/>
              </a:spcBef>
              <a:buClr>
                <a:schemeClr val="bg1"/>
              </a:buCl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altLang="fr-FR" sz="2400" i="1" dirty="0"/>
          </a:p>
          <a:p>
            <a:pPr>
              <a:lnSpc>
                <a:spcPct val="100000"/>
              </a:lnSpc>
              <a:spcBef>
                <a:spcPts val="600"/>
              </a:spcBef>
              <a:buClr>
                <a:schemeClr val="bg1"/>
              </a:buCl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s-ES" sz="2400" b="1" dirty="0"/>
              <a:t>Objetivo: </a:t>
            </a:r>
            <a:r>
              <a:rPr lang="es-ES" sz="2400" dirty="0"/>
              <a:t>reducir la transmisión de enfermedades contagiosas específicas a través de la destrucción (o contención) directa o indirecta de los vectores portadores en cuestión.</a:t>
            </a:r>
          </a:p>
        </p:txBody>
      </p:sp>
      <p:sp>
        <p:nvSpPr>
          <p:cNvPr id="4" name="Title 3">
            <a:extLst>
              <a:ext uri="{FF2B5EF4-FFF2-40B4-BE49-F238E27FC236}">
                <a16:creationId xmlns:a16="http://schemas.microsoft.com/office/drawing/2014/main" id="{85C86AAF-EF46-4995-B6B1-369884F24D68}"/>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Lucha antivectorial</a:t>
            </a:r>
          </a:p>
        </p:txBody>
      </p:sp>
      <p:grpSp>
        <p:nvGrpSpPr>
          <p:cNvPr id="5" name="Group 4">
            <a:extLst>
              <a:ext uri="{FF2B5EF4-FFF2-40B4-BE49-F238E27FC236}">
                <a16:creationId xmlns:a16="http://schemas.microsoft.com/office/drawing/2014/main" id="{E30A0F02-517A-4A69-9827-79785ECC2599}"/>
              </a:ext>
            </a:extLst>
          </p:cNvPr>
          <p:cNvGrpSpPr/>
          <p:nvPr/>
        </p:nvGrpSpPr>
        <p:grpSpPr>
          <a:xfrm>
            <a:off x="10026203" y="358686"/>
            <a:ext cx="1939801" cy="6061288"/>
            <a:chOff x="10185148" y="651942"/>
            <a:chExt cx="1780856" cy="5768031"/>
          </a:xfrm>
        </p:grpSpPr>
        <p:pic>
          <p:nvPicPr>
            <p:cNvPr id="7" name="Picture 2">
              <a:extLst>
                <a:ext uri="{FF2B5EF4-FFF2-40B4-BE49-F238E27FC236}">
                  <a16:creationId xmlns:a16="http://schemas.microsoft.com/office/drawing/2014/main" id="{559CF59C-7A52-4DF3-898D-9312D3A7E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148" y="651942"/>
              <a:ext cx="1780855" cy="1321805"/>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5F7E187C-B01B-4A7F-B0F2-A058212452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5148" y="3781883"/>
              <a:ext cx="1780855" cy="1218559"/>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2481CC65-3A4F-4271-B661-5A4ED0CBA6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85149" y="5246619"/>
              <a:ext cx="1780855" cy="1173354"/>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361B9E99-CE22-4048-8472-978A2CE992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85148" y="2252673"/>
              <a:ext cx="1780855" cy="1283033"/>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Slide Number Placeholder 1">
            <a:extLst>
              <a:ext uri="{FF2B5EF4-FFF2-40B4-BE49-F238E27FC236}">
                <a16:creationId xmlns:a16="http://schemas.microsoft.com/office/drawing/2014/main" id="{B15D0BE9-48EC-4A60-9172-61C5134A451E}"/>
              </a:ext>
            </a:extLst>
          </p:cNvPr>
          <p:cNvSpPr>
            <a:spLocks noGrp="1"/>
          </p:cNvSpPr>
          <p:nvPr>
            <p:ph type="sldNum" sz="quarter" idx="12"/>
          </p:nvPr>
        </p:nvSpPr>
        <p:spPr/>
        <p:txBody>
          <a:bodyPr/>
          <a:lstStyle/>
          <a:p>
            <a:fld id="{00865948-8B76-4A50-B7DB-B45DBE1BD062}" type="slidenum">
              <a:rPr lang="fr-CH" smtClean="0"/>
              <a:t>36</a:t>
            </a:fld>
            <a:endParaRPr lang="fr-CH"/>
          </a:p>
        </p:txBody>
      </p:sp>
    </p:spTree>
    <p:extLst>
      <p:ext uri="{BB962C8B-B14F-4D97-AF65-F5344CB8AC3E}">
        <p14:creationId xmlns:p14="http://schemas.microsoft.com/office/powerpoint/2010/main" val="33060395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a:extLst>
              <a:ext uri="{FF2B5EF4-FFF2-40B4-BE49-F238E27FC236}">
                <a16:creationId xmlns:a16="http://schemas.microsoft.com/office/drawing/2014/main" id="{CF26684E-3E10-4975-8735-B31A33336C17}"/>
              </a:ext>
            </a:extLst>
          </p:cNvPr>
          <p:cNvSpPr>
            <a:spLocks noGrp="1"/>
          </p:cNvSpPr>
          <p:nvPr>
            <p:ph idx="1"/>
          </p:nvPr>
        </p:nvSpPr>
        <p:spPr>
          <a:xfrm>
            <a:off x="838200" y="2033025"/>
            <a:ext cx="6266931" cy="3566832"/>
          </a:xfrm>
        </p:spPr>
        <p:txBody>
          <a:bodyPr>
            <a:normAutofit/>
          </a:bodyPr>
          <a:lstStyle/>
          <a:p>
            <a:pPr>
              <a:lnSpc>
                <a:spcPct val="10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s-ES" sz="2400"/>
              <a:t>Es sumamente importante conocer el </a:t>
            </a:r>
            <a:r>
              <a:rPr lang="es-ES" sz="2400" b="1"/>
              <a:t>ciclo de vida</a:t>
            </a:r>
            <a:r>
              <a:rPr lang="es-ES" sz="2400"/>
              <a:t> de los vectores para determinar la medida de lucha más adecuada.</a:t>
            </a:r>
          </a:p>
          <a:p>
            <a:pPr>
              <a:lnSpc>
                <a:spcPct val="10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s-ES" sz="2400"/>
              <a:t>Además de transmitir enfermedades, algunos vectores también pueden causar </a:t>
            </a:r>
            <a:r>
              <a:rPr lang="es-ES" sz="2400" b="1"/>
              <a:t>molestia</a:t>
            </a:r>
            <a:r>
              <a:rPr lang="es-ES" sz="2400"/>
              <a:t> debido a sus picaduras dolorosas, como mosquitos, moscas picadoras, pulgas y piojos. </a:t>
            </a:r>
          </a:p>
        </p:txBody>
      </p:sp>
      <p:pic>
        <p:nvPicPr>
          <p:cNvPr id="59396" name="Picture 3">
            <a:extLst>
              <a:ext uri="{FF2B5EF4-FFF2-40B4-BE49-F238E27FC236}">
                <a16:creationId xmlns:a16="http://schemas.microsoft.com/office/drawing/2014/main" id="{3C3DDD85-7D1D-428B-9F02-9F416AB80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2911" y="1319994"/>
            <a:ext cx="3841254" cy="2881311"/>
          </a:xfrm>
          <a:prstGeom prst="rect">
            <a:avLst/>
          </a:prstGeom>
          <a:noFill/>
          <a:ln w="9360">
            <a:no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7" name="Picture 4">
            <a:extLst>
              <a:ext uri="{FF2B5EF4-FFF2-40B4-BE49-F238E27FC236}">
                <a16:creationId xmlns:a16="http://schemas.microsoft.com/office/drawing/2014/main" id="{2FDD2A65-E5A7-4458-B0B1-7DB251498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2912" y="3816441"/>
            <a:ext cx="3841254" cy="2579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itle 3">
            <a:extLst>
              <a:ext uri="{FF2B5EF4-FFF2-40B4-BE49-F238E27FC236}">
                <a16:creationId xmlns:a16="http://schemas.microsoft.com/office/drawing/2014/main" id="{0B99C655-3C4B-4871-BFB4-82E837F4FDE7}"/>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Lucha antivectorial</a:t>
            </a:r>
          </a:p>
        </p:txBody>
      </p:sp>
      <p:sp>
        <p:nvSpPr>
          <p:cNvPr id="2" name="Slide Number Placeholder 1">
            <a:extLst>
              <a:ext uri="{FF2B5EF4-FFF2-40B4-BE49-F238E27FC236}">
                <a16:creationId xmlns:a16="http://schemas.microsoft.com/office/drawing/2014/main" id="{18AEEBC5-60A7-446D-9A68-BD898826CD66}"/>
              </a:ext>
            </a:extLst>
          </p:cNvPr>
          <p:cNvSpPr>
            <a:spLocks noGrp="1"/>
          </p:cNvSpPr>
          <p:nvPr>
            <p:ph type="sldNum" sz="quarter" idx="12"/>
          </p:nvPr>
        </p:nvSpPr>
        <p:spPr/>
        <p:txBody>
          <a:bodyPr/>
          <a:lstStyle/>
          <a:p>
            <a:fld id="{00865948-8B76-4A50-B7DB-B45DBE1BD062}" type="slidenum">
              <a:rPr lang="fr-CH" smtClean="0"/>
              <a:t>37</a:t>
            </a:fld>
            <a:endParaRPr lang="fr-CH"/>
          </a:p>
        </p:txBody>
      </p:sp>
    </p:spTree>
    <p:extLst>
      <p:ext uri="{BB962C8B-B14F-4D97-AF65-F5344CB8AC3E}">
        <p14:creationId xmlns:p14="http://schemas.microsoft.com/office/powerpoint/2010/main" val="33453622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96D88F8D-D766-4E50-AF86-DA9B8AE57B6B}"/>
              </a:ext>
            </a:extLst>
          </p:cNvPr>
          <p:cNvSpPr>
            <a:spLocks noGrp="1"/>
          </p:cNvSpPr>
          <p:nvPr>
            <p:ph type="title"/>
          </p:nvPr>
        </p:nvSpPr>
        <p:spPr>
          <a:xfrm>
            <a:off x="1483808" y="4824099"/>
            <a:ext cx="9626321" cy="1524000"/>
          </a:xfrm>
        </p:spPr>
        <p:txBody>
          <a:bodyPr>
            <a:norm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3200" dirty="0">
                <a:latin typeface="+mn-lt"/>
              </a:rPr>
              <a:t>¿Qué tipos de medidas de lucha </a:t>
            </a:r>
            <a:r>
              <a:rPr lang="es-ES" sz="3200" dirty="0" err="1">
                <a:latin typeface="+mn-lt"/>
              </a:rPr>
              <a:t>antivectorial</a:t>
            </a:r>
            <a:r>
              <a:rPr lang="es-ES" sz="3200" dirty="0">
                <a:latin typeface="+mn-lt"/>
              </a:rPr>
              <a:t> conocen?</a:t>
            </a:r>
          </a:p>
        </p:txBody>
      </p:sp>
      <p:grpSp>
        <p:nvGrpSpPr>
          <p:cNvPr id="35843" name="Group 2">
            <a:extLst>
              <a:ext uri="{FF2B5EF4-FFF2-40B4-BE49-F238E27FC236}">
                <a16:creationId xmlns:a16="http://schemas.microsoft.com/office/drawing/2014/main" id="{AE766D4A-15D1-444E-A3FE-23DAAAA889FF}"/>
              </a:ext>
            </a:extLst>
          </p:cNvPr>
          <p:cNvGrpSpPr>
            <a:grpSpLocks/>
          </p:cNvGrpSpPr>
          <p:nvPr/>
        </p:nvGrpSpPr>
        <p:grpSpPr bwMode="auto">
          <a:xfrm>
            <a:off x="4423788" y="466411"/>
            <a:ext cx="3578225" cy="4357688"/>
            <a:chOff x="1776" y="-48"/>
            <a:chExt cx="2254" cy="2745"/>
          </a:xfrm>
        </p:grpSpPr>
        <p:sp>
          <p:nvSpPr>
            <p:cNvPr id="35844" name="Text Box 3">
              <a:extLst>
                <a:ext uri="{FF2B5EF4-FFF2-40B4-BE49-F238E27FC236}">
                  <a16:creationId xmlns:a16="http://schemas.microsoft.com/office/drawing/2014/main" id="{569A497F-E240-40DF-8AC0-1D351CFD9A22}"/>
                </a:ext>
              </a:extLst>
            </p:cNvPr>
            <p:cNvSpPr txBox="1">
              <a:spLocks noChangeArrowheads="1"/>
            </p:cNvSpPr>
            <p:nvPr/>
          </p:nvSpPr>
          <p:spPr bwMode="auto">
            <a:xfrm>
              <a:off x="2221" y="-48"/>
              <a:ext cx="1359" cy="27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buSzPct val="100000"/>
              </a:pPr>
              <a:r>
                <a:rPr lang="es-ES" sz="27700">
                  <a:solidFill>
                    <a:srgbClr val="FF0000"/>
                  </a:solidFill>
                  <a:latin typeface="Arial" panose="020B0604020202020204" pitchFamily="34" charset="0"/>
                </a:rPr>
                <a:t>?</a:t>
              </a:r>
            </a:p>
          </p:txBody>
        </p:sp>
        <p:sp>
          <p:nvSpPr>
            <p:cNvPr id="35845" name="Oval 4">
              <a:extLst>
                <a:ext uri="{FF2B5EF4-FFF2-40B4-BE49-F238E27FC236}">
                  <a16:creationId xmlns:a16="http://schemas.microsoft.com/office/drawing/2014/main" id="{6324A89F-7573-492D-8FA9-323FE981B51E}"/>
                </a:ext>
              </a:extLst>
            </p:cNvPr>
            <p:cNvSpPr>
              <a:spLocks noChangeArrowheads="1"/>
            </p:cNvSpPr>
            <p:nvPr/>
          </p:nvSpPr>
          <p:spPr bwMode="auto">
            <a:xfrm>
              <a:off x="1776" y="221"/>
              <a:ext cx="2254" cy="2254"/>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fr-FR"/>
            </a:p>
          </p:txBody>
        </p:sp>
      </p:grpSp>
      <p:sp>
        <p:nvSpPr>
          <p:cNvPr id="2" name="Slide Number Placeholder 1">
            <a:extLst>
              <a:ext uri="{FF2B5EF4-FFF2-40B4-BE49-F238E27FC236}">
                <a16:creationId xmlns:a16="http://schemas.microsoft.com/office/drawing/2014/main" id="{C2A9251A-1AC9-4C3B-B4E2-F904F3EA6010}"/>
              </a:ext>
            </a:extLst>
          </p:cNvPr>
          <p:cNvSpPr>
            <a:spLocks noGrp="1"/>
          </p:cNvSpPr>
          <p:nvPr>
            <p:ph type="sldNum" sz="quarter" idx="12"/>
          </p:nvPr>
        </p:nvSpPr>
        <p:spPr/>
        <p:txBody>
          <a:bodyPr/>
          <a:lstStyle/>
          <a:p>
            <a:fld id="{00865948-8B76-4A50-B7DB-B45DBE1BD062}" type="slidenum">
              <a:rPr lang="fr-CH" smtClean="0"/>
              <a:t>38</a:t>
            </a:fld>
            <a:endParaRPr lang="fr-CH"/>
          </a:p>
        </p:txBody>
      </p:sp>
    </p:spTree>
    <p:extLst>
      <p:ext uri="{BB962C8B-B14F-4D97-AF65-F5344CB8AC3E}">
        <p14:creationId xmlns:p14="http://schemas.microsoft.com/office/powerpoint/2010/main" val="21692893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9082FB2-A889-4A8F-A6AF-F84E658C6F17}"/>
              </a:ext>
            </a:extLst>
          </p:cNvPr>
          <p:cNvGraphicFramePr>
            <a:graphicFrameLocks noGrp="1"/>
          </p:cNvGraphicFramePr>
          <p:nvPr>
            <p:ph idx="1"/>
            <p:extLst>
              <p:ext uri="{D42A27DB-BD31-4B8C-83A1-F6EECF244321}">
                <p14:modId xmlns:p14="http://schemas.microsoft.com/office/powerpoint/2010/main" val="832712334"/>
              </p:ext>
            </p:extLst>
          </p:nvPr>
        </p:nvGraphicFramePr>
        <p:xfrm>
          <a:off x="978403" y="776374"/>
          <a:ext cx="10815012" cy="5964167"/>
        </p:xfrm>
        <a:graphic>
          <a:graphicData uri="http://schemas.openxmlformats.org/drawingml/2006/table">
            <a:tbl>
              <a:tblPr firstRow="1" bandRow="1">
                <a:tableStyleId>{5C22544A-7EE6-4342-B048-85BDC9FD1C3A}</a:tableStyleId>
              </a:tblPr>
              <a:tblGrid>
                <a:gridCol w="2076938">
                  <a:extLst>
                    <a:ext uri="{9D8B030D-6E8A-4147-A177-3AD203B41FA5}">
                      <a16:colId xmlns:a16="http://schemas.microsoft.com/office/drawing/2014/main" val="3912478364"/>
                    </a:ext>
                  </a:extLst>
                </a:gridCol>
                <a:gridCol w="8738074">
                  <a:extLst>
                    <a:ext uri="{9D8B030D-6E8A-4147-A177-3AD203B41FA5}">
                      <a16:colId xmlns:a16="http://schemas.microsoft.com/office/drawing/2014/main" val="329980176"/>
                    </a:ext>
                  </a:extLst>
                </a:gridCol>
              </a:tblGrid>
              <a:tr h="386327">
                <a:tc>
                  <a:txBody>
                    <a:bodyPr/>
                    <a:lstStyle/>
                    <a:p>
                      <a:r>
                        <a:rPr lang="es-ES" dirty="0"/>
                        <a:t>Vectores</a:t>
                      </a:r>
                    </a:p>
                  </a:txBody>
                  <a:tcPr/>
                </a:tc>
                <a:tc>
                  <a:txBody>
                    <a:bodyPr/>
                    <a:lstStyle/>
                    <a:p>
                      <a:r>
                        <a:rPr lang="es-ES"/>
                        <a:t>Enfermedades transmitidas </a:t>
                      </a:r>
                    </a:p>
                  </a:txBody>
                  <a:tcPr/>
                </a:tc>
                <a:extLst>
                  <a:ext uri="{0D108BD9-81ED-4DB2-BD59-A6C34878D82A}">
                    <a16:rowId xmlns:a16="http://schemas.microsoft.com/office/drawing/2014/main" val="2227850095"/>
                  </a:ext>
                </a:extLst>
              </a:tr>
              <a:tr h="370840">
                <a:tc>
                  <a:txBody>
                    <a:bodyPr/>
                    <a:lstStyle/>
                    <a:p>
                      <a:r>
                        <a:rPr lang="es-ES" sz="2000" dirty="0"/>
                        <a:t>Mosquitos:</a:t>
                      </a:r>
                    </a:p>
                    <a:p>
                      <a:pPr marL="285750" indent="-285750">
                        <a:buFont typeface="Arial" panose="020B0604020202020204" pitchFamily="34" charset="0"/>
                        <a:buChar char="•"/>
                      </a:pPr>
                      <a:r>
                        <a:rPr lang="es-ES" sz="2000" i="0" dirty="0" err="1"/>
                        <a:t>Anofelinos</a:t>
                      </a:r>
                      <a:endParaRPr lang="es-ES" sz="2000" i="0" dirty="0"/>
                    </a:p>
                    <a:p>
                      <a:pPr marL="285750" indent="-285750">
                        <a:buFont typeface="Arial" panose="020B0604020202020204" pitchFamily="34" charset="0"/>
                        <a:buChar char="•"/>
                      </a:pPr>
                      <a:r>
                        <a:rPr lang="es-ES" sz="2000" i="1" dirty="0"/>
                        <a:t>Aedes</a:t>
                      </a:r>
                    </a:p>
                    <a:p>
                      <a:pPr marL="285750" indent="-285750">
                        <a:buFont typeface="Arial" panose="020B0604020202020204" pitchFamily="34" charset="0"/>
                        <a:buChar char="•"/>
                      </a:pPr>
                      <a:r>
                        <a:rPr lang="es-ES" sz="2000" i="1" dirty="0" err="1"/>
                        <a:t>Culex</a:t>
                      </a:r>
                      <a:endParaRPr lang="es-ES" sz="2000" i="1" dirty="0"/>
                    </a:p>
                  </a:txBody>
                  <a:tcPr/>
                </a:tc>
                <a:tc>
                  <a:txBody>
                    <a:bodyPr/>
                    <a:lstStyle/>
                    <a:p>
                      <a:endParaRPr lang="en-GB" sz="2000" dirty="0"/>
                    </a:p>
                    <a:p>
                      <a:r>
                        <a:rPr lang="es-ES" sz="2000" dirty="0"/>
                        <a:t>Malaria y </a:t>
                      </a:r>
                      <a:r>
                        <a:rPr lang="es-ES" sz="2000" dirty="0" err="1"/>
                        <a:t>filariasis</a:t>
                      </a:r>
                      <a:r>
                        <a:rPr lang="es-ES" sz="2000" dirty="0"/>
                        <a:t>.</a:t>
                      </a:r>
                    </a:p>
                    <a:p>
                      <a:r>
                        <a:rPr lang="es-ES" sz="2000" dirty="0"/>
                        <a:t>Fiebre amarilla, dengue, </a:t>
                      </a:r>
                      <a:r>
                        <a:rPr lang="es-ES" sz="2000" dirty="0" err="1"/>
                        <a:t>zika</a:t>
                      </a:r>
                      <a:r>
                        <a:rPr lang="es-ES" sz="2000" dirty="0"/>
                        <a:t> y </a:t>
                      </a:r>
                      <a:r>
                        <a:rPr lang="es-ES" sz="2000" dirty="0" err="1"/>
                        <a:t>chikungunya</a:t>
                      </a:r>
                      <a:r>
                        <a:rPr lang="es-ES" sz="2000" dirty="0"/>
                        <a:t>.</a:t>
                      </a:r>
                    </a:p>
                    <a:p>
                      <a:r>
                        <a:rPr lang="es-ES" sz="2000" dirty="0"/>
                        <a:t>Encefalitis japonesa.</a:t>
                      </a:r>
                    </a:p>
                  </a:txBody>
                  <a:tcPr/>
                </a:tc>
                <a:extLst>
                  <a:ext uri="{0D108BD9-81ED-4DB2-BD59-A6C34878D82A}">
                    <a16:rowId xmlns:a16="http://schemas.microsoft.com/office/drawing/2014/main" val="464254245"/>
                  </a:ext>
                </a:extLst>
              </a:tr>
              <a:tr h="370840">
                <a:tc>
                  <a:txBody>
                    <a:bodyPr/>
                    <a:lstStyle/>
                    <a:p>
                      <a:r>
                        <a:rPr lang="es-ES" sz="2000"/>
                        <a:t>Moscas</a:t>
                      </a:r>
                    </a:p>
                  </a:txBody>
                  <a:tcPr/>
                </a:tc>
                <a:tc>
                  <a:txBody>
                    <a:bodyPr/>
                    <a:lstStyle/>
                    <a:p>
                      <a:r>
                        <a:rPr lang="es-ES" sz="2000"/>
                        <a:t>Tracoma. Puede transportar mecánicamente otros patógenos (cólera y disentería).</a:t>
                      </a:r>
                    </a:p>
                  </a:txBody>
                  <a:tcPr/>
                </a:tc>
                <a:extLst>
                  <a:ext uri="{0D108BD9-81ED-4DB2-BD59-A6C34878D82A}">
                    <a16:rowId xmlns:a16="http://schemas.microsoft.com/office/drawing/2014/main" val="3897546839"/>
                  </a:ext>
                </a:extLst>
              </a:tr>
              <a:tr h="370840">
                <a:tc>
                  <a:txBody>
                    <a:bodyPr/>
                    <a:lstStyle/>
                    <a:p>
                      <a:r>
                        <a:rPr lang="es-ES" sz="2000"/>
                        <a:t>Moscas de arena</a:t>
                      </a:r>
                    </a:p>
                  </a:txBody>
                  <a:tcPr/>
                </a:tc>
                <a:tc>
                  <a:txBody>
                    <a:bodyPr/>
                    <a:lstStyle/>
                    <a:p>
                      <a:r>
                        <a:rPr lang="es-ES" sz="2000"/>
                        <a:t>Leishmaniasis.</a:t>
                      </a:r>
                    </a:p>
                  </a:txBody>
                  <a:tcPr/>
                </a:tc>
                <a:extLst>
                  <a:ext uri="{0D108BD9-81ED-4DB2-BD59-A6C34878D82A}">
                    <a16:rowId xmlns:a16="http://schemas.microsoft.com/office/drawing/2014/main" val="2280402857"/>
                  </a:ext>
                </a:extLst>
              </a:tr>
              <a:tr h="370840">
                <a:tc>
                  <a:txBody>
                    <a:bodyPr/>
                    <a:lstStyle/>
                    <a:p>
                      <a:r>
                        <a:rPr lang="es-ES" sz="2000"/>
                        <a:t>Piojos</a:t>
                      </a:r>
                    </a:p>
                  </a:txBody>
                  <a:tcPr/>
                </a:tc>
                <a:tc>
                  <a:txBody>
                    <a:bodyPr/>
                    <a:lstStyle/>
                    <a:p>
                      <a:r>
                        <a:rPr lang="es-ES" sz="2000"/>
                        <a:t>Tifus y fiebre recurrente.</a:t>
                      </a:r>
                    </a:p>
                  </a:txBody>
                  <a:tcPr/>
                </a:tc>
                <a:extLst>
                  <a:ext uri="{0D108BD9-81ED-4DB2-BD59-A6C34878D82A}">
                    <a16:rowId xmlns:a16="http://schemas.microsoft.com/office/drawing/2014/main" val="167556290"/>
                  </a:ext>
                </a:extLst>
              </a:tr>
              <a:tr h="370840">
                <a:tc>
                  <a:txBody>
                    <a:bodyPr/>
                    <a:lstStyle/>
                    <a:p>
                      <a:r>
                        <a:rPr lang="es-ES" sz="2000"/>
                        <a:t>Ratas</a:t>
                      </a:r>
                    </a:p>
                  </a:txBody>
                  <a:tcPr/>
                </a:tc>
                <a:tc>
                  <a:txBody>
                    <a:bodyPr/>
                    <a:lstStyle/>
                    <a:p>
                      <a:r>
                        <a:rPr lang="es-ES" sz="2000" dirty="0"/>
                        <a:t>Leptospirosis.</a:t>
                      </a:r>
                    </a:p>
                  </a:txBody>
                  <a:tcPr/>
                </a:tc>
                <a:extLst>
                  <a:ext uri="{0D108BD9-81ED-4DB2-BD59-A6C34878D82A}">
                    <a16:rowId xmlns:a16="http://schemas.microsoft.com/office/drawing/2014/main" val="2265804555"/>
                  </a:ext>
                </a:extLst>
              </a:tr>
              <a:tr h="370840">
                <a:tc>
                  <a:txBody>
                    <a:bodyPr/>
                    <a:lstStyle/>
                    <a:p>
                      <a:r>
                        <a:rPr lang="es-ES" sz="2000"/>
                        <a:t>Pulgas</a:t>
                      </a:r>
                    </a:p>
                  </a:txBody>
                  <a:tcPr/>
                </a:tc>
                <a:tc>
                  <a:txBody>
                    <a:bodyPr/>
                    <a:lstStyle/>
                    <a:p>
                      <a:r>
                        <a:rPr lang="es-ES" sz="2000"/>
                        <a:t>Plaga y tifus.</a:t>
                      </a:r>
                    </a:p>
                  </a:txBody>
                  <a:tcPr/>
                </a:tc>
                <a:extLst>
                  <a:ext uri="{0D108BD9-81ED-4DB2-BD59-A6C34878D82A}">
                    <a16:rowId xmlns:a16="http://schemas.microsoft.com/office/drawing/2014/main" val="46108930"/>
                  </a:ext>
                </a:extLst>
              </a:tr>
              <a:tr h="370840">
                <a:tc>
                  <a:txBody>
                    <a:bodyPr/>
                    <a:lstStyle/>
                    <a:p>
                      <a:r>
                        <a:rPr lang="es-ES" sz="2000"/>
                        <a:t>Garrapatas </a:t>
                      </a:r>
                    </a:p>
                  </a:txBody>
                  <a:tcPr/>
                </a:tc>
                <a:tc>
                  <a:txBody>
                    <a:bodyPr/>
                    <a:lstStyle/>
                    <a:p>
                      <a:r>
                        <a:rPr lang="es-ES" sz="2000"/>
                        <a:t>Rickettsia, tularemia, enfermedad de Lyme y encefalitis transmitida por garrapatas.</a:t>
                      </a:r>
                    </a:p>
                  </a:txBody>
                  <a:tcPr/>
                </a:tc>
                <a:extLst>
                  <a:ext uri="{0D108BD9-81ED-4DB2-BD59-A6C34878D82A}">
                    <a16:rowId xmlns:a16="http://schemas.microsoft.com/office/drawing/2014/main" val="96503613"/>
                  </a:ext>
                </a:extLst>
              </a:tr>
              <a:tr h="370840">
                <a:tc>
                  <a:txBody>
                    <a:bodyPr/>
                    <a:lstStyle/>
                    <a:p>
                      <a:r>
                        <a:rPr lang="es-ES" sz="2000"/>
                        <a:t>Ácaros</a:t>
                      </a:r>
                    </a:p>
                  </a:txBody>
                  <a:tcPr/>
                </a:tc>
                <a:tc>
                  <a:txBody>
                    <a:bodyPr/>
                    <a:lstStyle/>
                    <a:p>
                      <a:r>
                        <a:rPr lang="es-ES" sz="2000"/>
                        <a:t>Sarna.</a:t>
                      </a:r>
                    </a:p>
                  </a:txBody>
                  <a:tcPr/>
                </a:tc>
                <a:extLst>
                  <a:ext uri="{0D108BD9-81ED-4DB2-BD59-A6C34878D82A}">
                    <a16:rowId xmlns:a16="http://schemas.microsoft.com/office/drawing/2014/main" val="950258641"/>
                  </a:ext>
                </a:extLst>
              </a:tr>
              <a:tr h="370840">
                <a:tc>
                  <a:txBody>
                    <a:bodyPr/>
                    <a:lstStyle/>
                    <a:p>
                      <a:r>
                        <a:rPr lang="es-ES" sz="2000"/>
                        <a:t>Chinches</a:t>
                      </a:r>
                    </a:p>
                  </a:txBody>
                  <a:tcPr/>
                </a:tc>
                <a:tc>
                  <a:txBody>
                    <a:bodyPr/>
                    <a:lstStyle/>
                    <a:p>
                      <a:r>
                        <a:rPr lang="es-ES" sz="2000"/>
                        <a:t>Molestia.</a:t>
                      </a:r>
                    </a:p>
                  </a:txBody>
                  <a:tcPr/>
                </a:tc>
                <a:extLst>
                  <a:ext uri="{0D108BD9-81ED-4DB2-BD59-A6C34878D82A}">
                    <a16:rowId xmlns:a16="http://schemas.microsoft.com/office/drawing/2014/main" val="834899318"/>
                  </a:ext>
                </a:extLst>
              </a:tr>
              <a:tr h="370840">
                <a:tc>
                  <a:txBody>
                    <a:bodyPr/>
                    <a:lstStyle/>
                    <a:p>
                      <a:r>
                        <a:rPr lang="es-ES" sz="2000"/>
                        <a:t>Insectos triatominos</a:t>
                      </a:r>
                    </a:p>
                  </a:txBody>
                  <a:tcPr/>
                </a:tc>
                <a:tc>
                  <a:txBody>
                    <a:bodyPr/>
                    <a:lstStyle/>
                    <a:p>
                      <a:r>
                        <a:rPr lang="es-ES" sz="2000" dirty="0"/>
                        <a:t>Mal de Chagas. Otros patógenos mediante transporte mecánico.</a:t>
                      </a:r>
                    </a:p>
                  </a:txBody>
                  <a:tcPr/>
                </a:tc>
                <a:extLst>
                  <a:ext uri="{0D108BD9-81ED-4DB2-BD59-A6C34878D82A}">
                    <a16:rowId xmlns:a16="http://schemas.microsoft.com/office/drawing/2014/main" val="3751028272"/>
                  </a:ext>
                </a:extLst>
              </a:tr>
              <a:tr h="370840">
                <a:tc>
                  <a:txBody>
                    <a:bodyPr/>
                    <a:lstStyle/>
                    <a:p>
                      <a:r>
                        <a:rPr lang="es-ES" sz="2000"/>
                        <a:t>Moscas tsetsé</a:t>
                      </a:r>
                    </a:p>
                  </a:txBody>
                  <a:tcPr/>
                </a:tc>
                <a:tc>
                  <a:txBody>
                    <a:bodyPr/>
                    <a:lstStyle/>
                    <a:p>
                      <a:r>
                        <a:rPr lang="es-ES" sz="2000" dirty="0"/>
                        <a:t>Tripanosomiasis africana.</a:t>
                      </a:r>
                    </a:p>
                  </a:txBody>
                  <a:tcPr/>
                </a:tc>
                <a:extLst>
                  <a:ext uri="{0D108BD9-81ED-4DB2-BD59-A6C34878D82A}">
                    <a16:rowId xmlns:a16="http://schemas.microsoft.com/office/drawing/2014/main" val="3961533162"/>
                  </a:ext>
                </a:extLst>
              </a:tr>
            </a:tbl>
          </a:graphicData>
        </a:graphic>
      </p:graphicFrame>
      <p:sp>
        <p:nvSpPr>
          <p:cNvPr id="6" name="Title 3">
            <a:extLst>
              <a:ext uri="{FF2B5EF4-FFF2-40B4-BE49-F238E27FC236}">
                <a16:creationId xmlns:a16="http://schemas.microsoft.com/office/drawing/2014/main" id="{88CF6157-5733-4E87-9BFC-FC11E990F97A}"/>
              </a:ext>
            </a:extLst>
          </p:cNvPr>
          <p:cNvSpPr txBox="1">
            <a:spLocks/>
          </p:cNvSpPr>
          <p:nvPr/>
        </p:nvSpPr>
        <p:spPr>
          <a:xfrm>
            <a:off x="954957" y="0"/>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Enfermedades transmitidas por vectores</a:t>
            </a:r>
          </a:p>
        </p:txBody>
      </p:sp>
      <p:sp>
        <p:nvSpPr>
          <p:cNvPr id="7" name="Rectangle 6">
            <a:extLst>
              <a:ext uri="{FF2B5EF4-FFF2-40B4-BE49-F238E27FC236}">
                <a16:creationId xmlns:a16="http://schemas.microsoft.com/office/drawing/2014/main" id="{F5BAED1F-51F3-43D7-8656-EA32D3C9423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8C696EE3-DFAC-4DC5-8B48-025291AA4E30}"/>
              </a:ext>
            </a:extLst>
          </p:cNvPr>
          <p:cNvSpPr txBox="1"/>
          <p:nvPr/>
        </p:nvSpPr>
        <p:spPr>
          <a:xfrm>
            <a:off x="83492" y="5079184"/>
            <a:ext cx="461665" cy="1493294"/>
          </a:xfrm>
          <a:prstGeom prst="rect">
            <a:avLst/>
          </a:prstGeom>
          <a:noFill/>
        </p:spPr>
        <p:txBody>
          <a:bodyPr vert="vert270" wrap="none" rtlCol="0">
            <a:spAutoFit/>
          </a:bodyPr>
          <a:lstStyle/>
          <a:p>
            <a:r>
              <a:rPr lang="es-ES">
                <a:solidFill>
                  <a:schemeClr val="bg1"/>
                </a:solidFill>
              </a:rPr>
              <a:t>Curso HELP </a:t>
            </a:r>
          </a:p>
        </p:txBody>
      </p:sp>
      <p:sp>
        <p:nvSpPr>
          <p:cNvPr id="2" name="Slide Number Placeholder 1">
            <a:extLst>
              <a:ext uri="{FF2B5EF4-FFF2-40B4-BE49-F238E27FC236}">
                <a16:creationId xmlns:a16="http://schemas.microsoft.com/office/drawing/2014/main" id="{9D58185C-98F9-4BCC-8971-D3B49C8A4230}"/>
              </a:ext>
            </a:extLst>
          </p:cNvPr>
          <p:cNvSpPr>
            <a:spLocks noGrp="1"/>
          </p:cNvSpPr>
          <p:nvPr>
            <p:ph type="sldNum" sz="quarter" idx="12"/>
          </p:nvPr>
        </p:nvSpPr>
        <p:spPr/>
        <p:txBody>
          <a:bodyPr/>
          <a:lstStyle/>
          <a:p>
            <a:fld id="{00865948-8B76-4A50-B7DB-B45DBE1BD062}" type="slidenum">
              <a:rPr lang="fr-CH" smtClean="0"/>
              <a:t>39</a:t>
            </a:fld>
            <a:endParaRPr lang="fr-CH"/>
          </a:p>
        </p:txBody>
      </p:sp>
    </p:spTree>
    <p:extLst>
      <p:ext uri="{BB962C8B-B14F-4D97-AF65-F5344CB8AC3E}">
        <p14:creationId xmlns:p14="http://schemas.microsoft.com/office/powerpoint/2010/main" val="2602106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ECB3A112-7D6A-4446-ACE3-8C65B9E5A0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752" y="0"/>
            <a:ext cx="919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05C9157-781B-49FC-BD5B-AC3D0EDCBBDA}"/>
              </a:ext>
            </a:extLst>
          </p:cNvPr>
          <p:cNvSpPr>
            <a:spLocks noGrp="1"/>
          </p:cNvSpPr>
          <p:nvPr>
            <p:ph type="sldNum" sz="quarter" idx="12"/>
          </p:nvPr>
        </p:nvSpPr>
        <p:spPr/>
        <p:txBody>
          <a:bodyPr/>
          <a:lstStyle/>
          <a:p>
            <a:fld id="{00865948-8B76-4A50-B7DB-B45DBE1BD062}" type="slidenum">
              <a:rPr lang="fr-CH" smtClean="0"/>
              <a:t>4</a:t>
            </a:fld>
            <a:endParaRPr lang="fr-CH"/>
          </a:p>
        </p:txBody>
      </p:sp>
    </p:spTree>
    <p:extLst>
      <p:ext uri="{BB962C8B-B14F-4D97-AF65-F5344CB8AC3E}">
        <p14:creationId xmlns:p14="http://schemas.microsoft.com/office/powerpoint/2010/main" val="19578167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a:extLst>
              <a:ext uri="{FF2B5EF4-FFF2-40B4-BE49-F238E27FC236}">
                <a16:creationId xmlns:a16="http://schemas.microsoft.com/office/drawing/2014/main" id="{CCEF359A-D55C-4373-AC0B-7535EF1B3A77}"/>
              </a:ext>
            </a:extLst>
          </p:cNvPr>
          <p:cNvSpPr>
            <a:spLocks noChangeArrowheads="1"/>
          </p:cNvSpPr>
          <p:nvPr/>
        </p:nvSpPr>
        <p:spPr bwMode="auto">
          <a:xfrm>
            <a:off x="1828800" y="304800"/>
            <a:ext cx="8534400" cy="60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buSzPct val="100000"/>
            </a:pPr>
            <a:endParaRPr lang="en-GB" altLang="fr-FR" sz="3200">
              <a:solidFill>
                <a:schemeClr val="tx1"/>
              </a:solidFill>
              <a:latin typeface="Arial" panose="020B0604020202020204" pitchFamily="34" charset="0"/>
              <a:ea typeface="MS Gothic" panose="020B0609070205080204" pitchFamily="49" charset="-128"/>
            </a:endParaRPr>
          </a:p>
        </p:txBody>
      </p:sp>
      <p:sp>
        <p:nvSpPr>
          <p:cNvPr id="3" name="Content Placeholder 2">
            <a:extLst>
              <a:ext uri="{FF2B5EF4-FFF2-40B4-BE49-F238E27FC236}">
                <a16:creationId xmlns:a16="http://schemas.microsoft.com/office/drawing/2014/main" id="{CF8AD2D2-65E0-4751-A1D4-4EEA0BF989DD}"/>
              </a:ext>
            </a:extLst>
          </p:cNvPr>
          <p:cNvSpPr>
            <a:spLocks noGrp="1"/>
          </p:cNvSpPr>
          <p:nvPr>
            <p:ph idx="1"/>
          </p:nvPr>
        </p:nvSpPr>
        <p:spPr>
          <a:xfrm>
            <a:off x="714777" y="1409700"/>
            <a:ext cx="11320530" cy="5036176"/>
          </a:xfrm>
        </p:spPr>
        <p:txBody>
          <a:bodyPr rtlCol="0">
            <a:noAutofit/>
          </a:bodyPr>
          <a:lstStyle/>
          <a:p>
            <a:pPr marL="0" indent="0">
              <a:lnSpc>
                <a:spcPct val="100000"/>
              </a:lnSpc>
              <a:spcBef>
                <a:spcPct val="0"/>
              </a:spcBef>
              <a:buNone/>
              <a:defRPr/>
            </a:pPr>
            <a:r>
              <a:rPr lang="es-ES" b="1" dirty="0">
                <a:solidFill>
                  <a:srgbClr val="0000FF"/>
                </a:solidFill>
                <a:ea typeface="+mn-ea"/>
              </a:rPr>
              <a:t>Los objetivos de los programas de lucha </a:t>
            </a:r>
            <a:r>
              <a:rPr lang="es-ES" b="1" dirty="0" err="1">
                <a:solidFill>
                  <a:srgbClr val="0000FF"/>
                </a:solidFill>
                <a:ea typeface="+mn-ea"/>
              </a:rPr>
              <a:t>antivectorial</a:t>
            </a:r>
            <a:r>
              <a:rPr lang="es-ES" b="1" dirty="0">
                <a:solidFill>
                  <a:srgbClr val="0000FF"/>
                </a:solidFill>
                <a:ea typeface="+mn-ea"/>
              </a:rPr>
              <a:t> deben ser los siguientes</a:t>
            </a:r>
            <a:r>
              <a:rPr lang="es-ES" dirty="0"/>
              <a:t>:</a:t>
            </a:r>
          </a:p>
          <a:p>
            <a:pPr>
              <a:lnSpc>
                <a:spcPct val="100000"/>
              </a:lnSpc>
              <a:spcBef>
                <a:spcPct val="0"/>
              </a:spcBef>
              <a:buNone/>
              <a:defRPr/>
            </a:pPr>
            <a:endParaRPr lang="en-GB" altLang="fr-FR" sz="2400" dirty="0">
              <a:ea typeface="+mn-ea"/>
            </a:endParaRPr>
          </a:p>
          <a:p>
            <a:pPr>
              <a:lnSpc>
                <a:spcPct val="100000"/>
              </a:lnSpc>
              <a:spcBef>
                <a:spcPct val="0"/>
              </a:spcBef>
              <a:buFont typeface="Wingdings" panose="05000000000000000000" pitchFamily="2" charset="2"/>
              <a:buChar char=""/>
              <a:defRPr/>
            </a:pPr>
            <a:r>
              <a:rPr lang="es-ES" sz="2400" dirty="0">
                <a:ea typeface="+mn-ea"/>
              </a:rPr>
              <a:t> Lograr que el ambiente no sea favorable para el desarrollo y la supervivencia de vectores, y así minimizar su número. </a:t>
            </a:r>
          </a:p>
          <a:p>
            <a:pPr>
              <a:lnSpc>
                <a:spcPct val="100000"/>
              </a:lnSpc>
              <a:spcBef>
                <a:spcPct val="0"/>
              </a:spcBef>
              <a:buFont typeface="Wingdings" panose="05000000000000000000" pitchFamily="2" charset="2"/>
              <a:buChar char=""/>
              <a:defRPr/>
            </a:pPr>
            <a:endParaRPr lang="en-GB" altLang="fr-FR" sz="2400" dirty="0">
              <a:ea typeface="+mn-ea"/>
            </a:endParaRPr>
          </a:p>
          <a:p>
            <a:pPr>
              <a:lnSpc>
                <a:spcPct val="100000"/>
              </a:lnSpc>
              <a:spcBef>
                <a:spcPct val="0"/>
              </a:spcBef>
              <a:buFont typeface="Wingdings" panose="05000000000000000000" pitchFamily="2" charset="2"/>
              <a:buChar char=""/>
              <a:defRPr/>
            </a:pPr>
            <a:r>
              <a:rPr lang="es-ES" sz="2400" dirty="0">
                <a:ea typeface="+mn-ea"/>
              </a:rPr>
              <a:t> Evitar que las diferentes formas que adopta cada vector durante su ciclo de desarrollo lleguen a la etapa adulta a través de la destrucción de huevos, larvas, etc.</a:t>
            </a:r>
          </a:p>
          <a:p>
            <a:pPr>
              <a:lnSpc>
                <a:spcPct val="100000"/>
              </a:lnSpc>
              <a:spcBef>
                <a:spcPct val="0"/>
              </a:spcBef>
              <a:buFont typeface="Wingdings" panose="05000000000000000000" pitchFamily="2" charset="2"/>
              <a:buChar char=""/>
              <a:defRPr/>
            </a:pPr>
            <a:endParaRPr lang="en-GB" altLang="fr-FR" sz="2400" dirty="0">
              <a:ea typeface="+mn-ea"/>
            </a:endParaRPr>
          </a:p>
          <a:p>
            <a:pPr>
              <a:lnSpc>
                <a:spcPct val="100000"/>
              </a:lnSpc>
              <a:spcBef>
                <a:spcPct val="0"/>
              </a:spcBef>
              <a:buFont typeface="Wingdings" panose="05000000000000000000" pitchFamily="2" charset="2"/>
              <a:buChar char=""/>
              <a:defRPr/>
            </a:pPr>
            <a:r>
              <a:rPr lang="es-ES" sz="2400" dirty="0">
                <a:ea typeface="+mn-ea"/>
              </a:rPr>
              <a:t> Promover medidas de protección pasiva (mosquiteros) y evitar que las personas entren en contacto con los ambientes donde pueda ocurrir la transmisión. Los insecticidas deben utilizarse solo como último recurso, ya que es mejor</a:t>
            </a:r>
          </a:p>
          <a:p>
            <a:pPr>
              <a:lnSpc>
                <a:spcPct val="100000"/>
              </a:lnSpc>
              <a:spcBef>
                <a:spcPct val="0"/>
              </a:spcBef>
              <a:buFont typeface="Wingdings" panose="05000000000000000000" pitchFamily="2" charset="2"/>
              <a:buChar char=""/>
              <a:defRPr/>
            </a:pPr>
            <a:endParaRPr lang="en-GB" altLang="fr-FR" sz="2400" dirty="0">
              <a:ea typeface="+mn-ea"/>
            </a:endParaRPr>
          </a:p>
          <a:p>
            <a:pPr>
              <a:lnSpc>
                <a:spcPct val="100000"/>
              </a:lnSpc>
              <a:spcBef>
                <a:spcPct val="0"/>
              </a:spcBef>
              <a:buFont typeface="Wingdings" panose="05000000000000000000" pitchFamily="2" charset="2"/>
              <a:buChar char=""/>
              <a:defRPr/>
            </a:pPr>
            <a:r>
              <a:rPr lang="es-ES" sz="2400" dirty="0">
                <a:ea typeface="+mn-ea"/>
              </a:rPr>
              <a:t> promover una buena higiene personal y ambiental.</a:t>
            </a:r>
          </a:p>
          <a:p>
            <a:pPr>
              <a:defRPr/>
            </a:pPr>
            <a:endParaRPr lang="fr-CH" sz="2400" dirty="0">
              <a:ea typeface="+mn-ea"/>
            </a:endParaRPr>
          </a:p>
        </p:txBody>
      </p:sp>
      <p:sp>
        <p:nvSpPr>
          <p:cNvPr id="5" name="Title 3">
            <a:extLst>
              <a:ext uri="{FF2B5EF4-FFF2-40B4-BE49-F238E27FC236}">
                <a16:creationId xmlns:a16="http://schemas.microsoft.com/office/drawing/2014/main" id="{C8DB561E-45B8-47B8-9FBF-28C349BA3201}"/>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Medidas de lucha </a:t>
            </a:r>
            <a:r>
              <a:rPr lang="es-ES" sz="4399" u="sng" dirty="0" err="1">
                <a:latin typeface="+mn-lt"/>
              </a:rPr>
              <a:t>antivectorial</a:t>
            </a:r>
            <a:endParaRPr lang="es-ES" sz="4399" u="sng" dirty="0">
              <a:latin typeface="+mn-lt"/>
            </a:endParaRPr>
          </a:p>
        </p:txBody>
      </p:sp>
      <p:sp>
        <p:nvSpPr>
          <p:cNvPr id="2" name="Slide Number Placeholder 1">
            <a:extLst>
              <a:ext uri="{FF2B5EF4-FFF2-40B4-BE49-F238E27FC236}">
                <a16:creationId xmlns:a16="http://schemas.microsoft.com/office/drawing/2014/main" id="{C557B768-5D6A-4041-AEDF-AC5E42904102}"/>
              </a:ext>
            </a:extLst>
          </p:cNvPr>
          <p:cNvSpPr>
            <a:spLocks noGrp="1"/>
          </p:cNvSpPr>
          <p:nvPr>
            <p:ph type="sldNum" sz="quarter" idx="12"/>
          </p:nvPr>
        </p:nvSpPr>
        <p:spPr/>
        <p:txBody>
          <a:bodyPr/>
          <a:lstStyle/>
          <a:p>
            <a:fld id="{00865948-8B76-4A50-B7DB-B45DBE1BD062}" type="slidenum">
              <a:rPr lang="fr-CH" smtClean="0"/>
              <a:t>40</a:t>
            </a:fld>
            <a:endParaRPr lang="fr-CH"/>
          </a:p>
        </p:txBody>
      </p:sp>
    </p:spTree>
    <p:extLst>
      <p:ext uri="{BB962C8B-B14F-4D97-AF65-F5344CB8AC3E}">
        <p14:creationId xmlns:p14="http://schemas.microsoft.com/office/powerpoint/2010/main" val="11198908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a:extLst>
              <a:ext uri="{FF2B5EF4-FFF2-40B4-BE49-F238E27FC236}">
                <a16:creationId xmlns:a16="http://schemas.microsoft.com/office/drawing/2014/main" id="{2E4C915E-8E99-4AA5-BFAF-65AA5EAEC287}"/>
              </a:ext>
            </a:extLst>
          </p:cNvPr>
          <p:cNvSpPr>
            <a:spLocks noGrp="1" noChangeArrowheads="1"/>
          </p:cNvSpPr>
          <p:nvPr>
            <p:ph sz="half" idx="1"/>
          </p:nvPr>
        </p:nvSpPr>
        <p:spPr>
          <a:xfrm>
            <a:off x="1100987" y="1989829"/>
            <a:ext cx="5546948" cy="3405369"/>
          </a:xfrm>
        </p:spPr>
        <p:txBody>
          <a:bodyPr rtlCol="0">
            <a:normAutofit fontScale="92500" lnSpcReduction="10000"/>
          </a:bodyPr>
          <a:lstStyle/>
          <a:p>
            <a:pPr>
              <a:lnSpc>
                <a:spcPct val="10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s-ES" dirty="0"/>
              <a:t>Mejorar el saneamiento general.</a:t>
            </a:r>
          </a:p>
          <a:p>
            <a:pPr>
              <a:lnSpc>
                <a:spcPct val="10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s-ES" dirty="0"/>
              <a:t>Eliminar los desechos sólidos, los excrementos y las aguas residuales.</a:t>
            </a:r>
          </a:p>
          <a:p>
            <a:pPr>
              <a:lnSpc>
                <a:spcPct val="10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s-ES" dirty="0"/>
              <a:t>Almacenar alimentos y agua cuidadosamente.</a:t>
            </a:r>
          </a:p>
          <a:p>
            <a:pPr>
              <a:lnSpc>
                <a:spcPct val="10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s-ES" dirty="0"/>
              <a:t>Aumentar la protección personal.</a:t>
            </a:r>
          </a:p>
          <a:p>
            <a:pPr>
              <a:lnSpc>
                <a:spcPct val="100000"/>
              </a:lnSpc>
              <a:spcBef>
                <a:spcPts val="6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s-ES" dirty="0"/>
              <a:t>Aplicar métodos químicos de lucha de forma apropiada.</a:t>
            </a:r>
          </a:p>
        </p:txBody>
      </p:sp>
      <p:pic>
        <p:nvPicPr>
          <p:cNvPr id="65541" name="Picture 3">
            <a:extLst>
              <a:ext uri="{FF2B5EF4-FFF2-40B4-BE49-F238E27FC236}">
                <a16:creationId xmlns:a16="http://schemas.microsoft.com/office/drawing/2014/main" id="{6A026B87-C881-41BB-9877-08FC8F9244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7922" y="3692513"/>
            <a:ext cx="3293992" cy="24647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itle 3">
            <a:extLst>
              <a:ext uri="{FF2B5EF4-FFF2-40B4-BE49-F238E27FC236}">
                <a16:creationId xmlns:a16="http://schemas.microsoft.com/office/drawing/2014/main" id="{17FA7E1D-1746-47B3-93D5-90EF84751B4B}"/>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Prioridades</a:t>
            </a:r>
          </a:p>
        </p:txBody>
      </p:sp>
      <p:pic>
        <p:nvPicPr>
          <p:cNvPr id="5" name="Picture 4">
            <a:extLst>
              <a:ext uri="{FF2B5EF4-FFF2-40B4-BE49-F238E27FC236}">
                <a16:creationId xmlns:a16="http://schemas.microsoft.com/office/drawing/2014/main" id="{EC28B71E-18B3-40C3-A9DB-A3C8BB2DC7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80061" y="1189756"/>
            <a:ext cx="3339891" cy="25027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1DD4C790-EDE2-4B02-AF65-F9B910D32F47}"/>
              </a:ext>
            </a:extLst>
          </p:cNvPr>
          <p:cNvSpPr>
            <a:spLocks noGrp="1"/>
          </p:cNvSpPr>
          <p:nvPr>
            <p:ph type="sldNum" sz="quarter" idx="12"/>
          </p:nvPr>
        </p:nvSpPr>
        <p:spPr/>
        <p:txBody>
          <a:bodyPr/>
          <a:lstStyle/>
          <a:p>
            <a:fld id="{00865948-8B76-4A50-B7DB-B45DBE1BD062}" type="slidenum">
              <a:rPr lang="fr-CH" smtClean="0"/>
              <a:t>41</a:t>
            </a:fld>
            <a:endParaRPr lang="fr-CH"/>
          </a:p>
        </p:txBody>
      </p:sp>
    </p:spTree>
    <p:extLst>
      <p:ext uri="{BB962C8B-B14F-4D97-AF65-F5344CB8AC3E}">
        <p14:creationId xmlns:p14="http://schemas.microsoft.com/office/powerpoint/2010/main" val="29627119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B5183E2-C57D-4683-B4B3-1CD69B97A4DD}"/>
              </a:ext>
            </a:extLst>
          </p:cNvPr>
          <p:cNvSpPr txBox="1">
            <a:spLocks/>
          </p:cNvSpPr>
          <p:nvPr/>
        </p:nvSpPr>
        <p:spPr>
          <a:xfrm>
            <a:off x="978876" y="85147"/>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Enfermedades, vectores y lucha </a:t>
            </a:r>
            <a:r>
              <a:rPr lang="es-ES" sz="4399" u="sng" dirty="0" err="1">
                <a:latin typeface="+mn-lt"/>
              </a:rPr>
              <a:t>antivectorial</a:t>
            </a:r>
            <a:endParaRPr lang="es-ES" sz="4399" u="sng" dirty="0">
              <a:latin typeface="+mn-lt"/>
            </a:endParaRPr>
          </a:p>
        </p:txBody>
      </p:sp>
      <p:graphicFrame>
        <p:nvGraphicFramePr>
          <p:cNvPr id="9" name="Table 8">
            <a:extLst>
              <a:ext uri="{FF2B5EF4-FFF2-40B4-BE49-F238E27FC236}">
                <a16:creationId xmlns:a16="http://schemas.microsoft.com/office/drawing/2014/main" id="{ECB06D37-7A24-4E60-9452-BEF9719BDD32}"/>
              </a:ext>
            </a:extLst>
          </p:cNvPr>
          <p:cNvGraphicFramePr>
            <a:graphicFrameLocks noGrp="1"/>
          </p:cNvGraphicFramePr>
          <p:nvPr>
            <p:extLst>
              <p:ext uri="{D42A27DB-BD31-4B8C-83A1-F6EECF244321}">
                <p14:modId xmlns:p14="http://schemas.microsoft.com/office/powerpoint/2010/main" val="2981481540"/>
              </p:ext>
            </p:extLst>
          </p:nvPr>
        </p:nvGraphicFramePr>
        <p:xfrm>
          <a:off x="773724" y="887302"/>
          <a:ext cx="11072836" cy="5876154"/>
        </p:xfrm>
        <a:graphic>
          <a:graphicData uri="http://schemas.openxmlformats.org/drawingml/2006/table">
            <a:tbl>
              <a:tblPr/>
              <a:tblGrid>
                <a:gridCol w="4149968">
                  <a:extLst>
                    <a:ext uri="{9D8B030D-6E8A-4147-A177-3AD203B41FA5}">
                      <a16:colId xmlns:a16="http://schemas.microsoft.com/office/drawing/2014/main" val="2310718814"/>
                    </a:ext>
                  </a:extLst>
                </a:gridCol>
                <a:gridCol w="3938954">
                  <a:extLst>
                    <a:ext uri="{9D8B030D-6E8A-4147-A177-3AD203B41FA5}">
                      <a16:colId xmlns:a16="http://schemas.microsoft.com/office/drawing/2014/main" val="2684051547"/>
                    </a:ext>
                  </a:extLst>
                </a:gridCol>
                <a:gridCol w="2983914">
                  <a:extLst>
                    <a:ext uri="{9D8B030D-6E8A-4147-A177-3AD203B41FA5}">
                      <a16:colId xmlns:a16="http://schemas.microsoft.com/office/drawing/2014/main" val="1179795402"/>
                    </a:ext>
                  </a:extLst>
                </a:gridCol>
              </a:tblGrid>
              <a:tr h="186481">
                <a:tc>
                  <a:txBody>
                    <a:bodyPr/>
                    <a:lstStyle/>
                    <a:p>
                      <a:pPr algn="l" rtl="0" fontAlgn="ctr"/>
                      <a:r>
                        <a:rPr lang="es-ES" sz="2800" b="1" i="0" u="none" strike="noStrike" noProof="0" dirty="0">
                          <a:solidFill>
                            <a:srgbClr val="000000"/>
                          </a:solidFill>
                          <a:latin typeface="Calibri" panose="020F0502020204030204" pitchFamily="34" charset="0"/>
                        </a:rPr>
                        <a:t>Vectores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l" rtl="0" fontAlgn="ctr"/>
                      <a:r>
                        <a:rPr lang="es-ES" sz="2800" b="1" i="0" u="none" strike="noStrike" noProof="0">
                          <a:solidFill>
                            <a:srgbClr val="000000"/>
                          </a:solidFill>
                          <a:latin typeface="Calibri" panose="020F0502020204030204" pitchFamily="34" charset="0"/>
                        </a:rPr>
                        <a:t>Enfermedad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l" rtl="0" fontAlgn="ctr"/>
                      <a:r>
                        <a:rPr lang="es-ES" sz="2400" b="1" i="0" u="none" strike="noStrike" noProof="0">
                          <a:solidFill>
                            <a:srgbClr val="000000"/>
                          </a:solidFill>
                          <a:latin typeface="Calibri" panose="020F0502020204030204" pitchFamily="34" charset="0"/>
                        </a:rPr>
                        <a:t>Eficacia de las medidas de lucha antivectorial disponibles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339800964"/>
                  </a:ext>
                </a:extLst>
              </a:tr>
              <a:tr h="186481">
                <a:tc>
                  <a:txBody>
                    <a:bodyPr/>
                    <a:lstStyle/>
                    <a:p>
                      <a:pPr algn="l" rtl="0" fontAlgn="ctr"/>
                      <a:r>
                        <a:rPr lang="es-ES" sz="2400" b="0" i="0" u="none" strike="noStrike" noProof="0" dirty="0">
                          <a:solidFill>
                            <a:srgbClr val="000000"/>
                          </a:solidFill>
                          <a:latin typeface="Calibri" panose="020F0502020204030204" pitchFamily="34" charset="0"/>
                        </a:rPr>
                        <a:t>Mosquitos </a:t>
                      </a:r>
                      <a:r>
                        <a:rPr lang="es-ES" sz="2400" b="0" i="0" u="none" strike="noStrike" noProof="0" dirty="0" err="1">
                          <a:solidFill>
                            <a:srgbClr val="000000"/>
                          </a:solidFill>
                          <a:latin typeface="Calibri" panose="020F0502020204030204" pitchFamily="34" charset="0"/>
                        </a:rPr>
                        <a:t>anofelinos</a:t>
                      </a:r>
                      <a:endParaRPr lang="es-ES" sz="2400" b="0" i="0" u="none" strike="noStrike" noProof="0" dirty="0">
                        <a:solidFill>
                          <a:srgbClr val="000000"/>
                        </a:solidFill>
                        <a:latin typeface="Calibri" panose="020F050202020403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2400" b="0" i="0" u="none" strike="noStrike" noProof="0" dirty="0">
                          <a:solidFill>
                            <a:srgbClr val="000000"/>
                          </a:solidFill>
                          <a:latin typeface="Calibri" panose="020F0502020204030204" pitchFamily="34" charset="0"/>
                        </a:rPr>
                        <a:t>Malaria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2400" b="0" i="0" u="none" strike="noStrike" noProof="0">
                          <a:solidFill>
                            <a:srgbClr val="000000"/>
                          </a:solidFill>
                          <a:latin typeface="Calibri" panose="020F0502020204030204" pitchFamily="34" charset="0"/>
                        </a:rPr>
                        <a:t>Poco satisfactoria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204445581"/>
                  </a:ext>
                </a:extLst>
              </a:tr>
              <a:tr h="394600">
                <a:tc>
                  <a:txBody>
                    <a:bodyPr/>
                    <a:lstStyle/>
                    <a:p>
                      <a:pPr algn="l" rtl="0" fontAlgn="ctr"/>
                      <a:r>
                        <a:rPr lang="es-ES" sz="2400" b="0" i="0" u="none" strike="noStrike" noProof="0" dirty="0">
                          <a:solidFill>
                            <a:srgbClr val="000000"/>
                          </a:solidFill>
                          <a:latin typeface="Calibri" panose="020F0502020204030204" pitchFamily="34" charset="0"/>
                        </a:rPr>
                        <a:t>Mosquitos de los géneros</a:t>
                      </a:r>
                      <a:r>
                        <a:rPr lang="es-ES" sz="2400" b="0" i="1" u="none" strike="noStrike" noProof="0" dirty="0">
                          <a:solidFill>
                            <a:srgbClr val="000000"/>
                          </a:solidFill>
                          <a:latin typeface="Calibri" panose="020F0502020204030204" pitchFamily="34" charset="0"/>
                        </a:rPr>
                        <a:t> </a:t>
                      </a:r>
                      <a:r>
                        <a:rPr lang="es-ES" sz="2400" b="0" i="1" u="none" strike="noStrike" noProof="0" dirty="0" err="1">
                          <a:solidFill>
                            <a:srgbClr val="000000"/>
                          </a:solidFill>
                          <a:latin typeface="Calibri" panose="020F0502020204030204" pitchFamily="34" charset="0"/>
                        </a:rPr>
                        <a:t>Culex</a:t>
                      </a:r>
                      <a:r>
                        <a:rPr lang="es-ES" sz="2400" b="0" i="1" u="none" strike="noStrike" noProof="0" dirty="0">
                          <a:solidFill>
                            <a:srgbClr val="000000"/>
                          </a:solidFill>
                          <a:latin typeface="Calibri" panose="020F0502020204030204" pitchFamily="34" charset="0"/>
                        </a:rPr>
                        <a:t> </a:t>
                      </a:r>
                      <a:r>
                        <a:rPr lang="es-ES" sz="2400" b="0" i="0" u="none" strike="noStrike" noProof="0" dirty="0">
                          <a:solidFill>
                            <a:srgbClr val="000000"/>
                          </a:solidFill>
                          <a:latin typeface="Calibri" panose="020F0502020204030204" pitchFamily="34" charset="0"/>
                        </a:rPr>
                        <a:t>y </a:t>
                      </a:r>
                      <a:r>
                        <a:rPr lang="es-ES" sz="2400" b="0" i="1" u="none" strike="noStrike" noProof="0" dirty="0">
                          <a:solidFill>
                            <a:srgbClr val="000000"/>
                          </a:solidFill>
                          <a:latin typeface="Calibri" panose="020F0502020204030204" pitchFamily="34" charset="0"/>
                        </a:rPr>
                        <a:t>Aedes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2400" b="0" i="0" u="none" strike="noStrike" noProof="0">
                          <a:solidFill>
                            <a:srgbClr val="000000"/>
                          </a:solidFill>
                          <a:latin typeface="Calibri" panose="020F0502020204030204" pitchFamily="34" charset="0"/>
                        </a:rPr>
                        <a:t>Filariasis y enfermedades virales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2400" b="0" i="0" u="none" strike="noStrike" noProof="0">
                          <a:solidFill>
                            <a:srgbClr val="000000"/>
                          </a:solidFill>
                          <a:latin typeface="Calibri" panose="020F0502020204030204" pitchFamily="34" charset="0"/>
                        </a:rPr>
                        <a:t>Poco satisfactoria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581643188"/>
                  </a:ext>
                </a:extLst>
              </a:tr>
              <a:tr h="394600">
                <a:tc>
                  <a:txBody>
                    <a:bodyPr/>
                    <a:lstStyle/>
                    <a:p>
                      <a:pPr algn="l" rtl="0" fontAlgn="ctr"/>
                      <a:r>
                        <a:rPr lang="es-ES" sz="2400" b="0" i="0" u="none" strike="noStrike" noProof="0">
                          <a:solidFill>
                            <a:srgbClr val="000000"/>
                          </a:solidFill>
                          <a:latin typeface="Calibri" panose="020F0502020204030204" pitchFamily="34" charset="0"/>
                        </a:rPr>
                        <a:t>Moscas negras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2400" b="0" i="0" u="none" strike="noStrike" noProof="0">
                          <a:solidFill>
                            <a:srgbClr val="000000"/>
                          </a:solidFill>
                          <a:latin typeface="Calibri" panose="020F0502020204030204" pitchFamily="34" charset="0"/>
                        </a:rPr>
                        <a:t>Oncocercosis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2400" b="0" i="0" u="none" strike="noStrike" noProof="0">
                          <a:solidFill>
                            <a:srgbClr val="000000"/>
                          </a:solidFill>
                          <a:latin typeface="Calibri" panose="020F0502020204030204" pitchFamily="34" charset="0"/>
                        </a:rPr>
                        <a:t>Satisfactoria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700718648"/>
                  </a:ext>
                </a:extLst>
              </a:tr>
              <a:tr h="394600">
                <a:tc>
                  <a:txBody>
                    <a:bodyPr/>
                    <a:lstStyle/>
                    <a:p>
                      <a:pPr algn="l" rtl="0" fontAlgn="ctr"/>
                      <a:r>
                        <a:rPr lang="es-ES" sz="2400" b="0" i="0" u="none" strike="noStrike" noProof="0">
                          <a:solidFill>
                            <a:srgbClr val="000000"/>
                          </a:solidFill>
                          <a:latin typeface="Calibri" panose="020F0502020204030204" pitchFamily="34" charset="0"/>
                        </a:rPr>
                        <a:t>Moscas tsetsé</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2400" b="0" i="0" u="none" strike="noStrike" noProof="0">
                          <a:solidFill>
                            <a:srgbClr val="000000"/>
                          </a:solidFill>
                          <a:latin typeface="Calibri" panose="020F0502020204030204" pitchFamily="34" charset="0"/>
                        </a:rPr>
                        <a:t>Tripanosomiasis africana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2400" b="0" i="0" u="none" strike="noStrike" noProof="0">
                          <a:solidFill>
                            <a:srgbClr val="000000"/>
                          </a:solidFill>
                          <a:latin typeface="Calibri" panose="020F0502020204030204" pitchFamily="34" charset="0"/>
                        </a:rPr>
                        <a:t>Satisfactoria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99629164"/>
                  </a:ext>
                </a:extLst>
              </a:tr>
              <a:tr h="394600">
                <a:tc>
                  <a:txBody>
                    <a:bodyPr/>
                    <a:lstStyle/>
                    <a:p>
                      <a:pPr algn="l" rtl="0" fontAlgn="ctr"/>
                      <a:r>
                        <a:rPr lang="es-ES" sz="2400" b="0" i="0" u="none" strike="noStrike" noProof="0" dirty="0">
                          <a:solidFill>
                            <a:srgbClr val="000000"/>
                          </a:solidFill>
                          <a:latin typeface="Calibri" panose="020F0502020204030204" pitchFamily="34" charset="0"/>
                        </a:rPr>
                        <a:t>Mosquitos del género </a:t>
                      </a:r>
                      <a:r>
                        <a:rPr lang="es-ES" sz="2400" b="0" i="1" u="none" strike="noStrike" noProof="0" dirty="0">
                          <a:solidFill>
                            <a:srgbClr val="000000"/>
                          </a:solidFill>
                          <a:latin typeface="Calibri" panose="020F0502020204030204" pitchFamily="34" charset="0"/>
                        </a:rPr>
                        <a:t>Aedes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2400" b="0" i="0" u="none" strike="noStrike" noProof="0">
                          <a:solidFill>
                            <a:srgbClr val="000000"/>
                          </a:solidFill>
                          <a:latin typeface="Calibri" panose="020F0502020204030204" pitchFamily="34" charset="0"/>
                        </a:rPr>
                        <a:t>Fiebre amarilla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2400" b="0" i="0" u="none" strike="noStrike" noProof="0">
                          <a:solidFill>
                            <a:srgbClr val="000000"/>
                          </a:solidFill>
                          <a:latin typeface="Calibri" panose="020F0502020204030204" pitchFamily="34" charset="0"/>
                        </a:rPr>
                        <a:t>Poco satisfactoria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206384022"/>
                  </a:ext>
                </a:extLst>
              </a:tr>
              <a:tr h="394600">
                <a:tc>
                  <a:txBody>
                    <a:bodyPr/>
                    <a:lstStyle/>
                    <a:p>
                      <a:pPr algn="l" rtl="0" fontAlgn="ctr"/>
                      <a:r>
                        <a:rPr lang="es-ES" sz="2400" b="0" i="0" u="none" strike="noStrike" noProof="0">
                          <a:solidFill>
                            <a:srgbClr val="000000"/>
                          </a:solidFill>
                          <a:latin typeface="Calibri" panose="020F0502020204030204" pitchFamily="34" charset="0"/>
                        </a:rPr>
                        <a:t>Moscas de arena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2400" b="0" i="0" u="none" strike="noStrike" noProof="0">
                          <a:solidFill>
                            <a:srgbClr val="000000"/>
                          </a:solidFill>
                          <a:latin typeface="Calibri" panose="020F0502020204030204" pitchFamily="34" charset="0"/>
                        </a:rPr>
                        <a:t>Leishmaniasis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2400" b="0" i="0" u="none" strike="noStrike" noProof="0">
                          <a:solidFill>
                            <a:srgbClr val="000000"/>
                          </a:solidFill>
                          <a:latin typeface="Calibri" panose="020F0502020204030204" pitchFamily="34" charset="0"/>
                        </a:rPr>
                        <a:t>Satisfactoria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3706651751"/>
                  </a:ext>
                </a:extLst>
              </a:tr>
              <a:tr h="394600">
                <a:tc>
                  <a:txBody>
                    <a:bodyPr/>
                    <a:lstStyle/>
                    <a:p>
                      <a:pPr algn="l" rtl="0" fontAlgn="ctr"/>
                      <a:r>
                        <a:rPr lang="es-ES" sz="2400" b="0" i="0" u="none" strike="noStrike" noProof="0">
                          <a:solidFill>
                            <a:srgbClr val="000000"/>
                          </a:solidFill>
                          <a:latin typeface="Calibri" panose="020F0502020204030204" pitchFamily="34" charset="0"/>
                        </a:rPr>
                        <a:t>Insectos triatominos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2400" b="0" i="0" u="none" strike="noStrike" noProof="0">
                          <a:solidFill>
                            <a:srgbClr val="000000"/>
                          </a:solidFill>
                          <a:latin typeface="Calibri" panose="020F0502020204030204" pitchFamily="34" charset="0"/>
                        </a:rPr>
                        <a:t>Mal de Chagas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2400" b="0" i="0" u="none" strike="noStrike" noProof="0">
                          <a:solidFill>
                            <a:srgbClr val="000000"/>
                          </a:solidFill>
                          <a:latin typeface="Calibri" panose="020F0502020204030204" pitchFamily="34" charset="0"/>
                        </a:rPr>
                        <a:t>Satisfactoria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3769630584"/>
                  </a:ext>
                </a:extLst>
              </a:tr>
              <a:tr h="443144">
                <a:tc>
                  <a:txBody>
                    <a:bodyPr/>
                    <a:lstStyle/>
                    <a:p>
                      <a:pPr algn="l" rtl="0" fontAlgn="ctr"/>
                      <a:r>
                        <a:rPr lang="es-ES" sz="2400" b="0" i="0" u="none" strike="noStrike" noProof="0">
                          <a:solidFill>
                            <a:srgbClr val="000000"/>
                          </a:solidFill>
                          <a:latin typeface="Calibri" panose="020F0502020204030204" pitchFamily="34" charset="0"/>
                        </a:rPr>
                        <a:t>Piojos de cuerpo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2400" b="0" i="0" u="none" strike="noStrike" noProof="0">
                          <a:solidFill>
                            <a:srgbClr val="000000"/>
                          </a:solidFill>
                          <a:latin typeface="Calibri" panose="020F0502020204030204" pitchFamily="34" charset="0"/>
                        </a:rPr>
                        <a:t>Fiebre recurrente y tifus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2400" b="0" i="0" u="none" strike="noStrike" noProof="0">
                          <a:solidFill>
                            <a:srgbClr val="000000"/>
                          </a:solidFill>
                          <a:latin typeface="Calibri" panose="020F0502020204030204" pitchFamily="34" charset="0"/>
                        </a:rPr>
                        <a:t>Moderada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A77"/>
                    </a:solidFill>
                  </a:tcPr>
                </a:tc>
                <a:extLst>
                  <a:ext uri="{0D108BD9-81ED-4DB2-BD59-A6C34878D82A}">
                    <a16:rowId xmlns:a16="http://schemas.microsoft.com/office/drawing/2014/main" val="4031644021"/>
                  </a:ext>
                </a:extLst>
              </a:tr>
              <a:tr h="457200">
                <a:tc>
                  <a:txBody>
                    <a:bodyPr/>
                    <a:lstStyle/>
                    <a:p>
                      <a:pPr algn="l" rtl="0" fontAlgn="ctr"/>
                      <a:r>
                        <a:rPr lang="es-ES" sz="2400" b="0" i="0" u="none" strike="noStrike" noProof="0">
                          <a:solidFill>
                            <a:srgbClr val="000000"/>
                          </a:solidFill>
                          <a:latin typeface="Calibri" panose="020F0502020204030204" pitchFamily="34" charset="0"/>
                        </a:rPr>
                        <a:t>Ratas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2400" b="0" i="0" u="none" strike="noStrike" noProof="0">
                          <a:solidFill>
                            <a:srgbClr val="000000"/>
                          </a:solidFill>
                          <a:latin typeface="Calibri" panose="020F0502020204030204" pitchFamily="34" charset="0"/>
                        </a:rPr>
                        <a:t>Leptospirosis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2400" b="0" i="0" u="none" strike="noStrike" noProof="0">
                          <a:solidFill>
                            <a:srgbClr val="000000"/>
                          </a:solidFill>
                          <a:latin typeface="Calibri" panose="020F0502020204030204" pitchFamily="34" charset="0"/>
                        </a:rPr>
                        <a:t>Moderada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A77"/>
                    </a:solidFill>
                  </a:tcPr>
                </a:tc>
                <a:extLst>
                  <a:ext uri="{0D108BD9-81ED-4DB2-BD59-A6C34878D82A}">
                    <a16:rowId xmlns:a16="http://schemas.microsoft.com/office/drawing/2014/main" val="3386028059"/>
                  </a:ext>
                </a:extLst>
              </a:tr>
              <a:tr h="394600">
                <a:tc>
                  <a:txBody>
                    <a:bodyPr/>
                    <a:lstStyle/>
                    <a:p>
                      <a:pPr algn="l" rtl="0" fontAlgn="ctr"/>
                      <a:r>
                        <a:rPr lang="es-ES" sz="2400" b="0" i="0" u="none" strike="noStrike" noProof="0">
                          <a:solidFill>
                            <a:srgbClr val="000000"/>
                          </a:solidFill>
                          <a:latin typeface="Calibri" panose="020F0502020204030204" pitchFamily="34" charset="0"/>
                        </a:rPr>
                        <a:t>Ácaros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2400" b="0" i="0" u="none" strike="noStrike" noProof="0">
                          <a:solidFill>
                            <a:srgbClr val="000000"/>
                          </a:solidFill>
                          <a:latin typeface="Calibri" panose="020F0502020204030204" pitchFamily="34" charset="0"/>
                        </a:rPr>
                        <a:t>Tifus de las malezas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2400" b="0" i="0" u="none" strike="noStrike" noProof="0">
                          <a:solidFill>
                            <a:srgbClr val="000000"/>
                          </a:solidFill>
                          <a:latin typeface="Calibri" panose="020F0502020204030204" pitchFamily="34" charset="0"/>
                        </a:rPr>
                        <a:t>Satisfactoria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490822048"/>
                  </a:ext>
                </a:extLst>
              </a:tr>
              <a:tr h="394600">
                <a:tc>
                  <a:txBody>
                    <a:bodyPr/>
                    <a:lstStyle/>
                    <a:p>
                      <a:pPr algn="l" rtl="0" fontAlgn="ctr"/>
                      <a:r>
                        <a:rPr lang="es-ES" sz="2400" b="0" i="0" u="none" strike="noStrike" noProof="0">
                          <a:solidFill>
                            <a:srgbClr val="000000"/>
                          </a:solidFill>
                          <a:latin typeface="Calibri" panose="020F0502020204030204" pitchFamily="34" charset="0"/>
                        </a:rPr>
                        <a:t>Arador de la sarna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2400" b="0" i="0" u="none" strike="noStrike" noProof="0">
                          <a:solidFill>
                            <a:srgbClr val="000000"/>
                          </a:solidFill>
                          <a:latin typeface="Calibri" panose="020F0502020204030204" pitchFamily="34" charset="0"/>
                        </a:rPr>
                        <a:t>Sarna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2400" b="0" i="0" u="none" strike="noStrike" noProof="0" dirty="0">
                          <a:solidFill>
                            <a:srgbClr val="000000"/>
                          </a:solidFill>
                          <a:latin typeface="Calibri" panose="020F0502020204030204" pitchFamily="34" charset="0"/>
                        </a:rPr>
                        <a:t>Satisfactoria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259166755"/>
                  </a:ext>
                </a:extLst>
              </a:tr>
            </a:tbl>
          </a:graphicData>
        </a:graphic>
      </p:graphicFrame>
      <p:sp>
        <p:nvSpPr>
          <p:cNvPr id="2" name="Slide Number Placeholder 1">
            <a:extLst>
              <a:ext uri="{FF2B5EF4-FFF2-40B4-BE49-F238E27FC236}">
                <a16:creationId xmlns:a16="http://schemas.microsoft.com/office/drawing/2014/main" id="{F43E7D3C-B6D3-43B8-9BC2-874BA8CF8F14}"/>
              </a:ext>
            </a:extLst>
          </p:cNvPr>
          <p:cNvSpPr>
            <a:spLocks noGrp="1"/>
          </p:cNvSpPr>
          <p:nvPr>
            <p:ph type="sldNum" sz="quarter" idx="12"/>
          </p:nvPr>
        </p:nvSpPr>
        <p:spPr/>
        <p:txBody>
          <a:bodyPr/>
          <a:lstStyle/>
          <a:p>
            <a:fld id="{00865948-8B76-4A50-B7DB-B45DBE1BD062}" type="slidenum">
              <a:rPr lang="fr-CH" smtClean="0"/>
              <a:t>42</a:t>
            </a:fld>
            <a:endParaRPr lang="fr-CH"/>
          </a:p>
        </p:txBody>
      </p:sp>
    </p:spTree>
    <p:extLst>
      <p:ext uri="{BB962C8B-B14F-4D97-AF65-F5344CB8AC3E}">
        <p14:creationId xmlns:p14="http://schemas.microsoft.com/office/powerpoint/2010/main" val="32717385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EE412107-C84C-4B43-B5D2-1EB7B60634FF}"/>
              </a:ext>
            </a:extLst>
          </p:cNvPr>
          <p:cNvPicPr>
            <a:picLocks noChangeAspect="1"/>
          </p:cNvPicPr>
          <p:nvPr/>
        </p:nvPicPr>
        <p:blipFill>
          <a:blip r:embed="rId3"/>
          <a:stretch>
            <a:fillRect/>
          </a:stretch>
        </p:blipFill>
        <p:spPr>
          <a:xfrm>
            <a:off x="1728198" y="1088156"/>
            <a:ext cx="9207035" cy="5168862"/>
          </a:xfrm>
          <a:prstGeom prst="rect">
            <a:avLst/>
          </a:prstGeom>
        </p:spPr>
      </p:pic>
      <p:sp>
        <p:nvSpPr>
          <p:cNvPr id="7" name="Title 3">
            <a:extLst>
              <a:ext uri="{FF2B5EF4-FFF2-40B4-BE49-F238E27FC236}">
                <a16:creationId xmlns:a16="http://schemas.microsoft.com/office/drawing/2014/main" id="{BAF235AC-2A9A-4F96-B805-D6A687FF3C31}"/>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Video</a:t>
            </a:r>
          </a:p>
        </p:txBody>
      </p:sp>
      <p:sp>
        <p:nvSpPr>
          <p:cNvPr id="9" name="Rectangle 8">
            <a:extLst>
              <a:ext uri="{FF2B5EF4-FFF2-40B4-BE49-F238E27FC236}">
                <a16:creationId xmlns:a16="http://schemas.microsoft.com/office/drawing/2014/main" id="{5B24DE16-45E6-44D3-A5DD-93E8025EB096}"/>
              </a:ext>
            </a:extLst>
          </p:cNvPr>
          <p:cNvSpPr/>
          <p:nvPr/>
        </p:nvSpPr>
        <p:spPr>
          <a:xfrm>
            <a:off x="1634214" y="6329998"/>
            <a:ext cx="4942379" cy="646331"/>
          </a:xfrm>
          <a:prstGeom prst="rect">
            <a:avLst/>
          </a:prstGeom>
        </p:spPr>
        <p:txBody>
          <a:bodyPr wrap="none">
            <a:spAutoFit/>
          </a:bodyPr>
          <a:lstStyle/>
          <a:p>
            <a:r>
              <a:rPr lang="es-ES"/>
              <a:t>https://www.youtube.com/watch?v=yOJ_lNO8cuU</a:t>
            </a:r>
          </a:p>
          <a:p>
            <a:endParaRPr lang="fr-CH" dirty="0"/>
          </a:p>
        </p:txBody>
      </p:sp>
      <p:sp>
        <p:nvSpPr>
          <p:cNvPr id="2" name="Slide Number Placeholder 1">
            <a:extLst>
              <a:ext uri="{FF2B5EF4-FFF2-40B4-BE49-F238E27FC236}">
                <a16:creationId xmlns:a16="http://schemas.microsoft.com/office/drawing/2014/main" id="{1D57A557-F7F6-4BB0-8CA9-07246E23EC9B}"/>
              </a:ext>
            </a:extLst>
          </p:cNvPr>
          <p:cNvSpPr>
            <a:spLocks noGrp="1"/>
          </p:cNvSpPr>
          <p:nvPr>
            <p:ph type="sldNum" sz="quarter" idx="12"/>
          </p:nvPr>
        </p:nvSpPr>
        <p:spPr/>
        <p:txBody>
          <a:bodyPr/>
          <a:lstStyle/>
          <a:p>
            <a:fld id="{00865948-8B76-4A50-B7DB-B45DBE1BD062}" type="slidenum">
              <a:rPr lang="fr-CH" smtClean="0"/>
              <a:t>43</a:t>
            </a:fld>
            <a:endParaRPr lang="fr-CH"/>
          </a:p>
        </p:txBody>
      </p:sp>
    </p:spTree>
    <p:extLst>
      <p:ext uri="{BB962C8B-B14F-4D97-AF65-F5344CB8AC3E}">
        <p14:creationId xmlns:p14="http://schemas.microsoft.com/office/powerpoint/2010/main" val="27667050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4509-8FBA-436C-B6EB-D2338BF006A3}"/>
              </a:ext>
            </a:extLst>
          </p:cNvPr>
          <p:cNvSpPr>
            <a:spLocks noGrp="1"/>
          </p:cNvSpPr>
          <p:nvPr>
            <p:ph type="title"/>
          </p:nvPr>
        </p:nvSpPr>
        <p:spPr/>
        <p:txBody>
          <a:bodyPr/>
          <a:lstStyle/>
          <a:p>
            <a:pPr algn="ctr"/>
            <a:r>
              <a:rPr lang="es-ES" u="sng"/>
              <a:t>Conclusión: saneamiento</a:t>
            </a:r>
          </a:p>
        </p:txBody>
      </p:sp>
      <p:sp>
        <p:nvSpPr>
          <p:cNvPr id="3" name="Content Placeholder 2">
            <a:extLst>
              <a:ext uri="{FF2B5EF4-FFF2-40B4-BE49-F238E27FC236}">
                <a16:creationId xmlns:a16="http://schemas.microsoft.com/office/drawing/2014/main" id="{6DC4DB63-C988-4638-96FE-FE0DF8E341D4}"/>
              </a:ext>
            </a:extLst>
          </p:cNvPr>
          <p:cNvSpPr>
            <a:spLocks noGrp="1"/>
          </p:cNvSpPr>
          <p:nvPr>
            <p:ph idx="1"/>
          </p:nvPr>
        </p:nvSpPr>
        <p:spPr>
          <a:xfrm>
            <a:off x="1260231" y="1766570"/>
            <a:ext cx="10515600" cy="4513898"/>
          </a:xfrm>
        </p:spPr>
        <p:txBody>
          <a:bodyPr>
            <a:normAutofit fontScale="77500" lnSpcReduction="20000"/>
          </a:bodyPr>
          <a:lstStyle/>
          <a:p>
            <a:pPr>
              <a:lnSpc>
                <a:spcPct val="110000"/>
              </a:lnSpc>
              <a:spcAft>
                <a:spcPts val="1200"/>
              </a:spcAft>
            </a:pPr>
            <a:r>
              <a:rPr lang="es-ES" dirty="0"/>
              <a:t>La ingeniería de salud pública abarca tanto el diseño de la </a:t>
            </a:r>
            <a:r>
              <a:rPr lang="es-ES" dirty="0">
                <a:solidFill>
                  <a:srgbClr val="0000FF"/>
                </a:solidFill>
              </a:rPr>
              <a:t>infraestructura</a:t>
            </a:r>
            <a:r>
              <a:rPr lang="es-ES" dirty="0"/>
              <a:t> y los </a:t>
            </a:r>
            <a:r>
              <a:rPr lang="es-ES" dirty="0">
                <a:solidFill>
                  <a:srgbClr val="0000FF"/>
                </a:solidFill>
              </a:rPr>
              <a:t>servicios</a:t>
            </a:r>
            <a:r>
              <a:rPr lang="es-ES" dirty="0"/>
              <a:t> de saneamiento como la </a:t>
            </a:r>
            <a:r>
              <a:rPr lang="es-ES" dirty="0">
                <a:solidFill>
                  <a:srgbClr val="0000FF"/>
                </a:solidFill>
              </a:rPr>
              <a:t>sensibilización y educación </a:t>
            </a:r>
            <a:r>
              <a:rPr lang="es-ES" dirty="0"/>
              <a:t>de la población.</a:t>
            </a:r>
          </a:p>
          <a:p>
            <a:pPr marL="171450" lvl="0" indent="-171450">
              <a:lnSpc>
                <a:spcPct val="110000"/>
              </a:lnSpc>
              <a:spcBef>
                <a:spcPts val="0"/>
              </a:spcBef>
              <a:spcAft>
                <a:spcPts val="1200"/>
              </a:spcAft>
              <a:defRPr/>
            </a:pPr>
            <a:r>
              <a:rPr lang="es-ES" dirty="0"/>
              <a:t>Los sistemas de saneamiento se </a:t>
            </a:r>
            <a:r>
              <a:rPr lang="es-ES" dirty="0">
                <a:solidFill>
                  <a:srgbClr val="0000FF"/>
                </a:solidFill>
              </a:rPr>
              <a:t>componen de un conjunto de tecnologías compatibles </a:t>
            </a:r>
            <a:r>
              <a:rPr lang="es-ES" dirty="0"/>
              <a:t>que, en conjunto, permiten la recolección, el almacenamiento, el tratamiento y la eliminación segura de todos los productos de aguas residuales. Los sistemas siempre deben </a:t>
            </a:r>
            <a:r>
              <a:rPr lang="es-ES" dirty="0">
                <a:solidFill>
                  <a:srgbClr val="0000FF"/>
                </a:solidFill>
              </a:rPr>
              <a:t>adaptarse</a:t>
            </a:r>
            <a:r>
              <a:rPr lang="es-ES" dirty="0"/>
              <a:t> </a:t>
            </a:r>
            <a:r>
              <a:rPr lang="es-ES" dirty="0">
                <a:solidFill>
                  <a:srgbClr val="0000FF"/>
                </a:solidFill>
              </a:rPr>
              <a:t>al contexto local</a:t>
            </a:r>
            <a:r>
              <a:rPr lang="es-ES" dirty="0"/>
              <a:t>.</a:t>
            </a:r>
          </a:p>
          <a:p>
            <a:pPr marL="171450" indent="-171450">
              <a:lnSpc>
                <a:spcPct val="110000"/>
              </a:lnSpc>
              <a:spcBef>
                <a:spcPts val="0"/>
              </a:spcBef>
              <a:spcAft>
                <a:spcPts val="1200"/>
              </a:spcAft>
              <a:defRPr/>
            </a:pPr>
            <a:r>
              <a:rPr lang="es-ES" dirty="0">
                <a:solidFill>
                  <a:srgbClr val="0000FF"/>
                </a:solidFill>
                <a:ea typeface="Times New Roman"/>
                <a:cs typeface="Times New Roman"/>
              </a:rPr>
              <a:t>La clasificación de desechos peligrosos </a:t>
            </a:r>
            <a:r>
              <a:rPr lang="es-ES" dirty="0"/>
              <a:t>en el lugar en donde se produjeron es el método más eficaz para limitar sus riesgos. Asimismo, es necesario establecer soluciones adecuadas para </a:t>
            </a:r>
            <a:r>
              <a:rPr lang="es-ES" dirty="0">
                <a:solidFill>
                  <a:srgbClr val="0000FF"/>
                </a:solidFill>
                <a:ea typeface="Times New Roman"/>
                <a:cs typeface="Times New Roman"/>
              </a:rPr>
              <a:t>contener, transportar, tratar y eliminar</a:t>
            </a:r>
            <a:r>
              <a:rPr lang="es-ES" dirty="0"/>
              <a:t> productos de desecho separados. </a:t>
            </a:r>
          </a:p>
          <a:p>
            <a:pPr marL="171450" indent="-171450">
              <a:lnSpc>
                <a:spcPct val="110000"/>
              </a:lnSpc>
              <a:spcBef>
                <a:spcPts val="0"/>
              </a:spcBef>
              <a:spcAft>
                <a:spcPts val="1200"/>
              </a:spcAft>
              <a:defRPr/>
            </a:pPr>
            <a:r>
              <a:rPr lang="es-ES" dirty="0"/>
              <a:t>Generalmente, las </a:t>
            </a:r>
            <a:r>
              <a:rPr lang="es-ES" dirty="0">
                <a:solidFill>
                  <a:srgbClr val="0000FF"/>
                </a:solidFill>
              </a:rPr>
              <a:t>medidas de lucha </a:t>
            </a:r>
            <a:r>
              <a:rPr lang="es-ES" dirty="0" err="1">
                <a:solidFill>
                  <a:srgbClr val="0000FF"/>
                </a:solidFill>
              </a:rPr>
              <a:t>antivectorial</a:t>
            </a:r>
            <a:r>
              <a:rPr lang="es-ES" dirty="0">
                <a:solidFill>
                  <a:srgbClr val="0000FF"/>
                </a:solidFill>
              </a:rPr>
              <a:t> </a:t>
            </a:r>
            <a:r>
              <a:rPr lang="es-ES" dirty="0"/>
              <a:t>más eficaces son la mejora de las condiciones de higiene, la correcta eliminación de los desechos, la protección de alimentos, el almacenamiento de agua y el aumento de la protección personal.</a:t>
            </a:r>
          </a:p>
          <a:p>
            <a:pPr>
              <a:lnSpc>
                <a:spcPct val="110000"/>
              </a:lnSpc>
              <a:spcBef>
                <a:spcPts val="0"/>
              </a:spcBef>
              <a:defRPr/>
            </a:pPr>
            <a:endParaRPr lang="fr-FR" dirty="0">
              <a:ea typeface="Times New Roman"/>
              <a:cs typeface="Times New Roman"/>
            </a:endParaRPr>
          </a:p>
          <a:p>
            <a:pPr>
              <a:lnSpc>
                <a:spcPct val="110000"/>
              </a:lnSpc>
              <a:spcBef>
                <a:spcPts val="0"/>
              </a:spcBef>
              <a:defRPr/>
            </a:pPr>
            <a:endParaRPr lang="fr-CA" dirty="0">
              <a:ea typeface="Times New Roman"/>
              <a:cs typeface="Times New Roman"/>
            </a:endParaRPr>
          </a:p>
          <a:p>
            <a:pPr marL="171450" lvl="0" indent="-171450">
              <a:lnSpc>
                <a:spcPct val="100000"/>
              </a:lnSpc>
              <a:spcBef>
                <a:spcPts val="0"/>
              </a:spcBef>
              <a:defRPr/>
            </a:pPr>
            <a:endParaRPr lang="fr-CH" dirty="0"/>
          </a:p>
        </p:txBody>
      </p:sp>
      <p:sp>
        <p:nvSpPr>
          <p:cNvPr id="4" name="Slide Number Placeholder 3">
            <a:extLst>
              <a:ext uri="{FF2B5EF4-FFF2-40B4-BE49-F238E27FC236}">
                <a16:creationId xmlns:a16="http://schemas.microsoft.com/office/drawing/2014/main" id="{E89C1FB4-31A4-4EC2-8B14-2F286D7AEE1D}"/>
              </a:ext>
            </a:extLst>
          </p:cNvPr>
          <p:cNvSpPr>
            <a:spLocks noGrp="1"/>
          </p:cNvSpPr>
          <p:nvPr>
            <p:ph type="sldNum" sz="quarter" idx="12"/>
          </p:nvPr>
        </p:nvSpPr>
        <p:spPr/>
        <p:txBody>
          <a:bodyPr/>
          <a:lstStyle/>
          <a:p>
            <a:fld id="{00865948-8B76-4A50-B7DB-B45DBE1BD062}" type="slidenum">
              <a:rPr lang="fr-CH" smtClean="0"/>
              <a:t>44</a:t>
            </a:fld>
            <a:endParaRPr lang="fr-CH"/>
          </a:p>
        </p:txBody>
      </p:sp>
    </p:spTree>
    <p:extLst>
      <p:ext uri="{BB962C8B-B14F-4D97-AF65-F5344CB8AC3E}">
        <p14:creationId xmlns:p14="http://schemas.microsoft.com/office/powerpoint/2010/main" val="2813708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2" descr="http://ecx.images-amazon.com/images/I/51XcnK5VtIL._SY300_.jpg">
            <a:extLst>
              <a:ext uri="{FF2B5EF4-FFF2-40B4-BE49-F238E27FC236}">
                <a16:creationId xmlns:a16="http://schemas.microsoft.com/office/drawing/2014/main" id="{10F340C5-13BC-43E3-9846-E34C95B700C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401891" y="1667180"/>
            <a:ext cx="2779806" cy="4048261"/>
          </a:xfrm>
          <a:ln>
            <a:solidFill>
              <a:schemeClr val="tx1"/>
            </a:solidFill>
          </a:ln>
        </p:spPr>
      </p:pic>
      <p:pic>
        <p:nvPicPr>
          <p:cNvPr id="70660" name="Picture 4" descr="http://wedc.lboro.ac.uk/resources/covers/9780906055908.jpg">
            <a:extLst>
              <a:ext uri="{FF2B5EF4-FFF2-40B4-BE49-F238E27FC236}">
                <a16:creationId xmlns:a16="http://schemas.microsoft.com/office/drawing/2014/main" id="{2DF84F2A-5B8A-4BC0-AA78-19CF81A23AD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378072" y="1667180"/>
            <a:ext cx="2878763" cy="4084245"/>
          </a:xfrm>
          <a:ln>
            <a:solidFill>
              <a:schemeClr val="tx1"/>
            </a:solidFill>
          </a:ln>
        </p:spPr>
      </p:pic>
      <p:sp>
        <p:nvSpPr>
          <p:cNvPr id="70661" name="TextBox 4">
            <a:extLst>
              <a:ext uri="{FF2B5EF4-FFF2-40B4-BE49-F238E27FC236}">
                <a16:creationId xmlns:a16="http://schemas.microsoft.com/office/drawing/2014/main" id="{72F7D40D-F3B5-480B-B5AA-CCE08E66E4EB}"/>
              </a:ext>
            </a:extLst>
          </p:cNvPr>
          <p:cNvSpPr txBox="1">
            <a:spLocks noChangeArrowheads="1"/>
          </p:cNvSpPr>
          <p:nvPr/>
        </p:nvSpPr>
        <p:spPr bwMode="auto">
          <a:xfrm>
            <a:off x="1242228" y="5756185"/>
            <a:ext cx="50913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
                <a:srgbClr val="000000"/>
              </a:buClr>
              <a:buSzPct val="100000"/>
              <a:buFont typeface="Times New Roman" panose="02020603050405020304" pitchFamily="18" charset="0"/>
              <a:buNone/>
            </a:pPr>
            <a:r>
              <a:rPr lang="es-ES" sz="2400" dirty="0"/>
              <a:t>Manual sobre el control </a:t>
            </a:r>
          </a:p>
          <a:p>
            <a:pPr algn="ctr">
              <a:buClr>
                <a:srgbClr val="000000"/>
              </a:buClr>
              <a:buSzPct val="100000"/>
              <a:buFont typeface="Times New Roman" panose="02020603050405020304" pitchFamily="18" charset="0"/>
              <a:buNone/>
            </a:pPr>
            <a:r>
              <a:rPr lang="es-ES" sz="2400" dirty="0"/>
              <a:t>de las enfermedades transmisibles (OMS: 2004)</a:t>
            </a:r>
          </a:p>
        </p:txBody>
      </p:sp>
      <p:sp>
        <p:nvSpPr>
          <p:cNvPr id="70662" name="TextBox 7">
            <a:extLst>
              <a:ext uri="{FF2B5EF4-FFF2-40B4-BE49-F238E27FC236}">
                <a16:creationId xmlns:a16="http://schemas.microsoft.com/office/drawing/2014/main" id="{2156EE79-2F4B-40AD-BD47-0D5D3CF011AA}"/>
              </a:ext>
            </a:extLst>
          </p:cNvPr>
          <p:cNvSpPr txBox="1">
            <a:spLocks noChangeArrowheads="1"/>
          </p:cNvSpPr>
          <p:nvPr/>
        </p:nvSpPr>
        <p:spPr bwMode="auto">
          <a:xfrm>
            <a:off x="6236677" y="5751425"/>
            <a:ext cx="51171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
                <a:srgbClr val="000000"/>
              </a:buClr>
              <a:buSzPct val="100000"/>
              <a:buFont typeface="Times New Roman" panose="02020603050405020304" pitchFamily="18" charset="0"/>
              <a:buNone/>
            </a:pPr>
            <a:r>
              <a:rPr lang="es-ES" sz="2400" i="1" dirty="0" err="1"/>
              <a:t>Controlling</a:t>
            </a:r>
            <a:r>
              <a:rPr lang="es-ES" sz="2400" i="1" dirty="0"/>
              <a:t> and </a:t>
            </a:r>
            <a:r>
              <a:rPr lang="es-ES" sz="2400" i="1" dirty="0" err="1"/>
              <a:t>preventing</a:t>
            </a:r>
            <a:r>
              <a:rPr lang="es-ES" sz="2400" i="1" dirty="0"/>
              <a:t> </a:t>
            </a:r>
            <a:r>
              <a:rPr lang="es-ES" sz="2400" i="1" dirty="0" err="1"/>
              <a:t>disease</a:t>
            </a:r>
            <a:r>
              <a:rPr lang="es-ES" sz="2400" i="1" dirty="0"/>
              <a:t> </a:t>
            </a:r>
            <a:r>
              <a:rPr lang="es-ES" sz="2400" dirty="0"/>
              <a:t>(Control y prevención de las enfermedades) (WEDC: 2003)</a:t>
            </a:r>
          </a:p>
        </p:txBody>
      </p:sp>
      <p:sp>
        <p:nvSpPr>
          <p:cNvPr id="7" name="Title 3">
            <a:extLst>
              <a:ext uri="{FF2B5EF4-FFF2-40B4-BE49-F238E27FC236}">
                <a16:creationId xmlns:a16="http://schemas.microsoft.com/office/drawing/2014/main" id="{F3B11C7A-D4CC-4803-95F5-85C11A398E8D}"/>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dirty="0">
                <a:latin typeface="+mn-lt"/>
              </a:rPr>
              <a:t>Más información</a:t>
            </a:r>
          </a:p>
        </p:txBody>
      </p:sp>
      <p:sp>
        <p:nvSpPr>
          <p:cNvPr id="2" name="Slide Number Placeholder 1">
            <a:extLst>
              <a:ext uri="{FF2B5EF4-FFF2-40B4-BE49-F238E27FC236}">
                <a16:creationId xmlns:a16="http://schemas.microsoft.com/office/drawing/2014/main" id="{9F41D90D-ABCD-4C7D-8214-425F65B476F5}"/>
              </a:ext>
            </a:extLst>
          </p:cNvPr>
          <p:cNvSpPr>
            <a:spLocks noGrp="1"/>
          </p:cNvSpPr>
          <p:nvPr>
            <p:ph type="sldNum" sz="quarter" idx="12"/>
          </p:nvPr>
        </p:nvSpPr>
        <p:spPr/>
        <p:txBody>
          <a:bodyPr/>
          <a:lstStyle/>
          <a:p>
            <a:fld id="{00865948-8B76-4A50-B7DB-B45DBE1BD062}" type="slidenum">
              <a:rPr lang="fr-CH" smtClean="0"/>
              <a:t>45</a:t>
            </a:fld>
            <a:endParaRPr lang="fr-CH"/>
          </a:p>
        </p:txBody>
      </p:sp>
    </p:spTree>
    <p:extLst>
      <p:ext uri="{BB962C8B-B14F-4D97-AF65-F5344CB8AC3E}">
        <p14:creationId xmlns:p14="http://schemas.microsoft.com/office/powerpoint/2010/main" val="5480003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74CE87EA-4DF9-4C3A-9E18-D3B19ED7115E}"/>
              </a:ext>
            </a:extLst>
          </p:cNvPr>
          <p:cNvPicPr>
            <a:picLocks noChangeAspect="1"/>
          </p:cNvPicPr>
          <p:nvPr/>
        </p:nvPicPr>
        <p:blipFill>
          <a:blip r:embed="rId4"/>
          <a:stretch>
            <a:fillRect/>
          </a:stretch>
        </p:blipFill>
        <p:spPr>
          <a:xfrm>
            <a:off x="1306132" y="1281144"/>
            <a:ext cx="10047668" cy="5090463"/>
          </a:xfrm>
          <a:prstGeom prst="rect">
            <a:avLst/>
          </a:prstGeom>
        </p:spPr>
      </p:pic>
      <p:sp>
        <p:nvSpPr>
          <p:cNvPr id="7" name="Title 3">
            <a:extLst>
              <a:ext uri="{FF2B5EF4-FFF2-40B4-BE49-F238E27FC236}">
                <a16:creationId xmlns:a16="http://schemas.microsoft.com/office/drawing/2014/main" id="{2F2713CC-117E-4E0B-9AE1-7CF746A7289F}"/>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Más información</a:t>
            </a:r>
          </a:p>
        </p:txBody>
      </p:sp>
      <p:sp>
        <p:nvSpPr>
          <p:cNvPr id="2" name="Slide Number Placeholder 1">
            <a:extLst>
              <a:ext uri="{FF2B5EF4-FFF2-40B4-BE49-F238E27FC236}">
                <a16:creationId xmlns:a16="http://schemas.microsoft.com/office/drawing/2014/main" id="{20B8AEE7-E211-48E5-BE64-A2C12F73AFBB}"/>
              </a:ext>
            </a:extLst>
          </p:cNvPr>
          <p:cNvSpPr>
            <a:spLocks noGrp="1"/>
          </p:cNvSpPr>
          <p:nvPr>
            <p:ph type="sldNum" sz="quarter" idx="12"/>
          </p:nvPr>
        </p:nvSpPr>
        <p:spPr/>
        <p:txBody>
          <a:bodyPr/>
          <a:lstStyle/>
          <a:p>
            <a:fld id="{00865948-8B76-4A50-B7DB-B45DBE1BD062}" type="slidenum">
              <a:rPr lang="fr-CH" smtClean="0"/>
              <a:t>46</a:t>
            </a:fld>
            <a:endParaRPr lang="fr-CH"/>
          </a:p>
        </p:txBody>
      </p:sp>
    </p:spTree>
    <p:extLst>
      <p:ext uri="{BB962C8B-B14F-4D97-AF65-F5344CB8AC3E}">
        <p14:creationId xmlns:p14="http://schemas.microsoft.com/office/powerpoint/2010/main" val="3388240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ED15E073-7453-4C0C-8E31-9E7ABFA33AC4}"/>
              </a:ext>
            </a:extLst>
          </p:cNvPr>
          <p:cNvSpPr>
            <a:spLocks noGrp="1"/>
          </p:cNvSpPr>
          <p:nvPr>
            <p:ph type="title"/>
          </p:nvPr>
        </p:nvSpPr>
        <p:spPr>
          <a:xfrm>
            <a:off x="2100106" y="4814207"/>
            <a:ext cx="8534400" cy="1524000"/>
          </a:xfrm>
        </p:spPr>
        <p:txBody>
          <a:bodyPr>
            <a:norm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2800" dirty="0">
                <a:latin typeface="+mn-lt"/>
              </a:rPr>
              <a:t>¿Por qué nos interesa la cuestión de los excrementos?</a:t>
            </a:r>
          </a:p>
        </p:txBody>
      </p:sp>
      <p:grpSp>
        <p:nvGrpSpPr>
          <p:cNvPr id="7" name="Group 2">
            <a:extLst>
              <a:ext uri="{FF2B5EF4-FFF2-40B4-BE49-F238E27FC236}">
                <a16:creationId xmlns:a16="http://schemas.microsoft.com/office/drawing/2014/main" id="{2A20A122-737E-47BC-8807-91502E0476F5}"/>
              </a:ext>
            </a:extLst>
          </p:cNvPr>
          <p:cNvGrpSpPr>
            <a:grpSpLocks/>
          </p:cNvGrpSpPr>
          <p:nvPr/>
        </p:nvGrpSpPr>
        <p:grpSpPr bwMode="auto">
          <a:xfrm>
            <a:off x="4212772" y="426217"/>
            <a:ext cx="3578225" cy="4357688"/>
            <a:chOff x="1776" y="-48"/>
            <a:chExt cx="2254" cy="2745"/>
          </a:xfrm>
        </p:grpSpPr>
        <p:sp>
          <p:nvSpPr>
            <p:cNvPr id="8" name="Text Box 3">
              <a:extLst>
                <a:ext uri="{FF2B5EF4-FFF2-40B4-BE49-F238E27FC236}">
                  <a16:creationId xmlns:a16="http://schemas.microsoft.com/office/drawing/2014/main" id="{0B44B854-0347-499E-A40D-66B04CBF1D95}"/>
                </a:ext>
              </a:extLst>
            </p:cNvPr>
            <p:cNvSpPr txBox="1">
              <a:spLocks noChangeArrowheads="1"/>
            </p:cNvSpPr>
            <p:nvPr/>
          </p:nvSpPr>
          <p:spPr bwMode="auto">
            <a:xfrm>
              <a:off x="2221" y="-48"/>
              <a:ext cx="1359" cy="27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Arial Unicode MS" panose="020B0604020202020204" pitchFamily="34" charset="-128"/>
                  <a:cs typeface="Arial Unicode MS" panose="020B0604020202020204" pitchFamily="34" charset="-128"/>
                </a:defRPr>
              </a:lvl9pPr>
            </a:lstStyle>
            <a:p>
              <a:pPr>
                <a:buSzPct val="100000"/>
              </a:pPr>
              <a:r>
                <a:rPr lang="es-ES" sz="27700">
                  <a:solidFill>
                    <a:srgbClr val="FF0000"/>
                  </a:solidFill>
                  <a:latin typeface="Arial" panose="020B0604020202020204" pitchFamily="34" charset="0"/>
                </a:rPr>
                <a:t>?</a:t>
              </a:r>
            </a:p>
          </p:txBody>
        </p:sp>
        <p:sp>
          <p:nvSpPr>
            <p:cNvPr id="9" name="Oval 4">
              <a:extLst>
                <a:ext uri="{FF2B5EF4-FFF2-40B4-BE49-F238E27FC236}">
                  <a16:creationId xmlns:a16="http://schemas.microsoft.com/office/drawing/2014/main" id="{293E15D0-D7AD-4F97-993C-755ECE3E4D17}"/>
                </a:ext>
              </a:extLst>
            </p:cNvPr>
            <p:cNvSpPr>
              <a:spLocks noChangeArrowheads="1"/>
            </p:cNvSpPr>
            <p:nvPr/>
          </p:nvSpPr>
          <p:spPr bwMode="auto">
            <a:xfrm>
              <a:off x="1776" y="221"/>
              <a:ext cx="2254" cy="2254"/>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fr-FR"/>
            </a:p>
          </p:txBody>
        </p:sp>
      </p:grpSp>
      <p:sp>
        <p:nvSpPr>
          <p:cNvPr id="2" name="Slide Number Placeholder 1">
            <a:extLst>
              <a:ext uri="{FF2B5EF4-FFF2-40B4-BE49-F238E27FC236}">
                <a16:creationId xmlns:a16="http://schemas.microsoft.com/office/drawing/2014/main" id="{03E97BE4-D197-4CCD-86E2-7462E7BAA536}"/>
              </a:ext>
            </a:extLst>
          </p:cNvPr>
          <p:cNvSpPr>
            <a:spLocks noGrp="1"/>
          </p:cNvSpPr>
          <p:nvPr>
            <p:ph type="sldNum" sz="quarter" idx="12"/>
          </p:nvPr>
        </p:nvSpPr>
        <p:spPr/>
        <p:txBody>
          <a:bodyPr/>
          <a:lstStyle/>
          <a:p>
            <a:fld id="{00865948-8B76-4A50-B7DB-B45DBE1BD062}" type="slidenum">
              <a:rPr lang="fr-CH" smtClean="0"/>
              <a:t>5</a:t>
            </a:fld>
            <a:endParaRPr lang="fr-CH"/>
          </a:p>
        </p:txBody>
      </p:sp>
    </p:spTree>
    <p:extLst>
      <p:ext uri="{BB962C8B-B14F-4D97-AF65-F5344CB8AC3E}">
        <p14:creationId xmlns:p14="http://schemas.microsoft.com/office/powerpoint/2010/main" val="6241598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3">
            <a:extLst>
              <a:ext uri="{FF2B5EF4-FFF2-40B4-BE49-F238E27FC236}">
                <a16:creationId xmlns:a16="http://schemas.microsoft.com/office/drawing/2014/main" id="{50DA0F30-A331-4713-92AD-133FE748E662}"/>
              </a:ext>
            </a:extLst>
          </p:cNvPr>
          <p:cNvSpPr>
            <a:spLocks noGrp="1"/>
          </p:cNvSpPr>
          <p:nvPr>
            <p:ph sz="half" idx="1"/>
          </p:nvPr>
        </p:nvSpPr>
        <p:spPr>
          <a:xfrm>
            <a:off x="7753849" y="2814539"/>
            <a:ext cx="3886200" cy="1458487"/>
          </a:xfrm>
        </p:spPr>
        <p:txBody>
          <a:bodyPr>
            <a:normAutofit fontScale="62500" lnSpcReduction="20000"/>
          </a:bodyPr>
          <a:lstStyle/>
          <a:p>
            <a:pPr>
              <a:lnSpc>
                <a:spcPct val="150000"/>
              </a:lnSpc>
              <a:spcBef>
                <a:spcPts val="500"/>
              </a:spcBef>
              <a:buNone/>
            </a:pPr>
            <a:r>
              <a:rPr lang="es-ES" sz="2400" u="sng" dirty="0"/>
              <a:t>Producción diaria</a:t>
            </a:r>
            <a:r>
              <a:rPr lang="es-ES" sz="2400" dirty="0"/>
              <a:t> (peso)</a:t>
            </a:r>
          </a:p>
          <a:p>
            <a:pPr lvl="1">
              <a:lnSpc>
                <a:spcPct val="150000"/>
              </a:lnSpc>
              <a:spcBef>
                <a:spcPts val="450"/>
              </a:spcBef>
              <a:buSzPct val="80000"/>
              <a:buFont typeface="Webdings" panose="05030102010509060703" pitchFamily="18" charset="2"/>
              <a:buChar char=""/>
            </a:pPr>
            <a:r>
              <a:rPr lang="es-ES" dirty="0"/>
              <a:t> 60 gramos por día (en estado seco).</a:t>
            </a:r>
          </a:p>
          <a:p>
            <a:pPr lvl="1">
              <a:lnSpc>
                <a:spcPct val="150000"/>
              </a:lnSpc>
              <a:spcBef>
                <a:spcPts val="450"/>
              </a:spcBef>
              <a:buSzPct val="80000"/>
              <a:buFont typeface="Webdings" panose="05030102010509060703" pitchFamily="18" charset="2"/>
              <a:buChar char=""/>
            </a:pPr>
            <a:r>
              <a:rPr lang="es-ES" dirty="0"/>
              <a:t> 150 a 300 gramos por día (en estado húmedo).</a:t>
            </a:r>
          </a:p>
          <a:p>
            <a:pPr eaLnBrk="1" hangingPunct="1">
              <a:lnSpc>
                <a:spcPct val="150000"/>
              </a:lnSpc>
            </a:pPr>
            <a:endParaRPr lang="fr-CH" altLang="fr-FR" sz="2400" dirty="0"/>
          </a:p>
        </p:txBody>
      </p:sp>
      <p:pic>
        <p:nvPicPr>
          <p:cNvPr id="14340" name="Picture 1">
            <a:extLst>
              <a:ext uri="{FF2B5EF4-FFF2-40B4-BE49-F238E27FC236}">
                <a16:creationId xmlns:a16="http://schemas.microsoft.com/office/drawing/2014/main" id="{A12369F6-EF71-4B7F-8D01-0459CFE6463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76663" y="1466251"/>
            <a:ext cx="5215416" cy="5098240"/>
          </a:xfr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itle 3">
            <a:extLst>
              <a:ext uri="{FF2B5EF4-FFF2-40B4-BE49-F238E27FC236}">
                <a16:creationId xmlns:a16="http://schemas.microsoft.com/office/drawing/2014/main" id="{1EAD9973-05F4-473A-B195-A45214A0BBE1}"/>
              </a:ext>
            </a:extLst>
          </p:cNvPr>
          <p:cNvSpPr txBox="1">
            <a:spLocks/>
          </p:cNvSpPr>
          <p:nvPr/>
        </p:nvSpPr>
        <p:spPr>
          <a:xfrm>
            <a:off x="1342887" y="49354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Excrementos</a:t>
            </a:r>
          </a:p>
        </p:txBody>
      </p:sp>
      <p:sp>
        <p:nvSpPr>
          <p:cNvPr id="2" name="Slide Number Placeholder 1">
            <a:extLst>
              <a:ext uri="{FF2B5EF4-FFF2-40B4-BE49-F238E27FC236}">
                <a16:creationId xmlns:a16="http://schemas.microsoft.com/office/drawing/2014/main" id="{F305718E-9610-41C0-A2E8-A6B6CB416D2F}"/>
              </a:ext>
            </a:extLst>
          </p:cNvPr>
          <p:cNvSpPr>
            <a:spLocks noGrp="1"/>
          </p:cNvSpPr>
          <p:nvPr>
            <p:ph type="sldNum" sz="quarter" idx="12"/>
          </p:nvPr>
        </p:nvSpPr>
        <p:spPr/>
        <p:txBody>
          <a:bodyPr/>
          <a:lstStyle/>
          <a:p>
            <a:fld id="{00865948-8B76-4A50-B7DB-B45DBE1BD062}" type="slidenum">
              <a:rPr lang="fr-CH" smtClean="0"/>
              <a:t>6</a:t>
            </a:fld>
            <a:endParaRPr lang="fr-CH"/>
          </a:p>
        </p:txBody>
      </p:sp>
    </p:spTree>
    <p:extLst>
      <p:ext uri="{BB962C8B-B14F-4D97-AF65-F5344CB8AC3E}">
        <p14:creationId xmlns:p14="http://schemas.microsoft.com/office/powerpoint/2010/main" val="12921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41EDA8-933A-4899-8082-8CD1B41B7FD7}"/>
              </a:ext>
            </a:extLst>
          </p:cNvPr>
          <p:cNvSpPr>
            <a:spLocks noChangeArrowheads="1"/>
          </p:cNvSpPr>
          <p:nvPr/>
        </p:nvSpPr>
        <p:spPr bwMode="auto">
          <a:xfrm>
            <a:off x="1037422" y="973955"/>
            <a:ext cx="2381518" cy="129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600" b="1" dirty="0">
                <a:ln>
                  <a:solidFill>
                    <a:srgbClr val="002060"/>
                  </a:solidFill>
                </a:ln>
                <a:solidFill>
                  <a:srgbClr val="0000FF"/>
                </a:solidFill>
                <a:cs typeface="Arial Unicode MS" charset="0"/>
              </a:rPr>
              <a:t>Sensibilización y fomento de la higiene</a:t>
            </a:r>
          </a:p>
        </p:txBody>
      </p:sp>
      <p:sp>
        <p:nvSpPr>
          <p:cNvPr id="10" name="Rectangle 9">
            <a:extLst>
              <a:ext uri="{FF2B5EF4-FFF2-40B4-BE49-F238E27FC236}">
                <a16:creationId xmlns:a16="http://schemas.microsoft.com/office/drawing/2014/main" id="{EB240DFB-9D35-4A5E-83F8-77D6B1A04A82}"/>
              </a:ext>
            </a:extLst>
          </p:cNvPr>
          <p:cNvSpPr>
            <a:spLocks noChangeArrowheads="1"/>
          </p:cNvSpPr>
          <p:nvPr/>
        </p:nvSpPr>
        <p:spPr bwMode="auto">
          <a:xfrm>
            <a:off x="8561186" y="1075555"/>
            <a:ext cx="2381518" cy="129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sz="2600" b="1" dirty="0">
                <a:ln>
                  <a:solidFill>
                    <a:srgbClr val="002060"/>
                  </a:solidFill>
                </a:ln>
                <a:solidFill>
                  <a:srgbClr val="0000FF"/>
                </a:solidFill>
                <a:cs typeface="Arial Unicode MS" charset="0"/>
              </a:rPr>
              <a:t>Sistemas y servicios de saneamiento</a:t>
            </a:r>
          </a:p>
        </p:txBody>
      </p:sp>
      <p:sp>
        <p:nvSpPr>
          <p:cNvPr id="7179" name="AutoShape 10">
            <a:extLst>
              <a:ext uri="{FF2B5EF4-FFF2-40B4-BE49-F238E27FC236}">
                <a16:creationId xmlns:a16="http://schemas.microsoft.com/office/drawing/2014/main" id="{D65335E7-91EF-49DB-BB0B-A2D6B9CB5869}"/>
              </a:ext>
            </a:extLst>
          </p:cNvPr>
          <p:cNvSpPr>
            <a:spLocks noChangeArrowheads="1"/>
          </p:cNvSpPr>
          <p:nvPr/>
        </p:nvSpPr>
        <p:spPr bwMode="auto">
          <a:xfrm rot="3277609">
            <a:off x="3197128" y="1900797"/>
            <a:ext cx="914400" cy="9144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360">
            <a:solidFill>
              <a:srgbClr val="000000"/>
            </a:solidFill>
            <a:miter lim="800000"/>
            <a:headEnd/>
            <a:tailEnd/>
          </a:ln>
          <a:effectLst/>
          <a:extLst/>
        </p:spPr>
        <p:txBody>
          <a:bodyPr wrap="none" anchor="ctr"/>
          <a:lstStyle/>
          <a:p>
            <a:endParaRPr lang="en-US" sz="2400">
              <a:ln>
                <a:solidFill>
                  <a:schemeClr val="accent5">
                    <a:lumMod val="50000"/>
                  </a:schemeClr>
                </a:solidFill>
              </a:ln>
              <a:solidFill>
                <a:srgbClr val="FFFF00"/>
              </a:solidFill>
            </a:endParaRPr>
          </a:p>
        </p:txBody>
      </p:sp>
      <p:sp>
        <p:nvSpPr>
          <p:cNvPr id="7180" name="AutoShape 11">
            <a:extLst>
              <a:ext uri="{FF2B5EF4-FFF2-40B4-BE49-F238E27FC236}">
                <a16:creationId xmlns:a16="http://schemas.microsoft.com/office/drawing/2014/main" id="{D52DA8B6-8C12-46A7-B18A-55523D28346C}"/>
              </a:ext>
            </a:extLst>
          </p:cNvPr>
          <p:cNvSpPr>
            <a:spLocks noChangeArrowheads="1"/>
          </p:cNvSpPr>
          <p:nvPr/>
        </p:nvSpPr>
        <p:spPr bwMode="auto">
          <a:xfrm rot="7769813">
            <a:off x="7621386" y="1957635"/>
            <a:ext cx="914400" cy="9144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360">
            <a:solidFill>
              <a:srgbClr val="000000"/>
            </a:solidFill>
            <a:miter lim="800000"/>
            <a:headEnd/>
            <a:tailEnd/>
          </a:ln>
          <a:effectLst/>
          <a:extLst/>
        </p:spPr>
        <p:txBody>
          <a:bodyPr wrap="none" anchor="ctr"/>
          <a:lstStyle/>
          <a:p>
            <a:endParaRPr lang="en-US" sz="2400">
              <a:ln>
                <a:solidFill>
                  <a:schemeClr val="accent5">
                    <a:lumMod val="50000"/>
                  </a:schemeClr>
                </a:solidFill>
              </a:ln>
              <a:solidFill>
                <a:srgbClr val="FFFF00"/>
              </a:solidFill>
            </a:endParaRPr>
          </a:p>
        </p:txBody>
      </p:sp>
      <p:sp>
        <p:nvSpPr>
          <p:cNvPr id="13" name="Title 3">
            <a:extLst>
              <a:ext uri="{FF2B5EF4-FFF2-40B4-BE49-F238E27FC236}">
                <a16:creationId xmlns:a16="http://schemas.microsoft.com/office/drawing/2014/main" id="{C4308267-DEE3-4B73-8F38-7B3D51CA8120}"/>
              </a:ext>
            </a:extLst>
          </p:cNvPr>
          <p:cNvSpPr txBox="1">
            <a:spLocks/>
          </p:cNvSpPr>
          <p:nvPr/>
        </p:nvSpPr>
        <p:spPr>
          <a:xfrm>
            <a:off x="838200" y="185832"/>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Saneamiento ambiental</a:t>
            </a:r>
          </a:p>
        </p:txBody>
      </p:sp>
      <p:sp>
        <p:nvSpPr>
          <p:cNvPr id="16" name="Rectangle 6">
            <a:extLst>
              <a:ext uri="{FF2B5EF4-FFF2-40B4-BE49-F238E27FC236}">
                <a16:creationId xmlns:a16="http://schemas.microsoft.com/office/drawing/2014/main" id="{6C665CD2-0BB8-4BE3-9321-0E578AF1ECAE}"/>
              </a:ext>
            </a:extLst>
          </p:cNvPr>
          <p:cNvSpPr>
            <a:spLocks noChangeArrowheads="1"/>
          </p:cNvSpPr>
          <p:nvPr/>
        </p:nvSpPr>
        <p:spPr bwMode="auto">
          <a:xfrm>
            <a:off x="5101988" y="2851000"/>
            <a:ext cx="1611097" cy="1325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87" tIns="46793" rIns="89987" bIns="46793">
            <a:spAutoFit/>
          </a:bodyPr>
          <a:lstStyle/>
          <a:p>
            <a:pPr algn="ctr">
              <a:buSzPct val="100000"/>
              <a:tabLst>
                <a:tab pos="0" algn="l"/>
                <a:tab pos="447565" algn="l"/>
                <a:tab pos="896717" algn="l"/>
                <a:tab pos="1345869" algn="l"/>
                <a:tab pos="1795021" algn="l"/>
                <a:tab pos="2244173" algn="l"/>
                <a:tab pos="2693325" algn="l"/>
                <a:tab pos="3142477" algn="l"/>
                <a:tab pos="3591629" algn="l"/>
                <a:tab pos="4040781" algn="l"/>
                <a:tab pos="4489933" algn="l"/>
                <a:tab pos="4939085" algn="l"/>
                <a:tab pos="5388238" algn="l"/>
                <a:tab pos="5837389" algn="l"/>
                <a:tab pos="6286542" algn="l"/>
                <a:tab pos="6735693" algn="l"/>
                <a:tab pos="7184846" algn="l"/>
                <a:tab pos="7633997" algn="l"/>
                <a:tab pos="8083150" algn="l"/>
                <a:tab pos="8532301" algn="l"/>
                <a:tab pos="8981454" algn="l"/>
              </a:tabLst>
              <a:defRPr/>
            </a:pPr>
            <a:r>
              <a:rPr lang="es-ES" sz="2000" dirty="0">
                <a:ln w="0"/>
                <a:cs typeface="Arial Unicode MS" charset="0"/>
              </a:rPr>
              <a:t>Desechos humanos,</a:t>
            </a:r>
          </a:p>
          <a:p>
            <a:pPr algn="ctr">
              <a:buSzPct val="100000"/>
              <a:tabLst>
                <a:tab pos="0" algn="l"/>
                <a:tab pos="447565" algn="l"/>
                <a:tab pos="896717" algn="l"/>
                <a:tab pos="1345869" algn="l"/>
                <a:tab pos="1795021" algn="l"/>
                <a:tab pos="2244173" algn="l"/>
                <a:tab pos="2693325" algn="l"/>
                <a:tab pos="3142477" algn="l"/>
                <a:tab pos="3591629" algn="l"/>
                <a:tab pos="4040781" algn="l"/>
                <a:tab pos="4489933" algn="l"/>
                <a:tab pos="4939085" algn="l"/>
                <a:tab pos="5388238" algn="l"/>
                <a:tab pos="5837389" algn="l"/>
                <a:tab pos="6286542" algn="l"/>
                <a:tab pos="6735693" algn="l"/>
                <a:tab pos="7184846" algn="l"/>
                <a:tab pos="7633997" algn="l"/>
                <a:tab pos="8083150" algn="l"/>
                <a:tab pos="8532301" algn="l"/>
                <a:tab pos="8981454" algn="l"/>
              </a:tabLst>
              <a:defRPr/>
            </a:pPr>
            <a:r>
              <a:rPr lang="es-ES" sz="2000" dirty="0">
                <a:ln w="0"/>
                <a:cs typeface="Arial Unicode MS" charset="0"/>
              </a:rPr>
              <a:t>residuos y</a:t>
            </a:r>
          </a:p>
          <a:p>
            <a:pPr algn="ctr">
              <a:buSzPct val="100000"/>
              <a:tabLst>
                <a:tab pos="0" algn="l"/>
                <a:tab pos="447565" algn="l"/>
                <a:tab pos="896717" algn="l"/>
                <a:tab pos="1345869" algn="l"/>
                <a:tab pos="1795021" algn="l"/>
                <a:tab pos="2244173" algn="l"/>
                <a:tab pos="2693325" algn="l"/>
                <a:tab pos="3142477" algn="l"/>
                <a:tab pos="3591629" algn="l"/>
                <a:tab pos="4040781" algn="l"/>
                <a:tab pos="4489933" algn="l"/>
                <a:tab pos="4939085" algn="l"/>
                <a:tab pos="5388238" algn="l"/>
                <a:tab pos="5837389" algn="l"/>
                <a:tab pos="6286542" algn="l"/>
                <a:tab pos="6735693" algn="l"/>
                <a:tab pos="7184846" algn="l"/>
                <a:tab pos="7633997" algn="l"/>
                <a:tab pos="8083150" algn="l"/>
                <a:tab pos="8532301" algn="l"/>
                <a:tab pos="8981454" algn="l"/>
              </a:tabLst>
              <a:defRPr/>
            </a:pPr>
            <a:r>
              <a:rPr lang="es-ES" sz="2000" dirty="0">
                <a:ln w="0"/>
                <a:cs typeface="Arial Unicode MS" charset="0"/>
              </a:rPr>
              <a:t>desechos líquidos</a:t>
            </a:r>
          </a:p>
          <a:p>
            <a:pPr algn="ctr">
              <a:buSzPct val="100000"/>
              <a:tabLst>
                <a:tab pos="0" algn="l"/>
                <a:tab pos="447565" algn="l"/>
                <a:tab pos="896717" algn="l"/>
                <a:tab pos="1345869" algn="l"/>
                <a:tab pos="1795021" algn="l"/>
                <a:tab pos="2244173" algn="l"/>
                <a:tab pos="2693325" algn="l"/>
                <a:tab pos="3142477" algn="l"/>
                <a:tab pos="3591629" algn="l"/>
                <a:tab pos="4040781" algn="l"/>
                <a:tab pos="4489933" algn="l"/>
                <a:tab pos="4939085" algn="l"/>
                <a:tab pos="5388238" algn="l"/>
                <a:tab pos="5837389" algn="l"/>
                <a:tab pos="6286542" algn="l"/>
                <a:tab pos="6735693" algn="l"/>
                <a:tab pos="7184846" algn="l"/>
                <a:tab pos="7633997" algn="l"/>
                <a:tab pos="8083150" algn="l"/>
                <a:tab pos="8532301" algn="l"/>
                <a:tab pos="8981454" algn="l"/>
              </a:tabLst>
              <a:defRPr/>
            </a:pPr>
            <a:r>
              <a:rPr lang="es-ES" sz="2000" b="1" dirty="0">
                <a:ln w="0"/>
                <a:solidFill>
                  <a:srgbClr val="FF0000"/>
                </a:solidFill>
                <a:cs typeface="Arial Unicode MS" charset="0"/>
              </a:rPr>
              <a:t>+ patógenos</a:t>
            </a:r>
          </a:p>
        </p:txBody>
      </p:sp>
      <p:sp>
        <p:nvSpPr>
          <p:cNvPr id="17" name="AutoShape 5">
            <a:extLst>
              <a:ext uri="{FF2B5EF4-FFF2-40B4-BE49-F238E27FC236}">
                <a16:creationId xmlns:a16="http://schemas.microsoft.com/office/drawing/2014/main" id="{40E6538F-9209-473C-968A-F73846E11252}"/>
              </a:ext>
            </a:extLst>
          </p:cNvPr>
          <p:cNvSpPr>
            <a:spLocks noChangeArrowheads="1"/>
          </p:cNvSpPr>
          <p:nvPr/>
        </p:nvSpPr>
        <p:spPr bwMode="auto">
          <a:xfrm>
            <a:off x="4034970" y="2296692"/>
            <a:ext cx="3505055" cy="182911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825" y="5325"/>
                </a:moveTo>
                <a:cubicBezTo>
                  <a:pt x="15282" y="3627"/>
                  <a:pt x="13094" y="2659"/>
                  <a:pt x="10800" y="2659"/>
                </a:cubicBezTo>
                <a:cubicBezTo>
                  <a:pt x="7292" y="2658"/>
                  <a:pt x="4179" y="4905"/>
                  <a:pt x="3074" y="8233"/>
                </a:cubicBezTo>
                <a:lnTo>
                  <a:pt x="550" y="7395"/>
                </a:lnTo>
                <a:cubicBezTo>
                  <a:pt x="2017" y="2979"/>
                  <a:pt x="6147" y="-1"/>
                  <a:pt x="10800" y="0"/>
                </a:cubicBezTo>
                <a:cubicBezTo>
                  <a:pt x="13843" y="0"/>
                  <a:pt x="16746" y="1284"/>
                  <a:pt x="18793" y="3537"/>
                </a:cubicBezTo>
                <a:lnTo>
                  <a:pt x="20791" y="1721"/>
                </a:lnTo>
                <a:lnTo>
                  <a:pt x="20519" y="7413"/>
                </a:lnTo>
                <a:lnTo>
                  <a:pt x="14827" y="7141"/>
                </a:lnTo>
                <a:lnTo>
                  <a:pt x="16825" y="5325"/>
                </a:lnTo>
                <a:close/>
              </a:path>
            </a:pathLst>
          </a:custGeom>
          <a:noFill/>
          <a:ln w="9360">
            <a:solidFill>
              <a:srgbClr val="000000"/>
            </a:solidFill>
            <a:miter lim="800000"/>
            <a:headEnd/>
            <a:tailEnd/>
          </a:ln>
        </p:spPr>
        <p:txBody>
          <a:bodyPr wrap="none" anchor="ctr"/>
          <a:lstStyle/>
          <a:p>
            <a:pPr>
              <a:defRPr/>
            </a:pPr>
            <a:endParaRPr lang="fr-CH" sz="3215"/>
          </a:p>
        </p:txBody>
      </p:sp>
      <p:sp>
        <p:nvSpPr>
          <p:cNvPr id="18" name="AutoShape 6">
            <a:extLst>
              <a:ext uri="{FF2B5EF4-FFF2-40B4-BE49-F238E27FC236}">
                <a16:creationId xmlns:a16="http://schemas.microsoft.com/office/drawing/2014/main" id="{12D0F0D6-FCA2-4685-BD11-3816A5FC6AAD}"/>
              </a:ext>
            </a:extLst>
          </p:cNvPr>
          <p:cNvSpPr>
            <a:spLocks noChangeArrowheads="1"/>
          </p:cNvSpPr>
          <p:nvPr/>
        </p:nvSpPr>
        <p:spPr bwMode="auto">
          <a:xfrm flipH="1" flipV="1">
            <a:off x="4187247" y="4701974"/>
            <a:ext cx="3505055" cy="182821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825" y="5325"/>
                </a:moveTo>
                <a:cubicBezTo>
                  <a:pt x="15282" y="3627"/>
                  <a:pt x="13094" y="2659"/>
                  <a:pt x="10800" y="2659"/>
                </a:cubicBezTo>
                <a:cubicBezTo>
                  <a:pt x="7292" y="2658"/>
                  <a:pt x="4179" y="4905"/>
                  <a:pt x="3074" y="8233"/>
                </a:cubicBezTo>
                <a:lnTo>
                  <a:pt x="550" y="7395"/>
                </a:lnTo>
                <a:cubicBezTo>
                  <a:pt x="2017" y="2979"/>
                  <a:pt x="6147" y="-1"/>
                  <a:pt x="10800" y="0"/>
                </a:cubicBezTo>
                <a:cubicBezTo>
                  <a:pt x="13843" y="0"/>
                  <a:pt x="16746" y="1284"/>
                  <a:pt x="18793" y="3537"/>
                </a:cubicBezTo>
                <a:lnTo>
                  <a:pt x="20791" y="1721"/>
                </a:lnTo>
                <a:lnTo>
                  <a:pt x="20519" y="7413"/>
                </a:lnTo>
                <a:lnTo>
                  <a:pt x="14827" y="7141"/>
                </a:lnTo>
                <a:lnTo>
                  <a:pt x="16825" y="5325"/>
                </a:lnTo>
                <a:close/>
              </a:path>
            </a:pathLst>
          </a:custGeom>
          <a:noFill/>
          <a:ln w="9360">
            <a:solidFill>
              <a:srgbClr val="000000"/>
            </a:solidFill>
            <a:miter lim="800000"/>
            <a:headEnd/>
            <a:tailEnd/>
          </a:ln>
          <a:effectLst/>
        </p:spPr>
        <p:txBody>
          <a:bodyPr wrap="none" anchor="ctr"/>
          <a:lstStyle/>
          <a:p>
            <a:pPr>
              <a:defRPr/>
            </a:pPr>
            <a:endParaRPr lang="fr-CH" sz="3215"/>
          </a:p>
        </p:txBody>
      </p:sp>
      <p:sp>
        <p:nvSpPr>
          <p:cNvPr id="19" name="Rectangle 7">
            <a:extLst>
              <a:ext uri="{FF2B5EF4-FFF2-40B4-BE49-F238E27FC236}">
                <a16:creationId xmlns:a16="http://schemas.microsoft.com/office/drawing/2014/main" id="{D742E123-34E9-4940-B390-9328AC96D36A}"/>
              </a:ext>
            </a:extLst>
          </p:cNvPr>
          <p:cNvSpPr>
            <a:spLocks noChangeArrowheads="1"/>
          </p:cNvSpPr>
          <p:nvPr/>
        </p:nvSpPr>
        <p:spPr bwMode="auto">
          <a:xfrm>
            <a:off x="4853077" y="4894046"/>
            <a:ext cx="2258582" cy="1325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87" tIns="46793" rIns="89987" bIns="46793">
            <a:spAutoFit/>
            <a:scene3d>
              <a:camera prst="orthographicFront"/>
              <a:lightRig rig="harsh" dir="t"/>
            </a:scene3d>
            <a:sp3d extrusionH="57150" prstMaterial="matte">
              <a:bevelT w="63500" h="12700" prst="angle"/>
              <a:contourClr>
                <a:schemeClr val="bg1">
                  <a:lumMod val="65000"/>
                </a:schemeClr>
              </a:contourClr>
            </a:sp3d>
          </a:bodyPr>
          <a:lstStyle/>
          <a:p>
            <a:pPr algn="ctr">
              <a:buSzPct val="100000"/>
              <a:tabLst>
                <a:tab pos="0" algn="l"/>
                <a:tab pos="447565" algn="l"/>
                <a:tab pos="896717" algn="l"/>
                <a:tab pos="1345869" algn="l"/>
                <a:tab pos="1795021" algn="l"/>
                <a:tab pos="2244173" algn="l"/>
                <a:tab pos="2693325" algn="l"/>
                <a:tab pos="3142477" algn="l"/>
                <a:tab pos="3591629" algn="l"/>
                <a:tab pos="4040781" algn="l"/>
                <a:tab pos="4489933" algn="l"/>
                <a:tab pos="4939085" algn="l"/>
                <a:tab pos="5388238" algn="l"/>
                <a:tab pos="5837389" algn="l"/>
                <a:tab pos="6286542" algn="l"/>
                <a:tab pos="6735693" algn="l"/>
                <a:tab pos="7184846" algn="l"/>
                <a:tab pos="7633997" algn="l"/>
                <a:tab pos="8083150" algn="l"/>
                <a:tab pos="8532301" algn="l"/>
                <a:tab pos="8981454" algn="l"/>
              </a:tabLst>
              <a:defRPr/>
            </a:pPr>
            <a:r>
              <a:rPr lang="es-ES" sz="2000" dirty="0">
                <a:ln/>
                <a:cs typeface="Arial Unicode MS" charset="0"/>
              </a:rPr>
              <a:t>Agua, energía, alimentos,</a:t>
            </a:r>
          </a:p>
          <a:p>
            <a:pPr algn="ctr">
              <a:buSzPct val="100000"/>
              <a:tabLst>
                <a:tab pos="0" algn="l"/>
                <a:tab pos="447565" algn="l"/>
                <a:tab pos="896717" algn="l"/>
                <a:tab pos="1345869" algn="l"/>
                <a:tab pos="1795021" algn="l"/>
                <a:tab pos="2244173" algn="l"/>
                <a:tab pos="2693325" algn="l"/>
                <a:tab pos="3142477" algn="l"/>
                <a:tab pos="3591629" algn="l"/>
                <a:tab pos="4040781" algn="l"/>
                <a:tab pos="4489933" algn="l"/>
                <a:tab pos="4939085" algn="l"/>
                <a:tab pos="5388238" algn="l"/>
                <a:tab pos="5837389" algn="l"/>
                <a:tab pos="6286542" algn="l"/>
                <a:tab pos="6735693" algn="l"/>
                <a:tab pos="7184846" algn="l"/>
                <a:tab pos="7633997" algn="l"/>
                <a:tab pos="8083150" algn="l"/>
                <a:tab pos="8532301" algn="l"/>
                <a:tab pos="8981454" algn="l"/>
              </a:tabLst>
              <a:defRPr/>
            </a:pPr>
            <a:r>
              <a:rPr lang="es-ES" sz="2000" dirty="0">
                <a:ln/>
                <a:cs typeface="Arial Unicode MS" charset="0"/>
              </a:rPr>
              <a:t>materiales, vivienda y </a:t>
            </a:r>
          </a:p>
          <a:p>
            <a:pPr algn="ctr">
              <a:buSzPct val="100000"/>
              <a:tabLst>
                <a:tab pos="0" algn="l"/>
                <a:tab pos="447565" algn="l"/>
                <a:tab pos="896717" algn="l"/>
                <a:tab pos="1345869" algn="l"/>
                <a:tab pos="1795021" algn="l"/>
                <a:tab pos="2244173" algn="l"/>
                <a:tab pos="2693325" algn="l"/>
                <a:tab pos="3142477" algn="l"/>
                <a:tab pos="3591629" algn="l"/>
                <a:tab pos="4040781" algn="l"/>
                <a:tab pos="4489933" algn="l"/>
                <a:tab pos="4939085" algn="l"/>
                <a:tab pos="5388238" algn="l"/>
                <a:tab pos="5837389" algn="l"/>
                <a:tab pos="6286542" algn="l"/>
                <a:tab pos="6735693" algn="l"/>
                <a:tab pos="7184846" algn="l"/>
                <a:tab pos="7633997" algn="l"/>
                <a:tab pos="8083150" algn="l"/>
                <a:tab pos="8532301" algn="l"/>
                <a:tab pos="8981454" algn="l"/>
              </a:tabLst>
              <a:defRPr/>
            </a:pPr>
            <a:r>
              <a:rPr lang="es-ES" sz="2000" dirty="0">
                <a:ln/>
                <a:cs typeface="Arial Unicode MS" charset="0"/>
              </a:rPr>
              <a:t>vectores</a:t>
            </a:r>
          </a:p>
          <a:p>
            <a:pPr algn="ctr">
              <a:buSzPct val="100000"/>
              <a:tabLst>
                <a:tab pos="0" algn="l"/>
                <a:tab pos="447565" algn="l"/>
                <a:tab pos="896717" algn="l"/>
                <a:tab pos="1345869" algn="l"/>
                <a:tab pos="1795021" algn="l"/>
                <a:tab pos="2244173" algn="l"/>
                <a:tab pos="2693325" algn="l"/>
                <a:tab pos="3142477" algn="l"/>
                <a:tab pos="3591629" algn="l"/>
                <a:tab pos="4040781" algn="l"/>
                <a:tab pos="4489933" algn="l"/>
                <a:tab pos="4939085" algn="l"/>
                <a:tab pos="5388238" algn="l"/>
                <a:tab pos="5837389" algn="l"/>
                <a:tab pos="6286542" algn="l"/>
                <a:tab pos="6735693" algn="l"/>
                <a:tab pos="7184846" algn="l"/>
                <a:tab pos="7633997" algn="l"/>
                <a:tab pos="8083150" algn="l"/>
                <a:tab pos="8532301" algn="l"/>
                <a:tab pos="8981454" algn="l"/>
              </a:tabLst>
              <a:defRPr/>
            </a:pPr>
            <a:r>
              <a:rPr lang="es-ES" sz="2000" b="1" dirty="0">
                <a:ln/>
                <a:solidFill>
                  <a:srgbClr val="FF0000"/>
                </a:solidFill>
                <a:cs typeface="Arial Unicode MS" charset="0"/>
              </a:rPr>
              <a:t>+ patógenos</a:t>
            </a:r>
          </a:p>
        </p:txBody>
      </p:sp>
      <p:sp>
        <p:nvSpPr>
          <p:cNvPr id="20" name="Oval 2">
            <a:extLst>
              <a:ext uri="{FF2B5EF4-FFF2-40B4-BE49-F238E27FC236}">
                <a16:creationId xmlns:a16="http://schemas.microsoft.com/office/drawing/2014/main" id="{37351610-22E7-4069-9404-8E430BE57A2D}"/>
              </a:ext>
            </a:extLst>
          </p:cNvPr>
          <p:cNvSpPr>
            <a:spLocks noChangeArrowheads="1"/>
          </p:cNvSpPr>
          <p:nvPr/>
        </p:nvSpPr>
        <p:spPr bwMode="auto">
          <a:xfrm>
            <a:off x="2511306" y="3142928"/>
            <a:ext cx="2362082" cy="2362083"/>
          </a:xfrm>
          <a:prstGeom prst="ellipse">
            <a:avLst/>
          </a:prstGeom>
          <a:ln>
            <a:headEnd/>
            <a:tailEnd/>
          </a:ln>
          <a:effectLst>
            <a:reflection stA="45000" endPos="0" dist="177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lIns="89987" tIns="46793" rIns="89987" bIns="46793" anchor="ctr"/>
          <a:lstStyle/>
          <a:p>
            <a:pPr algn="ctr">
              <a:buSzPct val="100000"/>
              <a:tabLst>
                <a:tab pos="0" algn="l"/>
                <a:tab pos="447565" algn="l"/>
                <a:tab pos="896717" algn="l"/>
                <a:tab pos="1345869" algn="l"/>
                <a:tab pos="1795021" algn="l"/>
                <a:tab pos="2244173" algn="l"/>
                <a:tab pos="2693325" algn="l"/>
                <a:tab pos="3142477" algn="l"/>
                <a:tab pos="3591629" algn="l"/>
                <a:tab pos="4040781" algn="l"/>
                <a:tab pos="4489933" algn="l"/>
                <a:tab pos="4939085" algn="l"/>
                <a:tab pos="5388238" algn="l"/>
                <a:tab pos="5837389" algn="l"/>
                <a:tab pos="6286542" algn="l"/>
                <a:tab pos="6735693" algn="l"/>
                <a:tab pos="7184846" algn="l"/>
                <a:tab pos="7633997" algn="l"/>
                <a:tab pos="8083150" algn="l"/>
                <a:tab pos="8532301" algn="l"/>
                <a:tab pos="8981454" algn="l"/>
              </a:tabLst>
              <a:defRPr/>
            </a:pPr>
            <a:r>
              <a:rPr lang="es-ES" sz="2800" b="1">
                <a:solidFill>
                  <a:schemeClr val="bg1"/>
                </a:solidFill>
                <a:effectLst>
                  <a:outerShdw algn="tl">
                    <a:srgbClr val="FFFFFF"/>
                  </a:outerShdw>
                </a:effectLst>
                <a:latin typeface="Arial" charset="0"/>
                <a:cs typeface="Arial Unicode MS" charset="0"/>
              </a:rPr>
              <a:t>Población</a:t>
            </a:r>
          </a:p>
        </p:txBody>
      </p:sp>
      <p:sp>
        <p:nvSpPr>
          <p:cNvPr id="21" name="Rectangle 3">
            <a:extLst>
              <a:ext uri="{FF2B5EF4-FFF2-40B4-BE49-F238E27FC236}">
                <a16:creationId xmlns:a16="http://schemas.microsoft.com/office/drawing/2014/main" id="{1229D452-7A6B-44FE-AFED-04D738716471}"/>
              </a:ext>
            </a:extLst>
          </p:cNvPr>
          <p:cNvSpPr>
            <a:spLocks noChangeArrowheads="1"/>
          </p:cNvSpPr>
          <p:nvPr/>
        </p:nvSpPr>
        <p:spPr bwMode="auto">
          <a:xfrm>
            <a:off x="7310714" y="3142928"/>
            <a:ext cx="2696886" cy="2362083"/>
          </a:xfrm>
          <a:prstGeom prst="rect">
            <a:avLst/>
          </a:prstGeom>
          <a:ln>
            <a:headEnd/>
            <a:tailEnd/>
          </a:ln>
          <a:effectLst>
            <a:reflection blurRad="190500" stA="45000" endPos="0" dist="355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lIns="89987" tIns="46793" rIns="89987" bIns="46793" anchor="ctr"/>
          <a:lstStyle/>
          <a:p>
            <a:pPr algn="ctr">
              <a:buSzPct val="100000"/>
              <a:tabLst>
                <a:tab pos="0" algn="l"/>
                <a:tab pos="447565" algn="l"/>
                <a:tab pos="896717" algn="l"/>
                <a:tab pos="1345869" algn="l"/>
                <a:tab pos="1795021" algn="l"/>
                <a:tab pos="2244173" algn="l"/>
                <a:tab pos="2693325" algn="l"/>
                <a:tab pos="3142477" algn="l"/>
                <a:tab pos="3591629" algn="l"/>
                <a:tab pos="4040781" algn="l"/>
                <a:tab pos="4489933" algn="l"/>
                <a:tab pos="4939085" algn="l"/>
                <a:tab pos="5388238" algn="l"/>
                <a:tab pos="5837389" algn="l"/>
                <a:tab pos="6286542" algn="l"/>
                <a:tab pos="6735693" algn="l"/>
                <a:tab pos="7184846" algn="l"/>
                <a:tab pos="7633997" algn="l"/>
                <a:tab pos="8083150" algn="l"/>
                <a:tab pos="8532301" algn="l"/>
                <a:tab pos="8981454" algn="l"/>
              </a:tabLst>
              <a:defRPr/>
            </a:pPr>
            <a:r>
              <a:rPr lang="es-ES" sz="2800" b="1" dirty="0">
                <a:solidFill>
                  <a:schemeClr val="bg1"/>
                </a:solidFill>
                <a:effectLst>
                  <a:outerShdw algn="tl">
                    <a:srgbClr val="FFFFFF"/>
                  </a:outerShdw>
                </a:effectLst>
                <a:latin typeface="Arial" charset="0"/>
                <a:cs typeface="Arial Unicode MS" charset="0"/>
              </a:rPr>
              <a:t>Medio ambiente</a:t>
            </a:r>
          </a:p>
        </p:txBody>
      </p:sp>
      <p:sp>
        <p:nvSpPr>
          <p:cNvPr id="2" name="Slide Number Placeholder 1">
            <a:extLst>
              <a:ext uri="{FF2B5EF4-FFF2-40B4-BE49-F238E27FC236}">
                <a16:creationId xmlns:a16="http://schemas.microsoft.com/office/drawing/2014/main" id="{21A409CB-A9CF-42CD-BC2F-F95BE5CEEDEE}"/>
              </a:ext>
            </a:extLst>
          </p:cNvPr>
          <p:cNvSpPr>
            <a:spLocks noGrp="1"/>
          </p:cNvSpPr>
          <p:nvPr>
            <p:ph type="sldNum" sz="quarter" idx="12"/>
          </p:nvPr>
        </p:nvSpPr>
        <p:spPr/>
        <p:txBody>
          <a:bodyPr/>
          <a:lstStyle/>
          <a:p>
            <a:fld id="{00865948-8B76-4A50-B7DB-B45DBE1BD062}" type="slidenum">
              <a:rPr lang="fr-CH" smtClean="0"/>
              <a:t>7</a:t>
            </a:fld>
            <a:endParaRPr lang="fr-CH"/>
          </a:p>
        </p:txBody>
      </p:sp>
    </p:spTree>
    <p:extLst>
      <p:ext uri="{BB962C8B-B14F-4D97-AF65-F5344CB8AC3E}">
        <p14:creationId xmlns:p14="http://schemas.microsoft.com/office/powerpoint/2010/main" val="3611209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3130" y="2288241"/>
            <a:ext cx="4281152" cy="3076577"/>
          </a:xfrm>
          <a:ln w="38100">
            <a:solidFill>
              <a:schemeClr val="accent2">
                <a:lumMod val="75000"/>
              </a:schemeClr>
            </a:solidFill>
          </a:ln>
        </p:spPr>
        <p:txBody>
          <a:bodyPr>
            <a:normAutofit fontScale="92500" lnSpcReduction="10000"/>
          </a:bodyPr>
          <a:lstStyle/>
          <a:p>
            <a:pPr marL="0" indent="0" algn="ctr">
              <a:buNone/>
            </a:pPr>
            <a:endParaRPr lang="en-US" sz="2400" b="1" dirty="0"/>
          </a:p>
          <a:p>
            <a:pPr marL="0" indent="0" algn="ctr">
              <a:buNone/>
            </a:pPr>
            <a:r>
              <a:rPr lang="es-ES" dirty="0"/>
              <a:t>El fomento de la higiene es un enfoque sistemático y planificado que permite a las personas adoptar medidas para prevenir o disminuir las enfermedades relacionadas con el agua, el saneamiento y la higiene. </a:t>
            </a:r>
          </a:p>
        </p:txBody>
      </p:sp>
      <p:sp>
        <p:nvSpPr>
          <p:cNvPr id="6" name="Title 3">
            <a:extLst>
              <a:ext uri="{FF2B5EF4-FFF2-40B4-BE49-F238E27FC236}">
                <a16:creationId xmlns:a16="http://schemas.microsoft.com/office/drawing/2014/main" id="{87EEFAFF-0B72-452D-AE2E-4FFF078EFEC4}"/>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Fomento de la higiene</a:t>
            </a:r>
          </a:p>
        </p:txBody>
      </p:sp>
      <p:pic>
        <p:nvPicPr>
          <p:cNvPr id="9" name="Content Placeholder 3">
            <a:extLst>
              <a:ext uri="{FF2B5EF4-FFF2-40B4-BE49-F238E27FC236}">
                <a16:creationId xmlns:a16="http://schemas.microsoft.com/office/drawing/2014/main" id="{E8E7D583-A6D0-4266-B921-0C5D530C781A}"/>
              </a:ext>
            </a:extLst>
          </p:cNvPr>
          <p:cNvPicPr>
            <a:picLocks noChangeAspect="1"/>
          </p:cNvPicPr>
          <p:nvPr/>
        </p:nvPicPr>
        <p:blipFill rotWithShape="1">
          <a:blip r:embed="rId2"/>
          <a:srcRect b="2341"/>
          <a:stretch/>
        </p:blipFill>
        <p:spPr>
          <a:xfrm>
            <a:off x="5541612" y="1516277"/>
            <a:ext cx="6447794" cy="4620506"/>
          </a:xfrm>
          <a:prstGeom prst="rect">
            <a:avLst/>
          </a:prstGeom>
        </p:spPr>
      </p:pic>
      <p:sp>
        <p:nvSpPr>
          <p:cNvPr id="2" name="Slide Number Placeholder 1">
            <a:extLst>
              <a:ext uri="{FF2B5EF4-FFF2-40B4-BE49-F238E27FC236}">
                <a16:creationId xmlns:a16="http://schemas.microsoft.com/office/drawing/2014/main" id="{89FC380B-2E59-4598-88F4-108D4B00BD02}"/>
              </a:ext>
            </a:extLst>
          </p:cNvPr>
          <p:cNvSpPr>
            <a:spLocks noGrp="1"/>
          </p:cNvSpPr>
          <p:nvPr>
            <p:ph type="sldNum" sz="quarter" idx="12"/>
          </p:nvPr>
        </p:nvSpPr>
        <p:spPr/>
        <p:txBody>
          <a:bodyPr/>
          <a:lstStyle/>
          <a:p>
            <a:fld id="{00865948-8B76-4A50-B7DB-B45DBE1BD062}" type="slidenum">
              <a:rPr lang="fr-CH" smtClean="0"/>
              <a:t>8</a:t>
            </a:fld>
            <a:endParaRPr lang="fr-CH"/>
          </a:p>
        </p:txBody>
      </p:sp>
    </p:spTree>
    <p:extLst>
      <p:ext uri="{BB962C8B-B14F-4D97-AF65-F5344CB8AC3E}">
        <p14:creationId xmlns:p14="http://schemas.microsoft.com/office/powerpoint/2010/main" val="3193237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a:extLst>
              <a:ext uri="{FF2B5EF4-FFF2-40B4-BE49-F238E27FC236}">
                <a16:creationId xmlns:a16="http://schemas.microsoft.com/office/drawing/2014/main" id="{A2070D7C-4108-4812-8254-68DFF953278E}"/>
              </a:ext>
            </a:extLst>
          </p:cNvPr>
          <p:cNvSpPr>
            <a:spLocks noGrp="1"/>
          </p:cNvSpPr>
          <p:nvPr>
            <p:ph idx="1"/>
          </p:nvPr>
        </p:nvSpPr>
        <p:spPr>
          <a:xfrm>
            <a:off x="1651000" y="2407726"/>
            <a:ext cx="4812691" cy="3078674"/>
          </a:xfrm>
        </p:spPr>
        <p:txBody>
          <a:bodyPr>
            <a:normAutofit/>
          </a:bodyPr>
          <a:lstStyle/>
          <a:p>
            <a:pPr eaLnBrk="1" hangingPunct="1"/>
            <a:r>
              <a:rPr lang="es-ES" dirty="0"/>
              <a:t>Adaptaciones PHAST</a:t>
            </a:r>
          </a:p>
          <a:p>
            <a:pPr eaLnBrk="1" hangingPunct="1"/>
            <a:r>
              <a:rPr lang="es-ES" dirty="0"/>
              <a:t>SANTOLIC (saneamiento total liderado por la comunidad)</a:t>
            </a:r>
          </a:p>
          <a:p>
            <a:pPr eaLnBrk="1" hangingPunct="1"/>
            <a:r>
              <a:rPr lang="es-ES" dirty="0"/>
              <a:t>Enfoque “niño a niño”</a:t>
            </a:r>
          </a:p>
          <a:p>
            <a:pPr eaLnBrk="1" hangingPunct="1"/>
            <a:r>
              <a:rPr lang="es-ES" dirty="0"/>
              <a:t>Programa PHASE </a:t>
            </a:r>
          </a:p>
          <a:p>
            <a:pPr eaLnBrk="1" hangingPunct="1"/>
            <a:r>
              <a:rPr lang="es-ES" dirty="0"/>
              <a:t>Métodos “</a:t>
            </a:r>
            <a:r>
              <a:rPr lang="es-ES" dirty="0" err="1"/>
              <a:t>Nali</a:t>
            </a:r>
            <a:r>
              <a:rPr lang="es-ES" dirty="0"/>
              <a:t> </a:t>
            </a:r>
            <a:r>
              <a:rPr lang="es-ES" dirty="0" err="1"/>
              <a:t>Kali</a:t>
            </a:r>
            <a:r>
              <a:rPr lang="es-ES" dirty="0"/>
              <a:t>”</a:t>
            </a:r>
          </a:p>
          <a:p>
            <a:pPr eaLnBrk="1" hangingPunct="1"/>
            <a:endParaRPr lang="fr-CH" altLang="fr-FR" dirty="0"/>
          </a:p>
        </p:txBody>
      </p:sp>
      <p:sp>
        <p:nvSpPr>
          <p:cNvPr id="4" name="Title 3">
            <a:extLst>
              <a:ext uri="{FF2B5EF4-FFF2-40B4-BE49-F238E27FC236}">
                <a16:creationId xmlns:a16="http://schemas.microsoft.com/office/drawing/2014/main" id="{27E3D683-DDD1-429E-AB2D-26D5BF6D7BB8}"/>
              </a:ext>
            </a:extLst>
          </p:cNvPr>
          <p:cNvSpPr txBox="1">
            <a:spLocks/>
          </p:cNvSpPr>
          <p:nvPr/>
        </p:nvSpPr>
        <p:spPr>
          <a:xfrm>
            <a:off x="838200" y="35868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s-ES" sz="4399" u="sng">
                <a:latin typeface="+mn-lt"/>
              </a:rPr>
              <a:t>Metodologías para el fomento de la higiene</a:t>
            </a:r>
          </a:p>
        </p:txBody>
      </p:sp>
      <p:pic>
        <p:nvPicPr>
          <p:cNvPr id="5" name="Picture 4">
            <a:extLst>
              <a:ext uri="{FF2B5EF4-FFF2-40B4-BE49-F238E27FC236}">
                <a16:creationId xmlns:a16="http://schemas.microsoft.com/office/drawing/2014/main" id="{F8C0F81F-C030-46F1-AFF8-F6226A6126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3691" y="1566753"/>
            <a:ext cx="3560116" cy="2247789"/>
          </a:xfrm>
          <a:prstGeom prst="rect">
            <a:avLst/>
          </a:prstGeom>
          <a:ln>
            <a:solidFill>
              <a:schemeClr val="tx1"/>
            </a:solidFill>
          </a:ln>
        </p:spPr>
      </p:pic>
      <p:pic>
        <p:nvPicPr>
          <p:cNvPr id="6" name="Picture 5">
            <a:extLst>
              <a:ext uri="{FF2B5EF4-FFF2-40B4-BE49-F238E27FC236}">
                <a16:creationId xmlns:a16="http://schemas.microsoft.com/office/drawing/2014/main" id="{0F6F7BCA-E37A-40BA-9A68-BC1C9E87886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63691" y="3905528"/>
            <a:ext cx="3560116" cy="2224841"/>
          </a:xfrm>
          <a:prstGeom prst="rect">
            <a:avLst/>
          </a:prstGeom>
          <a:ln>
            <a:solidFill>
              <a:schemeClr val="tx1"/>
            </a:solidFill>
          </a:ln>
        </p:spPr>
      </p:pic>
      <p:sp>
        <p:nvSpPr>
          <p:cNvPr id="2" name="Slide Number Placeholder 1">
            <a:extLst>
              <a:ext uri="{FF2B5EF4-FFF2-40B4-BE49-F238E27FC236}">
                <a16:creationId xmlns:a16="http://schemas.microsoft.com/office/drawing/2014/main" id="{A04744B7-083C-43C0-AC0E-E5F3CBAFB467}"/>
              </a:ext>
            </a:extLst>
          </p:cNvPr>
          <p:cNvSpPr>
            <a:spLocks noGrp="1"/>
          </p:cNvSpPr>
          <p:nvPr>
            <p:ph type="sldNum" sz="quarter" idx="12"/>
          </p:nvPr>
        </p:nvSpPr>
        <p:spPr/>
        <p:txBody>
          <a:bodyPr/>
          <a:lstStyle/>
          <a:p>
            <a:fld id="{00865948-8B76-4A50-B7DB-B45DBE1BD062}" type="slidenum">
              <a:rPr lang="fr-CH" smtClean="0"/>
              <a:t>9</a:t>
            </a:fld>
            <a:endParaRPr lang="fr-CH"/>
          </a:p>
        </p:txBody>
      </p:sp>
    </p:spTree>
    <p:extLst>
      <p:ext uri="{BB962C8B-B14F-4D97-AF65-F5344CB8AC3E}">
        <p14:creationId xmlns:p14="http://schemas.microsoft.com/office/powerpoint/2010/main" val="29334538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2019-05-30T22:00:00+00:00</Period_x0020_start>
    <TaxCatchAll xmlns="a8a2af44-4b8d-404b-a8bd-4186350a523c">
      <Value>54</Value>
      <Value>4</Value>
      <Value>3</Value>
      <Value>2</Value>
      <Value>1</Value>
    </TaxCatchAll>
    <ICRCIMP_DocumentType_H xmlns="71402401-ee9a-4cfa-82a8-ebbd88d5d766">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7ffa6903-4a6e-4c70-8f5c-101a463ec6d0</TermId>
        </TermInfo>
      </Term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ICRCIMP_RMIdentifier xmlns="71402401-ee9a-4cfa-82a8-ebbd88d5d766" xsi:nil="true"/>
    <RatingCount xmlns="http://schemas.microsoft.com/sharepoint/v3" xsi:nil="true"/>
    <ICRCIMP_IsRecord xmlns="71402401-ee9a-4cfa-82a8-ebbd88d5d766">false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ICRCIMP_RMUnitInCharge_H>
    <_dlc_DocId xmlns="a8a2af44-4b8d-404b-a8bd-4186350a523c">TSASSIST-19-1784</_dlc_DocId>
    <_dlc_DocIdUrl xmlns="a8a2af44-4b8d-404b-a8bd-4186350a523c">
      <Url>https://collab.ext.icrc.org/sites/TS_ASSIST/_layouts/15/DocIdRedir.aspx?ID=TSASSIST-19-1784</Url>
      <Description>TSASSIST-19-1784</Description>
    </_dlc_DocIdUrl>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documentManagement>
</p:properties>
</file>

<file path=customXml/item2.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42" ma:contentTypeDescription="Upload Form" ma:contentTypeScope="" ma:versionID="00a5e3a414205b0cd270913d25c6840e">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601ed9a50bfa6825adc6b667e50086b"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C79C5F4-265B-4E4E-8DDF-9142A2649840}">
  <ds:schemaRefs>
    <ds:schemaRef ds:uri="http://schemas.microsoft.com/sharepoint/v3"/>
    <ds:schemaRef ds:uri="http://purl.org/dc/terms/"/>
    <ds:schemaRef ds:uri="http://purl.org/dc/dcmitype/"/>
    <ds:schemaRef ds:uri="http://schemas.microsoft.com/office/2006/documentManagement/types"/>
    <ds:schemaRef ds:uri="71402401-ee9a-4cfa-82a8-ebbd88d5d766"/>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775538c5-eb89-48ba-a372-0acd5d6f1291"/>
    <ds:schemaRef ds:uri="a8a2af44-4b8d-404b-a8bd-4186350a523c"/>
    <ds:schemaRef ds:uri="http://www.w3.org/XML/1998/namespace"/>
  </ds:schemaRefs>
</ds:datastoreItem>
</file>

<file path=customXml/itemProps2.xml><?xml version="1.0" encoding="utf-8"?>
<ds:datastoreItem xmlns:ds="http://schemas.openxmlformats.org/officeDocument/2006/customXml" ds:itemID="{3BC420C7-8C93-45D0-9074-BF5636166C81}">
  <ds:schemaRefs>
    <ds:schemaRef ds:uri="Microsoft.SharePoint.Taxonomy.ContentTypeSync"/>
  </ds:schemaRefs>
</ds:datastoreItem>
</file>

<file path=customXml/itemProps3.xml><?xml version="1.0" encoding="utf-8"?>
<ds:datastoreItem xmlns:ds="http://schemas.openxmlformats.org/officeDocument/2006/customXml" ds:itemID="{0940FAA4-676B-4AA1-A9FB-011DFBE8D4F3}">
  <ds:schemaRefs>
    <ds:schemaRef ds:uri="http://schemas.microsoft.com/sharepoint/v3/contenttype/forms"/>
  </ds:schemaRefs>
</ds:datastoreItem>
</file>

<file path=customXml/itemProps4.xml><?xml version="1.0" encoding="utf-8"?>
<ds:datastoreItem xmlns:ds="http://schemas.openxmlformats.org/officeDocument/2006/customXml" ds:itemID="{86733326-8286-4BCF-8F44-40034C6AB3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6D61739D-3D62-4608-97EE-8315F913CB7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19919</TotalTime>
  <Words>4205</Words>
  <Application>Microsoft Office PowerPoint</Application>
  <PresentationFormat>Widescreen</PresentationFormat>
  <Paragraphs>494</Paragraphs>
  <Slides>46</Slides>
  <Notes>41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46</vt:i4>
      </vt:variant>
    </vt:vector>
  </HeadingPairs>
  <TitlesOfParts>
    <vt:vector size="62" baseType="lpstr">
      <vt:lpstr>MS Gothic</vt:lpstr>
      <vt:lpstr>ＭＳ Ｐゴシック</vt:lpstr>
      <vt:lpstr>SimSun</vt:lpstr>
      <vt:lpstr>Arial</vt:lpstr>
      <vt:lpstr>Arial Narrow</vt:lpstr>
      <vt:lpstr>Arial Unicode MS</vt:lpstr>
      <vt:lpstr>ArialNarrow-Bold</vt:lpstr>
      <vt:lpstr>Calibri</vt:lpstr>
      <vt:lpstr>Calibri Light</vt:lpstr>
      <vt:lpstr>Courier New</vt:lpstr>
      <vt:lpstr>MyriadPro-Regular</vt:lpstr>
      <vt:lpstr>Times New Roman</vt:lpstr>
      <vt:lpstr>Tw Cen MT</vt:lpstr>
      <vt:lpstr>Webdings</vt:lpstr>
      <vt:lpstr>Wingdings</vt:lpstr>
      <vt:lpstr>Office Theme</vt:lpstr>
      <vt:lpstr>PowerPoint Presentation</vt:lpstr>
      <vt:lpstr>Objetivos</vt:lpstr>
      <vt:lpstr>PowerPoint Presentation</vt:lpstr>
      <vt:lpstr>PowerPoint Presentation</vt:lpstr>
      <vt:lpstr>¿Por qué nos interesa la cuestión de los excrementos?</vt:lpstr>
      <vt:lpstr>PowerPoint Presentation</vt:lpstr>
      <vt:lpstr>PowerPoint Presentation</vt:lpstr>
      <vt:lpstr>PowerPoint Presentation</vt:lpstr>
      <vt:lpstr>PowerPoint Presentation</vt:lpstr>
      <vt:lpstr>¿Qué principios deben respetarse al diseñar e implementar una campaña de fomento de la higiene?</vt:lpstr>
      <vt:lpstr>PowerPoint Presentation</vt:lpstr>
      <vt:lpstr>PowerPoint Presentation</vt:lpstr>
      <vt:lpstr>PowerPoint Presentation</vt:lpstr>
      <vt:lpstr>PowerPoint Presentation</vt:lpstr>
      <vt:lpstr>Enumerar y clasificar los medios para eliminar excrementos.</vt:lpstr>
      <vt:lpstr>PowerPoint Presentation</vt:lpstr>
      <vt:lpstr>Enumerar criterios de selección para elegir una tecnología de saneamiento.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¿Qué tipos de residuos médicos conocen?</vt:lpstr>
      <vt:lpstr>PowerPoint Presentation</vt:lpstr>
      <vt:lpstr>PowerPoint Presentation</vt:lpstr>
      <vt:lpstr>Separación y codificación</vt:lpstr>
      <vt:lpstr>Sistema de gestión de residuos</vt:lpstr>
      <vt:lpstr>Tratamiento y opciones de eliminación </vt:lpstr>
      <vt:lpstr>PowerPoint Presentation</vt:lpstr>
      <vt:lpstr>Documentos de referencia sobre la gestión de residuos médicos</vt:lpstr>
      <vt:lpstr>PowerPoint Presentation</vt:lpstr>
      <vt:lpstr>PowerPoint Presentation</vt:lpstr>
      <vt:lpstr>¿Qué tipos de medidas de lucha antivectorial conocen?</vt:lpstr>
      <vt:lpstr>PowerPoint Presentation</vt:lpstr>
      <vt:lpstr>PowerPoint Presentation</vt:lpstr>
      <vt:lpstr>PowerPoint Presentation</vt:lpstr>
      <vt:lpstr>PowerPoint Presentation</vt:lpstr>
      <vt:lpstr>PowerPoint Presentation</vt:lpstr>
      <vt:lpstr>Conclusión: saneamiento</vt:lpstr>
      <vt:lpstr>PowerPoint Presentation</vt:lpstr>
      <vt:lpstr>PowerPoint Presentation</vt:lpstr>
    </vt:vector>
  </TitlesOfParts>
  <Company>ICRC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 course</dc:title>
  <dc:creator>Eirini Karanisa</dc:creator>
  <cp:lastModifiedBy>Aleksandra Kokanovic</cp:lastModifiedBy>
  <cp:revision>275</cp:revision>
  <cp:lastPrinted>2019-11-18T10:44:33Z</cp:lastPrinted>
  <dcterms:created xsi:type="dcterms:W3CDTF">2018-11-12T09:02:28Z</dcterms:created>
  <dcterms:modified xsi:type="dcterms:W3CDTF">2020-11-10T10:48:04Z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
  </property>
  <property fmtid="{D5CDD505-2E9C-101B-9397-08002B2CF9AE}" pid="4" name="ICRCIMP_ManageAccess">
    <vt:bool>false</vt:bool>
  </property>
  <property fmtid="{D5CDD505-2E9C-101B-9397-08002B2CF9AE}" pid="5" name="_dlc_DocIdItemGuid">
    <vt:lpwstr>03e5437f-0b76-47ea-8172-cc824f8a23f9</vt:lpwstr>
  </property>
  <property fmtid="{D5CDD505-2E9C-101B-9397-08002B2CF9AE}" pid="6" name="ICRCIMP_IHT">
    <vt:lpwstr>4;#Internal|23eb6094-56fc-4ad4-8ae2-cf1575a694f0</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ICRCIMP_DocumentType">
    <vt:lpwstr>54;#Presentation|7ffa6903-4a6e-4c70-8f5c-101a463ec6d0</vt:lpwstr>
  </property>
  <property fmtid="{D5CDD505-2E9C-101B-9397-08002B2CF9AE}" pid="10" name="Key Issue">
    <vt:lpwstr>3;#- No key issue|32056555-74b8-4174-9beb-b0d6d010855f</vt:lpwstr>
  </property>
  <property fmtid="{D5CDD505-2E9C-101B-9397-08002B2CF9AE}" pid="11" name="ICRCIMP_Keyword">
    <vt:lpwstr/>
  </property>
  <property fmtid="{D5CDD505-2E9C-101B-9397-08002B2CF9AE}" pid="12" name="ICRCIMP_BusinessFunction">
    <vt:lpwstr>1;#Assistance|9015aaae-65d7-4217-8889-581aaffe05a3</vt:lpwstr>
  </property>
  <property fmtid="{D5CDD505-2E9C-101B-9397-08002B2CF9AE}" pid="13" name="ICRCIMP_KeyIssue">
    <vt:lpwstr/>
  </property>
</Properties>
</file>