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slides/slide28.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presentation.xml" ContentType="application/vnd.openxmlformats-officedocument.presentationml.presentation.main+xml"/>
  <Override PartName="/ppt/slides/slide27.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4.xml" ContentType="application/vnd.openxmlformats-officedocument.presentationml.notes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7.xml" ContentType="application/vnd.openxmlformats-officedocument.presentationml.notesSlide+xml"/>
  <Override PartName="/ppt/notesSlides/notesSlide22.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4.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6"/>
  </p:notesMasterIdLst>
  <p:handoutMasterIdLst>
    <p:handoutMasterId r:id="rId37"/>
  </p:handoutMasterIdLst>
  <p:sldIdLst>
    <p:sldId id="257" r:id="rId6"/>
    <p:sldId id="610" r:id="rId7"/>
    <p:sldId id="608" r:id="rId8"/>
    <p:sldId id="441" r:id="rId9"/>
    <p:sldId id="416" r:id="rId10"/>
    <p:sldId id="447" r:id="rId11"/>
    <p:sldId id="418" r:id="rId12"/>
    <p:sldId id="458" r:id="rId13"/>
    <p:sldId id="605" r:id="rId14"/>
    <p:sldId id="420" r:id="rId15"/>
    <p:sldId id="419" r:id="rId16"/>
    <p:sldId id="417" r:id="rId17"/>
    <p:sldId id="421" r:id="rId18"/>
    <p:sldId id="604" r:id="rId19"/>
    <p:sldId id="445" r:id="rId20"/>
    <p:sldId id="425" r:id="rId21"/>
    <p:sldId id="426" r:id="rId22"/>
    <p:sldId id="452" r:id="rId23"/>
    <p:sldId id="428" r:id="rId24"/>
    <p:sldId id="424" r:id="rId25"/>
    <p:sldId id="429" r:id="rId26"/>
    <p:sldId id="455" r:id="rId27"/>
    <p:sldId id="456" r:id="rId28"/>
    <p:sldId id="430" r:id="rId29"/>
    <p:sldId id="459" r:id="rId30"/>
    <p:sldId id="433" r:id="rId31"/>
    <p:sldId id="607" r:id="rId32"/>
    <p:sldId id="609" r:id="rId33"/>
    <p:sldId id="601" r:id="rId34"/>
    <p:sldId id="439" r:id="rId35"/>
  </p:sldIdLst>
  <p:sldSz cx="12192000" cy="6858000"/>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5A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78" autoAdjust="0"/>
    <p:restoredTop sz="91993" autoAdjust="0"/>
  </p:normalViewPr>
  <p:slideViewPr>
    <p:cSldViewPr snapToGrid="0" showGuides="1">
      <p:cViewPr varScale="1">
        <p:scale>
          <a:sx n="50" d="100"/>
          <a:sy n="50" d="100"/>
        </p:scale>
        <p:origin x="610" y="31"/>
      </p:cViewPr>
      <p:guideLst>
        <p:guide orient="horz" pos="2160"/>
        <p:guide pos="3840"/>
      </p:guideLst>
    </p:cSldViewPr>
  </p:slideViewPr>
  <p:notesTextViewPr>
    <p:cViewPr>
      <p:scale>
        <a:sx n="1" d="1"/>
        <a:sy n="1" d="1"/>
      </p:scale>
      <p:origin x="0" y="0"/>
    </p:cViewPr>
  </p:notesTextViewPr>
  <p:sorterViewPr>
    <p:cViewPr>
      <p:scale>
        <a:sx n="100" d="100"/>
        <a:sy n="100" d="100"/>
      </p:scale>
      <p:origin x="0" y="-193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ustomXml" Target="../customXml/item5.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GB"/>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394D67DE-D524-477F-A21D-595D2C03362C}" type="datetimeFigureOut">
              <a:rPr lang="en-GB" smtClean="0"/>
              <a:t>14/12/2019</a:t>
            </a:fld>
            <a:endParaRPr lang="en-GB"/>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GB"/>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3782387C-3733-40BB-9AFF-181AB8756D94}" type="slidenum">
              <a:rPr lang="en-GB" smtClean="0"/>
              <a:t>‹#›</a:t>
            </a:fld>
            <a:endParaRPr lang="en-GB"/>
          </a:p>
        </p:txBody>
      </p:sp>
    </p:spTree>
    <p:extLst>
      <p:ext uri="{BB962C8B-B14F-4D97-AF65-F5344CB8AC3E}">
        <p14:creationId xmlns:p14="http://schemas.microsoft.com/office/powerpoint/2010/main" val="1234629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fr-CH"/>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294B595-28F0-4ADE-B118-809BEE86647A}" type="datetimeFigureOut">
              <a:rPr lang="fr-CH" smtClean="0"/>
              <a:t>14.12.2019</a:t>
            </a:fld>
            <a:endParaRPr lang="fr-CH"/>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fr-CH"/>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fr-CH"/>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C56A1BF-1CC1-4BBD-88CF-BFED76E52D9D}" type="slidenum">
              <a:rPr lang="fr-CH" smtClean="0"/>
              <a:t>‹#›</a:t>
            </a:fld>
            <a:endParaRPr lang="fr-CH"/>
          </a:p>
        </p:txBody>
      </p:sp>
    </p:spTree>
    <p:extLst>
      <p:ext uri="{BB962C8B-B14F-4D97-AF65-F5344CB8AC3E}">
        <p14:creationId xmlns:p14="http://schemas.microsoft.com/office/powerpoint/2010/main" val="1018879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ltLang="fr-FR">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AA5D30B7-F877-4FC6-B32C-20D5FE21BCAE}" type="slidenum">
              <a:rPr lang="fr-CH" smtClean="0"/>
              <a:t>1</a:t>
            </a:fld>
            <a:endParaRPr lang="fr-CH"/>
          </a:p>
        </p:txBody>
      </p:sp>
    </p:spTree>
    <p:extLst>
      <p:ext uri="{BB962C8B-B14F-4D97-AF65-F5344CB8AC3E}">
        <p14:creationId xmlns:p14="http://schemas.microsoft.com/office/powerpoint/2010/main" val="354599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51B63BB5-6FC7-4125-82E5-0C6B195374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A8C72941-5DA3-4673-B59A-E9CF664C66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a:ea typeface="ＭＳ Ｐゴシック" panose="020B0600070205080204" pitchFamily="34" charset="-128"/>
              </a:rPr>
              <a:t>Humanitarian response in urban areas is major challenge of today’s humanitarian crisis. In order summarize this introduction on urban contexts, let’s watch the following animation that summarize key messages of this video and introduce you the topics of the next ones.</a:t>
            </a:r>
          </a:p>
          <a:p>
            <a:endParaRPr lang="en-US" altLang="fr-FR">
              <a:ea typeface="ＭＳ Ｐゴシック" panose="020B0600070205080204" pitchFamily="34" charset="-128"/>
            </a:endParaRPr>
          </a:p>
        </p:txBody>
      </p:sp>
      <p:sp>
        <p:nvSpPr>
          <p:cNvPr id="105476" name="Slide Number Placeholder 3">
            <a:extLst>
              <a:ext uri="{FF2B5EF4-FFF2-40B4-BE49-F238E27FC236}">
                <a16:creationId xmlns:a16="http://schemas.microsoft.com/office/drawing/2014/main" id="{D527E961-D568-4CEB-B9A0-A826C55188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0C1ECB5D-9B09-49AC-AD82-2D402EC6BDB0}" type="slidenum">
              <a:rPr lang="fr-FR" altLang="de-DE" sz="1200" smtClean="0">
                <a:latin typeface="Calibri" panose="020F0502020204030204" pitchFamily="34" charset="0"/>
              </a:rPr>
              <a:pPr/>
              <a:t>13</a:t>
            </a:fld>
            <a:endParaRPr lang="fr-FR" altLang="de-DE" sz="1200">
              <a:latin typeface="Calibri" panose="020F0502020204030204" pitchFamily="34" charset="0"/>
            </a:endParaRPr>
          </a:p>
        </p:txBody>
      </p:sp>
    </p:spTree>
    <p:extLst>
      <p:ext uri="{BB962C8B-B14F-4D97-AF65-F5344CB8AC3E}">
        <p14:creationId xmlns:p14="http://schemas.microsoft.com/office/powerpoint/2010/main" val="870500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14</a:t>
            </a:fld>
            <a:endParaRPr lang="fr-CH"/>
          </a:p>
        </p:txBody>
      </p:sp>
    </p:spTree>
    <p:extLst>
      <p:ext uri="{BB962C8B-B14F-4D97-AF65-F5344CB8AC3E}">
        <p14:creationId xmlns:p14="http://schemas.microsoft.com/office/powerpoint/2010/main" val="2810351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fr-FR" dirty="0">
                <a:ea typeface="ＭＳ Ｐゴシック" panose="020B0600070205080204" pitchFamily="34" charset="-128"/>
              </a:rPr>
              <a:t>Protracted conflicts have different types of impacts on urban essential services:</a:t>
            </a:r>
          </a:p>
          <a:p>
            <a:pPr marL="171450" indent="-171450">
              <a:buFont typeface="Arial" panose="020B0604020202020204" pitchFamily="34" charset="0"/>
              <a:buChar char="•"/>
            </a:pPr>
            <a:r>
              <a:rPr lang="en-US" altLang="fr-FR" dirty="0">
                <a:ea typeface="ＭＳ Ｐゴシック" panose="020B0600070205080204" pitchFamily="34" charset="-128"/>
              </a:rPr>
              <a:t>The </a:t>
            </a:r>
            <a:r>
              <a:rPr lang="en-US" altLang="fr-FR" b="1" dirty="0">
                <a:ea typeface="ＭＳ Ｐゴシック" panose="020B0600070205080204" pitchFamily="34" charset="-128"/>
              </a:rPr>
              <a:t>direct impact </a:t>
            </a:r>
            <a:r>
              <a:rPr lang="en-US" altLang="fr-FR" dirty="0">
                <a:ea typeface="ＭＳ Ｐゴシック" panose="020B0600070205080204" pitchFamily="34" charset="-128"/>
              </a:rPr>
              <a:t>which is the immediate and physical impact caused directly by armed conflict, such as damages to essential urban infrastructure, </a:t>
            </a:r>
          </a:p>
          <a:p>
            <a:pPr marL="171450" indent="-171450">
              <a:buFont typeface="Arial" panose="020B0604020202020204" pitchFamily="34" charset="0"/>
              <a:buChar char="•"/>
            </a:pPr>
            <a:r>
              <a:rPr lang="en-US" altLang="fr-FR" dirty="0">
                <a:ea typeface="ＭＳ Ｐゴシック" panose="020B0600070205080204" pitchFamily="34" charset="-128"/>
              </a:rPr>
              <a:t>And the </a:t>
            </a:r>
            <a:r>
              <a:rPr lang="fr-CH" altLang="fr-FR" b="1" dirty="0">
                <a:ea typeface="ＭＳ Ｐゴシック" panose="020B0600070205080204" pitchFamily="34" charset="-128"/>
              </a:rPr>
              <a:t>indirect impact </a:t>
            </a:r>
            <a:r>
              <a:rPr lang="fr-CH" altLang="fr-FR" dirty="0" err="1">
                <a:ea typeface="ＭＳ Ｐゴシック" panose="020B0600070205080204" pitchFamily="34" charset="-128"/>
              </a:rPr>
              <a:t>which</a:t>
            </a:r>
            <a:r>
              <a:rPr lang="fr-CH" altLang="fr-FR" dirty="0">
                <a:ea typeface="ＭＳ Ｐゴシック" panose="020B0600070205080204" pitchFamily="34" charset="-128"/>
              </a:rPr>
              <a:t> </a:t>
            </a:r>
            <a:r>
              <a:rPr lang="en-US" altLang="fr-FR" dirty="0">
                <a:ea typeface="ＭＳ Ｐゴシック" panose="020B0600070205080204" pitchFamily="34" charset="-128"/>
              </a:rPr>
              <a:t>derives from direct impact, affecting an associated component of a system, usually in the short to medium term. An example is the “brain drain” that occurs following attacks on staff. </a:t>
            </a:r>
          </a:p>
          <a:p>
            <a:r>
              <a:rPr lang="en-US" altLang="fr-FR" dirty="0">
                <a:ea typeface="ＭＳ Ｐゴシック" panose="020B0600070205080204" pitchFamily="34" charset="-128"/>
                <a:sym typeface="Wingdings" panose="05000000000000000000" pitchFamily="2" charset="2"/>
              </a:rPr>
              <a:t> </a:t>
            </a:r>
            <a:r>
              <a:rPr lang="en-US" altLang="fr-FR" dirty="0">
                <a:ea typeface="ＭＳ Ｐゴシック" panose="020B0600070205080204" pitchFamily="34" charset="-128"/>
              </a:rPr>
              <a:t>These impacts can accumulate over time, resulting in </a:t>
            </a:r>
            <a:r>
              <a:rPr lang="en-US" altLang="fr-FR" b="1" dirty="0">
                <a:ea typeface="ＭＳ Ｐゴシック" panose="020B0600070205080204" pitchFamily="34" charset="-128"/>
              </a:rPr>
              <a:t>cumulative impact</a:t>
            </a:r>
            <a:r>
              <a:rPr lang="en-US" altLang="fr-FR" dirty="0">
                <a:ea typeface="ＭＳ Ｐゴシック" panose="020B0600070205080204" pitchFamily="34" charset="-128"/>
              </a:rPr>
              <a:t>, for example, in a lack of maintenance planning due to insufficient long-term staffing.</a:t>
            </a:r>
          </a:p>
          <a:p>
            <a:endParaRPr lang="en-US" altLang="fr-FR" dirty="0">
              <a:ea typeface="ＭＳ Ｐゴシック" panose="020B0600070205080204" pitchFamily="34" charset="-128"/>
            </a:endParaRPr>
          </a:p>
          <a:p>
            <a:r>
              <a:rPr lang="en-US" altLang="fr-FR" dirty="0">
                <a:ea typeface="ＭＳ Ｐゴシック" panose="020B0600070205080204" pitchFamily="34" charset="-128"/>
              </a:rPr>
              <a:t>Let’s see more into details how theses different types of impacts affect the three critical elements of essential services</a:t>
            </a:r>
          </a:p>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15</a:t>
            </a:fld>
            <a:endParaRPr lang="fr-CH"/>
          </a:p>
        </p:txBody>
      </p:sp>
    </p:spTree>
    <p:extLst>
      <p:ext uri="{BB962C8B-B14F-4D97-AF65-F5344CB8AC3E}">
        <p14:creationId xmlns:p14="http://schemas.microsoft.com/office/powerpoint/2010/main" val="3517300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3E62E6EB-FF41-4C2C-BA64-89C9C11AF6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D5528D8C-262B-472D-A5C6-00E573D8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ea typeface="ＭＳ Ｐゴシック" panose="020B0600070205080204" pitchFamily="34" charset="-128"/>
              </a:rPr>
              <a:t>Destruction of or damage to infrastructure and equipment is an example of direct impact on hardware.  However this pictures does not illustrate a direct impact, but an indirect one. Indeed, this pipe is leaking not because of explosive munitions, but due to the coping mechanisms of people affected. The inhabitants were no longer supplied by the main network and they made holes in the nearest pipes in order to have access to water. Sometimes coping mechanisms from inhabitants can result in negative effect on public health. </a:t>
            </a:r>
            <a:endParaRPr lang="fr-CH" altLang="fr-FR" dirty="0">
              <a:ea typeface="ＭＳ Ｐゴシック" panose="020B0600070205080204" pitchFamily="34" charset="-128"/>
            </a:endParaRPr>
          </a:p>
        </p:txBody>
      </p:sp>
      <p:sp>
        <p:nvSpPr>
          <p:cNvPr id="111620" name="Slide Number Placeholder 3">
            <a:extLst>
              <a:ext uri="{FF2B5EF4-FFF2-40B4-BE49-F238E27FC236}">
                <a16:creationId xmlns:a16="http://schemas.microsoft.com/office/drawing/2014/main" id="{DE3C844F-EE44-4D55-AD20-2FFA0AD740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18431D13-1F9F-414D-8946-F5A633F5AE83}" type="slidenum">
              <a:rPr lang="fr-FR" altLang="de-DE" sz="1200" smtClean="0">
                <a:latin typeface="Calibri" panose="020F0502020204030204" pitchFamily="34" charset="0"/>
              </a:rPr>
              <a:pPr/>
              <a:t>16</a:t>
            </a:fld>
            <a:endParaRPr lang="fr-FR" altLang="de-DE" sz="1200">
              <a:latin typeface="Calibri" panose="020F0502020204030204" pitchFamily="34" charset="0"/>
            </a:endParaRPr>
          </a:p>
        </p:txBody>
      </p:sp>
    </p:spTree>
    <p:extLst>
      <p:ext uri="{BB962C8B-B14F-4D97-AF65-F5344CB8AC3E}">
        <p14:creationId xmlns:p14="http://schemas.microsoft.com/office/powerpoint/2010/main" val="3370516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A9D70E08-8F67-4F2D-BCFF-17024E9ACC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8C335B9D-1349-453F-BBA4-5F18C0DFB8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ea typeface="ＭＳ Ｐゴシック" panose="020B0600070205080204" pitchFamily="34" charset="-128"/>
              </a:rPr>
              <a:t>Another example of indirect impact on critical hardware is this water pumping station In that case, functional equipment were removed gradually by water utility staff to a more crucial part of the system to respond to an emergency. As a result, this water pumping was rendered completely inoperable. We call this phenomena cannibalization of critical hardware components. </a:t>
            </a:r>
            <a:endParaRPr lang="fr-CH" altLang="fr-FR" dirty="0">
              <a:ea typeface="ＭＳ Ｐゴシック" panose="020B0600070205080204" pitchFamily="34" charset="-128"/>
            </a:endParaRPr>
          </a:p>
          <a:p>
            <a:endParaRPr lang="fr-CH" altLang="fr-FR" dirty="0">
              <a:ea typeface="ＭＳ Ｐゴシック" panose="020B0600070205080204" pitchFamily="34" charset="-128"/>
            </a:endParaRPr>
          </a:p>
        </p:txBody>
      </p:sp>
      <p:sp>
        <p:nvSpPr>
          <p:cNvPr id="113668" name="Slide Number Placeholder 3">
            <a:extLst>
              <a:ext uri="{FF2B5EF4-FFF2-40B4-BE49-F238E27FC236}">
                <a16:creationId xmlns:a16="http://schemas.microsoft.com/office/drawing/2014/main" id="{02C90766-5F6F-44C3-B7FA-8399A81587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0EFAE203-A25D-44B0-9477-A5A828616B1A}" type="slidenum">
              <a:rPr lang="fr-FR" altLang="de-DE" sz="1200" smtClean="0">
                <a:latin typeface="Calibri" panose="020F0502020204030204" pitchFamily="34" charset="0"/>
              </a:rPr>
              <a:pPr/>
              <a:t>17</a:t>
            </a:fld>
            <a:endParaRPr lang="fr-FR" altLang="de-DE" sz="1200">
              <a:latin typeface="Calibri" panose="020F0502020204030204" pitchFamily="34" charset="0"/>
            </a:endParaRPr>
          </a:p>
        </p:txBody>
      </p:sp>
    </p:spTree>
    <p:extLst>
      <p:ext uri="{BB962C8B-B14F-4D97-AF65-F5344CB8AC3E}">
        <p14:creationId xmlns:p14="http://schemas.microsoft.com/office/powerpoint/2010/main" val="3370187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B1D94849-AC3C-4625-AA83-60780EFB85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91CFB974-E045-46B2-BB63-E9D7CB8A86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i="1" dirty="0">
                <a:ea typeface="ＭＳ Ｐゴシック" panose="020B0600070205080204" pitchFamily="34" charset="-128"/>
              </a:rPr>
              <a:t>Direct impact on critical consumables </a:t>
            </a:r>
            <a:r>
              <a:rPr lang="en-US" altLang="fr-FR" dirty="0">
                <a:ea typeface="ＭＳ Ｐゴシック" panose="020B0600070205080204" pitchFamily="34" charset="-128"/>
              </a:rPr>
              <a:t>is related primarily to their destruction such as in  the picture of the destruction of a warehouse of an electrical utility following a bombing. As a result, the electrical company lost its capacity to react to breakdowns</a:t>
            </a:r>
            <a:endParaRPr lang="fr-CH" altLang="fr-FR" dirty="0">
              <a:ea typeface="ＭＳ Ｐゴシック" panose="020B0600070205080204" pitchFamily="34" charset="-128"/>
            </a:endParaRPr>
          </a:p>
        </p:txBody>
      </p:sp>
      <p:sp>
        <p:nvSpPr>
          <p:cNvPr id="115716" name="Slide Number Placeholder 3">
            <a:extLst>
              <a:ext uri="{FF2B5EF4-FFF2-40B4-BE49-F238E27FC236}">
                <a16:creationId xmlns:a16="http://schemas.microsoft.com/office/drawing/2014/main" id="{B65D28A9-8031-4E49-B5FE-ED4811AE23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2BB19CF1-661D-407C-B3C1-F7C923D4782B}" type="slidenum">
              <a:rPr lang="fr-FR" altLang="de-DE" sz="1200" smtClean="0">
                <a:latin typeface="Calibri" panose="020F0502020204030204" pitchFamily="34" charset="0"/>
              </a:rPr>
              <a:pPr/>
              <a:t>18</a:t>
            </a:fld>
            <a:endParaRPr lang="fr-FR" altLang="de-DE" sz="1200">
              <a:latin typeface="Calibri" panose="020F0502020204030204" pitchFamily="34" charset="0"/>
            </a:endParaRPr>
          </a:p>
        </p:txBody>
      </p:sp>
    </p:spTree>
    <p:extLst>
      <p:ext uri="{BB962C8B-B14F-4D97-AF65-F5344CB8AC3E}">
        <p14:creationId xmlns:p14="http://schemas.microsoft.com/office/powerpoint/2010/main" val="2555923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6981B026-6CE6-4E53-8A40-28092013A7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F2FA60C9-7C72-49C9-B580-D375CF376E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altLang="fr-FR" dirty="0" err="1">
                <a:ea typeface="ＭＳ Ｐゴシック" panose="020B0600070205080204" pitchFamily="34" charset="-128"/>
              </a:rPr>
              <a:t>Looting</a:t>
            </a:r>
            <a:r>
              <a:rPr lang="fr-CH" altLang="fr-FR" dirty="0">
                <a:ea typeface="ＭＳ Ｐゴシック" panose="020B0600070205080204" pitchFamily="34" charset="-128"/>
              </a:rPr>
              <a:t> of water </a:t>
            </a:r>
            <a:r>
              <a:rPr lang="en-US" altLang="fr-FR" dirty="0">
                <a:ea typeface="ＭＳ Ｐゴシック" panose="020B0600070205080204" pitchFamily="34" charset="-128"/>
              </a:rPr>
              <a:t>or electricity providers’ warehouses is a classic example of </a:t>
            </a:r>
            <a:r>
              <a:rPr lang="en-US" altLang="fr-FR" i="1" dirty="0">
                <a:ea typeface="ＭＳ Ｐゴシック" panose="020B0600070205080204" pitchFamily="34" charset="-128"/>
              </a:rPr>
              <a:t>indirect impact on </a:t>
            </a:r>
            <a:r>
              <a:rPr lang="fr-CH" altLang="fr-FR" i="1" dirty="0" err="1">
                <a:ea typeface="ＭＳ Ｐゴシック" panose="020B0600070205080204" pitchFamily="34" charset="-128"/>
              </a:rPr>
              <a:t>critical</a:t>
            </a:r>
            <a:r>
              <a:rPr lang="fr-CH" altLang="fr-FR" i="1" dirty="0">
                <a:ea typeface="ＭＳ Ｐゴシック" panose="020B0600070205080204" pitchFamily="34" charset="-128"/>
              </a:rPr>
              <a:t> consumables as </a:t>
            </a:r>
            <a:r>
              <a:rPr lang="fr-CH" altLang="fr-FR" i="1" dirty="0" err="1">
                <a:ea typeface="ＭＳ Ｐゴシック" panose="020B0600070205080204" pitchFamily="34" charset="-128"/>
              </a:rPr>
              <a:t>we</a:t>
            </a:r>
            <a:r>
              <a:rPr lang="fr-CH" altLang="fr-FR" i="1" dirty="0">
                <a:ea typeface="ＭＳ Ｐゴシック" panose="020B0600070205080204" pitchFamily="34" charset="-128"/>
              </a:rPr>
              <a:t> can  </a:t>
            </a:r>
            <a:r>
              <a:rPr lang="fr-CH" altLang="fr-FR" i="1" dirty="0" err="1">
                <a:ea typeface="ＭＳ Ｐゴシック" panose="020B0600070205080204" pitchFamily="34" charset="-128"/>
              </a:rPr>
              <a:t>see</a:t>
            </a:r>
            <a:r>
              <a:rPr lang="fr-CH" altLang="fr-FR" i="1" dirty="0">
                <a:ea typeface="ＭＳ Ｐゴシック" panose="020B0600070205080204" pitchFamily="34" charset="-128"/>
              </a:rPr>
              <a:t> </a:t>
            </a:r>
            <a:r>
              <a:rPr lang="fr-CH" altLang="fr-FR" i="1" dirty="0" err="1">
                <a:ea typeface="ＭＳ Ｐゴシック" panose="020B0600070205080204" pitchFamily="34" charset="-128"/>
              </a:rPr>
              <a:t>here</a:t>
            </a:r>
            <a:r>
              <a:rPr lang="fr-CH" altLang="fr-FR" i="1" dirty="0">
                <a:ea typeface="ＭＳ Ｐゴシック" panose="020B0600070205080204" pitchFamily="34" charset="-128"/>
              </a:rPr>
              <a:t> in the </a:t>
            </a:r>
            <a:r>
              <a:rPr lang="fr-CH" altLang="fr-FR" i="1" dirty="0" err="1">
                <a:ea typeface="ＭＳ Ｐゴシック" panose="020B0600070205080204" pitchFamily="34" charset="-128"/>
              </a:rPr>
              <a:t>picture</a:t>
            </a:r>
            <a:r>
              <a:rPr lang="fr-CH" altLang="fr-FR" i="1" dirty="0">
                <a:ea typeface="ＭＳ Ｐゴシック" panose="020B0600070205080204" pitchFamily="34" charset="-128"/>
              </a:rPr>
              <a:t> of a </a:t>
            </a:r>
            <a:r>
              <a:rPr lang="fr-CH" altLang="fr-FR" i="1" dirty="0" err="1">
                <a:ea typeface="ＭＳ Ｐゴシック" panose="020B0600070205080204" pitchFamily="34" charset="-128"/>
              </a:rPr>
              <a:t>looted</a:t>
            </a:r>
            <a:r>
              <a:rPr lang="fr-CH" altLang="fr-FR" i="1" dirty="0">
                <a:ea typeface="ＭＳ Ｐゴシック" panose="020B0600070205080204" pitchFamily="34" charset="-128"/>
              </a:rPr>
              <a:t> water </a:t>
            </a:r>
            <a:r>
              <a:rPr lang="fr-CH" altLang="fr-FR" i="1" dirty="0" err="1">
                <a:ea typeface="ＭＳ Ｐゴシック" panose="020B0600070205080204" pitchFamily="34" charset="-128"/>
              </a:rPr>
              <a:t>treatment</a:t>
            </a:r>
            <a:r>
              <a:rPr lang="fr-CH" altLang="fr-FR" i="1" dirty="0">
                <a:ea typeface="ＭＳ Ｐゴシック" panose="020B0600070205080204" pitchFamily="34" charset="-128"/>
              </a:rPr>
              <a:t> plant.</a:t>
            </a:r>
            <a:endParaRPr lang="fr-CH" altLang="fr-FR" dirty="0">
              <a:ea typeface="ＭＳ Ｐゴシック" panose="020B0600070205080204" pitchFamily="34" charset="-128"/>
            </a:endParaRPr>
          </a:p>
        </p:txBody>
      </p:sp>
      <p:sp>
        <p:nvSpPr>
          <p:cNvPr id="117764" name="Slide Number Placeholder 3">
            <a:extLst>
              <a:ext uri="{FF2B5EF4-FFF2-40B4-BE49-F238E27FC236}">
                <a16:creationId xmlns:a16="http://schemas.microsoft.com/office/drawing/2014/main" id="{BBB252B9-AB0E-4382-8387-6FAD070010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A7213E5F-F469-4CC4-9803-7B80DAC6F50B}" type="slidenum">
              <a:rPr lang="fr-FR" altLang="de-DE" sz="1200" smtClean="0">
                <a:latin typeface="Calibri" panose="020F0502020204030204" pitchFamily="34" charset="0"/>
              </a:rPr>
              <a:pPr/>
              <a:t>19</a:t>
            </a:fld>
            <a:endParaRPr lang="fr-FR" altLang="de-DE" sz="1200">
              <a:latin typeface="Calibri" panose="020F0502020204030204" pitchFamily="34" charset="0"/>
            </a:endParaRPr>
          </a:p>
        </p:txBody>
      </p:sp>
    </p:spTree>
    <p:extLst>
      <p:ext uri="{BB962C8B-B14F-4D97-AF65-F5344CB8AC3E}">
        <p14:creationId xmlns:p14="http://schemas.microsoft.com/office/powerpoint/2010/main" val="3246488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959EE5BD-BB96-4278-AC23-965A173ABE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a:extLst>
              <a:ext uri="{FF2B5EF4-FFF2-40B4-BE49-F238E27FC236}">
                <a16:creationId xmlns:a16="http://schemas.microsoft.com/office/drawing/2014/main" id="{A89E1BFE-CEED-4DFD-A11C-89DD75F2A2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fr-FR" dirty="0">
                <a:ea typeface="ＭＳ Ｐゴシック" panose="020B0600070205080204" pitchFamily="34" charset="-128"/>
              </a:rPr>
              <a:t>One of the obvious direct impact on people is the casualties among essential staff due to the conflicts. As a result, there are fewer staff reporting to work and fewer staff willing to go the field to conduct routine operation and maintenance work. </a:t>
            </a:r>
          </a:p>
          <a:p>
            <a:pPr marL="171450" indent="-171450">
              <a:buFont typeface="Arial" panose="020B0604020202020204" pitchFamily="34" charset="0"/>
              <a:buChar char="•"/>
            </a:pPr>
            <a:r>
              <a:rPr lang="en-US" altLang="fr-FR" dirty="0">
                <a:ea typeface="ＭＳ Ｐゴシック" panose="020B0600070205080204" pitchFamily="34" charset="-128"/>
              </a:rPr>
              <a:t>Another direct impact on people is the poor or complete lack of access to a service component. </a:t>
            </a:r>
            <a:r>
              <a:rPr lang="en-US" altLang="fr-FR" b="1" dirty="0">
                <a:ea typeface="ＭＳ Ｐゴシック" panose="020B0600070205080204" pitchFamily="34" charset="-128"/>
              </a:rPr>
              <a:t>Here an example of ICRC providing secured access to municipal workers in order to perform emergency repairs.</a:t>
            </a:r>
          </a:p>
          <a:p>
            <a:pPr marL="171450" indent="-171450">
              <a:buFont typeface="Arial" panose="020B0604020202020204" pitchFamily="34" charset="0"/>
              <a:buChar char="•"/>
            </a:pPr>
            <a:r>
              <a:rPr lang="en-US" altLang="fr-FR" dirty="0">
                <a:ea typeface="ＭＳ Ｐゴシック" panose="020B0600070205080204" pitchFamily="34" charset="-128"/>
              </a:rPr>
              <a:t>An indirect impact of on critical people occurs when armed conflict and sanctions (or embargoes) begin to affect a country’s economy. It often results in staff salaries being reduced or delayed. As a consequence, staff services then resign or loose motivation reducing the likelihood of routine operation and maintenance from being carried out</a:t>
            </a:r>
          </a:p>
        </p:txBody>
      </p:sp>
      <p:sp>
        <p:nvSpPr>
          <p:cNvPr id="119812" name="Slide Number Placeholder 3">
            <a:extLst>
              <a:ext uri="{FF2B5EF4-FFF2-40B4-BE49-F238E27FC236}">
                <a16:creationId xmlns:a16="http://schemas.microsoft.com/office/drawing/2014/main" id="{A7A4CE81-0227-497C-B5F4-BBC8D50DDE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9252819C-95CB-40A2-BB39-719AB68E31F7}" type="slidenum">
              <a:rPr lang="fr-FR" altLang="de-DE" sz="1200" smtClean="0">
                <a:latin typeface="Calibri" panose="020F0502020204030204" pitchFamily="34" charset="0"/>
              </a:rPr>
              <a:pPr/>
              <a:t>20</a:t>
            </a:fld>
            <a:endParaRPr lang="fr-FR" altLang="de-DE" sz="1200">
              <a:latin typeface="Calibri" panose="020F0502020204030204" pitchFamily="34" charset="0"/>
            </a:endParaRPr>
          </a:p>
        </p:txBody>
      </p:sp>
    </p:spTree>
    <p:extLst>
      <p:ext uri="{BB962C8B-B14F-4D97-AF65-F5344CB8AC3E}">
        <p14:creationId xmlns:p14="http://schemas.microsoft.com/office/powerpoint/2010/main" val="1985967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A61FA030-AA74-4CC0-808B-75E21B81C3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5C47DCF2-FA7E-4319-8D15-B1E4650CC5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fr-FR" i="1" dirty="0">
                <a:ea typeface="ＭＳ Ｐゴシック" panose="020B0600070205080204" pitchFamily="34" charset="-128"/>
              </a:rPr>
              <a:t>Cumulative impact </a:t>
            </a:r>
            <a:r>
              <a:rPr lang="en-US" altLang="fr-FR" dirty="0">
                <a:ea typeface="ＭＳ Ｐゴシック" panose="020B0600070205080204" pitchFamily="34" charset="-128"/>
              </a:rPr>
              <a:t>is the long-term deterioration in the performance of essential services through</a:t>
            </a:r>
          </a:p>
          <a:p>
            <a:pPr marL="171450" indent="-171450">
              <a:buFont typeface="Arial" panose="020B0604020202020204" pitchFamily="34" charset="0"/>
              <a:buChar char="•"/>
            </a:pPr>
            <a:r>
              <a:rPr lang="en-US" altLang="fr-FR" dirty="0">
                <a:ea typeface="ＭＳ Ｐゴシック" panose="020B0600070205080204" pitchFamily="34" charset="-128"/>
              </a:rPr>
              <a:t>incremental direct and indirect impacts on one or more of the critical components of essential services</a:t>
            </a:r>
          </a:p>
          <a:p>
            <a:pPr marL="171450" indent="-171450">
              <a:buFont typeface="Arial" panose="020B0604020202020204" pitchFamily="34" charset="0"/>
              <a:buChar char="•"/>
            </a:pPr>
            <a:r>
              <a:rPr lang="en-US" altLang="fr-FR" dirty="0">
                <a:ea typeface="ＭＳ Ｐゴシック" panose="020B0600070205080204" pitchFamily="34" charset="-128"/>
              </a:rPr>
              <a:t>Cumulative impact on essential services can be seen as a vicious cycle influenced by direct and indirect impacts. The accumulation ultimately affects public health and may contribute to the very conflict which created it. The cycle of impacts therefore lies within the cycles of conflict that characterize complex emergencies.</a:t>
            </a:r>
          </a:p>
          <a:p>
            <a:endParaRPr lang="fr-CH" altLang="fr-FR" dirty="0">
              <a:ea typeface="ＭＳ Ｐゴシック" panose="020B0600070205080204" pitchFamily="34" charset="-128"/>
            </a:endParaRPr>
          </a:p>
          <a:p>
            <a:endParaRPr lang="fr-CH" altLang="fr-FR" dirty="0">
              <a:ea typeface="ＭＳ Ｐゴシック" panose="020B0600070205080204" pitchFamily="34" charset="-128"/>
            </a:endParaRPr>
          </a:p>
          <a:p>
            <a:endParaRPr lang="fr-CH" altLang="fr-FR" dirty="0">
              <a:ea typeface="ＭＳ Ｐゴシック" panose="020B0600070205080204" pitchFamily="34" charset="-128"/>
            </a:endParaRPr>
          </a:p>
        </p:txBody>
      </p:sp>
      <p:sp>
        <p:nvSpPr>
          <p:cNvPr id="121860" name="Slide Number Placeholder 3">
            <a:extLst>
              <a:ext uri="{FF2B5EF4-FFF2-40B4-BE49-F238E27FC236}">
                <a16:creationId xmlns:a16="http://schemas.microsoft.com/office/drawing/2014/main" id="{9B14AC19-3F8C-422C-9E40-43626A4EB5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25FA6A96-24A8-4B57-B5A2-8EB552C96BA0}" type="slidenum">
              <a:rPr lang="fr-FR" altLang="de-DE" sz="1200" smtClean="0">
                <a:latin typeface="Calibri" panose="020F0502020204030204" pitchFamily="34" charset="0"/>
              </a:rPr>
              <a:pPr/>
              <a:t>21</a:t>
            </a:fld>
            <a:endParaRPr lang="fr-FR" altLang="de-DE" sz="1200">
              <a:latin typeface="Calibri" panose="020F0502020204030204" pitchFamily="34" charset="0"/>
            </a:endParaRPr>
          </a:p>
        </p:txBody>
      </p:sp>
    </p:spTree>
    <p:extLst>
      <p:ext uri="{BB962C8B-B14F-4D97-AF65-F5344CB8AC3E}">
        <p14:creationId xmlns:p14="http://schemas.microsoft.com/office/powerpoint/2010/main" val="2133326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1EEB0478-EF32-42D0-B414-B765DA6073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6CFCF090-9122-4107-9B50-3B27CF083E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fr-FR" dirty="0">
              <a:ea typeface="ＭＳ Ｐゴシック" panose="020B0600070205080204" pitchFamily="34" charset="-128"/>
            </a:endParaRPr>
          </a:p>
        </p:txBody>
      </p:sp>
      <p:sp>
        <p:nvSpPr>
          <p:cNvPr id="128004" name="Slide Number Placeholder 3">
            <a:extLst>
              <a:ext uri="{FF2B5EF4-FFF2-40B4-BE49-F238E27FC236}">
                <a16:creationId xmlns:a16="http://schemas.microsoft.com/office/drawing/2014/main" id="{B136B99B-1778-4FAF-9887-B0FB221268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3D57CE0B-6F13-4BC4-B32F-75CFC85E26D5}" type="slidenum">
              <a:rPr lang="en-GB" altLang="fr-FR" sz="1200" smtClean="0">
                <a:solidFill>
                  <a:srgbClr val="000000"/>
                </a:solidFill>
                <a:latin typeface="Calibri" panose="020F0502020204030204" pitchFamily="34" charset="0"/>
              </a:rPr>
              <a:pPr/>
              <a:t>22</a:t>
            </a:fld>
            <a:endParaRPr lang="en-GB" altLang="fr-FR"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955856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A8A19E1B-DCA1-4D02-87A2-8784174CA9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5C0825F3-DF06-4660-9962-EFB91E086A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a:ea typeface="ＭＳ Ｐゴシック" panose="020B0600070205080204" pitchFamily="34" charset="-128"/>
              </a:rPr>
              <a:t>The world is getting more urban and the conflicts also. Some 50 million people worldwide are affected by armed conflicts in urban areas. In addition, it is also estimated than 80% of displaced people find refugee in urban areas. On top of that, there is a sharp increase of protracted conflicts all around the world resulting in an unprecedented level of humanitarian needs. </a:t>
            </a:r>
          </a:p>
          <a:p>
            <a:r>
              <a:rPr lang="en-US" altLang="fr-FR">
                <a:ea typeface="ＭＳ Ｐゴシック" panose="020B0600070205080204" pitchFamily="34" charset="-128"/>
              </a:rPr>
              <a:t>Protracted conflicts in urban area is a challenge for humanitarian response. Indeed, humanitarian approach has been mainly designed to address needs in camps or rural contexts. There is a lack of expertise and knowledge for urban settings. In addition, current funding mechanisms and programming, both mainly on yearly basis, are not adapted to respond to humanitarian crisis due to protracted armed conflicts. </a:t>
            </a:r>
          </a:p>
          <a:p>
            <a:endParaRPr lang="en-US" altLang="fr-FR">
              <a:ea typeface="ＭＳ Ｐゴシック" panose="020B0600070205080204" pitchFamily="34" charset="-128"/>
            </a:endParaRPr>
          </a:p>
          <a:p>
            <a:endParaRPr lang="fr-CH" altLang="fr-FR">
              <a:ea typeface="ＭＳ Ｐゴシック" panose="020B0600070205080204" pitchFamily="34" charset="-128"/>
            </a:endParaRPr>
          </a:p>
        </p:txBody>
      </p:sp>
      <p:sp>
        <p:nvSpPr>
          <p:cNvPr id="88068" name="Slide Number Placeholder 3">
            <a:extLst>
              <a:ext uri="{FF2B5EF4-FFF2-40B4-BE49-F238E27FC236}">
                <a16:creationId xmlns:a16="http://schemas.microsoft.com/office/drawing/2014/main" id="{16B0892B-96B6-424B-99F0-8F1D6603DA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ED107BF5-0933-401B-878C-397F55ABDF8B}" type="slidenum">
              <a:rPr lang="fr-FR" altLang="de-DE" sz="1200" smtClean="0">
                <a:latin typeface="Calibri" panose="020F0502020204030204" pitchFamily="34" charset="0"/>
              </a:rPr>
              <a:pPr/>
              <a:t>5</a:t>
            </a:fld>
            <a:endParaRPr lang="fr-FR" altLang="de-DE" sz="1200">
              <a:latin typeface="Calibri" panose="020F0502020204030204" pitchFamily="34" charset="0"/>
            </a:endParaRPr>
          </a:p>
        </p:txBody>
      </p:sp>
    </p:spTree>
    <p:extLst>
      <p:ext uri="{BB962C8B-B14F-4D97-AF65-F5344CB8AC3E}">
        <p14:creationId xmlns:p14="http://schemas.microsoft.com/office/powerpoint/2010/main" val="1274445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9018B0F8-D175-429A-A9F2-4AAAD47864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a:extLst>
              <a:ext uri="{FF2B5EF4-FFF2-40B4-BE49-F238E27FC236}">
                <a16:creationId xmlns:a16="http://schemas.microsoft.com/office/drawing/2014/main" id="{A5CCA458-F5F3-4543-A77B-BBDD13ADFD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ea typeface="ＭＳ Ｐゴシック" panose="020B0600070205080204" pitchFamily="34" charset="-128"/>
              </a:rPr>
              <a:t>The cumulative impact of protracted urban crises and the associated erosion of public services, often lead to displacement, be it to host communities, communal facilities or camps. </a:t>
            </a:r>
            <a:endParaRPr lang="fr-CH" altLang="fr-FR" dirty="0">
              <a:ea typeface="ＭＳ Ｐゴシック" panose="020B0600070205080204" pitchFamily="34" charset="-128"/>
            </a:endParaRPr>
          </a:p>
        </p:txBody>
      </p:sp>
      <p:sp>
        <p:nvSpPr>
          <p:cNvPr id="130052" name="Slide Number Placeholder 3">
            <a:extLst>
              <a:ext uri="{FF2B5EF4-FFF2-40B4-BE49-F238E27FC236}">
                <a16:creationId xmlns:a16="http://schemas.microsoft.com/office/drawing/2014/main" id="{11363279-4D0D-4F33-AA1B-1D07830996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FF7CF64D-5B8C-4034-9C01-60F449A7F994}" type="slidenum">
              <a:rPr lang="en-GB" altLang="fr-FR" sz="1200" smtClean="0">
                <a:solidFill>
                  <a:srgbClr val="000000"/>
                </a:solidFill>
                <a:latin typeface="Calibri" panose="020F0502020204030204" pitchFamily="34" charset="0"/>
              </a:rPr>
              <a:pPr/>
              <a:t>23</a:t>
            </a:fld>
            <a:endParaRPr lang="en-GB" altLang="fr-FR" sz="1200">
              <a:solidFill>
                <a:srgbClr val="000000"/>
              </a:solidFill>
              <a:latin typeface="Calibri" panose="020F0502020204030204" pitchFamily="34" charset="0"/>
            </a:endParaRPr>
          </a:p>
        </p:txBody>
      </p:sp>
    </p:spTree>
    <p:extLst>
      <p:ext uri="{BB962C8B-B14F-4D97-AF65-F5344CB8AC3E}">
        <p14:creationId xmlns:p14="http://schemas.microsoft.com/office/powerpoint/2010/main" val="881906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0A79CE46-6F7D-4A84-80A3-6D50BC9879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id="{E1175663-3495-45B5-94DE-39B7136FAE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fr-FR" dirty="0">
                <a:ea typeface="ＭＳ Ｐゴシック" panose="020B0600070205080204" pitchFamily="34" charset="-128"/>
              </a:rPr>
              <a:t>The cumulative impact of protracted armed conflict on public health is much more difficult to track than its impact on the quality of coverage of any essential service.</a:t>
            </a:r>
          </a:p>
          <a:p>
            <a:pPr marL="171450" indent="-171450">
              <a:buFont typeface="Arial" panose="020B0604020202020204" pitchFamily="34" charset="0"/>
              <a:buChar char="•"/>
            </a:pPr>
            <a:r>
              <a:rPr lang="en-US" altLang="fr-FR" dirty="0">
                <a:ea typeface="ＭＳ Ｐゴシック" panose="020B0600070205080204" pitchFamily="34" charset="-128"/>
              </a:rPr>
              <a:t>Even a short disruption to the drinking water supply (as might be expected at the start of the hostilities) can greatly increase the probability of infection from diseases already present in the environment if the quality of the service was originally reliable. </a:t>
            </a:r>
          </a:p>
          <a:p>
            <a:pPr marL="171450" indent="-171450">
              <a:buFont typeface="Arial" panose="020B0604020202020204" pitchFamily="34" charset="0"/>
              <a:buChar char="•"/>
            </a:pPr>
            <a:r>
              <a:rPr lang="en-US" altLang="fr-FR" dirty="0">
                <a:ea typeface="ＭＳ Ｐゴシック" panose="020B0600070205080204" pitchFamily="34" charset="-128"/>
              </a:rPr>
              <a:t>As people’s immunity builds up with repeated disruptions to the water service, it is difficult to generalize the impact that any disruption would have on general health of the population. </a:t>
            </a:r>
          </a:p>
          <a:p>
            <a:pPr marL="171450" indent="-171450">
              <a:buFont typeface="Arial" panose="020B0604020202020204" pitchFamily="34" charset="0"/>
              <a:buChar char="•"/>
            </a:pPr>
            <a:r>
              <a:rPr lang="en-US" altLang="fr-FR" b="1" dirty="0">
                <a:ea typeface="ＭＳ Ｐゴシック" panose="020B0600070205080204" pitchFamily="34" charset="-128"/>
              </a:rPr>
              <a:t>However, the risk of a sustained increase in the incidence of endemics diseases is enhanced as the conflict drives more people and strains of illness into the city, particularly when the movements of people are coupled with poor general treatment of water and wastewater and incomplete immunization campaigns.</a:t>
            </a:r>
            <a:endParaRPr lang="fr-CH" altLang="fr-FR" b="1" dirty="0">
              <a:ea typeface="ＭＳ Ｐゴシック" panose="020B0600070205080204" pitchFamily="34" charset="-128"/>
            </a:endParaRPr>
          </a:p>
          <a:p>
            <a:endParaRPr lang="fr-CH" altLang="fr-FR" dirty="0">
              <a:ea typeface="ＭＳ Ｐゴシック" panose="020B0600070205080204" pitchFamily="34" charset="-128"/>
            </a:endParaRPr>
          </a:p>
        </p:txBody>
      </p:sp>
      <p:sp>
        <p:nvSpPr>
          <p:cNvPr id="125956" name="Slide Number Placeholder 3">
            <a:extLst>
              <a:ext uri="{FF2B5EF4-FFF2-40B4-BE49-F238E27FC236}">
                <a16:creationId xmlns:a16="http://schemas.microsoft.com/office/drawing/2014/main" id="{48A90AF7-D496-42A8-9485-B0158CE8D8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AF2A67D8-AB5F-42BF-A302-0DA243100D8C}" type="slidenum">
              <a:rPr lang="fr-FR" altLang="de-DE" sz="1200" smtClean="0">
                <a:latin typeface="Calibri" panose="020F0502020204030204" pitchFamily="34" charset="0"/>
              </a:rPr>
              <a:pPr/>
              <a:t>24</a:t>
            </a:fld>
            <a:endParaRPr lang="fr-FR" altLang="de-DE" sz="1200">
              <a:latin typeface="Calibri" panose="020F0502020204030204" pitchFamily="34" charset="0"/>
            </a:endParaRPr>
          </a:p>
        </p:txBody>
      </p:sp>
    </p:spTree>
    <p:extLst>
      <p:ext uri="{BB962C8B-B14F-4D97-AF65-F5344CB8AC3E}">
        <p14:creationId xmlns:p14="http://schemas.microsoft.com/office/powerpoint/2010/main" val="3714446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8D608E6A-EB93-4058-A788-AB21CAD328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648C6CE4-A819-492D-9F1C-0D482838AF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ea typeface="ＭＳ Ｐゴシック" panose="020B0600070205080204" pitchFamily="34" charset="-128"/>
              </a:rPr>
              <a:t>Humanitarian response in urban areas is major challenge of today’s humanitarian crisis. In order summarize this introduction on urban contexts, let’s watch the following animation that summarize key messages of this video and introduce you the topics of the next ones.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fr-FR" dirty="0"/>
              <a:t>(SARC Homs Branch WATSAN Video)</a:t>
            </a:r>
            <a:endParaRPr lang="fr-CH" altLang="fr-FR" dirty="0"/>
          </a:p>
          <a:p>
            <a:endParaRPr lang="en-US" altLang="fr-FR" dirty="0">
              <a:ea typeface="ＭＳ Ｐゴシック" panose="020B0600070205080204" pitchFamily="34" charset="-128"/>
            </a:endParaRPr>
          </a:p>
        </p:txBody>
      </p:sp>
      <p:sp>
        <p:nvSpPr>
          <p:cNvPr id="132100" name="Slide Number Placeholder 3">
            <a:extLst>
              <a:ext uri="{FF2B5EF4-FFF2-40B4-BE49-F238E27FC236}">
                <a16:creationId xmlns:a16="http://schemas.microsoft.com/office/drawing/2014/main" id="{84961D1A-1373-431B-AD88-3ACAD397F8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B0DFD505-DEE0-4E49-BD1B-B3CFB61ADD5A}" type="slidenum">
              <a:rPr lang="fr-FR" altLang="de-DE" sz="1200" smtClean="0">
                <a:latin typeface="Calibri" panose="020F0502020204030204" pitchFamily="34" charset="0"/>
              </a:rPr>
              <a:pPr/>
              <a:t>25</a:t>
            </a:fld>
            <a:endParaRPr lang="fr-FR" altLang="de-DE" sz="1200">
              <a:latin typeface="Calibri" panose="020F0502020204030204" pitchFamily="34" charset="0"/>
            </a:endParaRPr>
          </a:p>
        </p:txBody>
      </p:sp>
    </p:spTree>
    <p:extLst>
      <p:ext uri="{BB962C8B-B14F-4D97-AF65-F5344CB8AC3E}">
        <p14:creationId xmlns:p14="http://schemas.microsoft.com/office/powerpoint/2010/main" val="92468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351266F3-FE26-4592-A82E-AEA31D99D1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D5E14C60-FA0F-4E97-A2E2-58279B6B3E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altLang="fr-FR" dirty="0">
                <a:ea typeface="ＭＳ Ｐゴシック" panose="020B0600070205080204" pitchFamily="34" charset="-128"/>
              </a:rPr>
              <a:t>The challenge of maintaining essential services in urban contexts subject to protracted armed conflict is conceptualized here. </a:t>
            </a:r>
          </a:p>
          <a:p>
            <a:pPr marL="171450" indent="-171450">
              <a:buFont typeface="Arial" panose="020B0604020202020204" pitchFamily="34" charset="0"/>
              <a:buChar char="•"/>
            </a:pPr>
            <a:r>
              <a:rPr lang="en-US" altLang="fr-FR" b="1" dirty="0">
                <a:ea typeface="ＭＳ Ｐゴシック" panose="020B0600070205080204" pitchFamily="34" charset="-128"/>
              </a:rPr>
              <a:t>While the quality of the service decreases cumulatively over time, as a result of direct and indirect impacts, the impact on residents increases exponentially. </a:t>
            </a:r>
          </a:p>
          <a:p>
            <a:pPr marL="171450" indent="-171450">
              <a:buFont typeface="Arial" panose="020B0604020202020204" pitchFamily="34" charset="0"/>
              <a:buChar char="•"/>
            </a:pPr>
            <a:r>
              <a:rPr lang="en-US" altLang="fr-FR" b="1" dirty="0">
                <a:ea typeface="ＭＳ Ｐゴシック" panose="020B0600070205080204" pitchFamily="34" charset="-128"/>
              </a:rPr>
              <a:t>Unfortunately, the humanitarian approach is traditionally geared towards “simple” short-term interventions (fire-fighting approach), like e.g. water trucking, rather than sustainable rehabilitation. Reparation of large scale systems is often too costly and complex for humanitarian agencies and municipalities, especially if the systems have been eroded over time, through cumulative impacts. </a:t>
            </a:r>
          </a:p>
        </p:txBody>
      </p:sp>
      <p:sp>
        <p:nvSpPr>
          <p:cNvPr id="136196" name="Slide Number Placeholder 3">
            <a:extLst>
              <a:ext uri="{FF2B5EF4-FFF2-40B4-BE49-F238E27FC236}">
                <a16:creationId xmlns:a16="http://schemas.microsoft.com/office/drawing/2014/main" id="{CA849C90-22C6-47D8-B1AB-460DBF08D3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A1890028-AACA-431F-B2B9-B77F92F31860}" type="slidenum">
              <a:rPr lang="fr-FR" altLang="de-DE" sz="1200" smtClean="0">
                <a:latin typeface="Calibri" panose="020F0502020204030204" pitchFamily="34" charset="0"/>
              </a:rPr>
              <a:pPr/>
              <a:t>26</a:t>
            </a:fld>
            <a:endParaRPr lang="fr-FR" altLang="de-DE" sz="1200">
              <a:latin typeface="Calibri" panose="020F0502020204030204" pitchFamily="34" charset="0"/>
            </a:endParaRPr>
          </a:p>
        </p:txBody>
      </p:sp>
    </p:spTree>
    <p:extLst>
      <p:ext uri="{BB962C8B-B14F-4D97-AF65-F5344CB8AC3E}">
        <p14:creationId xmlns:p14="http://schemas.microsoft.com/office/powerpoint/2010/main" val="1156645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fr-FR" dirty="0">
                <a:ea typeface="ＭＳ Ｐゴシック" panose="020B0600070205080204" pitchFamily="34" charset="-128"/>
              </a:rPr>
              <a:t>We have seen the extent and nature of the impact of the deprivation of urban services during times of armed conflict. It is clear that there is need for a move from traditional assistance paradigms to one that takes into account of the longer-term realities and needs in urban areas affected by ongoing armed conflict.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fr-FR" dirty="0">
                <a:ea typeface="ＭＳ Ｐゴシック" panose="020B0600070205080204" pitchFamily="34" charset="-128"/>
                <a:sym typeface="Wingdings" panose="05000000000000000000" pitchFamily="2" charset="2"/>
              </a:rPr>
              <a:t> </a:t>
            </a:r>
            <a:r>
              <a:rPr lang="en-US" altLang="fr-FR" dirty="0">
                <a:ea typeface="ＭＳ Ｐゴシック" panose="020B0600070205080204" pitchFamily="34" charset="-128"/>
              </a:rPr>
              <a:t>How would you suggest a way forward to best meet the challenges and to ensure the right response in the right place at the right time. So the main objective is to </a:t>
            </a:r>
            <a:r>
              <a:rPr lang="en-GB" altLang="fr-FR" dirty="0">
                <a:ea typeface="ＭＳ Ｐゴシック" panose="020B0600070205080204" pitchFamily="34" charset="-128"/>
              </a:rPr>
              <a:t>discuss the relevance of humanitarian response to essential urban services disruption in protracted conflicts.</a:t>
            </a:r>
            <a:endParaRPr lang="fr-CH" altLang="fr-FR" dirty="0">
              <a:ea typeface="ＭＳ Ｐゴシック" panose="020B0600070205080204" pitchFamily="34" charset="-128"/>
            </a:endParaRPr>
          </a:p>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27</a:t>
            </a:fld>
            <a:endParaRPr lang="fr-CH"/>
          </a:p>
        </p:txBody>
      </p:sp>
    </p:spTree>
    <p:extLst>
      <p:ext uri="{BB962C8B-B14F-4D97-AF65-F5344CB8AC3E}">
        <p14:creationId xmlns:p14="http://schemas.microsoft.com/office/powerpoint/2010/main" val="2882475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fr-FR" b="1" i="0" dirty="0">
                <a:ea typeface="ＭＳ Ｐゴシック" panose="020B0600070205080204" pitchFamily="34" charset="-128"/>
              </a:rPr>
              <a:t>Donors should reconsider their funding schemes </a:t>
            </a:r>
            <a:r>
              <a:rPr lang="en-US" altLang="fr-FR" i="0" dirty="0">
                <a:ea typeface="ＭＳ Ｐゴシック" panose="020B0600070205080204" pitchFamily="34" charset="-128"/>
              </a:rPr>
              <a:t>to ensure that they match the scale and duration of the challenge. </a:t>
            </a:r>
            <a:r>
              <a:rPr lang="en-US" altLang="fr-FR" dirty="0">
                <a:ea typeface="ＭＳ Ｐゴシック" panose="020B0600070205080204" pitchFamily="34" charset="-128"/>
              </a:rPr>
              <a:t>Relief, rehabilitation and development efforts will be much more expensive and take far longer if humanitarian agencies in coordination with local service providers are unable to mitigate the consequences of indirect and cumulative effects. Twelve-month funding designed for disaster relief or very short conflicts are not adequate to stabilize or restore essential urban services in protracted armed conflicts. To appropriately address the complexity of essential urban services during protracted armed conflicts, larger budgets that cover a longer period are needed</a:t>
            </a:r>
            <a:endParaRPr lang="fr-CH" altLang="fr-FR" dirty="0">
              <a:ea typeface="ＭＳ Ｐゴシック" panose="020B0600070205080204" pitchFamily="34" charset="-128"/>
            </a:endParaRPr>
          </a:p>
          <a:p>
            <a:pPr marL="171450" indent="-171450">
              <a:buFont typeface="Arial" panose="020B0604020202020204" pitchFamily="34" charset="0"/>
              <a:buChar char="•"/>
            </a:pPr>
            <a:r>
              <a:rPr lang="en-US" altLang="fr-FR" dirty="0">
                <a:ea typeface="ＭＳ Ｐゴシック" panose="020B0600070205080204" pitchFamily="34" charset="-128"/>
              </a:rPr>
              <a:t>Essential services rely on three critical components (people, hardware and consumables,). Experience tends to show that, of all the components of an essential service, “people” may be the most crucial. </a:t>
            </a:r>
            <a:r>
              <a:rPr lang="en-US" altLang="fr-FR" b="1" dirty="0">
                <a:ea typeface="ＭＳ Ｐゴシック" panose="020B0600070205080204" pitchFamily="34" charset="-128"/>
              </a:rPr>
              <a:t>Effective partnerships with local authorities </a:t>
            </a:r>
            <a:r>
              <a:rPr lang="en-US" altLang="fr-FR" dirty="0">
                <a:ea typeface="ＭＳ Ｐゴシック" panose="020B0600070205080204" pitchFamily="34" charset="-128"/>
              </a:rPr>
              <a:t>and service providers become indispensable in complex urban environments, much more than for rural areas where people can organize themselves around less sophisticated services.</a:t>
            </a:r>
          </a:p>
          <a:p>
            <a:pPr marL="171450" indent="-171450">
              <a:buFont typeface="Arial" panose="020B0604020202020204" pitchFamily="34" charset="0"/>
              <a:buChar char="•"/>
            </a:pPr>
            <a:r>
              <a:rPr lang="en-US" altLang="fr-FR" dirty="0">
                <a:ea typeface="ＭＳ Ｐゴシック" panose="020B0600070205080204" pitchFamily="34" charset="-128"/>
              </a:rPr>
              <a:t>It is widely accepted that </a:t>
            </a:r>
            <a:r>
              <a:rPr lang="en-US" altLang="fr-FR" b="1" dirty="0">
                <a:ea typeface="ＭＳ Ｐゴシック" panose="020B0600070205080204" pitchFamily="34" charset="-128"/>
              </a:rPr>
              <a:t>including beneficiaries </a:t>
            </a:r>
            <a:r>
              <a:rPr lang="en-US" altLang="fr-FR" dirty="0">
                <a:ea typeface="ＭＳ Ｐゴシック" panose="020B0600070205080204" pitchFamily="34" charset="-128"/>
              </a:rPr>
              <a:t>in the conception, implementation and management is vital to the effectiveness, as well as to the sustainability, of any intervention. However, “community involvement” in urban areas is very different from the common understanding based on rural experience. Working with local people to repair or rehabilitate essential services in urban contexts also poses some particular challenges. Humanitarian assistance should not focus only community based approach assistance. It is arguably more beneficial to restore water to an entire neighborhood (by repairing the transmission line), for example, than to assist household-level coping mechanisms. </a:t>
            </a:r>
          </a:p>
          <a:p>
            <a:pPr marL="171450" indent="-171450">
              <a:buFont typeface="Arial" panose="020B0604020202020204" pitchFamily="34" charset="0"/>
              <a:buChar char="•"/>
            </a:pPr>
            <a:r>
              <a:rPr lang="en-US" altLang="fr-FR" b="1" dirty="0">
                <a:ea typeface="ＭＳ Ｐゴシック" panose="020B0600070205080204" pitchFamily="34" charset="-128"/>
              </a:rPr>
              <a:t>International humanitarian law (IHL) offers a degree of protection</a:t>
            </a:r>
            <a:r>
              <a:rPr lang="en-US" altLang="fr-FR" dirty="0">
                <a:ea typeface="ＭＳ Ｐゴシック" panose="020B0600070205080204" pitchFamily="34" charset="-128"/>
              </a:rPr>
              <a:t>. However, while IHL protects all service components from the direct impact of armed conflict, there are specific challenges arising from its interpretation and application in urban warfare, in particular the extent to which IHL provides protection against the indirect or cumulative impact of hostilities on essential services. The ICRC is actively seeking to address some of these challenges, in particular through its work on the use of explosive weapons in populated areas.</a:t>
            </a:r>
            <a:endParaRPr lang="fr-CH" altLang="fr-FR" dirty="0">
              <a:ea typeface="ＭＳ Ｐゴシック" panose="020B0600070205080204" pitchFamily="34"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fr-FR" b="1" dirty="0">
                <a:ea typeface="ＭＳ Ｐゴシック" panose="020B0600070205080204" pitchFamily="34" charset="-128"/>
              </a:rPr>
              <a:t>The</a:t>
            </a:r>
            <a:r>
              <a:rPr lang="en-US" altLang="fr-FR" dirty="0">
                <a:ea typeface="ＭＳ Ｐゴシック" panose="020B0600070205080204" pitchFamily="34" charset="-128"/>
              </a:rPr>
              <a:t> </a:t>
            </a:r>
            <a:r>
              <a:rPr lang="en-US" altLang="fr-FR" b="1" dirty="0">
                <a:ea typeface="ＭＳ Ｐゴシック" panose="020B0600070205080204" pitchFamily="34" charset="-128"/>
              </a:rPr>
              <a:t>distinctions between the stages of relief-rehabilitation-development response are not necessarily relevant in urban context.</a:t>
            </a:r>
            <a:r>
              <a:rPr lang="en-US" altLang="fr-FR" dirty="0">
                <a:ea typeface="ＭＳ Ｐゴシック" panose="020B0600070205080204" pitchFamily="34" charset="-128"/>
              </a:rPr>
              <a:t> Multiple types of </a:t>
            </a:r>
            <a:r>
              <a:rPr lang="en-US" altLang="fr-FR" dirty="0" err="1">
                <a:ea typeface="ＭＳ Ｐゴシック" panose="020B0600070205080204" pitchFamily="34" charset="-128"/>
              </a:rPr>
              <a:t>programme</a:t>
            </a:r>
            <a:r>
              <a:rPr lang="en-US" altLang="fr-FR" dirty="0">
                <a:ea typeface="ＭＳ Ｐゴシック" panose="020B0600070205080204" pitchFamily="34" charset="-128"/>
              </a:rPr>
              <a:t> may be required simultaneously in the </a:t>
            </a:r>
            <a:r>
              <a:rPr lang="fr-CH" altLang="fr-FR" dirty="0" err="1">
                <a:ea typeface="ＭＳ Ｐゴシック" panose="020B0600070205080204" pitchFamily="34" charset="-128"/>
              </a:rPr>
              <a:t>same</a:t>
            </a:r>
            <a:r>
              <a:rPr lang="fr-CH" altLang="fr-FR" dirty="0">
                <a:ea typeface="ＭＳ Ｐゴシック" panose="020B0600070205080204" pitchFamily="34" charset="-128"/>
              </a:rPr>
              <a:t> city. For instance, in 2010 in Bagdad, </a:t>
            </a:r>
            <a:r>
              <a:rPr lang="en-US" altLang="fr-FR" dirty="0">
                <a:ea typeface="ＭＳ Ｐゴシック" panose="020B0600070205080204" pitchFamily="34" charset="-128"/>
              </a:rPr>
              <a:t>ICRC interventions covered the full spectrum; for example, large hospital and wastewater infrastructure rehabilitation projects were established to support the government’s long-term development plans, alongside basic maintenance of existing health and water facilities (which could be labelled “reconstruction”) and water-trucking </a:t>
            </a:r>
            <a:r>
              <a:rPr lang="en-US" altLang="fr-FR" dirty="0" err="1">
                <a:ea typeface="ＭＳ Ｐゴシック" panose="020B0600070205080204" pitchFamily="34" charset="-128"/>
              </a:rPr>
              <a:t>programmes</a:t>
            </a:r>
            <a:r>
              <a:rPr lang="en-US" altLang="fr-FR" dirty="0">
                <a:ea typeface="ＭＳ Ｐゴシック" panose="020B0600070205080204" pitchFamily="34" charset="-128"/>
              </a:rPr>
              <a:t> to informal settlements of IDPs – typical “relief” activity.</a:t>
            </a:r>
            <a:endParaRPr lang="fr-CH" altLang="fr-FR" dirty="0">
              <a:ea typeface="ＭＳ Ｐゴシック" panose="020B0600070205080204" pitchFamily="34" charset="-128"/>
            </a:endParaRPr>
          </a:p>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28</a:t>
            </a:fld>
            <a:endParaRPr lang="fr-CH"/>
          </a:p>
        </p:txBody>
      </p:sp>
    </p:spTree>
    <p:extLst>
      <p:ext uri="{BB962C8B-B14F-4D97-AF65-F5344CB8AC3E}">
        <p14:creationId xmlns:p14="http://schemas.microsoft.com/office/powerpoint/2010/main" val="647760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29</a:t>
            </a:fld>
            <a:endParaRPr lang="fr-CH"/>
          </a:p>
        </p:txBody>
      </p:sp>
    </p:spTree>
    <p:extLst>
      <p:ext uri="{BB962C8B-B14F-4D97-AF65-F5344CB8AC3E}">
        <p14:creationId xmlns:p14="http://schemas.microsoft.com/office/powerpoint/2010/main" val="2801377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1D99920A-098F-4569-A3A4-09FF41FF97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a:extLst>
              <a:ext uri="{FF2B5EF4-FFF2-40B4-BE49-F238E27FC236}">
                <a16:creationId xmlns:a16="http://schemas.microsoft.com/office/drawing/2014/main" id="{1D0A1734-635B-4285-8197-648283A144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ea typeface="ＭＳ Ｐゴシック" panose="020B0600070205080204" pitchFamily="34" charset="-128"/>
              </a:rPr>
              <a:t>Finally, more </a:t>
            </a:r>
            <a:r>
              <a:rPr lang="en-US" altLang="fr-FR" b="1" dirty="0">
                <a:ea typeface="ＭＳ Ｐゴシック" panose="020B0600070205080204" pitchFamily="34" charset="-128"/>
              </a:rPr>
              <a:t>research need to be conducted on the impact of disruptions to urban services on people’s lives over time</a:t>
            </a:r>
            <a:r>
              <a:rPr lang="en-US" altLang="fr-FR" dirty="0">
                <a:ea typeface="ＭＳ Ｐゴシック" panose="020B0600070205080204" pitchFamily="34" charset="-128"/>
              </a:rPr>
              <a:t>. One priority area is the need to gain an understanding of how disruptions to services affect people’s livelihoods, food security, human security and health. Many humanitarian agencies have </a:t>
            </a:r>
            <a:r>
              <a:rPr lang="en-US" altLang="fr-FR" dirty="0" err="1">
                <a:ea typeface="ＭＳ Ｐゴシック" panose="020B0600070205080204" pitchFamily="34" charset="-128"/>
              </a:rPr>
              <a:t>programmes</a:t>
            </a:r>
            <a:r>
              <a:rPr lang="en-US" altLang="fr-FR" dirty="0">
                <a:ea typeface="ＭＳ Ｐゴシック" panose="020B0600070205080204" pitchFamily="34" charset="-128"/>
              </a:rPr>
              <a:t> targeting the direct impact of these disruptions but not the indirect or cumulative impact on the broader nexus of interrelated </a:t>
            </a:r>
            <a:r>
              <a:rPr lang="en-US" altLang="fr-FR" noProof="0" dirty="0">
                <a:ea typeface="ＭＳ Ｐゴシック" panose="020B0600070205080204" pitchFamily="34" charset="-128"/>
              </a:rPr>
              <a:t>humanitarian</a:t>
            </a:r>
            <a:r>
              <a:rPr lang="fr-CH" altLang="fr-FR" dirty="0">
                <a:ea typeface="ＭＳ Ｐゴシック" panose="020B0600070205080204" pitchFamily="34" charset="-128"/>
              </a:rPr>
              <a:t> issues of </a:t>
            </a:r>
            <a:r>
              <a:rPr lang="en-US" altLang="fr-FR" noProof="0" dirty="0">
                <a:ea typeface="ＭＳ Ｐゴシック" panose="020B0600070205080204" pitchFamily="34" charset="-128"/>
              </a:rPr>
              <a:t>concern</a:t>
            </a:r>
            <a:r>
              <a:rPr lang="fr-CH" altLang="fr-FR" dirty="0">
                <a:ea typeface="ＭＳ Ｐゴシック" panose="020B0600070205080204" pitchFamily="34" charset="-128"/>
              </a:rPr>
              <a:t>.</a:t>
            </a:r>
          </a:p>
        </p:txBody>
      </p:sp>
      <p:sp>
        <p:nvSpPr>
          <p:cNvPr id="149508" name="Slide Number Placeholder 3">
            <a:extLst>
              <a:ext uri="{FF2B5EF4-FFF2-40B4-BE49-F238E27FC236}">
                <a16:creationId xmlns:a16="http://schemas.microsoft.com/office/drawing/2014/main" id="{2DEF6D57-69D6-4B3A-939C-E061B00B8A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CF372F85-5B86-4F35-A031-79F16066FF98}" type="slidenum">
              <a:rPr lang="fr-FR" altLang="de-DE" sz="1200" smtClean="0">
                <a:latin typeface="Calibri" panose="020F0502020204030204" pitchFamily="34" charset="0"/>
              </a:rPr>
              <a:pPr/>
              <a:t>30</a:t>
            </a:fld>
            <a:endParaRPr lang="fr-FR" altLang="de-DE" sz="1200">
              <a:latin typeface="Calibri" panose="020F0502020204030204" pitchFamily="34" charset="0"/>
            </a:endParaRPr>
          </a:p>
        </p:txBody>
      </p:sp>
    </p:spTree>
    <p:extLst>
      <p:ext uri="{BB962C8B-B14F-4D97-AF65-F5344CB8AC3E}">
        <p14:creationId xmlns:p14="http://schemas.microsoft.com/office/powerpoint/2010/main" val="2935393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8E3619B3-81BF-4DA1-B67C-5CEEAE71DA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26D38424-4334-4C09-BCDB-3DF43F64CF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a:solidFill>
                  <a:schemeClr val="bg1"/>
                </a:solidFill>
                <a:latin typeface="Arial" panose="020B0604020202020204" pitchFamily="34" charset="0"/>
                <a:ea typeface="ＭＳ Ｐゴシック" panose="020B0600070205080204" pitchFamily="34" charset="-128"/>
              </a:rPr>
              <a:t>The average length of time the ICRC has been present in the countries hosting its ten largest operations is more than 36 years. </a:t>
            </a:r>
            <a:endParaRPr lang="fr-CH" altLang="fr-FR">
              <a:solidFill>
                <a:schemeClr val="bg1"/>
              </a:solidFill>
              <a:latin typeface="Arial" panose="020B0604020202020204" pitchFamily="34" charset="0"/>
              <a:ea typeface="ＭＳ Ｐゴシック" panose="020B0600070205080204" pitchFamily="34" charset="-128"/>
            </a:endParaRPr>
          </a:p>
        </p:txBody>
      </p:sp>
      <p:sp>
        <p:nvSpPr>
          <p:cNvPr id="90116" name="Slide Number Placeholder 3">
            <a:extLst>
              <a:ext uri="{FF2B5EF4-FFF2-40B4-BE49-F238E27FC236}">
                <a16:creationId xmlns:a16="http://schemas.microsoft.com/office/drawing/2014/main" id="{78E90ECF-BACE-441E-B073-82EF175EEF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D30570E4-5F04-4F48-8BF0-1BAC05F835B8}" type="slidenum">
              <a:rPr lang="fr-FR" altLang="de-DE" sz="1200" smtClean="0">
                <a:latin typeface="Calibri" panose="020F0502020204030204" pitchFamily="34" charset="0"/>
              </a:rPr>
              <a:pPr/>
              <a:t>6</a:t>
            </a:fld>
            <a:endParaRPr lang="fr-FR" altLang="de-DE" sz="1200">
              <a:latin typeface="Calibri" panose="020F0502020204030204" pitchFamily="34" charset="0"/>
            </a:endParaRPr>
          </a:p>
        </p:txBody>
      </p:sp>
    </p:spTree>
    <p:extLst>
      <p:ext uri="{BB962C8B-B14F-4D97-AF65-F5344CB8AC3E}">
        <p14:creationId xmlns:p14="http://schemas.microsoft.com/office/powerpoint/2010/main" val="1565053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B5E210C7-C596-443E-BC40-D51F25DBB1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AEA99B7E-37FF-4AC4-8BC0-32DFEFE7F3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ea typeface="ＭＳ Ｐゴシック" panose="020B0600070205080204" pitchFamily="34" charset="-128"/>
              </a:rPr>
              <a:t>Urban areas are undoubtedly complex and so is its definition… Tokyo and a village of 2’000 people in Angola are officially classified as “urban”</a:t>
            </a:r>
          </a:p>
          <a:p>
            <a:r>
              <a:rPr lang="en-US" altLang="fr-FR" dirty="0">
                <a:ea typeface="ＭＳ Ｐゴシック" panose="020B0600070205080204" pitchFamily="34" charset="-128"/>
              </a:rPr>
              <a:t>There is clearly no agreed definition of the term. Definitions of “urban” are normally based on population density and/or a geographic area defined by municipal authorities.  </a:t>
            </a:r>
          </a:p>
          <a:p>
            <a:endParaRPr lang="en-US" altLang="fr-FR" dirty="0">
              <a:ea typeface="ＭＳ Ｐゴシック" panose="020B0600070205080204" pitchFamily="34" charset="-128"/>
            </a:endParaRPr>
          </a:p>
          <a:p>
            <a:r>
              <a:rPr lang="en-US" altLang="fr-FR" dirty="0">
                <a:ea typeface="ＭＳ Ｐゴシック" panose="020B0600070205080204" pitchFamily="34" charset="-128"/>
                <a:sym typeface="Wingdings" panose="05000000000000000000" pitchFamily="2" charset="2"/>
              </a:rPr>
              <a:t> </a:t>
            </a:r>
            <a:r>
              <a:rPr lang="en-US" altLang="fr-FR" dirty="0">
                <a:ea typeface="ＭＳ Ｐゴシック" panose="020B0600070205080204" pitchFamily="34" charset="-128"/>
              </a:rPr>
              <a:t>In this course, we adopt a different approach, we propose that for humanitarian action, Urban context should be defined as </a:t>
            </a:r>
            <a:r>
              <a:rPr lang="en-US" altLang="fr-FR" b="1" i="1" dirty="0">
                <a:ea typeface="ＭＳ Ｐゴシック" panose="020B0600070205080204" pitchFamily="34" charset="-128"/>
              </a:rPr>
              <a:t>the area within which civilians vulnerable to disruptions in essential services reside and the network of components supporting those services. </a:t>
            </a:r>
          </a:p>
          <a:p>
            <a:endParaRPr lang="en-US" altLang="fr-FR" dirty="0">
              <a:ea typeface="ＭＳ Ｐゴシック" panose="020B0600070205080204" pitchFamily="34" charset="-128"/>
            </a:endParaRPr>
          </a:p>
        </p:txBody>
      </p:sp>
      <p:sp>
        <p:nvSpPr>
          <p:cNvPr id="92164" name="Slide Number Placeholder 3">
            <a:extLst>
              <a:ext uri="{FF2B5EF4-FFF2-40B4-BE49-F238E27FC236}">
                <a16:creationId xmlns:a16="http://schemas.microsoft.com/office/drawing/2014/main" id="{CD3E75BE-7DF2-4AEA-B169-4CB47CEBB3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7AA5E44D-F103-4385-8913-26E960A496FA}" type="slidenum">
              <a:rPr lang="fr-FR" altLang="de-DE" sz="1200" smtClean="0">
                <a:latin typeface="Calibri" panose="020F0502020204030204" pitchFamily="34" charset="0"/>
              </a:rPr>
              <a:pPr/>
              <a:t>7</a:t>
            </a:fld>
            <a:endParaRPr lang="fr-FR" altLang="de-DE" sz="1200">
              <a:latin typeface="Calibri" panose="020F0502020204030204" pitchFamily="34" charset="0"/>
            </a:endParaRPr>
          </a:p>
        </p:txBody>
      </p:sp>
    </p:spTree>
    <p:extLst>
      <p:ext uri="{BB962C8B-B14F-4D97-AF65-F5344CB8AC3E}">
        <p14:creationId xmlns:p14="http://schemas.microsoft.com/office/powerpoint/2010/main" val="2247633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AD75E883-C85B-47D6-93AF-218ACEF4FD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C196FC95-5774-46E7-A9CE-96194613C1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a:ea typeface="ＭＳ Ｐゴシック" panose="020B0600070205080204" pitchFamily="34" charset="-128"/>
              </a:rPr>
              <a:t>Humanitarian response in urban areas is major challenge of today’s humanitarian crisis. In order summarize this introduction on urban contexts, let’s watch the following animation that summarize key messages of this video and introduce you the topics of the next ones.</a:t>
            </a:r>
          </a:p>
          <a:p>
            <a:endParaRPr lang="en-US" altLang="fr-FR">
              <a:ea typeface="ＭＳ Ｐゴシック" panose="020B0600070205080204" pitchFamily="34" charset="-128"/>
            </a:endParaRPr>
          </a:p>
        </p:txBody>
      </p:sp>
      <p:sp>
        <p:nvSpPr>
          <p:cNvPr id="94212" name="Slide Number Placeholder 3">
            <a:extLst>
              <a:ext uri="{FF2B5EF4-FFF2-40B4-BE49-F238E27FC236}">
                <a16:creationId xmlns:a16="http://schemas.microsoft.com/office/drawing/2014/main" id="{AB05A810-DE4E-4F88-9202-1BC33DF284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7C99C4D2-57C7-47B0-9256-F8EC1CFFC7A3}" type="slidenum">
              <a:rPr lang="fr-FR" altLang="de-DE" sz="1200" smtClean="0">
                <a:latin typeface="Calibri" panose="020F0502020204030204" pitchFamily="34" charset="0"/>
              </a:rPr>
              <a:pPr/>
              <a:t>8</a:t>
            </a:fld>
            <a:endParaRPr lang="fr-FR" altLang="de-DE" sz="1200">
              <a:latin typeface="Calibri" panose="020F0502020204030204" pitchFamily="34" charset="0"/>
            </a:endParaRPr>
          </a:p>
        </p:txBody>
      </p:sp>
    </p:spTree>
    <p:extLst>
      <p:ext uri="{BB962C8B-B14F-4D97-AF65-F5344CB8AC3E}">
        <p14:creationId xmlns:p14="http://schemas.microsoft.com/office/powerpoint/2010/main" val="2442570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9</a:t>
            </a:fld>
            <a:endParaRPr lang="fr-CH"/>
          </a:p>
        </p:txBody>
      </p:sp>
    </p:spTree>
    <p:extLst>
      <p:ext uri="{BB962C8B-B14F-4D97-AF65-F5344CB8AC3E}">
        <p14:creationId xmlns:p14="http://schemas.microsoft.com/office/powerpoint/2010/main" val="3329274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584E8FA6-B330-473C-86D5-D8016F905C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FDFD1886-08B3-41FD-BEC2-EC7CDA41B2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fr-CH" altLang="fr-FR" b="1" i="0" dirty="0">
                <a:ea typeface="ＭＳ Ｐゴシック" panose="020B0600070205080204" pitchFamily="34" charset="-128"/>
              </a:rPr>
              <a:t>Essential </a:t>
            </a:r>
            <a:r>
              <a:rPr lang="en-US" altLang="fr-FR" b="1" i="0" dirty="0">
                <a:ea typeface="ＭＳ Ｐゴシック" panose="020B0600070205080204" pitchFamily="34" charset="-128"/>
              </a:rPr>
              <a:t>urban services </a:t>
            </a:r>
            <a:r>
              <a:rPr lang="en-US" altLang="fr-FR" dirty="0">
                <a:ea typeface="ＭＳ Ｐゴシック" panose="020B0600070205080204" pitchFamily="34" charset="-128"/>
              </a:rPr>
              <a:t>are understood to be those services that are vital to ensure the subsistence of the civilian population, including electricity, health, water, wastewater treatment and solid waste disposal. All urban services require three elements in order to function: people (i.e. service provider staff, private-sector contractors and entrepreneurs), hardware (e.g. infrastructure, equipment, heavy machinery) and consumables (e.g. fuel, chlorine, medicines).</a:t>
            </a:r>
          </a:p>
          <a:p>
            <a:pPr marL="171450" indent="-171450">
              <a:buFont typeface="Arial" panose="020B0604020202020204" pitchFamily="34" charset="0"/>
              <a:buChar char="•"/>
            </a:pPr>
            <a:r>
              <a:rPr lang="en-US" altLang="fr-FR" b="1" i="0" dirty="0">
                <a:ea typeface="ＭＳ Ｐゴシック" panose="020B0600070205080204" pitchFamily="34" charset="-128"/>
              </a:rPr>
              <a:t>Disruption to an essential service </a:t>
            </a:r>
            <a:r>
              <a:rPr lang="en-US" altLang="fr-FR" dirty="0">
                <a:ea typeface="ＭＳ Ｐゴシック" panose="020B0600070205080204" pitchFamily="34" charset="-128"/>
              </a:rPr>
              <a:t>occurs when the functions of any of the critical people, hardware or consumables are compromised. Short-term disruption to a service may not have a major impact on the survival of the civilian population, while its deterioration over the long term pose greater risks.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fr-FR" dirty="0">
                <a:ea typeface="ＭＳ Ｐゴシック" panose="020B0600070205080204" pitchFamily="34" charset="-128"/>
                <a:sym typeface="Wingdings" panose="05000000000000000000" pitchFamily="2" charset="2"/>
              </a:rPr>
              <a:t> </a:t>
            </a:r>
            <a:r>
              <a:rPr lang="en-US" altLang="fr-FR" dirty="0">
                <a:ea typeface="ＭＳ Ｐゴシック" panose="020B0600070205080204" pitchFamily="34" charset="-128"/>
              </a:rPr>
              <a:t>Challenge the understanding of the audience by demonstrating that humanitarian action (for a few humanitarian organizations at least) not only deals with the traditional emergency response, but also in parallel a medium to long term more structured support to municipal service providers.</a:t>
            </a:r>
            <a:endParaRPr lang="fr-CH" altLang="fr-FR" dirty="0">
              <a:ea typeface="ＭＳ Ｐゴシック" panose="020B0600070205080204" pitchFamily="34" charset="-128"/>
            </a:endParaRPr>
          </a:p>
          <a:p>
            <a:pPr marL="171450" indent="-171450">
              <a:buFont typeface="Arial" panose="020B0604020202020204" pitchFamily="34" charset="0"/>
              <a:buChar char="•"/>
            </a:pPr>
            <a:endParaRPr lang="fr-CH" altLang="fr-FR" dirty="0">
              <a:ea typeface="ＭＳ Ｐゴシック" panose="020B0600070205080204" pitchFamily="34" charset="-128"/>
            </a:endParaRPr>
          </a:p>
        </p:txBody>
      </p:sp>
      <p:sp>
        <p:nvSpPr>
          <p:cNvPr id="99332" name="Slide Number Placeholder 3">
            <a:extLst>
              <a:ext uri="{FF2B5EF4-FFF2-40B4-BE49-F238E27FC236}">
                <a16:creationId xmlns:a16="http://schemas.microsoft.com/office/drawing/2014/main" id="{CADA4653-DA17-4879-9447-9B1611B54A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E00A41CE-B0B3-47C6-BE02-231BEB2600F9}" type="slidenum">
              <a:rPr lang="fr-FR" altLang="de-DE" sz="1200" smtClean="0">
                <a:latin typeface="Calibri" panose="020F0502020204030204" pitchFamily="34" charset="0"/>
              </a:rPr>
              <a:pPr/>
              <a:t>10</a:t>
            </a:fld>
            <a:endParaRPr lang="fr-FR" altLang="de-DE" sz="1200">
              <a:latin typeface="Calibri" panose="020F0502020204030204" pitchFamily="34" charset="0"/>
            </a:endParaRPr>
          </a:p>
        </p:txBody>
      </p:sp>
    </p:spTree>
    <p:extLst>
      <p:ext uri="{BB962C8B-B14F-4D97-AF65-F5344CB8AC3E}">
        <p14:creationId xmlns:p14="http://schemas.microsoft.com/office/powerpoint/2010/main" val="2320055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719E1601-12BF-443F-B331-ECA7324547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B1822E75-E1E4-4091-A7A8-8A20C27B5B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altLang="fr-FR" dirty="0">
                <a:ea typeface="ＭＳ Ｐゴシック" panose="020B0600070205080204" pitchFamily="34" charset="-128"/>
              </a:rPr>
              <a:t>As </a:t>
            </a:r>
            <a:r>
              <a:rPr lang="fr-CH" altLang="fr-FR" dirty="0" err="1">
                <a:ea typeface="ＭＳ Ｐゴシック" panose="020B0600070205080204" pitchFamily="34" charset="-128"/>
              </a:rPr>
              <a:t>shown</a:t>
            </a:r>
            <a:r>
              <a:rPr lang="fr-CH" altLang="fr-FR" dirty="0">
                <a:ea typeface="ＭＳ Ｐゴシック" panose="020B0600070205080204" pitchFamily="34" charset="-128"/>
              </a:rPr>
              <a:t> </a:t>
            </a:r>
            <a:r>
              <a:rPr lang="fr-CH" altLang="fr-FR" dirty="0" err="1">
                <a:ea typeface="ＭＳ Ｐゴシック" panose="020B0600070205080204" pitchFamily="34" charset="-128"/>
              </a:rPr>
              <a:t>this</a:t>
            </a:r>
            <a:r>
              <a:rPr lang="fr-CH" altLang="fr-FR" dirty="0">
                <a:ea typeface="ＭＳ Ｐゴシック" panose="020B0600070205080204" pitchFamily="34" charset="-128"/>
              </a:rPr>
              <a:t> figure, </a:t>
            </a:r>
            <a:r>
              <a:rPr lang="fr-CH" altLang="fr-FR" dirty="0" err="1">
                <a:ea typeface="ＭＳ Ｐゴシック" panose="020B0600070205080204" pitchFamily="34" charset="-128"/>
              </a:rPr>
              <a:t>critical</a:t>
            </a:r>
            <a:r>
              <a:rPr lang="fr-CH" altLang="fr-FR" dirty="0">
                <a:ea typeface="ＭＳ Ｐゴシック" panose="020B0600070205080204" pitchFamily="34" charset="-128"/>
              </a:rPr>
              <a:t> components </a:t>
            </a:r>
            <a:r>
              <a:rPr lang="en-US" altLang="fr-FR" dirty="0">
                <a:ea typeface="ＭＳ Ｐゴシック" panose="020B0600070205080204" pitchFamily="34" charset="-128"/>
              </a:rPr>
              <a:t>of essential services (e.g. electrical power plants, supply routes, water and wastewater treatment plants) are often located outside the city limits. Very distant active combat can thus have a dramatic effect on urban </a:t>
            </a:r>
            <a:r>
              <a:rPr lang="fr-CH" altLang="fr-FR" dirty="0" err="1">
                <a:ea typeface="ＭＳ Ｐゴシック" panose="020B0600070205080204" pitchFamily="34" charset="-128"/>
              </a:rPr>
              <a:t>dwellers</a:t>
            </a:r>
            <a:r>
              <a:rPr lang="fr-CH" altLang="fr-FR" dirty="0">
                <a:ea typeface="ＭＳ Ｐゴシック" panose="020B0600070205080204" pitchFamily="34" charset="-128"/>
              </a:rPr>
              <a:t>.</a:t>
            </a:r>
          </a:p>
          <a:p>
            <a:endParaRPr lang="fr-CH" altLang="fr-FR" dirty="0">
              <a:ea typeface="ＭＳ Ｐゴシック" panose="020B0600070205080204" pitchFamily="34" charset="-128"/>
            </a:endParaRPr>
          </a:p>
        </p:txBody>
      </p:sp>
      <p:sp>
        <p:nvSpPr>
          <p:cNvPr id="96260" name="Slide Number Placeholder 3">
            <a:extLst>
              <a:ext uri="{FF2B5EF4-FFF2-40B4-BE49-F238E27FC236}">
                <a16:creationId xmlns:a16="http://schemas.microsoft.com/office/drawing/2014/main" id="{254E4802-EA09-4A56-9606-06928B28FA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70FC410B-296B-4205-9A80-E7023BC0801E}" type="slidenum">
              <a:rPr lang="fr-FR" altLang="de-DE" sz="1200" smtClean="0">
                <a:latin typeface="Calibri" panose="020F0502020204030204" pitchFamily="34" charset="0"/>
              </a:rPr>
              <a:pPr/>
              <a:t>11</a:t>
            </a:fld>
            <a:endParaRPr lang="fr-FR" altLang="de-DE" sz="1200">
              <a:latin typeface="Calibri" panose="020F0502020204030204" pitchFamily="34" charset="0"/>
            </a:endParaRPr>
          </a:p>
        </p:txBody>
      </p:sp>
    </p:spTree>
    <p:extLst>
      <p:ext uri="{BB962C8B-B14F-4D97-AF65-F5344CB8AC3E}">
        <p14:creationId xmlns:p14="http://schemas.microsoft.com/office/powerpoint/2010/main" val="1334329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DF6DE774-C77C-4220-B36D-9B6F061EEF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954A7627-89EF-4255-A003-CD9A2C9FDB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altLang="fr-FR" dirty="0">
                <a:ea typeface="ＭＳ Ｐゴシック" panose="020B0600070205080204" pitchFamily="34" charset="-128"/>
              </a:rPr>
              <a:t>Urban areas are very complex entities characterized by a number of features which result in their residents being particularly exposed and vulnerable to armed conflicts:</a:t>
            </a:r>
          </a:p>
          <a:p>
            <a:pPr marL="171450" indent="-171450">
              <a:buFont typeface="Arial" panose="020B0604020202020204" pitchFamily="34" charset="0"/>
              <a:buChar char="•"/>
            </a:pPr>
            <a:r>
              <a:rPr lang="en-US" altLang="fr-FR" dirty="0">
                <a:ea typeface="ＭＳ Ｐゴシック" panose="020B0600070205080204" pitchFamily="34" charset="-128"/>
              </a:rPr>
              <a:t>The main vulnerability of people in urban contexts is their </a:t>
            </a:r>
            <a:r>
              <a:rPr lang="en-US" altLang="fr-FR" b="1" dirty="0">
                <a:ea typeface="ＭＳ Ｐゴシック" panose="020B0600070205080204" pitchFamily="34" charset="-128"/>
              </a:rPr>
              <a:t>reliance on essential services</a:t>
            </a:r>
            <a:r>
              <a:rPr lang="en-US" altLang="fr-FR" dirty="0">
                <a:ea typeface="ＭＳ Ｐゴシック" panose="020B0600070205080204" pitchFamily="34" charset="-128"/>
              </a:rPr>
              <a:t>. The services are beyond the technical capacity and the direct physical control of the residents. It affect the resilience of the inhabitants</a:t>
            </a:r>
          </a:p>
          <a:p>
            <a:pPr marL="171450" indent="-171450">
              <a:buFont typeface="Arial" panose="020B0604020202020204" pitchFamily="34" charset="0"/>
              <a:buChar char="•"/>
            </a:pPr>
            <a:r>
              <a:rPr lang="en-US" altLang="fr-FR" dirty="0">
                <a:ea typeface="ＭＳ Ｐゴシック" panose="020B0600070205080204" pitchFamily="34" charset="-128"/>
              </a:rPr>
              <a:t>These essential services consist of </a:t>
            </a:r>
            <a:r>
              <a:rPr lang="en-US" altLang="fr-FR" b="1" dirty="0">
                <a:ea typeface="ＭＳ Ｐゴシック" panose="020B0600070205080204" pitchFamily="34" charset="-128"/>
              </a:rPr>
              <a:t>sophisticated, often centralized,</a:t>
            </a:r>
            <a:r>
              <a:rPr lang="en-US" altLang="fr-FR" dirty="0">
                <a:ea typeface="ＭＳ Ｐゴシック" panose="020B0600070205080204" pitchFamily="34" charset="-128"/>
              </a:rPr>
              <a:t> </a:t>
            </a:r>
            <a:r>
              <a:rPr lang="en-US" altLang="fr-FR" b="1" dirty="0">
                <a:ea typeface="ＭＳ Ｐゴシック" panose="020B0600070205080204" pitchFamily="34" charset="-128"/>
              </a:rPr>
              <a:t>large scale infrastructure </a:t>
            </a:r>
            <a:r>
              <a:rPr lang="en-US" altLang="fr-FR" dirty="0">
                <a:ea typeface="ＭＳ Ｐゴシック" panose="020B0600070205080204" pitchFamily="34" charset="-128"/>
              </a:rPr>
              <a:t>which rely on the availability of specialist expertise, potentially fragile governance structures and complex logistic.</a:t>
            </a:r>
          </a:p>
          <a:p>
            <a:pPr marL="171450" indent="-171450">
              <a:buFont typeface="Arial" panose="020B0604020202020204" pitchFamily="34" charset="0"/>
              <a:buChar char="•"/>
            </a:pPr>
            <a:r>
              <a:rPr lang="en-US" altLang="fr-FR" dirty="0">
                <a:ea typeface="ＭＳ Ｐゴシック" panose="020B0600070205080204" pitchFamily="34" charset="-128"/>
              </a:rPr>
              <a:t>Many essential </a:t>
            </a:r>
            <a:r>
              <a:rPr lang="en-US" altLang="fr-FR" b="1" dirty="0">
                <a:ea typeface="ＭＳ Ｐゴシック" panose="020B0600070205080204" pitchFamily="34" charset="-128"/>
              </a:rPr>
              <a:t>services depend on others to function</a:t>
            </a:r>
            <a:r>
              <a:rPr lang="en-US" altLang="fr-FR" dirty="0">
                <a:ea typeface="ＭＳ Ｐゴシック" panose="020B0600070205080204" pitchFamily="34" charset="-128"/>
              </a:rPr>
              <a:t>. For example, the quality of health services is dependent on potable water and a reliable power supply, for example. Groundwater can also be contaminated by improperly </a:t>
            </a:r>
            <a:r>
              <a:rPr lang="fr-CH" altLang="fr-FR" dirty="0" err="1">
                <a:ea typeface="ＭＳ Ｐゴシック" panose="020B0600070205080204" pitchFamily="34" charset="-128"/>
              </a:rPr>
              <a:t>maintained</a:t>
            </a:r>
            <a:r>
              <a:rPr lang="fr-CH" altLang="fr-FR" dirty="0">
                <a:ea typeface="ＭＳ Ｐゴシック" panose="020B0600070205080204" pitchFamily="34" charset="-128"/>
              </a:rPr>
              <a:t> </a:t>
            </a:r>
            <a:r>
              <a:rPr lang="fr-CH" altLang="fr-FR" dirty="0" err="1">
                <a:ea typeface="ＭＳ Ｐゴシック" panose="020B0600070205080204" pitchFamily="34" charset="-128"/>
              </a:rPr>
              <a:t>landfill</a:t>
            </a:r>
            <a:r>
              <a:rPr lang="fr-CH" altLang="fr-FR" dirty="0">
                <a:ea typeface="ＭＳ Ｐゴシック" panose="020B0600070205080204" pitchFamily="34" charset="-128"/>
              </a:rPr>
              <a:t> sites. Most services </a:t>
            </a:r>
            <a:r>
              <a:rPr lang="fr-CH" altLang="fr-FR" dirty="0" err="1">
                <a:ea typeface="ＭＳ Ｐゴシック" panose="020B0600070205080204" pitchFamily="34" charset="-128"/>
              </a:rPr>
              <a:t>also</a:t>
            </a:r>
            <a:r>
              <a:rPr lang="fr-CH" altLang="fr-FR" dirty="0">
                <a:ea typeface="ＭＳ Ｐゴシック" panose="020B0600070205080204" pitchFamily="34" charset="-128"/>
              </a:rPr>
              <a:t> </a:t>
            </a:r>
            <a:r>
              <a:rPr lang="fr-CH" altLang="fr-FR" dirty="0" err="1">
                <a:ea typeface="ＭＳ Ｐゴシック" panose="020B0600070205080204" pitchFamily="34" charset="-128"/>
              </a:rPr>
              <a:t>depend</a:t>
            </a:r>
            <a:r>
              <a:rPr lang="fr-CH" altLang="fr-FR" dirty="0">
                <a:ea typeface="ＭＳ Ｐゴシック" panose="020B0600070205080204" pitchFamily="34" charset="-128"/>
              </a:rPr>
              <a:t> on </a:t>
            </a:r>
            <a:r>
              <a:rPr lang="fr-CH" altLang="fr-FR" dirty="0" err="1">
                <a:ea typeface="ＭＳ Ｐゴシック" panose="020B0600070205080204" pitchFamily="34" charset="-128"/>
              </a:rPr>
              <a:t>electricity</a:t>
            </a:r>
            <a:r>
              <a:rPr lang="fr-CH" altLang="fr-FR" dirty="0">
                <a:ea typeface="ＭＳ Ｐゴシック" panose="020B0600070205080204" pitchFamily="34" charset="-128"/>
              </a:rPr>
              <a:t> </a:t>
            </a:r>
            <a:r>
              <a:rPr lang="fr-CH" altLang="fr-FR" dirty="0" err="1">
                <a:ea typeface="ＭＳ Ｐゴシック" panose="020B0600070205080204" pitchFamily="34" charset="-128"/>
              </a:rPr>
              <a:t>supply</a:t>
            </a:r>
            <a:r>
              <a:rPr lang="fr-CH" altLang="fr-FR" dirty="0">
                <a:ea typeface="ＭＳ Ｐゴシック" panose="020B0600070205080204" pitchFamily="34" charset="-128"/>
              </a:rPr>
              <a:t> and the </a:t>
            </a:r>
            <a:r>
              <a:rPr lang="fr-CH" altLang="fr-FR" dirty="0" err="1">
                <a:ea typeface="ＭＳ Ｐゴシック" panose="020B0600070205080204" pitchFamily="34" charset="-128"/>
              </a:rPr>
              <a:t>associated</a:t>
            </a:r>
            <a:r>
              <a:rPr lang="fr-CH" altLang="fr-FR" dirty="0">
                <a:ea typeface="ＭＳ Ｐゴシック" panose="020B0600070205080204" pitchFamily="34" charset="-128"/>
              </a:rPr>
              <a:t> </a:t>
            </a:r>
            <a:r>
              <a:rPr lang="fr-CH" altLang="fr-FR" dirty="0" err="1">
                <a:ea typeface="ＭＳ Ｐゴシック" panose="020B0600070205080204" pitchFamily="34" charset="-128"/>
              </a:rPr>
              <a:t>resources</a:t>
            </a:r>
            <a:r>
              <a:rPr lang="fr-CH" altLang="fr-FR" dirty="0">
                <a:ea typeface="ＭＳ Ｐゴシック" panose="020B0600070205080204" pitchFamily="34" charset="-128"/>
              </a:rPr>
              <a:t>.</a:t>
            </a:r>
            <a:endParaRPr lang="en-US" altLang="fr-FR" dirty="0">
              <a:ea typeface="ＭＳ Ｐゴシック" panose="020B0600070205080204" pitchFamily="34" charset="-128"/>
            </a:endParaRPr>
          </a:p>
          <a:p>
            <a:pPr marL="171450" indent="-171450">
              <a:buFont typeface="Arial" panose="020B0604020202020204" pitchFamily="34" charset="0"/>
              <a:buChar char="•"/>
            </a:pPr>
            <a:r>
              <a:rPr lang="en-US" altLang="fr-FR" dirty="0">
                <a:ea typeface="ＭＳ Ｐゴシック" panose="020B0600070205080204" pitchFamily="34" charset="-128"/>
              </a:rPr>
              <a:t>Another factor affecting the vulnerability is the </a:t>
            </a:r>
            <a:r>
              <a:rPr lang="en-US" altLang="fr-FR" b="1" dirty="0">
                <a:ea typeface="ＭＳ Ｐゴシック" panose="020B0600070205080204" pitchFamily="34" charset="-128"/>
              </a:rPr>
              <a:t>scale</a:t>
            </a:r>
            <a:r>
              <a:rPr lang="en-US" altLang="fr-FR" dirty="0">
                <a:ea typeface="ＭＳ Ｐゴシック" panose="020B0600070205080204" pitchFamily="34" charset="-128"/>
              </a:rPr>
              <a:t>. Because of the relatively large spatial scale of urban contexts, disruption to an essential service can have a large-scale impact. The destruction of a single power line can result in an electricity blackout across an entire neighborhood (comprising 200,000 people, for example).</a:t>
            </a:r>
            <a:endParaRPr lang="fr-CH" altLang="fr-FR" dirty="0">
              <a:ea typeface="ＭＳ Ｐゴシック" panose="020B0600070205080204" pitchFamily="34" charset="-128"/>
            </a:endParaRPr>
          </a:p>
          <a:p>
            <a:pPr marL="171450" indent="-171450">
              <a:buFont typeface="Arial" panose="020B0604020202020204" pitchFamily="34" charset="0"/>
              <a:buChar char="•"/>
            </a:pPr>
            <a:r>
              <a:rPr lang="fr-CH" altLang="fr-FR" dirty="0" err="1">
                <a:ea typeface="ＭＳ Ｐゴシック" panose="020B0600070205080204" pitchFamily="34" charset="-128"/>
              </a:rPr>
              <a:t>Finally</a:t>
            </a:r>
            <a:r>
              <a:rPr lang="fr-CH" altLang="fr-FR" dirty="0">
                <a:ea typeface="ＭＳ Ｐゴシック" panose="020B0600070205080204" pitchFamily="34" charset="-128"/>
              </a:rPr>
              <a:t>, </a:t>
            </a:r>
            <a:r>
              <a:rPr lang="fr-CH" altLang="fr-FR" b="1" dirty="0" err="1">
                <a:ea typeface="ＭＳ Ｐゴシック" panose="020B0600070205080204" pitchFamily="34" charset="-128"/>
              </a:rPr>
              <a:t>densly</a:t>
            </a:r>
            <a:r>
              <a:rPr lang="fr-CH" altLang="fr-FR" b="1" dirty="0">
                <a:ea typeface="ＭＳ Ｐゴシック" panose="020B0600070205080204" pitchFamily="34" charset="-128"/>
              </a:rPr>
              <a:t> </a:t>
            </a:r>
            <a:r>
              <a:rPr lang="fr-CH" altLang="fr-FR" b="1" dirty="0" err="1">
                <a:ea typeface="ＭＳ Ｐゴシック" panose="020B0600070205080204" pitchFamily="34" charset="-128"/>
              </a:rPr>
              <a:t>populated</a:t>
            </a:r>
            <a:r>
              <a:rPr lang="fr-CH" altLang="fr-FR" b="1" dirty="0">
                <a:ea typeface="ＭＳ Ｐゴシック" panose="020B0600070205080204" pitchFamily="34" charset="-128"/>
              </a:rPr>
              <a:t> </a:t>
            </a:r>
            <a:r>
              <a:rPr lang="fr-CH" altLang="fr-FR" dirty="0" err="1">
                <a:ea typeface="ＭＳ Ｐゴシック" panose="020B0600070205080204" pitchFamily="34" charset="-128"/>
              </a:rPr>
              <a:t>urban</a:t>
            </a:r>
            <a:r>
              <a:rPr lang="fr-CH" altLang="fr-FR" dirty="0">
                <a:ea typeface="ＭＳ Ｐゴシック" panose="020B0600070205080204" pitchFamily="34" charset="-128"/>
              </a:rPr>
              <a:t> </a:t>
            </a:r>
            <a:r>
              <a:rPr lang="en-US" altLang="fr-FR" dirty="0">
                <a:ea typeface="ＭＳ Ｐゴシック" panose="020B0600070205080204" pitchFamily="34" charset="-128"/>
              </a:rPr>
              <a:t>areas are not only at greater risk from epidemics, the </a:t>
            </a:r>
            <a:r>
              <a:rPr lang="en-US" altLang="fr-FR" b="1" dirty="0">
                <a:ea typeface="ＭＳ Ｐゴシック" panose="020B0600070205080204" pitchFamily="34" charset="-128"/>
              </a:rPr>
              <a:t>diversity of communities </a:t>
            </a:r>
            <a:r>
              <a:rPr lang="en-US" altLang="fr-FR" dirty="0">
                <a:ea typeface="ＭＳ Ｐゴシック" panose="020B0600070205080204" pitchFamily="34" charset="-128"/>
              </a:rPr>
              <a:t>can also result in clashes along opposing political, sectarian or tribal lines or across municipal political borders as well as with </a:t>
            </a:r>
            <a:r>
              <a:rPr lang="fr-CH" altLang="fr-FR" dirty="0" err="1">
                <a:ea typeface="ＭＳ Ｐゴシック" panose="020B0600070205080204" pitchFamily="34" charset="-128"/>
              </a:rPr>
              <a:t>authorities</a:t>
            </a:r>
            <a:r>
              <a:rPr lang="fr-CH" altLang="fr-FR" dirty="0">
                <a:ea typeface="ＭＳ Ｐゴシック" panose="020B0600070205080204" pitchFamily="34" charset="-128"/>
              </a:rPr>
              <a:t>.</a:t>
            </a:r>
            <a:endParaRPr lang="en-US" altLang="fr-FR" dirty="0">
              <a:ea typeface="ＭＳ Ｐゴシック" panose="020B0600070205080204" pitchFamily="34" charset="-128"/>
            </a:endParaRPr>
          </a:p>
          <a:p>
            <a:endParaRPr lang="en-US" altLang="fr-FR" dirty="0">
              <a:ea typeface="ＭＳ Ｐゴシック" panose="020B0600070205080204" pitchFamily="34" charset="-128"/>
            </a:endParaRPr>
          </a:p>
        </p:txBody>
      </p:sp>
      <p:sp>
        <p:nvSpPr>
          <p:cNvPr id="103428" name="Slide Number Placeholder 3">
            <a:extLst>
              <a:ext uri="{FF2B5EF4-FFF2-40B4-BE49-F238E27FC236}">
                <a16:creationId xmlns:a16="http://schemas.microsoft.com/office/drawing/2014/main" id="{2B76300A-7499-4DD1-8246-1F2085D34E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9500">
              <a:defRPr sz="5700">
                <a:solidFill>
                  <a:schemeClr val="tx1"/>
                </a:solidFill>
                <a:latin typeface="Arial" panose="020B0604020202020204" pitchFamily="34" charset="0"/>
                <a:ea typeface="ＭＳ Ｐゴシック" panose="020B0600070205080204" pitchFamily="34" charset="-128"/>
              </a:defRPr>
            </a:lvl1pPr>
            <a:lvl2pPr defTabSz="1079500">
              <a:defRPr sz="5700">
                <a:solidFill>
                  <a:schemeClr val="tx1"/>
                </a:solidFill>
                <a:latin typeface="Arial" panose="020B0604020202020204" pitchFamily="34" charset="0"/>
                <a:ea typeface="ＭＳ Ｐゴシック" panose="020B0600070205080204" pitchFamily="34" charset="-128"/>
              </a:defRPr>
            </a:lvl2pPr>
            <a:lvl3pPr defTabSz="1079500">
              <a:defRPr sz="5700">
                <a:solidFill>
                  <a:schemeClr val="tx1"/>
                </a:solidFill>
                <a:latin typeface="Arial" panose="020B0604020202020204" pitchFamily="34" charset="0"/>
                <a:ea typeface="ＭＳ Ｐゴシック" panose="020B0600070205080204" pitchFamily="34" charset="-128"/>
              </a:defRPr>
            </a:lvl3pPr>
            <a:lvl4pPr defTabSz="1079500">
              <a:defRPr sz="5700">
                <a:solidFill>
                  <a:schemeClr val="tx1"/>
                </a:solidFill>
                <a:latin typeface="Arial" panose="020B0604020202020204" pitchFamily="34" charset="0"/>
                <a:ea typeface="ＭＳ Ｐゴシック" panose="020B0600070205080204" pitchFamily="34" charset="-128"/>
              </a:defRPr>
            </a:lvl4pPr>
            <a:lvl5pPr defTabSz="1079500">
              <a:defRPr sz="5700">
                <a:solidFill>
                  <a:schemeClr val="tx1"/>
                </a:solidFill>
                <a:latin typeface="Arial" panose="020B0604020202020204" pitchFamily="34" charset="0"/>
                <a:ea typeface="ＭＳ Ｐゴシック" panose="020B0600070205080204" pitchFamily="34" charset="-128"/>
              </a:defRPr>
            </a:lvl5pPr>
            <a:lvl6pPr marL="47720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6pPr>
            <a:lvl7pPr marL="52292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7pPr>
            <a:lvl8pPr marL="56864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8pPr>
            <a:lvl9pPr marL="6143625" indent="-2486025" defTabSz="1079500" eaLnBrk="0" fontAlgn="base" hangingPunct="0">
              <a:spcBef>
                <a:spcPct val="0"/>
              </a:spcBef>
              <a:spcAft>
                <a:spcPct val="0"/>
              </a:spcAft>
              <a:defRPr sz="5700">
                <a:solidFill>
                  <a:schemeClr val="tx1"/>
                </a:solidFill>
                <a:latin typeface="Arial" panose="020B0604020202020204" pitchFamily="34" charset="0"/>
                <a:ea typeface="ＭＳ Ｐゴシック" panose="020B0600070205080204" pitchFamily="34" charset="-128"/>
              </a:defRPr>
            </a:lvl9pPr>
          </a:lstStyle>
          <a:p>
            <a:fld id="{DC26674D-2531-430E-A099-7861C52C5341}" type="slidenum">
              <a:rPr lang="fr-FR" altLang="de-DE" sz="1200" smtClean="0">
                <a:latin typeface="Calibri" panose="020F0502020204030204" pitchFamily="34" charset="0"/>
              </a:rPr>
              <a:pPr/>
              <a:t>12</a:t>
            </a:fld>
            <a:endParaRPr lang="fr-FR" altLang="de-DE" sz="1200">
              <a:latin typeface="Calibri" panose="020F0502020204030204" pitchFamily="34" charset="0"/>
            </a:endParaRPr>
          </a:p>
        </p:txBody>
      </p:sp>
    </p:spTree>
    <p:extLst>
      <p:ext uri="{BB962C8B-B14F-4D97-AF65-F5344CB8AC3E}">
        <p14:creationId xmlns:p14="http://schemas.microsoft.com/office/powerpoint/2010/main" val="2870531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H"/>
          </a:p>
        </p:txBody>
      </p:sp>
      <p:sp>
        <p:nvSpPr>
          <p:cNvPr id="4" name="Date Placeholder 3"/>
          <p:cNvSpPr>
            <a:spLocks noGrp="1"/>
          </p:cNvSpPr>
          <p:nvPr>
            <p:ph type="dt" sz="half" idx="10"/>
          </p:nvPr>
        </p:nvSpPr>
        <p:spPr/>
        <p:txBody>
          <a:bodyPr/>
          <a:lstStyle/>
          <a:p>
            <a:fld id="{81534F2F-989C-4A5B-BB87-307D3D13F7AA}" type="datetime1">
              <a:rPr lang="fr-CH" smtClean="0"/>
              <a:t>14.12.2019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a:t>
            </a:fld>
            <a:endParaRPr lang="fr-CH"/>
          </a:p>
        </p:txBody>
      </p:sp>
    </p:spTree>
    <p:extLst>
      <p:ext uri="{BB962C8B-B14F-4D97-AF65-F5344CB8AC3E}">
        <p14:creationId xmlns:p14="http://schemas.microsoft.com/office/powerpoint/2010/main" val="632157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25E4F0B6-9BFB-45F7-991A-2D888606C31D}" type="datetime1">
              <a:rPr lang="fr-CH" smtClean="0"/>
              <a:t>14.12.2019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a:t>
            </a:fld>
            <a:endParaRPr lang="fr-CH"/>
          </a:p>
        </p:txBody>
      </p:sp>
    </p:spTree>
    <p:extLst>
      <p:ext uri="{BB962C8B-B14F-4D97-AF65-F5344CB8AC3E}">
        <p14:creationId xmlns:p14="http://schemas.microsoft.com/office/powerpoint/2010/main" val="2305136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EF3CCDB2-01A2-4F83-8648-7F4465CF1672}" type="datetime1">
              <a:rPr lang="fr-CH" smtClean="0"/>
              <a:t>14.12.2019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a:t>
            </a:fld>
            <a:endParaRPr lang="fr-CH"/>
          </a:p>
        </p:txBody>
      </p:sp>
    </p:spTree>
    <p:extLst>
      <p:ext uri="{BB962C8B-B14F-4D97-AF65-F5344CB8AC3E}">
        <p14:creationId xmlns:p14="http://schemas.microsoft.com/office/powerpoint/2010/main" val="2556862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F5B733D1-EA0D-465C-B213-0F6727C5F802}" type="datetime1">
              <a:rPr lang="fr-CH" smtClean="0"/>
              <a:t>14.12.2019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a:t>
            </a:fld>
            <a:endParaRPr lang="fr-CH"/>
          </a:p>
        </p:txBody>
      </p:sp>
    </p:spTree>
    <p:extLst>
      <p:ext uri="{BB962C8B-B14F-4D97-AF65-F5344CB8AC3E}">
        <p14:creationId xmlns:p14="http://schemas.microsoft.com/office/powerpoint/2010/main" val="955662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BC6815-EB17-4732-A81C-1FB2EDBB3086}" type="datetime1">
              <a:rPr lang="fr-CH" smtClean="0"/>
              <a:t>14.12.2019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a:t>
            </a:fld>
            <a:endParaRPr lang="fr-CH"/>
          </a:p>
        </p:txBody>
      </p:sp>
    </p:spTree>
    <p:extLst>
      <p:ext uri="{BB962C8B-B14F-4D97-AF65-F5344CB8AC3E}">
        <p14:creationId xmlns:p14="http://schemas.microsoft.com/office/powerpoint/2010/main" val="182617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Date Placeholder 4"/>
          <p:cNvSpPr>
            <a:spLocks noGrp="1"/>
          </p:cNvSpPr>
          <p:nvPr>
            <p:ph type="dt" sz="half" idx="10"/>
          </p:nvPr>
        </p:nvSpPr>
        <p:spPr/>
        <p:txBody>
          <a:bodyPr/>
          <a:lstStyle/>
          <a:p>
            <a:fld id="{AD9D339F-1327-4496-BC17-55371D157FFC}" type="datetime1">
              <a:rPr lang="fr-CH" smtClean="0"/>
              <a:t>14.12.2019</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0865948-8B76-4A50-B7DB-B45DBE1BD062}" type="slidenum">
              <a:rPr lang="fr-CH" smtClean="0"/>
              <a:t>‹#›</a:t>
            </a:fld>
            <a:endParaRPr lang="fr-CH"/>
          </a:p>
        </p:txBody>
      </p:sp>
    </p:spTree>
    <p:extLst>
      <p:ext uri="{BB962C8B-B14F-4D97-AF65-F5344CB8AC3E}">
        <p14:creationId xmlns:p14="http://schemas.microsoft.com/office/powerpoint/2010/main" val="2885371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C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Date Placeholder 6"/>
          <p:cNvSpPr>
            <a:spLocks noGrp="1"/>
          </p:cNvSpPr>
          <p:nvPr>
            <p:ph type="dt" sz="half" idx="10"/>
          </p:nvPr>
        </p:nvSpPr>
        <p:spPr/>
        <p:txBody>
          <a:bodyPr/>
          <a:lstStyle/>
          <a:p>
            <a:fld id="{1C42EF65-3CCA-45AC-9481-BB72D61F5F28}" type="datetime1">
              <a:rPr lang="fr-CH" smtClean="0"/>
              <a:t>14.12.2019</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00865948-8B76-4A50-B7DB-B45DBE1BD062}" type="slidenum">
              <a:rPr lang="fr-CH" smtClean="0"/>
              <a:t>‹#›</a:t>
            </a:fld>
            <a:endParaRPr lang="fr-CH"/>
          </a:p>
        </p:txBody>
      </p:sp>
    </p:spTree>
    <p:extLst>
      <p:ext uri="{BB962C8B-B14F-4D97-AF65-F5344CB8AC3E}">
        <p14:creationId xmlns:p14="http://schemas.microsoft.com/office/powerpoint/2010/main" val="173529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p:txBody>
          <a:bodyPr/>
          <a:lstStyle/>
          <a:p>
            <a:fld id="{15CA9B14-1A7B-4514-A087-DF79302CA832}" type="datetime1">
              <a:rPr lang="fr-CH" smtClean="0"/>
              <a:t>14.12.2019</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00865948-8B76-4A50-B7DB-B45DBE1BD062}" type="slidenum">
              <a:rPr lang="fr-CH" smtClean="0"/>
              <a:t>‹#›</a:t>
            </a:fld>
            <a:endParaRPr lang="fr-CH"/>
          </a:p>
        </p:txBody>
      </p:sp>
    </p:spTree>
    <p:extLst>
      <p:ext uri="{BB962C8B-B14F-4D97-AF65-F5344CB8AC3E}">
        <p14:creationId xmlns:p14="http://schemas.microsoft.com/office/powerpoint/2010/main" val="2232112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F787F-E8B3-4823-8CE5-6F84B8392E29}" type="datetime1">
              <a:rPr lang="fr-CH" smtClean="0"/>
              <a:t>14.12.2019</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00865948-8B76-4A50-B7DB-B45DBE1BD062}" type="slidenum">
              <a:rPr lang="fr-CH" smtClean="0"/>
              <a:t>‹#›</a:t>
            </a:fld>
            <a:endParaRPr lang="fr-CH"/>
          </a:p>
        </p:txBody>
      </p:sp>
    </p:spTree>
    <p:extLst>
      <p:ext uri="{BB962C8B-B14F-4D97-AF65-F5344CB8AC3E}">
        <p14:creationId xmlns:p14="http://schemas.microsoft.com/office/powerpoint/2010/main" val="385358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EE4728-4D32-441F-86E2-FACC4310B70E}" type="datetime1">
              <a:rPr lang="fr-CH" smtClean="0"/>
              <a:t>14.12.2019</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0865948-8B76-4A50-B7DB-B45DBE1BD062}" type="slidenum">
              <a:rPr lang="fr-CH" smtClean="0"/>
              <a:t>‹#›</a:t>
            </a:fld>
            <a:endParaRPr lang="fr-CH"/>
          </a:p>
        </p:txBody>
      </p:sp>
    </p:spTree>
    <p:extLst>
      <p:ext uri="{BB962C8B-B14F-4D97-AF65-F5344CB8AC3E}">
        <p14:creationId xmlns:p14="http://schemas.microsoft.com/office/powerpoint/2010/main" val="3401860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343D7D-28EE-46E7-9BF9-328F4FEC4828}" type="datetime1">
              <a:rPr lang="fr-CH" smtClean="0"/>
              <a:t>14.12.2019</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0865948-8B76-4A50-B7DB-B45DBE1BD062}" type="slidenum">
              <a:rPr lang="fr-CH" smtClean="0"/>
              <a:t>‹#›</a:t>
            </a:fld>
            <a:endParaRPr lang="fr-CH"/>
          </a:p>
        </p:txBody>
      </p:sp>
    </p:spTree>
    <p:extLst>
      <p:ext uri="{BB962C8B-B14F-4D97-AF65-F5344CB8AC3E}">
        <p14:creationId xmlns:p14="http://schemas.microsoft.com/office/powerpoint/2010/main" val="3338307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1BF66-5721-4BDE-80FF-C3720B812618}" type="datetime1">
              <a:rPr lang="fr-CH" smtClean="0"/>
              <a:t>14.12.2019</a:t>
            </a:fld>
            <a:endParaRPr lang="fr-C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865948-8B76-4A50-B7DB-B45DBE1BD062}" type="slidenum">
              <a:rPr lang="fr-CH" smtClean="0"/>
              <a:t>‹#›</a:t>
            </a:fld>
            <a:endParaRPr lang="fr-CH"/>
          </a:p>
        </p:txBody>
      </p:sp>
      <p:grpSp>
        <p:nvGrpSpPr>
          <p:cNvPr id="7" name="Group 6">
            <a:extLst>
              <a:ext uri="{FF2B5EF4-FFF2-40B4-BE49-F238E27FC236}">
                <a16:creationId xmlns:a16="http://schemas.microsoft.com/office/drawing/2014/main" id="{E2F20498-DE94-42AC-9750-BC9E6CB6C033}"/>
              </a:ext>
            </a:extLst>
          </p:cNvPr>
          <p:cNvGrpSpPr/>
          <p:nvPr userDrawn="1"/>
        </p:nvGrpSpPr>
        <p:grpSpPr>
          <a:xfrm>
            <a:off x="0" y="0"/>
            <a:ext cx="628650" cy="6858000"/>
            <a:chOff x="0" y="0"/>
            <a:chExt cx="628650" cy="6858000"/>
          </a:xfrm>
        </p:grpSpPr>
        <p:sp>
          <p:nvSpPr>
            <p:cNvPr id="8" name="Rectangle 7">
              <a:extLst>
                <a:ext uri="{FF2B5EF4-FFF2-40B4-BE49-F238E27FC236}">
                  <a16:creationId xmlns:a16="http://schemas.microsoft.com/office/drawing/2014/main" id="{CEE2B687-A788-45D9-8616-EB96572B979B}"/>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9" name="TextBox 8">
              <a:extLst>
                <a:ext uri="{FF2B5EF4-FFF2-40B4-BE49-F238E27FC236}">
                  <a16:creationId xmlns:a16="http://schemas.microsoft.com/office/drawing/2014/main" id="{8F35EB1C-E6A8-4C03-A326-3FD3D77DDA5E}"/>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grpSp>
    </p:spTree>
    <p:extLst>
      <p:ext uri="{BB962C8B-B14F-4D97-AF65-F5344CB8AC3E}">
        <p14:creationId xmlns:p14="http://schemas.microsoft.com/office/powerpoint/2010/main" val="2990355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hyperlink" Target="https://www.icrc.org/en/document/explosive-weapons-populated-areas-consequences-civilian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icrc.org/en/document/ruins-syria-war-fighting-rebuild"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icrc.org/en/document/water-and-habitat-facing-urban-challeng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5EDE4292-8DFC-4D50-8363-0929740AA0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2181" y="2546606"/>
            <a:ext cx="3957939" cy="2222952"/>
          </a:xfrm>
          <a:prstGeom prst="rect">
            <a:avLst/>
          </a:prstGeom>
          <a:ln>
            <a:solidFill>
              <a:srgbClr val="002060"/>
            </a:solidFill>
          </a:ln>
        </p:spPr>
      </p:pic>
      <p:sp>
        <p:nvSpPr>
          <p:cNvPr id="2" name="Subtitle 1"/>
          <p:cNvSpPr>
            <a:spLocks noGrp="1"/>
          </p:cNvSpPr>
          <p:nvPr>
            <p:ph type="subTitle" idx="1"/>
          </p:nvPr>
        </p:nvSpPr>
        <p:spPr>
          <a:xfrm>
            <a:off x="1327246" y="1521879"/>
            <a:ext cx="9588452" cy="1030165"/>
          </a:xfrm>
        </p:spPr>
        <p:txBody>
          <a:bodyPr>
            <a:normAutofit fontScale="92500"/>
          </a:bodyPr>
          <a:lstStyle/>
          <a:p>
            <a:r>
              <a:rPr lang="en-US" sz="4400" dirty="0"/>
              <a:t>Public Health Engineering in Urban Contexts</a:t>
            </a:r>
            <a:endParaRPr lang="fr-CH" sz="4400" dirty="0"/>
          </a:p>
        </p:txBody>
      </p:sp>
      <p:sp>
        <p:nvSpPr>
          <p:cNvPr id="14" name="Slide Number Placeholder 13"/>
          <p:cNvSpPr>
            <a:spLocks noGrp="1"/>
          </p:cNvSpPr>
          <p:nvPr>
            <p:ph type="sldNum" sz="quarter" idx="12"/>
          </p:nvPr>
        </p:nvSpPr>
        <p:spPr/>
        <p:txBody>
          <a:bodyPr/>
          <a:lstStyle/>
          <a:p>
            <a:fld id="{8CC4FCE3-3984-484D-8147-94AB9B0F2189}" type="slidenum">
              <a:rPr lang="fr-CH" smtClean="0"/>
              <a:t>1</a:t>
            </a:fld>
            <a:endParaRPr lang="fr-CH"/>
          </a:p>
        </p:txBody>
      </p:sp>
      <p:pic>
        <p:nvPicPr>
          <p:cNvPr id="10" name="Picture 9">
            <a:extLst>
              <a:ext uri="{FF2B5EF4-FFF2-40B4-BE49-F238E27FC236}">
                <a16:creationId xmlns:a16="http://schemas.microsoft.com/office/drawing/2014/main" id="{61525A72-0939-4BEE-B637-0C0CDDC905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9049" y="2546605"/>
            <a:ext cx="3334425" cy="2222951"/>
          </a:xfrm>
          <a:prstGeom prst="rect">
            <a:avLst/>
          </a:prstGeom>
          <a:ln>
            <a:solidFill>
              <a:srgbClr val="002060"/>
            </a:solidFill>
          </a:ln>
        </p:spPr>
      </p:pic>
      <p:pic>
        <p:nvPicPr>
          <p:cNvPr id="24" name="Picture 23">
            <a:extLst>
              <a:ext uri="{FF2B5EF4-FFF2-40B4-BE49-F238E27FC236}">
                <a16:creationId xmlns:a16="http://schemas.microsoft.com/office/drawing/2014/main" id="{4B1C606C-A15A-4003-98CE-5C5FCF9068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80275" y="2546605"/>
            <a:ext cx="2963937" cy="2222953"/>
          </a:xfrm>
          <a:prstGeom prst="rect">
            <a:avLst/>
          </a:prstGeom>
          <a:ln>
            <a:solidFill>
              <a:srgbClr val="002060"/>
            </a:solidFill>
          </a:ln>
        </p:spPr>
      </p:pic>
      <p:sp>
        <p:nvSpPr>
          <p:cNvPr id="9" name="TextBox 8">
            <a:extLst>
              <a:ext uri="{FF2B5EF4-FFF2-40B4-BE49-F238E27FC236}">
                <a16:creationId xmlns:a16="http://schemas.microsoft.com/office/drawing/2014/main" id="{7291CA3F-8B46-41AD-93DA-4F5EFB76B9C3}"/>
              </a:ext>
            </a:extLst>
          </p:cNvPr>
          <p:cNvSpPr txBox="1"/>
          <p:nvPr/>
        </p:nvSpPr>
        <p:spPr>
          <a:xfrm>
            <a:off x="913569" y="5897565"/>
            <a:ext cx="3327127" cy="461665"/>
          </a:xfrm>
          <a:prstGeom prst="rect">
            <a:avLst/>
          </a:prstGeom>
          <a:noFill/>
        </p:spPr>
        <p:txBody>
          <a:bodyPr wrap="square" rtlCol="0">
            <a:spAutoFit/>
          </a:bodyPr>
          <a:lstStyle/>
          <a:p>
            <a:pPr algn="r"/>
            <a:r>
              <a:rPr lang="en-GB" sz="1200" dirty="0">
                <a:solidFill>
                  <a:srgbClr val="0070C0"/>
                </a:solidFill>
              </a:rPr>
              <a:t>These learning </a:t>
            </a:r>
            <a:r>
              <a:rPr lang="en-GB" sz="1200">
                <a:solidFill>
                  <a:srgbClr val="0070C0"/>
                </a:solidFill>
              </a:rPr>
              <a:t>materials have been </a:t>
            </a:r>
            <a:r>
              <a:rPr lang="en-GB" sz="1200" dirty="0">
                <a:solidFill>
                  <a:srgbClr val="0070C0"/>
                </a:solidFill>
              </a:rPr>
              <a:t>developed by colleagues of the ICRC Water and Habitat team</a:t>
            </a:r>
          </a:p>
        </p:txBody>
      </p:sp>
      <p:sp>
        <p:nvSpPr>
          <p:cNvPr id="11" name="TextBox 10">
            <a:extLst>
              <a:ext uri="{FF2B5EF4-FFF2-40B4-BE49-F238E27FC236}">
                <a16:creationId xmlns:a16="http://schemas.microsoft.com/office/drawing/2014/main" id="{E494A531-81FE-4C77-ABF3-4F3C06F8642B}"/>
              </a:ext>
            </a:extLst>
          </p:cNvPr>
          <p:cNvSpPr txBox="1"/>
          <p:nvPr/>
        </p:nvSpPr>
        <p:spPr>
          <a:xfrm>
            <a:off x="8472462" y="411120"/>
            <a:ext cx="3251788" cy="369332"/>
          </a:xfrm>
          <a:prstGeom prst="rect">
            <a:avLst/>
          </a:prstGeom>
          <a:noFill/>
        </p:spPr>
        <p:txBody>
          <a:bodyPr wrap="none" rtlCol="0">
            <a:spAutoFit/>
          </a:bodyPr>
          <a:lstStyle/>
          <a:p>
            <a:r>
              <a:rPr lang="en-GB" dirty="0">
                <a:highlight>
                  <a:srgbClr val="FFFF00"/>
                </a:highlight>
              </a:rPr>
              <a:t>Logo organization(s) facilitator(s)</a:t>
            </a:r>
          </a:p>
        </p:txBody>
      </p:sp>
      <p:sp>
        <p:nvSpPr>
          <p:cNvPr id="13" name="TextBox 12">
            <a:extLst>
              <a:ext uri="{FF2B5EF4-FFF2-40B4-BE49-F238E27FC236}">
                <a16:creationId xmlns:a16="http://schemas.microsoft.com/office/drawing/2014/main" id="{44D02F36-A1A9-4B4C-964D-7E55F28EB2F1}"/>
              </a:ext>
            </a:extLst>
          </p:cNvPr>
          <p:cNvSpPr txBox="1"/>
          <p:nvPr/>
        </p:nvSpPr>
        <p:spPr>
          <a:xfrm>
            <a:off x="7884160" y="6075364"/>
            <a:ext cx="3609258" cy="369332"/>
          </a:xfrm>
          <a:prstGeom prst="rect">
            <a:avLst/>
          </a:prstGeom>
          <a:noFill/>
        </p:spPr>
        <p:txBody>
          <a:bodyPr wrap="none" rtlCol="0">
            <a:spAutoFit/>
          </a:bodyPr>
          <a:lstStyle/>
          <a:p>
            <a:r>
              <a:rPr lang="en-GB" dirty="0">
                <a:highlight>
                  <a:srgbClr val="FFFF00"/>
                </a:highlight>
              </a:rPr>
              <a:t>Name and organization facilitator(s)</a:t>
            </a:r>
          </a:p>
        </p:txBody>
      </p:sp>
    </p:spTree>
    <p:extLst>
      <p:ext uri="{BB962C8B-B14F-4D97-AF65-F5344CB8AC3E}">
        <p14:creationId xmlns:p14="http://schemas.microsoft.com/office/powerpoint/2010/main" val="1025791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Content Placeholder 3">
            <a:extLst>
              <a:ext uri="{FF2B5EF4-FFF2-40B4-BE49-F238E27FC236}">
                <a16:creationId xmlns:a16="http://schemas.microsoft.com/office/drawing/2014/main" id="{10B507FA-405C-40FE-9206-98DEB38099D8}"/>
              </a:ext>
            </a:extLst>
          </p:cNvPr>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a:xfrm>
            <a:off x="8638337" y="2101986"/>
            <a:ext cx="3470538" cy="2761853"/>
          </a:xfrm>
          <a:noFill/>
          <a:ln>
            <a:solidFill>
              <a:schemeClr val="accent5">
                <a:lumMod val="50000"/>
              </a:schemeClr>
            </a:solidFill>
          </a:ln>
        </p:spPr>
      </p:pic>
      <p:pic>
        <p:nvPicPr>
          <p:cNvPr id="19460" name="Content Placeholder 3">
            <a:extLst>
              <a:ext uri="{FF2B5EF4-FFF2-40B4-BE49-F238E27FC236}">
                <a16:creationId xmlns:a16="http://schemas.microsoft.com/office/drawing/2014/main" id="{276064AD-0879-4802-BEAF-9F5A9DFE716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743197" y="2118418"/>
            <a:ext cx="3634115" cy="2761200"/>
          </a:xfrm>
          <a:prstGeom prst="rect">
            <a:avLst/>
          </a:prstGeom>
          <a:noFill/>
          <a:ln w="952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9461" name="Content Placeholder 3">
            <a:extLst>
              <a:ext uri="{FF2B5EF4-FFF2-40B4-BE49-F238E27FC236}">
                <a16:creationId xmlns:a16="http://schemas.microsoft.com/office/drawing/2014/main" id="{2D75D091-4F4C-4BE7-82A7-2615BE3169C9}"/>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03626" y="2101986"/>
            <a:ext cx="4017815" cy="2761200"/>
          </a:xfrm>
          <a:prstGeom prst="rect">
            <a:avLst/>
          </a:prstGeom>
          <a:noFill/>
          <a:ln w="952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 name="Title 3">
            <a:extLst>
              <a:ext uri="{FF2B5EF4-FFF2-40B4-BE49-F238E27FC236}">
                <a16:creationId xmlns:a16="http://schemas.microsoft.com/office/drawing/2014/main" id="{4255E78B-D28E-424E-9939-D562EE0DF5E8}"/>
              </a:ext>
            </a:extLst>
          </p:cNvPr>
          <p:cNvSpPr txBox="1">
            <a:spLocks/>
          </p:cNvSpPr>
          <p:nvPr/>
        </p:nvSpPr>
        <p:spPr>
          <a:xfrm>
            <a:off x="838200" y="34226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Essential Services: Critical Components</a:t>
            </a:r>
          </a:p>
        </p:txBody>
      </p:sp>
      <p:sp>
        <p:nvSpPr>
          <p:cNvPr id="7" name="Rectangle 3">
            <a:extLst>
              <a:ext uri="{FF2B5EF4-FFF2-40B4-BE49-F238E27FC236}">
                <a16:creationId xmlns:a16="http://schemas.microsoft.com/office/drawing/2014/main" id="{83A54D6D-9B5A-4F14-9D67-D2294A144697}"/>
              </a:ext>
            </a:extLst>
          </p:cNvPr>
          <p:cNvSpPr txBox="1">
            <a:spLocks noChangeArrowheads="1"/>
          </p:cNvSpPr>
          <p:nvPr/>
        </p:nvSpPr>
        <p:spPr bwMode="auto">
          <a:xfrm>
            <a:off x="1804033" y="5334701"/>
            <a:ext cx="9141985" cy="1229859"/>
          </a:xfrm>
          <a:prstGeom prst="rect">
            <a:avLst/>
          </a:prstGeom>
          <a:solidFill>
            <a:schemeClr val="bg1"/>
          </a:solidFill>
          <a:ln>
            <a:noFill/>
          </a:ln>
          <a:effectLst/>
          <a:extLst/>
        </p:spPr>
        <p:txBody>
          <a:bodyPr lIns="91426" tIns="45713" rIns="91426" bIns="45713">
            <a:normAutofit/>
          </a:bodyPr>
          <a:lstStyle>
            <a:lvl1pPr marL="342900" indent="-342900" algn="l" rtl="0" eaLnBrk="1" fontAlgn="base" hangingPunct="1">
              <a:spcBef>
                <a:spcPct val="20000"/>
              </a:spcBef>
              <a:spcAft>
                <a:spcPct val="0"/>
              </a:spcAft>
              <a:buChar char="•"/>
              <a:defRPr sz="2800">
                <a:solidFill>
                  <a:schemeClr val="bg1"/>
                </a:solidFill>
                <a:latin typeface="+mn-lt"/>
                <a:ea typeface="+mn-ea"/>
                <a:cs typeface="+mn-cs"/>
              </a:defRPr>
            </a:lvl1pPr>
            <a:lvl2pPr marL="801688" indent="-279400" algn="l" rtl="0" eaLnBrk="1" fontAlgn="base" hangingPunct="1">
              <a:spcBef>
                <a:spcPct val="20000"/>
              </a:spcBef>
              <a:spcAft>
                <a:spcPct val="0"/>
              </a:spcAft>
              <a:buSzPct val="60000"/>
              <a:buFont typeface="Wingdings 3" pitchFamily="18" charset="2"/>
              <a:buChar char=""/>
              <a:defRPr sz="2500">
                <a:solidFill>
                  <a:schemeClr val="bg1"/>
                </a:solidFill>
                <a:latin typeface="+mn-lt"/>
                <a:cs typeface="+mn-cs"/>
              </a:defRPr>
            </a:lvl2pPr>
            <a:lvl3pPr marL="1209675" indent="-228600" algn="l" rtl="0" eaLnBrk="1" fontAlgn="base" hangingPunct="1">
              <a:spcBef>
                <a:spcPct val="20000"/>
              </a:spcBef>
              <a:spcAft>
                <a:spcPct val="0"/>
              </a:spcAft>
              <a:buFont typeface="Wingdings" pitchFamily="2" charset="2"/>
              <a:buChar char="§"/>
              <a:defRPr sz="2400">
                <a:solidFill>
                  <a:schemeClr val="bg1"/>
                </a:solidFill>
                <a:latin typeface="+mn-lt"/>
                <a:cs typeface="+mn-cs"/>
              </a:defRPr>
            </a:lvl3pPr>
            <a:lvl4pPr marL="1617663" indent="-228600" algn="l" rtl="0" eaLnBrk="1" fontAlgn="base" hangingPunct="1">
              <a:spcBef>
                <a:spcPct val="20000"/>
              </a:spcBef>
              <a:spcAft>
                <a:spcPct val="0"/>
              </a:spcAft>
              <a:buChar char="–"/>
              <a:defRPr sz="2000">
                <a:solidFill>
                  <a:schemeClr val="bg1"/>
                </a:solidFill>
                <a:latin typeface="+mn-lt"/>
                <a:cs typeface="+mn-cs"/>
              </a:defRPr>
            </a:lvl4pPr>
            <a:lvl5pPr marL="2057400" indent="-228600" algn="l" rtl="0" eaLnBrk="1" fontAlgn="base" hangingPunct="1">
              <a:spcBef>
                <a:spcPct val="20000"/>
              </a:spcBef>
              <a:spcAft>
                <a:spcPct val="0"/>
              </a:spcAft>
              <a:buChar char="»"/>
              <a:defRPr sz="2000">
                <a:solidFill>
                  <a:schemeClr val="bg1"/>
                </a:solidFill>
                <a:latin typeface="+mn-lt"/>
                <a:cs typeface="+mn-cs"/>
              </a:defRPr>
            </a:lvl5pPr>
            <a:lvl6pPr marL="2514600" indent="-228600" algn="l" rtl="0" eaLnBrk="1" fontAlgn="base" hangingPunct="1">
              <a:spcBef>
                <a:spcPct val="20000"/>
              </a:spcBef>
              <a:spcAft>
                <a:spcPct val="0"/>
              </a:spcAft>
              <a:buChar char="»"/>
              <a:defRPr sz="2000">
                <a:solidFill>
                  <a:schemeClr val="bg1"/>
                </a:solidFill>
                <a:latin typeface="+mn-lt"/>
                <a:cs typeface="+mn-cs"/>
              </a:defRPr>
            </a:lvl6pPr>
            <a:lvl7pPr marL="2971800" indent="-228600" algn="l" rtl="0" eaLnBrk="1" fontAlgn="base" hangingPunct="1">
              <a:spcBef>
                <a:spcPct val="20000"/>
              </a:spcBef>
              <a:spcAft>
                <a:spcPct val="0"/>
              </a:spcAft>
              <a:buChar char="»"/>
              <a:defRPr sz="2000">
                <a:solidFill>
                  <a:schemeClr val="bg1"/>
                </a:solidFill>
                <a:latin typeface="+mn-lt"/>
                <a:cs typeface="+mn-cs"/>
              </a:defRPr>
            </a:lvl7pPr>
            <a:lvl8pPr marL="3429000" indent="-228600" algn="l" rtl="0" eaLnBrk="1" fontAlgn="base" hangingPunct="1">
              <a:spcBef>
                <a:spcPct val="20000"/>
              </a:spcBef>
              <a:spcAft>
                <a:spcPct val="0"/>
              </a:spcAft>
              <a:buChar char="»"/>
              <a:defRPr sz="2000">
                <a:solidFill>
                  <a:schemeClr val="bg1"/>
                </a:solidFill>
                <a:latin typeface="+mn-lt"/>
                <a:cs typeface="+mn-cs"/>
              </a:defRPr>
            </a:lvl8pPr>
            <a:lvl9pPr marL="3886200" indent="-228600" algn="l" rtl="0" eaLnBrk="1" fontAlgn="base" hangingPunct="1">
              <a:spcBef>
                <a:spcPct val="20000"/>
              </a:spcBef>
              <a:spcAft>
                <a:spcPct val="0"/>
              </a:spcAft>
              <a:buChar char="»"/>
              <a:defRPr sz="2000">
                <a:solidFill>
                  <a:schemeClr val="bg1"/>
                </a:solidFill>
                <a:latin typeface="+mn-lt"/>
                <a:cs typeface="+mn-cs"/>
              </a:defRPr>
            </a:lvl9pPr>
          </a:lstStyle>
          <a:p>
            <a:pPr marL="0" indent="0" algn="ctr" defTabSz="914183">
              <a:buNone/>
              <a:defRPr/>
            </a:pPr>
            <a:r>
              <a:rPr lang="en-US" altLang="fr-FR" b="1" kern="0" dirty="0">
                <a:solidFill>
                  <a:srgbClr val="C00000"/>
                </a:solidFill>
              </a:rPr>
              <a:t>Provision of services is more than just infrastructure!</a:t>
            </a:r>
          </a:p>
          <a:p>
            <a:pPr marL="0" indent="0" defTabSz="914183">
              <a:buNone/>
              <a:defRPr/>
            </a:pPr>
            <a:endParaRPr lang="en-US" altLang="fr-FR" sz="1800" kern="0" dirty="0">
              <a:solidFill>
                <a:srgbClr val="C00000"/>
              </a:solidFill>
            </a:endParaRPr>
          </a:p>
        </p:txBody>
      </p:sp>
      <p:sp>
        <p:nvSpPr>
          <p:cNvPr id="2" name="Slide Number Placeholder 1">
            <a:extLst>
              <a:ext uri="{FF2B5EF4-FFF2-40B4-BE49-F238E27FC236}">
                <a16:creationId xmlns:a16="http://schemas.microsoft.com/office/drawing/2014/main" id="{727D65B5-3E6B-46C8-AF93-77306D7CBDA0}"/>
              </a:ext>
            </a:extLst>
          </p:cNvPr>
          <p:cNvSpPr>
            <a:spLocks noGrp="1"/>
          </p:cNvSpPr>
          <p:nvPr>
            <p:ph type="sldNum" sz="quarter" idx="12"/>
          </p:nvPr>
        </p:nvSpPr>
        <p:spPr/>
        <p:txBody>
          <a:bodyPr/>
          <a:lstStyle/>
          <a:p>
            <a:fld id="{00865948-8B76-4A50-B7DB-B45DBE1BD062}" type="slidenum">
              <a:rPr lang="fr-CH" smtClean="0"/>
              <a:t>10</a:t>
            </a:fld>
            <a:endParaRPr lang="fr-CH"/>
          </a:p>
        </p:txBody>
      </p:sp>
    </p:spTree>
    <p:extLst>
      <p:ext uri="{BB962C8B-B14F-4D97-AF65-F5344CB8AC3E}">
        <p14:creationId xmlns:p14="http://schemas.microsoft.com/office/powerpoint/2010/main" val="1884290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6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a:extLst>
              <a:ext uri="{FF2B5EF4-FFF2-40B4-BE49-F238E27FC236}">
                <a16:creationId xmlns:a16="http://schemas.microsoft.com/office/drawing/2014/main" id="{DF49BB95-6C82-4185-A246-1ADD43120F1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2583" y="1264777"/>
            <a:ext cx="11595533" cy="5296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3">
            <a:extLst>
              <a:ext uri="{FF2B5EF4-FFF2-40B4-BE49-F238E27FC236}">
                <a16:creationId xmlns:a16="http://schemas.microsoft.com/office/drawing/2014/main" id="{F12FCCAC-56D3-4923-B760-939438ECAEA2}"/>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Interconnected Services</a:t>
            </a:r>
          </a:p>
        </p:txBody>
      </p:sp>
      <p:sp>
        <p:nvSpPr>
          <p:cNvPr id="2" name="Slide Number Placeholder 1">
            <a:extLst>
              <a:ext uri="{FF2B5EF4-FFF2-40B4-BE49-F238E27FC236}">
                <a16:creationId xmlns:a16="http://schemas.microsoft.com/office/drawing/2014/main" id="{6D1585F6-19B0-473D-9272-85D203D4CA1B}"/>
              </a:ext>
            </a:extLst>
          </p:cNvPr>
          <p:cNvSpPr>
            <a:spLocks noGrp="1"/>
          </p:cNvSpPr>
          <p:nvPr>
            <p:ph type="sldNum" sz="quarter" idx="12"/>
          </p:nvPr>
        </p:nvSpPr>
        <p:spPr/>
        <p:txBody>
          <a:bodyPr/>
          <a:lstStyle/>
          <a:p>
            <a:fld id="{00865948-8B76-4A50-B7DB-B45DBE1BD062}" type="slidenum">
              <a:rPr lang="fr-CH" smtClean="0"/>
              <a:t>11</a:t>
            </a:fld>
            <a:endParaRPr lang="fr-CH"/>
          </a:p>
        </p:txBody>
      </p:sp>
    </p:spTree>
    <p:extLst>
      <p:ext uri="{BB962C8B-B14F-4D97-AF65-F5344CB8AC3E}">
        <p14:creationId xmlns:p14="http://schemas.microsoft.com/office/powerpoint/2010/main" val="12577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a:extLst>
              <a:ext uri="{FF2B5EF4-FFF2-40B4-BE49-F238E27FC236}">
                <a16:creationId xmlns:a16="http://schemas.microsoft.com/office/drawing/2014/main" id="{54FD34E7-1DB0-48CB-818F-A1922ED2BD68}"/>
              </a:ext>
            </a:extLst>
          </p:cNvPr>
          <p:cNvSpPr>
            <a:spLocks noGrp="1"/>
          </p:cNvSpPr>
          <p:nvPr>
            <p:ph idx="1"/>
          </p:nvPr>
        </p:nvSpPr>
        <p:spPr>
          <a:xfrm>
            <a:off x="634790" y="1515419"/>
            <a:ext cx="7461806" cy="5168014"/>
          </a:xfrm>
          <a:extLst/>
        </p:spPr>
        <p:txBody>
          <a:bodyPr rtlCol="0">
            <a:noAutofit/>
          </a:bodyPr>
          <a:lstStyle/>
          <a:p>
            <a:pPr marL="609054" indent="-320649" defTabSz="914183">
              <a:spcBef>
                <a:spcPct val="0"/>
              </a:spcBef>
              <a:defRPr/>
            </a:pPr>
            <a:r>
              <a:rPr lang="en-US" altLang="fr-FR" sz="2400" dirty="0">
                <a:ea typeface="ＭＳ Ｐゴシック" panose="020B0600070205080204" pitchFamily="34" charset="-128"/>
              </a:rPr>
              <a:t>Residents’ high dependence on essential services</a:t>
            </a:r>
          </a:p>
          <a:p>
            <a:pPr marL="609054" indent="-320649" defTabSz="914183">
              <a:spcBef>
                <a:spcPct val="0"/>
              </a:spcBef>
              <a:defRPr/>
            </a:pPr>
            <a:endParaRPr lang="en-US" altLang="fr-FR" sz="2400" dirty="0">
              <a:ea typeface="ＭＳ Ｐゴシック" panose="020B0600070205080204" pitchFamily="34" charset="-128"/>
            </a:endParaRPr>
          </a:p>
          <a:p>
            <a:pPr marL="609054" indent="-320649" defTabSz="914183">
              <a:spcBef>
                <a:spcPct val="0"/>
              </a:spcBef>
              <a:defRPr/>
            </a:pPr>
            <a:r>
              <a:rPr lang="en-US" altLang="fr-FR" sz="2400" dirty="0">
                <a:ea typeface="ＭＳ Ｐゴシック" panose="020B0600070205080204" pitchFamily="34" charset="-128"/>
              </a:rPr>
              <a:t>Essential services in urban areas are increasingly vulnerable, due to </a:t>
            </a:r>
          </a:p>
          <a:p>
            <a:pPr marL="1088505" lvl="1" indent="-342900" defTabSz="914183">
              <a:spcBef>
                <a:spcPct val="0"/>
              </a:spcBef>
              <a:buFont typeface="Courier New" panose="02070309020205020404" pitchFamily="49" charset="0"/>
              <a:buChar char="o"/>
              <a:defRPr/>
            </a:pPr>
            <a:r>
              <a:rPr lang="en-US" altLang="fr-FR" dirty="0">
                <a:ea typeface="ＭＳ Ｐゴシック" panose="020B0600070205080204" pitchFamily="34" charset="-128"/>
              </a:rPr>
              <a:t>Sophistication &amp; complexity </a:t>
            </a:r>
          </a:p>
          <a:p>
            <a:pPr marL="1088505" lvl="1" indent="-342900" defTabSz="914183">
              <a:spcBef>
                <a:spcPct val="0"/>
              </a:spcBef>
              <a:buFont typeface="Courier New" panose="02070309020205020404" pitchFamily="49" charset="0"/>
              <a:buChar char="o"/>
              <a:defRPr/>
            </a:pPr>
            <a:r>
              <a:rPr lang="en-US" altLang="fr-FR" dirty="0">
                <a:ea typeface="ＭＳ Ｐゴシック" panose="020B0600070205080204" pitchFamily="34" charset="-128"/>
              </a:rPr>
              <a:t>Centralization and long, exposed supply lines</a:t>
            </a:r>
          </a:p>
          <a:p>
            <a:pPr marL="1088505" lvl="1" indent="-342900" defTabSz="914183">
              <a:spcBef>
                <a:spcPct val="0"/>
              </a:spcBef>
              <a:buFont typeface="Courier New" panose="02070309020205020404" pitchFamily="49" charset="0"/>
              <a:buChar char="o"/>
              <a:defRPr/>
            </a:pPr>
            <a:r>
              <a:rPr lang="en-US" altLang="fr-FR" dirty="0">
                <a:ea typeface="ＭＳ Ｐゴシック" panose="020B0600070205080204" pitchFamily="34" charset="-128"/>
              </a:rPr>
              <a:t>Interconnectivity of essential services</a:t>
            </a:r>
          </a:p>
          <a:p>
            <a:pPr marL="609054" indent="-320649" defTabSz="914183">
              <a:spcBef>
                <a:spcPct val="0"/>
              </a:spcBef>
              <a:defRPr/>
            </a:pPr>
            <a:endParaRPr lang="en-US" altLang="fr-FR" sz="2400" dirty="0">
              <a:ea typeface="ＭＳ Ｐゴシック" panose="020B0600070205080204" pitchFamily="34" charset="-128"/>
            </a:endParaRPr>
          </a:p>
          <a:p>
            <a:pPr marL="609054" indent="-320649" defTabSz="914183">
              <a:spcBef>
                <a:spcPct val="0"/>
              </a:spcBef>
              <a:defRPr/>
            </a:pPr>
            <a:r>
              <a:rPr lang="en-US" altLang="fr-FR" sz="2400" dirty="0">
                <a:ea typeface="ＭＳ Ｐゴシック" panose="020B0600070205080204" pitchFamily="34" charset="-128"/>
              </a:rPr>
              <a:t>Large scale of service systems means also high impact when failing</a:t>
            </a:r>
          </a:p>
          <a:p>
            <a:pPr marL="609054" indent="-320649" defTabSz="914183">
              <a:spcBef>
                <a:spcPct val="0"/>
              </a:spcBef>
              <a:defRPr/>
            </a:pPr>
            <a:endParaRPr lang="en-US" altLang="fr-FR" sz="2400" dirty="0">
              <a:ea typeface="ＭＳ Ｐゴシック" panose="020B0600070205080204" pitchFamily="34" charset="-128"/>
            </a:endParaRPr>
          </a:p>
          <a:p>
            <a:pPr marL="609054" indent="-320649" defTabSz="914183">
              <a:spcBef>
                <a:spcPct val="0"/>
              </a:spcBef>
              <a:defRPr/>
            </a:pPr>
            <a:r>
              <a:rPr lang="en-US" altLang="fr-FR" sz="2400" dirty="0">
                <a:ea typeface="ＭＳ Ｐゴシック" panose="020B0600070205080204" pitchFamily="34" charset="-128"/>
              </a:rPr>
              <a:t>Density and diversity of communities and governance structures (local authorities)</a:t>
            </a:r>
            <a:endParaRPr lang="fr-CH" altLang="fr-FR" sz="2400" dirty="0">
              <a:ea typeface="ＭＳ Ｐゴシック" panose="020B0600070205080204" pitchFamily="34" charset="-128"/>
            </a:endParaRPr>
          </a:p>
        </p:txBody>
      </p:sp>
      <p:sp>
        <p:nvSpPr>
          <p:cNvPr id="6" name="Title 3">
            <a:extLst>
              <a:ext uri="{FF2B5EF4-FFF2-40B4-BE49-F238E27FC236}">
                <a16:creationId xmlns:a16="http://schemas.microsoft.com/office/drawing/2014/main" id="{CFCF9FDF-C08B-47C4-9202-1302BC26A2CA}"/>
              </a:ext>
            </a:extLst>
          </p:cNvPr>
          <p:cNvSpPr txBox="1">
            <a:spLocks/>
          </p:cNvSpPr>
          <p:nvPr/>
        </p:nvSpPr>
        <p:spPr>
          <a:xfrm>
            <a:off x="838200" y="34226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Vulnerabilities in Urban Areas</a:t>
            </a:r>
          </a:p>
        </p:txBody>
      </p:sp>
      <p:pic>
        <p:nvPicPr>
          <p:cNvPr id="4" name="Picture 3" descr="gaza_01-1024x768">
            <a:extLst>
              <a:ext uri="{FF2B5EF4-FFF2-40B4-BE49-F238E27FC236}">
                <a16:creationId xmlns:a16="http://schemas.microsoft.com/office/drawing/2014/main" id="{45951436-2167-43A8-BFFD-9AC1682868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7127" y="1498173"/>
            <a:ext cx="3410890" cy="2559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9">
            <a:extLst>
              <a:ext uri="{FF2B5EF4-FFF2-40B4-BE49-F238E27FC236}">
                <a16:creationId xmlns:a16="http://schemas.microsoft.com/office/drawing/2014/main" id="{CED3C546-3F79-4859-84BC-E9E4D24EC21C}"/>
              </a:ext>
            </a:extLst>
          </p:cNvPr>
          <p:cNvSpPr txBox="1">
            <a:spLocks noChangeArrowheads="1"/>
          </p:cNvSpPr>
          <p:nvPr/>
        </p:nvSpPr>
        <p:spPr bwMode="auto">
          <a:xfrm>
            <a:off x="8520657" y="6313545"/>
            <a:ext cx="3417360" cy="36988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800">
                <a:solidFill>
                  <a:schemeClr val="bg2"/>
                </a:solidFill>
                <a:latin typeface="Arial" panose="020B0604020202020204" pitchFamily="34" charset="0"/>
                <a:cs typeface="Arial" panose="020B0604020202020204" pitchFamily="34" charset="0"/>
              </a:defRPr>
            </a:lvl1pPr>
            <a:lvl2pPr marL="742950" indent="-285750">
              <a:spcBef>
                <a:spcPct val="20000"/>
              </a:spcBef>
              <a:buSzPct val="60000"/>
              <a:buFont typeface="Wingdings 3" panose="05040102010807070707" pitchFamily="18" charset="2"/>
              <a:buChar char=""/>
              <a:defRPr sz="2500">
                <a:solidFill>
                  <a:schemeClr val="bg2"/>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FontTx/>
              <a:buNone/>
            </a:pPr>
            <a:r>
              <a:rPr lang="fr-CH" altLang="fr-FR" sz="1800" b="1" dirty="0" err="1">
                <a:solidFill>
                  <a:schemeClr val="bg1"/>
                </a:solidFill>
              </a:rPr>
              <a:t>Rustumiyah</a:t>
            </a:r>
            <a:r>
              <a:rPr lang="fr-CH" altLang="fr-FR" sz="1800" b="1" dirty="0">
                <a:solidFill>
                  <a:schemeClr val="bg1"/>
                </a:solidFill>
              </a:rPr>
              <a:t> WWTP, </a:t>
            </a:r>
            <a:r>
              <a:rPr lang="fr-CH" altLang="fr-FR" sz="1800" b="1" dirty="0" err="1">
                <a:solidFill>
                  <a:schemeClr val="bg1"/>
                </a:solidFill>
              </a:rPr>
              <a:t>Baghdad</a:t>
            </a:r>
            <a:endParaRPr lang="fr-CH" altLang="fr-FR" sz="1800" b="1" dirty="0">
              <a:solidFill>
                <a:schemeClr val="bg1"/>
              </a:solidFill>
            </a:endParaRPr>
          </a:p>
        </p:txBody>
      </p:sp>
      <p:pic>
        <p:nvPicPr>
          <p:cNvPr id="9" name="Picture 8">
            <a:extLst>
              <a:ext uri="{FF2B5EF4-FFF2-40B4-BE49-F238E27FC236}">
                <a16:creationId xmlns:a16="http://schemas.microsoft.com/office/drawing/2014/main" id="{BC799470-D3DA-4652-A4D8-0A78F760A3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8520657" y="4190220"/>
            <a:ext cx="3417360" cy="2123325"/>
          </a:xfrm>
          <a:prstGeom prst="rect">
            <a:avLst/>
          </a:prstGeom>
        </p:spPr>
      </p:pic>
      <p:sp>
        <p:nvSpPr>
          <p:cNvPr id="10" name="Text Box 4">
            <a:extLst>
              <a:ext uri="{FF2B5EF4-FFF2-40B4-BE49-F238E27FC236}">
                <a16:creationId xmlns:a16="http://schemas.microsoft.com/office/drawing/2014/main" id="{8141505A-519C-44CE-B56A-EDC5B76FB597}"/>
              </a:ext>
            </a:extLst>
          </p:cNvPr>
          <p:cNvSpPr txBox="1">
            <a:spLocks noChangeArrowheads="1"/>
          </p:cNvSpPr>
          <p:nvPr/>
        </p:nvSpPr>
        <p:spPr bwMode="auto">
          <a:xfrm>
            <a:off x="8528969" y="3690837"/>
            <a:ext cx="3409047" cy="366713"/>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800">
                <a:solidFill>
                  <a:schemeClr val="bg2"/>
                </a:solidFill>
                <a:latin typeface="Arial" panose="020B0604020202020204" pitchFamily="34" charset="0"/>
                <a:cs typeface="Arial" panose="020B0604020202020204" pitchFamily="34" charset="0"/>
              </a:defRPr>
            </a:lvl1pPr>
            <a:lvl2pPr marL="742950" indent="-285750">
              <a:spcBef>
                <a:spcPct val="20000"/>
              </a:spcBef>
              <a:buSzPct val="60000"/>
              <a:buFont typeface="Wingdings 3" panose="05040102010807070707" pitchFamily="18" charset="2"/>
              <a:buChar char=""/>
              <a:defRPr sz="2500">
                <a:solidFill>
                  <a:schemeClr val="bg2"/>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9pPr>
          </a:lstStyle>
          <a:p>
            <a:pPr eaLnBrk="1" hangingPunct="1">
              <a:spcBef>
                <a:spcPct val="0"/>
              </a:spcBef>
              <a:buFontTx/>
              <a:buNone/>
            </a:pPr>
            <a:r>
              <a:rPr lang="fr-CH" altLang="fr-FR" sz="1800" b="1" dirty="0" err="1">
                <a:solidFill>
                  <a:schemeClr val="bg1"/>
                </a:solidFill>
              </a:rPr>
              <a:t>Thermic</a:t>
            </a:r>
            <a:r>
              <a:rPr lang="fr-CH" altLang="fr-FR" sz="1800" b="1" dirty="0">
                <a:solidFill>
                  <a:schemeClr val="bg1"/>
                </a:solidFill>
              </a:rPr>
              <a:t> power plant, Gaza</a:t>
            </a:r>
          </a:p>
        </p:txBody>
      </p:sp>
      <p:sp>
        <p:nvSpPr>
          <p:cNvPr id="2" name="Slide Number Placeholder 1">
            <a:extLst>
              <a:ext uri="{FF2B5EF4-FFF2-40B4-BE49-F238E27FC236}">
                <a16:creationId xmlns:a16="http://schemas.microsoft.com/office/drawing/2014/main" id="{6B8516F2-625A-4627-95FF-DE1008C710F3}"/>
              </a:ext>
            </a:extLst>
          </p:cNvPr>
          <p:cNvSpPr>
            <a:spLocks noGrp="1"/>
          </p:cNvSpPr>
          <p:nvPr>
            <p:ph type="sldNum" sz="quarter" idx="12"/>
          </p:nvPr>
        </p:nvSpPr>
        <p:spPr/>
        <p:txBody>
          <a:bodyPr/>
          <a:lstStyle/>
          <a:p>
            <a:fld id="{00865948-8B76-4A50-B7DB-B45DBE1BD062}" type="slidenum">
              <a:rPr lang="fr-CH" smtClean="0"/>
              <a:t>12</a:t>
            </a:fld>
            <a:endParaRPr lang="fr-CH"/>
          </a:p>
        </p:txBody>
      </p:sp>
    </p:spTree>
    <p:extLst>
      <p:ext uri="{BB962C8B-B14F-4D97-AF65-F5344CB8AC3E}">
        <p14:creationId xmlns:p14="http://schemas.microsoft.com/office/powerpoint/2010/main" val="2990242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ction Button: Go to End 6">
            <a:hlinkClick r:id="" action="ppaction://hlinkshowjump?jump=lastslide" highlightClick="1"/>
            <a:extLst>
              <a:ext uri="{FF2B5EF4-FFF2-40B4-BE49-F238E27FC236}">
                <a16:creationId xmlns:a16="http://schemas.microsoft.com/office/drawing/2014/main" id="{19086570-B7A3-4559-B8C7-9BD463AFA76A}"/>
              </a:ext>
            </a:extLst>
          </p:cNvPr>
          <p:cNvSpPr/>
          <p:nvPr/>
        </p:nvSpPr>
        <p:spPr>
          <a:xfrm>
            <a:off x="2281844" y="2921382"/>
            <a:ext cx="3314700" cy="234315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Title 3">
            <a:extLst>
              <a:ext uri="{FF2B5EF4-FFF2-40B4-BE49-F238E27FC236}">
                <a16:creationId xmlns:a16="http://schemas.microsoft.com/office/drawing/2014/main" id="{EACE9017-D43B-40B6-BA1E-A1CF854E2E12}"/>
              </a:ext>
            </a:extLst>
          </p:cNvPr>
          <p:cNvSpPr txBox="1">
            <a:spLocks/>
          </p:cNvSpPr>
          <p:nvPr/>
        </p:nvSpPr>
        <p:spPr>
          <a:xfrm>
            <a:off x="962891" y="575022"/>
            <a:ext cx="10515600" cy="1228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endParaRPr lang="en-US" u="sng" dirty="0">
              <a:latin typeface="+mn-lt"/>
            </a:endParaRPr>
          </a:p>
        </p:txBody>
      </p:sp>
      <p:sp>
        <p:nvSpPr>
          <p:cNvPr id="5" name="Content Placeholder 2">
            <a:extLst>
              <a:ext uri="{FF2B5EF4-FFF2-40B4-BE49-F238E27FC236}">
                <a16:creationId xmlns:a16="http://schemas.microsoft.com/office/drawing/2014/main" id="{AC0F0DAD-CEF8-46C2-9D0E-93C109ED434B}"/>
              </a:ext>
            </a:extLst>
          </p:cNvPr>
          <p:cNvSpPr txBox="1">
            <a:spLocks/>
          </p:cNvSpPr>
          <p:nvPr/>
        </p:nvSpPr>
        <p:spPr>
          <a:xfrm>
            <a:off x="5937364" y="3071041"/>
            <a:ext cx="5916585" cy="19618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fr-FR" b="1" dirty="0"/>
              <a:t>Video Animation: </a:t>
            </a:r>
          </a:p>
          <a:p>
            <a:pPr marL="0" indent="0">
              <a:buNone/>
            </a:pPr>
            <a:r>
              <a:rPr lang="en-US" altLang="fr-FR" i="1" dirty="0"/>
              <a:t>Explosive weapons in populated areas: the consequences for civilians</a:t>
            </a:r>
          </a:p>
          <a:p>
            <a:pPr marL="0" indent="0">
              <a:buFont typeface="Arial" panose="020B0604020202020204" pitchFamily="34" charset="0"/>
              <a:buNone/>
            </a:pPr>
            <a:r>
              <a:rPr lang="en-US" altLang="fr-FR" dirty="0"/>
              <a:t>(English 1:49)</a:t>
            </a:r>
            <a:endParaRPr lang="fr-CH" altLang="fr-FR" dirty="0"/>
          </a:p>
        </p:txBody>
      </p:sp>
      <p:sp>
        <p:nvSpPr>
          <p:cNvPr id="8" name="Title 3">
            <a:extLst>
              <a:ext uri="{FF2B5EF4-FFF2-40B4-BE49-F238E27FC236}">
                <a16:creationId xmlns:a16="http://schemas.microsoft.com/office/drawing/2014/main" id="{6C425F7E-0E45-4B02-83F5-A037968C36E3}"/>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Armed Conflict in Urban Context: Impact</a:t>
            </a:r>
          </a:p>
        </p:txBody>
      </p:sp>
      <p:sp>
        <p:nvSpPr>
          <p:cNvPr id="2" name="Rectangle 1">
            <a:extLst>
              <a:ext uri="{FF2B5EF4-FFF2-40B4-BE49-F238E27FC236}">
                <a16:creationId xmlns:a16="http://schemas.microsoft.com/office/drawing/2014/main" id="{5530EC89-9225-49FF-B7EB-FFE0CACEFBA5}"/>
              </a:ext>
            </a:extLst>
          </p:cNvPr>
          <p:cNvSpPr/>
          <p:nvPr/>
        </p:nvSpPr>
        <p:spPr>
          <a:xfrm>
            <a:off x="1176251" y="5700714"/>
            <a:ext cx="11015749" cy="830997"/>
          </a:xfrm>
          <a:prstGeom prst="rect">
            <a:avLst/>
          </a:prstGeom>
        </p:spPr>
        <p:txBody>
          <a:bodyPr wrap="square">
            <a:spAutoFit/>
          </a:bodyPr>
          <a:lstStyle/>
          <a:p>
            <a:r>
              <a:rPr lang="fr-CH" sz="2400" dirty="0">
                <a:hlinkClick r:id="rId3"/>
              </a:rPr>
              <a:t>https://www.icrc.org/en/document/explosive-weapons-populated-areas-consequences-civilians</a:t>
            </a:r>
            <a:endParaRPr lang="fr-CH" sz="2400" dirty="0"/>
          </a:p>
        </p:txBody>
      </p:sp>
      <p:sp>
        <p:nvSpPr>
          <p:cNvPr id="3" name="Slide Number Placeholder 2">
            <a:extLst>
              <a:ext uri="{FF2B5EF4-FFF2-40B4-BE49-F238E27FC236}">
                <a16:creationId xmlns:a16="http://schemas.microsoft.com/office/drawing/2014/main" id="{C6BB042D-01EF-4CC5-A099-3F4FA9050E91}"/>
              </a:ext>
            </a:extLst>
          </p:cNvPr>
          <p:cNvSpPr>
            <a:spLocks noGrp="1"/>
          </p:cNvSpPr>
          <p:nvPr>
            <p:ph type="sldNum" sz="quarter" idx="12"/>
          </p:nvPr>
        </p:nvSpPr>
        <p:spPr/>
        <p:txBody>
          <a:bodyPr/>
          <a:lstStyle/>
          <a:p>
            <a:fld id="{00865948-8B76-4A50-B7DB-B45DBE1BD062}" type="slidenum">
              <a:rPr lang="fr-CH" smtClean="0"/>
              <a:t>13</a:t>
            </a:fld>
            <a:endParaRPr lang="fr-CH"/>
          </a:p>
        </p:txBody>
      </p:sp>
    </p:spTree>
    <p:extLst>
      <p:ext uri="{BB962C8B-B14F-4D97-AF65-F5344CB8AC3E}">
        <p14:creationId xmlns:p14="http://schemas.microsoft.com/office/powerpoint/2010/main" val="3523384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EB6A3703-8CF1-422C-9CA8-E93504995190}"/>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Essential Services: Types of Impact</a:t>
            </a:r>
          </a:p>
        </p:txBody>
      </p:sp>
      <p:grpSp>
        <p:nvGrpSpPr>
          <p:cNvPr id="10" name="Group 2">
            <a:extLst>
              <a:ext uri="{FF2B5EF4-FFF2-40B4-BE49-F238E27FC236}">
                <a16:creationId xmlns:a16="http://schemas.microsoft.com/office/drawing/2014/main" id="{D31AA408-D1E8-4697-AD9D-08D6116BC594}"/>
              </a:ext>
            </a:extLst>
          </p:cNvPr>
          <p:cNvGrpSpPr>
            <a:grpSpLocks/>
          </p:cNvGrpSpPr>
          <p:nvPr/>
        </p:nvGrpSpPr>
        <p:grpSpPr bwMode="auto">
          <a:xfrm>
            <a:off x="4314117" y="1374636"/>
            <a:ext cx="3563766" cy="3508637"/>
            <a:chOff x="1776" y="221"/>
            <a:chExt cx="2290" cy="2254"/>
          </a:xfrm>
        </p:grpSpPr>
        <p:sp>
          <p:nvSpPr>
            <p:cNvPr id="11" name="Text Box 3">
              <a:extLst>
                <a:ext uri="{FF2B5EF4-FFF2-40B4-BE49-F238E27FC236}">
                  <a16:creationId xmlns:a16="http://schemas.microsoft.com/office/drawing/2014/main" id="{D8BE909E-CE3A-4C74-A8C8-6E2B2EC8C406}"/>
                </a:ext>
              </a:extLst>
            </p:cNvPr>
            <p:cNvSpPr txBox="1">
              <a:spLocks noChangeArrowheads="1"/>
            </p:cNvSpPr>
            <p:nvPr/>
          </p:nvSpPr>
          <p:spPr bwMode="auto">
            <a:xfrm>
              <a:off x="1776" y="221"/>
              <a:ext cx="2290" cy="2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782" tIns="26407" rIns="50782" bIns="26407">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lgn="ctr">
                <a:buSzPct val="100000"/>
              </a:pPr>
              <a:r>
                <a:rPr lang="fr-CH" altLang="fr-FR" sz="22455" dirty="0">
                  <a:solidFill>
                    <a:srgbClr val="FF0000"/>
                  </a:solidFill>
                  <a:ea typeface="Arial Unicode MS" panose="020B0604020202020204" pitchFamily="34" charset="-128"/>
                  <a:cs typeface="Arial Unicode MS" panose="020B0604020202020204" pitchFamily="34" charset="-128"/>
                </a:rPr>
                <a:t>?</a:t>
              </a:r>
            </a:p>
          </p:txBody>
        </p:sp>
        <p:sp>
          <p:nvSpPr>
            <p:cNvPr id="12" name="Oval 4">
              <a:extLst>
                <a:ext uri="{FF2B5EF4-FFF2-40B4-BE49-F238E27FC236}">
                  <a16:creationId xmlns:a16="http://schemas.microsoft.com/office/drawing/2014/main" id="{11AFB23E-114C-43C8-B8AE-9F590812A2F0}"/>
                </a:ext>
              </a:extLst>
            </p:cNvPr>
            <p:cNvSpPr>
              <a:spLocks noChangeArrowheads="1"/>
            </p:cNvSpPr>
            <p:nvPr/>
          </p:nvSpPr>
          <p:spPr bwMode="auto">
            <a:xfrm>
              <a:off x="1776" y="221"/>
              <a:ext cx="2254" cy="2254"/>
            </a:xfrm>
            <a:prstGeom prst="ellipse">
              <a:avLst/>
            </a:prstGeom>
            <a:noFill/>
            <a:ln w="7632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defRPr/>
              </a:pPr>
              <a:endParaRPr lang="en-US" altLang="fr-FR" sz="3215" dirty="0"/>
            </a:p>
          </p:txBody>
        </p:sp>
      </p:grpSp>
      <p:sp>
        <p:nvSpPr>
          <p:cNvPr id="8" name="TextBox 5">
            <a:extLst>
              <a:ext uri="{FF2B5EF4-FFF2-40B4-BE49-F238E27FC236}">
                <a16:creationId xmlns:a16="http://schemas.microsoft.com/office/drawing/2014/main" id="{7AC33F7C-E4AB-402C-832E-908D4035B3D0}"/>
              </a:ext>
            </a:extLst>
          </p:cNvPr>
          <p:cNvSpPr txBox="1">
            <a:spLocks noChangeArrowheads="1"/>
          </p:cNvSpPr>
          <p:nvPr/>
        </p:nvSpPr>
        <p:spPr bwMode="auto">
          <a:xfrm>
            <a:off x="2442904" y="5061713"/>
            <a:ext cx="803113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fr-FR" sz="2800" dirty="0"/>
              <a:t>What types of impact could result  from the disruption of essential services?</a:t>
            </a:r>
            <a:endParaRPr lang="fr-CH" altLang="fr-FR" sz="2800" dirty="0"/>
          </a:p>
        </p:txBody>
      </p:sp>
      <p:sp>
        <p:nvSpPr>
          <p:cNvPr id="2" name="Slide Number Placeholder 1">
            <a:extLst>
              <a:ext uri="{FF2B5EF4-FFF2-40B4-BE49-F238E27FC236}">
                <a16:creationId xmlns:a16="http://schemas.microsoft.com/office/drawing/2014/main" id="{A51DF463-F6E3-4C07-B2F2-5C73EC50B893}"/>
              </a:ext>
            </a:extLst>
          </p:cNvPr>
          <p:cNvSpPr>
            <a:spLocks noGrp="1"/>
          </p:cNvSpPr>
          <p:nvPr>
            <p:ph type="sldNum" sz="quarter" idx="12"/>
          </p:nvPr>
        </p:nvSpPr>
        <p:spPr/>
        <p:txBody>
          <a:bodyPr/>
          <a:lstStyle/>
          <a:p>
            <a:fld id="{00865948-8B76-4A50-B7DB-B45DBE1BD062}" type="slidenum">
              <a:rPr lang="fr-CH" smtClean="0"/>
              <a:t>14</a:t>
            </a:fld>
            <a:endParaRPr lang="fr-CH"/>
          </a:p>
        </p:txBody>
      </p:sp>
    </p:spTree>
    <p:extLst>
      <p:ext uri="{BB962C8B-B14F-4D97-AF65-F5344CB8AC3E}">
        <p14:creationId xmlns:p14="http://schemas.microsoft.com/office/powerpoint/2010/main" val="2688446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452AD7B4-D958-4902-9C40-EAB1866037B3}"/>
              </a:ext>
            </a:extLst>
          </p:cNvPr>
          <p:cNvSpPr txBox="1">
            <a:spLocks/>
          </p:cNvSpPr>
          <p:nvPr/>
        </p:nvSpPr>
        <p:spPr bwMode="auto">
          <a:xfrm>
            <a:off x="1264794" y="1341464"/>
            <a:ext cx="3723617" cy="43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3" rIns="91426" bIns="45713"/>
          <a:lstStyle>
            <a:lvl1pPr marL="342900" indent="-342900" algn="l" rtl="0" eaLnBrk="1" fontAlgn="base" hangingPunct="1">
              <a:spcBef>
                <a:spcPct val="20000"/>
              </a:spcBef>
              <a:spcAft>
                <a:spcPct val="0"/>
              </a:spcAft>
              <a:buChar char="•"/>
              <a:defRPr sz="2800">
                <a:solidFill>
                  <a:schemeClr val="bg1"/>
                </a:solidFill>
                <a:latin typeface="+mn-lt"/>
                <a:ea typeface="+mn-ea"/>
                <a:cs typeface="+mn-cs"/>
              </a:defRPr>
            </a:lvl1pPr>
            <a:lvl2pPr marL="801688" indent="-279400" algn="l" rtl="0" eaLnBrk="1" fontAlgn="base" hangingPunct="1">
              <a:spcBef>
                <a:spcPct val="20000"/>
              </a:spcBef>
              <a:spcAft>
                <a:spcPct val="0"/>
              </a:spcAft>
              <a:buSzPct val="60000"/>
              <a:buFont typeface="Wingdings 3" pitchFamily="18" charset="2"/>
              <a:buChar char=""/>
              <a:defRPr sz="2500">
                <a:solidFill>
                  <a:schemeClr val="bg1"/>
                </a:solidFill>
                <a:latin typeface="+mn-lt"/>
                <a:cs typeface="+mn-cs"/>
              </a:defRPr>
            </a:lvl2pPr>
            <a:lvl3pPr marL="1209675" indent="-228600" algn="l" rtl="0" eaLnBrk="1" fontAlgn="base" hangingPunct="1">
              <a:spcBef>
                <a:spcPct val="20000"/>
              </a:spcBef>
              <a:spcAft>
                <a:spcPct val="0"/>
              </a:spcAft>
              <a:buFont typeface="Wingdings" pitchFamily="2" charset="2"/>
              <a:buChar char="§"/>
              <a:defRPr sz="2400">
                <a:solidFill>
                  <a:schemeClr val="bg1"/>
                </a:solidFill>
                <a:latin typeface="+mn-lt"/>
                <a:cs typeface="+mn-cs"/>
              </a:defRPr>
            </a:lvl3pPr>
            <a:lvl4pPr marL="1617663" indent="-228600" algn="l" rtl="0" eaLnBrk="1" fontAlgn="base" hangingPunct="1">
              <a:spcBef>
                <a:spcPct val="20000"/>
              </a:spcBef>
              <a:spcAft>
                <a:spcPct val="0"/>
              </a:spcAft>
              <a:buChar char="–"/>
              <a:defRPr sz="2000">
                <a:solidFill>
                  <a:schemeClr val="bg1"/>
                </a:solidFill>
                <a:latin typeface="+mn-lt"/>
                <a:cs typeface="+mn-cs"/>
              </a:defRPr>
            </a:lvl4pPr>
            <a:lvl5pPr marL="2057400" indent="-228600" algn="l" rtl="0" eaLnBrk="1" fontAlgn="base" hangingPunct="1">
              <a:spcBef>
                <a:spcPct val="20000"/>
              </a:spcBef>
              <a:spcAft>
                <a:spcPct val="0"/>
              </a:spcAft>
              <a:buChar char="»"/>
              <a:defRPr sz="2000">
                <a:solidFill>
                  <a:schemeClr val="bg1"/>
                </a:solidFill>
                <a:latin typeface="+mn-lt"/>
                <a:cs typeface="+mn-cs"/>
              </a:defRPr>
            </a:lvl5pPr>
            <a:lvl6pPr marL="2514600" indent="-228600" algn="l" rtl="0" eaLnBrk="1" fontAlgn="base" hangingPunct="1">
              <a:spcBef>
                <a:spcPct val="20000"/>
              </a:spcBef>
              <a:spcAft>
                <a:spcPct val="0"/>
              </a:spcAft>
              <a:buChar char="»"/>
              <a:defRPr sz="2000">
                <a:solidFill>
                  <a:schemeClr val="bg1"/>
                </a:solidFill>
                <a:latin typeface="+mn-lt"/>
                <a:cs typeface="+mn-cs"/>
              </a:defRPr>
            </a:lvl6pPr>
            <a:lvl7pPr marL="2971800" indent="-228600" algn="l" rtl="0" eaLnBrk="1" fontAlgn="base" hangingPunct="1">
              <a:spcBef>
                <a:spcPct val="20000"/>
              </a:spcBef>
              <a:spcAft>
                <a:spcPct val="0"/>
              </a:spcAft>
              <a:buChar char="»"/>
              <a:defRPr sz="2000">
                <a:solidFill>
                  <a:schemeClr val="bg1"/>
                </a:solidFill>
                <a:latin typeface="+mn-lt"/>
                <a:cs typeface="+mn-cs"/>
              </a:defRPr>
            </a:lvl7pPr>
            <a:lvl8pPr marL="3429000" indent="-228600" algn="l" rtl="0" eaLnBrk="1" fontAlgn="base" hangingPunct="1">
              <a:spcBef>
                <a:spcPct val="20000"/>
              </a:spcBef>
              <a:spcAft>
                <a:spcPct val="0"/>
              </a:spcAft>
              <a:buChar char="»"/>
              <a:defRPr sz="2000">
                <a:solidFill>
                  <a:schemeClr val="bg1"/>
                </a:solidFill>
                <a:latin typeface="+mn-lt"/>
                <a:cs typeface="+mn-cs"/>
              </a:defRPr>
            </a:lvl8pPr>
            <a:lvl9pPr marL="3886200" indent="-228600" algn="l" rtl="0" eaLnBrk="1" fontAlgn="base" hangingPunct="1">
              <a:spcBef>
                <a:spcPct val="20000"/>
              </a:spcBef>
              <a:spcAft>
                <a:spcPct val="0"/>
              </a:spcAft>
              <a:buChar char="»"/>
              <a:defRPr sz="2000">
                <a:solidFill>
                  <a:schemeClr val="bg1"/>
                </a:solidFill>
                <a:latin typeface="+mn-lt"/>
                <a:cs typeface="+mn-cs"/>
              </a:defRPr>
            </a:lvl9pPr>
          </a:lstStyle>
          <a:p>
            <a:pPr marL="0" indent="0" defTabSz="914183">
              <a:buNone/>
              <a:defRPr/>
            </a:pPr>
            <a:r>
              <a:rPr lang="en-US" sz="2000" dirty="0">
                <a:solidFill>
                  <a:schemeClr val="tx1"/>
                </a:solidFill>
              </a:rPr>
              <a:t>DIRECT IMPACT</a:t>
            </a:r>
          </a:p>
        </p:txBody>
      </p:sp>
      <p:pic>
        <p:nvPicPr>
          <p:cNvPr id="14" name="Picture 13" descr="N:\OP_ASSIST_EH\30 Years WatHab\Banque de photos Wathab\ZZZ -  Spang - Best of\Liban - Abou - P1000879.JPG">
            <a:extLst>
              <a:ext uri="{FF2B5EF4-FFF2-40B4-BE49-F238E27FC236}">
                <a16:creationId xmlns:a16="http://schemas.microsoft.com/office/drawing/2014/main" id="{E1AFF1F8-BDCB-4B80-96AE-4F7297CD380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68377" y="1842186"/>
            <a:ext cx="4737601" cy="3391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7A9D277-22C1-4B9B-BA4D-CCBEB3C90674}"/>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64794" y="1842187"/>
            <a:ext cx="4737601" cy="337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5C16688E-AC22-4312-8100-7479545C7B28}"/>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61210" y="1859653"/>
            <a:ext cx="4737601" cy="3356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Content Placeholder 2">
            <a:extLst>
              <a:ext uri="{FF2B5EF4-FFF2-40B4-BE49-F238E27FC236}">
                <a16:creationId xmlns:a16="http://schemas.microsoft.com/office/drawing/2014/main" id="{BBB8E9BE-4671-47A5-8266-734197C906F8}"/>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766467" y="1842186"/>
            <a:ext cx="4588907" cy="3374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descr="E:\Evaristo HDD\Evaristo - Pics\ICRC - Iraq 1997-98\IQ_0012.jpg">
            <a:extLst>
              <a:ext uri="{FF2B5EF4-FFF2-40B4-BE49-F238E27FC236}">
                <a16:creationId xmlns:a16="http://schemas.microsoft.com/office/drawing/2014/main" id="{44681593-53BA-4D2D-B7E7-9160A78E03D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779007" y="1842186"/>
            <a:ext cx="4576367" cy="337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ontent Placeholder 3">
            <a:extLst>
              <a:ext uri="{FF2B5EF4-FFF2-40B4-BE49-F238E27FC236}">
                <a16:creationId xmlns:a16="http://schemas.microsoft.com/office/drawing/2014/main" id="{D7899DEE-0353-41A6-9D8F-B1E0A51A3B6E}"/>
              </a:ext>
            </a:extLst>
          </p:cNvPr>
          <p:cNvSpPr txBox="1">
            <a:spLocks/>
          </p:cNvSpPr>
          <p:nvPr/>
        </p:nvSpPr>
        <p:spPr bwMode="auto">
          <a:xfrm>
            <a:off x="6672413" y="1346839"/>
            <a:ext cx="3814982" cy="43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3" rIns="91426" bIns="45713"/>
          <a:lstStyle>
            <a:lvl1pPr marL="342900" indent="-342900" algn="l" rtl="0" eaLnBrk="1" fontAlgn="base" hangingPunct="1">
              <a:spcBef>
                <a:spcPct val="20000"/>
              </a:spcBef>
              <a:spcAft>
                <a:spcPct val="0"/>
              </a:spcAft>
              <a:buChar char="•"/>
              <a:defRPr sz="2800">
                <a:solidFill>
                  <a:schemeClr val="bg1"/>
                </a:solidFill>
                <a:latin typeface="+mn-lt"/>
                <a:ea typeface="+mn-ea"/>
                <a:cs typeface="+mn-cs"/>
              </a:defRPr>
            </a:lvl1pPr>
            <a:lvl2pPr marL="801688" indent="-279400" algn="l" rtl="0" eaLnBrk="1" fontAlgn="base" hangingPunct="1">
              <a:spcBef>
                <a:spcPct val="20000"/>
              </a:spcBef>
              <a:spcAft>
                <a:spcPct val="0"/>
              </a:spcAft>
              <a:buSzPct val="60000"/>
              <a:buFont typeface="Wingdings 3" pitchFamily="18" charset="2"/>
              <a:buChar char=""/>
              <a:defRPr sz="2500">
                <a:solidFill>
                  <a:schemeClr val="bg1"/>
                </a:solidFill>
                <a:latin typeface="+mn-lt"/>
                <a:cs typeface="+mn-cs"/>
              </a:defRPr>
            </a:lvl2pPr>
            <a:lvl3pPr marL="1209675" indent="-228600" algn="l" rtl="0" eaLnBrk="1" fontAlgn="base" hangingPunct="1">
              <a:spcBef>
                <a:spcPct val="20000"/>
              </a:spcBef>
              <a:spcAft>
                <a:spcPct val="0"/>
              </a:spcAft>
              <a:buFont typeface="Wingdings" pitchFamily="2" charset="2"/>
              <a:buChar char="§"/>
              <a:defRPr sz="2400">
                <a:solidFill>
                  <a:schemeClr val="bg1"/>
                </a:solidFill>
                <a:latin typeface="+mn-lt"/>
                <a:cs typeface="+mn-cs"/>
              </a:defRPr>
            </a:lvl3pPr>
            <a:lvl4pPr marL="1617663" indent="-228600" algn="l" rtl="0" eaLnBrk="1" fontAlgn="base" hangingPunct="1">
              <a:spcBef>
                <a:spcPct val="20000"/>
              </a:spcBef>
              <a:spcAft>
                <a:spcPct val="0"/>
              </a:spcAft>
              <a:buChar char="–"/>
              <a:defRPr sz="2000">
                <a:solidFill>
                  <a:schemeClr val="bg1"/>
                </a:solidFill>
                <a:latin typeface="+mn-lt"/>
                <a:cs typeface="+mn-cs"/>
              </a:defRPr>
            </a:lvl4pPr>
            <a:lvl5pPr marL="2057400" indent="-228600" algn="l" rtl="0" eaLnBrk="1" fontAlgn="base" hangingPunct="1">
              <a:spcBef>
                <a:spcPct val="20000"/>
              </a:spcBef>
              <a:spcAft>
                <a:spcPct val="0"/>
              </a:spcAft>
              <a:buChar char="»"/>
              <a:defRPr sz="2000">
                <a:solidFill>
                  <a:schemeClr val="bg1"/>
                </a:solidFill>
                <a:latin typeface="+mn-lt"/>
                <a:cs typeface="+mn-cs"/>
              </a:defRPr>
            </a:lvl5pPr>
            <a:lvl6pPr marL="2514600" indent="-228600" algn="l" rtl="0" eaLnBrk="1" fontAlgn="base" hangingPunct="1">
              <a:spcBef>
                <a:spcPct val="20000"/>
              </a:spcBef>
              <a:spcAft>
                <a:spcPct val="0"/>
              </a:spcAft>
              <a:buChar char="»"/>
              <a:defRPr sz="2000">
                <a:solidFill>
                  <a:schemeClr val="bg1"/>
                </a:solidFill>
                <a:latin typeface="+mn-lt"/>
                <a:cs typeface="+mn-cs"/>
              </a:defRPr>
            </a:lvl6pPr>
            <a:lvl7pPr marL="2971800" indent="-228600" algn="l" rtl="0" eaLnBrk="1" fontAlgn="base" hangingPunct="1">
              <a:spcBef>
                <a:spcPct val="20000"/>
              </a:spcBef>
              <a:spcAft>
                <a:spcPct val="0"/>
              </a:spcAft>
              <a:buChar char="»"/>
              <a:defRPr sz="2000">
                <a:solidFill>
                  <a:schemeClr val="bg1"/>
                </a:solidFill>
                <a:latin typeface="+mn-lt"/>
                <a:cs typeface="+mn-cs"/>
              </a:defRPr>
            </a:lvl7pPr>
            <a:lvl8pPr marL="3429000" indent="-228600" algn="l" rtl="0" eaLnBrk="1" fontAlgn="base" hangingPunct="1">
              <a:spcBef>
                <a:spcPct val="20000"/>
              </a:spcBef>
              <a:spcAft>
                <a:spcPct val="0"/>
              </a:spcAft>
              <a:buChar char="»"/>
              <a:defRPr sz="2000">
                <a:solidFill>
                  <a:schemeClr val="bg1"/>
                </a:solidFill>
                <a:latin typeface="+mn-lt"/>
                <a:cs typeface="+mn-cs"/>
              </a:defRPr>
            </a:lvl8pPr>
            <a:lvl9pPr marL="3886200" indent="-228600" algn="l" rtl="0" eaLnBrk="1" fontAlgn="base" hangingPunct="1">
              <a:spcBef>
                <a:spcPct val="20000"/>
              </a:spcBef>
              <a:spcAft>
                <a:spcPct val="0"/>
              </a:spcAft>
              <a:buChar char="»"/>
              <a:defRPr sz="2000">
                <a:solidFill>
                  <a:schemeClr val="bg1"/>
                </a:solidFill>
                <a:latin typeface="+mn-lt"/>
                <a:cs typeface="+mn-cs"/>
              </a:defRPr>
            </a:lvl9pPr>
          </a:lstStyle>
          <a:p>
            <a:pPr marL="0" indent="0" defTabSz="914183">
              <a:buNone/>
              <a:defRPr/>
            </a:pPr>
            <a:r>
              <a:rPr lang="en-US" sz="2000" dirty="0">
                <a:solidFill>
                  <a:schemeClr val="tx1"/>
                </a:solidFill>
              </a:rPr>
              <a:t>INDIRECT IMPACT</a:t>
            </a:r>
          </a:p>
        </p:txBody>
      </p:sp>
      <p:sp>
        <p:nvSpPr>
          <p:cNvPr id="20" name="Content Placeholder 3">
            <a:extLst>
              <a:ext uri="{FF2B5EF4-FFF2-40B4-BE49-F238E27FC236}">
                <a16:creationId xmlns:a16="http://schemas.microsoft.com/office/drawing/2014/main" id="{28EB3465-DBF7-4054-9FB7-BD454CA2DAB8}"/>
              </a:ext>
            </a:extLst>
          </p:cNvPr>
          <p:cNvSpPr txBox="1">
            <a:spLocks/>
          </p:cNvSpPr>
          <p:nvPr/>
        </p:nvSpPr>
        <p:spPr bwMode="auto">
          <a:xfrm>
            <a:off x="1699678" y="5511161"/>
            <a:ext cx="8612599" cy="7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3" rIns="91426" bIns="45713"/>
          <a:lstStyle>
            <a:lvl1pPr defTabSz="1619250">
              <a:lnSpc>
                <a:spcPct val="90000"/>
              </a:lnSpc>
              <a:spcBef>
                <a:spcPts val="1775"/>
              </a:spcBef>
              <a:buFont typeface="Arial" panose="020B0604020202020204" pitchFamily="34" charset="0"/>
              <a:buChar char="•"/>
              <a:defRPr sz="4900">
                <a:solidFill>
                  <a:schemeClr val="bg1"/>
                </a:solidFill>
                <a:latin typeface="Merriweather" panose="00000500000000000000" pitchFamily="2" charset="0"/>
                <a:ea typeface="SimSun" panose="02010600030101010101" pitchFamily="2" charset="-122"/>
              </a:defRPr>
            </a:lvl1pPr>
            <a:lvl2pPr marL="801688" indent="-279400" defTabSz="1619250">
              <a:lnSpc>
                <a:spcPct val="90000"/>
              </a:lnSpc>
              <a:spcBef>
                <a:spcPts val="888"/>
              </a:spcBef>
              <a:buFont typeface="Arial" panose="020B0604020202020204" pitchFamily="34" charset="0"/>
              <a:buChar char="•"/>
              <a:defRPr sz="4200">
                <a:solidFill>
                  <a:schemeClr val="bg1"/>
                </a:solidFill>
                <a:latin typeface="Merriweather" panose="00000500000000000000" pitchFamily="2" charset="0"/>
                <a:ea typeface="SimSun" panose="02010600030101010101" pitchFamily="2" charset="-122"/>
              </a:defRPr>
            </a:lvl2pPr>
            <a:lvl3pPr marL="1209675" indent="-228600" defTabSz="1619250">
              <a:lnSpc>
                <a:spcPct val="90000"/>
              </a:lnSpc>
              <a:spcBef>
                <a:spcPts val="888"/>
              </a:spcBef>
              <a:buFont typeface="Arial" panose="020B0604020202020204" pitchFamily="34" charset="0"/>
              <a:buChar char="•"/>
              <a:defRPr sz="3500">
                <a:solidFill>
                  <a:schemeClr val="bg1"/>
                </a:solidFill>
                <a:latin typeface="Merriweather" panose="00000500000000000000" pitchFamily="2" charset="0"/>
                <a:ea typeface="SimSun" panose="02010600030101010101" pitchFamily="2" charset="-122"/>
              </a:defRPr>
            </a:lvl3pPr>
            <a:lvl4pPr marL="1617663" indent="-228600" defTabSz="1619250">
              <a:lnSpc>
                <a:spcPct val="90000"/>
              </a:lnSpc>
              <a:spcBef>
                <a:spcPts val="888"/>
              </a:spcBef>
              <a:buFont typeface="Arial" panose="020B0604020202020204" pitchFamily="34" charset="0"/>
              <a:buChar char="•"/>
              <a:defRPr sz="3100">
                <a:solidFill>
                  <a:schemeClr val="bg1"/>
                </a:solidFill>
                <a:latin typeface="Merriweather" panose="00000500000000000000" pitchFamily="2" charset="0"/>
                <a:ea typeface="SimSun" panose="02010600030101010101" pitchFamily="2" charset="-122"/>
              </a:defRPr>
            </a:lvl4pPr>
            <a:lvl5pPr marL="2057400" indent="-228600" defTabSz="1619250">
              <a:lnSpc>
                <a:spcPct val="90000"/>
              </a:lnSpc>
              <a:spcBef>
                <a:spcPts val="888"/>
              </a:spcBef>
              <a:buFont typeface="Arial" panose="020B0604020202020204" pitchFamily="34" charset="0"/>
              <a:buChar char="•"/>
              <a:defRPr sz="3100">
                <a:solidFill>
                  <a:schemeClr val="bg1"/>
                </a:solidFill>
                <a:latin typeface="Merriweather" panose="00000500000000000000" pitchFamily="2" charset="0"/>
                <a:ea typeface="SimSun" panose="02010600030101010101" pitchFamily="2" charset="-122"/>
              </a:defRPr>
            </a:lvl5pPr>
            <a:lvl6pPr marL="2514600" indent="-228600" defTabSz="1619250" eaLnBrk="0" fontAlgn="base" hangingPunct="0">
              <a:lnSpc>
                <a:spcPct val="90000"/>
              </a:lnSpc>
              <a:spcBef>
                <a:spcPts val="888"/>
              </a:spcBef>
              <a:spcAft>
                <a:spcPct val="0"/>
              </a:spcAft>
              <a:buFont typeface="Arial" panose="020B0604020202020204" pitchFamily="34" charset="0"/>
              <a:buChar char="•"/>
              <a:defRPr sz="3100">
                <a:solidFill>
                  <a:schemeClr val="bg1"/>
                </a:solidFill>
                <a:latin typeface="Merriweather" panose="00000500000000000000" pitchFamily="2" charset="0"/>
                <a:ea typeface="SimSun" panose="02010600030101010101" pitchFamily="2" charset="-122"/>
              </a:defRPr>
            </a:lvl6pPr>
            <a:lvl7pPr marL="2971800" indent="-228600" defTabSz="1619250" eaLnBrk="0" fontAlgn="base" hangingPunct="0">
              <a:lnSpc>
                <a:spcPct val="90000"/>
              </a:lnSpc>
              <a:spcBef>
                <a:spcPts val="888"/>
              </a:spcBef>
              <a:spcAft>
                <a:spcPct val="0"/>
              </a:spcAft>
              <a:buFont typeface="Arial" panose="020B0604020202020204" pitchFamily="34" charset="0"/>
              <a:buChar char="•"/>
              <a:defRPr sz="3100">
                <a:solidFill>
                  <a:schemeClr val="bg1"/>
                </a:solidFill>
                <a:latin typeface="Merriweather" panose="00000500000000000000" pitchFamily="2" charset="0"/>
                <a:ea typeface="SimSun" panose="02010600030101010101" pitchFamily="2" charset="-122"/>
              </a:defRPr>
            </a:lvl7pPr>
            <a:lvl8pPr marL="3429000" indent="-228600" defTabSz="1619250" eaLnBrk="0" fontAlgn="base" hangingPunct="0">
              <a:lnSpc>
                <a:spcPct val="90000"/>
              </a:lnSpc>
              <a:spcBef>
                <a:spcPts val="888"/>
              </a:spcBef>
              <a:spcAft>
                <a:spcPct val="0"/>
              </a:spcAft>
              <a:buFont typeface="Arial" panose="020B0604020202020204" pitchFamily="34" charset="0"/>
              <a:buChar char="•"/>
              <a:defRPr sz="3100">
                <a:solidFill>
                  <a:schemeClr val="bg1"/>
                </a:solidFill>
                <a:latin typeface="Merriweather" panose="00000500000000000000" pitchFamily="2" charset="0"/>
                <a:ea typeface="SimSun" panose="02010600030101010101" pitchFamily="2" charset="-122"/>
              </a:defRPr>
            </a:lvl8pPr>
            <a:lvl9pPr marL="3886200" indent="-228600" defTabSz="1619250" eaLnBrk="0" fontAlgn="base" hangingPunct="0">
              <a:lnSpc>
                <a:spcPct val="90000"/>
              </a:lnSpc>
              <a:spcBef>
                <a:spcPts val="888"/>
              </a:spcBef>
              <a:spcAft>
                <a:spcPct val="0"/>
              </a:spcAft>
              <a:buFont typeface="Arial" panose="020B0604020202020204" pitchFamily="34" charset="0"/>
              <a:buChar char="•"/>
              <a:defRPr sz="3100">
                <a:solidFill>
                  <a:schemeClr val="bg1"/>
                </a:solidFill>
                <a:latin typeface="Merriweather" panose="00000500000000000000" pitchFamily="2" charset="0"/>
                <a:ea typeface="SimSun" panose="02010600030101010101" pitchFamily="2" charset="-122"/>
              </a:defRPr>
            </a:lvl9pPr>
          </a:lstStyle>
          <a:p>
            <a:pPr algn="ctr" eaLnBrk="1" hangingPunct="1">
              <a:lnSpc>
                <a:spcPct val="100000"/>
              </a:lnSpc>
              <a:spcBef>
                <a:spcPct val="20000"/>
              </a:spcBef>
              <a:buFontTx/>
              <a:buNone/>
            </a:pPr>
            <a:r>
              <a:rPr lang="en-US" altLang="fr-FR" sz="2800" dirty="0">
                <a:solidFill>
                  <a:schemeClr val="tx1"/>
                </a:solidFill>
                <a:latin typeface="+mn-lt"/>
              </a:rPr>
              <a:t>A combination of direct and indirect impacts lead to cumulative impact.</a:t>
            </a:r>
          </a:p>
        </p:txBody>
      </p:sp>
      <p:sp>
        <p:nvSpPr>
          <p:cNvPr id="11" name="Title 3">
            <a:extLst>
              <a:ext uri="{FF2B5EF4-FFF2-40B4-BE49-F238E27FC236}">
                <a16:creationId xmlns:a16="http://schemas.microsoft.com/office/drawing/2014/main" id="{4B9A2306-8E20-4840-A477-065BD266B8A1}"/>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Types of Impact</a:t>
            </a:r>
          </a:p>
        </p:txBody>
      </p:sp>
      <p:grpSp>
        <p:nvGrpSpPr>
          <p:cNvPr id="3" name="Group 2">
            <a:extLst>
              <a:ext uri="{FF2B5EF4-FFF2-40B4-BE49-F238E27FC236}">
                <a16:creationId xmlns:a16="http://schemas.microsoft.com/office/drawing/2014/main" id="{2E0EB507-48B6-44D0-827A-4D3DF92A5B24}"/>
              </a:ext>
            </a:extLst>
          </p:cNvPr>
          <p:cNvGrpSpPr/>
          <p:nvPr/>
        </p:nvGrpSpPr>
        <p:grpSpPr>
          <a:xfrm>
            <a:off x="4163989" y="2305677"/>
            <a:ext cx="4311733" cy="2453055"/>
            <a:chOff x="4163989" y="2305677"/>
            <a:chExt cx="4311733" cy="2453055"/>
          </a:xfrm>
        </p:grpSpPr>
        <p:sp>
          <p:nvSpPr>
            <p:cNvPr id="12" name="Parallelogram 11">
              <a:extLst>
                <a:ext uri="{FF2B5EF4-FFF2-40B4-BE49-F238E27FC236}">
                  <a16:creationId xmlns:a16="http://schemas.microsoft.com/office/drawing/2014/main" id="{653ED197-D7D0-4512-8A00-F60CDAE84007}"/>
                </a:ext>
              </a:extLst>
            </p:cNvPr>
            <p:cNvSpPr/>
            <p:nvPr/>
          </p:nvSpPr>
          <p:spPr>
            <a:xfrm rot="16200000" flipV="1">
              <a:off x="5151999" y="2029840"/>
              <a:ext cx="1547447" cy="2099121"/>
            </a:xfrm>
            <a:prstGeom prst="parallelogram">
              <a:avLst>
                <a:gd name="adj" fmla="val 58018"/>
              </a:avLst>
            </a:prstGeom>
            <a:solidFill>
              <a:srgbClr val="A3C16D"/>
            </a:solidFill>
            <a:ln>
              <a:solidFill>
                <a:srgbClr val="A3C1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Parallelogram 12">
              <a:extLst>
                <a:ext uri="{FF2B5EF4-FFF2-40B4-BE49-F238E27FC236}">
                  <a16:creationId xmlns:a16="http://schemas.microsoft.com/office/drawing/2014/main" id="{956AED4E-35E1-4B0B-8C87-7BFDF260D4A6}"/>
                </a:ext>
              </a:extLst>
            </p:cNvPr>
            <p:cNvSpPr/>
            <p:nvPr/>
          </p:nvSpPr>
          <p:spPr>
            <a:xfrm rot="16200000" flipV="1">
              <a:off x="5887258" y="2947538"/>
              <a:ext cx="1556237" cy="2048563"/>
            </a:xfrm>
            <a:prstGeom prst="parallelogram">
              <a:avLst>
                <a:gd name="adj" fmla="val 58018"/>
              </a:avLst>
            </a:prstGeom>
            <a:solidFill>
              <a:srgbClr val="FFC000"/>
            </a:solidFill>
            <a:ln>
              <a:solidFill>
                <a:srgbClr val="A3C1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8" name="Picture 17">
              <a:extLst>
                <a:ext uri="{FF2B5EF4-FFF2-40B4-BE49-F238E27FC236}">
                  <a16:creationId xmlns:a16="http://schemas.microsoft.com/office/drawing/2014/main" id="{B284E90D-9A24-4870-B495-986641261F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7190721" y="3630662"/>
              <a:ext cx="1409417" cy="369278"/>
            </a:xfrm>
            <a:prstGeom prst="rect">
              <a:avLst/>
            </a:prstGeom>
          </p:spPr>
        </p:pic>
        <p:sp>
          <p:nvSpPr>
            <p:cNvPr id="21" name="Rectangle 20">
              <a:extLst>
                <a:ext uri="{FF2B5EF4-FFF2-40B4-BE49-F238E27FC236}">
                  <a16:creationId xmlns:a16="http://schemas.microsoft.com/office/drawing/2014/main" id="{0B044BB5-2A18-4985-9299-8BF4842E2AC6}"/>
                </a:ext>
              </a:extLst>
            </p:cNvPr>
            <p:cNvSpPr/>
            <p:nvPr/>
          </p:nvSpPr>
          <p:spPr>
            <a:xfrm>
              <a:off x="4876166" y="3193702"/>
              <a:ext cx="2834626" cy="659423"/>
            </a:xfrm>
            <a:prstGeom prst="rect">
              <a:avLst/>
            </a:prstGeom>
            <a:solidFill>
              <a:srgbClr val="F79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Indirect Impact</a:t>
              </a:r>
            </a:p>
          </p:txBody>
        </p:sp>
        <p:sp>
          <p:nvSpPr>
            <p:cNvPr id="22" name="Rectangle 21">
              <a:extLst>
                <a:ext uri="{FF2B5EF4-FFF2-40B4-BE49-F238E27FC236}">
                  <a16:creationId xmlns:a16="http://schemas.microsoft.com/office/drawing/2014/main" id="{E62CE7D1-89E5-4672-A2AB-90687D2D0EE3}"/>
                </a:ext>
              </a:extLst>
            </p:cNvPr>
            <p:cNvSpPr/>
            <p:nvPr/>
          </p:nvSpPr>
          <p:spPr>
            <a:xfrm>
              <a:off x="5641096" y="4099309"/>
              <a:ext cx="2834626" cy="6594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Cumulative Impact</a:t>
              </a:r>
            </a:p>
          </p:txBody>
        </p:sp>
        <p:sp>
          <p:nvSpPr>
            <p:cNvPr id="23" name="Rectangle 22">
              <a:extLst>
                <a:ext uri="{FF2B5EF4-FFF2-40B4-BE49-F238E27FC236}">
                  <a16:creationId xmlns:a16="http://schemas.microsoft.com/office/drawing/2014/main" id="{ED7F2E46-E09A-47BD-ABFC-8C489D8CE9F3}"/>
                </a:ext>
              </a:extLst>
            </p:cNvPr>
            <p:cNvSpPr/>
            <p:nvPr/>
          </p:nvSpPr>
          <p:spPr>
            <a:xfrm>
              <a:off x="4163989" y="2305680"/>
              <a:ext cx="2835517" cy="659423"/>
            </a:xfrm>
            <a:prstGeom prst="rect">
              <a:avLst/>
            </a:prstGeom>
            <a:solidFill>
              <a:srgbClr val="759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Direct Impact</a:t>
              </a:r>
            </a:p>
          </p:txBody>
        </p:sp>
      </p:grpSp>
      <p:sp>
        <p:nvSpPr>
          <p:cNvPr id="4" name="Slide Number Placeholder 3">
            <a:extLst>
              <a:ext uri="{FF2B5EF4-FFF2-40B4-BE49-F238E27FC236}">
                <a16:creationId xmlns:a16="http://schemas.microsoft.com/office/drawing/2014/main" id="{FA7572A4-C4BE-42CA-9A9F-0B7A44AB011B}"/>
              </a:ext>
            </a:extLst>
          </p:cNvPr>
          <p:cNvSpPr>
            <a:spLocks noGrp="1"/>
          </p:cNvSpPr>
          <p:nvPr>
            <p:ph type="sldNum" sz="quarter" idx="12"/>
          </p:nvPr>
        </p:nvSpPr>
        <p:spPr/>
        <p:txBody>
          <a:bodyPr/>
          <a:lstStyle/>
          <a:p>
            <a:fld id="{00865948-8B76-4A50-B7DB-B45DBE1BD062}" type="slidenum">
              <a:rPr lang="fr-CH" smtClean="0"/>
              <a:t>15</a:t>
            </a:fld>
            <a:endParaRPr lang="fr-CH"/>
          </a:p>
        </p:txBody>
      </p:sp>
    </p:spTree>
    <p:extLst>
      <p:ext uri="{BB962C8B-B14F-4D97-AF65-F5344CB8AC3E}">
        <p14:creationId xmlns:p14="http://schemas.microsoft.com/office/powerpoint/2010/main" val="642860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5" name="Content Placeholder 3">
            <a:extLst>
              <a:ext uri="{FF2B5EF4-FFF2-40B4-BE49-F238E27FC236}">
                <a16:creationId xmlns:a16="http://schemas.microsoft.com/office/drawing/2014/main" id="{DE0AE6E3-DFD8-4293-9A31-E0D85CBBC077}"/>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2138220" y="1022396"/>
            <a:ext cx="8244376" cy="5482688"/>
          </a:xfrm>
          <a:noFill/>
        </p:spPr>
      </p:pic>
      <p:sp>
        <p:nvSpPr>
          <p:cNvPr id="6" name="Title 3">
            <a:extLst>
              <a:ext uri="{FF2B5EF4-FFF2-40B4-BE49-F238E27FC236}">
                <a16:creationId xmlns:a16="http://schemas.microsoft.com/office/drawing/2014/main" id="{0FB703EF-CDFF-4CE2-855A-5B219D9BC51E}"/>
              </a:ext>
            </a:extLst>
          </p:cNvPr>
          <p:cNvSpPr txBox="1">
            <a:spLocks/>
          </p:cNvSpPr>
          <p:nvPr/>
        </p:nvSpPr>
        <p:spPr>
          <a:xfrm>
            <a:off x="838200" y="9080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Impact on Hardware</a:t>
            </a:r>
          </a:p>
        </p:txBody>
      </p:sp>
      <p:pic>
        <p:nvPicPr>
          <p:cNvPr id="5" name="Content Placeholder 3">
            <a:extLst>
              <a:ext uri="{FF2B5EF4-FFF2-40B4-BE49-F238E27FC236}">
                <a16:creationId xmlns:a16="http://schemas.microsoft.com/office/drawing/2014/main" id="{E37B073D-A64C-4AF2-B4A1-503C17F880E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8908769" y="0"/>
            <a:ext cx="2947654" cy="2239627"/>
          </a:xfrm>
          <a:prstGeom prst="rect">
            <a:avLst/>
          </a:prstGeom>
          <a:noFill/>
          <a:ln w="952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27D5319F-E201-4230-8C35-E27E461A6EE3}"/>
              </a:ext>
            </a:extLst>
          </p:cNvPr>
          <p:cNvSpPr>
            <a:spLocks noGrp="1"/>
          </p:cNvSpPr>
          <p:nvPr>
            <p:ph type="sldNum" sz="quarter" idx="12"/>
          </p:nvPr>
        </p:nvSpPr>
        <p:spPr/>
        <p:txBody>
          <a:bodyPr/>
          <a:lstStyle/>
          <a:p>
            <a:fld id="{00865948-8B76-4A50-B7DB-B45DBE1BD062}" type="slidenum">
              <a:rPr lang="fr-CH" smtClean="0"/>
              <a:t>16</a:t>
            </a:fld>
            <a:endParaRPr lang="fr-CH"/>
          </a:p>
        </p:txBody>
      </p:sp>
    </p:spTree>
    <p:extLst>
      <p:ext uri="{BB962C8B-B14F-4D97-AF65-F5344CB8AC3E}">
        <p14:creationId xmlns:p14="http://schemas.microsoft.com/office/powerpoint/2010/main" val="246000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3" name="Content Placeholder 1">
            <a:extLst>
              <a:ext uri="{FF2B5EF4-FFF2-40B4-BE49-F238E27FC236}">
                <a16:creationId xmlns:a16="http://schemas.microsoft.com/office/drawing/2014/main" id="{240B7A58-531A-4A1B-9841-AC31AC98C7B6}"/>
              </a:ext>
            </a:extLst>
          </p:cNvPr>
          <p:cNvPicPr>
            <a:picLocks noGrp="1" noChangeAspect="1" noChangeArrowheads="1"/>
          </p:cNvPicPr>
          <p:nvPr>
            <p:ph idx="1"/>
          </p:nvPr>
        </p:nvPicPr>
        <p:blipFill>
          <a:blip r:embed="rId3" cstate="screen">
            <a:extLst>
              <a:ext uri="{BEBA8EAE-BF5A-486C-A8C5-ECC9F3942E4B}">
                <a14:imgProps xmlns:a14="http://schemas.microsoft.com/office/drawing/2010/main">
                  <a14:imgLayer r:embed="rId4">
                    <a14:imgEffect>
                      <a14:brightnessContrast bright="16000" contrast="-39000"/>
                    </a14:imgEffect>
                  </a14:imgLayer>
                </a14:imgProps>
              </a:ext>
              <a:ext uri="{28A0092B-C50C-407E-A947-70E740481C1C}">
                <a14:useLocalDpi xmlns:a14="http://schemas.microsoft.com/office/drawing/2010/main"/>
              </a:ext>
            </a:extLst>
          </a:blip>
          <a:srcRect/>
          <a:stretch>
            <a:fillRect/>
          </a:stretch>
        </p:blipFill>
        <p:spPr>
          <a:xfrm>
            <a:off x="1779399" y="921876"/>
            <a:ext cx="8633201" cy="5638721"/>
          </a:xfrm>
          <a:noFill/>
        </p:spPr>
      </p:pic>
      <p:sp>
        <p:nvSpPr>
          <p:cNvPr id="4" name="Title 3">
            <a:extLst>
              <a:ext uri="{FF2B5EF4-FFF2-40B4-BE49-F238E27FC236}">
                <a16:creationId xmlns:a16="http://schemas.microsoft.com/office/drawing/2014/main" id="{67A196C5-3593-4033-B38E-C4DCBBF98AE3}"/>
              </a:ext>
            </a:extLst>
          </p:cNvPr>
          <p:cNvSpPr txBox="1">
            <a:spLocks/>
          </p:cNvSpPr>
          <p:nvPr/>
        </p:nvSpPr>
        <p:spPr>
          <a:xfrm>
            <a:off x="838200" y="9080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Impact on Hardware</a:t>
            </a:r>
          </a:p>
        </p:txBody>
      </p:sp>
      <p:pic>
        <p:nvPicPr>
          <p:cNvPr id="5" name="Content Placeholder 3">
            <a:extLst>
              <a:ext uri="{FF2B5EF4-FFF2-40B4-BE49-F238E27FC236}">
                <a16:creationId xmlns:a16="http://schemas.microsoft.com/office/drawing/2014/main" id="{653A4243-B819-41BD-9734-FC9467BE5BB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8908769" y="0"/>
            <a:ext cx="2947654" cy="2239627"/>
          </a:xfrm>
          <a:prstGeom prst="rect">
            <a:avLst/>
          </a:prstGeom>
          <a:noFill/>
          <a:ln w="952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40CC982-072F-4333-9E77-CF88739DDE03}"/>
              </a:ext>
            </a:extLst>
          </p:cNvPr>
          <p:cNvSpPr>
            <a:spLocks noGrp="1"/>
          </p:cNvSpPr>
          <p:nvPr>
            <p:ph type="sldNum" sz="quarter" idx="12"/>
          </p:nvPr>
        </p:nvSpPr>
        <p:spPr/>
        <p:txBody>
          <a:bodyPr/>
          <a:lstStyle/>
          <a:p>
            <a:fld id="{00865948-8B76-4A50-B7DB-B45DBE1BD062}" type="slidenum">
              <a:rPr lang="fr-CH" smtClean="0"/>
              <a:t>17</a:t>
            </a:fld>
            <a:endParaRPr lang="fr-CH"/>
          </a:p>
        </p:txBody>
      </p:sp>
    </p:spTree>
    <p:extLst>
      <p:ext uri="{BB962C8B-B14F-4D97-AF65-F5344CB8AC3E}">
        <p14:creationId xmlns:p14="http://schemas.microsoft.com/office/powerpoint/2010/main" val="105474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2" name="Content Placeholder 1">
            <a:extLst>
              <a:ext uri="{FF2B5EF4-FFF2-40B4-BE49-F238E27FC236}">
                <a16:creationId xmlns:a16="http://schemas.microsoft.com/office/drawing/2014/main" id="{9811A12D-F80E-4DE0-9BA2-490559E677A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68699" y="913563"/>
            <a:ext cx="9932033" cy="558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3">
            <a:extLst>
              <a:ext uri="{FF2B5EF4-FFF2-40B4-BE49-F238E27FC236}">
                <a16:creationId xmlns:a16="http://schemas.microsoft.com/office/drawing/2014/main" id="{1A7A6B8F-685F-40DD-8870-8D8B1AA67DCD}"/>
              </a:ext>
            </a:extLst>
          </p:cNvPr>
          <p:cNvSpPr txBox="1">
            <a:spLocks/>
          </p:cNvSpPr>
          <p:nvPr/>
        </p:nvSpPr>
        <p:spPr>
          <a:xfrm>
            <a:off x="891268" y="82492"/>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Impact on Consumables</a:t>
            </a:r>
          </a:p>
        </p:txBody>
      </p:sp>
      <p:pic>
        <p:nvPicPr>
          <p:cNvPr id="6" name="Content Placeholder 3">
            <a:extLst>
              <a:ext uri="{FF2B5EF4-FFF2-40B4-BE49-F238E27FC236}">
                <a16:creationId xmlns:a16="http://schemas.microsoft.com/office/drawing/2014/main" id="{043D57D6-D88B-41BD-84A7-7F6909B470B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183693" y="-40789"/>
            <a:ext cx="2777350" cy="1908704"/>
          </a:xfrm>
          <a:prstGeom prst="rect">
            <a:avLst/>
          </a:prstGeom>
          <a:noFill/>
          <a:ln w="952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EAA78924-5453-4EB5-868C-7F936EFD5AFC}"/>
              </a:ext>
            </a:extLst>
          </p:cNvPr>
          <p:cNvSpPr>
            <a:spLocks noGrp="1"/>
          </p:cNvSpPr>
          <p:nvPr>
            <p:ph type="sldNum" sz="quarter" idx="12"/>
          </p:nvPr>
        </p:nvSpPr>
        <p:spPr/>
        <p:txBody>
          <a:bodyPr/>
          <a:lstStyle/>
          <a:p>
            <a:fld id="{00865948-8B76-4A50-B7DB-B45DBE1BD062}" type="slidenum">
              <a:rPr lang="fr-CH" smtClean="0"/>
              <a:t>18</a:t>
            </a:fld>
            <a:endParaRPr lang="fr-CH"/>
          </a:p>
        </p:txBody>
      </p:sp>
    </p:spTree>
    <p:extLst>
      <p:ext uri="{BB962C8B-B14F-4D97-AF65-F5344CB8AC3E}">
        <p14:creationId xmlns:p14="http://schemas.microsoft.com/office/powerpoint/2010/main" val="410087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9" name="Content Placeholder 4">
            <a:extLst>
              <a:ext uri="{FF2B5EF4-FFF2-40B4-BE49-F238E27FC236}">
                <a16:creationId xmlns:a16="http://schemas.microsoft.com/office/drawing/2014/main" id="{3CEF2682-6640-4F58-95E7-306F35ADA813}"/>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3532051" y="913563"/>
            <a:ext cx="5127898" cy="5827459"/>
          </a:xfrm>
          <a:noFill/>
        </p:spPr>
      </p:pic>
      <p:sp>
        <p:nvSpPr>
          <p:cNvPr id="4" name="Title 3">
            <a:extLst>
              <a:ext uri="{FF2B5EF4-FFF2-40B4-BE49-F238E27FC236}">
                <a16:creationId xmlns:a16="http://schemas.microsoft.com/office/drawing/2014/main" id="{D8285D01-7F2F-4CC5-AE47-E6578DB1D6C3}"/>
              </a:ext>
            </a:extLst>
          </p:cNvPr>
          <p:cNvSpPr txBox="1">
            <a:spLocks/>
          </p:cNvSpPr>
          <p:nvPr/>
        </p:nvSpPr>
        <p:spPr>
          <a:xfrm>
            <a:off x="891268" y="82492"/>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Impact on Consumables</a:t>
            </a:r>
          </a:p>
        </p:txBody>
      </p:sp>
      <p:pic>
        <p:nvPicPr>
          <p:cNvPr id="5" name="Content Placeholder 3">
            <a:extLst>
              <a:ext uri="{FF2B5EF4-FFF2-40B4-BE49-F238E27FC236}">
                <a16:creationId xmlns:a16="http://schemas.microsoft.com/office/drawing/2014/main" id="{197779F9-033B-4558-8018-988AE29FABB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183693" y="-40789"/>
            <a:ext cx="2777350" cy="1908704"/>
          </a:xfrm>
          <a:prstGeom prst="rect">
            <a:avLst/>
          </a:prstGeom>
          <a:noFill/>
          <a:ln w="952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03F0182D-6DF2-4780-B83E-193BDE398795}"/>
              </a:ext>
            </a:extLst>
          </p:cNvPr>
          <p:cNvSpPr>
            <a:spLocks noGrp="1"/>
          </p:cNvSpPr>
          <p:nvPr>
            <p:ph type="sldNum" sz="quarter" idx="12"/>
          </p:nvPr>
        </p:nvSpPr>
        <p:spPr/>
        <p:txBody>
          <a:bodyPr/>
          <a:lstStyle/>
          <a:p>
            <a:fld id="{00865948-8B76-4A50-B7DB-B45DBE1BD062}" type="slidenum">
              <a:rPr lang="fr-CH" smtClean="0"/>
              <a:t>19</a:t>
            </a:fld>
            <a:endParaRPr lang="fr-CH"/>
          </a:p>
        </p:txBody>
      </p:sp>
    </p:spTree>
    <p:extLst>
      <p:ext uri="{BB962C8B-B14F-4D97-AF65-F5344CB8AC3E}">
        <p14:creationId xmlns:p14="http://schemas.microsoft.com/office/powerpoint/2010/main" val="337006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11B19-DEB6-4C2C-95E5-A6A0FF6A1110}"/>
              </a:ext>
            </a:extLst>
          </p:cNvPr>
          <p:cNvSpPr>
            <a:spLocks noGrp="1"/>
          </p:cNvSpPr>
          <p:nvPr>
            <p:ph type="title"/>
          </p:nvPr>
        </p:nvSpPr>
        <p:spPr/>
        <p:txBody>
          <a:bodyPr/>
          <a:lstStyle/>
          <a:p>
            <a:pPr algn="ctr"/>
            <a:r>
              <a:rPr lang="en-GB" u="sng" dirty="0">
                <a:latin typeface="+mn-lt"/>
              </a:rPr>
              <a:t>Objectives</a:t>
            </a:r>
          </a:p>
        </p:txBody>
      </p:sp>
      <p:sp>
        <p:nvSpPr>
          <p:cNvPr id="3" name="Content Placeholder 2">
            <a:extLst>
              <a:ext uri="{FF2B5EF4-FFF2-40B4-BE49-F238E27FC236}">
                <a16:creationId xmlns:a16="http://schemas.microsoft.com/office/drawing/2014/main" id="{C2B9EAC8-26FA-43C3-A48E-8AEC429AE8B8}"/>
              </a:ext>
            </a:extLst>
          </p:cNvPr>
          <p:cNvSpPr>
            <a:spLocks noGrp="1"/>
          </p:cNvSpPr>
          <p:nvPr>
            <p:ph idx="1"/>
          </p:nvPr>
        </p:nvSpPr>
        <p:spPr>
          <a:xfrm>
            <a:off x="1310640" y="1883474"/>
            <a:ext cx="10043160" cy="4351338"/>
          </a:xfrm>
        </p:spPr>
        <p:txBody>
          <a:bodyPr/>
          <a:lstStyle/>
          <a:p>
            <a:pPr marL="0" indent="0">
              <a:buNone/>
            </a:pPr>
            <a:r>
              <a:rPr lang="en-GB" b="1" i="1" dirty="0">
                <a:solidFill>
                  <a:srgbClr val="0000FF"/>
                </a:solidFill>
              </a:rPr>
              <a:t>Be able to </a:t>
            </a:r>
          </a:p>
          <a:p>
            <a:r>
              <a:rPr lang="en-US" dirty="0"/>
              <a:t>explain the scope and magnitude of urbanization, and the characteristics and vulnerabilities of essential services in urban settings</a:t>
            </a:r>
          </a:p>
          <a:p>
            <a:r>
              <a:rPr lang="en-US" dirty="0"/>
              <a:t>discuss the challenges of humanitarian responses in urban settings</a:t>
            </a:r>
          </a:p>
          <a:p>
            <a:r>
              <a:rPr lang="en-US" dirty="0"/>
              <a:t>present and justify an appropriate response to essential services disruption in a specific setting</a:t>
            </a:r>
            <a:endParaRPr lang="en-GB" dirty="0"/>
          </a:p>
        </p:txBody>
      </p:sp>
      <p:sp>
        <p:nvSpPr>
          <p:cNvPr id="4" name="Slide Number Placeholder 3">
            <a:extLst>
              <a:ext uri="{FF2B5EF4-FFF2-40B4-BE49-F238E27FC236}">
                <a16:creationId xmlns:a16="http://schemas.microsoft.com/office/drawing/2014/main" id="{87EF0517-1B3D-4D67-92DD-3FE2BD2FC2E1}"/>
              </a:ext>
            </a:extLst>
          </p:cNvPr>
          <p:cNvSpPr>
            <a:spLocks noGrp="1"/>
          </p:cNvSpPr>
          <p:nvPr>
            <p:ph type="sldNum" sz="quarter" idx="12"/>
          </p:nvPr>
        </p:nvSpPr>
        <p:spPr/>
        <p:txBody>
          <a:bodyPr/>
          <a:lstStyle/>
          <a:p>
            <a:fld id="{00865948-8B76-4A50-B7DB-B45DBE1BD062}" type="slidenum">
              <a:rPr lang="fr-CH" smtClean="0"/>
              <a:t>2</a:t>
            </a:fld>
            <a:endParaRPr lang="fr-CH"/>
          </a:p>
        </p:txBody>
      </p:sp>
    </p:spTree>
    <p:extLst>
      <p:ext uri="{BB962C8B-B14F-4D97-AF65-F5344CB8AC3E}">
        <p14:creationId xmlns:p14="http://schemas.microsoft.com/office/powerpoint/2010/main" val="3185788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7" name="Picture 1">
            <a:extLst>
              <a:ext uri="{FF2B5EF4-FFF2-40B4-BE49-F238E27FC236}">
                <a16:creationId xmlns:a16="http://schemas.microsoft.com/office/drawing/2014/main" id="{9F5D486E-2116-4592-9C03-E5F263681063}"/>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2630526" y="955127"/>
            <a:ext cx="7402936" cy="5552425"/>
          </a:xfrm>
          <a:noFill/>
        </p:spPr>
      </p:pic>
      <p:sp>
        <p:nvSpPr>
          <p:cNvPr id="6" name="Title 3">
            <a:extLst>
              <a:ext uri="{FF2B5EF4-FFF2-40B4-BE49-F238E27FC236}">
                <a16:creationId xmlns:a16="http://schemas.microsoft.com/office/drawing/2014/main" id="{26CF01CE-9E48-46A5-8C46-FB7C4BD0EC58}"/>
              </a:ext>
            </a:extLst>
          </p:cNvPr>
          <p:cNvSpPr txBox="1">
            <a:spLocks/>
          </p:cNvSpPr>
          <p:nvPr/>
        </p:nvSpPr>
        <p:spPr>
          <a:xfrm>
            <a:off x="838200" y="124056"/>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Impact on People</a:t>
            </a:r>
          </a:p>
        </p:txBody>
      </p:sp>
      <p:pic>
        <p:nvPicPr>
          <p:cNvPr id="4" name="Content Placeholder 3">
            <a:extLst>
              <a:ext uri="{FF2B5EF4-FFF2-40B4-BE49-F238E27FC236}">
                <a16:creationId xmlns:a16="http://schemas.microsoft.com/office/drawing/2014/main" id="{EA72AE1A-3AF1-4155-B06C-C762667586F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a:xfrm>
            <a:off x="9020723" y="0"/>
            <a:ext cx="2591971" cy="2062690"/>
          </a:xfrm>
          <a:prstGeom prst="rect">
            <a:avLst/>
          </a:prstGeom>
          <a:noFill/>
          <a:ln>
            <a:solidFill>
              <a:schemeClr val="accent5">
                <a:lumMod val="50000"/>
              </a:schemeClr>
            </a:solidFill>
          </a:ln>
        </p:spPr>
      </p:pic>
      <p:sp>
        <p:nvSpPr>
          <p:cNvPr id="2" name="Slide Number Placeholder 1">
            <a:extLst>
              <a:ext uri="{FF2B5EF4-FFF2-40B4-BE49-F238E27FC236}">
                <a16:creationId xmlns:a16="http://schemas.microsoft.com/office/drawing/2014/main" id="{1A0AE83C-B78A-4DE2-B5DC-D878842D4860}"/>
              </a:ext>
            </a:extLst>
          </p:cNvPr>
          <p:cNvSpPr>
            <a:spLocks noGrp="1"/>
          </p:cNvSpPr>
          <p:nvPr>
            <p:ph type="sldNum" sz="quarter" idx="12"/>
          </p:nvPr>
        </p:nvSpPr>
        <p:spPr/>
        <p:txBody>
          <a:bodyPr/>
          <a:lstStyle/>
          <a:p>
            <a:fld id="{00865948-8B76-4A50-B7DB-B45DBE1BD062}" type="slidenum">
              <a:rPr lang="fr-CH" smtClean="0"/>
              <a:t>20</a:t>
            </a:fld>
            <a:endParaRPr lang="fr-CH"/>
          </a:p>
        </p:txBody>
      </p:sp>
    </p:spTree>
    <p:extLst>
      <p:ext uri="{BB962C8B-B14F-4D97-AF65-F5344CB8AC3E}">
        <p14:creationId xmlns:p14="http://schemas.microsoft.com/office/powerpoint/2010/main" val="110984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a:extLst>
              <a:ext uri="{FF2B5EF4-FFF2-40B4-BE49-F238E27FC236}">
                <a16:creationId xmlns:a16="http://schemas.microsoft.com/office/drawing/2014/main" id="{EE354F37-1595-41FA-A0DC-DFE5C606EAE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51768" y="770510"/>
            <a:ext cx="9897098" cy="608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3">
            <a:extLst>
              <a:ext uri="{FF2B5EF4-FFF2-40B4-BE49-F238E27FC236}">
                <a16:creationId xmlns:a16="http://schemas.microsoft.com/office/drawing/2014/main" id="{74141183-6FBC-4897-A292-BDC4F1F4DA95}"/>
              </a:ext>
            </a:extLst>
          </p:cNvPr>
          <p:cNvSpPr txBox="1">
            <a:spLocks/>
          </p:cNvSpPr>
          <p:nvPr/>
        </p:nvSpPr>
        <p:spPr>
          <a:xfrm>
            <a:off x="1142517" y="0"/>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The Cumulative Impact</a:t>
            </a:r>
          </a:p>
        </p:txBody>
      </p:sp>
      <p:sp>
        <p:nvSpPr>
          <p:cNvPr id="2" name="Slide Number Placeholder 1">
            <a:extLst>
              <a:ext uri="{FF2B5EF4-FFF2-40B4-BE49-F238E27FC236}">
                <a16:creationId xmlns:a16="http://schemas.microsoft.com/office/drawing/2014/main" id="{7E6B42B0-DAFF-4D0A-9ACF-45D8EB811107}"/>
              </a:ext>
            </a:extLst>
          </p:cNvPr>
          <p:cNvSpPr>
            <a:spLocks noGrp="1"/>
          </p:cNvSpPr>
          <p:nvPr>
            <p:ph type="sldNum" sz="quarter" idx="12"/>
          </p:nvPr>
        </p:nvSpPr>
        <p:spPr/>
        <p:txBody>
          <a:bodyPr/>
          <a:lstStyle/>
          <a:p>
            <a:fld id="{00865948-8B76-4A50-B7DB-B45DBE1BD062}" type="slidenum">
              <a:rPr lang="fr-CH" smtClean="0"/>
              <a:t>21</a:t>
            </a:fld>
            <a:endParaRPr lang="fr-CH"/>
          </a:p>
        </p:txBody>
      </p:sp>
    </p:spTree>
    <p:extLst>
      <p:ext uri="{BB962C8B-B14F-4D97-AF65-F5344CB8AC3E}">
        <p14:creationId xmlns:p14="http://schemas.microsoft.com/office/powerpoint/2010/main" val="293532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E793E6B3-6E21-480B-BA39-89661745D867}"/>
              </a:ext>
            </a:extLst>
          </p:cNvPr>
          <p:cNvSpPr txBox="1">
            <a:spLocks noChangeArrowheads="1"/>
          </p:cNvSpPr>
          <p:nvPr/>
        </p:nvSpPr>
        <p:spPr bwMode="auto">
          <a:xfrm>
            <a:off x="1004912" y="812489"/>
            <a:ext cx="11187088" cy="11331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3" rIns="91426" bIns="45713"/>
          <a:lstStyle>
            <a:lvl1pPr marL="342900" indent="-342900" algn="l" rtl="0" eaLnBrk="0" fontAlgn="base" hangingPunct="0">
              <a:spcBef>
                <a:spcPct val="20000"/>
              </a:spcBef>
              <a:spcAft>
                <a:spcPct val="0"/>
              </a:spcAft>
              <a:buChar char="•"/>
              <a:defRPr sz="2800">
                <a:solidFill>
                  <a:schemeClr val="bg2"/>
                </a:solidFill>
                <a:latin typeface="+mn-lt"/>
                <a:ea typeface="+mn-ea"/>
                <a:cs typeface="+mn-cs"/>
              </a:defRPr>
            </a:lvl1pPr>
            <a:lvl2pPr marL="801688" indent="-279400" algn="l" rtl="0" eaLnBrk="0" fontAlgn="base" hangingPunct="0">
              <a:spcBef>
                <a:spcPct val="20000"/>
              </a:spcBef>
              <a:spcAft>
                <a:spcPct val="0"/>
              </a:spcAft>
              <a:buSzPct val="60000"/>
              <a:buFont typeface="Wingdings 3" panose="05040102010807070707" pitchFamily="18" charset="2"/>
              <a:buChar char=""/>
              <a:defRPr sz="2500">
                <a:solidFill>
                  <a:schemeClr val="bg2"/>
                </a:solidFill>
                <a:latin typeface="+mn-lt"/>
                <a:cs typeface="+mn-cs"/>
              </a:defRPr>
            </a:lvl2pPr>
            <a:lvl3pPr marL="1209675" indent="-228600" algn="l" rtl="0" eaLnBrk="0" fontAlgn="base" hangingPunct="0">
              <a:spcBef>
                <a:spcPct val="20000"/>
              </a:spcBef>
              <a:spcAft>
                <a:spcPct val="0"/>
              </a:spcAft>
              <a:buFont typeface="Wingdings" panose="05000000000000000000" pitchFamily="2" charset="2"/>
              <a:buChar char="§"/>
              <a:defRPr sz="2400">
                <a:solidFill>
                  <a:schemeClr val="bg2"/>
                </a:solidFill>
                <a:latin typeface="+mn-lt"/>
                <a:cs typeface="+mn-cs"/>
              </a:defRPr>
            </a:lvl3pPr>
            <a:lvl4pPr marL="1617663" indent="-228600" algn="l" rtl="0" eaLnBrk="0" fontAlgn="base" hangingPunct="0">
              <a:spcBef>
                <a:spcPct val="20000"/>
              </a:spcBef>
              <a:spcAft>
                <a:spcPct val="0"/>
              </a:spcAft>
              <a:buChar char="–"/>
              <a:defRPr sz="2000">
                <a:solidFill>
                  <a:schemeClr val="bg2"/>
                </a:solidFill>
                <a:latin typeface="+mn-lt"/>
                <a:cs typeface="+mn-cs"/>
              </a:defRPr>
            </a:lvl4pPr>
            <a:lvl5pPr marL="2057400" indent="-228600" algn="l" rtl="0" eaLnBrk="0" fontAlgn="base" hangingPunct="0">
              <a:spcBef>
                <a:spcPct val="20000"/>
              </a:spcBef>
              <a:spcAft>
                <a:spcPct val="0"/>
              </a:spcAft>
              <a:buChar char="»"/>
              <a:defRPr sz="2000">
                <a:solidFill>
                  <a:schemeClr val="bg2"/>
                </a:solidFill>
                <a:latin typeface="+mn-lt"/>
                <a:cs typeface="+mn-cs"/>
              </a:defRPr>
            </a:lvl5pPr>
            <a:lvl6pPr marL="2514600" indent="-228600" algn="l" rtl="0" fontAlgn="base">
              <a:spcBef>
                <a:spcPct val="20000"/>
              </a:spcBef>
              <a:spcAft>
                <a:spcPct val="0"/>
              </a:spcAft>
              <a:buChar char="»"/>
              <a:defRPr sz="2000">
                <a:solidFill>
                  <a:schemeClr val="bg2"/>
                </a:solidFill>
                <a:latin typeface="+mn-lt"/>
                <a:cs typeface="+mn-cs"/>
              </a:defRPr>
            </a:lvl6pPr>
            <a:lvl7pPr marL="2971800" indent="-228600" algn="l" rtl="0" fontAlgn="base">
              <a:spcBef>
                <a:spcPct val="20000"/>
              </a:spcBef>
              <a:spcAft>
                <a:spcPct val="0"/>
              </a:spcAft>
              <a:buChar char="»"/>
              <a:defRPr sz="2000">
                <a:solidFill>
                  <a:schemeClr val="bg2"/>
                </a:solidFill>
                <a:latin typeface="+mn-lt"/>
                <a:cs typeface="+mn-cs"/>
              </a:defRPr>
            </a:lvl7pPr>
            <a:lvl8pPr marL="3429000" indent="-228600" algn="l" rtl="0" fontAlgn="base">
              <a:spcBef>
                <a:spcPct val="20000"/>
              </a:spcBef>
              <a:spcAft>
                <a:spcPct val="0"/>
              </a:spcAft>
              <a:buChar char="»"/>
              <a:defRPr sz="2000">
                <a:solidFill>
                  <a:schemeClr val="bg2"/>
                </a:solidFill>
                <a:latin typeface="+mn-lt"/>
                <a:cs typeface="+mn-cs"/>
              </a:defRPr>
            </a:lvl8pPr>
            <a:lvl9pPr marL="3886200" indent="-228600" algn="l" rtl="0" fontAlgn="base">
              <a:spcBef>
                <a:spcPct val="20000"/>
              </a:spcBef>
              <a:spcAft>
                <a:spcPct val="0"/>
              </a:spcAft>
              <a:buChar char="»"/>
              <a:defRPr sz="2000">
                <a:solidFill>
                  <a:schemeClr val="bg2"/>
                </a:solidFill>
                <a:latin typeface="+mn-lt"/>
                <a:cs typeface="+mn-cs"/>
              </a:defRPr>
            </a:lvl9pPr>
          </a:lstStyle>
          <a:p>
            <a:pPr marL="0" indent="0" defTabSz="914183" eaLnBrk="1" hangingPunct="1">
              <a:buNone/>
              <a:defRPr/>
            </a:pPr>
            <a:r>
              <a:rPr lang="en-US" altLang="fr-FR" sz="2400" kern="0" dirty="0">
                <a:solidFill>
                  <a:schemeClr val="tx1"/>
                </a:solidFill>
              </a:rPr>
              <a:t>Destruction of residential areas and the erosion of public services can lead to population displacements, which again exacerbates stress on urban services and natural resources elsewhere.</a:t>
            </a:r>
          </a:p>
          <a:p>
            <a:pPr marL="522164" lvl="1" indent="0" defTabSz="914183" eaLnBrk="1" hangingPunct="1">
              <a:buNone/>
              <a:defRPr/>
            </a:pPr>
            <a:endParaRPr lang="en-US" altLang="fr-FR" sz="2400" kern="0" dirty="0">
              <a:solidFill>
                <a:srgbClr val="C00000"/>
              </a:solidFill>
            </a:endParaRPr>
          </a:p>
        </p:txBody>
      </p:sp>
      <p:grpSp>
        <p:nvGrpSpPr>
          <p:cNvPr id="126980" name="Group 15">
            <a:extLst>
              <a:ext uri="{FF2B5EF4-FFF2-40B4-BE49-F238E27FC236}">
                <a16:creationId xmlns:a16="http://schemas.microsoft.com/office/drawing/2014/main" id="{41153E71-28E4-4F14-8F97-B00815FF440E}"/>
              </a:ext>
            </a:extLst>
          </p:cNvPr>
          <p:cNvGrpSpPr>
            <a:grpSpLocks/>
          </p:cNvGrpSpPr>
          <p:nvPr/>
        </p:nvGrpSpPr>
        <p:grpSpPr bwMode="auto">
          <a:xfrm>
            <a:off x="6311399" y="2008379"/>
            <a:ext cx="5689061" cy="4555562"/>
            <a:chOff x="0" y="3212976"/>
            <a:chExt cx="4499992" cy="3710997"/>
          </a:xfrm>
        </p:grpSpPr>
        <p:pic>
          <p:nvPicPr>
            <p:cNvPr id="126984" name="Picture 1">
              <a:extLst>
                <a:ext uri="{FF2B5EF4-FFF2-40B4-BE49-F238E27FC236}">
                  <a16:creationId xmlns:a16="http://schemas.microsoft.com/office/drawing/2014/main" id="{71B967C1-3D4E-474E-A70D-F4AFDA3F97F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212976"/>
              <a:ext cx="4499992" cy="33749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4">
              <a:extLst>
                <a:ext uri="{FF2B5EF4-FFF2-40B4-BE49-F238E27FC236}">
                  <a16:creationId xmlns:a16="http://schemas.microsoft.com/office/drawing/2014/main" id="{784D0294-74C3-458F-B755-F20BAE31398A}"/>
                </a:ext>
              </a:extLst>
            </p:cNvPr>
            <p:cNvSpPr txBox="1">
              <a:spLocks noChangeArrowheads="1"/>
            </p:cNvSpPr>
            <p:nvPr/>
          </p:nvSpPr>
          <p:spPr bwMode="auto">
            <a:xfrm>
              <a:off x="0" y="6532260"/>
              <a:ext cx="4499992" cy="391713"/>
            </a:xfrm>
            <a:prstGeom prst="rect">
              <a:avLst/>
            </a:prstGeom>
            <a:solidFill>
              <a:schemeClr val="tx1">
                <a:lumMod val="75000"/>
                <a:lumOff val="2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2"/>
                  </a:solidFill>
                  <a:latin typeface="Arial" panose="020B0604020202020204" pitchFamily="34" charset="0"/>
                  <a:cs typeface="Arial" panose="020B0604020202020204" pitchFamily="34" charset="0"/>
                </a:defRPr>
              </a:lvl1pPr>
              <a:lvl2pPr marL="742950" indent="-285750">
                <a:spcBef>
                  <a:spcPct val="20000"/>
                </a:spcBef>
                <a:buSzPct val="60000"/>
                <a:buFont typeface="Wingdings 3" panose="05040102010807070707" pitchFamily="18" charset="2"/>
                <a:buChar char=""/>
                <a:defRPr sz="2500">
                  <a:solidFill>
                    <a:schemeClr val="bg2"/>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9pPr>
            </a:lstStyle>
            <a:p>
              <a:pPr algn="ctr" defTabSz="914183">
                <a:spcBef>
                  <a:spcPct val="0"/>
                </a:spcBef>
                <a:buNone/>
                <a:defRPr/>
              </a:pPr>
              <a:r>
                <a:rPr lang="en-US" altLang="fr-FR" sz="2400" b="1" dirty="0">
                  <a:solidFill>
                    <a:srgbClr val="FFFFFF"/>
                  </a:solidFill>
                  <a:effectLst>
                    <a:outerShdw blurRad="38100" dist="38100" dir="2700000" algn="tl">
                      <a:srgbClr val="000000">
                        <a:alpha val="43137"/>
                      </a:srgbClr>
                    </a:outerShdw>
                  </a:effectLst>
                  <a:latin typeface="+mn-lt"/>
                </a:rPr>
                <a:t>Scale</a:t>
              </a:r>
              <a:r>
                <a:rPr lang="fr-CH" altLang="fr-FR" sz="2400" b="1" dirty="0">
                  <a:solidFill>
                    <a:srgbClr val="FFFFFF"/>
                  </a:solidFill>
                  <a:effectLst>
                    <a:outerShdw blurRad="38100" dist="38100" dir="2700000" algn="tl">
                      <a:srgbClr val="000000">
                        <a:alpha val="43137"/>
                      </a:srgbClr>
                    </a:outerShdw>
                  </a:effectLst>
                  <a:latin typeface="+mn-lt"/>
                </a:rPr>
                <a:t> of </a:t>
              </a:r>
              <a:r>
                <a:rPr lang="en-US" altLang="fr-FR" sz="2400" b="1" dirty="0">
                  <a:solidFill>
                    <a:srgbClr val="FFFFFF"/>
                  </a:solidFill>
                  <a:effectLst>
                    <a:outerShdw blurRad="38100" dist="38100" dir="2700000" algn="tl">
                      <a:srgbClr val="000000">
                        <a:alpha val="43137"/>
                      </a:srgbClr>
                    </a:outerShdw>
                  </a:effectLst>
                  <a:latin typeface="+mn-lt"/>
                </a:rPr>
                <a:t>destruction</a:t>
              </a:r>
              <a:r>
                <a:rPr lang="fr-CH" altLang="fr-FR" sz="2400" b="1" dirty="0">
                  <a:solidFill>
                    <a:srgbClr val="FFFFFF"/>
                  </a:solidFill>
                  <a:effectLst>
                    <a:outerShdw blurRad="38100" dist="38100" dir="2700000" algn="tl">
                      <a:srgbClr val="000000">
                        <a:alpha val="43137"/>
                      </a:srgbClr>
                    </a:outerShdw>
                  </a:effectLst>
                  <a:latin typeface="+mn-lt"/>
                </a:rPr>
                <a:t>: </a:t>
              </a:r>
              <a:r>
                <a:rPr lang="en-US" altLang="fr-FR" sz="2400" b="1" dirty="0">
                  <a:solidFill>
                    <a:srgbClr val="FFFFFF"/>
                  </a:solidFill>
                  <a:effectLst>
                    <a:outerShdw blurRad="38100" dist="38100" dir="2700000" algn="tl">
                      <a:srgbClr val="000000">
                        <a:alpha val="43137"/>
                      </a:srgbClr>
                    </a:outerShdw>
                  </a:effectLst>
                  <a:latin typeface="+mn-lt"/>
                </a:rPr>
                <a:t>Neighborhood</a:t>
              </a:r>
              <a:r>
                <a:rPr lang="fr-CH" altLang="fr-FR" sz="2400" b="1" dirty="0">
                  <a:solidFill>
                    <a:srgbClr val="FFFFFF"/>
                  </a:solidFill>
                  <a:effectLst>
                    <a:outerShdw blurRad="38100" dist="38100" dir="2700000" algn="tl">
                      <a:srgbClr val="000000">
                        <a:alpha val="43137"/>
                      </a:srgbClr>
                    </a:outerShdw>
                  </a:effectLst>
                  <a:latin typeface="+mn-lt"/>
                </a:rPr>
                <a:t> </a:t>
              </a:r>
              <a:r>
                <a:rPr lang="en-US" altLang="fr-FR" sz="2400" b="1" dirty="0">
                  <a:solidFill>
                    <a:srgbClr val="FFFFFF"/>
                  </a:solidFill>
                  <a:effectLst>
                    <a:outerShdw blurRad="38100" dist="38100" dir="2700000" algn="tl">
                      <a:srgbClr val="000000">
                        <a:alpha val="43137"/>
                      </a:srgbClr>
                    </a:outerShdw>
                  </a:effectLst>
                  <a:latin typeface="+mn-lt"/>
                </a:rPr>
                <a:t>Level</a:t>
              </a:r>
            </a:p>
          </p:txBody>
        </p:sp>
      </p:grpSp>
      <p:grpSp>
        <p:nvGrpSpPr>
          <p:cNvPr id="126981" name="Group 16">
            <a:extLst>
              <a:ext uri="{FF2B5EF4-FFF2-40B4-BE49-F238E27FC236}">
                <a16:creationId xmlns:a16="http://schemas.microsoft.com/office/drawing/2014/main" id="{BF0AE9F1-9AA0-4C09-9CD3-B89508486549}"/>
              </a:ext>
            </a:extLst>
          </p:cNvPr>
          <p:cNvGrpSpPr>
            <a:grpSpLocks/>
          </p:cNvGrpSpPr>
          <p:nvPr/>
        </p:nvGrpSpPr>
        <p:grpSpPr bwMode="auto">
          <a:xfrm>
            <a:off x="813372" y="2026231"/>
            <a:ext cx="5433858" cy="4536249"/>
            <a:chOff x="4628652" y="2457113"/>
            <a:chExt cx="4515348" cy="3794023"/>
          </a:xfrm>
        </p:grpSpPr>
        <p:pic>
          <p:nvPicPr>
            <p:cNvPr id="126982" name="Picture 2" descr="KhuzaaMunicipalityNoWoodenPolesCxnsHouses">
              <a:extLst>
                <a:ext uri="{FF2B5EF4-FFF2-40B4-BE49-F238E27FC236}">
                  <a16:creationId xmlns:a16="http://schemas.microsoft.com/office/drawing/2014/main" id="{FA5BD88A-61A1-416F-8668-C6CC2C27EB9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28652" y="2457113"/>
              <a:ext cx="4515348" cy="339149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4">
              <a:extLst>
                <a:ext uri="{FF2B5EF4-FFF2-40B4-BE49-F238E27FC236}">
                  <a16:creationId xmlns:a16="http://schemas.microsoft.com/office/drawing/2014/main" id="{CBC324B7-2BA9-41DB-AF5A-7005747D163B}"/>
                </a:ext>
              </a:extLst>
            </p:cNvPr>
            <p:cNvSpPr txBox="1">
              <a:spLocks noChangeArrowheads="1"/>
            </p:cNvSpPr>
            <p:nvPr/>
          </p:nvSpPr>
          <p:spPr bwMode="auto">
            <a:xfrm>
              <a:off x="4628652" y="5848954"/>
              <a:ext cx="4515348" cy="402182"/>
            </a:xfrm>
            <a:prstGeom prst="rect">
              <a:avLst/>
            </a:prstGeom>
            <a:solidFill>
              <a:schemeClr val="tx1">
                <a:lumMod val="75000"/>
                <a:lumOff val="2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fr-FR"/>
              </a:defPPr>
              <a:lvl1pPr algn="ctr" defTabSz="914183">
                <a:spcBef>
                  <a:spcPct val="0"/>
                </a:spcBef>
                <a:buNone/>
                <a:defRPr sz="2400" b="1">
                  <a:solidFill>
                    <a:srgbClr val="FFFFFF"/>
                  </a:solidFill>
                  <a:cs typeface="Arial" panose="020B0604020202020204" pitchFamily="34" charset="0"/>
                </a:defRPr>
              </a:lvl1pPr>
              <a:lvl2pPr marL="742950" indent="-285750">
                <a:spcBef>
                  <a:spcPct val="20000"/>
                </a:spcBef>
                <a:buSzPct val="60000"/>
                <a:buFont typeface="Wingdings 3" panose="05040102010807070707" pitchFamily="18" charset="2"/>
                <a:buChar char=""/>
                <a:defRPr sz="2500">
                  <a:solidFill>
                    <a:schemeClr val="bg2"/>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9pPr>
            </a:lstStyle>
            <a:p>
              <a:r>
                <a:rPr lang="en-US" altLang="fr-FR" dirty="0">
                  <a:effectLst>
                    <a:outerShdw blurRad="38100" dist="38100" dir="2700000" algn="tl">
                      <a:srgbClr val="000000">
                        <a:alpha val="43137"/>
                      </a:srgbClr>
                    </a:outerShdw>
                  </a:effectLst>
                </a:rPr>
                <a:t>Scale</a:t>
              </a:r>
              <a:r>
                <a:rPr lang="fr-CH" altLang="fr-FR" dirty="0">
                  <a:effectLst>
                    <a:outerShdw blurRad="38100" dist="38100" dir="2700000" algn="tl">
                      <a:srgbClr val="000000">
                        <a:alpha val="43137"/>
                      </a:srgbClr>
                    </a:outerShdw>
                  </a:effectLst>
                </a:rPr>
                <a:t> of destruction: </a:t>
              </a:r>
              <a:r>
                <a:rPr lang="en-US" altLang="fr-FR" dirty="0">
                  <a:effectLst>
                    <a:outerShdw blurRad="38100" dist="38100" dir="2700000" algn="tl">
                      <a:srgbClr val="000000">
                        <a:alpha val="43137"/>
                      </a:srgbClr>
                    </a:outerShdw>
                  </a:effectLst>
                </a:rPr>
                <a:t>Household</a:t>
              </a:r>
              <a:r>
                <a:rPr lang="fr-CH" altLang="fr-FR" dirty="0">
                  <a:effectLst>
                    <a:outerShdw blurRad="38100" dist="38100" dir="2700000" algn="tl">
                      <a:srgbClr val="000000">
                        <a:alpha val="43137"/>
                      </a:srgbClr>
                    </a:outerShdw>
                  </a:effectLst>
                </a:rPr>
                <a:t> </a:t>
              </a:r>
              <a:r>
                <a:rPr lang="en-US" altLang="fr-FR" dirty="0">
                  <a:effectLst>
                    <a:outerShdw blurRad="38100" dist="38100" dir="2700000" algn="tl">
                      <a:srgbClr val="000000">
                        <a:alpha val="43137"/>
                      </a:srgbClr>
                    </a:outerShdw>
                  </a:effectLst>
                </a:rPr>
                <a:t>Level</a:t>
              </a:r>
            </a:p>
          </p:txBody>
        </p:sp>
      </p:grpSp>
      <p:sp>
        <p:nvSpPr>
          <p:cNvPr id="10" name="Title 3">
            <a:extLst>
              <a:ext uri="{FF2B5EF4-FFF2-40B4-BE49-F238E27FC236}">
                <a16:creationId xmlns:a16="http://schemas.microsoft.com/office/drawing/2014/main" id="{082618F6-9D7F-4091-A11F-029C6BD8F7C0}"/>
              </a:ext>
            </a:extLst>
          </p:cNvPr>
          <p:cNvSpPr txBox="1">
            <a:spLocks/>
          </p:cNvSpPr>
          <p:nvPr/>
        </p:nvSpPr>
        <p:spPr>
          <a:xfrm>
            <a:off x="780011" y="148994"/>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Humanitarian Consequences: Displacement</a:t>
            </a:r>
          </a:p>
        </p:txBody>
      </p:sp>
      <p:sp>
        <p:nvSpPr>
          <p:cNvPr id="2" name="Slide Number Placeholder 1">
            <a:extLst>
              <a:ext uri="{FF2B5EF4-FFF2-40B4-BE49-F238E27FC236}">
                <a16:creationId xmlns:a16="http://schemas.microsoft.com/office/drawing/2014/main" id="{A07D3056-D015-4BDA-951C-1BF06C4FA1AD}"/>
              </a:ext>
            </a:extLst>
          </p:cNvPr>
          <p:cNvSpPr>
            <a:spLocks noGrp="1"/>
          </p:cNvSpPr>
          <p:nvPr>
            <p:ph type="sldNum" sz="quarter" idx="12"/>
          </p:nvPr>
        </p:nvSpPr>
        <p:spPr/>
        <p:txBody>
          <a:bodyPr/>
          <a:lstStyle/>
          <a:p>
            <a:fld id="{00865948-8B76-4A50-B7DB-B45DBE1BD062}" type="slidenum">
              <a:rPr lang="fr-CH" smtClean="0"/>
              <a:t>22</a:t>
            </a:fld>
            <a:endParaRPr lang="fr-CH"/>
          </a:p>
        </p:txBody>
      </p:sp>
    </p:spTree>
    <p:extLst>
      <p:ext uri="{BB962C8B-B14F-4D97-AF65-F5344CB8AC3E}">
        <p14:creationId xmlns:p14="http://schemas.microsoft.com/office/powerpoint/2010/main" val="1747901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55DAC65-9195-428D-8EB0-0B757A3E9BD4}"/>
              </a:ext>
            </a:extLst>
          </p:cNvPr>
          <p:cNvGrpSpPr>
            <a:grpSpLocks/>
          </p:cNvGrpSpPr>
          <p:nvPr/>
        </p:nvGrpSpPr>
        <p:grpSpPr bwMode="auto">
          <a:xfrm>
            <a:off x="1418275" y="1540156"/>
            <a:ext cx="8794834" cy="4882101"/>
            <a:chOff x="676236" y="2272807"/>
            <a:chExt cx="7230295" cy="4028861"/>
          </a:xfrm>
        </p:grpSpPr>
        <p:pic>
          <p:nvPicPr>
            <p:cNvPr id="129035" name="Picture 2">
              <a:extLst>
                <a:ext uri="{FF2B5EF4-FFF2-40B4-BE49-F238E27FC236}">
                  <a16:creationId xmlns:a16="http://schemas.microsoft.com/office/drawing/2014/main" id="{FF0F76C8-83E5-4EEB-9E00-A5D54348F6E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86303" y="2272807"/>
              <a:ext cx="6620228" cy="3723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a:extLst>
                <a:ext uri="{FF2B5EF4-FFF2-40B4-BE49-F238E27FC236}">
                  <a16:creationId xmlns:a16="http://schemas.microsoft.com/office/drawing/2014/main" id="{FA6DF354-8FD4-4FB5-90DC-7940FD06022E}"/>
                </a:ext>
              </a:extLst>
            </p:cNvPr>
            <p:cNvSpPr txBox="1">
              <a:spLocks noChangeArrowheads="1"/>
            </p:cNvSpPr>
            <p:nvPr/>
          </p:nvSpPr>
          <p:spPr bwMode="auto">
            <a:xfrm>
              <a:off x="676236" y="5996884"/>
              <a:ext cx="3673085" cy="304784"/>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2"/>
                  </a:solidFill>
                  <a:latin typeface="Arial" panose="020B0604020202020204" pitchFamily="34" charset="0"/>
                  <a:cs typeface="Arial" panose="020B0604020202020204" pitchFamily="34" charset="0"/>
                </a:defRPr>
              </a:lvl1pPr>
              <a:lvl2pPr marL="742950" indent="-285750">
                <a:spcBef>
                  <a:spcPct val="20000"/>
                </a:spcBef>
                <a:buSzPct val="60000"/>
                <a:buFont typeface="Wingdings 3" panose="05040102010807070707" pitchFamily="18" charset="2"/>
                <a:buChar char=""/>
                <a:defRPr sz="2500">
                  <a:solidFill>
                    <a:schemeClr val="bg2"/>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9pPr>
            </a:lstStyle>
            <a:p>
              <a:pPr algn="ctr" defTabSz="914183">
                <a:spcBef>
                  <a:spcPct val="0"/>
                </a:spcBef>
                <a:buNone/>
                <a:defRPr/>
              </a:pPr>
              <a:r>
                <a:rPr lang="fr-CH" altLang="fr-FR" sz="1800" b="1" dirty="0" err="1">
                  <a:solidFill>
                    <a:srgbClr val="FFFFFF"/>
                  </a:solidFill>
                </a:rPr>
                <a:t>Displacement</a:t>
              </a:r>
              <a:r>
                <a:rPr lang="fr-CH" altLang="fr-FR" sz="1800" b="1" dirty="0">
                  <a:solidFill>
                    <a:srgbClr val="FFFFFF"/>
                  </a:solidFill>
                </a:rPr>
                <a:t> – to Communal Facilities</a:t>
              </a:r>
            </a:p>
          </p:txBody>
        </p:sp>
      </p:grpSp>
      <p:grpSp>
        <p:nvGrpSpPr>
          <p:cNvPr id="11" name="Group 10">
            <a:extLst>
              <a:ext uri="{FF2B5EF4-FFF2-40B4-BE49-F238E27FC236}">
                <a16:creationId xmlns:a16="http://schemas.microsoft.com/office/drawing/2014/main" id="{536A09AE-174C-4649-ABC8-A2734D325B35}"/>
              </a:ext>
            </a:extLst>
          </p:cNvPr>
          <p:cNvGrpSpPr>
            <a:grpSpLocks/>
          </p:cNvGrpSpPr>
          <p:nvPr/>
        </p:nvGrpSpPr>
        <p:grpSpPr bwMode="auto">
          <a:xfrm>
            <a:off x="2313790" y="1540156"/>
            <a:ext cx="7735663" cy="4882996"/>
            <a:chOff x="6886326" y="1036095"/>
            <a:chExt cx="6089819" cy="4040746"/>
          </a:xfrm>
        </p:grpSpPr>
        <p:pic>
          <p:nvPicPr>
            <p:cNvPr id="129033" name="Picture 9">
              <a:extLst>
                <a:ext uri="{FF2B5EF4-FFF2-40B4-BE49-F238E27FC236}">
                  <a16:creationId xmlns:a16="http://schemas.microsoft.com/office/drawing/2014/main" id="{193A9E6C-5A1A-424B-99A8-39412D67648F}"/>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886326" y="1036095"/>
              <a:ext cx="6089819" cy="3735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a:extLst>
                <a:ext uri="{FF2B5EF4-FFF2-40B4-BE49-F238E27FC236}">
                  <a16:creationId xmlns:a16="http://schemas.microsoft.com/office/drawing/2014/main" id="{4DF746CE-1438-477C-9E39-80051B78B4BE}"/>
                </a:ext>
              </a:extLst>
            </p:cNvPr>
            <p:cNvSpPr txBox="1">
              <a:spLocks noChangeArrowheads="1"/>
            </p:cNvSpPr>
            <p:nvPr/>
          </p:nvSpPr>
          <p:spPr bwMode="auto">
            <a:xfrm>
              <a:off x="7749981" y="4771214"/>
              <a:ext cx="2356308" cy="305627"/>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2"/>
                  </a:solidFill>
                  <a:latin typeface="Arial" panose="020B0604020202020204" pitchFamily="34" charset="0"/>
                  <a:cs typeface="Arial" panose="020B0604020202020204" pitchFamily="34" charset="0"/>
                </a:defRPr>
              </a:lvl1pPr>
              <a:lvl2pPr marL="742950" indent="-285750">
                <a:spcBef>
                  <a:spcPct val="20000"/>
                </a:spcBef>
                <a:buSzPct val="60000"/>
                <a:buFont typeface="Wingdings 3" panose="05040102010807070707" pitchFamily="18" charset="2"/>
                <a:buChar char=""/>
                <a:defRPr sz="2500">
                  <a:solidFill>
                    <a:schemeClr val="bg2"/>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9pPr>
            </a:lstStyle>
            <a:p>
              <a:pPr algn="ctr" defTabSz="914183">
                <a:spcBef>
                  <a:spcPct val="0"/>
                </a:spcBef>
                <a:buNone/>
                <a:defRPr/>
              </a:pPr>
              <a:r>
                <a:rPr lang="fr-CH" altLang="fr-FR" sz="1800" b="1" dirty="0" err="1">
                  <a:solidFill>
                    <a:srgbClr val="FFFFFF"/>
                  </a:solidFill>
                </a:rPr>
                <a:t>Displacement</a:t>
              </a:r>
              <a:r>
                <a:rPr lang="fr-CH" altLang="fr-FR" sz="1800" b="1" dirty="0">
                  <a:solidFill>
                    <a:srgbClr val="FFFFFF"/>
                  </a:solidFill>
                </a:rPr>
                <a:t> – to Camps</a:t>
              </a:r>
            </a:p>
          </p:txBody>
        </p:sp>
      </p:grpSp>
      <p:grpSp>
        <p:nvGrpSpPr>
          <p:cNvPr id="13" name="Group 12">
            <a:extLst>
              <a:ext uri="{FF2B5EF4-FFF2-40B4-BE49-F238E27FC236}">
                <a16:creationId xmlns:a16="http://schemas.microsoft.com/office/drawing/2014/main" id="{CD6B9510-A7CE-4D95-A41E-9401931E29A5}"/>
              </a:ext>
            </a:extLst>
          </p:cNvPr>
          <p:cNvGrpSpPr>
            <a:grpSpLocks/>
          </p:cNvGrpSpPr>
          <p:nvPr/>
        </p:nvGrpSpPr>
        <p:grpSpPr bwMode="auto">
          <a:xfrm>
            <a:off x="1012193" y="2110014"/>
            <a:ext cx="10432755" cy="3544751"/>
            <a:chOff x="555885" y="2844920"/>
            <a:chExt cx="8016875" cy="2471287"/>
          </a:xfrm>
        </p:grpSpPr>
        <p:pic>
          <p:nvPicPr>
            <p:cNvPr id="129031" name="Picture 3" descr="F:\DCIM\118___03\IMG_2570.JPG">
              <a:extLst>
                <a:ext uri="{FF2B5EF4-FFF2-40B4-BE49-F238E27FC236}">
                  <a16:creationId xmlns:a16="http://schemas.microsoft.com/office/drawing/2014/main" id="{5CE26626-0FAC-43BC-ABD4-60372A6735F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5885" y="2844920"/>
              <a:ext cx="8016875" cy="2232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4">
              <a:extLst>
                <a:ext uri="{FF2B5EF4-FFF2-40B4-BE49-F238E27FC236}">
                  <a16:creationId xmlns:a16="http://schemas.microsoft.com/office/drawing/2014/main" id="{5948833E-1FB4-4873-BEE3-A45513333122}"/>
                </a:ext>
              </a:extLst>
            </p:cNvPr>
            <p:cNvSpPr txBox="1">
              <a:spLocks noChangeArrowheads="1"/>
            </p:cNvSpPr>
            <p:nvPr/>
          </p:nvSpPr>
          <p:spPr bwMode="auto">
            <a:xfrm>
              <a:off x="1556075" y="5058721"/>
              <a:ext cx="3275605" cy="257486"/>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2"/>
                  </a:solidFill>
                  <a:latin typeface="Arial" panose="020B0604020202020204" pitchFamily="34" charset="0"/>
                  <a:cs typeface="Arial" panose="020B0604020202020204" pitchFamily="34" charset="0"/>
                </a:defRPr>
              </a:lvl1pPr>
              <a:lvl2pPr marL="742950" indent="-285750">
                <a:spcBef>
                  <a:spcPct val="20000"/>
                </a:spcBef>
                <a:buSzPct val="60000"/>
                <a:buFont typeface="Wingdings 3" panose="05040102010807070707" pitchFamily="18" charset="2"/>
                <a:buChar char=""/>
                <a:defRPr sz="2500">
                  <a:solidFill>
                    <a:schemeClr val="bg2"/>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9pPr>
            </a:lstStyle>
            <a:p>
              <a:pPr algn="ctr" defTabSz="914183">
                <a:spcBef>
                  <a:spcPct val="0"/>
                </a:spcBef>
                <a:buNone/>
                <a:defRPr/>
              </a:pPr>
              <a:r>
                <a:rPr lang="fr-CH" altLang="fr-FR" sz="1800" b="1" dirty="0" err="1">
                  <a:solidFill>
                    <a:srgbClr val="FFFFFF"/>
                  </a:solidFill>
                </a:rPr>
                <a:t>Displacement</a:t>
              </a:r>
              <a:r>
                <a:rPr lang="fr-CH" altLang="fr-FR" sz="1800" b="1" dirty="0">
                  <a:solidFill>
                    <a:srgbClr val="FFFFFF"/>
                  </a:solidFill>
                </a:rPr>
                <a:t> – to Host </a:t>
              </a:r>
              <a:r>
                <a:rPr lang="fr-CH" altLang="fr-FR" sz="1800" b="1" dirty="0" err="1">
                  <a:solidFill>
                    <a:srgbClr val="FFFFFF"/>
                  </a:solidFill>
                </a:rPr>
                <a:t>Communities</a:t>
              </a:r>
              <a:endParaRPr lang="fr-CH" altLang="fr-FR" sz="1800" b="1" dirty="0">
                <a:solidFill>
                  <a:srgbClr val="FFFFFF"/>
                </a:solidFill>
              </a:endParaRPr>
            </a:p>
          </p:txBody>
        </p:sp>
      </p:grpSp>
      <p:sp>
        <p:nvSpPr>
          <p:cNvPr id="14" name="Title 3">
            <a:extLst>
              <a:ext uri="{FF2B5EF4-FFF2-40B4-BE49-F238E27FC236}">
                <a16:creationId xmlns:a16="http://schemas.microsoft.com/office/drawing/2014/main" id="{A772396A-AA5F-4BF2-A2A4-0E6DCCDD5E04}"/>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Humanitarian Consequences: Displacement</a:t>
            </a:r>
          </a:p>
        </p:txBody>
      </p:sp>
      <p:sp>
        <p:nvSpPr>
          <p:cNvPr id="2" name="Slide Number Placeholder 1">
            <a:extLst>
              <a:ext uri="{FF2B5EF4-FFF2-40B4-BE49-F238E27FC236}">
                <a16:creationId xmlns:a16="http://schemas.microsoft.com/office/drawing/2014/main" id="{1B43CDD1-4226-4C2D-A24B-12FD77FD5E46}"/>
              </a:ext>
            </a:extLst>
          </p:cNvPr>
          <p:cNvSpPr>
            <a:spLocks noGrp="1"/>
          </p:cNvSpPr>
          <p:nvPr>
            <p:ph type="sldNum" sz="quarter" idx="12"/>
          </p:nvPr>
        </p:nvSpPr>
        <p:spPr/>
        <p:txBody>
          <a:bodyPr/>
          <a:lstStyle/>
          <a:p>
            <a:fld id="{00865948-8B76-4A50-B7DB-B45DBE1BD062}" type="slidenum">
              <a:rPr lang="fr-CH" smtClean="0"/>
              <a:t>23</a:t>
            </a:fld>
            <a:endParaRPr lang="fr-CH"/>
          </a:p>
        </p:txBody>
      </p:sp>
    </p:spTree>
    <p:extLst>
      <p:ext uri="{BB962C8B-B14F-4D97-AF65-F5344CB8AC3E}">
        <p14:creationId xmlns:p14="http://schemas.microsoft.com/office/powerpoint/2010/main" val="2400004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1" name="Content Placeholder 3">
            <a:extLst>
              <a:ext uri="{FF2B5EF4-FFF2-40B4-BE49-F238E27FC236}">
                <a16:creationId xmlns:a16="http://schemas.microsoft.com/office/drawing/2014/main" id="{EEFD9456-CE1E-48EA-A9E9-62307E3CBC82}"/>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2055384" y="1046568"/>
            <a:ext cx="8286896" cy="5503405"/>
          </a:xfrm>
          <a:noFill/>
        </p:spPr>
      </p:pic>
      <p:sp>
        <p:nvSpPr>
          <p:cNvPr id="4" name="Title 3">
            <a:extLst>
              <a:ext uri="{FF2B5EF4-FFF2-40B4-BE49-F238E27FC236}">
                <a16:creationId xmlns:a16="http://schemas.microsoft.com/office/drawing/2014/main" id="{2BB22327-3C18-485E-8494-6EF40F64EEA6}"/>
              </a:ext>
            </a:extLst>
          </p:cNvPr>
          <p:cNvSpPr txBox="1">
            <a:spLocks/>
          </p:cNvSpPr>
          <p:nvPr/>
        </p:nvSpPr>
        <p:spPr>
          <a:xfrm>
            <a:off x="941032" y="132370"/>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Humanitarian Consequences: Public Health</a:t>
            </a:r>
          </a:p>
        </p:txBody>
      </p:sp>
      <p:sp>
        <p:nvSpPr>
          <p:cNvPr id="2" name="Slide Number Placeholder 1">
            <a:extLst>
              <a:ext uri="{FF2B5EF4-FFF2-40B4-BE49-F238E27FC236}">
                <a16:creationId xmlns:a16="http://schemas.microsoft.com/office/drawing/2014/main" id="{F4EBB96A-F7B7-4752-A292-52D42C0AA60D}"/>
              </a:ext>
            </a:extLst>
          </p:cNvPr>
          <p:cNvSpPr>
            <a:spLocks noGrp="1"/>
          </p:cNvSpPr>
          <p:nvPr>
            <p:ph type="sldNum" sz="quarter" idx="12"/>
          </p:nvPr>
        </p:nvSpPr>
        <p:spPr/>
        <p:txBody>
          <a:bodyPr/>
          <a:lstStyle/>
          <a:p>
            <a:fld id="{00865948-8B76-4A50-B7DB-B45DBE1BD062}" type="slidenum">
              <a:rPr lang="fr-CH" smtClean="0"/>
              <a:t>24</a:t>
            </a:fld>
            <a:endParaRPr lang="fr-CH"/>
          </a:p>
        </p:txBody>
      </p:sp>
    </p:spTree>
    <p:extLst>
      <p:ext uri="{BB962C8B-B14F-4D97-AF65-F5344CB8AC3E}">
        <p14:creationId xmlns:p14="http://schemas.microsoft.com/office/powerpoint/2010/main" val="4229853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ction Button: Go to End 6">
            <a:hlinkClick r:id="" action="ppaction://hlinkshowjump?jump=lastslide" highlightClick="1"/>
            <a:extLst>
              <a:ext uri="{FF2B5EF4-FFF2-40B4-BE49-F238E27FC236}">
                <a16:creationId xmlns:a16="http://schemas.microsoft.com/office/drawing/2014/main" id="{F1387FB1-A9C7-41B4-B11B-41B1ADDA6FF1}"/>
              </a:ext>
            </a:extLst>
          </p:cNvPr>
          <p:cNvSpPr/>
          <p:nvPr/>
        </p:nvSpPr>
        <p:spPr>
          <a:xfrm>
            <a:off x="1051559" y="2888130"/>
            <a:ext cx="3314700" cy="234315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1075" name="Content Placeholder 2">
            <a:extLst>
              <a:ext uri="{FF2B5EF4-FFF2-40B4-BE49-F238E27FC236}">
                <a16:creationId xmlns:a16="http://schemas.microsoft.com/office/drawing/2014/main" id="{3691D3F2-806A-4329-8DD2-D79A9CF72576}"/>
              </a:ext>
            </a:extLst>
          </p:cNvPr>
          <p:cNvSpPr>
            <a:spLocks noGrp="1"/>
          </p:cNvSpPr>
          <p:nvPr>
            <p:ph idx="1"/>
          </p:nvPr>
        </p:nvSpPr>
        <p:spPr>
          <a:xfrm>
            <a:off x="4490949" y="2888130"/>
            <a:ext cx="7130243" cy="1961803"/>
          </a:xfrm>
        </p:spPr>
        <p:txBody>
          <a:bodyPr/>
          <a:lstStyle/>
          <a:p>
            <a:pPr marL="0" indent="0">
              <a:buNone/>
            </a:pPr>
            <a:r>
              <a:rPr lang="en-US" altLang="fr-FR" b="1" dirty="0"/>
              <a:t>Video Animation: </a:t>
            </a:r>
          </a:p>
          <a:p>
            <a:pPr marL="0" indent="0">
              <a:buNone/>
            </a:pPr>
            <a:r>
              <a:rPr lang="en-US" altLang="fr-FR" i="1" dirty="0"/>
              <a:t>From ruins to rebuilding_ Helping Syrians regain hope for their future</a:t>
            </a:r>
          </a:p>
          <a:p>
            <a:pPr marL="0" indent="0">
              <a:buNone/>
            </a:pPr>
            <a:r>
              <a:rPr lang="en-US" altLang="fr-FR" dirty="0"/>
              <a:t>(English 1:08)</a:t>
            </a:r>
            <a:endParaRPr lang="fr-CH" altLang="fr-FR" dirty="0"/>
          </a:p>
        </p:txBody>
      </p:sp>
      <p:sp>
        <p:nvSpPr>
          <p:cNvPr id="4" name="Title 3">
            <a:extLst>
              <a:ext uri="{FF2B5EF4-FFF2-40B4-BE49-F238E27FC236}">
                <a16:creationId xmlns:a16="http://schemas.microsoft.com/office/drawing/2014/main" id="{E13C6C50-1029-45AE-B746-DFA25BADE7A4}"/>
              </a:ext>
            </a:extLst>
          </p:cNvPr>
          <p:cNvSpPr txBox="1">
            <a:spLocks/>
          </p:cNvSpPr>
          <p:nvPr/>
        </p:nvSpPr>
        <p:spPr>
          <a:xfrm>
            <a:off x="838200" y="365125"/>
            <a:ext cx="10515600" cy="8310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b="1" u="sng" dirty="0"/>
              <a:t>Humanitarian Consequences</a:t>
            </a:r>
            <a:endParaRPr lang="en-US" b="1" u="sng" dirty="0">
              <a:latin typeface="+mn-lt"/>
            </a:endParaRPr>
          </a:p>
        </p:txBody>
      </p:sp>
      <p:sp>
        <p:nvSpPr>
          <p:cNvPr id="2" name="Rectangle 1">
            <a:extLst>
              <a:ext uri="{FF2B5EF4-FFF2-40B4-BE49-F238E27FC236}">
                <a16:creationId xmlns:a16="http://schemas.microsoft.com/office/drawing/2014/main" id="{CA5D6DE8-17A4-4621-806D-0D05AAAA82A9}"/>
              </a:ext>
            </a:extLst>
          </p:cNvPr>
          <p:cNvSpPr/>
          <p:nvPr/>
        </p:nvSpPr>
        <p:spPr>
          <a:xfrm>
            <a:off x="1442948" y="5846544"/>
            <a:ext cx="10320961" cy="461665"/>
          </a:xfrm>
          <a:prstGeom prst="rect">
            <a:avLst/>
          </a:prstGeom>
        </p:spPr>
        <p:txBody>
          <a:bodyPr wrap="square">
            <a:spAutoFit/>
          </a:bodyPr>
          <a:lstStyle/>
          <a:p>
            <a:r>
              <a:rPr lang="fr-CH" sz="2400" dirty="0">
                <a:hlinkClick r:id="rId3"/>
              </a:rPr>
              <a:t>https://www.icrc.org/en/document/ruins-syria-war-fighting-rebuild</a:t>
            </a:r>
            <a:endParaRPr lang="fr-CH" sz="2400" dirty="0"/>
          </a:p>
        </p:txBody>
      </p:sp>
      <p:sp>
        <p:nvSpPr>
          <p:cNvPr id="3" name="Slide Number Placeholder 2">
            <a:extLst>
              <a:ext uri="{FF2B5EF4-FFF2-40B4-BE49-F238E27FC236}">
                <a16:creationId xmlns:a16="http://schemas.microsoft.com/office/drawing/2014/main" id="{02C39B93-0342-48B0-BB47-DE30D1899C4D}"/>
              </a:ext>
            </a:extLst>
          </p:cNvPr>
          <p:cNvSpPr>
            <a:spLocks noGrp="1"/>
          </p:cNvSpPr>
          <p:nvPr>
            <p:ph type="sldNum" sz="quarter" idx="12"/>
          </p:nvPr>
        </p:nvSpPr>
        <p:spPr/>
        <p:txBody>
          <a:bodyPr/>
          <a:lstStyle/>
          <a:p>
            <a:fld id="{00865948-8B76-4A50-B7DB-B45DBE1BD062}" type="slidenum">
              <a:rPr lang="fr-CH" smtClean="0"/>
              <a:t>25</a:t>
            </a:fld>
            <a:endParaRPr lang="fr-CH"/>
          </a:p>
        </p:txBody>
      </p:sp>
    </p:spTree>
    <p:extLst>
      <p:ext uri="{BB962C8B-B14F-4D97-AF65-F5344CB8AC3E}">
        <p14:creationId xmlns:p14="http://schemas.microsoft.com/office/powerpoint/2010/main" val="1628056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a:extLst>
              <a:ext uri="{FF2B5EF4-FFF2-40B4-BE49-F238E27FC236}">
                <a16:creationId xmlns:a16="http://schemas.microsoft.com/office/drawing/2014/main" id="{DC93D5A3-C78A-4A2E-98D8-ECA1509D797E}"/>
              </a:ext>
            </a:extLst>
          </p:cNvPr>
          <p:cNvSpPr>
            <a:spLocks noGrp="1"/>
          </p:cNvSpPr>
          <p:nvPr>
            <p:ph idx="1"/>
          </p:nvPr>
        </p:nvSpPr>
        <p:spPr>
          <a:extLst/>
        </p:spPr>
        <p:txBody>
          <a:bodyPr rtlCol="0">
            <a:normAutofit/>
          </a:bodyPr>
          <a:lstStyle/>
          <a:p>
            <a:pPr marL="609054" indent="-320649" defTabSz="914183">
              <a:spcBef>
                <a:spcPct val="0"/>
              </a:spcBef>
              <a:defRPr/>
            </a:pPr>
            <a:endParaRPr lang="en-US" altLang="fr-FR">
              <a:latin typeface="Arial Narrow" panose="020B0606020202030204" pitchFamily="34" charset="0"/>
              <a:ea typeface="ＭＳ Ｐゴシック" panose="020B0600070205080204" pitchFamily="34" charset="-128"/>
            </a:endParaRPr>
          </a:p>
          <a:p>
            <a:pPr marL="609054" indent="-320649" defTabSz="914183">
              <a:spcBef>
                <a:spcPct val="0"/>
              </a:spcBef>
              <a:defRPr/>
            </a:pPr>
            <a:endParaRPr lang="fr-CH" altLang="fr-FR">
              <a:latin typeface="Arial Narrow" panose="020B0606020202030204" pitchFamily="34" charset="0"/>
              <a:ea typeface="ＭＳ Ｐゴシック" panose="020B0600070205080204" pitchFamily="34" charset="-128"/>
            </a:endParaRPr>
          </a:p>
        </p:txBody>
      </p:sp>
      <p:pic>
        <p:nvPicPr>
          <p:cNvPr id="135172" name="Picture 4">
            <a:extLst>
              <a:ext uri="{FF2B5EF4-FFF2-40B4-BE49-F238E27FC236}">
                <a16:creationId xmlns:a16="http://schemas.microsoft.com/office/drawing/2014/main" id="{6CAA0296-9791-454C-A427-D88CB2FEAD8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520189" y="987856"/>
            <a:ext cx="9932671" cy="583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3">
            <a:extLst>
              <a:ext uri="{FF2B5EF4-FFF2-40B4-BE49-F238E27FC236}">
                <a16:creationId xmlns:a16="http://schemas.microsoft.com/office/drawing/2014/main" id="{8E8E9E71-0CF8-448B-8647-907B5D8F2628}"/>
              </a:ext>
            </a:extLst>
          </p:cNvPr>
          <p:cNvSpPr txBox="1">
            <a:spLocks/>
          </p:cNvSpPr>
          <p:nvPr/>
        </p:nvSpPr>
        <p:spPr>
          <a:xfrm>
            <a:off x="838200" y="153436"/>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b="1" u="sng" dirty="0"/>
              <a:t>Humanitarian Consequences</a:t>
            </a:r>
            <a:r>
              <a:rPr lang="en-US" sz="4399" u="sng" dirty="0">
                <a:latin typeface="+mn-lt"/>
              </a:rPr>
              <a:t> </a:t>
            </a:r>
          </a:p>
        </p:txBody>
      </p:sp>
      <p:sp>
        <p:nvSpPr>
          <p:cNvPr id="2" name="Slide Number Placeholder 1">
            <a:extLst>
              <a:ext uri="{FF2B5EF4-FFF2-40B4-BE49-F238E27FC236}">
                <a16:creationId xmlns:a16="http://schemas.microsoft.com/office/drawing/2014/main" id="{6434D250-6DF7-4862-A4D2-CE85BEFE517D}"/>
              </a:ext>
            </a:extLst>
          </p:cNvPr>
          <p:cNvSpPr>
            <a:spLocks noGrp="1"/>
          </p:cNvSpPr>
          <p:nvPr>
            <p:ph type="sldNum" sz="quarter" idx="12"/>
          </p:nvPr>
        </p:nvSpPr>
        <p:spPr/>
        <p:txBody>
          <a:bodyPr/>
          <a:lstStyle/>
          <a:p>
            <a:fld id="{00865948-8B76-4A50-B7DB-B45DBE1BD062}" type="slidenum">
              <a:rPr lang="fr-CH" smtClean="0"/>
              <a:t>26</a:t>
            </a:fld>
            <a:endParaRPr lang="fr-CH"/>
          </a:p>
        </p:txBody>
      </p:sp>
    </p:spTree>
    <p:extLst>
      <p:ext uri="{BB962C8B-B14F-4D97-AF65-F5344CB8AC3E}">
        <p14:creationId xmlns:p14="http://schemas.microsoft.com/office/powerpoint/2010/main" val="2777371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EB6A3703-8CF1-422C-9CA8-E93504995190}"/>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Developing a better Approach</a:t>
            </a:r>
          </a:p>
        </p:txBody>
      </p:sp>
      <p:grpSp>
        <p:nvGrpSpPr>
          <p:cNvPr id="10" name="Group 2">
            <a:extLst>
              <a:ext uri="{FF2B5EF4-FFF2-40B4-BE49-F238E27FC236}">
                <a16:creationId xmlns:a16="http://schemas.microsoft.com/office/drawing/2014/main" id="{D31AA408-D1E8-4697-AD9D-08D6116BC594}"/>
              </a:ext>
            </a:extLst>
          </p:cNvPr>
          <p:cNvGrpSpPr>
            <a:grpSpLocks/>
          </p:cNvGrpSpPr>
          <p:nvPr/>
        </p:nvGrpSpPr>
        <p:grpSpPr bwMode="auto">
          <a:xfrm>
            <a:off x="4189426" y="1565975"/>
            <a:ext cx="3563766" cy="3508637"/>
            <a:chOff x="1776" y="221"/>
            <a:chExt cx="2290" cy="2254"/>
          </a:xfrm>
        </p:grpSpPr>
        <p:sp>
          <p:nvSpPr>
            <p:cNvPr id="11" name="Text Box 3">
              <a:extLst>
                <a:ext uri="{FF2B5EF4-FFF2-40B4-BE49-F238E27FC236}">
                  <a16:creationId xmlns:a16="http://schemas.microsoft.com/office/drawing/2014/main" id="{D8BE909E-CE3A-4C74-A8C8-6E2B2EC8C406}"/>
                </a:ext>
              </a:extLst>
            </p:cNvPr>
            <p:cNvSpPr txBox="1">
              <a:spLocks noChangeArrowheads="1"/>
            </p:cNvSpPr>
            <p:nvPr/>
          </p:nvSpPr>
          <p:spPr bwMode="auto">
            <a:xfrm>
              <a:off x="1776" y="221"/>
              <a:ext cx="2290" cy="2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782" tIns="26407" rIns="50782" bIns="26407">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lgn="ctr">
                <a:buSzPct val="100000"/>
              </a:pPr>
              <a:r>
                <a:rPr lang="fr-CH" altLang="fr-FR" sz="22455" dirty="0">
                  <a:solidFill>
                    <a:srgbClr val="FF0000"/>
                  </a:solidFill>
                  <a:ea typeface="Arial Unicode MS" panose="020B0604020202020204" pitchFamily="34" charset="-128"/>
                  <a:cs typeface="Arial Unicode MS" panose="020B0604020202020204" pitchFamily="34" charset="-128"/>
                </a:rPr>
                <a:t>?</a:t>
              </a:r>
            </a:p>
          </p:txBody>
        </p:sp>
        <p:sp>
          <p:nvSpPr>
            <p:cNvPr id="12" name="Oval 4">
              <a:extLst>
                <a:ext uri="{FF2B5EF4-FFF2-40B4-BE49-F238E27FC236}">
                  <a16:creationId xmlns:a16="http://schemas.microsoft.com/office/drawing/2014/main" id="{11AFB23E-114C-43C8-B8AE-9F590812A2F0}"/>
                </a:ext>
              </a:extLst>
            </p:cNvPr>
            <p:cNvSpPr>
              <a:spLocks noChangeArrowheads="1"/>
            </p:cNvSpPr>
            <p:nvPr/>
          </p:nvSpPr>
          <p:spPr bwMode="auto">
            <a:xfrm>
              <a:off x="1776" y="221"/>
              <a:ext cx="2254" cy="2254"/>
            </a:xfrm>
            <a:prstGeom prst="ellipse">
              <a:avLst/>
            </a:prstGeom>
            <a:noFill/>
            <a:ln w="7632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defRPr/>
              </a:pPr>
              <a:endParaRPr lang="en-US" altLang="fr-FR" sz="3215" dirty="0"/>
            </a:p>
          </p:txBody>
        </p:sp>
      </p:grpSp>
      <p:sp>
        <p:nvSpPr>
          <p:cNvPr id="8" name="TextBox 5">
            <a:extLst>
              <a:ext uri="{FF2B5EF4-FFF2-40B4-BE49-F238E27FC236}">
                <a16:creationId xmlns:a16="http://schemas.microsoft.com/office/drawing/2014/main" id="{7AC33F7C-E4AB-402C-832E-908D4035B3D0}"/>
              </a:ext>
            </a:extLst>
          </p:cNvPr>
          <p:cNvSpPr txBox="1">
            <a:spLocks noChangeArrowheads="1"/>
          </p:cNvSpPr>
          <p:nvPr/>
        </p:nvSpPr>
        <p:spPr bwMode="auto">
          <a:xfrm>
            <a:off x="605791" y="5444391"/>
            <a:ext cx="1158620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fr-FR" sz="2800" dirty="0"/>
              <a:t>How should the approach be changed to respond better to the particular challenges of urban conflicts?</a:t>
            </a:r>
            <a:endParaRPr lang="fr-CH" altLang="fr-FR" sz="2800" dirty="0"/>
          </a:p>
        </p:txBody>
      </p:sp>
      <p:sp>
        <p:nvSpPr>
          <p:cNvPr id="2" name="Slide Number Placeholder 1">
            <a:extLst>
              <a:ext uri="{FF2B5EF4-FFF2-40B4-BE49-F238E27FC236}">
                <a16:creationId xmlns:a16="http://schemas.microsoft.com/office/drawing/2014/main" id="{28E8E2C3-2FAE-4DD6-99C2-03F01A4B3500}"/>
              </a:ext>
            </a:extLst>
          </p:cNvPr>
          <p:cNvSpPr>
            <a:spLocks noGrp="1"/>
          </p:cNvSpPr>
          <p:nvPr>
            <p:ph type="sldNum" sz="quarter" idx="12"/>
          </p:nvPr>
        </p:nvSpPr>
        <p:spPr/>
        <p:txBody>
          <a:bodyPr/>
          <a:lstStyle/>
          <a:p>
            <a:fld id="{00865948-8B76-4A50-B7DB-B45DBE1BD062}" type="slidenum">
              <a:rPr lang="fr-CH" smtClean="0"/>
              <a:t>27</a:t>
            </a:fld>
            <a:endParaRPr lang="fr-CH"/>
          </a:p>
        </p:txBody>
      </p:sp>
    </p:spTree>
    <p:extLst>
      <p:ext uri="{BB962C8B-B14F-4D97-AF65-F5344CB8AC3E}">
        <p14:creationId xmlns:p14="http://schemas.microsoft.com/office/powerpoint/2010/main" val="645776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241EDBF-F4B0-4517-B35F-63E9A0C37370}"/>
              </a:ext>
            </a:extLst>
          </p:cNvPr>
          <p:cNvSpPr>
            <a:spLocks noGrp="1"/>
          </p:cNvSpPr>
          <p:nvPr>
            <p:ph idx="4294967295"/>
          </p:nvPr>
        </p:nvSpPr>
        <p:spPr>
          <a:xfrm>
            <a:off x="838200" y="1725986"/>
            <a:ext cx="10970203" cy="513262"/>
          </a:xfrm>
        </p:spPr>
        <p:txBody>
          <a:bodyPr/>
          <a:lstStyle/>
          <a:p>
            <a:pPr marL="0" indent="0">
              <a:buNone/>
            </a:pPr>
            <a:r>
              <a:rPr lang="en-US" altLang="fr-FR" sz="2400" dirty="0"/>
              <a:t>1.) Changing humanitarian practice from reactive to proactive:</a:t>
            </a:r>
          </a:p>
        </p:txBody>
      </p:sp>
      <p:sp>
        <p:nvSpPr>
          <p:cNvPr id="13" name="Content Placeholder 3">
            <a:extLst>
              <a:ext uri="{FF2B5EF4-FFF2-40B4-BE49-F238E27FC236}">
                <a16:creationId xmlns:a16="http://schemas.microsoft.com/office/drawing/2014/main" id="{DA15E4D1-93B8-494F-8260-1AFADC273971}"/>
              </a:ext>
            </a:extLst>
          </p:cNvPr>
          <p:cNvSpPr txBox="1">
            <a:spLocks/>
          </p:cNvSpPr>
          <p:nvPr/>
        </p:nvSpPr>
        <p:spPr bwMode="auto">
          <a:xfrm>
            <a:off x="600902" y="2239248"/>
            <a:ext cx="10970203" cy="201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04813" indent="-404813" defTabSz="1619250">
              <a:lnSpc>
                <a:spcPct val="90000"/>
              </a:lnSpc>
              <a:spcBef>
                <a:spcPts val="1775"/>
              </a:spcBef>
              <a:buFont typeface="Arial" panose="020B0604020202020204" pitchFamily="34" charset="0"/>
              <a:buChar char="•"/>
              <a:defRPr sz="4900">
                <a:solidFill>
                  <a:schemeClr val="bg1"/>
                </a:solidFill>
                <a:latin typeface="Merriweather" panose="00000500000000000000" pitchFamily="2" charset="0"/>
                <a:ea typeface="SimSun" panose="02010600030101010101" pitchFamily="2" charset="-122"/>
              </a:defRPr>
            </a:lvl1pPr>
            <a:lvl2pPr marL="1214438" indent="-404813" defTabSz="1619250">
              <a:lnSpc>
                <a:spcPct val="90000"/>
              </a:lnSpc>
              <a:spcBef>
                <a:spcPts val="888"/>
              </a:spcBef>
              <a:buFont typeface="Arial" panose="020B0604020202020204" pitchFamily="34" charset="0"/>
              <a:buChar char="•"/>
              <a:defRPr sz="4200">
                <a:solidFill>
                  <a:schemeClr val="bg1"/>
                </a:solidFill>
                <a:latin typeface="Merriweather" panose="00000500000000000000" pitchFamily="2" charset="0"/>
                <a:ea typeface="SimSun" panose="02010600030101010101" pitchFamily="2" charset="-122"/>
              </a:defRPr>
            </a:lvl2pPr>
            <a:lvl3pPr marL="2024063" indent="-404813" defTabSz="1619250">
              <a:lnSpc>
                <a:spcPct val="90000"/>
              </a:lnSpc>
              <a:spcBef>
                <a:spcPts val="888"/>
              </a:spcBef>
              <a:buFont typeface="Arial" panose="020B0604020202020204" pitchFamily="34" charset="0"/>
              <a:buChar char="•"/>
              <a:defRPr sz="3500">
                <a:solidFill>
                  <a:schemeClr val="bg1"/>
                </a:solidFill>
                <a:latin typeface="Merriweather" panose="00000500000000000000" pitchFamily="2" charset="0"/>
                <a:ea typeface="SimSun" panose="02010600030101010101" pitchFamily="2" charset="-122"/>
              </a:defRPr>
            </a:lvl3pPr>
            <a:lvl4pPr marL="2835275" indent="-404813" defTabSz="1619250">
              <a:lnSpc>
                <a:spcPct val="90000"/>
              </a:lnSpc>
              <a:spcBef>
                <a:spcPts val="888"/>
              </a:spcBef>
              <a:buFont typeface="Arial" panose="020B0604020202020204" pitchFamily="34" charset="0"/>
              <a:buChar char="•"/>
              <a:defRPr sz="3100">
                <a:solidFill>
                  <a:schemeClr val="bg1"/>
                </a:solidFill>
                <a:latin typeface="Merriweather" panose="00000500000000000000" pitchFamily="2" charset="0"/>
                <a:ea typeface="SimSun" panose="02010600030101010101" pitchFamily="2" charset="-122"/>
              </a:defRPr>
            </a:lvl4pPr>
            <a:lvl5pPr marL="3644900" indent="-404813" defTabSz="1619250">
              <a:lnSpc>
                <a:spcPct val="90000"/>
              </a:lnSpc>
              <a:spcBef>
                <a:spcPts val="888"/>
              </a:spcBef>
              <a:buFont typeface="Arial" panose="020B0604020202020204" pitchFamily="34" charset="0"/>
              <a:buChar char="•"/>
              <a:defRPr sz="3100">
                <a:solidFill>
                  <a:schemeClr val="bg1"/>
                </a:solidFill>
                <a:latin typeface="Merriweather" panose="00000500000000000000" pitchFamily="2" charset="0"/>
                <a:ea typeface="SimSun" panose="02010600030101010101" pitchFamily="2" charset="-122"/>
              </a:defRPr>
            </a:lvl5pPr>
            <a:lvl6pPr marL="4102100" indent="-404813" defTabSz="1619250" eaLnBrk="0" fontAlgn="base" hangingPunct="0">
              <a:lnSpc>
                <a:spcPct val="90000"/>
              </a:lnSpc>
              <a:spcBef>
                <a:spcPts val="888"/>
              </a:spcBef>
              <a:spcAft>
                <a:spcPct val="0"/>
              </a:spcAft>
              <a:buFont typeface="Arial" panose="020B0604020202020204" pitchFamily="34" charset="0"/>
              <a:buChar char="•"/>
              <a:defRPr sz="3100">
                <a:solidFill>
                  <a:schemeClr val="bg1"/>
                </a:solidFill>
                <a:latin typeface="Merriweather" panose="00000500000000000000" pitchFamily="2" charset="0"/>
                <a:ea typeface="SimSun" panose="02010600030101010101" pitchFamily="2" charset="-122"/>
              </a:defRPr>
            </a:lvl6pPr>
            <a:lvl7pPr marL="4559300" indent="-404813" defTabSz="1619250" eaLnBrk="0" fontAlgn="base" hangingPunct="0">
              <a:lnSpc>
                <a:spcPct val="90000"/>
              </a:lnSpc>
              <a:spcBef>
                <a:spcPts val="888"/>
              </a:spcBef>
              <a:spcAft>
                <a:spcPct val="0"/>
              </a:spcAft>
              <a:buFont typeface="Arial" panose="020B0604020202020204" pitchFamily="34" charset="0"/>
              <a:buChar char="•"/>
              <a:defRPr sz="3100">
                <a:solidFill>
                  <a:schemeClr val="bg1"/>
                </a:solidFill>
                <a:latin typeface="Merriweather" panose="00000500000000000000" pitchFamily="2" charset="0"/>
                <a:ea typeface="SimSun" panose="02010600030101010101" pitchFamily="2" charset="-122"/>
              </a:defRPr>
            </a:lvl7pPr>
            <a:lvl8pPr marL="5016500" indent="-404813" defTabSz="1619250" eaLnBrk="0" fontAlgn="base" hangingPunct="0">
              <a:lnSpc>
                <a:spcPct val="90000"/>
              </a:lnSpc>
              <a:spcBef>
                <a:spcPts val="888"/>
              </a:spcBef>
              <a:spcAft>
                <a:spcPct val="0"/>
              </a:spcAft>
              <a:buFont typeface="Arial" panose="020B0604020202020204" pitchFamily="34" charset="0"/>
              <a:buChar char="•"/>
              <a:defRPr sz="3100">
                <a:solidFill>
                  <a:schemeClr val="bg1"/>
                </a:solidFill>
                <a:latin typeface="Merriweather" panose="00000500000000000000" pitchFamily="2" charset="0"/>
                <a:ea typeface="SimSun" panose="02010600030101010101" pitchFamily="2" charset="-122"/>
              </a:defRPr>
            </a:lvl8pPr>
            <a:lvl9pPr marL="5473700" indent="-404813" defTabSz="1619250" eaLnBrk="0" fontAlgn="base" hangingPunct="0">
              <a:lnSpc>
                <a:spcPct val="90000"/>
              </a:lnSpc>
              <a:spcBef>
                <a:spcPts val="888"/>
              </a:spcBef>
              <a:spcAft>
                <a:spcPct val="0"/>
              </a:spcAft>
              <a:buFont typeface="Arial" panose="020B0604020202020204" pitchFamily="34" charset="0"/>
              <a:buChar char="•"/>
              <a:defRPr sz="3100">
                <a:solidFill>
                  <a:schemeClr val="bg1"/>
                </a:solidFill>
                <a:latin typeface="Merriweather" panose="00000500000000000000" pitchFamily="2" charset="0"/>
                <a:ea typeface="SimSun" panose="02010600030101010101" pitchFamily="2" charset="-122"/>
              </a:defRPr>
            </a:lvl9pPr>
          </a:lstStyle>
          <a:p>
            <a:pPr lvl="1">
              <a:buFont typeface="Wingdings" panose="05000000000000000000" pitchFamily="2" charset="2"/>
              <a:buChar char="Ø"/>
            </a:pPr>
            <a:r>
              <a:rPr lang="en-US" altLang="fr-FR" sz="2000" dirty="0">
                <a:solidFill>
                  <a:schemeClr val="tx1"/>
                </a:solidFill>
                <a:latin typeface="+mn-lt"/>
              </a:rPr>
              <a:t>Change to </a:t>
            </a:r>
            <a:r>
              <a:rPr lang="en-US" altLang="fr-FR" sz="2000" dirty="0" err="1">
                <a:solidFill>
                  <a:schemeClr val="tx1"/>
                </a:solidFill>
                <a:latin typeface="+mn-lt"/>
              </a:rPr>
              <a:t>muli</a:t>
            </a:r>
            <a:r>
              <a:rPr lang="en-US" altLang="fr-FR" sz="2000" dirty="0">
                <a:solidFill>
                  <a:schemeClr val="tx1"/>
                </a:solidFill>
                <a:latin typeface="+mn-lt"/>
              </a:rPr>
              <a:t>-year programming and funding</a:t>
            </a:r>
          </a:p>
          <a:p>
            <a:pPr lvl="1">
              <a:buFont typeface="Wingdings" panose="05000000000000000000" pitchFamily="2" charset="2"/>
              <a:buChar char="Ø"/>
            </a:pPr>
            <a:r>
              <a:rPr lang="en-US" altLang="fr-FR" sz="2000" dirty="0">
                <a:solidFill>
                  <a:schemeClr val="tx1"/>
                </a:solidFill>
                <a:latin typeface="+mn-lt"/>
              </a:rPr>
              <a:t>Strengthen long-term, structural support &amp; collaboration with local actors and the local population (NIIHA)</a:t>
            </a:r>
          </a:p>
        </p:txBody>
      </p:sp>
      <p:sp>
        <p:nvSpPr>
          <p:cNvPr id="16" name="Content Placeholder 3">
            <a:extLst>
              <a:ext uri="{FF2B5EF4-FFF2-40B4-BE49-F238E27FC236}">
                <a16:creationId xmlns:a16="http://schemas.microsoft.com/office/drawing/2014/main" id="{22A1B430-472E-4AEF-A5FE-C7D58DF4B180}"/>
              </a:ext>
            </a:extLst>
          </p:cNvPr>
          <p:cNvSpPr txBox="1">
            <a:spLocks/>
          </p:cNvSpPr>
          <p:nvPr/>
        </p:nvSpPr>
        <p:spPr bwMode="auto">
          <a:xfrm>
            <a:off x="600902" y="3324702"/>
            <a:ext cx="10970203" cy="147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04813" indent="-404813" algn="l" defTabSz="1619250" rtl="0" eaLnBrk="0" fontAlgn="base" hangingPunct="0">
              <a:lnSpc>
                <a:spcPct val="90000"/>
              </a:lnSpc>
              <a:spcBef>
                <a:spcPts val="1775"/>
              </a:spcBef>
              <a:spcAft>
                <a:spcPct val="0"/>
              </a:spcAft>
              <a:buFont typeface="Arial" panose="020B0604020202020204" pitchFamily="34" charset="0"/>
              <a:buChar char="•"/>
              <a:defRPr sz="4900" kern="1200">
                <a:solidFill>
                  <a:schemeClr val="bg1"/>
                </a:solidFill>
                <a:latin typeface="+mn-lt"/>
                <a:ea typeface="SimSun" panose="02010600030101010101" pitchFamily="2" charset="-122"/>
                <a:cs typeface="+mn-cs"/>
              </a:defRPr>
            </a:lvl1pPr>
            <a:lvl2pPr marL="1214438" indent="-404813" algn="l" defTabSz="1619250" rtl="0" eaLnBrk="0" fontAlgn="base" hangingPunct="0">
              <a:lnSpc>
                <a:spcPct val="90000"/>
              </a:lnSpc>
              <a:spcBef>
                <a:spcPts val="888"/>
              </a:spcBef>
              <a:spcAft>
                <a:spcPct val="0"/>
              </a:spcAft>
              <a:buFont typeface="Arial" panose="020B0604020202020204" pitchFamily="34" charset="0"/>
              <a:buChar char="•"/>
              <a:defRPr sz="4200" kern="1200">
                <a:solidFill>
                  <a:schemeClr val="bg1"/>
                </a:solidFill>
                <a:latin typeface="+mn-lt"/>
                <a:ea typeface="SimSun" panose="02010600030101010101" pitchFamily="2" charset="-122"/>
                <a:cs typeface="+mn-cs"/>
              </a:defRPr>
            </a:lvl2pPr>
            <a:lvl3pPr marL="2024063" indent="-404813" algn="l" defTabSz="1619250" rtl="0" eaLnBrk="0" fontAlgn="base" hangingPunct="0">
              <a:lnSpc>
                <a:spcPct val="90000"/>
              </a:lnSpc>
              <a:spcBef>
                <a:spcPts val="888"/>
              </a:spcBef>
              <a:spcAft>
                <a:spcPct val="0"/>
              </a:spcAft>
              <a:buFont typeface="Arial" panose="020B0604020202020204" pitchFamily="34" charset="0"/>
              <a:buChar char="•"/>
              <a:defRPr sz="3500" kern="1200">
                <a:solidFill>
                  <a:schemeClr val="bg1"/>
                </a:solidFill>
                <a:latin typeface="+mn-lt"/>
                <a:ea typeface="SimSun" panose="02010600030101010101" pitchFamily="2" charset="-122"/>
                <a:cs typeface="+mn-cs"/>
              </a:defRPr>
            </a:lvl3pPr>
            <a:lvl4pPr marL="2835275" indent="-404813" algn="l" defTabSz="1619250" rtl="0" eaLnBrk="0" fontAlgn="base" hangingPunct="0">
              <a:lnSpc>
                <a:spcPct val="90000"/>
              </a:lnSpc>
              <a:spcBef>
                <a:spcPts val="888"/>
              </a:spcBef>
              <a:spcAft>
                <a:spcPct val="0"/>
              </a:spcAft>
              <a:buFont typeface="Arial" panose="020B0604020202020204" pitchFamily="34" charset="0"/>
              <a:buChar char="•"/>
              <a:defRPr sz="3100" kern="1200">
                <a:solidFill>
                  <a:schemeClr val="bg1"/>
                </a:solidFill>
                <a:latin typeface="+mn-lt"/>
                <a:ea typeface="SimSun" panose="02010600030101010101" pitchFamily="2" charset="-122"/>
                <a:cs typeface="+mn-cs"/>
              </a:defRPr>
            </a:lvl4pPr>
            <a:lvl5pPr marL="3644900" indent="-404813" algn="l" defTabSz="1619250" rtl="0" eaLnBrk="0" fontAlgn="base" hangingPunct="0">
              <a:lnSpc>
                <a:spcPct val="90000"/>
              </a:lnSpc>
              <a:spcBef>
                <a:spcPts val="888"/>
              </a:spcBef>
              <a:spcAft>
                <a:spcPct val="0"/>
              </a:spcAft>
              <a:buFont typeface="Arial" panose="020B0604020202020204" pitchFamily="34" charset="0"/>
              <a:buChar char="•"/>
              <a:defRPr sz="3100" kern="1200">
                <a:solidFill>
                  <a:schemeClr val="bg1"/>
                </a:solidFill>
                <a:latin typeface="+mn-lt"/>
                <a:ea typeface="SimSun" panose="02010600030101010101" pitchFamily="2" charset="-122"/>
                <a:cs typeface="+mn-cs"/>
              </a:defRPr>
            </a:lvl5pPr>
            <a:lvl6pPr marL="4455871" indent="-405079" algn="l" defTabSz="1620317" rtl="0" eaLnBrk="1" latinLnBrk="0" hangingPunct="1">
              <a:lnSpc>
                <a:spcPct val="90000"/>
              </a:lnSpc>
              <a:spcBef>
                <a:spcPts val="886"/>
              </a:spcBef>
              <a:buFont typeface="Arial" panose="020B0604020202020204" pitchFamily="34" charset="0"/>
              <a:buChar char="•"/>
              <a:defRPr sz="3190" kern="1200">
                <a:solidFill>
                  <a:schemeClr val="tx1"/>
                </a:solidFill>
                <a:latin typeface="+mn-lt"/>
                <a:ea typeface="+mn-ea"/>
                <a:cs typeface="+mn-cs"/>
              </a:defRPr>
            </a:lvl6pPr>
            <a:lvl7pPr marL="5266030" indent="-405079" algn="l" defTabSz="1620317" rtl="0" eaLnBrk="1" latinLnBrk="0" hangingPunct="1">
              <a:lnSpc>
                <a:spcPct val="90000"/>
              </a:lnSpc>
              <a:spcBef>
                <a:spcPts val="886"/>
              </a:spcBef>
              <a:buFont typeface="Arial" panose="020B0604020202020204" pitchFamily="34" charset="0"/>
              <a:buChar char="•"/>
              <a:defRPr sz="3190" kern="1200">
                <a:solidFill>
                  <a:schemeClr val="tx1"/>
                </a:solidFill>
                <a:latin typeface="+mn-lt"/>
                <a:ea typeface="+mn-ea"/>
                <a:cs typeface="+mn-cs"/>
              </a:defRPr>
            </a:lvl7pPr>
            <a:lvl8pPr marL="6076188" indent="-405079" algn="l" defTabSz="1620317" rtl="0" eaLnBrk="1" latinLnBrk="0" hangingPunct="1">
              <a:lnSpc>
                <a:spcPct val="90000"/>
              </a:lnSpc>
              <a:spcBef>
                <a:spcPts val="886"/>
              </a:spcBef>
              <a:buFont typeface="Arial" panose="020B0604020202020204" pitchFamily="34" charset="0"/>
              <a:buChar char="•"/>
              <a:defRPr sz="3190" kern="1200">
                <a:solidFill>
                  <a:schemeClr val="tx1"/>
                </a:solidFill>
                <a:latin typeface="+mn-lt"/>
                <a:ea typeface="+mn-ea"/>
                <a:cs typeface="+mn-cs"/>
              </a:defRPr>
            </a:lvl8pPr>
            <a:lvl9pPr marL="6886346" indent="-405079" algn="l" defTabSz="1620317" rtl="0" eaLnBrk="1" latinLnBrk="0" hangingPunct="1">
              <a:lnSpc>
                <a:spcPct val="90000"/>
              </a:lnSpc>
              <a:spcBef>
                <a:spcPts val="886"/>
              </a:spcBef>
              <a:buFont typeface="Arial" panose="020B0604020202020204" pitchFamily="34" charset="0"/>
              <a:buChar char="•"/>
              <a:defRPr sz="3190" kern="1200">
                <a:solidFill>
                  <a:schemeClr val="tx1"/>
                </a:solidFill>
                <a:latin typeface="+mn-lt"/>
                <a:ea typeface="+mn-ea"/>
                <a:cs typeface="+mn-cs"/>
              </a:defRPr>
            </a:lvl9pPr>
          </a:lstStyle>
          <a:p>
            <a:pPr marL="182562" lvl="1" indent="0">
              <a:buNone/>
              <a:defRPr/>
            </a:pPr>
            <a:r>
              <a:rPr lang="en-US" sz="2400" dirty="0">
                <a:solidFill>
                  <a:schemeClr val="tx1"/>
                </a:solidFill>
              </a:rPr>
              <a:t>2.) Reinforcing</a:t>
            </a:r>
            <a:r>
              <a:rPr lang="en-US" altLang="fr-FR" sz="2400" dirty="0">
                <a:solidFill>
                  <a:schemeClr val="tx1"/>
                </a:solidFill>
                <a:ea typeface="+mn-ea"/>
              </a:rPr>
              <a:t> response capacity:</a:t>
            </a:r>
          </a:p>
          <a:p>
            <a:pPr lvl="1">
              <a:buFont typeface="Wingdings" panose="05000000000000000000" pitchFamily="2" charset="2"/>
              <a:buChar char="Ø"/>
              <a:defRPr/>
            </a:pPr>
            <a:r>
              <a:rPr lang="en-US" altLang="fr-FR" sz="2000" dirty="0">
                <a:solidFill>
                  <a:schemeClr val="tx1"/>
                </a:solidFill>
              </a:rPr>
              <a:t>technical capacity and competences (e.g. power supply, wastewater, </a:t>
            </a:r>
            <a:r>
              <a:rPr lang="en-US" altLang="fr-FR" sz="2000" dirty="0" err="1">
                <a:solidFill>
                  <a:schemeClr val="tx1"/>
                </a:solidFill>
              </a:rPr>
              <a:t>etc</a:t>
            </a:r>
            <a:r>
              <a:rPr lang="en-US" altLang="fr-FR" sz="2000" dirty="0">
                <a:solidFill>
                  <a:schemeClr val="tx1"/>
                </a:solidFill>
              </a:rPr>
              <a:t>…)</a:t>
            </a:r>
          </a:p>
          <a:p>
            <a:pPr lvl="1">
              <a:buFont typeface="Wingdings" panose="05000000000000000000" pitchFamily="2" charset="2"/>
              <a:buChar char="Ø"/>
              <a:defRPr/>
            </a:pPr>
            <a:r>
              <a:rPr lang="en-US" sz="2000" dirty="0">
                <a:solidFill>
                  <a:schemeClr val="tx1"/>
                </a:solidFill>
              </a:rPr>
              <a:t>reinforcing logistics capacity (including contracts)</a:t>
            </a:r>
            <a:endParaRPr lang="fr-CH" sz="2000" dirty="0">
              <a:solidFill>
                <a:schemeClr val="tx1"/>
              </a:solidFill>
            </a:endParaRPr>
          </a:p>
          <a:p>
            <a:pPr>
              <a:defRPr/>
            </a:pPr>
            <a:endParaRPr lang="en-US" sz="2400" dirty="0">
              <a:solidFill>
                <a:schemeClr val="tx1"/>
              </a:solidFill>
            </a:endParaRPr>
          </a:p>
          <a:p>
            <a:pPr>
              <a:defRPr/>
            </a:pPr>
            <a:endParaRPr lang="fr-CH" sz="2400" dirty="0">
              <a:solidFill>
                <a:schemeClr val="tx1"/>
              </a:solidFill>
            </a:endParaRPr>
          </a:p>
        </p:txBody>
      </p:sp>
      <p:sp>
        <p:nvSpPr>
          <p:cNvPr id="10" name="Title 3">
            <a:extLst>
              <a:ext uri="{FF2B5EF4-FFF2-40B4-BE49-F238E27FC236}">
                <a16:creationId xmlns:a16="http://schemas.microsoft.com/office/drawing/2014/main" id="{33B5031A-D19A-4C72-85E2-B20E11F426DA}"/>
              </a:ext>
            </a:extLst>
          </p:cNvPr>
          <p:cNvSpPr txBox="1">
            <a:spLocks/>
          </p:cNvSpPr>
          <p:nvPr/>
        </p:nvSpPr>
        <p:spPr>
          <a:xfrm>
            <a:off x="838200" y="365125"/>
            <a:ext cx="10515600" cy="11429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u="sng" dirty="0">
                <a:latin typeface="+mn-lt"/>
              </a:rPr>
              <a:t>Urban Services during Armed Conflict: </a:t>
            </a:r>
          </a:p>
          <a:p>
            <a:pPr algn="ctr" defTabSz="608915">
              <a:defRPr/>
            </a:pPr>
            <a:r>
              <a:rPr lang="en-US" u="sng" dirty="0">
                <a:latin typeface="+mn-lt"/>
              </a:rPr>
              <a:t>Changing Approach</a:t>
            </a:r>
          </a:p>
        </p:txBody>
      </p:sp>
      <p:sp>
        <p:nvSpPr>
          <p:cNvPr id="9" name="Rectangle 8">
            <a:extLst>
              <a:ext uri="{FF2B5EF4-FFF2-40B4-BE49-F238E27FC236}">
                <a16:creationId xmlns:a16="http://schemas.microsoft.com/office/drawing/2014/main" id="{A75A8450-A9C8-45D4-B033-19CB58F76339}"/>
              </a:ext>
            </a:extLst>
          </p:cNvPr>
          <p:cNvSpPr/>
          <p:nvPr/>
        </p:nvSpPr>
        <p:spPr>
          <a:xfrm>
            <a:off x="742676" y="4542470"/>
            <a:ext cx="10706647" cy="1446550"/>
          </a:xfrm>
          <a:prstGeom prst="rect">
            <a:avLst/>
          </a:prstGeom>
        </p:spPr>
        <p:txBody>
          <a:bodyPr wrap="square">
            <a:spAutoFit/>
          </a:bodyPr>
          <a:lstStyle/>
          <a:p>
            <a:pPr>
              <a:defRPr/>
            </a:pPr>
            <a:r>
              <a:rPr lang="en-US" sz="2400" dirty="0">
                <a:ea typeface="SimSun" panose="02010600030101010101" pitchFamily="2" charset="-122"/>
              </a:rPr>
              <a:t>3.) Ad</a:t>
            </a:r>
            <a:r>
              <a:rPr lang="en-US" sz="2400" dirty="0"/>
              <a:t>dressing root causes as well as the consequences</a:t>
            </a:r>
            <a:endParaRPr lang="fr-CH" sz="2400" dirty="0"/>
          </a:p>
          <a:p>
            <a:pPr marL="989013" indent="-363538">
              <a:buFont typeface="Wingdings" panose="05000000000000000000" pitchFamily="2" charset="2"/>
              <a:buChar char="Ø"/>
              <a:defRPr/>
            </a:pPr>
            <a:r>
              <a:rPr lang="en-US" sz="2000" dirty="0"/>
              <a:t>Promoting respect of the IHL to prevent the use of weapons of mass destruction in the urban context (protection of essential infrastructure) </a:t>
            </a:r>
            <a:endParaRPr lang="en-US" dirty="0">
              <a:sym typeface="Wingdings" panose="05000000000000000000" pitchFamily="2" charset="2"/>
            </a:endParaRPr>
          </a:p>
          <a:p>
            <a:pPr marL="285750" indent="-285750">
              <a:buFont typeface="Arial" panose="020B0604020202020204" pitchFamily="34" charset="0"/>
              <a:buChar char="•"/>
              <a:defRPr/>
            </a:pPr>
            <a:endParaRPr lang="en-US" sz="2400" dirty="0"/>
          </a:p>
        </p:txBody>
      </p:sp>
      <p:sp>
        <p:nvSpPr>
          <p:cNvPr id="11" name="Rectangle 10">
            <a:extLst>
              <a:ext uri="{FF2B5EF4-FFF2-40B4-BE49-F238E27FC236}">
                <a16:creationId xmlns:a16="http://schemas.microsoft.com/office/drawing/2014/main" id="{6C0FB34B-6C5E-4FF3-8832-6E403D80F84D}"/>
              </a:ext>
            </a:extLst>
          </p:cNvPr>
          <p:cNvSpPr/>
          <p:nvPr/>
        </p:nvSpPr>
        <p:spPr>
          <a:xfrm>
            <a:off x="742676" y="5614069"/>
            <a:ext cx="11011670" cy="769441"/>
          </a:xfrm>
          <a:prstGeom prst="rect">
            <a:avLst/>
          </a:prstGeom>
        </p:spPr>
        <p:txBody>
          <a:bodyPr wrap="square">
            <a:spAutoFit/>
          </a:bodyPr>
          <a:lstStyle/>
          <a:p>
            <a:pPr>
              <a:defRPr/>
            </a:pPr>
            <a:r>
              <a:rPr lang="en-US" sz="2400" dirty="0"/>
              <a:t>4.) Reviewing paradigm of emergency-rehabilitation-development spectrum. </a:t>
            </a:r>
          </a:p>
          <a:p>
            <a:pPr marL="1079500" indent="-366713">
              <a:buFont typeface="Wingdings" panose="05000000000000000000" pitchFamily="2" charset="2"/>
              <a:buChar char="Ø"/>
              <a:defRPr/>
            </a:pPr>
            <a:r>
              <a:rPr lang="en-US" sz="2000" dirty="0">
                <a:sym typeface="Wingdings" panose="05000000000000000000" pitchFamily="2" charset="2"/>
              </a:rPr>
              <a:t>collaboration and know-how exchange between humanitarian and development actors</a:t>
            </a:r>
            <a:endParaRPr lang="en-US" sz="2000" dirty="0"/>
          </a:p>
        </p:txBody>
      </p:sp>
      <p:sp>
        <p:nvSpPr>
          <p:cNvPr id="2" name="Slide Number Placeholder 1">
            <a:extLst>
              <a:ext uri="{FF2B5EF4-FFF2-40B4-BE49-F238E27FC236}">
                <a16:creationId xmlns:a16="http://schemas.microsoft.com/office/drawing/2014/main" id="{BB8BBE40-0EAF-420D-B06E-DA95FB5D1BE5}"/>
              </a:ext>
            </a:extLst>
          </p:cNvPr>
          <p:cNvSpPr>
            <a:spLocks noGrp="1"/>
          </p:cNvSpPr>
          <p:nvPr>
            <p:ph type="sldNum" sz="quarter" idx="12"/>
          </p:nvPr>
        </p:nvSpPr>
        <p:spPr/>
        <p:txBody>
          <a:bodyPr/>
          <a:lstStyle/>
          <a:p>
            <a:fld id="{00865948-8B76-4A50-B7DB-B45DBE1BD062}" type="slidenum">
              <a:rPr lang="fr-CH" smtClean="0"/>
              <a:t>28</a:t>
            </a:fld>
            <a:endParaRPr lang="fr-CH"/>
          </a:p>
        </p:txBody>
      </p:sp>
    </p:spTree>
    <p:extLst>
      <p:ext uri="{BB962C8B-B14F-4D97-AF65-F5344CB8AC3E}">
        <p14:creationId xmlns:p14="http://schemas.microsoft.com/office/powerpoint/2010/main" val="1196071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3" grpId="0"/>
      <p:bldP spid="16" grpId="0"/>
      <p:bldP spid="9"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44509-8FBA-436C-B6EB-D2338BF006A3}"/>
              </a:ext>
            </a:extLst>
          </p:cNvPr>
          <p:cNvSpPr>
            <a:spLocks noGrp="1"/>
          </p:cNvSpPr>
          <p:nvPr>
            <p:ph type="title"/>
          </p:nvPr>
        </p:nvSpPr>
        <p:spPr/>
        <p:txBody>
          <a:bodyPr/>
          <a:lstStyle/>
          <a:p>
            <a:pPr algn="ctr"/>
            <a:r>
              <a:rPr lang="en-US" u="sng" dirty="0"/>
              <a:t>Wrap-up: PHE in Urban Settings</a:t>
            </a:r>
            <a:endParaRPr lang="fr-CH" u="sng" dirty="0"/>
          </a:p>
        </p:txBody>
      </p:sp>
      <p:sp>
        <p:nvSpPr>
          <p:cNvPr id="3" name="Content Placeholder 2">
            <a:extLst>
              <a:ext uri="{FF2B5EF4-FFF2-40B4-BE49-F238E27FC236}">
                <a16:creationId xmlns:a16="http://schemas.microsoft.com/office/drawing/2014/main" id="{6DC4DB63-C988-4638-96FE-FE0DF8E341D4}"/>
              </a:ext>
            </a:extLst>
          </p:cNvPr>
          <p:cNvSpPr>
            <a:spLocks noGrp="1"/>
          </p:cNvSpPr>
          <p:nvPr>
            <p:ph idx="1"/>
          </p:nvPr>
        </p:nvSpPr>
        <p:spPr>
          <a:xfrm>
            <a:off x="838199" y="1507332"/>
            <a:ext cx="11115261" cy="5032375"/>
          </a:xfrm>
        </p:spPr>
        <p:txBody>
          <a:bodyPr>
            <a:normAutofit lnSpcReduction="10000"/>
          </a:bodyPr>
          <a:lstStyle/>
          <a:p>
            <a:r>
              <a:rPr lang="en-US" sz="2400" dirty="0"/>
              <a:t>Urban services require </a:t>
            </a:r>
            <a:r>
              <a:rPr lang="en-US" sz="2400" dirty="0">
                <a:solidFill>
                  <a:srgbClr val="0000FF"/>
                </a:solidFill>
              </a:rPr>
              <a:t>hardware, consumables and people </a:t>
            </a:r>
            <a:r>
              <a:rPr lang="en-US" sz="2400" dirty="0"/>
              <a:t>to function properly. </a:t>
            </a:r>
          </a:p>
          <a:p>
            <a:r>
              <a:rPr lang="en-US" sz="2400" dirty="0"/>
              <a:t>Urban services are </a:t>
            </a:r>
            <a:r>
              <a:rPr lang="en-US" sz="2400" dirty="0">
                <a:solidFill>
                  <a:srgbClr val="0000FF"/>
                </a:solidFill>
              </a:rPr>
              <a:t>progressively vulnerable </a:t>
            </a:r>
            <a:r>
              <a:rPr lang="en-US" sz="2400" dirty="0"/>
              <a:t>due their centralization, sophistication and inter-connectedness. </a:t>
            </a:r>
          </a:p>
          <a:p>
            <a:r>
              <a:rPr lang="en-US" sz="2400" dirty="0"/>
              <a:t>Since urban populations are often large and their </a:t>
            </a:r>
            <a:r>
              <a:rPr lang="en-US" sz="2400" dirty="0">
                <a:solidFill>
                  <a:srgbClr val="0000FF"/>
                </a:solidFill>
              </a:rPr>
              <a:t>habitants are particularly dependent </a:t>
            </a:r>
            <a:r>
              <a:rPr lang="en-US" sz="2400" dirty="0"/>
              <a:t>on public services, the disruption of these can quickly result in large scale needs.</a:t>
            </a:r>
          </a:p>
          <a:p>
            <a:r>
              <a:rPr lang="en-US" sz="2400" dirty="0"/>
              <a:t>Protracted conflicts in urban contexts have </a:t>
            </a:r>
            <a:r>
              <a:rPr lang="en-US" sz="2400" dirty="0">
                <a:solidFill>
                  <a:srgbClr val="0000FF"/>
                </a:solidFill>
              </a:rPr>
              <a:t>direct and indirect impacts</a:t>
            </a:r>
            <a:r>
              <a:rPr lang="en-US" sz="2400" dirty="0"/>
              <a:t>. The cumulative impact of them often results in the progressive, and sometimes irreversible, </a:t>
            </a:r>
            <a:r>
              <a:rPr lang="en-US" sz="2400" dirty="0">
                <a:solidFill>
                  <a:srgbClr val="0000FF"/>
                </a:solidFill>
              </a:rPr>
              <a:t>erosion of public services</a:t>
            </a:r>
            <a:r>
              <a:rPr lang="en-US" sz="2400" dirty="0"/>
              <a:t>.</a:t>
            </a:r>
          </a:p>
          <a:p>
            <a:r>
              <a:rPr lang="en-US" sz="2400" dirty="0"/>
              <a:t>The resulting humanitarian consequences can be a </a:t>
            </a:r>
            <a:r>
              <a:rPr lang="en-US" sz="2400" dirty="0">
                <a:solidFill>
                  <a:srgbClr val="0000FF"/>
                </a:solidFill>
              </a:rPr>
              <a:t>deterioration of public health </a:t>
            </a:r>
            <a:r>
              <a:rPr lang="en-US" sz="2400" dirty="0"/>
              <a:t>and </a:t>
            </a:r>
            <a:r>
              <a:rPr lang="en-US" sz="2400" dirty="0">
                <a:solidFill>
                  <a:srgbClr val="0000FF"/>
                </a:solidFill>
              </a:rPr>
              <a:t>displacement of large populations</a:t>
            </a:r>
            <a:r>
              <a:rPr lang="en-US" sz="2400" dirty="0"/>
              <a:t>.</a:t>
            </a:r>
          </a:p>
          <a:p>
            <a:r>
              <a:rPr lang="en-US" sz="2400" dirty="0"/>
              <a:t>In order to respond to the particular challenges of protracted urban conflicts, the </a:t>
            </a:r>
            <a:r>
              <a:rPr lang="en-US" sz="2400" dirty="0">
                <a:solidFill>
                  <a:srgbClr val="0000FF"/>
                </a:solidFill>
              </a:rPr>
              <a:t>humanitarian approach </a:t>
            </a:r>
            <a:r>
              <a:rPr lang="en-US" sz="2400" dirty="0"/>
              <a:t>needs to become more pro-active and long-term oriented. Also the promotion of IHL and the collaboration with development actors should be strengthened.</a:t>
            </a:r>
          </a:p>
          <a:p>
            <a:pPr marL="0" indent="0">
              <a:buNone/>
            </a:pPr>
            <a:endParaRPr lang="fr-CH" dirty="0"/>
          </a:p>
        </p:txBody>
      </p:sp>
      <p:sp>
        <p:nvSpPr>
          <p:cNvPr id="4" name="Slide Number Placeholder 3">
            <a:extLst>
              <a:ext uri="{FF2B5EF4-FFF2-40B4-BE49-F238E27FC236}">
                <a16:creationId xmlns:a16="http://schemas.microsoft.com/office/drawing/2014/main" id="{E89C1FB4-31A4-4EC2-8B14-2F286D7AEE1D}"/>
              </a:ext>
            </a:extLst>
          </p:cNvPr>
          <p:cNvSpPr>
            <a:spLocks noGrp="1"/>
          </p:cNvSpPr>
          <p:nvPr>
            <p:ph type="sldNum" sz="quarter" idx="12"/>
          </p:nvPr>
        </p:nvSpPr>
        <p:spPr/>
        <p:txBody>
          <a:bodyPr/>
          <a:lstStyle/>
          <a:p>
            <a:fld id="{00865948-8B76-4A50-B7DB-B45DBE1BD062}" type="slidenum">
              <a:rPr lang="fr-CH" smtClean="0"/>
              <a:t>29</a:t>
            </a:fld>
            <a:endParaRPr lang="fr-CH"/>
          </a:p>
        </p:txBody>
      </p:sp>
    </p:spTree>
    <p:extLst>
      <p:ext uri="{BB962C8B-B14F-4D97-AF65-F5344CB8AC3E}">
        <p14:creationId xmlns:p14="http://schemas.microsoft.com/office/powerpoint/2010/main" val="281370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202C-50FD-4882-8748-CDCB9A4A01FA}"/>
              </a:ext>
            </a:extLst>
          </p:cNvPr>
          <p:cNvSpPr>
            <a:spLocks noGrp="1"/>
          </p:cNvSpPr>
          <p:nvPr>
            <p:ph type="title"/>
          </p:nvPr>
        </p:nvSpPr>
        <p:spPr>
          <a:xfrm>
            <a:off x="838200" y="225572"/>
            <a:ext cx="10515600" cy="1325563"/>
          </a:xfrm>
        </p:spPr>
        <p:txBody>
          <a:bodyPr vert="horz" lIns="91440" tIns="45720" rIns="91440" bIns="45720" rtlCol="0" anchor="ctr">
            <a:normAutofit/>
          </a:bodyPr>
          <a:lstStyle/>
          <a:p>
            <a:pPr algn="ctr" defTabSz="608915"/>
            <a:r>
              <a:rPr lang="en-US" sz="4399" u="sng" dirty="0">
                <a:latin typeface="+mn-lt"/>
              </a:rPr>
              <a:t>Public Health Engineering in Urban Contexts</a:t>
            </a:r>
            <a:endParaRPr lang="fr-CH" sz="4399" u="sng" dirty="0">
              <a:latin typeface="+mn-lt"/>
            </a:endParaRPr>
          </a:p>
        </p:txBody>
      </p:sp>
      <p:sp>
        <p:nvSpPr>
          <p:cNvPr id="3" name="Content Placeholder 2">
            <a:extLst>
              <a:ext uri="{FF2B5EF4-FFF2-40B4-BE49-F238E27FC236}">
                <a16:creationId xmlns:a16="http://schemas.microsoft.com/office/drawing/2014/main" id="{C693E07D-D435-4033-9852-70D0E931B240}"/>
              </a:ext>
            </a:extLst>
          </p:cNvPr>
          <p:cNvSpPr>
            <a:spLocks noGrp="1"/>
          </p:cNvSpPr>
          <p:nvPr>
            <p:ph idx="1"/>
          </p:nvPr>
        </p:nvSpPr>
        <p:spPr>
          <a:xfrm>
            <a:off x="1011382" y="1468008"/>
            <a:ext cx="8970818" cy="2933383"/>
          </a:xfrm>
        </p:spPr>
        <p:txBody>
          <a:bodyPr>
            <a:normAutofit/>
          </a:bodyPr>
          <a:lstStyle/>
          <a:p>
            <a:pPr marL="228546" indent="-228546" defTabSz="914183">
              <a:defRPr/>
            </a:pPr>
            <a:r>
              <a:rPr lang="en-US" sz="2400" dirty="0"/>
              <a:t>Definitions</a:t>
            </a:r>
          </a:p>
          <a:p>
            <a:pPr marL="228546" indent="-228546" defTabSz="914183">
              <a:defRPr/>
            </a:pPr>
            <a:r>
              <a:rPr lang="en-US" sz="2400" kern="0" dirty="0"/>
              <a:t>The Urban Challenge</a:t>
            </a:r>
          </a:p>
          <a:p>
            <a:pPr marL="228546" indent="-228546" defTabSz="914183">
              <a:defRPr/>
            </a:pPr>
            <a:r>
              <a:rPr lang="en-US" sz="2400" kern="0" dirty="0"/>
              <a:t>Essential Public Services</a:t>
            </a:r>
          </a:p>
          <a:p>
            <a:pPr marL="228546" indent="-228546" defTabSz="914183">
              <a:defRPr/>
            </a:pPr>
            <a:r>
              <a:rPr lang="en-US" sz="2400" kern="0" dirty="0"/>
              <a:t>Consequences of Protracted Crisis</a:t>
            </a:r>
          </a:p>
          <a:p>
            <a:pPr marL="228546" indent="-228546" defTabSz="914183">
              <a:defRPr/>
            </a:pPr>
            <a:r>
              <a:rPr lang="en-US" sz="2400" kern="0" dirty="0"/>
              <a:t>Changing Approach</a:t>
            </a:r>
            <a:endParaRPr lang="fr-CH" sz="2400" kern="0" dirty="0"/>
          </a:p>
          <a:p>
            <a:endParaRPr lang="fr-CH" sz="2400" dirty="0"/>
          </a:p>
        </p:txBody>
      </p:sp>
      <p:sp>
        <p:nvSpPr>
          <p:cNvPr id="4" name="Slide Number Placeholder 3">
            <a:extLst>
              <a:ext uri="{FF2B5EF4-FFF2-40B4-BE49-F238E27FC236}">
                <a16:creationId xmlns:a16="http://schemas.microsoft.com/office/drawing/2014/main" id="{9C789287-B177-4F55-A2BA-3E21191A152C}"/>
              </a:ext>
            </a:extLst>
          </p:cNvPr>
          <p:cNvSpPr>
            <a:spLocks noGrp="1"/>
          </p:cNvSpPr>
          <p:nvPr>
            <p:ph type="sldNum" sz="quarter" idx="12"/>
          </p:nvPr>
        </p:nvSpPr>
        <p:spPr/>
        <p:txBody>
          <a:bodyPr/>
          <a:lstStyle/>
          <a:p>
            <a:fld id="{00865948-8B76-4A50-B7DB-B45DBE1BD062}" type="slidenum">
              <a:rPr lang="fr-CH" smtClean="0"/>
              <a:t>3</a:t>
            </a:fld>
            <a:endParaRPr lang="fr-CH"/>
          </a:p>
        </p:txBody>
      </p:sp>
      <p:pic>
        <p:nvPicPr>
          <p:cNvPr id="5" name="Picture 4">
            <a:extLst>
              <a:ext uri="{FF2B5EF4-FFF2-40B4-BE49-F238E27FC236}">
                <a16:creationId xmlns:a16="http://schemas.microsoft.com/office/drawing/2014/main" id="{F4F44CAD-9760-4F5B-A24C-718146FE8C32}"/>
              </a:ext>
            </a:extLst>
          </p:cNvPr>
          <p:cNvPicPr>
            <a:picLocks noChangeAspect="1"/>
          </p:cNvPicPr>
          <p:nvPr/>
        </p:nvPicPr>
        <p:blipFill>
          <a:blip r:embed="rId2"/>
          <a:stretch>
            <a:fillRect/>
          </a:stretch>
        </p:blipFill>
        <p:spPr>
          <a:xfrm>
            <a:off x="1077882" y="3990109"/>
            <a:ext cx="10641461" cy="2502766"/>
          </a:xfrm>
          <a:prstGeom prst="rect">
            <a:avLst/>
          </a:prstGeom>
        </p:spPr>
      </p:pic>
    </p:spTree>
    <p:extLst>
      <p:ext uri="{BB962C8B-B14F-4D97-AF65-F5344CB8AC3E}">
        <p14:creationId xmlns:p14="http://schemas.microsoft.com/office/powerpoint/2010/main" val="1407838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3" name="Content Placeholder 4">
            <a:extLst>
              <a:ext uri="{FF2B5EF4-FFF2-40B4-BE49-F238E27FC236}">
                <a16:creationId xmlns:a16="http://schemas.microsoft.com/office/drawing/2014/main" id="{EFB55EA9-E09F-4D60-B4C7-E0B25C987C73}"/>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4385505" y="1951780"/>
            <a:ext cx="2978751" cy="4213051"/>
          </a:xfrm>
          <a:noFill/>
        </p:spPr>
      </p:pic>
      <p:sp>
        <p:nvSpPr>
          <p:cNvPr id="6" name="Content Placeholder 1">
            <a:extLst>
              <a:ext uri="{FF2B5EF4-FFF2-40B4-BE49-F238E27FC236}">
                <a16:creationId xmlns:a16="http://schemas.microsoft.com/office/drawing/2014/main" id="{3F7DB428-AD39-40CC-8CC0-39EA3BFA9758}"/>
              </a:ext>
            </a:extLst>
          </p:cNvPr>
          <p:cNvSpPr txBox="1">
            <a:spLocks/>
          </p:cNvSpPr>
          <p:nvPr/>
        </p:nvSpPr>
        <p:spPr bwMode="auto">
          <a:xfrm>
            <a:off x="7321584" y="1660093"/>
            <a:ext cx="4418475" cy="353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04813" indent="-404813" algn="l" defTabSz="1619250" rtl="0" eaLnBrk="0" fontAlgn="base" hangingPunct="0">
              <a:lnSpc>
                <a:spcPct val="90000"/>
              </a:lnSpc>
              <a:spcBef>
                <a:spcPts val="1775"/>
              </a:spcBef>
              <a:spcAft>
                <a:spcPct val="0"/>
              </a:spcAft>
              <a:buFont typeface="Arial" panose="020B0604020202020204" pitchFamily="34" charset="0"/>
              <a:buChar char="•"/>
              <a:defRPr sz="4900" kern="1200">
                <a:solidFill>
                  <a:schemeClr val="tx1"/>
                </a:solidFill>
                <a:latin typeface="+mn-lt"/>
                <a:ea typeface="SimSun" panose="02010600030101010101" pitchFamily="2" charset="-122"/>
                <a:cs typeface="+mn-cs"/>
              </a:defRPr>
            </a:lvl1pPr>
            <a:lvl2pPr marL="1214438" indent="-404813" algn="l" defTabSz="1619250" rtl="0" eaLnBrk="0" fontAlgn="base" hangingPunct="0">
              <a:lnSpc>
                <a:spcPct val="90000"/>
              </a:lnSpc>
              <a:spcBef>
                <a:spcPts val="888"/>
              </a:spcBef>
              <a:spcAft>
                <a:spcPct val="0"/>
              </a:spcAft>
              <a:buFont typeface="Arial" panose="020B0604020202020204" pitchFamily="34" charset="0"/>
              <a:buChar char="•"/>
              <a:defRPr sz="4200" kern="1200">
                <a:solidFill>
                  <a:schemeClr val="tx1"/>
                </a:solidFill>
                <a:latin typeface="+mn-lt"/>
                <a:ea typeface="SimSun" panose="02010600030101010101" pitchFamily="2" charset="-122"/>
                <a:cs typeface="+mn-cs"/>
              </a:defRPr>
            </a:lvl2pPr>
            <a:lvl3pPr marL="2024063" indent="-404813" algn="l" defTabSz="1619250" rtl="0" eaLnBrk="0" fontAlgn="base" hangingPunct="0">
              <a:lnSpc>
                <a:spcPct val="90000"/>
              </a:lnSpc>
              <a:spcBef>
                <a:spcPts val="888"/>
              </a:spcBef>
              <a:spcAft>
                <a:spcPct val="0"/>
              </a:spcAft>
              <a:buFont typeface="Arial" panose="020B0604020202020204" pitchFamily="34" charset="0"/>
              <a:buChar char="•"/>
              <a:defRPr sz="3500" kern="1200">
                <a:solidFill>
                  <a:schemeClr val="tx1"/>
                </a:solidFill>
                <a:latin typeface="+mn-lt"/>
                <a:ea typeface="SimSun" panose="02010600030101010101" pitchFamily="2" charset="-122"/>
                <a:cs typeface="+mn-cs"/>
              </a:defRPr>
            </a:lvl3pPr>
            <a:lvl4pPr marL="2835275" indent="-404813" algn="l" defTabSz="1619250" rtl="0" eaLnBrk="0" fontAlgn="base" hangingPunct="0">
              <a:lnSpc>
                <a:spcPct val="90000"/>
              </a:lnSpc>
              <a:spcBef>
                <a:spcPts val="888"/>
              </a:spcBef>
              <a:spcAft>
                <a:spcPct val="0"/>
              </a:spcAft>
              <a:buFont typeface="Arial" panose="020B0604020202020204" pitchFamily="34" charset="0"/>
              <a:buChar char="•"/>
              <a:defRPr sz="3100" kern="1200">
                <a:solidFill>
                  <a:schemeClr val="tx1"/>
                </a:solidFill>
                <a:latin typeface="+mn-lt"/>
                <a:ea typeface="SimSun" panose="02010600030101010101" pitchFamily="2" charset="-122"/>
                <a:cs typeface="+mn-cs"/>
              </a:defRPr>
            </a:lvl4pPr>
            <a:lvl5pPr marL="3644900" indent="-404813" algn="l" defTabSz="1619250" rtl="0" eaLnBrk="0" fontAlgn="base" hangingPunct="0">
              <a:lnSpc>
                <a:spcPct val="90000"/>
              </a:lnSpc>
              <a:spcBef>
                <a:spcPts val="888"/>
              </a:spcBef>
              <a:spcAft>
                <a:spcPct val="0"/>
              </a:spcAft>
              <a:buFont typeface="Arial" panose="020B0604020202020204" pitchFamily="34" charset="0"/>
              <a:buChar char="•"/>
              <a:defRPr sz="3100" kern="1200">
                <a:solidFill>
                  <a:schemeClr val="tx1"/>
                </a:solidFill>
                <a:latin typeface="+mn-lt"/>
                <a:ea typeface="SimSun" panose="02010600030101010101" pitchFamily="2" charset="-122"/>
                <a:cs typeface="+mn-cs"/>
              </a:defRPr>
            </a:lvl5pPr>
            <a:lvl6pPr marL="4455871" indent="-405079" algn="l" defTabSz="1620317" rtl="0" eaLnBrk="1" latinLnBrk="0" hangingPunct="1">
              <a:lnSpc>
                <a:spcPct val="90000"/>
              </a:lnSpc>
              <a:spcBef>
                <a:spcPts val="886"/>
              </a:spcBef>
              <a:buFont typeface="Arial" panose="020B0604020202020204" pitchFamily="34" charset="0"/>
              <a:buChar char="•"/>
              <a:defRPr sz="3190" kern="1200">
                <a:solidFill>
                  <a:schemeClr val="tx1"/>
                </a:solidFill>
                <a:latin typeface="+mn-lt"/>
                <a:ea typeface="+mn-ea"/>
                <a:cs typeface="+mn-cs"/>
              </a:defRPr>
            </a:lvl6pPr>
            <a:lvl7pPr marL="5266030" indent="-405079" algn="l" defTabSz="1620317" rtl="0" eaLnBrk="1" latinLnBrk="0" hangingPunct="1">
              <a:lnSpc>
                <a:spcPct val="90000"/>
              </a:lnSpc>
              <a:spcBef>
                <a:spcPts val="886"/>
              </a:spcBef>
              <a:buFont typeface="Arial" panose="020B0604020202020204" pitchFamily="34" charset="0"/>
              <a:buChar char="•"/>
              <a:defRPr sz="3190" kern="1200">
                <a:solidFill>
                  <a:schemeClr val="tx1"/>
                </a:solidFill>
                <a:latin typeface="+mn-lt"/>
                <a:ea typeface="+mn-ea"/>
                <a:cs typeface="+mn-cs"/>
              </a:defRPr>
            </a:lvl7pPr>
            <a:lvl8pPr marL="6076188" indent="-405079" algn="l" defTabSz="1620317" rtl="0" eaLnBrk="1" latinLnBrk="0" hangingPunct="1">
              <a:lnSpc>
                <a:spcPct val="90000"/>
              </a:lnSpc>
              <a:spcBef>
                <a:spcPts val="886"/>
              </a:spcBef>
              <a:buFont typeface="Arial" panose="020B0604020202020204" pitchFamily="34" charset="0"/>
              <a:buChar char="•"/>
              <a:defRPr sz="3190" kern="1200">
                <a:solidFill>
                  <a:schemeClr val="tx1"/>
                </a:solidFill>
                <a:latin typeface="+mn-lt"/>
                <a:ea typeface="+mn-ea"/>
                <a:cs typeface="+mn-cs"/>
              </a:defRPr>
            </a:lvl8pPr>
            <a:lvl9pPr marL="6886346" indent="-405079" algn="l" defTabSz="1620317" rtl="0" eaLnBrk="1" latinLnBrk="0" hangingPunct="1">
              <a:lnSpc>
                <a:spcPct val="90000"/>
              </a:lnSpc>
              <a:spcBef>
                <a:spcPts val="886"/>
              </a:spcBef>
              <a:buFont typeface="Arial" panose="020B0604020202020204" pitchFamily="34" charset="0"/>
              <a:buChar char="•"/>
              <a:defRPr sz="3190" kern="1200">
                <a:solidFill>
                  <a:schemeClr val="tx1"/>
                </a:solidFill>
                <a:latin typeface="+mn-lt"/>
                <a:ea typeface="+mn-ea"/>
                <a:cs typeface="+mn-cs"/>
              </a:defRPr>
            </a:lvl9pPr>
          </a:lstStyle>
          <a:p>
            <a:pPr marL="288405" indent="0" defTabSz="914183" eaLnBrk="1" fontAlgn="auto" hangingPunct="1">
              <a:spcBef>
                <a:spcPct val="0"/>
              </a:spcBef>
              <a:buNone/>
              <a:defRPr/>
            </a:pPr>
            <a:r>
              <a:rPr lang="en-US" sz="2800" u="sng" dirty="0"/>
              <a:t>More research to be done</a:t>
            </a:r>
          </a:p>
          <a:p>
            <a:pPr marL="288405" indent="0" defTabSz="914183" eaLnBrk="1" fontAlgn="auto" hangingPunct="1">
              <a:spcBef>
                <a:spcPct val="0"/>
              </a:spcBef>
              <a:buNone/>
              <a:defRPr/>
            </a:pPr>
            <a:endParaRPr lang="en-US" altLang="fr-FR" sz="2800" i="1" dirty="0">
              <a:ea typeface="ＭＳ Ｐゴシック" panose="020B0600070205080204" pitchFamily="34" charset="-128"/>
            </a:endParaRPr>
          </a:p>
          <a:p>
            <a:pPr marL="288405" indent="0" defTabSz="914183" eaLnBrk="1" fontAlgn="auto" hangingPunct="1">
              <a:spcBef>
                <a:spcPct val="0"/>
              </a:spcBef>
              <a:buNone/>
              <a:defRPr/>
            </a:pPr>
            <a:r>
              <a:rPr lang="en-US" altLang="fr-FR" sz="2800" i="1" dirty="0">
                <a:ea typeface="ＭＳ Ｐゴシック" panose="020B0600070205080204" pitchFamily="34" charset="-128"/>
              </a:rPr>
              <a:t>A few examples:</a:t>
            </a:r>
          </a:p>
          <a:p>
            <a:pPr marL="288405" indent="0" defTabSz="914183" eaLnBrk="1" fontAlgn="auto" hangingPunct="1">
              <a:spcBef>
                <a:spcPct val="0"/>
              </a:spcBef>
              <a:buNone/>
              <a:defRPr/>
            </a:pPr>
            <a:endParaRPr lang="en-US" altLang="fr-FR" sz="2800" i="1" dirty="0">
              <a:ea typeface="ＭＳ Ｐゴシック" panose="020B0600070205080204" pitchFamily="34" charset="-128"/>
            </a:endParaRPr>
          </a:p>
          <a:p>
            <a:pPr marL="675333" indent="-386928" defTabSz="914183" eaLnBrk="1" fontAlgn="auto" hangingPunct="1">
              <a:spcBef>
                <a:spcPct val="0"/>
              </a:spcBef>
              <a:defRPr/>
            </a:pPr>
            <a:r>
              <a:rPr lang="en-US" altLang="fr-FR" sz="2800" i="1" dirty="0">
                <a:ea typeface="ＭＳ Ｐゴシック" panose="020B0600070205080204" pitchFamily="34" charset="-128"/>
              </a:rPr>
              <a:t>Measuring impact</a:t>
            </a:r>
          </a:p>
          <a:p>
            <a:pPr marL="675333" indent="-386928" defTabSz="914183" eaLnBrk="1" fontAlgn="auto" hangingPunct="1">
              <a:spcBef>
                <a:spcPct val="0"/>
              </a:spcBef>
              <a:defRPr/>
            </a:pPr>
            <a:endParaRPr lang="en-US" altLang="fr-FR" sz="2800" i="1" dirty="0">
              <a:ea typeface="ＭＳ Ｐゴシック" panose="020B0600070205080204" pitchFamily="34" charset="-128"/>
            </a:endParaRPr>
          </a:p>
          <a:p>
            <a:pPr marL="675333" indent="-386928" defTabSz="914183" eaLnBrk="1" fontAlgn="auto" hangingPunct="1">
              <a:spcBef>
                <a:spcPct val="0"/>
              </a:spcBef>
              <a:defRPr/>
            </a:pPr>
            <a:r>
              <a:rPr lang="en-US" altLang="fr-FR" sz="2800" i="1" dirty="0">
                <a:ea typeface="ＭＳ Ｐゴシック" panose="020B0600070205080204" pitchFamily="34" charset="-128"/>
              </a:rPr>
              <a:t>Epidemiological studies</a:t>
            </a:r>
          </a:p>
          <a:p>
            <a:pPr marL="288405" indent="0" defTabSz="914183" eaLnBrk="1" fontAlgn="auto" hangingPunct="1">
              <a:spcBef>
                <a:spcPct val="0"/>
              </a:spcBef>
              <a:buNone/>
              <a:defRPr/>
            </a:pPr>
            <a:endParaRPr lang="fr-CH" altLang="fr-FR" sz="2800" dirty="0">
              <a:ea typeface="ＭＳ Ｐゴシック" panose="020B0600070205080204" pitchFamily="34" charset="-128"/>
            </a:endParaRPr>
          </a:p>
        </p:txBody>
      </p:sp>
      <p:sp>
        <p:nvSpPr>
          <p:cNvPr id="7" name="Title 3">
            <a:extLst>
              <a:ext uri="{FF2B5EF4-FFF2-40B4-BE49-F238E27FC236}">
                <a16:creationId xmlns:a16="http://schemas.microsoft.com/office/drawing/2014/main" id="{ACAE955C-477D-49BD-89A1-998BBB650B8F}"/>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endParaRPr lang="en-US" sz="4399" u="sng" dirty="0">
              <a:latin typeface="+mn-lt"/>
            </a:endParaRPr>
          </a:p>
        </p:txBody>
      </p:sp>
      <p:pic>
        <p:nvPicPr>
          <p:cNvPr id="5" name="Picture 1">
            <a:extLst>
              <a:ext uri="{FF2B5EF4-FFF2-40B4-BE49-F238E27FC236}">
                <a16:creationId xmlns:a16="http://schemas.microsoft.com/office/drawing/2014/main" id="{18CA898E-B41F-483A-BF12-659E2A6F36E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7994" y="1951779"/>
            <a:ext cx="2981174" cy="4213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3">
            <a:extLst>
              <a:ext uri="{FF2B5EF4-FFF2-40B4-BE49-F238E27FC236}">
                <a16:creationId xmlns:a16="http://schemas.microsoft.com/office/drawing/2014/main" id="{5078A700-4A86-4C5B-B459-E1A364B2E6EE}"/>
              </a:ext>
            </a:extLst>
          </p:cNvPr>
          <p:cNvSpPr txBox="1">
            <a:spLocks/>
          </p:cNvSpPr>
          <p:nvPr/>
        </p:nvSpPr>
        <p:spPr>
          <a:xfrm>
            <a:off x="838200" y="365125"/>
            <a:ext cx="10515600" cy="11429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u="sng" dirty="0">
                <a:latin typeface="+mn-lt"/>
              </a:rPr>
              <a:t>Reference Documents</a:t>
            </a:r>
          </a:p>
        </p:txBody>
      </p:sp>
      <p:sp>
        <p:nvSpPr>
          <p:cNvPr id="2" name="Slide Number Placeholder 1">
            <a:extLst>
              <a:ext uri="{FF2B5EF4-FFF2-40B4-BE49-F238E27FC236}">
                <a16:creationId xmlns:a16="http://schemas.microsoft.com/office/drawing/2014/main" id="{30EEA43F-6B8F-4837-BB2B-052000375173}"/>
              </a:ext>
            </a:extLst>
          </p:cNvPr>
          <p:cNvSpPr>
            <a:spLocks noGrp="1"/>
          </p:cNvSpPr>
          <p:nvPr>
            <p:ph type="sldNum" sz="quarter" idx="12"/>
          </p:nvPr>
        </p:nvSpPr>
        <p:spPr/>
        <p:txBody>
          <a:bodyPr/>
          <a:lstStyle/>
          <a:p>
            <a:fld id="{00865948-8B76-4A50-B7DB-B45DBE1BD062}" type="slidenum">
              <a:rPr lang="fr-CH" smtClean="0"/>
              <a:t>30</a:t>
            </a:fld>
            <a:endParaRPr lang="fr-CH"/>
          </a:p>
        </p:txBody>
      </p:sp>
    </p:spTree>
    <p:extLst>
      <p:ext uri="{BB962C8B-B14F-4D97-AF65-F5344CB8AC3E}">
        <p14:creationId xmlns:p14="http://schemas.microsoft.com/office/powerpoint/2010/main" val="2175358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TextBox 5">
            <a:extLst>
              <a:ext uri="{FF2B5EF4-FFF2-40B4-BE49-F238E27FC236}">
                <a16:creationId xmlns:a16="http://schemas.microsoft.com/office/drawing/2014/main" id="{F93AE7FE-943D-4163-AB9C-4AB044A33636}"/>
              </a:ext>
            </a:extLst>
          </p:cNvPr>
          <p:cNvSpPr txBox="1">
            <a:spLocks noChangeArrowheads="1"/>
          </p:cNvSpPr>
          <p:nvPr/>
        </p:nvSpPr>
        <p:spPr bwMode="auto">
          <a:xfrm>
            <a:off x="1704330" y="5058850"/>
            <a:ext cx="905815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fr-FR" sz="2800" dirty="0"/>
              <a:t>What are the particular characteristics of conflicts in the urban context?</a:t>
            </a:r>
            <a:endParaRPr lang="fr-CH" altLang="fr-FR" sz="2800" dirty="0"/>
          </a:p>
        </p:txBody>
      </p:sp>
      <p:sp>
        <p:nvSpPr>
          <p:cNvPr id="7" name="Title 3">
            <a:extLst>
              <a:ext uri="{FF2B5EF4-FFF2-40B4-BE49-F238E27FC236}">
                <a16:creationId xmlns:a16="http://schemas.microsoft.com/office/drawing/2014/main" id="{EB6A3703-8CF1-422C-9CA8-E93504995190}"/>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The Urban Challenge</a:t>
            </a:r>
          </a:p>
        </p:txBody>
      </p:sp>
      <p:grpSp>
        <p:nvGrpSpPr>
          <p:cNvPr id="10" name="Group 2">
            <a:extLst>
              <a:ext uri="{FF2B5EF4-FFF2-40B4-BE49-F238E27FC236}">
                <a16:creationId xmlns:a16="http://schemas.microsoft.com/office/drawing/2014/main" id="{D31AA408-D1E8-4697-AD9D-08D6116BC594}"/>
              </a:ext>
            </a:extLst>
          </p:cNvPr>
          <p:cNvGrpSpPr>
            <a:grpSpLocks/>
          </p:cNvGrpSpPr>
          <p:nvPr/>
        </p:nvGrpSpPr>
        <p:grpSpPr bwMode="auto">
          <a:xfrm>
            <a:off x="4451526" y="1373204"/>
            <a:ext cx="3563766" cy="3508637"/>
            <a:chOff x="1776" y="221"/>
            <a:chExt cx="2290" cy="2254"/>
          </a:xfrm>
        </p:grpSpPr>
        <p:sp>
          <p:nvSpPr>
            <p:cNvPr id="11" name="Text Box 3">
              <a:extLst>
                <a:ext uri="{FF2B5EF4-FFF2-40B4-BE49-F238E27FC236}">
                  <a16:creationId xmlns:a16="http://schemas.microsoft.com/office/drawing/2014/main" id="{D8BE909E-CE3A-4C74-A8C8-6E2B2EC8C406}"/>
                </a:ext>
              </a:extLst>
            </p:cNvPr>
            <p:cNvSpPr txBox="1">
              <a:spLocks noChangeArrowheads="1"/>
            </p:cNvSpPr>
            <p:nvPr/>
          </p:nvSpPr>
          <p:spPr bwMode="auto">
            <a:xfrm>
              <a:off x="1776" y="221"/>
              <a:ext cx="2290" cy="2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782" tIns="26407" rIns="50782" bIns="26407">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lgn="ctr">
                <a:buSzPct val="100000"/>
              </a:pPr>
              <a:r>
                <a:rPr lang="fr-CH" altLang="fr-FR" sz="22455" dirty="0">
                  <a:solidFill>
                    <a:srgbClr val="FF0000"/>
                  </a:solidFill>
                  <a:ea typeface="Arial Unicode MS" panose="020B0604020202020204" pitchFamily="34" charset="-128"/>
                  <a:cs typeface="Arial Unicode MS" panose="020B0604020202020204" pitchFamily="34" charset="-128"/>
                </a:rPr>
                <a:t>?</a:t>
              </a:r>
            </a:p>
          </p:txBody>
        </p:sp>
        <p:sp>
          <p:nvSpPr>
            <p:cNvPr id="12" name="Oval 4">
              <a:extLst>
                <a:ext uri="{FF2B5EF4-FFF2-40B4-BE49-F238E27FC236}">
                  <a16:creationId xmlns:a16="http://schemas.microsoft.com/office/drawing/2014/main" id="{11AFB23E-114C-43C8-B8AE-9F590812A2F0}"/>
                </a:ext>
              </a:extLst>
            </p:cNvPr>
            <p:cNvSpPr>
              <a:spLocks noChangeArrowheads="1"/>
            </p:cNvSpPr>
            <p:nvPr/>
          </p:nvSpPr>
          <p:spPr bwMode="auto">
            <a:xfrm>
              <a:off x="1776" y="221"/>
              <a:ext cx="2254" cy="2254"/>
            </a:xfrm>
            <a:prstGeom prst="ellipse">
              <a:avLst/>
            </a:prstGeom>
            <a:noFill/>
            <a:ln w="7632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defRPr/>
              </a:pPr>
              <a:endParaRPr lang="en-US" altLang="fr-FR" sz="3215" dirty="0"/>
            </a:p>
          </p:txBody>
        </p:sp>
      </p:grpSp>
      <p:sp>
        <p:nvSpPr>
          <p:cNvPr id="2" name="Slide Number Placeholder 1">
            <a:extLst>
              <a:ext uri="{FF2B5EF4-FFF2-40B4-BE49-F238E27FC236}">
                <a16:creationId xmlns:a16="http://schemas.microsoft.com/office/drawing/2014/main" id="{8713A343-84A2-447A-9482-50275032FA27}"/>
              </a:ext>
            </a:extLst>
          </p:cNvPr>
          <p:cNvSpPr>
            <a:spLocks noGrp="1"/>
          </p:cNvSpPr>
          <p:nvPr>
            <p:ph type="sldNum" sz="quarter" idx="12"/>
          </p:nvPr>
        </p:nvSpPr>
        <p:spPr/>
        <p:txBody>
          <a:bodyPr/>
          <a:lstStyle/>
          <a:p>
            <a:fld id="{00865948-8B76-4A50-B7DB-B45DBE1BD062}" type="slidenum">
              <a:rPr lang="fr-CH" smtClean="0"/>
              <a:t>4</a:t>
            </a:fld>
            <a:endParaRPr lang="fr-CH"/>
          </a:p>
        </p:txBody>
      </p:sp>
    </p:spTree>
    <p:extLst>
      <p:ext uri="{BB962C8B-B14F-4D97-AF65-F5344CB8AC3E}">
        <p14:creationId xmlns:p14="http://schemas.microsoft.com/office/powerpoint/2010/main" val="483748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19AB4A-A82C-4094-B8D5-3A563E5EF537}"/>
              </a:ext>
            </a:extLst>
          </p:cNvPr>
          <p:cNvSpPr>
            <a:spLocks noGrp="1"/>
          </p:cNvSpPr>
          <p:nvPr>
            <p:ph sz="half" idx="1"/>
          </p:nvPr>
        </p:nvSpPr>
        <p:spPr>
          <a:xfrm>
            <a:off x="1029393" y="1625759"/>
            <a:ext cx="5181891" cy="3955615"/>
          </a:xfrm>
        </p:spPr>
        <p:txBody>
          <a:bodyPr rtlCol="0">
            <a:normAutofit/>
          </a:bodyPr>
          <a:lstStyle/>
          <a:p>
            <a:pPr marL="228546" indent="-228546" defTabSz="914183">
              <a:defRPr/>
            </a:pPr>
            <a:r>
              <a:rPr lang="en-US" sz="2400" dirty="0"/>
              <a:t>Large populations affected</a:t>
            </a:r>
          </a:p>
          <a:p>
            <a:pPr marL="228546" indent="-228546" defTabSz="914183">
              <a:defRPr/>
            </a:pPr>
            <a:r>
              <a:rPr lang="en-US" sz="2400" dirty="0"/>
              <a:t>Big &amp; complex infrastructure affected</a:t>
            </a:r>
          </a:p>
          <a:p>
            <a:pPr marL="228546" indent="-228546" defTabSz="914183">
              <a:defRPr/>
            </a:pPr>
            <a:r>
              <a:rPr lang="en-US" sz="2400" dirty="0"/>
              <a:t>Protracted nature of conflicts</a:t>
            </a:r>
          </a:p>
          <a:p>
            <a:pPr marL="228546" indent="-228546" defTabSz="914183">
              <a:defRPr/>
            </a:pPr>
            <a:r>
              <a:rPr lang="en-US" sz="2400" dirty="0"/>
              <a:t>Degradation of public services</a:t>
            </a:r>
          </a:p>
          <a:p>
            <a:pPr marL="228546" indent="-228546" defTabSz="914183">
              <a:defRPr/>
            </a:pPr>
            <a:r>
              <a:rPr lang="en-US" sz="2400" kern="0" dirty="0"/>
              <a:t>Inappropriate humanitarian response in urban settings</a:t>
            </a:r>
            <a:endParaRPr lang="fr-CH" sz="2400" kern="0" dirty="0"/>
          </a:p>
          <a:p>
            <a:pPr marL="228546" indent="-228546" defTabSz="914183">
              <a:defRPr/>
            </a:pPr>
            <a:endParaRPr lang="en-US" sz="2400" dirty="0"/>
          </a:p>
          <a:p>
            <a:pPr marL="228546" indent="-228546" defTabSz="914183">
              <a:defRPr/>
            </a:pPr>
            <a:endParaRPr lang="fr-CH" sz="2400" dirty="0"/>
          </a:p>
        </p:txBody>
      </p:sp>
      <p:pic>
        <p:nvPicPr>
          <p:cNvPr id="87044" name="Content Placeholder 4">
            <a:extLst>
              <a:ext uri="{FF2B5EF4-FFF2-40B4-BE49-F238E27FC236}">
                <a16:creationId xmlns:a16="http://schemas.microsoft.com/office/drawing/2014/main" id="{48A59295-95A2-4471-8A52-F2B85197426D}"/>
              </a:ext>
            </a:extLst>
          </p:cNvPr>
          <p:cNvPicPr>
            <a:picLocks noGrp="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6458344" y="1625759"/>
            <a:ext cx="5507943" cy="3955615"/>
          </a:xfrm>
        </p:spPr>
      </p:pic>
      <p:sp>
        <p:nvSpPr>
          <p:cNvPr id="5" name="Title 3">
            <a:extLst>
              <a:ext uri="{FF2B5EF4-FFF2-40B4-BE49-F238E27FC236}">
                <a16:creationId xmlns:a16="http://schemas.microsoft.com/office/drawing/2014/main" id="{D8CDA81A-6013-409D-88B7-385A7CCC7A46}"/>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The Urban Challenge</a:t>
            </a:r>
          </a:p>
        </p:txBody>
      </p:sp>
      <p:sp>
        <p:nvSpPr>
          <p:cNvPr id="3" name="Slide Number Placeholder 2">
            <a:extLst>
              <a:ext uri="{FF2B5EF4-FFF2-40B4-BE49-F238E27FC236}">
                <a16:creationId xmlns:a16="http://schemas.microsoft.com/office/drawing/2014/main" id="{9BD69DC8-75E7-4C53-BED8-094C1E70DAC9}"/>
              </a:ext>
            </a:extLst>
          </p:cNvPr>
          <p:cNvSpPr>
            <a:spLocks noGrp="1"/>
          </p:cNvSpPr>
          <p:nvPr>
            <p:ph type="sldNum" sz="quarter" idx="12"/>
          </p:nvPr>
        </p:nvSpPr>
        <p:spPr/>
        <p:txBody>
          <a:bodyPr/>
          <a:lstStyle/>
          <a:p>
            <a:fld id="{00865948-8B76-4A50-B7DB-B45DBE1BD062}" type="slidenum">
              <a:rPr lang="fr-CH" smtClean="0"/>
              <a:t>5</a:t>
            </a:fld>
            <a:endParaRPr lang="fr-CH"/>
          </a:p>
        </p:txBody>
      </p:sp>
    </p:spTree>
    <p:extLst>
      <p:ext uri="{BB962C8B-B14F-4D97-AF65-F5344CB8AC3E}">
        <p14:creationId xmlns:p14="http://schemas.microsoft.com/office/powerpoint/2010/main" val="3691440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7">
            <a:extLst>
              <a:ext uri="{FF2B5EF4-FFF2-40B4-BE49-F238E27FC236}">
                <a16:creationId xmlns:a16="http://schemas.microsoft.com/office/drawing/2014/main" id="{00BD4F1A-1B3A-4312-8B45-EE27A1656BCA}"/>
              </a:ext>
            </a:extLst>
          </p:cNvPr>
          <p:cNvSpPr txBox="1">
            <a:spLocks/>
          </p:cNvSpPr>
          <p:nvPr/>
        </p:nvSpPr>
        <p:spPr>
          <a:xfrm>
            <a:off x="3288284" y="4617207"/>
            <a:ext cx="6695702" cy="647625"/>
          </a:xfrm>
          <a:prstGeom prst="rect">
            <a:avLst/>
          </a:prstGeom>
        </p:spPr>
        <p:txBody>
          <a:bodyPr/>
          <a:lstStyle>
            <a:lvl1pPr marL="342900" indent="-342900" algn="l" rtl="0" eaLnBrk="1" fontAlgn="base" hangingPunct="1">
              <a:spcBef>
                <a:spcPct val="20000"/>
              </a:spcBef>
              <a:spcAft>
                <a:spcPct val="0"/>
              </a:spcAft>
              <a:buChar char="•"/>
              <a:defRPr sz="2800">
                <a:solidFill>
                  <a:schemeClr val="bg1"/>
                </a:solidFill>
                <a:latin typeface="+mn-lt"/>
                <a:ea typeface="+mn-ea"/>
                <a:cs typeface="+mn-cs"/>
              </a:defRPr>
            </a:lvl1pPr>
            <a:lvl2pPr marL="801688" indent="-279400" algn="l" rtl="0" eaLnBrk="1" fontAlgn="base" hangingPunct="1">
              <a:spcBef>
                <a:spcPct val="20000"/>
              </a:spcBef>
              <a:spcAft>
                <a:spcPct val="0"/>
              </a:spcAft>
              <a:buSzPct val="60000"/>
              <a:buFont typeface="Wingdings 3" pitchFamily="18" charset="2"/>
              <a:buChar char=""/>
              <a:defRPr sz="2500">
                <a:solidFill>
                  <a:schemeClr val="bg1"/>
                </a:solidFill>
                <a:latin typeface="+mn-lt"/>
                <a:cs typeface="+mn-cs"/>
              </a:defRPr>
            </a:lvl2pPr>
            <a:lvl3pPr marL="1209675" indent="-228600" algn="l" rtl="0" eaLnBrk="1" fontAlgn="base" hangingPunct="1">
              <a:spcBef>
                <a:spcPct val="20000"/>
              </a:spcBef>
              <a:spcAft>
                <a:spcPct val="0"/>
              </a:spcAft>
              <a:buFont typeface="Wingdings" pitchFamily="2" charset="2"/>
              <a:buChar char="§"/>
              <a:defRPr sz="2400">
                <a:solidFill>
                  <a:schemeClr val="bg1"/>
                </a:solidFill>
                <a:latin typeface="+mn-lt"/>
                <a:cs typeface="+mn-cs"/>
              </a:defRPr>
            </a:lvl3pPr>
            <a:lvl4pPr marL="1617663" indent="-228600" algn="l" rtl="0" eaLnBrk="1" fontAlgn="base" hangingPunct="1">
              <a:spcBef>
                <a:spcPct val="20000"/>
              </a:spcBef>
              <a:spcAft>
                <a:spcPct val="0"/>
              </a:spcAft>
              <a:buChar char="–"/>
              <a:defRPr sz="2000">
                <a:solidFill>
                  <a:schemeClr val="bg1"/>
                </a:solidFill>
                <a:latin typeface="+mn-lt"/>
                <a:cs typeface="+mn-cs"/>
              </a:defRPr>
            </a:lvl4pPr>
            <a:lvl5pPr marL="2057400" indent="-228600" algn="l" rtl="0" eaLnBrk="1" fontAlgn="base" hangingPunct="1">
              <a:spcBef>
                <a:spcPct val="20000"/>
              </a:spcBef>
              <a:spcAft>
                <a:spcPct val="0"/>
              </a:spcAft>
              <a:buChar char="»"/>
              <a:defRPr sz="2000">
                <a:solidFill>
                  <a:schemeClr val="bg1"/>
                </a:solidFill>
                <a:latin typeface="+mn-lt"/>
                <a:cs typeface="+mn-cs"/>
              </a:defRPr>
            </a:lvl5pPr>
            <a:lvl6pPr marL="2514600" indent="-228600" algn="l" rtl="0" eaLnBrk="1" fontAlgn="base" hangingPunct="1">
              <a:spcBef>
                <a:spcPct val="20000"/>
              </a:spcBef>
              <a:spcAft>
                <a:spcPct val="0"/>
              </a:spcAft>
              <a:buChar char="»"/>
              <a:defRPr sz="2000">
                <a:solidFill>
                  <a:schemeClr val="bg1"/>
                </a:solidFill>
                <a:latin typeface="+mn-lt"/>
                <a:cs typeface="+mn-cs"/>
              </a:defRPr>
            </a:lvl6pPr>
            <a:lvl7pPr marL="2971800" indent="-228600" algn="l" rtl="0" eaLnBrk="1" fontAlgn="base" hangingPunct="1">
              <a:spcBef>
                <a:spcPct val="20000"/>
              </a:spcBef>
              <a:spcAft>
                <a:spcPct val="0"/>
              </a:spcAft>
              <a:buChar char="»"/>
              <a:defRPr sz="2000">
                <a:solidFill>
                  <a:schemeClr val="bg1"/>
                </a:solidFill>
                <a:latin typeface="+mn-lt"/>
                <a:cs typeface="+mn-cs"/>
              </a:defRPr>
            </a:lvl7pPr>
            <a:lvl8pPr marL="3429000" indent="-228600" algn="l" rtl="0" eaLnBrk="1" fontAlgn="base" hangingPunct="1">
              <a:spcBef>
                <a:spcPct val="20000"/>
              </a:spcBef>
              <a:spcAft>
                <a:spcPct val="0"/>
              </a:spcAft>
              <a:buChar char="»"/>
              <a:defRPr sz="2000">
                <a:solidFill>
                  <a:schemeClr val="bg1"/>
                </a:solidFill>
                <a:latin typeface="+mn-lt"/>
                <a:cs typeface="+mn-cs"/>
              </a:defRPr>
            </a:lvl8pPr>
            <a:lvl9pPr marL="3886200" indent="-228600" algn="l" rtl="0" eaLnBrk="1" fontAlgn="base" hangingPunct="1">
              <a:spcBef>
                <a:spcPct val="20000"/>
              </a:spcBef>
              <a:spcAft>
                <a:spcPct val="0"/>
              </a:spcAft>
              <a:buChar char="»"/>
              <a:defRPr sz="2000">
                <a:solidFill>
                  <a:schemeClr val="bg1"/>
                </a:solidFill>
                <a:latin typeface="+mn-lt"/>
                <a:cs typeface="+mn-cs"/>
              </a:defRPr>
            </a:lvl9pPr>
          </a:lstStyle>
          <a:p>
            <a:pPr marL="0" indent="0" defTabSz="914183">
              <a:buNone/>
              <a:defRPr/>
            </a:pPr>
            <a:endParaRPr lang="en-US" sz="2400" kern="0" dirty="0">
              <a:solidFill>
                <a:srgbClr val="FFFFFF"/>
              </a:solidFill>
            </a:endParaRPr>
          </a:p>
        </p:txBody>
      </p:sp>
      <p:pic>
        <p:nvPicPr>
          <p:cNvPr id="89092" name="Picture 5">
            <a:extLst>
              <a:ext uri="{FF2B5EF4-FFF2-40B4-BE49-F238E27FC236}">
                <a16:creationId xmlns:a16="http://schemas.microsoft.com/office/drawing/2014/main" id="{9D956FBA-1F8B-4261-81BE-10B4124236A0}"/>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66000"/>
                    </a14:imgEffect>
                  </a14:imgLayer>
                </a14:imgProps>
              </a:ext>
              <a:ext uri="{28A0092B-C50C-407E-A947-70E740481C1C}">
                <a14:useLocalDpi xmlns:a14="http://schemas.microsoft.com/office/drawing/2010/main"/>
              </a:ext>
            </a:extLst>
          </a:blip>
          <a:srcRect/>
          <a:stretch>
            <a:fillRect/>
          </a:stretch>
        </p:blipFill>
        <p:spPr bwMode="auto">
          <a:xfrm>
            <a:off x="1472391" y="1372942"/>
            <a:ext cx="9742271" cy="521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3">
            <a:extLst>
              <a:ext uri="{FF2B5EF4-FFF2-40B4-BE49-F238E27FC236}">
                <a16:creationId xmlns:a16="http://schemas.microsoft.com/office/drawing/2014/main" id="{28AF298A-4671-41F3-9432-1CDAB12A0491}"/>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The Urban Challenge: Long Duration</a:t>
            </a:r>
          </a:p>
        </p:txBody>
      </p:sp>
      <p:sp>
        <p:nvSpPr>
          <p:cNvPr id="2" name="Slide Number Placeholder 1">
            <a:extLst>
              <a:ext uri="{FF2B5EF4-FFF2-40B4-BE49-F238E27FC236}">
                <a16:creationId xmlns:a16="http://schemas.microsoft.com/office/drawing/2014/main" id="{C3FB948F-331E-4A93-9DA0-A81969188A0D}"/>
              </a:ext>
            </a:extLst>
          </p:cNvPr>
          <p:cNvSpPr>
            <a:spLocks noGrp="1"/>
          </p:cNvSpPr>
          <p:nvPr>
            <p:ph type="sldNum" sz="quarter" idx="12"/>
          </p:nvPr>
        </p:nvSpPr>
        <p:spPr/>
        <p:txBody>
          <a:bodyPr/>
          <a:lstStyle/>
          <a:p>
            <a:fld id="{00865948-8B76-4A50-B7DB-B45DBE1BD062}" type="slidenum">
              <a:rPr lang="fr-CH" smtClean="0"/>
              <a:t>6</a:t>
            </a:fld>
            <a:endParaRPr lang="fr-CH"/>
          </a:p>
        </p:txBody>
      </p:sp>
    </p:spTree>
    <p:extLst>
      <p:ext uri="{BB962C8B-B14F-4D97-AF65-F5344CB8AC3E}">
        <p14:creationId xmlns:p14="http://schemas.microsoft.com/office/powerpoint/2010/main" val="2480232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Content Placeholder 1">
            <a:extLst>
              <a:ext uri="{FF2B5EF4-FFF2-40B4-BE49-F238E27FC236}">
                <a16:creationId xmlns:a16="http://schemas.microsoft.com/office/drawing/2014/main" id="{4ECFE1A3-BFE9-4AF7-9921-0F5E14FD96BD}"/>
              </a:ext>
            </a:extLst>
          </p:cNvPr>
          <p:cNvSpPr>
            <a:spLocks noGrp="1"/>
          </p:cNvSpPr>
          <p:nvPr>
            <p:ph idx="1"/>
          </p:nvPr>
        </p:nvSpPr>
        <p:spPr>
          <a:xfrm>
            <a:off x="638175" y="2255422"/>
            <a:ext cx="10915650" cy="2693509"/>
          </a:xfrm>
        </p:spPr>
        <p:txBody>
          <a:bodyPr anchor="ctr">
            <a:normAutofit/>
          </a:bodyPr>
          <a:lstStyle/>
          <a:p>
            <a:pPr marL="288405" indent="0" algn="ctr">
              <a:spcBef>
                <a:spcPct val="0"/>
              </a:spcBef>
              <a:buNone/>
            </a:pPr>
            <a:r>
              <a:rPr lang="en-US" altLang="fr-FR" i="1" dirty="0">
                <a:ea typeface="ＭＳ Ｐゴシック" panose="020B0600070205080204" pitchFamily="34" charset="-128"/>
              </a:rPr>
              <a:t>“The area within which civilians vulnerable to disruptions in essential services reside and the network of components supporting those </a:t>
            </a:r>
            <a:r>
              <a:rPr lang="fr-CH" altLang="fr-FR" i="1" dirty="0">
                <a:ea typeface="ＭＳ Ｐゴシック" panose="020B0600070205080204" pitchFamily="34" charset="-128"/>
              </a:rPr>
              <a:t>services.»</a:t>
            </a:r>
          </a:p>
        </p:txBody>
      </p:sp>
      <p:sp>
        <p:nvSpPr>
          <p:cNvPr id="4" name="Title 3">
            <a:extLst>
              <a:ext uri="{FF2B5EF4-FFF2-40B4-BE49-F238E27FC236}">
                <a16:creationId xmlns:a16="http://schemas.microsoft.com/office/drawing/2014/main" id="{06F0FFCC-096D-4B03-9E0B-2E6467BB6A92}"/>
              </a:ext>
            </a:extLst>
          </p:cNvPr>
          <p:cNvSpPr txBox="1">
            <a:spLocks/>
          </p:cNvSpPr>
          <p:nvPr/>
        </p:nvSpPr>
        <p:spPr>
          <a:xfrm>
            <a:off x="937952" y="1936231"/>
            <a:ext cx="7657408" cy="8310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3200" dirty="0">
                <a:solidFill>
                  <a:srgbClr val="0000FF"/>
                </a:solidFill>
                <a:latin typeface="+mn-lt"/>
              </a:rPr>
              <a:t>Humanitarian Definition of the </a:t>
            </a:r>
            <a:r>
              <a:rPr lang="en-US" sz="3200" b="1" dirty="0">
                <a:solidFill>
                  <a:srgbClr val="0000FF"/>
                </a:solidFill>
                <a:latin typeface="+mn-lt"/>
              </a:rPr>
              <a:t>Urban Context</a:t>
            </a:r>
            <a:r>
              <a:rPr lang="en-US" sz="3200" dirty="0">
                <a:latin typeface="+mn-lt"/>
              </a:rPr>
              <a:t>:</a:t>
            </a:r>
          </a:p>
        </p:txBody>
      </p:sp>
      <p:sp>
        <p:nvSpPr>
          <p:cNvPr id="5" name="Title 3">
            <a:extLst>
              <a:ext uri="{FF2B5EF4-FFF2-40B4-BE49-F238E27FC236}">
                <a16:creationId xmlns:a16="http://schemas.microsoft.com/office/drawing/2014/main" id="{B97E2564-E6E7-4DD2-9CF0-03ADF3A46ADA}"/>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The Urban Challenge: Definition</a:t>
            </a:r>
          </a:p>
        </p:txBody>
      </p:sp>
      <p:sp>
        <p:nvSpPr>
          <p:cNvPr id="2" name="Slide Number Placeholder 1">
            <a:extLst>
              <a:ext uri="{FF2B5EF4-FFF2-40B4-BE49-F238E27FC236}">
                <a16:creationId xmlns:a16="http://schemas.microsoft.com/office/drawing/2014/main" id="{7A324A89-01CB-436B-A761-97424B4D3CDE}"/>
              </a:ext>
            </a:extLst>
          </p:cNvPr>
          <p:cNvSpPr>
            <a:spLocks noGrp="1"/>
          </p:cNvSpPr>
          <p:nvPr>
            <p:ph type="sldNum" sz="quarter" idx="12"/>
          </p:nvPr>
        </p:nvSpPr>
        <p:spPr/>
        <p:txBody>
          <a:bodyPr/>
          <a:lstStyle/>
          <a:p>
            <a:fld id="{00865948-8B76-4A50-B7DB-B45DBE1BD062}" type="slidenum">
              <a:rPr lang="fr-CH" smtClean="0"/>
              <a:t>7</a:t>
            </a:fld>
            <a:endParaRPr lang="fr-CH"/>
          </a:p>
        </p:txBody>
      </p:sp>
    </p:spTree>
    <p:extLst>
      <p:ext uri="{BB962C8B-B14F-4D97-AF65-F5344CB8AC3E}">
        <p14:creationId xmlns:p14="http://schemas.microsoft.com/office/powerpoint/2010/main" val="2937338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Go to End 2">
            <a:hlinkClick r:id="" action="ppaction://hlinkshowjump?jump=lastslide" highlightClick="1"/>
            <a:extLst>
              <a:ext uri="{FF2B5EF4-FFF2-40B4-BE49-F238E27FC236}">
                <a16:creationId xmlns:a16="http://schemas.microsoft.com/office/drawing/2014/main" id="{06349F95-08D4-4A7B-82FF-2AB9550FF1B8}"/>
              </a:ext>
            </a:extLst>
          </p:cNvPr>
          <p:cNvSpPr/>
          <p:nvPr/>
        </p:nvSpPr>
        <p:spPr>
          <a:xfrm>
            <a:off x="2781300" y="2780065"/>
            <a:ext cx="3314700" cy="234315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3187" name="Content Placeholder 2">
            <a:extLst>
              <a:ext uri="{FF2B5EF4-FFF2-40B4-BE49-F238E27FC236}">
                <a16:creationId xmlns:a16="http://schemas.microsoft.com/office/drawing/2014/main" id="{0F771ADB-68F7-489F-ABB8-64F7700C6324}"/>
              </a:ext>
            </a:extLst>
          </p:cNvPr>
          <p:cNvSpPr>
            <a:spLocks noGrp="1"/>
          </p:cNvSpPr>
          <p:nvPr>
            <p:ph idx="1"/>
          </p:nvPr>
        </p:nvSpPr>
        <p:spPr>
          <a:xfrm>
            <a:off x="6376207" y="3200400"/>
            <a:ext cx="4156018" cy="1791391"/>
          </a:xfrm>
        </p:spPr>
        <p:txBody>
          <a:bodyPr>
            <a:normAutofit/>
          </a:bodyPr>
          <a:lstStyle/>
          <a:p>
            <a:pPr marL="0" indent="0">
              <a:buNone/>
            </a:pPr>
            <a:r>
              <a:rPr lang="en-US" altLang="fr-FR" sz="2400" b="1" dirty="0"/>
              <a:t>Video:</a:t>
            </a:r>
          </a:p>
          <a:p>
            <a:pPr marL="0" indent="0">
              <a:buNone/>
            </a:pPr>
            <a:r>
              <a:rPr lang="en-US" sz="2400" i="1" dirty="0"/>
              <a:t>Facing urban Challenges</a:t>
            </a:r>
          </a:p>
          <a:p>
            <a:pPr marL="0" indent="0">
              <a:buNone/>
            </a:pPr>
            <a:r>
              <a:rPr lang="en-US" altLang="fr-FR" sz="2400" dirty="0"/>
              <a:t>(Engl., 6:21)</a:t>
            </a:r>
            <a:endParaRPr lang="fr-CH" altLang="fr-FR" sz="2400" dirty="0"/>
          </a:p>
        </p:txBody>
      </p:sp>
      <p:sp>
        <p:nvSpPr>
          <p:cNvPr id="7" name="Title 3">
            <a:extLst>
              <a:ext uri="{FF2B5EF4-FFF2-40B4-BE49-F238E27FC236}">
                <a16:creationId xmlns:a16="http://schemas.microsoft.com/office/drawing/2014/main" id="{45AEA741-A244-4176-95F0-C09BB38F2DED}"/>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The Urban Challenge</a:t>
            </a:r>
          </a:p>
        </p:txBody>
      </p:sp>
      <p:sp>
        <p:nvSpPr>
          <p:cNvPr id="2" name="Rectangle 1">
            <a:extLst>
              <a:ext uri="{FF2B5EF4-FFF2-40B4-BE49-F238E27FC236}">
                <a16:creationId xmlns:a16="http://schemas.microsoft.com/office/drawing/2014/main" id="{8BD7D814-3F31-4E88-B8D2-DFDF6C4DA0A8}"/>
              </a:ext>
            </a:extLst>
          </p:cNvPr>
          <p:cNvSpPr/>
          <p:nvPr/>
        </p:nvSpPr>
        <p:spPr>
          <a:xfrm>
            <a:off x="1448657" y="5805403"/>
            <a:ext cx="10171415" cy="461665"/>
          </a:xfrm>
          <a:prstGeom prst="rect">
            <a:avLst/>
          </a:prstGeom>
        </p:spPr>
        <p:txBody>
          <a:bodyPr wrap="square">
            <a:spAutoFit/>
          </a:bodyPr>
          <a:lstStyle/>
          <a:p>
            <a:r>
              <a:rPr lang="fr-CH" sz="2400" dirty="0">
                <a:hlinkClick r:id="rId3"/>
              </a:rPr>
              <a:t>https://www.icrc.org/en/document/water-and-habitat-facing-urban-challenges</a:t>
            </a:r>
            <a:endParaRPr lang="fr-CH" sz="2400" dirty="0"/>
          </a:p>
        </p:txBody>
      </p:sp>
      <p:sp>
        <p:nvSpPr>
          <p:cNvPr id="4" name="Slide Number Placeholder 3">
            <a:extLst>
              <a:ext uri="{FF2B5EF4-FFF2-40B4-BE49-F238E27FC236}">
                <a16:creationId xmlns:a16="http://schemas.microsoft.com/office/drawing/2014/main" id="{972B0D48-AC49-4E13-8DE0-F0B6E70F5356}"/>
              </a:ext>
            </a:extLst>
          </p:cNvPr>
          <p:cNvSpPr>
            <a:spLocks noGrp="1"/>
          </p:cNvSpPr>
          <p:nvPr>
            <p:ph type="sldNum" sz="quarter" idx="12"/>
          </p:nvPr>
        </p:nvSpPr>
        <p:spPr/>
        <p:txBody>
          <a:bodyPr/>
          <a:lstStyle/>
          <a:p>
            <a:fld id="{00865948-8B76-4A50-B7DB-B45DBE1BD062}" type="slidenum">
              <a:rPr lang="fr-CH" smtClean="0"/>
              <a:t>8</a:t>
            </a:fld>
            <a:endParaRPr lang="fr-CH"/>
          </a:p>
        </p:txBody>
      </p:sp>
    </p:spTree>
    <p:extLst>
      <p:ext uri="{BB962C8B-B14F-4D97-AF65-F5344CB8AC3E}">
        <p14:creationId xmlns:p14="http://schemas.microsoft.com/office/powerpoint/2010/main" val="2289096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EB6A3703-8CF1-422C-9CA8-E93504995190}"/>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en-US" sz="4399" u="sng" dirty="0">
                <a:latin typeface="+mn-lt"/>
              </a:rPr>
              <a:t>Essential Services: Critical Components</a:t>
            </a:r>
          </a:p>
        </p:txBody>
      </p:sp>
      <p:grpSp>
        <p:nvGrpSpPr>
          <p:cNvPr id="10" name="Group 2">
            <a:extLst>
              <a:ext uri="{FF2B5EF4-FFF2-40B4-BE49-F238E27FC236}">
                <a16:creationId xmlns:a16="http://schemas.microsoft.com/office/drawing/2014/main" id="{D31AA408-D1E8-4697-AD9D-08D6116BC594}"/>
              </a:ext>
            </a:extLst>
          </p:cNvPr>
          <p:cNvGrpSpPr>
            <a:grpSpLocks/>
          </p:cNvGrpSpPr>
          <p:nvPr/>
        </p:nvGrpSpPr>
        <p:grpSpPr bwMode="auto">
          <a:xfrm>
            <a:off x="4541080" y="1373204"/>
            <a:ext cx="3563766" cy="3508637"/>
            <a:chOff x="1776" y="221"/>
            <a:chExt cx="2290" cy="2254"/>
          </a:xfrm>
        </p:grpSpPr>
        <p:sp>
          <p:nvSpPr>
            <p:cNvPr id="11" name="Text Box 3">
              <a:extLst>
                <a:ext uri="{FF2B5EF4-FFF2-40B4-BE49-F238E27FC236}">
                  <a16:creationId xmlns:a16="http://schemas.microsoft.com/office/drawing/2014/main" id="{D8BE909E-CE3A-4C74-A8C8-6E2B2EC8C406}"/>
                </a:ext>
              </a:extLst>
            </p:cNvPr>
            <p:cNvSpPr txBox="1">
              <a:spLocks noChangeArrowheads="1"/>
            </p:cNvSpPr>
            <p:nvPr/>
          </p:nvSpPr>
          <p:spPr bwMode="auto">
            <a:xfrm>
              <a:off x="1776" y="221"/>
              <a:ext cx="2290" cy="2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782" tIns="26407" rIns="50782" bIns="26407">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5pPr>
              <a:lvl6pPr marL="47720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6pPr>
              <a:lvl7pPr marL="52292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7pPr>
              <a:lvl8pPr marL="56864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8pPr>
              <a:lvl9pPr marL="6143625" indent="-2486025" defTabSz="107632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5700">
                  <a:solidFill>
                    <a:schemeClr val="tx1"/>
                  </a:solidFill>
                  <a:latin typeface="Arial" panose="020B0604020202020204" pitchFamily="34" charset="0"/>
                  <a:ea typeface="ＭＳ Ｐゴシック" panose="020B0600070205080204" pitchFamily="34" charset="-128"/>
                </a:defRPr>
              </a:lvl9pPr>
            </a:lstStyle>
            <a:p>
              <a:pPr algn="ctr">
                <a:buSzPct val="100000"/>
              </a:pPr>
              <a:r>
                <a:rPr lang="fr-CH" altLang="fr-FR" sz="22455" dirty="0">
                  <a:solidFill>
                    <a:srgbClr val="FF0000"/>
                  </a:solidFill>
                  <a:ea typeface="Arial Unicode MS" panose="020B0604020202020204" pitchFamily="34" charset="-128"/>
                  <a:cs typeface="Arial Unicode MS" panose="020B0604020202020204" pitchFamily="34" charset="-128"/>
                </a:rPr>
                <a:t>?</a:t>
              </a:r>
            </a:p>
          </p:txBody>
        </p:sp>
        <p:sp>
          <p:nvSpPr>
            <p:cNvPr id="12" name="Oval 4">
              <a:extLst>
                <a:ext uri="{FF2B5EF4-FFF2-40B4-BE49-F238E27FC236}">
                  <a16:creationId xmlns:a16="http://schemas.microsoft.com/office/drawing/2014/main" id="{11AFB23E-114C-43C8-B8AE-9F590812A2F0}"/>
                </a:ext>
              </a:extLst>
            </p:cNvPr>
            <p:cNvSpPr>
              <a:spLocks noChangeArrowheads="1"/>
            </p:cNvSpPr>
            <p:nvPr/>
          </p:nvSpPr>
          <p:spPr bwMode="auto">
            <a:xfrm>
              <a:off x="1776" y="221"/>
              <a:ext cx="2254" cy="2254"/>
            </a:xfrm>
            <a:prstGeom prst="ellipse">
              <a:avLst/>
            </a:prstGeom>
            <a:noFill/>
            <a:ln w="7632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defRPr/>
              </a:pPr>
              <a:endParaRPr lang="en-US" altLang="fr-FR" sz="3215" dirty="0"/>
            </a:p>
          </p:txBody>
        </p:sp>
      </p:grpSp>
      <p:sp>
        <p:nvSpPr>
          <p:cNvPr id="9" name="TextBox 5">
            <a:extLst>
              <a:ext uri="{FF2B5EF4-FFF2-40B4-BE49-F238E27FC236}">
                <a16:creationId xmlns:a16="http://schemas.microsoft.com/office/drawing/2014/main" id="{DF0B1903-E9D7-41F5-B9E5-7EFCF5FC877A}"/>
              </a:ext>
            </a:extLst>
          </p:cNvPr>
          <p:cNvSpPr txBox="1">
            <a:spLocks noChangeArrowheads="1"/>
          </p:cNvSpPr>
          <p:nvPr/>
        </p:nvSpPr>
        <p:spPr bwMode="auto">
          <a:xfrm>
            <a:off x="1938244" y="5225105"/>
            <a:ext cx="892649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fr-FR" sz="2800" dirty="0"/>
              <a:t>What are the three main components that all essential services require in order to function?</a:t>
            </a:r>
            <a:endParaRPr lang="fr-CH" altLang="fr-FR" sz="2800" dirty="0"/>
          </a:p>
        </p:txBody>
      </p:sp>
      <p:sp>
        <p:nvSpPr>
          <p:cNvPr id="2" name="Slide Number Placeholder 1">
            <a:extLst>
              <a:ext uri="{FF2B5EF4-FFF2-40B4-BE49-F238E27FC236}">
                <a16:creationId xmlns:a16="http://schemas.microsoft.com/office/drawing/2014/main" id="{90056964-00F9-48F3-B5C0-7B145C851754}"/>
              </a:ext>
            </a:extLst>
          </p:cNvPr>
          <p:cNvSpPr>
            <a:spLocks noGrp="1"/>
          </p:cNvSpPr>
          <p:nvPr>
            <p:ph type="sldNum" sz="quarter" idx="12"/>
          </p:nvPr>
        </p:nvSpPr>
        <p:spPr/>
        <p:txBody>
          <a:bodyPr/>
          <a:lstStyle/>
          <a:p>
            <a:fld id="{00865948-8B76-4A50-B7DB-B45DBE1BD062}" type="slidenum">
              <a:rPr lang="fr-CH" smtClean="0"/>
              <a:t>9</a:t>
            </a:fld>
            <a:endParaRPr lang="fr-CH"/>
          </a:p>
        </p:txBody>
      </p:sp>
    </p:spTree>
    <p:extLst>
      <p:ext uri="{BB962C8B-B14F-4D97-AF65-F5344CB8AC3E}">
        <p14:creationId xmlns:p14="http://schemas.microsoft.com/office/powerpoint/2010/main" val="4161048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ICRC Team Document" ma:contentTypeID="0x010100F306B2604BE44180B8B82333BE64DF4E005A5CBB6C53404A16AAEA5338BA523999000A8DC57427FE8447B6BC7D6E7F551E9D" ma:contentTypeVersion="42" ma:contentTypeDescription="Upload Form" ma:contentTypeScope="" ma:versionID="00a5e3a414205b0cd270913d25c6840e">
  <xsd:schema xmlns:xsd="http://www.w3.org/2001/XMLSchema" xmlns:xs="http://www.w3.org/2001/XMLSchema" xmlns:p="http://schemas.microsoft.com/office/2006/metadata/properties" xmlns:ns1="http://schemas.microsoft.com/sharepoint/v3" xmlns:ns2="71402401-ee9a-4cfa-82a8-ebbd88d5d766" xmlns:ns3="a8a2af44-4b8d-404b-a8bd-4186350a523c" xmlns:ns4="775538c5-eb89-48ba-a372-0acd5d6f1291" targetNamespace="http://schemas.microsoft.com/office/2006/metadata/properties" ma:root="true" ma:fieldsID="9601ed9a50bfa6825adc6b667e50086b" ns1:_="" ns2:_="" ns3:_="" ns4:_="">
    <xsd:import namespace="http://schemas.microsoft.com/sharepoint/v3"/>
    <xsd:import namespace="71402401-ee9a-4cfa-82a8-ebbd88d5d766"/>
    <xsd:import namespace="a8a2af44-4b8d-404b-a8bd-4186350a523c"/>
    <xsd:import namespace="775538c5-eb89-48ba-a372-0acd5d6f1291"/>
    <xsd:element name="properties">
      <xsd:complexType>
        <xsd:sequence>
          <xsd:element name="documentManagement">
            <xsd:complexType>
              <xsd:all>
                <xsd:element ref="ns2:ICRCIMP_IsFocus" minOccurs="0"/>
                <xsd:element ref="ns3:IsIntranet" minOccurs="0"/>
                <xsd:element ref="ns3:Period_x0020_start" minOccurs="0"/>
                <xsd:element ref="ns3:Period_x0020_end" minOccurs="0"/>
                <xsd:element ref="ns2:ICRCIMP_IsRecord" minOccurs="0"/>
                <xsd:element ref="ns2:ICRCIMP_RMIdentifier" minOccurs="0"/>
                <xsd:element ref="ns2:ICRCIMP_RMTransfer" minOccurs="0"/>
                <xsd:element ref="ns1:AverageRating" minOccurs="0"/>
                <xsd:element ref="ns1:RatingCount" minOccurs="0"/>
                <xsd:element ref="ns3:_dlc_DocIdUrl" minOccurs="0"/>
                <xsd:element ref="ns2:ICRCIMP_RMUnitInCharge_H" minOccurs="0"/>
                <xsd:element ref="ns3:TaxCatchAll" minOccurs="0"/>
                <xsd:element ref="ns3:TaxCatchAllLabel" minOccurs="0"/>
                <xsd:element ref="ns3:_dlc_DocIdPersistId" minOccurs="0"/>
                <xsd:element ref="ns2:ICRCIMP_Keyword_H" minOccurs="0"/>
                <xsd:element ref="ns3:_dlc_DocId" minOccurs="0"/>
                <xsd:element ref="ns2:ICRCIMP_OrganizationalAccronym_H" minOccurs="0"/>
                <xsd:element ref="ns2:ICRCIMP_Country_H" minOccurs="0"/>
                <xsd:element ref="ns2:ICRCIMP_DocumentType_H" minOccurs="0"/>
                <xsd:element ref="ns2:ICRCIMP_IHT_H" minOccurs="0"/>
                <xsd:element ref="ns2:ICRCIMP_BusinessFunction_H" minOccurs="0"/>
                <xsd:element ref="ns4:pe3ed4b1638e49a0a22b56e84a30773f" minOccurs="0"/>
                <xsd:element ref="ns2:h205814a13eb4c68bb83316f6dea6ef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6" nillable="true" ma:displayName="Rating (0-5)" ma:decimals="2" ma:description="Average value of all the ratings that have been submitted" ma:hidden="true" ma:internalName="AverageRating" ma:readOnly="false">
      <xsd:simpleType>
        <xsd:restriction base="dms:Number"/>
      </xsd:simpleType>
    </xsd:element>
    <xsd:element name="RatingCount" ma:index="17" nillable="true" ma:displayName="Number of Ratings" ma:decimals="0" ma:description="Number of ratings submitted" ma:hidden="true" ma:internalName="RatingCount"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1402401-ee9a-4cfa-82a8-ebbd88d5d766" elementFormDefault="qualified">
    <xsd:import namespace="http://schemas.microsoft.com/office/2006/documentManagement/types"/>
    <xsd:import namespace="http://schemas.microsoft.com/office/infopath/2007/PartnerControls"/>
    <xsd:element name="ICRCIMP_IsFocus" ma:index="5" nillable="true" ma:displayName="Is Key Document" ma:default="0" ma:internalName="ICRCIMP_IsFocus">
      <xsd:simpleType>
        <xsd:restriction base="dms:Boolean"/>
      </xsd:simpleType>
    </xsd:element>
    <xsd:element name="ICRCIMP_IsRecord" ma:index="12" nillable="true" ma:displayName="Is Record" ma:default="0" ma:internalName="ICRCIMP_IsRecord">
      <xsd:simpleType>
        <xsd:restriction base="dms:Boolean"/>
      </xsd:simpleType>
    </xsd:element>
    <xsd:element name="ICRCIMP_RMIdentifier" ma:index="13" nillable="true" ma:displayName="RM Identifier" ma:hidden="true" ma:internalName="ICRCIMP_RMIdentifier" ma:readOnly="false">
      <xsd:simpleType>
        <xsd:restriction base="dms:Text"/>
      </xsd:simpleType>
    </xsd:element>
    <xsd:element name="ICRCIMP_RMTransfer" ma:index="15" nillable="true" ma:displayName="RM Transfer" ma:format="Image" ma:hidden="true" ma:internalName="ICRCIMP_RMTransfer"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ICRCIMP_RMUnitInCharge_H" ma:index="25" nillable="true" ma:taxonomy="true" ma:internalName="ICRCIMP_RMUnitInCharge_H" ma:taxonomyFieldName="ICRCIMP_RMUnitInCharge" ma:displayName="RM Unit In Charge" ma:readOnly="false" ma:default="" ma:fieldId="{6e3f7d82-bb30-4acf-bd11-eef511e2f6ff}"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Keyword_H" ma:index="29" nillable="true" ma:taxonomy="true" ma:internalName="ICRCIMP_Keyword_H" ma:taxonomyFieldName="ICRCIMP_Keyword" ma:displayName="Keyword" ma:readOnly="false" ma:default="" ma:fieldId="{f27af7a6-d078-4508-aeeb-bc60d2b2a9c2}" ma:taxonomyMulti="true" ma:sspId="ab0fa9d1-5a5a-4c9b-9c24-b67ffc5bb60f" ma:termSetId="9e1982ce-954c-4bc3-b476-a56a519943c0" ma:anchorId="dc16195f-09ad-42a4-9fc8-901be5812cbf" ma:open="false" ma:isKeyword="false">
      <xsd:complexType>
        <xsd:sequence>
          <xsd:element ref="pc:Terms" minOccurs="0" maxOccurs="1"/>
        </xsd:sequence>
      </xsd:complexType>
    </xsd:element>
    <xsd:element name="ICRCIMP_OrganizationalAccronym_H" ma:index="31" nillable="true" ma:taxonomy="true" ma:internalName="ICRCIMP_OrganizationalAccronym_H" ma:taxonomyFieldName="ICRCIMP_OrganizationalAccronym" ma:displayName="Organizational Acronym" ma:readOnly="false" ma:default="" ma:fieldId="{7ccf5c89-e992-4c56-8c3d-f080454b7083}"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Country_H" ma:index="32" nillable="true" ma:taxonomy="true" ma:internalName="ICRCIMP_Country_H" ma:taxonomyFieldName="ICRCIMP_Country" ma:displayName="Country" ma:readOnly="false" ma:default="" ma:fieldId="{43c356ae-dbf9-4781-9db5-36f4e2c43aa5}" ma:taxonomyMulti="true" ma:sspId="ab0fa9d1-5a5a-4c9b-9c24-b67ffc5bb60f" ma:termSetId="9e1982ce-954c-4bc3-b476-a56a519943c0" ma:anchorId="ef6172f5-22a7-44c1-85b4-1009e07f4347" ma:open="false" ma:isKeyword="false">
      <xsd:complexType>
        <xsd:sequence>
          <xsd:element ref="pc:Terms" minOccurs="0" maxOccurs="1"/>
        </xsd:sequence>
      </xsd:complexType>
    </xsd:element>
    <xsd:element name="ICRCIMP_DocumentType_H" ma:index="33" nillable="true" ma:taxonomy="true" ma:internalName="ICRCIMP_DocumentType_H" ma:taxonomyFieldName="ICRCIMP_DocumentType" ma:displayName="Document Type" ma:readOnly="false" ma:default="" ma:fieldId="{be9838ba-4f15-4a58-a832-ef14848e4da7}" ma:sspId="ab0fa9d1-5a5a-4c9b-9c24-b67ffc5bb60f" ma:termSetId="9e1982ce-954c-4bc3-b476-a56a519943c0" ma:anchorId="d4aee717-125d-40b5-a4ac-9555539d892b" ma:open="false" ma:isKeyword="false">
      <xsd:complexType>
        <xsd:sequence>
          <xsd:element ref="pc:Terms" minOccurs="0" maxOccurs="1"/>
        </xsd:sequence>
      </xsd:complexType>
    </xsd:element>
    <xsd:element name="ICRCIMP_IHT_H" ma:index="34" nillable="true" ma:taxonomy="true" ma:internalName="ICRCIMP_IHT_H" ma:taxonomyFieldName="ICRCIMP_IHT" ma:displayName="IHT" ma:readOnly="false" ma:default="" ma:fieldId="{065c2617-21f6-47e4-87f5-3c0378fecd5d}" ma:sspId="ab0fa9d1-5a5a-4c9b-9c24-b67ffc5bb60f" ma:termSetId="9e1982ce-954c-4bc3-b476-a56a519943c0" ma:anchorId="b0b0a92e-8599-45de-9f88-f18d1883a95e" ma:open="false" ma:isKeyword="false">
      <xsd:complexType>
        <xsd:sequence>
          <xsd:element ref="pc:Terms" minOccurs="0" maxOccurs="1"/>
        </xsd:sequence>
      </xsd:complexType>
    </xsd:element>
    <xsd:element name="ICRCIMP_BusinessFunction_H" ma:index="35" nillable="true" ma:taxonomy="true" ma:internalName="ICRCIMP_BusinessFunction_H" ma:taxonomyFieldName="ICRCIMP_BusinessFunction" ma:displayName="Business Function" ma:readOnly="false" ma:default="" ma:fieldId="{135f9e93-e411-4f51-a3e4-c80a6701173e}" ma:sspId="ab0fa9d1-5a5a-4c9b-9c24-b67ffc5bb60f" ma:termSetId="9e1982ce-954c-4bc3-b476-a56a519943c0" ma:anchorId="1f494b62-34d6-4855-af7c-08b76e795dc3" ma:open="false" ma:isKeyword="false">
      <xsd:complexType>
        <xsd:sequence>
          <xsd:element ref="pc:Terms" minOccurs="0" maxOccurs="1"/>
        </xsd:sequence>
      </xsd:complexType>
    </xsd:element>
    <xsd:element name="h205814a13eb4c68bb83316f6dea6ef2" ma:index="38" nillable="true" ma:taxonomy="true" ma:internalName="h205814a13eb4c68bb83316f6dea6ef2" ma:taxonomyFieldName="ICRCIMP_KeyIssue" ma:displayName="Key Issue" ma:fieldId="{1205814a-13eb-4c68-bb83-316f6dea6ef2}"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a2af44-4b8d-404b-a8bd-4186350a523c" elementFormDefault="qualified">
    <xsd:import namespace="http://schemas.microsoft.com/office/2006/documentManagement/types"/>
    <xsd:import namespace="http://schemas.microsoft.com/office/infopath/2007/PartnerControls"/>
    <xsd:element name="IsIntranet" ma:index="6" nillable="true" ma:displayName="Is Intranet" ma:default="0" ma:internalName="IsIntranet">
      <xsd:simpleType>
        <xsd:restriction base="dms:Boolean"/>
      </xsd:simpleType>
    </xsd:element>
    <xsd:element name="Period_x0020_start" ma:index="10" nillable="true" ma:displayName="Period start" ma:format="DateOnly" ma:internalName="Period_x0020_start">
      <xsd:simpleType>
        <xsd:restriction base="dms:DateTime"/>
      </xsd:simpleType>
    </xsd:element>
    <xsd:element name="Period_x0020_end" ma:index="11" nillable="true" ma:displayName="Period end" ma:format="DateOnly" ma:internalName="Period_x0020_end">
      <xsd:simpleType>
        <xsd:restriction base="dms:DateTime"/>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26" nillable="true" ma:displayName="Taxonomy Catch All Column" ma:hidden="true" ma:list="{bb80481a-0eda-4050-92b4-209d87b2a08d}" ma:internalName="TaxCatchAll" ma:showField="CatchAllData"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TaxCatchAllLabel" ma:index="27" nillable="true" ma:displayName="Taxonomy Catch All Column1" ma:hidden="true" ma:list="{bb80481a-0eda-4050-92b4-209d87b2a08d}" ma:internalName="TaxCatchAllLabel" ma:readOnly="true" ma:showField="CatchAllDataLabel"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element name="_dlc_DocId" ma:index="30" nillable="true" ma:displayName="Document ID Value" ma:description="The value of the document ID assigned to this item."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5538c5-eb89-48ba-a372-0acd5d6f1291" elementFormDefault="qualified">
    <xsd:import namespace="http://schemas.microsoft.com/office/2006/documentManagement/types"/>
    <xsd:import namespace="http://schemas.microsoft.com/office/infopath/2007/PartnerControls"/>
    <xsd:element name="pe3ed4b1638e49a0a22b56e84a30773f" ma:index="36" nillable="true" ma:taxonomy="true" ma:internalName="pe3ed4b1638e49a0a22b56e84a30773f" ma:taxonomyFieldName="Key_x0020_Issue" ma:displayName="Key Issue" ma:default="3;#- No key issue|32056555-74b8-4174-9beb-b0d6d010855f" ma:fieldId="{9e3ed4b1-638e-49a0-a22b-56e84a30773f}"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Summary"/>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ICRCIMP_Country_H xmlns="71402401-ee9a-4cfa-82a8-ebbd88d5d766">
      <Terms xmlns="http://schemas.microsoft.com/office/infopath/2007/PartnerControls">
        <TermInfo xmlns="http://schemas.microsoft.com/office/infopath/2007/PartnerControls">
          <TermName xmlns="http://schemas.microsoft.com/office/infopath/2007/PartnerControls">No Country</TermName>
          <TermId xmlns="http://schemas.microsoft.com/office/infopath/2007/PartnerControls">1f55df4f-c103-4303-b974-426a8e7d1d06</TermId>
        </TermInfo>
      </Terms>
    </ICRCIMP_Country_H>
    <Period_x0020_start xmlns="a8a2af44-4b8d-404b-a8bd-4186350a523c">2019-05-30T22:00:00+00:00</Period_x0020_start>
    <TaxCatchAll xmlns="a8a2af44-4b8d-404b-a8bd-4186350a523c">
      <Value>54</Value>
      <Value>4</Value>
      <Value>3</Value>
      <Value>2</Value>
      <Value>1</Value>
    </TaxCatchAll>
    <ICRCIMP_DocumentType_H xmlns="71402401-ee9a-4cfa-82a8-ebbd88d5d766">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7ffa6903-4a6e-4c70-8f5c-101a463ec6d0</TermId>
        </TermInfo>
      </Terms>
    </ICRCIMP_DocumentType_H>
    <ICRCIMP_IHT_H xmlns="71402401-ee9a-4cfa-82a8-ebbd88d5d766">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23eb6094-56fc-4ad4-8ae2-cf1575a694f0</TermId>
        </TermInfo>
      </Terms>
    </ICRCIMP_IHT_H>
    <IsIntranet xmlns="a8a2af44-4b8d-404b-a8bd-4186350a523c">false</IsIntranet>
    <ICRCIMP_BusinessFunction_H xmlns="71402401-ee9a-4cfa-82a8-ebbd88d5d766">
      <Terms xmlns="http://schemas.microsoft.com/office/infopath/2007/PartnerControls">
        <TermInfo xmlns="http://schemas.microsoft.com/office/infopath/2007/PartnerControls">
          <TermName xmlns="http://schemas.microsoft.com/office/infopath/2007/PartnerControls">Assistance</TermName>
          <TermId xmlns="http://schemas.microsoft.com/office/infopath/2007/PartnerControls">9015aaae-65d7-4217-8889-581aaffe05a3</TermId>
        </TermInfo>
      </Terms>
    </ICRCIMP_BusinessFunction_H>
    <ICRCIMP_RMIdentifier xmlns="71402401-ee9a-4cfa-82a8-ebbd88d5d766" xsi:nil="true"/>
    <RatingCount xmlns="http://schemas.microsoft.com/sharepoint/v3" xsi:nil="true"/>
    <ICRCIMP_IsRecord xmlns="71402401-ee9a-4cfa-82a8-ebbd88d5d766">false</ICRCIMP_IsRecord>
    <ICRCIMP_RMTransfer xmlns="71402401-ee9a-4cfa-82a8-ebbd88d5d766">
      <Url xsi:nil="true"/>
      <Description xsi:nil="true"/>
    </ICRCIMP_RMTransfer>
    <ICRCIMP_Keyword_H xmlns="71402401-ee9a-4cfa-82a8-ebbd88d5d766">
      <Terms xmlns="http://schemas.microsoft.com/office/infopath/2007/PartnerControls"/>
    </ICRCIMP_Keyword_H>
    <ICRCIMP_OrganizationalAccronym_H xmlns="71402401-ee9a-4cfa-82a8-ebbd88d5d766">
      <Terms xmlns="http://schemas.microsoft.com/office/infopath/2007/PartnerControls"/>
    </ICRCIMP_OrganizationalAccronym_H>
    <AverageRating xmlns="http://schemas.microsoft.com/sharepoint/v3" xsi:nil="true"/>
    <h205814a13eb4c68bb83316f6dea6ef2 xmlns="71402401-ee9a-4cfa-82a8-ebbd88d5d766">
      <Terms xmlns="http://schemas.microsoft.com/office/infopath/2007/PartnerControls"/>
    </h205814a13eb4c68bb83316f6dea6ef2>
    <ICRCIMP_IsFocus xmlns="71402401-ee9a-4cfa-82a8-ebbd88d5d766">false</ICRCIMP_IsFocus>
    <Period_x0020_end xmlns="a8a2af44-4b8d-404b-a8bd-4186350a523c" xsi:nil="true"/>
    <ICRCIMP_RMUnitInCharge_H xmlns="71402401-ee9a-4cfa-82a8-ebbd88d5d766">
      <Terms xmlns="http://schemas.microsoft.com/office/infopath/2007/PartnerControls"/>
    </ICRCIMP_RMUnitInCharge_H>
    <_dlc_DocId xmlns="a8a2af44-4b8d-404b-a8bd-4186350a523c">TSASSIST-19-1786</_dlc_DocId>
    <_dlc_DocIdUrl xmlns="a8a2af44-4b8d-404b-a8bd-4186350a523c">
      <Url>https://collab.ext.icrc.org/sites/TS_ASSIST/_layouts/15/DocIdRedir.aspx?ID=TSASSIST-19-1786</Url>
      <Description>TSASSIST-19-1786</Description>
    </_dlc_DocIdUrl>
    <pe3ed4b1638e49a0a22b56e84a30773f xmlns="775538c5-eb89-48ba-a372-0acd5d6f1291">
      <Terms xmlns="http://schemas.microsoft.com/office/infopath/2007/PartnerControls">
        <TermInfo xmlns="http://schemas.microsoft.com/office/infopath/2007/PartnerControls">
          <TermName xmlns="http://schemas.microsoft.com/office/infopath/2007/PartnerControls">- No key issue</TermName>
          <TermId xmlns="http://schemas.microsoft.com/office/infopath/2007/PartnerControls">32056555-74b8-4174-9beb-b0d6d010855f</TermId>
        </TermInfo>
      </Terms>
    </pe3ed4b1638e49a0a22b56e84a30773f>
  </documentManagement>
</p:properties>
</file>

<file path=customXml/item5.xml><?xml version="1.0" encoding="utf-8"?>
<?mso-contentType ?>
<SharedContentType xmlns="Microsoft.SharePoint.Taxonomy.ContentTypeSync" SourceId="ab0fa9d1-5a5a-4c9b-9c24-b67ffc5bb60f" ContentTypeId="0x010100F306B2604BE44180B8B82333BE64DF4E005A5CBB6C53404A16AAEA5338BA523999" PreviousValue="false"/>
</file>

<file path=customXml/itemProps1.xml><?xml version="1.0" encoding="utf-8"?>
<ds:datastoreItem xmlns:ds="http://schemas.openxmlformats.org/officeDocument/2006/customXml" ds:itemID="{30336C0C-3E18-4020-A3F1-92E891139BCE}">
  <ds:schemaRefs>
    <ds:schemaRef ds:uri="http://schemas.microsoft.com/sharepoint/v3/contenttype/forms"/>
  </ds:schemaRefs>
</ds:datastoreItem>
</file>

<file path=customXml/itemProps2.xml><?xml version="1.0" encoding="utf-8"?>
<ds:datastoreItem xmlns:ds="http://schemas.openxmlformats.org/officeDocument/2006/customXml" ds:itemID="{F274E55E-67AB-460A-9E3D-70F069952233}">
  <ds:schemaRefs>
    <ds:schemaRef ds:uri="http://schemas.microsoft.com/sharepoint/events"/>
  </ds:schemaRefs>
</ds:datastoreItem>
</file>

<file path=customXml/itemProps3.xml><?xml version="1.0" encoding="utf-8"?>
<ds:datastoreItem xmlns:ds="http://schemas.openxmlformats.org/officeDocument/2006/customXml" ds:itemID="{1E8B828A-9674-4117-9AD0-2863A3BAB472}"/>
</file>

<file path=customXml/itemProps4.xml><?xml version="1.0" encoding="utf-8"?>
<ds:datastoreItem xmlns:ds="http://schemas.openxmlformats.org/officeDocument/2006/customXml" ds:itemID="{144375A4-44E9-4390-AD55-A389B6331CED}">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1402401-ee9a-4cfa-82a8-ebbd88d5d766"/>
    <ds:schemaRef ds:uri="a8a2af44-4b8d-404b-a8bd-4186350a523c"/>
    <ds:schemaRef ds:uri="http://www.w3.org/XML/1998/namespace"/>
    <ds:schemaRef ds:uri="http://purl.org/dc/dcmitype/"/>
  </ds:schemaRefs>
</ds:datastoreItem>
</file>

<file path=customXml/itemProps5.xml><?xml version="1.0" encoding="utf-8"?>
<ds:datastoreItem xmlns:ds="http://schemas.openxmlformats.org/officeDocument/2006/customXml" ds:itemID="{9B8A3391-57EB-41FD-86DE-184FF8E52C03}"/>
</file>

<file path=docProps/app.xml><?xml version="1.0" encoding="utf-8"?>
<Properties xmlns="http://schemas.openxmlformats.org/officeDocument/2006/extended-properties" xmlns:vt="http://schemas.openxmlformats.org/officeDocument/2006/docPropsVTypes">
  <TotalTime>7587</TotalTime>
  <Words>3297</Words>
  <Application>Microsoft Office PowerPoint</Application>
  <PresentationFormat>Widescreen</PresentationFormat>
  <Paragraphs>229</Paragraphs>
  <Slides>30</Slides>
  <Notes>27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ＭＳ Ｐゴシック</vt:lpstr>
      <vt:lpstr>SimSun</vt:lpstr>
      <vt:lpstr>Arial</vt:lpstr>
      <vt:lpstr>Arial Narrow</vt:lpstr>
      <vt:lpstr>Arial Unicode MS</vt:lpstr>
      <vt:lpstr>Calibri</vt:lpstr>
      <vt:lpstr>Calibri Light</vt:lpstr>
      <vt:lpstr>Courier New</vt:lpstr>
      <vt:lpstr>Times New Roman</vt:lpstr>
      <vt:lpstr>Wingdings</vt:lpstr>
      <vt:lpstr>Wingdings 3</vt:lpstr>
      <vt:lpstr>Office Theme</vt:lpstr>
      <vt:lpstr>PowerPoint Presentation</vt:lpstr>
      <vt:lpstr>Objectives</vt:lpstr>
      <vt:lpstr>Public Health Engineering in Urban Contexts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Wrap-up: PHE in Urban Settings</vt:lpstr>
      <vt:lpstr>PowerPoint Presentation</vt:lpstr>
    </vt:vector>
  </TitlesOfParts>
  <Company>ICRC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 course</dc:title>
  <dc:creator>Eirini Karanisa</dc:creator>
  <cp:lastModifiedBy>Antje Van Roeden</cp:lastModifiedBy>
  <cp:revision>148</cp:revision>
  <cp:lastPrinted>2019-11-18T10:48:56Z</cp:lastPrinted>
  <dcterms:created xsi:type="dcterms:W3CDTF">2018-11-12T09:02:28Z</dcterms:created>
  <dcterms:modified xsi:type="dcterms:W3CDTF">2019-12-14T20:04:27Z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0x010100F306B2604BE44180B8B82333BE64DF4E005A5CBB6C53404A16AAEA5338BA523999000A8DC57427FE8447B6BC7D6E7F551E9D</vt:lpwstr>
  </property>
  <property fmtid="{D5CDD505-2E9C-101B-9397-08002B2CF9AE}" pid="3" name="ICRCIMP_RMUnitInCharge">
    <vt:lpwstr/>
  </property>
  <property fmtid="{D5CDD505-2E9C-101B-9397-08002B2CF9AE}" pid="4" name="ICRCIMP_ManageAccess">
    <vt:bool>false</vt:bool>
  </property>
  <property fmtid="{D5CDD505-2E9C-101B-9397-08002B2CF9AE}" pid="5" name="_dlc_DocIdItemGuid">
    <vt:lpwstr>a8f00bd3-03bf-4459-b7e3-a07cab9d2247</vt:lpwstr>
  </property>
  <property fmtid="{D5CDD505-2E9C-101B-9397-08002B2CF9AE}" pid="6" name="ICRCIMP_IHT">
    <vt:lpwstr>4;#Internal|23eb6094-56fc-4ad4-8ae2-cf1575a694f0</vt:lpwstr>
  </property>
  <property fmtid="{D5CDD505-2E9C-101B-9397-08002B2CF9AE}" pid="7" name="ICRCIMP_Country">
    <vt:lpwstr>2;#No Country|1f55df4f-c103-4303-b974-426a8e7d1d06</vt:lpwstr>
  </property>
  <property fmtid="{D5CDD505-2E9C-101B-9397-08002B2CF9AE}" pid="8" name="ICRCIMP_OrganizationalAccronym">
    <vt:lpwstr/>
  </property>
  <property fmtid="{D5CDD505-2E9C-101B-9397-08002B2CF9AE}" pid="9" name="ICRCIMP_DocumentType">
    <vt:lpwstr>54;#Presentation|7ffa6903-4a6e-4c70-8f5c-101a463ec6d0</vt:lpwstr>
  </property>
  <property fmtid="{D5CDD505-2E9C-101B-9397-08002B2CF9AE}" pid="10" name="Key Issue">
    <vt:lpwstr>3;#- No key issue|32056555-74b8-4174-9beb-b0d6d010855f</vt:lpwstr>
  </property>
  <property fmtid="{D5CDD505-2E9C-101B-9397-08002B2CF9AE}" pid="11" name="ICRCIMP_Keyword">
    <vt:lpwstr/>
  </property>
  <property fmtid="{D5CDD505-2E9C-101B-9397-08002B2CF9AE}" pid="12" name="ICRCIMP_BusinessFunction">
    <vt:lpwstr>1;#Assistance|9015aaae-65d7-4217-8889-581aaffe05a3</vt:lpwstr>
  </property>
  <property fmtid="{D5CDD505-2E9C-101B-9397-08002B2CF9AE}" pid="13" name="ICRCIMP_KeyIssue">
    <vt:lpwstr/>
  </property>
</Properties>
</file>