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12.xml" ContentType="application/vnd.openxmlformats-officedocument.presentationml.slide+xml"/>
  <Override PartName="/ppt/slides/slide39.xml" ContentType="application/vnd.openxmlformats-officedocument.presentationml.slide+xml"/>
  <Override PartName="/ppt/slides/slide13.xml" ContentType="application/vnd.openxmlformats-officedocument.presentationml.slide+xml"/>
  <Override PartName="/ppt/slides/slide3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3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notesSlides/notesSlide37.xml" ContentType="application/vnd.openxmlformats-officedocument.presentationml.notesSlide+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7.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slideMasters/slideMaster1.xml" ContentType="application/vnd.openxmlformats-officedocument.presentationml.slideMaster+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diagrams/quickStyle6.xml" ContentType="application/vnd.openxmlformats-officedocument.drawingml.diagramStyl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colors6.xml" ContentType="application/vnd.openxmlformats-officedocument.drawingml.diagramColors+xml"/>
  <Override PartName="/ppt/diagrams/drawing6.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drawing3.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drawing1.xml" ContentType="application/vnd.ms-office.drawingml.diagramDrawing+xml"/>
  <Override PartName="/ppt/diagrams/layout1.xml" ContentType="application/vnd.openxmlformats-officedocument.drawingml.diagramLayout+xml"/>
  <Override PartName="/ppt/diagrams/quickStyle2.xml" ContentType="application/vnd.openxmlformats-officedocument.drawingml.diagramStyle+xml"/>
  <Override PartName="/ppt/diagrams/colors3.xml" ContentType="application/vnd.openxmlformats-officedocument.drawingml.diagramColors+xml"/>
  <Override PartName="/ppt/diagrams/quickStyle3.xml" ContentType="application/vnd.openxmlformats-officedocument.drawingml.diagramStyle+xml"/>
  <Override PartName="/ppt/diagrams/layout2.xml" ContentType="application/vnd.openxmlformats-officedocument.drawingml.diagramLayout+xml"/>
  <Override PartName="/ppt/diagrams/layout3.xml" ContentType="application/vnd.openxmlformats-officedocument.drawingml.diagramLayout+xml"/>
  <Override PartName="/ppt/diagrams/colors2.xml" ContentType="application/vnd.openxmlformats-officedocument.drawingml.diagramColors+xml"/>
  <Override PartName="/ppt/diagrams/drawing2.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5"/>
  </p:notesMasterIdLst>
  <p:handoutMasterIdLst>
    <p:handoutMasterId r:id="rId46"/>
  </p:handoutMasterIdLst>
  <p:sldIdLst>
    <p:sldId id="257" r:id="rId6"/>
    <p:sldId id="623" r:id="rId7"/>
    <p:sldId id="608" r:id="rId8"/>
    <p:sldId id="609" r:id="rId9"/>
    <p:sldId id="305" r:id="rId10"/>
    <p:sldId id="610" r:id="rId11"/>
    <p:sldId id="618" r:id="rId12"/>
    <p:sldId id="302" r:id="rId13"/>
    <p:sldId id="613" r:id="rId14"/>
    <p:sldId id="619" r:id="rId15"/>
    <p:sldId id="620" r:id="rId16"/>
    <p:sldId id="611" r:id="rId17"/>
    <p:sldId id="614" r:id="rId18"/>
    <p:sldId id="303" r:id="rId19"/>
    <p:sldId id="603" r:id="rId20"/>
    <p:sldId id="262" r:id="rId21"/>
    <p:sldId id="263" r:id="rId22"/>
    <p:sldId id="621" r:id="rId23"/>
    <p:sldId id="306" r:id="rId24"/>
    <p:sldId id="622" r:id="rId25"/>
    <p:sldId id="308" r:id="rId26"/>
    <p:sldId id="301" r:id="rId27"/>
    <p:sldId id="265" r:id="rId28"/>
    <p:sldId id="285" r:id="rId29"/>
    <p:sldId id="307" r:id="rId30"/>
    <p:sldId id="624" r:id="rId31"/>
    <p:sldId id="311" r:id="rId32"/>
    <p:sldId id="617" r:id="rId33"/>
    <p:sldId id="269" r:id="rId34"/>
    <p:sldId id="271" r:id="rId35"/>
    <p:sldId id="288" r:id="rId36"/>
    <p:sldId id="291" r:id="rId37"/>
    <p:sldId id="292" r:id="rId38"/>
    <p:sldId id="293" r:id="rId39"/>
    <p:sldId id="616" r:id="rId40"/>
    <p:sldId id="309" r:id="rId41"/>
    <p:sldId id="615" r:id="rId42"/>
    <p:sldId id="601" r:id="rId43"/>
    <p:sldId id="283" r:id="rId44"/>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868" autoAdjust="0"/>
  </p:normalViewPr>
  <p:slideViewPr>
    <p:cSldViewPr snapToGrid="0" showGuides="1">
      <p:cViewPr varScale="1">
        <p:scale>
          <a:sx n="54" d="100"/>
          <a:sy n="54" d="100"/>
        </p:scale>
        <p:origin x="682" y="6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80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customXml" Target="../customXml/item5.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27CCCA-F581-4BD0-B332-6897E244AE02}"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C9C94DBB-D603-47E1-9B75-93B72BFDCECF}" type="pres">
      <dgm:prSet presAssocID="{D927CCCA-F581-4BD0-B332-6897E244AE02}" presName="hierChild1" presStyleCnt="0">
        <dgm:presLayoutVars>
          <dgm:orgChart val="1"/>
          <dgm:chPref val="1"/>
          <dgm:dir/>
          <dgm:animOne val="branch"/>
          <dgm:animLvl val="lvl"/>
          <dgm:resizeHandles/>
        </dgm:presLayoutVars>
      </dgm:prSet>
      <dgm:spPr/>
    </dgm:pt>
  </dgm:ptLst>
  <dgm:cxnLst>
    <dgm:cxn modelId="{AE5583CE-A822-4D9A-A586-7A8C41B72C40}" type="presOf" srcId="{D927CCCA-F581-4BD0-B332-6897E244AE02}" destId="{C9C94DBB-D603-47E1-9B75-93B72BFDCECF}"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F23D57-3A05-4F58-BA6F-5DDC7B298059}"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7FDC560D-B322-47F9-9191-947C1893F4E1}" type="pres">
      <dgm:prSet presAssocID="{6DF23D57-3A05-4F58-BA6F-5DDC7B298059}" presName="hierChild1" presStyleCnt="0">
        <dgm:presLayoutVars>
          <dgm:orgChart val="1"/>
          <dgm:chPref val="1"/>
          <dgm:dir/>
          <dgm:animOne val="branch"/>
          <dgm:animLvl val="lvl"/>
          <dgm:resizeHandles/>
        </dgm:presLayoutVars>
      </dgm:prSet>
      <dgm:spPr/>
    </dgm:pt>
  </dgm:ptLst>
  <dgm:cxnLst>
    <dgm:cxn modelId="{EF5CBC66-C8FC-46B3-859F-B71F46C73B46}" type="presOf" srcId="{6DF23D57-3A05-4F58-BA6F-5DDC7B298059}" destId="{7FDC560D-B322-47F9-9191-947C1893F4E1}" srcOrd="0"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D260AC-68E5-49C2-888F-DEA0E114A4DF}"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143DCA5B-D5CB-45DE-9B38-FF888F65C5B1}" type="pres">
      <dgm:prSet presAssocID="{4CD260AC-68E5-49C2-888F-DEA0E114A4DF}" presName="hierChild1" presStyleCnt="0">
        <dgm:presLayoutVars>
          <dgm:orgChart val="1"/>
          <dgm:chPref val="1"/>
          <dgm:dir/>
          <dgm:animOne val="branch"/>
          <dgm:animLvl val="lvl"/>
          <dgm:resizeHandles/>
        </dgm:presLayoutVars>
      </dgm:prSet>
      <dgm:spPr/>
    </dgm:pt>
  </dgm:ptLst>
  <dgm:cxnLst>
    <dgm:cxn modelId="{47AFB173-FB08-4B19-B30C-8703AC098563}" type="presOf" srcId="{4CD260AC-68E5-49C2-888F-DEA0E114A4DF}" destId="{143DCA5B-D5CB-45DE-9B38-FF888F65C5B1}" srcOrd="0"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FEF015-4542-469C-A3A2-250CC40DBD25}"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2B6CB4FE-1184-43E2-8E2A-2D710DD4D8DA}" type="pres">
      <dgm:prSet presAssocID="{74FEF015-4542-469C-A3A2-250CC40DBD25}" presName="hierChild1" presStyleCnt="0">
        <dgm:presLayoutVars>
          <dgm:orgChart val="1"/>
          <dgm:chPref val="1"/>
          <dgm:dir/>
          <dgm:animOne val="branch"/>
          <dgm:animLvl val="lvl"/>
          <dgm:resizeHandles/>
        </dgm:presLayoutVars>
      </dgm:prSet>
      <dgm:spPr/>
    </dgm:pt>
  </dgm:ptLst>
  <dgm:cxnLst>
    <dgm:cxn modelId="{FCE69FB3-83CF-45B0-96DD-1024D3FB9C0C}" type="presOf" srcId="{74FEF015-4542-469C-A3A2-250CC40DBD25}" destId="{2B6CB4FE-1184-43E2-8E2A-2D710DD4D8DA}" srcOrd="0"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ED6F87-461B-4FD0-BC9B-04F56B9E8102}"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EEEC8223-7592-4A99-828B-1B53B113E7F6}" type="pres">
      <dgm:prSet presAssocID="{49ED6F87-461B-4FD0-BC9B-04F56B9E8102}" presName="hierChild1" presStyleCnt="0">
        <dgm:presLayoutVars>
          <dgm:orgChart val="1"/>
          <dgm:chPref val="1"/>
          <dgm:dir/>
          <dgm:animOne val="branch"/>
          <dgm:animLvl val="lvl"/>
          <dgm:resizeHandles/>
        </dgm:presLayoutVars>
      </dgm:prSet>
      <dgm:spPr/>
    </dgm:pt>
  </dgm:ptLst>
  <dgm:cxnLst>
    <dgm:cxn modelId="{2E3E9C28-0202-45F5-B7F7-7F92DFAFE517}" type="presOf" srcId="{49ED6F87-461B-4FD0-BC9B-04F56B9E8102}" destId="{EEEC8223-7592-4A99-828B-1B53B113E7F6}"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9250AF-86D0-499A-A5E1-769CEA69ECD2}" type="doc">
      <dgm:prSet loTypeId="urn:microsoft.com/office/officeart/2005/8/layout/orgChart1" loCatId="hierarchy" qsTypeId="urn:microsoft.com/office/officeart/2005/8/quickstyle/simple1" qsCatId="simple" csTypeId="urn:microsoft.com/office/officeart/2005/8/colors/accent1_2" csCatId="accent1" phldr="0"/>
      <dgm:spPr/>
      <dgm:t>
        <a:bodyPr/>
        <a:lstStyle/>
        <a:p>
          <a:endParaRPr lang="fr-CH"/>
        </a:p>
      </dgm:t>
    </dgm:pt>
    <dgm:pt modelId="{1D183B66-9DFF-429F-8411-3E2321638E15}" type="pres">
      <dgm:prSet presAssocID="{F89250AF-86D0-499A-A5E1-769CEA69ECD2}" presName="hierChild1" presStyleCnt="0">
        <dgm:presLayoutVars>
          <dgm:orgChart val="1"/>
          <dgm:chPref val="1"/>
          <dgm:dir/>
          <dgm:animOne val="branch"/>
          <dgm:animLvl val="lvl"/>
          <dgm:resizeHandles/>
        </dgm:presLayoutVars>
      </dgm:prSet>
      <dgm:spPr/>
    </dgm:pt>
  </dgm:ptLst>
  <dgm:cxnLst>
    <dgm:cxn modelId="{C7DAE5AA-C9CD-416E-8DCF-EAB77B8D06FD}" type="presOf" srcId="{F89250AF-86D0-499A-A5E1-769CEA69ECD2}" destId="{1D183B66-9DFF-429F-8411-3E2321638E15}"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94D67DE-D524-477F-A21D-595D2C03362C}" type="datetimeFigureOut">
              <a:rPr lang="en-GB" smtClean="0"/>
              <a:t>14/12/2019</a:t>
            </a:fld>
            <a:endParaRPr lang="en-GB"/>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782387C-3733-40BB-9AFF-181AB8756D94}" type="slidenum">
              <a:rPr lang="en-GB" smtClean="0"/>
              <a:t>‹#›</a:t>
            </a:fld>
            <a:endParaRPr lang="en-GB"/>
          </a:p>
        </p:txBody>
      </p:sp>
    </p:spTree>
    <p:extLst>
      <p:ext uri="{BB962C8B-B14F-4D97-AF65-F5344CB8AC3E}">
        <p14:creationId xmlns:p14="http://schemas.microsoft.com/office/powerpoint/2010/main" val="1234629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294B595-28F0-4ADE-B118-809BEE86647A}" type="datetimeFigureOut">
              <a:rPr lang="fr-CH" smtClean="0"/>
              <a:t>14.12.2019</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BC56A1BF-1CC1-4BBD-88CF-BFED76E52D9D}" type="slidenum">
              <a:rPr lang="fr-CH" smtClean="0"/>
              <a:t>‹#›</a:t>
            </a:fld>
            <a:endParaRPr lang="fr-CH"/>
          </a:p>
        </p:txBody>
      </p:sp>
    </p:spTree>
    <p:extLst>
      <p:ext uri="{BB962C8B-B14F-4D97-AF65-F5344CB8AC3E}">
        <p14:creationId xmlns:p14="http://schemas.microsoft.com/office/powerpoint/2010/main" val="101887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fr-FR" dirty="0">
                <a:ea typeface="ＭＳ Ｐゴシック" panose="020B0600070205080204" pitchFamily="34" charset="-128"/>
              </a:rPr>
              <a:t>During this session, we will introduce you to the topic of the impact of shelter on public health during situation of displacements</a:t>
            </a:r>
          </a:p>
          <a:p>
            <a:r>
              <a:rPr lang="en-US" altLang="fr-FR" dirty="0">
                <a:latin typeface="Times New Roman" panose="02020603050405020304" pitchFamily="18" charset="0"/>
              </a:rPr>
              <a:t>According to UNHCR, in 2017:</a:t>
            </a:r>
          </a:p>
          <a:p>
            <a:r>
              <a:rPr lang="en-US" altLang="fr-FR" dirty="0">
                <a:latin typeface="Times New Roman" panose="02020603050405020304" pitchFamily="18" charset="0"/>
              </a:rPr>
              <a:t>A total of 65.6 </a:t>
            </a:r>
            <a:r>
              <a:rPr lang="en-US" altLang="fr-FR" dirty="0" err="1">
                <a:latin typeface="Times New Roman" panose="02020603050405020304" pitchFamily="18" charset="0"/>
              </a:rPr>
              <a:t>mio</a:t>
            </a:r>
            <a:r>
              <a:rPr lang="en-US" altLang="fr-FR" dirty="0">
                <a:latin typeface="Times New Roman" panose="02020603050405020304" pitchFamily="18" charset="0"/>
              </a:rPr>
              <a:t> forcibly displaced persons (including refugees 22.5 </a:t>
            </a:r>
            <a:r>
              <a:rPr lang="en-US" altLang="fr-FR" dirty="0" err="1">
                <a:latin typeface="Times New Roman" panose="02020603050405020304" pitchFamily="18" charset="0"/>
              </a:rPr>
              <a:t>mio</a:t>
            </a:r>
            <a:r>
              <a:rPr lang="en-US" altLang="fr-FR" dirty="0">
                <a:latin typeface="Times New Roman" panose="02020603050405020304" pitchFamily="18" charset="0"/>
              </a:rPr>
              <a:t> and stateless </a:t>
            </a:r>
            <a:r>
              <a:rPr lang="en-US" altLang="fr-FR" dirty="0" err="1">
                <a:latin typeface="Times New Roman" panose="02020603050405020304" pitchFamily="18" charset="0"/>
              </a:rPr>
              <a:t>perons</a:t>
            </a:r>
            <a:r>
              <a:rPr lang="en-US" altLang="fr-FR" dirty="0">
                <a:latin typeface="Times New Roman" panose="02020603050405020304" pitchFamily="18" charset="0"/>
              </a:rPr>
              <a:t> 10 </a:t>
            </a:r>
            <a:r>
              <a:rPr lang="en-US" altLang="fr-FR" dirty="0" err="1">
                <a:latin typeface="Times New Roman" panose="02020603050405020304" pitchFamily="18" charset="0"/>
              </a:rPr>
              <a:t>mio</a:t>
            </a:r>
            <a:r>
              <a:rPr lang="en-US" altLang="fr-FR" dirty="0">
                <a:latin typeface="Times New Roman" panose="02020603050405020304" pitchFamily="18" charset="0"/>
              </a:rPr>
              <a:t>)</a:t>
            </a:r>
          </a:p>
          <a:p>
            <a:endParaRPr lang="fr-CH" altLang="fr-FR" dirty="0">
              <a:latin typeface="Times New Roman" panose="02020603050405020304" pitchFamily="18"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1</a:t>
            </a:fld>
            <a:endParaRPr lang="fr-CH"/>
          </a:p>
        </p:txBody>
      </p:sp>
    </p:spTree>
    <p:extLst>
      <p:ext uri="{BB962C8B-B14F-4D97-AF65-F5344CB8AC3E}">
        <p14:creationId xmlns:p14="http://schemas.microsoft.com/office/powerpoint/2010/main" val="354599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Communal centers (schools, churches etc.) or unoccupied buildings that are allocated to displaced people.</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11</a:t>
            </a:fld>
            <a:endParaRPr lang="fr-CH"/>
          </a:p>
        </p:txBody>
      </p:sp>
    </p:spTree>
    <p:extLst>
      <p:ext uri="{BB962C8B-B14F-4D97-AF65-F5344CB8AC3E}">
        <p14:creationId xmlns:p14="http://schemas.microsoft.com/office/powerpoint/2010/main" val="170177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informal, spontaneously established camps are more common and are usually the first to appear. The population density is often very high, the shelter quality bad and sanitary conditions are often appalling. </a:t>
            </a:r>
          </a:p>
          <a:p>
            <a:endParaRPr lang="en-US" dirty="0"/>
          </a:p>
          <a:p>
            <a:r>
              <a:rPr lang="en-US" dirty="0"/>
              <a:t>Formal camps are usually set up by governments and humanitarian actors, most of the time in a second phase, to transfer displaced populations from other more informal settlements and to accommodate new arrivals.</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12</a:t>
            </a:fld>
            <a:endParaRPr lang="fr-CH"/>
          </a:p>
        </p:txBody>
      </p:sp>
    </p:spTree>
    <p:extLst>
      <p:ext uri="{BB962C8B-B14F-4D97-AF65-F5344CB8AC3E}">
        <p14:creationId xmlns:p14="http://schemas.microsoft.com/office/powerpoint/2010/main" val="1995808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F01C856-9DC1-40AD-A987-5486FEFB489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40566CEE-C211-4200-BE59-40D9257EDB4C}" type="slidenum">
              <a:rPr lang="en-GB" altLang="fr-FR" smtClean="0"/>
              <a:pPr>
                <a:spcBef>
                  <a:spcPct val="0"/>
                </a:spcBef>
              </a:pPr>
              <a:t>13</a:t>
            </a:fld>
            <a:endParaRPr lang="en-GB" altLang="fr-FR"/>
          </a:p>
        </p:txBody>
      </p:sp>
      <p:sp>
        <p:nvSpPr>
          <p:cNvPr id="17411" name="Rectangle 1">
            <a:extLst>
              <a:ext uri="{FF2B5EF4-FFF2-40B4-BE49-F238E27FC236}">
                <a16:creationId xmlns:a16="http://schemas.microsoft.com/office/drawing/2014/main" id="{BDE12EFC-A44F-42D8-9F9C-81D3D744D9F1}"/>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F6EFB376-EB1C-4188-B6EE-E613D1D7D454}"/>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dirty="0" err="1">
                <a:latin typeface="Times New Roman" panose="02020603050405020304" pitchFamily="18" charset="0"/>
              </a:rPr>
              <a:t>Discuss</a:t>
            </a:r>
            <a:r>
              <a:rPr lang="fr-CH" altLang="fr-FR" dirty="0">
                <a:latin typeface="Times New Roman" panose="02020603050405020304" pitchFamily="18" charset="0"/>
              </a:rPr>
              <a:t>:</a:t>
            </a:r>
          </a:p>
          <a:p>
            <a:pPr marL="171450" indent="-171450">
              <a:buFont typeface="Arial" panose="020B0604020202020204" pitchFamily="34" charset="0"/>
              <a:buChar char="•"/>
            </a:pPr>
            <a:r>
              <a:rPr lang="fr-CH" altLang="fr-FR" dirty="0">
                <a:latin typeface="Times New Roman" panose="02020603050405020304" pitchFamily="18" charset="0"/>
              </a:rPr>
              <a:t>How do </a:t>
            </a:r>
            <a:r>
              <a:rPr lang="fr-CH" altLang="fr-FR" dirty="0" err="1">
                <a:latin typeface="Times New Roman" panose="02020603050405020304" pitchFamily="18" charset="0"/>
              </a:rPr>
              <a:t>you</a:t>
            </a:r>
            <a:r>
              <a:rPr lang="fr-CH" altLang="fr-FR" dirty="0">
                <a:latin typeface="Times New Roman" panose="02020603050405020304" pitchFamily="18" charset="0"/>
              </a:rPr>
              <a:t> assist </a:t>
            </a:r>
            <a:r>
              <a:rPr lang="fr-CH" altLang="fr-FR" dirty="0" err="1">
                <a:latin typeface="Times New Roman" panose="02020603050405020304" pitchFamily="18" charset="0"/>
              </a:rPr>
              <a:t>dispersed</a:t>
            </a:r>
            <a:r>
              <a:rPr lang="fr-CH" altLang="fr-FR" dirty="0">
                <a:latin typeface="Times New Roman" panose="02020603050405020304" pitchFamily="18" charset="0"/>
              </a:rPr>
              <a:t> populations?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altLang="fr-FR" dirty="0">
                <a:latin typeface="Times New Roman" panose="02020603050405020304" pitchFamily="18" charset="0"/>
              </a:rPr>
              <a:t>How do </a:t>
            </a:r>
            <a:r>
              <a:rPr lang="fr-CH" altLang="fr-FR" dirty="0" err="1">
                <a:latin typeface="Times New Roman" panose="02020603050405020304" pitchFamily="18" charset="0"/>
              </a:rPr>
              <a:t>you</a:t>
            </a:r>
            <a:r>
              <a:rPr lang="fr-CH" altLang="fr-FR" dirty="0">
                <a:latin typeface="Times New Roman" panose="02020603050405020304" pitchFamily="18" charset="0"/>
              </a:rPr>
              <a:t> assist </a:t>
            </a:r>
            <a:r>
              <a:rPr lang="fr-CH" altLang="fr-FR" dirty="0" err="1">
                <a:latin typeface="Times New Roman" panose="02020603050405020304" pitchFamily="18" charset="0"/>
              </a:rPr>
              <a:t>grouped</a:t>
            </a:r>
            <a:r>
              <a:rPr lang="fr-CH" altLang="fr-FR" dirty="0">
                <a:latin typeface="Times New Roman" panose="02020603050405020304" pitchFamily="18" charset="0"/>
              </a:rPr>
              <a:t>/</a:t>
            </a:r>
            <a:r>
              <a:rPr lang="fr-CH" altLang="fr-FR" dirty="0" err="1">
                <a:latin typeface="Times New Roman" panose="02020603050405020304" pitchFamily="18" charset="0"/>
              </a:rPr>
              <a:t>concentrated</a:t>
            </a:r>
            <a:r>
              <a:rPr lang="fr-CH" altLang="fr-FR" dirty="0">
                <a:latin typeface="Times New Roman" panose="02020603050405020304" pitchFamily="18" charset="0"/>
              </a:rPr>
              <a:t> populations?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fr-FR" dirty="0">
                <a:latin typeface="Times New Roman" panose="02020603050405020304" pitchFamily="18" charset="0"/>
              </a:rPr>
              <a:t>In which type of settlements do you think it is easier to assist people? And why?</a:t>
            </a:r>
            <a:endParaRPr lang="fr-CH" altLang="fr-FR" dirty="0">
              <a:latin typeface="Times New Roman" panose="02020603050405020304" pitchFamily="18" charset="0"/>
            </a:endParaRPr>
          </a:p>
          <a:p>
            <a:endParaRPr lang="fr-CH" altLang="fr-FR" dirty="0">
              <a:latin typeface="Times New Roman" panose="02020603050405020304" pitchFamily="18" charset="0"/>
            </a:endParaRP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2288545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087158EE-758E-4C0F-BA39-701A1D7DBDF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8C030B78-B1F6-4825-BD93-53695A135793}" type="slidenum">
              <a:rPr lang="en-GB" altLang="fr-FR" smtClean="0"/>
              <a:pPr>
                <a:spcBef>
                  <a:spcPct val="0"/>
                </a:spcBef>
              </a:pPr>
              <a:t>14</a:t>
            </a:fld>
            <a:endParaRPr lang="en-GB" altLang="fr-FR"/>
          </a:p>
        </p:txBody>
      </p:sp>
      <p:sp>
        <p:nvSpPr>
          <p:cNvPr id="25603" name="Rectangle 1">
            <a:extLst>
              <a:ext uri="{FF2B5EF4-FFF2-40B4-BE49-F238E27FC236}">
                <a16:creationId xmlns:a16="http://schemas.microsoft.com/office/drawing/2014/main" id="{CFE3D804-DC00-4BD8-919B-1837779AF216}"/>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a:extLst>
              <a:ext uri="{FF2B5EF4-FFF2-40B4-BE49-F238E27FC236}">
                <a16:creationId xmlns:a16="http://schemas.microsoft.com/office/drawing/2014/main" id="{C05F2B32-E907-4B0A-A41F-C26CD9C2879A}"/>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en-US" altLang="fr-FR" noProof="0" dirty="0">
                <a:latin typeface="Times New Roman" panose="02020603050405020304" pitchFamily="18" charset="0"/>
              </a:rPr>
              <a:t>Irrespective of the displacement pattern, always assess also the needs of the hosting/neighboring communities, which are sharing their resources with the displaced populations and are often living in difficult conditions themselves. </a:t>
            </a:r>
          </a:p>
          <a:p>
            <a:pPr marL="171450" indent="-171450">
              <a:buFont typeface="Arial" panose="020B0604020202020204" pitchFamily="34" charset="0"/>
              <a:buChar char="•"/>
            </a:pPr>
            <a:r>
              <a:rPr lang="en-US" altLang="fr-FR" noProof="0" dirty="0">
                <a:latin typeface="Times New Roman" panose="02020603050405020304" pitchFamily="18" charset="0"/>
              </a:rPr>
              <a:t>Can avoid local conflicts between displaced persons and local ones, and also prevent aggression towards the assisting humanitarian actors.</a:t>
            </a:r>
          </a:p>
        </p:txBody>
      </p:sp>
    </p:spTree>
    <p:extLst>
      <p:ext uri="{BB962C8B-B14F-4D97-AF65-F5344CB8AC3E}">
        <p14:creationId xmlns:p14="http://schemas.microsoft.com/office/powerpoint/2010/main" val="3127656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400D771-ADAE-4E10-B026-2F6E6F34280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9850F4BA-F4B3-4A7F-B1D4-E58F9AEBA800}" type="slidenum">
              <a:rPr lang="en-GB" altLang="fr-FR" smtClean="0"/>
              <a:pPr>
                <a:spcBef>
                  <a:spcPct val="0"/>
                </a:spcBef>
              </a:pPr>
              <a:t>15</a:t>
            </a:fld>
            <a:endParaRPr lang="en-GB" altLang="fr-FR"/>
          </a:p>
        </p:txBody>
      </p:sp>
      <p:sp>
        <p:nvSpPr>
          <p:cNvPr id="19459" name="Rectangle 1">
            <a:extLst>
              <a:ext uri="{FF2B5EF4-FFF2-40B4-BE49-F238E27FC236}">
                <a16:creationId xmlns:a16="http://schemas.microsoft.com/office/drawing/2014/main" id="{86D4D2F5-5B6F-4EC6-AAEE-A5D41D1B6BB5}"/>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0" name="Rectangle 2">
            <a:extLst>
              <a:ext uri="{FF2B5EF4-FFF2-40B4-BE49-F238E27FC236}">
                <a16:creationId xmlns:a16="http://schemas.microsoft.com/office/drawing/2014/main" id="{2D2020C3-A732-420B-94F8-8266DD45AE46}"/>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171450" indent="-171450">
              <a:buFont typeface="Arial" panose="020B0604020202020204" pitchFamily="34" charset="0"/>
              <a:buChar char="•"/>
            </a:pPr>
            <a:r>
              <a:rPr lang="fr-CH" altLang="fr-FR" dirty="0" err="1">
                <a:latin typeface="Times New Roman" panose="02020603050405020304" pitchFamily="18" charset="0"/>
              </a:rPr>
              <a:t>When</a:t>
            </a:r>
            <a:r>
              <a:rPr lang="fr-CH" altLang="fr-FR" dirty="0">
                <a:latin typeface="Times New Roman" panose="02020603050405020304" pitchFamily="18" charset="0"/>
              </a:rPr>
              <a:t> </a:t>
            </a:r>
            <a:r>
              <a:rPr lang="fr-CH" altLang="fr-FR" dirty="0" err="1">
                <a:latin typeface="Times New Roman" panose="02020603050405020304" pitchFamily="18" charset="0"/>
              </a:rPr>
              <a:t>we</a:t>
            </a:r>
            <a:r>
              <a:rPr lang="fr-CH" altLang="fr-FR" dirty="0">
                <a:latin typeface="Times New Roman" panose="02020603050405020304" pitchFamily="18" charset="0"/>
              </a:rPr>
              <a:t> </a:t>
            </a:r>
            <a:r>
              <a:rPr lang="fr-CH" altLang="fr-FR" dirty="0" err="1">
                <a:latin typeface="Times New Roman" panose="02020603050405020304" pitchFamily="18" charset="0"/>
              </a:rPr>
              <a:t>speak</a:t>
            </a:r>
            <a:r>
              <a:rPr lang="fr-CH" altLang="fr-FR" dirty="0">
                <a:latin typeface="Times New Roman" panose="02020603050405020304" pitchFamily="18" charset="0"/>
              </a:rPr>
              <a:t> about </a:t>
            </a:r>
            <a:r>
              <a:rPr lang="fr-CH" altLang="fr-FR" b="1" dirty="0" err="1">
                <a:latin typeface="Times New Roman" panose="02020603050405020304" pitchFamily="18" charset="0"/>
              </a:rPr>
              <a:t>access</a:t>
            </a:r>
            <a:r>
              <a:rPr lang="fr-CH" altLang="fr-FR" b="1" dirty="0">
                <a:latin typeface="Times New Roman" panose="02020603050405020304" pitchFamily="18" charset="0"/>
              </a:rPr>
              <a:t> to services</a:t>
            </a:r>
            <a:r>
              <a:rPr lang="fr-CH" altLang="fr-FR" dirty="0">
                <a:latin typeface="Times New Roman" panose="02020603050405020304" pitchFamily="18" charset="0"/>
              </a:rPr>
              <a:t>, Water &amp; Habitat </a:t>
            </a:r>
            <a:r>
              <a:rPr lang="fr-CH" altLang="fr-FR" dirty="0" err="1">
                <a:latin typeface="Times New Roman" panose="02020603050405020304" pitchFamily="18" charset="0"/>
              </a:rPr>
              <a:t>which</a:t>
            </a:r>
            <a:r>
              <a:rPr lang="fr-CH" altLang="fr-FR" dirty="0">
                <a:latin typeface="Times New Roman" panose="02020603050405020304" pitchFamily="18" charset="0"/>
              </a:rPr>
              <a:t> </a:t>
            </a:r>
            <a:r>
              <a:rPr lang="fr-CH" altLang="fr-FR" dirty="0" err="1">
                <a:latin typeface="Times New Roman" panose="02020603050405020304" pitchFamily="18" charset="0"/>
              </a:rPr>
              <a:t>is</a:t>
            </a:r>
            <a:r>
              <a:rPr lang="fr-CH" altLang="fr-FR" dirty="0">
                <a:latin typeface="Times New Roman" panose="02020603050405020304" pitchFamily="18" charset="0"/>
              </a:rPr>
              <a:t> </a:t>
            </a:r>
            <a:r>
              <a:rPr lang="fr-CH" altLang="fr-FR" dirty="0" err="1">
                <a:latin typeface="Times New Roman" panose="02020603050405020304" pitchFamily="18" charset="0"/>
              </a:rPr>
              <a:t>just</a:t>
            </a:r>
            <a:r>
              <a:rPr lang="fr-CH" altLang="fr-FR" dirty="0">
                <a:latin typeface="Times New Roman" panose="02020603050405020304" pitchFamily="18" charset="0"/>
              </a:rPr>
              <a:t> a part of </a:t>
            </a:r>
            <a:r>
              <a:rPr lang="fr-CH" altLang="fr-FR" dirty="0" err="1">
                <a:latin typeface="Times New Roman" panose="02020603050405020304" pitchFamily="18" charset="0"/>
              </a:rPr>
              <a:t>it</a:t>
            </a:r>
            <a:r>
              <a:rPr lang="fr-CH" altLang="fr-FR" dirty="0">
                <a:latin typeface="Times New Roman" panose="02020603050405020304" pitchFamily="18" charset="0"/>
              </a:rPr>
              <a:t>.</a:t>
            </a:r>
          </a:p>
          <a:p>
            <a:pPr marL="171450" indent="-171450">
              <a:buFont typeface="Arial" panose="020B0604020202020204" pitchFamily="34" charset="0"/>
              <a:buChar char="•"/>
            </a:pPr>
            <a:r>
              <a:rPr lang="fr-CH" altLang="fr-FR" dirty="0">
                <a:latin typeface="Times New Roman" panose="02020603050405020304" pitchFamily="18" charset="0"/>
              </a:rPr>
              <a:t>Importance of the </a:t>
            </a:r>
            <a:r>
              <a:rPr lang="fr-CH" altLang="fr-FR" b="1" dirty="0">
                <a:latin typeface="Times New Roman" panose="02020603050405020304" pitchFamily="18" charset="0"/>
              </a:rPr>
              <a:t>coordination</a:t>
            </a:r>
            <a:r>
              <a:rPr lang="fr-CH" altLang="fr-FR" dirty="0">
                <a:latin typeface="Times New Roman" panose="02020603050405020304" pitchFamily="18" charset="0"/>
              </a:rPr>
              <a:t> </a:t>
            </a:r>
            <a:r>
              <a:rPr lang="fr-CH" altLang="fr-FR" dirty="0" err="1">
                <a:latin typeface="Times New Roman" panose="02020603050405020304" pitchFamily="18" charset="0"/>
              </a:rPr>
              <a:t>between</a:t>
            </a:r>
            <a:r>
              <a:rPr lang="fr-CH" altLang="fr-FR" dirty="0">
                <a:latin typeface="Times New Roman" panose="02020603050405020304" pitchFamily="18" charset="0"/>
              </a:rPr>
              <a:t> the </a:t>
            </a:r>
            <a:r>
              <a:rPr lang="fr-CH" altLang="fr-FR" dirty="0" err="1">
                <a:latin typeface="Times New Roman" panose="02020603050405020304" pitchFamily="18" charset="0"/>
              </a:rPr>
              <a:t>different</a:t>
            </a:r>
            <a:r>
              <a:rPr lang="fr-CH" altLang="fr-FR" dirty="0">
                <a:latin typeface="Times New Roman" panose="02020603050405020304" pitchFamily="18" charset="0"/>
              </a:rPr>
              <a:t> </a:t>
            </a:r>
            <a:r>
              <a:rPr lang="fr-CH" altLang="fr-FR" dirty="0" err="1">
                <a:latin typeface="Times New Roman" panose="02020603050405020304" pitchFamily="18" charset="0"/>
              </a:rPr>
              <a:t>activities</a:t>
            </a:r>
            <a:r>
              <a:rPr lang="fr-CH" altLang="fr-FR" dirty="0">
                <a:latin typeface="Times New Roman" panose="02020603050405020304" pitchFamily="18" charset="0"/>
              </a:rPr>
              <a:t>. </a:t>
            </a:r>
            <a:r>
              <a:rPr lang="fr-CH" altLang="fr-FR" dirty="0" err="1">
                <a:latin typeface="Times New Roman" panose="02020603050405020304" pitchFamily="18" charset="0"/>
              </a:rPr>
              <a:t>Who</a:t>
            </a:r>
            <a:r>
              <a:rPr lang="fr-CH" altLang="fr-FR" dirty="0">
                <a:latin typeface="Times New Roman" panose="02020603050405020304" pitchFamily="18" charset="0"/>
              </a:rPr>
              <a:t> </a:t>
            </a:r>
            <a:r>
              <a:rPr lang="fr-CH" altLang="fr-FR" dirty="0" err="1">
                <a:latin typeface="Times New Roman" panose="02020603050405020304" pitchFamily="18" charset="0"/>
              </a:rPr>
              <a:t>does</a:t>
            </a:r>
            <a:r>
              <a:rPr lang="fr-CH" altLang="fr-FR" dirty="0">
                <a:latin typeface="Times New Roman" panose="02020603050405020304" pitchFamily="18" charset="0"/>
              </a:rPr>
              <a:t> </a:t>
            </a:r>
            <a:r>
              <a:rPr lang="fr-CH" altLang="fr-FR" dirty="0" err="1">
                <a:latin typeface="Times New Roman" panose="02020603050405020304" pitchFamily="18" charset="0"/>
              </a:rPr>
              <a:t>what</a:t>
            </a:r>
            <a:r>
              <a:rPr lang="fr-CH" altLang="fr-FR" dirty="0">
                <a:latin typeface="Times New Roman" panose="02020603050405020304" pitchFamily="18" charset="0"/>
              </a:rPr>
              <a:t>, </a:t>
            </a:r>
            <a:r>
              <a:rPr lang="fr-CH" altLang="fr-FR" dirty="0" err="1">
                <a:latin typeface="Times New Roman" panose="02020603050405020304" pitchFamily="18" charset="0"/>
              </a:rPr>
              <a:t>why</a:t>
            </a:r>
            <a:r>
              <a:rPr lang="fr-CH" altLang="fr-FR" dirty="0">
                <a:latin typeface="Times New Roman" panose="02020603050405020304" pitchFamily="18" charset="0"/>
              </a:rPr>
              <a:t> and </a:t>
            </a:r>
            <a:r>
              <a:rPr lang="fr-CH" altLang="fr-FR" dirty="0" err="1">
                <a:latin typeface="Times New Roman" panose="02020603050405020304" pitchFamily="18" charset="0"/>
              </a:rPr>
              <a:t>when</a:t>
            </a:r>
            <a:r>
              <a:rPr lang="fr-CH" altLang="fr-FR" dirty="0">
                <a:latin typeface="Times New Roman" panose="02020603050405020304" pitchFamily="18" charset="0"/>
              </a:rPr>
              <a:t>.</a:t>
            </a:r>
          </a:p>
          <a:p>
            <a:pPr marL="171450" indent="-171450">
              <a:buFont typeface="Arial" panose="020B0604020202020204" pitchFamily="34" charset="0"/>
              <a:buChar char="•"/>
            </a:pPr>
            <a:r>
              <a:rPr lang="fr-CH" altLang="fr-FR" dirty="0" err="1">
                <a:latin typeface="Times New Roman" panose="02020603050405020304" pitchFamily="18" charset="0"/>
              </a:rPr>
              <a:t>When</a:t>
            </a:r>
            <a:r>
              <a:rPr lang="fr-CH" altLang="fr-FR" dirty="0">
                <a:latin typeface="Times New Roman" panose="02020603050405020304" pitchFamily="18" charset="0"/>
              </a:rPr>
              <a:t> </a:t>
            </a:r>
            <a:r>
              <a:rPr lang="fr-CH" altLang="fr-FR" dirty="0" err="1">
                <a:latin typeface="Times New Roman" panose="02020603050405020304" pitchFamily="18" charset="0"/>
              </a:rPr>
              <a:t>opening</a:t>
            </a:r>
            <a:r>
              <a:rPr lang="fr-CH" altLang="fr-FR" dirty="0">
                <a:latin typeface="Times New Roman" panose="02020603050405020304" pitchFamily="18" charset="0"/>
              </a:rPr>
              <a:t> a camp, </a:t>
            </a:r>
            <a:r>
              <a:rPr lang="fr-CH" altLang="fr-FR" b="1" dirty="0" err="1">
                <a:latin typeface="Times New Roman" panose="02020603050405020304" pitchFamily="18" charset="0"/>
              </a:rPr>
              <a:t>think</a:t>
            </a:r>
            <a:r>
              <a:rPr lang="fr-CH" altLang="fr-FR" b="1" dirty="0">
                <a:latin typeface="Times New Roman" panose="02020603050405020304" pitchFamily="18" charset="0"/>
              </a:rPr>
              <a:t> long-</a:t>
            </a:r>
            <a:r>
              <a:rPr lang="fr-CH" altLang="fr-FR" b="1" dirty="0" err="1">
                <a:latin typeface="Times New Roman" panose="02020603050405020304" pitchFamily="18" charset="0"/>
              </a:rPr>
              <a:t>term</a:t>
            </a:r>
            <a:r>
              <a:rPr lang="fr-CH" altLang="fr-FR" dirty="0">
                <a:latin typeface="Times New Roman" panose="02020603050405020304" pitchFamily="18" charset="0"/>
              </a:rPr>
              <a:t>. Even </a:t>
            </a:r>
            <a:r>
              <a:rPr lang="fr-CH" altLang="fr-FR" dirty="0" err="1">
                <a:latin typeface="Times New Roman" panose="02020603050405020304" pitchFamily="18" charset="0"/>
              </a:rPr>
              <a:t>though</a:t>
            </a:r>
            <a:r>
              <a:rPr lang="fr-CH" altLang="fr-FR" dirty="0">
                <a:latin typeface="Times New Roman" panose="02020603050405020304" pitchFamily="18" charset="0"/>
              </a:rPr>
              <a:t> people like </a:t>
            </a:r>
            <a:r>
              <a:rPr lang="fr-CH" altLang="fr-FR" dirty="0" err="1">
                <a:latin typeface="Times New Roman" panose="02020603050405020304" pitchFamily="18" charset="0"/>
              </a:rPr>
              <a:t>our</a:t>
            </a:r>
            <a:r>
              <a:rPr lang="fr-CH" altLang="fr-FR" dirty="0">
                <a:latin typeface="Times New Roman" panose="02020603050405020304" pitchFamily="18" charset="0"/>
              </a:rPr>
              <a:t> </a:t>
            </a:r>
            <a:r>
              <a:rPr lang="fr-CH" altLang="fr-FR" dirty="0" err="1">
                <a:latin typeface="Times New Roman" panose="02020603050405020304" pitchFamily="18" charset="0"/>
              </a:rPr>
              <a:t>hierarchy</a:t>
            </a:r>
            <a:r>
              <a:rPr lang="fr-CH" altLang="fr-FR" dirty="0">
                <a:latin typeface="Times New Roman" panose="02020603050405020304" pitchFamily="18" charset="0"/>
              </a:rPr>
              <a:t> </a:t>
            </a:r>
            <a:r>
              <a:rPr lang="fr-CH" altLang="fr-FR" dirty="0" err="1">
                <a:latin typeface="Times New Roman" panose="02020603050405020304" pitchFamily="18" charset="0"/>
              </a:rPr>
              <a:t>will</a:t>
            </a:r>
            <a:r>
              <a:rPr lang="fr-CH" altLang="fr-FR" dirty="0">
                <a:latin typeface="Times New Roman" panose="02020603050405020304" pitchFamily="18" charset="0"/>
              </a:rPr>
              <a:t> tell </a:t>
            </a:r>
            <a:r>
              <a:rPr lang="fr-CH" altLang="fr-FR" dirty="0" err="1">
                <a:latin typeface="Times New Roman" panose="02020603050405020304" pitchFamily="18" charset="0"/>
              </a:rPr>
              <a:t>you</a:t>
            </a:r>
            <a:r>
              <a:rPr lang="fr-CH" altLang="fr-FR" dirty="0">
                <a:latin typeface="Times New Roman" panose="02020603050405020304" pitchFamily="18" charset="0"/>
              </a:rPr>
              <a:t> </a:t>
            </a:r>
            <a:r>
              <a:rPr lang="fr-CH" altLang="fr-FR" dirty="0" err="1">
                <a:latin typeface="Times New Roman" panose="02020603050405020304" pitchFamily="18" charset="0"/>
              </a:rPr>
              <a:t>that</a:t>
            </a:r>
            <a:r>
              <a:rPr lang="fr-CH" altLang="fr-FR" dirty="0">
                <a:latin typeface="Times New Roman" panose="02020603050405020304" pitchFamily="18" charset="0"/>
              </a:rPr>
              <a:t> the people </a:t>
            </a:r>
            <a:r>
              <a:rPr lang="fr-CH" altLang="fr-FR" dirty="0" err="1">
                <a:latin typeface="Times New Roman" panose="02020603050405020304" pitchFamily="18" charset="0"/>
              </a:rPr>
              <a:t>will</a:t>
            </a:r>
            <a:r>
              <a:rPr lang="fr-CH" altLang="fr-FR" dirty="0">
                <a:latin typeface="Times New Roman" panose="02020603050405020304" pitchFamily="18" charset="0"/>
              </a:rPr>
              <a:t> go back to </a:t>
            </a:r>
            <a:r>
              <a:rPr lang="fr-CH" altLang="fr-FR" dirty="0" err="1">
                <a:latin typeface="Times New Roman" panose="02020603050405020304" pitchFamily="18" charset="0"/>
              </a:rPr>
              <a:t>their</a:t>
            </a:r>
            <a:r>
              <a:rPr lang="fr-CH" altLang="fr-FR" dirty="0">
                <a:latin typeface="Times New Roman" panose="02020603050405020304" pitchFamily="18" charset="0"/>
              </a:rPr>
              <a:t> land </a:t>
            </a:r>
            <a:r>
              <a:rPr lang="fr-CH" altLang="fr-FR" dirty="0" err="1">
                <a:latin typeface="Times New Roman" panose="02020603050405020304" pitchFamily="18" charset="0"/>
              </a:rPr>
              <a:t>very</a:t>
            </a:r>
            <a:r>
              <a:rPr lang="fr-CH" altLang="fr-FR" dirty="0">
                <a:latin typeface="Times New Roman" panose="02020603050405020304" pitchFamily="18" charset="0"/>
              </a:rPr>
              <a:t> </a:t>
            </a:r>
            <a:r>
              <a:rPr lang="fr-CH" altLang="fr-FR" dirty="0" err="1">
                <a:latin typeface="Times New Roman" panose="02020603050405020304" pitchFamily="18" charset="0"/>
              </a:rPr>
              <a:t>soon</a:t>
            </a:r>
            <a:r>
              <a:rPr lang="fr-CH" altLang="fr-FR" dirty="0">
                <a:latin typeface="Times New Roman" panose="02020603050405020304" pitchFamily="18" charset="0"/>
              </a:rPr>
              <a:t>, the </a:t>
            </a:r>
            <a:r>
              <a:rPr lang="fr-CH" altLang="fr-FR" dirty="0" err="1">
                <a:latin typeface="Times New Roman" panose="02020603050405020304" pitchFamily="18" charset="0"/>
              </a:rPr>
              <a:t>experience</a:t>
            </a:r>
            <a:r>
              <a:rPr lang="fr-CH" altLang="fr-FR" dirty="0">
                <a:latin typeface="Times New Roman" panose="02020603050405020304" pitchFamily="18" charset="0"/>
              </a:rPr>
              <a:t> shows </a:t>
            </a:r>
            <a:r>
              <a:rPr lang="fr-CH" altLang="fr-FR" dirty="0" err="1">
                <a:latin typeface="Times New Roman" panose="02020603050405020304" pitchFamily="18" charset="0"/>
              </a:rPr>
              <a:t>that</a:t>
            </a:r>
            <a:r>
              <a:rPr lang="fr-CH" altLang="fr-FR" dirty="0">
                <a:latin typeface="Times New Roman" panose="02020603050405020304" pitchFamily="18" charset="0"/>
              </a:rPr>
              <a:t> </a:t>
            </a:r>
            <a:r>
              <a:rPr lang="fr-CH" altLang="fr-FR" dirty="0" err="1">
                <a:latin typeface="Times New Roman" panose="02020603050405020304" pitchFamily="18" charset="0"/>
              </a:rPr>
              <a:t>it</a:t>
            </a:r>
            <a:r>
              <a:rPr lang="fr-CH" altLang="fr-FR" dirty="0">
                <a:latin typeface="Times New Roman" panose="02020603050405020304" pitchFamily="18" charset="0"/>
              </a:rPr>
              <a:t> </a:t>
            </a:r>
            <a:r>
              <a:rPr lang="fr-CH" altLang="fr-FR" dirty="0" err="1">
                <a:latin typeface="Times New Roman" panose="02020603050405020304" pitchFamily="18" charset="0"/>
              </a:rPr>
              <a:t>is</a:t>
            </a:r>
            <a:r>
              <a:rPr lang="fr-CH" altLang="fr-FR" dirty="0">
                <a:latin typeface="Times New Roman" panose="02020603050405020304" pitchFamily="18" charset="0"/>
              </a:rPr>
              <a:t> the </a:t>
            </a:r>
            <a:r>
              <a:rPr lang="fr-CH" altLang="fr-FR" dirty="0" err="1">
                <a:latin typeface="Times New Roman" panose="02020603050405020304" pitchFamily="18" charset="0"/>
              </a:rPr>
              <a:t>contrary</a:t>
            </a:r>
            <a:r>
              <a:rPr lang="fr-CH" altLang="fr-FR" dirty="0">
                <a:latin typeface="Times New Roman" panose="02020603050405020304" pitchFamily="18" charset="0"/>
              </a:rPr>
              <a:t>. </a:t>
            </a:r>
            <a:r>
              <a:rPr lang="fr-CH" altLang="fr-FR" dirty="0" err="1">
                <a:latin typeface="Times New Roman" panose="02020603050405020304" pitchFamily="18" charset="0"/>
              </a:rPr>
              <a:t>Think</a:t>
            </a:r>
            <a:r>
              <a:rPr lang="fr-CH" altLang="fr-FR" dirty="0">
                <a:latin typeface="Times New Roman" panose="02020603050405020304" pitchFamily="18" charset="0"/>
              </a:rPr>
              <a:t> long-</a:t>
            </a:r>
            <a:r>
              <a:rPr lang="fr-CH" altLang="fr-FR" dirty="0" err="1">
                <a:latin typeface="Times New Roman" panose="02020603050405020304" pitchFamily="18" charset="0"/>
              </a:rPr>
              <a:t>term</a:t>
            </a:r>
            <a:r>
              <a:rPr lang="fr-CH" altLang="fr-FR" dirty="0">
                <a:latin typeface="Times New Roman" panose="02020603050405020304" pitchFamily="18" charset="0"/>
              </a:rPr>
              <a:t> and large.</a:t>
            </a: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3831989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7A368BEF-1E28-454B-9E1E-0B10EEA1F930}"/>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072F2B4D-0258-4DA1-AB26-C6005BCDF24A}" type="slidenum">
              <a:rPr lang="en-GB" altLang="fr-FR" smtClean="0"/>
              <a:pPr>
                <a:spcBef>
                  <a:spcPct val="0"/>
                </a:spcBef>
              </a:pPr>
              <a:t>16</a:t>
            </a:fld>
            <a:endParaRPr lang="en-GB" altLang="fr-FR"/>
          </a:p>
        </p:txBody>
      </p:sp>
      <p:sp>
        <p:nvSpPr>
          <p:cNvPr id="21507" name="Rectangle 1">
            <a:extLst>
              <a:ext uri="{FF2B5EF4-FFF2-40B4-BE49-F238E27FC236}">
                <a16:creationId xmlns:a16="http://schemas.microsoft.com/office/drawing/2014/main" id="{9C558A39-85C7-43C4-8D6A-37D982332566}"/>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a:extLst>
              <a:ext uri="{FF2B5EF4-FFF2-40B4-BE49-F238E27FC236}">
                <a16:creationId xmlns:a16="http://schemas.microsoft.com/office/drawing/2014/main" id="{ACBB9545-ADF7-4B9E-94A4-CBC56850864D}"/>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b="1" dirty="0">
                <a:latin typeface="Times New Roman" panose="02020603050405020304" pitchFamily="18" charset="0"/>
              </a:rPr>
              <a:t>Protection:</a:t>
            </a:r>
            <a:r>
              <a:rPr lang="fr-CH" altLang="fr-FR" dirty="0">
                <a:latin typeface="Times New Roman" panose="02020603050405020304" pitchFamily="18" charset="0"/>
              </a:rPr>
              <a:t> </a:t>
            </a:r>
          </a:p>
          <a:p>
            <a:r>
              <a:rPr lang="fr-CH" altLang="fr-FR" dirty="0">
                <a:latin typeface="Times New Roman" panose="02020603050405020304" pitchFamily="18" charset="0"/>
              </a:rPr>
              <a:t>Protection </a:t>
            </a:r>
            <a:r>
              <a:rPr lang="fr-CH" altLang="fr-FR" dirty="0" err="1">
                <a:latin typeface="Times New Roman" panose="02020603050405020304" pitchFamily="18" charset="0"/>
              </a:rPr>
              <a:t>is</a:t>
            </a:r>
            <a:r>
              <a:rPr lang="fr-CH" altLang="fr-FR" dirty="0">
                <a:latin typeface="Times New Roman" panose="02020603050405020304" pitchFamily="18" charset="0"/>
              </a:rPr>
              <a:t> not </a:t>
            </a:r>
            <a:r>
              <a:rPr lang="fr-CH" altLang="fr-FR" dirty="0" err="1">
                <a:latin typeface="Times New Roman" panose="02020603050405020304" pitchFamily="18" charset="0"/>
              </a:rPr>
              <a:t>just</a:t>
            </a:r>
            <a:r>
              <a:rPr lang="fr-CH" altLang="fr-FR" dirty="0">
                <a:latin typeface="Times New Roman" panose="02020603050405020304" pitchFamily="18" charset="0"/>
              </a:rPr>
              <a:t> </a:t>
            </a:r>
            <a:r>
              <a:rPr lang="fr-CH" altLang="fr-FR" dirty="0" err="1">
                <a:latin typeface="Times New Roman" panose="02020603050405020304" pitchFamily="18" charset="0"/>
              </a:rPr>
              <a:t>security</a:t>
            </a:r>
            <a:r>
              <a:rPr lang="fr-CH" altLang="fr-FR" dirty="0">
                <a:latin typeface="Times New Roman" panose="02020603050405020304" pitchFamily="18" charset="0"/>
              </a:rPr>
              <a:t>. Protection can </a:t>
            </a:r>
            <a:r>
              <a:rPr lang="fr-CH" altLang="fr-FR" dirty="0" err="1">
                <a:latin typeface="Times New Roman" panose="02020603050405020304" pitchFamily="18" charset="0"/>
              </a:rPr>
              <a:t>be</a:t>
            </a:r>
            <a:r>
              <a:rPr lang="fr-CH" altLang="fr-FR" dirty="0">
                <a:latin typeface="Times New Roman" panose="02020603050405020304" pitchFamily="18" charset="0"/>
              </a:rPr>
              <a:t> </a:t>
            </a:r>
            <a:r>
              <a:rPr lang="fr-CH" altLang="fr-FR" dirty="0" err="1">
                <a:latin typeface="Times New Roman" panose="02020603050405020304" pitchFamily="18" charset="0"/>
              </a:rPr>
              <a:t>against</a:t>
            </a:r>
            <a:r>
              <a:rPr lang="fr-CH" altLang="fr-FR" dirty="0">
                <a:latin typeface="Times New Roman" panose="02020603050405020304" pitchFamily="18" charset="0"/>
              </a:rPr>
              <a:t> </a:t>
            </a:r>
            <a:r>
              <a:rPr lang="fr-CH" altLang="fr-FR" dirty="0" err="1">
                <a:latin typeface="Times New Roman" panose="02020603050405020304" pitchFamily="18" charset="0"/>
              </a:rPr>
              <a:t>rape</a:t>
            </a:r>
            <a:r>
              <a:rPr lang="fr-CH" altLang="fr-FR" dirty="0">
                <a:latin typeface="Times New Roman" panose="02020603050405020304" pitchFamily="18" charset="0"/>
              </a:rPr>
              <a:t>, favoritisme, discrimination, etc. Security must assure a </a:t>
            </a:r>
            <a:r>
              <a:rPr lang="fr-CH" altLang="fr-FR" dirty="0" err="1">
                <a:latin typeface="Times New Roman" panose="02020603050405020304" pitchFamily="18" charset="0"/>
              </a:rPr>
              <a:t>secure</a:t>
            </a:r>
            <a:r>
              <a:rPr lang="fr-CH" altLang="fr-FR" dirty="0">
                <a:latin typeface="Times New Roman" panose="02020603050405020304" pitchFamily="18" charset="0"/>
              </a:rPr>
              <a:t> </a:t>
            </a:r>
            <a:r>
              <a:rPr lang="fr-CH" altLang="fr-FR" dirty="0" err="1">
                <a:latin typeface="Times New Roman" panose="02020603050405020304" pitchFamily="18" charset="0"/>
              </a:rPr>
              <a:t>enviromnent</a:t>
            </a:r>
            <a:r>
              <a:rPr lang="fr-CH" altLang="fr-FR" dirty="0">
                <a:latin typeface="Times New Roman" panose="02020603050405020304" pitchFamily="18" charset="0"/>
              </a:rPr>
              <a:t> for the people. To </a:t>
            </a:r>
            <a:r>
              <a:rPr lang="fr-CH" altLang="fr-FR" dirty="0" err="1">
                <a:latin typeface="Times New Roman" panose="02020603050405020304" pitchFamily="18" charset="0"/>
              </a:rPr>
              <a:t>protect</a:t>
            </a:r>
            <a:r>
              <a:rPr lang="fr-CH" altLang="fr-FR" dirty="0">
                <a:latin typeface="Times New Roman" panose="02020603050405020304" pitchFamily="18" charset="0"/>
              </a:rPr>
              <a:t> </a:t>
            </a:r>
            <a:r>
              <a:rPr lang="fr-CH" altLang="fr-FR" dirty="0" err="1">
                <a:latin typeface="Times New Roman" panose="02020603050405020304" pitchFamily="18" charset="0"/>
              </a:rPr>
              <a:t>them</a:t>
            </a:r>
            <a:r>
              <a:rPr lang="fr-CH" altLang="fr-FR" dirty="0">
                <a:latin typeface="Times New Roman" panose="02020603050405020304" pitchFamily="18" charset="0"/>
              </a:rPr>
              <a:t> </a:t>
            </a:r>
            <a:r>
              <a:rPr lang="fr-CH" altLang="fr-FR" dirty="0" err="1">
                <a:latin typeface="Times New Roman" panose="02020603050405020304" pitchFamily="18" charset="0"/>
              </a:rPr>
              <a:t>against</a:t>
            </a:r>
            <a:r>
              <a:rPr lang="fr-CH" altLang="fr-FR" dirty="0">
                <a:latin typeface="Times New Roman" panose="02020603050405020304" pitchFamily="18" charset="0"/>
              </a:rPr>
              <a:t> the violence </a:t>
            </a:r>
            <a:r>
              <a:rPr lang="fr-CH" altLang="fr-FR" dirty="0" err="1">
                <a:latin typeface="Times New Roman" panose="02020603050405020304" pitchFamily="18" charset="0"/>
              </a:rPr>
              <a:t>from</a:t>
            </a:r>
            <a:r>
              <a:rPr lang="fr-CH" altLang="fr-FR" dirty="0">
                <a:latin typeface="Times New Roman" panose="02020603050405020304" pitchFamily="18" charset="0"/>
              </a:rPr>
              <a:t> </a:t>
            </a:r>
            <a:r>
              <a:rPr lang="fr-CH" altLang="fr-FR" dirty="0" err="1">
                <a:latin typeface="Times New Roman" panose="02020603050405020304" pitchFamily="18" charset="0"/>
              </a:rPr>
              <a:t>which</a:t>
            </a:r>
            <a:r>
              <a:rPr lang="fr-CH" altLang="fr-FR" dirty="0">
                <a:latin typeface="Times New Roman" panose="02020603050405020304" pitchFamily="18" charset="0"/>
              </a:rPr>
              <a:t> </a:t>
            </a:r>
            <a:r>
              <a:rPr lang="fr-CH" altLang="fr-FR" dirty="0" err="1">
                <a:latin typeface="Times New Roman" panose="02020603050405020304" pitchFamily="18" charset="0"/>
              </a:rPr>
              <a:t>they</a:t>
            </a:r>
            <a:r>
              <a:rPr lang="fr-CH" altLang="fr-FR" dirty="0">
                <a:latin typeface="Times New Roman" panose="02020603050405020304" pitchFamily="18" charset="0"/>
              </a:rPr>
              <a:t> </a:t>
            </a:r>
            <a:r>
              <a:rPr lang="fr-CH" altLang="fr-FR" dirty="0" err="1">
                <a:latin typeface="Times New Roman" panose="02020603050405020304" pitchFamily="18" charset="0"/>
              </a:rPr>
              <a:t>fled</a:t>
            </a:r>
            <a:r>
              <a:rPr lang="fr-CH" altLang="fr-FR" dirty="0">
                <a:latin typeface="Times New Roman" panose="02020603050405020304" pitchFamily="18" charset="0"/>
              </a:rPr>
              <a:t>. </a:t>
            </a:r>
            <a:r>
              <a:rPr lang="en-US" sz="1200" b="0" i="0" u="none" strike="noStrike" kern="1200" baseline="0" dirty="0">
                <a:solidFill>
                  <a:schemeClr val="tx1"/>
                </a:solidFill>
                <a:latin typeface="+mn-lt"/>
                <a:ea typeface="+mn-ea"/>
                <a:cs typeface="+mn-cs"/>
              </a:rPr>
              <a:t>Responding to the health needs of a displaced population requires a multi-sectoral response that takes due account of the inter-linkages between health and </a:t>
            </a:r>
            <a:r>
              <a:rPr lang="fr-CH" sz="1200" b="0" i="0" u="none" strike="noStrike" kern="1200" baseline="0" dirty="0">
                <a:solidFill>
                  <a:schemeClr val="tx1"/>
                </a:solidFill>
                <a:latin typeface="+mn-lt"/>
                <a:ea typeface="+mn-ea"/>
                <a:cs typeface="+mn-cs"/>
              </a:rPr>
              <a:t>protection (https://www.unhcr.org/4794b5d32.pdf)</a:t>
            </a:r>
          </a:p>
          <a:p>
            <a:r>
              <a:rPr lang="en-US" sz="1200" b="1" i="0" u="none" strike="noStrike" kern="1200" baseline="0" dirty="0">
                <a:solidFill>
                  <a:schemeClr val="tx1"/>
                </a:solidFill>
                <a:latin typeface="+mn-lt"/>
                <a:ea typeface="+mn-ea"/>
                <a:cs typeface="+mn-cs"/>
              </a:rPr>
              <a:t>Registration</a:t>
            </a:r>
            <a:r>
              <a:rPr lang="en-US" sz="1200" b="0" i="0" u="none" strike="noStrike" kern="1200" baseline="0" dirty="0">
                <a:solidFill>
                  <a:schemeClr val="tx1"/>
                </a:solidFill>
                <a:latin typeface="+mn-lt"/>
                <a:ea typeface="+mn-ea"/>
                <a:cs typeface="+mn-cs"/>
              </a:rPr>
              <a:t> of all displaced persons living in a site is very important. It allows to know the population number, type of habitants but also facilitates the reunification of missing.</a:t>
            </a:r>
            <a:endParaRPr lang="fr-CH"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Vulnerable</a:t>
            </a:r>
            <a:r>
              <a:rPr lang="en-US" sz="1200" b="0" i="0" u="none" strike="noStrike" kern="1200" baseline="0" dirty="0">
                <a:solidFill>
                  <a:schemeClr val="tx1"/>
                </a:solidFill>
                <a:latin typeface="+mn-lt"/>
                <a:ea typeface="+mn-ea"/>
                <a:cs typeface="+mn-cs"/>
              </a:rPr>
              <a:t> groups should be identified and their particular needs addressed. </a:t>
            </a:r>
            <a:r>
              <a:rPr lang="en-US" sz="1200" b="0" i="0" u="none" strike="noStrike" kern="1200" baseline="0" dirty="0" err="1">
                <a:solidFill>
                  <a:schemeClr val="tx1"/>
                </a:solidFill>
                <a:latin typeface="+mn-lt"/>
                <a:ea typeface="+mn-ea"/>
                <a:cs typeface="+mn-cs"/>
              </a:rPr>
              <a:t>Eg.</a:t>
            </a:r>
            <a:r>
              <a:rPr lang="en-US" sz="1200" b="0" i="0" u="none" strike="noStrike" kern="1200" baseline="0" dirty="0">
                <a:solidFill>
                  <a:schemeClr val="tx1"/>
                </a:solidFill>
                <a:latin typeface="+mn-lt"/>
                <a:ea typeface="+mn-ea"/>
                <a:cs typeface="+mn-cs"/>
              </a:rPr>
              <a:t> Elderly, handicapped, widows, children etc.</a:t>
            </a:r>
            <a:endParaRPr lang="fr-CH" sz="1200" b="0" i="0" u="none" strike="noStrike" kern="1200" baseline="0" dirty="0">
              <a:solidFill>
                <a:schemeClr val="tx1"/>
              </a:solidFill>
              <a:latin typeface="+mn-lt"/>
              <a:ea typeface="+mn-ea"/>
              <a:cs typeface="+mn-cs"/>
            </a:endParaRP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3437727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CA85C4F-801B-48F3-8D4B-06C16D9F9A8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3E09CF72-FC58-4BFE-8747-3D6E65C65567}" type="slidenum">
              <a:rPr lang="en-GB" altLang="fr-FR" smtClean="0"/>
              <a:pPr>
                <a:spcBef>
                  <a:spcPct val="0"/>
                </a:spcBef>
              </a:pPr>
              <a:t>17</a:t>
            </a:fld>
            <a:endParaRPr lang="en-GB" altLang="fr-FR"/>
          </a:p>
        </p:txBody>
      </p:sp>
      <p:sp>
        <p:nvSpPr>
          <p:cNvPr id="23555" name="Rectangle 1">
            <a:extLst>
              <a:ext uri="{FF2B5EF4-FFF2-40B4-BE49-F238E27FC236}">
                <a16:creationId xmlns:a16="http://schemas.microsoft.com/office/drawing/2014/main" id="{921390E8-545A-49E8-B009-36F37954F6EE}"/>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a:extLst>
              <a:ext uri="{FF2B5EF4-FFF2-40B4-BE49-F238E27FC236}">
                <a16:creationId xmlns:a16="http://schemas.microsoft.com/office/drawing/2014/main" id="{0D8EB752-E6B1-4ADC-8157-464F6C784D6B}"/>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Coordination</a:t>
            </a:r>
          </a:p>
          <a:p>
            <a:endParaRPr lang="fr-CH" altLang="fr-FR">
              <a:latin typeface="Times New Roman" panose="02020603050405020304" pitchFamily="18" charset="0"/>
            </a:endParaRPr>
          </a:p>
        </p:txBody>
      </p:sp>
    </p:spTree>
    <p:extLst>
      <p:ext uri="{BB962C8B-B14F-4D97-AF65-F5344CB8AC3E}">
        <p14:creationId xmlns:p14="http://schemas.microsoft.com/office/powerpoint/2010/main" val="2042513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a variety of approaches to provide shelter-assistance to displaced populations. </a:t>
            </a:r>
          </a:p>
          <a:p>
            <a:pPr marL="171450" indent="-171450">
              <a:buFont typeface="Arial" panose="020B0604020202020204" pitchFamily="34" charset="0"/>
              <a:buChar char="•"/>
            </a:pPr>
            <a:r>
              <a:rPr lang="en-US" dirty="0"/>
              <a:t>The choice of the appropriate approach has always to be adapted to the specific context and phase of crisis.</a:t>
            </a:r>
          </a:p>
          <a:p>
            <a:pPr marL="171450" indent="-171450">
              <a:buFont typeface="Arial" panose="020B0604020202020204" pitchFamily="34" charset="0"/>
              <a:buChar char="•"/>
            </a:pPr>
            <a:r>
              <a:rPr lang="en-US" dirty="0"/>
              <a:t>A stepwise approach can be considered, moving from more temporary-, to medium- and long-term solutions.</a:t>
            </a:r>
          </a:p>
          <a:p>
            <a:pPr marL="171450" indent="-171450">
              <a:buFontTx/>
              <a:buChar char="-"/>
            </a:pPr>
            <a:endParaRPr lang="en-US" dirty="0"/>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18</a:t>
            </a:fld>
            <a:endParaRPr lang="fr-CH"/>
          </a:p>
        </p:txBody>
      </p:sp>
    </p:spTree>
    <p:extLst>
      <p:ext uri="{BB962C8B-B14F-4D97-AF65-F5344CB8AC3E}">
        <p14:creationId xmlns:p14="http://schemas.microsoft.com/office/powerpoint/2010/main" val="1063858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0">
            <a:extLst>
              <a:ext uri="{FF2B5EF4-FFF2-40B4-BE49-F238E27FC236}">
                <a16:creationId xmlns:a16="http://schemas.microsoft.com/office/drawing/2014/main" id="{C2F1C66F-C589-49EE-93A9-6FCB9FF35FDE}"/>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9pPr>
          </a:lstStyle>
          <a:p>
            <a:pPr>
              <a:spcBef>
                <a:spcPct val="0"/>
              </a:spcBef>
              <a:buClrTx/>
              <a:buFontTx/>
              <a:buNone/>
            </a:pPr>
            <a:fld id="{5B964B5A-86B5-42AF-ACDA-AB0EC5464542}" type="slidenum">
              <a:rPr lang="en-GB" altLang="fr-FR" smtClean="0"/>
              <a:pPr>
                <a:spcBef>
                  <a:spcPct val="0"/>
                </a:spcBef>
                <a:buClrTx/>
                <a:buFontTx/>
                <a:buNone/>
              </a:pPr>
              <a:t>19</a:t>
            </a:fld>
            <a:endParaRPr lang="en-GB" altLang="fr-FR"/>
          </a:p>
        </p:txBody>
      </p:sp>
      <p:sp>
        <p:nvSpPr>
          <p:cNvPr id="39939" name="Text Box 1">
            <a:extLst>
              <a:ext uri="{FF2B5EF4-FFF2-40B4-BE49-F238E27FC236}">
                <a16:creationId xmlns:a16="http://schemas.microsoft.com/office/drawing/2014/main" id="{DA4C5FFC-C35F-4D84-AFCF-835B3C52E7A2}"/>
              </a:ext>
            </a:extLst>
          </p:cNvPr>
          <p:cNvSpPr txBox="1">
            <a:spLocks noChangeArrowheads="1"/>
          </p:cNvSpPr>
          <p:nvPr/>
        </p:nvSpPr>
        <p:spPr bwMode="auto">
          <a:xfrm>
            <a:off x="2228850" y="746125"/>
            <a:ext cx="2339975" cy="37226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22" tIns="45861" rIns="91722" bIns="45861"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nSpc>
                <a:spcPct val="86000"/>
              </a:lnSpc>
              <a:spcBef>
                <a:spcPct val="0"/>
              </a:spcBef>
            </a:pPr>
            <a:endParaRPr lang="en-US" altLang="fr-FR" sz="2400">
              <a:solidFill>
                <a:schemeClr val="bg1"/>
              </a:solidFill>
            </a:endParaRPr>
          </a:p>
        </p:txBody>
      </p:sp>
      <p:sp>
        <p:nvSpPr>
          <p:cNvPr id="39940" name="Rectangle 2">
            <a:extLst>
              <a:ext uri="{FF2B5EF4-FFF2-40B4-BE49-F238E27FC236}">
                <a16:creationId xmlns:a16="http://schemas.microsoft.com/office/drawing/2014/main" id="{9E880F54-FA02-451E-B0FD-D92634B2FB0D}"/>
              </a:ext>
            </a:extLst>
          </p:cNvPr>
          <p:cNvSpPr>
            <a:spLocks noGrp="1" noChangeArrowheads="1"/>
          </p:cNvSpPr>
          <p:nvPr>
            <p:ph type="body"/>
          </p:nvPr>
        </p:nvSpPr>
        <p:spPr>
          <a:xfrm>
            <a:off x="906463" y="4714875"/>
            <a:ext cx="498316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fr-FR" dirty="0">
                <a:latin typeface="Times New Roman" panose="02020603050405020304" pitchFamily="18" charset="0"/>
              </a:rPr>
              <a:t>Options:</a:t>
            </a:r>
          </a:p>
          <a:p>
            <a:pPr marL="171450" indent="-171450">
              <a:buFont typeface="Arial" panose="020B0604020202020204" pitchFamily="34" charset="0"/>
              <a:buChar char="•"/>
            </a:pPr>
            <a:r>
              <a:rPr lang="en-US" altLang="fr-FR" b="1" dirty="0">
                <a:latin typeface="Times New Roman" panose="02020603050405020304" pitchFamily="18" charset="0"/>
              </a:rPr>
              <a:t>Tents</a:t>
            </a:r>
            <a:r>
              <a:rPr lang="en-US" altLang="fr-FR" dirty="0">
                <a:latin typeface="Times New Roman" panose="02020603050405020304" pitchFamily="18" charset="0"/>
              </a:rPr>
              <a:t> (usually family tens of 16-18m2): fastest option if available. Still needs time (30-45min) and some training to erect.</a:t>
            </a:r>
          </a:p>
          <a:p>
            <a:pPr marL="171450" indent="-171450">
              <a:buFont typeface="Arial" panose="020B0604020202020204" pitchFamily="34" charset="0"/>
              <a:buChar char="•"/>
            </a:pPr>
            <a:r>
              <a:rPr lang="en-US" altLang="fr-FR" dirty="0">
                <a:latin typeface="Times New Roman" panose="02020603050405020304" pitchFamily="18" charset="0"/>
              </a:rPr>
              <a:t>Distribution of basic shelter kits, e.g. when site not accessible (material and tools with instructions for self-fabrication, or for improving existing shelters). Supervise if possible!</a:t>
            </a:r>
          </a:p>
          <a:p>
            <a:pPr marL="171450" indent="-171450">
              <a:buFont typeface="Arial" panose="020B0604020202020204" pitchFamily="34" charset="0"/>
              <a:buChar char="•"/>
            </a:pPr>
            <a:r>
              <a:rPr lang="en-US" altLang="fr-FR" dirty="0">
                <a:latin typeface="Times New Roman" panose="02020603050405020304" pitchFamily="18" charset="0"/>
              </a:rPr>
              <a:t>In situ fabricated </a:t>
            </a:r>
            <a:r>
              <a:rPr lang="en-US" altLang="fr-FR" b="1" dirty="0">
                <a:latin typeface="Times New Roman" panose="02020603050405020304" pitchFamily="18" charset="0"/>
              </a:rPr>
              <a:t>shelters</a:t>
            </a:r>
            <a:r>
              <a:rPr lang="en-US" altLang="fr-FR" dirty="0">
                <a:latin typeface="Times New Roman" panose="02020603050405020304" pitchFamily="18" charset="0"/>
              </a:rPr>
              <a:t> (usually made of timber and tarpaulin): needs timber and tarps. Quickly built but requires some training. </a:t>
            </a:r>
          </a:p>
          <a:p>
            <a:pPr marL="171450" indent="-171450">
              <a:buFont typeface="Arial" panose="020B0604020202020204" pitchFamily="34" charset="0"/>
              <a:buChar char="•"/>
            </a:pPr>
            <a:r>
              <a:rPr lang="en-US" altLang="fr-FR" b="1" dirty="0" err="1">
                <a:latin typeface="Times New Roman" panose="02020603050405020304" pitchFamily="18" charset="0"/>
              </a:rPr>
              <a:t>Rubbhalls</a:t>
            </a:r>
            <a:r>
              <a:rPr lang="en-US" altLang="fr-FR" dirty="0">
                <a:latin typeface="Times New Roman" panose="02020603050405020304" pitchFamily="18" charset="0"/>
              </a:rPr>
              <a:t> and large tents: fast if available, but not recommended due loss of privacy and disruption of family/community structures.</a:t>
            </a:r>
          </a:p>
          <a:p>
            <a:endParaRPr lang="en-US" altLang="fr-FR" dirty="0">
              <a:latin typeface="Times New Roman" panose="02020603050405020304" pitchFamily="18" charset="0"/>
            </a:endParaRPr>
          </a:p>
          <a:p>
            <a:pPr marL="171450" indent="-171450">
              <a:buFont typeface="Wingdings" panose="05000000000000000000" pitchFamily="2" charset="2"/>
              <a:buChar char="à"/>
            </a:pPr>
            <a:r>
              <a:rPr lang="en-US" altLang="fr-FR" dirty="0">
                <a:latin typeface="Times New Roman" panose="02020603050405020304" pitchFamily="18" charset="0"/>
              </a:rPr>
              <a:t>Consider the best option, depending on material, skills, tools, time, budget, competences available and adapt to local customs and standards.</a:t>
            </a:r>
          </a:p>
          <a:p>
            <a:pPr marL="171450" indent="-171450">
              <a:buFont typeface="Wingdings" panose="05000000000000000000" pitchFamily="2" charset="2"/>
              <a:buChar char="à"/>
            </a:pPr>
            <a:r>
              <a:rPr lang="en-US" altLang="fr-FR" dirty="0">
                <a:latin typeface="Times New Roman" panose="02020603050405020304" pitchFamily="18" charset="0"/>
              </a:rPr>
              <a:t>Avoid to distribute the tents to beneficiaries to set up by themselves. It will be completely disorganized, if teams are not trained and supervised.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altLang="fr-FR" dirty="0">
                <a:latin typeface="Times New Roman" panose="02020603050405020304" pitchFamily="18" charset="0"/>
              </a:rPr>
              <a:t>Shelters need to be set up in an organized fashion and defined pattern (see later, camp management)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altLang="fr-FR" dirty="0">
                <a:latin typeface="Times New Roman" panose="02020603050405020304" pitchFamily="18" charset="0"/>
              </a:rPr>
              <a:t>Consider also the climate. Tents used in desert for hot and dry climate will not fit for places with monsoon (waterproof). Distribute winterization kits for cold climate.</a:t>
            </a:r>
          </a:p>
          <a:p>
            <a:pPr marL="171450" indent="-171450">
              <a:buFont typeface="Wingdings" panose="05000000000000000000" pitchFamily="2" charset="2"/>
              <a:buChar char="à"/>
            </a:pPr>
            <a:endParaRPr lang="en-US" altLang="fr-FR" dirty="0">
              <a:latin typeface="Times New Roman" panose="02020603050405020304" pitchFamily="18" charset="0"/>
            </a:endParaRPr>
          </a:p>
        </p:txBody>
      </p:sp>
    </p:spTree>
    <p:extLst>
      <p:ext uri="{BB962C8B-B14F-4D97-AF65-F5344CB8AC3E}">
        <p14:creationId xmlns:p14="http://schemas.microsoft.com/office/powerpoint/2010/main" val="2776478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which option may be more appropriate in which phase of a crisis and under which circumstances</a:t>
            </a:r>
          </a:p>
          <a:p>
            <a:endParaRPr lang="en-US" dirty="0"/>
          </a:p>
          <a:p>
            <a:r>
              <a:rPr lang="en-US" dirty="0"/>
              <a:t>Examples: </a:t>
            </a:r>
          </a:p>
          <a:p>
            <a:r>
              <a:rPr lang="en-US" dirty="0"/>
              <a:t>1.) temporary shelter construction in Nigeria 2015: paid teams of carpenters hiring local IDPs for support. Material provided by ICRC</a:t>
            </a:r>
          </a:p>
          <a:p>
            <a:r>
              <a:rPr lang="en-US" dirty="0"/>
              <a:t>2.) long-term houses in Casamance, Senegal 2017: Material provided by ICRC but work organized by communities through solidarity mechanisms</a:t>
            </a: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20</a:t>
            </a:fld>
            <a:endParaRPr lang="fr-CH"/>
          </a:p>
        </p:txBody>
      </p:sp>
    </p:spTree>
    <p:extLst>
      <p:ext uri="{BB962C8B-B14F-4D97-AF65-F5344CB8AC3E}">
        <p14:creationId xmlns:p14="http://schemas.microsoft.com/office/powerpoint/2010/main" val="141796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9789595-51F0-45CE-AA97-97587C5F8CA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A194497C-E8B8-404C-8D2A-AD6FB4B2AFC2}" type="slidenum">
              <a:rPr lang="fr-CH" altLang="fr-FR" smtClean="0">
                <a:ea typeface="Arial Unicode MS" panose="020B0604020202020204" pitchFamily="34" charset="-128"/>
              </a:rPr>
              <a:pPr>
                <a:spcBef>
                  <a:spcPct val="0"/>
                </a:spcBef>
              </a:pPr>
              <a:t>3</a:t>
            </a:fld>
            <a:endParaRPr lang="fr-CH" altLang="fr-FR">
              <a:ea typeface="Arial Unicode MS" panose="020B0604020202020204" pitchFamily="34" charset="-128"/>
            </a:endParaRPr>
          </a:p>
        </p:txBody>
      </p:sp>
      <p:sp>
        <p:nvSpPr>
          <p:cNvPr id="15363" name="Rectangle 1">
            <a:extLst>
              <a:ext uri="{FF2B5EF4-FFF2-40B4-BE49-F238E27FC236}">
                <a16:creationId xmlns:a16="http://schemas.microsoft.com/office/drawing/2014/main" id="{F5F61E76-B0FD-418F-87B1-7F403E7840C9}"/>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B611DEA-1DF0-4DA5-BD72-AC3D35CD4E7B}"/>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Exercise in group 10 min</a:t>
            </a:r>
          </a:p>
        </p:txBody>
      </p:sp>
    </p:spTree>
    <p:extLst>
      <p:ext uri="{BB962C8B-B14F-4D97-AF65-F5344CB8AC3E}">
        <p14:creationId xmlns:p14="http://schemas.microsoft.com/office/powerpoint/2010/main" val="2225425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0">
            <a:extLst>
              <a:ext uri="{FF2B5EF4-FFF2-40B4-BE49-F238E27FC236}">
                <a16:creationId xmlns:a16="http://schemas.microsoft.com/office/drawing/2014/main" id="{C81F43FC-11FC-46B3-BCD1-2590F7B2553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9pPr>
          </a:lstStyle>
          <a:p>
            <a:pPr>
              <a:spcBef>
                <a:spcPct val="0"/>
              </a:spcBef>
              <a:buClrTx/>
              <a:buFontTx/>
              <a:buNone/>
            </a:pPr>
            <a:fld id="{BB8F0B72-33F0-4786-82E1-FB14A964796B}" type="slidenum">
              <a:rPr lang="en-GB" altLang="fr-FR" smtClean="0"/>
              <a:pPr>
                <a:spcBef>
                  <a:spcPct val="0"/>
                </a:spcBef>
                <a:buClrTx/>
                <a:buFontTx/>
                <a:buNone/>
              </a:pPr>
              <a:t>21</a:t>
            </a:fld>
            <a:endParaRPr lang="en-GB" altLang="fr-FR"/>
          </a:p>
        </p:txBody>
      </p:sp>
      <p:sp>
        <p:nvSpPr>
          <p:cNvPr id="41987" name="Text Box 1">
            <a:extLst>
              <a:ext uri="{FF2B5EF4-FFF2-40B4-BE49-F238E27FC236}">
                <a16:creationId xmlns:a16="http://schemas.microsoft.com/office/drawing/2014/main" id="{0493132E-AF78-47DE-AFED-E301A1EDFDF1}"/>
              </a:ext>
            </a:extLst>
          </p:cNvPr>
          <p:cNvSpPr txBox="1">
            <a:spLocks noChangeArrowheads="1"/>
          </p:cNvSpPr>
          <p:nvPr/>
        </p:nvSpPr>
        <p:spPr bwMode="auto">
          <a:xfrm>
            <a:off x="2228850" y="746125"/>
            <a:ext cx="2339975" cy="37226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22" tIns="45861" rIns="91722" bIns="45861"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nSpc>
                <a:spcPct val="86000"/>
              </a:lnSpc>
              <a:spcBef>
                <a:spcPct val="0"/>
              </a:spcBef>
            </a:pPr>
            <a:endParaRPr lang="en-US" altLang="fr-FR" sz="2400">
              <a:solidFill>
                <a:schemeClr val="bg1"/>
              </a:solidFill>
            </a:endParaRPr>
          </a:p>
        </p:txBody>
      </p:sp>
      <p:sp>
        <p:nvSpPr>
          <p:cNvPr id="41988" name="Rectangle 2">
            <a:extLst>
              <a:ext uri="{FF2B5EF4-FFF2-40B4-BE49-F238E27FC236}">
                <a16:creationId xmlns:a16="http://schemas.microsoft.com/office/drawing/2014/main" id="{F590393A-6954-4848-B054-CBBFD090200D}"/>
              </a:ext>
            </a:extLst>
          </p:cNvPr>
          <p:cNvSpPr>
            <a:spLocks noGrp="1" noChangeArrowheads="1"/>
          </p:cNvSpPr>
          <p:nvPr>
            <p:ph type="body"/>
          </p:nvPr>
        </p:nvSpPr>
        <p:spPr>
          <a:xfrm>
            <a:off x="906463" y="4714875"/>
            <a:ext cx="498316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dirty="0">
                <a:latin typeface="Times New Roman" panose="02020603050405020304" pitchFamily="18" charset="0"/>
              </a:rPr>
              <a:t>Most of the time the displaced populations find a roof over their head, be it apartments or in other buildings. However, in some climate zones temperatures can drop very low and the population is not equipped for that. Central heating, if existent at all, are often not working due to lack of electricity or fuel supplies.</a:t>
            </a:r>
          </a:p>
          <a:p>
            <a:endParaRPr lang="en-US" altLang="fr-FR" dirty="0">
              <a:latin typeface="Times New Roman" panose="02020603050405020304" pitchFamily="18" charset="0"/>
            </a:endParaRPr>
          </a:p>
          <a:p>
            <a:r>
              <a:rPr lang="en-US" altLang="fr-FR" dirty="0">
                <a:latin typeface="Times New Roman" panose="02020603050405020304" pitchFamily="18" charset="0"/>
                <a:sym typeface="Wingdings" panose="05000000000000000000" pitchFamily="2" charset="2"/>
              </a:rPr>
              <a:t> </a:t>
            </a:r>
            <a:r>
              <a:rPr lang="en-US" altLang="fr-FR" dirty="0">
                <a:latin typeface="Times New Roman" panose="02020603050405020304" pitchFamily="18" charset="0"/>
              </a:rPr>
              <a:t>Consider the provision of winterization kits, like stove, fuel and plastic sheeting or emergency building material for insulation and basic repairs.</a:t>
            </a:r>
          </a:p>
        </p:txBody>
      </p:sp>
    </p:spTree>
    <p:extLst>
      <p:ext uri="{BB962C8B-B14F-4D97-AF65-F5344CB8AC3E}">
        <p14:creationId xmlns:p14="http://schemas.microsoft.com/office/powerpoint/2010/main" val="3623575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2F1B01B-BD26-4C8B-A2E1-F0CA11C9CCE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340ABEEB-A89D-4063-84D9-0F79556A5EC9}" type="slidenum">
              <a:rPr lang="fr-CH" altLang="fr-FR" smtClean="0">
                <a:ea typeface="Arial Unicode MS" panose="020B0604020202020204" pitchFamily="34" charset="-128"/>
              </a:rPr>
              <a:pPr>
                <a:spcBef>
                  <a:spcPct val="0"/>
                </a:spcBef>
              </a:pPr>
              <a:t>22</a:t>
            </a:fld>
            <a:endParaRPr lang="fr-CH" altLang="fr-FR">
              <a:ea typeface="Arial Unicode MS" panose="020B0604020202020204" pitchFamily="34" charset="-128"/>
            </a:endParaRPr>
          </a:p>
        </p:txBody>
      </p:sp>
      <p:sp>
        <p:nvSpPr>
          <p:cNvPr id="27651" name="Rectangle 1">
            <a:extLst>
              <a:ext uri="{FF2B5EF4-FFF2-40B4-BE49-F238E27FC236}">
                <a16:creationId xmlns:a16="http://schemas.microsoft.com/office/drawing/2014/main" id="{44B9933E-4183-4226-8FB6-FA79BF23F647}"/>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a:extLst>
              <a:ext uri="{FF2B5EF4-FFF2-40B4-BE49-F238E27FC236}">
                <a16:creationId xmlns:a16="http://schemas.microsoft.com/office/drawing/2014/main" id="{40295287-6204-4B74-8A1A-82CBB361C5A7}"/>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Exercice 10 min by group</a:t>
            </a:r>
          </a:p>
        </p:txBody>
      </p:sp>
    </p:spTree>
    <p:extLst>
      <p:ext uri="{BB962C8B-B14F-4D97-AF65-F5344CB8AC3E}">
        <p14:creationId xmlns:p14="http://schemas.microsoft.com/office/powerpoint/2010/main" val="3068461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EAF3F6C-2CD3-4290-A839-82CDF55000A8}"/>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86EADC99-443C-4468-9A52-A14D120AA5EF}" type="slidenum">
              <a:rPr lang="en-GB" altLang="fr-FR" smtClean="0"/>
              <a:pPr>
                <a:spcBef>
                  <a:spcPct val="0"/>
                </a:spcBef>
              </a:pPr>
              <a:t>23</a:t>
            </a:fld>
            <a:endParaRPr lang="en-GB" altLang="fr-FR"/>
          </a:p>
        </p:txBody>
      </p:sp>
      <p:sp>
        <p:nvSpPr>
          <p:cNvPr id="29699" name="Rectangle 1">
            <a:extLst>
              <a:ext uri="{FF2B5EF4-FFF2-40B4-BE49-F238E27FC236}">
                <a16:creationId xmlns:a16="http://schemas.microsoft.com/office/drawing/2014/main" id="{EB666149-D988-441B-A2A6-2F6B2AA6A379}"/>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a:extLst>
              <a:ext uri="{FF2B5EF4-FFF2-40B4-BE49-F238E27FC236}">
                <a16:creationId xmlns:a16="http://schemas.microsoft.com/office/drawing/2014/main" id="{CD2CEECA-5874-486D-BBD0-97960A2A4EBC}"/>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Give example:</a:t>
            </a:r>
          </a:p>
          <a:p>
            <a:endParaRPr lang="fr-CH" altLang="fr-FR">
              <a:latin typeface="Times New Roman" panose="02020603050405020304" pitchFamily="18" charset="0"/>
            </a:endParaRPr>
          </a:p>
          <a:p>
            <a:r>
              <a:rPr lang="fr-CH" altLang="fr-FR">
                <a:latin typeface="Times New Roman" panose="02020603050405020304" pitchFamily="18" charset="0"/>
              </a:rPr>
              <a:t>Water if 10’000 persons, means 200’000 l per day, or 200 m3 or 20 water truck of 10 m3 per day</a:t>
            </a:r>
          </a:p>
          <a:p>
            <a:r>
              <a:rPr lang="fr-CH" altLang="fr-FR">
                <a:latin typeface="Times New Roman" panose="02020603050405020304" pitchFamily="18" charset="0"/>
              </a:rPr>
              <a:t>Same for the food, the need is between 5 and 6 tons per day.</a:t>
            </a:r>
          </a:p>
          <a:p>
            <a:endParaRPr lang="fr-CH" altLang="fr-FR">
              <a:latin typeface="Times New Roman" panose="02020603050405020304" pitchFamily="18" charset="0"/>
            </a:endParaRPr>
          </a:p>
          <a:p>
            <a:r>
              <a:rPr lang="fr-CH" altLang="fr-FR">
                <a:latin typeface="Times New Roman" panose="02020603050405020304" pitchFamily="18" charset="0"/>
              </a:rPr>
              <a:t>Importance of the access</a:t>
            </a:r>
          </a:p>
          <a:p>
            <a:endParaRPr lang="fr-CH" altLang="fr-FR">
              <a:latin typeface="Times New Roman" panose="02020603050405020304" pitchFamily="18" charset="0"/>
            </a:endParaRPr>
          </a:p>
          <a:p>
            <a:r>
              <a:rPr lang="fr-CH" altLang="fr-FR">
                <a:latin typeface="Times New Roman" panose="02020603050405020304" pitchFamily="18" charset="0"/>
              </a:rPr>
              <a:t>Space is very important. The 30 m2 per persons include all services but not private garden for families. If it is the case, one have to go for 45 m2 per persons.</a:t>
            </a:r>
          </a:p>
        </p:txBody>
      </p:sp>
    </p:spTree>
    <p:extLst>
      <p:ext uri="{BB962C8B-B14F-4D97-AF65-F5344CB8AC3E}">
        <p14:creationId xmlns:p14="http://schemas.microsoft.com/office/powerpoint/2010/main" val="3746026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5168357-11D7-486B-8F00-51ED20F8235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43887C20-B72F-4CC1-927E-E3C6CD6484A3}" type="slidenum">
              <a:rPr lang="en-GB" altLang="fr-FR" smtClean="0"/>
              <a:pPr>
                <a:spcBef>
                  <a:spcPct val="0"/>
                </a:spcBef>
              </a:pPr>
              <a:t>24</a:t>
            </a:fld>
            <a:endParaRPr lang="en-GB" altLang="fr-FR"/>
          </a:p>
        </p:txBody>
      </p:sp>
      <p:sp>
        <p:nvSpPr>
          <p:cNvPr id="31747" name="Rectangle 2">
            <a:extLst>
              <a:ext uri="{FF2B5EF4-FFF2-40B4-BE49-F238E27FC236}">
                <a16:creationId xmlns:a16="http://schemas.microsoft.com/office/drawing/2014/main" id="{0CB4C91D-00E2-4719-B14E-0C56A481B1CA}"/>
              </a:ext>
            </a:extLst>
          </p:cNvPr>
          <p:cNvSpPr>
            <a:spLocks noGrp="1" noRot="1" noChangeAspect="1" noChangeArrowheads="1" noTextEdit="1"/>
          </p:cNvSpPr>
          <p:nvPr>
            <p:ph type="sldImg"/>
          </p:nvPr>
        </p:nvSpPr>
        <p:spPr>
          <a:xfrm>
            <a:off x="87313" y="742950"/>
            <a:ext cx="6623050" cy="3725863"/>
          </a:xfrm>
          <a:ln/>
        </p:spPr>
      </p:sp>
      <p:sp>
        <p:nvSpPr>
          <p:cNvPr id="31748" name="Rectangle 3">
            <a:extLst>
              <a:ext uri="{FF2B5EF4-FFF2-40B4-BE49-F238E27FC236}">
                <a16:creationId xmlns:a16="http://schemas.microsoft.com/office/drawing/2014/main" id="{87593673-B65B-408F-BC8D-ADEB3C548123}"/>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n-US" altLang="fr-FR" noProof="0" dirty="0">
                <a:latin typeface="Times New Roman" panose="02020603050405020304" pitchFamily="18" charset="0"/>
              </a:rPr>
              <a:t>Importance of the area. Often people cannot imagine the space requirements of a camp.</a:t>
            </a:r>
          </a:p>
          <a:p>
            <a:pPr defTabSz="915988"/>
            <a:endParaRPr lang="en-US" altLang="fr-FR" noProof="0" dirty="0">
              <a:latin typeface="Times New Roman" panose="02020603050405020304" pitchFamily="18" charset="0"/>
            </a:endParaRPr>
          </a:p>
          <a:p>
            <a:pPr defTabSz="915988"/>
            <a:r>
              <a:rPr lang="en-US" altLang="fr-FR" noProof="0" dirty="0">
                <a:latin typeface="Times New Roman" panose="02020603050405020304" pitchFamily="18" charset="0"/>
              </a:rPr>
              <a:t>For example: 10’000 people times 45 m2 (with garden) means 450’000 m2, which corresponds to approximately  65 football pitches, or one 18 holes golf course</a:t>
            </a:r>
          </a:p>
          <a:p>
            <a:pPr defTabSz="915988"/>
            <a:endParaRPr lang="en-US" altLang="fr-FR" noProof="0" dirty="0">
              <a:latin typeface="Times New Roman" panose="02020603050405020304" pitchFamily="18" charset="0"/>
            </a:endParaRPr>
          </a:p>
          <a:p>
            <a:pPr defTabSz="915988"/>
            <a:r>
              <a:rPr lang="en-US" altLang="fr-FR" noProof="0" dirty="0">
                <a:latin typeface="Times New Roman" panose="02020603050405020304" pitchFamily="18" charset="0"/>
              </a:rPr>
              <a:t>To speak about Sphere </a:t>
            </a:r>
            <a:r>
              <a:rPr lang="en-US" altLang="fr-FR" noProof="0" dirty="0" err="1">
                <a:latin typeface="Times New Roman" panose="02020603050405020304" pitchFamily="18" charset="0"/>
              </a:rPr>
              <a:t>projet</a:t>
            </a:r>
            <a:r>
              <a:rPr lang="en-US" altLang="fr-FR" noProof="0" dirty="0">
                <a:latin typeface="Times New Roman" panose="02020603050405020304" pitchFamily="18" charset="0"/>
              </a:rPr>
              <a:t> standards. Web side www.shpereproject.com</a:t>
            </a:r>
          </a:p>
        </p:txBody>
      </p:sp>
    </p:spTree>
    <p:extLst>
      <p:ext uri="{BB962C8B-B14F-4D97-AF65-F5344CB8AC3E}">
        <p14:creationId xmlns:p14="http://schemas.microsoft.com/office/powerpoint/2010/main" val="3090488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F74791E-F14B-486C-A75D-13C8F378381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5FC17BA2-B8E6-43B0-B740-5FEA114A01E2}" type="slidenum">
              <a:rPr lang="en-GB" altLang="fr-FR" smtClean="0"/>
              <a:pPr>
                <a:spcBef>
                  <a:spcPct val="0"/>
                </a:spcBef>
              </a:pPr>
              <a:t>25</a:t>
            </a:fld>
            <a:endParaRPr lang="en-GB" altLang="fr-FR"/>
          </a:p>
        </p:txBody>
      </p:sp>
      <p:sp>
        <p:nvSpPr>
          <p:cNvPr id="33795" name="Rectangle 2">
            <a:extLst>
              <a:ext uri="{FF2B5EF4-FFF2-40B4-BE49-F238E27FC236}">
                <a16:creationId xmlns:a16="http://schemas.microsoft.com/office/drawing/2014/main" id="{89D49F94-94A3-4757-8AE7-18F8E1CC9771}"/>
              </a:ext>
            </a:extLst>
          </p:cNvPr>
          <p:cNvSpPr>
            <a:spLocks noGrp="1" noRot="1" noChangeAspect="1" noChangeArrowheads="1" noTextEdit="1"/>
          </p:cNvSpPr>
          <p:nvPr>
            <p:ph type="sldImg"/>
          </p:nvPr>
        </p:nvSpPr>
        <p:spPr>
          <a:xfrm>
            <a:off x="87313" y="742950"/>
            <a:ext cx="6623050" cy="3725863"/>
          </a:xfrm>
          <a:ln/>
        </p:spPr>
      </p:sp>
      <p:sp>
        <p:nvSpPr>
          <p:cNvPr id="33796" name="Rectangle 3">
            <a:extLst>
              <a:ext uri="{FF2B5EF4-FFF2-40B4-BE49-F238E27FC236}">
                <a16:creationId xmlns:a16="http://schemas.microsoft.com/office/drawing/2014/main" id="{87942D52-FA51-400F-92BF-39AF2BC0D9BD}"/>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n-US" altLang="fr-FR" noProof="0" dirty="0">
                <a:latin typeface="Times New Roman" panose="02020603050405020304" pitchFamily="18" charset="0"/>
              </a:rPr>
              <a:t>Important to notice that the figures are indicators. It is important to reach and even overpass these but if, in the acute emergency phase it is too difficult to reach them, we have to deal with it. Quite often, one has one latrine for 50 persons, which is still better than nothing.</a:t>
            </a:r>
          </a:p>
        </p:txBody>
      </p:sp>
    </p:spTree>
    <p:extLst>
      <p:ext uri="{BB962C8B-B14F-4D97-AF65-F5344CB8AC3E}">
        <p14:creationId xmlns:p14="http://schemas.microsoft.com/office/powerpoint/2010/main" val="4067955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F74791E-F14B-486C-A75D-13C8F378381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5FC17BA2-B8E6-43B0-B740-5FEA114A01E2}" type="slidenum">
              <a:rPr lang="en-GB" altLang="fr-FR" smtClean="0"/>
              <a:pPr>
                <a:spcBef>
                  <a:spcPct val="0"/>
                </a:spcBef>
              </a:pPr>
              <a:t>26</a:t>
            </a:fld>
            <a:endParaRPr lang="en-GB" altLang="fr-FR"/>
          </a:p>
        </p:txBody>
      </p:sp>
      <p:sp>
        <p:nvSpPr>
          <p:cNvPr id="33795" name="Rectangle 2">
            <a:extLst>
              <a:ext uri="{FF2B5EF4-FFF2-40B4-BE49-F238E27FC236}">
                <a16:creationId xmlns:a16="http://schemas.microsoft.com/office/drawing/2014/main" id="{89D49F94-94A3-4757-8AE7-18F8E1CC9771}"/>
              </a:ext>
            </a:extLst>
          </p:cNvPr>
          <p:cNvSpPr>
            <a:spLocks noGrp="1" noRot="1" noChangeAspect="1" noChangeArrowheads="1" noTextEdit="1"/>
          </p:cNvSpPr>
          <p:nvPr>
            <p:ph type="sldImg"/>
          </p:nvPr>
        </p:nvSpPr>
        <p:spPr>
          <a:xfrm>
            <a:off x="87313" y="742950"/>
            <a:ext cx="6623050" cy="3725863"/>
          </a:xfrm>
          <a:ln/>
        </p:spPr>
      </p:sp>
      <p:sp>
        <p:nvSpPr>
          <p:cNvPr id="33796" name="Rectangle 3">
            <a:extLst>
              <a:ext uri="{FF2B5EF4-FFF2-40B4-BE49-F238E27FC236}">
                <a16:creationId xmlns:a16="http://schemas.microsoft.com/office/drawing/2014/main" id="{87942D52-FA51-400F-92BF-39AF2BC0D9BD}"/>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n-US" altLang="fr-FR" noProof="0" dirty="0">
                <a:latin typeface="Times New Roman" panose="02020603050405020304" pitchFamily="18" charset="0"/>
              </a:rPr>
              <a:t>Important to notice that the figures are indicators. It is important to reach and even overpass these but if, in the acute emergency phase it is too difficult to reach them, we have to deal with it. Quite often, one has one latrine for 50 persons, which is still better than nothing.</a:t>
            </a:r>
          </a:p>
        </p:txBody>
      </p:sp>
    </p:spTree>
    <p:extLst>
      <p:ext uri="{BB962C8B-B14F-4D97-AF65-F5344CB8AC3E}">
        <p14:creationId xmlns:p14="http://schemas.microsoft.com/office/powerpoint/2010/main" val="3767545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13F8781-FBAA-467C-981E-326DA3FBB61B}"/>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7DE0392B-B4F0-40F5-B1FE-3E4169D792C1}" type="slidenum">
              <a:rPr lang="en-GB" altLang="fr-FR" smtClean="0"/>
              <a:pPr>
                <a:spcBef>
                  <a:spcPct val="0"/>
                </a:spcBef>
              </a:pPr>
              <a:t>27</a:t>
            </a:fld>
            <a:endParaRPr lang="en-GB" altLang="fr-FR"/>
          </a:p>
        </p:txBody>
      </p:sp>
      <p:sp>
        <p:nvSpPr>
          <p:cNvPr id="35843" name="Rectangle 2">
            <a:extLst>
              <a:ext uri="{FF2B5EF4-FFF2-40B4-BE49-F238E27FC236}">
                <a16:creationId xmlns:a16="http://schemas.microsoft.com/office/drawing/2014/main" id="{4F9DF0F1-03C0-4EA2-8B33-13C1221BDF67}"/>
              </a:ext>
            </a:extLst>
          </p:cNvPr>
          <p:cNvSpPr>
            <a:spLocks noGrp="1" noRot="1" noChangeAspect="1" noChangeArrowheads="1" noTextEdit="1"/>
          </p:cNvSpPr>
          <p:nvPr>
            <p:ph type="sldImg"/>
          </p:nvPr>
        </p:nvSpPr>
        <p:spPr>
          <a:xfrm>
            <a:off x="87313" y="742950"/>
            <a:ext cx="6623050" cy="3725863"/>
          </a:xfrm>
          <a:ln/>
        </p:spPr>
      </p:sp>
      <p:sp>
        <p:nvSpPr>
          <p:cNvPr id="35844" name="Rectangle 3">
            <a:extLst>
              <a:ext uri="{FF2B5EF4-FFF2-40B4-BE49-F238E27FC236}">
                <a16:creationId xmlns:a16="http://schemas.microsoft.com/office/drawing/2014/main" id="{D0D9A05D-68BD-4E35-9F72-6DEC8193D068}"/>
              </a:ext>
            </a:extLst>
          </p:cNvPr>
          <p:cNvSpPr>
            <a:spLocks noGrp="1" noChangeArrowheads="1"/>
          </p:cNvSpPr>
          <p:nvPr>
            <p:ph type="body" idx="1"/>
          </p:nvPr>
        </p:nvSpPr>
        <p:spPr>
          <a:xfrm>
            <a:off x="681038" y="4714875"/>
            <a:ext cx="5437187" cy="44704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5988"/>
            <a:r>
              <a:rPr lang="en-US" altLang="fr-FR" noProof="0" dirty="0">
                <a:latin typeface="Times New Roman" panose="02020603050405020304" pitchFamily="18" charset="0"/>
              </a:rPr>
              <a:t>Movie 15’50 minutes</a:t>
            </a:r>
          </a:p>
        </p:txBody>
      </p:sp>
    </p:spTree>
    <p:extLst>
      <p:ext uri="{BB962C8B-B14F-4D97-AF65-F5344CB8AC3E}">
        <p14:creationId xmlns:p14="http://schemas.microsoft.com/office/powerpoint/2010/main" val="1376561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a:t>
            </a:r>
            <a:r>
              <a:rPr lang="en-US" dirty="0" err="1"/>
              <a:t>Dagahaley</a:t>
            </a:r>
            <a:r>
              <a:rPr lang="en-US" dirty="0"/>
              <a:t> Refugee Camp, Kenya 2013</a:t>
            </a:r>
          </a:p>
          <a:p>
            <a:endParaRPr lang="en-US" dirty="0"/>
          </a:p>
          <a:p>
            <a:pPr marL="171450" indent="-171450">
              <a:buFontTx/>
              <a:buChar char="-"/>
            </a:pPr>
            <a:r>
              <a:rPr lang="fr-CH" altLang="fr-FR" dirty="0">
                <a:latin typeface="Times New Roman" panose="02020603050405020304" pitchFamily="18" charset="0"/>
              </a:rPr>
              <a:t>Importance of </a:t>
            </a:r>
            <a:r>
              <a:rPr lang="fr-CH" altLang="fr-FR" dirty="0" err="1">
                <a:latin typeface="Times New Roman" panose="02020603050405020304" pitchFamily="18" charset="0"/>
              </a:rPr>
              <a:t>designing</a:t>
            </a:r>
            <a:r>
              <a:rPr lang="fr-CH" altLang="fr-FR" dirty="0">
                <a:latin typeface="Times New Roman" panose="02020603050405020304" pitchFamily="18" charset="0"/>
              </a:rPr>
              <a:t> a master plan </a:t>
            </a:r>
            <a:r>
              <a:rPr lang="fr-CH" altLang="fr-FR" dirty="0" err="1">
                <a:latin typeface="Times New Roman" panose="02020603050405020304" pitchFamily="18" charset="0"/>
              </a:rPr>
              <a:t>with</a:t>
            </a:r>
            <a:r>
              <a:rPr lang="fr-CH" altLang="fr-FR" dirty="0">
                <a:latin typeface="Times New Roman" panose="02020603050405020304" pitchFamily="18" charset="0"/>
              </a:rPr>
              <a:t> a vision on the </a:t>
            </a:r>
            <a:r>
              <a:rPr lang="fr-CH" altLang="fr-FR" dirty="0" err="1">
                <a:latin typeface="Times New Roman" panose="02020603050405020304" pitchFamily="18" charset="0"/>
              </a:rPr>
              <a:t>number</a:t>
            </a:r>
            <a:r>
              <a:rPr lang="fr-CH" altLang="fr-FR" dirty="0">
                <a:latin typeface="Times New Roman" panose="02020603050405020304" pitchFamily="18" charset="0"/>
              </a:rPr>
              <a:t> of people, the </a:t>
            </a:r>
            <a:r>
              <a:rPr lang="fr-CH" altLang="fr-FR" dirty="0" err="1">
                <a:latin typeface="Times New Roman" panose="02020603050405020304" pitchFamily="18" charset="0"/>
              </a:rPr>
              <a:t>different</a:t>
            </a:r>
            <a:r>
              <a:rPr lang="fr-CH" altLang="fr-FR" dirty="0">
                <a:latin typeface="Times New Roman" panose="02020603050405020304" pitchFamily="18" charset="0"/>
              </a:rPr>
              <a:t> </a:t>
            </a:r>
            <a:r>
              <a:rPr lang="fr-CH" altLang="fr-FR" dirty="0" err="1">
                <a:latin typeface="Times New Roman" panose="02020603050405020304" pitchFamily="18" charset="0"/>
              </a:rPr>
              <a:t>communities</a:t>
            </a:r>
            <a:r>
              <a:rPr lang="fr-CH" altLang="fr-FR" dirty="0">
                <a:latin typeface="Times New Roman" panose="02020603050405020304" pitchFamily="18" charset="0"/>
              </a:rPr>
              <a:t> </a:t>
            </a:r>
            <a:r>
              <a:rPr lang="fr-CH" altLang="fr-FR" dirty="0" err="1">
                <a:latin typeface="Times New Roman" panose="02020603050405020304" pitchFamily="18" charset="0"/>
              </a:rPr>
              <a:t>hosted</a:t>
            </a:r>
            <a:r>
              <a:rPr lang="fr-CH" altLang="fr-FR" dirty="0">
                <a:latin typeface="Times New Roman" panose="02020603050405020304" pitchFamily="18" charset="0"/>
              </a:rPr>
              <a:t> and the </a:t>
            </a:r>
            <a:r>
              <a:rPr lang="fr-CH" altLang="fr-FR" dirty="0" err="1">
                <a:latin typeface="Times New Roman" panose="02020603050405020304" pitchFamily="18" charset="0"/>
              </a:rPr>
              <a:t>different</a:t>
            </a:r>
            <a:r>
              <a:rPr lang="fr-CH" altLang="fr-FR" dirty="0">
                <a:latin typeface="Times New Roman" panose="02020603050405020304" pitchFamily="18" charset="0"/>
              </a:rPr>
              <a:t> services.</a:t>
            </a:r>
          </a:p>
          <a:p>
            <a:pPr marL="171450" indent="-171450">
              <a:buFontTx/>
              <a:buChar char="-"/>
            </a:pPr>
            <a:r>
              <a:rPr lang="en-US" altLang="fr-FR" dirty="0">
                <a:latin typeface="Times New Roman" panose="02020603050405020304" pitchFamily="18" charset="0"/>
              </a:rPr>
              <a:t>Use standards for space allocation, providing space for fire breaks, roads, sanitary facilities etc.</a:t>
            </a:r>
          </a:p>
          <a:p>
            <a:pPr marL="171450" indent="-171450">
              <a:buFontTx/>
              <a:buChar char="-"/>
            </a:pPr>
            <a:r>
              <a:rPr lang="en-US" altLang="fr-FR" dirty="0">
                <a:latin typeface="Times New Roman" panose="02020603050405020304" pitchFamily="18" charset="0"/>
              </a:rPr>
              <a:t>Organize camp in blocks and sectors, keeping communities together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fr-FR" dirty="0">
                <a:latin typeface="Times New Roman" panose="02020603050405020304" pitchFamily="18" charset="0"/>
              </a:rPr>
              <a:t>Provide space for communal facilities like clinics, schools, markets, cooking areas, playgrounds, warehouse etc.</a:t>
            </a:r>
          </a:p>
          <a:p>
            <a:pPr marL="171450" indent="-171450">
              <a:buFontTx/>
              <a:buChar char="-"/>
            </a:pPr>
            <a:r>
              <a:rPr lang="en-US" altLang="fr-FR" dirty="0">
                <a:latin typeface="Times New Roman" panose="02020603050405020304" pitchFamily="18" charset="0"/>
              </a:rPr>
              <a:t>Consider space for expansion if more people arrive</a:t>
            </a:r>
          </a:p>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28</a:t>
            </a:fld>
            <a:endParaRPr lang="fr-CH"/>
          </a:p>
        </p:txBody>
      </p:sp>
    </p:spTree>
    <p:extLst>
      <p:ext uri="{BB962C8B-B14F-4D97-AF65-F5344CB8AC3E}">
        <p14:creationId xmlns:p14="http://schemas.microsoft.com/office/powerpoint/2010/main" val="1192103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20EDD25-9982-4EBF-B194-B234ADA91EF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637BAA78-F0E9-4AB5-850F-6CDCA24712A8}" type="slidenum">
              <a:rPr lang="en-GB" altLang="fr-FR" smtClean="0"/>
              <a:pPr>
                <a:spcBef>
                  <a:spcPct val="0"/>
                </a:spcBef>
              </a:pPr>
              <a:t>29</a:t>
            </a:fld>
            <a:endParaRPr lang="en-GB" altLang="fr-FR"/>
          </a:p>
        </p:txBody>
      </p:sp>
      <p:sp>
        <p:nvSpPr>
          <p:cNvPr id="44035" name="Rectangle 1">
            <a:extLst>
              <a:ext uri="{FF2B5EF4-FFF2-40B4-BE49-F238E27FC236}">
                <a16:creationId xmlns:a16="http://schemas.microsoft.com/office/drawing/2014/main" id="{FF29D7DF-9DE0-4C4D-A301-CDAF4C58AF85}"/>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a:extLst>
              <a:ext uri="{FF2B5EF4-FFF2-40B4-BE49-F238E27FC236}">
                <a16:creationId xmlns:a16="http://schemas.microsoft.com/office/drawing/2014/main" id="{D3F52EE5-1E58-499E-B48A-B762CD721088}"/>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dirty="0">
                <a:latin typeface="Times New Roman" panose="02020603050405020304" pitchFamily="18" charset="0"/>
              </a:rPr>
              <a:t>E.g. </a:t>
            </a:r>
            <a:r>
              <a:rPr lang="fr-CH" altLang="fr-FR" dirty="0" err="1">
                <a:latin typeface="Times New Roman" panose="02020603050405020304" pitchFamily="18" charset="0"/>
              </a:rPr>
              <a:t>Zaatari</a:t>
            </a:r>
            <a:r>
              <a:rPr lang="fr-CH" altLang="fr-FR" dirty="0">
                <a:latin typeface="Times New Roman" panose="02020603050405020304" pitchFamily="18" charset="0"/>
              </a:rPr>
              <a:t> Camp: </a:t>
            </a:r>
            <a:r>
              <a:rPr lang="fr-CH" altLang="fr-FR" dirty="0" err="1">
                <a:latin typeface="Times New Roman" panose="02020603050405020304" pitchFamily="18" charset="0"/>
              </a:rPr>
              <a:t>Liberian</a:t>
            </a:r>
            <a:r>
              <a:rPr lang="fr-CH" altLang="fr-FR" dirty="0">
                <a:latin typeface="Times New Roman" panose="02020603050405020304" pitchFamily="18" charset="0"/>
              </a:rPr>
              <a:t> </a:t>
            </a:r>
            <a:r>
              <a:rPr lang="fr-CH" altLang="fr-FR" dirty="0" err="1">
                <a:latin typeface="Times New Roman" panose="02020603050405020304" pitchFamily="18" charset="0"/>
              </a:rPr>
              <a:t>refugees</a:t>
            </a:r>
            <a:r>
              <a:rPr lang="fr-CH" altLang="fr-FR" dirty="0">
                <a:latin typeface="Times New Roman" panose="02020603050405020304" pitchFamily="18" charset="0"/>
              </a:rPr>
              <a:t> </a:t>
            </a:r>
            <a:r>
              <a:rPr lang="fr-CH" altLang="fr-FR" dirty="0" err="1">
                <a:latin typeface="Times New Roman" panose="02020603050405020304" pitchFamily="18" charset="0"/>
              </a:rPr>
              <a:t>fleeing</a:t>
            </a:r>
            <a:r>
              <a:rPr lang="fr-CH" altLang="fr-FR" dirty="0">
                <a:latin typeface="Times New Roman" panose="02020603050405020304" pitchFamily="18" charset="0"/>
              </a:rPr>
              <a:t> the </a:t>
            </a:r>
            <a:r>
              <a:rPr lang="fr-CH" altLang="fr-FR" dirty="0" err="1">
                <a:latin typeface="Times New Roman" panose="02020603050405020304" pitchFamily="18" charset="0"/>
              </a:rPr>
              <a:t>war</a:t>
            </a:r>
            <a:r>
              <a:rPr lang="fr-CH" altLang="fr-FR" dirty="0">
                <a:latin typeface="Times New Roman" panose="02020603050405020304" pitchFamily="18" charset="0"/>
              </a:rPr>
              <a:t> and </a:t>
            </a:r>
            <a:r>
              <a:rPr lang="fr-CH" altLang="fr-FR" dirty="0" err="1">
                <a:latin typeface="Times New Roman" panose="02020603050405020304" pitchFamily="18" charset="0"/>
              </a:rPr>
              <a:t>settling</a:t>
            </a:r>
            <a:r>
              <a:rPr lang="fr-CH" altLang="fr-FR" dirty="0">
                <a:latin typeface="Times New Roman" panose="02020603050405020304" pitchFamily="18" charset="0"/>
              </a:rPr>
              <a:t> in </a:t>
            </a:r>
            <a:r>
              <a:rPr lang="fr-CH" altLang="fr-FR" dirty="0" err="1">
                <a:latin typeface="Times New Roman" panose="02020603050405020304" pitchFamily="18" charset="0"/>
              </a:rPr>
              <a:t>Gonama</a:t>
            </a:r>
            <a:r>
              <a:rPr lang="fr-CH" altLang="fr-FR" dirty="0">
                <a:latin typeface="Times New Roman" panose="02020603050405020304" pitchFamily="18" charset="0"/>
              </a:rPr>
              <a:t> (Sierra Leone):</a:t>
            </a:r>
          </a:p>
          <a:p>
            <a:endParaRPr lang="fr-CH" altLang="fr-FR" dirty="0">
              <a:latin typeface="Times New Roman" panose="02020603050405020304" pitchFamily="18" charset="0"/>
              <a:sym typeface="Wingdings" panose="05000000000000000000" pitchFamily="2" charset="2"/>
            </a:endParaRPr>
          </a:p>
          <a:p>
            <a:r>
              <a:rPr lang="fr-CH" altLang="fr-FR" dirty="0">
                <a:latin typeface="Times New Roman" panose="02020603050405020304" pitchFamily="18" charset="0"/>
                <a:sym typeface="Wingdings" panose="05000000000000000000" pitchFamily="2" charset="2"/>
              </a:rPr>
              <a:t> </a:t>
            </a:r>
            <a:r>
              <a:rPr lang="fr-CH" altLang="fr-FR" dirty="0">
                <a:latin typeface="Times New Roman" panose="02020603050405020304" pitchFamily="18" charset="0"/>
              </a:rPr>
              <a:t>Satellite image are </a:t>
            </a:r>
            <a:r>
              <a:rPr lang="fr-CH" altLang="fr-FR" dirty="0" err="1">
                <a:latin typeface="Times New Roman" panose="02020603050405020304" pitchFamily="18" charset="0"/>
              </a:rPr>
              <a:t>very</a:t>
            </a:r>
            <a:r>
              <a:rPr lang="fr-CH" altLang="fr-FR" dirty="0">
                <a:latin typeface="Times New Roman" panose="02020603050405020304" pitchFamily="18" charset="0"/>
              </a:rPr>
              <a:t> </a:t>
            </a:r>
            <a:r>
              <a:rPr lang="fr-CH" altLang="fr-FR" dirty="0" err="1">
                <a:latin typeface="Times New Roman" panose="02020603050405020304" pitchFamily="18" charset="0"/>
              </a:rPr>
              <a:t>usefull</a:t>
            </a:r>
            <a:r>
              <a:rPr lang="fr-CH" altLang="fr-FR" dirty="0">
                <a:latin typeface="Times New Roman" panose="02020603050405020304" pitchFamily="18" charset="0"/>
              </a:rPr>
              <a:t> to plan. </a:t>
            </a:r>
            <a:r>
              <a:rPr lang="fr-CH" altLang="fr-FR" dirty="0" err="1">
                <a:latin typeface="Times New Roman" panose="02020603050405020304" pitchFamily="18" charset="0"/>
              </a:rPr>
              <a:t>Easy</a:t>
            </a:r>
            <a:r>
              <a:rPr lang="fr-CH" altLang="fr-FR" dirty="0">
                <a:latin typeface="Times New Roman" panose="02020603050405020304" pitchFamily="18" charset="0"/>
              </a:rPr>
              <a:t> to </a:t>
            </a:r>
            <a:r>
              <a:rPr lang="fr-CH" altLang="fr-FR" dirty="0" err="1">
                <a:latin typeface="Times New Roman" panose="02020603050405020304" pitchFamily="18" charset="0"/>
              </a:rPr>
              <a:t>determine</a:t>
            </a:r>
            <a:r>
              <a:rPr lang="fr-CH" altLang="fr-FR" dirty="0">
                <a:latin typeface="Times New Roman" panose="02020603050405020304" pitchFamily="18" charset="0"/>
              </a:rPr>
              <a:t> area and to </a:t>
            </a:r>
            <a:r>
              <a:rPr lang="fr-CH" altLang="fr-FR" dirty="0" err="1">
                <a:latin typeface="Times New Roman" panose="02020603050405020304" pitchFamily="18" charset="0"/>
              </a:rPr>
              <a:t>make</a:t>
            </a:r>
            <a:r>
              <a:rPr lang="fr-CH" altLang="fr-FR" dirty="0">
                <a:latin typeface="Times New Roman" panose="02020603050405020304" pitchFamily="18" charset="0"/>
              </a:rPr>
              <a:t> a simple </a:t>
            </a:r>
            <a:r>
              <a:rPr lang="fr-CH" altLang="fr-FR" dirty="0" err="1">
                <a:latin typeface="Times New Roman" panose="02020603050405020304" pitchFamily="18" charset="0"/>
              </a:rPr>
              <a:t>outline</a:t>
            </a:r>
            <a:r>
              <a:rPr lang="fr-CH" altLang="fr-FR" dirty="0">
                <a:latin typeface="Times New Roman" panose="02020603050405020304" pitchFamily="18" charset="0"/>
              </a:rPr>
              <a:t> of the </a:t>
            </a:r>
            <a:r>
              <a:rPr lang="fr-CH" altLang="fr-FR" dirty="0" err="1">
                <a:latin typeface="Times New Roman" panose="02020603050405020304" pitchFamily="18" charset="0"/>
              </a:rPr>
              <a:t>planned</a:t>
            </a:r>
            <a:r>
              <a:rPr lang="fr-CH" altLang="fr-FR" dirty="0">
                <a:latin typeface="Times New Roman" panose="02020603050405020304" pitchFamily="18" charset="0"/>
              </a:rPr>
              <a:t> camps. Use e.g. Google </a:t>
            </a:r>
            <a:r>
              <a:rPr lang="fr-CH" altLang="fr-FR" dirty="0" err="1">
                <a:latin typeface="Times New Roman" panose="02020603050405020304" pitchFamily="18" charset="0"/>
              </a:rPr>
              <a:t>Earth</a:t>
            </a:r>
            <a:r>
              <a:rPr lang="fr-CH" altLang="fr-FR" dirty="0">
                <a:latin typeface="Times New Roman" panose="02020603050405020304" pitchFamily="18" charset="0"/>
              </a:rPr>
              <a:t>, free and </a:t>
            </a:r>
            <a:r>
              <a:rPr lang="fr-CH" altLang="fr-FR" dirty="0" err="1">
                <a:latin typeface="Times New Roman" panose="02020603050405020304" pitchFamily="18" charset="0"/>
              </a:rPr>
              <a:t>available</a:t>
            </a:r>
            <a:r>
              <a:rPr lang="fr-CH" altLang="fr-FR" dirty="0">
                <a:latin typeface="Times New Roman" panose="02020603050405020304" pitchFamily="18" charset="0"/>
              </a:rPr>
              <a:t> can </a:t>
            </a:r>
            <a:r>
              <a:rPr lang="fr-CH" altLang="fr-FR" dirty="0" err="1">
                <a:latin typeface="Times New Roman" panose="02020603050405020304" pitchFamily="18" charset="0"/>
              </a:rPr>
              <a:t>be</a:t>
            </a:r>
            <a:r>
              <a:rPr lang="fr-CH" altLang="fr-FR" dirty="0">
                <a:latin typeface="Times New Roman" panose="02020603050405020304" pitchFamily="18" charset="0"/>
              </a:rPr>
              <a:t> </a:t>
            </a:r>
            <a:r>
              <a:rPr lang="fr-CH" altLang="fr-FR" dirty="0" err="1">
                <a:latin typeface="Times New Roman" panose="02020603050405020304" pitchFamily="18" charset="0"/>
              </a:rPr>
              <a:t>already</a:t>
            </a:r>
            <a:r>
              <a:rPr lang="fr-CH" altLang="fr-FR" dirty="0">
                <a:latin typeface="Times New Roman" panose="02020603050405020304" pitchFamily="18" charset="0"/>
              </a:rPr>
              <a:t> </a:t>
            </a:r>
            <a:r>
              <a:rPr lang="fr-CH" altLang="fr-FR" dirty="0" err="1">
                <a:latin typeface="Times New Roman" panose="02020603050405020304" pitchFamily="18" charset="0"/>
              </a:rPr>
              <a:t>very</a:t>
            </a:r>
            <a:r>
              <a:rPr lang="fr-CH" altLang="fr-FR" dirty="0">
                <a:latin typeface="Times New Roman" panose="02020603050405020304" pitchFamily="18" charset="0"/>
              </a:rPr>
              <a:t> </a:t>
            </a:r>
            <a:r>
              <a:rPr lang="fr-CH" altLang="fr-FR" dirty="0" err="1">
                <a:latin typeface="Times New Roman" panose="02020603050405020304" pitchFamily="18" charset="0"/>
              </a:rPr>
              <a:t>useful</a:t>
            </a:r>
            <a:r>
              <a:rPr lang="fr-CH" altLang="fr-FR" dirty="0">
                <a:latin typeface="Times New Roman" panose="02020603050405020304" pitchFamily="18" charset="0"/>
              </a:rPr>
              <a:t> for </a:t>
            </a:r>
            <a:r>
              <a:rPr lang="fr-CH" altLang="fr-FR" dirty="0" err="1">
                <a:latin typeface="Times New Roman" panose="02020603050405020304" pitchFamily="18" charset="0"/>
              </a:rPr>
              <a:t>that</a:t>
            </a:r>
            <a:r>
              <a:rPr lang="fr-CH" altLang="fr-FR" dirty="0">
                <a:latin typeface="Times New Roman" panose="02020603050405020304" pitchFamily="18" charset="0"/>
              </a:rPr>
              <a:t>. No </a:t>
            </a:r>
            <a:r>
              <a:rPr lang="fr-CH" altLang="fr-FR" dirty="0" err="1">
                <a:latin typeface="Times New Roman" panose="02020603050405020304" pitchFamily="18" charset="0"/>
              </a:rPr>
              <a:t>need</a:t>
            </a:r>
            <a:r>
              <a:rPr lang="fr-CH" altLang="fr-FR" dirty="0">
                <a:latin typeface="Times New Roman" panose="02020603050405020304" pitchFamily="18" charset="0"/>
              </a:rPr>
              <a:t> of a </a:t>
            </a:r>
            <a:r>
              <a:rPr lang="fr-CH" altLang="fr-FR" dirty="0" err="1">
                <a:latin typeface="Times New Roman" panose="02020603050405020304" pitchFamily="18" charset="0"/>
              </a:rPr>
              <a:t>complicated</a:t>
            </a:r>
            <a:r>
              <a:rPr lang="fr-CH" altLang="fr-FR" dirty="0">
                <a:latin typeface="Times New Roman" panose="02020603050405020304" pitchFamily="18" charset="0"/>
              </a:rPr>
              <a:t> and </a:t>
            </a:r>
            <a:r>
              <a:rPr lang="fr-CH" altLang="fr-FR" dirty="0" err="1">
                <a:latin typeface="Times New Roman" panose="02020603050405020304" pitchFamily="18" charset="0"/>
              </a:rPr>
              <a:t>sophisticated</a:t>
            </a:r>
            <a:r>
              <a:rPr lang="fr-CH" altLang="fr-FR" dirty="0">
                <a:latin typeface="Times New Roman" panose="02020603050405020304" pitchFamily="18" charset="0"/>
              </a:rPr>
              <a:t> software.</a:t>
            </a:r>
          </a:p>
        </p:txBody>
      </p:sp>
    </p:spTree>
    <p:extLst>
      <p:ext uri="{BB962C8B-B14F-4D97-AF65-F5344CB8AC3E}">
        <p14:creationId xmlns:p14="http://schemas.microsoft.com/office/powerpoint/2010/main" val="1966279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906D40F2-BD62-471C-A9A1-385DA640F45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8BF40DD0-B266-4E65-BB94-430AD9CC042B}" type="slidenum">
              <a:rPr lang="en-GB" altLang="fr-FR" smtClean="0"/>
              <a:pPr>
                <a:spcBef>
                  <a:spcPct val="0"/>
                </a:spcBef>
              </a:pPr>
              <a:t>30</a:t>
            </a:fld>
            <a:endParaRPr lang="en-GB" altLang="fr-FR"/>
          </a:p>
        </p:txBody>
      </p:sp>
      <p:sp>
        <p:nvSpPr>
          <p:cNvPr id="46083" name="Rectangle 1">
            <a:extLst>
              <a:ext uri="{FF2B5EF4-FFF2-40B4-BE49-F238E27FC236}">
                <a16:creationId xmlns:a16="http://schemas.microsoft.com/office/drawing/2014/main" id="{B7F9B145-1ACC-480B-816D-C9CEC0E877E8}"/>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C44F01F5-91B6-4E69-9EDC-16828471BB52}"/>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Importance to plan by cluster, sectors and blocks to stay organised.</a:t>
            </a:r>
          </a:p>
          <a:p>
            <a:r>
              <a:rPr lang="fr-CH" altLang="fr-FR">
                <a:latin typeface="Times New Roman" panose="02020603050405020304" pitchFamily="18" charset="0"/>
              </a:rPr>
              <a:t>Most probably the camp will grow up and  new sectors built. </a:t>
            </a:r>
          </a:p>
          <a:p>
            <a:endParaRPr lang="fr-CH" altLang="fr-FR">
              <a:latin typeface="Times New Roman" panose="02020603050405020304" pitchFamily="18" charset="0"/>
            </a:endParaRPr>
          </a:p>
        </p:txBody>
      </p:sp>
    </p:spTree>
    <p:extLst>
      <p:ext uri="{BB962C8B-B14F-4D97-AF65-F5344CB8AC3E}">
        <p14:creationId xmlns:p14="http://schemas.microsoft.com/office/powerpoint/2010/main" val="180670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Internally displaced people </a:t>
            </a:r>
            <a:r>
              <a:rPr lang="en-US" sz="1200" b="0" i="0" u="none" strike="noStrike" kern="1200" dirty="0">
                <a:solidFill>
                  <a:schemeClr val="tx1"/>
                </a:solidFill>
                <a:effectLst/>
                <a:latin typeface="+mn-lt"/>
                <a:ea typeface="+mn-ea"/>
                <a:cs typeface="+mn-cs"/>
              </a:rPr>
              <a:t>(IDPs) have not crossed a border to find safety. Unlike refugees, they are on the run at home.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Being a </a:t>
            </a:r>
            <a:r>
              <a:rPr lang="en-US" sz="1200" b="1" i="0" u="none" strike="noStrike" kern="1200" dirty="0">
                <a:solidFill>
                  <a:schemeClr val="tx1"/>
                </a:solidFill>
                <a:effectLst/>
                <a:latin typeface="+mn-lt"/>
                <a:ea typeface="+mn-ea"/>
                <a:cs typeface="+mn-cs"/>
              </a:rPr>
              <a:t>refugee</a:t>
            </a:r>
            <a:r>
              <a:rPr lang="en-US" sz="1200" b="0" i="0" u="none" strike="noStrike" kern="1200" dirty="0">
                <a:solidFill>
                  <a:schemeClr val="tx1"/>
                </a:solidFill>
                <a:effectLst/>
                <a:latin typeface="+mn-lt"/>
                <a:ea typeface="+mn-ea"/>
                <a:cs typeface="+mn-cs"/>
              </a:rPr>
              <a:t> entitles the person to a number of rights (UN refugee conventions), including the right not to be sent back to the country of origin (principle of </a:t>
            </a:r>
            <a:r>
              <a:rPr lang="en-US" sz="1200" b="0" i="1" u="none" strike="noStrike" kern="1200" dirty="0">
                <a:solidFill>
                  <a:schemeClr val="tx1"/>
                </a:solidFill>
                <a:effectLst/>
                <a:latin typeface="+mn-lt"/>
                <a:ea typeface="+mn-ea"/>
                <a:cs typeface="+mn-cs"/>
              </a:rPr>
              <a:t>non-</a:t>
            </a:r>
            <a:r>
              <a:rPr lang="en-US" sz="1200" b="0" i="1" u="none" strike="noStrike" kern="1200" dirty="0" err="1">
                <a:solidFill>
                  <a:schemeClr val="tx1"/>
                </a:solidFill>
                <a:effectLst/>
                <a:latin typeface="+mn-lt"/>
                <a:ea typeface="+mn-ea"/>
                <a:cs typeface="+mn-cs"/>
              </a:rPr>
              <a:t>refoulement</a:t>
            </a:r>
            <a:r>
              <a:rPr lang="en-US" sz="1200" b="0" i="0" u="none" strike="noStrike"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IDPs</a:t>
            </a:r>
            <a:r>
              <a:rPr lang="en-US" sz="1200" b="0" i="0" u="none" strike="noStrike" kern="1200" dirty="0">
                <a:solidFill>
                  <a:schemeClr val="tx1"/>
                </a:solidFill>
                <a:effectLst/>
                <a:latin typeface="+mn-lt"/>
                <a:ea typeface="+mn-ea"/>
                <a:cs typeface="+mn-cs"/>
              </a:rPr>
              <a:t> stay within their own country and remain under the protection of its government, even if that government is the reason for their displacement.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According to UNHCR, there are presently about </a:t>
            </a:r>
            <a:r>
              <a:rPr lang="en-US" sz="1200" b="1" i="0" u="none" strike="noStrike" kern="1200" dirty="0">
                <a:solidFill>
                  <a:schemeClr val="tx1"/>
                </a:solidFill>
                <a:effectLst/>
                <a:latin typeface="+mn-lt"/>
                <a:ea typeface="+mn-ea"/>
                <a:cs typeface="+mn-cs"/>
              </a:rPr>
              <a:t>25.9 Mio refugees and 41.3 Mio IDPs globally</a:t>
            </a:r>
            <a:endParaRPr lang="fr-CH" b="1" dirty="0"/>
          </a:p>
        </p:txBody>
      </p:sp>
      <p:sp>
        <p:nvSpPr>
          <p:cNvPr id="4" name="Slide Number Placeholder 3"/>
          <p:cNvSpPr>
            <a:spLocks noGrp="1"/>
          </p:cNvSpPr>
          <p:nvPr>
            <p:ph type="sldNum" sz="quarter" idx="10"/>
          </p:nvPr>
        </p:nvSpPr>
        <p:spPr/>
        <p:txBody>
          <a:bodyPr/>
          <a:lstStyle/>
          <a:p>
            <a:fld id="{BC56A1BF-1CC1-4BBD-88CF-BFED76E52D9D}" type="slidenum">
              <a:rPr lang="fr-CH" smtClean="0"/>
              <a:t>4</a:t>
            </a:fld>
            <a:endParaRPr lang="fr-CH"/>
          </a:p>
        </p:txBody>
      </p:sp>
    </p:spTree>
    <p:extLst>
      <p:ext uri="{BB962C8B-B14F-4D97-AF65-F5344CB8AC3E}">
        <p14:creationId xmlns:p14="http://schemas.microsoft.com/office/powerpoint/2010/main" val="479211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30BE996A-FC00-4FC6-BD0F-2847B12C975B}"/>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B2568D5F-3072-4171-B1C4-38DE65D5479D}"/>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Times New Roman" panose="02020603050405020304" pitchFamily="18" charset="0"/>
            </a:endParaRPr>
          </a:p>
        </p:txBody>
      </p:sp>
      <p:sp>
        <p:nvSpPr>
          <p:cNvPr id="47108" name="Slide Number Placeholder 3">
            <a:extLst>
              <a:ext uri="{FF2B5EF4-FFF2-40B4-BE49-F238E27FC236}">
                <a16:creationId xmlns:a16="http://schemas.microsoft.com/office/drawing/2014/main" id="{6288CAF1-3ECE-4F2E-AE67-90B106ECB0EF}"/>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FAB47770-0E10-46AE-A2A1-6C67EBFC3934}" type="slidenum">
              <a:rPr lang="en-GB" altLang="fr-FR" smtClean="0"/>
              <a:pPr>
                <a:spcBef>
                  <a:spcPct val="0"/>
                </a:spcBef>
              </a:pPr>
              <a:t>31</a:t>
            </a:fld>
            <a:endParaRPr lang="en-GB" altLang="fr-FR"/>
          </a:p>
        </p:txBody>
      </p:sp>
    </p:spTree>
    <p:extLst>
      <p:ext uri="{BB962C8B-B14F-4D97-AF65-F5344CB8AC3E}">
        <p14:creationId xmlns:p14="http://schemas.microsoft.com/office/powerpoint/2010/main" val="2501934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F787125-E01C-4D87-B828-65CA7079FA50}"/>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8B247AE1-1E5E-4C47-93C2-925E5F5E05BC}"/>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latin typeface="Times New Roman" panose="02020603050405020304" pitchFamily="18" charset="0"/>
            </a:endParaRPr>
          </a:p>
        </p:txBody>
      </p:sp>
      <p:sp>
        <p:nvSpPr>
          <p:cNvPr id="50180" name="Slide Number Placeholder 3">
            <a:extLst>
              <a:ext uri="{FF2B5EF4-FFF2-40B4-BE49-F238E27FC236}">
                <a16:creationId xmlns:a16="http://schemas.microsoft.com/office/drawing/2014/main" id="{95E7C4D8-85DB-4500-986C-27568A903F2C}"/>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F7A61DEB-9669-4858-8B53-27091FC8FB9B}" type="slidenum">
              <a:rPr lang="en-GB" altLang="fr-FR" smtClean="0"/>
              <a:pPr>
                <a:spcBef>
                  <a:spcPct val="0"/>
                </a:spcBef>
              </a:pPr>
              <a:t>32</a:t>
            </a:fld>
            <a:endParaRPr lang="en-GB" altLang="fr-FR"/>
          </a:p>
        </p:txBody>
      </p:sp>
    </p:spTree>
    <p:extLst>
      <p:ext uri="{BB962C8B-B14F-4D97-AF65-F5344CB8AC3E}">
        <p14:creationId xmlns:p14="http://schemas.microsoft.com/office/powerpoint/2010/main" val="1335034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4ABB401-C45E-4A04-BE98-4F075481E05A}"/>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91ED982B-2A2C-4CB2-AFB1-15D9624E2564}"/>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Times New Roman" panose="02020603050405020304" pitchFamily="18" charset="0"/>
            </a:endParaRPr>
          </a:p>
        </p:txBody>
      </p:sp>
      <p:sp>
        <p:nvSpPr>
          <p:cNvPr id="51204" name="Slide Number Placeholder 3">
            <a:extLst>
              <a:ext uri="{FF2B5EF4-FFF2-40B4-BE49-F238E27FC236}">
                <a16:creationId xmlns:a16="http://schemas.microsoft.com/office/drawing/2014/main" id="{DFF6EFE8-AAEA-469C-A1C4-29AE733DFD69}"/>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B26540EF-1ED3-40E4-83BA-081451A4DC3D}" type="slidenum">
              <a:rPr lang="en-GB" altLang="fr-FR" smtClean="0"/>
              <a:pPr>
                <a:spcBef>
                  <a:spcPct val="0"/>
                </a:spcBef>
              </a:pPr>
              <a:t>33</a:t>
            </a:fld>
            <a:endParaRPr lang="en-GB" altLang="fr-FR"/>
          </a:p>
        </p:txBody>
      </p:sp>
    </p:spTree>
    <p:extLst>
      <p:ext uri="{BB962C8B-B14F-4D97-AF65-F5344CB8AC3E}">
        <p14:creationId xmlns:p14="http://schemas.microsoft.com/office/powerpoint/2010/main" val="3047490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B8F802B7-1514-463E-8F6F-3BBD1B679FFC}"/>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BCE4D5D0-E6BA-4E4C-A737-F0B01B8A459E}"/>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dirty="0">
              <a:latin typeface="Times New Roman" panose="02020603050405020304" pitchFamily="18" charset="0"/>
            </a:endParaRPr>
          </a:p>
        </p:txBody>
      </p:sp>
      <p:sp>
        <p:nvSpPr>
          <p:cNvPr id="52228" name="Slide Number Placeholder 3">
            <a:extLst>
              <a:ext uri="{FF2B5EF4-FFF2-40B4-BE49-F238E27FC236}">
                <a16:creationId xmlns:a16="http://schemas.microsoft.com/office/drawing/2014/main" id="{91E4A014-93B9-4AF2-B262-50C93D6D11D5}"/>
              </a:ext>
            </a:extLst>
          </p:cNvPr>
          <p:cNvSpPr>
            <a:spLocks noGrp="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06479976-3CC6-436C-B4C4-04699522D72C}" type="slidenum">
              <a:rPr lang="en-GB" altLang="fr-FR" smtClean="0"/>
              <a:pPr>
                <a:spcBef>
                  <a:spcPct val="0"/>
                </a:spcBef>
              </a:pPr>
              <a:t>34</a:t>
            </a:fld>
            <a:endParaRPr lang="en-GB" altLang="fr-FR"/>
          </a:p>
        </p:txBody>
      </p:sp>
    </p:spTree>
    <p:extLst>
      <p:ext uri="{BB962C8B-B14F-4D97-AF65-F5344CB8AC3E}">
        <p14:creationId xmlns:p14="http://schemas.microsoft.com/office/powerpoint/2010/main" val="3132493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35</a:t>
            </a:fld>
            <a:endParaRPr lang="fr-CH"/>
          </a:p>
        </p:txBody>
      </p:sp>
    </p:spTree>
    <p:extLst>
      <p:ext uri="{BB962C8B-B14F-4D97-AF65-F5344CB8AC3E}">
        <p14:creationId xmlns:p14="http://schemas.microsoft.com/office/powerpoint/2010/main" val="3925089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050E9DA-F8D3-4957-BBAF-56A795863978}"/>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D89F1A08-2320-4FC6-953A-C1484D1B9866}" type="slidenum">
              <a:rPr lang="en-GB" altLang="fr-FR" smtClean="0"/>
              <a:pPr>
                <a:spcBef>
                  <a:spcPct val="0"/>
                </a:spcBef>
              </a:pPr>
              <a:t>36</a:t>
            </a:fld>
            <a:endParaRPr lang="en-GB" altLang="fr-FR"/>
          </a:p>
        </p:txBody>
      </p:sp>
      <p:sp>
        <p:nvSpPr>
          <p:cNvPr id="56323" name="Rectangle 1">
            <a:extLst>
              <a:ext uri="{FF2B5EF4-FFF2-40B4-BE49-F238E27FC236}">
                <a16:creationId xmlns:a16="http://schemas.microsoft.com/office/drawing/2014/main" id="{092B0F43-A5D8-4D7B-8C95-FF52342AE978}"/>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a:extLst>
              <a:ext uri="{FF2B5EF4-FFF2-40B4-BE49-F238E27FC236}">
                <a16:creationId xmlns:a16="http://schemas.microsoft.com/office/drawing/2014/main" id="{6C719393-F0A7-4EAF-A166-62D9C954461B}"/>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fr-FR" noProof="0" dirty="0">
                <a:latin typeface="+mn-lt"/>
              </a:rPr>
              <a:t>Discussion: </a:t>
            </a:r>
          </a:p>
          <a:p>
            <a:endParaRPr lang="en-US" altLang="fr-FR" noProof="0" dirty="0">
              <a:latin typeface="+mn-lt"/>
            </a:endParaRPr>
          </a:p>
          <a:p>
            <a:r>
              <a:rPr lang="en-US" altLang="fr-FR" noProof="0" dirty="0">
                <a:latin typeface="+mn-lt"/>
              </a:rPr>
              <a:t>In reality, many of the transitional settlements are created spontaneously before any qualified authority or actor can interfere. Often, in order to assure appropriate living </a:t>
            </a:r>
            <a:r>
              <a:rPr lang="en-US" altLang="fr-FR" noProof="0" dirty="0" err="1">
                <a:latin typeface="+mn-lt"/>
              </a:rPr>
              <a:t>conditons</a:t>
            </a:r>
            <a:r>
              <a:rPr lang="en-US" altLang="fr-FR" noProof="0" dirty="0">
                <a:latin typeface="+mn-lt"/>
              </a:rPr>
              <a:t> and to provide minimal safety and essential services, camps have to be relocated or </a:t>
            </a:r>
            <a:r>
              <a:rPr lang="en-US" altLang="fr-FR" noProof="0" dirty="0" err="1">
                <a:latin typeface="+mn-lt"/>
              </a:rPr>
              <a:t>reorganised</a:t>
            </a:r>
            <a:r>
              <a:rPr lang="en-US" altLang="fr-FR" noProof="0" dirty="0">
                <a:latin typeface="+mn-lt"/>
              </a:rPr>
              <a:t>, meaning moving people, dismantling tents, etc. This can be very difficult but necessary in terms of access to services, fire safety, flooding zones, etc.</a:t>
            </a:r>
          </a:p>
          <a:p>
            <a:endParaRPr lang="en-US" altLang="fr-FR" noProof="0" dirty="0">
              <a:latin typeface="+mn-lt"/>
            </a:endParaRPr>
          </a:p>
          <a:p>
            <a:r>
              <a:rPr lang="en-US" altLang="fr-FR" noProof="0" dirty="0">
                <a:latin typeface="+mn-lt"/>
              </a:rPr>
              <a:t>How do you go about it? What do you consider?</a:t>
            </a:r>
          </a:p>
          <a:p>
            <a:endParaRPr lang="fr-CH" altLang="fr-FR" dirty="0">
              <a:latin typeface="Times New Roman" panose="02020603050405020304" pitchFamily="18" charset="0"/>
            </a:endParaRPr>
          </a:p>
          <a:p>
            <a:endParaRPr lang="fr-CH" altLang="fr-FR" dirty="0">
              <a:latin typeface="Times New Roman" panose="02020603050405020304" pitchFamily="18" charset="0"/>
            </a:endParaRPr>
          </a:p>
        </p:txBody>
      </p:sp>
    </p:spTree>
    <p:extLst>
      <p:ext uri="{BB962C8B-B14F-4D97-AF65-F5344CB8AC3E}">
        <p14:creationId xmlns:p14="http://schemas.microsoft.com/office/powerpoint/2010/main" val="2692410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fr-CH" altLang="fr-FR" dirty="0">
                <a:latin typeface="Times New Roman" panose="02020603050405020304" pitchFamily="18" charset="0"/>
              </a:rPr>
              <a:t>Construction of </a:t>
            </a:r>
            <a:r>
              <a:rPr lang="fr-CH" altLang="fr-FR" dirty="0" err="1">
                <a:latin typeface="Times New Roman" panose="02020603050405020304" pitchFamily="18" charset="0"/>
              </a:rPr>
              <a:t>shelters</a:t>
            </a:r>
            <a:r>
              <a:rPr lang="fr-CH" altLang="fr-FR" dirty="0">
                <a:latin typeface="Times New Roman" panose="02020603050405020304" pitchFamily="18" charset="0"/>
              </a:rPr>
              <a:t> for </a:t>
            </a:r>
            <a:r>
              <a:rPr lang="fr-CH" altLang="fr-FR" dirty="0" err="1">
                <a:latin typeface="Times New Roman" panose="02020603050405020304" pitchFamily="18" charset="0"/>
              </a:rPr>
              <a:t>returnees</a:t>
            </a:r>
            <a:r>
              <a:rPr lang="fr-CH" altLang="fr-FR" dirty="0">
                <a:latin typeface="Times New Roman" panose="02020603050405020304" pitchFamily="18" charset="0"/>
              </a:rPr>
              <a:t>, </a:t>
            </a:r>
            <a:r>
              <a:rPr lang="fr-CH" altLang="fr-FR" dirty="0" err="1">
                <a:latin typeface="Times New Roman" panose="02020603050405020304" pitchFamily="18" charset="0"/>
              </a:rPr>
              <a:t>following</a:t>
            </a:r>
            <a:r>
              <a:rPr lang="fr-CH" altLang="fr-FR" dirty="0">
                <a:latin typeface="Times New Roman" panose="02020603050405020304" pitchFamily="18" charset="0"/>
              </a:rPr>
              <a:t> </a:t>
            </a:r>
            <a:r>
              <a:rPr lang="fr-CH" altLang="fr-FR" dirty="0" err="1">
                <a:latin typeface="Times New Roman" panose="02020603050405020304" pitchFamily="18" charset="0"/>
              </a:rPr>
              <a:t>conflict</a:t>
            </a:r>
            <a:r>
              <a:rPr lang="fr-CH" altLang="fr-FR" dirty="0">
                <a:latin typeface="Times New Roman" panose="02020603050405020304" pitchFamily="18" charset="0"/>
              </a:rPr>
              <a:t> or </a:t>
            </a:r>
            <a:r>
              <a:rPr lang="fr-CH" altLang="fr-FR" dirty="0" err="1">
                <a:latin typeface="Times New Roman" panose="02020603050405020304" pitchFamily="18" charset="0"/>
              </a:rPr>
              <a:t>natural</a:t>
            </a:r>
            <a:r>
              <a:rPr lang="fr-CH" altLang="fr-FR" dirty="0">
                <a:latin typeface="Times New Roman" panose="02020603050405020304" pitchFamily="18" charset="0"/>
              </a:rPr>
              <a:t> </a:t>
            </a:r>
            <a:r>
              <a:rPr lang="fr-CH" altLang="fr-FR" dirty="0" err="1">
                <a:latin typeface="Times New Roman" panose="02020603050405020304" pitchFamily="18" charset="0"/>
              </a:rPr>
              <a:t>disaster</a:t>
            </a:r>
            <a:r>
              <a:rPr lang="fr-CH" altLang="fr-FR" dirty="0">
                <a:latin typeface="Times New Roman" panose="02020603050405020304" pitchFamily="18" charset="0"/>
              </a:rPr>
              <a:t>.</a:t>
            </a:r>
          </a:p>
          <a:p>
            <a:pPr marL="0" indent="0">
              <a:buFontTx/>
              <a:buNone/>
              <a:defRPr/>
            </a:pPr>
            <a:r>
              <a:rPr lang="en-US" dirty="0">
                <a:latin typeface="Times New Roman" pitchFamily="18" charset="0"/>
              </a:rPr>
              <a:t>Examples: </a:t>
            </a:r>
          </a:p>
          <a:p>
            <a:pPr marL="168621" indent="-168621">
              <a:buFontTx/>
              <a:buChar char="-"/>
              <a:defRPr/>
            </a:pPr>
            <a:r>
              <a:rPr lang="en-US" dirty="0">
                <a:latin typeface="Times New Roman" pitchFamily="18" charset="0"/>
              </a:rPr>
              <a:t>Construction of shelters in the </a:t>
            </a:r>
            <a:r>
              <a:rPr lang="en-US" b="1" dirty="0">
                <a:latin typeface="Times New Roman" pitchFamily="18" charset="0"/>
              </a:rPr>
              <a:t>Philippines</a:t>
            </a:r>
            <a:r>
              <a:rPr lang="en-US" dirty="0">
                <a:latin typeface="Times New Roman" pitchFamily="18" charset="0"/>
              </a:rPr>
              <a:t> after destruction of houses by typhoon (2013 Typhoon Pablo – 3150 shelters , 2014 Typhoon </a:t>
            </a:r>
            <a:r>
              <a:rPr lang="en-US" dirty="0" err="1">
                <a:latin typeface="Times New Roman" pitchFamily="18" charset="0"/>
              </a:rPr>
              <a:t>Hayan</a:t>
            </a:r>
            <a:r>
              <a:rPr lang="en-US" dirty="0">
                <a:latin typeface="Times New Roman" pitchFamily="18" charset="0"/>
              </a:rPr>
              <a:t> – 4500 shelters)</a:t>
            </a:r>
          </a:p>
          <a:p>
            <a:pPr marL="0" indent="0">
              <a:buFontTx/>
              <a:buNone/>
              <a:defRPr/>
            </a:pPr>
            <a:r>
              <a:rPr lang="en-US" dirty="0">
                <a:latin typeface="Times New Roman" pitchFamily="18" charset="0"/>
                <a:sym typeface="Wingdings" panose="05000000000000000000" pitchFamily="2" charset="2"/>
              </a:rPr>
              <a:t> using local wood and bamboo sheeting, training and paying local laborers with cash-for-work to cut wood, collect gravel, produce bamboo sheeting, do carpentry etc. targeting most vulnerable</a:t>
            </a:r>
            <a:endParaRPr lang="en-US" dirty="0">
              <a:latin typeface="Times New Roman" pitchFamily="18" charset="0"/>
            </a:endParaRPr>
          </a:p>
          <a:p>
            <a:pPr marL="168621" indent="-168621">
              <a:buFontTx/>
              <a:buChar char="-"/>
              <a:defRPr/>
            </a:pPr>
            <a:r>
              <a:rPr lang="en-US" dirty="0">
                <a:latin typeface="Times New Roman" pitchFamily="18" charset="0"/>
              </a:rPr>
              <a:t>Construction of &gt;800 shelters in </a:t>
            </a:r>
            <a:r>
              <a:rPr lang="en-US" b="1" dirty="0">
                <a:latin typeface="Times New Roman" pitchFamily="18" charset="0"/>
              </a:rPr>
              <a:t>Ivory Coast</a:t>
            </a:r>
            <a:r>
              <a:rPr lang="en-US" dirty="0">
                <a:latin typeface="Times New Roman" pitchFamily="18" charset="0"/>
              </a:rPr>
              <a:t> (2011) after post-election crisis that resulted in burning and destruction of houses</a:t>
            </a:r>
          </a:p>
          <a:p>
            <a:r>
              <a:rPr lang="en-US" dirty="0">
                <a:sym typeface="Wingdings" panose="05000000000000000000" pitchFamily="2" charset="2"/>
              </a:rPr>
              <a:t> Paying local population to fabricate cement-reinforced mud-bricks, providing timber and iron sheeting, paying local carpenters for construction, targeting most vulnerable</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37</a:t>
            </a:fld>
            <a:endParaRPr lang="fr-CH"/>
          </a:p>
        </p:txBody>
      </p:sp>
    </p:spTree>
    <p:extLst>
      <p:ext uri="{BB962C8B-B14F-4D97-AF65-F5344CB8AC3E}">
        <p14:creationId xmlns:p14="http://schemas.microsoft.com/office/powerpoint/2010/main" val="1569252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38</a:t>
            </a:fld>
            <a:endParaRPr lang="fr-CH"/>
          </a:p>
        </p:txBody>
      </p:sp>
    </p:spTree>
    <p:extLst>
      <p:ext uri="{BB962C8B-B14F-4D97-AF65-F5344CB8AC3E}">
        <p14:creationId xmlns:p14="http://schemas.microsoft.com/office/powerpoint/2010/main" val="2801377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0A8F29F-3D94-4BEF-B98C-ECBAB131E6DC}"/>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622DB823-D034-4520-93E2-B53CC3A4D082}" type="slidenum">
              <a:rPr lang="en-GB" altLang="fr-FR" smtClean="0"/>
              <a:pPr>
                <a:spcBef>
                  <a:spcPct val="0"/>
                </a:spcBef>
              </a:pPr>
              <a:t>39</a:t>
            </a:fld>
            <a:endParaRPr lang="en-GB" altLang="fr-FR"/>
          </a:p>
        </p:txBody>
      </p:sp>
      <p:sp>
        <p:nvSpPr>
          <p:cNvPr id="58371" name="Rectangle 1">
            <a:extLst>
              <a:ext uri="{FF2B5EF4-FFF2-40B4-BE49-F238E27FC236}">
                <a16:creationId xmlns:a16="http://schemas.microsoft.com/office/drawing/2014/main" id="{CD903E03-2EB3-40A7-B0AB-7FCC91DD408A}"/>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3FC9775F-61C1-482D-B008-C35CCFC2FEC8}"/>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fr-FR">
              <a:latin typeface="Times New Roman" panose="02020603050405020304" pitchFamily="18" charset="0"/>
            </a:endParaRPr>
          </a:p>
        </p:txBody>
      </p:sp>
    </p:spTree>
    <p:extLst>
      <p:ext uri="{BB962C8B-B14F-4D97-AF65-F5344CB8AC3E}">
        <p14:creationId xmlns:p14="http://schemas.microsoft.com/office/powerpoint/2010/main" val="645099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0">
            <a:extLst>
              <a:ext uri="{FF2B5EF4-FFF2-40B4-BE49-F238E27FC236}">
                <a16:creationId xmlns:a16="http://schemas.microsoft.com/office/drawing/2014/main" id="{7802697F-3377-4BFA-82D4-7575A8EC56E5}"/>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8525" algn="l"/>
                <a:tab pos="1347788" algn="l"/>
                <a:tab pos="1800225" algn="l"/>
                <a:tab pos="2249488" algn="l"/>
                <a:tab pos="2700338" algn="l"/>
                <a:tab pos="3151188" algn="l"/>
                <a:tab pos="3602038" algn="l"/>
                <a:tab pos="4051300" algn="l"/>
                <a:tab pos="4503738" algn="l"/>
                <a:tab pos="4953000" algn="l"/>
                <a:tab pos="5403850" algn="l"/>
                <a:tab pos="5856288" algn="l"/>
                <a:tab pos="6305550" algn="l"/>
                <a:tab pos="6756400" algn="l"/>
                <a:tab pos="7207250" algn="l"/>
                <a:tab pos="7658100" algn="l"/>
                <a:tab pos="8107363" algn="l"/>
                <a:tab pos="8559800" algn="l"/>
                <a:tab pos="9009063" algn="l"/>
              </a:tabLst>
              <a:defRPr sz="1200">
                <a:solidFill>
                  <a:srgbClr val="000000"/>
                </a:solidFill>
                <a:latin typeface="Times New Roman" panose="02020603050405020304" pitchFamily="18" charset="0"/>
              </a:defRPr>
            </a:lvl9pPr>
          </a:lstStyle>
          <a:p>
            <a:pPr>
              <a:spcBef>
                <a:spcPct val="0"/>
              </a:spcBef>
              <a:buClrTx/>
              <a:buFontTx/>
              <a:buNone/>
            </a:pPr>
            <a:fld id="{946A9F6A-4EE1-477D-89F8-D125992AEE79}" type="slidenum">
              <a:rPr lang="en-GB" altLang="fr-FR" smtClean="0"/>
              <a:pPr>
                <a:spcBef>
                  <a:spcPct val="0"/>
                </a:spcBef>
                <a:buClrTx/>
                <a:buFontTx/>
                <a:buNone/>
              </a:pPr>
              <a:t>5</a:t>
            </a:fld>
            <a:endParaRPr lang="en-GB" altLang="fr-FR"/>
          </a:p>
        </p:txBody>
      </p:sp>
      <p:sp>
        <p:nvSpPr>
          <p:cNvPr id="37891" name="Text Box 1">
            <a:extLst>
              <a:ext uri="{FF2B5EF4-FFF2-40B4-BE49-F238E27FC236}">
                <a16:creationId xmlns:a16="http://schemas.microsoft.com/office/drawing/2014/main" id="{3DCE1CCD-2618-4D0C-BA6E-1607154C0760}"/>
              </a:ext>
            </a:extLst>
          </p:cNvPr>
          <p:cNvSpPr txBox="1">
            <a:spLocks noChangeArrowheads="1"/>
          </p:cNvSpPr>
          <p:nvPr/>
        </p:nvSpPr>
        <p:spPr bwMode="auto">
          <a:xfrm>
            <a:off x="2228850" y="746125"/>
            <a:ext cx="2339975" cy="372268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722" tIns="45861" rIns="91722" bIns="45861"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nSpc>
                <a:spcPct val="86000"/>
              </a:lnSpc>
              <a:spcBef>
                <a:spcPct val="0"/>
              </a:spcBef>
            </a:pPr>
            <a:endParaRPr lang="en-US" altLang="fr-FR" sz="2400">
              <a:solidFill>
                <a:schemeClr val="bg1"/>
              </a:solidFill>
            </a:endParaRPr>
          </a:p>
        </p:txBody>
      </p:sp>
      <p:sp>
        <p:nvSpPr>
          <p:cNvPr id="37892" name="Rectangle 2">
            <a:extLst>
              <a:ext uri="{FF2B5EF4-FFF2-40B4-BE49-F238E27FC236}">
                <a16:creationId xmlns:a16="http://schemas.microsoft.com/office/drawing/2014/main" id="{D57F38AA-0F0A-461A-B2C3-4E80F8AD34B1}"/>
              </a:ext>
            </a:extLst>
          </p:cNvPr>
          <p:cNvSpPr>
            <a:spLocks noGrp="1" noChangeArrowheads="1"/>
          </p:cNvSpPr>
          <p:nvPr>
            <p:ph type="body"/>
          </p:nvPr>
        </p:nvSpPr>
        <p:spPr>
          <a:xfrm>
            <a:off x="906463" y="4714875"/>
            <a:ext cx="4983162" cy="446722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GB" sz="1200" b="0" i="0" u="none" strike="noStrike" kern="1200" baseline="0" noProof="0" dirty="0">
                <a:solidFill>
                  <a:schemeClr val="tx1"/>
                </a:solidFill>
                <a:latin typeface="+mn-lt"/>
                <a:ea typeface="+mn-ea"/>
                <a:cs typeface="+mn-cs"/>
              </a:rPr>
              <a:t>The conditions that characterize forced displacement can have a profound impact upon the health and well-being of individuals and communities.</a:t>
            </a:r>
          </a:p>
          <a:p>
            <a:r>
              <a:rPr lang="en-GB" sz="1200" b="0" i="0" u="none" strike="noStrike" kern="1200" baseline="0" noProof="0" dirty="0">
                <a:solidFill>
                  <a:schemeClr val="tx1"/>
                </a:solidFill>
                <a:latin typeface="+mn-lt"/>
                <a:ea typeface="+mn-ea"/>
                <a:cs typeface="+mn-cs"/>
              </a:rPr>
              <a:t>Conflict, displacement and other violations of human rights, combined with lack of access to adequate shelter, sanitation, food and safe water, can seriously undermine people’s ability to prevent and respond to health-related risks in their environment.</a:t>
            </a:r>
            <a:endParaRPr lang="en-GB" altLang="fr-FR" noProof="0" dirty="0">
              <a:latin typeface="Times New Roman" panose="02020603050405020304" pitchFamily="18" charset="0"/>
            </a:endParaRPr>
          </a:p>
        </p:txBody>
      </p:sp>
    </p:spTree>
    <p:extLst>
      <p:ext uri="{BB962C8B-B14F-4D97-AF65-F5344CB8AC3E}">
        <p14:creationId xmlns:p14="http://schemas.microsoft.com/office/powerpoint/2010/main" val="277523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9789595-51F0-45CE-AA97-97587C5F8CA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A194497C-E8B8-404C-8D2A-AD6FB4B2AFC2}" type="slidenum">
              <a:rPr lang="fr-CH" altLang="fr-FR" smtClean="0">
                <a:ea typeface="Arial Unicode MS" panose="020B0604020202020204" pitchFamily="34" charset="-128"/>
              </a:rPr>
              <a:pPr>
                <a:spcBef>
                  <a:spcPct val="0"/>
                </a:spcBef>
              </a:pPr>
              <a:t>6</a:t>
            </a:fld>
            <a:endParaRPr lang="fr-CH" altLang="fr-FR">
              <a:ea typeface="Arial Unicode MS" panose="020B0604020202020204" pitchFamily="34" charset="-128"/>
            </a:endParaRPr>
          </a:p>
        </p:txBody>
      </p:sp>
      <p:sp>
        <p:nvSpPr>
          <p:cNvPr id="15363" name="Rectangle 1">
            <a:extLst>
              <a:ext uri="{FF2B5EF4-FFF2-40B4-BE49-F238E27FC236}">
                <a16:creationId xmlns:a16="http://schemas.microsoft.com/office/drawing/2014/main" id="{F5F61E76-B0FD-418F-87B1-7F403E7840C9}"/>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B611DEA-1DF0-4DA5-BD72-AC3D35CD4E7B}"/>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a:latin typeface="Times New Roman" panose="02020603050405020304" pitchFamily="18" charset="0"/>
              </a:rPr>
              <a:t>Exercise in group 10 min</a:t>
            </a:r>
          </a:p>
        </p:txBody>
      </p:sp>
    </p:spTree>
    <p:extLst>
      <p:ext uri="{BB962C8B-B14F-4D97-AF65-F5344CB8AC3E}">
        <p14:creationId xmlns:p14="http://schemas.microsoft.com/office/powerpoint/2010/main" val="217677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7</a:t>
            </a:fld>
            <a:endParaRPr lang="fr-CH"/>
          </a:p>
        </p:txBody>
      </p:sp>
    </p:spTree>
    <p:extLst>
      <p:ext uri="{BB962C8B-B14F-4D97-AF65-F5344CB8AC3E}">
        <p14:creationId xmlns:p14="http://schemas.microsoft.com/office/powerpoint/2010/main" val="2683681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9789595-51F0-45CE-AA97-97587C5F8CAF}"/>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31975" algn="l"/>
                <a:tab pos="2749550" algn="l"/>
                <a:tab pos="3665538" algn="l"/>
                <a:tab pos="4583113" algn="l"/>
                <a:tab pos="5500688" algn="l"/>
                <a:tab pos="6416675" algn="l"/>
                <a:tab pos="7335838" algn="l"/>
                <a:tab pos="8253413" algn="l"/>
                <a:tab pos="9170988" algn="l"/>
                <a:tab pos="10085388" algn="l"/>
              </a:tabLst>
              <a:defRPr sz="1200">
                <a:solidFill>
                  <a:srgbClr val="000000"/>
                </a:solidFill>
                <a:latin typeface="Times New Roman" panose="02020603050405020304" pitchFamily="18" charset="0"/>
              </a:defRPr>
            </a:lvl9pPr>
          </a:lstStyle>
          <a:p>
            <a:pPr>
              <a:spcBef>
                <a:spcPct val="0"/>
              </a:spcBef>
            </a:pPr>
            <a:fld id="{A194497C-E8B8-404C-8D2A-AD6FB4B2AFC2}" type="slidenum">
              <a:rPr lang="fr-CH" altLang="fr-FR" smtClean="0">
                <a:ea typeface="Arial Unicode MS" panose="020B0604020202020204" pitchFamily="34" charset="-128"/>
              </a:rPr>
              <a:pPr>
                <a:spcBef>
                  <a:spcPct val="0"/>
                </a:spcBef>
              </a:pPr>
              <a:t>8</a:t>
            </a:fld>
            <a:endParaRPr lang="fr-CH" altLang="fr-FR">
              <a:ea typeface="Arial Unicode MS" panose="020B0604020202020204" pitchFamily="34" charset="-128"/>
            </a:endParaRPr>
          </a:p>
        </p:txBody>
      </p:sp>
      <p:sp>
        <p:nvSpPr>
          <p:cNvPr id="15363" name="Rectangle 1">
            <a:extLst>
              <a:ext uri="{FF2B5EF4-FFF2-40B4-BE49-F238E27FC236}">
                <a16:creationId xmlns:a16="http://schemas.microsoft.com/office/drawing/2014/main" id="{F5F61E76-B0FD-418F-87B1-7F403E7840C9}"/>
              </a:ext>
            </a:extLst>
          </p:cNvPr>
          <p:cNvSpPr>
            <a:spLocks noGrp="1" noRot="1" noChangeAspect="1" noChangeArrowheads="1" noTextEdit="1"/>
          </p:cNvSpPr>
          <p:nvPr>
            <p:ph type="sldImg"/>
          </p:nvPr>
        </p:nvSpPr>
        <p:spPr>
          <a:xfrm>
            <a:off x="87313" y="742950"/>
            <a:ext cx="6623050" cy="37258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8B611DEA-1DF0-4DA5-BD72-AC3D35CD4E7B}"/>
              </a:ext>
            </a:extLst>
          </p:cNvPr>
          <p:cNvSpPr>
            <a:spLocks noGrp="1" noChangeArrowheads="1"/>
          </p:cNvSpPr>
          <p:nvPr>
            <p:ph type="body" idx="1"/>
          </p:nvPr>
        </p:nvSpPr>
        <p:spPr>
          <a:xfrm>
            <a:off x="681038" y="4716463"/>
            <a:ext cx="5437187" cy="44735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CH" altLang="fr-FR" dirty="0" err="1">
                <a:latin typeface="Times New Roman" panose="02020603050405020304" pitchFamily="18" charset="0"/>
              </a:rPr>
              <a:t>Exercise</a:t>
            </a:r>
            <a:r>
              <a:rPr lang="fr-CH" altLang="fr-FR" dirty="0">
                <a:latin typeface="Times New Roman" panose="02020603050405020304" pitchFamily="18" charset="0"/>
              </a:rPr>
              <a:t> in group 10 min</a:t>
            </a:r>
          </a:p>
        </p:txBody>
      </p:sp>
    </p:spTree>
    <p:extLst>
      <p:ext uri="{BB962C8B-B14F-4D97-AF65-F5344CB8AC3E}">
        <p14:creationId xmlns:p14="http://schemas.microsoft.com/office/powerpoint/2010/main" val="2443263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F01C856-9DC1-40AD-A987-5486FEFB489D}"/>
              </a:ext>
            </a:extLst>
          </p:cNvPr>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1pPr>
            <a:lvl2pPr marL="744538" indent="-28416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2pPr>
            <a:lvl3pPr marL="1144588"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3pPr>
            <a:lvl4pPr marL="1603375"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4pPr>
            <a:lvl5pPr marL="2063750" indent="-227013">
              <a:spcBef>
                <a:spcPct val="30000"/>
              </a:spcBef>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5pPr>
            <a:lvl6pPr marL="25209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6pPr>
            <a:lvl7pPr marL="29781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7pPr>
            <a:lvl8pPr marL="34353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8pPr>
            <a:lvl9pPr marL="3892550" indent="-227013"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5988" algn="l"/>
                <a:tab pos="1833563" algn="l"/>
                <a:tab pos="2751138" algn="l"/>
                <a:tab pos="3667125" algn="l"/>
                <a:tab pos="4584700" algn="l"/>
                <a:tab pos="5502275" algn="l"/>
                <a:tab pos="6418263" algn="l"/>
                <a:tab pos="7337425" algn="l"/>
                <a:tab pos="8255000" algn="l"/>
                <a:tab pos="9172575" algn="l"/>
                <a:tab pos="10088563" algn="l"/>
              </a:tabLst>
              <a:defRPr sz="1200">
                <a:solidFill>
                  <a:srgbClr val="000000"/>
                </a:solidFill>
                <a:latin typeface="Times New Roman" panose="02020603050405020304" pitchFamily="18" charset="0"/>
              </a:defRPr>
            </a:lvl9pPr>
          </a:lstStyle>
          <a:p>
            <a:pPr>
              <a:spcBef>
                <a:spcPct val="0"/>
              </a:spcBef>
            </a:pPr>
            <a:fld id="{40566CEE-C211-4200-BE59-40D9257EDB4C}" type="slidenum">
              <a:rPr lang="en-GB" altLang="fr-FR" smtClean="0"/>
              <a:pPr>
                <a:spcBef>
                  <a:spcPct val="0"/>
                </a:spcBef>
              </a:pPr>
              <a:t>9</a:t>
            </a:fld>
            <a:endParaRPr lang="en-GB" altLang="fr-FR"/>
          </a:p>
        </p:txBody>
      </p:sp>
      <p:sp>
        <p:nvSpPr>
          <p:cNvPr id="17411" name="Rectangle 1">
            <a:extLst>
              <a:ext uri="{FF2B5EF4-FFF2-40B4-BE49-F238E27FC236}">
                <a16:creationId xmlns:a16="http://schemas.microsoft.com/office/drawing/2014/main" id="{BDE12EFC-A44F-42D8-9F9C-81D3D744D9F1}"/>
              </a:ext>
            </a:extLst>
          </p:cNvPr>
          <p:cNvSpPr>
            <a:spLocks noGrp="1" noRot="1" noChangeAspect="1" noChangeArrowheads="1" noTextEdit="1"/>
          </p:cNvSpPr>
          <p:nvPr>
            <p:ph type="sldImg"/>
          </p:nvPr>
        </p:nvSpPr>
        <p:spPr>
          <a:xfrm>
            <a:off x="90488" y="744538"/>
            <a:ext cx="6619875" cy="3724275"/>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a:extLst>
              <a:ext uri="{FF2B5EF4-FFF2-40B4-BE49-F238E27FC236}">
                <a16:creationId xmlns:a16="http://schemas.microsoft.com/office/drawing/2014/main" id="{F6EFB376-EB1C-4188-B6EE-E613D1D7D454}"/>
              </a:ext>
            </a:extLst>
          </p:cNvPr>
          <p:cNvSpPr>
            <a:spLocks noGrp="1" noChangeArrowheads="1"/>
          </p:cNvSpPr>
          <p:nvPr>
            <p:ph type="body" idx="1"/>
          </p:nvPr>
        </p:nvSpPr>
        <p:spPr>
          <a:xfrm>
            <a:off x="906463" y="4716463"/>
            <a:ext cx="4986337" cy="44688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indent="0">
              <a:buFont typeface="Arial" panose="020B0604020202020204" pitchFamily="34" charset="0"/>
              <a:buNone/>
            </a:pPr>
            <a:r>
              <a:rPr lang="en-GB" altLang="fr-FR" b="1" noProof="0" dirty="0">
                <a:latin typeface="Times New Roman" panose="02020603050405020304" pitchFamily="18" charset="0"/>
              </a:rPr>
              <a:t>Host-Families: </a:t>
            </a:r>
            <a:r>
              <a:rPr lang="en-GB" altLang="fr-FR" noProof="0" dirty="0">
                <a:latin typeface="Times New Roman" panose="02020603050405020304" pitchFamily="18" charset="0"/>
              </a:rPr>
              <a:t>usually in houses, apartments or compounds of relatives or friends. (is usually the preferred and most common option for displaced populations!)</a:t>
            </a:r>
          </a:p>
          <a:p>
            <a:pPr marL="171450" indent="-171450">
              <a:buFont typeface="Wingdings" panose="05000000000000000000" pitchFamily="2" charset="2"/>
              <a:buChar char="à"/>
            </a:pPr>
            <a:r>
              <a:rPr lang="en-GB" altLang="fr-FR" noProof="0" dirty="0">
                <a:latin typeface="Times New Roman" panose="02020603050405020304" pitchFamily="18" charset="0"/>
                <a:sym typeface="Wingdings" panose="05000000000000000000" pitchFamily="2" charset="2"/>
              </a:rPr>
              <a:t>Displaced </a:t>
            </a:r>
            <a:r>
              <a:rPr lang="en-GB" altLang="fr-FR" noProof="0" dirty="0" err="1">
                <a:latin typeface="Times New Roman" panose="02020603050405020304" pitchFamily="18" charset="0"/>
                <a:sym typeface="Wingdings" panose="05000000000000000000" pitchFamily="2" charset="2"/>
              </a:rPr>
              <a:t>populions</a:t>
            </a:r>
            <a:r>
              <a:rPr lang="en-GB" altLang="fr-FR" noProof="0" dirty="0">
                <a:latin typeface="Times New Roman" panose="02020603050405020304" pitchFamily="18" charset="0"/>
                <a:sym typeface="Wingdings" panose="05000000000000000000" pitchFamily="2" charset="2"/>
              </a:rPr>
              <a:t> in host families tend to have a bit less needs, as they are integrated, have support by hosts, can profit from existing infrastructure and services. </a:t>
            </a:r>
            <a:r>
              <a:rPr lang="en-GB" altLang="fr-FR" noProof="0" dirty="0" err="1">
                <a:latin typeface="Times New Roman" panose="02020603050405020304" pitchFamily="18" charset="0"/>
                <a:sym typeface="Wingdings" panose="05000000000000000000" pitchFamily="2" charset="2"/>
              </a:rPr>
              <a:t>Nontheless</a:t>
            </a:r>
            <a:r>
              <a:rPr lang="en-GB" altLang="fr-FR" noProof="0" dirty="0">
                <a:latin typeface="Times New Roman" panose="02020603050405020304" pitchFamily="18" charset="0"/>
                <a:sym typeface="Wingdings" panose="05000000000000000000" pitchFamily="2" charset="2"/>
              </a:rPr>
              <a:t>, they have needs!</a:t>
            </a:r>
          </a:p>
          <a:p>
            <a:pPr marL="171450" indent="-171450">
              <a:buFont typeface="Wingdings" panose="05000000000000000000" pitchFamily="2" charset="2"/>
              <a:buChar char="à"/>
            </a:pPr>
            <a:r>
              <a:rPr lang="en-GB" altLang="fr-FR" noProof="0" dirty="0">
                <a:latin typeface="Times New Roman" panose="02020603050405020304" pitchFamily="18" charset="0"/>
                <a:sym typeface="Wingdings" panose="05000000000000000000" pitchFamily="2" charset="2"/>
              </a:rPr>
              <a:t>Also the host-population has needs, as their resources are often overstretched.</a:t>
            </a:r>
          </a:p>
          <a:p>
            <a:pPr marL="0" indent="0">
              <a:buFont typeface="Arial" panose="020B0604020202020204" pitchFamily="34" charset="0"/>
              <a:buNone/>
            </a:pPr>
            <a:r>
              <a:rPr lang="en-GB" altLang="fr-FR" b="1" noProof="0" dirty="0">
                <a:latin typeface="Times New Roman" panose="02020603050405020304" pitchFamily="18" charset="0"/>
              </a:rPr>
              <a:t>Urban Self-Settlement: </a:t>
            </a:r>
            <a:r>
              <a:rPr lang="en-GB" altLang="fr-FR" b="0" noProof="0" dirty="0">
                <a:latin typeface="Times New Roman" panose="02020603050405020304" pitchFamily="18" charset="0"/>
              </a:rPr>
              <a:t>renting or occupying buildings or apartments in cities</a:t>
            </a:r>
          </a:p>
          <a:p>
            <a:pPr marL="171450" indent="-171450">
              <a:buFont typeface="Wingdings" panose="05000000000000000000" pitchFamily="2" charset="2"/>
              <a:buChar char="à"/>
            </a:pPr>
            <a:r>
              <a:rPr lang="en-GB" altLang="fr-FR" b="0" noProof="0" dirty="0">
                <a:latin typeface="Times New Roman" panose="02020603050405020304" pitchFamily="18" charset="0"/>
                <a:sym typeface="Wingdings" panose="05000000000000000000" pitchFamily="2" charset="2"/>
              </a:rPr>
              <a:t>Population in cities are usually heavily dependent on public services (water, food, electricity, clinics etc) and their needs depend much on the availability of those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fr-FR" b="1" noProof="0" dirty="0">
                <a:latin typeface="Times New Roman" panose="02020603050405020304" pitchFamily="18" charset="0"/>
              </a:rPr>
              <a:t>Rural Self-Settlement: </a:t>
            </a:r>
            <a:r>
              <a:rPr lang="en-GB" altLang="fr-FR" b="0" noProof="0" dirty="0">
                <a:latin typeface="Times New Roman" panose="02020603050405020304" pitchFamily="18" charset="0"/>
              </a:rPr>
              <a:t>constructing of simple rural shelters or renting or occupying buildings or villages</a:t>
            </a:r>
          </a:p>
          <a:p>
            <a:pPr marL="171450" indent="-171450">
              <a:buFont typeface="Wingdings" panose="05000000000000000000" pitchFamily="2" charset="2"/>
              <a:buChar char="à"/>
            </a:pPr>
            <a:r>
              <a:rPr lang="en-GB" altLang="fr-FR" noProof="0" dirty="0">
                <a:latin typeface="Times New Roman" panose="02020603050405020304" pitchFamily="18" charset="0"/>
              </a:rPr>
              <a:t>Although there is usually a lack of public services, it is often easier in the rural environment to be self-sufficient if the surrounding nature can provide basic supplies (land, wood, water etc). </a:t>
            </a:r>
          </a:p>
          <a:p>
            <a:pPr marL="171450" indent="-171450">
              <a:buFont typeface="Wingdings" panose="05000000000000000000" pitchFamily="2" charset="2"/>
              <a:buChar char="à"/>
            </a:pPr>
            <a:r>
              <a:rPr lang="en-GB" altLang="fr-FR" noProof="0" dirty="0">
                <a:latin typeface="Times New Roman" panose="02020603050405020304" pitchFamily="18" charset="0"/>
              </a:rPr>
              <a:t>However, there are usually essential needs to be addressed, like water supply, sanitation and hygiene, shelter, medical </a:t>
            </a:r>
            <a:r>
              <a:rPr lang="en-US" altLang="fr-FR" dirty="0">
                <a:latin typeface="Times New Roman" panose="02020603050405020304" pitchFamily="18" charset="0"/>
              </a:rPr>
              <a:t>services…</a:t>
            </a:r>
          </a:p>
          <a:p>
            <a:pPr marL="0" indent="0">
              <a:buFont typeface="Wingdings" panose="05000000000000000000" pitchFamily="2" charset="2"/>
              <a:buNone/>
            </a:pPr>
            <a:r>
              <a:rPr lang="en-US" altLang="fr-FR" b="1" dirty="0">
                <a:latin typeface="Times New Roman" panose="02020603050405020304" pitchFamily="18" charset="0"/>
              </a:rPr>
              <a:t>Self-Settled Camps: </a:t>
            </a:r>
            <a:r>
              <a:rPr lang="en-US" altLang="fr-FR" b="0" dirty="0">
                <a:latin typeface="Times New Roman" panose="02020603050405020304" pitchFamily="18" charset="0"/>
              </a:rPr>
              <a:t>often improvised shelters erected on public spaces such as church or school compounds, football fields, stadiums etc. where displaced populations feel protected/safe</a:t>
            </a:r>
          </a:p>
          <a:p>
            <a:pPr marL="0" indent="0">
              <a:buFont typeface="Wingdings" panose="05000000000000000000" pitchFamily="2" charset="2"/>
              <a:buNone/>
            </a:pPr>
            <a:r>
              <a:rPr lang="en-US" altLang="fr-FR" b="0" dirty="0">
                <a:latin typeface="Times New Roman" panose="02020603050405020304" pitchFamily="18" charset="0"/>
                <a:sym typeface="Wingdings" panose="05000000000000000000" pitchFamily="2" charset="2"/>
              </a:rPr>
              <a:t> Often indiscriminate, improvised shelters, overcrowded, lacking sanitation and hygiene and other basic services</a:t>
            </a:r>
            <a:endParaRPr lang="en-US" altLang="fr-FR" b="1" dirty="0">
              <a:latin typeface="Times New Roman" panose="02020603050405020304" pitchFamily="18" charset="0"/>
            </a:endParaRPr>
          </a:p>
          <a:p>
            <a:pPr marL="0" indent="0">
              <a:buFont typeface="Wingdings" panose="05000000000000000000" pitchFamily="2" charset="2"/>
              <a:buNone/>
            </a:pPr>
            <a:r>
              <a:rPr lang="en-US" altLang="fr-FR" b="1" dirty="0">
                <a:latin typeface="Times New Roman" panose="02020603050405020304" pitchFamily="18" charset="0"/>
              </a:rPr>
              <a:t>Collective Centers: </a:t>
            </a:r>
            <a:r>
              <a:rPr lang="en-US" altLang="fr-FR" b="0" dirty="0">
                <a:latin typeface="Times New Roman" panose="02020603050405020304" pitchFamily="18" charset="0"/>
              </a:rPr>
              <a:t>usually in public buildings such as schools, churches, factories, usually allocated by authorities but often overpopulated </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Usually dispose of some facilities and infrastructure incl. water, toilets, electricity, accommodation etc. but often insufficient. Need rehabilitation, extension, improving…</a:t>
            </a:r>
          </a:p>
          <a:p>
            <a:pPr marL="0" indent="0">
              <a:buFont typeface="Wingdings" panose="05000000000000000000" pitchFamily="2" charset="2"/>
              <a:buNone/>
            </a:pPr>
            <a:r>
              <a:rPr lang="en-US" altLang="fr-FR" b="1" dirty="0">
                <a:latin typeface="Times New Roman" panose="02020603050405020304" pitchFamily="18" charset="0"/>
                <a:sym typeface="Wingdings" panose="05000000000000000000" pitchFamily="2" charset="2"/>
              </a:rPr>
              <a:t>Planned Camps</a:t>
            </a:r>
            <a:r>
              <a:rPr lang="en-US" altLang="fr-FR" b="0" dirty="0">
                <a:latin typeface="Times New Roman" panose="02020603050405020304" pitchFamily="18" charset="0"/>
                <a:sym typeface="Wingdings" panose="05000000000000000000" pitchFamily="2" charset="2"/>
              </a:rPr>
              <a:t>: Usually designed and allocated by authorities, often with support of humanitarian organizations. </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If respecting guidelines and standards designed camps should provide a decent living to displaced populations. </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Requires assistance until standards are met. Camps often grow due to more arrivals requiring more space, infrastructure and </a:t>
            </a:r>
            <a:r>
              <a:rPr lang="en-US" altLang="fr-FR" b="0" dirty="0" err="1">
                <a:latin typeface="Times New Roman" panose="02020603050405020304" pitchFamily="18" charset="0"/>
                <a:sym typeface="Wingdings" panose="05000000000000000000" pitchFamily="2" charset="2"/>
              </a:rPr>
              <a:t>assistane</a:t>
            </a:r>
            <a:r>
              <a:rPr lang="en-US" altLang="fr-FR" b="0" dirty="0">
                <a:latin typeface="Times New Roman" panose="02020603050405020304" pitchFamily="18" charset="0"/>
                <a:sym typeface="Wingdings" panose="05000000000000000000" pitchFamily="2" charset="2"/>
              </a:rPr>
              <a:t>.</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Is often a secondary solution to resettle displaced for other informal sites.</a:t>
            </a:r>
          </a:p>
          <a:p>
            <a:pPr marL="171450" indent="-171450">
              <a:buFont typeface="Wingdings" panose="05000000000000000000" pitchFamily="2" charset="2"/>
              <a:buChar char="à"/>
            </a:pPr>
            <a:r>
              <a:rPr lang="en-US" altLang="fr-FR" b="0" dirty="0">
                <a:latin typeface="Times New Roman" panose="02020603050405020304" pitchFamily="18" charset="0"/>
                <a:sym typeface="Wingdings" panose="05000000000000000000" pitchFamily="2" charset="2"/>
              </a:rPr>
              <a:t>However, is often not a favored solution by governments (difficult to dissolve, acceptance issues, conflict with local population) and at times complicated and time-consuming to negotiate</a:t>
            </a:r>
            <a:endParaRPr lang="en-US" altLang="fr-FR" b="0" dirty="0">
              <a:latin typeface="Times New Roman" panose="02020603050405020304" pitchFamily="18" charset="0"/>
            </a:endParaRPr>
          </a:p>
          <a:p>
            <a:pPr marL="171450" indent="-171450">
              <a:buFont typeface="Arial" panose="020B0604020202020204" pitchFamily="34" charset="0"/>
              <a:buChar char="•"/>
            </a:pPr>
            <a:endParaRPr lang="fr-CH" altLang="fr-FR" dirty="0">
              <a:latin typeface="Times New Roman" panose="02020603050405020304" pitchFamily="18" charset="0"/>
            </a:endParaRPr>
          </a:p>
        </p:txBody>
      </p:sp>
    </p:spTree>
    <p:extLst>
      <p:ext uri="{BB962C8B-B14F-4D97-AF65-F5344CB8AC3E}">
        <p14:creationId xmlns:p14="http://schemas.microsoft.com/office/powerpoint/2010/main" val="316851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displaced people cannot find refuge with host-families or communal center, makeshift shelters are usually the first type of transitional settlements to appear after a crisis.</a:t>
            </a:r>
            <a:endParaRPr lang="fr-CH" dirty="0"/>
          </a:p>
        </p:txBody>
      </p:sp>
      <p:sp>
        <p:nvSpPr>
          <p:cNvPr id="4" name="Slide Number Placeholder 3"/>
          <p:cNvSpPr>
            <a:spLocks noGrp="1"/>
          </p:cNvSpPr>
          <p:nvPr>
            <p:ph type="sldNum" sz="quarter" idx="10"/>
          </p:nvPr>
        </p:nvSpPr>
        <p:spPr/>
        <p:txBody>
          <a:bodyPr/>
          <a:lstStyle/>
          <a:p>
            <a:fld id="{BC56A1BF-1CC1-4BBD-88CF-BFED76E52D9D}" type="slidenum">
              <a:rPr lang="fr-CH" smtClean="0"/>
              <a:t>10</a:t>
            </a:fld>
            <a:endParaRPr lang="fr-CH"/>
          </a:p>
        </p:txBody>
      </p:sp>
    </p:spTree>
    <p:extLst>
      <p:ext uri="{BB962C8B-B14F-4D97-AF65-F5344CB8AC3E}">
        <p14:creationId xmlns:p14="http://schemas.microsoft.com/office/powerpoint/2010/main" val="61950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63B8651E-1B3A-47EB-AD84-C09985043BFA}" type="datetime1">
              <a:rPr lang="fr-CH" smtClean="0"/>
              <a:t>14.12.2019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63215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4C57C72D-7536-4D3C-8363-CA943E04A323}" type="datetime1">
              <a:rPr lang="fr-CH" smtClean="0"/>
              <a:t>14.12.2019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30513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1F8CC33A-C03E-4E62-99B4-7C5C5A03081C}" type="datetime1">
              <a:rPr lang="fr-CH" smtClean="0"/>
              <a:t>14.12.2019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55686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1" y="304801"/>
            <a:ext cx="11377084" cy="1141413"/>
          </a:xfrm>
        </p:spPr>
        <p:txBody>
          <a:bodyPr/>
          <a:lstStyle/>
          <a:p>
            <a:r>
              <a:rPr lang="en-US"/>
              <a:t>Click to edit Master title style</a:t>
            </a:r>
            <a:endParaRPr lang="en-GB"/>
          </a:p>
        </p:txBody>
      </p:sp>
      <p:sp>
        <p:nvSpPr>
          <p:cNvPr id="3" name="Table Placeholder 2"/>
          <p:cNvSpPr>
            <a:spLocks noGrp="1"/>
          </p:cNvSpPr>
          <p:nvPr>
            <p:ph type="tbl" idx="1"/>
          </p:nvPr>
        </p:nvSpPr>
        <p:spPr>
          <a:xfrm>
            <a:off x="406401" y="1752601"/>
            <a:ext cx="11377084" cy="4265613"/>
          </a:xfrm>
        </p:spPr>
        <p:txBody>
          <a:bodyPr rtlCol="0">
            <a:normAutofit/>
          </a:bodyPr>
          <a:lstStyle/>
          <a:p>
            <a:pPr lvl="0"/>
            <a:endParaRPr lang="en-GB" noProof="0"/>
          </a:p>
        </p:txBody>
      </p:sp>
    </p:spTree>
    <p:extLst>
      <p:ext uri="{BB962C8B-B14F-4D97-AF65-F5344CB8AC3E}">
        <p14:creationId xmlns:p14="http://schemas.microsoft.com/office/powerpoint/2010/main" val="241831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EA3E7753-3A24-499B-8FAF-9909C714DB11}" type="datetime1">
              <a:rPr lang="fr-CH" smtClean="0"/>
              <a:t>14.12.2019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95566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747000-4740-4BBF-BDF3-71EAE3E45355}" type="datetime1">
              <a:rPr lang="fr-CH" smtClean="0"/>
              <a:t>14.12.2019</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82617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p:cNvSpPr>
            <a:spLocks noGrp="1"/>
          </p:cNvSpPr>
          <p:nvPr>
            <p:ph type="dt" sz="half" idx="10"/>
          </p:nvPr>
        </p:nvSpPr>
        <p:spPr/>
        <p:txBody>
          <a:bodyPr/>
          <a:lstStyle/>
          <a:p>
            <a:fld id="{8EA2AAD5-8371-4F08-B015-658D3ED8BFFA}" type="datetime1">
              <a:rPr lang="fr-CH" smtClean="0"/>
              <a:t>14.12.2019</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8853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p:cNvSpPr>
            <a:spLocks noGrp="1"/>
          </p:cNvSpPr>
          <p:nvPr>
            <p:ph type="dt" sz="half" idx="10"/>
          </p:nvPr>
        </p:nvSpPr>
        <p:spPr/>
        <p:txBody>
          <a:bodyPr/>
          <a:lstStyle/>
          <a:p>
            <a:fld id="{73E7235D-B33F-4803-9BC0-98A3EA3BADF6}" type="datetime1">
              <a:rPr lang="fr-CH" smtClean="0"/>
              <a:t>14.12.2019</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173529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10DFFF2C-B726-4D4F-A76E-EE11F12681CB}" type="datetime1">
              <a:rPr lang="fr-CH" smtClean="0"/>
              <a:t>14.12.2019</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223211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CC59D-BDD3-43BA-9324-44B80D0464DE}" type="datetime1">
              <a:rPr lang="fr-CH" smtClean="0"/>
              <a:t>14.12.2019</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8535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39025A-C9FB-46BF-8D7C-6D16952ECEBC}" type="datetime1">
              <a:rPr lang="fr-CH" smtClean="0"/>
              <a:t>14.12.2019</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40186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ABDA6F-44DB-4416-97B3-9B6F7E6AA2E2}" type="datetime1">
              <a:rPr lang="fr-CH" smtClean="0"/>
              <a:t>14.12.2019</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00865948-8B76-4A50-B7DB-B45DBE1BD062}" type="slidenum">
              <a:rPr lang="fr-CH" smtClean="0"/>
              <a:t>‹#›</a:t>
            </a:fld>
            <a:endParaRPr lang="fr-CH"/>
          </a:p>
        </p:txBody>
      </p:sp>
    </p:spTree>
    <p:extLst>
      <p:ext uri="{BB962C8B-B14F-4D97-AF65-F5344CB8AC3E}">
        <p14:creationId xmlns:p14="http://schemas.microsoft.com/office/powerpoint/2010/main" val="333830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B1539-C026-4AA1-B3FC-972377C1501F}" type="datetime1">
              <a:rPr lang="fr-CH" smtClean="0"/>
              <a:t>14.12.2019</a:t>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65948-8B76-4A50-B7DB-B45DBE1BD062}" type="slidenum">
              <a:rPr lang="fr-CH" smtClean="0"/>
              <a:t>‹#›</a:t>
            </a:fld>
            <a:endParaRPr lang="fr-CH"/>
          </a:p>
        </p:txBody>
      </p:sp>
      <p:grpSp>
        <p:nvGrpSpPr>
          <p:cNvPr id="7" name="Group 6">
            <a:extLst>
              <a:ext uri="{FF2B5EF4-FFF2-40B4-BE49-F238E27FC236}">
                <a16:creationId xmlns:a16="http://schemas.microsoft.com/office/drawing/2014/main" id="{E2F20498-DE94-42AC-9750-BC9E6CB6C033}"/>
              </a:ext>
            </a:extLst>
          </p:cNvPr>
          <p:cNvGrpSpPr/>
          <p:nvPr userDrawn="1"/>
        </p:nvGrpSpPr>
        <p:grpSpPr>
          <a:xfrm>
            <a:off x="0" y="0"/>
            <a:ext cx="628650" cy="6858000"/>
            <a:chOff x="0" y="0"/>
            <a:chExt cx="628650" cy="6858000"/>
          </a:xfrm>
        </p:grpSpPr>
        <p:sp>
          <p:nvSpPr>
            <p:cNvPr id="8" name="Rectangle 7">
              <a:extLst>
                <a:ext uri="{FF2B5EF4-FFF2-40B4-BE49-F238E27FC236}">
                  <a16:creationId xmlns:a16="http://schemas.microsoft.com/office/drawing/2014/main" id="{CEE2B687-A788-45D9-8616-EB96572B979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8F35EB1C-E6A8-4C03-A326-3FD3D77DDA5E}"/>
                </a:ext>
              </a:extLst>
            </p:cNvPr>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grpSp>
    </p:spTree>
    <p:extLst>
      <p:ext uri="{BB962C8B-B14F-4D97-AF65-F5344CB8AC3E}">
        <p14:creationId xmlns:p14="http://schemas.microsoft.com/office/powerpoint/2010/main" val="299035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wmf"/></Relationships>
</file>

<file path=ppt/slides/_rels/slide17.x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0.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7.png"/><Relationship Id="rId7" Type="http://schemas.openxmlformats.org/officeDocument/2006/relationships/diagramColors" Target="../diagrams/colors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9.wmf"/><Relationship Id="rId11" Type="http://schemas.openxmlformats.org/officeDocument/2006/relationships/image" Target="../media/image64.png"/><Relationship Id="rId5" Type="http://schemas.openxmlformats.org/officeDocument/2006/relationships/image" Target="../media/image58.wmf"/><Relationship Id="rId10" Type="http://schemas.openxmlformats.org/officeDocument/2006/relationships/image" Target="../media/image63.png"/><Relationship Id="rId4" Type="http://schemas.openxmlformats.org/officeDocument/2006/relationships/image" Target="../media/image57.wmf"/><Relationship Id="rId9" Type="http://schemas.openxmlformats.org/officeDocument/2006/relationships/image" Target="../media/image62.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95EA2D-ED82-43AF-8C77-5F42930EE0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69" b="4561"/>
          <a:stretch/>
        </p:blipFill>
        <p:spPr>
          <a:xfrm>
            <a:off x="1073708" y="2660722"/>
            <a:ext cx="2971535" cy="2084310"/>
          </a:xfrm>
          <a:prstGeom prst="rect">
            <a:avLst/>
          </a:prstGeom>
          <a:ln>
            <a:solidFill>
              <a:schemeClr val="accent5">
                <a:lumMod val="50000"/>
              </a:schemeClr>
            </a:solidFill>
          </a:ln>
        </p:spPr>
      </p:pic>
      <p:pic>
        <p:nvPicPr>
          <p:cNvPr id="5" name="Picture 4">
            <a:extLst>
              <a:ext uri="{FF2B5EF4-FFF2-40B4-BE49-F238E27FC236}">
                <a16:creationId xmlns:a16="http://schemas.microsoft.com/office/drawing/2014/main" id="{B3231A35-B3E7-4B92-85E9-ADCA574A83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484" b="7478"/>
          <a:stretch/>
        </p:blipFill>
        <p:spPr>
          <a:xfrm>
            <a:off x="7723261" y="2657185"/>
            <a:ext cx="3682502" cy="2087847"/>
          </a:xfrm>
          <a:prstGeom prst="rect">
            <a:avLst/>
          </a:prstGeom>
          <a:ln>
            <a:solidFill>
              <a:schemeClr val="accent5">
                <a:lumMod val="50000"/>
              </a:schemeClr>
            </a:solidFill>
          </a:ln>
        </p:spPr>
      </p:pic>
      <p:pic>
        <p:nvPicPr>
          <p:cNvPr id="10" name="Picture 9">
            <a:extLst>
              <a:ext uri="{FF2B5EF4-FFF2-40B4-BE49-F238E27FC236}">
                <a16:creationId xmlns:a16="http://schemas.microsoft.com/office/drawing/2014/main" id="{6704946D-83AE-43B6-9337-5DB4D2F618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1"/>
          <a:stretch/>
        </p:blipFill>
        <p:spPr>
          <a:xfrm>
            <a:off x="4154945" y="2660722"/>
            <a:ext cx="3406651" cy="2087847"/>
          </a:xfrm>
          <a:prstGeom prst="rect">
            <a:avLst/>
          </a:prstGeom>
          <a:ln>
            <a:solidFill>
              <a:schemeClr val="accent5">
                <a:lumMod val="50000"/>
              </a:schemeClr>
            </a:solidFill>
          </a:ln>
        </p:spPr>
      </p:pic>
      <p:sp>
        <p:nvSpPr>
          <p:cNvPr id="2" name="Subtitle 1"/>
          <p:cNvSpPr>
            <a:spLocks noGrp="1"/>
          </p:cNvSpPr>
          <p:nvPr>
            <p:ph type="subTitle" idx="1"/>
          </p:nvPr>
        </p:nvSpPr>
        <p:spPr>
          <a:xfrm>
            <a:off x="1589315" y="1485413"/>
            <a:ext cx="9144000" cy="1030165"/>
          </a:xfrm>
        </p:spPr>
        <p:txBody>
          <a:bodyPr>
            <a:normAutofit/>
          </a:bodyPr>
          <a:lstStyle/>
          <a:p>
            <a:r>
              <a:rPr lang="en-US" sz="4400" dirty="0"/>
              <a:t>Shelter in Displacement</a:t>
            </a:r>
            <a:endParaRPr lang="fr-CH" sz="4400" dirty="0"/>
          </a:p>
        </p:txBody>
      </p:sp>
      <p:sp>
        <p:nvSpPr>
          <p:cNvPr id="14" name="Slide Number Placeholder 13"/>
          <p:cNvSpPr>
            <a:spLocks noGrp="1"/>
          </p:cNvSpPr>
          <p:nvPr>
            <p:ph type="sldNum" sz="quarter" idx="12"/>
          </p:nvPr>
        </p:nvSpPr>
        <p:spPr/>
        <p:txBody>
          <a:bodyPr/>
          <a:lstStyle/>
          <a:p>
            <a:fld id="{8CC4FCE3-3984-484D-8147-94AB9B0F2189}" type="slidenum">
              <a:rPr lang="fr-CH" smtClean="0"/>
              <a:t>1</a:t>
            </a:fld>
            <a:endParaRPr lang="fr-CH"/>
          </a:p>
        </p:txBody>
      </p:sp>
      <p:sp>
        <p:nvSpPr>
          <p:cNvPr id="9" name="TextBox 8">
            <a:extLst>
              <a:ext uri="{FF2B5EF4-FFF2-40B4-BE49-F238E27FC236}">
                <a16:creationId xmlns:a16="http://schemas.microsoft.com/office/drawing/2014/main" id="{F1495A83-300E-4C49-95F1-D69BA68B9346}"/>
              </a:ext>
            </a:extLst>
          </p:cNvPr>
          <p:cNvSpPr txBox="1"/>
          <p:nvPr/>
        </p:nvSpPr>
        <p:spPr>
          <a:xfrm>
            <a:off x="913569" y="5897565"/>
            <a:ext cx="3327127" cy="461665"/>
          </a:xfrm>
          <a:prstGeom prst="rect">
            <a:avLst/>
          </a:prstGeom>
          <a:noFill/>
        </p:spPr>
        <p:txBody>
          <a:bodyPr wrap="square" rtlCol="0">
            <a:spAutoFit/>
          </a:bodyPr>
          <a:lstStyle/>
          <a:p>
            <a:pPr algn="r"/>
            <a:r>
              <a:rPr lang="en-GB" sz="1200" dirty="0">
                <a:solidFill>
                  <a:srgbClr val="0070C0"/>
                </a:solidFill>
              </a:rPr>
              <a:t>These learning </a:t>
            </a:r>
            <a:r>
              <a:rPr lang="en-GB" sz="1200">
                <a:solidFill>
                  <a:srgbClr val="0070C0"/>
                </a:solidFill>
              </a:rPr>
              <a:t>materials have been </a:t>
            </a:r>
            <a:r>
              <a:rPr lang="en-GB" sz="1200" dirty="0">
                <a:solidFill>
                  <a:srgbClr val="0070C0"/>
                </a:solidFill>
              </a:rPr>
              <a:t>developed by colleagues of the ICRC Water and Habitat team</a:t>
            </a:r>
          </a:p>
        </p:txBody>
      </p:sp>
      <p:sp>
        <p:nvSpPr>
          <p:cNvPr id="11" name="TextBox 10">
            <a:extLst>
              <a:ext uri="{FF2B5EF4-FFF2-40B4-BE49-F238E27FC236}">
                <a16:creationId xmlns:a16="http://schemas.microsoft.com/office/drawing/2014/main" id="{BD8CCEDE-8B7B-42F8-A829-C876D2E335E8}"/>
              </a:ext>
            </a:extLst>
          </p:cNvPr>
          <p:cNvSpPr txBox="1"/>
          <p:nvPr/>
        </p:nvSpPr>
        <p:spPr>
          <a:xfrm>
            <a:off x="8472462" y="411120"/>
            <a:ext cx="3251788" cy="369332"/>
          </a:xfrm>
          <a:prstGeom prst="rect">
            <a:avLst/>
          </a:prstGeom>
          <a:noFill/>
        </p:spPr>
        <p:txBody>
          <a:bodyPr wrap="none" rtlCol="0">
            <a:spAutoFit/>
          </a:bodyPr>
          <a:lstStyle/>
          <a:p>
            <a:r>
              <a:rPr lang="en-GB" dirty="0">
                <a:highlight>
                  <a:srgbClr val="FFFF00"/>
                </a:highlight>
              </a:rPr>
              <a:t>Logo organization(s) facilitator(s)</a:t>
            </a:r>
          </a:p>
        </p:txBody>
      </p:sp>
      <p:sp>
        <p:nvSpPr>
          <p:cNvPr id="15" name="TextBox 14">
            <a:extLst>
              <a:ext uri="{FF2B5EF4-FFF2-40B4-BE49-F238E27FC236}">
                <a16:creationId xmlns:a16="http://schemas.microsoft.com/office/drawing/2014/main" id="{220C4809-C5D4-4465-B110-63AB02DC1F86}"/>
              </a:ext>
            </a:extLst>
          </p:cNvPr>
          <p:cNvSpPr txBox="1"/>
          <p:nvPr/>
        </p:nvSpPr>
        <p:spPr>
          <a:xfrm>
            <a:off x="7951306" y="5759065"/>
            <a:ext cx="3609258" cy="369332"/>
          </a:xfrm>
          <a:prstGeom prst="rect">
            <a:avLst/>
          </a:prstGeom>
          <a:noFill/>
        </p:spPr>
        <p:txBody>
          <a:bodyPr wrap="none" rtlCol="0">
            <a:spAutoFit/>
          </a:bodyPr>
          <a:lstStyle/>
          <a:p>
            <a:r>
              <a:rPr lang="en-GB" dirty="0">
                <a:highlight>
                  <a:srgbClr val="FFFF00"/>
                </a:highlight>
              </a:rPr>
              <a:t>Name and organization facilitator(s)</a:t>
            </a:r>
          </a:p>
        </p:txBody>
      </p:sp>
    </p:spTree>
    <p:extLst>
      <p:ext uri="{BB962C8B-B14F-4D97-AF65-F5344CB8AC3E}">
        <p14:creationId xmlns:p14="http://schemas.microsoft.com/office/powerpoint/2010/main" val="102579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0C4BC2-2EEC-463A-85AD-9B5CA0006D8F}"/>
              </a:ext>
            </a:extLst>
          </p:cNvPr>
          <p:cNvSpPr>
            <a:spLocks noGrp="1"/>
          </p:cNvSpPr>
          <p:nvPr>
            <p:ph type="sldNum" sz="quarter" idx="12"/>
          </p:nvPr>
        </p:nvSpPr>
        <p:spPr/>
        <p:txBody>
          <a:bodyPr/>
          <a:lstStyle/>
          <a:p>
            <a:fld id="{00865948-8B76-4A50-B7DB-B45DBE1BD062}" type="slidenum">
              <a:rPr lang="fr-CH" smtClean="0"/>
              <a:t>10</a:t>
            </a:fld>
            <a:endParaRPr lang="fr-CH"/>
          </a:p>
        </p:txBody>
      </p:sp>
      <p:sp>
        <p:nvSpPr>
          <p:cNvPr id="4" name="Text Box 1">
            <a:extLst>
              <a:ext uri="{FF2B5EF4-FFF2-40B4-BE49-F238E27FC236}">
                <a16:creationId xmlns:a16="http://schemas.microsoft.com/office/drawing/2014/main" id="{7164EBBC-14A4-4433-99FF-F30536CA705F}"/>
              </a:ext>
            </a:extLst>
          </p:cNvPr>
          <p:cNvSpPr txBox="1">
            <a:spLocks noChangeArrowheads="1"/>
          </p:cNvSpPr>
          <p:nvPr/>
        </p:nvSpPr>
        <p:spPr bwMode="auto">
          <a:xfrm>
            <a:off x="1934116" y="326635"/>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chemeClr val="accent5">
                  <a:lumMod val="50000"/>
                </a:schemeClr>
              </a:solidFill>
              <a:latin typeface="+mn-lt"/>
            </a:endParaRPr>
          </a:p>
        </p:txBody>
      </p:sp>
      <p:sp>
        <p:nvSpPr>
          <p:cNvPr id="6" name="Title 3">
            <a:extLst>
              <a:ext uri="{FF2B5EF4-FFF2-40B4-BE49-F238E27FC236}">
                <a16:creationId xmlns:a16="http://schemas.microsoft.com/office/drawing/2014/main" id="{660EB162-C9BD-453D-AAA0-A80E9D38C7FA}"/>
              </a:ext>
            </a:extLst>
          </p:cNvPr>
          <p:cNvSpPr txBox="1">
            <a:spLocks/>
          </p:cNvSpPr>
          <p:nvPr/>
        </p:nvSpPr>
        <p:spPr>
          <a:xfrm>
            <a:off x="838200" y="517649"/>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Transitional Settlements: single makeshift</a:t>
            </a:r>
          </a:p>
        </p:txBody>
      </p:sp>
      <p:pic>
        <p:nvPicPr>
          <p:cNvPr id="7" name="Picture 6">
            <a:extLst>
              <a:ext uri="{FF2B5EF4-FFF2-40B4-BE49-F238E27FC236}">
                <a16:creationId xmlns:a16="http://schemas.microsoft.com/office/drawing/2014/main" id="{B03EF30A-3BD5-48C5-BABC-DA573A588991}"/>
              </a:ext>
            </a:extLst>
          </p:cNvPr>
          <p:cNvPicPr>
            <a:picLocks noChangeAspect="1"/>
          </p:cNvPicPr>
          <p:nvPr/>
        </p:nvPicPr>
        <p:blipFill>
          <a:blip r:embed="rId3"/>
          <a:stretch>
            <a:fillRect/>
          </a:stretch>
        </p:blipFill>
        <p:spPr>
          <a:xfrm>
            <a:off x="1838325" y="2099873"/>
            <a:ext cx="4257675" cy="3352800"/>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04C5F54B-D78E-4027-806B-F26541EB3788}"/>
              </a:ext>
            </a:extLst>
          </p:cNvPr>
          <p:cNvPicPr>
            <a:picLocks noChangeAspect="1"/>
          </p:cNvPicPr>
          <p:nvPr/>
        </p:nvPicPr>
        <p:blipFill>
          <a:blip r:embed="rId4"/>
          <a:stretch>
            <a:fillRect/>
          </a:stretch>
        </p:blipFill>
        <p:spPr>
          <a:xfrm>
            <a:off x="7305171" y="2099873"/>
            <a:ext cx="3505200" cy="3374301"/>
          </a:xfrm>
          <a:prstGeom prst="rect">
            <a:avLst/>
          </a:prstGeom>
          <a:ln>
            <a:solidFill>
              <a:schemeClr val="bg1">
                <a:lumMod val="50000"/>
              </a:schemeClr>
            </a:solidFill>
          </a:ln>
        </p:spPr>
      </p:pic>
    </p:spTree>
    <p:extLst>
      <p:ext uri="{BB962C8B-B14F-4D97-AF65-F5344CB8AC3E}">
        <p14:creationId xmlns:p14="http://schemas.microsoft.com/office/powerpoint/2010/main" val="2558416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0C4BC2-2EEC-463A-85AD-9B5CA0006D8F}"/>
              </a:ext>
            </a:extLst>
          </p:cNvPr>
          <p:cNvSpPr>
            <a:spLocks noGrp="1"/>
          </p:cNvSpPr>
          <p:nvPr>
            <p:ph type="sldNum" sz="quarter" idx="12"/>
          </p:nvPr>
        </p:nvSpPr>
        <p:spPr/>
        <p:txBody>
          <a:bodyPr/>
          <a:lstStyle/>
          <a:p>
            <a:fld id="{00865948-8B76-4A50-B7DB-B45DBE1BD062}" type="slidenum">
              <a:rPr lang="fr-CH" smtClean="0"/>
              <a:t>11</a:t>
            </a:fld>
            <a:endParaRPr lang="fr-CH"/>
          </a:p>
        </p:txBody>
      </p:sp>
      <p:sp>
        <p:nvSpPr>
          <p:cNvPr id="4" name="Text Box 1">
            <a:extLst>
              <a:ext uri="{FF2B5EF4-FFF2-40B4-BE49-F238E27FC236}">
                <a16:creationId xmlns:a16="http://schemas.microsoft.com/office/drawing/2014/main" id="{7164EBBC-14A4-4433-99FF-F30536CA705F}"/>
              </a:ext>
            </a:extLst>
          </p:cNvPr>
          <p:cNvSpPr txBox="1">
            <a:spLocks noChangeArrowheads="1"/>
          </p:cNvSpPr>
          <p:nvPr/>
        </p:nvSpPr>
        <p:spPr bwMode="auto">
          <a:xfrm>
            <a:off x="1379421" y="365125"/>
            <a:ext cx="9779022"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chemeClr val="accent5">
                  <a:lumMod val="50000"/>
                </a:schemeClr>
              </a:solidFill>
              <a:latin typeface="+mn-lt"/>
            </a:endParaRPr>
          </a:p>
        </p:txBody>
      </p:sp>
      <p:sp>
        <p:nvSpPr>
          <p:cNvPr id="6" name="Title 3">
            <a:extLst>
              <a:ext uri="{FF2B5EF4-FFF2-40B4-BE49-F238E27FC236}">
                <a16:creationId xmlns:a16="http://schemas.microsoft.com/office/drawing/2014/main" id="{660EB162-C9BD-453D-AAA0-A80E9D38C7FA}"/>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dirty="0">
                <a:latin typeface="+mn-lt"/>
              </a:rPr>
              <a:t>    </a:t>
            </a:r>
            <a:r>
              <a:rPr lang="en-US" sz="4399" u="sng" dirty="0">
                <a:latin typeface="+mn-lt"/>
              </a:rPr>
              <a:t>Transitional Settlements: Collective </a:t>
            </a:r>
            <a:r>
              <a:rPr lang="en-GB" sz="4399" u="sng" dirty="0">
                <a:latin typeface="+mn-lt"/>
              </a:rPr>
              <a:t>centres</a:t>
            </a:r>
          </a:p>
        </p:txBody>
      </p:sp>
      <p:pic>
        <p:nvPicPr>
          <p:cNvPr id="5" name="Picture 4">
            <a:extLst>
              <a:ext uri="{FF2B5EF4-FFF2-40B4-BE49-F238E27FC236}">
                <a16:creationId xmlns:a16="http://schemas.microsoft.com/office/drawing/2014/main" id="{A87ACD57-0413-4EC9-AD89-778D49A90BBB}"/>
              </a:ext>
            </a:extLst>
          </p:cNvPr>
          <p:cNvPicPr>
            <a:picLocks noChangeAspect="1"/>
          </p:cNvPicPr>
          <p:nvPr/>
        </p:nvPicPr>
        <p:blipFill>
          <a:blip r:embed="rId3"/>
          <a:stretch>
            <a:fillRect/>
          </a:stretch>
        </p:blipFill>
        <p:spPr>
          <a:xfrm>
            <a:off x="7294905" y="2001746"/>
            <a:ext cx="4262989" cy="3349179"/>
          </a:xfrm>
          <a:prstGeom prst="rect">
            <a:avLst/>
          </a:prstGeom>
        </p:spPr>
      </p:pic>
      <p:pic>
        <p:nvPicPr>
          <p:cNvPr id="10" name="Picture 9">
            <a:extLst>
              <a:ext uri="{FF2B5EF4-FFF2-40B4-BE49-F238E27FC236}">
                <a16:creationId xmlns:a16="http://schemas.microsoft.com/office/drawing/2014/main" id="{CDB2E46C-A5B4-4FA3-BFB2-42C6D9EB5856}"/>
              </a:ext>
            </a:extLst>
          </p:cNvPr>
          <p:cNvPicPr>
            <a:picLocks noChangeAspect="1"/>
          </p:cNvPicPr>
          <p:nvPr/>
        </p:nvPicPr>
        <p:blipFill>
          <a:blip r:embed="rId4"/>
          <a:stretch>
            <a:fillRect/>
          </a:stretch>
        </p:blipFill>
        <p:spPr>
          <a:xfrm>
            <a:off x="1033981" y="2001747"/>
            <a:ext cx="5867422" cy="3349179"/>
          </a:xfrm>
          <a:prstGeom prst="rect">
            <a:avLst/>
          </a:prstGeom>
        </p:spPr>
      </p:pic>
    </p:spTree>
    <p:extLst>
      <p:ext uri="{BB962C8B-B14F-4D97-AF65-F5344CB8AC3E}">
        <p14:creationId xmlns:p14="http://schemas.microsoft.com/office/powerpoint/2010/main" val="2250325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0C4BC2-2EEC-463A-85AD-9B5CA0006D8F}"/>
              </a:ext>
            </a:extLst>
          </p:cNvPr>
          <p:cNvSpPr>
            <a:spLocks noGrp="1"/>
          </p:cNvSpPr>
          <p:nvPr>
            <p:ph type="sldNum" sz="quarter" idx="12"/>
          </p:nvPr>
        </p:nvSpPr>
        <p:spPr/>
        <p:txBody>
          <a:bodyPr/>
          <a:lstStyle/>
          <a:p>
            <a:fld id="{00865948-8B76-4A50-B7DB-B45DBE1BD062}" type="slidenum">
              <a:rPr lang="fr-CH" smtClean="0"/>
              <a:t>12</a:t>
            </a:fld>
            <a:endParaRPr lang="fr-CH"/>
          </a:p>
        </p:txBody>
      </p:sp>
      <p:sp>
        <p:nvSpPr>
          <p:cNvPr id="4" name="Text Box 1">
            <a:extLst>
              <a:ext uri="{FF2B5EF4-FFF2-40B4-BE49-F238E27FC236}">
                <a16:creationId xmlns:a16="http://schemas.microsoft.com/office/drawing/2014/main" id="{7164EBBC-14A4-4433-99FF-F30536CA705F}"/>
              </a:ext>
            </a:extLst>
          </p:cNvPr>
          <p:cNvSpPr txBox="1">
            <a:spLocks noChangeArrowheads="1"/>
          </p:cNvSpPr>
          <p:nvPr/>
        </p:nvSpPr>
        <p:spPr bwMode="auto">
          <a:xfrm>
            <a:off x="1954213" y="252413"/>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chemeClr val="accent5">
                  <a:lumMod val="50000"/>
                </a:schemeClr>
              </a:solidFill>
              <a:latin typeface="+mn-lt"/>
            </a:endParaRPr>
          </a:p>
        </p:txBody>
      </p:sp>
      <p:sp>
        <p:nvSpPr>
          <p:cNvPr id="6" name="Title 3">
            <a:extLst>
              <a:ext uri="{FF2B5EF4-FFF2-40B4-BE49-F238E27FC236}">
                <a16:creationId xmlns:a16="http://schemas.microsoft.com/office/drawing/2014/main" id="{660EB162-C9BD-453D-AAA0-A80E9D38C7FA}"/>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Transitional Settlements: Camps</a:t>
            </a:r>
          </a:p>
        </p:txBody>
      </p:sp>
      <p:pic>
        <p:nvPicPr>
          <p:cNvPr id="2" name="Picture 1">
            <a:extLst>
              <a:ext uri="{FF2B5EF4-FFF2-40B4-BE49-F238E27FC236}">
                <a16:creationId xmlns:a16="http://schemas.microsoft.com/office/drawing/2014/main" id="{FBF22CE2-3F06-405B-90C3-ECEA769D60A3}"/>
              </a:ext>
            </a:extLst>
          </p:cNvPr>
          <p:cNvPicPr>
            <a:picLocks noChangeAspect="1"/>
          </p:cNvPicPr>
          <p:nvPr/>
        </p:nvPicPr>
        <p:blipFill rotWithShape="1">
          <a:blip r:embed="rId3"/>
          <a:srcRect l="1139" r="2204"/>
          <a:stretch/>
        </p:blipFill>
        <p:spPr>
          <a:xfrm>
            <a:off x="722042" y="1851022"/>
            <a:ext cx="5499371" cy="3426691"/>
          </a:xfrm>
          <a:prstGeom prst="rect">
            <a:avLst/>
          </a:prstGeom>
          <a:ln>
            <a:solidFill>
              <a:schemeClr val="bg1">
                <a:lumMod val="50000"/>
              </a:schemeClr>
            </a:solidFill>
          </a:ln>
        </p:spPr>
      </p:pic>
      <p:pic>
        <p:nvPicPr>
          <p:cNvPr id="11" name="Picture 1">
            <a:extLst>
              <a:ext uri="{FF2B5EF4-FFF2-40B4-BE49-F238E27FC236}">
                <a16:creationId xmlns:a16="http://schemas.microsoft.com/office/drawing/2014/main" id="{E0DE2AFA-29F5-4A29-A904-C121F844C03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430" r="7726" b="18258"/>
          <a:stretch/>
        </p:blipFill>
        <p:spPr bwMode="auto">
          <a:xfrm>
            <a:off x="6419328" y="1858846"/>
            <a:ext cx="5499370" cy="3411042"/>
          </a:xfrm>
          <a:prstGeom prst="rect">
            <a:avLst/>
          </a:prstGeom>
          <a:noFill/>
          <a:ln w="952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441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F7BEBA41-D3D4-418E-983E-18CB3A1220F6}"/>
              </a:ext>
            </a:extLst>
          </p:cNvPr>
          <p:cNvSpPr txBox="1">
            <a:spLocks noChangeArrowheads="1"/>
          </p:cNvSpPr>
          <p:nvPr/>
        </p:nvSpPr>
        <p:spPr bwMode="auto">
          <a:xfrm>
            <a:off x="1954213" y="252413"/>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99CCFF"/>
              </a:solidFill>
              <a:latin typeface="+mn-lt"/>
            </a:endParaRPr>
          </a:p>
        </p:txBody>
      </p:sp>
      <p:pic>
        <p:nvPicPr>
          <p:cNvPr id="16387" name="Picture 2">
            <a:extLst>
              <a:ext uri="{FF2B5EF4-FFF2-40B4-BE49-F238E27FC236}">
                <a16:creationId xmlns:a16="http://schemas.microsoft.com/office/drawing/2014/main" id="{18FC4E60-2FCD-4B5B-A559-96EE3E7F1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444" y="1824029"/>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3">
            <a:extLst>
              <a:ext uri="{FF2B5EF4-FFF2-40B4-BE49-F238E27FC236}">
                <a16:creationId xmlns:a16="http://schemas.microsoft.com/office/drawing/2014/main" id="{791F1545-2003-4748-B493-EDEFBF9BC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212" y="1796140"/>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4">
            <a:extLst>
              <a:ext uri="{FF2B5EF4-FFF2-40B4-BE49-F238E27FC236}">
                <a16:creationId xmlns:a16="http://schemas.microsoft.com/office/drawing/2014/main" id="{9999722F-6D59-4BFF-8A8D-94F29804A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3583" y="3609324"/>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5">
            <a:extLst>
              <a:ext uri="{FF2B5EF4-FFF2-40B4-BE49-F238E27FC236}">
                <a16:creationId xmlns:a16="http://schemas.microsoft.com/office/drawing/2014/main" id="{00280247-ED89-4A34-AD4D-9C98988B4F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1340" y="1771807"/>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2" name="Picture 7">
            <a:extLst>
              <a:ext uri="{FF2B5EF4-FFF2-40B4-BE49-F238E27FC236}">
                <a16:creationId xmlns:a16="http://schemas.microsoft.com/office/drawing/2014/main" id="{1857D008-9767-4B4C-A3BB-9BCBE0F3E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5586" y="3509561"/>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3" name="Text Box 8">
            <a:extLst>
              <a:ext uri="{FF2B5EF4-FFF2-40B4-BE49-F238E27FC236}">
                <a16:creationId xmlns:a16="http://schemas.microsoft.com/office/drawing/2014/main" id="{D03820D3-C47E-4D9D-B427-28828968660A}"/>
              </a:ext>
            </a:extLst>
          </p:cNvPr>
          <p:cNvSpPr txBox="1">
            <a:spLocks noChangeArrowheads="1"/>
          </p:cNvSpPr>
          <p:nvPr/>
        </p:nvSpPr>
        <p:spPr bwMode="auto">
          <a:xfrm>
            <a:off x="933956" y="2784831"/>
            <a:ext cx="183727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Host families</a:t>
            </a:r>
          </a:p>
        </p:txBody>
      </p:sp>
      <p:sp>
        <p:nvSpPr>
          <p:cNvPr id="16394" name="Text Box 9">
            <a:extLst>
              <a:ext uri="{FF2B5EF4-FFF2-40B4-BE49-F238E27FC236}">
                <a16:creationId xmlns:a16="http://schemas.microsoft.com/office/drawing/2014/main" id="{328EF950-E90E-4DEB-A70C-B4E71EAE4494}"/>
              </a:ext>
            </a:extLst>
          </p:cNvPr>
          <p:cNvSpPr txBox="1">
            <a:spLocks noChangeArrowheads="1"/>
          </p:cNvSpPr>
          <p:nvPr/>
        </p:nvSpPr>
        <p:spPr bwMode="auto">
          <a:xfrm>
            <a:off x="4258724" y="2690973"/>
            <a:ext cx="1837276"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Rural self-settlement</a:t>
            </a:r>
          </a:p>
        </p:txBody>
      </p:sp>
      <p:sp>
        <p:nvSpPr>
          <p:cNvPr id="16395" name="Text Box 10">
            <a:extLst>
              <a:ext uri="{FF2B5EF4-FFF2-40B4-BE49-F238E27FC236}">
                <a16:creationId xmlns:a16="http://schemas.microsoft.com/office/drawing/2014/main" id="{C55D2B44-E659-4E03-A6FD-ED5CFAD628B3}"/>
              </a:ext>
            </a:extLst>
          </p:cNvPr>
          <p:cNvSpPr txBox="1">
            <a:spLocks noChangeArrowheads="1"/>
          </p:cNvSpPr>
          <p:nvPr/>
        </p:nvSpPr>
        <p:spPr bwMode="auto">
          <a:xfrm>
            <a:off x="7862261" y="2715303"/>
            <a:ext cx="1743917"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Collective centres</a:t>
            </a:r>
          </a:p>
        </p:txBody>
      </p:sp>
      <p:sp>
        <p:nvSpPr>
          <p:cNvPr id="16396" name="Text Box 11">
            <a:extLst>
              <a:ext uri="{FF2B5EF4-FFF2-40B4-BE49-F238E27FC236}">
                <a16:creationId xmlns:a16="http://schemas.microsoft.com/office/drawing/2014/main" id="{E01F3488-09CF-4061-8440-5F6237F6DB74}"/>
              </a:ext>
            </a:extLst>
          </p:cNvPr>
          <p:cNvSpPr txBox="1">
            <a:spLocks noChangeArrowheads="1"/>
          </p:cNvSpPr>
          <p:nvPr/>
        </p:nvSpPr>
        <p:spPr bwMode="auto">
          <a:xfrm>
            <a:off x="9892382" y="4424981"/>
            <a:ext cx="13843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Planned camp</a:t>
            </a:r>
          </a:p>
        </p:txBody>
      </p:sp>
      <p:sp>
        <p:nvSpPr>
          <p:cNvPr id="16398" name="Text Box 13">
            <a:extLst>
              <a:ext uri="{FF2B5EF4-FFF2-40B4-BE49-F238E27FC236}">
                <a16:creationId xmlns:a16="http://schemas.microsoft.com/office/drawing/2014/main" id="{95CA3F07-ACAB-49BE-A30F-8A06F55550A4}"/>
              </a:ext>
            </a:extLst>
          </p:cNvPr>
          <p:cNvSpPr txBox="1">
            <a:spLocks noChangeArrowheads="1"/>
          </p:cNvSpPr>
          <p:nvPr/>
        </p:nvSpPr>
        <p:spPr bwMode="auto">
          <a:xfrm>
            <a:off x="2379116" y="4524647"/>
            <a:ext cx="173323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Urban self-settlement</a:t>
            </a:r>
          </a:p>
        </p:txBody>
      </p:sp>
      <p:sp>
        <p:nvSpPr>
          <p:cNvPr id="20" name="Title 3">
            <a:extLst>
              <a:ext uri="{FF2B5EF4-FFF2-40B4-BE49-F238E27FC236}">
                <a16:creationId xmlns:a16="http://schemas.microsoft.com/office/drawing/2014/main" id="{AE9586C5-6609-4AF8-949D-2493AAF5515F}"/>
              </a:ext>
            </a:extLst>
          </p:cNvPr>
          <p:cNvSpPr txBox="1">
            <a:spLocks/>
          </p:cNvSpPr>
          <p:nvPr/>
        </p:nvSpPr>
        <p:spPr>
          <a:xfrm>
            <a:off x="789233" y="287299"/>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Transitional Settlements: options</a:t>
            </a:r>
          </a:p>
        </p:txBody>
      </p:sp>
      <p:pic>
        <p:nvPicPr>
          <p:cNvPr id="16" name="Picture 6">
            <a:extLst>
              <a:ext uri="{FF2B5EF4-FFF2-40B4-BE49-F238E27FC236}">
                <a16:creationId xmlns:a16="http://schemas.microsoft.com/office/drawing/2014/main" id="{EA816DDF-E417-41B7-9CB4-0398233A1E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6318" y="3609324"/>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12">
            <a:extLst>
              <a:ext uri="{FF2B5EF4-FFF2-40B4-BE49-F238E27FC236}">
                <a16:creationId xmlns:a16="http://schemas.microsoft.com/office/drawing/2014/main" id="{20CC4469-1221-4CFF-8A3C-D13FEF37FD28}"/>
              </a:ext>
            </a:extLst>
          </p:cNvPr>
          <p:cNvSpPr txBox="1">
            <a:spLocks noChangeArrowheads="1"/>
          </p:cNvSpPr>
          <p:nvPr/>
        </p:nvSpPr>
        <p:spPr bwMode="auto">
          <a:xfrm>
            <a:off x="6246318" y="4491486"/>
            <a:ext cx="167976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Self-settled camps</a:t>
            </a:r>
          </a:p>
        </p:txBody>
      </p:sp>
      <p:sp>
        <p:nvSpPr>
          <p:cNvPr id="18" name="Rectangle: Rounded Corners 17">
            <a:extLst>
              <a:ext uri="{FF2B5EF4-FFF2-40B4-BE49-F238E27FC236}">
                <a16:creationId xmlns:a16="http://schemas.microsoft.com/office/drawing/2014/main" id="{1B080D6A-98E0-4326-8A16-4FF9F3B47160}"/>
              </a:ext>
            </a:extLst>
          </p:cNvPr>
          <p:cNvSpPr/>
          <p:nvPr/>
        </p:nvSpPr>
        <p:spPr>
          <a:xfrm>
            <a:off x="915318" y="1524492"/>
            <a:ext cx="5122605" cy="4169664"/>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C000"/>
              </a:solidFill>
            </a:endParaRPr>
          </a:p>
        </p:txBody>
      </p:sp>
      <p:sp>
        <p:nvSpPr>
          <p:cNvPr id="19" name="Rectangle: Rounded Corners 18">
            <a:extLst>
              <a:ext uri="{FF2B5EF4-FFF2-40B4-BE49-F238E27FC236}">
                <a16:creationId xmlns:a16="http://schemas.microsoft.com/office/drawing/2014/main" id="{95944007-BD6B-4E15-A7E5-A8ED3C1DC741}"/>
              </a:ext>
            </a:extLst>
          </p:cNvPr>
          <p:cNvSpPr/>
          <p:nvPr/>
        </p:nvSpPr>
        <p:spPr>
          <a:xfrm>
            <a:off x="6114639" y="1487855"/>
            <a:ext cx="5239162" cy="4169664"/>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92D050"/>
              </a:solidFill>
            </a:endParaRPr>
          </a:p>
        </p:txBody>
      </p:sp>
      <p:sp>
        <p:nvSpPr>
          <p:cNvPr id="21" name="TextBox 20">
            <a:extLst>
              <a:ext uri="{FF2B5EF4-FFF2-40B4-BE49-F238E27FC236}">
                <a16:creationId xmlns:a16="http://schemas.microsoft.com/office/drawing/2014/main" id="{B9C0688B-2EEE-4A16-B969-6E25222BC78B}"/>
              </a:ext>
            </a:extLst>
          </p:cNvPr>
          <p:cNvSpPr txBox="1"/>
          <p:nvPr/>
        </p:nvSpPr>
        <p:spPr>
          <a:xfrm>
            <a:off x="2624335" y="5749928"/>
            <a:ext cx="1957395" cy="584775"/>
          </a:xfrm>
          <a:prstGeom prst="rect">
            <a:avLst/>
          </a:prstGeom>
          <a:noFill/>
          <a:ln>
            <a:solidFill>
              <a:srgbClr val="FFC000"/>
            </a:solidFill>
          </a:ln>
        </p:spPr>
        <p:txBody>
          <a:bodyPr wrap="none" rtlCol="0">
            <a:spAutoFit/>
          </a:bodyPr>
          <a:lstStyle/>
          <a:p>
            <a:r>
              <a:rPr lang="en-US" sz="3200" b="1" dirty="0">
                <a:solidFill>
                  <a:schemeClr val="accent2">
                    <a:lumMod val="50000"/>
                  </a:schemeClr>
                </a:solidFill>
              </a:rPr>
              <a:t>Dispersed </a:t>
            </a:r>
            <a:endParaRPr lang="fr-CH" sz="3200" b="1" dirty="0">
              <a:solidFill>
                <a:schemeClr val="accent2">
                  <a:lumMod val="50000"/>
                </a:schemeClr>
              </a:solidFill>
            </a:endParaRPr>
          </a:p>
        </p:txBody>
      </p:sp>
      <p:sp>
        <p:nvSpPr>
          <p:cNvPr id="22" name="TextBox 21">
            <a:extLst>
              <a:ext uri="{FF2B5EF4-FFF2-40B4-BE49-F238E27FC236}">
                <a16:creationId xmlns:a16="http://schemas.microsoft.com/office/drawing/2014/main" id="{8AEAED7F-1007-49C8-B77E-54174A965633}"/>
              </a:ext>
            </a:extLst>
          </p:cNvPr>
          <p:cNvSpPr txBox="1"/>
          <p:nvPr/>
        </p:nvSpPr>
        <p:spPr>
          <a:xfrm>
            <a:off x="8036468" y="5730793"/>
            <a:ext cx="1849118" cy="584775"/>
          </a:xfrm>
          <a:prstGeom prst="rect">
            <a:avLst/>
          </a:prstGeom>
          <a:noFill/>
          <a:ln>
            <a:solidFill>
              <a:srgbClr val="92D050"/>
            </a:solidFill>
          </a:ln>
        </p:spPr>
        <p:txBody>
          <a:bodyPr wrap="square" rtlCol="0">
            <a:spAutoFit/>
          </a:bodyPr>
          <a:lstStyle/>
          <a:p>
            <a:r>
              <a:rPr lang="en-US" sz="3200" b="1" dirty="0">
                <a:solidFill>
                  <a:schemeClr val="accent6">
                    <a:lumMod val="50000"/>
                  </a:schemeClr>
                </a:solidFill>
              </a:rPr>
              <a:t>Grouped</a:t>
            </a:r>
            <a:endParaRPr lang="fr-CH" sz="2800" b="1" dirty="0">
              <a:solidFill>
                <a:schemeClr val="accent6">
                  <a:lumMod val="50000"/>
                </a:schemeClr>
              </a:solidFill>
            </a:endParaRPr>
          </a:p>
        </p:txBody>
      </p:sp>
      <p:sp>
        <p:nvSpPr>
          <p:cNvPr id="2" name="Slide Number Placeholder 1">
            <a:extLst>
              <a:ext uri="{FF2B5EF4-FFF2-40B4-BE49-F238E27FC236}">
                <a16:creationId xmlns:a16="http://schemas.microsoft.com/office/drawing/2014/main" id="{6EEB2ECF-ECE5-4A14-82B4-63089BE78591}"/>
              </a:ext>
            </a:extLst>
          </p:cNvPr>
          <p:cNvSpPr>
            <a:spLocks noGrp="1"/>
          </p:cNvSpPr>
          <p:nvPr>
            <p:ph type="sldNum" sz="quarter" idx="12"/>
          </p:nvPr>
        </p:nvSpPr>
        <p:spPr/>
        <p:txBody>
          <a:bodyPr/>
          <a:lstStyle/>
          <a:p>
            <a:fld id="{00865948-8B76-4A50-B7DB-B45DBE1BD062}" type="slidenum">
              <a:rPr lang="fr-CH" smtClean="0"/>
              <a:t>13</a:t>
            </a:fld>
            <a:endParaRPr lang="fr-CH"/>
          </a:p>
        </p:txBody>
      </p:sp>
    </p:spTree>
    <p:extLst>
      <p:ext uri="{BB962C8B-B14F-4D97-AF65-F5344CB8AC3E}">
        <p14:creationId xmlns:p14="http://schemas.microsoft.com/office/powerpoint/2010/main" val="3650669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1">
            <a:extLst>
              <a:ext uri="{FF2B5EF4-FFF2-40B4-BE49-F238E27FC236}">
                <a16:creationId xmlns:a16="http://schemas.microsoft.com/office/drawing/2014/main" id="{8885614F-7D56-4738-810B-B68CF180F7CA}"/>
              </a:ext>
            </a:extLst>
          </p:cNvPr>
          <p:cNvSpPr txBox="1">
            <a:spLocks noChangeArrowheads="1"/>
          </p:cNvSpPr>
          <p:nvPr/>
        </p:nvSpPr>
        <p:spPr bwMode="auto">
          <a:xfrm flipH="1">
            <a:off x="8853233" y="2334563"/>
            <a:ext cx="320802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FontTx/>
              <a:buNone/>
            </a:pPr>
            <a:r>
              <a:rPr lang="en-US" altLang="en-US" sz="2400" dirty="0">
                <a:solidFill>
                  <a:schemeClr val="tx1"/>
                </a:solidFill>
                <a:latin typeface="+mn-lt"/>
              </a:rPr>
              <a:t>When assisting displaced populations in camps, we should also look at the needs of the</a:t>
            </a:r>
          </a:p>
          <a:p>
            <a:pPr algn="ctr">
              <a:lnSpc>
                <a:spcPct val="100000"/>
              </a:lnSpc>
              <a:spcBef>
                <a:spcPct val="0"/>
              </a:spcBef>
              <a:buFontTx/>
              <a:buNone/>
            </a:pPr>
            <a:r>
              <a:rPr lang="en-US" altLang="en-US" sz="2400" dirty="0">
                <a:solidFill>
                  <a:schemeClr val="tx1"/>
                </a:solidFill>
                <a:latin typeface="+mn-lt"/>
              </a:rPr>
              <a:t>Host Communities who are sharing their resources!</a:t>
            </a:r>
          </a:p>
        </p:txBody>
      </p:sp>
      <p:sp>
        <p:nvSpPr>
          <p:cNvPr id="4" name="Title 3">
            <a:extLst>
              <a:ext uri="{FF2B5EF4-FFF2-40B4-BE49-F238E27FC236}">
                <a16:creationId xmlns:a16="http://schemas.microsoft.com/office/drawing/2014/main" id="{C344B472-FC08-48AB-9679-0FBDF11D0289}"/>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Hosting Communities</a:t>
            </a:r>
          </a:p>
        </p:txBody>
      </p:sp>
      <p:pic>
        <p:nvPicPr>
          <p:cNvPr id="3" name="Picture 2">
            <a:extLst>
              <a:ext uri="{FF2B5EF4-FFF2-40B4-BE49-F238E27FC236}">
                <a16:creationId xmlns:a16="http://schemas.microsoft.com/office/drawing/2014/main" id="{CBBF3A36-6B7D-4589-A871-A2620B5DE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531" y="1335821"/>
            <a:ext cx="7514884" cy="5009922"/>
          </a:xfrm>
          <a:prstGeom prst="rect">
            <a:avLst/>
          </a:prstGeom>
        </p:spPr>
      </p:pic>
      <p:sp>
        <p:nvSpPr>
          <p:cNvPr id="2" name="Slide Number Placeholder 1">
            <a:extLst>
              <a:ext uri="{FF2B5EF4-FFF2-40B4-BE49-F238E27FC236}">
                <a16:creationId xmlns:a16="http://schemas.microsoft.com/office/drawing/2014/main" id="{B9A0AC41-41FF-443C-B199-A3B28272A6E9}"/>
              </a:ext>
            </a:extLst>
          </p:cNvPr>
          <p:cNvSpPr>
            <a:spLocks noGrp="1"/>
          </p:cNvSpPr>
          <p:nvPr>
            <p:ph type="sldNum" sz="quarter" idx="12"/>
          </p:nvPr>
        </p:nvSpPr>
        <p:spPr>
          <a:xfrm>
            <a:off x="10922558" y="6356350"/>
            <a:ext cx="431242" cy="365125"/>
          </a:xfrm>
        </p:spPr>
        <p:txBody>
          <a:bodyPr/>
          <a:lstStyle/>
          <a:p>
            <a:fld id="{00865948-8B76-4A50-B7DB-B45DBE1BD062}" type="slidenum">
              <a:rPr lang="fr-CH" smtClean="0"/>
              <a:t>14</a:t>
            </a:fld>
            <a:endParaRPr lang="fr-CH"/>
          </a:p>
        </p:txBody>
      </p:sp>
    </p:spTree>
    <p:extLst>
      <p:ext uri="{BB962C8B-B14F-4D97-AF65-F5344CB8AC3E}">
        <p14:creationId xmlns:p14="http://schemas.microsoft.com/office/powerpoint/2010/main" val="4263127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a:extLst>
              <a:ext uri="{FF2B5EF4-FFF2-40B4-BE49-F238E27FC236}">
                <a16:creationId xmlns:a16="http://schemas.microsoft.com/office/drawing/2014/main" id="{8F22BB95-C041-4E1E-9917-4488628A98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151" y="4282148"/>
            <a:ext cx="2213592" cy="19953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3">
            <a:extLst>
              <a:ext uri="{FF2B5EF4-FFF2-40B4-BE49-F238E27FC236}">
                <a16:creationId xmlns:a16="http://schemas.microsoft.com/office/drawing/2014/main" id="{6B479A87-6660-4A6D-ADDC-62FF674D58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1492" y="1332228"/>
            <a:ext cx="2566285" cy="215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4">
            <a:extLst>
              <a:ext uri="{FF2B5EF4-FFF2-40B4-BE49-F238E27FC236}">
                <a16:creationId xmlns:a16="http://schemas.microsoft.com/office/drawing/2014/main" id="{F9AACFC8-6C83-43F7-B98E-A59C61BEF5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1429" y="1727158"/>
            <a:ext cx="1946636" cy="17167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5">
            <a:extLst>
              <a:ext uri="{FF2B5EF4-FFF2-40B4-BE49-F238E27FC236}">
                <a16:creationId xmlns:a16="http://schemas.microsoft.com/office/drawing/2014/main" id="{E65F60B8-37CA-4B36-AD56-D0BC4B30FC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4729" y="4282148"/>
            <a:ext cx="2311021" cy="20849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9" name="Text Box 6">
            <a:extLst>
              <a:ext uri="{FF2B5EF4-FFF2-40B4-BE49-F238E27FC236}">
                <a16:creationId xmlns:a16="http://schemas.microsoft.com/office/drawing/2014/main" id="{2439F31D-7F25-497B-A71E-3F2F35B801AC}"/>
              </a:ext>
            </a:extLst>
          </p:cNvPr>
          <p:cNvSpPr txBox="1">
            <a:spLocks noChangeArrowheads="1"/>
          </p:cNvSpPr>
          <p:nvPr/>
        </p:nvSpPr>
        <p:spPr bwMode="auto">
          <a:xfrm>
            <a:off x="2327941" y="3315190"/>
            <a:ext cx="223361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rgbClr val="C00000"/>
                </a:solidFill>
                <a:latin typeface="+mn-lt"/>
              </a:rPr>
              <a:t>Food and non food items</a:t>
            </a:r>
          </a:p>
        </p:txBody>
      </p:sp>
      <p:sp>
        <p:nvSpPr>
          <p:cNvPr id="18440" name="Text Box 7">
            <a:extLst>
              <a:ext uri="{FF2B5EF4-FFF2-40B4-BE49-F238E27FC236}">
                <a16:creationId xmlns:a16="http://schemas.microsoft.com/office/drawing/2014/main" id="{AA0AB3FD-7445-430A-82E6-368147528A88}"/>
              </a:ext>
            </a:extLst>
          </p:cNvPr>
          <p:cNvSpPr txBox="1">
            <a:spLocks noChangeArrowheads="1"/>
          </p:cNvSpPr>
          <p:nvPr/>
        </p:nvSpPr>
        <p:spPr bwMode="auto">
          <a:xfrm>
            <a:off x="8159760" y="3590594"/>
            <a:ext cx="18002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Shelter</a:t>
            </a:r>
          </a:p>
        </p:txBody>
      </p:sp>
      <p:sp>
        <p:nvSpPr>
          <p:cNvPr id="18441" name="Text Box 8">
            <a:extLst>
              <a:ext uri="{FF2B5EF4-FFF2-40B4-BE49-F238E27FC236}">
                <a16:creationId xmlns:a16="http://schemas.microsoft.com/office/drawing/2014/main" id="{510A87B7-DF92-4E4C-82E3-C193322FF5B8}"/>
              </a:ext>
            </a:extLst>
          </p:cNvPr>
          <p:cNvSpPr txBox="1">
            <a:spLocks noChangeArrowheads="1"/>
          </p:cNvSpPr>
          <p:nvPr/>
        </p:nvSpPr>
        <p:spPr bwMode="auto">
          <a:xfrm>
            <a:off x="5136694" y="3307512"/>
            <a:ext cx="244792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rgbClr val="C00000"/>
                </a:solidFill>
                <a:latin typeface="+mn-lt"/>
              </a:rPr>
              <a:t>Water, sanitation and hygiene</a:t>
            </a:r>
          </a:p>
        </p:txBody>
      </p:sp>
      <p:sp>
        <p:nvSpPr>
          <p:cNvPr id="18442" name="Text Box 9">
            <a:extLst>
              <a:ext uri="{FF2B5EF4-FFF2-40B4-BE49-F238E27FC236}">
                <a16:creationId xmlns:a16="http://schemas.microsoft.com/office/drawing/2014/main" id="{8E7EE626-A79A-4EFD-A16B-E2D4D730C6CA}"/>
              </a:ext>
            </a:extLst>
          </p:cNvPr>
          <p:cNvSpPr txBox="1">
            <a:spLocks noChangeArrowheads="1"/>
          </p:cNvSpPr>
          <p:nvPr/>
        </p:nvSpPr>
        <p:spPr bwMode="auto">
          <a:xfrm>
            <a:off x="8159760" y="6332639"/>
            <a:ext cx="23764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rgbClr val="C00000"/>
                </a:solidFill>
                <a:latin typeface="+mn-lt"/>
              </a:rPr>
              <a:t>Livelihoods</a:t>
            </a:r>
          </a:p>
        </p:txBody>
      </p:sp>
      <p:sp>
        <p:nvSpPr>
          <p:cNvPr id="18443" name="Text Box 10">
            <a:extLst>
              <a:ext uri="{FF2B5EF4-FFF2-40B4-BE49-F238E27FC236}">
                <a16:creationId xmlns:a16="http://schemas.microsoft.com/office/drawing/2014/main" id="{61D4DABD-43D7-4416-9117-C831598B6974}"/>
              </a:ext>
            </a:extLst>
          </p:cNvPr>
          <p:cNvSpPr txBox="1">
            <a:spLocks noChangeArrowheads="1"/>
          </p:cNvSpPr>
          <p:nvPr/>
        </p:nvSpPr>
        <p:spPr bwMode="auto">
          <a:xfrm>
            <a:off x="2565618" y="6299624"/>
            <a:ext cx="20161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rgbClr val="C00000"/>
                </a:solidFill>
                <a:latin typeface="+mn-lt"/>
              </a:rPr>
              <a:t>Health care</a:t>
            </a:r>
          </a:p>
        </p:txBody>
      </p:sp>
      <p:sp>
        <p:nvSpPr>
          <p:cNvPr id="18444" name="Text Box 11">
            <a:extLst>
              <a:ext uri="{FF2B5EF4-FFF2-40B4-BE49-F238E27FC236}">
                <a16:creationId xmlns:a16="http://schemas.microsoft.com/office/drawing/2014/main" id="{FA7DF8EC-8018-4A50-B2CC-FEB3BF83EE88}"/>
              </a:ext>
            </a:extLst>
          </p:cNvPr>
          <p:cNvSpPr txBox="1">
            <a:spLocks noChangeArrowheads="1"/>
          </p:cNvSpPr>
          <p:nvPr/>
        </p:nvSpPr>
        <p:spPr bwMode="auto">
          <a:xfrm>
            <a:off x="5458491" y="6367133"/>
            <a:ext cx="18732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Education</a:t>
            </a:r>
          </a:p>
        </p:txBody>
      </p:sp>
      <p:pic>
        <p:nvPicPr>
          <p:cNvPr id="18445" name="Picture 12">
            <a:extLst>
              <a:ext uri="{FF2B5EF4-FFF2-40B4-BE49-F238E27FC236}">
                <a16:creationId xmlns:a16="http://schemas.microsoft.com/office/drawing/2014/main" id="{943EBE8B-2C2B-4846-9316-FD01DFEBF4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82290" y="4371720"/>
            <a:ext cx="1944687" cy="18628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6" name="Picture 13">
            <a:extLst>
              <a:ext uri="{FF2B5EF4-FFF2-40B4-BE49-F238E27FC236}">
                <a16:creationId xmlns:a16="http://schemas.microsoft.com/office/drawing/2014/main" id="{0EBCADB2-4F0B-4D3F-B98C-561B43B6E2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8029" y="1207265"/>
            <a:ext cx="2235027" cy="20460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itle 3">
            <a:extLst>
              <a:ext uri="{FF2B5EF4-FFF2-40B4-BE49-F238E27FC236}">
                <a16:creationId xmlns:a16="http://schemas.microsoft.com/office/drawing/2014/main" id="{E159F16D-AB43-423C-9396-E592E494F918}"/>
              </a:ext>
            </a:extLst>
          </p:cNvPr>
          <p:cNvSpPr txBox="1">
            <a:spLocks/>
          </p:cNvSpPr>
          <p:nvPr/>
        </p:nvSpPr>
        <p:spPr>
          <a:xfrm>
            <a:off x="838200" y="22249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Access to Services During Displacement</a:t>
            </a:r>
          </a:p>
        </p:txBody>
      </p:sp>
      <p:sp>
        <p:nvSpPr>
          <p:cNvPr id="2" name="Slide Number Placeholder 1">
            <a:extLst>
              <a:ext uri="{FF2B5EF4-FFF2-40B4-BE49-F238E27FC236}">
                <a16:creationId xmlns:a16="http://schemas.microsoft.com/office/drawing/2014/main" id="{D0929605-CBF9-455B-9690-53FB9FE12E18}"/>
              </a:ext>
            </a:extLst>
          </p:cNvPr>
          <p:cNvSpPr>
            <a:spLocks noGrp="1"/>
          </p:cNvSpPr>
          <p:nvPr>
            <p:ph type="sldNum" sz="quarter" idx="12"/>
          </p:nvPr>
        </p:nvSpPr>
        <p:spPr/>
        <p:txBody>
          <a:bodyPr/>
          <a:lstStyle/>
          <a:p>
            <a:fld id="{00865948-8B76-4A50-B7DB-B45DBE1BD062}" type="slidenum">
              <a:rPr lang="fr-CH" smtClean="0"/>
              <a:t>15</a:t>
            </a:fld>
            <a:endParaRPr lang="fr-CH"/>
          </a:p>
        </p:txBody>
      </p:sp>
    </p:spTree>
    <p:extLst>
      <p:ext uri="{BB962C8B-B14F-4D97-AF65-F5344CB8AC3E}">
        <p14:creationId xmlns:p14="http://schemas.microsoft.com/office/powerpoint/2010/main" val="356203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a:extLst>
              <a:ext uri="{FF2B5EF4-FFF2-40B4-BE49-F238E27FC236}">
                <a16:creationId xmlns:a16="http://schemas.microsoft.com/office/drawing/2014/main" id="{25250900-469B-412D-A734-91742C20D0A4}"/>
              </a:ext>
            </a:extLst>
          </p:cNvPr>
          <p:cNvSpPr txBox="1">
            <a:spLocks noChangeArrowheads="1"/>
          </p:cNvSpPr>
          <p:nvPr/>
        </p:nvSpPr>
        <p:spPr bwMode="auto">
          <a:xfrm>
            <a:off x="2212975" y="60326"/>
            <a:ext cx="79502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CCECFF"/>
              </a:solidFill>
              <a:latin typeface="Arial" panose="020B0604020202020204" pitchFamily="34" charset="0"/>
            </a:endParaRPr>
          </a:p>
        </p:txBody>
      </p:sp>
      <p:pic>
        <p:nvPicPr>
          <p:cNvPr id="20483" name="Picture 2">
            <a:extLst>
              <a:ext uri="{FF2B5EF4-FFF2-40B4-BE49-F238E27FC236}">
                <a16:creationId xmlns:a16="http://schemas.microsoft.com/office/drawing/2014/main" id="{62CAD78A-B02D-4898-8C7A-B4AB60409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1763" y="1700214"/>
            <a:ext cx="1790700" cy="1558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Text Box 3">
            <a:extLst>
              <a:ext uri="{FF2B5EF4-FFF2-40B4-BE49-F238E27FC236}">
                <a16:creationId xmlns:a16="http://schemas.microsoft.com/office/drawing/2014/main" id="{F0444248-44B6-42E2-ACFA-8B7B92C161DA}"/>
              </a:ext>
            </a:extLst>
          </p:cNvPr>
          <p:cNvSpPr txBox="1">
            <a:spLocks noChangeArrowheads="1"/>
          </p:cNvSpPr>
          <p:nvPr/>
        </p:nvSpPr>
        <p:spPr bwMode="auto">
          <a:xfrm>
            <a:off x="2135189" y="3716338"/>
            <a:ext cx="24479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Protection/</a:t>
            </a:r>
          </a:p>
          <a:p>
            <a:pPr algn="ct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security</a:t>
            </a:r>
          </a:p>
        </p:txBody>
      </p:sp>
      <p:sp>
        <p:nvSpPr>
          <p:cNvPr id="20485" name="Text Box 4">
            <a:extLst>
              <a:ext uri="{FF2B5EF4-FFF2-40B4-BE49-F238E27FC236}">
                <a16:creationId xmlns:a16="http://schemas.microsoft.com/office/drawing/2014/main" id="{C2507A49-222D-4C7A-B0C9-41CD05B0C640}"/>
              </a:ext>
            </a:extLst>
          </p:cNvPr>
          <p:cNvSpPr txBox="1">
            <a:spLocks noChangeArrowheads="1"/>
          </p:cNvSpPr>
          <p:nvPr/>
        </p:nvSpPr>
        <p:spPr bwMode="auto">
          <a:xfrm>
            <a:off x="7248526" y="3500438"/>
            <a:ext cx="2735263"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Identify and answer needs of vulnerable groups</a:t>
            </a:r>
          </a:p>
        </p:txBody>
      </p:sp>
      <p:sp>
        <p:nvSpPr>
          <p:cNvPr id="20486" name="Text Box 5">
            <a:extLst>
              <a:ext uri="{FF2B5EF4-FFF2-40B4-BE49-F238E27FC236}">
                <a16:creationId xmlns:a16="http://schemas.microsoft.com/office/drawing/2014/main" id="{8969F38D-451F-4EF6-856B-B78FB48A4BC4}"/>
              </a:ext>
            </a:extLst>
          </p:cNvPr>
          <p:cNvSpPr txBox="1">
            <a:spLocks noChangeArrowheads="1"/>
          </p:cNvSpPr>
          <p:nvPr/>
        </p:nvSpPr>
        <p:spPr bwMode="auto">
          <a:xfrm>
            <a:off x="4864101" y="5661026"/>
            <a:ext cx="171910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Registration</a:t>
            </a:r>
          </a:p>
        </p:txBody>
      </p:sp>
      <p:pic>
        <p:nvPicPr>
          <p:cNvPr id="20487" name="Picture 6">
            <a:extLst>
              <a:ext uri="{FF2B5EF4-FFF2-40B4-BE49-F238E27FC236}">
                <a16:creationId xmlns:a16="http://schemas.microsoft.com/office/drawing/2014/main" id="{6AC572B1-EF6B-4235-9229-38BED67926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088" y="1844676"/>
            <a:ext cx="1808162" cy="166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8" name="Picture 7">
            <a:extLst>
              <a:ext uri="{FF2B5EF4-FFF2-40B4-BE49-F238E27FC236}">
                <a16:creationId xmlns:a16="http://schemas.microsoft.com/office/drawing/2014/main" id="{202F754B-3E9A-4764-A397-0345F8371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938" y="3716338"/>
            <a:ext cx="1828800" cy="182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3">
            <a:extLst>
              <a:ext uri="{FF2B5EF4-FFF2-40B4-BE49-F238E27FC236}">
                <a16:creationId xmlns:a16="http://schemas.microsoft.com/office/drawing/2014/main" id="{2F7542A3-7217-4B74-B281-174776888CC9}"/>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Safe Environment and Protection</a:t>
            </a:r>
          </a:p>
        </p:txBody>
      </p:sp>
      <p:sp>
        <p:nvSpPr>
          <p:cNvPr id="2" name="Slide Number Placeholder 1">
            <a:extLst>
              <a:ext uri="{FF2B5EF4-FFF2-40B4-BE49-F238E27FC236}">
                <a16:creationId xmlns:a16="http://schemas.microsoft.com/office/drawing/2014/main" id="{4B66E521-3C7C-4A98-BCC9-3C9B2A877B54}"/>
              </a:ext>
            </a:extLst>
          </p:cNvPr>
          <p:cNvSpPr>
            <a:spLocks noGrp="1"/>
          </p:cNvSpPr>
          <p:nvPr>
            <p:ph type="sldNum" sz="quarter" idx="12"/>
          </p:nvPr>
        </p:nvSpPr>
        <p:spPr/>
        <p:txBody>
          <a:bodyPr/>
          <a:lstStyle/>
          <a:p>
            <a:fld id="{00865948-8B76-4A50-B7DB-B45DBE1BD062}" type="slidenum">
              <a:rPr lang="fr-CH" smtClean="0"/>
              <a:t>16</a:t>
            </a:fld>
            <a:endParaRPr lang="fr-CH"/>
          </a:p>
        </p:txBody>
      </p:sp>
    </p:spTree>
    <p:extLst>
      <p:ext uri="{BB962C8B-B14F-4D97-AF65-F5344CB8AC3E}">
        <p14:creationId xmlns:p14="http://schemas.microsoft.com/office/powerpoint/2010/main" val="1319463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a:extLst>
              <a:ext uri="{FF2B5EF4-FFF2-40B4-BE49-F238E27FC236}">
                <a16:creationId xmlns:a16="http://schemas.microsoft.com/office/drawing/2014/main" id="{C7FE2695-517B-4DC1-B152-DC4603891047}"/>
              </a:ext>
            </a:extLst>
          </p:cNvPr>
          <p:cNvSpPr txBox="1">
            <a:spLocks noChangeArrowheads="1"/>
          </p:cNvSpPr>
          <p:nvPr/>
        </p:nvSpPr>
        <p:spPr bwMode="auto">
          <a:xfrm>
            <a:off x="2212975" y="60326"/>
            <a:ext cx="79502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CCECFF"/>
              </a:solidFill>
              <a:latin typeface="Arial" panose="020B0604020202020204" pitchFamily="34" charset="0"/>
            </a:endParaRPr>
          </a:p>
        </p:txBody>
      </p:sp>
      <p:pic>
        <p:nvPicPr>
          <p:cNvPr id="22531" name="Picture 2">
            <a:extLst>
              <a:ext uri="{FF2B5EF4-FFF2-40B4-BE49-F238E27FC236}">
                <a16:creationId xmlns:a16="http://schemas.microsoft.com/office/drawing/2014/main" id="{97689AC3-6CAB-4EEE-9BA3-18AF314CEE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500" y="1736726"/>
            <a:ext cx="1816100" cy="1412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3">
            <a:extLst>
              <a:ext uri="{FF2B5EF4-FFF2-40B4-BE49-F238E27FC236}">
                <a16:creationId xmlns:a16="http://schemas.microsoft.com/office/drawing/2014/main" id="{3739C605-BB29-413B-A66B-C037A77B4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1306513"/>
            <a:ext cx="1592263" cy="175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a:extLst>
              <a:ext uri="{FF2B5EF4-FFF2-40B4-BE49-F238E27FC236}">
                <a16:creationId xmlns:a16="http://schemas.microsoft.com/office/drawing/2014/main" id="{4909BE0E-BB58-4D1C-91CE-059D1DDAF9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326" y="1231901"/>
            <a:ext cx="2024063" cy="1973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4" name="Text Box 5">
            <a:extLst>
              <a:ext uri="{FF2B5EF4-FFF2-40B4-BE49-F238E27FC236}">
                <a16:creationId xmlns:a16="http://schemas.microsoft.com/office/drawing/2014/main" id="{095E6D57-7B21-4D21-8631-FDA3CBDFFD98}"/>
              </a:ext>
            </a:extLst>
          </p:cNvPr>
          <p:cNvSpPr txBox="1">
            <a:spLocks noChangeArrowheads="1"/>
          </p:cNvSpPr>
          <p:nvPr/>
        </p:nvSpPr>
        <p:spPr bwMode="auto">
          <a:xfrm>
            <a:off x="1919289" y="3140075"/>
            <a:ext cx="2808287"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Community involvement</a:t>
            </a:r>
          </a:p>
        </p:txBody>
      </p:sp>
      <p:sp>
        <p:nvSpPr>
          <p:cNvPr id="22535" name="Text Box 6">
            <a:extLst>
              <a:ext uri="{FF2B5EF4-FFF2-40B4-BE49-F238E27FC236}">
                <a16:creationId xmlns:a16="http://schemas.microsoft.com/office/drawing/2014/main" id="{739D3438-3C65-4AC2-8D43-885EFC268961}"/>
              </a:ext>
            </a:extLst>
          </p:cNvPr>
          <p:cNvSpPr txBox="1">
            <a:spLocks noChangeArrowheads="1"/>
          </p:cNvSpPr>
          <p:nvPr/>
        </p:nvSpPr>
        <p:spPr bwMode="auto">
          <a:xfrm>
            <a:off x="7643813" y="3240088"/>
            <a:ext cx="226695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Information management</a:t>
            </a:r>
          </a:p>
        </p:txBody>
      </p:sp>
      <p:sp>
        <p:nvSpPr>
          <p:cNvPr id="22536" name="Text Box 7">
            <a:extLst>
              <a:ext uri="{FF2B5EF4-FFF2-40B4-BE49-F238E27FC236}">
                <a16:creationId xmlns:a16="http://schemas.microsoft.com/office/drawing/2014/main" id="{9392C770-347E-4F35-B994-1EF6F2211EAA}"/>
              </a:ext>
            </a:extLst>
          </p:cNvPr>
          <p:cNvSpPr txBox="1">
            <a:spLocks noChangeArrowheads="1"/>
          </p:cNvSpPr>
          <p:nvPr/>
        </p:nvSpPr>
        <p:spPr bwMode="auto">
          <a:xfrm>
            <a:off x="4960938" y="3140076"/>
            <a:ext cx="1848624"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Coordination</a:t>
            </a:r>
          </a:p>
        </p:txBody>
      </p:sp>
      <p:sp>
        <p:nvSpPr>
          <p:cNvPr id="22537" name="Text Box 8">
            <a:extLst>
              <a:ext uri="{FF2B5EF4-FFF2-40B4-BE49-F238E27FC236}">
                <a16:creationId xmlns:a16="http://schemas.microsoft.com/office/drawing/2014/main" id="{BFFC9FC5-4FE6-46DD-9B4C-C8B32301D04F}"/>
              </a:ext>
            </a:extLst>
          </p:cNvPr>
          <p:cNvSpPr txBox="1">
            <a:spLocks noChangeArrowheads="1"/>
          </p:cNvSpPr>
          <p:nvPr/>
        </p:nvSpPr>
        <p:spPr bwMode="auto">
          <a:xfrm>
            <a:off x="7175500" y="5472113"/>
            <a:ext cx="2376488"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Camp set-up</a:t>
            </a:r>
          </a:p>
          <a:p>
            <a:pPr algn="ctr">
              <a:lnSpc>
                <a:spcPct val="100000"/>
              </a:lnSpc>
              <a:spcBef>
                <a:spcPct val="0"/>
              </a:spcBef>
              <a:buClr>
                <a:srgbClr val="000000"/>
              </a:buClr>
              <a:buFont typeface="Comic Sans MS" panose="030F0702030302020204" pitchFamily="66" charset="0"/>
              <a:buNone/>
            </a:pPr>
            <a:r>
              <a:rPr lang="en-GB" altLang="fr-FR" sz="2400" b="1">
                <a:solidFill>
                  <a:srgbClr val="C00000"/>
                </a:solidFill>
                <a:latin typeface="+mn-lt"/>
              </a:rPr>
              <a:t> and closure</a:t>
            </a:r>
          </a:p>
        </p:txBody>
      </p:sp>
      <p:pic>
        <p:nvPicPr>
          <p:cNvPr id="22538" name="Picture 9">
            <a:extLst>
              <a:ext uri="{FF2B5EF4-FFF2-40B4-BE49-F238E27FC236}">
                <a16:creationId xmlns:a16="http://schemas.microsoft.com/office/drawing/2014/main" id="{C1F64FCB-C1F7-43A9-AB6F-3E9E828BA1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25" y="3968750"/>
            <a:ext cx="1538288" cy="1538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9" name="Text Box 10">
            <a:extLst>
              <a:ext uri="{FF2B5EF4-FFF2-40B4-BE49-F238E27FC236}">
                <a16:creationId xmlns:a16="http://schemas.microsoft.com/office/drawing/2014/main" id="{8D322A17-57D0-4401-A07C-BA17C16B548C}"/>
              </a:ext>
            </a:extLst>
          </p:cNvPr>
          <p:cNvSpPr txBox="1">
            <a:spLocks noChangeArrowheads="1"/>
          </p:cNvSpPr>
          <p:nvPr/>
        </p:nvSpPr>
        <p:spPr bwMode="auto">
          <a:xfrm>
            <a:off x="1884364" y="5481638"/>
            <a:ext cx="442912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rgbClr val="C00000"/>
                </a:solidFill>
                <a:latin typeface="+mn-lt"/>
              </a:rPr>
              <a:t>Use of natural resources and environment</a:t>
            </a:r>
          </a:p>
        </p:txBody>
      </p:sp>
      <p:pic>
        <p:nvPicPr>
          <p:cNvPr id="22540" name="Picture 11">
            <a:extLst>
              <a:ext uri="{FF2B5EF4-FFF2-40B4-BE49-F238E27FC236}">
                <a16:creationId xmlns:a16="http://schemas.microsoft.com/office/drawing/2014/main" id="{47B4CA92-6BA9-4A9B-BB60-9E587A957B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4676" y="4032251"/>
            <a:ext cx="1584325" cy="158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itle 3">
            <a:extLst>
              <a:ext uri="{FF2B5EF4-FFF2-40B4-BE49-F238E27FC236}">
                <a16:creationId xmlns:a16="http://schemas.microsoft.com/office/drawing/2014/main" id="{55192AAF-AE2C-406E-AE95-49A030505F48}"/>
              </a:ext>
            </a:extLst>
          </p:cNvPr>
          <p:cNvSpPr txBox="1">
            <a:spLocks/>
          </p:cNvSpPr>
          <p:nvPr/>
        </p:nvSpPr>
        <p:spPr>
          <a:xfrm>
            <a:off x="684213" y="114691"/>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Essential Tasks in Camp management</a:t>
            </a:r>
          </a:p>
        </p:txBody>
      </p:sp>
      <p:sp>
        <p:nvSpPr>
          <p:cNvPr id="2" name="Slide Number Placeholder 1">
            <a:extLst>
              <a:ext uri="{FF2B5EF4-FFF2-40B4-BE49-F238E27FC236}">
                <a16:creationId xmlns:a16="http://schemas.microsoft.com/office/drawing/2014/main" id="{22D501F3-7C58-4672-ABBC-606B59F7C144}"/>
              </a:ext>
            </a:extLst>
          </p:cNvPr>
          <p:cNvSpPr>
            <a:spLocks noGrp="1"/>
          </p:cNvSpPr>
          <p:nvPr>
            <p:ph type="sldNum" sz="quarter" idx="12"/>
          </p:nvPr>
        </p:nvSpPr>
        <p:spPr/>
        <p:txBody>
          <a:bodyPr/>
          <a:lstStyle/>
          <a:p>
            <a:fld id="{00865948-8B76-4A50-B7DB-B45DBE1BD062}" type="slidenum">
              <a:rPr lang="fr-CH" smtClean="0"/>
              <a:t>17</a:t>
            </a:fld>
            <a:endParaRPr lang="fr-CH"/>
          </a:p>
        </p:txBody>
      </p:sp>
    </p:spTree>
    <p:extLst>
      <p:ext uri="{BB962C8B-B14F-4D97-AF65-F5344CB8AC3E}">
        <p14:creationId xmlns:p14="http://schemas.microsoft.com/office/powerpoint/2010/main" val="612485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1DB03A-809C-445B-9DE9-D8EE5AA36B48}"/>
              </a:ext>
            </a:extLst>
          </p:cNvPr>
          <p:cNvSpPr>
            <a:spLocks noGrp="1"/>
          </p:cNvSpPr>
          <p:nvPr>
            <p:ph type="sldNum" sz="quarter" idx="12"/>
          </p:nvPr>
        </p:nvSpPr>
        <p:spPr/>
        <p:txBody>
          <a:bodyPr/>
          <a:lstStyle/>
          <a:p>
            <a:fld id="{00865948-8B76-4A50-B7DB-B45DBE1BD062}" type="slidenum">
              <a:rPr lang="fr-CH" smtClean="0"/>
              <a:t>18</a:t>
            </a:fld>
            <a:endParaRPr lang="fr-CH"/>
          </a:p>
        </p:txBody>
      </p:sp>
      <p:sp>
        <p:nvSpPr>
          <p:cNvPr id="5" name="Title 3">
            <a:extLst>
              <a:ext uri="{FF2B5EF4-FFF2-40B4-BE49-F238E27FC236}">
                <a16:creationId xmlns:a16="http://schemas.microsoft.com/office/drawing/2014/main" id="{D0A058CF-1C59-4DEA-B55E-EBBF5B54BB5F}"/>
              </a:ext>
            </a:extLst>
          </p:cNvPr>
          <p:cNvSpPr txBox="1">
            <a:spLocks/>
          </p:cNvSpPr>
          <p:nvPr/>
        </p:nvSpPr>
        <p:spPr>
          <a:xfrm>
            <a:off x="838200" y="20510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Transitional Settlements: Phases</a:t>
            </a:r>
          </a:p>
        </p:txBody>
      </p:sp>
      <p:grpSp>
        <p:nvGrpSpPr>
          <p:cNvPr id="10" name="Group 9">
            <a:extLst>
              <a:ext uri="{FF2B5EF4-FFF2-40B4-BE49-F238E27FC236}">
                <a16:creationId xmlns:a16="http://schemas.microsoft.com/office/drawing/2014/main" id="{6891183A-DB4B-4FD5-8022-EFF5E56C5BDA}"/>
              </a:ext>
            </a:extLst>
          </p:cNvPr>
          <p:cNvGrpSpPr/>
          <p:nvPr/>
        </p:nvGrpSpPr>
        <p:grpSpPr>
          <a:xfrm>
            <a:off x="-2846862" y="231022"/>
            <a:ext cx="14200662" cy="7293488"/>
            <a:chOff x="-4907215" y="87959"/>
            <a:chExt cx="14200662" cy="7293488"/>
          </a:xfrm>
        </p:grpSpPr>
        <p:sp>
          <p:nvSpPr>
            <p:cNvPr id="11" name="Block Arc 10">
              <a:extLst>
                <a:ext uri="{FF2B5EF4-FFF2-40B4-BE49-F238E27FC236}">
                  <a16:creationId xmlns:a16="http://schemas.microsoft.com/office/drawing/2014/main" id="{82B978AA-F08C-4530-B9D5-63ADDA30E51B}"/>
                </a:ext>
              </a:extLst>
            </p:cNvPr>
            <p:cNvSpPr/>
            <p:nvPr/>
          </p:nvSpPr>
          <p:spPr>
            <a:xfrm>
              <a:off x="-4907215" y="87959"/>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A1063EB-1B66-42F1-8462-66642E25994C}"/>
                </a:ext>
              </a:extLst>
            </p:cNvPr>
            <p:cNvSpPr/>
            <p:nvPr/>
          </p:nvSpPr>
          <p:spPr>
            <a:xfrm>
              <a:off x="1970071" y="1567235"/>
              <a:ext cx="7301111"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en-US" sz="2400" dirty="0">
                  <a:solidFill>
                    <a:schemeClr val="tx1"/>
                  </a:solidFill>
                  <a:effectLst>
                    <a:outerShdw blurRad="38100" dist="38100" dir="2700000" algn="tl">
                      <a:srgbClr val="000000">
                        <a:alpha val="43137"/>
                      </a:srgbClr>
                    </a:outerShdw>
                  </a:effectLst>
                </a:rPr>
                <a:t>Improvement of conditions in tents and makeshifts</a:t>
              </a:r>
              <a:endParaRPr lang="fr-CH" sz="2400" kern="1200" dirty="0">
                <a:solidFill>
                  <a:schemeClr val="tx1"/>
                </a:solidFill>
                <a:effectLst>
                  <a:outerShdw blurRad="38100" dist="38100" dir="2700000" algn="tl">
                    <a:srgbClr val="000000">
                      <a:alpha val="43137"/>
                    </a:srgbClr>
                  </a:outerShdw>
                </a:effectLst>
              </a:endParaRPr>
            </a:p>
          </p:txBody>
        </p:sp>
        <p:sp>
          <p:nvSpPr>
            <p:cNvPr id="13" name="Oval 12">
              <a:extLst>
                <a:ext uri="{FF2B5EF4-FFF2-40B4-BE49-F238E27FC236}">
                  <a16:creationId xmlns:a16="http://schemas.microsoft.com/office/drawing/2014/main" id="{6A9F2790-F6DA-43CF-926C-8D8D2FD3BDE2}"/>
                </a:ext>
              </a:extLst>
            </p:cNvPr>
            <p:cNvSpPr/>
            <p:nvPr/>
          </p:nvSpPr>
          <p:spPr>
            <a:xfrm>
              <a:off x="1292738" y="1431769"/>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H" sz="2400" dirty="0"/>
            </a:p>
          </p:txBody>
        </p:sp>
        <p:sp>
          <p:nvSpPr>
            <p:cNvPr id="14" name="Freeform: Shape 13">
              <a:extLst>
                <a:ext uri="{FF2B5EF4-FFF2-40B4-BE49-F238E27FC236}">
                  <a16:creationId xmlns:a16="http://schemas.microsoft.com/office/drawing/2014/main" id="{5AD88169-C673-4EAA-B5FA-D5DC2787F89D}"/>
                </a:ext>
              </a:extLst>
            </p:cNvPr>
            <p:cNvSpPr/>
            <p:nvPr/>
          </p:nvSpPr>
          <p:spPr>
            <a:xfrm>
              <a:off x="2386273" y="2900666"/>
              <a:ext cx="6907174" cy="1668071"/>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chemeClr val="accent1">
                <a:lumMod val="60000"/>
                <a:lumOff val="40000"/>
              </a:schemeClr>
            </a:solidFill>
            <a:ln>
              <a:solidFill>
                <a:schemeClr val="accent1">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r>
                <a:rPr lang="en-US" sz="2400" dirty="0">
                  <a:solidFill>
                    <a:schemeClr val="tx1"/>
                  </a:solidFill>
                  <a:effectLst>
                    <a:outerShdw blurRad="38100" dist="38100" dir="2700000" algn="tl">
                      <a:srgbClr val="000000">
                        <a:alpha val="43137"/>
                      </a:srgbClr>
                    </a:outerShdw>
                  </a:effectLst>
                </a:rPr>
                <a:t>Temporary houses (tarps, local materials)</a:t>
              </a:r>
            </a:p>
            <a:p>
              <a:pPr defTabSz="2489200">
                <a:lnSpc>
                  <a:spcPct val="90000"/>
                </a:lnSpc>
                <a:spcBef>
                  <a:spcPct val="0"/>
                </a:spcBef>
                <a:spcAft>
                  <a:spcPct val="35000"/>
                </a:spcAft>
              </a:pPr>
              <a:r>
                <a:rPr lang="en-US" sz="2400" dirty="0">
                  <a:solidFill>
                    <a:schemeClr val="tx1"/>
                  </a:solidFill>
                  <a:effectLst>
                    <a:outerShdw blurRad="38100" dist="38100" dir="2700000" algn="tl">
                      <a:srgbClr val="000000">
                        <a:alpha val="43137"/>
                      </a:srgbClr>
                    </a:outerShdw>
                  </a:effectLst>
                </a:rPr>
                <a:t>Financial support</a:t>
              </a:r>
            </a:p>
            <a:p>
              <a:pPr defTabSz="2489200">
                <a:lnSpc>
                  <a:spcPct val="90000"/>
                </a:lnSpc>
                <a:spcBef>
                  <a:spcPct val="0"/>
                </a:spcBef>
                <a:spcAft>
                  <a:spcPct val="35000"/>
                </a:spcAft>
              </a:pPr>
              <a:r>
                <a:rPr lang="en-US" sz="2400" dirty="0">
                  <a:solidFill>
                    <a:schemeClr val="tx1"/>
                  </a:solidFill>
                  <a:effectLst>
                    <a:outerShdw blurRad="38100" dist="38100" dir="2700000" algn="tl">
                      <a:srgbClr val="000000">
                        <a:alpha val="43137"/>
                      </a:srgbClr>
                    </a:outerShdw>
                  </a:effectLst>
                </a:rPr>
                <a:t>Collective Shelters</a:t>
              </a:r>
              <a:endParaRPr lang="fr-CH" sz="2400" dirty="0">
                <a:solidFill>
                  <a:schemeClr val="tx1"/>
                </a:solidFill>
                <a:effectLst>
                  <a:outerShdw blurRad="38100" dist="38100" dir="2700000" algn="tl">
                    <a:srgbClr val="000000">
                      <a:alpha val="43137"/>
                    </a:srgbClr>
                  </a:outerShdw>
                </a:effectLst>
              </a:endParaRPr>
            </a:p>
          </p:txBody>
        </p:sp>
        <p:sp>
          <p:nvSpPr>
            <p:cNvPr id="15" name="Oval 14">
              <a:extLst>
                <a:ext uri="{FF2B5EF4-FFF2-40B4-BE49-F238E27FC236}">
                  <a16:creationId xmlns:a16="http://schemas.microsoft.com/office/drawing/2014/main" id="{6A125212-4477-486A-B655-80E4D2E2016B}"/>
                </a:ext>
              </a:extLst>
            </p:cNvPr>
            <p:cNvSpPr/>
            <p:nvPr/>
          </p:nvSpPr>
          <p:spPr>
            <a:xfrm>
              <a:off x="1686675" y="3057369"/>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38849094-D0B0-45BF-AEB7-35CD966C757E}"/>
                </a:ext>
              </a:extLst>
            </p:cNvPr>
            <p:cNvSpPr/>
            <p:nvPr/>
          </p:nvSpPr>
          <p:spPr>
            <a:xfrm>
              <a:off x="1970071" y="4818435"/>
              <a:ext cx="7301111"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r>
                <a:rPr lang="en-US" sz="2400" dirty="0">
                  <a:solidFill>
                    <a:schemeClr val="tx1"/>
                  </a:solidFill>
                  <a:effectLst>
                    <a:outerShdw blurRad="38100" dist="38100" dir="2700000" algn="tl">
                      <a:srgbClr val="000000">
                        <a:alpha val="43137"/>
                      </a:srgbClr>
                    </a:outerShdw>
                  </a:effectLst>
                </a:rPr>
                <a:t>Repair houses and apartments</a:t>
              </a:r>
            </a:p>
            <a:p>
              <a:pPr defTabSz="2489200">
                <a:lnSpc>
                  <a:spcPct val="90000"/>
                </a:lnSpc>
                <a:spcBef>
                  <a:spcPct val="0"/>
                </a:spcBef>
                <a:spcAft>
                  <a:spcPct val="35000"/>
                </a:spcAft>
              </a:pPr>
              <a:r>
                <a:rPr lang="en-US" sz="2400" dirty="0">
                  <a:solidFill>
                    <a:schemeClr val="tx1"/>
                  </a:solidFill>
                  <a:effectLst>
                    <a:outerShdw blurRad="38100" dist="38100" dir="2700000" algn="tl">
                      <a:srgbClr val="000000">
                        <a:alpha val="43137"/>
                      </a:srgbClr>
                    </a:outerShdw>
                  </a:effectLst>
                </a:rPr>
                <a:t>Construct new houses</a:t>
              </a:r>
              <a:endParaRPr lang="fr-CH" sz="2400" dirty="0">
                <a:solidFill>
                  <a:schemeClr val="tx1"/>
                </a:solidFill>
                <a:effectLst>
                  <a:outerShdw blurRad="38100" dist="38100" dir="2700000" algn="tl">
                    <a:srgbClr val="000000">
                      <a:alpha val="43137"/>
                    </a:srgbClr>
                  </a:outerShdw>
                </a:effectLst>
              </a:endParaRPr>
            </a:p>
          </p:txBody>
        </p:sp>
        <p:sp>
          <p:nvSpPr>
            <p:cNvPr id="17" name="Oval 16">
              <a:extLst>
                <a:ext uri="{FF2B5EF4-FFF2-40B4-BE49-F238E27FC236}">
                  <a16:creationId xmlns:a16="http://schemas.microsoft.com/office/drawing/2014/main" id="{D586B28D-88BD-469C-9C5D-26CD2939329C}"/>
                </a:ext>
              </a:extLst>
            </p:cNvPr>
            <p:cNvSpPr/>
            <p:nvPr/>
          </p:nvSpPr>
          <p:spPr>
            <a:xfrm>
              <a:off x="1292738" y="4682969"/>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1" name="Group 20">
            <a:extLst>
              <a:ext uri="{FF2B5EF4-FFF2-40B4-BE49-F238E27FC236}">
                <a16:creationId xmlns:a16="http://schemas.microsoft.com/office/drawing/2014/main" id="{A5502391-0509-4E16-860A-7C29D38BEFEC}"/>
              </a:ext>
            </a:extLst>
          </p:cNvPr>
          <p:cNvGrpSpPr/>
          <p:nvPr/>
        </p:nvGrpSpPr>
        <p:grpSpPr>
          <a:xfrm>
            <a:off x="3371632" y="1960002"/>
            <a:ext cx="1795351" cy="3743014"/>
            <a:chOff x="1381529" y="1948874"/>
            <a:chExt cx="1795351" cy="3743014"/>
          </a:xfrm>
        </p:grpSpPr>
        <p:sp>
          <p:nvSpPr>
            <p:cNvPr id="18" name="Rectangle 17">
              <a:extLst>
                <a:ext uri="{FF2B5EF4-FFF2-40B4-BE49-F238E27FC236}">
                  <a16:creationId xmlns:a16="http://schemas.microsoft.com/office/drawing/2014/main" id="{BD558775-2845-41E5-887D-76A12E756372}"/>
                </a:ext>
              </a:extLst>
            </p:cNvPr>
            <p:cNvSpPr/>
            <p:nvPr/>
          </p:nvSpPr>
          <p:spPr>
            <a:xfrm>
              <a:off x="1425409" y="1948874"/>
              <a:ext cx="1268296" cy="646331"/>
            </a:xfrm>
            <a:prstGeom prst="rect">
              <a:avLst/>
            </a:prstGeom>
          </p:spPr>
          <p:txBody>
            <a:bodyPr wrap="none">
              <a:spAutoFit/>
            </a:bodyPr>
            <a:lstStyle/>
            <a:p>
              <a:pPr algn="ctr"/>
              <a:r>
                <a:rPr lang="en-US" dirty="0">
                  <a:solidFill>
                    <a:schemeClr val="accent5">
                      <a:lumMod val="50000"/>
                    </a:schemeClr>
                  </a:solidFill>
                </a:rPr>
                <a:t>6 MONTHS </a:t>
              </a:r>
            </a:p>
            <a:p>
              <a:pPr algn="ctr"/>
              <a:r>
                <a:rPr lang="en-US" dirty="0">
                  <a:solidFill>
                    <a:schemeClr val="accent5">
                      <a:lumMod val="50000"/>
                    </a:schemeClr>
                  </a:solidFill>
                </a:rPr>
                <a:t>TO 1 YEAR</a:t>
              </a:r>
              <a:endParaRPr lang="fr-CH" dirty="0">
                <a:solidFill>
                  <a:schemeClr val="accent5">
                    <a:lumMod val="50000"/>
                  </a:schemeClr>
                </a:solidFill>
              </a:endParaRPr>
            </a:p>
          </p:txBody>
        </p:sp>
        <p:sp>
          <p:nvSpPr>
            <p:cNvPr id="19" name="Rectangle 18">
              <a:extLst>
                <a:ext uri="{FF2B5EF4-FFF2-40B4-BE49-F238E27FC236}">
                  <a16:creationId xmlns:a16="http://schemas.microsoft.com/office/drawing/2014/main" id="{1C236C93-6D0C-48AB-83A9-BC8CCF473466}"/>
                </a:ext>
              </a:extLst>
            </p:cNvPr>
            <p:cNvSpPr/>
            <p:nvPr/>
          </p:nvSpPr>
          <p:spPr>
            <a:xfrm>
              <a:off x="1736166" y="3665132"/>
              <a:ext cx="1440714" cy="646331"/>
            </a:xfrm>
            <a:prstGeom prst="rect">
              <a:avLst/>
            </a:prstGeom>
          </p:spPr>
          <p:txBody>
            <a:bodyPr wrap="none">
              <a:spAutoFit/>
            </a:bodyPr>
            <a:lstStyle/>
            <a:p>
              <a:pPr algn="ctr"/>
              <a:r>
                <a:rPr lang="en-US" dirty="0">
                  <a:solidFill>
                    <a:schemeClr val="accent5">
                      <a:lumMod val="50000"/>
                    </a:schemeClr>
                  </a:solidFill>
                </a:rPr>
                <a:t>MAX 2 YEARS</a:t>
              </a:r>
              <a:endParaRPr lang="fr-CH" dirty="0">
                <a:solidFill>
                  <a:schemeClr val="accent5">
                    <a:lumMod val="50000"/>
                  </a:schemeClr>
                </a:solidFill>
              </a:endParaRPr>
            </a:p>
            <a:p>
              <a:pPr algn="ctr"/>
              <a:endParaRPr lang="fr-CH" b="1" dirty="0">
                <a:solidFill>
                  <a:schemeClr val="accent5">
                    <a:lumMod val="50000"/>
                  </a:schemeClr>
                </a:solidFill>
              </a:endParaRPr>
            </a:p>
          </p:txBody>
        </p:sp>
        <p:sp>
          <p:nvSpPr>
            <p:cNvPr id="20" name="Rectangle 19">
              <a:extLst>
                <a:ext uri="{FF2B5EF4-FFF2-40B4-BE49-F238E27FC236}">
                  <a16:creationId xmlns:a16="http://schemas.microsoft.com/office/drawing/2014/main" id="{442B1C3B-3084-48FC-8743-806CFC63ED1B}"/>
                </a:ext>
              </a:extLst>
            </p:cNvPr>
            <p:cNvSpPr/>
            <p:nvPr/>
          </p:nvSpPr>
          <p:spPr>
            <a:xfrm>
              <a:off x="1381529" y="5322556"/>
              <a:ext cx="1394228" cy="369332"/>
            </a:xfrm>
            <a:prstGeom prst="rect">
              <a:avLst/>
            </a:prstGeom>
          </p:spPr>
          <p:txBody>
            <a:bodyPr wrap="none">
              <a:spAutoFit/>
            </a:bodyPr>
            <a:lstStyle/>
            <a:p>
              <a:pPr algn="ctr"/>
              <a:r>
                <a:rPr lang="en-US" dirty="0">
                  <a:solidFill>
                    <a:schemeClr val="accent5">
                      <a:lumMod val="50000"/>
                    </a:schemeClr>
                  </a:solidFill>
                </a:rPr>
                <a:t>MIN 9 YEARS</a:t>
              </a:r>
              <a:endParaRPr lang="fr-CH" dirty="0">
                <a:solidFill>
                  <a:schemeClr val="accent5">
                    <a:lumMod val="50000"/>
                  </a:schemeClr>
                </a:solidFill>
              </a:endParaRPr>
            </a:p>
          </p:txBody>
        </p:sp>
      </p:grpSp>
      <p:sp>
        <p:nvSpPr>
          <p:cNvPr id="22" name="Rectangle 21">
            <a:extLst>
              <a:ext uri="{FF2B5EF4-FFF2-40B4-BE49-F238E27FC236}">
                <a16:creationId xmlns:a16="http://schemas.microsoft.com/office/drawing/2014/main" id="{1A8E036C-6576-4FEC-9953-E444238A1D31}"/>
              </a:ext>
            </a:extLst>
          </p:cNvPr>
          <p:cNvSpPr/>
          <p:nvPr/>
        </p:nvSpPr>
        <p:spPr>
          <a:xfrm>
            <a:off x="1112956" y="2021557"/>
            <a:ext cx="2065374" cy="523220"/>
          </a:xfrm>
          <a:prstGeom prst="rect">
            <a:avLst/>
          </a:prstGeom>
        </p:spPr>
        <p:txBody>
          <a:bodyPr wrap="none">
            <a:spAutoFit/>
          </a:bodyPr>
          <a:lstStyle/>
          <a:p>
            <a:pPr algn="ctr"/>
            <a:r>
              <a:rPr lang="en-US" sz="2800" b="1" dirty="0">
                <a:solidFill>
                  <a:srgbClr val="0000FF"/>
                </a:solidFill>
              </a:rPr>
              <a:t>EMERGENCY</a:t>
            </a:r>
          </a:p>
        </p:txBody>
      </p:sp>
      <p:sp>
        <p:nvSpPr>
          <p:cNvPr id="23" name="Rectangle 22">
            <a:extLst>
              <a:ext uri="{FF2B5EF4-FFF2-40B4-BE49-F238E27FC236}">
                <a16:creationId xmlns:a16="http://schemas.microsoft.com/office/drawing/2014/main" id="{794DA195-3665-43A5-B5B7-5EF6A472F3E4}"/>
              </a:ext>
            </a:extLst>
          </p:cNvPr>
          <p:cNvSpPr/>
          <p:nvPr/>
        </p:nvSpPr>
        <p:spPr>
          <a:xfrm>
            <a:off x="1448835" y="3616155"/>
            <a:ext cx="2085571" cy="523220"/>
          </a:xfrm>
          <a:prstGeom prst="rect">
            <a:avLst/>
          </a:prstGeom>
        </p:spPr>
        <p:txBody>
          <a:bodyPr wrap="none">
            <a:spAutoFit/>
          </a:bodyPr>
          <a:lstStyle/>
          <a:p>
            <a:pPr algn="ctr"/>
            <a:r>
              <a:rPr lang="en-US" sz="2800" b="1" dirty="0">
                <a:solidFill>
                  <a:srgbClr val="0000FF"/>
                </a:solidFill>
              </a:rPr>
              <a:t>TEMPORARY</a:t>
            </a:r>
          </a:p>
        </p:txBody>
      </p:sp>
      <p:sp>
        <p:nvSpPr>
          <p:cNvPr id="24" name="Rectangle 23">
            <a:extLst>
              <a:ext uri="{FF2B5EF4-FFF2-40B4-BE49-F238E27FC236}">
                <a16:creationId xmlns:a16="http://schemas.microsoft.com/office/drawing/2014/main" id="{4D272725-7662-4015-9B33-E36FCE423654}"/>
              </a:ext>
            </a:extLst>
          </p:cNvPr>
          <p:cNvSpPr/>
          <p:nvPr/>
        </p:nvSpPr>
        <p:spPr>
          <a:xfrm>
            <a:off x="1066854" y="5308722"/>
            <a:ext cx="2111476" cy="523220"/>
          </a:xfrm>
          <a:prstGeom prst="rect">
            <a:avLst/>
          </a:prstGeom>
        </p:spPr>
        <p:txBody>
          <a:bodyPr wrap="none">
            <a:spAutoFit/>
          </a:bodyPr>
          <a:lstStyle/>
          <a:p>
            <a:pPr algn="ctr"/>
            <a:r>
              <a:rPr lang="en-US" sz="2800" b="1" dirty="0">
                <a:solidFill>
                  <a:srgbClr val="0000FF"/>
                </a:solidFill>
              </a:rPr>
              <a:t>PERMANENT</a:t>
            </a:r>
          </a:p>
        </p:txBody>
      </p:sp>
    </p:spTree>
    <p:extLst>
      <p:ext uri="{BB962C8B-B14F-4D97-AF65-F5344CB8AC3E}">
        <p14:creationId xmlns:p14="http://schemas.microsoft.com/office/powerpoint/2010/main" val="1922216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952B4726-DFBA-4AB1-AF02-84352B0D1677}"/>
              </a:ext>
            </a:extLst>
          </p:cNvPr>
          <p:cNvSpPr txBox="1">
            <a:spLocks noChangeArrowheads="1"/>
          </p:cNvSpPr>
          <p:nvPr/>
        </p:nvSpPr>
        <p:spPr bwMode="auto">
          <a:xfrm>
            <a:off x="1992313" y="115889"/>
            <a:ext cx="8496300"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Merriweather" panose="00000500000000000000" pitchFamily="2" charset="0"/>
                <a:ea typeface="SimSun" panose="02010600030101010101" pitchFamily="2" charset="-122"/>
              </a:defRPr>
            </a:lvl1pPr>
            <a:lvl2pPr marL="741363" indent="-2841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Merriweather" panose="00000500000000000000" pitchFamily="2" charset="0"/>
                <a:ea typeface="SimSun" panose="02010600030101010101" pitchFamily="2" charset="-122"/>
              </a:defRPr>
            </a:lvl2pPr>
            <a:lvl3pPr marL="10842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Merriweather" panose="00000500000000000000" pitchFamily="2" charset="0"/>
                <a:ea typeface="SimSun" panose="02010600030101010101" pitchFamily="2" charset="-122"/>
              </a:defRPr>
            </a:lvl3pPr>
            <a:lvl4pPr marL="14271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4pPr>
            <a:lvl5pPr marL="17700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5pPr>
            <a:lvl6pPr marL="22272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6pPr>
            <a:lvl7pPr marL="26844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7pPr>
            <a:lvl8pPr marL="31416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8pPr>
            <a:lvl9pPr marL="35988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endParaRPr lang="en-GB" altLang="fr-FR" sz="3200">
              <a:solidFill>
                <a:srgbClr val="CCECFF"/>
              </a:solidFill>
              <a:latin typeface="Arial" panose="020B0604020202020204" pitchFamily="34" charset="0"/>
              <a:ea typeface="MS Gothic" panose="020B0609070205080204" pitchFamily="49" charset="-128"/>
            </a:endParaRPr>
          </a:p>
        </p:txBody>
      </p:sp>
      <p:pic>
        <p:nvPicPr>
          <p:cNvPr id="38916" name="Picture 2">
            <a:extLst>
              <a:ext uri="{FF2B5EF4-FFF2-40B4-BE49-F238E27FC236}">
                <a16:creationId xmlns:a16="http://schemas.microsoft.com/office/drawing/2014/main" id="{027A13D0-1548-4C1F-9219-C1E55E5D5B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661" y="1161780"/>
            <a:ext cx="3251479" cy="240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Box 6">
            <a:extLst>
              <a:ext uri="{FF2B5EF4-FFF2-40B4-BE49-F238E27FC236}">
                <a16:creationId xmlns:a16="http://schemas.microsoft.com/office/drawing/2014/main" id="{FB23B836-A315-4DEE-82C1-715A48EAA3B5}"/>
              </a:ext>
            </a:extLst>
          </p:cNvPr>
          <p:cNvSpPr txBox="1">
            <a:spLocks noChangeArrowheads="1"/>
          </p:cNvSpPr>
          <p:nvPr/>
        </p:nvSpPr>
        <p:spPr bwMode="auto">
          <a:xfrm>
            <a:off x="6212321" y="4140202"/>
            <a:ext cx="3781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en-US" altLang="en-US" sz="1800">
                <a:latin typeface="Times New Roman" panose="02020603050405020304" pitchFamily="18" charset="0"/>
              </a:rPr>
              <a:t>19 m2 with possibility of winterization</a:t>
            </a:r>
          </a:p>
        </p:txBody>
      </p:sp>
      <p:sp>
        <p:nvSpPr>
          <p:cNvPr id="2" name="Title 1">
            <a:extLst>
              <a:ext uri="{FF2B5EF4-FFF2-40B4-BE49-F238E27FC236}">
                <a16:creationId xmlns:a16="http://schemas.microsoft.com/office/drawing/2014/main" id="{5DEF3BB0-3157-4FB6-8CCF-38E3E323182E}"/>
              </a:ext>
            </a:extLst>
          </p:cNvPr>
          <p:cNvSpPr>
            <a:spLocks noGrp="1"/>
          </p:cNvSpPr>
          <p:nvPr>
            <p:ph type="title"/>
          </p:nvPr>
        </p:nvSpPr>
        <p:spPr>
          <a:xfrm>
            <a:off x="838200" y="153988"/>
            <a:ext cx="10515600" cy="1325563"/>
          </a:xfrm>
        </p:spPr>
        <p:txBody>
          <a:bodyPr vert="horz" lIns="91440" tIns="45720" rIns="91440" bIns="45720" rtlCol="0" anchor="ctr">
            <a:normAutofit/>
          </a:bodyPr>
          <a:lstStyle/>
          <a:p>
            <a:pPr algn="ctr" defTabSz="608915"/>
            <a:r>
              <a:rPr lang="en-US" sz="4399" u="sng" dirty="0">
                <a:latin typeface="+mn-lt"/>
              </a:rPr>
              <a:t>Emergency Shelter Options</a:t>
            </a:r>
            <a:br>
              <a:rPr lang="en-US" sz="4399" u="sng" dirty="0">
                <a:latin typeface="+mn-lt"/>
              </a:rPr>
            </a:br>
            <a:endParaRPr lang="fr-CH" sz="4399" u="sng" dirty="0">
              <a:latin typeface="+mn-lt"/>
            </a:endParaRPr>
          </a:p>
        </p:txBody>
      </p:sp>
      <p:pic>
        <p:nvPicPr>
          <p:cNvPr id="10" name="Picture 4">
            <a:extLst>
              <a:ext uri="{FF2B5EF4-FFF2-40B4-BE49-F238E27FC236}">
                <a16:creationId xmlns:a16="http://schemas.microsoft.com/office/drawing/2014/main" id="{4E7F4667-F74B-469F-BEDD-46D5904E6F9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26136"/>
          <a:stretch/>
        </p:blipFill>
        <p:spPr bwMode="auto">
          <a:xfrm>
            <a:off x="5030443" y="1163411"/>
            <a:ext cx="3091247" cy="237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847C195-B4E2-4158-9B34-DC41A2B3A24E}"/>
              </a:ext>
            </a:extLst>
          </p:cNvPr>
          <p:cNvPicPr>
            <a:picLocks noChangeAspect="1"/>
          </p:cNvPicPr>
          <p:nvPr/>
        </p:nvPicPr>
        <p:blipFill rotWithShape="1">
          <a:blip r:embed="rId5"/>
          <a:srcRect l="6725" r="11486"/>
          <a:stretch/>
        </p:blipFill>
        <p:spPr>
          <a:xfrm>
            <a:off x="8121690" y="1178055"/>
            <a:ext cx="3478709" cy="2364798"/>
          </a:xfrm>
          <a:prstGeom prst="rect">
            <a:avLst/>
          </a:prstGeom>
        </p:spPr>
      </p:pic>
      <p:pic>
        <p:nvPicPr>
          <p:cNvPr id="4" name="Picture 3">
            <a:extLst>
              <a:ext uri="{FF2B5EF4-FFF2-40B4-BE49-F238E27FC236}">
                <a16:creationId xmlns:a16="http://schemas.microsoft.com/office/drawing/2014/main" id="{140E6296-8C24-4A4D-A52E-9C9B0DDE66D1}"/>
              </a:ext>
            </a:extLst>
          </p:cNvPr>
          <p:cNvPicPr>
            <a:picLocks noChangeAspect="1"/>
          </p:cNvPicPr>
          <p:nvPr/>
        </p:nvPicPr>
        <p:blipFill>
          <a:blip r:embed="rId6"/>
          <a:stretch>
            <a:fillRect/>
          </a:stretch>
        </p:blipFill>
        <p:spPr>
          <a:xfrm>
            <a:off x="9993746" y="4284211"/>
            <a:ext cx="1899992" cy="2419801"/>
          </a:xfrm>
          <a:prstGeom prst="rect">
            <a:avLst/>
          </a:prstGeom>
        </p:spPr>
      </p:pic>
      <p:sp>
        <p:nvSpPr>
          <p:cNvPr id="9" name="Rectangle 8">
            <a:extLst>
              <a:ext uri="{FF2B5EF4-FFF2-40B4-BE49-F238E27FC236}">
                <a16:creationId xmlns:a16="http://schemas.microsoft.com/office/drawing/2014/main" id="{8CDFB995-5349-4951-9F1D-F5AF18B9476A}"/>
              </a:ext>
            </a:extLst>
          </p:cNvPr>
          <p:cNvSpPr/>
          <p:nvPr/>
        </p:nvSpPr>
        <p:spPr>
          <a:xfrm>
            <a:off x="767861" y="3718679"/>
            <a:ext cx="8945880" cy="3139321"/>
          </a:xfrm>
          <a:prstGeom prst="rect">
            <a:avLst/>
          </a:prstGeom>
        </p:spPr>
        <p:txBody>
          <a:bodyPr wrap="square">
            <a:spAutoFit/>
          </a:bodyPr>
          <a:lstStyle/>
          <a:p>
            <a:pPr marL="342900" indent="-342900">
              <a:spcAft>
                <a:spcPts val="1200"/>
              </a:spcAft>
              <a:buFont typeface="Arial" panose="020B0604020202020204" pitchFamily="34" charset="0"/>
              <a:buChar char="•"/>
            </a:pPr>
            <a:r>
              <a:rPr lang="en-US" sz="2400" b="1" dirty="0"/>
              <a:t>Consider the best option</a:t>
            </a:r>
            <a:r>
              <a:rPr lang="en-US" sz="2400" dirty="0"/>
              <a:t>, depending on time, resources, local customs and standards.</a:t>
            </a:r>
          </a:p>
          <a:p>
            <a:pPr marL="342900" indent="-342900">
              <a:spcAft>
                <a:spcPts val="1200"/>
              </a:spcAft>
              <a:buFont typeface="Arial" panose="020B0604020202020204" pitchFamily="34" charset="0"/>
              <a:buChar char="•"/>
            </a:pPr>
            <a:r>
              <a:rPr lang="en-US" sz="2400" b="1" dirty="0"/>
              <a:t>Don’t just distribute tents </a:t>
            </a:r>
            <a:r>
              <a:rPr lang="en-US" sz="2400" dirty="0"/>
              <a:t>to beneficiaries without supervision, training and instructions.</a:t>
            </a:r>
          </a:p>
          <a:p>
            <a:pPr marL="342900" indent="-342900">
              <a:spcAft>
                <a:spcPts val="1200"/>
              </a:spcAft>
              <a:buFont typeface="Arial" panose="020B0604020202020204" pitchFamily="34" charset="0"/>
              <a:buChar char="•"/>
            </a:pPr>
            <a:r>
              <a:rPr lang="en-US" sz="2400" b="1" dirty="0"/>
              <a:t>Camps need to be planned and organized </a:t>
            </a:r>
            <a:r>
              <a:rPr lang="en-US" sz="2400" dirty="0"/>
              <a:t>(see later, camp management) </a:t>
            </a:r>
          </a:p>
          <a:p>
            <a:pPr indent="-285750">
              <a:spcAft>
                <a:spcPts val="1200"/>
              </a:spcAft>
              <a:buFont typeface="Arial" panose="020B0604020202020204" pitchFamily="34" charset="0"/>
              <a:buChar char="•"/>
            </a:pPr>
            <a:r>
              <a:rPr lang="en-US" sz="2400" b="1" dirty="0"/>
              <a:t>Consider also the climate</a:t>
            </a:r>
            <a:r>
              <a:rPr lang="en-US" sz="2400" dirty="0"/>
              <a:t>, maybe also a winterization kit is needed</a:t>
            </a:r>
          </a:p>
        </p:txBody>
      </p:sp>
      <p:sp>
        <p:nvSpPr>
          <p:cNvPr id="12" name="Rectangle 11">
            <a:extLst>
              <a:ext uri="{FF2B5EF4-FFF2-40B4-BE49-F238E27FC236}">
                <a16:creationId xmlns:a16="http://schemas.microsoft.com/office/drawing/2014/main" id="{76FA0155-525E-4B9A-AFA8-158FC3441DD2}"/>
              </a:ext>
            </a:extLst>
          </p:cNvPr>
          <p:cNvSpPr/>
          <p:nvPr/>
        </p:nvSpPr>
        <p:spPr>
          <a:xfrm>
            <a:off x="1008569" y="3148435"/>
            <a:ext cx="1361783" cy="369332"/>
          </a:xfrm>
          <a:prstGeom prst="rect">
            <a:avLst/>
          </a:prstGeom>
        </p:spPr>
        <p:txBody>
          <a:bodyPr wrap="none">
            <a:spAutoFit/>
          </a:bodyPr>
          <a:lstStyle/>
          <a:p>
            <a:r>
              <a:rPr lang="en-US" altLang="fr-FR" b="1" dirty="0">
                <a:solidFill>
                  <a:schemeClr val="bg1"/>
                </a:solidFill>
              </a:rPr>
              <a:t>Family Tents</a:t>
            </a:r>
            <a:endParaRPr lang="fr-CH" dirty="0">
              <a:solidFill>
                <a:schemeClr val="bg1"/>
              </a:solidFill>
            </a:endParaRPr>
          </a:p>
        </p:txBody>
      </p:sp>
      <p:sp>
        <p:nvSpPr>
          <p:cNvPr id="20" name="Rectangle 19">
            <a:extLst>
              <a:ext uri="{FF2B5EF4-FFF2-40B4-BE49-F238E27FC236}">
                <a16:creationId xmlns:a16="http://schemas.microsoft.com/office/drawing/2014/main" id="{5A6906A4-95AF-4697-87B4-DD4B96A403DA}"/>
              </a:ext>
            </a:extLst>
          </p:cNvPr>
          <p:cNvSpPr/>
          <p:nvPr/>
        </p:nvSpPr>
        <p:spPr>
          <a:xfrm>
            <a:off x="7337028" y="3142602"/>
            <a:ext cx="2001895" cy="369332"/>
          </a:xfrm>
          <a:prstGeom prst="rect">
            <a:avLst/>
          </a:prstGeom>
        </p:spPr>
        <p:txBody>
          <a:bodyPr wrap="none">
            <a:spAutoFit/>
          </a:bodyPr>
          <a:lstStyle/>
          <a:p>
            <a:r>
              <a:rPr lang="en-US" altLang="fr-FR" b="1" dirty="0">
                <a:solidFill>
                  <a:schemeClr val="bg1"/>
                </a:solidFill>
              </a:rPr>
              <a:t>Fabricated Shelters</a:t>
            </a:r>
            <a:endParaRPr lang="fr-CH" dirty="0">
              <a:solidFill>
                <a:schemeClr val="bg1"/>
              </a:solidFill>
            </a:endParaRPr>
          </a:p>
        </p:txBody>
      </p:sp>
      <p:sp>
        <p:nvSpPr>
          <p:cNvPr id="21" name="Rectangle 20">
            <a:extLst>
              <a:ext uri="{FF2B5EF4-FFF2-40B4-BE49-F238E27FC236}">
                <a16:creationId xmlns:a16="http://schemas.microsoft.com/office/drawing/2014/main" id="{91FCA4F9-B5C9-4D55-B848-A91C626B5408}"/>
              </a:ext>
            </a:extLst>
          </p:cNvPr>
          <p:cNvSpPr/>
          <p:nvPr/>
        </p:nvSpPr>
        <p:spPr>
          <a:xfrm>
            <a:off x="10308600" y="3897416"/>
            <a:ext cx="1270284" cy="369332"/>
          </a:xfrm>
          <a:prstGeom prst="rect">
            <a:avLst/>
          </a:prstGeom>
        </p:spPr>
        <p:txBody>
          <a:bodyPr wrap="none">
            <a:spAutoFit/>
          </a:bodyPr>
          <a:lstStyle/>
          <a:p>
            <a:r>
              <a:rPr lang="en-US" altLang="fr-FR" b="1" dirty="0"/>
              <a:t>Shelter Kits</a:t>
            </a:r>
            <a:endParaRPr lang="fr-CH" dirty="0"/>
          </a:p>
        </p:txBody>
      </p:sp>
      <p:sp>
        <p:nvSpPr>
          <p:cNvPr id="5" name="Slide Number Placeholder 4">
            <a:extLst>
              <a:ext uri="{FF2B5EF4-FFF2-40B4-BE49-F238E27FC236}">
                <a16:creationId xmlns:a16="http://schemas.microsoft.com/office/drawing/2014/main" id="{7D80FC27-DF11-4114-A876-10EC23A021CD}"/>
              </a:ext>
            </a:extLst>
          </p:cNvPr>
          <p:cNvSpPr>
            <a:spLocks noGrp="1"/>
          </p:cNvSpPr>
          <p:nvPr>
            <p:ph type="sldNum" sz="quarter" idx="12"/>
          </p:nvPr>
        </p:nvSpPr>
        <p:spPr/>
        <p:txBody>
          <a:bodyPr/>
          <a:lstStyle/>
          <a:p>
            <a:fld id="{00865948-8B76-4A50-B7DB-B45DBE1BD062}" type="slidenum">
              <a:rPr lang="fr-CH" smtClean="0"/>
              <a:t>19</a:t>
            </a:fld>
            <a:endParaRPr lang="fr-CH"/>
          </a:p>
        </p:txBody>
      </p:sp>
    </p:spTree>
    <p:extLst>
      <p:ext uri="{BB962C8B-B14F-4D97-AF65-F5344CB8AC3E}">
        <p14:creationId xmlns:p14="http://schemas.microsoft.com/office/powerpoint/2010/main" val="35122796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9EEF-632E-4716-BB72-F2BD597F0AA1}"/>
              </a:ext>
            </a:extLst>
          </p:cNvPr>
          <p:cNvSpPr>
            <a:spLocks noGrp="1"/>
          </p:cNvSpPr>
          <p:nvPr>
            <p:ph type="title"/>
          </p:nvPr>
        </p:nvSpPr>
        <p:spPr/>
        <p:txBody>
          <a:bodyPr/>
          <a:lstStyle/>
          <a:p>
            <a:pPr algn="ctr"/>
            <a:r>
              <a:rPr lang="en-GB" u="sng" dirty="0">
                <a:latin typeface="+mn-lt"/>
              </a:rPr>
              <a:t>Objectives</a:t>
            </a:r>
          </a:p>
        </p:txBody>
      </p:sp>
      <p:sp>
        <p:nvSpPr>
          <p:cNvPr id="3" name="Content Placeholder 2">
            <a:extLst>
              <a:ext uri="{FF2B5EF4-FFF2-40B4-BE49-F238E27FC236}">
                <a16:creationId xmlns:a16="http://schemas.microsoft.com/office/drawing/2014/main" id="{7028E130-D4F0-4058-8DE0-87500191E708}"/>
              </a:ext>
            </a:extLst>
          </p:cNvPr>
          <p:cNvSpPr>
            <a:spLocks noGrp="1"/>
          </p:cNvSpPr>
          <p:nvPr>
            <p:ph idx="1"/>
          </p:nvPr>
        </p:nvSpPr>
        <p:spPr>
          <a:xfrm>
            <a:off x="1431053" y="2418922"/>
            <a:ext cx="10305422" cy="2975586"/>
          </a:xfrm>
        </p:spPr>
        <p:txBody>
          <a:bodyPr>
            <a:normAutofit lnSpcReduction="10000"/>
          </a:bodyPr>
          <a:lstStyle/>
          <a:p>
            <a:pPr marL="0" indent="0">
              <a:buNone/>
            </a:pPr>
            <a:r>
              <a:rPr lang="en-GB" b="1" i="1" dirty="0">
                <a:solidFill>
                  <a:srgbClr val="0000FF"/>
                </a:solidFill>
              </a:rPr>
              <a:t>Be able to</a:t>
            </a:r>
          </a:p>
          <a:p>
            <a:r>
              <a:rPr lang="en-GB" dirty="0"/>
              <a:t>explain</a:t>
            </a:r>
            <a:r>
              <a:rPr lang="en-GB" i="1" dirty="0"/>
              <a:t> </a:t>
            </a:r>
            <a:r>
              <a:rPr lang="en-GB" dirty="0"/>
              <a:t>the unique displacement, resettlement, and sheltering challenges in responding to an acute or protracted crisis</a:t>
            </a:r>
          </a:p>
          <a:p>
            <a:r>
              <a:rPr lang="en-GB" dirty="0"/>
              <a:t>describe shelter alternatives and problems associated with the resettlement of large populations</a:t>
            </a:r>
          </a:p>
          <a:p>
            <a:r>
              <a:rPr lang="en-US" dirty="0"/>
              <a:t>describe camp planning priorities and propose an adequate response in terms of essential services</a:t>
            </a:r>
            <a:endParaRPr lang="en-GB" dirty="0"/>
          </a:p>
        </p:txBody>
      </p:sp>
      <p:sp>
        <p:nvSpPr>
          <p:cNvPr id="4" name="Slide Number Placeholder 3">
            <a:extLst>
              <a:ext uri="{FF2B5EF4-FFF2-40B4-BE49-F238E27FC236}">
                <a16:creationId xmlns:a16="http://schemas.microsoft.com/office/drawing/2014/main" id="{92A5AA03-E4A0-44AD-A36D-83DB320E15A7}"/>
              </a:ext>
            </a:extLst>
          </p:cNvPr>
          <p:cNvSpPr>
            <a:spLocks noGrp="1"/>
          </p:cNvSpPr>
          <p:nvPr>
            <p:ph type="sldNum" sz="quarter" idx="12"/>
          </p:nvPr>
        </p:nvSpPr>
        <p:spPr/>
        <p:txBody>
          <a:bodyPr/>
          <a:lstStyle/>
          <a:p>
            <a:fld id="{00865948-8B76-4A50-B7DB-B45DBE1BD062}" type="slidenum">
              <a:rPr lang="fr-CH" smtClean="0"/>
              <a:t>2</a:t>
            </a:fld>
            <a:endParaRPr lang="fr-CH"/>
          </a:p>
        </p:txBody>
      </p:sp>
    </p:spTree>
    <p:extLst>
      <p:ext uri="{BB962C8B-B14F-4D97-AF65-F5344CB8AC3E}">
        <p14:creationId xmlns:p14="http://schemas.microsoft.com/office/powerpoint/2010/main" val="329251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6FBB-C3E5-41E1-8A3E-34A13E782903}"/>
              </a:ext>
            </a:extLst>
          </p:cNvPr>
          <p:cNvSpPr>
            <a:spLocks noGrp="1"/>
          </p:cNvSpPr>
          <p:nvPr>
            <p:ph type="title"/>
          </p:nvPr>
        </p:nvSpPr>
        <p:spPr>
          <a:xfrm>
            <a:off x="838200" y="-17754"/>
            <a:ext cx="10515600" cy="1325563"/>
          </a:xfrm>
        </p:spPr>
        <p:txBody>
          <a:bodyPr vert="horz" lIns="91440" tIns="45720" rIns="91440" bIns="45720" rtlCol="0" anchor="ctr">
            <a:normAutofit/>
          </a:bodyPr>
          <a:lstStyle/>
          <a:p>
            <a:pPr algn="ctr" defTabSz="608915"/>
            <a:r>
              <a:rPr lang="en-US" sz="4399" u="sng" dirty="0">
                <a:latin typeface="+mn-lt"/>
              </a:rPr>
              <a:t>Shelter Assistance: Methods </a:t>
            </a:r>
            <a:endParaRPr lang="fr-CH" sz="4399" u="sng" dirty="0">
              <a:latin typeface="+mn-lt"/>
            </a:endParaRPr>
          </a:p>
        </p:txBody>
      </p:sp>
      <p:sp>
        <p:nvSpPr>
          <p:cNvPr id="3" name="Content Placeholder 2">
            <a:extLst>
              <a:ext uri="{FF2B5EF4-FFF2-40B4-BE49-F238E27FC236}">
                <a16:creationId xmlns:a16="http://schemas.microsoft.com/office/drawing/2014/main" id="{2937BB66-4FBE-4DCB-BA0D-D4342A70D781}"/>
              </a:ext>
            </a:extLst>
          </p:cNvPr>
          <p:cNvSpPr>
            <a:spLocks noGrp="1"/>
          </p:cNvSpPr>
          <p:nvPr>
            <p:ph idx="1"/>
          </p:nvPr>
        </p:nvSpPr>
        <p:spPr>
          <a:xfrm>
            <a:off x="838200" y="1325563"/>
            <a:ext cx="6962518" cy="5406403"/>
          </a:xfrm>
        </p:spPr>
        <p:txBody>
          <a:bodyPr>
            <a:normAutofit/>
          </a:bodyPr>
          <a:lstStyle/>
          <a:p>
            <a:pPr marL="0" indent="0">
              <a:buNone/>
            </a:pPr>
            <a:r>
              <a:rPr lang="en-US" sz="2400" b="1" dirty="0"/>
              <a:t>Shelter assistance can be:</a:t>
            </a:r>
          </a:p>
          <a:p>
            <a:r>
              <a:rPr lang="en-US" sz="2400" b="1" dirty="0"/>
              <a:t>in cash </a:t>
            </a:r>
            <a:r>
              <a:rPr lang="en-US" sz="2400" dirty="0"/>
              <a:t>(for construction, repairs or renting, if available rooms and functional market)</a:t>
            </a:r>
          </a:p>
          <a:p>
            <a:r>
              <a:rPr lang="en-US" sz="2400" b="1" dirty="0"/>
              <a:t>through vouchers </a:t>
            </a:r>
            <a:r>
              <a:rPr lang="en-US" sz="2400" dirty="0"/>
              <a:t>(to buy construction material or services, if locally available)</a:t>
            </a:r>
          </a:p>
          <a:p>
            <a:r>
              <a:rPr lang="en-US" sz="2400" b="1" dirty="0"/>
              <a:t>in kind </a:t>
            </a:r>
            <a:r>
              <a:rPr lang="en-US" sz="2400" dirty="0"/>
              <a:t>(providing building material and tools, needs skills, supervision and instructions)</a:t>
            </a:r>
          </a:p>
          <a:p>
            <a:r>
              <a:rPr lang="en-US" sz="2400" dirty="0"/>
              <a:t>through </a:t>
            </a:r>
            <a:r>
              <a:rPr lang="en-US" sz="2400" b="1" dirty="0"/>
              <a:t>participatory</a:t>
            </a:r>
            <a:r>
              <a:rPr lang="en-US" sz="2400" dirty="0"/>
              <a:t> construction works (e.g. cash for work, often incl. training)</a:t>
            </a:r>
          </a:p>
          <a:p>
            <a:r>
              <a:rPr lang="en-US" sz="2400" b="1" dirty="0"/>
              <a:t>contracted</a:t>
            </a:r>
            <a:r>
              <a:rPr lang="en-US" sz="2400" dirty="0"/>
              <a:t> construction works (if contractors available and participation not realistic)</a:t>
            </a:r>
          </a:p>
          <a:p>
            <a:endParaRPr lang="en-US" sz="2400" dirty="0"/>
          </a:p>
          <a:p>
            <a:pPr marL="0" indent="0">
              <a:buNone/>
            </a:pPr>
            <a:r>
              <a:rPr lang="en-US" sz="2400" dirty="0"/>
              <a:t>…or a combination of this.</a:t>
            </a:r>
          </a:p>
          <a:p>
            <a:endParaRPr lang="fr-CH" dirty="0"/>
          </a:p>
        </p:txBody>
      </p:sp>
      <p:pic>
        <p:nvPicPr>
          <p:cNvPr id="5" name="Picture 2">
            <a:extLst>
              <a:ext uri="{FF2B5EF4-FFF2-40B4-BE49-F238E27FC236}">
                <a16:creationId xmlns:a16="http://schemas.microsoft.com/office/drawing/2014/main" id="{DC9F192E-9888-40E3-A5E5-EE9B97D0A6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99" r="14207"/>
          <a:stretch/>
        </p:blipFill>
        <p:spPr bwMode="auto">
          <a:xfrm>
            <a:off x="7800718" y="4168797"/>
            <a:ext cx="4132144" cy="200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479A0AA-D1AD-44C3-B215-36221C174F9B}"/>
              </a:ext>
            </a:extLst>
          </p:cNvPr>
          <p:cNvPicPr>
            <a:picLocks noChangeAspect="1"/>
          </p:cNvPicPr>
          <p:nvPr/>
        </p:nvPicPr>
        <p:blipFill>
          <a:blip r:embed="rId4"/>
          <a:stretch>
            <a:fillRect/>
          </a:stretch>
        </p:blipFill>
        <p:spPr>
          <a:xfrm>
            <a:off x="7800718" y="1451597"/>
            <a:ext cx="4132144" cy="2537813"/>
          </a:xfrm>
          <a:prstGeom prst="rect">
            <a:avLst/>
          </a:prstGeom>
        </p:spPr>
      </p:pic>
      <p:sp>
        <p:nvSpPr>
          <p:cNvPr id="4" name="Slide Number Placeholder 3">
            <a:extLst>
              <a:ext uri="{FF2B5EF4-FFF2-40B4-BE49-F238E27FC236}">
                <a16:creationId xmlns:a16="http://schemas.microsoft.com/office/drawing/2014/main" id="{8E040640-5711-4746-BCEC-69954124BB7F}"/>
              </a:ext>
            </a:extLst>
          </p:cNvPr>
          <p:cNvSpPr>
            <a:spLocks noGrp="1"/>
          </p:cNvSpPr>
          <p:nvPr>
            <p:ph type="sldNum" sz="quarter" idx="12"/>
          </p:nvPr>
        </p:nvSpPr>
        <p:spPr/>
        <p:txBody>
          <a:bodyPr/>
          <a:lstStyle/>
          <a:p>
            <a:fld id="{00865948-8B76-4A50-B7DB-B45DBE1BD062}" type="slidenum">
              <a:rPr lang="fr-CH" smtClean="0"/>
              <a:t>20</a:t>
            </a:fld>
            <a:endParaRPr lang="fr-CH"/>
          </a:p>
        </p:txBody>
      </p:sp>
    </p:spTree>
    <p:extLst>
      <p:ext uri="{BB962C8B-B14F-4D97-AF65-F5344CB8AC3E}">
        <p14:creationId xmlns:p14="http://schemas.microsoft.com/office/powerpoint/2010/main" val="21917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3D1C9201-FAD6-4950-8001-B3185FDF07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830" y="1581150"/>
            <a:ext cx="65532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a:extLst>
              <a:ext uri="{FF2B5EF4-FFF2-40B4-BE49-F238E27FC236}">
                <a16:creationId xmlns:a16="http://schemas.microsoft.com/office/drawing/2014/main" id="{F729E86D-CAF9-4CF5-A0E6-1786AC56482C}"/>
              </a:ext>
            </a:extLst>
          </p:cNvPr>
          <p:cNvSpPr>
            <a:spLocks noGrp="1"/>
          </p:cNvSpPr>
          <p:nvPr>
            <p:ph type="title"/>
          </p:nvPr>
        </p:nvSpPr>
        <p:spPr>
          <a:xfrm>
            <a:off x="1039167" y="101417"/>
            <a:ext cx="10515600" cy="1325563"/>
          </a:xfrm>
        </p:spPr>
        <p:txBody>
          <a:bodyPr vert="horz" lIns="91440" tIns="45720" rIns="91440" bIns="45720" rtlCol="0" anchor="ctr">
            <a:normAutofit/>
          </a:bodyPr>
          <a:lstStyle/>
          <a:p>
            <a:pPr algn="ctr" defTabSz="608915"/>
            <a:r>
              <a:rPr lang="en-US" altLang="fr-FR" sz="4399" u="sng" dirty="0">
                <a:latin typeface="+mn-lt"/>
              </a:rPr>
              <a:t>Emergency Shelter Support in Urban Setting</a:t>
            </a:r>
            <a:endParaRPr lang="fr-CH" altLang="fr-FR" sz="4399" u="sng" dirty="0">
              <a:latin typeface="+mn-lt"/>
            </a:endParaRPr>
          </a:p>
        </p:txBody>
      </p:sp>
      <p:sp>
        <p:nvSpPr>
          <p:cNvPr id="2" name="Rectangle 1">
            <a:extLst>
              <a:ext uri="{FF2B5EF4-FFF2-40B4-BE49-F238E27FC236}">
                <a16:creationId xmlns:a16="http://schemas.microsoft.com/office/drawing/2014/main" id="{D6847110-C051-4AF5-8CA3-3F306D7A2A2B}"/>
              </a:ext>
            </a:extLst>
          </p:cNvPr>
          <p:cNvSpPr/>
          <p:nvPr/>
        </p:nvSpPr>
        <p:spPr>
          <a:xfrm>
            <a:off x="7968660" y="1875789"/>
            <a:ext cx="3840174" cy="1477328"/>
          </a:xfrm>
          <a:prstGeom prst="rect">
            <a:avLst/>
          </a:prstGeom>
        </p:spPr>
        <p:txBody>
          <a:bodyPr wrap="square">
            <a:spAutoFit/>
          </a:bodyPr>
          <a:lstStyle/>
          <a:p>
            <a:r>
              <a:rPr lang="en-US" altLang="fr-FR" sz="2400" dirty="0"/>
              <a:t>Depending on climate zone, </a:t>
            </a:r>
            <a:r>
              <a:rPr lang="en-US" altLang="fr-FR" sz="2400" dirty="0">
                <a:sym typeface="Wingdings" panose="05000000000000000000" pitchFamily="2" charset="2"/>
              </a:rPr>
              <a:t> </a:t>
            </a:r>
            <a:r>
              <a:rPr lang="en-US" altLang="fr-FR" sz="2400" dirty="0"/>
              <a:t>consider the provision of winterization kits</a:t>
            </a:r>
          </a:p>
          <a:p>
            <a:endParaRPr lang="fr-CH" dirty="0"/>
          </a:p>
        </p:txBody>
      </p:sp>
      <p:pic>
        <p:nvPicPr>
          <p:cNvPr id="3" name="Picture 2">
            <a:extLst>
              <a:ext uri="{FF2B5EF4-FFF2-40B4-BE49-F238E27FC236}">
                <a16:creationId xmlns:a16="http://schemas.microsoft.com/office/drawing/2014/main" id="{5169558D-9AAA-4E78-BFB7-DB09FA2B9756}"/>
              </a:ext>
            </a:extLst>
          </p:cNvPr>
          <p:cNvPicPr>
            <a:picLocks noChangeAspect="1"/>
          </p:cNvPicPr>
          <p:nvPr/>
        </p:nvPicPr>
        <p:blipFill>
          <a:blip r:embed="rId4"/>
          <a:stretch>
            <a:fillRect/>
          </a:stretch>
        </p:blipFill>
        <p:spPr>
          <a:xfrm>
            <a:off x="7968660" y="3785214"/>
            <a:ext cx="3735386" cy="2707661"/>
          </a:xfrm>
          <a:prstGeom prst="rect">
            <a:avLst/>
          </a:prstGeom>
        </p:spPr>
      </p:pic>
      <p:sp>
        <p:nvSpPr>
          <p:cNvPr id="4" name="Slide Number Placeholder 3">
            <a:extLst>
              <a:ext uri="{FF2B5EF4-FFF2-40B4-BE49-F238E27FC236}">
                <a16:creationId xmlns:a16="http://schemas.microsoft.com/office/drawing/2014/main" id="{2FD72DD2-AE32-446C-A8D8-1E72D64030FF}"/>
              </a:ext>
            </a:extLst>
          </p:cNvPr>
          <p:cNvSpPr>
            <a:spLocks noGrp="1"/>
          </p:cNvSpPr>
          <p:nvPr>
            <p:ph type="sldNum" sz="quarter" idx="12"/>
          </p:nvPr>
        </p:nvSpPr>
        <p:spPr/>
        <p:txBody>
          <a:bodyPr/>
          <a:lstStyle/>
          <a:p>
            <a:fld id="{00865948-8B76-4A50-B7DB-B45DBE1BD062}" type="slidenum">
              <a:rPr lang="fr-CH" smtClean="0"/>
              <a:t>21</a:t>
            </a:fld>
            <a:endParaRPr lang="fr-CH"/>
          </a:p>
        </p:txBody>
      </p:sp>
    </p:spTree>
    <p:extLst>
      <p:ext uri="{BB962C8B-B14F-4D97-AF65-F5344CB8AC3E}">
        <p14:creationId xmlns:p14="http://schemas.microsoft.com/office/powerpoint/2010/main" val="5155946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
            <a:extLst>
              <a:ext uri="{FF2B5EF4-FFF2-40B4-BE49-F238E27FC236}">
                <a16:creationId xmlns:a16="http://schemas.microsoft.com/office/drawing/2014/main" id="{D9385B6B-0D8F-448A-B3A9-77C12E377445}"/>
              </a:ext>
            </a:extLst>
          </p:cNvPr>
          <p:cNvGrpSpPr>
            <a:grpSpLocks/>
          </p:cNvGrpSpPr>
          <p:nvPr/>
        </p:nvGrpSpPr>
        <p:grpSpPr bwMode="auto">
          <a:xfrm>
            <a:off x="4306093" y="239714"/>
            <a:ext cx="3579813" cy="4143375"/>
            <a:chOff x="1776" y="-48"/>
            <a:chExt cx="2255" cy="2610"/>
          </a:xfrm>
        </p:grpSpPr>
        <p:sp>
          <p:nvSpPr>
            <p:cNvPr id="26628" name="Text Box 2">
              <a:extLst>
                <a:ext uri="{FF2B5EF4-FFF2-40B4-BE49-F238E27FC236}">
                  <a16:creationId xmlns:a16="http://schemas.microsoft.com/office/drawing/2014/main" id="{A12AD028-5945-469A-8488-D9911386528E}"/>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fr-CH" altLang="fr-FR" sz="27700" dirty="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26629" name="Oval 3">
              <a:extLst>
                <a:ext uri="{FF2B5EF4-FFF2-40B4-BE49-F238E27FC236}">
                  <a16:creationId xmlns:a16="http://schemas.microsoft.com/office/drawing/2014/main" id="{7F4CEC9D-D5B3-434E-ABBD-8CEBA0C498A2}"/>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26627" name="Text Box 4">
            <a:extLst>
              <a:ext uri="{FF2B5EF4-FFF2-40B4-BE49-F238E27FC236}">
                <a16:creationId xmlns:a16="http://schemas.microsoft.com/office/drawing/2014/main" id="{D7BBCAF2-0C78-4DEC-8162-FBD17232175E}"/>
              </a:ext>
            </a:extLst>
          </p:cNvPr>
          <p:cNvSpPr txBox="1">
            <a:spLocks noChangeArrowheads="1"/>
          </p:cNvSpPr>
          <p:nvPr/>
        </p:nvSpPr>
        <p:spPr bwMode="auto">
          <a:xfrm>
            <a:off x="1504949" y="4675611"/>
            <a:ext cx="9172575"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en-US" altLang="fr-FR" sz="3200" dirty="0">
                <a:solidFill>
                  <a:schemeClr val="tx1"/>
                </a:solidFill>
                <a:latin typeface="+mn-lt"/>
                <a:ea typeface="Arial Unicode MS" panose="020B0604020202020204" pitchFamily="34" charset="-128"/>
                <a:cs typeface="Arial" panose="020B0604020202020204" pitchFamily="34" charset="0"/>
              </a:rPr>
              <a:t>What are the essential criteria for the selection of  a camp site?</a:t>
            </a:r>
          </a:p>
        </p:txBody>
      </p:sp>
      <p:sp>
        <p:nvSpPr>
          <p:cNvPr id="2" name="Slide Number Placeholder 1">
            <a:extLst>
              <a:ext uri="{FF2B5EF4-FFF2-40B4-BE49-F238E27FC236}">
                <a16:creationId xmlns:a16="http://schemas.microsoft.com/office/drawing/2014/main" id="{9693C063-3430-4507-88F5-458C2F0DC039}"/>
              </a:ext>
            </a:extLst>
          </p:cNvPr>
          <p:cNvSpPr>
            <a:spLocks noGrp="1"/>
          </p:cNvSpPr>
          <p:nvPr>
            <p:ph type="sldNum" sz="quarter" idx="12"/>
          </p:nvPr>
        </p:nvSpPr>
        <p:spPr/>
        <p:txBody>
          <a:bodyPr/>
          <a:lstStyle/>
          <a:p>
            <a:fld id="{00865948-8B76-4A50-B7DB-B45DBE1BD062}" type="slidenum">
              <a:rPr lang="fr-CH" smtClean="0"/>
              <a:t>22</a:t>
            </a:fld>
            <a:endParaRPr lang="fr-CH"/>
          </a:p>
        </p:txBody>
      </p:sp>
    </p:spTree>
    <p:extLst>
      <p:ext uri="{BB962C8B-B14F-4D97-AF65-F5344CB8AC3E}">
        <p14:creationId xmlns:p14="http://schemas.microsoft.com/office/powerpoint/2010/main" val="3266388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0A2CC8-524F-47AD-BE81-6412FF1F5B58}"/>
              </a:ext>
            </a:extLst>
          </p:cNvPr>
          <p:cNvSpPr>
            <a:spLocks noGrp="1"/>
          </p:cNvSpPr>
          <p:nvPr>
            <p:ph idx="1"/>
          </p:nvPr>
        </p:nvSpPr>
        <p:spPr>
          <a:xfrm>
            <a:off x="1238250" y="1415024"/>
            <a:ext cx="10515600" cy="4979987"/>
          </a:xfrm>
        </p:spPr>
        <p:txBody>
          <a:bodyPr rtlCol="0">
            <a:noAutofit/>
          </a:bodyPr>
          <a:lstStyle/>
          <a:p>
            <a:pPr marL="514350" indent="-514350">
              <a:buFont typeface="+mj-lt"/>
              <a:buAutoNum type="arabicPeriod"/>
              <a:defRPr/>
            </a:pPr>
            <a:r>
              <a:rPr lang="en-US" sz="2400" dirty="0">
                <a:ea typeface="+mn-ea"/>
              </a:rPr>
              <a:t>Political &amp; Security Situation</a:t>
            </a:r>
          </a:p>
          <a:p>
            <a:pPr marL="514350" indent="-514350">
              <a:buFont typeface="+mj-lt"/>
              <a:buAutoNum type="arabicPeriod"/>
              <a:defRPr/>
            </a:pPr>
            <a:r>
              <a:rPr lang="en-US" sz="2400" dirty="0">
                <a:ea typeface="+mn-ea"/>
              </a:rPr>
              <a:t>Land tenure</a:t>
            </a:r>
          </a:p>
          <a:p>
            <a:pPr marL="514350" indent="-514350">
              <a:buFont typeface="+mj-lt"/>
              <a:buAutoNum type="arabicPeriod"/>
              <a:defRPr/>
            </a:pPr>
            <a:r>
              <a:rPr lang="en-US" sz="2400" dirty="0">
                <a:ea typeface="+mn-ea"/>
              </a:rPr>
              <a:t>Impact on local community, resources, </a:t>
            </a:r>
            <a:r>
              <a:rPr lang="en-US" sz="2400" dirty="0" err="1">
                <a:ea typeface="+mn-ea"/>
              </a:rPr>
              <a:t>environement</a:t>
            </a:r>
            <a:endParaRPr lang="en-US" sz="2400" dirty="0">
              <a:ea typeface="+mn-ea"/>
            </a:endParaRPr>
          </a:p>
          <a:p>
            <a:pPr marL="514350" indent="-514350">
              <a:buFont typeface="+mj-lt"/>
              <a:buAutoNum type="arabicPeriod"/>
              <a:defRPr/>
            </a:pPr>
            <a:r>
              <a:rPr lang="en-US" sz="2400" dirty="0">
                <a:ea typeface="+mn-ea"/>
              </a:rPr>
              <a:t>Necessary space (min 30 m2/person, including sanitation, common space)‏</a:t>
            </a:r>
          </a:p>
          <a:p>
            <a:pPr marL="514350" indent="-514350">
              <a:buFont typeface="+mj-lt"/>
              <a:buAutoNum type="arabicPeriod"/>
              <a:defRPr/>
            </a:pPr>
            <a:r>
              <a:rPr lang="en-US" sz="2400" dirty="0">
                <a:ea typeface="+mn-ea"/>
              </a:rPr>
              <a:t>Accessibility (roads, communication) </a:t>
            </a:r>
          </a:p>
          <a:p>
            <a:pPr marL="514350" indent="-514350">
              <a:buFont typeface="+mj-lt"/>
              <a:buAutoNum type="arabicPeriod"/>
              <a:defRPr/>
            </a:pPr>
            <a:r>
              <a:rPr lang="en-US" sz="2400" dirty="0">
                <a:ea typeface="+mn-ea"/>
              </a:rPr>
              <a:t>Proximity to existing essential and economic center</a:t>
            </a:r>
          </a:p>
          <a:p>
            <a:pPr marL="514350" indent="-514350">
              <a:buFont typeface="+mj-lt"/>
              <a:buAutoNum type="arabicPeriod"/>
              <a:defRPr/>
            </a:pPr>
            <a:r>
              <a:rPr lang="en-US" sz="2400" dirty="0">
                <a:ea typeface="+mn-ea"/>
              </a:rPr>
              <a:t>Water resource</a:t>
            </a:r>
          </a:p>
          <a:p>
            <a:pPr marL="514350" indent="-514350">
              <a:buFont typeface="+mj-lt"/>
              <a:buAutoNum type="arabicPeriod"/>
              <a:defRPr/>
            </a:pPr>
            <a:r>
              <a:rPr lang="en-US" sz="2400" dirty="0">
                <a:ea typeface="+mn-ea"/>
              </a:rPr>
              <a:t>Slope and drainage capacity</a:t>
            </a:r>
          </a:p>
          <a:p>
            <a:pPr marL="514350" indent="-514350">
              <a:buFont typeface="+mj-lt"/>
              <a:buAutoNum type="arabicPeriod"/>
              <a:defRPr/>
            </a:pPr>
            <a:r>
              <a:rPr lang="en-US" sz="2400" dirty="0">
                <a:ea typeface="+mn-ea"/>
              </a:rPr>
              <a:t>Soil type (avoid  marshy or rocky soil)</a:t>
            </a:r>
          </a:p>
          <a:p>
            <a:pPr marL="514350" indent="-514350">
              <a:buFont typeface="+mj-lt"/>
              <a:buAutoNum type="arabicPeriod"/>
              <a:defRPr/>
            </a:pPr>
            <a:r>
              <a:rPr lang="en-US" sz="2400" dirty="0">
                <a:ea typeface="+mn-ea"/>
              </a:rPr>
              <a:t>Existing vegetation (shade, dust, fuel &amp; environment)‏</a:t>
            </a:r>
          </a:p>
          <a:p>
            <a:pPr marL="514350" indent="-514350">
              <a:buFont typeface="+mj-lt"/>
              <a:buAutoNum type="arabicPeriod"/>
              <a:defRPr/>
            </a:pPr>
            <a:r>
              <a:rPr lang="en-US" sz="2400" dirty="0">
                <a:ea typeface="+mn-ea"/>
              </a:rPr>
              <a:t>Environmental health and natural hazards</a:t>
            </a:r>
          </a:p>
        </p:txBody>
      </p:sp>
      <p:sp>
        <p:nvSpPr>
          <p:cNvPr id="6" name="Title 3">
            <a:extLst>
              <a:ext uri="{FF2B5EF4-FFF2-40B4-BE49-F238E27FC236}">
                <a16:creationId xmlns:a16="http://schemas.microsoft.com/office/drawing/2014/main" id="{838FEF69-8BAF-4954-8BDE-9F8D6AB79BF1}"/>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Criteria for selection of a Camp Location</a:t>
            </a:r>
          </a:p>
        </p:txBody>
      </p:sp>
      <p:sp>
        <p:nvSpPr>
          <p:cNvPr id="2" name="Slide Number Placeholder 1">
            <a:extLst>
              <a:ext uri="{FF2B5EF4-FFF2-40B4-BE49-F238E27FC236}">
                <a16:creationId xmlns:a16="http://schemas.microsoft.com/office/drawing/2014/main" id="{77C342C8-24B2-4612-81D3-BB521C13D02D}"/>
              </a:ext>
            </a:extLst>
          </p:cNvPr>
          <p:cNvSpPr>
            <a:spLocks noGrp="1"/>
          </p:cNvSpPr>
          <p:nvPr>
            <p:ph type="sldNum" sz="quarter" idx="12"/>
          </p:nvPr>
        </p:nvSpPr>
        <p:spPr/>
        <p:txBody>
          <a:bodyPr/>
          <a:lstStyle/>
          <a:p>
            <a:fld id="{00865948-8B76-4A50-B7DB-B45DBE1BD062}" type="slidenum">
              <a:rPr lang="fr-CH" smtClean="0"/>
              <a:t>23</a:t>
            </a:fld>
            <a:endParaRPr lang="fr-CH"/>
          </a:p>
        </p:txBody>
      </p:sp>
    </p:spTree>
    <p:extLst>
      <p:ext uri="{BB962C8B-B14F-4D97-AF65-F5344CB8AC3E}">
        <p14:creationId xmlns:p14="http://schemas.microsoft.com/office/powerpoint/2010/main" val="339099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a:extLst>
              <a:ext uri="{FF2B5EF4-FFF2-40B4-BE49-F238E27FC236}">
                <a16:creationId xmlns:a16="http://schemas.microsoft.com/office/drawing/2014/main" id="{92E6D0F9-7E70-4A4B-A7C0-6074E3F73E2E}"/>
              </a:ext>
            </a:extLst>
          </p:cNvPr>
          <p:cNvGraphicFramePr>
            <a:graphicFrameLocks/>
          </p:cNvGraphicFramePr>
          <p:nvPr>
            <p:extLst>
              <p:ext uri="{D42A27DB-BD31-4B8C-83A1-F6EECF244321}">
                <p14:modId xmlns:p14="http://schemas.microsoft.com/office/powerpoint/2010/main" val="1906530359"/>
              </p:ext>
            </p:extLst>
          </p:nvPr>
        </p:nvGraphicFramePr>
        <p:xfrm>
          <a:off x="838200" y="1218418"/>
          <a:ext cx="11174729" cy="5453635"/>
        </p:xfrm>
        <a:graphic>
          <a:graphicData uri="http://schemas.openxmlformats.org/drawingml/2006/table">
            <a:tbl>
              <a:tblPr/>
              <a:tblGrid>
                <a:gridCol w="4595587">
                  <a:extLst>
                    <a:ext uri="{9D8B030D-6E8A-4147-A177-3AD203B41FA5}">
                      <a16:colId xmlns:a16="http://schemas.microsoft.com/office/drawing/2014/main" val="20000"/>
                    </a:ext>
                  </a:extLst>
                </a:gridCol>
                <a:gridCol w="3230153">
                  <a:extLst>
                    <a:ext uri="{9D8B030D-6E8A-4147-A177-3AD203B41FA5}">
                      <a16:colId xmlns:a16="http://schemas.microsoft.com/office/drawing/2014/main" val="20001"/>
                    </a:ext>
                  </a:extLst>
                </a:gridCol>
                <a:gridCol w="3348989">
                  <a:extLst>
                    <a:ext uri="{9D8B030D-6E8A-4147-A177-3AD203B41FA5}">
                      <a16:colId xmlns:a16="http://schemas.microsoft.com/office/drawing/2014/main" val="20002"/>
                    </a:ext>
                  </a:extLst>
                </a:gridCol>
              </a:tblGrid>
              <a:tr h="4023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ts val="700"/>
                        </a:spcBef>
                        <a:spcAft>
                          <a:spcPct val="0"/>
                        </a:spcAft>
                        <a:buClr>
                          <a:srgbClr val="D1002D"/>
                        </a:buClr>
                        <a:buSzPct val="100000"/>
                        <a:buFont typeface="Webdings" pitchFamily="16" charset="2"/>
                        <a:buNone/>
                        <a:tabLst/>
                      </a:pPr>
                      <a:endParaRPr kumimoji="0" lang="fr-CH" sz="2400" b="0" i="0" u="none" strike="noStrike" cap="none" normalizeH="0" baseline="0" dirty="0">
                        <a:ln>
                          <a:noFill/>
                        </a:ln>
                        <a:solidFill>
                          <a:schemeClr val="tx1"/>
                        </a:solidFill>
                        <a:effectLst/>
                        <a:latin typeface="+mn-lt"/>
                        <a:cs typeface="Times New Roman" pitchFamily="16"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93000"/>
                        </a:lnSpc>
                        <a:spcBef>
                          <a:spcPts val="700"/>
                        </a:spcBef>
                        <a:spcAft>
                          <a:spcPct val="0"/>
                        </a:spcAft>
                        <a:buClr>
                          <a:srgbClr val="D1002D"/>
                        </a:buClr>
                        <a:buSzPct val="100000"/>
                        <a:buFont typeface="Webdings" pitchFamily="16" charset="2"/>
                        <a:buNone/>
                        <a:tabLst/>
                      </a:pPr>
                      <a:r>
                        <a:rPr kumimoji="0" lang="en-GB" sz="2400" b="1" i="0" u="none" strike="noStrike" cap="none" normalizeH="0" baseline="0" dirty="0">
                          <a:ln>
                            <a:noFill/>
                          </a:ln>
                          <a:solidFill>
                            <a:schemeClr val="tx1"/>
                          </a:solidFill>
                          <a:effectLst/>
                          <a:latin typeface="+mn-lt"/>
                          <a:cs typeface="Times New Roman" pitchFamily="16" charset="0"/>
                        </a:rPr>
                        <a:t>Sphere Project (2018)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93000"/>
                        </a:lnSpc>
                        <a:spcBef>
                          <a:spcPts val="700"/>
                        </a:spcBef>
                        <a:spcAft>
                          <a:spcPct val="0"/>
                        </a:spcAft>
                        <a:buClr>
                          <a:srgbClr val="D1002D"/>
                        </a:buClr>
                        <a:buSzPct val="100000"/>
                        <a:buFont typeface="Webdings" pitchFamily="16" charset="2"/>
                        <a:buNone/>
                        <a:tabLst/>
                      </a:pPr>
                      <a:r>
                        <a:rPr kumimoji="0" lang="en-GB" sz="2400" b="1" i="0" u="none" strike="noStrike" cap="none" normalizeH="0" baseline="0" dirty="0">
                          <a:ln>
                            <a:noFill/>
                          </a:ln>
                          <a:solidFill>
                            <a:schemeClr val="tx1"/>
                          </a:solidFill>
                          <a:effectLst/>
                          <a:latin typeface="+mn-lt"/>
                          <a:cs typeface="Times New Roman" pitchFamily="16" charset="0"/>
                        </a:rPr>
                        <a:t>UNHCR (2018)</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20193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1" i="0" u="none" strike="noStrike" cap="none" normalizeH="0" baseline="0" dirty="0">
                          <a:ln>
                            <a:noFill/>
                          </a:ln>
                          <a:solidFill>
                            <a:schemeClr val="tx1"/>
                          </a:solidFill>
                          <a:effectLst/>
                          <a:latin typeface="+mn-lt"/>
                        </a:rPr>
                        <a:t>Space required</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Minimum surface area of camp per person</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Minimum covered floor area per person </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Family tent 16 m</a:t>
                      </a:r>
                      <a:r>
                        <a:rPr kumimoji="0" lang="en-GB" sz="2400" b="0" i="0" u="none" strike="noStrike" cap="none" normalizeH="0" baseline="30000" dirty="0">
                          <a:ln>
                            <a:noFill/>
                          </a:ln>
                          <a:solidFill>
                            <a:schemeClr val="tx1"/>
                          </a:solidFill>
                          <a:effectLst/>
                          <a:latin typeface="+mn-lt"/>
                        </a:rPr>
                        <a:t>2  </a:t>
                      </a:r>
                      <a:r>
                        <a:rPr kumimoji="0" lang="en-GB" sz="2400" b="0" i="0" u="none" strike="noStrike" cap="none" normalizeH="0" baseline="0" dirty="0">
                          <a:ln>
                            <a:noFill/>
                          </a:ln>
                          <a:solidFill>
                            <a:schemeClr val="tx1"/>
                          </a:solidFill>
                          <a:effectLst/>
                          <a:latin typeface="+mn-lt"/>
                        </a:rPr>
                        <a:t>? ?</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4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45 m</a:t>
                      </a:r>
                      <a:r>
                        <a:rPr kumimoji="0" lang="en-GB" sz="2400" b="0" i="0" u="none" strike="noStrike" cap="none" normalizeH="0" baseline="30000" dirty="0">
                          <a:ln>
                            <a:noFill/>
                          </a:ln>
                          <a:solidFill>
                            <a:schemeClr val="tx1"/>
                          </a:solidFill>
                          <a:effectLst/>
                          <a:latin typeface="+mn-lt"/>
                        </a:rPr>
                        <a:t>2</a:t>
                      </a:r>
                      <a:r>
                        <a:rPr kumimoji="0" lang="en-GB" sz="2400" b="0" i="0" u="none" strike="noStrike" cap="none" normalizeH="0" baseline="0" dirty="0">
                          <a:ln>
                            <a:noFill/>
                          </a:ln>
                          <a:solidFill>
                            <a:schemeClr val="tx1"/>
                          </a:solidFill>
                          <a:effectLst/>
                          <a:latin typeface="+mn-lt"/>
                        </a:rPr>
                        <a:t>, including garden</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3.5 – 4.5 m</a:t>
                      </a:r>
                      <a:r>
                        <a:rPr kumimoji="0" lang="en-GB" sz="2400" b="0" i="0" u="none" strike="noStrike" cap="none" normalizeH="0" baseline="30000" dirty="0">
                          <a:ln>
                            <a:noFill/>
                          </a:ln>
                          <a:solidFill>
                            <a:schemeClr val="tx1"/>
                          </a:solidFill>
                          <a:effectLst/>
                          <a:latin typeface="+mn-lt"/>
                        </a:rPr>
                        <a:t>2</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4.6 - 3.6 p/tent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4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30 m</a:t>
                      </a:r>
                      <a:r>
                        <a:rPr kumimoji="0" lang="en-GB" sz="2400" b="0" i="0" u="none" strike="noStrike" cap="none" normalizeH="0" baseline="30000" dirty="0">
                          <a:ln>
                            <a:noFill/>
                          </a:ln>
                          <a:solidFill>
                            <a:schemeClr val="tx1"/>
                          </a:solidFill>
                          <a:effectLst/>
                          <a:latin typeface="+mn-lt"/>
                        </a:rPr>
                        <a:t>2</a:t>
                      </a:r>
                      <a:r>
                        <a:rPr kumimoji="0" lang="en-GB" sz="2400" b="0" i="0" u="none" strike="noStrike" cap="none" normalizeH="0" baseline="0" dirty="0">
                          <a:ln>
                            <a:noFill/>
                          </a:ln>
                          <a:solidFill>
                            <a:schemeClr val="tx1"/>
                          </a:solidFill>
                          <a:effectLst/>
                          <a:latin typeface="+mn-lt"/>
                        </a:rPr>
                        <a:t> </a:t>
                      </a:r>
                      <a:br>
                        <a:rPr kumimoji="0" lang="en-GB" sz="2400" b="0" i="0" u="none" strike="noStrike" cap="none" normalizeH="0" baseline="0" dirty="0">
                          <a:ln>
                            <a:noFill/>
                          </a:ln>
                          <a:solidFill>
                            <a:schemeClr val="tx1"/>
                          </a:solidFill>
                          <a:effectLst/>
                          <a:latin typeface="+mn-lt"/>
                        </a:rPr>
                      </a:br>
                      <a:r>
                        <a:rPr kumimoji="0" lang="en-GB" sz="2400" b="0" i="0" u="none" strike="noStrike" cap="none" normalizeH="0" baseline="0" dirty="0">
                          <a:ln>
                            <a:noFill/>
                          </a:ln>
                          <a:solidFill>
                            <a:schemeClr val="tx1"/>
                          </a:solidFill>
                          <a:effectLst/>
                          <a:latin typeface="+mn-lt"/>
                        </a:rPr>
                        <a:t>+ 15m</a:t>
                      </a:r>
                      <a:r>
                        <a:rPr kumimoji="0" lang="en-GB" sz="2400" b="0" i="0" u="none" strike="noStrike" cap="none" normalizeH="0" baseline="30000" dirty="0">
                          <a:ln>
                            <a:noFill/>
                          </a:ln>
                          <a:solidFill>
                            <a:schemeClr val="tx1"/>
                          </a:solidFill>
                          <a:effectLst/>
                          <a:latin typeface="+mn-lt"/>
                        </a:rPr>
                        <a:t>2</a:t>
                      </a:r>
                      <a:r>
                        <a:rPr kumimoji="0" lang="en-GB" sz="2400" b="0" i="0" u="none" strike="noStrike" cap="none" normalizeH="0" baseline="0" dirty="0">
                          <a:ln>
                            <a:noFill/>
                          </a:ln>
                          <a:solidFill>
                            <a:schemeClr val="tx1"/>
                          </a:solidFill>
                          <a:effectLst/>
                          <a:latin typeface="+mn-lt"/>
                        </a:rPr>
                        <a:t> for garden</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3.5 warm climates; 4.5-5.5 m</a:t>
                      </a:r>
                      <a:r>
                        <a:rPr kumimoji="0" lang="en-GB" sz="2400" b="0" i="0" u="none" strike="noStrike" cap="none" normalizeH="0" baseline="30000" dirty="0">
                          <a:ln>
                            <a:noFill/>
                          </a:ln>
                          <a:solidFill>
                            <a:schemeClr val="tx1"/>
                          </a:solidFill>
                          <a:effectLst/>
                          <a:latin typeface="+mn-lt"/>
                        </a:rPr>
                        <a:t>2 </a:t>
                      </a:r>
                      <a:r>
                        <a:rPr kumimoji="0" lang="en-GB" sz="2400" b="0" i="0" u="none" strike="noStrike" cap="none" normalizeH="0" baseline="0" dirty="0">
                          <a:ln>
                            <a:noFill/>
                          </a:ln>
                          <a:solidFill>
                            <a:schemeClr val="tx1"/>
                          </a:solidFill>
                          <a:effectLst/>
                          <a:latin typeface="+mn-lt"/>
                        </a:rPr>
                        <a:t>cold or urban</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4.6 - 2.9 p/tent</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0399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1" i="0" u="none" strike="noStrike" cap="none" normalizeH="0" baseline="0" dirty="0">
                          <a:ln>
                            <a:noFill/>
                          </a:ln>
                          <a:solidFill>
                            <a:schemeClr val="tx1"/>
                          </a:solidFill>
                          <a:effectLst/>
                          <a:latin typeface="+mn-lt"/>
                        </a:rPr>
                        <a:t>Fire breaks</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Minimum dist. between buildings</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Minimum dist. between communities</a:t>
                      </a:r>
                    </a:p>
                    <a:p>
                      <a:pPr marL="0" marR="0" lvl="0" indent="0" algn="l"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Minimum dist. between blocks</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4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2 m</a:t>
                      </a:r>
                      <a:br>
                        <a:rPr kumimoji="0" lang="en-GB" sz="2400" b="0" i="0" u="none" strike="noStrike" cap="none" normalizeH="0" baseline="0" dirty="0">
                          <a:ln>
                            <a:noFill/>
                          </a:ln>
                          <a:solidFill>
                            <a:schemeClr val="tx1"/>
                          </a:solidFill>
                          <a:effectLst/>
                          <a:latin typeface="+mn-lt"/>
                        </a:rPr>
                      </a:br>
                      <a:r>
                        <a:rPr kumimoji="0" lang="en-GB" sz="2400" b="0" i="0" u="none" strike="noStrike" cap="none" normalizeH="0" baseline="0" dirty="0">
                          <a:ln>
                            <a:noFill/>
                          </a:ln>
                          <a:solidFill>
                            <a:schemeClr val="tx1"/>
                          </a:solidFill>
                          <a:effectLst/>
                          <a:latin typeface="+mn-lt"/>
                        </a:rPr>
                        <a:t>6 m</a:t>
                      </a:r>
                      <a:br>
                        <a:rPr kumimoji="0" lang="en-GB" sz="2400" b="0" i="0" u="none" strike="noStrike" cap="none" normalizeH="0" baseline="0" dirty="0">
                          <a:ln>
                            <a:noFill/>
                          </a:ln>
                          <a:solidFill>
                            <a:schemeClr val="tx1"/>
                          </a:solidFill>
                          <a:effectLst/>
                          <a:latin typeface="+mn-lt"/>
                        </a:rPr>
                      </a:br>
                      <a:endParaRPr kumimoji="0" lang="en-GB" sz="24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15 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endParaRPr kumimoji="0" lang="en-GB" sz="24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2 times structure height</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 3-4 times if highly flammable</a:t>
                      </a:r>
                    </a:p>
                    <a:p>
                      <a:pPr marL="0" marR="0" lvl="0" indent="0" algn="ctr" defTabSz="914400" rtl="0" eaLnBrk="0" fontAlgn="base" latinLnBrk="0" hangingPunct="0">
                        <a:lnSpc>
                          <a:spcPct val="93000"/>
                        </a:lnSpc>
                        <a:spcBef>
                          <a:spcPct val="50000"/>
                        </a:spcBef>
                        <a:spcAft>
                          <a:spcPct val="0"/>
                        </a:spcAft>
                        <a:buClr>
                          <a:srgbClr val="D1002D"/>
                        </a:buClr>
                        <a:buSzPct val="100000"/>
                        <a:buFont typeface="Webdings" pitchFamily="16" charset="2"/>
                        <a:buNone/>
                        <a:tabLst/>
                      </a:pPr>
                      <a:r>
                        <a:rPr kumimoji="0" lang="en-GB" sz="2400" b="0" i="0" u="none" strike="noStrike" cap="none" normalizeH="0" baseline="0" dirty="0">
                          <a:ln>
                            <a:noFill/>
                          </a:ln>
                          <a:solidFill>
                            <a:schemeClr val="tx1"/>
                          </a:solidFill>
                          <a:effectLst/>
                          <a:latin typeface="+mn-lt"/>
                        </a:rPr>
                        <a:t>30 m per built-up 300 m</a:t>
                      </a: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4" name="Title 3">
            <a:extLst>
              <a:ext uri="{FF2B5EF4-FFF2-40B4-BE49-F238E27FC236}">
                <a16:creationId xmlns:a16="http://schemas.microsoft.com/office/drawing/2014/main" id="{A3264CE1-1555-4DDC-BC40-D3EC4AE55F00}"/>
              </a:ext>
            </a:extLst>
          </p:cNvPr>
          <p:cNvSpPr txBox="1">
            <a:spLocks/>
          </p:cNvSpPr>
          <p:nvPr/>
        </p:nvSpPr>
        <p:spPr>
          <a:xfrm>
            <a:off x="838200" y="110048"/>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Standards in Camp Layout</a:t>
            </a:r>
          </a:p>
        </p:txBody>
      </p:sp>
    </p:spTree>
    <p:extLst>
      <p:ext uri="{BB962C8B-B14F-4D97-AF65-F5344CB8AC3E}">
        <p14:creationId xmlns:p14="http://schemas.microsoft.com/office/powerpoint/2010/main" val="2754786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a:extLst>
              <a:ext uri="{FF2B5EF4-FFF2-40B4-BE49-F238E27FC236}">
                <a16:creationId xmlns:a16="http://schemas.microsoft.com/office/drawing/2014/main" id="{6ECD764F-88F3-4D09-914B-ABE79BDA1614}"/>
              </a:ext>
            </a:extLst>
          </p:cNvPr>
          <p:cNvSpPr>
            <a:spLocks noChangeArrowheads="1"/>
          </p:cNvSpPr>
          <p:nvPr/>
        </p:nvSpPr>
        <p:spPr bwMode="auto">
          <a:xfrm>
            <a:off x="8068057" y="6536937"/>
            <a:ext cx="39035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en-US" altLang="en-US" sz="1400" dirty="0">
                <a:solidFill>
                  <a:schemeClr val="tx1"/>
                </a:solidFill>
                <a:latin typeface="Times New Roman" panose="02020603050405020304" pitchFamily="18" charset="0"/>
              </a:rPr>
              <a:t>Source: UNHCR emergency handbook,  2015</a:t>
            </a:r>
            <a:r>
              <a:rPr lang="en-US" altLang="en-US" sz="1400" dirty="0">
                <a:latin typeface="Times New Roman" panose="02020603050405020304" pitchFamily="18" charset="0"/>
              </a:rPr>
              <a:t>2018)</a:t>
            </a:r>
          </a:p>
        </p:txBody>
      </p:sp>
      <p:pic>
        <p:nvPicPr>
          <p:cNvPr id="32772" name="Picture 6">
            <a:extLst>
              <a:ext uri="{FF2B5EF4-FFF2-40B4-BE49-F238E27FC236}">
                <a16:creationId xmlns:a16="http://schemas.microsoft.com/office/drawing/2014/main" id="{CC11F889-6BF3-498C-BC10-7767BB018C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021" y="1287952"/>
            <a:ext cx="7891464"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a:extLst>
              <a:ext uri="{FF2B5EF4-FFF2-40B4-BE49-F238E27FC236}">
                <a16:creationId xmlns:a16="http://schemas.microsoft.com/office/drawing/2014/main" id="{562CD74F-C841-48C2-9B20-F31D1DEF4D82}"/>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Standards in Camp Layout</a:t>
            </a:r>
          </a:p>
        </p:txBody>
      </p:sp>
    </p:spTree>
    <p:extLst>
      <p:ext uri="{BB962C8B-B14F-4D97-AF65-F5344CB8AC3E}">
        <p14:creationId xmlns:p14="http://schemas.microsoft.com/office/powerpoint/2010/main" val="4285847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a:extLst>
              <a:ext uri="{FF2B5EF4-FFF2-40B4-BE49-F238E27FC236}">
                <a16:creationId xmlns:a16="http://schemas.microsoft.com/office/drawing/2014/main" id="{6ECD764F-88F3-4D09-914B-ABE79BDA1614}"/>
              </a:ext>
            </a:extLst>
          </p:cNvPr>
          <p:cNvSpPr>
            <a:spLocks noChangeArrowheads="1"/>
          </p:cNvSpPr>
          <p:nvPr/>
        </p:nvSpPr>
        <p:spPr bwMode="auto">
          <a:xfrm>
            <a:off x="7493626" y="6352270"/>
            <a:ext cx="4946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en-US" altLang="en-US" sz="1800" dirty="0">
                <a:solidFill>
                  <a:schemeClr val="tx1"/>
                </a:solidFill>
                <a:latin typeface="Times New Roman" panose="02020603050405020304" pitchFamily="18" charset="0"/>
              </a:rPr>
              <a:t>Source: UNHCR emergency handbook,  2015</a:t>
            </a:r>
            <a:r>
              <a:rPr lang="en-US" altLang="en-US" sz="1800" dirty="0">
                <a:latin typeface="Times New Roman" panose="02020603050405020304" pitchFamily="18" charset="0"/>
              </a:rPr>
              <a:t>2018</a:t>
            </a:r>
            <a:r>
              <a:rPr lang="en-US" altLang="en-US" sz="1400" dirty="0">
                <a:latin typeface="Times New Roman" panose="02020603050405020304" pitchFamily="18" charset="0"/>
              </a:rPr>
              <a:t>)</a:t>
            </a:r>
          </a:p>
        </p:txBody>
      </p:sp>
      <p:sp>
        <p:nvSpPr>
          <p:cNvPr id="5" name="Title 3">
            <a:extLst>
              <a:ext uri="{FF2B5EF4-FFF2-40B4-BE49-F238E27FC236}">
                <a16:creationId xmlns:a16="http://schemas.microsoft.com/office/drawing/2014/main" id="{562CD74F-C841-48C2-9B20-F31D1DEF4D82}"/>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Standards in Camp Layout</a:t>
            </a:r>
          </a:p>
        </p:txBody>
      </p:sp>
      <p:graphicFrame>
        <p:nvGraphicFramePr>
          <p:cNvPr id="2" name="Table 1">
            <a:extLst>
              <a:ext uri="{FF2B5EF4-FFF2-40B4-BE49-F238E27FC236}">
                <a16:creationId xmlns:a16="http://schemas.microsoft.com/office/drawing/2014/main" id="{1824FB77-6EF5-48AF-A577-772125004B0D}"/>
              </a:ext>
            </a:extLst>
          </p:cNvPr>
          <p:cNvGraphicFramePr>
            <a:graphicFrameLocks noGrp="1"/>
          </p:cNvGraphicFramePr>
          <p:nvPr>
            <p:extLst>
              <p:ext uri="{D42A27DB-BD31-4B8C-83A1-F6EECF244321}">
                <p14:modId xmlns:p14="http://schemas.microsoft.com/office/powerpoint/2010/main" val="3596814169"/>
              </p:ext>
            </p:extLst>
          </p:nvPr>
        </p:nvGraphicFramePr>
        <p:xfrm>
          <a:off x="1157088" y="1421375"/>
          <a:ext cx="10814538" cy="4846320"/>
        </p:xfrm>
        <a:graphic>
          <a:graphicData uri="http://schemas.openxmlformats.org/drawingml/2006/table">
            <a:tbl>
              <a:tblPr firstRow="1" bandRow="1">
                <a:tableStyleId>{5C22544A-7EE6-4342-B048-85BDC9FD1C3A}</a:tableStyleId>
              </a:tblPr>
              <a:tblGrid>
                <a:gridCol w="2977661">
                  <a:extLst>
                    <a:ext uri="{9D8B030D-6E8A-4147-A177-3AD203B41FA5}">
                      <a16:colId xmlns:a16="http://schemas.microsoft.com/office/drawing/2014/main" val="1784009625"/>
                    </a:ext>
                  </a:extLst>
                </a:gridCol>
                <a:gridCol w="3387969">
                  <a:extLst>
                    <a:ext uri="{9D8B030D-6E8A-4147-A177-3AD203B41FA5}">
                      <a16:colId xmlns:a16="http://schemas.microsoft.com/office/drawing/2014/main" val="421597754"/>
                    </a:ext>
                  </a:extLst>
                </a:gridCol>
                <a:gridCol w="4448908">
                  <a:extLst>
                    <a:ext uri="{9D8B030D-6E8A-4147-A177-3AD203B41FA5}">
                      <a16:colId xmlns:a16="http://schemas.microsoft.com/office/drawing/2014/main" val="431602855"/>
                    </a:ext>
                  </a:extLst>
                </a:gridCol>
              </a:tblGrid>
              <a:tr h="260252">
                <a:tc>
                  <a:txBody>
                    <a:bodyPr/>
                    <a:lstStyle/>
                    <a:p>
                      <a:r>
                        <a:rPr lang="en-GB" sz="2400" b="0" dirty="0">
                          <a:solidFill>
                            <a:schemeClr val="tx1"/>
                          </a:solidFill>
                        </a:rPr>
                        <a:t>Communal Latrine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r>
                        <a:rPr lang="en-GB" sz="2400" b="0" dirty="0">
                          <a:solidFill>
                            <a:schemeClr val="tx1"/>
                          </a:solidFill>
                        </a:rPr>
                        <a:t>1 per 20 persons - </a:t>
                      </a:r>
                    </a:p>
                    <a:p>
                      <a:r>
                        <a:rPr lang="en-GB" sz="2400" b="0" dirty="0">
                          <a:solidFill>
                            <a:schemeClr val="tx1"/>
                          </a:solidFill>
                        </a:rPr>
                        <a:t>Emergency phase</a:t>
                      </a:r>
                    </a:p>
                  </a:txBody>
                  <a:tcP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r>
                        <a:rPr lang="en-GB" sz="2400" b="0" dirty="0">
                          <a:solidFill>
                            <a:schemeClr val="tx1"/>
                          </a:solidFill>
                        </a:rPr>
                        <a:t>Separate latrine areas for men and women</a:t>
                      </a:r>
                    </a:p>
                    <a:p>
                      <a:r>
                        <a:rPr lang="en-GB" sz="2400" b="0" dirty="0">
                          <a:solidFill>
                            <a:schemeClr val="tx1"/>
                          </a:solidFill>
                        </a:rPr>
                        <a:t>For long term accommodation use one latrine per household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2365473582"/>
                  </a:ext>
                </a:extLst>
              </a:tr>
              <a:tr h="370840">
                <a:tc>
                  <a:txBody>
                    <a:bodyPr/>
                    <a:lstStyle/>
                    <a:p>
                      <a:r>
                        <a:rPr lang="en-GB" sz="2400" dirty="0">
                          <a:solidFill>
                            <a:schemeClr val="tx1"/>
                          </a:solidFill>
                        </a:rPr>
                        <a:t>Latrine distance</a:t>
                      </a: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r>
                        <a:rPr lang="en-GB" sz="2400" dirty="0">
                          <a:solidFill>
                            <a:schemeClr val="tx1"/>
                          </a:solidFill>
                        </a:rPr>
                        <a:t>Not more than 50 m from shelter and not closer than 6 m</a:t>
                      </a:r>
                    </a:p>
                  </a:txBody>
                  <a:tcPr>
                    <a:solidFill>
                      <a:schemeClr val="accent1">
                        <a:lumMod val="40000"/>
                        <a:lumOff val="60000"/>
                      </a:schemeClr>
                    </a:solidFill>
                  </a:tcPr>
                </a:tc>
                <a:tc>
                  <a:txBody>
                    <a:bodyPr/>
                    <a:lstStyle/>
                    <a:p>
                      <a:r>
                        <a:rPr lang="en-GB" sz="2400" dirty="0">
                          <a:solidFill>
                            <a:schemeClr val="tx1"/>
                          </a:solidFill>
                        </a:rPr>
                        <a:t>Latrines must be close enough to encourage their use but far enough to prevent problems of smells and pests</a:t>
                      </a:r>
                    </a:p>
                  </a:txBody>
                  <a:tcPr>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250428184"/>
                  </a:ext>
                </a:extLst>
              </a:tr>
              <a:tr h="353646">
                <a:tc>
                  <a:txBody>
                    <a:bodyPr/>
                    <a:lstStyle/>
                    <a:p>
                      <a:r>
                        <a:rPr lang="en-GB" sz="2400" dirty="0">
                          <a:solidFill>
                            <a:schemeClr val="tx1"/>
                          </a:solidFill>
                        </a:rPr>
                        <a:t>Shower</a:t>
                      </a:r>
                    </a:p>
                  </a:txBody>
                  <a:tcPr>
                    <a:lnL w="12700" cap="flat" cmpd="sng" algn="ctr">
                      <a:solidFill>
                        <a:schemeClr val="tx1"/>
                      </a:solidFill>
                      <a:prstDash val="solid"/>
                      <a:round/>
                      <a:headEnd type="none" w="med" len="med"/>
                      <a:tailEnd type="none" w="med" len="med"/>
                    </a:lnL>
                    <a:solidFill>
                      <a:schemeClr val="accent1">
                        <a:lumMod val="20000"/>
                        <a:lumOff val="80000"/>
                      </a:schemeClr>
                    </a:solidFill>
                  </a:tcPr>
                </a:tc>
                <a:tc>
                  <a:txBody>
                    <a:bodyPr/>
                    <a:lstStyle/>
                    <a:p>
                      <a:r>
                        <a:rPr lang="en-GB" sz="2400" dirty="0">
                          <a:solidFill>
                            <a:schemeClr val="tx1"/>
                          </a:solidFill>
                        </a:rPr>
                        <a:t>1 per 50 persons</a:t>
                      </a:r>
                    </a:p>
                  </a:txBody>
                  <a:tcPr>
                    <a:solidFill>
                      <a:schemeClr val="accent1">
                        <a:lumMod val="20000"/>
                        <a:lumOff val="80000"/>
                      </a:schemeClr>
                    </a:solidFill>
                  </a:tcPr>
                </a:tc>
                <a:tc>
                  <a:txBody>
                    <a:bodyPr/>
                    <a:lstStyle/>
                    <a:p>
                      <a:r>
                        <a:rPr lang="en-GB" sz="2400" dirty="0">
                          <a:solidFill>
                            <a:schemeClr val="tx1"/>
                          </a:solidFill>
                        </a:rPr>
                        <a:t>Separate, well drained, shower areas for men and women</a:t>
                      </a:r>
                    </a:p>
                  </a:txBody>
                  <a:tcPr>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264593431"/>
                  </a:ext>
                </a:extLst>
              </a:tr>
              <a:tr h="370840">
                <a:tc>
                  <a:txBody>
                    <a:bodyPr/>
                    <a:lstStyle/>
                    <a:p>
                      <a:r>
                        <a:rPr lang="en-GB" sz="2400" dirty="0">
                          <a:solidFill>
                            <a:schemeClr val="tx1"/>
                          </a:solidFill>
                        </a:rPr>
                        <a:t>Water supply</a:t>
                      </a:r>
                    </a:p>
                  </a:txBody>
                  <a:tcPr>
                    <a:lnL w="12700" cap="flat" cmpd="sng" algn="ctr">
                      <a:solidFill>
                        <a:schemeClr val="tx1"/>
                      </a:solidFill>
                      <a:prstDash val="solid"/>
                      <a:round/>
                      <a:headEnd type="none" w="med" len="med"/>
                      <a:tailEnd type="none" w="med" len="med"/>
                    </a:lnL>
                    <a:solidFill>
                      <a:schemeClr val="accent1">
                        <a:lumMod val="40000"/>
                        <a:lumOff val="60000"/>
                      </a:schemeClr>
                    </a:solidFill>
                  </a:tcPr>
                </a:tc>
                <a:tc>
                  <a:txBody>
                    <a:bodyPr/>
                    <a:lstStyle/>
                    <a:p>
                      <a:r>
                        <a:rPr lang="en-GB" sz="2400" dirty="0">
                          <a:solidFill>
                            <a:schemeClr val="tx1"/>
                          </a:solidFill>
                        </a:rPr>
                        <a:t>20 litres /person /day</a:t>
                      </a:r>
                    </a:p>
                  </a:txBody>
                  <a:tcPr>
                    <a:solidFill>
                      <a:schemeClr val="accent1">
                        <a:lumMod val="40000"/>
                        <a:lumOff val="60000"/>
                      </a:schemeClr>
                    </a:solidFill>
                  </a:tcPr>
                </a:tc>
                <a:tc>
                  <a:txBody>
                    <a:bodyPr/>
                    <a:lstStyle/>
                    <a:p>
                      <a:endParaRPr lang="en-GB" sz="2400" dirty="0">
                        <a:solidFill>
                          <a:schemeClr val="tx1"/>
                        </a:solidFill>
                      </a:endParaRPr>
                    </a:p>
                  </a:txBody>
                  <a:tcPr>
                    <a:lnR w="12700" cap="flat" cmpd="sng" algn="ctr">
                      <a:solidFill>
                        <a:schemeClr val="tx1"/>
                      </a:solidFill>
                      <a:prstDash val="solid"/>
                      <a:round/>
                      <a:headEnd type="none" w="med" len="med"/>
                      <a:tailEnd type="none" w="med" len="med"/>
                    </a:lnR>
                    <a:solidFill>
                      <a:schemeClr val="accent1">
                        <a:lumMod val="40000"/>
                        <a:lumOff val="60000"/>
                      </a:schemeClr>
                    </a:solidFill>
                  </a:tcPr>
                </a:tc>
                <a:extLst>
                  <a:ext uri="{0D108BD9-81ED-4DB2-BD59-A6C34878D82A}">
                    <a16:rowId xmlns:a16="http://schemas.microsoft.com/office/drawing/2014/main" val="3195794081"/>
                  </a:ext>
                </a:extLst>
              </a:tr>
              <a:tr h="370840">
                <a:tc>
                  <a:txBody>
                    <a:bodyPr/>
                    <a:lstStyle/>
                    <a:p>
                      <a:r>
                        <a:rPr lang="en-GB" sz="2400" dirty="0">
                          <a:solidFill>
                            <a:schemeClr val="tx1"/>
                          </a:solidFill>
                        </a:rPr>
                        <a:t>Water tap stand</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2400" dirty="0">
                          <a:solidFill>
                            <a:schemeClr val="tx1"/>
                          </a:solidFill>
                        </a:rPr>
                        <a:t>1 per 80 persons</a:t>
                      </a: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GB" sz="2400" dirty="0">
                          <a:solidFill>
                            <a:schemeClr val="tx1"/>
                          </a:solidFill>
                        </a:rPr>
                        <a:t>1 per community</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56188778"/>
                  </a:ext>
                </a:extLst>
              </a:tr>
            </a:tbl>
          </a:graphicData>
        </a:graphic>
      </p:graphicFrame>
    </p:spTree>
    <p:extLst>
      <p:ext uri="{BB962C8B-B14F-4D97-AF65-F5344CB8AC3E}">
        <p14:creationId xmlns:p14="http://schemas.microsoft.com/office/powerpoint/2010/main" val="317004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E13B17-5D97-49FB-A3B9-1622C29C72D5}"/>
              </a:ext>
            </a:extLst>
          </p:cNvPr>
          <p:cNvSpPr txBox="1">
            <a:spLocks/>
          </p:cNvSpPr>
          <p:nvPr/>
        </p:nvSpPr>
        <p:spPr>
          <a:xfrm>
            <a:off x="838200" y="207851"/>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Video</a:t>
            </a:r>
          </a:p>
        </p:txBody>
      </p:sp>
      <p:pic>
        <p:nvPicPr>
          <p:cNvPr id="5" name="Picture 4">
            <a:extLst>
              <a:ext uri="{FF2B5EF4-FFF2-40B4-BE49-F238E27FC236}">
                <a16:creationId xmlns:a16="http://schemas.microsoft.com/office/drawing/2014/main" id="{E4313468-2178-49AE-803A-594DBCA2088E}"/>
              </a:ext>
            </a:extLst>
          </p:cNvPr>
          <p:cNvPicPr>
            <a:picLocks noChangeAspect="1"/>
          </p:cNvPicPr>
          <p:nvPr/>
        </p:nvPicPr>
        <p:blipFill>
          <a:blip r:embed="rId3"/>
          <a:stretch>
            <a:fillRect/>
          </a:stretch>
        </p:blipFill>
        <p:spPr>
          <a:xfrm>
            <a:off x="2330544" y="939157"/>
            <a:ext cx="8058782" cy="5439600"/>
          </a:xfrm>
          <a:prstGeom prst="rect">
            <a:avLst/>
          </a:prstGeom>
        </p:spPr>
      </p:pic>
      <p:sp>
        <p:nvSpPr>
          <p:cNvPr id="34819" name="Rectangle 1">
            <a:extLst>
              <a:ext uri="{FF2B5EF4-FFF2-40B4-BE49-F238E27FC236}">
                <a16:creationId xmlns:a16="http://schemas.microsoft.com/office/drawing/2014/main" id="{CC4F44F4-AA89-40D3-A732-F460B1248986}"/>
              </a:ext>
            </a:extLst>
          </p:cNvPr>
          <p:cNvSpPr>
            <a:spLocks noChangeArrowheads="1"/>
          </p:cNvSpPr>
          <p:nvPr/>
        </p:nvSpPr>
        <p:spPr bwMode="auto">
          <a:xfrm>
            <a:off x="7198144" y="4841625"/>
            <a:ext cx="30601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FontTx/>
              <a:buNone/>
            </a:pPr>
            <a:r>
              <a:rPr lang="en-US" altLang="fr-FR" sz="3200" dirty="0" err="1">
                <a:solidFill>
                  <a:schemeClr val="tx1"/>
                </a:solidFill>
                <a:latin typeface="+mn-lt"/>
              </a:rPr>
              <a:t>Azraq</a:t>
            </a:r>
            <a:r>
              <a:rPr lang="en-US" altLang="fr-FR" sz="3200" dirty="0">
                <a:solidFill>
                  <a:schemeClr val="tx1"/>
                </a:solidFill>
                <a:latin typeface="+mn-lt"/>
              </a:rPr>
              <a:t>, Jordan (1991)</a:t>
            </a:r>
            <a:endParaRPr lang="fr-CH" altLang="fr-FR" sz="3200" dirty="0">
              <a:solidFill>
                <a:schemeClr val="tx1"/>
              </a:solidFill>
              <a:latin typeface="+mn-lt"/>
            </a:endParaRPr>
          </a:p>
        </p:txBody>
      </p:sp>
    </p:spTree>
    <p:extLst>
      <p:ext uri="{BB962C8B-B14F-4D97-AF65-F5344CB8AC3E}">
        <p14:creationId xmlns:p14="http://schemas.microsoft.com/office/powerpoint/2010/main" val="160541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B363B0-D248-48A4-9912-5A725FAC8675}"/>
              </a:ext>
            </a:extLst>
          </p:cNvPr>
          <p:cNvPicPr>
            <a:picLocks noChangeAspect="1"/>
          </p:cNvPicPr>
          <p:nvPr/>
        </p:nvPicPr>
        <p:blipFill rotWithShape="1">
          <a:blip r:embed="rId3"/>
          <a:srcRect t="31512" b="250"/>
          <a:stretch/>
        </p:blipFill>
        <p:spPr>
          <a:xfrm>
            <a:off x="4441268" y="740443"/>
            <a:ext cx="7478035" cy="5377114"/>
          </a:xfrm>
          <a:prstGeom prst="rect">
            <a:avLst/>
          </a:prstGeom>
          <a:ln>
            <a:solidFill>
              <a:schemeClr val="tx1"/>
            </a:solidFill>
          </a:ln>
        </p:spPr>
      </p:pic>
      <p:pic>
        <p:nvPicPr>
          <p:cNvPr id="5" name="Picture 4">
            <a:extLst>
              <a:ext uri="{FF2B5EF4-FFF2-40B4-BE49-F238E27FC236}">
                <a16:creationId xmlns:a16="http://schemas.microsoft.com/office/drawing/2014/main" id="{EE21247D-293F-40B6-8897-A453522027C9}"/>
              </a:ext>
            </a:extLst>
          </p:cNvPr>
          <p:cNvPicPr>
            <a:picLocks noChangeAspect="1"/>
          </p:cNvPicPr>
          <p:nvPr/>
        </p:nvPicPr>
        <p:blipFill>
          <a:blip r:embed="rId4"/>
          <a:stretch>
            <a:fillRect/>
          </a:stretch>
        </p:blipFill>
        <p:spPr>
          <a:xfrm>
            <a:off x="868952" y="3167025"/>
            <a:ext cx="3295650" cy="2971800"/>
          </a:xfrm>
          <a:prstGeom prst="rect">
            <a:avLst/>
          </a:prstGeom>
        </p:spPr>
      </p:pic>
      <p:pic>
        <p:nvPicPr>
          <p:cNvPr id="6" name="Picture 5">
            <a:extLst>
              <a:ext uri="{FF2B5EF4-FFF2-40B4-BE49-F238E27FC236}">
                <a16:creationId xmlns:a16="http://schemas.microsoft.com/office/drawing/2014/main" id="{5D76A73D-9D4A-469F-908E-A3E5EC6BED23}"/>
              </a:ext>
            </a:extLst>
          </p:cNvPr>
          <p:cNvPicPr>
            <a:picLocks noChangeAspect="1"/>
          </p:cNvPicPr>
          <p:nvPr/>
        </p:nvPicPr>
        <p:blipFill>
          <a:blip r:embed="rId5"/>
          <a:stretch>
            <a:fillRect/>
          </a:stretch>
        </p:blipFill>
        <p:spPr>
          <a:xfrm>
            <a:off x="6686278" y="6216522"/>
            <a:ext cx="3295650" cy="529968"/>
          </a:xfrm>
          <a:prstGeom prst="rect">
            <a:avLst/>
          </a:prstGeom>
        </p:spPr>
      </p:pic>
      <p:sp>
        <p:nvSpPr>
          <p:cNvPr id="7" name="Text Box 1">
            <a:extLst>
              <a:ext uri="{FF2B5EF4-FFF2-40B4-BE49-F238E27FC236}">
                <a16:creationId xmlns:a16="http://schemas.microsoft.com/office/drawing/2014/main" id="{98A5ECE7-3D61-4A3E-B70C-1FAA548C3496}"/>
              </a:ext>
            </a:extLst>
          </p:cNvPr>
          <p:cNvSpPr txBox="1">
            <a:spLocks noChangeArrowheads="1"/>
          </p:cNvSpPr>
          <p:nvPr/>
        </p:nvSpPr>
        <p:spPr bwMode="auto">
          <a:xfrm>
            <a:off x="625781" y="302924"/>
            <a:ext cx="3388235" cy="16738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defPPr>
              <a:defRPr lang="fr-FR"/>
            </a:defPPr>
            <a:lvl1pPr algn="ctr" defTabSz="608915">
              <a:lnSpc>
                <a:spcPct val="90000"/>
              </a:lnSpc>
              <a:spcBef>
                <a:spcPct val="0"/>
              </a:spcBef>
              <a:buNone/>
              <a:defRPr sz="4399" u="sng">
                <a:ea typeface="+mj-ea"/>
                <a:cs typeface="+mj-cs"/>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r>
              <a:rPr lang="en-GB" altLang="fr-FR" dirty="0"/>
              <a:t>Preparing a Master Plan</a:t>
            </a:r>
          </a:p>
        </p:txBody>
      </p:sp>
      <p:sp>
        <p:nvSpPr>
          <p:cNvPr id="8" name="Rectangle 7">
            <a:extLst>
              <a:ext uri="{FF2B5EF4-FFF2-40B4-BE49-F238E27FC236}">
                <a16:creationId xmlns:a16="http://schemas.microsoft.com/office/drawing/2014/main" id="{6F5B1F8B-ADC1-42C5-B4C5-4732914A08C0}"/>
              </a:ext>
            </a:extLst>
          </p:cNvPr>
          <p:cNvSpPr/>
          <p:nvPr/>
        </p:nvSpPr>
        <p:spPr>
          <a:xfrm>
            <a:off x="868952" y="6216522"/>
            <a:ext cx="3388235" cy="338554"/>
          </a:xfrm>
          <a:prstGeom prst="rect">
            <a:avLst/>
          </a:prstGeom>
        </p:spPr>
        <p:txBody>
          <a:bodyPr wrap="none">
            <a:spAutoFit/>
          </a:bodyPr>
          <a:lstStyle/>
          <a:p>
            <a:r>
              <a:rPr lang="fr-CH" sz="1600" dirty="0">
                <a:latin typeface="TimesNewRomanPSMT"/>
              </a:rPr>
              <a:t>Sources; UNHCR, LWF/DWS-</a:t>
            </a:r>
            <a:r>
              <a:rPr lang="fr-CH" sz="1600" dirty="0" err="1">
                <a:latin typeface="TimesNewRomanPSMT"/>
              </a:rPr>
              <a:t>Dadaab</a:t>
            </a:r>
            <a:endParaRPr lang="fr-CH" sz="4400" dirty="0"/>
          </a:p>
        </p:txBody>
      </p:sp>
      <p:pic>
        <p:nvPicPr>
          <p:cNvPr id="9" name="Picture 8">
            <a:extLst>
              <a:ext uri="{FF2B5EF4-FFF2-40B4-BE49-F238E27FC236}">
                <a16:creationId xmlns:a16="http://schemas.microsoft.com/office/drawing/2014/main" id="{C2681E44-007F-4BD2-8FA2-F0F10D42C523}"/>
              </a:ext>
            </a:extLst>
          </p:cNvPr>
          <p:cNvPicPr>
            <a:picLocks noChangeAspect="1"/>
          </p:cNvPicPr>
          <p:nvPr/>
        </p:nvPicPr>
        <p:blipFill>
          <a:blip r:embed="rId6"/>
          <a:stretch>
            <a:fillRect/>
          </a:stretch>
        </p:blipFill>
        <p:spPr>
          <a:xfrm>
            <a:off x="868952" y="1932121"/>
            <a:ext cx="3295649" cy="1234904"/>
          </a:xfrm>
          <a:prstGeom prst="rect">
            <a:avLst/>
          </a:prstGeom>
        </p:spPr>
      </p:pic>
      <p:sp>
        <p:nvSpPr>
          <p:cNvPr id="2" name="Slide Number Placeholder 1">
            <a:extLst>
              <a:ext uri="{FF2B5EF4-FFF2-40B4-BE49-F238E27FC236}">
                <a16:creationId xmlns:a16="http://schemas.microsoft.com/office/drawing/2014/main" id="{B4FE0C59-BBB4-4B48-882D-BC53D27CC7BF}"/>
              </a:ext>
            </a:extLst>
          </p:cNvPr>
          <p:cNvSpPr>
            <a:spLocks noGrp="1"/>
          </p:cNvSpPr>
          <p:nvPr>
            <p:ph type="sldNum" sz="quarter" idx="12"/>
          </p:nvPr>
        </p:nvSpPr>
        <p:spPr/>
        <p:txBody>
          <a:bodyPr/>
          <a:lstStyle/>
          <a:p>
            <a:fld id="{00865948-8B76-4A50-B7DB-B45DBE1BD062}" type="slidenum">
              <a:rPr lang="fr-CH" smtClean="0"/>
              <a:t>28</a:t>
            </a:fld>
            <a:endParaRPr lang="fr-CH"/>
          </a:p>
        </p:txBody>
      </p:sp>
    </p:spTree>
    <p:extLst>
      <p:ext uri="{BB962C8B-B14F-4D97-AF65-F5344CB8AC3E}">
        <p14:creationId xmlns:p14="http://schemas.microsoft.com/office/powerpoint/2010/main" val="2457641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a:extLst>
              <a:ext uri="{FF2B5EF4-FFF2-40B4-BE49-F238E27FC236}">
                <a16:creationId xmlns:a16="http://schemas.microsoft.com/office/drawing/2014/main" id="{8F9AE2A6-C268-44CE-83AC-CDD021CDEBE3}"/>
              </a:ext>
            </a:extLst>
          </p:cNvPr>
          <p:cNvSpPr txBox="1">
            <a:spLocks noChangeArrowheads="1"/>
          </p:cNvSpPr>
          <p:nvPr/>
        </p:nvSpPr>
        <p:spPr bwMode="auto">
          <a:xfrm>
            <a:off x="662468" y="776736"/>
            <a:ext cx="3446236" cy="19081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defPPr>
              <a:defRPr lang="fr-FR"/>
            </a:defPPr>
            <a:lvl1pPr algn="ctr" defTabSz="608915">
              <a:lnSpc>
                <a:spcPct val="90000"/>
              </a:lnSpc>
              <a:spcBef>
                <a:spcPct val="0"/>
              </a:spcBef>
              <a:buNone/>
              <a:defRPr sz="4399" u="sng">
                <a:ea typeface="+mj-ea"/>
                <a:cs typeface="+mj-cs"/>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r>
              <a:rPr lang="en-GB" altLang="fr-FR" dirty="0"/>
              <a:t>Preparing a Master Plan</a:t>
            </a:r>
          </a:p>
        </p:txBody>
      </p:sp>
      <p:sp>
        <p:nvSpPr>
          <p:cNvPr id="43012" name="Rectangle 2">
            <a:extLst>
              <a:ext uri="{FF2B5EF4-FFF2-40B4-BE49-F238E27FC236}">
                <a16:creationId xmlns:a16="http://schemas.microsoft.com/office/drawing/2014/main" id="{9C312A78-941A-4A21-9D59-E42A25ED848F}"/>
              </a:ext>
            </a:extLst>
          </p:cNvPr>
          <p:cNvSpPr>
            <a:spLocks noChangeArrowheads="1"/>
          </p:cNvSpPr>
          <p:nvPr/>
        </p:nvSpPr>
        <p:spPr bwMode="auto">
          <a:xfrm>
            <a:off x="662468" y="6371512"/>
            <a:ext cx="105643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r>
              <a:rPr lang="fr-CH" altLang="fr-FR" sz="1400" dirty="0">
                <a:solidFill>
                  <a:schemeClr val="tx1"/>
                </a:solidFill>
                <a:latin typeface="Times New Roman" panose="02020603050405020304" pitchFamily="18" charset="0"/>
              </a:rPr>
              <a:t>Source: http://hhi.harvard.edu/publications/satellite-imagery-interpretation-guide-displaced-population-camps</a:t>
            </a:r>
          </a:p>
        </p:txBody>
      </p:sp>
      <p:pic>
        <p:nvPicPr>
          <p:cNvPr id="6" name="Picture 1">
            <a:extLst>
              <a:ext uri="{FF2B5EF4-FFF2-40B4-BE49-F238E27FC236}">
                <a16:creationId xmlns:a16="http://schemas.microsoft.com/office/drawing/2014/main" id="{0D155DBE-1757-40F7-9493-985601602ED1}"/>
              </a:ext>
            </a:extLst>
          </p:cNvPr>
          <p:cNvPicPr>
            <a:picLocks noChangeAspect="1"/>
          </p:cNvPicPr>
          <p:nvPr/>
        </p:nvPicPr>
        <p:blipFill rotWithShape="1">
          <a:blip r:embed="rId3">
            <a:extLst>
              <a:ext uri="{28A0092B-C50C-407E-A947-70E740481C1C}">
                <a14:useLocalDpi xmlns:a14="http://schemas.microsoft.com/office/drawing/2010/main" val="0"/>
              </a:ext>
            </a:extLst>
          </a:blip>
          <a:srcRect l="2293" t="-3" r="7156" b="42223"/>
          <a:stretch/>
        </p:blipFill>
        <p:spPr bwMode="auto">
          <a:xfrm>
            <a:off x="4171406" y="332599"/>
            <a:ext cx="7920479" cy="558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1">
            <a:extLst>
              <a:ext uri="{FF2B5EF4-FFF2-40B4-BE49-F238E27FC236}">
                <a16:creationId xmlns:a16="http://schemas.microsoft.com/office/drawing/2014/main" id="{37BA4376-7995-4407-87EC-1D3E18960787}"/>
              </a:ext>
            </a:extLst>
          </p:cNvPr>
          <p:cNvPicPr>
            <a:picLocks noChangeAspect="1"/>
          </p:cNvPicPr>
          <p:nvPr/>
        </p:nvPicPr>
        <p:blipFill rotWithShape="1">
          <a:blip r:embed="rId3">
            <a:extLst>
              <a:ext uri="{28A0092B-C50C-407E-A947-70E740481C1C}">
                <a14:useLocalDpi xmlns:a14="http://schemas.microsoft.com/office/drawing/2010/main" val="0"/>
              </a:ext>
            </a:extLst>
          </a:blip>
          <a:srcRect l="5564" t="57392" r="986" b="3207"/>
          <a:stretch/>
        </p:blipFill>
        <p:spPr bwMode="auto">
          <a:xfrm>
            <a:off x="662468" y="3587280"/>
            <a:ext cx="5796000"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580B307-28D8-4523-92B8-F849AC0DDAE7}"/>
              </a:ext>
            </a:extLst>
          </p:cNvPr>
          <p:cNvSpPr>
            <a:spLocks noGrp="1"/>
          </p:cNvSpPr>
          <p:nvPr>
            <p:ph type="sldNum" sz="quarter" idx="12"/>
          </p:nvPr>
        </p:nvSpPr>
        <p:spPr/>
        <p:txBody>
          <a:bodyPr/>
          <a:lstStyle/>
          <a:p>
            <a:fld id="{00865948-8B76-4A50-B7DB-B45DBE1BD062}" type="slidenum">
              <a:rPr lang="fr-CH" smtClean="0"/>
              <a:t>29</a:t>
            </a:fld>
            <a:endParaRPr lang="fr-CH"/>
          </a:p>
        </p:txBody>
      </p:sp>
    </p:spTree>
    <p:extLst>
      <p:ext uri="{BB962C8B-B14F-4D97-AF65-F5344CB8AC3E}">
        <p14:creationId xmlns:p14="http://schemas.microsoft.com/office/powerpoint/2010/main" val="297152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8B75C0CC-845A-46DC-88F5-7797E847C855}"/>
              </a:ext>
            </a:extLst>
          </p:cNvPr>
          <p:cNvGrpSpPr>
            <a:grpSpLocks/>
          </p:cNvGrpSpPr>
          <p:nvPr/>
        </p:nvGrpSpPr>
        <p:grpSpPr bwMode="auto">
          <a:xfrm>
            <a:off x="4306093" y="627185"/>
            <a:ext cx="3579813" cy="4143375"/>
            <a:chOff x="1776" y="-48"/>
            <a:chExt cx="2255" cy="2610"/>
          </a:xfrm>
        </p:grpSpPr>
        <p:sp>
          <p:nvSpPr>
            <p:cNvPr id="14340" name="Text Box 2">
              <a:extLst>
                <a:ext uri="{FF2B5EF4-FFF2-40B4-BE49-F238E27FC236}">
                  <a16:creationId xmlns:a16="http://schemas.microsoft.com/office/drawing/2014/main" id="{A3023D94-F10D-4D2F-AC52-6C0F85214D9D}"/>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fr-CH" altLang="fr-FR"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14341" name="Oval 3">
              <a:extLst>
                <a:ext uri="{FF2B5EF4-FFF2-40B4-BE49-F238E27FC236}">
                  <a16:creationId xmlns:a16="http://schemas.microsoft.com/office/drawing/2014/main" id="{1592B726-3E0C-4544-97CF-C856D553FF31}"/>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4339" name="Text Box 4">
            <a:extLst>
              <a:ext uri="{FF2B5EF4-FFF2-40B4-BE49-F238E27FC236}">
                <a16:creationId xmlns:a16="http://schemas.microsoft.com/office/drawing/2014/main" id="{476D9056-B943-4A11-9659-75C357938483}"/>
              </a:ext>
            </a:extLst>
          </p:cNvPr>
          <p:cNvSpPr txBox="1">
            <a:spLocks noChangeArrowheads="1"/>
          </p:cNvSpPr>
          <p:nvPr/>
        </p:nvSpPr>
        <p:spPr bwMode="auto">
          <a:xfrm>
            <a:off x="1623002" y="4981575"/>
            <a:ext cx="9172575"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en-US" altLang="fr-FR" dirty="0">
                <a:solidFill>
                  <a:schemeClr val="tx1"/>
                </a:solidFill>
                <a:latin typeface="+mn-lt"/>
                <a:ea typeface="Arial Unicode MS" panose="020B0604020202020204" pitchFamily="34" charset="-128"/>
                <a:cs typeface="Arial" panose="020B0604020202020204" pitchFamily="34" charset="0"/>
              </a:rPr>
              <a:t>What is an IDP?</a:t>
            </a:r>
          </a:p>
        </p:txBody>
      </p:sp>
      <p:sp>
        <p:nvSpPr>
          <p:cNvPr id="2" name="Slide Number Placeholder 1">
            <a:extLst>
              <a:ext uri="{FF2B5EF4-FFF2-40B4-BE49-F238E27FC236}">
                <a16:creationId xmlns:a16="http://schemas.microsoft.com/office/drawing/2014/main" id="{FD63B020-1426-4DD4-AE39-A15EF0CA5CBA}"/>
              </a:ext>
            </a:extLst>
          </p:cNvPr>
          <p:cNvSpPr>
            <a:spLocks noGrp="1"/>
          </p:cNvSpPr>
          <p:nvPr>
            <p:ph type="sldNum" sz="quarter" idx="12"/>
          </p:nvPr>
        </p:nvSpPr>
        <p:spPr/>
        <p:txBody>
          <a:bodyPr/>
          <a:lstStyle/>
          <a:p>
            <a:fld id="{00865948-8B76-4A50-B7DB-B45DBE1BD062}" type="slidenum">
              <a:rPr lang="fr-CH" smtClean="0"/>
              <a:t>3</a:t>
            </a:fld>
            <a:endParaRPr lang="fr-CH"/>
          </a:p>
        </p:txBody>
      </p:sp>
    </p:spTree>
    <p:extLst>
      <p:ext uri="{BB962C8B-B14F-4D97-AF65-F5344CB8AC3E}">
        <p14:creationId xmlns:p14="http://schemas.microsoft.com/office/powerpoint/2010/main" val="3591797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4381EB5C-735D-47C0-8C4C-288484E5DF0B}"/>
              </a:ext>
            </a:extLst>
          </p:cNvPr>
          <p:cNvSpPr txBox="1">
            <a:spLocks noChangeArrowheads="1"/>
          </p:cNvSpPr>
          <p:nvPr/>
        </p:nvSpPr>
        <p:spPr bwMode="auto">
          <a:xfrm>
            <a:off x="1469130" y="76467"/>
            <a:ext cx="6870700"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r>
              <a:rPr lang="en-GB" altLang="fr-FR" sz="4399" u="sng" dirty="0">
                <a:solidFill>
                  <a:schemeClr val="tx1"/>
                </a:solidFill>
                <a:latin typeface="+mn-lt"/>
                <a:ea typeface="+mj-ea"/>
                <a:cs typeface="+mj-cs"/>
              </a:rPr>
              <a:t>Size</a:t>
            </a:r>
            <a:r>
              <a:rPr lang="en-GB" altLang="fr-FR" sz="3600" u="sng" dirty="0">
                <a:solidFill>
                  <a:schemeClr val="tx1"/>
                </a:solidFill>
                <a:latin typeface="+mn-lt"/>
                <a:ea typeface="+mj-ea"/>
                <a:cs typeface="+mj-cs"/>
              </a:rPr>
              <a:t> </a:t>
            </a:r>
            <a:r>
              <a:rPr lang="en-GB" altLang="fr-FR" sz="4399" u="sng" dirty="0">
                <a:solidFill>
                  <a:schemeClr val="tx1"/>
                </a:solidFill>
                <a:latin typeface="+mn-lt"/>
                <a:ea typeface="+mj-ea"/>
                <a:cs typeface="+mj-cs"/>
              </a:rPr>
              <a:t>of a community unit</a:t>
            </a:r>
          </a:p>
        </p:txBody>
      </p:sp>
      <p:sp>
        <p:nvSpPr>
          <p:cNvPr id="45059" name="Text Box 2">
            <a:extLst>
              <a:ext uri="{FF2B5EF4-FFF2-40B4-BE49-F238E27FC236}">
                <a16:creationId xmlns:a16="http://schemas.microsoft.com/office/drawing/2014/main" id="{B7644501-C968-42C6-B515-5E0B433AA2F0}"/>
              </a:ext>
            </a:extLst>
          </p:cNvPr>
          <p:cNvSpPr txBox="1">
            <a:spLocks noChangeArrowheads="1"/>
          </p:cNvSpPr>
          <p:nvPr/>
        </p:nvSpPr>
        <p:spPr bwMode="auto">
          <a:xfrm>
            <a:off x="1057698" y="1515091"/>
            <a:ext cx="6635123" cy="4829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531813" indent="-531813">
              <a:lnSpc>
                <a:spcPct val="90000"/>
              </a:lnSpc>
              <a:spcBef>
                <a:spcPts val="10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sz="2800">
                <a:solidFill>
                  <a:schemeClr val="bg1"/>
                </a:solidFill>
                <a:latin typeface="Merriweather" panose="00000500000000000000" pitchFamily="2" charset="0"/>
                <a:ea typeface="SimSun" panose="02010600030101010101" pitchFamily="2" charset="-122"/>
              </a:defRPr>
            </a:lvl1pPr>
            <a:lvl2pPr marL="914400" indent="-4572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ts val="800"/>
              </a:spcBef>
              <a:buClr>
                <a:srgbClr val="000000"/>
              </a:buClr>
              <a:buNone/>
            </a:pPr>
            <a:r>
              <a:rPr lang="en-GB" altLang="fr-FR" b="1" dirty="0">
                <a:solidFill>
                  <a:schemeClr val="tx1"/>
                </a:solidFill>
                <a:latin typeface="+mn-lt"/>
              </a:rPr>
              <a:t>Space for 1 family plot = 64m2:</a:t>
            </a:r>
          </a:p>
          <a:p>
            <a:pPr>
              <a:lnSpc>
                <a:spcPct val="100000"/>
              </a:lnSpc>
              <a:spcBef>
                <a:spcPts val="700"/>
              </a:spcBef>
              <a:buClr>
                <a:srgbClr val="000000"/>
              </a:buClr>
              <a:buFont typeface="Comic Sans MS" panose="030F0702030302020204" pitchFamily="66" charset="0"/>
              <a:buChar char="•"/>
            </a:pPr>
            <a:r>
              <a:rPr lang="en-GB" altLang="fr-FR" dirty="0">
                <a:solidFill>
                  <a:schemeClr val="tx1"/>
                </a:solidFill>
                <a:latin typeface="+mn-lt"/>
              </a:rPr>
              <a:t>People per tent (16m</a:t>
            </a:r>
            <a:r>
              <a:rPr lang="en-GB" altLang="fr-FR" baseline="30000" dirty="0">
                <a:solidFill>
                  <a:schemeClr val="tx1"/>
                </a:solidFill>
                <a:latin typeface="+mn-lt"/>
              </a:rPr>
              <a:t>2</a:t>
            </a:r>
            <a:r>
              <a:rPr lang="en-GB" altLang="fr-FR" dirty="0">
                <a:solidFill>
                  <a:schemeClr val="tx1"/>
                </a:solidFill>
                <a:latin typeface="+mn-lt"/>
              </a:rPr>
              <a:t> ~ 4-5pers)</a:t>
            </a:r>
            <a:r>
              <a:rPr lang="ar-SA" altLang="fr-FR" dirty="0">
                <a:solidFill>
                  <a:schemeClr val="tx1"/>
                </a:solidFill>
                <a:latin typeface="+mn-lt"/>
                <a:cs typeface="Arial" panose="020B0604020202020204" pitchFamily="34" charset="0"/>
              </a:rPr>
              <a:t>‏</a:t>
            </a:r>
            <a:endParaRPr lang="en-GB" altLang="fr-FR" dirty="0">
              <a:solidFill>
                <a:schemeClr val="tx1"/>
              </a:solidFill>
              <a:latin typeface="+mn-lt"/>
            </a:endParaRPr>
          </a:p>
          <a:p>
            <a:pPr>
              <a:lnSpc>
                <a:spcPct val="100000"/>
              </a:lnSpc>
              <a:spcBef>
                <a:spcPts val="700"/>
              </a:spcBef>
              <a:buClr>
                <a:srgbClr val="000000"/>
              </a:buClr>
              <a:buFont typeface="Comic Sans MS" panose="030F0702030302020204" pitchFamily="66" charset="0"/>
              <a:buChar char="•"/>
            </a:pPr>
            <a:r>
              <a:rPr lang="en-GB" altLang="fr-FR" dirty="0">
                <a:solidFill>
                  <a:schemeClr val="tx1"/>
                </a:solidFill>
                <a:latin typeface="+mn-lt"/>
              </a:rPr>
              <a:t>Size of plot (type of tent)</a:t>
            </a:r>
            <a:r>
              <a:rPr lang="ar-SA" altLang="fr-FR" dirty="0">
                <a:solidFill>
                  <a:schemeClr val="tx1"/>
                </a:solidFill>
                <a:latin typeface="+mn-lt"/>
                <a:cs typeface="Arial" panose="020B0604020202020204" pitchFamily="34" charset="0"/>
              </a:rPr>
              <a:t>‏</a:t>
            </a:r>
            <a:endParaRPr lang="en-GB" altLang="fr-FR" dirty="0">
              <a:solidFill>
                <a:schemeClr val="tx1"/>
              </a:solidFill>
              <a:latin typeface="+mn-lt"/>
            </a:endParaRPr>
          </a:p>
          <a:p>
            <a:pPr lvl="1">
              <a:lnSpc>
                <a:spcPct val="100000"/>
              </a:lnSpc>
              <a:spcBef>
                <a:spcPts val="600"/>
              </a:spcBef>
              <a:buClr>
                <a:srgbClr val="000000"/>
              </a:buClr>
              <a:buFont typeface="Comic Sans MS" panose="030F0702030302020204" pitchFamily="66" charset="0"/>
              <a:buChar char="–"/>
            </a:pPr>
            <a:r>
              <a:rPr lang="en-GB" altLang="fr-FR" dirty="0">
                <a:solidFill>
                  <a:schemeClr val="tx1"/>
                </a:solidFill>
                <a:latin typeface="+mn-lt"/>
              </a:rPr>
              <a:t>extra activities (garden, cattle)</a:t>
            </a:r>
            <a:r>
              <a:rPr lang="ar-SA" altLang="fr-FR" dirty="0">
                <a:solidFill>
                  <a:schemeClr val="tx1"/>
                </a:solidFill>
                <a:latin typeface="+mn-lt"/>
                <a:cs typeface="Arial" panose="020B0604020202020204" pitchFamily="34" charset="0"/>
              </a:rPr>
              <a:t>‏</a:t>
            </a:r>
            <a:endParaRPr lang="en-GB" altLang="fr-FR" dirty="0">
              <a:solidFill>
                <a:schemeClr val="tx1"/>
              </a:solidFill>
              <a:latin typeface="+mn-lt"/>
            </a:endParaRPr>
          </a:p>
          <a:p>
            <a:pPr lvl="1">
              <a:lnSpc>
                <a:spcPct val="100000"/>
              </a:lnSpc>
              <a:spcBef>
                <a:spcPts val="600"/>
              </a:spcBef>
              <a:buClr>
                <a:srgbClr val="000000"/>
              </a:buClr>
              <a:buFont typeface="Comic Sans MS" panose="030F0702030302020204" pitchFamily="66" charset="0"/>
              <a:buChar char="–"/>
            </a:pPr>
            <a:r>
              <a:rPr lang="en-GB" altLang="fr-FR" dirty="0">
                <a:solidFill>
                  <a:schemeClr val="tx1"/>
                </a:solidFill>
                <a:latin typeface="+mn-lt"/>
              </a:rPr>
              <a:t>services (shower, latrines, water, garbage)</a:t>
            </a:r>
          </a:p>
          <a:p>
            <a:pPr marL="457200" lvl="1" indent="0">
              <a:lnSpc>
                <a:spcPct val="100000"/>
              </a:lnSpc>
              <a:spcBef>
                <a:spcPts val="600"/>
              </a:spcBef>
              <a:buClr>
                <a:srgbClr val="000000"/>
              </a:buClr>
              <a:buNone/>
            </a:pPr>
            <a:r>
              <a:rPr lang="ar-SA" altLang="fr-FR" dirty="0">
                <a:solidFill>
                  <a:schemeClr val="tx1"/>
                </a:solidFill>
                <a:latin typeface="+mn-lt"/>
                <a:cs typeface="Arial" panose="020B0604020202020204" pitchFamily="34" charset="0"/>
              </a:rPr>
              <a:t>‏</a:t>
            </a:r>
            <a:endParaRPr lang="en-GB" altLang="fr-FR" dirty="0">
              <a:solidFill>
                <a:schemeClr val="tx1"/>
              </a:solidFill>
              <a:latin typeface="+mn-lt"/>
            </a:endParaRPr>
          </a:p>
          <a:p>
            <a:pPr marL="0" indent="0">
              <a:lnSpc>
                <a:spcPct val="100000"/>
              </a:lnSpc>
              <a:spcBef>
                <a:spcPts val="700"/>
              </a:spcBef>
              <a:buClr>
                <a:srgbClr val="D1002D"/>
              </a:buClr>
              <a:buNone/>
            </a:pPr>
            <a:r>
              <a:rPr lang="en-GB" altLang="fr-FR" b="1" dirty="0">
                <a:solidFill>
                  <a:schemeClr val="tx1"/>
                </a:solidFill>
                <a:latin typeface="+mn-lt"/>
                <a:sym typeface="Wingdings" panose="05000000000000000000" pitchFamily="2" charset="2"/>
              </a:rPr>
              <a:t>Space for 1 community (grid-pattern):</a:t>
            </a:r>
          </a:p>
          <a:p>
            <a:pPr marL="0" indent="0">
              <a:lnSpc>
                <a:spcPct val="100000"/>
              </a:lnSpc>
              <a:spcBef>
                <a:spcPts val="700"/>
              </a:spcBef>
              <a:buClr>
                <a:srgbClr val="D1002D"/>
              </a:buClr>
              <a:buNone/>
            </a:pPr>
            <a:r>
              <a:rPr lang="en-US" altLang="fr-FR" dirty="0">
                <a:solidFill>
                  <a:schemeClr val="tx1"/>
                </a:solidFill>
                <a:latin typeface="+mn-lt"/>
              </a:rPr>
              <a:t>50 to 100 people per community</a:t>
            </a:r>
          </a:p>
          <a:p>
            <a:pPr marL="0" indent="0">
              <a:lnSpc>
                <a:spcPct val="100000"/>
              </a:lnSpc>
              <a:spcBef>
                <a:spcPts val="700"/>
              </a:spcBef>
              <a:buClr>
                <a:srgbClr val="D1002D"/>
              </a:buClr>
              <a:buNone/>
            </a:pPr>
            <a:r>
              <a:rPr lang="en-GB" altLang="fr-FR" dirty="0">
                <a:solidFill>
                  <a:schemeClr val="tx1"/>
                </a:solidFill>
                <a:latin typeface="+mn-lt"/>
              </a:rPr>
              <a:t>10 to 16 family plots = 1 community</a:t>
            </a:r>
          </a:p>
          <a:p>
            <a:pPr marL="0" indent="0">
              <a:lnSpc>
                <a:spcPct val="100000"/>
              </a:lnSpc>
              <a:spcBef>
                <a:spcPts val="700"/>
              </a:spcBef>
              <a:buClr>
                <a:srgbClr val="D1002D"/>
              </a:buClr>
              <a:buNone/>
            </a:pPr>
            <a:r>
              <a:rPr lang="en-GB" altLang="fr-FR" dirty="0">
                <a:solidFill>
                  <a:schemeClr val="tx1"/>
                </a:solidFill>
                <a:latin typeface="+mn-lt"/>
                <a:sym typeface="Wingdings" panose="05000000000000000000" pitchFamily="2" charset="2"/>
              </a:rPr>
              <a:t> 1 community = </a:t>
            </a:r>
            <a:r>
              <a:rPr lang="en-GB" altLang="fr-FR" dirty="0">
                <a:solidFill>
                  <a:schemeClr val="tx1"/>
                </a:solidFill>
                <a:latin typeface="+mn-lt"/>
              </a:rPr>
              <a:t> 640-1024m2</a:t>
            </a:r>
          </a:p>
          <a:p>
            <a:pPr marL="0" indent="0">
              <a:lnSpc>
                <a:spcPct val="100000"/>
              </a:lnSpc>
              <a:spcBef>
                <a:spcPts val="700"/>
              </a:spcBef>
              <a:buClr>
                <a:srgbClr val="D1002D"/>
              </a:buClr>
              <a:buNone/>
            </a:pPr>
            <a:endParaRPr lang="en-GB" altLang="fr-FR" dirty="0">
              <a:solidFill>
                <a:schemeClr val="tx1"/>
              </a:solidFill>
              <a:latin typeface="+mn-lt"/>
            </a:endParaRPr>
          </a:p>
        </p:txBody>
      </p:sp>
      <p:sp>
        <p:nvSpPr>
          <p:cNvPr id="4" name="Rectangle 10">
            <a:extLst>
              <a:ext uri="{FF2B5EF4-FFF2-40B4-BE49-F238E27FC236}">
                <a16:creationId xmlns:a16="http://schemas.microsoft.com/office/drawing/2014/main" id="{827E02E9-4F09-4D1E-A3B4-708015BBF322}"/>
              </a:ext>
            </a:extLst>
          </p:cNvPr>
          <p:cNvSpPr>
            <a:spLocks noChangeArrowheads="1"/>
          </p:cNvSpPr>
          <p:nvPr/>
        </p:nvSpPr>
        <p:spPr bwMode="auto">
          <a:xfrm>
            <a:off x="8498145" y="714713"/>
            <a:ext cx="2914017" cy="30654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 name="Rectangle 15">
            <a:extLst>
              <a:ext uri="{FF2B5EF4-FFF2-40B4-BE49-F238E27FC236}">
                <a16:creationId xmlns:a16="http://schemas.microsoft.com/office/drawing/2014/main" id="{D9982E36-D935-4C49-B2F6-DF7F235F699B}"/>
              </a:ext>
            </a:extLst>
          </p:cNvPr>
          <p:cNvSpPr>
            <a:spLocks noChangeArrowheads="1"/>
          </p:cNvSpPr>
          <p:nvPr/>
        </p:nvSpPr>
        <p:spPr bwMode="auto">
          <a:xfrm>
            <a:off x="9222524" y="1515091"/>
            <a:ext cx="1425669" cy="146466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lgn="ctr" eaLnBrk="0" fontAlgn="base" hangingPunct="0">
              <a:lnSpc>
                <a:spcPct val="95000"/>
              </a:lnSpc>
              <a:spcBef>
                <a:spcPct val="0"/>
              </a:spcBef>
              <a:spcAft>
                <a:spcPct val="0"/>
              </a:spcAft>
              <a:buClr>
                <a:schemeClr val="bg1"/>
              </a:buClr>
              <a:buSzPct val="100000"/>
            </a:pPr>
            <a:r>
              <a:rPr lang="en-GB" altLang="fr-FR" sz="2400" dirty="0"/>
              <a:t>16m</a:t>
            </a:r>
            <a:r>
              <a:rPr lang="en-GB" altLang="fr-FR" sz="2400" baseline="30000" dirty="0"/>
              <a:t>2</a:t>
            </a:r>
            <a:endParaRPr kumimoji="0" lang="fr-CH" altLang="fr-FR" sz="2400" b="0" i="0" u="none" strike="noStrike" cap="none" normalizeH="0" baseline="0" dirty="0">
              <a:ln>
                <a:noFill/>
              </a:ln>
              <a:effectLst/>
              <a:latin typeface="Times New Roman" panose="02020603050405020304" pitchFamily="18" charset="0"/>
              <a:ea typeface="SimSun" panose="02010600030101010101" pitchFamily="2" charset="-122"/>
            </a:endParaRPr>
          </a:p>
        </p:txBody>
      </p:sp>
      <p:sp>
        <p:nvSpPr>
          <p:cNvPr id="2" name="Rectangle 1">
            <a:extLst>
              <a:ext uri="{FF2B5EF4-FFF2-40B4-BE49-F238E27FC236}">
                <a16:creationId xmlns:a16="http://schemas.microsoft.com/office/drawing/2014/main" id="{641C93E8-89E6-4BB8-9B42-9FD4F37A33EB}"/>
              </a:ext>
            </a:extLst>
          </p:cNvPr>
          <p:cNvSpPr/>
          <p:nvPr/>
        </p:nvSpPr>
        <p:spPr>
          <a:xfrm>
            <a:off x="9784515" y="1145759"/>
            <a:ext cx="486030" cy="369332"/>
          </a:xfrm>
          <a:prstGeom prst="rect">
            <a:avLst/>
          </a:prstGeom>
        </p:spPr>
        <p:txBody>
          <a:bodyPr wrap="none">
            <a:spAutoFit/>
          </a:bodyPr>
          <a:lstStyle/>
          <a:p>
            <a:r>
              <a:rPr lang="en-GB" altLang="fr-FR" dirty="0"/>
              <a:t>4m</a:t>
            </a:r>
            <a:endParaRPr lang="fr-CH" dirty="0"/>
          </a:p>
        </p:txBody>
      </p:sp>
      <p:sp>
        <p:nvSpPr>
          <p:cNvPr id="7" name="Rectangle 6">
            <a:extLst>
              <a:ext uri="{FF2B5EF4-FFF2-40B4-BE49-F238E27FC236}">
                <a16:creationId xmlns:a16="http://schemas.microsoft.com/office/drawing/2014/main" id="{3B34B400-851D-482F-96D2-291D22AD9864}"/>
              </a:ext>
            </a:extLst>
          </p:cNvPr>
          <p:cNvSpPr/>
          <p:nvPr/>
        </p:nvSpPr>
        <p:spPr>
          <a:xfrm>
            <a:off x="10648193" y="1999199"/>
            <a:ext cx="486030" cy="369332"/>
          </a:xfrm>
          <a:prstGeom prst="rect">
            <a:avLst/>
          </a:prstGeom>
        </p:spPr>
        <p:txBody>
          <a:bodyPr wrap="none">
            <a:spAutoFit/>
          </a:bodyPr>
          <a:lstStyle/>
          <a:p>
            <a:r>
              <a:rPr lang="en-GB" altLang="fr-FR" dirty="0"/>
              <a:t>4m</a:t>
            </a:r>
            <a:endParaRPr lang="fr-CH" dirty="0"/>
          </a:p>
        </p:txBody>
      </p:sp>
      <p:sp>
        <p:nvSpPr>
          <p:cNvPr id="8" name="Rectangle 7">
            <a:extLst>
              <a:ext uri="{FF2B5EF4-FFF2-40B4-BE49-F238E27FC236}">
                <a16:creationId xmlns:a16="http://schemas.microsoft.com/office/drawing/2014/main" id="{EDF5D106-6C4F-4955-9EAB-FAE3A864A4EE}"/>
              </a:ext>
            </a:extLst>
          </p:cNvPr>
          <p:cNvSpPr/>
          <p:nvPr/>
        </p:nvSpPr>
        <p:spPr>
          <a:xfrm>
            <a:off x="9691701" y="206222"/>
            <a:ext cx="486030" cy="369332"/>
          </a:xfrm>
          <a:prstGeom prst="rect">
            <a:avLst/>
          </a:prstGeom>
        </p:spPr>
        <p:txBody>
          <a:bodyPr wrap="none">
            <a:spAutoFit/>
          </a:bodyPr>
          <a:lstStyle/>
          <a:p>
            <a:r>
              <a:rPr lang="en-GB" altLang="fr-FR" dirty="0"/>
              <a:t>8m</a:t>
            </a:r>
            <a:endParaRPr lang="fr-CH" dirty="0"/>
          </a:p>
        </p:txBody>
      </p:sp>
      <p:sp>
        <p:nvSpPr>
          <p:cNvPr id="9" name="Rectangle 8">
            <a:extLst>
              <a:ext uri="{FF2B5EF4-FFF2-40B4-BE49-F238E27FC236}">
                <a16:creationId xmlns:a16="http://schemas.microsoft.com/office/drawing/2014/main" id="{CB6CA18A-CB97-4FBD-A9B3-343EC7CFEDC2}"/>
              </a:ext>
            </a:extLst>
          </p:cNvPr>
          <p:cNvSpPr/>
          <p:nvPr/>
        </p:nvSpPr>
        <p:spPr>
          <a:xfrm>
            <a:off x="11527301" y="1997455"/>
            <a:ext cx="486030" cy="369332"/>
          </a:xfrm>
          <a:prstGeom prst="rect">
            <a:avLst/>
          </a:prstGeom>
        </p:spPr>
        <p:txBody>
          <a:bodyPr wrap="none">
            <a:spAutoFit/>
          </a:bodyPr>
          <a:lstStyle/>
          <a:p>
            <a:r>
              <a:rPr lang="en-GB" altLang="fr-FR" dirty="0"/>
              <a:t>8m</a:t>
            </a:r>
            <a:endParaRPr lang="fr-CH" dirty="0"/>
          </a:p>
        </p:txBody>
      </p:sp>
      <p:grpSp>
        <p:nvGrpSpPr>
          <p:cNvPr id="10" name="Organization Chart 3">
            <a:extLst>
              <a:ext uri="{FF2B5EF4-FFF2-40B4-BE49-F238E27FC236}">
                <a16:creationId xmlns:a16="http://schemas.microsoft.com/office/drawing/2014/main" id="{526F1862-53FF-4C95-BE45-626546D6CB8F}"/>
              </a:ext>
            </a:extLst>
          </p:cNvPr>
          <p:cNvGrpSpPr>
            <a:grpSpLocks/>
          </p:cNvGrpSpPr>
          <p:nvPr/>
        </p:nvGrpSpPr>
        <p:grpSpPr bwMode="auto">
          <a:xfrm>
            <a:off x="7264925" y="4359030"/>
            <a:ext cx="4757665" cy="1967758"/>
            <a:chOff x="51" y="38"/>
            <a:chExt cx="5692" cy="2622"/>
          </a:xfrm>
        </p:grpSpPr>
        <p:sp>
          <p:nvSpPr>
            <p:cNvPr id="12" name="Rectangle 5">
              <a:extLst>
                <a:ext uri="{FF2B5EF4-FFF2-40B4-BE49-F238E27FC236}">
                  <a16:creationId xmlns:a16="http://schemas.microsoft.com/office/drawing/2014/main" id="{0C1082B4-EEF8-482B-BC71-56A0E5DA06C4}"/>
                </a:ext>
              </a:extLst>
            </p:cNvPr>
            <p:cNvSpPr>
              <a:spLocks noChangeArrowheads="1"/>
            </p:cNvSpPr>
            <p:nvPr/>
          </p:nvSpPr>
          <p:spPr bwMode="auto">
            <a:xfrm>
              <a:off x="2243"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3" name="Rectangle 6">
              <a:extLst>
                <a:ext uri="{FF2B5EF4-FFF2-40B4-BE49-F238E27FC236}">
                  <a16:creationId xmlns:a16="http://schemas.microsoft.com/office/drawing/2014/main" id="{06498D28-7A3E-4F2A-870E-DA4CF5ABAFBC}"/>
                </a:ext>
              </a:extLst>
            </p:cNvPr>
            <p:cNvSpPr>
              <a:spLocks noChangeArrowheads="1"/>
            </p:cNvSpPr>
            <p:nvPr/>
          </p:nvSpPr>
          <p:spPr bwMode="auto">
            <a:xfrm>
              <a:off x="315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4" name="Rectangle 7">
              <a:extLst>
                <a:ext uri="{FF2B5EF4-FFF2-40B4-BE49-F238E27FC236}">
                  <a16:creationId xmlns:a16="http://schemas.microsoft.com/office/drawing/2014/main" id="{EAF9A08E-CB74-422E-8635-A0B586EBEE59}"/>
                </a:ext>
              </a:extLst>
            </p:cNvPr>
            <p:cNvSpPr>
              <a:spLocks noChangeArrowheads="1"/>
            </p:cNvSpPr>
            <p:nvPr/>
          </p:nvSpPr>
          <p:spPr bwMode="auto">
            <a:xfrm>
              <a:off x="4059"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5" name="Rectangle 8">
              <a:extLst>
                <a:ext uri="{FF2B5EF4-FFF2-40B4-BE49-F238E27FC236}">
                  <a16:creationId xmlns:a16="http://schemas.microsoft.com/office/drawing/2014/main" id="{8FD4C366-C5F8-44DD-BD33-A5498EDA7E43}"/>
                </a:ext>
              </a:extLst>
            </p:cNvPr>
            <p:cNvSpPr>
              <a:spLocks noChangeArrowheads="1"/>
            </p:cNvSpPr>
            <p:nvPr/>
          </p:nvSpPr>
          <p:spPr bwMode="auto">
            <a:xfrm>
              <a:off x="3152"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6" name="Rectangle 9">
              <a:extLst>
                <a:ext uri="{FF2B5EF4-FFF2-40B4-BE49-F238E27FC236}">
                  <a16:creationId xmlns:a16="http://schemas.microsoft.com/office/drawing/2014/main" id="{3EE186C9-238C-4A07-90E1-F9205AF0DA83}"/>
                </a:ext>
              </a:extLst>
            </p:cNvPr>
            <p:cNvSpPr>
              <a:spLocks noChangeArrowheads="1"/>
            </p:cNvSpPr>
            <p:nvPr/>
          </p:nvSpPr>
          <p:spPr bwMode="auto">
            <a:xfrm>
              <a:off x="4059"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7" name="Rectangle 10">
              <a:extLst>
                <a:ext uri="{FF2B5EF4-FFF2-40B4-BE49-F238E27FC236}">
                  <a16:creationId xmlns:a16="http://schemas.microsoft.com/office/drawing/2014/main" id="{9A5CA6AB-8190-4DC5-833C-A8CAD3817B53}"/>
                </a:ext>
              </a:extLst>
            </p:cNvPr>
            <p:cNvSpPr>
              <a:spLocks noChangeArrowheads="1"/>
            </p:cNvSpPr>
            <p:nvPr/>
          </p:nvSpPr>
          <p:spPr bwMode="auto">
            <a:xfrm>
              <a:off x="43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8" name="Rectangle 11">
              <a:extLst>
                <a:ext uri="{FF2B5EF4-FFF2-40B4-BE49-F238E27FC236}">
                  <a16:creationId xmlns:a16="http://schemas.microsoft.com/office/drawing/2014/main" id="{390B2A3E-EF9B-4F2E-8D42-F111DF156566}"/>
                </a:ext>
              </a:extLst>
            </p:cNvPr>
            <p:cNvSpPr>
              <a:spLocks noChangeArrowheads="1"/>
            </p:cNvSpPr>
            <p:nvPr/>
          </p:nvSpPr>
          <p:spPr bwMode="auto">
            <a:xfrm>
              <a:off x="1337"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9" name="Rectangle 12">
              <a:extLst>
                <a:ext uri="{FF2B5EF4-FFF2-40B4-BE49-F238E27FC236}">
                  <a16:creationId xmlns:a16="http://schemas.microsoft.com/office/drawing/2014/main" id="{87D7358A-8F99-42E8-8008-22395BC6822C}"/>
                </a:ext>
              </a:extLst>
            </p:cNvPr>
            <p:cNvSpPr>
              <a:spLocks noChangeArrowheads="1"/>
            </p:cNvSpPr>
            <p:nvPr/>
          </p:nvSpPr>
          <p:spPr bwMode="auto">
            <a:xfrm>
              <a:off x="430"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0" name="Rectangle 13">
              <a:extLst>
                <a:ext uri="{FF2B5EF4-FFF2-40B4-BE49-F238E27FC236}">
                  <a16:creationId xmlns:a16="http://schemas.microsoft.com/office/drawing/2014/main" id="{D6207D9D-A277-4AA0-9573-3176CF62FA5F}"/>
                </a:ext>
              </a:extLst>
            </p:cNvPr>
            <p:cNvSpPr>
              <a:spLocks noChangeArrowheads="1"/>
            </p:cNvSpPr>
            <p:nvPr/>
          </p:nvSpPr>
          <p:spPr bwMode="auto">
            <a:xfrm>
              <a:off x="1337"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1" name="Rectangle 14">
              <a:extLst>
                <a:ext uri="{FF2B5EF4-FFF2-40B4-BE49-F238E27FC236}">
                  <a16:creationId xmlns:a16="http://schemas.microsoft.com/office/drawing/2014/main" id="{DBC4DF71-8537-47B0-B7D1-1B93D67CC73C}"/>
                </a:ext>
              </a:extLst>
            </p:cNvPr>
            <p:cNvSpPr>
              <a:spLocks noChangeArrowheads="1"/>
            </p:cNvSpPr>
            <p:nvPr/>
          </p:nvSpPr>
          <p:spPr bwMode="auto">
            <a:xfrm>
              <a:off x="2245"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2" name="Rectangle 15">
              <a:extLst>
                <a:ext uri="{FF2B5EF4-FFF2-40B4-BE49-F238E27FC236}">
                  <a16:creationId xmlns:a16="http://schemas.microsoft.com/office/drawing/2014/main" id="{C54F2A29-69B0-413A-AF47-1EC969997496}"/>
                </a:ext>
              </a:extLst>
            </p:cNvPr>
            <p:cNvSpPr>
              <a:spLocks noChangeArrowheads="1"/>
            </p:cNvSpPr>
            <p:nvPr/>
          </p:nvSpPr>
          <p:spPr bwMode="auto">
            <a:xfrm>
              <a:off x="65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95000"/>
                </a:lnSpc>
                <a:spcBef>
                  <a:spcPct val="0"/>
                </a:spcBef>
                <a:spcAft>
                  <a:spcPct val="0"/>
                </a:spcAft>
                <a:buClr>
                  <a:schemeClr val="bg1"/>
                </a:buClr>
                <a:buSzPct val="100000"/>
                <a:buFont typeface="Times New Roman" panose="02020603050405020304" pitchFamily="18" charset="0"/>
                <a:buNone/>
                <a:tabLst/>
              </a:pPr>
              <a:endParaRPr kumimoji="0" lang="fr-CH" altLang="fr-FR" sz="2400" b="0" i="0" u="none" strike="noStrike" cap="none" normalizeH="0" baseline="0">
                <a:ln>
                  <a:noFill/>
                </a:ln>
                <a:effectLst/>
                <a:latin typeface="Times New Roman" panose="02020603050405020304" pitchFamily="18" charset="0"/>
                <a:ea typeface="SimSun" panose="02010600030101010101" pitchFamily="2" charset="-122"/>
              </a:endParaRPr>
            </a:p>
          </p:txBody>
        </p:sp>
        <p:sp>
          <p:nvSpPr>
            <p:cNvPr id="23" name="Text Box 16">
              <a:extLst>
                <a:ext uri="{FF2B5EF4-FFF2-40B4-BE49-F238E27FC236}">
                  <a16:creationId xmlns:a16="http://schemas.microsoft.com/office/drawing/2014/main" id="{66AB9989-4EA2-4DB8-BEEA-19FA5BA7C278}"/>
                </a:ext>
              </a:extLst>
            </p:cNvPr>
            <p:cNvSpPr txBox="1">
              <a:spLocks noChangeArrowheads="1"/>
            </p:cNvSpPr>
            <p:nvPr/>
          </p:nvSpPr>
          <p:spPr bwMode="auto">
            <a:xfrm>
              <a:off x="699" y="451"/>
              <a:ext cx="402" cy="3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n-US"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8m</a:t>
              </a:r>
              <a:endPar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endParaRPr>
            </a:p>
          </p:txBody>
        </p:sp>
        <p:sp>
          <p:nvSpPr>
            <p:cNvPr id="25" name="Line 18">
              <a:extLst>
                <a:ext uri="{FF2B5EF4-FFF2-40B4-BE49-F238E27FC236}">
                  <a16:creationId xmlns:a16="http://schemas.microsoft.com/office/drawing/2014/main" id="{A236AC19-E97E-4F36-B783-0771B3AA13C2}"/>
                </a:ext>
              </a:extLst>
            </p:cNvPr>
            <p:cNvSpPr>
              <a:spLocks noChangeShapeType="1"/>
            </p:cNvSpPr>
            <p:nvPr/>
          </p:nvSpPr>
          <p:spPr bwMode="auto">
            <a:xfrm>
              <a:off x="339" y="755"/>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6" name="Text Box 19">
              <a:extLst>
                <a:ext uri="{FF2B5EF4-FFF2-40B4-BE49-F238E27FC236}">
                  <a16:creationId xmlns:a16="http://schemas.microsoft.com/office/drawing/2014/main" id="{FF7694B5-E6BB-40BC-9BBE-31B3E94FEB91}"/>
                </a:ext>
              </a:extLst>
            </p:cNvPr>
            <p:cNvSpPr txBox="1">
              <a:spLocks noChangeArrowheads="1"/>
            </p:cNvSpPr>
            <p:nvPr/>
          </p:nvSpPr>
          <p:spPr bwMode="auto">
            <a:xfrm>
              <a:off x="51" y="1163"/>
              <a:ext cx="377" cy="3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8m</a:t>
              </a:r>
            </a:p>
          </p:txBody>
        </p:sp>
        <p:sp>
          <p:nvSpPr>
            <p:cNvPr id="27" name="Line 20">
              <a:extLst>
                <a:ext uri="{FF2B5EF4-FFF2-40B4-BE49-F238E27FC236}">
                  <a16:creationId xmlns:a16="http://schemas.microsoft.com/office/drawing/2014/main" id="{69D28D8B-122D-4D86-83B6-BB1DBD782E4C}"/>
                </a:ext>
              </a:extLst>
            </p:cNvPr>
            <p:cNvSpPr>
              <a:spLocks noChangeShapeType="1"/>
            </p:cNvSpPr>
            <p:nvPr/>
          </p:nvSpPr>
          <p:spPr bwMode="auto">
            <a:xfrm>
              <a:off x="432" y="2659"/>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8" name="Text Box 21">
              <a:extLst>
                <a:ext uri="{FF2B5EF4-FFF2-40B4-BE49-F238E27FC236}">
                  <a16:creationId xmlns:a16="http://schemas.microsoft.com/office/drawing/2014/main" id="{6A00D514-962F-4E35-B3CC-50C080112AF5}"/>
                </a:ext>
              </a:extLst>
            </p:cNvPr>
            <p:cNvSpPr txBox="1">
              <a:spLocks noChangeArrowheads="1"/>
            </p:cNvSpPr>
            <p:nvPr/>
          </p:nvSpPr>
          <p:spPr bwMode="auto">
            <a:xfrm>
              <a:off x="2562" y="1889"/>
              <a:ext cx="36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40</a:t>
              </a:r>
            </a:p>
          </p:txBody>
        </p:sp>
        <p:sp>
          <p:nvSpPr>
            <p:cNvPr id="29" name="Line 22">
              <a:extLst>
                <a:ext uri="{FF2B5EF4-FFF2-40B4-BE49-F238E27FC236}">
                  <a16:creationId xmlns:a16="http://schemas.microsoft.com/office/drawing/2014/main" id="{F56F35DD-EF4A-47C9-8D79-C10BB5F524AF}"/>
                </a:ext>
              </a:extLst>
            </p:cNvPr>
            <p:cNvSpPr>
              <a:spLocks noChangeShapeType="1"/>
            </p:cNvSpPr>
            <p:nvPr/>
          </p:nvSpPr>
          <p:spPr bwMode="auto">
            <a:xfrm>
              <a:off x="5101" y="755"/>
              <a:ext cx="1" cy="181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31" name="Rectangle 24">
              <a:extLst>
                <a:ext uri="{FF2B5EF4-FFF2-40B4-BE49-F238E27FC236}">
                  <a16:creationId xmlns:a16="http://schemas.microsoft.com/office/drawing/2014/main" id="{69564C75-EDCC-438F-85E5-89F785A32E1A}"/>
                </a:ext>
              </a:extLst>
            </p:cNvPr>
            <p:cNvSpPr>
              <a:spLocks noChangeArrowheads="1"/>
            </p:cNvSpPr>
            <p:nvPr/>
          </p:nvSpPr>
          <p:spPr bwMode="auto">
            <a:xfrm>
              <a:off x="1563"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2" name="Rectangle 25">
              <a:extLst>
                <a:ext uri="{FF2B5EF4-FFF2-40B4-BE49-F238E27FC236}">
                  <a16:creationId xmlns:a16="http://schemas.microsoft.com/office/drawing/2014/main" id="{23D9458A-F3A6-4658-95B8-EB1B01C9A5FE}"/>
                </a:ext>
              </a:extLst>
            </p:cNvPr>
            <p:cNvSpPr>
              <a:spLocks noChangeArrowheads="1"/>
            </p:cNvSpPr>
            <p:nvPr/>
          </p:nvSpPr>
          <p:spPr bwMode="auto">
            <a:xfrm>
              <a:off x="2469"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3" name="Rectangle 26">
              <a:extLst>
                <a:ext uri="{FF2B5EF4-FFF2-40B4-BE49-F238E27FC236}">
                  <a16:creationId xmlns:a16="http://schemas.microsoft.com/office/drawing/2014/main" id="{B83C30B2-BF54-4ADD-9B47-9774B852F348}"/>
                </a:ext>
              </a:extLst>
            </p:cNvPr>
            <p:cNvSpPr>
              <a:spLocks noChangeArrowheads="1"/>
            </p:cNvSpPr>
            <p:nvPr/>
          </p:nvSpPr>
          <p:spPr bwMode="auto">
            <a:xfrm>
              <a:off x="337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4" name="Rectangle 27">
              <a:extLst>
                <a:ext uri="{FF2B5EF4-FFF2-40B4-BE49-F238E27FC236}">
                  <a16:creationId xmlns:a16="http://schemas.microsoft.com/office/drawing/2014/main" id="{84E25177-C7ED-4A21-B025-7941A0F3D521}"/>
                </a:ext>
              </a:extLst>
            </p:cNvPr>
            <p:cNvSpPr>
              <a:spLocks noChangeArrowheads="1"/>
            </p:cNvSpPr>
            <p:nvPr/>
          </p:nvSpPr>
          <p:spPr bwMode="auto">
            <a:xfrm>
              <a:off x="4285"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5" name="Rectangle 28">
              <a:extLst>
                <a:ext uri="{FF2B5EF4-FFF2-40B4-BE49-F238E27FC236}">
                  <a16:creationId xmlns:a16="http://schemas.microsoft.com/office/drawing/2014/main" id="{664D6396-8745-4C9E-BAE8-3BD11DE55472}"/>
                </a:ext>
              </a:extLst>
            </p:cNvPr>
            <p:cNvSpPr>
              <a:spLocks noChangeArrowheads="1"/>
            </p:cNvSpPr>
            <p:nvPr/>
          </p:nvSpPr>
          <p:spPr bwMode="auto">
            <a:xfrm>
              <a:off x="656"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6" name="Rectangle 29">
              <a:extLst>
                <a:ext uri="{FF2B5EF4-FFF2-40B4-BE49-F238E27FC236}">
                  <a16:creationId xmlns:a16="http://schemas.microsoft.com/office/drawing/2014/main" id="{95C3A1D9-5943-4E40-BEBD-0CC25D4C7243}"/>
                </a:ext>
              </a:extLst>
            </p:cNvPr>
            <p:cNvSpPr>
              <a:spLocks noChangeArrowheads="1"/>
            </p:cNvSpPr>
            <p:nvPr/>
          </p:nvSpPr>
          <p:spPr bwMode="auto">
            <a:xfrm>
              <a:off x="1563"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7" name="Rectangle 30">
              <a:extLst>
                <a:ext uri="{FF2B5EF4-FFF2-40B4-BE49-F238E27FC236}">
                  <a16:creationId xmlns:a16="http://schemas.microsoft.com/office/drawing/2014/main" id="{665A7245-3365-435E-92DC-6FBF30E7706F}"/>
                </a:ext>
              </a:extLst>
            </p:cNvPr>
            <p:cNvSpPr>
              <a:spLocks noChangeArrowheads="1"/>
            </p:cNvSpPr>
            <p:nvPr/>
          </p:nvSpPr>
          <p:spPr bwMode="auto">
            <a:xfrm>
              <a:off x="2471"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8" name="Rectangle 31">
              <a:extLst>
                <a:ext uri="{FF2B5EF4-FFF2-40B4-BE49-F238E27FC236}">
                  <a16:creationId xmlns:a16="http://schemas.microsoft.com/office/drawing/2014/main" id="{A95FC8BE-BD25-49B9-A961-9DB69E670AAD}"/>
                </a:ext>
              </a:extLst>
            </p:cNvPr>
            <p:cNvSpPr>
              <a:spLocks noChangeArrowheads="1"/>
            </p:cNvSpPr>
            <p:nvPr/>
          </p:nvSpPr>
          <p:spPr bwMode="auto">
            <a:xfrm>
              <a:off x="3378"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9" name="Rectangle 32">
              <a:extLst>
                <a:ext uri="{FF2B5EF4-FFF2-40B4-BE49-F238E27FC236}">
                  <a16:creationId xmlns:a16="http://schemas.microsoft.com/office/drawing/2014/main" id="{7EA23C5A-2CA2-4541-8528-7E66EA9C5A51}"/>
                </a:ext>
              </a:extLst>
            </p:cNvPr>
            <p:cNvSpPr>
              <a:spLocks noChangeArrowheads="1"/>
            </p:cNvSpPr>
            <p:nvPr/>
          </p:nvSpPr>
          <p:spPr bwMode="auto">
            <a:xfrm>
              <a:off x="4285"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0" name="Line 33">
              <a:extLst>
                <a:ext uri="{FF2B5EF4-FFF2-40B4-BE49-F238E27FC236}">
                  <a16:creationId xmlns:a16="http://schemas.microsoft.com/office/drawing/2014/main" id="{F1FD1B02-C96C-4BEE-859C-DDA5EF0816FF}"/>
                </a:ext>
              </a:extLst>
            </p:cNvPr>
            <p:cNvSpPr>
              <a:spLocks noChangeShapeType="1"/>
            </p:cNvSpPr>
            <p:nvPr/>
          </p:nvSpPr>
          <p:spPr bwMode="auto">
            <a:xfrm>
              <a:off x="339" y="1662"/>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5" name="Text Box 16">
              <a:extLst>
                <a:ext uri="{FF2B5EF4-FFF2-40B4-BE49-F238E27FC236}">
                  <a16:creationId xmlns:a16="http://schemas.microsoft.com/office/drawing/2014/main" id="{BFB8C8C7-C9E5-4026-BEC0-C8E698661710}"/>
                </a:ext>
              </a:extLst>
            </p:cNvPr>
            <p:cNvSpPr txBox="1">
              <a:spLocks noChangeArrowheads="1"/>
            </p:cNvSpPr>
            <p:nvPr/>
          </p:nvSpPr>
          <p:spPr bwMode="auto">
            <a:xfrm>
              <a:off x="2293" y="38"/>
              <a:ext cx="506" cy="2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n-US"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40m</a:t>
              </a:r>
              <a:endPar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endParaRPr>
            </a:p>
          </p:txBody>
        </p:sp>
        <p:sp>
          <p:nvSpPr>
            <p:cNvPr id="49" name="Text Box 16">
              <a:extLst>
                <a:ext uri="{FF2B5EF4-FFF2-40B4-BE49-F238E27FC236}">
                  <a16:creationId xmlns:a16="http://schemas.microsoft.com/office/drawing/2014/main" id="{7190FF14-C04D-41E4-82B2-ADBFD20156CB}"/>
                </a:ext>
              </a:extLst>
            </p:cNvPr>
            <p:cNvSpPr txBox="1">
              <a:spLocks noChangeArrowheads="1"/>
            </p:cNvSpPr>
            <p:nvPr/>
          </p:nvSpPr>
          <p:spPr bwMode="auto">
            <a:xfrm>
              <a:off x="5237" y="1501"/>
              <a:ext cx="506" cy="2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lang="en-US" altLang="fr-FR" sz="1400" dirty="0">
                  <a:latin typeface="Comic Sans MS" panose="030F0702030302020204" pitchFamily="66" charset="0"/>
                  <a:ea typeface="SimSun" panose="02010600030101010101" pitchFamily="2" charset="-122"/>
                  <a:cs typeface="Arial" panose="020B0604020202020204" pitchFamily="34" charset="0"/>
                </a:rPr>
                <a:t>16</a:t>
              </a:r>
              <a:r>
                <a:rPr kumimoji="0" lang="en-US"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m</a:t>
              </a:r>
              <a:endPar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endParaRPr>
            </a:p>
          </p:txBody>
        </p:sp>
      </p:grpSp>
      <p:cxnSp>
        <p:nvCxnSpPr>
          <p:cNvPr id="6" name="Straight Arrow Connector 5">
            <a:extLst>
              <a:ext uri="{FF2B5EF4-FFF2-40B4-BE49-F238E27FC236}">
                <a16:creationId xmlns:a16="http://schemas.microsoft.com/office/drawing/2014/main" id="{268EC5C9-CA30-4101-A9F0-3FAC98A3E667}"/>
              </a:ext>
            </a:extLst>
          </p:cNvPr>
          <p:cNvCxnSpPr/>
          <p:nvPr/>
        </p:nvCxnSpPr>
        <p:spPr>
          <a:xfrm>
            <a:off x="7581712" y="4585074"/>
            <a:ext cx="379142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EE2C2BF-EEFA-42C6-A2C0-4A33DE4D164D}"/>
              </a:ext>
            </a:extLst>
          </p:cNvPr>
          <p:cNvCxnSpPr>
            <a:cxnSpLocks/>
          </p:cNvCxnSpPr>
          <p:nvPr/>
        </p:nvCxnSpPr>
        <p:spPr>
          <a:xfrm flipV="1">
            <a:off x="11567887" y="4860545"/>
            <a:ext cx="0" cy="13979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5060" name="Rectangle 45059">
            <a:extLst>
              <a:ext uri="{FF2B5EF4-FFF2-40B4-BE49-F238E27FC236}">
                <a16:creationId xmlns:a16="http://schemas.microsoft.com/office/drawing/2014/main" id="{8CE750E0-8EB9-4D13-8C7C-CFCC3F51AF68}"/>
              </a:ext>
            </a:extLst>
          </p:cNvPr>
          <p:cNvSpPr/>
          <p:nvPr/>
        </p:nvSpPr>
        <p:spPr>
          <a:xfrm>
            <a:off x="8203331" y="6356658"/>
            <a:ext cx="2717026" cy="369332"/>
          </a:xfrm>
          <a:prstGeom prst="rect">
            <a:avLst/>
          </a:prstGeom>
        </p:spPr>
        <p:txBody>
          <a:bodyPr wrap="none">
            <a:spAutoFit/>
          </a:bodyPr>
          <a:lstStyle/>
          <a:p>
            <a:r>
              <a:rPr lang="en-GB" altLang="fr-FR" dirty="0"/>
              <a:t>e.g. 10 family plots, 640m2</a:t>
            </a:r>
            <a:endParaRPr lang="fr-CH" dirty="0"/>
          </a:p>
        </p:txBody>
      </p:sp>
      <p:cxnSp>
        <p:nvCxnSpPr>
          <p:cNvPr id="51" name="Straight Arrow Connector 50">
            <a:extLst>
              <a:ext uri="{FF2B5EF4-FFF2-40B4-BE49-F238E27FC236}">
                <a16:creationId xmlns:a16="http://schemas.microsoft.com/office/drawing/2014/main" id="{FB445CAF-6DD2-4959-8F5D-B696B8F76CA9}"/>
              </a:ext>
            </a:extLst>
          </p:cNvPr>
          <p:cNvCxnSpPr>
            <a:cxnSpLocks/>
          </p:cNvCxnSpPr>
          <p:nvPr/>
        </p:nvCxnSpPr>
        <p:spPr>
          <a:xfrm>
            <a:off x="8498145" y="544354"/>
            <a:ext cx="287442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A96896F-2DFF-45BB-A942-64A4BFD01DD3}"/>
              </a:ext>
            </a:extLst>
          </p:cNvPr>
          <p:cNvCxnSpPr>
            <a:cxnSpLocks/>
          </p:cNvCxnSpPr>
          <p:nvPr/>
        </p:nvCxnSpPr>
        <p:spPr>
          <a:xfrm flipV="1">
            <a:off x="11567255" y="714713"/>
            <a:ext cx="0" cy="30654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8202871-475E-4441-BCCE-DAE607377F11}"/>
              </a:ext>
            </a:extLst>
          </p:cNvPr>
          <p:cNvSpPr/>
          <p:nvPr/>
        </p:nvSpPr>
        <p:spPr>
          <a:xfrm>
            <a:off x="11533142" y="3819888"/>
            <a:ext cx="486030" cy="369332"/>
          </a:xfrm>
          <a:prstGeom prst="rect">
            <a:avLst/>
          </a:prstGeom>
        </p:spPr>
        <p:txBody>
          <a:bodyPr wrap="square">
            <a:spAutoFit/>
          </a:bodyPr>
          <a:lstStyle/>
          <a:p>
            <a:r>
              <a:rPr lang="en-GB" altLang="fr-FR" dirty="0"/>
              <a:t>8m</a:t>
            </a:r>
            <a:endParaRPr lang="fr-CH" dirty="0"/>
          </a:p>
        </p:txBody>
      </p:sp>
      <p:cxnSp>
        <p:nvCxnSpPr>
          <p:cNvPr id="57" name="Straight Arrow Connector 56">
            <a:extLst>
              <a:ext uri="{FF2B5EF4-FFF2-40B4-BE49-F238E27FC236}">
                <a16:creationId xmlns:a16="http://schemas.microsoft.com/office/drawing/2014/main" id="{16609261-4FA6-4CFB-9C8B-FF4666DB9B13}"/>
              </a:ext>
            </a:extLst>
          </p:cNvPr>
          <p:cNvCxnSpPr>
            <a:cxnSpLocks/>
          </p:cNvCxnSpPr>
          <p:nvPr/>
        </p:nvCxnSpPr>
        <p:spPr>
          <a:xfrm>
            <a:off x="8503986" y="2366787"/>
            <a:ext cx="71853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17FBD64C-BCA4-423D-B3E7-558CC45AB006}"/>
              </a:ext>
            </a:extLst>
          </p:cNvPr>
          <p:cNvSpPr/>
          <p:nvPr/>
        </p:nvSpPr>
        <p:spPr>
          <a:xfrm>
            <a:off x="8604692" y="2421607"/>
            <a:ext cx="486030" cy="369332"/>
          </a:xfrm>
          <a:prstGeom prst="rect">
            <a:avLst/>
          </a:prstGeom>
        </p:spPr>
        <p:txBody>
          <a:bodyPr wrap="none">
            <a:spAutoFit/>
          </a:bodyPr>
          <a:lstStyle/>
          <a:p>
            <a:r>
              <a:rPr lang="en-GB" altLang="fr-FR" dirty="0"/>
              <a:t>2m</a:t>
            </a:r>
            <a:endParaRPr lang="fr-CH" dirty="0"/>
          </a:p>
        </p:txBody>
      </p:sp>
      <p:sp>
        <p:nvSpPr>
          <p:cNvPr id="3" name="Slide Number Placeholder 2">
            <a:extLst>
              <a:ext uri="{FF2B5EF4-FFF2-40B4-BE49-F238E27FC236}">
                <a16:creationId xmlns:a16="http://schemas.microsoft.com/office/drawing/2014/main" id="{1A84AAE3-3EE2-44BF-8BC9-7B732AEED6AC}"/>
              </a:ext>
            </a:extLst>
          </p:cNvPr>
          <p:cNvSpPr>
            <a:spLocks noGrp="1"/>
          </p:cNvSpPr>
          <p:nvPr>
            <p:ph type="sldNum" sz="quarter" idx="12"/>
          </p:nvPr>
        </p:nvSpPr>
        <p:spPr/>
        <p:txBody>
          <a:bodyPr/>
          <a:lstStyle/>
          <a:p>
            <a:fld id="{00865948-8B76-4A50-B7DB-B45DBE1BD062}" type="slidenum">
              <a:rPr lang="fr-CH" smtClean="0"/>
              <a:t>30</a:t>
            </a:fld>
            <a:endParaRPr lang="fr-CH"/>
          </a:p>
        </p:txBody>
      </p:sp>
    </p:spTree>
    <p:extLst>
      <p:ext uri="{BB962C8B-B14F-4D97-AF65-F5344CB8AC3E}">
        <p14:creationId xmlns:p14="http://schemas.microsoft.com/office/powerpoint/2010/main" val="541536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3">
            <a:extLst>
              <a:ext uri="{FF2B5EF4-FFF2-40B4-BE49-F238E27FC236}">
                <a16:creationId xmlns:a16="http://schemas.microsoft.com/office/drawing/2014/main" id="{D11A1769-9870-4614-A3D8-644F732314A8}"/>
              </a:ext>
            </a:extLst>
          </p:cNvPr>
          <p:cNvGrpSpPr>
            <a:grpSpLocks/>
          </p:cNvGrpSpPr>
          <p:nvPr/>
        </p:nvGrpSpPr>
        <p:grpSpPr bwMode="auto">
          <a:xfrm>
            <a:off x="1024657" y="1131967"/>
            <a:ext cx="3793601" cy="1791864"/>
            <a:chOff x="-114" y="460"/>
            <a:chExt cx="5711" cy="2563"/>
          </a:xfrm>
        </p:grpSpPr>
        <p:graphicFrame>
          <p:nvGraphicFramePr>
            <p:cNvPr id="1027" name="Diagram 1026">
              <a:extLst>
                <a:ext uri="{FF2B5EF4-FFF2-40B4-BE49-F238E27FC236}">
                  <a16:creationId xmlns:a16="http://schemas.microsoft.com/office/drawing/2014/main" id="{212658F0-B1B7-4E9B-87F5-E4112D2DB63B}"/>
                </a:ext>
              </a:extLst>
            </p:cNvPr>
            <p:cNvGraphicFramePr/>
            <p:nvPr>
              <p:extLst>
                <p:ext uri="{D42A27DB-BD31-4B8C-83A1-F6EECF244321}">
                  <p14:modId xmlns:p14="http://schemas.microsoft.com/office/powerpoint/2010/main" val="4139248202"/>
                </p:ext>
              </p:extLst>
            </p:nvPr>
          </p:nvGraphicFramePr>
          <p:xfrm>
            <a:off x="203" y="528"/>
            <a:ext cx="5126" cy="2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5">
              <a:extLst>
                <a:ext uri="{FF2B5EF4-FFF2-40B4-BE49-F238E27FC236}">
                  <a16:creationId xmlns:a16="http://schemas.microsoft.com/office/drawing/2014/main" id="{5E23EF7C-39D4-48E3-A8F2-DE898F959633}"/>
                </a:ext>
              </a:extLst>
            </p:cNvPr>
            <p:cNvSpPr>
              <a:spLocks noChangeArrowheads="1"/>
            </p:cNvSpPr>
            <p:nvPr/>
          </p:nvSpPr>
          <p:spPr bwMode="auto">
            <a:xfrm>
              <a:off x="2243"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 name="Rectangle 6">
              <a:extLst>
                <a:ext uri="{FF2B5EF4-FFF2-40B4-BE49-F238E27FC236}">
                  <a16:creationId xmlns:a16="http://schemas.microsoft.com/office/drawing/2014/main" id="{219F3826-62A4-4DFF-86A3-80447956F3A8}"/>
                </a:ext>
              </a:extLst>
            </p:cNvPr>
            <p:cNvSpPr>
              <a:spLocks noChangeArrowheads="1"/>
            </p:cNvSpPr>
            <p:nvPr/>
          </p:nvSpPr>
          <p:spPr bwMode="auto">
            <a:xfrm>
              <a:off x="315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 name="Rectangle 7">
              <a:extLst>
                <a:ext uri="{FF2B5EF4-FFF2-40B4-BE49-F238E27FC236}">
                  <a16:creationId xmlns:a16="http://schemas.microsoft.com/office/drawing/2014/main" id="{0934535F-A3FD-4D98-8E33-64AF55CDC95E}"/>
                </a:ext>
              </a:extLst>
            </p:cNvPr>
            <p:cNvSpPr>
              <a:spLocks noChangeArrowheads="1"/>
            </p:cNvSpPr>
            <p:nvPr/>
          </p:nvSpPr>
          <p:spPr bwMode="auto">
            <a:xfrm>
              <a:off x="4059"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 name="Rectangle 8">
              <a:extLst>
                <a:ext uri="{FF2B5EF4-FFF2-40B4-BE49-F238E27FC236}">
                  <a16:creationId xmlns:a16="http://schemas.microsoft.com/office/drawing/2014/main" id="{0503C986-21A7-4BD9-AD26-22115A45E0F4}"/>
                </a:ext>
              </a:extLst>
            </p:cNvPr>
            <p:cNvSpPr>
              <a:spLocks noChangeArrowheads="1"/>
            </p:cNvSpPr>
            <p:nvPr/>
          </p:nvSpPr>
          <p:spPr bwMode="auto">
            <a:xfrm>
              <a:off x="3152"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 name="Rectangle 9">
              <a:extLst>
                <a:ext uri="{FF2B5EF4-FFF2-40B4-BE49-F238E27FC236}">
                  <a16:creationId xmlns:a16="http://schemas.microsoft.com/office/drawing/2014/main" id="{A044D15B-D8B5-4E56-A161-6CAE9AC00C8B}"/>
                </a:ext>
              </a:extLst>
            </p:cNvPr>
            <p:cNvSpPr>
              <a:spLocks noChangeArrowheads="1"/>
            </p:cNvSpPr>
            <p:nvPr/>
          </p:nvSpPr>
          <p:spPr bwMode="auto">
            <a:xfrm>
              <a:off x="4059"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 name="Rectangle 10">
              <a:extLst>
                <a:ext uri="{FF2B5EF4-FFF2-40B4-BE49-F238E27FC236}">
                  <a16:creationId xmlns:a16="http://schemas.microsoft.com/office/drawing/2014/main" id="{FF8F2D29-D4B0-4848-A53C-276D96982569}"/>
                </a:ext>
              </a:extLst>
            </p:cNvPr>
            <p:cNvSpPr>
              <a:spLocks noChangeArrowheads="1"/>
            </p:cNvSpPr>
            <p:nvPr/>
          </p:nvSpPr>
          <p:spPr bwMode="auto">
            <a:xfrm>
              <a:off x="43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 name="Rectangle 11">
              <a:extLst>
                <a:ext uri="{FF2B5EF4-FFF2-40B4-BE49-F238E27FC236}">
                  <a16:creationId xmlns:a16="http://schemas.microsoft.com/office/drawing/2014/main" id="{A4852B8D-A77D-4E18-99E4-FFC3A62A327B}"/>
                </a:ext>
              </a:extLst>
            </p:cNvPr>
            <p:cNvSpPr>
              <a:spLocks noChangeArrowheads="1"/>
            </p:cNvSpPr>
            <p:nvPr/>
          </p:nvSpPr>
          <p:spPr bwMode="auto">
            <a:xfrm>
              <a:off x="1337"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 name="Rectangle 12">
              <a:extLst>
                <a:ext uri="{FF2B5EF4-FFF2-40B4-BE49-F238E27FC236}">
                  <a16:creationId xmlns:a16="http://schemas.microsoft.com/office/drawing/2014/main" id="{C965AC3B-50DB-4E72-9455-2ACC6E8349B1}"/>
                </a:ext>
              </a:extLst>
            </p:cNvPr>
            <p:cNvSpPr>
              <a:spLocks noChangeArrowheads="1"/>
            </p:cNvSpPr>
            <p:nvPr/>
          </p:nvSpPr>
          <p:spPr bwMode="auto">
            <a:xfrm>
              <a:off x="430"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1" name="Rectangle 13">
              <a:extLst>
                <a:ext uri="{FF2B5EF4-FFF2-40B4-BE49-F238E27FC236}">
                  <a16:creationId xmlns:a16="http://schemas.microsoft.com/office/drawing/2014/main" id="{684D2635-DF01-4A38-A0E6-3CABE8D0ADE4}"/>
                </a:ext>
              </a:extLst>
            </p:cNvPr>
            <p:cNvSpPr>
              <a:spLocks noChangeArrowheads="1"/>
            </p:cNvSpPr>
            <p:nvPr/>
          </p:nvSpPr>
          <p:spPr bwMode="auto">
            <a:xfrm>
              <a:off x="1337"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2" name="Rectangle 14">
              <a:extLst>
                <a:ext uri="{FF2B5EF4-FFF2-40B4-BE49-F238E27FC236}">
                  <a16:creationId xmlns:a16="http://schemas.microsoft.com/office/drawing/2014/main" id="{BBBE3C39-D41F-46B1-ADBA-8CAE1AAFB740}"/>
                </a:ext>
              </a:extLst>
            </p:cNvPr>
            <p:cNvSpPr>
              <a:spLocks noChangeArrowheads="1"/>
            </p:cNvSpPr>
            <p:nvPr/>
          </p:nvSpPr>
          <p:spPr bwMode="auto">
            <a:xfrm>
              <a:off x="2245"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3" name="Rectangle 15">
              <a:extLst>
                <a:ext uri="{FF2B5EF4-FFF2-40B4-BE49-F238E27FC236}">
                  <a16:creationId xmlns:a16="http://schemas.microsoft.com/office/drawing/2014/main" id="{20C8560F-3637-4961-BB34-925E42017B47}"/>
                </a:ext>
              </a:extLst>
            </p:cNvPr>
            <p:cNvSpPr>
              <a:spLocks noChangeArrowheads="1"/>
            </p:cNvSpPr>
            <p:nvPr/>
          </p:nvSpPr>
          <p:spPr bwMode="auto">
            <a:xfrm>
              <a:off x="65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95000"/>
                </a:lnSpc>
                <a:spcBef>
                  <a:spcPct val="0"/>
                </a:spcBef>
                <a:spcAft>
                  <a:spcPct val="0"/>
                </a:spcAft>
                <a:buClr>
                  <a:schemeClr val="bg1"/>
                </a:buClr>
                <a:buSzPct val="100000"/>
                <a:buFont typeface="Times New Roman" panose="02020603050405020304" pitchFamily="18" charset="0"/>
                <a:buNone/>
                <a:tabLst/>
              </a:pPr>
              <a:endParaRPr kumimoji="0" lang="fr-CH" altLang="fr-FR" sz="2400" b="0" i="0" u="none" strike="noStrike" cap="none" normalizeH="0" baseline="0">
                <a:ln>
                  <a:noFill/>
                </a:ln>
                <a:effectLst/>
                <a:latin typeface="Times New Roman" panose="02020603050405020304" pitchFamily="18" charset="0"/>
                <a:ea typeface="SimSun" panose="02010600030101010101" pitchFamily="2" charset="-122"/>
              </a:endParaRPr>
            </a:p>
          </p:txBody>
        </p:sp>
        <p:sp>
          <p:nvSpPr>
            <p:cNvPr id="14" name="Text Box 16">
              <a:extLst>
                <a:ext uri="{FF2B5EF4-FFF2-40B4-BE49-F238E27FC236}">
                  <a16:creationId xmlns:a16="http://schemas.microsoft.com/office/drawing/2014/main" id="{17F60499-DCC7-4455-9F65-4984387DD3BC}"/>
                </a:ext>
              </a:extLst>
            </p:cNvPr>
            <p:cNvSpPr txBox="1">
              <a:spLocks noChangeArrowheads="1"/>
            </p:cNvSpPr>
            <p:nvPr/>
          </p:nvSpPr>
          <p:spPr bwMode="auto">
            <a:xfrm>
              <a:off x="683" y="460"/>
              <a:ext cx="498"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8m</a:t>
              </a:r>
            </a:p>
          </p:txBody>
        </p:sp>
        <p:sp>
          <p:nvSpPr>
            <p:cNvPr id="15" name="Line 17">
              <a:extLst>
                <a:ext uri="{FF2B5EF4-FFF2-40B4-BE49-F238E27FC236}">
                  <a16:creationId xmlns:a16="http://schemas.microsoft.com/office/drawing/2014/main" id="{AA2E2D93-372D-4856-A8E5-A8BB77BC7E1B}"/>
                </a:ext>
              </a:extLst>
            </p:cNvPr>
            <p:cNvSpPr>
              <a:spLocks noChangeShapeType="1"/>
            </p:cNvSpPr>
            <p:nvPr/>
          </p:nvSpPr>
          <p:spPr bwMode="auto">
            <a:xfrm>
              <a:off x="430" y="623"/>
              <a:ext cx="907"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dirty="0"/>
            </a:p>
          </p:txBody>
        </p:sp>
        <p:sp>
          <p:nvSpPr>
            <p:cNvPr id="16" name="Line 18">
              <a:extLst>
                <a:ext uri="{FF2B5EF4-FFF2-40B4-BE49-F238E27FC236}">
                  <a16:creationId xmlns:a16="http://schemas.microsoft.com/office/drawing/2014/main" id="{E532C157-BA8D-4045-A192-C72FC7ED46C6}"/>
                </a:ext>
              </a:extLst>
            </p:cNvPr>
            <p:cNvSpPr>
              <a:spLocks noChangeShapeType="1"/>
            </p:cNvSpPr>
            <p:nvPr/>
          </p:nvSpPr>
          <p:spPr bwMode="auto">
            <a:xfrm>
              <a:off x="339" y="755"/>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7" name="Text Box 19">
              <a:extLst>
                <a:ext uri="{FF2B5EF4-FFF2-40B4-BE49-F238E27FC236}">
                  <a16:creationId xmlns:a16="http://schemas.microsoft.com/office/drawing/2014/main" id="{47E57CE3-425D-493C-ABAF-B6E99FABBEFB}"/>
                </a:ext>
              </a:extLst>
            </p:cNvPr>
            <p:cNvSpPr txBox="1">
              <a:spLocks noChangeArrowheads="1"/>
            </p:cNvSpPr>
            <p:nvPr/>
          </p:nvSpPr>
          <p:spPr bwMode="auto">
            <a:xfrm>
              <a:off x="-114" y="1027"/>
              <a:ext cx="543"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8m</a:t>
              </a:r>
            </a:p>
          </p:txBody>
        </p:sp>
        <p:sp>
          <p:nvSpPr>
            <p:cNvPr id="18" name="Line 20">
              <a:extLst>
                <a:ext uri="{FF2B5EF4-FFF2-40B4-BE49-F238E27FC236}">
                  <a16:creationId xmlns:a16="http://schemas.microsoft.com/office/drawing/2014/main" id="{EA231842-9DD0-4D5F-A20D-817000D368D3}"/>
                </a:ext>
              </a:extLst>
            </p:cNvPr>
            <p:cNvSpPr>
              <a:spLocks noChangeShapeType="1"/>
            </p:cNvSpPr>
            <p:nvPr/>
          </p:nvSpPr>
          <p:spPr bwMode="auto">
            <a:xfrm>
              <a:off x="432" y="2659"/>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9" name="Text Box 21">
              <a:extLst>
                <a:ext uri="{FF2B5EF4-FFF2-40B4-BE49-F238E27FC236}">
                  <a16:creationId xmlns:a16="http://schemas.microsoft.com/office/drawing/2014/main" id="{9D73B919-B54D-4162-B0D1-E66F8F3711BC}"/>
                </a:ext>
              </a:extLst>
            </p:cNvPr>
            <p:cNvSpPr txBox="1">
              <a:spLocks noChangeArrowheads="1"/>
            </p:cNvSpPr>
            <p:nvPr/>
          </p:nvSpPr>
          <p:spPr bwMode="auto">
            <a:xfrm>
              <a:off x="2562" y="1889"/>
              <a:ext cx="36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40</a:t>
              </a:r>
            </a:p>
          </p:txBody>
        </p:sp>
        <p:sp>
          <p:nvSpPr>
            <p:cNvPr id="20" name="Line 22">
              <a:extLst>
                <a:ext uri="{FF2B5EF4-FFF2-40B4-BE49-F238E27FC236}">
                  <a16:creationId xmlns:a16="http://schemas.microsoft.com/office/drawing/2014/main" id="{5ED18934-0DB7-40BA-8559-CF5A04967136}"/>
                </a:ext>
              </a:extLst>
            </p:cNvPr>
            <p:cNvSpPr>
              <a:spLocks noChangeShapeType="1"/>
            </p:cNvSpPr>
            <p:nvPr/>
          </p:nvSpPr>
          <p:spPr bwMode="auto">
            <a:xfrm>
              <a:off x="5101" y="755"/>
              <a:ext cx="1" cy="181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1" name="Text Box 23">
              <a:extLst>
                <a:ext uri="{FF2B5EF4-FFF2-40B4-BE49-F238E27FC236}">
                  <a16:creationId xmlns:a16="http://schemas.microsoft.com/office/drawing/2014/main" id="{B2F5C043-A272-4C2E-B308-0B47861C57B5}"/>
                </a:ext>
              </a:extLst>
            </p:cNvPr>
            <p:cNvSpPr txBox="1">
              <a:spLocks noChangeArrowheads="1"/>
            </p:cNvSpPr>
            <p:nvPr/>
          </p:nvSpPr>
          <p:spPr bwMode="auto">
            <a:xfrm>
              <a:off x="5010" y="1528"/>
              <a:ext cx="587"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16m</a:t>
              </a:r>
            </a:p>
          </p:txBody>
        </p:sp>
        <p:sp>
          <p:nvSpPr>
            <p:cNvPr id="22" name="Rectangle 24">
              <a:extLst>
                <a:ext uri="{FF2B5EF4-FFF2-40B4-BE49-F238E27FC236}">
                  <a16:creationId xmlns:a16="http://schemas.microsoft.com/office/drawing/2014/main" id="{30863014-3405-4B70-96C9-4DAACFA890E5}"/>
                </a:ext>
              </a:extLst>
            </p:cNvPr>
            <p:cNvSpPr>
              <a:spLocks noChangeArrowheads="1"/>
            </p:cNvSpPr>
            <p:nvPr/>
          </p:nvSpPr>
          <p:spPr bwMode="auto">
            <a:xfrm>
              <a:off x="1563"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3" name="Rectangle 25">
              <a:extLst>
                <a:ext uri="{FF2B5EF4-FFF2-40B4-BE49-F238E27FC236}">
                  <a16:creationId xmlns:a16="http://schemas.microsoft.com/office/drawing/2014/main" id="{A874CF97-60D8-4AAC-A999-A6F249878685}"/>
                </a:ext>
              </a:extLst>
            </p:cNvPr>
            <p:cNvSpPr>
              <a:spLocks noChangeArrowheads="1"/>
            </p:cNvSpPr>
            <p:nvPr/>
          </p:nvSpPr>
          <p:spPr bwMode="auto">
            <a:xfrm>
              <a:off x="2469"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4" name="Rectangle 26">
              <a:extLst>
                <a:ext uri="{FF2B5EF4-FFF2-40B4-BE49-F238E27FC236}">
                  <a16:creationId xmlns:a16="http://schemas.microsoft.com/office/drawing/2014/main" id="{59E5F022-1D8E-437C-8778-9E78D590B32B}"/>
                </a:ext>
              </a:extLst>
            </p:cNvPr>
            <p:cNvSpPr>
              <a:spLocks noChangeArrowheads="1"/>
            </p:cNvSpPr>
            <p:nvPr/>
          </p:nvSpPr>
          <p:spPr bwMode="auto">
            <a:xfrm>
              <a:off x="337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5" name="Rectangle 27">
              <a:extLst>
                <a:ext uri="{FF2B5EF4-FFF2-40B4-BE49-F238E27FC236}">
                  <a16:creationId xmlns:a16="http://schemas.microsoft.com/office/drawing/2014/main" id="{F88A9A15-13F6-44CB-ADCE-CB931239010F}"/>
                </a:ext>
              </a:extLst>
            </p:cNvPr>
            <p:cNvSpPr>
              <a:spLocks noChangeArrowheads="1"/>
            </p:cNvSpPr>
            <p:nvPr/>
          </p:nvSpPr>
          <p:spPr bwMode="auto">
            <a:xfrm>
              <a:off x="4285"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6" name="Rectangle 28">
              <a:extLst>
                <a:ext uri="{FF2B5EF4-FFF2-40B4-BE49-F238E27FC236}">
                  <a16:creationId xmlns:a16="http://schemas.microsoft.com/office/drawing/2014/main" id="{D1D983CB-3D85-4BBC-A2EA-A4D1255F6113}"/>
                </a:ext>
              </a:extLst>
            </p:cNvPr>
            <p:cNvSpPr>
              <a:spLocks noChangeArrowheads="1"/>
            </p:cNvSpPr>
            <p:nvPr/>
          </p:nvSpPr>
          <p:spPr bwMode="auto">
            <a:xfrm>
              <a:off x="656"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7" name="Rectangle 29">
              <a:extLst>
                <a:ext uri="{FF2B5EF4-FFF2-40B4-BE49-F238E27FC236}">
                  <a16:creationId xmlns:a16="http://schemas.microsoft.com/office/drawing/2014/main" id="{B81F1085-28C2-47CE-81CB-E100F312A3B4}"/>
                </a:ext>
              </a:extLst>
            </p:cNvPr>
            <p:cNvSpPr>
              <a:spLocks noChangeArrowheads="1"/>
            </p:cNvSpPr>
            <p:nvPr/>
          </p:nvSpPr>
          <p:spPr bwMode="auto">
            <a:xfrm>
              <a:off x="1563"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8" name="Rectangle 30">
              <a:extLst>
                <a:ext uri="{FF2B5EF4-FFF2-40B4-BE49-F238E27FC236}">
                  <a16:creationId xmlns:a16="http://schemas.microsoft.com/office/drawing/2014/main" id="{48F6EA7C-21C7-4373-9AA6-8ED07BD669D7}"/>
                </a:ext>
              </a:extLst>
            </p:cNvPr>
            <p:cNvSpPr>
              <a:spLocks noChangeArrowheads="1"/>
            </p:cNvSpPr>
            <p:nvPr/>
          </p:nvSpPr>
          <p:spPr bwMode="auto">
            <a:xfrm>
              <a:off x="2471"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9" name="Rectangle 31">
              <a:extLst>
                <a:ext uri="{FF2B5EF4-FFF2-40B4-BE49-F238E27FC236}">
                  <a16:creationId xmlns:a16="http://schemas.microsoft.com/office/drawing/2014/main" id="{9FA17803-70FD-408E-8E21-77E24304EC83}"/>
                </a:ext>
              </a:extLst>
            </p:cNvPr>
            <p:cNvSpPr>
              <a:spLocks noChangeArrowheads="1"/>
            </p:cNvSpPr>
            <p:nvPr/>
          </p:nvSpPr>
          <p:spPr bwMode="auto">
            <a:xfrm>
              <a:off x="3378"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0" name="Rectangle 32">
              <a:extLst>
                <a:ext uri="{FF2B5EF4-FFF2-40B4-BE49-F238E27FC236}">
                  <a16:creationId xmlns:a16="http://schemas.microsoft.com/office/drawing/2014/main" id="{2E13F018-5183-4C7C-818D-F1D823D71F72}"/>
                </a:ext>
              </a:extLst>
            </p:cNvPr>
            <p:cNvSpPr>
              <a:spLocks noChangeArrowheads="1"/>
            </p:cNvSpPr>
            <p:nvPr/>
          </p:nvSpPr>
          <p:spPr bwMode="auto">
            <a:xfrm>
              <a:off x="4285"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1" name="Line 33">
              <a:extLst>
                <a:ext uri="{FF2B5EF4-FFF2-40B4-BE49-F238E27FC236}">
                  <a16:creationId xmlns:a16="http://schemas.microsoft.com/office/drawing/2014/main" id="{F1E13E63-80F8-4F2C-8AAE-1174242C330E}"/>
                </a:ext>
              </a:extLst>
            </p:cNvPr>
            <p:cNvSpPr>
              <a:spLocks noChangeShapeType="1"/>
            </p:cNvSpPr>
            <p:nvPr/>
          </p:nvSpPr>
          <p:spPr bwMode="auto">
            <a:xfrm>
              <a:off x="339" y="1662"/>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025" name="Text Box 35">
              <a:extLst>
                <a:ext uri="{FF2B5EF4-FFF2-40B4-BE49-F238E27FC236}">
                  <a16:creationId xmlns:a16="http://schemas.microsoft.com/office/drawing/2014/main" id="{2EF6B06E-A61E-4C95-A685-9C3F28A2B532}"/>
                </a:ext>
              </a:extLst>
            </p:cNvPr>
            <p:cNvSpPr txBox="1">
              <a:spLocks noChangeArrowheads="1"/>
            </p:cNvSpPr>
            <p:nvPr/>
          </p:nvSpPr>
          <p:spPr bwMode="auto">
            <a:xfrm>
              <a:off x="2472" y="2630"/>
              <a:ext cx="543" cy="2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40m</a:t>
              </a:r>
            </a:p>
          </p:txBody>
        </p:sp>
      </p:grpSp>
      <p:sp>
        <p:nvSpPr>
          <p:cNvPr id="37" name="Text Box 1">
            <a:extLst>
              <a:ext uri="{FF2B5EF4-FFF2-40B4-BE49-F238E27FC236}">
                <a16:creationId xmlns:a16="http://schemas.microsoft.com/office/drawing/2014/main" id="{D936A868-3B7C-4358-9561-171E2D633AAA}"/>
              </a:ext>
            </a:extLst>
          </p:cNvPr>
          <p:cNvSpPr txBox="1">
            <a:spLocks noChangeArrowheads="1"/>
          </p:cNvSpPr>
          <p:nvPr/>
        </p:nvSpPr>
        <p:spPr bwMode="auto">
          <a:xfrm>
            <a:off x="3395209" y="153877"/>
            <a:ext cx="6870700"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r>
              <a:rPr lang="en-GB" altLang="fr-FR" sz="4399" u="sng" dirty="0">
                <a:solidFill>
                  <a:schemeClr val="tx1"/>
                </a:solidFill>
                <a:latin typeface="+mn-lt"/>
                <a:ea typeface="+mj-ea"/>
                <a:cs typeface="+mj-cs"/>
              </a:rPr>
              <a:t>Design of Community Unit</a:t>
            </a:r>
          </a:p>
        </p:txBody>
      </p:sp>
      <p:grpSp>
        <p:nvGrpSpPr>
          <p:cNvPr id="40" name="Organization Chart 3">
            <a:extLst>
              <a:ext uri="{FF2B5EF4-FFF2-40B4-BE49-F238E27FC236}">
                <a16:creationId xmlns:a16="http://schemas.microsoft.com/office/drawing/2014/main" id="{8C4CC731-E82E-4898-A2AE-52258C9411E4}"/>
              </a:ext>
            </a:extLst>
          </p:cNvPr>
          <p:cNvGrpSpPr>
            <a:grpSpLocks/>
          </p:cNvGrpSpPr>
          <p:nvPr/>
        </p:nvGrpSpPr>
        <p:grpSpPr bwMode="auto">
          <a:xfrm>
            <a:off x="3686755" y="2751964"/>
            <a:ext cx="3862331" cy="1744323"/>
            <a:chOff x="-181" y="528"/>
            <a:chExt cx="5779" cy="2450"/>
          </a:xfrm>
        </p:grpSpPr>
        <p:graphicFrame>
          <p:nvGraphicFramePr>
            <p:cNvPr id="41" name="Diagram 40">
              <a:extLst>
                <a:ext uri="{FF2B5EF4-FFF2-40B4-BE49-F238E27FC236}">
                  <a16:creationId xmlns:a16="http://schemas.microsoft.com/office/drawing/2014/main" id="{BD1CC259-3850-43D3-82B6-1029A7E138DB}"/>
                </a:ext>
              </a:extLst>
            </p:cNvPr>
            <p:cNvGraphicFramePr/>
            <p:nvPr>
              <p:extLst>
                <p:ext uri="{D42A27DB-BD31-4B8C-83A1-F6EECF244321}">
                  <p14:modId xmlns:p14="http://schemas.microsoft.com/office/powerpoint/2010/main" val="664542204"/>
                </p:ext>
              </p:extLst>
            </p:nvPr>
          </p:nvGraphicFramePr>
          <p:xfrm>
            <a:off x="203" y="528"/>
            <a:ext cx="5126" cy="24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2" name="Rectangle 5">
              <a:extLst>
                <a:ext uri="{FF2B5EF4-FFF2-40B4-BE49-F238E27FC236}">
                  <a16:creationId xmlns:a16="http://schemas.microsoft.com/office/drawing/2014/main" id="{11676DAB-B812-4F92-8ED9-342F1927F634}"/>
                </a:ext>
              </a:extLst>
            </p:cNvPr>
            <p:cNvSpPr>
              <a:spLocks noChangeArrowheads="1"/>
            </p:cNvSpPr>
            <p:nvPr/>
          </p:nvSpPr>
          <p:spPr bwMode="auto">
            <a:xfrm>
              <a:off x="430"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3" name="Rectangle 6">
              <a:extLst>
                <a:ext uri="{FF2B5EF4-FFF2-40B4-BE49-F238E27FC236}">
                  <a16:creationId xmlns:a16="http://schemas.microsoft.com/office/drawing/2014/main" id="{9A646440-EB8F-4082-9CB1-5CC0B12AC35D}"/>
                </a:ext>
              </a:extLst>
            </p:cNvPr>
            <p:cNvSpPr>
              <a:spLocks noChangeArrowheads="1"/>
            </p:cNvSpPr>
            <p:nvPr/>
          </p:nvSpPr>
          <p:spPr bwMode="auto">
            <a:xfrm>
              <a:off x="430"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4" name="Rectangle 7">
              <a:extLst>
                <a:ext uri="{FF2B5EF4-FFF2-40B4-BE49-F238E27FC236}">
                  <a16:creationId xmlns:a16="http://schemas.microsoft.com/office/drawing/2014/main" id="{0408EDEC-D243-4755-B5AE-8452DE71D9D2}"/>
                </a:ext>
              </a:extLst>
            </p:cNvPr>
            <p:cNvSpPr>
              <a:spLocks noChangeArrowheads="1"/>
            </p:cNvSpPr>
            <p:nvPr/>
          </p:nvSpPr>
          <p:spPr bwMode="auto">
            <a:xfrm>
              <a:off x="656"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5" name="Rectangle 8">
              <a:extLst>
                <a:ext uri="{FF2B5EF4-FFF2-40B4-BE49-F238E27FC236}">
                  <a16:creationId xmlns:a16="http://schemas.microsoft.com/office/drawing/2014/main" id="{20CD9447-0A45-4D46-B30F-758FE29EB4AA}"/>
                </a:ext>
              </a:extLst>
            </p:cNvPr>
            <p:cNvSpPr>
              <a:spLocks noChangeArrowheads="1"/>
            </p:cNvSpPr>
            <p:nvPr/>
          </p:nvSpPr>
          <p:spPr bwMode="auto">
            <a:xfrm>
              <a:off x="1336"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6" name="Rectangle 9">
              <a:extLst>
                <a:ext uri="{FF2B5EF4-FFF2-40B4-BE49-F238E27FC236}">
                  <a16:creationId xmlns:a16="http://schemas.microsoft.com/office/drawing/2014/main" id="{33EDCDD3-0F0C-4865-936E-6C8F784C6010}"/>
                </a:ext>
              </a:extLst>
            </p:cNvPr>
            <p:cNvSpPr>
              <a:spLocks noChangeArrowheads="1"/>
            </p:cNvSpPr>
            <p:nvPr/>
          </p:nvSpPr>
          <p:spPr bwMode="auto">
            <a:xfrm>
              <a:off x="2243"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7" name="Rectangle 10">
              <a:extLst>
                <a:ext uri="{FF2B5EF4-FFF2-40B4-BE49-F238E27FC236}">
                  <a16:creationId xmlns:a16="http://schemas.microsoft.com/office/drawing/2014/main" id="{DC2225A8-C7D0-4BD0-8C31-271DA3538C43}"/>
                </a:ext>
              </a:extLst>
            </p:cNvPr>
            <p:cNvSpPr>
              <a:spLocks noChangeArrowheads="1"/>
            </p:cNvSpPr>
            <p:nvPr/>
          </p:nvSpPr>
          <p:spPr bwMode="auto">
            <a:xfrm>
              <a:off x="3150" y="754"/>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8" name="Rectangle 11">
              <a:extLst>
                <a:ext uri="{FF2B5EF4-FFF2-40B4-BE49-F238E27FC236}">
                  <a16:creationId xmlns:a16="http://schemas.microsoft.com/office/drawing/2014/main" id="{A5E4056E-ECBF-40BC-B0D0-095866203F2E}"/>
                </a:ext>
              </a:extLst>
            </p:cNvPr>
            <p:cNvSpPr>
              <a:spLocks noChangeArrowheads="1"/>
            </p:cNvSpPr>
            <p:nvPr/>
          </p:nvSpPr>
          <p:spPr bwMode="auto">
            <a:xfrm>
              <a:off x="4057" y="754"/>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9" name="Rectangle 12">
              <a:extLst>
                <a:ext uri="{FF2B5EF4-FFF2-40B4-BE49-F238E27FC236}">
                  <a16:creationId xmlns:a16="http://schemas.microsoft.com/office/drawing/2014/main" id="{B08C9114-08AD-431D-9F6B-29DD348D2A12}"/>
                </a:ext>
              </a:extLst>
            </p:cNvPr>
            <p:cNvSpPr>
              <a:spLocks noChangeArrowheads="1"/>
            </p:cNvSpPr>
            <p:nvPr/>
          </p:nvSpPr>
          <p:spPr bwMode="auto">
            <a:xfrm>
              <a:off x="1565"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0" name="Rectangle 13">
              <a:extLst>
                <a:ext uri="{FF2B5EF4-FFF2-40B4-BE49-F238E27FC236}">
                  <a16:creationId xmlns:a16="http://schemas.microsoft.com/office/drawing/2014/main" id="{FEF7BEAB-1F04-4D77-8ECF-BC06A7432FD2}"/>
                </a:ext>
              </a:extLst>
            </p:cNvPr>
            <p:cNvSpPr>
              <a:spLocks noChangeArrowheads="1"/>
            </p:cNvSpPr>
            <p:nvPr/>
          </p:nvSpPr>
          <p:spPr bwMode="auto">
            <a:xfrm>
              <a:off x="2471"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 name="Rectangle 14">
              <a:extLst>
                <a:ext uri="{FF2B5EF4-FFF2-40B4-BE49-F238E27FC236}">
                  <a16:creationId xmlns:a16="http://schemas.microsoft.com/office/drawing/2014/main" id="{1BB6AAA4-F667-4936-BCEE-D26B95F98A81}"/>
                </a:ext>
              </a:extLst>
            </p:cNvPr>
            <p:cNvSpPr>
              <a:spLocks noChangeArrowheads="1"/>
            </p:cNvSpPr>
            <p:nvPr/>
          </p:nvSpPr>
          <p:spPr bwMode="auto">
            <a:xfrm>
              <a:off x="3379" y="86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2" name="Rectangle 15">
              <a:extLst>
                <a:ext uri="{FF2B5EF4-FFF2-40B4-BE49-F238E27FC236}">
                  <a16:creationId xmlns:a16="http://schemas.microsoft.com/office/drawing/2014/main" id="{6D14DD32-DB25-4FF0-80A2-F2EC067DF0C3}"/>
                </a:ext>
              </a:extLst>
            </p:cNvPr>
            <p:cNvSpPr>
              <a:spLocks noChangeArrowheads="1"/>
            </p:cNvSpPr>
            <p:nvPr/>
          </p:nvSpPr>
          <p:spPr bwMode="auto">
            <a:xfrm rot="2700000">
              <a:off x="4241" y="1027"/>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3" name="Rectangle 16">
              <a:extLst>
                <a:ext uri="{FF2B5EF4-FFF2-40B4-BE49-F238E27FC236}">
                  <a16:creationId xmlns:a16="http://schemas.microsoft.com/office/drawing/2014/main" id="{D4E5A409-D57D-44D2-9259-1E0EB91689AA}"/>
                </a:ext>
              </a:extLst>
            </p:cNvPr>
            <p:cNvSpPr>
              <a:spLocks noChangeArrowheads="1"/>
            </p:cNvSpPr>
            <p:nvPr/>
          </p:nvSpPr>
          <p:spPr bwMode="auto">
            <a:xfrm>
              <a:off x="656"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4" name="Rectangle 17">
              <a:extLst>
                <a:ext uri="{FF2B5EF4-FFF2-40B4-BE49-F238E27FC236}">
                  <a16:creationId xmlns:a16="http://schemas.microsoft.com/office/drawing/2014/main" id="{DBF48E2A-8273-4D8F-A4B5-375A971A13FC}"/>
                </a:ext>
              </a:extLst>
            </p:cNvPr>
            <p:cNvSpPr>
              <a:spLocks noChangeArrowheads="1"/>
            </p:cNvSpPr>
            <p:nvPr/>
          </p:nvSpPr>
          <p:spPr bwMode="auto">
            <a:xfrm>
              <a:off x="1336"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5" name="Rectangle 18">
              <a:extLst>
                <a:ext uri="{FF2B5EF4-FFF2-40B4-BE49-F238E27FC236}">
                  <a16:creationId xmlns:a16="http://schemas.microsoft.com/office/drawing/2014/main" id="{F996E499-055E-4CC5-801A-31A966F16875}"/>
                </a:ext>
              </a:extLst>
            </p:cNvPr>
            <p:cNvSpPr>
              <a:spLocks noChangeArrowheads="1"/>
            </p:cNvSpPr>
            <p:nvPr/>
          </p:nvSpPr>
          <p:spPr bwMode="auto">
            <a:xfrm>
              <a:off x="2243"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6" name="Rectangle 19">
              <a:extLst>
                <a:ext uri="{FF2B5EF4-FFF2-40B4-BE49-F238E27FC236}">
                  <a16:creationId xmlns:a16="http://schemas.microsoft.com/office/drawing/2014/main" id="{36B721D5-8B79-4B11-AFDD-9820A11B6CD9}"/>
                </a:ext>
              </a:extLst>
            </p:cNvPr>
            <p:cNvSpPr>
              <a:spLocks noChangeArrowheads="1"/>
            </p:cNvSpPr>
            <p:nvPr/>
          </p:nvSpPr>
          <p:spPr bwMode="auto">
            <a:xfrm>
              <a:off x="3150" y="1889"/>
              <a:ext cx="907" cy="68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7" name="Rectangle 20">
              <a:extLst>
                <a:ext uri="{FF2B5EF4-FFF2-40B4-BE49-F238E27FC236}">
                  <a16:creationId xmlns:a16="http://schemas.microsoft.com/office/drawing/2014/main" id="{4B839ABA-D9EB-4714-8165-B81DCA84A9F3}"/>
                </a:ext>
              </a:extLst>
            </p:cNvPr>
            <p:cNvSpPr>
              <a:spLocks noChangeArrowheads="1"/>
            </p:cNvSpPr>
            <p:nvPr/>
          </p:nvSpPr>
          <p:spPr bwMode="auto">
            <a:xfrm>
              <a:off x="4057"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8" name="Rectangle 21">
              <a:extLst>
                <a:ext uri="{FF2B5EF4-FFF2-40B4-BE49-F238E27FC236}">
                  <a16:creationId xmlns:a16="http://schemas.microsoft.com/office/drawing/2014/main" id="{C51C3F6F-8B2D-42E6-9DB9-A1DF5BD26402}"/>
                </a:ext>
              </a:extLst>
            </p:cNvPr>
            <p:cNvSpPr>
              <a:spLocks noChangeArrowheads="1"/>
            </p:cNvSpPr>
            <p:nvPr/>
          </p:nvSpPr>
          <p:spPr bwMode="auto">
            <a:xfrm>
              <a:off x="1565"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9" name="Rectangle 22">
              <a:extLst>
                <a:ext uri="{FF2B5EF4-FFF2-40B4-BE49-F238E27FC236}">
                  <a16:creationId xmlns:a16="http://schemas.microsoft.com/office/drawing/2014/main" id="{B8A46769-EFAE-4998-9495-79F2D69B3159}"/>
                </a:ext>
              </a:extLst>
            </p:cNvPr>
            <p:cNvSpPr>
              <a:spLocks noChangeArrowheads="1"/>
            </p:cNvSpPr>
            <p:nvPr/>
          </p:nvSpPr>
          <p:spPr bwMode="auto">
            <a:xfrm>
              <a:off x="2471"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0" name="Rectangle 23">
              <a:extLst>
                <a:ext uri="{FF2B5EF4-FFF2-40B4-BE49-F238E27FC236}">
                  <a16:creationId xmlns:a16="http://schemas.microsoft.com/office/drawing/2014/main" id="{C43E9018-F1CF-4758-ADEC-71225830F1C6}"/>
                </a:ext>
              </a:extLst>
            </p:cNvPr>
            <p:cNvSpPr>
              <a:spLocks noChangeArrowheads="1"/>
            </p:cNvSpPr>
            <p:nvPr/>
          </p:nvSpPr>
          <p:spPr bwMode="auto">
            <a:xfrm>
              <a:off x="3379" y="2001"/>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1" name="Rectangle 24">
              <a:extLst>
                <a:ext uri="{FF2B5EF4-FFF2-40B4-BE49-F238E27FC236}">
                  <a16:creationId xmlns:a16="http://schemas.microsoft.com/office/drawing/2014/main" id="{4F781248-26F9-42FD-9464-E50A0D682D2F}"/>
                </a:ext>
              </a:extLst>
            </p:cNvPr>
            <p:cNvSpPr>
              <a:spLocks noChangeArrowheads="1"/>
            </p:cNvSpPr>
            <p:nvPr/>
          </p:nvSpPr>
          <p:spPr bwMode="auto">
            <a:xfrm rot="2700000">
              <a:off x="4241" y="1888"/>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64" name="Line 27">
              <a:extLst>
                <a:ext uri="{FF2B5EF4-FFF2-40B4-BE49-F238E27FC236}">
                  <a16:creationId xmlns:a16="http://schemas.microsoft.com/office/drawing/2014/main" id="{9DEF4F0F-B53D-47BD-8ED6-F9F00D43766A}"/>
                </a:ext>
              </a:extLst>
            </p:cNvPr>
            <p:cNvSpPr>
              <a:spLocks noChangeShapeType="1"/>
            </p:cNvSpPr>
            <p:nvPr/>
          </p:nvSpPr>
          <p:spPr bwMode="auto">
            <a:xfrm>
              <a:off x="339" y="755"/>
              <a:ext cx="1" cy="680"/>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65" name="Text Box 28">
              <a:extLst>
                <a:ext uri="{FF2B5EF4-FFF2-40B4-BE49-F238E27FC236}">
                  <a16:creationId xmlns:a16="http://schemas.microsoft.com/office/drawing/2014/main" id="{0CED21E5-4759-4DBB-9C56-1B13B160633D}"/>
                </a:ext>
              </a:extLst>
            </p:cNvPr>
            <p:cNvSpPr txBox="1">
              <a:spLocks noChangeArrowheads="1"/>
            </p:cNvSpPr>
            <p:nvPr/>
          </p:nvSpPr>
          <p:spPr bwMode="auto">
            <a:xfrm>
              <a:off x="-73" y="989"/>
              <a:ext cx="405"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6m</a:t>
              </a:r>
            </a:p>
          </p:txBody>
        </p:sp>
        <p:sp>
          <p:nvSpPr>
            <p:cNvPr id="66" name="Line 29">
              <a:extLst>
                <a:ext uri="{FF2B5EF4-FFF2-40B4-BE49-F238E27FC236}">
                  <a16:creationId xmlns:a16="http://schemas.microsoft.com/office/drawing/2014/main" id="{FD1E46E0-C670-4716-8793-1AF907A00521}"/>
                </a:ext>
              </a:extLst>
            </p:cNvPr>
            <p:cNvSpPr>
              <a:spLocks noChangeShapeType="1"/>
            </p:cNvSpPr>
            <p:nvPr/>
          </p:nvSpPr>
          <p:spPr bwMode="auto">
            <a:xfrm>
              <a:off x="430" y="2660"/>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67" name="Line 30">
              <a:extLst>
                <a:ext uri="{FF2B5EF4-FFF2-40B4-BE49-F238E27FC236}">
                  <a16:creationId xmlns:a16="http://schemas.microsoft.com/office/drawing/2014/main" id="{EBCB3557-85F6-4F04-8C6F-BCAAAEE5029A}"/>
                </a:ext>
              </a:extLst>
            </p:cNvPr>
            <p:cNvSpPr>
              <a:spLocks noChangeShapeType="1"/>
            </p:cNvSpPr>
            <p:nvPr/>
          </p:nvSpPr>
          <p:spPr bwMode="auto">
            <a:xfrm>
              <a:off x="339" y="1889"/>
              <a:ext cx="1" cy="680"/>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69" name="Line 32">
              <a:extLst>
                <a:ext uri="{FF2B5EF4-FFF2-40B4-BE49-F238E27FC236}">
                  <a16:creationId xmlns:a16="http://schemas.microsoft.com/office/drawing/2014/main" id="{4B79FD24-F023-4F43-976A-B0DBF65526B7}"/>
                </a:ext>
              </a:extLst>
            </p:cNvPr>
            <p:cNvSpPr>
              <a:spLocks noChangeShapeType="1"/>
            </p:cNvSpPr>
            <p:nvPr/>
          </p:nvSpPr>
          <p:spPr bwMode="auto">
            <a:xfrm>
              <a:off x="339" y="1435"/>
              <a:ext cx="1" cy="45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0" name="Text Box 33">
              <a:extLst>
                <a:ext uri="{FF2B5EF4-FFF2-40B4-BE49-F238E27FC236}">
                  <a16:creationId xmlns:a16="http://schemas.microsoft.com/office/drawing/2014/main" id="{560907D1-E14D-4D47-B298-F73A8E4AA400}"/>
                </a:ext>
              </a:extLst>
            </p:cNvPr>
            <p:cNvSpPr txBox="1">
              <a:spLocks noChangeArrowheads="1"/>
            </p:cNvSpPr>
            <p:nvPr/>
          </p:nvSpPr>
          <p:spPr bwMode="auto">
            <a:xfrm>
              <a:off x="-181" y="1514"/>
              <a:ext cx="534"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4m</a:t>
              </a:r>
            </a:p>
          </p:txBody>
        </p:sp>
        <p:sp>
          <p:nvSpPr>
            <p:cNvPr id="71" name="Line 34">
              <a:extLst>
                <a:ext uri="{FF2B5EF4-FFF2-40B4-BE49-F238E27FC236}">
                  <a16:creationId xmlns:a16="http://schemas.microsoft.com/office/drawing/2014/main" id="{1B5D0A46-9470-4B20-8504-15529312D81C}"/>
                </a:ext>
              </a:extLst>
            </p:cNvPr>
            <p:cNvSpPr>
              <a:spLocks noChangeShapeType="1"/>
            </p:cNvSpPr>
            <p:nvPr/>
          </p:nvSpPr>
          <p:spPr bwMode="auto">
            <a:xfrm>
              <a:off x="5101" y="755"/>
              <a:ext cx="1" cy="1814"/>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2" name="Text Box 35">
              <a:extLst>
                <a:ext uri="{FF2B5EF4-FFF2-40B4-BE49-F238E27FC236}">
                  <a16:creationId xmlns:a16="http://schemas.microsoft.com/office/drawing/2014/main" id="{49C05C3B-4E01-4240-84E8-2B294A04C6B0}"/>
                </a:ext>
              </a:extLst>
            </p:cNvPr>
            <p:cNvSpPr txBox="1">
              <a:spLocks noChangeArrowheads="1"/>
            </p:cNvSpPr>
            <p:nvPr/>
          </p:nvSpPr>
          <p:spPr bwMode="auto">
            <a:xfrm flipH="1">
              <a:off x="5015" y="1617"/>
              <a:ext cx="583"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16m</a:t>
              </a:r>
            </a:p>
          </p:txBody>
        </p:sp>
        <p:sp>
          <p:nvSpPr>
            <p:cNvPr id="73" name="Text Box 36">
              <a:extLst>
                <a:ext uri="{FF2B5EF4-FFF2-40B4-BE49-F238E27FC236}">
                  <a16:creationId xmlns:a16="http://schemas.microsoft.com/office/drawing/2014/main" id="{4369A226-CA27-4739-8E0A-3B678C5A932E}"/>
                </a:ext>
              </a:extLst>
            </p:cNvPr>
            <p:cNvSpPr txBox="1">
              <a:spLocks noChangeArrowheads="1"/>
            </p:cNvSpPr>
            <p:nvPr/>
          </p:nvSpPr>
          <p:spPr bwMode="auto">
            <a:xfrm>
              <a:off x="2235" y="2608"/>
              <a:ext cx="902"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40m</a:t>
              </a:r>
            </a:p>
          </p:txBody>
        </p:sp>
        <p:sp>
          <p:nvSpPr>
            <p:cNvPr id="117" name="Text Box 28">
              <a:extLst>
                <a:ext uri="{FF2B5EF4-FFF2-40B4-BE49-F238E27FC236}">
                  <a16:creationId xmlns:a16="http://schemas.microsoft.com/office/drawing/2014/main" id="{D08004B4-73AB-4C3A-A145-96FAD1481479}"/>
                </a:ext>
              </a:extLst>
            </p:cNvPr>
            <p:cNvSpPr txBox="1">
              <a:spLocks noChangeArrowheads="1"/>
            </p:cNvSpPr>
            <p:nvPr/>
          </p:nvSpPr>
          <p:spPr bwMode="auto">
            <a:xfrm>
              <a:off x="-72" y="2044"/>
              <a:ext cx="405" cy="2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6m</a:t>
              </a:r>
            </a:p>
          </p:txBody>
        </p:sp>
      </p:grpSp>
      <p:grpSp>
        <p:nvGrpSpPr>
          <p:cNvPr id="74" name="Content Placeholder 3073">
            <a:extLst>
              <a:ext uri="{FF2B5EF4-FFF2-40B4-BE49-F238E27FC236}">
                <a16:creationId xmlns:a16="http://schemas.microsoft.com/office/drawing/2014/main" id="{934976E6-0B8E-4E22-AEB0-BAD461FDED14}"/>
              </a:ext>
            </a:extLst>
          </p:cNvPr>
          <p:cNvGrpSpPr>
            <a:grpSpLocks/>
          </p:cNvGrpSpPr>
          <p:nvPr/>
        </p:nvGrpSpPr>
        <p:grpSpPr bwMode="auto">
          <a:xfrm>
            <a:off x="5599134" y="4526617"/>
            <a:ext cx="3877298" cy="2191880"/>
            <a:chOff x="-55" y="455"/>
            <a:chExt cx="5837" cy="3445"/>
          </a:xfrm>
        </p:grpSpPr>
        <p:graphicFrame>
          <p:nvGraphicFramePr>
            <p:cNvPr id="75" name="Diagram 74">
              <a:extLst>
                <a:ext uri="{FF2B5EF4-FFF2-40B4-BE49-F238E27FC236}">
                  <a16:creationId xmlns:a16="http://schemas.microsoft.com/office/drawing/2014/main" id="{0EF51106-EBF9-47CF-B5A8-7CDCF0581D09}"/>
                </a:ext>
              </a:extLst>
            </p:cNvPr>
            <p:cNvGraphicFramePr/>
            <p:nvPr>
              <p:extLst>
                <p:ext uri="{D42A27DB-BD31-4B8C-83A1-F6EECF244321}">
                  <p14:modId xmlns:p14="http://schemas.microsoft.com/office/powerpoint/2010/main" val="2034611538"/>
                </p:ext>
              </p:extLst>
            </p:nvPr>
          </p:nvGraphicFramePr>
          <p:xfrm>
            <a:off x="203" y="528"/>
            <a:ext cx="5126" cy="326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6" name="Rectangle 4">
              <a:extLst>
                <a:ext uri="{FF2B5EF4-FFF2-40B4-BE49-F238E27FC236}">
                  <a16:creationId xmlns:a16="http://schemas.microsoft.com/office/drawing/2014/main" id="{A185486F-8E2F-491D-9D40-272056A9FA89}"/>
                </a:ext>
              </a:extLst>
            </p:cNvPr>
            <p:cNvSpPr>
              <a:spLocks noChangeArrowheads="1"/>
            </p:cNvSpPr>
            <p:nvPr/>
          </p:nvSpPr>
          <p:spPr bwMode="auto">
            <a:xfrm>
              <a:off x="43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7" name="Rectangle 5">
              <a:extLst>
                <a:ext uri="{FF2B5EF4-FFF2-40B4-BE49-F238E27FC236}">
                  <a16:creationId xmlns:a16="http://schemas.microsoft.com/office/drawing/2014/main" id="{F04FCAB1-E618-4662-9FD5-B588F5366CDE}"/>
                </a:ext>
              </a:extLst>
            </p:cNvPr>
            <p:cNvSpPr>
              <a:spLocks noChangeArrowheads="1"/>
            </p:cNvSpPr>
            <p:nvPr/>
          </p:nvSpPr>
          <p:spPr bwMode="auto">
            <a:xfrm>
              <a:off x="1337"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8" name="Rectangle 6">
              <a:extLst>
                <a:ext uri="{FF2B5EF4-FFF2-40B4-BE49-F238E27FC236}">
                  <a16:creationId xmlns:a16="http://schemas.microsoft.com/office/drawing/2014/main" id="{E10A16E3-9BE9-4C17-B538-2C71426F861B}"/>
                </a:ext>
              </a:extLst>
            </p:cNvPr>
            <p:cNvSpPr>
              <a:spLocks noChangeArrowheads="1"/>
            </p:cNvSpPr>
            <p:nvPr/>
          </p:nvSpPr>
          <p:spPr bwMode="auto">
            <a:xfrm>
              <a:off x="2243"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79" name="Rectangle 7">
              <a:extLst>
                <a:ext uri="{FF2B5EF4-FFF2-40B4-BE49-F238E27FC236}">
                  <a16:creationId xmlns:a16="http://schemas.microsoft.com/office/drawing/2014/main" id="{9D39A354-DE23-4CBE-927A-88107A16EF3F}"/>
                </a:ext>
              </a:extLst>
            </p:cNvPr>
            <p:cNvSpPr>
              <a:spLocks noChangeArrowheads="1"/>
            </p:cNvSpPr>
            <p:nvPr/>
          </p:nvSpPr>
          <p:spPr bwMode="auto">
            <a:xfrm>
              <a:off x="3150"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0" name="Rectangle 8">
              <a:extLst>
                <a:ext uri="{FF2B5EF4-FFF2-40B4-BE49-F238E27FC236}">
                  <a16:creationId xmlns:a16="http://schemas.microsoft.com/office/drawing/2014/main" id="{CB80B549-74AC-407D-B14D-5F3191497EDE}"/>
                </a:ext>
              </a:extLst>
            </p:cNvPr>
            <p:cNvSpPr>
              <a:spLocks noChangeArrowheads="1"/>
            </p:cNvSpPr>
            <p:nvPr/>
          </p:nvSpPr>
          <p:spPr bwMode="auto">
            <a:xfrm>
              <a:off x="4059" y="755"/>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1" name="Rectangle 9">
              <a:extLst>
                <a:ext uri="{FF2B5EF4-FFF2-40B4-BE49-F238E27FC236}">
                  <a16:creationId xmlns:a16="http://schemas.microsoft.com/office/drawing/2014/main" id="{BA0A284B-C4F0-4AC5-954A-B797A8640419}"/>
                </a:ext>
              </a:extLst>
            </p:cNvPr>
            <p:cNvSpPr>
              <a:spLocks noChangeArrowheads="1"/>
            </p:cNvSpPr>
            <p:nvPr/>
          </p:nvSpPr>
          <p:spPr bwMode="auto">
            <a:xfrm>
              <a:off x="430" y="1662"/>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2" name="Rectangle 10">
              <a:extLst>
                <a:ext uri="{FF2B5EF4-FFF2-40B4-BE49-F238E27FC236}">
                  <a16:creationId xmlns:a16="http://schemas.microsoft.com/office/drawing/2014/main" id="{2F6E340C-9445-4D3F-B329-59E05DBBCFEC}"/>
                </a:ext>
              </a:extLst>
            </p:cNvPr>
            <p:cNvSpPr>
              <a:spLocks noChangeArrowheads="1"/>
            </p:cNvSpPr>
            <p:nvPr/>
          </p:nvSpPr>
          <p:spPr bwMode="auto">
            <a:xfrm>
              <a:off x="4059" y="1663"/>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3" name="Rectangle 11">
              <a:extLst>
                <a:ext uri="{FF2B5EF4-FFF2-40B4-BE49-F238E27FC236}">
                  <a16:creationId xmlns:a16="http://schemas.microsoft.com/office/drawing/2014/main" id="{B40717F4-EC50-435F-9480-2ADC93462267}"/>
                </a:ext>
              </a:extLst>
            </p:cNvPr>
            <p:cNvSpPr>
              <a:spLocks noChangeArrowheads="1"/>
            </p:cNvSpPr>
            <p:nvPr/>
          </p:nvSpPr>
          <p:spPr bwMode="auto">
            <a:xfrm>
              <a:off x="430" y="2570"/>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4" name="Rectangle 12">
              <a:extLst>
                <a:ext uri="{FF2B5EF4-FFF2-40B4-BE49-F238E27FC236}">
                  <a16:creationId xmlns:a16="http://schemas.microsoft.com/office/drawing/2014/main" id="{D82213AD-3288-4EB0-A38C-92768B6AC15A}"/>
                </a:ext>
              </a:extLst>
            </p:cNvPr>
            <p:cNvSpPr>
              <a:spLocks noChangeArrowheads="1"/>
            </p:cNvSpPr>
            <p:nvPr/>
          </p:nvSpPr>
          <p:spPr bwMode="auto">
            <a:xfrm>
              <a:off x="1337" y="2569"/>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5" name="Rectangle 13">
              <a:extLst>
                <a:ext uri="{FF2B5EF4-FFF2-40B4-BE49-F238E27FC236}">
                  <a16:creationId xmlns:a16="http://schemas.microsoft.com/office/drawing/2014/main" id="{70EFA775-4A9C-4635-A783-0E142776D414}"/>
                </a:ext>
              </a:extLst>
            </p:cNvPr>
            <p:cNvSpPr>
              <a:spLocks noChangeArrowheads="1"/>
            </p:cNvSpPr>
            <p:nvPr/>
          </p:nvSpPr>
          <p:spPr bwMode="auto">
            <a:xfrm>
              <a:off x="2245" y="2570"/>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6" name="Rectangle 14">
              <a:extLst>
                <a:ext uri="{FF2B5EF4-FFF2-40B4-BE49-F238E27FC236}">
                  <a16:creationId xmlns:a16="http://schemas.microsoft.com/office/drawing/2014/main" id="{EF7883E2-C86B-4D84-980C-D72E31E6A211}"/>
                </a:ext>
              </a:extLst>
            </p:cNvPr>
            <p:cNvSpPr>
              <a:spLocks noChangeArrowheads="1"/>
            </p:cNvSpPr>
            <p:nvPr/>
          </p:nvSpPr>
          <p:spPr bwMode="auto">
            <a:xfrm>
              <a:off x="3152" y="2569"/>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7" name="Rectangle 15">
              <a:extLst>
                <a:ext uri="{FF2B5EF4-FFF2-40B4-BE49-F238E27FC236}">
                  <a16:creationId xmlns:a16="http://schemas.microsoft.com/office/drawing/2014/main" id="{31957E87-0A94-400E-8F28-41062ED2044F}"/>
                </a:ext>
              </a:extLst>
            </p:cNvPr>
            <p:cNvSpPr>
              <a:spLocks noChangeArrowheads="1"/>
            </p:cNvSpPr>
            <p:nvPr/>
          </p:nvSpPr>
          <p:spPr bwMode="auto">
            <a:xfrm>
              <a:off x="4059" y="2569"/>
              <a:ext cx="907" cy="90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8" name="Rectangle 16">
              <a:extLst>
                <a:ext uri="{FF2B5EF4-FFF2-40B4-BE49-F238E27FC236}">
                  <a16:creationId xmlns:a16="http://schemas.microsoft.com/office/drawing/2014/main" id="{CEC3555C-369C-4A31-89BD-A9FE23296920}"/>
                </a:ext>
              </a:extLst>
            </p:cNvPr>
            <p:cNvSpPr>
              <a:spLocks noChangeArrowheads="1"/>
            </p:cNvSpPr>
            <p:nvPr/>
          </p:nvSpPr>
          <p:spPr bwMode="auto">
            <a:xfrm>
              <a:off x="65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89" name="Text Box 17">
              <a:extLst>
                <a:ext uri="{FF2B5EF4-FFF2-40B4-BE49-F238E27FC236}">
                  <a16:creationId xmlns:a16="http://schemas.microsoft.com/office/drawing/2014/main" id="{938D8FA5-9B3E-4932-A9C9-EE83A3A7254E}"/>
                </a:ext>
              </a:extLst>
            </p:cNvPr>
            <p:cNvSpPr txBox="1">
              <a:spLocks noChangeArrowheads="1"/>
            </p:cNvSpPr>
            <p:nvPr/>
          </p:nvSpPr>
          <p:spPr bwMode="auto">
            <a:xfrm>
              <a:off x="656" y="455"/>
              <a:ext cx="404"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en-US"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8m</a:t>
              </a:r>
              <a:endPar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endParaRPr>
            </a:p>
          </p:txBody>
        </p:sp>
        <p:sp>
          <p:nvSpPr>
            <p:cNvPr id="91" name="Line 19">
              <a:extLst>
                <a:ext uri="{FF2B5EF4-FFF2-40B4-BE49-F238E27FC236}">
                  <a16:creationId xmlns:a16="http://schemas.microsoft.com/office/drawing/2014/main" id="{F9C56238-8CA1-4642-9864-ADCA2EB036D1}"/>
                </a:ext>
              </a:extLst>
            </p:cNvPr>
            <p:cNvSpPr>
              <a:spLocks noChangeShapeType="1"/>
            </p:cNvSpPr>
            <p:nvPr/>
          </p:nvSpPr>
          <p:spPr bwMode="auto">
            <a:xfrm>
              <a:off x="339" y="755"/>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3" name="Line 21">
              <a:extLst>
                <a:ext uri="{FF2B5EF4-FFF2-40B4-BE49-F238E27FC236}">
                  <a16:creationId xmlns:a16="http://schemas.microsoft.com/office/drawing/2014/main" id="{13379692-5057-4C88-B134-11959E080D8A}"/>
                </a:ext>
              </a:extLst>
            </p:cNvPr>
            <p:cNvSpPr>
              <a:spLocks noChangeShapeType="1"/>
            </p:cNvSpPr>
            <p:nvPr/>
          </p:nvSpPr>
          <p:spPr bwMode="auto">
            <a:xfrm>
              <a:off x="385" y="3567"/>
              <a:ext cx="4534"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4" name="Text Box 22">
              <a:extLst>
                <a:ext uri="{FF2B5EF4-FFF2-40B4-BE49-F238E27FC236}">
                  <a16:creationId xmlns:a16="http://schemas.microsoft.com/office/drawing/2014/main" id="{C216760B-B3F7-4C60-A6A6-422052924B5F}"/>
                </a:ext>
              </a:extLst>
            </p:cNvPr>
            <p:cNvSpPr txBox="1">
              <a:spLocks noChangeArrowheads="1"/>
            </p:cNvSpPr>
            <p:nvPr/>
          </p:nvSpPr>
          <p:spPr bwMode="auto">
            <a:xfrm>
              <a:off x="2562" y="2796"/>
              <a:ext cx="363" cy="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a:ln>
                    <a:noFill/>
                  </a:ln>
                  <a:effectLst/>
                  <a:latin typeface="Comic Sans MS" panose="030F0702030302020204" pitchFamily="66" charset="0"/>
                  <a:ea typeface="SimSun" panose="02010600030101010101" pitchFamily="2" charset="-122"/>
                  <a:cs typeface="Arial" panose="020B0604020202020204" pitchFamily="34" charset="0"/>
                </a:rPr>
                <a:t>40</a:t>
              </a:r>
            </a:p>
          </p:txBody>
        </p:sp>
        <p:sp>
          <p:nvSpPr>
            <p:cNvPr id="95" name="Line 23">
              <a:extLst>
                <a:ext uri="{FF2B5EF4-FFF2-40B4-BE49-F238E27FC236}">
                  <a16:creationId xmlns:a16="http://schemas.microsoft.com/office/drawing/2014/main" id="{C4F9990B-75C2-4282-B1C9-4F100527FDD7}"/>
                </a:ext>
              </a:extLst>
            </p:cNvPr>
            <p:cNvSpPr>
              <a:spLocks noChangeShapeType="1"/>
            </p:cNvSpPr>
            <p:nvPr/>
          </p:nvSpPr>
          <p:spPr bwMode="auto">
            <a:xfrm>
              <a:off x="5101" y="755"/>
              <a:ext cx="1" cy="272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6" name="Text Box 24">
              <a:extLst>
                <a:ext uri="{FF2B5EF4-FFF2-40B4-BE49-F238E27FC236}">
                  <a16:creationId xmlns:a16="http://schemas.microsoft.com/office/drawing/2014/main" id="{73CCEEE4-8B1A-4B72-869D-9984D23E4B43}"/>
                </a:ext>
              </a:extLst>
            </p:cNvPr>
            <p:cNvSpPr txBox="1">
              <a:spLocks noChangeArrowheads="1"/>
            </p:cNvSpPr>
            <p:nvPr/>
          </p:nvSpPr>
          <p:spPr bwMode="auto">
            <a:xfrm>
              <a:off x="5147" y="2025"/>
              <a:ext cx="63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24m</a:t>
              </a:r>
            </a:p>
          </p:txBody>
        </p:sp>
        <p:sp>
          <p:nvSpPr>
            <p:cNvPr id="97" name="Rectangle 25">
              <a:extLst>
                <a:ext uri="{FF2B5EF4-FFF2-40B4-BE49-F238E27FC236}">
                  <a16:creationId xmlns:a16="http://schemas.microsoft.com/office/drawing/2014/main" id="{BAD5668D-9004-4120-B972-B67CC490D6AB}"/>
                </a:ext>
              </a:extLst>
            </p:cNvPr>
            <p:cNvSpPr>
              <a:spLocks noChangeArrowheads="1"/>
            </p:cNvSpPr>
            <p:nvPr/>
          </p:nvSpPr>
          <p:spPr bwMode="auto">
            <a:xfrm>
              <a:off x="1563"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8" name="Rectangle 26">
              <a:extLst>
                <a:ext uri="{FF2B5EF4-FFF2-40B4-BE49-F238E27FC236}">
                  <a16:creationId xmlns:a16="http://schemas.microsoft.com/office/drawing/2014/main" id="{14BF78F6-BAF5-40BB-875E-CD3A0516AF89}"/>
                </a:ext>
              </a:extLst>
            </p:cNvPr>
            <p:cNvSpPr>
              <a:spLocks noChangeArrowheads="1"/>
            </p:cNvSpPr>
            <p:nvPr/>
          </p:nvSpPr>
          <p:spPr bwMode="auto">
            <a:xfrm>
              <a:off x="2469"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9" name="Rectangle 27">
              <a:extLst>
                <a:ext uri="{FF2B5EF4-FFF2-40B4-BE49-F238E27FC236}">
                  <a16:creationId xmlns:a16="http://schemas.microsoft.com/office/drawing/2014/main" id="{2254038D-6139-4022-BA3A-EF8B9F3F19DA}"/>
                </a:ext>
              </a:extLst>
            </p:cNvPr>
            <p:cNvSpPr>
              <a:spLocks noChangeArrowheads="1"/>
            </p:cNvSpPr>
            <p:nvPr/>
          </p:nvSpPr>
          <p:spPr bwMode="auto">
            <a:xfrm>
              <a:off x="3376"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0" name="Rectangle 28">
              <a:extLst>
                <a:ext uri="{FF2B5EF4-FFF2-40B4-BE49-F238E27FC236}">
                  <a16:creationId xmlns:a16="http://schemas.microsoft.com/office/drawing/2014/main" id="{228A38D2-9717-4C0E-B8F1-5AD2DA64920B}"/>
                </a:ext>
              </a:extLst>
            </p:cNvPr>
            <p:cNvSpPr>
              <a:spLocks noChangeArrowheads="1"/>
            </p:cNvSpPr>
            <p:nvPr/>
          </p:nvSpPr>
          <p:spPr bwMode="auto">
            <a:xfrm>
              <a:off x="4285" y="982"/>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1" name="Rectangle 29">
              <a:extLst>
                <a:ext uri="{FF2B5EF4-FFF2-40B4-BE49-F238E27FC236}">
                  <a16:creationId xmlns:a16="http://schemas.microsoft.com/office/drawing/2014/main" id="{B1F6B99C-5DAD-4FC5-A1F9-25CA61CA7A96}"/>
                </a:ext>
              </a:extLst>
            </p:cNvPr>
            <p:cNvSpPr>
              <a:spLocks noChangeArrowheads="1"/>
            </p:cNvSpPr>
            <p:nvPr/>
          </p:nvSpPr>
          <p:spPr bwMode="auto">
            <a:xfrm>
              <a:off x="656" y="1889"/>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2" name="Rectangle 30">
              <a:extLst>
                <a:ext uri="{FF2B5EF4-FFF2-40B4-BE49-F238E27FC236}">
                  <a16:creationId xmlns:a16="http://schemas.microsoft.com/office/drawing/2014/main" id="{1C346415-9B13-489A-A92C-A5A6C2AD7CE8}"/>
                </a:ext>
              </a:extLst>
            </p:cNvPr>
            <p:cNvSpPr>
              <a:spLocks noChangeArrowheads="1"/>
            </p:cNvSpPr>
            <p:nvPr/>
          </p:nvSpPr>
          <p:spPr bwMode="auto">
            <a:xfrm>
              <a:off x="4285" y="1890"/>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3" name="Rectangle 31">
              <a:extLst>
                <a:ext uri="{FF2B5EF4-FFF2-40B4-BE49-F238E27FC236}">
                  <a16:creationId xmlns:a16="http://schemas.microsoft.com/office/drawing/2014/main" id="{F8A02A8A-E574-4F91-BD6A-70E9B9E238DB}"/>
                </a:ext>
              </a:extLst>
            </p:cNvPr>
            <p:cNvSpPr>
              <a:spLocks noChangeArrowheads="1"/>
            </p:cNvSpPr>
            <p:nvPr/>
          </p:nvSpPr>
          <p:spPr bwMode="auto">
            <a:xfrm>
              <a:off x="656" y="2797"/>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4" name="Rectangle 32">
              <a:extLst>
                <a:ext uri="{FF2B5EF4-FFF2-40B4-BE49-F238E27FC236}">
                  <a16:creationId xmlns:a16="http://schemas.microsoft.com/office/drawing/2014/main" id="{D82FE93C-C301-430E-97AF-C414AE8D2EA1}"/>
                </a:ext>
              </a:extLst>
            </p:cNvPr>
            <p:cNvSpPr>
              <a:spLocks noChangeArrowheads="1"/>
            </p:cNvSpPr>
            <p:nvPr/>
          </p:nvSpPr>
          <p:spPr bwMode="auto">
            <a:xfrm>
              <a:off x="1563" y="2796"/>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5" name="Rectangle 33">
              <a:extLst>
                <a:ext uri="{FF2B5EF4-FFF2-40B4-BE49-F238E27FC236}">
                  <a16:creationId xmlns:a16="http://schemas.microsoft.com/office/drawing/2014/main" id="{E16C4005-C4A6-4DB8-8ED2-C60340C53840}"/>
                </a:ext>
              </a:extLst>
            </p:cNvPr>
            <p:cNvSpPr>
              <a:spLocks noChangeArrowheads="1"/>
            </p:cNvSpPr>
            <p:nvPr/>
          </p:nvSpPr>
          <p:spPr bwMode="auto">
            <a:xfrm>
              <a:off x="2471" y="2797"/>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6" name="Rectangle 34">
              <a:extLst>
                <a:ext uri="{FF2B5EF4-FFF2-40B4-BE49-F238E27FC236}">
                  <a16:creationId xmlns:a16="http://schemas.microsoft.com/office/drawing/2014/main" id="{4CC5C6B6-24FA-40F1-8D2F-5037AB7F4DAA}"/>
                </a:ext>
              </a:extLst>
            </p:cNvPr>
            <p:cNvSpPr>
              <a:spLocks noChangeArrowheads="1"/>
            </p:cNvSpPr>
            <p:nvPr/>
          </p:nvSpPr>
          <p:spPr bwMode="auto">
            <a:xfrm>
              <a:off x="3378" y="2796"/>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7" name="Rectangle 35">
              <a:extLst>
                <a:ext uri="{FF2B5EF4-FFF2-40B4-BE49-F238E27FC236}">
                  <a16:creationId xmlns:a16="http://schemas.microsoft.com/office/drawing/2014/main" id="{E5A115FB-19C9-4A06-960B-48C81077FE9F}"/>
                </a:ext>
              </a:extLst>
            </p:cNvPr>
            <p:cNvSpPr>
              <a:spLocks noChangeArrowheads="1"/>
            </p:cNvSpPr>
            <p:nvPr/>
          </p:nvSpPr>
          <p:spPr bwMode="auto">
            <a:xfrm>
              <a:off x="4285" y="2796"/>
              <a:ext cx="453" cy="45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8" name="Line 36">
              <a:extLst>
                <a:ext uri="{FF2B5EF4-FFF2-40B4-BE49-F238E27FC236}">
                  <a16:creationId xmlns:a16="http://schemas.microsoft.com/office/drawing/2014/main" id="{2C6A15E4-2731-4440-AF32-5BB63B5B7E5E}"/>
                </a:ext>
              </a:extLst>
            </p:cNvPr>
            <p:cNvSpPr>
              <a:spLocks noChangeShapeType="1"/>
            </p:cNvSpPr>
            <p:nvPr/>
          </p:nvSpPr>
          <p:spPr bwMode="auto">
            <a:xfrm>
              <a:off x="339" y="1662"/>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09" name="Text Box 37">
              <a:extLst>
                <a:ext uri="{FF2B5EF4-FFF2-40B4-BE49-F238E27FC236}">
                  <a16:creationId xmlns:a16="http://schemas.microsoft.com/office/drawing/2014/main" id="{AB99D94F-1220-4F74-A108-2B951DA93B6F}"/>
                </a:ext>
              </a:extLst>
            </p:cNvPr>
            <p:cNvSpPr txBox="1">
              <a:spLocks noChangeArrowheads="1"/>
            </p:cNvSpPr>
            <p:nvPr/>
          </p:nvSpPr>
          <p:spPr bwMode="auto">
            <a:xfrm>
              <a:off x="-42" y="2060"/>
              <a:ext cx="40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8m</a:t>
              </a:r>
            </a:p>
          </p:txBody>
        </p:sp>
        <p:sp>
          <p:nvSpPr>
            <p:cNvPr id="110" name="Line 38">
              <a:extLst>
                <a:ext uri="{FF2B5EF4-FFF2-40B4-BE49-F238E27FC236}">
                  <a16:creationId xmlns:a16="http://schemas.microsoft.com/office/drawing/2014/main" id="{BCF2AAD1-FEBC-4FDE-B85D-D7C965E1F206}"/>
                </a:ext>
              </a:extLst>
            </p:cNvPr>
            <p:cNvSpPr>
              <a:spLocks noChangeShapeType="1"/>
            </p:cNvSpPr>
            <p:nvPr/>
          </p:nvSpPr>
          <p:spPr bwMode="auto">
            <a:xfrm>
              <a:off x="339" y="2569"/>
              <a:ext cx="1" cy="907"/>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12" name="Text Box 40">
              <a:extLst>
                <a:ext uri="{FF2B5EF4-FFF2-40B4-BE49-F238E27FC236}">
                  <a16:creationId xmlns:a16="http://schemas.microsoft.com/office/drawing/2014/main" id="{1CE898C2-490B-4795-B3E1-EDA0B76C92DB}"/>
                </a:ext>
              </a:extLst>
            </p:cNvPr>
            <p:cNvSpPr txBox="1">
              <a:spLocks noChangeArrowheads="1"/>
            </p:cNvSpPr>
            <p:nvPr/>
          </p:nvSpPr>
          <p:spPr bwMode="auto">
            <a:xfrm>
              <a:off x="2408" y="3612"/>
              <a:ext cx="743"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40m</a:t>
              </a:r>
            </a:p>
          </p:txBody>
        </p:sp>
        <p:sp>
          <p:nvSpPr>
            <p:cNvPr id="116" name="Text Box 37">
              <a:extLst>
                <a:ext uri="{FF2B5EF4-FFF2-40B4-BE49-F238E27FC236}">
                  <a16:creationId xmlns:a16="http://schemas.microsoft.com/office/drawing/2014/main" id="{449EB1BC-7ABE-437F-8612-AF40B7F9B236}"/>
                </a:ext>
              </a:extLst>
            </p:cNvPr>
            <p:cNvSpPr txBox="1">
              <a:spLocks noChangeArrowheads="1"/>
            </p:cNvSpPr>
            <p:nvPr/>
          </p:nvSpPr>
          <p:spPr bwMode="auto">
            <a:xfrm>
              <a:off x="-55" y="1138"/>
              <a:ext cx="40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8m</a:t>
              </a:r>
            </a:p>
          </p:txBody>
        </p:sp>
      </p:grpSp>
      <p:sp>
        <p:nvSpPr>
          <p:cNvPr id="34" name="Rectangle 33">
            <a:extLst>
              <a:ext uri="{FF2B5EF4-FFF2-40B4-BE49-F238E27FC236}">
                <a16:creationId xmlns:a16="http://schemas.microsoft.com/office/drawing/2014/main" id="{468E47D1-E3B9-4EB0-9A06-39A9E1627226}"/>
              </a:ext>
            </a:extLst>
          </p:cNvPr>
          <p:cNvSpPr/>
          <p:nvPr/>
        </p:nvSpPr>
        <p:spPr>
          <a:xfrm>
            <a:off x="9867738" y="5361510"/>
            <a:ext cx="4561117" cy="443198"/>
          </a:xfrm>
          <a:prstGeom prst="rect">
            <a:avLst/>
          </a:prstGeom>
        </p:spPr>
        <p:txBody>
          <a:bodyPr wrap="square">
            <a:spAutoFit/>
          </a:bodyPr>
          <a:lstStyle/>
          <a:p>
            <a:pPr lvl="0" fontAlgn="base">
              <a:lnSpc>
                <a:spcPct val="95000"/>
              </a:lnSpc>
              <a:spcBef>
                <a:spcPct val="50000"/>
              </a:spcBef>
              <a:spcAft>
                <a:spcPct val="0"/>
              </a:spcAft>
              <a:buClr>
                <a:srgbClr val="000000"/>
              </a:buClr>
              <a:buSzPct val="100000"/>
            </a:pPr>
            <a:r>
              <a:rPr lang="fr-CH" altLang="fr-FR" sz="2400" dirty="0">
                <a:ea typeface="SimSun" panose="02010600030101010101" pitchFamily="2" charset="-122"/>
                <a:cs typeface="Arial" panose="020B0604020202020204" pitchFamily="34" charset="0"/>
              </a:rPr>
              <a:t>Square </a:t>
            </a:r>
            <a:r>
              <a:rPr lang="fr-CH" altLang="fr-FR" sz="2400" dirty="0" err="1">
                <a:ea typeface="SimSun" panose="02010600030101010101" pitchFamily="2" charset="-122"/>
                <a:cs typeface="Arial" panose="020B0604020202020204" pitchFamily="34" charset="0"/>
              </a:rPr>
              <a:t>shaped</a:t>
            </a:r>
            <a:endParaRPr lang="fr-CH" altLang="fr-FR" dirty="0">
              <a:latin typeface="Times New Roman" panose="02020603050405020304" pitchFamily="18" charset="0"/>
              <a:ea typeface="SimSun" panose="02010600030101010101" pitchFamily="2" charset="-122"/>
              <a:cs typeface="Arial" panose="020B0604020202020204" pitchFamily="34" charset="0"/>
            </a:endParaRPr>
          </a:p>
        </p:txBody>
      </p:sp>
      <p:sp>
        <p:nvSpPr>
          <p:cNvPr id="118" name="Rectangle 117">
            <a:extLst>
              <a:ext uri="{FF2B5EF4-FFF2-40B4-BE49-F238E27FC236}">
                <a16:creationId xmlns:a16="http://schemas.microsoft.com/office/drawing/2014/main" id="{70AC93BA-74A9-486B-84A8-BEEE36A5BC9C}"/>
              </a:ext>
            </a:extLst>
          </p:cNvPr>
          <p:cNvSpPr/>
          <p:nvPr/>
        </p:nvSpPr>
        <p:spPr>
          <a:xfrm>
            <a:off x="7960596" y="3432033"/>
            <a:ext cx="4561117" cy="443198"/>
          </a:xfrm>
          <a:prstGeom prst="rect">
            <a:avLst/>
          </a:prstGeom>
        </p:spPr>
        <p:txBody>
          <a:bodyPr wrap="square">
            <a:spAutoFit/>
          </a:bodyPr>
          <a:lstStyle/>
          <a:p>
            <a:pPr lvl="0" fontAlgn="base">
              <a:lnSpc>
                <a:spcPct val="95000"/>
              </a:lnSpc>
              <a:spcBef>
                <a:spcPct val="50000"/>
              </a:spcBef>
              <a:spcAft>
                <a:spcPct val="0"/>
              </a:spcAft>
              <a:buClr>
                <a:srgbClr val="000000"/>
              </a:buClr>
              <a:buSzPct val="100000"/>
            </a:pPr>
            <a:r>
              <a:rPr lang="fr-CH" altLang="fr-FR" sz="2400" dirty="0">
                <a:ea typeface="SimSun" panose="02010600030101010101" pitchFamily="2" charset="-122"/>
                <a:cs typeface="Arial" panose="020B0604020202020204" pitchFamily="34" charset="0"/>
              </a:rPr>
              <a:t>U-</a:t>
            </a:r>
            <a:r>
              <a:rPr lang="fr-CH" altLang="fr-FR" sz="2400" dirty="0" err="1">
                <a:ea typeface="SimSun" panose="02010600030101010101" pitchFamily="2" charset="-122"/>
                <a:cs typeface="Arial" panose="020B0604020202020204" pitchFamily="34" charset="0"/>
              </a:rPr>
              <a:t>Shaped</a:t>
            </a:r>
            <a:endParaRPr lang="fr-CH" altLang="fr-FR" dirty="0">
              <a:latin typeface="Times New Roman" panose="02020603050405020304" pitchFamily="18" charset="0"/>
              <a:ea typeface="SimSun" panose="02010600030101010101" pitchFamily="2" charset="-122"/>
              <a:cs typeface="Arial" panose="020B0604020202020204" pitchFamily="34" charset="0"/>
            </a:endParaRPr>
          </a:p>
        </p:txBody>
      </p:sp>
      <p:sp>
        <p:nvSpPr>
          <p:cNvPr id="119" name="Rectangle 118">
            <a:extLst>
              <a:ext uri="{FF2B5EF4-FFF2-40B4-BE49-F238E27FC236}">
                <a16:creationId xmlns:a16="http://schemas.microsoft.com/office/drawing/2014/main" id="{6E3E211E-97CD-4370-83EC-E3D628F69A52}"/>
              </a:ext>
            </a:extLst>
          </p:cNvPr>
          <p:cNvSpPr/>
          <p:nvPr/>
        </p:nvSpPr>
        <p:spPr>
          <a:xfrm>
            <a:off x="5145628" y="1710713"/>
            <a:ext cx="4561117" cy="443198"/>
          </a:xfrm>
          <a:prstGeom prst="rect">
            <a:avLst/>
          </a:prstGeom>
        </p:spPr>
        <p:txBody>
          <a:bodyPr wrap="square">
            <a:spAutoFit/>
          </a:bodyPr>
          <a:lstStyle/>
          <a:p>
            <a:pPr lvl="0" fontAlgn="base">
              <a:lnSpc>
                <a:spcPct val="95000"/>
              </a:lnSpc>
              <a:spcBef>
                <a:spcPct val="50000"/>
              </a:spcBef>
              <a:spcAft>
                <a:spcPct val="0"/>
              </a:spcAft>
              <a:buClr>
                <a:srgbClr val="000000"/>
              </a:buClr>
              <a:buSzPct val="100000"/>
            </a:pPr>
            <a:r>
              <a:rPr lang="fr-CH" altLang="fr-FR" sz="2400" dirty="0" err="1">
                <a:ea typeface="SimSun" panose="02010600030101010101" pitchFamily="2" charset="-122"/>
                <a:cs typeface="Arial" panose="020B0604020202020204" pitchFamily="34" charset="0"/>
              </a:rPr>
              <a:t>Grid-Shaped</a:t>
            </a:r>
            <a:endParaRPr lang="fr-CH" altLang="fr-FR" dirty="0">
              <a:latin typeface="Times New Roman" panose="02020603050405020304" pitchFamily="18" charset="0"/>
              <a:ea typeface="SimSun" panose="02010600030101010101" pitchFamily="2" charset="-122"/>
              <a:cs typeface="Arial" panose="020B0604020202020204" pitchFamily="34" charset="0"/>
            </a:endParaRPr>
          </a:p>
        </p:txBody>
      </p:sp>
      <p:sp>
        <p:nvSpPr>
          <p:cNvPr id="32" name="Slide Number Placeholder 31">
            <a:extLst>
              <a:ext uri="{FF2B5EF4-FFF2-40B4-BE49-F238E27FC236}">
                <a16:creationId xmlns:a16="http://schemas.microsoft.com/office/drawing/2014/main" id="{5E7A3667-A009-45C7-B51F-AFEE180AFE7A}"/>
              </a:ext>
            </a:extLst>
          </p:cNvPr>
          <p:cNvSpPr>
            <a:spLocks noGrp="1"/>
          </p:cNvSpPr>
          <p:nvPr>
            <p:ph type="sldNum" sz="quarter" idx="12"/>
          </p:nvPr>
        </p:nvSpPr>
        <p:spPr/>
        <p:txBody>
          <a:bodyPr/>
          <a:lstStyle/>
          <a:p>
            <a:fld id="{00865948-8B76-4A50-B7DB-B45DBE1BD062}" type="slidenum">
              <a:rPr lang="fr-CH" smtClean="0"/>
              <a:t>31</a:t>
            </a:fld>
            <a:endParaRPr lang="fr-CH"/>
          </a:p>
        </p:txBody>
      </p:sp>
    </p:spTree>
    <p:extLst>
      <p:ext uri="{BB962C8B-B14F-4D97-AF65-F5344CB8AC3E}">
        <p14:creationId xmlns:p14="http://schemas.microsoft.com/office/powerpoint/2010/main" val="589938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2" name="Rectangle 2">
            <a:extLst>
              <a:ext uri="{FF2B5EF4-FFF2-40B4-BE49-F238E27FC236}">
                <a16:creationId xmlns:a16="http://schemas.microsoft.com/office/drawing/2014/main" id="{B22B2854-4215-4931-9C24-E334FCF99AAE}"/>
              </a:ext>
            </a:extLst>
          </p:cNvPr>
          <p:cNvSpPr>
            <a:spLocks noGrp="1"/>
          </p:cNvSpPr>
          <p:nvPr>
            <p:ph type="title"/>
          </p:nvPr>
        </p:nvSpPr>
        <p:spPr>
          <a:xfrm>
            <a:off x="3988363" y="-17658"/>
            <a:ext cx="3945522"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fr-FR" sz="4399" u="sng" dirty="0">
                <a:latin typeface="+mn-lt"/>
              </a:rPr>
              <a:t>Design of Block</a:t>
            </a:r>
          </a:p>
        </p:txBody>
      </p:sp>
      <p:sp>
        <p:nvSpPr>
          <p:cNvPr id="4173" name="Text Box 77">
            <a:extLst>
              <a:ext uri="{FF2B5EF4-FFF2-40B4-BE49-F238E27FC236}">
                <a16:creationId xmlns:a16="http://schemas.microsoft.com/office/drawing/2014/main" id="{0DD6DB9C-A781-4BFD-81C0-6E379FD01867}"/>
              </a:ext>
            </a:extLst>
          </p:cNvPr>
          <p:cNvSpPr txBox="1">
            <a:spLocks noChangeArrowheads="1"/>
          </p:cNvSpPr>
          <p:nvPr/>
        </p:nvSpPr>
        <p:spPr bwMode="auto">
          <a:xfrm>
            <a:off x="1379764" y="5202924"/>
            <a:ext cx="104775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50000"/>
              </a:spcBef>
              <a:buNone/>
            </a:pPr>
            <a:r>
              <a:rPr lang="en-GB" altLang="fr-FR" sz="2400" b="1" dirty="0">
                <a:solidFill>
                  <a:schemeClr val="tx1"/>
                </a:solidFill>
                <a:latin typeface="+mn-lt"/>
                <a:cs typeface="Arial" panose="020B0604020202020204" pitchFamily="34" charset="0"/>
              </a:rPr>
              <a:t>Example: 1 block with U-shaped communities</a:t>
            </a:r>
          </a:p>
          <a:p>
            <a:pPr>
              <a:lnSpc>
                <a:spcPct val="100000"/>
              </a:lnSpc>
              <a:spcBef>
                <a:spcPct val="50000"/>
              </a:spcBef>
              <a:buNone/>
            </a:pPr>
            <a:r>
              <a:rPr lang="en-GB" altLang="fr-FR" sz="2400" dirty="0">
                <a:solidFill>
                  <a:schemeClr val="tx1"/>
                </a:solidFill>
                <a:latin typeface="+mn-lt"/>
                <a:cs typeface="Arial" panose="020B0604020202020204" pitchFamily="34" charset="0"/>
              </a:rPr>
              <a:t>4x5 = 20 communities with 50pers. each. </a:t>
            </a:r>
            <a:r>
              <a:rPr lang="en-GB" altLang="fr-FR" sz="2400" dirty="0">
                <a:solidFill>
                  <a:schemeClr val="tx1"/>
                </a:solidFill>
                <a:latin typeface="+mn-lt"/>
                <a:cs typeface="Arial" panose="020B0604020202020204" pitchFamily="34" charset="0"/>
                <a:sym typeface="Wingdings" panose="05000000000000000000" pitchFamily="2" charset="2"/>
              </a:rPr>
              <a:t></a:t>
            </a:r>
            <a:r>
              <a:rPr lang="en-GB" altLang="fr-FR" sz="2400" dirty="0">
                <a:solidFill>
                  <a:schemeClr val="tx1"/>
                </a:solidFill>
                <a:latin typeface="+mn-lt"/>
                <a:cs typeface="Arial" panose="020B0604020202020204" pitchFamily="34" charset="0"/>
              </a:rPr>
              <a:t> 1'000 people on ~2 ha  </a:t>
            </a:r>
          </a:p>
          <a:p>
            <a:pPr>
              <a:lnSpc>
                <a:spcPct val="100000"/>
              </a:lnSpc>
              <a:spcBef>
                <a:spcPct val="50000"/>
              </a:spcBef>
              <a:buNone/>
            </a:pPr>
            <a:r>
              <a:rPr lang="en-GB" altLang="fr-FR" sz="2400" dirty="0">
                <a:solidFill>
                  <a:schemeClr val="tx1"/>
                </a:solidFill>
                <a:latin typeface="+mn-lt"/>
                <a:cs typeface="Arial" panose="020B0604020202020204" pitchFamily="34" charset="0"/>
              </a:rPr>
              <a:t>(6m between communities for access, communal facilities etc.)</a:t>
            </a:r>
          </a:p>
        </p:txBody>
      </p:sp>
      <p:pic>
        <p:nvPicPr>
          <p:cNvPr id="4174" name="Picture 1">
            <a:extLst>
              <a:ext uri="{FF2B5EF4-FFF2-40B4-BE49-F238E27FC236}">
                <a16:creationId xmlns:a16="http://schemas.microsoft.com/office/drawing/2014/main" id="{0802F10A-258B-4C85-A63C-763D8D3D6A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4529" y="1361197"/>
            <a:ext cx="16208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65">
            <a:extLst>
              <a:ext uri="{FF2B5EF4-FFF2-40B4-BE49-F238E27FC236}">
                <a16:creationId xmlns:a16="http://schemas.microsoft.com/office/drawing/2014/main" id="{B65B8D8D-FE84-4710-B551-6DEAC19F62CA}"/>
              </a:ext>
            </a:extLst>
          </p:cNvPr>
          <p:cNvGrpSpPr/>
          <p:nvPr/>
        </p:nvGrpSpPr>
        <p:grpSpPr>
          <a:xfrm>
            <a:off x="1238160" y="1114426"/>
            <a:ext cx="6145620" cy="4150994"/>
            <a:chOff x="1238160" y="1114426"/>
            <a:chExt cx="7173668" cy="4405496"/>
          </a:xfrm>
        </p:grpSpPr>
        <p:grpSp>
          <p:nvGrpSpPr>
            <p:cNvPr id="2" name="Organization Chart 3">
              <a:extLst>
                <a:ext uri="{FF2B5EF4-FFF2-40B4-BE49-F238E27FC236}">
                  <a16:creationId xmlns:a16="http://schemas.microsoft.com/office/drawing/2014/main" id="{9138A44A-AFA7-42D5-BC3D-D6B897B3E395}"/>
                </a:ext>
              </a:extLst>
            </p:cNvPr>
            <p:cNvGrpSpPr>
              <a:grpSpLocks/>
            </p:cNvGrpSpPr>
            <p:nvPr/>
          </p:nvGrpSpPr>
          <p:grpSpPr bwMode="auto">
            <a:xfrm>
              <a:off x="1238160" y="1114426"/>
              <a:ext cx="7173668" cy="4405496"/>
              <a:chOff x="203" y="528"/>
              <a:chExt cx="4758" cy="2994"/>
            </a:xfrm>
          </p:grpSpPr>
          <p:graphicFrame>
            <p:nvGraphicFramePr>
              <p:cNvPr id="4175" name="Diagram 4174">
                <a:extLst>
                  <a:ext uri="{FF2B5EF4-FFF2-40B4-BE49-F238E27FC236}">
                    <a16:creationId xmlns:a16="http://schemas.microsoft.com/office/drawing/2014/main" id="{124F4560-081A-4284-BE5B-1325A7CA7451}"/>
                  </a:ext>
                </a:extLst>
              </p:cNvPr>
              <p:cNvGraphicFramePr/>
              <p:nvPr>
                <p:extLst>
                  <p:ext uri="{D42A27DB-BD31-4B8C-83A1-F6EECF244321}">
                    <p14:modId xmlns:p14="http://schemas.microsoft.com/office/powerpoint/2010/main" val="1959443372"/>
                  </p:ext>
                </p:extLst>
              </p:nvPr>
            </p:nvGraphicFramePr>
            <p:xfrm>
              <a:off x="203" y="528"/>
              <a:ext cx="4718" cy="29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Line 5">
                <a:extLst>
                  <a:ext uri="{FF2B5EF4-FFF2-40B4-BE49-F238E27FC236}">
                    <a16:creationId xmlns:a16="http://schemas.microsoft.com/office/drawing/2014/main" id="{89670B1F-6F1F-4813-B39D-6D606DA9E3BF}"/>
                  </a:ext>
                </a:extLst>
              </p:cNvPr>
              <p:cNvSpPr>
                <a:spLocks noChangeShapeType="1"/>
              </p:cNvSpPr>
              <p:nvPr/>
            </p:nvSpPr>
            <p:spPr bwMode="auto">
              <a:xfrm>
                <a:off x="385" y="3249"/>
                <a:ext cx="4082" cy="1"/>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 name="Line 6">
                <a:extLst>
                  <a:ext uri="{FF2B5EF4-FFF2-40B4-BE49-F238E27FC236}">
                    <a16:creationId xmlns:a16="http://schemas.microsoft.com/office/drawing/2014/main" id="{0806D9CA-6A66-418E-9A3B-34BC59E3C3BD}"/>
                  </a:ext>
                </a:extLst>
              </p:cNvPr>
              <p:cNvSpPr>
                <a:spLocks noChangeShapeType="1"/>
              </p:cNvSpPr>
              <p:nvPr/>
            </p:nvSpPr>
            <p:spPr bwMode="auto">
              <a:xfrm>
                <a:off x="4558" y="710"/>
                <a:ext cx="1" cy="2449"/>
              </a:xfrm>
              <a:prstGeom prst="line">
                <a:avLst/>
              </a:prstGeom>
              <a:noFill/>
              <a:ln w="952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5" name="Text Box 7">
                <a:extLst>
                  <a:ext uri="{FF2B5EF4-FFF2-40B4-BE49-F238E27FC236}">
                    <a16:creationId xmlns:a16="http://schemas.microsoft.com/office/drawing/2014/main" id="{9474F031-3C86-4E29-8E81-14F2645C904F}"/>
                  </a:ext>
                </a:extLst>
              </p:cNvPr>
              <p:cNvSpPr txBox="1">
                <a:spLocks noChangeArrowheads="1"/>
              </p:cNvSpPr>
              <p:nvPr/>
            </p:nvSpPr>
            <p:spPr bwMode="auto">
              <a:xfrm>
                <a:off x="4644" y="1932"/>
                <a:ext cx="317" cy="1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110m</a:t>
                </a:r>
              </a:p>
            </p:txBody>
          </p:sp>
          <p:sp>
            <p:nvSpPr>
              <p:cNvPr id="6" name="Freeform 8">
                <a:extLst>
                  <a:ext uri="{FF2B5EF4-FFF2-40B4-BE49-F238E27FC236}">
                    <a16:creationId xmlns:a16="http://schemas.microsoft.com/office/drawing/2014/main" id="{13847FE7-7FCE-4FA4-AB82-1B5D0246FA31}"/>
                  </a:ext>
                </a:extLst>
              </p:cNvPr>
              <p:cNvSpPr>
                <a:spLocks/>
              </p:cNvSpPr>
              <p:nvPr/>
            </p:nvSpPr>
            <p:spPr bwMode="auto">
              <a:xfrm rot="16200000">
                <a:off x="702" y="1480"/>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 name="Freeform 9">
                <a:extLst>
                  <a:ext uri="{FF2B5EF4-FFF2-40B4-BE49-F238E27FC236}">
                    <a16:creationId xmlns:a16="http://schemas.microsoft.com/office/drawing/2014/main" id="{1C42F020-F072-4ABA-ACEA-AF5F52DEE3CA}"/>
                  </a:ext>
                </a:extLst>
              </p:cNvPr>
              <p:cNvSpPr>
                <a:spLocks/>
              </p:cNvSpPr>
              <p:nvPr/>
            </p:nvSpPr>
            <p:spPr bwMode="auto">
              <a:xfrm rot="16200000">
                <a:off x="702" y="9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8" name="Freeform 10">
                <a:extLst>
                  <a:ext uri="{FF2B5EF4-FFF2-40B4-BE49-F238E27FC236}">
                    <a16:creationId xmlns:a16="http://schemas.microsoft.com/office/drawing/2014/main" id="{71091988-7AC4-4E28-985B-1E8D15BF41A3}"/>
                  </a:ext>
                </a:extLst>
              </p:cNvPr>
              <p:cNvSpPr>
                <a:spLocks/>
              </p:cNvSpPr>
              <p:nvPr/>
            </p:nvSpPr>
            <p:spPr bwMode="auto">
              <a:xfrm rot="16200000">
                <a:off x="701" y="4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9" name="Freeform 11">
                <a:extLst>
                  <a:ext uri="{FF2B5EF4-FFF2-40B4-BE49-F238E27FC236}">
                    <a16:creationId xmlns:a16="http://schemas.microsoft.com/office/drawing/2014/main" id="{4594C8A6-6E6A-498E-9C6D-9DBB4281A09E}"/>
                  </a:ext>
                </a:extLst>
              </p:cNvPr>
              <p:cNvSpPr>
                <a:spLocks/>
              </p:cNvSpPr>
              <p:nvPr/>
            </p:nvSpPr>
            <p:spPr bwMode="auto">
              <a:xfrm rot="16200000">
                <a:off x="702" y="1979"/>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0" name="Line 12">
                <a:extLst>
                  <a:ext uri="{FF2B5EF4-FFF2-40B4-BE49-F238E27FC236}">
                    <a16:creationId xmlns:a16="http://schemas.microsoft.com/office/drawing/2014/main" id="{E7EEA31A-64BE-4643-A0A5-228C183C4119}"/>
                  </a:ext>
                </a:extLst>
              </p:cNvPr>
              <p:cNvSpPr>
                <a:spLocks noChangeShapeType="1"/>
              </p:cNvSpPr>
              <p:nvPr/>
            </p:nvSpPr>
            <p:spPr bwMode="auto">
              <a:xfrm>
                <a:off x="385" y="118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1" name="Line 13">
                <a:extLst>
                  <a:ext uri="{FF2B5EF4-FFF2-40B4-BE49-F238E27FC236}">
                    <a16:creationId xmlns:a16="http://schemas.microsoft.com/office/drawing/2014/main" id="{ADC90242-4450-4056-9AF1-07FF0C96C330}"/>
                  </a:ext>
                </a:extLst>
              </p:cNvPr>
              <p:cNvSpPr>
                <a:spLocks noChangeShapeType="1"/>
              </p:cNvSpPr>
              <p:nvPr/>
            </p:nvSpPr>
            <p:spPr bwMode="auto">
              <a:xfrm flipH="1" flipV="1">
                <a:off x="385" y="710"/>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2" name="Line 14">
                <a:extLst>
                  <a:ext uri="{FF2B5EF4-FFF2-40B4-BE49-F238E27FC236}">
                    <a16:creationId xmlns:a16="http://schemas.microsoft.com/office/drawing/2014/main" id="{77D196A5-90FC-4EA6-9AD7-588EBE26790D}"/>
                  </a:ext>
                </a:extLst>
              </p:cNvPr>
              <p:cNvSpPr>
                <a:spLocks noChangeShapeType="1"/>
              </p:cNvSpPr>
              <p:nvPr/>
            </p:nvSpPr>
            <p:spPr bwMode="auto">
              <a:xfrm>
                <a:off x="385" y="70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3" name="Line 15">
                <a:extLst>
                  <a:ext uri="{FF2B5EF4-FFF2-40B4-BE49-F238E27FC236}">
                    <a16:creationId xmlns:a16="http://schemas.microsoft.com/office/drawing/2014/main" id="{3B69DB42-1C9D-44E6-8C25-C2F9512FE48D}"/>
                  </a:ext>
                </a:extLst>
              </p:cNvPr>
              <p:cNvSpPr>
                <a:spLocks noChangeShapeType="1"/>
              </p:cNvSpPr>
              <p:nvPr/>
            </p:nvSpPr>
            <p:spPr bwMode="auto">
              <a:xfrm>
                <a:off x="385" y="2675"/>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4" name="Line 16">
                <a:extLst>
                  <a:ext uri="{FF2B5EF4-FFF2-40B4-BE49-F238E27FC236}">
                    <a16:creationId xmlns:a16="http://schemas.microsoft.com/office/drawing/2014/main" id="{8AC3368C-FAF5-4813-8BC5-E23331B7491B}"/>
                  </a:ext>
                </a:extLst>
              </p:cNvPr>
              <p:cNvSpPr>
                <a:spLocks noChangeShapeType="1"/>
              </p:cNvSpPr>
              <p:nvPr/>
            </p:nvSpPr>
            <p:spPr bwMode="auto">
              <a:xfrm>
                <a:off x="385" y="168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5" name="Line 17">
                <a:extLst>
                  <a:ext uri="{FF2B5EF4-FFF2-40B4-BE49-F238E27FC236}">
                    <a16:creationId xmlns:a16="http://schemas.microsoft.com/office/drawing/2014/main" id="{055267A1-2D83-4163-B916-0F70020E7BC2}"/>
                  </a:ext>
                </a:extLst>
              </p:cNvPr>
              <p:cNvSpPr>
                <a:spLocks noChangeShapeType="1"/>
              </p:cNvSpPr>
              <p:nvPr/>
            </p:nvSpPr>
            <p:spPr bwMode="auto">
              <a:xfrm>
                <a:off x="385" y="217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6" name="Freeform 18">
                <a:extLst>
                  <a:ext uri="{FF2B5EF4-FFF2-40B4-BE49-F238E27FC236}">
                    <a16:creationId xmlns:a16="http://schemas.microsoft.com/office/drawing/2014/main" id="{4628BD9D-E6B5-4377-BA5A-67CB3344AE89}"/>
                  </a:ext>
                </a:extLst>
              </p:cNvPr>
              <p:cNvSpPr>
                <a:spLocks/>
              </p:cNvSpPr>
              <p:nvPr/>
            </p:nvSpPr>
            <p:spPr bwMode="auto">
              <a:xfrm rot="16200000">
                <a:off x="702" y="2479"/>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7" name="Line 19">
                <a:extLst>
                  <a:ext uri="{FF2B5EF4-FFF2-40B4-BE49-F238E27FC236}">
                    <a16:creationId xmlns:a16="http://schemas.microsoft.com/office/drawing/2014/main" id="{A04B9EC8-3A41-4052-9AD9-8228C4EFDB65}"/>
                  </a:ext>
                </a:extLst>
              </p:cNvPr>
              <p:cNvSpPr>
                <a:spLocks noChangeShapeType="1"/>
              </p:cNvSpPr>
              <p:nvPr/>
            </p:nvSpPr>
            <p:spPr bwMode="auto">
              <a:xfrm>
                <a:off x="385" y="315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8" name="Freeform 20">
                <a:extLst>
                  <a:ext uri="{FF2B5EF4-FFF2-40B4-BE49-F238E27FC236}">
                    <a16:creationId xmlns:a16="http://schemas.microsoft.com/office/drawing/2014/main" id="{BC576D7E-A98C-453B-838B-DE7A21D66CF6}"/>
                  </a:ext>
                </a:extLst>
              </p:cNvPr>
              <p:cNvSpPr>
                <a:spLocks/>
              </p:cNvSpPr>
              <p:nvPr/>
            </p:nvSpPr>
            <p:spPr bwMode="auto">
              <a:xfrm rot="27000000">
                <a:off x="1744" y="14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19" name="Freeform 21">
                <a:extLst>
                  <a:ext uri="{FF2B5EF4-FFF2-40B4-BE49-F238E27FC236}">
                    <a16:creationId xmlns:a16="http://schemas.microsoft.com/office/drawing/2014/main" id="{B4DC35D1-0864-4E64-AEC2-8AB90B56F11E}"/>
                  </a:ext>
                </a:extLst>
              </p:cNvPr>
              <p:cNvSpPr>
                <a:spLocks/>
              </p:cNvSpPr>
              <p:nvPr/>
            </p:nvSpPr>
            <p:spPr bwMode="auto">
              <a:xfrm rot="27000000">
                <a:off x="1745" y="1980"/>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0" name="Freeform 22">
                <a:extLst>
                  <a:ext uri="{FF2B5EF4-FFF2-40B4-BE49-F238E27FC236}">
                    <a16:creationId xmlns:a16="http://schemas.microsoft.com/office/drawing/2014/main" id="{1BDC4607-7C28-4B41-8344-0D0640D1C69F}"/>
                  </a:ext>
                </a:extLst>
              </p:cNvPr>
              <p:cNvSpPr>
                <a:spLocks/>
              </p:cNvSpPr>
              <p:nvPr/>
            </p:nvSpPr>
            <p:spPr bwMode="auto">
              <a:xfrm rot="27000000">
                <a:off x="1746" y="2479"/>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1" name="Freeform 23">
                <a:extLst>
                  <a:ext uri="{FF2B5EF4-FFF2-40B4-BE49-F238E27FC236}">
                    <a16:creationId xmlns:a16="http://schemas.microsoft.com/office/drawing/2014/main" id="{8E91CDDF-F072-4CDC-AA39-AD40F1D1F418}"/>
                  </a:ext>
                </a:extLst>
              </p:cNvPr>
              <p:cNvSpPr>
                <a:spLocks/>
              </p:cNvSpPr>
              <p:nvPr/>
            </p:nvSpPr>
            <p:spPr bwMode="auto">
              <a:xfrm rot="27000000">
                <a:off x="1744" y="9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2" name="Line 24">
                <a:extLst>
                  <a:ext uri="{FF2B5EF4-FFF2-40B4-BE49-F238E27FC236}">
                    <a16:creationId xmlns:a16="http://schemas.microsoft.com/office/drawing/2014/main" id="{32FEE7A2-D56E-432A-976C-67C9E278899B}"/>
                  </a:ext>
                </a:extLst>
              </p:cNvPr>
              <p:cNvSpPr>
                <a:spLocks noChangeShapeType="1"/>
              </p:cNvSpPr>
              <p:nvPr/>
            </p:nvSpPr>
            <p:spPr bwMode="auto">
              <a:xfrm rot="10800000">
                <a:off x="1474" y="2686"/>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3" name="Line 25">
                <a:extLst>
                  <a:ext uri="{FF2B5EF4-FFF2-40B4-BE49-F238E27FC236}">
                    <a16:creationId xmlns:a16="http://schemas.microsoft.com/office/drawing/2014/main" id="{45956EB4-6F6D-4E17-9AD5-49FE07EAC1A7}"/>
                  </a:ext>
                </a:extLst>
              </p:cNvPr>
              <p:cNvSpPr>
                <a:spLocks noChangeShapeType="1"/>
              </p:cNvSpPr>
              <p:nvPr/>
            </p:nvSpPr>
            <p:spPr bwMode="auto">
              <a:xfrm rot="10800000" flipH="1" flipV="1">
                <a:off x="2423" y="709"/>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4" name="Line 26">
                <a:extLst>
                  <a:ext uri="{FF2B5EF4-FFF2-40B4-BE49-F238E27FC236}">
                    <a16:creationId xmlns:a16="http://schemas.microsoft.com/office/drawing/2014/main" id="{CD2FB378-D724-4783-8545-149C40FDF110}"/>
                  </a:ext>
                </a:extLst>
              </p:cNvPr>
              <p:cNvSpPr>
                <a:spLocks noChangeShapeType="1"/>
              </p:cNvSpPr>
              <p:nvPr/>
            </p:nvSpPr>
            <p:spPr bwMode="auto">
              <a:xfrm rot="10800000">
                <a:off x="1474" y="315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5" name="Line 27">
                <a:extLst>
                  <a:ext uri="{FF2B5EF4-FFF2-40B4-BE49-F238E27FC236}">
                    <a16:creationId xmlns:a16="http://schemas.microsoft.com/office/drawing/2014/main" id="{98128226-C5BE-4E6F-97BD-E405C8DAB3CA}"/>
                  </a:ext>
                </a:extLst>
              </p:cNvPr>
              <p:cNvSpPr>
                <a:spLocks noChangeShapeType="1"/>
              </p:cNvSpPr>
              <p:nvPr/>
            </p:nvSpPr>
            <p:spPr bwMode="auto">
              <a:xfrm rot="10800000">
                <a:off x="1473" y="1192"/>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6" name="Line 28">
                <a:extLst>
                  <a:ext uri="{FF2B5EF4-FFF2-40B4-BE49-F238E27FC236}">
                    <a16:creationId xmlns:a16="http://schemas.microsoft.com/office/drawing/2014/main" id="{BA99E38A-AC8E-4296-857E-0DCF646B2C8D}"/>
                  </a:ext>
                </a:extLst>
              </p:cNvPr>
              <p:cNvSpPr>
                <a:spLocks noChangeShapeType="1"/>
              </p:cNvSpPr>
              <p:nvPr/>
            </p:nvSpPr>
            <p:spPr bwMode="auto">
              <a:xfrm rot="10800000">
                <a:off x="1473" y="2187"/>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7" name="Line 29">
                <a:extLst>
                  <a:ext uri="{FF2B5EF4-FFF2-40B4-BE49-F238E27FC236}">
                    <a16:creationId xmlns:a16="http://schemas.microsoft.com/office/drawing/2014/main" id="{E356E234-621F-439E-A196-2F85E228E6BF}"/>
                  </a:ext>
                </a:extLst>
              </p:cNvPr>
              <p:cNvSpPr>
                <a:spLocks noChangeShapeType="1"/>
              </p:cNvSpPr>
              <p:nvPr/>
            </p:nvSpPr>
            <p:spPr bwMode="auto">
              <a:xfrm rot="10800000">
                <a:off x="1473" y="168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8" name="Freeform 30">
                <a:extLst>
                  <a:ext uri="{FF2B5EF4-FFF2-40B4-BE49-F238E27FC236}">
                    <a16:creationId xmlns:a16="http://schemas.microsoft.com/office/drawing/2014/main" id="{B0CDBC90-1BC1-445E-9731-140FBAEABD06}"/>
                  </a:ext>
                </a:extLst>
              </p:cNvPr>
              <p:cNvSpPr>
                <a:spLocks/>
              </p:cNvSpPr>
              <p:nvPr/>
            </p:nvSpPr>
            <p:spPr bwMode="auto">
              <a:xfrm rot="27000000">
                <a:off x="1744" y="4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29" name="Line 31">
                <a:extLst>
                  <a:ext uri="{FF2B5EF4-FFF2-40B4-BE49-F238E27FC236}">
                    <a16:creationId xmlns:a16="http://schemas.microsoft.com/office/drawing/2014/main" id="{D08323F4-E758-43A7-9BB2-CEA0DACAE2B0}"/>
                  </a:ext>
                </a:extLst>
              </p:cNvPr>
              <p:cNvSpPr>
                <a:spLocks noChangeShapeType="1"/>
              </p:cNvSpPr>
              <p:nvPr/>
            </p:nvSpPr>
            <p:spPr bwMode="auto">
              <a:xfrm rot="10800000">
                <a:off x="1473" y="70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30" name="Freeform 32">
                <a:extLst>
                  <a:ext uri="{FF2B5EF4-FFF2-40B4-BE49-F238E27FC236}">
                    <a16:creationId xmlns:a16="http://schemas.microsoft.com/office/drawing/2014/main" id="{E1052A0B-3770-4698-A9DB-E7EDF518863A}"/>
                  </a:ext>
                </a:extLst>
              </p:cNvPr>
              <p:cNvSpPr>
                <a:spLocks/>
              </p:cNvSpPr>
              <p:nvPr/>
            </p:nvSpPr>
            <p:spPr bwMode="auto">
              <a:xfrm rot="16200000">
                <a:off x="2743" y="14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31" name="Freeform 33">
                <a:extLst>
                  <a:ext uri="{FF2B5EF4-FFF2-40B4-BE49-F238E27FC236}">
                    <a16:creationId xmlns:a16="http://schemas.microsoft.com/office/drawing/2014/main" id="{84C0B665-3C6D-4DF0-951C-C61935526F33}"/>
                  </a:ext>
                </a:extLst>
              </p:cNvPr>
              <p:cNvSpPr>
                <a:spLocks/>
              </p:cNvSpPr>
              <p:nvPr/>
            </p:nvSpPr>
            <p:spPr bwMode="auto">
              <a:xfrm rot="16200000">
                <a:off x="2743" y="983"/>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096" name="Freeform 34">
                <a:extLst>
                  <a:ext uri="{FF2B5EF4-FFF2-40B4-BE49-F238E27FC236}">
                    <a16:creationId xmlns:a16="http://schemas.microsoft.com/office/drawing/2014/main" id="{3D03FAE5-B18C-4A36-AF4F-AEC6F65A7DC2}"/>
                  </a:ext>
                </a:extLst>
              </p:cNvPr>
              <p:cNvSpPr>
                <a:spLocks/>
              </p:cNvSpPr>
              <p:nvPr/>
            </p:nvSpPr>
            <p:spPr bwMode="auto">
              <a:xfrm rot="16200000">
                <a:off x="2742" y="484"/>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097" name="Freeform 35">
                <a:extLst>
                  <a:ext uri="{FF2B5EF4-FFF2-40B4-BE49-F238E27FC236}">
                    <a16:creationId xmlns:a16="http://schemas.microsoft.com/office/drawing/2014/main" id="{34C3D594-6BFD-42F1-A6FE-A36C3D2DC016}"/>
                  </a:ext>
                </a:extLst>
              </p:cNvPr>
              <p:cNvSpPr>
                <a:spLocks/>
              </p:cNvSpPr>
              <p:nvPr/>
            </p:nvSpPr>
            <p:spPr bwMode="auto">
              <a:xfrm rot="16200000">
                <a:off x="2743" y="19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099" name="Line 36">
                <a:extLst>
                  <a:ext uri="{FF2B5EF4-FFF2-40B4-BE49-F238E27FC236}">
                    <a16:creationId xmlns:a16="http://schemas.microsoft.com/office/drawing/2014/main" id="{1A9FB9C1-F14F-4C3A-9D25-B4AAEEE8CA80}"/>
                  </a:ext>
                </a:extLst>
              </p:cNvPr>
              <p:cNvSpPr>
                <a:spLocks noChangeShapeType="1"/>
              </p:cNvSpPr>
              <p:nvPr/>
            </p:nvSpPr>
            <p:spPr bwMode="auto">
              <a:xfrm>
                <a:off x="2426" y="1183"/>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0" name="Line 37">
                <a:extLst>
                  <a:ext uri="{FF2B5EF4-FFF2-40B4-BE49-F238E27FC236}">
                    <a16:creationId xmlns:a16="http://schemas.microsoft.com/office/drawing/2014/main" id="{08A96FBE-EE2B-40A1-861D-48BC860A2D62}"/>
                  </a:ext>
                </a:extLst>
              </p:cNvPr>
              <p:cNvSpPr>
                <a:spLocks noChangeShapeType="1"/>
              </p:cNvSpPr>
              <p:nvPr/>
            </p:nvSpPr>
            <p:spPr bwMode="auto">
              <a:xfrm flipH="1" flipV="1">
                <a:off x="2426" y="712"/>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1" name="Line 38">
                <a:extLst>
                  <a:ext uri="{FF2B5EF4-FFF2-40B4-BE49-F238E27FC236}">
                    <a16:creationId xmlns:a16="http://schemas.microsoft.com/office/drawing/2014/main" id="{13FDB15C-C20F-4583-948F-F227307F3B5E}"/>
                  </a:ext>
                </a:extLst>
              </p:cNvPr>
              <p:cNvSpPr>
                <a:spLocks noChangeShapeType="1"/>
              </p:cNvSpPr>
              <p:nvPr/>
            </p:nvSpPr>
            <p:spPr bwMode="auto">
              <a:xfrm>
                <a:off x="2426" y="71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2" name="Line 39">
                <a:extLst>
                  <a:ext uri="{FF2B5EF4-FFF2-40B4-BE49-F238E27FC236}">
                    <a16:creationId xmlns:a16="http://schemas.microsoft.com/office/drawing/2014/main" id="{272F80B2-B623-43A4-A56A-2777E9B66FA7}"/>
                  </a:ext>
                </a:extLst>
              </p:cNvPr>
              <p:cNvSpPr>
                <a:spLocks noChangeShapeType="1"/>
              </p:cNvSpPr>
              <p:nvPr/>
            </p:nvSpPr>
            <p:spPr bwMode="auto">
              <a:xfrm>
                <a:off x="2426" y="2677"/>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3" name="Line 40">
                <a:extLst>
                  <a:ext uri="{FF2B5EF4-FFF2-40B4-BE49-F238E27FC236}">
                    <a16:creationId xmlns:a16="http://schemas.microsoft.com/office/drawing/2014/main" id="{4B4B2ECD-C8B6-4090-87D9-80F97B56ADCB}"/>
                  </a:ext>
                </a:extLst>
              </p:cNvPr>
              <p:cNvSpPr>
                <a:spLocks noChangeShapeType="1"/>
              </p:cNvSpPr>
              <p:nvPr/>
            </p:nvSpPr>
            <p:spPr bwMode="auto">
              <a:xfrm>
                <a:off x="2426" y="1682"/>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4" name="Line 41">
                <a:extLst>
                  <a:ext uri="{FF2B5EF4-FFF2-40B4-BE49-F238E27FC236}">
                    <a16:creationId xmlns:a16="http://schemas.microsoft.com/office/drawing/2014/main" id="{468B2E93-5127-471E-A21F-059A9C81B048}"/>
                  </a:ext>
                </a:extLst>
              </p:cNvPr>
              <p:cNvSpPr>
                <a:spLocks noChangeShapeType="1"/>
              </p:cNvSpPr>
              <p:nvPr/>
            </p:nvSpPr>
            <p:spPr bwMode="auto">
              <a:xfrm>
                <a:off x="2426" y="218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5" name="Freeform 42">
                <a:extLst>
                  <a:ext uri="{FF2B5EF4-FFF2-40B4-BE49-F238E27FC236}">
                    <a16:creationId xmlns:a16="http://schemas.microsoft.com/office/drawing/2014/main" id="{B8426791-1C89-4233-9F34-7B9D3153423A}"/>
                  </a:ext>
                </a:extLst>
              </p:cNvPr>
              <p:cNvSpPr>
                <a:spLocks/>
              </p:cNvSpPr>
              <p:nvPr/>
            </p:nvSpPr>
            <p:spPr bwMode="auto">
              <a:xfrm rot="16200000">
                <a:off x="2743" y="24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6" name="Line 43">
                <a:extLst>
                  <a:ext uri="{FF2B5EF4-FFF2-40B4-BE49-F238E27FC236}">
                    <a16:creationId xmlns:a16="http://schemas.microsoft.com/office/drawing/2014/main" id="{A9D3ACF8-7418-4589-8C5C-875ADACEC1A5}"/>
                  </a:ext>
                </a:extLst>
              </p:cNvPr>
              <p:cNvSpPr>
                <a:spLocks noChangeShapeType="1"/>
              </p:cNvSpPr>
              <p:nvPr/>
            </p:nvSpPr>
            <p:spPr bwMode="auto">
              <a:xfrm>
                <a:off x="2426" y="3161"/>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7" name="Freeform 44">
                <a:extLst>
                  <a:ext uri="{FF2B5EF4-FFF2-40B4-BE49-F238E27FC236}">
                    <a16:creationId xmlns:a16="http://schemas.microsoft.com/office/drawing/2014/main" id="{464087E7-2FFD-4BD7-A2AF-49EBB78991AC}"/>
                  </a:ext>
                </a:extLst>
              </p:cNvPr>
              <p:cNvSpPr>
                <a:spLocks/>
              </p:cNvSpPr>
              <p:nvPr/>
            </p:nvSpPr>
            <p:spPr bwMode="auto">
              <a:xfrm rot="27000000">
                <a:off x="3786" y="1483"/>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8" name="Freeform 45">
                <a:extLst>
                  <a:ext uri="{FF2B5EF4-FFF2-40B4-BE49-F238E27FC236}">
                    <a16:creationId xmlns:a16="http://schemas.microsoft.com/office/drawing/2014/main" id="{2C002440-8919-450C-AC85-686F00D9912E}"/>
                  </a:ext>
                </a:extLst>
              </p:cNvPr>
              <p:cNvSpPr>
                <a:spLocks/>
              </p:cNvSpPr>
              <p:nvPr/>
            </p:nvSpPr>
            <p:spPr bwMode="auto">
              <a:xfrm rot="27000000">
                <a:off x="3786" y="1982"/>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09" name="Freeform 46">
                <a:extLst>
                  <a:ext uri="{FF2B5EF4-FFF2-40B4-BE49-F238E27FC236}">
                    <a16:creationId xmlns:a16="http://schemas.microsoft.com/office/drawing/2014/main" id="{1ED7B9F6-AFC7-4C48-8537-EF72B8FDC5F6}"/>
                  </a:ext>
                </a:extLst>
              </p:cNvPr>
              <p:cNvSpPr>
                <a:spLocks/>
              </p:cNvSpPr>
              <p:nvPr/>
            </p:nvSpPr>
            <p:spPr bwMode="auto">
              <a:xfrm rot="27000000">
                <a:off x="3787" y="2481"/>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0" name="Freeform 47">
                <a:extLst>
                  <a:ext uri="{FF2B5EF4-FFF2-40B4-BE49-F238E27FC236}">
                    <a16:creationId xmlns:a16="http://schemas.microsoft.com/office/drawing/2014/main" id="{F1DC4BDC-92F6-467B-A5C6-C3C6AEB167EA}"/>
                  </a:ext>
                </a:extLst>
              </p:cNvPr>
              <p:cNvSpPr>
                <a:spLocks/>
              </p:cNvSpPr>
              <p:nvPr/>
            </p:nvSpPr>
            <p:spPr bwMode="auto">
              <a:xfrm rot="27000000">
                <a:off x="3786" y="984"/>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1" name="Line 48">
                <a:extLst>
                  <a:ext uri="{FF2B5EF4-FFF2-40B4-BE49-F238E27FC236}">
                    <a16:creationId xmlns:a16="http://schemas.microsoft.com/office/drawing/2014/main" id="{5F0C401A-69C3-46E3-9AAE-0930629D9EA0}"/>
                  </a:ext>
                </a:extLst>
              </p:cNvPr>
              <p:cNvSpPr>
                <a:spLocks noChangeShapeType="1"/>
              </p:cNvSpPr>
              <p:nvPr/>
            </p:nvSpPr>
            <p:spPr bwMode="auto">
              <a:xfrm rot="10800000">
                <a:off x="3515" y="2688"/>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2" name="Line 49">
                <a:extLst>
                  <a:ext uri="{FF2B5EF4-FFF2-40B4-BE49-F238E27FC236}">
                    <a16:creationId xmlns:a16="http://schemas.microsoft.com/office/drawing/2014/main" id="{DCD4430B-BBFA-4E40-8299-0286C41062F1}"/>
                  </a:ext>
                </a:extLst>
              </p:cNvPr>
              <p:cNvSpPr>
                <a:spLocks noChangeShapeType="1"/>
              </p:cNvSpPr>
              <p:nvPr/>
            </p:nvSpPr>
            <p:spPr bwMode="auto">
              <a:xfrm rot="10800000" flipH="1" flipV="1">
                <a:off x="4465" y="711"/>
                <a:ext cx="1" cy="2449"/>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3" name="Line 50">
                <a:extLst>
                  <a:ext uri="{FF2B5EF4-FFF2-40B4-BE49-F238E27FC236}">
                    <a16:creationId xmlns:a16="http://schemas.microsoft.com/office/drawing/2014/main" id="{F2D734E9-E1A1-403C-9563-27FC26C050BA}"/>
                  </a:ext>
                </a:extLst>
              </p:cNvPr>
              <p:cNvSpPr>
                <a:spLocks noChangeShapeType="1"/>
              </p:cNvSpPr>
              <p:nvPr/>
            </p:nvSpPr>
            <p:spPr bwMode="auto">
              <a:xfrm rot="10800000">
                <a:off x="3515" y="316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4" name="Line 51">
                <a:extLst>
                  <a:ext uri="{FF2B5EF4-FFF2-40B4-BE49-F238E27FC236}">
                    <a16:creationId xmlns:a16="http://schemas.microsoft.com/office/drawing/2014/main" id="{56FFAA2E-798E-4E65-AA99-B3FBEE69B121}"/>
                  </a:ext>
                </a:extLst>
              </p:cNvPr>
              <p:cNvSpPr>
                <a:spLocks noChangeShapeType="1"/>
              </p:cNvSpPr>
              <p:nvPr/>
            </p:nvSpPr>
            <p:spPr bwMode="auto">
              <a:xfrm rot="10800000">
                <a:off x="3515" y="1194"/>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5" name="Line 52">
                <a:extLst>
                  <a:ext uri="{FF2B5EF4-FFF2-40B4-BE49-F238E27FC236}">
                    <a16:creationId xmlns:a16="http://schemas.microsoft.com/office/drawing/2014/main" id="{A0D8C5B3-3C23-467A-A518-6FBA4C8CABE2}"/>
                  </a:ext>
                </a:extLst>
              </p:cNvPr>
              <p:cNvSpPr>
                <a:spLocks noChangeShapeType="1"/>
              </p:cNvSpPr>
              <p:nvPr/>
            </p:nvSpPr>
            <p:spPr bwMode="auto">
              <a:xfrm rot="10800000">
                <a:off x="3515" y="2189"/>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6" name="Line 53">
                <a:extLst>
                  <a:ext uri="{FF2B5EF4-FFF2-40B4-BE49-F238E27FC236}">
                    <a16:creationId xmlns:a16="http://schemas.microsoft.com/office/drawing/2014/main" id="{E7B3975E-E173-4DA0-A0EA-A7D21CFECB7F}"/>
                  </a:ext>
                </a:extLst>
              </p:cNvPr>
              <p:cNvSpPr>
                <a:spLocks noChangeShapeType="1"/>
              </p:cNvSpPr>
              <p:nvPr/>
            </p:nvSpPr>
            <p:spPr bwMode="auto">
              <a:xfrm rot="10800000">
                <a:off x="3515" y="169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7" name="Freeform 54">
                <a:extLst>
                  <a:ext uri="{FF2B5EF4-FFF2-40B4-BE49-F238E27FC236}">
                    <a16:creationId xmlns:a16="http://schemas.microsoft.com/office/drawing/2014/main" id="{40C803E4-2E68-4FEA-BC4F-3034DF5EDE1F}"/>
                  </a:ext>
                </a:extLst>
              </p:cNvPr>
              <p:cNvSpPr>
                <a:spLocks/>
              </p:cNvSpPr>
              <p:nvPr/>
            </p:nvSpPr>
            <p:spPr bwMode="auto">
              <a:xfrm rot="27000000">
                <a:off x="3786" y="484"/>
                <a:ext cx="363" cy="907"/>
              </a:xfrm>
              <a:custGeom>
                <a:avLst/>
                <a:gdLst>
                  <a:gd name="T0" fmla="*/ 0 w 363"/>
                  <a:gd name="T1" fmla="*/ 907 h 907"/>
                  <a:gd name="T2" fmla="*/ 136 w 363"/>
                  <a:gd name="T3" fmla="*/ 907 h 907"/>
                  <a:gd name="T4" fmla="*/ 136 w 363"/>
                  <a:gd name="T5" fmla="*/ 136 h 907"/>
                  <a:gd name="T6" fmla="*/ 227 w 363"/>
                  <a:gd name="T7" fmla="*/ 136 h 907"/>
                  <a:gd name="T8" fmla="*/ 227 w 363"/>
                  <a:gd name="T9" fmla="*/ 907 h 907"/>
                  <a:gd name="T10" fmla="*/ 363 w 363"/>
                  <a:gd name="T11" fmla="*/ 907 h 907"/>
                  <a:gd name="T12" fmla="*/ 363 w 363"/>
                  <a:gd name="T13" fmla="*/ 0 h 907"/>
                  <a:gd name="T14" fmla="*/ 0 w 363"/>
                  <a:gd name="T15" fmla="*/ 0 h 907"/>
                  <a:gd name="T16" fmla="*/ 0 w 363"/>
                  <a:gd name="T17" fmla="*/ 907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907">
                    <a:moveTo>
                      <a:pt x="0" y="907"/>
                    </a:moveTo>
                    <a:lnTo>
                      <a:pt x="136" y="907"/>
                    </a:lnTo>
                    <a:lnTo>
                      <a:pt x="136" y="136"/>
                    </a:lnTo>
                    <a:lnTo>
                      <a:pt x="227" y="136"/>
                    </a:lnTo>
                    <a:lnTo>
                      <a:pt x="227" y="907"/>
                    </a:lnTo>
                    <a:lnTo>
                      <a:pt x="363" y="907"/>
                    </a:lnTo>
                    <a:lnTo>
                      <a:pt x="363" y="0"/>
                    </a:lnTo>
                    <a:lnTo>
                      <a:pt x="0" y="0"/>
                    </a:lnTo>
                    <a:lnTo>
                      <a:pt x="0" y="907"/>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8" name="Line 55">
                <a:extLst>
                  <a:ext uri="{FF2B5EF4-FFF2-40B4-BE49-F238E27FC236}">
                    <a16:creationId xmlns:a16="http://schemas.microsoft.com/office/drawing/2014/main" id="{B4FA1520-4F73-49B7-A9CC-461BB0A8C642}"/>
                  </a:ext>
                </a:extLst>
              </p:cNvPr>
              <p:cNvSpPr>
                <a:spLocks noChangeShapeType="1"/>
              </p:cNvSpPr>
              <p:nvPr/>
            </p:nvSpPr>
            <p:spPr bwMode="auto">
              <a:xfrm rot="10800000">
                <a:off x="3515" y="710"/>
                <a:ext cx="952" cy="1"/>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119" name="Text Box 56">
                <a:extLst>
                  <a:ext uri="{FF2B5EF4-FFF2-40B4-BE49-F238E27FC236}">
                    <a16:creationId xmlns:a16="http://schemas.microsoft.com/office/drawing/2014/main" id="{39308B85-78FC-46A8-AB9A-703B9BDDB6B8}"/>
                  </a:ext>
                </a:extLst>
              </p:cNvPr>
              <p:cNvSpPr txBox="1">
                <a:spLocks noChangeArrowheads="1"/>
              </p:cNvSpPr>
              <p:nvPr/>
            </p:nvSpPr>
            <p:spPr bwMode="auto">
              <a:xfrm>
                <a:off x="2214" y="3290"/>
                <a:ext cx="417" cy="1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180m</a:t>
                </a:r>
              </a:p>
            </p:txBody>
          </p:sp>
          <p:sp>
            <p:nvSpPr>
              <p:cNvPr id="4120" name="Rectangle 57">
                <a:extLst>
                  <a:ext uri="{FF2B5EF4-FFF2-40B4-BE49-F238E27FC236}">
                    <a16:creationId xmlns:a16="http://schemas.microsoft.com/office/drawing/2014/main" id="{F8F27EE6-8CEF-4203-9BE0-E1CBF716C24D}"/>
                  </a:ext>
                </a:extLst>
              </p:cNvPr>
              <p:cNvSpPr>
                <a:spLocks noChangeArrowheads="1"/>
              </p:cNvSpPr>
              <p:nvPr/>
            </p:nvSpPr>
            <p:spPr bwMode="auto">
              <a:xfrm rot="-5400000">
                <a:off x="1247"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1" name="Rectangle 58">
                <a:extLst>
                  <a:ext uri="{FF2B5EF4-FFF2-40B4-BE49-F238E27FC236}">
                    <a16:creationId xmlns:a16="http://schemas.microsoft.com/office/drawing/2014/main" id="{D34883DC-942F-4519-BA9E-5318741195BE}"/>
                  </a:ext>
                </a:extLst>
              </p:cNvPr>
              <p:cNvSpPr>
                <a:spLocks noChangeArrowheads="1"/>
              </p:cNvSpPr>
              <p:nvPr/>
            </p:nvSpPr>
            <p:spPr bwMode="auto">
              <a:xfrm rot="-5400000">
                <a:off x="1247"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2" name="Rectangle 59">
                <a:extLst>
                  <a:ext uri="{FF2B5EF4-FFF2-40B4-BE49-F238E27FC236}">
                    <a16:creationId xmlns:a16="http://schemas.microsoft.com/office/drawing/2014/main" id="{3C15AF73-420E-4775-8E35-914341647ECD}"/>
                  </a:ext>
                </a:extLst>
              </p:cNvPr>
              <p:cNvSpPr>
                <a:spLocks noChangeArrowheads="1"/>
              </p:cNvSpPr>
              <p:nvPr/>
            </p:nvSpPr>
            <p:spPr bwMode="auto">
              <a:xfrm rot="-5400000">
                <a:off x="1247"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3" name="Rectangle 60">
                <a:extLst>
                  <a:ext uri="{FF2B5EF4-FFF2-40B4-BE49-F238E27FC236}">
                    <a16:creationId xmlns:a16="http://schemas.microsoft.com/office/drawing/2014/main" id="{B387E397-1DC9-4E6A-8ED8-80A96DB61484}"/>
                  </a:ext>
                </a:extLst>
              </p:cNvPr>
              <p:cNvSpPr>
                <a:spLocks noChangeArrowheads="1"/>
              </p:cNvSpPr>
              <p:nvPr/>
            </p:nvSpPr>
            <p:spPr bwMode="auto">
              <a:xfrm rot="-5400000">
                <a:off x="1247"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4" name="Rectangle 61">
                <a:extLst>
                  <a:ext uri="{FF2B5EF4-FFF2-40B4-BE49-F238E27FC236}">
                    <a16:creationId xmlns:a16="http://schemas.microsoft.com/office/drawing/2014/main" id="{AE93643E-F434-49F4-98FD-0008E5044F2B}"/>
                  </a:ext>
                </a:extLst>
              </p:cNvPr>
              <p:cNvSpPr>
                <a:spLocks noChangeArrowheads="1"/>
              </p:cNvSpPr>
              <p:nvPr/>
            </p:nvSpPr>
            <p:spPr bwMode="auto">
              <a:xfrm rot="-5400000">
                <a:off x="1247"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5" name="Rectangle 62">
                <a:extLst>
                  <a:ext uri="{FF2B5EF4-FFF2-40B4-BE49-F238E27FC236}">
                    <a16:creationId xmlns:a16="http://schemas.microsoft.com/office/drawing/2014/main" id="{8F358659-AB64-4AEA-9571-CF6A0197B264}"/>
                  </a:ext>
                </a:extLst>
              </p:cNvPr>
              <p:cNvSpPr>
                <a:spLocks noChangeArrowheads="1"/>
              </p:cNvSpPr>
              <p:nvPr/>
            </p:nvSpPr>
            <p:spPr bwMode="auto">
              <a:xfrm rot="-5400000">
                <a:off x="1519"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6" name="Rectangle 63">
                <a:extLst>
                  <a:ext uri="{FF2B5EF4-FFF2-40B4-BE49-F238E27FC236}">
                    <a16:creationId xmlns:a16="http://schemas.microsoft.com/office/drawing/2014/main" id="{C738836E-922B-4513-8136-D8A748F3C6F5}"/>
                  </a:ext>
                </a:extLst>
              </p:cNvPr>
              <p:cNvSpPr>
                <a:spLocks noChangeArrowheads="1"/>
              </p:cNvSpPr>
              <p:nvPr/>
            </p:nvSpPr>
            <p:spPr bwMode="auto">
              <a:xfrm rot="-5400000">
                <a:off x="1519"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27" name="Rectangle 64">
                <a:extLst>
                  <a:ext uri="{FF2B5EF4-FFF2-40B4-BE49-F238E27FC236}">
                    <a16:creationId xmlns:a16="http://schemas.microsoft.com/office/drawing/2014/main" id="{69D6E087-F09B-4DDF-AEF2-FE134EB10318}"/>
                  </a:ext>
                </a:extLst>
              </p:cNvPr>
              <p:cNvSpPr>
                <a:spLocks noChangeArrowheads="1"/>
              </p:cNvSpPr>
              <p:nvPr/>
            </p:nvSpPr>
            <p:spPr bwMode="auto">
              <a:xfrm rot="-5400000">
                <a:off x="1519"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0" name="Rectangle 65">
                <a:extLst>
                  <a:ext uri="{FF2B5EF4-FFF2-40B4-BE49-F238E27FC236}">
                    <a16:creationId xmlns:a16="http://schemas.microsoft.com/office/drawing/2014/main" id="{90D76414-A496-4EFD-8F5B-693A22E7CCE7}"/>
                  </a:ext>
                </a:extLst>
              </p:cNvPr>
              <p:cNvSpPr>
                <a:spLocks noChangeArrowheads="1"/>
              </p:cNvSpPr>
              <p:nvPr/>
            </p:nvSpPr>
            <p:spPr bwMode="auto">
              <a:xfrm rot="-5400000">
                <a:off x="1519"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1" name="Rectangle 66">
                <a:extLst>
                  <a:ext uri="{FF2B5EF4-FFF2-40B4-BE49-F238E27FC236}">
                    <a16:creationId xmlns:a16="http://schemas.microsoft.com/office/drawing/2014/main" id="{BF72E9AD-AC9B-40D9-9226-9EFDBEC2BDE0}"/>
                  </a:ext>
                </a:extLst>
              </p:cNvPr>
              <p:cNvSpPr>
                <a:spLocks noChangeArrowheads="1"/>
              </p:cNvSpPr>
              <p:nvPr/>
            </p:nvSpPr>
            <p:spPr bwMode="auto">
              <a:xfrm rot="-5400000">
                <a:off x="1519"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2" name="Rectangle 67">
                <a:extLst>
                  <a:ext uri="{FF2B5EF4-FFF2-40B4-BE49-F238E27FC236}">
                    <a16:creationId xmlns:a16="http://schemas.microsoft.com/office/drawing/2014/main" id="{E50A53C4-39C2-485C-8578-6EFD36405876}"/>
                  </a:ext>
                </a:extLst>
              </p:cNvPr>
              <p:cNvSpPr>
                <a:spLocks noChangeArrowheads="1"/>
              </p:cNvSpPr>
              <p:nvPr/>
            </p:nvSpPr>
            <p:spPr bwMode="auto">
              <a:xfrm rot="-5400000">
                <a:off x="3288"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3" name="Rectangle 68">
                <a:extLst>
                  <a:ext uri="{FF2B5EF4-FFF2-40B4-BE49-F238E27FC236}">
                    <a16:creationId xmlns:a16="http://schemas.microsoft.com/office/drawing/2014/main" id="{ED8A8B15-D4A2-4BD4-BC19-20978A6E656A}"/>
                  </a:ext>
                </a:extLst>
              </p:cNvPr>
              <p:cNvSpPr>
                <a:spLocks noChangeArrowheads="1"/>
              </p:cNvSpPr>
              <p:nvPr/>
            </p:nvSpPr>
            <p:spPr bwMode="auto">
              <a:xfrm rot="-5400000">
                <a:off x="3288"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4" name="Rectangle 69">
                <a:extLst>
                  <a:ext uri="{FF2B5EF4-FFF2-40B4-BE49-F238E27FC236}">
                    <a16:creationId xmlns:a16="http://schemas.microsoft.com/office/drawing/2014/main" id="{34353818-CC9F-4191-ADE6-6C20C577FC6E}"/>
                  </a:ext>
                </a:extLst>
              </p:cNvPr>
              <p:cNvSpPr>
                <a:spLocks noChangeArrowheads="1"/>
              </p:cNvSpPr>
              <p:nvPr/>
            </p:nvSpPr>
            <p:spPr bwMode="auto">
              <a:xfrm rot="-5400000">
                <a:off x="3288"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5" name="Rectangle 70">
                <a:extLst>
                  <a:ext uri="{FF2B5EF4-FFF2-40B4-BE49-F238E27FC236}">
                    <a16:creationId xmlns:a16="http://schemas.microsoft.com/office/drawing/2014/main" id="{62D688AE-141C-447B-8F86-6D301CEB19C5}"/>
                  </a:ext>
                </a:extLst>
              </p:cNvPr>
              <p:cNvSpPr>
                <a:spLocks noChangeArrowheads="1"/>
              </p:cNvSpPr>
              <p:nvPr/>
            </p:nvSpPr>
            <p:spPr bwMode="auto">
              <a:xfrm rot="-5400000">
                <a:off x="3288"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6" name="Rectangle 71">
                <a:extLst>
                  <a:ext uri="{FF2B5EF4-FFF2-40B4-BE49-F238E27FC236}">
                    <a16:creationId xmlns:a16="http://schemas.microsoft.com/office/drawing/2014/main" id="{78AF68DD-ADA6-4ECB-A522-A4F1A2DAF47B}"/>
                  </a:ext>
                </a:extLst>
              </p:cNvPr>
              <p:cNvSpPr>
                <a:spLocks noChangeArrowheads="1"/>
              </p:cNvSpPr>
              <p:nvPr/>
            </p:nvSpPr>
            <p:spPr bwMode="auto">
              <a:xfrm rot="-5400000">
                <a:off x="3288"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7" name="Rectangle 72">
                <a:extLst>
                  <a:ext uri="{FF2B5EF4-FFF2-40B4-BE49-F238E27FC236}">
                    <a16:creationId xmlns:a16="http://schemas.microsoft.com/office/drawing/2014/main" id="{8E11D2BB-750A-48B5-89F3-08D1ABB263EE}"/>
                  </a:ext>
                </a:extLst>
              </p:cNvPr>
              <p:cNvSpPr>
                <a:spLocks noChangeArrowheads="1"/>
              </p:cNvSpPr>
              <p:nvPr/>
            </p:nvSpPr>
            <p:spPr bwMode="auto">
              <a:xfrm rot="-5400000">
                <a:off x="3560" y="619"/>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8" name="Rectangle 73">
                <a:extLst>
                  <a:ext uri="{FF2B5EF4-FFF2-40B4-BE49-F238E27FC236}">
                    <a16:creationId xmlns:a16="http://schemas.microsoft.com/office/drawing/2014/main" id="{70C39906-3E2B-464D-97F8-33A4F3DF1033}"/>
                  </a:ext>
                </a:extLst>
              </p:cNvPr>
              <p:cNvSpPr>
                <a:spLocks noChangeArrowheads="1"/>
              </p:cNvSpPr>
              <p:nvPr/>
            </p:nvSpPr>
            <p:spPr bwMode="auto">
              <a:xfrm rot="-5400000">
                <a:off x="3560" y="1118"/>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69" name="Rectangle 74">
                <a:extLst>
                  <a:ext uri="{FF2B5EF4-FFF2-40B4-BE49-F238E27FC236}">
                    <a16:creationId xmlns:a16="http://schemas.microsoft.com/office/drawing/2014/main" id="{4DB16D70-30E7-42FF-A94B-A1B33288272A}"/>
                  </a:ext>
                </a:extLst>
              </p:cNvPr>
              <p:cNvSpPr>
                <a:spLocks noChangeArrowheads="1"/>
              </p:cNvSpPr>
              <p:nvPr/>
            </p:nvSpPr>
            <p:spPr bwMode="auto">
              <a:xfrm rot="-5400000">
                <a:off x="3560" y="1617"/>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70" name="Rectangle 75">
                <a:extLst>
                  <a:ext uri="{FF2B5EF4-FFF2-40B4-BE49-F238E27FC236}">
                    <a16:creationId xmlns:a16="http://schemas.microsoft.com/office/drawing/2014/main" id="{B6F96E77-A980-4E86-96A9-B3C3710BB583}"/>
                  </a:ext>
                </a:extLst>
              </p:cNvPr>
              <p:cNvSpPr>
                <a:spLocks noChangeArrowheads="1"/>
              </p:cNvSpPr>
              <p:nvPr/>
            </p:nvSpPr>
            <p:spPr bwMode="auto">
              <a:xfrm rot="-5400000">
                <a:off x="3560" y="2116"/>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4171" name="Rectangle 76">
                <a:extLst>
                  <a:ext uri="{FF2B5EF4-FFF2-40B4-BE49-F238E27FC236}">
                    <a16:creationId xmlns:a16="http://schemas.microsoft.com/office/drawing/2014/main" id="{629FD5C6-AC77-4D51-8F1B-C27F8F7BC90D}"/>
                  </a:ext>
                </a:extLst>
              </p:cNvPr>
              <p:cNvSpPr>
                <a:spLocks noChangeArrowheads="1"/>
              </p:cNvSpPr>
              <p:nvPr/>
            </p:nvSpPr>
            <p:spPr bwMode="auto">
              <a:xfrm rot="-5400000">
                <a:off x="3560" y="2615"/>
                <a:ext cx="45" cy="136"/>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grpSp>
        <p:cxnSp>
          <p:nvCxnSpPr>
            <p:cNvPr id="79" name="Straight Arrow Connector 78">
              <a:extLst>
                <a:ext uri="{FF2B5EF4-FFF2-40B4-BE49-F238E27FC236}">
                  <a16:creationId xmlns:a16="http://schemas.microsoft.com/office/drawing/2014/main" id="{5563E6AF-F1C9-44B0-9EE9-B370DB7A5B35}"/>
                </a:ext>
              </a:extLst>
            </p:cNvPr>
            <p:cNvCxnSpPr>
              <a:cxnSpLocks/>
            </p:cNvCxnSpPr>
            <p:nvPr/>
          </p:nvCxnSpPr>
          <p:spPr>
            <a:xfrm flipV="1">
              <a:off x="7918740" y="1376327"/>
              <a:ext cx="0" cy="36079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2A08556-31CD-4138-847C-C900144C1CE8}"/>
                </a:ext>
              </a:extLst>
            </p:cNvPr>
            <p:cNvCxnSpPr>
              <a:cxnSpLocks/>
              <a:stCxn id="3" idx="1"/>
              <a:endCxn id="3" idx="0"/>
            </p:cNvCxnSpPr>
            <p:nvPr/>
          </p:nvCxnSpPr>
          <p:spPr>
            <a:xfrm flipH="1" flipV="1">
              <a:off x="1512563" y="5118218"/>
              <a:ext cx="6154458" cy="14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4" name="Slide Number Placeholder 63">
            <a:extLst>
              <a:ext uri="{FF2B5EF4-FFF2-40B4-BE49-F238E27FC236}">
                <a16:creationId xmlns:a16="http://schemas.microsoft.com/office/drawing/2014/main" id="{914DC673-90B9-4B18-B973-25B3C462293C}"/>
              </a:ext>
            </a:extLst>
          </p:cNvPr>
          <p:cNvSpPr>
            <a:spLocks noGrp="1"/>
          </p:cNvSpPr>
          <p:nvPr>
            <p:ph type="sldNum" sz="quarter" idx="12"/>
          </p:nvPr>
        </p:nvSpPr>
        <p:spPr/>
        <p:txBody>
          <a:bodyPr/>
          <a:lstStyle/>
          <a:p>
            <a:fld id="{00865948-8B76-4A50-B7DB-B45DBE1BD062}" type="slidenum">
              <a:rPr lang="fr-CH" smtClean="0"/>
              <a:t>32</a:t>
            </a:fld>
            <a:endParaRPr lang="fr-CH"/>
          </a:p>
        </p:txBody>
      </p:sp>
    </p:spTree>
    <p:extLst>
      <p:ext uri="{BB962C8B-B14F-4D97-AF65-F5344CB8AC3E}">
        <p14:creationId xmlns:p14="http://schemas.microsoft.com/office/powerpoint/2010/main" val="491333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3">
            <a:extLst>
              <a:ext uri="{FF2B5EF4-FFF2-40B4-BE49-F238E27FC236}">
                <a16:creationId xmlns:a16="http://schemas.microsoft.com/office/drawing/2014/main" id="{27E0ACB9-FBA0-45F9-83DB-C8F079016589}"/>
              </a:ext>
            </a:extLst>
          </p:cNvPr>
          <p:cNvGrpSpPr>
            <a:grpSpLocks/>
          </p:cNvGrpSpPr>
          <p:nvPr/>
        </p:nvGrpSpPr>
        <p:grpSpPr bwMode="auto">
          <a:xfrm>
            <a:off x="914400" y="978144"/>
            <a:ext cx="6840021" cy="4081536"/>
            <a:chOff x="203" y="528"/>
            <a:chExt cx="4954" cy="3340"/>
          </a:xfrm>
        </p:grpSpPr>
        <p:graphicFrame>
          <p:nvGraphicFramePr>
            <p:cNvPr id="5169" name="Diagram 5168">
              <a:extLst>
                <a:ext uri="{FF2B5EF4-FFF2-40B4-BE49-F238E27FC236}">
                  <a16:creationId xmlns:a16="http://schemas.microsoft.com/office/drawing/2014/main" id="{D344A922-431E-4BF3-86FE-71A627BE7580}"/>
                </a:ext>
              </a:extLst>
            </p:cNvPr>
            <p:cNvGraphicFramePr/>
            <p:nvPr>
              <p:extLst>
                <p:ext uri="{D42A27DB-BD31-4B8C-83A1-F6EECF244321}">
                  <p14:modId xmlns:p14="http://schemas.microsoft.com/office/powerpoint/2010/main" val="2860980165"/>
                </p:ext>
              </p:extLst>
            </p:nvPr>
          </p:nvGraphicFramePr>
          <p:xfrm>
            <a:off x="203" y="528"/>
            <a:ext cx="4718" cy="3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Box 7">
              <a:extLst>
                <a:ext uri="{FF2B5EF4-FFF2-40B4-BE49-F238E27FC236}">
                  <a16:creationId xmlns:a16="http://schemas.microsoft.com/office/drawing/2014/main" id="{F1DD6E6D-DA44-405E-8E57-6080DDE3F2EC}"/>
                </a:ext>
              </a:extLst>
            </p:cNvPr>
            <p:cNvSpPr txBox="1">
              <a:spLocks noChangeArrowheads="1"/>
            </p:cNvSpPr>
            <p:nvPr/>
          </p:nvSpPr>
          <p:spPr bwMode="auto">
            <a:xfrm>
              <a:off x="4613" y="1948"/>
              <a:ext cx="544" cy="1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CH" altLang="fr-FR" sz="2000" b="0" i="0" u="none" strike="noStrike" cap="none" normalizeH="0" baseline="0" dirty="0">
                  <a:ln>
                    <a:noFill/>
                  </a:ln>
                  <a:effectLst/>
                  <a:latin typeface="Times New Roman" panose="02020603050405020304" pitchFamily="18" charset="0"/>
                  <a:ea typeface="SimSun" panose="02010600030101010101" pitchFamily="2" charset="-122"/>
                  <a:cs typeface="Arial" panose="020B0604020202020204" pitchFamily="34" charset="0"/>
                </a:rPr>
                <a:t>160m</a:t>
              </a:r>
              <a:endParaRPr kumimoji="0" lang="fr-CH" altLang="fr-FR" sz="2400" b="0" i="0" u="none" strike="noStrike" cap="none" normalizeH="0" baseline="0" dirty="0">
                <a:ln>
                  <a:noFill/>
                </a:ln>
                <a:effectLst/>
                <a:latin typeface="Times New Roman" panose="02020603050405020304" pitchFamily="18" charset="0"/>
                <a:ea typeface="SimSun" panose="02010600030101010101" pitchFamily="2" charset="-122"/>
                <a:cs typeface="Arial" panose="020B0604020202020204" pitchFamily="34" charset="0"/>
              </a:endParaRPr>
            </a:p>
          </p:txBody>
        </p:sp>
        <p:sp>
          <p:nvSpPr>
            <p:cNvPr id="6" name="Line 8">
              <a:extLst>
                <a:ext uri="{FF2B5EF4-FFF2-40B4-BE49-F238E27FC236}">
                  <a16:creationId xmlns:a16="http://schemas.microsoft.com/office/drawing/2014/main" id="{E21E527B-4693-4E1A-9E85-A933CF1A1970}"/>
                </a:ext>
              </a:extLst>
            </p:cNvPr>
            <p:cNvSpPr>
              <a:spLocks noChangeShapeType="1"/>
            </p:cNvSpPr>
            <p:nvPr/>
          </p:nvSpPr>
          <p:spPr bwMode="auto">
            <a:xfrm flipV="1">
              <a:off x="1382" y="755"/>
              <a:ext cx="1" cy="2586"/>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7" name="Text Box 9">
              <a:extLst>
                <a:ext uri="{FF2B5EF4-FFF2-40B4-BE49-F238E27FC236}">
                  <a16:creationId xmlns:a16="http://schemas.microsoft.com/office/drawing/2014/main" id="{8C74C94D-BF2A-43DC-8E2A-122B16CBB3E4}"/>
                </a:ext>
              </a:extLst>
            </p:cNvPr>
            <p:cNvSpPr txBox="1">
              <a:spLocks noChangeArrowheads="1"/>
            </p:cNvSpPr>
            <p:nvPr/>
          </p:nvSpPr>
          <p:spPr bwMode="auto">
            <a:xfrm>
              <a:off x="2234" y="3483"/>
              <a:ext cx="564" cy="1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fr-CH" altLang="fr-FR" sz="2000" b="0" i="0" u="none" strike="noStrike" cap="none" normalizeH="0" baseline="0" dirty="0">
                  <a:ln>
                    <a:noFill/>
                  </a:ln>
                  <a:effectLst/>
                  <a:latin typeface="Times New Roman" panose="02020603050405020304" pitchFamily="18" charset="0"/>
                  <a:ea typeface="SimSun" panose="02010600030101010101" pitchFamily="2" charset="-122"/>
                  <a:cs typeface="Arial" panose="020B0604020202020204" pitchFamily="34" charset="0"/>
                </a:rPr>
                <a:t>180m</a:t>
              </a:r>
            </a:p>
          </p:txBody>
        </p:sp>
        <p:sp>
          <p:nvSpPr>
            <p:cNvPr id="8" name="Rectangle 10">
              <a:extLst>
                <a:ext uri="{FF2B5EF4-FFF2-40B4-BE49-F238E27FC236}">
                  <a16:creationId xmlns:a16="http://schemas.microsoft.com/office/drawing/2014/main" id="{353F8409-4673-4EF6-9B39-6E652DC2473D}"/>
                </a:ext>
              </a:extLst>
            </p:cNvPr>
            <p:cNvSpPr>
              <a:spLocks noChangeArrowheads="1"/>
            </p:cNvSpPr>
            <p:nvPr/>
          </p:nvSpPr>
          <p:spPr bwMode="auto">
            <a:xfrm>
              <a:off x="430"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9" name="Rectangle 11">
              <a:extLst>
                <a:ext uri="{FF2B5EF4-FFF2-40B4-BE49-F238E27FC236}">
                  <a16:creationId xmlns:a16="http://schemas.microsoft.com/office/drawing/2014/main" id="{D8DD6E91-F2FD-4B79-82D8-DEA275367DC8}"/>
                </a:ext>
              </a:extLst>
            </p:cNvPr>
            <p:cNvSpPr>
              <a:spLocks noChangeArrowheads="1"/>
            </p:cNvSpPr>
            <p:nvPr/>
          </p:nvSpPr>
          <p:spPr bwMode="auto">
            <a:xfrm>
              <a:off x="612"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0" name="Rectangle 12">
              <a:extLst>
                <a:ext uri="{FF2B5EF4-FFF2-40B4-BE49-F238E27FC236}">
                  <a16:creationId xmlns:a16="http://schemas.microsoft.com/office/drawing/2014/main" id="{B4085EF4-2C1A-48A9-AC92-A722C321C119}"/>
                </a:ext>
              </a:extLst>
            </p:cNvPr>
            <p:cNvSpPr>
              <a:spLocks noChangeArrowheads="1"/>
            </p:cNvSpPr>
            <p:nvPr/>
          </p:nvSpPr>
          <p:spPr bwMode="auto">
            <a:xfrm>
              <a:off x="431"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1" name="Rectangle 13">
              <a:extLst>
                <a:ext uri="{FF2B5EF4-FFF2-40B4-BE49-F238E27FC236}">
                  <a16:creationId xmlns:a16="http://schemas.microsoft.com/office/drawing/2014/main" id="{F080377A-ECDE-42D3-A89B-CD48D2A6EF0B}"/>
                </a:ext>
              </a:extLst>
            </p:cNvPr>
            <p:cNvSpPr>
              <a:spLocks noChangeArrowheads="1"/>
            </p:cNvSpPr>
            <p:nvPr/>
          </p:nvSpPr>
          <p:spPr bwMode="auto">
            <a:xfrm>
              <a:off x="613"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2" name="Rectangle 14">
              <a:extLst>
                <a:ext uri="{FF2B5EF4-FFF2-40B4-BE49-F238E27FC236}">
                  <a16:creationId xmlns:a16="http://schemas.microsoft.com/office/drawing/2014/main" id="{FB7906FB-099A-4A55-8A16-9B5A7A404854}"/>
                </a:ext>
              </a:extLst>
            </p:cNvPr>
            <p:cNvSpPr>
              <a:spLocks noChangeArrowheads="1"/>
            </p:cNvSpPr>
            <p:nvPr/>
          </p:nvSpPr>
          <p:spPr bwMode="auto">
            <a:xfrm>
              <a:off x="431"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3" name="Rectangle 15">
              <a:extLst>
                <a:ext uri="{FF2B5EF4-FFF2-40B4-BE49-F238E27FC236}">
                  <a16:creationId xmlns:a16="http://schemas.microsoft.com/office/drawing/2014/main" id="{666F3EC9-758F-48FA-A08F-0F33DF0CE030}"/>
                </a:ext>
              </a:extLst>
            </p:cNvPr>
            <p:cNvSpPr>
              <a:spLocks noChangeArrowheads="1"/>
            </p:cNvSpPr>
            <p:nvPr/>
          </p:nvSpPr>
          <p:spPr bwMode="auto">
            <a:xfrm>
              <a:off x="613"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4" name="Rectangle 16">
              <a:extLst>
                <a:ext uri="{FF2B5EF4-FFF2-40B4-BE49-F238E27FC236}">
                  <a16:creationId xmlns:a16="http://schemas.microsoft.com/office/drawing/2014/main" id="{650DF8BE-2015-408C-B7D8-3BD5811C6452}"/>
                </a:ext>
              </a:extLst>
            </p:cNvPr>
            <p:cNvSpPr>
              <a:spLocks noChangeArrowheads="1"/>
            </p:cNvSpPr>
            <p:nvPr/>
          </p:nvSpPr>
          <p:spPr bwMode="auto">
            <a:xfrm>
              <a:off x="431"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5" name="Rectangle 17">
              <a:extLst>
                <a:ext uri="{FF2B5EF4-FFF2-40B4-BE49-F238E27FC236}">
                  <a16:creationId xmlns:a16="http://schemas.microsoft.com/office/drawing/2014/main" id="{3E02F50E-6D34-4B5F-A8EC-1777AFD224C4}"/>
                </a:ext>
              </a:extLst>
            </p:cNvPr>
            <p:cNvSpPr>
              <a:spLocks noChangeArrowheads="1"/>
            </p:cNvSpPr>
            <p:nvPr/>
          </p:nvSpPr>
          <p:spPr bwMode="auto">
            <a:xfrm>
              <a:off x="613"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6" name="Rectangle 18">
              <a:extLst>
                <a:ext uri="{FF2B5EF4-FFF2-40B4-BE49-F238E27FC236}">
                  <a16:creationId xmlns:a16="http://schemas.microsoft.com/office/drawing/2014/main" id="{EA1A1325-B133-425D-BBEA-666DB9139243}"/>
                </a:ext>
              </a:extLst>
            </p:cNvPr>
            <p:cNvSpPr>
              <a:spLocks noChangeArrowheads="1"/>
            </p:cNvSpPr>
            <p:nvPr/>
          </p:nvSpPr>
          <p:spPr bwMode="auto">
            <a:xfrm>
              <a:off x="1472"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7" name="Rectangle 19">
              <a:extLst>
                <a:ext uri="{FF2B5EF4-FFF2-40B4-BE49-F238E27FC236}">
                  <a16:creationId xmlns:a16="http://schemas.microsoft.com/office/drawing/2014/main" id="{9FE78051-AEF4-4BC7-B63D-83A5E776B66E}"/>
                </a:ext>
              </a:extLst>
            </p:cNvPr>
            <p:cNvSpPr>
              <a:spLocks noChangeArrowheads="1"/>
            </p:cNvSpPr>
            <p:nvPr/>
          </p:nvSpPr>
          <p:spPr bwMode="auto">
            <a:xfrm>
              <a:off x="1654"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8" name="Rectangle 20">
              <a:extLst>
                <a:ext uri="{FF2B5EF4-FFF2-40B4-BE49-F238E27FC236}">
                  <a16:creationId xmlns:a16="http://schemas.microsoft.com/office/drawing/2014/main" id="{6A72E813-4DDF-482D-994C-9DDC32922908}"/>
                </a:ext>
              </a:extLst>
            </p:cNvPr>
            <p:cNvSpPr>
              <a:spLocks noChangeArrowheads="1"/>
            </p:cNvSpPr>
            <p:nvPr/>
          </p:nvSpPr>
          <p:spPr bwMode="auto">
            <a:xfrm>
              <a:off x="1473"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19" name="Rectangle 21">
              <a:extLst>
                <a:ext uri="{FF2B5EF4-FFF2-40B4-BE49-F238E27FC236}">
                  <a16:creationId xmlns:a16="http://schemas.microsoft.com/office/drawing/2014/main" id="{E820FA58-87D8-450F-A96B-ED2BAC411FE5}"/>
                </a:ext>
              </a:extLst>
            </p:cNvPr>
            <p:cNvSpPr>
              <a:spLocks noChangeArrowheads="1"/>
            </p:cNvSpPr>
            <p:nvPr/>
          </p:nvSpPr>
          <p:spPr bwMode="auto">
            <a:xfrm>
              <a:off x="1655"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0" name="Rectangle 22">
              <a:extLst>
                <a:ext uri="{FF2B5EF4-FFF2-40B4-BE49-F238E27FC236}">
                  <a16:creationId xmlns:a16="http://schemas.microsoft.com/office/drawing/2014/main" id="{9E904EDF-5C75-4E8A-A3C8-1C6FE9847A6A}"/>
                </a:ext>
              </a:extLst>
            </p:cNvPr>
            <p:cNvSpPr>
              <a:spLocks noChangeArrowheads="1"/>
            </p:cNvSpPr>
            <p:nvPr/>
          </p:nvSpPr>
          <p:spPr bwMode="auto">
            <a:xfrm>
              <a:off x="1473"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1" name="Rectangle 23">
              <a:extLst>
                <a:ext uri="{FF2B5EF4-FFF2-40B4-BE49-F238E27FC236}">
                  <a16:creationId xmlns:a16="http://schemas.microsoft.com/office/drawing/2014/main" id="{60A5043D-43B7-4784-B3AC-E5D928CB5ED1}"/>
                </a:ext>
              </a:extLst>
            </p:cNvPr>
            <p:cNvSpPr>
              <a:spLocks noChangeArrowheads="1"/>
            </p:cNvSpPr>
            <p:nvPr/>
          </p:nvSpPr>
          <p:spPr bwMode="auto">
            <a:xfrm>
              <a:off x="1655"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2" name="Rectangle 24">
              <a:extLst>
                <a:ext uri="{FF2B5EF4-FFF2-40B4-BE49-F238E27FC236}">
                  <a16:creationId xmlns:a16="http://schemas.microsoft.com/office/drawing/2014/main" id="{2597F96F-1670-42E9-BC5F-560AFDCA0E83}"/>
                </a:ext>
              </a:extLst>
            </p:cNvPr>
            <p:cNvSpPr>
              <a:spLocks noChangeArrowheads="1"/>
            </p:cNvSpPr>
            <p:nvPr/>
          </p:nvSpPr>
          <p:spPr bwMode="auto">
            <a:xfrm>
              <a:off x="1473"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3" name="Rectangle 25">
              <a:extLst>
                <a:ext uri="{FF2B5EF4-FFF2-40B4-BE49-F238E27FC236}">
                  <a16:creationId xmlns:a16="http://schemas.microsoft.com/office/drawing/2014/main" id="{223D4F8D-465B-4E81-A42E-77FF7F9EDF84}"/>
                </a:ext>
              </a:extLst>
            </p:cNvPr>
            <p:cNvSpPr>
              <a:spLocks noChangeArrowheads="1"/>
            </p:cNvSpPr>
            <p:nvPr/>
          </p:nvSpPr>
          <p:spPr bwMode="auto">
            <a:xfrm>
              <a:off x="1655"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4" name="Rectangle 26">
              <a:extLst>
                <a:ext uri="{FF2B5EF4-FFF2-40B4-BE49-F238E27FC236}">
                  <a16:creationId xmlns:a16="http://schemas.microsoft.com/office/drawing/2014/main" id="{E67E4F4D-1532-4AF2-925B-D5AACE46AB90}"/>
                </a:ext>
              </a:extLst>
            </p:cNvPr>
            <p:cNvSpPr>
              <a:spLocks noChangeArrowheads="1"/>
            </p:cNvSpPr>
            <p:nvPr/>
          </p:nvSpPr>
          <p:spPr bwMode="auto">
            <a:xfrm>
              <a:off x="2516"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5" name="Rectangle 27">
              <a:extLst>
                <a:ext uri="{FF2B5EF4-FFF2-40B4-BE49-F238E27FC236}">
                  <a16:creationId xmlns:a16="http://schemas.microsoft.com/office/drawing/2014/main" id="{0FB95EC6-9CBE-4D7A-BCCE-07BC75660906}"/>
                </a:ext>
              </a:extLst>
            </p:cNvPr>
            <p:cNvSpPr>
              <a:spLocks noChangeArrowheads="1"/>
            </p:cNvSpPr>
            <p:nvPr/>
          </p:nvSpPr>
          <p:spPr bwMode="auto">
            <a:xfrm>
              <a:off x="2698"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6" name="Rectangle 28">
              <a:extLst>
                <a:ext uri="{FF2B5EF4-FFF2-40B4-BE49-F238E27FC236}">
                  <a16:creationId xmlns:a16="http://schemas.microsoft.com/office/drawing/2014/main" id="{C4B45511-B4E0-4086-BD8C-504452FF9AC4}"/>
                </a:ext>
              </a:extLst>
            </p:cNvPr>
            <p:cNvSpPr>
              <a:spLocks noChangeArrowheads="1"/>
            </p:cNvSpPr>
            <p:nvPr/>
          </p:nvSpPr>
          <p:spPr bwMode="auto">
            <a:xfrm>
              <a:off x="2517"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7" name="Rectangle 29">
              <a:extLst>
                <a:ext uri="{FF2B5EF4-FFF2-40B4-BE49-F238E27FC236}">
                  <a16:creationId xmlns:a16="http://schemas.microsoft.com/office/drawing/2014/main" id="{BC491B96-B461-4BBC-A5AC-720B0EDBB356}"/>
                </a:ext>
              </a:extLst>
            </p:cNvPr>
            <p:cNvSpPr>
              <a:spLocks noChangeArrowheads="1"/>
            </p:cNvSpPr>
            <p:nvPr/>
          </p:nvSpPr>
          <p:spPr bwMode="auto">
            <a:xfrm>
              <a:off x="2699"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8" name="Rectangle 30">
              <a:extLst>
                <a:ext uri="{FF2B5EF4-FFF2-40B4-BE49-F238E27FC236}">
                  <a16:creationId xmlns:a16="http://schemas.microsoft.com/office/drawing/2014/main" id="{1B9F1AFA-F5F1-4D09-8E57-A5B3347EDA69}"/>
                </a:ext>
              </a:extLst>
            </p:cNvPr>
            <p:cNvSpPr>
              <a:spLocks noChangeArrowheads="1"/>
            </p:cNvSpPr>
            <p:nvPr/>
          </p:nvSpPr>
          <p:spPr bwMode="auto">
            <a:xfrm>
              <a:off x="2517"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29" name="Rectangle 31">
              <a:extLst>
                <a:ext uri="{FF2B5EF4-FFF2-40B4-BE49-F238E27FC236}">
                  <a16:creationId xmlns:a16="http://schemas.microsoft.com/office/drawing/2014/main" id="{E4E8F1A8-106A-4B4C-8293-E5CA33B057B4}"/>
                </a:ext>
              </a:extLst>
            </p:cNvPr>
            <p:cNvSpPr>
              <a:spLocks noChangeArrowheads="1"/>
            </p:cNvSpPr>
            <p:nvPr/>
          </p:nvSpPr>
          <p:spPr bwMode="auto">
            <a:xfrm>
              <a:off x="2699"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0" name="Rectangle 32">
              <a:extLst>
                <a:ext uri="{FF2B5EF4-FFF2-40B4-BE49-F238E27FC236}">
                  <a16:creationId xmlns:a16="http://schemas.microsoft.com/office/drawing/2014/main" id="{29331E47-F4E1-449E-8F88-8E1D03F8E334}"/>
                </a:ext>
              </a:extLst>
            </p:cNvPr>
            <p:cNvSpPr>
              <a:spLocks noChangeArrowheads="1"/>
            </p:cNvSpPr>
            <p:nvPr/>
          </p:nvSpPr>
          <p:spPr bwMode="auto">
            <a:xfrm>
              <a:off x="2517"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31" name="Rectangle 33">
              <a:extLst>
                <a:ext uri="{FF2B5EF4-FFF2-40B4-BE49-F238E27FC236}">
                  <a16:creationId xmlns:a16="http://schemas.microsoft.com/office/drawing/2014/main" id="{C9F50F7E-3BA4-4786-8255-9E71E1D104BE}"/>
                </a:ext>
              </a:extLst>
            </p:cNvPr>
            <p:cNvSpPr>
              <a:spLocks noChangeArrowheads="1"/>
            </p:cNvSpPr>
            <p:nvPr/>
          </p:nvSpPr>
          <p:spPr bwMode="auto">
            <a:xfrm>
              <a:off x="2699"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2" name="Rectangle 34">
              <a:extLst>
                <a:ext uri="{FF2B5EF4-FFF2-40B4-BE49-F238E27FC236}">
                  <a16:creationId xmlns:a16="http://schemas.microsoft.com/office/drawing/2014/main" id="{AC647785-1D6E-4055-A88D-E7C908846DD1}"/>
                </a:ext>
              </a:extLst>
            </p:cNvPr>
            <p:cNvSpPr>
              <a:spLocks noChangeArrowheads="1"/>
            </p:cNvSpPr>
            <p:nvPr/>
          </p:nvSpPr>
          <p:spPr bwMode="auto">
            <a:xfrm>
              <a:off x="3559" y="755"/>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3" name="Rectangle 35">
              <a:extLst>
                <a:ext uri="{FF2B5EF4-FFF2-40B4-BE49-F238E27FC236}">
                  <a16:creationId xmlns:a16="http://schemas.microsoft.com/office/drawing/2014/main" id="{C2CCAA5A-788D-483E-831A-B9543A495FB8}"/>
                </a:ext>
              </a:extLst>
            </p:cNvPr>
            <p:cNvSpPr>
              <a:spLocks noChangeArrowheads="1"/>
            </p:cNvSpPr>
            <p:nvPr/>
          </p:nvSpPr>
          <p:spPr bwMode="auto">
            <a:xfrm>
              <a:off x="3741" y="936"/>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4" name="Rectangle 36">
              <a:extLst>
                <a:ext uri="{FF2B5EF4-FFF2-40B4-BE49-F238E27FC236}">
                  <a16:creationId xmlns:a16="http://schemas.microsoft.com/office/drawing/2014/main" id="{B4086F95-A41E-4FC6-A399-85C9C74E5557}"/>
                </a:ext>
              </a:extLst>
            </p:cNvPr>
            <p:cNvSpPr>
              <a:spLocks noChangeArrowheads="1"/>
            </p:cNvSpPr>
            <p:nvPr/>
          </p:nvSpPr>
          <p:spPr bwMode="auto">
            <a:xfrm>
              <a:off x="3560" y="143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5" name="Rectangle 37">
              <a:extLst>
                <a:ext uri="{FF2B5EF4-FFF2-40B4-BE49-F238E27FC236}">
                  <a16:creationId xmlns:a16="http://schemas.microsoft.com/office/drawing/2014/main" id="{0E170014-C49E-461F-910D-4824F9F97B64}"/>
                </a:ext>
              </a:extLst>
            </p:cNvPr>
            <p:cNvSpPr>
              <a:spLocks noChangeArrowheads="1"/>
            </p:cNvSpPr>
            <p:nvPr/>
          </p:nvSpPr>
          <p:spPr bwMode="auto">
            <a:xfrm>
              <a:off x="3742" y="161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6" name="Rectangle 38">
              <a:extLst>
                <a:ext uri="{FF2B5EF4-FFF2-40B4-BE49-F238E27FC236}">
                  <a16:creationId xmlns:a16="http://schemas.microsoft.com/office/drawing/2014/main" id="{82ACBB05-4AD9-4A6E-8615-141EA1176C81}"/>
                </a:ext>
              </a:extLst>
            </p:cNvPr>
            <p:cNvSpPr>
              <a:spLocks noChangeArrowheads="1"/>
            </p:cNvSpPr>
            <p:nvPr/>
          </p:nvSpPr>
          <p:spPr bwMode="auto">
            <a:xfrm>
              <a:off x="3560" y="211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7" name="Rectangle 39">
              <a:extLst>
                <a:ext uri="{FF2B5EF4-FFF2-40B4-BE49-F238E27FC236}">
                  <a16:creationId xmlns:a16="http://schemas.microsoft.com/office/drawing/2014/main" id="{12219CE8-384B-4F2C-8B18-DB8FFFFFCE44}"/>
                </a:ext>
              </a:extLst>
            </p:cNvPr>
            <p:cNvSpPr>
              <a:spLocks noChangeArrowheads="1"/>
            </p:cNvSpPr>
            <p:nvPr/>
          </p:nvSpPr>
          <p:spPr bwMode="auto">
            <a:xfrm>
              <a:off x="3742" y="229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8" name="Rectangle 40">
              <a:extLst>
                <a:ext uri="{FF2B5EF4-FFF2-40B4-BE49-F238E27FC236}">
                  <a16:creationId xmlns:a16="http://schemas.microsoft.com/office/drawing/2014/main" id="{ED4F0426-C145-400C-BE35-FD67E6D8E1EF}"/>
                </a:ext>
              </a:extLst>
            </p:cNvPr>
            <p:cNvSpPr>
              <a:spLocks noChangeArrowheads="1"/>
            </p:cNvSpPr>
            <p:nvPr/>
          </p:nvSpPr>
          <p:spPr bwMode="auto">
            <a:xfrm>
              <a:off x="3560" y="2796"/>
              <a:ext cx="907" cy="5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59" name="Rectangle 41">
              <a:extLst>
                <a:ext uri="{FF2B5EF4-FFF2-40B4-BE49-F238E27FC236}">
                  <a16:creationId xmlns:a16="http://schemas.microsoft.com/office/drawing/2014/main" id="{E6CCDD7A-E780-420A-A24B-DCB862A90E0E}"/>
                </a:ext>
              </a:extLst>
            </p:cNvPr>
            <p:cNvSpPr>
              <a:spLocks noChangeArrowheads="1"/>
            </p:cNvSpPr>
            <p:nvPr/>
          </p:nvSpPr>
          <p:spPr bwMode="auto">
            <a:xfrm>
              <a:off x="3742" y="2977"/>
              <a:ext cx="544" cy="18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0" name="Line 42">
              <a:extLst>
                <a:ext uri="{FF2B5EF4-FFF2-40B4-BE49-F238E27FC236}">
                  <a16:creationId xmlns:a16="http://schemas.microsoft.com/office/drawing/2014/main" id="{CCAF0B26-53D6-4BB2-AE9A-DD3C56D6D7C6}"/>
                </a:ext>
              </a:extLst>
            </p:cNvPr>
            <p:cNvSpPr>
              <a:spLocks noChangeShapeType="1"/>
            </p:cNvSpPr>
            <p:nvPr/>
          </p:nvSpPr>
          <p:spPr bwMode="auto">
            <a:xfrm flipV="1">
              <a:off x="3513" y="755"/>
              <a:ext cx="1" cy="2586"/>
            </a:xfrm>
            <a:prstGeom prst="line">
              <a:avLst/>
            </a:prstGeom>
            <a:noFill/>
            <a:ln w="28575">
              <a:solidFill>
                <a:srgbClr val="66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5161" name="Rectangle 43">
              <a:extLst>
                <a:ext uri="{FF2B5EF4-FFF2-40B4-BE49-F238E27FC236}">
                  <a16:creationId xmlns:a16="http://schemas.microsoft.com/office/drawing/2014/main" id="{B953851F-1890-4478-A87C-964CD7C328CB}"/>
                </a:ext>
              </a:extLst>
            </p:cNvPr>
            <p:cNvSpPr>
              <a:spLocks noChangeArrowheads="1"/>
            </p:cNvSpPr>
            <p:nvPr/>
          </p:nvSpPr>
          <p:spPr bwMode="auto">
            <a:xfrm>
              <a:off x="1383" y="891"/>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2" name="Rectangle 44">
              <a:extLst>
                <a:ext uri="{FF2B5EF4-FFF2-40B4-BE49-F238E27FC236}">
                  <a16:creationId xmlns:a16="http://schemas.microsoft.com/office/drawing/2014/main" id="{9634CB37-9C7F-4417-970B-88131731F2A4}"/>
                </a:ext>
              </a:extLst>
            </p:cNvPr>
            <p:cNvSpPr>
              <a:spLocks noChangeArrowheads="1"/>
            </p:cNvSpPr>
            <p:nvPr/>
          </p:nvSpPr>
          <p:spPr bwMode="auto">
            <a:xfrm>
              <a:off x="1383" y="157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3" name="Rectangle 45">
              <a:extLst>
                <a:ext uri="{FF2B5EF4-FFF2-40B4-BE49-F238E27FC236}">
                  <a16:creationId xmlns:a16="http://schemas.microsoft.com/office/drawing/2014/main" id="{643BEE36-5860-44F7-879E-00DB49E5D266}"/>
                </a:ext>
              </a:extLst>
            </p:cNvPr>
            <p:cNvSpPr>
              <a:spLocks noChangeArrowheads="1"/>
            </p:cNvSpPr>
            <p:nvPr/>
          </p:nvSpPr>
          <p:spPr bwMode="auto">
            <a:xfrm>
              <a:off x="1382" y="225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4" name="Rectangle 46">
              <a:extLst>
                <a:ext uri="{FF2B5EF4-FFF2-40B4-BE49-F238E27FC236}">
                  <a16:creationId xmlns:a16="http://schemas.microsoft.com/office/drawing/2014/main" id="{EBA9670E-690F-40CA-B7CF-EAC6A3B4F4C1}"/>
                </a:ext>
              </a:extLst>
            </p:cNvPr>
            <p:cNvSpPr>
              <a:spLocks noChangeArrowheads="1"/>
            </p:cNvSpPr>
            <p:nvPr/>
          </p:nvSpPr>
          <p:spPr bwMode="auto">
            <a:xfrm>
              <a:off x="1382" y="293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5" name="Rectangle 47">
              <a:extLst>
                <a:ext uri="{FF2B5EF4-FFF2-40B4-BE49-F238E27FC236}">
                  <a16:creationId xmlns:a16="http://schemas.microsoft.com/office/drawing/2014/main" id="{CCBEFF87-0EDD-4B24-9397-AB9B4A7202F2}"/>
                </a:ext>
              </a:extLst>
            </p:cNvPr>
            <p:cNvSpPr>
              <a:spLocks noChangeArrowheads="1"/>
            </p:cNvSpPr>
            <p:nvPr/>
          </p:nvSpPr>
          <p:spPr bwMode="auto">
            <a:xfrm>
              <a:off x="3469" y="891"/>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6" name="Rectangle 48">
              <a:extLst>
                <a:ext uri="{FF2B5EF4-FFF2-40B4-BE49-F238E27FC236}">
                  <a16:creationId xmlns:a16="http://schemas.microsoft.com/office/drawing/2014/main" id="{E62B5357-5DA0-41CF-9893-36FF177E2942}"/>
                </a:ext>
              </a:extLst>
            </p:cNvPr>
            <p:cNvSpPr>
              <a:spLocks noChangeArrowheads="1"/>
            </p:cNvSpPr>
            <p:nvPr/>
          </p:nvSpPr>
          <p:spPr bwMode="auto">
            <a:xfrm>
              <a:off x="3469" y="157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7" name="Rectangle 49">
              <a:extLst>
                <a:ext uri="{FF2B5EF4-FFF2-40B4-BE49-F238E27FC236}">
                  <a16:creationId xmlns:a16="http://schemas.microsoft.com/office/drawing/2014/main" id="{D087FC7E-2365-4BBF-96AB-C0388C6BDE24}"/>
                </a:ext>
              </a:extLst>
            </p:cNvPr>
            <p:cNvSpPr>
              <a:spLocks noChangeArrowheads="1"/>
            </p:cNvSpPr>
            <p:nvPr/>
          </p:nvSpPr>
          <p:spPr bwMode="auto">
            <a:xfrm>
              <a:off x="3468" y="225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sp>
          <p:nvSpPr>
            <p:cNvPr id="5168" name="Rectangle 50">
              <a:extLst>
                <a:ext uri="{FF2B5EF4-FFF2-40B4-BE49-F238E27FC236}">
                  <a16:creationId xmlns:a16="http://schemas.microsoft.com/office/drawing/2014/main" id="{5F83889B-45BC-4BCB-80A2-C8DA3CB86F83}"/>
                </a:ext>
              </a:extLst>
            </p:cNvPr>
            <p:cNvSpPr>
              <a:spLocks noChangeArrowheads="1"/>
            </p:cNvSpPr>
            <p:nvPr/>
          </p:nvSpPr>
          <p:spPr bwMode="auto">
            <a:xfrm>
              <a:off x="3468" y="2932"/>
              <a:ext cx="45" cy="272"/>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endParaRPr lang="fr-CH"/>
            </a:p>
          </p:txBody>
        </p:sp>
      </p:grpSp>
      <p:pic>
        <p:nvPicPr>
          <p:cNvPr id="5172" name="Picture 8">
            <a:extLst>
              <a:ext uri="{FF2B5EF4-FFF2-40B4-BE49-F238E27FC236}">
                <a16:creationId xmlns:a16="http://schemas.microsoft.com/office/drawing/2014/main" id="{577D0436-475E-4055-8EF1-6CDE19E5C70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57671" y="1261461"/>
            <a:ext cx="16224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2">
            <a:extLst>
              <a:ext uri="{FF2B5EF4-FFF2-40B4-BE49-F238E27FC236}">
                <a16:creationId xmlns:a16="http://schemas.microsoft.com/office/drawing/2014/main" id="{E0B642F5-F8E8-4787-AF66-7604E8FF5CD6}"/>
              </a:ext>
            </a:extLst>
          </p:cNvPr>
          <p:cNvSpPr txBox="1">
            <a:spLocks/>
          </p:cNvSpPr>
          <p:nvPr/>
        </p:nvSpPr>
        <p:spPr>
          <a:xfrm>
            <a:off x="3920736" y="-49451"/>
            <a:ext cx="3945522"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000" tIns="46800" rIns="90000" bIns="468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buClr>
                <a:srgbClr val="CCECFF"/>
              </a:buClr>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fr-FR" sz="4399" u="sng" dirty="0">
                <a:latin typeface="+mn-lt"/>
              </a:rPr>
              <a:t>Design of Block</a:t>
            </a:r>
          </a:p>
        </p:txBody>
      </p:sp>
      <p:sp>
        <p:nvSpPr>
          <p:cNvPr id="56" name="Text Box 77">
            <a:extLst>
              <a:ext uri="{FF2B5EF4-FFF2-40B4-BE49-F238E27FC236}">
                <a16:creationId xmlns:a16="http://schemas.microsoft.com/office/drawing/2014/main" id="{BB2001EF-408E-4A6E-B476-226FD6F8CC6F}"/>
              </a:ext>
            </a:extLst>
          </p:cNvPr>
          <p:cNvSpPr txBox="1">
            <a:spLocks noChangeArrowheads="1"/>
          </p:cNvSpPr>
          <p:nvPr/>
        </p:nvSpPr>
        <p:spPr bwMode="auto">
          <a:xfrm>
            <a:off x="1071162" y="4936276"/>
            <a:ext cx="936920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50000"/>
              </a:spcBef>
              <a:buNone/>
            </a:pPr>
            <a:r>
              <a:rPr lang="en-GB" altLang="fr-FR" sz="2400" b="1" dirty="0">
                <a:solidFill>
                  <a:schemeClr val="tx1"/>
                </a:solidFill>
                <a:latin typeface="+mn-lt"/>
                <a:cs typeface="Arial" panose="020B0604020202020204" pitchFamily="34" charset="0"/>
              </a:rPr>
              <a:t>Example: 1 block with Square-shaped communities</a:t>
            </a:r>
          </a:p>
          <a:p>
            <a:pPr>
              <a:lnSpc>
                <a:spcPct val="100000"/>
              </a:lnSpc>
              <a:spcBef>
                <a:spcPct val="50000"/>
              </a:spcBef>
              <a:buNone/>
            </a:pPr>
            <a:r>
              <a:rPr lang="en-GB" altLang="fr-FR" sz="2400" dirty="0">
                <a:solidFill>
                  <a:schemeClr val="tx1"/>
                </a:solidFill>
                <a:latin typeface="+mn-lt"/>
                <a:cs typeface="Arial" panose="020B0604020202020204" pitchFamily="34" charset="0"/>
              </a:rPr>
              <a:t>4x4 = 20 communities with 50pers. each. </a:t>
            </a:r>
            <a:r>
              <a:rPr lang="en-GB" altLang="fr-FR" sz="2400" dirty="0">
                <a:solidFill>
                  <a:schemeClr val="tx1"/>
                </a:solidFill>
                <a:latin typeface="+mn-lt"/>
                <a:cs typeface="Arial" panose="020B0604020202020204" pitchFamily="34" charset="0"/>
                <a:sym typeface="Wingdings" panose="05000000000000000000" pitchFamily="2" charset="2"/>
              </a:rPr>
              <a:t></a:t>
            </a:r>
            <a:r>
              <a:rPr lang="en-GB" altLang="fr-FR" sz="2400" dirty="0">
                <a:solidFill>
                  <a:schemeClr val="tx1"/>
                </a:solidFill>
                <a:latin typeface="+mn-lt"/>
                <a:cs typeface="Arial" panose="020B0604020202020204" pitchFamily="34" charset="0"/>
              </a:rPr>
              <a:t> 960 people on ~3 ha  </a:t>
            </a:r>
          </a:p>
          <a:p>
            <a:pPr>
              <a:lnSpc>
                <a:spcPct val="100000"/>
              </a:lnSpc>
              <a:spcBef>
                <a:spcPct val="50000"/>
              </a:spcBef>
              <a:buNone/>
            </a:pPr>
            <a:r>
              <a:rPr lang="en-GB" altLang="fr-FR" sz="2400" dirty="0">
                <a:solidFill>
                  <a:schemeClr val="tx1"/>
                </a:solidFill>
                <a:latin typeface="+mn-lt"/>
                <a:cs typeface="Arial" panose="020B0604020202020204" pitchFamily="34" charset="0"/>
              </a:rPr>
              <a:t>(6m between communities for access, communal facilities etc.)</a:t>
            </a:r>
          </a:p>
        </p:txBody>
      </p:sp>
      <p:cxnSp>
        <p:nvCxnSpPr>
          <p:cNvPr id="57" name="Straight Arrow Connector 56">
            <a:extLst>
              <a:ext uri="{FF2B5EF4-FFF2-40B4-BE49-F238E27FC236}">
                <a16:creationId xmlns:a16="http://schemas.microsoft.com/office/drawing/2014/main" id="{2DB5D843-6185-4F81-8967-0B288DAFED95}"/>
              </a:ext>
            </a:extLst>
          </p:cNvPr>
          <p:cNvCxnSpPr>
            <a:cxnSpLocks/>
          </p:cNvCxnSpPr>
          <p:nvPr/>
        </p:nvCxnSpPr>
        <p:spPr>
          <a:xfrm flipV="1">
            <a:off x="6940945" y="1235163"/>
            <a:ext cx="0" cy="32263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2DC8517-4C91-4CFE-A787-1FC977DF6B2A}"/>
              </a:ext>
            </a:extLst>
          </p:cNvPr>
          <p:cNvCxnSpPr>
            <a:cxnSpLocks/>
          </p:cNvCxnSpPr>
          <p:nvPr/>
        </p:nvCxnSpPr>
        <p:spPr>
          <a:xfrm flipH="1">
            <a:off x="1215381" y="4548958"/>
            <a:ext cx="558497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F855CA2-1EF5-4246-83DF-7309A919C3B8}"/>
              </a:ext>
            </a:extLst>
          </p:cNvPr>
          <p:cNvSpPr>
            <a:spLocks noGrp="1"/>
          </p:cNvSpPr>
          <p:nvPr>
            <p:ph type="sldNum" sz="quarter" idx="12"/>
          </p:nvPr>
        </p:nvSpPr>
        <p:spPr/>
        <p:txBody>
          <a:bodyPr/>
          <a:lstStyle/>
          <a:p>
            <a:fld id="{00865948-8B76-4A50-B7DB-B45DBE1BD062}" type="slidenum">
              <a:rPr lang="fr-CH" smtClean="0"/>
              <a:t>33</a:t>
            </a:fld>
            <a:endParaRPr lang="fr-CH"/>
          </a:p>
        </p:txBody>
      </p:sp>
    </p:spTree>
    <p:extLst>
      <p:ext uri="{BB962C8B-B14F-4D97-AF65-F5344CB8AC3E}">
        <p14:creationId xmlns:p14="http://schemas.microsoft.com/office/powerpoint/2010/main" val="3096865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3">
            <a:extLst>
              <a:ext uri="{FF2B5EF4-FFF2-40B4-BE49-F238E27FC236}">
                <a16:creationId xmlns:a16="http://schemas.microsoft.com/office/drawing/2014/main" id="{942B9EEE-F70B-470C-A711-0C12BD85E0AB}"/>
              </a:ext>
            </a:extLst>
          </p:cNvPr>
          <p:cNvGrpSpPr>
            <a:grpSpLocks/>
          </p:cNvGrpSpPr>
          <p:nvPr/>
        </p:nvGrpSpPr>
        <p:grpSpPr bwMode="auto">
          <a:xfrm>
            <a:off x="2495551" y="1268414"/>
            <a:ext cx="7380288" cy="4465637"/>
            <a:chOff x="203" y="528"/>
            <a:chExt cx="4649" cy="2813"/>
          </a:xfrm>
        </p:grpSpPr>
        <p:graphicFrame>
          <p:nvGraphicFramePr>
            <p:cNvPr id="19" name="Diagram 18">
              <a:extLst>
                <a:ext uri="{FF2B5EF4-FFF2-40B4-BE49-F238E27FC236}">
                  <a16:creationId xmlns:a16="http://schemas.microsoft.com/office/drawing/2014/main" id="{04D495BA-1CF2-4A31-95C7-D4F679629FCE}"/>
                </a:ext>
              </a:extLst>
            </p:cNvPr>
            <p:cNvGraphicFramePr/>
            <p:nvPr>
              <p:extLst>
                <p:ext uri="{D42A27DB-BD31-4B8C-83A1-F6EECF244321}">
                  <p14:modId xmlns:p14="http://schemas.microsoft.com/office/powerpoint/2010/main" val="4293782421"/>
                </p:ext>
              </p:extLst>
            </p:nvPr>
          </p:nvGraphicFramePr>
          <p:xfrm>
            <a:off x="203" y="528"/>
            <a:ext cx="4627" cy="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ine 5">
              <a:extLst>
                <a:ext uri="{FF2B5EF4-FFF2-40B4-BE49-F238E27FC236}">
                  <a16:creationId xmlns:a16="http://schemas.microsoft.com/office/drawing/2014/main" id="{F9073530-9FCC-4532-B302-FEAB98166DD8}"/>
                </a:ext>
              </a:extLst>
            </p:cNvPr>
            <p:cNvSpPr>
              <a:spLocks noChangeShapeType="1"/>
            </p:cNvSpPr>
            <p:nvPr/>
          </p:nvSpPr>
          <p:spPr bwMode="auto">
            <a:xfrm>
              <a:off x="294" y="3068"/>
              <a:ext cx="3946" cy="1"/>
            </a:xfrm>
            <a:prstGeom prst="line">
              <a:avLst/>
            </a:prstGeom>
            <a:noFill/>
            <a:ln w="2857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4" name="Line 6">
              <a:extLst>
                <a:ext uri="{FF2B5EF4-FFF2-40B4-BE49-F238E27FC236}">
                  <a16:creationId xmlns:a16="http://schemas.microsoft.com/office/drawing/2014/main" id="{188D356B-A3E3-4DDD-899B-D4388B607544}"/>
                </a:ext>
              </a:extLst>
            </p:cNvPr>
            <p:cNvSpPr>
              <a:spLocks noChangeShapeType="1"/>
            </p:cNvSpPr>
            <p:nvPr/>
          </p:nvSpPr>
          <p:spPr bwMode="auto">
            <a:xfrm>
              <a:off x="4421" y="664"/>
              <a:ext cx="1" cy="2268"/>
            </a:xfrm>
            <a:prstGeom prst="line">
              <a:avLst/>
            </a:prstGeom>
            <a:noFill/>
            <a:ln w="28575">
              <a:solidFill>
                <a:schemeClr val="bg1"/>
              </a:solidFill>
              <a:round/>
              <a:headEnd type="arrow" w="lg" len="lg"/>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CH"/>
            </a:p>
          </p:txBody>
        </p:sp>
        <p:sp>
          <p:nvSpPr>
            <p:cNvPr id="5" name="Text Box 7">
              <a:extLst>
                <a:ext uri="{FF2B5EF4-FFF2-40B4-BE49-F238E27FC236}">
                  <a16:creationId xmlns:a16="http://schemas.microsoft.com/office/drawing/2014/main" id="{E088444E-B55F-4022-8058-9838EED5604A}"/>
                </a:ext>
              </a:extLst>
            </p:cNvPr>
            <p:cNvSpPr txBox="1">
              <a:spLocks noChangeArrowheads="1"/>
            </p:cNvSpPr>
            <p:nvPr/>
          </p:nvSpPr>
          <p:spPr bwMode="auto">
            <a:xfrm>
              <a:off x="4403" y="1921"/>
              <a:ext cx="449" cy="2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250m to</a:t>
              </a:r>
            </a:p>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350m</a:t>
              </a:r>
            </a:p>
          </p:txBody>
        </p:sp>
        <p:sp>
          <p:nvSpPr>
            <p:cNvPr id="6" name="Text Box 8">
              <a:extLst>
                <a:ext uri="{FF2B5EF4-FFF2-40B4-BE49-F238E27FC236}">
                  <a16:creationId xmlns:a16="http://schemas.microsoft.com/office/drawing/2014/main" id="{C54B27F4-EE47-4C34-8547-5BC4213E71A6}"/>
                </a:ext>
              </a:extLst>
            </p:cNvPr>
            <p:cNvSpPr txBox="1">
              <a:spLocks noChangeArrowheads="1"/>
            </p:cNvSpPr>
            <p:nvPr/>
          </p:nvSpPr>
          <p:spPr bwMode="auto">
            <a:xfrm>
              <a:off x="2085" y="3113"/>
              <a:ext cx="318" cy="1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1400" b="0" i="0" u="none" strike="noStrike" cap="none" normalizeH="0" baseline="0" dirty="0">
                  <a:ln>
                    <a:noFill/>
                  </a:ln>
                  <a:effectLst/>
                  <a:latin typeface="Comic Sans MS" panose="030F0702030302020204" pitchFamily="66" charset="0"/>
                  <a:ea typeface="SimSun" panose="02010600030101010101" pitchFamily="2" charset="-122"/>
                  <a:cs typeface="Arial" panose="020B0604020202020204" pitchFamily="34" charset="0"/>
                </a:rPr>
                <a:t>600m</a:t>
              </a:r>
            </a:p>
          </p:txBody>
        </p:sp>
        <p:sp>
          <p:nvSpPr>
            <p:cNvPr id="7" name="Rectangle 9">
              <a:extLst>
                <a:ext uri="{FF2B5EF4-FFF2-40B4-BE49-F238E27FC236}">
                  <a16:creationId xmlns:a16="http://schemas.microsoft.com/office/drawing/2014/main" id="{7BCCEB82-BDB2-4908-B217-1DD6BF871D8D}"/>
                </a:ext>
              </a:extLst>
            </p:cNvPr>
            <p:cNvSpPr>
              <a:spLocks noChangeArrowheads="1"/>
            </p:cNvSpPr>
            <p:nvPr/>
          </p:nvSpPr>
          <p:spPr bwMode="auto">
            <a:xfrm>
              <a:off x="294" y="619"/>
              <a:ext cx="1224" cy="1088"/>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24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Block A</a:t>
              </a:r>
            </a:p>
          </p:txBody>
        </p:sp>
        <p:sp>
          <p:nvSpPr>
            <p:cNvPr id="8" name="Rectangle 10">
              <a:extLst>
                <a:ext uri="{FF2B5EF4-FFF2-40B4-BE49-F238E27FC236}">
                  <a16:creationId xmlns:a16="http://schemas.microsoft.com/office/drawing/2014/main" id="{C6879C5E-E676-4DD8-AD17-0291FB342FBB}"/>
                </a:ext>
              </a:extLst>
            </p:cNvPr>
            <p:cNvSpPr>
              <a:spLocks noChangeArrowheads="1"/>
            </p:cNvSpPr>
            <p:nvPr/>
          </p:nvSpPr>
          <p:spPr bwMode="auto">
            <a:xfrm>
              <a:off x="1655" y="619"/>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24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Block B</a:t>
              </a:r>
            </a:p>
          </p:txBody>
        </p:sp>
        <p:sp>
          <p:nvSpPr>
            <p:cNvPr id="9" name="Rectangle 11">
              <a:extLst>
                <a:ext uri="{FF2B5EF4-FFF2-40B4-BE49-F238E27FC236}">
                  <a16:creationId xmlns:a16="http://schemas.microsoft.com/office/drawing/2014/main" id="{F9F41E52-167D-4E98-B533-9106F2ABBE35}"/>
                </a:ext>
              </a:extLst>
            </p:cNvPr>
            <p:cNvSpPr>
              <a:spLocks noChangeArrowheads="1"/>
            </p:cNvSpPr>
            <p:nvPr/>
          </p:nvSpPr>
          <p:spPr bwMode="auto">
            <a:xfrm>
              <a:off x="3015" y="619"/>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24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Block C</a:t>
              </a:r>
            </a:p>
          </p:txBody>
        </p:sp>
        <p:sp>
          <p:nvSpPr>
            <p:cNvPr id="10" name="Rectangle 12">
              <a:extLst>
                <a:ext uri="{FF2B5EF4-FFF2-40B4-BE49-F238E27FC236}">
                  <a16:creationId xmlns:a16="http://schemas.microsoft.com/office/drawing/2014/main" id="{9913ECC8-8C30-4B6C-8F11-F31DFE4179C9}"/>
                </a:ext>
              </a:extLst>
            </p:cNvPr>
            <p:cNvSpPr>
              <a:spLocks noChangeArrowheads="1"/>
            </p:cNvSpPr>
            <p:nvPr/>
          </p:nvSpPr>
          <p:spPr bwMode="auto">
            <a:xfrm>
              <a:off x="294" y="1844"/>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24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Block D</a:t>
              </a:r>
            </a:p>
          </p:txBody>
        </p:sp>
        <p:sp>
          <p:nvSpPr>
            <p:cNvPr id="11" name="Rectangle 13">
              <a:extLst>
                <a:ext uri="{FF2B5EF4-FFF2-40B4-BE49-F238E27FC236}">
                  <a16:creationId xmlns:a16="http://schemas.microsoft.com/office/drawing/2014/main" id="{2A770D31-00D0-4B9B-8119-9B9EA7096C31}"/>
                </a:ext>
              </a:extLst>
            </p:cNvPr>
            <p:cNvSpPr>
              <a:spLocks noChangeArrowheads="1"/>
            </p:cNvSpPr>
            <p:nvPr/>
          </p:nvSpPr>
          <p:spPr bwMode="auto">
            <a:xfrm>
              <a:off x="3015" y="1844"/>
              <a:ext cx="1224" cy="1088"/>
            </a:xfrm>
            <a:prstGeom prst="rect">
              <a:avLst/>
            </a:prstGeom>
            <a:solidFill>
              <a:srgbClr val="FF505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0"/>
                </a:spcBef>
                <a:spcAft>
                  <a:spcPct val="0"/>
                </a:spcAft>
                <a:buClr>
                  <a:srgbClr val="000000"/>
                </a:buClr>
                <a:buSzPct val="100000"/>
                <a:buFont typeface="Times New Roman" panose="02020603050405020304" pitchFamily="18" charset="0"/>
                <a:buNone/>
                <a:tabLst/>
              </a:pPr>
              <a:r>
                <a:rPr kumimoji="0" lang="fr-CH" altLang="fr-FR" sz="24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Block E</a:t>
              </a:r>
            </a:p>
          </p:txBody>
        </p:sp>
        <p:sp>
          <p:nvSpPr>
            <p:cNvPr id="12" name="Text Box 14">
              <a:extLst>
                <a:ext uri="{FF2B5EF4-FFF2-40B4-BE49-F238E27FC236}">
                  <a16:creationId xmlns:a16="http://schemas.microsoft.com/office/drawing/2014/main" id="{FD1DF971-A333-4B02-BFD6-00C0C3CD53B7}"/>
                </a:ext>
              </a:extLst>
            </p:cNvPr>
            <p:cNvSpPr txBox="1">
              <a:spLocks noChangeArrowheads="1"/>
            </p:cNvSpPr>
            <p:nvPr/>
          </p:nvSpPr>
          <p:spPr bwMode="auto">
            <a:xfrm>
              <a:off x="1655" y="1844"/>
              <a:ext cx="544" cy="206"/>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n-GB" altLang="fr-FR" sz="16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Water</a:t>
              </a:r>
            </a:p>
          </p:txBody>
        </p:sp>
        <p:sp>
          <p:nvSpPr>
            <p:cNvPr id="13" name="Text Box 15">
              <a:extLst>
                <a:ext uri="{FF2B5EF4-FFF2-40B4-BE49-F238E27FC236}">
                  <a16:creationId xmlns:a16="http://schemas.microsoft.com/office/drawing/2014/main" id="{4EDA4DA0-E92C-4282-A405-21C374957473}"/>
                </a:ext>
              </a:extLst>
            </p:cNvPr>
            <p:cNvSpPr txBox="1">
              <a:spLocks noChangeArrowheads="1"/>
            </p:cNvSpPr>
            <p:nvPr/>
          </p:nvSpPr>
          <p:spPr bwMode="auto">
            <a:xfrm>
              <a:off x="2244" y="1844"/>
              <a:ext cx="318" cy="20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n-GB" altLang="fr-FR" sz="1600" b="1"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H P</a:t>
              </a:r>
            </a:p>
          </p:txBody>
        </p:sp>
        <p:sp>
          <p:nvSpPr>
            <p:cNvPr id="14" name="Text Box 16">
              <a:extLst>
                <a:ext uri="{FF2B5EF4-FFF2-40B4-BE49-F238E27FC236}">
                  <a16:creationId xmlns:a16="http://schemas.microsoft.com/office/drawing/2014/main" id="{77FE9276-A3FE-455B-9A51-6CFB18E4DA9D}"/>
                </a:ext>
              </a:extLst>
            </p:cNvPr>
            <p:cNvSpPr txBox="1">
              <a:spLocks noChangeArrowheads="1"/>
            </p:cNvSpPr>
            <p:nvPr/>
          </p:nvSpPr>
          <p:spPr bwMode="auto">
            <a:xfrm>
              <a:off x="1655" y="2705"/>
              <a:ext cx="453" cy="227"/>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n-GB" altLang="fr-FR" sz="16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School</a:t>
              </a:r>
            </a:p>
          </p:txBody>
        </p:sp>
        <p:sp>
          <p:nvSpPr>
            <p:cNvPr id="15" name="Text Box 17">
              <a:extLst>
                <a:ext uri="{FF2B5EF4-FFF2-40B4-BE49-F238E27FC236}">
                  <a16:creationId xmlns:a16="http://schemas.microsoft.com/office/drawing/2014/main" id="{F3CFEB4B-D4CB-4555-B121-A33FCAE83DF1}"/>
                </a:ext>
              </a:extLst>
            </p:cNvPr>
            <p:cNvSpPr txBox="1">
              <a:spLocks noChangeArrowheads="1"/>
            </p:cNvSpPr>
            <p:nvPr/>
          </p:nvSpPr>
          <p:spPr bwMode="auto">
            <a:xfrm>
              <a:off x="1655" y="2433"/>
              <a:ext cx="453" cy="22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n-GB" altLang="fr-FR" sz="16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W H</a:t>
              </a:r>
            </a:p>
          </p:txBody>
        </p:sp>
        <p:sp>
          <p:nvSpPr>
            <p:cNvPr id="16" name="Text Box 18">
              <a:extLst>
                <a:ext uri="{FF2B5EF4-FFF2-40B4-BE49-F238E27FC236}">
                  <a16:creationId xmlns:a16="http://schemas.microsoft.com/office/drawing/2014/main" id="{AF7F75AB-EB9B-41FA-AC4F-C9F3B3A69D28}"/>
                </a:ext>
              </a:extLst>
            </p:cNvPr>
            <p:cNvSpPr txBox="1">
              <a:spLocks noChangeArrowheads="1"/>
            </p:cNvSpPr>
            <p:nvPr/>
          </p:nvSpPr>
          <p:spPr bwMode="auto">
            <a:xfrm>
              <a:off x="2153" y="2433"/>
              <a:ext cx="772" cy="499"/>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n-GB" altLang="fr-FR" sz="16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Sport field</a:t>
              </a:r>
            </a:p>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n-GB" altLang="fr-FR" sz="16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Distr. area</a:t>
              </a:r>
            </a:p>
          </p:txBody>
        </p:sp>
        <p:sp>
          <p:nvSpPr>
            <p:cNvPr id="17" name="Text Box 19">
              <a:extLst>
                <a:ext uri="{FF2B5EF4-FFF2-40B4-BE49-F238E27FC236}">
                  <a16:creationId xmlns:a16="http://schemas.microsoft.com/office/drawing/2014/main" id="{9AA79903-ADE8-494A-96C3-1B3C13B49A01}"/>
                </a:ext>
              </a:extLst>
            </p:cNvPr>
            <p:cNvSpPr txBox="1">
              <a:spLocks noChangeArrowheads="1"/>
            </p:cNvSpPr>
            <p:nvPr/>
          </p:nvSpPr>
          <p:spPr bwMode="auto">
            <a:xfrm>
              <a:off x="1654" y="2116"/>
              <a:ext cx="1271" cy="27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n-GB" altLang="fr-FR" sz="16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Kitchen</a:t>
              </a:r>
            </a:p>
          </p:txBody>
        </p:sp>
        <p:sp>
          <p:nvSpPr>
            <p:cNvPr id="18" name="Text Box 20">
              <a:extLst>
                <a:ext uri="{FF2B5EF4-FFF2-40B4-BE49-F238E27FC236}">
                  <a16:creationId xmlns:a16="http://schemas.microsoft.com/office/drawing/2014/main" id="{97ED79F5-E3A8-4C54-A0DA-9B80582A6700}"/>
                </a:ext>
              </a:extLst>
            </p:cNvPr>
            <p:cNvSpPr txBox="1">
              <a:spLocks noChangeArrowheads="1"/>
            </p:cNvSpPr>
            <p:nvPr/>
          </p:nvSpPr>
          <p:spPr bwMode="auto">
            <a:xfrm>
              <a:off x="2607" y="1844"/>
              <a:ext cx="317" cy="226"/>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marL="0" marR="0" lvl="0" indent="0" algn="ctr" defTabSz="914400" rtl="0" eaLnBrk="1" fontAlgn="base" latinLnBrk="0" hangingPunct="1">
                <a:lnSpc>
                  <a:spcPct val="95000"/>
                </a:lnSpc>
                <a:spcBef>
                  <a:spcPct val="50000"/>
                </a:spcBef>
                <a:spcAft>
                  <a:spcPct val="0"/>
                </a:spcAft>
                <a:buClr>
                  <a:srgbClr val="000000"/>
                </a:buClr>
                <a:buSzPct val="100000"/>
                <a:buFont typeface="Times New Roman" panose="02020603050405020304" pitchFamily="18" charset="0"/>
                <a:buNone/>
                <a:tabLst/>
              </a:pPr>
              <a:r>
                <a:rPr kumimoji="0" lang="en-GB" altLang="fr-FR" sz="1600" b="0" i="0" u="none" strike="noStrike" cap="none" normalizeH="0" baseline="0">
                  <a:ln>
                    <a:noFill/>
                  </a:ln>
                  <a:effectLst/>
                  <a:latin typeface="Times New Roman" panose="02020603050405020304" pitchFamily="18" charset="0"/>
                  <a:ea typeface="SimSun" panose="02010600030101010101" pitchFamily="2" charset="-122"/>
                  <a:cs typeface="Arial" panose="020B0604020202020204" pitchFamily="34" charset="0"/>
                </a:rPr>
                <a:t>Mosc</a:t>
              </a:r>
            </a:p>
          </p:txBody>
        </p:sp>
      </p:grpSp>
      <p:sp>
        <p:nvSpPr>
          <p:cNvPr id="6165" name="Text Box 21">
            <a:extLst>
              <a:ext uri="{FF2B5EF4-FFF2-40B4-BE49-F238E27FC236}">
                <a16:creationId xmlns:a16="http://schemas.microsoft.com/office/drawing/2014/main" id="{3A6241A7-8A5B-4DAC-A944-986FF62E667D}"/>
              </a:ext>
            </a:extLst>
          </p:cNvPr>
          <p:cNvSpPr txBox="1">
            <a:spLocks noChangeArrowheads="1"/>
          </p:cNvSpPr>
          <p:nvPr/>
        </p:nvSpPr>
        <p:spPr bwMode="auto">
          <a:xfrm>
            <a:off x="2807338" y="5697707"/>
            <a:ext cx="706532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50000"/>
              </a:spcBef>
              <a:buNone/>
            </a:pPr>
            <a:r>
              <a:rPr lang="en-GB" altLang="fr-FR" sz="2400" b="1" dirty="0">
                <a:solidFill>
                  <a:schemeClr val="tx1"/>
                </a:solidFill>
                <a:latin typeface="Arial" panose="020B0604020202020204" pitchFamily="34" charset="0"/>
                <a:cs typeface="Arial" panose="020B0604020202020204" pitchFamily="34" charset="0"/>
              </a:rPr>
              <a:t>Example: </a:t>
            </a:r>
            <a:r>
              <a:rPr lang="en-GB" altLang="fr-FR" sz="2400" dirty="0">
                <a:solidFill>
                  <a:schemeClr val="tx1"/>
                </a:solidFill>
                <a:latin typeface="Arial" panose="020B0604020202020204" pitchFamily="34" charset="0"/>
                <a:cs typeface="Arial" panose="020B0604020202020204" pitchFamily="34" charset="0"/>
              </a:rPr>
              <a:t>1 Sector of 5 blocks  ~5'000 people </a:t>
            </a:r>
          </a:p>
          <a:p>
            <a:pPr>
              <a:lnSpc>
                <a:spcPct val="100000"/>
              </a:lnSpc>
              <a:spcBef>
                <a:spcPct val="50000"/>
              </a:spcBef>
              <a:buNone/>
            </a:pPr>
            <a:r>
              <a:rPr lang="en-GB" altLang="fr-FR" sz="2400"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GB" altLang="fr-FR" sz="2400" dirty="0">
                <a:solidFill>
                  <a:schemeClr val="tx1"/>
                </a:solidFill>
                <a:latin typeface="Arial" panose="020B0604020202020204" pitchFamily="34" charset="0"/>
                <a:cs typeface="Arial" panose="020B0604020202020204" pitchFamily="34" charset="0"/>
              </a:rPr>
              <a:t> Total size ~15 to 22 ha = 30 m2 per person</a:t>
            </a:r>
          </a:p>
        </p:txBody>
      </p:sp>
      <p:cxnSp>
        <p:nvCxnSpPr>
          <p:cNvPr id="22" name="Straight Arrow Connector 21">
            <a:extLst>
              <a:ext uri="{FF2B5EF4-FFF2-40B4-BE49-F238E27FC236}">
                <a16:creationId xmlns:a16="http://schemas.microsoft.com/office/drawing/2014/main" id="{8D8E6A8D-E9CF-48FB-9868-C4A02BFC08B3}"/>
              </a:ext>
            </a:extLst>
          </p:cNvPr>
          <p:cNvCxnSpPr>
            <a:cxnSpLocks/>
          </p:cNvCxnSpPr>
          <p:nvPr/>
        </p:nvCxnSpPr>
        <p:spPr>
          <a:xfrm flipV="1">
            <a:off x="9121775" y="1411335"/>
            <a:ext cx="0" cy="36734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8EEB1D-3D3D-4217-9F87-C0BBCB3E38D1}"/>
              </a:ext>
            </a:extLst>
          </p:cNvPr>
          <p:cNvCxnSpPr>
            <a:cxnSpLocks/>
            <a:endCxn id="3" idx="0"/>
          </p:cNvCxnSpPr>
          <p:nvPr/>
        </p:nvCxnSpPr>
        <p:spPr>
          <a:xfrm flipH="1">
            <a:off x="2640014" y="5268915"/>
            <a:ext cx="6245086" cy="317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ectangle 2">
            <a:extLst>
              <a:ext uri="{FF2B5EF4-FFF2-40B4-BE49-F238E27FC236}">
                <a16:creationId xmlns:a16="http://schemas.microsoft.com/office/drawing/2014/main" id="{6DBB1AF8-1A6A-4E04-A2BA-49281DAA83B0}"/>
              </a:ext>
            </a:extLst>
          </p:cNvPr>
          <p:cNvSpPr>
            <a:spLocks noGrp="1"/>
          </p:cNvSpPr>
          <p:nvPr>
            <p:ph type="title"/>
          </p:nvPr>
        </p:nvSpPr>
        <p:spPr>
          <a:xfrm>
            <a:off x="3988363" y="-17658"/>
            <a:ext cx="3945522"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fr-FR" sz="4399" u="sng" dirty="0">
                <a:latin typeface="+mn-lt"/>
              </a:rPr>
              <a:t>Design of Sector</a:t>
            </a:r>
          </a:p>
        </p:txBody>
      </p:sp>
      <p:sp>
        <p:nvSpPr>
          <p:cNvPr id="20" name="Slide Number Placeholder 19">
            <a:extLst>
              <a:ext uri="{FF2B5EF4-FFF2-40B4-BE49-F238E27FC236}">
                <a16:creationId xmlns:a16="http://schemas.microsoft.com/office/drawing/2014/main" id="{7BF5D03C-6B7D-48ED-A5DD-7936C16E9D8E}"/>
              </a:ext>
            </a:extLst>
          </p:cNvPr>
          <p:cNvSpPr>
            <a:spLocks noGrp="1"/>
          </p:cNvSpPr>
          <p:nvPr>
            <p:ph type="sldNum" sz="quarter" idx="12"/>
          </p:nvPr>
        </p:nvSpPr>
        <p:spPr/>
        <p:txBody>
          <a:bodyPr/>
          <a:lstStyle/>
          <a:p>
            <a:fld id="{00865948-8B76-4A50-B7DB-B45DBE1BD062}" type="slidenum">
              <a:rPr lang="fr-CH" smtClean="0"/>
              <a:t>34</a:t>
            </a:fld>
            <a:endParaRPr lang="fr-CH"/>
          </a:p>
        </p:txBody>
      </p:sp>
    </p:spTree>
    <p:extLst>
      <p:ext uri="{BB962C8B-B14F-4D97-AF65-F5344CB8AC3E}">
        <p14:creationId xmlns:p14="http://schemas.microsoft.com/office/powerpoint/2010/main" val="2489655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CCF9F68-F0C2-4F57-8399-F4D8BDAD0EB3}"/>
              </a:ext>
            </a:extLst>
          </p:cNvPr>
          <p:cNvSpPr>
            <a:spLocks noGrp="1"/>
          </p:cNvSpPr>
          <p:nvPr>
            <p:ph type="title"/>
          </p:nvPr>
        </p:nvSpPr>
        <p:spPr>
          <a:xfrm>
            <a:off x="3222008" y="0"/>
            <a:ext cx="6331294"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ormAutofit/>
          </a:bodyP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fr-FR" sz="4399" u="sng" dirty="0">
                <a:latin typeface="+mn-lt"/>
              </a:rPr>
              <a:t>Camp Design- Examples</a:t>
            </a:r>
          </a:p>
        </p:txBody>
      </p:sp>
      <p:pic>
        <p:nvPicPr>
          <p:cNvPr id="8" name="Picture 7">
            <a:extLst>
              <a:ext uri="{FF2B5EF4-FFF2-40B4-BE49-F238E27FC236}">
                <a16:creationId xmlns:a16="http://schemas.microsoft.com/office/drawing/2014/main" id="{BE9DB6DA-9397-47B3-94BF-1761632B5F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739821" y="1652309"/>
            <a:ext cx="6130916" cy="2784980"/>
          </a:xfrm>
          <a:prstGeom prst="rect">
            <a:avLst/>
          </a:prstGeom>
        </p:spPr>
      </p:pic>
      <p:pic>
        <p:nvPicPr>
          <p:cNvPr id="5" name="Picture 4">
            <a:extLst>
              <a:ext uri="{FF2B5EF4-FFF2-40B4-BE49-F238E27FC236}">
                <a16:creationId xmlns:a16="http://schemas.microsoft.com/office/drawing/2014/main" id="{749C0BE4-8F42-4E8B-AE3F-08C34C5346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6000" contrast="4000"/>
                    </a14:imgEffect>
                  </a14:imgLayer>
                </a14:imgProps>
              </a:ext>
              <a:ext uri="{28A0092B-C50C-407E-A947-70E740481C1C}">
                <a14:useLocalDpi xmlns:a14="http://schemas.microsoft.com/office/drawing/2010/main" val="0"/>
              </a:ext>
            </a:extLst>
          </a:blip>
          <a:srcRect t="-2" r="107" b="21732"/>
          <a:stretch>
            <a:fillRect/>
          </a:stretch>
        </p:blipFill>
        <p:spPr bwMode="auto">
          <a:xfrm>
            <a:off x="5834742" y="3655281"/>
            <a:ext cx="5995645" cy="278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3EB4333-DC29-4B62-8DB7-666FD1D54E13}"/>
              </a:ext>
            </a:extLst>
          </p:cNvPr>
          <p:cNvSpPr>
            <a:spLocks noGrp="1"/>
          </p:cNvSpPr>
          <p:nvPr>
            <p:ph type="sldNum" sz="quarter" idx="12"/>
          </p:nvPr>
        </p:nvSpPr>
        <p:spPr/>
        <p:txBody>
          <a:bodyPr/>
          <a:lstStyle/>
          <a:p>
            <a:fld id="{00865948-8B76-4A50-B7DB-B45DBE1BD062}" type="slidenum">
              <a:rPr lang="fr-CH" smtClean="0"/>
              <a:t>35</a:t>
            </a:fld>
            <a:endParaRPr lang="fr-CH"/>
          </a:p>
        </p:txBody>
      </p:sp>
    </p:spTree>
    <p:extLst>
      <p:ext uri="{BB962C8B-B14F-4D97-AF65-F5344CB8AC3E}">
        <p14:creationId xmlns:p14="http://schemas.microsoft.com/office/powerpoint/2010/main" val="1524629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a:extLst>
              <a:ext uri="{FF2B5EF4-FFF2-40B4-BE49-F238E27FC236}">
                <a16:creationId xmlns:a16="http://schemas.microsoft.com/office/drawing/2014/main" id="{4A9D8DF3-943F-43A8-9E52-09F6D8BC1D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2769" y="148045"/>
            <a:ext cx="3346982" cy="200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a:extLst>
              <a:ext uri="{FF2B5EF4-FFF2-40B4-BE49-F238E27FC236}">
                <a16:creationId xmlns:a16="http://schemas.microsoft.com/office/drawing/2014/main" id="{E6E874CA-8557-4712-82EB-362DE822BA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044" y="148045"/>
            <a:ext cx="3316084" cy="220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a:extLst>
              <a:ext uri="{FF2B5EF4-FFF2-40B4-BE49-F238E27FC236}">
                <a16:creationId xmlns:a16="http://schemas.microsoft.com/office/drawing/2014/main" id="{5D075916-C616-4498-9536-1E6392F501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2294" y="2311401"/>
            <a:ext cx="3356370" cy="245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03728FA-BED4-420A-AD87-B2BC4ABBE6C6}"/>
              </a:ext>
            </a:extLst>
          </p:cNvPr>
          <p:cNvSpPr txBox="1"/>
          <p:nvPr/>
        </p:nvSpPr>
        <p:spPr>
          <a:xfrm>
            <a:off x="1748247" y="5153917"/>
            <a:ext cx="9605553" cy="1384995"/>
          </a:xfrm>
          <a:prstGeom prst="rect">
            <a:avLst/>
          </a:prstGeom>
          <a:noFill/>
        </p:spPr>
        <p:txBody>
          <a:bodyPr wrap="square">
            <a:spAutoFit/>
          </a:bodyPr>
          <a:lstStyle/>
          <a:p>
            <a:pPr algn="ctr">
              <a:defRPr/>
            </a:pPr>
            <a:r>
              <a:rPr lang="en-US" sz="2800" dirty="0"/>
              <a:t>The reality... How to proceed when you find a transitional settlement that was created spontaneously without organization and that doesn’t comply with minimal standards?</a:t>
            </a:r>
          </a:p>
        </p:txBody>
      </p:sp>
      <p:grpSp>
        <p:nvGrpSpPr>
          <p:cNvPr id="6" name="Group 1">
            <a:extLst>
              <a:ext uri="{FF2B5EF4-FFF2-40B4-BE49-F238E27FC236}">
                <a16:creationId xmlns:a16="http://schemas.microsoft.com/office/drawing/2014/main" id="{E0675D93-B77D-4C3A-8785-98CEF8177A4A}"/>
              </a:ext>
            </a:extLst>
          </p:cNvPr>
          <p:cNvGrpSpPr>
            <a:grpSpLocks/>
          </p:cNvGrpSpPr>
          <p:nvPr/>
        </p:nvGrpSpPr>
        <p:grpSpPr bwMode="auto">
          <a:xfrm>
            <a:off x="4620804" y="285936"/>
            <a:ext cx="3579813" cy="4143375"/>
            <a:chOff x="1776" y="-48"/>
            <a:chExt cx="2255" cy="2610"/>
          </a:xfrm>
        </p:grpSpPr>
        <p:sp>
          <p:nvSpPr>
            <p:cNvPr id="7" name="Text Box 2">
              <a:extLst>
                <a:ext uri="{FF2B5EF4-FFF2-40B4-BE49-F238E27FC236}">
                  <a16:creationId xmlns:a16="http://schemas.microsoft.com/office/drawing/2014/main" id="{27B11ECA-A1E9-4863-B684-A71D4143B90B}"/>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fr-CH" altLang="fr-FR"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8" name="Oval 3">
              <a:extLst>
                <a:ext uri="{FF2B5EF4-FFF2-40B4-BE49-F238E27FC236}">
                  <a16:creationId xmlns:a16="http://schemas.microsoft.com/office/drawing/2014/main" id="{DB607E57-30DE-415F-89B1-898912A07AD5}"/>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pic>
        <p:nvPicPr>
          <p:cNvPr id="2" name="Picture 1">
            <a:extLst>
              <a:ext uri="{FF2B5EF4-FFF2-40B4-BE49-F238E27FC236}">
                <a16:creationId xmlns:a16="http://schemas.microsoft.com/office/drawing/2014/main" id="{43F70AE8-AEDF-4F2F-8719-428515933F14}"/>
              </a:ext>
            </a:extLst>
          </p:cNvPr>
          <p:cNvPicPr>
            <a:picLocks noChangeAspect="1"/>
          </p:cNvPicPr>
          <p:nvPr/>
        </p:nvPicPr>
        <p:blipFill rotWithShape="1">
          <a:blip r:embed="rId6"/>
          <a:srcRect t="3607" b="10444"/>
          <a:stretch/>
        </p:blipFill>
        <p:spPr>
          <a:xfrm>
            <a:off x="833044" y="2542421"/>
            <a:ext cx="3325608" cy="2124000"/>
          </a:xfrm>
          <a:prstGeom prst="rect">
            <a:avLst/>
          </a:prstGeom>
        </p:spPr>
      </p:pic>
      <p:sp>
        <p:nvSpPr>
          <p:cNvPr id="3" name="Slide Number Placeholder 2">
            <a:extLst>
              <a:ext uri="{FF2B5EF4-FFF2-40B4-BE49-F238E27FC236}">
                <a16:creationId xmlns:a16="http://schemas.microsoft.com/office/drawing/2014/main" id="{BA6F4F8F-9475-4F6A-9DCA-57B435611CF5}"/>
              </a:ext>
            </a:extLst>
          </p:cNvPr>
          <p:cNvSpPr>
            <a:spLocks noGrp="1"/>
          </p:cNvSpPr>
          <p:nvPr>
            <p:ph type="sldNum" sz="quarter" idx="12"/>
          </p:nvPr>
        </p:nvSpPr>
        <p:spPr/>
        <p:txBody>
          <a:bodyPr/>
          <a:lstStyle/>
          <a:p>
            <a:fld id="{00865948-8B76-4A50-B7DB-B45DBE1BD062}" type="slidenum">
              <a:rPr lang="fr-CH" smtClean="0"/>
              <a:t>36</a:t>
            </a:fld>
            <a:endParaRPr lang="fr-CH"/>
          </a:p>
        </p:txBody>
      </p:sp>
    </p:spTree>
    <p:extLst>
      <p:ext uri="{BB962C8B-B14F-4D97-AF65-F5344CB8AC3E}">
        <p14:creationId xmlns:p14="http://schemas.microsoft.com/office/powerpoint/2010/main" val="57802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A304-9125-47B1-954C-E3DA282E7B52}"/>
              </a:ext>
            </a:extLst>
          </p:cNvPr>
          <p:cNvSpPr>
            <a:spLocks noGrp="1"/>
          </p:cNvSpPr>
          <p:nvPr>
            <p:ph type="title"/>
          </p:nvPr>
        </p:nvSpPr>
        <p:spPr>
          <a:xfrm>
            <a:off x="2536371" y="-113847"/>
            <a:ext cx="7922623" cy="132556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000" tIns="46800" rIns="90000" bIns="46800" rtlCol="0" anchor="ctr">
            <a:normAutofit/>
          </a:bodyPr>
          <a:lstStyle/>
          <a:p>
            <a:pPr>
              <a:lnSpc>
                <a:spcPct val="100000"/>
              </a:lnSpc>
              <a:buClr>
                <a:srgbClr val="CCECFF"/>
              </a:buClr>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399" u="sng" dirty="0">
                <a:latin typeface="+mn-lt"/>
              </a:rPr>
              <a:t>Shelter Programs for Returnees</a:t>
            </a:r>
            <a:endParaRPr lang="fr-CH" sz="4399" u="sng" dirty="0">
              <a:latin typeface="+mn-lt"/>
            </a:endParaRPr>
          </a:p>
        </p:txBody>
      </p:sp>
      <p:sp>
        <p:nvSpPr>
          <p:cNvPr id="3" name="Slide Number Placeholder 2">
            <a:extLst>
              <a:ext uri="{FF2B5EF4-FFF2-40B4-BE49-F238E27FC236}">
                <a16:creationId xmlns:a16="http://schemas.microsoft.com/office/drawing/2014/main" id="{D8E95711-20D7-44EB-B447-B5343ED5FA23}"/>
              </a:ext>
            </a:extLst>
          </p:cNvPr>
          <p:cNvSpPr>
            <a:spLocks noGrp="1"/>
          </p:cNvSpPr>
          <p:nvPr>
            <p:ph type="sldNum" sz="quarter" idx="12"/>
          </p:nvPr>
        </p:nvSpPr>
        <p:spPr/>
        <p:txBody>
          <a:bodyPr/>
          <a:lstStyle/>
          <a:p>
            <a:fld id="{00865948-8B76-4A50-B7DB-B45DBE1BD062}" type="slidenum">
              <a:rPr lang="fr-CH" smtClean="0"/>
              <a:t>37</a:t>
            </a:fld>
            <a:endParaRPr lang="fr-CH"/>
          </a:p>
        </p:txBody>
      </p:sp>
      <p:pic>
        <p:nvPicPr>
          <p:cNvPr id="4" name="Picture 3" descr="ICRC Shelter (36)">
            <a:extLst>
              <a:ext uri="{FF2B5EF4-FFF2-40B4-BE49-F238E27FC236}">
                <a16:creationId xmlns:a16="http://schemas.microsoft.com/office/drawing/2014/main" id="{09EAF6FD-F9CE-4B86-82AB-B8FCE295E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335" y="1211716"/>
            <a:ext cx="4570367" cy="301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D25BBCD2-1E95-4E9A-845B-3FFEF245FC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6300" y="1189442"/>
            <a:ext cx="4162694" cy="304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DFE0A8F-E531-4CDB-8555-056B3419BC29}"/>
              </a:ext>
            </a:extLst>
          </p:cNvPr>
          <p:cNvSpPr/>
          <p:nvPr/>
        </p:nvSpPr>
        <p:spPr>
          <a:xfrm>
            <a:off x="899753" y="4369011"/>
            <a:ext cx="10981509" cy="2554545"/>
          </a:xfrm>
          <a:prstGeom prst="rect">
            <a:avLst/>
          </a:prstGeom>
        </p:spPr>
        <p:txBody>
          <a:bodyPr wrap="square">
            <a:spAutoFit/>
          </a:bodyPr>
          <a:lstStyle/>
          <a:p>
            <a:pPr marL="285750" indent="-285750">
              <a:buFont typeface="Arial" panose="020B0604020202020204" pitchFamily="34" charset="0"/>
              <a:buChar char="•"/>
            </a:pPr>
            <a:r>
              <a:rPr lang="en-US" altLang="fr-FR" sz="2000" dirty="0"/>
              <a:t>Always </a:t>
            </a:r>
            <a:r>
              <a:rPr lang="en-US" altLang="fr-FR" sz="2000" b="1" dirty="0"/>
              <a:t>adapt to local context</a:t>
            </a:r>
            <a:r>
              <a:rPr lang="en-US" altLang="fr-FR" sz="2000" dirty="0"/>
              <a:t>: considering available material, skills, tools, time, budget and adapt to local customs and standards.</a:t>
            </a:r>
          </a:p>
          <a:p>
            <a:pPr marL="285750" indent="-285750">
              <a:buFont typeface="Arial" panose="020B0604020202020204" pitchFamily="34" charset="0"/>
              <a:buChar char="•"/>
            </a:pPr>
            <a:r>
              <a:rPr lang="en-US" altLang="fr-FR" sz="2000" dirty="0"/>
              <a:t>Use </a:t>
            </a:r>
            <a:r>
              <a:rPr lang="en-US" altLang="fr-FR" sz="2000" b="1" dirty="0"/>
              <a:t>participatory approach </a:t>
            </a:r>
            <a:r>
              <a:rPr lang="en-US" altLang="fr-FR" sz="2000" dirty="0"/>
              <a:t>if</a:t>
            </a:r>
            <a:r>
              <a:rPr lang="en-US" altLang="fr-FR" sz="2000" b="1" dirty="0"/>
              <a:t> </a:t>
            </a:r>
            <a:r>
              <a:rPr lang="en-US" altLang="fr-FR" sz="2000" dirty="0"/>
              <a:t>possible (e.g. cash for work, or ask for work/material contribution)</a:t>
            </a:r>
          </a:p>
          <a:p>
            <a:pPr marL="285750" indent="-285750">
              <a:buFont typeface="Arial" panose="020B0604020202020204" pitchFamily="34" charset="0"/>
              <a:buChar char="•"/>
            </a:pPr>
            <a:r>
              <a:rPr lang="en-US" altLang="fr-FR" sz="2000" dirty="0"/>
              <a:t>Use </a:t>
            </a:r>
            <a:r>
              <a:rPr lang="en-US" altLang="fr-FR" sz="2000" b="1" dirty="0"/>
              <a:t>local material and techniques </a:t>
            </a:r>
            <a:r>
              <a:rPr lang="en-US" altLang="fr-FR" sz="2000" dirty="0"/>
              <a:t>if available</a:t>
            </a:r>
          </a:p>
          <a:p>
            <a:pPr marL="285750" indent="-285750">
              <a:buFont typeface="Arial" panose="020B0604020202020204" pitchFamily="34" charset="0"/>
              <a:buChar char="•"/>
            </a:pPr>
            <a:r>
              <a:rPr lang="en-US" altLang="fr-FR" sz="2000" dirty="0"/>
              <a:t>Target especially </a:t>
            </a:r>
            <a:r>
              <a:rPr lang="en-US" altLang="fr-FR" sz="2000" b="1" dirty="0"/>
              <a:t>most vulnerable </a:t>
            </a:r>
            <a:r>
              <a:rPr lang="en-US" altLang="fr-FR" sz="2000" dirty="0"/>
              <a:t>(poor families, handicapped, women-head-of-households etc.)</a:t>
            </a:r>
          </a:p>
          <a:p>
            <a:pPr marL="285750" indent="-285750">
              <a:buFont typeface="Arial" panose="020B0604020202020204" pitchFamily="34" charset="0"/>
              <a:buChar char="•"/>
            </a:pPr>
            <a:r>
              <a:rPr lang="en-US" altLang="fr-FR" sz="2000" dirty="0"/>
              <a:t>Be </a:t>
            </a:r>
            <a:r>
              <a:rPr lang="en-US" altLang="fr-FR" sz="2000" b="1" dirty="0"/>
              <a:t>transparent</a:t>
            </a:r>
            <a:r>
              <a:rPr lang="en-US" altLang="fr-FR" sz="2000" dirty="0"/>
              <a:t> with the selection criteria </a:t>
            </a:r>
          </a:p>
          <a:p>
            <a:pPr marL="285750" indent="-285750">
              <a:buFont typeface="Arial" panose="020B0604020202020204" pitchFamily="34" charset="0"/>
              <a:buChar char="•"/>
            </a:pPr>
            <a:r>
              <a:rPr lang="en-US" altLang="fr-FR" sz="2000" b="1" dirty="0"/>
              <a:t>Avoid creating tensions </a:t>
            </a:r>
            <a:r>
              <a:rPr lang="en-US" altLang="fr-FR" sz="2000" dirty="0"/>
              <a:t>between beneficiaries &amp; non-beneficiaries &amp; neighbors</a:t>
            </a:r>
          </a:p>
          <a:p>
            <a:endParaRPr lang="en-US" altLang="fr-FR" sz="2000" dirty="0"/>
          </a:p>
        </p:txBody>
      </p:sp>
    </p:spTree>
    <p:extLst>
      <p:ext uri="{BB962C8B-B14F-4D97-AF65-F5344CB8AC3E}">
        <p14:creationId xmlns:p14="http://schemas.microsoft.com/office/powerpoint/2010/main" val="3165565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4509-8FBA-436C-B6EB-D2338BF006A3}"/>
              </a:ext>
            </a:extLst>
          </p:cNvPr>
          <p:cNvSpPr>
            <a:spLocks noGrp="1"/>
          </p:cNvSpPr>
          <p:nvPr>
            <p:ph type="title"/>
          </p:nvPr>
        </p:nvSpPr>
        <p:spPr>
          <a:xfrm>
            <a:off x="853440" y="1"/>
            <a:ext cx="10500360" cy="939337"/>
          </a:xfrm>
        </p:spPr>
        <p:txBody>
          <a:bodyPr/>
          <a:lstStyle/>
          <a:p>
            <a:pPr algn="ctr"/>
            <a:r>
              <a:rPr lang="en-US" u="sng" dirty="0"/>
              <a:t>Wrap-up: Shelter in Displacement</a:t>
            </a:r>
            <a:endParaRPr lang="fr-CH" u="sng" dirty="0"/>
          </a:p>
        </p:txBody>
      </p:sp>
      <p:sp>
        <p:nvSpPr>
          <p:cNvPr id="3" name="Content Placeholder 2">
            <a:extLst>
              <a:ext uri="{FF2B5EF4-FFF2-40B4-BE49-F238E27FC236}">
                <a16:creationId xmlns:a16="http://schemas.microsoft.com/office/drawing/2014/main" id="{6DC4DB63-C988-4638-96FE-FE0DF8E341D4}"/>
              </a:ext>
            </a:extLst>
          </p:cNvPr>
          <p:cNvSpPr>
            <a:spLocks noGrp="1"/>
          </p:cNvSpPr>
          <p:nvPr>
            <p:ph idx="1"/>
          </p:nvPr>
        </p:nvSpPr>
        <p:spPr>
          <a:xfrm>
            <a:off x="736209" y="1136781"/>
            <a:ext cx="11025447" cy="5721219"/>
          </a:xfrm>
        </p:spPr>
        <p:txBody>
          <a:bodyPr>
            <a:normAutofit fontScale="92500" lnSpcReduction="10000"/>
          </a:bodyPr>
          <a:lstStyle/>
          <a:p>
            <a:r>
              <a:rPr lang="en-US" sz="2400" dirty="0"/>
              <a:t>An </a:t>
            </a:r>
            <a:r>
              <a:rPr lang="en-US" sz="2400" dirty="0">
                <a:solidFill>
                  <a:srgbClr val="0000FF"/>
                </a:solidFill>
              </a:rPr>
              <a:t>IDP </a:t>
            </a:r>
            <a:r>
              <a:rPr lang="en-US" sz="2400" dirty="0"/>
              <a:t>is someone who is forced to flee his or her home but remains within his/her country. A </a:t>
            </a:r>
            <a:r>
              <a:rPr lang="en-US" sz="2400" dirty="0">
                <a:solidFill>
                  <a:srgbClr val="0000FF"/>
                </a:solidFill>
              </a:rPr>
              <a:t>refugee</a:t>
            </a:r>
            <a:r>
              <a:rPr lang="en-US" sz="2400" dirty="0"/>
              <a:t> has left his country of origin or has no nationality; is protected under refugee law. </a:t>
            </a:r>
          </a:p>
          <a:p>
            <a:r>
              <a:rPr lang="en-US" sz="2400" dirty="0"/>
              <a:t>A lack of shelter can have multiple </a:t>
            </a:r>
            <a:r>
              <a:rPr lang="en-US" sz="2400" dirty="0">
                <a:solidFill>
                  <a:srgbClr val="0000FF"/>
                </a:solidFill>
              </a:rPr>
              <a:t>effects on physical-, mental- and reproductive health.</a:t>
            </a:r>
          </a:p>
          <a:p>
            <a:r>
              <a:rPr lang="en-US" sz="2400" dirty="0"/>
              <a:t>Displaced find refuge in </a:t>
            </a:r>
            <a:r>
              <a:rPr lang="en-US" sz="2400" dirty="0">
                <a:solidFill>
                  <a:srgbClr val="0000FF"/>
                </a:solidFill>
              </a:rPr>
              <a:t>different forms of transitional settlements</a:t>
            </a:r>
            <a:r>
              <a:rPr lang="en-US" sz="2400" dirty="0"/>
              <a:t>, all having their particular challenges. The shelter assistance has to be adapted to the </a:t>
            </a:r>
            <a:r>
              <a:rPr lang="en-US" sz="2400" dirty="0">
                <a:solidFill>
                  <a:srgbClr val="0000FF"/>
                </a:solidFill>
              </a:rPr>
              <a:t>specific needs </a:t>
            </a:r>
            <a:r>
              <a:rPr lang="en-US" sz="2400" dirty="0"/>
              <a:t>of their inhabitants.</a:t>
            </a:r>
          </a:p>
          <a:p>
            <a:r>
              <a:rPr lang="en-US" sz="2400" dirty="0"/>
              <a:t>Depending on the situation and phase of the crisis, a shelter assistance can be short-, mid- or long term. </a:t>
            </a:r>
            <a:r>
              <a:rPr lang="en-US" sz="2400" dirty="0">
                <a:solidFill>
                  <a:srgbClr val="0000FF"/>
                </a:solidFill>
              </a:rPr>
              <a:t>Best approaches </a:t>
            </a:r>
            <a:r>
              <a:rPr lang="en-US" sz="2400" dirty="0"/>
              <a:t>can vary from provision of cash, vouchers or material to the payment of labor or entire construction works.</a:t>
            </a:r>
          </a:p>
          <a:p>
            <a:r>
              <a:rPr lang="en-US" sz="2400" dirty="0"/>
              <a:t>Shelter assistance programs should always be </a:t>
            </a:r>
            <a:r>
              <a:rPr lang="en-US" sz="2400" dirty="0">
                <a:solidFill>
                  <a:srgbClr val="0000FF"/>
                </a:solidFill>
              </a:rPr>
              <a:t>adapted to the local context </a:t>
            </a:r>
            <a:r>
              <a:rPr lang="en-US" sz="2400" dirty="0"/>
              <a:t>and standards. If possible, use participative approaches, use local material and techniques and prioritize vulnerable populations.</a:t>
            </a:r>
          </a:p>
          <a:p>
            <a:r>
              <a:rPr lang="en-US" sz="2400" dirty="0"/>
              <a:t>Always consider also the </a:t>
            </a:r>
            <a:r>
              <a:rPr lang="en-US" sz="2400" dirty="0">
                <a:solidFill>
                  <a:srgbClr val="0000FF"/>
                </a:solidFill>
              </a:rPr>
              <a:t>needs of the host-communities</a:t>
            </a:r>
            <a:r>
              <a:rPr lang="en-US" sz="2400" dirty="0"/>
              <a:t>, to avoid tensions and strengthen their capacity to support the displaced populations. </a:t>
            </a:r>
          </a:p>
          <a:p>
            <a:r>
              <a:rPr lang="en-US" sz="2400" dirty="0">
                <a:solidFill>
                  <a:srgbClr val="0000FF"/>
                </a:solidFill>
              </a:rPr>
              <a:t>Camps</a:t>
            </a:r>
            <a:r>
              <a:rPr lang="en-US" sz="2400" dirty="0"/>
              <a:t> have to be well </a:t>
            </a:r>
            <a:r>
              <a:rPr lang="en-US" sz="2400" dirty="0">
                <a:solidFill>
                  <a:srgbClr val="0000FF"/>
                </a:solidFill>
              </a:rPr>
              <a:t>designed </a:t>
            </a:r>
            <a:r>
              <a:rPr lang="en-US" sz="2400" dirty="0"/>
              <a:t>and planned, considering site selection criteria and minimal standards. Assure sufficient space allocation for shelters, reads, security, services and possible extensions. Camps also need to be </a:t>
            </a:r>
            <a:r>
              <a:rPr lang="en-US" sz="2400" dirty="0">
                <a:solidFill>
                  <a:srgbClr val="0000FF"/>
                </a:solidFill>
              </a:rPr>
              <a:t>managed</a:t>
            </a:r>
            <a:r>
              <a:rPr lang="en-US" sz="2400" dirty="0"/>
              <a:t>, all in coordination with communities and authorities.</a:t>
            </a:r>
          </a:p>
          <a:p>
            <a:pPr marL="0" indent="0">
              <a:buNone/>
            </a:pPr>
            <a:endParaRPr lang="fr-CH" dirty="0"/>
          </a:p>
        </p:txBody>
      </p:sp>
      <p:sp>
        <p:nvSpPr>
          <p:cNvPr id="4" name="Slide Number Placeholder 3">
            <a:extLst>
              <a:ext uri="{FF2B5EF4-FFF2-40B4-BE49-F238E27FC236}">
                <a16:creationId xmlns:a16="http://schemas.microsoft.com/office/drawing/2014/main" id="{E89C1FB4-31A4-4EC2-8B14-2F286D7AEE1D}"/>
              </a:ext>
            </a:extLst>
          </p:cNvPr>
          <p:cNvSpPr>
            <a:spLocks noGrp="1"/>
          </p:cNvSpPr>
          <p:nvPr>
            <p:ph type="sldNum" sz="quarter" idx="12"/>
          </p:nvPr>
        </p:nvSpPr>
        <p:spPr/>
        <p:txBody>
          <a:bodyPr/>
          <a:lstStyle/>
          <a:p>
            <a:fld id="{00865948-8B76-4A50-B7DB-B45DBE1BD062}" type="slidenum">
              <a:rPr lang="fr-CH" smtClean="0"/>
              <a:t>38</a:t>
            </a:fld>
            <a:endParaRPr lang="fr-CH"/>
          </a:p>
        </p:txBody>
      </p:sp>
    </p:spTree>
    <p:extLst>
      <p:ext uri="{BB962C8B-B14F-4D97-AF65-F5344CB8AC3E}">
        <p14:creationId xmlns:p14="http://schemas.microsoft.com/office/powerpoint/2010/main" val="281370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a:extLst>
              <a:ext uri="{FF2B5EF4-FFF2-40B4-BE49-F238E27FC236}">
                <a16:creationId xmlns:a16="http://schemas.microsoft.com/office/drawing/2014/main" id="{D05C155B-CFAF-41D7-9013-A94ACFAFE780}"/>
              </a:ext>
            </a:extLst>
          </p:cNvPr>
          <p:cNvSpPr txBox="1">
            <a:spLocks noChangeArrowheads="1"/>
          </p:cNvSpPr>
          <p:nvPr/>
        </p:nvSpPr>
        <p:spPr bwMode="auto">
          <a:xfrm>
            <a:off x="2770736" y="-13600"/>
            <a:ext cx="6870700"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CCECFF"/>
              </a:buClr>
              <a:buFont typeface="Arial" panose="020B0604020202020204" pitchFamily="34" charset="0"/>
              <a:buNone/>
            </a:pPr>
            <a:r>
              <a:rPr lang="en-GB" altLang="fr-FR" sz="4000" u="sng" dirty="0">
                <a:solidFill>
                  <a:schemeClr val="tx1"/>
                </a:solidFill>
                <a:latin typeface="+mn-lt"/>
              </a:rPr>
              <a:t>References</a:t>
            </a:r>
          </a:p>
        </p:txBody>
      </p:sp>
      <p:pic>
        <p:nvPicPr>
          <p:cNvPr id="57348" name="Picture 3">
            <a:extLst>
              <a:ext uri="{FF2B5EF4-FFF2-40B4-BE49-F238E27FC236}">
                <a16:creationId xmlns:a16="http://schemas.microsoft.com/office/drawing/2014/main" id="{967104D1-2D61-4B9C-BB20-2AD3B3789E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1872" y="1105881"/>
            <a:ext cx="1825625" cy="27530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0" name="Picture 5">
            <a:extLst>
              <a:ext uri="{FF2B5EF4-FFF2-40B4-BE49-F238E27FC236}">
                <a16:creationId xmlns:a16="http://schemas.microsoft.com/office/drawing/2014/main" id="{21A45E1A-42D3-438E-B80C-7895B324C3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1097" y="1123503"/>
            <a:ext cx="1868487" cy="2670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1" name="Picture 6">
            <a:extLst>
              <a:ext uri="{FF2B5EF4-FFF2-40B4-BE49-F238E27FC236}">
                <a16:creationId xmlns:a16="http://schemas.microsoft.com/office/drawing/2014/main" id="{677037D8-EB7B-4419-8BBC-4E8C16510F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833" y="4086224"/>
            <a:ext cx="1687513" cy="2401888"/>
          </a:xfrm>
          <a:prstGeom prst="rect">
            <a:avLst/>
          </a:prstGeom>
          <a:noFill/>
          <a:ln w="12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2" name="Picture 7">
            <a:extLst>
              <a:ext uri="{FF2B5EF4-FFF2-40B4-BE49-F238E27FC236}">
                <a16:creationId xmlns:a16="http://schemas.microsoft.com/office/drawing/2014/main" id="{4CA49259-496C-487D-9AAF-5BCD88FDB7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3184" y="1122516"/>
            <a:ext cx="1868487" cy="2663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3" name="Picture 8">
            <a:extLst>
              <a:ext uri="{FF2B5EF4-FFF2-40B4-BE49-F238E27FC236}">
                <a16:creationId xmlns:a16="http://schemas.microsoft.com/office/drawing/2014/main" id="{BB659A53-1CCE-4AD6-9867-7AC79ABCA2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1202" y="3933824"/>
            <a:ext cx="1825625" cy="2605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4" name="Picture 9">
            <a:extLst>
              <a:ext uri="{FF2B5EF4-FFF2-40B4-BE49-F238E27FC236}">
                <a16:creationId xmlns:a16="http://schemas.microsoft.com/office/drawing/2014/main" id="{60A1C2B7-27C7-41D0-ADF0-CDA859826F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1764" y="3955074"/>
            <a:ext cx="1825019" cy="25790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5" name="Picture 10">
            <a:extLst>
              <a:ext uri="{FF2B5EF4-FFF2-40B4-BE49-F238E27FC236}">
                <a16:creationId xmlns:a16="http://schemas.microsoft.com/office/drawing/2014/main" id="{F39367B6-031C-4332-8577-ECB9D45E17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1464" y="3942069"/>
            <a:ext cx="1896636" cy="2605088"/>
          </a:xfrm>
          <a:prstGeom prst="rect">
            <a:avLst/>
          </a:prstGeom>
          <a:solidFill>
            <a:srgbClr val="FFFF99"/>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6" name="Picture 1">
            <a:extLst>
              <a:ext uri="{FF2B5EF4-FFF2-40B4-BE49-F238E27FC236}">
                <a16:creationId xmlns:a16="http://schemas.microsoft.com/office/drawing/2014/main" id="{8F1D1E33-207C-440C-A6FE-ACEB02B3617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202737" y="3880157"/>
            <a:ext cx="2151063"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259C057-C1C0-45F5-9C40-872089665DA3}"/>
              </a:ext>
            </a:extLst>
          </p:cNvPr>
          <p:cNvSpPr>
            <a:spLocks noGrp="1"/>
          </p:cNvSpPr>
          <p:nvPr>
            <p:ph type="sldNum" sz="quarter" idx="12"/>
          </p:nvPr>
        </p:nvSpPr>
        <p:spPr/>
        <p:txBody>
          <a:bodyPr/>
          <a:lstStyle/>
          <a:p>
            <a:fld id="{00865948-8B76-4A50-B7DB-B45DBE1BD062}" type="slidenum">
              <a:rPr lang="fr-CH" smtClean="0"/>
              <a:t>39</a:t>
            </a:fld>
            <a:endParaRPr lang="fr-CH"/>
          </a:p>
        </p:txBody>
      </p:sp>
      <p:pic>
        <p:nvPicPr>
          <p:cNvPr id="14" name="Picture 13">
            <a:extLst>
              <a:ext uri="{FF2B5EF4-FFF2-40B4-BE49-F238E27FC236}">
                <a16:creationId xmlns:a16="http://schemas.microsoft.com/office/drawing/2014/main" id="{2D1EF3E7-C2E4-43D1-AB7E-46A8C5036579}"/>
              </a:ext>
            </a:extLst>
          </p:cNvPr>
          <p:cNvPicPr>
            <a:picLocks noChangeAspect="1"/>
          </p:cNvPicPr>
          <p:nvPr/>
        </p:nvPicPr>
        <p:blipFill>
          <a:blip r:embed="rId11"/>
          <a:stretch>
            <a:fillRect/>
          </a:stretch>
        </p:blipFill>
        <p:spPr>
          <a:xfrm>
            <a:off x="1924894" y="1123502"/>
            <a:ext cx="1973379" cy="2810321"/>
          </a:xfrm>
          <a:prstGeom prst="rect">
            <a:avLst/>
          </a:prstGeom>
        </p:spPr>
      </p:pic>
    </p:spTree>
    <p:extLst>
      <p:ext uri="{BB962C8B-B14F-4D97-AF65-F5344CB8AC3E}">
        <p14:creationId xmlns:p14="http://schemas.microsoft.com/office/powerpoint/2010/main" val="10906578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D8D8DF-2496-468D-BE32-5DE4FB03FE3C}"/>
              </a:ext>
            </a:extLst>
          </p:cNvPr>
          <p:cNvSpPr>
            <a:spLocks noGrp="1"/>
          </p:cNvSpPr>
          <p:nvPr>
            <p:ph type="sldNum" sz="quarter" idx="12"/>
          </p:nvPr>
        </p:nvSpPr>
        <p:spPr/>
        <p:txBody>
          <a:bodyPr/>
          <a:lstStyle/>
          <a:p>
            <a:fld id="{00865948-8B76-4A50-B7DB-B45DBE1BD062}" type="slidenum">
              <a:rPr lang="fr-CH" smtClean="0"/>
              <a:t>4</a:t>
            </a:fld>
            <a:endParaRPr lang="fr-CH"/>
          </a:p>
        </p:txBody>
      </p:sp>
      <p:sp>
        <p:nvSpPr>
          <p:cNvPr id="6" name="Title 3">
            <a:extLst>
              <a:ext uri="{FF2B5EF4-FFF2-40B4-BE49-F238E27FC236}">
                <a16:creationId xmlns:a16="http://schemas.microsoft.com/office/drawing/2014/main" id="{00748D43-6D82-41BA-9DC7-4BD04F533050}"/>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Displaced Populations - Definitions</a:t>
            </a:r>
          </a:p>
        </p:txBody>
      </p:sp>
      <p:sp>
        <p:nvSpPr>
          <p:cNvPr id="2" name="Rectangle 1">
            <a:extLst>
              <a:ext uri="{FF2B5EF4-FFF2-40B4-BE49-F238E27FC236}">
                <a16:creationId xmlns:a16="http://schemas.microsoft.com/office/drawing/2014/main" id="{AA9C34EA-062E-4D54-B990-F9867DE05164}"/>
              </a:ext>
            </a:extLst>
          </p:cNvPr>
          <p:cNvSpPr/>
          <p:nvPr/>
        </p:nvSpPr>
        <p:spPr>
          <a:xfrm>
            <a:off x="1178378" y="3935186"/>
            <a:ext cx="10349593" cy="1938992"/>
          </a:xfrm>
          <a:prstGeom prst="rect">
            <a:avLst/>
          </a:prstGeom>
        </p:spPr>
        <p:txBody>
          <a:bodyPr wrap="square">
            <a:spAutoFit/>
          </a:bodyPr>
          <a:lstStyle/>
          <a:p>
            <a:r>
              <a:rPr lang="en-US" sz="2000" i="1" dirty="0"/>
              <a:t>A </a:t>
            </a:r>
            <a:r>
              <a:rPr lang="en-US" sz="2000" b="1" i="1" dirty="0"/>
              <a:t>Refugee</a:t>
            </a:r>
            <a:r>
              <a:rPr lang="en-US" sz="2000" i="1" dirty="0"/>
              <a:t> is someone who, owing to well-founded fear of being persecuted for reasons of race, religion, nationality, membership of a particular social group or political opinion, is </a:t>
            </a:r>
            <a:r>
              <a:rPr lang="en-US" sz="2000" i="1" u="sng" dirty="0"/>
              <a:t>outside the country of his nationality</a:t>
            </a:r>
            <a:r>
              <a:rPr lang="en-US" sz="2000" i="1" dirty="0"/>
              <a:t> and is unable or, owing to such fear, is unwilling to avail himself of the protection of that country; </a:t>
            </a:r>
            <a:r>
              <a:rPr lang="en-US" sz="2000" i="1" u="sng" dirty="0"/>
              <a:t>or who, not having a nationality </a:t>
            </a:r>
            <a:r>
              <a:rPr lang="en-US" sz="2000" i="1" dirty="0"/>
              <a:t>and being outside the country of his former habitual residence, is unable or, owing to such fear, is unwilling to return to it. </a:t>
            </a:r>
            <a:r>
              <a:rPr lang="en-US" sz="1600" i="1" dirty="0"/>
              <a:t>[UNHCR: 1951 Convention and its 1967 Protocol]</a:t>
            </a:r>
            <a:endParaRPr lang="fr-CH" sz="2000" dirty="0"/>
          </a:p>
        </p:txBody>
      </p:sp>
      <p:sp>
        <p:nvSpPr>
          <p:cNvPr id="7" name="Rectangle 6">
            <a:extLst>
              <a:ext uri="{FF2B5EF4-FFF2-40B4-BE49-F238E27FC236}">
                <a16:creationId xmlns:a16="http://schemas.microsoft.com/office/drawing/2014/main" id="{FA4CA7A3-283B-474E-A489-2CFF5522ED13}"/>
              </a:ext>
            </a:extLst>
          </p:cNvPr>
          <p:cNvSpPr/>
          <p:nvPr/>
        </p:nvSpPr>
        <p:spPr>
          <a:xfrm>
            <a:off x="1178379" y="1673643"/>
            <a:ext cx="10349592" cy="1631216"/>
          </a:xfrm>
          <a:prstGeom prst="rect">
            <a:avLst/>
          </a:prstGeom>
        </p:spPr>
        <p:txBody>
          <a:bodyPr wrap="square">
            <a:spAutoFit/>
          </a:bodyPr>
          <a:lstStyle/>
          <a:p>
            <a:r>
              <a:rPr lang="en-US" sz="2000" b="1" i="1" dirty="0"/>
              <a:t>Internally Displaced Persons </a:t>
            </a:r>
            <a:r>
              <a:rPr lang="en-US" sz="2000" i="1" dirty="0"/>
              <a:t>(IDPs) are persons or groups of persons who have been forced or obliged to flee or to leave their homes or places of habitual residence, in particular as a result of or in order to avoid the effects of armed conflict, situations of generalized violence, violations of human rights or natural or human-made disasters, and who have </a:t>
            </a:r>
            <a:r>
              <a:rPr lang="en-US" sz="2000" i="1" u="sng" dirty="0"/>
              <a:t>not crossed an internationally recognized state border</a:t>
            </a:r>
            <a:r>
              <a:rPr lang="en-US" sz="2000" i="1" dirty="0"/>
              <a:t>. </a:t>
            </a:r>
            <a:r>
              <a:rPr lang="en-US" sz="1600" i="1" dirty="0"/>
              <a:t>[UN Guiding Principles on Internal Displacement]</a:t>
            </a:r>
            <a:endParaRPr lang="fr-CH" sz="2000" i="1" dirty="0"/>
          </a:p>
        </p:txBody>
      </p:sp>
    </p:spTree>
    <p:extLst>
      <p:ext uri="{BB962C8B-B14F-4D97-AF65-F5344CB8AC3E}">
        <p14:creationId xmlns:p14="http://schemas.microsoft.com/office/powerpoint/2010/main" val="1777019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a:extLst>
              <a:ext uri="{FF2B5EF4-FFF2-40B4-BE49-F238E27FC236}">
                <a16:creationId xmlns:a16="http://schemas.microsoft.com/office/drawing/2014/main" id="{2AAFD8C0-5E6A-46A0-A5FB-7459393B485E}"/>
              </a:ext>
            </a:extLst>
          </p:cNvPr>
          <p:cNvSpPr txBox="1">
            <a:spLocks noChangeArrowheads="1"/>
          </p:cNvSpPr>
          <p:nvPr/>
        </p:nvSpPr>
        <p:spPr bwMode="auto">
          <a:xfrm>
            <a:off x="1801845" y="263020"/>
            <a:ext cx="8534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bg1"/>
                </a:solidFill>
                <a:latin typeface="Merriweather" panose="00000500000000000000" pitchFamily="2" charset="0"/>
                <a:ea typeface="SimSun" panose="02010600030101010101" pitchFamily="2" charset="-122"/>
              </a:defRPr>
            </a:lvl1pPr>
            <a:lvl2pPr marL="741363" indent="-2841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Merriweather" panose="00000500000000000000" pitchFamily="2" charset="0"/>
                <a:ea typeface="SimSun" panose="02010600030101010101" pitchFamily="2" charset="-122"/>
              </a:defRPr>
            </a:lvl2pPr>
            <a:lvl3pPr marL="10842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bg1"/>
                </a:solidFill>
                <a:latin typeface="Merriweather" panose="00000500000000000000" pitchFamily="2" charset="0"/>
                <a:ea typeface="SimSun" panose="02010600030101010101" pitchFamily="2" charset="-122"/>
              </a:defRPr>
            </a:lvl3pPr>
            <a:lvl4pPr marL="14271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4pPr>
            <a:lvl5pPr marL="1770063"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5pPr>
            <a:lvl6pPr marL="22272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6pPr>
            <a:lvl7pPr marL="26844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7pPr>
            <a:lvl8pPr marL="31416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8pPr>
            <a:lvl9pPr marL="3598863"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FontTx/>
              <a:buNone/>
            </a:pPr>
            <a:endParaRPr lang="en-GB" altLang="fr-FR" sz="3200">
              <a:solidFill>
                <a:srgbClr val="CCECFF"/>
              </a:solidFill>
              <a:latin typeface="Arial" panose="020B0604020202020204" pitchFamily="34" charset="0"/>
              <a:ea typeface="MS Gothic" panose="020B0609070205080204" pitchFamily="49" charset="-128"/>
            </a:endParaRPr>
          </a:p>
        </p:txBody>
      </p:sp>
      <p:sp>
        <p:nvSpPr>
          <p:cNvPr id="19458" name="Rectangle 2">
            <a:extLst>
              <a:ext uri="{FF2B5EF4-FFF2-40B4-BE49-F238E27FC236}">
                <a16:creationId xmlns:a16="http://schemas.microsoft.com/office/drawing/2014/main" id="{81F958A7-AB16-465A-962E-8EF413B6743A}"/>
              </a:ext>
            </a:extLst>
          </p:cNvPr>
          <p:cNvSpPr>
            <a:spLocks noChangeArrowheads="1"/>
          </p:cNvSpPr>
          <p:nvPr/>
        </p:nvSpPr>
        <p:spPr bwMode="auto">
          <a:xfrm>
            <a:off x="7114880" y="2175363"/>
            <a:ext cx="4238920" cy="3418501"/>
          </a:xfrm>
          <a:prstGeom prst="rect">
            <a:avLst/>
          </a:prstGeom>
          <a:noFill/>
          <a:ln w="9525">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b="1" dirty="0">
                <a:ea typeface="MS Gothic" charset="-128"/>
              </a:rPr>
              <a:t>Protection against:</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ea typeface="MS Gothic" charset="-128"/>
              </a:rPr>
              <a:t>Cold / Heat</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ea typeface="MS Gothic" charset="-128"/>
              </a:rPr>
              <a:t>Rain / floods</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ea typeface="MS Gothic" charset="-128"/>
              </a:rPr>
              <a:t>Wind / storms</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ea typeface="MS Gothic" charset="-128"/>
              </a:rPr>
              <a:t>Loss of privacy/intimacy</a:t>
            </a:r>
          </a:p>
          <a:p>
            <a:pPr marL="531812" lvl="1" indent="-342900">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ea typeface="MS Gothic" charset="-128"/>
              </a:rPr>
              <a:t>Theft/violence</a:t>
            </a:r>
          </a:p>
          <a:p>
            <a:pPr marL="188912" lvl="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400" dirty="0">
              <a:ea typeface="MS Gothic" charset="-128"/>
            </a:endParaRPr>
          </a:p>
          <a:p>
            <a:pPr marL="188912" lvl="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a:ea typeface="MS Gothic" charset="-128"/>
                <a:sym typeface="Wingdings" panose="05000000000000000000" pitchFamily="2" charset="2"/>
              </a:rPr>
              <a:t> </a:t>
            </a:r>
            <a:r>
              <a:rPr lang="en-GB" sz="2400" dirty="0">
                <a:ea typeface="MS Gothic" charset="-128"/>
              </a:rPr>
              <a:t>Which can have multiple effects on health</a:t>
            </a:r>
          </a:p>
        </p:txBody>
      </p:sp>
      <p:grpSp>
        <p:nvGrpSpPr>
          <p:cNvPr id="36868" name="Group 3">
            <a:extLst>
              <a:ext uri="{FF2B5EF4-FFF2-40B4-BE49-F238E27FC236}">
                <a16:creationId xmlns:a16="http://schemas.microsoft.com/office/drawing/2014/main" id="{5D1B64F4-DE47-4961-B8A7-E9AE3508E4EA}"/>
              </a:ext>
            </a:extLst>
          </p:cNvPr>
          <p:cNvGrpSpPr>
            <a:grpSpLocks/>
          </p:cNvGrpSpPr>
          <p:nvPr/>
        </p:nvGrpSpPr>
        <p:grpSpPr bwMode="auto">
          <a:xfrm>
            <a:off x="1639093" y="2858294"/>
            <a:ext cx="4189413" cy="2513013"/>
            <a:chOff x="432" y="1728"/>
            <a:chExt cx="2639" cy="1583"/>
          </a:xfrm>
        </p:grpSpPr>
        <p:grpSp>
          <p:nvGrpSpPr>
            <p:cNvPr id="36877" name="Group 4">
              <a:extLst>
                <a:ext uri="{FF2B5EF4-FFF2-40B4-BE49-F238E27FC236}">
                  <a16:creationId xmlns:a16="http://schemas.microsoft.com/office/drawing/2014/main" id="{7DC13F36-578E-4072-8803-9A74F7F63A47}"/>
                </a:ext>
              </a:extLst>
            </p:cNvPr>
            <p:cNvGrpSpPr>
              <a:grpSpLocks/>
            </p:cNvGrpSpPr>
            <p:nvPr/>
          </p:nvGrpSpPr>
          <p:grpSpPr bwMode="auto">
            <a:xfrm>
              <a:off x="768" y="2400"/>
              <a:ext cx="2015" cy="911"/>
              <a:chOff x="768" y="2400"/>
              <a:chExt cx="2015" cy="911"/>
            </a:xfrm>
          </p:grpSpPr>
          <p:sp>
            <p:nvSpPr>
              <p:cNvPr id="36879" name="Rectangle 5">
                <a:extLst>
                  <a:ext uri="{FF2B5EF4-FFF2-40B4-BE49-F238E27FC236}">
                    <a16:creationId xmlns:a16="http://schemas.microsoft.com/office/drawing/2014/main" id="{95582272-D5D3-488E-B66A-A8E3335BBF7B}"/>
                  </a:ext>
                </a:extLst>
              </p:cNvPr>
              <p:cNvSpPr>
                <a:spLocks noChangeArrowheads="1"/>
              </p:cNvSpPr>
              <p:nvPr/>
            </p:nvSpPr>
            <p:spPr bwMode="auto">
              <a:xfrm>
                <a:off x="1056" y="2400"/>
                <a:ext cx="1439" cy="911"/>
              </a:xfrm>
              <a:prstGeom prst="rect">
                <a:avLst/>
              </a:prstGeom>
              <a:solidFill>
                <a:srgbClr val="FFFFFF"/>
              </a:solidFill>
              <a:ln>
                <a:noFill/>
              </a:ln>
              <a:effectLst>
                <a:outerShdw dist="10793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sp>
            <p:nvSpPr>
              <p:cNvPr id="36880" name="Rectangle 6">
                <a:extLst>
                  <a:ext uri="{FF2B5EF4-FFF2-40B4-BE49-F238E27FC236}">
                    <a16:creationId xmlns:a16="http://schemas.microsoft.com/office/drawing/2014/main" id="{FA6C1307-4F92-4F99-A468-3F4D5B4595B5}"/>
                  </a:ext>
                </a:extLst>
              </p:cNvPr>
              <p:cNvSpPr>
                <a:spLocks noChangeArrowheads="1"/>
              </p:cNvSpPr>
              <p:nvPr/>
            </p:nvSpPr>
            <p:spPr bwMode="auto">
              <a:xfrm>
                <a:off x="768" y="2400"/>
                <a:ext cx="287" cy="911"/>
              </a:xfrm>
              <a:prstGeom prst="rect">
                <a:avLst/>
              </a:prstGeom>
              <a:solidFill>
                <a:srgbClr val="FFFFFF">
                  <a:alpha val="50195"/>
                </a:srgbClr>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sp>
            <p:nvSpPr>
              <p:cNvPr id="36881" name="Rectangle 7">
                <a:extLst>
                  <a:ext uri="{FF2B5EF4-FFF2-40B4-BE49-F238E27FC236}">
                    <a16:creationId xmlns:a16="http://schemas.microsoft.com/office/drawing/2014/main" id="{D00BD9D4-67D5-4744-AAE3-38652D0343E0}"/>
                  </a:ext>
                </a:extLst>
              </p:cNvPr>
              <p:cNvSpPr>
                <a:spLocks noChangeArrowheads="1"/>
              </p:cNvSpPr>
              <p:nvPr/>
            </p:nvSpPr>
            <p:spPr bwMode="auto">
              <a:xfrm>
                <a:off x="2496" y="2400"/>
                <a:ext cx="287" cy="911"/>
              </a:xfrm>
              <a:prstGeom prst="rect">
                <a:avLst/>
              </a:prstGeom>
              <a:solidFill>
                <a:srgbClr val="FFFFFF">
                  <a:alpha val="50195"/>
                </a:srgbClr>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36878" name="AutoShape 8">
              <a:extLst>
                <a:ext uri="{FF2B5EF4-FFF2-40B4-BE49-F238E27FC236}">
                  <a16:creationId xmlns:a16="http://schemas.microsoft.com/office/drawing/2014/main" id="{E0C1799A-B375-45FD-AB14-4C56578174CF}"/>
                </a:ext>
              </a:extLst>
            </p:cNvPr>
            <p:cNvSpPr>
              <a:spLocks noChangeArrowheads="1"/>
            </p:cNvSpPr>
            <p:nvPr/>
          </p:nvSpPr>
          <p:spPr bwMode="auto">
            <a:xfrm>
              <a:off x="432" y="1728"/>
              <a:ext cx="2639" cy="719"/>
            </a:xfrm>
            <a:prstGeom prst="triangle">
              <a:avLst>
                <a:gd name="adj" fmla="val 50000"/>
              </a:avLst>
            </a:prstGeom>
            <a:solidFill>
              <a:srgbClr val="000000"/>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grpSp>
        <p:nvGrpSpPr>
          <p:cNvPr id="36869" name="Group 9">
            <a:extLst>
              <a:ext uri="{FF2B5EF4-FFF2-40B4-BE49-F238E27FC236}">
                <a16:creationId xmlns:a16="http://schemas.microsoft.com/office/drawing/2014/main" id="{395BBBD2-09D7-434E-9FC1-F76B17654F7F}"/>
              </a:ext>
            </a:extLst>
          </p:cNvPr>
          <p:cNvGrpSpPr>
            <a:grpSpLocks/>
          </p:cNvGrpSpPr>
          <p:nvPr/>
        </p:nvGrpSpPr>
        <p:grpSpPr bwMode="auto">
          <a:xfrm>
            <a:off x="3172119" y="4294796"/>
            <a:ext cx="1320800" cy="808038"/>
            <a:chOff x="1392" y="2688"/>
            <a:chExt cx="832" cy="509"/>
          </a:xfrm>
        </p:grpSpPr>
        <p:pic>
          <p:nvPicPr>
            <p:cNvPr id="36875" name="Picture 10">
              <a:extLst>
                <a:ext uri="{FF2B5EF4-FFF2-40B4-BE49-F238E27FC236}">
                  <a16:creationId xmlns:a16="http://schemas.microsoft.com/office/drawing/2014/main" id="{7635DCE8-3750-4E67-92A9-407692929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2688"/>
              <a:ext cx="484" cy="5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6" name="Picture 11">
              <a:extLst>
                <a:ext uri="{FF2B5EF4-FFF2-40B4-BE49-F238E27FC236}">
                  <a16:creationId xmlns:a16="http://schemas.microsoft.com/office/drawing/2014/main" id="{F1B2BEC2-6958-4CDC-A010-C0051F5BB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 y="2832"/>
              <a:ext cx="347" cy="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6870" name="Group 12">
            <a:extLst>
              <a:ext uri="{FF2B5EF4-FFF2-40B4-BE49-F238E27FC236}">
                <a16:creationId xmlns:a16="http://schemas.microsoft.com/office/drawing/2014/main" id="{C6953F47-8FF7-4621-BD23-22A985654EDF}"/>
              </a:ext>
            </a:extLst>
          </p:cNvPr>
          <p:cNvGrpSpPr>
            <a:grpSpLocks/>
          </p:cNvGrpSpPr>
          <p:nvPr/>
        </p:nvGrpSpPr>
        <p:grpSpPr bwMode="auto">
          <a:xfrm>
            <a:off x="1397793" y="2175363"/>
            <a:ext cx="4672012" cy="1620838"/>
            <a:chOff x="277" y="1314"/>
            <a:chExt cx="2943" cy="1021"/>
          </a:xfrm>
        </p:grpSpPr>
        <p:sp>
          <p:nvSpPr>
            <p:cNvPr id="36873" name="AutoShape 13">
              <a:extLst>
                <a:ext uri="{FF2B5EF4-FFF2-40B4-BE49-F238E27FC236}">
                  <a16:creationId xmlns:a16="http://schemas.microsoft.com/office/drawing/2014/main" id="{18CFC1B9-310C-4FCA-BD92-29056FD1FEFF}"/>
                </a:ext>
              </a:extLst>
            </p:cNvPr>
            <p:cNvSpPr>
              <a:spLocks noChangeArrowheads="1"/>
            </p:cNvSpPr>
            <p:nvPr/>
          </p:nvSpPr>
          <p:spPr bwMode="auto">
            <a:xfrm rot="-2040000">
              <a:off x="381" y="1489"/>
              <a:ext cx="815" cy="623"/>
            </a:xfrm>
            <a:prstGeom prst="downArrow">
              <a:avLst>
                <a:gd name="adj1" fmla="val 50000"/>
                <a:gd name="adj2" fmla="val 25000"/>
              </a:avLst>
            </a:prstGeom>
            <a:solidFill>
              <a:srgbClr val="FFFF66"/>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sp>
          <p:nvSpPr>
            <p:cNvPr id="36874" name="AutoShape 14">
              <a:extLst>
                <a:ext uri="{FF2B5EF4-FFF2-40B4-BE49-F238E27FC236}">
                  <a16:creationId xmlns:a16="http://schemas.microsoft.com/office/drawing/2014/main" id="{D7BAFB14-00BF-499E-9A29-E1D961D3DF71}"/>
                </a:ext>
              </a:extLst>
            </p:cNvPr>
            <p:cNvSpPr>
              <a:spLocks noChangeArrowheads="1"/>
            </p:cNvSpPr>
            <p:nvPr/>
          </p:nvSpPr>
          <p:spPr bwMode="auto">
            <a:xfrm rot="2040000" flipH="1">
              <a:off x="2300" y="1537"/>
              <a:ext cx="815" cy="623"/>
            </a:xfrm>
            <a:prstGeom prst="downArrow">
              <a:avLst>
                <a:gd name="adj1" fmla="val 50000"/>
                <a:gd name="adj2" fmla="val 25000"/>
              </a:avLst>
            </a:prstGeom>
            <a:solidFill>
              <a:srgbClr val="FFFF66"/>
            </a:solidFill>
            <a:ln w="9360">
              <a:solidFill>
                <a:srgbClr val="000000"/>
              </a:solidFill>
              <a:miter lim="800000"/>
              <a:headEnd/>
              <a:tailEnd/>
            </a:ln>
            <a:effectLst>
              <a:outerShdw dist="107933" dir="2700000" algn="ctr" rotWithShape="0">
                <a:srgbClr val="808080"/>
              </a:outerShdw>
            </a:effec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86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8" name="Title 3">
            <a:extLst>
              <a:ext uri="{FF2B5EF4-FFF2-40B4-BE49-F238E27FC236}">
                <a16:creationId xmlns:a16="http://schemas.microsoft.com/office/drawing/2014/main" id="{BF8617C6-4F6A-4B9B-B17B-C8A9C31AB800}"/>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Shelter means Protection</a:t>
            </a:r>
          </a:p>
        </p:txBody>
      </p:sp>
      <p:sp>
        <p:nvSpPr>
          <p:cNvPr id="2" name="Slide Number Placeholder 1">
            <a:extLst>
              <a:ext uri="{FF2B5EF4-FFF2-40B4-BE49-F238E27FC236}">
                <a16:creationId xmlns:a16="http://schemas.microsoft.com/office/drawing/2014/main" id="{A2E7B66C-55BF-40ED-A750-C8CCE7855685}"/>
              </a:ext>
            </a:extLst>
          </p:cNvPr>
          <p:cNvSpPr>
            <a:spLocks noGrp="1"/>
          </p:cNvSpPr>
          <p:nvPr>
            <p:ph type="sldNum" sz="quarter" idx="12"/>
          </p:nvPr>
        </p:nvSpPr>
        <p:spPr/>
        <p:txBody>
          <a:bodyPr/>
          <a:lstStyle/>
          <a:p>
            <a:fld id="{00865948-8B76-4A50-B7DB-B45DBE1BD062}" type="slidenum">
              <a:rPr lang="fr-CH" smtClean="0"/>
              <a:t>5</a:t>
            </a:fld>
            <a:endParaRPr lang="fr-CH"/>
          </a:p>
        </p:txBody>
      </p:sp>
    </p:spTree>
    <p:extLst>
      <p:ext uri="{BB962C8B-B14F-4D97-AF65-F5344CB8AC3E}">
        <p14:creationId xmlns:p14="http://schemas.microsoft.com/office/powerpoint/2010/main" val="15605499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8B75C0CC-845A-46DC-88F5-7797E847C855}"/>
              </a:ext>
            </a:extLst>
          </p:cNvPr>
          <p:cNvGrpSpPr>
            <a:grpSpLocks/>
          </p:cNvGrpSpPr>
          <p:nvPr/>
        </p:nvGrpSpPr>
        <p:grpSpPr bwMode="auto">
          <a:xfrm>
            <a:off x="4306093" y="365927"/>
            <a:ext cx="3579813" cy="4143375"/>
            <a:chOff x="1776" y="-48"/>
            <a:chExt cx="2255" cy="2610"/>
          </a:xfrm>
        </p:grpSpPr>
        <p:sp>
          <p:nvSpPr>
            <p:cNvPr id="14340" name="Text Box 2">
              <a:extLst>
                <a:ext uri="{FF2B5EF4-FFF2-40B4-BE49-F238E27FC236}">
                  <a16:creationId xmlns:a16="http://schemas.microsoft.com/office/drawing/2014/main" id="{A3023D94-F10D-4D2F-AC52-6C0F85214D9D}"/>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fr-CH" altLang="fr-FR" sz="27700" dirty="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14341" name="Oval 3">
              <a:extLst>
                <a:ext uri="{FF2B5EF4-FFF2-40B4-BE49-F238E27FC236}">
                  <a16:creationId xmlns:a16="http://schemas.microsoft.com/office/drawing/2014/main" id="{1592B726-3E0C-4544-97CF-C856D553FF31}"/>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4339" name="Text Box 4">
            <a:extLst>
              <a:ext uri="{FF2B5EF4-FFF2-40B4-BE49-F238E27FC236}">
                <a16:creationId xmlns:a16="http://schemas.microsoft.com/office/drawing/2014/main" id="{476D9056-B943-4A11-9659-75C357938483}"/>
              </a:ext>
            </a:extLst>
          </p:cNvPr>
          <p:cNvSpPr txBox="1">
            <a:spLocks noChangeArrowheads="1"/>
          </p:cNvSpPr>
          <p:nvPr/>
        </p:nvSpPr>
        <p:spPr bwMode="auto">
          <a:xfrm>
            <a:off x="1712809" y="4799013"/>
            <a:ext cx="9172575"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en-US" altLang="fr-FR" dirty="0">
                <a:solidFill>
                  <a:schemeClr val="tx1"/>
                </a:solidFill>
                <a:latin typeface="+mn-lt"/>
                <a:ea typeface="Arial Unicode MS" panose="020B0604020202020204" pitchFamily="34" charset="-128"/>
                <a:cs typeface="Arial" panose="020B0604020202020204" pitchFamily="34" charset="0"/>
              </a:rPr>
              <a:t>What consequences on health can result from displacement, be it due to conflict or natural disaster?</a:t>
            </a:r>
          </a:p>
        </p:txBody>
      </p:sp>
      <p:sp>
        <p:nvSpPr>
          <p:cNvPr id="2" name="Slide Number Placeholder 1">
            <a:extLst>
              <a:ext uri="{FF2B5EF4-FFF2-40B4-BE49-F238E27FC236}">
                <a16:creationId xmlns:a16="http://schemas.microsoft.com/office/drawing/2014/main" id="{727EC3F4-3939-4D90-B702-2513B662D389}"/>
              </a:ext>
            </a:extLst>
          </p:cNvPr>
          <p:cNvSpPr>
            <a:spLocks noGrp="1"/>
          </p:cNvSpPr>
          <p:nvPr>
            <p:ph type="sldNum" sz="quarter" idx="12"/>
          </p:nvPr>
        </p:nvSpPr>
        <p:spPr/>
        <p:txBody>
          <a:bodyPr/>
          <a:lstStyle/>
          <a:p>
            <a:fld id="{00865948-8B76-4A50-B7DB-B45DBE1BD062}" type="slidenum">
              <a:rPr lang="fr-CH" smtClean="0"/>
              <a:t>6</a:t>
            </a:fld>
            <a:endParaRPr lang="fr-CH"/>
          </a:p>
        </p:txBody>
      </p:sp>
    </p:spTree>
    <p:extLst>
      <p:ext uri="{BB962C8B-B14F-4D97-AF65-F5344CB8AC3E}">
        <p14:creationId xmlns:p14="http://schemas.microsoft.com/office/powerpoint/2010/main" val="3035085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D8D8DF-2496-468D-BE32-5DE4FB03FE3C}"/>
              </a:ext>
            </a:extLst>
          </p:cNvPr>
          <p:cNvSpPr>
            <a:spLocks noGrp="1"/>
          </p:cNvSpPr>
          <p:nvPr>
            <p:ph type="sldNum" sz="quarter" idx="12"/>
          </p:nvPr>
        </p:nvSpPr>
        <p:spPr/>
        <p:txBody>
          <a:bodyPr/>
          <a:lstStyle/>
          <a:p>
            <a:fld id="{00865948-8B76-4A50-B7DB-B45DBE1BD062}" type="slidenum">
              <a:rPr lang="fr-CH" smtClean="0"/>
              <a:t>7</a:t>
            </a:fld>
            <a:endParaRPr lang="fr-CH" dirty="0"/>
          </a:p>
        </p:txBody>
      </p:sp>
      <p:sp>
        <p:nvSpPr>
          <p:cNvPr id="5" name="Rectangle 4">
            <a:extLst>
              <a:ext uri="{FF2B5EF4-FFF2-40B4-BE49-F238E27FC236}">
                <a16:creationId xmlns:a16="http://schemas.microsoft.com/office/drawing/2014/main" id="{1A8D4884-F2E1-4FDD-A4CE-11845B7A9AB5}"/>
              </a:ext>
            </a:extLst>
          </p:cNvPr>
          <p:cNvSpPr/>
          <p:nvPr/>
        </p:nvSpPr>
        <p:spPr>
          <a:xfrm>
            <a:off x="5769117" y="1544839"/>
            <a:ext cx="6206983" cy="5355312"/>
          </a:xfrm>
          <a:prstGeom prst="rect">
            <a:avLst/>
          </a:prstGeom>
        </p:spPr>
        <p:txBody>
          <a:bodyPr wrap="square">
            <a:spAutoFit/>
          </a:bodyPr>
          <a:lstStyle/>
          <a:p>
            <a:r>
              <a:rPr lang="en-US" b="1" dirty="0">
                <a:solidFill>
                  <a:srgbClr val="231F20"/>
                </a:solidFill>
              </a:rPr>
              <a:t>Physical health: </a:t>
            </a:r>
            <a:r>
              <a:rPr lang="en-US" dirty="0">
                <a:solidFill>
                  <a:srgbClr val="231F20"/>
                </a:solidFill>
              </a:rPr>
              <a:t>Exposure to harsh weather conditions. Access to water and sanitation services as well as adequate conditions for personal care and nutrition</a:t>
            </a:r>
          </a:p>
          <a:p>
            <a:r>
              <a:rPr lang="en-US" i="1" dirty="0">
                <a:solidFill>
                  <a:schemeClr val="accent1">
                    <a:lumMod val="75000"/>
                  </a:schemeClr>
                </a:solidFill>
                <a:sym typeface="Wingdings" panose="05000000000000000000" pitchFamily="2" charset="2"/>
              </a:rPr>
              <a:t></a:t>
            </a:r>
            <a:r>
              <a:rPr lang="en-US" i="1" dirty="0">
                <a:solidFill>
                  <a:srgbClr val="0070C0"/>
                </a:solidFill>
                <a:sym typeface="Wingdings" panose="05000000000000000000" pitchFamily="2" charset="2"/>
              </a:rPr>
              <a:t> </a:t>
            </a:r>
            <a:r>
              <a:rPr lang="en-US" i="1" dirty="0">
                <a:solidFill>
                  <a:schemeClr val="accent1">
                    <a:lumMod val="75000"/>
                  </a:schemeClr>
                </a:solidFill>
              </a:rPr>
              <a:t>can result in death, respiratory infections and other diseases, nutritional insufficiencies, disability, injury or trauma </a:t>
            </a:r>
            <a:endParaRPr lang="fr-CH" dirty="0">
              <a:solidFill>
                <a:schemeClr val="accent1">
                  <a:lumMod val="75000"/>
                </a:schemeClr>
              </a:solidFill>
            </a:endParaRPr>
          </a:p>
          <a:p>
            <a:endParaRPr lang="fr-CH" dirty="0">
              <a:solidFill>
                <a:srgbClr val="231F20"/>
              </a:solidFill>
            </a:endParaRPr>
          </a:p>
          <a:p>
            <a:r>
              <a:rPr lang="en-US" b="1" dirty="0">
                <a:solidFill>
                  <a:srgbClr val="231F20"/>
                </a:solidFill>
              </a:rPr>
              <a:t>Mental health: </a:t>
            </a:r>
            <a:r>
              <a:rPr lang="en-US" dirty="0">
                <a:solidFill>
                  <a:srgbClr val="231F20"/>
                </a:solidFill>
              </a:rPr>
              <a:t>Exposure to violence, separation from family members, and the loss of homes, livelihoods, lack of privacy &amp; dignity</a:t>
            </a:r>
          </a:p>
          <a:p>
            <a:r>
              <a:rPr lang="en-US" i="1" dirty="0">
                <a:solidFill>
                  <a:schemeClr val="accent1">
                    <a:lumMod val="75000"/>
                  </a:schemeClr>
                </a:solidFill>
                <a:sym typeface="Wingdings" panose="05000000000000000000" pitchFamily="2" charset="2"/>
              </a:rPr>
              <a:t> </a:t>
            </a:r>
            <a:r>
              <a:rPr lang="en-US" i="1" dirty="0">
                <a:solidFill>
                  <a:schemeClr val="accent1">
                    <a:lumMod val="75000"/>
                  </a:schemeClr>
                </a:solidFill>
              </a:rPr>
              <a:t>can give rise to post-traumatic stress disorders, psychosomatic illness, depression and anxiety, but also result in substance abuse, aggression and violence</a:t>
            </a:r>
          </a:p>
          <a:p>
            <a:endParaRPr lang="en-US" b="1" dirty="0">
              <a:solidFill>
                <a:srgbClr val="231F20"/>
              </a:solidFill>
            </a:endParaRPr>
          </a:p>
          <a:p>
            <a:r>
              <a:rPr lang="en-US" b="1" dirty="0">
                <a:solidFill>
                  <a:srgbClr val="231F20"/>
                </a:solidFill>
              </a:rPr>
              <a:t>Sexual and reproductive health: </a:t>
            </a:r>
            <a:r>
              <a:rPr lang="en-US" dirty="0">
                <a:solidFill>
                  <a:srgbClr val="231F20"/>
                </a:solidFill>
              </a:rPr>
              <a:t>limited access to health care, erosion of </a:t>
            </a:r>
            <a:r>
              <a:rPr lang="en-US" dirty="0"/>
              <a:t>traditional health practices, and exposure to violence, exploitation and abuse</a:t>
            </a:r>
          </a:p>
          <a:p>
            <a:r>
              <a:rPr lang="en-US" i="1" dirty="0">
                <a:solidFill>
                  <a:srgbClr val="0070C0"/>
                </a:solidFill>
                <a:sym typeface="Wingdings" panose="05000000000000000000" pitchFamily="2" charset="2"/>
              </a:rPr>
              <a:t> can lead to </a:t>
            </a:r>
            <a:r>
              <a:rPr lang="en-US" i="1" dirty="0">
                <a:solidFill>
                  <a:srgbClr val="0070C0"/>
                </a:solidFill>
              </a:rPr>
              <a:t>a rise of maternal and infant mortality, still births, sterility, incontinence, sexually transmitted infections etc.</a:t>
            </a:r>
            <a:endParaRPr lang="fr-CH" i="1" dirty="0">
              <a:solidFill>
                <a:srgbClr val="0070C0"/>
              </a:solidFill>
            </a:endParaRPr>
          </a:p>
          <a:p>
            <a:endParaRPr lang="fr-CH" dirty="0"/>
          </a:p>
        </p:txBody>
      </p:sp>
      <p:grpSp>
        <p:nvGrpSpPr>
          <p:cNvPr id="3" name="Group 2">
            <a:extLst>
              <a:ext uri="{FF2B5EF4-FFF2-40B4-BE49-F238E27FC236}">
                <a16:creationId xmlns:a16="http://schemas.microsoft.com/office/drawing/2014/main" id="{38A4C7EB-1EFF-4CD1-9990-8D8DECCD10C5}"/>
              </a:ext>
            </a:extLst>
          </p:cNvPr>
          <p:cNvGrpSpPr/>
          <p:nvPr/>
        </p:nvGrpSpPr>
        <p:grpSpPr>
          <a:xfrm>
            <a:off x="838200" y="1561321"/>
            <a:ext cx="7359688" cy="5160154"/>
            <a:chOff x="2501562" y="719752"/>
            <a:chExt cx="7188875" cy="5418494"/>
          </a:xfrm>
        </p:grpSpPr>
        <p:sp>
          <p:nvSpPr>
            <p:cNvPr id="6" name="Freeform: Shape 5">
              <a:extLst>
                <a:ext uri="{FF2B5EF4-FFF2-40B4-BE49-F238E27FC236}">
                  <a16:creationId xmlns:a16="http://schemas.microsoft.com/office/drawing/2014/main" id="{1FD23D58-056A-46C5-B1F8-7E4EE29D83F6}"/>
                </a:ext>
              </a:extLst>
            </p:cNvPr>
            <p:cNvSpPr/>
            <p:nvPr/>
          </p:nvSpPr>
          <p:spPr>
            <a:xfrm rot="2561600">
              <a:off x="4605511" y="4519794"/>
              <a:ext cx="822815" cy="57656"/>
            </a:xfrm>
            <a:custGeom>
              <a:avLst/>
              <a:gdLst/>
              <a:ahLst/>
              <a:cxnLst/>
              <a:rect l="0" t="0" r="0" b="0"/>
              <a:pathLst>
                <a:path>
                  <a:moveTo>
                    <a:pt x="0" y="28828"/>
                  </a:moveTo>
                  <a:lnTo>
                    <a:pt x="822815" y="288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A778D016-2972-4488-9937-B29D9B925D75}"/>
                </a:ext>
              </a:extLst>
            </p:cNvPr>
            <p:cNvSpPr/>
            <p:nvPr/>
          </p:nvSpPr>
          <p:spPr>
            <a:xfrm>
              <a:off x="4714537" y="3400171"/>
              <a:ext cx="914439" cy="57656"/>
            </a:xfrm>
            <a:custGeom>
              <a:avLst/>
              <a:gdLst/>
              <a:ahLst/>
              <a:cxnLst/>
              <a:rect l="0" t="0" r="0" b="0"/>
              <a:pathLst>
                <a:path>
                  <a:moveTo>
                    <a:pt x="0" y="28828"/>
                  </a:moveTo>
                  <a:lnTo>
                    <a:pt x="914439" y="288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DA05C276-F0C8-4E54-9A2B-377AC24BD2F7}"/>
                </a:ext>
              </a:extLst>
            </p:cNvPr>
            <p:cNvSpPr/>
            <p:nvPr/>
          </p:nvSpPr>
          <p:spPr>
            <a:xfrm rot="19038400">
              <a:off x="4605511" y="2280548"/>
              <a:ext cx="822815" cy="57656"/>
            </a:xfrm>
            <a:custGeom>
              <a:avLst/>
              <a:gdLst/>
              <a:ahLst/>
              <a:cxnLst/>
              <a:rect l="0" t="0" r="0" b="0"/>
              <a:pathLst>
                <a:path>
                  <a:moveTo>
                    <a:pt x="0" y="28828"/>
                  </a:moveTo>
                  <a:lnTo>
                    <a:pt x="822815" y="288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Oval 8">
              <a:extLst>
                <a:ext uri="{FF2B5EF4-FFF2-40B4-BE49-F238E27FC236}">
                  <a16:creationId xmlns:a16="http://schemas.microsoft.com/office/drawing/2014/main" id="{B8FCE28B-99ED-4722-A986-85A45951AEFD}"/>
                </a:ext>
              </a:extLst>
            </p:cNvPr>
            <p:cNvSpPr/>
            <p:nvPr/>
          </p:nvSpPr>
          <p:spPr>
            <a:xfrm>
              <a:off x="2501562" y="2127249"/>
              <a:ext cx="2603499" cy="260349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2200" dirty="0">
                  <a:effectLst>
                    <a:outerShdw blurRad="38100" dist="38100" dir="2700000" algn="tl">
                      <a:srgbClr val="000000">
                        <a:alpha val="43137"/>
                      </a:srgbClr>
                    </a:outerShdw>
                  </a:effectLst>
                </a:rPr>
                <a:t>HEALTH STATUS OF DISPACED POPULATION</a:t>
              </a:r>
              <a:endParaRPr lang="fr-CH" sz="2200" dirty="0">
                <a:effectLst>
                  <a:outerShdw blurRad="38100" dist="38100" dir="2700000" algn="tl">
                    <a:srgbClr val="000000">
                      <a:alpha val="43137"/>
                    </a:srgbClr>
                  </a:outerShdw>
                </a:effectLst>
              </a:endParaRPr>
            </a:p>
          </p:txBody>
        </p:sp>
        <p:sp>
          <p:nvSpPr>
            <p:cNvPr id="10" name="Freeform: Shape 9">
              <a:extLst>
                <a:ext uri="{FF2B5EF4-FFF2-40B4-BE49-F238E27FC236}">
                  <a16:creationId xmlns:a16="http://schemas.microsoft.com/office/drawing/2014/main" id="{CD4539E0-0B80-44AE-AC4E-D35FC2D58D07}"/>
                </a:ext>
              </a:extLst>
            </p:cNvPr>
            <p:cNvSpPr/>
            <p:nvPr/>
          </p:nvSpPr>
          <p:spPr>
            <a:xfrm>
              <a:off x="5112318" y="719752"/>
              <a:ext cx="1562100" cy="15621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624" tIns="251624" rIns="251624" bIns="251624" numCol="1" spcCol="1270" anchor="ctr" anchorCtr="0">
              <a:noAutofit/>
            </a:bodyPr>
            <a:lstStyle/>
            <a:p>
              <a:pPr marL="0" lvl="0" indent="0" algn="ctr" defTabSz="16002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PHYSICAL HEALTH</a:t>
              </a:r>
              <a:endParaRPr lang="fr-CH" sz="2200" kern="1200" dirty="0">
                <a:effectLst>
                  <a:outerShdw blurRad="38100" dist="38100" dir="2700000" algn="tl">
                    <a:srgbClr val="000000">
                      <a:alpha val="43137"/>
                    </a:srgbClr>
                  </a:outerShdw>
                </a:effectLst>
              </a:endParaRPr>
            </a:p>
          </p:txBody>
        </p:sp>
        <p:sp>
          <p:nvSpPr>
            <p:cNvPr id="11" name="Freeform: Shape 10">
              <a:extLst>
                <a:ext uri="{FF2B5EF4-FFF2-40B4-BE49-F238E27FC236}">
                  <a16:creationId xmlns:a16="http://schemas.microsoft.com/office/drawing/2014/main" id="{6F498A52-7311-432F-9A33-E4BF59F7ADA2}"/>
                </a:ext>
              </a:extLst>
            </p:cNvPr>
            <p:cNvSpPr/>
            <p:nvPr/>
          </p:nvSpPr>
          <p:spPr>
            <a:xfrm>
              <a:off x="6830628" y="719752"/>
              <a:ext cx="234315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p:txBody>
        </p:sp>
        <p:sp>
          <p:nvSpPr>
            <p:cNvPr id="12" name="Freeform: Shape 11">
              <a:extLst>
                <a:ext uri="{FF2B5EF4-FFF2-40B4-BE49-F238E27FC236}">
                  <a16:creationId xmlns:a16="http://schemas.microsoft.com/office/drawing/2014/main" id="{6A0E581B-CCAC-441F-9AE4-3F8E4FDFDF18}"/>
                </a:ext>
              </a:extLst>
            </p:cNvPr>
            <p:cNvSpPr/>
            <p:nvPr/>
          </p:nvSpPr>
          <p:spPr>
            <a:xfrm>
              <a:off x="5523513" y="2647949"/>
              <a:ext cx="1649477" cy="15621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624" tIns="251624" rIns="251624" bIns="251624" numCol="1" spcCol="1270" anchor="ctr" anchorCtr="0">
              <a:noAutofit/>
            </a:bodyPr>
            <a:lstStyle/>
            <a:p>
              <a:pPr marL="0" lvl="0" indent="0" algn="ctr" defTabSz="16002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MENTAL</a:t>
              </a:r>
            </a:p>
            <a:p>
              <a:pPr marL="0" lvl="0" indent="0" algn="ctr" defTabSz="1600200">
                <a:lnSpc>
                  <a:spcPct val="90000"/>
                </a:lnSpc>
                <a:spcBef>
                  <a:spcPct val="0"/>
                </a:spcBef>
                <a:spcAft>
                  <a:spcPct val="35000"/>
                </a:spcAft>
                <a:buNone/>
              </a:pPr>
              <a:r>
                <a:rPr lang="en-US" sz="2200" dirty="0">
                  <a:effectLst>
                    <a:outerShdw blurRad="38100" dist="38100" dir="2700000" algn="tl">
                      <a:srgbClr val="000000">
                        <a:alpha val="43137"/>
                      </a:srgbClr>
                    </a:outerShdw>
                  </a:effectLst>
                </a:rPr>
                <a:t>HEALTH</a:t>
              </a:r>
              <a:endParaRPr lang="fr-CH" sz="2200" kern="1200" dirty="0">
                <a:effectLst>
                  <a:outerShdw blurRad="38100" dist="38100" dir="2700000" algn="tl">
                    <a:srgbClr val="000000">
                      <a:alpha val="43137"/>
                    </a:srgbClr>
                  </a:outerShdw>
                </a:effectLst>
              </a:endParaRPr>
            </a:p>
          </p:txBody>
        </p:sp>
        <p:sp>
          <p:nvSpPr>
            <p:cNvPr id="13" name="Freeform: Shape 12">
              <a:extLst>
                <a:ext uri="{FF2B5EF4-FFF2-40B4-BE49-F238E27FC236}">
                  <a16:creationId xmlns:a16="http://schemas.microsoft.com/office/drawing/2014/main" id="{328397BA-441E-4DE9-B8FC-88FDB24DCD8C}"/>
                </a:ext>
              </a:extLst>
            </p:cNvPr>
            <p:cNvSpPr/>
            <p:nvPr/>
          </p:nvSpPr>
          <p:spPr>
            <a:xfrm>
              <a:off x="7347287" y="2647949"/>
              <a:ext cx="234315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fr-CH" sz="2200" kern="1200" dirty="0">
                <a:effectLst>
                  <a:outerShdw blurRad="38100" dist="38100" dir="2700000" algn="tl">
                    <a:srgbClr val="000000">
                      <a:alpha val="43137"/>
                    </a:srgbClr>
                  </a:outerShdw>
                </a:effectLst>
              </a:endParaRPr>
            </a:p>
            <a:p>
              <a:pPr marL="285750" lvl="1" indent="-285750" algn="l" defTabSz="2266950">
                <a:lnSpc>
                  <a:spcPct val="90000"/>
                </a:lnSpc>
                <a:spcBef>
                  <a:spcPct val="0"/>
                </a:spcBef>
                <a:spcAft>
                  <a:spcPct val="15000"/>
                </a:spcAft>
                <a:buChar char="•"/>
              </a:pPr>
              <a:endParaRPr lang="fr-CH" sz="2200" kern="1200" dirty="0">
                <a:effectLst>
                  <a:outerShdw blurRad="38100" dist="38100" dir="2700000" algn="tl">
                    <a:srgbClr val="000000">
                      <a:alpha val="43137"/>
                    </a:srgbClr>
                  </a:outerShdw>
                </a:effectLst>
              </a:endParaRPr>
            </a:p>
          </p:txBody>
        </p:sp>
        <p:sp>
          <p:nvSpPr>
            <p:cNvPr id="14" name="Freeform: Shape 13">
              <a:extLst>
                <a:ext uri="{FF2B5EF4-FFF2-40B4-BE49-F238E27FC236}">
                  <a16:creationId xmlns:a16="http://schemas.microsoft.com/office/drawing/2014/main" id="{1CD2FF88-E919-4E79-9262-0A28FEF68C57}"/>
                </a:ext>
              </a:extLst>
            </p:cNvPr>
            <p:cNvSpPr/>
            <p:nvPr/>
          </p:nvSpPr>
          <p:spPr>
            <a:xfrm>
              <a:off x="4575400" y="4576146"/>
              <a:ext cx="2255227" cy="1562100"/>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1624" tIns="251624" rIns="251624" bIns="251624" numCol="1" spcCol="1270" anchor="ctr" anchorCtr="0">
              <a:noAutofit/>
            </a:bodyPr>
            <a:lstStyle/>
            <a:p>
              <a:pPr marL="0" lvl="0" indent="0" algn="ctr" defTabSz="16002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REPRODUCTIVE HEALTH</a:t>
              </a:r>
              <a:endParaRPr lang="fr-CH" sz="2200" kern="1200" dirty="0">
                <a:effectLst>
                  <a:outerShdw blurRad="38100" dist="38100" dir="2700000" algn="tl">
                    <a:srgbClr val="000000">
                      <a:alpha val="43137"/>
                    </a:srgbClr>
                  </a:outerShdw>
                </a:effectLst>
              </a:endParaRPr>
            </a:p>
          </p:txBody>
        </p:sp>
        <p:sp>
          <p:nvSpPr>
            <p:cNvPr id="15" name="Freeform: Shape 14">
              <a:extLst>
                <a:ext uri="{FF2B5EF4-FFF2-40B4-BE49-F238E27FC236}">
                  <a16:creationId xmlns:a16="http://schemas.microsoft.com/office/drawing/2014/main" id="{07018159-C74D-4AE1-9B3D-2B10DD9908C3}"/>
                </a:ext>
              </a:extLst>
            </p:cNvPr>
            <p:cNvSpPr/>
            <p:nvPr/>
          </p:nvSpPr>
          <p:spPr>
            <a:xfrm>
              <a:off x="6830628" y="4576146"/>
              <a:ext cx="2343150" cy="1562100"/>
            </a:xfrm>
            <a:custGeom>
              <a:avLst/>
              <a:gdLst>
                <a:gd name="connsiteX0" fmla="*/ 0 w 2343150"/>
                <a:gd name="connsiteY0" fmla="*/ 0 h 1562100"/>
                <a:gd name="connsiteX1" fmla="*/ 2343150 w 2343150"/>
                <a:gd name="connsiteY1" fmla="*/ 0 h 1562100"/>
                <a:gd name="connsiteX2" fmla="*/ 2343150 w 2343150"/>
                <a:gd name="connsiteY2" fmla="*/ 1562100 h 1562100"/>
                <a:gd name="connsiteX3" fmla="*/ 0 w 2343150"/>
                <a:gd name="connsiteY3" fmla="*/ 1562100 h 1562100"/>
                <a:gd name="connsiteX4" fmla="*/ 0 w 2343150"/>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1562100">
                  <a:moveTo>
                    <a:pt x="0" y="0"/>
                  </a:moveTo>
                  <a:lnTo>
                    <a:pt x="2343150" y="0"/>
                  </a:lnTo>
                  <a:lnTo>
                    <a:pt x="2343150" y="1562100"/>
                  </a:lnTo>
                  <a:lnTo>
                    <a:pt x="0" y="15621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a:p>
              <a:pPr marL="285750" lvl="1" indent="-285750" algn="l" defTabSz="2266950">
                <a:lnSpc>
                  <a:spcPct val="90000"/>
                </a:lnSpc>
                <a:spcBef>
                  <a:spcPct val="0"/>
                </a:spcBef>
                <a:spcAft>
                  <a:spcPct val="15000"/>
                </a:spcAft>
                <a:buChar char="•"/>
              </a:pPr>
              <a:endParaRPr lang="fr-CH" sz="2200" kern="1200">
                <a:effectLst>
                  <a:outerShdw blurRad="38100" dist="38100" dir="2700000" algn="tl">
                    <a:srgbClr val="000000">
                      <a:alpha val="43137"/>
                    </a:srgbClr>
                  </a:outerShdw>
                </a:effectLst>
              </a:endParaRPr>
            </a:p>
          </p:txBody>
        </p:sp>
      </p:grpSp>
      <p:sp>
        <p:nvSpPr>
          <p:cNvPr id="17" name="Title 3">
            <a:extLst>
              <a:ext uri="{FF2B5EF4-FFF2-40B4-BE49-F238E27FC236}">
                <a16:creationId xmlns:a16="http://schemas.microsoft.com/office/drawing/2014/main" id="{56A72495-E5A7-4F9E-B8B8-E17A485B9168}"/>
              </a:ext>
            </a:extLst>
          </p:cNvPr>
          <p:cNvSpPr txBox="1">
            <a:spLocks/>
          </p:cNvSpPr>
          <p:nvPr/>
        </p:nvSpPr>
        <p:spPr>
          <a:xfrm>
            <a:off x="838200" y="321063"/>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Shelter: Impact on Health</a:t>
            </a:r>
          </a:p>
        </p:txBody>
      </p:sp>
    </p:spTree>
    <p:extLst>
      <p:ext uri="{BB962C8B-B14F-4D97-AF65-F5344CB8AC3E}">
        <p14:creationId xmlns:p14="http://schemas.microsoft.com/office/powerpoint/2010/main" val="895978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8B75C0CC-845A-46DC-88F5-7797E847C855}"/>
              </a:ext>
            </a:extLst>
          </p:cNvPr>
          <p:cNvGrpSpPr>
            <a:grpSpLocks/>
          </p:cNvGrpSpPr>
          <p:nvPr/>
        </p:nvGrpSpPr>
        <p:grpSpPr bwMode="auto">
          <a:xfrm>
            <a:off x="4306093" y="386024"/>
            <a:ext cx="3579813" cy="4143375"/>
            <a:chOff x="1776" y="-48"/>
            <a:chExt cx="2255" cy="2610"/>
          </a:xfrm>
        </p:grpSpPr>
        <p:sp>
          <p:nvSpPr>
            <p:cNvPr id="14340" name="Text Box 2">
              <a:extLst>
                <a:ext uri="{FF2B5EF4-FFF2-40B4-BE49-F238E27FC236}">
                  <a16:creationId xmlns:a16="http://schemas.microsoft.com/office/drawing/2014/main" id="{A3023D94-F10D-4D2F-AC52-6C0F85214D9D}"/>
                </a:ext>
              </a:extLst>
            </p:cNvPr>
            <p:cNvSpPr txBox="1">
              <a:spLocks noChangeArrowheads="1"/>
            </p:cNvSpPr>
            <p:nvPr/>
          </p:nvSpPr>
          <p:spPr bwMode="auto">
            <a:xfrm>
              <a:off x="2221" y="-48"/>
              <a:ext cx="1359" cy="2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FontTx/>
                <a:buNone/>
              </a:pPr>
              <a:r>
                <a:rPr lang="fr-CH" altLang="fr-FR" sz="27700">
                  <a:solidFill>
                    <a:srgbClr val="FF0000"/>
                  </a:solidFill>
                  <a:latin typeface="Arial" panose="020B0604020202020204" pitchFamily="34" charset="0"/>
                  <a:ea typeface="Arial Unicode MS" panose="020B0604020202020204" pitchFamily="34" charset="-128"/>
                  <a:cs typeface="Arial Unicode MS" panose="020B0604020202020204" pitchFamily="34" charset="-128"/>
                </a:rPr>
                <a:t>?</a:t>
              </a:r>
            </a:p>
          </p:txBody>
        </p:sp>
        <p:sp>
          <p:nvSpPr>
            <p:cNvPr id="14341" name="Oval 3">
              <a:extLst>
                <a:ext uri="{FF2B5EF4-FFF2-40B4-BE49-F238E27FC236}">
                  <a16:creationId xmlns:a16="http://schemas.microsoft.com/office/drawing/2014/main" id="{1592B726-3E0C-4544-97CF-C856D553FF31}"/>
                </a:ext>
              </a:extLst>
            </p:cNvPr>
            <p:cNvSpPr>
              <a:spLocks noChangeArrowheads="1"/>
            </p:cNvSpPr>
            <p:nvPr/>
          </p:nvSpPr>
          <p:spPr bwMode="auto">
            <a:xfrm>
              <a:off x="1776" y="221"/>
              <a:ext cx="2255" cy="2255"/>
            </a:xfrm>
            <a:prstGeom prst="ellipse">
              <a:avLst/>
            </a:prstGeom>
            <a:noFill/>
            <a:ln w="7632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defRPr>
                  <a:solidFill>
                    <a:schemeClr val="bg1"/>
                  </a:solidFill>
                  <a:latin typeface="Merriweather" panose="00000500000000000000" pitchFamily="2" charset="0"/>
                  <a:ea typeface="SimSun" panose="02010600030101010101" pitchFamily="2" charset="-122"/>
                </a:defRPr>
              </a:lvl9pPr>
            </a:lstStyle>
            <a:p>
              <a:pPr>
                <a:lnSpc>
                  <a:spcPct val="95000"/>
                </a:lnSpc>
                <a:spcBef>
                  <a:spcPct val="0"/>
                </a:spcBef>
                <a:buClr>
                  <a:srgbClr val="000000"/>
                </a:buClr>
                <a:buFont typeface="Times New Roman" panose="02020603050405020304" pitchFamily="18" charset="0"/>
                <a:buNone/>
              </a:pPr>
              <a:endParaRPr lang="en-US" altLang="fr-FR" sz="2400">
                <a:latin typeface="Times New Roman" panose="02020603050405020304" pitchFamily="18" charset="0"/>
              </a:endParaRPr>
            </a:p>
          </p:txBody>
        </p:sp>
      </p:grpSp>
      <p:sp>
        <p:nvSpPr>
          <p:cNvPr id="14339" name="Text Box 4">
            <a:extLst>
              <a:ext uri="{FF2B5EF4-FFF2-40B4-BE49-F238E27FC236}">
                <a16:creationId xmlns:a16="http://schemas.microsoft.com/office/drawing/2014/main" id="{476D9056-B943-4A11-9659-75C357938483}"/>
              </a:ext>
            </a:extLst>
          </p:cNvPr>
          <p:cNvSpPr txBox="1">
            <a:spLocks noChangeArrowheads="1"/>
          </p:cNvSpPr>
          <p:nvPr/>
        </p:nvSpPr>
        <p:spPr bwMode="auto">
          <a:xfrm>
            <a:off x="1691197" y="4608828"/>
            <a:ext cx="9662603"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95000"/>
              </a:lnSpc>
              <a:spcBef>
                <a:spcPct val="0"/>
              </a:spcBef>
              <a:buClr>
                <a:srgbClr val="000000"/>
              </a:buClr>
              <a:buFont typeface="Times New Roman" panose="02020603050405020304" pitchFamily="18" charset="0"/>
              <a:buNone/>
            </a:pPr>
            <a:r>
              <a:rPr lang="en-US" altLang="fr-FR" dirty="0">
                <a:solidFill>
                  <a:schemeClr val="tx1"/>
                </a:solidFill>
                <a:latin typeface="+mn-lt"/>
                <a:ea typeface="Arial Unicode MS" panose="020B0604020202020204" pitchFamily="34" charset="-128"/>
                <a:cs typeface="Arial" panose="020B0604020202020204" pitchFamily="34" charset="0"/>
              </a:rPr>
              <a:t>What types of transitional settlements do you know and what are the particular needs of their inhabitants?</a:t>
            </a:r>
          </a:p>
        </p:txBody>
      </p:sp>
      <p:sp>
        <p:nvSpPr>
          <p:cNvPr id="2" name="Slide Number Placeholder 1">
            <a:extLst>
              <a:ext uri="{FF2B5EF4-FFF2-40B4-BE49-F238E27FC236}">
                <a16:creationId xmlns:a16="http://schemas.microsoft.com/office/drawing/2014/main" id="{45B96D9B-A494-43C9-A6FB-927C79421A8F}"/>
              </a:ext>
            </a:extLst>
          </p:cNvPr>
          <p:cNvSpPr>
            <a:spLocks noGrp="1"/>
          </p:cNvSpPr>
          <p:nvPr>
            <p:ph type="sldNum" sz="quarter" idx="12"/>
          </p:nvPr>
        </p:nvSpPr>
        <p:spPr/>
        <p:txBody>
          <a:bodyPr/>
          <a:lstStyle/>
          <a:p>
            <a:fld id="{00865948-8B76-4A50-B7DB-B45DBE1BD062}" type="slidenum">
              <a:rPr lang="fr-CH" smtClean="0"/>
              <a:t>8</a:t>
            </a:fld>
            <a:endParaRPr lang="fr-CH"/>
          </a:p>
        </p:txBody>
      </p:sp>
    </p:spTree>
    <p:extLst>
      <p:ext uri="{BB962C8B-B14F-4D97-AF65-F5344CB8AC3E}">
        <p14:creationId xmlns:p14="http://schemas.microsoft.com/office/powerpoint/2010/main" val="261772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F7BEBA41-D3D4-418E-983E-18CB3A1220F6}"/>
              </a:ext>
            </a:extLst>
          </p:cNvPr>
          <p:cNvSpPr txBox="1">
            <a:spLocks noChangeArrowheads="1"/>
          </p:cNvSpPr>
          <p:nvPr/>
        </p:nvSpPr>
        <p:spPr bwMode="auto">
          <a:xfrm>
            <a:off x="1954213" y="252413"/>
            <a:ext cx="85344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CCECFF"/>
              </a:buClr>
              <a:buFont typeface="Arial" panose="020B0604020202020204" pitchFamily="34" charset="0"/>
              <a:buNone/>
            </a:pPr>
            <a:endParaRPr lang="en-GB" altLang="fr-FR" sz="3600">
              <a:solidFill>
                <a:srgbClr val="99CCFF"/>
              </a:solidFill>
              <a:latin typeface="+mn-lt"/>
            </a:endParaRPr>
          </a:p>
        </p:txBody>
      </p:sp>
      <p:pic>
        <p:nvPicPr>
          <p:cNvPr id="16387" name="Picture 2">
            <a:extLst>
              <a:ext uri="{FF2B5EF4-FFF2-40B4-BE49-F238E27FC236}">
                <a16:creationId xmlns:a16="http://schemas.microsoft.com/office/drawing/2014/main" id="{18FC4E60-2FCD-4B5B-A559-96EE3E7F1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484" y="1959069"/>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3">
            <a:extLst>
              <a:ext uri="{FF2B5EF4-FFF2-40B4-BE49-F238E27FC236}">
                <a16:creationId xmlns:a16="http://schemas.microsoft.com/office/drawing/2014/main" id="{791F1545-2003-4748-B493-EDEFBF9BC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837" y="1916762"/>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4">
            <a:extLst>
              <a:ext uri="{FF2B5EF4-FFF2-40B4-BE49-F238E27FC236}">
                <a16:creationId xmlns:a16="http://schemas.microsoft.com/office/drawing/2014/main" id="{9999722F-6D59-4BFF-8A8D-94F29804A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6199" y="4184625"/>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5">
            <a:extLst>
              <a:ext uri="{FF2B5EF4-FFF2-40B4-BE49-F238E27FC236}">
                <a16:creationId xmlns:a16="http://schemas.microsoft.com/office/drawing/2014/main" id="{00280247-ED89-4A34-AD4D-9C98988B4F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1148" y="1916762"/>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2" name="Picture 7">
            <a:extLst>
              <a:ext uri="{FF2B5EF4-FFF2-40B4-BE49-F238E27FC236}">
                <a16:creationId xmlns:a16="http://schemas.microsoft.com/office/drawing/2014/main" id="{1857D008-9767-4B4C-A3BB-9BCBE0F3E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5357" y="4200925"/>
            <a:ext cx="1384300" cy="100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3" name="Text Box 8">
            <a:extLst>
              <a:ext uri="{FF2B5EF4-FFF2-40B4-BE49-F238E27FC236}">
                <a16:creationId xmlns:a16="http://schemas.microsoft.com/office/drawing/2014/main" id="{D03820D3-C47E-4D9D-B427-28828968660A}"/>
              </a:ext>
            </a:extLst>
          </p:cNvPr>
          <p:cNvSpPr txBox="1">
            <a:spLocks noChangeArrowheads="1"/>
          </p:cNvSpPr>
          <p:nvPr/>
        </p:nvSpPr>
        <p:spPr bwMode="auto">
          <a:xfrm>
            <a:off x="1035575" y="3004785"/>
            <a:ext cx="183727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Host families</a:t>
            </a:r>
          </a:p>
        </p:txBody>
      </p:sp>
      <p:sp>
        <p:nvSpPr>
          <p:cNvPr id="16394" name="Text Box 9">
            <a:extLst>
              <a:ext uri="{FF2B5EF4-FFF2-40B4-BE49-F238E27FC236}">
                <a16:creationId xmlns:a16="http://schemas.microsoft.com/office/drawing/2014/main" id="{328EF950-E90E-4DEB-A70C-B4E71EAE4494}"/>
              </a:ext>
            </a:extLst>
          </p:cNvPr>
          <p:cNvSpPr txBox="1">
            <a:spLocks noChangeArrowheads="1"/>
          </p:cNvSpPr>
          <p:nvPr/>
        </p:nvSpPr>
        <p:spPr bwMode="auto">
          <a:xfrm>
            <a:off x="4112349" y="2943095"/>
            <a:ext cx="1837276"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Rural self-settlement</a:t>
            </a:r>
          </a:p>
        </p:txBody>
      </p:sp>
      <p:sp>
        <p:nvSpPr>
          <p:cNvPr id="16395" name="Text Box 10">
            <a:extLst>
              <a:ext uri="{FF2B5EF4-FFF2-40B4-BE49-F238E27FC236}">
                <a16:creationId xmlns:a16="http://schemas.microsoft.com/office/drawing/2014/main" id="{C55D2B44-E659-4E03-A6FD-ED5CFAD628B3}"/>
              </a:ext>
            </a:extLst>
          </p:cNvPr>
          <p:cNvSpPr txBox="1">
            <a:spLocks noChangeArrowheads="1"/>
          </p:cNvSpPr>
          <p:nvPr/>
        </p:nvSpPr>
        <p:spPr bwMode="auto">
          <a:xfrm>
            <a:off x="8081340" y="2907362"/>
            <a:ext cx="1743917"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Collective centres</a:t>
            </a:r>
          </a:p>
        </p:txBody>
      </p:sp>
      <p:sp>
        <p:nvSpPr>
          <p:cNvPr id="16396" name="Text Box 11">
            <a:extLst>
              <a:ext uri="{FF2B5EF4-FFF2-40B4-BE49-F238E27FC236}">
                <a16:creationId xmlns:a16="http://schemas.microsoft.com/office/drawing/2014/main" id="{E01F3488-09CF-4061-8440-5F6237F6DB74}"/>
              </a:ext>
            </a:extLst>
          </p:cNvPr>
          <p:cNvSpPr txBox="1">
            <a:spLocks noChangeArrowheads="1"/>
          </p:cNvSpPr>
          <p:nvPr/>
        </p:nvSpPr>
        <p:spPr bwMode="auto">
          <a:xfrm>
            <a:off x="9825357" y="5140258"/>
            <a:ext cx="13843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rgbClr val="0070C0"/>
                </a:solidFill>
                <a:latin typeface="+mn-lt"/>
              </a:rPr>
              <a:t>Planned camp</a:t>
            </a:r>
          </a:p>
        </p:txBody>
      </p:sp>
      <p:sp>
        <p:nvSpPr>
          <p:cNvPr id="16398" name="Text Box 13">
            <a:extLst>
              <a:ext uri="{FF2B5EF4-FFF2-40B4-BE49-F238E27FC236}">
                <a16:creationId xmlns:a16="http://schemas.microsoft.com/office/drawing/2014/main" id="{95CA3F07-ACAB-49BE-A30F-8A06F55550A4}"/>
              </a:ext>
            </a:extLst>
          </p:cNvPr>
          <p:cNvSpPr txBox="1">
            <a:spLocks noChangeArrowheads="1"/>
          </p:cNvSpPr>
          <p:nvPr/>
        </p:nvSpPr>
        <p:spPr bwMode="auto">
          <a:xfrm>
            <a:off x="2379116" y="5208261"/>
            <a:ext cx="173323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Urban self-settlement</a:t>
            </a:r>
          </a:p>
        </p:txBody>
      </p:sp>
      <p:sp>
        <p:nvSpPr>
          <p:cNvPr id="20" name="Title 3">
            <a:extLst>
              <a:ext uri="{FF2B5EF4-FFF2-40B4-BE49-F238E27FC236}">
                <a16:creationId xmlns:a16="http://schemas.microsoft.com/office/drawing/2014/main" id="{AE9586C5-6609-4AF8-949D-2493AAF5515F}"/>
              </a:ext>
            </a:extLst>
          </p:cNvPr>
          <p:cNvSpPr txBox="1">
            <a:spLocks/>
          </p:cNvSpPr>
          <p:nvPr/>
        </p:nvSpPr>
        <p:spPr>
          <a:xfrm>
            <a:off x="838200" y="365125"/>
            <a:ext cx="10515600" cy="831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8915">
              <a:defRPr/>
            </a:pPr>
            <a:r>
              <a:rPr lang="en-US" sz="4399" u="sng" dirty="0">
                <a:latin typeface="+mn-lt"/>
              </a:rPr>
              <a:t>Transitional Settlements: Different Types</a:t>
            </a:r>
          </a:p>
        </p:txBody>
      </p:sp>
      <p:pic>
        <p:nvPicPr>
          <p:cNvPr id="16" name="Picture 6">
            <a:extLst>
              <a:ext uri="{FF2B5EF4-FFF2-40B4-BE49-F238E27FC236}">
                <a16:creationId xmlns:a16="http://schemas.microsoft.com/office/drawing/2014/main" id="{EA816DDF-E417-41B7-9CB4-0398233A1E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6703" y="4237313"/>
            <a:ext cx="1384300" cy="99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12">
            <a:extLst>
              <a:ext uri="{FF2B5EF4-FFF2-40B4-BE49-F238E27FC236}">
                <a16:creationId xmlns:a16="http://schemas.microsoft.com/office/drawing/2014/main" id="{20CC4469-1221-4CFF-8A3C-D13FEF37FD28}"/>
              </a:ext>
            </a:extLst>
          </p:cNvPr>
          <p:cNvSpPr txBox="1">
            <a:spLocks noChangeArrowheads="1"/>
          </p:cNvSpPr>
          <p:nvPr/>
        </p:nvSpPr>
        <p:spPr bwMode="auto">
          <a:xfrm>
            <a:off x="6162483" y="5202638"/>
            <a:ext cx="1679765"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bg1"/>
                </a:solidFill>
                <a:latin typeface="Merriweather" panose="00000500000000000000" pitchFamily="2" charset="0"/>
                <a:ea typeface="SimSun" panose="02010600030101010101" pitchFamily="2"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Merriweather" panose="00000500000000000000" pitchFamily="2" charset="0"/>
                <a:ea typeface="SimSun" panose="02010600030101010101" pitchFamily="2"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bg1"/>
                </a:solidFill>
                <a:latin typeface="Merriweather" panose="00000500000000000000" pitchFamily="2" charset="0"/>
                <a:ea typeface="SimSun" panose="02010600030101010101" pitchFamily="2"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Merriweather" panose="00000500000000000000" pitchFamily="2" charset="0"/>
                <a:ea typeface="SimSun" panose="02010600030101010101" pitchFamily="2" charset="-122"/>
              </a:defRPr>
            </a:lvl9pPr>
          </a:lstStyle>
          <a:p>
            <a:pPr algn="ctr">
              <a:lnSpc>
                <a:spcPct val="100000"/>
              </a:lnSpc>
              <a:spcBef>
                <a:spcPct val="0"/>
              </a:spcBef>
              <a:buClr>
                <a:srgbClr val="000000"/>
              </a:buClr>
              <a:buFont typeface="Comic Sans MS" panose="030F0702030302020204" pitchFamily="66" charset="0"/>
              <a:buNone/>
            </a:pPr>
            <a:r>
              <a:rPr lang="en-GB" altLang="fr-FR" sz="2400" b="1" dirty="0">
                <a:solidFill>
                  <a:schemeClr val="accent1">
                    <a:lumMod val="75000"/>
                  </a:schemeClr>
                </a:solidFill>
                <a:latin typeface="+mn-lt"/>
              </a:rPr>
              <a:t>Self-settled camps</a:t>
            </a:r>
          </a:p>
        </p:txBody>
      </p:sp>
      <p:sp>
        <p:nvSpPr>
          <p:cNvPr id="2" name="Slide Number Placeholder 1">
            <a:extLst>
              <a:ext uri="{FF2B5EF4-FFF2-40B4-BE49-F238E27FC236}">
                <a16:creationId xmlns:a16="http://schemas.microsoft.com/office/drawing/2014/main" id="{453135E7-D24F-483F-B723-45E6442C2324}"/>
              </a:ext>
            </a:extLst>
          </p:cNvPr>
          <p:cNvSpPr>
            <a:spLocks noGrp="1"/>
          </p:cNvSpPr>
          <p:nvPr>
            <p:ph type="sldNum" sz="quarter" idx="12"/>
          </p:nvPr>
        </p:nvSpPr>
        <p:spPr/>
        <p:txBody>
          <a:bodyPr/>
          <a:lstStyle/>
          <a:p>
            <a:fld id="{00865948-8B76-4A50-B7DB-B45DBE1BD062}" type="slidenum">
              <a:rPr lang="fr-CH" smtClean="0"/>
              <a:t>9</a:t>
            </a:fld>
            <a:endParaRPr lang="fr-CH"/>
          </a:p>
        </p:txBody>
      </p:sp>
    </p:spTree>
    <p:extLst>
      <p:ext uri="{BB962C8B-B14F-4D97-AF65-F5344CB8AC3E}">
        <p14:creationId xmlns:p14="http://schemas.microsoft.com/office/powerpoint/2010/main" val="3385338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2019-05-30T22:00:00+00:00</Period_x0020_start>
    <TaxCatchAll xmlns="a8a2af44-4b8d-404b-a8bd-4186350a523c">
      <Value>54</Value>
      <Value>4</Value>
      <Value>3</Value>
      <Value>2</Value>
      <Value>1</Value>
    </TaxCatchAll>
    <ICRCIMP_DocumentType_H xmlns="71402401-ee9a-4cfa-82a8-ebbd88d5d766">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7ffa6903-4a6e-4c70-8f5c-101a463ec6d0</TermId>
        </TermInfo>
      </Term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TSASSIST-19-1785</_dlc_DocId>
    <_dlc_DocIdUrl xmlns="a8a2af44-4b8d-404b-a8bd-4186350a523c">
      <Url>https://collab.ext.icrc.org/sites/TS_ASSIST/_layouts/15/DocIdRedir.aspx?ID=TSASSIST-19-1785</Url>
      <Description>TSASSIST-19-1785</Description>
    </_dlc_DocIdUrl>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documentManagement>
</p:properties>
</file>

<file path=customXml/item3.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0a5e3a414205b0cd270913d25c6840e">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601ed9a50bfa6825adc6b667e50086b"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Props1.xml><?xml version="1.0" encoding="utf-8"?>
<ds:datastoreItem xmlns:ds="http://schemas.openxmlformats.org/officeDocument/2006/customXml" ds:itemID="{30336C0C-3E18-4020-A3F1-92E891139BCE}">
  <ds:schemaRefs>
    <ds:schemaRef ds:uri="http://schemas.microsoft.com/sharepoint/v3/contenttype/forms"/>
  </ds:schemaRefs>
</ds:datastoreItem>
</file>

<file path=customXml/itemProps2.xml><?xml version="1.0" encoding="utf-8"?>
<ds:datastoreItem xmlns:ds="http://schemas.openxmlformats.org/officeDocument/2006/customXml" ds:itemID="{144375A4-44E9-4390-AD55-A389B6331CED}">
  <ds:schemaRef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microsoft.com/office/infopath/2007/PartnerControls"/>
    <ds:schemaRef ds:uri="a8a2af44-4b8d-404b-a8bd-4186350a523c"/>
    <ds:schemaRef ds:uri="http://purl.org/dc/dcmitype/"/>
    <ds:schemaRef ds:uri="http://schemas.openxmlformats.org/package/2006/metadata/core-properties"/>
    <ds:schemaRef ds:uri="71402401-ee9a-4cfa-82a8-ebbd88d5d766"/>
    <ds:schemaRef ds:uri="http://www.w3.org/XML/1998/namespace"/>
  </ds:schemaRefs>
</ds:datastoreItem>
</file>

<file path=customXml/itemProps3.xml><?xml version="1.0" encoding="utf-8"?>
<ds:datastoreItem xmlns:ds="http://schemas.openxmlformats.org/officeDocument/2006/customXml" ds:itemID="{925BA394-D16A-49F6-BD7E-A1E00F4DD4F9}"/>
</file>

<file path=customXml/itemProps4.xml><?xml version="1.0" encoding="utf-8"?>
<ds:datastoreItem xmlns:ds="http://schemas.openxmlformats.org/officeDocument/2006/customXml" ds:itemID="{F274E55E-67AB-460A-9E3D-70F069952233}">
  <ds:schemaRefs>
    <ds:schemaRef ds:uri="http://schemas.microsoft.com/sharepoint/events"/>
  </ds:schemaRefs>
</ds:datastoreItem>
</file>

<file path=customXml/itemProps5.xml><?xml version="1.0" encoding="utf-8"?>
<ds:datastoreItem xmlns:ds="http://schemas.openxmlformats.org/officeDocument/2006/customXml" ds:itemID="{70F735D1-0B40-44BA-AEA5-4200B719F73A}"/>
</file>

<file path=docProps/app.xml><?xml version="1.0" encoding="utf-8"?>
<Properties xmlns="http://schemas.openxmlformats.org/officeDocument/2006/extended-properties" xmlns:vt="http://schemas.openxmlformats.org/officeDocument/2006/docPropsVTypes">
  <TotalTime>4942</TotalTime>
  <Words>3985</Words>
  <Application>Microsoft Office PowerPoint</Application>
  <PresentationFormat>Widescreen</PresentationFormat>
  <Paragraphs>458</Paragraphs>
  <Slides>39</Slides>
  <Notes>38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MS Gothic</vt:lpstr>
      <vt:lpstr>ＭＳ Ｐゴシック</vt:lpstr>
      <vt:lpstr>SimSun</vt:lpstr>
      <vt:lpstr>Arial</vt:lpstr>
      <vt:lpstr>Arial Unicode MS</vt:lpstr>
      <vt:lpstr>Calibri</vt:lpstr>
      <vt:lpstr>Calibri Light</vt:lpstr>
      <vt:lpstr>Comic Sans MS</vt:lpstr>
      <vt:lpstr>Times New Roman</vt:lpstr>
      <vt:lpstr>TimesNewRomanPSMT</vt:lpstr>
      <vt:lpstr>Webdings</vt:lpstr>
      <vt:lpstr>Wingdings</vt:lpstr>
      <vt:lpstr>Office Theme</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Emergency Shelter Options </vt:lpstr>
      <vt:lpstr>Shelter Assistance: Methods </vt:lpstr>
      <vt:lpstr>Emergency Shelter Support in Urban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of Block</vt:lpstr>
      <vt:lpstr>PowerPoint Presentation</vt:lpstr>
      <vt:lpstr>Design of Sector</vt:lpstr>
      <vt:lpstr>Camp Design- Examples</vt:lpstr>
      <vt:lpstr>PowerPoint Presentation</vt:lpstr>
      <vt:lpstr>Shelter Programs for Returnees</vt:lpstr>
      <vt:lpstr>Wrap-up: Shelter in Displacement</vt:lpstr>
      <vt:lpstr>PowerPoint Presentation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course</dc:title>
  <dc:creator>Eirini Karanisa</dc:creator>
  <cp:lastModifiedBy>Antje Van Roeden</cp:lastModifiedBy>
  <cp:revision>199</cp:revision>
  <cp:lastPrinted>2019-11-18T10:45:02Z</cp:lastPrinted>
  <dcterms:created xsi:type="dcterms:W3CDTF">2018-11-12T09:02:28Z</dcterms:created>
  <dcterms:modified xsi:type="dcterms:W3CDTF">2019-12-14T20:06:40Z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db23c67e-1ded-409c-b131-dcb9dbb6bbec</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DocumentType">
    <vt:lpwstr>54;#Presentation|7ffa6903-4a6e-4c70-8f5c-101a463ec6d0</vt:lpwstr>
  </property>
  <property fmtid="{D5CDD505-2E9C-101B-9397-08002B2CF9AE}" pid="10" name="Key Issue">
    <vt:lpwstr>3;#- No key issue|32056555-74b8-4174-9beb-b0d6d010855f</vt:lpwstr>
  </property>
  <property fmtid="{D5CDD505-2E9C-101B-9397-08002B2CF9AE}" pid="11" name="ICRCIMP_Keyword">
    <vt:lpwstr/>
  </property>
  <property fmtid="{D5CDD505-2E9C-101B-9397-08002B2CF9AE}" pid="12" name="ICRCIMP_BusinessFunction">
    <vt:lpwstr>1;#Assistance|9015aaae-65d7-4217-8889-581aaffe05a3</vt:lpwstr>
  </property>
  <property fmtid="{D5CDD505-2E9C-101B-9397-08002B2CF9AE}" pid="13" name="ICRCIMP_KeyIssue">
    <vt:lpwstr/>
  </property>
</Properties>
</file>