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7"/>
  </p:notesMasterIdLst>
  <p:handoutMasterIdLst>
    <p:handoutMasterId r:id="rId38"/>
  </p:handoutMasterIdLst>
  <p:sldIdLst>
    <p:sldId id="257" r:id="rId7"/>
    <p:sldId id="610" r:id="rId8"/>
    <p:sldId id="608" r:id="rId9"/>
    <p:sldId id="441" r:id="rId10"/>
    <p:sldId id="416" r:id="rId11"/>
    <p:sldId id="447" r:id="rId12"/>
    <p:sldId id="418" r:id="rId13"/>
    <p:sldId id="458" r:id="rId14"/>
    <p:sldId id="605" r:id="rId15"/>
    <p:sldId id="420" r:id="rId16"/>
    <p:sldId id="419" r:id="rId17"/>
    <p:sldId id="417" r:id="rId18"/>
    <p:sldId id="421" r:id="rId19"/>
    <p:sldId id="604" r:id="rId20"/>
    <p:sldId id="445" r:id="rId21"/>
    <p:sldId id="425" r:id="rId22"/>
    <p:sldId id="426" r:id="rId23"/>
    <p:sldId id="452" r:id="rId24"/>
    <p:sldId id="428" r:id="rId25"/>
    <p:sldId id="424" r:id="rId26"/>
    <p:sldId id="429" r:id="rId27"/>
    <p:sldId id="455" r:id="rId28"/>
    <p:sldId id="456" r:id="rId29"/>
    <p:sldId id="430" r:id="rId30"/>
    <p:sldId id="459" r:id="rId31"/>
    <p:sldId id="433" r:id="rId32"/>
    <p:sldId id="607" r:id="rId33"/>
    <p:sldId id="609" r:id="rId34"/>
    <p:sldId id="601" r:id="rId35"/>
    <p:sldId id="439" r:id="rId36"/>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a Carvalho de Azevedo" initials="JCdA" lastIdx="7" clrIdx="0">
    <p:extLst>
      <p:ext uri="{19B8F6BF-5375-455C-9EA6-DF929625EA0E}">
        <p15:presenceInfo xmlns:p15="http://schemas.microsoft.com/office/powerpoint/2012/main" userId="S-1-5-21-2160216369-3329932071-3968528880-192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8" autoAdjust="0"/>
    <p:restoredTop sz="93907" autoAdjust="0"/>
  </p:normalViewPr>
  <p:slideViewPr>
    <p:cSldViewPr snapToGrid="0" showGuides="1">
      <p:cViewPr varScale="1">
        <p:scale>
          <a:sx n="107" d="100"/>
          <a:sy n="107" d="100"/>
        </p:scale>
        <p:origin x="384" y="114"/>
      </p:cViewPr>
      <p:guideLst>
        <p:guide orient="horz" pos="2160"/>
        <p:guide pos="3840"/>
      </p:guideLst>
    </p:cSldViewPr>
  </p:slideViewPr>
  <p:notesTextViewPr>
    <p:cViewPr>
      <p:scale>
        <a:sx n="1" d="1"/>
        <a:sy n="1" d="1"/>
      </p:scale>
      <p:origin x="0" y="0"/>
    </p:cViewPr>
  </p:notesTextViewPr>
  <p:sorterViewPr>
    <p:cViewPr>
      <p:scale>
        <a:sx n="100" d="100"/>
        <a:sy n="100" d="100"/>
      </p:scale>
      <p:origin x="0" y="-19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t>10/11/2020</a:t>
            </a:fld>
            <a:endParaRPr lang="en-GB"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t>‹#›</a:t>
            </a:fld>
            <a:endParaRPr lang="en-GB" dirty="0"/>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t>10.11.2020</a:t>
            </a:fld>
            <a:endParaRPr lang="fr-CH"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t>‹#›</a:t>
            </a:fld>
            <a:endParaRPr lang="fr-CH" dirty="0"/>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dirty="0"/>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1B63BB5-6FC7-4125-82E5-0C6B19537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A8C72941-5DA3-4673-B59A-E9CF664C66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ltLang="fr-FR" noProof="0" dirty="0">
                <a:ea typeface="ＭＳ Ｐゴシック" panose="020B0600070205080204" pitchFamily="34" charset="-128"/>
              </a:rPr>
              <a:t>La respuesta humanitaria en zonas urbanas es un gran desafío que plantean las crisis humanitarias actuales. Para sintetizar esta introducción a contextos urbanos, veremos el siguiente video de animación que enumera los mensajes clave e introduce los temas siguientes.</a:t>
            </a:r>
          </a:p>
        </p:txBody>
      </p:sp>
      <p:sp>
        <p:nvSpPr>
          <p:cNvPr id="105476" name="Slide Number Placeholder 3">
            <a:extLst>
              <a:ext uri="{FF2B5EF4-FFF2-40B4-BE49-F238E27FC236}">
                <a16:creationId xmlns:a16="http://schemas.microsoft.com/office/drawing/2014/main" id="{D527E961-D568-4CEB-B9A0-A826C55188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C1ECB5D-9B09-49AC-AD82-2D402EC6BDB0}" type="slidenum">
              <a:rPr lang="fr-FR" altLang="de-DE" sz="1200" smtClean="0">
                <a:latin typeface="Calibri" panose="020F0502020204030204" pitchFamily="34" charset="0"/>
              </a:rPr>
              <a:pPr/>
              <a:t>13</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87050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14</a:t>
            </a:fld>
            <a:endParaRPr lang="fr-CH" dirty="0"/>
          </a:p>
        </p:txBody>
      </p:sp>
    </p:spTree>
    <p:extLst>
      <p:ext uri="{BB962C8B-B14F-4D97-AF65-F5344CB8AC3E}">
        <p14:creationId xmlns:p14="http://schemas.microsoft.com/office/powerpoint/2010/main" val="281035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ea typeface="ＭＳ Ｐゴシック" panose="020B0600070205080204" pitchFamily="34" charset="-128"/>
              </a:rPr>
              <a:t>Los conflictos prolongados tienen distintos tipos de efectos en los servicios urbanos esenciales:</a:t>
            </a:r>
          </a:p>
          <a:p>
            <a:pPr marL="171450" indent="-171450">
              <a:buFont typeface="Arial" panose="020B0604020202020204" pitchFamily="34" charset="0"/>
              <a:buChar char="•"/>
            </a:pPr>
            <a:r>
              <a:rPr lang="es-AR" altLang="fr-FR" noProof="0" dirty="0">
                <a:ea typeface="ＭＳ Ｐゴシック" panose="020B0600070205080204" pitchFamily="34" charset="-128"/>
              </a:rPr>
              <a:t>El </a:t>
            </a:r>
            <a:r>
              <a:rPr lang="es-AR" altLang="fr-FR" b="1" noProof="0" dirty="0">
                <a:ea typeface="ＭＳ Ｐゴシック" panose="020B0600070205080204" pitchFamily="34" charset="-128"/>
              </a:rPr>
              <a:t>efecto directo </a:t>
            </a:r>
            <a:r>
              <a:rPr lang="es-AR" altLang="fr-FR" noProof="0" dirty="0">
                <a:ea typeface="ＭＳ Ｐゴシック" panose="020B0600070205080204" pitchFamily="34" charset="-128"/>
              </a:rPr>
              <a:t>es el efecto inmediato y físico causado por el conflicto armado, como los daños en la infraestructura urbana esencial.</a:t>
            </a:r>
          </a:p>
          <a:p>
            <a:pPr marL="171450" indent="-171450">
              <a:buFont typeface="Arial" panose="020B0604020202020204" pitchFamily="34" charset="0"/>
              <a:buChar char="•"/>
            </a:pPr>
            <a:r>
              <a:rPr lang="en-US" altLang="fr-FR" dirty="0">
                <a:ea typeface="ＭＳ Ｐゴシック" panose="020B0600070205080204" pitchFamily="34" charset="-128"/>
              </a:rPr>
              <a:t>El </a:t>
            </a:r>
            <a:r>
              <a:rPr lang="es-AR" altLang="fr-FR" b="1" noProof="0" dirty="0">
                <a:ea typeface="ＭＳ Ｐゴシック" panose="020B0600070205080204" pitchFamily="34" charset="-128"/>
              </a:rPr>
              <a:t>efecto indirecto </a:t>
            </a:r>
            <a:r>
              <a:rPr lang="es-AR" altLang="fr-FR" dirty="0">
                <a:ea typeface="ＭＳ Ｐゴシック" panose="020B0600070205080204" pitchFamily="34" charset="-128"/>
              </a:rPr>
              <a:t>deriva del efecto directo y afecta un componente asociado del sistema, en general a corto o mediano plazo. </a:t>
            </a:r>
            <a:r>
              <a:rPr lang="es-AR" altLang="fr-FR" noProof="0" dirty="0">
                <a:ea typeface="ＭＳ Ｐゴシック" panose="020B0600070205080204" pitchFamily="34" charset="-128"/>
              </a:rPr>
              <a:t>Un ejemplo es la “fuga de cerebros” del personal luego de ataques. </a:t>
            </a:r>
          </a:p>
          <a:p>
            <a:r>
              <a:rPr lang="es-AR" altLang="fr-FR" noProof="0" dirty="0">
                <a:ea typeface="ＭＳ Ｐゴシック" panose="020B0600070205080204" pitchFamily="34" charset="-128"/>
                <a:sym typeface="Wingdings" panose="05000000000000000000" pitchFamily="2" charset="2"/>
              </a:rPr>
              <a:t> Estos efectos pueden acumularse a lo largo del tiempo, generando un </a:t>
            </a:r>
            <a:r>
              <a:rPr lang="es-AR" altLang="fr-FR" b="1" noProof="0" dirty="0">
                <a:ea typeface="ＭＳ Ｐゴシック" panose="020B0600070205080204" pitchFamily="34" charset="-128"/>
              </a:rPr>
              <a:t>efecto acumulativo</a:t>
            </a:r>
            <a:r>
              <a:rPr lang="es-AR" altLang="fr-FR" noProof="0" dirty="0">
                <a:ea typeface="ＭＳ Ｐゴシック" panose="020B0600070205080204" pitchFamily="34" charset="-128"/>
              </a:rPr>
              <a:t>, por ejemplo, la falta de planificación de mantenimiento debido a falta de personal a largo plazo.</a:t>
            </a:r>
          </a:p>
          <a:p>
            <a:endParaRPr lang="es-AR" altLang="fr-FR" noProof="0" dirty="0">
              <a:ea typeface="ＭＳ Ｐゴシック" panose="020B0600070205080204" pitchFamily="34" charset="-128"/>
            </a:endParaRPr>
          </a:p>
          <a:p>
            <a:r>
              <a:rPr lang="es-AR" altLang="fr-FR" noProof="0" dirty="0">
                <a:ea typeface="ＭＳ Ｐゴシック" panose="020B0600070205080204" pitchFamily="34" charset="-128"/>
              </a:rPr>
              <a:t>Veamos en mayor detalle cómo estos diferentes tipos de efectos afectan tres elementos críticos de los servicios esenciales.</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15</a:t>
            </a:fld>
            <a:endParaRPr lang="fr-CH" dirty="0"/>
          </a:p>
        </p:txBody>
      </p:sp>
    </p:spTree>
    <p:extLst>
      <p:ext uri="{BB962C8B-B14F-4D97-AF65-F5344CB8AC3E}">
        <p14:creationId xmlns:p14="http://schemas.microsoft.com/office/powerpoint/2010/main" val="3517300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3E62E6EB-FF41-4C2C-BA64-89C9C11AF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5528D8C-262B-472D-A5C6-00E573D8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La destrucción o el daño de la infraestructura y el equipamiento es un ejemplo de efecto directo en la infraestructura. Sin embargo, esta imagen no ilustra un efecto directo, sino indirecto. La fuga del caño no se debe al daño causado por municiones, sino por los mecanismos de subsistencia de las personas afectadas. Los habitantes no obtenían suministro de la red principal y, por eso, hicieron agujeros en las tuberías para acceder al agua. A veces, los mecanismos de subsistencia de los habitantes pueden generar efectos negativos en la salud pública.</a:t>
            </a:r>
          </a:p>
        </p:txBody>
      </p:sp>
      <p:sp>
        <p:nvSpPr>
          <p:cNvPr id="111620" name="Slide Number Placeholder 3">
            <a:extLst>
              <a:ext uri="{FF2B5EF4-FFF2-40B4-BE49-F238E27FC236}">
                <a16:creationId xmlns:a16="http://schemas.microsoft.com/office/drawing/2014/main" id="{DE3C844F-EE44-4D55-AD20-2FFA0AD74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8431D13-1F9F-414D-8946-F5A633F5AE83}" type="slidenum">
              <a:rPr lang="fr-FR" altLang="de-DE" sz="1200" smtClean="0">
                <a:latin typeface="Calibri" panose="020F0502020204030204" pitchFamily="34" charset="0"/>
              </a:rPr>
              <a:pPr/>
              <a:t>16</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337051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9D70E08-8F67-4F2D-BCFF-17024E9ACC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8C335B9D-1349-453F-BBA4-5F18C0DFB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Otro ejemplo de un efecto indirecto en la infraestructura es esta estación de bombeo de agua. En este caso, el equipamiento funcional fue removido gradualmente por el personal hacia una parte más crucial del sistema para responder a una emergencia. En consecuencia, esta estación dejó de funcionar por completo</a:t>
            </a:r>
            <a:r>
              <a:rPr lang="en-US" altLang="fr-FR" dirty="0">
                <a:ea typeface="ＭＳ Ｐゴシック" panose="020B0600070205080204" pitchFamily="34" charset="-128"/>
              </a:rPr>
              <a:t>.</a:t>
            </a:r>
            <a:r>
              <a:rPr lang="es-AR" altLang="fr-FR" noProof="0" dirty="0">
                <a:ea typeface="ＭＳ Ｐゴシック" panose="020B0600070205080204" pitchFamily="34" charset="-128"/>
              </a:rPr>
              <a:t> Este fenómeno se conoce como “canibalización de componentes de infraestructura críticos</a:t>
            </a:r>
            <a:r>
              <a:rPr lang="en-US" altLang="fr-FR" dirty="0">
                <a:ea typeface="ＭＳ Ｐゴシック" panose="020B0600070205080204" pitchFamily="34" charset="-128"/>
              </a:rPr>
              <a:t>”. </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13668" name="Slide Number Placeholder 3">
            <a:extLst>
              <a:ext uri="{FF2B5EF4-FFF2-40B4-BE49-F238E27FC236}">
                <a16:creationId xmlns:a16="http://schemas.microsoft.com/office/drawing/2014/main" id="{02C90766-5F6F-44C3-B7FA-8399A8158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FAE203-A25D-44B0-9477-A5A828616B1A}" type="slidenum">
              <a:rPr lang="fr-FR" altLang="de-DE" sz="1200" smtClean="0">
                <a:latin typeface="Calibri" panose="020F0502020204030204" pitchFamily="34" charset="0"/>
              </a:rPr>
              <a:pPr/>
              <a:t>17</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337018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1D94849-AC3C-4625-AA83-60780EFB8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91CFB974-E045-46B2-BB63-E9D7CB8A8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i="1" noProof="0" dirty="0">
                <a:ea typeface="ＭＳ Ｐゴシック" panose="020B0600070205080204" pitchFamily="34" charset="-128"/>
              </a:rPr>
              <a:t>El efecto directo en suministros críticos </a:t>
            </a:r>
            <a:r>
              <a:rPr lang="es-AR" altLang="fr-FR" noProof="0" dirty="0">
                <a:ea typeface="ＭＳ Ｐゴシック" panose="020B0600070205080204" pitchFamily="34" charset="-128"/>
              </a:rPr>
              <a:t>está relacionado principalmente con la destrucción, como en esta imagen donde se ve un depósito de una empresa eléctrica destruido tras un bombardeo. Como consecuencia, la empresa eléctrica perdió la capacidad de responder ante cortes eléctricos.</a:t>
            </a:r>
          </a:p>
        </p:txBody>
      </p:sp>
      <p:sp>
        <p:nvSpPr>
          <p:cNvPr id="115716" name="Slide Number Placeholder 3">
            <a:extLst>
              <a:ext uri="{FF2B5EF4-FFF2-40B4-BE49-F238E27FC236}">
                <a16:creationId xmlns:a16="http://schemas.microsoft.com/office/drawing/2014/main" id="{B65D28A9-8031-4E49-B5FE-ED4811AE2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BB19CF1-661D-407C-B3C1-F7C923D4782B}" type="slidenum">
              <a:rPr lang="fr-FR" altLang="de-DE" sz="1200" smtClean="0">
                <a:latin typeface="Calibri" panose="020F0502020204030204" pitchFamily="34" charset="0"/>
              </a:rPr>
              <a:pPr/>
              <a:t>18</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255592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981B026-6CE6-4E53-8A40-28092013A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F2FA60C9-7C72-49C9-B580-D375CF376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Los saqueos a proveedores de agua o electricidad son un ejemplo clásico</a:t>
            </a:r>
            <a:r>
              <a:rPr lang="fr-CH" altLang="fr-FR" dirty="0">
                <a:ea typeface="ＭＳ Ｐゴシック" panose="020B0600070205080204" pitchFamily="34" charset="-128"/>
              </a:rPr>
              <a:t> de</a:t>
            </a:r>
            <a:r>
              <a:rPr lang="en-US" altLang="fr-FR" i="1" dirty="0">
                <a:ea typeface="ＭＳ Ｐゴシック" panose="020B0600070205080204" pitchFamily="34" charset="-128"/>
              </a:rPr>
              <a:t> </a:t>
            </a:r>
            <a:r>
              <a:rPr lang="es-AR" altLang="fr-FR" i="1" noProof="0" dirty="0">
                <a:ea typeface="ＭＳ Ｐゴシック" panose="020B0600070205080204" pitchFamily="34" charset="-128"/>
              </a:rPr>
              <a:t>efecto indirecto en suministros críticos, como puede verse en esta imagen de una planta de tratamiento de agua que ha sido saqueada.</a:t>
            </a:r>
            <a:endParaRPr lang="es-AR" altLang="fr-FR" noProof="0" dirty="0">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BBB252B9-AB0E-4382-8387-6FAD070010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7213E5F-F469-4CC4-9803-7B80DAC6F50B}" type="slidenum">
              <a:rPr lang="fr-FR" altLang="de-DE" sz="1200" smtClean="0">
                <a:latin typeface="Calibri" panose="020F0502020204030204" pitchFamily="34" charset="0"/>
              </a:rPr>
              <a:pPr/>
              <a:t>19</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324648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959EE5BD-BB96-4278-AC23-965A173ABE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A89E1BFE-CEED-4DFD-A11C-89DD75F2A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AR" altLang="fr-FR" noProof="0" dirty="0">
                <a:ea typeface="ＭＳ Ｐゴシック" panose="020B0600070205080204" pitchFamily="34" charset="-128"/>
              </a:rPr>
              <a:t>Uno de los efectos directos obvios en las personas es la muerte de trabajadores esenciales debido a los conflictos. En consecuencia, hay menos personal que asiste al trabajo y menos personal que va al terreno para realizar operaciones de rutina y trabajo de mantenimiento.</a:t>
            </a:r>
          </a:p>
          <a:p>
            <a:pPr marL="171450" indent="-171450">
              <a:buFont typeface="Arial" panose="020B0604020202020204" pitchFamily="34" charset="0"/>
              <a:buChar char="•"/>
            </a:pPr>
            <a:r>
              <a:rPr lang="es-AR" altLang="fr-FR" noProof="0" dirty="0">
                <a:ea typeface="ＭＳ Ｐゴシック" panose="020B0600070205080204" pitchFamily="34" charset="-128"/>
              </a:rPr>
              <a:t>Otro efecto directo en las personas es el poco o nulo acceso a servicios. </a:t>
            </a:r>
            <a:r>
              <a:rPr lang="es-AR" altLang="fr-FR" b="1" noProof="0" dirty="0">
                <a:ea typeface="ＭＳ Ｐゴシック" panose="020B0600070205080204" pitchFamily="34" charset="-128"/>
              </a:rPr>
              <a:t>Aquí se observa un ejemplo del CICR brindando acceso seguro a trabajadores municipales para que puedan realizar reparaciones de emergencia.</a:t>
            </a:r>
          </a:p>
          <a:p>
            <a:pPr marL="171450" indent="-171450">
              <a:buFont typeface="Arial" panose="020B0604020202020204" pitchFamily="34" charset="0"/>
              <a:buChar char="•"/>
            </a:pPr>
            <a:r>
              <a:rPr lang="en-US" altLang="fr-FR" dirty="0">
                <a:ea typeface="ＭＳ Ｐゴシック" panose="020B0600070205080204" pitchFamily="34" charset="-128"/>
              </a:rPr>
              <a:t>Un </a:t>
            </a:r>
            <a:r>
              <a:rPr lang="es-AR" altLang="fr-FR" noProof="0" dirty="0">
                <a:ea typeface="ＭＳ Ｐゴシック" panose="020B0600070205080204" pitchFamily="34" charset="-128"/>
              </a:rPr>
              <a:t>efecto indirecto en las personas ocurre cuando un conflicto armado y las sanciones o embargos impuestos comienzan a afectar la economía del país. Lo que suele suceder en esos casos es que el salario del personal se reduce o se demora. En consecuencia, el personal de servicios renuncia o pierde motivación, lo que reduce, a la vez, la posibilidad de que se realicen operaciones de rutina y mantenimiento.</a:t>
            </a:r>
          </a:p>
        </p:txBody>
      </p:sp>
      <p:sp>
        <p:nvSpPr>
          <p:cNvPr id="119812" name="Slide Number Placeholder 3">
            <a:extLst>
              <a:ext uri="{FF2B5EF4-FFF2-40B4-BE49-F238E27FC236}">
                <a16:creationId xmlns:a16="http://schemas.microsoft.com/office/drawing/2014/main" id="{A7A4CE81-0227-497C-B5F4-BBC8D50DDE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9252819C-95CB-40A2-BB39-719AB68E31F7}" type="slidenum">
              <a:rPr lang="fr-FR" altLang="de-DE" sz="1200" smtClean="0">
                <a:latin typeface="Calibri" panose="020F0502020204030204" pitchFamily="34" charset="0"/>
              </a:rPr>
              <a:pPr/>
              <a:t>20</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198596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61FA030-AA74-4CC0-808B-75E21B81C3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C47DCF2-FA7E-4319-8D15-B1E4650CC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AR" altLang="fr-FR" i="1" noProof="0" dirty="0">
                <a:ea typeface="ＭＳ Ｐゴシック" panose="020B0600070205080204" pitchFamily="34" charset="-128"/>
              </a:rPr>
              <a:t>El efecto acumulativo </a:t>
            </a:r>
            <a:r>
              <a:rPr lang="es-AR" altLang="fr-FR" noProof="0" dirty="0">
                <a:ea typeface="ＭＳ Ｐゴシック" panose="020B0600070205080204" pitchFamily="34" charset="-128"/>
              </a:rPr>
              <a:t>es el deterioro a largo plazo del funcionamiento de servicios esenciales.</a:t>
            </a:r>
          </a:p>
          <a:p>
            <a:pPr marL="171450" indent="-171450">
              <a:buFont typeface="Arial" panose="020B0604020202020204" pitchFamily="34" charset="0"/>
              <a:buChar char="•"/>
            </a:pPr>
            <a:r>
              <a:rPr lang="es-AR" altLang="fr-FR" noProof="0" dirty="0">
                <a:ea typeface="ＭＳ Ｐゴシック" panose="020B0600070205080204" pitchFamily="34" charset="-128"/>
              </a:rPr>
              <a:t>Los efectos incrementales directos e indirectos afectan uno o más componentes críticos de los servicios esenciales.</a:t>
            </a:r>
          </a:p>
          <a:p>
            <a:pPr marL="171450" indent="-171450">
              <a:buFont typeface="Arial" panose="020B0604020202020204" pitchFamily="34" charset="0"/>
              <a:buChar char="•"/>
            </a:pPr>
            <a:r>
              <a:rPr lang="es-AR" altLang="fr-FR" noProof="0" dirty="0">
                <a:ea typeface="ＭＳ Ｐゴシック" panose="020B0600070205080204" pitchFamily="34" charset="-128"/>
              </a:rPr>
              <a:t>Los efectos acumulativos de los servicios esenciales pueden verse como un ciclo vicioso influenciado por efectos directos e indirectos. La acumulación afecta a la salud pública y podría contribuir al conflicto que inicialmente generó esta acumulación. El ciclo del efecto está dentro del ciclo de conflictos que caracteriza las emergencias complejas</a:t>
            </a:r>
            <a:r>
              <a:rPr lang="en-US" altLang="fr-FR" dirty="0">
                <a:ea typeface="ＭＳ Ｐゴシック" panose="020B0600070205080204" pitchFamily="34" charset="-128"/>
              </a:rPr>
              <a:t>.</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9B14AC19-3F8C-422C-9E40-43626A4EB5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5FA6A96-24A8-4B57-B5A2-8EB552C96BA0}" type="slidenum">
              <a:rPr lang="fr-FR" altLang="de-DE" sz="1200" smtClean="0">
                <a:latin typeface="Calibri" panose="020F0502020204030204" pitchFamily="34" charset="0"/>
              </a:rPr>
              <a:pPr/>
              <a:t>21</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213332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1EEB0478-EF32-42D0-B414-B765DA6073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6CFCF090-9122-4107-9B50-3B27CF083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anose="020B0600070205080204" pitchFamily="34" charset="-128"/>
            </a:endParaRPr>
          </a:p>
        </p:txBody>
      </p:sp>
      <p:sp>
        <p:nvSpPr>
          <p:cNvPr id="128004" name="Slide Number Placeholder 3">
            <a:extLst>
              <a:ext uri="{FF2B5EF4-FFF2-40B4-BE49-F238E27FC236}">
                <a16:creationId xmlns:a16="http://schemas.microsoft.com/office/drawing/2014/main" id="{B136B99B-1778-4FAF-9887-B0FB22126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D57CE0B-6F13-4BC4-B32F-75CFC85E26D5}" type="slidenum">
              <a:rPr lang="en-GB" altLang="fr-FR" sz="1200" smtClean="0">
                <a:solidFill>
                  <a:srgbClr val="000000"/>
                </a:solidFill>
                <a:latin typeface="Calibri" panose="020F0502020204030204" pitchFamily="34" charset="0"/>
              </a:rPr>
              <a:pPr/>
              <a:t>22</a:t>
            </a:fld>
            <a:endParaRPr lang="en-GB" altLang="fr-FR"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5585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8A19E1B-DCA1-4D02-87A2-8784174CA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5C0825F3-DF06-4660-9962-EFB91E086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A nivel mundial, hay cada más centros urbanos y más conflictos. Cerca de 50 millones de personas en todo el mundo se ven afectadas por conflictos armados en zonas urbanas. Además, se estima que el 80% de las personas desplazadas encuentran refugio en zonas urbanas y hay un marcado aumento de conflictos prolongados en todo el mundo, que genera un nivel sin precedentes de necesidades de ayuda humanitaria.</a:t>
            </a:r>
          </a:p>
          <a:p>
            <a:r>
              <a:rPr lang="es-AR" altLang="fr-FR" noProof="0" dirty="0">
                <a:ea typeface="ＭＳ Ｐゴシック" panose="020B0600070205080204" pitchFamily="34" charset="-128"/>
              </a:rPr>
              <a:t>Los conflictos prolongados en zonas urbanas implican un desafío para la respuesta humanitaria. El enfoque humanitario ha sido diseñado principalmente para abordar las necesidades en campamentos o en entornos rurales. No hay muchos conocimientos ni experiencias en entornos urbanos</a:t>
            </a:r>
            <a:r>
              <a:rPr lang="en-US" altLang="fr-FR" dirty="0">
                <a:ea typeface="ＭＳ Ｐゴシック" panose="020B0600070205080204" pitchFamily="34" charset="-128"/>
              </a:rPr>
              <a:t>.</a:t>
            </a:r>
            <a:r>
              <a:rPr lang="es-AR" altLang="fr-FR" noProof="0" dirty="0">
                <a:ea typeface="ＭＳ Ｐゴシック" panose="020B0600070205080204" pitchFamily="34" charset="-128"/>
              </a:rPr>
              <a:t> Además, los mecanismos de programas y financiamiento, en general anuales, no se adaptan a la respuesta a crisis humanitarias debido al carácter prolongado de los conflictos armados.</a:t>
            </a:r>
          </a:p>
          <a:p>
            <a:endParaRPr lang="fr-CH" altLang="fr-FR" dirty="0">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16B0892B-96B6-424B-99F0-8F1D6603DA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D107BF5-0933-401B-878C-397F55ABDF8B}" type="slidenum">
              <a:rPr lang="fr-FR" altLang="de-DE" sz="1200" smtClean="0">
                <a:latin typeface="Calibri" panose="020F0502020204030204" pitchFamily="34" charset="0"/>
              </a:rPr>
              <a:pPr/>
              <a:t>5</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127444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9018B0F8-D175-429A-A9F2-4AAAD4786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A5CCA458-F5F3-4543-A77B-BBDD13ADF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El efecto acumulativo de crisis urbanas prolongadas y la erosión de servicios públicos que suelen traer aparejada, en general, causan  desplazamientos de población (hacia comunidades de acogida, instalaciones comunales o campamentos). </a:t>
            </a:r>
          </a:p>
        </p:txBody>
      </p:sp>
      <p:sp>
        <p:nvSpPr>
          <p:cNvPr id="130052" name="Slide Number Placeholder 3">
            <a:extLst>
              <a:ext uri="{FF2B5EF4-FFF2-40B4-BE49-F238E27FC236}">
                <a16:creationId xmlns:a16="http://schemas.microsoft.com/office/drawing/2014/main" id="{11363279-4D0D-4F33-AA1B-1D07830996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FF7CF64D-5B8C-4034-9C01-60F449A7F994}" type="slidenum">
              <a:rPr lang="en-GB" altLang="fr-FR" sz="1200" smtClean="0">
                <a:solidFill>
                  <a:srgbClr val="000000"/>
                </a:solidFill>
                <a:latin typeface="Calibri" panose="020F0502020204030204" pitchFamily="34" charset="0"/>
              </a:rPr>
              <a:pPr/>
              <a:t>23</a:t>
            </a:fld>
            <a:endParaRPr lang="en-GB" altLang="fr-FR"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8190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0A79CE46-6F7D-4A84-80A3-6D50BC987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E1175663-3495-45B5-94DE-39B7136FA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AR" altLang="fr-FR" noProof="0" dirty="0">
                <a:ea typeface="ＭＳ Ｐゴシック" panose="020B0600070205080204" pitchFamily="34" charset="-128"/>
              </a:rPr>
              <a:t>El efecto acumulativo de conflictos armados prolongados en la salud pública es más difícil de rastrear que su efecto en la calidad de la cobertura de cualquier servicio esencial.</a:t>
            </a:r>
          </a:p>
          <a:p>
            <a:pPr marL="171450" indent="-171450">
              <a:buFont typeface="Arial" panose="020B0604020202020204" pitchFamily="34" charset="0"/>
              <a:buChar char="•"/>
            </a:pPr>
            <a:r>
              <a:rPr lang="es-AR" altLang="fr-FR" noProof="0" dirty="0">
                <a:ea typeface="ＭＳ Ｐゴシック" panose="020B0600070205080204" pitchFamily="34" charset="-128"/>
              </a:rPr>
              <a:t>Incluso una mínima interrupción del suministro de agua potable (como podría ocurrir al inicio de las hostilidades) puede incrementar en gran medida la posibilidad de enfermedades infecciosas ya presentes en el ambiente incluso si la calidad del servicio era originalmente adecuada.</a:t>
            </a:r>
          </a:p>
          <a:p>
            <a:pPr marL="171450" indent="-171450">
              <a:buFont typeface="Arial" panose="020B0604020202020204" pitchFamily="34" charset="0"/>
              <a:buChar char="•"/>
            </a:pPr>
            <a:r>
              <a:rPr lang="es-AR" altLang="fr-FR" noProof="0" dirty="0">
                <a:ea typeface="ＭＳ Ｐゴシック" panose="020B0600070205080204" pitchFamily="34" charset="-128"/>
              </a:rPr>
              <a:t>A medida que las personas desarrollan inmunidad ante reiteradas interrupciones del servicio de agua, se vuelve difícil generalizar el efecto que una interrupción podría tener en la salud general de la población.</a:t>
            </a:r>
            <a:r>
              <a:rPr lang="en-US" altLang="fr-FR" dirty="0">
                <a:ea typeface="ＭＳ Ｐゴシック" panose="020B0600070205080204" pitchFamily="34" charset="-128"/>
              </a:rPr>
              <a:t> </a:t>
            </a:r>
          </a:p>
          <a:p>
            <a:pPr marL="171450" indent="-171450">
              <a:buFont typeface="Arial" panose="020B0604020202020204" pitchFamily="34" charset="0"/>
              <a:buChar char="•"/>
            </a:pPr>
            <a:r>
              <a:rPr lang="en-US" altLang="fr-FR" b="1" dirty="0">
                <a:ea typeface="ＭＳ Ｐゴシック" panose="020B0600070205080204" pitchFamily="34" charset="-128"/>
              </a:rPr>
              <a:t>Sin embargo, el </a:t>
            </a:r>
            <a:r>
              <a:rPr lang="es-AR" altLang="fr-FR" b="1" noProof="0" dirty="0">
                <a:ea typeface="ＭＳ Ｐゴシック" panose="020B0600070205080204" pitchFamily="34" charset="-128"/>
              </a:rPr>
              <a:t>riesgo de un incremento sostenido de la incidencia de enfermedades endémicas es aún mayor si el conflicto genera la movilización de más personas y cepas de enfermedades a las ciudades, en particular cuando los desplazamientos de las personas coinciden con la mala calidad del tratamiento del agua y de aguas residuales y con campañas de inmunización incompletas</a:t>
            </a:r>
            <a:r>
              <a:rPr lang="en-US" altLang="fr-FR" b="1" dirty="0">
                <a:ea typeface="ＭＳ Ｐゴシック" panose="020B0600070205080204" pitchFamily="34" charset="-128"/>
              </a:rPr>
              <a:t>.</a:t>
            </a:r>
            <a:endParaRPr lang="fr-CH" altLang="fr-FR" b="1"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25956" name="Slide Number Placeholder 3">
            <a:extLst>
              <a:ext uri="{FF2B5EF4-FFF2-40B4-BE49-F238E27FC236}">
                <a16:creationId xmlns:a16="http://schemas.microsoft.com/office/drawing/2014/main" id="{48A90AF7-D496-42A8-9485-B0158CE8D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F2A67D8-AB5F-42BF-A302-0DA243100D8C}" type="slidenum">
              <a:rPr lang="fr-FR" altLang="de-DE" sz="1200" smtClean="0">
                <a:latin typeface="Calibri" panose="020F0502020204030204" pitchFamily="34" charset="0"/>
              </a:rPr>
              <a:pPr/>
              <a:t>24</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3714446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8D608E6A-EB93-4058-A788-AB21CAD32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648C6CE4-A819-492D-9F1C-0D482838AF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ltLang="fr-FR" noProof="0" dirty="0">
                <a:ea typeface="ＭＳ Ｐゴシック" panose="020B0600070205080204" pitchFamily="34" charset="-128"/>
              </a:rPr>
              <a:t>La respuesta humanitaria en zonas urbanas es un gran desafío que plantean las crisis humanitarias actuales. Para sintetizar esta introducción a contextos urbanos, veremos el siguiente video de animación que enumera los mensajes clave e introduce los temas siguientes.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t>(</a:t>
            </a:r>
            <a:r>
              <a:rPr lang="en-US" altLang="fr-FR" dirty="0">
                <a:highlight>
                  <a:srgbClr val="FFFF00"/>
                </a:highlight>
              </a:rPr>
              <a:t> Video SARC Homs Branch WATSAN)</a:t>
            </a:r>
            <a:endParaRPr lang="fr-CH" altLang="fr-FR" dirty="0">
              <a:highlight>
                <a:srgbClr val="FFFF00"/>
              </a:highlight>
            </a:endParaRPr>
          </a:p>
          <a:p>
            <a:endParaRPr lang="en-US" altLang="fr-FR" dirty="0">
              <a:ea typeface="ＭＳ Ｐゴシック" panose="020B0600070205080204" pitchFamily="34" charset="-128"/>
            </a:endParaRPr>
          </a:p>
        </p:txBody>
      </p:sp>
      <p:sp>
        <p:nvSpPr>
          <p:cNvPr id="132100" name="Slide Number Placeholder 3">
            <a:extLst>
              <a:ext uri="{FF2B5EF4-FFF2-40B4-BE49-F238E27FC236}">
                <a16:creationId xmlns:a16="http://schemas.microsoft.com/office/drawing/2014/main" id="{84961D1A-1373-431B-AD88-3ACAD397F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0DFD505-DEE0-4E49-BD1B-B3CFB61ADD5A}" type="slidenum">
              <a:rPr lang="fr-FR" altLang="de-DE" sz="1200" smtClean="0">
                <a:latin typeface="Calibri" panose="020F0502020204030204" pitchFamily="34" charset="0"/>
              </a:rPr>
              <a:pPr/>
              <a:t>25</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92468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351266F3-FE26-4592-A82E-AEA31D99D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D5E14C60-FA0F-4E97-A2E2-58279B6B3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s-AR" altLang="fr-FR" noProof="0" dirty="0">
                <a:ea typeface="ＭＳ Ｐゴシック" panose="020B0600070205080204" pitchFamily="34" charset="-128"/>
              </a:rPr>
              <a:t>Aquí conceptualizamos el desafío de mantener servicios esenciales en contextos urbanos donde se libran conflictos armados prolongados.</a:t>
            </a:r>
          </a:p>
          <a:p>
            <a:pPr marL="171450" indent="-171450">
              <a:buFont typeface="Arial" panose="020B0604020202020204" pitchFamily="34" charset="0"/>
              <a:buChar char="•"/>
            </a:pPr>
            <a:r>
              <a:rPr lang="es-AR" altLang="fr-FR" b="1" noProof="0" dirty="0">
                <a:ea typeface="ＭＳ Ｐゴシック" panose="020B0600070205080204" pitchFamily="34" charset="-128"/>
              </a:rPr>
              <a:t>A medida que la calidad de servicios disminuye acumulativamente con el paso del tiempo, como consecuencia de efectos directos e indirectos, los efectos en los residentes crecen exponencialmente. </a:t>
            </a:r>
          </a:p>
          <a:p>
            <a:pPr marL="171450" indent="-171450">
              <a:buFont typeface="Arial" panose="020B0604020202020204" pitchFamily="34" charset="0"/>
              <a:buChar char="•"/>
            </a:pPr>
            <a:r>
              <a:rPr lang="es-AR" altLang="fr-FR" b="1" noProof="0" dirty="0">
                <a:ea typeface="ＭＳ Ｐゴシック" panose="020B0600070205080204" pitchFamily="34" charset="-128"/>
              </a:rPr>
              <a:t>Desafortunadamente, la acción humanitaria suele enfocarse en intervenciones “simples” a corto plazo (enfoque apaga incendios), p. ej., distribución de agua en camiones, en lugar de implementar una rehabilitación sustentable. La reparación de los sistemas a gran escala suele ser muy costosa y compleja para los organismos humanitarios y las municipalidades, en especial si el sistema sufrió un deterioro con el paso del tiempo, a través de efectos acumulativos.</a:t>
            </a:r>
          </a:p>
        </p:txBody>
      </p:sp>
      <p:sp>
        <p:nvSpPr>
          <p:cNvPr id="136196" name="Slide Number Placeholder 3">
            <a:extLst>
              <a:ext uri="{FF2B5EF4-FFF2-40B4-BE49-F238E27FC236}">
                <a16:creationId xmlns:a16="http://schemas.microsoft.com/office/drawing/2014/main" id="{CA849C90-22C6-47D8-B1AB-460DBF08D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1890028-AACA-431F-B2B9-B77F92F31860}" type="slidenum">
              <a:rPr lang="fr-FR" altLang="de-DE" sz="1200" smtClean="0">
                <a:latin typeface="Calibri" panose="020F0502020204030204" pitchFamily="34" charset="0"/>
              </a:rPr>
              <a:pPr/>
              <a:t>26</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11566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ltLang="fr-FR" noProof="0" dirty="0">
                <a:ea typeface="ＭＳ Ｐゴシック" panose="020B0600070205080204" pitchFamily="34" charset="-128"/>
              </a:rPr>
              <a:t>Hemos visto la naturaleza y el alcance de los efectos de la privación de servicios urbanos durante conflictos armados. Sin dudas, se necesita un cambio de los paradigmas de asistencia tradicional a paradigmas que tomen en consideración las realidades y necesidades a largo plazo en zonas urbanas afectadas por conflictos armados en curso.</a:t>
            </a:r>
          </a:p>
          <a:p>
            <a:pPr marL="0" marR="0" lvl="0" indent="0" algn="l" defTabSz="914400" rtl="0" eaLnBrk="1" fontAlgn="auto" latinLnBrk="0" hangingPunct="1">
              <a:lnSpc>
                <a:spcPct val="100000"/>
              </a:lnSpc>
              <a:spcBef>
                <a:spcPts val="0"/>
              </a:spcBef>
              <a:spcAft>
                <a:spcPts val="0"/>
              </a:spcAft>
              <a:buClrTx/>
              <a:buSzTx/>
              <a:buFontTx/>
              <a:buNone/>
              <a:tabLst/>
              <a:defRPr/>
            </a:pPr>
            <a:r>
              <a:rPr lang="es-AR" altLang="fr-FR" noProof="0" dirty="0">
                <a:ea typeface="ＭＳ Ｐゴシック" panose="020B0600070205080204" pitchFamily="34" charset="-128"/>
                <a:sym typeface="Wingdings" panose="05000000000000000000" pitchFamily="2" charset="2"/>
              </a:rPr>
              <a:t> Cómo sugeriría una manera de enfrentar los desafíos para dar una respuesta correcta en el lugar y momento adecuado. El objetivo principal es analizar la importancia de la respuesta humanitaria a la interrupción de servicios urbanos en conflictos prolongados.</a:t>
            </a:r>
            <a:endParaRPr lang="es-AR" noProof="0" dirty="0"/>
          </a:p>
        </p:txBody>
      </p:sp>
      <p:sp>
        <p:nvSpPr>
          <p:cNvPr id="4" name="Slide Number Placeholder 3"/>
          <p:cNvSpPr>
            <a:spLocks noGrp="1"/>
          </p:cNvSpPr>
          <p:nvPr>
            <p:ph type="sldNum" sz="quarter" idx="10"/>
          </p:nvPr>
        </p:nvSpPr>
        <p:spPr/>
        <p:txBody>
          <a:bodyPr/>
          <a:lstStyle/>
          <a:p>
            <a:fld id="{BC56A1BF-1CC1-4BBD-88CF-BFED76E52D9D}" type="slidenum">
              <a:rPr lang="fr-CH" smtClean="0"/>
              <a:t>27</a:t>
            </a:fld>
            <a:endParaRPr lang="fr-CH" dirty="0"/>
          </a:p>
        </p:txBody>
      </p:sp>
    </p:spTree>
    <p:extLst>
      <p:ext uri="{BB962C8B-B14F-4D97-AF65-F5344CB8AC3E}">
        <p14:creationId xmlns:p14="http://schemas.microsoft.com/office/powerpoint/2010/main" val="288247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fr-FR" b="1" i="0" dirty="0">
                <a:ea typeface="ＭＳ Ｐゴシック" panose="020B0600070205080204" pitchFamily="34" charset="-128"/>
              </a:rPr>
              <a:t>Los </a:t>
            </a:r>
            <a:r>
              <a:rPr lang="es-AR" altLang="fr-FR" b="1" i="0" noProof="0" dirty="0">
                <a:ea typeface="ＭＳ Ｐゴシック" panose="020B0600070205080204" pitchFamily="34" charset="-128"/>
              </a:rPr>
              <a:t>donantes deben reconsiderar su esquema de financiamiento </a:t>
            </a:r>
            <a:r>
              <a:rPr lang="es-AR" altLang="fr-FR" i="0" noProof="0" dirty="0">
                <a:ea typeface="ＭＳ Ｐゴシック" panose="020B0600070205080204" pitchFamily="34" charset="-128"/>
              </a:rPr>
              <a:t>para poder cubrir la escala y la duración del desafío. Los esfuerzos de socorro, rehabilitación y desarrollo serán más costosos y llevarán más tiempo si los organismos humanitarios en coordinación con los proveedores de servicios no son capaces de mitigar las consecuencias de los efectos indirectos y acumulativos</a:t>
            </a:r>
            <a:r>
              <a:rPr lang="es-AR" altLang="fr-FR" noProof="0" dirty="0">
                <a:ea typeface="ＭＳ Ｐゴシック" panose="020B0600070205080204" pitchFamily="34" charset="-128"/>
              </a:rPr>
              <a:t>. El financiamiento de doce meses para la asistencia en desastres o conflictos cortos no es adecuado para estabilizar o restaurar los servicios urbanos esenciales en conflictos armados prolongados. Para poder hacer frente a la complejidad de los servicios urbanos esenciales durante conflictos armados prolongados, se necesitan presupuestos más amplios que cubran un período de tiempo más largo</a:t>
            </a:r>
            <a:r>
              <a:rPr lang="en-US" altLang="fr-FR" dirty="0">
                <a:ea typeface="ＭＳ Ｐゴシック" panose="020B0600070205080204" pitchFamily="34" charset="-128"/>
              </a:rPr>
              <a:t>.</a:t>
            </a:r>
            <a:endParaRPr lang="fr-CH" altLang="fr-FR" dirty="0">
              <a:ea typeface="ＭＳ Ｐゴシック" panose="020B0600070205080204" pitchFamily="34" charset="-128"/>
            </a:endParaRPr>
          </a:p>
          <a:p>
            <a:pPr marL="171450" indent="-171450">
              <a:buFont typeface="Arial" panose="020B0604020202020204" pitchFamily="34" charset="0"/>
              <a:buChar char="•"/>
            </a:pPr>
            <a:r>
              <a:rPr lang="es-AR" altLang="fr-FR" noProof="0" dirty="0">
                <a:ea typeface="ＭＳ Ｐゴシック" panose="020B0600070205080204" pitchFamily="34" charset="-128"/>
              </a:rPr>
              <a:t>Los servicios esenciales dependen de tres componentes críticos (las personas, la infraestructura y los suministros). En general, la experiencia demuestra que, de todos los componentes de los servicios esenciales, las “personas” podrían ser las más importantes. </a:t>
            </a:r>
            <a:r>
              <a:rPr lang="es-AR" altLang="fr-FR" b="1" noProof="0" dirty="0">
                <a:ea typeface="ＭＳ Ｐゴシック" panose="020B0600070205080204" pitchFamily="34" charset="-128"/>
              </a:rPr>
              <a:t>Una alianza efectiva con las autoridades locales </a:t>
            </a:r>
            <a:r>
              <a:rPr lang="es-AR" altLang="fr-FR" noProof="0" dirty="0">
                <a:ea typeface="ＭＳ Ｐゴシック" panose="020B0600070205080204" pitchFamily="34" charset="-128"/>
              </a:rPr>
              <a:t>y los prestadores de servicios es indispensable en entornos urbanos complejos, incluso más que en zonas rurales donde las personas pueden organizarse para cubrir servicios de menor complejidad</a:t>
            </a:r>
            <a:r>
              <a:rPr lang="en-US" altLang="fr-FR" dirty="0">
                <a:ea typeface="ＭＳ Ｐゴシック" panose="020B0600070205080204" pitchFamily="34" charset="-128"/>
              </a:rPr>
              <a:t>.</a:t>
            </a:r>
          </a:p>
          <a:p>
            <a:pPr marL="171450" indent="-171450">
              <a:buFont typeface="Arial" panose="020B0604020202020204" pitchFamily="34" charset="0"/>
              <a:buChar char="•"/>
            </a:pPr>
            <a:r>
              <a:rPr lang="es-AR" altLang="fr-FR" noProof="0" dirty="0">
                <a:ea typeface="ＭＳ Ｐゴシック" panose="020B0600070205080204" pitchFamily="34" charset="-128"/>
              </a:rPr>
              <a:t>En</a:t>
            </a:r>
            <a:r>
              <a:rPr lang="en-US" altLang="fr-FR" dirty="0">
                <a:ea typeface="ＭＳ Ｐゴシック" panose="020B0600070205080204" pitchFamily="34" charset="-128"/>
              </a:rPr>
              <a:t> general </a:t>
            </a:r>
            <a:r>
              <a:rPr lang="es-AR" altLang="fr-FR" noProof="0" dirty="0">
                <a:ea typeface="ＭＳ Ｐゴシック" panose="020B0600070205080204" pitchFamily="34" charset="-128"/>
              </a:rPr>
              <a:t>está</a:t>
            </a:r>
            <a:r>
              <a:rPr lang="en-US" altLang="fr-FR" dirty="0">
                <a:ea typeface="ＭＳ Ｐゴシック" panose="020B0600070205080204" pitchFamily="34" charset="-128"/>
              </a:rPr>
              <a:t> </a:t>
            </a:r>
            <a:r>
              <a:rPr lang="es-AR" altLang="fr-FR" noProof="0" dirty="0">
                <a:ea typeface="ＭＳ Ｐゴシック" panose="020B0600070205080204" pitchFamily="34" charset="-128"/>
              </a:rPr>
              <a:t>aceptado</a:t>
            </a:r>
            <a:r>
              <a:rPr lang="en-US" altLang="fr-FR" dirty="0">
                <a:ea typeface="ＭＳ Ｐゴシック" panose="020B0600070205080204" pitchFamily="34" charset="-128"/>
              </a:rPr>
              <a:t> que </a:t>
            </a:r>
            <a:r>
              <a:rPr lang="en-US" altLang="fr-FR" b="1" dirty="0">
                <a:ea typeface="ＭＳ Ｐゴシック" panose="020B0600070205080204" pitchFamily="34" charset="-128"/>
              </a:rPr>
              <a:t>la </a:t>
            </a:r>
            <a:r>
              <a:rPr lang="es-AR" altLang="fr-FR" b="1" noProof="0" dirty="0">
                <a:ea typeface="ＭＳ Ｐゴシック" panose="020B0600070205080204" pitchFamily="34" charset="-128"/>
              </a:rPr>
              <a:t>inclusión</a:t>
            </a:r>
            <a:r>
              <a:rPr lang="en-US" altLang="fr-FR" b="1" dirty="0">
                <a:ea typeface="ＭＳ Ｐゴシック" panose="020B0600070205080204" pitchFamily="34" charset="-128"/>
              </a:rPr>
              <a:t> de </a:t>
            </a:r>
            <a:r>
              <a:rPr lang="es-AR" altLang="fr-FR" b="1" noProof="0" dirty="0">
                <a:ea typeface="ＭＳ Ｐゴシック" panose="020B0600070205080204" pitchFamily="34" charset="-128"/>
              </a:rPr>
              <a:t>beneficiarios</a:t>
            </a:r>
            <a:r>
              <a:rPr lang="en-US" altLang="fr-FR" b="1" dirty="0">
                <a:ea typeface="ＭＳ Ｐゴシック" panose="020B0600070205080204" pitchFamily="34" charset="-128"/>
              </a:rPr>
              <a:t> </a:t>
            </a:r>
            <a:r>
              <a:rPr lang="es-AR" altLang="fr-FR" noProof="0" dirty="0">
                <a:ea typeface="ＭＳ Ｐゴシック" panose="020B0600070205080204" pitchFamily="34" charset="-128"/>
              </a:rPr>
              <a:t>en el diseño, la implementación y la gestión es vital para obtener resultados efectivos y sustentables en cualquier intervención. Sin embargo, la inclusión de la comunidad en zonas urbanas es muy diferente de lo que sucede en zonas rurales. Trabajar con residentes locales para reparar o rehabilitar servicios esenciales en contextos urbanos también tiene sus propios desafíos. La asistencia humanitaria no debe solo centrarse en un enfoque de asistencia basado en la comunidad. Puede traer más beneficios restaurar el agua en un vecindario entero (reparando el conducto de transmisión) que asistir a nivel de mecanismos de subsistencia de las viviendas</a:t>
            </a:r>
            <a:r>
              <a:rPr lang="en-US" altLang="fr-FR" dirty="0">
                <a:ea typeface="ＭＳ Ｐゴシック" panose="020B0600070205080204" pitchFamily="34" charset="-128"/>
              </a:rPr>
              <a:t>.</a:t>
            </a:r>
          </a:p>
          <a:p>
            <a:pPr marL="171450" indent="-171450">
              <a:buFont typeface="Arial" panose="020B0604020202020204" pitchFamily="34" charset="0"/>
              <a:buChar char="•"/>
            </a:pPr>
            <a:r>
              <a:rPr lang="es-AR" altLang="fr-FR" b="1" noProof="0" dirty="0">
                <a:ea typeface="ＭＳ Ｐゴシック" panose="020B0600070205080204" pitchFamily="34" charset="-128"/>
              </a:rPr>
              <a:t>El derecho internacional humanitario (DIH) ofrece protección.</a:t>
            </a:r>
            <a:r>
              <a:rPr lang="es-AR" altLang="fr-FR" noProof="0" dirty="0">
                <a:ea typeface="ＭＳ Ｐゴシック" panose="020B0600070205080204" pitchFamily="34" charset="-128"/>
              </a:rPr>
              <a:t> Sin bien el DIH protege los componentes de servicio de los efectos directos e indirectos de los conflictos armados, existen desafíos específicos de su interpretación y aplicabilidad en guerras urbanas, en particular cuando el DIH brinda protección contra efectos indirectos o acumulativos de las hostilidades en servicios esenciales. El CICR está trabajando para encontrar maneras de abordar estos desafíos, en particular a través de sus estudios sobre el uso de armas explosivas en zonas pobladas</a:t>
            </a:r>
            <a:r>
              <a:rPr lang="en-US" altLang="fr-FR" dirty="0">
                <a:ea typeface="ＭＳ Ｐゴシック" panose="020B0600070205080204" pitchFamily="34" charset="-128"/>
              </a:rPr>
              <a:t>.</a:t>
            </a:r>
            <a:endParaRPr lang="fr-CH" altLang="fr-FR" dirty="0">
              <a:ea typeface="ＭＳ Ｐゴシック" panose="020B060007020508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altLang="fr-FR" b="1" noProof="0" dirty="0">
                <a:ea typeface="ＭＳ Ｐゴシック" panose="020B0600070205080204" pitchFamily="34" charset="-128"/>
              </a:rPr>
              <a:t>Las distinciones entre las etapas de respuesta de socorro-rehabilitación-desarrollo no son necesariamente relevantes en contextos urbanos. </a:t>
            </a:r>
            <a:r>
              <a:rPr lang="es-AR" altLang="fr-FR" noProof="0" dirty="0">
                <a:ea typeface="ＭＳ Ｐゴシック" panose="020B0600070205080204" pitchFamily="34" charset="-128"/>
              </a:rPr>
              <a:t>Se pueden necesitar varios tipos de programas en la misma ciudad. Por ejemplo, en 2010, en Bagdad, las intervenciones del CICR cubrieron un amplio espectro: proyectos de infraestructura hospitalaria y de agua, para apoyar los planes de desarrollo a largo plazo del gobierno</a:t>
            </a:r>
            <a:r>
              <a:rPr lang="en-US" altLang="fr-FR" dirty="0">
                <a:ea typeface="ＭＳ Ｐゴシック" panose="020B0600070205080204" pitchFamily="34" charset="-128"/>
              </a:rPr>
              <a:t>, </a:t>
            </a:r>
            <a:r>
              <a:rPr lang="es-AR" altLang="fr-FR" dirty="0">
                <a:ea typeface="ＭＳ Ｐゴシック" panose="020B0600070205080204" pitchFamily="34" charset="-128"/>
              </a:rPr>
              <a:t>así como mantenimiento básico de instalaciones de salud y de agua existentes</a:t>
            </a:r>
            <a:r>
              <a:rPr lang="en-US" altLang="fr-FR" dirty="0">
                <a:ea typeface="ＭＳ Ｐゴシック" panose="020B0600070205080204" pitchFamily="34" charset="-128"/>
              </a:rPr>
              <a:t> </a:t>
            </a:r>
            <a:r>
              <a:rPr lang="es-AR" altLang="fr-FR" noProof="0" dirty="0">
                <a:ea typeface="ＭＳ Ｐゴシック" panose="020B0600070205080204" pitchFamily="34" charset="-128"/>
              </a:rPr>
              <a:t>(que podrían catalogarse como “reconstrucción”) y programas de camiones para distribuir agua en asentamientos informales de personas internamente desplazadas (una actividad típica de “socorro”</a:t>
            </a:r>
            <a:r>
              <a:rPr lang="en-US" altLang="fr-FR" dirty="0">
                <a:ea typeface="ＭＳ Ｐゴシック" panose="020B0600070205080204" pitchFamily="34" charset="-128"/>
              </a:rPr>
              <a:t>).</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28</a:t>
            </a:fld>
            <a:endParaRPr lang="fr-CH" dirty="0"/>
          </a:p>
        </p:txBody>
      </p:sp>
    </p:spTree>
    <p:extLst>
      <p:ext uri="{BB962C8B-B14F-4D97-AF65-F5344CB8AC3E}">
        <p14:creationId xmlns:p14="http://schemas.microsoft.com/office/powerpoint/2010/main" val="64776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29</a:t>
            </a:fld>
            <a:endParaRPr lang="fr-CH" dirty="0"/>
          </a:p>
        </p:txBody>
      </p:sp>
    </p:spTree>
    <p:extLst>
      <p:ext uri="{BB962C8B-B14F-4D97-AF65-F5344CB8AC3E}">
        <p14:creationId xmlns:p14="http://schemas.microsoft.com/office/powerpoint/2010/main" val="280137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1D99920A-098F-4569-A3A4-09FF41FF9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1D0A1734-635B-4285-8197-648283A144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Finalmente, es necesario realizar más </a:t>
            </a:r>
            <a:r>
              <a:rPr lang="es-AR" altLang="fr-FR" b="1" noProof="0" dirty="0">
                <a:ea typeface="ＭＳ Ｐゴシック" panose="020B0600070205080204" pitchFamily="34" charset="-128"/>
              </a:rPr>
              <a:t>trabajo de investigación sobre el efecto de las interrupciones de servicios urbanos en la vida de las personas con el paso del tiempo.</a:t>
            </a:r>
            <a:r>
              <a:rPr lang="es-AR" altLang="fr-FR" noProof="0" dirty="0">
                <a:ea typeface="ＭＳ Ｐゴシック" panose="020B0600070205080204" pitchFamily="34" charset="-128"/>
              </a:rPr>
              <a:t> Es prioritario comprender cómo la interrupción de servicios afecta los medios de subsistencia de las personas, la seguridad alimentaria, la seguridad humana y la salud. Muchos organismos humanitarios tienen programas que apuntan al efecto directo de estas interrupciones pero no a los efectos indirectos o acumulativos sobre las cuestiones humanitarias interconectadas de interés.</a:t>
            </a:r>
          </a:p>
        </p:txBody>
      </p:sp>
      <p:sp>
        <p:nvSpPr>
          <p:cNvPr id="149508" name="Slide Number Placeholder 3">
            <a:extLst>
              <a:ext uri="{FF2B5EF4-FFF2-40B4-BE49-F238E27FC236}">
                <a16:creationId xmlns:a16="http://schemas.microsoft.com/office/drawing/2014/main" id="{2DEF6D57-69D6-4B3A-939C-E061B00B8A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F372F85-5B86-4F35-A031-79F16066FF98}" type="slidenum">
              <a:rPr lang="fr-FR" altLang="de-DE" sz="1200" smtClean="0">
                <a:latin typeface="Calibri" panose="020F0502020204030204" pitchFamily="34" charset="0"/>
              </a:rPr>
              <a:pPr/>
              <a:t>30</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29353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E3619B3-81BF-4DA1-B67C-5CEEAE71DA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26D38424-4334-4C09-BCDB-3DF43F64CF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solidFill>
                  <a:schemeClr val="bg1"/>
                </a:solidFill>
                <a:latin typeface="Arial" panose="020B0604020202020204" pitchFamily="34" charset="0"/>
                <a:ea typeface="ＭＳ Ｐゴシック" panose="020B0600070205080204" pitchFamily="34" charset="-128"/>
              </a:rPr>
              <a:t>El </a:t>
            </a:r>
            <a:r>
              <a:rPr lang="es-AR" altLang="fr-FR" noProof="0" dirty="0">
                <a:solidFill>
                  <a:schemeClr val="bg1"/>
                </a:solidFill>
                <a:latin typeface="Arial" panose="020B0604020202020204" pitchFamily="34" charset="0"/>
                <a:ea typeface="ＭＳ Ｐゴシック" panose="020B0600070205080204" pitchFamily="34" charset="-128"/>
              </a:rPr>
              <a:t>promedio de tiempo que el CICR ha estado presente en los países donde lleva adelante las diez operaciones más prolongadas es mayor a 36 años.</a:t>
            </a:r>
          </a:p>
        </p:txBody>
      </p:sp>
      <p:sp>
        <p:nvSpPr>
          <p:cNvPr id="90116" name="Slide Number Placeholder 3">
            <a:extLst>
              <a:ext uri="{FF2B5EF4-FFF2-40B4-BE49-F238E27FC236}">
                <a16:creationId xmlns:a16="http://schemas.microsoft.com/office/drawing/2014/main" id="{78E90ECF-BACE-441E-B073-82EF175EEF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30570E4-5F04-4F48-8BF0-1BAC05F835B8}" type="slidenum">
              <a:rPr lang="fr-FR" altLang="de-DE" sz="1200" smtClean="0">
                <a:latin typeface="Calibri" panose="020F0502020204030204" pitchFamily="34" charset="0"/>
              </a:rPr>
              <a:pPr/>
              <a:t>6</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156505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5E210C7-C596-443E-BC40-D51F25DBB1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AEA99B7E-37FF-4AC4-8BC0-32DFEFE7F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Sin dudas, las zonas urbanas son complejas, así como su definición… Tokio y una aldea de 2.000 personas en Angola son clasificadas oficialmente como “urbanas”. No existe un acuerdo sobre la definición del término. La definición de “urbano” se formula, en general, en función de la densidad de la población o el área geográfica definida por las autoridades municipales</a:t>
            </a:r>
            <a:r>
              <a:rPr lang="en-US" altLang="fr-FR" dirty="0">
                <a:ea typeface="ＭＳ Ｐゴシック" panose="020B0600070205080204" pitchFamily="34" charset="-128"/>
              </a:rPr>
              <a:t>.  </a:t>
            </a:r>
          </a:p>
          <a:p>
            <a:endParaRPr lang="es-AR" altLang="fr-FR" noProof="0" dirty="0">
              <a:ea typeface="ＭＳ Ｐゴシック" panose="020B0600070205080204" pitchFamily="34" charset="-128"/>
            </a:endParaRPr>
          </a:p>
          <a:p>
            <a:r>
              <a:rPr lang="es-AR" altLang="fr-FR" noProof="0" dirty="0">
                <a:ea typeface="ＭＳ Ｐゴシック" panose="020B0600070205080204" pitchFamily="34" charset="-128"/>
                <a:sym typeface="Wingdings" panose="05000000000000000000" pitchFamily="2" charset="2"/>
              </a:rPr>
              <a:t> </a:t>
            </a:r>
            <a:r>
              <a:rPr lang="es-AR" altLang="fr-FR" noProof="0" dirty="0">
                <a:ea typeface="ＭＳ Ｐゴシック" panose="020B0600070205080204" pitchFamily="34" charset="-128"/>
              </a:rPr>
              <a:t>En este curso, adoptaremos un enfoque distinto. Propondremos que, para la acción humanitaria, “contexto urbano” debería definirse como </a:t>
            </a:r>
            <a:r>
              <a:rPr lang="es-AR" altLang="fr-FR" b="1" i="1" noProof="0" dirty="0">
                <a:ea typeface="ＭＳ Ｐゴシック" panose="020B0600070205080204" pitchFamily="34" charset="-128"/>
              </a:rPr>
              <a:t>la zona en la que residen personas civiles vulnerables a interrupciones de los servicios esenciales y de la red de componentes que facilitan esos servicios.</a:t>
            </a:r>
          </a:p>
          <a:p>
            <a:endParaRPr lang="en-US" altLang="fr-FR" dirty="0">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CD3E75BE-7DF2-4AEA-B169-4CB47CEBB3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AA5E44D-F103-4385-8913-26E960A496FA}" type="slidenum">
              <a:rPr lang="fr-FR" altLang="de-DE" sz="1200" smtClean="0">
                <a:latin typeface="Calibri" panose="020F0502020204030204" pitchFamily="34" charset="0"/>
              </a:rPr>
              <a:pPr/>
              <a:t>7</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224763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D75E883-C85B-47D6-93AF-218ACEF4F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196FC95-5774-46E7-A9CE-96194613C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La respuesta humanitaria en zonas urbanas es un gran desafío que plantean las crisis humanitarias actuales. Para sintetizar esta introducción a contextos urbanos, veremos el siguiente video de animación que enumera los mensajes clave e introducirá los siguientes temas a tartar.</a:t>
            </a:r>
          </a:p>
          <a:p>
            <a:endParaRPr lang="en-US" altLang="fr-FR" dirty="0">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AB05A810-DE4E-4F88-9202-1BC33DF28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C99C4D2-57C7-47B0-9256-F8EC1CFFC7A3}" type="slidenum">
              <a:rPr lang="fr-FR" altLang="de-DE" sz="1200" smtClean="0">
                <a:latin typeface="Calibri" panose="020F0502020204030204" pitchFamily="34" charset="0"/>
              </a:rPr>
              <a:pPr/>
              <a:t>8</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244257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9</a:t>
            </a:fld>
            <a:endParaRPr lang="fr-CH" dirty="0"/>
          </a:p>
        </p:txBody>
      </p:sp>
    </p:spTree>
    <p:extLst>
      <p:ext uri="{BB962C8B-B14F-4D97-AF65-F5344CB8AC3E}">
        <p14:creationId xmlns:p14="http://schemas.microsoft.com/office/powerpoint/2010/main" val="332927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84E8FA6-B330-473C-86D5-D8016F905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FDFD1886-08B3-41FD-BEC2-EC7CDA41B2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altLang="fr-FR" b="1" i="0" dirty="0">
                <a:ea typeface="ＭＳ Ｐゴシック" panose="020B0600070205080204" pitchFamily="34" charset="-128"/>
              </a:rPr>
              <a:t>Los servicios urbanos esenciale</a:t>
            </a:r>
            <a:r>
              <a:rPr lang="en-US" altLang="fr-FR" b="1" i="0" dirty="0">
                <a:ea typeface="ＭＳ Ｐゴシック" panose="020B0600070205080204" pitchFamily="34" charset="-128"/>
              </a:rPr>
              <a:t>s</a:t>
            </a:r>
            <a:r>
              <a:rPr lang="en-US" altLang="fr-FR" dirty="0">
                <a:ea typeface="ＭＳ Ｐゴシック" panose="020B0600070205080204" pitchFamily="34" charset="-128"/>
              </a:rPr>
              <a:t> </a:t>
            </a:r>
            <a:r>
              <a:rPr lang="es-AR" altLang="fr-FR" noProof="0" dirty="0">
                <a:ea typeface="ＭＳ Ｐゴシック" panose="020B0600070205080204" pitchFamily="34" charset="-128"/>
              </a:rPr>
              <a:t>son aquellos servicios vitales para garantizar la subsistencia de la población civil, como los de electricidad,  salud, agua, tratamiento de aguas residuales y eliminación de desechos sólidos. Todos los servicios urbanos necesitan tres elementos para funcionar: las personas (personal que brinda el servicio, proveedores del sector privado y empresarios), infraestructura (equipamiento, maquinaria pesada) y suministros (combustible, cloro, medicamentos</a:t>
            </a:r>
            <a:r>
              <a:rPr lang="en-US" altLang="fr-FR" dirty="0">
                <a:ea typeface="ＭＳ Ｐゴシック" panose="020B0600070205080204" pitchFamily="34" charset="-128"/>
              </a:rPr>
              <a:t>).</a:t>
            </a:r>
          </a:p>
          <a:p>
            <a:pPr marL="171450" indent="-171450">
              <a:buFont typeface="Arial" panose="020B0604020202020204" pitchFamily="34" charset="0"/>
              <a:buChar char="•"/>
            </a:pPr>
            <a:r>
              <a:rPr lang="es-AR" altLang="fr-FR" b="1" i="0" noProof="0" dirty="0">
                <a:ea typeface="ＭＳ Ｐゴシック" panose="020B0600070205080204" pitchFamily="34" charset="-128"/>
              </a:rPr>
              <a:t>La interrupción de un servicio esencial </a:t>
            </a:r>
            <a:r>
              <a:rPr lang="es-AR" altLang="fr-FR" noProof="0" dirty="0">
                <a:ea typeface="ＭＳ Ｐゴシック" panose="020B0600070205080204" pitchFamily="34" charset="-128"/>
              </a:rPr>
              <a:t>ocurre cuando el funcionamiento de las personas, infraestructura o suministros se ve comprometido. Las interrupciones a corto plazo de un servicio podrían no tener grandes efectos respecto de la supervivencia de la población civil mientras que su deterioro a largo plazo implica mayores riesgos.</a:t>
            </a:r>
            <a:endParaRPr lang="en-US" altLang="fr-FR"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fr-FR" dirty="0">
                <a:ea typeface="ＭＳ Ｐゴシック" panose="020B0600070205080204" pitchFamily="34" charset="-128"/>
                <a:sym typeface="Wingdings" panose="05000000000000000000" pitchFamily="2" charset="2"/>
              </a:rPr>
              <a:t> </a:t>
            </a:r>
            <a:r>
              <a:rPr lang="en-US" altLang="fr-FR" dirty="0" err="1">
                <a:ea typeface="ＭＳ Ｐゴシック" panose="020B0600070205080204" pitchFamily="34" charset="-128"/>
                <a:sym typeface="Wingdings" panose="05000000000000000000" pitchFamily="2" charset="2"/>
              </a:rPr>
              <a:t>Poner</a:t>
            </a:r>
            <a:r>
              <a:rPr lang="en-US" altLang="fr-FR" dirty="0">
                <a:ea typeface="ＭＳ Ｐゴシック" panose="020B0600070205080204" pitchFamily="34" charset="-128"/>
                <a:sym typeface="Wingdings" panose="05000000000000000000" pitchFamily="2" charset="2"/>
              </a:rPr>
              <a:t> a </a:t>
            </a:r>
            <a:r>
              <a:rPr lang="en-US" altLang="fr-FR" dirty="0" err="1">
                <a:ea typeface="ＭＳ Ｐゴシック" panose="020B0600070205080204" pitchFamily="34" charset="-128"/>
                <a:sym typeface="Wingdings" panose="05000000000000000000" pitchFamily="2" charset="2"/>
              </a:rPr>
              <a:t>prueba</a:t>
            </a:r>
            <a:r>
              <a:rPr lang="en-US" altLang="fr-FR" dirty="0">
                <a:ea typeface="ＭＳ Ｐゴシック" panose="020B0600070205080204" pitchFamily="34" charset="-128"/>
                <a:sym typeface="Wingdings" panose="05000000000000000000" pitchFamily="2" charset="2"/>
              </a:rPr>
              <a:t> la </a:t>
            </a:r>
            <a:r>
              <a:rPr lang="en-US" altLang="fr-FR" dirty="0" err="1">
                <a:ea typeface="ＭＳ Ｐゴシック" panose="020B0600070205080204" pitchFamily="34" charset="-128"/>
                <a:sym typeface="Wingdings" panose="05000000000000000000" pitchFamily="2" charset="2"/>
              </a:rPr>
              <a:t>comprensión</a:t>
            </a:r>
            <a:r>
              <a:rPr lang="en-US" altLang="fr-FR" dirty="0">
                <a:ea typeface="ＭＳ Ｐゴシック" panose="020B0600070205080204" pitchFamily="34" charset="-128"/>
                <a:sym typeface="Wingdings" panose="05000000000000000000" pitchFamily="2" charset="2"/>
              </a:rPr>
              <a:t> del </a:t>
            </a:r>
            <a:r>
              <a:rPr lang="en-US" altLang="fr-FR" dirty="0" err="1">
                <a:ea typeface="ＭＳ Ｐゴシック" panose="020B0600070205080204" pitchFamily="34" charset="-128"/>
                <a:sym typeface="Wingdings" panose="05000000000000000000" pitchFamily="2" charset="2"/>
              </a:rPr>
              <a:t>público</a:t>
            </a:r>
            <a:r>
              <a:rPr lang="en-US" altLang="fr-FR" dirty="0">
                <a:ea typeface="ＭＳ Ｐゴシック" panose="020B0600070205080204" pitchFamily="34" charset="-128"/>
                <a:sym typeface="Wingdings" panose="05000000000000000000" pitchFamily="2" charset="2"/>
              </a:rPr>
              <a:t> </a:t>
            </a:r>
            <a:r>
              <a:rPr lang="es-AR" altLang="fr-FR" noProof="0" dirty="0">
                <a:ea typeface="ＭＳ Ｐゴシック" panose="020B0600070205080204" pitchFamily="34" charset="-128"/>
                <a:sym typeface="Wingdings" panose="05000000000000000000" pitchFamily="2" charset="2"/>
              </a:rPr>
              <a:t>demostrando que la acción humanitaria (al menos en el caso de algunas organizaciones humanitarias) no solo se encarga de la respuesta de emergencia tradicional, sino de una ayuda estructurada paralela de mediano a largo plazo a proveedores de servicios </a:t>
            </a:r>
            <a:r>
              <a:rPr lang="es-ES" altLang="fr-FR" noProof="0" dirty="0">
                <a:ea typeface="ＭＳ Ｐゴシック" panose="020B0600070205080204" pitchFamily="34" charset="-128"/>
                <a:sym typeface="Wingdings" panose="05000000000000000000" pitchFamily="2" charset="2"/>
              </a:rPr>
              <a:t>municipales</a:t>
            </a:r>
            <a:r>
              <a:rPr lang="en-US" altLang="fr-FR" dirty="0">
                <a:ea typeface="ＭＳ Ｐゴシック" panose="020B0600070205080204" pitchFamily="34" charset="-128"/>
                <a:sym typeface="Wingdings" panose="05000000000000000000" pitchFamily="2" charset="2"/>
              </a:rPr>
              <a:t>.</a:t>
            </a:r>
            <a:endParaRPr lang="fr-CH" altLang="fr-FR" dirty="0">
              <a:ea typeface="ＭＳ Ｐゴシック" panose="020B0600070205080204" pitchFamily="34" charset="-128"/>
            </a:endParaRPr>
          </a:p>
          <a:p>
            <a:pPr marL="171450" indent="-171450">
              <a:buFont typeface="Arial" panose="020B0604020202020204" pitchFamily="34" charset="0"/>
              <a:buChar char="•"/>
            </a:pPr>
            <a:endParaRPr lang="fr-CH" altLang="fr-FR" dirty="0">
              <a:ea typeface="ＭＳ Ｐゴシック" panose="020B0600070205080204" pitchFamily="34" charset="-128"/>
            </a:endParaRPr>
          </a:p>
        </p:txBody>
      </p:sp>
      <p:sp>
        <p:nvSpPr>
          <p:cNvPr id="99332" name="Slide Number Placeholder 3">
            <a:extLst>
              <a:ext uri="{FF2B5EF4-FFF2-40B4-BE49-F238E27FC236}">
                <a16:creationId xmlns:a16="http://schemas.microsoft.com/office/drawing/2014/main" id="{CADA4653-DA17-4879-9447-9B1611B54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00A41CE-B0B3-47C6-BE02-231BEB2600F9}" type="slidenum">
              <a:rPr lang="fr-FR" altLang="de-DE" sz="1200" smtClean="0">
                <a:latin typeface="Calibri" panose="020F0502020204030204" pitchFamily="34" charset="0"/>
              </a:rPr>
              <a:pPr/>
              <a:t>10</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232005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19E1601-12BF-443F-B331-ECA7324547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B1822E75-E1E4-4091-A7A8-8A20C27B5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fr-FR" noProof="0" dirty="0">
                <a:ea typeface="ＭＳ Ｐゴシック" panose="020B0600070205080204" pitchFamily="34" charset="-128"/>
              </a:rPr>
              <a:t>Como se muestra en la imagen, los componentes críticos de los servicios esenciales (plantas de energía eléctrica, rutas de suministros, plantas de agua y de tratamiento de aguas residuales) en general se encuentran fuera de los límites </a:t>
            </a:r>
            <a:r>
              <a:rPr lang="fr-CH" altLang="fr-FR" dirty="0">
                <a:ea typeface="ＭＳ Ｐゴシック" panose="020B0600070205080204" pitchFamily="34" charset="-128"/>
              </a:rPr>
              <a:t>de la </a:t>
            </a:r>
            <a:r>
              <a:rPr lang="es-AR" altLang="fr-FR" noProof="0" dirty="0">
                <a:ea typeface="ＭＳ Ｐゴシック" panose="020B0600070205080204" pitchFamily="34" charset="-128"/>
              </a:rPr>
              <a:t>ciudad</a:t>
            </a:r>
            <a:r>
              <a:rPr lang="en-US" altLang="fr-FR" dirty="0">
                <a:ea typeface="ＭＳ Ｐゴシック" panose="020B0600070205080204" pitchFamily="34" charset="-128"/>
              </a:rPr>
              <a:t>. </a:t>
            </a:r>
            <a:r>
              <a:rPr lang="es-AR" altLang="fr-FR" noProof="0" dirty="0">
                <a:ea typeface="ＭＳ Ｐゴシック" panose="020B0600070205080204" pitchFamily="34" charset="-128"/>
              </a:rPr>
              <a:t>Los combates librados a mucha distancia pueden tener efectos dramáticos en residentes urbanos</a:t>
            </a:r>
            <a:r>
              <a:rPr lang="en-US" altLang="fr-FR" dirty="0">
                <a:ea typeface="ＭＳ Ｐゴシック" panose="020B0600070205080204" pitchFamily="34" charset="-128"/>
              </a:rPr>
              <a:t>.</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254E4802-EA09-4A56-9606-06928B28F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0FC410B-296B-4205-9A80-E7023BC0801E}" type="slidenum">
              <a:rPr lang="fr-FR" altLang="de-DE" sz="1200" smtClean="0">
                <a:latin typeface="Calibri" panose="020F0502020204030204" pitchFamily="34" charset="0"/>
              </a:rPr>
              <a:pPr/>
              <a:t>11</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133432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F6DE774-C77C-4220-B36D-9B6F061EEF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54A7627-89EF-4255-A003-CD9A2C9FD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fr-FR" dirty="0">
                <a:ea typeface="ＭＳ Ｐゴシック" panose="020B0600070205080204" pitchFamily="34" charset="-128"/>
              </a:rPr>
              <a:t>Las</a:t>
            </a:r>
            <a:r>
              <a:rPr lang="es-AR" altLang="fr-FR" noProof="0" dirty="0">
                <a:ea typeface="ＭＳ Ｐゴシック" panose="020B0600070205080204" pitchFamily="34" charset="-128"/>
              </a:rPr>
              <a:t> zonas urbanas son entidades complejas con características que hacen que sus residentes estén particularmente expuestos y sean vulnerables a conflictos armados.</a:t>
            </a:r>
          </a:p>
          <a:p>
            <a:pPr marL="171450" indent="-171450">
              <a:buFont typeface="Arial" panose="020B0604020202020204" pitchFamily="34" charset="0"/>
              <a:buChar char="•"/>
            </a:pPr>
            <a:r>
              <a:rPr lang="es-AR" altLang="fr-FR" noProof="0" dirty="0">
                <a:ea typeface="ＭＳ Ｐゴシック" panose="020B0600070205080204" pitchFamily="34" charset="-128"/>
              </a:rPr>
              <a:t>La vulnerabilidad principal de las personas en contextos urbanos es su </a:t>
            </a:r>
            <a:r>
              <a:rPr lang="es-AR" altLang="fr-FR" b="1" noProof="0" dirty="0">
                <a:ea typeface="ＭＳ Ｐゴシック" panose="020B0600070205080204" pitchFamily="34" charset="-128"/>
              </a:rPr>
              <a:t>dependencia de servicios esenciales.</a:t>
            </a:r>
            <a:r>
              <a:rPr lang="es-AR" altLang="fr-FR" noProof="0" dirty="0">
                <a:ea typeface="ＭＳ Ｐゴシック" panose="020B0600070205080204" pitchFamily="34" charset="-128"/>
              </a:rPr>
              <a:t> Los servicios exceden la capacidad técnica y el control físico directo de los residentes. Esto afecta la resiliencia de los habitantes.</a:t>
            </a:r>
          </a:p>
          <a:p>
            <a:pPr marL="171450" indent="-171450">
              <a:buFont typeface="Arial" panose="020B0604020202020204" pitchFamily="34" charset="0"/>
              <a:buChar char="•"/>
            </a:pPr>
            <a:r>
              <a:rPr lang="es-AR" altLang="fr-FR" noProof="0" dirty="0">
                <a:ea typeface="ＭＳ Ｐゴシック" panose="020B0600070205080204" pitchFamily="34" charset="-128"/>
              </a:rPr>
              <a:t>Los servicios esenciales son parte de una </a:t>
            </a:r>
            <a:r>
              <a:rPr lang="es-AR" altLang="fr-FR" b="1" noProof="0" dirty="0">
                <a:ea typeface="ＭＳ Ｐゴシック" panose="020B0600070205080204" pitchFamily="34" charset="-128"/>
              </a:rPr>
              <a:t>infraestructura de gran escala sofisticada y, en general, centralizada </a:t>
            </a:r>
            <a:r>
              <a:rPr lang="es-AR" altLang="fr-FR" noProof="0" dirty="0">
                <a:ea typeface="ＭＳ Ｐゴシック" panose="020B0600070205080204" pitchFamily="34" charset="-128"/>
              </a:rPr>
              <a:t>que dependen de la disponibilidad de especialistas, estructuras de gobierno potencialmente frágiles y una logística compleja.</a:t>
            </a:r>
          </a:p>
          <a:p>
            <a:pPr marL="171450" indent="-171450">
              <a:buFont typeface="Arial" panose="020B0604020202020204" pitchFamily="34" charset="0"/>
              <a:buChar char="•"/>
            </a:pPr>
            <a:r>
              <a:rPr lang="es-AR" altLang="fr-FR" noProof="0" dirty="0">
                <a:ea typeface="ＭＳ Ｐゴシック" panose="020B0600070205080204" pitchFamily="34" charset="-128"/>
              </a:rPr>
              <a:t>El funcionamiento de muchos servicios esenciales </a:t>
            </a:r>
            <a:r>
              <a:rPr lang="es-AR" altLang="fr-FR" b="1" noProof="0" dirty="0">
                <a:ea typeface="ＭＳ Ｐゴシック" panose="020B0600070205080204" pitchFamily="34" charset="-128"/>
              </a:rPr>
              <a:t>depende de otros</a:t>
            </a:r>
            <a:r>
              <a:rPr lang="es-AR" altLang="fr-FR" noProof="0" dirty="0">
                <a:ea typeface="ＭＳ Ｐゴシック" panose="020B0600070205080204" pitchFamily="34" charset="-128"/>
              </a:rPr>
              <a:t>. Por ejemplo, la calidad de los servicios de salud depende del agua potable y de tener un suministro eléctrico.</a:t>
            </a:r>
            <a:r>
              <a:rPr lang="en-US" altLang="fr-FR" dirty="0">
                <a:ea typeface="ＭＳ Ｐゴシック" panose="020B0600070205080204" pitchFamily="34" charset="-128"/>
              </a:rPr>
              <a:t> </a:t>
            </a:r>
            <a:r>
              <a:rPr lang="es-AR" altLang="fr-FR" noProof="0" dirty="0">
                <a:ea typeface="ＭＳ Ｐゴシック" panose="020B0600070205080204" pitchFamily="34" charset="-128"/>
              </a:rPr>
              <a:t>El agua subterránea también puede estar contaminada por sitios de vertidos sin la mantención adecuada</a:t>
            </a:r>
            <a:r>
              <a:rPr lang="fr-CH" altLang="fr-FR" dirty="0">
                <a:ea typeface="ＭＳ Ｐゴシック" panose="020B0600070205080204" pitchFamily="34" charset="-128"/>
              </a:rPr>
              <a:t>. </a:t>
            </a:r>
            <a:r>
              <a:rPr lang="es-AR" altLang="fr-FR" noProof="0" dirty="0">
                <a:ea typeface="ＭＳ Ｐゴシック" panose="020B0600070205080204" pitchFamily="34" charset="-128"/>
              </a:rPr>
              <a:t>La mayoría de los servicios también dependen del suministro eléctrico y sus recursos asociado</a:t>
            </a:r>
            <a:r>
              <a:rPr lang="fr-CH" altLang="fr-FR" dirty="0">
                <a:ea typeface="ＭＳ Ｐゴシック" panose="020B0600070205080204" pitchFamily="34" charset="-128"/>
              </a:rPr>
              <a:t>s.</a:t>
            </a:r>
            <a:endParaRPr lang="es-AR" altLang="fr-FR" noProof="0" dirty="0">
              <a:ea typeface="ＭＳ Ｐゴシック" panose="020B0600070205080204" pitchFamily="34" charset="-128"/>
            </a:endParaRPr>
          </a:p>
          <a:p>
            <a:pPr marL="171450" indent="-171450">
              <a:buFont typeface="Arial" panose="020B0604020202020204" pitchFamily="34" charset="0"/>
              <a:buChar char="•"/>
            </a:pPr>
            <a:r>
              <a:rPr lang="es-AR" altLang="fr-FR" noProof="0" dirty="0">
                <a:ea typeface="ＭＳ Ｐゴシック" panose="020B0600070205080204" pitchFamily="34" charset="-128"/>
              </a:rPr>
              <a:t>Otro factor que afecta la vulnerabilidad es la </a:t>
            </a:r>
            <a:r>
              <a:rPr lang="es-AR" altLang="fr-FR" b="1" noProof="0" dirty="0">
                <a:ea typeface="ＭＳ Ｐゴシック" panose="020B0600070205080204" pitchFamily="34" charset="-128"/>
              </a:rPr>
              <a:t>escala</a:t>
            </a:r>
            <a:r>
              <a:rPr lang="es-AR" altLang="fr-FR" noProof="0" dirty="0">
                <a:ea typeface="ＭＳ Ｐゴシック" panose="020B0600070205080204" pitchFamily="34" charset="-128"/>
              </a:rPr>
              <a:t>. Debido a la escala especial de contextos urbanos, la interrupción de un servicio esencial puede tener un efecto a gran escala. La destrucción de una línea de electricidad puede causar un apagón eléctrico en todo un vecindario (afectando, por ejemplo</a:t>
            </a:r>
            <a:r>
              <a:rPr lang="en-US" altLang="fr-FR" dirty="0">
                <a:ea typeface="ＭＳ Ｐゴシック" panose="020B0600070205080204" pitchFamily="34" charset="-128"/>
              </a:rPr>
              <a:t> a 200.000 personas).</a:t>
            </a:r>
            <a:endParaRPr lang="fr-CH" altLang="fr-FR" dirty="0">
              <a:ea typeface="ＭＳ Ｐゴシック" panose="020B0600070205080204" pitchFamily="34" charset="-128"/>
            </a:endParaRPr>
          </a:p>
          <a:p>
            <a:pPr marL="171450" indent="-171450">
              <a:buFont typeface="Arial" panose="020B0604020202020204" pitchFamily="34" charset="0"/>
              <a:buChar char="•"/>
            </a:pPr>
            <a:r>
              <a:rPr lang="es-AR" altLang="fr-FR" noProof="0" dirty="0">
                <a:ea typeface="ＭＳ Ｐゴシック" panose="020B0600070205080204" pitchFamily="34" charset="-128"/>
              </a:rPr>
              <a:t>Finalmente, las zonas urbanas con </a:t>
            </a:r>
            <a:r>
              <a:rPr lang="es-AR" altLang="fr-FR" b="1" noProof="0" dirty="0">
                <a:ea typeface="ＭＳ Ｐゴシック" panose="020B0600070205080204" pitchFamily="34" charset="-128"/>
              </a:rPr>
              <a:t>densidad poblacional </a:t>
            </a:r>
            <a:r>
              <a:rPr lang="es-AR" altLang="fr-FR" noProof="0" dirty="0">
                <a:ea typeface="ＭＳ Ｐゴシック" panose="020B0600070205080204" pitchFamily="34" charset="-128"/>
              </a:rPr>
              <a:t>no solo tienen un mayor riesgo ante epidemias, sino que también la </a:t>
            </a:r>
            <a:r>
              <a:rPr lang="es-AR" altLang="fr-FR" b="1" noProof="0" dirty="0">
                <a:ea typeface="ＭＳ Ｐゴシック" panose="020B0600070205080204" pitchFamily="34" charset="-128"/>
              </a:rPr>
              <a:t>diversidad de  comunidades </a:t>
            </a:r>
            <a:r>
              <a:rPr lang="es-AR" altLang="fr-FR" noProof="0" dirty="0">
                <a:ea typeface="ＭＳ Ｐゴシック" panose="020B0600070205080204" pitchFamily="34" charset="-128"/>
              </a:rPr>
              <a:t>puede generar enfrentamientos por diferencias políticas, sectoriales, tribales o por límites municipales, así como enfrentamientos con las autoridades.</a:t>
            </a:r>
          </a:p>
          <a:p>
            <a:endParaRPr lang="en-US" altLang="fr-FR" dirty="0">
              <a:ea typeface="ＭＳ Ｐゴシック" panose="020B0600070205080204" pitchFamily="34" charset="-128"/>
            </a:endParaRPr>
          </a:p>
        </p:txBody>
      </p:sp>
      <p:sp>
        <p:nvSpPr>
          <p:cNvPr id="103428" name="Slide Number Placeholder 3">
            <a:extLst>
              <a:ext uri="{FF2B5EF4-FFF2-40B4-BE49-F238E27FC236}">
                <a16:creationId xmlns:a16="http://schemas.microsoft.com/office/drawing/2014/main" id="{2B76300A-7499-4DD1-8246-1F2085D34E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C26674D-2531-430E-A099-7861C52C5341}" type="slidenum">
              <a:rPr lang="fr-FR" altLang="de-DE" sz="1200" smtClean="0">
                <a:latin typeface="Calibri" panose="020F0502020204030204" pitchFamily="34" charset="0"/>
              </a:rPr>
              <a:pPr/>
              <a:t>12</a:t>
            </a:fld>
            <a:endParaRPr lang="fr-FR" altLang="de-DE" sz="1200" dirty="0">
              <a:latin typeface="Calibri" panose="020F0502020204030204" pitchFamily="34" charset="0"/>
            </a:endParaRPr>
          </a:p>
        </p:txBody>
      </p:sp>
    </p:spTree>
    <p:extLst>
      <p:ext uri="{BB962C8B-B14F-4D97-AF65-F5344CB8AC3E}">
        <p14:creationId xmlns:p14="http://schemas.microsoft.com/office/powerpoint/2010/main" val="287053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81534F2F-989C-4A5B-BB87-307D3D13F7AA}" type="datetime1">
              <a:rPr lang="fr-CH" smtClean="0"/>
              <a:t>10.11.2020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5E4F0B6-9BFB-45F7-991A-2D888606C31D}" type="datetime1">
              <a:rPr lang="fr-CH" smtClean="0"/>
              <a:t>10.11.2020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EF3CCDB2-01A2-4F83-8648-7F4465CF1672}" type="datetime1">
              <a:rPr lang="fr-CH" smtClean="0"/>
              <a:t>10.11.2020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255686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5B733D1-EA0D-465C-B213-0F6727C5F802}" type="datetime1">
              <a:rPr lang="fr-CH" smtClean="0"/>
              <a:t>10.11.2020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C6815-EB17-4732-A81C-1FB2EDBB3086}" type="datetime1">
              <a:rPr lang="fr-CH" smtClean="0"/>
              <a:t>10.11.2020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AD9D339F-1327-4496-BC17-55371D157FFC}" type="datetime1">
              <a:rPr lang="fr-CH" smtClean="0"/>
              <a:t>10.11.2020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1C42EF65-3CCA-45AC-9481-BB72D61F5F28}" type="datetime1">
              <a:rPr lang="fr-CH" smtClean="0"/>
              <a:t>10.11.2020</a:t>
            </a:fld>
            <a:endParaRPr lang="fr-CH" dirty="0"/>
          </a:p>
        </p:txBody>
      </p:sp>
      <p:sp>
        <p:nvSpPr>
          <p:cNvPr id="8" name="Footer Placeholder 7"/>
          <p:cNvSpPr>
            <a:spLocks noGrp="1"/>
          </p:cNvSpPr>
          <p:nvPr>
            <p:ph type="ftr" sz="quarter" idx="11"/>
          </p:nvPr>
        </p:nvSpPr>
        <p:spPr/>
        <p:txBody>
          <a:bodyPr/>
          <a:lstStyle/>
          <a:p>
            <a:endParaRPr lang="fr-CH" dirty="0"/>
          </a:p>
        </p:txBody>
      </p:sp>
      <p:sp>
        <p:nvSpPr>
          <p:cNvPr id="9" name="Slide Number Placeholder 8"/>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15CA9B14-1A7B-4514-A087-DF79302CA832}" type="datetime1">
              <a:rPr lang="fr-CH" smtClean="0"/>
              <a:t>10.11.2020</a:t>
            </a:fld>
            <a:endParaRPr lang="fr-CH" dirty="0"/>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F787F-E8B3-4823-8CE5-6F84B8392E29}" type="datetime1">
              <a:rPr lang="fr-CH" smtClean="0"/>
              <a:t>10.11.2020</a:t>
            </a:fld>
            <a:endParaRPr lang="fr-CH" dirty="0"/>
          </a:p>
        </p:txBody>
      </p:sp>
      <p:sp>
        <p:nvSpPr>
          <p:cNvPr id="3" name="Footer Placeholder 2"/>
          <p:cNvSpPr>
            <a:spLocks noGrp="1"/>
          </p:cNvSpPr>
          <p:nvPr>
            <p:ph type="ftr" sz="quarter" idx="11"/>
          </p:nvPr>
        </p:nvSpPr>
        <p:spPr/>
        <p:txBody>
          <a:bodyPr/>
          <a:lstStyle/>
          <a:p>
            <a:endParaRPr lang="fr-CH" dirty="0"/>
          </a:p>
        </p:txBody>
      </p:sp>
      <p:sp>
        <p:nvSpPr>
          <p:cNvPr id="4" name="Slide Number Placeholder 3"/>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EE4728-4D32-441F-86E2-FACC4310B70E}" type="datetime1">
              <a:rPr lang="fr-CH" smtClean="0"/>
              <a:t>10.11.2020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343D7D-28EE-46E7-9BF9-328F4FEC4828}" type="datetime1">
              <a:rPr lang="fr-CH" smtClean="0"/>
              <a:t>10.11.2020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dirty="0"/>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1BF66-5721-4BDE-80FF-C3720B812618}" type="datetime1">
              <a:rPr lang="fr-CH" smtClean="0"/>
              <a:t>10.11.2020</a:t>
            </a:fld>
            <a:endParaRPr lang="fr-CH"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a:t>
            </a:fld>
            <a:endParaRPr lang="fr-CH" dirty="0"/>
          </a:p>
        </p:txBody>
      </p:sp>
      <p:grpSp>
        <p:nvGrpSpPr>
          <p:cNvPr id="7" name="Group 6">
            <a:extLst>
              <a:ext uri="{FF2B5EF4-FFF2-40B4-BE49-F238E27FC236}">
                <a16:creationId xmlns:a16="http://schemas.microsoft.com/office/drawing/2014/main" id="{E2F20498-DE94-42AC-9750-BC9E6CB6C033}"/>
              </a:ext>
            </a:extLst>
          </p:cNvPr>
          <p:cNvGrpSpPr/>
          <p:nvPr userDrawn="1"/>
        </p:nvGrpSpPr>
        <p:grpSpPr>
          <a:xfrm>
            <a:off x="0" y="0"/>
            <a:ext cx="628650" cy="6858000"/>
            <a:chOff x="0" y="0"/>
            <a:chExt cx="628650" cy="6858000"/>
          </a:xfrm>
        </p:grpSpPr>
        <p:sp>
          <p:nvSpPr>
            <p:cNvPr id="8" name="Rectangle 7">
              <a:extLst>
                <a:ext uri="{FF2B5EF4-FFF2-40B4-BE49-F238E27FC236}">
                  <a16:creationId xmlns:a16="http://schemas.microsoft.com/office/drawing/2014/main" id="{CEE2B687-A788-45D9-8616-EB96572B979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F35EB1C-E6A8-4C03-A326-3FD3D77DDA5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icrc.org/en/document/explosive-weapons-populated-areas-consequences-civilia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rc.org/en/document/ruins-syria-war-fighting-rebuil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crc.org/en/document/water-and-habitat-facing-urban-challen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EDE4292-8DFC-4D50-8363-0929740AA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181" y="2546606"/>
            <a:ext cx="3957939" cy="2222952"/>
          </a:xfrm>
          <a:prstGeom prst="rect">
            <a:avLst/>
          </a:prstGeom>
          <a:ln>
            <a:solidFill>
              <a:srgbClr val="002060"/>
            </a:solidFill>
          </a:ln>
        </p:spPr>
      </p:pic>
      <p:sp>
        <p:nvSpPr>
          <p:cNvPr id="2" name="Subtitle 1"/>
          <p:cNvSpPr>
            <a:spLocks noGrp="1"/>
          </p:cNvSpPr>
          <p:nvPr>
            <p:ph type="subTitle" idx="1"/>
          </p:nvPr>
        </p:nvSpPr>
        <p:spPr>
          <a:xfrm>
            <a:off x="1375883" y="1239661"/>
            <a:ext cx="10715597" cy="1030165"/>
          </a:xfrm>
        </p:spPr>
        <p:txBody>
          <a:bodyPr>
            <a:normAutofit fontScale="92500"/>
          </a:bodyPr>
          <a:lstStyle/>
          <a:p>
            <a:r>
              <a:rPr lang="es-x-int-SDL" sz="4400" dirty="0"/>
              <a:t>Ingeniería de salud pública en contextos urbanos</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dirty="0"/>
          </a:p>
        </p:txBody>
      </p:sp>
      <p:pic>
        <p:nvPicPr>
          <p:cNvPr id="10" name="Picture 9">
            <a:extLst>
              <a:ext uri="{FF2B5EF4-FFF2-40B4-BE49-F238E27FC236}">
                <a16:creationId xmlns:a16="http://schemas.microsoft.com/office/drawing/2014/main" id="{61525A72-0939-4BEE-B637-0C0CDDC905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049" y="2546605"/>
            <a:ext cx="3334425" cy="2222951"/>
          </a:xfrm>
          <a:prstGeom prst="rect">
            <a:avLst/>
          </a:prstGeom>
          <a:ln>
            <a:solidFill>
              <a:srgbClr val="002060"/>
            </a:solidFill>
          </a:ln>
        </p:spPr>
      </p:pic>
      <p:pic>
        <p:nvPicPr>
          <p:cNvPr id="24" name="Picture 23">
            <a:extLst>
              <a:ext uri="{FF2B5EF4-FFF2-40B4-BE49-F238E27FC236}">
                <a16:creationId xmlns:a16="http://schemas.microsoft.com/office/drawing/2014/main" id="{4B1C606C-A15A-4003-98CE-5C5FCF9068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0275" y="2546605"/>
            <a:ext cx="2963937" cy="2222953"/>
          </a:xfrm>
          <a:prstGeom prst="rect">
            <a:avLst/>
          </a:prstGeom>
          <a:ln>
            <a:solidFill>
              <a:srgbClr val="002060"/>
            </a:solidFill>
          </a:ln>
        </p:spPr>
      </p:pic>
      <p:sp>
        <p:nvSpPr>
          <p:cNvPr id="9" name="TextBox 8">
            <a:extLst>
              <a:ext uri="{FF2B5EF4-FFF2-40B4-BE49-F238E27FC236}">
                <a16:creationId xmlns:a16="http://schemas.microsoft.com/office/drawing/2014/main" id="{7291CA3F-8B46-41AD-93DA-4F5EFB76B9C3}"/>
              </a:ext>
            </a:extLst>
          </p:cNvPr>
          <p:cNvSpPr txBox="1"/>
          <p:nvPr/>
        </p:nvSpPr>
        <p:spPr>
          <a:xfrm>
            <a:off x="913569" y="5897565"/>
            <a:ext cx="3327127" cy="461665"/>
          </a:xfrm>
          <a:prstGeom prst="rect">
            <a:avLst/>
          </a:prstGeom>
          <a:noFill/>
        </p:spPr>
        <p:txBody>
          <a:bodyPr wrap="square" rtlCol="0">
            <a:spAutoFit/>
          </a:bodyPr>
          <a:lstStyle/>
          <a:p>
            <a:pPr algn="r"/>
            <a:r>
              <a:rPr lang="es-x-int-SDL" sz="1200" dirty="0">
                <a:solidFill>
                  <a:srgbClr val="0070C0"/>
                </a:solidFill>
              </a:rPr>
              <a:t>El material de </a:t>
            </a:r>
            <a:r>
              <a:rPr lang="fr-CH" sz="1200" dirty="0" err="1">
                <a:solidFill>
                  <a:srgbClr val="0070C0"/>
                </a:solidFill>
              </a:rPr>
              <a:t>formación</a:t>
            </a:r>
            <a:r>
              <a:rPr lang="es-x-int-SDL" sz="1200" dirty="0">
                <a:solidFill>
                  <a:srgbClr val="0070C0"/>
                </a:solidFill>
              </a:rPr>
              <a:t> ha sido realizado por colegas del equipo de Agua y </a:t>
            </a:r>
            <a:r>
              <a:rPr lang="es-AR" sz="1200" dirty="0">
                <a:solidFill>
                  <a:srgbClr val="0070C0"/>
                </a:solidFill>
              </a:rPr>
              <a:t>H</a:t>
            </a:r>
            <a:r>
              <a:rPr lang="es-x-int-SDL" sz="1200" dirty="0">
                <a:solidFill>
                  <a:srgbClr val="0070C0"/>
                </a:solidFill>
              </a:rPr>
              <a:t>ábitat del CICR</a:t>
            </a:r>
          </a:p>
        </p:txBody>
      </p:sp>
      <p:sp>
        <p:nvSpPr>
          <p:cNvPr id="11" name="TextBox 10">
            <a:extLst>
              <a:ext uri="{FF2B5EF4-FFF2-40B4-BE49-F238E27FC236}">
                <a16:creationId xmlns:a16="http://schemas.microsoft.com/office/drawing/2014/main" id="{E494A531-81FE-4C77-ABF3-4F3C06F8642B}"/>
              </a:ext>
            </a:extLst>
          </p:cNvPr>
          <p:cNvSpPr txBox="1"/>
          <p:nvPr/>
        </p:nvSpPr>
        <p:spPr>
          <a:xfrm>
            <a:off x="6733681" y="402091"/>
            <a:ext cx="5414303" cy="369332"/>
          </a:xfrm>
          <a:prstGeom prst="rect">
            <a:avLst/>
          </a:prstGeom>
          <a:noFill/>
        </p:spPr>
        <p:txBody>
          <a:bodyPr wrap="none" rtlCol="0">
            <a:spAutoFit/>
          </a:bodyPr>
          <a:lstStyle/>
          <a:p>
            <a:r>
              <a:rPr lang="es-x-int-SDL" dirty="0">
                <a:highlight>
                  <a:srgbClr val="FFFF00"/>
                </a:highlight>
              </a:rPr>
              <a:t>Logotipo de la(s) organización(es) del(los) f</a:t>
            </a:r>
            <a:r>
              <a:rPr lang="en-US" dirty="0">
                <a:highlight>
                  <a:srgbClr val="FFFF00"/>
                </a:highlight>
              </a:rPr>
              <a:t>a</a:t>
            </a:r>
            <a:r>
              <a:rPr lang="es-x-int-SDL" dirty="0">
                <a:highlight>
                  <a:srgbClr val="FFFF00"/>
                </a:highlight>
              </a:rPr>
              <a:t>cilitador(es)</a:t>
            </a:r>
          </a:p>
        </p:txBody>
      </p:sp>
      <p:sp>
        <p:nvSpPr>
          <p:cNvPr id="13" name="TextBox 12">
            <a:extLst>
              <a:ext uri="{FF2B5EF4-FFF2-40B4-BE49-F238E27FC236}">
                <a16:creationId xmlns:a16="http://schemas.microsoft.com/office/drawing/2014/main" id="{44D02F36-A1A9-4B4C-964D-7E55F28EB2F1}"/>
              </a:ext>
            </a:extLst>
          </p:cNvPr>
          <p:cNvSpPr txBox="1"/>
          <p:nvPr/>
        </p:nvSpPr>
        <p:spPr>
          <a:xfrm>
            <a:off x="7669173" y="5926719"/>
            <a:ext cx="3609258" cy="369332"/>
          </a:xfrm>
          <a:prstGeom prst="rect">
            <a:avLst/>
          </a:prstGeom>
          <a:noFill/>
        </p:spPr>
        <p:txBody>
          <a:bodyPr wrap="none" rtlCol="0">
            <a:spAutoFit/>
          </a:bodyPr>
          <a:lstStyle/>
          <a:p>
            <a:r>
              <a:rPr lang="es-x-int-SDL" dirty="0">
                <a:highlight>
                  <a:srgbClr val="FFFF00"/>
                </a:highlight>
              </a:rPr>
              <a:t>Nombre de facilitador(es) + Organización(es)</a:t>
            </a: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a:extLst>
              <a:ext uri="{FF2B5EF4-FFF2-40B4-BE49-F238E27FC236}">
                <a16:creationId xmlns:a16="http://schemas.microsoft.com/office/drawing/2014/main" id="{10B507FA-405C-40FE-9206-98DEB38099D8}"/>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a:xfrm>
            <a:off x="8638337" y="2101986"/>
            <a:ext cx="3470538" cy="2761853"/>
          </a:xfrm>
          <a:noFill/>
          <a:ln>
            <a:solidFill>
              <a:schemeClr val="accent5">
                <a:lumMod val="50000"/>
              </a:schemeClr>
            </a:solidFill>
          </a:ln>
        </p:spPr>
      </p:pic>
      <p:pic>
        <p:nvPicPr>
          <p:cNvPr id="19460" name="Content Placeholder 3">
            <a:extLst>
              <a:ext uri="{FF2B5EF4-FFF2-40B4-BE49-F238E27FC236}">
                <a16:creationId xmlns:a16="http://schemas.microsoft.com/office/drawing/2014/main" id="{276064AD-0879-4802-BEAF-9F5A9DFE71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43197" y="2118418"/>
            <a:ext cx="3634115" cy="27612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9461" name="Content Placeholder 3">
            <a:extLst>
              <a:ext uri="{FF2B5EF4-FFF2-40B4-BE49-F238E27FC236}">
                <a16:creationId xmlns:a16="http://schemas.microsoft.com/office/drawing/2014/main" id="{2D75D091-4F4C-4BE7-82A7-2615BE3169C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3626" y="2101986"/>
            <a:ext cx="4017815" cy="27612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4255E78B-D28E-424E-9939-D562EE0DF5E8}"/>
              </a:ext>
            </a:extLst>
          </p:cNvPr>
          <p:cNvSpPr txBox="1">
            <a:spLocks/>
          </p:cNvSpPr>
          <p:nvPr/>
        </p:nvSpPr>
        <p:spPr>
          <a:xfrm>
            <a:off x="838200" y="34226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Servicios esenciales: componentes críticos</a:t>
            </a:r>
          </a:p>
        </p:txBody>
      </p:sp>
      <p:sp>
        <p:nvSpPr>
          <p:cNvPr id="7" name="Rectangle 3">
            <a:extLst>
              <a:ext uri="{FF2B5EF4-FFF2-40B4-BE49-F238E27FC236}">
                <a16:creationId xmlns:a16="http://schemas.microsoft.com/office/drawing/2014/main" id="{83A54D6D-9B5A-4F14-9D67-D2294A144697}"/>
              </a:ext>
            </a:extLst>
          </p:cNvPr>
          <p:cNvSpPr txBox="1">
            <a:spLocks noChangeArrowheads="1"/>
          </p:cNvSpPr>
          <p:nvPr/>
        </p:nvSpPr>
        <p:spPr bwMode="auto">
          <a:xfrm>
            <a:off x="1804033" y="5334701"/>
            <a:ext cx="9141985" cy="1229859"/>
          </a:xfrm>
          <a:prstGeom prst="rect">
            <a:avLst/>
          </a:prstGeom>
          <a:solidFill>
            <a:schemeClr val="bg1"/>
          </a:solidFill>
          <a:ln>
            <a:noFill/>
          </a:ln>
          <a:effectLst/>
        </p:spPr>
        <p:txBody>
          <a:bodyPr lIns="91426" tIns="45713" rIns="91426" bIns="45713">
            <a:normAutofit/>
          </a:bodyPr>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algn="ctr" defTabSz="914183">
              <a:buNone/>
              <a:defRPr/>
            </a:pPr>
            <a:r>
              <a:rPr lang="es-x-int-SDL" b="1">
                <a:solidFill>
                  <a:srgbClr val="C00000"/>
                </a:solidFill>
              </a:rPr>
              <a:t>¡La prestación de servicios es más que una simple infraestructura!</a:t>
            </a:r>
          </a:p>
          <a:p>
            <a:pPr marL="0" indent="0" defTabSz="914183">
              <a:buNone/>
              <a:defRPr/>
            </a:pPr>
            <a:endParaRPr lang="en-US" altLang="fr-FR" sz="1800" kern="0" dirty="0">
              <a:solidFill>
                <a:srgbClr val="C00000"/>
              </a:solidFill>
            </a:endParaRPr>
          </a:p>
        </p:txBody>
      </p:sp>
      <p:sp>
        <p:nvSpPr>
          <p:cNvPr id="2" name="Slide Number Placeholder 1">
            <a:extLst>
              <a:ext uri="{FF2B5EF4-FFF2-40B4-BE49-F238E27FC236}">
                <a16:creationId xmlns:a16="http://schemas.microsoft.com/office/drawing/2014/main" id="{727D65B5-3E6B-46C8-AF93-77306D7CBDA0}"/>
              </a:ext>
            </a:extLst>
          </p:cNvPr>
          <p:cNvSpPr>
            <a:spLocks noGrp="1"/>
          </p:cNvSpPr>
          <p:nvPr>
            <p:ph type="sldNum" sz="quarter" idx="12"/>
          </p:nvPr>
        </p:nvSpPr>
        <p:spPr/>
        <p:txBody>
          <a:bodyPr/>
          <a:lstStyle/>
          <a:p>
            <a:fld id="{00865948-8B76-4A50-B7DB-B45DBE1BD062}" type="slidenum">
              <a:rPr lang="fr-CH" smtClean="0"/>
              <a:t>10</a:t>
            </a:fld>
            <a:endParaRPr lang="fr-CH" dirty="0"/>
          </a:p>
        </p:txBody>
      </p:sp>
    </p:spTree>
    <p:extLst>
      <p:ext uri="{BB962C8B-B14F-4D97-AF65-F5344CB8AC3E}">
        <p14:creationId xmlns:p14="http://schemas.microsoft.com/office/powerpoint/2010/main" val="1884290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DF49BB95-6C82-4185-A246-1ADD43120F1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583" y="1264777"/>
            <a:ext cx="11595533" cy="529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a:extLst>
              <a:ext uri="{FF2B5EF4-FFF2-40B4-BE49-F238E27FC236}">
                <a16:creationId xmlns:a16="http://schemas.microsoft.com/office/drawing/2014/main" id="{F12FCCAC-56D3-4923-B760-939438ECAEA2}"/>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Servicios interconectados</a:t>
            </a:r>
          </a:p>
        </p:txBody>
      </p:sp>
      <p:sp>
        <p:nvSpPr>
          <p:cNvPr id="2" name="Slide Number Placeholder 1">
            <a:extLst>
              <a:ext uri="{FF2B5EF4-FFF2-40B4-BE49-F238E27FC236}">
                <a16:creationId xmlns:a16="http://schemas.microsoft.com/office/drawing/2014/main" id="{6D1585F6-19B0-473D-9272-85D203D4CA1B}"/>
              </a:ext>
            </a:extLst>
          </p:cNvPr>
          <p:cNvSpPr>
            <a:spLocks noGrp="1"/>
          </p:cNvSpPr>
          <p:nvPr>
            <p:ph type="sldNum" sz="quarter" idx="12"/>
          </p:nvPr>
        </p:nvSpPr>
        <p:spPr/>
        <p:txBody>
          <a:bodyPr/>
          <a:lstStyle/>
          <a:p>
            <a:fld id="{00865948-8B76-4A50-B7DB-B45DBE1BD062}" type="slidenum">
              <a:rPr lang="fr-CH" smtClean="0"/>
              <a:t>11</a:t>
            </a:fld>
            <a:endParaRPr lang="fr-CH" dirty="0"/>
          </a:p>
        </p:txBody>
      </p:sp>
    </p:spTree>
    <p:extLst>
      <p:ext uri="{BB962C8B-B14F-4D97-AF65-F5344CB8AC3E}">
        <p14:creationId xmlns:p14="http://schemas.microsoft.com/office/powerpoint/2010/main" val="1257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54FD34E7-1DB0-48CB-818F-A1922ED2BD68}"/>
              </a:ext>
            </a:extLst>
          </p:cNvPr>
          <p:cNvSpPr>
            <a:spLocks noGrp="1"/>
          </p:cNvSpPr>
          <p:nvPr>
            <p:ph idx="1"/>
          </p:nvPr>
        </p:nvSpPr>
        <p:spPr>
          <a:xfrm>
            <a:off x="634790" y="1515419"/>
            <a:ext cx="7461806" cy="5168014"/>
          </a:xfrm>
        </p:spPr>
        <p:txBody>
          <a:bodyPr rtlCol="0">
            <a:noAutofit/>
          </a:bodyPr>
          <a:lstStyle/>
          <a:p>
            <a:pPr marL="609054" indent="-320649" defTabSz="914183">
              <a:spcBef>
                <a:spcPct val="0"/>
              </a:spcBef>
              <a:defRPr/>
            </a:pPr>
            <a:r>
              <a:rPr lang="es-x-int-SDL" sz="2400" dirty="0">
                <a:ea typeface="ＭＳ Ｐゴシック" panose="020B0600070205080204" pitchFamily="34" charset="-128"/>
              </a:rPr>
              <a:t>Los residentes tienen una alta dependencia de servicios esenciales.</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es-x-int-SDL" sz="2400" dirty="0">
                <a:ea typeface="ＭＳ Ｐゴシック" panose="020B0600070205080204" pitchFamily="34" charset="-128"/>
              </a:rPr>
              <a:t>Los servicios escenciales en zonas urbanas cada vez son más vulnerables debido a: </a:t>
            </a:r>
          </a:p>
          <a:p>
            <a:pPr marL="1088505" lvl="1" indent="-342900" defTabSz="914183">
              <a:spcBef>
                <a:spcPct val="0"/>
              </a:spcBef>
              <a:buFont typeface="Courier New" panose="02070309020205020404" pitchFamily="49" charset="0"/>
              <a:buChar char="o"/>
              <a:defRPr/>
            </a:pPr>
            <a:r>
              <a:rPr lang="es-x-int-SDL" dirty="0"/>
              <a:t>su sofisticación y compleji</a:t>
            </a:r>
            <a:r>
              <a:rPr lang="es-AR" dirty="0"/>
              <a:t>dad</a:t>
            </a:r>
            <a:r>
              <a:rPr lang="es-x-int-SDL" dirty="0"/>
              <a:t>; </a:t>
            </a:r>
          </a:p>
          <a:p>
            <a:pPr marL="1088505" lvl="1" indent="-342900" defTabSz="914183">
              <a:spcBef>
                <a:spcPct val="0"/>
              </a:spcBef>
              <a:buFont typeface="Courier New" panose="02070309020205020404" pitchFamily="49" charset="0"/>
              <a:buChar char="o"/>
              <a:defRPr/>
            </a:pPr>
            <a:r>
              <a:rPr lang="es-x-int-SDL" dirty="0"/>
              <a:t>centralización y vías de suministro largas y expuestas.</a:t>
            </a:r>
          </a:p>
          <a:p>
            <a:pPr marL="1088505" lvl="1" indent="-342900" defTabSz="914183">
              <a:spcBef>
                <a:spcPct val="0"/>
              </a:spcBef>
              <a:buFont typeface="Courier New" panose="02070309020205020404" pitchFamily="49" charset="0"/>
              <a:buChar char="o"/>
              <a:defRPr/>
            </a:pPr>
            <a:r>
              <a:rPr lang="es-AR" dirty="0"/>
              <a:t>i</a:t>
            </a:r>
            <a:r>
              <a:rPr lang="es-x-int-SDL" dirty="0"/>
              <a:t>nterconectividad de servicios esenciales.</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es-x-int-SDL" sz="2400" dirty="0">
                <a:ea typeface="ＭＳ Ｐゴシック" panose="020B0600070205080204" pitchFamily="34" charset="-128"/>
              </a:rPr>
              <a:t>La gran escala de los sistemas de servicios implica</a:t>
            </a:r>
            <a:r>
              <a:rPr lang="es-AR" sz="2400" dirty="0">
                <a:ea typeface="ＭＳ Ｐゴシック" panose="020B0600070205080204" pitchFamily="34" charset="-128"/>
              </a:rPr>
              <a:t> que sus fallas tienen</a:t>
            </a:r>
            <a:r>
              <a:rPr lang="es-x-int-SDL" sz="2400" dirty="0">
                <a:ea typeface="ＭＳ Ｐゴシック" panose="020B0600070205080204" pitchFamily="34" charset="-128"/>
              </a:rPr>
              <a:t> grandes consecuencias.</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es-x-int-SDL" sz="2400" dirty="0">
                <a:ea typeface="ＭＳ Ｐゴシック" panose="020B0600070205080204" pitchFamily="34" charset="-128"/>
              </a:rPr>
              <a:t>La densidad y la diversidad de las comunidades y la estructura gubernamental (autoridades locales).</a:t>
            </a:r>
          </a:p>
        </p:txBody>
      </p:sp>
      <p:sp>
        <p:nvSpPr>
          <p:cNvPr id="6" name="Title 3">
            <a:extLst>
              <a:ext uri="{FF2B5EF4-FFF2-40B4-BE49-F238E27FC236}">
                <a16:creationId xmlns:a16="http://schemas.microsoft.com/office/drawing/2014/main" id="{CFCF9FDF-C08B-47C4-9202-1302BC26A2CA}"/>
              </a:ext>
            </a:extLst>
          </p:cNvPr>
          <p:cNvSpPr txBox="1">
            <a:spLocks/>
          </p:cNvSpPr>
          <p:nvPr/>
        </p:nvSpPr>
        <p:spPr>
          <a:xfrm>
            <a:off x="838200" y="34226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Vulnerabilidades en zonas urbanas</a:t>
            </a:r>
          </a:p>
        </p:txBody>
      </p:sp>
      <p:pic>
        <p:nvPicPr>
          <p:cNvPr id="4" name="Picture 3" descr="gaza_01-1024x768">
            <a:extLst>
              <a:ext uri="{FF2B5EF4-FFF2-40B4-BE49-F238E27FC236}">
                <a16:creationId xmlns:a16="http://schemas.microsoft.com/office/drawing/2014/main" id="{45951436-2167-43A8-BFFD-9AC168286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127" y="1498173"/>
            <a:ext cx="3410890" cy="255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CED3C546-3F79-4859-84BC-E9E4D24EC21C}"/>
              </a:ext>
            </a:extLst>
          </p:cNvPr>
          <p:cNvSpPr txBox="1">
            <a:spLocks noChangeArrowheads="1"/>
          </p:cNvSpPr>
          <p:nvPr/>
        </p:nvSpPr>
        <p:spPr bwMode="auto">
          <a:xfrm>
            <a:off x="8520657" y="5957047"/>
            <a:ext cx="3417360" cy="92333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FontTx/>
              <a:buNone/>
            </a:pPr>
            <a:r>
              <a:rPr lang="es-x-int-SDL" sz="1800" b="1" dirty="0">
                <a:solidFill>
                  <a:schemeClr val="bg1"/>
                </a:solidFill>
              </a:rPr>
              <a:t>Planta de tratamiento de aguas residuales de Rustumiyah, Bagdad</a:t>
            </a:r>
          </a:p>
        </p:txBody>
      </p:sp>
      <p:pic>
        <p:nvPicPr>
          <p:cNvPr id="9" name="Picture 8">
            <a:extLst>
              <a:ext uri="{FF2B5EF4-FFF2-40B4-BE49-F238E27FC236}">
                <a16:creationId xmlns:a16="http://schemas.microsoft.com/office/drawing/2014/main" id="{BC799470-D3DA-4652-A4D8-0A78F760A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520656" y="4099426"/>
            <a:ext cx="3417360" cy="1857621"/>
          </a:xfrm>
          <a:prstGeom prst="rect">
            <a:avLst/>
          </a:prstGeom>
        </p:spPr>
      </p:pic>
      <p:sp>
        <p:nvSpPr>
          <p:cNvPr id="10" name="Text Box 4">
            <a:extLst>
              <a:ext uri="{FF2B5EF4-FFF2-40B4-BE49-F238E27FC236}">
                <a16:creationId xmlns:a16="http://schemas.microsoft.com/office/drawing/2014/main" id="{8141505A-519C-44CE-B56A-EDC5B76FB597}"/>
              </a:ext>
            </a:extLst>
          </p:cNvPr>
          <p:cNvSpPr txBox="1">
            <a:spLocks noChangeArrowheads="1"/>
          </p:cNvSpPr>
          <p:nvPr/>
        </p:nvSpPr>
        <p:spPr bwMode="auto">
          <a:xfrm>
            <a:off x="8528969" y="3429001"/>
            <a:ext cx="3028241" cy="64633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FontTx/>
              <a:buNone/>
            </a:pPr>
            <a:r>
              <a:rPr lang="es-x-int-SDL" sz="1800" b="1" dirty="0">
                <a:solidFill>
                  <a:schemeClr val="bg1"/>
                </a:solidFill>
              </a:rPr>
              <a:t>Central térmica eléctrica, Gaza</a:t>
            </a:r>
          </a:p>
        </p:txBody>
      </p:sp>
      <p:sp>
        <p:nvSpPr>
          <p:cNvPr id="2" name="Slide Number Placeholder 1">
            <a:extLst>
              <a:ext uri="{FF2B5EF4-FFF2-40B4-BE49-F238E27FC236}">
                <a16:creationId xmlns:a16="http://schemas.microsoft.com/office/drawing/2014/main" id="{6B8516F2-625A-4627-95FF-DE1008C710F3}"/>
              </a:ext>
            </a:extLst>
          </p:cNvPr>
          <p:cNvSpPr>
            <a:spLocks noGrp="1"/>
          </p:cNvSpPr>
          <p:nvPr>
            <p:ph type="sldNum" sz="quarter" idx="12"/>
          </p:nvPr>
        </p:nvSpPr>
        <p:spPr/>
        <p:txBody>
          <a:bodyPr/>
          <a:lstStyle/>
          <a:p>
            <a:fld id="{00865948-8B76-4A50-B7DB-B45DBE1BD062}" type="slidenum">
              <a:rPr lang="fr-CH" smtClean="0"/>
              <a:t>12</a:t>
            </a:fld>
            <a:endParaRPr lang="fr-CH" dirty="0"/>
          </a:p>
        </p:txBody>
      </p:sp>
    </p:spTree>
    <p:extLst>
      <p:ext uri="{BB962C8B-B14F-4D97-AF65-F5344CB8AC3E}">
        <p14:creationId xmlns:p14="http://schemas.microsoft.com/office/powerpoint/2010/main" val="299024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Go to End 6">
            <a:hlinkClick r:id="" action="ppaction://hlinkshowjump?jump=lastslide" highlightClick="1"/>
            <a:extLst>
              <a:ext uri="{FF2B5EF4-FFF2-40B4-BE49-F238E27FC236}">
                <a16:creationId xmlns:a16="http://schemas.microsoft.com/office/drawing/2014/main" id="{19086570-B7A3-4559-B8C7-9BD463AFA76A}"/>
              </a:ext>
            </a:extLst>
          </p:cNvPr>
          <p:cNvSpPr/>
          <p:nvPr/>
        </p:nvSpPr>
        <p:spPr>
          <a:xfrm>
            <a:off x="2281844" y="2921382"/>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 name="Title 3">
            <a:extLst>
              <a:ext uri="{FF2B5EF4-FFF2-40B4-BE49-F238E27FC236}">
                <a16:creationId xmlns:a16="http://schemas.microsoft.com/office/drawing/2014/main" id="{EACE9017-D43B-40B6-BA1E-A1CF854E2E12}"/>
              </a:ext>
            </a:extLst>
          </p:cNvPr>
          <p:cNvSpPr txBox="1">
            <a:spLocks/>
          </p:cNvSpPr>
          <p:nvPr/>
        </p:nvSpPr>
        <p:spPr>
          <a:xfrm>
            <a:off x="962891" y="575022"/>
            <a:ext cx="10515600" cy="1228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endParaRPr lang="en-US" u="sng" dirty="0">
              <a:latin typeface="+mn-lt"/>
            </a:endParaRPr>
          </a:p>
        </p:txBody>
      </p:sp>
      <p:sp>
        <p:nvSpPr>
          <p:cNvPr id="5" name="Content Placeholder 2">
            <a:extLst>
              <a:ext uri="{FF2B5EF4-FFF2-40B4-BE49-F238E27FC236}">
                <a16:creationId xmlns:a16="http://schemas.microsoft.com/office/drawing/2014/main" id="{AC0F0DAD-CEF8-46C2-9D0E-93C109ED434B}"/>
              </a:ext>
            </a:extLst>
          </p:cNvPr>
          <p:cNvSpPr txBox="1">
            <a:spLocks/>
          </p:cNvSpPr>
          <p:nvPr/>
        </p:nvSpPr>
        <p:spPr>
          <a:xfrm>
            <a:off x="5937364" y="3071041"/>
            <a:ext cx="5916585" cy="1961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x-int-SDL" b="1"/>
              <a:t>Video de animación </a:t>
            </a:r>
          </a:p>
          <a:p>
            <a:pPr marL="0" indent="0">
              <a:buNone/>
            </a:pPr>
            <a:r>
              <a:rPr lang="es-x-int-SDL" i="1"/>
              <a:t>Armas explosivas en zonas pobladas: consecuencias para los civiles.</a:t>
            </a:r>
          </a:p>
          <a:p>
            <a:pPr marL="0" indent="0">
              <a:buFont typeface="Arial" panose="020B0604020202020204" pitchFamily="34" charset="0"/>
              <a:buNone/>
            </a:pPr>
            <a:r>
              <a:rPr lang="es-x-int-SDL"/>
              <a:t>(Inglés, 1:49)</a:t>
            </a:r>
          </a:p>
        </p:txBody>
      </p:sp>
      <p:sp>
        <p:nvSpPr>
          <p:cNvPr id="8" name="Title 3">
            <a:extLst>
              <a:ext uri="{FF2B5EF4-FFF2-40B4-BE49-F238E27FC236}">
                <a16:creationId xmlns:a16="http://schemas.microsoft.com/office/drawing/2014/main" id="{6C425F7E-0E45-4B02-83F5-A037968C36E3}"/>
              </a:ext>
            </a:extLst>
          </p:cNvPr>
          <p:cNvSpPr txBox="1">
            <a:spLocks/>
          </p:cNvSpPr>
          <p:nvPr/>
        </p:nvSpPr>
        <p:spPr>
          <a:xfrm>
            <a:off x="838200" y="365125"/>
            <a:ext cx="10515600" cy="83107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dirty="0">
                <a:latin typeface="+mn-lt"/>
              </a:rPr>
              <a:t>Conflicto</a:t>
            </a:r>
            <a:r>
              <a:rPr lang="es-AR" sz="4399" u="sng" dirty="0">
                <a:latin typeface="+mn-lt"/>
              </a:rPr>
              <a:t>s</a:t>
            </a:r>
            <a:r>
              <a:rPr lang="es-x-int-SDL" sz="4399" u="sng" dirty="0">
                <a:latin typeface="+mn-lt"/>
              </a:rPr>
              <a:t> armado</a:t>
            </a:r>
            <a:r>
              <a:rPr lang="es-AR" sz="4399" u="sng" dirty="0">
                <a:latin typeface="+mn-lt"/>
              </a:rPr>
              <a:t>s</a:t>
            </a:r>
            <a:r>
              <a:rPr lang="es-x-int-SDL" sz="4399" u="sng" dirty="0">
                <a:latin typeface="+mn-lt"/>
              </a:rPr>
              <a:t> en contextos urbanos: efectos</a:t>
            </a:r>
          </a:p>
        </p:txBody>
      </p:sp>
      <p:sp>
        <p:nvSpPr>
          <p:cNvPr id="2" name="Rectangle 1">
            <a:extLst>
              <a:ext uri="{FF2B5EF4-FFF2-40B4-BE49-F238E27FC236}">
                <a16:creationId xmlns:a16="http://schemas.microsoft.com/office/drawing/2014/main" id="{5530EC89-9225-49FF-B7EB-FFE0CACEFBA5}"/>
              </a:ext>
            </a:extLst>
          </p:cNvPr>
          <p:cNvSpPr/>
          <p:nvPr/>
        </p:nvSpPr>
        <p:spPr>
          <a:xfrm>
            <a:off x="1176251" y="5700714"/>
            <a:ext cx="11015749" cy="830997"/>
          </a:xfrm>
          <a:prstGeom prst="rect">
            <a:avLst/>
          </a:prstGeom>
        </p:spPr>
        <p:txBody>
          <a:bodyPr wrap="square">
            <a:spAutoFit/>
          </a:bodyPr>
          <a:lstStyle/>
          <a:p>
            <a:r>
              <a:rPr lang="es-x-int-SDL" sz="2400">
                <a:hlinkClick r:id="rId3"/>
              </a:rPr>
              <a:t>https://www.icrc.org/en/document/explosive-weapons-populated-areas-consequences-civilians</a:t>
            </a:r>
          </a:p>
        </p:txBody>
      </p:sp>
      <p:sp>
        <p:nvSpPr>
          <p:cNvPr id="3" name="Slide Number Placeholder 2">
            <a:extLst>
              <a:ext uri="{FF2B5EF4-FFF2-40B4-BE49-F238E27FC236}">
                <a16:creationId xmlns:a16="http://schemas.microsoft.com/office/drawing/2014/main" id="{C6BB042D-01EF-4CC5-A099-3F4FA9050E91}"/>
              </a:ext>
            </a:extLst>
          </p:cNvPr>
          <p:cNvSpPr>
            <a:spLocks noGrp="1"/>
          </p:cNvSpPr>
          <p:nvPr>
            <p:ph type="sldNum" sz="quarter" idx="12"/>
          </p:nvPr>
        </p:nvSpPr>
        <p:spPr/>
        <p:txBody>
          <a:bodyPr/>
          <a:lstStyle/>
          <a:p>
            <a:fld id="{00865948-8B76-4A50-B7DB-B45DBE1BD062}" type="slidenum">
              <a:rPr lang="fr-CH" smtClean="0"/>
              <a:t>13</a:t>
            </a:fld>
            <a:endParaRPr lang="fr-CH" dirty="0"/>
          </a:p>
        </p:txBody>
      </p:sp>
    </p:spTree>
    <p:extLst>
      <p:ext uri="{BB962C8B-B14F-4D97-AF65-F5344CB8AC3E}">
        <p14:creationId xmlns:p14="http://schemas.microsoft.com/office/powerpoint/2010/main" val="352338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dirty="0">
                <a:latin typeface="+mn-lt"/>
              </a:rPr>
              <a:t>Servicios esenciales:</a:t>
            </a:r>
            <a:r>
              <a:rPr lang="es-AR" sz="4399" u="sng" dirty="0">
                <a:latin typeface="+mn-lt"/>
              </a:rPr>
              <a:t> t</a:t>
            </a:r>
            <a:r>
              <a:rPr lang="es-x-int-SDL" sz="4399" u="sng" dirty="0">
                <a:latin typeface="+mn-lt"/>
              </a:rPr>
              <a:t>ipos de efectos</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314117" y="1374636"/>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x-int-SDL"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TextBox 5">
            <a:extLst>
              <a:ext uri="{FF2B5EF4-FFF2-40B4-BE49-F238E27FC236}">
                <a16:creationId xmlns:a16="http://schemas.microsoft.com/office/drawing/2014/main" id="{7AC33F7C-E4AB-402C-832E-908D4035B3D0}"/>
              </a:ext>
            </a:extLst>
          </p:cNvPr>
          <p:cNvSpPr txBox="1">
            <a:spLocks noChangeArrowheads="1"/>
          </p:cNvSpPr>
          <p:nvPr/>
        </p:nvSpPr>
        <p:spPr bwMode="auto">
          <a:xfrm>
            <a:off x="2442904" y="5061713"/>
            <a:ext cx="8031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x-int-SDL" sz="2800" dirty="0"/>
              <a:t>¿Qué efectos podría causar la </a:t>
            </a:r>
            <a:r>
              <a:rPr lang="es-AR" sz="2800" dirty="0"/>
              <a:t>interrupción </a:t>
            </a:r>
            <a:r>
              <a:rPr lang="es-x-int-SDL" sz="2800" dirty="0"/>
              <a:t>de servicios esenciales?</a:t>
            </a:r>
          </a:p>
        </p:txBody>
      </p:sp>
      <p:sp>
        <p:nvSpPr>
          <p:cNvPr id="2" name="Slide Number Placeholder 1">
            <a:extLst>
              <a:ext uri="{FF2B5EF4-FFF2-40B4-BE49-F238E27FC236}">
                <a16:creationId xmlns:a16="http://schemas.microsoft.com/office/drawing/2014/main" id="{A51DF463-F6E3-4C07-B2F2-5C73EC50B893}"/>
              </a:ext>
            </a:extLst>
          </p:cNvPr>
          <p:cNvSpPr>
            <a:spLocks noGrp="1"/>
          </p:cNvSpPr>
          <p:nvPr>
            <p:ph type="sldNum" sz="quarter" idx="12"/>
          </p:nvPr>
        </p:nvSpPr>
        <p:spPr/>
        <p:txBody>
          <a:bodyPr/>
          <a:lstStyle/>
          <a:p>
            <a:fld id="{00865948-8B76-4A50-B7DB-B45DBE1BD062}" type="slidenum">
              <a:rPr lang="fr-CH" smtClean="0"/>
              <a:t>14</a:t>
            </a:fld>
            <a:endParaRPr lang="fr-CH" dirty="0"/>
          </a:p>
        </p:txBody>
      </p:sp>
    </p:spTree>
    <p:extLst>
      <p:ext uri="{BB962C8B-B14F-4D97-AF65-F5344CB8AC3E}">
        <p14:creationId xmlns:p14="http://schemas.microsoft.com/office/powerpoint/2010/main" val="268844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452AD7B4-D958-4902-9C40-EAB1866037B3}"/>
              </a:ext>
            </a:extLst>
          </p:cNvPr>
          <p:cNvSpPr txBox="1">
            <a:spLocks/>
          </p:cNvSpPr>
          <p:nvPr/>
        </p:nvSpPr>
        <p:spPr bwMode="auto">
          <a:xfrm>
            <a:off x="1264794" y="1341464"/>
            <a:ext cx="3723617" cy="4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r>
              <a:rPr lang="es-x-int-SDL" sz="2000">
                <a:solidFill>
                  <a:schemeClr val="tx1"/>
                </a:solidFill>
              </a:rPr>
              <a:t>EFECTO DIRECTO</a:t>
            </a:r>
          </a:p>
        </p:txBody>
      </p:sp>
      <p:pic>
        <p:nvPicPr>
          <p:cNvPr id="14" name="Picture 13" descr="N:\OP_ASSIST_EH\30 Years WatHab\Banque de photos Wathab\ZZZ -  Spang - Best of\Liban - Abou - P1000879.JPG">
            <a:extLst>
              <a:ext uri="{FF2B5EF4-FFF2-40B4-BE49-F238E27FC236}">
                <a16:creationId xmlns:a16="http://schemas.microsoft.com/office/drawing/2014/main" id="{E1AFF1F8-BDCB-4B80-96AE-4F7297CD38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8377" y="1842186"/>
            <a:ext cx="4737601" cy="33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7A9D277-22C1-4B9B-BA4D-CCBEB3C9067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4794" y="1842187"/>
            <a:ext cx="4737601" cy="337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5C16688E-AC22-4312-8100-7479545C7B2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61210" y="1859653"/>
            <a:ext cx="4737601" cy="33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2">
            <a:extLst>
              <a:ext uri="{FF2B5EF4-FFF2-40B4-BE49-F238E27FC236}">
                <a16:creationId xmlns:a16="http://schemas.microsoft.com/office/drawing/2014/main" id="{BBB8E9BE-4671-47A5-8266-734197C906F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66467" y="1842186"/>
            <a:ext cx="4588907" cy="337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E:\Evaristo HDD\Evaristo - Pics\ICRC - Iraq 1997-98\IQ_0012.jpg">
            <a:extLst>
              <a:ext uri="{FF2B5EF4-FFF2-40B4-BE49-F238E27FC236}">
                <a16:creationId xmlns:a16="http://schemas.microsoft.com/office/drawing/2014/main" id="{44681593-53BA-4D2D-B7E7-9160A78E03D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79007" y="1842186"/>
            <a:ext cx="4576367" cy="337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3">
            <a:extLst>
              <a:ext uri="{FF2B5EF4-FFF2-40B4-BE49-F238E27FC236}">
                <a16:creationId xmlns:a16="http://schemas.microsoft.com/office/drawing/2014/main" id="{D7899DEE-0353-41A6-9D8F-B1E0A51A3B6E}"/>
              </a:ext>
            </a:extLst>
          </p:cNvPr>
          <p:cNvSpPr txBox="1">
            <a:spLocks/>
          </p:cNvSpPr>
          <p:nvPr/>
        </p:nvSpPr>
        <p:spPr bwMode="auto">
          <a:xfrm>
            <a:off x="6672413" y="1346839"/>
            <a:ext cx="3814982" cy="4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r>
              <a:rPr lang="es-x-int-SDL" sz="2000">
                <a:solidFill>
                  <a:schemeClr val="tx1"/>
                </a:solidFill>
              </a:rPr>
              <a:t>EFECTO INDIRECTO</a:t>
            </a:r>
          </a:p>
        </p:txBody>
      </p:sp>
      <p:sp>
        <p:nvSpPr>
          <p:cNvPr id="20" name="Content Placeholder 3">
            <a:extLst>
              <a:ext uri="{FF2B5EF4-FFF2-40B4-BE49-F238E27FC236}">
                <a16:creationId xmlns:a16="http://schemas.microsoft.com/office/drawing/2014/main" id="{28EB3465-DBF7-4054-9FB7-BD454CA2DAB8}"/>
              </a:ext>
            </a:extLst>
          </p:cNvPr>
          <p:cNvSpPr txBox="1">
            <a:spLocks/>
          </p:cNvSpPr>
          <p:nvPr/>
        </p:nvSpPr>
        <p:spPr bwMode="auto">
          <a:xfrm>
            <a:off x="1699678" y="5511161"/>
            <a:ext cx="8612599" cy="7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defTabSz="1619250">
              <a:lnSpc>
                <a:spcPct val="90000"/>
              </a:lnSpc>
              <a:spcBef>
                <a:spcPts val="1775"/>
              </a:spcBef>
              <a:buFont typeface="Arial" panose="020B0604020202020204" pitchFamily="34" charset="0"/>
              <a:buChar char="•"/>
              <a:defRPr sz="4900">
                <a:solidFill>
                  <a:schemeClr val="bg1"/>
                </a:solidFill>
                <a:latin typeface="Merriweather" panose="00000500000000000000" pitchFamily="2" charset="0"/>
                <a:ea typeface="SimSun" panose="02010600030101010101" pitchFamily="2" charset="-122"/>
              </a:defRPr>
            </a:lvl1pPr>
            <a:lvl2pPr marL="801688" indent="-279400" defTabSz="1619250">
              <a:lnSpc>
                <a:spcPct val="90000"/>
              </a:lnSpc>
              <a:spcBef>
                <a:spcPts val="888"/>
              </a:spcBef>
              <a:buFont typeface="Arial" panose="020B0604020202020204" pitchFamily="34" charset="0"/>
              <a:buChar char="•"/>
              <a:defRPr sz="4200">
                <a:solidFill>
                  <a:schemeClr val="bg1"/>
                </a:solidFill>
                <a:latin typeface="Merriweather" panose="00000500000000000000" pitchFamily="2" charset="0"/>
                <a:ea typeface="SimSun" panose="02010600030101010101" pitchFamily="2" charset="-122"/>
              </a:defRPr>
            </a:lvl2pPr>
            <a:lvl3pPr marL="1209675" indent="-228600" defTabSz="1619250">
              <a:lnSpc>
                <a:spcPct val="90000"/>
              </a:lnSpc>
              <a:spcBef>
                <a:spcPts val="888"/>
              </a:spcBef>
              <a:buFont typeface="Arial" panose="020B0604020202020204" pitchFamily="34" charset="0"/>
              <a:buChar char="•"/>
              <a:defRPr sz="3500">
                <a:solidFill>
                  <a:schemeClr val="bg1"/>
                </a:solidFill>
                <a:latin typeface="Merriweather" panose="00000500000000000000" pitchFamily="2" charset="0"/>
                <a:ea typeface="SimSun" panose="02010600030101010101" pitchFamily="2" charset="-122"/>
              </a:defRPr>
            </a:lvl3pPr>
            <a:lvl4pPr marL="1617663" indent="-228600"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4pPr>
            <a:lvl5pPr marL="2057400" indent="-228600"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5pPr>
            <a:lvl6pPr marL="25146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6pPr>
            <a:lvl7pPr marL="29718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7pPr>
            <a:lvl8pPr marL="34290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8pPr>
            <a:lvl9pPr marL="38862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9pPr>
          </a:lstStyle>
          <a:p>
            <a:pPr algn="ctr" eaLnBrk="1" hangingPunct="1">
              <a:lnSpc>
                <a:spcPct val="100000"/>
              </a:lnSpc>
              <a:spcBef>
                <a:spcPct val="20000"/>
              </a:spcBef>
              <a:buFontTx/>
              <a:buNone/>
            </a:pPr>
            <a:r>
              <a:rPr lang="es-AR" sz="2800" dirty="0">
                <a:solidFill>
                  <a:schemeClr val="tx1"/>
                </a:solidFill>
                <a:latin typeface="+mn-lt"/>
              </a:rPr>
              <a:t>L</a:t>
            </a:r>
            <a:r>
              <a:rPr lang="es-x-int-SDL" sz="2800" dirty="0">
                <a:solidFill>
                  <a:schemeClr val="tx1"/>
                </a:solidFill>
                <a:latin typeface="+mn-lt"/>
              </a:rPr>
              <a:t>a combinación de efectos directos e indirectos genera un efecto acumulativo.</a:t>
            </a:r>
          </a:p>
        </p:txBody>
      </p:sp>
      <p:sp>
        <p:nvSpPr>
          <p:cNvPr id="11" name="Title 3">
            <a:extLst>
              <a:ext uri="{FF2B5EF4-FFF2-40B4-BE49-F238E27FC236}">
                <a16:creationId xmlns:a16="http://schemas.microsoft.com/office/drawing/2014/main" id="{4B9A2306-8E20-4840-A477-065BD266B8A1}"/>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Tipos de efectos</a:t>
            </a:r>
          </a:p>
        </p:txBody>
      </p:sp>
      <p:grpSp>
        <p:nvGrpSpPr>
          <p:cNvPr id="3" name="Group 2">
            <a:extLst>
              <a:ext uri="{FF2B5EF4-FFF2-40B4-BE49-F238E27FC236}">
                <a16:creationId xmlns:a16="http://schemas.microsoft.com/office/drawing/2014/main" id="{2E0EB507-48B6-44D0-827A-4D3DF92A5B24}"/>
              </a:ext>
            </a:extLst>
          </p:cNvPr>
          <p:cNvGrpSpPr/>
          <p:nvPr/>
        </p:nvGrpSpPr>
        <p:grpSpPr>
          <a:xfrm>
            <a:off x="4163989" y="2305677"/>
            <a:ext cx="4311733" cy="2453055"/>
            <a:chOff x="4163989" y="2305677"/>
            <a:chExt cx="4311733" cy="2453055"/>
          </a:xfrm>
        </p:grpSpPr>
        <p:sp>
          <p:nvSpPr>
            <p:cNvPr id="12" name="Parallelogram 11">
              <a:extLst>
                <a:ext uri="{FF2B5EF4-FFF2-40B4-BE49-F238E27FC236}">
                  <a16:creationId xmlns:a16="http://schemas.microsoft.com/office/drawing/2014/main" id="{653ED197-D7D0-4512-8A00-F60CDAE84007}"/>
                </a:ext>
              </a:extLst>
            </p:cNvPr>
            <p:cNvSpPr/>
            <p:nvPr/>
          </p:nvSpPr>
          <p:spPr>
            <a:xfrm rot="16200000" flipV="1">
              <a:off x="5151999" y="2029840"/>
              <a:ext cx="1547447" cy="2099121"/>
            </a:xfrm>
            <a:prstGeom prst="parallelogram">
              <a:avLst>
                <a:gd name="adj" fmla="val 58018"/>
              </a:avLst>
            </a:prstGeom>
            <a:solidFill>
              <a:srgbClr val="A3C16D"/>
            </a:solidFill>
            <a:ln>
              <a:solidFill>
                <a:srgbClr val="A3C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arallelogram 12">
              <a:extLst>
                <a:ext uri="{FF2B5EF4-FFF2-40B4-BE49-F238E27FC236}">
                  <a16:creationId xmlns:a16="http://schemas.microsoft.com/office/drawing/2014/main" id="{956AED4E-35E1-4B0B-8C87-7BFDF260D4A6}"/>
                </a:ext>
              </a:extLst>
            </p:cNvPr>
            <p:cNvSpPr/>
            <p:nvPr/>
          </p:nvSpPr>
          <p:spPr>
            <a:xfrm rot="16200000" flipV="1">
              <a:off x="5887258" y="2947538"/>
              <a:ext cx="1556237" cy="2048563"/>
            </a:xfrm>
            <a:prstGeom prst="parallelogram">
              <a:avLst>
                <a:gd name="adj" fmla="val 58018"/>
              </a:avLst>
            </a:prstGeom>
            <a:solidFill>
              <a:srgbClr val="FFC000"/>
            </a:solidFill>
            <a:ln>
              <a:solidFill>
                <a:srgbClr val="A3C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a:extLst>
                <a:ext uri="{FF2B5EF4-FFF2-40B4-BE49-F238E27FC236}">
                  <a16:creationId xmlns:a16="http://schemas.microsoft.com/office/drawing/2014/main" id="{B284E90D-9A24-4870-B495-986641261F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190721" y="3630662"/>
              <a:ext cx="1409417" cy="369278"/>
            </a:xfrm>
            <a:prstGeom prst="rect">
              <a:avLst/>
            </a:prstGeom>
          </p:spPr>
        </p:pic>
        <p:sp>
          <p:nvSpPr>
            <p:cNvPr id="21" name="Rectangle 20">
              <a:extLst>
                <a:ext uri="{FF2B5EF4-FFF2-40B4-BE49-F238E27FC236}">
                  <a16:creationId xmlns:a16="http://schemas.microsoft.com/office/drawing/2014/main" id="{0B044BB5-2A18-4985-9299-8BF4842E2AC6}"/>
                </a:ext>
              </a:extLst>
            </p:cNvPr>
            <p:cNvSpPr/>
            <p:nvPr/>
          </p:nvSpPr>
          <p:spPr>
            <a:xfrm>
              <a:off x="4876166" y="3193702"/>
              <a:ext cx="2834626" cy="659423"/>
            </a:xfrm>
            <a:prstGeom prst="rect">
              <a:avLst/>
            </a:prstGeom>
            <a:solidFill>
              <a:srgbClr val="F79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400">
                  <a:latin typeface="Arial" panose="020B0604020202020204" pitchFamily="34" charset="0"/>
                  <a:cs typeface="Arial" panose="020B0604020202020204" pitchFamily="34" charset="0"/>
                </a:rPr>
                <a:t>Efecto indirecto</a:t>
              </a:r>
            </a:p>
          </p:txBody>
        </p:sp>
        <p:sp>
          <p:nvSpPr>
            <p:cNvPr id="22" name="Rectangle 21">
              <a:extLst>
                <a:ext uri="{FF2B5EF4-FFF2-40B4-BE49-F238E27FC236}">
                  <a16:creationId xmlns:a16="http://schemas.microsoft.com/office/drawing/2014/main" id="{E62CE7D1-89E5-4672-A2AB-90687D2D0EE3}"/>
                </a:ext>
              </a:extLst>
            </p:cNvPr>
            <p:cNvSpPr/>
            <p:nvPr/>
          </p:nvSpPr>
          <p:spPr>
            <a:xfrm>
              <a:off x="5641096" y="4099309"/>
              <a:ext cx="2834626" cy="6594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400">
                  <a:latin typeface="Arial" panose="020B0604020202020204" pitchFamily="34" charset="0"/>
                  <a:cs typeface="Arial" panose="020B0604020202020204" pitchFamily="34" charset="0"/>
                </a:rPr>
                <a:t>Efecto acumulativo</a:t>
              </a:r>
            </a:p>
          </p:txBody>
        </p:sp>
        <p:sp>
          <p:nvSpPr>
            <p:cNvPr id="23" name="Rectangle 22">
              <a:extLst>
                <a:ext uri="{FF2B5EF4-FFF2-40B4-BE49-F238E27FC236}">
                  <a16:creationId xmlns:a16="http://schemas.microsoft.com/office/drawing/2014/main" id="{ED7F2E46-E09A-47BD-ABFC-8C489D8CE9F3}"/>
                </a:ext>
              </a:extLst>
            </p:cNvPr>
            <p:cNvSpPr/>
            <p:nvPr/>
          </p:nvSpPr>
          <p:spPr>
            <a:xfrm>
              <a:off x="4163989" y="2305680"/>
              <a:ext cx="2835517" cy="659423"/>
            </a:xfrm>
            <a:prstGeom prst="rect">
              <a:avLst/>
            </a:prstGeom>
            <a:solidFill>
              <a:srgbClr val="759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400">
                  <a:latin typeface="Arial" panose="020B0604020202020204" pitchFamily="34" charset="0"/>
                  <a:cs typeface="Arial" panose="020B0604020202020204" pitchFamily="34" charset="0"/>
                </a:rPr>
                <a:t>Efecto directo</a:t>
              </a:r>
            </a:p>
          </p:txBody>
        </p:sp>
      </p:grpSp>
      <p:sp>
        <p:nvSpPr>
          <p:cNvPr id="4" name="Slide Number Placeholder 3">
            <a:extLst>
              <a:ext uri="{FF2B5EF4-FFF2-40B4-BE49-F238E27FC236}">
                <a16:creationId xmlns:a16="http://schemas.microsoft.com/office/drawing/2014/main" id="{FA7572A4-C4BE-42CA-9A9F-0B7A44AB011B}"/>
              </a:ext>
            </a:extLst>
          </p:cNvPr>
          <p:cNvSpPr>
            <a:spLocks noGrp="1"/>
          </p:cNvSpPr>
          <p:nvPr>
            <p:ph type="sldNum" sz="quarter" idx="12"/>
          </p:nvPr>
        </p:nvSpPr>
        <p:spPr/>
        <p:txBody>
          <a:bodyPr/>
          <a:lstStyle/>
          <a:p>
            <a:fld id="{00865948-8B76-4A50-B7DB-B45DBE1BD062}" type="slidenum">
              <a:rPr lang="fr-CH" smtClean="0"/>
              <a:t>15</a:t>
            </a:fld>
            <a:endParaRPr lang="fr-CH" dirty="0"/>
          </a:p>
        </p:txBody>
      </p:sp>
    </p:spTree>
    <p:extLst>
      <p:ext uri="{BB962C8B-B14F-4D97-AF65-F5344CB8AC3E}">
        <p14:creationId xmlns:p14="http://schemas.microsoft.com/office/powerpoint/2010/main" val="64286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Content Placeholder 3">
            <a:extLst>
              <a:ext uri="{FF2B5EF4-FFF2-40B4-BE49-F238E27FC236}">
                <a16:creationId xmlns:a16="http://schemas.microsoft.com/office/drawing/2014/main" id="{DE0AE6E3-DFD8-4293-9A31-E0D85CBBC07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138220" y="1022396"/>
            <a:ext cx="8244376" cy="5482688"/>
          </a:xfrm>
          <a:noFill/>
        </p:spPr>
      </p:pic>
      <p:sp>
        <p:nvSpPr>
          <p:cNvPr id="6" name="Title 3">
            <a:extLst>
              <a:ext uri="{FF2B5EF4-FFF2-40B4-BE49-F238E27FC236}">
                <a16:creationId xmlns:a16="http://schemas.microsoft.com/office/drawing/2014/main" id="{0FB703EF-CDFF-4CE2-855A-5B219D9BC51E}"/>
              </a:ext>
            </a:extLst>
          </p:cNvPr>
          <p:cNvSpPr txBox="1">
            <a:spLocks/>
          </p:cNvSpPr>
          <p:nvPr/>
        </p:nvSpPr>
        <p:spPr>
          <a:xfrm>
            <a:off x="838200" y="9080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Efecto en la infraestructura</a:t>
            </a:r>
          </a:p>
        </p:txBody>
      </p:sp>
      <p:pic>
        <p:nvPicPr>
          <p:cNvPr id="5" name="Content Placeholder 3">
            <a:extLst>
              <a:ext uri="{FF2B5EF4-FFF2-40B4-BE49-F238E27FC236}">
                <a16:creationId xmlns:a16="http://schemas.microsoft.com/office/drawing/2014/main" id="{E37B073D-A64C-4AF2-B4A1-503C17F880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9594569" y="1"/>
            <a:ext cx="2597431" cy="1973528"/>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7D5319F-E201-4230-8C35-E27E461A6EE3}"/>
              </a:ext>
            </a:extLst>
          </p:cNvPr>
          <p:cNvSpPr>
            <a:spLocks noGrp="1"/>
          </p:cNvSpPr>
          <p:nvPr>
            <p:ph type="sldNum" sz="quarter" idx="12"/>
          </p:nvPr>
        </p:nvSpPr>
        <p:spPr/>
        <p:txBody>
          <a:bodyPr/>
          <a:lstStyle/>
          <a:p>
            <a:fld id="{00865948-8B76-4A50-B7DB-B45DBE1BD062}" type="slidenum">
              <a:rPr lang="fr-CH" smtClean="0"/>
              <a:t>16</a:t>
            </a:fld>
            <a:endParaRPr lang="fr-CH" dirty="0"/>
          </a:p>
        </p:txBody>
      </p:sp>
    </p:spTree>
    <p:extLst>
      <p:ext uri="{BB962C8B-B14F-4D97-AF65-F5344CB8AC3E}">
        <p14:creationId xmlns:p14="http://schemas.microsoft.com/office/powerpoint/2010/main" val="246000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Content Placeholder 1">
            <a:extLst>
              <a:ext uri="{FF2B5EF4-FFF2-40B4-BE49-F238E27FC236}">
                <a16:creationId xmlns:a16="http://schemas.microsoft.com/office/drawing/2014/main" id="{240B7A58-531A-4A1B-9841-AC31AC98C7B6}"/>
              </a:ext>
            </a:extLst>
          </p:cNvPr>
          <p:cNvPicPr>
            <a:picLocks noGrp="1" noChangeAspect="1" noChangeArrowheads="1"/>
          </p:cNvPicPr>
          <p:nvPr>
            <p:ph idx="1"/>
          </p:nvPr>
        </p:nvPicPr>
        <p:blipFill>
          <a:blip r:embed="rId3" cstate="screen">
            <a:extLst>
              <a:ext uri="{BEBA8EAE-BF5A-486C-A8C5-ECC9F3942E4B}">
                <a14:imgProps xmlns:a14="http://schemas.microsoft.com/office/drawing/2010/main">
                  <a14:imgLayer r:embed="rId4">
                    <a14:imgEffect>
                      <a14:brightnessContrast bright="16000" contrast="-39000"/>
                    </a14:imgEffect>
                  </a14:imgLayer>
                </a14:imgProps>
              </a:ext>
              <a:ext uri="{28A0092B-C50C-407E-A947-70E740481C1C}">
                <a14:useLocalDpi xmlns:a14="http://schemas.microsoft.com/office/drawing/2010/main"/>
              </a:ext>
            </a:extLst>
          </a:blip>
          <a:srcRect/>
          <a:stretch>
            <a:fillRect/>
          </a:stretch>
        </p:blipFill>
        <p:spPr>
          <a:xfrm>
            <a:off x="1779399" y="921876"/>
            <a:ext cx="8633201" cy="5638721"/>
          </a:xfrm>
          <a:noFill/>
        </p:spPr>
      </p:pic>
      <p:sp>
        <p:nvSpPr>
          <p:cNvPr id="4" name="Title 3">
            <a:extLst>
              <a:ext uri="{FF2B5EF4-FFF2-40B4-BE49-F238E27FC236}">
                <a16:creationId xmlns:a16="http://schemas.microsoft.com/office/drawing/2014/main" id="{67A196C5-3593-4033-B38E-C4DCBBF98AE3}"/>
              </a:ext>
            </a:extLst>
          </p:cNvPr>
          <p:cNvSpPr txBox="1">
            <a:spLocks/>
          </p:cNvSpPr>
          <p:nvPr/>
        </p:nvSpPr>
        <p:spPr>
          <a:xfrm>
            <a:off x="838200" y="9080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Efecto en la infraestructura</a:t>
            </a:r>
          </a:p>
        </p:txBody>
      </p:sp>
      <p:pic>
        <p:nvPicPr>
          <p:cNvPr id="5" name="Content Placeholder 3">
            <a:extLst>
              <a:ext uri="{FF2B5EF4-FFF2-40B4-BE49-F238E27FC236}">
                <a16:creationId xmlns:a16="http://schemas.microsoft.com/office/drawing/2014/main" id="{653A4243-B819-41BD-9734-FC9467BE5B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9312715" y="0"/>
            <a:ext cx="2543708" cy="1932709"/>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0CC982-072F-4333-9E77-CF88739DDE03}"/>
              </a:ext>
            </a:extLst>
          </p:cNvPr>
          <p:cNvSpPr>
            <a:spLocks noGrp="1"/>
          </p:cNvSpPr>
          <p:nvPr>
            <p:ph type="sldNum" sz="quarter" idx="12"/>
          </p:nvPr>
        </p:nvSpPr>
        <p:spPr/>
        <p:txBody>
          <a:bodyPr/>
          <a:lstStyle/>
          <a:p>
            <a:fld id="{00865948-8B76-4A50-B7DB-B45DBE1BD062}" type="slidenum">
              <a:rPr lang="fr-CH" smtClean="0"/>
              <a:t>17</a:t>
            </a:fld>
            <a:endParaRPr lang="fr-CH" dirty="0"/>
          </a:p>
        </p:txBody>
      </p:sp>
    </p:spTree>
    <p:extLst>
      <p:ext uri="{BB962C8B-B14F-4D97-AF65-F5344CB8AC3E}">
        <p14:creationId xmlns:p14="http://schemas.microsoft.com/office/powerpoint/2010/main" val="10547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Content Placeholder 1">
            <a:extLst>
              <a:ext uri="{FF2B5EF4-FFF2-40B4-BE49-F238E27FC236}">
                <a16:creationId xmlns:a16="http://schemas.microsoft.com/office/drawing/2014/main" id="{9811A12D-F80E-4DE0-9BA2-490559E677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8699" y="913563"/>
            <a:ext cx="9932033" cy="558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1A7A6B8F-685F-40DD-8870-8D8B1AA67DCD}"/>
              </a:ext>
            </a:extLst>
          </p:cNvPr>
          <p:cNvSpPr txBox="1">
            <a:spLocks/>
          </p:cNvSpPr>
          <p:nvPr/>
        </p:nvSpPr>
        <p:spPr>
          <a:xfrm>
            <a:off x="891268" y="82492"/>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Efecto en suministros</a:t>
            </a:r>
          </a:p>
        </p:txBody>
      </p:sp>
      <p:pic>
        <p:nvPicPr>
          <p:cNvPr id="6" name="Content Placeholder 3">
            <a:extLst>
              <a:ext uri="{FF2B5EF4-FFF2-40B4-BE49-F238E27FC236}">
                <a16:creationId xmlns:a16="http://schemas.microsoft.com/office/drawing/2014/main" id="{043D57D6-D88B-41BD-84A7-7F6909B470B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83693" y="-40789"/>
            <a:ext cx="2777350" cy="1908704"/>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A78924-5453-4EB5-868C-7F936EFD5AFC}"/>
              </a:ext>
            </a:extLst>
          </p:cNvPr>
          <p:cNvSpPr>
            <a:spLocks noGrp="1"/>
          </p:cNvSpPr>
          <p:nvPr>
            <p:ph type="sldNum" sz="quarter" idx="12"/>
          </p:nvPr>
        </p:nvSpPr>
        <p:spPr/>
        <p:txBody>
          <a:bodyPr/>
          <a:lstStyle/>
          <a:p>
            <a:fld id="{00865948-8B76-4A50-B7DB-B45DBE1BD062}" type="slidenum">
              <a:rPr lang="fr-CH" smtClean="0"/>
              <a:t>18</a:t>
            </a:fld>
            <a:endParaRPr lang="fr-CH" dirty="0"/>
          </a:p>
        </p:txBody>
      </p:sp>
    </p:spTree>
    <p:extLst>
      <p:ext uri="{BB962C8B-B14F-4D97-AF65-F5344CB8AC3E}">
        <p14:creationId xmlns:p14="http://schemas.microsoft.com/office/powerpoint/2010/main" val="41008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Content Placeholder 4">
            <a:extLst>
              <a:ext uri="{FF2B5EF4-FFF2-40B4-BE49-F238E27FC236}">
                <a16:creationId xmlns:a16="http://schemas.microsoft.com/office/drawing/2014/main" id="{3CEF2682-6640-4F58-95E7-306F35ADA81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532051" y="913563"/>
            <a:ext cx="5127898" cy="5827459"/>
          </a:xfrm>
          <a:noFill/>
        </p:spPr>
      </p:pic>
      <p:sp>
        <p:nvSpPr>
          <p:cNvPr id="4" name="Title 3">
            <a:extLst>
              <a:ext uri="{FF2B5EF4-FFF2-40B4-BE49-F238E27FC236}">
                <a16:creationId xmlns:a16="http://schemas.microsoft.com/office/drawing/2014/main" id="{D8285D01-7F2F-4CC5-AE47-E6578DB1D6C3}"/>
              </a:ext>
            </a:extLst>
          </p:cNvPr>
          <p:cNvSpPr txBox="1">
            <a:spLocks/>
          </p:cNvSpPr>
          <p:nvPr/>
        </p:nvSpPr>
        <p:spPr>
          <a:xfrm>
            <a:off x="891268" y="82492"/>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Efecto en suministros</a:t>
            </a:r>
          </a:p>
        </p:txBody>
      </p:sp>
      <p:pic>
        <p:nvPicPr>
          <p:cNvPr id="5" name="Content Placeholder 3">
            <a:extLst>
              <a:ext uri="{FF2B5EF4-FFF2-40B4-BE49-F238E27FC236}">
                <a16:creationId xmlns:a16="http://schemas.microsoft.com/office/drawing/2014/main" id="{197779F9-033B-4558-8018-988AE29FABB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83693" y="-40789"/>
            <a:ext cx="2777350" cy="1908704"/>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3F0182D-6DF2-4780-B83E-193BDE398795}"/>
              </a:ext>
            </a:extLst>
          </p:cNvPr>
          <p:cNvSpPr>
            <a:spLocks noGrp="1"/>
          </p:cNvSpPr>
          <p:nvPr>
            <p:ph type="sldNum" sz="quarter" idx="12"/>
          </p:nvPr>
        </p:nvSpPr>
        <p:spPr/>
        <p:txBody>
          <a:bodyPr/>
          <a:lstStyle/>
          <a:p>
            <a:fld id="{00865948-8B76-4A50-B7DB-B45DBE1BD062}" type="slidenum">
              <a:rPr lang="fr-CH" smtClean="0"/>
              <a:t>19</a:t>
            </a:fld>
            <a:endParaRPr lang="fr-CH" dirty="0"/>
          </a:p>
        </p:txBody>
      </p:sp>
    </p:spTree>
    <p:extLst>
      <p:ext uri="{BB962C8B-B14F-4D97-AF65-F5344CB8AC3E}">
        <p14:creationId xmlns:p14="http://schemas.microsoft.com/office/powerpoint/2010/main" val="337006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1B19-DEB6-4C2C-95E5-A6A0FF6A1110}"/>
              </a:ext>
            </a:extLst>
          </p:cNvPr>
          <p:cNvSpPr>
            <a:spLocks noGrp="1"/>
          </p:cNvSpPr>
          <p:nvPr>
            <p:ph type="title"/>
          </p:nvPr>
        </p:nvSpPr>
        <p:spPr/>
        <p:txBody>
          <a:bodyPr/>
          <a:lstStyle/>
          <a:p>
            <a:pPr algn="ctr"/>
            <a:r>
              <a:rPr lang="es-x-int-SDL" u="sng" dirty="0">
                <a:latin typeface="+mn-lt"/>
              </a:rPr>
              <a:t>Objetivos</a:t>
            </a:r>
          </a:p>
        </p:txBody>
      </p:sp>
      <p:sp>
        <p:nvSpPr>
          <p:cNvPr id="3" name="Content Placeholder 2">
            <a:extLst>
              <a:ext uri="{FF2B5EF4-FFF2-40B4-BE49-F238E27FC236}">
                <a16:creationId xmlns:a16="http://schemas.microsoft.com/office/drawing/2014/main" id="{C2B9EAC8-26FA-43C3-A48E-8AEC429AE8B8}"/>
              </a:ext>
            </a:extLst>
          </p:cNvPr>
          <p:cNvSpPr>
            <a:spLocks noGrp="1"/>
          </p:cNvSpPr>
          <p:nvPr>
            <p:ph idx="1"/>
          </p:nvPr>
        </p:nvSpPr>
        <p:spPr>
          <a:xfrm>
            <a:off x="1310640" y="1883474"/>
            <a:ext cx="10043160" cy="4351338"/>
          </a:xfrm>
        </p:spPr>
        <p:txBody>
          <a:bodyPr/>
          <a:lstStyle/>
          <a:p>
            <a:pPr marL="0" indent="0">
              <a:buNone/>
            </a:pPr>
            <a:r>
              <a:rPr lang="es-x-int-SDL" b="1" i="1" dirty="0">
                <a:solidFill>
                  <a:srgbClr val="0000FF"/>
                </a:solidFill>
              </a:rPr>
              <a:t>Los participantes podrán: </a:t>
            </a:r>
          </a:p>
          <a:p>
            <a:r>
              <a:rPr lang="es-x-int-SDL" dirty="0"/>
              <a:t>explicar el alcance y la magnitud de la urbanización, así como las características y </a:t>
            </a:r>
            <a:r>
              <a:rPr lang="es-AR" dirty="0"/>
              <a:t>las </a:t>
            </a:r>
            <a:r>
              <a:rPr lang="es-x-int-SDL" dirty="0"/>
              <a:t>vulnerabilidades de los servicios esenciales en contextos urbanos;</a:t>
            </a:r>
          </a:p>
          <a:p>
            <a:r>
              <a:rPr lang="es-x-int-SDL" dirty="0"/>
              <a:t>analizar los desafíos </a:t>
            </a:r>
            <a:r>
              <a:rPr lang="es-AR" dirty="0"/>
              <a:t>que conllevan las </a:t>
            </a:r>
            <a:r>
              <a:rPr lang="es-x-int-SDL" dirty="0"/>
              <a:t>respuesta</a:t>
            </a:r>
            <a:r>
              <a:rPr lang="es-AR" dirty="0"/>
              <a:t>s</a:t>
            </a:r>
            <a:r>
              <a:rPr lang="es-x-int-SDL" dirty="0"/>
              <a:t> humanitaria</a:t>
            </a:r>
            <a:r>
              <a:rPr lang="es-AR" dirty="0"/>
              <a:t>s</a:t>
            </a:r>
            <a:r>
              <a:rPr lang="es-x-int-SDL" dirty="0"/>
              <a:t> en contextos urbanos;</a:t>
            </a:r>
          </a:p>
          <a:p>
            <a:r>
              <a:rPr lang="es-x-int-SDL" dirty="0"/>
              <a:t>presentar y justificar una respuesta adecuada a la interrupción de servicios esenciales en un contexto específico.</a:t>
            </a:r>
          </a:p>
        </p:txBody>
      </p:sp>
      <p:sp>
        <p:nvSpPr>
          <p:cNvPr id="4" name="Slide Number Placeholder 3">
            <a:extLst>
              <a:ext uri="{FF2B5EF4-FFF2-40B4-BE49-F238E27FC236}">
                <a16:creationId xmlns:a16="http://schemas.microsoft.com/office/drawing/2014/main" id="{87EF0517-1B3D-4D67-92DD-3FE2BD2FC2E1}"/>
              </a:ext>
            </a:extLst>
          </p:cNvPr>
          <p:cNvSpPr>
            <a:spLocks noGrp="1"/>
          </p:cNvSpPr>
          <p:nvPr>
            <p:ph type="sldNum" sz="quarter" idx="12"/>
          </p:nvPr>
        </p:nvSpPr>
        <p:spPr/>
        <p:txBody>
          <a:bodyPr/>
          <a:lstStyle/>
          <a:p>
            <a:fld id="{00865948-8B76-4A50-B7DB-B45DBE1BD062}" type="slidenum">
              <a:rPr lang="fr-CH" smtClean="0"/>
              <a:t>2</a:t>
            </a:fld>
            <a:endParaRPr lang="fr-CH" dirty="0"/>
          </a:p>
        </p:txBody>
      </p:sp>
    </p:spTree>
    <p:extLst>
      <p:ext uri="{BB962C8B-B14F-4D97-AF65-F5344CB8AC3E}">
        <p14:creationId xmlns:p14="http://schemas.microsoft.com/office/powerpoint/2010/main" val="318578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1">
            <a:extLst>
              <a:ext uri="{FF2B5EF4-FFF2-40B4-BE49-F238E27FC236}">
                <a16:creationId xmlns:a16="http://schemas.microsoft.com/office/drawing/2014/main" id="{9F5D486E-2116-4592-9C03-E5F26368106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630526" y="955127"/>
            <a:ext cx="7402936" cy="5552425"/>
          </a:xfrm>
          <a:noFill/>
        </p:spPr>
      </p:pic>
      <p:sp>
        <p:nvSpPr>
          <p:cNvPr id="6" name="Title 3">
            <a:extLst>
              <a:ext uri="{FF2B5EF4-FFF2-40B4-BE49-F238E27FC236}">
                <a16:creationId xmlns:a16="http://schemas.microsoft.com/office/drawing/2014/main" id="{26CF01CE-9E48-46A5-8C46-FB7C4BD0EC58}"/>
              </a:ext>
            </a:extLst>
          </p:cNvPr>
          <p:cNvSpPr txBox="1">
            <a:spLocks/>
          </p:cNvSpPr>
          <p:nvPr/>
        </p:nvSpPr>
        <p:spPr>
          <a:xfrm>
            <a:off x="838200" y="124056"/>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Efecto en las personas</a:t>
            </a:r>
          </a:p>
        </p:txBody>
      </p:sp>
      <p:pic>
        <p:nvPicPr>
          <p:cNvPr id="4" name="Content Placeholder 3">
            <a:extLst>
              <a:ext uri="{FF2B5EF4-FFF2-40B4-BE49-F238E27FC236}">
                <a16:creationId xmlns:a16="http://schemas.microsoft.com/office/drawing/2014/main" id="{EA72AE1A-3AF1-4155-B06C-C762667586F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9020723" y="0"/>
            <a:ext cx="2591971" cy="2062690"/>
          </a:xfrm>
          <a:prstGeom prst="rect">
            <a:avLst/>
          </a:prstGeom>
          <a:noFill/>
          <a:ln>
            <a:solidFill>
              <a:schemeClr val="accent5">
                <a:lumMod val="50000"/>
              </a:schemeClr>
            </a:solidFill>
          </a:ln>
        </p:spPr>
      </p:pic>
      <p:sp>
        <p:nvSpPr>
          <p:cNvPr id="2" name="Slide Number Placeholder 1">
            <a:extLst>
              <a:ext uri="{FF2B5EF4-FFF2-40B4-BE49-F238E27FC236}">
                <a16:creationId xmlns:a16="http://schemas.microsoft.com/office/drawing/2014/main" id="{1A0AE83C-B78A-4DE2-B5DC-D878842D4860}"/>
              </a:ext>
            </a:extLst>
          </p:cNvPr>
          <p:cNvSpPr>
            <a:spLocks noGrp="1"/>
          </p:cNvSpPr>
          <p:nvPr>
            <p:ph type="sldNum" sz="quarter" idx="12"/>
          </p:nvPr>
        </p:nvSpPr>
        <p:spPr/>
        <p:txBody>
          <a:bodyPr/>
          <a:lstStyle/>
          <a:p>
            <a:fld id="{00865948-8B76-4A50-B7DB-B45DBE1BD062}" type="slidenum">
              <a:rPr lang="fr-CH" smtClean="0"/>
              <a:t>20</a:t>
            </a:fld>
            <a:endParaRPr lang="fr-CH" dirty="0"/>
          </a:p>
        </p:txBody>
      </p:sp>
    </p:spTree>
    <p:extLst>
      <p:ext uri="{BB962C8B-B14F-4D97-AF65-F5344CB8AC3E}">
        <p14:creationId xmlns:p14="http://schemas.microsoft.com/office/powerpoint/2010/main" val="11098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EE354F37-1595-41FA-A0DC-DFE5C606EA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1768" y="770510"/>
            <a:ext cx="9897098" cy="60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74141183-6FBC-4897-A292-BDC4F1F4DA95}"/>
              </a:ext>
            </a:extLst>
          </p:cNvPr>
          <p:cNvSpPr txBox="1">
            <a:spLocks/>
          </p:cNvSpPr>
          <p:nvPr/>
        </p:nvSpPr>
        <p:spPr>
          <a:xfrm>
            <a:off x="1142517" y="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El efecto acumulativo</a:t>
            </a:r>
          </a:p>
        </p:txBody>
      </p:sp>
      <p:sp>
        <p:nvSpPr>
          <p:cNvPr id="2" name="Slide Number Placeholder 1">
            <a:extLst>
              <a:ext uri="{FF2B5EF4-FFF2-40B4-BE49-F238E27FC236}">
                <a16:creationId xmlns:a16="http://schemas.microsoft.com/office/drawing/2014/main" id="{7E6B42B0-DAFF-4D0A-9ACF-45D8EB811107}"/>
              </a:ext>
            </a:extLst>
          </p:cNvPr>
          <p:cNvSpPr>
            <a:spLocks noGrp="1"/>
          </p:cNvSpPr>
          <p:nvPr>
            <p:ph type="sldNum" sz="quarter" idx="12"/>
          </p:nvPr>
        </p:nvSpPr>
        <p:spPr/>
        <p:txBody>
          <a:bodyPr/>
          <a:lstStyle/>
          <a:p>
            <a:fld id="{00865948-8B76-4A50-B7DB-B45DBE1BD062}" type="slidenum">
              <a:rPr lang="fr-CH" smtClean="0"/>
              <a:t>21</a:t>
            </a:fld>
            <a:endParaRPr lang="fr-CH" dirty="0"/>
          </a:p>
        </p:txBody>
      </p:sp>
    </p:spTree>
    <p:extLst>
      <p:ext uri="{BB962C8B-B14F-4D97-AF65-F5344CB8AC3E}">
        <p14:creationId xmlns:p14="http://schemas.microsoft.com/office/powerpoint/2010/main" val="29353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793E6B3-6E21-480B-BA39-89661745D867}"/>
              </a:ext>
            </a:extLst>
          </p:cNvPr>
          <p:cNvSpPr txBox="1">
            <a:spLocks noChangeArrowheads="1"/>
          </p:cNvSpPr>
          <p:nvPr/>
        </p:nvSpPr>
        <p:spPr bwMode="auto">
          <a:xfrm>
            <a:off x="1004912" y="812489"/>
            <a:ext cx="11187088" cy="1133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801688" indent="-279400" algn="l" rtl="0" eaLnBrk="0" fontAlgn="base" hangingPunct="0">
              <a:spcBef>
                <a:spcPct val="20000"/>
              </a:spcBef>
              <a:spcAft>
                <a:spcPct val="0"/>
              </a:spcAft>
              <a:buSzPct val="60000"/>
              <a:buFont typeface="Wingdings 3" panose="05040102010807070707" pitchFamily="18" charset="2"/>
              <a:buChar char=""/>
              <a:defRPr sz="2500">
                <a:solidFill>
                  <a:schemeClr val="bg2"/>
                </a:solidFill>
                <a:latin typeface="+mn-lt"/>
                <a:cs typeface="+mn-cs"/>
              </a:defRPr>
            </a:lvl2pPr>
            <a:lvl3pPr marL="1209675" indent="-228600" algn="l" rtl="0" eaLnBrk="0" fontAlgn="base" hangingPunct="0">
              <a:spcBef>
                <a:spcPct val="20000"/>
              </a:spcBef>
              <a:spcAft>
                <a:spcPct val="0"/>
              </a:spcAft>
              <a:buFont typeface="Wingdings" panose="05000000000000000000" pitchFamily="2" charset="2"/>
              <a:buChar char="§"/>
              <a:defRPr sz="2400">
                <a:solidFill>
                  <a:schemeClr val="bg2"/>
                </a:solidFill>
                <a:latin typeface="+mn-lt"/>
                <a:cs typeface="+mn-cs"/>
              </a:defRPr>
            </a:lvl3pPr>
            <a:lvl4pPr marL="1617663"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a:lstStyle>
          <a:p>
            <a:pPr marL="0" indent="0" defTabSz="914183" eaLnBrk="1" hangingPunct="1">
              <a:buNone/>
              <a:defRPr/>
            </a:pPr>
            <a:r>
              <a:rPr lang="es-x-int-SDL" sz="2400" dirty="0">
                <a:solidFill>
                  <a:schemeClr val="tx1"/>
                </a:solidFill>
              </a:rPr>
              <a:t>La destrucción de las zonas residenciales y el deterioro de los servicios públicos puede </a:t>
            </a:r>
            <a:r>
              <a:rPr lang="es-AR" sz="2400" dirty="0">
                <a:solidFill>
                  <a:schemeClr val="tx1"/>
                </a:solidFill>
              </a:rPr>
              <a:t>dar lugar al desplazamiento de </a:t>
            </a:r>
            <a:r>
              <a:rPr lang="es-x-int-SDL" sz="2400" dirty="0">
                <a:solidFill>
                  <a:schemeClr val="tx1"/>
                </a:solidFill>
              </a:rPr>
              <a:t>la población, lo que afecta los servicios urbanos y los recursos naturales en otr</a:t>
            </a:r>
            <a:r>
              <a:rPr lang="es-AR" sz="2400" dirty="0">
                <a:solidFill>
                  <a:schemeClr val="tx1"/>
                </a:solidFill>
              </a:rPr>
              <a:t>o lugar</a:t>
            </a:r>
            <a:r>
              <a:rPr lang="es-x-int-SDL" sz="2400" dirty="0">
                <a:solidFill>
                  <a:schemeClr val="tx1"/>
                </a:solidFill>
              </a:rPr>
              <a:t>.</a:t>
            </a:r>
          </a:p>
          <a:p>
            <a:pPr marL="522164" lvl="1" indent="0" defTabSz="914183" eaLnBrk="1" hangingPunct="1">
              <a:buNone/>
              <a:defRPr/>
            </a:pPr>
            <a:endParaRPr lang="en-US" altLang="fr-FR" sz="2400" kern="0" dirty="0">
              <a:solidFill>
                <a:srgbClr val="C00000"/>
              </a:solidFill>
            </a:endParaRPr>
          </a:p>
        </p:txBody>
      </p:sp>
      <p:grpSp>
        <p:nvGrpSpPr>
          <p:cNvPr id="126980" name="Group 15">
            <a:extLst>
              <a:ext uri="{FF2B5EF4-FFF2-40B4-BE49-F238E27FC236}">
                <a16:creationId xmlns:a16="http://schemas.microsoft.com/office/drawing/2014/main" id="{41153E71-28E4-4F14-8F97-B00815FF440E}"/>
              </a:ext>
            </a:extLst>
          </p:cNvPr>
          <p:cNvGrpSpPr>
            <a:grpSpLocks/>
          </p:cNvGrpSpPr>
          <p:nvPr/>
        </p:nvGrpSpPr>
        <p:grpSpPr bwMode="auto">
          <a:xfrm>
            <a:off x="6311398" y="2026232"/>
            <a:ext cx="5689062" cy="4463299"/>
            <a:chOff x="-1" y="3212976"/>
            <a:chExt cx="4499993" cy="3635839"/>
          </a:xfrm>
        </p:grpSpPr>
        <p:pic>
          <p:nvPicPr>
            <p:cNvPr id="126984" name="Picture 1">
              <a:extLst>
                <a:ext uri="{FF2B5EF4-FFF2-40B4-BE49-F238E27FC236}">
                  <a16:creationId xmlns:a16="http://schemas.microsoft.com/office/drawing/2014/main" id="{71B967C1-3D4E-474E-A70D-F4AFDA3F97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212976"/>
              <a:ext cx="4499992" cy="33749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784D0294-74C3-458F-B755-F20BAE31398A}"/>
                </a:ext>
              </a:extLst>
            </p:cNvPr>
            <p:cNvSpPr txBox="1">
              <a:spLocks noChangeArrowheads="1"/>
            </p:cNvSpPr>
            <p:nvPr/>
          </p:nvSpPr>
          <p:spPr bwMode="auto">
            <a:xfrm>
              <a:off x="-1" y="6171878"/>
              <a:ext cx="4499992" cy="676937"/>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es-x-int-SDL" sz="2400" b="1" dirty="0">
                  <a:solidFill>
                    <a:srgbClr val="FFFFFF"/>
                  </a:solidFill>
                  <a:effectLst>
                    <a:outerShdw blurRad="38100" dist="38100" dir="2700000" algn="tl">
                      <a:srgbClr val="000000">
                        <a:alpha val="43137"/>
                      </a:srgbClr>
                    </a:outerShdw>
                  </a:effectLst>
                  <a:latin typeface="+mn-lt"/>
                </a:rPr>
                <a:t>Escala de destrucción: a nivel del vecindario</a:t>
              </a:r>
            </a:p>
          </p:txBody>
        </p:sp>
      </p:grpSp>
      <p:grpSp>
        <p:nvGrpSpPr>
          <p:cNvPr id="126981" name="Group 16">
            <a:extLst>
              <a:ext uri="{FF2B5EF4-FFF2-40B4-BE49-F238E27FC236}">
                <a16:creationId xmlns:a16="http://schemas.microsoft.com/office/drawing/2014/main" id="{BF0AE9F1-9AA0-4C09-9CD3-B89508486549}"/>
              </a:ext>
            </a:extLst>
          </p:cNvPr>
          <p:cNvGrpSpPr>
            <a:grpSpLocks/>
          </p:cNvGrpSpPr>
          <p:nvPr/>
        </p:nvGrpSpPr>
        <p:grpSpPr bwMode="auto">
          <a:xfrm>
            <a:off x="813371" y="2026232"/>
            <a:ext cx="5498027" cy="4424217"/>
            <a:chOff x="4628651" y="2457113"/>
            <a:chExt cx="4568670" cy="4176265"/>
          </a:xfrm>
        </p:grpSpPr>
        <p:pic>
          <p:nvPicPr>
            <p:cNvPr id="126982" name="Picture 2" descr="KhuzaaMunicipalityNoWoodenPolesCxnsHouses">
              <a:extLst>
                <a:ext uri="{FF2B5EF4-FFF2-40B4-BE49-F238E27FC236}">
                  <a16:creationId xmlns:a16="http://schemas.microsoft.com/office/drawing/2014/main" id="{FA5BD88A-61A1-416F-8668-C6CC2C27EB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8652" y="2457113"/>
              <a:ext cx="4515348" cy="33914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CBC324B7-2BA9-41DB-AF5A-7005747D163B}"/>
                </a:ext>
              </a:extLst>
            </p:cNvPr>
            <p:cNvSpPr txBox="1">
              <a:spLocks noChangeArrowheads="1"/>
            </p:cNvSpPr>
            <p:nvPr/>
          </p:nvSpPr>
          <p:spPr bwMode="auto">
            <a:xfrm>
              <a:off x="4628651" y="5848954"/>
              <a:ext cx="4568670" cy="78442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lgn="ctr" defTabSz="914183">
                <a:spcBef>
                  <a:spcPct val="0"/>
                </a:spcBef>
                <a:buNone/>
                <a:defRPr sz="2400" b="1">
                  <a:solidFill>
                    <a:srgbClr val="FFFFFF"/>
                  </a:solidFill>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r>
                <a:rPr lang="es-x-int-SDL" dirty="0">
                  <a:effectLst>
                    <a:outerShdw blurRad="38100" dist="38100" dir="2700000" algn="tl">
                      <a:srgbClr val="000000">
                        <a:alpha val="43137"/>
                      </a:srgbClr>
                    </a:outerShdw>
                  </a:effectLst>
                </a:rPr>
                <a:t>Escala de destrucción: a nivel de los hogares</a:t>
              </a:r>
            </a:p>
          </p:txBody>
        </p:sp>
      </p:grpSp>
      <p:sp>
        <p:nvSpPr>
          <p:cNvPr id="10" name="Title 3">
            <a:extLst>
              <a:ext uri="{FF2B5EF4-FFF2-40B4-BE49-F238E27FC236}">
                <a16:creationId xmlns:a16="http://schemas.microsoft.com/office/drawing/2014/main" id="{082618F6-9D7F-4091-A11F-029C6BD8F7C0}"/>
              </a:ext>
            </a:extLst>
          </p:cNvPr>
          <p:cNvSpPr txBox="1">
            <a:spLocks/>
          </p:cNvSpPr>
          <p:nvPr/>
        </p:nvSpPr>
        <p:spPr>
          <a:xfrm>
            <a:off x="780011" y="148994"/>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Consecuencias humanitarias: desplazamiento</a:t>
            </a:r>
          </a:p>
        </p:txBody>
      </p:sp>
      <p:sp>
        <p:nvSpPr>
          <p:cNvPr id="2" name="Slide Number Placeholder 1">
            <a:extLst>
              <a:ext uri="{FF2B5EF4-FFF2-40B4-BE49-F238E27FC236}">
                <a16:creationId xmlns:a16="http://schemas.microsoft.com/office/drawing/2014/main" id="{A07D3056-D015-4BDA-951C-1BF06C4FA1AD}"/>
              </a:ext>
            </a:extLst>
          </p:cNvPr>
          <p:cNvSpPr>
            <a:spLocks noGrp="1"/>
          </p:cNvSpPr>
          <p:nvPr>
            <p:ph type="sldNum" sz="quarter" idx="12"/>
          </p:nvPr>
        </p:nvSpPr>
        <p:spPr/>
        <p:txBody>
          <a:bodyPr/>
          <a:lstStyle/>
          <a:p>
            <a:fld id="{00865948-8B76-4A50-B7DB-B45DBE1BD062}" type="slidenum">
              <a:rPr lang="fr-CH" smtClean="0"/>
              <a:t>22</a:t>
            </a:fld>
            <a:endParaRPr lang="fr-CH" dirty="0"/>
          </a:p>
        </p:txBody>
      </p:sp>
    </p:spTree>
    <p:extLst>
      <p:ext uri="{BB962C8B-B14F-4D97-AF65-F5344CB8AC3E}">
        <p14:creationId xmlns:p14="http://schemas.microsoft.com/office/powerpoint/2010/main" val="174790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5DAC65-9195-428D-8EB0-0B757A3E9BD4}"/>
              </a:ext>
            </a:extLst>
          </p:cNvPr>
          <p:cNvGrpSpPr>
            <a:grpSpLocks/>
          </p:cNvGrpSpPr>
          <p:nvPr/>
        </p:nvGrpSpPr>
        <p:grpSpPr bwMode="auto">
          <a:xfrm>
            <a:off x="3427810" y="2702859"/>
            <a:ext cx="8764190" cy="4155141"/>
            <a:chOff x="676236" y="2334297"/>
            <a:chExt cx="7205102" cy="3881385"/>
          </a:xfrm>
        </p:grpSpPr>
        <p:pic>
          <p:nvPicPr>
            <p:cNvPr id="129035" name="Picture 2">
              <a:extLst>
                <a:ext uri="{FF2B5EF4-FFF2-40B4-BE49-F238E27FC236}">
                  <a16:creationId xmlns:a16="http://schemas.microsoft.com/office/drawing/2014/main" id="{FF0F76C8-83E5-4EEB-9E00-A5D54348F6E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1110" y="2334297"/>
              <a:ext cx="6620228" cy="372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FA6DF354-8FD4-4FB5-90DC-7940FD06022E}"/>
                </a:ext>
              </a:extLst>
            </p:cNvPr>
            <p:cNvSpPr txBox="1">
              <a:spLocks noChangeArrowheads="1"/>
            </p:cNvSpPr>
            <p:nvPr/>
          </p:nvSpPr>
          <p:spPr bwMode="auto">
            <a:xfrm>
              <a:off x="676236" y="5910898"/>
              <a:ext cx="4152562" cy="304784"/>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es-x-int-SDL" sz="1800" b="1" dirty="0">
                  <a:solidFill>
                    <a:srgbClr val="FFFFFF"/>
                  </a:solidFill>
                </a:rPr>
                <a:t>Desplazamiento a instalaciones comunales</a:t>
              </a:r>
            </a:p>
          </p:txBody>
        </p:sp>
      </p:grpSp>
      <p:grpSp>
        <p:nvGrpSpPr>
          <p:cNvPr id="11" name="Group 10">
            <a:extLst>
              <a:ext uri="{FF2B5EF4-FFF2-40B4-BE49-F238E27FC236}">
                <a16:creationId xmlns:a16="http://schemas.microsoft.com/office/drawing/2014/main" id="{536A09AE-174C-4649-ABC8-A2734D325B35}"/>
              </a:ext>
            </a:extLst>
          </p:cNvPr>
          <p:cNvGrpSpPr>
            <a:grpSpLocks/>
          </p:cNvGrpSpPr>
          <p:nvPr/>
        </p:nvGrpSpPr>
        <p:grpSpPr bwMode="auto">
          <a:xfrm>
            <a:off x="678020" y="654927"/>
            <a:ext cx="6113171" cy="4610343"/>
            <a:chOff x="6886326" y="1036095"/>
            <a:chExt cx="6138350" cy="3815122"/>
          </a:xfrm>
        </p:grpSpPr>
        <p:pic>
          <p:nvPicPr>
            <p:cNvPr id="129033" name="Picture 9">
              <a:extLst>
                <a:ext uri="{FF2B5EF4-FFF2-40B4-BE49-F238E27FC236}">
                  <a16:creationId xmlns:a16="http://schemas.microsoft.com/office/drawing/2014/main" id="{193A9E6C-5A1A-424B-99A8-39412D67648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86326" y="1036095"/>
              <a:ext cx="6089819" cy="373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4DF746CE-1438-477C-9E39-80051B78B4BE}"/>
                </a:ext>
              </a:extLst>
            </p:cNvPr>
            <p:cNvSpPr txBox="1">
              <a:spLocks noChangeArrowheads="1"/>
            </p:cNvSpPr>
            <p:nvPr/>
          </p:nvSpPr>
          <p:spPr bwMode="auto">
            <a:xfrm>
              <a:off x="8225497" y="4316369"/>
              <a:ext cx="4799179" cy="53484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es-x-int-SDL" sz="1800" b="1" dirty="0">
                  <a:solidFill>
                    <a:srgbClr val="FFFFFF"/>
                  </a:solidFill>
                </a:rPr>
                <a:t>Desplazamiento a campamentos de personas desplazadas</a:t>
              </a:r>
            </a:p>
          </p:txBody>
        </p:sp>
      </p:grpSp>
      <p:grpSp>
        <p:nvGrpSpPr>
          <p:cNvPr id="13" name="Group 12">
            <a:extLst>
              <a:ext uri="{FF2B5EF4-FFF2-40B4-BE49-F238E27FC236}">
                <a16:creationId xmlns:a16="http://schemas.microsoft.com/office/drawing/2014/main" id="{CD6B9510-A7CE-4D95-A41E-9401931E29A5}"/>
              </a:ext>
            </a:extLst>
          </p:cNvPr>
          <p:cNvGrpSpPr>
            <a:grpSpLocks/>
          </p:cNvGrpSpPr>
          <p:nvPr/>
        </p:nvGrpSpPr>
        <p:grpSpPr bwMode="auto">
          <a:xfrm>
            <a:off x="5116438" y="654927"/>
            <a:ext cx="7507932" cy="3463330"/>
            <a:chOff x="555885" y="2844920"/>
            <a:chExt cx="8016875" cy="2414523"/>
          </a:xfrm>
        </p:grpSpPr>
        <p:pic>
          <p:nvPicPr>
            <p:cNvPr id="129031" name="Picture 3" descr="F:\DCIM\118___03\IMG_2570.JPG">
              <a:extLst>
                <a:ext uri="{FF2B5EF4-FFF2-40B4-BE49-F238E27FC236}">
                  <a16:creationId xmlns:a16="http://schemas.microsoft.com/office/drawing/2014/main" id="{5CE26626-0FAC-43BC-ABD4-60372A6735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5885" y="2844920"/>
              <a:ext cx="8016875"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a:extLst>
                <a:ext uri="{FF2B5EF4-FFF2-40B4-BE49-F238E27FC236}">
                  <a16:creationId xmlns:a16="http://schemas.microsoft.com/office/drawing/2014/main" id="{5948833E-1FB4-4873-BEE3-A45513333122}"/>
                </a:ext>
              </a:extLst>
            </p:cNvPr>
            <p:cNvSpPr txBox="1">
              <a:spLocks noChangeArrowheads="1"/>
            </p:cNvSpPr>
            <p:nvPr/>
          </p:nvSpPr>
          <p:spPr bwMode="auto">
            <a:xfrm>
              <a:off x="1556075" y="4808842"/>
              <a:ext cx="4398643" cy="45060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es-x-int-SDL" sz="1800" b="1" dirty="0">
                  <a:solidFill>
                    <a:srgbClr val="FFFFFF"/>
                  </a:solidFill>
                </a:rPr>
                <a:t>Desplazamiento a comunidades de acogida</a:t>
              </a:r>
            </a:p>
          </p:txBody>
        </p:sp>
      </p:grpSp>
      <p:sp>
        <p:nvSpPr>
          <p:cNvPr id="14" name="Title 3">
            <a:extLst>
              <a:ext uri="{FF2B5EF4-FFF2-40B4-BE49-F238E27FC236}">
                <a16:creationId xmlns:a16="http://schemas.microsoft.com/office/drawing/2014/main" id="{A772396A-AA5F-4BF2-A2A4-0E6DCCDD5E04}"/>
              </a:ext>
            </a:extLst>
          </p:cNvPr>
          <p:cNvSpPr txBox="1">
            <a:spLocks/>
          </p:cNvSpPr>
          <p:nvPr/>
        </p:nvSpPr>
        <p:spPr>
          <a:xfrm>
            <a:off x="838200" y="1406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dirty="0">
                <a:latin typeface="+mn-lt"/>
              </a:rPr>
              <a:t>Consecuencias humanitarias: desplazamiento</a:t>
            </a:r>
          </a:p>
        </p:txBody>
      </p:sp>
      <p:sp>
        <p:nvSpPr>
          <p:cNvPr id="2" name="Slide Number Placeholder 1">
            <a:extLst>
              <a:ext uri="{FF2B5EF4-FFF2-40B4-BE49-F238E27FC236}">
                <a16:creationId xmlns:a16="http://schemas.microsoft.com/office/drawing/2014/main" id="{1B43CDD1-4226-4C2D-A24B-12FD77FD5E46}"/>
              </a:ext>
            </a:extLst>
          </p:cNvPr>
          <p:cNvSpPr>
            <a:spLocks noGrp="1"/>
          </p:cNvSpPr>
          <p:nvPr>
            <p:ph type="sldNum" sz="quarter" idx="12"/>
          </p:nvPr>
        </p:nvSpPr>
        <p:spPr/>
        <p:txBody>
          <a:bodyPr/>
          <a:lstStyle/>
          <a:p>
            <a:fld id="{00865948-8B76-4A50-B7DB-B45DBE1BD062}" type="slidenum">
              <a:rPr lang="fr-CH" smtClean="0"/>
              <a:t>23</a:t>
            </a:fld>
            <a:endParaRPr lang="fr-CH" dirty="0"/>
          </a:p>
        </p:txBody>
      </p:sp>
    </p:spTree>
    <p:extLst>
      <p:ext uri="{BB962C8B-B14F-4D97-AF65-F5344CB8AC3E}">
        <p14:creationId xmlns:p14="http://schemas.microsoft.com/office/powerpoint/2010/main" val="240000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Content Placeholder 3">
            <a:extLst>
              <a:ext uri="{FF2B5EF4-FFF2-40B4-BE49-F238E27FC236}">
                <a16:creationId xmlns:a16="http://schemas.microsoft.com/office/drawing/2014/main" id="{EEFD9456-CE1E-48EA-A9E9-62307E3CBC82}"/>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055384" y="1046568"/>
            <a:ext cx="8286896" cy="5503405"/>
          </a:xfrm>
          <a:noFill/>
        </p:spPr>
      </p:pic>
      <p:sp>
        <p:nvSpPr>
          <p:cNvPr id="4" name="Title 3">
            <a:extLst>
              <a:ext uri="{FF2B5EF4-FFF2-40B4-BE49-F238E27FC236}">
                <a16:creationId xmlns:a16="http://schemas.microsoft.com/office/drawing/2014/main" id="{2BB22327-3C18-485E-8494-6EF40F64EEA6}"/>
              </a:ext>
            </a:extLst>
          </p:cNvPr>
          <p:cNvSpPr txBox="1">
            <a:spLocks/>
          </p:cNvSpPr>
          <p:nvPr/>
        </p:nvSpPr>
        <p:spPr>
          <a:xfrm>
            <a:off x="941032" y="13237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Consecuencias humanitarias: salud pública</a:t>
            </a:r>
          </a:p>
        </p:txBody>
      </p:sp>
      <p:sp>
        <p:nvSpPr>
          <p:cNvPr id="2" name="Slide Number Placeholder 1">
            <a:extLst>
              <a:ext uri="{FF2B5EF4-FFF2-40B4-BE49-F238E27FC236}">
                <a16:creationId xmlns:a16="http://schemas.microsoft.com/office/drawing/2014/main" id="{F4EBB96A-F7B7-4752-A292-52D42C0AA60D}"/>
              </a:ext>
            </a:extLst>
          </p:cNvPr>
          <p:cNvSpPr>
            <a:spLocks noGrp="1"/>
          </p:cNvSpPr>
          <p:nvPr>
            <p:ph type="sldNum" sz="quarter" idx="12"/>
          </p:nvPr>
        </p:nvSpPr>
        <p:spPr/>
        <p:txBody>
          <a:bodyPr/>
          <a:lstStyle/>
          <a:p>
            <a:fld id="{00865948-8B76-4A50-B7DB-B45DBE1BD062}" type="slidenum">
              <a:rPr lang="fr-CH" smtClean="0"/>
              <a:t>24</a:t>
            </a:fld>
            <a:endParaRPr lang="fr-CH" dirty="0"/>
          </a:p>
        </p:txBody>
      </p:sp>
    </p:spTree>
    <p:extLst>
      <p:ext uri="{BB962C8B-B14F-4D97-AF65-F5344CB8AC3E}">
        <p14:creationId xmlns:p14="http://schemas.microsoft.com/office/powerpoint/2010/main" val="4229853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Go to End 6">
            <a:hlinkClick r:id="" action="ppaction://hlinkshowjump?jump=lastslide" highlightClick="1"/>
            <a:extLst>
              <a:ext uri="{FF2B5EF4-FFF2-40B4-BE49-F238E27FC236}">
                <a16:creationId xmlns:a16="http://schemas.microsoft.com/office/drawing/2014/main" id="{F1387FB1-A9C7-41B4-B11B-41B1ADDA6FF1}"/>
              </a:ext>
            </a:extLst>
          </p:cNvPr>
          <p:cNvSpPr/>
          <p:nvPr/>
        </p:nvSpPr>
        <p:spPr>
          <a:xfrm>
            <a:off x="1051559" y="2888130"/>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1075" name="Content Placeholder 2">
            <a:extLst>
              <a:ext uri="{FF2B5EF4-FFF2-40B4-BE49-F238E27FC236}">
                <a16:creationId xmlns:a16="http://schemas.microsoft.com/office/drawing/2014/main" id="{3691D3F2-806A-4329-8DD2-D79A9CF72576}"/>
              </a:ext>
            </a:extLst>
          </p:cNvPr>
          <p:cNvSpPr>
            <a:spLocks noGrp="1"/>
          </p:cNvSpPr>
          <p:nvPr>
            <p:ph idx="1"/>
          </p:nvPr>
        </p:nvSpPr>
        <p:spPr>
          <a:xfrm>
            <a:off x="4490949" y="2888130"/>
            <a:ext cx="7130243" cy="1961803"/>
          </a:xfrm>
        </p:spPr>
        <p:txBody>
          <a:bodyPr/>
          <a:lstStyle/>
          <a:p>
            <a:pPr marL="0" indent="0">
              <a:buNone/>
            </a:pPr>
            <a:r>
              <a:rPr lang="es-x-int-SDL" b="1" dirty="0"/>
              <a:t>Video de animación </a:t>
            </a:r>
          </a:p>
          <a:p>
            <a:pPr marL="0" indent="0">
              <a:buNone/>
            </a:pPr>
            <a:r>
              <a:rPr lang="es-x-int-SDL" i="1" dirty="0"/>
              <a:t>De las ruinas a la reconstrucción: </a:t>
            </a:r>
            <a:r>
              <a:rPr lang="es-AR" i="1" dirty="0"/>
              <a:t>a</a:t>
            </a:r>
            <a:r>
              <a:rPr lang="es-x-int-SDL" i="1" dirty="0"/>
              <a:t>yudando a los sirios a recuperar la esperanza en el futuro</a:t>
            </a:r>
          </a:p>
          <a:p>
            <a:pPr marL="0" indent="0">
              <a:buNone/>
            </a:pPr>
            <a:r>
              <a:rPr lang="es-x-int-SDL" dirty="0"/>
              <a:t>(Inglés, 1:08)</a:t>
            </a:r>
          </a:p>
        </p:txBody>
      </p:sp>
      <p:sp>
        <p:nvSpPr>
          <p:cNvPr id="4" name="Title 3">
            <a:extLst>
              <a:ext uri="{FF2B5EF4-FFF2-40B4-BE49-F238E27FC236}">
                <a16:creationId xmlns:a16="http://schemas.microsoft.com/office/drawing/2014/main" id="{E13C6C50-1029-45AE-B746-DFA25BADE7A4}"/>
              </a:ext>
            </a:extLst>
          </p:cNvPr>
          <p:cNvSpPr txBox="1">
            <a:spLocks/>
          </p:cNvSpPr>
          <p:nvPr/>
        </p:nvSpPr>
        <p:spPr>
          <a:xfrm>
            <a:off x="838200" y="365125"/>
            <a:ext cx="10515600" cy="8310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b="1" u="sng"/>
              <a:t>Consecuencias humanitarias</a:t>
            </a:r>
          </a:p>
        </p:txBody>
      </p:sp>
      <p:sp>
        <p:nvSpPr>
          <p:cNvPr id="2" name="Rectangle 1">
            <a:extLst>
              <a:ext uri="{FF2B5EF4-FFF2-40B4-BE49-F238E27FC236}">
                <a16:creationId xmlns:a16="http://schemas.microsoft.com/office/drawing/2014/main" id="{CA5D6DE8-17A4-4621-806D-0D05AAAA82A9}"/>
              </a:ext>
            </a:extLst>
          </p:cNvPr>
          <p:cNvSpPr/>
          <p:nvPr/>
        </p:nvSpPr>
        <p:spPr>
          <a:xfrm>
            <a:off x="1442948" y="5846544"/>
            <a:ext cx="10320961" cy="461665"/>
          </a:xfrm>
          <a:prstGeom prst="rect">
            <a:avLst/>
          </a:prstGeom>
        </p:spPr>
        <p:txBody>
          <a:bodyPr wrap="square">
            <a:spAutoFit/>
          </a:bodyPr>
          <a:lstStyle/>
          <a:p>
            <a:r>
              <a:rPr lang="es-x-int-SDL" sz="2400">
                <a:hlinkClick r:id="rId3"/>
              </a:rPr>
              <a:t>https://www.icrc.org/en/document/ruins-syria-war-fighting-rebuild</a:t>
            </a:r>
          </a:p>
        </p:txBody>
      </p:sp>
      <p:sp>
        <p:nvSpPr>
          <p:cNvPr id="3" name="Slide Number Placeholder 2">
            <a:extLst>
              <a:ext uri="{FF2B5EF4-FFF2-40B4-BE49-F238E27FC236}">
                <a16:creationId xmlns:a16="http://schemas.microsoft.com/office/drawing/2014/main" id="{02C39B93-0342-48B0-BB47-DE30D1899C4D}"/>
              </a:ext>
            </a:extLst>
          </p:cNvPr>
          <p:cNvSpPr>
            <a:spLocks noGrp="1"/>
          </p:cNvSpPr>
          <p:nvPr>
            <p:ph type="sldNum" sz="quarter" idx="12"/>
          </p:nvPr>
        </p:nvSpPr>
        <p:spPr/>
        <p:txBody>
          <a:bodyPr/>
          <a:lstStyle/>
          <a:p>
            <a:fld id="{00865948-8B76-4A50-B7DB-B45DBE1BD062}" type="slidenum">
              <a:rPr lang="fr-CH" smtClean="0"/>
              <a:t>25</a:t>
            </a:fld>
            <a:endParaRPr lang="fr-CH" dirty="0"/>
          </a:p>
        </p:txBody>
      </p:sp>
    </p:spTree>
    <p:extLst>
      <p:ext uri="{BB962C8B-B14F-4D97-AF65-F5344CB8AC3E}">
        <p14:creationId xmlns:p14="http://schemas.microsoft.com/office/powerpoint/2010/main" val="1628056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DC93D5A3-C78A-4A2E-98D8-ECA1509D797E}"/>
              </a:ext>
            </a:extLst>
          </p:cNvPr>
          <p:cNvSpPr>
            <a:spLocks noGrp="1"/>
          </p:cNvSpPr>
          <p:nvPr>
            <p:ph idx="1"/>
          </p:nvPr>
        </p:nvSpPr>
        <p:spPr/>
        <p:txBody>
          <a:bodyPr rtlCol="0">
            <a:normAutofit/>
          </a:bodyPr>
          <a:lstStyle/>
          <a:p>
            <a:pPr marL="609054" indent="-320649" defTabSz="914183">
              <a:spcBef>
                <a:spcPct val="0"/>
              </a:spcBef>
              <a:defRPr/>
            </a:pPr>
            <a:endParaRPr lang="en-US" altLang="fr-FR" dirty="0">
              <a:latin typeface="Arial Narrow" panose="020B0606020202030204" pitchFamily="34" charset="0"/>
              <a:ea typeface="ＭＳ Ｐゴシック" panose="020B0600070205080204" pitchFamily="34" charset="-128"/>
            </a:endParaRPr>
          </a:p>
          <a:p>
            <a:pPr marL="609054" indent="-320649" defTabSz="914183">
              <a:spcBef>
                <a:spcPct val="0"/>
              </a:spcBef>
              <a:defRPr/>
            </a:pPr>
            <a:endParaRPr lang="fr-CH" altLang="fr-FR" dirty="0">
              <a:latin typeface="Arial Narrow" panose="020B0606020202030204" pitchFamily="34" charset="0"/>
              <a:ea typeface="ＭＳ Ｐゴシック" panose="020B0600070205080204" pitchFamily="34" charset="-128"/>
            </a:endParaRPr>
          </a:p>
        </p:txBody>
      </p:sp>
      <p:pic>
        <p:nvPicPr>
          <p:cNvPr id="135172" name="Picture 4">
            <a:extLst>
              <a:ext uri="{FF2B5EF4-FFF2-40B4-BE49-F238E27FC236}">
                <a16:creationId xmlns:a16="http://schemas.microsoft.com/office/drawing/2014/main" id="{6CAA0296-9791-454C-A427-D88CB2FEAD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520189" y="987856"/>
            <a:ext cx="9932671" cy="583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8E8E9E71-0CF8-448B-8647-907B5D8F2628}"/>
              </a:ext>
            </a:extLst>
          </p:cNvPr>
          <p:cNvSpPr txBox="1">
            <a:spLocks/>
          </p:cNvSpPr>
          <p:nvPr/>
        </p:nvSpPr>
        <p:spPr>
          <a:xfrm>
            <a:off x="838200" y="153436"/>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b="1" u="sng"/>
              <a:t>Consecuencias humanitarias</a:t>
            </a:r>
            <a:r>
              <a:rPr lang="es-x-int-SDL" sz="4399" u="sng">
                <a:latin typeface="+mn-lt"/>
              </a:rPr>
              <a:t> </a:t>
            </a:r>
          </a:p>
        </p:txBody>
      </p:sp>
      <p:sp>
        <p:nvSpPr>
          <p:cNvPr id="2" name="Slide Number Placeholder 1">
            <a:extLst>
              <a:ext uri="{FF2B5EF4-FFF2-40B4-BE49-F238E27FC236}">
                <a16:creationId xmlns:a16="http://schemas.microsoft.com/office/drawing/2014/main" id="{6434D250-6DF7-4862-A4D2-CE85BEFE517D}"/>
              </a:ext>
            </a:extLst>
          </p:cNvPr>
          <p:cNvSpPr>
            <a:spLocks noGrp="1"/>
          </p:cNvSpPr>
          <p:nvPr>
            <p:ph type="sldNum" sz="quarter" idx="12"/>
          </p:nvPr>
        </p:nvSpPr>
        <p:spPr/>
        <p:txBody>
          <a:bodyPr/>
          <a:lstStyle/>
          <a:p>
            <a:fld id="{00865948-8B76-4A50-B7DB-B45DBE1BD062}" type="slidenum">
              <a:rPr lang="fr-CH" smtClean="0"/>
              <a:t>26</a:t>
            </a:fld>
            <a:endParaRPr lang="fr-CH" dirty="0"/>
          </a:p>
        </p:txBody>
      </p:sp>
    </p:spTree>
    <p:extLst>
      <p:ext uri="{BB962C8B-B14F-4D97-AF65-F5344CB8AC3E}">
        <p14:creationId xmlns:p14="http://schemas.microsoft.com/office/powerpoint/2010/main" val="277737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AR" sz="4399" u="sng" dirty="0">
                <a:latin typeface="+mn-lt"/>
              </a:rPr>
              <a:t>Definir un enfoque mejor</a:t>
            </a:r>
            <a:endParaRPr lang="es-x-int-SDL" sz="4399" u="sng" dirty="0">
              <a:latin typeface="+mn-lt"/>
            </a:endParaRP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189426" y="1565975"/>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x-int-SDL"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TextBox 5">
            <a:extLst>
              <a:ext uri="{FF2B5EF4-FFF2-40B4-BE49-F238E27FC236}">
                <a16:creationId xmlns:a16="http://schemas.microsoft.com/office/drawing/2014/main" id="{7AC33F7C-E4AB-402C-832E-908D4035B3D0}"/>
              </a:ext>
            </a:extLst>
          </p:cNvPr>
          <p:cNvSpPr txBox="1">
            <a:spLocks noChangeArrowheads="1"/>
          </p:cNvSpPr>
          <p:nvPr/>
        </p:nvSpPr>
        <p:spPr bwMode="auto">
          <a:xfrm>
            <a:off x="605791" y="5444391"/>
            <a:ext cx="115862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x-int-SDL" sz="2800" dirty="0"/>
              <a:t>¿Cómo podemos modificar el enfoque para mejorar nuestra respuesta a desafíos particulares de zonas urbanas?</a:t>
            </a:r>
          </a:p>
        </p:txBody>
      </p:sp>
      <p:sp>
        <p:nvSpPr>
          <p:cNvPr id="2" name="Slide Number Placeholder 1">
            <a:extLst>
              <a:ext uri="{FF2B5EF4-FFF2-40B4-BE49-F238E27FC236}">
                <a16:creationId xmlns:a16="http://schemas.microsoft.com/office/drawing/2014/main" id="{28E8E2C3-2FAE-4DD6-99C2-03F01A4B3500}"/>
              </a:ext>
            </a:extLst>
          </p:cNvPr>
          <p:cNvSpPr>
            <a:spLocks noGrp="1"/>
          </p:cNvSpPr>
          <p:nvPr>
            <p:ph type="sldNum" sz="quarter" idx="12"/>
          </p:nvPr>
        </p:nvSpPr>
        <p:spPr/>
        <p:txBody>
          <a:bodyPr/>
          <a:lstStyle/>
          <a:p>
            <a:fld id="{00865948-8B76-4A50-B7DB-B45DBE1BD062}" type="slidenum">
              <a:rPr lang="fr-CH" smtClean="0"/>
              <a:t>27</a:t>
            </a:fld>
            <a:endParaRPr lang="fr-CH" dirty="0"/>
          </a:p>
        </p:txBody>
      </p:sp>
    </p:spTree>
    <p:extLst>
      <p:ext uri="{BB962C8B-B14F-4D97-AF65-F5344CB8AC3E}">
        <p14:creationId xmlns:p14="http://schemas.microsoft.com/office/powerpoint/2010/main" val="64577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41EDBF-F4B0-4517-B35F-63E9A0C37370}"/>
              </a:ext>
            </a:extLst>
          </p:cNvPr>
          <p:cNvSpPr>
            <a:spLocks noGrp="1"/>
          </p:cNvSpPr>
          <p:nvPr>
            <p:ph idx="4294967295"/>
          </p:nvPr>
        </p:nvSpPr>
        <p:spPr>
          <a:xfrm>
            <a:off x="838200" y="1725986"/>
            <a:ext cx="10970203" cy="513262"/>
          </a:xfrm>
        </p:spPr>
        <p:txBody>
          <a:bodyPr/>
          <a:lstStyle/>
          <a:p>
            <a:pPr marL="0" indent="0">
              <a:buNone/>
            </a:pPr>
            <a:r>
              <a:rPr lang="es-x-int-SDL" sz="2400" dirty="0"/>
              <a:t>1.) Cambiar la práctica humanitaria de reactiva a proactiva:</a:t>
            </a:r>
          </a:p>
        </p:txBody>
      </p:sp>
      <p:sp>
        <p:nvSpPr>
          <p:cNvPr id="13" name="Content Placeholder 3">
            <a:extLst>
              <a:ext uri="{FF2B5EF4-FFF2-40B4-BE49-F238E27FC236}">
                <a16:creationId xmlns:a16="http://schemas.microsoft.com/office/drawing/2014/main" id="{DA15E4D1-93B8-494F-8260-1AFADC273971}"/>
              </a:ext>
            </a:extLst>
          </p:cNvPr>
          <p:cNvSpPr txBox="1">
            <a:spLocks/>
          </p:cNvSpPr>
          <p:nvPr/>
        </p:nvSpPr>
        <p:spPr bwMode="auto">
          <a:xfrm>
            <a:off x="600902" y="2239248"/>
            <a:ext cx="10970203" cy="201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defTabSz="1619250">
              <a:lnSpc>
                <a:spcPct val="90000"/>
              </a:lnSpc>
              <a:spcBef>
                <a:spcPts val="1775"/>
              </a:spcBef>
              <a:buFont typeface="Arial" panose="020B0604020202020204" pitchFamily="34" charset="0"/>
              <a:buChar char="•"/>
              <a:defRPr sz="4900">
                <a:solidFill>
                  <a:schemeClr val="bg1"/>
                </a:solidFill>
                <a:latin typeface="Merriweather" panose="00000500000000000000" pitchFamily="2" charset="0"/>
                <a:ea typeface="SimSun" panose="02010600030101010101" pitchFamily="2" charset="-122"/>
              </a:defRPr>
            </a:lvl1pPr>
            <a:lvl2pPr marL="1214438" indent="-404813" defTabSz="1619250">
              <a:lnSpc>
                <a:spcPct val="90000"/>
              </a:lnSpc>
              <a:spcBef>
                <a:spcPts val="888"/>
              </a:spcBef>
              <a:buFont typeface="Arial" panose="020B0604020202020204" pitchFamily="34" charset="0"/>
              <a:buChar char="•"/>
              <a:defRPr sz="4200">
                <a:solidFill>
                  <a:schemeClr val="bg1"/>
                </a:solidFill>
                <a:latin typeface="Merriweather" panose="00000500000000000000" pitchFamily="2" charset="0"/>
                <a:ea typeface="SimSun" panose="02010600030101010101" pitchFamily="2" charset="-122"/>
              </a:defRPr>
            </a:lvl2pPr>
            <a:lvl3pPr marL="2024063" indent="-404813" defTabSz="1619250">
              <a:lnSpc>
                <a:spcPct val="90000"/>
              </a:lnSpc>
              <a:spcBef>
                <a:spcPts val="888"/>
              </a:spcBef>
              <a:buFont typeface="Arial" panose="020B0604020202020204" pitchFamily="34" charset="0"/>
              <a:buChar char="•"/>
              <a:defRPr sz="3500">
                <a:solidFill>
                  <a:schemeClr val="bg1"/>
                </a:solidFill>
                <a:latin typeface="Merriweather" panose="00000500000000000000" pitchFamily="2" charset="0"/>
                <a:ea typeface="SimSun" panose="02010600030101010101" pitchFamily="2" charset="-122"/>
              </a:defRPr>
            </a:lvl3pPr>
            <a:lvl4pPr marL="2835275" indent="-404813"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4pPr>
            <a:lvl5pPr marL="3644900" indent="-404813"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5pPr>
            <a:lvl6pPr marL="41021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6pPr>
            <a:lvl7pPr marL="45593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7pPr>
            <a:lvl8pPr marL="50165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8pPr>
            <a:lvl9pPr marL="54737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9pPr>
          </a:lstStyle>
          <a:p>
            <a:pPr lvl="1">
              <a:buFont typeface="Wingdings" panose="05000000000000000000" pitchFamily="2" charset="2"/>
              <a:buChar char="Ø"/>
            </a:pPr>
            <a:r>
              <a:rPr lang="es-x-int-SDL" sz="2000" dirty="0">
                <a:solidFill>
                  <a:schemeClr val="tx1"/>
                </a:solidFill>
                <a:latin typeface="+mn-lt"/>
              </a:rPr>
              <a:t>cambio a programa y financiamiento plurianual;</a:t>
            </a:r>
          </a:p>
          <a:p>
            <a:pPr lvl="1">
              <a:buFont typeface="Wingdings" panose="05000000000000000000" pitchFamily="2" charset="2"/>
              <a:buChar char="Ø"/>
            </a:pPr>
            <a:r>
              <a:rPr lang="es-x-int-SDL" sz="2000" dirty="0">
                <a:solidFill>
                  <a:schemeClr val="tx1"/>
                </a:solidFill>
                <a:latin typeface="+mn-lt"/>
              </a:rPr>
              <a:t>reforzar el apoyo estructural y la colaboración a largo plazo con actores locales y la población local (acción humanitaria neutral, imparcial e independiente).</a:t>
            </a:r>
          </a:p>
        </p:txBody>
      </p:sp>
      <p:sp>
        <p:nvSpPr>
          <p:cNvPr id="16" name="Content Placeholder 3">
            <a:extLst>
              <a:ext uri="{FF2B5EF4-FFF2-40B4-BE49-F238E27FC236}">
                <a16:creationId xmlns:a16="http://schemas.microsoft.com/office/drawing/2014/main" id="{22A1B430-472E-4AEF-A5FE-C7D58DF4B180}"/>
              </a:ext>
            </a:extLst>
          </p:cNvPr>
          <p:cNvSpPr txBox="1">
            <a:spLocks/>
          </p:cNvSpPr>
          <p:nvPr/>
        </p:nvSpPr>
        <p:spPr bwMode="auto">
          <a:xfrm>
            <a:off x="600902" y="3324702"/>
            <a:ext cx="10970203" cy="147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algn="l" defTabSz="1619250" rtl="0" eaLnBrk="0" fontAlgn="base" hangingPunct="0">
              <a:lnSpc>
                <a:spcPct val="90000"/>
              </a:lnSpc>
              <a:spcBef>
                <a:spcPts val="1775"/>
              </a:spcBef>
              <a:spcAft>
                <a:spcPct val="0"/>
              </a:spcAft>
              <a:buFont typeface="Arial" panose="020B0604020202020204" pitchFamily="34" charset="0"/>
              <a:buChar char="•"/>
              <a:defRPr sz="4900" kern="1200">
                <a:solidFill>
                  <a:schemeClr val="bg1"/>
                </a:solidFill>
                <a:latin typeface="+mn-lt"/>
                <a:ea typeface="SimSun" panose="02010600030101010101" pitchFamily="2" charset="-122"/>
                <a:cs typeface="+mn-cs"/>
              </a:defRPr>
            </a:lvl1pPr>
            <a:lvl2pPr marL="1214438" indent="-404813" algn="l" defTabSz="1619250" rtl="0" eaLnBrk="0" fontAlgn="base" hangingPunct="0">
              <a:lnSpc>
                <a:spcPct val="90000"/>
              </a:lnSpc>
              <a:spcBef>
                <a:spcPts val="888"/>
              </a:spcBef>
              <a:spcAft>
                <a:spcPct val="0"/>
              </a:spcAft>
              <a:buFont typeface="Arial" panose="020B0604020202020204" pitchFamily="34" charset="0"/>
              <a:buChar char="•"/>
              <a:defRPr sz="4200" kern="1200">
                <a:solidFill>
                  <a:schemeClr val="bg1"/>
                </a:solidFill>
                <a:latin typeface="+mn-lt"/>
                <a:ea typeface="SimSun" panose="02010600030101010101" pitchFamily="2" charset="-122"/>
                <a:cs typeface="+mn-cs"/>
              </a:defRPr>
            </a:lvl2pPr>
            <a:lvl3pPr marL="2024063" indent="-404813" algn="l" defTabSz="1619250" rtl="0" eaLnBrk="0" fontAlgn="base" hangingPunct="0">
              <a:lnSpc>
                <a:spcPct val="90000"/>
              </a:lnSpc>
              <a:spcBef>
                <a:spcPts val="888"/>
              </a:spcBef>
              <a:spcAft>
                <a:spcPct val="0"/>
              </a:spcAft>
              <a:buFont typeface="Arial" panose="020B0604020202020204" pitchFamily="34" charset="0"/>
              <a:buChar char="•"/>
              <a:defRPr sz="3500" kern="1200">
                <a:solidFill>
                  <a:schemeClr val="bg1"/>
                </a:solidFill>
                <a:latin typeface="+mn-lt"/>
                <a:ea typeface="SimSun" panose="02010600030101010101" pitchFamily="2" charset="-122"/>
                <a:cs typeface="+mn-cs"/>
              </a:defRPr>
            </a:lvl3pPr>
            <a:lvl4pPr marL="2835275"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bg1"/>
                </a:solidFill>
                <a:latin typeface="+mn-lt"/>
                <a:ea typeface="SimSun" panose="02010600030101010101" pitchFamily="2" charset="-122"/>
                <a:cs typeface="+mn-cs"/>
              </a:defRPr>
            </a:lvl4pPr>
            <a:lvl5pPr marL="3644900"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bg1"/>
                </a:solidFill>
                <a:latin typeface="+mn-lt"/>
                <a:ea typeface="SimSun" panose="02010600030101010101" pitchFamily="2" charset="-122"/>
                <a:cs typeface="+mn-cs"/>
              </a:defRPr>
            </a:lvl5pPr>
            <a:lvl6pPr marL="4455871"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6pPr>
            <a:lvl7pPr marL="5266030"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7pPr>
            <a:lvl8pPr marL="6076188"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8pPr>
            <a:lvl9pPr marL="6886346"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9pPr>
          </a:lstStyle>
          <a:p>
            <a:pPr marL="182562" lvl="1" indent="0">
              <a:buNone/>
              <a:defRPr/>
            </a:pPr>
            <a:r>
              <a:rPr lang="es-x-int-SDL" sz="2400" dirty="0">
                <a:solidFill>
                  <a:schemeClr val="tx1"/>
                </a:solidFill>
              </a:rPr>
              <a:t>2.) Reforzar la capacidad de respuesta:</a:t>
            </a:r>
          </a:p>
          <a:p>
            <a:pPr lvl="1">
              <a:buFont typeface="Wingdings" panose="05000000000000000000" pitchFamily="2" charset="2"/>
              <a:buChar char="Ø"/>
              <a:defRPr/>
            </a:pPr>
            <a:r>
              <a:rPr lang="es-x-int-SDL" sz="2000" dirty="0">
                <a:solidFill>
                  <a:schemeClr val="tx1"/>
                </a:solidFill>
              </a:rPr>
              <a:t>capacidad y competencias técnicas (p. ej. fuente de alimentación, aguas residuales, etc...);</a:t>
            </a:r>
          </a:p>
          <a:p>
            <a:pPr lvl="1">
              <a:buFont typeface="Wingdings" panose="05000000000000000000" pitchFamily="2" charset="2"/>
              <a:buChar char="Ø"/>
              <a:defRPr/>
            </a:pPr>
            <a:r>
              <a:rPr lang="es-x-int-SDL" sz="2000" dirty="0">
                <a:solidFill>
                  <a:schemeClr val="tx1"/>
                </a:solidFill>
              </a:rPr>
              <a:t>reforzar capacidades logísticas (incluidos los contratos).</a:t>
            </a:r>
          </a:p>
          <a:p>
            <a:pPr>
              <a:defRPr/>
            </a:pPr>
            <a:endParaRPr lang="en-US" sz="2400" dirty="0">
              <a:solidFill>
                <a:schemeClr val="tx1"/>
              </a:solidFill>
            </a:endParaRPr>
          </a:p>
          <a:p>
            <a:pPr>
              <a:defRPr/>
            </a:pPr>
            <a:endParaRPr lang="fr-CH" sz="2400" dirty="0">
              <a:solidFill>
                <a:schemeClr val="tx1"/>
              </a:solidFill>
            </a:endParaRPr>
          </a:p>
        </p:txBody>
      </p:sp>
      <p:sp>
        <p:nvSpPr>
          <p:cNvPr id="10" name="Title 3">
            <a:extLst>
              <a:ext uri="{FF2B5EF4-FFF2-40B4-BE49-F238E27FC236}">
                <a16:creationId xmlns:a16="http://schemas.microsoft.com/office/drawing/2014/main" id="{33B5031A-D19A-4C72-85E2-B20E11F426DA}"/>
              </a:ext>
            </a:extLst>
          </p:cNvPr>
          <p:cNvSpPr txBox="1">
            <a:spLocks/>
          </p:cNvSpPr>
          <p:nvPr/>
        </p:nvSpPr>
        <p:spPr>
          <a:xfrm>
            <a:off x="838199" y="365125"/>
            <a:ext cx="10732905" cy="1142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u="sng" dirty="0">
                <a:latin typeface="+mn-lt"/>
              </a:rPr>
              <a:t>Servicios urbanos durante conflictos armados: </a:t>
            </a:r>
          </a:p>
          <a:p>
            <a:pPr algn="ctr" defTabSz="608915">
              <a:defRPr/>
            </a:pPr>
            <a:r>
              <a:rPr lang="es-x-int-SDL" u="sng" dirty="0">
                <a:latin typeface="+mn-lt"/>
              </a:rPr>
              <a:t>un cambio de enfoque</a:t>
            </a:r>
          </a:p>
        </p:txBody>
      </p:sp>
      <p:sp>
        <p:nvSpPr>
          <p:cNvPr id="9" name="Rectangle 8">
            <a:extLst>
              <a:ext uri="{FF2B5EF4-FFF2-40B4-BE49-F238E27FC236}">
                <a16:creationId xmlns:a16="http://schemas.microsoft.com/office/drawing/2014/main" id="{A75A8450-A9C8-45D4-B033-19CB58F76339}"/>
              </a:ext>
            </a:extLst>
          </p:cNvPr>
          <p:cNvSpPr/>
          <p:nvPr/>
        </p:nvSpPr>
        <p:spPr>
          <a:xfrm>
            <a:off x="742676" y="4542470"/>
            <a:ext cx="10706647" cy="1446550"/>
          </a:xfrm>
          <a:prstGeom prst="rect">
            <a:avLst/>
          </a:prstGeom>
        </p:spPr>
        <p:txBody>
          <a:bodyPr wrap="square">
            <a:spAutoFit/>
          </a:bodyPr>
          <a:lstStyle/>
          <a:p>
            <a:pPr>
              <a:defRPr/>
            </a:pPr>
            <a:r>
              <a:rPr lang="es-x-int-SDL" sz="2400" dirty="0">
                <a:ea typeface="SimSun" panose="02010600030101010101" pitchFamily="2" charset="-122"/>
              </a:rPr>
              <a:t>3.) </a:t>
            </a:r>
            <a:r>
              <a:rPr lang="es-x-int-SDL" sz="2400" dirty="0"/>
              <a:t>Abordar las causas profundas, así como las consecuencias:</a:t>
            </a:r>
          </a:p>
          <a:p>
            <a:pPr marL="989013" indent="-363538">
              <a:buFont typeface="Wingdings" panose="05000000000000000000" pitchFamily="2" charset="2"/>
              <a:buChar char="Ø"/>
              <a:defRPr/>
            </a:pPr>
            <a:r>
              <a:rPr lang="es-x-int-SDL" sz="2000" dirty="0"/>
              <a:t>promover el respeto por el DIH para prevenir el uso de armas de destrucción masiva en zonas urbanas (protección de infraestructura esencial). </a:t>
            </a:r>
          </a:p>
          <a:p>
            <a:pPr marL="285750" indent="-285750">
              <a:buFont typeface="Arial" panose="020B0604020202020204" pitchFamily="34" charset="0"/>
              <a:buChar char="•"/>
              <a:defRPr/>
            </a:pPr>
            <a:endParaRPr lang="en-US" sz="2400" dirty="0"/>
          </a:p>
        </p:txBody>
      </p:sp>
      <p:sp>
        <p:nvSpPr>
          <p:cNvPr id="11" name="Rectangle 10">
            <a:extLst>
              <a:ext uri="{FF2B5EF4-FFF2-40B4-BE49-F238E27FC236}">
                <a16:creationId xmlns:a16="http://schemas.microsoft.com/office/drawing/2014/main" id="{6C0FB34B-6C5E-4FF3-8832-6E403D80F84D}"/>
              </a:ext>
            </a:extLst>
          </p:cNvPr>
          <p:cNvSpPr/>
          <p:nvPr/>
        </p:nvSpPr>
        <p:spPr>
          <a:xfrm>
            <a:off x="742676" y="5614069"/>
            <a:ext cx="10970204" cy="1077218"/>
          </a:xfrm>
          <a:prstGeom prst="rect">
            <a:avLst/>
          </a:prstGeom>
        </p:spPr>
        <p:txBody>
          <a:bodyPr wrap="square">
            <a:spAutoFit/>
          </a:bodyPr>
          <a:lstStyle/>
          <a:p>
            <a:pPr>
              <a:defRPr/>
            </a:pPr>
            <a:r>
              <a:rPr lang="es-x-int-SDL" sz="2400" dirty="0"/>
              <a:t>4.) Revisión del paradigma del espectro emergencia-rehabilitación-desarrollo: </a:t>
            </a:r>
          </a:p>
          <a:p>
            <a:pPr marL="1079500" indent="-366713">
              <a:buFont typeface="Wingdings" panose="05000000000000000000" pitchFamily="2" charset="2"/>
              <a:buChar char="Ø"/>
              <a:defRPr/>
            </a:pPr>
            <a:r>
              <a:rPr lang="es-x-int-SDL" sz="2000" dirty="0"/>
              <a:t>colaboración e intercambio de conocimientos prácticos entre </a:t>
            </a:r>
            <a:r>
              <a:rPr lang="es-AR" sz="2000" dirty="0"/>
              <a:t>organismos </a:t>
            </a:r>
            <a:r>
              <a:rPr lang="es-x-int-SDL" sz="2000" dirty="0"/>
              <a:t>humanitarios y </a:t>
            </a:r>
            <a:r>
              <a:rPr lang="es-AR" sz="2000" dirty="0"/>
              <a:t>par</a:t>
            </a:r>
            <a:r>
              <a:rPr lang="es-x-int-SDL" sz="2000" dirty="0"/>
              <a:t>a el desarrollo.</a:t>
            </a:r>
          </a:p>
        </p:txBody>
      </p:sp>
      <p:sp>
        <p:nvSpPr>
          <p:cNvPr id="2" name="Slide Number Placeholder 1">
            <a:extLst>
              <a:ext uri="{FF2B5EF4-FFF2-40B4-BE49-F238E27FC236}">
                <a16:creationId xmlns:a16="http://schemas.microsoft.com/office/drawing/2014/main" id="{BB8BBE40-0EAF-420D-B06E-DA95FB5D1BE5}"/>
              </a:ext>
            </a:extLst>
          </p:cNvPr>
          <p:cNvSpPr>
            <a:spLocks noGrp="1"/>
          </p:cNvSpPr>
          <p:nvPr>
            <p:ph type="sldNum" sz="quarter" idx="12"/>
          </p:nvPr>
        </p:nvSpPr>
        <p:spPr/>
        <p:txBody>
          <a:bodyPr/>
          <a:lstStyle/>
          <a:p>
            <a:fld id="{00865948-8B76-4A50-B7DB-B45DBE1BD062}" type="slidenum">
              <a:rPr lang="fr-CH" smtClean="0"/>
              <a:t>28</a:t>
            </a:fld>
            <a:endParaRPr lang="fr-CH" dirty="0"/>
          </a:p>
        </p:txBody>
      </p:sp>
    </p:spTree>
    <p:extLst>
      <p:ext uri="{BB962C8B-B14F-4D97-AF65-F5344CB8AC3E}">
        <p14:creationId xmlns:p14="http://schemas.microsoft.com/office/powerpoint/2010/main" val="1196071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6"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a:xfrm>
            <a:off x="1039905" y="150438"/>
            <a:ext cx="10515600" cy="1325563"/>
          </a:xfrm>
        </p:spPr>
        <p:txBody>
          <a:bodyPr/>
          <a:lstStyle/>
          <a:p>
            <a:pPr algn="ctr"/>
            <a:r>
              <a:rPr lang="es-x-int-SDL" u="sng" dirty="0"/>
              <a:t>Recapitulación: </a:t>
            </a:r>
            <a:r>
              <a:rPr lang="es-AR" u="sng" dirty="0"/>
              <a:t>i</a:t>
            </a:r>
            <a:r>
              <a:rPr lang="es-x-int-SDL" u="sng" dirty="0"/>
              <a:t>ngeniería de salud pública en zonas urbanas</a:t>
            </a: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199" y="1507332"/>
            <a:ext cx="11115261" cy="5032375"/>
          </a:xfrm>
        </p:spPr>
        <p:txBody>
          <a:bodyPr>
            <a:normAutofit fontScale="92500"/>
          </a:bodyPr>
          <a:lstStyle/>
          <a:p>
            <a:r>
              <a:rPr lang="es-x-int-SDL" sz="2400" dirty="0"/>
              <a:t>Los servicios urbanos necesitan </a:t>
            </a:r>
            <a:r>
              <a:rPr lang="es-x-int-SDL" sz="2400" dirty="0">
                <a:solidFill>
                  <a:srgbClr val="0000FF"/>
                </a:solidFill>
              </a:rPr>
              <a:t>infraestructura, suministros y personas </a:t>
            </a:r>
            <a:r>
              <a:rPr lang="es-x-int-SDL" sz="2400" dirty="0"/>
              <a:t>para funcionar correctamente. </a:t>
            </a:r>
          </a:p>
          <a:p>
            <a:r>
              <a:rPr lang="es-x-int-SDL" sz="2400" dirty="0"/>
              <a:t>Los servicios urbanos son </a:t>
            </a:r>
            <a:r>
              <a:rPr lang="es-x-int-SDL" sz="2400" dirty="0">
                <a:solidFill>
                  <a:srgbClr val="0000FF"/>
                </a:solidFill>
              </a:rPr>
              <a:t>cada vez más vulnerables </a:t>
            </a:r>
            <a:r>
              <a:rPr lang="es-x-int-SDL" sz="2400" dirty="0"/>
              <a:t>debido a su centralización, sofisticación e interconexión. </a:t>
            </a:r>
          </a:p>
          <a:p>
            <a:r>
              <a:rPr lang="es-x-int-SDL" sz="2400" dirty="0"/>
              <a:t>Debido al gran tamaño de las poblaciones y la </a:t>
            </a:r>
            <a:r>
              <a:rPr lang="es-x-int-SDL" sz="2400" dirty="0">
                <a:solidFill>
                  <a:srgbClr val="0000FF"/>
                </a:solidFill>
              </a:rPr>
              <a:t>dependencia de los habitantes</a:t>
            </a:r>
            <a:r>
              <a:rPr lang="es-x-int-SDL" sz="2400" dirty="0"/>
              <a:t> de los servicios públicos, la disrupción de estos puede generar necesidades de gran escala.</a:t>
            </a:r>
          </a:p>
          <a:p>
            <a:r>
              <a:rPr lang="es-x-int-SDL" sz="2400" dirty="0"/>
              <a:t>Los conflictos </a:t>
            </a:r>
            <a:r>
              <a:rPr lang="es-AR" sz="2400" dirty="0"/>
              <a:t>prolongados </a:t>
            </a:r>
            <a:r>
              <a:rPr lang="es-x-int-SDL" sz="2400" dirty="0"/>
              <a:t>en contextos ubanos tienen </a:t>
            </a:r>
            <a:r>
              <a:rPr lang="es-x-int-SDL" sz="2400" dirty="0">
                <a:solidFill>
                  <a:srgbClr val="0000FF"/>
                </a:solidFill>
              </a:rPr>
              <a:t>efectos directos e indirectos</a:t>
            </a:r>
            <a:r>
              <a:rPr lang="es-x-int-SDL" sz="2400" dirty="0"/>
              <a:t>. Los efectos acumulativos, en general, causarán un</a:t>
            </a:r>
            <a:r>
              <a:rPr lang="es-AR" sz="2400" dirty="0"/>
              <a:t>a</a:t>
            </a:r>
            <a:r>
              <a:rPr lang="es-x-int-SDL" sz="2400" dirty="0"/>
              <a:t> progresiv</a:t>
            </a:r>
            <a:r>
              <a:rPr lang="es-AR" sz="2400" dirty="0"/>
              <a:t>a</a:t>
            </a:r>
            <a:r>
              <a:rPr lang="es-x-int-SDL" sz="2400" dirty="0"/>
              <a:t> (y a veces irreversible) </a:t>
            </a:r>
            <a:r>
              <a:rPr lang="es-AR" sz="2400" dirty="0">
                <a:solidFill>
                  <a:srgbClr val="0000FF"/>
                </a:solidFill>
              </a:rPr>
              <a:t>erosión</a:t>
            </a:r>
            <a:r>
              <a:rPr lang="es-x-int-SDL" sz="2400" dirty="0">
                <a:solidFill>
                  <a:srgbClr val="0000FF"/>
                </a:solidFill>
              </a:rPr>
              <a:t> de los servicios públicos.</a:t>
            </a:r>
          </a:p>
          <a:p>
            <a:r>
              <a:rPr lang="es-x-int-SDL" sz="2400" dirty="0"/>
              <a:t>Las consecuencias humanitarias resultantes pueden implicar </a:t>
            </a:r>
            <a:r>
              <a:rPr lang="es-AR" sz="2400" dirty="0"/>
              <a:t>el</a:t>
            </a:r>
            <a:r>
              <a:rPr lang="es-x-int-SDL" sz="2400" dirty="0"/>
              <a:t> </a:t>
            </a:r>
            <a:r>
              <a:rPr lang="es-x-int-SDL" sz="2400" dirty="0">
                <a:solidFill>
                  <a:srgbClr val="0000FF"/>
                </a:solidFill>
              </a:rPr>
              <a:t>deterior</a:t>
            </a:r>
            <a:r>
              <a:rPr lang="es-AR" sz="2400" dirty="0">
                <a:solidFill>
                  <a:srgbClr val="0000FF"/>
                </a:solidFill>
              </a:rPr>
              <a:t>o </a:t>
            </a:r>
            <a:r>
              <a:rPr lang="es-x-int-SDL" sz="2400" dirty="0">
                <a:solidFill>
                  <a:srgbClr val="0000FF"/>
                </a:solidFill>
              </a:rPr>
              <a:t>de la salud pública </a:t>
            </a:r>
            <a:r>
              <a:rPr lang="es-x-int-SDL" sz="2400" dirty="0"/>
              <a:t>y el </a:t>
            </a:r>
            <a:r>
              <a:rPr lang="es-x-int-SDL" sz="2400" dirty="0">
                <a:solidFill>
                  <a:srgbClr val="0000FF"/>
                </a:solidFill>
              </a:rPr>
              <a:t>desplazamiento de poblaciones grandes</a:t>
            </a:r>
            <a:r>
              <a:rPr lang="es-x-int-SDL" sz="2400" dirty="0"/>
              <a:t>.</a:t>
            </a:r>
          </a:p>
          <a:p>
            <a:r>
              <a:rPr lang="es-x-int-SDL" sz="2400" dirty="0"/>
              <a:t>Para responder a los desafíos particulares de </a:t>
            </a:r>
            <a:r>
              <a:rPr lang="es-AR" sz="2400" dirty="0"/>
              <a:t>los </a:t>
            </a:r>
            <a:r>
              <a:rPr lang="es-x-int-SDL" sz="2400" dirty="0"/>
              <a:t>conflictos urbanos </a:t>
            </a:r>
            <a:r>
              <a:rPr lang="es-AR" sz="2400" dirty="0"/>
              <a:t>prolongados</a:t>
            </a:r>
            <a:r>
              <a:rPr lang="es-x-int-SDL" sz="2400" dirty="0"/>
              <a:t>, el </a:t>
            </a:r>
            <a:r>
              <a:rPr lang="es-x-int-SDL" sz="2400" dirty="0">
                <a:solidFill>
                  <a:srgbClr val="0000FF"/>
                </a:solidFill>
              </a:rPr>
              <a:t>enfoque humanitario </a:t>
            </a:r>
            <a:r>
              <a:rPr lang="es-AR" sz="2400" dirty="0"/>
              <a:t>debe </a:t>
            </a:r>
            <a:r>
              <a:rPr lang="es-x-int-SDL" sz="2400" dirty="0"/>
              <a:t>ser más proactivo y tener un enfoque a largo plazo. Además, debe reforzarse la promoción del DIH y la colaboración con </a:t>
            </a:r>
            <a:r>
              <a:rPr lang="es-AR" sz="2400" dirty="0"/>
              <a:t>organismos dedicados al </a:t>
            </a:r>
            <a:r>
              <a:rPr lang="es-x-int-SDL" sz="2400" dirty="0"/>
              <a:t>desarrollo.</a:t>
            </a:r>
          </a:p>
          <a:p>
            <a:pPr marL="0" indent="0">
              <a:buNone/>
            </a:pP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29</a:t>
            </a:fld>
            <a:endParaRPr lang="fr-CH" dirty="0"/>
          </a:p>
        </p:txBody>
      </p:sp>
    </p:spTree>
    <p:extLst>
      <p:ext uri="{BB962C8B-B14F-4D97-AF65-F5344CB8AC3E}">
        <p14:creationId xmlns:p14="http://schemas.microsoft.com/office/powerpoint/2010/main" val="28137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202C-50FD-4882-8748-CDCB9A4A01FA}"/>
              </a:ext>
            </a:extLst>
          </p:cNvPr>
          <p:cNvSpPr>
            <a:spLocks noGrp="1"/>
          </p:cNvSpPr>
          <p:nvPr>
            <p:ph type="title"/>
          </p:nvPr>
        </p:nvSpPr>
        <p:spPr>
          <a:xfrm>
            <a:off x="838200" y="225572"/>
            <a:ext cx="10515600" cy="1325563"/>
          </a:xfrm>
        </p:spPr>
        <p:txBody>
          <a:bodyPr vert="horz" lIns="91440" tIns="45720" rIns="91440" bIns="45720" rtlCol="0" anchor="ctr">
            <a:normAutofit/>
          </a:bodyPr>
          <a:lstStyle/>
          <a:p>
            <a:pPr algn="ctr" defTabSz="608915"/>
            <a:r>
              <a:rPr lang="es-x-int-SDL" sz="4399" u="sng">
                <a:latin typeface="+mn-lt"/>
              </a:rPr>
              <a:t>Ingeniería de salud pública en contextos urbanos</a:t>
            </a:r>
          </a:p>
        </p:txBody>
      </p:sp>
      <p:sp>
        <p:nvSpPr>
          <p:cNvPr id="3" name="Content Placeholder 2">
            <a:extLst>
              <a:ext uri="{FF2B5EF4-FFF2-40B4-BE49-F238E27FC236}">
                <a16:creationId xmlns:a16="http://schemas.microsoft.com/office/drawing/2014/main" id="{C693E07D-D435-4033-9852-70D0E931B240}"/>
              </a:ext>
            </a:extLst>
          </p:cNvPr>
          <p:cNvSpPr>
            <a:spLocks noGrp="1"/>
          </p:cNvSpPr>
          <p:nvPr>
            <p:ph idx="1"/>
          </p:nvPr>
        </p:nvSpPr>
        <p:spPr>
          <a:xfrm>
            <a:off x="1011382" y="1468008"/>
            <a:ext cx="8970818" cy="2933383"/>
          </a:xfrm>
        </p:spPr>
        <p:txBody>
          <a:bodyPr>
            <a:normAutofit/>
          </a:bodyPr>
          <a:lstStyle/>
          <a:p>
            <a:pPr marL="228546" indent="-228546" defTabSz="914183">
              <a:defRPr/>
            </a:pPr>
            <a:r>
              <a:rPr lang="es-x-int-SDL" sz="2400" dirty="0"/>
              <a:t>Definiciones</a:t>
            </a:r>
          </a:p>
          <a:p>
            <a:pPr marL="228546" indent="-228546" defTabSz="914183">
              <a:defRPr/>
            </a:pPr>
            <a:r>
              <a:rPr lang="es-x-int-SDL" sz="2400" dirty="0"/>
              <a:t>Desafíos urbanos</a:t>
            </a:r>
          </a:p>
          <a:p>
            <a:pPr marL="228546" indent="-228546" defTabSz="914183">
              <a:defRPr/>
            </a:pPr>
            <a:r>
              <a:rPr lang="es-x-int-SDL" sz="2400" dirty="0"/>
              <a:t>Servicios públicos esenciales</a:t>
            </a:r>
          </a:p>
          <a:p>
            <a:pPr marL="228546" indent="-228546" defTabSz="914183">
              <a:defRPr/>
            </a:pPr>
            <a:r>
              <a:rPr lang="es-x-int-SDL" sz="2400" dirty="0"/>
              <a:t>Consecuencias de crisis</a:t>
            </a:r>
            <a:r>
              <a:rPr lang="es-AR" sz="2400" dirty="0"/>
              <a:t> prolongadas</a:t>
            </a:r>
            <a:endParaRPr lang="es-x-int-SDL" sz="2400" dirty="0"/>
          </a:p>
          <a:p>
            <a:pPr marL="228546" indent="-228546" defTabSz="914183">
              <a:defRPr/>
            </a:pPr>
            <a:r>
              <a:rPr lang="es-ES" sz="2400" dirty="0"/>
              <a:t>U</a:t>
            </a:r>
            <a:r>
              <a:rPr lang="es-x-int-SDL" sz="2400" dirty="0"/>
              <a:t>n cambio de enfoque</a:t>
            </a:r>
          </a:p>
          <a:p>
            <a:endParaRPr lang="fr-CH" sz="2400" dirty="0"/>
          </a:p>
        </p:txBody>
      </p:sp>
      <p:sp>
        <p:nvSpPr>
          <p:cNvPr id="4" name="Slide Number Placeholder 3">
            <a:extLst>
              <a:ext uri="{FF2B5EF4-FFF2-40B4-BE49-F238E27FC236}">
                <a16:creationId xmlns:a16="http://schemas.microsoft.com/office/drawing/2014/main" id="{9C789287-B177-4F55-A2BA-3E21191A152C}"/>
              </a:ext>
            </a:extLst>
          </p:cNvPr>
          <p:cNvSpPr>
            <a:spLocks noGrp="1"/>
          </p:cNvSpPr>
          <p:nvPr>
            <p:ph type="sldNum" sz="quarter" idx="12"/>
          </p:nvPr>
        </p:nvSpPr>
        <p:spPr/>
        <p:txBody>
          <a:bodyPr/>
          <a:lstStyle/>
          <a:p>
            <a:fld id="{00865948-8B76-4A50-B7DB-B45DBE1BD062}" type="slidenum">
              <a:rPr lang="fr-CH" smtClean="0"/>
              <a:t>3</a:t>
            </a:fld>
            <a:endParaRPr lang="fr-CH" dirty="0"/>
          </a:p>
        </p:txBody>
      </p:sp>
      <p:pic>
        <p:nvPicPr>
          <p:cNvPr id="5" name="Picture 4">
            <a:extLst>
              <a:ext uri="{FF2B5EF4-FFF2-40B4-BE49-F238E27FC236}">
                <a16:creationId xmlns:a16="http://schemas.microsoft.com/office/drawing/2014/main" id="{F4F44CAD-9760-4F5B-A24C-718146FE8C32}"/>
              </a:ext>
            </a:extLst>
          </p:cNvPr>
          <p:cNvPicPr>
            <a:picLocks noChangeAspect="1"/>
          </p:cNvPicPr>
          <p:nvPr/>
        </p:nvPicPr>
        <p:blipFill>
          <a:blip r:embed="rId2"/>
          <a:stretch>
            <a:fillRect/>
          </a:stretch>
        </p:blipFill>
        <p:spPr>
          <a:xfrm>
            <a:off x="1077882" y="3990109"/>
            <a:ext cx="10641461" cy="2502766"/>
          </a:xfrm>
          <a:prstGeom prst="rect">
            <a:avLst/>
          </a:prstGeom>
        </p:spPr>
      </p:pic>
    </p:spTree>
    <p:extLst>
      <p:ext uri="{BB962C8B-B14F-4D97-AF65-F5344CB8AC3E}">
        <p14:creationId xmlns:p14="http://schemas.microsoft.com/office/powerpoint/2010/main" val="140783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Content Placeholder 4">
            <a:extLst>
              <a:ext uri="{FF2B5EF4-FFF2-40B4-BE49-F238E27FC236}">
                <a16:creationId xmlns:a16="http://schemas.microsoft.com/office/drawing/2014/main" id="{EFB55EA9-E09F-4D60-B4C7-E0B25C987C7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385505" y="1951780"/>
            <a:ext cx="2978751" cy="4213051"/>
          </a:xfrm>
          <a:noFill/>
        </p:spPr>
      </p:pic>
      <p:sp>
        <p:nvSpPr>
          <p:cNvPr id="6" name="Content Placeholder 1">
            <a:extLst>
              <a:ext uri="{FF2B5EF4-FFF2-40B4-BE49-F238E27FC236}">
                <a16:creationId xmlns:a16="http://schemas.microsoft.com/office/drawing/2014/main" id="{3F7DB428-AD39-40CC-8CC0-39EA3BFA9758}"/>
              </a:ext>
            </a:extLst>
          </p:cNvPr>
          <p:cNvSpPr txBox="1">
            <a:spLocks/>
          </p:cNvSpPr>
          <p:nvPr/>
        </p:nvSpPr>
        <p:spPr bwMode="auto">
          <a:xfrm>
            <a:off x="7321584" y="1660093"/>
            <a:ext cx="4418475" cy="353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algn="l" defTabSz="1619250" rtl="0" eaLnBrk="0" fontAlgn="base" hangingPunct="0">
              <a:lnSpc>
                <a:spcPct val="90000"/>
              </a:lnSpc>
              <a:spcBef>
                <a:spcPts val="1775"/>
              </a:spcBef>
              <a:spcAft>
                <a:spcPct val="0"/>
              </a:spcAft>
              <a:buFont typeface="Arial" panose="020B0604020202020204" pitchFamily="34" charset="0"/>
              <a:buChar char="•"/>
              <a:defRPr sz="4900" kern="1200">
                <a:solidFill>
                  <a:schemeClr val="tx1"/>
                </a:solidFill>
                <a:latin typeface="+mn-lt"/>
                <a:ea typeface="SimSun" panose="02010600030101010101" pitchFamily="2" charset="-122"/>
                <a:cs typeface="+mn-cs"/>
              </a:defRPr>
            </a:lvl1pPr>
            <a:lvl2pPr marL="1214438" indent="-404813" algn="l" defTabSz="1619250" rtl="0" eaLnBrk="0" fontAlgn="base" hangingPunct="0">
              <a:lnSpc>
                <a:spcPct val="90000"/>
              </a:lnSpc>
              <a:spcBef>
                <a:spcPts val="888"/>
              </a:spcBef>
              <a:spcAft>
                <a:spcPct val="0"/>
              </a:spcAft>
              <a:buFont typeface="Arial" panose="020B0604020202020204" pitchFamily="34" charset="0"/>
              <a:buChar char="•"/>
              <a:defRPr sz="4200" kern="1200">
                <a:solidFill>
                  <a:schemeClr val="tx1"/>
                </a:solidFill>
                <a:latin typeface="+mn-lt"/>
                <a:ea typeface="SimSun" panose="02010600030101010101" pitchFamily="2" charset="-122"/>
                <a:cs typeface="+mn-cs"/>
              </a:defRPr>
            </a:lvl2pPr>
            <a:lvl3pPr marL="2024063" indent="-404813" algn="l" defTabSz="1619250" rtl="0" eaLnBrk="0" fontAlgn="base" hangingPunct="0">
              <a:lnSpc>
                <a:spcPct val="90000"/>
              </a:lnSpc>
              <a:spcBef>
                <a:spcPts val="888"/>
              </a:spcBef>
              <a:spcAft>
                <a:spcPct val="0"/>
              </a:spcAft>
              <a:buFont typeface="Arial" panose="020B0604020202020204" pitchFamily="34" charset="0"/>
              <a:buChar char="•"/>
              <a:defRPr sz="3500" kern="1200">
                <a:solidFill>
                  <a:schemeClr val="tx1"/>
                </a:solidFill>
                <a:latin typeface="+mn-lt"/>
                <a:ea typeface="SimSun" panose="02010600030101010101" pitchFamily="2" charset="-122"/>
                <a:cs typeface="+mn-cs"/>
              </a:defRPr>
            </a:lvl3pPr>
            <a:lvl4pPr marL="2835275"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tx1"/>
                </a:solidFill>
                <a:latin typeface="+mn-lt"/>
                <a:ea typeface="SimSun" panose="02010600030101010101" pitchFamily="2" charset="-122"/>
                <a:cs typeface="+mn-cs"/>
              </a:defRPr>
            </a:lvl4pPr>
            <a:lvl5pPr marL="3644900"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tx1"/>
                </a:solidFill>
                <a:latin typeface="+mn-lt"/>
                <a:ea typeface="SimSun" panose="02010600030101010101" pitchFamily="2" charset="-122"/>
                <a:cs typeface="+mn-cs"/>
              </a:defRPr>
            </a:lvl5pPr>
            <a:lvl6pPr marL="4455871"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6pPr>
            <a:lvl7pPr marL="5266030"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7pPr>
            <a:lvl8pPr marL="6076188"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8pPr>
            <a:lvl9pPr marL="6886346"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9pPr>
          </a:lstStyle>
          <a:p>
            <a:pPr marL="288405" indent="0" defTabSz="914183" eaLnBrk="1" fontAlgn="auto" hangingPunct="1">
              <a:spcBef>
                <a:spcPct val="0"/>
              </a:spcBef>
              <a:buNone/>
              <a:defRPr/>
            </a:pPr>
            <a:r>
              <a:rPr lang="es-x-int-SDL" sz="2800" u="sng" dirty="0"/>
              <a:t>Más investigaciones p</a:t>
            </a:r>
            <a:r>
              <a:rPr lang="es-AR" sz="2800" u="sng" dirty="0"/>
              <a:t>ara realizar</a:t>
            </a:r>
            <a:endParaRPr lang="es-x-int-SDL" sz="2800" u="sng" dirty="0"/>
          </a:p>
          <a:p>
            <a:pPr marL="288405" indent="0" defTabSz="914183" eaLnBrk="1" fontAlgn="auto" hangingPunct="1">
              <a:spcBef>
                <a:spcPct val="0"/>
              </a:spcBef>
              <a:buNone/>
              <a:defRPr/>
            </a:pPr>
            <a:endParaRPr lang="en-US" altLang="fr-FR" sz="2800" i="1" dirty="0">
              <a:ea typeface="ＭＳ Ｐゴシック" panose="020B0600070205080204" pitchFamily="34" charset="-128"/>
            </a:endParaRPr>
          </a:p>
          <a:p>
            <a:pPr marL="288405" indent="0" defTabSz="914183" eaLnBrk="1" fontAlgn="auto" hangingPunct="1">
              <a:spcBef>
                <a:spcPct val="0"/>
              </a:spcBef>
              <a:buNone/>
              <a:defRPr/>
            </a:pPr>
            <a:r>
              <a:rPr lang="es-x-int-SDL" sz="2800" i="1" dirty="0">
                <a:ea typeface="ＭＳ Ｐゴシック" panose="020B0600070205080204" pitchFamily="34" charset="-128"/>
              </a:rPr>
              <a:t>Ejemplos:</a:t>
            </a:r>
          </a:p>
          <a:p>
            <a:pPr marL="288405" indent="0" defTabSz="914183" eaLnBrk="1" fontAlgn="auto" hangingPunct="1">
              <a:spcBef>
                <a:spcPct val="0"/>
              </a:spcBef>
              <a:buNone/>
              <a:defRPr/>
            </a:pPr>
            <a:endParaRPr lang="en-US" altLang="fr-FR" sz="2800" i="1" dirty="0">
              <a:ea typeface="ＭＳ Ｐゴシック" panose="020B0600070205080204" pitchFamily="34" charset="-128"/>
            </a:endParaRPr>
          </a:p>
          <a:p>
            <a:pPr marL="675333" indent="-386928" defTabSz="914183" eaLnBrk="1" fontAlgn="auto" hangingPunct="1">
              <a:spcBef>
                <a:spcPct val="0"/>
              </a:spcBef>
              <a:defRPr/>
            </a:pPr>
            <a:r>
              <a:rPr lang="es-x-int-SDL" sz="2800" i="1" dirty="0">
                <a:ea typeface="ＭＳ Ｐゴシック" panose="020B0600070205080204" pitchFamily="34" charset="-128"/>
              </a:rPr>
              <a:t>Medi</a:t>
            </a:r>
            <a:r>
              <a:rPr lang="es-AR" sz="2800" i="1" dirty="0" err="1">
                <a:ea typeface="ＭＳ Ｐゴシック" panose="020B0600070205080204" pitchFamily="34" charset="-128"/>
              </a:rPr>
              <a:t>ción</a:t>
            </a:r>
            <a:r>
              <a:rPr lang="es-AR" sz="2800" i="1" dirty="0">
                <a:ea typeface="ＭＳ Ｐゴシック" panose="020B0600070205080204" pitchFamily="34" charset="-128"/>
              </a:rPr>
              <a:t> del </a:t>
            </a:r>
            <a:r>
              <a:rPr lang="es-x-int-SDL" sz="2800" i="1" dirty="0">
                <a:ea typeface="ＭＳ Ｐゴシック" panose="020B0600070205080204" pitchFamily="34" charset="-128"/>
              </a:rPr>
              <a:t>impacto</a:t>
            </a:r>
          </a:p>
          <a:p>
            <a:pPr marL="675333" indent="-386928" defTabSz="914183" eaLnBrk="1" fontAlgn="auto" hangingPunct="1">
              <a:spcBef>
                <a:spcPct val="0"/>
              </a:spcBef>
              <a:defRPr/>
            </a:pPr>
            <a:endParaRPr lang="en-US" altLang="fr-FR" sz="2800" i="1" dirty="0">
              <a:ea typeface="ＭＳ Ｐゴシック" panose="020B0600070205080204" pitchFamily="34" charset="-128"/>
            </a:endParaRPr>
          </a:p>
          <a:p>
            <a:pPr marL="675333" indent="-386928" defTabSz="914183" eaLnBrk="1" fontAlgn="auto" hangingPunct="1">
              <a:spcBef>
                <a:spcPct val="0"/>
              </a:spcBef>
              <a:defRPr/>
            </a:pPr>
            <a:r>
              <a:rPr lang="es-x-int-SDL" sz="2800" i="1" dirty="0">
                <a:ea typeface="ＭＳ Ｐゴシック" panose="020B0600070205080204" pitchFamily="34" charset="-128"/>
              </a:rPr>
              <a:t>Estudios epidemiológicos</a:t>
            </a:r>
          </a:p>
          <a:p>
            <a:pPr marL="288405" indent="0" defTabSz="914183" eaLnBrk="1" fontAlgn="auto" hangingPunct="1">
              <a:spcBef>
                <a:spcPct val="0"/>
              </a:spcBef>
              <a:buNone/>
              <a:defRPr/>
            </a:pPr>
            <a:endParaRPr lang="fr-CH" altLang="fr-FR" sz="2800" dirty="0">
              <a:ea typeface="ＭＳ Ｐゴシック" panose="020B0600070205080204" pitchFamily="34" charset="-128"/>
            </a:endParaRPr>
          </a:p>
        </p:txBody>
      </p:sp>
      <p:sp>
        <p:nvSpPr>
          <p:cNvPr id="7" name="Title 3">
            <a:extLst>
              <a:ext uri="{FF2B5EF4-FFF2-40B4-BE49-F238E27FC236}">
                <a16:creationId xmlns:a16="http://schemas.microsoft.com/office/drawing/2014/main" id="{ACAE955C-477D-49BD-89A1-998BBB650B8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endParaRPr lang="en-US" sz="4399" u="sng" dirty="0">
              <a:latin typeface="+mn-lt"/>
            </a:endParaRPr>
          </a:p>
        </p:txBody>
      </p:sp>
      <p:pic>
        <p:nvPicPr>
          <p:cNvPr id="5" name="Picture 1">
            <a:extLst>
              <a:ext uri="{FF2B5EF4-FFF2-40B4-BE49-F238E27FC236}">
                <a16:creationId xmlns:a16="http://schemas.microsoft.com/office/drawing/2014/main" id="{18CA898E-B41F-483A-BF12-659E2A6F36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994" y="1951779"/>
            <a:ext cx="2981174" cy="421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5078A700-4A86-4C5B-B459-E1A364B2E6EE}"/>
              </a:ext>
            </a:extLst>
          </p:cNvPr>
          <p:cNvSpPr txBox="1">
            <a:spLocks/>
          </p:cNvSpPr>
          <p:nvPr/>
        </p:nvSpPr>
        <p:spPr>
          <a:xfrm>
            <a:off x="838200" y="365125"/>
            <a:ext cx="10515600" cy="1142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u="sng">
                <a:latin typeface="+mn-lt"/>
              </a:rPr>
              <a:t>Documentos de referencia</a:t>
            </a:r>
          </a:p>
        </p:txBody>
      </p:sp>
      <p:sp>
        <p:nvSpPr>
          <p:cNvPr id="2" name="Slide Number Placeholder 1">
            <a:extLst>
              <a:ext uri="{FF2B5EF4-FFF2-40B4-BE49-F238E27FC236}">
                <a16:creationId xmlns:a16="http://schemas.microsoft.com/office/drawing/2014/main" id="{30EEA43F-6B8F-4837-BB2B-052000375173}"/>
              </a:ext>
            </a:extLst>
          </p:cNvPr>
          <p:cNvSpPr>
            <a:spLocks noGrp="1"/>
          </p:cNvSpPr>
          <p:nvPr>
            <p:ph type="sldNum" sz="quarter" idx="12"/>
          </p:nvPr>
        </p:nvSpPr>
        <p:spPr/>
        <p:txBody>
          <a:bodyPr/>
          <a:lstStyle/>
          <a:p>
            <a:fld id="{00865948-8B76-4A50-B7DB-B45DBE1BD062}" type="slidenum">
              <a:rPr lang="fr-CH" smtClean="0"/>
              <a:t>30</a:t>
            </a:fld>
            <a:endParaRPr lang="fr-CH" dirty="0"/>
          </a:p>
        </p:txBody>
      </p:sp>
    </p:spTree>
    <p:extLst>
      <p:ext uri="{BB962C8B-B14F-4D97-AF65-F5344CB8AC3E}">
        <p14:creationId xmlns:p14="http://schemas.microsoft.com/office/powerpoint/2010/main" val="217535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Box 5">
            <a:extLst>
              <a:ext uri="{FF2B5EF4-FFF2-40B4-BE49-F238E27FC236}">
                <a16:creationId xmlns:a16="http://schemas.microsoft.com/office/drawing/2014/main" id="{F93AE7FE-943D-4163-AB9C-4AB044A33636}"/>
              </a:ext>
            </a:extLst>
          </p:cNvPr>
          <p:cNvSpPr txBox="1">
            <a:spLocks noChangeArrowheads="1"/>
          </p:cNvSpPr>
          <p:nvPr/>
        </p:nvSpPr>
        <p:spPr bwMode="auto">
          <a:xfrm>
            <a:off x="2365811" y="5146399"/>
            <a:ext cx="79260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x-int-SDL" sz="2800" dirty="0"/>
              <a:t>¿Cuáles son las características principales de los conflictos en contextos urbanos?</a:t>
            </a:r>
          </a:p>
        </p:txBody>
      </p:sp>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Desafíos urbanos</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451526" y="1373204"/>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x-int-SDL"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2" name="Slide Number Placeholder 1">
            <a:extLst>
              <a:ext uri="{FF2B5EF4-FFF2-40B4-BE49-F238E27FC236}">
                <a16:creationId xmlns:a16="http://schemas.microsoft.com/office/drawing/2014/main" id="{8713A343-84A2-447A-9482-50275032FA27}"/>
              </a:ext>
            </a:extLst>
          </p:cNvPr>
          <p:cNvSpPr>
            <a:spLocks noGrp="1"/>
          </p:cNvSpPr>
          <p:nvPr>
            <p:ph type="sldNum" sz="quarter" idx="12"/>
          </p:nvPr>
        </p:nvSpPr>
        <p:spPr/>
        <p:txBody>
          <a:bodyPr/>
          <a:lstStyle/>
          <a:p>
            <a:fld id="{00865948-8B76-4A50-B7DB-B45DBE1BD062}" type="slidenum">
              <a:rPr lang="fr-CH" smtClean="0"/>
              <a:t>4</a:t>
            </a:fld>
            <a:endParaRPr lang="fr-CH" dirty="0"/>
          </a:p>
        </p:txBody>
      </p:sp>
    </p:spTree>
    <p:extLst>
      <p:ext uri="{BB962C8B-B14F-4D97-AF65-F5344CB8AC3E}">
        <p14:creationId xmlns:p14="http://schemas.microsoft.com/office/powerpoint/2010/main" val="48374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19AB4A-A82C-4094-B8D5-3A563E5EF537}"/>
              </a:ext>
            </a:extLst>
          </p:cNvPr>
          <p:cNvSpPr>
            <a:spLocks noGrp="1"/>
          </p:cNvSpPr>
          <p:nvPr>
            <p:ph sz="half" idx="1"/>
          </p:nvPr>
        </p:nvSpPr>
        <p:spPr>
          <a:xfrm>
            <a:off x="1029393" y="1625759"/>
            <a:ext cx="5181891" cy="3955615"/>
          </a:xfrm>
        </p:spPr>
        <p:txBody>
          <a:bodyPr rtlCol="0">
            <a:normAutofit/>
          </a:bodyPr>
          <a:lstStyle/>
          <a:p>
            <a:pPr marL="228546" indent="-228546" defTabSz="914183">
              <a:defRPr/>
            </a:pPr>
            <a:r>
              <a:rPr lang="es-x-int-SDL" sz="2400" dirty="0"/>
              <a:t>poblaciones grandes afectadas;</a:t>
            </a:r>
          </a:p>
          <a:p>
            <a:pPr marL="228546" indent="-228546" defTabSz="914183">
              <a:defRPr/>
            </a:pPr>
            <a:r>
              <a:rPr lang="es-x-int-SDL" sz="2400" dirty="0"/>
              <a:t>infraestructura compleja</a:t>
            </a:r>
            <a:r>
              <a:rPr lang="es-AR" sz="2400" dirty="0"/>
              <a:t> y grande</a:t>
            </a:r>
            <a:r>
              <a:rPr lang="es-x-int-SDL" sz="2400" dirty="0"/>
              <a:t> afectada;</a:t>
            </a:r>
          </a:p>
          <a:p>
            <a:pPr marL="228546" indent="-228546" defTabSz="914183">
              <a:defRPr/>
            </a:pPr>
            <a:r>
              <a:rPr lang="fr-CH" sz="2400" dirty="0"/>
              <a:t>c</a:t>
            </a:r>
            <a:r>
              <a:rPr lang="es-x-int-SDL" sz="2400" dirty="0"/>
              <a:t>ar</a:t>
            </a:r>
            <a:r>
              <a:rPr lang="es-AR" sz="2400" dirty="0" err="1"/>
              <a:t>ácter</a:t>
            </a:r>
            <a:r>
              <a:rPr lang="es-AR" sz="2400" dirty="0"/>
              <a:t> prolongado </a:t>
            </a:r>
            <a:r>
              <a:rPr lang="es-x-int-SDL" sz="2400" dirty="0"/>
              <a:t>de los conflictos;</a:t>
            </a:r>
          </a:p>
          <a:p>
            <a:pPr marL="228546" indent="-228546" defTabSz="914183">
              <a:defRPr/>
            </a:pPr>
            <a:r>
              <a:rPr lang="es-x-int-SDL" sz="2400" dirty="0"/>
              <a:t>degradación de servicios públicos;</a:t>
            </a:r>
          </a:p>
          <a:p>
            <a:pPr marL="228546" indent="-228546" defTabSz="914183">
              <a:defRPr/>
            </a:pPr>
            <a:r>
              <a:rPr lang="es-x-int-SDL" sz="2400" dirty="0"/>
              <a:t>respuesta humanitaria inadecuada en entornos urbanos.</a:t>
            </a:r>
          </a:p>
          <a:p>
            <a:pPr marL="228546" indent="-228546" defTabSz="914183">
              <a:defRPr/>
            </a:pPr>
            <a:endParaRPr lang="en-US" sz="2400" dirty="0"/>
          </a:p>
          <a:p>
            <a:pPr marL="228546" indent="-228546" defTabSz="914183">
              <a:defRPr/>
            </a:pPr>
            <a:endParaRPr lang="fr-CH" sz="2400" dirty="0"/>
          </a:p>
        </p:txBody>
      </p:sp>
      <p:pic>
        <p:nvPicPr>
          <p:cNvPr id="87044" name="Content Placeholder 4">
            <a:extLst>
              <a:ext uri="{FF2B5EF4-FFF2-40B4-BE49-F238E27FC236}">
                <a16:creationId xmlns:a16="http://schemas.microsoft.com/office/drawing/2014/main" id="{48A59295-95A2-4471-8A52-F2B85197426D}"/>
              </a:ext>
            </a:extLst>
          </p:cNvPr>
          <p:cNvPicPr>
            <a:picLocks noGrp="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458344" y="1625759"/>
            <a:ext cx="5507943" cy="3955615"/>
          </a:xfrm>
        </p:spPr>
      </p:pic>
      <p:sp>
        <p:nvSpPr>
          <p:cNvPr id="5" name="Title 3">
            <a:extLst>
              <a:ext uri="{FF2B5EF4-FFF2-40B4-BE49-F238E27FC236}">
                <a16:creationId xmlns:a16="http://schemas.microsoft.com/office/drawing/2014/main" id="{D8CDA81A-6013-409D-88B7-385A7CCC7A46}"/>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Desafíos urbanos</a:t>
            </a:r>
          </a:p>
        </p:txBody>
      </p:sp>
      <p:sp>
        <p:nvSpPr>
          <p:cNvPr id="3" name="Slide Number Placeholder 2">
            <a:extLst>
              <a:ext uri="{FF2B5EF4-FFF2-40B4-BE49-F238E27FC236}">
                <a16:creationId xmlns:a16="http://schemas.microsoft.com/office/drawing/2014/main" id="{9BD69DC8-75E7-4C53-BED8-094C1E70DAC9}"/>
              </a:ext>
            </a:extLst>
          </p:cNvPr>
          <p:cNvSpPr>
            <a:spLocks noGrp="1"/>
          </p:cNvSpPr>
          <p:nvPr>
            <p:ph type="sldNum" sz="quarter" idx="12"/>
          </p:nvPr>
        </p:nvSpPr>
        <p:spPr/>
        <p:txBody>
          <a:bodyPr/>
          <a:lstStyle/>
          <a:p>
            <a:fld id="{00865948-8B76-4A50-B7DB-B45DBE1BD062}" type="slidenum">
              <a:rPr lang="fr-CH" smtClean="0"/>
              <a:t>5</a:t>
            </a:fld>
            <a:endParaRPr lang="fr-CH" dirty="0"/>
          </a:p>
        </p:txBody>
      </p:sp>
    </p:spTree>
    <p:extLst>
      <p:ext uri="{BB962C8B-B14F-4D97-AF65-F5344CB8AC3E}">
        <p14:creationId xmlns:p14="http://schemas.microsoft.com/office/powerpoint/2010/main" val="369144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00BD4F1A-1B3A-4312-8B45-EE27A1656BCA}"/>
              </a:ext>
            </a:extLst>
          </p:cNvPr>
          <p:cNvSpPr txBox="1">
            <a:spLocks/>
          </p:cNvSpPr>
          <p:nvPr/>
        </p:nvSpPr>
        <p:spPr>
          <a:xfrm>
            <a:off x="3288284" y="4617207"/>
            <a:ext cx="6695702" cy="647625"/>
          </a:xfrm>
          <a:prstGeom prst="rect">
            <a:avLst/>
          </a:prstGeom>
        </p:spPr>
        <p:txBody>
          <a:bodyPr/>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endParaRPr lang="en-US" sz="2400" kern="0" dirty="0">
              <a:solidFill>
                <a:srgbClr val="FFFFFF"/>
              </a:solidFill>
            </a:endParaRPr>
          </a:p>
        </p:txBody>
      </p:sp>
      <p:pic>
        <p:nvPicPr>
          <p:cNvPr id="89092" name="Picture 5">
            <a:extLst>
              <a:ext uri="{FF2B5EF4-FFF2-40B4-BE49-F238E27FC236}">
                <a16:creationId xmlns:a16="http://schemas.microsoft.com/office/drawing/2014/main" id="{9D956FBA-1F8B-4261-81BE-10B4124236A0}"/>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a:ext>
            </a:extLst>
          </a:blip>
          <a:srcRect/>
          <a:stretch>
            <a:fillRect/>
          </a:stretch>
        </p:blipFill>
        <p:spPr bwMode="auto">
          <a:xfrm>
            <a:off x="1472391" y="1372942"/>
            <a:ext cx="9742271" cy="52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28AF298A-4671-41F3-9432-1CDAB12A0491}"/>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dirty="0">
                <a:latin typeface="+mn-lt"/>
              </a:rPr>
              <a:t>Desafíos urbanos: </a:t>
            </a:r>
            <a:r>
              <a:rPr lang="es-AR" sz="4399" u="sng" dirty="0">
                <a:latin typeface="+mn-lt"/>
              </a:rPr>
              <a:t>larga duración</a:t>
            </a:r>
            <a:endParaRPr lang="es-x-int-SDL" sz="4399" u="sng" dirty="0">
              <a:latin typeface="+mn-lt"/>
            </a:endParaRPr>
          </a:p>
        </p:txBody>
      </p:sp>
      <p:sp>
        <p:nvSpPr>
          <p:cNvPr id="2" name="Slide Number Placeholder 1">
            <a:extLst>
              <a:ext uri="{FF2B5EF4-FFF2-40B4-BE49-F238E27FC236}">
                <a16:creationId xmlns:a16="http://schemas.microsoft.com/office/drawing/2014/main" id="{C3FB948F-331E-4A93-9DA0-A81969188A0D}"/>
              </a:ext>
            </a:extLst>
          </p:cNvPr>
          <p:cNvSpPr>
            <a:spLocks noGrp="1"/>
          </p:cNvSpPr>
          <p:nvPr>
            <p:ph type="sldNum" sz="quarter" idx="12"/>
          </p:nvPr>
        </p:nvSpPr>
        <p:spPr/>
        <p:txBody>
          <a:bodyPr/>
          <a:lstStyle/>
          <a:p>
            <a:fld id="{00865948-8B76-4A50-B7DB-B45DBE1BD062}" type="slidenum">
              <a:rPr lang="fr-CH" smtClean="0"/>
              <a:t>6</a:t>
            </a:fld>
            <a:endParaRPr lang="fr-CH" dirty="0"/>
          </a:p>
        </p:txBody>
      </p:sp>
    </p:spTree>
    <p:extLst>
      <p:ext uri="{BB962C8B-B14F-4D97-AF65-F5344CB8AC3E}">
        <p14:creationId xmlns:p14="http://schemas.microsoft.com/office/powerpoint/2010/main" val="248023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1">
            <a:extLst>
              <a:ext uri="{FF2B5EF4-FFF2-40B4-BE49-F238E27FC236}">
                <a16:creationId xmlns:a16="http://schemas.microsoft.com/office/drawing/2014/main" id="{4ECFE1A3-BFE9-4AF7-9921-0F5E14FD96BD}"/>
              </a:ext>
            </a:extLst>
          </p:cNvPr>
          <p:cNvSpPr>
            <a:spLocks noGrp="1"/>
          </p:cNvSpPr>
          <p:nvPr>
            <p:ph idx="1"/>
          </p:nvPr>
        </p:nvSpPr>
        <p:spPr>
          <a:xfrm>
            <a:off x="638174" y="2255422"/>
            <a:ext cx="11553825" cy="2693509"/>
          </a:xfrm>
        </p:spPr>
        <p:txBody>
          <a:bodyPr anchor="ctr">
            <a:normAutofit/>
          </a:bodyPr>
          <a:lstStyle/>
          <a:p>
            <a:pPr marL="288405" indent="0" algn="ctr">
              <a:spcBef>
                <a:spcPct val="0"/>
              </a:spcBef>
              <a:buNone/>
            </a:pPr>
            <a:r>
              <a:rPr lang="es-x-int-SDL" i="1" dirty="0">
                <a:ea typeface="ＭＳ Ｐゴシック" panose="020B0600070205080204" pitchFamily="34" charset="-128"/>
              </a:rPr>
              <a:t>“</a:t>
            </a:r>
            <a:r>
              <a:rPr lang="es-AR" i="1" dirty="0">
                <a:ea typeface="ＭＳ Ｐゴシック" panose="020B0600070205080204" pitchFamily="34" charset="-128"/>
              </a:rPr>
              <a:t>Z</a:t>
            </a:r>
            <a:r>
              <a:rPr lang="es-x-int-SDL" i="1" dirty="0">
                <a:ea typeface="ＭＳ Ｐゴシック" panose="020B0600070205080204" pitchFamily="34" charset="-128"/>
              </a:rPr>
              <a:t>ona en la que residen </a:t>
            </a:r>
            <a:r>
              <a:rPr lang="es-AR" i="1" dirty="0">
                <a:ea typeface="ＭＳ Ｐゴシック" panose="020B0600070205080204" pitchFamily="34" charset="-128"/>
              </a:rPr>
              <a:t>personas </a:t>
            </a:r>
            <a:r>
              <a:rPr lang="es-x-int-SDL" i="1" dirty="0">
                <a:ea typeface="ＭＳ Ｐゴシック" panose="020B0600070205080204" pitchFamily="34" charset="-128"/>
              </a:rPr>
              <a:t>civiles vulnerables a </a:t>
            </a:r>
            <a:r>
              <a:rPr lang="es-AR" i="1" dirty="0">
                <a:ea typeface="ＭＳ Ｐゴシック" panose="020B0600070205080204" pitchFamily="34" charset="-128"/>
              </a:rPr>
              <a:t>interrupciones </a:t>
            </a:r>
            <a:r>
              <a:rPr lang="es-x-int-SDL" i="1" dirty="0">
                <a:ea typeface="ＭＳ Ｐゴシック" panose="020B0600070205080204" pitchFamily="34" charset="-128"/>
              </a:rPr>
              <a:t>de los servicios esenciales y de la red de componentes que facilitan esos servicios".</a:t>
            </a:r>
          </a:p>
        </p:txBody>
      </p:sp>
      <p:sp>
        <p:nvSpPr>
          <p:cNvPr id="4" name="Title 3">
            <a:extLst>
              <a:ext uri="{FF2B5EF4-FFF2-40B4-BE49-F238E27FC236}">
                <a16:creationId xmlns:a16="http://schemas.microsoft.com/office/drawing/2014/main" id="{06F0FFCC-096D-4B03-9E0B-2E6467BB6A92}"/>
              </a:ext>
            </a:extLst>
          </p:cNvPr>
          <p:cNvSpPr txBox="1">
            <a:spLocks/>
          </p:cNvSpPr>
          <p:nvPr/>
        </p:nvSpPr>
        <p:spPr>
          <a:xfrm>
            <a:off x="937952" y="1936231"/>
            <a:ext cx="7657408"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3200">
                <a:solidFill>
                  <a:srgbClr val="0000FF"/>
                </a:solidFill>
                <a:latin typeface="+mn-lt"/>
              </a:rPr>
              <a:t>Definición humanitaria de</a:t>
            </a:r>
            <a:r>
              <a:rPr lang="es-x-int-SDL" sz="3200" b="1">
                <a:solidFill>
                  <a:srgbClr val="0000FF"/>
                </a:solidFill>
                <a:latin typeface="+mn-lt"/>
              </a:rPr>
              <a:t> contexto urbano</a:t>
            </a:r>
            <a:r>
              <a:rPr lang="es-x-int-SDL" sz="3200">
                <a:latin typeface="+mn-lt"/>
              </a:rPr>
              <a:t>:</a:t>
            </a:r>
          </a:p>
        </p:txBody>
      </p:sp>
      <p:sp>
        <p:nvSpPr>
          <p:cNvPr id="5" name="Title 3">
            <a:extLst>
              <a:ext uri="{FF2B5EF4-FFF2-40B4-BE49-F238E27FC236}">
                <a16:creationId xmlns:a16="http://schemas.microsoft.com/office/drawing/2014/main" id="{B97E2564-E6E7-4DD2-9CF0-03ADF3A46ADA}"/>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Desafíos urbanos: definición</a:t>
            </a:r>
          </a:p>
        </p:txBody>
      </p:sp>
      <p:sp>
        <p:nvSpPr>
          <p:cNvPr id="2" name="Slide Number Placeholder 1">
            <a:extLst>
              <a:ext uri="{FF2B5EF4-FFF2-40B4-BE49-F238E27FC236}">
                <a16:creationId xmlns:a16="http://schemas.microsoft.com/office/drawing/2014/main" id="{7A324A89-01CB-436B-A761-97424B4D3CDE}"/>
              </a:ext>
            </a:extLst>
          </p:cNvPr>
          <p:cNvSpPr>
            <a:spLocks noGrp="1"/>
          </p:cNvSpPr>
          <p:nvPr>
            <p:ph type="sldNum" sz="quarter" idx="12"/>
          </p:nvPr>
        </p:nvSpPr>
        <p:spPr/>
        <p:txBody>
          <a:bodyPr/>
          <a:lstStyle/>
          <a:p>
            <a:fld id="{00865948-8B76-4A50-B7DB-B45DBE1BD062}" type="slidenum">
              <a:rPr lang="fr-CH" smtClean="0"/>
              <a:t>7</a:t>
            </a:fld>
            <a:endParaRPr lang="fr-CH" dirty="0"/>
          </a:p>
        </p:txBody>
      </p:sp>
    </p:spTree>
    <p:extLst>
      <p:ext uri="{BB962C8B-B14F-4D97-AF65-F5344CB8AC3E}">
        <p14:creationId xmlns:p14="http://schemas.microsoft.com/office/powerpoint/2010/main" val="293733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Go to End 2">
            <a:hlinkClick r:id="" action="ppaction://hlinkshowjump?jump=lastslide" highlightClick="1"/>
            <a:extLst>
              <a:ext uri="{FF2B5EF4-FFF2-40B4-BE49-F238E27FC236}">
                <a16:creationId xmlns:a16="http://schemas.microsoft.com/office/drawing/2014/main" id="{06349F95-08D4-4A7B-82FF-2AB9550FF1B8}"/>
              </a:ext>
            </a:extLst>
          </p:cNvPr>
          <p:cNvSpPr/>
          <p:nvPr/>
        </p:nvSpPr>
        <p:spPr>
          <a:xfrm>
            <a:off x="2781300" y="2780065"/>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3187" name="Content Placeholder 2">
            <a:extLst>
              <a:ext uri="{FF2B5EF4-FFF2-40B4-BE49-F238E27FC236}">
                <a16:creationId xmlns:a16="http://schemas.microsoft.com/office/drawing/2014/main" id="{0F771ADB-68F7-489F-ABB8-64F7700C6324}"/>
              </a:ext>
            </a:extLst>
          </p:cNvPr>
          <p:cNvSpPr>
            <a:spLocks noGrp="1"/>
          </p:cNvSpPr>
          <p:nvPr>
            <p:ph idx="1"/>
          </p:nvPr>
        </p:nvSpPr>
        <p:spPr>
          <a:xfrm>
            <a:off x="6376207" y="3200400"/>
            <a:ext cx="4156018" cy="1791391"/>
          </a:xfrm>
        </p:spPr>
        <p:txBody>
          <a:bodyPr>
            <a:normAutofit/>
          </a:bodyPr>
          <a:lstStyle/>
          <a:p>
            <a:pPr marL="0" indent="0">
              <a:buNone/>
            </a:pPr>
            <a:r>
              <a:rPr lang="es-x-int-SDL" sz="2400" b="1"/>
              <a:t>Video:</a:t>
            </a:r>
          </a:p>
          <a:p>
            <a:pPr marL="0" indent="0">
              <a:buNone/>
            </a:pPr>
            <a:r>
              <a:rPr lang="es-x-int-SDL" sz="2400" i="1"/>
              <a:t>Enfrentando desafíos urbanos</a:t>
            </a:r>
          </a:p>
          <a:p>
            <a:pPr marL="0" indent="0">
              <a:buNone/>
            </a:pPr>
            <a:r>
              <a:rPr lang="es-x-int-SDL" sz="2400"/>
              <a:t>(En inglés, 6:21)</a:t>
            </a:r>
          </a:p>
        </p:txBody>
      </p:sp>
      <p:sp>
        <p:nvSpPr>
          <p:cNvPr id="7" name="Title 3">
            <a:extLst>
              <a:ext uri="{FF2B5EF4-FFF2-40B4-BE49-F238E27FC236}">
                <a16:creationId xmlns:a16="http://schemas.microsoft.com/office/drawing/2014/main" id="{45AEA741-A244-4176-95F0-C09BB38F2DED}"/>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Desafíos urbanos</a:t>
            </a:r>
          </a:p>
        </p:txBody>
      </p:sp>
      <p:sp>
        <p:nvSpPr>
          <p:cNvPr id="2" name="Rectangle 1">
            <a:extLst>
              <a:ext uri="{FF2B5EF4-FFF2-40B4-BE49-F238E27FC236}">
                <a16:creationId xmlns:a16="http://schemas.microsoft.com/office/drawing/2014/main" id="{8BD7D814-3F31-4E88-B8D2-DFDF6C4DA0A8}"/>
              </a:ext>
            </a:extLst>
          </p:cNvPr>
          <p:cNvSpPr/>
          <p:nvPr/>
        </p:nvSpPr>
        <p:spPr>
          <a:xfrm>
            <a:off x="1448657" y="5805403"/>
            <a:ext cx="10171415" cy="461665"/>
          </a:xfrm>
          <a:prstGeom prst="rect">
            <a:avLst/>
          </a:prstGeom>
        </p:spPr>
        <p:txBody>
          <a:bodyPr wrap="square">
            <a:spAutoFit/>
          </a:bodyPr>
          <a:lstStyle/>
          <a:p>
            <a:r>
              <a:rPr lang="es-x-int-SDL" sz="2400">
                <a:hlinkClick r:id="rId3"/>
              </a:rPr>
              <a:t>https://www.icrc.org/en/document/water-and-habitat-facing-urban-challenges</a:t>
            </a:r>
          </a:p>
        </p:txBody>
      </p:sp>
      <p:sp>
        <p:nvSpPr>
          <p:cNvPr id="4" name="Slide Number Placeholder 3">
            <a:extLst>
              <a:ext uri="{FF2B5EF4-FFF2-40B4-BE49-F238E27FC236}">
                <a16:creationId xmlns:a16="http://schemas.microsoft.com/office/drawing/2014/main" id="{972B0D48-AC49-4E13-8DE0-F0B6E70F5356}"/>
              </a:ext>
            </a:extLst>
          </p:cNvPr>
          <p:cNvSpPr>
            <a:spLocks noGrp="1"/>
          </p:cNvSpPr>
          <p:nvPr>
            <p:ph type="sldNum" sz="quarter" idx="12"/>
          </p:nvPr>
        </p:nvSpPr>
        <p:spPr/>
        <p:txBody>
          <a:bodyPr/>
          <a:lstStyle/>
          <a:p>
            <a:fld id="{00865948-8B76-4A50-B7DB-B45DBE1BD062}" type="slidenum">
              <a:rPr lang="fr-CH" smtClean="0"/>
              <a:t>8</a:t>
            </a:fld>
            <a:endParaRPr lang="fr-CH" dirty="0"/>
          </a:p>
        </p:txBody>
      </p:sp>
    </p:spTree>
    <p:extLst>
      <p:ext uri="{BB962C8B-B14F-4D97-AF65-F5344CB8AC3E}">
        <p14:creationId xmlns:p14="http://schemas.microsoft.com/office/powerpoint/2010/main" val="228909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x-int-SDL" sz="4399" u="sng">
                <a:latin typeface="+mn-lt"/>
              </a:rPr>
              <a:t>Servicios esenciales: componentes críticos</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541080" y="1373204"/>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x-int-SDL"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9" name="TextBox 5">
            <a:extLst>
              <a:ext uri="{FF2B5EF4-FFF2-40B4-BE49-F238E27FC236}">
                <a16:creationId xmlns:a16="http://schemas.microsoft.com/office/drawing/2014/main" id="{DF0B1903-E9D7-41F5-B9E5-7EFCF5FC877A}"/>
              </a:ext>
            </a:extLst>
          </p:cNvPr>
          <p:cNvSpPr txBox="1">
            <a:spLocks noChangeArrowheads="1"/>
          </p:cNvSpPr>
          <p:nvPr/>
        </p:nvSpPr>
        <p:spPr bwMode="auto">
          <a:xfrm>
            <a:off x="1938244" y="5225105"/>
            <a:ext cx="89264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x-int-SDL" sz="2800"/>
              <a:t>¿Cuáles son los tres componentes principales necesarios para que todos los servicios esenciales funcionen?</a:t>
            </a:r>
          </a:p>
        </p:txBody>
      </p:sp>
      <p:sp>
        <p:nvSpPr>
          <p:cNvPr id="2" name="Slide Number Placeholder 1">
            <a:extLst>
              <a:ext uri="{FF2B5EF4-FFF2-40B4-BE49-F238E27FC236}">
                <a16:creationId xmlns:a16="http://schemas.microsoft.com/office/drawing/2014/main" id="{90056964-00F9-48F3-B5C0-7B145C851754}"/>
              </a:ext>
            </a:extLst>
          </p:cNvPr>
          <p:cNvSpPr>
            <a:spLocks noGrp="1"/>
          </p:cNvSpPr>
          <p:nvPr>
            <p:ph type="sldNum" sz="quarter" idx="12"/>
          </p:nvPr>
        </p:nvSpPr>
        <p:spPr/>
        <p:txBody>
          <a:bodyPr/>
          <a:lstStyle/>
          <a:p>
            <a:fld id="{00865948-8B76-4A50-B7DB-B45DBE1BD062}" type="slidenum">
              <a:rPr lang="fr-CH" smtClean="0"/>
              <a:t>9</a:t>
            </a:fld>
            <a:endParaRPr lang="fr-CH" dirty="0"/>
          </a:p>
        </p:txBody>
      </p:sp>
    </p:spTree>
    <p:extLst>
      <p:ext uri="{BB962C8B-B14F-4D97-AF65-F5344CB8AC3E}">
        <p14:creationId xmlns:p14="http://schemas.microsoft.com/office/powerpoint/2010/main" val="4161048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2019-05-30T22:00:00+00:00</Period_x0020_start>
    <TaxCatchAll xmlns="a8a2af44-4b8d-404b-a8bd-4186350a523c">
      <Value>54</Value>
      <Value>4</Value>
      <Value>3</Value>
      <Value>2</Value>
      <Value>1</Value>
    </TaxCatchAll>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TSASSIST-19-1786</_dlc_DocId>
    <_dlc_DocIdUrl xmlns="a8a2af44-4b8d-404b-a8bd-4186350a523c">
      <Url>https://collab.ext.icrc.org/sites/TS_ASSIST/_layouts/15/DocIdRedir.aspx?ID=TSASSIST-19-1786</Url>
      <Description>TSASSIST-19-1786</Description>
    </_dlc_DocIdUrl>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documentManagement>
</p:properties>
</file>

<file path=customXml/item3.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0a5e3a414205b0cd270913d25c6840e">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601ed9a50bfa6825adc6b667e50086b"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0336C0C-3E18-4020-A3F1-92E891139BCE}">
  <ds:schemaRefs>
    <ds:schemaRef ds:uri="http://schemas.microsoft.com/sharepoint/v3/contenttype/forms"/>
  </ds:schemaRefs>
</ds:datastoreItem>
</file>

<file path=customXml/itemProps2.xml><?xml version="1.0" encoding="utf-8"?>
<ds:datastoreItem xmlns:ds="http://schemas.openxmlformats.org/officeDocument/2006/customXml" ds:itemID="{144375A4-44E9-4390-AD55-A389B6331CED}">
  <ds:schemaRefs>
    <ds:schemaRef ds:uri="775538c5-eb89-48ba-a372-0acd5d6f12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http://purl.org/dc/terms/"/>
    <ds:schemaRef ds:uri="a8a2af44-4b8d-404b-a8bd-4186350a523c"/>
    <ds:schemaRef ds:uri="http://www.w3.org/XML/1998/namespace"/>
    <ds:schemaRef ds:uri="http://purl.org/dc/dcmitype/"/>
  </ds:schemaRefs>
</ds:datastoreItem>
</file>

<file path=customXml/itemProps3.xml><?xml version="1.0" encoding="utf-8"?>
<ds:datastoreItem xmlns:ds="http://schemas.openxmlformats.org/officeDocument/2006/customXml" ds:itemID="{1E8B828A-9674-4117-9AD0-2863A3BAB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B8A3391-57EB-41FD-86DE-184FF8E52C03}">
  <ds:schemaRefs>
    <ds:schemaRef ds:uri="Microsoft.SharePoint.Taxonomy.ContentTypeSync"/>
  </ds:schemaRefs>
</ds:datastoreItem>
</file>

<file path=customXml/itemProps5.xml><?xml version="1.0" encoding="utf-8"?>
<ds:datastoreItem xmlns:ds="http://schemas.openxmlformats.org/officeDocument/2006/customXml" ds:itemID="{F274E55E-67AB-460A-9E3D-70F06995223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9169</TotalTime>
  <Words>3643</Words>
  <Application>Microsoft Office PowerPoint</Application>
  <PresentationFormat>Widescreen</PresentationFormat>
  <Paragraphs>227</Paragraphs>
  <Slides>30</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ＭＳ Ｐゴシック</vt:lpstr>
      <vt:lpstr>SimSun</vt:lpstr>
      <vt:lpstr>Arial</vt:lpstr>
      <vt:lpstr>Arial Narrow</vt:lpstr>
      <vt:lpstr>Arial Unicode MS</vt:lpstr>
      <vt:lpstr>Calibri</vt:lpstr>
      <vt:lpstr>Calibri Light</vt:lpstr>
      <vt:lpstr>Courier New</vt:lpstr>
      <vt:lpstr>Times New Roman</vt:lpstr>
      <vt:lpstr>Wingdings</vt:lpstr>
      <vt:lpstr>Wingdings 3</vt:lpstr>
      <vt:lpstr>Office Theme</vt:lpstr>
      <vt:lpstr>PowerPoint Presentation</vt:lpstr>
      <vt:lpstr>Objetivos</vt:lpstr>
      <vt:lpstr>Ingeniería de salud pública en contextos urbanos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Recapitulación: ingeniería de salud pública en zonas urbanas</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Aleksandra Kokanovic</cp:lastModifiedBy>
  <cp:revision>244</cp:revision>
  <cp:lastPrinted>2019-11-18T10:48:56Z</cp:lastPrinted>
  <dcterms:created xsi:type="dcterms:W3CDTF">2018-11-12T09:02:28Z</dcterms:created>
  <dcterms:modified xsi:type="dcterms:W3CDTF">2020-11-10T09:54:27Z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a8f00bd3-03bf-4459-b7e3-a07cab9d2247</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DocumentType">
    <vt:lpwstr>54;#Presentation|7ffa6903-4a6e-4c70-8f5c-101a463ec6d0</vt:lpwstr>
  </property>
  <property fmtid="{D5CDD505-2E9C-101B-9397-08002B2CF9AE}" pid="10" name="Key Issue">
    <vt:lpwstr>3;#- No key issue|32056555-74b8-4174-9beb-b0d6d010855f</vt:lpwstr>
  </property>
  <property fmtid="{D5CDD505-2E9C-101B-9397-08002B2CF9AE}" pid="11" name="ICRCIMP_Keyword">
    <vt:lpwstr/>
  </property>
  <property fmtid="{D5CDD505-2E9C-101B-9397-08002B2CF9AE}" pid="12" name="ICRCIMP_BusinessFunction">
    <vt:lpwstr>1;#Assistance|9015aaae-65d7-4217-8889-581aaffe05a3</vt:lpwstr>
  </property>
  <property fmtid="{D5CDD505-2E9C-101B-9397-08002B2CF9AE}" pid="13" name="ICRCIMP_KeyIssue">
    <vt:lpwstr/>
  </property>
</Properties>
</file>