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46"/>
  </p:notesMasterIdLst>
  <p:handoutMasterIdLst>
    <p:handoutMasterId r:id="rId47"/>
  </p:handoutMasterIdLst>
  <p:sldIdLst>
    <p:sldId id="257" r:id="rId7"/>
    <p:sldId id="623" r:id="rId8"/>
    <p:sldId id="608" r:id="rId9"/>
    <p:sldId id="609" r:id="rId10"/>
    <p:sldId id="305" r:id="rId11"/>
    <p:sldId id="610" r:id="rId12"/>
    <p:sldId id="618" r:id="rId13"/>
    <p:sldId id="302" r:id="rId14"/>
    <p:sldId id="613" r:id="rId15"/>
    <p:sldId id="619" r:id="rId16"/>
    <p:sldId id="620" r:id="rId17"/>
    <p:sldId id="611" r:id="rId18"/>
    <p:sldId id="614" r:id="rId19"/>
    <p:sldId id="303" r:id="rId20"/>
    <p:sldId id="603" r:id="rId21"/>
    <p:sldId id="262" r:id="rId22"/>
    <p:sldId id="263" r:id="rId23"/>
    <p:sldId id="621" r:id="rId24"/>
    <p:sldId id="306" r:id="rId25"/>
    <p:sldId id="622" r:id="rId26"/>
    <p:sldId id="308" r:id="rId27"/>
    <p:sldId id="301" r:id="rId28"/>
    <p:sldId id="265" r:id="rId29"/>
    <p:sldId id="285" r:id="rId30"/>
    <p:sldId id="307" r:id="rId31"/>
    <p:sldId id="624" r:id="rId32"/>
    <p:sldId id="311" r:id="rId33"/>
    <p:sldId id="617" r:id="rId34"/>
    <p:sldId id="269" r:id="rId35"/>
    <p:sldId id="271" r:id="rId36"/>
    <p:sldId id="288" r:id="rId37"/>
    <p:sldId id="291" r:id="rId38"/>
    <p:sldId id="292" r:id="rId39"/>
    <p:sldId id="293" r:id="rId40"/>
    <p:sldId id="616" r:id="rId41"/>
    <p:sldId id="309" r:id="rId42"/>
    <p:sldId id="615" r:id="rId43"/>
    <p:sldId id="601" r:id="rId44"/>
    <p:sldId id="283" r:id="rId45"/>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907" autoAdjust="0"/>
  </p:normalViewPr>
  <p:slideViewPr>
    <p:cSldViewPr snapToGrid="0" showGuides="1">
      <p:cViewPr varScale="1">
        <p:scale>
          <a:sx n="114" d="100"/>
          <a:sy n="114" d="100"/>
        </p:scale>
        <p:origin x="474" y="11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807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27CCCA-F581-4BD0-B332-6897E244AE02}"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C9C94DBB-D603-47E1-9B75-93B72BFDCECF}" type="pres">
      <dgm:prSet presAssocID="{D927CCCA-F581-4BD0-B332-6897E244AE02}" presName="hierChild1" presStyleCnt="0">
        <dgm:presLayoutVars>
          <dgm:orgChart val="1"/>
          <dgm:chPref val="1"/>
          <dgm:dir/>
          <dgm:animOne val="branch"/>
          <dgm:animLvl val="lvl"/>
          <dgm:resizeHandles/>
        </dgm:presLayoutVars>
      </dgm:prSet>
      <dgm:spPr/>
    </dgm:pt>
  </dgm:ptLst>
  <dgm:cxnLst>
    <dgm:cxn modelId="{AE5583CE-A822-4D9A-A586-7A8C41B72C40}" type="presOf" srcId="{D927CCCA-F581-4BD0-B332-6897E244AE02}" destId="{C9C94DBB-D603-47E1-9B75-93B72BFDCECF}"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F23D57-3A05-4F58-BA6F-5DDC7B298059}"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7FDC560D-B322-47F9-9191-947C1893F4E1}" type="pres">
      <dgm:prSet presAssocID="{6DF23D57-3A05-4F58-BA6F-5DDC7B298059}" presName="hierChild1" presStyleCnt="0">
        <dgm:presLayoutVars>
          <dgm:orgChart val="1"/>
          <dgm:chPref val="1"/>
          <dgm:dir/>
          <dgm:animOne val="branch"/>
          <dgm:animLvl val="lvl"/>
          <dgm:resizeHandles/>
        </dgm:presLayoutVars>
      </dgm:prSet>
      <dgm:spPr/>
    </dgm:pt>
  </dgm:ptLst>
  <dgm:cxnLst>
    <dgm:cxn modelId="{EF5CBC66-C8FC-46B3-859F-B71F46C73B46}" type="presOf" srcId="{6DF23D57-3A05-4F58-BA6F-5DDC7B298059}" destId="{7FDC560D-B322-47F9-9191-947C1893F4E1}" srcOrd="0"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D260AC-68E5-49C2-888F-DEA0E114A4DF}"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143DCA5B-D5CB-45DE-9B38-FF888F65C5B1}" type="pres">
      <dgm:prSet presAssocID="{4CD260AC-68E5-49C2-888F-DEA0E114A4DF}" presName="hierChild1" presStyleCnt="0">
        <dgm:presLayoutVars>
          <dgm:orgChart val="1"/>
          <dgm:chPref val="1"/>
          <dgm:dir/>
          <dgm:animOne val="branch"/>
          <dgm:animLvl val="lvl"/>
          <dgm:resizeHandles/>
        </dgm:presLayoutVars>
      </dgm:prSet>
      <dgm:spPr/>
    </dgm:pt>
  </dgm:ptLst>
  <dgm:cxnLst>
    <dgm:cxn modelId="{47AFB173-FB08-4B19-B30C-8703AC098563}" type="presOf" srcId="{4CD260AC-68E5-49C2-888F-DEA0E114A4DF}" destId="{143DCA5B-D5CB-45DE-9B38-FF888F65C5B1}" srcOrd="0"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FEF015-4542-469C-A3A2-250CC40DBD25}"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2B6CB4FE-1184-43E2-8E2A-2D710DD4D8DA}" type="pres">
      <dgm:prSet presAssocID="{74FEF015-4542-469C-A3A2-250CC40DBD25}" presName="hierChild1" presStyleCnt="0">
        <dgm:presLayoutVars>
          <dgm:orgChart val="1"/>
          <dgm:chPref val="1"/>
          <dgm:dir/>
          <dgm:animOne val="branch"/>
          <dgm:animLvl val="lvl"/>
          <dgm:resizeHandles/>
        </dgm:presLayoutVars>
      </dgm:prSet>
      <dgm:spPr/>
    </dgm:pt>
  </dgm:ptLst>
  <dgm:cxnLst>
    <dgm:cxn modelId="{FCE69FB3-83CF-45B0-96DD-1024D3FB9C0C}" type="presOf" srcId="{74FEF015-4542-469C-A3A2-250CC40DBD25}" destId="{2B6CB4FE-1184-43E2-8E2A-2D710DD4D8DA}" srcOrd="0"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ED6F87-461B-4FD0-BC9B-04F56B9E8102}"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EEEC8223-7592-4A99-828B-1B53B113E7F6}" type="pres">
      <dgm:prSet presAssocID="{49ED6F87-461B-4FD0-BC9B-04F56B9E8102}" presName="hierChild1" presStyleCnt="0">
        <dgm:presLayoutVars>
          <dgm:orgChart val="1"/>
          <dgm:chPref val="1"/>
          <dgm:dir/>
          <dgm:animOne val="branch"/>
          <dgm:animLvl val="lvl"/>
          <dgm:resizeHandles/>
        </dgm:presLayoutVars>
      </dgm:prSet>
      <dgm:spPr/>
    </dgm:pt>
  </dgm:ptLst>
  <dgm:cxnLst>
    <dgm:cxn modelId="{2E3E9C28-0202-45F5-B7F7-7F92DFAFE517}" type="presOf" srcId="{49ED6F87-461B-4FD0-BC9B-04F56B9E8102}" destId="{EEEC8223-7592-4A99-828B-1B53B113E7F6}"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9250AF-86D0-499A-A5E1-769CEA69ECD2}"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1D183B66-9DFF-429F-8411-3E2321638E15}" type="pres">
      <dgm:prSet presAssocID="{F89250AF-86D0-499A-A5E1-769CEA69ECD2}" presName="hierChild1" presStyleCnt="0">
        <dgm:presLayoutVars>
          <dgm:orgChart val="1"/>
          <dgm:chPref val="1"/>
          <dgm:dir/>
          <dgm:animOne val="branch"/>
          <dgm:animLvl val="lvl"/>
          <dgm:resizeHandles/>
        </dgm:presLayoutVars>
      </dgm:prSet>
      <dgm:spPr/>
    </dgm:pt>
  </dgm:ptLst>
  <dgm:cxnLst>
    <dgm:cxn modelId="{C7DAE5AA-C9CD-416E-8DCF-EAB77B8D06FD}" type="presOf" srcId="{F89250AF-86D0-499A-A5E1-769CEA69ECD2}" destId="{1D183B66-9DFF-429F-8411-3E2321638E15}"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GB"/>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394D67DE-D524-477F-A21D-595D2C03362C}" type="datetimeFigureOut">
              <a:rPr lang="en-GB" smtClean="0"/>
              <a:t>10/11/2020</a:t>
            </a:fld>
            <a:endParaRPr lang="en-GB"/>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GB"/>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782387C-3733-40BB-9AFF-181AB8756D94}" type="slidenum">
              <a:rPr lang="en-GB" smtClean="0"/>
              <a:t>‹#›</a:t>
            </a:fld>
            <a:endParaRPr lang="en-GB"/>
          </a:p>
        </p:txBody>
      </p:sp>
    </p:spTree>
    <p:extLst>
      <p:ext uri="{BB962C8B-B14F-4D97-AF65-F5344CB8AC3E}">
        <p14:creationId xmlns:p14="http://schemas.microsoft.com/office/powerpoint/2010/main" val="1234629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294B595-28F0-4ADE-B118-809BEE86647A}" type="datetimeFigureOut">
              <a:rPr lang="fr-CH" smtClean="0"/>
              <a:t>10.11.2020</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C56A1BF-1CC1-4BBD-88CF-BFED76E52D9D}" type="slidenum">
              <a:rPr lang="fr-CH" smtClean="0"/>
              <a:t>‹#›</a:t>
            </a:fld>
            <a:endParaRPr lang="fr-CH"/>
          </a:p>
        </p:txBody>
      </p:sp>
    </p:spTree>
    <p:extLst>
      <p:ext uri="{BB962C8B-B14F-4D97-AF65-F5344CB8AC3E}">
        <p14:creationId xmlns:p14="http://schemas.microsoft.com/office/powerpoint/2010/main" val="1018879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ltLang="fr-FR" noProof="0" dirty="0">
                <a:ea typeface="ＭＳ Ｐゴシック" panose="020B0600070205080204" pitchFamily="34" charset="-128"/>
              </a:rPr>
              <a:t>En este curso, abordaremos el tema de la incidencia del alojamiento en la salud pública</a:t>
            </a:r>
            <a:r>
              <a:rPr lang="es-ES" altLang="fr-FR" baseline="0" noProof="0" dirty="0">
                <a:ea typeface="ＭＳ Ｐゴシック" panose="020B0600070205080204" pitchFamily="34" charset="-128"/>
              </a:rPr>
              <a:t> en situaciones de desplazamiento.</a:t>
            </a:r>
            <a:endParaRPr lang="es-ES" altLang="fr-FR" dirty="0">
              <a:ea typeface="ＭＳ Ｐゴシック" panose="020B0600070205080204" pitchFamily="34" charset="-128"/>
            </a:endParaRPr>
          </a:p>
          <a:p>
            <a:r>
              <a:rPr lang="es-ES" altLang="fr-FR" noProof="0" dirty="0">
                <a:latin typeface="Times New Roman" panose="02020603050405020304" pitchFamily="18" charset="0"/>
              </a:rPr>
              <a:t>Según el ACNUR, en 2017, hubo </a:t>
            </a:r>
            <a:r>
              <a:rPr lang="es-ES" altLang="fr-FR" dirty="0">
                <a:latin typeface="Times New Roman" panose="02020603050405020304" pitchFamily="18" charset="0"/>
              </a:rPr>
              <a:t>u</a:t>
            </a:r>
            <a:r>
              <a:rPr lang="es-ES" sz="1200" b="0" i="0" kern="1200" dirty="0">
                <a:solidFill>
                  <a:schemeClr val="tx1"/>
                </a:solidFill>
                <a:effectLst/>
                <a:latin typeface="+mn-lt"/>
                <a:ea typeface="+mn-ea"/>
                <a:cs typeface="+mn-cs"/>
              </a:rPr>
              <a:t>n total de </a:t>
            </a:r>
            <a:r>
              <a:rPr lang="es-ES" dirty="0"/>
              <a:t>65,6 millones de personas desplazadas forzosamente </a:t>
            </a:r>
            <a:r>
              <a:rPr lang="es-ES" altLang="fr-FR" dirty="0">
                <a:latin typeface="Times New Roman" panose="02020603050405020304" pitchFamily="18" charset="0"/>
              </a:rPr>
              <a:t>(incluidos </a:t>
            </a:r>
            <a:r>
              <a:rPr lang="es-ES" dirty="0"/>
              <a:t>22,5 millones de personas refugiados y 10</a:t>
            </a:r>
            <a:r>
              <a:rPr lang="es-ES" baseline="0" dirty="0"/>
              <a:t> millones de personas apátridas</a:t>
            </a:r>
            <a:r>
              <a:rPr lang="es-ES" altLang="fr-FR" dirty="0">
                <a:latin typeface="Times New Roman" panose="02020603050405020304" pitchFamily="18" charset="0"/>
              </a:rPr>
              <a:t>).</a:t>
            </a:r>
            <a:endParaRPr lang="fr-CH" altLang="fr-FR" dirty="0">
              <a:latin typeface="Times New Roman" panose="02020603050405020304" pitchFamily="18"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AA5D30B7-F877-4FC6-B32C-20D5FE21BCAE}" type="slidenum">
              <a:rPr lang="fr-CH" smtClean="0"/>
              <a:t>1</a:t>
            </a:fld>
            <a:endParaRPr lang="fr-CH"/>
          </a:p>
        </p:txBody>
      </p:sp>
    </p:spTree>
    <p:extLst>
      <p:ext uri="{BB962C8B-B14F-4D97-AF65-F5344CB8AC3E}">
        <p14:creationId xmlns:p14="http://schemas.microsoft.com/office/powerpoint/2010/main" val="354599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Centros comunitarios (escuelas, iglesias, etc.) o edificios desocupados que se</a:t>
            </a:r>
            <a:r>
              <a:rPr lang="es-ES" baseline="0" noProof="0" dirty="0"/>
              <a:t> </a:t>
            </a:r>
            <a:r>
              <a:rPr lang="es-ES" noProof="0" dirty="0"/>
              <a:t>asigna a personas desplazadas.</a:t>
            </a:r>
          </a:p>
        </p:txBody>
      </p:sp>
      <p:sp>
        <p:nvSpPr>
          <p:cNvPr id="4" name="Slide Number Placeholder 3"/>
          <p:cNvSpPr>
            <a:spLocks noGrp="1"/>
          </p:cNvSpPr>
          <p:nvPr>
            <p:ph type="sldNum" sz="quarter" idx="10"/>
          </p:nvPr>
        </p:nvSpPr>
        <p:spPr/>
        <p:txBody>
          <a:bodyPr/>
          <a:lstStyle/>
          <a:p>
            <a:fld id="{BC56A1BF-1CC1-4BBD-88CF-BFED76E52D9D}" type="slidenum">
              <a:rPr lang="fr-CH" smtClean="0"/>
              <a:t>11</a:t>
            </a:fld>
            <a:endParaRPr lang="fr-CH"/>
          </a:p>
        </p:txBody>
      </p:sp>
    </p:spTree>
    <p:extLst>
      <p:ext uri="{BB962C8B-B14F-4D97-AF65-F5344CB8AC3E}">
        <p14:creationId xmlns:p14="http://schemas.microsoft.com/office/powerpoint/2010/main" val="1701774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mn-lt"/>
                <a:ea typeface="+mn-ea"/>
                <a:cs typeface="+mn-cs"/>
              </a:rPr>
              <a:t>Los asentamientos más comunes son los campamentos informales</a:t>
            </a:r>
            <a:r>
              <a:rPr lang="es-ES" sz="1200" b="0" i="0" kern="1200" baseline="0" dirty="0">
                <a:solidFill>
                  <a:schemeClr val="tx1"/>
                </a:solidFill>
                <a:effectLst/>
                <a:latin typeface="+mn-lt"/>
                <a:ea typeface="+mn-ea"/>
                <a:cs typeface="+mn-cs"/>
              </a:rPr>
              <a:t> que se</a:t>
            </a:r>
            <a:r>
              <a:rPr lang="es-ES" sz="1200" b="0" i="0" kern="1200" dirty="0">
                <a:solidFill>
                  <a:schemeClr val="tx1"/>
                </a:solidFill>
                <a:effectLst/>
                <a:latin typeface="+mn-lt"/>
                <a:ea typeface="+mn-ea"/>
                <a:cs typeface="+mn-cs"/>
              </a:rPr>
              <a:t> establecen espontáneamente; suelen ser los primeros en aparecer. A menudo, la densidad de población es muy alta, la calidad de los refugios es poco satisfactoria y las condiciones de saneamiento suelen ser precarias</a:t>
            </a:r>
            <a:r>
              <a:rPr lang="en-US" dirty="0"/>
              <a:t>. </a:t>
            </a:r>
          </a:p>
          <a:p>
            <a:endParaRPr lang="en-US" dirty="0"/>
          </a:p>
          <a:p>
            <a:r>
              <a:rPr lang="es-ES" noProof="0" dirty="0"/>
              <a:t>Comúnmente,</a:t>
            </a:r>
            <a:r>
              <a:rPr lang="es-ES" baseline="0" noProof="0" dirty="0"/>
              <a:t> los campamentos formales son establecidos por los gobiernos y por organismos humanitarios</a:t>
            </a:r>
            <a:r>
              <a:rPr lang="es-ES" noProof="0" dirty="0"/>
              <a:t>, la mayoría de las veces en una segunda etapa, para trasladar a las poblaciones desplazadas de otros asentamientos más informales y alojar a las personas recién llegadas.</a:t>
            </a:r>
          </a:p>
        </p:txBody>
      </p:sp>
      <p:sp>
        <p:nvSpPr>
          <p:cNvPr id="4" name="Slide Number Placeholder 3"/>
          <p:cNvSpPr>
            <a:spLocks noGrp="1"/>
          </p:cNvSpPr>
          <p:nvPr>
            <p:ph type="sldNum" sz="quarter" idx="10"/>
          </p:nvPr>
        </p:nvSpPr>
        <p:spPr/>
        <p:txBody>
          <a:bodyPr/>
          <a:lstStyle/>
          <a:p>
            <a:fld id="{BC56A1BF-1CC1-4BBD-88CF-BFED76E52D9D}" type="slidenum">
              <a:rPr lang="fr-CH" smtClean="0"/>
              <a:t>12</a:t>
            </a:fld>
            <a:endParaRPr lang="fr-CH"/>
          </a:p>
        </p:txBody>
      </p:sp>
    </p:spTree>
    <p:extLst>
      <p:ext uri="{BB962C8B-B14F-4D97-AF65-F5344CB8AC3E}">
        <p14:creationId xmlns:p14="http://schemas.microsoft.com/office/powerpoint/2010/main" val="1995808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AF01C856-9DC1-40AD-A987-5486FEFB489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40566CEE-C211-4200-BE59-40D9257EDB4C}" type="slidenum">
              <a:rPr lang="en-GB" altLang="fr-FR" smtClean="0"/>
              <a:pPr>
                <a:spcBef>
                  <a:spcPct val="0"/>
                </a:spcBef>
              </a:pPr>
              <a:t>13</a:t>
            </a:fld>
            <a:endParaRPr lang="en-GB" altLang="fr-FR"/>
          </a:p>
        </p:txBody>
      </p:sp>
      <p:sp>
        <p:nvSpPr>
          <p:cNvPr id="17411" name="Rectangle 1">
            <a:extLst>
              <a:ext uri="{FF2B5EF4-FFF2-40B4-BE49-F238E27FC236}">
                <a16:creationId xmlns:a16="http://schemas.microsoft.com/office/drawing/2014/main" id="{BDE12EFC-A44F-42D8-9F9C-81D3D744D9F1}"/>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a:extLst>
              <a:ext uri="{FF2B5EF4-FFF2-40B4-BE49-F238E27FC236}">
                <a16:creationId xmlns:a16="http://schemas.microsoft.com/office/drawing/2014/main" id="{F6EFB376-EB1C-4188-B6EE-E613D1D7D454}"/>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altLang="fr-FR" noProof="0" dirty="0">
                <a:latin typeface="Times New Roman" panose="02020603050405020304" pitchFamily="18" charset="0"/>
              </a:rPr>
              <a:t>Debatir:</a:t>
            </a:r>
          </a:p>
          <a:p>
            <a:pPr marL="171450" indent="-171450">
              <a:buFont typeface="Arial" panose="020B0604020202020204" pitchFamily="34" charset="0"/>
              <a:buChar char="•"/>
            </a:pPr>
            <a:r>
              <a:rPr lang="es-ES" altLang="fr-FR" noProof="0" dirty="0">
                <a:latin typeface="Times New Roman" panose="02020603050405020304" pitchFamily="18" charset="0"/>
              </a:rPr>
              <a:t>¿Cómo prestarían</a:t>
            </a:r>
            <a:r>
              <a:rPr lang="es-ES" altLang="fr-FR" baseline="0" noProof="0" dirty="0">
                <a:latin typeface="Times New Roman" panose="02020603050405020304" pitchFamily="18" charset="0"/>
              </a:rPr>
              <a:t> asistencia a poblaciones dispersas</a:t>
            </a:r>
            <a:r>
              <a:rPr lang="es-ES" altLang="fr-FR" noProof="0" dirty="0">
                <a:latin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altLang="fr-FR" noProof="0" dirty="0">
                <a:latin typeface="Times New Roman" panose="02020603050405020304" pitchFamily="18" charset="0"/>
              </a:rPr>
              <a:t>¿Cómo prestarían</a:t>
            </a:r>
            <a:r>
              <a:rPr lang="es-ES" altLang="fr-FR" baseline="0" noProof="0" dirty="0">
                <a:latin typeface="Times New Roman" panose="02020603050405020304" pitchFamily="18" charset="0"/>
              </a:rPr>
              <a:t> asistencia a poblaciones agrupadas o concentradas</a:t>
            </a:r>
            <a:r>
              <a:rPr lang="es-ES" altLang="fr-FR" noProof="0" dirty="0">
                <a:latin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altLang="fr-FR" noProof="0" dirty="0">
                <a:latin typeface="Times New Roman" panose="02020603050405020304" pitchFamily="18" charset="0"/>
              </a:rPr>
              <a:t>¿En qué tipo de asentamientos piensan que es más fácil prestar asistencia a</a:t>
            </a:r>
            <a:r>
              <a:rPr lang="es-ES" altLang="fr-FR" baseline="0" noProof="0" dirty="0">
                <a:latin typeface="Times New Roman" panose="02020603050405020304" pitchFamily="18" charset="0"/>
              </a:rPr>
              <a:t> las </a:t>
            </a:r>
            <a:r>
              <a:rPr lang="es-ES" altLang="fr-FR" noProof="0" dirty="0">
                <a:latin typeface="Times New Roman" panose="02020603050405020304" pitchFamily="18" charset="0"/>
              </a:rPr>
              <a:t>personas y por qué?</a:t>
            </a:r>
          </a:p>
        </p:txBody>
      </p:sp>
    </p:spTree>
    <p:extLst>
      <p:ext uri="{BB962C8B-B14F-4D97-AF65-F5344CB8AC3E}">
        <p14:creationId xmlns:p14="http://schemas.microsoft.com/office/powerpoint/2010/main" val="2288545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087158EE-758E-4C0F-BA39-701A1D7DBDF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8C030B78-B1F6-4825-BD93-53695A135793}" type="slidenum">
              <a:rPr lang="en-GB" altLang="fr-FR" smtClean="0"/>
              <a:pPr>
                <a:spcBef>
                  <a:spcPct val="0"/>
                </a:spcBef>
              </a:pPr>
              <a:t>14</a:t>
            </a:fld>
            <a:endParaRPr lang="en-GB" altLang="fr-FR"/>
          </a:p>
        </p:txBody>
      </p:sp>
      <p:sp>
        <p:nvSpPr>
          <p:cNvPr id="25603" name="Rectangle 1">
            <a:extLst>
              <a:ext uri="{FF2B5EF4-FFF2-40B4-BE49-F238E27FC236}">
                <a16:creationId xmlns:a16="http://schemas.microsoft.com/office/drawing/2014/main" id="{CFE3D804-DC00-4BD8-919B-1837779AF216}"/>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4" name="Rectangle 2">
            <a:extLst>
              <a:ext uri="{FF2B5EF4-FFF2-40B4-BE49-F238E27FC236}">
                <a16:creationId xmlns:a16="http://schemas.microsoft.com/office/drawing/2014/main" id="{C05F2B32-E907-4B0A-A41F-C26CD9C2879A}"/>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171450" indent="-171450">
              <a:buFont typeface="Arial" panose="020B0604020202020204" pitchFamily="34" charset="0"/>
              <a:buChar char="•"/>
            </a:pPr>
            <a:r>
              <a:rPr lang="es-ES" dirty="0"/>
              <a:t>Independientemente del patrón de desplazamiento, siempre evalúen también las necesidades de las comunidades de acogida o vecinas que comparten sus recursos con las poblaciones desplazadas y que, normalmente, viven en condiciones difíciles.</a:t>
            </a:r>
            <a:r>
              <a:rPr lang="es-ES" altLang="fr-FR" noProof="0" dirty="0">
                <a:latin typeface="Times New Roman" panose="02020603050405020304" pitchFamily="18" charset="0"/>
              </a:rPr>
              <a:t> </a:t>
            </a:r>
          </a:p>
          <a:p>
            <a:pPr marL="171450" indent="-171450">
              <a:buFont typeface="Arial" panose="020B0604020202020204" pitchFamily="34" charset="0"/>
              <a:buChar char="•"/>
            </a:pPr>
            <a:r>
              <a:rPr lang="es-ES" altLang="fr-FR" noProof="0" dirty="0">
                <a:latin typeface="Times New Roman" panose="02020603050405020304" pitchFamily="18" charset="0"/>
              </a:rPr>
              <a:t>Las comunidades de acogida pueden evitar los conflictos en el lugar entre las personas desplazadas y las locales, y también pueden prevenir agresiones contra los organismos humanitarios que prestan asistencia.</a:t>
            </a:r>
          </a:p>
        </p:txBody>
      </p:sp>
    </p:spTree>
    <p:extLst>
      <p:ext uri="{BB962C8B-B14F-4D97-AF65-F5344CB8AC3E}">
        <p14:creationId xmlns:p14="http://schemas.microsoft.com/office/powerpoint/2010/main" val="3127656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F400D771-ADAE-4E10-B026-2F6E6F34280B}"/>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9850F4BA-F4B3-4A7F-B1D4-E58F9AEBA800}" type="slidenum">
              <a:rPr lang="en-GB" altLang="fr-FR" smtClean="0"/>
              <a:pPr>
                <a:spcBef>
                  <a:spcPct val="0"/>
                </a:spcBef>
              </a:pPr>
              <a:t>15</a:t>
            </a:fld>
            <a:endParaRPr lang="en-GB" altLang="fr-FR"/>
          </a:p>
        </p:txBody>
      </p:sp>
      <p:sp>
        <p:nvSpPr>
          <p:cNvPr id="19459" name="Rectangle 1">
            <a:extLst>
              <a:ext uri="{FF2B5EF4-FFF2-40B4-BE49-F238E27FC236}">
                <a16:creationId xmlns:a16="http://schemas.microsoft.com/office/drawing/2014/main" id="{86D4D2F5-5B6F-4EC6-AAEE-A5D41D1B6BB5}"/>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0" name="Rectangle 2">
            <a:extLst>
              <a:ext uri="{FF2B5EF4-FFF2-40B4-BE49-F238E27FC236}">
                <a16:creationId xmlns:a16="http://schemas.microsoft.com/office/drawing/2014/main" id="{2D2020C3-A732-420B-94F8-8266DD45AE46}"/>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171450" indent="-171450">
              <a:buFont typeface="Arial" panose="020B0604020202020204" pitchFamily="34" charset="0"/>
              <a:buChar char="•"/>
            </a:pPr>
            <a:r>
              <a:rPr lang="es-ES" altLang="fr-FR" noProof="0" dirty="0">
                <a:latin typeface="Times New Roman" panose="02020603050405020304" pitchFamily="18" charset="0"/>
              </a:rPr>
              <a:t>Cuando hablamos acerca del </a:t>
            </a:r>
            <a:r>
              <a:rPr lang="es-ES" altLang="fr-FR" b="1" noProof="0" dirty="0">
                <a:latin typeface="Times New Roman" panose="02020603050405020304" pitchFamily="18" charset="0"/>
              </a:rPr>
              <a:t>acceso</a:t>
            </a:r>
            <a:r>
              <a:rPr lang="es-ES" altLang="fr-FR" b="1" baseline="0" noProof="0" dirty="0">
                <a:latin typeface="Times New Roman" panose="02020603050405020304" pitchFamily="18" charset="0"/>
              </a:rPr>
              <a:t> a los servicios</a:t>
            </a:r>
            <a:r>
              <a:rPr lang="es-ES" altLang="fr-FR" noProof="0" dirty="0">
                <a:latin typeface="Times New Roman" panose="02020603050405020304" pitchFamily="18" charset="0"/>
              </a:rPr>
              <a:t>, “agua y hábitat” </a:t>
            </a:r>
            <a:r>
              <a:rPr lang="es-ES" noProof="0" dirty="0"/>
              <a:t>son solo una parte de los servicios</a:t>
            </a:r>
            <a:r>
              <a:rPr lang="es-ES" altLang="fr-FR" noProof="0" dirty="0">
                <a:latin typeface="Times New Roman" panose="02020603050405020304" pitchFamily="18" charset="0"/>
              </a:rPr>
              <a:t>.</a:t>
            </a:r>
          </a:p>
          <a:p>
            <a:pPr marL="171450" indent="-171450">
              <a:buFont typeface="Arial" panose="020B0604020202020204" pitchFamily="34" charset="0"/>
              <a:buChar char="•"/>
            </a:pPr>
            <a:r>
              <a:rPr lang="es-ES" altLang="fr-FR" noProof="0" dirty="0">
                <a:latin typeface="Times New Roman" panose="02020603050405020304" pitchFamily="18" charset="0"/>
              </a:rPr>
              <a:t>Importancia de la </a:t>
            </a:r>
            <a:r>
              <a:rPr lang="es-ES" altLang="fr-FR" b="1" noProof="0" dirty="0">
                <a:latin typeface="Times New Roman" panose="02020603050405020304" pitchFamily="18" charset="0"/>
              </a:rPr>
              <a:t>coordinación</a:t>
            </a:r>
            <a:r>
              <a:rPr lang="es-ES" altLang="fr-FR" noProof="0" dirty="0">
                <a:latin typeface="Times New Roman" panose="02020603050405020304" pitchFamily="18" charset="0"/>
              </a:rPr>
              <a:t> entre diferentes</a:t>
            </a:r>
            <a:r>
              <a:rPr lang="es-ES" altLang="fr-FR" baseline="0" noProof="0" dirty="0">
                <a:latin typeface="Times New Roman" panose="02020603050405020304" pitchFamily="18" charset="0"/>
              </a:rPr>
              <a:t> actividades</a:t>
            </a:r>
            <a:r>
              <a:rPr lang="es-ES" altLang="fr-FR" noProof="0" dirty="0">
                <a:latin typeface="Times New Roman" panose="02020603050405020304" pitchFamily="18" charset="0"/>
              </a:rPr>
              <a:t>. Quién hace qué, por qué y cuándo.</a:t>
            </a:r>
          </a:p>
          <a:p>
            <a:pPr marL="171450" indent="-171450">
              <a:buFont typeface="Arial" panose="020B0604020202020204" pitchFamily="34" charset="0"/>
              <a:buChar char="•"/>
            </a:pPr>
            <a:r>
              <a:rPr lang="es-ES" dirty="0"/>
              <a:t>Al establecer un campamento, </a:t>
            </a:r>
            <a:r>
              <a:rPr lang="es-ES" b="1" dirty="0"/>
              <a:t>piensen a largo plazo</a:t>
            </a:r>
            <a:r>
              <a:rPr lang="es-ES" dirty="0"/>
              <a:t>. Si bien nuestra jerarquía les dirá que las</a:t>
            </a:r>
            <a:r>
              <a:rPr lang="es-ES" baseline="0" dirty="0"/>
              <a:t> personas </a:t>
            </a:r>
            <a:r>
              <a:rPr lang="es-ES" dirty="0"/>
              <a:t>regresarán</a:t>
            </a:r>
            <a:r>
              <a:rPr lang="es-ES" baseline="0" dirty="0"/>
              <a:t> </a:t>
            </a:r>
            <a:r>
              <a:rPr lang="es-ES" dirty="0"/>
              <a:t>muy pronto a los</a:t>
            </a:r>
            <a:r>
              <a:rPr lang="es-ES" baseline="0" dirty="0"/>
              <a:t> lugares de donde provinieron</a:t>
            </a:r>
            <a:r>
              <a:rPr lang="es-ES" dirty="0"/>
              <a:t>, la experiencia demuestra que sucede todo lo contrario. Piensen en grande y a largo plazo.</a:t>
            </a:r>
            <a:endParaRPr lang="fr-CH" altLang="fr-FR" dirty="0">
              <a:latin typeface="Times New Roman" panose="02020603050405020304" pitchFamily="18" charset="0"/>
            </a:endParaRPr>
          </a:p>
        </p:txBody>
      </p:sp>
    </p:spTree>
    <p:extLst>
      <p:ext uri="{BB962C8B-B14F-4D97-AF65-F5344CB8AC3E}">
        <p14:creationId xmlns:p14="http://schemas.microsoft.com/office/powerpoint/2010/main" val="3831989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A368BEF-1E28-454B-9E1E-0B10EEA1F930}"/>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072F2B4D-0258-4DA1-AB26-C6005BCDF24A}" type="slidenum">
              <a:rPr lang="en-GB" altLang="fr-FR" smtClean="0"/>
              <a:pPr>
                <a:spcBef>
                  <a:spcPct val="0"/>
                </a:spcBef>
              </a:pPr>
              <a:t>16</a:t>
            </a:fld>
            <a:endParaRPr lang="en-GB" altLang="fr-FR"/>
          </a:p>
        </p:txBody>
      </p:sp>
      <p:sp>
        <p:nvSpPr>
          <p:cNvPr id="21507" name="Rectangle 1">
            <a:extLst>
              <a:ext uri="{FF2B5EF4-FFF2-40B4-BE49-F238E27FC236}">
                <a16:creationId xmlns:a16="http://schemas.microsoft.com/office/drawing/2014/main" id="{9C558A39-85C7-43C4-8D6A-37D982332566}"/>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ACBB9545-ADF7-4B9E-94A4-CBC56850864D}"/>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altLang="fr-FR" b="1" noProof="0" dirty="0">
                <a:latin typeface="Times New Roman" panose="02020603050405020304" pitchFamily="18" charset="0"/>
              </a:rPr>
              <a:t>Protección:</a:t>
            </a:r>
            <a:r>
              <a:rPr lang="es-ES" altLang="fr-FR" noProof="0" dirty="0">
                <a:latin typeface="Times New Roman" panose="02020603050405020304" pitchFamily="18" charset="0"/>
              </a:rPr>
              <a:t> </a:t>
            </a:r>
          </a:p>
          <a:p>
            <a:r>
              <a:rPr lang="es-ES" altLang="fr-FR" noProof="0" dirty="0">
                <a:latin typeface="Times New Roman" panose="02020603050405020304" pitchFamily="18" charset="0"/>
              </a:rPr>
              <a:t>La protección no abarca</a:t>
            </a:r>
            <a:r>
              <a:rPr lang="es-ES" altLang="fr-FR" baseline="0" noProof="0" dirty="0">
                <a:latin typeface="Times New Roman" panose="02020603050405020304" pitchFamily="18" charset="0"/>
              </a:rPr>
              <a:t> solo la seguridad</a:t>
            </a:r>
            <a:r>
              <a:rPr lang="es-ES" altLang="fr-FR" noProof="0" dirty="0">
                <a:latin typeface="Times New Roman" panose="02020603050405020304" pitchFamily="18" charset="0"/>
              </a:rPr>
              <a:t>. Puede conferirse protección contra los abusos sexuales, el favoritismo, la discriminación, etc. Se debe garantizar un entorno seguro a las personas</a:t>
            </a:r>
            <a:r>
              <a:rPr lang="es-ES" altLang="fr-FR" baseline="0" noProof="0" dirty="0">
                <a:latin typeface="Times New Roman" panose="02020603050405020304" pitchFamily="18" charset="0"/>
              </a:rPr>
              <a:t> para protegerlas de la violencia de la que huyeron</a:t>
            </a:r>
            <a:r>
              <a:rPr lang="es-ES" altLang="fr-FR" noProof="0" dirty="0">
                <a:latin typeface="Times New Roman" panose="02020603050405020304" pitchFamily="18" charset="0"/>
              </a:rPr>
              <a:t>. </a:t>
            </a:r>
            <a:r>
              <a:rPr lang="es-ES" noProof="0" dirty="0"/>
              <a:t>Responder a las necesidades de salud de una población desplazada requiere una respuesta multisectorial que tenga debidamente en cuenta las</a:t>
            </a:r>
            <a:r>
              <a:rPr lang="es-ES" baseline="0" noProof="0" dirty="0"/>
              <a:t> interrelaciones </a:t>
            </a:r>
            <a:r>
              <a:rPr lang="es-ES" noProof="0" dirty="0"/>
              <a:t>entre salud y protección</a:t>
            </a:r>
            <a:r>
              <a:rPr lang="es-ES" baseline="0" noProof="0" dirty="0"/>
              <a:t> </a:t>
            </a:r>
            <a:r>
              <a:rPr lang="es-ES" sz="1200" b="0" i="0" u="none" strike="noStrike" kern="1200" baseline="0" noProof="0" dirty="0">
                <a:solidFill>
                  <a:schemeClr val="tx1"/>
                </a:solidFill>
                <a:latin typeface="+mn-lt"/>
                <a:ea typeface="+mn-ea"/>
                <a:cs typeface="+mn-cs"/>
              </a:rPr>
              <a:t>(https://www.unhcr.org/4794b5d32.pdf).</a:t>
            </a:r>
          </a:p>
          <a:p>
            <a:r>
              <a:rPr lang="es-ES" sz="1200" b="0" i="0" u="none" strike="noStrike" kern="1200" baseline="0" noProof="0" dirty="0">
                <a:solidFill>
                  <a:schemeClr val="tx1"/>
                </a:solidFill>
                <a:latin typeface="+mn-lt"/>
                <a:ea typeface="+mn-ea"/>
                <a:cs typeface="+mn-cs"/>
              </a:rPr>
              <a:t>Es muy importante el </a:t>
            </a:r>
            <a:r>
              <a:rPr lang="es-ES" sz="1200" b="1" i="0" u="none" strike="noStrike" kern="1200" baseline="0" noProof="0" dirty="0">
                <a:solidFill>
                  <a:schemeClr val="tx1"/>
                </a:solidFill>
                <a:latin typeface="+mn-lt"/>
                <a:ea typeface="+mn-ea"/>
                <a:cs typeface="+mn-cs"/>
              </a:rPr>
              <a:t>registro de datos </a:t>
            </a:r>
            <a:r>
              <a:rPr lang="es-ES" sz="1200" b="0" i="0" u="none" strike="noStrike" kern="1200" baseline="0" noProof="0" dirty="0">
                <a:solidFill>
                  <a:schemeClr val="tx1"/>
                </a:solidFill>
                <a:latin typeface="+mn-lt"/>
                <a:ea typeface="+mn-ea"/>
                <a:cs typeface="+mn-cs"/>
              </a:rPr>
              <a:t>de todas las personas desplazadas que viven en un lugar. </a:t>
            </a:r>
            <a:r>
              <a:rPr lang="es-ES" noProof="0" dirty="0"/>
              <a:t>Permite conocer el</a:t>
            </a:r>
            <a:r>
              <a:rPr lang="es-ES" baseline="0" noProof="0" dirty="0"/>
              <a:t> número de personas de una</a:t>
            </a:r>
            <a:r>
              <a:rPr lang="es-ES" noProof="0" dirty="0"/>
              <a:t> población</a:t>
            </a:r>
            <a:r>
              <a:rPr lang="es-ES" baseline="0" noProof="0" dirty="0"/>
              <a:t> y</a:t>
            </a:r>
            <a:r>
              <a:rPr lang="es-ES" noProof="0" dirty="0"/>
              <a:t> el tipo de habitantes, y también facilita la reunión de personas dadas por desaparecidas</a:t>
            </a:r>
            <a:r>
              <a:rPr lang="en-US" sz="1200" b="0" i="0" u="none" strike="noStrike" kern="1200" baseline="0" dirty="0">
                <a:solidFill>
                  <a:schemeClr val="tx1"/>
                </a:solidFill>
                <a:latin typeface="+mn-lt"/>
                <a:ea typeface="+mn-ea"/>
                <a:cs typeface="+mn-cs"/>
              </a:rPr>
              <a:t>.</a:t>
            </a:r>
            <a:endParaRPr lang="fr-CH" sz="1200" b="0" i="0" u="none" strike="noStrike" kern="1200" baseline="0" dirty="0">
              <a:solidFill>
                <a:schemeClr val="tx1"/>
              </a:solidFill>
              <a:latin typeface="+mn-lt"/>
              <a:ea typeface="+mn-ea"/>
              <a:cs typeface="+mn-cs"/>
            </a:endParaRPr>
          </a:p>
          <a:p>
            <a:r>
              <a:rPr lang="es-ES" sz="1200" b="0" i="0" u="none" strike="noStrike" kern="1200" baseline="0" noProof="0" dirty="0">
                <a:solidFill>
                  <a:schemeClr val="tx1"/>
                </a:solidFill>
                <a:latin typeface="+mn-lt"/>
                <a:ea typeface="+mn-ea"/>
                <a:cs typeface="+mn-cs"/>
              </a:rPr>
              <a:t>Deben identificarse los grupos </a:t>
            </a:r>
            <a:r>
              <a:rPr lang="es-ES" sz="1200" b="1" i="0" u="none" strike="noStrike" kern="1200" baseline="0" noProof="0" dirty="0">
                <a:solidFill>
                  <a:schemeClr val="tx1"/>
                </a:solidFill>
                <a:latin typeface="+mn-lt"/>
                <a:ea typeface="+mn-ea"/>
                <a:cs typeface="+mn-cs"/>
              </a:rPr>
              <a:t>vulnerables</a:t>
            </a:r>
            <a:r>
              <a:rPr lang="es-ES" sz="1200" b="0" i="0" u="none" strike="noStrike" kern="1200" baseline="0" noProof="0" dirty="0">
                <a:solidFill>
                  <a:schemeClr val="tx1"/>
                </a:solidFill>
                <a:latin typeface="+mn-lt"/>
                <a:ea typeface="+mn-ea"/>
                <a:cs typeface="+mn-cs"/>
              </a:rPr>
              <a:t> y tratarse sus necesidades particulares. Por ejemplo, las personas mayores, las viudas, las personas con discapacidad, los niños, etc.</a:t>
            </a:r>
          </a:p>
          <a:p>
            <a:endParaRPr lang="fr-CH" altLang="fr-FR" dirty="0">
              <a:latin typeface="Times New Roman" panose="02020603050405020304" pitchFamily="18" charset="0"/>
            </a:endParaRPr>
          </a:p>
        </p:txBody>
      </p:sp>
    </p:spTree>
    <p:extLst>
      <p:ext uri="{BB962C8B-B14F-4D97-AF65-F5344CB8AC3E}">
        <p14:creationId xmlns:p14="http://schemas.microsoft.com/office/powerpoint/2010/main" val="3437727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BCA85C4F-801B-48F3-8D4B-06C16D9F9A8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3E09CF72-FC58-4BFE-8747-3D6E65C65567}" type="slidenum">
              <a:rPr lang="en-GB" altLang="fr-FR" smtClean="0"/>
              <a:pPr>
                <a:spcBef>
                  <a:spcPct val="0"/>
                </a:spcBef>
              </a:pPr>
              <a:t>17</a:t>
            </a:fld>
            <a:endParaRPr lang="en-GB" altLang="fr-FR"/>
          </a:p>
        </p:txBody>
      </p:sp>
      <p:sp>
        <p:nvSpPr>
          <p:cNvPr id="23555" name="Rectangle 1">
            <a:extLst>
              <a:ext uri="{FF2B5EF4-FFF2-40B4-BE49-F238E27FC236}">
                <a16:creationId xmlns:a16="http://schemas.microsoft.com/office/drawing/2014/main" id="{921390E8-545A-49E8-B009-36F37954F6EE}"/>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Rectangle 2">
            <a:extLst>
              <a:ext uri="{FF2B5EF4-FFF2-40B4-BE49-F238E27FC236}">
                <a16:creationId xmlns:a16="http://schemas.microsoft.com/office/drawing/2014/main" id="{0D8EB752-E6B1-4ADC-8157-464F6C784D6B}"/>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dirty="0" err="1">
                <a:latin typeface="Times New Roman" panose="02020603050405020304" pitchFamily="18" charset="0"/>
              </a:rPr>
              <a:t>Coordinación</a:t>
            </a:r>
            <a:r>
              <a:rPr lang="fr-CH" altLang="fr-FR" dirty="0">
                <a:latin typeface="Times New Roman" panose="02020603050405020304" pitchFamily="18" charset="0"/>
              </a:rPr>
              <a:t>.</a:t>
            </a:r>
          </a:p>
          <a:p>
            <a:endParaRPr lang="fr-CH" altLang="fr-FR" dirty="0">
              <a:latin typeface="Times New Roman" panose="02020603050405020304" pitchFamily="18" charset="0"/>
            </a:endParaRPr>
          </a:p>
        </p:txBody>
      </p:sp>
    </p:spTree>
    <p:extLst>
      <p:ext uri="{BB962C8B-B14F-4D97-AF65-F5344CB8AC3E}">
        <p14:creationId xmlns:p14="http://schemas.microsoft.com/office/powerpoint/2010/main" val="2042513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noProof="0" dirty="0"/>
              <a:t>Hay una variedad de enfoques para prestar </a:t>
            </a:r>
            <a:r>
              <a:rPr lang="es-ES" sz="1200" b="0" i="0" kern="1200" noProof="0" dirty="0">
                <a:solidFill>
                  <a:schemeClr val="tx1"/>
                </a:solidFill>
                <a:effectLst/>
                <a:latin typeface="+mn-lt"/>
                <a:ea typeface="+mn-ea"/>
                <a:cs typeface="+mn-cs"/>
              </a:rPr>
              <a:t>asistencia y ofrecer refugio a poblaciones desplazadas.</a:t>
            </a:r>
            <a:endParaRPr lang="es-ES" noProof="0" dirty="0"/>
          </a:p>
          <a:p>
            <a:pPr marL="171450" indent="-171450">
              <a:buFont typeface="Arial" panose="020B0604020202020204" pitchFamily="34" charset="0"/>
              <a:buChar char="•"/>
            </a:pPr>
            <a:r>
              <a:rPr lang="es-ES" noProof="0" dirty="0"/>
              <a:t>La elección del enfoque adecuado debe adaptarse siempre al contexto específico y a la etapa de crisis.</a:t>
            </a:r>
          </a:p>
          <a:p>
            <a:pPr marL="171450" indent="-171450">
              <a:buFont typeface="Arial" panose="020B0604020202020204" pitchFamily="34" charset="0"/>
              <a:buChar char="•"/>
            </a:pPr>
            <a:r>
              <a:rPr lang="es-ES" dirty="0"/>
              <a:t>Se puede considerar un enfoque escalonado y pasar de soluciones más temporales a soluciones de mediano y largo plazo.</a:t>
            </a:r>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18</a:t>
            </a:fld>
            <a:endParaRPr lang="fr-CH"/>
          </a:p>
        </p:txBody>
      </p:sp>
    </p:spTree>
    <p:extLst>
      <p:ext uri="{BB962C8B-B14F-4D97-AF65-F5344CB8AC3E}">
        <p14:creationId xmlns:p14="http://schemas.microsoft.com/office/powerpoint/2010/main" val="1063858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0">
            <a:extLst>
              <a:ext uri="{FF2B5EF4-FFF2-40B4-BE49-F238E27FC236}">
                <a16:creationId xmlns:a16="http://schemas.microsoft.com/office/drawing/2014/main" id="{C2F1C66F-C589-49EE-93A9-6FCB9FF35FD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9pPr>
          </a:lstStyle>
          <a:p>
            <a:pPr>
              <a:spcBef>
                <a:spcPct val="0"/>
              </a:spcBef>
              <a:buClrTx/>
              <a:buFontTx/>
              <a:buNone/>
            </a:pPr>
            <a:fld id="{5B964B5A-86B5-42AF-ACDA-AB0EC5464542}" type="slidenum">
              <a:rPr lang="en-GB" altLang="fr-FR" smtClean="0"/>
              <a:pPr>
                <a:spcBef>
                  <a:spcPct val="0"/>
                </a:spcBef>
                <a:buClrTx/>
                <a:buFontTx/>
                <a:buNone/>
              </a:pPr>
              <a:t>19</a:t>
            </a:fld>
            <a:endParaRPr lang="en-GB" altLang="fr-FR"/>
          </a:p>
        </p:txBody>
      </p:sp>
      <p:sp>
        <p:nvSpPr>
          <p:cNvPr id="39939" name="Text Box 1">
            <a:extLst>
              <a:ext uri="{FF2B5EF4-FFF2-40B4-BE49-F238E27FC236}">
                <a16:creationId xmlns:a16="http://schemas.microsoft.com/office/drawing/2014/main" id="{DA4C5FFC-C35F-4D84-AFCF-835B3C52E7A2}"/>
              </a:ext>
            </a:extLst>
          </p:cNvPr>
          <p:cNvSpPr txBox="1">
            <a:spLocks noChangeArrowheads="1"/>
          </p:cNvSpPr>
          <p:nvPr/>
        </p:nvSpPr>
        <p:spPr bwMode="auto">
          <a:xfrm>
            <a:off x="2228850" y="746125"/>
            <a:ext cx="2339975" cy="37226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722" tIns="45861" rIns="91722" bIns="45861"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nSpc>
                <a:spcPct val="86000"/>
              </a:lnSpc>
              <a:spcBef>
                <a:spcPct val="0"/>
              </a:spcBef>
            </a:pPr>
            <a:endParaRPr lang="en-US" altLang="fr-FR" sz="2400">
              <a:solidFill>
                <a:schemeClr val="bg1"/>
              </a:solidFill>
            </a:endParaRPr>
          </a:p>
        </p:txBody>
      </p:sp>
      <p:sp>
        <p:nvSpPr>
          <p:cNvPr id="39940" name="Rectangle 2">
            <a:extLst>
              <a:ext uri="{FF2B5EF4-FFF2-40B4-BE49-F238E27FC236}">
                <a16:creationId xmlns:a16="http://schemas.microsoft.com/office/drawing/2014/main" id="{9E880F54-FA02-451E-B0FD-D92634B2FB0D}"/>
              </a:ext>
            </a:extLst>
          </p:cNvPr>
          <p:cNvSpPr>
            <a:spLocks noGrp="1" noChangeArrowheads="1"/>
          </p:cNvSpPr>
          <p:nvPr>
            <p:ph type="body"/>
          </p:nvPr>
        </p:nvSpPr>
        <p:spPr>
          <a:xfrm>
            <a:off x="906463" y="4714875"/>
            <a:ext cx="4983162"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altLang="fr-FR" noProof="0" dirty="0">
                <a:latin typeface="Times New Roman" panose="02020603050405020304" pitchFamily="18" charset="0"/>
              </a:rPr>
              <a:t>Opciones:</a:t>
            </a:r>
          </a:p>
          <a:p>
            <a:pPr marL="171450" indent="-171450">
              <a:buFont typeface="Arial" panose="020B0604020202020204" pitchFamily="34" charset="0"/>
              <a:buChar char="•"/>
            </a:pPr>
            <a:r>
              <a:rPr lang="es-ES" altLang="fr-FR" b="1" noProof="0" dirty="0">
                <a:latin typeface="Times New Roman" panose="02020603050405020304" pitchFamily="18" charset="0"/>
              </a:rPr>
              <a:t>Tiendas de campaña</a:t>
            </a:r>
            <a:r>
              <a:rPr lang="es-ES" altLang="fr-FR" noProof="0" dirty="0">
                <a:latin typeface="Times New Roman" panose="02020603050405020304" pitchFamily="18" charset="0"/>
              </a:rPr>
              <a:t> (generalmente, tiendas familiares de 16</a:t>
            </a:r>
            <a:r>
              <a:rPr lang="es-ES" altLang="fr-FR" baseline="0" noProof="0" dirty="0">
                <a:latin typeface="Times New Roman" panose="02020603050405020304" pitchFamily="18" charset="0"/>
              </a:rPr>
              <a:t> a </a:t>
            </a:r>
            <a:r>
              <a:rPr lang="es-ES" altLang="fr-FR" noProof="0" dirty="0">
                <a:latin typeface="Times New Roman" panose="02020603050405020304" pitchFamily="18" charset="0"/>
              </a:rPr>
              <a:t>18 m2):</a:t>
            </a:r>
            <a:r>
              <a:rPr lang="es-ES" altLang="fr-FR" baseline="0" noProof="0" dirty="0">
                <a:latin typeface="Times New Roman" panose="02020603050405020304" pitchFamily="18" charset="0"/>
              </a:rPr>
              <a:t> si están disponibles,</a:t>
            </a:r>
            <a:r>
              <a:rPr lang="es-ES" altLang="fr-FR" noProof="0" dirty="0">
                <a:latin typeface="Times New Roman" panose="02020603050405020304" pitchFamily="18" charset="0"/>
              </a:rPr>
              <a:t> son la opción más rápida. Para levantarlas, se requiere tiempo (30</a:t>
            </a:r>
            <a:r>
              <a:rPr lang="es-ES" altLang="fr-FR" baseline="0" noProof="0" dirty="0">
                <a:latin typeface="Times New Roman" panose="02020603050405020304" pitchFamily="18" charset="0"/>
              </a:rPr>
              <a:t> a </a:t>
            </a:r>
            <a:r>
              <a:rPr lang="es-ES" altLang="fr-FR" noProof="0" dirty="0">
                <a:latin typeface="Times New Roman" panose="02020603050405020304" pitchFamily="18" charset="0"/>
              </a:rPr>
              <a:t>45 minutos) y un poco de capacitación.</a:t>
            </a:r>
          </a:p>
          <a:p>
            <a:pPr marL="171450" indent="-171450">
              <a:buFont typeface="Arial" panose="020B0604020202020204" pitchFamily="34" charset="0"/>
              <a:buChar char="•"/>
            </a:pPr>
            <a:r>
              <a:rPr lang="es-ES" altLang="fr-FR" noProof="0" dirty="0">
                <a:latin typeface="Times New Roman" panose="02020603050405020304" pitchFamily="18" charset="0"/>
              </a:rPr>
              <a:t>Distribución de material básico para la construcción de refugios, como cuando el lugar no es accesible (materiales y herramientas con instrucciones para la fabricación propia o para la mejora de refugios existentes). Si fuese posible, ¡supervisar!</a:t>
            </a:r>
          </a:p>
          <a:p>
            <a:pPr marL="171450" indent="-171450">
              <a:buFont typeface="Arial" panose="020B0604020202020204" pitchFamily="34" charset="0"/>
              <a:buChar char="•"/>
            </a:pPr>
            <a:r>
              <a:rPr lang="es-ES" altLang="fr-FR" b="1" noProof="0" dirty="0">
                <a:latin typeface="Times New Roman" panose="02020603050405020304" pitchFamily="18" charset="0"/>
              </a:rPr>
              <a:t>Refugios</a:t>
            </a:r>
            <a:r>
              <a:rPr lang="es-ES" altLang="fr-FR" b="1" baseline="0" noProof="0" dirty="0">
                <a:latin typeface="Times New Roman" panose="02020603050405020304" pitchFamily="18" charset="0"/>
              </a:rPr>
              <a:t> </a:t>
            </a:r>
            <a:r>
              <a:rPr lang="es-ES" altLang="fr-FR" b="0" baseline="0" noProof="0" dirty="0">
                <a:latin typeface="Times New Roman" panose="02020603050405020304" pitchFamily="18" charset="0"/>
              </a:rPr>
              <a:t>fabricados en el lugar</a:t>
            </a:r>
            <a:r>
              <a:rPr lang="es-ES" altLang="fr-FR" b="0" noProof="0" dirty="0">
                <a:latin typeface="Times New Roman" panose="02020603050405020304" pitchFamily="18" charset="0"/>
              </a:rPr>
              <a:t> </a:t>
            </a:r>
            <a:r>
              <a:rPr lang="es-ES" altLang="fr-FR" noProof="0" dirty="0">
                <a:latin typeface="Times New Roman" panose="02020603050405020304" pitchFamily="18" charset="0"/>
              </a:rPr>
              <a:t>(generalmente hechos</a:t>
            </a:r>
            <a:r>
              <a:rPr lang="es-ES" altLang="fr-FR" baseline="0" noProof="0" dirty="0">
                <a:latin typeface="Times New Roman" panose="02020603050405020304" pitchFamily="18" charset="0"/>
              </a:rPr>
              <a:t> de madera y lonas plásticas</a:t>
            </a:r>
            <a:r>
              <a:rPr lang="es-ES" altLang="fr-FR" noProof="0" dirty="0">
                <a:latin typeface="Times New Roman" panose="02020603050405020304" pitchFamily="18" charset="0"/>
              </a:rPr>
              <a:t>): necesitan </a:t>
            </a:r>
            <a:r>
              <a:rPr lang="es-ES" altLang="fr-FR" baseline="0" noProof="0" dirty="0">
                <a:latin typeface="Times New Roman" panose="02020603050405020304" pitchFamily="18" charset="0"/>
              </a:rPr>
              <a:t>maderas y lonas plásticas</a:t>
            </a:r>
            <a:r>
              <a:rPr lang="es-ES" altLang="fr-FR" noProof="0" dirty="0">
                <a:latin typeface="Times New Roman" panose="02020603050405020304" pitchFamily="18" charset="0"/>
              </a:rPr>
              <a:t>. Su construcción es rápida, pero requieren un poco de capacitación. </a:t>
            </a:r>
          </a:p>
          <a:p>
            <a:pPr marL="171450" indent="-171450">
              <a:buFont typeface="Arial" panose="020B0604020202020204" pitchFamily="34" charset="0"/>
              <a:buChar char="•"/>
            </a:pPr>
            <a:r>
              <a:rPr lang="es-ES" altLang="fr-FR" b="1" noProof="0" dirty="0">
                <a:latin typeface="Times New Roman" panose="02020603050405020304" pitchFamily="18" charset="0"/>
              </a:rPr>
              <a:t>Tiendas “</a:t>
            </a:r>
            <a:r>
              <a:rPr lang="es-ES" altLang="fr-FR" b="1" noProof="0" dirty="0" err="1">
                <a:latin typeface="Times New Roman" panose="02020603050405020304" pitchFamily="18" charset="0"/>
              </a:rPr>
              <a:t>Rubb</a:t>
            </a:r>
            <a:r>
              <a:rPr lang="es-ES" altLang="fr-FR" b="1" noProof="0" dirty="0">
                <a:latin typeface="Times New Roman" panose="02020603050405020304" pitchFamily="18" charset="0"/>
              </a:rPr>
              <a:t> hall”</a:t>
            </a:r>
            <a:r>
              <a:rPr lang="es-ES" altLang="fr-FR" noProof="0" dirty="0">
                <a:latin typeface="Times New Roman" panose="02020603050405020304" pitchFamily="18" charset="0"/>
              </a:rPr>
              <a:t> y </a:t>
            </a:r>
            <a:r>
              <a:rPr lang="es-ES" altLang="fr-FR" baseline="0" noProof="0" dirty="0">
                <a:latin typeface="Times New Roman" panose="02020603050405020304" pitchFamily="18" charset="0"/>
              </a:rPr>
              <a:t>de campaña grandes</a:t>
            </a:r>
            <a:r>
              <a:rPr lang="es-ES" altLang="fr-FR" noProof="0" dirty="0">
                <a:latin typeface="Times New Roman" panose="02020603050405020304" pitchFamily="18" charset="0"/>
              </a:rPr>
              <a:t>: son </a:t>
            </a:r>
            <a:r>
              <a:rPr lang="es-ES" noProof="0" dirty="0"/>
              <a:t>rápidas de armar si están disponibles, pero no se recomiendan debido a la pérdida de privacidad y a la perturbación de las estructuras familiares o comunitarias.</a:t>
            </a:r>
            <a:endParaRPr lang="es-ES" altLang="fr-FR" noProof="0" dirty="0">
              <a:latin typeface="Times New Roman" panose="02020603050405020304" pitchFamily="18" charset="0"/>
            </a:endParaRPr>
          </a:p>
          <a:p>
            <a:endParaRPr lang="en-US" altLang="fr-FR" dirty="0">
              <a:latin typeface="Times New Roman" panose="02020603050405020304" pitchFamily="18" charset="0"/>
            </a:endParaRPr>
          </a:p>
          <a:p>
            <a:pPr marL="171450" indent="-171450">
              <a:buFont typeface="Wingdings" panose="05000000000000000000" pitchFamily="2" charset="2"/>
              <a:buChar char="à"/>
            </a:pPr>
            <a:r>
              <a:rPr lang="es-ES" altLang="fr-FR" noProof="0" dirty="0">
                <a:latin typeface="Times New Roman" panose="02020603050405020304" pitchFamily="18" charset="0"/>
              </a:rPr>
              <a:t>Tener en cuenta</a:t>
            </a:r>
            <a:r>
              <a:rPr lang="es-ES" altLang="fr-FR" baseline="0" noProof="0" dirty="0">
                <a:latin typeface="Times New Roman" panose="02020603050405020304" pitchFamily="18" charset="0"/>
              </a:rPr>
              <a:t> la mejor opción</a:t>
            </a:r>
            <a:r>
              <a:rPr lang="es-ES" altLang="fr-FR" noProof="0" dirty="0">
                <a:latin typeface="Times New Roman" panose="02020603050405020304" pitchFamily="18" charset="0"/>
              </a:rPr>
              <a:t>, según los materiales, las habilidades,</a:t>
            </a:r>
            <a:r>
              <a:rPr lang="es-ES" altLang="fr-FR" baseline="0" noProof="0" dirty="0">
                <a:latin typeface="Times New Roman" panose="02020603050405020304" pitchFamily="18" charset="0"/>
              </a:rPr>
              <a:t> las herramientas, el tiempo, el presupuesto y las competencias disponibles, y adaptarse a las normas y tradiciones locales</a:t>
            </a:r>
            <a:r>
              <a:rPr lang="es-ES" altLang="fr-FR" noProof="0" dirty="0">
                <a:latin typeface="Times New Roman" panose="02020603050405020304" pitchFamily="18" charset="0"/>
              </a:rPr>
              <a:t>.</a:t>
            </a:r>
          </a:p>
          <a:p>
            <a:pPr marL="171450" indent="-171450">
              <a:buFont typeface="Wingdings" panose="05000000000000000000" pitchFamily="2" charset="2"/>
              <a:buChar char="à"/>
            </a:pPr>
            <a:r>
              <a:rPr lang="es-ES" altLang="fr-FR" noProof="0" dirty="0">
                <a:latin typeface="Times New Roman" panose="02020603050405020304" pitchFamily="18" charset="0"/>
              </a:rPr>
              <a:t>Evitar distribuir tiendas a los beneficiarios para que las instalen ellos mismos. Será</a:t>
            </a:r>
            <a:r>
              <a:rPr lang="es-ES" altLang="fr-FR" baseline="0" noProof="0" dirty="0">
                <a:latin typeface="Times New Roman" panose="02020603050405020304" pitchFamily="18" charset="0"/>
              </a:rPr>
              <a:t> una completa desorganización si los equipos no están capacitados y bajo supervisión.</a:t>
            </a:r>
            <a:endParaRPr lang="es-ES" altLang="fr-FR" noProof="0" dirty="0">
              <a:latin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s-ES" dirty="0"/>
              <a:t>Los refugios deben instalarse de manera organizada y con un patrón definido (v. más adelante “gestión de campamentos”)</a:t>
            </a:r>
            <a:r>
              <a:rPr lang="en-US" dirty="0">
                <a:latin typeface="Times New Roman" panose="02020603050405020304" pitchFamily="18" charset="0"/>
              </a:rPr>
              <a:t>.</a:t>
            </a:r>
            <a:endParaRPr lang="en-US" altLang="fr-FR" dirty="0">
              <a:latin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s-ES" altLang="fr-FR" noProof="0" dirty="0">
                <a:latin typeface="Times New Roman" panose="02020603050405020304" pitchFamily="18" charset="0"/>
              </a:rPr>
              <a:t>También se debe tener en</a:t>
            </a:r>
            <a:r>
              <a:rPr lang="es-ES" altLang="fr-FR" baseline="0" noProof="0" dirty="0">
                <a:latin typeface="Times New Roman" panose="02020603050405020304" pitchFamily="18" charset="0"/>
              </a:rPr>
              <a:t> cuenta el clima</a:t>
            </a:r>
            <a:r>
              <a:rPr lang="es-ES" altLang="fr-FR" noProof="0" dirty="0">
                <a:latin typeface="Times New Roman" panose="02020603050405020304" pitchFamily="18" charset="0"/>
              </a:rPr>
              <a:t>. Las</a:t>
            </a:r>
            <a:r>
              <a:rPr lang="es-ES" altLang="fr-FR" baseline="0" noProof="0" dirty="0">
                <a:latin typeface="Times New Roman" panose="02020603050405020304" pitchFamily="18" charset="0"/>
              </a:rPr>
              <a:t> </a:t>
            </a:r>
            <a:r>
              <a:rPr lang="es-ES" altLang="fr-FR" noProof="0" dirty="0">
                <a:latin typeface="Times New Roman" panose="02020603050405020304" pitchFamily="18" charset="0"/>
              </a:rPr>
              <a:t>tiendas que se utilicen en el desierto</a:t>
            </a:r>
            <a:r>
              <a:rPr lang="es-ES" altLang="fr-FR" baseline="0" noProof="0" dirty="0">
                <a:latin typeface="Times New Roman" panose="02020603050405020304" pitchFamily="18" charset="0"/>
              </a:rPr>
              <a:t> </a:t>
            </a:r>
            <a:r>
              <a:rPr lang="es-ES" altLang="fr-FR" noProof="0" dirty="0">
                <a:latin typeface="Times New Roman" panose="02020603050405020304" pitchFamily="18" charset="0"/>
              </a:rPr>
              <a:t>para climas calurosos</a:t>
            </a:r>
            <a:r>
              <a:rPr lang="es-ES" altLang="fr-FR" baseline="0" noProof="0" dirty="0">
                <a:latin typeface="Times New Roman" panose="02020603050405020304" pitchFamily="18" charset="0"/>
              </a:rPr>
              <a:t> y secos </a:t>
            </a:r>
            <a:r>
              <a:rPr lang="es-ES" altLang="fr-FR" noProof="0" dirty="0">
                <a:latin typeface="Times New Roman" panose="02020603050405020304" pitchFamily="18" charset="0"/>
              </a:rPr>
              <a:t>no serán apropiadas para lugares con temporadas de lluvias </a:t>
            </a:r>
            <a:r>
              <a:rPr lang="es-ES" altLang="fr-FR" dirty="0">
                <a:latin typeface="Times New Roman" panose="02020603050405020304" pitchFamily="18" charset="0"/>
              </a:rPr>
              <a:t>(impermeables). En el caso de </a:t>
            </a:r>
            <a:r>
              <a:rPr lang="es-ES" altLang="fr-FR" baseline="0" dirty="0">
                <a:latin typeface="Times New Roman" panose="02020603050405020304" pitchFamily="18" charset="0"/>
              </a:rPr>
              <a:t>climas fríos, d</a:t>
            </a:r>
            <a:r>
              <a:rPr lang="es-ES" altLang="fr-FR" dirty="0">
                <a:latin typeface="Times New Roman" panose="02020603050405020304" pitchFamily="18" charset="0"/>
              </a:rPr>
              <a:t>istribuir materiales de acondicionamiento para el invierno.</a:t>
            </a:r>
          </a:p>
          <a:p>
            <a:pPr marL="171450" indent="-171450">
              <a:buFont typeface="Wingdings" panose="05000000000000000000" pitchFamily="2" charset="2"/>
              <a:buChar char="à"/>
            </a:pPr>
            <a:endParaRPr lang="en-US" altLang="fr-FR" dirty="0">
              <a:latin typeface="Times New Roman" panose="02020603050405020304" pitchFamily="18" charset="0"/>
            </a:endParaRPr>
          </a:p>
        </p:txBody>
      </p:sp>
    </p:spTree>
    <p:extLst>
      <p:ext uri="{BB962C8B-B14F-4D97-AF65-F5344CB8AC3E}">
        <p14:creationId xmlns:p14="http://schemas.microsoft.com/office/powerpoint/2010/main" val="2776478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Analizar qué opción</a:t>
            </a:r>
            <a:r>
              <a:rPr lang="es-ES" sz="1200" b="0" i="0" kern="1200" noProof="0" dirty="0">
                <a:solidFill>
                  <a:schemeClr val="tx1"/>
                </a:solidFill>
                <a:effectLst/>
                <a:latin typeface="+mn-lt"/>
                <a:ea typeface="+mn-ea"/>
                <a:cs typeface="+mn-cs"/>
              </a:rPr>
              <a:t> puede ser la más apropiada en las diferentes etapas de una crisis y en qué circunstancias.</a:t>
            </a:r>
          </a:p>
          <a:p>
            <a:endParaRPr lang="en-US" dirty="0"/>
          </a:p>
          <a:p>
            <a:r>
              <a:rPr lang="es-ES" noProof="0" dirty="0"/>
              <a:t>Ejemplos: </a:t>
            </a:r>
          </a:p>
          <a:p>
            <a:pPr marL="0" indent="0">
              <a:buNone/>
            </a:pPr>
            <a:r>
              <a:rPr lang="es-ES" noProof="0" dirty="0"/>
              <a:t>1) Construcción de refugios</a:t>
            </a:r>
            <a:r>
              <a:rPr lang="es-ES" baseline="0" noProof="0" dirty="0"/>
              <a:t> temporales en</a:t>
            </a:r>
            <a:r>
              <a:rPr lang="es-ES" noProof="0" dirty="0"/>
              <a:t> Nigeria, en 2015: equipos pagos de carpinteros que contratan desplazados</a:t>
            </a:r>
            <a:r>
              <a:rPr lang="es-ES" baseline="0" noProof="0" dirty="0"/>
              <a:t> internos locales para mayor apoyo. Materiales entregados por el CICR. </a:t>
            </a:r>
          </a:p>
          <a:p>
            <a:pPr marL="0" indent="0">
              <a:buNone/>
            </a:pPr>
            <a:r>
              <a:rPr lang="es-ES" noProof="0" dirty="0"/>
              <a:t>2) Casas a largo plazo en </a:t>
            </a:r>
            <a:r>
              <a:rPr lang="es-ES" noProof="0" dirty="0" err="1"/>
              <a:t>Casamance</a:t>
            </a:r>
            <a:r>
              <a:rPr lang="es-ES" noProof="0" dirty="0"/>
              <a:t>, Senegal, en 2017: materiales </a:t>
            </a:r>
            <a:r>
              <a:rPr lang="es-ES" baseline="0" noProof="0" dirty="0"/>
              <a:t>entregados por el CICR, pero trabajo organizado por comunidades a través de mecanismos de solidaridad.</a:t>
            </a:r>
            <a:endParaRPr lang="es-ES" noProof="0"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20</a:t>
            </a:fld>
            <a:endParaRPr lang="fr-CH"/>
          </a:p>
        </p:txBody>
      </p:sp>
    </p:spTree>
    <p:extLst>
      <p:ext uri="{BB962C8B-B14F-4D97-AF65-F5344CB8AC3E}">
        <p14:creationId xmlns:p14="http://schemas.microsoft.com/office/powerpoint/2010/main" val="1417969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C9789595-51F0-45CE-AA97-97587C5F8CA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9pPr>
          </a:lstStyle>
          <a:p>
            <a:pPr>
              <a:spcBef>
                <a:spcPct val="0"/>
              </a:spcBef>
            </a:pPr>
            <a:fld id="{A194497C-E8B8-404C-8D2A-AD6FB4B2AFC2}" type="slidenum">
              <a:rPr lang="fr-CH" altLang="fr-FR" smtClean="0">
                <a:ea typeface="Arial Unicode MS" panose="020B0604020202020204" pitchFamily="34" charset="-128"/>
              </a:rPr>
              <a:pPr>
                <a:spcBef>
                  <a:spcPct val="0"/>
                </a:spcBef>
              </a:pPr>
              <a:t>3</a:t>
            </a:fld>
            <a:endParaRPr lang="fr-CH" altLang="fr-FR">
              <a:ea typeface="Arial Unicode MS" panose="020B0604020202020204" pitchFamily="34" charset="-128"/>
            </a:endParaRPr>
          </a:p>
        </p:txBody>
      </p:sp>
      <p:sp>
        <p:nvSpPr>
          <p:cNvPr id="15363" name="Rectangle 1">
            <a:extLst>
              <a:ext uri="{FF2B5EF4-FFF2-40B4-BE49-F238E27FC236}">
                <a16:creationId xmlns:a16="http://schemas.microsoft.com/office/drawing/2014/main" id="{F5F61E76-B0FD-418F-87B1-7F403E7840C9}"/>
              </a:ext>
            </a:extLst>
          </p:cNvPr>
          <p:cNvSpPr>
            <a:spLocks noGrp="1" noRot="1" noChangeAspect="1" noChangeArrowheads="1" noTextEdit="1"/>
          </p:cNvSpPr>
          <p:nvPr>
            <p:ph type="sldImg"/>
          </p:nvPr>
        </p:nvSpPr>
        <p:spPr>
          <a:xfrm>
            <a:off x="87313" y="742950"/>
            <a:ext cx="6623050" cy="37258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8B611DEA-1DF0-4DA5-BD72-AC3D35CD4E7B}"/>
              </a:ext>
            </a:extLst>
          </p:cNvPr>
          <p:cNvSpPr>
            <a:spLocks noGrp="1" noChangeArrowheads="1"/>
          </p:cNvSpPr>
          <p:nvPr>
            <p:ph type="body" idx="1"/>
          </p:nvPr>
        </p:nvSpPr>
        <p:spPr>
          <a:xfrm>
            <a:off x="681038" y="4716463"/>
            <a:ext cx="5437187" cy="44735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altLang="fr-FR" noProof="0" dirty="0">
                <a:latin typeface="Times New Roman" panose="02020603050405020304" pitchFamily="18" charset="0"/>
              </a:rPr>
              <a:t>Ejercicio grupal de diez minutos.</a:t>
            </a:r>
          </a:p>
        </p:txBody>
      </p:sp>
    </p:spTree>
    <p:extLst>
      <p:ext uri="{BB962C8B-B14F-4D97-AF65-F5344CB8AC3E}">
        <p14:creationId xmlns:p14="http://schemas.microsoft.com/office/powerpoint/2010/main" val="2225425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0">
            <a:extLst>
              <a:ext uri="{FF2B5EF4-FFF2-40B4-BE49-F238E27FC236}">
                <a16:creationId xmlns:a16="http://schemas.microsoft.com/office/drawing/2014/main" id="{C81F43FC-11FC-46B3-BCD1-2590F7B2553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9pPr>
          </a:lstStyle>
          <a:p>
            <a:pPr>
              <a:spcBef>
                <a:spcPct val="0"/>
              </a:spcBef>
              <a:buClrTx/>
              <a:buFontTx/>
              <a:buNone/>
            </a:pPr>
            <a:fld id="{BB8F0B72-33F0-4786-82E1-FB14A964796B}" type="slidenum">
              <a:rPr lang="en-GB" altLang="fr-FR" smtClean="0"/>
              <a:pPr>
                <a:spcBef>
                  <a:spcPct val="0"/>
                </a:spcBef>
                <a:buClrTx/>
                <a:buFontTx/>
                <a:buNone/>
              </a:pPr>
              <a:t>21</a:t>
            </a:fld>
            <a:endParaRPr lang="en-GB" altLang="fr-FR"/>
          </a:p>
        </p:txBody>
      </p:sp>
      <p:sp>
        <p:nvSpPr>
          <p:cNvPr id="41987" name="Text Box 1">
            <a:extLst>
              <a:ext uri="{FF2B5EF4-FFF2-40B4-BE49-F238E27FC236}">
                <a16:creationId xmlns:a16="http://schemas.microsoft.com/office/drawing/2014/main" id="{0493132E-AF78-47DE-AFED-E301A1EDFDF1}"/>
              </a:ext>
            </a:extLst>
          </p:cNvPr>
          <p:cNvSpPr txBox="1">
            <a:spLocks noChangeArrowheads="1"/>
          </p:cNvSpPr>
          <p:nvPr/>
        </p:nvSpPr>
        <p:spPr bwMode="auto">
          <a:xfrm>
            <a:off x="2228850" y="746125"/>
            <a:ext cx="2339975" cy="37226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722" tIns="45861" rIns="91722" bIns="45861"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nSpc>
                <a:spcPct val="86000"/>
              </a:lnSpc>
              <a:spcBef>
                <a:spcPct val="0"/>
              </a:spcBef>
            </a:pPr>
            <a:endParaRPr lang="en-US" altLang="fr-FR" sz="2400">
              <a:solidFill>
                <a:schemeClr val="bg1"/>
              </a:solidFill>
            </a:endParaRPr>
          </a:p>
        </p:txBody>
      </p:sp>
      <p:sp>
        <p:nvSpPr>
          <p:cNvPr id="41988" name="Rectangle 2">
            <a:extLst>
              <a:ext uri="{FF2B5EF4-FFF2-40B4-BE49-F238E27FC236}">
                <a16:creationId xmlns:a16="http://schemas.microsoft.com/office/drawing/2014/main" id="{F590393A-6954-4848-B054-CBBFD090200D}"/>
              </a:ext>
            </a:extLst>
          </p:cNvPr>
          <p:cNvSpPr>
            <a:spLocks noGrp="1" noChangeArrowheads="1"/>
          </p:cNvSpPr>
          <p:nvPr>
            <p:ph type="body"/>
          </p:nvPr>
        </p:nvSpPr>
        <p:spPr>
          <a:xfrm>
            <a:off x="906463" y="4714875"/>
            <a:ext cx="4983162"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fr-FR" noProof="0" dirty="0">
                <a:latin typeface="Times New Roman" panose="02020603050405020304" pitchFamily="18" charset="0"/>
              </a:rPr>
              <a:t>La mayoría</a:t>
            </a:r>
            <a:r>
              <a:rPr lang="es-ES" altLang="fr-FR" baseline="0" noProof="0" dirty="0">
                <a:latin typeface="Times New Roman" panose="02020603050405020304" pitchFamily="18" charset="0"/>
              </a:rPr>
              <a:t> de las veces, </a:t>
            </a:r>
            <a:r>
              <a:rPr lang="es-ES" dirty="0"/>
              <a:t>las poblaciones desplazadas encuentran refugio en apartamentos u otros edificios. Sin embargo, en algunas zonas climáticas, las temperaturas pueden descender considerablemente y la población no está equipada para eso. La calefacción</a:t>
            </a:r>
            <a:r>
              <a:rPr lang="es-ES" baseline="0" dirty="0"/>
              <a:t> central</a:t>
            </a:r>
            <a:r>
              <a:rPr lang="en-US" altLang="fr-FR" dirty="0">
                <a:latin typeface="Times New Roman" panose="02020603050405020304" pitchFamily="18" charset="0"/>
              </a:rPr>
              <a:t>, </a:t>
            </a:r>
            <a:r>
              <a:rPr lang="es-ES" dirty="0"/>
              <a:t>de existir, no suele funcionar debido a la falta de suministro de electricidad o combustible.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fr-FR" dirty="0">
              <a:latin typeface="Times New Roman" panose="02020603050405020304" pitchFamily="18" charset="0"/>
            </a:endParaRPr>
          </a:p>
          <a:p>
            <a:r>
              <a:rPr lang="en-US" altLang="fr-FR" dirty="0">
                <a:latin typeface="Times New Roman" panose="02020603050405020304" pitchFamily="18" charset="0"/>
                <a:sym typeface="Wingdings" panose="05000000000000000000" pitchFamily="2" charset="2"/>
              </a:rPr>
              <a:t> </a:t>
            </a:r>
            <a:r>
              <a:rPr lang="es-ES" altLang="fr-FR" noProof="0" dirty="0">
                <a:latin typeface="+mn-lt"/>
                <a:sym typeface="Wingdings" panose="05000000000000000000" pitchFamily="2" charset="2"/>
              </a:rPr>
              <a:t>P</a:t>
            </a:r>
            <a:r>
              <a:rPr lang="es-ES" noProof="0" dirty="0"/>
              <a:t>ara el aislamiento térmico y las reparaciones básicas</a:t>
            </a:r>
            <a:r>
              <a:rPr lang="es-ES" noProof="0" dirty="0">
                <a:latin typeface="Times New Roman" panose="02020603050405020304" pitchFamily="18" charset="0"/>
              </a:rPr>
              <a:t>,</a:t>
            </a:r>
            <a:r>
              <a:rPr lang="es-ES" baseline="0" noProof="0" dirty="0">
                <a:latin typeface="Times New Roman" panose="02020603050405020304" pitchFamily="18" charset="0"/>
              </a:rPr>
              <a:t> considerar la distribución </a:t>
            </a:r>
            <a:r>
              <a:rPr lang="es-ES" altLang="fr-FR" noProof="0" dirty="0">
                <a:latin typeface="Times New Roman" panose="02020603050405020304" pitchFamily="18" charset="0"/>
              </a:rPr>
              <a:t>de material de acondicionamiento para el invierno, </a:t>
            </a:r>
            <a:r>
              <a:rPr lang="es-ES" noProof="0" dirty="0"/>
              <a:t>como estufas, combustible y lonas plásticas, o de materiales para la construcción de refugios de emergencia.</a:t>
            </a:r>
            <a:endParaRPr lang="es-ES" altLang="fr-FR" noProof="0" dirty="0">
              <a:latin typeface="Times New Roman" panose="02020603050405020304" pitchFamily="18" charset="0"/>
            </a:endParaRPr>
          </a:p>
        </p:txBody>
      </p:sp>
    </p:spTree>
    <p:extLst>
      <p:ext uri="{BB962C8B-B14F-4D97-AF65-F5344CB8AC3E}">
        <p14:creationId xmlns:p14="http://schemas.microsoft.com/office/powerpoint/2010/main" val="3623575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2F1B01B-BD26-4C8B-A2E1-F0CA11C9CCE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9pPr>
          </a:lstStyle>
          <a:p>
            <a:pPr>
              <a:spcBef>
                <a:spcPct val="0"/>
              </a:spcBef>
            </a:pPr>
            <a:fld id="{340ABEEB-A89D-4063-84D9-0F79556A5EC9}" type="slidenum">
              <a:rPr lang="fr-CH" altLang="fr-FR" smtClean="0">
                <a:ea typeface="Arial Unicode MS" panose="020B0604020202020204" pitchFamily="34" charset="-128"/>
              </a:rPr>
              <a:pPr>
                <a:spcBef>
                  <a:spcPct val="0"/>
                </a:spcBef>
              </a:pPr>
              <a:t>22</a:t>
            </a:fld>
            <a:endParaRPr lang="fr-CH" altLang="fr-FR">
              <a:ea typeface="Arial Unicode MS" panose="020B0604020202020204" pitchFamily="34" charset="-128"/>
            </a:endParaRPr>
          </a:p>
        </p:txBody>
      </p:sp>
      <p:sp>
        <p:nvSpPr>
          <p:cNvPr id="27651" name="Rectangle 1">
            <a:extLst>
              <a:ext uri="{FF2B5EF4-FFF2-40B4-BE49-F238E27FC236}">
                <a16:creationId xmlns:a16="http://schemas.microsoft.com/office/drawing/2014/main" id="{44B9933E-4183-4226-8FB6-FA79BF23F647}"/>
              </a:ext>
            </a:extLst>
          </p:cNvPr>
          <p:cNvSpPr>
            <a:spLocks noGrp="1" noRot="1" noChangeAspect="1" noChangeArrowheads="1" noTextEdit="1"/>
          </p:cNvSpPr>
          <p:nvPr>
            <p:ph type="sldImg"/>
          </p:nvPr>
        </p:nvSpPr>
        <p:spPr>
          <a:xfrm>
            <a:off x="87313" y="742950"/>
            <a:ext cx="6623050" cy="37258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a:extLst>
              <a:ext uri="{FF2B5EF4-FFF2-40B4-BE49-F238E27FC236}">
                <a16:creationId xmlns:a16="http://schemas.microsoft.com/office/drawing/2014/main" id="{40295287-6204-4B74-8A1A-82CBB361C5A7}"/>
              </a:ext>
            </a:extLst>
          </p:cNvPr>
          <p:cNvSpPr>
            <a:spLocks noGrp="1" noChangeArrowheads="1"/>
          </p:cNvSpPr>
          <p:nvPr>
            <p:ph type="body" idx="1"/>
          </p:nvPr>
        </p:nvSpPr>
        <p:spPr>
          <a:xfrm>
            <a:off x="681038" y="4716463"/>
            <a:ext cx="5437187" cy="44735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altLang="fr-FR" noProof="0" dirty="0">
                <a:latin typeface="Times New Roman" panose="02020603050405020304" pitchFamily="18" charset="0"/>
              </a:rPr>
              <a:t>Ejercicio grupal de 10 minutos.</a:t>
            </a:r>
          </a:p>
        </p:txBody>
      </p:sp>
    </p:spTree>
    <p:extLst>
      <p:ext uri="{BB962C8B-B14F-4D97-AF65-F5344CB8AC3E}">
        <p14:creationId xmlns:p14="http://schemas.microsoft.com/office/powerpoint/2010/main" val="3068461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EAF3F6C-2CD3-4290-A839-82CDF55000A8}"/>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86EADC99-443C-4468-9A52-A14D120AA5EF}" type="slidenum">
              <a:rPr lang="en-GB" altLang="fr-FR" smtClean="0"/>
              <a:pPr>
                <a:spcBef>
                  <a:spcPct val="0"/>
                </a:spcBef>
              </a:pPr>
              <a:t>23</a:t>
            </a:fld>
            <a:endParaRPr lang="en-GB" altLang="fr-FR"/>
          </a:p>
        </p:txBody>
      </p:sp>
      <p:sp>
        <p:nvSpPr>
          <p:cNvPr id="29699" name="Rectangle 1">
            <a:extLst>
              <a:ext uri="{FF2B5EF4-FFF2-40B4-BE49-F238E27FC236}">
                <a16:creationId xmlns:a16="http://schemas.microsoft.com/office/drawing/2014/main" id="{EB666149-D988-441B-A2A6-2F6B2AA6A379}"/>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Rectangle 2">
            <a:extLst>
              <a:ext uri="{FF2B5EF4-FFF2-40B4-BE49-F238E27FC236}">
                <a16:creationId xmlns:a16="http://schemas.microsoft.com/office/drawing/2014/main" id="{CD2CEECA-5874-486D-BBD0-97960A2A4EBC}"/>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altLang="fr-FR" noProof="0" dirty="0">
                <a:latin typeface="Times New Roman" panose="02020603050405020304" pitchFamily="18" charset="0"/>
              </a:rPr>
              <a:t>Dar ejemplos:</a:t>
            </a:r>
          </a:p>
          <a:p>
            <a:endParaRPr lang="es-ES" altLang="fr-FR" noProof="0" dirty="0">
              <a:latin typeface="Times New Roman" panose="02020603050405020304" pitchFamily="18" charset="0"/>
            </a:endParaRPr>
          </a:p>
          <a:p>
            <a:r>
              <a:rPr lang="es-ES" altLang="fr-FR" noProof="0" dirty="0">
                <a:latin typeface="Times New Roman" panose="02020603050405020304" pitchFamily="18" charset="0"/>
              </a:rPr>
              <a:t>Agua:</a:t>
            </a:r>
            <a:r>
              <a:rPr lang="es-ES" altLang="fr-FR" baseline="0" noProof="0" dirty="0">
                <a:latin typeface="Times New Roman" panose="02020603050405020304" pitchFamily="18" charset="0"/>
              </a:rPr>
              <a:t> si para </a:t>
            </a:r>
            <a:r>
              <a:rPr lang="es-ES" altLang="fr-FR" noProof="0" dirty="0">
                <a:latin typeface="Times New Roman" panose="02020603050405020304" pitchFamily="18" charset="0"/>
              </a:rPr>
              <a:t>10.000 personas, se necesitan 200.000 litros por día, o 200 m3 o 20 camiones cisterna de 10 m3 por día.</a:t>
            </a:r>
          </a:p>
          <a:p>
            <a:r>
              <a:rPr lang="es-ES" altLang="fr-FR" dirty="0">
                <a:latin typeface="Times New Roman" panose="02020603050405020304" pitchFamily="18" charset="0"/>
              </a:rPr>
              <a:t>Lo mismo ocurre con los alimentos, la cantidad que</a:t>
            </a:r>
            <a:r>
              <a:rPr lang="es-ES" altLang="fr-FR" baseline="0" dirty="0">
                <a:latin typeface="Times New Roman" panose="02020603050405020304" pitchFamily="18" charset="0"/>
              </a:rPr>
              <a:t> se necesita es de cinco a seis toneladas por día.</a:t>
            </a:r>
            <a:endParaRPr lang="es-ES" altLang="fr-FR" dirty="0">
              <a:latin typeface="Times New Roman" panose="02020603050405020304" pitchFamily="18" charset="0"/>
            </a:endParaRPr>
          </a:p>
          <a:p>
            <a:endParaRPr lang="es-ES" altLang="fr-FR" noProof="0" dirty="0">
              <a:latin typeface="Times New Roman" panose="02020603050405020304" pitchFamily="18" charset="0"/>
            </a:endParaRPr>
          </a:p>
          <a:p>
            <a:r>
              <a:rPr lang="es-ES" altLang="fr-FR" noProof="0" dirty="0">
                <a:latin typeface="Times New Roman" panose="02020603050405020304" pitchFamily="18" charset="0"/>
              </a:rPr>
              <a:t>Importancia del acceso</a:t>
            </a:r>
          </a:p>
          <a:p>
            <a:endParaRPr lang="es-ES" altLang="fr-FR" noProof="0" dirty="0">
              <a:latin typeface="Times New Roman" panose="02020603050405020304" pitchFamily="18" charset="0"/>
            </a:endParaRPr>
          </a:p>
          <a:p>
            <a:r>
              <a:rPr lang="es-ES" altLang="fr-FR" noProof="0" dirty="0">
                <a:latin typeface="Times New Roman" panose="02020603050405020304" pitchFamily="18" charset="0"/>
              </a:rPr>
              <a:t>El espacio es muy importante. Los 30 m2 por persona incluyen todos los servicios, pero no jardines </a:t>
            </a:r>
            <a:r>
              <a:rPr lang="es-ES" noProof="0" dirty="0"/>
              <a:t>privados para las familias. Si este es el caso, se deben asignar 45 m2 por persona.</a:t>
            </a:r>
            <a:endParaRPr lang="es-ES" altLang="fr-FR" noProof="0" dirty="0">
              <a:latin typeface="Times New Roman" panose="02020603050405020304" pitchFamily="18" charset="0"/>
            </a:endParaRPr>
          </a:p>
        </p:txBody>
      </p:sp>
    </p:spTree>
    <p:extLst>
      <p:ext uri="{BB962C8B-B14F-4D97-AF65-F5344CB8AC3E}">
        <p14:creationId xmlns:p14="http://schemas.microsoft.com/office/powerpoint/2010/main" val="3746026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E5168357-11D7-486B-8F00-51ED20F8235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43887C20-B72F-4CC1-927E-E3C6CD6484A3}" type="slidenum">
              <a:rPr lang="en-GB" altLang="fr-FR" smtClean="0"/>
              <a:pPr>
                <a:spcBef>
                  <a:spcPct val="0"/>
                </a:spcBef>
              </a:pPr>
              <a:t>24</a:t>
            </a:fld>
            <a:endParaRPr lang="en-GB" altLang="fr-FR"/>
          </a:p>
        </p:txBody>
      </p:sp>
      <p:sp>
        <p:nvSpPr>
          <p:cNvPr id="31747" name="Rectangle 2">
            <a:extLst>
              <a:ext uri="{FF2B5EF4-FFF2-40B4-BE49-F238E27FC236}">
                <a16:creationId xmlns:a16="http://schemas.microsoft.com/office/drawing/2014/main" id="{0CB4C91D-00E2-4719-B14E-0C56A481B1CA}"/>
              </a:ext>
            </a:extLst>
          </p:cNvPr>
          <p:cNvSpPr>
            <a:spLocks noGrp="1" noRot="1" noChangeAspect="1" noChangeArrowheads="1" noTextEdit="1"/>
          </p:cNvSpPr>
          <p:nvPr>
            <p:ph type="sldImg"/>
          </p:nvPr>
        </p:nvSpPr>
        <p:spPr>
          <a:xfrm>
            <a:off x="87313" y="742950"/>
            <a:ext cx="6623050" cy="3725863"/>
          </a:xfrm>
          <a:ln/>
        </p:spPr>
      </p:sp>
      <p:sp>
        <p:nvSpPr>
          <p:cNvPr id="31748" name="Rectangle 3">
            <a:extLst>
              <a:ext uri="{FF2B5EF4-FFF2-40B4-BE49-F238E27FC236}">
                <a16:creationId xmlns:a16="http://schemas.microsoft.com/office/drawing/2014/main" id="{87593673-B65B-408F-BC8D-ADEB3C548123}"/>
              </a:ext>
            </a:extLst>
          </p:cNvPr>
          <p:cNvSpPr>
            <a:spLocks noGrp="1" noChangeArrowheads="1"/>
          </p:cNvSpPr>
          <p:nvPr>
            <p:ph type="body" idx="1"/>
          </p:nvPr>
        </p:nvSpPr>
        <p:spPr>
          <a:xfrm>
            <a:off x="681038" y="4714875"/>
            <a:ext cx="5437187" cy="44704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15988"/>
            <a:r>
              <a:rPr lang="es-ES" sz="1200" b="0" i="0" kern="1200" dirty="0">
                <a:solidFill>
                  <a:schemeClr val="tx1"/>
                </a:solidFill>
                <a:effectLst/>
                <a:latin typeface="+mn-lt"/>
                <a:ea typeface="+mn-ea"/>
                <a:cs typeface="+mn-cs"/>
              </a:rPr>
              <a:t>Importancia del</a:t>
            </a:r>
            <a:r>
              <a:rPr lang="es-ES" sz="1200" b="0" i="0" kern="1200" baseline="0" dirty="0">
                <a:solidFill>
                  <a:schemeClr val="tx1"/>
                </a:solidFill>
                <a:effectLst/>
                <a:latin typeface="+mn-lt"/>
                <a:ea typeface="+mn-ea"/>
                <a:cs typeface="+mn-cs"/>
              </a:rPr>
              <a:t> espacio</a:t>
            </a:r>
            <a:r>
              <a:rPr lang="es-ES" sz="1200" b="0" i="0" kern="1200" dirty="0">
                <a:solidFill>
                  <a:schemeClr val="tx1"/>
                </a:solidFill>
                <a:effectLst/>
                <a:latin typeface="+mn-lt"/>
                <a:ea typeface="+mn-ea"/>
                <a:cs typeface="+mn-cs"/>
              </a:rPr>
              <a:t>. A menudo, se subestiman los requisitos de espacio de un campamento.</a:t>
            </a:r>
          </a:p>
          <a:p>
            <a:pPr defTabSz="915988"/>
            <a:endParaRPr lang="es-ES" altLang="fr-FR" noProof="0" dirty="0">
              <a:latin typeface="Times New Roman" panose="02020603050405020304" pitchFamily="18" charset="0"/>
            </a:endParaRPr>
          </a:p>
          <a:p>
            <a:pPr marL="0" marR="0" lvl="0" indent="0" algn="l" defTabSz="915988" rtl="0" eaLnBrk="1" fontAlgn="auto" latinLnBrk="0" hangingPunct="1">
              <a:lnSpc>
                <a:spcPct val="100000"/>
              </a:lnSpc>
              <a:spcBef>
                <a:spcPts val="0"/>
              </a:spcBef>
              <a:spcAft>
                <a:spcPts val="0"/>
              </a:spcAft>
              <a:buClrTx/>
              <a:buSzTx/>
              <a:buFontTx/>
              <a:buNone/>
              <a:tabLst/>
              <a:defRPr/>
            </a:pPr>
            <a:r>
              <a:rPr lang="es-ES" altLang="fr-FR" noProof="0" dirty="0">
                <a:latin typeface="Times New Roman" panose="02020603050405020304" pitchFamily="18" charset="0"/>
              </a:rPr>
              <a:t>Por ejemplo: </a:t>
            </a:r>
            <a:r>
              <a:rPr lang="es-ES" altLang="fr-FR" noProof="0" dirty="0">
                <a:latin typeface="+mn-lt"/>
              </a:rPr>
              <a:t>1</a:t>
            </a:r>
            <a:r>
              <a:rPr lang="es-ES" dirty="0"/>
              <a:t>0.000 personas x 45 m2 (incluido </a:t>
            </a:r>
            <a:r>
              <a:rPr kumimoji="0" lang="es-ES" sz="1200" b="0" i="0" u="none" strike="noStrike" cap="none" normalizeH="0" dirty="0">
                <a:ln>
                  <a:noFill/>
                </a:ln>
                <a:solidFill>
                  <a:schemeClr val="tx1"/>
                </a:solidFill>
                <a:latin typeface="+mn-lt"/>
              </a:rPr>
              <a:t>el jardín).</a:t>
            </a:r>
          </a:p>
          <a:p>
            <a:pPr defTabSz="915988"/>
            <a:r>
              <a:rPr lang="es-ES" dirty="0"/>
              <a:t>= 450.000 m2,</a:t>
            </a:r>
            <a:r>
              <a:rPr lang="es-ES" baseline="0" dirty="0"/>
              <a:t> que equivale aproximadamente a 65 campos de fútbol, o a un campo de golf de 18 hoyos.</a:t>
            </a:r>
            <a:endParaRPr lang="es-ES" sz="1200" b="0" i="0" u="sng" kern="1200" dirty="0">
              <a:solidFill>
                <a:schemeClr val="tx1"/>
              </a:solidFill>
              <a:effectLst/>
              <a:latin typeface="+mn-lt"/>
              <a:ea typeface="+mn-ea"/>
              <a:cs typeface="+mn-cs"/>
            </a:endParaRPr>
          </a:p>
          <a:p>
            <a:pPr defTabSz="915988"/>
            <a:endParaRPr lang="es-ES" altLang="fr-FR" noProof="0" dirty="0">
              <a:latin typeface="Times New Roman" panose="02020603050405020304" pitchFamily="18" charset="0"/>
            </a:endParaRPr>
          </a:p>
          <a:p>
            <a:pPr marL="0" marR="0" lvl="0" indent="0" algn="l" defTabSz="915988" rtl="0" eaLnBrk="1" fontAlgn="auto" latinLnBrk="0" hangingPunct="1">
              <a:lnSpc>
                <a:spcPct val="100000"/>
              </a:lnSpc>
              <a:spcBef>
                <a:spcPts val="0"/>
              </a:spcBef>
              <a:spcAft>
                <a:spcPts val="0"/>
              </a:spcAft>
              <a:buClrTx/>
              <a:buSzTx/>
              <a:buFontTx/>
              <a:buNone/>
              <a:tabLst/>
              <a:defRPr/>
            </a:pPr>
            <a:r>
              <a:rPr lang="es-ES" dirty="0"/>
              <a:t>Visiten el sitio web www.shpereproject.com p</a:t>
            </a:r>
            <a:r>
              <a:rPr lang="es-ES" altLang="fr-FR" noProof="0" dirty="0">
                <a:latin typeface="Times New Roman" panose="02020603050405020304" pitchFamily="18" charset="0"/>
              </a:rPr>
              <a:t>ara obtener información sobre las normas </a:t>
            </a:r>
            <a:r>
              <a:rPr lang="es-ES" dirty="0"/>
              <a:t>del Proyecto Esfera.</a:t>
            </a:r>
            <a:endParaRPr lang="es-ES" altLang="fr-FR" noProof="0" dirty="0">
              <a:latin typeface="Times New Roman" panose="02020603050405020304" pitchFamily="18" charset="0"/>
            </a:endParaRPr>
          </a:p>
        </p:txBody>
      </p:sp>
    </p:spTree>
    <p:extLst>
      <p:ext uri="{BB962C8B-B14F-4D97-AF65-F5344CB8AC3E}">
        <p14:creationId xmlns:p14="http://schemas.microsoft.com/office/powerpoint/2010/main" val="3090488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F74791E-F14B-486C-A75D-13C8F3783815}"/>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5FC17BA2-B8E6-43B0-B740-5FEA114A01E2}" type="slidenum">
              <a:rPr lang="en-GB" altLang="fr-FR" smtClean="0"/>
              <a:pPr>
                <a:spcBef>
                  <a:spcPct val="0"/>
                </a:spcBef>
              </a:pPr>
              <a:t>25</a:t>
            </a:fld>
            <a:endParaRPr lang="en-GB" altLang="fr-FR"/>
          </a:p>
        </p:txBody>
      </p:sp>
      <p:sp>
        <p:nvSpPr>
          <p:cNvPr id="33795" name="Rectangle 2">
            <a:extLst>
              <a:ext uri="{FF2B5EF4-FFF2-40B4-BE49-F238E27FC236}">
                <a16:creationId xmlns:a16="http://schemas.microsoft.com/office/drawing/2014/main" id="{89D49F94-94A3-4757-8AE7-18F8E1CC9771}"/>
              </a:ext>
            </a:extLst>
          </p:cNvPr>
          <p:cNvSpPr>
            <a:spLocks noGrp="1" noRot="1" noChangeAspect="1" noChangeArrowheads="1" noTextEdit="1"/>
          </p:cNvSpPr>
          <p:nvPr>
            <p:ph type="sldImg"/>
          </p:nvPr>
        </p:nvSpPr>
        <p:spPr>
          <a:xfrm>
            <a:off x="87313" y="742950"/>
            <a:ext cx="6623050" cy="3725863"/>
          </a:xfrm>
          <a:ln/>
        </p:spPr>
      </p:sp>
      <p:sp>
        <p:nvSpPr>
          <p:cNvPr id="33796" name="Rectangle 3">
            <a:extLst>
              <a:ext uri="{FF2B5EF4-FFF2-40B4-BE49-F238E27FC236}">
                <a16:creationId xmlns:a16="http://schemas.microsoft.com/office/drawing/2014/main" id="{87942D52-FA51-400F-92BF-39AF2BC0D9BD}"/>
              </a:ext>
            </a:extLst>
          </p:cNvPr>
          <p:cNvSpPr>
            <a:spLocks noGrp="1" noChangeArrowheads="1"/>
          </p:cNvSpPr>
          <p:nvPr>
            <p:ph type="body" idx="1"/>
          </p:nvPr>
        </p:nvSpPr>
        <p:spPr>
          <a:xfrm>
            <a:off x="681038" y="4714875"/>
            <a:ext cx="5437187" cy="44704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15988"/>
            <a:r>
              <a:rPr lang="es-ES" dirty="0"/>
              <a:t>Cabe observar que las cifras son indicadores. Es importante alcanzarlas e, incluso, superarlas, pero si, en la etapa de emergencia grave, es demasiado difícil alcanzar estas cifras, tenemos que lidiar con la situación. Normalmente, hay una letrina para 50 personas, lo que es mejor que nada.</a:t>
            </a:r>
            <a:endParaRPr lang="en-US" altLang="fr-FR" noProof="0" dirty="0">
              <a:latin typeface="Times New Roman" panose="02020603050405020304" pitchFamily="18" charset="0"/>
            </a:endParaRPr>
          </a:p>
        </p:txBody>
      </p:sp>
    </p:spTree>
    <p:extLst>
      <p:ext uri="{BB962C8B-B14F-4D97-AF65-F5344CB8AC3E}">
        <p14:creationId xmlns:p14="http://schemas.microsoft.com/office/powerpoint/2010/main" val="4067955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F74791E-F14B-486C-A75D-13C8F3783815}"/>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5FC17BA2-B8E6-43B0-B740-5FEA114A01E2}" type="slidenum">
              <a:rPr lang="en-GB" altLang="fr-FR" smtClean="0"/>
              <a:pPr>
                <a:spcBef>
                  <a:spcPct val="0"/>
                </a:spcBef>
              </a:pPr>
              <a:t>26</a:t>
            </a:fld>
            <a:endParaRPr lang="en-GB" altLang="fr-FR"/>
          </a:p>
        </p:txBody>
      </p:sp>
      <p:sp>
        <p:nvSpPr>
          <p:cNvPr id="33795" name="Rectangle 2">
            <a:extLst>
              <a:ext uri="{FF2B5EF4-FFF2-40B4-BE49-F238E27FC236}">
                <a16:creationId xmlns:a16="http://schemas.microsoft.com/office/drawing/2014/main" id="{89D49F94-94A3-4757-8AE7-18F8E1CC9771}"/>
              </a:ext>
            </a:extLst>
          </p:cNvPr>
          <p:cNvSpPr>
            <a:spLocks noGrp="1" noRot="1" noChangeAspect="1" noChangeArrowheads="1" noTextEdit="1"/>
          </p:cNvSpPr>
          <p:nvPr>
            <p:ph type="sldImg"/>
          </p:nvPr>
        </p:nvSpPr>
        <p:spPr>
          <a:xfrm>
            <a:off x="87313" y="742950"/>
            <a:ext cx="6623050" cy="3725863"/>
          </a:xfrm>
          <a:ln/>
        </p:spPr>
      </p:sp>
      <p:sp>
        <p:nvSpPr>
          <p:cNvPr id="33796" name="Rectangle 3">
            <a:extLst>
              <a:ext uri="{FF2B5EF4-FFF2-40B4-BE49-F238E27FC236}">
                <a16:creationId xmlns:a16="http://schemas.microsoft.com/office/drawing/2014/main" id="{87942D52-FA51-400F-92BF-39AF2BC0D9BD}"/>
              </a:ext>
            </a:extLst>
          </p:cNvPr>
          <p:cNvSpPr>
            <a:spLocks noGrp="1" noChangeArrowheads="1"/>
          </p:cNvSpPr>
          <p:nvPr>
            <p:ph type="body" idx="1"/>
          </p:nvPr>
        </p:nvSpPr>
        <p:spPr>
          <a:xfrm>
            <a:off x="681038" y="4714875"/>
            <a:ext cx="5437187" cy="44704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15988"/>
            <a:r>
              <a:rPr lang="es-ES" dirty="0"/>
              <a:t>Cabe observar que las cifras son indicadores. Es importante alcanzarlas e, incluso, superarlas, pero si, en la etapa de emergencia grave, es demasiado difícil alcanzar estas cifras, tenemos que lidiar con la situación. Normalmente, hay una letrina para 50 personas, lo que es mejor que nada.</a:t>
            </a:r>
            <a:endParaRPr lang="en-US" altLang="fr-FR" noProof="0" dirty="0">
              <a:latin typeface="Times New Roman" panose="02020603050405020304" pitchFamily="18" charset="0"/>
            </a:endParaRPr>
          </a:p>
        </p:txBody>
      </p:sp>
    </p:spTree>
    <p:extLst>
      <p:ext uri="{BB962C8B-B14F-4D97-AF65-F5344CB8AC3E}">
        <p14:creationId xmlns:p14="http://schemas.microsoft.com/office/powerpoint/2010/main" val="3767545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613F8781-FBAA-467C-981E-326DA3FBB61B}"/>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7DE0392B-B4F0-40F5-B1FE-3E4169D792C1}" type="slidenum">
              <a:rPr lang="en-GB" altLang="fr-FR" smtClean="0"/>
              <a:pPr>
                <a:spcBef>
                  <a:spcPct val="0"/>
                </a:spcBef>
              </a:pPr>
              <a:t>27</a:t>
            </a:fld>
            <a:endParaRPr lang="en-GB" altLang="fr-FR"/>
          </a:p>
        </p:txBody>
      </p:sp>
      <p:sp>
        <p:nvSpPr>
          <p:cNvPr id="35843" name="Rectangle 2">
            <a:extLst>
              <a:ext uri="{FF2B5EF4-FFF2-40B4-BE49-F238E27FC236}">
                <a16:creationId xmlns:a16="http://schemas.microsoft.com/office/drawing/2014/main" id="{4F9DF0F1-03C0-4EA2-8B33-13C1221BDF67}"/>
              </a:ext>
            </a:extLst>
          </p:cNvPr>
          <p:cNvSpPr>
            <a:spLocks noGrp="1" noRot="1" noChangeAspect="1" noChangeArrowheads="1" noTextEdit="1"/>
          </p:cNvSpPr>
          <p:nvPr>
            <p:ph type="sldImg"/>
          </p:nvPr>
        </p:nvSpPr>
        <p:spPr>
          <a:xfrm>
            <a:off x="87313" y="742950"/>
            <a:ext cx="6623050" cy="3725863"/>
          </a:xfrm>
          <a:ln/>
        </p:spPr>
      </p:sp>
      <p:sp>
        <p:nvSpPr>
          <p:cNvPr id="35844" name="Rectangle 3">
            <a:extLst>
              <a:ext uri="{FF2B5EF4-FFF2-40B4-BE49-F238E27FC236}">
                <a16:creationId xmlns:a16="http://schemas.microsoft.com/office/drawing/2014/main" id="{D0D9A05D-68BD-4E35-9F72-6DEC8193D068}"/>
              </a:ext>
            </a:extLst>
          </p:cNvPr>
          <p:cNvSpPr>
            <a:spLocks noGrp="1" noChangeArrowheads="1"/>
          </p:cNvSpPr>
          <p:nvPr>
            <p:ph type="body" idx="1"/>
          </p:nvPr>
        </p:nvSpPr>
        <p:spPr>
          <a:xfrm>
            <a:off x="681038" y="4714875"/>
            <a:ext cx="5437187" cy="44704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15988"/>
            <a:r>
              <a:rPr lang="es-ES" altLang="fr-FR" noProof="0" dirty="0">
                <a:latin typeface="Times New Roman" panose="02020603050405020304" pitchFamily="18" charset="0"/>
              </a:rPr>
              <a:t>Película de 15:50 minutos de duración.</a:t>
            </a:r>
          </a:p>
        </p:txBody>
      </p:sp>
    </p:spTree>
    <p:extLst>
      <p:ext uri="{BB962C8B-B14F-4D97-AF65-F5344CB8AC3E}">
        <p14:creationId xmlns:p14="http://schemas.microsoft.com/office/powerpoint/2010/main" val="1376561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Ejemplo: campamento de refugiados de </a:t>
            </a:r>
            <a:r>
              <a:rPr lang="es-ES" noProof="0" dirty="0" err="1"/>
              <a:t>Dagahaley</a:t>
            </a:r>
            <a:r>
              <a:rPr lang="es-ES" noProof="0" dirty="0"/>
              <a:t>, Kenia, 2013.</a:t>
            </a:r>
          </a:p>
          <a:p>
            <a:endParaRPr lang="en-US" dirty="0"/>
          </a:p>
          <a:p>
            <a:pPr marL="171450" indent="-171450">
              <a:buFontTx/>
              <a:buChar char="-"/>
            </a:pPr>
            <a:r>
              <a:rPr lang="es-ES" altLang="fr-FR" noProof="0" dirty="0">
                <a:latin typeface="Times New Roman" panose="02020603050405020304" pitchFamily="18" charset="0"/>
              </a:rPr>
              <a:t>Observar la importancia de diseñar un plan maestro </a:t>
            </a:r>
            <a:r>
              <a:rPr lang="es-ES" noProof="0" dirty="0"/>
              <a:t>sin perder de vista el número de personas, las diferentes comunidades alojadas y los diversos servicios</a:t>
            </a:r>
            <a:r>
              <a:rPr lang="es-ES" altLang="fr-FR" noProof="0" dirty="0">
                <a:latin typeface="Times New Roman" panose="02020603050405020304" pitchFamily="18" charset="0"/>
              </a:rPr>
              <a:t>.</a:t>
            </a:r>
          </a:p>
          <a:p>
            <a:pPr marL="171450" indent="-171450">
              <a:buFontTx/>
              <a:buChar char="-"/>
            </a:pPr>
            <a:r>
              <a:rPr lang="es-ES" altLang="fr-FR" noProof="0" dirty="0">
                <a:latin typeface="Times New Roman" panose="02020603050405020304" pitchFamily="18" charset="0"/>
              </a:rPr>
              <a:t>Consultar </a:t>
            </a:r>
            <a:r>
              <a:rPr lang="es-ES" altLang="fr-FR" baseline="0" noProof="0" dirty="0">
                <a:latin typeface="Times New Roman" panose="02020603050405020304" pitchFamily="18" charset="0"/>
              </a:rPr>
              <a:t>las normas para la asignación de espacios y asignar los espacios necesarios para </a:t>
            </a:r>
            <a:r>
              <a:rPr lang="es-ES" altLang="fr-FR" noProof="0" dirty="0">
                <a:latin typeface="Times New Roman" panose="02020603050405020304" pitchFamily="18" charset="0"/>
              </a:rPr>
              <a:t>cortafuegos, carreteras, instalaciones sanitarias, etc.</a:t>
            </a:r>
          </a:p>
          <a:p>
            <a:pPr marL="171450" indent="-171450">
              <a:buFontTx/>
              <a:buChar char="-"/>
            </a:pPr>
            <a:r>
              <a:rPr lang="es-ES" altLang="fr-FR" noProof="0" dirty="0">
                <a:latin typeface="Times New Roman" panose="02020603050405020304" pitchFamily="18" charset="0"/>
              </a:rPr>
              <a:t>Organizar</a:t>
            </a:r>
            <a:r>
              <a:rPr lang="es-ES" altLang="fr-FR" baseline="0" noProof="0" dirty="0">
                <a:latin typeface="Times New Roman" panose="02020603050405020304" pitchFamily="18" charset="0"/>
              </a:rPr>
              <a:t> el campamento en bloques y sectores</a:t>
            </a:r>
            <a:r>
              <a:rPr lang="es-ES" altLang="fr-FR" noProof="0" dirty="0">
                <a:latin typeface="Times New Roman" panose="02020603050405020304" pitchFamily="18" charset="0"/>
              </a:rPr>
              <a:t>, sin generar distancia entre </a:t>
            </a:r>
            <a:r>
              <a:rPr lang="es-ES" altLang="fr-FR" baseline="0" noProof="0" dirty="0">
                <a:latin typeface="Times New Roman" panose="02020603050405020304" pitchFamily="18" charset="0"/>
              </a:rPr>
              <a:t>las comunidades.</a:t>
            </a:r>
            <a:endParaRPr lang="es-ES" altLang="fr-FR" noProof="0" dirty="0">
              <a:latin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Brindar espacio para instalaciones comunes como clínicas, escuelas, mercados, zonas de cocina, áreas de juegos, almacén, etc.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Considerar</a:t>
            </a:r>
            <a:r>
              <a:rPr lang="es-ES" baseline="0" dirty="0"/>
              <a:t> dejar</a:t>
            </a:r>
            <a:r>
              <a:rPr lang="es-ES" dirty="0"/>
              <a:t> espacio para futuras ampliaciones en el caso de que lleguen más personas al campamento.</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28</a:t>
            </a:fld>
            <a:endParaRPr lang="fr-CH"/>
          </a:p>
        </p:txBody>
      </p:sp>
    </p:spTree>
    <p:extLst>
      <p:ext uri="{BB962C8B-B14F-4D97-AF65-F5344CB8AC3E}">
        <p14:creationId xmlns:p14="http://schemas.microsoft.com/office/powerpoint/2010/main" val="1192103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120EDD25-9982-4EBF-B194-B234ADA91EF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637BAA78-F0E9-4AB5-850F-6CDCA24712A8}" type="slidenum">
              <a:rPr lang="en-GB" altLang="fr-FR" smtClean="0"/>
              <a:pPr>
                <a:spcBef>
                  <a:spcPct val="0"/>
                </a:spcBef>
              </a:pPr>
              <a:t>29</a:t>
            </a:fld>
            <a:endParaRPr lang="en-GB" altLang="fr-FR"/>
          </a:p>
        </p:txBody>
      </p:sp>
      <p:sp>
        <p:nvSpPr>
          <p:cNvPr id="44035" name="Rectangle 1">
            <a:extLst>
              <a:ext uri="{FF2B5EF4-FFF2-40B4-BE49-F238E27FC236}">
                <a16:creationId xmlns:a16="http://schemas.microsoft.com/office/drawing/2014/main" id="{FF29D7DF-9DE0-4C4D-A301-CDAF4C58AF85}"/>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a:extLst>
              <a:ext uri="{FF2B5EF4-FFF2-40B4-BE49-F238E27FC236}">
                <a16:creationId xmlns:a16="http://schemas.microsoft.com/office/drawing/2014/main" id="{D3F52EE5-1E58-499E-B48A-B762CD721088}"/>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altLang="fr-FR" noProof="0" dirty="0">
                <a:latin typeface="Times New Roman" panose="02020603050405020304" pitchFamily="18" charset="0"/>
              </a:rPr>
              <a:t>Por</a:t>
            </a:r>
            <a:r>
              <a:rPr lang="es-ES" altLang="fr-FR" baseline="0" noProof="0" dirty="0">
                <a:latin typeface="Times New Roman" panose="02020603050405020304" pitchFamily="18" charset="0"/>
              </a:rPr>
              <a:t> ejemplo, campamento de </a:t>
            </a:r>
            <a:r>
              <a:rPr lang="es-ES" altLang="fr-FR" noProof="0" dirty="0" err="1">
                <a:latin typeface="Times New Roman" panose="02020603050405020304" pitchFamily="18" charset="0"/>
              </a:rPr>
              <a:t>Zaatari</a:t>
            </a:r>
            <a:r>
              <a:rPr lang="es-ES" altLang="fr-FR" noProof="0" dirty="0">
                <a:latin typeface="Times New Roman" panose="02020603050405020304" pitchFamily="18" charset="0"/>
              </a:rPr>
              <a:t>: refugiados</a:t>
            </a:r>
            <a:r>
              <a:rPr lang="es-ES" altLang="fr-FR" baseline="0" noProof="0" dirty="0">
                <a:latin typeface="Times New Roman" panose="02020603050405020304" pitchFamily="18" charset="0"/>
              </a:rPr>
              <a:t> liberianos que huyen de la guerra y se instalan en </a:t>
            </a:r>
            <a:r>
              <a:rPr lang="es-ES" altLang="fr-FR" noProof="0" dirty="0" err="1">
                <a:latin typeface="Times New Roman" panose="02020603050405020304" pitchFamily="18" charset="0"/>
              </a:rPr>
              <a:t>Gonama</a:t>
            </a:r>
            <a:r>
              <a:rPr lang="es-ES" altLang="fr-FR" noProof="0" dirty="0">
                <a:latin typeface="Times New Roman" panose="02020603050405020304" pitchFamily="18" charset="0"/>
              </a:rPr>
              <a:t> (Sierra Leona).</a:t>
            </a:r>
          </a:p>
          <a:p>
            <a:endParaRPr lang="es-ES" altLang="fr-FR" dirty="0">
              <a:latin typeface="Times New Roman" panose="02020603050405020304" pitchFamily="18" charset="0"/>
              <a:sym typeface="Wingdings" panose="05000000000000000000" pitchFamily="2" charset="2"/>
            </a:endParaRPr>
          </a:p>
          <a:p>
            <a:r>
              <a:rPr lang="es-ES" altLang="fr-FR" dirty="0">
                <a:latin typeface="Times New Roman" panose="02020603050405020304" pitchFamily="18" charset="0"/>
                <a:sym typeface="Wingdings" panose="05000000000000000000" pitchFamily="2" charset="2"/>
              </a:rPr>
              <a:t> Las imágenes satelitales son muy útiles para planificar los campamentos, determinar la zona y trazar un </a:t>
            </a:r>
            <a:r>
              <a:rPr lang="es-ES" altLang="fr-FR" baseline="0" dirty="0">
                <a:latin typeface="Times New Roman" panose="02020603050405020304" pitchFamily="18" charset="0"/>
                <a:sym typeface="Wingdings" panose="05000000000000000000" pitchFamily="2" charset="2"/>
              </a:rPr>
              <a:t>bosquejo</a:t>
            </a:r>
            <a:r>
              <a:rPr lang="es-ES" altLang="fr-FR" dirty="0">
                <a:latin typeface="Times New Roman" panose="02020603050405020304" pitchFamily="18" charset="0"/>
              </a:rPr>
              <a:t>. </a:t>
            </a:r>
            <a:r>
              <a:rPr lang="es-ES" sz="1200" b="0" i="0" kern="1200" dirty="0">
                <a:solidFill>
                  <a:schemeClr val="tx1"/>
                </a:solidFill>
                <a:effectLst/>
                <a:latin typeface="+mn-lt"/>
                <a:ea typeface="+mn-ea"/>
                <a:cs typeface="+mn-cs"/>
              </a:rPr>
              <a:t>Utilizar, por ejemplo, Google </a:t>
            </a:r>
            <a:r>
              <a:rPr lang="es-ES" sz="1200" b="0" i="0" kern="1200" dirty="0" err="1">
                <a:solidFill>
                  <a:schemeClr val="tx1"/>
                </a:solidFill>
                <a:effectLst/>
                <a:latin typeface="+mn-lt"/>
                <a:ea typeface="+mn-ea"/>
                <a:cs typeface="+mn-cs"/>
              </a:rPr>
              <a:t>Earth</a:t>
            </a:r>
            <a:r>
              <a:rPr lang="es-ES" sz="1200" b="0" i="0" kern="1200" dirty="0">
                <a:solidFill>
                  <a:schemeClr val="tx1"/>
                </a:solidFill>
                <a:effectLst/>
                <a:latin typeface="+mn-lt"/>
                <a:ea typeface="+mn-ea"/>
                <a:cs typeface="+mn-cs"/>
              </a:rPr>
              <a:t>, un</a:t>
            </a:r>
            <a:r>
              <a:rPr lang="es-ES" sz="1200" b="0" i="0" kern="1200" baseline="0" dirty="0">
                <a:solidFill>
                  <a:schemeClr val="tx1"/>
                </a:solidFill>
                <a:effectLst/>
                <a:latin typeface="+mn-lt"/>
                <a:ea typeface="+mn-ea"/>
                <a:cs typeface="+mn-cs"/>
              </a:rPr>
              <a:t> programa </a:t>
            </a:r>
            <a:r>
              <a:rPr lang="es-ES" sz="1200" b="0" i="0" kern="1200" dirty="0">
                <a:solidFill>
                  <a:schemeClr val="tx1"/>
                </a:solidFill>
                <a:effectLst/>
                <a:latin typeface="+mn-lt"/>
                <a:ea typeface="+mn-ea"/>
                <a:cs typeface="+mn-cs"/>
              </a:rPr>
              <a:t>gratis y disponible</a:t>
            </a:r>
            <a:r>
              <a:rPr lang="es-ES" sz="1200" b="0" i="0" kern="1200" baseline="0" dirty="0">
                <a:solidFill>
                  <a:schemeClr val="tx1"/>
                </a:solidFill>
                <a:effectLst/>
                <a:latin typeface="+mn-lt"/>
                <a:ea typeface="+mn-ea"/>
                <a:cs typeface="+mn-cs"/>
              </a:rPr>
              <a:t> que </a:t>
            </a:r>
            <a:r>
              <a:rPr lang="es-ES" sz="1200" b="0" i="0" kern="1200" dirty="0">
                <a:solidFill>
                  <a:schemeClr val="tx1"/>
                </a:solidFill>
                <a:effectLst/>
                <a:latin typeface="+mn-lt"/>
                <a:ea typeface="+mn-ea"/>
                <a:cs typeface="+mn-cs"/>
              </a:rPr>
              <a:t>puede ser muy útil para eso. No</a:t>
            </a:r>
            <a:r>
              <a:rPr lang="es-ES" sz="1200" b="0" i="0" kern="1200" baseline="0" dirty="0">
                <a:solidFill>
                  <a:schemeClr val="tx1"/>
                </a:solidFill>
                <a:effectLst/>
                <a:latin typeface="+mn-lt"/>
                <a:ea typeface="+mn-ea"/>
                <a:cs typeface="+mn-cs"/>
              </a:rPr>
              <a:t> hay</a:t>
            </a:r>
            <a:r>
              <a:rPr lang="es-ES" sz="1200" b="0" i="0" kern="1200" dirty="0">
                <a:solidFill>
                  <a:schemeClr val="tx1"/>
                </a:solidFill>
                <a:effectLst/>
                <a:latin typeface="+mn-lt"/>
                <a:ea typeface="+mn-ea"/>
                <a:cs typeface="+mn-cs"/>
              </a:rPr>
              <a:t> necesidad de usar un software sofisticado y complicado.</a:t>
            </a:r>
            <a:endParaRPr lang="es-ES" altLang="fr-FR" dirty="0">
              <a:latin typeface="Times New Roman" panose="02020603050405020304" pitchFamily="18" charset="0"/>
            </a:endParaRPr>
          </a:p>
        </p:txBody>
      </p:sp>
    </p:spTree>
    <p:extLst>
      <p:ext uri="{BB962C8B-B14F-4D97-AF65-F5344CB8AC3E}">
        <p14:creationId xmlns:p14="http://schemas.microsoft.com/office/powerpoint/2010/main" val="1966279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906D40F2-BD62-471C-A9A1-385DA640F45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8BF40DD0-B266-4E65-BB94-430AD9CC042B}" type="slidenum">
              <a:rPr lang="en-GB" altLang="fr-FR" smtClean="0"/>
              <a:pPr>
                <a:spcBef>
                  <a:spcPct val="0"/>
                </a:spcBef>
              </a:pPr>
              <a:t>30</a:t>
            </a:fld>
            <a:endParaRPr lang="en-GB" altLang="fr-FR"/>
          </a:p>
        </p:txBody>
      </p:sp>
      <p:sp>
        <p:nvSpPr>
          <p:cNvPr id="46083" name="Rectangle 1">
            <a:extLst>
              <a:ext uri="{FF2B5EF4-FFF2-40B4-BE49-F238E27FC236}">
                <a16:creationId xmlns:a16="http://schemas.microsoft.com/office/drawing/2014/main" id="{B7F9B145-1ACC-480B-816D-C9CEC0E877E8}"/>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C44F01F5-91B6-4E69-9EDC-16828471BB52}"/>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altLang="fr-FR" noProof="0" dirty="0">
                <a:latin typeface="Times New Roman" panose="02020603050405020304" pitchFamily="18" charset="0"/>
              </a:rPr>
              <a:t>Importancia</a:t>
            </a:r>
            <a:r>
              <a:rPr lang="es-ES" altLang="fr-FR" baseline="0" noProof="0" dirty="0">
                <a:latin typeface="Times New Roman" panose="02020603050405020304" pitchFamily="18" charset="0"/>
              </a:rPr>
              <a:t> de planificar por grupos, sectores y bloques para mantener un orden.</a:t>
            </a:r>
            <a:endParaRPr lang="es-ES" altLang="fr-FR" noProof="0" dirty="0">
              <a:latin typeface="Times New Roman" panose="02020603050405020304" pitchFamily="18" charset="0"/>
            </a:endParaRPr>
          </a:p>
          <a:p>
            <a:r>
              <a:rPr lang="es-ES" altLang="fr-FR" noProof="0" dirty="0">
                <a:latin typeface="Times New Roman" panose="02020603050405020304" pitchFamily="18" charset="0"/>
              </a:rPr>
              <a:t>Muy probablemente, el campamento crezca y deban construirse</a:t>
            </a:r>
            <a:r>
              <a:rPr lang="es-ES" altLang="fr-FR" baseline="0" noProof="0" dirty="0">
                <a:latin typeface="Times New Roman" panose="02020603050405020304" pitchFamily="18" charset="0"/>
              </a:rPr>
              <a:t> nuevos sectores.</a:t>
            </a:r>
            <a:endParaRPr lang="es-ES" altLang="fr-FR" noProof="0" dirty="0">
              <a:latin typeface="Times New Roman" panose="02020603050405020304" pitchFamily="18" charset="0"/>
            </a:endParaRPr>
          </a:p>
        </p:txBody>
      </p:sp>
    </p:spTree>
    <p:extLst>
      <p:ext uri="{BB962C8B-B14F-4D97-AF65-F5344CB8AC3E}">
        <p14:creationId xmlns:p14="http://schemas.microsoft.com/office/powerpoint/2010/main" val="180670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sz="1200" b="0" i="0" u="none" strike="noStrike" kern="1200" noProof="0" dirty="0">
                <a:solidFill>
                  <a:schemeClr val="tx1"/>
                </a:solidFill>
                <a:effectLst/>
                <a:latin typeface="+mn-lt"/>
                <a:ea typeface="+mn-ea"/>
                <a:cs typeface="+mn-cs"/>
              </a:rPr>
              <a:t>Las </a:t>
            </a:r>
            <a:r>
              <a:rPr lang="es-ES" sz="1200" b="1" i="0" u="none" strike="noStrike" kern="1200" noProof="0" dirty="0">
                <a:solidFill>
                  <a:schemeClr val="tx1"/>
                </a:solidFill>
                <a:effectLst/>
                <a:latin typeface="+mn-lt"/>
                <a:ea typeface="+mn-ea"/>
                <a:cs typeface="+mn-cs"/>
              </a:rPr>
              <a:t>personas internamente desplazadas </a:t>
            </a:r>
            <a:r>
              <a:rPr lang="es-ES" sz="1200" b="0" i="0" kern="1200" noProof="0" dirty="0">
                <a:solidFill>
                  <a:schemeClr val="tx1"/>
                </a:solidFill>
                <a:effectLst/>
                <a:latin typeface="+mn-lt"/>
                <a:ea typeface="+mn-ea"/>
                <a:cs typeface="+mn-cs"/>
              </a:rPr>
              <a:t>no han cruzado una frontera internacional en</a:t>
            </a:r>
            <a:r>
              <a:rPr lang="es-ES" sz="1200" b="0" i="0" kern="1200" baseline="0" noProof="0" dirty="0">
                <a:solidFill>
                  <a:schemeClr val="tx1"/>
                </a:solidFill>
                <a:effectLst/>
                <a:latin typeface="+mn-lt"/>
                <a:ea typeface="+mn-ea"/>
                <a:cs typeface="+mn-cs"/>
              </a:rPr>
              <a:t> búsqueda de seguridad</a:t>
            </a:r>
            <a:r>
              <a:rPr lang="es-ES" sz="1200" b="0" i="0" u="none" strike="noStrike" kern="1200" noProof="0" dirty="0">
                <a:solidFill>
                  <a:schemeClr val="tx1"/>
                </a:solidFill>
                <a:effectLst/>
                <a:latin typeface="+mn-lt"/>
                <a:ea typeface="+mn-ea"/>
                <a:cs typeface="+mn-cs"/>
              </a:rPr>
              <a:t>. </a:t>
            </a:r>
            <a:r>
              <a:rPr lang="es-ES" noProof="0" dirty="0"/>
              <a:t>A diferencia de los refugiados, </a:t>
            </a:r>
            <a:r>
              <a:rPr lang="es-ES" sz="1200" b="0" i="0" kern="1200" noProof="0" dirty="0">
                <a:solidFill>
                  <a:schemeClr val="tx1"/>
                </a:solidFill>
                <a:effectLst/>
                <a:latin typeface="+mn-lt"/>
                <a:ea typeface="+mn-ea"/>
                <a:cs typeface="+mn-cs"/>
              </a:rPr>
              <a:t>se han ido de sus hogares</a:t>
            </a:r>
            <a:r>
              <a:rPr lang="es-ES" sz="1200" b="0" i="0" u="none" strike="noStrike" kern="1200" noProof="0" dirty="0">
                <a:solidFill>
                  <a:schemeClr val="tx1"/>
                </a:solidFill>
                <a:effectLst/>
                <a:latin typeface="+mn-lt"/>
                <a:ea typeface="+mn-ea"/>
                <a:cs typeface="+mn-cs"/>
              </a:rPr>
              <a:t>.</a:t>
            </a:r>
          </a:p>
          <a:p>
            <a:pPr marL="171450" indent="-171450">
              <a:buFont typeface="Arial" panose="020B0604020202020204" pitchFamily="34" charset="0"/>
              <a:buChar char="•"/>
            </a:pPr>
            <a:r>
              <a:rPr lang="es-ES" sz="1200" b="0" i="0" u="none" strike="noStrike" kern="1200" noProof="0" dirty="0">
                <a:solidFill>
                  <a:schemeClr val="tx1"/>
                </a:solidFill>
                <a:effectLst/>
                <a:latin typeface="+mn-lt"/>
                <a:ea typeface="+mn-ea"/>
                <a:cs typeface="+mn-cs"/>
              </a:rPr>
              <a:t>La condición de </a:t>
            </a:r>
            <a:r>
              <a:rPr lang="es-ES" sz="1200" b="1" i="0" u="none" strike="noStrike" kern="1200" noProof="0" dirty="0">
                <a:solidFill>
                  <a:schemeClr val="tx1"/>
                </a:solidFill>
                <a:effectLst/>
                <a:latin typeface="+mn-lt"/>
                <a:ea typeface="+mn-ea"/>
                <a:cs typeface="+mn-cs"/>
              </a:rPr>
              <a:t>refugiado</a:t>
            </a:r>
            <a:r>
              <a:rPr lang="es-ES" sz="1200" b="0" i="0" u="none" strike="noStrike" kern="1200" noProof="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otorga a la persona una serie de derechos (</a:t>
            </a:r>
            <a:r>
              <a:rPr lang="es-AR" sz="1200" b="0" i="0" kern="1200" dirty="0">
                <a:solidFill>
                  <a:schemeClr val="tx1"/>
                </a:solidFill>
                <a:effectLst/>
                <a:latin typeface="+mn-lt"/>
                <a:ea typeface="+mn-ea"/>
                <a:cs typeface="+mn-cs"/>
              </a:rPr>
              <a:t>Convenciones de la ONU sobre los refugiados</a:t>
            </a:r>
            <a:r>
              <a:rPr lang="es-ES" sz="1200" b="0" i="0" kern="1200" dirty="0">
                <a:solidFill>
                  <a:schemeClr val="tx1"/>
                </a:solidFill>
                <a:effectLst/>
                <a:latin typeface="+mn-lt"/>
                <a:ea typeface="+mn-ea"/>
                <a:cs typeface="+mn-cs"/>
              </a:rPr>
              <a:t>), incluido el derecho a no ser devuelto al país de origen (principio de </a:t>
            </a:r>
            <a:r>
              <a:rPr lang="es-ES" sz="1200" b="0" i="1" kern="1200" dirty="0">
                <a:solidFill>
                  <a:schemeClr val="tx1"/>
                </a:solidFill>
                <a:effectLst/>
                <a:latin typeface="+mn-lt"/>
                <a:ea typeface="+mn-ea"/>
                <a:cs typeface="+mn-cs"/>
              </a:rPr>
              <a:t>no devolución</a:t>
            </a:r>
            <a:r>
              <a:rPr lang="es-ES" sz="1200" b="0" i="0"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b="0" i="0" u="none" strike="noStrike" kern="1200" noProof="0" dirty="0">
                <a:solidFill>
                  <a:schemeClr val="tx1"/>
                </a:solidFill>
                <a:effectLst/>
                <a:latin typeface="+mn-lt"/>
                <a:ea typeface="+mn-ea"/>
                <a:cs typeface="+mn-cs"/>
              </a:rPr>
              <a:t>Los </a:t>
            </a:r>
            <a:r>
              <a:rPr lang="es-ES" sz="1200" b="1" i="0" u="none" strike="noStrike" kern="1200" noProof="0" dirty="0">
                <a:solidFill>
                  <a:schemeClr val="tx1"/>
                </a:solidFill>
                <a:effectLst/>
                <a:latin typeface="+mn-lt"/>
                <a:ea typeface="+mn-ea"/>
                <a:cs typeface="+mn-cs"/>
              </a:rPr>
              <a:t>desplazados internos </a:t>
            </a:r>
            <a:r>
              <a:rPr lang="es-ES" sz="1200" b="0" i="0" u="none" strike="noStrike" kern="1200" noProof="0" dirty="0">
                <a:solidFill>
                  <a:schemeClr val="tx1"/>
                </a:solidFill>
                <a:effectLst/>
                <a:latin typeface="+mn-lt"/>
                <a:ea typeface="+mn-ea"/>
                <a:cs typeface="+mn-cs"/>
              </a:rPr>
              <a:t>permanecen</a:t>
            </a:r>
            <a:r>
              <a:rPr lang="es-ES" sz="1200" b="1" i="0" u="none" strike="noStrike" kern="1200" baseline="0" noProof="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en su propio país y </a:t>
            </a:r>
            <a:r>
              <a:rPr lang="es-ES" sz="1200" b="0" i="0" u="none" strike="noStrike" kern="1200" noProof="0" dirty="0">
                <a:solidFill>
                  <a:schemeClr val="tx1"/>
                </a:solidFill>
                <a:effectLst/>
                <a:latin typeface="+mn-lt"/>
                <a:ea typeface="+mn-ea"/>
                <a:cs typeface="+mn-cs"/>
              </a:rPr>
              <a:t>se </a:t>
            </a:r>
            <a:r>
              <a:rPr lang="es-ES" sz="1200" b="0" i="0" kern="1200" dirty="0">
                <a:solidFill>
                  <a:schemeClr val="tx1"/>
                </a:solidFill>
                <a:effectLst/>
                <a:latin typeface="+mn-lt"/>
                <a:ea typeface="+mn-ea"/>
                <a:cs typeface="+mn-cs"/>
              </a:rPr>
              <a:t>encuentran</a:t>
            </a:r>
            <a:r>
              <a:rPr lang="es-ES" sz="1200" b="0" i="0" kern="1200" baseline="0" dirty="0">
                <a:solidFill>
                  <a:schemeClr val="tx1"/>
                </a:solidFill>
                <a:effectLst/>
                <a:latin typeface="+mn-lt"/>
                <a:ea typeface="+mn-ea"/>
                <a:cs typeface="+mn-cs"/>
              </a:rPr>
              <a:t> bajo la protección de su gobierno</a:t>
            </a:r>
            <a:r>
              <a:rPr lang="es-ES" sz="1200" b="0" i="0" u="none" strike="noStrike" kern="1200" dirty="0">
                <a:solidFill>
                  <a:schemeClr val="tx1"/>
                </a:solidFill>
                <a:effectLst/>
                <a:latin typeface="+mn-lt"/>
                <a:ea typeface="+mn-ea"/>
                <a:cs typeface="+mn-cs"/>
              </a:rPr>
              <a:t>, incluso si tal</a:t>
            </a:r>
            <a:r>
              <a:rPr lang="es-ES" sz="1200" b="0" i="0" u="none" strike="noStrike" kern="1200" baseline="0" dirty="0">
                <a:solidFill>
                  <a:schemeClr val="tx1"/>
                </a:solidFill>
                <a:effectLst/>
                <a:latin typeface="+mn-lt"/>
                <a:ea typeface="+mn-ea"/>
                <a:cs typeface="+mn-cs"/>
              </a:rPr>
              <a:t> gobierno es la razón de su desplazamiento.</a:t>
            </a:r>
            <a:endParaRPr lang="es-E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b="0" i="0" u="none" strike="noStrike" kern="1200" dirty="0">
                <a:solidFill>
                  <a:schemeClr val="tx1"/>
                </a:solidFill>
                <a:effectLst/>
                <a:latin typeface="+mn-lt"/>
                <a:ea typeface="+mn-ea"/>
                <a:cs typeface="+mn-cs"/>
              </a:rPr>
              <a:t>Según el ACNUR, en la actualidad, hay alrededor de </a:t>
            </a:r>
            <a:r>
              <a:rPr lang="es-ES" sz="1200" b="1" i="0" u="none" strike="noStrike" kern="1200" dirty="0">
                <a:solidFill>
                  <a:schemeClr val="tx1"/>
                </a:solidFill>
                <a:effectLst/>
                <a:latin typeface="+mn-lt"/>
                <a:ea typeface="+mn-ea"/>
                <a:cs typeface="+mn-cs"/>
              </a:rPr>
              <a:t>25,9 millones de refugiados</a:t>
            </a:r>
            <a:r>
              <a:rPr lang="es-ES" sz="1200" b="1" i="0" u="none" strike="noStrike" kern="1200" baseline="0" dirty="0">
                <a:solidFill>
                  <a:schemeClr val="tx1"/>
                </a:solidFill>
                <a:effectLst/>
                <a:latin typeface="+mn-lt"/>
                <a:ea typeface="+mn-ea"/>
                <a:cs typeface="+mn-cs"/>
              </a:rPr>
              <a:t> y</a:t>
            </a:r>
            <a:r>
              <a:rPr lang="es-ES" sz="1200" b="1" i="0" u="none" strike="noStrike" kern="1200" dirty="0">
                <a:solidFill>
                  <a:schemeClr val="tx1"/>
                </a:solidFill>
                <a:effectLst/>
                <a:latin typeface="+mn-lt"/>
                <a:ea typeface="+mn-ea"/>
                <a:cs typeface="+mn-cs"/>
              </a:rPr>
              <a:t> 41,3 millones de </a:t>
            </a:r>
            <a:r>
              <a:rPr lang="es-ES" sz="1200" b="1" i="0" u="none" strike="noStrike" kern="1200" noProof="0" dirty="0">
                <a:solidFill>
                  <a:schemeClr val="tx1"/>
                </a:solidFill>
                <a:effectLst/>
                <a:latin typeface="+mn-lt"/>
                <a:ea typeface="+mn-ea"/>
                <a:cs typeface="+mn-cs"/>
              </a:rPr>
              <a:t>desplazados internos en el mundo</a:t>
            </a:r>
            <a:r>
              <a:rPr lang="es-ES" sz="1200" b="0" i="0" u="none" strike="noStrike" kern="1200" noProof="0" dirty="0">
                <a:solidFill>
                  <a:schemeClr val="tx1"/>
                </a:solidFill>
                <a:effectLst/>
                <a:latin typeface="+mn-lt"/>
                <a:ea typeface="+mn-ea"/>
                <a:cs typeface="+mn-cs"/>
              </a:rPr>
              <a:t>.</a:t>
            </a:r>
            <a:endParaRPr lang="es-ES" b="0" dirty="0"/>
          </a:p>
        </p:txBody>
      </p:sp>
      <p:sp>
        <p:nvSpPr>
          <p:cNvPr id="4" name="Slide Number Placeholder 3"/>
          <p:cNvSpPr>
            <a:spLocks noGrp="1"/>
          </p:cNvSpPr>
          <p:nvPr>
            <p:ph type="sldNum" sz="quarter" idx="10"/>
          </p:nvPr>
        </p:nvSpPr>
        <p:spPr/>
        <p:txBody>
          <a:bodyPr/>
          <a:lstStyle/>
          <a:p>
            <a:fld id="{BC56A1BF-1CC1-4BBD-88CF-BFED76E52D9D}" type="slidenum">
              <a:rPr lang="fr-CH" smtClean="0"/>
              <a:t>4</a:t>
            </a:fld>
            <a:endParaRPr lang="fr-CH"/>
          </a:p>
        </p:txBody>
      </p:sp>
    </p:spTree>
    <p:extLst>
      <p:ext uri="{BB962C8B-B14F-4D97-AF65-F5344CB8AC3E}">
        <p14:creationId xmlns:p14="http://schemas.microsoft.com/office/powerpoint/2010/main" val="479211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30BE996A-FC00-4FC6-BD0F-2847B12C975B}"/>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B2568D5F-3072-4171-B1C4-38DE65D5479D}"/>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latin typeface="Times New Roman" panose="02020603050405020304" pitchFamily="18" charset="0"/>
            </a:endParaRPr>
          </a:p>
        </p:txBody>
      </p:sp>
      <p:sp>
        <p:nvSpPr>
          <p:cNvPr id="47108" name="Slide Number Placeholder 3">
            <a:extLst>
              <a:ext uri="{FF2B5EF4-FFF2-40B4-BE49-F238E27FC236}">
                <a16:creationId xmlns:a16="http://schemas.microsoft.com/office/drawing/2014/main" id="{6288CAF1-3ECE-4F2E-AE67-90B106ECB0EF}"/>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FAB47770-0E10-46AE-A2A1-6C67EBFC3934}" type="slidenum">
              <a:rPr lang="en-GB" altLang="fr-FR" smtClean="0"/>
              <a:pPr>
                <a:spcBef>
                  <a:spcPct val="0"/>
                </a:spcBef>
              </a:pPr>
              <a:t>31</a:t>
            </a:fld>
            <a:endParaRPr lang="en-GB" altLang="fr-FR"/>
          </a:p>
        </p:txBody>
      </p:sp>
    </p:spTree>
    <p:extLst>
      <p:ext uri="{BB962C8B-B14F-4D97-AF65-F5344CB8AC3E}">
        <p14:creationId xmlns:p14="http://schemas.microsoft.com/office/powerpoint/2010/main" val="2501934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F787125-E01C-4D87-B828-65CA7079FA50}"/>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8B247AE1-1E5E-4C47-93C2-925E5F5E05BC}"/>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latin typeface="Times New Roman" panose="02020603050405020304" pitchFamily="18" charset="0"/>
            </a:endParaRPr>
          </a:p>
        </p:txBody>
      </p:sp>
      <p:sp>
        <p:nvSpPr>
          <p:cNvPr id="50180" name="Slide Number Placeholder 3">
            <a:extLst>
              <a:ext uri="{FF2B5EF4-FFF2-40B4-BE49-F238E27FC236}">
                <a16:creationId xmlns:a16="http://schemas.microsoft.com/office/drawing/2014/main" id="{95E7C4D8-85DB-4500-986C-27568A903F2C}"/>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F7A61DEB-9669-4858-8B53-27091FC8FB9B}" type="slidenum">
              <a:rPr lang="en-GB" altLang="fr-FR" smtClean="0"/>
              <a:pPr>
                <a:spcBef>
                  <a:spcPct val="0"/>
                </a:spcBef>
              </a:pPr>
              <a:t>32</a:t>
            </a:fld>
            <a:endParaRPr lang="en-GB" altLang="fr-FR"/>
          </a:p>
        </p:txBody>
      </p:sp>
    </p:spTree>
    <p:extLst>
      <p:ext uri="{BB962C8B-B14F-4D97-AF65-F5344CB8AC3E}">
        <p14:creationId xmlns:p14="http://schemas.microsoft.com/office/powerpoint/2010/main" val="1335034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84ABB401-C45E-4A04-BE98-4F075481E05A}"/>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91ED982B-2A2C-4CB2-AFB1-15D9624E2564}"/>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latin typeface="Times New Roman" panose="02020603050405020304" pitchFamily="18" charset="0"/>
            </a:endParaRPr>
          </a:p>
        </p:txBody>
      </p:sp>
      <p:sp>
        <p:nvSpPr>
          <p:cNvPr id="51204" name="Slide Number Placeholder 3">
            <a:extLst>
              <a:ext uri="{FF2B5EF4-FFF2-40B4-BE49-F238E27FC236}">
                <a16:creationId xmlns:a16="http://schemas.microsoft.com/office/drawing/2014/main" id="{DFF6EFE8-AAEA-469C-A1C4-29AE733DFD69}"/>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B26540EF-1ED3-40E4-83BA-081451A4DC3D}" type="slidenum">
              <a:rPr lang="en-GB" altLang="fr-FR" smtClean="0"/>
              <a:pPr>
                <a:spcBef>
                  <a:spcPct val="0"/>
                </a:spcBef>
              </a:pPr>
              <a:t>33</a:t>
            </a:fld>
            <a:endParaRPr lang="en-GB" altLang="fr-FR"/>
          </a:p>
        </p:txBody>
      </p:sp>
    </p:spTree>
    <p:extLst>
      <p:ext uri="{BB962C8B-B14F-4D97-AF65-F5344CB8AC3E}">
        <p14:creationId xmlns:p14="http://schemas.microsoft.com/office/powerpoint/2010/main" val="3047490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B8F802B7-1514-463E-8F6F-3BBD1B679FFC}"/>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BCE4D5D0-E6BA-4E4C-A737-F0B01B8A459E}"/>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latin typeface="Times New Roman" panose="02020603050405020304" pitchFamily="18" charset="0"/>
            </a:endParaRPr>
          </a:p>
        </p:txBody>
      </p:sp>
      <p:sp>
        <p:nvSpPr>
          <p:cNvPr id="52228" name="Slide Number Placeholder 3">
            <a:extLst>
              <a:ext uri="{FF2B5EF4-FFF2-40B4-BE49-F238E27FC236}">
                <a16:creationId xmlns:a16="http://schemas.microsoft.com/office/drawing/2014/main" id="{91E4A014-93B9-4AF2-B262-50C93D6D11D5}"/>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06479976-3CC6-436C-B4C4-04699522D72C}" type="slidenum">
              <a:rPr lang="en-GB" altLang="fr-FR" smtClean="0"/>
              <a:pPr>
                <a:spcBef>
                  <a:spcPct val="0"/>
                </a:spcBef>
              </a:pPr>
              <a:t>34</a:t>
            </a:fld>
            <a:endParaRPr lang="en-GB" altLang="fr-FR"/>
          </a:p>
        </p:txBody>
      </p:sp>
    </p:spTree>
    <p:extLst>
      <p:ext uri="{BB962C8B-B14F-4D97-AF65-F5344CB8AC3E}">
        <p14:creationId xmlns:p14="http://schemas.microsoft.com/office/powerpoint/2010/main" val="3132493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35</a:t>
            </a:fld>
            <a:endParaRPr lang="fr-CH"/>
          </a:p>
        </p:txBody>
      </p:sp>
    </p:spTree>
    <p:extLst>
      <p:ext uri="{BB962C8B-B14F-4D97-AF65-F5344CB8AC3E}">
        <p14:creationId xmlns:p14="http://schemas.microsoft.com/office/powerpoint/2010/main" val="3925089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A050E9DA-F8D3-4957-BBAF-56A795863978}"/>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D89F1A08-2320-4FC6-953A-C1484D1B9866}" type="slidenum">
              <a:rPr lang="en-GB" altLang="fr-FR" smtClean="0"/>
              <a:pPr>
                <a:spcBef>
                  <a:spcPct val="0"/>
                </a:spcBef>
              </a:pPr>
              <a:t>36</a:t>
            </a:fld>
            <a:endParaRPr lang="en-GB" altLang="fr-FR"/>
          </a:p>
        </p:txBody>
      </p:sp>
      <p:sp>
        <p:nvSpPr>
          <p:cNvPr id="56323" name="Rectangle 1">
            <a:extLst>
              <a:ext uri="{FF2B5EF4-FFF2-40B4-BE49-F238E27FC236}">
                <a16:creationId xmlns:a16="http://schemas.microsoft.com/office/drawing/2014/main" id="{092B0F43-A5D8-4D7B-8C95-FF52342AE978}"/>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Rectangle 2">
            <a:extLst>
              <a:ext uri="{FF2B5EF4-FFF2-40B4-BE49-F238E27FC236}">
                <a16:creationId xmlns:a16="http://schemas.microsoft.com/office/drawing/2014/main" id="{6C719393-F0A7-4EAF-A166-62D9C954461B}"/>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altLang="fr-FR" noProof="0" dirty="0">
                <a:latin typeface="+mn-lt"/>
              </a:rPr>
              <a:t>Debate: </a:t>
            </a:r>
          </a:p>
          <a:p>
            <a:endParaRPr lang="es-ES" altLang="fr-FR" noProof="0" dirty="0">
              <a:latin typeface="+mn-lt"/>
            </a:endParaRPr>
          </a:p>
          <a:p>
            <a:r>
              <a:rPr lang="es-ES" altLang="fr-FR" noProof="0" dirty="0">
                <a:latin typeface="+mn-lt"/>
              </a:rPr>
              <a:t>En la realidad, muchos de los asentamientos temporales se crean repentinamente,</a:t>
            </a:r>
            <a:r>
              <a:rPr lang="es-ES" altLang="fr-FR" baseline="0" noProof="0" dirty="0">
                <a:latin typeface="+mn-lt"/>
              </a:rPr>
              <a:t> antes de que algún actor o autoridad calificada puedan intervenir. Con frecuencia, a fin de garantizar condiciones de vida adecuadas, prestar los servicios básicos y brindar la seguridad mínima, los campamentos deben ubicarse u organizarse nuevamente. Esto implica </a:t>
            </a:r>
            <a:r>
              <a:rPr lang="es-ES" altLang="fr-FR" noProof="0" dirty="0">
                <a:latin typeface="+mn-lt"/>
              </a:rPr>
              <a:t>trasladar personas, desmantelar tiendas, etc. Puede ser muy difícil, pero necesario en lo que respecta al</a:t>
            </a:r>
            <a:r>
              <a:rPr lang="es-ES" altLang="fr-FR" baseline="0" noProof="0" dirty="0">
                <a:latin typeface="+mn-lt"/>
              </a:rPr>
              <a:t> acceso a servicios, seguridad </a:t>
            </a:r>
            <a:r>
              <a:rPr lang="es-ES" dirty="0"/>
              <a:t>contra incendios, zonas de inundación, etc.</a:t>
            </a:r>
          </a:p>
          <a:p>
            <a:endParaRPr lang="en-US" altLang="fr-FR" noProof="0" dirty="0">
              <a:latin typeface="+mn-lt"/>
            </a:endParaRPr>
          </a:p>
          <a:p>
            <a:r>
              <a:rPr lang="es-ES" sz="1200" b="0" i="0" kern="1200" dirty="0">
                <a:solidFill>
                  <a:schemeClr val="tx1"/>
                </a:solidFill>
                <a:effectLst/>
                <a:latin typeface="+mn-lt"/>
                <a:ea typeface="+mn-ea"/>
                <a:cs typeface="+mn-cs"/>
              </a:rPr>
              <a:t>¿Cómo lo hacen? ¿Qué tienen en cuenta?</a:t>
            </a:r>
            <a:endParaRPr lang="fr-CH" altLang="fr-FR" dirty="0">
              <a:latin typeface="Times New Roman" panose="02020603050405020304" pitchFamily="18" charset="0"/>
            </a:endParaRPr>
          </a:p>
          <a:p>
            <a:endParaRPr lang="fr-CH" altLang="fr-FR" dirty="0">
              <a:latin typeface="Times New Roman" panose="02020603050405020304" pitchFamily="18" charset="0"/>
            </a:endParaRPr>
          </a:p>
        </p:txBody>
      </p:sp>
    </p:spTree>
    <p:extLst>
      <p:ext uri="{BB962C8B-B14F-4D97-AF65-F5344CB8AC3E}">
        <p14:creationId xmlns:p14="http://schemas.microsoft.com/office/powerpoint/2010/main" val="2692410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defRPr/>
            </a:pPr>
            <a:r>
              <a:rPr lang="es-ES" altLang="fr-FR" noProof="0" dirty="0">
                <a:latin typeface="Times New Roman" panose="02020603050405020304" pitchFamily="18" charset="0"/>
              </a:rPr>
              <a:t>Construcción</a:t>
            </a:r>
            <a:r>
              <a:rPr lang="es-ES" altLang="fr-FR" baseline="0" noProof="0" dirty="0">
                <a:latin typeface="Times New Roman" panose="02020603050405020304" pitchFamily="18" charset="0"/>
              </a:rPr>
              <a:t> de refugios para retornados tras un conflicto o desastre natural</a:t>
            </a:r>
            <a:r>
              <a:rPr lang="es-ES" altLang="fr-FR" noProof="0" dirty="0">
                <a:latin typeface="Times New Roman" panose="02020603050405020304" pitchFamily="18" charset="0"/>
              </a:rPr>
              <a:t>.</a:t>
            </a:r>
          </a:p>
          <a:p>
            <a:pPr marL="0" indent="0">
              <a:buFontTx/>
              <a:buNone/>
              <a:defRPr/>
            </a:pPr>
            <a:r>
              <a:rPr lang="es-ES" noProof="0" dirty="0">
                <a:latin typeface="Times New Roman" pitchFamily="18" charset="0"/>
              </a:rPr>
              <a:t>Ejemplos: </a:t>
            </a:r>
          </a:p>
          <a:p>
            <a:pPr marL="168621" indent="-168621">
              <a:buFontTx/>
              <a:buChar char="-"/>
              <a:defRPr/>
            </a:pPr>
            <a:r>
              <a:rPr lang="es-ES" altLang="fr-FR" noProof="0" dirty="0">
                <a:latin typeface="Times New Roman" panose="02020603050405020304" pitchFamily="18" charset="0"/>
              </a:rPr>
              <a:t>Construcción</a:t>
            </a:r>
            <a:r>
              <a:rPr lang="es-ES" altLang="fr-FR" baseline="0" noProof="0" dirty="0">
                <a:latin typeface="Times New Roman" panose="02020603050405020304" pitchFamily="18" charset="0"/>
              </a:rPr>
              <a:t> de refugios en </a:t>
            </a:r>
            <a:r>
              <a:rPr lang="es-ES" altLang="fr-FR" b="1" baseline="0" noProof="0" dirty="0">
                <a:latin typeface="Times New Roman" panose="02020603050405020304" pitchFamily="18" charset="0"/>
              </a:rPr>
              <a:t>Filipinas</a:t>
            </a:r>
            <a:r>
              <a:rPr lang="es-ES" altLang="fr-FR" baseline="0" noProof="0" dirty="0">
                <a:latin typeface="Times New Roman" panose="02020603050405020304" pitchFamily="18" charset="0"/>
              </a:rPr>
              <a:t> luego de la destrucción masiva de viviendas </a:t>
            </a:r>
            <a:r>
              <a:rPr lang="es-ES" noProof="0" dirty="0">
                <a:latin typeface="Times New Roman" pitchFamily="18" charset="0"/>
              </a:rPr>
              <a:t>provocada por tifones</a:t>
            </a:r>
            <a:r>
              <a:rPr lang="es-ES" baseline="0" noProof="0" dirty="0">
                <a:latin typeface="Times New Roman" pitchFamily="18" charset="0"/>
              </a:rPr>
              <a:t> </a:t>
            </a:r>
            <a:r>
              <a:rPr lang="es-ES" noProof="0" dirty="0">
                <a:latin typeface="Times New Roman" pitchFamily="18" charset="0"/>
              </a:rPr>
              <a:t>(tifón Pablo de 2013:</a:t>
            </a:r>
            <a:r>
              <a:rPr lang="es-ES" baseline="0" noProof="0" dirty="0">
                <a:latin typeface="Times New Roman" pitchFamily="18" charset="0"/>
              </a:rPr>
              <a:t> </a:t>
            </a:r>
            <a:r>
              <a:rPr lang="es-ES" noProof="0" dirty="0">
                <a:latin typeface="Times New Roman" pitchFamily="18" charset="0"/>
              </a:rPr>
              <a:t>3.150 refugios; tifón Hayan de 2014:</a:t>
            </a:r>
            <a:r>
              <a:rPr lang="es-ES" baseline="0" noProof="0" dirty="0">
                <a:latin typeface="Times New Roman" pitchFamily="18" charset="0"/>
              </a:rPr>
              <a:t> </a:t>
            </a:r>
            <a:r>
              <a:rPr lang="es-ES" noProof="0" dirty="0">
                <a:latin typeface="Times New Roman" pitchFamily="18" charset="0"/>
              </a:rPr>
              <a:t>4.500 refugios).</a:t>
            </a:r>
          </a:p>
          <a:p>
            <a:pPr marL="0" indent="0">
              <a:buFontTx/>
              <a:buNone/>
              <a:defRPr/>
            </a:pPr>
            <a:r>
              <a:rPr lang="es-ES" noProof="0" dirty="0">
                <a:latin typeface="Times New Roman" pitchFamily="18" charset="0"/>
                <a:sym typeface="Wingdings" panose="05000000000000000000" pitchFamily="2" charset="2"/>
              </a:rPr>
              <a:t> Uso de madera local y hojas de bambú, capacitación y pago a trabajadores locales a través del método de dinero por trabajo</a:t>
            </a:r>
            <a:r>
              <a:rPr lang="es-ES" baseline="0" noProof="0" dirty="0">
                <a:latin typeface="Times New Roman" pitchFamily="18" charset="0"/>
                <a:sym typeface="Wingdings" panose="05000000000000000000" pitchFamily="2" charset="2"/>
              </a:rPr>
              <a:t> para corte de maderas, </a:t>
            </a:r>
            <a:r>
              <a:rPr lang="es-ES" noProof="0" dirty="0">
                <a:latin typeface="Times New Roman" pitchFamily="18" charset="0"/>
                <a:sym typeface="Wingdings" panose="05000000000000000000" pitchFamily="2" charset="2"/>
              </a:rPr>
              <a:t>recolección de</a:t>
            </a:r>
            <a:r>
              <a:rPr lang="es-ES" noProof="0" dirty="0"/>
              <a:t> grava, producción</a:t>
            </a:r>
            <a:r>
              <a:rPr lang="es-ES" baseline="0" noProof="0" dirty="0"/>
              <a:t> de</a:t>
            </a:r>
            <a:r>
              <a:rPr lang="es-ES" noProof="0" dirty="0"/>
              <a:t> hojas de bambú, carpintería, etc., </a:t>
            </a:r>
            <a:r>
              <a:rPr lang="es-ES" sz="1200" b="0" i="0" kern="1200" noProof="0" dirty="0">
                <a:solidFill>
                  <a:schemeClr val="tx1"/>
                </a:solidFill>
                <a:effectLst/>
                <a:latin typeface="+mn-lt"/>
                <a:ea typeface="+mn-ea"/>
                <a:cs typeface="+mn-cs"/>
              </a:rPr>
              <a:t>con el objetivo de asistir a </a:t>
            </a:r>
            <a:r>
              <a:rPr lang="es-ES" noProof="0" dirty="0"/>
              <a:t>los más vulnerables.</a:t>
            </a:r>
            <a:endParaRPr lang="es-ES" noProof="0" dirty="0">
              <a:latin typeface="Times New Roman" pitchFamily="18" charset="0"/>
            </a:endParaRPr>
          </a:p>
          <a:p>
            <a:pPr marL="168621" indent="-168621">
              <a:buFontTx/>
              <a:buChar char="-"/>
              <a:defRPr/>
            </a:pPr>
            <a:r>
              <a:rPr lang="es-ES" dirty="0">
                <a:latin typeface="Times New Roman" pitchFamily="18" charset="0"/>
              </a:rPr>
              <a:t>Construcción de </a:t>
            </a:r>
            <a:r>
              <a:rPr lang="es-ES" dirty="0">
                <a:latin typeface="+mn-lt"/>
              </a:rPr>
              <a:t>más</a:t>
            </a:r>
            <a:r>
              <a:rPr lang="es-ES" baseline="0" dirty="0">
                <a:latin typeface="+mn-lt"/>
              </a:rPr>
              <a:t> de</a:t>
            </a:r>
            <a:r>
              <a:rPr lang="es-ES" dirty="0"/>
              <a:t> 800 refugios en </a:t>
            </a:r>
            <a:r>
              <a:rPr lang="es-ES" b="1" dirty="0"/>
              <a:t>Costa de Marfil </a:t>
            </a:r>
            <a:r>
              <a:rPr lang="es-ES" dirty="0"/>
              <a:t>(2011) después de la crisis poselectoral que provocó incendios y destrucción de viviendas.</a:t>
            </a:r>
            <a:endParaRPr lang="es-ES" dirty="0">
              <a:latin typeface="Times New Roman" pitchFamily="18" charset="0"/>
            </a:endParaRPr>
          </a:p>
          <a:p>
            <a:pPr marL="0" indent="0">
              <a:buFontTx/>
              <a:buNone/>
              <a:defRPr/>
            </a:pPr>
            <a:r>
              <a:rPr lang="es-ES" dirty="0">
                <a:sym typeface="Wingdings" panose="05000000000000000000" pitchFamily="2" charset="2"/>
              </a:rPr>
              <a:t> Pago a la población local para la fabricación</a:t>
            </a:r>
            <a:r>
              <a:rPr lang="es-ES" baseline="0" dirty="0">
                <a:sym typeface="Wingdings" panose="05000000000000000000" pitchFamily="2" charset="2"/>
              </a:rPr>
              <a:t> de ladrillos de barro con cemento reforzado</a:t>
            </a:r>
            <a:r>
              <a:rPr lang="es-ES" dirty="0">
                <a:sym typeface="Wingdings" panose="05000000000000000000" pitchFamily="2" charset="2"/>
              </a:rPr>
              <a:t>, </a:t>
            </a:r>
            <a:r>
              <a:rPr lang="es-ES" dirty="0"/>
              <a:t>entrega de maderas y láminas de hierro, pago a carpinteros locales para la construcción, </a:t>
            </a:r>
            <a:r>
              <a:rPr lang="es-ES" sz="1200" b="0" i="0" kern="1200" noProof="0" dirty="0">
                <a:solidFill>
                  <a:schemeClr val="tx1"/>
                </a:solidFill>
                <a:effectLst/>
                <a:latin typeface="+mn-lt"/>
                <a:ea typeface="+mn-ea"/>
                <a:cs typeface="+mn-cs"/>
              </a:rPr>
              <a:t>con el objetivo de asistir a </a:t>
            </a:r>
            <a:r>
              <a:rPr lang="es-ES" noProof="0" dirty="0"/>
              <a:t>los más vulnerables.</a:t>
            </a:r>
            <a:endParaRPr lang="es-ES" noProof="0" dirty="0">
              <a:latin typeface="Times New Roman" pitchFamily="18" charset="0"/>
            </a:endParaRPr>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37</a:t>
            </a:fld>
            <a:endParaRPr lang="fr-CH"/>
          </a:p>
        </p:txBody>
      </p:sp>
    </p:spTree>
    <p:extLst>
      <p:ext uri="{BB962C8B-B14F-4D97-AF65-F5344CB8AC3E}">
        <p14:creationId xmlns:p14="http://schemas.microsoft.com/office/powerpoint/2010/main" val="15692526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38</a:t>
            </a:fld>
            <a:endParaRPr lang="fr-CH"/>
          </a:p>
        </p:txBody>
      </p:sp>
    </p:spTree>
    <p:extLst>
      <p:ext uri="{BB962C8B-B14F-4D97-AF65-F5344CB8AC3E}">
        <p14:creationId xmlns:p14="http://schemas.microsoft.com/office/powerpoint/2010/main" val="2801377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70A8F29F-3D94-4BEF-B98C-ECBAB131E6D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622DB823-D034-4520-93E2-B53CC3A4D082}" type="slidenum">
              <a:rPr lang="en-GB" altLang="fr-FR" smtClean="0"/>
              <a:pPr>
                <a:spcBef>
                  <a:spcPct val="0"/>
                </a:spcBef>
              </a:pPr>
              <a:t>39</a:t>
            </a:fld>
            <a:endParaRPr lang="en-GB" altLang="fr-FR"/>
          </a:p>
        </p:txBody>
      </p:sp>
      <p:sp>
        <p:nvSpPr>
          <p:cNvPr id="58371" name="Rectangle 1">
            <a:extLst>
              <a:ext uri="{FF2B5EF4-FFF2-40B4-BE49-F238E27FC236}">
                <a16:creationId xmlns:a16="http://schemas.microsoft.com/office/drawing/2014/main" id="{CD903E03-2EB3-40A7-B0AB-7FCC91DD408A}"/>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a:extLst>
              <a:ext uri="{FF2B5EF4-FFF2-40B4-BE49-F238E27FC236}">
                <a16:creationId xmlns:a16="http://schemas.microsoft.com/office/drawing/2014/main" id="{3FC9775F-61C1-482D-B008-C35CCFC2FEC8}"/>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CH" altLang="fr-FR">
              <a:latin typeface="Times New Roman" panose="02020603050405020304" pitchFamily="18" charset="0"/>
            </a:endParaRPr>
          </a:p>
        </p:txBody>
      </p:sp>
    </p:spTree>
    <p:extLst>
      <p:ext uri="{BB962C8B-B14F-4D97-AF65-F5344CB8AC3E}">
        <p14:creationId xmlns:p14="http://schemas.microsoft.com/office/powerpoint/2010/main" val="645099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0">
            <a:extLst>
              <a:ext uri="{FF2B5EF4-FFF2-40B4-BE49-F238E27FC236}">
                <a16:creationId xmlns:a16="http://schemas.microsoft.com/office/drawing/2014/main" id="{7802697F-3377-4BFA-82D4-7575A8EC56E5}"/>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9pPr>
          </a:lstStyle>
          <a:p>
            <a:pPr>
              <a:spcBef>
                <a:spcPct val="0"/>
              </a:spcBef>
              <a:buClrTx/>
              <a:buFontTx/>
              <a:buNone/>
            </a:pPr>
            <a:fld id="{946A9F6A-4EE1-477D-89F8-D125992AEE79}" type="slidenum">
              <a:rPr lang="en-GB" altLang="fr-FR" smtClean="0"/>
              <a:pPr>
                <a:spcBef>
                  <a:spcPct val="0"/>
                </a:spcBef>
                <a:buClrTx/>
                <a:buFontTx/>
                <a:buNone/>
              </a:pPr>
              <a:t>5</a:t>
            </a:fld>
            <a:endParaRPr lang="en-GB" altLang="fr-FR"/>
          </a:p>
        </p:txBody>
      </p:sp>
      <p:sp>
        <p:nvSpPr>
          <p:cNvPr id="37891" name="Text Box 1">
            <a:extLst>
              <a:ext uri="{FF2B5EF4-FFF2-40B4-BE49-F238E27FC236}">
                <a16:creationId xmlns:a16="http://schemas.microsoft.com/office/drawing/2014/main" id="{3DCE1CCD-2618-4D0C-BA6E-1607154C0760}"/>
              </a:ext>
            </a:extLst>
          </p:cNvPr>
          <p:cNvSpPr txBox="1">
            <a:spLocks noChangeArrowheads="1"/>
          </p:cNvSpPr>
          <p:nvPr/>
        </p:nvSpPr>
        <p:spPr bwMode="auto">
          <a:xfrm>
            <a:off x="2228850" y="746125"/>
            <a:ext cx="2339975" cy="37226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722" tIns="45861" rIns="91722" bIns="45861"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nSpc>
                <a:spcPct val="86000"/>
              </a:lnSpc>
              <a:spcBef>
                <a:spcPct val="0"/>
              </a:spcBef>
            </a:pPr>
            <a:endParaRPr lang="en-US" altLang="fr-FR" sz="2400">
              <a:solidFill>
                <a:schemeClr val="bg1"/>
              </a:solidFill>
            </a:endParaRPr>
          </a:p>
        </p:txBody>
      </p:sp>
      <p:sp>
        <p:nvSpPr>
          <p:cNvPr id="37892" name="Rectangle 2">
            <a:extLst>
              <a:ext uri="{FF2B5EF4-FFF2-40B4-BE49-F238E27FC236}">
                <a16:creationId xmlns:a16="http://schemas.microsoft.com/office/drawing/2014/main" id="{D57F38AA-0F0A-461A-B2C3-4E80F8AD34B1}"/>
              </a:ext>
            </a:extLst>
          </p:cNvPr>
          <p:cNvSpPr>
            <a:spLocks noGrp="1" noChangeArrowheads="1"/>
          </p:cNvSpPr>
          <p:nvPr>
            <p:ph type="body"/>
          </p:nvPr>
        </p:nvSpPr>
        <p:spPr>
          <a:xfrm>
            <a:off x="906463" y="4714875"/>
            <a:ext cx="4983162"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sz="1200" b="0" i="0" u="none" strike="noStrike" kern="1200" baseline="0" noProof="0" dirty="0">
                <a:solidFill>
                  <a:schemeClr val="tx1"/>
                </a:solidFill>
                <a:latin typeface="+mn-lt"/>
                <a:ea typeface="+mn-ea"/>
                <a:cs typeface="+mn-cs"/>
              </a:rPr>
              <a:t>Las condiciones características de un desplazamiento forzado pueden incidir profundamente en la salud y en el bienestar de individuos y comunidades.</a:t>
            </a:r>
          </a:p>
          <a:p>
            <a:r>
              <a:rPr lang="es-ES" sz="1200" b="0" i="0" u="none" strike="noStrike" kern="1200" baseline="0" noProof="0" dirty="0">
                <a:solidFill>
                  <a:schemeClr val="tx1"/>
                </a:solidFill>
                <a:latin typeface="+mn-lt"/>
                <a:ea typeface="+mn-ea"/>
                <a:cs typeface="+mn-cs"/>
              </a:rPr>
              <a:t>Los conflictos, desplazamientos y otras violaciones de los derechos humanos, junto con la falta de acceso a un refugio adecuado, saneamiento, alimentos y agua potable, pueden socavar </a:t>
            </a:r>
            <a:r>
              <a:rPr lang="es-ES" dirty="0"/>
              <a:t>gravemente la capacidad de las personas para prevenir y dar respuesta a los riesgos relacionados con la salud en su entorno.</a:t>
            </a:r>
            <a:endParaRPr lang="es-ES" altLang="fr-FR" noProof="0" dirty="0">
              <a:latin typeface="Times New Roman" panose="02020603050405020304" pitchFamily="18" charset="0"/>
            </a:endParaRPr>
          </a:p>
        </p:txBody>
      </p:sp>
    </p:spTree>
    <p:extLst>
      <p:ext uri="{BB962C8B-B14F-4D97-AF65-F5344CB8AC3E}">
        <p14:creationId xmlns:p14="http://schemas.microsoft.com/office/powerpoint/2010/main" val="277523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C9789595-51F0-45CE-AA97-97587C5F8CA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9pPr>
          </a:lstStyle>
          <a:p>
            <a:pPr>
              <a:spcBef>
                <a:spcPct val="0"/>
              </a:spcBef>
            </a:pPr>
            <a:fld id="{A194497C-E8B8-404C-8D2A-AD6FB4B2AFC2}" type="slidenum">
              <a:rPr lang="fr-CH" altLang="fr-FR" smtClean="0">
                <a:ea typeface="Arial Unicode MS" panose="020B0604020202020204" pitchFamily="34" charset="-128"/>
              </a:rPr>
              <a:pPr>
                <a:spcBef>
                  <a:spcPct val="0"/>
                </a:spcBef>
              </a:pPr>
              <a:t>6</a:t>
            </a:fld>
            <a:endParaRPr lang="fr-CH" altLang="fr-FR">
              <a:ea typeface="Arial Unicode MS" panose="020B0604020202020204" pitchFamily="34" charset="-128"/>
            </a:endParaRPr>
          </a:p>
        </p:txBody>
      </p:sp>
      <p:sp>
        <p:nvSpPr>
          <p:cNvPr id="15363" name="Rectangle 1">
            <a:extLst>
              <a:ext uri="{FF2B5EF4-FFF2-40B4-BE49-F238E27FC236}">
                <a16:creationId xmlns:a16="http://schemas.microsoft.com/office/drawing/2014/main" id="{F5F61E76-B0FD-418F-87B1-7F403E7840C9}"/>
              </a:ext>
            </a:extLst>
          </p:cNvPr>
          <p:cNvSpPr>
            <a:spLocks noGrp="1" noRot="1" noChangeAspect="1" noChangeArrowheads="1" noTextEdit="1"/>
          </p:cNvSpPr>
          <p:nvPr>
            <p:ph type="sldImg"/>
          </p:nvPr>
        </p:nvSpPr>
        <p:spPr>
          <a:xfrm>
            <a:off x="87313" y="742950"/>
            <a:ext cx="6623050" cy="37258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8B611DEA-1DF0-4DA5-BD72-AC3D35CD4E7B}"/>
              </a:ext>
            </a:extLst>
          </p:cNvPr>
          <p:cNvSpPr>
            <a:spLocks noGrp="1" noChangeArrowheads="1"/>
          </p:cNvSpPr>
          <p:nvPr>
            <p:ph type="body" idx="1"/>
          </p:nvPr>
        </p:nvSpPr>
        <p:spPr>
          <a:xfrm>
            <a:off x="681038" y="4716463"/>
            <a:ext cx="5437187" cy="44735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altLang="fr-FR" noProof="0" dirty="0">
                <a:latin typeface="Times New Roman" panose="02020603050405020304" pitchFamily="18" charset="0"/>
              </a:rPr>
              <a:t>Ejercicio grupal de diez minutos.</a:t>
            </a:r>
          </a:p>
        </p:txBody>
      </p:sp>
    </p:spTree>
    <p:extLst>
      <p:ext uri="{BB962C8B-B14F-4D97-AF65-F5344CB8AC3E}">
        <p14:creationId xmlns:p14="http://schemas.microsoft.com/office/powerpoint/2010/main" val="217677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7</a:t>
            </a:fld>
            <a:endParaRPr lang="fr-CH"/>
          </a:p>
        </p:txBody>
      </p:sp>
    </p:spTree>
    <p:extLst>
      <p:ext uri="{BB962C8B-B14F-4D97-AF65-F5344CB8AC3E}">
        <p14:creationId xmlns:p14="http://schemas.microsoft.com/office/powerpoint/2010/main" val="2683681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C9789595-51F0-45CE-AA97-97587C5F8CA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9pPr>
          </a:lstStyle>
          <a:p>
            <a:pPr>
              <a:spcBef>
                <a:spcPct val="0"/>
              </a:spcBef>
            </a:pPr>
            <a:fld id="{A194497C-E8B8-404C-8D2A-AD6FB4B2AFC2}" type="slidenum">
              <a:rPr lang="fr-CH" altLang="fr-FR" smtClean="0">
                <a:ea typeface="Arial Unicode MS" panose="020B0604020202020204" pitchFamily="34" charset="-128"/>
              </a:rPr>
              <a:pPr>
                <a:spcBef>
                  <a:spcPct val="0"/>
                </a:spcBef>
              </a:pPr>
              <a:t>8</a:t>
            </a:fld>
            <a:endParaRPr lang="fr-CH" altLang="fr-FR">
              <a:ea typeface="Arial Unicode MS" panose="020B0604020202020204" pitchFamily="34" charset="-128"/>
            </a:endParaRPr>
          </a:p>
        </p:txBody>
      </p:sp>
      <p:sp>
        <p:nvSpPr>
          <p:cNvPr id="15363" name="Rectangle 1">
            <a:extLst>
              <a:ext uri="{FF2B5EF4-FFF2-40B4-BE49-F238E27FC236}">
                <a16:creationId xmlns:a16="http://schemas.microsoft.com/office/drawing/2014/main" id="{F5F61E76-B0FD-418F-87B1-7F403E7840C9}"/>
              </a:ext>
            </a:extLst>
          </p:cNvPr>
          <p:cNvSpPr>
            <a:spLocks noGrp="1" noRot="1" noChangeAspect="1" noChangeArrowheads="1" noTextEdit="1"/>
          </p:cNvSpPr>
          <p:nvPr>
            <p:ph type="sldImg"/>
          </p:nvPr>
        </p:nvSpPr>
        <p:spPr>
          <a:xfrm>
            <a:off x="87313" y="742950"/>
            <a:ext cx="6623050" cy="37258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8B611DEA-1DF0-4DA5-BD72-AC3D35CD4E7B}"/>
              </a:ext>
            </a:extLst>
          </p:cNvPr>
          <p:cNvSpPr>
            <a:spLocks noGrp="1" noChangeArrowheads="1"/>
          </p:cNvSpPr>
          <p:nvPr>
            <p:ph type="body" idx="1"/>
          </p:nvPr>
        </p:nvSpPr>
        <p:spPr>
          <a:xfrm>
            <a:off x="681038" y="4716463"/>
            <a:ext cx="5437187" cy="44735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altLang="fr-FR" noProof="0" dirty="0">
                <a:latin typeface="Times New Roman" panose="02020603050405020304" pitchFamily="18" charset="0"/>
              </a:rPr>
              <a:t>Ejercicio grupal de diez minutos.</a:t>
            </a:r>
          </a:p>
        </p:txBody>
      </p:sp>
    </p:spTree>
    <p:extLst>
      <p:ext uri="{BB962C8B-B14F-4D97-AF65-F5344CB8AC3E}">
        <p14:creationId xmlns:p14="http://schemas.microsoft.com/office/powerpoint/2010/main" val="2443263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AF01C856-9DC1-40AD-A987-5486FEFB489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40566CEE-C211-4200-BE59-40D9257EDB4C}" type="slidenum">
              <a:rPr lang="en-GB" altLang="fr-FR" smtClean="0"/>
              <a:pPr>
                <a:spcBef>
                  <a:spcPct val="0"/>
                </a:spcBef>
              </a:pPr>
              <a:t>9</a:t>
            </a:fld>
            <a:endParaRPr lang="en-GB" altLang="fr-FR"/>
          </a:p>
        </p:txBody>
      </p:sp>
      <p:sp>
        <p:nvSpPr>
          <p:cNvPr id="17411" name="Rectangle 1">
            <a:extLst>
              <a:ext uri="{FF2B5EF4-FFF2-40B4-BE49-F238E27FC236}">
                <a16:creationId xmlns:a16="http://schemas.microsoft.com/office/drawing/2014/main" id="{BDE12EFC-A44F-42D8-9F9C-81D3D744D9F1}"/>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a:extLst>
              <a:ext uri="{FF2B5EF4-FFF2-40B4-BE49-F238E27FC236}">
                <a16:creationId xmlns:a16="http://schemas.microsoft.com/office/drawing/2014/main" id="{F6EFB376-EB1C-4188-B6EE-E613D1D7D454}"/>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indent="0">
              <a:buFont typeface="Arial" panose="020B0604020202020204" pitchFamily="34" charset="0"/>
              <a:buNone/>
            </a:pPr>
            <a:r>
              <a:rPr lang="es-ES" altLang="fr-FR" b="1" noProof="0" dirty="0">
                <a:latin typeface="Times New Roman" panose="02020603050405020304" pitchFamily="18" charset="0"/>
              </a:rPr>
              <a:t>Familias de acogida: </a:t>
            </a:r>
            <a:r>
              <a:rPr lang="es-ES" sz="1200" b="0" i="0" kern="1200" dirty="0">
                <a:solidFill>
                  <a:schemeClr val="tx1"/>
                </a:solidFill>
                <a:effectLst/>
                <a:latin typeface="+mn-lt"/>
                <a:ea typeface="+mn-ea"/>
                <a:cs typeface="+mn-cs"/>
              </a:rPr>
              <a:t>generalmente en casas, apartamentos u otras instalaciones de familiares o amigos (¡Suele ser la opción preferida y la</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más común para las poblaciones desplazadas!).</a:t>
            </a:r>
            <a:endParaRPr lang="es-ES" altLang="fr-FR" noProof="0" dirty="0">
              <a:latin typeface="Times New Roman" panose="02020603050405020304" pitchFamily="18" charset="0"/>
              <a:sym typeface="Wingdings" panose="05000000000000000000" pitchFamily="2" charset="2"/>
            </a:endParaRPr>
          </a:p>
          <a:p>
            <a:pPr marL="171450" indent="-171450">
              <a:buFont typeface="Wingdings" panose="05000000000000000000" pitchFamily="2" charset="2"/>
              <a:buChar char="à"/>
            </a:pPr>
            <a:r>
              <a:rPr lang="es-ES" dirty="0"/>
              <a:t>Las personas desplazadas en familias de acogida suelen tener menos necesidades, ya que están integradas, cuentan con el apoyo de quienes</a:t>
            </a:r>
            <a:r>
              <a:rPr lang="es-ES" baseline="0" dirty="0"/>
              <a:t> las acogen</a:t>
            </a:r>
            <a:r>
              <a:rPr lang="es-ES" dirty="0"/>
              <a:t> y pueden beneficiarse de la infraestructura y los servicios existentes. No obstante, ¡tienen necesidades!</a:t>
            </a:r>
          </a:p>
          <a:p>
            <a:pPr marL="171450" indent="-171450">
              <a:buFont typeface="Wingdings" panose="05000000000000000000" pitchFamily="2" charset="2"/>
              <a:buChar char="à"/>
            </a:pPr>
            <a:r>
              <a:rPr lang="es-ES" dirty="0"/>
              <a:t>Las</a:t>
            </a:r>
            <a:r>
              <a:rPr lang="es-ES" baseline="0" dirty="0"/>
              <a:t> personas</a:t>
            </a:r>
            <a:r>
              <a:rPr lang="es-ES" dirty="0"/>
              <a:t> de acogida también las tienen, ya que, a menudo, sus recursos están </a:t>
            </a:r>
            <a:r>
              <a:rPr lang="es-ES" dirty="0" err="1"/>
              <a:t>sobreexigidos</a:t>
            </a:r>
            <a:r>
              <a:rPr lang="es-ES" altLang="fr-FR" noProof="0" dirty="0">
                <a:latin typeface="Times New Roman" panose="02020603050405020304" pitchFamily="18" charset="0"/>
                <a:sym typeface="Wingdings" panose="05000000000000000000" pitchFamily="2" charset="2"/>
              </a:rPr>
              <a:t>.</a:t>
            </a:r>
          </a:p>
          <a:p>
            <a:pPr marL="0" indent="0">
              <a:buFont typeface="Arial" panose="020B0604020202020204" pitchFamily="34" charset="0"/>
              <a:buNone/>
            </a:pPr>
            <a:r>
              <a:rPr lang="es-ES" altLang="fr-FR" b="1" noProof="0" dirty="0" err="1">
                <a:latin typeface="Times New Roman" panose="02020603050405020304" pitchFamily="18" charset="0"/>
              </a:rPr>
              <a:t>Autoasentamientos</a:t>
            </a:r>
            <a:r>
              <a:rPr lang="es-ES" altLang="fr-FR" b="1" noProof="0" dirty="0">
                <a:latin typeface="Times New Roman" panose="02020603050405020304" pitchFamily="18" charset="0"/>
              </a:rPr>
              <a:t> rurales: </a:t>
            </a:r>
            <a:r>
              <a:rPr lang="es-ES" altLang="fr-FR" b="0" noProof="0" dirty="0">
                <a:latin typeface="Times New Roman" panose="02020603050405020304" pitchFamily="18" charset="0"/>
              </a:rPr>
              <a:t>alquiler</a:t>
            </a:r>
            <a:r>
              <a:rPr lang="es-ES" altLang="fr-FR" b="0" baseline="0" noProof="0" dirty="0">
                <a:latin typeface="Times New Roman" panose="02020603050405020304" pitchFamily="18" charset="0"/>
              </a:rPr>
              <a:t> u ocupación de edificios o apartamentos en las ciudades.</a:t>
            </a:r>
            <a:endParaRPr lang="es-ES" altLang="fr-FR" b="0" noProof="0" dirty="0">
              <a:latin typeface="Times New Roman" panose="02020603050405020304" pitchFamily="18" charset="0"/>
            </a:endParaRPr>
          </a:p>
          <a:p>
            <a:pPr marL="171450" indent="-171450">
              <a:buFont typeface="Wingdings" panose="05000000000000000000" pitchFamily="2" charset="2"/>
              <a:buChar char="à"/>
            </a:pPr>
            <a:r>
              <a:rPr lang="es-ES" altLang="fr-FR" b="0" noProof="0" dirty="0">
                <a:latin typeface="Times New Roman" panose="02020603050405020304" pitchFamily="18" charset="0"/>
                <a:sym typeface="Wingdings" panose="05000000000000000000" pitchFamily="2" charset="2"/>
              </a:rPr>
              <a:t>Por</a:t>
            </a:r>
            <a:r>
              <a:rPr lang="es-ES" altLang="fr-FR" b="0" baseline="0" noProof="0" dirty="0">
                <a:latin typeface="Times New Roman" panose="02020603050405020304" pitchFamily="18" charset="0"/>
                <a:sym typeface="Wingdings" panose="05000000000000000000" pitchFamily="2" charset="2"/>
              </a:rPr>
              <a:t> lo general, l</a:t>
            </a:r>
            <a:r>
              <a:rPr lang="es-ES" altLang="fr-FR" b="0" noProof="0" dirty="0">
                <a:latin typeface="Times New Roman" panose="02020603050405020304" pitchFamily="18" charset="0"/>
                <a:sym typeface="Wingdings" panose="05000000000000000000" pitchFamily="2" charset="2"/>
              </a:rPr>
              <a:t>as poblaciones de las ciudades </a:t>
            </a:r>
            <a:r>
              <a:rPr lang="es-ES" dirty="0"/>
              <a:t>dependen enormemente de los servicios públicos (agua, alimentos, electricidad, clínicas, etc.) y la satisfacción de sus necesidades depende, en gran medida, de la disponibilidad de esos servicios.</a:t>
            </a:r>
            <a:endParaRPr lang="es-ES" altLang="fr-FR" b="0" noProof="0" dirty="0">
              <a:latin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b="1" dirty="0" err="1">
                <a:solidFill>
                  <a:schemeClr val="accent1">
                    <a:lumMod val="75000"/>
                  </a:schemeClr>
                </a:solidFill>
                <a:latin typeface="+mn-lt"/>
              </a:rPr>
              <a:t>Autoasentamientos</a:t>
            </a:r>
            <a:r>
              <a:rPr lang="es-ES" sz="1200" b="1" dirty="0">
                <a:solidFill>
                  <a:schemeClr val="accent1">
                    <a:lumMod val="75000"/>
                  </a:schemeClr>
                </a:solidFill>
                <a:latin typeface="+mn-lt"/>
              </a:rPr>
              <a:t> urbanos</a:t>
            </a:r>
            <a:r>
              <a:rPr lang="es-ES" altLang="fr-FR" b="1" noProof="0" dirty="0">
                <a:latin typeface="Times New Roman" panose="02020603050405020304" pitchFamily="18" charset="0"/>
              </a:rPr>
              <a:t>: </a:t>
            </a:r>
            <a:r>
              <a:rPr lang="es-ES" altLang="fr-FR" b="0" noProof="0" dirty="0">
                <a:latin typeface="Times New Roman" panose="02020603050405020304" pitchFamily="18" charset="0"/>
              </a:rPr>
              <a:t>construcción de refugios rurales simples o</a:t>
            </a:r>
            <a:r>
              <a:rPr lang="es-ES" altLang="fr-FR" b="0" baseline="0" noProof="0" dirty="0">
                <a:latin typeface="Times New Roman" panose="02020603050405020304" pitchFamily="18" charset="0"/>
              </a:rPr>
              <a:t> alquiler u ocupación de edificios o pueblos.</a:t>
            </a:r>
            <a:endParaRPr lang="es-ES" altLang="fr-FR" b="0" noProof="0" dirty="0">
              <a:latin typeface="Times New Roman" panose="02020603050405020304" pitchFamily="18" charset="0"/>
            </a:endParaRPr>
          </a:p>
          <a:p>
            <a:pPr marL="171450" indent="-171450">
              <a:buFont typeface="Wingdings" panose="05000000000000000000" pitchFamily="2" charset="2"/>
              <a:buChar char="à"/>
            </a:pPr>
            <a:r>
              <a:rPr lang="es-ES" altLang="fr-FR" noProof="0" dirty="0">
                <a:latin typeface="Times New Roman" panose="02020603050405020304" pitchFamily="18" charset="0"/>
              </a:rPr>
              <a:t>A pesar de que suele haber falta de servicios públicos, suele ser más fácil autoabastecerse </a:t>
            </a:r>
            <a:r>
              <a:rPr lang="es-ES" altLang="fr-FR" noProof="0" dirty="0">
                <a:latin typeface="+mn-lt"/>
              </a:rPr>
              <a:t>e</a:t>
            </a:r>
            <a:r>
              <a:rPr lang="es-ES" dirty="0"/>
              <a:t>n el entorno rural si la naturaleza circundante</a:t>
            </a:r>
            <a:r>
              <a:rPr lang="es-ES" baseline="0" dirty="0"/>
              <a:t> </a:t>
            </a:r>
            <a:r>
              <a:rPr lang="es-ES" dirty="0"/>
              <a:t>ofrece los suministros básicos (tierra, madera, agua, etc.)</a:t>
            </a:r>
            <a:r>
              <a:rPr lang="es-ES" altLang="fr-FR" noProof="0" dirty="0">
                <a:latin typeface="Times New Roman" panose="02020603050405020304" pitchFamily="18" charset="0"/>
              </a:rPr>
              <a:t>. </a:t>
            </a:r>
          </a:p>
          <a:p>
            <a:pPr marL="171450" indent="-171450">
              <a:buFont typeface="Wingdings" panose="05000000000000000000" pitchFamily="2" charset="2"/>
              <a:buChar char="à"/>
            </a:pPr>
            <a:r>
              <a:rPr lang="es-ES" dirty="0"/>
              <a:t>Generalmente, </a:t>
            </a:r>
            <a:r>
              <a:rPr lang="en-GB" noProof="0" dirty="0">
                <a:latin typeface="Times New Roman" panose="02020603050405020304" pitchFamily="18" charset="0"/>
              </a:rPr>
              <a:t>s</a:t>
            </a:r>
            <a:r>
              <a:rPr lang="en-GB" altLang="fr-FR" noProof="0" dirty="0">
                <a:latin typeface="Times New Roman" panose="02020603050405020304" pitchFamily="18" charset="0"/>
              </a:rPr>
              <a:t>in embargo, </a:t>
            </a:r>
            <a:r>
              <a:rPr lang="es-ES" dirty="0"/>
              <a:t>hay necesidades fundamentales que deben abordarse, como el suministro de agua, el saneamiento y</a:t>
            </a:r>
            <a:r>
              <a:rPr lang="es-ES" baseline="0" dirty="0"/>
              <a:t> la</a:t>
            </a:r>
            <a:r>
              <a:rPr lang="es-ES" dirty="0"/>
              <a:t> higiene, el alojamiento, los servicios médicos</a:t>
            </a:r>
            <a:r>
              <a:rPr lang="en-US" altLang="fr-FR" dirty="0">
                <a:latin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s-ES" sz="1200" b="1" dirty="0">
                <a:solidFill>
                  <a:schemeClr val="accent1">
                    <a:lumMod val="75000"/>
                  </a:schemeClr>
                </a:solidFill>
                <a:latin typeface="+mn-lt"/>
              </a:rPr>
              <a:t>Campamentos </a:t>
            </a:r>
            <a:r>
              <a:rPr lang="es-ES" sz="1200" b="1" dirty="0" err="1">
                <a:solidFill>
                  <a:schemeClr val="accent1">
                    <a:lumMod val="75000"/>
                  </a:schemeClr>
                </a:solidFill>
                <a:latin typeface="+mn-lt"/>
              </a:rPr>
              <a:t>autoasentados</a:t>
            </a:r>
            <a:r>
              <a:rPr lang="en-US" altLang="fr-FR" b="1" dirty="0">
                <a:latin typeface="Times New Roman" panose="02020603050405020304" pitchFamily="18" charset="0"/>
              </a:rPr>
              <a:t>: </a:t>
            </a:r>
            <a:r>
              <a:rPr lang="es-ES" sz="1200" b="0" i="0" kern="1200" dirty="0">
                <a:solidFill>
                  <a:schemeClr val="tx1"/>
                </a:solidFill>
                <a:effectLst/>
                <a:latin typeface="+mn-lt"/>
                <a:ea typeface="+mn-ea"/>
                <a:cs typeface="+mn-cs"/>
              </a:rPr>
              <a:t>refugios improvisados y ​​establecidos</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frecuentemente en espacios públicos, como iglesias o establecimientos escolares, campos de fútbol, ​​estadios, etc., donde las personas desplazadas se sienten protegidas o seguras.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s-ES" dirty="0"/>
              <a:t>A menudo, se trata de refugios improvisados </a:t>
            </a:r>
            <a:r>
              <a:rPr lang="es-ES" baseline="0" dirty="0"/>
              <a:t>y</a:t>
            </a:r>
            <a:r>
              <a:rPr lang="es-ES" dirty="0"/>
              <a:t> superpoblados,</a:t>
            </a:r>
            <a:r>
              <a:rPr lang="es-ES" baseline="0" dirty="0"/>
              <a:t> que no cuentan con servicios de</a:t>
            </a:r>
            <a:r>
              <a:rPr lang="es-ES" dirty="0"/>
              <a:t> saneamiento e higiene, y otros servicios básicos.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s-ES" altLang="fr-FR" b="1" noProof="0" dirty="0">
                <a:latin typeface="Times New Roman" panose="02020603050405020304" pitchFamily="18" charset="0"/>
              </a:rPr>
              <a:t>Centros</a:t>
            </a:r>
            <a:r>
              <a:rPr lang="es-ES" altLang="fr-FR" b="1" baseline="0" noProof="0" dirty="0">
                <a:latin typeface="Times New Roman" panose="02020603050405020304" pitchFamily="18" charset="0"/>
              </a:rPr>
              <a:t> colectivos</a:t>
            </a:r>
            <a:r>
              <a:rPr lang="es-ES" altLang="fr-FR" b="1" noProof="0" dirty="0">
                <a:latin typeface="Times New Roman" panose="02020603050405020304" pitchFamily="18" charset="0"/>
              </a:rPr>
              <a:t>: </a:t>
            </a:r>
            <a:r>
              <a:rPr lang="es-ES" altLang="fr-FR" b="0" noProof="0" dirty="0">
                <a:latin typeface="Times New Roman" panose="02020603050405020304" pitchFamily="18" charset="0"/>
              </a:rPr>
              <a:t>establecidos </a:t>
            </a:r>
            <a:r>
              <a:rPr lang="es-ES" noProof="0" dirty="0"/>
              <a:t>generalmente en edificios públicos, como escuelas, iglesias, fábricas, y asignados por las autoridades, pero a menudo, superpoblados.</a:t>
            </a:r>
            <a:endParaRPr lang="es-ES" altLang="fr-FR" b="0" noProof="0" dirty="0">
              <a:latin typeface="Times New Roman" panose="02020603050405020304" pitchFamily="18" charset="0"/>
            </a:endParaRPr>
          </a:p>
          <a:p>
            <a:pPr marL="171450" indent="-171450">
              <a:buFont typeface="Wingdings" panose="05000000000000000000" pitchFamily="2" charset="2"/>
              <a:buChar char="à"/>
            </a:pPr>
            <a:r>
              <a:rPr lang="es-ES" dirty="0"/>
              <a:t>Por lo general, disponen de algunas instalaciones e infraestructura, como agua, baños, electricidad, alojamiento, etc., pero a menudo son insuficientes. Necesitan rehabilitación, ampliación, mejoras...</a:t>
            </a:r>
          </a:p>
          <a:p>
            <a:pPr marL="0" indent="0">
              <a:buFont typeface="Wingdings" panose="05000000000000000000" pitchFamily="2" charset="2"/>
              <a:buNone/>
            </a:pPr>
            <a:r>
              <a:rPr lang="es-ES" altLang="fr-FR" b="1" noProof="0" dirty="0">
                <a:latin typeface="Times New Roman" panose="02020603050405020304" pitchFamily="18" charset="0"/>
                <a:sym typeface="Wingdings" panose="05000000000000000000" pitchFamily="2" charset="2"/>
              </a:rPr>
              <a:t>Campamentos planificados</a:t>
            </a:r>
            <a:r>
              <a:rPr lang="es-ES" altLang="fr-FR" b="0" noProof="0" dirty="0">
                <a:latin typeface="Times New Roman" panose="02020603050405020304" pitchFamily="18" charset="0"/>
                <a:sym typeface="Wingdings" panose="05000000000000000000" pitchFamily="2" charset="2"/>
              </a:rPr>
              <a:t>: </a:t>
            </a:r>
            <a:r>
              <a:rPr lang="es-ES" noProof="0" dirty="0"/>
              <a:t>diseñados y asignados </a:t>
            </a:r>
            <a:r>
              <a:rPr lang="es-ES" altLang="fr-FR" b="0" noProof="0" dirty="0">
                <a:latin typeface="+mn-lt"/>
                <a:sym typeface="Wingdings" panose="05000000000000000000" pitchFamily="2" charset="2"/>
              </a:rPr>
              <a:t>g</a:t>
            </a:r>
            <a:r>
              <a:rPr lang="es-ES" noProof="0" dirty="0"/>
              <a:t>eneralmente por las autoridades, con el apoyo habitual de organizaciones humanitarias</a:t>
            </a:r>
            <a:r>
              <a:rPr lang="es-ES" altLang="fr-FR" b="0" noProof="0" dirty="0">
                <a:latin typeface="Times New Roman" panose="02020603050405020304" pitchFamily="18" charset="0"/>
                <a:sym typeface="Wingdings" panose="05000000000000000000" pitchFamily="2" charset="2"/>
              </a:rPr>
              <a:t>. </a:t>
            </a:r>
          </a:p>
          <a:p>
            <a:pPr marL="171450" indent="-171450">
              <a:buFont typeface="Wingdings" panose="05000000000000000000" pitchFamily="2" charset="2"/>
              <a:buChar char="à"/>
            </a:pPr>
            <a:r>
              <a:rPr lang="es-ES" altLang="fr-FR" b="0" noProof="0" dirty="0">
                <a:latin typeface="Times New Roman" panose="02020603050405020304" pitchFamily="18" charset="0"/>
                <a:sym typeface="Wingdings" panose="05000000000000000000" pitchFamily="2" charset="2"/>
              </a:rPr>
              <a:t>Si se respetan las directrices y normas, los campamentos diseñados </a:t>
            </a:r>
            <a:r>
              <a:rPr lang="es-ES" noProof="0" dirty="0"/>
              <a:t>deben proporcionar una vida digna a las poblaciones desplazadas.</a:t>
            </a:r>
            <a:endParaRPr lang="es-ES" altLang="fr-FR" b="0" noProof="0" dirty="0">
              <a:latin typeface="Times New Roman" panose="02020603050405020304" pitchFamily="18" charset="0"/>
              <a:sym typeface="Wingdings" panose="05000000000000000000" pitchFamily="2" charset="2"/>
            </a:endParaRPr>
          </a:p>
          <a:p>
            <a:pPr marL="171450" indent="-171450">
              <a:buFont typeface="Wingdings" panose="05000000000000000000" pitchFamily="2" charset="2"/>
              <a:buChar char="à"/>
            </a:pPr>
            <a:r>
              <a:rPr lang="es-ES" altLang="fr-FR" b="0" noProof="0" dirty="0">
                <a:latin typeface="Times New Roman" panose="02020603050405020304" pitchFamily="18" charset="0"/>
                <a:sym typeface="Wingdings" panose="05000000000000000000" pitchFamily="2" charset="2"/>
              </a:rPr>
              <a:t>Requieren</a:t>
            </a:r>
            <a:r>
              <a:rPr lang="es-ES" altLang="fr-FR" b="0" baseline="0" noProof="0" dirty="0">
                <a:latin typeface="Times New Roman" panose="02020603050405020304" pitchFamily="18" charset="0"/>
                <a:sym typeface="Wingdings" panose="05000000000000000000" pitchFamily="2" charset="2"/>
              </a:rPr>
              <a:t> asistencia hasta que se cumplan las normas</a:t>
            </a:r>
            <a:r>
              <a:rPr lang="es-ES" altLang="fr-FR" b="0" noProof="0" dirty="0">
                <a:latin typeface="Times New Roman" panose="02020603050405020304" pitchFamily="18" charset="0"/>
                <a:sym typeface="Wingdings" panose="05000000000000000000" pitchFamily="2" charset="2"/>
              </a:rPr>
              <a:t>. En general, los campamentos se agrandan debido a la llegada de más</a:t>
            </a:r>
            <a:r>
              <a:rPr lang="es-ES" altLang="fr-FR" b="0" baseline="0" noProof="0" dirty="0">
                <a:latin typeface="Times New Roman" panose="02020603050405020304" pitchFamily="18" charset="0"/>
                <a:sym typeface="Wingdings" panose="05000000000000000000" pitchFamily="2" charset="2"/>
              </a:rPr>
              <a:t> personas desplazadas que necesitan más espacio, infraestructura y asistencia.</a:t>
            </a:r>
            <a:endParaRPr lang="es-ES" altLang="fr-FR" b="0" noProof="0" dirty="0">
              <a:latin typeface="Times New Roman" panose="02020603050405020304" pitchFamily="18" charset="0"/>
              <a:sym typeface="Wingdings" panose="05000000000000000000" pitchFamily="2" charset="2"/>
            </a:endParaRPr>
          </a:p>
          <a:p>
            <a:pPr marL="171450" indent="-171450">
              <a:buFont typeface="Wingdings" panose="05000000000000000000" pitchFamily="2" charset="2"/>
              <a:buChar char="à"/>
            </a:pPr>
            <a:r>
              <a:rPr lang="es-ES" dirty="0"/>
              <a:t>Normalmente, son una solución secundaria para reasentar a los desplazados en otros lugares informales.</a:t>
            </a:r>
          </a:p>
          <a:p>
            <a:pPr marL="171450" indent="-171450">
              <a:buFont typeface="Wingdings" panose="05000000000000000000" pitchFamily="2" charset="2"/>
              <a:buChar char="à"/>
            </a:pPr>
            <a:r>
              <a:rPr lang="en-US" altLang="fr-FR" b="0" dirty="0">
                <a:latin typeface="Times New Roman" panose="02020603050405020304" pitchFamily="18" charset="0"/>
                <a:sym typeface="Wingdings" panose="05000000000000000000" pitchFamily="2" charset="2"/>
              </a:rPr>
              <a:t>Sin embargo, </a:t>
            </a:r>
            <a:r>
              <a:rPr lang="es-ES" dirty="0"/>
              <a:t>no suelen ser una solución que prefieran los gobiernos (difíciles de disolver, problemas de aceptación, inconvenientes con la población local).</a:t>
            </a:r>
            <a:r>
              <a:rPr lang="es-ES" baseline="0" dirty="0"/>
              <a:t> E</a:t>
            </a:r>
            <a:r>
              <a:rPr lang="es-ES" dirty="0"/>
              <a:t>n ocasiones, esta solución es complicada y requiere mucho tiempo de negociación.</a:t>
            </a:r>
            <a:endParaRPr lang="fr-CH" altLang="fr-FR" dirty="0">
              <a:latin typeface="Times New Roman" panose="02020603050405020304" pitchFamily="18" charset="0"/>
            </a:endParaRPr>
          </a:p>
        </p:txBody>
      </p:sp>
    </p:spTree>
    <p:extLst>
      <p:ext uri="{BB962C8B-B14F-4D97-AF65-F5344CB8AC3E}">
        <p14:creationId xmlns:p14="http://schemas.microsoft.com/office/powerpoint/2010/main" val="316851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Cuando las personas desplazadas no</a:t>
            </a:r>
            <a:r>
              <a:rPr lang="es-ES" baseline="0" noProof="0" dirty="0"/>
              <a:t> pueden encontrar refugio con familias de acogida o centros comunitarios, los refugios improvisados son comúnmente el primer tipo de asentamiento temporal que aparece después de una crisis.</a:t>
            </a:r>
            <a:endParaRPr lang="es-ES" noProof="0" dirty="0"/>
          </a:p>
        </p:txBody>
      </p:sp>
      <p:sp>
        <p:nvSpPr>
          <p:cNvPr id="4" name="Slide Number Placeholder 3"/>
          <p:cNvSpPr>
            <a:spLocks noGrp="1"/>
          </p:cNvSpPr>
          <p:nvPr>
            <p:ph type="sldNum" sz="quarter" idx="10"/>
          </p:nvPr>
        </p:nvSpPr>
        <p:spPr/>
        <p:txBody>
          <a:bodyPr/>
          <a:lstStyle/>
          <a:p>
            <a:fld id="{BC56A1BF-1CC1-4BBD-88CF-BFED76E52D9D}" type="slidenum">
              <a:rPr lang="fr-CH" smtClean="0"/>
              <a:t>10</a:t>
            </a:fld>
            <a:endParaRPr lang="fr-CH"/>
          </a:p>
        </p:txBody>
      </p:sp>
    </p:spTree>
    <p:extLst>
      <p:ext uri="{BB962C8B-B14F-4D97-AF65-F5344CB8AC3E}">
        <p14:creationId xmlns:p14="http://schemas.microsoft.com/office/powerpoint/2010/main" val="619509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63B8651E-1B3A-47EB-AD84-C09985043BFA}" type="datetime1">
              <a:rPr lang="fr-CH" smtClean="0"/>
              <a:t>10.11.2020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63215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4C57C72D-7536-4D3C-8363-CA943E04A323}" type="datetime1">
              <a:rPr lang="fr-CH" smtClean="0"/>
              <a:t>10.11.2020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305136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1F8CC33A-C03E-4E62-99B4-7C5C5A03081C}" type="datetime1">
              <a:rPr lang="fr-CH" smtClean="0"/>
              <a:t>10.11.2020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55686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1" y="304801"/>
            <a:ext cx="11377084" cy="1141413"/>
          </a:xfrm>
        </p:spPr>
        <p:txBody>
          <a:bodyPr/>
          <a:lstStyle/>
          <a:p>
            <a:r>
              <a:rPr lang="en-US"/>
              <a:t>Click to edit Master title style</a:t>
            </a:r>
            <a:endParaRPr lang="en-GB"/>
          </a:p>
        </p:txBody>
      </p:sp>
      <p:sp>
        <p:nvSpPr>
          <p:cNvPr id="3" name="Table Placeholder 2"/>
          <p:cNvSpPr>
            <a:spLocks noGrp="1"/>
          </p:cNvSpPr>
          <p:nvPr>
            <p:ph type="tbl" idx="1"/>
          </p:nvPr>
        </p:nvSpPr>
        <p:spPr>
          <a:xfrm>
            <a:off x="406401" y="1752601"/>
            <a:ext cx="11377084" cy="4265613"/>
          </a:xfrm>
        </p:spPr>
        <p:txBody>
          <a:bodyPr rtlCol="0">
            <a:normAutofit/>
          </a:bodyPr>
          <a:lstStyle/>
          <a:p>
            <a:pPr lvl="0"/>
            <a:endParaRPr lang="en-GB" noProof="0"/>
          </a:p>
        </p:txBody>
      </p:sp>
    </p:spTree>
    <p:extLst>
      <p:ext uri="{BB962C8B-B14F-4D97-AF65-F5344CB8AC3E}">
        <p14:creationId xmlns:p14="http://schemas.microsoft.com/office/powerpoint/2010/main" val="241831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EA3E7753-3A24-499B-8FAF-9909C714DB11}" type="datetime1">
              <a:rPr lang="fr-CH" smtClean="0"/>
              <a:t>10.11.2020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95566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747000-4740-4BBF-BDF3-71EAE3E45355}" type="datetime1">
              <a:rPr lang="fr-CH" smtClean="0"/>
              <a:t>10.11.2020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1826170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8EA2AAD5-8371-4F08-B015-658D3ED8BFFA}" type="datetime1">
              <a:rPr lang="fr-CH" smtClean="0"/>
              <a:t>10.11.2020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88537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73E7235D-B33F-4803-9BC0-98A3EA3BADF6}" type="datetime1">
              <a:rPr lang="fr-CH" smtClean="0"/>
              <a:t>10.11.2020</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173529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10DFFF2C-B726-4D4F-A76E-EE11F12681CB}" type="datetime1">
              <a:rPr lang="fr-CH" smtClean="0"/>
              <a:t>10.11.2020</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23211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8CC59D-BDD3-43BA-9324-44B80D0464DE}" type="datetime1">
              <a:rPr lang="fr-CH" smtClean="0"/>
              <a:t>10.11.2020</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8535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39025A-C9FB-46BF-8D7C-6D16952ECEBC}" type="datetime1">
              <a:rPr lang="fr-CH" smtClean="0"/>
              <a:t>10.11.2020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40186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ABDA6F-44DB-4416-97B3-9B6F7E6AA2E2}" type="datetime1">
              <a:rPr lang="fr-CH" smtClean="0"/>
              <a:t>10.11.2020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338307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B1539-C026-4AA1-B3FC-972377C1501F}" type="datetime1">
              <a:rPr lang="fr-CH" smtClean="0"/>
              <a:t>10.11.2020</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65948-8B76-4A50-B7DB-B45DBE1BD062}" type="slidenum">
              <a:rPr lang="fr-CH" smtClean="0"/>
              <a:t>‹#›</a:t>
            </a:fld>
            <a:endParaRPr lang="fr-CH"/>
          </a:p>
        </p:txBody>
      </p:sp>
      <p:grpSp>
        <p:nvGrpSpPr>
          <p:cNvPr id="7" name="Group 6">
            <a:extLst>
              <a:ext uri="{FF2B5EF4-FFF2-40B4-BE49-F238E27FC236}">
                <a16:creationId xmlns:a16="http://schemas.microsoft.com/office/drawing/2014/main" id="{E2F20498-DE94-42AC-9750-BC9E6CB6C033}"/>
              </a:ext>
            </a:extLst>
          </p:cNvPr>
          <p:cNvGrpSpPr/>
          <p:nvPr userDrawn="1"/>
        </p:nvGrpSpPr>
        <p:grpSpPr>
          <a:xfrm>
            <a:off x="0" y="0"/>
            <a:ext cx="628650" cy="6858000"/>
            <a:chOff x="0" y="0"/>
            <a:chExt cx="628650" cy="6858000"/>
          </a:xfrm>
        </p:grpSpPr>
        <p:sp>
          <p:nvSpPr>
            <p:cNvPr id="8" name="Rectangle 7">
              <a:extLst>
                <a:ext uri="{FF2B5EF4-FFF2-40B4-BE49-F238E27FC236}">
                  <a16:creationId xmlns:a16="http://schemas.microsoft.com/office/drawing/2014/main" id="{CEE2B687-A788-45D9-8616-EB96572B979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8F35EB1C-E6A8-4C03-A326-3FD3D77DDA5E}"/>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grpSp>
    </p:spTree>
    <p:extLst>
      <p:ext uri="{BB962C8B-B14F-4D97-AF65-F5344CB8AC3E}">
        <p14:creationId xmlns:p14="http://schemas.microsoft.com/office/powerpoint/2010/main" val="2990355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wmf"/><Relationship Id="rId7" Type="http://schemas.openxmlformats.org/officeDocument/2006/relationships/image" Target="../media/image22.w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wmf"/></Relationships>
</file>

<file path=ppt/slides/_rels/slide17.xml.rels><?xml version="1.0" encoding="UTF-8" standalone="yes"?>
<Relationships xmlns="http://schemas.openxmlformats.org/package/2006/relationships"><Relationship Id="rId3" Type="http://schemas.openxmlformats.org/officeDocument/2006/relationships/image" Target="../media/image27.wmf"/><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wmf"/><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0.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7.png"/><Relationship Id="rId7" Type="http://schemas.openxmlformats.org/officeDocument/2006/relationships/diagramColors" Target="../diagrams/colors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9.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59.wmf"/><Relationship Id="rId11" Type="http://schemas.openxmlformats.org/officeDocument/2006/relationships/image" Target="../media/image64.png"/><Relationship Id="rId5" Type="http://schemas.openxmlformats.org/officeDocument/2006/relationships/image" Target="../media/image58.wmf"/><Relationship Id="rId10" Type="http://schemas.openxmlformats.org/officeDocument/2006/relationships/image" Target="../media/image63.png"/><Relationship Id="rId4" Type="http://schemas.openxmlformats.org/officeDocument/2006/relationships/image" Target="../media/image57.wmf"/><Relationship Id="rId9" Type="http://schemas.openxmlformats.org/officeDocument/2006/relationships/image" Target="../media/image62.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F95EA2D-ED82-43AF-8C77-5F42930EE0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69" b="4561"/>
          <a:stretch/>
        </p:blipFill>
        <p:spPr>
          <a:xfrm>
            <a:off x="1073708" y="2660722"/>
            <a:ext cx="2971535" cy="2084310"/>
          </a:xfrm>
          <a:prstGeom prst="rect">
            <a:avLst/>
          </a:prstGeom>
          <a:ln>
            <a:solidFill>
              <a:schemeClr val="accent5">
                <a:lumMod val="50000"/>
              </a:schemeClr>
            </a:solidFill>
          </a:ln>
        </p:spPr>
      </p:pic>
      <p:pic>
        <p:nvPicPr>
          <p:cNvPr id="5" name="Picture 4">
            <a:extLst>
              <a:ext uri="{FF2B5EF4-FFF2-40B4-BE49-F238E27FC236}">
                <a16:creationId xmlns:a16="http://schemas.microsoft.com/office/drawing/2014/main" id="{B3231A35-B3E7-4B92-85E9-ADCA574A83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484" b="7478"/>
          <a:stretch/>
        </p:blipFill>
        <p:spPr>
          <a:xfrm>
            <a:off x="7723261" y="2657185"/>
            <a:ext cx="3682502" cy="2087847"/>
          </a:xfrm>
          <a:prstGeom prst="rect">
            <a:avLst/>
          </a:prstGeom>
          <a:ln>
            <a:solidFill>
              <a:schemeClr val="accent5">
                <a:lumMod val="50000"/>
              </a:schemeClr>
            </a:solidFill>
          </a:ln>
        </p:spPr>
      </p:pic>
      <p:pic>
        <p:nvPicPr>
          <p:cNvPr id="10" name="Picture 9">
            <a:extLst>
              <a:ext uri="{FF2B5EF4-FFF2-40B4-BE49-F238E27FC236}">
                <a16:creationId xmlns:a16="http://schemas.microsoft.com/office/drawing/2014/main" id="{6704946D-83AE-43B6-9337-5DB4D2F618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1"/>
          <a:stretch/>
        </p:blipFill>
        <p:spPr>
          <a:xfrm>
            <a:off x="4154945" y="2660722"/>
            <a:ext cx="3406651" cy="2087847"/>
          </a:xfrm>
          <a:prstGeom prst="rect">
            <a:avLst/>
          </a:prstGeom>
          <a:ln>
            <a:solidFill>
              <a:schemeClr val="accent5">
                <a:lumMod val="50000"/>
              </a:schemeClr>
            </a:solidFill>
          </a:ln>
        </p:spPr>
      </p:pic>
      <p:sp>
        <p:nvSpPr>
          <p:cNvPr id="2" name="Subtitle 1"/>
          <p:cNvSpPr>
            <a:spLocks noGrp="1"/>
          </p:cNvSpPr>
          <p:nvPr>
            <p:ph type="subTitle" idx="1"/>
          </p:nvPr>
        </p:nvSpPr>
        <p:spPr>
          <a:xfrm>
            <a:off x="1073708" y="1485413"/>
            <a:ext cx="10332055" cy="1030165"/>
          </a:xfrm>
        </p:spPr>
        <p:txBody>
          <a:bodyPr>
            <a:normAutofit fontScale="92500"/>
          </a:bodyPr>
          <a:lstStyle/>
          <a:p>
            <a:r>
              <a:rPr lang="es-ES" sz="4400" dirty="0"/>
              <a:t>Alojamiento en situaciones de desplazamiento</a:t>
            </a:r>
          </a:p>
        </p:txBody>
      </p:sp>
      <p:sp>
        <p:nvSpPr>
          <p:cNvPr id="14" name="Slide Number Placeholder 13"/>
          <p:cNvSpPr>
            <a:spLocks noGrp="1"/>
          </p:cNvSpPr>
          <p:nvPr>
            <p:ph type="sldNum" sz="quarter" idx="12"/>
          </p:nvPr>
        </p:nvSpPr>
        <p:spPr/>
        <p:txBody>
          <a:bodyPr/>
          <a:lstStyle/>
          <a:p>
            <a:fld id="{8CC4FCE3-3984-484D-8147-94AB9B0F2189}" type="slidenum">
              <a:rPr lang="fr-CH" smtClean="0"/>
              <a:t>1</a:t>
            </a:fld>
            <a:endParaRPr lang="fr-CH"/>
          </a:p>
        </p:txBody>
      </p:sp>
      <p:sp>
        <p:nvSpPr>
          <p:cNvPr id="9" name="TextBox 8">
            <a:extLst>
              <a:ext uri="{FF2B5EF4-FFF2-40B4-BE49-F238E27FC236}">
                <a16:creationId xmlns:a16="http://schemas.microsoft.com/office/drawing/2014/main" id="{F1495A83-300E-4C49-95F1-D69BA68B9346}"/>
              </a:ext>
            </a:extLst>
          </p:cNvPr>
          <p:cNvSpPr txBox="1"/>
          <p:nvPr/>
        </p:nvSpPr>
        <p:spPr>
          <a:xfrm>
            <a:off x="913569" y="5897565"/>
            <a:ext cx="3327127" cy="461665"/>
          </a:xfrm>
          <a:prstGeom prst="rect">
            <a:avLst/>
          </a:prstGeom>
          <a:noFill/>
        </p:spPr>
        <p:txBody>
          <a:bodyPr wrap="square" rtlCol="0">
            <a:spAutoFit/>
          </a:bodyPr>
          <a:lstStyle/>
          <a:p>
            <a:pPr algn="r"/>
            <a:r>
              <a:rPr lang="es-ES" sz="1200" dirty="0">
                <a:solidFill>
                  <a:srgbClr val="0070C0"/>
                </a:solidFill>
              </a:rPr>
              <a:t>El material de formación ha sido elaborado por colegas del equipo de Agua y Hábitat del CICR.</a:t>
            </a:r>
          </a:p>
        </p:txBody>
      </p:sp>
      <p:sp>
        <p:nvSpPr>
          <p:cNvPr id="11" name="TextBox 10">
            <a:extLst>
              <a:ext uri="{FF2B5EF4-FFF2-40B4-BE49-F238E27FC236}">
                <a16:creationId xmlns:a16="http://schemas.microsoft.com/office/drawing/2014/main" id="{BD8CCEDE-8B7B-42F8-A829-C876D2E335E8}"/>
              </a:ext>
            </a:extLst>
          </p:cNvPr>
          <p:cNvSpPr txBox="1"/>
          <p:nvPr/>
        </p:nvSpPr>
        <p:spPr>
          <a:xfrm>
            <a:off x="7063783" y="411120"/>
            <a:ext cx="3251788" cy="369332"/>
          </a:xfrm>
          <a:prstGeom prst="rect">
            <a:avLst/>
          </a:prstGeom>
          <a:noFill/>
        </p:spPr>
        <p:txBody>
          <a:bodyPr wrap="none" rtlCol="0">
            <a:spAutoFit/>
          </a:bodyPr>
          <a:lstStyle/>
          <a:p>
            <a:r>
              <a:rPr lang="es-ES" dirty="0">
                <a:highlight>
                  <a:srgbClr val="FFFF00"/>
                </a:highlight>
              </a:rPr>
              <a:t>Logo de la organización del/de los facilitador(es)</a:t>
            </a:r>
          </a:p>
        </p:txBody>
      </p:sp>
      <p:sp>
        <p:nvSpPr>
          <p:cNvPr id="15" name="TextBox 14">
            <a:extLst>
              <a:ext uri="{FF2B5EF4-FFF2-40B4-BE49-F238E27FC236}">
                <a16:creationId xmlns:a16="http://schemas.microsoft.com/office/drawing/2014/main" id="{220C4809-C5D4-4465-B110-63AB02DC1F86}"/>
              </a:ext>
            </a:extLst>
          </p:cNvPr>
          <p:cNvSpPr txBox="1"/>
          <p:nvPr/>
        </p:nvSpPr>
        <p:spPr>
          <a:xfrm>
            <a:off x="6542627" y="5759065"/>
            <a:ext cx="3609258" cy="369332"/>
          </a:xfrm>
          <a:prstGeom prst="rect">
            <a:avLst/>
          </a:prstGeom>
          <a:noFill/>
        </p:spPr>
        <p:txBody>
          <a:bodyPr wrap="none" rtlCol="0">
            <a:spAutoFit/>
          </a:bodyPr>
          <a:lstStyle/>
          <a:p>
            <a:r>
              <a:rPr lang="es-ES" dirty="0">
                <a:highlight>
                  <a:srgbClr val="FFFF00"/>
                </a:highlight>
              </a:rPr>
              <a:t>Nombre(s) y organización del/de los facilitador(es)</a:t>
            </a:r>
          </a:p>
        </p:txBody>
      </p:sp>
    </p:spTree>
    <p:extLst>
      <p:ext uri="{BB962C8B-B14F-4D97-AF65-F5344CB8AC3E}">
        <p14:creationId xmlns:p14="http://schemas.microsoft.com/office/powerpoint/2010/main" val="102579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0C4BC2-2EEC-463A-85AD-9B5CA0006D8F}"/>
              </a:ext>
            </a:extLst>
          </p:cNvPr>
          <p:cNvSpPr>
            <a:spLocks noGrp="1"/>
          </p:cNvSpPr>
          <p:nvPr>
            <p:ph type="sldNum" sz="quarter" idx="12"/>
          </p:nvPr>
        </p:nvSpPr>
        <p:spPr/>
        <p:txBody>
          <a:bodyPr/>
          <a:lstStyle/>
          <a:p>
            <a:fld id="{00865948-8B76-4A50-B7DB-B45DBE1BD062}" type="slidenum">
              <a:rPr lang="fr-CH" smtClean="0"/>
              <a:t>10</a:t>
            </a:fld>
            <a:endParaRPr lang="fr-CH"/>
          </a:p>
        </p:txBody>
      </p:sp>
      <p:sp>
        <p:nvSpPr>
          <p:cNvPr id="4" name="Text Box 1">
            <a:extLst>
              <a:ext uri="{FF2B5EF4-FFF2-40B4-BE49-F238E27FC236}">
                <a16:creationId xmlns:a16="http://schemas.microsoft.com/office/drawing/2014/main" id="{7164EBBC-14A4-4433-99FF-F30536CA705F}"/>
              </a:ext>
            </a:extLst>
          </p:cNvPr>
          <p:cNvSpPr txBox="1">
            <a:spLocks noChangeArrowheads="1"/>
          </p:cNvSpPr>
          <p:nvPr/>
        </p:nvSpPr>
        <p:spPr bwMode="auto">
          <a:xfrm>
            <a:off x="1934116" y="326635"/>
            <a:ext cx="8534400"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chemeClr val="accent5">
                  <a:lumMod val="50000"/>
                </a:schemeClr>
              </a:solidFill>
              <a:latin typeface="+mn-lt"/>
            </a:endParaRPr>
          </a:p>
        </p:txBody>
      </p:sp>
      <p:sp>
        <p:nvSpPr>
          <p:cNvPr id="6" name="Title 3">
            <a:extLst>
              <a:ext uri="{FF2B5EF4-FFF2-40B4-BE49-F238E27FC236}">
                <a16:creationId xmlns:a16="http://schemas.microsoft.com/office/drawing/2014/main" id="{660EB162-C9BD-453D-AAA0-A80E9D38C7FA}"/>
              </a:ext>
            </a:extLst>
          </p:cNvPr>
          <p:cNvSpPr txBox="1">
            <a:spLocks/>
          </p:cNvSpPr>
          <p:nvPr/>
        </p:nvSpPr>
        <p:spPr>
          <a:xfrm>
            <a:off x="838200" y="517649"/>
            <a:ext cx="10515600" cy="1311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Asentamientos temporales: refugios individuales improvisados</a:t>
            </a:r>
          </a:p>
        </p:txBody>
      </p:sp>
      <p:pic>
        <p:nvPicPr>
          <p:cNvPr id="7" name="Picture 6">
            <a:extLst>
              <a:ext uri="{FF2B5EF4-FFF2-40B4-BE49-F238E27FC236}">
                <a16:creationId xmlns:a16="http://schemas.microsoft.com/office/drawing/2014/main" id="{B03EF30A-3BD5-48C5-BABC-DA573A588991}"/>
              </a:ext>
            </a:extLst>
          </p:cNvPr>
          <p:cNvPicPr>
            <a:picLocks noChangeAspect="1"/>
          </p:cNvPicPr>
          <p:nvPr/>
        </p:nvPicPr>
        <p:blipFill>
          <a:blip r:embed="rId3"/>
          <a:stretch>
            <a:fillRect/>
          </a:stretch>
        </p:blipFill>
        <p:spPr>
          <a:xfrm>
            <a:off x="1838325" y="2099873"/>
            <a:ext cx="4257675" cy="3352800"/>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04C5F54B-D78E-4027-806B-F26541EB3788}"/>
              </a:ext>
            </a:extLst>
          </p:cNvPr>
          <p:cNvPicPr>
            <a:picLocks noChangeAspect="1"/>
          </p:cNvPicPr>
          <p:nvPr/>
        </p:nvPicPr>
        <p:blipFill>
          <a:blip r:embed="rId4"/>
          <a:stretch>
            <a:fillRect/>
          </a:stretch>
        </p:blipFill>
        <p:spPr>
          <a:xfrm>
            <a:off x="7305171" y="2099873"/>
            <a:ext cx="3505200" cy="3374301"/>
          </a:xfrm>
          <a:prstGeom prst="rect">
            <a:avLst/>
          </a:prstGeom>
          <a:ln>
            <a:solidFill>
              <a:schemeClr val="bg1">
                <a:lumMod val="50000"/>
              </a:schemeClr>
            </a:solidFill>
          </a:ln>
        </p:spPr>
      </p:pic>
    </p:spTree>
    <p:extLst>
      <p:ext uri="{BB962C8B-B14F-4D97-AF65-F5344CB8AC3E}">
        <p14:creationId xmlns:p14="http://schemas.microsoft.com/office/powerpoint/2010/main" val="2558416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0C4BC2-2EEC-463A-85AD-9B5CA0006D8F}"/>
              </a:ext>
            </a:extLst>
          </p:cNvPr>
          <p:cNvSpPr>
            <a:spLocks noGrp="1"/>
          </p:cNvSpPr>
          <p:nvPr>
            <p:ph type="sldNum" sz="quarter" idx="12"/>
          </p:nvPr>
        </p:nvSpPr>
        <p:spPr/>
        <p:txBody>
          <a:bodyPr/>
          <a:lstStyle/>
          <a:p>
            <a:fld id="{00865948-8B76-4A50-B7DB-B45DBE1BD062}" type="slidenum">
              <a:rPr lang="fr-CH" smtClean="0"/>
              <a:t>11</a:t>
            </a:fld>
            <a:endParaRPr lang="fr-CH"/>
          </a:p>
        </p:txBody>
      </p:sp>
      <p:sp>
        <p:nvSpPr>
          <p:cNvPr id="4" name="Text Box 1">
            <a:extLst>
              <a:ext uri="{FF2B5EF4-FFF2-40B4-BE49-F238E27FC236}">
                <a16:creationId xmlns:a16="http://schemas.microsoft.com/office/drawing/2014/main" id="{7164EBBC-14A4-4433-99FF-F30536CA705F}"/>
              </a:ext>
            </a:extLst>
          </p:cNvPr>
          <p:cNvSpPr txBox="1">
            <a:spLocks noChangeArrowheads="1"/>
          </p:cNvSpPr>
          <p:nvPr/>
        </p:nvSpPr>
        <p:spPr bwMode="auto">
          <a:xfrm>
            <a:off x="1379421" y="365125"/>
            <a:ext cx="9779022"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chemeClr val="accent5">
                  <a:lumMod val="50000"/>
                </a:schemeClr>
              </a:solidFill>
              <a:latin typeface="+mn-lt"/>
            </a:endParaRPr>
          </a:p>
        </p:txBody>
      </p:sp>
      <p:sp>
        <p:nvSpPr>
          <p:cNvPr id="6" name="Title 3">
            <a:extLst>
              <a:ext uri="{FF2B5EF4-FFF2-40B4-BE49-F238E27FC236}">
                <a16:creationId xmlns:a16="http://schemas.microsoft.com/office/drawing/2014/main" id="{660EB162-C9BD-453D-AAA0-A80E9D38C7FA}"/>
              </a:ext>
            </a:extLst>
          </p:cNvPr>
          <p:cNvSpPr txBox="1">
            <a:spLocks/>
          </p:cNvSpPr>
          <p:nvPr/>
        </p:nvSpPr>
        <p:spPr>
          <a:xfrm>
            <a:off x="838200" y="365125"/>
            <a:ext cx="10515600" cy="83107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a:latin typeface="+mn-lt"/>
              </a:rPr>
              <a:t>    </a:t>
            </a:r>
            <a:r>
              <a:rPr lang="es-ES" sz="4399" u="sng">
                <a:latin typeface="+mn-lt"/>
              </a:rPr>
              <a:t>Asentamientos temporales: centros colectivos</a:t>
            </a:r>
          </a:p>
        </p:txBody>
      </p:sp>
      <p:pic>
        <p:nvPicPr>
          <p:cNvPr id="5" name="Picture 4">
            <a:extLst>
              <a:ext uri="{FF2B5EF4-FFF2-40B4-BE49-F238E27FC236}">
                <a16:creationId xmlns:a16="http://schemas.microsoft.com/office/drawing/2014/main" id="{A87ACD57-0413-4EC9-AD89-778D49A90BBB}"/>
              </a:ext>
            </a:extLst>
          </p:cNvPr>
          <p:cNvPicPr>
            <a:picLocks noChangeAspect="1"/>
          </p:cNvPicPr>
          <p:nvPr/>
        </p:nvPicPr>
        <p:blipFill>
          <a:blip r:embed="rId3"/>
          <a:stretch>
            <a:fillRect/>
          </a:stretch>
        </p:blipFill>
        <p:spPr>
          <a:xfrm>
            <a:off x="7294905" y="2001746"/>
            <a:ext cx="4262989" cy="3349179"/>
          </a:xfrm>
          <a:prstGeom prst="rect">
            <a:avLst/>
          </a:prstGeom>
        </p:spPr>
      </p:pic>
      <p:pic>
        <p:nvPicPr>
          <p:cNvPr id="10" name="Picture 9">
            <a:extLst>
              <a:ext uri="{FF2B5EF4-FFF2-40B4-BE49-F238E27FC236}">
                <a16:creationId xmlns:a16="http://schemas.microsoft.com/office/drawing/2014/main" id="{CDB2E46C-A5B4-4FA3-BFB2-42C6D9EB5856}"/>
              </a:ext>
            </a:extLst>
          </p:cNvPr>
          <p:cNvPicPr>
            <a:picLocks noChangeAspect="1"/>
          </p:cNvPicPr>
          <p:nvPr/>
        </p:nvPicPr>
        <p:blipFill>
          <a:blip r:embed="rId4"/>
          <a:stretch>
            <a:fillRect/>
          </a:stretch>
        </p:blipFill>
        <p:spPr>
          <a:xfrm>
            <a:off x="1033981" y="2001747"/>
            <a:ext cx="5867422" cy="3349179"/>
          </a:xfrm>
          <a:prstGeom prst="rect">
            <a:avLst/>
          </a:prstGeom>
        </p:spPr>
      </p:pic>
    </p:spTree>
    <p:extLst>
      <p:ext uri="{BB962C8B-B14F-4D97-AF65-F5344CB8AC3E}">
        <p14:creationId xmlns:p14="http://schemas.microsoft.com/office/powerpoint/2010/main" val="2250325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0C4BC2-2EEC-463A-85AD-9B5CA0006D8F}"/>
              </a:ext>
            </a:extLst>
          </p:cNvPr>
          <p:cNvSpPr>
            <a:spLocks noGrp="1"/>
          </p:cNvSpPr>
          <p:nvPr>
            <p:ph type="sldNum" sz="quarter" idx="12"/>
          </p:nvPr>
        </p:nvSpPr>
        <p:spPr/>
        <p:txBody>
          <a:bodyPr/>
          <a:lstStyle/>
          <a:p>
            <a:fld id="{00865948-8B76-4A50-B7DB-B45DBE1BD062}" type="slidenum">
              <a:rPr lang="fr-CH" smtClean="0"/>
              <a:t>12</a:t>
            </a:fld>
            <a:endParaRPr lang="fr-CH"/>
          </a:p>
        </p:txBody>
      </p:sp>
      <p:sp>
        <p:nvSpPr>
          <p:cNvPr id="4" name="Text Box 1">
            <a:extLst>
              <a:ext uri="{FF2B5EF4-FFF2-40B4-BE49-F238E27FC236}">
                <a16:creationId xmlns:a16="http://schemas.microsoft.com/office/drawing/2014/main" id="{7164EBBC-14A4-4433-99FF-F30536CA705F}"/>
              </a:ext>
            </a:extLst>
          </p:cNvPr>
          <p:cNvSpPr txBox="1">
            <a:spLocks noChangeArrowheads="1"/>
          </p:cNvSpPr>
          <p:nvPr/>
        </p:nvSpPr>
        <p:spPr bwMode="auto">
          <a:xfrm>
            <a:off x="1954213" y="252413"/>
            <a:ext cx="8534400"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chemeClr val="accent5">
                  <a:lumMod val="50000"/>
                </a:schemeClr>
              </a:solidFill>
              <a:latin typeface="+mn-lt"/>
            </a:endParaRPr>
          </a:p>
        </p:txBody>
      </p:sp>
      <p:sp>
        <p:nvSpPr>
          <p:cNvPr id="6" name="Title 3">
            <a:extLst>
              <a:ext uri="{FF2B5EF4-FFF2-40B4-BE49-F238E27FC236}">
                <a16:creationId xmlns:a16="http://schemas.microsoft.com/office/drawing/2014/main" id="{660EB162-C9BD-453D-AAA0-A80E9D38C7FA}"/>
              </a:ext>
            </a:extLst>
          </p:cNvPr>
          <p:cNvSpPr txBox="1">
            <a:spLocks/>
          </p:cNvSpPr>
          <p:nvPr/>
        </p:nvSpPr>
        <p:spPr>
          <a:xfrm>
            <a:off x="838200" y="36512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Asentamientos temporales: campamentos</a:t>
            </a:r>
          </a:p>
        </p:txBody>
      </p:sp>
      <p:pic>
        <p:nvPicPr>
          <p:cNvPr id="2" name="Picture 1">
            <a:extLst>
              <a:ext uri="{FF2B5EF4-FFF2-40B4-BE49-F238E27FC236}">
                <a16:creationId xmlns:a16="http://schemas.microsoft.com/office/drawing/2014/main" id="{FBF22CE2-3F06-405B-90C3-ECEA769D60A3}"/>
              </a:ext>
            </a:extLst>
          </p:cNvPr>
          <p:cNvPicPr>
            <a:picLocks noChangeAspect="1"/>
          </p:cNvPicPr>
          <p:nvPr/>
        </p:nvPicPr>
        <p:blipFill rotWithShape="1">
          <a:blip r:embed="rId3"/>
          <a:srcRect l="1139" r="2204"/>
          <a:stretch/>
        </p:blipFill>
        <p:spPr>
          <a:xfrm>
            <a:off x="722042" y="1851022"/>
            <a:ext cx="5499371" cy="3426691"/>
          </a:xfrm>
          <a:prstGeom prst="rect">
            <a:avLst/>
          </a:prstGeom>
          <a:ln>
            <a:solidFill>
              <a:schemeClr val="bg1">
                <a:lumMod val="50000"/>
              </a:schemeClr>
            </a:solidFill>
          </a:ln>
        </p:spPr>
      </p:pic>
      <p:pic>
        <p:nvPicPr>
          <p:cNvPr id="11" name="Picture 1">
            <a:extLst>
              <a:ext uri="{FF2B5EF4-FFF2-40B4-BE49-F238E27FC236}">
                <a16:creationId xmlns:a16="http://schemas.microsoft.com/office/drawing/2014/main" id="{E0DE2AFA-29F5-4A29-A904-C121F844C03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430" r="7726" b="18258"/>
          <a:stretch/>
        </p:blipFill>
        <p:spPr bwMode="auto">
          <a:xfrm>
            <a:off x="6419328" y="1858846"/>
            <a:ext cx="5499370" cy="3411042"/>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4417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F7BEBA41-D3D4-418E-983E-18CB3A1220F6}"/>
              </a:ext>
            </a:extLst>
          </p:cNvPr>
          <p:cNvSpPr txBox="1">
            <a:spLocks noChangeArrowheads="1"/>
          </p:cNvSpPr>
          <p:nvPr/>
        </p:nvSpPr>
        <p:spPr bwMode="auto">
          <a:xfrm>
            <a:off x="1954213" y="252413"/>
            <a:ext cx="8534400"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rgbClr val="99CCFF"/>
              </a:solidFill>
              <a:latin typeface="+mn-lt"/>
            </a:endParaRPr>
          </a:p>
        </p:txBody>
      </p:sp>
      <p:pic>
        <p:nvPicPr>
          <p:cNvPr id="16387" name="Picture 2">
            <a:extLst>
              <a:ext uri="{FF2B5EF4-FFF2-40B4-BE49-F238E27FC236}">
                <a16:creationId xmlns:a16="http://schemas.microsoft.com/office/drawing/2014/main" id="{18FC4E60-2FCD-4B5B-A559-96EE3E7F1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148" y="1824029"/>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3">
            <a:extLst>
              <a:ext uri="{FF2B5EF4-FFF2-40B4-BE49-F238E27FC236}">
                <a16:creationId xmlns:a16="http://schemas.microsoft.com/office/drawing/2014/main" id="{791F1545-2003-4748-B493-EDEFBF9BC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505" y="2092705"/>
            <a:ext cx="1384300" cy="100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4">
            <a:extLst>
              <a:ext uri="{FF2B5EF4-FFF2-40B4-BE49-F238E27FC236}">
                <a16:creationId xmlns:a16="http://schemas.microsoft.com/office/drawing/2014/main" id="{9999722F-6D59-4BFF-8A8D-94F29804A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3583" y="3609324"/>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0" name="Picture 5">
            <a:extLst>
              <a:ext uri="{FF2B5EF4-FFF2-40B4-BE49-F238E27FC236}">
                <a16:creationId xmlns:a16="http://schemas.microsoft.com/office/drawing/2014/main" id="{00280247-ED89-4A34-AD4D-9C98988B4F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1340" y="1771807"/>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2" name="Picture 7">
            <a:extLst>
              <a:ext uri="{FF2B5EF4-FFF2-40B4-BE49-F238E27FC236}">
                <a16:creationId xmlns:a16="http://schemas.microsoft.com/office/drawing/2014/main" id="{1857D008-9767-4B4C-A3BB-9BCBE0F3E5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0165" y="3460133"/>
            <a:ext cx="1384300" cy="100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3" name="Text Box 8">
            <a:extLst>
              <a:ext uri="{FF2B5EF4-FFF2-40B4-BE49-F238E27FC236}">
                <a16:creationId xmlns:a16="http://schemas.microsoft.com/office/drawing/2014/main" id="{D03820D3-C47E-4D9D-B427-28828968660A}"/>
              </a:ext>
            </a:extLst>
          </p:cNvPr>
          <p:cNvSpPr txBox="1">
            <a:spLocks noChangeArrowheads="1"/>
          </p:cNvSpPr>
          <p:nvPr/>
        </p:nvSpPr>
        <p:spPr bwMode="auto">
          <a:xfrm>
            <a:off x="933956" y="2784831"/>
            <a:ext cx="1837276"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000000"/>
              </a:buClr>
              <a:buFont typeface="Comic Sans MS" panose="030F0702030302020204" pitchFamily="66" charset="0"/>
              <a:buNone/>
            </a:pPr>
            <a:r>
              <a:rPr lang="es-ES" sz="2400" b="1">
                <a:solidFill>
                  <a:schemeClr val="accent1">
                    <a:lumMod val="75000"/>
                  </a:schemeClr>
                </a:solidFill>
                <a:latin typeface="+mn-lt"/>
              </a:rPr>
              <a:t>Familias de acogida</a:t>
            </a:r>
          </a:p>
        </p:txBody>
      </p:sp>
      <p:sp>
        <p:nvSpPr>
          <p:cNvPr id="16394" name="Text Box 9">
            <a:extLst>
              <a:ext uri="{FF2B5EF4-FFF2-40B4-BE49-F238E27FC236}">
                <a16:creationId xmlns:a16="http://schemas.microsoft.com/office/drawing/2014/main" id="{328EF950-E90E-4DEB-A70C-B4E71EAE4494}"/>
              </a:ext>
            </a:extLst>
          </p:cNvPr>
          <p:cNvSpPr txBox="1">
            <a:spLocks noChangeArrowheads="1"/>
          </p:cNvSpPr>
          <p:nvPr/>
        </p:nvSpPr>
        <p:spPr bwMode="auto">
          <a:xfrm>
            <a:off x="3361038" y="3036967"/>
            <a:ext cx="2734962"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err="1">
                <a:solidFill>
                  <a:schemeClr val="accent1">
                    <a:lumMod val="75000"/>
                  </a:schemeClr>
                </a:solidFill>
                <a:latin typeface="+mn-lt"/>
              </a:rPr>
              <a:t>Autoasentamientos</a:t>
            </a:r>
            <a:r>
              <a:rPr lang="es-ES" sz="2400" b="1" dirty="0">
                <a:solidFill>
                  <a:schemeClr val="accent1">
                    <a:lumMod val="75000"/>
                  </a:schemeClr>
                </a:solidFill>
                <a:latin typeface="+mn-lt"/>
              </a:rPr>
              <a:t> rurales</a:t>
            </a:r>
          </a:p>
        </p:txBody>
      </p:sp>
      <p:sp>
        <p:nvSpPr>
          <p:cNvPr id="16395" name="Text Box 10">
            <a:extLst>
              <a:ext uri="{FF2B5EF4-FFF2-40B4-BE49-F238E27FC236}">
                <a16:creationId xmlns:a16="http://schemas.microsoft.com/office/drawing/2014/main" id="{C55D2B44-E659-4E03-A6FD-ED5CFAD628B3}"/>
              </a:ext>
            </a:extLst>
          </p:cNvPr>
          <p:cNvSpPr txBox="1">
            <a:spLocks noChangeArrowheads="1"/>
          </p:cNvSpPr>
          <p:nvPr/>
        </p:nvSpPr>
        <p:spPr bwMode="auto">
          <a:xfrm>
            <a:off x="7862261" y="2715303"/>
            <a:ext cx="1743917"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a:solidFill>
                  <a:schemeClr val="accent1">
                    <a:lumMod val="75000"/>
                  </a:schemeClr>
                </a:solidFill>
                <a:latin typeface="+mn-lt"/>
              </a:rPr>
              <a:t>Centros colectivos</a:t>
            </a:r>
          </a:p>
        </p:txBody>
      </p:sp>
      <p:sp>
        <p:nvSpPr>
          <p:cNvPr id="16396" name="Text Box 11">
            <a:extLst>
              <a:ext uri="{FF2B5EF4-FFF2-40B4-BE49-F238E27FC236}">
                <a16:creationId xmlns:a16="http://schemas.microsoft.com/office/drawing/2014/main" id="{E01F3488-09CF-4061-8440-5F6237F6DB74}"/>
              </a:ext>
            </a:extLst>
          </p:cNvPr>
          <p:cNvSpPr txBox="1">
            <a:spLocks noChangeArrowheads="1"/>
          </p:cNvSpPr>
          <p:nvPr/>
        </p:nvSpPr>
        <p:spPr bwMode="auto">
          <a:xfrm>
            <a:off x="9045146" y="4424981"/>
            <a:ext cx="2231536"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a:solidFill>
                  <a:schemeClr val="accent1">
                    <a:lumMod val="75000"/>
                  </a:schemeClr>
                </a:solidFill>
                <a:latin typeface="+mn-lt"/>
              </a:rPr>
              <a:t>Campamentos planificados</a:t>
            </a:r>
          </a:p>
        </p:txBody>
      </p:sp>
      <p:sp>
        <p:nvSpPr>
          <p:cNvPr id="16398" name="Text Box 13">
            <a:extLst>
              <a:ext uri="{FF2B5EF4-FFF2-40B4-BE49-F238E27FC236}">
                <a16:creationId xmlns:a16="http://schemas.microsoft.com/office/drawing/2014/main" id="{95CA3F07-ACAB-49BE-A30F-8A06F55550A4}"/>
              </a:ext>
            </a:extLst>
          </p:cNvPr>
          <p:cNvSpPr txBox="1">
            <a:spLocks noChangeArrowheads="1"/>
          </p:cNvSpPr>
          <p:nvPr/>
        </p:nvSpPr>
        <p:spPr bwMode="auto">
          <a:xfrm>
            <a:off x="1835414" y="4524647"/>
            <a:ext cx="2835435"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err="1">
                <a:solidFill>
                  <a:schemeClr val="accent1">
                    <a:lumMod val="75000"/>
                  </a:schemeClr>
                </a:solidFill>
                <a:latin typeface="+mn-lt"/>
              </a:rPr>
              <a:t>Autoasentamientos</a:t>
            </a:r>
            <a:r>
              <a:rPr lang="es-ES" sz="2400" b="1" dirty="0">
                <a:solidFill>
                  <a:schemeClr val="accent1">
                    <a:lumMod val="75000"/>
                  </a:schemeClr>
                </a:solidFill>
                <a:latin typeface="+mn-lt"/>
              </a:rPr>
              <a:t> urbanos</a:t>
            </a:r>
          </a:p>
        </p:txBody>
      </p:sp>
      <p:sp>
        <p:nvSpPr>
          <p:cNvPr id="20" name="Title 3">
            <a:extLst>
              <a:ext uri="{FF2B5EF4-FFF2-40B4-BE49-F238E27FC236}">
                <a16:creationId xmlns:a16="http://schemas.microsoft.com/office/drawing/2014/main" id="{AE9586C5-6609-4AF8-949D-2493AAF5515F}"/>
              </a:ext>
            </a:extLst>
          </p:cNvPr>
          <p:cNvSpPr txBox="1">
            <a:spLocks/>
          </p:cNvSpPr>
          <p:nvPr/>
        </p:nvSpPr>
        <p:spPr>
          <a:xfrm>
            <a:off x="789233" y="287299"/>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Asentamientos temporales: opciones</a:t>
            </a:r>
          </a:p>
        </p:txBody>
      </p:sp>
      <p:pic>
        <p:nvPicPr>
          <p:cNvPr id="16" name="Picture 6">
            <a:extLst>
              <a:ext uri="{FF2B5EF4-FFF2-40B4-BE49-F238E27FC236}">
                <a16:creationId xmlns:a16="http://schemas.microsoft.com/office/drawing/2014/main" id="{EA816DDF-E417-41B7-9CB4-0398233A1E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2311" y="3337473"/>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12">
            <a:extLst>
              <a:ext uri="{FF2B5EF4-FFF2-40B4-BE49-F238E27FC236}">
                <a16:creationId xmlns:a16="http://schemas.microsoft.com/office/drawing/2014/main" id="{20CC4469-1221-4CFF-8A3C-D13FEF37FD28}"/>
              </a:ext>
            </a:extLst>
          </p:cNvPr>
          <p:cNvSpPr txBox="1">
            <a:spLocks noChangeArrowheads="1"/>
          </p:cNvSpPr>
          <p:nvPr/>
        </p:nvSpPr>
        <p:spPr bwMode="auto">
          <a:xfrm>
            <a:off x="6246318" y="4318488"/>
            <a:ext cx="2202274"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a:solidFill>
                  <a:schemeClr val="accent1">
                    <a:lumMod val="75000"/>
                  </a:schemeClr>
                </a:solidFill>
                <a:latin typeface="+mn-lt"/>
              </a:rPr>
              <a:t>Campamentos </a:t>
            </a:r>
            <a:r>
              <a:rPr lang="es-ES" sz="2400" b="1" dirty="0" err="1">
                <a:solidFill>
                  <a:schemeClr val="accent1">
                    <a:lumMod val="75000"/>
                  </a:schemeClr>
                </a:solidFill>
                <a:latin typeface="+mn-lt"/>
              </a:rPr>
              <a:t>autoasentados</a:t>
            </a:r>
            <a:endParaRPr lang="es-ES" sz="2400" b="1" dirty="0">
              <a:solidFill>
                <a:schemeClr val="accent1">
                  <a:lumMod val="75000"/>
                </a:schemeClr>
              </a:solidFill>
              <a:latin typeface="+mn-lt"/>
            </a:endParaRPr>
          </a:p>
        </p:txBody>
      </p:sp>
      <p:sp>
        <p:nvSpPr>
          <p:cNvPr id="18" name="Rectangle: Rounded Corners 17">
            <a:extLst>
              <a:ext uri="{FF2B5EF4-FFF2-40B4-BE49-F238E27FC236}">
                <a16:creationId xmlns:a16="http://schemas.microsoft.com/office/drawing/2014/main" id="{1B080D6A-98E0-4326-8A16-4FF9F3B47160}"/>
              </a:ext>
            </a:extLst>
          </p:cNvPr>
          <p:cNvSpPr/>
          <p:nvPr/>
        </p:nvSpPr>
        <p:spPr>
          <a:xfrm>
            <a:off x="915318" y="1524492"/>
            <a:ext cx="5122605" cy="4169664"/>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C000"/>
              </a:solidFill>
            </a:endParaRPr>
          </a:p>
        </p:txBody>
      </p:sp>
      <p:sp>
        <p:nvSpPr>
          <p:cNvPr id="19" name="Rectangle: Rounded Corners 18">
            <a:extLst>
              <a:ext uri="{FF2B5EF4-FFF2-40B4-BE49-F238E27FC236}">
                <a16:creationId xmlns:a16="http://schemas.microsoft.com/office/drawing/2014/main" id="{95944007-BD6B-4E15-A7E5-A8ED3C1DC741}"/>
              </a:ext>
            </a:extLst>
          </p:cNvPr>
          <p:cNvSpPr/>
          <p:nvPr/>
        </p:nvSpPr>
        <p:spPr>
          <a:xfrm>
            <a:off x="6114639" y="1487855"/>
            <a:ext cx="5239162" cy="416966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92D050"/>
              </a:solidFill>
            </a:endParaRPr>
          </a:p>
        </p:txBody>
      </p:sp>
      <p:sp>
        <p:nvSpPr>
          <p:cNvPr id="21" name="TextBox 20">
            <a:extLst>
              <a:ext uri="{FF2B5EF4-FFF2-40B4-BE49-F238E27FC236}">
                <a16:creationId xmlns:a16="http://schemas.microsoft.com/office/drawing/2014/main" id="{B9C0688B-2EEE-4A16-B969-6E25222BC78B}"/>
              </a:ext>
            </a:extLst>
          </p:cNvPr>
          <p:cNvSpPr txBox="1"/>
          <p:nvPr/>
        </p:nvSpPr>
        <p:spPr>
          <a:xfrm>
            <a:off x="1709925" y="5746649"/>
            <a:ext cx="3529338" cy="1077218"/>
          </a:xfrm>
          <a:prstGeom prst="rect">
            <a:avLst/>
          </a:prstGeom>
          <a:noFill/>
          <a:ln>
            <a:solidFill>
              <a:srgbClr val="FFC000"/>
            </a:solidFill>
          </a:ln>
        </p:spPr>
        <p:txBody>
          <a:bodyPr wrap="square" rtlCol="0">
            <a:spAutoFit/>
          </a:bodyPr>
          <a:lstStyle/>
          <a:p>
            <a:pPr algn="ctr"/>
            <a:r>
              <a:rPr lang="es-ES" sz="3200" b="1" dirty="0">
                <a:solidFill>
                  <a:schemeClr val="accent2">
                    <a:lumMod val="50000"/>
                  </a:schemeClr>
                </a:solidFill>
              </a:rPr>
              <a:t>Poblaciones</a:t>
            </a:r>
            <a:r>
              <a:rPr lang="es-AR" sz="3200" b="1" dirty="0">
                <a:solidFill>
                  <a:schemeClr val="accent2">
                    <a:lumMod val="50000"/>
                  </a:schemeClr>
                </a:solidFill>
              </a:rPr>
              <a:t> dispersa</a:t>
            </a:r>
            <a:r>
              <a:rPr lang="es-ES" sz="3200" b="1" dirty="0">
                <a:solidFill>
                  <a:schemeClr val="accent2">
                    <a:lumMod val="50000"/>
                  </a:schemeClr>
                </a:solidFill>
              </a:rPr>
              <a:t>s</a:t>
            </a:r>
          </a:p>
        </p:txBody>
      </p:sp>
      <p:sp>
        <p:nvSpPr>
          <p:cNvPr id="22" name="TextBox 21">
            <a:extLst>
              <a:ext uri="{FF2B5EF4-FFF2-40B4-BE49-F238E27FC236}">
                <a16:creationId xmlns:a16="http://schemas.microsoft.com/office/drawing/2014/main" id="{8AEAED7F-1007-49C8-B77E-54174A965633}"/>
              </a:ext>
            </a:extLst>
          </p:cNvPr>
          <p:cNvSpPr txBox="1"/>
          <p:nvPr/>
        </p:nvSpPr>
        <p:spPr>
          <a:xfrm>
            <a:off x="6740594" y="5730794"/>
            <a:ext cx="4069298" cy="1077218"/>
          </a:xfrm>
          <a:prstGeom prst="rect">
            <a:avLst/>
          </a:prstGeom>
          <a:noFill/>
          <a:ln>
            <a:solidFill>
              <a:srgbClr val="92D050"/>
            </a:solidFill>
          </a:ln>
        </p:spPr>
        <p:txBody>
          <a:bodyPr wrap="square" rtlCol="0">
            <a:spAutoFit/>
          </a:bodyPr>
          <a:lstStyle/>
          <a:p>
            <a:pPr algn="ctr"/>
            <a:r>
              <a:rPr lang="es-ES" sz="3200" b="1" dirty="0">
                <a:solidFill>
                  <a:schemeClr val="accent6">
                    <a:lumMod val="50000"/>
                  </a:schemeClr>
                </a:solidFill>
              </a:rPr>
              <a:t>Poblaciones concentradas</a:t>
            </a:r>
          </a:p>
        </p:txBody>
      </p:sp>
      <p:sp>
        <p:nvSpPr>
          <p:cNvPr id="2" name="Slide Number Placeholder 1">
            <a:extLst>
              <a:ext uri="{FF2B5EF4-FFF2-40B4-BE49-F238E27FC236}">
                <a16:creationId xmlns:a16="http://schemas.microsoft.com/office/drawing/2014/main" id="{6EEB2ECF-ECE5-4A14-82B4-63089BE78591}"/>
              </a:ext>
            </a:extLst>
          </p:cNvPr>
          <p:cNvSpPr>
            <a:spLocks noGrp="1"/>
          </p:cNvSpPr>
          <p:nvPr>
            <p:ph type="sldNum" sz="quarter" idx="12"/>
          </p:nvPr>
        </p:nvSpPr>
        <p:spPr/>
        <p:txBody>
          <a:bodyPr/>
          <a:lstStyle/>
          <a:p>
            <a:fld id="{00865948-8B76-4A50-B7DB-B45DBE1BD062}" type="slidenum">
              <a:rPr lang="fr-CH" smtClean="0"/>
              <a:t>13</a:t>
            </a:fld>
            <a:endParaRPr lang="fr-CH" dirty="0"/>
          </a:p>
        </p:txBody>
      </p:sp>
    </p:spTree>
    <p:extLst>
      <p:ext uri="{BB962C8B-B14F-4D97-AF65-F5344CB8AC3E}">
        <p14:creationId xmlns:p14="http://schemas.microsoft.com/office/powerpoint/2010/main" val="36506699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1">
            <a:extLst>
              <a:ext uri="{FF2B5EF4-FFF2-40B4-BE49-F238E27FC236}">
                <a16:creationId xmlns:a16="http://schemas.microsoft.com/office/drawing/2014/main" id="{8885614F-7D56-4738-810B-B68CF180F7CA}"/>
              </a:ext>
            </a:extLst>
          </p:cNvPr>
          <p:cNvSpPr txBox="1">
            <a:spLocks noChangeArrowheads="1"/>
          </p:cNvSpPr>
          <p:nvPr/>
        </p:nvSpPr>
        <p:spPr bwMode="auto">
          <a:xfrm flipH="1">
            <a:off x="8853233" y="1766148"/>
            <a:ext cx="3208020" cy="414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FontTx/>
              <a:buNone/>
            </a:pPr>
            <a:r>
              <a:rPr lang="es-ES" sz="2400" dirty="0">
                <a:solidFill>
                  <a:schemeClr val="tx1"/>
                </a:solidFill>
                <a:latin typeface="+mn-lt"/>
              </a:rPr>
              <a:t>Cuando se presta asistencia a personas desplazadas en campamentos, también se debe prestar atención a las necesidades de las</a:t>
            </a:r>
          </a:p>
          <a:p>
            <a:pPr algn="ctr">
              <a:lnSpc>
                <a:spcPct val="100000"/>
              </a:lnSpc>
              <a:spcBef>
                <a:spcPct val="0"/>
              </a:spcBef>
              <a:buFontTx/>
              <a:buNone/>
            </a:pPr>
            <a:r>
              <a:rPr lang="es-ES" sz="2400" dirty="0">
                <a:solidFill>
                  <a:schemeClr val="tx1"/>
                </a:solidFill>
                <a:latin typeface="+mn-lt"/>
              </a:rPr>
              <a:t>comunidades de acogida, que están compartiendo sus recursos.</a:t>
            </a:r>
          </a:p>
        </p:txBody>
      </p:sp>
      <p:sp>
        <p:nvSpPr>
          <p:cNvPr id="4" name="Title 3">
            <a:extLst>
              <a:ext uri="{FF2B5EF4-FFF2-40B4-BE49-F238E27FC236}">
                <a16:creationId xmlns:a16="http://schemas.microsoft.com/office/drawing/2014/main" id="{C344B472-FC08-48AB-9679-0FBDF11D0289}"/>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Comunidades de acogida</a:t>
            </a:r>
          </a:p>
        </p:txBody>
      </p:sp>
      <p:pic>
        <p:nvPicPr>
          <p:cNvPr id="3" name="Picture 2">
            <a:extLst>
              <a:ext uri="{FF2B5EF4-FFF2-40B4-BE49-F238E27FC236}">
                <a16:creationId xmlns:a16="http://schemas.microsoft.com/office/drawing/2014/main" id="{CBBF3A36-6B7D-4589-A871-A2620B5DE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531" y="1335821"/>
            <a:ext cx="7514884" cy="5009922"/>
          </a:xfrm>
          <a:prstGeom prst="rect">
            <a:avLst/>
          </a:prstGeom>
        </p:spPr>
      </p:pic>
      <p:sp>
        <p:nvSpPr>
          <p:cNvPr id="2" name="Slide Number Placeholder 1">
            <a:extLst>
              <a:ext uri="{FF2B5EF4-FFF2-40B4-BE49-F238E27FC236}">
                <a16:creationId xmlns:a16="http://schemas.microsoft.com/office/drawing/2014/main" id="{B9A0AC41-41FF-443C-B199-A3B28272A6E9}"/>
              </a:ext>
            </a:extLst>
          </p:cNvPr>
          <p:cNvSpPr>
            <a:spLocks noGrp="1"/>
          </p:cNvSpPr>
          <p:nvPr>
            <p:ph type="sldNum" sz="quarter" idx="12"/>
          </p:nvPr>
        </p:nvSpPr>
        <p:spPr>
          <a:xfrm>
            <a:off x="10922558" y="6356350"/>
            <a:ext cx="431242" cy="365125"/>
          </a:xfrm>
        </p:spPr>
        <p:txBody>
          <a:bodyPr/>
          <a:lstStyle/>
          <a:p>
            <a:fld id="{00865948-8B76-4A50-B7DB-B45DBE1BD062}" type="slidenum">
              <a:rPr lang="fr-CH" smtClean="0"/>
              <a:t>14</a:t>
            </a:fld>
            <a:endParaRPr lang="fr-CH"/>
          </a:p>
        </p:txBody>
      </p:sp>
    </p:spTree>
    <p:extLst>
      <p:ext uri="{BB962C8B-B14F-4D97-AF65-F5344CB8AC3E}">
        <p14:creationId xmlns:p14="http://schemas.microsoft.com/office/powerpoint/2010/main" val="4263127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a:extLst>
              <a:ext uri="{FF2B5EF4-FFF2-40B4-BE49-F238E27FC236}">
                <a16:creationId xmlns:a16="http://schemas.microsoft.com/office/drawing/2014/main" id="{8F22BB95-C041-4E1E-9917-4488628A98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9735" y="4084436"/>
            <a:ext cx="2213592" cy="19953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3">
            <a:extLst>
              <a:ext uri="{FF2B5EF4-FFF2-40B4-BE49-F238E27FC236}">
                <a16:creationId xmlns:a16="http://schemas.microsoft.com/office/drawing/2014/main" id="{6B479A87-6660-4A6D-ADDC-62FF674D58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9904" y="986232"/>
            <a:ext cx="2566285" cy="2151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4">
            <a:extLst>
              <a:ext uri="{FF2B5EF4-FFF2-40B4-BE49-F238E27FC236}">
                <a16:creationId xmlns:a16="http://schemas.microsoft.com/office/drawing/2014/main" id="{F9AACFC8-6C83-43F7-B98E-A59C61BEF5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69" y="1381162"/>
            <a:ext cx="1946636" cy="17167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8" name="Picture 5">
            <a:extLst>
              <a:ext uri="{FF2B5EF4-FFF2-40B4-BE49-F238E27FC236}">
                <a16:creationId xmlns:a16="http://schemas.microsoft.com/office/drawing/2014/main" id="{E65F60B8-37CA-4B36-AD56-D0BC4B30FC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1731" y="4084436"/>
            <a:ext cx="2311021" cy="20849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9" name="Text Box 6">
            <a:extLst>
              <a:ext uri="{FF2B5EF4-FFF2-40B4-BE49-F238E27FC236}">
                <a16:creationId xmlns:a16="http://schemas.microsoft.com/office/drawing/2014/main" id="{2439F31D-7F25-497B-A71E-3F2F35B801AC}"/>
              </a:ext>
            </a:extLst>
          </p:cNvPr>
          <p:cNvSpPr txBox="1">
            <a:spLocks noChangeArrowheads="1"/>
          </p:cNvSpPr>
          <p:nvPr/>
        </p:nvSpPr>
        <p:spPr bwMode="auto">
          <a:xfrm>
            <a:off x="1161533" y="2969194"/>
            <a:ext cx="3301164"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a:solidFill>
                  <a:srgbClr val="C00000"/>
                </a:solidFill>
                <a:latin typeface="+mn-lt"/>
              </a:rPr>
              <a:t>Productos alimentarios y no alimentarios</a:t>
            </a:r>
          </a:p>
        </p:txBody>
      </p:sp>
      <p:sp>
        <p:nvSpPr>
          <p:cNvPr id="18440" name="Text Box 7">
            <a:extLst>
              <a:ext uri="{FF2B5EF4-FFF2-40B4-BE49-F238E27FC236}">
                <a16:creationId xmlns:a16="http://schemas.microsoft.com/office/drawing/2014/main" id="{AA0AB3FD-7445-430A-82E6-368147528A88}"/>
              </a:ext>
            </a:extLst>
          </p:cNvPr>
          <p:cNvSpPr txBox="1">
            <a:spLocks noChangeArrowheads="1"/>
          </p:cNvSpPr>
          <p:nvPr/>
        </p:nvSpPr>
        <p:spPr bwMode="auto">
          <a:xfrm>
            <a:off x="8851738" y="3244598"/>
            <a:ext cx="180022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a:solidFill>
                  <a:srgbClr val="C00000"/>
                </a:solidFill>
                <a:latin typeface="+mn-lt"/>
              </a:rPr>
              <a:t>Refugio</a:t>
            </a:r>
          </a:p>
        </p:txBody>
      </p:sp>
      <p:sp>
        <p:nvSpPr>
          <p:cNvPr id="18441" name="Text Box 8">
            <a:extLst>
              <a:ext uri="{FF2B5EF4-FFF2-40B4-BE49-F238E27FC236}">
                <a16:creationId xmlns:a16="http://schemas.microsoft.com/office/drawing/2014/main" id="{510A87B7-DF92-4E4C-82E3-C193322FF5B8}"/>
              </a:ext>
            </a:extLst>
          </p:cNvPr>
          <p:cNvSpPr txBox="1">
            <a:spLocks noChangeArrowheads="1"/>
          </p:cNvSpPr>
          <p:nvPr/>
        </p:nvSpPr>
        <p:spPr bwMode="auto">
          <a:xfrm>
            <a:off x="4938982" y="2961516"/>
            <a:ext cx="2734798"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a:solidFill>
                  <a:srgbClr val="C00000"/>
                </a:solidFill>
                <a:latin typeface="+mn-lt"/>
              </a:rPr>
              <a:t>Agua, saneamiento e higiene</a:t>
            </a:r>
          </a:p>
        </p:txBody>
      </p:sp>
      <p:sp>
        <p:nvSpPr>
          <p:cNvPr id="18442" name="Text Box 9">
            <a:extLst>
              <a:ext uri="{FF2B5EF4-FFF2-40B4-BE49-F238E27FC236}">
                <a16:creationId xmlns:a16="http://schemas.microsoft.com/office/drawing/2014/main" id="{8E7EE626-A79A-4EFD-A16B-E2D4D730C6CA}"/>
              </a:ext>
            </a:extLst>
          </p:cNvPr>
          <p:cNvSpPr txBox="1">
            <a:spLocks noChangeArrowheads="1"/>
          </p:cNvSpPr>
          <p:nvPr/>
        </p:nvSpPr>
        <p:spPr bwMode="auto">
          <a:xfrm>
            <a:off x="8387356" y="6059781"/>
            <a:ext cx="2703457"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a:solidFill>
                  <a:srgbClr val="C00000"/>
                </a:solidFill>
                <a:latin typeface="+mn-lt"/>
              </a:rPr>
              <a:t>Medios de subsistencia</a:t>
            </a:r>
          </a:p>
        </p:txBody>
      </p:sp>
      <p:sp>
        <p:nvSpPr>
          <p:cNvPr id="18443" name="Text Box 10">
            <a:extLst>
              <a:ext uri="{FF2B5EF4-FFF2-40B4-BE49-F238E27FC236}">
                <a16:creationId xmlns:a16="http://schemas.microsoft.com/office/drawing/2014/main" id="{61D4DABD-43D7-4416-9117-C831598B6974}"/>
              </a:ext>
            </a:extLst>
          </p:cNvPr>
          <p:cNvSpPr txBox="1">
            <a:spLocks noChangeArrowheads="1"/>
          </p:cNvSpPr>
          <p:nvPr/>
        </p:nvSpPr>
        <p:spPr bwMode="auto">
          <a:xfrm>
            <a:off x="1626498" y="6101912"/>
            <a:ext cx="2628095"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a:solidFill>
                  <a:srgbClr val="C00000"/>
                </a:solidFill>
                <a:latin typeface="+mn-lt"/>
              </a:rPr>
              <a:t>Asistencia de salud</a:t>
            </a:r>
          </a:p>
        </p:txBody>
      </p:sp>
      <p:sp>
        <p:nvSpPr>
          <p:cNvPr id="18444" name="Text Box 11">
            <a:extLst>
              <a:ext uri="{FF2B5EF4-FFF2-40B4-BE49-F238E27FC236}">
                <a16:creationId xmlns:a16="http://schemas.microsoft.com/office/drawing/2014/main" id="{FA7DF8EC-8018-4A50-B2CC-FEB3BF83EE88}"/>
              </a:ext>
            </a:extLst>
          </p:cNvPr>
          <p:cNvSpPr txBox="1">
            <a:spLocks noChangeArrowheads="1"/>
          </p:cNvSpPr>
          <p:nvPr/>
        </p:nvSpPr>
        <p:spPr bwMode="auto">
          <a:xfrm>
            <a:off x="5433777" y="6169421"/>
            <a:ext cx="18732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a:solidFill>
                  <a:srgbClr val="C00000"/>
                </a:solidFill>
                <a:latin typeface="+mn-lt"/>
              </a:rPr>
              <a:t>Educación</a:t>
            </a:r>
          </a:p>
        </p:txBody>
      </p:sp>
      <p:pic>
        <p:nvPicPr>
          <p:cNvPr id="18445" name="Picture 12">
            <a:extLst>
              <a:ext uri="{FF2B5EF4-FFF2-40B4-BE49-F238E27FC236}">
                <a16:creationId xmlns:a16="http://schemas.microsoft.com/office/drawing/2014/main" id="{943EBE8B-2C2B-4846-9316-FD01DFEBF4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0134" y="4174008"/>
            <a:ext cx="1944687" cy="18628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6" name="Picture 13">
            <a:extLst>
              <a:ext uri="{FF2B5EF4-FFF2-40B4-BE49-F238E27FC236}">
                <a16:creationId xmlns:a16="http://schemas.microsoft.com/office/drawing/2014/main" id="{0EBCADB2-4F0B-4D3F-B98C-561B43B6E2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0317" y="910697"/>
            <a:ext cx="2235027" cy="20460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itle 3">
            <a:extLst>
              <a:ext uri="{FF2B5EF4-FFF2-40B4-BE49-F238E27FC236}">
                <a16:creationId xmlns:a16="http://schemas.microsoft.com/office/drawing/2014/main" id="{E159F16D-AB43-423C-9396-E592E494F918}"/>
              </a:ext>
            </a:extLst>
          </p:cNvPr>
          <p:cNvSpPr txBox="1">
            <a:spLocks/>
          </p:cNvSpPr>
          <p:nvPr/>
        </p:nvSpPr>
        <p:spPr>
          <a:xfrm>
            <a:off x="788772" y="138955"/>
            <a:ext cx="10515600" cy="83107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Acceso a servicios durante los desplazamientos</a:t>
            </a:r>
          </a:p>
        </p:txBody>
      </p:sp>
      <p:sp>
        <p:nvSpPr>
          <p:cNvPr id="2" name="Slide Number Placeholder 1">
            <a:extLst>
              <a:ext uri="{FF2B5EF4-FFF2-40B4-BE49-F238E27FC236}">
                <a16:creationId xmlns:a16="http://schemas.microsoft.com/office/drawing/2014/main" id="{D0929605-CBF9-455B-9690-53FB9FE12E18}"/>
              </a:ext>
            </a:extLst>
          </p:cNvPr>
          <p:cNvSpPr>
            <a:spLocks noGrp="1"/>
          </p:cNvSpPr>
          <p:nvPr>
            <p:ph type="sldNum" sz="quarter" idx="12"/>
          </p:nvPr>
        </p:nvSpPr>
        <p:spPr>
          <a:xfrm>
            <a:off x="8511744" y="6158638"/>
            <a:ext cx="2743200" cy="365125"/>
          </a:xfrm>
        </p:spPr>
        <p:txBody>
          <a:bodyPr/>
          <a:lstStyle/>
          <a:p>
            <a:fld id="{00865948-8B76-4A50-B7DB-B45DBE1BD062}" type="slidenum">
              <a:rPr lang="fr-CH" smtClean="0"/>
              <a:t>15</a:t>
            </a:fld>
            <a:endParaRPr lang="fr-CH"/>
          </a:p>
        </p:txBody>
      </p:sp>
    </p:spTree>
    <p:extLst>
      <p:ext uri="{BB962C8B-B14F-4D97-AF65-F5344CB8AC3E}">
        <p14:creationId xmlns:p14="http://schemas.microsoft.com/office/powerpoint/2010/main" val="356203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a:extLst>
              <a:ext uri="{FF2B5EF4-FFF2-40B4-BE49-F238E27FC236}">
                <a16:creationId xmlns:a16="http://schemas.microsoft.com/office/drawing/2014/main" id="{25250900-469B-412D-A734-91742C20D0A4}"/>
              </a:ext>
            </a:extLst>
          </p:cNvPr>
          <p:cNvSpPr txBox="1">
            <a:spLocks noChangeArrowheads="1"/>
          </p:cNvSpPr>
          <p:nvPr/>
        </p:nvSpPr>
        <p:spPr bwMode="auto">
          <a:xfrm>
            <a:off x="2212975" y="60326"/>
            <a:ext cx="79502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rgbClr val="CCECFF"/>
              </a:solidFill>
              <a:latin typeface="Arial" panose="020B0604020202020204" pitchFamily="34" charset="0"/>
            </a:endParaRPr>
          </a:p>
        </p:txBody>
      </p:sp>
      <p:pic>
        <p:nvPicPr>
          <p:cNvPr id="20483" name="Picture 2">
            <a:extLst>
              <a:ext uri="{FF2B5EF4-FFF2-40B4-BE49-F238E27FC236}">
                <a16:creationId xmlns:a16="http://schemas.microsoft.com/office/drawing/2014/main" id="{62CAD78A-B02D-4898-8C7A-B4AB60409E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1763" y="1700214"/>
            <a:ext cx="1790700" cy="155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4" name="Text Box 3">
            <a:extLst>
              <a:ext uri="{FF2B5EF4-FFF2-40B4-BE49-F238E27FC236}">
                <a16:creationId xmlns:a16="http://schemas.microsoft.com/office/drawing/2014/main" id="{F0444248-44B6-42E2-ACFA-8B7B92C161DA}"/>
              </a:ext>
            </a:extLst>
          </p:cNvPr>
          <p:cNvSpPr txBox="1">
            <a:spLocks noChangeArrowheads="1"/>
          </p:cNvSpPr>
          <p:nvPr/>
        </p:nvSpPr>
        <p:spPr bwMode="auto">
          <a:xfrm>
            <a:off x="2135189" y="3716338"/>
            <a:ext cx="24479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a:solidFill>
                  <a:srgbClr val="C00000"/>
                </a:solidFill>
                <a:latin typeface="+mn-lt"/>
              </a:rPr>
              <a:t>Protección/</a:t>
            </a:r>
          </a:p>
          <a:p>
            <a:pPr algn="ctr">
              <a:lnSpc>
                <a:spcPct val="100000"/>
              </a:lnSpc>
              <a:spcBef>
                <a:spcPct val="0"/>
              </a:spcBef>
              <a:buClr>
                <a:srgbClr val="000000"/>
              </a:buClr>
              <a:buFont typeface="Comic Sans MS" panose="030F0702030302020204" pitchFamily="66" charset="0"/>
              <a:buNone/>
            </a:pPr>
            <a:r>
              <a:rPr lang="es-ES" sz="2400" b="1">
                <a:solidFill>
                  <a:srgbClr val="C00000"/>
                </a:solidFill>
                <a:latin typeface="+mn-lt"/>
              </a:rPr>
              <a:t>seguridad</a:t>
            </a:r>
          </a:p>
        </p:txBody>
      </p:sp>
      <p:sp>
        <p:nvSpPr>
          <p:cNvPr id="20485" name="Text Box 4">
            <a:extLst>
              <a:ext uri="{FF2B5EF4-FFF2-40B4-BE49-F238E27FC236}">
                <a16:creationId xmlns:a16="http://schemas.microsoft.com/office/drawing/2014/main" id="{C2507A49-222D-4C7A-B0C9-41CD05B0C640}"/>
              </a:ext>
            </a:extLst>
          </p:cNvPr>
          <p:cNvSpPr txBox="1">
            <a:spLocks noChangeArrowheads="1"/>
          </p:cNvSpPr>
          <p:nvPr/>
        </p:nvSpPr>
        <p:spPr bwMode="auto">
          <a:xfrm>
            <a:off x="7248526" y="3500438"/>
            <a:ext cx="2735263"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a:solidFill>
                  <a:srgbClr val="C00000"/>
                </a:solidFill>
                <a:latin typeface="+mn-lt"/>
              </a:rPr>
              <a:t>Identificación de necesidades de grupos vulnerables y respuesta</a:t>
            </a:r>
          </a:p>
        </p:txBody>
      </p:sp>
      <p:sp>
        <p:nvSpPr>
          <p:cNvPr id="20486" name="Text Box 5">
            <a:extLst>
              <a:ext uri="{FF2B5EF4-FFF2-40B4-BE49-F238E27FC236}">
                <a16:creationId xmlns:a16="http://schemas.microsoft.com/office/drawing/2014/main" id="{8969F38D-451F-4EF6-856B-B78FB48A4BC4}"/>
              </a:ext>
            </a:extLst>
          </p:cNvPr>
          <p:cNvSpPr txBox="1">
            <a:spLocks noChangeArrowheads="1"/>
          </p:cNvSpPr>
          <p:nvPr/>
        </p:nvSpPr>
        <p:spPr bwMode="auto">
          <a:xfrm>
            <a:off x="4864101" y="5661026"/>
            <a:ext cx="1719102"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000000"/>
              </a:buClr>
              <a:buFont typeface="Comic Sans MS" panose="030F0702030302020204" pitchFamily="66" charset="0"/>
              <a:buNone/>
            </a:pPr>
            <a:r>
              <a:rPr lang="es-ES" sz="2400" b="1">
                <a:solidFill>
                  <a:srgbClr val="C00000"/>
                </a:solidFill>
                <a:latin typeface="+mn-lt"/>
              </a:rPr>
              <a:t>Registro de datos</a:t>
            </a:r>
          </a:p>
        </p:txBody>
      </p:sp>
      <p:pic>
        <p:nvPicPr>
          <p:cNvPr id="20487" name="Picture 6">
            <a:extLst>
              <a:ext uri="{FF2B5EF4-FFF2-40B4-BE49-F238E27FC236}">
                <a16:creationId xmlns:a16="http://schemas.microsoft.com/office/drawing/2014/main" id="{6AC572B1-EF6B-4235-9229-38BED67926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1088" y="1844676"/>
            <a:ext cx="1808162" cy="166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8" name="Picture 7">
            <a:extLst>
              <a:ext uri="{FF2B5EF4-FFF2-40B4-BE49-F238E27FC236}">
                <a16:creationId xmlns:a16="http://schemas.microsoft.com/office/drawing/2014/main" id="{202F754B-3E9A-4764-A397-0345F8371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7938" y="3716338"/>
            <a:ext cx="1828800" cy="182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itle 3">
            <a:extLst>
              <a:ext uri="{FF2B5EF4-FFF2-40B4-BE49-F238E27FC236}">
                <a16:creationId xmlns:a16="http://schemas.microsoft.com/office/drawing/2014/main" id="{2F7542A3-7217-4B74-B281-174776888CC9}"/>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Protección y seguridad ambiental</a:t>
            </a:r>
          </a:p>
        </p:txBody>
      </p:sp>
      <p:sp>
        <p:nvSpPr>
          <p:cNvPr id="2" name="Slide Number Placeholder 1">
            <a:extLst>
              <a:ext uri="{FF2B5EF4-FFF2-40B4-BE49-F238E27FC236}">
                <a16:creationId xmlns:a16="http://schemas.microsoft.com/office/drawing/2014/main" id="{4B66E521-3C7C-4A98-BCC9-3C9B2A877B54}"/>
              </a:ext>
            </a:extLst>
          </p:cNvPr>
          <p:cNvSpPr>
            <a:spLocks noGrp="1"/>
          </p:cNvSpPr>
          <p:nvPr>
            <p:ph type="sldNum" sz="quarter" idx="12"/>
          </p:nvPr>
        </p:nvSpPr>
        <p:spPr/>
        <p:txBody>
          <a:bodyPr/>
          <a:lstStyle/>
          <a:p>
            <a:fld id="{00865948-8B76-4A50-B7DB-B45DBE1BD062}" type="slidenum">
              <a:rPr lang="fr-CH" smtClean="0"/>
              <a:t>16</a:t>
            </a:fld>
            <a:endParaRPr lang="fr-CH"/>
          </a:p>
        </p:txBody>
      </p:sp>
    </p:spTree>
    <p:extLst>
      <p:ext uri="{BB962C8B-B14F-4D97-AF65-F5344CB8AC3E}">
        <p14:creationId xmlns:p14="http://schemas.microsoft.com/office/powerpoint/2010/main" val="13194635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a:extLst>
              <a:ext uri="{FF2B5EF4-FFF2-40B4-BE49-F238E27FC236}">
                <a16:creationId xmlns:a16="http://schemas.microsoft.com/office/drawing/2014/main" id="{97689AC3-6CAB-4EEE-9BA3-18AF314CEE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0070" y="1736726"/>
            <a:ext cx="1816100" cy="141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3">
            <a:extLst>
              <a:ext uri="{FF2B5EF4-FFF2-40B4-BE49-F238E27FC236}">
                <a16:creationId xmlns:a16="http://schemas.microsoft.com/office/drawing/2014/main" id="{3739C605-BB29-413B-A66B-C037A77B4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1306513"/>
            <a:ext cx="1592263" cy="175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4">
            <a:extLst>
              <a:ext uri="{FF2B5EF4-FFF2-40B4-BE49-F238E27FC236}">
                <a16:creationId xmlns:a16="http://schemas.microsoft.com/office/drawing/2014/main" id="{4909BE0E-BB58-4D1C-91CE-059D1DDAF9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0326" y="1231901"/>
            <a:ext cx="2024063" cy="1973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4" name="Text Box 5">
            <a:extLst>
              <a:ext uri="{FF2B5EF4-FFF2-40B4-BE49-F238E27FC236}">
                <a16:creationId xmlns:a16="http://schemas.microsoft.com/office/drawing/2014/main" id="{095E6D57-7B21-4D21-8631-FDA3CBDFFD98}"/>
              </a:ext>
            </a:extLst>
          </p:cNvPr>
          <p:cNvSpPr txBox="1">
            <a:spLocks noChangeArrowheads="1"/>
          </p:cNvSpPr>
          <p:nvPr/>
        </p:nvSpPr>
        <p:spPr bwMode="auto">
          <a:xfrm>
            <a:off x="1919289" y="3140075"/>
            <a:ext cx="2808287"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a:solidFill>
                  <a:srgbClr val="C00000"/>
                </a:solidFill>
                <a:latin typeface="+mn-lt"/>
              </a:rPr>
              <a:t>Participación de la comunidad</a:t>
            </a:r>
          </a:p>
        </p:txBody>
      </p:sp>
      <p:sp>
        <p:nvSpPr>
          <p:cNvPr id="22535" name="Text Box 6">
            <a:extLst>
              <a:ext uri="{FF2B5EF4-FFF2-40B4-BE49-F238E27FC236}">
                <a16:creationId xmlns:a16="http://schemas.microsoft.com/office/drawing/2014/main" id="{739D3438-3C65-4AC2-8D43-885EFC268961}"/>
              </a:ext>
            </a:extLst>
          </p:cNvPr>
          <p:cNvSpPr txBox="1">
            <a:spLocks noChangeArrowheads="1"/>
          </p:cNvSpPr>
          <p:nvPr/>
        </p:nvSpPr>
        <p:spPr bwMode="auto">
          <a:xfrm>
            <a:off x="7643813" y="3240088"/>
            <a:ext cx="226695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a:solidFill>
                  <a:srgbClr val="C00000"/>
                </a:solidFill>
                <a:latin typeface="+mn-lt"/>
              </a:rPr>
              <a:t>Gestión de la información</a:t>
            </a:r>
          </a:p>
        </p:txBody>
      </p:sp>
      <p:sp>
        <p:nvSpPr>
          <p:cNvPr id="22536" name="Text Box 7">
            <a:extLst>
              <a:ext uri="{FF2B5EF4-FFF2-40B4-BE49-F238E27FC236}">
                <a16:creationId xmlns:a16="http://schemas.microsoft.com/office/drawing/2014/main" id="{9392C770-347E-4F35-B994-1EF6F2211EAA}"/>
              </a:ext>
            </a:extLst>
          </p:cNvPr>
          <p:cNvSpPr txBox="1">
            <a:spLocks noChangeArrowheads="1"/>
          </p:cNvSpPr>
          <p:nvPr/>
        </p:nvSpPr>
        <p:spPr bwMode="auto">
          <a:xfrm>
            <a:off x="5084508" y="3140076"/>
            <a:ext cx="1848624"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000000"/>
              </a:buClr>
              <a:buFont typeface="Comic Sans MS" panose="030F0702030302020204" pitchFamily="66" charset="0"/>
              <a:buNone/>
            </a:pPr>
            <a:r>
              <a:rPr lang="es-ES" sz="2400" b="1" dirty="0">
                <a:solidFill>
                  <a:srgbClr val="C00000"/>
                </a:solidFill>
                <a:latin typeface="+mn-lt"/>
              </a:rPr>
              <a:t>Coordinación</a:t>
            </a:r>
          </a:p>
        </p:txBody>
      </p:sp>
      <p:sp>
        <p:nvSpPr>
          <p:cNvPr id="22537" name="Text Box 8">
            <a:extLst>
              <a:ext uri="{FF2B5EF4-FFF2-40B4-BE49-F238E27FC236}">
                <a16:creationId xmlns:a16="http://schemas.microsoft.com/office/drawing/2014/main" id="{BFFC9FC5-4FE6-46DD-9B4C-C8B32301D04F}"/>
              </a:ext>
            </a:extLst>
          </p:cNvPr>
          <p:cNvSpPr txBox="1">
            <a:spLocks noChangeArrowheads="1"/>
          </p:cNvSpPr>
          <p:nvPr/>
        </p:nvSpPr>
        <p:spPr bwMode="auto">
          <a:xfrm>
            <a:off x="6511199" y="5472113"/>
            <a:ext cx="323849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a:solidFill>
                  <a:srgbClr val="C00000"/>
                </a:solidFill>
                <a:latin typeface="+mn-lt"/>
              </a:rPr>
              <a:t>Establecimiento y cierre</a:t>
            </a:r>
          </a:p>
          <a:p>
            <a:pPr algn="ctr">
              <a:lnSpc>
                <a:spcPct val="100000"/>
              </a:lnSpc>
              <a:spcBef>
                <a:spcPct val="0"/>
              </a:spcBef>
              <a:buClr>
                <a:srgbClr val="000000"/>
              </a:buClr>
              <a:buFont typeface="Comic Sans MS" panose="030F0702030302020204" pitchFamily="66" charset="0"/>
              <a:buNone/>
            </a:pPr>
            <a:r>
              <a:rPr lang="es-ES" sz="2400" b="1" dirty="0">
                <a:solidFill>
                  <a:srgbClr val="C00000"/>
                </a:solidFill>
                <a:latin typeface="+mn-lt"/>
              </a:rPr>
              <a:t> de campamentos</a:t>
            </a:r>
          </a:p>
        </p:txBody>
      </p:sp>
      <p:pic>
        <p:nvPicPr>
          <p:cNvPr id="22538" name="Picture 9">
            <a:extLst>
              <a:ext uri="{FF2B5EF4-FFF2-40B4-BE49-F238E27FC236}">
                <a16:creationId xmlns:a16="http://schemas.microsoft.com/office/drawing/2014/main" id="{C1F64FCB-C1F7-43A9-AB6F-3E9E828BA1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6896" y="4265317"/>
            <a:ext cx="1538288" cy="1538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9" name="Text Box 10">
            <a:extLst>
              <a:ext uri="{FF2B5EF4-FFF2-40B4-BE49-F238E27FC236}">
                <a16:creationId xmlns:a16="http://schemas.microsoft.com/office/drawing/2014/main" id="{8D322A17-57D0-4401-A07C-BA17C16B548C}"/>
              </a:ext>
            </a:extLst>
          </p:cNvPr>
          <p:cNvSpPr txBox="1">
            <a:spLocks noChangeArrowheads="1"/>
          </p:cNvSpPr>
          <p:nvPr/>
        </p:nvSpPr>
        <p:spPr bwMode="auto">
          <a:xfrm>
            <a:off x="1884364" y="5481638"/>
            <a:ext cx="4429125"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a:solidFill>
                  <a:srgbClr val="C00000"/>
                </a:solidFill>
                <a:latin typeface="+mn-lt"/>
              </a:rPr>
              <a:t>Uso del medio ambiente y de los recursos naturales</a:t>
            </a:r>
          </a:p>
        </p:txBody>
      </p:sp>
      <p:pic>
        <p:nvPicPr>
          <p:cNvPr id="22540" name="Picture 11">
            <a:extLst>
              <a:ext uri="{FF2B5EF4-FFF2-40B4-BE49-F238E27FC236}">
                <a16:creationId xmlns:a16="http://schemas.microsoft.com/office/drawing/2014/main" id="{47B4CA92-6BA9-4A9B-BB60-9E587A957B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5383" y="4032251"/>
            <a:ext cx="1584325" cy="158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itle 3">
            <a:extLst>
              <a:ext uri="{FF2B5EF4-FFF2-40B4-BE49-F238E27FC236}">
                <a16:creationId xmlns:a16="http://schemas.microsoft.com/office/drawing/2014/main" id="{55192AAF-AE2C-406E-AE95-49A030505F48}"/>
              </a:ext>
            </a:extLst>
          </p:cNvPr>
          <p:cNvSpPr txBox="1">
            <a:spLocks/>
          </p:cNvSpPr>
          <p:nvPr/>
        </p:nvSpPr>
        <p:spPr>
          <a:xfrm>
            <a:off x="1005491" y="114691"/>
            <a:ext cx="10515600" cy="83107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Tareas principales en la gestión de campamentos</a:t>
            </a:r>
          </a:p>
        </p:txBody>
      </p:sp>
      <p:sp>
        <p:nvSpPr>
          <p:cNvPr id="2" name="Slide Number Placeholder 1">
            <a:extLst>
              <a:ext uri="{FF2B5EF4-FFF2-40B4-BE49-F238E27FC236}">
                <a16:creationId xmlns:a16="http://schemas.microsoft.com/office/drawing/2014/main" id="{22D501F3-7C58-4672-ABBC-606B59F7C144}"/>
              </a:ext>
            </a:extLst>
          </p:cNvPr>
          <p:cNvSpPr>
            <a:spLocks noGrp="1"/>
          </p:cNvSpPr>
          <p:nvPr>
            <p:ph type="sldNum" sz="quarter" idx="12"/>
          </p:nvPr>
        </p:nvSpPr>
        <p:spPr/>
        <p:txBody>
          <a:bodyPr/>
          <a:lstStyle/>
          <a:p>
            <a:fld id="{00865948-8B76-4A50-B7DB-B45DBE1BD062}" type="slidenum">
              <a:rPr lang="fr-CH" smtClean="0"/>
              <a:t>17</a:t>
            </a:fld>
            <a:endParaRPr lang="fr-CH"/>
          </a:p>
        </p:txBody>
      </p:sp>
    </p:spTree>
    <p:extLst>
      <p:ext uri="{BB962C8B-B14F-4D97-AF65-F5344CB8AC3E}">
        <p14:creationId xmlns:p14="http://schemas.microsoft.com/office/powerpoint/2010/main" val="612485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1DB03A-809C-445B-9DE9-D8EE5AA36B48}"/>
              </a:ext>
            </a:extLst>
          </p:cNvPr>
          <p:cNvSpPr>
            <a:spLocks noGrp="1"/>
          </p:cNvSpPr>
          <p:nvPr>
            <p:ph type="sldNum" sz="quarter" idx="12"/>
          </p:nvPr>
        </p:nvSpPr>
        <p:spPr/>
        <p:txBody>
          <a:bodyPr/>
          <a:lstStyle/>
          <a:p>
            <a:fld id="{00865948-8B76-4A50-B7DB-B45DBE1BD062}" type="slidenum">
              <a:rPr lang="fr-CH" smtClean="0"/>
              <a:t>18</a:t>
            </a:fld>
            <a:endParaRPr lang="fr-CH"/>
          </a:p>
        </p:txBody>
      </p:sp>
      <p:sp>
        <p:nvSpPr>
          <p:cNvPr id="5" name="Title 3">
            <a:extLst>
              <a:ext uri="{FF2B5EF4-FFF2-40B4-BE49-F238E27FC236}">
                <a16:creationId xmlns:a16="http://schemas.microsoft.com/office/drawing/2014/main" id="{D0A058CF-1C59-4DEA-B55E-EBBF5B54BB5F}"/>
              </a:ext>
            </a:extLst>
          </p:cNvPr>
          <p:cNvSpPr txBox="1">
            <a:spLocks/>
          </p:cNvSpPr>
          <p:nvPr/>
        </p:nvSpPr>
        <p:spPr>
          <a:xfrm>
            <a:off x="838200" y="20510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Asentamientos temporales: etapas</a:t>
            </a:r>
          </a:p>
        </p:txBody>
      </p:sp>
      <p:grpSp>
        <p:nvGrpSpPr>
          <p:cNvPr id="10" name="Group 9">
            <a:extLst>
              <a:ext uri="{FF2B5EF4-FFF2-40B4-BE49-F238E27FC236}">
                <a16:creationId xmlns:a16="http://schemas.microsoft.com/office/drawing/2014/main" id="{6891183A-DB4B-4FD5-8022-EFF5E56C5BDA}"/>
              </a:ext>
            </a:extLst>
          </p:cNvPr>
          <p:cNvGrpSpPr/>
          <p:nvPr/>
        </p:nvGrpSpPr>
        <p:grpSpPr>
          <a:xfrm>
            <a:off x="-2970430" y="453444"/>
            <a:ext cx="14200662" cy="7293488"/>
            <a:chOff x="-4907215" y="87959"/>
            <a:chExt cx="14200662" cy="7293488"/>
          </a:xfrm>
        </p:grpSpPr>
        <p:sp>
          <p:nvSpPr>
            <p:cNvPr id="11" name="Block Arc 10">
              <a:extLst>
                <a:ext uri="{FF2B5EF4-FFF2-40B4-BE49-F238E27FC236}">
                  <a16:creationId xmlns:a16="http://schemas.microsoft.com/office/drawing/2014/main" id="{82B978AA-F08C-4530-B9D5-63ADDA30E51B}"/>
                </a:ext>
              </a:extLst>
            </p:cNvPr>
            <p:cNvSpPr/>
            <p:nvPr/>
          </p:nvSpPr>
          <p:spPr>
            <a:xfrm>
              <a:off x="-4907215" y="87959"/>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4A1063EB-1B66-42F1-8462-66642E25994C}"/>
                </a:ext>
              </a:extLst>
            </p:cNvPr>
            <p:cNvSpPr/>
            <p:nvPr/>
          </p:nvSpPr>
          <p:spPr>
            <a:xfrm>
              <a:off x="1970071" y="1567235"/>
              <a:ext cx="7301111"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r>
                <a:rPr lang="es-ES" sz="2400" dirty="0">
                  <a:solidFill>
                    <a:schemeClr val="tx1"/>
                  </a:solidFill>
                  <a:effectLst>
                    <a:outerShdw blurRad="38100" dist="38100" dir="2700000" algn="tl">
                      <a:srgbClr val="000000">
                        <a:alpha val="43137"/>
                      </a:srgbClr>
                    </a:outerShdw>
                  </a:effectLst>
                </a:rPr>
                <a:t>Mejora de las condiciones de las tiendas de campaña y de los refugios improvisados</a:t>
              </a:r>
            </a:p>
          </p:txBody>
        </p:sp>
        <p:sp>
          <p:nvSpPr>
            <p:cNvPr id="13" name="Oval 12">
              <a:extLst>
                <a:ext uri="{FF2B5EF4-FFF2-40B4-BE49-F238E27FC236}">
                  <a16:creationId xmlns:a16="http://schemas.microsoft.com/office/drawing/2014/main" id="{6A9F2790-F6DA-43CF-926C-8D8D2FD3BDE2}"/>
                </a:ext>
              </a:extLst>
            </p:cNvPr>
            <p:cNvSpPr/>
            <p:nvPr/>
          </p:nvSpPr>
          <p:spPr>
            <a:xfrm>
              <a:off x="1292738" y="1431769"/>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fr-CH" sz="2400" dirty="0"/>
            </a:p>
          </p:txBody>
        </p:sp>
        <p:sp>
          <p:nvSpPr>
            <p:cNvPr id="14" name="Freeform: Shape 13">
              <a:extLst>
                <a:ext uri="{FF2B5EF4-FFF2-40B4-BE49-F238E27FC236}">
                  <a16:creationId xmlns:a16="http://schemas.microsoft.com/office/drawing/2014/main" id="{5AD88169-C673-4EAA-B5FA-D5DC2787F89D}"/>
                </a:ext>
              </a:extLst>
            </p:cNvPr>
            <p:cNvSpPr/>
            <p:nvPr/>
          </p:nvSpPr>
          <p:spPr>
            <a:xfrm>
              <a:off x="2386273" y="2900666"/>
              <a:ext cx="6907174" cy="1668071"/>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chemeClr val="accent1">
                <a:lumMod val="60000"/>
                <a:lumOff val="40000"/>
              </a:schemeClr>
            </a:solidFill>
            <a:ln>
              <a:solidFill>
                <a:schemeClr val="accent1">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r>
                <a:rPr lang="es-ES" sz="2400" dirty="0">
                  <a:solidFill>
                    <a:schemeClr val="tx1"/>
                  </a:solidFill>
                  <a:effectLst>
                    <a:outerShdw blurRad="38100" dist="38100" dir="2700000" algn="tl">
                      <a:srgbClr val="000000">
                        <a:alpha val="43137"/>
                      </a:srgbClr>
                    </a:outerShdw>
                  </a:effectLst>
                </a:rPr>
                <a:t>Viviendas temporales (lona, materiales locales)</a:t>
              </a:r>
            </a:p>
            <a:p>
              <a:pPr defTabSz="2489200">
                <a:lnSpc>
                  <a:spcPct val="90000"/>
                </a:lnSpc>
                <a:spcBef>
                  <a:spcPct val="0"/>
                </a:spcBef>
                <a:spcAft>
                  <a:spcPct val="35000"/>
                </a:spcAft>
              </a:pPr>
              <a:r>
                <a:rPr lang="es-ES" sz="2400" dirty="0">
                  <a:solidFill>
                    <a:schemeClr val="tx1"/>
                  </a:solidFill>
                  <a:effectLst>
                    <a:outerShdw blurRad="38100" dist="38100" dir="2700000" algn="tl">
                      <a:srgbClr val="000000">
                        <a:alpha val="43137"/>
                      </a:srgbClr>
                    </a:outerShdw>
                  </a:effectLst>
                </a:rPr>
                <a:t>Apoyo financiero</a:t>
              </a:r>
            </a:p>
            <a:p>
              <a:pPr defTabSz="2489200">
                <a:lnSpc>
                  <a:spcPct val="90000"/>
                </a:lnSpc>
                <a:spcBef>
                  <a:spcPct val="0"/>
                </a:spcBef>
                <a:spcAft>
                  <a:spcPct val="35000"/>
                </a:spcAft>
              </a:pPr>
              <a:r>
                <a:rPr lang="es-ES" sz="2400" dirty="0">
                  <a:solidFill>
                    <a:schemeClr val="tx1"/>
                  </a:solidFill>
                  <a:effectLst>
                    <a:outerShdw blurRad="38100" dist="38100" dir="2700000" algn="tl">
                      <a:srgbClr val="000000">
                        <a:alpha val="43137"/>
                      </a:srgbClr>
                    </a:outerShdw>
                  </a:effectLst>
                </a:rPr>
                <a:t>Refugios colectivos</a:t>
              </a:r>
            </a:p>
          </p:txBody>
        </p:sp>
        <p:sp>
          <p:nvSpPr>
            <p:cNvPr id="15" name="Oval 14">
              <a:extLst>
                <a:ext uri="{FF2B5EF4-FFF2-40B4-BE49-F238E27FC236}">
                  <a16:creationId xmlns:a16="http://schemas.microsoft.com/office/drawing/2014/main" id="{6A125212-4477-486A-B655-80E4D2E2016B}"/>
                </a:ext>
              </a:extLst>
            </p:cNvPr>
            <p:cNvSpPr/>
            <p:nvPr/>
          </p:nvSpPr>
          <p:spPr>
            <a:xfrm>
              <a:off x="1686675" y="3057369"/>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38849094-D0B0-45BF-AEB7-35CD966C757E}"/>
                </a:ext>
              </a:extLst>
            </p:cNvPr>
            <p:cNvSpPr/>
            <p:nvPr/>
          </p:nvSpPr>
          <p:spPr>
            <a:xfrm>
              <a:off x="1970071" y="4818435"/>
              <a:ext cx="7301111"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r>
                <a:rPr lang="es-ES" sz="2400" dirty="0">
                  <a:solidFill>
                    <a:schemeClr val="tx1"/>
                  </a:solidFill>
                  <a:effectLst>
                    <a:outerShdw blurRad="38100" dist="38100" dir="2700000" algn="tl">
                      <a:srgbClr val="000000">
                        <a:alpha val="43137"/>
                      </a:srgbClr>
                    </a:outerShdw>
                  </a:effectLst>
                </a:rPr>
                <a:t>Reparación de viviendas y apartamentos</a:t>
              </a:r>
            </a:p>
            <a:p>
              <a:pPr defTabSz="2489200">
                <a:lnSpc>
                  <a:spcPct val="90000"/>
                </a:lnSpc>
                <a:spcBef>
                  <a:spcPct val="0"/>
                </a:spcBef>
                <a:spcAft>
                  <a:spcPct val="35000"/>
                </a:spcAft>
              </a:pPr>
              <a:r>
                <a:rPr lang="es-ES" sz="2400" dirty="0">
                  <a:solidFill>
                    <a:schemeClr val="tx1"/>
                  </a:solidFill>
                  <a:effectLst>
                    <a:outerShdw blurRad="38100" dist="38100" dir="2700000" algn="tl">
                      <a:srgbClr val="000000">
                        <a:alpha val="43137"/>
                      </a:srgbClr>
                    </a:outerShdw>
                  </a:effectLst>
                </a:rPr>
                <a:t>Construcción de nuevas viviendas</a:t>
              </a:r>
            </a:p>
          </p:txBody>
        </p:sp>
        <p:sp>
          <p:nvSpPr>
            <p:cNvPr id="17" name="Oval 16">
              <a:extLst>
                <a:ext uri="{FF2B5EF4-FFF2-40B4-BE49-F238E27FC236}">
                  <a16:creationId xmlns:a16="http://schemas.microsoft.com/office/drawing/2014/main" id="{D586B28D-88BD-469C-9C5D-26CD2939329C}"/>
                </a:ext>
              </a:extLst>
            </p:cNvPr>
            <p:cNvSpPr/>
            <p:nvPr/>
          </p:nvSpPr>
          <p:spPr>
            <a:xfrm>
              <a:off x="1292738" y="4682969"/>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21" name="Group 20">
            <a:extLst>
              <a:ext uri="{FF2B5EF4-FFF2-40B4-BE49-F238E27FC236}">
                <a16:creationId xmlns:a16="http://schemas.microsoft.com/office/drawing/2014/main" id="{A5502391-0509-4E16-860A-7C29D38BEFEC}"/>
              </a:ext>
            </a:extLst>
          </p:cNvPr>
          <p:cNvGrpSpPr/>
          <p:nvPr/>
        </p:nvGrpSpPr>
        <p:grpSpPr>
          <a:xfrm>
            <a:off x="3316656" y="2182426"/>
            <a:ext cx="1466008" cy="4025160"/>
            <a:chOff x="1326553" y="2171298"/>
            <a:chExt cx="1466008" cy="4025160"/>
          </a:xfrm>
        </p:grpSpPr>
        <p:sp>
          <p:nvSpPr>
            <p:cNvPr id="18" name="Rectangle 17">
              <a:extLst>
                <a:ext uri="{FF2B5EF4-FFF2-40B4-BE49-F238E27FC236}">
                  <a16:creationId xmlns:a16="http://schemas.microsoft.com/office/drawing/2014/main" id="{BD558775-2845-41E5-887D-76A12E756372}"/>
                </a:ext>
              </a:extLst>
            </p:cNvPr>
            <p:cNvSpPr/>
            <p:nvPr/>
          </p:nvSpPr>
          <p:spPr>
            <a:xfrm>
              <a:off x="1326553" y="2171298"/>
              <a:ext cx="1268296" cy="646331"/>
            </a:xfrm>
            <a:prstGeom prst="rect">
              <a:avLst/>
            </a:prstGeom>
          </p:spPr>
          <p:txBody>
            <a:bodyPr wrap="none">
              <a:spAutoFit/>
            </a:bodyPr>
            <a:lstStyle/>
            <a:p>
              <a:pPr algn="ctr"/>
              <a:r>
                <a:rPr lang="es-ES" dirty="0">
                  <a:solidFill>
                    <a:schemeClr val="accent5">
                      <a:lumMod val="50000"/>
                    </a:schemeClr>
                  </a:solidFill>
                </a:rPr>
                <a:t>SEIS MESES </a:t>
              </a:r>
            </a:p>
            <a:p>
              <a:pPr algn="ctr"/>
              <a:r>
                <a:rPr lang="es-ES" dirty="0">
                  <a:solidFill>
                    <a:schemeClr val="accent5">
                      <a:lumMod val="50000"/>
                    </a:schemeClr>
                  </a:solidFill>
                </a:rPr>
                <a:t>A UN AÑO</a:t>
              </a:r>
            </a:p>
          </p:txBody>
        </p:sp>
        <p:sp>
          <p:nvSpPr>
            <p:cNvPr id="19" name="Rectangle 18">
              <a:extLst>
                <a:ext uri="{FF2B5EF4-FFF2-40B4-BE49-F238E27FC236}">
                  <a16:creationId xmlns:a16="http://schemas.microsoft.com/office/drawing/2014/main" id="{1C236C93-6D0C-48AB-83A9-BC8CCF473466}"/>
                </a:ext>
              </a:extLst>
            </p:cNvPr>
            <p:cNvSpPr/>
            <p:nvPr/>
          </p:nvSpPr>
          <p:spPr>
            <a:xfrm>
              <a:off x="1835022" y="3640418"/>
              <a:ext cx="957539" cy="1200329"/>
            </a:xfrm>
            <a:prstGeom prst="rect">
              <a:avLst/>
            </a:prstGeom>
          </p:spPr>
          <p:txBody>
            <a:bodyPr wrap="square">
              <a:spAutoFit/>
            </a:bodyPr>
            <a:lstStyle/>
            <a:p>
              <a:pPr algn="ctr"/>
              <a:r>
                <a:rPr lang="es-ES" dirty="0">
                  <a:solidFill>
                    <a:schemeClr val="accent5">
                      <a:lumMod val="50000"/>
                    </a:schemeClr>
                  </a:solidFill>
                </a:rPr>
                <a:t>DOS AÑOS MÁX.</a:t>
              </a:r>
            </a:p>
            <a:p>
              <a:pPr algn="ctr"/>
              <a:endParaRPr lang="fr-CH" b="1" dirty="0">
                <a:solidFill>
                  <a:schemeClr val="accent5">
                    <a:lumMod val="50000"/>
                  </a:schemeClr>
                </a:solidFill>
              </a:endParaRPr>
            </a:p>
          </p:txBody>
        </p:sp>
        <p:sp>
          <p:nvSpPr>
            <p:cNvPr id="20" name="Rectangle 19">
              <a:extLst>
                <a:ext uri="{FF2B5EF4-FFF2-40B4-BE49-F238E27FC236}">
                  <a16:creationId xmlns:a16="http://schemas.microsoft.com/office/drawing/2014/main" id="{442B1C3B-3084-48FC-8743-806CFC63ED1B}"/>
                </a:ext>
              </a:extLst>
            </p:cNvPr>
            <p:cNvSpPr/>
            <p:nvPr/>
          </p:nvSpPr>
          <p:spPr>
            <a:xfrm>
              <a:off x="1455671" y="5273128"/>
              <a:ext cx="951426" cy="923330"/>
            </a:xfrm>
            <a:prstGeom prst="rect">
              <a:avLst/>
            </a:prstGeom>
          </p:spPr>
          <p:txBody>
            <a:bodyPr wrap="square">
              <a:spAutoFit/>
            </a:bodyPr>
            <a:lstStyle/>
            <a:p>
              <a:pPr algn="ctr"/>
              <a:r>
                <a:rPr lang="es-ES" dirty="0">
                  <a:solidFill>
                    <a:schemeClr val="accent5">
                      <a:lumMod val="50000"/>
                    </a:schemeClr>
                  </a:solidFill>
                </a:rPr>
                <a:t>NUEVE AÑOS MÍN.</a:t>
              </a:r>
            </a:p>
          </p:txBody>
        </p:sp>
      </p:grpSp>
      <p:sp>
        <p:nvSpPr>
          <p:cNvPr id="22" name="Rectangle 21">
            <a:extLst>
              <a:ext uri="{FF2B5EF4-FFF2-40B4-BE49-F238E27FC236}">
                <a16:creationId xmlns:a16="http://schemas.microsoft.com/office/drawing/2014/main" id="{1A8E036C-6576-4FEC-9953-E444238A1D31}"/>
              </a:ext>
            </a:extLst>
          </p:cNvPr>
          <p:cNvSpPr/>
          <p:nvPr/>
        </p:nvSpPr>
        <p:spPr>
          <a:xfrm>
            <a:off x="915244" y="2021557"/>
            <a:ext cx="2065374" cy="523220"/>
          </a:xfrm>
          <a:prstGeom prst="rect">
            <a:avLst/>
          </a:prstGeom>
        </p:spPr>
        <p:txBody>
          <a:bodyPr wrap="none">
            <a:spAutoFit/>
          </a:bodyPr>
          <a:lstStyle/>
          <a:p>
            <a:pPr algn="ctr"/>
            <a:r>
              <a:rPr lang="es-ES" sz="2800" b="1" dirty="0">
                <a:solidFill>
                  <a:srgbClr val="0000FF"/>
                </a:solidFill>
              </a:rPr>
              <a:t>DE EMERGENCIA</a:t>
            </a:r>
          </a:p>
        </p:txBody>
      </p:sp>
      <p:sp>
        <p:nvSpPr>
          <p:cNvPr id="23" name="Rectangle 22">
            <a:extLst>
              <a:ext uri="{FF2B5EF4-FFF2-40B4-BE49-F238E27FC236}">
                <a16:creationId xmlns:a16="http://schemas.microsoft.com/office/drawing/2014/main" id="{794DA195-3665-43A5-B5B7-5EF6A472F3E4}"/>
              </a:ext>
            </a:extLst>
          </p:cNvPr>
          <p:cNvSpPr/>
          <p:nvPr/>
        </p:nvSpPr>
        <p:spPr>
          <a:xfrm>
            <a:off x="1597117" y="3616155"/>
            <a:ext cx="2085571" cy="523220"/>
          </a:xfrm>
          <a:prstGeom prst="rect">
            <a:avLst/>
          </a:prstGeom>
        </p:spPr>
        <p:txBody>
          <a:bodyPr wrap="none">
            <a:spAutoFit/>
          </a:bodyPr>
          <a:lstStyle/>
          <a:p>
            <a:pPr algn="ctr"/>
            <a:r>
              <a:rPr lang="es-ES" sz="2800" b="1" dirty="0">
                <a:solidFill>
                  <a:srgbClr val="0000FF"/>
                </a:solidFill>
              </a:rPr>
              <a:t>TEMPORAL</a:t>
            </a:r>
          </a:p>
        </p:txBody>
      </p:sp>
      <p:sp>
        <p:nvSpPr>
          <p:cNvPr id="24" name="Rectangle 23">
            <a:extLst>
              <a:ext uri="{FF2B5EF4-FFF2-40B4-BE49-F238E27FC236}">
                <a16:creationId xmlns:a16="http://schemas.microsoft.com/office/drawing/2014/main" id="{4D272725-7662-4015-9B33-E36FCE423654}"/>
              </a:ext>
            </a:extLst>
          </p:cNvPr>
          <p:cNvSpPr/>
          <p:nvPr/>
        </p:nvSpPr>
        <p:spPr>
          <a:xfrm>
            <a:off x="1066854" y="5308722"/>
            <a:ext cx="2111476" cy="523220"/>
          </a:xfrm>
          <a:prstGeom prst="rect">
            <a:avLst/>
          </a:prstGeom>
        </p:spPr>
        <p:txBody>
          <a:bodyPr wrap="none">
            <a:spAutoFit/>
          </a:bodyPr>
          <a:lstStyle/>
          <a:p>
            <a:pPr algn="ctr"/>
            <a:r>
              <a:rPr lang="es-ES" sz="2800" b="1">
                <a:solidFill>
                  <a:srgbClr val="0000FF"/>
                </a:solidFill>
              </a:rPr>
              <a:t>PERMANENTE</a:t>
            </a:r>
          </a:p>
        </p:txBody>
      </p:sp>
    </p:spTree>
    <p:extLst>
      <p:ext uri="{BB962C8B-B14F-4D97-AF65-F5344CB8AC3E}">
        <p14:creationId xmlns:p14="http://schemas.microsoft.com/office/powerpoint/2010/main" val="1922216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952B4726-DFBA-4AB1-AF02-84352B0D1677}"/>
              </a:ext>
            </a:extLst>
          </p:cNvPr>
          <p:cNvSpPr txBox="1">
            <a:spLocks noChangeArrowheads="1"/>
          </p:cNvSpPr>
          <p:nvPr/>
        </p:nvSpPr>
        <p:spPr bwMode="auto">
          <a:xfrm>
            <a:off x="1992313" y="115889"/>
            <a:ext cx="8496300"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Merriweather" panose="00000500000000000000" pitchFamily="2" charset="0"/>
                <a:ea typeface="SimSun" panose="02010600030101010101" pitchFamily="2" charset="-122"/>
              </a:defRPr>
            </a:lvl1pPr>
            <a:lvl2pPr marL="741363" indent="-2841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Merriweather" panose="00000500000000000000" pitchFamily="2" charset="0"/>
                <a:ea typeface="SimSun" panose="02010600030101010101" pitchFamily="2" charset="-122"/>
              </a:defRPr>
            </a:lvl2pPr>
            <a:lvl3pPr marL="10842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Merriweather" panose="00000500000000000000" pitchFamily="2" charset="0"/>
                <a:ea typeface="SimSun" panose="02010600030101010101" pitchFamily="2" charset="-122"/>
              </a:defRPr>
            </a:lvl3pPr>
            <a:lvl4pPr marL="14271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4pPr>
            <a:lvl5pPr marL="17700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5pPr>
            <a:lvl6pPr marL="22272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6pPr>
            <a:lvl7pPr marL="26844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7pPr>
            <a:lvl8pPr marL="31416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8pPr>
            <a:lvl9pPr marL="35988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endParaRPr lang="en-GB" altLang="fr-FR" sz="3200">
              <a:solidFill>
                <a:srgbClr val="CCECFF"/>
              </a:solidFill>
              <a:latin typeface="Arial" panose="020B0604020202020204" pitchFamily="34" charset="0"/>
              <a:ea typeface="MS Gothic" panose="020B0609070205080204" pitchFamily="49" charset="-128"/>
            </a:endParaRPr>
          </a:p>
        </p:txBody>
      </p:sp>
      <p:pic>
        <p:nvPicPr>
          <p:cNvPr id="38916" name="Picture 2">
            <a:extLst>
              <a:ext uri="{FF2B5EF4-FFF2-40B4-BE49-F238E27FC236}">
                <a16:creationId xmlns:a16="http://schemas.microsoft.com/office/drawing/2014/main" id="{027A13D0-1548-4C1F-9219-C1E55E5D5B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661" y="1038210"/>
            <a:ext cx="3251479" cy="240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Box 6">
            <a:extLst>
              <a:ext uri="{FF2B5EF4-FFF2-40B4-BE49-F238E27FC236}">
                <a16:creationId xmlns:a16="http://schemas.microsoft.com/office/drawing/2014/main" id="{FB23B836-A315-4DEE-82C1-715A48EAA3B5}"/>
              </a:ext>
            </a:extLst>
          </p:cNvPr>
          <p:cNvSpPr txBox="1">
            <a:spLocks noChangeArrowheads="1"/>
          </p:cNvSpPr>
          <p:nvPr/>
        </p:nvSpPr>
        <p:spPr bwMode="auto">
          <a:xfrm>
            <a:off x="6212321" y="4140202"/>
            <a:ext cx="3781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r>
              <a:rPr lang="es-ES" sz="1800">
                <a:latin typeface="Times New Roman" panose="02020603050405020304" pitchFamily="18" charset="0"/>
              </a:rPr>
              <a:t>19 m2 con posibilidad de acondicionamiento para el invierno.
</a:t>
            </a:r>
            <a:br>
              <a:rPr lang="es-ES" sz="1800">
                <a:latin typeface="Times New Roman" panose="02020603050405020304" pitchFamily="18" charset="0"/>
              </a:rPr>
            </a:br>
            <a:endParaRPr lang="es-ES" sz="1800">
              <a:latin typeface="Times New Roman" panose="02020603050405020304" pitchFamily="18" charset="0"/>
            </a:endParaRPr>
          </a:p>
        </p:txBody>
      </p:sp>
      <p:sp>
        <p:nvSpPr>
          <p:cNvPr id="2" name="Title 1">
            <a:extLst>
              <a:ext uri="{FF2B5EF4-FFF2-40B4-BE49-F238E27FC236}">
                <a16:creationId xmlns:a16="http://schemas.microsoft.com/office/drawing/2014/main" id="{5DEF3BB0-3157-4FB6-8CCF-38E3E323182E}"/>
              </a:ext>
            </a:extLst>
          </p:cNvPr>
          <p:cNvSpPr>
            <a:spLocks noGrp="1"/>
          </p:cNvSpPr>
          <p:nvPr>
            <p:ph type="title"/>
          </p:nvPr>
        </p:nvSpPr>
        <p:spPr>
          <a:xfrm>
            <a:off x="838200" y="153988"/>
            <a:ext cx="10515600" cy="1325563"/>
          </a:xfrm>
        </p:spPr>
        <p:txBody>
          <a:bodyPr vert="horz" lIns="91440" tIns="45720" rIns="91440" bIns="45720" rtlCol="0" anchor="ctr">
            <a:normAutofit/>
          </a:bodyPr>
          <a:lstStyle/>
          <a:p>
            <a:pPr algn="ctr" defTabSz="608915"/>
            <a:r>
              <a:rPr lang="es-ES" sz="4399" u="sng">
                <a:latin typeface="+mn-lt"/>
              </a:rPr>
              <a:t>Opciones de refugio de emergencia</a:t>
            </a:r>
            <a:br>
              <a:rPr lang="es-ES" sz="4399" u="sng">
                <a:latin typeface="+mn-lt"/>
              </a:rPr>
            </a:br>
            <a:endParaRPr lang="es-ES" sz="4399" u="sng">
              <a:latin typeface="+mn-lt"/>
            </a:endParaRPr>
          </a:p>
        </p:txBody>
      </p:sp>
      <p:pic>
        <p:nvPicPr>
          <p:cNvPr id="10" name="Picture 4">
            <a:extLst>
              <a:ext uri="{FF2B5EF4-FFF2-40B4-BE49-F238E27FC236}">
                <a16:creationId xmlns:a16="http://schemas.microsoft.com/office/drawing/2014/main" id="{4E7F4667-F74B-469F-BEDD-46D5904E6F9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26136"/>
          <a:stretch/>
        </p:blipFill>
        <p:spPr bwMode="auto">
          <a:xfrm>
            <a:off x="5030443" y="1039841"/>
            <a:ext cx="3091247" cy="237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847C195-B4E2-4158-9B34-DC41A2B3A24E}"/>
              </a:ext>
            </a:extLst>
          </p:cNvPr>
          <p:cNvPicPr>
            <a:picLocks noChangeAspect="1"/>
          </p:cNvPicPr>
          <p:nvPr/>
        </p:nvPicPr>
        <p:blipFill rotWithShape="1">
          <a:blip r:embed="rId5"/>
          <a:srcRect l="6725" r="11486"/>
          <a:stretch/>
        </p:blipFill>
        <p:spPr>
          <a:xfrm>
            <a:off x="8121690" y="1054485"/>
            <a:ext cx="3478709" cy="2364798"/>
          </a:xfrm>
          <a:prstGeom prst="rect">
            <a:avLst/>
          </a:prstGeom>
        </p:spPr>
      </p:pic>
      <p:pic>
        <p:nvPicPr>
          <p:cNvPr id="4" name="Picture 3">
            <a:extLst>
              <a:ext uri="{FF2B5EF4-FFF2-40B4-BE49-F238E27FC236}">
                <a16:creationId xmlns:a16="http://schemas.microsoft.com/office/drawing/2014/main" id="{140E6296-8C24-4A4D-A52E-9C9B0DDE66D1}"/>
              </a:ext>
            </a:extLst>
          </p:cNvPr>
          <p:cNvPicPr>
            <a:picLocks noChangeAspect="1"/>
          </p:cNvPicPr>
          <p:nvPr/>
        </p:nvPicPr>
        <p:blipFill>
          <a:blip r:embed="rId6"/>
          <a:stretch>
            <a:fillRect/>
          </a:stretch>
        </p:blipFill>
        <p:spPr>
          <a:xfrm>
            <a:off x="9993746" y="4284211"/>
            <a:ext cx="1899992" cy="2419801"/>
          </a:xfrm>
          <a:prstGeom prst="rect">
            <a:avLst/>
          </a:prstGeom>
        </p:spPr>
      </p:pic>
      <p:sp>
        <p:nvSpPr>
          <p:cNvPr id="9" name="Rectangle 8">
            <a:extLst>
              <a:ext uri="{FF2B5EF4-FFF2-40B4-BE49-F238E27FC236}">
                <a16:creationId xmlns:a16="http://schemas.microsoft.com/office/drawing/2014/main" id="{8CDFB995-5349-4951-9F1D-F5AF18B9476A}"/>
              </a:ext>
            </a:extLst>
          </p:cNvPr>
          <p:cNvSpPr/>
          <p:nvPr/>
        </p:nvSpPr>
        <p:spPr>
          <a:xfrm>
            <a:off x="767861" y="3446826"/>
            <a:ext cx="8804053" cy="3508653"/>
          </a:xfrm>
          <a:prstGeom prst="rect">
            <a:avLst/>
          </a:prstGeom>
        </p:spPr>
        <p:txBody>
          <a:bodyPr wrap="square">
            <a:spAutoFit/>
          </a:bodyPr>
          <a:lstStyle/>
          <a:p>
            <a:pPr marL="342900" indent="-342900">
              <a:spcAft>
                <a:spcPts val="1200"/>
              </a:spcAft>
              <a:buFont typeface="Arial" panose="020B0604020202020204" pitchFamily="34" charset="0"/>
              <a:buChar char="•"/>
            </a:pPr>
            <a:r>
              <a:rPr lang="es-ES" sz="2400" b="1" dirty="0"/>
              <a:t>Considerar la mejor opción</a:t>
            </a:r>
            <a:r>
              <a:rPr lang="es-ES" sz="2400" dirty="0"/>
              <a:t> según el tiempo, los recursos, las normas y las tradiciones locales.</a:t>
            </a:r>
          </a:p>
          <a:p>
            <a:pPr marL="342900" indent="-342900">
              <a:spcAft>
                <a:spcPts val="1200"/>
              </a:spcAft>
              <a:buFont typeface="Arial" panose="020B0604020202020204" pitchFamily="34" charset="0"/>
              <a:buChar char="•"/>
            </a:pPr>
            <a:r>
              <a:rPr lang="es-ES" sz="2400" b="1" dirty="0"/>
              <a:t>No limitarse a distribuir tiendas de campaña</a:t>
            </a:r>
            <a:r>
              <a:rPr lang="es-ES" sz="2400" dirty="0"/>
              <a:t> a beneficiarios sin supervisión ni capacitación.</a:t>
            </a:r>
          </a:p>
          <a:p>
            <a:pPr marL="342900" indent="-342900">
              <a:spcAft>
                <a:spcPts val="1200"/>
              </a:spcAft>
              <a:buFont typeface="Arial" panose="020B0604020202020204" pitchFamily="34" charset="0"/>
              <a:buChar char="•"/>
            </a:pPr>
            <a:r>
              <a:rPr lang="es-ES" sz="2400" b="1" dirty="0"/>
              <a:t>Debe haber una planificación y organización de los campamentos</a:t>
            </a:r>
            <a:r>
              <a:rPr lang="es-ES" sz="2400" dirty="0"/>
              <a:t> (v. más adelante “gestión de campamentos”). </a:t>
            </a:r>
          </a:p>
          <a:p>
            <a:pPr marL="342000" indent="-342000">
              <a:spcAft>
                <a:spcPts val="1200"/>
              </a:spcAft>
              <a:buFont typeface="Arial" panose="020B0604020202020204" pitchFamily="34" charset="0"/>
              <a:buChar char="•"/>
            </a:pPr>
            <a:r>
              <a:rPr lang="es-ES" sz="2400" b="1" dirty="0"/>
              <a:t>También considerar el clima</a:t>
            </a:r>
            <a:r>
              <a:rPr lang="es-ES" sz="2400" dirty="0"/>
              <a:t>. Quizás también se necesite   material de acondicionamiento para el invierno.</a:t>
            </a:r>
          </a:p>
        </p:txBody>
      </p:sp>
      <p:sp>
        <p:nvSpPr>
          <p:cNvPr id="12" name="Rectangle 11">
            <a:extLst>
              <a:ext uri="{FF2B5EF4-FFF2-40B4-BE49-F238E27FC236}">
                <a16:creationId xmlns:a16="http://schemas.microsoft.com/office/drawing/2014/main" id="{76FA0155-525E-4B9A-AFA8-158FC3441DD2}"/>
              </a:ext>
            </a:extLst>
          </p:cNvPr>
          <p:cNvSpPr/>
          <p:nvPr/>
        </p:nvSpPr>
        <p:spPr>
          <a:xfrm>
            <a:off x="1008569" y="3024865"/>
            <a:ext cx="1361783" cy="369332"/>
          </a:xfrm>
          <a:prstGeom prst="rect">
            <a:avLst/>
          </a:prstGeom>
        </p:spPr>
        <p:txBody>
          <a:bodyPr wrap="none">
            <a:spAutoFit/>
          </a:bodyPr>
          <a:lstStyle/>
          <a:p>
            <a:r>
              <a:rPr lang="es-ES" b="1">
                <a:solidFill>
                  <a:schemeClr val="bg1"/>
                </a:solidFill>
              </a:rPr>
              <a:t>Tiendas familiares</a:t>
            </a:r>
          </a:p>
        </p:txBody>
      </p:sp>
      <p:sp>
        <p:nvSpPr>
          <p:cNvPr id="20" name="Rectangle 19">
            <a:extLst>
              <a:ext uri="{FF2B5EF4-FFF2-40B4-BE49-F238E27FC236}">
                <a16:creationId xmlns:a16="http://schemas.microsoft.com/office/drawing/2014/main" id="{5A6906A4-95AF-4697-87B4-DD4B96A403DA}"/>
              </a:ext>
            </a:extLst>
          </p:cNvPr>
          <p:cNvSpPr/>
          <p:nvPr/>
        </p:nvSpPr>
        <p:spPr>
          <a:xfrm>
            <a:off x="7337028" y="3019032"/>
            <a:ext cx="2001895" cy="369332"/>
          </a:xfrm>
          <a:prstGeom prst="rect">
            <a:avLst/>
          </a:prstGeom>
        </p:spPr>
        <p:txBody>
          <a:bodyPr wrap="none">
            <a:spAutoFit/>
          </a:bodyPr>
          <a:lstStyle/>
          <a:p>
            <a:r>
              <a:rPr lang="es-ES" b="1">
                <a:solidFill>
                  <a:schemeClr val="bg1"/>
                </a:solidFill>
              </a:rPr>
              <a:t>Refugios fabricados</a:t>
            </a:r>
          </a:p>
        </p:txBody>
      </p:sp>
      <p:sp>
        <p:nvSpPr>
          <p:cNvPr id="21" name="Rectangle 20">
            <a:extLst>
              <a:ext uri="{FF2B5EF4-FFF2-40B4-BE49-F238E27FC236}">
                <a16:creationId xmlns:a16="http://schemas.microsoft.com/office/drawing/2014/main" id="{91FCA4F9-B5C9-4D55-B848-A91C626B5408}"/>
              </a:ext>
            </a:extLst>
          </p:cNvPr>
          <p:cNvSpPr/>
          <p:nvPr/>
        </p:nvSpPr>
        <p:spPr>
          <a:xfrm>
            <a:off x="9462493" y="3699706"/>
            <a:ext cx="2853077" cy="646331"/>
          </a:xfrm>
          <a:prstGeom prst="rect">
            <a:avLst/>
          </a:prstGeom>
        </p:spPr>
        <p:txBody>
          <a:bodyPr wrap="square">
            <a:spAutoFit/>
          </a:bodyPr>
          <a:lstStyle/>
          <a:p>
            <a:pPr algn="ctr"/>
            <a:r>
              <a:rPr lang="es-ES" b="1" dirty="0"/>
              <a:t>Materiales para la construcción de refugios</a:t>
            </a:r>
          </a:p>
        </p:txBody>
      </p:sp>
      <p:sp>
        <p:nvSpPr>
          <p:cNvPr id="5" name="Slide Number Placeholder 4">
            <a:extLst>
              <a:ext uri="{FF2B5EF4-FFF2-40B4-BE49-F238E27FC236}">
                <a16:creationId xmlns:a16="http://schemas.microsoft.com/office/drawing/2014/main" id="{7D80FC27-DF11-4114-A876-10EC23A021CD}"/>
              </a:ext>
            </a:extLst>
          </p:cNvPr>
          <p:cNvSpPr>
            <a:spLocks noGrp="1"/>
          </p:cNvSpPr>
          <p:nvPr>
            <p:ph type="sldNum" sz="quarter" idx="12"/>
          </p:nvPr>
        </p:nvSpPr>
        <p:spPr/>
        <p:txBody>
          <a:bodyPr/>
          <a:lstStyle/>
          <a:p>
            <a:fld id="{00865948-8B76-4A50-B7DB-B45DBE1BD062}" type="slidenum">
              <a:rPr lang="fr-CH" smtClean="0"/>
              <a:t>19</a:t>
            </a:fld>
            <a:endParaRPr lang="fr-CH"/>
          </a:p>
        </p:txBody>
      </p:sp>
    </p:spTree>
    <p:extLst>
      <p:ext uri="{BB962C8B-B14F-4D97-AF65-F5344CB8AC3E}">
        <p14:creationId xmlns:p14="http://schemas.microsoft.com/office/powerpoint/2010/main" val="35122796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9EEF-632E-4716-BB72-F2BD597F0AA1}"/>
              </a:ext>
            </a:extLst>
          </p:cNvPr>
          <p:cNvSpPr>
            <a:spLocks noGrp="1"/>
          </p:cNvSpPr>
          <p:nvPr>
            <p:ph type="title"/>
          </p:nvPr>
        </p:nvSpPr>
        <p:spPr/>
        <p:txBody>
          <a:bodyPr/>
          <a:lstStyle/>
          <a:p>
            <a:pPr algn="ctr"/>
            <a:r>
              <a:rPr lang="es-ES" u="sng">
                <a:latin typeface="+mn-lt"/>
              </a:rPr>
              <a:t>Objetivos</a:t>
            </a:r>
          </a:p>
        </p:txBody>
      </p:sp>
      <p:sp>
        <p:nvSpPr>
          <p:cNvPr id="3" name="Content Placeholder 2">
            <a:extLst>
              <a:ext uri="{FF2B5EF4-FFF2-40B4-BE49-F238E27FC236}">
                <a16:creationId xmlns:a16="http://schemas.microsoft.com/office/drawing/2014/main" id="{7028E130-D4F0-4058-8DE0-87500191E708}"/>
              </a:ext>
            </a:extLst>
          </p:cNvPr>
          <p:cNvSpPr>
            <a:spLocks noGrp="1"/>
          </p:cNvSpPr>
          <p:nvPr>
            <p:ph idx="1"/>
          </p:nvPr>
        </p:nvSpPr>
        <p:spPr>
          <a:xfrm>
            <a:off x="1431053" y="2418922"/>
            <a:ext cx="10305422" cy="2975586"/>
          </a:xfrm>
        </p:spPr>
        <p:txBody>
          <a:bodyPr>
            <a:normAutofit fontScale="92500" lnSpcReduction="20000"/>
          </a:bodyPr>
          <a:lstStyle/>
          <a:p>
            <a:pPr marL="0" indent="0">
              <a:buNone/>
            </a:pPr>
            <a:r>
              <a:rPr lang="es-ES" b="1" i="1" dirty="0">
                <a:solidFill>
                  <a:srgbClr val="0000FF"/>
                </a:solidFill>
              </a:rPr>
              <a:t>Los participantes podrán:</a:t>
            </a:r>
          </a:p>
          <a:p>
            <a:r>
              <a:rPr lang="es-ES" dirty="0"/>
              <a:t>explicar los desafíos particulares que implican el desplazamiento, el reasentamiento y el alojamiento cuando se responde a crisis graves o prolongadas;</a:t>
            </a:r>
          </a:p>
          <a:p>
            <a:r>
              <a:rPr lang="es-ES" dirty="0"/>
              <a:t>describir alternativas de alojamiento y problemas relacionados con el reasentamiento de grandes poblaciones; y</a:t>
            </a:r>
          </a:p>
          <a:p>
            <a:r>
              <a:rPr lang="es-ES" dirty="0"/>
              <a:t>describir prioridades en la planificación de campamentos y proponer una respuesta adecuada en cuanto a los servicios básicos.</a:t>
            </a:r>
          </a:p>
        </p:txBody>
      </p:sp>
      <p:sp>
        <p:nvSpPr>
          <p:cNvPr id="4" name="Slide Number Placeholder 3">
            <a:extLst>
              <a:ext uri="{FF2B5EF4-FFF2-40B4-BE49-F238E27FC236}">
                <a16:creationId xmlns:a16="http://schemas.microsoft.com/office/drawing/2014/main" id="{92A5AA03-E4A0-44AD-A36D-83DB320E15A7}"/>
              </a:ext>
            </a:extLst>
          </p:cNvPr>
          <p:cNvSpPr>
            <a:spLocks noGrp="1"/>
          </p:cNvSpPr>
          <p:nvPr>
            <p:ph type="sldNum" sz="quarter" idx="12"/>
          </p:nvPr>
        </p:nvSpPr>
        <p:spPr/>
        <p:txBody>
          <a:bodyPr/>
          <a:lstStyle/>
          <a:p>
            <a:fld id="{00865948-8B76-4A50-B7DB-B45DBE1BD062}" type="slidenum">
              <a:rPr lang="fr-CH" smtClean="0"/>
              <a:t>2</a:t>
            </a:fld>
            <a:endParaRPr lang="fr-CH"/>
          </a:p>
        </p:txBody>
      </p:sp>
    </p:spTree>
    <p:extLst>
      <p:ext uri="{BB962C8B-B14F-4D97-AF65-F5344CB8AC3E}">
        <p14:creationId xmlns:p14="http://schemas.microsoft.com/office/powerpoint/2010/main" val="3292518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6FBB-C3E5-41E1-8A3E-34A13E782903}"/>
              </a:ext>
            </a:extLst>
          </p:cNvPr>
          <p:cNvSpPr>
            <a:spLocks noGrp="1"/>
          </p:cNvSpPr>
          <p:nvPr>
            <p:ph type="title"/>
          </p:nvPr>
        </p:nvSpPr>
        <p:spPr>
          <a:xfrm>
            <a:off x="838200" y="-17754"/>
            <a:ext cx="10515600" cy="1325563"/>
          </a:xfrm>
        </p:spPr>
        <p:txBody>
          <a:bodyPr vert="horz" lIns="91440" tIns="45720" rIns="91440" bIns="45720" rtlCol="0" anchor="ctr">
            <a:normAutofit/>
          </a:bodyPr>
          <a:lstStyle/>
          <a:p>
            <a:pPr algn="ctr" defTabSz="608915"/>
            <a:r>
              <a:rPr lang="es-ES" sz="4399" u="sng">
                <a:latin typeface="+mn-lt"/>
              </a:rPr>
              <a:t>Asistencia para construir refugios: métodos </a:t>
            </a:r>
          </a:p>
        </p:txBody>
      </p:sp>
      <p:sp>
        <p:nvSpPr>
          <p:cNvPr id="3" name="Content Placeholder 2">
            <a:extLst>
              <a:ext uri="{FF2B5EF4-FFF2-40B4-BE49-F238E27FC236}">
                <a16:creationId xmlns:a16="http://schemas.microsoft.com/office/drawing/2014/main" id="{2937BB66-4FBE-4DCB-BA0D-D4342A70D781}"/>
              </a:ext>
            </a:extLst>
          </p:cNvPr>
          <p:cNvSpPr>
            <a:spLocks noGrp="1"/>
          </p:cNvSpPr>
          <p:nvPr>
            <p:ph idx="1"/>
          </p:nvPr>
        </p:nvSpPr>
        <p:spPr>
          <a:xfrm>
            <a:off x="838200" y="1325563"/>
            <a:ext cx="6962518" cy="5406403"/>
          </a:xfrm>
        </p:spPr>
        <p:txBody>
          <a:bodyPr>
            <a:normAutofit fontScale="92500" lnSpcReduction="20000"/>
          </a:bodyPr>
          <a:lstStyle/>
          <a:p>
            <a:pPr marL="0" indent="0">
              <a:buNone/>
            </a:pPr>
            <a:r>
              <a:rPr lang="es-ES" sz="2400" b="1" dirty="0"/>
              <a:t>La prestación de asistencia para construir refugios puede ser:</a:t>
            </a:r>
          </a:p>
          <a:p>
            <a:r>
              <a:rPr lang="es-ES" sz="2400" b="1" dirty="0"/>
              <a:t>en efectivo</a:t>
            </a:r>
            <a:r>
              <a:rPr lang="es-ES" sz="2400" dirty="0"/>
              <a:t> (para construir, reparar o alquilar, si hubiese un mercado funcional y habitaciones disponibles);</a:t>
            </a:r>
          </a:p>
          <a:p>
            <a:r>
              <a:rPr lang="es-ES" sz="2400" b="1" dirty="0"/>
              <a:t>a través de vales</a:t>
            </a:r>
            <a:r>
              <a:rPr lang="es-ES" sz="2400" dirty="0"/>
              <a:t> (para comprar materiales o servicios de construcción, si estuviesen disponibles a nivel local);</a:t>
            </a:r>
          </a:p>
          <a:p>
            <a:r>
              <a:rPr lang="es-ES" sz="2400" b="1" dirty="0"/>
              <a:t>en especie</a:t>
            </a:r>
            <a:r>
              <a:rPr lang="es-ES" sz="2400" dirty="0"/>
              <a:t> (mediante la entrega de herramientas y materiales para la construcción, habilidades necesarias, supervisión e instrucciones);</a:t>
            </a:r>
          </a:p>
          <a:p>
            <a:r>
              <a:rPr lang="es-ES" sz="2400" dirty="0"/>
              <a:t>por medio de trabajos de construcción de </a:t>
            </a:r>
            <a:r>
              <a:rPr lang="es-ES" sz="2400" b="1" dirty="0"/>
              <a:t>participación</a:t>
            </a:r>
            <a:r>
              <a:rPr lang="es-ES" sz="2400" dirty="0"/>
              <a:t> (por ejemplo, dinero por trabajo. Generalmente, incluyen capacitación); y</a:t>
            </a:r>
          </a:p>
          <a:p>
            <a:r>
              <a:rPr lang="es-ES" sz="2400" dirty="0"/>
              <a:t>trabajos de construcción </a:t>
            </a:r>
            <a:r>
              <a:rPr lang="es-ES" sz="2400" b="1" dirty="0"/>
              <a:t>por contrato</a:t>
            </a:r>
            <a:r>
              <a:rPr lang="es-ES" sz="2400" dirty="0"/>
              <a:t> (si los prestadores de servicios estuviesen disponibles y la participación no fuese posible).</a:t>
            </a:r>
          </a:p>
          <a:p>
            <a:endParaRPr lang="en-US" sz="2400" dirty="0"/>
          </a:p>
          <a:p>
            <a:pPr marL="0" indent="0">
              <a:buNone/>
            </a:pPr>
            <a:r>
              <a:rPr lang="es-ES" sz="2400" dirty="0"/>
              <a:t>O puede haber una combinación de estos métodos.</a:t>
            </a:r>
          </a:p>
          <a:p>
            <a:endParaRPr lang="fr-CH" dirty="0"/>
          </a:p>
        </p:txBody>
      </p:sp>
      <p:pic>
        <p:nvPicPr>
          <p:cNvPr id="5" name="Picture 2">
            <a:extLst>
              <a:ext uri="{FF2B5EF4-FFF2-40B4-BE49-F238E27FC236}">
                <a16:creationId xmlns:a16="http://schemas.microsoft.com/office/drawing/2014/main" id="{DC9F192E-9888-40E3-A5E5-EE9B97D0A6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99" r="14207"/>
          <a:stretch/>
        </p:blipFill>
        <p:spPr bwMode="auto">
          <a:xfrm>
            <a:off x="7800718" y="4168797"/>
            <a:ext cx="4132144" cy="200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479A0AA-D1AD-44C3-B215-36221C174F9B}"/>
              </a:ext>
            </a:extLst>
          </p:cNvPr>
          <p:cNvPicPr>
            <a:picLocks noChangeAspect="1"/>
          </p:cNvPicPr>
          <p:nvPr/>
        </p:nvPicPr>
        <p:blipFill>
          <a:blip r:embed="rId4"/>
          <a:stretch>
            <a:fillRect/>
          </a:stretch>
        </p:blipFill>
        <p:spPr>
          <a:xfrm>
            <a:off x="7800718" y="1451597"/>
            <a:ext cx="4132144" cy="2537813"/>
          </a:xfrm>
          <a:prstGeom prst="rect">
            <a:avLst/>
          </a:prstGeom>
        </p:spPr>
      </p:pic>
      <p:sp>
        <p:nvSpPr>
          <p:cNvPr id="4" name="Slide Number Placeholder 3">
            <a:extLst>
              <a:ext uri="{FF2B5EF4-FFF2-40B4-BE49-F238E27FC236}">
                <a16:creationId xmlns:a16="http://schemas.microsoft.com/office/drawing/2014/main" id="{8E040640-5711-4746-BCEC-69954124BB7F}"/>
              </a:ext>
            </a:extLst>
          </p:cNvPr>
          <p:cNvSpPr>
            <a:spLocks noGrp="1"/>
          </p:cNvSpPr>
          <p:nvPr>
            <p:ph type="sldNum" sz="quarter" idx="12"/>
          </p:nvPr>
        </p:nvSpPr>
        <p:spPr/>
        <p:txBody>
          <a:bodyPr/>
          <a:lstStyle/>
          <a:p>
            <a:fld id="{00865948-8B76-4A50-B7DB-B45DBE1BD062}" type="slidenum">
              <a:rPr lang="fr-CH" smtClean="0"/>
              <a:t>20</a:t>
            </a:fld>
            <a:endParaRPr lang="fr-CH"/>
          </a:p>
        </p:txBody>
      </p:sp>
    </p:spTree>
    <p:extLst>
      <p:ext uri="{BB962C8B-B14F-4D97-AF65-F5344CB8AC3E}">
        <p14:creationId xmlns:p14="http://schemas.microsoft.com/office/powerpoint/2010/main" val="219174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id="{3D1C9201-FAD6-4950-8001-B3185FDF07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6830" y="1581150"/>
            <a:ext cx="65532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a:extLst>
              <a:ext uri="{FF2B5EF4-FFF2-40B4-BE49-F238E27FC236}">
                <a16:creationId xmlns:a16="http://schemas.microsoft.com/office/drawing/2014/main" id="{F729E86D-CAF9-4CF5-A0E6-1786AC56482C}"/>
              </a:ext>
            </a:extLst>
          </p:cNvPr>
          <p:cNvSpPr>
            <a:spLocks noGrp="1"/>
          </p:cNvSpPr>
          <p:nvPr>
            <p:ph type="title"/>
          </p:nvPr>
        </p:nvSpPr>
        <p:spPr>
          <a:xfrm>
            <a:off x="1039167" y="101417"/>
            <a:ext cx="10515600" cy="1325563"/>
          </a:xfrm>
        </p:spPr>
        <p:txBody>
          <a:bodyPr vert="horz" lIns="91440" tIns="45720" rIns="91440" bIns="45720" rtlCol="0" anchor="ctr">
            <a:normAutofit/>
          </a:bodyPr>
          <a:lstStyle/>
          <a:p>
            <a:pPr algn="ctr" defTabSz="608915"/>
            <a:r>
              <a:rPr lang="es-ES" sz="4399" u="sng">
                <a:latin typeface="+mn-lt"/>
              </a:rPr>
              <a:t>Apoyo para el establecimiento de refugios de emergencia en zonas urbanas</a:t>
            </a:r>
          </a:p>
        </p:txBody>
      </p:sp>
      <p:sp>
        <p:nvSpPr>
          <p:cNvPr id="2" name="Rectangle 1">
            <a:extLst>
              <a:ext uri="{FF2B5EF4-FFF2-40B4-BE49-F238E27FC236}">
                <a16:creationId xmlns:a16="http://schemas.microsoft.com/office/drawing/2014/main" id="{D6847110-C051-4AF5-8CA3-3F306D7A2A2B}"/>
              </a:ext>
            </a:extLst>
          </p:cNvPr>
          <p:cNvSpPr/>
          <p:nvPr/>
        </p:nvSpPr>
        <p:spPr>
          <a:xfrm>
            <a:off x="7968660" y="1875789"/>
            <a:ext cx="4223340" cy="1846659"/>
          </a:xfrm>
          <a:prstGeom prst="rect">
            <a:avLst/>
          </a:prstGeom>
        </p:spPr>
        <p:txBody>
          <a:bodyPr wrap="square">
            <a:spAutoFit/>
          </a:bodyPr>
          <a:lstStyle/>
          <a:p>
            <a:r>
              <a:rPr lang="es-ES" sz="2400" dirty="0"/>
              <a:t>Según la zona climática, </a:t>
            </a:r>
            <a:r>
              <a:rPr lang="es-ES" sz="2400" dirty="0">
                <a:sym typeface="Wingdings" panose="05000000000000000000" pitchFamily="2" charset="2"/>
              </a:rPr>
              <a:t></a:t>
            </a:r>
            <a:r>
              <a:rPr lang="es-ES" sz="2400" dirty="0"/>
              <a:t> considerar la distribución de material de acondicionamiento para el invierno.</a:t>
            </a:r>
          </a:p>
          <a:p>
            <a:endParaRPr lang="fr-CH" dirty="0"/>
          </a:p>
        </p:txBody>
      </p:sp>
      <p:pic>
        <p:nvPicPr>
          <p:cNvPr id="3" name="Picture 2">
            <a:extLst>
              <a:ext uri="{FF2B5EF4-FFF2-40B4-BE49-F238E27FC236}">
                <a16:creationId xmlns:a16="http://schemas.microsoft.com/office/drawing/2014/main" id="{5169558D-9AAA-4E78-BFB7-DB09FA2B9756}"/>
              </a:ext>
            </a:extLst>
          </p:cNvPr>
          <p:cNvPicPr>
            <a:picLocks noChangeAspect="1"/>
          </p:cNvPicPr>
          <p:nvPr/>
        </p:nvPicPr>
        <p:blipFill>
          <a:blip r:embed="rId4"/>
          <a:stretch>
            <a:fillRect/>
          </a:stretch>
        </p:blipFill>
        <p:spPr>
          <a:xfrm>
            <a:off x="7968660" y="3785214"/>
            <a:ext cx="3735386" cy="2707661"/>
          </a:xfrm>
          <a:prstGeom prst="rect">
            <a:avLst/>
          </a:prstGeom>
        </p:spPr>
      </p:pic>
      <p:sp>
        <p:nvSpPr>
          <p:cNvPr id="4" name="Slide Number Placeholder 3">
            <a:extLst>
              <a:ext uri="{FF2B5EF4-FFF2-40B4-BE49-F238E27FC236}">
                <a16:creationId xmlns:a16="http://schemas.microsoft.com/office/drawing/2014/main" id="{2FD72DD2-AE32-446C-A8D8-1E72D64030FF}"/>
              </a:ext>
            </a:extLst>
          </p:cNvPr>
          <p:cNvSpPr>
            <a:spLocks noGrp="1"/>
          </p:cNvSpPr>
          <p:nvPr>
            <p:ph type="sldNum" sz="quarter" idx="12"/>
          </p:nvPr>
        </p:nvSpPr>
        <p:spPr/>
        <p:txBody>
          <a:bodyPr/>
          <a:lstStyle/>
          <a:p>
            <a:fld id="{00865948-8B76-4A50-B7DB-B45DBE1BD062}" type="slidenum">
              <a:rPr lang="fr-CH" smtClean="0"/>
              <a:t>21</a:t>
            </a:fld>
            <a:endParaRPr lang="fr-CH"/>
          </a:p>
        </p:txBody>
      </p:sp>
    </p:spTree>
    <p:extLst>
      <p:ext uri="{BB962C8B-B14F-4D97-AF65-F5344CB8AC3E}">
        <p14:creationId xmlns:p14="http://schemas.microsoft.com/office/powerpoint/2010/main" val="5155946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
            <a:extLst>
              <a:ext uri="{FF2B5EF4-FFF2-40B4-BE49-F238E27FC236}">
                <a16:creationId xmlns:a16="http://schemas.microsoft.com/office/drawing/2014/main" id="{D9385B6B-0D8F-448A-B3A9-77C12E377445}"/>
              </a:ext>
            </a:extLst>
          </p:cNvPr>
          <p:cNvGrpSpPr>
            <a:grpSpLocks/>
          </p:cNvGrpSpPr>
          <p:nvPr/>
        </p:nvGrpSpPr>
        <p:grpSpPr bwMode="auto">
          <a:xfrm>
            <a:off x="4306093" y="239714"/>
            <a:ext cx="3579813" cy="4143375"/>
            <a:chOff x="1776" y="-48"/>
            <a:chExt cx="2255" cy="2610"/>
          </a:xfrm>
        </p:grpSpPr>
        <p:sp>
          <p:nvSpPr>
            <p:cNvPr id="26628" name="Text Box 2">
              <a:extLst>
                <a:ext uri="{FF2B5EF4-FFF2-40B4-BE49-F238E27FC236}">
                  <a16:creationId xmlns:a16="http://schemas.microsoft.com/office/drawing/2014/main" id="{A12AD028-5945-469A-8488-D9911386528E}"/>
                </a:ext>
              </a:extLst>
            </p:cNvPr>
            <p:cNvSpPr txBox="1">
              <a:spLocks noChangeArrowheads="1"/>
            </p:cNvSpPr>
            <p:nvPr/>
          </p:nvSpPr>
          <p:spPr bwMode="auto">
            <a:xfrm>
              <a:off x="2221" y="-48"/>
              <a:ext cx="1359" cy="2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FontTx/>
                <a:buNone/>
              </a:pPr>
              <a:r>
                <a:rPr lang="es-ES" sz="27700">
                  <a:solidFill>
                    <a:srgbClr val="FF0000"/>
                  </a:solidFill>
                  <a:latin typeface="Arial" panose="020B0604020202020204" pitchFamily="34" charset="0"/>
                  <a:ea typeface="Arial Unicode MS" panose="020B0604020202020204" pitchFamily="34" charset="-128"/>
                  <a:cs typeface="Arial Unicode MS" panose="020B0604020202020204" pitchFamily="34" charset="-128"/>
                </a:rPr>
                <a:t>?</a:t>
              </a:r>
            </a:p>
          </p:txBody>
        </p:sp>
        <p:sp>
          <p:nvSpPr>
            <p:cNvPr id="26629" name="Oval 3">
              <a:extLst>
                <a:ext uri="{FF2B5EF4-FFF2-40B4-BE49-F238E27FC236}">
                  <a16:creationId xmlns:a16="http://schemas.microsoft.com/office/drawing/2014/main" id="{7F4CEC9D-D5B3-434E-ABBD-8CEBA0C498A2}"/>
                </a:ext>
              </a:extLst>
            </p:cNvPr>
            <p:cNvSpPr>
              <a:spLocks noChangeArrowheads="1"/>
            </p:cNvSpPr>
            <p:nvPr/>
          </p:nvSpPr>
          <p:spPr bwMode="auto">
            <a:xfrm>
              <a:off x="1776" y="221"/>
              <a:ext cx="2255" cy="2255"/>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26627" name="Text Box 4">
            <a:extLst>
              <a:ext uri="{FF2B5EF4-FFF2-40B4-BE49-F238E27FC236}">
                <a16:creationId xmlns:a16="http://schemas.microsoft.com/office/drawing/2014/main" id="{D7BBCAF2-0C78-4DEC-8162-FBD17232175E}"/>
              </a:ext>
            </a:extLst>
          </p:cNvPr>
          <p:cNvSpPr txBox="1">
            <a:spLocks noChangeArrowheads="1"/>
          </p:cNvSpPr>
          <p:nvPr/>
        </p:nvSpPr>
        <p:spPr bwMode="auto">
          <a:xfrm>
            <a:off x="1504949" y="4675611"/>
            <a:ext cx="9172575"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95000"/>
              </a:lnSpc>
              <a:spcBef>
                <a:spcPct val="0"/>
              </a:spcBef>
              <a:buClr>
                <a:srgbClr val="000000"/>
              </a:buClr>
              <a:buFont typeface="Times New Roman" panose="02020603050405020304" pitchFamily="18" charset="0"/>
              <a:buNone/>
            </a:pPr>
            <a:r>
              <a:rPr lang="es-ES" sz="3200" dirty="0">
                <a:solidFill>
                  <a:schemeClr val="tx1"/>
                </a:solidFill>
                <a:latin typeface="+mn-lt"/>
                <a:ea typeface="Arial Unicode MS" panose="020B0604020202020204" pitchFamily="34" charset="-128"/>
                <a:cs typeface="Arial" panose="020B0604020202020204" pitchFamily="34" charset="0"/>
              </a:rPr>
              <a:t>¿Cuáles son los criterios principales para la selección del emplazamiento de un campamento?</a:t>
            </a:r>
          </a:p>
        </p:txBody>
      </p:sp>
      <p:sp>
        <p:nvSpPr>
          <p:cNvPr id="2" name="Slide Number Placeholder 1">
            <a:extLst>
              <a:ext uri="{FF2B5EF4-FFF2-40B4-BE49-F238E27FC236}">
                <a16:creationId xmlns:a16="http://schemas.microsoft.com/office/drawing/2014/main" id="{9693C063-3430-4507-88F5-458C2F0DC039}"/>
              </a:ext>
            </a:extLst>
          </p:cNvPr>
          <p:cNvSpPr>
            <a:spLocks noGrp="1"/>
          </p:cNvSpPr>
          <p:nvPr>
            <p:ph type="sldNum" sz="quarter" idx="12"/>
          </p:nvPr>
        </p:nvSpPr>
        <p:spPr/>
        <p:txBody>
          <a:bodyPr/>
          <a:lstStyle/>
          <a:p>
            <a:fld id="{00865948-8B76-4A50-B7DB-B45DBE1BD062}" type="slidenum">
              <a:rPr lang="fr-CH" smtClean="0"/>
              <a:t>22</a:t>
            </a:fld>
            <a:endParaRPr lang="fr-CH"/>
          </a:p>
        </p:txBody>
      </p:sp>
    </p:spTree>
    <p:extLst>
      <p:ext uri="{BB962C8B-B14F-4D97-AF65-F5344CB8AC3E}">
        <p14:creationId xmlns:p14="http://schemas.microsoft.com/office/powerpoint/2010/main" val="3266388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00A2CC8-524F-47AD-BE81-6412FF1F5B58}"/>
              </a:ext>
            </a:extLst>
          </p:cNvPr>
          <p:cNvSpPr>
            <a:spLocks noGrp="1"/>
          </p:cNvSpPr>
          <p:nvPr>
            <p:ph idx="1"/>
          </p:nvPr>
        </p:nvSpPr>
        <p:spPr>
          <a:xfrm>
            <a:off x="1238250" y="1415024"/>
            <a:ext cx="10515600" cy="4979987"/>
          </a:xfrm>
        </p:spPr>
        <p:txBody>
          <a:bodyPr rtlCol="0">
            <a:noAutofit/>
          </a:bodyPr>
          <a:lstStyle/>
          <a:p>
            <a:pPr marL="514350" indent="-514350">
              <a:buFont typeface="+mj-lt"/>
              <a:buAutoNum type="arabicPeriod"/>
              <a:defRPr/>
            </a:pPr>
            <a:r>
              <a:rPr lang="es-ES" sz="2400" dirty="0">
                <a:ea typeface="+mn-ea"/>
              </a:rPr>
              <a:t>Situación política y de seguridad.</a:t>
            </a:r>
          </a:p>
          <a:p>
            <a:pPr marL="514350" indent="-514350">
              <a:buFont typeface="+mj-lt"/>
              <a:buAutoNum type="arabicPeriod"/>
              <a:defRPr/>
            </a:pPr>
            <a:r>
              <a:rPr lang="es-ES" sz="2400" dirty="0">
                <a:ea typeface="+mn-ea"/>
              </a:rPr>
              <a:t>Tenencia de la tierra.</a:t>
            </a:r>
          </a:p>
          <a:p>
            <a:pPr marL="514350" indent="-514350">
              <a:buFont typeface="+mj-lt"/>
              <a:buAutoNum type="arabicPeriod"/>
              <a:defRPr/>
            </a:pPr>
            <a:r>
              <a:rPr lang="es-ES" sz="2400" dirty="0">
                <a:ea typeface="+mn-ea"/>
              </a:rPr>
              <a:t>Impacto en la comunidad local, recursos y medio ambiente.</a:t>
            </a:r>
          </a:p>
          <a:p>
            <a:pPr marL="514350" indent="-514350">
              <a:buFont typeface="+mj-lt"/>
              <a:buAutoNum type="arabicPeriod"/>
              <a:defRPr/>
            </a:pPr>
            <a:r>
              <a:rPr lang="es-ES" sz="2400" dirty="0">
                <a:ea typeface="+mn-ea"/>
              </a:rPr>
              <a:t>Espacio necesario (30 m2 mínimo por persona, que incluyen el espacio para saneamiento y espacios comunes).</a:t>
            </a:r>
          </a:p>
          <a:p>
            <a:pPr marL="514350" indent="-514350">
              <a:buFont typeface="+mj-lt"/>
              <a:buAutoNum type="arabicPeriod"/>
              <a:defRPr/>
            </a:pPr>
            <a:r>
              <a:rPr lang="es-ES" sz="2400" dirty="0">
                <a:ea typeface="+mn-ea"/>
              </a:rPr>
              <a:t>Facilidad de acceso (carreteras y comunicación). </a:t>
            </a:r>
          </a:p>
          <a:p>
            <a:pPr marL="514350" indent="-514350">
              <a:buFont typeface="+mj-lt"/>
              <a:buAutoNum type="arabicPeriod"/>
              <a:defRPr/>
            </a:pPr>
            <a:r>
              <a:rPr lang="es-ES" sz="2400" dirty="0">
                <a:ea typeface="+mn-ea"/>
              </a:rPr>
              <a:t>Proximidad a centros económicos y de servicios básicos existentes.</a:t>
            </a:r>
          </a:p>
          <a:p>
            <a:pPr marL="514350" indent="-514350">
              <a:buFont typeface="+mj-lt"/>
              <a:buAutoNum type="arabicPeriod"/>
              <a:defRPr/>
            </a:pPr>
            <a:r>
              <a:rPr lang="es-ES" sz="2400" dirty="0">
                <a:ea typeface="+mn-ea"/>
              </a:rPr>
              <a:t>Recursos de agua.</a:t>
            </a:r>
          </a:p>
          <a:p>
            <a:pPr marL="514350" indent="-514350">
              <a:buFont typeface="+mj-lt"/>
              <a:buAutoNum type="arabicPeriod"/>
              <a:defRPr/>
            </a:pPr>
            <a:r>
              <a:rPr lang="es-ES" sz="2400" dirty="0">
                <a:ea typeface="+mn-ea"/>
              </a:rPr>
              <a:t>Pendientes y capacidad de drenaje.</a:t>
            </a:r>
          </a:p>
          <a:p>
            <a:pPr marL="514350" indent="-514350">
              <a:buFont typeface="+mj-lt"/>
              <a:buAutoNum type="arabicPeriod"/>
              <a:defRPr/>
            </a:pPr>
            <a:r>
              <a:rPr lang="es-ES" sz="2400" dirty="0">
                <a:ea typeface="+mn-ea"/>
              </a:rPr>
              <a:t>Tipo de suelo (evitar suelos pantanosos o rocosos).</a:t>
            </a:r>
          </a:p>
          <a:p>
            <a:pPr marL="514350" indent="-514350">
              <a:buFont typeface="+mj-lt"/>
              <a:buAutoNum type="arabicPeriod"/>
              <a:defRPr/>
            </a:pPr>
            <a:r>
              <a:rPr lang="es-ES" sz="2400" dirty="0">
                <a:ea typeface="+mn-ea"/>
              </a:rPr>
              <a:t>Vegetación existente (sombra, polvo, combustible y medio ambiente).</a:t>
            </a:r>
          </a:p>
          <a:p>
            <a:pPr marL="514350" indent="-514350">
              <a:buFont typeface="+mj-lt"/>
              <a:buAutoNum type="arabicPeriod"/>
              <a:defRPr/>
            </a:pPr>
            <a:r>
              <a:rPr lang="es-ES" sz="2400" dirty="0">
                <a:ea typeface="+mn-ea"/>
              </a:rPr>
              <a:t>Salubridad del medio ambiente y riesgos naturales.</a:t>
            </a:r>
          </a:p>
        </p:txBody>
      </p:sp>
      <p:sp>
        <p:nvSpPr>
          <p:cNvPr id="6" name="Title 3">
            <a:extLst>
              <a:ext uri="{FF2B5EF4-FFF2-40B4-BE49-F238E27FC236}">
                <a16:creationId xmlns:a16="http://schemas.microsoft.com/office/drawing/2014/main" id="{838FEF69-8BAF-4954-8BDE-9F8D6AB79BF1}"/>
              </a:ext>
            </a:extLst>
          </p:cNvPr>
          <p:cNvSpPr txBox="1">
            <a:spLocks/>
          </p:cNvSpPr>
          <p:nvPr/>
        </p:nvSpPr>
        <p:spPr>
          <a:xfrm>
            <a:off x="955430" y="-7181"/>
            <a:ext cx="10515600" cy="13670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Criterios para la selección del emplazamiento de un campamento</a:t>
            </a:r>
          </a:p>
        </p:txBody>
      </p:sp>
      <p:sp>
        <p:nvSpPr>
          <p:cNvPr id="2" name="Slide Number Placeholder 1">
            <a:extLst>
              <a:ext uri="{FF2B5EF4-FFF2-40B4-BE49-F238E27FC236}">
                <a16:creationId xmlns:a16="http://schemas.microsoft.com/office/drawing/2014/main" id="{77C342C8-24B2-4612-81D3-BB521C13D02D}"/>
              </a:ext>
            </a:extLst>
          </p:cNvPr>
          <p:cNvSpPr>
            <a:spLocks noGrp="1"/>
          </p:cNvSpPr>
          <p:nvPr>
            <p:ph type="sldNum" sz="quarter" idx="12"/>
          </p:nvPr>
        </p:nvSpPr>
        <p:spPr/>
        <p:txBody>
          <a:bodyPr/>
          <a:lstStyle/>
          <a:p>
            <a:fld id="{00865948-8B76-4A50-B7DB-B45DBE1BD062}" type="slidenum">
              <a:rPr lang="fr-CH" smtClean="0"/>
              <a:t>23</a:t>
            </a:fld>
            <a:endParaRPr lang="fr-CH"/>
          </a:p>
        </p:txBody>
      </p:sp>
    </p:spTree>
    <p:extLst>
      <p:ext uri="{BB962C8B-B14F-4D97-AF65-F5344CB8AC3E}">
        <p14:creationId xmlns:p14="http://schemas.microsoft.com/office/powerpoint/2010/main" val="339099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
            <a:extLst>
              <a:ext uri="{FF2B5EF4-FFF2-40B4-BE49-F238E27FC236}">
                <a16:creationId xmlns:a16="http://schemas.microsoft.com/office/drawing/2014/main" id="{92E6D0F9-7E70-4A4B-A7C0-6074E3F73E2E}"/>
              </a:ext>
            </a:extLst>
          </p:cNvPr>
          <p:cNvGraphicFramePr>
            <a:graphicFrameLocks/>
          </p:cNvGraphicFramePr>
          <p:nvPr>
            <p:extLst>
              <p:ext uri="{D42A27DB-BD31-4B8C-83A1-F6EECF244321}">
                <p14:modId xmlns:p14="http://schemas.microsoft.com/office/powerpoint/2010/main" val="855294764"/>
              </p:ext>
            </p:extLst>
          </p:nvPr>
        </p:nvGraphicFramePr>
        <p:xfrm>
          <a:off x="838200" y="971281"/>
          <a:ext cx="11174729" cy="6814313"/>
        </p:xfrm>
        <a:graphic>
          <a:graphicData uri="http://schemas.openxmlformats.org/drawingml/2006/table">
            <a:tbl>
              <a:tblPr/>
              <a:tblGrid>
                <a:gridCol w="4104503">
                  <a:extLst>
                    <a:ext uri="{9D8B030D-6E8A-4147-A177-3AD203B41FA5}">
                      <a16:colId xmlns:a16="http://schemas.microsoft.com/office/drawing/2014/main" val="20000"/>
                    </a:ext>
                  </a:extLst>
                </a:gridCol>
                <a:gridCol w="3064475">
                  <a:extLst>
                    <a:ext uri="{9D8B030D-6E8A-4147-A177-3AD203B41FA5}">
                      <a16:colId xmlns:a16="http://schemas.microsoft.com/office/drawing/2014/main" val="20001"/>
                    </a:ext>
                  </a:extLst>
                </a:gridCol>
                <a:gridCol w="4005751">
                  <a:extLst>
                    <a:ext uri="{9D8B030D-6E8A-4147-A177-3AD203B41FA5}">
                      <a16:colId xmlns:a16="http://schemas.microsoft.com/office/drawing/2014/main" val="20002"/>
                    </a:ext>
                  </a:extLst>
                </a:gridCol>
              </a:tblGrid>
              <a:tr h="4023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ts val="700"/>
                        </a:spcBef>
                        <a:spcAft>
                          <a:spcPct val="0"/>
                        </a:spcAft>
                        <a:buClr>
                          <a:srgbClr val="D1002D"/>
                        </a:buClr>
                        <a:buSzPct val="100000"/>
                        <a:buFont typeface="Webdings" pitchFamily="16" charset="2"/>
                        <a:buNone/>
                        <a:tabLst/>
                      </a:pPr>
                      <a:endParaRPr kumimoji="0" lang="fr-CH" sz="2400" b="0" i="0" u="none" strike="noStrike" cap="none" normalizeH="0" baseline="0" dirty="0">
                        <a:ln>
                          <a:noFill/>
                        </a:ln>
                        <a:solidFill>
                          <a:schemeClr val="tx1"/>
                        </a:solidFill>
                        <a:effectLst/>
                        <a:latin typeface="+mn-lt"/>
                        <a:cs typeface="Times New Roman" pitchFamily="16"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93000"/>
                        </a:lnSpc>
                        <a:spcBef>
                          <a:spcPts val="700"/>
                        </a:spcBef>
                        <a:spcAft>
                          <a:spcPct val="0"/>
                        </a:spcAft>
                        <a:buClr>
                          <a:srgbClr val="D1002D"/>
                        </a:buClr>
                        <a:buSzPct val="100000"/>
                        <a:buFont typeface="Webdings" pitchFamily="16" charset="2"/>
                        <a:buNone/>
                        <a:tabLst/>
                      </a:pPr>
                      <a:r>
                        <a:rPr kumimoji="0" lang="es-ES" sz="2400" b="1" i="0" u="none" strike="noStrike" cap="none" normalizeH="0" baseline="0">
                          <a:ln>
                            <a:noFill/>
                          </a:ln>
                          <a:solidFill>
                            <a:schemeClr val="tx1"/>
                          </a:solidFill>
                          <a:latin typeface="+mn-lt"/>
                          <a:cs typeface="Times New Roman" pitchFamily="16" charset="0"/>
                        </a:rPr>
                        <a:t>Proyecto Esfera (2018)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93000"/>
                        </a:lnSpc>
                        <a:spcBef>
                          <a:spcPts val="700"/>
                        </a:spcBef>
                        <a:spcAft>
                          <a:spcPct val="0"/>
                        </a:spcAft>
                        <a:buClr>
                          <a:srgbClr val="D1002D"/>
                        </a:buClr>
                        <a:buSzPct val="100000"/>
                        <a:buFont typeface="Webdings" pitchFamily="16" charset="2"/>
                        <a:buNone/>
                        <a:tabLst/>
                      </a:pPr>
                      <a:r>
                        <a:rPr kumimoji="0" lang="es-ES" sz="2400" b="1" i="0" u="none" strike="noStrike" cap="none" normalizeH="0" baseline="0">
                          <a:ln>
                            <a:noFill/>
                          </a:ln>
                          <a:solidFill>
                            <a:schemeClr val="tx1"/>
                          </a:solidFill>
                          <a:latin typeface="+mn-lt"/>
                          <a:cs typeface="Times New Roman" pitchFamily="16" charset="0"/>
                        </a:rPr>
                        <a:t>ACNUR (2018)</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20193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1" i="0" u="none" strike="noStrike" cap="none" normalizeH="0" baseline="0" dirty="0">
                          <a:ln>
                            <a:noFill/>
                          </a:ln>
                          <a:solidFill>
                            <a:schemeClr val="tx1"/>
                          </a:solidFill>
                          <a:latin typeface="+mn-lt"/>
                        </a:rPr>
                        <a:t>Espacio necesario</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dirty="0">
                          <a:ln>
                            <a:noFill/>
                          </a:ln>
                          <a:solidFill>
                            <a:schemeClr val="tx1"/>
                          </a:solidFill>
                          <a:latin typeface="+mn-lt"/>
                        </a:rPr>
                        <a:t>Superficie mínima de campamento por persona</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dirty="0">
                          <a:ln>
                            <a:noFill/>
                          </a:ln>
                          <a:solidFill>
                            <a:schemeClr val="tx1"/>
                          </a:solidFill>
                          <a:latin typeface="+mn-lt"/>
                        </a:rPr>
                        <a:t>Superficie mínima cubierta por persona </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dirty="0">
                          <a:ln>
                            <a:noFill/>
                          </a:ln>
                          <a:solidFill>
                            <a:schemeClr val="tx1"/>
                          </a:solidFill>
                          <a:latin typeface="+mn-lt"/>
                        </a:rPr>
                        <a:t>Tienda familiar 16 </a:t>
                      </a:r>
                      <a:r>
                        <a:rPr kumimoji="0" lang="es-ES" sz="2400" b="0" i="0" u="none" strike="noStrike" cap="none" normalizeH="0" baseline="0" dirty="0">
                          <a:ln>
                            <a:noFill/>
                          </a:ln>
                          <a:solidFill>
                            <a:schemeClr val="tx1"/>
                          </a:solidFill>
                          <a:latin typeface="+mn-lt"/>
                        </a:rPr>
                        <a:t>m</a:t>
                      </a:r>
                      <a:r>
                        <a:rPr kumimoji="0" lang="es-ES" sz="2400" b="0" i="0" u="none" strike="noStrike" cap="none" normalizeH="0" baseline="30000" dirty="0">
                          <a:ln>
                            <a:noFill/>
                          </a:ln>
                          <a:solidFill>
                            <a:schemeClr val="tx1"/>
                          </a:solidFill>
                          <a:latin typeface="+mn-lt"/>
                        </a:rPr>
                        <a:t>2  </a:t>
                      </a:r>
                      <a:r>
                        <a:rPr kumimoji="0" lang="es-ES" sz="2400" b="0" i="0" u="none" strike="noStrike" cap="none" normalizeH="0" baseline="0" dirty="0">
                          <a:ln>
                            <a:noFill/>
                          </a:ln>
                          <a:solidFill>
                            <a:schemeClr val="tx1"/>
                          </a:solidFill>
                          <a:latin typeface="+mn-lt"/>
                        </a:rPr>
                        <a:t>? ?</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endParaRPr kumimoji="0" lang="en-GB" sz="24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dirty="0">
                          <a:ln>
                            <a:noFill/>
                          </a:ln>
                          <a:solidFill>
                            <a:schemeClr val="tx1"/>
                          </a:solidFill>
                          <a:latin typeface="+mn-lt"/>
                        </a:rPr>
                        <a:t>45 m</a:t>
                      </a:r>
                      <a:r>
                        <a:rPr kumimoji="0" lang="es-ES" sz="2400" b="0" i="0" u="none" strike="noStrike" cap="none" normalizeH="0" baseline="30000" dirty="0">
                          <a:ln>
                            <a:noFill/>
                          </a:ln>
                          <a:solidFill>
                            <a:schemeClr val="tx1"/>
                          </a:solidFill>
                          <a:latin typeface="+mn-lt"/>
                        </a:rPr>
                        <a:t>2</a:t>
                      </a:r>
                      <a:r>
                        <a:rPr kumimoji="0" lang="es-ES" sz="2400" b="0" i="0" u="none" strike="noStrike" cap="none" normalizeH="0" dirty="0">
                          <a:ln>
                            <a:noFill/>
                          </a:ln>
                          <a:solidFill>
                            <a:schemeClr val="tx1"/>
                          </a:solidFill>
                          <a:latin typeface="+mn-lt"/>
                        </a:rPr>
                        <a:t> (incluye el jardín)</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dirty="0">
                          <a:ln>
                            <a:noFill/>
                          </a:ln>
                          <a:solidFill>
                            <a:schemeClr val="tx1"/>
                          </a:solidFill>
                          <a:latin typeface="+mn-lt"/>
                        </a:rPr>
                        <a:t>3,5 a 4,5 m</a:t>
                      </a:r>
                      <a:r>
                        <a:rPr kumimoji="0" lang="es-ES" sz="2400" b="0" i="0" u="none" strike="noStrike" cap="none" normalizeH="0" baseline="30000" dirty="0">
                          <a:ln>
                            <a:noFill/>
                          </a:ln>
                          <a:solidFill>
                            <a:schemeClr val="tx1"/>
                          </a:solidFill>
                          <a:latin typeface="+mn-lt"/>
                        </a:rPr>
                        <a:t>2</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dirty="0">
                          <a:ln>
                            <a:noFill/>
                          </a:ln>
                          <a:solidFill>
                            <a:schemeClr val="tx1"/>
                          </a:solidFill>
                          <a:latin typeface="+mn-lt"/>
                        </a:rPr>
                        <a:t>4,6 a 3,6 por tienda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endParaRPr kumimoji="0" lang="en-GB" sz="24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dirty="0">
                          <a:ln>
                            <a:noFill/>
                          </a:ln>
                          <a:solidFill>
                            <a:schemeClr val="tx1"/>
                          </a:solidFill>
                          <a:latin typeface="+mn-lt"/>
                        </a:rPr>
                        <a:t>30 m</a:t>
                      </a:r>
                      <a:r>
                        <a:rPr kumimoji="0" lang="es-ES" sz="2400" b="0" i="0" u="none" strike="noStrike" cap="none" normalizeH="0" baseline="30000" dirty="0">
                          <a:ln>
                            <a:noFill/>
                          </a:ln>
                          <a:solidFill>
                            <a:schemeClr val="tx1"/>
                          </a:solidFill>
                          <a:latin typeface="+mn-lt"/>
                        </a:rPr>
                        <a:t>2</a:t>
                      </a:r>
                      <a:r>
                        <a:rPr kumimoji="0" lang="es-ES" sz="2400" b="0" i="0" u="none" strike="noStrike" cap="none" normalizeH="0" baseline="0" dirty="0">
                          <a:ln>
                            <a:noFill/>
                          </a:ln>
                          <a:solidFill>
                            <a:schemeClr val="tx1"/>
                          </a:solidFill>
                          <a:latin typeface="+mn-lt"/>
                        </a:rPr>
                        <a:t> </a:t>
                      </a:r>
                      <a:br>
                        <a:rPr kumimoji="0" lang="es-ES" sz="2400" b="0" i="0" u="none" strike="noStrike" cap="none" normalizeH="0" baseline="0" dirty="0">
                          <a:ln>
                            <a:noFill/>
                          </a:ln>
                          <a:solidFill>
                            <a:schemeClr val="tx1"/>
                          </a:solidFill>
                          <a:latin typeface="+mn-lt"/>
                        </a:rPr>
                      </a:br>
                      <a:r>
                        <a:rPr kumimoji="0" lang="es-ES" sz="2400" b="0" i="0" u="none" strike="noStrike" cap="none" normalizeH="0" baseline="0" dirty="0">
                          <a:ln>
                            <a:noFill/>
                          </a:ln>
                          <a:solidFill>
                            <a:schemeClr val="tx1"/>
                          </a:solidFill>
                          <a:latin typeface="+mn-lt"/>
                        </a:rPr>
                        <a:t>+ 15m</a:t>
                      </a:r>
                      <a:r>
                        <a:rPr kumimoji="0" lang="es-ES" sz="2400" b="0" i="0" u="none" strike="noStrike" cap="none" normalizeH="0" baseline="30000" dirty="0">
                          <a:ln>
                            <a:noFill/>
                          </a:ln>
                          <a:solidFill>
                            <a:schemeClr val="tx1"/>
                          </a:solidFill>
                          <a:latin typeface="+mn-lt"/>
                        </a:rPr>
                        <a:t>2</a:t>
                      </a:r>
                      <a:r>
                        <a:rPr kumimoji="0" lang="es-ES" sz="2400" b="0" i="0" u="none" strike="noStrike" cap="none" normalizeH="0" baseline="0" dirty="0">
                          <a:ln>
                            <a:noFill/>
                          </a:ln>
                          <a:solidFill>
                            <a:schemeClr val="tx1"/>
                          </a:solidFill>
                          <a:latin typeface="+mn-lt"/>
                        </a:rPr>
                        <a:t> para jardín</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dirty="0">
                          <a:ln>
                            <a:noFill/>
                          </a:ln>
                          <a:solidFill>
                            <a:schemeClr val="tx1"/>
                          </a:solidFill>
                          <a:latin typeface="+mn-lt"/>
                        </a:rPr>
                        <a:t>3,5 en climas cálidos; 4,5 a 5,5 m</a:t>
                      </a:r>
                      <a:r>
                        <a:rPr kumimoji="0" lang="es-ES" sz="2400" b="0" i="0" u="none" strike="noStrike" cap="none" normalizeH="0" baseline="30000" dirty="0">
                          <a:ln>
                            <a:noFill/>
                          </a:ln>
                          <a:solidFill>
                            <a:schemeClr val="tx1"/>
                          </a:solidFill>
                          <a:latin typeface="+mn-lt"/>
                        </a:rPr>
                        <a:t>2 </a:t>
                      </a:r>
                      <a:r>
                        <a:rPr kumimoji="0" lang="es-ES" sz="2400" b="0" i="0" u="none" strike="noStrike" cap="none" normalizeH="0" dirty="0">
                          <a:ln>
                            <a:noFill/>
                          </a:ln>
                          <a:solidFill>
                            <a:schemeClr val="tx1"/>
                          </a:solidFill>
                          <a:latin typeface="+mn-lt"/>
                        </a:rPr>
                        <a:t>en climas fríos o en situaciones urbanas</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dirty="0">
                          <a:ln>
                            <a:noFill/>
                          </a:ln>
                          <a:solidFill>
                            <a:schemeClr val="tx1"/>
                          </a:solidFill>
                          <a:latin typeface="+mn-lt"/>
                        </a:rPr>
                        <a:t>4,6 a 2,9 por tienda</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20399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1" i="0" u="none" strike="noStrike" cap="none" normalizeH="0" baseline="0" dirty="0">
                          <a:ln>
                            <a:noFill/>
                          </a:ln>
                          <a:solidFill>
                            <a:schemeClr val="tx1"/>
                          </a:solidFill>
                          <a:latin typeface="+mn-lt"/>
                        </a:rPr>
                        <a:t>Espacio de cortafuegos</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dirty="0">
                          <a:ln>
                            <a:noFill/>
                          </a:ln>
                          <a:solidFill>
                            <a:schemeClr val="tx1"/>
                          </a:solidFill>
                          <a:latin typeface="+mn-lt"/>
                        </a:rPr>
                        <a:t>Distancia mínima entre edificios</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dirty="0">
                          <a:ln>
                            <a:noFill/>
                          </a:ln>
                          <a:solidFill>
                            <a:schemeClr val="tx1"/>
                          </a:solidFill>
                          <a:latin typeface="+mn-lt"/>
                        </a:rPr>
                        <a:t>Distancia mínima entre comunidades</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dirty="0">
                          <a:ln>
                            <a:noFill/>
                          </a:ln>
                          <a:solidFill>
                            <a:schemeClr val="tx1"/>
                          </a:solidFill>
                          <a:latin typeface="+mn-lt"/>
                        </a:rPr>
                        <a:t>Distancia mínima entre bloques</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endParaRPr kumimoji="0" lang="en-GB" sz="24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a:ln>
                            <a:noFill/>
                          </a:ln>
                          <a:solidFill>
                            <a:schemeClr val="tx1"/>
                          </a:solidFill>
                          <a:latin typeface="+mn-lt"/>
                        </a:rPr>
                        <a:t>2 m</a:t>
                      </a:r>
                      <a:br>
                        <a:rPr kumimoji="0" lang="es-ES" sz="2400" b="0" i="0" u="none" strike="noStrike" cap="none" normalizeH="0" baseline="0">
                          <a:ln>
                            <a:noFill/>
                          </a:ln>
                          <a:solidFill>
                            <a:schemeClr val="tx1"/>
                          </a:solidFill>
                          <a:latin typeface="+mn-lt"/>
                        </a:rPr>
                      </a:br>
                      <a:r>
                        <a:rPr kumimoji="0" lang="es-ES" sz="2400" b="0" i="0" u="none" strike="noStrike" cap="none" normalizeH="0" baseline="0">
                          <a:ln>
                            <a:noFill/>
                          </a:ln>
                          <a:solidFill>
                            <a:schemeClr val="tx1"/>
                          </a:solidFill>
                          <a:latin typeface="+mn-lt"/>
                        </a:rPr>
                        <a:t>6 m</a:t>
                      </a:r>
                      <a:br>
                        <a:rPr kumimoji="0" lang="es-ES" sz="2400" b="0" i="0" u="none" strike="noStrike" cap="none" normalizeH="0" baseline="0">
                          <a:ln>
                            <a:noFill/>
                          </a:ln>
                          <a:solidFill>
                            <a:schemeClr val="tx1"/>
                          </a:solidFill>
                          <a:latin typeface="+mn-lt"/>
                        </a:rPr>
                      </a:br>
                      <a:endParaRPr kumimoji="0" lang="es-ES" sz="2400" b="0" i="0" u="none" strike="noStrike" cap="none" normalizeH="0" baseline="0">
                        <a:ln>
                          <a:noFill/>
                        </a:ln>
                        <a:solidFill>
                          <a:schemeClr val="tx1"/>
                        </a:solidFill>
                        <a:latin typeface="+mn-lt"/>
                      </a:endParaRP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a:ln>
                            <a:noFill/>
                          </a:ln>
                          <a:solidFill>
                            <a:schemeClr val="tx1"/>
                          </a:solidFill>
                          <a:latin typeface="+mn-lt"/>
                        </a:rPr>
                        <a:t>15 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endParaRPr kumimoji="0" lang="en-GB" sz="24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dirty="0">
                          <a:ln>
                            <a:noFill/>
                          </a:ln>
                          <a:solidFill>
                            <a:schemeClr val="tx1"/>
                          </a:solidFill>
                          <a:latin typeface="+mn-lt"/>
                        </a:rPr>
                        <a:t>Dos veces la altura de la estructura</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dirty="0">
                          <a:ln>
                            <a:noFill/>
                          </a:ln>
                          <a:solidFill>
                            <a:schemeClr val="tx1"/>
                          </a:solidFill>
                          <a:latin typeface="+mn-lt"/>
                        </a:rPr>
                        <a:t> De tres a cuatro veces la altura en el caso de que sea altamente inflamable</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s-ES" sz="2400" b="0" i="0" u="none" strike="noStrike" cap="none" normalizeH="0" baseline="0" dirty="0">
                          <a:ln>
                            <a:noFill/>
                          </a:ln>
                          <a:solidFill>
                            <a:schemeClr val="tx1"/>
                          </a:solidFill>
                          <a:latin typeface="+mn-lt"/>
                        </a:rPr>
                        <a:t>30 m por cada 300 m de zona construida</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
        <p:nvSpPr>
          <p:cNvPr id="4" name="Title 3">
            <a:extLst>
              <a:ext uri="{FF2B5EF4-FFF2-40B4-BE49-F238E27FC236}">
                <a16:creationId xmlns:a16="http://schemas.microsoft.com/office/drawing/2014/main" id="{A3264CE1-1555-4DDC-BC40-D3EC4AE55F00}"/>
              </a:ext>
            </a:extLst>
          </p:cNvPr>
          <p:cNvSpPr txBox="1">
            <a:spLocks/>
          </p:cNvSpPr>
          <p:nvPr/>
        </p:nvSpPr>
        <p:spPr>
          <a:xfrm>
            <a:off x="1011198" y="110048"/>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Normas para el diseño de campamentos</a:t>
            </a:r>
          </a:p>
        </p:txBody>
      </p:sp>
    </p:spTree>
    <p:extLst>
      <p:ext uri="{BB962C8B-B14F-4D97-AF65-F5344CB8AC3E}">
        <p14:creationId xmlns:p14="http://schemas.microsoft.com/office/powerpoint/2010/main" val="2754786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4">
            <a:extLst>
              <a:ext uri="{FF2B5EF4-FFF2-40B4-BE49-F238E27FC236}">
                <a16:creationId xmlns:a16="http://schemas.microsoft.com/office/drawing/2014/main" id="{6ECD764F-88F3-4D09-914B-ABE79BDA1614}"/>
              </a:ext>
            </a:extLst>
          </p:cNvPr>
          <p:cNvSpPr>
            <a:spLocks noChangeArrowheads="1"/>
          </p:cNvSpPr>
          <p:nvPr/>
        </p:nvSpPr>
        <p:spPr bwMode="auto">
          <a:xfrm>
            <a:off x="6931231" y="6536937"/>
            <a:ext cx="54277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r>
              <a:rPr lang="es-ES" sz="1400" dirty="0">
                <a:solidFill>
                  <a:schemeClr val="tx1"/>
                </a:solidFill>
                <a:latin typeface="Times New Roman" panose="02020603050405020304" pitchFamily="18" charset="0"/>
              </a:rPr>
              <a:t>Fuente: Manual para situaciones de Emergencia del ACNUR, 2015</a:t>
            </a:r>
            <a:r>
              <a:rPr lang="es-ES" sz="1400" dirty="0">
                <a:latin typeface="Times New Roman" panose="02020603050405020304" pitchFamily="18" charset="0"/>
              </a:rPr>
              <a:t>2018)</a:t>
            </a:r>
          </a:p>
        </p:txBody>
      </p:sp>
      <p:pic>
        <p:nvPicPr>
          <p:cNvPr id="32772" name="Picture 6">
            <a:extLst>
              <a:ext uri="{FF2B5EF4-FFF2-40B4-BE49-F238E27FC236}">
                <a16:creationId xmlns:a16="http://schemas.microsoft.com/office/drawing/2014/main" id="{CC11F889-6BF3-498C-BC10-7767BB018C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1021" y="1287952"/>
            <a:ext cx="7891464"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a:extLst>
              <a:ext uri="{FF2B5EF4-FFF2-40B4-BE49-F238E27FC236}">
                <a16:creationId xmlns:a16="http://schemas.microsoft.com/office/drawing/2014/main" id="{562CD74F-C841-48C2-9B20-F31D1DEF4D82}"/>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Normas para el diseño de campamentos</a:t>
            </a:r>
          </a:p>
        </p:txBody>
      </p:sp>
    </p:spTree>
    <p:extLst>
      <p:ext uri="{BB962C8B-B14F-4D97-AF65-F5344CB8AC3E}">
        <p14:creationId xmlns:p14="http://schemas.microsoft.com/office/powerpoint/2010/main" val="4285847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4">
            <a:extLst>
              <a:ext uri="{FF2B5EF4-FFF2-40B4-BE49-F238E27FC236}">
                <a16:creationId xmlns:a16="http://schemas.microsoft.com/office/drawing/2014/main" id="{6ECD764F-88F3-4D09-914B-ABE79BDA1614}"/>
              </a:ext>
            </a:extLst>
          </p:cNvPr>
          <p:cNvSpPr>
            <a:spLocks noChangeArrowheads="1"/>
          </p:cNvSpPr>
          <p:nvPr/>
        </p:nvSpPr>
        <p:spPr bwMode="auto">
          <a:xfrm>
            <a:off x="7493626" y="6352270"/>
            <a:ext cx="4946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r>
              <a:rPr lang="es-ES" sz="1800" dirty="0">
                <a:solidFill>
                  <a:schemeClr val="tx1"/>
                </a:solidFill>
                <a:latin typeface="Times New Roman" panose="02020603050405020304" pitchFamily="18" charset="0"/>
              </a:rPr>
              <a:t>Fuente: Manual para situaciones de emergencia del ACNUR,  2015</a:t>
            </a:r>
            <a:r>
              <a:rPr lang="es-ES" sz="1800" dirty="0">
                <a:latin typeface="Times New Roman" panose="02020603050405020304" pitchFamily="18" charset="0"/>
              </a:rPr>
              <a:t>2018</a:t>
            </a:r>
            <a:r>
              <a:rPr lang="es-ES" sz="1400" dirty="0">
                <a:latin typeface="Times New Roman" panose="02020603050405020304" pitchFamily="18" charset="0"/>
              </a:rPr>
              <a:t>)</a:t>
            </a:r>
          </a:p>
        </p:txBody>
      </p:sp>
      <p:sp>
        <p:nvSpPr>
          <p:cNvPr id="5" name="Title 3">
            <a:extLst>
              <a:ext uri="{FF2B5EF4-FFF2-40B4-BE49-F238E27FC236}">
                <a16:creationId xmlns:a16="http://schemas.microsoft.com/office/drawing/2014/main" id="{562CD74F-C841-48C2-9B20-F31D1DEF4D82}"/>
              </a:ext>
            </a:extLst>
          </p:cNvPr>
          <p:cNvSpPr txBox="1">
            <a:spLocks/>
          </p:cNvSpPr>
          <p:nvPr/>
        </p:nvSpPr>
        <p:spPr>
          <a:xfrm>
            <a:off x="838200" y="7392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Normas para el diseño de campamentos</a:t>
            </a:r>
          </a:p>
        </p:txBody>
      </p:sp>
      <p:graphicFrame>
        <p:nvGraphicFramePr>
          <p:cNvPr id="2" name="Table 1">
            <a:extLst>
              <a:ext uri="{FF2B5EF4-FFF2-40B4-BE49-F238E27FC236}">
                <a16:creationId xmlns:a16="http://schemas.microsoft.com/office/drawing/2014/main" id="{1824FB77-6EF5-48AF-A577-772125004B0D}"/>
              </a:ext>
            </a:extLst>
          </p:cNvPr>
          <p:cNvGraphicFramePr>
            <a:graphicFrameLocks noGrp="1"/>
          </p:cNvGraphicFramePr>
          <p:nvPr>
            <p:extLst>
              <p:ext uri="{D42A27DB-BD31-4B8C-83A1-F6EECF244321}">
                <p14:modId xmlns:p14="http://schemas.microsoft.com/office/powerpoint/2010/main" val="1487282987"/>
              </p:ext>
            </p:extLst>
          </p:nvPr>
        </p:nvGraphicFramePr>
        <p:xfrm>
          <a:off x="716690" y="976525"/>
          <a:ext cx="11351740" cy="6309360"/>
        </p:xfrm>
        <a:graphic>
          <a:graphicData uri="http://schemas.openxmlformats.org/drawingml/2006/table">
            <a:tbl>
              <a:tblPr firstRow="1" bandRow="1">
                <a:tableStyleId>{5C22544A-7EE6-4342-B048-85BDC9FD1C3A}</a:tableStyleId>
              </a:tblPr>
              <a:tblGrid>
                <a:gridCol w="3359713">
                  <a:extLst>
                    <a:ext uri="{9D8B030D-6E8A-4147-A177-3AD203B41FA5}">
                      <a16:colId xmlns:a16="http://schemas.microsoft.com/office/drawing/2014/main" val="1784009625"/>
                    </a:ext>
                  </a:extLst>
                </a:gridCol>
                <a:gridCol w="3455042">
                  <a:extLst>
                    <a:ext uri="{9D8B030D-6E8A-4147-A177-3AD203B41FA5}">
                      <a16:colId xmlns:a16="http://schemas.microsoft.com/office/drawing/2014/main" val="421597754"/>
                    </a:ext>
                  </a:extLst>
                </a:gridCol>
                <a:gridCol w="4536985">
                  <a:extLst>
                    <a:ext uri="{9D8B030D-6E8A-4147-A177-3AD203B41FA5}">
                      <a16:colId xmlns:a16="http://schemas.microsoft.com/office/drawing/2014/main" val="431602855"/>
                    </a:ext>
                  </a:extLst>
                </a:gridCol>
              </a:tblGrid>
              <a:tr h="260252">
                <a:tc>
                  <a:txBody>
                    <a:bodyPr/>
                    <a:lstStyle/>
                    <a:p>
                      <a:r>
                        <a:rPr lang="es-ES" sz="2400" b="0" dirty="0">
                          <a:solidFill>
                            <a:schemeClr val="tx1"/>
                          </a:solidFill>
                        </a:rPr>
                        <a:t>Letrina comunal</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r>
                        <a:rPr lang="es-ES" sz="2400" b="0">
                          <a:solidFill>
                            <a:schemeClr val="tx1"/>
                          </a:solidFill>
                        </a:rPr>
                        <a:t>20 personas por letrina, </a:t>
                      </a:r>
                    </a:p>
                    <a:p>
                      <a:r>
                        <a:rPr lang="es-ES" sz="2400" b="0">
                          <a:solidFill>
                            <a:schemeClr val="tx1"/>
                          </a:solidFill>
                        </a:rPr>
                        <a:t>etapa de emergencia.</a:t>
                      </a:r>
                    </a:p>
                  </a:txBody>
                  <a:tcP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r>
                        <a:rPr lang="es-ES" sz="2400" b="0" dirty="0">
                          <a:solidFill>
                            <a:schemeClr val="tx1"/>
                          </a:solidFill>
                        </a:rPr>
                        <a:t>Letrinas para hombres y mujeres en zonas separadas.</a:t>
                      </a:r>
                    </a:p>
                    <a:p>
                      <a:r>
                        <a:rPr lang="es-ES" sz="2400" b="0" dirty="0">
                          <a:solidFill>
                            <a:schemeClr val="tx1"/>
                          </a:solidFill>
                        </a:rPr>
                        <a:t>Uso de una letrina por familia para alojamiento a largo plazo.</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2365473582"/>
                  </a:ext>
                </a:extLst>
              </a:tr>
              <a:tr h="370840">
                <a:tc>
                  <a:txBody>
                    <a:bodyPr/>
                    <a:lstStyle/>
                    <a:p>
                      <a:r>
                        <a:rPr lang="es-ES" sz="2400">
                          <a:solidFill>
                            <a:schemeClr val="tx1"/>
                          </a:solidFill>
                        </a:rPr>
                        <a:t>Distancia de las letrinas</a:t>
                      </a:r>
                    </a:p>
                  </a:txBody>
                  <a:tcP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r>
                        <a:rPr lang="es-ES" sz="2400">
                          <a:solidFill>
                            <a:schemeClr val="tx1"/>
                          </a:solidFill>
                        </a:rPr>
                        <a:t>A no más de 50 m de los refugios y a 6 m como mínimo.</a:t>
                      </a:r>
                    </a:p>
                  </a:txBody>
                  <a:tcPr>
                    <a:solidFill>
                      <a:schemeClr val="accent1">
                        <a:lumMod val="40000"/>
                        <a:lumOff val="60000"/>
                      </a:schemeClr>
                    </a:solidFill>
                  </a:tcPr>
                </a:tc>
                <a:tc>
                  <a:txBody>
                    <a:bodyPr/>
                    <a:lstStyle/>
                    <a:p>
                      <a:r>
                        <a:rPr lang="es-ES" sz="2400" dirty="0">
                          <a:solidFill>
                            <a:schemeClr val="tx1"/>
                          </a:solidFill>
                        </a:rPr>
                        <a:t>Las letrinas deben estar lo suficientemente cerca de los refugios para facilitar la utilización por parte de los usuarios, pero lo más alejadas posible para evitar problemas de olores y pestes.</a:t>
                      </a:r>
                    </a:p>
                  </a:txBody>
                  <a:tcPr>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250428184"/>
                  </a:ext>
                </a:extLst>
              </a:tr>
              <a:tr h="353646">
                <a:tc>
                  <a:txBody>
                    <a:bodyPr/>
                    <a:lstStyle/>
                    <a:p>
                      <a:r>
                        <a:rPr lang="es-ES" sz="2400">
                          <a:solidFill>
                            <a:schemeClr val="tx1"/>
                          </a:solidFill>
                        </a:rPr>
                        <a:t>Ducha</a:t>
                      </a:r>
                    </a:p>
                  </a:txBody>
                  <a:tcP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r>
                        <a:rPr lang="es-ES" sz="2400" dirty="0">
                          <a:solidFill>
                            <a:schemeClr val="tx1"/>
                          </a:solidFill>
                        </a:rPr>
                        <a:t>50 personas por ducha.</a:t>
                      </a:r>
                    </a:p>
                  </a:txBody>
                  <a:tcPr>
                    <a:solidFill>
                      <a:schemeClr val="accent1">
                        <a:lumMod val="20000"/>
                        <a:lumOff val="80000"/>
                      </a:schemeClr>
                    </a:solidFill>
                  </a:tcPr>
                </a:tc>
                <a:tc>
                  <a:txBody>
                    <a:bodyPr/>
                    <a:lstStyle/>
                    <a:p>
                      <a:r>
                        <a:rPr lang="es-ES" sz="2400">
                          <a:solidFill>
                            <a:schemeClr val="tx1"/>
                          </a:solidFill>
                        </a:rPr>
                        <a:t>Duchas en zonas separadas para hombres y mujeres, y con un buen sistema de drenaje.</a:t>
                      </a:r>
                    </a:p>
                  </a:txBody>
                  <a:tcPr>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264593431"/>
                  </a:ext>
                </a:extLst>
              </a:tr>
              <a:tr h="370840">
                <a:tc>
                  <a:txBody>
                    <a:bodyPr/>
                    <a:lstStyle/>
                    <a:p>
                      <a:r>
                        <a:rPr lang="es-ES" sz="2400">
                          <a:solidFill>
                            <a:schemeClr val="tx1"/>
                          </a:solidFill>
                        </a:rPr>
                        <a:t>Abastecimiento de agua</a:t>
                      </a:r>
                    </a:p>
                  </a:txBody>
                  <a:tcP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r>
                        <a:rPr lang="es-ES" sz="2400" dirty="0">
                          <a:solidFill>
                            <a:schemeClr val="tx1"/>
                          </a:solidFill>
                        </a:rPr>
                        <a:t>20 litros diarios por persona.</a:t>
                      </a:r>
                    </a:p>
                  </a:txBody>
                  <a:tcPr>
                    <a:solidFill>
                      <a:schemeClr val="accent1">
                        <a:lumMod val="40000"/>
                        <a:lumOff val="60000"/>
                      </a:schemeClr>
                    </a:solidFill>
                  </a:tcPr>
                </a:tc>
                <a:tc>
                  <a:txBody>
                    <a:bodyPr/>
                    <a:lstStyle/>
                    <a:p>
                      <a:endParaRPr lang="en-GB" sz="2400" dirty="0">
                        <a:solidFill>
                          <a:schemeClr val="tx1"/>
                        </a:solidFill>
                      </a:endParaRPr>
                    </a:p>
                  </a:txBody>
                  <a:tcPr>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3195794081"/>
                  </a:ext>
                </a:extLst>
              </a:tr>
              <a:tr h="370840">
                <a:tc>
                  <a:txBody>
                    <a:bodyPr/>
                    <a:lstStyle/>
                    <a:p>
                      <a:r>
                        <a:rPr lang="es-ES" sz="2400">
                          <a:solidFill>
                            <a:schemeClr val="tx1"/>
                          </a:solidFill>
                        </a:rPr>
                        <a:t>Grifo de agua</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s-ES" sz="2400" dirty="0">
                          <a:solidFill>
                            <a:schemeClr val="tx1"/>
                          </a:solidFill>
                        </a:rPr>
                        <a:t>80 personas por grifo.</a:t>
                      </a:r>
                    </a:p>
                  </a:txBody>
                  <a:tcP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s-ES" sz="2400" dirty="0">
                          <a:solidFill>
                            <a:schemeClr val="tx1"/>
                          </a:solidFill>
                        </a:rPr>
                        <a:t>Un</a:t>
                      </a:r>
                      <a:r>
                        <a:rPr lang="es-ES" sz="2400" baseline="0" dirty="0">
                          <a:solidFill>
                            <a:schemeClr val="tx1"/>
                          </a:solidFill>
                        </a:rPr>
                        <a:t>o por</a:t>
                      </a:r>
                      <a:r>
                        <a:rPr lang="es-ES" sz="2400" dirty="0">
                          <a:solidFill>
                            <a:schemeClr val="tx1"/>
                          </a:solidFill>
                        </a:rPr>
                        <a:t> comunidad.</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56188778"/>
                  </a:ext>
                </a:extLst>
              </a:tr>
            </a:tbl>
          </a:graphicData>
        </a:graphic>
      </p:graphicFrame>
    </p:spTree>
    <p:extLst>
      <p:ext uri="{BB962C8B-B14F-4D97-AF65-F5344CB8AC3E}">
        <p14:creationId xmlns:p14="http://schemas.microsoft.com/office/powerpoint/2010/main" val="3170048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E13B17-5D97-49FB-A3B9-1622C29C72D5}"/>
              </a:ext>
            </a:extLst>
          </p:cNvPr>
          <p:cNvSpPr txBox="1">
            <a:spLocks/>
          </p:cNvSpPr>
          <p:nvPr/>
        </p:nvSpPr>
        <p:spPr>
          <a:xfrm>
            <a:off x="838200" y="207851"/>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Video</a:t>
            </a:r>
          </a:p>
        </p:txBody>
      </p:sp>
      <p:pic>
        <p:nvPicPr>
          <p:cNvPr id="5" name="Picture 4">
            <a:extLst>
              <a:ext uri="{FF2B5EF4-FFF2-40B4-BE49-F238E27FC236}">
                <a16:creationId xmlns:a16="http://schemas.microsoft.com/office/drawing/2014/main" id="{E4313468-2178-49AE-803A-594DBCA2088E}"/>
              </a:ext>
            </a:extLst>
          </p:cNvPr>
          <p:cNvPicPr>
            <a:picLocks noChangeAspect="1"/>
          </p:cNvPicPr>
          <p:nvPr/>
        </p:nvPicPr>
        <p:blipFill>
          <a:blip r:embed="rId3"/>
          <a:stretch>
            <a:fillRect/>
          </a:stretch>
        </p:blipFill>
        <p:spPr>
          <a:xfrm>
            <a:off x="2330544" y="939157"/>
            <a:ext cx="8058782" cy="5439600"/>
          </a:xfrm>
          <a:prstGeom prst="rect">
            <a:avLst/>
          </a:prstGeom>
        </p:spPr>
      </p:pic>
      <p:sp>
        <p:nvSpPr>
          <p:cNvPr id="34819" name="Rectangle 1">
            <a:extLst>
              <a:ext uri="{FF2B5EF4-FFF2-40B4-BE49-F238E27FC236}">
                <a16:creationId xmlns:a16="http://schemas.microsoft.com/office/drawing/2014/main" id="{CC4F44F4-AA89-40D3-A732-F460B1248986}"/>
              </a:ext>
            </a:extLst>
          </p:cNvPr>
          <p:cNvSpPr>
            <a:spLocks noChangeArrowheads="1"/>
          </p:cNvSpPr>
          <p:nvPr/>
        </p:nvSpPr>
        <p:spPr bwMode="auto">
          <a:xfrm>
            <a:off x="7198144" y="4841625"/>
            <a:ext cx="306011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FontTx/>
              <a:buNone/>
            </a:pPr>
            <a:r>
              <a:rPr lang="es-ES" sz="3200" dirty="0" err="1">
                <a:solidFill>
                  <a:schemeClr val="tx1"/>
                </a:solidFill>
                <a:latin typeface="+mn-lt"/>
              </a:rPr>
              <a:t>Azraq</a:t>
            </a:r>
            <a:r>
              <a:rPr lang="es-ES" sz="3200" dirty="0">
                <a:solidFill>
                  <a:schemeClr val="tx1"/>
                </a:solidFill>
                <a:latin typeface="+mn-lt"/>
              </a:rPr>
              <a:t>, Jordania (1991)</a:t>
            </a:r>
          </a:p>
        </p:txBody>
      </p:sp>
    </p:spTree>
    <p:extLst>
      <p:ext uri="{BB962C8B-B14F-4D97-AF65-F5344CB8AC3E}">
        <p14:creationId xmlns:p14="http://schemas.microsoft.com/office/powerpoint/2010/main" val="1605411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B363B0-D248-48A4-9912-5A725FAC8675}"/>
              </a:ext>
            </a:extLst>
          </p:cNvPr>
          <p:cNvPicPr>
            <a:picLocks noChangeAspect="1"/>
          </p:cNvPicPr>
          <p:nvPr/>
        </p:nvPicPr>
        <p:blipFill rotWithShape="1">
          <a:blip r:embed="rId3"/>
          <a:srcRect t="31512" b="250"/>
          <a:stretch/>
        </p:blipFill>
        <p:spPr>
          <a:xfrm>
            <a:off x="4441268" y="740443"/>
            <a:ext cx="7478035" cy="5377114"/>
          </a:xfrm>
          <a:prstGeom prst="rect">
            <a:avLst/>
          </a:prstGeom>
          <a:ln>
            <a:solidFill>
              <a:schemeClr val="tx1"/>
            </a:solidFill>
          </a:ln>
        </p:spPr>
      </p:pic>
      <p:pic>
        <p:nvPicPr>
          <p:cNvPr id="5" name="Picture 4">
            <a:extLst>
              <a:ext uri="{FF2B5EF4-FFF2-40B4-BE49-F238E27FC236}">
                <a16:creationId xmlns:a16="http://schemas.microsoft.com/office/drawing/2014/main" id="{EE21247D-293F-40B6-8897-A453522027C9}"/>
              </a:ext>
            </a:extLst>
          </p:cNvPr>
          <p:cNvPicPr>
            <a:picLocks noChangeAspect="1"/>
          </p:cNvPicPr>
          <p:nvPr/>
        </p:nvPicPr>
        <p:blipFill>
          <a:blip r:embed="rId4"/>
          <a:stretch>
            <a:fillRect/>
          </a:stretch>
        </p:blipFill>
        <p:spPr>
          <a:xfrm>
            <a:off x="868952" y="3167025"/>
            <a:ext cx="3295650" cy="2971800"/>
          </a:xfrm>
          <a:prstGeom prst="rect">
            <a:avLst/>
          </a:prstGeom>
        </p:spPr>
      </p:pic>
      <p:pic>
        <p:nvPicPr>
          <p:cNvPr id="6" name="Picture 5">
            <a:extLst>
              <a:ext uri="{FF2B5EF4-FFF2-40B4-BE49-F238E27FC236}">
                <a16:creationId xmlns:a16="http://schemas.microsoft.com/office/drawing/2014/main" id="{5D76A73D-9D4A-469F-908E-A3E5EC6BED23}"/>
              </a:ext>
            </a:extLst>
          </p:cNvPr>
          <p:cNvPicPr>
            <a:picLocks noChangeAspect="1"/>
          </p:cNvPicPr>
          <p:nvPr/>
        </p:nvPicPr>
        <p:blipFill>
          <a:blip r:embed="rId5"/>
          <a:stretch>
            <a:fillRect/>
          </a:stretch>
        </p:blipFill>
        <p:spPr>
          <a:xfrm>
            <a:off x="6686278" y="6216522"/>
            <a:ext cx="3295650" cy="529968"/>
          </a:xfrm>
          <a:prstGeom prst="rect">
            <a:avLst/>
          </a:prstGeom>
        </p:spPr>
      </p:pic>
      <p:sp>
        <p:nvSpPr>
          <p:cNvPr id="7" name="Text Box 1">
            <a:extLst>
              <a:ext uri="{FF2B5EF4-FFF2-40B4-BE49-F238E27FC236}">
                <a16:creationId xmlns:a16="http://schemas.microsoft.com/office/drawing/2014/main" id="{98A5ECE7-3D61-4A3E-B70C-1FAA548C3496}"/>
              </a:ext>
            </a:extLst>
          </p:cNvPr>
          <p:cNvSpPr txBox="1">
            <a:spLocks noChangeArrowheads="1"/>
          </p:cNvSpPr>
          <p:nvPr/>
        </p:nvSpPr>
        <p:spPr bwMode="auto">
          <a:xfrm>
            <a:off x="625781" y="302924"/>
            <a:ext cx="3631406" cy="16738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fontScale="92500"/>
          </a:bodyPr>
          <a:lstStyle>
            <a:defPPr>
              <a:defRPr lang="fr-FR"/>
            </a:defPPr>
            <a:lvl1pPr algn="ctr" defTabSz="608915">
              <a:lnSpc>
                <a:spcPct val="90000"/>
              </a:lnSpc>
              <a:spcBef>
                <a:spcPct val="0"/>
              </a:spcBef>
              <a:buNone/>
              <a:defRPr sz="4399" u="sng">
                <a:ea typeface="+mj-ea"/>
                <a:cs typeface="+mj-cs"/>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r>
              <a:rPr lang="es-ES" dirty="0"/>
              <a:t>Preparación de un plan maestro</a:t>
            </a:r>
          </a:p>
        </p:txBody>
      </p:sp>
      <p:sp>
        <p:nvSpPr>
          <p:cNvPr id="8" name="Rectangle 7">
            <a:extLst>
              <a:ext uri="{FF2B5EF4-FFF2-40B4-BE49-F238E27FC236}">
                <a16:creationId xmlns:a16="http://schemas.microsoft.com/office/drawing/2014/main" id="{6F5B1F8B-ADC1-42C5-B4C5-4732914A08C0}"/>
              </a:ext>
            </a:extLst>
          </p:cNvPr>
          <p:cNvSpPr/>
          <p:nvPr/>
        </p:nvSpPr>
        <p:spPr>
          <a:xfrm>
            <a:off x="868952" y="6216522"/>
            <a:ext cx="4594399" cy="584775"/>
          </a:xfrm>
          <a:prstGeom prst="rect">
            <a:avLst/>
          </a:prstGeom>
        </p:spPr>
        <p:txBody>
          <a:bodyPr wrap="none">
            <a:spAutoFit/>
          </a:bodyPr>
          <a:lstStyle/>
          <a:p>
            <a:r>
              <a:rPr lang="es-ES" sz="1600" dirty="0">
                <a:latin typeface="TimesNewRomanPSMT"/>
              </a:rPr>
              <a:t>Fuentes: ACNUR, Federación Luterana Mundial/</a:t>
            </a:r>
          </a:p>
          <a:p>
            <a:r>
              <a:rPr lang="es-ES" sz="1600" dirty="0">
                <a:latin typeface="TimesNewRomanPSMT"/>
              </a:rPr>
              <a:t>Departamento para Servicio Mundial, </a:t>
            </a:r>
            <a:r>
              <a:rPr lang="es-ES" sz="1600" dirty="0" err="1">
                <a:latin typeface="TimesNewRomanPSMT"/>
              </a:rPr>
              <a:t>Dadaab</a:t>
            </a:r>
            <a:r>
              <a:rPr lang="es-ES" sz="1600" dirty="0">
                <a:latin typeface="TimesNewRomanPSMT"/>
              </a:rPr>
              <a:t>.</a:t>
            </a:r>
          </a:p>
        </p:txBody>
      </p:sp>
      <p:pic>
        <p:nvPicPr>
          <p:cNvPr id="9" name="Picture 8">
            <a:extLst>
              <a:ext uri="{FF2B5EF4-FFF2-40B4-BE49-F238E27FC236}">
                <a16:creationId xmlns:a16="http://schemas.microsoft.com/office/drawing/2014/main" id="{C2681E44-007F-4BD2-8FA2-F0F10D42C523}"/>
              </a:ext>
            </a:extLst>
          </p:cNvPr>
          <p:cNvPicPr>
            <a:picLocks noChangeAspect="1"/>
          </p:cNvPicPr>
          <p:nvPr/>
        </p:nvPicPr>
        <p:blipFill>
          <a:blip r:embed="rId6"/>
          <a:stretch>
            <a:fillRect/>
          </a:stretch>
        </p:blipFill>
        <p:spPr>
          <a:xfrm>
            <a:off x="868952" y="1932121"/>
            <a:ext cx="3295649" cy="1234904"/>
          </a:xfrm>
          <a:prstGeom prst="rect">
            <a:avLst/>
          </a:prstGeom>
        </p:spPr>
      </p:pic>
      <p:sp>
        <p:nvSpPr>
          <p:cNvPr id="2" name="Slide Number Placeholder 1">
            <a:extLst>
              <a:ext uri="{FF2B5EF4-FFF2-40B4-BE49-F238E27FC236}">
                <a16:creationId xmlns:a16="http://schemas.microsoft.com/office/drawing/2014/main" id="{B4FE0C59-BBB4-4B48-882D-BC53D27CC7BF}"/>
              </a:ext>
            </a:extLst>
          </p:cNvPr>
          <p:cNvSpPr>
            <a:spLocks noGrp="1"/>
          </p:cNvSpPr>
          <p:nvPr>
            <p:ph type="sldNum" sz="quarter" idx="12"/>
          </p:nvPr>
        </p:nvSpPr>
        <p:spPr/>
        <p:txBody>
          <a:bodyPr/>
          <a:lstStyle/>
          <a:p>
            <a:fld id="{00865948-8B76-4A50-B7DB-B45DBE1BD062}" type="slidenum">
              <a:rPr lang="fr-CH" smtClean="0"/>
              <a:t>28</a:t>
            </a:fld>
            <a:endParaRPr lang="fr-CH" dirty="0"/>
          </a:p>
        </p:txBody>
      </p:sp>
    </p:spTree>
    <p:extLst>
      <p:ext uri="{BB962C8B-B14F-4D97-AF65-F5344CB8AC3E}">
        <p14:creationId xmlns:p14="http://schemas.microsoft.com/office/powerpoint/2010/main" val="2457641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
            <a:extLst>
              <a:ext uri="{FF2B5EF4-FFF2-40B4-BE49-F238E27FC236}">
                <a16:creationId xmlns:a16="http://schemas.microsoft.com/office/drawing/2014/main" id="{8F9AE2A6-C268-44CE-83AC-CDD021CDEBE3}"/>
              </a:ext>
            </a:extLst>
          </p:cNvPr>
          <p:cNvSpPr txBox="1">
            <a:spLocks noChangeArrowheads="1"/>
          </p:cNvSpPr>
          <p:nvPr/>
        </p:nvSpPr>
        <p:spPr bwMode="auto">
          <a:xfrm>
            <a:off x="662468" y="776736"/>
            <a:ext cx="3508938" cy="19081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defPPr>
              <a:defRPr lang="fr-FR"/>
            </a:defPPr>
            <a:lvl1pPr algn="ctr" defTabSz="608915">
              <a:lnSpc>
                <a:spcPct val="90000"/>
              </a:lnSpc>
              <a:spcBef>
                <a:spcPct val="0"/>
              </a:spcBef>
              <a:buNone/>
              <a:defRPr sz="4399" u="sng">
                <a:ea typeface="+mj-ea"/>
                <a:cs typeface="+mj-cs"/>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r>
              <a:rPr lang="es-ES" dirty="0"/>
              <a:t>Preparación de un plan maestro</a:t>
            </a:r>
          </a:p>
        </p:txBody>
      </p:sp>
      <p:sp>
        <p:nvSpPr>
          <p:cNvPr id="43012" name="Rectangle 2">
            <a:extLst>
              <a:ext uri="{FF2B5EF4-FFF2-40B4-BE49-F238E27FC236}">
                <a16:creationId xmlns:a16="http://schemas.microsoft.com/office/drawing/2014/main" id="{9C312A78-941A-4A21-9D59-E42A25ED848F}"/>
              </a:ext>
            </a:extLst>
          </p:cNvPr>
          <p:cNvSpPr>
            <a:spLocks noChangeArrowheads="1"/>
          </p:cNvSpPr>
          <p:nvPr/>
        </p:nvSpPr>
        <p:spPr bwMode="auto">
          <a:xfrm>
            <a:off x="662468" y="6371512"/>
            <a:ext cx="105643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r>
              <a:rPr lang="es-ES" sz="1400" dirty="0">
                <a:solidFill>
                  <a:schemeClr val="tx1"/>
                </a:solidFill>
                <a:latin typeface="Times New Roman" panose="02020603050405020304" pitchFamily="18" charset="0"/>
              </a:rPr>
              <a:t>Fuente: http://hhi.harvard.edu/publications/satellite-imagery-interpretation-guide-displaced-population-camps</a:t>
            </a:r>
          </a:p>
        </p:txBody>
      </p:sp>
      <p:pic>
        <p:nvPicPr>
          <p:cNvPr id="6" name="Picture 1">
            <a:extLst>
              <a:ext uri="{FF2B5EF4-FFF2-40B4-BE49-F238E27FC236}">
                <a16:creationId xmlns:a16="http://schemas.microsoft.com/office/drawing/2014/main" id="{0D155DBE-1757-40F7-9493-985601602ED1}"/>
              </a:ext>
            </a:extLst>
          </p:cNvPr>
          <p:cNvPicPr>
            <a:picLocks noChangeAspect="1"/>
          </p:cNvPicPr>
          <p:nvPr/>
        </p:nvPicPr>
        <p:blipFill rotWithShape="1">
          <a:blip r:embed="rId3">
            <a:extLst>
              <a:ext uri="{28A0092B-C50C-407E-A947-70E740481C1C}">
                <a14:useLocalDpi xmlns:a14="http://schemas.microsoft.com/office/drawing/2010/main" val="0"/>
              </a:ext>
            </a:extLst>
          </a:blip>
          <a:srcRect l="2293" t="-3" r="7156" b="42223"/>
          <a:stretch/>
        </p:blipFill>
        <p:spPr bwMode="auto">
          <a:xfrm>
            <a:off x="4171406" y="332599"/>
            <a:ext cx="7920479" cy="558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1">
            <a:extLst>
              <a:ext uri="{FF2B5EF4-FFF2-40B4-BE49-F238E27FC236}">
                <a16:creationId xmlns:a16="http://schemas.microsoft.com/office/drawing/2014/main" id="{37BA4376-7995-4407-87EC-1D3E18960787}"/>
              </a:ext>
            </a:extLst>
          </p:cNvPr>
          <p:cNvPicPr>
            <a:picLocks noChangeAspect="1"/>
          </p:cNvPicPr>
          <p:nvPr/>
        </p:nvPicPr>
        <p:blipFill rotWithShape="1">
          <a:blip r:embed="rId3">
            <a:extLst>
              <a:ext uri="{28A0092B-C50C-407E-A947-70E740481C1C}">
                <a14:useLocalDpi xmlns:a14="http://schemas.microsoft.com/office/drawing/2010/main" val="0"/>
              </a:ext>
            </a:extLst>
          </a:blip>
          <a:srcRect l="5564" t="57392" r="986" b="3207"/>
          <a:stretch/>
        </p:blipFill>
        <p:spPr bwMode="auto">
          <a:xfrm>
            <a:off x="662468" y="3587280"/>
            <a:ext cx="579600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580B307-28D8-4523-92B8-F849AC0DDAE7}"/>
              </a:ext>
            </a:extLst>
          </p:cNvPr>
          <p:cNvSpPr>
            <a:spLocks noGrp="1"/>
          </p:cNvSpPr>
          <p:nvPr>
            <p:ph type="sldNum" sz="quarter" idx="12"/>
          </p:nvPr>
        </p:nvSpPr>
        <p:spPr/>
        <p:txBody>
          <a:bodyPr/>
          <a:lstStyle/>
          <a:p>
            <a:fld id="{00865948-8B76-4A50-B7DB-B45DBE1BD062}" type="slidenum">
              <a:rPr lang="fr-CH" smtClean="0"/>
              <a:t>29</a:t>
            </a:fld>
            <a:endParaRPr lang="fr-CH"/>
          </a:p>
        </p:txBody>
      </p:sp>
    </p:spTree>
    <p:extLst>
      <p:ext uri="{BB962C8B-B14F-4D97-AF65-F5344CB8AC3E}">
        <p14:creationId xmlns:p14="http://schemas.microsoft.com/office/powerpoint/2010/main" val="297152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
            <a:extLst>
              <a:ext uri="{FF2B5EF4-FFF2-40B4-BE49-F238E27FC236}">
                <a16:creationId xmlns:a16="http://schemas.microsoft.com/office/drawing/2014/main" id="{8B75C0CC-845A-46DC-88F5-7797E847C855}"/>
              </a:ext>
            </a:extLst>
          </p:cNvPr>
          <p:cNvGrpSpPr>
            <a:grpSpLocks/>
          </p:cNvGrpSpPr>
          <p:nvPr/>
        </p:nvGrpSpPr>
        <p:grpSpPr bwMode="auto">
          <a:xfrm>
            <a:off x="4306093" y="627185"/>
            <a:ext cx="3579813" cy="4143375"/>
            <a:chOff x="1776" y="-48"/>
            <a:chExt cx="2255" cy="2610"/>
          </a:xfrm>
        </p:grpSpPr>
        <p:sp>
          <p:nvSpPr>
            <p:cNvPr id="14340" name="Text Box 2">
              <a:extLst>
                <a:ext uri="{FF2B5EF4-FFF2-40B4-BE49-F238E27FC236}">
                  <a16:creationId xmlns:a16="http://schemas.microsoft.com/office/drawing/2014/main" id="{A3023D94-F10D-4D2F-AC52-6C0F85214D9D}"/>
                </a:ext>
              </a:extLst>
            </p:cNvPr>
            <p:cNvSpPr txBox="1">
              <a:spLocks noChangeArrowheads="1"/>
            </p:cNvSpPr>
            <p:nvPr/>
          </p:nvSpPr>
          <p:spPr bwMode="auto">
            <a:xfrm>
              <a:off x="2221" y="-48"/>
              <a:ext cx="1359" cy="2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FontTx/>
                <a:buNone/>
              </a:pPr>
              <a:r>
                <a:rPr lang="es-ES" sz="27700">
                  <a:solidFill>
                    <a:srgbClr val="FF0000"/>
                  </a:solidFill>
                  <a:latin typeface="Arial" panose="020B0604020202020204" pitchFamily="34" charset="0"/>
                  <a:ea typeface="Arial Unicode MS" panose="020B0604020202020204" pitchFamily="34" charset="-128"/>
                  <a:cs typeface="Arial Unicode MS" panose="020B0604020202020204" pitchFamily="34" charset="-128"/>
                </a:rPr>
                <a:t>?</a:t>
              </a:r>
            </a:p>
          </p:txBody>
        </p:sp>
        <p:sp>
          <p:nvSpPr>
            <p:cNvPr id="14341" name="Oval 3">
              <a:extLst>
                <a:ext uri="{FF2B5EF4-FFF2-40B4-BE49-F238E27FC236}">
                  <a16:creationId xmlns:a16="http://schemas.microsoft.com/office/drawing/2014/main" id="{1592B726-3E0C-4544-97CF-C856D553FF31}"/>
                </a:ext>
              </a:extLst>
            </p:cNvPr>
            <p:cNvSpPr>
              <a:spLocks noChangeArrowheads="1"/>
            </p:cNvSpPr>
            <p:nvPr/>
          </p:nvSpPr>
          <p:spPr bwMode="auto">
            <a:xfrm>
              <a:off x="1776" y="221"/>
              <a:ext cx="2255" cy="2255"/>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14339" name="Text Box 4">
            <a:extLst>
              <a:ext uri="{FF2B5EF4-FFF2-40B4-BE49-F238E27FC236}">
                <a16:creationId xmlns:a16="http://schemas.microsoft.com/office/drawing/2014/main" id="{476D9056-B943-4A11-9659-75C357938483}"/>
              </a:ext>
            </a:extLst>
          </p:cNvPr>
          <p:cNvSpPr txBox="1">
            <a:spLocks noChangeArrowheads="1"/>
          </p:cNvSpPr>
          <p:nvPr/>
        </p:nvSpPr>
        <p:spPr bwMode="auto">
          <a:xfrm>
            <a:off x="1623002" y="4981575"/>
            <a:ext cx="9172575"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95000"/>
              </a:lnSpc>
              <a:spcBef>
                <a:spcPct val="0"/>
              </a:spcBef>
              <a:buClr>
                <a:srgbClr val="000000"/>
              </a:buClr>
              <a:buFont typeface="Times New Roman" panose="02020603050405020304" pitchFamily="18" charset="0"/>
              <a:buNone/>
            </a:pPr>
            <a:r>
              <a:rPr lang="es-ES">
                <a:solidFill>
                  <a:schemeClr val="tx1"/>
                </a:solidFill>
                <a:latin typeface="+mn-lt"/>
                <a:ea typeface="Arial Unicode MS" panose="020B0604020202020204" pitchFamily="34" charset="-128"/>
                <a:cs typeface="Arial" panose="020B0604020202020204" pitchFamily="34" charset="0"/>
              </a:rPr>
              <a:t>¿Qué es una “persona internamente desplazada”?</a:t>
            </a:r>
          </a:p>
        </p:txBody>
      </p:sp>
      <p:sp>
        <p:nvSpPr>
          <p:cNvPr id="2" name="Slide Number Placeholder 1">
            <a:extLst>
              <a:ext uri="{FF2B5EF4-FFF2-40B4-BE49-F238E27FC236}">
                <a16:creationId xmlns:a16="http://schemas.microsoft.com/office/drawing/2014/main" id="{FD63B020-1426-4DD4-AE39-A15EF0CA5CBA}"/>
              </a:ext>
            </a:extLst>
          </p:cNvPr>
          <p:cNvSpPr>
            <a:spLocks noGrp="1"/>
          </p:cNvSpPr>
          <p:nvPr>
            <p:ph type="sldNum" sz="quarter" idx="12"/>
          </p:nvPr>
        </p:nvSpPr>
        <p:spPr/>
        <p:txBody>
          <a:bodyPr/>
          <a:lstStyle/>
          <a:p>
            <a:fld id="{00865948-8B76-4A50-B7DB-B45DBE1BD062}" type="slidenum">
              <a:rPr lang="fr-CH" smtClean="0"/>
              <a:t>3</a:t>
            </a:fld>
            <a:endParaRPr lang="fr-CH"/>
          </a:p>
        </p:txBody>
      </p:sp>
    </p:spTree>
    <p:extLst>
      <p:ext uri="{BB962C8B-B14F-4D97-AF65-F5344CB8AC3E}">
        <p14:creationId xmlns:p14="http://schemas.microsoft.com/office/powerpoint/2010/main" val="3591797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a:extLst>
              <a:ext uri="{FF2B5EF4-FFF2-40B4-BE49-F238E27FC236}">
                <a16:creationId xmlns:a16="http://schemas.microsoft.com/office/drawing/2014/main" id="{4381EB5C-735D-47C0-8C4C-288484E5DF0B}"/>
              </a:ext>
            </a:extLst>
          </p:cNvPr>
          <p:cNvSpPr txBox="1">
            <a:spLocks noChangeArrowheads="1"/>
          </p:cNvSpPr>
          <p:nvPr/>
        </p:nvSpPr>
        <p:spPr bwMode="auto">
          <a:xfrm>
            <a:off x="1469130" y="-121244"/>
            <a:ext cx="6870700" cy="104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r>
              <a:rPr lang="es-ES" sz="4399" u="sng" dirty="0">
                <a:solidFill>
                  <a:schemeClr val="tx1"/>
                </a:solidFill>
                <a:latin typeface="+mn-lt"/>
                <a:ea typeface="+mj-ea"/>
                <a:cs typeface="+mj-cs"/>
              </a:rPr>
              <a:t>Tamaño de una comunidad</a:t>
            </a:r>
          </a:p>
        </p:txBody>
      </p:sp>
      <p:sp>
        <p:nvSpPr>
          <p:cNvPr id="45059" name="Text Box 2">
            <a:extLst>
              <a:ext uri="{FF2B5EF4-FFF2-40B4-BE49-F238E27FC236}">
                <a16:creationId xmlns:a16="http://schemas.microsoft.com/office/drawing/2014/main" id="{B7644501-C968-42C6-B515-5E0B433AA2F0}"/>
              </a:ext>
            </a:extLst>
          </p:cNvPr>
          <p:cNvSpPr txBox="1">
            <a:spLocks noChangeArrowheads="1"/>
          </p:cNvSpPr>
          <p:nvPr/>
        </p:nvSpPr>
        <p:spPr bwMode="auto">
          <a:xfrm>
            <a:off x="716692" y="921963"/>
            <a:ext cx="7238802" cy="48299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531813" indent="-531813">
              <a:lnSpc>
                <a:spcPct val="90000"/>
              </a:lnSpc>
              <a:spcBef>
                <a:spcPts val="1000"/>
              </a:spcBef>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sz="2800">
                <a:solidFill>
                  <a:schemeClr val="bg1"/>
                </a:solidFill>
                <a:latin typeface="Merriweather" panose="00000500000000000000" pitchFamily="2" charset="0"/>
                <a:ea typeface="SimSun" panose="02010600030101010101" pitchFamily="2" charset="-122"/>
              </a:defRPr>
            </a:lvl1pPr>
            <a:lvl2pPr marL="914400" indent="-457200">
              <a:lnSpc>
                <a:spcPct val="90000"/>
              </a:lnSpc>
              <a:spcBef>
                <a:spcPts val="500"/>
              </a:spcBef>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ts val="800"/>
              </a:spcBef>
              <a:buClr>
                <a:srgbClr val="000000"/>
              </a:buClr>
              <a:buNone/>
            </a:pPr>
            <a:r>
              <a:rPr lang="es-ES" b="1" dirty="0">
                <a:solidFill>
                  <a:schemeClr val="tx1"/>
                </a:solidFill>
                <a:latin typeface="+mn-lt"/>
              </a:rPr>
              <a:t>Espacio para un lote familiar = 64 m2</a:t>
            </a:r>
          </a:p>
          <a:p>
            <a:pPr>
              <a:lnSpc>
                <a:spcPct val="100000"/>
              </a:lnSpc>
              <a:spcBef>
                <a:spcPts val="700"/>
              </a:spcBef>
              <a:buClr>
                <a:srgbClr val="000000"/>
              </a:buClr>
              <a:buFont typeface="Comic Sans MS" panose="030F0702030302020204" pitchFamily="66" charset="0"/>
              <a:buChar char="•"/>
            </a:pPr>
            <a:r>
              <a:rPr lang="es-ES" dirty="0">
                <a:solidFill>
                  <a:schemeClr val="tx1"/>
                </a:solidFill>
                <a:latin typeface="+mn-lt"/>
                <a:cs typeface="Arial" panose="020B0604020202020204" pitchFamily="34" charset="0"/>
              </a:rPr>
              <a:t>Personas por tienda de campaña (16m</a:t>
            </a:r>
            <a:r>
              <a:rPr lang="es-ES" baseline="30000" dirty="0">
                <a:solidFill>
                  <a:schemeClr val="tx1"/>
                </a:solidFill>
                <a:latin typeface="+mn-lt"/>
                <a:cs typeface="Arial" panose="020B0604020202020204" pitchFamily="34" charset="0"/>
              </a:rPr>
              <a:t>2</a:t>
            </a:r>
            <a:r>
              <a:rPr lang="es-ES" dirty="0">
                <a:solidFill>
                  <a:schemeClr val="tx1"/>
                </a:solidFill>
                <a:latin typeface="+mn-lt"/>
                <a:cs typeface="Arial" panose="020B0604020202020204" pitchFamily="34" charset="0"/>
              </a:rPr>
              <a:t> para cuatro a cinco personas aproximadamente)</a:t>
            </a:r>
          </a:p>
          <a:p>
            <a:pPr>
              <a:lnSpc>
                <a:spcPct val="100000"/>
              </a:lnSpc>
              <a:spcBef>
                <a:spcPts val="700"/>
              </a:spcBef>
              <a:buClr>
                <a:srgbClr val="000000"/>
              </a:buClr>
              <a:buFont typeface="Comic Sans MS" panose="030F0702030302020204" pitchFamily="66" charset="0"/>
              <a:buChar char="•"/>
            </a:pPr>
            <a:r>
              <a:rPr lang="es-ES" dirty="0">
                <a:solidFill>
                  <a:schemeClr val="tx1"/>
                </a:solidFill>
                <a:latin typeface="+mn-lt"/>
                <a:cs typeface="Arial" panose="020B0604020202020204" pitchFamily="34" charset="0"/>
              </a:rPr>
              <a:t>Tamaño del lote (tipo de tienda de campaña)</a:t>
            </a:r>
          </a:p>
          <a:p>
            <a:pPr lvl="1">
              <a:lnSpc>
                <a:spcPct val="100000"/>
              </a:lnSpc>
              <a:spcBef>
                <a:spcPts val="600"/>
              </a:spcBef>
              <a:buClr>
                <a:srgbClr val="000000"/>
              </a:buClr>
              <a:buFont typeface="Comic Sans MS" panose="030F0702030302020204" pitchFamily="66" charset="0"/>
              <a:buChar char="–"/>
            </a:pPr>
            <a:r>
              <a:rPr lang="es-ES" dirty="0">
                <a:solidFill>
                  <a:schemeClr val="tx1"/>
                </a:solidFill>
                <a:latin typeface="+mn-lt"/>
                <a:cs typeface="Arial" panose="020B0604020202020204" pitchFamily="34" charset="0"/>
              </a:rPr>
              <a:t>Actividades extra (jardinería, ganadería)</a:t>
            </a:r>
          </a:p>
          <a:p>
            <a:pPr lvl="1">
              <a:lnSpc>
                <a:spcPct val="100000"/>
              </a:lnSpc>
              <a:spcBef>
                <a:spcPts val="600"/>
              </a:spcBef>
              <a:buClr>
                <a:srgbClr val="000000"/>
              </a:buClr>
              <a:buFont typeface="Comic Sans MS" panose="030F0702030302020204" pitchFamily="66" charset="0"/>
              <a:buChar char="–"/>
            </a:pPr>
            <a:r>
              <a:rPr lang="es-ES" dirty="0">
                <a:solidFill>
                  <a:schemeClr val="tx1"/>
                </a:solidFill>
                <a:latin typeface="+mn-lt"/>
              </a:rPr>
              <a:t>Servicios (duchas, letrinas, agua, residuos)</a:t>
            </a:r>
          </a:p>
          <a:p>
            <a:pPr marL="457200" lvl="1" indent="0">
              <a:lnSpc>
                <a:spcPct val="100000"/>
              </a:lnSpc>
              <a:spcBef>
                <a:spcPts val="600"/>
              </a:spcBef>
              <a:buClr>
                <a:srgbClr val="000000"/>
              </a:buClr>
              <a:buNone/>
            </a:pPr>
            <a:endParaRPr lang="es-ES" dirty="0">
              <a:solidFill>
                <a:schemeClr val="tx1"/>
              </a:solidFill>
              <a:latin typeface="+mn-lt"/>
            </a:endParaRPr>
          </a:p>
          <a:p>
            <a:pPr marL="0" indent="0">
              <a:lnSpc>
                <a:spcPct val="100000"/>
              </a:lnSpc>
              <a:spcBef>
                <a:spcPts val="700"/>
              </a:spcBef>
              <a:buClr>
                <a:srgbClr val="D1002D"/>
              </a:buClr>
              <a:buNone/>
            </a:pPr>
            <a:r>
              <a:rPr lang="es-ES" b="1" dirty="0">
                <a:solidFill>
                  <a:schemeClr val="tx1"/>
                </a:solidFill>
                <a:latin typeface="+mn-lt"/>
                <a:sym typeface="Wingdings" panose="05000000000000000000" pitchFamily="2" charset="2"/>
              </a:rPr>
              <a:t>Espacio para una comunidad (cuadrícula)</a:t>
            </a:r>
          </a:p>
          <a:p>
            <a:pPr marL="0" indent="0">
              <a:lnSpc>
                <a:spcPct val="100000"/>
              </a:lnSpc>
              <a:spcBef>
                <a:spcPts val="700"/>
              </a:spcBef>
              <a:buClr>
                <a:srgbClr val="D1002D"/>
              </a:buClr>
              <a:buNone/>
            </a:pPr>
            <a:r>
              <a:rPr lang="es-ES" dirty="0">
                <a:solidFill>
                  <a:schemeClr val="tx1"/>
                </a:solidFill>
                <a:latin typeface="+mn-lt"/>
              </a:rPr>
              <a:t>50 a 100 personas por comunidad.</a:t>
            </a:r>
          </a:p>
          <a:p>
            <a:pPr marL="0" indent="0">
              <a:lnSpc>
                <a:spcPct val="100000"/>
              </a:lnSpc>
              <a:spcBef>
                <a:spcPts val="700"/>
              </a:spcBef>
              <a:buClr>
                <a:srgbClr val="D1002D"/>
              </a:buClr>
              <a:buNone/>
            </a:pPr>
            <a:r>
              <a:rPr lang="es-ES" dirty="0">
                <a:solidFill>
                  <a:schemeClr val="tx1"/>
                </a:solidFill>
                <a:latin typeface="+mn-lt"/>
              </a:rPr>
              <a:t>Una comunidad = 10 a 16 lotes familiares</a:t>
            </a:r>
          </a:p>
          <a:p>
            <a:pPr marL="0" indent="0">
              <a:lnSpc>
                <a:spcPct val="100000"/>
              </a:lnSpc>
              <a:spcBef>
                <a:spcPts val="700"/>
              </a:spcBef>
              <a:buClr>
                <a:srgbClr val="D1002D"/>
              </a:buClr>
              <a:buNone/>
            </a:pPr>
            <a:r>
              <a:rPr lang="es-ES" dirty="0">
                <a:solidFill>
                  <a:schemeClr val="tx1"/>
                </a:solidFill>
                <a:latin typeface="+mn-lt"/>
                <a:sym typeface="Wingdings" panose="05000000000000000000" pitchFamily="2" charset="2"/>
              </a:rPr>
              <a:t> Una comunidad =  640 a 1.024 m2</a:t>
            </a:r>
          </a:p>
          <a:p>
            <a:pPr marL="0" indent="0">
              <a:lnSpc>
                <a:spcPct val="100000"/>
              </a:lnSpc>
              <a:spcBef>
                <a:spcPts val="700"/>
              </a:spcBef>
              <a:buClr>
                <a:srgbClr val="D1002D"/>
              </a:buClr>
              <a:buNone/>
            </a:pPr>
            <a:endParaRPr lang="en-GB" altLang="fr-FR" dirty="0">
              <a:solidFill>
                <a:schemeClr val="tx1"/>
              </a:solidFill>
              <a:latin typeface="+mn-lt"/>
            </a:endParaRPr>
          </a:p>
        </p:txBody>
      </p:sp>
      <p:sp>
        <p:nvSpPr>
          <p:cNvPr id="4" name="Rectangle 10">
            <a:extLst>
              <a:ext uri="{FF2B5EF4-FFF2-40B4-BE49-F238E27FC236}">
                <a16:creationId xmlns:a16="http://schemas.microsoft.com/office/drawing/2014/main" id="{827E02E9-4F09-4D1E-A3B4-708015BBF322}"/>
              </a:ext>
            </a:extLst>
          </p:cNvPr>
          <p:cNvSpPr>
            <a:spLocks noChangeArrowheads="1"/>
          </p:cNvSpPr>
          <p:nvPr/>
        </p:nvSpPr>
        <p:spPr bwMode="auto">
          <a:xfrm>
            <a:off x="8498145" y="714713"/>
            <a:ext cx="2914017" cy="30654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 name="Rectangle 15">
            <a:extLst>
              <a:ext uri="{FF2B5EF4-FFF2-40B4-BE49-F238E27FC236}">
                <a16:creationId xmlns:a16="http://schemas.microsoft.com/office/drawing/2014/main" id="{D9982E36-D935-4C49-B2F6-DF7F235F699B}"/>
              </a:ext>
            </a:extLst>
          </p:cNvPr>
          <p:cNvSpPr>
            <a:spLocks noChangeArrowheads="1"/>
          </p:cNvSpPr>
          <p:nvPr/>
        </p:nvSpPr>
        <p:spPr bwMode="auto">
          <a:xfrm>
            <a:off x="9222524" y="1515091"/>
            <a:ext cx="1425669" cy="146466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lgn="ctr" eaLnBrk="0" fontAlgn="base" hangingPunct="0">
              <a:lnSpc>
                <a:spcPct val="95000"/>
              </a:lnSpc>
              <a:spcBef>
                <a:spcPct val="0"/>
              </a:spcBef>
              <a:spcAft>
                <a:spcPct val="0"/>
              </a:spcAft>
              <a:buClr>
                <a:schemeClr val="bg1"/>
              </a:buClr>
              <a:buSzPct val="100000"/>
            </a:pPr>
            <a:r>
              <a:rPr lang="es-ES" sz="2400"/>
              <a:t>16 m</a:t>
            </a:r>
            <a:r>
              <a:rPr lang="es-ES" sz="2400" baseline="30000"/>
              <a:t>2</a:t>
            </a:r>
          </a:p>
        </p:txBody>
      </p:sp>
      <p:sp>
        <p:nvSpPr>
          <p:cNvPr id="2" name="Rectangle 1">
            <a:extLst>
              <a:ext uri="{FF2B5EF4-FFF2-40B4-BE49-F238E27FC236}">
                <a16:creationId xmlns:a16="http://schemas.microsoft.com/office/drawing/2014/main" id="{641C93E8-89E6-4BB8-9B42-9FD4F37A33EB}"/>
              </a:ext>
            </a:extLst>
          </p:cNvPr>
          <p:cNvSpPr/>
          <p:nvPr/>
        </p:nvSpPr>
        <p:spPr>
          <a:xfrm>
            <a:off x="9784515" y="1145759"/>
            <a:ext cx="486030" cy="369332"/>
          </a:xfrm>
          <a:prstGeom prst="rect">
            <a:avLst/>
          </a:prstGeom>
        </p:spPr>
        <p:txBody>
          <a:bodyPr wrap="none">
            <a:spAutoFit/>
          </a:bodyPr>
          <a:lstStyle/>
          <a:p>
            <a:r>
              <a:rPr lang="es-ES"/>
              <a:t>4 m</a:t>
            </a:r>
          </a:p>
        </p:txBody>
      </p:sp>
      <p:sp>
        <p:nvSpPr>
          <p:cNvPr id="7" name="Rectangle 6">
            <a:extLst>
              <a:ext uri="{FF2B5EF4-FFF2-40B4-BE49-F238E27FC236}">
                <a16:creationId xmlns:a16="http://schemas.microsoft.com/office/drawing/2014/main" id="{3B34B400-851D-482F-96D2-291D22AD9864}"/>
              </a:ext>
            </a:extLst>
          </p:cNvPr>
          <p:cNvSpPr/>
          <p:nvPr/>
        </p:nvSpPr>
        <p:spPr>
          <a:xfrm>
            <a:off x="10648193" y="1999199"/>
            <a:ext cx="486030" cy="369332"/>
          </a:xfrm>
          <a:prstGeom prst="rect">
            <a:avLst/>
          </a:prstGeom>
        </p:spPr>
        <p:txBody>
          <a:bodyPr wrap="none">
            <a:spAutoFit/>
          </a:bodyPr>
          <a:lstStyle/>
          <a:p>
            <a:r>
              <a:rPr lang="es-ES"/>
              <a:t>4 m</a:t>
            </a:r>
          </a:p>
        </p:txBody>
      </p:sp>
      <p:sp>
        <p:nvSpPr>
          <p:cNvPr id="8" name="Rectangle 7">
            <a:extLst>
              <a:ext uri="{FF2B5EF4-FFF2-40B4-BE49-F238E27FC236}">
                <a16:creationId xmlns:a16="http://schemas.microsoft.com/office/drawing/2014/main" id="{EDF5D106-6C4F-4955-9EAB-FAE3A864A4EE}"/>
              </a:ext>
            </a:extLst>
          </p:cNvPr>
          <p:cNvSpPr/>
          <p:nvPr/>
        </p:nvSpPr>
        <p:spPr>
          <a:xfrm>
            <a:off x="9691701" y="206222"/>
            <a:ext cx="486030" cy="369332"/>
          </a:xfrm>
          <a:prstGeom prst="rect">
            <a:avLst/>
          </a:prstGeom>
        </p:spPr>
        <p:txBody>
          <a:bodyPr wrap="none">
            <a:spAutoFit/>
          </a:bodyPr>
          <a:lstStyle/>
          <a:p>
            <a:r>
              <a:rPr lang="es-ES"/>
              <a:t>8 m</a:t>
            </a:r>
          </a:p>
        </p:txBody>
      </p:sp>
      <p:sp>
        <p:nvSpPr>
          <p:cNvPr id="9" name="Rectangle 8">
            <a:extLst>
              <a:ext uri="{FF2B5EF4-FFF2-40B4-BE49-F238E27FC236}">
                <a16:creationId xmlns:a16="http://schemas.microsoft.com/office/drawing/2014/main" id="{CB6CA18A-CB97-4FBD-A9B3-343EC7CFEDC2}"/>
              </a:ext>
            </a:extLst>
          </p:cNvPr>
          <p:cNvSpPr/>
          <p:nvPr/>
        </p:nvSpPr>
        <p:spPr>
          <a:xfrm>
            <a:off x="11527301" y="1997455"/>
            <a:ext cx="486030" cy="369332"/>
          </a:xfrm>
          <a:prstGeom prst="rect">
            <a:avLst/>
          </a:prstGeom>
        </p:spPr>
        <p:txBody>
          <a:bodyPr wrap="none">
            <a:spAutoFit/>
          </a:bodyPr>
          <a:lstStyle/>
          <a:p>
            <a:r>
              <a:rPr lang="es-ES"/>
              <a:t>8 m</a:t>
            </a:r>
          </a:p>
        </p:txBody>
      </p:sp>
      <p:grpSp>
        <p:nvGrpSpPr>
          <p:cNvPr id="10" name="Organization Chart 3">
            <a:extLst>
              <a:ext uri="{FF2B5EF4-FFF2-40B4-BE49-F238E27FC236}">
                <a16:creationId xmlns:a16="http://schemas.microsoft.com/office/drawing/2014/main" id="{526F1862-53FF-4C95-BE45-626546D6CB8F}"/>
              </a:ext>
            </a:extLst>
          </p:cNvPr>
          <p:cNvGrpSpPr>
            <a:grpSpLocks/>
          </p:cNvGrpSpPr>
          <p:nvPr/>
        </p:nvGrpSpPr>
        <p:grpSpPr bwMode="auto">
          <a:xfrm>
            <a:off x="7264925" y="4359030"/>
            <a:ext cx="4757665" cy="1967758"/>
            <a:chOff x="51" y="38"/>
            <a:chExt cx="5692" cy="2622"/>
          </a:xfrm>
        </p:grpSpPr>
        <p:sp>
          <p:nvSpPr>
            <p:cNvPr id="12" name="Rectangle 5">
              <a:extLst>
                <a:ext uri="{FF2B5EF4-FFF2-40B4-BE49-F238E27FC236}">
                  <a16:creationId xmlns:a16="http://schemas.microsoft.com/office/drawing/2014/main" id="{0C1082B4-EEF8-482B-BC71-56A0E5DA06C4}"/>
                </a:ext>
              </a:extLst>
            </p:cNvPr>
            <p:cNvSpPr>
              <a:spLocks noChangeArrowheads="1"/>
            </p:cNvSpPr>
            <p:nvPr/>
          </p:nvSpPr>
          <p:spPr bwMode="auto">
            <a:xfrm>
              <a:off x="2243"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3" name="Rectangle 6">
              <a:extLst>
                <a:ext uri="{FF2B5EF4-FFF2-40B4-BE49-F238E27FC236}">
                  <a16:creationId xmlns:a16="http://schemas.microsoft.com/office/drawing/2014/main" id="{06498D28-7A3E-4F2A-870E-DA4CF5ABAFBC}"/>
                </a:ext>
              </a:extLst>
            </p:cNvPr>
            <p:cNvSpPr>
              <a:spLocks noChangeArrowheads="1"/>
            </p:cNvSpPr>
            <p:nvPr/>
          </p:nvSpPr>
          <p:spPr bwMode="auto">
            <a:xfrm>
              <a:off x="315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4" name="Rectangle 7">
              <a:extLst>
                <a:ext uri="{FF2B5EF4-FFF2-40B4-BE49-F238E27FC236}">
                  <a16:creationId xmlns:a16="http://schemas.microsoft.com/office/drawing/2014/main" id="{EAF9A08E-CB74-422E-8635-A0B586EBEE59}"/>
                </a:ext>
              </a:extLst>
            </p:cNvPr>
            <p:cNvSpPr>
              <a:spLocks noChangeArrowheads="1"/>
            </p:cNvSpPr>
            <p:nvPr/>
          </p:nvSpPr>
          <p:spPr bwMode="auto">
            <a:xfrm>
              <a:off x="4059"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5" name="Rectangle 8">
              <a:extLst>
                <a:ext uri="{FF2B5EF4-FFF2-40B4-BE49-F238E27FC236}">
                  <a16:creationId xmlns:a16="http://schemas.microsoft.com/office/drawing/2014/main" id="{8FD4C366-C5F8-44DD-BD33-A5498EDA7E43}"/>
                </a:ext>
              </a:extLst>
            </p:cNvPr>
            <p:cNvSpPr>
              <a:spLocks noChangeArrowheads="1"/>
            </p:cNvSpPr>
            <p:nvPr/>
          </p:nvSpPr>
          <p:spPr bwMode="auto">
            <a:xfrm>
              <a:off x="3152"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6" name="Rectangle 9">
              <a:extLst>
                <a:ext uri="{FF2B5EF4-FFF2-40B4-BE49-F238E27FC236}">
                  <a16:creationId xmlns:a16="http://schemas.microsoft.com/office/drawing/2014/main" id="{3EE186C9-238C-4A07-90E1-F9205AF0DA83}"/>
                </a:ext>
              </a:extLst>
            </p:cNvPr>
            <p:cNvSpPr>
              <a:spLocks noChangeArrowheads="1"/>
            </p:cNvSpPr>
            <p:nvPr/>
          </p:nvSpPr>
          <p:spPr bwMode="auto">
            <a:xfrm>
              <a:off x="4059"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7" name="Rectangle 10">
              <a:extLst>
                <a:ext uri="{FF2B5EF4-FFF2-40B4-BE49-F238E27FC236}">
                  <a16:creationId xmlns:a16="http://schemas.microsoft.com/office/drawing/2014/main" id="{9A5CA6AB-8190-4DC5-833C-A8CAD3817B53}"/>
                </a:ext>
              </a:extLst>
            </p:cNvPr>
            <p:cNvSpPr>
              <a:spLocks noChangeArrowheads="1"/>
            </p:cNvSpPr>
            <p:nvPr/>
          </p:nvSpPr>
          <p:spPr bwMode="auto">
            <a:xfrm>
              <a:off x="43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8" name="Rectangle 11">
              <a:extLst>
                <a:ext uri="{FF2B5EF4-FFF2-40B4-BE49-F238E27FC236}">
                  <a16:creationId xmlns:a16="http://schemas.microsoft.com/office/drawing/2014/main" id="{390B2A3E-EF9B-4F2E-8D42-F111DF156566}"/>
                </a:ext>
              </a:extLst>
            </p:cNvPr>
            <p:cNvSpPr>
              <a:spLocks noChangeArrowheads="1"/>
            </p:cNvSpPr>
            <p:nvPr/>
          </p:nvSpPr>
          <p:spPr bwMode="auto">
            <a:xfrm>
              <a:off x="1337"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9" name="Rectangle 12">
              <a:extLst>
                <a:ext uri="{FF2B5EF4-FFF2-40B4-BE49-F238E27FC236}">
                  <a16:creationId xmlns:a16="http://schemas.microsoft.com/office/drawing/2014/main" id="{87D7358A-8F99-42E8-8008-22395BC6822C}"/>
                </a:ext>
              </a:extLst>
            </p:cNvPr>
            <p:cNvSpPr>
              <a:spLocks noChangeArrowheads="1"/>
            </p:cNvSpPr>
            <p:nvPr/>
          </p:nvSpPr>
          <p:spPr bwMode="auto">
            <a:xfrm>
              <a:off x="430" y="1663"/>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0" name="Rectangle 13">
              <a:extLst>
                <a:ext uri="{FF2B5EF4-FFF2-40B4-BE49-F238E27FC236}">
                  <a16:creationId xmlns:a16="http://schemas.microsoft.com/office/drawing/2014/main" id="{D6207D9D-A277-4AA0-9573-3176CF62FA5F}"/>
                </a:ext>
              </a:extLst>
            </p:cNvPr>
            <p:cNvSpPr>
              <a:spLocks noChangeArrowheads="1"/>
            </p:cNvSpPr>
            <p:nvPr/>
          </p:nvSpPr>
          <p:spPr bwMode="auto">
            <a:xfrm>
              <a:off x="1337"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1" name="Rectangle 14">
              <a:extLst>
                <a:ext uri="{FF2B5EF4-FFF2-40B4-BE49-F238E27FC236}">
                  <a16:creationId xmlns:a16="http://schemas.microsoft.com/office/drawing/2014/main" id="{DBC4DF71-8537-47B0-B7D1-1B93D67CC73C}"/>
                </a:ext>
              </a:extLst>
            </p:cNvPr>
            <p:cNvSpPr>
              <a:spLocks noChangeArrowheads="1"/>
            </p:cNvSpPr>
            <p:nvPr/>
          </p:nvSpPr>
          <p:spPr bwMode="auto">
            <a:xfrm>
              <a:off x="2245" y="1663"/>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2" name="Rectangle 15">
              <a:extLst>
                <a:ext uri="{FF2B5EF4-FFF2-40B4-BE49-F238E27FC236}">
                  <a16:creationId xmlns:a16="http://schemas.microsoft.com/office/drawing/2014/main" id="{C54F2A29-69B0-413A-AF47-1EC969997496}"/>
                </a:ext>
              </a:extLst>
            </p:cNvPr>
            <p:cNvSpPr>
              <a:spLocks noChangeArrowheads="1"/>
            </p:cNvSpPr>
            <p:nvPr/>
          </p:nvSpPr>
          <p:spPr bwMode="auto">
            <a:xfrm>
              <a:off x="65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95000"/>
                </a:lnSpc>
                <a:spcBef>
                  <a:spcPct val="0"/>
                </a:spcBef>
                <a:spcAft>
                  <a:spcPct val="0"/>
                </a:spcAft>
                <a:buClr>
                  <a:schemeClr val="bg1"/>
                </a:buClr>
                <a:buSzPct val="100000"/>
                <a:buFont typeface="Times New Roman" panose="02020603050405020304" pitchFamily="18" charset="0"/>
                <a:buNone/>
                <a:tabLst/>
              </a:pPr>
              <a:endParaRPr kumimoji="0" lang="fr-CH" altLang="fr-FR" sz="2400" b="0" i="0" u="none" strike="noStrike" cap="none" normalizeH="0" baseline="0">
                <a:ln>
                  <a:noFill/>
                </a:ln>
                <a:effectLst/>
                <a:latin typeface="Times New Roman" panose="02020603050405020304" pitchFamily="18" charset="0"/>
                <a:ea typeface="SimSun" panose="02010600030101010101" pitchFamily="2" charset="-122"/>
              </a:endParaRPr>
            </a:p>
          </p:txBody>
        </p:sp>
        <p:sp>
          <p:nvSpPr>
            <p:cNvPr id="23" name="Text Box 16">
              <a:extLst>
                <a:ext uri="{FF2B5EF4-FFF2-40B4-BE49-F238E27FC236}">
                  <a16:creationId xmlns:a16="http://schemas.microsoft.com/office/drawing/2014/main" id="{66AB9989-4EA2-4DB8-BEEA-19FA5BA7C278}"/>
                </a:ext>
              </a:extLst>
            </p:cNvPr>
            <p:cNvSpPr txBox="1">
              <a:spLocks noChangeArrowheads="1"/>
            </p:cNvSpPr>
            <p:nvPr/>
          </p:nvSpPr>
          <p:spPr bwMode="auto">
            <a:xfrm>
              <a:off x="699" y="451"/>
              <a:ext cx="402" cy="30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8 m</a:t>
              </a:r>
            </a:p>
          </p:txBody>
        </p:sp>
        <p:sp>
          <p:nvSpPr>
            <p:cNvPr id="25" name="Line 18">
              <a:extLst>
                <a:ext uri="{FF2B5EF4-FFF2-40B4-BE49-F238E27FC236}">
                  <a16:creationId xmlns:a16="http://schemas.microsoft.com/office/drawing/2014/main" id="{A236AC19-E97E-4F36-B783-0771B3AA13C2}"/>
                </a:ext>
              </a:extLst>
            </p:cNvPr>
            <p:cNvSpPr>
              <a:spLocks noChangeShapeType="1"/>
            </p:cNvSpPr>
            <p:nvPr/>
          </p:nvSpPr>
          <p:spPr bwMode="auto">
            <a:xfrm>
              <a:off x="339" y="755"/>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6" name="Text Box 19">
              <a:extLst>
                <a:ext uri="{FF2B5EF4-FFF2-40B4-BE49-F238E27FC236}">
                  <a16:creationId xmlns:a16="http://schemas.microsoft.com/office/drawing/2014/main" id="{FF7694B5-E6BB-40BC-9BBE-31B3E94FEB91}"/>
                </a:ext>
              </a:extLst>
            </p:cNvPr>
            <p:cNvSpPr txBox="1">
              <a:spLocks noChangeArrowheads="1"/>
            </p:cNvSpPr>
            <p:nvPr/>
          </p:nvSpPr>
          <p:spPr bwMode="auto">
            <a:xfrm>
              <a:off x="51" y="1163"/>
              <a:ext cx="377" cy="30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8 m</a:t>
              </a:r>
            </a:p>
          </p:txBody>
        </p:sp>
        <p:sp>
          <p:nvSpPr>
            <p:cNvPr id="27" name="Line 20">
              <a:extLst>
                <a:ext uri="{FF2B5EF4-FFF2-40B4-BE49-F238E27FC236}">
                  <a16:creationId xmlns:a16="http://schemas.microsoft.com/office/drawing/2014/main" id="{69D28D8B-122D-4D86-83B6-BB1DBD782E4C}"/>
                </a:ext>
              </a:extLst>
            </p:cNvPr>
            <p:cNvSpPr>
              <a:spLocks noChangeShapeType="1"/>
            </p:cNvSpPr>
            <p:nvPr/>
          </p:nvSpPr>
          <p:spPr bwMode="auto">
            <a:xfrm>
              <a:off x="432" y="2659"/>
              <a:ext cx="4534"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8" name="Text Box 21">
              <a:extLst>
                <a:ext uri="{FF2B5EF4-FFF2-40B4-BE49-F238E27FC236}">
                  <a16:creationId xmlns:a16="http://schemas.microsoft.com/office/drawing/2014/main" id="{6A00D514-962F-4E35-B3CC-50C080112AF5}"/>
                </a:ext>
              </a:extLst>
            </p:cNvPr>
            <p:cNvSpPr txBox="1">
              <a:spLocks noChangeArrowheads="1"/>
            </p:cNvSpPr>
            <p:nvPr/>
          </p:nvSpPr>
          <p:spPr bwMode="auto">
            <a:xfrm>
              <a:off x="2562" y="1889"/>
              <a:ext cx="36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40</a:t>
              </a:r>
            </a:p>
          </p:txBody>
        </p:sp>
        <p:sp>
          <p:nvSpPr>
            <p:cNvPr id="29" name="Line 22">
              <a:extLst>
                <a:ext uri="{FF2B5EF4-FFF2-40B4-BE49-F238E27FC236}">
                  <a16:creationId xmlns:a16="http://schemas.microsoft.com/office/drawing/2014/main" id="{F56F35DD-EF4A-47C9-8D79-C10BB5F524AF}"/>
                </a:ext>
              </a:extLst>
            </p:cNvPr>
            <p:cNvSpPr>
              <a:spLocks noChangeShapeType="1"/>
            </p:cNvSpPr>
            <p:nvPr/>
          </p:nvSpPr>
          <p:spPr bwMode="auto">
            <a:xfrm>
              <a:off x="5101" y="755"/>
              <a:ext cx="1" cy="1814"/>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31" name="Rectangle 24">
              <a:extLst>
                <a:ext uri="{FF2B5EF4-FFF2-40B4-BE49-F238E27FC236}">
                  <a16:creationId xmlns:a16="http://schemas.microsoft.com/office/drawing/2014/main" id="{69564C75-EDCC-438F-85E5-89F785A32E1A}"/>
                </a:ext>
              </a:extLst>
            </p:cNvPr>
            <p:cNvSpPr>
              <a:spLocks noChangeArrowheads="1"/>
            </p:cNvSpPr>
            <p:nvPr/>
          </p:nvSpPr>
          <p:spPr bwMode="auto">
            <a:xfrm>
              <a:off x="1563"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2" name="Rectangle 25">
              <a:extLst>
                <a:ext uri="{FF2B5EF4-FFF2-40B4-BE49-F238E27FC236}">
                  <a16:creationId xmlns:a16="http://schemas.microsoft.com/office/drawing/2014/main" id="{23D9458A-F3A6-4658-95B8-EB1B01C9A5FE}"/>
                </a:ext>
              </a:extLst>
            </p:cNvPr>
            <p:cNvSpPr>
              <a:spLocks noChangeArrowheads="1"/>
            </p:cNvSpPr>
            <p:nvPr/>
          </p:nvSpPr>
          <p:spPr bwMode="auto">
            <a:xfrm>
              <a:off x="2469"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3" name="Rectangle 26">
              <a:extLst>
                <a:ext uri="{FF2B5EF4-FFF2-40B4-BE49-F238E27FC236}">
                  <a16:creationId xmlns:a16="http://schemas.microsoft.com/office/drawing/2014/main" id="{B83C30B2-BF54-4ADD-9B47-9774B852F348}"/>
                </a:ext>
              </a:extLst>
            </p:cNvPr>
            <p:cNvSpPr>
              <a:spLocks noChangeArrowheads="1"/>
            </p:cNvSpPr>
            <p:nvPr/>
          </p:nvSpPr>
          <p:spPr bwMode="auto">
            <a:xfrm>
              <a:off x="337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4" name="Rectangle 27">
              <a:extLst>
                <a:ext uri="{FF2B5EF4-FFF2-40B4-BE49-F238E27FC236}">
                  <a16:creationId xmlns:a16="http://schemas.microsoft.com/office/drawing/2014/main" id="{84E25177-C7ED-4A21-B025-7941A0F3D521}"/>
                </a:ext>
              </a:extLst>
            </p:cNvPr>
            <p:cNvSpPr>
              <a:spLocks noChangeArrowheads="1"/>
            </p:cNvSpPr>
            <p:nvPr/>
          </p:nvSpPr>
          <p:spPr bwMode="auto">
            <a:xfrm>
              <a:off x="4285"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5" name="Rectangle 28">
              <a:extLst>
                <a:ext uri="{FF2B5EF4-FFF2-40B4-BE49-F238E27FC236}">
                  <a16:creationId xmlns:a16="http://schemas.microsoft.com/office/drawing/2014/main" id="{664D6396-8745-4C9E-BAE8-3BD11DE55472}"/>
                </a:ext>
              </a:extLst>
            </p:cNvPr>
            <p:cNvSpPr>
              <a:spLocks noChangeArrowheads="1"/>
            </p:cNvSpPr>
            <p:nvPr/>
          </p:nvSpPr>
          <p:spPr bwMode="auto">
            <a:xfrm>
              <a:off x="656" y="1890"/>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6" name="Rectangle 29">
              <a:extLst>
                <a:ext uri="{FF2B5EF4-FFF2-40B4-BE49-F238E27FC236}">
                  <a16:creationId xmlns:a16="http://schemas.microsoft.com/office/drawing/2014/main" id="{95C3A1D9-5943-4E40-BEBD-0CC25D4C7243}"/>
                </a:ext>
              </a:extLst>
            </p:cNvPr>
            <p:cNvSpPr>
              <a:spLocks noChangeArrowheads="1"/>
            </p:cNvSpPr>
            <p:nvPr/>
          </p:nvSpPr>
          <p:spPr bwMode="auto">
            <a:xfrm>
              <a:off x="1563"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7" name="Rectangle 30">
              <a:extLst>
                <a:ext uri="{FF2B5EF4-FFF2-40B4-BE49-F238E27FC236}">
                  <a16:creationId xmlns:a16="http://schemas.microsoft.com/office/drawing/2014/main" id="{665A7245-3365-435E-92DC-6FBF30E7706F}"/>
                </a:ext>
              </a:extLst>
            </p:cNvPr>
            <p:cNvSpPr>
              <a:spLocks noChangeArrowheads="1"/>
            </p:cNvSpPr>
            <p:nvPr/>
          </p:nvSpPr>
          <p:spPr bwMode="auto">
            <a:xfrm>
              <a:off x="2471" y="1890"/>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8" name="Rectangle 31">
              <a:extLst>
                <a:ext uri="{FF2B5EF4-FFF2-40B4-BE49-F238E27FC236}">
                  <a16:creationId xmlns:a16="http://schemas.microsoft.com/office/drawing/2014/main" id="{A95FC8BE-BD25-49B9-A961-9DB69E670AAD}"/>
                </a:ext>
              </a:extLst>
            </p:cNvPr>
            <p:cNvSpPr>
              <a:spLocks noChangeArrowheads="1"/>
            </p:cNvSpPr>
            <p:nvPr/>
          </p:nvSpPr>
          <p:spPr bwMode="auto">
            <a:xfrm>
              <a:off x="3378"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9" name="Rectangle 32">
              <a:extLst>
                <a:ext uri="{FF2B5EF4-FFF2-40B4-BE49-F238E27FC236}">
                  <a16:creationId xmlns:a16="http://schemas.microsoft.com/office/drawing/2014/main" id="{7EA23C5A-2CA2-4541-8528-7E66EA9C5A51}"/>
                </a:ext>
              </a:extLst>
            </p:cNvPr>
            <p:cNvSpPr>
              <a:spLocks noChangeArrowheads="1"/>
            </p:cNvSpPr>
            <p:nvPr/>
          </p:nvSpPr>
          <p:spPr bwMode="auto">
            <a:xfrm>
              <a:off x="4285"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0" name="Line 33">
              <a:extLst>
                <a:ext uri="{FF2B5EF4-FFF2-40B4-BE49-F238E27FC236}">
                  <a16:creationId xmlns:a16="http://schemas.microsoft.com/office/drawing/2014/main" id="{F1FD1B02-C96C-4BEE-859C-DDA5EF0816FF}"/>
                </a:ext>
              </a:extLst>
            </p:cNvPr>
            <p:cNvSpPr>
              <a:spLocks noChangeShapeType="1"/>
            </p:cNvSpPr>
            <p:nvPr/>
          </p:nvSpPr>
          <p:spPr bwMode="auto">
            <a:xfrm>
              <a:off x="339" y="1662"/>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5" name="Text Box 16">
              <a:extLst>
                <a:ext uri="{FF2B5EF4-FFF2-40B4-BE49-F238E27FC236}">
                  <a16:creationId xmlns:a16="http://schemas.microsoft.com/office/drawing/2014/main" id="{BFB8C8C7-C9E5-4026-BEC0-C8E698661710}"/>
                </a:ext>
              </a:extLst>
            </p:cNvPr>
            <p:cNvSpPr txBox="1">
              <a:spLocks noChangeArrowheads="1"/>
            </p:cNvSpPr>
            <p:nvPr/>
          </p:nvSpPr>
          <p:spPr bwMode="auto">
            <a:xfrm>
              <a:off x="2293" y="38"/>
              <a:ext cx="506" cy="2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40 m</a:t>
              </a:r>
            </a:p>
          </p:txBody>
        </p:sp>
        <p:sp>
          <p:nvSpPr>
            <p:cNvPr id="49" name="Text Box 16">
              <a:extLst>
                <a:ext uri="{FF2B5EF4-FFF2-40B4-BE49-F238E27FC236}">
                  <a16:creationId xmlns:a16="http://schemas.microsoft.com/office/drawing/2014/main" id="{7190FF14-C04D-41E4-82B2-ADBFD20156CB}"/>
                </a:ext>
              </a:extLst>
            </p:cNvPr>
            <p:cNvSpPr txBox="1">
              <a:spLocks noChangeArrowheads="1"/>
            </p:cNvSpPr>
            <p:nvPr/>
          </p:nvSpPr>
          <p:spPr bwMode="auto">
            <a:xfrm>
              <a:off x="5237" y="1501"/>
              <a:ext cx="506" cy="2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lang="es-ES" sz="1400">
                  <a:latin typeface="Comic Sans MS" panose="030F0702030302020204" pitchFamily="66" charset="0"/>
                  <a:ea typeface="SimSun" panose="02010600030101010101" pitchFamily="2" charset="-122"/>
                  <a:cs typeface="Arial" panose="020B0604020202020204" pitchFamily="34" charset="0"/>
                </a:rPr>
                <a:t>16 m</a:t>
              </a:r>
            </a:p>
          </p:txBody>
        </p:sp>
      </p:grpSp>
      <p:cxnSp>
        <p:nvCxnSpPr>
          <p:cNvPr id="6" name="Straight Arrow Connector 5">
            <a:extLst>
              <a:ext uri="{FF2B5EF4-FFF2-40B4-BE49-F238E27FC236}">
                <a16:creationId xmlns:a16="http://schemas.microsoft.com/office/drawing/2014/main" id="{268EC5C9-CA30-4101-A9F0-3FAC98A3E667}"/>
              </a:ext>
            </a:extLst>
          </p:cNvPr>
          <p:cNvCxnSpPr/>
          <p:nvPr/>
        </p:nvCxnSpPr>
        <p:spPr>
          <a:xfrm>
            <a:off x="7581712" y="4585074"/>
            <a:ext cx="379142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EE2C2BF-EEFA-42C6-A2C0-4A33DE4D164D}"/>
              </a:ext>
            </a:extLst>
          </p:cNvPr>
          <p:cNvCxnSpPr>
            <a:cxnSpLocks/>
          </p:cNvCxnSpPr>
          <p:nvPr/>
        </p:nvCxnSpPr>
        <p:spPr>
          <a:xfrm flipV="1">
            <a:off x="11567887" y="4860545"/>
            <a:ext cx="0" cy="13979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5060" name="Rectangle 45059">
            <a:extLst>
              <a:ext uri="{FF2B5EF4-FFF2-40B4-BE49-F238E27FC236}">
                <a16:creationId xmlns:a16="http://schemas.microsoft.com/office/drawing/2014/main" id="{8CE750E0-8EB9-4D13-8C7C-CFCC3F51AF68}"/>
              </a:ext>
            </a:extLst>
          </p:cNvPr>
          <p:cNvSpPr/>
          <p:nvPr/>
        </p:nvSpPr>
        <p:spPr>
          <a:xfrm>
            <a:off x="7536058" y="6356658"/>
            <a:ext cx="4103175" cy="369332"/>
          </a:xfrm>
          <a:prstGeom prst="rect">
            <a:avLst/>
          </a:prstGeom>
        </p:spPr>
        <p:txBody>
          <a:bodyPr wrap="none">
            <a:spAutoFit/>
          </a:bodyPr>
          <a:lstStyle/>
          <a:p>
            <a:r>
              <a:rPr lang="es-ES" dirty="0"/>
              <a:t>Por ejemplo: diez lotes familiares, 640 m2</a:t>
            </a:r>
          </a:p>
        </p:txBody>
      </p:sp>
      <p:cxnSp>
        <p:nvCxnSpPr>
          <p:cNvPr id="51" name="Straight Arrow Connector 50">
            <a:extLst>
              <a:ext uri="{FF2B5EF4-FFF2-40B4-BE49-F238E27FC236}">
                <a16:creationId xmlns:a16="http://schemas.microsoft.com/office/drawing/2014/main" id="{FB445CAF-6DD2-4959-8F5D-B696B8F76CA9}"/>
              </a:ext>
            </a:extLst>
          </p:cNvPr>
          <p:cNvCxnSpPr>
            <a:cxnSpLocks/>
          </p:cNvCxnSpPr>
          <p:nvPr/>
        </p:nvCxnSpPr>
        <p:spPr>
          <a:xfrm>
            <a:off x="8498145" y="544354"/>
            <a:ext cx="287442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A96896F-2DFF-45BB-A942-64A4BFD01DD3}"/>
              </a:ext>
            </a:extLst>
          </p:cNvPr>
          <p:cNvCxnSpPr>
            <a:cxnSpLocks/>
          </p:cNvCxnSpPr>
          <p:nvPr/>
        </p:nvCxnSpPr>
        <p:spPr>
          <a:xfrm flipV="1">
            <a:off x="11567255" y="714713"/>
            <a:ext cx="0" cy="30654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18202871-475E-4441-BCCE-DAE607377F11}"/>
              </a:ext>
            </a:extLst>
          </p:cNvPr>
          <p:cNvSpPr/>
          <p:nvPr/>
        </p:nvSpPr>
        <p:spPr>
          <a:xfrm>
            <a:off x="11533142" y="3819888"/>
            <a:ext cx="486030" cy="369332"/>
          </a:xfrm>
          <a:prstGeom prst="rect">
            <a:avLst/>
          </a:prstGeom>
        </p:spPr>
        <p:txBody>
          <a:bodyPr wrap="square">
            <a:spAutoFit/>
          </a:bodyPr>
          <a:lstStyle/>
          <a:p>
            <a:r>
              <a:rPr lang="es-ES"/>
              <a:t>8 m</a:t>
            </a:r>
          </a:p>
        </p:txBody>
      </p:sp>
      <p:cxnSp>
        <p:nvCxnSpPr>
          <p:cNvPr id="57" name="Straight Arrow Connector 56">
            <a:extLst>
              <a:ext uri="{FF2B5EF4-FFF2-40B4-BE49-F238E27FC236}">
                <a16:creationId xmlns:a16="http://schemas.microsoft.com/office/drawing/2014/main" id="{16609261-4FA6-4CFB-9C8B-FF4666DB9B13}"/>
              </a:ext>
            </a:extLst>
          </p:cNvPr>
          <p:cNvCxnSpPr>
            <a:cxnSpLocks/>
          </p:cNvCxnSpPr>
          <p:nvPr/>
        </p:nvCxnSpPr>
        <p:spPr>
          <a:xfrm>
            <a:off x="8503986" y="2366787"/>
            <a:ext cx="71853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17FBD64C-BCA4-423D-B3E7-558CC45AB006}"/>
              </a:ext>
            </a:extLst>
          </p:cNvPr>
          <p:cNvSpPr/>
          <p:nvPr/>
        </p:nvSpPr>
        <p:spPr>
          <a:xfrm>
            <a:off x="8604692" y="2421607"/>
            <a:ext cx="486030" cy="369332"/>
          </a:xfrm>
          <a:prstGeom prst="rect">
            <a:avLst/>
          </a:prstGeom>
        </p:spPr>
        <p:txBody>
          <a:bodyPr wrap="none">
            <a:spAutoFit/>
          </a:bodyPr>
          <a:lstStyle/>
          <a:p>
            <a:r>
              <a:rPr lang="es-ES"/>
              <a:t>2 m</a:t>
            </a:r>
          </a:p>
        </p:txBody>
      </p:sp>
      <p:sp>
        <p:nvSpPr>
          <p:cNvPr id="3" name="Slide Number Placeholder 2">
            <a:extLst>
              <a:ext uri="{FF2B5EF4-FFF2-40B4-BE49-F238E27FC236}">
                <a16:creationId xmlns:a16="http://schemas.microsoft.com/office/drawing/2014/main" id="{1A84AAE3-3EE2-44BF-8BC9-7B732AEED6AC}"/>
              </a:ext>
            </a:extLst>
          </p:cNvPr>
          <p:cNvSpPr>
            <a:spLocks noGrp="1"/>
          </p:cNvSpPr>
          <p:nvPr>
            <p:ph type="sldNum" sz="quarter" idx="12"/>
          </p:nvPr>
        </p:nvSpPr>
        <p:spPr/>
        <p:txBody>
          <a:bodyPr/>
          <a:lstStyle/>
          <a:p>
            <a:fld id="{00865948-8B76-4A50-B7DB-B45DBE1BD062}" type="slidenum">
              <a:rPr lang="fr-CH" smtClean="0"/>
              <a:t>30</a:t>
            </a:fld>
            <a:endParaRPr lang="fr-CH" dirty="0"/>
          </a:p>
        </p:txBody>
      </p:sp>
    </p:spTree>
    <p:extLst>
      <p:ext uri="{BB962C8B-B14F-4D97-AF65-F5344CB8AC3E}">
        <p14:creationId xmlns:p14="http://schemas.microsoft.com/office/powerpoint/2010/main" val="541536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ganization Chart 3">
            <a:extLst>
              <a:ext uri="{FF2B5EF4-FFF2-40B4-BE49-F238E27FC236}">
                <a16:creationId xmlns:a16="http://schemas.microsoft.com/office/drawing/2014/main" id="{D11A1769-9870-4614-A3D8-644F732314A8}"/>
              </a:ext>
            </a:extLst>
          </p:cNvPr>
          <p:cNvGrpSpPr>
            <a:grpSpLocks/>
          </p:cNvGrpSpPr>
          <p:nvPr/>
        </p:nvGrpSpPr>
        <p:grpSpPr bwMode="auto">
          <a:xfrm>
            <a:off x="1024657" y="1131967"/>
            <a:ext cx="3793601" cy="1837307"/>
            <a:chOff x="-114" y="460"/>
            <a:chExt cx="5711" cy="2628"/>
          </a:xfrm>
        </p:grpSpPr>
        <p:graphicFrame>
          <p:nvGraphicFramePr>
            <p:cNvPr id="1027" name="Diagram 1026">
              <a:extLst>
                <a:ext uri="{FF2B5EF4-FFF2-40B4-BE49-F238E27FC236}">
                  <a16:creationId xmlns:a16="http://schemas.microsoft.com/office/drawing/2014/main" id="{212658F0-B1B7-4E9B-87F5-E4112D2DB63B}"/>
                </a:ext>
              </a:extLst>
            </p:cNvPr>
            <p:cNvGraphicFramePr/>
            <p:nvPr>
              <p:extLst>
                <p:ext uri="{D42A27DB-BD31-4B8C-83A1-F6EECF244321}">
                  <p14:modId xmlns:p14="http://schemas.microsoft.com/office/powerpoint/2010/main" val="4139248202"/>
                </p:ext>
              </p:extLst>
            </p:nvPr>
          </p:nvGraphicFramePr>
          <p:xfrm>
            <a:off x="203" y="528"/>
            <a:ext cx="5126" cy="2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5">
              <a:extLst>
                <a:ext uri="{FF2B5EF4-FFF2-40B4-BE49-F238E27FC236}">
                  <a16:creationId xmlns:a16="http://schemas.microsoft.com/office/drawing/2014/main" id="{5E23EF7C-39D4-48E3-A8F2-DE898F959633}"/>
                </a:ext>
              </a:extLst>
            </p:cNvPr>
            <p:cNvSpPr>
              <a:spLocks noChangeArrowheads="1"/>
            </p:cNvSpPr>
            <p:nvPr/>
          </p:nvSpPr>
          <p:spPr bwMode="auto">
            <a:xfrm>
              <a:off x="2243"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 name="Rectangle 6">
              <a:extLst>
                <a:ext uri="{FF2B5EF4-FFF2-40B4-BE49-F238E27FC236}">
                  <a16:creationId xmlns:a16="http://schemas.microsoft.com/office/drawing/2014/main" id="{219F3826-62A4-4DFF-86A3-80447956F3A8}"/>
                </a:ext>
              </a:extLst>
            </p:cNvPr>
            <p:cNvSpPr>
              <a:spLocks noChangeArrowheads="1"/>
            </p:cNvSpPr>
            <p:nvPr/>
          </p:nvSpPr>
          <p:spPr bwMode="auto">
            <a:xfrm>
              <a:off x="315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 name="Rectangle 7">
              <a:extLst>
                <a:ext uri="{FF2B5EF4-FFF2-40B4-BE49-F238E27FC236}">
                  <a16:creationId xmlns:a16="http://schemas.microsoft.com/office/drawing/2014/main" id="{0934535F-A3FD-4D98-8E33-64AF55CDC95E}"/>
                </a:ext>
              </a:extLst>
            </p:cNvPr>
            <p:cNvSpPr>
              <a:spLocks noChangeArrowheads="1"/>
            </p:cNvSpPr>
            <p:nvPr/>
          </p:nvSpPr>
          <p:spPr bwMode="auto">
            <a:xfrm>
              <a:off x="4059"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6" name="Rectangle 8">
              <a:extLst>
                <a:ext uri="{FF2B5EF4-FFF2-40B4-BE49-F238E27FC236}">
                  <a16:creationId xmlns:a16="http://schemas.microsoft.com/office/drawing/2014/main" id="{0503C986-21A7-4BD9-AD26-22115A45E0F4}"/>
                </a:ext>
              </a:extLst>
            </p:cNvPr>
            <p:cNvSpPr>
              <a:spLocks noChangeArrowheads="1"/>
            </p:cNvSpPr>
            <p:nvPr/>
          </p:nvSpPr>
          <p:spPr bwMode="auto">
            <a:xfrm>
              <a:off x="3152"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7" name="Rectangle 9">
              <a:extLst>
                <a:ext uri="{FF2B5EF4-FFF2-40B4-BE49-F238E27FC236}">
                  <a16:creationId xmlns:a16="http://schemas.microsoft.com/office/drawing/2014/main" id="{A044D15B-D8B5-4E56-A161-6CAE9AC00C8B}"/>
                </a:ext>
              </a:extLst>
            </p:cNvPr>
            <p:cNvSpPr>
              <a:spLocks noChangeArrowheads="1"/>
            </p:cNvSpPr>
            <p:nvPr/>
          </p:nvSpPr>
          <p:spPr bwMode="auto">
            <a:xfrm>
              <a:off x="4059"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 name="Rectangle 10">
              <a:extLst>
                <a:ext uri="{FF2B5EF4-FFF2-40B4-BE49-F238E27FC236}">
                  <a16:creationId xmlns:a16="http://schemas.microsoft.com/office/drawing/2014/main" id="{FF8F2D29-D4B0-4848-A53C-276D96982569}"/>
                </a:ext>
              </a:extLst>
            </p:cNvPr>
            <p:cNvSpPr>
              <a:spLocks noChangeArrowheads="1"/>
            </p:cNvSpPr>
            <p:nvPr/>
          </p:nvSpPr>
          <p:spPr bwMode="auto">
            <a:xfrm>
              <a:off x="43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9" name="Rectangle 11">
              <a:extLst>
                <a:ext uri="{FF2B5EF4-FFF2-40B4-BE49-F238E27FC236}">
                  <a16:creationId xmlns:a16="http://schemas.microsoft.com/office/drawing/2014/main" id="{A4852B8D-A77D-4E18-99E4-FFC3A62A327B}"/>
                </a:ext>
              </a:extLst>
            </p:cNvPr>
            <p:cNvSpPr>
              <a:spLocks noChangeArrowheads="1"/>
            </p:cNvSpPr>
            <p:nvPr/>
          </p:nvSpPr>
          <p:spPr bwMode="auto">
            <a:xfrm>
              <a:off x="1337"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 name="Rectangle 12">
              <a:extLst>
                <a:ext uri="{FF2B5EF4-FFF2-40B4-BE49-F238E27FC236}">
                  <a16:creationId xmlns:a16="http://schemas.microsoft.com/office/drawing/2014/main" id="{C965AC3B-50DB-4E72-9455-2ACC6E8349B1}"/>
                </a:ext>
              </a:extLst>
            </p:cNvPr>
            <p:cNvSpPr>
              <a:spLocks noChangeArrowheads="1"/>
            </p:cNvSpPr>
            <p:nvPr/>
          </p:nvSpPr>
          <p:spPr bwMode="auto">
            <a:xfrm>
              <a:off x="430" y="1663"/>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1" name="Rectangle 13">
              <a:extLst>
                <a:ext uri="{FF2B5EF4-FFF2-40B4-BE49-F238E27FC236}">
                  <a16:creationId xmlns:a16="http://schemas.microsoft.com/office/drawing/2014/main" id="{684D2635-DF01-4A38-A0E6-3CABE8D0ADE4}"/>
                </a:ext>
              </a:extLst>
            </p:cNvPr>
            <p:cNvSpPr>
              <a:spLocks noChangeArrowheads="1"/>
            </p:cNvSpPr>
            <p:nvPr/>
          </p:nvSpPr>
          <p:spPr bwMode="auto">
            <a:xfrm>
              <a:off x="1337"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2" name="Rectangle 14">
              <a:extLst>
                <a:ext uri="{FF2B5EF4-FFF2-40B4-BE49-F238E27FC236}">
                  <a16:creationId xmlns:a16="http://schemas.microsoft.com/office/drawing/2014/main" id="{BBBE3C39-D41F-46B1-ADBA-8CAE1AAFB740}"/>
                </a:ext>
              </a:extLst>
            </p:cNvPr>
            <p:cNvSpPr>
              <a:spLocks noChangeArrowheads="1"/>
            </p:cNvSpPr>
            <p:nvPr/>
          </p:nvSpPr>
          <p:spPr bwMode="auto">
            <a:xfrm>
              <a:off x="2245" y="1663"/>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3" name="Rectangle 15">
              <a:extLst>
                <a:ext uri="{FF2B5EF4-FFF2-40B4-BE49-F238E27FC236}">
                  <a16:creationId xmlns:a16="http://schemas.microsoft.com/office/drawing/2014/main" id="{20C8560F-3637-4961-BB34-925E42017B47}"/>
                </a:ext>
              </a:extLst>
            </p:cNvPr>
            <p:cNvSpPr>
              <a:spLocks noChangeArrowheads="1"/>
            </p:cNvSpPr>
            <p:nvPr/>
          </p:nvSpPr>
          <p:spPr bwMode="auto">
            <a:xfrm>
              <a:off x="65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95000"/>
                </a:lnSpc>
                <a:spcBef>
                  <a:spcPct val="0"/>
                </a:spcBef>
                <a:spcAft>
                  <a:spcPct val="0"/>
                </a:spcAft>
                <a:buClr>
                  <a:schemeClr val="bg1"/>
                </a:buClr>
                <a:buSzPct val="100000"/>
                <a:buFont typeface="Times New Roman" panose="02020603050405020304" pitchFamily="18" charset="0"/>
                <a:buNone/>
                <a:tabLst/>
              </a:pPr>
              <a:endParaRPr kumimoji="0" lang="fr-CH" altLang="fr-FR" sz="2400" b="0" i="0" u="none" strike="noStrike" cap="none" normalizeH="0" baseline="0">
                <a:ln>
                  <a:noFill/>
                </a:ln>
                <a:effectLst/>
                <a:latin typeface="Times New Roman" panose="02020603050405020304" pitchFamily="18" charset="0"/>
                <a:ea typeface="SimSun" panose="02010600030101010101" pitchFamily="2" charset="-122"/>
              </a:endParaRPr>
            </a:p>
          </p:txBody>
        </p:sp>
        <p:sp>
          <p:nvSpPr>
            <p:cNvPr id="14" name="Text Box 16">
              <a:extLst>
                <a:ext uri="{FF2B5EF4-FFF2-40B4-BE49-F238E27FC236}">
                  <a16:creationId xmlns:a16="http://schemas.microsoft.com/office/drawing/2014/main" id="{17F60499-DCC7-4455-9F65-4984387DD3BC}"/>
                </a:ext>
              </a:extLst>
            </p:cNvPr>
            <p:cNvSpPr txBox="1">
              <a:spLocks noChangeArrowheads="1"/>
            </p:cNvSpPr>
            <p:nvPr/>
          </p:nvSpPr>
          <p:spPr bwMode="auto">
            <a:xfrm>
              <a:off x="683" y="460"/>
              <a:ext cx="498" cy="2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8 m</a:t>
              </a:r>
            </a:p>
          </p:txBody>
        </p:sp>
        <p:sp>
          <p:nvSpPr>
            <p:cNvPr id="15" name="Line 17">
              <a:extLst>
                <a:ext uri="{FF2B5EF4-FFF2-40B4-BE49-F238E27FC236}">
                  <a16:creationId xmlns:a16="http://schemas.microsoft.com/office/drawing/2014/main" id="{AA2E2D93-372D-4856-A8E5-A8BB77BC7E1B}"/>
                </a:ext>
              </a:extLst>
            </p:cNvPr>
            <p:cNvSpPr>
              <a:spLocks noChangeShapeType="1"/>
            </p:cNvSpPr>
            <p:nvPr/>
          </p:nvSpPr>
          <p:spPr bwMode="auto">
            <a:xfrm>
              <a:off x="430" y="623"/>
              <a:ext cx="907"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dirty="0"/>
            </a:p>
          </p:txBody>
        </p:sp>
        <p:sp>
          <p:nvSpPr>
            <p:cNvPr id="16" name="Line 18">
              <a:extLst>
                <a:ext uri="{FF2B5EF4-FFF2-40B4-BE49-F238E27FC236}">
                  <a16:creationId xmlns:a16="http://schemas.microsoft.com/office/drawing/2014/main" id="{E532C157-BA8D-4045-A192-C72FC7ED46C6}"/>
                </a:ext>
              </a:extLst>
            </p:cNvPr>
            <p:cNvSpPr>
              <a:spLocks noChangeShapeType="1"/>
            </p:cNvSpPr>
            <p:nvPr/>
          </p:nvSpPr>
          <p:spPr bwMode="auto">
            <a:xfrm>
              <a:off x="339" y="755"/>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7" name="Text Box 19">
              <a:extLst>
                <a:ext uri="{FF2B5EF4-FFF2-40B4-BE49-F238E27FC236}">
                  <a16:creationId xmlns:a16="http://schemas.microsoft.com/office/drawing/2014/main" id="{47E57CE3-425D-493C-ABAF-B6E99FABBEFB}"/>
                </a:ext>
              </a:extLst>
            </p:cNvPr>
            <p:cNvSpPr txBox="1">
              <a:spLocks noChangeArrowheads="1"/>
            </p:cNvSpPr>
            <p:nvPr/>
          </p:nvSpPr>
          <p:spPr bwMode="auto">
            <a:xfrm>
              <a:off x="-114" y="1027"/>
              <a:ext cx="543" cy="2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8 m</a:t>
              </a:r>
            </a:p>
          </p:txBody>
        </p:sp>
        <p:sp>
          <p:nvSpPr>
            <p:cNvPr id="18" name="Line 20">
              <a:extLst>
                <a:ext uri="{FF2B5EF4-FFF2-40B4-BE49-F238E27FC236}">
                  <a16:creationId xmlns:a16="http://schemas.microsoft.com/office/drawing/2014/main" id="{EA231842-9DD0-4D5F-A20D-817000D368D3}"/>
                </a:ext>
              </a:extLst>
            </p:cNvPr>
            <p:cNvSpPr>
              <a:spLocks noChangeShapeType="1"/>
            </p:cNvSpPr>
            <p:nvPr/>
          </p:nvSpPr>
          <p:spPr bwMode="auto">
            <a:xfrm>
              <a:off x="432" y="2659"/>
              <a:ext cx="4534"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9" name="Text Box 21">
              <a:extLst>
                <a:ext uri="{FF2B5EF4-FFF2-40B4-BE49-F238E27FC236}">
                  <a16:creationId xmlns:a16="http://schemas.microsoft.com/office/drawing/2014/main" id="{9D73B919-B54D-4162-B0D1-E66F8F3711BC}"/>
                </a:ext>
              </a:extLst>
            </p:cNvPr>
            <p:cNvSpPr txBox="1">
              <a:spLocks noChangeArrowheads="1"/>
            </p:cNvSpPr>
            <p:nvPr/>
          </p:nvSpPr>
          <p:spPr bwMode="auto">
            <a:xfrm>
              <a:off x="2562" y="1889"/>
              <a:ext cx="36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40</a:t>
              </a:r>
            </a:p>
          </p:txBody>
        </p:sp>
        <p:sp>
          <p:nvSpPr>
            <p:cNvPr id="20" name="Line 22">
              <a:extLst>
                <a:ext uri="{FF2B5EF4-FFF2-40B4-BE49-F238E27FC236}">
                  <a16:creationId xmlns:a16="http://schemas.microsoft.com/office/drawing/2014/main" id="{5ED18934-0DB7-40BA-8559-CF5A04967136}"/>
                </a:ext>
              </a:extLst>
            </p:cNvPr>
            <p:cNvSpPr>
              <a:spLocks noChangeShapeType="1"/>
            </p:cNvSpPr>
            <p:nvPr/>
          </p:nvSpPr>
          <p:spPr bwMode="auto">
            <a:xfrm>
              <a:off x="5101" y="755"/>
              <a:ext cx="1" cy="1814"/>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1" name="Text Box 23">
              <a:extLst>
                <a:ext uri="{FF2B5EF4-FFF2-40B4-BE49-F238E27FC236}">
                  <a16:creationId xmlns:a16="http://schemas.microsoft.com/office/drawing/2014/main" id="{B2F5C043-A272-4C2E-B308-0B47861C57B5}"/>
                </a:ext>
              </a:extLst>
            </p:cNvPr>
            <p:cNvSpPr txBox="1">
              <a:spLocks noChangeArrowheads="1"/>
            </p:cNvSpPr>
            <p:nvPr/>
          </p:nvSpPr>
          <p:spPr bwMode="auto">
            <a:xfrm>
              <a:off x="5010" y="1528"/>
              <a:ext cx="587" cy="2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16 m</a:t>
              </a:r>
            </a:p>
          </p:txBody>
        </p:sp>
        <p:sp>
          <p:nvSpPr>
            <p:cNvPr id="22" name="Rectangle 24">
              <a:extLst>
                <a:ext uri="{FF2B5EF4-FFF2-40B4-BE49-F238E27FC236}">
                  <a16:creationId xmlns:a16="http://schemas.microsoft.com/office/drawing/2014/main" id="{30863014-3405-4B70-96C9-4DAACFA890E5}"/>
                </a:ext>
              </a:extLst>
            </p:cNvPr>
            <p:cNvSpPr>
              <a:spLocks noChangeArrowheads="1"/>
            </p:cNvSpPr>
            <p:nvPr/>
          </p:nvSpPr>
          <p:spPr bwMode="auto">
            <a:xfrm>
              <a:off x="1563"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3" name="Rectangle 25">
              <a:extLst>
                <a:ext uri="{FF2B5EF4-FFF2-40B4-BE49-F238E27FC236}">
                  <a16:creationId xmlns:a16="http://schemas.microsoft.com/office/drawing/2014/main" id="{A874CF97-60D8-4AAC-A999-A6F249878685}"/>
                </a:ext>
              </a:extLst>
            </p:cNvPr>
            <p:cNvSpPr>
              <a:spLocks noChangeArrowheads="1"/>
            </p:cNvSpPr>
            <p:nvPr/>
          </p:nvSpPr>
          <p:spPr bwMode="auto">
            <a:xfrm>
              <a:off x="2469"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4" name="Rectangle 26">
              <a:extLst>
                <a:ext uri="{FF2B5EF4-FFF2-40B4-BE49-F238E27FC236}">
                  <a16:creationId xmlns:a16="http://schemas.microsoft.com/office/drawing/2014/main" id="{59E5F022-1D8E-437C-8778-9E78D590B32B}"/>
                </a:ext>
              </a:extLst>
            </p:cNvPr>
            <p:cNvSpPr>
              <a:spLocks noChangeArrowheads="1"/>
            </p:cNvSpPr>
            <p:nvPr/>
          </p:nvSpPr>
          <p:spPr bwMode="auto">
            <a:xfrm>
              <a:off x="337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5" name="Rectangle 27">
              <a:extLst>
                <a:ext uri="{FF2B5EF4-FFF2-40B4-BE49-F238E27FC236}">
                  <a16:creationId xmlns:a16="http://schemas.microsoft.com/office/drawing/2014/main" id="{F88A9A15-13F6-44CB-ADCE-CB931239010F}"/>
                </a:ext>
              </a:extLst>
            </p:cNvPr>
            <p:cNvSpPr>
              <a:spLocks noChangeArrowheads="1"/>
            </p:cNvSpPr>
            <p:nvPr/>
          </p:nvSpPr>
          <p:spPr bwMode="auto">
            <a:xfrm>
              <a:off x="4285"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6" name="Rectangle 28">
              <a:extLst>
                <a:ext uri="{FF2B5EF4-FFF2-40B4-BE49-F238E27FC236}">
                  <a16:creationId xmlns:a16="http://schemas.microsoft.com/office/drawing/2014/main" id="{D1D983CB-3D85-4BBC-A2EA-A4D1255F6113}"/>
                </a:ext>
              </a:extLst>
            </p:cNvPr>
            <p:cNvSpPr>
              <a:spLocks noChangeArrowheads="1"/>
            </p:cNvSpPr>
            <p:nvPr/>
          </p:nvSpPr>
          <p:spPr bwMode="auto">
            <a:xfrm>
              <a:off x="656" y="1890"/>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7" name="Rectangle 29">
              <a:extLst>
                <a:ext uri="{FF2B5EF4-FFF2-40B4-BE49-F238E27FC236}">
                  <a16:creationId xmlns:a16="http://schemas.microsoft.com/office/drawing/2014/main" id="{B81F1085-28C2-47CE-81CB-E100F312A3B4}"/>
                </a:ext>
              </a:extLst>
            </p:cNvPr>
            <p:cNvSpPr>
              <a:spLocks noChangeArrowheads="1"/>
            </p:cNvSpPr>
            <p:nvPr/>
          </p:nvSpPr>
          <p:spPr bwMode="auto">
            <a:xfrm>
              <a:off x="1563"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8" name="Rectangle 30">
              <a:extLst>
                <a:ext uri="{FF2B5EF4-FFF2-40B4-BE49-F238E27FC236}">
                  <a16:creationId xmlns:a16="http://schemas.microsoft.com/office/drawing/2014/main" id="{48F6EA7C-21C7-4373-9AA6-8ED07BD669D7}"/>
                </a:ext>
              </a:extLst>
            </p:cNvPr>
            <p:cNvSpPr>
              <a:spLocks noChangeArrowheads="1"/>
            </p:cNvSpPr>
            <p:nvPr/>
          </p:nvSpPr>
          <p:spPr bwMode="auto">
            <a:xfrm>
              <a:off x="2471" y="1890"/>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9" name="Rectangle 31">
              <a:extLst>
                <a:ext uri="{FF2B5EF4-FFF2-40B4-BE49-F238E27FC236}">
                  <a16:creationId xmlns:a16="http://schemas.microsoft.com/office/drawing/2014/main" id="{9FA17803-70FD-408E-8E21-77E24304EC83}"/>
                </a:ext>
              </a:extLst>
            </p:cNvPr>
            <p:cNvSpPr>
              <a:spLocks noChangeArrowheads="1"/>
            </p:cNvSpPr>
            <p:nvPr/>
          </p:nvSpPr>
          <p:spPr bwMode="auto">
            <a:xfrm>
              <a:off x="3378"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0" name="Rectangle 32">
              <a:extLst>
                <a:ext uri="{FF2B5EF4-FFF2-40B4-BE49-F238E27FC236}">
                  <a16:creationId xmlns:a16="http://schemas.microsoft.com/office/drawing/2014/main" id="{2E13F018-5183-4C7C-818D-F1D823D71F72}"/>
                </a:ext>
              </a:extLst>
            </p:cNvPr>
            <p:cNvSpPr>
              <a:spLocks noChangeArrowheads="1"/>
            </p:cNvSpPr>
            <p:nvPr/>
          </p:nvSpPr>
          <p:spPr bwMode="auto">
            <a:xfrm>
              <a:off x="4285"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1" name="Line 33">
              <a:extLst>
                <a:ext uri="{FF2B5EF4-FFF2-40B4-BE49-F238E27FC236}">
                  <a16:creationId xmlns:a16="http://schemas.microsoft.com/office/drawing/2014/main" id="{F1E13E63-80F8-4F2C-8AAE-1174242C330E}"/>
                </a:ext>
              </a:extLst>
            </p:cNvPr>
            <p:cNvSpPr>
              <a:spLocks noChangeShapeType="1"/>
            </p:cNvSpPr>
            <p:nvPr/>
          </p:nvSpPr>
          <p:spPr bwMode="auto">
            <a:xfrm>
              <a:off x="339" y="1662"/>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025" name="Text Box 35">
              <a:extLst>
                <a:ext uri="{FF2B5EF4-FFF2-40B4-BE49-F238E27FC236}">
                  <a16:creationId xmlns:a16="http://schemas.microsoft.com/office/drawing/2014/main" id="{2EF6B06E-A61E-4C95-A685-9C3F28A2B532}"/>
                </a:ext>
              </a:extLst>
            </p:cNvPr>
            <p:cNvSpPr txBox="1">
              <a:spLocks noChangeArrowheads="1"/>
            </p:cNvSpPr>
            <p:nvPr/>
          </p:nvSpPr>
          <p:spPr bwMode="auto">
            <a:xfrm>
              <a:off x="2016" y="2795"/>
              <a:ext cx="999" cy="2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dirty="0">
                  <a:ln>
                    <a:noFill/>
                  </a:ln>
                  <a:latin typeface="Comic Sans MS" panose="030F0702030302020204" pitchFamily="66" charset="0"/>
                  <a:ea typeface="SimSun" panose="02010600030101010101" pitchFamily="2" charset="-122"/>
                  <a:cs typeface="Arial" panose="020B0604020202020204" pitchFamily="34" charset="0"/>
                </a:rPr>
                <a:t>40 m</a:t>
              </a:r>
            </a:p>
          </p:txBody>
        </p:sp>
      </p:grpSp>
      <p:sp>
        <p:nvSpPr>
          <p:cNvPr id="37" name="Text Box 1">
            <a:extLst>
              <a:ext uri="{FF2B5EF4-FFF2-40B4-BE49-F238E27FC236}">
                <a16:creationId xmlns:a16="http://schemas.microsoft.com/office/drawing/2014/main" id="{D936A868-3B7C-4358-9561-171E2D633AAA}"/>
              </a:ext>
            </a:extLst>
          </p:cNvPr>
          <p:cNvSpPr txBox="1">
            <a:spLocks noChangeArrowheads="1"/>
          </p:cNvSpPr>
          <p:nvPr/>
        </p:nvSpPr>
        <p:spPr bwMode="auto">
          <a:xfrm>
            <a:off x="3395209" y="153877"/>
            <a:ext cx="6870700" cy="104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r>
              <a:rPr lang="es-ES" sz="4399" u="sng">
                <a:solidFill>
                  <a:schemeClr val="tx1"/>
                </a:solidFill>
                <a:latin typeface="+mn-lt"/>
                <a:ea typeface="+mj-ea"/>
                <a:cs typeface="+mj-cs"/>
              </a:rPr>
              <a:t>Diseño de una comunidad</a:t>
            </a:r>
          </a:p>
        </p:txBody>
      </p:sp>
      <p:grpSp>
        <p:nvGrpSpPr>
          <p:cNvPr id="40" name="Organization Chart 3">
            <a:extLst>
              <a:ext uri="{FF2B5EF4-FFF2-40B4-BE49-F238E27FC236}">
                <a16:creationId xmlns:a16="http://schemas.microsoft.com/office/drawing/2014/main" id="{8C4CC731-E82E-4898-A2AE-52258C9411E4}"/>
              </a:ext>
            </a:extLst>
          </p:cNvPr>
          <p:cNvGrpSpPr>
            <a:grpSpLocks/>
          </p:cNvGrpSpPr>
          <p:nvPr/>
        </p:nvGrpSpPr>
        <p:grpSpPr bwMode="auto">
          <a:xfrm>
            <a:off x="3654675" y="2751964"/>
            <a:ext cx="3894411" cy="1744323"/>
            <a:chOff x="-229" y="528"/>
            <a:chExt cx="5827" cy="2450"/>
          </a:xfrm>
        </p:grpSpPr>
        <p:graphicFrame>
          <p:nvGraphicFramePr>
            <p:cNvPr id="41" name="Diagram 40">
              <a:extLst>
                <a:ext uri="{FF2B5EF4-FFF2-40B4-BE49-F238E27FC236}">
                  <a16:creationId xmlns:a16="http://schemas.microsoft.com/office/drawing/2014/main" id="{BD1CC259-3850-43D3-82B6-1029A7E138DB}"/>
                </a:ext>
              </a:extLst>
            </p:cNvPr>
            <p:cNvGraphicFramePr/>
            <p:nvPr>
              <p:extLst>
                <p:ext uri="{D42A27DB-BD31-4B8C-83A1-F6EECF244321}">
                  <p14:modId xmlns:p14="http://schemas.microsoft.com/office/powerpoint/2010/main" val="664542204"/>
                </p:ext>
              </p:extLst>
            </p:nvPr>
          </p:nvGraphicFramePr>
          <p:xfrm>
            <a:off x="203" y="528"/>
            <a:ext cx="5126" cy="24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2" name="Rectangle 5">
              <a:extLst>
                <a:ext uri="{FF2B5EF4-FFF2-40B4-BE49-F238E27FC236}">
                  <a16:creationId xmlns:a16="http://schemas.microsoft.com/office/drawing/2014/main" id="{11676DAB-B812-4F92-8ED9-342F1927F634}"/>
                </a:ext>
              </a:extLst>
            </p:cNvPr>
            <p:cNvSpPr>
              <a:spLocks noChangeArrowheads="1"/>
            </p:cNvSpPr>
            <p:nvPr/>
          </p:nvSpPr>
          <p:spPr bwMode="auto">
            <a:xfrm>
              <a:off x="430" y="754"/>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3" name="Rectangle 6">
              <a:extLst>
                <a:ext uri="{FF2B5EF4-FFF2-40B4-BE49-F238E27FC236}">
                  <a16:creationId xmlns:a16="http://schemas.microsoft.com/office/drawing/2014/main" id="{9A646440-EB8F-4082-9CB1-5CC0B12AC35D}"/>
                </a:ext>
              </a:extLst>
            </p:cNvPr>
            <p:cNvSpPr>
              <a:spLocks noChangeArrowheads="1"/>
            </p:cNvSpPr>
            <p:nvPr/>
          </p:nvSpPr>
          <p:spPr bwMode="auto">
            <a:xfrm>
              <a:off x="430" y="1889"/>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4" name="Rectangle 7">
              <a:extLst>
                <a:ext uri="{FF2B5EF4-FFF2-40B4-BE49-F238E27FC236}">
                  <a16:creationId xmlns:a16="http://schemas.microsoft.com/office/drawing/2014/main" id="{0408EDEC-D243-4755-B5AE-8452DE71D9D2}"/>
                </a:ext>
              </a:extLst>
            </p:cNvPr>
            <p:cNvSpPr>
              <a:spLocks noChangeArrowheads="1"/>
            </p:cNvSpPr>
            <p:nvPr/>
          </p:nvSpPr>
          <p:spPr bwMode="auto">
            <a:xfrm>
              <a:off x="656" y="868"/>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5" name="Rectangle 8">
              <a:extLst>
                <a:ext uri="{FF2B5EF4-FFF2-40B4-BE49-F238E27FC236}">
                  <a16:creationId xmlns:a16="http://schemas.microsoft.com/office/drawing/2014/main" id="{20CD9447-0A45-4D46-B30F-758FE29EB4AA}"/>
                </a:ext>
              </a:extLst>
            </p:cNvPr>
            <p:cNvSpPr>
              <a:spLocks noChangeArrowheads="1"/>
            </p:cNvSpPr>
            <p:nvPr/>
          </p:nvSpPr>
          <p:spPr bwMode="auto">
            <a:xfrm>
              <a:off x="1336" y="754"/>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6" name="Rectangle 9">
              <a:extLst>
                <a:ext uri="{FF2B5EF4-FFF2-40B4-BE49-F238E27FC236}">
                  <a16:creationId xmlns:a16="http://schemas.microsoft.com/office/drawing/2014/main" id="{33EDCDD3-0F0C-4865-936E-6C8F784C6010}"/>
                </a:ext>
              </a:extLst>
            </p:cNvPr>
            <p:cNvSpPr>
              <a:spLocks noChangeArrowheads="1"/>
            </p:cNvSpPr>
            <p:nvPr/>
          </p:nvSpPr>
          <p:spPr bwMode="auto">
            <a:xfrm>
              <a:off x="2243" y="754"/>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7" name="Rectangle 10">
              <a:extLst>
                <a:ext uri="{FF2B5EF4-FFF2-40B4-BE49-F238E27FC236}">
                  <a16:creationId xmlns:a16="http://schemas.microsoft.com/office/drawing/2014/main" id="{DC2225A8-C7D0-4BD0-8C31-271DA3538C43}"/>
                </a:ext>
              </a:extLst>
            </p:cNvPr>
            <p:cNvSpPr>
              <a:spLocks noChangeArrowheads="1"/>
            </p:cNvSpPr>
            <p:nvPr/>
          </p:nvSpPr>
          <p:spPr bwMode="auto">
            <a:xfrm>
              <a:off x="3150" y="754"/>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8" name="Rectangle 11">
              <a:extLst>
                <a:ext uri="{FF2B5EF4-FFF2-40B4-BE49-F238E27FC236}">
                  <a16:creationId xmlns:a16="http://schemas.microsoft.com/office/drawing/2014/main" id="{A5E4056E-ECBF-40BC-B0D0-095866203F2E}"/>
                </a:ext>
              </a:extLst>
            </p:cNvPr>
            <p:cNvSpPr>
              <a:spLocks noChangeArrowheads="1"/>
            </p:cNvSpPr>
            <p:nvPr/>
          </p:nvSpPr>
          <p:spPr bwMode="auto">
            <a:xfrm>
              <a:off x="4057" y="754"/>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9" name="Rectangle 12">
              <a:extLst>
                <a:ext uri="{FF2B5EF4-FFF2-40B4-BE49-F238E27FC236}">
                  <a16:creationId xmlns:a16="http://schemas.microsoft.com/office/drawing/2014/main" id="{B08C9114-08AD-431D-9F6B-29DD348D2A12}"/>
                </a:ext>
              </a:extLst>
            </p:cNvPr>
            <p:cNvSpPr>
              <a:spLocks noChangeArrowheads="1"/>
            </p:cNvSpPr>
            <p:nvPr/>
          </p:nvSpPr>
          <p:spPr bwMode="auto">
            <a:xfrm>
              <a:off x="1565" y="868"/>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0" name="Rectangle 13">
              <a:extLst>
                <a:ext uri="{FF2B5EF4-FFF2-40B4-BE49-F238E27FC236}">
                  <a16:creationId xmlns:a16="http://schemas.microsoft.com/office/drawing/2014/main" id="{FEF7BEAB-1F04-4D77-8ECF-BC06A7432FD2}"/>
                </a:ext>
              </a:extLst>
            </p:cNvPr>
            <p:cNvSpPr>
              <a:spLocks noChangeArrowheads="1"/>
            </p:cNvSpPr>
            <p:nvPr/>
          </p:nvSpPr>
          <p:spPr bwMode="auto">
            <a:xfrm>
              <a:off x="2471" y="868"/>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 name="Rectangle 14">
              <a:extLst>
                <a:ext uri="{FF2B5EF4-FFF2-40B4-BE49-F238E27FC236}">
                  <a16:creationId xmlns:a16="http://schemas.microsoft.com/office/drawing/2014/main" id="{1BB6AAA4-F667-4936-BCEE-D26B95F98A81}"/>
                </a:ext>
              </a:extLst>
            </p:cNvPr>
            <p:cNvSpPr>
              <a:spLocks noChangeArrowheads="1"/>
            </p:cNvSpPr>
            <p:nvPr/>
          </p:nvSpPr>
          <p:spPr bwMode="auto">
            <a:xfrm>
              <a:off x="3379" y="868"/>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2" name="Rectangle 15">
              <a:extLst>
                <a:ext uri="{FF2B5EF4-FFF2-40B4-BE49-F238E27FC236}">
                  <a16:creationId xmlns:a16="http://schemas.microsoft.com/office/drawing/2014/main" id="{6D14DD32-DB25-4FF0-80A2-F2EC067DF0C3}"/>
                </a:ext>
              </a:extLst>
            </p:cNvPr>
            <p:cNvSpPr>
              <a:spLocks noChangeArrowheads="1"/>
            </p:cNvSpPr>
            <p:nvPr/>
          </p:nvSpPr>
          <p:spPr bwMode="auto">
            <a:xfrm rot="2700000">
              <a:off x="4241" y="1027"/>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3" name="Rectangle 16">
              <a:extLst>
                <a:ext uri="{FF2B5EF4-FFF2-40B4-BE49-F238E27FC236}">
                  <a16:creationId xmlns:a16="http://schemas.microsoft.com/office/drawing/2014/main" id="{D4E5A409-D57D-44D2-9259-1E0EB91689AA}"/>
                </a:ext>
              </a:extLst>
            </p:cNvPr>
            <p:cNvSpPr>
              <a:spLocks noChangeArrowheads="1"/>
            </p:cNvSpPr>
            <p:nvPr/>
          </p:nvSpPr>
          <p:spPr bwMode="auto">
            <a:xfrm>
              <a:off x="656" y="2001"/>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4" name="Rectangle 17">
              <a:extLst>
                <a:ext uri="{FF2B5EF4-FFF2-40B4-BE49-F238E27FC236}">
                  <a16:creationId xmlns:a16="http://schemas.microsoft.com/office/drawing/2014/main" id="{DBF48E2A-8273-4D8F-A4B5-375A971A13FC}"/>
                </a:ext>
              </a:extLst>
            </p:cNvPr>
            <p:cNvSpPr>
              <a:spLocks noChangeArrowheads="1"/>
            </p:cNvSpPr>
            <p:nvPr/>
          </p:nvSpPr>
          <p:spPr bwMode="auto">
            <a:xfrm>
              <a:off x="1336" y="1889"/>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5" name="Rectangle 18">
              <a:extLst>
                <a:ext uri="{FF2B5EF4-FFF2-40B4-BE49-F238E27FC236}">
                  <a16:creationId xmlns:a16="http://schemas.microsoft.com/office/drawing/2014/main" id="{F996E499-055E-4CC5-801A-31A966F16875}"/>
                </a:ext>
              </a:extLst>
            </p:cNvPr>
            <p:cNvSpPr>
              <a:spLocks noChangeArrowheads="1"/>
            </p:cNvSpPr>
            <p:nvPr/>
          </p:nvSpPr>
          <p:spPr bwMode="auto">
            <a:xfrm>
              <a:off x="2243" y="1889"/>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6" name="Rectangle 19">
              <a:extLst>
                <a:ext uri="{FF2B5EF4-FFF2-40B4-BE49-F238E27FC236}">
                  <a16:creationId xmlns:a16="http://schemas.microsoft.com/office/drawing/2014/main" id="{36B721D5-8B79-4B11-AFDD-9820A11B6CD9}"/>
                </a:ext>
              </a:extLst>
            </p:cNvPr>
            <p:cNvSpPr>
              <a:spLocks noChangeArrowheads="1"/>
            </p:cNvSpPr>
            <p:nvPr/>
          </p:nvSpPr>
          <p:spPr bwMode="auto">
            <a:xfrm>
              <a:off x="3150" y="1889"/>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7" name="Rectangle 20">
              <a:extLst>
                <a:ext uri="{FF2B5EF4-FFF2-40B4-BE49-F238E27FC236}">
                  <a16:creationId xmlns:a16="http://schemas.microsoft.com/office/drawing/2014/main" id="{4B839ABA-D9EB-4714-8165-B81DCA84A9F3}"/>
                </a:ext>
              </a:extLst>
            </p:cNvPr>
            <p:cNvSpPr>
              <a:spLocks noChangeArrowheads="1"/>
            </p:cNvSpPr>
            <p:nvPr/>
          </p:nvSpPr>
          <p:spPr bwMode="auto">
            <a:xfrm>
              <a:off x="4057"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8" name="Rectangle 21">
              <a:extLst>
                <a:ext uri="{FF2B5EF4-FFF2-40B4-BE49-F238E27FC236}">
                  <a16:creationId xmlns:a16="http://schemas.microsoft.com/office/drawing/2014/main" id="{C51C3F6F-8B2D-42E6-9DB9-A1DF5BD26402}"/>
                </a:ext>
              </a:extLst>
            </p:cNvPr>
            <p:cNvSpPr>
              <a:spLocks noChangeArrowheads="1"/>
            </p:cNvSpPr>
            <p:nvPr/>
          </p:nvSpPr>
          <p:spPr bwMode="auto">
            <a:xfrm>
              <a:off x="1565" y="2001"/>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9" name="Rectangle 22">
              <a:extLst>
                <a:ext uri="{FF2B5EF4-FFF2-40B4-BE49-F238E27FC236}">
                  <a16:creationId xmlns:a16="http://schemas.microsoft.com/office/drawing/2014/main" id="{B8A46769-EFAE-4998-9495-79F2D69B3159}"/>
                </a:ext>
              </a:extLst>
            </p:cNvPr>
            <p:cNvSpPr>
              <a:spLocks noChangeArrowheads="1"/>
            </p:cNvSpPr>
            <p:nvPr/>
          </p:nvSpPr>
          <p:spPr bwMode="auto">
            <a:xfrm>
              <a:off x="2471" y="2001"/>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60" name="Rectangle 23">
              <a:extLst>
                <a:ext uri="{FF2B5EF4-FFF2-40B4-BE49-F238E27FC236}">
                  <a16:creationId xmlns:a16="http://schemas.microsoft.com/office/drawing/2014/main" id="{C43E9018-F1CF-4758-ADEC-71225830F1C6}"/>
                </a:ext>
              </a:extLst>
            </p:cNvPr>
            <p:cNvSpPr>
              <a:spLocks noChangeArrowheads="1"/>
            </p:cNvSpPr>
            <p:nvPr/>
          </p:nvSpPr>
          <p:spPr bwMode="auto">
            <a:xfrm>
              <a:off x="3379" y="2001"/>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61" name="Rectangle 24">
              <a:extLst>
                <a:ext uri="{FF2B5EF4-FFF2-40B4-BE49-F238E27FC236}">
                  <a16:creationId xmlns:a16="http://schemas.microsoft.com/office/drawing/2014/main" id="{4F781248-26F9-42FD-9464-E50A0D682D2F}"/>
                </a:ext>
              </a:extLst>
            </p:cNvPr>
            <p:cNvSpPr>
              <a:spLocks noChangeArrowheads="1"/>
            </p:cNvSpPr>
            <p:nvPr/>
          </p:nvSpPr>
          <p:spPr bwMode="auto">
            <a:xfrm rot="2700000">
              <a:off x="4241" y="1888"/>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64" name="Line 27">
              <a:extLst>
                <a:ext uri="{FF2B5EF4-FFF2-40B4-BE49-F238E27FC236}">
                  <a16:creationId xmlns:a16="http://schemas.microsoft.com/office/drawing/2014/main" id="{9DEF4F0F-B53D-47BD-8ED6-F9F00D43766A}"/>
                </a:ext>
              </a:extLst>
            </p:cNvPr>
            <p:cNvSpPr>
              <a:spLocks noChangeShapeType="1"/>
            </p:cNvSpPr>
            <p:nvPr/>
          </p:nvSpPr>
          <p:spPr bwMode="auto">
            <a:xfrm>
              <a:off x="339" y="755"/>
              <a:ext cx="1" cy="680"/>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65" name="Text Box 28">
              <a:extLst>
                <a:ext uri="{FF2B5EF4-FFF2-40B4-BE49-F238E27FC236}">
                  <a16:creationId xmlns:a16="http://schemas.microsoft.com/office/drawing/2014/main" id="{0CED21E5-4759-4DBB-9C56-1B13B160633D}"/>
                </a:ext>
              </a:extLst>
            </p:cNvPr>
            <p:cNvSpPr txBox="1">
              <a:spLocks noChangeArrowheads="1"/>
            </p:cNvSpPr>
            <p:nvPr/>
          </p:nvSpPr>
          <p:spPr bwMode="auto">
            <a:xfrm>
              <a:off x="-229" y="989"/>
              <a:ext cx="561" cy="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dirty="0">
                  <a:ln>
                    <a:noFill/>
                  </a:ln>
                  <a:latin typeface="Comic Sans MS" panose="030F0702030302020204" pitchFamily="66" charset="0"/>
                  <a:ea typeface="SimSun" panose="02010600030101010101" pitchFamily="2" charset="-122"/>
                  <a:cs typeface="Arial" panose="020B0604020202020204" pitchFamily="34" charset="0"/>
                </a:rPr>
                <a:t>6 m</a:t>
              </a:r>
            </a:p>
          </p:txBody>
        </p:sp>
        <p:sp>
          <p:nvSpPr>
            <p:cNvPr id="66" name="Line 29">
              <a:extLst>
                <a:ext uri="{FF2B5EF4-FFF2-40B4-BE49-F238E27FC236}">
                  <a16:creationId xmlns:a16="http://schemas.microsoft.com/office/drawing/2014/main" id="{FD1E46E0-C670-4716-8793-1AF907A00521}"/>
                </a:ext>
              </a:extLst>
            </p:cNvPr>
            <p:cNvSpPr>
              <a:spLocks noChangeShapeType="1"/>
            </p:cNvSpPr>
            <p:nvPr/>
          </p:nvSpPr>
          <p:spPr bwMode="auto">
            <a:xfrm>
              <a:off x="430" y="2660"/>
              <a:ext cx="4534"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67" name="Line 30">
              <a:extLst>
                <a:ext uri="{FF2B5EF4-FFF2-40B4-BE49-F238E27FC236}">
                  <a16:creationId xmlns:a16="http://schemas.microsoft.com/office/drawing/2014/main" id="{EBCB3557-85F6-4F04-8C6F-BCAAAEE5029A}"/>
                </a:ext>
              </a:extLst>
            </p:cNvPr>
            <p:cNvSpPr>
              <a:spLocks noChangeShapeType="1"/>
            </p:cNvSpPr>
            <p:nvPr/>
          </p:nvSpPr>
          <p:spPr bwMode="auto">
            <a:xfrm>
              <a:off x="339" y="1889"/>
              <a:ext cx="1" cy="680"/>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69" name="Line 32">
              <a:extLst>
                <a:ext uri="{FF2B5EF4-FFF2-40B4-BE49-F238E27FC236}">
                  <a16:creationId xmlns:a16="http://schemas.microsoft.com/office/drawing/2014/main" id="{4B79FD24-F023-4F43-976A-B0DBF65526B7}"/>
                </a:ext>
              </a:extLst>
            </p:cNvPr>
            <p:cNvSpPr>
              <a:spLocks noChangeShapeType="1"/>
            </p:cNvSpPr>
            <p:nvPr/>
          </p:nvSpPr>
          <p:spPr bwMode="auto">
            <a:xfrm>
              <a:off x="339" y="1435"/>
              <a:ext cx="1" cy="454"/>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70" name="Text Box 33">
              <a:extLst>
                <a:ext uri="{FF2B5EF4-FFF2-40B4-BE49-F238E27FC236}">
                  <a16:creationId xmlns:a16="http://schemas.microsoft.com/office/drawing/2014/main" id="{560907D1-E14D-4D47-B298-F73A8E4AA400}"/>
                </a:ext>
              </a:extLst>
            </p:cNvPr>
            <p:cNvSpPr txBox="1">
              <a:spLocks noChangeArrowheads="1"/>
            </p:cNvSpPr>
            <p:nvPr/>
          </p:nvSpPr>
          <p:spPr bwMode="auto">
            <a:xfrm>
              <a:off x="-181" y="1514"/>
              <a:ext cx="534" cy="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4 m</a:t>
              </a:r>
            </a:p>
          </p:txBody>
        </p:sp>
        <p:sp>
          <p:nvSpPr>
            <p:cNvPr id="71" name="Line 34">
              <a:extLst>
                <a:ext uri="{FF2B5EF4-FFF2-40B4-BE49-F238E27FC236}">
                  <a16:creationId xmlns:a16="http://schemas.microsoft.com/office/drawing/2014/main" id="{1B5D0A46-9470-4B20-8504-15529312D81C}"/>
                </a:ext>
              </a:extLst>
            </p:cNvPr>
            <p:cNvSpPr>
              <a:spLocks noChangeShapeType="1"/>
            </p:cNvSpPr>
            <p:nvPr/>
          </p:nvSpPr>
          <p:spPr bwMode="auto">
            <a:xfrm>
              <a:off x="5101" y="755"/>
              <a:ext cx="1" cy="1814"/>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72" name="Text Box 35">
              <a:extLst>
                <a:ext uri="{FF2B5EF4-FFF2-40B4-BE49-F238E27FC236}">
                  <a16:creationId xmlns:a16="http://schemas.microsoft.com/office/drawing/2014/main" id="{49C05C3B-4E01-4240-84E8-2B294A04C6B0}"/>
                </a:ext>
              </a:extLst>
            </p:cNvPr>
            <p:cNvSpPr txBox="1">
              <a:spLocks noChangeArrowheads="1"/>
            </p:cNvSpPr>
            <p:nvPr/>
          </p:nvSpPr>
          <p:spPr bwMode="auto">
            <a:xfrm flipH="1">
              <a:off x="5015" y="1617"/>
              <a:ext cx="583" cy="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16 m</a:t>
              </a:r>
            </a:p>
          </p:txBody>
        </p:sp>
        <p:sp>
          <p:nvSpPr>
            <p:cNvPr id="73" name="Text Box 36">
              <a:extLst>
                <a:ext uri="{FF2B5EF4-FFF2-40B4-BE49-F238E27FC236}">
                  <a16:creationId xmlns:a16="http://schemas.microsoft.com/office/drawing/2014/main" id="{4369A226-CA27-4739-8E0A-3B678C5A932E}"/>
                </a:ext>
              </a:extLst>
            </p:cNvPr>
            <p:cNvSpPr txBox="1">
              <a:spLocks noChangeArrowheads="1"/>
            </p:cNvSpPr>
            <p:nvPr/>
          </p:nvSpPr>
          <p:spPr bwMode="auto">
            <a:xfrm>
              <a:off x="2235" y="2608"/>
              <a:ext cx="902" cy="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40 m</a:t>
              </a:r>
            </a:p>
          </p:txBody>
        </p:sp>
        <p:sp>
          <p:nvSpPr>
            <p:cNvPr id="117" name="Text Box 28">
              <a:extLst>
                <a:ext uri="{FF2B5EF4-FFF2-40B4-BE49-F238E27FC236}">
                  <a16:creationId xmlns:a16="http://schemas.microsoft.com/office/drawing/2014/main" id="{D08004B4-73AB-4C3A-A145-96FAD1481479}"/>
                </a:ext>
              </a:extLst>
            </p:cNvPr>
            <p:cNvSpPr txBox="1">
              <a:spLocks noChangeArrowheads="1"/>
            </p:cNvSpPr>
            <p:nvPr/>
          </p:nvSpPr>
          <p:spPr bwMode="auto">
            <a:xfrm>
              <a:off x="-181" y="2044"/>
              <a:ext cx="514" cy="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dirty="0">
                  <a:ln>
                    <a:noFill/>
                  </a:ln>
                  <a:latin typeface="Comic Sans MS" panose="030F0702030302020204" pitchFamily="66" charset="0"/>
                  <a:ea typeface="SimSun" panose="02010600030101010101" pitchFamily="2" charset="-122"/>
                  <a:cs typeface="Arial" panose="020B0604020202020204" pitchFamily="34" charset="0"/>
                </a:rPr>
                <a:t>6 m</a:t>
              </a:r>
            </a:p>
          </p:txBody>
        </p:sp>
      </p:grpSp>
      <p:grpSp>
        <p:nvGrpSpPr>
          <p:cNvPr id="74" name="Content Placeholder 3073">
            <a:extLst>
              <a:ext uri="{FF2B5EF4-FFF2-40B4-BE49-F238E27FC236}">
                <a16:creationId xmlns:a16="http://schemas.microsoft.com/office/drawing/2014/main" id="{934976E6-0B8E-4E22-AEB0-BAD461FDED14}"/>
              </a:ext>
            </a:extLst>
          </p:cNvPr>
          <p:cNvGrpSpPr>
            <a:grpSpLocks/>
          </p:cNvGrpSpPr>
          <p:nvPr/>
        </p:nvGrpSpPr>
        <p:grpSpPr bwMode="auto">
          <a:xfrm>
            <a:off x="5530051" y="4526617"/>
            <a:ext cx="3946381" cy="2191880"/>
            <a:chOff x="-159" y="455"/>
            <a:chExt cx="5941" cy="3445"/>
          </a:xfrm>
        </p:grpSpPr>
        <p:graphicFrame>
          <p:nvGraphicFramePr>
            <p:cNvPr id="75" name="Diagram 74">
              <a:extLst>
                <a:ext uri="{FF2B5EF4-FFF2-40B4-BE49-F238E27FC236}">
                  <a16:creationId xmlns:a16="http://schemas.microsoft.com/office/drawing/2014/main" id="{0EF51106-EBF9-47CF-B5A8-7CDCF0581D09}"/>
                </a:ext>
              </a:extLst>
            </p:cNvPr>
            <p:cNvGraphicFramePr/>
            <p:nvPr>
              <p:extLst>
                <p:ext uri="{D42A27DB-BD31-4B8C-83A1-F6EECF244321}">
                  <p14:modId xmlns:p14="http://schemas.microsoft.com/office/powerpoint/2010/main" val="2034611538"/>
                </p:ext>
              </p:extLst>
            </p:nvPr>
          </p:nvGraphicFramePr>
          <p:xfrm>
            <a:off x="203" y="528"/>
            <a:ext cx="5126" cy="326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6" name="Rectangle 4">
              <a:extLst>
                <a:ext uri="{FF2B5EF4-FFF2-40B4-BE49-F238E27FC236}">
                  <a16:creationId xmlns:a16="http://schemas.microsoft.com/office/drawing/2014/main" id="{A185486F-8E2F-491D-9D40-272056A9FA89}"/>
                </a:ext>
              </a:extLst>
            </p:cNvPr>
            <p:cNvSpPr>
              <a:spLocks noChangeArrowheads="1"/>
            </p:cNvSpPr>
            <p:nvPr/>
          </p:nvSpPr>
          <p:spPr bwMode="auto">
            <a:xfrm>
              <a:off x="43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77" name="Rectangle 5">
              <a:extLst>
                <a:ext uri="{FF2B5EF4-FFF2-40B4-BE49-F238E27FC236}">
                  <a16:creationId xmlns:a16="http://schemas.microsoft.com/office/drawing/2014/main" id="{F04FCAB1-E618-4662-9FD5-B588F5366CDE}"/>
                </a:ext>
              </a:extLst>
            </p:cNvPr>
            <p:cNvSpPr>
              <a:spLocks noChangeArrowheads="1"/>
            </p:cNvSpPr>
            <p:nvPr/>
          </p:nvSpPr>
          <p:spPr bwMode="auto">
            <a:xfrm>
              <a:off x="1337"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78" name="Rectangle 6">
              <a:extLst>
                <a:ext uri="{FF2B5EF4-FFF2-40B4-BE49-F238E27FC236}">
                  <a16:creationId xmlns:a16="http://schemas.microsoft.com/office/drawing/2014/main" id="{E10A16E3-9BE9-4C17-B538-2C71426F861B}"/>
                </a:ext>
              </a:extLst>
            </p:cNvPr>
            <p:cNvSpPr>
              <a:spLocks noChangeArrowheads="1"/>
            </p:cNvSpPr>
            <p:nvPr/>
          </p:nvSpPr>
          <p:spPr bwMode="auto">
            <a:xfrm>
              <a:off x="2243"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79" name="Rectangle 7">
              <a:extLst>
                <a:ext uri="{FF2B5EF4-FFF2-40B4-BE49-F238E27FC236}">
                  <a16:creationId xmlns:a16="http://schemas.microsoft.com/office/drawing/2014/main" id="{9D39A354-DE23-4CBE-927A-88107A16EF3F}"/>
                </a:ext>
              </a:extLst>
            </p:cNvPr>
            <p:cNvSpPr>
              <a:spLocks noChangeArrowheads="1"/>
            </p:cNvSpPr>
            <p:nvPr/>
          </p:nvSpPr>
          <p:spPr bwMode="auto">
            <a:xfrm>
              <a:off x="315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0" name="Rectangle 8">
              <a:extLst>
                <a:ext uri="{FF2B5EF4-FFF2-40B4-BE49-F238E27FC236}">
                  <a16:creationId xmlns:a16="http://schemas.microsoft.com/office/drawing/2014/main" id="{CB80B549-74AC-407D-B14D-5F3191497EDE}"/>
                </a:ext>
              </a:extLst>
            </p:cNvPr>
            <p:cNvSpPr>
              <a:spLocks noChangeArrowheads="1"/>
            </p:cNvSpPr>
            <p:nvPr/>
          </p:nvSpPr>
          <p:spPr bwMode="auto">
            <a:xfrm>
              <a:off x="4059"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1" name="Rectangle 9">
              <a:extLst>
                <a:ext uri="{FF2B5EF4-FFF2-40B4-BE49-F238E27FC236}">
                  <a16:creationId xmlns:a16="http://schemas.microsoft.com/office/drawing/2014/main" id="{BA0A284B-C4F0-4AC5-954A-B797A8640419}"/>
                </a:ext>
              </a:extLst>
            </p:cNvPr>
            <p:cNvSpPr>
              <a:spLocks noChangeArrowheads="1"/>
            </p:cNvSpPr>
            <p:nvPr/>
          </p:nvSpPr>
          <p:spPr bwMode="auto">
            <a:xfrm>
              <a:off x="430"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2" name="Rectangle 10">
              <a:extLst>
                <a:ext uri="{FF2B5EF4-FFF2-40B4-BE49-F238E27FC236}">
                  <a16:creationId xmlns:a16="http://schemas.microsoft.com/office/drawing/2014/main" id="{2F6E340C-9445-4D3F-B329-59E05DBBCFEC}"/>
                </a:ext>
              </a:extLst>
            </p:cNvPr>
            <p:cNvSpPr>
              <a:spLocks noChangeArrowheads="1"/>
            </p:cNvSpPr>
            <p:nvPr/>
          </p:nvSpPr>
          <p:spPr bwMode="auto">
            <a:xfrm>
              <a:off x="4059" y="1663"/>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3" name="Rectangle 11">
              <a:extLst>
                <a:ext uri="{FF2B5EF4-FFF2-40B4-BE49-F238E27FC236}">
                  <a16:creationId xmlns:a16="http://schemas.microsoft.com/office/drawing/2014/main" id="{B40717F4-EC50-435F-9480-2ADC93462267}"/>
                </a:ext>
              </a:extLst>
            </p:cNvPr>
            <p:cNvSpPr>
              <a:spLocks noChangeArrowheads="1"/>
            </p:cNvSpPr>
            <p:nvPr/>
          </p:nvSpPr>
          <p:spPr bwMode="auto">
            <a:xfrm>
              <a:off x="430" y="2570"/>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4" name="Rectangle 12">
              <a:extLst>
                <a:ext uri="{FF2B5EF4-FFF2-40B4-BE49-F238E27FC236}">
                  <a16:creationId xmlns:a16="http://schemas.microsoft.com/office/drawing/2014/main" id="{D82213AD-3288-4EB0-A38C-92768B6AC15A}"/>
                </a:ext>
              </a:extLst>
            </p:cNvPr>
            <p:cNvSpPr>
              <a:spLocks noChangeArrowheads="1"/>
            </p:cNvSpPr>
            <p:nvPr/>
          </p:nvSpPr>
          <p:spPr bwMode="auto">
            <a:xfrm>
              <a:off x="1337" y="2569"/>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5" name="Rectangle 13">
              <a:extLst>
                <a:ext uri="{FF2B5EF4-FFF2-40B4-BE49-F238E27FC236}">
                  <a16:creationId xmlns:a16="http://schemas.microsoft.com/office/drawing/2014/main" id="{70EFA775-4A9C-4635-A783-0E142776D414}"/>
                </a:ext>
              </a:extLst>
            </p:cNvPr>
            <p:cNvSpPr>
              <a:spLocks noChangeArrowheads="1"/>
            </p:cNvSpPr>
            <p:nvPr/>
          </p:nvSpPr>
          <p:spPr bwMode="auto">
            <a:xfrm>
              <a:off x="2245" y="2570"/>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6" name="Rectangle 14">
              <a:extLst>
                <a:ext uri="{FF2B5EF4-FFF2-40B4-BE49-F238E27FC236}">
                  <a16:creationId xmlns:a16="http://schemas.microsoft.com/office/drawing/2014/main" id="{EF7883E2-C86B-4D84-980C-D72E31E6A211}"/>
                </a:ext>
              </a:extLst>
            </p:cNvPr>
            <p:cNvSpPr>
              <a:spLocks noChangeArrowheads="1"/>
            </p:cNvSpPr>
            <p:nvPr/>
          </p:nvSpPr>
          <p:spPr bwMode="auto">
            <a:xfrm>
              <a:off x="3152" y="2569"/>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7" name="Rectangle 15">
              <a:extLst>
                <a:ext uri="{FF2B5EF4-FFF2-40B4-BE49-F238E27FC236}">
                  <a16:creationId xmlns:a16="http://schemas.microsoft.com/office/drawing/2014/main" id="{31957E87-0A94-400E-8F28-41062ED2044F}"/>
                </a:ext>
              </a:extLst>
            </p:cNvPr>
            <p:cNvSpPr>
              <a:spLocks noChangeArrowheads="1"/>
            </p:cNvSpPr>
            <p:nvPr/>
          </p:nvSpPr>
          <p:spPr bwMode="auto">
            <a:xfrm>
              <a:off x="4059" y="2569"/>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8" name="Rectangle 16">
              <a:extLst>
                <a:ext uri="{FF2B5EF4-FFF2-40B4-BE49-F238E27FC236}">
                  <a16:creationId xmlns:a16="http://schemas.microsoft.com/office/drawing/2014/main" id="{CEC3555C-369C-4A31-89BD-A9FE23296920}"/>
                </a:ext>
              </a:extLst>
            </p:cNvPr>
            <p:cNvSpPr>
              <a:spLocks noChangeArrowheads="1"/>
            </p:cNvSpPr>
            <p:nvPr/>
          </p:nvSpPr>
          <p:spPr bwMode="auto">
            <a:xfrm>
              <a:off x="65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9" name="Text Box 17">
              <a:extLst>
                <a:ext uri="{FF2B5EF4-FFF2-40B4-BE49-F238E27FC236}">
                  <a16:creationId xmlns:a16="http://schemas.microsoft.com/office/drawing/2014/main" id="{938D8FA5-9B3E-4932-A9C9-EE83A3A7254E}"/>
                </a:ext>
              </a:extLst>
            </p:cNvPr>
            <p:cNvSpPr txBox="1">
              <a:spLocks noChangeArrowheads="1"/>
            </p:cNvSpPr>
            <p:nvPr/>
          </p:nvSpPr>
          <p:spPr bwMode="auto">
            <a:xfrm>
              <a:off x="656" y="455"/>
              <a:ext cx="674" cy="32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dirty="0">
                  <a:ln>
                    <a:noFill/>
                  </a:ln>
                  <a:latin typeface="Comic Sans MS" panose="030F0702030302020204" pitchFamily="66" charset="0"/>
                  <a:ea typeface="SimSun" panose="02010600030101010101" pitchFamily="2" charset="-122"/>
                  <a:cs typeface="Arial" panose="020B0604020202020204" pitchFamily="34" charset="0"/>
                </a:rPr>
                <a:t>8 m</a:t>
              </a:r>
            </a:p>
          </p:txBody>
        </p:sp>
        <p:sp>
          <p:nvSpPr>
            <p:cNvPr id="91" name="Line 19">
              <a:extLst>
                <a:ext uri="{FF2B5EF4-FFF2-40B4-BE49-F238E27FC236}">
                  <a16:creationId xmlns:a16="http://schemas.microsoft.com/office/drawing/2014/main" id="{F9C56238-8CA1-4642-9864-ADCA2EB036D1}"/>
                </a:ext>
              </a:extLst>
            </p:cNvPr>
            <p:cNvSpPr>
              <a:spLocks noChangeShapeType="1"/>
            </p:cNvSpPr>
            <p:nvPr/>
          </p:nvSpPr>
          <p:spPr bwMode="auto">
            <a:xfrm>
              <a:off x="339" y="755"/>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93" name="Line 21">
              <a:extLst>
                <a:ext uri="{FF2B5EF4-FFF2-40B4-BE49-F238E27FC236}">
                  <a16:creationId xmlns:a16="http://schemas.microsoft.com/office/drawing/2014/main" id="{13379692-5057-4C88-B134-11959E080D8A}"/>
                </a:ext>
              </a:extLst>
            </p:cNvPr>
            <p:cNvSpPr>
              <a:spLocks noChangeShapeType="1"/>
            </p:cNvSpPr>
            <p:nvPr/>
          </p:nvSpPr>
          <p:spPr bwMode="auto">
            <a:xfrm>
              <a:off x="385" y="3567"/>
              <a:ext cx="4534"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94" name="Text Box 22">
              <a:extLst>
                <a:ext uri="{FF2B5EF4-FFF2-40B4-BE49-F238E27FC236}">
                  <a16:creationId xmlns:a16="http://schemas.microsoft.com/office/drawing/2014/main" id="{C216760B-B3F7-4C60-A6A6-422052924B5F}"/>
                </a:ext>
              </a:extLst>
            </p:cNvPr>
            <p:cNvSpPr txBox="1">
              <a:spLocks noChangeArrowheads="1"/>
            </p:cNvSpPr>
            <p:nvPr/>
          </p:nvSpPr>
          <p:spPr bwMode="auto">
            <a:xfrm>
              <a:off x="2562" y="2796"/>
              <a:ext cx="36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40</a:t>
              </a:r>
            </a:p>
          </p:txBody>
        </p:sp>
        <p:sp>
          <p:nvSpPr>
            <p:cNvPr id="95" name="Line 23">
              <a:extLst>
                <a:ext uri="{FF2B5EF4-FFF2-40B4-BE49-F238E27FC236}">
                  <a16:creationId xmlns:a16="http://schemas.microsoft.com/office/drawing/2014/main" id="{C4F9990B-75C2-4282-B1C9-4F100527FDD7}"/>
                </a:ext>
              </a:extLst>
            </p:cNvPr>
            <p:cNvSpPr>
              <a:spLocks noChangeShapeType="1"/>
            </p:cNvSpPr>
            <p:nvPr/>
          </p:nvSpPr>
          <p:spPr bwMode="auto">
            <a:xfrm>
              <a:off x="5101" y="755"/>
              <a:ext cx="1" cy="272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96" name="Text Box 24">
              <a:extLst>
                <a:ext uri="{FF2B5EF4-FFF2-40B4-BE49-F238E27FC236}">
                  <a16:creationId xmlns:a16="http://schemas.microsoft.com/office/drawing/2014/main" id="{73CCEEE4-8B1A-4B72-869D-9984D23E4B43}"/>
                </a:ext>
              </a:extLst>
            </p:cNvPr>
            <p:cNvSpPr txBox="1">
              <a:spLocks noChangeArrowheads="1"/>
            </p:cNvSpPr>
            <p:nvPr/>
          </p:nvSpPr>
          <p:spPr bwMode="auto">
            <a:xfrm>
              <a:off x="5147" y="2025"/>
              <a:ext cx="635"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24 m</a:t>
              </a:r>
            </a:p>
          </p:txBody>
        </p:sp>
        <p:sp>
          <p:nvSpPr>
            <p:cNvPr id="97" name="Rectangle 25">
              <a:extLst>
                <a:ext uri="{FF2B5EF4-FFF2-40B4-BE49-F238E27FC236}">
                  <a16:creationId xmlns:a16="http://schemas.microsoft.com/office/drawing/2014/main" id="{BAD5668D-9004-4120-B972-B67CC490D6AB}"/>
                </a:ext>
              </a:extLst>
            </p:cNvPr>
            <p:cNvSpPr>
              <a:spLocks noChangeArrowheads="1"/>
            </p:cNvSpPr>
            <p:nvPr/>
          </p:nvSpPr>
          <p:spPr bwMode="auto">
            <a:xfrm>
              <a:off x="1563"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98" name="Rectangle 26">
              <a:extLst>
                <a:ext uri="{FF2B5EF4-FFF2-40B4-BE49-F238E27FC236}">
                  <a16:creationId xmlns:a16="http://schemas.microsoft.com/office/drawing/2014/main" id="{14BF78F6-BAF5-40BB-875E-CD3A0516AF89}"/>
                </a:ext>
              </a:extLst>
            </p:cNvPr>
            <p:cNvSpPr>
              <a:spLocks noChangeArrowheads="1"/>
            </p:cNvSpPr>
            <p:nvPr/>
          </p:nvSpPr>
          <p:spPr bwMode="auto">
            <a:xfrm>
              <a:off x="2469"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99" name="Rectangle 27">
              <a:extLst>
                <a:ext uri="{FF2B5EF4-FFF2-40B4-BE49-F238E27FC236}">
                  <a16:creationId xmlns:a16="http://schemas.microsoft.com/office/drawing/2014/main" id="{2254038D-6139-4022-BA3A-EF8B9F3F19DA}"/>
                </a:ext>
              </a:extLst>
            </p:cNvPr>
            <p:cNvSpPr>
              <a:spLocks noChangeArrowheads="1"/>
            </p:cNvSpPr>
            <p:nvPr/>
          </p:nvSpPr>
          <p:spPr bwMode="auto">
            <a:xfrm>
              <a:off x="337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0" name="Rectangle 28">
              <a:extLst>
                <a:ext uri="{FF2B5EF4-FFF2-40B4-BE49-F238E27FC236}">
                  <a16:creationId xmlns:a16="http://schemas.microsoft.com/office/drawing/2014/main" id="{228A38D2-9717-4C0E-B8F1-5AD2DA64920B}"/>
                </a:ext>
              </a:extLst>
            </p:cNvPr>
            <p:cNvSpPr>
              <a:spLocks noChangeArrowheads="1"/>
            </p:cNvSpPr>
            <p:nvPr/>
          </p:nvSpPr>
          <p:spPr bwMode="auto">
            <a:xfrm>
              <a:off x="4285"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1" name="Rectangle 29">
              <a:extLst>
                <a:ext uri="{FF2B5EF4-FFF2-40B4-BE49-F238E27FC236}">
                  <a16:creationId xmlns:a16="http://schemas.microsoft.com/office/drawing/2014/main" id="{B1F6B99C-5DAD-4FC5-A1F9-25CA61CA7A96}"/>
                </a:ext>
              </a:extLst>
            </p:cNvPr>
            <p:cNvSpPr>
              <a:spLocks noChangeArrowheads="1"/>
            </p:cNvSpPr>
            <p:nvPr/>
          </p:nvSpPr>
          <p:spPr bwMode="auto">
            <a:xfrm>
              <a:off x="656"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2" name="Rectangle 30">
              <a:extLst>
                <a:ext uri="{FF2B5EF4-FFF2-40B4-BE49-F238E27FC236}">
                  <a16:creationId xmlns:a16="http://schemas.microsoft.com/office/drawing/2014/main" id="{1C346415-9B13-489A-A92C-A5A6C2AD7CE8}"/>
                </a:ext>
              </a:extLst>
            </p:cNvPr>
            <p:cNvSpPr>
              <a:spLocks noChangeArrowheads="1"/>
            </p:cNvSpPr>
            <p:nvPr/>
          </p:nvSpPr>
          <p:spPr bwMode="auto">
            <a:xfrm>
              <a:off x="4285" y="1890"/>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3" name="Rectangle 31">
              <a:extLst>
                <a:ext uri="{FF2B5EF4-FFF2-40B4-BE49-F238E27FC236}">
                  <a16:creationId xmlns:a16="http://schemas.microsoft.com/office/drawing/2014/main" id="{F8A02A8A-E574-4F91-BD6A-70E9B9E238DB}"/>
                </a:ext>
              </a:extLst>
            </p:cNvPr>
            <p:cNvSpPr>
              <a:spLocks noChangeArrowheads="1"/>
            </p:cNvSpPr>
            <p:nvPr/>
          </p:nvSpPr>
          <p:spPr bwMode="auto">
            <a:xfrm>
              <a:off x="656" y="2797"/>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4" name="Rectangle 32">
              <a:extLst>
                <a:ext uri="{FF2B5EF4-FFF2-40B4-BE49-F238E27FC236}">
                  <a16:creationId xmlns:a16="http://schemas.microsoft.com/office/drawing/2014/main" id="{D82FE93C-C301-430E-97AF-C414AE8D2EA1}"/>
                </a:ext>
              </a:extLst>
            </p:cNvPr>
            <p:cNvSpPr>
              <a:spLocks noChangeArrowheads="1"/>
            </p:cNvSpPr>
            <p:nvPr/>
          </p:nvSpPr>
          <p:spPr bwMode="auto">
            <a:xfrm>
              <a:off x="1563" y="2796"/>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5" name="Rectangle 33">
              <a:extLst>
                <a:ext uri="{FF2B5EF4-FFF2-40B4-BE49-F238E27FC236}">
                  <a16:creationId xmlns:a16="http://schemas.microsoft.com/office/drawing/2014/main" id="{E16C4005-C4A6-4DB8-8ED2-C60340C53840}"/>
                </a:ext>
              </a:extLst>
            </p:cNvPr>
            <p:cNvSpPr>
              <a:spLocks noChangeArrowheads="1"/>
            </p:cNvSpPr>
            <p:nvPr/>
          </p:nvSpPr>
          <p:spPr bwMode="auto">
            <a:xfrm>
              <a:off x="2471" y="2797"/>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6" name="Rectangle 34">
              <a:extLst>
                <a:ext uri="{FF2B5EF4-FFF2-40B4-BE49-F238E27FC236}">
                  <a16:creationId xmlns:a16="http://schemas.microsoft.com/office/drawing/2014/main" id="{4CC5C6B6-24FA-40F1-8D2F-5037AB7F4DAA}"/>
                </a:ext>
              </a:extLst>
            </p:cNvPr>
            <p:cNvSpPr>
              <a:spLocks noChangeArrowheads="1"/>
            </p:cNvSpPr>
            <p:nvPr/>
          </p:nvSpPr>
          <p:spPr bwMode="auto">
            <a:xfrm>
              <a:off x="3378" y="2796"/>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7" name="Rectangle 35">
              <a:extLst>
                <a:ext uri="{FF2B5EF4-FFF2-40B4-BE49-F238E27FC236}">
                  <a16:creationId xmlns:a16="http://schemas.microsoft.com/office/drawing/2014/main" id="{E5A115FB-19C9-4A06-960B-48C81077FE9F}"/>
                </a:ext>
              </a:extLst>
            </p:cNvPr>
            <p:cNvSpPr>
              <a:spLocks noChangeArrowheads="1"/>
            </p:cNvSpPr>
            <p:nvPr/>
          </p:nvSpPr>
          <p:spPr bwMode="auto">
            <a:xfrm>
              <a:off x="4285" y="2796"/>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8" name="Line 36">
              <a:extLst>
                <a:ext uri="{FF2B5EF4-FFF2-40B4-BE49-F238E27FC236}">
                  <a16:creationId xmlns:a16="http://schemas.microsoft.com/office/drawing/2014/main" id="{2C6A15E4-2731-4440-AF32-5BB63B5B7E5E}"/>
                </a:ext>
              </a:extLst>
            </p:cNvPr>
            <p:cNvSpPr>
              <a:spLocks noChangeShapeType="1"/>
            </p:cNvSpPr>
            <p:nvPr/>
          </p:nvSpPr>
          <p:spPr bwMode="auto">
            <a:xfrm>
              <a:off x="339" y="1662"/>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09" name="Text Box 37">
              <a:extLst>
                <a:ext uri="{FF2B5EF4-FFF2-40B4-BE49-F238E27FC236}">
                  <a16:creationId xmlns:a16="http://schemas.microsoft.com/office/drawing/2014/main" id="{AB99D94F-1220-4F74-A108-2B951DA93B6F}"/>
                </a:ext>
              </a:extLst>
            </p:cNvPr>
            <p:cNvSpPr txBox="1">
              <a:spLocks noChangeArrowheads="1"/>
            </p:cNvSpPr>
            <p:nvPr/>
          </p:nvSpPr>
          <p:spPr bwMode="auto">
            <a:xfrm>
              <a:off x="-159" y="2060"/>
              <a:ext cx="522" cy="3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8 m</a:t>
              </a:r>
            </a:p>
          </p:txBody>
        </p:sp>
        <p:sp>
          <p:nvSpPr>
            <p:cNvPr id="110" name="Line 38">
              <a:extLst>
                <a:ext uri="{FF2B5EF4-FFF2-40B4-BE49-F238E27FC236}">
                  <a16:creationId xmlns:a16="http://schemas.microsoft.com/office/drawing/2014/main" id="{BCF2AAD1-FEBC-4FDE-B85D-D7C965E1F206}"/>
                </a:ext>
              </a:extLst>
            </p:cNvPr>
            <p:cNvSpPr>
              <a:spLocks noChangeShapeType="1"/>
            </p:cNvSpPr>
            <p:nvPr/>
          </p:nvSpPr>
          <p:spPr bwMode="auto">
            <a:xfrm>
              <a:off x="339" y="2569"/>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12" name="Text Box 40">
              <a:extLst>
                <a:ext uri="{FF2B5EF4-FFF2-40B4-BE49-F238E27FC236}">
                  <a16:creationId xmlns:a16="http://schemas.microsoft.com/office/drawing/2014/main" id="{1CE898C2-490B-4795-B3E1-EDA0B76C92DB}"/>
                </a:ext>
              </a:extLst>
            </p:cNvPr>
            <p:cNvSpPr txBox="1">
              <a:spLocks noChangeArrowheads="1"/>
            </p:cNvSpPr>
            <p:nvPr/>
          </p:nvSpPr>
          <p:spPr bwMode="auto">
            <a:xfrm>
              <a:off x="2408" y="3612"/>
              <a:ext cx="743"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40 m</a:t>
              </a:r>
            </a:p>
          </p:txBody>
        </p:sp>
        <p:sp>
          <p:nvSpPr>
            <p:cNvPr id="116" name="Text Box 37">
              <a:extLst>
                <a:ext uri="{FF2B5EF4-FFF2-40B4-BE49-F238E27FC236}">
                  <a16:creationId xmlns:a16="http://schemas.microsoft.com/office/drawing/2014/main" id="{449EB1BC-7ABE-437F-8612-AF40B7F9B236}"/>
                </a:ext>
              </a:extLst>
            </p:cNvPr>
            <p:cNvSpPr txBox="1">
              <a:spLocks noChangeArrowheads="1"/>
            </p:cNvSpPr>
            <p:nvPr/>
          </p:nvSpPr>
          <p:spPr bwMode="auto">
            <a:xfrm>
              <a:off x="-129" y="1138"/>
              <a:ext cx="479" cy="32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dirty="0">
                  <a:ln>
                    <a:noFill/>
                  </a:ln>
                  <a:latin typeface="Comic Sans MS" panose="030F0702030302020204" pitchFamily="66" charset="0"/>
                  <a:ea typeface="SimSun" panose="02010600030101010101" pitchFamily="2" charset="-122"/>
                  <a:cs typeface="Arial" panose="020B0604020202020204" pitchFamily="34" charset="0"/>
                </a:rPr>
                <a:t>8 m</a:t>
              </a:r>
            </a:p>
          </p:txBody>
        </p:sp>
      </p:grpSp>
      <p:sp>
        <p:nvSpPr>
          <p:cNvPr id="34" name="Rectangle 33">
            <a:extLst>
              <a:ext uri="{FF2B5EF4-FFF2-40B4-BE49-F238E27FC236}">
                <a16:creationId xmlns:a16="http://schemas.microsoft.com/office/drawing/2014/main" id="{468E47D1-E3B9-4EB0-9A06-39A9E1627226}"/>
              </a:ext>
            </a:extLst>
          </p:cNvPr>
          <p:cNvSpPr/>
          <p:nvPr/>
        </p:nvSpPr>
        <p:spPr>
          <a:xfrm>
            <a:off x="9867738" y="5361510"/>
            <a:ext cx="4561117" cy="443198"/>
          </a:xfrm>
          <a:prstGeom prst="rect">
            <a:avLst/>
          </a:prstGeom>
        </p:spPr>
        <p:txBody>
          <a:bodyPr wrap="square">
            <a:spAutoFit/>
          </a:bodyPr>
          <a:lstStyle/>
          <a:p>
            <a:pPr lvl="0" fontAlgn="base">
              <a:lnSpc>
                <a:spcPct val="95000"/>
              </a:lnSpc>
              <a:spcBef>
                <a:spcPct val="50000"/>
              </a:spcBef>
              <a:spcAft>
                <a:spcPct val="0"/>
              </a:spcAft>
              <a:buClr>
                <a:srgbClr val="000000"/>
              </a:buClr>
              <a:buSzPct val="100000"/>
            </a:pPr>
            <a:r>
              <a:rPr lang="es-ES" sz="2400">
                <a:ea typeface="SimSun" panose="02010600030101010101" pitchFamily="2" charset="-122"/>
                <a:cs typeface="Arial" panose="020B0604020202020204" pitchFamily="34" charset="0"/>
              </a:rPr>
              <a:t>Forma cuadrada</a:t>
            </a:r>
          </a:p>
        </p:txBody>
      </p:sp>
      <p:sp>
        <p:nvSpPr>
          <p:cNvPr id="118" name="Rectangle 117">
            <a:extLst>
              <a:ext uri="{FF2B5EF4-FFF2-40B4-BE49-F238E27FC236}">
                <a16:creationId xmlns:a16="http://schemas.microsoft.com/office/drawing/2014/main" id="{70AC93BA-74A9-486B-84A8-BEEE36A5BC9C}"/>
              </a:ext>
            </a:extLst>
          </p:cNvPr>
          <p:cNvSpPr/>
          <p:nvPr/>
        </p:nvSpPr>
        <p:spPr>
          <a:xfrm>
            <a:off x="7960596" y="3432033"/>
            <a:ext cx="4561117" cy="443198"/>
          </a:xfrm>
          <a:prstGeom prst="rect">
            <a:avLst/>
          </a:prstGeom>
        </p:spPr>
        <p:txBody>
          <a:bodyPr wrap="square">
            <a:spAutoFit/>
          </a:bodyPr>
          <a:lstStyle/>
          <a:p>
            <a:pPr lvl="0" fontAlgn="base">
              <a:lnSpc>
                <a:spcPct val="95000"/>
              </a:lnSpc>
              <a:spcBef>
                <a:spcPct val="50000"/>
              </a:spcBef>
              <a:spcAft>
                <a:spcPct val="0"/>
              </a:spcAft>
              <a:buClr>
                <a:srgbClr val="000000"/>
              </a:buClr>
              <a:buSzPct val="100000"/>
            </a:pPr>
            <a:r>
              <a:rPr lang="es-ES" sz="2400">
                <a:ea typeface="SimSun" panose="02010600030101010101" pitchFamily="2" charset="-122"/>
                <a:cs typeface="Arial" panose="020B0604020202020204" pitchFamily="34" charset="0"/>
              </a:rPr>
              <a:t>Forma de “U”</a:t>
            </a:r>
          </a:p>
        </p:txBody>
      </p:sp>
      <p:sp>
        <p:nvSpPr>
          <p:cNvPr id="119" name="Rectangle 118">
            <a:extLst>
              <a:ext uri="{FF2B5EF4-FFF2-40B4-BE49-F238E27FC236}">
                <a16:creationId xmlns:a16="http://schemas.microsoft.com/office/drawing/2014/main" id="{6E3E211E-97CD-4370-83EC-E3D628F69A52}"/>
              </a:ext>
            </a:extLst>
          </p:cNvPr>
          <p:cNvSpPr/>
          <p:nvPr/>
        </p:nvSpPr>
        <p:spPr>
          <a:xfrm>
            <a:off x="5145628" y="1710713"/>
            <a:ext cx="4561117" cy="443198"/>
          </a:xfrm>
          <a:prstGeom prst="rect">
            <a:avLst/>
          </a:prstGeom>
        </p:spPr>
        <p:txBody>
          <a:bodyPr wrap="square">
            <a:spAutoFit/>
          </a:bodyPr>
          <a:lstStyle/>
          <a:p>
            <a:pPr lvl="0" fontAlgn="base">
              <a:lnSpc>
                <a:spcPct val="95000"/>
              </a:lnSpc>
              <a:spcBef>
                <a:spcPct val="50000"/>
              </a:spcBef>
              <a:spcAft>
                <a:spcPct val="0"/>
              </a:spcAft>
              <a:buClr>
                <a:srgbClr val="000000"/>
              </a:buClr>
              <a:buSzPct val="100000"/>
            </a:pPr>
            <a:r>
              <a:rPr lang="es-ES" sz="2400">
                <a:ea typeface="SimSun" panose="02010600030101010101" pitchFamily="2" charset="-122"/>
                <a:cs typeface="Arial" panose="020B0604020202020204" pitchFamily="34" charset="0"/>
              </a:rPr>
              <a:t>Forma de cuadrícula</a:t>
            </a:r>
          </a:p>
        </p:txBody>
      </p:sp>
      <p:sp>
        <p:nvSpPr>
          <p:cNvPr id="32" name="Slide Number Placeholder 31">
            <a:extLst>
              <a:ext uri="{FF2B5EF4-FFF2-40B4-BE49-F238E27FC236}">
                <a16:creationId xmlns:a16="http://schemas.microsoft.com/office/drawing/2014/main" id="{5E7A3667-A009-45C7-B51F-AFEE180AFE7A}"/>
              </a:ext>
            </a:extLst>
          </p:cNvPr>
          <p:cNvSpPr>
            <a:spLocks noGrp="1"/>
          </p:cNvSpPr>
          <p:nvPr>
            <p:ph type="sldNum" sz="quarter" idx="12"/>
          </p:nvPr>
        </p:nvSpPr>
        <p:spPr/>
        <p:txBody>
          <a:bodyPr/>
          <a:lstStyle/>
          <a:p>
            <a:fld id="{00865948-8B76-4A50-B7DB-B45DBE1BD062}" type="slidenum">
              <a:rPr lang="fr-CH" smtClean="0"/>
              <a:t>31</a:t>
            </a:fld>
            <a:endParaRPr lang="fr-CH"/>
          </a:p>
        </p:txBody>
      </p:sp>
    </p:spTree>
    <p:extLst>
      <p:ext uri="{BB962C8B-B14F-4D97-AF65-F5344CB8AC3E}">
        <p14:creationId xmlns:p14="http://schemas.microsoft.com/office/powerpoint/2010/main" val="589938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2" name="Rectangle 2">
            <a:extLst>
              <a:ext uri="{FF2B5EF4-FFF2-40B4-BE49-F238E27FC236}">
                <a16:creationId xmlns:a16="http://schemas.microsoft.com/office/drawing/2014/main" id="{B22B2854-4215-4931-9C24-E334FCF99AAE}"/>
              </a:ext>
            </a:extLst>
          </p:cNvPr>
          <p:cNvSpPr>
            <a:spLocks noGrp="1"/>
          </p:cNvSpPr>
          <p:nvPr>
            <p:ph type="title"/>
          </p:nvPr>
        </p:nvSpPr>
        <p:spPr>
          <a:xfrm>
            <a:off x="4070774" y="-165942"/>
            <a:ext cx="4703373" cy="13255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normAutofit fontScale="90000"/>
          </a:bodyPr>
          <a:lstStyle/>
          <a:p>
            <a:pPr>
              <a:lnSpc>
                <a:spcPct val="100000"/>
              </a:lnSpc>
              <a:buClr>
                <a:srgbClr val="CCECFF"/>
              </a:buClr>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4399" u="sng" dirty="0">
                <a:latin typeface="+mn-lt"/>
              </a:rPr>
              <a:t>Diseño de un bloque</a:t>
            </a:r>
          </a:p>
        </p:txBody>
      </p:sp>
      <p:sp>
        <p:nvSpPr>
          <p:cNvPr id="4173" name="Text Box 77">
            <a:extLst>
              <a:ext uri="{FF2B5EF4-FFF2-40B4-BE49-F238E27FC236}">
                <a16:creationId xmlns:a16="http://schemas.microsoft.com/office/drawing/2014/main" id="{0DD6DB9C-A781-4BFD-81C0-6E379FD01867}"/>
              </a:ext>
            </a:extLst>
          </p:cNvPr>
          <p:cNvSpPr txBox="1">
            <a:spLocks noChangeArrowheads="1"/>
          </p:cNvSpPr>
          <p:nvPr/>
        </p:nvSpPr>
        <p:spPr bwMode="auto">
          <a:xfrm>
            <a:off x="1188732" y="5029926"/>
            <a:ext cx="980878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50000"/>
              </a:spcBef>
              <a:buNone/>
            </a:pPr>
            <a:r>
              <a:rPr lang="es-ES" sz="2400" b="1" dirty="0">
                <a:solidFill>
                  <a:schemeClr val="tx1"/>
                </a:solidFill>
                <a:latin typeface="+mn-lt"/>
                <a:cs typeface="Arial" panose="020B0604020202020204" pitchFamily="34" charset="0"/>
              </a:rPr>
              <a:t>Ejemplo: un bloque con comunidades organizadas en forma de “U”.</a:t>
            </a:r>
          </a:p>
          <a:p>
            <a:pPr>
              <a:lnSpc>
                <a:spcPct val="100000"/>
              </a:lnSpc>
              <a:spcBef>
                <a:spcPct val="50000"/>
              </a:spcBef>
              <a:buNone/>
            </a:pPr>
            <a:r>
              <a:rPr lang="es-ES" sz="2400" dirty="0">
                <a:solidFill>
                  <a:schemeClr val="tx1"/>
                </a:solidFill>
                <a:latin typeface="+mn-lt"/>
                <a:cs typeface="Arial" panose="020B0604020202020204" pitchFamily="34" charset="0"/>
                <a:sym typeface="Wingdings" panose="05000000000000000000" pitchFamily="2" charset="2"/>
              </a:rPr>
              <a:t>4 x 5 = 20 comunidades de 50 personas cada una  1.000 personas en dos hectáreas aproximadamente </a:t>
            </a:r>
            <a:r>
              <a:rPr lang="es-ES" sz="2400" dirty="0">
                <a:solidFill>
                  <a:schemeClr val="tx1"/>
                </a:solidFill>
                <a:latin typeface="+mn-lt"/>
                <a:cs typeface="Arial" panose="020B0604020202020204" pitchFamily="34" charset="0"/>
              </a:rPr>
              <a:t>(6 m entre comunidades para acceso, instalaciones comunitarias, etc.).</a:t>
            </a:r>
          </a:p>
        </p:txBody>
      </p:sp>
      <p:pic>
        <p:nvPicPr>
          <p:cNvPr id="4174" name="Picture 1">
            <a:extLst>
              <a:ext uri="{FF2B5EF4-FFF2-40B4-BE49-F238E27FC236}">
                <a16:creationId xmlns:a16="http://schemas.microsoft.com/office/drawing/2014/main" id="{0802F10A-258B-4C85-A63C-763D8D3D6A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4529" y="1212913"/>
            <a:ext cx="16208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 name="Group 65">
            <a:extLst>
              <a:ext uri="{FF2B5EF4-FFF2-40B4-BE49-F238E27FC236}">
                <a16:creationId xmlns:a16="http://schemas.microsoft.com/office/drawing/2014/main" id="{B65B8D8D-FE84-4710-B551-6DEAC19F62CA}"/>
              </a:ext>
            </a:extLst>
          </p:cNvPr>
          <p:cNvGrpSpPr/>
          <p:nvPr/>
        </p:nvGrpSpPr>
        <p:grpSpPr>
          <a:xfrm>
            <a:off x="1213446" y="842572"/>
            <a:ext cx="6145620" cy="4150994"/>
            <a:chOff x="1238160" y="1114426"/>
            <a:chExt cx="7173668" cy="4405496"/>
          </a:xfrm>
        </p:grpSpPr>
        <p:grpSp>
          <p:nvGrpSpPr>
            <p:cNvPr id="2" name="Organization Chart 3">
              <a:extLst>
                <a:ext uri="{FF2B5EF4-FFF2-40B4-BE49-F238E27FC236}">
                  <a16:creationId xmlns:a16="http://schemas.microsoft.com/office/drawing/2014/main" id="{9138A44A-AFA7-42D5-BC3D-D6B897B3E395}"/>
                </a:ext>
              </a:extLst>
            </p:cNvPr>
            <p:cNvGrpSpPr>
              <a:grpSpLocks/>
            </p:cNvGrpSpPr>
            <p:nvPr/>
          </p:nvGrpSpPr>
          <p:grpSpPr bwMode="auto">
            <a:xfrm>
              <a:off x="1238160" y="1114426"/>
              <a:ext cx="7173668" cy="4405496"/>
              <a:chOff x="203" y="528"/>
              <a:chExt cx="4758" cy="2994"/>
            </a:xfrm>
          </p:grpSpPr>
          <p:graphicFrame>
            <p:nvGraphicFramePr>
              <p:cNvPr id="4175" name="Diagram 4174">
                <a:extLst>
                  <a:ext uri="{FF2B5EF4-FFF2-40B4-BE49-F238E27FC236}">
                    <a16:creationId xmlns:a16="http://schemas.microsoft.com/office/drawing/2014/main" id="{124F4560-081A-4284-BE5B-1325A7CA7451}"/>
                  </a:ext>
                </a:extLst>
              </p:cNvPr>
              <p:cNvGraphicFramePr/>
              <p:nvPr>
                <p:extLst>
                  <p:ext uri="{D42A27DB-BD31-4B8C-83A1-F6EECF244321}">
                    <p14:modId xmlns:p14="http://schemas.microsoft.com/office/powerpoint/2010/main" val="1959443372"/>
                  </p:ext>
                </p:extLst>
              </p:nvPr>
            </p:nvGraphicFramePr>
            <p:xfrm>
              <a:off x="203" y="528"/>
              <a:ext cx="4718" cy="29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Line 5">
                <a:extLst>
                  <a:ext uri="{FF2B5EF4-FFF2-40B4-BE49-F238E27FC236}">
                    <a16:creationId xmlns:a16="http://schemas.microsoft.com/office/drawing/2014/main" id="{89670B1F-6F1F-4813-B39D-6D606DA9E3BF}"/>
                  </a:ext>
                </a:extLst>
              </p:cNvPr>
              <p:cNvSpPr>
                <a:spLocks noChangeShapeType="1"/>
              </p:cNvSpPr>
              <p:nvPr/>
            </p:nvSpPr>
            <p:spPr bwMode="auto">
              <a:xfrm>
                <a:off x="385" y="3249"/>
                <a:ext cx="4082"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 name="Line 6">
                <a:extLst>
                  <a:ext uri="{FF2B5EF4-FFF2-40B4-BE49-F238E27FC236}">
                    <a16:creationId xmlns:a16="http://schemas.microsoft.com/office/drawing/2014/main" id="{0806D9CA-6A66-418E-9A3B-34BC59E3C3BD}"/>
                  </a:ext>
                </a:extLst>
              </p:cNvPr>
              <p:cNvSpPr>
                <a:spLocks noChangeShapeType="1"/>
              </p:cNvSpPr>
              <p:nvPr/>
            </p:nvSpPr>
            <p:spPr bwMode="auto">
              <a:xfrm>
                <a:off x="4558" y="710"/>
                <a:ext cx="1" cy="2449"/>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5" name="Text Box 7">
                <a:extLst>
                  <a:ext uri="{FF2B5EF4-FFF2-40B4-BE49-F238E27FC236}">
                    <a16:creationId xmlns:a16="http://schemas.microsoft.com/office/drawing/2014/main" id="{9474F031-3C86-4E29-8E81-14F2645C904F}"/>
                  </a:ext>
                </a:extLst>
              </p:cNvPr>
              <p:cNvSpPr txBox="1">
                <a:spLocks noChangeArrowheads="1"/>
              </p:cNvSpPr>
              <p:nvPr/>
            </p:nvSpPr>
            <p:spPr bwMode="auto">
              <a:xfrm>
                <a:off x="4644" y="1932"/>
                <a:ext cx="317" cy="1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110 m</a:t>
                </a:r>
              </a:p>
            </p:txBody>
          </p:sp>
          <p:sp>
            <p:nvSpPr>
              <p:cNvPr id="6" name="Freeform 8">
                <a:extLst>
                  <a:ext uri="{FF2B5EF4-FFF2-40B4-BE49-F238E27FC236}">
                    <a16:creationId xmlns:a16="http://schemas.microsoft.com/office/drawing/2014/main" id="{13847FE7-7FCE-4FA4-AB82-1B5D0246FA31}"/>
                  </a:ext>
                </a:extLst>
              </p:cNvPr>
              <p:cNvSpPr>
                <a:spLocks/>
              </p:cNvSpPr>
              <p:nvPr/>
            </p:nvSpPr>
            <p:spPr bwMode="auto">
              <a:xfrm rot="16200000">
                <a:off x="702" y="1480"/>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7" name="Freeform 9">
                <a:extLst>
                  <a:ext uri="{FF2B5EF4-FFF2-40B4-BE49-F238E27FC236}">
                    <a16:creationId xmlns:a16="http://schemas.microsoft.com/office/drawing/2014/main" id="{1C42F020-F072-4ABA-ACEA-AF5F52DEE3CA}"/>
                  </a:ext>
                </a:extLst>
              </p:cNvPr>
              <p:cNvSpPr>
                <a:spLocks/>
              </p:cNvSpPr>
              <p:nvPr/>
            </p:nvSpPr>
            <p:spPr bwMode="auto">
              <a:xfrm rot="16200000">
                <a:off x="702" y="981"/>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8" name="Freeform 10">
                <a:extLst>
                  <a:ext uri="{FF2B5EF4-FFF2-40B4-BE49-F238E27FC236}">
                    <a16:creationId xmlns:a16="http://schemas.microsoft.com/office/drawing/2014/main" id="{71091988-7AC4-4E28-985B-1E8D15BF41A3}"/>
                  </a:ext>
                </a:extLst>
              </p:cNvPr>
              <p:cNvSpPr>
                <a:spLocks/>
              </p:cNvSpPr>
              <p:nvPr/>
            </p:nvSpPr>
            <p:spPr bwMode="auto">
              <a:xfrm rot="16200000">
                <a:off x="701" y="482"/>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9" name="Freeform 11">
                <a:extLst>
                  <a:ext uri="{FF2B5EF4-FFF2-40B4-BE49-F238E27FC236}">
                    <a16:creationId xmlns:a16="http://schemas.microsoft.com/office/drawing/2014/main" id="{4594C8A6-6E6A-498E-9C6D-9DBB4281A09E}"/>
                  </a:ext>
                </a:extLst>
              </p:cNvPr>
              <p:cNvSpPr>
                <a:spLocks/>
              </p:cNvSpPr>
              <p:nvPr/>
            </p:nvSpPr>
            <p:spPr bwMode="auto">
              <a:xfrm rot="16200000">
                <a:off x="702" y="1979"/>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0" name="Line 12">
                <a:extLst>
                  <a:ext uri="{FF2B5EF4-FFF2-40B4-BE49-F238E27FC236}">
                    <a16:creationId xmlns:a16="http://schemas.microsoft.com/office/drawing/2014/main" id="{E7EEA31A-64BE-4643-A0A5-228C183C4119}"/>
                  </a:ext>
                </a:extLst>
              </p:cNvPr>
              <p:cNvSpPr>
                <a:spLocks noChangeShapeType="1"/>
              </p:cNvSpPr>
              <p:nvPr/>
            </p:nvSpPr>
            <p:spPr bwMode="auto">
              <a:xfrm>
                <a:off x="385" y="1181"/>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1" name="Line 13">
                <a:extLst>
                  <a:ext uri="{FF2B5EF4-FFF2-40B4-BE49-F238E27FC236}">
                    <a16:creationId xmlns:a16="http://schemas.microsoft.com/office/drawing/2014/main" id="{ADC90242-4450-4056-9AF1-07FF0C96C330}"/>
                  </a:ext>
                </a:extLst>
              </p:cNvPr>
              <p:cNvSpPr>
                <a:spLocks noChangeShapeType="1"/>
              </p:cNvSpPr>
              <p:nvPr/>
            </p:nvSpPr>
            <p:spPr bwMode="auto">
              <a:xfrm flipH="1" flipV="1">
                <a:off x="385" y="710"/>
                <a:ext cx="1" cy="2449"/>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2" name="Line 14">
                <a:extLst>
                  <a:ext uri="{FF2B5EF4-FFF2-40B4-BE49-F238E27FC236}">
                    <a16:creationId xmlns:a16="http://schemas.microsoft.com/office/drawing/2014/main" id="{77D196A5-90FC-4EA6-9AD7-588EBE26790D}"/>
                  </a:ext>
                </a:extLst>
              </p:cNvPr>
              <p:cNvSpPr>
                <a:spLocks noChangeShapeType="1"/>
              </p:cNvSpPr>
              <p:nvPr/>
            </p:nvSpPr>
            <p:spPr bwMode="auto">
              <a:xfrm>
                <a:off x="385" y="709"/>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3" name="Line 15">
                <a:extLst>
                  <a:ext uri="{FF2B5EF4-FFF2-40B4-BE49-F238E27FC236}">
                    <a16:creationId xmlns:a16="http://schemas.microsoft.com/office/drawing/2014/main" id="{3B69DB42-1C9D-44E6-8C25-C2F9512FE48D}"/>
                  </a:ext>
                </a:extLst>
              </p:cNvPr>
              <p:cNvSpPr>
                <a:spLocks noChangeShapeType="1"/>
              </p:cNvSpPr>
              <p:nvPr/>
            </p:nvSpPr>
            <p:spPr bwMode="auto">
              <a:xfrm>
                <a:off x="385" y="2675"/>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4" name="Line 16">
                <a:extLst>
                  <a:ext uri="{FF2B5EF4-FFF2-40B4-BE49-F238E27FC236}">
                    <a16:creationId xmlns:a16="http://schemas.microsoft.com/office/drawing/2014/main" id="{8AC3368C-FAF5-4813-8BC5-E23331B7491B}"/>
                  </a:ext>
                </a:extLst>
              </p:cNvPr>
              <p:cNvSpPr>
                <a:spLocks noChangeShapeType="1"/>
              </p:cNvSpPr>
              <p:nvPr/>
            </p:nvSpPr>
            <p:spPr bwMode="auto">
              <a:xfrm>
                <a:off x="385" y="1680"/>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5" name="Line 17">
                <a:extLst>
                  <a:ext uri="{FF2B5EF4-FFF2-40B4-BE49-F238E27FC236}">
                    <a16:creationId xmlns:a16="http://schemas.microsoft.com/office/drawing/2014/main" id="{055267A1-2D83-4163-B916-0F70020E7BC2}"/>
                  </a:ext>
                </a:extLst>
              </p:cNvPr>
              <p:cNvSpPr>
                <a:spLocks noChangeShapeType="1"/>
              </p:cNvSpPr>
              <p:nvPr/>
            </p:nvSpPr>
            <p:spPr bwMode="auto">
              <a:xfrm>
                <a:off x="385" y="2179"/>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6" name="Freeform 18">
                <a:extLst>
                  <a:ext uri="{FF2B5EF4-FFF2-40B4-BE49-F238E27FC236}">
                    <a16:creationId xmlns:a16="http://schemas.microsoft.com/office/drawing/2014/main" id="{4628BD9D-E6B5-4377-BA5A-67CB3344AE89}"/>
                  </a:ext>
                </a:extLst>
              </p:cNvPr>
              <p:cNvSpPr>
                <a:spLocks/>
              </p:cNvSpPr>
              <p:nvPr/>
            </p:nvSpPr>
            <p:spPr bwMode="auto">
              <a:xfrm rot="16200000">
                <a:off x="702" y="2479"/>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7" name="Line 19">
                <a:extLst>
                  <a:ext uri="{FF2B5EF4-FFF2-40B4-BE49-F238E27FC236}">
                    <a16:creationId xmlns:a16="http://schemas.microsoft.com/office/drawing/2014/main" id="{A04B9EC8-3A41-4052-9AD9-8228C4EFDB65}"/>
                  </a:ext>
                </a:extLst>
              </p:cNvPr>
              <p:cNvSpPr>
                <a:spLocks noChangeShapeType="1"/>
              </p:cNvSpPr>
              <p:nvPr/>
            </p:nvSpPr>
            <p:spPr bwMode="auto">
              <a:xfrm>
                <a:off x="385" y="3159"/>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8" name="Freeform 20">
                <a:extLst>
                  <a:ext uri="{FF2B5EF4-FFF2-40B4-BE49-F238E27FC236}">
                    <a16:creationId xmlns:a16="http://schemas.microsoft.com/office/drawing/2014/main" id="{BC576D7E-A98C-453B-838B-DE7A21D66CF6}"/>
                  </a:ext>
                </a:extLst>
              </p:cNvPr>
              <p:cNvSpPr>
                <a:spLocks/>
              </p:cNvSpPr>
              <p:nvPr/>
            </p:nvSpPr>
            <p:spPr bwMode="auto">
              <a:xfrm rot="27000000">
                <a:off x="1744" y="1481"/>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9" name="Freeform 21">
                <a:extLst>
                  <a:ext uri="{FF2B5EF4-FFF2-40B4-BE49-F238E27FC236}">
                    <a16:creationId xmlns:a16="http://schemas.microsoft.com/office/drawing/2014/main" id="{B4DC35D1-0864-4E64-AEC2-8AB90B56F11E}"/>
                  </a:ext>
                </a:extLst>
              </p:cNvPr>
              <p:cNvSpPr>
                <a:spLocks/>
              </p:cNvSpPr>
              <p:nvPr/>
            </p:nvSpPr>
            <p:spPr bwMode="auto">
              <a:xfrm rot="27000000">
                <a:off x="1745" y="1980"/>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0" name="Freeform 22">
                <a:extLst>
                  <a:ext uri="{FF2B5EF4-FFF2-40B4-BE49-F238E27FC236}">
                    <a16:creationId xmlns:a16="http://schemas.microsoft.com/office/drawing/2014/main" id="{1BDC4607-7C28-4B41-8344-0D0640D1C69F}"/>
                  </a:ext>
                </a:extLst>
              </p:cNvPr>
              <p:cNvSpPr>
                <a:spLocks/>
              </p:cNvSpPr>
              <p:nvPr/>
            </p:nvSpPr>
            <p:spPr bwMode="auto">
              <a:xfrm rot="27000000">
                <a:off x="1746" y="2479"/>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1" name="Freeform 23">
                <a:extLst>
                  <a:ext uri="{FF2B5EF4-FFF2-40B4-BE49-F238E27FC236}">
                    <a16:creationId xmlns:a16="http://schemas.microsoft.com/office/drawing/2014/main" id="{8E91CDDF-F072-4CDC-AA39-AD40F1D1F418}"/>
                  </a:ext>
                </a:extLst>
              </p:cNvPr>
              <p:cNvSpPr>
                <a:spLocks/>
              </p:cNvSpPr>
              <p:nvPr/>
            </p:nvSpPr>
            <p:spPr bwMode="auto">
              <a:xfrm rot="27000000">
                <a:off x="1744" y="982"/>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2" name="Line 24">
                <a:extLst>
                  <a:ext uri="{FF2B5EF4-FFF2-40B4-BE49-F238E27FC236}">
                    <a16:creationId xmlns:a16="http://schemas.microsoft.com/office/drawing/2014/main" id="{32FEE7A2-D56E-432A-976C-67C9E278899B}"/>
                  </a:ext>
                </a:extLst>
              </p:cNvPr>
              <p:cNvSpPr>
                <a:spLocks noChangeShapeType="1"/>
              </p:cNvSpPr>
              <p:nvPr/>
            </p:nvSpPr>
            <p:spPr bwMode="auto">
              <a:xfrm rot="10800000">
                <a:off x="1474" y="2686"/>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3" name="Line 25">
                <a:extLst>
                  <a:ext uri="{FF2B5EF4-FFF2-40B4-BE49-F238E27FC236}">
                    <a16:creationId xmlns:a16="http://schemas.microsoft.com/office/drawing/2014/main" id="{45956EB4-6F6D-4E17-9AD5-49FE07EAC1A7}"/>
                  </a:ext>
                </a:extLst>
              </p:cNvPr>
              <p:cNvSpPr>
                <a:spLocks noChangeShapeType="1"/>
              </p:cNvSpPr>
              <p:nvPr/>
            </p:nvSpPr>
            <p:spPr bwMode="auto">
              <a:xfrm rot="10800000" flipH="1" flipV="1">
                <a:off x="2423" y="709"/>
                <a:ext cx="1" cy="2449"/>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4" name="Line 26">
                <a:extLst>
                  <a:ext uri="{FF2B5EF4-FFF2-40B4-BE49-F238E27FC236}">
                    <a16:creationId xmlns:a16="http://schemas.microsoft.com/office/drawing/2014/main" id="{CD2FB378-D724-4783-8545-149C40FDF110}"/>
                  </a:ext>
                </a:extLst>
              </p:cNvPr>
              <p:cNvSpPr>
                <a:spLocks noChangeShapeType="1"/>
              </p:cNvSpPr>
              <p:nvPr/>
            </p:nvSpPr>
            <p:spPr bwMode="auto">
              <a:xfrm rot="10800000">
                <a:off x="1474" y="3158"/>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5" name="Line 27">
                <a:extLst>
                  <a:ext uri="{FF2B5EF4-FFF2-40B4-BE49-F238E27FC236}">
                    <a16:creationId xmlns:a16="http://schemas.microsoft.com/office/drawing/2014/main" id="{98128226-C5BE-4E6F-97BD-E405C8DAB3CA}"/>
                  </a:ext>
                </a:extLst>
              </p:cNvPr>
              <p:cNvSpPr>
                <a:spLocks noChangeShapeType="1"/>
              </p:cNvSpPr>
              <p:nvPr/>
            </p:nvSpPr>
            <p:spPr bwMode="auto">
              <a:xfrm rot="10800000">
                <a:off x="1473" y="1192"/>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6" name="Line 28">
                <a:extLst>
                  <a:ext uri="{FF2B5EF4-FFF2-40B4-BE49-F238E27FC236}">
                    <a16:creationId xmlns:a16="http://schemas.microsoft.com/office/drawing/2014/main" id="{BA99E38A-AC8E-4296-857E-0DCF646B2C8D}"/>
                  </a:ext>
                </a:extLst>
              </p:cNvPr>
              <p:cNvSpPr>
                <a:spLocks noChangeShapeType="1"/>
              </p:cNvSpPr>
              <p:nvPr/>
            </p:nvSpPr>
            <p:spPr bwMode="auto">
              <a:xfrm rot="10800000">
                <a:off x="1473" y="2187"/>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7" name="Line 29">
                <a:extLst>
                  <a:ext uri="{FF2B5EF4-FFF2-40B4-BE49-F238E27FC236}">
                    <a16:creationId xmlns:a16="http://schemas.microsoft.com/office/drawing/2014/main" id="{E356E234-621F-439E-A196-2F85E228E6BF}"/>
                  </a:ext>
                </a:extLst>
              </p:cNvPr>
              <p:cNvSpPr>
                <a:spLocks noChangeShapeType="1"/>
              </p:cNvSpPr>
              <p:nvPr/>
            </p:nvSpPr>
            <p:spPr bwMode="auto">
              <a:xfrm rot="10800000">
                <a:off x="1473" y="1688"/>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8" name="Freeform 30">
                <a:extLst>
                  <a:ext uri="{FF2B5EF4-FFF2-40B4-BE49-F238E27FC236}">
                    <a16:creationId xmlns:a16="http://schemas.microsoft.com/office/drawing/2014/main" id="{B0CDBC90-1BC1-445E-9731-140FBAEABD06}"/>
                  </a:ext>
                </a:extLst>
              </p:cNvPr>
              <p:cNvSpPr>
                <a:spLocks/>
              </p:cNvSpPr>
              <p:nvPr/>
            </p:nvSpPr>
            <p:spPr bwMode="auto">
              <a:xfrm rot="27000000">
                <a:off x="1744" y="482"/>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9" name="Line 31">
                <a:extLst>
                  <a:ext uri="{FF2B5EF4-FFF2-40B4-BE49-F238E27FC236}">
                    <a16:creationId xmlns:a16="http://schemas.microsoft.com/office/drawing/2014/main" id="{D08323F4-E758-43A7-9BB2-CEA0DACAE2B0}"/>
                  </a:ext>
                </a:extLst>
              </p:cNvPr>
              <p:cNvSpPr>
                <a:spLocks noChangeShapeType="1"/>
              </p:cNvSpPr>
              <p:nvPr/>
            </p:nvSpPr>
            <p:spPr bwMode="auto">
              <a:xfrm rot="10800000">
                <a:off x="1473" y="708"/>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30" name="Freeform 32">
                <a:extLst>
                  <a:ext uri="{FF2B5EF4-FFF2-40B4-BE49-F238E27FC236}">
                    <a16:creationId xmlns:a16="http://schemas.microsoft.com/office/drawing/2014/main" id="{E1052A0B-3770-4698-A9DB-E7EDF518863A}"/>
                  </a:ext>
                </a:extLst>
              </p:cNvPr>
              <p:cNvSpPr>
                <a:spLocks/>
              </p:cNvSpPr>
              <p:nvPr/>
            </p:nvSpPr>
            <p:spPr bwMode="auto">
              <a:xfrm rot="16200000">
                <a:off x="2743" y="1482"/>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31" name="Freeform 33">
                <a:extLst>
                  <a:ext uri="{FF2B5EF4-FFF2-40B4-BE49-F238E27FC236}">
                    <a16:creationId xmlns:a16="http://schemas.microsoft.com/office/drawing/2014/main" id="{84C0B665-3C6D-4DF0-951C-C61935526F33}"/>
                  </a:ext>
                </a:extLst>
              </p:cNvPr>
              <p:cNvSpPr>
                <a:spLocks/>
              </p:cNvSpPr>
              <p:nvPr/>
            </p:nvSpPr>
            <p:spPr bwMode="auto">
              <a:xfrm rot="16200000">
                <a:off x="2743" y="983"/>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096" name="Freeform 34">
                <a:extLst>
                  <a:ext uri="{FF2B5EF4-FFF2-40B4-BE49-F238E27FC236}">
                    <a16:creationId xmlns:a16="http://schemas.microsoft.com/office/drawing/2014/main" id="{3D03FAE5-B18C-4A36-AF4F-AEC6F65A7DC2}"/>
                  </a:ext>
                </a:extLst>
              </p:cNvPr>
              <p:cNvSpPr>
                <a:spLocks/>
              </p:cNvSpPr>
              <p:nvPr/>
            </p:nvSpPr>
            <p:spPr bwMode="auto">
              <a:xfrm rot="16200000">
                <a:off x="2742" y="484"/>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097" name="Freeform 35">
                <a:extLst>
                  <a:ext uri="{FF2B5EF4-FFF2-40B4-BE49-F238E27FC236}">
                    <a16:creationId xmlns:a16="http://schemas.microsoft.com/office/drawing/2014/main" id="{34C3D594-6BFD-42F1-A6FE-A36C3D2DC016}"/>
                  </a:ext>
                </a:extLst>
              </p:cNvPr>
              <p:cNvSpPr>
                <a:spLocks/>
              </p:cNvSpPr>
              <p:nvPr/>
            </p:nvSpPr>
            <p:spPr bwMode="auto">
              <a:xfrm rot="16200000">
                <a:off x="2743" y="1981"/>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099" name="Line 36">
                <a:extLst>
                  <a:ext uri="{FF2B5EF4-FFF2-40B4-BE49-F238E27FC236}">
                    <a16:creationId xmlns:a16="http://schemas.microsoft.com/office/drawing/2014/main" id="{1A9FB9C1-F14F-4C3A-9D25-B4AAEEE8CA80}"/>
                  </a:ext>
                </a:extLst>
              </p:cNvPr>
              <p:cNvSpPr>
                <a:spLocks noChangeShapeType="1"/>
              </p:cNvSpPr>
              <p:nvPr/>
            </p:nvSpPr>
            <p:spPr bwMode="auto">
              <a:xfrm>
                <a:off x="2426" y="1183"/>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0" name="Line 37">
                <a:extLst>
                  <a:ext uri="{FF2B5EF4-FFF2-40B4-BE49-F238E27FC236}">
                    <a16:creationId xmlns:a16="http://schemas.microsoft.com/office/drawing/2014/main" id="{08A96FBE-EE2B-40A1-861D-48BC860A2D62}"/>
                  </a:ext>
                </a:extLst>
              </p:cNvPr>
              <p:cNvSpPr>
                <a:spLocks noChangeShapeType="1"/>
              </p:cNvSpPr>
              <p:nvPr/>
            </p:nvSpPr>
            <p:spPr bwMode="auto">
              <a:xfrm flipH="1" flipV="1">
                <a:off x="2426" y="712"/>
                <a:ext cx="1" cy="2449"/>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1" name="Line 38">
                <a:extLst>
                  <a:ext uri="{FF2B5EF4-FFF2-40B4-BE49-F238E27FC236}">
                    <a16:creationId xmlns:a16="http://schemas.microsoft.com/office/drawing/2014/main" id="{13FDB15C-C20F-4583-948F-F227307F3B5E}"/>
                  </a:ext>
                </a:extLst>
              </p:cNvPr>
              <p:cNvSpPr>
                <a:spLocks noChangeShapeType="1"/>
              </p:cNvSpPr>
              <p:nvPr/>
            </p:nvSpPr>
            <p:spPr bwMode="auto">
              <a:xfrm>
                <a:off x="2426" y="711"/>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2" name="Line 39">
                <a:extLst>
                  <a:ext uri="{FF2B5EF4-FFF2-40B4-BE49-F238E27FC236}">
                    <a16:creationId xmlns:a16="http://schemas.microsoft.com/office/drawing/2014/main" id="{272F80B2-B623-43A4-A56A-2777E9B66FA7}"/>
                  </a:ext>
                </a:extLst>
              </p:cNvPr>
              <p:cNvSpPr>
                <a:spLocks noChangeShapeType="1"/>
              </p:cNvSpPr>
              <p:nvPr/>
            </p:nvSpPr>
            <p:spPr bwMode="auto">
              <a:xfrm>
                <a:off x="2426" y="2677"/>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3" name="Line 40">
                <a:extLst>
                  <a:ext uri="{FF2B5EF4-FFF2-40B4-BE49-F238E27FC236}">
                    <a16:creationId xmlns:a16="http://schemas.microsoft.com/office/drawing/2014/main" id="{4B4B2ECD-C8B6-4090-87D9-80F97B56ADCB}"/>
                  </a:ext>
                </a:extLst>
              </p:cNvPr>
              <p:cNvSpPr>
                <a:spLocks noChangeShapeType="1"/>
              </p:cNvSpPr>
              <p:nvPr/>
            </p:nvSpPr>
            <p:spPr bwMode="auto">
              <a:xfrm>
                <a:off x="2426" y="1682"/>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4" name="Line 41">
                <a:extLst>
                  <a:ext uri="{FF2B5EF4-FFF2-40B4-BE49-F238E27FC236}">
                    <a16:creationId xmlns:a16="http://schemas.microsoft.com/office/drawing/2014/main" id="{468B2E93-5127-471E-A21F-059A9C81B048}"/>
                  </a:ext>
                </a:extLst>
              </p:cNvPr>
              <p:cNvSpPr>
                <a:spLocks noChangeShapeType="1"/>
              </p:cNvSpPr>
              <p:nvPr/>
            </p:nvSpPr>
            <p:spPr bwMode="auto">
              <a:xfrm>
                <a:off x="2426" y="2181"/>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5" name="Freeform 42">
                <a:extLst>
                  <a:ext uri="{FF2B5EF4-FFF2-40B4-BE49-F238E27FC236}">
                    <a16:creationId xmlns:a16="http://schemas.microsoft.com/office/drawing/2014/main" id="{B8426791-1C89-4233-9F34-7B9D3153423A}"/>
                  </a:ext>
                </a:extLst>
              </p:cNvPr>
              <p:cNvSpPr>
                <a:spLocks/>
              </p:cNvSpPr>
              <p:nvPr/>
            </p:nvSpPr>
            <p:spPr bwMode="auto">
              <a:xfrm rot="16200000">
                <a:off x="2743" y="2481"/>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6" name="Line 43">
                <a:extLst>
                  <a:ext uri="{FF2B5EF4-FFF2-40B4-BE49-F238E27FC236}">
                    <a16:creationId xmlns:a16="http://schemas.microsoft.com/office/drawing/2014/main" id="{A9D3ACF8-7418-4589-8C5C-875ADACEC1A5}"/>
                  </a:ext>
                </a:extLst>
              </p:cNvPr>
              <p:cNvSpPr>
                <a:spLocks noChangeShapeType="1"/>
              </p:cNvSpPr>
              <p:nvPr/>
            </p:nvSpPr>
            <p:spPr bwMode="auto">
              <a:xfrm>
                <a:off x="2426" y="3161"/>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7" name="Freeform 44">
                <a:extLst>
                  <a:ext uri="{FF2B5EF4-FFF2-40B4-BE49-F238E27FC236}">
                    <a16:creationId xmlns:a16="http://schemas.microsoft.com/office/drawing/2014/main" id="{464087E7-2FFD-4BD7-A2AF-49EBB78991AC}"/>
                  </a:ext>
                </a:extLst>
              </p:cNvPr>
              <p:cNvSpPr>
                <a:spLocks/>
              </p:cNvSpPr>
              <p:nvPr/>
            </p:nvSpPr>
            <p:spPr bwMode="auto">
              <a:xfrm rot="27000000">
                <a:off x="3786" y="1483"/>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8" name="Freeform 45">
                <a:extLst>
                  <a:ext uri="{FF2B5EF4-FFF2-40B4-BE49-F238E27FC236}">
                    <a16:creationId xmlns:a16="http://schemas.microsoft.com/office/drawing/2014/main" id="{2C002440-8919-450C-AC85-686F00D9912E}"/>
                  </a:ext>
                </a:extLst>
              </p:cNvPr>
              <p:cNvSpPr>
                <a:spLocks/>
              </p:cNvSpPr>
              <p:nvPr/>
            </p:nvSpPr>
            <p:spPr bwMode="auto">
              <a:xfrm rot="27000000">
                <a:off x="3786" y="1982"/>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9" name="Freeform 46">
                <a:extLst>
                  <a:ext uri="{FF2B5EF4-FFF2-40B4-BE49-F238E27FC236}">
                    <a16:creationId xmlns:a16="http://schemas.microsoft.com/office/drawing/2014/main" id="{1ED7B9F6-AFC7-4C48-8537-EF72B8FDC5F6}"/>
                  </a:ext>
                </a:extLst>
              </p:cNvPr>
              <p:cNvSpPr>
                <a:spLocks/>
              </p:cNvSpPr>
              <p:nvPr/>
            </p:nvSpPr>
            <p:spPr bwMode="auto">
              <a:xfrm rot="27000000">
                <a:off x="3787" y="2481"/>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0" name="Freeform 47">
                <a:extLst>
                  <a:ext uri="{FF2B5EF4-FFF2-40B4-BE49-F238E27FC236}">
                    <a16:creationId xmlns:a16="http://schemas.microsoft.com/office/drawing/2014/main" id="{F1DC4BDC-92F6-467B-A5C6-C3C6AEB167EA}"/>
                  </a:ext>
                </a:extLst>
              </p:cNvPr>
              <p:cNvSpPr>
                <a:spLocks/>
              </p:cNvSpPr>
              <p:nvPr/>
            </p:nvSpPr>
            <p:spPr bwMode="auto">
              <a:xfrm rot="27000000">
                <a:off x="3786" y="984"/>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1" name="Line 48">
                <a:extLst>
                  <a:ext uri="{FF2B5EF4-FFF2-40B4-BE49-F238E27FC236}">
                    <a16:creationId xmlns:a16="http://schemas.microsoft.com/office/drawing/2014/main" id="{5F0C401A-69C3-46E3-9AAE-0930629D9EA0}"/>
                  </a:ext>
                </a:extLst>
              </p:cNvPr>
              <p:cNvSpPr>
                <a:spLocks noChangeShapeType="1"/>
              </p:cNvSpPr>
              <p:nvPr/>
            </p:nvSpPr>
            <p:spPr bwMode="auto">
              <a:xfrm rot="10800000">
                <a:off x="3515" y="2688"/>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2" name="Line 49">
                <a:extLst>
                  <a:ext uri="{FF2B5EF4-FFF2-40B4-BE49-F238E27FC236}">
                    <a16:creationId xmlns:a16="http://schemas.microsoft.com/office/drawing/2014/main" id="{DCD4430B-BBFA-4E40-8299-0286C41062F1}"/>
                  </a:ext>
                </a:extLst>
              </p:cNvPr>
              <p:cNvSpPr>
                <a:spLocks noChangeShapeType="1"/>
              </p:cNvSpPr>
              <p:nvPr/>
            </p:nvSpPr>
            <p:spPr bwMode="auto">
              <a:xfrm rot="10800000" flipH="1" flipV="1">
                <a:off x="4465" y="711"/>
                <a:ext cx="1" cy="2449"/>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3" name="Line 50">
                <a:extLst>
                  <a:ext uri="{FF2B5EF4-FFF2-40B4-BE49-F238E27FC236}">
                    <a16:creationId xmlns:a16="http://schemas.microsoft.com/office/drawing/2014/main" id="{F2D734E9-E1A1-403C-9563-27FC26C050BA}"/>
                  </a:ext>
                </a:extLst>
              </p:cNvPr>
              <p:cNvSpPr>
                <a:spLocks noChangeShapeType="1"/>
              </p:cNvSpPr>
              <p:nvPr/>
            </p:nvSpPr>
            <p:spPr bwMode="auto">
              <a:xfrm rot="10800000">
                <a:off x="3515" y="3160"/>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4" name="Line 51">
                <a:extLst>
                  <a:ext uri="{FF2B5EF4-FFF2-40B4-BE49-F238E27FC236}">
                    <a16:creationId xmlns:a16="http://schemas.microsoft.com/office/drawing/2014/main" id="{56FFAA2E-798E-4E65-AA99-B3FBEE69B121}"/>
                  </a:ext>
                </a:extLst>
              </p:cNvPr>
              <p:cNvSpPr>
                <a:spLocks noChangeShapeType="1"/>
              </p:cNvSpPr>
              <p:nvPr/>
            </p:nvSpPr>
            <p:spPr bwMode="auto">
              <a:xfrm rot="10800000">
                <a:off x="3515" y="1194"/>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5" name="Line 52">
                <a:extLst>
                  <a:ext uri="{FF2B5EF4-FFF2-40B4-BE49-F238E27FC236}">
                    <a16:creationId xmlns:a16="http://schemas.microsoft.com/office/drawing/2014/main" id="{A0D8C5B3-3C23-467A-A518-6FBA4C8CABE2}"/>
                  </a:ext>
                </a:extLst>
              </p:cNvPr>
              <p:cNvSpPr>
                <a:spLocks noChangeShapeType="1"/>
              </p:cNvSpPr>
              <p:nvPr/>
            </p:nvSpPr>
            <p:spPr bwMode="auto">
              <a:xfrm rot="10800000">
                <a:off x="3515" y="2189"/>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6" name="Line 53">
                <a:extLst>
                  <a:ext uri="{FF2B5EF4-FFF2-40B4-BE49-F238E27FC236}">
                    <a16:creationId xmlns:a16="http://schemas.microsoft.com/office/drawing/2014/main" id="{E7B3975E-E173-4DA0-A0EA-A7D21CFECB7F}"/>
                  </a:ext>
                </a:extLst>
              </p:cNvPr>
              <p:cNvSpPr>
                <a:spLocks noChangeShapeType="1"/>
              </p:cNvSpPr>
              <p:nvPr/>
            </p:nvSpPr>
            <p:spPr bwMode="auto">
              <a:xfrm rot="10800000">
                <a:off x="3515" y="1690"/>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7" name="Freeform 54">
                <a:extLst>
                  <a:ext uri="{FF2B5EF4-FFF2-40B4-BE49-F238E27FC236}">
                    <a16:creationId xmlns:a16="http://schemas.microsoft.com/office/drawing/2014/main" id="{40C803E4-2E68-4FEA-BC4F-3034DF5EDE1F}"/>
                  </a:ext>
                </a:extLst>
              </p:cNvPr>
              <p:cNvSpPr>
                <a:spLocks/>
              </p:cNvSpPr>
              <p:nvPr/>
            </p:nvSpPr>
            <p:spPr bwMode="auto">
              <a:xfrm rot="27000000">
                <a:off x="3786" y="484"/>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8" name="Line 55">
                <a:extLst>
                  <a:ext uri="{FF2B5EF4-FFF2-40B4-BE49-F238E27FC236}">
                    <a16:creationId xmlns:a16="http://schemas.microsoft.com/office/drawing/2014/main" id="{B4FA1520-4F73-49B7-A9CC-461BB0A8C642}"/>
                  </a:ext>
                </a:extLst>
              </p:cNvPr>
              <p:cNvSpPr>
                <a:spLocks noChangeShapeType="1"/>
              </p:cNvSpPr>
              <p:nvPr/>
            </p:nvSpPr>
            <p:spPr bwMode="auto">
              <a:xfrm rot="10800000">
                <a:off x="3515" y="710"/>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9" name="Text Box 56">
                <a:extLst>
                  <a:ext uri="{FF2B5EF4-FFF2-40B4-BE49-F238E27FC236}">
                    <a16:creationId xmlns:a16="http://schemas.microsoft.com/office/drawing/2014/main" id="{39308B85-78FC-46A8-AB9A-703B9BDDB6B8}"/>
                  </a:ext>
                </a:extLst>
              </p:cNvPr>
              <p:cNvSpPr txBox="1">
                <a:spLocks noChangeArrowheads="1"/>
              </p:cNvSpPr>
              <p:nvPr/>
            </p:nvSpPr>
            <p:spPr bwMode="auto">
              <a:xfrm>
                <a:off x="2214" y="3290"/>
                <a:ext cx="417" cy="1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180 m</a:t>
                </a:r>
              </a:p>
            </p:txBody>
          </p:sp>
          <p:sp>
            <p:nvSpPr>
              <p:cNvPr id="4120" name="Rectangle 57">
                <a:extLst>
                  <a:ext uri="{FF2B5EF4-FFF2-40B4-BE49-F238E27FC236}">
                    <a16:creationId xmlns:a16="http://schemas.microsoft.com/office/drawing/2014/main" id="{F8F27EE6-8CEF-4203-9BE0-E1CBF716C24D}"/>
                  </a:ext>
                </a:extLst>
              </p:cNvPr>
              <p:cNvSpPr>
                <a:spLocks noChangeArrowheads="1"/>
              </p:cNvSpPr>
              <p:nvPr/>
            </p:nvSpPr>
            <p:spPr bwMode="auto">
              <a:xfrm rot="-5400000">
                <a:off x="1247" y="619"/>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1" name="Rectangle 58">
                <a:extLst>
                  <a:ext uri="{FF2B5EF4-FFF2-40B4-BE49-F238E27FC236}">
                    <a16:creationId xmlns:a16="http://schemas.microsoft.com/office/drawing/2014/main" id="{D34883DC-942F-4519-BA9E-5318741195BE}"/>
                  </a:ext>
                </a:extLst>
              </p:cNvPr>
              <p:cNvSpPr>
                <a:spLocks noChangeArrowheads="1"/>
              </p:cNvSpPr>
              <p:nvPr/>
            </p:nvSpPr>
            <p:spPr bwMode="auto">
              <a:xfrm rot="-5400000">
                <a:off x="1247" y="1118"/>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2" name="Rectangle 59">
                <a:extLst>
                  <a:ext uri="{FF2B5EF4-FFF2-40B4-BE49-F238E27FC236}">
                    <a16:creationId xmlns:a16="http://schemas.microsoft.com/office/drawing/2014/main" id="{3C15AF73-420E-4775-8E35-914341647ECD}"/>
                  </a:ext>
                </a:extLst>
              </p:cNvPr>
              <p:cNvSpPr>
                <a:spLocks noChangeArrowheads="1"/>
              </p:cNvSpPr>
              <p:nvPr/>
            </p:nvSpPr>
            <p:spPr bwMode="auto">
              <a:xfrm rot="-5400000">
                <a:off x="1247" y="1617"/>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3" name="Rectangle 60">
                <a:extLst>
                  <a:ext uri="{FF2B5EF4-FFF2-40B4-BE49-F238E27FC236}">
                    <a16:creationId xmlns:a16="http://schemas.microsoft.com/office/drawing/2014/main" id="{B387E397-1DC9-4E6A-8ED8-80A96DB61484}"/>
                  </a:ext>
                </a:extLst>
              </p:cNvPr>
              <p:cNvSpPr>
                <a:spLocks noChangeArrowheads="1"/>
              </p:cNvSpPr>
              <p:nvPr/>
            </p:nvSpPr>
            <p:spPr bwMode="auto">
              <a:xfrm rot="-5400000">
                <a:off x="1247" y="2116"/>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4" name="Rectangle 61">
                <a:extLst>
                  <a:ext uri="{FF2B5EF4-FFF2-40B4-BE49-F238E27FC236}">
                    <a16:creationId xmlns:a16="http://schemas.microsoft.com/office/drawing/2014/main" id="{AE93643E-F434-49F4-98FD-0008E5044F2B}"/>
                  </a:ext>
                </a:extLst>
              </p:cNvPr>
              <p:cNvSpPr>
                <a:spLocks noChangeArrowheads="1"/>
              </p:cNvSpPr>
              <p:nvPr/>
            </p:nvSpPr>
            <p:spPr bwMode="auto">
              <a:xfrm rot="-5400000">
                <a:off x="1247" y="2615"/>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5" name="Rectangle 62">
                <a:extLst>
                  <a:ext uri="{FF2B5EF4-FFF2-40B4-BE49-F238E27FC236}">
                    <a16:creationId xmlns:a16="http://schemas.microsoft.com/office/drawing/2014/main" id="{8F358659-AB64-4AEA-9571-CF6A0197B264}"/>
                  </a:ext>
                </a:extLst>
              </p:cNvPr>
              <p:cNvSpPr>
                <a:spLocks noChangeArrowheads="1"/>
              </p:cNvSpPr>
              <p:nvPr/>
            </p:nvSpPr>
            <p:spPr bwMode="auto">
              <a:xfrm rot="-5400000">
                <a:off x="1519" y="619"/>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6" name="Rectangle 63">
                <a:extLst>
                  <a:ext uri="{FF2B5EF4-FFF2-40B4-BE49-F238E27FC236}">
                    <a16:creationId xmlns:a16="http://schemas.microsoft.com/office/drawing/2014/main" id="{C738836E-922B-4513-8136-D8A748F3C6F5}"/>
                  </a:ext>
                </a:extLst>
              </p:cNvPr>
              <p:cNvSpPr>
                <a:spLocks noChangeArrowheads="1"/>
              </p:cNvSpPr>
              <p:nvPr/>
            </p:nvSpPr>
            <p:spPr bwMode="auto">
              <a:xfrm rot="-5400000">
                <a:off x="1519" y="1118"/>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7" name="Rectangle 64">
                <a:extLst>
                  <a:ext uri="{FF2B5EF4-FFF2-40B4-BE49-F238E27FC236}">
                    <a16:creationId xmlns:a16="http://schemas.microsoft.com/office/drawing/2014/main" id="{69D6E087-F09B-4DDF-AEF2-FE134EB10318}"/>
                  </a:ext>
                </a:extLst>
              </p:cNvPr>
              <p:cNvSpPr>
                <a:spLocks noChangeArrowheads="1"/>
              </p:cNvSpPr>
              <p:nvPr/>
            </p:nvSpPr>
            <p:spPr bwMode="auto">
              <a:xfrm rot="-5400000">
                <a:off x="1519" y="1617"/>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0" name="Rectangle 65">
                <a:extLst>
                  <a:ext uri="{FF2B5EF4-FFF2-40B4-BE49-F238E27FC236}">
                    <a16:creationId xmlns:a16="http://schemas.microsoft.com/office/drawing/2014/main" id="{90D76414-A496-4EFD-8F5B-693A22E7CCE7}"/>
                  </a:ext>
                </a:extLst>
              </p:cNvPr>
              <p:cNvSpPr>
                <a:spLocks noChangeArrowheads="1"/>
              </p:cNvSpPr>
              <p:nvPr/>
            </p:nvSpPr>
            <p:spPr bwMode="auto">
              <a:xfrm rot="-5400000">
                <a:off x="1519" y="2116"/>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1" name="Rectangle 66">
                <a:extLst>
                  <a:ext uri="{FF2B5EF4-FFF2-40B4-BE49-F238E27FC236}">
                    <a16:creationId xmlns:a16="http://schemas.microsoft.com/office/drawing/2014/main" id="{BF72E9AD-AC9B-40D9-9226-9EFDBEC2BDE0}"/>
                  </a:ext>
                </a:extLst>
              </p:cNvPr>
              <p:cNvSpPr>
                <a:spLocks noChangeArrowheads="1"/>
              </p:cNvSpPr>
              <p:nvPr/>
            </p:nvSpPr>
            <p:spPr bwMode="auto">
              <a:xfrm rot="-5400000">
                <a:off x="1519" y="2615"/>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2" name="Rectangle 67">
                <a:extLst>
                  <a:ext uri="{FF2B5EF4-FFF2-40B4-BE49-F238E27FC236}">
                    <a16:creationId xmlns:a16="http://schemas.microsoft.com/office/drawing/2014/main" id="{E50A53C4-39C2-485C-8578-6EFD36405876}"/>
                  </a:ext>
                </a:extLst>
              </p:cNvPr>
              <p:cNvSpPr>
                <a:spLocks noChangeArrowheads="1"/>
              </p:cNvSpPr>
              <p:nvPr/>
            </p:nvSpPr>
            <p:spPr bwMode="auto">
              <a:xfrm rot="-5400000">
                <a:off x="3288" y="619"/>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3" name="Rectangle 68">
                <a:extLst>
                  <a:ext uri="{FF2B5EF4-FFF2-40B4-BE49-F238E27FC236}">
                    <a16:creationId xmlns:a16="http://schemas.microsoft.com/office/drawing/2014/main" id="{ED8A8B15-D4A2-4BD4-BC19-20978A6E656A}"/>
                  </a:ext>
                </a:extLst>
              </p:cNvPr>
              <p:cNvSpPr>
                <a:spLocks noChangeArrowheads="1"/>
              </p:cNvSpPr>
              <p:nvPr/>
            </p:nvSpPr>
            <p:spPr bwMode="auto">
              <a:xfrm rot="-5400000">
                <a:off x="3288" y="1118"/>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4" name="Rectangle 69">
                <a:extLst>
                  <a:ext uri="{FF2B5EF4-FFF2-40B4-BE49-F238E27FC236}">
                    <a16:creationId xmlns:a16="http://schemas.microsoft.com/office/drawing/2014/main" id="{34353818-CC9F-4191-ADE6-6C20C577FC6E}"/>
                  </a:ext>
                </a:extLst>
              </p:cNvPr>
              <p:cNvSpPr>
                <a:spLocks noChangeArrowheads="1"/>
              </p:cNvSpPr>
              <p:nvPr/>
            </p:nvSpPr>
            <p:spPr bwMode="auto">
              <a:xfrm rot="-5400000">
                <a:off x="3288" y="1617"/>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5" name="Rectangle 70">
                <a:extLst>
                  <a:ext uri="{FF2B5EF4-FFF2-40B4-BE49-F238E27FC236}">
                    <a16:creationId xmlns:a16="http://schemas.microsoft.com/office/drawing/2014/main" id="{62D688AE-141C-447B-8F86-6D301CEB19C5}"/>
                  </a:ext>
                </a:extLst>
              </p:cNvPr>
              <p:cNvSpPr>
                <a:spLocks noChangeArrowheads="1"/>
              </p:cNvSpPr>
              <p:nvPr/>
            </p:nvSpPr>
            <p:spPr bwMode="auto">
              <a:xfrm rot="-5400000">
                <a:off x="3288" y="2116"/>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6" name="Rectangle 71">
                <a:extLst>
                  <a:ext uri="{FF2B5EF4-FFF2-40B4-BE49-F238E27FC236}">
                    <a16:creationId xmlns:a16="http://schemas.microsoft.com/office/drawing/2014/main" id="{78AF68DD-ADA6-4ECB-A522-A4F1A2DAF47B}"/>
                  </a:ext>
                </a:extLst>
              </p:cNvPr>
              <p:cNvSpPr>
                <a:spLocks noChangeArrowheads="1"/>
              </p:cNvSpPr>
              <p:nvPr/>
            </p:nvSpPr>
            <p:spPr bwMode="auto">
              <a:xfrm rot="-5400000">
                <a:off x="3288" y="2615"/>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7" name="Rectangle 72">
                <a:extLst>
                  <a:ext uri="{FF2B5EF4-FFF2-40B4-BE49-F238E27FC236}">
                    <a16:creationId xmlns:a16="http://schemas.microsoft.com/office/drawing/2014/main" id="{8E11D2BB-750A-48B5-89F3-08D1ABB263EE}"/>
                  </a:ext>
                </a:extLst>
              </p:cNvPr>
              <p:cNvSpPr>
                <a:spLocks noChangeArrowheads="1"/>
              </p:cNvSpPr>
              <p:nvPr/>
            </p:nvSpPr>
            <p:spPr bwMode="auto">
              <a:xfrm rot="-5400000">
                <a:off x="3560" y="619"/>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8" name="Rectangle 73">
                <a:extLst>
                  <a:ext uri="{FF2B5EF4-FFF2-40B4-BE49-F238E27FC236}">
                    <a16:creationId xmlns:a16="http://schemas.microsoft.com/office/drawing/2014/main" id="{70C39906-3E2B-464D-97F8-33A4F3DF1033}"/>
                  </a:ext>
                </a:extLst>
              </p:cNvPr>
              <p:cNvSpPr>
                <a:spLocks noChangeArrowheads="1"/>
              </p:cNvSpPr>
              <p:nvPr/>
            </p:nvSpPr>
            <p:spPr bwMode="auto">
              <a:xfrm rot="-5400000">
                <a:off x="3560" y="1118"/>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9" name="Rectangle 74">
                <a:extLst>
                  <a:ext uri="{FF2B5EF4-FFF2-40B4-BE49-F238E27FC236}">
                    <a16:creationId xmlns:a16="http://schemas.microsoft.com/office/drawing/2014/main" id="{4DB16D70-30E7-42FF-A94B-A1B33288272A}"/>
                  </a:ext>
                </a:extLst>
              </p:cNvPr>
              <p:cNvSpPr>
                <a:spLocks noChangeArrowheads="1"/>
              </p:cNvSpPr>
              <p:nvPr/>
            </p:nvSpPr>
            <p:spPr bwMode="auto">
              <a:xfrm rot="-5400000">
                <a:off x="3560" y="1617"/>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70" name="Rectangle 75">
                <a:extLst>
                  <a:ext uri="{FF2B5EF4-FFF2-40B4-BE49-F238E27FC236}">
                    <a16:creationId xmlns:a16="http://schemas.microsoft.com/office/drawing/2014/main" id="{B6F96E77-A980-4E86-96A9-B3C3710BB583}"/>
                  </a:ext>
                </a:extLst>
              </p:cNvPr>
              <p:cNvSpPr>
                <a:spLocks noChangeArrowheads="1"/>
              </p:cNvSpPr>
              <p:nvPr/>
            </p:nvSpPr>
            <p:spPr bwMode="auto">
              <a:xfrm rot="-5400000">
                <a:off x="3560" y="2116"/>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71" name="Rectangle 76">
                <a:extLst>
                  <a:ext uri="{FF2B5EF4-FFF2-40B4-BE49-F238E27FC236}">
                    <a16:creationId xmlns:a16="http://schemas.microsoft.com/office/drawing/2014/main" id="{629FD5C6-AC77-4D51-8F1B-C27F8F7BC90D}"/>
                  </a:ext>
                </a:extLst>
              </p:cNvPr>
              <p:cNvSpPr>
                <a:spLocks noChangeArrowheads="1"/>
              </p:cNvSpPr>
              <p:nvPr/>
            </p:nvSpPr>
            <p:spPr bwMode="auto">
              <a:xfrm rot="-5400000">
                <a:off x="3560" y="2615"/>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grpSp>
        <p:cxnSp>
          <p:nvCxnSpPr>
            <p:cNvPr id="79" name="Straight Arrow Connector 78">
              <a:extLst>
                <a:ext uri="{FF2B5EF4-FFF2-40B4-BE49-F238E27FC236}">
                  <a16:creationId xmlns:a16="http://schemas.microsoft.com/office/drawing/2014/main" id="{5563E6AF-F1C9-44B0-9EE9-B370DB7A5B35}"/>
                </a:ext>
              </a:extLst>
            </p:cNvPr>
            <p:cNvCxnSpPr>
              <a:cxnSpLocks/>
            </p:cNvCxnSpPr>
            <p:nvPr/>
          </p:nvCxnSpPr>
          <p:spPr>
            <a:xfrm flipV="1">
              <a:off x="7918740" y="1376327"/>
              <a:ext cx="0" cy="36079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2A08556-31CD-4138-847C-C900144C1CE8}"/>
                </a:ext>
              </a:extLst>
            </p:cNvPr>
            <p:cNvCxnSpPr>
              <a:cxnSpLocks/>
              <a:stCxn id="3" idx="1"/>
              <a:endCxn id="3" idx="0"/>
            </p:cNvCxnSpPr>
            <p:nvPr/>
          </p:nvCxnSpPr>
          <p:spPr>
            <a:xfrm flipH="1" flipV="1">
              <a:off x="1512563" y="5118218"/>
              <a:ext cx="6154458" cy="14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64" name="Slide Number Placeholder 63">
            <a:extLst>
              <a:ext uri="{FF2B5EF4-FFF2-40B4-BE49-F238E27FC236}">
                <a16:creationId xmlns:a16="http://schemas.microsoft.com/office/drawing/2014/main" id="{914DC673-90B9-4B18-B973-25B3C462293C}"/>
              </a:ext>
            </a:extLst>
          </p:cNvPr>
          <p:cNvSpPr>
            <a:spLocks noGrp="1"/>
          </p:cNvSpPr>
          <p:nvPr>
            <p:ph type="sldNum" sz="quarter" idx="12"/>
          </p:nvPr>
        </p:nvSpPr>
        <p:spPr/>
        <p:txBody>
          <a:bodyPr/>
          <a:lstStyle/>
          <a:p>
            <a:fld id="{00865948-8B76-4A50-B7DB-B45DBE1BD062}" type="slidenum">
              <a:rPr lang="fr-CH" smtClean="0"/>
              <a:t>32</a:t>
            </a:fld>
            <a:endParaRPr lang="fr-CH"/>
          </a:p>
        </p:txBody>
      </p:sp>
    </p:spTree>
    <p:extLst>
      <p:ext uri="{BB962C8B-B14F-4D97-AF65-F5344CB8AC3E}">
        <p14:creationId xmlns:p14="http://schemas.microsoft.com/office/powerpoint/2010/main" val="491333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ganization Chart 3">
            <a:extLst>
              <a:ext uri="{FF2B5EF4-FFF2-40B4-BE49-F238E27FC236}">
                <a16:creationId xmlns:a16="http://schemas.microsoft.com/office/drawing/2014/main" id="{27E0ACB9-FBA0-45F9-83DB-C8F079016589}"/>
              </a:ext>
            </a:extLst>
          </p:cNvPr>
          <p:cNvGrpSpPr>
            <a:grpSpLocks/>
          </p:cNvGrpSpPr>
          <p:nvPr/>
        </p:nvGrpSpPr>
        <p:grpSpPr bwMode="auto">
          <a:xfrm>
            <a:off x="914400" y="978144"/>
            <a:ext cx="6840021" cy="4081536"/>
            <a:chOff x="203" y="528"/>
            <a:chExt cx="4954" cy="3340"/>
          </a:xfrm>
        </p:grpSpPr>
        <p:graphicFrame>
          <p:nvGraphicFramePr>
            <p:cNvPr id="5169" name="Diagram 5168">
              <a:extLst>
                <a:ext uri="{FF2B5EF4-FFF2-40B4-BE49-F238E27FC236}">
                  <a16:creationId xmlns:a16="http://schemas.microsoft.com/office/drawing/2014/main" id="{D344A922-431E-4BF3-86FE-71A627BE7580}"/>
                </a:ext>
              </a:extLst>
            </p:cNvPr>
            <p:cNvGraphicFramePr/>
            <p:nvPr>
              <p:extLst>
                <p:ext uri="{D42A27DB-BD31-4B8C-83A1-F6EECF244321}">
                  <p14:modId xmlns:p14="http://schemas.microsoft.com/office/powerpoint/2010/main" val="2860980165"/>
                </p:ext>
              </p:extLst>
            </p:nvPr>
          </p:nvGraphicFramePr>
          <p:xfrm>
            <a:off x="203" y="528"/>
            <a:ext cx="4718" cy="3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Box 7">
              <a:extLst>
                <a:ext uri="{FF2B5EF4-FFF2-40B4-BE49-F238E27FC236}">
                  <a16:creationId xmlns:a16="http://schemas.microsoft.com/office/drawing/2014/main" id="{F1DD6E6D-DA44-405E-8E57-6080DDE3F2EC}"/>
                </a:ext>
              </a:extLst>
            </p:cNvPr>
            <p:cNvSpPr txBox="1">
              <a:spLocks noChangeArrowheads="1"/>
            </p:cNvSpPr>
            <p:nvPr/>
          </p:nvSpPr>
          <p:spPr bwMode="auto">
            <a:xfrm>
              <a:off x="4613" y="1948"/>
              <a:ext cx="544" cy="1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s-ES" sz="2000" b="0" i="0" u="none" strike="noStrike" cap="none" normalizeH="0" baseline="0">
                  <a:ln>
                    <a:noFill/>
                  </a:ln>
                  <a:latin typeface="Times New Roman" panose="02020603050405020304" pitchFamily="18" charset="0"/>
                  <a:ea typeface="SimSun" panose="02010600030101010101" pitchFamily="2" charset="-122"/>
                  <a:cs typeface="Arial" panose="020B0604020202020204" pitchFamily="34" charset="0"/>
                </a:rPr>
                <a:t>160 m</a:t>
              </a:r>
            </a:p>
          </p:txBody>
        </p:sp>
        <p:sp>
          <p:nvSpPr>
            <p:cNvPr id="6" name="Line 8">
              <a:extLst>
                <a:ext uri="{FF2B5EF4-FFF2-40B4-BE49-F238E27FC236}">
                  <a16:creationId xmlns:a16="http://schemas.microsoft.com/office/drawing/2014/main" id="{E21E527B-4693-4E1A-9E85-A933CF1A1970}"/>
                </a:ext>
              </a:extLst>
            </p:cNvPr>
            <p:cNvSpPr>
              <a:spLocks noChangeShapeType="1"/>
            </p:cNvSpPr>
            <p:nvPr/>
          </p:nvSpPr>
          <p:spPr bwMode="auto">
            <a:xfrm flipV="1">
              <a:off x="1382" y="755"/>
              <a:ext cx="1" cy="2586"/>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7" name="Text Box 9">
              <a:extLst>
                <a:ext uri="{FF2B5EF4-FFF2-40B4-BE49-F238E27FC236}">
                  <a16:creationId xmlns:a16="http://schemas.microsoft.com/office/drawing/2014/main" id="{8C74C94D-BF2A-43DC-8E2A-122B16CBB3E4}"/>
                </a:ext>
              </a:extLst>
            </p:cNvPr>
            <p:cNvSpPr txBox="1">
              <a:spLocks noChangeArrowheads="1"/>
            </p:cNvSpPr>
            <p:nvPr/>
          </p:nvSpPr>
          <p:spPr bwMode="auto">
            <a:xfrm>
              <a:off x="2234" y="3483"/>
              <a:ext cx="564" cy="1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s-ES" sz="2000" b="0" i="0" u="none" strike="noStrike" cap="none" normalizeH="0" baseline="0">
                  <a:ln>
                    <a:noFill/>
                  </a:ln>
                  <a:latin typeface="Times New Roman" panose="02020603050405020304" pitchFamily="18" charset="0"/>
                  <a:ea typeface="SimSun" panose="02010600030101010101" pitchFamily="2" charset="-122"/>
                  <a:cs typeface="Arial" panose="020B0604020202020204" pitchFamily="34" charset="0"/>
                </a:rPr>
                <a:t>180 m</a:t>
              </a:r>
            </a:p>
          </p:txBody>
        </p:sp>
        <p:sp>
          <p:nvSpPr>
            <p:cNvPr id="8" name="Rectangle 10">
              <a:extLst>
                <a:ext uri="{FF2B5EF4-FFF2-40B4-BE49-F238E27FC236}">
                  <a16:creationId xmlns:a16="http://schemas.microsoft.com/office/drawing/2014/main" id="{353F8409-4673-4EF6-9B39-6E652DC2473D}"/>
                </a:ext>
              </a:extLst>
            </p:cNvPr>
            <p:cNvSpPr>
              <a:spLocks noChangeArrowheads="1"/>
            </p:cNvSpPr>
            <p:nvPr/>
          </p:nvSpPr>
          <p:spPr bwMode="auto">
            <a:xfrm>
              <a:off x="430" y="755"/>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9" name="Rectangle 11">
              <a:extLst>
                <a:ext uri="{FF2B5EF4-FFF2-40B4-BE49-F238E27FC236}">
                  <a16:creationId xmlns:a16="http://schemas.microsoft.com/office/drawing/2014/main" id="{D8DD6E91-F2FD-4B79-82D8-DEA275367DC8}"/>
                </a:ext>
              </a:extLst>
            </p:cNvPr>
            <p:cNvSpPr>
              <a:spLocks noChangeArrowheads="1"/>
            </p:cNvSpPr>
            <p:nvPr/>
          </p:nvSpPr>
          <p:spPr bwMode="auto">
            <a:xfrm>
              <a:off x="612" y="936"/>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 name="Rectangle 12">
              <a:extLst>
                <a:ext uri="{FF2B5EF4-FFF2-40B4-BE49-F238E27FC236}">
                  <a16:creationId xmlns:a16="http://schemas.microsoft.com/office/drawing/2014/main" id="{B4085EF4-2C1A-48A9-AC92-A722C321C119}"/>
                </a:ext>
              </a:extLst>
            </p:cNvPr>
            <p:cNvSpPr>
              <a:spLocks noChangeArrowheads="1"/>
            </p:cNvSpPr>
            <p:nvPr/>
          </p:nvSpPr>
          <p:spPr bwMode="auto">
            <a:xfrm>
              <a:off x="431" y="143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1" name="Rectangle 13">
              <a:extLst>
                <a:ext uri="{FF2B5EF4-FFF2-40B4-BE49-F238E27FC236}">
                  <a16:creationId xmlns:a16="http://schemas.microsoft.com/office/drawing/2014/main" id="{F080377A-ECDE-42D3-A89B-CD48D2A6EF0B}"/>
                </a:ext>
              </a:extLst>
            </p:cNvPr>
            <p:cNvSpPr>
              <a:spLocks noChangeArrowheads="1"/>
            </p:cNvSpPr>
            <p:nvPr/>
          </p:nvSpPr>
          <p:spPr bwMode="auto">
            <a:xfrm>
              <a:off x="613" y="161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2" name="Rectangle 14">
              <a:extLst>
                <a:ext uri="{FF2B5EF4-FFF2-40B4-BE49-F238E27FC236}">
                  <a16:creationId xmlns:a16="http://schemas.microsoft.com/office/drawing/2014/main" id="{FB7906FB-099A-4A55-8A16-9B5A7A404854}"/>
                </a:ext>
              </a:extLst>
            </p:cNvPr>
            <p:cNvSpPr>
              <a:spLocks noChangeArrowheads="1"/>
            </p:cNvSpPr>
            <p:nvPr/>
          </p:nvSpPr>
          <p:spPr bwMode="auto">
            <a:xfrm>
              <a:off x="431" y="211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3" name="Rectangle 15">
              <a:extLst>
                <a:ext uri="{FF2B5EF4-FFF2-40B4-BE49-F238E27FC236}">
                  <a16:creationId xmlns:a16="http://schemas.microsoft.com/office/drawing/2014/main" id="{666F3EC9-758F-48FA-A08F-0F33DF0CE030}"/>
                </a:ext>
              </a:extLst>
            </p:cNvPr>
            <p:cNvSpPr>
              <a:spLocks noChangeArrowheads="1"/>
            </p:cNvSpPr>
            <p:nvPr/>
          </p:nvSpPr>
          <p:spPr bwMode="auto">
            <a:xfrm>
              <a:off x="613" y="229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4" name="Rectangle 16">
              <a:extLst>
                <a:ext uri="{FF2B5EF4-FFF2-40B4-BE49-F238E27FC236}">
                  <a16:creationId xmlns:a16="http://schemas.microsoft.com/office/drawing/2014/main" id="{650DF8BE-2015-408C-B7D8-3BD5811C6452}"/>
                </a:ext>
              </a:extLst>
            </p:cNvPr>
            <p:cNvSpPr>
              <a:spLocks noChangeArrowheads="1"/>
            </p:cNvSpPr>
            <p:nvPr/>
          </p:nvSpPr>
          <p:spPr bwMode="auto">
            <a:xfrm>
              <a:off x="431" y="279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5" name="Rectangle 17">
              <a:extLst>
                <a:ext uri="{FF2B5EF4-FFF2-40B4-BE49-F238E27FC236}">
                  <a16:creationId xmlns:a16="http://schemas.microsoft.com/office/drawing/2014/main" id="{3E02F50E-6D34-4B5F-A8EC-1777AFD224C4}"/>
                </a:ext>
              </a:extLst>
            </p:cNvPr>
            <p:cNvSpPr>
              <a:spLocks noChangeArrowheads="1"/>
            </p:cNvSpPr>
            <p:nvPr/>
          </p:nvSpPr>
          <p:spPr bwMode="auto">
            <a:xfrm>
              <a:off x="613" y="297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6" name="Rectangle 18">
              <a:extLst>
                <a:ext uri="{FF2B5EF4-FFF2-40B4-BE49-F238E27FC236}">
                  <a16:creationId xmlns:a16="http://schemas.microsoft.com/office/drawing/2014/main" id="{EA1A1325-B133-425D-BBEA-666DB9139243}"/>
                </a:ext>
              </a:extLst>
            </p:cNvPr>
            <p:cNvSpPr>
              <a:spLocks noChangeArrowheads="1"/>
            </p:cNvSpPr>
            <p:nvPr/>
          </p:nvSpPr>
          <p:spPr bwMode="auto">
            <a:xfrm>
              <a:off x="1472" y="755"/>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7" name="Rectangle 19">
              <a:extLst>
                <a:ext uri="{FF2B5EF4-FFF2-40B4-BE49-F238E27FC236}">
                  <a16:creationId xmlns:a16="http://schemas.microsoft.com/office/drawing/2014/main" id="{9FE78051-AEF4-4BC7-B63D-83A5E776B66E}"/>
                </a:ext>
              </a:extLst>
            </p:cNvPr>
            <p:cNvSpPr>
              <a:spLocks noChangeArrowheads="1"/>
            </p:cNvSpPr>
            <p:nvPr/>
          </p:nvSpPr>
          <p:spPr bwMode="auto">
            <a:xfrm>
              <a:off x="1654" y="936"/>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8" name="Rectangle 20">
              <a:extLst>
                <a:ext uri="{FF2B5EF4-FFF2-40B4-BE49-F238E27FC236}">
                  <a16:creationId xmlns:a16="http://schemas.microsoft.com/office/drawing/2014/main" id="{6A72E813-4DDF-482D-994C-9DDC32922908}"/>
                </a:ext>
              </a:extLst>
            </p:cNvPr>
            <p:cNvSpPr>
              <a:spLocks noChangeArrowheads="1"/>
            </p:cNvSpPr>
            <p:nvPr/>
          </p:nvSpPr>
          <p:spPr bwMode="auto">
            <a:xfrm>
              <a:off x="1473" y="143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9" name="Rectangle 21">
              <a:extLst>
                <a:ext uri="{FF2B5EF4-FFF2-40B4-BE49-F238E27FC236}">
                  <a16:creationId xmlns:a16="http://schemas.microsoft.com/office/drawing/2014/main" id="{E820FA58-87D8-450F-A96B-ED2BAC411FE5}"/>
                </a:ext>
              </a:extLst>
            </p:cNvPr>
            <p:cNvSpPr>
              <a:spLocks noChangeArrowheads="1"/>
            </p:cNvSpPr>
            <p:nvPr/>
          </p:nvSpPr>
          <p:spPr bwMode="auto">
            <a:xfrm>
              <a:off x="1655" y="161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0" name="Rectangle 22">
              <a:extLst>
                <a:ext uri="{FF2B5EF4-FFF2-40B4-BE49-F238E27FC236}">
                  <a16:creationId xmlns:a16="http://schemas.microsoft.com/office/drawing/2014/main" id="{9E904EDF-5C75-4E8A-A3C8-1C6FE9847A6A}"/>
                </a:ext>
              </a:extLst>
            </p:cNvPr>
            <p:cNvSpPr>
              <a:spLocks noChangeArrowheads="1"/>
            </p:cNvSpPr>
            <p:nvPr/>
          </p:nvSpPr>
          <p:spPr bwMode="auto">
            <a:xfrm>
              <a:off x="1473" y="211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1" name="Rectangle 23">
              <a:extLst>
                <a:ext uri="{FF2B5EF4-FFF2-40B4-BE49-F238E27FC236}">
                  <a16:creationId xmlns:a16="http://schemas.microsoft.com/office/drawing/2014/main" id="{60A5043D-43B7-4784-B3AC-E5D928CB5ED1}"/>
                </a:ext>
              </a:extLst>
            </p:cNvPr>
            <p:cNvSpPr>
              <a:spLocks noChangeArrowheads="1"/>
            </p:cNvSpPr>
            <p:nvPr/>
          </p:nvSpPr>
          <p:spPr bwMode="auto">
            <a:xfrm>
              <a:off x="1655" y="229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2" name="Rectangle 24">
              <a:extLst>
                <a:ext uri="{FF2B5EF4-FFF2-40B4-BE49-F238E27FC236}">
                  <a16:creationId xmlns:a16="http://schemas.microsoft.com/office/drawing/2014/main" id="{2597F96F-1670-42E9-BC5F-560AFDCA0E83}"/>
                </a:ext>
              </a:extLst>
            </p:cNvPr>
            <p:cNvSpPr>
              <a:spLocks noChangeArrowheads="1"/>
            </p:cNvSpPr>
            <p:nvPr/>
          </p:nvSpPr>
          <p:spPr bwMode="auto">
            <a:xfrm>
              <a:off x="1473" y="279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3" name="Rectangle 25">
              <a:extLst>
                <a:ext uri="{FF2B5EF4-FFF2-40B4-BE49-F238E27FC236}">
                  <a16:creationId xmlns:a16="http://schemas.microsoft.com/office/drawing/2014/main" id="{223D4F8D-465B-4E81-A42E-77FF7F9EDF84}"/>
                </a:ext>
              </a:extLst>
            </p:cNvPr>
            <p:cNvSpPr>
              <a:spLocks noChangeArrowheads="1"/>
            </p:cNvSpPr>
            <p:nvPr/>
          </p:nvSpPr>
          <p:spPr bwMode="auto">
            <a:xfrm>
              <a:off x="1655" y="297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4" name="Rectangle 26">
              <a:extLst>
                <a:ext uri="{FF2B5EF4-FFF2-40B4-BE49-F238E27FC236}">
                  <a16:creationId xmlns:a16="http://schemas.microsoft.com/office/drawing/2014/main" id="{E67E4F4D-1532-4AF2-925B-D5AACE46AB90}"/>
                </a:ext>
              </a:extLst>
            </p:cNvPr>
            <p:cNvSpPr>
              <a:spLocks noChangeArrowheads="1"/>
            </p:cNvSpPr>
            <p:nvPr/>
          </p:nvSpPr>
          <p:spPr bwMode="auto">
            <a:xfrm>
              <a:off x="2516" y="755"/>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5" name="Rectangle 27">
              <a:extLst>
                <a:ext uri="{FF2B5EF4-FFF2-40B4-BE49-F238E27FC236}">
                  <a16:creationId xmlns:a16="http://schemas.microsoft.com/office/drawing/2014/main" id="{0FB95EC6-9CBE-4D7A-BCCE-07BC75660906}"/>
                </a:ext>
              </a:extLst>
            </p:cNvPr>
            <p:cNvSpPr>
              <a:spLocks noChangeArrowheads="1"/>
            </p:cNvSpPr>
            <p:nvPr/>
          </p:nvSpPr>
          <p:spPr bwMode="auto">
            <a:xfrm>
              <a:off x="2698" y="936"/>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6" name="Rectangle 28">
              <a:extLst>
                <a:ext uri="{FF2B5EF4-FFF2-40B4-BE49-F238E27FC236}">
                  <a16:creationId xmlns:a16="http://schemas.microsoft.com/office/drawing/2014/main" id="{C4B45511-B4E0-4086-BD8C-504452FF9AC4}"/>
                </a:ext>
              </a:extLst>
            </p:cNvPr>
            <p:cNvSpPr>
              <a:spLocks noChangeArrowheads="1"/>
            </p:cNvSpPr>
            <p:nvPr/>
          </p:nvSpPr>
          <p:spPr bwMode="auto">
            <a:xfrm>
              <a:off x="2517" y="143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7" name="Rectangle 29">
              <a:extLst>
                <a:ext uri="{FF2B5EF4-FFF2-40B4-BE49-F238E27FC236}">
                  <a16:creationId xmlns:a16="http://schemas.microsoft.com/office/drawing/2014/main" id="{BC491B96-B461-4BBC-A5AC-720B0EDBB356}"/>
                </a:ext>
              </a:extLst>
            </p:cNvPr>
            <p:cNvSpPr>
              <a:spLocks noChangeArrowheads="1"/>
            </p:cNvSpPr>
            <p:nvPr/>
          </p:nvSpPr>
          <p:spPr bwMode="auto">
            <a:xfrm>
              <a:off x="2699" y="161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8" name="Rectangle 30">
              <a:extLst>
                <a:ext uri="{FF2B5EF4-FFF2-40B4-BE49-F238E27FC236}">
                  <a16:creationId xmlns:a16="http://schemas.microsoft.com/office/drawing/2014/main" id="{1B9F1AFA-F5F1-4D09-8E57-A5B3347EDA69}"/>
                </a:ext>
              </a:extLst>
            </p:cNvPr>
            <p:cNvSpPr>
              <a:spLocks noChangeArrowheads="1"/>
            </p:cNvSpPr>
            <p:nvPr/>
          </p:nvSpPr>
          <p:spPr bwMode="auto">
            <a:xfrm>
              <a:off x="2517" y="211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9" name="Rectangle 31">
              <a:extLst>
                <a:ext uri="{FF2B5EF4-FFF2-40B4-BE49-F238E27FC236}">
                  <a16:creationId xmlns:a16="http://schemas.microsoft.com/office/drawing/2014/main" id="{E4E8F1A8-106A-4B4C-8293-E5CA33B057B4}"/>
                </a:ext>
              </a:extLst>
            </p:cNvPr>
            <p:cNvSpPr>
              <a:spLocks noChangeArrowheads="1"/>
            </p:cNvSpPr>
            <p:nvPr/>
          </p:nvSpPr>
          <p:spPr bwMode="auto">
            <a:xfrm>
              <a:off x="2699" y="229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0" name="Rectangle 32">
              <a:extLst>
                <a:ext uri="{FF2B5EF4-FFF2-40B4-BE49-F238E27FC236}">
                  <a16:creationId xmlns:a16="http://schemas.microsoft.com/office/drawing/2014/main" id="{29331E47-F4E1-449E-8F88-8E1D03F8E334}"/>
                </a:ext>
              </a:extLst>
            </p:cNvPr>
            <p:cNvSpPr>
              <a:spLocks noChangeArrowheads="1"/>
            </p:cNvSpPr>
            <p:nvPr/>
          </p:nvSpPr>
          <p:spPr bwMode="auto">
            <a:xfrm>
              <a:off x="2517" y="279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1" name="Rectangle 33">
              <a:extLst>
                <a:ext uri="{FF2B5EF4-FFF2-40B4-BE49-F238E27FC236}">
                  <a16:creationId xmlns:a16="http://schemas.microsoft.com/office/drawing/2014/main" id="{C9F50F7E-3BA4-4786-8255-9E71E1D104BE}"/>
                </a:ext>
              </a:extLst>
            </p:cNvPr>
            <p:cNvSpPr>
              <a:spLocks noChangeArrowheads="1"/>
            </p:cNvSpPr>
            <p:nvPr/>
          </p:nvSpPr>
          <p:spPr bwMode="auto">
            <a:xfrm>
              <a:off x="2699" y="297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2" name="Rectangle 34">
              <a:extLst>
                <a:ext uri="{FF2B5EF4-FFF2-40B4-BE49-F238E27FC236}">
                  <a16:creationId xmlns:a16="http://schemas.microsoft.com/office/drawing/2014/main" id="{AC647785-1D6E-4055-A88D-E7C908846DD1}"/>
                </a:ext>
              </a:extLst>
            </p:cNvPr>
            <p:cNvSpPr>
              <a:spLocks noChangeArrowheads="1"/>
            </p:cNvSpPr>
            <p:nvPr/>
          </p:nvSpPr>
          <p:spPr bwMode="auto">
            <a:xfrm>
              <a:off x="3559" y="755"/>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3" name="Rectangle 35">
              <a:extLst>
                <a:ext uri="{FF2B5EF4-FFF2-40B4-BE49-F238E27FC236}">
                  <a16:creationId xmlns:a16="http://schemas.microsoft.com/office/drawing/2014/main" id="{C2CCAA5A-788D-483E-831A-B9543A495FB8}"/>
                </a:ext>
              </a:extLst>
            </p:cNvPr>
            <p:cNvSpPr>
              <a:spLocks noChangeArrowheads="1"/>
            </p:cNvSpPr>
            <p:nvPr/>
          </p:nvSpPr>
          <p:spPr bwMode="auto">
            <a:xfrm>
              <a:off x="3741" y="936"/>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4" name="Rectangle 36">
              <a:extLst>
                <a:ext uri="{FF2B5EF4-FFF2-40B4-BE49-F238E27FC236}">
                  <a16:creationId xmlns:a16="http://schemas.microsoft.com/office/drawing/2014/main" id="{B4086F95-A41E-4FC6-A399-85C9C74E5557}"/>
                </a:ext>
              </a:extLst>
            </p:cNvPr>
            <p:cNvSpPr>
              <a:spLocks noChangeArrowheads="1"/>
            </p:cNvSpPr>
            <p:nvPr/>
          </p:nvSpPr>
          <p:spPr bwMode="auto">
            <a:xfrm>
              <a:off x="3560" y="143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5" name="Rectangle 37">
              <a:extLst>
                <a:ext uri="{FF2B5EF4-FFF2-40B4-BE49-F238E27FC236}">
                  <a16:creationId xmlns:a16="http://schemas.microsoft.com/office/drawing/2014/main" id="{0E170014-C49E-461F-910D-4824F9F97B64}"/>
                </a:ext>
              </a:extLst>
            </p:cNvPr>
            <p:cNvSpPr>
              <a:spLocks noChangeArrowheads="1"/>
            </p:cNvSpPr>
            <p:nvPr/>
          </p:nvSpPr>
          <p:spPr bwMode="auto">
            <a:xfrm>
              <a:off x="3742" y="161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6" name="Rectangle 38">
              <a:extLst>
                <a:ext uri="{FF2B5EF4-FFF2-40B4-BE49-F238E27FC236}">
                  <a16:creationId xmlns:a16="http://schemas.microsoft.com/office/drawing/2014/main" id="{82ACBB05-4AD9-4A6E-8615-141EA1176C81}"/>
                </a:ext>
              </a:extLst>
            </p:cNvPr>
            <p:cNvSpPr>
              <a:spLocks noChangeArrowheads="1"/>
            </p:cNvSpPr>
            <p:nvPr/>
          </p:nvSpPr>
          <p:spPr bwMode="auto">
            <a:xfrm>
              <a:off x="3560" y="211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7" name="Rectangle 39">
              <a:extLst>
                <a:ext uri="{FF2B5EF4-FFF2-40B4-BE49-F238E27FC236}">
                  <a16:creationId xmlns:a16="http://schemas.microsoft.com/office/drawing/2014/main" id="{12219CE8-384B-4F2C-8B18-DB8FFFFFCE44}"/>
                </a:ext>
              </a:extLst>
            </p:cNvPr>
            <p:cNvSpPr>
              <a:spLocks noChangeArrowheads="1"/>
            </p:cNvSpPr>
            <p:nvPr/>
          </p:nvSpPr>
          <p:spPr bwMode="auto">
            <a:xfrm>
              <a:off x="3742" y="229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8" name="Rectangle 40">
              <a:extLst>
                <a:ext uri="{FF2B5EF4-FFF2-40B4-BE49-F238E27FC236}">
                  <a16:creationId xmlns:a16="http://schemas.microsoft.com/office/drawing/2014/main" id="{ED4F0426-C145-400C-BE35-FD67E6D8E1EF}"/>
                </a:ext>
              </a:extLst>
            </p:cNvPr>
            <p:cNvSpPr>
              <a:spLocks noChangeArrowheads="1"/>
            </p:cNvSpPr>
            <p:nvPr/>
          </p:nvSpPr>
          <p:spPr bwMode="auto">
            <a:xfrm>
              <a:off x="3560" y="279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9" name="Rectangle 41">
              <a:extLst>
                <a:ext uri="{FF2B5EF4-FFF2-40B4-BE49-F238E27FC236}">
                  <a16:creationId xmlns:a16="http://schemas.microsoft.com/office/drawing/2014/main" id="{E6CCDD7A-E780-420A-A24B-DCB862A90E0E}"/>
                </a:ext>
              </a:extLst>
            </p:cNvPr>
            <p:cNvSpPr>
              <a:spLocks noChangeArrowheads="1"/>
            </p:cNvSpPr>
            <p:nvPr/>
          </p:nvSpPr>
          <p:spPr bwMode="auto">
            <a:xfrm>
              <a:off x="3742" y="297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0" name="Line 42">
              <a:extLst>
                <a:ext uri="{FF2B5EF4-FFF2-40B4-BE49-F238E27FC236}">
                  <a16:creationId xmlns:a16="http://schemas.microsoft.com/office/drawing/2014/main" id="{CCAF0B26-53D6-4BB2-AE9A-DD3C56D6D7C6}"/>
                </a:ext>
              </a:extLst>
            </p:cNvPr>
            <p:cNvSpPr>
              <a:spLocks noChangeShapeType="1"/>
            </p:cNvSpPr>
            <p:nvPr/>
          </p:nvSpPr>
          <p:spPr bwMode="auto">
            <a:xfrm flipV="1">
              <a:off x="3513" y="755"/>
              <a:ext cx="1" cy="2586"/>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5161" name="Rectangle 43">
              <a:extLst>
                <a:ext uri="{FF2B5EF4-FFF2-40B4-BE49-F238E27FC236}">
                  <a16:creationId xmlns:a16="http://schemas.microsoft.com/office/drawing/2014/main" id="{B953851F-1890-4478-A87C-964CD7C328CB}"/>
                </a:ext>
              </a:extLst>
            </p:cNvPr>
            <p:cNvSpPr>
              <a:spLocks noChangeArrowheads="1"/>
            </p:cNvSpPr>
            <p:nvPr/>
          </p:nvSpPr>
          <p:spPr bwMode="auto">
            <a:xfrm>
              <a:off x="1383" y="891"/>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2" name="Rectangle 44">
              <a:extLst>
                <a:ext uri="{FF2B5EF4-FFF2-40B4-BE49-F238E27FC236}">
                  <a16:creationId xmlns:a16="http://schemas.microsoft.com/office/drawing/2014/main" id="{9634CB37-9C7F-4417-970B-88131731F2A4}"/>
                </a:ext>
              </a:extLst>
            </p:cNvPr>
            <p:cNvSpPr>
              <a:spLocks noChangeArrowheads="1"/>
            </p:cNvSpPr>
            <p:nvPr/>
          </p:nvSpPr>
          <p:spPr bwMode="auto">
            <a:xfrm>
              <a:off x="1383" y="157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3" name="Rectangle 45">
              <a:extLst>
                <a:ext uri="{FF2B5EF4-FFF2-40B4-BE49-F238E27FC236}">
                  <a16:creationId xmlns:a16="http://schemas.microsoft.com/office/drawing/2014/main" id="{643BEE36-5860-44F7-879E-00DB49E5D266}"/>
                </a:ext>
              </a:extLst>
            </p:cNvPr>
            <p:cNvSpPr>
              <a:spLocks noChangeArrowheads="1"/>
            </p:cNvSpPr>
            <p:nvPr/>
          </p:nvSpPr>
          <p:spPr bwMode="auto">
            <a:xfrm>
              <a:off x="1382" y="225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4" name="Rectangle 46">
              <a:extLst>
                <a:ext uri="{FF2B5EF4-FFF2-40B4-BE49-F238E27FC236}">
                  <a16:creationId xmlns:a16="http://schemas.microsoft.com/office/drawing/2014/main" id="{EBA9670E-690F-40CA-B7CF-EAC6A3B4F4C1}"/>
                </a:ext>
              </a:extLst>
            </p:cNvPr>
            <p:cNvSpPr>
              <a:spLocks noChangeArrowheads="1"/>
            </p:cNvSpPr>
            <p:nvPr/>
          </p:nvSpPr>
          <p:spPr bwMode="auto">
            <a:xfrm>
              <a:off x="1382" y="293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5" name="Rectangle 47">
              <a:extLst>
                <a:ext uri="{FF2B5EF4-FFF2-40B4-BE49-F238E27FC236}">
                  <a16:creationId xmlns:a16="http://schemas.microsoft.com/office/drawing/2014/main" id="{CCBEFF87-0EDD-4B24-9397-AB9B4A7202F2}"/>
                </a:ext>
              </a:extLst>
            </p:cNvPr>
            <p:cNvSpPr>
              <a:spLocks noChangeArrowheads="1"/>
            </p:cNvSpPr>
            <p:nvPr/>
          </p:nvSpPr>
          <p:spPr bwMode="auto">
            <a:xfrm>
              <a:off x="3469" y="891"/>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6" name="Rectangle 48">
              <a:extLst>
                <a:ext uri="{FF2B5EF4-FFF2-40B4-BE49-F238E27FC236}">
                  <a16:creationId xmlns:a16="http://schemas.microsoft.com/office/drawing/2014/main" id="{E62B5357-5DA0-41CF-9893-36FF177E2942}"/>
                </a:ext>
              </a:extLst>
            </p:cNvPr>
            <p:cNvSpPr>
              <a:spLocks noChangeArrowheads="1"/>
            </p:cNvSpPr>
            <p:nvPr/>
          </p:nvSpPr>
          <p:spPr bwMode="auto">
            <a:xfrm>
              <a:off x="3469" y="157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7" name="Rectangle 49">
              <a:extLst>
                <a:ext uri="{FF2B5EF4-FFF2-40B4-BE49-F238E27FC236}">
                  <a16:creationId xmlns:a16="http://schemas.microsoft.com/office/drawing/2014/main" id="{D087FC7E-2365-4BBF-96AB-C0388C6BDE24}"/>
                </a:ext>
              </a:extLst>
            </p:cNvPr>
            <p:cNvSpPr>
              <a:spLocks noChangeArrowheads="1"/>
            </p:cNvSpPr>
            <p:nvPr/>
          </p:nvSpPr>
          <p:spPr bwMode="auto">
            <a:xfrm>
              <a:off x="3468" y="225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8" name="Rectangle 50">
              <a:extLst>
                <a:ext uri="{FF2B5EF4-FFF2-40B4-BE49-F238E27FC236}">
                  <a16:creationId xmlns:a16="http://schemas.microsoft.com/office/drawing/2014/main" id="{5F83889B-45BC-4BCB-80A2-C8DA3CB86F83}"/>
                </a:ext>
              </a:extLst>
            </p:cNvPr>
            <p:cNvSpPr>
              <a:spLocks noChangeArrowheads="1"/>
            </p:cNvSpPr>
            <p:nvPr/>
          </p:nvSpPr>
          <p:spPr bwMode="auto">
            <a:xfrm>
              <a:off x="3468" y="293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grpSp>
      <p:pic>
        <p:nvPicPr>
          <p:cNvPr id="5172" name="Picture 8">
            <a:extLst>
              <a:ext uri="{FF2B5EF4-FFF2-40B4-BE49-F238E27FC236}">
                <a16:creationId xmlns:a16="http://schemas.microsoft.com/office/drawing/2014/main" id="{577D0436-475E-4055-8EF1-6CDE19E5C70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57671" y="1261461"/>
            <a:ext cx="162242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ectangle 2">
            <a:extLst>
              <a:ext uri="{FF2B5EF4-FFF2-40B4-BE49-F238E27FC236}">
                <a16:creationId xmlns:a16="http://schemas.microsoft.com/office/drawing/2014/main" id="{E0B642F5-F8E8-4787-AF66-7604E8FF5CD6}"/>
              </a:ext>
            </a:extLst>
          </p:cNvPr>
          <p:cNvSpPr txBox="1">
            <a:spLocks/>
          </p:cNvSpPr>
          <p:nvPr/>
        </p:nvSpPr>
        <p:spPr>
          <a:xfrm>
            <a:off x="3797165" y="-49451"/>
            <a:ext cx="5135691"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0000" tIns="46800" rIns="90000" bIns="468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buClr>
                <a:srgbClr val="CCECFF"/>
              </a:buClr>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4399" u="sng" dirty="0">
                <a:latin typeface="+mn-lt"/>
              </a:rPr>
              <a:t>Diseño de un bloque</a:t>
            </a:r>
          </a:p>
        </p:txBody>
      </p:sp>
      <p:sp>
        <p:nvSpPr>
          <p:cNvPr id="56" name="Text Box 77">
            <a:extLst>
              <a:ext uri="{FF2B5EF4-FFF2-40B4-BE49-F238E27FC236}">
                <a16:creationId xmlns:a16="http://schemas.microsoft.com/office/drawing/2014/main" id="{BB2001EF-408E-4A6E-B476-226FD6F8CC6F}"/>
              </a:ext>
            </a:extLst>
          </p:cNvPr>
          <p:cNvSpPr txBox="1">
            <a:spLocks noChangeArrowheads="1"/>
          </p:cNvSpPr>
          <p:nvPr/>
        </p:nvSpPr>
        <p:spPr bwMode="auto">
          <a:xfrm>
            <a:off x="1071162" y="4936276"/>
            <a:ext cx="936920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50000"/>
              </a:spcBef>
              <a:buNone/>
            </a:pPr>
            <a:r>
              <a:rPr lang="es-ES" sz="2400" b="1" dirty="0">
                <a:solidFill>
                  <a:schemeClr val="tx1"/>
                </a:solidFill>
                <a:latin typeface="+mn-lt"/>
                <a:cs typeface="Arial" panose="020B0604020202020204" pitchFamily="34" charset="0"/>
              </a:rPr>
              <a:t>Ejemplo: un bloque con comunidades organizadas en forma cuadrada.</a:t>
            </a:r>
          </a:p>
          <a:p>
            <a:pPr>
              <a:lnSpc>
                <a:spcPct val="100000"/>
              </a:lnSpc>
              <a:spcBef>
                <a:spcPct val="50000"/>
              </a:spcBef>
              <a:buNone/>
            </a:pPr>
            <a:r>
              <a:rPr lang="es-ES" sz="2400" dirty="0">
                <a:solidFill>
                  <a:schemeClr val="tx1"/>
                </a:solidFill>
                <a:latin typeface="+mn-lt"/>
                <a:cs typeface="Arial" panose="020B0604020202020204" pitchFamily="34" charset="0"/>
                <a:sym typeface="Wingdings" panose="05000000000000000000" pitchFamily="2" charset="2"/>
              </a:rPr>
              <a:t>4 x 4 = 20 comunidades de 50 personas cada una  960 personas en tres hectáreas aproximadamente </a:t>
            </a:r>
            <a:r>
              <a:rPr lang="es-ES" sz="2400" dirty="0">
                <a:solidFill>
                  <a:schemeClr val="tx1"/>
                </a:solidFill>
                <a:latin typeface="+mn-lt"/>
                <a:cs typeface="Arial" panose="020B0604020202020204" pitchFamily="34" charset="0"/>
              </a:rPr>
              <a:t>(6 m entre comunidades para acceso, instalaciones comunitarias, etc.).</a:t>
            </a:r>
          </a:p>
        </p:txBody>
      </p:sp>
      <p:cxnSp>
        <p:nvCxnSpPr>
          <p:cNvPr id="57" name="Straight Arrow Connector 56">
            <a:extLst>
              <a:ext uri="{FF2B5EF4-FFF2-40B4-BE49-F238E27FC236}">
                <a16:creationId xmlns:a16="http://schemas.microsoft.com/office/drawing/2014/main" id="{2DB5D843-6185-4F81-8967-0B288DAFED95}"/>
              </a:ext>
            </a:extLst>
          </p:cNvPr>
          <p:cNvCxnSpPr>
            <a:cxnSpLocks/>
          </p:cNvCxnSpPr>
          <p:nvPr/>
        </p:nvCxnSpPr>
        <p:spPr>
          <a:xfrm flipV="1">
            <a:off x="6940945" y="1235163"/>
            <a:ext cx="0" cy="32263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2DC8517-4C91-4CFE-A787-1FC977DF6B2A}"/>
              </a:ext>
            </a:extLst>
          </p:cNvPr>
          <p:cNvCxnSpPr>
            <a:cxnSpLocks/>
          </p:cNvCxnSpPr>
          <p:nvPr/>
        </p:nvCxnSpPr>
        <p:spPr>
          <a:xfrm flipH="1">
            <a:off x="1215381" y="4548958"/>
            <a:ext cx="558497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F855CA2-1EF5-4246-83DF-7309A919C3B8}"/>
              </a:ext>
            </a:extLst>
          </p:cNvPr>
          <p:cNvSpPr>
            <a:spLocks noGrp="1"/>
          </p:cNvSpPr>
          <p:nvPr>
            <p:ph type="sldNum" sz="quarter" idx="12"/>
          </p:nvPr>
        </p:nvSpPr>
        <p:spPr/>
        <p:txBody>
          <a:bodyPr/>
          <a:lstStyle/>
          <a:p>
            <a:fld id="{00865948-8B76-4A50-B7DB-B45DBE1BD062}" type="slidenum">
              <a:rPr lang="fr-CH" smtClean="0"/>
              <a:t>33</a:t>
            </a:fld>
            <a:endParaRPr lang="fr-CH"/>
          </a:p>
        </p:txBody>
      </p:sp>
    </p:spTree>
    <p:extLst>
      <p:ext uri="{BB962C8B-B14F-4D97-AF65-F5344CB8AC3E}">
        <p14:creationId xmlns:p14="http://schemas.microsoft.com/office/powerpoint/2010/main" val="3096865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ganization Chart 3">
            <a:extLst>
              <a:ext uri="{FF2B5EF4-FFF2-40B4-BE49-F238E27FC236}">
                <a16:creationId xmlns:a16="http://schemas.microsoft.com/office/drawing/2014/main" id="{942B9EEE-F70B-470C-A711-0C12BD85E0AB}"/>
              </a:ext>
            </a:extLst>
          </p:cNvPr>
          <p:cNvGrpSpPr>
            <a:grpSpLocks/>
          </p:cNvGrpSpPr>
          <p:nvPr/>
        </p:nvGrpSpPr>
        <p:grpSpPr bwMode="auto">
          <a:xfrm>
            <a:off x="2495551" y="1268414"/>
            <a:ext cx="7380288" cy="4465637"/>
            <a:chOff x="203" y="528"/>
            <a:chExt cx="4649" cy="2813"/>
          </a:xfrm>
        </p:grpSpPr>
        <p:graphicFrame>
          <p:nvGraphicFramePr>
            <p:cNvPr id="19" name="Diagram 18">
              <a:extLst>
                <a:ext uri="{FF2B5EF4-FFF2-40B4-BE49-F238E27FC236}">
                  <a16:creationId xmlns:a16="http://schemas.microsoft.com/office/drawing/2014/main" id="{04D495BA-1CF2-4A31-95C7-D4F679629FCE}"/>
                </a:ext>
              </a:extLst>
            </p:cNvPr>
            <p:cNvGraphicFramePr/>
            <p:nvPr>
              <p:extLst>
                <p:ext uri="{D42A27DB-BD31-4B8C-83A1-F6EECF244321}">
                  <p14:modId xmlns:p14="http://schemas.microsoft.com/office/powerpoint/2010/main" val="4293782421"/>
                </p:ext>
              </p:extLst>
            </p:nvPr>
          </p:nvGraphicFramePr>
          <p:xfrm>
            <a:off x="203" y="528"/>
            <a:ext cx="4627" cy="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ine 5">
              <a:extLst>
                <a:ext uri="{FF2B5EF4-FFF2-40B4-BE49-F238E27FC236}">
                  <a16:creationId xmlns:a16="http://schemas.microsoft.com/office/drawing/2014/main" id="{F9073530-9FCC-4532-B302-FEAB98166DD8}"/>
                </a:ext>
              </a:extLst>
            </p:cNvPr>
            <p:cNvSpPr>
              <a:spLocks noChangeShapeType="1"/>
            </p:cNvSpPr>
            <p:nvPr/>
          </p:nvSpPr>
          <p:spPr bwMode="auto">
            <a:xfrm>
              <a:off x="294" y="3068"/>
              <a:ext cx="3946" cy="1"/>
            </a:xfrm>
            <a:prstGeom prst="line">
              <a:avLst/>
            </a:prstGeom>
            <a:noFill/>
            <a:ln w="2857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 name="Line 6">
              <a:extLst>
                <a:ext uri="{FF2B5EF4-FFF2-40B4-BE49-F238E27FC236}">
                  <a16:creationId xmlns:a16="http://schemas.microsoft.com/office/drawing/2014/main" id="{188D356B-A3E3-4DDD-899B-D4388B607544}"/>
                </a:ext>
              </a:extLst>
            </p:cNvPr>
            <p:cNvSpPr>
              <a:spLocks noChangeShapeType="1"/>
            </p:cNvSpPr>
            <p:nvPr/>
          </p:nvSpPr>
          <p:spPr bwMode="auto">
            <a:xfrm>
              <a:off x="4421" y="664"/>
              <a:ext cx="1" cy="2268"/>
            </a:xfrm>
            <a:prstGeom prst="line">
              <a:avLst/>
            </a:prstGeom>
            <a:noFill/>
            <a:ln w="2857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5" name="Text Box 7">
              <a:extLst>
                <a:ext uri="{FF2B5EF4-FFF2-40B4-BE49-F238E27FC236}">
                  <a16:creationId xmlns:a16="http://schemas.microsoft.com/office/drawing/2014/main" id="{E088444E-B55F-4022-8058-9838EED5604A}"/>
                </a:ext>
              </a:extLst>
            </p:cNvPr>
            <p:cNvSpPr txBox="1">
              <a:spLocks noChangeArrowheads="1"/>
            </p:cNvSpPr>
            <p:nvPr/>
          </p:nvSpPr>
          <p:spPr bwMode="auto">
            <a:xfrm>
              <a:off x="4403" y="1921"/>
              <a:ext cx="449" cy="25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250 a</a:t>
              </a:r>
            </a:p>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a:ln>
                    <a:noFill/>
                  </a:ln>
                  <a:latin typeface="Comic Sans MS" panose="030F0702030302020204" pitchFamily="66" charset="0"/>
                  <a:ea typeface="SimSun" panose="02010600030101010101" pitchFamily="2" charset="-122"/>
                  <a:cs typeface="Arial" panose="020B0604020202020204" pitchFamily="34" charset="0"/>
                </a:rPr>
                <a:t>350 m</a:t>
              </a:r>
            </a:p>
          </p:txBody>
        </p:sp>
        <p:sp>
          <p:nvSpPr>
            <p:cNvPr id="6" name="Text Box 8">
              <a:extLst>
                <a:ext uri="{FF2B5EF4-FFF2-40B4-BE49-F238E27FC236}">
                  <a16:creationId xmlns:a16="http://schemas.microsoft.com/office/drawing/2014/main" id="{C54B27F4-EE47-4C34-8547-5BC4213E71A6}"/>
                </a:ext>
              </a:extLst>
            </p:cNvPr>
            <p:cNvSpPr txBox="1">
              <a:spLocks noChangeArrowheads="1"/>
            </p:cNvSpPr>
            <p:nvPr/>
          </p:nvSpPr>
          <p:spPr bwMode="auto">
            <a:xfrm>
              <a:off x="2085" y="3113"/>
              <a:ext cx="477" cy="1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1400" b="0" i="0" u="none" strike="noStrike" cap="none" normalizeH="0" baseline="0" dirty="0">
                  <a:ln>
                    <a:noFill/>
                  </a:ln>
                  <a:latin typeface="Comic Sans MS" panose="030F0702030302020204" pitchFamily="66" charset="0"/>
                  <a:ea typeface="SimSun" panose="02010600030101010101" pitchFamily="2" charset="-122"/>
                  <a:cs typeface="Arial" panose="020B0604020202020204" pitchFamily="34" charset="0"/>
                </a:rPr>
                <a:t>600 m</a:t>
              </a:r>
            </a:p>
          </p:txBody>
        </p:sp>
        <p:sp>
          <p:nvSpPr>
            <p:cNvPr id="7" name="Rectangle 9">
              <a:extLst>
                <a:ext uri="{FF2B5EF4-FFF2-40B4-BE49-F238E27FC236}">
                  <a16:creationId xmlns:a16="http://schemas.microsoft.com/office/drawing/2014/main" id="{7BCCEB82-BDB2-4908-B217-1DD6BF871D8D}"/>
                </a:ext>
              </a:extLst>
            </p:cNvPr>
            <p:cNvSpPr>
              <a:spLocks noChangeArrowheads="1"/>
            </p:cNvSpPr>
            <p:nvPr/>
          </p:nvSpPr>
          <p:spPr bwMode="auto">
            <a:xfrm>
              <a:off x="294" y="619"/>
              <a:ext cx="1224" cy="10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2400" b="0" i="0" u="none" strike="noStrike" cap="none" normalizeH="0" baseline="0">
                  <a:ln>
                    <a:noFill/>
                  </a:ln>
                  <a:latin typeface="Times New Roman" panose="02020603050405020304" pitchFamily="18" charset="0"/>
                  <a:ea typeface="SimSun" panose="02010600030101010101" pitchFamily="2" charset="-122"/>
                  <a:cs typeface="Arial" panose="020B0604020202020204" pitchFamily="34" charset="0"/>
                </a:rPr>
                <a:t>Bloque A</a:t>
              </a:r>
            </a:p>
          </p:txBody>
        </p:sp>
        <p:sp>
          <p:nvSpPr>
            <p:cNvPr id="8" name="Rectangle 10">
              <a:extLst>
                <a:ext uri="{FF2B5EF4-FFF2-40B4-BE49-F238E27FC236}">
                  <a16:creationId xmlns:a16="http://schemas.microsoft.com/office/drawing/2014/main" id="{C6879C5E-E676-4DD8-AD17-0291FB342FBB}"/>
                </a:ext>
              </a:extLst>
            </p:cNvPr>
            <p:cNvSpPr>
              <a:spLocks noChangeArrowheads="1"/>
            </p:cNvSpPr>
            <p:nvPr/>
          </p:nvSpPr>
          <p:spPr bwMode="auto">
            <a:xfrm>
              <a:off x="1655" y="619"/>
              <a:ext cx="1224" cy="1088"/>
            </a:xfrm>
            <a:prstGeom prst="rect">
              <a:avLst/>
            </a:prstGeom>
            <a:solidFill>
              <a:srgbClr val="FF505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2400" b="0" i="0" u="none" strike="noStrike" cap="none" normalizeH="0" baseline="0">
                  <a:ln>
                    <a:noFill/>
                  </a:ln>
                  <a:latin typeface="Times New Roman" panose="02020603050405020304" pitchFamily="18" charset="0"/>
                  <a:ea typeface="SimSun" panose="02010600030101010101" pitchFamily="2" charset="-122"/>
                  <a:cs typeface="Arial" panose="020B0604020202020204" pitchFamily="34" charset="0"/>
                </a:rPr>
                <a:t>Bloque B</a:t>
              </a:r>
            </a:p>
          </p:txBody>
        </p:sp>
        <p:sp>
          <p:nvSpPr>
            <p:cNvPr id="9" name="Rectangle 11">
              <a:extLst>
                <a:ext uri="{FF2B5EF4-FFF2-40B4-BE49-F238E27FC236}">
                  <a16:creationId xmlns:a16="http://schemas.microsoft.com/office/drawing/2014/main" id="{F9F41E52-167D-4E98-B533-9106F2ABBE35}"/>
                </a:ext>
              </a:extLst>
            </p:cNvPr>
            <p:cNvSpPr>
              <a:spLocks noChangeArrowheads="1"/>
            </p:cNvSpPr>
            <p:nvPr/>
          </p:nvSpPr>
          <p:spPr bwMode="auto">
            <a:xfrm>
              <a:off x="3015" y="619"/>
              <a:ext cx="1224" cy="1088"/>
            </a:xfrm>
            <a:prstGeom prst="rect">
              <a:avLst/>
            </a:prstGeom>
            <a:solidFill>
              <a:srgbClr val="FF505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2400" b="0" i="0" u="none" strike="noStrike" cap="none" normalizeH="0" baseline="0">
                  <a:ln>
                    <a:noFill/>
                  </a:ln>
                  <a:latin typeface="Times New Roman" panose="02020603050405020304" pitchFamily="18" charset="0"/>
                  <a:ea typeface="SimSun" panose="02010600030101010101" pitchFamily="2" charset="-122"/>
                  <a:cs typeface="Arial" panose="020B0604020202020204" pitchFamily="34" charset="0"/>
                </a:rPr>
                <a:t>Bloque C</a:t>
              </a:r>
            </a:p>
          </p:txBody>
        </p:sp>
        <p:sp>
          <p:nvSpPr>
            <p:cNvPr id="10" name="Rectangle 12">
              <a:extLst>
                <a:ext uri="{FF2B5EF4-FFF2-40B4-BE49-F238E27FC236}">
                  <a16:creationId xmlns:a16="http://schemas.microsoft.com/office/drawing/2014/main" id="{9913ECC8-8C30-4B6C-8F11-F31DFE4179C9}"/>
                </a:ext>
              </a:extLst>
            </p:cNvPr>
            <p:cNvSpPr>
              <a:spLocks noChangeArrowheads="1"/>
            </p:cNvSpPr>
            <p:nvPr/>
          </p:nvSpPr>
          <p:spPr bwMode="auto">
            <a:xfrm>
              <a:off x="294" y="1844"/>
              <a:ext cx="1224" cy="1088"/>
            </a:xfrm>
            <a:prstGeom prst="rect">
              <a:avLst/>
            </a:prstGeom>
            <a:solidFill>
              <a:srgbClr val="FF505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2400" b="0" i="0" u="none" strike="noStrike" cap="none" normalizeH="0" baseline="0">
                  <a:ln>
                    <a:noFill/>
                  </a:ln>
                  <a:latin typeface="Times New Roman" panose="02020603050405020304" pitchFamily="18" charset="0"/>
                  <a:ea typeface="SimSun" panose="02010600030101010101" pitchFamily="2" charset="-122"/>
                  <a:cs typeface="Arial" panose="020B0604020202020204" pitchFamily="34" charset="0"/>
                </a:rPr>
                <a:t>Bloque D</a:t>
              </a:r>
            </a:p>
          </p:txBody>
        </p:sp>
        <p:sp>
          <p:nvSpPr>
            <p:cNvPr id="11" name="Rectangle 13">
              <a:extLst>
                <a:ext uri="{FF2B5EF4-FFF2-40B4-BE49-F238E27FC236}">
                  <a16:creationId xmlns:a16="http://schemas.microsoft.com/office/drawing/2014/main" id="{2A770D31-00D0-4B9B-8119-9B9EA7096C31}"/>
                </a:ext>
              </a:extLst>
            </p:cNvPr>
            <p:cNvSpPr>
              <a:spLocks noChangeArrowheads="1"/>
            </p:cNvSpPr>
            <p:nvPr/>
          </p:nvSpPr>
          <p:spPr bwMode="auto">
            <a:xfrm>
              <a:off x="3015" y="1844"/>
              <a:ext cx="1224" cy="1088"/>
            </a:xfrm>
            <a:prstGeom prst="rect">
              <a:avLst/>
            </a:prstGeom>
            <a:solidFill>
              <a:srgbClr val="FF505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s-ES" sz="2400" b="0" i="0" u="none" strike="noStrike" cap="none" normalizeH="0" baseline="0">
                  <a:ln>
                    <a:noFill/>
                  </a:ln>
                  <a:latin typeface="Times New Roman" panose="02020603050405020304" pitchFamily="18" charset="0"/>
                  <a:ea typeface="SimSun" panose="02010600030101010101" pitchFamily="2" charset="-122"/>
                  <a:cs typeface="Arial" panose="020B0604020202020204" pitchFamily="34" charset="0"/>
                </a:rPr>
                <a:t>Bloque E</a:t>
              </a:r>
            </a:p>
          </p:txBody>
        </p:sp>
        <p:sp>
          <p:nvSpPr>
            <p:cNvPr id="12" name="Text Box 14">
              <a:extLst>
                <a:ext uri="{FF2B5EF4-FFF2-40B4-BE49-F238E27FC236}">
                  <a16:creationId xmlns:a16="http://schemas.microsoft.com/office/drawing/2014/main" id="{FD1DF971-A333-4B02-BFD6-00C0C3CD53B7}"/>
                </a:ext>
              </a:extLst>
            </p:cNvPr>
            <p:cNvSpPr txBox="1">
              <a:spLocks noChangeArrowheads="1"/>
            </p:cNvSpPr>
            <p:nvPr/>
          </p:nvSpPr>
          <p:spPr bwMode="auto">
            <a:xfrm>
              <a:off x="1655" y="1844"/>
              <a:ext cx="453" cy="169"/>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s-ES" sz="1200" b="0" i="0" u="none" strike="noStrike" cap="none" normalizeH="0" baseline="0" dirty="0">
                  <a:ln>
                    <a:noFill/>
                  </a:ln>
                  <a:latin typeface="Times New Roman" panose="02020603050405020304" pitchFamily="18" charset="0"/>
                  <a:ea typeface="SimSun" panose="02010600030101010101" pitchFamily="2" charset="-122"/>
                  <a:cs typeface="Arial" panose="020B0604020202020204" pitchFamily="34" charset="0"/>
                </a:rPr>
                <a:t>Agua</a:t>
              </a:r>
            </a:p>
          </p:txBody>
        </p:sp>
        <p:sp>
          <p:nvSpPr>
            <p:cNvPr id="13" name="Text Box 15">
              <a:extLst>
                <a:ext uri="{FF2B5EF4-FFF2-40B4-BE49-F238E27FC236}">
                  <a16:creationId xmlns:a16="http://schemas.microsoft.com/office/drawing/2014/main" id="{4EDA4DA0-E92C-4282-A405-21C374957473}"/>
                </a:ext>
              </a:extLst>
            </p:cNvPr>
            <p:cNvSpPr txBox="1">
              <a:spLocks noChangeArrowheads="1"/>
            </p:cNvSpPr>
            <p:nvPr/>
          </p:nvSpPr>
          <p:spPr bwMode="auto">
            <a:xfrm>
              <a:off x="2143" y="1844"/>
              <a:ext cx="388" cy="31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s-ES" sz="1200" b="1" i="0" u="none" strike="noStrike" cap="none" normalizeH="0" baseline="0" dirty="0" err="1">
                  <a:ln>
                    <a:noFill/>
                  </a:ln>
                  <a:latin typeface="Times New Roman" panose="02020603050405020304" pitchFamily="18" charset="0"/>
                  <a:ea typeface="SimSun" panose="02010600030101010101" pitchFamily="2" charset="-122"/>
                  <a:cs typeface="Arial" panose="020B0604020202020204" pitchFamily="34" charset="0"/>
                </a:rPr>
                <a:t>Pto</a:t>
              </a:r>
              <a:r>
                <a:rPr kumimoji="0" lang="es-ES" sz="1200" b="1" i="0" u="none" strike="noStrike" cap="none" normalizeH="0" baseline="0" dirty="0">
                  <a:ln>
                    <a:noFill/>
                  </a:ln>
                  <a:latin typeface="Times New Roman" panose="02020603050405020304" pitchFamily="18" charset="0"/>
                  <a:ea typeface="SimSun" panose="02010600030101010101" pitchFamily="2" charset="-122"/>
                  <a:cs typeface="Arial" panose="020B0604020202020204" pitchFamily="34" charset="0"/>
                </a:rPr>
                <a:t>.</a:t>
              </a:r>
              <a:r>
                <a:rPr kumimoji="0" lang="es-ES" sz="1600" b="1" i="0" u="none" strike="noStrike" cap="none" normalizeH="0" baseline="0" dirty="0">
                  <a:ln>
                    <a:noFill/>
                  </a:ln>
                  <a:latin typeface="Times New Roman" panose="02020603050405020304" pitchFamily="18" charset="0"/>
                  <a:ea typeface="SimSun" panose="02010600030101010101" pitchFamily="2" charset="-122"/>
                  <a:cs typeface="Arial" panose="020B0604020202020204" pitchFamily="34" charset="0"/>
                </a:rPr>
                <a:t> </a:t>
              </a:r>
              <a:r>
                <a:rPr kumimoji="0" lang="es-ES" sz="1200" b="1" i="0" u="none" strike="noStrike" cap="none" normalizeH="0" baseline="0" dirty="0">
                  <a:ln>
                    <a:noFill/>
                  </a:ln>
                  <a:latin typeface="Times New Roman" panose="02020603050405020304" pitchFamily="18" charset="0"/>
                  <a:ea typeface="SimSun" panose="02010600030101010101" pitchFamily="2" charset="-122"/>
                  <a:cs typeface="Arial" panose="020B0604020202020204" pitchFamily="34" charset="0"/>
                </a:rPr>
                <a:t>de</a:t>
              </a:r>
              <a:r>
                <a:rPr kumimoji="0" lang="es-ES" sz="1600" b="1" i="0" u="none" strike="noStrike" cap="none" normalizeH="0" baseline="0" dirty="0">
                  <a:ln>
                    <a:noFill/>
                  </a:ln>
                  <a:latin typeface="Times New Roman" panose="02020603050405020304" pitchFamily="18" charset="0"/>
                  <a:ea typeface="SimSun" panose="02010600030101010101" pitchFamily="2" charset="-122"/>
                  <a:cs typeface="Arial" panose="020B0604020202020204" pitchFamily="34" charset="0"/>
                </a:rPr>
                <a:t> </a:t>
              </a:r>
              <a:r>
                <a:rPr kumimoji="0" lang="es-ES" sz="1200" b="1" i="0" u="none" strike="noStrike" cap="none" normalizeH="0" baseline="0" dirty="0">
                  <a:ln>
                    <a:noFill/>
                  </a:ln>
                  <a:latin typeface="Times New Roman" panose="02020603050405020304" pitchFamily="18" charset="0"/>
                  <a:ea typeface="SimSun" panose="02010600030101010101" pitchFamily="2" charset="-122"/>
                  <a:cs typeface="Arial" panose="020B0604020202020204" pitchFamily="34" charset="0"/>
                </a:rPr>
                <a:t>at. </a:t>
              </a:r>
              <a:r>
                <a:rPr lang="es-ES" sz="1200" b="1" dirty="0">
                  <a:latin typeface="Times New Roman" panose="02020603050405020304" pitchFamily="18" charset="0"/>
                  <a:ea typeface="SimSun" panose="02010600030101010101" pitchFamily="2" charset="-122"/>
                  <a:cs typeface="Arial" panose="020B0604020202020204" pitchFamily="34" charset="0"/>
                </a:rPr>
                <a:t>s</a:t>
              </a:r>
              <a:r>
                <a:rPr kumimoji="0" lang="es-ES" sz="1200" b="1" i="0" u="none" strike="noStrike" cap="none" normalizeH="0" baseline="0" dirty="0">
                  <a:ln>
                    <a:noFill/>
                  </a:ln>
                  <a:latin typeface="Times New Roman" panose="02020603050405020304" pitchFamily="18" charset="0"/>
                  <a:ea typeface="SimSun" panose="02010600030101010101" pitchFamily="2" charset="-122"/>
                  <a:cs typeface="Arial" panose="020B0604020202020204" pitchFamily="34" charset="0"/>
                </a:rPr>
                <a:t>an.</a:t>
              </a:r>
            </a:p>
          </p:txBody>
        </p:sp>
        <p:sp>
          <p:nvSpPr>
            <p:cNvPr id="14" name="Text Box 16">
              <a:extLst>
                <a:ext uri="{FF2B5EF4-FFF2-40B4-BE49-F238E27FC236}">
                  <a16:creationId xmlns:a16="http://schemas.microsoft.com/office/drawing/2014/main" id="{77FE9276-A3FE-455B-9A51-6CFB18E4DA9D}"/>
                </a:ext>
              </a:extLst>
            </p:cNvPr>
            <p:cNvSpPr txBox="1">
              <a:spLocks noChangeArrowheads="1"/>
            </p:cNvSpPr>
            <p:nvPr/>
          </p:nvSpPr>
          <p:spPr bwMode="auto">
            <a:xfrm>
              <a:off x="1655" y="2705"/>
              <a:ext cx="453" cy="227"/>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s-ES" sz="1200" b="0" i="0" u="none" strike="noStrike" cap="none" normalizeH="0" baseline="0" dirty="0">
                  <a:ln>
                    <a:noFill/>
                  </a:ln>
                  <a:latin typeface="Times New Roman" panose="02020603050405020304" pitchFamily="18" charset="0"/>
                  <a:ea typeface="SimSun" panose="02010600030101010101" pitchFamily="2" charset="-122"/>
                  <a:cs typeface="Arial" panose="020B0604020202020204" pitchFamily="34" charset="0"/>
                </a:rPr>
                <a:t>Escuela</a:t>
              </a:r>
            </a:p>
          </p:txBody>
        </p:sp>
        <p:sp>
          <p:nvSpPr>
            <p:cNvPr id="15" name="Text Box 17">
              <a:extLst>
                <a:ext uri="{FF2B5EF4-FFF2-40B4-BE49-F238E27FC236}">
                  <a16:creationId xmlns:a16="http://schemas.microsoft.com/office/drawing/2014/main" id="{F3CFEB4B-D4CB-4555-B121-A33FCAE83DF1}"/>
                </a:ext>
              </a:extLst>
            </p:cNvPr>
            <p:cNvSpPr txBox="1">
              <a:spLocks noChangeArrowheads="1"/>
            </p:cNvSpPr>
            <p:nvPr/>
          </p:nvSpPr>
          <p:spPr bwMode="auto">
            <a:xfrm>
              <a:off x="1655" y="2433"/>
              <a:ext cx="453" cy="22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s-ES" sz="1200" b="0" i="0" u="none" strike="noStrike" cap="none" normalizeH="0" baseline="0" dirty="0">
                  <a:ln>
                    <a:noFill/>
                  </a:ln>
                  <a:latin typeface="Times New Roman" panose="02020603050405020304" pitchFamily="18" charset="0"/>
                  <a:ea typeface="SimSun" panose="02010600030101010101" pitchFamily="2" charset="-122"/>
                  <a:cs typeface="Arial" panose="020B0604020202020204" pitchFamily="34" charset="0"/>
                </a:rPr>
                <a:t>Almacén</a:t>
              </a:r>
            </a:p>
          </p:txBody>
        </p:sp>
        <p:sp>
          <p:nvSpPr>
            <p:cNvPr id="16" name="Text Box 18">
              <a:extLst>
                <a:ext uri="{FF2B5EF4-FFF2-40B4-BE49-F238E27FC236}">
                  <a16:creationId xmlns:a16="http://schemas.microsoft.com/office/drawing/2014/main" id="{AF7F75AB-EB9B-41FA-AC4F-C9F3B3A69D28}"/>
                </a:ext>
              </a:extLst>
            </p:cNvPr>
            <p:cNvSpPr txBox="1">
              <a:spLocks noChangeArrowheads="1"/>
            </p:cNvSpPr>
            <p:nvPr/>
          </p:nvSpPr>
          <p:spPr bwMode="auto">
            <a:xfrm>
              <a:off x="2153" y="2433"/>
              <a:ext cx="772" cy="499"/>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s-ES" sz="1200" b="0" i="0" u="none" strike="noStrike" cap="none" normalizeH="0" baseline="0" dirty="0">
                  <a:ln>
                    <a:noFill/>
                  </a:ln>
                  <a:latin typeface="Times New Roman" panose="02020603050405020304" pitchFamily="18" charset="0"/>
                  <a:ea typeface="SimSun" panose="02010600030101010101" pitchFamily="2" charset="-122"/>
                  <a:cs typeface="Arial" panose="020B0604020202020204" pitchFamily="34" charset="0"/>
                </a:rPr>
                <a:t>Campo de deportes</a:t>
              </a:r>
            </a:p>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s-ES" sz="1200" b="0" i="0" u="none" strike="noStrike" cap="none" normalizeH="0" baseline="0" dirty="0">
                  <a:ln>
                    <a:noFill/>
                  </a:ln>
                  <a:latin typeface="Times New Roman" panose="02020603050405020304" pitchFamily="18" charset="0"/>
                  <a:ea typeface="SimSun" panose="02010600030101010101" pitchFamily="2" charset="-122"/>
                  <a:cs typeface="Arial" panose="020B0604020202020204" pitchFamily="34" charset="0"/>
                </a:rPr>
                <a:t>Zona de </a:t>
              </a:r>
              <a:r>
                <a:rPr kumimoji="0" lang="es-ES" sz="1200" b="0" i="0" u="none" strike="noStrike" cap="none" normalizeH="0" baseline="0" dirty="0" err="1">
                  <a:ln>
                    <a:noFill/>
                  </a:ln>
                  <a:latin typeface="Times New Roman" panose="02020603050405020304" pitchFamily="18" charset="0"/>
                  <a:ea typeface="SimSun" panose="02010600030101010101" pitchFamily="2" charset="-122"/>
                  <a:cs typeface="Arial" panose="020B0604020202020204" pitchFamily="34" charset="0"/>
                </a:rPr>
                <a:t>distrib</a:t>
              </a:r>
              <a:r>
                <a:rPr kumimoji="0" lang="es-ES" sz="1200" b="0" i="0" u="none" strike="noStrike" cap="none" normalizeH="0" baseline="0" dirty="0">
                  <a:ln>
                    <a:noFill/>
                  </a:ln>
                  <a:latin typeface="Times New Roman" panose="02020603050405020304" pitchFamily="18" charset="0"/>
                  <a:ea typeface="SimSun" panose="02010600030101010101" pitchFamily="2" charset="-122"/>
                  <a:cs typeface="Arial" panose="020B0604020202020204" pitchFamily="34" charset="0"/>
                </a:rPr>
                <a:t>.</a:t>
              </a:r>
            </a:p>
          </p:txBody>
        </p:sp>
        <p:sp>
          <p:nvSpPr>
            <p:cNvPr id="17" name="Text Box 19">
              <a:extLst>
                <a:ext uri="{FF2B5EF4-FFF2-40B4-BE49-F238E27FC236}">
                  <a16:creationId xmlns:a16="http://schemas.microsoft.com/office/drawing/2014/main" id="{9AA79903-ADE8-494A-96C3-1B3C13B49A01}"/>
                </a:ext>
              </a:extLst>
            </p:cNvPr>
            <p:cNvSpPr txBox="1">
              <a:spLocks noChangeArrowheads="1"/>
            </p:cNvSpPr>
            <p:nvPr/>
          </p:nvSpPr>
          <p:spPr bwMode="auto">
            <a:xfrm>
              <a:off x="1654" y="2134"/>
              <a:ext cx="1271" cy="27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s-ES" sz="1200" b="0" i="0" u="none" strike="noStrike" cap="none" normalizeH="0" baseline="0" dirty="0">
                  <a:ln>
                    <a:noFill/>
                  </a:ln>
                  <a:latin typeface="Times New Roman" panose="02020603050405020304" pitchFamily="18" charset="0"/>
                  <a:ea typeface="SimSun" panose="02010600030101010101" pitchFamily="2" charset="-122"/>
                  <a:cs typeface="Arial" panose="020B0604020202020204" pitchFamily="34" charset="0"/>
                </a:rPr>
                <a:t>Cocina</a:t>
              </a:r>
            </a:p>
          </p:txBody>
        </p:sp>
        <p:sp>
          <p:nvSpPr>
            <p:cNvPr id="18" name="Text Box 20">
              <a:extLst>
                <a:ext uri="{FF2B5EF4-FFF2-40B4-BE49-F238E27FC236}">
                  <a16:creationId xmlns:a16="http://schemas.microsoft.com/office/drawing/2014/main" id="{97ED79F5-E3A8-4C54-A0DA-9B80582A6700}"/>
                </a:ext>
              </a:extLst>
            </p:cNvPr>
            <p:cNvSpPr txBox="1">
              <a:spLocks noChangeArrowheads="1"/>
            </p:cNvSpPr>
            <p:nvPr/>
          </p:nvSpPr>
          <p:spPr bwMode="auto">
            <a:xfrm>
              <a:off x="2567" y="1844"/>
              <a:ext cx="357" cy="226"/>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s-ES" sz="1200" b="0" i="0" u="none" strike="noStrike" cap="none" normalizeH="0" baseline="0" dirty="0">
                  <a:ln>
                    <a:noFill/>
                  </a:ln>
                  <a:latin typeface="Times New Roman" panose="02020603050405020304" pitchFamily="18" charset="0"/>
                  <a:ea typeface="SimSun" panose="02010600030101010101" pitchFamily="2" charset="-122"/>
                  <a:cs typeface="Arial" panose="020B0604020202020204" pitchFamily="34" charset="0"/>
                </a:rPr>
                <a:t>Mezquita</a:t>
              </a:r>
            </a:p>
          </p:txBody>
        </p:sp>
      </p:grpSp>
      <p:sp>
        <p:nvSpPr>
          <p:cNvPr id="6165" name="Text Box 21">
            <a:extLst>
              <a:ext uri="{FF2B5EF4-FFF2-40B4-BE49-F238E27FC236}">
                <a16:creationId xmlns:a16="http://schemas.microsoft.com/office/drawing/2014/main" id="{3A6241A7-8A5B-4DAC-A944-986FF62E667D}"/>
              </a:ext>
            </a:extLst>
          </p:cNvPr>
          <p:cNvSpPr txBox="1">
            <a:spLocks noChangeArrowheads="1"/>
          </p:cNvSpPr>
          <p:nvPr/>
        </p:nvSpPr>
        <p:spPr bwMode="auto">
          <a:xfrm>
            <a:off x="914398" y="5672993"/>
            <a:ext cx="1082451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50000"/>
              </a:spcBef>
              <a:buNone/>
            </a:pPr>
            <a:r>
              <a:rPr lang="es-ES" sz="2400" b="1" dirty="0">
                <a:solidFill>
                  <a:schemeClr val="tx1"/>
                </a:solidFill>
                <a:latin typeface="Arial" panose="020B0604020202020204" pitchFamily="34" charset="0"/>
                <a:cs typeface="Arial" panose="020B0604020202020204" pitchFamily="34" charset="0"/>
              </a:rPr>
              <a:t>Ejemplo: </a:t>
            </a:r>
            <a:r>
              <a:rPr lang="es-ES" sz="2400" dirty="0">
                <a:solidFill>
                  <a:schemeClr val="tx1"/>
                </a:solidFill>
                <a:latin typeface="Arial" panose="020B0604020202020204" pitchFamily="34" charset="0"/>
                <a:cs typeface="Arial" panose="020B0604020202020204" pitchFamily="34" charset="0"/>
              </a:rPr>
              <a:t>un sector de cinco bloques con 5.000 personas aproximadamente. </a:t>
            </a:r>
          </a:p>
          <a:p>
            <a:pPr>
              <a:lnSpc>
                <a:spcPct val="100000"/>
              </a:lnSpc>
              <a:spcBef>
                <a:spcPct val="50000"/>
              </a:spcBef>
              <a:buNone/>
            </a:pPr>
            <a:r>
              <a:rPr lang="es-ES" sz="2400" dirty="0">
                <a:solidFill>
                  <a:schemeClr val="tx1"/>
                </a:solidFill>
                <a:latin typeface="Arial" panose="020B0604020202020204" pitchFamily="34" charset="0"/>
                <a:cs typeface="Arial" panose="020B0604020202020204" pitchFamily="34" charset="0"/>
                <a:sym typeface="Wingdings" panose="05000000000000000000" pitchFamily="2" charset="2"/>
              </a:rPr>
              <a:t> Tamaño total: 15 a 22 ha aproximadamente = 30 m2 por persona.</a:t>
            </a:r>
          </a:p>
        </p:txBody>
      </p:sp>
      <p:cxnSp>
        <p:nvCxnSpPr>
          <p:cNvPr id="22" name="Straight Arrow Connector 21">
            <a:extLst>
              <a:ext uri="{FF2B5EF4-FFF2-40B4-BE49-F238E27FC236}">
                <a16:creationId xmlns:a16="http://schemas.microsoft.com/office/drawing/2014/main" id="{8D8E6A8D-E9CF-48FB-9868-C4A02BFC08B3}"/>
              </a:ext>
            </a:extLst>
          </p:cNvPr>
          <p:cNvCxnSpPr>
            <a:cxnSpLocks/>
          </p:cNvCxnSpPr>
          <p:nvPr/>
        </p:nvCxnSpPr>
        <p:spPr>
          <a:xfrm flipV="1">
            <a:off x="9121775" y="1411335"/>
            <a:ext cx="0" cy="367342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78EEB1D-3D3D-4217-9F87-C0BBCB3E38D1}"/>
              </a:ext>
            </a:extLst>
          </p:cNvPr>
          <p:cNvCxnSpPr>
            <a:cxnSpLocks/>
            <a:endCxn id="3" idx="0"/>
          </p:cNvCxnSpPr>
          <p:nvPr/>
        </p:nvCxnSpPr>
        <p:spPr>
          <a:xfrm flipH="1">
            <a:off x="2640014" y="5268915"/>
            <a:ext cx="6245086" cy="317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Rectangle 2">
            <a:extLst>
              <a:ext uri="{FF2B5EF4-FFF2-40B4-BE49-F238E27FC236}">
                <a16:creationId xmlns:a16="http://schemas.microsoft.com/office/drawing/2014/main" id="{6DBB1AF8-1A6A-4E04-A2BA-49281DAA83B0}"/>
              </a:ext>
            </a:extLst>
          </p:cNvPr>
          <p:cNvSpPr>
            <a:spLocks noGrp="1"/>
          </p:cNvSpPr>
          <p:nvPr>
            <p:ph type="title"/>
          </p:nvPr>
        </p:nvSpPr>
        <p:spPr>
          <a:xfrm>
            <a:off x="3765937" y="-17658"/>
            <a:ext cx="4622237" cy="13255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normAutofit fontScale="90000"/>
          </a:bodyPr>
          <a:lstStyle/>
          <a:p>
            <a:pPr>
              <a:lnSpc>
                <a:spcPct val="100000"/>
              </a:lnSpc>
              <a:buClr>
                <a:srgbClr val="CCECFF"/>
              </a:buClr>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4399" u="sng" dirty="0">
                <a:latin typeface="+mn-lt"/>
              </a:rPr>
              <a:t>Diseño de un sector</a:t>
            </a:r>
          </a:p>
        </p:txBody>
      </p:sp>
      <p:sp>
        <p:nvSpPr>
          <p:cNvPr id="20" name="Slide Number Placeholder 19">
            <a:extLst>
              <a:ext uri="{FF2B5EF4-FFF2-40B4-BE49-F238E27FC236}">
                <a16:creationId xmlns:a16="http://schemas.microsoft.com/office/drawing/2014/main" id="{7BF5D03C-6B7D-48ED-A5DD-7936C16E9D8E}"/>
              </a:ext>
            </a:extLst>
          </p:cNvPr>
          <p:cNvSpPr>
            <a:spLocks noGrp="1"/>
          </p:cNvSpPr>
          <p:nvPr>
            <p:ph type="sldNum" sz="quarter" idx="12"/>
          </p:nvPr>
        </p:nvSpPr>
        <p:spPr/>
        <p:txBody>
          <a:bodyPr/>
          <a:lstStyle/>
          <a:p>
            <a:fld id="{00865948-8B76-4A50-B7DB-B45DBE1BD062}" type="slidenum">
              <a:rPr lang="fr-CH" smtClean="0"/>
              <a:t>34</a:t>
            </a:fld>
            <a:endParaRPr lang="fr-CH"/>
          </a:p>
        </p:txBody>
      </p:sp>
    </p:spTree>
    <p:extLst>
      <p:ext uri="{BB962C8B-B14F-4D97-AF65-F5344CB8AC3E}">
        <p14:creationId xmlns:p14="http://schemas.microsoft.com/office/powerpoint/2010/main" val="2489655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CCF9F68-F0C2-4F57-8399-F4D8BDAD0EB3}"/>
              </a:ext>
            </a:extLst>
          </p:cNvPr>
          <p:cNvSpPr>
            <a:spLocks noGrp="1"/>
          </p:cNvSpPr>
          <p:nvPr>
            <p:ph type="title"/>
          </p:nvPr>
        </p:nvSpPr>
        <p:spPr>
          <a:xfrm>
            <a:off x="2431180" y="0"/>
            <a:ext cx="8608379" cy="13255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normAutofit fontScale="90000"/>
          </a:bodyPr>
          <a:lstStyle/>
          <a:p>
            <a:pPr>
              <a:lnSpc>
                <a:spcPct val="100000"/>
              </a:lnSpc>
              <a:buClr>
                <a:srgbClr val="CCECFF"/>
              </a:buClr>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4399" u="sng" dirty="0">
                <a:latin typeface="+mn-lt"/>
              </a:rPr>
              <a:t>Ejemplos de diseño de campamentos</a:t>
            </a:r>
          </a:p>
        </p:txBody>
      </p:sp>
      <p:pic>
        <p:nvPicPr>
          <p:cNvPr id="8" name="Picture 7">
            <a:extLst>
              <a:ext uri="{FF2B5EF4-FFF2-40B4-BE49-F238E27FC236}">
                <a16:creationId xmlns:a16="http://schemas.microsoft.com/office/drawing/2014/main" id="{BE9DB6DA-9397-47B3-94BF-1761632B5FA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Lst>
          </a:blip>
          <a:stretch>
            <a:fillRect/>
          </a:stretch>
        </p:blipFill>
        <p:spPr>
          <a:xfrm>
            <a:off x="739821" y="1652309"/>
            <a:ext cx="6130916" cy="2784980"/>
          </a:xfrm>
          <a:prstGeom prst="rect">
            <a:avLst/>
          </a:prstGeom>
        </p:spPr>
      </p:pic>
      <p:pic>
        <p:nvPicPr>
          <p:cNvPr id="5" name="Picture 4">
            <a:extLst>
              <a:ext uri="{FF2B5EF4-FFF2-40B4-BE49-F238E27FC236}">
                <a16:creationId xmlns:a16="http://schemas.microsoft.com/office/drawing/2014/main" id="{749C0BE4-8F42-4E8B-AE3F-08C34C5346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6000" contrast="4000"/>
                    </a14:imgEffect>
                  </a14:imgLayer>
                </a14:imgProps>
              </a:ext>
              <a:ext uri="{28A0092B-C50C-407E-A947-70E740481C1C}">
                <a14:useLocalDpi xmlns:a14="http://schemas.microsoft.com/office/drawing/2010/main" val="0"/>
              </a:ext>
            </a:extLst>
          </a:blip>
          <a:srcRect t="-2" r="107" b="21732"/>
          <a:stretch>
            <a:fillRect/>
          </a:stretch>
        </p:blipFill>
        <p:spPr bwMode="auto">
          <a:xfrm>
            <a:off x="5834742" y="3655281"/>
            <a:ext cx="5995645" cy="278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3EB4333-DC29-4B62-8DB7-666FD1D54E13}"/>
              </a:ext>
            </a:extLst>
          </p:cNvPr>
          <p:cNvSpPr>
            <a:spLocks noGrp="1"/>
          </p:cNvSpPr>
          <p:nvPr>
            <p:ph type="sldNum" sz="quarter" idx="12"/>
          </p:nvPr>
        </p:nvSpPr>
        <p:spPr/>
        <p:txBody>
          <a:bodyPr/>
          <a:lstStyle/>
          <a:p>
            <a:fld id="{00865948-8B76-4A50-B7DB-B45DBE1BD062}" type="slidenum">
              <a:rPr lang="fr-CH" smtClean="0"/>
              <a:t>35</a:t>
            </a:fld>
            <a:endParaRPr lang="fr-CH"/>
          </a:p>
        </p:txBody>
      </p:sp>
    </p:spTree>
    <p:extLst>
      <p:ext uri="{BB962C8B-B14F-4D97-AF65-F5344CB8AC3E}">
        <p14:creationId xmlns:p14="http://schemas.microsoft.com/office/powerpoint/2010/main" val="1524629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a:extLst>
              <a:ext uri="{FF2B5EF4-FFF2-40B4-BE49-F238E27FC236}">
                <a16:creationId xmlns:a16="http://schemas.microsoft.com/office/drawing/2014/main" id="{4A9D8DF3-943F-43A8-9E52-09F6D8BC1D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2769" y="148045"/>
            <a:ext cx="3346982" cy="200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
            <a:extLst>
              <a:ext uri="{FF2B5EF4-FFF2-40B4-BE49-F238E27FC236}">
                <a16:creationId xmlns:a16="http://schemas.microsoft.com/office/drawing/2014/main" id="{E6E874CA-8557-4712-82EB-362DE822BAF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044" y="148045"/>
            <a:ext cx="3316084" cy="220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3">
            <a:extLst>
              <a:ext uri="{FF2B5EF4-FFF2-40B4-BE49-F238E27FC236}">
                <a16:creationId xmlns:a16="http://schemas.microsoft.com/office/drawing/2014/main" id="{5D075916-C616-4498-9536-1E6392F501E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2294" y="2311401"/>
            <a:ext cx="3356370" cy="245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03728FA-BED4-420A-AD87-B2BC4ABBE6C6}"/>
              </a:ext>
            </a:extLst>
          </p:cNvPr>
          <p:cNvSpPr txBox="1"/>
          <p:nvPr/>
        </p:nvSpPr>
        <p:spPr>
          <a:xfrm>
            <a:off x="1748247" y="5153917"/>
            <a:ext cx="9605553" cy="1384995"/>
          </a:xfrm>
          <a:prstGeom prst="rect">
            <a:avLst/>
          </a:prstGeom>
          <a:noFill/>
        </p:spPr>
        <p:txBody>
          <a:bodyPr wrap="square">
            <a:spAutoFit/>
          </a:bodyPr>
          <a:lstStyle/>
          <a:p>
            <a:pPr algn="ctr">
              <a:defRPr/>
            </a:pPr>
            <a:r>
              <a:rPr lang="es-ES" sz="2800" dirty="0"/>
              <a:t>La realidad... ¿Cómo proceder cuando encuentran un asentamiento temporal que se creó repentinamente, sin organización, y que no cumple con las normas mínimas?</a:t>
            </a:r>
          </a:p>
        </p:txBody>
      </p:sp>
      <p:grpSp>
        <p:nvGrpSpPr>
          <p:cNvPr id="6" name="Group 1">
            <a:extLst>
              <a:ext uri="{FF2B5EF4-FFF2-40B4-BE49-F238E27FC236}">
                <a16:creationId xmlns:a16="http://schemas.microsoft.com/office/drawing/2014/main" id="{E0675D93-B77D-4C3A-8785-98CEF8177A4A}"/>
              </a:ext>
            </a:extLst>
          </p:cNvPr>
          <p:cNvGrpSpPr>
            <a:grpSpLocks/>
          </p:cNvGrpSpPr>
          <p:nvPr/>
        </p:nvGrpSpPr>
        <p:grpSpPr bwMode="auto">
          <a:xfrm>
            <a:off x="4620804" y="285936"/>
            <a:ext cx="3579813" cy="4143375"/>
            <a:chOff x="1776" y="-48"/>
            <a:chExt cx="2255" cy="2610"/>
          </a:xfrm>
        </p:grpSpPr>
        <p:sp>
          <p:nvSpPr>
            <p:cNvPr id="7" name="Text Box 2">
              <a:extLst>
                <a:ext uri="{FF2B5EF4-FFF2-40B4-BE49-F238E27FC236}">
                  <a16:creationId xmlns:a16="http://schemas.microsoft.com/office/drawing/2014/main" id="{27B11ECA-A1E9-4863-B684-A71D4143B90B}"/>
                </a:ext>
              </a:extLst>
            </p:cNvPr>
            <p:cNvSpPr txBox="1">
              <a:spLocks noChangeArrowheads="1"/>
            </p:cNvSpPr>
            <p:nvPr/>
          </p:nvSpPr>
          <p:spPr bwMode="auto">
            <a:xfrm>
              <a:off x="2221" y="-48"/>
              <a:ext cx="1359" cy="2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FontTx/>
                <a:buNone/>
              </a:pPr>
              <a:r>
                <a:rPr lang="es-ES" sz="27700">
                  <a:solidFill>
                    <a:srgbClr val="FF0000"/>
                  </a:solidFill>
                  <a:latin typeface="Arial" panose="020B0604020202020204" pitchFamily="34" charset="0"/>
                  <a:ea typeface="Arial Unicode MS" panose="020B0604020202020204" pitchFamily="34" charset="-128"/>
                  <a:cs typeface="Arial Unicode MS" panose="020B0604020202020204" pitchFamily="34" charset="-128"/>
                </a:rPr>
                <a:t>?</a:t>
              </a:r>
            </a:p>
          </p:txBody>
        </p:sp>
        <p:sp>
          <p:nvSpPr>
            <p:cNvPr id="8" name="Oval 3">
              <a:extLst>
                <a:ext uri="{FF2B5EF4-FFF2-40B4-BE49-F238E27FC236}">
                  <a16:creationId xmlns:a16="http://schemas.microsoft.com/office/drawing/2014/main" id="{DB607E57-30DE-415F-89B1-898912A07AD5}"/>
                </a:ext>
              </a:extLst>
            </p:cNvPr>
            <p:cNvSpPr>
              <a:spLocks noChangeArrowheads="1"/>
            </p:cNvSpPr>
            <p:nvPr/>
          </p:nvSpPr>
          <p:spPr bwMode="auto">
            <a:xfrm>
              <a:off x="1776" y="221"/>
              <a:ext cx="2255" cy="2255"/>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pic>
        <p:nvPicPr>
          <p:cNvPr id="2" name="Picture 1">
            <a:extLst>
              <a:ext uri="{FF2B5EF4-FFF2-40B4-BE49-F238E27FC236}">
                <a16:creationId xmlns:a16="http://schemas.microsoft.com/office/drawing/2014/main" id="{43F70AE8-AEDF-4F2F-8719-428515933F14}"/>
              </a:ext>
            </a:extLst>
          </p:cNvPr>
          <p:cNvPicPr>
            <a:picLocks noChangeAspect="1"/>
          </p:cNvPicPr>
          <p:nvPr/>
        </p:nvPicPr>
        <p:blipFill rotWithShape="1">
          <a:blip r:embed="rId6"/>
          <a:srcRect t="3607" b="10444"/>
          <a:stretch/>
        </p:blipFill>
        <p:spPr>
          <a:xfrm>
            <a:off x="833044" y="2542421"/>
            <a:ext cx="3325608" cy="2124000"/>
          </a:xfrm>
          <a:prstGeom prst="rect">
            <a:avLst/>
          </a:prstGeom>
        </p:spPr>
      </p:pic>
      <p:sp>
        <p:nvSpPr>
          <p:cNvPr id="3" name="Slide Number Placeholder 2">
            <a:extLst>
              <a:ext uri="{FF2B5EF4-FFF2-40B4-BE49-F238E27FC236}">
                <a16:creationId xmlns:a16="http://schemas.microsoft.com/office/drawing/2014/main" id="{BA6F4F8F-9475-4F6A-9DCA-57B435611CF5}"/>
              </a:ext>
            </a:extLst>
          </p:cNvPr>
          <p:cNvSpPr>
            <a:spLocks noGrp="1"/>
          </p:cNvSpPr>
          <p:nvPr>
            <p:ph type="sldNum" sz="quarter" idx="12"/>
          </p:nvPr>
        </p:nvSpPr>
        <p:spPr/>
        <p:txBody>
          <a:bodyPr/>
          <a:lstStyle/>
          <a:p>
            <a:fld id="{00865948-8B76-4A50-B7DB-B45DBE1BD062}" type="slidenum">
              <a:rPr lang="fr-CH" smtClean="0"/>
              <a:t>36</a:t>
            </a:fld>
            <a:endParaRPr lang="fr-CH"/>
          </a:p>
        </p:txBody>
      </p:sp>
    </p:spTree>
    <p:extLst>
      <p:ext uri="{BB962C8B-B14F-4D97-AF65-F5344CB8AC3E}">
        <p14:creationId xmlns:p14="http://schemas.microsoft.com/office/powerpoint/2010/main" val="57802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8A304-9125-47B1-954C-E3DA282E7B52}"/>
              </a:ext>
            </a:extLst>
          </p:cNvPr>
          <p:cNvSpPr>
            <a:spLocks noGrp="1"/>
          </p:cNvSpPr>
          <p:nvPr>
            <p:ph type="title"/>
          </p:nvPr>
        </p:nvSpPr>
        <p:spPr>
          <a:xfrm>
            <a:off x="850325" y="-212703"/>
            <a:ext cx="10981509" cy="13255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0000" tIns="46800" rIns="90000" bIns="46800" rtlCol="0" anchor="ctr">
            <a:normAutofit fontScale="90000"/>
          </a:bodyPr>
          <a:lstStyle/>
          <a:p>
            <a:pPr>
              <a:lnSpc>
                <a:spcPct val="100000"/>
              </a:lnSpc>
              <a:buClr>
                <a:srgbClr val="CCECFF"/>
              </a:buClr>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4399" u="sng" dirty="0">
                <a:latin typeface="+mn-lt"/>
              </a:rPr>
              <a:t>Programas de alojamiento para personas retornadas</a:t>
            </a:r>
          </a:p>
        </p:txBody>
      </p:sp>
      <p:sp>
        <p:nvSpPr>
          <p:cNvPr id="3" name="Slide Number Placeholder 2">
            <a:extLst>
              <a:ext uri="{FF2B5EF4-FFF2-40B4-BE49-F238E27FC236}">
                <a16:creationId xmlns:a16="http://schemas.microsoft.com/office/drawing/2014/main" id="{D8E95711-20D7-44EB-B447-B5343ED5FA23}"/>
              </a:ext>
            </a:extLst>
          </p:cNvPr>
          <p:cNvSpPr>
            <a:spLocks noGrp="1"/>
          </p:cNvSpPr>
          <p:nvPr>
            <p:ph type="sldNum" sz="quarter" idx="12"/>
          </p:nvPr>
        </p:nvSpPr>
        <p:spPr/>
        <p:txBody>
          <a:bodyPr/>
          <a:lstStyle/>
          <a:p>
            <a:fld id="{00865948-8B76-4A50-B7DB-B45DBE1BD062}" type="slidenum">
              <a:rPr lang="fr-CH" smtClean="0"/>
              <a:t>37</a:t>
            </a:fld>
            <a:endParaRPr lang="fr-CH"/>
          </a:p>
        </p:txBody>
      </p:sp>
      <p:pic>
        <p:nvPicPr>
          <p:cNvPr id="4" name="Picture 3" descr="ICRC Shelter (36)">
            <a:extLst>
              <a:ext uri="{FF2B5EF4-FFF2-40B4-BE49-F238E27FC236}">
                <a16:creationId xmlns:a16="http://schemas.microsoft.com/office/drawing/2014/main" id="{09EAF6FD-F9CE-4B86-82AB-B8FCE295E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335" y="989290"/>
            <a:ext cx="4570367" cy="301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D25BBCD2-1E95-4E9A-845B-3FFEF245FC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6300" y="967016"/>
            <a:ext cx="4162694" cy="304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DFE0A8F-E531-4CDB-8555-056B3419BC29}"/>
              </a:ext>
            </a:extLst>
          </p:cNvPr>
          <p:cNvSpPr/>
          <p:nvPr/>
        </p:nvSpPr>
        <p:spPr>
          <a:xfrm>
            <a:off x="899753" y="4047732"/>
            <a:ext cx="10981509" cy="3170099"/>
          </a:xfrm>
          <a:prstGeom prst="rect">
            <a:avLst/>
          </a:prstGeom>
        </p:spPr>
        <p:txBody>
          <a:bodyPr wrap="square">
            <a:spAutoFit/>
          </a:bodyPr>
          <a:lstStyle/>
          <a:p>
            <a:pPr marL="285750" indent="-285750">
              <a:buFont typeface="Arial" panose="020B0604020202020204" pitchFamily="34" charset="0"/>
              <a:buChar char="•"/>
            </a:pPr>
            <a:r>
              <a:rPr lang="es-ES" sz="2000" dirty="0"/>
              <a:t>Siempre </a:t>
            </a:r>
            <a:r>
              <a:rPr lang="es-ES" sz="2000" b="1" dirty="0"/>
              <a:t>adaptarse al contexto local</a:t>
            </a:r>
            <a:r>
              <a:rPr lang="es-ES" sz="2000" dirty="0"/>
              <a:t>: considerar materiales disponibles, habilidades, herramientas, tiempo, presupuesto... Adaptarse a las normas y costumbres locales.</a:t>
            </a:r>
          </a:p>
          <a:p>
            <a:pPr marL="285750" indent="-285750">
              <a:buFont typeface="Arial" panose="020B0604020202020204" pitchFamily="34" charset="0"/>
              <a:buChar char="•"/>
            </a:pPr>
            <a:r>
              <a:rPr lang="es-ES" sz="2000" dirty="0"/>
              <a:t>Usar un </a:t>
            </a:r>
            <a:r>
              <a:rPr lang="es-ES" sz="2000" b="1" dirty="0"/>
              <a:t>enfoque participativo</a:t>
            </a:r>
            <a:r>
              <a:rPr lang="es-ES" sz="2000" dirty="0"/>
              <a:t> cuando sea posible (por ejemplo, dinero por trabajo o favores a cambio de trabajo/materiales).</a:t>
            </a:r>
          </a:p>
          <a:p>
            <a:pPr marL="285750" indent="-285750">
              <a:buFont typeface="Arial" panose="020B0604020202020204" pitchFamily="34" charset="0"/>
              <a:buChar char="•"/>
            </a:pPr>
            <a:r>
              <a:rPr lang="es-ES" sz="2000" dirty="0"/>
              <a:t>Utilizar </a:t>
            </a:r>
            <a:r>
              <a:rPr lang="es-ES" sz="2000" b="1" dirty="0"/>
              <a:t>técnicas y materiales locales</a:t>
            </a:r>
            <a:r>
              <a:rPr lang="es-ES" sz="2000" dirty="0"/>
              <a:t> siempre que sea posible.</a:t>
            </a:r>
          </a:p>
          <a:p>
            <a:pPr marL="285750" indent="-285750">
              <a:buFont typeface="Arial" panose="020B0604020202020204" pitchFamily="34" charset="0"/>
              <a:buChar char="•"/>
            </a:pPr>
            <a:r>
              <a:rPr lang="es-ES" sz="2000" dirty="0"/>
              <a:t>Enfocarse especialmente en las </a:t>
            </a:r>
            <a:r>
              <a:rPr lang="es-ES" sz="2000" b="1" dirty="0"/>
              <a:t>personas más vulnerables</a:t>
            </a:r>
            <a:r>
              <a:rPr lang="es-ES" sz="2000" dirty="0"/>
              <a:t> (familias de bajos recursos económicos, personas con discapacidad, jefas de familia, etc.).</a:t>
            </a:r>
          </a:p>
          <a:p>
            <a:pPr marL="285750" indent="-285750">
              <a:buFont typeface="Arial" panose="020B0604020202020204" pitchFamily="34" charset="0"/>
              <a:buChar char="•"/>
            </a:pPr>
            <a:r>
              <a:rPr lang="es-ES" sz="2000" dirty="0"/>
              <a:t>Ser </a:t>
            </a:r>
            <a:r>
              <a:rPr lang="es-ES" sz="2000" b="1" dirty="0"/>
              <a:t>transparentes</a:t>
            </a:r>
            <a:r>
              <a:rPr lang="es-ES" sz="2000" dirty="0"/>
              <a:t> en cuanto a los criterios de selección. </a:t>
            </a:r>
          </a:p>
          <a:p>
            <a:pPr marL="285750" indent="-285750">
              <a:buFont typeface="Arial" panose="020B0604020202020204" pitchFamily="34" charset="0"/>
              <a:buChar char="•"/>
            </a:pPr>
            <a:r>
              <a:rPr lang="es-ES" sz="2000" b="1" dirty="0"/>
              <a:t>Evitar crear tensiones</a:t>
            </a:r>
            <a:r>
              <a:rPr lang="es-ES" sz="2000" dirty="0"/>
              <a:t> entre las personas beneficiadas y las no beneficiadas y vecinos.</a:t>
            </a:r>
          </a:p>
          <a:p>
            <a:endParaRPr lang="en-US" altLang="fr-FR" sz="2000" dirty="0"/>
          </a:p>
        </p:txBody>
      </p:sp>
    </p:spTree>
    <p:extLst>
      <p:ext uri="{BB962C8B-B14F-4D97-AF65-F5344CB8AC3E}">
        <p14:creationId xmlns:p14="http://schemas.microsoft.com/office/powerpoint/2010/main" val="3165565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4509-8FBA-436C-B6EB-D2338BF006A3}"/>
              </a:ext>
            </a:extLst>
          </p:cNvPr>
          <p:cNvSpPr>
            <a:spLocks noGrp="1"/>
          </p:cNvSpPr>
          <p:nvPr>
            <p:ph type="title"/>
          </p:nvPr>
        </p:nvSpPr>
        <p:spPr>
          <a:xfrm>
            <a:off x="680442" y="74143"/>
            <a:ext cx="11338560" cy="939337"/>
          </a:xfrm>
        </p:spPr>
        <p:txBody>
          <a:bodyPr>
            <a:normAutofit fontScale="90000"/>
          </a:bodyPr>
          <a:lstStyle/>
          <a:p>
            <a:pPr algn="ctr"/>
            <a:r>
              <a:rPr lang="es-ES" u="sng" dirty="0"/>
              <a:t>Conclusión: alojamiento en situaciones de desplazamiento</a:t>
            </a:r>
          </a:p>
        </p:txBody>
      </p:sp>
      <p:sp>
        <p:nvSpPr>
          <p:cNvPr id="3" name="Content Placeholder 2">
            <a:extLst>
              <a:ext uri="{FF2B5EF4-FFF2-40B4-BE49-F238E27FC236}">
                <a16:creationId xmlns:a16="http://schemas.microsoft.com/office/drawing/2014/main" id="{6DC4DB63-C988-4638-96FE-FE0DF8E341D4}"/>
              </a:ext>
            </a:extLst>
          </p:cNvPr>
          <p:cNvSpPr>
            <a:spLocks noGrp="1"/>
          </p:cNvSpPr>
          <p:nvPr>
            <p:ph idx="1"/>
          </p:nvPr>
        </p:nvSpPr>
        <p:spPr>
          <a:xfrm>
            <a:off x="736209" y="1136781"/>
            <a:ext cx="11101564" cy="6252560"/>
          </a:xfrm>
        </p:spPr>
        <p:txBody>
          <a:bodyPr>
            <a:normAutofit fontScale="92500" lnSpcReduction="20000"/>
          </a:bodyPr>
          <a:lstStyle/>
          <a:p>
            <a:r>
              <a:rPr lang="es-ES" sz="2400" dirty="0"/>
              <a:t>Un </a:t>
            </a:r>
            <a:r>
              <a:rPr lang="es-ES" sz="2400" dirty="0">
                <a:solidFill>
                  <a:srgbClr val="0000FF"/>
                </a:solidFill>
              </a:rPr>
              <a:t>desplazado interno </a:t>
            </a:r>
            <a:r>
              <a:rPr lang="es-ES" sz="2400" dirty="0"/>
              <a:t>es una persona obligada a huir de su hogar, pero que permanece en su país de origen. Una </a:t>
            </a:r>
            <a:r>
              <a:rPr lang="es-ES" sz="2400" dirty="0">
                <a:solidFill>
                  <a:srgbClr val="0000FF"/>
                </a:solidFill>
              </a:rPr>
              <a:t>persona refugiada</a:t>
            </a:r>
            <a:r>
              <a:rPr lang="es-ES" sz="2400" dirty="0"/>
              <a:t> que ha abandonado su país de origen o no tiene nacionalidad está protegida por el derecho de los refugiados. </a:t>
            </a:r>
          </a:p>
          <a:p>
            <a:r>
              <a:rPr lang="es-ES" sz="2400" dirty="0"/>
              <a:t>La falta de alojamiento puede</a:t>
            </a:r>
            <a:r>
              <a:rPr lang="es-ES" sz="2400" dirty="0">
                <a:solidFill>
                  <a:srgbClr val="0000FF"/>
                </a:solidFill>
              </a:rPr>
              <a:t> incidir</a:t>
            </a:r>
            <a:r>
              <a:rPr lang="es-ES" sz="2400" dirty="0"/>
              <a:t> de múltiples formas </a:t>
            </a:r>
            <a:r>
              <a:rPr lang="es-ES" sz="2400" dirty="0">
                <a:solidFill>
                  <a:srgbClr val="0000FF"/>
                </a:solidFill>
              </a:rPr>
              <a:t>en la salud física, mental y reproductiva.</a:t>
            </a:r>
          </a:p>
          <a:p>
            <a:r>
              <a:rPr lang="es-ES" sz="2400" dirty="0"/>
              <a:t>Las personas desplazadas encuentran refugio en </a:t>
            </a:r>
            <a:r>
              <a:rPr lang="es-ES" sz="2400" dirty="0">
                <a:solidFill>
                  <a:srgbClr val="0000FF"/>
                </a:solidFill>
              </a:rPr>
              <a:t>diferentes formas de asentamientos tradicionales</a:t>
            </a:r>
            <a:r>
              <a:rPr lang="es-ES" sz="2400" dirty="0"/>
              <a:t>; todos estos plantean desafíos particulares. La asistencia para construir refugios debe adaptarse a las </a:t>
            </a:r>
            <a:r>
              <a:rPr lang="es-ES" sz="2400" dirty="0">
                <a:solidFill>
                  <a:srgbClr val="0000FF"/>
                </a:solidFill>
              </a:rPr>
              <a:t>necesidades específicas </a:t>
            </a:r>
            <a:r>
              <a:rPr lang="es-ES" sz="2400" dirty="0"/>
              <a:t>de los habitantes.</a:t>
            </a:r>
          </a:p>
          <a:p>
            <a:r>
              <a:rPr lang="es-ES" sz="2400" dirty="0"/>
              <a:t>Según la situación y la etapa de crisis, la asistencia para construir refugios puede ser a corto, mediano o largo plazo. </a:t>
            </a:r>
            <a:r>
              <a:rPr lang="es-ES" sz="2400" dirty="0">
                <a:solidFill>
                  <a:srgbClr val="0000FF"/>
                </a:solidFill>
              </a:rPr>
              <a:t>Los mejores enfoques </a:t>
            </a:r>
            <a:r>
              <a:rPr lang="es-ES" sz="2400" dirty="0"/>
              <a:t>pueden variar desde la entrega de efectivo, vales o material hasta el pago del trabajo por día o de toda la obra de construcción.</a:t>
            </a:r>
          </a:p>
          <a:p>
            <a:r>
              <a:rPr lang="es-ES" sz="2400" dirty="0"/>
              <a:t>Los programas de asistencia para construir refugios deben </a:t>
            </a:r>
            <a:r>
              <a:rPr lang="es-ES" sz="2400" dirty="0">
                <a:solidFill>
                  <a:srgbClr val="0000FF"/>
                </a:solidFill>
              </a:rPr>
              <a:t>adaptarse</a:t>
            </a:r>
            <a:r>
              <a:rPr lang="es-ES" sz="2400" dirty="0"/>
              <a:t> siempre </a:t>
            </a:r>
            <a:r>
              <a:rPr lang="es-ES" sz="2400" dirty="0">
                <a:solidFill>
                  <a:srgbClr val="0000FF"/>
                </a:solidFill>
              </a:rPr>
              <a:t>al contexto y a las normas locales</a:t>
            </a:r>
            <a:r>
              <a:rPr lang="es-ES" sz="2400" dirty="0"/>
              <a:t>. Si es posible, utilicen enfoques participativos, aprovechen materiales y técnicas locales y den prioridad a las poblaciones vulnerables.</a:t>
            </a:r>
          </a:p>
          <a:p>
            <a:r>
              <a:rPr lang="es-ES" sz="2400" dirty="0"/>
              <a:t>Asimismo, siempre tengan en cuenta las </a:t>
            </a:r>
            <a:r>
              <a:rPr lang="es-ES" sz="2400" dirty="0">
                <a:solidFill>
                  <a:srgbClr val="0000FF"/>
                </a:solidFill>
              </a:rPr>
              <a:t>necesidades de las comunidades de acogida</a:t>
            </a:r>
            <a:r>
              <a:rPr lang="es-ES" sz="2400" dirty="0"/>
              <a:t> para evitar tensiones y fortalecer su capacidad de apoyo a las poblaciones desplazadas. </a:t>
            </a:r>
          </a:p>
          <a:p>
            <a:r>
              <a:rPr lang="es-ES" sz="2400" dirty="0"/>
              <a:t>Los </a:t>
            </a:r>
            <a:r>
              <a:rPr lang="es-ES" sz="2400" dirty="0">
                <a:solidFill>
                  <a:srgbClr val="0000FF"/>
                </a:solidFill>
              </a:rPr>
              <a:t>campamentos</a:t>
            </a:r>
            <a:r>
              <a:rPr lang="es-ES" sz="2400" dirty="0"/>
              <a:t> deben estar bien </a:t>
            </a:r>
            <a:r>
              <a:rPr lang="es-ES" sz="2400" dirty="0">
                <a:solidFill>
                  <a:srgbClr val="0000FF"/>
                </a:solidFill>
              </a:rPr>
              <a:t>diseñados </a:t>
            </a:r>
            <a:r>
              <a:rPr lang="es-ES" sz="2400" dirty="0"/>
              <a:t>y planificados. Al hacerlo, se deben considerar los criterios de selección del emplazamiento y las normas mínimas. Se debe garantizar la asignación de espacio suficiente para refugios, carreteras, seguridad, servicios y extensiones de terreno posibles. Los campamentos también deben </a:t>
            </a:r>
            <a:r>
              <a:rPr lang="es-ES" sz="2400" dirty="0">
                <a:solidFill>
                  <a:srgbClr val="0000FF"/>
                </a:solidFill>
              </a:rPr>
              <a:t>gestionarse</a:t>
            </a:r>
            <a:r>
              <a:rPr lang="es-ES" sz="2400" dirty="0"/>
              <a:t>. La gestión debe efectuarse en coordinación con las comunidades y autoridades.</a:t>
            </a:r>
          </a:p>
        </p:txBody>
      </p:sp>
      <p:sp>
        <p:nvSpPr>
          <p:cNvPr id="4" name="Slide Number Placeholder 3">
            <a:extLst>
              <a:ext uri="{FF2B5EF4-FFF2-40B4-BE49-F238E27FC236}">
                <a16:creationId xmlns:a16="http://schemas.microsoft.com/office/drawing/2014/main" id="{E89C1FB4-31A4-4EC2-8B14-2F286D7AEE1D}"/>
              </a:ext>
            </a:extLst>
          </p:cNvPr>
          <p:cNvSpPr>
            <a:spLocks noGrp="1"/>
          </p:cNvSpPr>
          <p:nvPr>
            <p:ph type="sldNum" sz="quarter" idx="12"/>
          </p:nvPr>
        </p:nvSpPr>
        <p:spPr/>
        <p:txBody>
          <a:bodyPr/>
          <a:lstStyle/>
          <a:p>
            <a:fld id="{00865948-8B76-4A50-B7DB-B45DBE1BD062}" type="slidenum">
              <a:rPr lang="fr-CH" smtClean="0"/>
              <a:t>38</a:t>
            </a:fld>
            <a:endParaRPr lang="fr-CH"/>
          </a:p>
        </p:txBody>
      </p:sp>
    </p:spTree>
    <p:extLst>
      <p:ext uri="{BB962C8B-B14F-4D97-AF65-F5344CB8AC3E}">
        <p14:creationId xmlns:p14="http://schemas.microsoft.com/office/powerpoint/2010/main" val="281370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a:extLst>
              <a:ext uri="{FF2B5EF4-FFF2-40B4-BE49-F238E27FC236}">
                <a16:creationId xmlns:a16="http://schemas.microsoft.com/office/drawing/2014/main" id="{D05C155B-CFAF-41D7-9013-A94ACFAFE780}"/>
              </a:ext>
            </a:extLst>
          </p:cNvPr>
          <p:cNvSpPr txBox="1">
            <a:spLocks noChangeArrowheads="1"/>
          </p:cNvSpPr>
          <p:nvPr/>
        </p:nvSpPr>
        <p:spPr bwMode="auto">
          <a:xfrm>
            <a:off x="2770736" y="-13600"/>
            <a:ext cx="6870700" cy="104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CCECFF"/>
              </a:buClr>
              <a:buFont typeface="Arial" panose="020B0604020202020204" pitchFamily="34" charset="0"/>
              <a:buNone/>
            </a:pPr>
            <a:r>
              <a:rPr lang="es-ES" sz="4000" u="sng">
                <a:solidFill>
                  <a:schemeClr val="tx1"/>
                </a:solidFill>
                <a:latin typeface="+mn-lt"/>
              </a:rPr>
              <a:t>Referencias</a:t>
            </a:r>
          </a:p>
        </p:txBody>
      </p:sp>
      <p:pic>
        <p:nvPicPr>
          <p:cNvPr id="57348" name="Picture 3">
            <a:extLst>
              <a:ext uri="{FF2B5EF4-FFF2-40B4-BE49-F238E27FC236}">
                <a16:creationId xmlns:a16="http://schemas.microsoft.com/office/drawing/2014/main" id="{967104D1-2D61-4B9C-BB20-2AD3B3789E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1872" y="1105881"/>
            <a:ext cx="1825625" cy="27530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0" name="Picture 5">
            <a:extLst>
              <a:ext uri="{FF2B5EF4-FFF2-40B4-BE49-F238E27FC236}">
                <a16:creationId xmlns:a16="http://schemas.microsoft.com/office/drawing/2014/main" id="{21A45E1A-42D3-438E-B80C-7895B324C3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1097" y="1123503"/>
            <a:ext cx="1868487" cy="26702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1" name="Picture 6">
            <a:extLst>
              <a:ext uri="{FF2B5EF4-FFF2-40B4-BE49-F238E27FC236}">
                <a16:creationId xmlns:a16="http://schemas.microsoft.com/office/drawing/2014/main" id="{677037D8-EB7B-4419-8BBC-4E8C16510F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9833" y="4086224"/>
            <a:ext cx="1687513" cy="2401888"/>
          </a:xfrm>
          <a:prstGeom prst="rect">
            <a:avLst/>
          </a:prstGeom>
          <a:noFill/>
          <a:ln w="1260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2" name="Picture 7">
            <a:extLst>
              <a:ext uri="{FF2B5EF4-FFF2-40B4-BE49-F238E27FC236}">
                <a16:creationId xmlns:a16="http://schemas.microsoft.com/office/drawing/2014/main" id="{4CA49259-496C-487D-9AAF-5BCD88FDB7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63184" y="1122516"/>
            <a:ext cx="1868487" cy="2663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3" name="Picture 8">
            <a:extLst>
              <a:ext uri="{FF2B5EF4-FFF2-40B4-BE49-F238E27FC236}">
                <a16:creationId xmlns:a16="http://schemas.microsoft.com/office/drawing/2014/main" id="{BB659A53-1CCE-4AD6-9867-7AC79ABCA2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1202" y="3933824"/>
            <a:ext cx="1825625" cy="2605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4" name="Picture 9">
            <a:extLst>
              <a:ext uri="{FF2B5EF4-FFF2-40B4-BE49-F238E27FC236}">
                <a16:creationId xmlns:a16="http://schemas.microsoft.com/office/drawing/2014/main" id="{60A1C2B7-27C7-41D0-ADF0-CDA859826F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41764" y="3955074"/>
            <a:ext cx="1825019" cy="25790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5" name="Picture 10">
            <a:extLst>
              <a:ext uri="{FF2B5EF4-FFF2-40B4-BE49-F238E27FC236}">
                <a16:creationId xmlns:a16="http://schemas.microsoft.com/office/drawing/2014/main" id="{F39367B6-031C-4332-8577-ECB9D45E17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1464" y="3942069"/>
            <a:ext cx="1896636" cy="2605088"/>
          </a:xfrm>
          <a:prstGeom prst="rect">
            <a:avLst/>
          </a:prstGeom>
          <a:solidFill>
            <a:srgbClr val="FFFF99"/>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6" name="Picture 1">
            <a:extLst>
              <a:ext uri="{FF2B5EF4-FFF2-40B4-BE49-F238E27FC236}">
                <a16:creationId xmlns:a16="http://schemas.microsoft.com/office/drawing/2014/main" id="{8F1D1E33-207C-440C-A6FE-ACEB02B3617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202737" y="3880157"/>
            <a:ext cx="2151063"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259C057-C1C0-45F5-9C40-872089665DA3}"/>
              </a:ext>
            </a:extLst>
          </p:cNvPr>
          <p:cNvSpPr>
            <a:spLocks noGrp="1"/>
          </p:cNvSpPr>
          <p:nvPr>
            <p:ph type="sldNum" sz="quarter" idx="12"/>
          </p:nvPr>
        </p:nvSpPr>
        <p:spPr/>
        <p:txBody>
          <a:bodyPr/>
          <a:lstStyle/>
          <a:p>
            <a:fld id="{00865948-8B76-4A50-B7DB-B45DBE1BD062}" type="slidenum">
              <a:rPr lang="fr-CH" smtClean="0"/>
              <a:t>39</a:t>
            </a:fld>
            <a:endParaRPr lang="fr-CH"/>
          </a:p>
        </p:txBody>
      </p:sp>
      <p:pic>
        <p:nvPicPr>
          <p:cNvPr id="14" name="Picture 13">
            <a:extLst>
              <a:ext uri="{FF2B5EF4-FFF2-40B4-BE49-F238E27FC236}">
                <a16:creationId xmlns:a16="http://schemas.microsoft.com/office/drawing/2014/main" id="{2D1EF3E7-C2E4-43D1-AB7E-46A8C5036579}"/>
              </a:ext>
            </a:extLst>
          </p:cNvPr>
          <p:cNvPicPr>
            <a:picLocks noChangeAspect="1"/>
          </p:cNvPicPr>
          <p:nvPr/>
        </p:nvPicPr>
        <p:blipFill>
          <a:blip r:embed="rId11"/>
          <a:stretch>
            <a:fillRect/>
          </a:stretch>
        </p:blipFill>
        <p:spPr>
          <a:xfrm>
            <a:off x="1924894" y="1123502"/>
            <a:ext cx="1973379" cy="2810321"/>
          </a:xfrm>
          <a:prstGeom prst="rect">
            <a:avLst/>
          </a:prstGeom>
        </p:spPr>
      </p:pic>
    </p:spTree>
    <p:extLst>
      <p:ext uri="{BB962C8B-B14F-4D97-AF65-F5344CB8AC3E}">
        <p14:creationId xmlns:p14="http://schemas.microsoft.com/office/powerpoint/2010/main" val="10906578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D8D8DF-2496-468D-BE32-5DE4FB03FE3C}"/>
              </a:ext>
            </a:extLst>
          </p:cNvPr>
          <p:cNvSpPr>
            <a:spLocks noGrp="1"/>
          </p:cNvSpPr>
          <p:nvPr>
            <p:ph type="sldNum" sz="quarter" idx="12"/>
          </p:nvPr>
        </p:nvSpPr>
        <p:spPr/>
        <p:txBody>
          <a:bodyPr/>
          <a:lstStyle/>
          <a:p>
            <a:fld id="{00865948-8B76-4A50-B7DB-B45DBE1BD062}" type="slidenum">
              <a:rPr lang="fr-CH" smtClean="0"/>
              <a:t>4</a:t>
            </a:fld>
            <a:endParaRPr lang="fr-CH"/>
          </a:p>
        </p:txBody>
      </p:sp>
      <p:sp>
        <p:nvSpPr>
          <p:cNvPr id="6" name="Title 3">
            <a:extLst>
              <a:ext uri="{FF2B5EF4-FFF2-40B4-BE49-F238E27FC236}">
                <a16:creationId xmlns:a16="http://schemas.microsoft.com/office/drawing/2014/main" id="{00748D43-6D82-41BA-9DC7-4BD04F533050}"/>
              </a:ext>
            </a:extLst>
          </p:cNvPr>
          <p:cNvSpPr txBox="1">
            <a:spLocks/>
          </p:cNvSpPr>
          <p:nvPr/>
        </p:nvSpPr>
        <p:spPr>
          <a:xfrm>
            <a:off x="838200" y="36512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Poblaciones desplazadas: definiciones</a:t>
            </a:r>
          </a:p>
        </p:txBody>
      </p:sp>
      <p:sp>
        <p:nvSpPr>
          <p:cNvPr id="2" name="Rectangle 1">
            <a:extLst>
              <a:ext uri="{FF2B5EF4-FFF2-40B4-BE49-F238E27FC236}">
                <a16:creationId xmlns:a16="http://schemas.microsoft.com/office/drawing/2014/main" id="{AA9C34EA-062E-4D54-B990-F9867DE05164}"/>
              </a:ext>
            </a:extLst>
          </p:cNvPr>
          <p:cNvSpPr/>
          <p:nvPr/>
        </p:nvSpPr>
        <p:spPr>
          <a:xfrm>
            <a:off x="1178378" y="3935186"/>
            <a:ext cx="10349593" cy="1938992"/>
          </a:xfrm>
          <a:prstGeom prst="rect">
            <a:avLst/>
          </a:prstGeom>
        </p:spPr>
        <p:txBody>
          <a:bodyPr wrap="square">
            <a:spAutoFit/>
          </a:bodyPr>
          <a:lstStyle/>
          <a:p>
            <a:r>
              <a:rPr lang="es-ES" sz="2000" i="1" dirty="0"/>
              <a:t>“</a:t>
            </a:r>
            <a:r>
              <a:rPr lang="es-ES" sz="2000" b="1" i="1" dirty="0"/>
              <a:t>Refugiado</a:t>
            </a:r>
            <a:r>
              <a:rPr lang="es-ES" sz="2000" i="1" dirty="0"/>
              <a:t>” es toda persona que, debido a fundados temores de ser perseguida por motivos de raza, religión, nacionalidad, pertenencia a determinado grupo social u opiniones políticas, se encuentre </a:t>
            </a:r>
            <a:r>
              <a:rPr lang="es-ES" sz="2000" i="1" u="sng" dirty="0"/>
              <a:t>fuera del país de su nacionalidad</a:t>
            </a:r>
            <a:r>
              <a:rPr lang="es-ES" sz="2000" i="1" dirty="0"/>
              <a:t> y no pueda o, a causa de dichos temores, no quiera acogerse a la protección de tal país; </a:t>
            </a:r>
            <a:r>
              <a:rPr lang="es-ES" sz="2000" i="1" u="sng" dirty="0"/>
              <a:t>o que, careciendo de nacionalidad</a:t>
            </a:r>
            <a:r>
              <a:rPr lang="es-ES" sz="2000" i="1" dirty="0"/>
              <a:t> y hallándose, a consecuencia de tales acontecimientos, fuera del país donde antes tuviera su residencia habitual, no pueda o, a causa de dichos temores, no quiera regresar a él </a:t>
            </a:r>
            <a:r>
              <a:rPr lang="es-ES" sz="1600" i="1" dirty="0"/>
              <a:t>[ACNUR: Convención de 1951 y su Protocolo de 1967].</a:t>
            </a:r>
          </a:p>
        </p:txBody>
      </p:sp>
      <p:sp>
        <p:nvSpPr>
          <p:cNvPr id="7" name="Rectangle 6">
            <a:extLst>
              <a:ext uri="{FF2B5EF4-FFF2-40B4-BE49-F238E27FC236}">
                <a16:creationId xmlns:a16="http://schemas.microsoft.com/office/drawing/2014/main" id="{FA4CA7A3-283B-474E-A489-2CFF5522ED13}"/>
              </a:ext>
            </a:extLst>
          </p:cNvPr>
          <p:cNvSpPr/>
          <p:nvPr/>
        </p:nvSpPr>
        <p:spPr>
          <a:xfrm>
            <a:off x="1178379" y="1673643"/>
            <a:ext cx="10349592" cy="1938992"/>
          </a:xfrm>
          <a:prstGeom prst="rect">
            <a:avLst/>
          </a:prstGeom>
        </p:spPr>
        <p:txBody>
          <a:bodyPr wrap="square">
            <a:spAutoFit/>
          </a:bodyPr>
          <a:lstStyle/>
          <a:p>
            <a:r>
              <a:rPr lang="es-ES" sz="2000" i="1" dirty="0"/>
              <a:t>Son “</a:t>
            </a:r>
            <a:r>
              <a:rPr lang="es-ES" sz="2000" b="1" i="1" dirty="0"/>
              <a:t>desplazados internos”</a:t>
            </a:r>
            <a:r>
              <a:rPr lang="es-ES" sz="2000" i="1" dirty="0"/>
              <a:t> las personas o grupos de personas que se han visto forzadas u obligadas a escapar o a huir de su hogar o de su lugar de residencia habitual, en particular como resultado o para evitar los efectos de un conflicto armado, de situaciones de violencia generalizada, de violaciones de los derechos humanos o de catástrofes naturales o provocadas por el ser humano, y que </a:t>
            </a:r>
            <a:r>
              <a:rPr lang="es-ES" sz="2000" i="1" u="sng" dirty="0"/>
              <a:t>no han cruzado una frontera estatal internacionalmente reconocida</a:t>
            </a:r>
            <a:r>
              <a:rPr lang="es-ES" sz="2000" i="1" dirty="0"/>
              <a:t> </a:t>
            </a:r>
            <a:r>
              <a:rPr lang="es-ES" sz="1600" i="1" dirty="0"/>
              <a:t>[Principios Rectores de la ONU sobre Desplazamiento Interno].</a:t>
            </a:r>
          </a:p>
        </p:txBody>
      </p:sp>
    </p:spTree>
    <p:extLst>
      <p:ext uri="{BB962C8B-B14F-4D97-AF65-F5344CB8AC3E}">
        <p14:creationId xmlns:p14="http://schemas.microsoft.com/office/powerpoint/2010/main" val="1777019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a:extLst>
              <a:ext uri="{FF2B5EF4-FFF2-40B4-BE49-F238E27FC236}">
                <a16:creationId xmlns:a16="http://schemas.microsoft.com/office/drawing/2014/main" id="{2AAFD8C0-5E6A-46A0-A5FB-7459393B485E}"/>
              </a:ext>
            </a:extLst>
          </p:cNvPr>
          <p:cNvSpPr txBox="1">
            <a:spLocks noChangeArrowheads="1"/>
          </p:cNvSpPr>
          <p:nvPr/>
        </p:nvSpPr>
        <p:spPr bwMode="auto">
          <a:xfrm>
            <a:off x="1801845" y="263020"/>
            <a:ext cx="8534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Merriweather" panose="00000500000000000000" pitchFamily="2" charset="0"/>
                <a:ea typeface="SimSun" panose="02010600030101010101" pitchFamily="2" charset="-122"/>
              </a:defRPr>
            </a:lvl1pPr>
            <a:lvl2pPr marL="741363" indent="-2841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Merriweather" panose="00000500000000000000" pitchFamily="2" charset="0"/>
                <a:ea typeface="SimSun" panose="02010600030101010101" pitchFamily="2" charset="-122"/>
              </a:defRPr>
            </a:lvl2pPr>
            <a:lvl3pPr marL="10842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Merriweather" panose="00000500000000000000" pitchFamily="2" charset="0"/>
                <a:ea typeface="SimSun" panose="02010600030101010101" pitchFamily="2" charset="-122"/>
              </a:defRPr>
            </a:lvl3pPr>
            <a:lvl4pPr marL="14271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4pPr>
            <a:lvl5pPr marL="17700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5pPr>
            <a:lvl6pPr marL="22272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6pPr>
            <a:lvl7pPr marL="26844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7pPr>
            <a:lvl8pPr marL="31416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8pPr>
            <a:lvl9pPr marL="35988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endParaRPr lang="en-GB" altLang="fr-FR" sz="3200">
              <a:solidFill>
                <a:srgbClr val="CCECFF"/>
              </a:solidFill>
              <a:latin typeface="Arial" panose="020B0604020202020204" pitchFamily="34" charset="0"/>
              <a:ea typeface="MS Gothic" panose="020B0609070205080204" pitchFamily="49" charset="-128"/>
            </a:endParaRPr>
          </a:p>
        </p:txBody>
      </p:sp>
      <p:sp>
        <p:nvSpPr>
          <p:cNvPr id="19458" name="Rectangle 2">
            <a:extLst>
              <a:ext uri="{FF2B5EF4-FFF2-40B4-BE49-F238E27FC236}">
                <a16:creationId xmlns:a16="http://schemas.microsoft.com/office/drawing/2014/main" id="{81F958A7-AB16-465A-962E-8EF413B6743A}"/>
              </a:ext>
            </a:extLst>
          </p:cNvPr>
          <p:cNvSpPr>
            <a:spLocks noChangeArrowheads="1"/>
          </p:cNvSpPr>
          <p:nvPr/>
        </p:nvSpPr>
        <p:spPr bwMode="auto">
          <a:xfrm>
            <a:off x="7114880" y="2175363"/>
            <a:ext cx="4238920" cy="3418501"/>
          </a:xfrm>
          <a:prstGeom prst="rect">
            <a:avLst/>
          </a:prstGeom>
          <a:noFill/>
          <a:ln w="9525">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400" b="1">
                <a:ea typeface="MS Gothic" charset="-128"/>
              </a:rPr>
              <a:t>Protección de diversos factores:</a:t>
            </a:r>
          </a:p>
          <a:p>
            <a:pPr marL="531812" lvl="1" indent="-342900">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400">
                <a:ea typeface="MS Gothic" charset="-128"/>
              </a:rPr>
              <a:t>frío o calor;</a:t>
            </a:r>
          </a:p>
          <a:p>
            <a:pPr marL="531812" lvl="1" indent="-342900">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400">
                <a:ea typeface="MS Gothic" charset="-128"/>
              </a:rPr>
              <a:t>lluvias o inundaciones;</a:t>
            </a:r>
          </a:p>
          <a:p>
            <a:pPr marL="531812" lvl="1" indent="-342900">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400">
                <a:ea typeface="MS Gothic" charset="-128"/>
              </a:rPr>
              <a:t>vientos o tormentas;</a:t>
            </a:r>
          </a:p>
          <a:p>
            <a:pPr marL="531812" lvl="1" indent="-342900">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400">
                <a:ea typeface="MS Gothic" charset="-128"/>
              </a:rPr>
              <a:t>pérdida de la privacidad o intimidad; y</a:t>
            </a:r>
          </a:p>
          <a:p>
            <a:pPr marL="531812" lvl="1" indent="-342900">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400">
                <a:ea typeface="MS Gothic" charset="-128"/>
              </a:rPr>
              <a:t>robo o violencia.</a:t>
            </a:r>
          </a:p>
          <a:p>
            <a:pPr marL="188912" lvl="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400" dirty="0">
              <a:ea typeface="MS Gothic" charset="-128"/>
            </a:endParaRPr>
          </a:p>
          <a:p>
            <a:pPr marL="188912" lvl="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400">
                <a:ea typeface="MS Gothic" charset="-128"/>
                <a:sym typeface="Wingdings" panose="05000000000000000000" pitchFamily="2" charset="2"/>
              </a:rPr>
              <a:t></a:t>
            </a:r>
            <a:r>
              <a:rPr lang="es-ES" sz="2400"/>
              <a:t> </a:t>
            </a:r>
            <a:r>
              <a:rPr lang="es-ES" sz="2400">
                <a:ea typeface="MS Gothic" charset="-128"/>
              </a:rPr>
              <a:t>Estos factores pueden tener efectos múltiples en la salud de las personas.</a:t>
            </a:r>
          </a:p>
        </p:txBody>
      </p:sp>
      <p:grpSp>
        <p:nvGrpSpPr>
          <p:cNvPr id="36868" name="Group 3">
            <a:extLst>
              <a:ext uri="{FF2B5EF4-FFF2-40B4-BE49-F238E27FC236}">
                <a16:creationId xmlns:a16="http://schemas.microsoft.com/office/drawing/2014/main" id="{5D1B64F4-DE47-4961-B8A7-E9AE3508E4EA}"/>
              </a:ext>
            </a:extLst>
          </p:cNvPr>
          <p:cNvGrpSpPr>
            <a:grpSpLocks/>
          </p:cNvGrpSpPr>
          <p:nvPr/>
        </p:nvGrpSpPr>
        <p:grpSpPr bwMode="auto">
          <a:xfrm>
            <a:off x="1639093" y="2858294"/>
            <a:ext cx="4189413" cy="2513013"/>
            <a:chOff x="432" y="1728"/>
            <a:chExt cx="2639" cy="1583"/>
          </a:xfrm>
        </p:grpSpPr>
        <p:grpSp>
          <p:nvGrpSpPr>
            <p:cNvPr id="36877" name="Group 4">
              <a:extLst>
                <a:ext uri="{FF2B5EF4-FFF2-40B4-BE49-F238E27FC236}">
                  <a16:creationId xmlns:a16="http://schemas.microsoft.com/office/drawing/2014/main" id="{7DC13F36-578E-4072-8803-9A74F7F63A47}"/>
                </a:ext>
              </a:extLst>
            </p:cNvPr>
            <p:cNvGrpSpPr>
              <a:grpSpLocks/>
            </p:cNvGrpSpPr>
            <p:nvPr/>
          </p:nvGrpSpPr>
          <p:grpSpPr bwMode="auto">
            <a:xfrm>
              <a:off x="768" y="2400"/>
              <a:ext cx="2015" cy="911"/>
              <a:chOff x="768" y="2400"/>
              <a:chExt cx="2015" cy="911"/>
            </a:xfrm>
          </p:grpSpPr>
          <p:sp>
            <p:nvSpPr>
              <p:cNvPr id="36879" name="Rectangle 5">
                <a:extLst>
                  <a:ext uri="{FF2B5EF4-FFF2-40B4-BE49-F238E27FC236}">
                    <a16:creationId xmlns:a16="http://schemas.microsoft.com/office/drawing/2014/main" id="{95582272-D5D3-488E-B66A-A8E3335BBF7B}"/>
                  </a:ext>
                </a:extLst>
              </p:cNvPr>
              <p:cNvSpPr>
                <a:spLocks noChangeArrowheads="1"/>
              </p:cNvSpPr>
              <p:nvPr/>
            </p:nvSpPr>
            <p:spPr bwMode="auto">
              <a:xfrm>
                <a:off x="1056" y="2400"/>
                <a:ext cx="1439" cy="911"/>
              </a:xfrm>
              <a:prstGeom prst="rect">
                <a:avLst/>
              </a:prstGeom>
              <a:solidFill>
                <a:srgbClr val="FFFFFF"/>
              </a:solidFill>
              <a:ln>
                <a:noFill/>
              </a:ln>
              <a:effectLst>
                <a:outerShdw dist="107933"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sp>
            <p:nvSpPr>
              <p:cNvPr id="36880" name="Rectangle 6">
                <a:extLst>
                  <a:ext uri="{FF2B5EF4-FFF2-40B4-BE49-F238E27FC236}">
                    <a16:creationId xmlns:a16="http://schemas.microsoft.com/office/drawing/2014/main" id="{FA6C1307-4F92-4F99-A468-3F4D5B4595B5}"/>
                  </a:ext>
                </a:extLst>
              </p:cNvPr>
              <p:cNvSpPr>
                <a:spLocks noChangeArrowheads="1"/>
              </p:cNvSpPr>
              <p:nvPr/>
            </p:nvSpPr>
            <p:spPr bwMode="auto">
              <a:xfrm>
                <a:off x="768" y="2400"/>
                <a:ext cx="287" cy="911"/>
              </a:xfrm>
              <a:prstGeom prst="rect">
                <a:avLst/>
              </a:prstGeom>
              <a:solidFill>
                <a:srgbClr val="FFFFFF">
                  <a:alpha val="50195"/>
                </a:srgbClr>
              </a:solidFill>
              <a:ln w="9360">
                <a:solidFill>
                  <a:srgbClr val="000000"/>
                </a:solidFill>
                <a:miter lim="800000"/>
                <a:headEnd/>
                <a:tailEnd/>
              </a:ln>
              <a:effectLst>
                <a:outerShdw dist="107933" dir="2700000" algn="ctr" rotWithShape="0">
                  <a:srgbClr val="808080"/>
                </a:outerShdw>
              </a:effec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sp>
            <p:nvSpPr>
              <p:cNvPr id="36881" name="Rectangle 7">
                <a:extLst>
                  <a:ext uri="{FF2B5EF4-FFF2-40B4-BE49-F238E27FC236}">
                    <a16:creationId xmlns:a16="http://schemas.microsoft.com/office/drawing/2014/main" id="{D00BD9D4-67D5-4744-AAE3-38652D0343E0}"/>
                  </a:ext>
                </a:extLst>
              </p:cNvPr>
              <p:cNvSpPr>
                <a:spLocks noChangeArrowheads="1"/>
              </p:cNvSpPr>
              <p:nvPr/>
            </p:nvSpPr>
            <p:spPr bwMode="auto">
              <a:xfrm>
                <a:off x="2496" y="2400"/>
                <a:ext cx="287" cy="911"/>
              </a:xfrm>
              <a:prstGeom prst="rect">
                <a:avLst/>
              </a:prstGeom>
              <a:solidFill>
                <a:srgbClr val="FFFFFF">
                  <a:alpha val="50195"/>
                </a:srgbClr>
              </a:solidFill>
              <a:ln w="9360">
                <a:solidFill>
                  <a:srgbClr val="000000"/>
                </a:solidFill>
                <a:miter lim="800000"/>
                <a:headEnd/>
                <a:tailEnd/>
              </a:ln>
              <a:effectLst>
                <a:outerShdw dist="107933" dir="2700000" algn="ctr" rotWithShape="0">
                  <a:srgbClr val="808080"/>
                </a:outerShdw>
              </a:effec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36878" name="AutoShape 8">
              <a:extLst>
                <a:ext uri="{FF2B5EF4-FFF2-40B4-BE49-F238E27FC236}">
                  <a16:creationId xmlns:a16="http://schemas.microsoft.com/office/drawing/2014/main" id="{E0C1799A-B375-45FD-AB14-4C56578174CF}"/>
                </a:ext>
              </a:extLst>
            </p:cNvPr>
            <p:cNvSpPr>
              <a:spLocks noChangeArrowheads="1"/>
            </p:cNvSpPr>
            <p:nvPr/>
          </p:nvSpPr>
          <p:spPr bwMode="auto">
            <a:xfrm>
              <a:off x="432" y="1728"/>
              <a:ext cx="2639" cy="719"/>
            </a:xfrm>
            <a:prstGeom prst="triangle">
              <a:avLst>
                <a:gd name="adj" fmla="val 50000"/>
              </a:avLst>
            </a:prstGeom>
            <a:solidFill>
              <a:srgbClr val="000000"/>
            </a:solidFill>
            <a:ln w="9360">
              <a:solidFill>
                <a:srgbClr val="000000"/>
              </a:solidFill>
              <a:miter lim="800000"/>
              <a:headEnd/>
              <a:tailEnd/>
            </a:ln>
            <a:effectLst>
              <a:outerShdw dist="107933" dir="2700000" algn="ctr" rotWithShape="0">
                <a:srgbClr val="808080"/>
              </a:outerShdw>
            </a:effec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grpSp>
        <p:nvGrpSpPr>
          <p:cNvPr id="36869" name="Group 9">
            <a:extLst>
              <a:ext uri="{FF2B5EF4-FFF2-40B4-BE49-F238E27FC236}">
                <a16:creationId xmlns:a16="http://schemas.microsoft.com/office/drawing/2014/main" id="{395BBBD2-09D7-434E-9FC1-F76B17654F7F}"/>
              </a:ext>
            </a:extLst>
          </p:cNvPr>
          <p:cNvGrpSpPr>
            <a:grpSpLocks/>
          </p:cNvGrpSpPr>
          <p:nvPr/>
        </p:nvGrpSpPr>
        <p:grpSpPr bwMode="auto">
          <a:xfrm>
            <a:off x="3172119" y="4294796"/>
            <a:ext cx="1320800" cy="808038"/>
            <a:chOff x="1392" y="2688"/>
            <a:chExt cx="832" cy="509"/>
          </a:xfrm>
        </p:grpSpPr>
        <p:pic>
          <p:nvPicPr>
            <p:cNvPr id="36875" name="Picture 10">
              <a:extLst>
                <a:ext uri="{FF2B5EF4-FFF2-40B4-BE49-F238E27FC236}">
                  <a16:creationId xmlns:a16="http://schemas.microsoft.com/office/drawing/2014/main" id="{7635DCE8-3750-4E67-92A9-407692929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2688"/>
              <a:ext cx="484" cy="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76" name="Picture 11">
              <a:extLst>
                <a:ext uri="{FF2B5EF4-FFF2-40B4-BE49-F238E27FC236}">
                  <a16:creationId xmlns:a16="http://schemas.microsoft.com/office/drawing/2014/main" id="{F1B2BEC2-6958-4CDC-A010-C0051F5BB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 y="2832"/>
              <a:ext cx="347" cy="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36870" name="Group 12">
            <a:extLst>
              <a:ext uri="{FF2B5EF4-FFF2-40B4-BE49-F238E27FC236}">
                <a16:creationId xmlns:a16="http://schemas.microsoft.com/office/drawing/2014/main" id="{C6953F47-8FF7-4621-BD23-22A985654EDF}"/>
              </a:ext>
            </a:extLst>
          </p:cNvPr>
          <p:cNvGrpSpPr>
            <a:grpSpLocks/>
          </p:cNvGrpSpPr>
          <p:nvPr/>
        </p:nvGrpSpPr>
        <p:grpSpPr bwMode="auto">
          <a:xfrm>
            <a:off x="1397793" y="2175363"/>
            <a:ext cx="4672012" cy="1620838"/>
            <a:chOff x="277" y="1314"/>
            <a:chExt cx="2943" cy="1021"/>
          </a:xfrm>
        </p:grpSpPr>
        <p:sp>
          <p:nvSpPr>
            <p:cNvPr id="36873" name="AutoShape 13">
              <a:extLst>
                <a:ext uri="{FF2B5EF4-FFF2-40B4-BE49-F238E27FC236}">
                  <a16:creationId xmlns:a16="http://schemas.microsoft.com/office/drawing/2014/main" id="{18CFC1B9-310C-4FCA-BD92-29056FD1FEFF}"/>
                </a:ext>
              </a:extLst>
            </p:cNvPr>
            <p:cNvSpPr>
              <a:spLocks noChangeArrowheads="1"/>
            </p:cNvSpPr>
            <p:nvPr/>
          </p:nvSpPr>
          <p:spPr bwMode="auto">
            <a:xfrm rot="-2040000">
              <a:off x="381" y="1489"/>
              <a:ext cx="815" cy="623"/>
            </a:xfrm>
            <a:prstGeom prst="downArrow">
              <a:avLst>
                <a:gd name="adj1" fmla="val 50000"/>
                <a:gd name="adj2" fmla="val 25000"/>
              </a:avLst>
            </a:prstGeom>
            <a:solidFill>
              <a:srgbClr val="FFFF66"/>
            </a:solidFill>
            <a:ln w="9360">
              <a:solidFill>
                <a:srgbClr val="000000"/>
              </a:solidFill>
              <a:miter lim="800000"/>
              <a:headEnd/>
              <a:tailEnd/>
            </a:ln>
            <a:effectLst>
              <a:outerShdw dist="107933" dir="2700000" algn="ctr" rotWithShape="0">
                <a:srgbClr val="808080"/>
              </a:outerShdw>
            </a:effec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sp>
          <p:nvSpPr>
            <p:cNvPr id="36874" name="AutoShape 14">
              <a:extLst>
                <a:ext uri="{FF2B5EF4-FFF2-40B4-BE49-F238E27FC236}">
                  <a16:creationId xmlns:a16="http://schemas.microsoft.com/office/drawing/2014/main" id="{D7BAFB14-00BF-499E-9A29-E1D961D3DF71}"/>
                </a:ext>
              </a:extLst>
            </p:cNvPr>
            <p:cNvSpPr>
              <a:spLocks noChangeArrowheads="1"/>
            </p:cNvSpPr>
            <p:nvPr/>
          </p:nvSpPr>
          <p:spPr bwMode="auto">
            <a:xfrm rot="2040000" flipH="1">
              <a:off x="2300" y="1537"/>
              <a:ext cx="815" cy="623"/>
            </a:xfrm>
            <a:prstGeom prst="downArrow">
              <a:avLst>
                <a:gd name="adj1" fmla="val 50000"/>
                <a:gd name="adj2" fmla="val 25000"/>
              </a:avLst>
            </a:prstGeom>
            <a:solidFill>
              <a:srgbClr val="FFFF66"/>
            </a:solidFill>
            <a:ln w="9360">
              <a:solidFill>
                <a:srgbClr val="000000"/>
              </a:solidFill>
              <a:miter lim="800000"/>
              <a:headEnd/>
              <a:tailEnd/>
            </a:ln>
            <a:effectLst>
              <a:outerShdw dist="107933" dir="2700000" algn="ctr" rotWithShape="0">
                <a:srgbClr val="808080"/>
              </a:outerShdw>
            </a:effec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18" name="Title 3">
            <a:extLst>
              <a:ext uri="{FF2B5EF4-FFF2-40B4-BE49-F238E27FC236}">
                <a16:creationId xmlns:a16="http://schemas.microsoft.com/office/drawing/2014/main" id="{BF8617C6-4F6A-4B9B-B17B-C8A9C31AB800}"/>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Refugio significa “protección”</a:t>
            </a:r>
          </a:p>
        </p:txBody>
      </p:sp>
      <p:sp>
        <p:nvSpPr>
          <p:cNvPr id="2" name="Slide Number Placeholder 1">
            <a:extLst>
              <a:ext uri="{FF2B5EF4-FFF2-40B4-BE49-F238E27FC236}">
                <a16:creationId xmlns:a16="http://schemas.microsoft.com/office/drawing/2014/main" id="{A2E7B66C-55BF-40ED-A750-C8CCE7855685}"/>
              </a:ext>
            </a:extLst>
          </p:cNvPr>
          <p:cNvSpPr>
            <a:spLocks noGrp="1"/>
          </p:cNvSpPr>
          <p:nvPr>
            <p:ph type="sldNum" sz="quarter" idx="12"/>
          </p:nvPr>
        </p:nvSpPr>
        <p:spPr/>
        <p:txBody>
          <a:bodyPr/>
          <a:lstStyle/>
          <a:p>
            <a:fld id="{00865948-8B76-4A50-B7DB-B45DBE1BD062}" type="slidenum">
              <a:rPr lang="fr-CH" smtClean="0"/>
              <a:t>5</a:t>
            </a:fld>
            <a:endParaRPr lang="fr-CH"/>
          </a:p>
        </p:txBody>
      </p:sp>
    </p:spTree>
    <p:extLst>
      <p:ext uri="{BB962C8B-B14F-4D97-AF65-F5344CB8AC3E}">
        <p14:creationId xmlns:p14="http://schemas.microsoft.com/office/powerpoint/2010/main" val="15605499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
            <a:extLst>
              <a:ext uri="{FF2B5EF4-FFF2-40B4-BE49-F238E27FC236}">
                <a16:creationId xmlns:a16="http://schemas.microsoft.com/office/drawing/2014/main" id="{8B75C0CC-845A-46DC-88F5-7797E847C855}"/>
              </a:ext>
            </a:extLst>
          </p:cNvPr>
          <p:cNvGrpSpPr>
            <a:grpSpLocks/>
          </p:cNvGrpSpPr>
          <p:nvPr/>
        </p:nvGrpSpPr>
        <p:grpSpPr bwMode="auto">
          <a:xfrm>
            <a:off x="4306093" y="365927"/>
            <a:ext cx="3579813" cy="4143375"/>
            <a:chOff x="1776" y="-48"/>
            <a:chExt cx="2255" cy="2610"/>
          </a:xfrm>
        </p:grpSpPr>
        <p:sp>
          <p:nvSpPr>
            <p:cNvPr id="14340" name="Text Box 2">
              <a:extLst>
                <a:ext uri="{FF2B5EF4-FFF2-40B4-BE49-F238E27FC236}">
                  <a16:creationId xmlns:a16="http://schemas.microsoft.com/office/drawing/2014/main" id="{A3023D94-F10D-4D2F-AC52-6C0F85214D9D}"/>
                </a:ext>
              </a:extLst>
            </p:cNvPr>
            <p:cNvSpPr txBox="1">
              <a:spLocks noChangeArrowheads="1"/>
            </p:cNvSpPr>
            <p:nvPr/>
          </p:nvSpPr>
          <p:spPr bwMode="auto">
            <a:xfrm>
              <a:off x="2221" y="-48"/>
              <a:ext cx="1359" cy="2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FontTx/>
                <a:buNone/>
              </a:pPr>
              <a:r>
                <a:rPr lang="es-ES" sz="27700">
                  <a:solidFill>
                    <a:srgbClr val="FF0000"/>
                  </a:solidFill>
                  <a:latin typeface="Arial" panose="020B0604020202020204" pitchFamily="34" charset="0"/>
                  <a:ea typeface="Arial Unicode MS" panose="020B0604020202020204" pitchFamily="34" charset="-128"/>
                  <a:cs typeface="Arial Unicode MS" panose="020B0604020202020204" pitchFamily="34" charset="-128"/>
                </a:rPr>
                <a:t>?</a:t>
              </a:r>
            </a:p>
          </p:txBody>
        </p:sp>
        <p:sp>
          <p:nvSpPr>
            <p:cNvPr id="14341" name="Oval 3">
              <a:extLst>
                <a:ext uri="{FF2B5EF4-FFF2-40B4-BE49-F238E27FC236}">
                  <a16:creationId xmlns:a16="http://schemas.microsoft.com/office/drawing/2014/main" id="{1592B726-3E0C-4544-97CF-C856D553FF31}"/>
                </a:ext>
              </a:extLst>
            </p:cNvPr>
            <p:cNvSpPr>
              <a:spLocks noChangeArrowheads="1"/>
            </p:cNvSpPr>
            <p:nvPr/>
          </p:nvSpPr>
          <p:spPr bwMode="auto">
            <a:xfrm>
              <a:off x="1776" y="221"/>
              <a:ext cx="2255" cy="2255"/>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14339" name="Text Box 4">
            <a:extLst>
              <a:ext uri="{FF2B5EF4-FFF2-40B4-BE49-F238E27FC236}">
                <a16:creationId xmlns:a16="http://schemas.microsoft.com/office/drawing/2014/main" id="{476D9056-B943-4A11-9659-75C357938483}"/>
              </a:ext>
            </a:extLst>
          </p:cNvPr>
          <p:cNvSpPr txBox="1">
            <a:spLocks noChangeArrowheads="1"/>
          </p:cNvSpPr>
          <p:nvPr/>
        </p:nvSpPr>
        <p:spPr bwMode="auto">
          <a:xfrm>
            <a:off x="1712809" y="4799013"/>
            <a:ext cx="9172575"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95000"/>
              </a:lnSpc>
              <a:spcBef>
                <a:spcPct val="0"/>
              </a:spcBef>
              <a:buClr>
                <a:srgbClr val="000000"/>
              </a:buClr>
              <a:buFont typeface="Times New Roman" panose="02020603050405020304" pitchFamily="18" charset="0"/>
              <a:buNone/>
            </a:pPr>
            <a:r>
              <a:rPr lang="es-ES" dirty="0">
                <a:solidFill>
                  <a:schemeClr val="tx1"/>
                </a:solidFill>
                <a:latin typeface="+mn-lt"/>
                <a:ea typeface="Arial Unicode MS" panose="020B0604020202020204" pitchFamily="34" charset="-128"/>
                <a:cs typeface="Arial" panose="020B0604020202020204" pitchFamily="34" charset="0"/>
              </a:rPr>
              <a:t>¿Qué consecuencias pueden tener, para la salud, los  desplazamientos causados por conflictos o por desastres naturales?</a:t>
            </a:r>
          </a:p>
        </p:txBody>
      </p:sp>
      <p:sp>
        <p:nvSpPr>
          <p:cNvPr id="2" name="Slide Number Placeholder 1">
            <a:extLst>
              <a:ext uri="{FF2B5EF4-FFF2-40B4-BE49-F238E27FC236}">
                <a16:creationId xmlns:a16="http://schemas.microsoft.com/office/drawing/2014/main" id="{727EC3F4-3939-4D90-B702-2513B662D389}"/>
              </a:ext>
            </a:extLst>
          </p:cNvPr>
          <p:cNvSpPr>
            <a:spLocks noGrp="1"/>
          </p:cNvSpPr>
          <p:nvPr>
            <p:ph type="sldNum" sz="quarter" idx="12"/>
          </p:nvPr>
        </p:nvSpPr>
        <p:spPr/>
        <p:txBody>
          <a:bodyPr/>
          <a:lstStyle/>
          <a:p>
            <a:fld id="{00865948-8B76-4A50-B7DB-B45DBE1BD062}" type="slidenum">
              <a:rPr lang="fr-CH" smtClean="0"/>
              <a:t>6</a:t>
            </a:fld>
            <a:endParaRPr lang="fr-CH"/>
          </a:p>
        </p:txBody>
      </p:sp>
    </p:spTree>
    <p:extLst>
      <p:ext uri="{BB962C8B-B14F-4D97-AF65-F5344CB8AC3E}">
        <p14:creationId xmlns:p14="http://schemas.microsoft.com/office/powerpoint/2010/main" val="3035085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D8D8DF-2496-468D-BE32-5DE4FB03FE3C}"/>
              </a:ext>
            </a:extLst>
          </p:cNvPr>
          <p:cNvSpPr>
            <a:spLocks noGrp="1"/>
          </p:cNvSpPr>
          <p:nvPr>
            <p:ph type="sldNum" sz="quarter" idx="12"/>
          </p:nvPr>
        </p:nvSpPr>
        <p:spPr/>
        <p:txBody>
          <a:bodyPr/>
          <a:lstStyle/>
          <a:p>
            <a:fld id="{00865948-8B76-4A50-B7DB-B45DBE1BD062}" type="slidenum">
              <a:rPr lang="fr-CH" smtClean="0"/>
              <a:t>7</a:t>
            </a:fld>
            <a:endParaRPr lang="fr-CH"/>
          </a:p>
        </p:txBody>
      </p:sp>
      <p:sp>
        <p:nvSpPr>
          <p:cNvPr id="5" name="Rectangle 4">
            <a:extLst>
              <a:ext uri="{FF2B5EF4-FFF2-40B4-BE49-F238E27FC236}">
                <a16:creationId xmlns:a16="http://schemas.microsoft.com/office/drawing/2014/main" id="{1A8D4884-F2E1-4FDD-A4CE-11845B7A9AB5}"/>
              </a:ext>
            </a:extLst>
          </p:cNvPr>
          <p:cNvSpPr/>
          <p:nvPr/>
        </p:nvSpPr>
        <p:spPr>
          <a:xfrm>
            <a:off x="5744403" y="1012543"/>
            <a:ext cx="6447597" cy="5909310"/>
          </a:xfrm>
          <a:prstGeom prst="rect">
            <a:avLst/>
          </a:prstGeom>
        </p:spPr>
        <p:txBody>
          <a:bodyPr wrap="square">
            <a:spAutoFit/>
          </a:bodyPr>
          <a:lstStyle/>
          <a:p>
            <a:r>
              <a:rPr lang="es-ES" b="1" dirty="0">
                <a:solidFill>
                  <a:srgbClr val="231F20"/>
                </a:solidFill>
              </a:rPr>
              <a:t>Salud física: </a:t>
            </a:r>
            <a:r>
              <a:rPr lang="es-ES" dirty="0">
                <a:solidFill>
                  <a:srgbClr val="231F20"/>
                </a:solidFill>
              </a:rPr>
              <a:t>exposición a duras condiciones climáticas. Acceso a servicios de agua y saneamiento, y condiciones adecuadas para la atención personal y para la alimentación. </a:t>
            </a:r>
          </a:p>
          <a:p>
            <a:r>
              <a:rPr lang="es-ES" i="1" dirty="0">
                <a:solidFill>
                  <a:schemeClr val="accent1">
                    <a:lumMod val="75000"/>
                  </a:schemeClr>
                </a:solidFill>
                <a:sym typeface="Wingdings" panose="05000000000000000000" pitchFamily="2" charset="2"/>
              </a:rPr>
              <a:t></a:t>
            </a:r>
            <a:r>
              <a:rPr lang="es-ES" i="1" dirty="0">
                <a:solidFill>
                  <a:srgbClr val="0070C0"/>
                </a:solidFill>
              </a:rPr>
              <a:t> </a:t>
            </a:r>
            <a:r>
              <a:rPr lang="es-ES" i="1" dirty="0">
                <a:solidFill>
                  <a:schemeClr val="accent1">
                    <a:lumMod val="75000"/>
                  </a:schemeClr>
                </a:solidFill>
              </a:rPr>
              <a:t>Puede dar lugar a infecciones respiratorias y otras enfermedades, muerte, insuficiencia alimentaria, discapacidad, lesiones o traumas. </a:t>
            </a:r>
          </a:p>
          <a:p>
            <a:endParaRPr lang="fr-CH" dirty="0">
              <a:solidFill>
                <a:srgbClr val="231F20"/>
              </a:solidFill>
            </a:endParaRPr>
          </a:p>
          <a:p>
            <a:r>
              <a:rPr lang="es-ES" b="1" dirty="0">
                <a:solidFill>
                  <a:srgbClr val="231F20"/>
                </a:solidFill>
              </a:rPr>
              <a:t>Salud mental: </a:t>
            </a:r>
            <a:r>
              <a:rPr lang="es-ES" dirty="0">
                <a:solidFill>
                  <a:srgbClr val="231F20"/>
                </a:solidFill>
              </a:rPr>
              <a:t>exposición a hechos de violencia, separación de familiares, pérdida de los hogares y medios de subsistencia, y falta de privacidad y dignidad.</a:t>
            </a:r>
          </a:p>
          <a:p>
            <a:r>
              <a:rPr lang="es-ES" i="1" dirty="0">
                <a:solidFill>
                  <a:schemeClr val="accent1">
                    <a:lumMod val="75000"/>
                  </a:schemeClr>
                </a:solidFill>
                <a:sym typeface="Wingdings" panose="05000000000000000000" pitchFamily="2" charset="2"/>
              </a:rPr>
              <a:t></a:t>
            </a:r>
            <a:r>
              <a:rPr lang="es-ES" i="1" dirty="0">
                <a:solidFill>
                  <a:schemeClr val="accent1">
                    <a:lumMod val="75000"/>
                  </a:schemeClr>
                </a:solidFill>
              </a:rPr>
              <a:t> Puede provocar trastornos de estrés postraumático, enfermedades psicosomáticas, depresión y ansiedad, y también puede dar lugar al abuso de sustancias y a la agresión y violencia.</a:t>
            </a:r>
          </a:p>
          <a:p>
            <a:endParaRPr lang="en-US" b="1" dirty="0">
              <a:solidFill>
                <a:srgbClr val="231F20"/>
              </a:solidFill>
            </a:endParaRPr>
          </a:p>
          <a:p>
            <a:r>
              <a:rPr lang="es-ES" b="1" dirty="0">
                <a:solidFill>
                  <a:srgbClr val="231F20"/>
                </a:solidFill>
              </a:rPr>
              <a:t>Salud sexual y reproductiva: </a:t>
            </a:r>
            <a:r>
              <a:rPr lang="es-ES" dirty="0">
                <a:solidFill>
                  <a:srgbClr val="231F20"/>
                </a:solidFill>
              </a:rPr>
              <a:t>acceso limitado a servicios de asistencia sanitaria, erosión de las prácticas de salud tradicionales</a:t>
            </a:r>
            <a:r>
              <a:rPr lang="es-ES" dirty="0"/>
              <a:t> y exposición a hechos de violencia, abuso y explotación.</a:t>
            </a:r>
          </a:p>
          <a:p>
            <a:r>
              <a:rPr lang="es-ES" i="1" dirty="0">
                <a:solidFill>
                  <a:srgbClr val="0070C0"/>
                </a:solidFill>
                <a:sym typeface="Wingdings" panose="05000000000000000000" pitchFamily="2" charset="2"/>
              </a:rPr>
              <a:t></a:t>
            </a:r>
            <a:r>
              <a:rPr lang="es-ES" i="1" dirty="0">
                <a:solidFill>
                  <a:srgbClr val="0070C0"/>
                </a:solidFill>
              </a:rPr>
              <a:t> Puede provocar un aumento de la mortalidad infantil y materna, partos de fetos muertos, esterilidad, incontinencia, infecciones de transmisión sexual, etc.</a:t>
            </a:r>
          </a:p>
          <a:p>
            <a:endParaRPr lang="fr-CH" dirty="0"/>
          </a:p>
        </p:txBody>
      </p:sp>
      <p:grpSp>
        <p:nvGrpSpPr>
          <p:cNvPr id="3" name="Group 2">
            <a:extLst>
              <a:ext uri="{FF2B5EF4-FFF2-40B4-BE49-F238E27FC236}">
                <a16:creationId xmlns:a16="http://schemas.microsoft.com/office/drawing/2014/main" id="{38A4C7EB-1EFF-4CD1-9990-8D8DECCD10C5}"/>
              </a:ext>
            </a:extLst>
          </p:cNvPr>
          <p:cNvGrpSpPr/>
          <p:nvPr/>
        </p:nvGrpSpPr>
        <p:grpSpPr>
          <a:xfrm>
            <a:off x="838200" y="1561321"/>
            <a:ext cx="7359688" cy="5160154"/>
            <a:chOff x="2501562" y="719752"/>
            <a:chExt cx="7188875" cy="5418494"/>
          </a:xfrm>
        </p:grpSpPr>
        <p:sp>
          <p:nvSpPr>
            <p:cNvPr id="6" name="Freeform: Shape 5">
              <a:extLst>
                <a:ext uri="{FF2B5EF4-FFF2-40B4-BE49-F238E27FC236}">
                  <a16:creationId xmlns:a16="http://schemas.microsoft.com/office/drawing/2014/main" id="{1FD23D58-056A-46C5-B1F8-7E4EE29D83F6}"/>
                </a:ext>
              </a:extLst>
            </p:cNvPr>
            <p:cNvSpPr/>
            <p:nvPr/>
          </p:nvSpPr>
          <p:spPr>
            <a:xfrm rot="2561600">
              <a:off x="4605511" y="4519794"/>
              <a:ext cx="822815" cy="57656"/>
            </a:xfrm>
            <a:custGeom>
              <a:avLst/>
              <a:gdLst/>
              <a:ahLst/>
              <a:cxnLst/>
              <a:rect l="0" t="0" r="0" b="0"/>
              <a:pathLst>
                <a:path>
                  <a:moveTo>
                    <a:pt x="0" y="28828"/>
                  </a:moveTo>
                  <a:lnTo>
                    <a:pt x="822815" y="2882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A778D016-2972-4488-9937-B29D9B925D75}"/>
                </a:ext>
              </a:extLst>
            </p:cNvPr>
            <p:cNvSpPr/>
            <p:nvPr/>
          </p:nvSpPr>
          <p:spPr>
            <a:xfrm>
              <a:off x="4714537" y="3400171"/>
              <a:ext cx="914439" cy="57656"/>
            </a:xfrm>
            <a:custGeom>
              <a:avLst/>
              <a:gdLst/>
              <a:ahLst/>
              <a:cxnLst/>
              <a:rect l="0" t="0" r="0" b="0"/>
              <a:pathLst>
                <a:path>
                  <a:moveTo>
                    <a:pt x="0" y="28828"/>
                  </a:moveTo>
                  <a:lnTo>
                    <a:pt x="914439" y="2882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DA05C276-F0C8-4E54-9A2B-377AC24BD2F7}"/>
                </a:ext>
              </a:extLst>
            </p:cNvPr>
            <p:cNvSpPr/>
            <p:nvPr/>
          </p:nvSpPr>
          <p:spPr>
            <a:xfrm rot="19038400">
              <a:off x="4605511" y="2280548"/>
              <a:ext cx="822815" cy="57656"/>
            </a:xfrm>
            <a:custGeom>
              <a:avLst/>
              <a:gdLst/>
              <a:ahLst/>
              <a:cxnLst/>
              <a:rect l="0" t="0" r="0" b="0"/>
              <a:pathLst>
                <a:path>
                  <a:moveTo>
                    <a:pt x="0" y="28828"/>
                  </a:moveTo>
                  <a:lnTo>
                    <a:pt x="822815" y="2882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Oval 8">
              <a:extLst>
                <a:ext uri="{FF2B5EF4-FFF2-40B4-BE49-F238E27FC236}">
                  <a16:creationId xmlns:a16="http://schemas.microsoft.com/office/drawing/2014/main" id="{B8FCE28B-99ED-4722-A986-85A45951AEFD}"/>
                </a:ext>
              </a:extLst>
            </p:cNvPr>
            <p:cNvSpPr/>
            <p:nvPr/>
          </p:nvSpPr>
          <p:spPr>
            <a:xfrm>
              <a:off x="2501562" y="2127249"/>
              <a:ext cx="2603499" cy="260349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s-ES" sz="2200" dirty="0">
                  <a:effectLst>
                    <a:outerShdw blurRad="38100" dist="38100" dir="2700000" algn="tl">
                      <a:srgbClr val="000000">
                        <a:alpha val="43137"/>
                      </a:srgbClr>
                    </a:outerShdw>
                  </a:effectLst>
                </a:rPr>
                <a:t>ESTADO DE SALUD DE LAS POBLACIONES DESPLAZADAS</a:t>
              </a:r>
            </a:p>
          </p:txBody>
        </p:sp>
        <p:sp>
          <p:nvSpPr>
            <p:cNvPr id="10" name="Freeform: Shape 9">
              <a:extLst>
                <a:ext uri="{FF2B5EF4-FFF2-40B4-BE49-F238E27FC236}">
                  <a16:creationId xmlns:a16="http://schemas.microsoft.com/office/drawing/2014/main" id="{CD4539E0-0B80-44AE-AC4E-D35FC2D58D07}"/>
                </a:ext>
              </a:extLst>
            </p:cNvPr>
            <p:cNvSpPr/>
            <p:nvPr/>
          </p:nvSpPr>
          <p:spPr>
            <a:xfrm>
              <a:off x="5112318" y="719752"/>
              <a:ext cx="1562100" cy="1562100"/>
            </a:xfrm>
            <a:custGeom>
              <a:avLst/>
              <a:gdLst>
                <a:gd name="connsiteX0" fmla="*/ 0 w 1562100"/>
                <a:gd name="connsiteY0" fmla="*/ 781050 h 1562100"/>
                <a:gd name="connsiteX1" fmla="*/ 781050 w 1562100"/>
                <a:gd name="connsiteY1" fmla="*/ 0 h 1562100"/>
                <a:gd name="connsiteX2" fmla="*/ 1562100 w 1562100"/>
                <a:gd name="connsiteY2" fmla="*/ 781050 h 1562100"/>
                <a:gd name="connsiteX3" fmla="*/ 781050 w 1562100"/>
                <a:gd name="connsiteY3" fmla="*/ 1562100 h 1562100"/>
                <a:gd name="connsiteX4" fmla="*/ 0 w 1562100"/>
                <a:gd name="connsiteY4" fmla="*/ 78105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0" y="781050"/>
                  </a:moveTo>
                  <a:cubicBezTo>
                    <a:pt x="0" y="349688"/>
                    <a:pt x="349688" y="0"/>
                    <a:pt x="781050" y="0"/>
                  </a:cubicBezTo>
                  <a:cubicBezTo>
                    <a:pt x="1212412" y="0"/>
                    <a:pt x="1562100" y="349688"/>
                    <a:pt x="1562100" y="781050"/>
                  </a:cubicBezTo>
                  <a:cubicBezTo>
                    <a:pt x="1562100" y="1212412"/>
                    <a:pt x="1212412" y="1562100"/>
                    <a:pt x="781050" y="1562100"/>
                  </a:cubicBezTo>
                  <a:cubicBezTo>
                    <a:pt x="349688" y="1562100"/>
                    <a:pt x="0" y="1212412"/>
                    <a:pt x="0" y="78105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1624" tIns="251624" rIns="251624" bIns="251624" numCol="1" spcCol="1270" anchor="ctr" anchorCtr="0">
              <a:noAutofit/>
            </a:bodyPr>
            <a:lstStyle/>
            <a:p>
              <a:pPr marL="0" lvl="0" indent="0" algn="ctr" defTabSz="1600200">
                <a:lnSpc>
                  <a:spcPct val="90000"/>
                </a:lnSpc>
                <a:spcBef>
                  <a:spcPct val="0"/>
                </a:spcBef>
                <a:spcAft>
                  <a:spcPct val="35000"/>
                </a:spcAft>
                <a:buNone/>
              </a:pPr>
              <a:r>
                <a:rPr lang="es-ES" sz="2200">
                  <a:effectLst>
                    <a:outerShdw blurRad="38100" dist="38100" dir="2700000" algn="tl">
                      <a:srgbClr val="000000">
                        <a:alpha val="43137"/>
                      </a:srgbClr>
                    </a:outerShdw>
                  </a:effectLst>
                </a:rPr>
                <a:t>SALUD FÍSICA</a:t>
              </a:r>
            </a:p>
          </p:txBody>
        </p:sp>
        <p:sp>
          <p:nvSpPr>
            <p:cNvPr id="11" name="Freeform: Shape 10">
              <a:extLst>
                <a:ext uri="{FF2B5EF4-FFF2-40B4-BE49-F238E27FC236}">
                  <a16:creationId xmlns:a16="http://schemas.microsoft.com/office/drawing/2014/main" id="{6F498A52-7311-432F-9A33-E4BF59F7ADA2}"/>
                </a:ext>
              </a:extLst>
            </p:cNvPr>
            <p:cNvSpPr/>
            <p:nvPr/>
          </p:nvSpPr>
          <p:spPr>
            <a:xfrm>
              <a:off x="6830628" y="719752"/>
              <a:ext cx="2343150" cy="1562100"/>
            </a:xfrm>
            <a:custGeom>
              <a:avLst/>
              <a:gdLst>
                <a:gd name="connsiteX0" fmla="*/ 0 w 2343150"/>
                <a:gd name="connsiteY0" fmla="*/ 0 h 1562100"/>
                <a:gd name="connsiteX1" fmla="*/ 2343150 w 2343150"/>
                <a:gd name="connsiteY1" fmla="*/ 0 h 1562100"/>
                <a:gd name="connsiteX2" fmla="*/ 2343150 w 2343150"/>
                <a:gd name="connsiteY2" fmla="*/ 1562100 h 1562100"/>
                <a:gd name="connsiteX3" fmla="*/ 0 w 2343150"/>
                <a:gd name="connsiteY3" fmla="*/ 1562100 h 1562100"/>
                <a:gd name="connsiteX4" fmla="*/ 0 w 234315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1562100">
                  <a:moveTo>
                    <a:pt x="0" y="0"/>
                  </a:moveTo>
                  <a:lnTo>
                    <a:pt x="2343150" y="0"/>
                  </a:lnTo>
                  <a:lnTo>
                    <a:pt x="2343150" y="1562100"/>
                  </a:lnTo>
                  <a:lnTo>
                    <a:pt x="0" y="15621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2266950">
                <a:lnSpc>
                  <a:spcPct val="90000"/>
                </a:lnSpc>
                <a:spcBef>
                  <a:spcPct val="0"/>
                </a:spcBef>
                <a:spcAft>
                  <a:spcPct val="15000"/>
                </a:spcAft>
                <a:buChar char="•"/>
              </a:pPr>
              <a:endParaRPr lang="fr-CH" sz="2200" kern="1200">
                <a:effectLst>
                  <a:outerShdw blurRad="38100" dist="38100" dir="2700000" algn="tl">
                    <a:srgbClr val="000000">
                      <a:alpha val="43137"/>
                    </a:srgbClr>
                  </a:outerShdw>
                </a:effectLst>
              </a:endParaRPr>
            </a:p>
            <a:p>
              <a:pPr marL="285750" lvl="1" indent="-285750" algn="l" defTabSz="2266950">
                <a:lnSpc>
                  <a:spcPct val="90000"/>
                </a:lnSpc>
                <a:spcBef>
                  <a:spcPct val="0"/>
                </a:spcBef>
                <a:spcAft>
                  <a:spcPct val="15000"/>
                </a:spcAft>
                <a:buChar char="•"/>
              </a:pPr>
              <a:endParaRPr lang="fr-CH" sz="2200" kern="1200">
                <a:effectLst>
                  <a:outerShdw blurRad="38100" dist="38100" dir="2700000" algn="tl">
                    <a:srgbClr val="000000">
                      <a:alpha val="43137"/>
                    </a:srgbClr>
                  </a:outerShdw>
                </a:effectLst>
              </a:endParaRPr>
            </a:p>
          </p:txBody>
        </p:sp>
        <p:sp>
          <p:nvSpPr>
            <p:cNvPr id="12" name="Freeform: Shape 11">
              <a:extLst>
                <a:ext uri="{FF2B5EF4-FFF2-40B4-BE49-F238E27FC236}">
                  <a16:creationId xmlns:a16="http://schemas.microsoft.com/office/drawing/2014/main" id="{6A0E581B-CCAC-441F-9AE4-3F8E4FDFDF18}"/>
                </a:ext>
              </a:extLst>
            </p:cNvPr>
            <p:cNvSpPr/>
            <p:nvPr/>
          </p:nvSpPr>
          <p:spPr>
            <a:xfrm>
              <a:off x="5523513" y="2647949"/>
              <a:ext cx="1649477" cy="1562100"/>
            </a:xfrm>
            <a:custGeom>
              <a:avLst/>
              <a:gdLst>
                <a:gd name="connsiteX0" fmla="*/ 0 w 1562100"/>
                <a:gd name="connsiteY0" fmla="*/ 781050 h 1562100"/>
                <a:gd name="connsiteX1" fmla="*/ 781050 w 1562100"/>
                <a:gd name="connsiteY1" fmla="*/ 0 h 1562100"/>
                <a:gd name="connsiteX2" fmla="*/ 1562100 w 1562100"/>
                <a:gd name="connsiteY2" fmla="*/ 781050 h 1562100"/>
                <a:gd name="connsiteX3" fmla="*/ 781050 w 1562100"/>
                <a:gd name="connsiteY3" fmla="*/ 1562100 h 1562100"/>
                <a:gd name="connsiteX4" fmla="*/ 0 w 1562100"/>
                <a:gd name="connsiteY4" fmla="*/ 78105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0" y="781050"/>
                  </a:moveTo>
                  <a:cubicBezTo>
                    <a:pt x="0" y="349688"/>
                    <a:pt x="349688" y="0"/>
                    <a:pt x="781050" y="0"/>
                  </a:cubicBezTo>
                  <a:cubicBezTo>
                    <a:pt x="1212412" y="0"/>
                    <a:pt x="1562100" y="349688"/>
                    <a:pt x="1562100" y="781050"/>
                  </a:cubicBezTo>
                  <a:cubicBezTo>
                    <a:pt x="1562100" y="1212412"/>
                    <a:pt x="1212412" y="1562100"/>
                    <a:pt x="781050" y="1562100"/>
                  </a:cubicBezTo>
                  <a:cubicBezTo>
                    <a:pt x="349688" y="1562100"/>
                    <a:pt x="0" y="1212412"/>
                    <a:pt x="0" y="78105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1624" tIns="251624" rIns="251624" bIns="251624" numCol="1" spcCol="1270" anchor="ctr" anchorCtr="0">
              <a:noAutofit/>
            </a:bodyPr>
            <a:lstStyle/>
            <a:p>
              <a:pPr marL="0" lvl="0" indent="0" algn="ctr" defTabSz="1600200">
                <a:lnSpc>
                  <a:spcPct val="90000"/>
                </a:lnSpc>
                <a:spcBef>
                  <a:spcPct val="0"/>
                </a:spcBef>
                <a:spcAft>
                  <a:spcPct val="35000"/>
                </a:spcAft>
                <a:buNone/>
              </a:pPr>
              <a:r>
                <a:rPr lang="es-ES" sz="2200">
                  <a:effectLst>
                    <a:outerShdw blurRad="38100" dist="38100" dir="2700000" algn="tl">
                      <a:srgbClr val="000000">
                        <a:alpha val="43137"/>
                      </a:srgbClr>
                    </a:outerShdw>
                  </a:effectLst>
                </a:rPr>
                <a:t>SALUD</a:t>
              </a:r>
            </a:p>
            <a:p>
              <a:pPr marL="0" lvl="0" indent="0" algn="ctr" defTabSz="1600200">
                <a:lnSpc>
                  <a:spcPct val="90000"/>
                </a:lnSpc>
                <a:spcBef>
                  <a:spcPct val="0"/>
                </a:spcBef>
                <a:spcAft>
                  <a:spcPct val="35000"/>
                </a:spcAft>
                <a:buNone/>
              </a:pPr>
              <a:r>
                <a:rPr lang="es-ES" sz="2200">
                  <a:effectLst>
                    <a:outerShdw blurRad="38100" dist="38100" dir="2700000" algn="tl">
                      <a:srgbClr val="000000">
                        <a:alpha val="43137"/>
                      </a:srgbClr>
                    </a:outerShdw>
                  </a:effectLst>
                </a:rPr>
                <a:t>MENTAL</a:t>
              </a:r>
            </a:p>
          </p:txBody>
        </p:sp>
        <p:sp>
          <p:nvSpPr>
            <p:cNvPr id="13" name="Freeform: Shape 12">
              <a:extLst>
                <a:ext uri="{FF2B5EF4-FFF2-40B4-BE49-F238E27FC236}">
                  <a16:creationId xmlns:a16="http://schemas.microsoft.com/office/drawing/2014/main" id="{328397BA-441E-4DE9-B8FC-88FDB24DCD8C}"/>
                </a:ext>
              </a:extLst>
            </p:cNvPr>
            <p:cNvSpPr/>
            <p:nvPr/>
          </p:nvSpPr>
          <p:spPr>
            <a:xfrm>
              <a:off x="7347287" y="2647949"/>
              <a:ext cx="2343150" cy="1562100"/>
            </a:xfrm>
            <a:custGeom>
              <a:avLst/>
              <a:gdLst>
                <a:gd name="connsiteX0" fmla="*/ 0 w 2343150"/>
                <a:gd name="connsiteY0" fmla="*/ 0 h 1562100"/>
                <a:gd name="connsiteX1" fmla="*/ 2343150 w 2343150"/>
                <a:gd name="connsiteY1" fmla="*/ 0 h 1562100"/>
                <a:gd name="connsiteX2" fmla="*/ 2343150 w 2343150"/>
                <a:gd name="connsiteY2" fmla="*/ 1562100 h 1562100"/>
                <a:gd name="connsiteX3" fmla="*/ 0 w 2343150"/>
                <a:gd name="connsiteY3" fmla="*/ 1562100 h 1562100"/>
                <a:gd name="connsiteX4" fmla="*/ 0 w 234315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1562100">
                  <a:moveTo>
                    <a:pt x="0" y="0"/>
                  </a:moveTo>
                  <a:lnTo>
                    <a:pt x="2343150" y="0"/>
                  </a:lnTo>
                  <a:lnTo>
                    <a:pt x="2343150" y="1562100"/>
                  </a:lnTo>
                  <a:lnTo>
                    <a:pt x="0" y="15621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2266950">
                <a:lnSpc>
                  <a:spcPct val="90000"/>
                </a:lnSpc>
                <a:spcBef>
                  <a:spcPct val="0"/>
                </a:spcBef>
                <a:spcAft>
                  <a:spcPct val="15000"/>
                </a:spcAft>
                <a:buChar char="•"/>
              </a:pPr>
              <a:endParaRPr lang="fr-CH" sz="2200" kern="1200" dirty="0">
                <a:effectLst>
                  <a:outerShdw blurRad="38100" dist="38100" dir="2700000" algn="tl">
                    <a:srgbClr val="000000">
                      <a:alpha val="43137"/>
                    </a:srgbClr>
                  </a:outerShdw>
                </a:effectLst>
              </a:endParaRPr>
            </a:p>
            <a:p>
              <a:pPr marL="285750" lvl="1" indent="-285750" algn="l" defTabSz="2266950">
                <a:lnSpc>
                  <a:spcPct val="90000"/>
                </a:lnSpc>
                <a:spcBef>
                  <a:spcPct val="0"/>
                </a:spcBef>
                <a:spcAft>
                  <a:spcPct val="15000"/>
                </a:spcAft>
                <a:buChar char="•"/>
              </a:pPr>
              <a:endParaRPr lang="fr-CH" sz="2200" kern="1200" dirty="0">
                <a:effectLst>
                  <a:outerShdw blurRad="38100" dist="38100" dir="2700000" algn="tl">
                    <a:srgbClr val="000000">
                      <a:alpha val="43137"/>
                    </a:srgbClr>
                  </a:outerShdw>
                </a:effectLst>
              </a:endParaRPr>
            </a:p>
          </p:txBody>
        </p:sp>
        <p:sp>
          <p:nvSpPr>
            <p:cNvPr id="14" name="Freeform: Shape 13">
              <a:extLst>
                <a:ext uri="{FF2B5EF4-FFF2-40B4-BE49-F238E27FC236}">
                  <a16:creationId xmlns:a16="http://schemas.microsoft.com/office/drawing/2014/main" id="{1CD2FF88-E919-4E79-9262-0A28FEF68C57}"/>
                </a:ext>
              </a:extLst>
            </p:cNvPr>
            <p:cNvSpPr/>
            <p:nvPr/>
          </p:nvSpPr>
          <p:spPr>
            <a:xfrm>
              <a:off x="4575400" y="4576146"/>
              <a:ext cx="2255227" cy="1562100"/>
            </a:xfrm>
            <a:custGeom>
              <a:avLst/>
              <a:gdLst>
                <a:gd name="connsiteX0" fmla="*/ 0 w 1562100"/>
                <a:gd name="connsiteY0" fmla="*/ 781050 h 1562100"/>
                <a:gd name="connsiteX1" fmla="*/ 781050 w 1562100"/>
                <a:gd name="connsiteY1" fmla="*/ 0 h 1562100"/>
                <a:gd name="connsiteX2" fmla="*/ 1562100 w 1562100"/>
                <a:gd name="connsiteY2" fmla="*/ 781050 h 1562100"/>
                <a:gd name="connsiteX3" fmla="*/ 781050 w 1562100"/>
                <a:gd name="connsiteY3" fmla="*/ 1562100 h 1562100"/>
                <a:gd name="connsiteX4" fmla="*/ 0 w 1562100"/>
                <a:gd name="connsiteY4" fmla="*/ 78105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0" y="781050"/>
                  </a:moveTo>
                  <a:cubicBezTo>
                    <a:pt x="0" y="349688"/>
                    <a:pt x="349688" y="0"/>
                    <a:pt x="781050" y="0"/>
                  </a:cubicBezTo>
                  <a:cubicBezTo>
                    <a:pt x="1212412" y="0"/>
                    <a:pt x="1562100" y="349688"/>
                    <a:pt x="1562100" y="781050"/>
                  </a:cubicBezTo>
                  <a:cubicBezTo>
                    <a:pt x="1562100" y="1212412"/>
                    <a:pt x="1212412" y="1562100"/>
                    <a:pt x="781050" y="1562100"/>
                  </a:cubicBezTo>
                  <a:cubicBezTo>
                    <a:pt x="349688" y="1562100"/>
                    <a:pt x="0" y="1212412"/>
                    <a:pt x="0" y="78105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1624" tIns="251624" rIns="251624" bIns="251624" numCol="1" spcCol="1270" anchor="ctr" anchorCtr="0">
              <a:noAutofit/>
            </a:bodyPr>
            <a:lstStyle/>
            <a:p>
              <a:pPr marL="0" lvl="0" indent="0" algn="ctr" defTabSz="1600200">
                <a:lnSpc>
                  <a:spcPct val="90000"/>
                </a:lnSpc>
                <a:spcBef>
                  <a:spcPct val="0"/>
                </a:spcBef>
                <a:spcAft>
                  <a:spcPct val="35000"/>
                </a:spcAft>
                <a:buNone/>
              </a:pPr>
              <a:r>
                <a:rPr lang="es-ES" sz="2200">
                  <a:effectLst>
                    <a:outerShdw blurRad="38100" dist="38100" dir="2700000" algn="tl">
                      <a:srgbClr val="000000">
                        <a:alpha val="43137"/>
                      </a:srgbClr>
                    </a:outerShdw>
                  </a:effectLst>
                </a:rPr>
                <a:t>SALUD REPRODUCTIVA</a:t>
              </a:r>
            </a:p>
          </p:txBody>
        </p:sp>
        <p:sp>
          <p:nvSpPr>
            <p:cNvPr id="15" name="Freeform: Shape 14">
              <a:extLst>
                <a:ext uri="{FF2B5EF4-FFF2-40B4-BE49-F238E27FC236}">
                  <a16:creationId xmlns:a16="http://schemas.microsoft.com/office/drawing/2014/main" id="{07018159-C74D-4AE1-9B3D-2B10DD9908C3}"/>
                </a:ext>
              </a:extLst>
            </p:cNvPr>
            <p:cNvSpPr/>
            <p:nvPr/>
          </p:nvSpPr>
          <p:spPr>
            <a:xfrm>
              <a:off x="6830628" y="4576146"/>
              <a:ext cx="2343150" cy="1562100"/>
            </a:xfrm>
            <a:custGeom>
              <a:avLst/>
              <a:gdLst>
                <a:gd name="connsiteX0" fmla="*/ 0 w 2343150"/>
                <a:gd name="connsiteY0" fmla="*/ 0 h 1562100"/>
                <a:gd name="connsiteX1" fmla="*/ 2343150 w 2343150"/>
                <a:gd name="connsiteY1" fmla="*/ 0 h 1562100"/>
                <a:gd name="connsiteX2" fmla="*/ 2343150 w 2343150"/>
                <a:gd name="connsiteY2" fmla="*/ 1562100 h 1562100"/>
                <a:gd name="connsiteX3" fmla="*/ 0 w 2343150"/>
                <a:gd name="connsiteY3" fmla="*/ 1562100 h 1562100"/>
                <a:gd name="connsiteX4" fmla="*/ 0 w 234315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1562100">
                  <a:moveTo>
                    <a:pt x="0" y="0"/>
                  </a:moveTo>
                  <a:lnTo>
                    <a:pt x="2343150" y="0"/>
                  </a:lnTo>
                  <a:lnTo>
                    <a:pt x="2343150" y="1562100"/>
                  </a:lnTo>
                  <a:lnTo>
                    <a:pt x="0" y="15621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2266950">
                <a:lnSpc>
                  <a:spcPct val="90000"/>
                </a:lnSpc>
                <a:spcBef>
                  <a:spcPct val="0"/>
                </a:spcBef>
                <a:spcAft>
                  <a:spcPct val="15000"/>
                </a:spcAft>
                <a:buChar char="•"/>
              </a:pPr>
              <a:endParaRPr lang="fr-CH" sz="2200" kern="1200">
                <a:effectLst>
                  <a:outerShdw blurRad="38100" dist="38100" dir="2700000" algn="tl">
                    <a:srgbClr val="000000">
                      <a:alpha val="43137"/>
                    </a:srgbClr>
                  </a:outerShdw>
                </a:effectLst>
              </a:endParaRPr>
            </a:p>
            <a:p>
              <a:pPr marL="285750" lvl="1" indent="-285750" algn="l" defTabSz="2266950">
                <a:lnSpc>
                  <a:spcPct val="90000"/>
                </a:lnSpc>
                <a:spcBef>
                  <a:spcPct val="0"/>
                </a:spcBef>
                <a:spcAft>
                  <a:spcPct val="15000"/>
                </a:spcAft>
                <a:buChar char="•"/>
              </a:pPr>
              <a:endParaRPr lang="fr-CH" sz="2200" kern="1200">
                <a:effectLst>
                  <a:outerShdw blurRad="38100" dist="38100" dir="2700000" algn="tl">
                    <a:srgbClr val="000000">
                      <a:alpha val="43137"/>
                    </a:srgbClr>
                  </a:outerShdw>
                </a:effectLst>
              </a:endParaRPr>
            </a:p>
          </p:txBody>
        </p:sp>
      </p:grpSp>
      <p:sp>
        <p:nvSpPr>
          <p:cNvPr id="17" name="Title 3">
            <a:extLst>
              <a:ext uri="{FF2B5EF4-FFF2-40B4-BE49-F238E27FC236}">
                <a16:creationId xmlns:a16="http://schemas.microsoft.com/office/drawing/2014/main" id="{56A72495-E5A7-4F9E-B8B8-E17A485B9168}"/>
              </a:ext>
            </a:extLst>
          </p:cNvPr>
          <p:cNvSpPr txBox="1">
            <a:spLocks/>
          </p:cNvSpPr>
          <p:nvPr/>
        </p:nvSpPr>
        <p:spPr>
          <a:xfrm>
            <a:off x="838200" y="19749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Alojamiento: incidencia en la salud</a:t>
            </a:r>
          </a:p>
        </p:txBody>
      </p:sp>
    </p:spTree>
    <p:extLst>
      <p:ext uri="{BB962C8B-B14F-4D97-AF65-F5344CB8AC3E}">
        <p14:creationId xmlns:p14="http://schemas.microsoft.com/office/powerpoint/2010/main" val="895978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
            <a:extLst>
              <a:ext uri="{FF2B5EF4-FFF2-40B4-BE49-F238E27FC236}">
                <a16:creationId xmlns:a16="http://schemas.microsoft.com/office/drawing/2014/main" id="{8B75C0CC-845A-46DC-88F5-7797E847C855}"/>
              </a:ext>
            </a:extLst>
          </p:cNvPr>
          <p:cNvGrpSpPr>
            <a:grpSpLocks/>
          </p:cNvGrpSpPr>
          <p:nvPr/>
        </p:nvGrpSpPr>
        <p:grpSpPr bwMode="auto">
          <a:xfrm>
            <a:off x="4306093" y="386024"/>
            <a:ext cx="3579813" cy="4143375"/>
            <a:chOff x="1776" y="-48"/>
            <a:chExt cx="2255" cy="2610"/>
          </a:xfrm>
        </p:grpSpPr>
        <p:sp>
          <p:nvSpPr>
            <p:cNvPr id="14340" name="Text Box 2">
              <a:extLst>
                <a:ext uri="{FF2B5EF4-FFF2-40B4-BE49-F238E27FC236}">
                  <a16:creationId xmlns:a16="http://schemas.microsoft.com/office/drawing/2014/main" id="{A3023D94-F10D-4D2F-AC52-6C0F85214D9D}"/>
                </a:ext>
              </a:extLst>
            </p:cNvPr>
            <p:cNvSpPr txBox="1">
              <a:spLocks noChangeArrowheads="1"/>
            </p:cNvSpPr>
            <p:nvPr/>
          </p:nvSpPr>
          <p:spPr bwMode="auto">
            <a:xfrm>
              <a:off x="2221" y="-48"/>
              <a:ext cx="1359" cy="2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FontTx/>
                <a:buNone/>
              </a:pPr>
              <a:r>
                <a:rPr lang="es-ES" sz="27700">
                  <a:solidFill>
                    <a:srgbClr val="FF0000"/>
                  </a:solidFill>
                  <a:latin typeface="Arial" panose="020B0604020202020204" pitchFamily="34" charset="0"/>
                  <a:ea typeface="Arial Unicode MS" panose="020B0604020202020204" pitchFamily="34" charset="-128"/>
                  <a:cs typeface="Arial Unicode MS" panose="020B0604020202020204" pitchFamily="34" charset="-128"/>
                </a:rPr>
                <a:t>?</a:t>
              </a:r>
            </a:p>
          </p:txBody>
        </p:sp>
        <p:sp>
          <p:nvSpPr>
            <p:cNvPr id="14341" name="Oval 3">
              <a:extLst>
                <a:ext uri="{FF2B5EF4-FFF2-40B4-BE49-F238E27FC236}">
                  <a16:creationId xmlns:a16="http://schemas.microsoft.com/office/drawing/2014/main" id="{1592B726-3E0C-4544-97CF-C856D553FF31}"/>
                </a:ext>
              </a:extLst>
            </p:cNvPr>
            <p:cNvSpPr>
              <a:spLocks noChangeArrowheads="1"/>
            </p:cNvSpPr>
            <p:nvPr/>
          </p:nvSpPr>
          <p:spPr bwMode="auto">
            <a:xfrm>
              <a:off x="1776" y="221"/>
              <a:ext cx="2255" cy="2255"/>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14339" name="Text Box 4">
            <a:extLst>
              <a:ext uri="{FF2B5EF4-FFF2-40B4-BE49-F238E27FC236}">
                <a16:creationId xmlns:a16="http://schemas.microsoft.com/office/drawing/2014/main" id="{476D9056-B943-4A11-9659-75C357938483}"/>
              </a:ext>
            </a:extLst>
          </p:cNvPr>
          <p:cNvSpPr txBox="1">
            <a:spLocks noChangeArrowheads="1"/>
          </p:cNvSpPr>
          <p:nvPr/>
        </p:nvSpPr>
        <p:spPr bwMode="auto">
          <a:xfrm>
            <a:off x="1691197" y="4608828"/>
            <a:ext cx="9662603"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95000"/>
              </a:lnSpc>
              <a:spcBef>
                <a:spcPct val="0"/>
              </a:spcBef>
              <a:buClr>
                <a:srgbClr val="000000"/>
              </a:buClr>
              <a:buFont typeface="Times New Roman" panose="02020603050405020304" pitchFamily="18" charset="0"/>
              <a:buNone/>
            </a:pPr>
            <a:r>
              <a:rPr lang="es-ES">
                <a:solidFill>
                  <a:schemeClr val="tx1"/>
                </a:solidFill>
                <a:latin typeface="+mn-lt"/>
                <a:ea typeface="Arial Unicode MS" panose="020B0604020202020204" pitchFamily="34" charset="-128"/>
                <a:cs typeface="Arial" panose="020B0604020202020204" pitchFamily="34" charset="0"/>
              </a:rPr>
              <a:t>¿Qué tipos de asentamientos temporales conocen y cuáles son las necesidades especiales de sus habitantes?</a:t>
            </a:r>
          </a:p>
        </p:txBody>
      </p:sp>
      <p:sp>
        <p:nvSpPr>
          <p:cNvPr id="2" name="Slide Number Placeholder 1">
            <a:extLst>
              <a:ext uri="{FF2B5EF4-FFF2-40B4-BE49-F238E27FC236}">
                <a16:creationId xmlns:a16="http://schemas.microsoft.com/office/drawing/2014/main" id="{45B96D9B-A494-43C9-A6FB-927C79421A8F}"/>
              </a:ext>
            </a:extLst>
          </p:cNvPr>
          <p:cNvSpPr>
            <a:spLocks noGrp="1"/>
          </p:cNvSpPr>
          <p:nvPr>
            <p:ph type="sldNum" sz="quarter" idx="12"/>
          </p:nvPr>
        </p:nvSpPr>
        <p:spPr/>
        <p:txBody>
          <a:bodyPr/>
          <a:lstStyle/>
          <a:p>
            <a:fld id="{00865948-8B76-4A50-B7DB-B45DBE1BD062}" type="slidenum">
              <a:rPr lang="fr-CH" smtClean="0"/>
              <a:t>8</a:t>
            </a:fld>
            <a:endParaRPr lang="fr-CH"/>
          </a:p>
        </p:txBody>
      </p:sp>
    </p:spTree>
    <p:extLst>
      <p:ext uri="{BB962C8B-B14F-4D97-AF65-F5344CB8AC3E}">
        <p14:creationId xmlns:p14="http://schemas.microsoft.com/office/powerpoint/2010/main" val="2617726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F7BEBA41-D3D4-418E-983E-18CB3A1220F6}"/>
              </a:ext>
            </a:extLst>
          </p:cNvPr>
          <p:cNvSpPr txBox="1">
            <a:spLocks noChangeArrowheads="1"/>
          </p:cNvSpPr>
          <p:nvPr/>
        </p:nvSpPr>
        <p:spPr bwMode="auto">
          <a:xfrm>
            <a:off x="1954213" y="252413"/>
            <a:ext cx="8534400"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rgbClr val="99CCFF"/>
              </a:solidFill>
              <a:latin typeface="+mn-lt"/>
            </a:endParaRPr>
          </a:p>
        </p:txBody>
      </p:sp>
      <p:pic>
        <p:nvPicPr>
          <p:cNvPr id="16387" name="Picture 2">
            <a:extLst>
              <a:ext uri="{FF2B5EF4-FFF2-40B4-BE49-F238E27FC236}">
                <a16:creationId xmlns:a16="http://schemas.microsoft.com/office/drawing/2014/main" id="{18FC4E60-2FCD-4B5B-A559-96EE3E7F1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606" y="1959069"/>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3">
            <a:extLst>
              <a:ext uri="{FF2B5EF4-FFF2-40B4-BE49-F238E27FC236}">
                <a16:creationId xmlns:a16="http://schemas.microsoft.com/office/drawing/2014/main" id="{791F1545-2003-4748-B493-EDEFBF9BC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9544" y="1916762"/>
            <a:ext cx="1384300" cy="100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4">
            <a:extLst>
              <a:ext uri="{FF2B5EF4-FFF2-40B4-BE49-F238E27FC236}">
                <a16:creationId xmlns:a16="http://schemas.microsoft.com/office/drawing/2014/main" id="{9999722F-6D59-4BFF-8A8D-94F29804A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6199" y="4184625"/>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0" name="Picture 5">
            <a:extLst>
              <a:ext uri="{FF2B5EF4-FFF2-40B4-BE49-F238E27FC236}">
                <a16:creationId xmlns:a16="http://schemas.microsoft.com/office/drawing/2014/main" id="{00280247-ED89-4A34-AD4D-9C98988B4F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1148" y="1916762"/>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2" name="Picture 7">
            <a:extLst>
              <a:ext uri="{FF2B5EF4-FFF2-40B4-BE49-F238E27FC236}">
                <a16:creationId xmlns:a16="http://schemas.microsoft.com/office/drawing/2014/main" id="{1857D008-9767-4B4C-A3BB-9BCBE0F3E5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5357" y="4200925"/>
            <a:ext cx="1384300" cy="100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3" name="Text Box 8">
            <a:extLst>
              <a:ext uri="{FF2B5EF4-FFF2-40B4-BE49-F238E27FC236}">
                <a16:creationId xmlns:a16="http://schemas.microsoft.com/office/drawing/2014/main" id="{D03820D3-C47E-4D9D-B427-28828968660A}"/>
              </a:ext>
            </a:extLst>
          </p:cNvPr>
          <p:cNvSpPr txBox="1">
            <a:spLocks noChangeArrowheads="1"/>
          </p:cNvSpPr>
          <p:nvPr/>
        </p:nvSpPr>
        <p:spPr bwMode="auto">
          <a:xfrm>
            <a:off x="871453" y="3004785"/>
            <a:ext cx="1837276"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000000"/>
              </a:buClr>
              <a:buFont typeface="Comic Sans MS" panose="030F0702030302020204" pitchFamily="66" charset="0"/>
              <a:buNone/>
            </a:pPr>
            <a:r>
              <a:rPr lang="es-ES" sz="2400" b="1" dirty="0">
                <a:solidFill>
                  <a:schemeClr val="accent1">
                    <a:lumMod val="75000"/>
                  </a:schemeClr>
                </a:solidFill>
                <a:latin typeface="+mn-lt"/>
              </a:rPr>
              <a:t>Familias de acogida</a:t>
            </a:r>
          </a:p>
        </p:txBody>
      </p:sp>
      <p:sp>
        <p:nvSpPr>
          <p:cNvPr id="16394" name="Text Box 9">
            <a:extLst>
              <a:ext uri="{FF2B5EF4-FFF2-40B4-BE49-F238E27FC236}">
                <a16:creationId xmlns:a16="http://schemas.microsoft.com/office/drawing/2014/main" id="{328EF950-E90E-4DEB-A70C-B4E71EAE4494}"/>
              </a:ext>
            </a:extLst>
          </p:cNvPr>
          <p:cNvSpPr txBox="1">
            <a:spLocks noChangeArrowheads="1"/>
          </p:cNvSpPr>
          <p:nvPr/>
        </p:nvSpPr>
        <p:spPr bwMode="auto">
          <a:xfrm>
            <a:off x="4112348" y="2943095"/>
            <a:ext cx="2683867"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err="1">
                <a:solidFill>
                  <a:schemeClr val="accent1">
                    <a:lumMod val="75000"/>
                  </a:schemeClr>
                </a:solidFill>
                <a:latin typeface="+mn-lt"/>
              </a:rPr>
              <a:t>Autoasentamientos</a:t>
            </a:r>
            <a:r>
              <a:rPr lang="es-ES" sz="2400" b="1" dirty="0">
                <a:solidFill>
                  <a:schemeClr val="accent1">
                    <a:lumMod val="75000"/>
                  </a:schemeClr>
                </a:solidFill>
                <a:latin typeface="+mn-lt"/>
              </a:rPr>
              <a:t> rurales</a:t>
            </a:r>
          </a:p>
        </p:txBody>
      </p:sp>
      <p:sp>
        <p:nvSpPr>
          <p:cNvPr id="16395" name="Text Box 10">
            <a:extLst>
              <a:ext uri="{FF2B5EF4-FFF2-40B4-BE49-F238E27FC236}">
                <a16:creationId xmlns:a16="http://schemas.microsoft.com/office/drawing/2014/main" id="{C55D2B44-E659-4E03-A6FD-ED5CFAD628B3}"/>
              </a:ext>
            </a:extLst>
          </p:cNvPr>
          <p:cNvSpPr txBox="1">
            <a:spLocks noChangeArrowheads="1"/>
          </p:cNvSpPr>
          <p:nvPr/>
        </p:nvSpPr>
        <p:spPr bwMode="auto">
          <a:xfrm>
            <a:off x="8081340" y="2907362"/>
            <a:ext cx="1743917"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a:solidFill>
                  <a:schemeClr val="accent1">
                    <a:lumMod val="75000"/>
                  </a:schemeClr>
                </a:solidFill>
                <a:latin typeface="+mn-lt"/>
              </a:rPr>
              <a:t>Centros colectivos</a:t>
            </a:r>
          </a:p>
        </p:txBody>
      </p:sp>
      <p:sp>
        <p:nvSpPr>
          <p:cNvPr id="16396" name="Text Box 11">
            <a:extLst>
              <a:ext uri="{FF2B5EF4-FFF2-40B4-BE49-F238E27FC236}">
                <a16:creationId xmlns:a16="http://schemas.microsoft.com/office/drawing/2014/main" id="{E01F3488-09CF-4061-8440-5F6237F6DB74}"/>
              </a:ext>
            </a:extLst>
          </p:cNvPr>
          <p:cNvSpPr txBox="1">
            <a:spLocks noChangeArrowheads="1"/>
          </p:cNvSpPr>
          <p:nvPr/>
        </p:nvSpPr>
        <p:spPr bwMode="auto">
          <a:xfrm>
            <a:off x="9415850" y="5140258"/>
            <a:ext cx="224893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a:solidFill>
                  <a:srgbClr val="0070C0"/>
                </a:solidFill>
                <a:latin typeface="+mn-lt"/>
              </a:rPr>
              <a:t>Campamentos planificados</a:t>
            </a:r>
          </a:p>
        </p:txBody>
      </p:sp>
      <p:sp>
        <p:nvSpPr>
          <p:cNvPr id="16398" name="Text Box 13">
            <a:extLst>
              <a:ext uri="{FF2B5EF4-FFF2-40B4-BE49-F238E27FC236}">
                <a16:creationId xmlns:a16="http://schemas.microsoft.com/office/drawing/2014/main" id="{95CA3F07-ACAB-49BE-A30F-8A06F55550A4}"/>
              </a:ext>
            </a:extLst>
          </p:cNvPr>
          <p:cNvSpPr txBox="1">
            <a:spLocks noChangeArrowheads="1"/>
          </p:cNvSpPr>
          <p:nvPr/>
        </p:nvSpPr>
        <p:spPr bwMode="auto">
          <a:xfrm>
            <a:off x="1805929" y="5208261"/>
            <a:ext cx="2806428"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err="1">
                <a:solidFill>
                  <a:schemeClr val="accent1">
                    <a:lumMod val="75000"/>
                  </a:schemeClr>
                </a:solidFill>
                <a:latin typeface="+mn-lt"/>
              </a:rPr>
              <a:t>Autoasentamientos</a:t>
            </a:r>
            <a:r>
              <a:rPr lang="es-ES" sz="2400" b="1" dirty="0">
                <a:solidFill>
                  <a:schemeClr val="accent1">
                    <a:lumMod val="75000"/>
                  </a:schemeClr>
                </a:solidFill>
                <a:latin typeface="+mn-lt"/>
              </a:rPr>
              <a:t> urbanos</a:t>
            </a:r>
          </a:p>
        </p:txBody>
      </p:sp>
      <p:sp>
        <p:nvSpPr>
          <p:cNvPr id="20" name="Title 3">
            <a:extLst>
              <a:ext uri="{FF2B5EF4-FFF2-40B4-BE49-F238E27FC236}">
                <a16:creationId xmlns:a16="http://schemas.microsoft.com/office/drawing/2014/main" id="{AE9586C5-6609-4AF8-949D-2493AAF5515F}"/>
              </a:ext>
            </a:extLst>
          </p:cNvPr>
          <p:cNvSpPr txBox="1">
            <a:spLocks/>
          </p:cNvSpPr>
          <p:nvPr/>
        </p:nvSpPr>
        <p:spPr>
          <a:xfrm>
            <a:off x="838200" y="36512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Asentamientos temporales: diferentes tipos</a:t>
            </a:r>
          </a:p>
        </p:txBody>
      </p:sp>
      <p:pic>
        <p:nvPicPr>
          <p:cNvPr id="16" name="Picture 6">
            <a:extLst>
              <a:ext uri="{FF2B5EF4-FFF2-40B4-BE49-F238E27FC236}">
                <a16:creationId xmlns:a16="http://schemas.microsoft.com/office/drawing/2014/main" id="{EA816DDF-E417-41B7-9CB4-0398233A1E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6703" y="4237313"/>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12">
            <a:extLst>
              <a:ext uri="{FF2B5EF4-FFF2-40B4-BE49-F238E27FC236}">
                <a16:creationId xmlns:a16="http://schemas.microsoft.com/office/drawing/2014/main" id="{20CC4469-1221-4CFF-8A3C-D13FEF37FD28}"/>
              </a:ext>
            </a:extLst>
          </p:cNvPr>
          <p:cNvSpPr txBox="1">
            <a:spLocks noChangeArrowheads="1"/>
          </p:cNvSpPr>
          <p:nvPr/>
        </p:nvSpPr>
        <p:spPr bwMode="auto">
          <a:xfrm>
            <a:off x="5940057" y="5202638"/>
            <a:ext cx="2098665"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s-ES" sz="2400" b="1" dirty="0">
                <a:solidFill>
                  <a:schemeClr val="accent1">
                    <a:lumMod val="75000"/>
                  </a:schemeClr>
                </a:solidFill>
                <a:latin typeface="+mn-lt"/>
              </a:rPr>
              <a:t>Campamentos </a:t>
            </a:r>
            <a:r>
              <a:rPr lang="es-ES" sz="2400" b="1" dirty="0" err="1">
                <a:solidFill>
                  <a:schemeClr val="accent1">
                    <a:lumMod val="75000"/>
                  </a:schemeClr>
                </a:solidFill>
                <a:latin typeface="+mn-lt"/>
              </a:rPr>
              <a:t>autoasentados</a:t>
            </a:r>
            <a:endParaRPr lang="es-ES" sz="2400" b="1" dirty="0">
              <a:solidFill>
                <a:schemeClr val="accent1">
                  <a:lumMod val="75000"/>
                </a:schemeClr>
              </a:solidFill>
              <a:latin typeface="+mn-lt"/>
            </a:endParaRPr>
          </a:p>
        </p:txBody>
      </p:sp>
      <p:sp>
        <p:nvSpPr>
          <p:cNvPr id="2" name="Slide Number Placeholder 1">
            <a:extLst>
              <a:ext uri="{FF2B5EF4-FFF2-40B4-BE49-F238E27FC236}">
                <a16:creationId xmlns:a16="http://schemas.microsoft.com/office/drawing/2014/main" id="{453135E7-D24F-483F-B723-45E6442C2324}"/>
              </a:ext>
            </a:extLst>
          </p:cNvPr>
          <p:cNvSpPr>
            <a:spLocks noGrp="1"/>
          </p:cNvSpPr>
          <p:nvPr>
            <p:ph type="sldNum" sz="quarter" idx="12"/>
          </p:nvPr>
        </p:nvSpPr>
        <p:spPr/>
        <p:txBody>
          <a:bodyPr/>
          <a:lstStyle/>
          <a:p>
            <a:fld id="{00865948-8B76-4A50-B7DB-B45DBE1BD062}" type="slidenum">
              <a:rPr lang="fr-CH" smtClean="0"/>
              <a:t>9</a:t>
            </a:fld>
            <a:endParaRPr lang="fr-CH"/>
          </a:p>
        </p:txBody>
      </p:sp>
    </p:spTree>
    <p:extLst>
      <p:ext uri="{BB962C8B-B14F-4D97-AF65-F5344CB8AC3E}">
        <p14:creationId xmlns:p14="http://schemas.microsoft.com/office/powerpoint/2010/main" val="3385338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3.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0a5e3a414205b0cd270913d25c6840e">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601ed9a50bfa6825adc6b667e50086b"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2019-05-30T22:00:00+00:00</Period_x0020_start>
    <TaxCatchAll xmlns="a8a2af44-4b8d-404b-a8bd-4186350a523c">
      <Value>54</Value>
      <Value>4</Value>
      <Value>3</Value>
      <Value>2</Value>
      <Value>1</Value>
    </TaxCatchAll>
    <ICRCIMP_DocumentType_H xmlns="71402401-ee9a-4cfa-82a8-ebbd88d5d766">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7ffa6903-4a6e-4c70-8f5c-101a463ec6d0</TermId>
        </TermInfo>
      </Term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ICRCIMP_RMIdentifier xmlns="71402401-ee9a-4cfa-82a8-ebbd88d5d766" xsi:nil="true"/>
    <RatingCount xmlns="http://schemas.microsoft.com/sharepoint/v3" xsi:nil="true"/>
    <ICRCIMP_IsRecord xmlns="71402401-ee9a-4cfa-82a8-ebbd88d5d766">false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ICRCIMP_RMUnitInCharge_H>
    <_dlc_DocId xmlns="a8a2af44-4b8d-404b-a8bd-4186350a523c">TSASSIST-19-1785</_dlc_DocId>
    <_dlc_DocIdUrl xmlns="a8a2af44-4b8d-404b-a8bd-4186350a523c">
      <Url>https://collab.ext.icrc.org/sites/TS_ASSIST/_layouts/15/DocIdRedir.aspx?ID=TSASSIST-19-1785</Url>
      <Description>TSASSIST-19-1785</Description>
    </_dlc_DocIdUrl>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documentManagement>
</p:properties>
</file>

<file path=customXml/itemProps1.xml><?xml version="1.0" encoding="utf-8"?>
<ds:datastoreItem xmlns:ds="http://schemas.openxmlformats.org/officeDocument/2006/customXml" ds:itemID="{F274E55E-67AB-460A-9E3D-70F069952233}">
  <ds:schemaRefs>
    <ds:schemaRef ds:uri="http://schemas.microsoft.com/sharepoint/events"/>
  </ds:schemaRefs>
</ds:datastoreItem>
</file>

<file path=customXml/itemProps2.xml><?xml version="1.0" encoding="utf-8"?>
<ds:datastoreItem xmlns:ds="http://schemas.openxmlformats.org/officeDocument/2006/customXml" ds:itemID="{70F735D1-0B40-44BA-AEA5-4200B719F73A}">
  <ds:schemaRefs>
    <ds:schemaRef ds:uri="Microsoft.SharePoint.Taxonomy.ContentTypeSync"/>
  </ds:schemaRefs>
</ds:datastoreItem>
</file>

<file path=customXml/itemProps3.xml><?xml version="1.0" encoding="utf-8"?>
<ds:datastoreItem xmlns:ds="http://schemas.openxmlformats.org/officeDocument/2006/customXml" ds:itemID="{925BA394-D16A-49F6-BD7E-A1E00F4DD4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0336C0C-3E18-4020-A3F1-92E891139BCE}">
  <ds:schemaRefs>
    <ds:schemaRef ds:uri="http://schemas.microsoft.com/sharepoint/v3/contenttype/forms"/>
  </ds:schemaRefs>
</ds:datastoreItem>
</file>

<file path=customXml/itemProps5.xml><?xml version="1.0" encoding="utf-8"?>
<ds:datastoreItem xmlns:ds="http://schemas.openxmlformats.org/officeDocument/2006/customXml" ds:itemID="{144375A4-44E9-4390-AD55-A389B6331CED}">
  <ds:schemaRefs>
    <ds:schemaRef ds:uri="http://purl.org/dc/terms/"/>
    <ds:schemaRef ds:uri="775538c5-eb89-48ba-a372-0acd5d6f1291"/>
    <ds:schemaRef ds:uri="http://schemas.microsoft.com/office/2006/documentManagement/types"/>
    <ds:schemaRef ds:uri="http://schemas.microsoft.com/office/infopath/2007/PartnerControls"/>
    <ds:schemaRef ds:uri="http://purl.org/dc/elements/1.1/"/>
    <ds:schemaRef ds:uri="http://schemas.microsoft.com/office/2006/metadata/properties"/>
    <ds:schemaRef ds:uri="71402401-ee9a-4cfa-82a8-ebbd88d5d766"/>
    <ds:schemaRef ds:uri="http://schemas.microsoft.com/sharepoint/v3"/>
    <ds:schemaRef ds:uri="http://schemas.openxmlformats.org/package/2006/metadata/core-properties"/>
    <ds:schemaRef ds:uri="a8a2af44-4b8d-404b-a8bd-4186350a523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7849</TotalTime>
  <Words>4833</Words>
  <Application>Microsoft Office PowerPoint</Application>
  <PresentationFormat>Widescreen</PresentationFormat>
  <Paragraphs>457</Paragraphs>
  <Slides>39</Slides>
  <Notes>38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MS Gothic</vt:lpstr>
      <vt:lpstr>ＭＳ Ｐゴシック</vt:lpstr>
      <vt:lpstr>SimSun</vt:lpstr>
      <vt:lpstr>Arial</vt:lpstr>
      <vt:lpstr>Arial Unicode MS</vt:lpstr>
      <vt:lpstr>Calibri</vt:lpstr>
      <vt:lpstr>Calibri Light</vt:lpstr>
      <vt:lpstr>Comic Sans MS</vt:lpstr>
      <vt:lpstr>Times New Roman</vt:lpstr>
      <vt:lpstr>TimesNewRomanPSMT</vt:lpstr>
      <vt:lpstr>Webdings</vt:lpstr>
      <vt:lpstr>Wingdings</vt:lpstr>
      <vt:lpstr>Office Theme</vt:lpstr>
      <vt:lpstr>PowerPoint Presentation</vt:lpstr>
      <vt:lpstr>Objetivos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Opciones de refugio de emergencia </vt:lpstr>
      <vt:lpstr>Asistencia para construir refugios: métodos </vt:lpstr>
      <vt:lpstr>Apoyo para el establecimiento de refugios de emergencia en zonas urbanas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Diseño de un bloque</vt:lpstr>
      <vt:lpstr>PowerPoint Presentation</vt:lpstr>
      <vt:lpstr>Diseño de un sector</vt:lpstr>
      <vt:lpstr>Ejemplos de diseño de campamentos</vt:lpstr>
      <vt:lpstr>PowerPoint Presentation</vt:lpstr>
      <vt:lpstr>Programas de alojamiento para personas retornadas</vt:lpstr>
      <vt:lpstr>Conclusión: alojamiento en situaciones de desplazamiento</vt:lpstr>
      <vt:lpstr>PowerPoint Presentation</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 course</dc:title>
  <dc:creator>Eirini Karanisa</dc:creator>
  <cp:lastModifiedBy>Aleksandra Kokanovic</cp:lastModifiedBy>
  <cp:revision>318</cp:revision>
  <cp:lastPrinted>2019-11-18T10:45:02Z</cp:lastPrinted>
  <dcterms:created xsi:type="dcterms:W3CDTF">2018-11-12T09:02:28Z</dcterms:created>
  <dcterms:modified xsi:type="dcterms:W3CDTF">2020-11-10T09:53:46Z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
  </property>
  <property fmtid="{D5CDD505-2E9C-101B-9397-08002B2CF9AE}" pid="4" name="ICRCIMP_ManageAccess">
    <vt:bool>false</vt:bool>
  </property>
  <property fmtid="{D5CDD505-2E9C-101B-9397-08002B2CF9AE}" pid="5" name="_dlc_DocIdItemGuid">
    <vt:lpwstr>db23c67e-1ded-409c-b131-dcb9dbb6bbec</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DocumentType">
    <vt:lpwstr>54;#Presentation|7ffa6903-4a6e-4c70-8f5c-101a463ec6d0</vt:lpwstr>
  </property>
  <property fmtid="{D5CDD505-2E9C-101B-9397-08002B2CF9AE}" pid="10" name="Key Issue">
    <vt:lpwstr>3;#- No key issue|32056555-74b8-4174-9beb-b0d6d010855f</vt:lpwstr>
  </property>
  <property fmtid="{D5CDD505-2E9C-101B-9397-08002B2CF9AE}" pid="11" name="ICRCIMP_Keyword">
    <vt:lpwstr/>
  </property>
  <property fmtid="{D5CDD505-2E9C-101B-9397-08002B2CF9AE}" pid="12" name="ICRCIMP_BusinessFunction">
    <vt:lpwstr>1;#Assistance|9015aaae-65d7-4217-8889-581aaffe05a3</vt:lpwstr>
  </property>
  <property fmtid="{D5CDD505-2E9C-101B-9397-08002B2CF9AE}" pid="13" name="ICRCIMP_KeyIssue">
    <vt:lpwstr/>
  </property>
</Properties>
</file>