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4"/>
  </p:notesMasterIdLst>
  <p:sldIdLst>
    <p:sldId id="257" r:id="rId7"/>
    <p:sldId id="318"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9" r:id="rId49"/>
    <p:sldId id="300" r:id="rId50"/>
    <p:sldId id="301" r:id="rId51"/>
    <p:sldId id="302" r:id="rId52"/>
    <p:sldId id="298"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484" autoAdjust="0"/>
    <p:restoredTop sz="81722" autoAdjust="0"/>
  </p:normalViewPr>
  <p:slideViewPr>
    <p:cSldViewPr snapToGrid="0" showGuides="1">
      <p:cViewPr varScale="1">
        <p:scale>
          <a:sx n="44" d="100"/>
          <a:sy n="44" d="100"/>
        </p:scale>
        <p:origin x="463"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34BC6-E76F-4D52-8ED2-8FCBA64EAB84}" type="datetimeFigureOut">
              <a:rPr lang="fr-CH" smtClean="0"/>
              <a:t>14.12.2019</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A1761-7EBA-4A12-9141-74CD336466C0}" type="slidenum">
              <a:rPr lang="fr-CH" smtClean="0"/>
              <a:t>‹#›</a:t>
            </a:fld>
            <a:endParaRPr lang="fr-CH"/>
          </a:p>
        </p:txBody>
      </p:sp>
    </p:spTree>
    <p:extLst>
      <p:ext uri="{BB962C8B-B14F-4D97-AF65-F5344CB8AC3E}">
        <p14:creationId xmlns:p14="http://schemas.microsoft.com/office/powerpoint/2010/main" val="22040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dirty="0">
                <a:cs typeface="Arial" panose="020B0604020202020204" pitchFamily="34" charset="0"/>
              </a:rPr>
              <a:t>Prepare the video:</a:t>
            </a:r>
          </a:p>
          <a:p>
            <a:r>
              <a:rPr lang="en-US" altLang="fr-FR" b="1" dirty="0">
                <a:solidFill>
                  <a:srgbClr val="FF0000"/>
                </a:solidFill>
                <a:cs typeface="Arial" panose="020B0604020202020204" pitchFamily="34" charset="0"/>
              </a:rPr>
              <a:t>CALP video: https://www.youtube.com/watch?v=ZNUQ36xH9II</a:t>
            </a:r>
          </a:p>
          <a:p>
            <a:endParaRPr lang="fr-CH" dirty="0"/>
          </a:p>
        </p:txBody>
      </p:sp>
      <p:sp>
        <p:nvSpPr>
          <p:cNvPr id="4" name="Slide Number Placeholder 3"/>
          <p:cNvSpPr>
            <a:spLocks noGrp="1"/>
          </p:cNvSpPr>
          <p:nvPr>
            <p:ph type="sldNum" sz="quarter" idx="10"/>
          </p:nvPr>
        </p:nvSpPr>
        <p:spPr/>
        <p:txBody>
          <a:bodyPr/>
          <a:lstStyle/>
          <a:p>
            <a:fld id="{A8FA1761-7EBA-4A12-9141-74CD336466C0}" type="slidenum">
              <a:rPr lang="fr-CH" smtClean="0"/>
              <a:t>1</a:t>
            </a:fld>
            <a:endParaRPr lang="fr-CH"/>
          </a:p>
        </p:txBody>
      </p:sp>
    </p:spTree>
    <p:extLst>
      <p:ext uri="{BB962C8B-B14F-4D97-AF65-F5344CB8AC3E}">
        <p14:creationId xmlns:p14="http://schemas.microsoft.com/office/powerpoint/2010/main" val="2565862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3B9A00DC-A088-4A18-8D53-86E481657DE1}" type="slidenum">
              <a:rPr lang="en-GB" altLang="fr-FR" sz="1200">
                <a:latin typeface="Arial Narrow" panose="020B0606020202030204" pitchFamily="34" charset="0"/>
              </a:rPr>
              <a:pPr algn="r"/>
              <a:t>13</a:t>
            </a:fld>
            <a:endParaRPr lang="en-GB" altLang="fr-FR" sz="1200">
              <a:latin typeface="Arial Narrow" panose="020B0606020202030204" pitchFamily="34" charset="0"/>
            </a:endParaRPr>
          </a:p>
        </p:txBody>
      </p:sp>
      <p:sp>
        <p:nvSpPr>
          <p:cNvPr id="27651" name="Rectangle 2"/>
          <p:cNvSpPr>
            <a:spLocks noGrp="1" noRot="1" noChangeAspect="1" noChangeArrowheads="1" noTextEdit="1"/>
          </p:cNvSpPr>
          <p:nvPr>
            <p:ph type="sldImg"/>
          </p:nvPr>
        </p:nvSpPr>
        <p:spPr>
          <a:xfrm>
            <a:off x="90488" y="744538"/>
            <a:ext cx="6629400" cy="3729037"/>
          </a:xfrm>
          <a:ln/>
        </p:spPr>
      </p:sp>
      <p:sp>
        <p:nvSpPr>
          <p:cNvPr id="2765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03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EDF7882A-1D95-4743-8D47-38F998911B36}" type="slidenum">
              <a:rPr lang="en-GB" altLang="fr-FR" sz="1200">
                <a:latin typeface="Arial Narrow" panose="020B0606020202030204" pitchFamily="34" charset="0"/>
              </a:rPr>
              <a:pPr algn="r"/>
              <a:t>14</a:t>
            </a:fld>
            <a:endParaRPr lang="en-GB" altLang="fr-FR" sz="1200">
              <a:latin typeface="Arial Narrow" panose="020B0606020202030204" pitchFamily="34" charset="0"/>
            </a:endParaRPr>
          </a:p>
        </p:txBody>
      </p:sp>
      <p:sp>
        <p:nvSpPr>
          <p:cNvPr id="29699" name="Rectangle 2"/>
          <p:cNvSpPr>
            <a:spLocks noGrp="1" noRot="1" noChangeAspect="1" noChangeArrowheads="1" noTextEdit="1"/>
          </p:cNvSpPr>
          <p:nvPr>
            <p:ph type="sldImg"/>
          </p:nvPr>
        </p:nvSpPr>
        <p:spPr>
          <a:xfrm>
            <a:off x="90488" y="744538"/>
            <a:ext cx="6629400" cy="3729037"/>
          </a:xfrm>
          <a:ln/>
        </p:spPr>
      </p:sp>
      <p:sp>
        <p:nvSpPr>
          <p:cNvPr id="29700"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85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07D1BEA7-A491-43C2-9383-F5019662885C}" type="slidenum">
              <a:rPr lang="en-GB" altLang="fr-FR" sz="1200">
                <a:latin typeface="Arial Narrow" panose="020B0606020202030204" pitchFamily="34" charset="0"/>
              </a:rPr>
              <a:pPr algn="r"/>
              <a:t>15</a:t>
            </a:fld>
            <a:endParaRPr lang="en-GB" altLang="fr-FR" sz="1200">
              <a:latin typeface="Arial Narrow" panose="020B0606020202030204" pitchFamily="34" charset="0"/>
            </a:endParaRPr>
          </a:p>
        </p:txBody>
      </p:sp>
      <p:sp>
        <p:nvSpPr>
          <p:cNvPr id="31747" name="Rectangle 2"/>
          <p:cNvSpPr>
            <a:spLocks noGrp="1" noRot="1" noChangeAspect="1" noChangeArrowheads="1" noTextEdit="1"/>
          </p:cNvSpPr>
          <p:nvPr>
            <p:ph type="sldImg"/>
          </p:nvPr>
        </p:nvSpPr>
        <p:spPr>
          <a:xfrm>
            <a:off x="90488" y="744538"/>
            <a:ext cx="6629400" cy="3729037"/>
          </a:xfrm>
          <a:ln/>
        </p:spPr>
      </p:sp>
      <p:sp>
        <p:nvSpPr>
          <p:cNvPr id="31748"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10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C5A57243-4F9B-4EB7-B9E3-8DB089D32A0A}" type="slidenum">
              <a:rPr lang="en-GB" altLang="fr-FR" sz="1200">
                <a:latin typeface="Arial Narrow" panose="020B0606020202030204" pitchFamily="34" charset="0"/>
              </a:rPr>
              <a:pPr algn="r"/>
              <a:t>16</a:t>
            </a:fld>
            <a:endParaRPr lang="en-GB" altLang="fr-FR" sz="1200">
              <a:latin typeface="Arial Narrow" panose="020B0606020202030204" pitchFamily="34" charset="0"/>
            </a:endParaRPr>
          </a:p>
        </p:txBody>
      </p:sp>
      <p:sp>
        <p:nvSpPr>
          <p:cNvPr id="33795" name="Rectangle 2"/>
          <p:cNvSpPr>
            <a:spLocks noGrp="1" noRot="1" noChangeAspect="1" noChangeArrowheads="1" noTextEdit="1"/>
          </p:cNvSpPr>
          <p:nvPr>
            <p:ph type="sldImg"/>
          </p:nvPr>
        </p:nvSpPr>
        <p:spPr>
          <a:xfrm>
            <a:off x="90488" y="744538"/>
            <a:ext cx="6629400" cy="3729037"/>
          </a:xfrm>
          <a:ln/>
        </p:spPr>
      </p:sp>
      <p:sp>
        <p:nvSpPr>
          <p:cNvPr id="33796"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064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096594B4-9329-495E-A09C-874597E9CCDA}" type="slidenum">
              <a:rPr lang="en-GB" altLang="fr-FR" sz="1200">
                <a:latin typeface="Arial Narrow" panose="020B0606020202030204" pitchFamily="34" charset="0"/>
              </a:rPr>
              <a:pPr algn="r"/>
              <a:t>19</a:t>
            </a:fld>
            <a:endParaRPr lang="en-GB" altLang="fr-FR" sz="1200">
              <a:latin typeface="Arial Narrow" panose="020B0606020202030204" pitchFamily="34" charset="0"/>
            </a:endParaRPr>
          </a:p>
        </p:txBody>
      </p:sp>
      <p:sp>
        <p:nvSpPr>
          <p:cNvPr id="37891" name="Rectangle 2"/>
          <p:cNvSpPr>
            <a:spLocks noGrp="1" noRot="1" noChangeAspect="1" noChangeArrowheads="1" noTextEdit="1"/>
          </p:cNvSpPr>
          <p:nvPr>
            <p:ph type="sldImg"/>
          </p:nvPr>
        </p:nvSpPr>
        <p:spPr>
          <a:xfrm>
            <a:off x="90488" y="744538"/>
            <a:ext cx="6629400" cy="3729037"/>
          </a:xfrm>
          <a:ln/>
        </p:spPr>
      </p:sp>
      <p:sp>
        <p:nvSpPr>
          <p:cNvPr id="3789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46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3811C0EE-FA47-4475-808D-4E797CAFA745}" type="slidenum">
              <a:rPr lang="en-GB" altLang="fr-FR" sz="1200">
                <a:latin typeface="Arial Narrow" panose="020B0606020202030204" pitchFamily="34" charset="0"/>
              </a:rPr>
              <a:pPr algn="r"/>
              <a:t>20</a:t>
            </a:fld>
            <a:endParaRPr lang="en-GB" altLang="fr-FR" sz="1200">
              <a:latin typeface="Arial Narrow" panose="020B0606020202030204" pitchFamily="34" charset="0"/>
            </a:endParaRPr>
          </a:p>
        </p:txBody>
      </p:sp>
      <p:sp>
        <p:nvSpPr>
          <p:cNvPr id="39939" name="Rectangle 2"/>
          <p:cNvSpPr>
            <a:spLocks noGrp="1" noRot="1" noChangeAspect="1" noChangeArrowheads="1" noTextEdit="1"/>
          </p:cNvSpPr>
          <p:nvPr>
            <p:ph type="sldImg"/>
          </p:nvPr>
        </p:nvSpPr>
        <p:spPr>
          <a:xfrm>
            <a:off x="90488" y="744538"/>
            <a:ext cx="6629400" cy="3729037"/>
          </a:xfrm>
          <a:ln/>
        </p:spPr>
      </p:sp>
      <p:sp>
        <p:nvSpPr>
          <p:cNvPr id="39940"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r>
              <a:rPr lang="en-GB" altLang="fr-FR" dirty="0">
                <a:latin typeface="Arial" panose="020B0604020202020204" pitchFamily="34" charset="0"/>
                <a:cs typeface="Arial" panose="020B0604020202020204" pitchFamily="34" charset="0"/>
              </a:rPr>
              <a:t>Now the questions are: “Should we use blanket distribution in other type of context?”</a:t>
            </a:r>
          </a:p>
          <a:p>
            <a:pPr eaLnBrk="1" hangingPunct="1"/>
            <a:r>
              <a:rPr lang="en-GB" altLang="fr-FR" dirty="0">
                <a:latin typeface="Arial" panose="020B0604020202020204" pitchFamily="34" charset="0"/>
                <a:cs typeface="Arial" panose="020B0604020202020204" pitchFamily="34" charset="0"/>
              </a:rPr>
              <a:t>				“Should we change the product given (CSB) to really prevent malnutrition and have best outcome?  </a:t>
            </a:r>
          </a:p>
        </p:txBody>
      </p:sp>
    </p:spTree>
    <p:extLst>
      <p:ext uri="{BB962C8B-B14F-4D97-AF65-F5344CB8AC3E}">
        <p14:creationId xmlns:p14="http://schemas.microsoft.com/office/powerpoint/2010/main" val="427503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548CC72B-785E-4234-8139-3E799D7DF67F}" type="slidenum">
              <a:rPr lang="en-GB" altLang="fr-FR" sz="1200">
                <a:latin typeface="Arial Narrow" panose="020B0606020202030204" pitchFamily="34" charset="0"/>
              </a:rPr>
              <a:pPr algn="r"/>
              <a:t>21</a:t>
            </a:fld>
            <a:endParaRPr lang="en-GB" altLang="fr-FR" sz="1200">
              <a:latin typeface="Arial Narrow" panose="020B0606020202030204" pitchFamily="34" charset="0"/>
            </a:endParaRPr>
          </a:p>
        </p:txBody>
      </p:sp>
      <p:sp>
        <p:nvSpPr>
          <p:cNvPr id="41987" name="Rectangle 2"/>
          <p:cNvSpPr>
            <a:spLocks noGrp="1" noRot="1" noChangeAspect="1" noChangeArrowheads="1" noTextEdit="1"/>
          </p:cNvSpPr>
          <p:nvPr>
            <p:ph type="sldImg"/>
          </p:nvPr>
        </p:nvSpPr>
        <p:spPr>
          <a:xfrm>
            <a:off x="90488" y="744538"/>
            <a:ext cx="6629400" cy="3729037"/>
          </a:xfrm>
          <a:ln/>
        </p:spPr>
      </p:sp>
      <p:sp>
        <p:nvSpPr>
          <p:cNvPr id="41988"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36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F93B06CB-728D-49F5-A053-138C9B463F8F}" type="slidenum">
              <a:rPr lang="en-GB" altLang="fr-FR" sz="1200">
                <a:latin typeface="Arial Narrow" panose="020B0606020202030204" pitchFamily="34" charset="0"/>
              </a:rPr>
              <a:pPr algn="r"/>
              <a:t>22</a:t>
            </a:fld>
            <a:endParaRPr lang="en-GB" altLang="fr-FR" sz="1200">
              <a:latin typeface="Arial Narrow" panose="020B0606020202030204" pitchFamily="34" charset="0"/>
            </a:endParaRPr>
          </a:p>
        </p:txBody>
      </p:sp>
      <p:sp>
        <p:nvSpPr>
          <p:cNvPr id="44035" name="Rectangle 2"/>
          <p:cNvSpPr>
            <a:spLocks noGrp="1" noRot="1" noChangeAspect="1" noChangeArrowheads="1" noTextEdit="1"/>
          </p:cNvSpPr>
          <p:nvPr>
            <p:ph type="sldImg"/>
          </p:nvPr>
        </p:nvSpPr>
        <p:spPr>
          <a:xfrm>
            <a:off x="90488" y="744538"/>
            <a:ext cx="6629400" cy="3729037"/>
          </a:xfrm>
          <a:ln/>
        </p:spPr>
      </p:sp>
      <p:sp>
        <p:nvSpPr>
          <p:cNvPr id="44036"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88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dirty="0">
                <a:cs typeface="Arial" panose="020B0604020202020204" pitchFamily="34" charset="0"/>
              </a:rPr>
              <a:t>More and more </a:t>
            </a:r>
            <a:r>
              <a:rPr lang="fr-CH" altLang="fr-FR" dirty="0" err="1">
                <a:cs typeface="Arial" panose="020B0604020202020204" pitchFamily="34" charset="0"/>
              </a:rPr>
              <a:t>trendy</a:t>
            </a:r>
            <a:r>
              <a:rPr lang="fr-CH" altLang="fr-FR" dirty="0">
                <a:cs typeface="Arial" panose="020B0604020202020204" pitchFamily="34" charset="0"/>
              </a:rPr>
              <a:t>. Can </a:t>
            </a:r>
            <a:r>
              <a:rPr lang="fr-CH" altLang="fr-FR" dirty="0" err="1">
                <a:cs typeface="Arial" panose="020B0604020202020204" pitchFamily="34" charset="0"/>
              </a:rPr>
              <a:t>be</a:t>
            </a:r>
            <a:r>
              <a:rPr lang="fr-CH" altLang="fr-FR" dirty="0">
                <a:cs typeface="Arial" panose="020B0604020202020204" pitchFamily="34" charset="0"/>
              </a:rPr>
              <a:t> a </a:t>
            </a:r>
            <a:r>
              <a:rPr lang="fr-CH" altLang="fr-FR" dirty="0" err="1">
                <a:cs typeface="Arial" panose="020B0604020202020204" pitchFamily="34" charset="0"/>
              </a:rPr>
              <a:t>problem</a:t>
            </a:r>
            <a:r>
              <a:rPr lang="fr-CH" altLang="fr-FR" dirty="0">
                <a:cs typeface="Arial" panose="020B0604020202020204" pitchFamily="34" charset="0"/>
              </a:rPr>
              <a:t> to </a:t>
            </a:r>
            <a:r>
              <a:rPr lang="fr-CH" altLang="fr-FR" dirty="0" err="1">
                <a:cs typeface="Arial" panose="020B0604020202020204" pitchFamily="34" charset="0"/>
              </a:rPr>
              <a:t>target</a:t>
            </a:r>
            <a:r>
              <a:rPr lang="fr-CH" altLang="fr-FR" dirty="0">
                <a:cs typeface="Arial" panose="020B0604020202020204" pitchFamily="34" charset="0"/>
              </a:rPr>
              <a:t> the 1000 </a:t>
            </a:r>
            <a:r>
              <a:rPr lang="fr-CH" altLang="fr-FR" dirty="0" err="1">
                <a:cs typeface="Arial" panose="020B0604020202020204" pitchFamily="34" charset="0"/>
              </a:rPr>
              <a:t>days</a:t>
            </a:r>
            <a:r>
              <a:rPr lang="fr-CH" altLang="fr-FR" dirty="0">
                <a:cs typeface="Arial" panose="020B0604020202020204" pitchFamily="34" charset="0"/>
              </a:rPr>
              <a:t> (U2 not </a:t>
            </a:r>
            <a:r>
              <a:rPr lang="fr-CH" altLang="fr-FR" dirty="0" err="1">
                <a:cs typeface="Arial" panose="020B0604020202020204" pitchFamily="34" charset="0"/>
              </a:rPr>
              <a:t>benefitting</a:t>
            </a:r>
            <a:r>
              <a:rPr lang="fr-CH" altLang="fr-FR" dirty="0">
                <a:cs typeface="Arial" panose="020B0604020202020204" pitchFamily="34" charset="0"/>
              </a:rPr>
              <a:t> </a:t>
            </a:r>
            <a:r>
              <a:rPr lang="fr-CH" altLang="fr-FR" dirty="0" err="1">
                <a:cs typeface="Arial" panose="020B0604020202020204" pitchFamily="34" charset="0"/>
              </a:rPr>
              <a:t>it</a:t>
            </a:r>
            <a:r>
              <a:rPr lang="fr-CH" altLang="fr-FR" dirty="0">
                <a:cs typeface="Arial" panose="020B0604020202020204" pitchFamily="34" charset="0"/>
              </a:rPr>
              <a:t> </a:t>
            </a:r>
            <a:r>
              <a:rPr lang="fr-CH" altLang="fr-FR" dirty="0" err="1">
                <a:cs typeface="Arial" panose="020B0604020202020204" pitchFamily="34" charset="0"/>
              </a:rPr>
              <a:t>because</a:t>
            </a:r>
            <a:r>
              <a:rPr lang="fr-CH" altLang="fr-FR" dirty="0">
                <a:cs typeface="Arial" panose="020B0604020202020204" pitchFamily="34" charset="0"/>
              </a:rPr>
              <a:t> of </a:t>
            </a:r>
            <a:r>
              <a:rPr lang="fr-CH" altLang="fr-FR" dirty="0" err="1">
                <a:cs typeface="Arial" panose="020B0604020202020204" pitchFamily="34" charset="0"/>
              </a:rPr>
              <a:t>individual</a:t>
            </a:r>
            <a:r>
              <a:rPr lang="fr-CH" altLang="fr-FR" dirty="0">
                <a:cs typeface="Arial" panose="020B0604020202020204" pitchFamily="34" charset="0"/>
              </a:rPr>
              <a:t> </a:t>
            </a:r>
            <a:r>
              <a:rPr lang="fr-CH" altLang="fr-FR" dirty="0" err="1">
                <a:cs typeface="Arial" panose="020B0604020202020204" pitchFamily="34" charset="0"/>
              </a:rPr>
              <a:t>choices</a:t>
            </a:r>
            <a:r>
              <a:rPr lang="fr-CH" altLang="fr-FR" dirty="0">
                <a:cs typeface="Arial" panose="020B0604020202020204" pitchFamily="34" charset="0"/>
              </a:rPr>
              <a:t> or </a:t>
            </a:r>
            <a:r>
              <a:rPr lang="fr-CH" altLang="fr-FR" dirty="0" err="1">
                <a:cs typeface="Arial" panose="020B0604020202020204" pitchFamily="34" charset="0"/>
              </a:rPr>
              <a:t>because</a:t>
            </a:r>
            <a:r>
              <a:rPr lang="fr-CH" altLang="fr-FR" dirty="0">
                <a:cs typeface="Arial" panose="020B0604020202020204" pitchFamily="34" charset="0"/>
              </a:rPr>
              <a:t> </a:t>
            </a:r>
            <a:r>
              <a:rPr lang="fr-CH" altLang="fr-FR" dirty="0" err="1">
                <a:cs typeface="Arial" panose="020B0604020202020204" pitchFamily="34" charset="0"/>
              </a:rPr>
              <a:t>market</a:t>
            </a:r>
            <a:r>
              <a:rPr lang="fr-CH" altLang="fr-FR" dirty="0">
                <a:cs typeface="Arial" panose="020B0604020202020204" pitchFamily="34" charset="0"/>
              </a:rPr>
              <a:t> has not the items for U2. So program </a:t>
            </a:r>
            <a:r>
              <a:rPr lang="fr-CH" altLang="fr-FR" dirty="0" err="1">
                <a:cs typeface="Arial" panose="020B0604020202020204" pitchFamily="34" charset="0"/>
              </a:rPr>
              <a:t>can</a:t>
            </a:r>
            <a:r>
              <a:rPr lang="fr-CH" altLang="fr-FR" dirty="0">
                <a:cs typeface="Arial" panose="020B0604020202020204" pitchFamily="34" charset="0"/>
              </a:rPr>
              <a:t> </a:t>
            </a:r>
            <a:r>
              <a:rPr lang="fr-CH" altLang="fr-FR" dirty="0" err="1">
                <a:cs typeface="Arial" panose="020B0604020202020204" pitchFamily="34" charset="0"/>
              </a:rPr>
              <a:t>be</a:t>
            </a:r>
            <a:r>
              <a:rPr lang="fr-CH" altLang="fr-FR" dirty="0">
                <a:cs typeface="Arial" panose="020B0604020202020204" pitchFamily="34" charset="0"/>
              </a:rPr>
              <a:t> </a:t>
            </a:r>
            <a:r>
              <a:rPr lang="fr-CH" altLang="fr-FR" dirty="0" err="1">
                <a:cs typeface="Arial" panose="020B0604020202020204" pitchFamily="34" charset="0"/>
              </a:rPr>
              <a:t>complemented</a:t>
            </a:r>
            <a:r>
              <a:rPr lang="fr-CH" altLang="fr-FR" dirty="0">
                <a:cs typeface="Arial" panose="020B0604020202020204" pitchFamily="34" charset="0"/>
              </a:rPr>
              <a:t> </a:t>
            </a:r>
            <a:r>
              <a:rPr lang="fr-CH" altLang="fr-FR" dirty="0" err="1">
                <a:cs typeface="Arial" panose="020B0604020202020204" pitchFamily="34" charset="0"/>
              </a:rPr>
              <a:t>each</a:t>
            </a:r>
            <a:r>
              <a:rPr lang="fr-CH" altLang="fr-FR" dirty="0">
                <a:cs typeface="Arial" panose="020B0604020202020204" pitchFamily="34" charset="0"/>
              </a:rPr>
              <a:t> </a:t>
            </a:r>
            <a:r>
              <a:rPr lang="fr-CH" altLang="fr-FR" dirty="0" err="1">
                <a:cs typeface="Arial" panose="020B0604020202020204" pitchFamily="34" charset="0"/>
              </a:rPr>
              <a:t>other</a:t>
            </a:r>
            <a:r>
              <a:rPr lang="fr-CH" altLang="fr-FR" dirty="0">
                <a:cs typeface="Arial" panose="020B0604020202020204" pitchFamily="34" charset="0"/>
              </a:rPr>
              <a:t>. </a:t>
            </a:r>
          </a:p>
          <a:p>
            <a:endParaRPr lang="en-US" altLang="fr-FR" dirty="0">
              <a:cs typeface="Arial" panose="020B0604020202020204" pitchFamily="34" charset="0"/>
            </a:endParaRPr>
          </a:p>
          <a:p>
            <a:r>
              <a:rPr lang="en-US" altLang="fr-FR" dirty="0">
                <a:cs typeface="Arial" panose="020B0604020202020204" pitchFamily="34" charset="0"/>
              </a:rPr>
              <a:t>Cash ultimately gives choice, people can meet their wide range of dietary needs – promotes fresh produce </a:t>
            </a:r>
          </a:p>
          <a:p>
            <a:r>
              <a:rPr lang="en-US" altLang="fr-FR" dirty="0">
                <a:cs typeface="Arial" panose="020B0604020202020204" pitchFamily="34" charset="0"/>
              </a:rPr>
              <a:t>Supports local economy – if signed an agreement with financial service provider in advance, can be extremely quick</a:t>
            </a:r>
          </a:p>
          <a:p>
            <a:endParaRPr lang="en-US" altLang="fr-FR" dirty="0">
              <a:cs typeface="Arial" panose="020B0604020202020204" pitchFamily="34" charset="0"/>
            </a:endParaRPr>
          </a:p>
          <a:p>
            <a:r>
              <a:rPr lang="en-US" altLang="fr-FR" dirty="0">
                <a:cs typeface="Arial" panose="020B0604020202020204" pitchFamily="34" charset="0"/>
              </a:rPr>
              <a:t>Lots of concerns about risks – 10+ years of evidence shows risks can be mitigated. Of course need functioning markets and need to consider security – but cash is more discreet than in kind and often preferred by beneficiaries </a:t>
            </a:r>
          </a:p>
          <a:p>
            <a:endParaRPr lang="en-US" altLang="fr-FR" dirty="0">
              <a:cs typeface="Arial" panose="020B0604020202020204" pitchFamily="34" charset="0"/>
            </a:endParaRPr>
          </a:p>
          <a:p>
            <a:r>
              <a:rPr lang="en-US" altLang="fr-FR" dirty="0">
                <a:cs typeface="Arial" panose="020B0604020202020204" pitchFamily="34" charset="0"/>
              </a:rPr>
              <a:t>Plenty of evidence that shows if people are food insecure, they spend money on food</a:t>
            </a:r>
          </a:p>
          <a:p>
            <a:endParaRPr lang="en-US" altLang="fr-FR" dirty="0">
              <a:cs typeface="Arial" panose="020B0604020202020204" pitchFamily="34" charset="0"/>
            </a:endParaRPr>
          </a:p>
          <a:p>
            <a:r>
              <a:rPr lang="en-US" altLang="fr-FR" dirty="0">
                <a:cs typeface="Arial" panose="020B0604020202020204" pitchFamily="34" charset="0"/>
              </a:rPr>
              <a:t>Can give cash just for food, but normally is part of multi purpose cash grant (MPG) which is a cash grant given to meet basic needs, based on an expenditure basket of food, and other needs depending on context (clothes, shelter, water etc.)</a:t>
            </a:r>
          </a:p>
          <a:p>
            <a:endParaRPr lang="fr-CH" altLang="fr-FR" dirty="0">
              <a:cs typeface="Arial" panose="020B0604020202020204" pitchFamily="34" charset="0"/>
            </a:endParaRPr>
          </a:p>
          <a:p>
            <a:r>
              <a:rPr lang="fr-CH" altLang="fr-FR" dirty="0">
                <a:cs typeface="Arial" panose="020B0604020202020204" pitchFamily="34" charset="0"/>
              </a:rPr>
              <a:t>Link vers vidéo You tube? </a:t>
            </a:r>
          </a:p>
          <a:p>
            <a:r>
              <a:rPr lang="fr-CH" altLang="fr-FR" dirty="0">
                <a:cs typeface="Arial" panose="020B0604020202020204" pitchFamily="34" charset="0"/>
              </a:rPr>
              <a:t>Ajouter : foire (ex RDC)</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08F4814-CFB3-451C-A57F-AF70958EEB02}" type="slidenum">
              <a:rPr lang="en-GB" altLang="fr-FR" smtClean="0">
                <a:latin typeface="Arial Narrow" panose="020B0606020202030204" pitchFamily="34" charset="0"/>
              </a:rPr>
              <a:pPr/>
              <a:t>24</a:t>
            </a:fld>
            <a:endParaRPr lang="en-GB" altLang="fr-FR">
              <a:latin typeface="Arial Narrow" panose="020B0606020202030204" pitchFamily="34" charset="0"/>
            </a:endParaRPr>
          </a:p>
        </p:txBody>
      </p:sp>
    </p:spTree>
    <p:extLst>
      <p:ext uri="{BB962C8B-B14F-4D97-AF65-F5344CB8AC3E}">
        <p14:creationId xmlns:p14="http://schemas.microsoft.com/office/powerpoint/2010/main" val="128521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noProof="0" dirty="0">
                <a:cs typeface="Arial" panose="020B0604020202020204" pitchFamily="34" charset="0"/>
              </a:rPr>
              <a:t>More and more the trend. Can be a problem to target the 1000 days (Under 2y old not benefitting from it because of individual choices or because the market has not the items for U2. </a:t>
            </a:r>
          </a:p>
          <a:p>
            <a:r>
              <a:rPr lang="en-US" altLang="fr-FR" noProof="0" dirty="0">
                <a:cs typeface="Arial" panose="020B0604020202020204" pitchFamily="34" charset="0"/>
              </a:rPr>
              <a:t>So, different kind of interventions can be complement each other. </a:t>
            </a:r>
          </a:p>
          <a:p>
            <a:endParaRPr lang="en-US" altLang="fr-FR" noProof="0" dirty="0">
              <a:cs typeface="Arial" panose="020B0604020202020204" pitchFamily="34" charset="0"/>
            </a:endParaRPr>
          </a:p>
          <a:p>
            <a:r>
              <a:rPr lang="en-US" altLang="fr-FR" noProof="0" dirty="0">
                <a:cs typeface="Arial" panose="020B0604020202020204" pitchFamily="34" charset="0"/>
              </a:rPr>
              <a:t>Vouchers give more choice than GFD but less than cash – however vouchers allow it to be restricted only for food, or for specific food items. Supports local economy as contracts are signed with local traders</a:t>
            </a:r>
          </a:p>
          <a:p>
            <a:endParaRPr lang="en-US" altLang="fr-FR" noProof="0" dirty="0">
              <a:cs typeface="Arial" panose="020B0604020202020204" pitchFamily="34" charset="0"/>
            </a:endParaRPr>
          </a:p>
          <a:p>
            <a:r>
              <a:rPr lang="en-US" altLang="fr-FR" noProof="0" dirty="0">
                <a:cs typeface="Arial" panose="020B0604020202020204" pitchFamily="34" charset="0"/>
              </a:rPr>
              <a:t>Lots of concerns about risks – 10+ years of evidence shows risks can be mitigated. Of course it need functioning markets and there is a need to consider security – but vouchers are more discreet than in kind (although cash even more discreet) and often preferred by beneficiaries </a:t>
            </a:r>
          </a:p>
          <a:p>
            <a:endParaRPr lang="fr-CH" altLang="fr-FR" dirty="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52BEEAE-1B58-41E1-B909-97BA33C7B04E}" type="slidenum">
              <a:rPr lang="en-GB" altLang="fr-FR" smtClean="0">
                <a:latin typeface="Arial Narrow" panose="020B0606020202030204" pitchFamily="34" charset="0"/>
              </a:rPr>
              <a:pPr/>
              <a:t>25</a:t>
            </a:fld>
            <a:endParaRPr lang="en-GB" altLang="fr-FR">
              <a:latin typeface="Arial Narrow" panose="020B0606020202030204" pitchFamily="34" charset="0"/>
            </a:endParaRPr>
          </a:p>
        </p:txBody>
      </p:sp>
    </p:spTree>
    <p:extLst>
      <p:ext uri="{BB962C8B-B14F-4D97-AF65-F5344CB8AC3E}">
        <p14:creationId xmlns:p14="http://schemas.microsoft.com/office/powerpoint/2010/main" val="26785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D9E1A2-1A84-462B-82E0-5B2133DA7877}" type="slidenum">
              <a:rPr lang="fr-CH" smtClean="0"/>
              <a:t>2</a:t>
            </a:fld>
            <a:endParaRPr lang="fr-CH"/>
          </a:p>
        </p:txBody>
      </p:sp>
    </p:spTree>
    <p:extLst>
      <p:ext uri="{BB962C8B-B14F-4D97-AF65-F5344CB8AC3E}">
        <p14:creationId xmlns:p14="http://schemas.microsoft.com/office/powerpoint/2010/main" val="3052373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676FCB8F-0C87-4424-9794-1CB4E82A41DD}" type="slidenum">
              <a:rPr lang="en-GB" altLang="fr-FR" sz="1200">
                <a:latin typeface="Arial Narrow" panose="020B0606020202030204" pitchFamily="34" charset="0"/>
              </a:rPr>
              <a:pPr algn="r"/>
              <a:t>26</a:t>
            </a:fld>
            <a:endParaRPr lang="en-GB" altLang="fr-FR" sz="1200">
              <a:latin typeface="Arial Narrow" panose="020B0606020202030204" pitchFamily="34" charset="0"/>
            </a:endParaRPr>
          </a:p>
        </p:txBody>
      </p:sp>
      <p:sp>
        <p:nvSpPr>
          <p:cNvPr id="51203" name="Rectangle 2"/>
          <p:cNvSpPr>
            <a:spLocks noGrp="1" noRot="1" noChangeAspect="1" noChangeArrowheads="1" noTextEdit="1"/>
          </p:cNvSpPr>
          <p:nvPr>
            <p:ph type="sldImg"/>
          </p:nvPr>
        </p:nvSpPr>
        <p:spPr>
          <a:xfrm>
            <a:off x="90488" y="744538"/>
            <a:ext cx="6629400" cy="3729037"/>
          </a:xfrm>
          <a:ln/>
        </p:spPr>
      </p:sp>
      <p:sp>
        <p:nvSpPr>
          <p:cNvPr id="51204"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799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88F5C874-CB76-4B4F-9BEF-1EAC9F9568EA}" type="slidenum">
              <a:rPr lang="en-GB" altLang="fr-FR" sz="1200">
                <a:latin typeface="Arial Narrow" panose="020B0606020202030204" pitchFamily="34" charset="0"/>
              </a:rPr>
              <a:pPr algn="r"/>
              <a:t>27</a:t>
            </a:fld>
            <a:endParaRPr lang="en-GB" altLang="fr-FR" sz="1200">
              <a:latin typeface="Arial Narrow" panose="020B0606020202030204" pitchFamily="34" charset="0"/>
            </a:endParaRPr>
          </a:p>
        </p:txBody>
      </p:sp>
      <p:sp>
        <p:nvSpPr>
          <p:cNvPr id="53251" name="Rectangle 2"/>
          <p:cNvSpPr>
            <a:spLocks noGrp="1" noRot="1" noChangeAspect="1" noChangeArrowheads="1" noTextEdit="1"/>
          </p:cNvSpPr>
          <p:nvPr>
            <p:ph type="sldImg"/>
          </p:nvPr>
        </p:nvSpPr>
        <p:spPr>
          <a:xfrm>
            <a:off x="90488" y="744538"/>
            <a:ext cx="6629400" cy="3729037"/>
          </a:xfrm>
          <a:ln/>
        </p:spPr>
      </p:sp>
    </p:spTree>
    <p:extLst>
      <p:ext uri="{BB962C8B-B14F-4D97-AF65-F5344CB8AC3E}">
        <p14:creationId xmlns:p14="http://schemas.microsoft.com/office/powerpoint/2010/main" val="335033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noProof="0" dirty="0">
                <a:cs typeface="Arial" panose="020B0604020202020204" pitchFamily="34" charset="0"/>
              </a:rPr>
              <a:t>CMAM</a:t>
            </a:r>
          </a:p>
          <a:p>
            <a:r>
              <a:rPr lang="en-US" altLang="fr-FR" noProof="0" dirty="0">
                <a:cs typeface="Arial" panose="020B0604020202020204" pitchFamily="34" charset="0"/>
              </a:rPr>
              <a:t>SAM definition : essentially anthropometric criteria</a:t>
            </a:r>
          </a:p>
          <a:p>
            <a:r>
              <a:rPr lang="en-US" altLang="fr-FR" noProof="0" dirty="0">
                <a:cs typeface="Arial" panose="020B0604020202020204" pitchFamily="34" charset="0"/>
              </a:rPr>
              <a:t>Complicated or not complicated: medical criteria</a:t>
            </a:r>
          </a:p>
          <a:p>
            <a:r>
              <a:rPr lang="en-US" altLang="fr-FR" noProof="0" dirty="0">
                <a:cs typeface="Arial" panose="020B0604020202020204" pitchFamily="34" charset="0"/>
              </a:rPr>
              <a:t>Reference in-patient / out patient</a:t>
            </a:r>
          </a:p>
          <a:p>
            <a:r>
              <a:rPr lang="en-US" altLang="fr-FR" noProof="0" dirty="0">
                <a:cs typeface="Arial" panose="020B0604020202020204" pitchFamily="34" charset="0"/>
              </a:rPr>
              <a:t>Specificities for </a:t>
            </a:r>
            <a:r>
              <a:rPr lang="en-US" altLang="fr-FR" noProof="0" dirty="0" err="1">
                <a:cs typeface="Arial" panose="020B0604020202020204" pitchFamily="34" charset="0"/>
              </a:rPr>
              <a:t>Ttt</a:t>
            </a:r>
            <a:r>
              <a:rPr lang="en-US" altLang="fr-FR" noProof="0" dirty="0">
                <a:cs typeface="Arial" panose="020B0604020202020204" pitchFamily="34" charset="0"/>
              </a:rPr>
              <a:t> for under 6 months: feeding and breastfeeding </a:t>
            </a:r>
          </a:p>
          <a:p>
            <a:pPr eaLnBrk="1" hangingPunct="1"/>
            <a:endParaRPr lang="en-US" altLang="fr-FR" b="1" noProof="0" dirty="0">
              <a:solidFill>
                <a:schemeClr val="tx2"/>
              </a:solidFill>
              <a:latin typeface="Arial" panose="020B0604020202020204" pitchFamily="34" charset="0"/>
              <a:ea typeface="MS PGothic" panose="020B0600070205080204" pitchFamily="34" charset="-128"/>
              <a:cs typeface="Arial" panose="020B0604020202020204" pitchFamily="34" charset="0"/>
            </a:endParaRPr>
          </a:p>
          <a:p>
            <a:pPr eaLnBrk="1" hangingPunct="1"/>
            <a:r>
              <a:rPr lang="en-US" altLang="fr-FR" b="1" noProof="0" dirty="0">
                <a:solidFill>
                  <a:schemeClr val="tx2"/>
                </a:solidFill>
                <a:latin typeface="Arial" panose="020B0604020202020204" pitchFamily="34" charset="0"/>
                <a:ea typeface="MS PGothic" panose="020B0600070205080204" pitchFamily="34" charset="-128"/>
                <a:cs typeface="Arial" panose="020B0604020202020204" pitchFamily="34" charset="0"/>
              </a:rPr>
              <a:t>**Children with MAM with medical complications are admitted to supplementary feeding but are referred for treatment of the medical complication as appropriate </a:t>
            </a:r>
          </a:p>
          <a:p>
            <a:pPr eaLnBrk="1" hangingPunct="1"/>
            <a:r>
              <a:rPr lang="en-US" altLang="fr-FR" b="1" noProof="0" dirty="0">
                <a:latin typeface="Arial" panose="020B0604020202020204" pitchFamily="34" charset="0"/>
                <a:ea typeface="MS PGothic" panose="020B0600070205080204" pitchFamily="34" charset="-128"/>
                <a:cs typeface="Arial" panose="020B0604020202020204" pitchFamily="34" charset="0"/>
              </a:rPr>
              <a:t>Complications: anorexia or no appetite, intractable vomiting, convulsions, lethargy or not alert, unconsciousness, lower respiratory tract infection (LRTI), high fever, severe dehydration, severe </a:t>
            </a:r>
            <a:r>
              <a:rPr lang="en-US" altLang="fr-FR" b="1" noProof="0" dirty="0" err="1">
                <a:latin typeface="Arial" panose="020B0604020202020204" pitchFamily="34" charset="0"/>
                <a:ea typeface="MS PGothic" panose="020B0600070205080204" pitchFamily="34" charset="-128"/>
                <a:cs typeface="Arial" panose="020B0604020202020204" pitchFamily="34" charset="0"/>
              </a:rPr>
              <a:t>anaemia</a:t>
            </a:r>
            <a:r>
              <a:rPr lang="en-US" altLang="fr-FR" b="1" noProof="0" dirty="0">
                <a:latin typeface="Arial" panose="020B0604020202020204" pitchFamily="34" charset="0"/>
                <a:ea typeface="MS PGothic" panose="020B0600070205080204" pitchFamily="34" charset="-128"/>
                <a:cs typeface="Arial" panose="020B0604020202020204" pitchFamily="34" charset="0"/>
              </a:rPr>
              <a:t>, </a:t>
            </a:r>
            <a:r>
              <a:rPr lang="en-US" altLang="fr-FR" b="1" noProof="0" dirty="0" err="1">
                <a:latin typeface="Arial" panose="020B0604020202020204" pitchFamily="34" charset="0"/>
                <a:ea typeface="MS PGothic" panose="020B0600070205080204" pitchFamily="34" charset="-128"/>
                <a:cs typeface="Arial" panose="020B0604020202020204" pitchFamily="34" charset="0"/>
              </a:rPr>
              <a:t>hypoglycaemia</a:t>
            </a:r>
            <a:r>
              <a:rPr lang="en-US" altLang="fr-FR" b="1" noProof="0" dirty="0">
                <a:latin typeface="Arial" panose="020B0604020202020204" pitchFamily="34" charset="0"/>
                <a:ea typeface="MS PGothic" panose="020B0600070205080204" pitchFamily="34" charset="-128"/>
                <a:cs typeface="Arial" panose="020B0604020202020204" pitchFamily="34" charset="0"/>
              </a:rPr>
              <a:t>, or hypothermia </a:t>
            </a:r>
            <a:endParaRPr lang="en-US" altLang="fr-FR" noProof="0" dirty="0">
              <a:ea typeface="MS PGothic" panose="020B0600070205080204" pitchFamily="34" charset="-128"/>
              <a:cs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BB8E8FB-44DB-41BB-950F-56BB46174CAF}" type="slidenum">
              <a:rPr lang="en-US" altLang="fr-FR" smtClean="0">
                <a:latin typeface="Times New Roman" panose="02020603050405020304" pitchFamily="18" charset="0"/>
                <a:ea typeface="MS PGothic" panose="020B0600070205080204" pitchFamily="34" charset="-128"/>
                <a:cs typeface="Times New Roman" panose="02020603050405020304" pitchFamily="18" charset="0"/>
              </a:rPr>
              <a:pPr/>
              <a:t>28</a:t>
            </a:fld>
            <a:endParaRPr lang="en-US" altLang="fr-FR">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629635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81DD4C4D-47ED-404C-A959-0ECCAEEF8E10}" type="slidenum">
              <a:rPr lang="en-GB" altLang="fr-FR" sz="1200">
                <a:latin typeface="Arial Narrow" panose="020B0606020202030204" pitchFamily="34" charset="0"/>
              </a:rPr>
              <a:pPr algn="r"/>
              <a:t>29</a:t>
            </a:fld>
            <a:endParaRPr lang="en-GB" altLang="fr-FR" sz="1200">
              <a:latin typeface="Arial Narrow" panose="020B0606020202030204" pitchFamily="34" charset="0"/>
            </a:endParaRPr>
          </a:p>
        </p:txBody>
      </p:sp>
      <p:sp>
        <p:nvSpPr>
          <p:cNvPr id="57347" name="Rectangle 2"/>
          <p:cNvSpPr>
            <a:spLocks noGrp="1" noRot="1" noChangeAspect="1" noChangeArrowheads="1" noTextEdit="1"/>
          </p:cNvSpPr>
          <p:nvPr>
            <p:ph type="sldImg"/>
          </p:nvPr>
        </p:nvSpPr>
        <p:spPr>
          <a:xfrm>
            <a:off x="90488" y="744538"/>
            <a:ext cx="6629400" cy="3729037"/>
          </a:xfrm>
          <a:ln/>
        </p:spPr>
      </p:sp>
      <p:sp>
        <p:nvSpPr>
          <p:cNvPr id="57348"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74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cs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AF82296-D443-43B2-965E-41AE30971E7A}" type="slidenum">
              <a:rPr lang="en-GB" altLang="fr-FR" smtClean="0">
                <a:latin typeface="Arial Narrow" panose="020B0606020202030204" pitchFamily="34" charset="0"/>
              </a:rPr>
              <a:pPr/>
              <a:t>32</a:t>
            </a:fld>
            <a:endParaRPr lang="en-GB" altLang="fr-FR">
              <a:latin typeface="Arial Narrow" panose="020B0606020202030204" pitchFamily="34" charset="0"/>
            </a:endParaRPr>
          </a:p>
        </p:txBody>
      </p:sp>
    </p:spTree>
    <p:extLst>
      <p:ext uri="{BB962C8B-B14F-4D97-AF65-F5344CB8AC3E}">
        <p14:creationId xmlns:p14="http://schemas.microsoft.com/office/powerpoint/2010/main" val="265404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FA2906C5-1B9E-4FFC-B8D8-83E3CBBB94D4}" type="slidenum">
              <a:rPr lang="en-GB" altLang="fr-FR" sz="1200">
                <a:latin typeface="Arial Narrow" panose="020B0606020202030204" pitchFamily="34" charset="0"/>
              </a:rPr>
              <a:pPr algn="r"/>
              <a:t>33</a:t>
            </a:fld>
            <a:endParaRPr lang="en-GB" altLang="fr-FR" sz="1200">
              <a:latin typeface="Arial Narrow" panose="020B0606020202030204" pitchFamily="34" charset="0"/>
            </a:endParaRPr>
          </a:p>
        </p:txBody>
      </p:sp>
      <p:sp>
        <p:nvSpPr>
          <p:cNvPr id="63491" name="Rectangle 2"/>
          <p:cNvSpPr>
            <a:spLocks noGrp="1" noRot="1" noChangeAspect="1" noChangeArrowheads="1" noTextEdit="1"/>
          </p:cNvSpPr>
          <p:nvPr>
            <p:ph type="sldImg"/>
          </p:nvPr>
        </p:nvSpPr>
        <p:spPr>
          <a:xfrm>
            <a:off x="90488" y="744538"/>
            <a:ext cx="6629400" cy="3729037"/>
          </a:xfrm>
          <a:ln/>
        </p:spPr>
      </p:sp>
      <p:sp>
        <p:nvSpPr>
          <p:cNvPr id="6349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747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kumimoji="1" sz="1200">
                <a:solidFill>
                  <a:schemeClr val="tx1"/>
                </a:solidFill>
                <a:latin typeface="Times New Roman" panose="02020603050405020304" pitchFamily="18" charset="0"/>
                <a:cs typeface="Arial" panose="020B0604020202020204" pitchFamily="34" charset="0"/>
              </a:defRPr>
            </a:lvl1pPr>
            <a:lvl2pPr marL="741363" indent="-284163" defTabSz="989013">
              <a:spcBef>
                <a:spcPct val="30000"/>
              </a:spcBef>
              <a:defRPr kumimoji="1" sz="1200">
                <a:solidFill>
                  <a:schemeClr val="tx1"/>
                </a:solidFill>
                <a:latin typeface="Arial Narrow" panose="020B0606020202030204" pitchFamily="34" charset="0"/>
                <a:cs typeface="Arial" panose="020B0604020202020204" pitchFamily="34" charset="0"/>
              </a:defRPr>
            </a:lvl2pPr>
            <a:lvl3pPr marL="1141413" indent="-227013" defTabSz="989013">
              <a:spcBef>
                <a:spcPct val="30000"/>
              </a:spcBef>
              <a:defRPr kumimoji="1" sz="1200">
                <a:solidFill>
                  <a:schemeClr val="tx1"/>
                </a:solidFill>
                <a:latin typeface="Arial Narrow" panose="020B0606020202030204" pitchFamily="34" charset="0"/>
                <a:cs typeface="Arial" panose="020B0604020202020204" pitchFamily="34" charset="0"/>
              </a:defRPr>
            </a:lvl3pPr>
            <a:lvl4pPr marL="1598613" indent="-227013" defTabSz="989013">
              <a:spcBef>
                <a:spcPct val="30000"/>
              </a:spcBef>
              <a:defRPr kumimoji="1" sz="1200">
                <a:solidFill>
                  <a:schemeClr val="tx1"/>
                </a:solidFill>
                <a:latin typeface="Arial Narrow" panose="020B0606020202030204" pitchFamily="34" charset="0"/>
                <a:cs typeface="Arial" panose="020B0604020202020204" pitchFamily="34" charset="0"/>
              </a:defRPr>
            </a:lvl4pPr>
            <a:lvl5pPr marL="2055813" indent="-227013" defTabSz="989013">
              <a:spcBef>
                <a:spcPct val="30000"/>
              </a:spcBef>
              <a:defRPr kumimoji="1" sz="1200">
                <a:solidFill>
                  <a:schemeClr val="tx1"/>
                </a:solidFill>
                <a:latin typeface="Arial Narrow" panose="020B0606020202030204" pitchFamily="34" charset="0"/>
                <a:cs typeface="Arial" panose="020B0604020202020204" pitchFamily="34" charset="0"/>
              </a:defRPr>
            </a:lvl5pPr>
            <a:lvl6pPr marL="25130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6pPr>
            <a:lvl7pPr marL="29702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7pPr>
            <a:lvl8pPr marL="34274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8pPr>
            <a:lvl9pPr marL="38846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9pPr>
          </a:lstStyle>
          <a:p>
            <a:fld id="{7AA024C2-9F9F-4813-9C7B-CF33CC40A591}" type="slidenum">
              <a:rPr kumimoji="0" lang="fr-FR" altLang="fr-FR" sz="1300" smtClean="0"/>
              <a:pPr/>
              <a:t>34</a:t>
            </a:fld>
            <a:endParaRPr kumimoji="0" lang="fr-FR" altLang="fr-FR" sz="1300"/>
          </a:p>
        </p:txBody>
      </p:sp>
      <p:sp>
        <p:nvSpPr>
          <p:cNvPr id="65539" name="Rectangle 2"/>
          <p:cNvSpPr>
            <a:spLocks noGrp="1" noRot="1" noChangeAspect="1" noChangeArrowheads="1" noTextEdit="1"/>
          </p:cNvSpPr>
          <p:nvPr>
            <p:ph type="sldImg"/>
          </p:nvPr>
        </p:nvSpPr>
        <p:spPr>
          <a:xfrm>
            <a:off x="141288" y="768350"/>
            <a:ext cx="6819900" cy="3836988"/>
          </a:xfrm>
          <a:ln/>
        </p:spPr>
      </p:sp>
      <p:sp>
        <p:nvSpPr>
          <p:cNvPr id="65540" name="Rectangle 3"/>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cs typeface="Arial" panose="020B0604020202020204" pitchFamily="34" charset="0"/>
            </a:endParaRPr>
          </a:p>
        </p:txBody>
      </p:sp>
    </p:spTree>
    <p:extLst>
      <p:ext uri="{BB962C8B-B14F-4D97-AF65-F5344CB8AC3E}">
        <p14:creationId xmlns:p14="http://schemas.microsoft.com/office/powerpoint/2010/main" val="3306349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cs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F8CC117-20DB-4E93-B40D-5920C86CAA57}" type="slidenum">
              <a:rPr lang="en-GB" altLang="fr-FR" smtClean="0">
                <a:latin typeface="Arial Narrow" panose="020B0606020202030204" pitchFamily="34" charset="0"/>
              </a:rPr>
              <a:pPr/>
              <a:t>35</a:t>
            </a:fld>
            <a:endParaRPr lang="en-GB" altLang="fr-FR">
              <a:latin typeface="Arial Narrow" panose="020B0606020202030204" pitchFamily="34" charset="0"/>
            </a:endParaRPr>
          </a:p>
        </p:txBody>
      </p:sp>
    </p:spTree>
    <p:extLst>
      <p:ext uri="{BB962C8B-B14F-4D97-AF65-F5344CB8AC3E}">
        <p14:creationId xmlns:p14="http://schemas.microsoft.com/office/powerpoint/2010/main" val="415710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5294BBA2-AB02-424F-B073-CDD3FEA5BAE3}" type="slidenum">
              <a:rPr lang="en-GB" altLang="fr-FR" sz="1200">
                <a:latin typeface="Arial Narrow" panose="020B0606020202030204" pitchFamily="34" charset="0"/>
              </a:rPr>
              <a:pPr algn="r"/>
              <a:t>36</a:t>
            </a:fld>
            <a:endParaRPr lang="en-GB" altLang="fr-FR" sz="1200">
              <a:latin typeface="Arial Narrow" panose="020B0606020202030204" pitchFamily="34" charset="0"/>
            </a:endParaRPr>
          </a:p>
        </p:txBody>
      </p:sp>
      <p:sp>
        <p:nvSpPr>
          <p:cNvPr id="69635" name="Rectangle 2"/>
          <p:cNvSpPr>
            <a:spLocks noGrp="1" noRot="1" noChangeAspect="1" noChangeArrowheads="1" noTextEdit="1"/>
          </p:cNvSpPr>
          <p:nvPr>
            <p:ph type="sldImg"/>
          </p:nvPr>
        </p:nvSpPr>
        <p:spPr>
          <a:xfrm>
            <a:off x="90488" y="744538"/>
            <a:ext cx="6629400" cy="3729037"/>
          </a:xfrm>
          <a:ln/>
        </p:spPr>
      </p:sp>
      <p:sp>
        <p:nvSpPr>
          <p:cNvPr id="69636"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422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a:ln/>
        </p:spPr>
      </p:sp>
      <p:sp>
        <p:nvSpPr>
          <p:cNvPr id="7270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a:cs typeface="Arial" panose="020B0604020202020204" pitchFamily="34" charset="0"/>
              </a:rPr>
              <a:t>A compléter</a:t>
            </a:r>
          </a:p>
          <a:p>
            <a:r>
              <a:rPr lang="fr-CH" altLang="fr-FR">
                <a:cs typeface="Arial" panose="020B0604020202020204" pitchFamily="34" charset="0"/>
              </a:rPr>
              <a:t> </a:t>
            </a:r>
          </a:p>
          <a:p>
            <a:pPr eaLnBrk="1" hangingPunct="1"/>
            <a:endParaRPr lang="en-US" altLang="en-US">
              <a:latin typeface="Arial" panose="020B0604020202020204" pitchFamily="34" charset="0"/>
              <a:cs typeface="Arial" panose="020B0604020202020204" pitchFamily="34" charset="0"/>
            </a:endParaRPr>
          </a:p>
          <a:p>
            <a:endParaRPr lang="fr-CH" altLang="fr-FR">
              <a:cs typeface="Arial" panose="020B0604020202020204" pitchFamily="34" charset="0"/>
            </a:endParaRPr>
          </a:p>
        </p:txBody>
      </p:sp>
      <p:sp>
        <p:nvSpPr>
          <p:cNvPr id="7270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DACECC9-E2FB-4C85-AB9B-722E303F859B}" type="slidenum">
              <a:rPr lang="en-GB" altLang="fr-FR" smtClean="0">
                <a:latin typeface="Arial Narrow" panose="020B0606020202030204" pitchFamily="34" charset="0"/>
              </a:rPr>
              <a:pPr/>
              <a:t>38</a:t>
            </a:fld>
            <a:endParaRPr lang="en-GB" altLang="fr-FR">
              <a:latin typeface="Arial Narrow" panose="020B0606020202030204" pitchFamily="34" charset="0"/>
            </a:endParaRPr>
          </a:p>
        </p:txBody>
      </p:sp>
    </p:spTree>
    <p:extLst>
      <p:ext uri="{BB962C8B-B14F-4D97-AF65-F5344CB8AC3E}">
        <p14:creationId xmlns:p14="http://schemas.microsoft.com/office/powerpoint/2010/main" val="227306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cs typeface="Arial" panose="020B0604020202020204" pitchFamily="34" charset="0"/>
            </a:endParaRPr>
          </a:p>
        </p:txBody>
      </p:sp>
      <p:sp>
        <p:nvSpPr>
          <p:cNvPr id="102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67D77D0-EB11-4C78-ABAB-9E2174BA341F}" type="slidenum">
              <a:rPr lang="en-GB" altLang="fr-FR" smtClean="0">
                <a:latin typeface="Arial Narrow" panose="020B0606020202030204" pitchFamily="34" charset="0"/>
              </a:rPr>
              <a:pPr/>
              <a:t>3</a:t>
            </a:fld>
            <a:endParaRPr lang="en-GB" altLang="fr-FR">
              <a:latin typeface="Arial Narrow" panose="020B0606020202030204" pitchFamily="34" charset="0"/>
            </a:endParaRPr>
          </a:p>
        </p:txBody>
      </p:sp>
    </p:spTree>
    <p:extLst>
      <p:ext uri="{BB962C8B-B14F-4D97-AF65-F5344CB8AC3E}">
        <p14:creationId xmlns:p14="http://schemas.microsoft.com/office/powerpoint/2010/main" val="11645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44450" y="741363"/>
            <a:ext cx="6580188" cy="3702050"/>
          </a:xfrm>
          <a:solidFill>
            <a:srgbClr val="FFFFFF"/>
          </a:solidFill>
          <a:ln/>
        </p:spPr>
      </p:sp>
      <p:sp>
        <p:nvSpPr>
          <p:cNvPr id="7475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800’000 death annually could be avoided trough exclusive breastfeeding</a:t>
            </a: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We’ll come back to the programmatic intervention linked to that issue. </a:t>
            </a: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Hib vaccine = Meningitis vaccination</a:t>
            </a:r>
          </a:p>
          <a:p>
            <a:pPr marL="36513" eaLnBrk="1" hangingPunct="1">
              <a:spcBef>
                <a:spcPts val="450"/>
              </a:spcBef>
            </a:pPr>
            <a:endParaRPr lang="en-US" altLang="en-US">
              <a:solidFill>
                <a:srgbClr val="000000"/>
              </a:solidFill>
              <a:latin typeface="Times New Roman Bold"/>
              <a:cs typeface="Times" panose="02020603050405020304" pitchFamily="18" charset="0"/>
              <a:sym typeface="Times New Roman Bold"/>
            </a:endParaRP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Even in non-emergency situations, breastfeeding and complementary feeding interventions combined will prevent 19% (i.e. 1 in 5) of deaths in children under 5 years. </a:t>
            </a:r>
          </a:p>
          <a:p>
            <a:pPr marL="36513" eaLnBrk="1" hangingPunct="1">
              <a:spcBef>
                <a:spcPts val="450"/>
              </a:spcBef>
            </a:pPr>
            <a:endParaRPr lang="en-US" altLang="en-US" sz="2200">
              <a:latin typeface="Lucida Grande"/>
              <a:ea typeface="Lucida Grande"/>
              <a:cs typeface="Lucida Grande"/>
              <a:sym typeface="Lucida Grande"/>
            </a:endParaRP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Source:</a:t>
            </a: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Jones et al.  </a:t>
            </a:r>
            <a:r>
              <a:rPr lang="en-US" altLang="en-US">
                <a:solidFill>
                  <a:srgbClr val="000000"/>
                </a:solidFill>
                <a:latin typeface="Times New Roman Italic"/>
                <a:ea typeface="Times New Roman Italic"/>
                <a:cs typeface="Times New Roman Italic"/>
                <a:sym typeface="Times New Roman Italic"/>
              </a:rPr>
              <a:t>How many child deaths can we prevent this year?</a:t>
            </a:r>
            <a:r>
              <a:rPr lang="en-US" altLang="en-US">
                <a:solidFill>
                  <a:srgbClr val="000000"/>
                </a:solidFill>
                <a:cs typeface="Times New Roman" panose="02020603050405020304" pitchFamily="18" charset="0"/>
                <a:sym typeface="Times New Roman" panose="02020603050405020304" pitchFamily="18" charset="0"/>
              </a:rPr>
              <a:t> </a:t>
            </a:r>
            <a:r>
              <a:rPr lang="en-US" altLang="en-US">
                <a:solidFill>
                  <a:srgbClr val="000000"/>
                </a:solidFill>
                <a:latin typeface="Times New Roman Italic"/>
                <a:ea typeface="Times New Roman Italic"/>
                <a:cs typeface="Times New Roman Italic"/>
                <a:sym typeface="Times New Roman Italic"/>
              </a:rPr>
              <a:t>Lancet </a:t>
            </a:r>
            <a:r>
              <a:rPr lang="en-US" altLang="en-US">
                <a:solidFill>
                  <a:srgbClr val="000000"/>
                </a:solidFill>
                <a:cs typeface="Times New Roman" panose="02020603050405020304" pitchFamily="18" charset="0"/>
                <a:sym typeface="Times New Roman" panose="02020603050405020304" pitchFamily="18" charset="0"/>
              </a:rPr>
              <a:t>2003; 362: 65–71 </a:t>
            </a:r>
          </a:p>
        </p:txBody>
      </p:sp>
    </p:spTree>
    <p:extLst>
      <p:ext uri="{BB962C8B-B14F-4D97-AF65-F5344CB8AC3E}">
        <p14:creationId xmlns:p14="http://schemas.microsoft.com/office/powerpoint/2010/main" val="398250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7AFC7A3D-BD8D-4A5B-8F3B-11EF0F6C47CB}" type="slidenum">
              <a:rPr lang="en-GB" altLang="fr-FR" sz="1200">
                <a:latin typeface="Arial Narrow" panose="020B0606020202030204" pitchFamily="34" charset="0"/>
              </a:rPr>
              <a:pPr algn="r"/>
              <a:t>40</a:t>
            </a:fld>
            <a:endParaRPr lang="en-GB" altLang="fr-FR" sz="1200">
              <a:latin typeface="Arial Narrow" panose="020B0606020202030204" pitchFamily="34" charset="0"/>
            </a:endParaRPr>
          </a:p>
        </p:txBody>
      </p:sp>
      <p:sp>
        <p:nvSpPr>
          <p:cNvPr id="76803" name="Rectangle 2"/>
          <p:cNvSpPr>
            <a:spLocks noGrp="1" noRot="1" noChangeAspect="1" noChangeArrowheads="1" noTextEdit="1"/>
          </p:cNvSpPr>
          <p:nvPr>
            <p:ph type="sldImg"/>
          </p:nvPr>
        </p:nvSpPr>
        <p:spPr>
          <a:xfrm>
            <a:off x="90488" y="744538"/>
            <a:ext cx="6629400" cy="3729037"/>
          </a:xfrm>
          <a:ln/>
        </p:spPr>
      </p:sp>
      <p:sp>
        <p:nvSpPr>
          <p:cNvPr id="76804"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134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F34D067-1CCD-4E51-A10B-2E2CDE04AFAF}" type="slidenum">
              <a:rPr lang="en-GB" altLang="fr-FR" smtClean="0">
                <a:latin typeface="Arial Narrow" panose="020B0606020202030204" pitchFamily="34" charset="0"/>
              </a:rPr>
              <a:pPr/>
              <a:t>41</a:t>
            </a:fld>
            <a:endParaRPr lang="en-GB" altLang="fr-FR">
              <a:latin typeface="Arial Narrow" panose="020B0606020202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H" altLang="fr-FR">
                <a:cs typeface="Arial" panose="020B0604020202020204" pitchFamily="34" charset="0"/>
              </a:rPr>
              <a:t>Wounded. Need to feed as well the patient where we run hospital services as nutrition status is an important determinant of health in these population. </a:t>
            </a:r>
          </a:p>
          <a:p>
            <a:pPr eaLnBrk="1" hangingPunct="1"/>
            <a:r>
              <a:rPr lang="fr-CH" altLang="fr-FR">
                <a:cs typeface="Arial" panose="020B0604020202020204" pitchFamily="34" charset="0"/>
              </a:rPr>
              <a:t>Need of high quality protein food and high protein food. </a:t>
            </a:r>
          </a:p>
          <a:p>
            <a:pPr eaLnBrk="1" hangingPunct="1"/>
            <a:r>
              <a:rPr lang="fr-CH" altLang="fr-FR">
                <a:cs typeface="Arial" panose="020B0604020202020204" pitchFamily="34" charset="0"/>
              </a:rPr>
              <a:t> </a:t>
            </a:r>
            <a:endParaRPr lang="fr-FR" altLang="fr-FR">
              <a:cs typeface="Arial" panose="020B0604020202020204" pitchFamily="34" charset="0"/>
            </a:endParaRPr>
          </a:p>
        </p:txBody>
      </p:sp>
    </p:spTree>
    <p:extLst>
      <p:ext uri="{BB962C8B-B14F-4D97-AF65-F5344CB8AC3E}">
        <p14:creationId xmlns:p14="http://schemas.microsoft.com/office/powerpoint/2010/main" val="3976361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a:ln/>
        </p:spPr>
      </p:sp>
      <p:sp>
        <p:nvSpPr>
          <p:cNvPr id="808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noProof="0" dirty="0">
                <a:cs typeface="Arial" panose="020B0604020202020204" pitchFamily="34" charset="0"/>
              </a:rPr>
              <a:t>Imagine you work for a large polyvalent NGO. One sentence</a:t>
            </a:r>
          </a:p>
          <a:p>
            <a:r>
              <a:rPr lang="en-GB" altLang="fr-FR" b="1" noProof="0" dirty="0">
                <a:cs typeface="Arial" panose="020B0604020202020204" pitchFamily="34" charset="0"/>
              </a:rPr>
              <a:t>Haiti</a:t>
            </a:r>
            <a:r>
              <a:rPr lang="en-GB" altLang="fr-FR" noProof="0" dirty="0">
                <a:cs typeface="Arial" panose="020B0604020202020204" pitchFamily="34" charset="0"/>
              </a:rPr>
              <a:t> : To confirm the existence of nutritional crisis situation and to understand the causes of current nutritional crisis situation as well as existing resilience mechanism and expected evolution of crisis.   </a:t>
            </a:r>
          </a:p>
          <a:p>
            <a:pPr eaLnBrk="1" hangingPunct="1"/>
            <a:r>
              <a:rPr lang="en-GB" altLang="fr-FR" b="1" noProof="0" dirty="0">
                <a:cs typeface="Arial" panose="020B0604020202020204" pitchFamily="34" charset="0"/>
              </a:rPr>
              <a:t>Syria</a:t>
            </a:r>
            <a:r>
              <a:rPr lang="en-GB" altLang="fr-FR" noProof="0" dirty="0">
                <a:cs typeface="Arial" panose="020B0604020202020204" pitchFamily="34" charset="0"/>
              </a:rPr>
              <a:t>: Providing quantitative assessment of malnutrition situation in under five and in general population and main causes for design of emergency assistance response in support to that population and support advocacy actions.      </a:t>
            </a:r>
          </a:p>
          <a:p>
            <a:pPr eaLnBrk="1" hangingPunct="1"/>
            <a:r>
              <a:rPr lang="en-GB" altLang="fr-FR" b="1" noProof="0" dirty="0">
                <a:cs typeface="Arial" panose="020B0604020202020204" pitchFamily="34" charset="0"/>
              </a:rPr>
              <a:t>Indonesia</a:t>
            </a:r>
            <a:r>
              <a:rPr lang="en-GB" altLang="fr-FR" noProof="0" dirty="0">
                <a:cs typeface="Arial" panose="020B0604020202020204" pitchFamily="34" charset="0"/>
              </a:rPr>
              <a:t>: Identify the vulnerable groups and priority needs of surviving population related to nutritional risk factors</a:t>
            </a:r>
            <a:r>
              <a:rPr lang="fr-CH" altLang="fr-FR" dirty="0">
                <a:cs typeface="Arial" panose="020B0604020202020204" pitchFamily="34" charset="0"/>
              </a:rPr>
              <a:t>.  </a:t>
            </a:r>
          </a:p>
          <a:p>
            <a:endParaRPr lang="fr-CH" altLang="fr-FR" dirty="0">
              <a:cs typeface="Arial" panose="020B0604020202020204" pitchFamily="34" charset="0"/>
            </a:endParaRPr>
          </a:p>
        </p:txBody>
      </p:sp>
      <p:sp>
        <p:nvSpPr>
          <p:cNvPr id="8090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45F5F64-57F1-4F75-939A-518F445B1C85}" type="slidenum">
              <a:rPr lang="fr-CH" altLang="fr-FR" smtClean="0">
                <a:latin typeface="Arial Narrow" panose="020B0606020202030204" pitchFamily="34" charset="0"/>
              </a:rPr>
              <a:pPr/>
              <a:t>42</a:t>
            </a:fld>
            <a:endParaRPr lang="fr-CH" altLang="fr-FR">
              <a:latin typeface="Arial Narrow" panose="020B0606020202030204" pitchFamily="34" charset="0"/>
            </a:endParaRPr>
          </a:p>
        </p:txBody>
      </p:sp>
    </p:spTree>
    <p:extLst>
      <p:ext uri="{BB962C8B-B14F-4D97-AF65-F5344CB8AC3E}">
        <p14:creationId xmlns:p14="http://schemas.microsoft.com/office/powerpoint/2010/main" val="3121882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3DF5E95-258C-44CC-AC7D-4005DD6D4497}" type="slidenum">
              <a:rPr lang="en-GB" altLang="fr-FR" smtClean="0">
                <a:latin typeface="Arial Narrow" panose="020B0606020202030204" pitchFamily="34" charset="0"/>
              </a:rPr>
              <a:pPr/>
              <a:t>43</a:t>
            </a:fld>
            <a:endParaRPr lang="en-GB" altLang="fr-FR">
              <a:latin typeface="Arial Narrow" panose="020B0606020202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solidFill>
                  <a:srgbClr val="0070C0"/>
                </a:solidFill>
                <a:cs typeface="Arial" panose="020B0604020202020204" pitchFamily="34" charset="0"/>
              </a:rPr>
              <a:t>Module 1 Part 1: minutes 1:28-4:26 or 6:08</a:t>
            </a:r>
          </a:p>
          <a:p>
            <a:r>
              <a:rPr lang="fr-CH" altLang="fr-FR">
                <a:solidFill>
                  <a:srgbClr val="0070C0"/>
                </a:solidFill>
                <a:cs typeface="Arial" panose="020B0604020202020204" pitchFamily="34" charset="0"/>
              </a:rPr>
              <a:t>http://agrilinks.org/training/nutrition-sensitive-agriculture</a:t>
            </a:r>
          </a:p>
          <a:p>
            <a:pPr eaLnBrk="1" hangingPunct="1"/>
            <a:endParaRPr lang="fr-FR" altLang="fr-FR">
              <a:cs typeface="Arial" panose="020B0604020202020204" pitchFamily="34" charset="0"/>
            </a:endParaRPr>
          </a:p>
          <a:p>
            <a:pPr eaLnBrk="1" hangingPunct="1"/>
            <a:r>
              <a:rPr lang="fr-FR" altLang="fr-FR">
                <a:cs typeface="Arial" panose="020B0604020202020204" pitchFamily="34" charset="0"/>
              </a:rPr>
              <a:t>If time, intro nut sensitive / USAID video</a:t>
            </a:r>
          </a:p>
        </p:txBody>
      </p:sp>
    </p:spTree>
    <p:extLst>
      <p:ext uri="{BB962C8B-B14F-4D97-AF65-F5344CB8AC3E}">
        <p14:creationId xmlns:p14="http://schemas.microsoft.com/office/powerpoint/2010/main" val="3075514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a:cs typeface="Arial" panose="020B0604020202020204" pitchFamily="34" charset="0"/>
              </a:rPr>
              <a:t>Destocking is selling the animals, and provide them back ot the popualtion as meat  </a:t>
            </a:r>
          </a:p>
          <a:p>
            <a:endParaRPr lang="en-US" altLang="fr-FR">
              <a:cs typeface="Arial" panose="020B0604020202020204" pitchFamily="34" charset="0"/>
            </a:endParaRPr>
          </a:p>
        </p:txBody>
      </p:sp>
      <p:sp>
        <p:nvSpPr>
          <p:cNvPr id="870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35AD3A6-161D-4C15-810B-17359ED8077F}" type="slidenum">
              <a:rPr lang="en-GB" altLang="fr-FR" smtClean="0">
                <a:latin typeface="Arial Narrow" panose="020B0606020202030204" pitchFamily="34" charset="0"/>
              </a:rPr>
              <a:pPr/>
              <a:t>44</a:t>
            </a:fld>
            <a:endParaRPr lang="en-GB" altLang="fr-FR">
              <a:latin typeface="Arial Narrow" panose="020B0606020202030204" pitchFamily="34" charset="0"/>
            </a:endParaRPr>
          </a:p>
        </p:txBody>
      </p:sp>
    </p:spTree>
    <p:extLst>
      <p:ext uri="{BB962C8B-B14F-4D97-AF65-F5344CB8AC3E}">
        <p14:creationId xmlns:p14="http://schemas.microsoft.com/office/powerpoint/2010/main" val="3852757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cs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D071E65-4A92-4F19-AFB0-77528297F542}" type="slidenum">
              <a:rPr lang="en-GB" altLang="fr-FR" smtClean="0">
                <a:latin typeface="Arial Narrow" panose="020B0606020202030204" pitchFamily="34" charset="0"/>
              </a:rPr>
              <a:pPr/>
              <a:t>45</a:t>
            </a:fld>
            <a:endParaRPr lang="en-GB" altLang="fr-FR">
              <a:latin typeface="Arial Narrow" panose="020B0606020202030204" pitchFamily="34" charset="0"/>
            </a:endParaRPr>
          </a:p>
        </p:txBody>
      </p:sp>
    </p:spTree>
    <p:extLst>
      <p:ext uri="{BB962C8B-B14F-4D97-AF65-F5344CB8AC3E}">
        <p14:creationId xmlns:p14="http://schemas.microsoft.com/office/powerpoint/2010/main" val="139166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cs typeface="Arial" panose="020B0604020202020204" pitchFamily="34" charset="0"/>
              </a:rPr>
              <a:t>In handouts</a:t>
            </a:r>
            <a:endParaRPr lang="fr-CH" altLang="fr-FR">
              <a:cs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B79F7F9-9380-404A-9EB3-5A5D7917521C}" type="slidenum">
              <a:rPr lang="en-GB" altLang="fr-FR" smtClean="0">
                <a:latin typeface="Arial Narrow" panose="020B0606020202030204" pitchFamily="34" charset="0"/>
              </a:rPr>
              <a:pPr/>
              <a:t>46</a:t>
            </a:fld>
            <a:endParaRPr lang="en-GB" altLang="fr-FR">
              <a:latin typeface="Arial Narrow" panose="020B0606020202030204" pitchFamily="34" charset="0"/>
            </a:endParaRPr>
          </a:p>
        </p:txBody>
      </p:sp>
    </p:spTree>
    <p:extLst>
      <p:ext uri="{BB962C8B-B14F-4D97-AF65-F5344CB8AC3E}">
        <p14:creationId xmlns:p14="http://schemas.microsoft.com/office/powerpoint/2010/main" val="192352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CC8BAF0-05B0-41A9-8F97-AE39305805AD}" type="slidenum">
              <a:rPr lang="en-GB" altLang="fr-FR" smtClean="0">
                <a:latin typeface="Arial Narrow" panose="020B0606020202030204" pitchFamily="34" charset="0"/>
              </a:rPr>
              <a:pPr/>
              <a:t>47</a:t>
            </a:fld>
            <a:endParaRPr lang="en-GB" altLang="fr-FR">
              <a:latin typeface="Arial Narrow" panose="020B060602020203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cs typeface="Arial" panose="020B0604020202020204" pitchFamily="34" charset="0"/>
            </a:endParaRPr>
          </a:p>
        </p:txBody>
      </p:sp>
    </p:spTree>
    <p:extLst>
      <p:ext uri="{BB962C8B-B14F-4D97-AF65-F5344CB8AC3E}">
        <p14:creationId xmlns:p14="http://schemas.microsoft.com/office/powerpoint/2010/main" val="117653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71536DF5-81F1-4287-98C4-12736DF24364}" type="slidenum">
              <a:rPr lang="en-GB" altLang="fr-FR" sz="1200">
                <a:latin typeface="Arial Narrow" panose="020B0606020202030204" pitchFamily="34" charset="0"/>
              </a:rPr>
              <a:pPr algn="r"/>
              <a:t>4</a:t>
            </a:fld>
            <a:endParaRPr lang="en-GB" altLang="fr-FR" sz="1200">
              <a:latin typeface="Arial Narrow" panose="020B0606020202030204" pitchFamily="34" charset="0"/>
            </a:endParaRPr>
          </a:p>
        </p:txBody>
      </p:sp>
      <p:sp>
        <p:nvSpPr>
          <p:cNvPr id="12291" name="Rectangle 2"/>
          <p:cNvSpPr>
            <a:spLocks noGrp="1" noRot="1" noChangeAspect="1" noChangeArrowheads="1" noTextEdit="1"/>
          </p:cNvSpPr>
          <p:nvPr>
            <p:ph type="sldImg"/>
          </p:nvPr>
        </p:nvSpPr>
        <p:spPr>
          <a:xfrm>
            <a:off x="90488" y="744538"/>
            <a:ext cx="6629400" cy="3729037"/>
          </a:xfrm>
          <a:ln/>
        </p:spPr>
      </p:sp>
      <p:sp>
        <p:nvSpPr>
          <p:cNvPr id="1229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38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E89405A1-4CA5-44A8-AB64-67CA9CE6B931}" type="slidenum">
              <a:rPr lang="en-GB" altLang="fr-FR" sz="1200">
                <a:latin typeface="Arial Narrow" panose="020B0606020202030204" pitchFamily="34" charset="0"/>
              </a:rPr>
              <a:pPr algn="r"/>
              <a:t>5</a:t>
            </a:fld>
            <a:endParaRPr lang="en-GB" altLang="fr-FR" sz="1200">
              <a:latin typeface="Arial Narrow" panose="020B0606020202030204" pitchFamily="34" charset="0"/>
            </a:endParaRPr>
          </a:p>
        </p:txBody>
      </p:sp>
      <p:sp>
        <p:nvSpPr>
          <p:cNvPr id="14339" name="Rectangle 2"/>
          <p:cNvSpPr>
            <a:spLocks noGrp="1" noRot="1" noChangeAspect="1" noChangeArrowheads="1" noTextEdit="1"/>
          </p:cNvSpPr>
          <p:nvPr>
            <p:ph type="sldImg"/>
          </p:nvPr>
        </p:nvSpPr>
        <p:spPr>
          <a:xfrm>
            <a:off x="90488" y="744538"/>
            <a:ext cx="6629400" cy="3729037"/>
          </a:xfrm>
          <a:ln/>
        </p:spPr>
      </p:sp>
      <p:sp>
        <p:nvSpPr>
          <p:cNvPr id="14340"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50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0D5FD056-6AA2-4A7F-84D8-D7C1BB5BDBB1}" type="slidenum">
              <a:rPr lang="en-GB" altLang="fr-FR" sz="1200">
                <a:latin typeface="Arial Narrow" panose="020B0606020202030204" pitchFamily="34" charset="0"/>
              </a:rPr>
              <a:pPr algn="r"/>
              <a:t>7</a:t>
            </a:fld>
            <a:endParaRPr lang="en-GB" altLang="fr-FR" sz="1200">
              <a:latin typeface="Arial Narrow" panose="020B0606020202030204" pitchFamily="34" charset="0"/>
            </a:endParaRPr>
          </a:p>
        </p:txBody>
      </p:sp>
      <p:sp>
        <p:nvSpPr>
          <p:cNvPr id="17411" name="Rectangle 2"/>
          <p:cNvSpPr>
            <a:spLocks noGrp="1" noRot="1" noChangeAspect="1" noChangeArrowheads="1" noTextEdit="1"/>
          </p:cNvSpPr>
          <p:nvPr>
            <p:ph type="sldImg"/>
          </p:nvPr>
        </p:nvSpPr>
        <p:spPr>
          <a:xfrm>
            <a:off x="90488" y="744538"/>
            <a:ext cx="6629400" cy="3729037"/>
          </a:xfrm>
          <a:ln/>
        </p:spPr>
      </p:sp>
      <p:sp>
        <p:nvSpPr>
          <p:cNvPr id="1741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r>
              <a:rPr lang="en-GB" altLang="fr-FR">
                <a:latin typeface="Arial" panose="020B0604020202020204" pitchFamily="34" charset="0"/>
                <a:cs typeface="Arial" panose="020B0604020202020204" pitchFamily="34" charset="0"/>
              </a:rPr>
              <a:t>A food distribution when done like recommended by Un agencies, which is the best scenario can cover basic needs of the population.</a:t>
            </a:r>
          </a:p>
          <a:p>
            <a:pPr eaLnBrk="1" hangingPunct="1"/>
            <a:r>
              <a:rPr lang="en-GB" altLang="fr-FR">
                <a:latin typeface="Arial" panose="020B0604020202020204" pitchFamily="34" charset="0"/>
                <a:cs typeface="Arial" panose="020B0604020202020204" pitchFamily="34" charset="0"/>
              </a:rPr>
              <a:t>A part of the population is forbidden… children below 5 years old need dense food rich in vitamines and minerales, which is not the case of a DFG ration.</a:t>
            </a:r>
          </a:p>
          <a:p>
            <a:pPr eaLnBrk="1" hangingPunct="1"/>
            <a:r>
              <a:rPr lang="en-GB" altLang="fr-FR">
                <a:latin typeface="Arial" panose="020B0604020202020204" pitchFamily="34" charset="0"/>
                <a:cs typeface="Arial" panose="020B0604020202020204" pitchFamily="34" charset="0"/>
              </a:rPr>
              <a:t>CSB was added but not always given, not always known by the population, not always possible to be cooked, not always well cooked, often share in the family and at the end not useful for younger!</a:t>
            </a:r>
          </a:p>
          <a:p>
            <a:pPr eaLnBrk="1" hangingPunct="1"/>
            <a:r>
              <a:rPr lang="en-GB" altLang="fr-FR">
                <a:latin typeface="Arial" panose="020B0604020202020204" pitchFamily="34" charset="0"/>
                <a:cs typeface="Arial" panose="020B0604020202020204" pitchFamily="34" charset="0"/>
              </a:rPr>
              <a:t>In an emergency situation, even before to have cases of malnutrition all vulnerable – children- start to loose weight. If at this time a proper food is given to children they will continue to lose weight and to enter in malnutrition.</a:t>
            </a:r>
          </a:p>
          <a:p>
            <a:pPr eaLnBrk="1" hangingPunct="1"/>
            <a:r>
              <a:rPr lang="en-GB" altLang="fr-FR">
                <a:latin typeface="Arial" panose="020B0604020202020204" pitchFamily="34" charset="0"/>
                <a:cs typeface="Arial" panose="020B0604020202020204" pitchFamily="34" charset="0"/>
              </a:rPr>
              <a:t>For a 1 year old children </a:t>
            </a:r>
            <a:r>
              <a:rPr lang="en-GB" altLang="fr-FR">
                <a:latin typeface="Arial" panose="020B0604020202020204" pitchFamily="34" charset="0"/>
                <a:cs typeface="Arial" panose="020B0604020202020204" pitchFamily="34" charset="0"/>
                <a:sym typeface="Wingdings" panose="05000000000000000000" pitchFamily="2" charset="2"/>
              </a:rPr>
              <a:t> 70 cm, the median weight is 8.5 kg and the &lt;70% weight is 6kg.</a:t>
            </a:r>
          </a:p>
          <a:p>
            <a:pPr eaLnBrk="1" hangingPunct="1"/>
            <a:r>
              <a:rPr lang="en-GB" altLang="fr-FR">
                <a:latin typeface="Arial" panose="020B0604020202020204" pitchFamily="34" charset="0"/>
                <a:cs typeface="Arial" panose="020B0604020202020204" pitchFamily="34" charset="0"/>
                <a:sym typeface="Wingdings" panose="05000000000000000000" pitchFamily="2" charset="2"/>
              </a:rPr>
              <a:t>For a 6 months old infnat  65 cm, the median weight is 7 kg and the &lt; 70% is 5 kg!</a:t>
            </a:r>
            <a:r>
              <a:rPr lang="en-GB" altLang="fr-FR">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370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a:cs typeface="Arial" panose="020B0604020202020204" pitchFamily="34" charset="0"/>
              </a:rPr>
              <a:t>Education: </a:t>
            </a:r>
          </a:p>
          <a:p>
            <a:pPr>
              <a:buFontTx/>
              <a:buChar char="•"/>
            </a:pPr>
            <a:r>
              <a:rPr lang="en-GB" altLang="fr-FR">
                <a:cs typeface="Arial" panose="020B0604020202020204" pitchFamily="34" charset="0"/>
              </a:rPr>
              <a:t>Before the distribution in villages</a:t>
            </a:r>
          </a:p>
          <a:p>
            <a:pPr>
              <a:buFontTx/>
              <a:buChar char="•"/>
            </a:pPr>
            <a:r>
              <a:rPr lang="en-GB" altLang="fr-FR">
                <a:cs typeface="Arial" panose="020B0604020202020204" pitchFamily="34" charset="0"/>
              </a:rPr>
              <a:t>At the distribution points</a:t>
            </a:r>
          </a:p>
          <a:p>
            <a:pPr>
              <a:buFontTx/>
              <a:buChar char="•"/>
            </a:pPr>
            <a:r>
              <a:rPr lang="fr-CH" altLang="fr-FR">
                <a:cs typeface="Arial" panose="020B0604020202020204" pitchFamily="34" charset="0"/>
              </a:rPr>
              <a:t>During monitoring</a:t>
            </a:r>
            <a:endParaRPr lang="en-GB" altLang="fr-FR">
              <a:cs typeface="Arial" panose="020B0604020202020204" pitchFamily="34" charset="0"/>
            </a:endParaRPr>
          </a:p>
          <a:p>
            <a:pPr>
              <a:buFontTx/>
              <a:buChar char="•"/>
            </a:pPr>
            <a:r>
              <a:rPr lang="en-GB" altLang="fr-FR">
                <a:cs typeface="Arial" panose="020B0604020202020204" pitchFamily="34" charset="0"/>
              </a:rPr>
              <a:t>To ensure products </a:t>
            </a:r>
          </a:p>
          <a:p>
            <a:pPr>
              <a:buFontTx/>
              <a:buChar char="•"/>
            </a:pPr>
            <a:r>
              <a:rPr lang="en-GB" altLang="fr-FR">
                <a:cs typeface="Arial" panose="020B0604020202020204" pitchFamily="34" charset="0"/>
              </a:rPr>
              <a:t>To avoid misused</a:t>
            </a:r>
          </a:p>
          <a:p>
            <a:pPr>
              <a:buFontTx/>
              <a:buChar char="•"/>
            </a:pPr>
            <a:r>
              <a:rPr lang="en-GB" altLang="fr-FR">
                <a:cs typeface="Arial" panose="020B0604020202020204" pitchFamily="34" charset="0"/>
              </a:rPr>
              <a:t>With the most adapt approach</a:t>
            </a:r>
          </a:p>
          <a:p>
            <a:r>
              <a:rPr lang="fr-CH" altLang="fr-FR">
                <a:cs typeface="Arial" panose="020B0604020202020204" pitchFamily="34" charset="0"/>
              </a:rPr>
              <a:t>CSB given to goat, to </a:t>
            </a:r>
          </a:p>
          <a:p>
            <a:endParaRPr lang="fr-CH" altLang="fr-FR">
              <a:cs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4927261-CB43-4CCC-93C1-A58A55CCAB14}" type="slidenum">
              <a:rPr lang="en-GB" altLang="fr-FR" smtClean="0">
                <a:latin typeface="Arial Narrow" panose="020B0606020202030204" pitchFamily="34" charset="0"/>
              </a:rPr>
              <a:pPr/>
              <a:t>8</a:t>
            </a:fld>
            <a:endParaRPr lang="en-GB" altLang="fr-FR">
              <a:latin typeface="Arial Narrow" panose="020B0606020202030204" pitchFamily="34" charset="0"/>
            </a:endParaRPr>
          </a:p>
        </p:txBody>
      </p:sp>
    </p:spTree>
    <p:extLst>
      <p:ext uri="{BB962C8B-B14F-4D97-AF65-F5344CB8AC3E}">
        <p14:creationId xmlns:p14="http://schemas.microsoft.com/office/powerpoint/2010/main" val="212162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a:ln/>
        </p:spPr>
      </p:sp>
      <p:sp>
        <p:nvSpPr>
          <p:cNvPr id="225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Only used when people </a:t>
            </a:r>
            <a:r>
              <a:rPr lang="en-US" altLang="en-US" b="1" u="sng">
                <a:cs typeface="Arial" panose="020B0604020202020204" pitchFamily="34" charset="0"/>
              </a:rPr>
              <a:t>do not have the means to cook</a:t>
            </a:r>
            <a:r>
              <a:rPr lang="en-US" altLang="en-US">
                <a:cs typeface="Arial" panose="020B0604020202020204" pitchFamily="34" charset="0"/>
              </a:rPr>
              <a:t> for themselves: for example during heavy flooding, sudden movements of groups of people without any means to prepare or obtain food, large groups of children (or older people, mentally sick people) without skills (and capacity or means) to prepare or obtain food</a:t>
            </a:r>
          </a:p>
          <a:p>
            <a:pPr eaLnBrk="1" hangingPunct="1"/>
            <a:r>
              <a:rPr lang="en-US" altLang="en-US">
                <a:cs typeface="Arial" panose="020B0604020202020204" pitchFamily="34" charset="0"/>
              </a:rPr>
              <a:t>Ex: Mogadishiu early 1990, specific population in orphanage or school. Prison population</a:t>
            </a:r>
          </a:p>
          <a:p>
            <a:pPr eaLnBrk="1" hangingPunct="1"/>
            <a:r>
              <a:rPr lang="en-US" altLang="en-US">
                <a:cs typeface="Arial" panose="020B0604020202020204" pitchFamily="34" charset="0"/>
              </a:rPr>
              <a:t>Increases the price and logistic issue </a:t>
            </a:r>
          </a:p>
          <a:p>
            <a:pPr eaLnBrk="1" hangingPunct="1"/>
            <a:endParaRPr lang="en-US" altLang="en-US">
              <a:cs typeface="Arial" panose="020B0604020202020204" pitchFamily="34" charset="0"/>
            </a:endParaRPr>
          </a:p>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400256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a:cs typeface="Arial" panose="020B0604020202020204" pitchFamily="34" charset="0"/>
              </a:rPr>
              <a:t>Education: </a:t>
            </a:r>
          </a:p>
          <a:p>
            <a:pPr>
              <a:buFontTx/>
              <a:buChar char="•"/>
            </a:pPr>
            <a:r>
              <a:rPr lang="en-GB" altLang="fr-FR">
                <a:cs typeface="Arial" panose="020B0604020202020204" pitchFamily="34" charset="0"/>
              </a:rPr>
              <a:t>Before the distribution in villages</a:t>
            </a:r>
          </a:p>
          <a:p>
            <a:pPr>
              <a:buFontTx/>
              <a:buChar char="•"/>
            </a:pPr>
            <a:r>
              <a:rPr lang="en-GB" altLang="fr-FR">
                <a:cs typeface="Arial" panose="020B0604020202020204" pitchFamily="34" charset="0"/>
              </a:rPr>
              <a:t>At the distribution points</a:t>
            </a:r>
          </a:p>
          <a:p>
            <a:pPr>
              <a:buFontTx/>
              <a:buChar char="•"/>
            </a:pPr>
            <a:r>
              <a:rPr lang="fr-CH" altLang="fr-FR">
                <a:cs typeface="Arial" panose="020B0604020202020204" pitchFamily="34" charset="0"/>
              </a:rPr>
              <a:t>During monitoring</a:t>
            </a:r>
            <a:endParaRPr lang="en-GB" altLang="fr-FR">
              <a:cs typeface="Arial" panose="020B0604020202020204" pitchFamily="34" charset="0"/>
            </a:endParaRPr>
          </a:p>
          <a:p>
            <a:pPr>
              <a:buFontTx/>
              <a:buChar char="•"/>
            </a:pPr>
            <a:r>
              <a:rPr lang="en-GB" altLang="fr-FR">
                <a:cs typeface="Arial" panose="020B0604020202020204" pitchFamily="34" charset="0"/>
              </a:rPr>
              <a:t>To ensure products </a:t>
            </a:r>
          </a:p>
          <a:p>
            <a:pPr>
              <a:buFontTx/>
              <a:buChar char="•"/>
            </a:pPr>
            <a:r>
              <a:rPr lang="en-GB" altLang="fr-FR">
                <a:cs typeface="Arial" panose="020B0604020202020204" pitchFamily="34" charset="0"/>
              </a:rPr>
              <a:t>To avoid misused</a:t>
            </a:r>
          </a:p>
          <a:p>
            <a:pPr>
              <a:buFontTx/>
              <a:buChar char="•"/>
            </a:pPr>
            <a:r>
              <a:rPr lang="en-GB" altLang="fr-FR">
                <a:cs typeface="Arial" panose="020B0604020202020204" pitchFamily="34" charset="0"/>
              </a:rPr>
              <a:t>With the most adapt approach</a:t>
            </a:r>
          </a:p>
          <a:p>
            <a:r>
              <a:rPr lang="fr-CH" altLang="fr-FR">
                <a:cs typeface="Arial" panose="020B0604020202020204" pitchFamily="34" charset="0"/>
              </a:rPr>
              <a:t>CSB given to goat, to </a:t>
            </a:r>
          </a:p>
        </p:txBody>
      </p:sp>
      <p:sp>
        <p:nvSpPr>
          <p:cNvPr id="245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91E8498-12C8-4E3A-AC23-22FAA484A8C7}" type="slidenum">
              <a:rPr lang="en-GB" altLang="fr-FR" smtClean="0">
                <a:latin typeface="Arial Narrow" panose="020B0606020202030204" pitchFamily="34" charset="0"/>
              </a:rPr>
              <a:pPr/>
              <a:t>11</a:t>
            </a:fld>
            <a:endParaRPr lang="en-GB" altLang="fr-FR">
              <a:latin typeface="Arial Narrow" panose="020B0606020202030204" pitchFamily="34" charset="0"/>
            </a:endParaRPr>
          </a:p>
        </p:txBody>
      </p:sp>
    </p:spTree>
    <p:extLst>
      <p:ext uri="{BB962C8B-B14F-4D97-AF65-F5344CB8AC3E}">
        <p14:creationId xmlns:p14="http://schemas.microsoft.com/office/powerpoint/2010/main" val="361884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C6DA3793-CDD0-4130-A566-238AD0236E05}"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146199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861D8F4-1A0F-4D1F-BFC3-6E4FFB6C487E}"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266676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93C1B34-E808-4852-8924-CE26F93BB109}"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7195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CF1629B7-AA89-47E7-99A5-6075E08657BA}"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53688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4334A-1E30-4054-82BC-C8AC6D05019F}"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234931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D7296A16-7772-4BDF-B0AB-03CB7AF8336A}" type="datetime1">
              <a:rPr lang="fr-CH" smtClean="0"/>
              <a:t>14.12.2019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132230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F751A9A6-D4B5-4A83-A16D-740D9EFB4DED}" type="datetime1">
              <a:rPr lang="fr-CH" smtClean="0"/>
              <a:t>14.12.2019</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405798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BF8534B3-CF4F-4B82-A581-E88A5A159DC8}" type="datetime1">
              <a:rPr lang="fr-CH" smtClean="0"/>
              <a:t>14.12.2019</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222014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BA9D67-7B64-4FB4-AC7D-B9F5F40D6BE8}" type="datetime1">
              <a:rPr lang="fr-CH" smtClean="0"/>
              <a:t>14.12.2019</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68928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60757D-5CC8-481C-861B-A193629415F2}" type="datetime1">
              <a:rPr lang="fr-CH" smtClean="0"/>
              <a:t>14.12.2019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144496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FACAC-3740-4448-A3CB-37B917816E08}" type="datetime1">
              <a:rPr lang="fr-CH" smtClean="0"/>
              <a:t>14.12.2019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57EFD8B0-356A-44DF-9E08-D90986415114}" type="slidenum">
              <a:rPr lang="fr-CH" smtClean="0"/>
              <a:t>‹#›</a:t>
            </a:fld>
            <a:endParaRPr lang="fr-CH"/>
          </a:p>
        </p:txBody>
      </p:sp>
    </p:spTree>
    <p:extLst>
      <p:ext uri="{BB962C8B-B14F-4D97-AF65-F5344CB8AC3E}">
        <p14:creationId xmlns:p14="http://schemas.microsoft.com/office/powerpoint/2010/main" val="22042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E677F-1E70-49B6-AEDC-0D0631701CD7}" type="datetime1">
              <a:rPr lang="fr-CH" smtClean="0"/>
              <a:t>14.12.2019</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FD8B0-356A-44DF-9E08-D90986415114}" type="slidenum">
              <a:rPr lang="fr-CH" smtClean="0"/>
              <a:t>‹#›</a:t>
            </a:fld>
            <a:endParaRPr lang="fr-CH"/>
          </a:p>
        </p:txBody>
      </p:sp>
    </p:spTree>
    <p:extLst>
      <p:ext uri="{BB962C8B-B14F-4D97-AF65-F5344CB8AC3E}">
        <p14:creationId xmlns:p14="http://schemas.microsoft.com/office/powerpoint/2010/main" val="1299085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ZNUQ36xH9I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246451" y="891717"/>
            <a:ext cx="9699096" cy="1566334"/>
          </a:xfrm>
        </p:spPr>
        <p:txBody>
          <a:bodyPr>
            <a:noAutofit/>
          </a:bodyPr>
          <a:lstStyle/>
          <a:p>
            <a:pPr>
              <a:defRPr/>
            </a:pPr>
            <a:r>
              <a:rPr lang="en-GB" sz="4400" dirty="0">
                <a:latin typeface="+mn-lt"/>
              </a:rPr>
              <a:t>Nutrition and food security </a:t>
            </a:r>
            <a:br>
              <a:rPr lang="en-GB" sz="4400" dirty="0">
                <a:latin typeface="+mn-lt"/>
              </a:rPr>
            </a:br>
            <a:r>
              <a:rPr lang="en-GB" sz="4400" dirty="0">
                <a:latin typeface="+mn-lt"/>
              </a:rPr>
              <a:t>programmes and strategies</a:t>
            </a:r>
            <a:endParaRPr lang="en-GB" sz="3200" dirty="0">
              <a:latin typeface="+mn-lt"/>
            </a:endParaRP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7493" y="2776320"/>
            <a:ext cx="91170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5" name="TextBox 14"/>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a:t>
            </a:fld>
            <a:endParaRPr lang="fr-CH"/>
          </a:p>
        </p:txBody>
      </p:sp>
      <p:sp>
        <p:nvSpPr>
          <p:cNvPr id="13" name="TextBox 12">
            <a:extLst>
              <a:ext uri="{FF2B5EF4-FFF2-40B4-BE49-F238E27FC236}">
                <a16:creationId xmlns:a16="http://schemas.microsoft.com/office/drawing/2014/main" id="{772DE3FB-D2C5-4D10-BEB0-54DB67B26C3A}"/>
              </a:ext>
            </a:extLst>
          </p:cNvPr>
          <p:cNvSpPr txBox="1"/>
          <p:nvPr/>
        </p:nvSpPr>
        <p:spPr>
          <a:xfrm>
            <a:off x="8610600" y="363251"/>
            <a:ext cx="3251788" cy="369332"/>
          </a:xfrm>
          <a:prstGeom prst="rect">
            <a:avLst/>
          </a:prstGeom>
          <a:noFill/>
        </p:spPr>
        <p:txBody>
          <a:bodyPr wrap="none" rtlCol="0">
            <a:spAutoFit/>
          </a:bodyPr>
          <a:lstStyle/>
          <a:p>
            <a:r>
              <a:rPr lang="en-GB" dirty="0">
                <a:highlight>
                  <a:srgbClr val="FFFF00"/>
                </a:highlight>
              </a:rPr>
              <a:t>Logo organization(s) facilitator(s)</a:t>
            </a:r>
          </a:p>
        </p:txBody>
      </p:sp>
      <p:sp>
        <p:nvSpPr>
          <p:cNvPr id="16" name="TextBox 15">
            <a:extLst>
              <a:ext uri="{FF2B5EF4-FFF2-40B4-BE49-F238E27FC236}">
                <a16:creationId xmlns:a16="http://schemas.microsoft.com/office/drawing/2014/main" id="{C03A7354-6685-4F0E-805D-2B7C60EC4821}"/>
              </a:ext>
            </a:extLst>
          </p:cNvPr>
          <p:cNvSpPr txBox="1"/>
          <p:nvPr/>
        </p:nvSpPr>
        <p:spPr>
          <a:xfrm>
            <a:off x="7884160" y="6075364"/>
            <a:ext cx="3840090" cy="369332"/>
          </a:xfrm>
          <a:prstGeom prst="rect">
            <a:avLst/>
          </a:prstGeom>
          <a:noFill/>
        </p:spPr>
        <p:txBody>
          <a:bodyPr wrap="none" rtlCol="0">
            <a:spAutoFit/>
          </a:bodyPr>
          <a:lstStyle/>
          <a:p>
            <a:r>
              <a:rPr lang="en-GB" dirty="0">
                <a:highlight>
                  <a:srgbClr val="FFFF00"/>
                </a:highlight>
              </a:rPr>
              <a:t>Name(s) and organization facilitator(s)</a:t>
            </a:r>
          </a:p>
        </p:txBody>
      </p:sp>
      <p:sp>
        <p:nvSpPr>
          <p:cNvPr id="10" name="TextBox 9">
            <a:extLst>
              <a:ext uri="{FF2B5EF4-FFF2-40B4-BE49-F238E27FC236}">
                <a16:creationId xmlns:a16="http://schemas.microsoft.com/office/drawing/2014/main" id="{A22A7FF3-7B11-4946-AFC9-D7E9DDE86D36}"/>
              </a:ext>
            </a:extLst>
          </p:cNvPr>
          <p:cNvSpPr txBox="1"/>
          <p:nvPr/>
        </p:nvSpPr>
        <p:spPr>
          <a:xfrm>
            <a:off x="913569" y="5897565"/>
            <a:ext cx="3327127" cy="830997"/>
          </a:xfrm>
          <a:prstGeom prst="rect">
            <a:avLst/>
          </a:prstGeom>
          <a:noFill/>
        </p:spPr>
        <p:txBody>
          <a:bodyPr wrap="square" rtlCol="0">
            <a:spAutoFit/>
          </a:bodyPr>
          <a:lstStyle/>
          <a:p>
            <a:pPr algn="r"/>
            <a:r>
              <a:rPr lang="en-GB" sz="1200" dirty="0">
                <a:solidFill>
                  <a:srgbClr val="0070C0"/>
                </a:solidFill>
              </a:rPr>
              <a:t>These learning materials have been developed by: </a:t>
            </a:r>
          </a:p>
          <a:p>
            <a:pPr algn="r"/>
            <a:r>
              <a:rPr lang="en-GB" sz="1200" dirty="0">
                <a:solidFill>
                  <a:srgbClr val="0070C0"/>
                </a:solidFill>
              </a:rPr>
              <a:t>Rachel Lozano, ICRC, </a:t>
            </a:r>
            <a:r>
              <a:rPr lang="en-GB" sz="1200" dirty="0" err="1">
                <a:solidFill>
                  <a:srgbClr val="0070C0"/>
                </a:solidFill>
              </a:rPr>
              <a:t>Valérie</a:t>
            </a:r>
            <a:r>
              <a:rPr lang="en-GB" sz="1200" dirty="0">
                <a:solidFill>
                  <a:srgbClr val="0070C0"/>
                </a:solidFill>
              </a:rPr>
              <a:t> Belchior-Bellino, ICRC, </a:t>
            </a:r>
          </a:p>
          <a:p>
            <a:pPr algn="r"/>
            <a:r>
              <a:rPr lang="en-GB" sz="1200" dirty="0">
                <a:solidFill>
                  <a:srgbClr val="0070C0"/>
                </a:solidFill>
              </a:rPr>
              <a:t>Mija Ververs, John Hopkins University/CDC and </a:t>
            </a:r>
          </a:p>
          <a:p>
            <a:pPr algn="r"/>
            <a:r>
              <a:rPr lang="en-GB" sz="1200" dirty="0">
                <a:solidFill>
                  <a:srgbClr val="0070C0"/>
                </a:solidFill>
              </a:rPr>
              <a:t>Nicole </a:t>
            </a:r>
            <a:r>
              <a:rPr lang="en-GB" sz="1200" dirty="0" err="1">
                <a:solidFill>
                  <a:srgbClr val="0070C0"/>
                </a:solidFill>
              </a:rPr>
              <a:t>Niederberger</a:t>
            </a:r>
            <a:r>
              <a:rPr lang="en-GB" sz="1200" dirty="0">
                <a:solidFill>
                  <a:srgbClr val="0070C0"/>
                </a:solidFill>
              </a:rPr>
              <a:t>, Terre des Hommes</a:t>
            </a:r>
            <a:r>
              <a:rPr lang="en-GB" sz="1200" dirty="0"/>
              <a:t> </a:t>
            </a:r>
          </a:p>
        </p:txBody>
      </p:sp>
    </p:spTree>
    <p:extLst>
      <p:ext uri="{BB962C8B-B14F-4D97-AF65-F5344CB8AC3E}">
        <p14:creationId xmlns:p14="http://schemas.microsoft.com/office/powerpoint/2010/main" val="409348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3143569" y="78741"/>
            <a:ext cx="6498271" cy="1143000"/>
          </a:xfrm>
        </p:spPr>
        <p:txBody>
          <a:bodyPr>
            <a:noAutofit/>
          </a:bodyPr>
          <a:lstStyle/>
          <a:p>
            <a:pPr>
              <a:defRPr/>
            </a:pPr>
            <a:r>
              <a:rPr lang="en-US" altLang="en-US" u="sng" dirty="0">
                <a:solidFill>
                  <a:schemeClr val="tx2">
                    <a:lumMod val="50000"/>
                  </a:schemeClr>
                </a:solidFill>
                <a:latin typeface="+mn-lt"/>
              </a:rPr>
              <a:t>Cooked food distributions</a:t>
            </a:r>
          </a:p>
        </p:txBody>
      </p:sp>
      <p:sp>
        <p:nvSpPr>
          <p:cNvPr id="3" name="Content Placeholder 2" descr="Rectangle: Click to edit Master text styles&#10;Second level&#10;Third level&#10;Fourth level&#10;Fifth level"/>
          <p:cNvSpPr>
            <a:spLocks noGrp="1"/>
          </p:cNvSpPr>
          <p:nvPr>
            <p:ph idx="4294967295"/>
          </p:nvPr>
        </p:nvSpPr>
        <p:spPr>
          <a:xfrm>
            <a:off x="1774826" y="1700213"/>
            <a:ext cx="4283075" cy="4214812"/>
          </a:xfrm>
        </p:spPr>
        <p:txBody>
          <a:bodyPr rtlCol="0">
            <a:normAutofit/>
          </a:bodyPr>
          <a:lstStyle/>
          <a:p>
            <a:pPr fontAlgn="auto">
              <a:buFont typeface="Wingdings" panose="05000000000000000000" pitchFamily="2" charset="2"/>
              <a:buChar char="Ø"/>
              <a:defRPr/>
            </a:pPr>
            <a:r>
              <a:rPr lang="en-US" altLang="en-US" dirty="0">
                <a:solidFill>
                  <a:schemeClr val="tx2">
                    <a:lumMod val="90000"/>
                  </a:schemeClr>
                </a:solidFill>
              </a:rPr>
              <a:t>No means to cook at HH level</a:t>
            </a:r>
          </a:p>
          <a:p>
            <a:pPr fontAlgn="auto">
              <a:buFont typeface="Wingdings" panose="05000000000000000000" pitchFamily="2" charset="2"/>
              <a:buChar char="Ø"/>
              <a:defRPr/>
            </a:pPr>
            <a:r>
              <a:rPr lang="en-US" altLang="en-US" dirty="0">
                <a:solidFill>
                  <a:schemeClr val="tx2">
                    <a:lumMod val="90000"/>
                  </a:schemeClr>
                </a:solidFill>
              </a:rPr>
              <a:t>No means to transport food</a:t>
            </a:r>
          </a:p>
          <a:p>
            <a:pPr marL="0" indent="0">
              <a:buNone/>
              <a:defRPr/>
            </a:pPr>
            <a:endParaRPr lang="en-US" altLang="en-US" dirty="0">
              <a:solidFill>
                <a:schemeClr val="tx2">
                  <a:lumMod val="90000"/>
                </a:schemeClr>
              </a:solidFill>
            </a:endParaRPr>
          </a:p>
          <a:p>
            <a:pPr marL="0" indent="0">
              <a:buNone/>
              <a:defRPr/>
            </a:pPr>
            <a:r>
              <a:rPr lang="en-US" altLang="en-US" dirty="0">
                <a:solidFill>
                  <a:schemeClr val="tx2">
                    <a:lumMod val="90000"/>
                  </a:schemeClr>
                </a:solidFill>
              </a:rPr>
              <a:t>But </a:t>
            </a:r>
          </a:p>
          <a:p>
            <a:pPr fontAlgn="auto">
              <a:buFont typeface="Wingdings" panose="05000000000000000000" pitchFamily="2" charset="2"/>
              <a:buChar char="Ø"/>
              <a:defRPr/>
            </a:pPr>
            <a:r>
              <a:rPr lang="en-US" altLang="en-US" dirty="0">
                <a:solidFill>
                  <a:schemeClr val="tx2">
                    <a:lumMod val="90000"/>
                  </a:schemeClr>
                </a:solidFill>
              </a:rPr>
              <a:t>Increased cost for cooking and staffing</a:t>
            </a:r>
          </a:p>
          <a:p>
            <a:pPr fontAlgn="auto">
              <a:buFont typeface="Wingdings" panose="05000000000000000000" pitchFamily="2" charset="2"/>
              <a:buChar char="Ø"/>
              <a:defRPr/>
            </a:pPr>
            <a:r>
              <a:rPr lang="en-US" altLang="en-US" dirty="0">
                <a:solidFill>
                  <a:schemeClr val="tx2">
                    <a:lumMod val="90000"/>
                  </a:schemeClr>
                </a:solidFill>
              </a:rPr>
              <a:t>Hygiene control</a:t>
            </a:r>
          </a:p>
        </p:txBody>
      </p:sp>
      <p:pic>
        <p:nvPicPr>
          <p:cNvPr id="21508" name="Picture 7" descr="http://sarc.sy/app/uploads/2015/12/IMG_84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921125"/>
            <a:ext cx="42021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1396207"/>
            <a:ext cx="421322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10</a:t>
            </a:fld>
            <a:endParaRPr lang="fr-CH"/>
          </a:p>
        </p:txBody>
      </p:sp>
    </p:spTree>
    <p:extLst>
      <p:ext uri="{BB962C8B-B14F-4D97-AF65-F5344CB8AC3E}">
        <p14:creationId xmlns:p14="http://schemas.microsoft.com/office/powerpoint/2010/main" val="2441163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contenu 3" descr="Rectangle: Click to edit Master text styles&#10;Second level&#10;Third level&#10;Fourth level&#10;Fifth level"/>
          <p:cNvSpPr>
            <a:spLocks noGrp="1"/>
          </p:cNvSpPr>
          <p:nvPr>
            <p:ph sz="half" idx="2"/>
          </p:nvPr>
        </p:nvSpPr>
        <p:spPr>
          <a:xfrm>
            <a:off x="1774826" y="1836739"/>
            <a:ext cx="4475163" cy="3192461"/>
          </a:xfrm>
        </p:spPr>
        <p:txBody>
          <a:bodyPr rtlCol="0"/>
          <a:lstStyle/>
          <a:p>
            <a:pPr marL="0" indent="0">
              <a:buNone/>
              <a:defRPr/>
            </a:pPr>
            <a:r>
              <a:rPr lang="en-US" altLang="fr-FR" dirty="0">
                <a:solidFill>
                  <a:schemeClr val="tx2">
                    <a:lumMod val="75000"/>
                  </a:schemeClr>
                </a:solidFill>
              </a:rPr>
              <a:t>In extreme emergencies:</a:t>
            </a:r>
          </a:p>
          <a:p>
            <a:pPr>
              <a:buFont typeface="Wingdings" panose="05000000000000000000" pitchFamily="2" charset="2"/>
              <a:buChar char="Ø"/>
              <a:defRPr/>
            </a:pPr>
            <a:r>
              <a:rPr lang="en-US" altLang="fr-FR" dirty="0">
                <a:solidFill>
                  <a:schemeClr val="tx2">
                    <a:lumMod val="75000"/>
                  </a:schemeClr>
                </a:solidFill>
              </a:rPr>
              <a:t>BP5 or HEB </a:t>
            </a:r>
          </a:p>
          <a:p>
            <a:pPr marL="0" indent="0">
              <a:buNone/>
              <a:defRPr/>
            </a:pPr>
            <a:endParaRPr lang="en-US" altLang="fr-FR" dirty="0">
              <a:solidFill>
                <a:schemeClr val="tx2">
                  <a:lumMod val="75000"/>
                </a:schemeClr>
              </a:solidFill>
            </a:endParaRPr>
          </a:p>
          <a:p>
            <a:pPr marL="0" indent="0">
              <a:buNone/>
              <a:defRPr/>
            </a:pPr>
            <a:r>
              <a:rPr lang="en-US" altLang="fr-FR" dirty="0">
                <a:solidFill>
                  <a:schemeClr val="tx2">
                    <a:lumMod val="75000"/>
                  </a:schemeClr>
                </a:solidFill>
              </a:rPr>
              <a:t>1 box / 1 person / 1 day Maximal period: a month</a:t>
            </a:r>
          </a:p>
          <a:p>
            <a:pPr marL="0" indent="0">
              <a:buNone/>
              <a:defRPr/>
            </a:pPr>
            <a:endParaRPr lang="fr-CH" altLang="fr-FR" dirty="0">
              <a:solidFill>
                <a:schemeClr val="bg2">
                  <a:lumMod val="75000"/>
                </a:schemeClr>
              </a:solidFill>
            </a:endParaRPr>
          </a:p>
        </p:txBody>
      </p:sp>
      <p:pic>
        <p:nvPicPr>
          <p:cNvPr id="7" name="Content Placeholder 6"/>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683376" y="1686560"/>
            <a:ext cx="4340224" cy="3614103"/>
          </a:xfrm>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11</a:t>
            </a:fld>
            <a:endParaRPr lang="fr-CH"/>
          </a:p>
        </p:txBody>
      </p:sp>
    </p:spTree>
    <p:extLst>
      <p:ext uri="{BB962C8B-B14F-4D97-AF65-F5344CB8AC3E}">
        <p14:creationId xmlns:p14="http://schemas.microsoft.com/office/powerpoint/2010/main" val="20359115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itle 6"/>
          <p:cNvSpPr>
            <a:spLocks noGrp="1"/>
          </p:cNvSpPr>
          <p:nvPr>
            <p:ph type="title"/>
          </p:nvPr>
        </p:nvSpPr>
        <p:spPr>
          <a:xfrm>
            <a:off x="2351088" y="142241"/>
            <a:ext cx="7554912" cy="892175"/>
          </a:xfrm>
        </p:spPr>
        <p:txBody>
          <a:bodyPr>
            <a:normAutofit/>
          </a:bodyPr>
          <a:lstStyle/>
          <a:p>
            <a:pPr algn="ctr">
              <a:defRPr/>
            </a:pPr>
            <a:r>
              <a:rPr lang="en-GB" altLang="fr-FR" u="sng" dirty="0">
                <a:latin typeface="+mn-lt"/>
              </a:rPr>
              <a:t>Monitoring of the GFD</a:t>
            </a:r>
            <a:endParaRPr lang="fr-CH" altLang="fr-FR" u="sng" dirty="0">
              <a:latin typeface="+mn-lt"/>
            </a:endParaRPr>
          </a:p>
        </p:txBody>
      </p:sp>
      <p:sp>
        <p:nvSpPr>
          <p:cNvPr id="6" name="Content Placeholder 5" descr="Rectangle: Click to edit Master text styles&#10;Second level&#10;Third level&#10;Fourth level&#10;Fifth level"/>
          <p:cNvSpPr>
            <a:spLocks noGrp="1"/>
          </p:cNvSpPr>
          <p:nvPr>
            <p:ph idx="1"/>
          </p:nvPr>
        </p:nvSpPr>
        <p:spPr>
          <a:xfrm>
            <a:off x="1844674" y="1358901"/>
            <a:ext cx="9585325" cy="4968875"/>
          </a:xfrm>
        </p:spPr>
        <p:txBody>
          <a:bodyPr rtlCol="0">
            <a:noAutofit/>
          </a:bodyPr>
          <a:lstStyle/>
          <a:p>
            <a:pPr marL="0" indent="0">
              <a:lnSpc>
                <a:spcPct val="80000"/>
              </a:lnSpc>
              <a:buNone/>
              <a:defRPr/>
            </a:pPr>
            <a:r>
              <a:rPr lang="en-US" sz="2400" b="1" dirty="0">
                <a:solidFill>
                  <a:schemeClr val="tx2">
                    <a:lumMod val="75000"/>
                  </a:schemeClr>
                </a:solidFill>
                <a:ea typeface="ＭＳ Ｐゴシック" pitchFamily="34" charset="-128"/>
                <a:cs typeface="Calibri" pitchFamily="34" charset="0"/>
              </a:rPr>
              <a:t>Food basket monitoring </a:t>
            </a:r>
            <a:r>
              <a:rPr lang="en-US" sz="2400" dirty="0">
                <a:solidFill>
                  <a:schemeClr val="tx2">
                    <a:lumMod val="75000"/>
                  </a:schemeClr>
                </a:solidFill>
                <a:ea typeface="ＭＳ Ｐゴシック" pitchFamily="34" charset="-128"/>
                <a:cs typeface="Calibri" pitchFamily="34" charset="0"/>
              </a:rPr>
              <a:t>at the end of the distribution or later at home to monitor:</a:t>
            </a:r>
          </a:p>
          <a:p>
            <a:pPr lvl="1">
              <a:lnSpc>
                <a:spcPct val="80000"/>
              </a:lnSpc>
              <a:buFont typeface="Wingdings" panose="05000000000000000000" pitchFamily="2" charset="2"/>
              <a:buChar char="Ø"/>
              <a:defRPr/>
            </a:pPr>
            <a:r>
              <a:rPr lang="en-US" dirty="0">
                <a:solidFill>
                  <a:schemeClr val="tx2">
                    <a:lumMod val="75000"/>
                  </a:schemeClr>
                </a:solidFill>
                <a:ea typeface="ＭＳ Ｐゴシック" pitchFamily="34" charset="-128"/>
                <a:cs typeface="Calibri" pitchFamily="34" charset="0"/>
              </a:rPr>
              <a:t>the quality of the food perceived by the beneficiaries</a:t>
            </a:r>
          </a:p>
          <a:p>
            <a:pPr lvl="1">
              <a:lnSpc>
                <a:spcPct val="80000"/>
              </a:lnSpc>
              <a:buFont typeface="Wingdings" panose="05000000000000000000" pitchFamily="2" charset="2"/>
              <a:buChar char="Ø"/>
              <a:defRPr/>
            </a:pPr>
            <a:r>
              <a:rPr lang="en-US" dirty="0">
                <a:solidFill>
                  <a:schemeClr val="tx2">
                    <a:lumMod val="75000"/>
                  </a:schemeClr>
                </a:solidFill>
                <a:ea typeface="ＭＳ Ｐゴシック" pitchFamily="34" charset="-128"/>
                <a:cs typeface="Calibri" pitchFamily="34" charset="0"/>
              </a:rPr>
              <a:t>the ration received</a:t>
            </a:r>
          </a:p>
          <a:p>
            <a:pPr lvl="1">
              <a:lnSpc>
                <a:spcPct val="80000"/>
              </a:lnSpc>
              <a:buFont typeface="Wingdings" panose="05000000000000000000" pitchFamily="2" charset="2"/>
              <a:buChar char="Ø"/>
              <a:defRPr/>
            </a:pPr>
            <a:r>
              <a:rPr lang="en-US" dirty="0">
                <a:solidFill>
                  <a:schemeClr val="tx2">
                    <a:lumMod val="75000"/>
                  </a:schemeClr>
                </a:solidFill>
                <a:ea typeface="ＭＳ Ｐゴシック" pitchFamily="34" charset="-128"/>
                <a:cs typeface="Calibri" pitchFamily="34" charset="0"/>
              </a:rPr>
              <a:t>timing of the distribution </a:t>
            </a:r>
          </a:p>
          <a:p>
            <a:pPr fontAlgn="auto">
              <a:lnSpc>
                <a:spcPct val="80000"/>
              </a:lnSpc>
              <a:buFontTx/>
              <a:buChar char="-"/>
              <a:defRPr/>
            </a:pPr>
            <a:endParaRPr lang="en-US" sz="800" dirty="0">
              <a:solidFill>
                <a:schemeClr val="tx2">
                  <a:lumMod val="75000"/>
                </a:schemeClr>
              </a:solidFill>
              <a:ea typeface="ＭＳ Ｐゴシック" pitchFamily="34" charset="-128"/>
              <a:cs typeface="Calibri" pitchFamily="34" charset="0"/>
            </a:endParaRPr>
          </a:p>
          <a:p>
            <a:pPr marL="0" indent="0" fontAlgn="auto">
              <a:lnSpc>
                <a:spcPct val="80000"/>
              </a:lnSpc>
              <a:buNone/>
              <a:defRPr/>
            </a:pPr>
            <a:r>
              <a:rPr lang="en-US" sz="2400" b="1" dirty="0">
                <a:solidFill>
                  <a:schemeClr val="tx2">
                    <a:lumMod val="75000"/>
                  </a:schemeClr>
                </a:solidFill>
                <a:ea typeface="ＭＳ Ｐゴシック" pitchFamily="34" charset="-128"/>
                <a:cs typeface="Calibri" pitchFamily="34" charset="0"/>
              </a:rPr>
              <a:t>Post distribution monitoring</a:t>
            </a:r>
            <a:r>
              <a:rPr lang="en-US" sz="2400" dirty="0">
                <a:solidFill>
                  <a:schemeClr val="tx2">
                    <a:lumMod val="75000"/>
                  </a:schemeClr>
                </a:solidFill>
                <a:ea typeface="ＭＳ Ｐゴシック" pitchFamily="34" charset="-128"/>
                <a:cs typeface="Calibri" pitchFamily="34" charset="0"/>
              </a:rPr>
              <a:t>, to follow </a:t>
            </a:r>
          </a:p>
          <a:p>
            <a:pPr lvl="1">
              <a:lnSpc>
                <a:spcPct val="80000"/>
              </a:lnSpc>
              <a:buFont typeface="Wingdings" panose="05000000000000000000" pitchFamily="2" charset="2"/>
              <a:buChar char="Ø"/>
              <a:defRPr/>
            </a:pPr>
            <a:r>
              <a:rPr lang="en-US" dirty="0">
                <a:solidFill>
                  <a:schemeClr val="tx2">
                    <a:lumMod val="75000"/>
                  </a:schemeClr>
                </a:solidFill>
                <a:ea typeface="ＭＳ Ｐゴシック" pitchFamily="34" charset="-128"/>
                <a:cs typeface="Calibri" pitchFamily="34" charset="0"/>
              </a:rPr>
              <a:t>malnutrition trend</a:t>
            </a:r>
          </a:p>
          <a:p>
            <a:pPr lvl="1">
              <a:lnSpc>
                <a:spcPct val="80000"/>
              </a:lnSpc>
              <a:buFont typeface="Wingdings" panose="05000000000000000000" pitchFamily="2" charset="2"/>
              <a:buChar char="Ø"/>
              <a:defRPr/>
            </a:pPr>
            <a:r>
              <a:rPr lang="en-US" dirty="0">
                <a:solidFill>
                  <a:schemeClr val="tx2">
                    <a:lumMod val="75000"/>
                  </a:schemeClr>
                </a:solidFill>
                <a:ea typeface="ＭＳ Ｐゴシック" pitchFamily="34" charset="-128"/>
                <a:cs typeface="Calibri" pitchFamily="34" charset="0"/>
              </a:rPr>
              <a:t>food consumption</a:t>
            </a:r>
          </a:p>
          <a:p>
            <a:pPr lvl="1">
              <a:lnSpc>
                <a:spcPct val="80000"/>
              </a:lnSpc>
              <a:buFont typeface="Wingdings" panose="05000000000000000000" pitchFamily="2" charset="2"/>
              <a:buChar char="Ø"/>
              <a:defRPr/>
            </a:pPr>
            <a:r>
              <a:rPr lang="en-US" dirty="0">
                <a:solidFill>
                  <a:schemeClr val="tx2">
                    <a:lumMod val="75000"/>
                  </a:schemeClr>
                </a:solidFill>
                <a:ea typeface="ＭＳ Ｐゴシック" pitchFamily="34" charset="-128"/>
                <a:cs typeface="Calibri" pitchFamily="34" charset="0"/>
              </a:rPr>
              <a:t>coping mechanism</a:t>
            </a:r>
          </a:p>
          <a:p>
            <a:pPr fontAlgn="auto">
              <a:lnSpc>
                <a:spcPct val="80000"/>
              </a:lnSpc>
              <a:buFontTx/>
              <a:buChar char="-"/>
              <a:defRPr/>
            </a:pPr>
            <a:endParaRPr lang="en-US" sz="800" dirty="0">
              <a:solidFill>
                <a:schemeClr val="tx2">
                  <a:lumMod val="75000"/>
                </a:schemeClr>
              </a:solidFill>
              <a:ea typeface="ＭＳ Ｐゴシック" pitchFamily="34" charset="-128"/>
              <a:cs typeface="Calibri" pitchFamily="34" charset="0"/>
            </a:endParaRPr>
          </a:p>
          <a:p>
            <a:pPr marL="0" indent="0" fontAlgn="auto">
              <a:lnSpc>
                <a:spcPct val="80000"/>
              </a:lnSpc>
              <a:buNone/>
              <a:defRPr/>
            </a:pPr>
            <a:r>
              <a:rPr lang="en-US" sz="2400" b="1" dirty="0">
                <a:solidFill>
                  <a:schemeClr val="tx2">
                    <a:lumMod val="75000"/>
                  </a:schemeClr>
                </a:solidFill>
                <a:ea typeface="ＭＳ Ｐゴシック" pitchFamily="34" charset="-128"/>
                <a:cs typeface="Calibri" pitchFamily="34" charset="0"/>
              </a:rPr>
              <a:t>An accountability system </a:t>
            </a:r>
            <a:r>
              <a:rPr lang="en-US" sz="2400" dirty="0">
                <a:solidFill>
                  <a:schemeClr val="tx2">
                    <a:lumMod val="75000"/>
                  </a:schemeClr>
                </a:solidFill>
                <a:ea typeface="ＭＳ Ｐゴシック" pitchFamily="34" charset="-128"/>
                <a:cs typeface="Calibri" pitchFamily="34" charset="0"/>
              </a:rPr>
              <a:t>should be set-up</a:t>
            </a:r>
          </a:p>
          <a:p>
            <a:pPr fontAlgn="auto">
              <a:lnSpc>
                <a:spcPct val="80000"/>
              </a:lnSpc>
              <a:buFontTx/>
              <a:buChar char="-"/>
              <a:defRPr/>
            </a:pPr>
            <a:endParaRPr lang="en-US" sz="800" dirty="0">
              <a:solidFill>
                <a:schemeClr val="tx2">
                  <a:lumMod val="75000"/>
                </a:schemeClr>
              </a:solidFill>
              <a:ea typeface="ＭＳ Ｐゴシック" pitchFamily="34" charset="-128"/>
              <a:cs typeface="Calibri" pitchFamily="34" charset="0"/>
            </a:endParaRPr>
          </a:p>
          <a:p>
            <a:pPr marL="0" indent="0" fontAlgn="auto">
              <a:lnSpc>
                <a:spcPct val="80000"/>
              </a:lnSpc>
              <a:buNone/>
              <a:defRPr/>
            </a:pPr>
            <a:r>
              <a:rPr lang="en-US" sz="2400" b="1" dirty="0">
                <a:solidFill>
                  <a:schemeClr val="tx2">
                    <a:lumMod val="75000"/>
                  </a:schemeClr>
                </a:solidFill>
                <a:ea typeface="ＭＳ Ｐゴシック" pitchFamily="34" charset="-128"/>
                <a:cs typeface="Calibri" pitchFamily="34" charset="0"/>
              </a:rPr>
              <a:t>In order to reduce or increase the GFD</a:t>
            </a:r>
            <a:r>
              <a:rPr lang="en-US" sz="2400" dirty="0">
                <a:solidFill>
                  <a:schemeClr val="tx2">
                    <a:lumMod val="75000"/>
                  </a:schemeClr>
                </a:solidFill>
                <a:ea typeface="ＭＳ Ｐゴシック" pitchFamily="34" charset="-128"/>
                <a:cs typeface="Calibri" pitchFamily="34" charset="0"/>
              </a:rPr>
              <a:t>, design a more adapted approach</a:t>
            </a: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12</a:t>
            </a:fld>
            <a:endParaRPr lang="fr-CH"/>
          </a:p>
        </p:txBody>
      </p:sp>
    </p:spTree>
    <p:extLst>
      <p:ext uri="{BB962C8B-B14F-4D97-AF65-F5344CB8AC3E}">
        <p14:creationId xmlns:p14="http://schemas.microsoft.com/office/powerpoint/2010/main" val="364313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26627"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26628"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26629" name="Text Box 5"/>
          <p:cNvSpPr txBox="1">
            <a:spLocks noChangeArrowheads="1"/>
          </p:cNvSpPr>
          <p:nvPr/>
        </p:nvSpPr>
        <p:spPr bwMode="auto">
          <a:xfrm>
            <a:off x="5640388" y="3364338"/>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fr-FR" sz="2400" b="1" dirty="0">
                <a:solidFill>
                  <a:schemeClr val="bg2"/>
                </a:solidFill>
                <a:latin typeface="+mn-lt"/>
              </a:rPr>
              <a:t>General</a:t>
            </a:r>
          </a:p>
          <a:p>
            <a:r>
              <a:rPr lang="en-US" altLang="fr-FR" sz="2400" b="1" dirty="0">
                <a:solidFill>
                  <a:schemeClr val="bg2"/>
                </a:solidFill>
                <a:latin typeface="+mn-lt"/>
              </a:rPr>
              <a:t> population</a:t>
            </a:r>
          </a:p>
        </p:txBody>
      </p:sp>
      <p:sp>
        <p:nvSpPr>
          <p:cNvPr id="26630" name="Text Box 6"/>
          <p:cNvSpPr txBox="1">
            <a:spLocks noChangeArrowheads="1"/>
          </p:cNvSpPr>
          <p:nvPr/>
        </p:nvSpPr>
        <p:spPr bwMode="auto">
          <a:xfrm>
            <a:off x="5545138" y="4228605"/>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At</a:t>
            </a:r>
            <a:r>
              <a:rPr lang="fr-FR" altLang="fr-FR" sz="2400" b="1" dirty="0">
                <a:solidFill>
                  <a:schemeClr val="bg2"/>
                </a:solidFill>
                <a:latin typeface="+mn-lt"/>
              </a:rPr>
              <a:t> </a:t>
            </a:r>
            <a:r>
              <a:rPr lang="en-GB" altLang="fr-FR" sz="2400" b="1" dirty="0">
                <a:solidFill>
                  <a:schemeClr val="bg2"/>
                </a:solidFill>
                <a:latin typeface="+mn-lt"/>
              </a:rPr>
              <a:t>Risk</a:t>
            </a:r>
          </a:p>
        </p:txBody>
      </p:sp>
      <p:sp>
        <p:nvSpPr>
          <p:cNvPr id="26631"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Malnourished</a:t>
            </a:r>
          </a:p>
        </p:txBody>
      </p:sp>
      <p:sp>
        <p:nvSpPr>
          <p:cNvPr id="26632"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solidFill>
                  <a:srgbClr val="FF0000"/>
                </a:solidFill>
                <a:latin typeface="+mn-lt"/>
              </a:rPr>
              <a:t>2. Nutrition Programmes</a:t>
            </a:r>
            <a:endParaRPr lang="en-GB" altLang="fr-FR" sz="2400" dirty="0">
              <a:solidFill>
                <a:srgbClr val="FF0000"/>
              </a:solidFill>
              <a:latin typeface="+mn-lt"/>
            </a:endParaRPr>
          </a:p>
        </p:txBody>
      </p:sp>
      <p:sp>
        <p:nvSpPr>
          <p:cNvPr id="26633" name="Rectangle 15"/>
          <p:cNvSpPr>
            <a:spLocks noChangeArrowheads="1"/>
          </p:cNvSpPr>
          <p:nvPr/>
        </p:nvSpPr>
        <p:spPr bwMode="auto">
          <a:xfrm>
            <a:off x="1720850" y="193676"/>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latin typeface="+mn-lt"/>
              </a:rPr>
              <a:t>1. Relief Programmes</a:t>
            </a:r>
          </a:p>
        </p:txBody>
      </p:sp>
      <p:sp>
        <p:nvSpPr>
          <p:cNvPr id="26634"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General Food Distribution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12"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Targeted  Food Distribution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26638"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E882E"/>
                </a:solidFill>
                <a:latin typeface="+mn-lt"/>
              </a:rPr>
              <a:t>4. Nutrition for sick patients</a:t>
            </a:r>
          </a:p>
        </p:txBody>
      </p:sp>
      <p:sp>
        <p:nvSpPr>
          <p:cNvPr id="26639" name="Rectangle 14"/>
          <p:cNvSpPr>
            <a:spLocks noChangeArrowheads="1"/>
          </p:cNvSpPr>
          <p:nvPr/>
        </p:nvSpPr>
        <p:spPr bwMode="auto">
          <a:xfrm>
            <a:off x="6594475"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000FF"/>
                </a:solidFill>
                <a:latin typeface="+mn-lt"/>
              </a:rPr>
              <a:t>3. Preventive Programmes</a:t>
            </a:r>
          </a:p>
        </p:txBody>
      </p:sp>
      <p:sp>
        <p:nvSpPr>
          <p:cNvPr id="18" name="Rectangle 1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9" name="TextBox 1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13</a:t>
            </a:fld>
            <a:endParaRPr lang="fr-CH"/>
          </a:p>
        </p:txBody>
      </p:sp>
    </p:spTree>
    <p:extLst>
      <p:ext uri="{BB962C8B-B14F-4D97-AF65-F5344CB8AC3E}">
        <p14:creationId xmlns:p14="http://schemas.microsoft.com/office/powerpoint/2010/main" val="7113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2135188" y="199390"/>
            <a:ext cx="8321564" cy="838200"/>
          </a:xfrm>
        </p:spPr>
        <p:txBody>
          <a:bodyPr anchor="b">
            <a:noAutofit/>
          </a:bodyPr>
          <a:lstStyle/>
          <a:p>
            <a:pPr>
              <a:defRPr/>
            </a:pPr>
            <a:r>
              <a:rPr lang="en-GB" altLang="fr-FR" u="sng" dirty="0">
                <a:latin typeface="+mn-lt"/>
              </a:rPr>
              <a:t>Targeted Food Distribution (TFD)</a:t>
            </a:r>
          </a:p>
        </p:txBody>
      </p:sp>
      <p:sp>
        <p:nvSpPr>
          <p:cNvPr id="257027" name="Rectangle 3" descr="Rectangle: Click to edit Master text styles&#10;Second level&#10;Third level&#10;Fourth level&#10;Fifth level"/>
          <p:cNvSpPr>
            <a:spLocks noGrp="1" noChangeArrowheads="1"/>
          </p:cNvSpPr>
          <p:nvPr>
            <p:ph type="body" idx="4294967295"/>
          </p:nvPr>
        </p:nvSpPr>
        <p:spPr>
          <a:xfrm>
            <a:off x="2135188" y="1222753"/>
            <a:ext cx="7740650" cy="5211763"/>
          </a:xfrm>
        </p:spPr>
        <p:txBody>
          <a:bodyPr rtlCol="0">
            <a:noAutofit/>
          </a:bodyPr>
          <a:lstStyle/>
          <a:p>
            <a:pPr marL="0" indent="0" fontAlgn="auto">
              <a:lnSpc>
                <a:spcPct val="110000"/>
              </a:lnSpc>
              <a:buNone/>
              <a:defRPr/>
            </a:pPr>
            <a:r>
              <a:rPr lang="en-GB" altLang="fr-FR" sz="2400" b="1" dirty="0"/>
              <a:t>When:</a:t>
            </a:r>
          </a:p>
          <a:p>
            <a:pPr lvl="1" fontAlgn="auto">
              <a:lnSpc>
                <a:spcPct val="110000"/>
              </a:lnSpc>
              <a:buFont typeface="Wingdings" panose="05000000000000000000" pitchFamily="2" charset="2"/>
              <a:buChar char="Ø"/>
              <a:defRPr/>
            </a:pPr>
            <a:r>
              <a:rPr lang="en-GB" altLang="fr-FR" dirty="0">
                <a:sym typeface="Symbol" panose="05050102010706020507" pitchFamily="18" charset="2"/>
              </a:rPr>
              <a:t> </a:t>
            </a:r>
            <a:r>
              <a:rPr lang="en-GB" altLang="fr-FR" dirty="0"/>
              <a:t>access to food for vulnerable households</a:t>
            </a:r>
            <a:endParaRPr lang="en-GB" altLang="fr-FR" i="1" dirty="0"/>
          </a:p>
          <a:p>
            <a:pPr lvl="1" fontAlgn="auto">
              <a:lnSpc>
                <a:spcPct val="110000"/>
              </a:lnSpc>
              <a:buFont typeface="Wingdings" panose="05000000000000000000" pitchFamily="2" charset="2"/>
              <a:buChar char="Ø"/>
              <a:defRPr/>
            </a:pPr>
            <a:r>
              <a:rPr lang="en-GB" altLang="fr-FR" dirty="0"/>
              <a:t>Food security level (IPC): 3 and 4, may be 5 if no GFD</a:t>
            </a:r>
          </a:p>
          <a:p>
            <a:pPr lvl="1" fontAlgn="auto">
              <a:lnSpc>
                <a:spcPct val="110000"/>
              </a:lnSpc>
              <a:buFont typeface="Wingdings" panose="05000000000000000000" pitchFamily="2" charset="2"/>
              <a:buChar char="Ø"/>
              <a:defRPr/>
            </a:pPr>
            <a:r>
              <a:rPr lang="en-GB" altLang="fr-FR" dirty="0"/>
              <a:t>Inadequate or ineffective GFD </a:t>
            </a:r>
          </a:p>
          <a:p>
            <a:pPr fontAlgn="auto">
              <a:lnSpc>
                <a:spcPct val="110000"/>
              </a:lnSpc>
              <a:defRPr/>
            </a:pPr>
            <a:r>
              <a:rPr lang="en-GB" altLang="fr-FR" sz="2400" b="1" dirty="0"/>
              <a:t>Objectives</a:t>
            </a:r>
          </a:p>
          <a:p>
            <a:pPr lvl="1" fontAlgn="auto">
              <a:lnSpc>
                <a:spcPct val="110000"/>
              </a:lnSpc>
              <a:buFont typeface="Wingdings" panose="05000000000000000000" pitchFamily="2" charset="2"/>
              <a:buChar char="Ø"/>
              <a:defRPr/>
            </a:pPr>
            <a:r>
              <a:rPr lang="en-GB" altLang="fr-FR" dirty="0"/>
              <a:t>To prevent deterioration of nutritional status</a:t>
            </a:r>
          </a:p>
          <a:p>
            <a:pPr lvl="1" fontAlgn="auto">
              <a:lnSpc>
                <a:spcPct val="110000"/>
              </a:lnSpc>
              <a:buFont typeface="Wingdings" panose="05000000000000000000" pitchFamily="2" charset="2"/>
              <a:buChar char="Ø"/>
              <a:defRPr/>
            </a:pPr>
            <a:r>
              <a:rPr lang="en-GB" altLang="fr-FR" dirty="0">
                <a:sym typeface="Symbol" panose="05050102010706020507" pitchFamily="18" charset="2"/>
              </a:rPr>
              <a:t></a:t>
            </a:r>
            <a:r>
              <a:rPr lang="en-GB" altLang="fr-FR" dirty="0"/>
              <a:t> food availability /accessibility rapidly</a:t>
            </a:r>
          </a:p>
          <a:p>
            <a:pPr fontAlgn="auto">
              <a:lnSpc>
                <a:spcPct val="90000"/>
              </a:lnSpc>
              <a:defRPr/>
            </a:pPr>
            <a:r>
              <a:rPr lang="en-GB" altLang="fr-FR" sz="2400" b="1" dirty="0"/>
              <a:t>How</a:t>
            </a:r>
            <a:r>
              <a:rPr lang="en-GB" altLang="fr-FR" sz="2400" dirty="0"/>
              <a:t> </a:t>
            </a:r>
          </a:p>
          <a:p>
            <a:pPr lvl="1" fontAlgn="auto">
              <a:lnSpc>
                <a:spcPct val="90000"/>
              </a:lnSpc>
              <a:buFont typeface="Wingdings" panose="05000000000000000000" pitchFamily="2" charset="2"/>
              <a:buChar char="Ø"/>
              <a:defRPr/>
            </a:pPr>
            <a:r>
              <a:rPr lang="en-GB" altLang="fr-FR" b="1" dirty="0"/>
              <a:t>A short term intervention (3 to 4 months max.)</a:t>
            </a:r>
          </a:p>
          <a:p>
            <a:pPr lvl="1" fontAlgn="auto">
              <a:lnSpc>
                <a:spcPct val="90000"/>
              </a:lnSpc>
              <a:buFont typeface="Wingdings" panose="05000000000000000000" pitchFamily="2" charset="2"/>
              <a:buChar char="Ø"/>
              <a:defRPr/>
            </a:pPr>
            <a:r>
              <a:rPr lang="en-GB" altLang="fr-FR" dirty="0"/>
              <a:t>Minimum 500 kcal/person</a:t>
            </a:r>
            <a:r>
              <a:rPr lang="en-GB" altLang="fr-FR" dirty="0">
                <a:sym typeface="Wingdings" panose="05000000000000000000" pitchFamily="2" charset="2"/>
              </a:rPr>
              <a:t></a:t>
            </a:r>
            <a:r>
              <a:rPr lang="en-GB" altLang="fr-FR" dirty="0"/>
              <a:t> ration for all family members </a:t>
            </a:r>
          </a:p>
          <a:p>
            <a:pPr lvl="1" fontAlgn="auto">
              <a:lnSpc>
                <a:spcPct val="90000"/>
              </a:lnSpc>
              <a:buFont typeface="Wingdings" panose="05000000000000000000" pitchFamily="2" charset="2"/>
              <a:buChar char="Ø"/>
              <a:defRPr/>
            </a:pPr>
            <a:r>
              <a:rPr lang="en-GB" altLang="fr-FR" dirty="0"/>
              <a:t>With strong lobby simultaneously</a:t>
            </a:r>
            <a:endParaRPr lang="en-GB" altLang="fr-FR" i="1" dirty="0"/>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14</a:t>
            </a:fld>
            <a:endParaRPr lang="fr-CH"/>
          </a:p>
        </p:txBody>
      </p:sp>
    </p:spTree>
    <p:extLst>
      <p:ext uri="{BB962C8B-B14F-4D97-AF65-F5344CB8AC3E}">
        <p14:creationId xmlns:p14="http://schemas.microsoft.com/office/powerpoint/2010/main" val="11635653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1524000" y="76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endParaRPr lang="es-ES" altLang="fr-FR" sz="2400">
              <a:latin typeface="Arial Narrow" panose="020B0606020202030204" pitchFamily="34" charset="0"/>
            </a:endParaRPr>
          </a:p>
        </p:txBody>
      </p:sp>
      <p:sp>
        <p:nvSpPr>
          <p:cNvPr id="30725" name="Rectangle 5"/>
          <p:cNvSpPr>
            <a:spLocks noChangeArrowheads="1"/>
          </p:cNvSpPr>
          <p:nvPr/>
        </p:nvSpPr>
        <p:spPr bwMode="auto">
          <a:xfrm>
            <a:off x="1524000" y="1"/>
            <a:ext cx="685800" cy="1014413"/>
          </a:xfrm>
          <a:prstGeom prst="rect">
            <a:avLst/>
          </a:prstGeom>
          <a:solidFill>
            <a:schemeClr val="bg1"/>
          </a:solidFill>
          <a:ln w="9525">
            <a:solidFill>
              <a:schemeClr val="hlink"/>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a:latin typeface="Arial Narrow" panose="020B0606020202030204" pitchFamily="34" charset="0"/>
              </a:rPr>
              <a:t>Part </a:t>
            </a:r>
          </a:p>
          <a:p>
            <a:pPr>
              <a:spcBef>
                <a:spcPct val="50000"/>
              </a:spcBef>
            </a:pPr>
            <a:r>
              <a:rPr lang="en-GB" altLang="fr-FR" sz="2400" b="1">
                <a:latin typeface="Arial Narrow" panose="020B0606020202030204" pitchFamily="34" charset="0"/>
              </a:rPr>
              <a:t>3.b</a:t>
            </a:r>
          </a:p>
        </p:txBody>
      </p:sp>
      <p:pic>
        <p:nvPicPr>
          <p:cNvPr id="30726" name="Picture 6" descr="IMG_1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5808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1752601" y="228601"/>
            <a:ext cx="4056063" cy="519113"/>
          </a:xfrm>
          <a:prstGeom prst="rect">
            <a:avLst/>
          </a:prstGeom>
          <a:solidFill>
            <a:schemeClr val="accent1">
              <a:lumMod val="75000"/>
            </a:schemeClr>
          </a:solidFill>
          <a:ln>
            <a:noFill/>
          </a:ln>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800" dirty="0">
                <a:latin typeface="+mn-lt"/>
              </a:rPr>
              <a:t>TFD, </a:t>
            </a:r>
            <a:r>
              <a:rPr lang="en-GB" altLang="fr-FR" sz="2800" dirty="0" err="1">
                <a:latin typeface="+mn-lt"/>
              </a:rPr>
              <a:t>Magaria</a:t>
            </a:r>
            <a:r>
              <a:rPr lang="en-GB" altLang="fr-FR" sz="2800" dirty="0">
                <a:latin typeface="+mn-lt"/>
              </a:rPr>
              <a:t>, Niger 2005</a:t>
            </a:r>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15</a:t>
            </a:fld>
            <a:endParaRPr lang="fr-CH"/>
          </a:p>
        </p:txBody>
      </p:sp>
    </p:spTree>
    <p:extLst>
      <p:ext uri="{BB962C8B-B14F-4D97-AF65-F5344CB8AC3E}">
        <p14:creationId xmlns:p14="http://schemas.microsoft.com/office/powerpoint/2010/main" val="20187619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_DSC1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98399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3962400" y="5638801"/>
            <a:ext cx="3962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en-GB" altLang="fr-FR" sz="2400" dirty="0">
                <a:solidFill>
                  <a:srgbClr val="ECAB9E"/>
                </a:solidFill>
                <a:latin typeface="+mn-lt"/>
              </a:rPr>
              <a:t>Large quantities of food</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16</a:t>
            </a:fld>
            <a:endParaRPr lang="fr-CH"/>
          </a:p>
        </p:txBody>
      </p:sp>
    </p:spTree>
    <p:extLst>
      <p:ext uri="{BB962C8B-B14F-4D97-AF65-F5344CB8AC3E}">
        <p14:creationId xmlns:p14="http://schemas.microsoft.com/office/powerpoint/2010/main" val="40248193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5" descr="H:\Photos nut E-learning\Photos pour elearning\Images\30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758" y="727448"/>
            <a:ext cx="8855242" cy="613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
          <p:cNvSpPr>
            <a:spLocks noChangeArrowheads="1"/>
          </p:cNvSpPr>
          <p:nvPr/>
        </p:nvSpPr>
        <p:spPr bwMode="auto">
          <a:xfrm>
            <a:off x="2679529" y="1108494"/>
            <a:ext cx="432310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110000"/>
              </a:lnSpc>
            </a:pPr>
            <a:r>
              <a:rPr lang="en-GB" altLang="fr-FR" sz="3200" dirty="0">
                <a:solidFill>
                  <a:schemeClr val="bg1"/>
                </a:solidFill>
                <a:latin typeface="+mn-lt"/>
              </a:rPr>
              <a:t>Mostly through &lt; 5 years</a:t>
            </a:r>
            <a:endParaRPr lang="en-GB" altLang="fr-FR" sz="3200" u="sng" dirty="0">
              <a:solidFill>
                <a:schemeClr val="bg1"/>
              </a:solidFill>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281081"/>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17</a:t>
            </a:fld>
            <a:endParaRPr lang="fr-CH"/>
          </a:p>
        </p:txBody>
      </p:sp>
    </p:spTree>
    <p:extLst>
      <p:ext uri="{BB962C8B-B14F-4D97-AF65-F5344CB8AC3E}">
        <p14:creationId xmlns:p14="http://schemas.microsoft.com/office/powerpoint/2010/main" val="3366517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6" descr="D:\16 - NUTRITION\16.1 - Photos nutrition\03 Blanket\Distrib\File sa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18</a:t>
            </a:fld>
            <a:endParaRPr lang="fr-CH"/>
          </a:p>
        </p:txBody>
      </p:sp>
    </p:spTree>
    <p:extLst>
      <p:ext uri="{BB962C8B-B14F-4D97-AF65-F5344CB8AC3E}">
        <p14:creationId xmlns:p14="http://schemas.microsoft.com/office/powerpoint/2010/main" val="209878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niger 3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6215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7513320" y="233680"/>
            <a:ext cx="3124200" cy="457200"/>
          </a:xfrm>
          <a:prstGeom prst="rect">
            <a:avLst/>
          </a:prstGeom>
          <a:solidFill>
            <a:srgbClr val="2D4D3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en-GB" altLang="fr-FR" sz="2400" dirty="0">
                <a:solidFill>
                  <a:schemeClr val="bg1"/>
                </a:solidFill>
                <a:latin typeface="+mn-lt"/>
              </a:rPr>
              <a:t>For the entire family</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19</a:t>
            </a:fld>
            <a:endParaRPr lang="fr-CH"/>
          </a:p>
        </p:txBody>
      </p:sp>
    </p:spTree>
    <p:extLst>
      <p:ext uri="{BB962C8B-B14F-4D97-AF65-F5344CB8AC3E}">
        <p14:creationId xmlns:p14="http://schemas.microsoft.com/office/powerpoint/2010/main" val="12149475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911569" y="296908"/>
            <a:ext cx="8713787" cy="1566334"/>
          </a:xfrm>
        </p:spPr>
        <p:txBody>
          <a:bodyPr>
            <a:noAutofit/>
          </a:bodyPr>
          <a:lstStyle/>
          <a:p>
            <a:pPr eaLnBrk="1" fontAlgn="auto" hangingPunct="1">
              <a:spcAft>
                <a:spcPts val="0"/>
              </a:spcAft>
              <a:defRPr/>
            </a:pPr>
            <a:r>
              <a:rPr lang="en-GB" sz="4400" u="sng" dirty="0">
                <a:latin typeface="+mn-lt"/>
              </a:rPr>
              <a:t>Objectives</a:t>
            </a:r>
            <a:br>
              <a:rPr lang="en-GB" sz="4400" dirty="0">
                <a:latin typeface="+mn-lt"/>
              </a:rPr>
            </a:br>
            <a:endParaRPr lang="en-GB" sz="4400" b="1" dirty="0">
              <a:latin typeface="+mn-lt"/>
            </a:endParaRPr>
          </a:p>
        </p:txBody>
      </p:sp>
      <p:sp>
        <p:nvSpPr>
          <p:cNvPr id="11" name="Content Placeholder 3"/>
          <p:cNvSpPr txBox="1">
            <a:spLocks/>
          </p:cNvSpPr>
          <p:nvPr/>
        </p:nvSpPr>
        <p:spPr>
          <a:xfrm>
            <a:off x="1911569" y="2201377"/>
            <a:ext cx="8229600" cy="3443068"/>
          </a:xfrm>
          <a:prstGeom prst="rect">
            <a:avLst/>
          </a:prstGeom>
          <a:noFill/>
          <a:ln>
            <a:miter lim="800000"/>
            <a:headEnd/>
            <a:tailEnd/>
          </a:ln>
          <a:scene3d>
            <a:camera prst="orthographicFront">
              <a:rot lat="0" lon="0" rev="0"/>
            </a:camera>
            <a:lightRig rig="glow" dir="t">
              <a:rot lat="0" lon="0" rev="14100000"/>
            </a:lightRig>
          </a:scene3d>
          <a:sp3d prstMaterial="softEdge">
            <a:bevelT w="127000" prst="artDeco"/>
          </a:sp3d>
          <a:ex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None/>
              <a:defRPr/>
            </a:pPr>
            <a:r>
              <a:rPr lang="en-GB" b="1" dirty="0">
                <a:solidFill>
                  <a:srgbClr val="0000FF"/>
                </a:solidFill>
              </a:rPr>
              <a:t>Be able to</a:t>
            </a:r>
          </a:p>
          <a:p>
            <a:pPr marL="342900" indent="-342900" algn="l">
              <a:buFont typeface="Arial" panose="020B0604020202020204" pitchFamily="34" charset="0"/>
              <a:buChar char="•"/>
              <a:defRPr/>
            </a:pPr>
            <a:r>
              <a:rPr lang="en-GB" dirty="0"/>
              <a:t>explain the concept at the basis of Nutrition-sensitive and Nutrition-specific interventions</a:t>
            </a:r>
            <a:r>
              <a:rPr lang="en-GB" i="1" dirty="0"/>
              <a:t> </a:t>
            </a:r>
          </a:p>
          <a:p>
            <a:pPr marL="342900" indent="-342900" algn="l">
              <a:buFont typeface="Arial" panose="020B0604020202020204" pitchFamily="34" charset="0"/>
              <a:buChar char="•"/>
              <a:defRPr/>
            </a:pPr>
            <a:r>
              <a:rPr lang="en-GB" dirty="0"/>
              <a:t>illustrate ways to address the causes of malnutrition through Nutrition-sensitive interventions</a:t>
            </a:r>
          </a:p>
          <a:p>
            <a:pPr marL="342900" indent="-342900" algn="l">
              <a:buFont typeface="Arial" panose="020B0604020202020204" pitchFamily="34" charset="0"/>
              <a:buChar char="•"/>
              <a:defRPr/>
            </a:pPr>
            <a:r>
              <a:rPr lang="en-GB" dirty="0"/>
              <a:t>illustrate ways to prevent and treat malnutrition through Nutrition-specific interventions</a:t>
            </a:r>
          </a:p>
          <a:p>
            <a:pPr marL="342900" indent="-342900" algn="l">
              <a:buFont typeface="Arial" panose="020B0604020202020204" pitchFamily="34" charset="0"/>
              <a:buChar char="•"/>
              <a:defRPr/>
            </a:pPr>
            <a:r>
              <a:rPr lang="en-GB" dirty="0"/>
              <a:t>describe</a:t>
            </a:r>
            <a:r>
              <a:rPr lang="en-GB" i="1" dirty="0"/>
              <a:t> </a:t>
            </a:r>
            <a:r>
              <a:rPr lang="en-GB" dirty="0"/>
              <a:t>which</a:t>
            </a:r>
            <a:r>
              <a:rPr lang="en-GB" i="1" dirty="0"/>
              <a:t> </a:t>
            </a:r>
            <a:r>
              <a:rPr lang="en-GB" dirty="0"/>
              <a:t>types of food security and nutritional interventions can be implemented in different crisis situations </a:t>
            </a:r>
            <a:r>
              <a:rPr lang="en-GB" sz="2600" dirty="0"/>
              <a:t> </a:t>
            </a:r>
          </a:p>
          <a:p>
            <a:pPr>
              <a:defRPr/>
            </a:pPr>
            <a:endParaRPr lang="en-US" dirty="0">
              <a:solidFill>
                <a:schemeClr val="bg2">
                  <a:lumMod val="75000"/>
                </a:schemeClr>
              </a:solidFill>
            </a:endParaRP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4F227420-E05D-43BA-9DAF-DAB1CA8679FC}" type="slidenum">
              <a:rPr lang="fr-CH" smtClean="0"/>
              <a:t>2</a:t>
            </a:fld>
            <a:endParaRPr lang="fr-CH"/>
          </a:p>
        </p:txBody>
      </p:sp>
    </p:spTree>
    <p:extLst>
      <p:ext uri="{BB962C8B-B14F-4D97-AF65-F5344CB8AC3E}">
        <p14:creationId xmlns:p14="http://schemas.microsoft.com/office/powerpoint/2010/main" val="370990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_DSC20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65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1703388" y="5734050"/>
            <a:ext cx="4670252" cy="707886"/>
          </a:xfrm>
          <a:prstGeom prst="rect">
            <a:avLst/>
          </a:prstGeom>
          <a:solidFill>
            <a:schemeClr val="bg1"/>
          </a:solidFill>
          <a:ln w="9525">
            <a:solidFill>
              <a:schemeClr val="accent1"/>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4000" dirty="0">
                <a:solidFill>
                  <a:srgbClr val="005BA4"/>
                </a:solidFill>
                <a:latin typeface="+mn-lt"/>
              </a:rPr>
              <a:t>And crowd </a:t>
            </a:r>
            <a:r>
              <a:rPr lang="en-GB" altLang="fr-FR" sz="4000" b="1" dirty="0">
                <a:solidFill>
                  <a:srgbClr val="005BA4"/>
                </a:solidFill>
                <a:latin typeface="+mn-lt"/>
              </a:rPr>
              <a:t>control</a:t>
            </a:r>
            <a:r>
              <a:rPr lang="en-GB" altLang="fr-FR" sz="4000" dirty="0">
                <a:solidFill>
                  <a:srgbClr val="005BA4"/>
                </a:solidFill>
                <a:latin typeface="+mn-lt"/>
              </a:rPr>
              <a:t>!</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20</a:t>
            </a:fld>
            <a:endParaRPr lang="fr-CH"/>
          </a:p>
        </p:txBody>
      </p:sp>
    </p:spTree>
    <p:extLst>
      <p:ext uri="{BB962C8B-B14F-4D97-AF65-F5344CB8AC3E}">
        <p14:creationId xmlns:p14="http://schemas.microsoft.com/office/powerpoint/2010/main" val="21199520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026"/>
          <p:cNvSpPr txBox="1">
            <a:spLocks noChangeArrowheads="1"/>
          </p:cNvSpPr>
          <p:nvPr/>
        </p:nvSpPr>
        <p:spPr bwMode="auto">
          <a:xfrm>
            <a:off x="2049145" y="105187"/>
            <a:ext cx="87616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4400" u="sng" dirty="0">
                <a:latin typeface="+mn-lt"/>
              </a:rPr>
              <a:t>Precautions for food Aid Operations</a:t>
            </a:r>
          </a:p>
        </p:txBody>
      </p:sp>
      <p:sp>
        <p:nvSpPr>
          <p:cNvPr id="40963" name="Rectangle 1027"/>
          <p:cNvSpPr>
            <a:spLocks noChangeArrowheads="1"/>
          </p:cNvSpPr>
          <p:nvPr/>
        </p:nvSpPr>
        <p:spPr bwMode="auto">
          <a:xfrm>
            <a:off x="2049145" y="1291322"/>
            <a:ext cx="8713788"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Political challenges</a:t>
            </a:r>
          </a:p>
          <a:p>
            <a:pPr marL="0" lvl="1">
              <a:buFont typeface="Wingdings" panose="05000000000000000000" pitchFamily="2" charset="2"/>
              <a:buChar char="Ø"/>
            </a:pPr>
            <a:r>
              <a:rPr lang="en-US" altLang="fr-FR" sz="2000" dirty="0">
                <a:latin typeface="+mn-lt"/>
                <a:cs typeface="Times New Roman" panose="02020603050405020304" pitchFamily="18" charset="0"/>
              </a:rPr>
              <a:t>A tool for manipulation or for controlling people</a:t>
            </a:r>
          </a:p>
          <a:p>
            <a:pPr marL="0" lvl="1">
              <a:buFont typeface="Wingdings" panose="05000000000000000000" pitchFamily="2" charset="2"/>
              <a:buChar char="Ø"/>
            </a:pPr>
            <a:r>
              <a:rPr lang="en-US" altLang="fr-FR" sz="2000" dirty="0">
                <a:latin typeface="+mn-lt"/>
                <a:cs typeface="Times New Roman" panose="02020603050405020304" pitchFamily="18" charset="0"/>
              </a:rPr>
              <a:t>should be efficient, impartial, equitable, transparent &amp; accountable</a:t>
            </a:r>
            <a:endParaRPr lang="en-GB" altLang="fr-FR" sz="2000" dirty="0">
              <a:latin typeface="+mn-lt"/>
            </a:endParaRPr>
          </a:p>
          <a:p>
            <a:r>
              <a:rPr lang="en-GB" altLang="fr-FR" sz="2400" b="1" dirty="0">
                <a:latin typeface="+mn-lt"/>
              </a:rPr>
              <a:t> </a:t>
            </a:r>
          </a:p>
          <a:p>
            <a:r>
              <a:rPr lang="en-GB" altLang="fr-FR" sz="2400" b="1" dirty="0">
                <a:latin typeface="+mn-lt"/>
              </a:rPr>
              <a:t>Financial challenges</a:t>
            </a:r>
          </a:p>
          <a:p>
            <a:pPr marL="342900" indent="-342900">
              <a:buFont typeface="Wingdings" panose="05000000000000000000" pitchFamily="2" charset="2"/>
              <a:buChar char="Ø"/>
            </a:pPr>
            <a:r>
              <a:rPr lang="en-GB" altLang="fr-FR" sz="2000" dirty="0">
                <a:latin typeface="+mn-lt"/>
              </a:rPr>
              <a:t>Food aid is extremely expensive</a:t>
            </a:r>
          </a:p>
          <a:p>
            <a:pPr marL="342900" indent="-342900">
              <a:buFont typeface="Wingdings" panose="05000000000000000000" pitchFamily="2" charset="2"/>
              <a:buChar char="Ø"/>
            </a:pPr>
            <a:r>
              <a:rPr lang="en-GB" altLang="fr-FR" sz="2000" dirty="0">
                <a:latin typeface="+mn-lt"/>
              </a:rPr>
              <a:t>An in-depth Analysis of the situation permits to develop a range of arguments to donors</a:t>
            </a:r>
          </a:p>
          <a:p>
            <a:endParaRPr lang="en-GB" altLang="fr-FR" b="1" u="sng" dirty="0">
              <a:latin typeface="+mn-lt"/>
            </a:endParaRPr>
          </a:p>
          <a:p>
            <a:r>
              <a:rPr lang="en-GB" altLang="fr-FR" sz="2400" b="1" dirty="0">
                <a:latin typeface="+mn-lt"/>
              </a:rPr>
              <a:t>Logistical challenges</a:t>
            </a:r>
          </a:p>
          <a:p>
            <a:pPr marL="342900" indent="-342900">
              <a:buFont typeface="Wingdings" panose="05000000000000000000" pitchFamily="2" charset="2"/>
              <a:buChar char="Ø"/>
            </a:pPr>
            <a:r>
              <a:rPr lang="en-GB" altLang="fr-FR" sz="2000" dirty="0">
                <a:latin typeface="+mn-lt"/>
              </a:rPr>
              <a:t>Food aid is a high priority in emergency settings to save life</a:t>
            </a:r>
          </a:p>
          <a:p>
            <a:pPr marL="342900" indent="-342900">
              <a:buFont typeface="Wingdings" panose="05000000000000000000" pitchFamily="2" charset="2"/>
              <a:buChar char="Ø"/>
            </a:pPr>
            <a:r>
              <a:rPr lang="en-GB" altLang="fr-FR" sz="2000" dirty="0">
                <a:latin typeface="+mn-lt"/>
              </a:rPr>
              <a:t>should arrive (</a:t>
            </a:r>
            <a:r>
              <a:rPr lang="en-US" altLang="fr-FR" sz="2000" dirty="0">
                <a:latin typeface="+mn-lt"/>
                <a:cs typeface="Times New Roman" panose="02020603050405020304" pitchFamily="18" charset="0"/>
              </a:rPr>
              <a:t>procurement&amp;, transportation) </a:t>
            </a:r>
            <a:r>
              <a:rPr lang="en-GB" altLang="fr-FR" sz="2000" dirty="0">
                <a:latin typeface="+mn-lt"/>
              </a:rPr>
              <a:t>and be distributed quickly</a:t>
            </a:r>
          </a:p>
          <a:p>
            <a:r>
              <a:rPr lang="en-GB" altLang="fr-FR" sz="1500" b="1" dirty="0">
                <a:latin typeface="+mn-lt"/>
              </a:rPr>
              <a:t> </a:t>
            </a:r>
          </a:p>
          <a:p>
            <a:r>
              <a:rPr lang="en-GB" altLang="fr-FR" sz="2400" b="1" u="sng" dirty="0">
                <a:latin typeface="+mn-lt"/>
              </a:rPr>
              <a:t>Human challenges</a:t>
            </a:r>
          </a:p>
          <a:p>
            <a:pPr marL="342900" indent="-342900">
              <a:buFont typeface="Wingdings" panose="05000000000000000000" pitchFamily="2" charset="2"/>
              <a:buChar char="Ø"/>
            </a:pPr>
            <a:r>
              <a:rPr lang="en-GB" altLang="fr-FR" sz="2000" dirty="0">
                <a:latin typeface="+mn-lt"/>
              </a:rPr>
              <a:t>To be able to set up the operations (means)</a:t>
            </a:r>
          </a:p>
          <a:p>
            <a:pPr marL="342900" indent="-342900">
              <a:buFont typeface="Wingdings" panose="05000000000000000000" pitchFamily="2" charset="2"/>
              <a:buChar char="Ø"/>
            </a:pPr>
            <a:r>
              <a:rPr lang="en-GB" altLang="fr-FR" sz="2000" dirty="0">
                <a:latin typeface="+mn-lt"/>
              </a:rPr>
              <a:t>To communicate with government, leaders, partners, donors, families…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21</a:t>
            </a:fld>
            <a:endParaRPr lang="fr-CH"/>
          </a:p>
        </p:txBody>
      </p:sp>
    </p:spTree>
    <p:extLst>
      <p:ext uri="{BB962C8B-B14F-4D97-AF65-F5344CB8AC3E}">
        <p14:creationId xmlns:p14="http://schemas.microsoft.com/office/powerpoint/2010/main" val="13578132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43011"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43012"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43013" name="Text Box 5"/>
          <p:cNvSpPr txBox="1">
            <a:spLocks noChangeArrowheads="1"/>
          </p:cNvSpPr>
          <p:nvPr/>
        </p:nvSpPr>
        <p:spPr bwMode="auto">
          <a:xfrm>
            <a:off x="5640388" y="3338146"/>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fr-FR" sz="2400" b="1" dirty="0">
                <a:solidFill>
                  <a:schemeClr val="bg2"/>
                </a:solidFill>
                <a:latin typeface="+mn-lt"/>
              </a:rPr>
              <a:t>General</a:t>
            </a:r>
          </a:p>
          <a:p>
            <a:r>
              <a:rPr lang="en-US" altLang="fr-FR" sz="2400" b="1" dirty="0">
                <a:solidFill>
                  <a:schemeClr val="bg2"/>
                </a:solidFill>
                <a:latin typeface="+mn-lt"/>
              </a:rPr>
              <a:t> population</a:t>
            </a:r>
          </a:p>
        </p:txBody>
      </p:sp>
      <p:sp>
        <p:nvSpPr>
          <p:cNvPr id="43014" name="Text Box 6"/>
          <p:cNvSpPr txBox="1">
            <a:spLocks noChangeArrowheads="1"/>
          </p:cNvSpPr>
          <p:nvPr/>
        </p:nvSpPr>
        <p:spPr bwMode="auto">
          <a:xfrm>
            <a:off x="5593557" y="4227236"/>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At</a:t>
            </a:r>
            <a:r>
              <a:rPr lang="fr-FR" altLang="fr-FR" sz="2400" b="1" dirty="0">
                <a:solidFill>
                  <a:schemeClr val="bg2"/>
                </a:solidFill>
                <a:latin typeface="+mn-lt"/>
              </a:rPr>
              <a:t> </a:t>
            </a:r>
            <a:r>
              <a:rPr lang="en-GB" altLang="fr-FR" sz="2400" b="1" dirty="0">
                <a:solidFill>
                  <a:schemeClr val="bg2"/>
                </a:solidFill>
                <a:latin typeface="+mn-lt"/>
              </a:rPr>
              <a:t>Risk</a:t>
            </a:r>
          </a:p>
        </p:txBody>
      </p:sp>
      <p:sp>
        <p:nvSpPr>
          <p:cNvPr id="43015"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Malnourished</a:t>
            </a:r>
          </a:p>
        </p:txBody>
      </p:sp>
      <p:sp>
        <p:nvSpPr>
          <p:cNvPr id="43016"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solidFill>
                  <a:srgbClr val="FF0000"/>
                </a:solidFill>
                <a:latin typeface="+mn-lt"/>
              </a:rPr>
              <a:t>2. Nutrition Programmes</a:t>
            </a:r>
            <a:endParaRPr lang="en-GB" altLang="fr-FR" sz="2400" dirty="0">
              <a:solidFill>
                <a:srgbClr val="FF0000"/>
              </a:solidFill>
              <a:latin typeface="+mn-lt"/>
            </a:endParaRPr>
          </a:p>
        </p:txBody>
      </p:sp>
      <p:sp>
        <p:nvSpPr>
          <p:cNvPr id="43017" name="Rectangle 15"/>
          <p:cNvSpPr>
            <a:spLocks noChangeArrowheads="1"/>
          </p:cNvSpPr>
          <p:nvPr/>
        </p:nvSpPr>
        <p:spPr bwMode="auto">
          <a:xfrm>
            <a:off x="1720850" y="193676"/>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latin typeface="+mn-lt"/>
              </a:rPr>
              <a:t>1. Relief Programmes</a:t>
            </a:r>
          </a:p>
        </p:txBody>
      </p:sp>
      <p:sp>
        <p:nvSpPr>
          <p:cNvPr id="43018"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General Food Distribution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43020"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Targeted  Food Distribution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14" name="Text Box 9"/>
          <p:cNvSpPr txBox="1">
            <a:spLocks noChangeArrowheads="1"/>
          </p:cNvSpPr>
          <p:nvPr/>
        </p:nvSpPr>
        <p:spPr bwMode="auto">
          <a:xfrm>
            <a:off x="1708151" y="1497013"/>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Cash Transfer programmes</a:t>
            </a:r>
          </a:p>
        </p:txBody>
      </p:sp>
      <p:sp>
        <p:nvSpPr>
          <p:cNvPr id="43023"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E882E"/>
                </a:solidFill>
                <a:latin typeface="+mn-lt"/>
              </a:rPr>
              <a:t>4. Nutrition for sick patients</a:t>
            </a:r>
          </a:p>
        </p:txBody>
      </p:sp>
      <p:sp>
        <p:nvSpPr>
          <p:cNvPr id="43024"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000FF"/>
                </a:solidFill>
                <a:latin typeface="+mn-lt"/>
              </a:rPr>
              <a:t>3. Preventive Programmes</a:t>
            </a:r>
          </a:p>
        </p:txBody>
      </p:sp>
      <p:sp>
        <p:nvSpPr>
          <p:cNvPr id="19" name="Rectangle 1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0" name="TextBox 1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22</a:t>
            </a:fld>
            <a:endParaRPr lang="fr-CH"/>
          </a:p>
        </p:txBody>
      </p:sp>
    </p:spTree>
    <p:extLst>
      <p:ext uri="{BB962C8B-B14F-4D97-AF65-F5344CB8AC3E}">
        <p14:creationId xmlns:p14="http://schemas.microsoft.com/office/powerpoint/2010/main" val="13905220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2763633" y="213360"/>
            <a:ext cx="8509000" cy="898525"/>
          </a:xfrm>
        </p:spPr>
        <p:txBody>
          <a:bodyPr anchor="b">
            <a:noAutofit/>
          </a:bodyPr>
          <a:lstStyle/>
          <a:p>
            <a:pPr>
              <a:defRPr/>
            </a:pPr>
            <a:r>
              <a:rPr lang="en-US" altLang="fr-FR" u="sng" dirty="0">
                <a:solidFill>
                  <a:schemeClr val="tx2">
                    <a:lumMod val="75000"/>
                  </a:schemeClr>
                </a:solidFill>
                <a:latin typeface="+mn-lt"/>
              </a:rPr>
              <a:t>New approaches for GFD</a:t>
            </a:r>
            <a:endParaRPr lang="en-GB" altLang="fr-FR" u="sng" dirty="0">
              <a:solidFill>
                <a:schemeClr val="tx2">
                  <a:lumMod val="75000"/>
                </a:schemeClr>
              </a:solidFill>
              <a:latin typeface="+mn-lt"/>
            </a:endParaRPr>
          </a:p>
        </p:txBody>
      </p:sp>
      <p:sp>
        <p:nvSpPr>
          <p:cNvPr id="251907" name="Rectangle 3" descr="Rectangle: Click to edit Master text styles&#10;Second level&#10;Third level&#10;Fourth level&#10;Fifth level"/>
          <p:cNvSpPr>
            <a:spLocks noGrp="1" noChangeArrowheads="1"/>
          </p:cNvSpPr>
          <p:nvPr>
            <p:ph type="body" idx="4294967295"/>
          </p:nvPr>
        </p:nvSpPr>
        <p:spPr>
          <a:xfrm>
            <a:off x="2763633" y="1714500"/>
            <a:ext cx="6644527" cy="4824412"/>
          </a:xfrm>
        </p:spPr>
        <p:txBody>
          <a:bodyPr rtlCol="0">
            <a:normAutofit/>
          </a:bodyPr>
          <a:lstStyle/>
          <a:p>
            <a:pPr marL="0" indent="0" fontAlgn="auto">
              <a:buNone/>
              <a:defRPr/>
            </a:pPr>
            <a:r>
              <a:rPr lang="en-US" altLang="fr-FR" b="1" dirty="0">
                <a:solidFill>
                  <a:schemeClr val="tx2">
                    <a:lumMod val="75000"/>
                  </a:schemeClr>
                </a:solidFill>
              </a:rPr>
              <a:t>Distribution of food vouchers or cash</a:t>
            </a:r>
          </a:p>
          <a:p>
            <a:pPr lvl="1"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 Favors the local economy </a:t>
            </a:r>
          </a:p>
          <a:p>
            <a:pPr lvl="1"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 Families consume food they like</a:t>
            </a:r>
          </a:p>
          <a:p>
            <a:pPr lvl="1"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 Easier for the logistics</a:t>
            </a:r>
          </a:p>
          <a:p>
            <a:pPr fontAlgn="auto">
              <a:buFontTx/>
              <a:buNone/>
              <a:defRPr/>
            </a:pPr>
            <a:endParaRPr lang="en-US" altLang="fr-FR" dirty="0">
              <a:solidFill>
                <a:schemeClr val="tx2">
                  <a:lumMod val="75000"/>
                </a:schemeClr>
              </a:solidFill>
              <a:sym typeface="Wingdings" panose="05000000000000000000" pitchFamily="2" charset="2"/>
            </a:endParaRPr>
          </a:p>
          <a:p>
            <a:pPr fontAlgn="auto">
              <a:buFontTx/>
              <a:buNone/>
              <a:defRPr/>
            </a:pPr>
            <a:r>
              <a:rPr lang="en-US" altLang="fr-FR" b="1" dirty="0">
                <a:solidFill>
                  <a:schemeClr val="tx2">
                    <a:lumMod val="75000"/>
                  </a:schemeClr>
                </a:solidFill>
                <a:sym typeface="Wingdings" panose="05000000000000000000" pitchFamily="2" charset="2"/>
              </a:rPr>
              <a:t>But:</a:t>
            </a:r>
            <a:r>
              <a:rPr lang="en-US" altLang="fr-FR" dirty="0">
                <a:solidFill>
                  <a:schemeClr val="tx2">
                    <a:lumMod val="75000"/>
                  </a:schemeClr>
                </a:solidFill>
                <a:sym typeface="Wingdings" panose="05000000000000000000" pitchFamily="2" charset="2"/>
              </a:rPr>
              <a:t> </a:t>
            </a:r>
          </a:p>
          <a:p>
            <a:pPr lvl="1"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Security issues</a:t>
            </a:r>
          </a:p>
          <a:p>
            <a:pPr lvl="1"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Money not spend on food</a:t>
            </a:r>
          </a:p>
          <a:p>
            <a:pPr lvl="1"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May cause food prices to increase </a:t>
            </a:r>
          </a:p>
          <a:p>
            <a:pPr fontAlgn="auto">
              <a:buFont typeface="Wingdings" panose="05000000000000000000" pitchFamily="2" charset="2"/>
              <a:buChar char="à"/>
              <a:defRPr/>
            </a:pPr>
            <a:endParaRPr lang="en-GB" altLang="fr-FR" dirty="0">
              <a:solidFill>
                <a:schemeClr val="bg2">
                  <a:lumMod val="75000"/>
                </a:schemeClr>
              </a:solidFill>
            </a:endParaRP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23</a:t>
            </a:fld>
            <a:endParaRPr lang="fr-CH"/>
          </a:p>
        </p:txBody>
      </p:sp>
    </p:spTree>
    <p:extLst>
      <p:ext uri="{BB962C8B-B14F-4D97-AF65-F5344CB8AC3E}">
        <p14:creationId xmlns:p14="http://schemas.microsoft.com/office/powerpoint/2010/main" val="30052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90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90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190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9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31950" y="264161"/>
            <a:ext cx="7988300" cy="1079500"/>
          </a:xfrm>
        </p:spPr>
        <p:txBody>
          <a:bodyPr>
            <a:normAutofit/>
          </a:bodyPr>
          <a:lstStyle/>
          <a:p>
            <a:pPr>
              <a:defRPr/>
            </a:pPr>
            <a:r>
              <a:rPr lang="en-GB" altLang="fr-FR" u="sng" dirty="0">
                <a:latin typeface="+mn-lt"/>
              </a:rPr>
              <a:t>Cash transfers</a:t>
            </a:r>
          </a:p>
        </p:txBody>
      </p:sp>
      <p:sp>
        <p:nvSpPr>
          <p:cNvPr id="24579" name="Rectangle 3" descr="Rectangle: Click to edit Master text styles&#10;Second level&#10;Third level&#10;Fourth level&#10;Fifth level"/>
          <p:cNvSpPr>
            <a:spLocks noGrp="1" noChangeArrowheads="1"/>
          </p:cNvSpPr>
          <p:nvPr>
            <p:ph idx="1"/>
          </p:nvPr>
        </p:nvSpPr>
        <p:spPr>
          <a:xfrm>
            <a:off x="1631950" y="1703982"/>
            <a:ext cx="5759450" cy="4824412"/>
          </a:xfrm>
          <a:ln>
            <a:solidFill>
              <a:schemeClr val="tx1"/>
            </a:solidFill>
          </a:ln>
        </p:spPr>
        <p:txBody>
          <a:bodyPr rtlCol="0">
            <a:normAutofit fontScale="92500" lnSpcReduction="10000"/>
          </a:bodyPr>
          <a:lstStyle/>
          <a:p>
            <a:pPr fontAlgn="auto">
              <a:buFont typeface="Wingdings" panose="05000000000000000000" pitchFamily="2" charset="2"/>
              <a:buChar char="Ø"/>
              <a:defRPr/>
            </a:pPr>
            <a:r>
              <a:rPr lang="en-US" altLang="fr-FR" dirty="0">
                <a:solidFill>
                  <a:schemeClr val="tx2">
                    <a:lumMod val="75000"/>
                  </a:schemeClr>
                </a:solidFill>
                <a:sym typeface="Wingdings" panose="05000000000000000000" pitchFamily="2" charset="2"/>
              </a:rPr>
              <a:t> Dignity in decision</a:t>
            </a:r>
          </a:p>
          <a:p>
            <a:pPr fontAlgn="auto">
              <a:buFont typeface="Wingdings" panose="05000000000000000000" pitchFamily="2" charset="2"/>
              <a:buChar char="Ø"/>
              <a:defRPr/>
            </a:pPr>
            <a:r>
              <a:rPr lang="en-US" altLang="fr-FR" dirty="0">
                <a:solidFill>
                  <a:schemeClr val="tx2">
                    <a:lumMod val="75000"/>
                  </a:schemeClr>
                </a:solidFill>
                <a:sym typeface="Wingdings" panose="05000000000000000000" pitchFamily="2" charset="2"/>
              </a:rPr>
              <a:t> Choice and diversity</a:t>
            </a:r>
          </a:p>
          <a:p>
            <a:pPr fontAlgn="auto">
              <a:buFont typeface="Wingdings" panose="05000000000000000000" pitchFamily="2" charset="2"/>
              <a:buChar char="Ø"/>
              <a:defRPr/>
            </a:pPr>
            <a:r>
              <a:rPr lang="en-US" altLang="fr-FR" dirty="0">
                <a:solidFill>
                  <a:schemeClr val="tx2">
                    <a:lumMod val="75000"/>
                  </a:schemeClr>
                </a:solidFill>
                <a:sym typeface="Wingdings" panose="05000000000000000000" pitchFamily="2" charset="2"/>
              </a:rPr>
              <a:t> Supports the local economy </a:t>
            </a:r>
          </a:p>
          <a:p>
            <a:pPr fontAlgn="auto">
              <a:buFont typeface="Wingdings" panose="05000000000000000000" pitchFamily="2" charset="2"/>
              <a:buChar char="Ø"/>
              <a:defRPr/>
            </a:pPr>
            <a:r>
              <a:rPr lang="en-US" altLang="fr-FR" dirty="0">
                <a:solidFill>
                  <a:schemeClr val="tx2">
                    <a:lumMod val="75000"/>
                  </a:schemeClr>
                </a:solidFill>
                <a:sym typeface="Wingdings" panose="05000000000000000000" pitchFamily="2" charset="2"/>
              </a:rPr>
              <a:t> Easier logistically – often faster</a:t>
            </a:r>
          </a:p>
          <a:p>
            <a:pPr marL="0" indent="0">
              <a:buNone/>
              <a:defRPr/>
            </a:pPr>
            <a:endParaRPr lang="en-US" altLang="fr-FR" i="1" dirty="0">
              <a:solidFill>
                <a:schemeClr val="tx2">
                  <a:lumMod val="75000"/>
                </a:schemeClr>
              </a:solidFill>
              <a:sym typeface="Wingdings" panose="05000000000000000000" pitchFamily="2" charset="2"/>
            </a:endParaRPr>
          </a:p>
          <a:p>
            <a:pPr marL="0" indent="0">
              <a:buNone/>
              <a:defRPr/>
            </a:pPr>
            <a:r>
              <a:rPr lang="en-US" altLang="fr-FR" b="1" i="1" dirty="0">
                <a:solidFill>
                  <a:schemeClr val="tx2">
                    <a:lumMod val="75000"/>
                  </a:schemeClr>
                </a:solidFill>
                <a:sym typeface="Wingdings" panose="05000000000000000000" pitchFamily="2" charset="2"/>
              </a:rPr>
              <a:t>But… </a:t>
            </a:r>
          </a:p>
          <a:p>
            <a:pPr fontAlgn="auto">
              <a:buFont typeface="Wingdings" panose="05000000000000000000" pitchFamily="2" charset="2"/>
              <a:buChar char="Ø"/>
              <a:defRPr/>
            </a:pPr>
            <a:r>
              <a:rPr lang="en-US" altLang="fr-FR" dirty="0">
                <a:solidFill>
                  <a:schemeClr val="tx2">
                    <a:lumMod val="75000"/>
                  </a:schemeClr>
                </a:solidFill>
                <a:sym typeface="Wingdings" panose="05000000000000000000" pitchFamily="2" charset="2"/>
              </a:rPr>
              <a:t> May not be spent on food</a:t>
            </a:r>
          </a:p>
          <a:p>
            <a:pPr fontAlgn="auto">
              <a:buFont typeface="Wingdings" panose="05000000000000000000" pitchFamily="2" charset="2"/>
              <a:buChar char="Ø"/>
              <a:defRPr/>
            </a:pPr>
            <a:r>
              <a:rPr lang="en-US" altLang="fr-FR" dirty="0">
                <a:solidFill>
                  <a:schemeClr val="tx2">
                    <a:lumMod val="75000"/>
                  </a:schemeClr>
                </a:solidFill>
                <a:sym typeface="Wingdings" panose="05000000000000000000" pitchFamily="2" charset="2"/>
              </a:rPr>
              <a:t> Markets / minimum security requirements</a:t>
            </a:r>
          </a:p>
          <a:p>
            <a:pPr marL="0" indent="0">
              <a:buNone/>
              <a:defRPr/>
            </a:pPr>
            <a:endParaRPr lang="en-US" altLang="fr-FR" sz="1600" dirty="0">
              <a:solidFill>
                <a:srgbClr val="0070C0"/>
              </a:solidFill>
            </a:endParaRPr>
          </a:p>
          <a:p>
            <a:pPr marL="0" indent="0">
              <a:buNone/>
              <a:defRPr/>
            </a:pPr>
            <a:r>
              <a:rPr lang="en-US" altLang="fr-FR" sz="1600" dirty="0">
                <a:solidFill>
                  <a:schemeClr val="accent1">
                    <a:lumMod val="60000"/>
                    <a:lumOff val="40000"/>
                  </a:schemeClr>
                </a:solidFill>
              </a:rPr>
              <a:t>CALP video: </a:t>
            </a:r>
            <a:r>
              <a:rPr lang="en-US" altLang="fr-FR" sz="1600" dirty="0">
                <a:solidFill>
                  <a:schemeClr val="accent1">
                    <a:lumMod val="60000"/>
                    <a:lumOff val="40000"/>
                  </a:schemeClr>
                </a:solidFill>
                <a:hlinkClick r:id="rId3"/>
              </a:rPr>
              <a:t>https://www.youtube.com/watch?v=ZNUQ36xH9II</a:t>
            </a:r>
            <a:br>
              <a:rPr lang="en-GB" altLang="fr-FR" dirty="0">
                <a:solidFill>
                  <a:schemeClr val="accent1">
                    <a:lumMod val="60000"/>
                    <a:lumOff val="40000"/>
                  </a:schemeClr>
                </a:solidFill>
              </a:rPr>
            </a:br>
            <a:endParaRPr lang="en-US" altLang="fr-FR" dirty="0">
              <a:solidFill>
                <a:schemeClr val="accent1">
                  <a:lumMod val="60000"/>
                  <a:lumOff val="40000"/>
                </a:schemeClr>
              </a:solidFill>
              <a:sym typeface="Wingdings" panose="05000000000000000000" pitchFamily="2" charset="2"/>
            </a:endParaRPr>
          </a:p>
        </p:txBody>
      </p:sp>
      <p:pic>
        <p:nvPicPr>
          <p:cNvPr id="460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7888" y="1724343"/>
            <a:ext cx="3215674" cy="203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97888" y="4116188"/>
            <a:ext cx="3215674" cy="19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0" name="TextBox 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24</a:t>
            </a:fld>
            <a:endParaRPr lang="fr-CH"/>
          </a:p>
        </p:txBody>
      </p:sp>
    </p:spTree>
    <p:extLst>
      <p:ext uri="{BB962C8B-B14F-4D97-AF65-F5344CB8AC3E}">
        <p14:creationId xmlns:p14="http://schemas.microsoft.com/office/powerpoint/2010/main" val="262492387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585097" y="147161"/>
            <a:ext cx="4541520" cy="1079500"/>
          </a:xfrm>
        </p:spPr>
        <p:txBody>
          <a:bodyPr>
            <a:normAutofit/>
          </a:bodyPr>
          <a:lstStyle/>
          <a:p>
            <a:pPr>
              <a:defRPr/>
            </a:pPr>
            <a:r>
              <a:rPr lang="en-GB" altLang="fr-FR" u="sng" dirty="0">
                <a:latin typeface="+mn-lt"/>
              </a:rPr>
              <a:t>Vouchers</a:t>
            </a:r>
          </a:p>
        </p:txBody>
      </p:sp>
      <p:sp>
        <p:nvSpPr>
          <p:cNvPr id="24579" name="Rectangle 3" descr="Rectangle: Click to edit Master text styles&#10;Second level&#10;Third level&#10;Fourth level&#10;Fifth level"/>
          <p:cNvSpPr>
            <a:spLocks noGrp="1" noChangeArrowheads="1"/>
          </p:cNvSpPr>
          <p:nvPr>
            <p:ph idx="1"/>
          </p:nvPr>
        </p:nvSpPr>
        <p:spPr>
          <a:xfrm>
            <a:off x="1666240" y="1277937"/>
            <a:ext cx="4541520" cy="5183823"/>
          </a:xfrm>
          <a:ln>
            <a:solidFill>
              <a:schemeClr val="accent1"/>
            </a:solidFill>
          </a:ln>
        </p:spPr>
        <p:txBody>
          <a:bodyPr rtlCol="0">
            <a:normAutofit/>
          </a:bodyPr>
          <a:lstStyle/>
          <a:p>
            <a:pPr>
              <a:buFont typeface="Wingdings" panose="05000000000000000000" pitchFamily="2" charset="2"/>
              <a:buChar char="Ø"/>
              <a:defRPr/>
            </a:pPr>
            <a:r>
              <a:rPr lang="en-US" altLang="fr-FR" b="1" dirty="0">
                <a:solidFill>
                  <a:schemeClr val="tx2">
                    <a:lumMod val="75000"/>
                  </a:schemeClr>
                </a:solidFill>
              </a:rPr>
              <a:t>Value vouchers</a:t>
            </a:r>
          </a:p>
          <a:p>
            <a:pPr lvl="1">
              <a:defRPr/>
            </a:pPr>
            <a:r>
              <a:rPr lang="en-US" altLang="fr-FR" i="1" dirty="0">
                <a:solidFill>
                  <a:schemeClr val="tx2">
                    <a:lumMod val="75000"/>
                  </a:schemeClr>
                </a:solidFill>
              </a:rPr>
              <a:t>specific value – can buy any items sold by specified trader</a:t>
            </a:r>
          </a:p>
          <a:p>
            <a:pPr>
              <a:buFont typeface="Wingdings" panose="05000000000000000000" pitchFamily="2" charset="2"/>
              <a:buChar char="Ø"/>
              <a:defRPr/>
            </a:pPr>
            <a:r>
              <a:rPr lang="en-US" altLang="fr-FR" b="1" dirty="0">
                <a:solidFill>
                  <a:schemeClr val="tx2">
                    <a:lumMod val="75000"/>
                  </a:schemeClr>
                </a:solidFill>
              </a:rPr>
              <a:t>Commodity vouchers</a:t>
            </a:r>
          </a:p>
          <a:p>
            <a:pPr lvl="1">
              <a:defRPr/>
            </a:pPr>
            <a:r>
              <a:rPr lang="en-US" altLang="fr-FR" i="1" dirty="0">
                <a:solidFill>
                  <a:schemeClr val="tx2">
                    <a:lumMod val="75000"/>
                  </a:schemeClr>
                </a:solidFill>
              </a:rPr>
              <a:t>restricted to specific commodities sold by specified trader</a:t>
            </a:r>
          </a:p>
          <a:p>
            <a:pPr fontAlgn="auto">
              <a:buFont typeface="Wingdings" panose="05000000000000000000" pitchFamily="2" charset="2"/>
              <a:buChar char="Ø"/>
              <a:defRPr/>
            </a:pPr>
            <a:r>
              <a:rPr lang="en-US" altLang="fr-FR" sz="2600" dirty="0">
                <a:solidFill>
                  <a:schemeClr val="tx2">
                    <a:lumMod val="75000"/>
                  </a:schemeClr>
                </a:solidFill>
                <a:sym typeface="Wingdings" panose="05000000000000000000" pitchFamily="2" charset="2"/>
              </a:rPr>
              <a:t> </a:t>
            </a:r>
            <a:r>
              <a:rPr lang="en-US" altLang="fr-FR" b="1" dirty="0">
                <a:solidFill>
                  <a:schemeClr val="tx2">
                    <a:lumMod val="75000"/>
                  </a:schemeClr>
                </a:solidFill>
                <a:sym typeface="Wingdings" panose="05000000000000000000" pitchFamily="2" charset="2"/>
              </a:rPr>
              <a:t>Supports the local economy </a:t>
            </a:r>
          </a:p>
          <a:p>
            <a:pPr fontAlgn="auto">
              <a:buFont typeface="Wingdings" panose="05000000000000000000" pitchFamily="2" charset="2"/>
              <a:buChar char="Ø"/>
              <a:defRPr/>
            </a:pPr>
            <a:r>
              <a:rPr lang="en-US" altLang="fr-FR" sz="3400" dirty="0">
                <a:solidFill>
                  <a:schemeClr val="tx2">
                    <a:lumMod val="75000"/>
                  </a:schemeClr>
                </a:solidFill>
                <a:sym typeface="Wingdings" panose="05000000000000000000" pitchFamily="2" charset="2"/>
              </a:rPr>
              <a:t> </a:t>
            </a:r>
            <a:r>
              <a:rPr lang="en-US" altLang="fr-FR" b="1" dirty="0">
                <a:solidFill>
                  <a:schemeClr val="tx2">
                    <a:lumMod val="75000"/>
                  </a:schemeClr>
                </a:solidFill>
                <a:sym typeface="Wingdings" panose="05000000000000000000" pitchFamily="2" charset="2"/>
              </a:rPr>
              <a:t>Some choice</a:t>
            </a:r>
            <a:r>
              <a:rPr lang="en-US" altLang="fr-FR" dirty="0">
                <a:solidFill>
                  <a:schemeClr val="tx2">
                    <a:lumMod val="75000"/>
                  </a:schemeClr>
                </a:solidFill>
                <a:sym typeface="Wingdings" panose="05000000000000000000" pitchFamily="2" charset="2"/>
              </a:rPr>
              <a:t>, </a:t>
            </a:r>
            <a:r>
              <a:rPr lang="en-US" altLang="fr-FR" b="1" dirty="0">
                <a:solidFill>
                  <a:schemeClr val="tx2">
                    <a:lumMod val="75000"/>
                  </a:schemeClr>
                </a:solidFill>
                <a:sym typeface="Wingdings" panose="05000000000000000000" pitchFamily="2" charset="2"/>
              </a:rPr>
              <a:t>but</a:t>
            </a:r>
            <a:r>
              <a:rPr lang="en-US" altLang="fr-FR" dirty="0">
                <a:solidFill>
                  <a:schemeClr val="tx2">
                    <a:lumMod val="75000"/>
                  </a:schemeClr>
                </a:solidFill>
                <a:sym typeface="Wingdings" panose="05000000000000000000" pitchFamily="2" charset="2"/>
              </a:rPr>
              <a:t> restrictions mean can be targeted </a:t>
            </a:r>
            <a:r>
              <a:rPr lang="en-US" altLang="fr-FR" u="sng" dirty="0">
                <a:solidFill>
                  <a:schemeClr val="tx2">
                    <a:lumMod val="75000"/>
                  </a:schemeClr>
                </a:solidFill>
                <a:sym typeface="Wingdings" panose="05000000000000000000" pitchFamily="2" charset="2"/>
              </a:rPr>
              <a:t>only</a:t>
            </a:r>
            <a:r>
              <a:rPr lang="en-US" altLang="fr-FR" dirty="0">
                <a:solidFill>
                  <a:schemeClr val="tx2">
                    <a:lumMod val="75000"/>
                  </a:schemeClr>
                </a:solidFill>
                <a:sym typeface="Wingdings" panose="05000000000000000000" pitchFamily="2" charset="2"/>
              </a:rPr>
              <a:t> for food items</a:t>
            </a: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25</a:t>
            </a:fld>
            <a:endParaRPr lang="fr-CH"/>
          </a:p>
        </p:txBody>
      </p:sp>
      <p:sp>
        <p:nvSpPr>
          <p:cNvPr id="4" name="TextBox 3"/>
          <p:cNvSpPr txBox="1"/>
          <p:nvPr/>
        </p:nvSpPr>
        <p:spPr>
          <a:xfrm>
            <a:off x="7245350" y="1951672"/>
            <a:ext cx="4033520" cy="2954655"/>
          </a:xfrm>
          <a:prstGeom prst="rect">
            <a:avLst/>
          </a:prstGeom>
          <a:noFill/>
          <a:ln>
            <a:solidFill>
              <a:srgbClr val="0070C0"/>
            </a:solidFill>
          </a:ln>
        </p:spPr>
        <p:txBody>
          <a:bodyPr wrap="square" rtlCol="0">
            <a:spAutoFit/>
          </a:bodyPr>
          <a:lstStyle/>
          <a:p>
            <a:pPr>
              <a:defRPr/>
            </a:pPr>
            <a:r>
              <a:rPr lang="en-US" altLang="fr-FR" sz="2800" b="1" i="1" dirty="0">
                <a:solidFill>
                  <a:schemeClr val="tx2">
                    <a:lumMod val="75000"/>
                  </a:schemeClr>
                </a:solidFill>
                <a:sym typeface="Wingdings" panose="05000000000000000000" pitchFamily="2" charset="2"/>
              </a:rPr>
              <a:t>But… </a:t>
            </a:r>
          </a:p>
          <a:p>
            <a:pPr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 Limits choice</a:t>
            </a:r>
          </a:p>
          <a:p>
            <a:pPr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 Can be logistically complicated</a:t>
            </a:r>
          </a:p>
          <a:p>
            <a:pPr fontAlgn="auto">
              <a:buFont typeface="Wingdings" panose="05000000000000000000" pitchFamily="2" charset="2"/>
              <a:buChar char="Ø"/>
              <a:defRPr/>
            </a:pPr>
            <a:r>
              <a:rPr lang="en-US" altLang="fr-FR" sz="2800" dirty="0">
                <a:solidFill>
                  <a:schemeClr val="tx2">
                    <a:lumMod val="75000"/>
                  </a:schemeClr>
                </a:solidFill>
                <a:sym typeface="Wingdings" panose="05000000000000000000" pitchFamily="2" charset="2"/>
              </a:rPr>
              <a:t> Markets/minimum security requirements</a:t>
            </a:r>
          </a:p>
          <a:p>
            <a:endParaRPr lang="en-GB" dirty="0"/>
          </a:p>
        </p:txBody>
      </p:sp>
    </p:spTree>
    <p:extLst>
      <p:ext uri="{BB962C8B-B14F-4D97-AF65-F5344CB8AC3E}">
        <p14:creationId xmlns:p14="http://schemas.microsoft.com/office/powerpoint/2010/main" val="61777002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50179"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50180"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50181" name="Text Box 5"/>
          <p:cNvSpPr txBox="1">
            <a:spLocks noChangeArrowheads="1"/>
          </p:cNvSpPr>
          <p:nvPr/>
        </p:nvSpPr>
        <p:spPr bwMode="auto">
          <a:xfrm>
            <a:off x="5661294" y="3368392"/>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fr-FR" sz="2400" b="1" dirty="0">
                <a:solidFill>
                  <a:schemeClr val="bg2"/>
                </a:solidFill>
                <a:latin typeface="+mn-lt"/>
              </a:rPr>
              <a:t>General</a:t>
            </a:r>
          </a:p>
          <a:p>
            <a:r>
              <a:rPr lang="en-US" altLang="fr-FR" sz="2400" b="1" dirty="0">
                <a:solidFill>
                  <a:schemeClr val="bg2"/>
                </a:solidFill>
                <a:latin typeface="+mn-lt"/>
              </a:rPr>
              <a:t> population</a:t>
            </a:r>
          </a:p>
        </p:txBody>
      </p:sp>
      <p:sp>
        <p:nvSpPr>
          <p:cNvPr id="50182" name="Text Box 6"/>
          <p:cNvSpPr txBox="1">
            <a:spLocks noChangeArrowheads="1"/>
          </p:cNvSpPr>
          <p:nvPr/>
        </p:nvSpPr>
        <p:spPr bwMode="auto">
          <a:xfrm>
            <a:off x="5565774" y="4228605"/>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At</a:t>
            </a:r>
            <a:r>
              <a:rPr lang="fr-FR" altLang="fr-FR" sz="2400" b="1" dirty="0">
                <a:solidFill>
                  <a:schemeClr val="bg2"/>
                </a:solidFill>
                <a:latin typeface="+mn-lt"/>
              </a:rPr>
              <a:t> </a:t>
            </a:r>
            <a:r>
              <a:rPr lang="en-GB" altLang="fr-FR" sz="2400" b="1" dirty="0">
                <a:solidFill>
                  <a:schemeClr val="bg2"/>
                </a:solidFill>
                <a:latin typeface="+mn-lt"/>
              </a:rPr>
              <a:t>Risk</a:t>
            </a:r>
          </a:p>
        </p:txBody>
      </p:sp>
      <p:sp>
        <p:nvSpPr>
          <p:cNvPr id="50183"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Malnourished</a:t>
            </a:r>
          </a:p>
        </p:txBody>
      </p:sp>
      <p:sp>
        <p:nvSpPr>
          <p:cNvPr id="50184"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solidFill>
                  <a:srgbClr val="FF0000"/>
                </a:solidFill>
                <a:latin typeface="+mn-lt"/>
              </a:rPr>
              <a:t>2. Nutrition Programmes</a:t>
            </a:r>
            <a:endParaRPr lang="en-GB" altLang="fr-FR" sz="2400" dirty="0">
              <a:solidFill>
                <a:srgbClr val="FF0000"/>
              </a:solidFill>
              <a:latin typeface="+mn-lt"/>
            </a:endParaRPr>
          </a:p>
        </p:txBody>
      </p:sp>
      <p:sp>
        <p:nvSpPr>
          <p:cNvPr id="50185" name="Rectangle 15"/>
          <p:cNvSpPr>
            <a:spLocks noChangeArrowheads="1"/>
          </p:cNvSpPr>
          <p:nvPr/>
        </p:nvSpPr>
        <p:spPr bwMode="auto">
          <a:xfrm>
            <a:off x="1720850" y="193676"/>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latin typeface="+mn-lt"/>
              </a:rPr>
              <a:t>1. Relief Programmes</a:t>
            </a:r>
          </a:p>
        </p:txBody>
      </p:sp>
      <p:sp>
        <p:nvSpPr>
          <p:cNvPr id="50186"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spcBef>
                <a:spcPct val="50000"/>
              </a:spcBef>
            </a:pPr>
            <a:r>
              <a:rPr lang="en-GB" altLang="fr-FR" sz="2400" b="1" dirty="0">
                <a:latin typeface="+mn-lt"/>
              </a:rPr>
              <a:t>General Food Distribution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50188"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Targeted  Food Distribution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50190" name="Text Box 9"/>
          <p:cNvSpPr txBox="1">
            <a:spLocks noChangeArrowheads="1"/>
          </p:cNvSpPr>
          <p:nvPr/>
        </p:nvSpPr>
        <p:spPr bwMode="auto">
          <a:xfrm>
            <a:off x="1708151" y="1498601"/>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Cash Transfer programmes</a:t>
            </a:r>
          </a:p>
        </p:txBody>
      </p:sp>
      <p:sp>
        <p:nvSpPr>
          <p:cNvPr id="50191"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E882E"/>
                </a:solidFill>
                <a:latin typeface="+mn-lt"/>
              </a:rPr>
              <a:t>4. Nutrition for sick patients</a:t>
            </a:r>
          </a:p>
        </p:txBody>
      </p:sp>
      <p:sp>
        <p:nvSpPr>
          <p:cNvPr id="50192"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000FF"/>
                </a:solidFill>
                <a:latin typeface="+mn-lt"/>
              </a:rPr>
              <a:t>3. Preventive Programmes</a:t>
            </a:r>
          </a:p>
        </p:txBody>
      </p:sp>
      <p:sp>
        <p:nvSpPr>
          <p:cNvPr id="17" name="Text Box 11"/>
          <p:cNvSpPr txBox="1">
            <a:spLocks noChangeArrowheads="1"/>
          </p:cNvSpPr>
          <p:nvPr/>
        </p:nvSpPr>
        <p:spPr bwMode="auto">
          <a:xfrm>
            <a:off x="6154739" y="657226"/>
            <a:ext cx="2162175"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GB" altLang="fr-FR" sz="2400" b="1" dirty="0">
                <a:solidFill>
                  <a:srgbClr val="FF0000"/>
                </a:solidFill>
                <a:latin typeface="+mn-lt"/>
              </a:rPr>
              <a:t>Therapeutic Feeding programme</a:t>
            </a:r>
          </a:p>
        </p:txBody>
      </p:sp>
      <p:sp>
        <p:nvSpPr>
          <p:cNvPr id="18" name="Text Box 12"/>
          <p:cNvSpPr txBox="1">
            <a:spLocks noChangeArrowheads="1"/>
          </p:cNvSpPr>
          <p:nvPr/>
        </p:nvSpPr>
        <p:spPr bwMode="auto">
          <a:xfrm>
            <a:off x="8399464" y="657226"/>
            <a:ext cx="2160587"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en-GB" altLang="fr-FR" sz="2400" b="1" dirty="0">
                <a:solidFill>
                  <a:srgbClr val="FF0000"/>
                </a:solidFill>
                <a:latin typeface="+mn-lt"/>
              </a:rPr>
              <a:t>Supplementary Feeding Programme</a:t>
            </a:r>
          </a:p>
        </p:txBody>
      </p:sp>
      <p:cxnSp>
        <p:nvCxnSpPr>
          <p:cNvPr id="3" name="Straight Arrow Connector 2"/>
          <p:cNvCxnSpPr/>
          <p:nvPr/>
        </p:nvCxnSpPr>
        <p:spPr>
          <a:xfrm flipH="1">
            <a:off x="6648450" y="1701801"/>
            <a:ext cx="958850" cy="3059113"/>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127876" y="1706564"/>
            <a:ext cx="2257425" cy="323532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5" name="TextBox 24"/>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26</a:t>
            </a:fld>
            <a:endParaRPr lang="fr-CH"/>
          </a:p>
        </p:txBody>
      </p:sp>
    </p:spTree>
    <p:extLst>
      <p:ext uri="{BB962C8B-B14F-4D97-AF65-F5344CB8AC3E}">
        <p14:creationId xmlns:p14="http://schemas.microsoft.com/office/powerpoint/2010/main" val="2096435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304382" y="-48468"/>
            <a:ext cx="70754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285750" indent="-28575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4400" i="1" u="sng" dirty="0" err="1">
                <a:latin typeface="+mn-lt"/>
                <a:cs typeface="Times New Roman" panose="02020603050405020304" pitchFamily="18" charset="0"/>
              </a:rPr>
              <a:t>Reminder</a:t>
            </a:r>
            <a:r>
              <a:rPr lang="fr-FR" altLang="fr-FR" sz="4400" i="1" u="sng" dirty="0">
                <a:latin typeface="+mn-lt"/>
                <a:cs typeface="Times New Roman" panose="02020603050405020304" pitchFamily="18" charset="0"/>
              </a:rPr>
              <a:t>:</a:t>
            </a:r>
            <a:r>
              <a:rPr lang="fr-FR" altLang="fr-FR" sz="4400" b="1" u="sng" dirty="0">
                <a:latin typeface="+mn-lt"/>
                <a:cs typeface="Times New Roman" panose="02020603050405020304" pitchFamily="18" charset="0"/>
              </a:rPr>
              <a:t> Acute Malnutrition</a:t>
            </a:r>
          </a:p>
        </p:txBody>
      </p:sp>
      <p:sp>
        <p:nvSpPr>
          <p:cNvPr id="52227" name="Rectangle 3"/>
          <p:cNvSpPr>
            <a:spLocks noChangeArrowheads="1"/>
          </p:cNvSpPr>
          <p:nvPr/>
        </p:nvSpPr>
        <p:spPr bwMode="auto">
          <a:xfrm>
            <a:off x="3962400" y="3733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90000"/>
              </a:lnSpc>
              <a:buFont typeface="Wingdings" panose="05000000000000000000" pitchFamily="2" charset="2"/>
              <a:buNone/>
            </a:pPr>
            <a:endParaRPr lang="es-ES" altLang="fr-FR">
              <a:latin typeface="Comic Sans MS" panose="030F0702030302020204" pitchFamily="66" charset="0"/>
            </a:endParaRPr>
          </a:p>
        </p:txBody>
      </p:sp>
      <p:graphicFrame>
        <p:nvGraphicFramePr>
          <p:cNvPr id="52228" name="Object 4"/>
          <p:cNvGraphicFramePr>
            <a:graphicFrameLocks noChangeAspect="1"/>
          </p:cNvGraphicFramePr>
          <p:nvPr/>
        </p:nvGraphicFramePr>
        <p:xfrm>
          <a:off x="3000375" y="4652963"/>
          <a:ext cx="3429000" cy="1922462"/>
        </p:xfrm>
        <a:graphic>
          <a:graphicData uri="http://schemas.openxmlformats.org/presentationml/2006/ole">
            <mc:AlternateContent xmlns:mc="http://schemas.openxmlformats.org/markup-compatibility/2006">
              <mc:Choice xmlns:v="urn:schemas-microsoft-com:vml" Requires="v">
                <p:oleObj spid="_x0000_s2087" name="Photo Editor Photo" r:id="rId4" imgW="3648584" imgH="2381582" progId="MSPhotoEd.3">
                  <p:embed/>
                </p:oleObj>
              </mc:Choice>
              <mc:Fallback>
                <p:oleObj name="Photo Editor Photo" r:id="rId4" imgW="3648584" imgH="238158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4652963"/>
                        <a:ext cx="3429000" cy="1922462"/>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238" y="1412875"/>
            <a:ext cx="2017712" cy="3124200"/>
          </a:xfrm>
          <a:prstGeom prst="rect">
            <a:avLst/>
          </a:prstGeom>
          <a:noFill/>
          <a:ln w="381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52230" name="Rectangle 8"/>
          <p:cNvSpPr>
            <a:spLocks noChangeArrowheads="1"/>
          </p:cNvSpPr>
          <p:nvPr/>
        </p:nvSpPr>
        <p:spPr bwMode="auto">
          <a:xfrm>
            <a:off x="3000375" y="4724400"/>
            <a:ext cx="1543050" cy="4064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2000" i="1">
                <a:latin typeface="Tahoma" panose="020B0604030504040204" pitchFamily="34" charset="0"/>
                <a:cs typeface="Times New Roman" panose="02020603050405020304" pitchFamily="18" charset="0"/>
              </a:rPr>
              <a:t>kwashiorkor</a:t>
            </a:r>
          </a:p>
        </p:txBody>
      </p:sp>
      <p:sp>
        <p:nvSpPr>
          <p:cNvPr id="52231" name="Rectangle 9"/>
          <p:cNvSpPr>
            <a:spLocks noChangeArrowheads="1"/>
          </p:cNvSpPr>
          <p:nvPr/>
        </p:nvSpPr>
        <p:spPr bwMode="auto">
          <a:xfrm>
            <a:off x="4800600" y="4005263"/>
            <a:ext cx="1327150" cy="4064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2000" i="1">
                <a:latin typeface="Tahoma" panose="020B0604030504040204" pitchFamily="34" charset="0"/>
                <a:cs typeface="Times New Roman" panose="02020603050405020304" pitchFamily="18" charset="0"/>
              </a:rPr>
              <a:t>Marasmus</a:t>
            </a:r>
          </a:p>
        </p:txBody>
      </p:sp>
      <p:sp>
        <p:nvSpPr>
          <p:cNvPr id="52232" name="Text Box 15"/>
          <p:cNvSpPr txBox="1">
            <a:spLocks noChangeArrowheads="1"/>
          </p:cNvSpPr>
          <p:nvPr/>
        </p:nvSpPr>
        <p:spPr bwMode="auto">
          <a:xfrm>
            <a:off x="7032626" y="908051"/>
            <a:ext cx="3382963" cy="9556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fr-FR" sz="2800" b="1" dirty="0">
                <a:latin typeface="Tahoma" panose="020B0604030504040204" pitchFamily="34" charset="0"/>
                <a:cs typeface="Times New Roman" panose="02020603050405020304" pitchFamily="18" charset="0"/>
              </a:rPr>
              <a:t>Anthropometrical</a:t>
            </a:r>
          </a:p>
          <a:p>
            <a:r>
              <a:rPr lang="en-GB" altLang="fr-FR" sz="2800" b="1" dirty="0">
                <a:latin typeface="Tahoma" panose="020B0604030504040204" pitchFamily="34" charset="0"/>
                <a:cs typeface="Times New Roman" panose="02020603050405020304" pitchFamily="18" charset="0"/>
              </a:rPr>
              <a:t> ‘diagnosis’</a:t>
            </a:r>
          </a:p>
        </p:txBody>
      </p:sp>
      <p:sp>
        <p:nvSpPr>
          <p:cNvPr id="52233" name="Rectangle 16"/>
          <p:cNvSpPr>
            <a:spLocks noChangeArrowheads="1"/>
          </p:cNvSpPr>
          <p:nvPr/>
        </p:nvSpPr>
        <p:spPr bwMode="auto">
          <a:xfrm>
            <a:off x="7319963" y="3789363"/>
            <a:ext cx="2819400" cy="8318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altLang="fr-FR" sz="2400" b="1">
                <a:latin typeface="Tahoma" panose="020B0604030504040204" pitchFamily="34" charset="0"/>
                <a:cs typeface="Times New Roman" panose="02020603050405020304" pitchFamily="18" charset="0"/>
              </a:rPr>
              <a:t>Acute Wasting</a:t>
            </a:r>
          </a:p>
          <a:p>
            <a:pPr algn="ctr"/>
            <a:r>
              <a:rPr lang="fr-FR" altLang="fr-FR" sz="2400" b="1">
                <a:latin typeface="Tahoma" panose="020B0604030504040204" pitchFamily="34" charset="0"/>
                <a:cs typeface="Times New Roman" panose="02020603050405020304" pitchFamily="18" charset="0"/>
              </a:rPr>
              <a:t>Marasmus</a:t>
            </a:r>
            <a:endParaRPr lang="fr-FR" altLang="fr-FR" sz="2400">
              <a:latin typeface="Tahoma" panose="020B0604030504040204" pitchFamily="34" charset="0"/>
              <a:cs typeface="Times New Roman" panose="02020603050405020304" pitchFamily="18" charset="0"/>
            </a:endParaRPr>
          </a:p>
        </p:txBody>
      </p:sp>
      <p:sp>
        <p:nvSpPr>
          <p:cNvPr id="52234" name="Rectangle 18"/>
          <p:cNvSpPr>
            <a:spLocks noChangeArrowheads="1"/>
          </p:cNvSpPr>
          <p:nvPr/>
        </p:nvSpPr>
        <p:spPr bwMode="auto">
          <a:xfrm>
            <a:off x="7391400" y="2276475"/>
            <a:ext cx="1150938" cy="831850"/>
          </a:xfrm>
          <a:prstGeom prst="rect">
            <a:avLst/>
          </a:prstGeom>
          <a:noFill/>
          <a:ln w="9525">
            <a:solidFill>
              <a:srgbClr val="EE2D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fr-FR" sz="2400" dirty="0">
                <a:latin typeface="Tahoma" panose="020B0604030504040204" pitchFamily="34" charset="0"/>
                <a:cs typeface="Times New Roman" panose="02020603050405020304" pitchFamily="18" charset="0"/>
              </a:rPr>
              <a:t>Weight</a:t>
            </a:r>
          </a:p>
          <a:p>
            <a:r>
              <a:rPr lang="en-GB" altLang="fr-FR" sz="2400" dirty="0">
                <a:latin typeface="Tahoma" panose="020B0604030504040204" pitchFamily="34" charset="0"/>
                <a:cs typeface="Times New Roman" panose="02020603050405020304" pitchFamily="18" charset="0"/>
              </a:rPr>
              <a:t>Height</a:t>
            </a:r>
          </a:p>
        </p:txBody>
      </p:sp>
      <p:sp>
        <p:nvSpPr>
          <p:cNvPr id="52235" name="Rectangle 20"/>
          <p:cNvSpPr>
            <a:spLocks noChangeArrowheads="1"/>
          </p:cNvSpPr>
          <p:nvPr/>
        </p:nvSpPr>
        <p:spPr bwMode="auto">
          <a:xfrm>
            <a:off x="9120188" y="2420939"/>
            <a:ext cx="908050" cy="803275"/>
          </a:xfrm>
          <a:prstGeom prst="rect">
            <a:avLst/>
          </a:prstGeom>
          <a:noFill/>
          <a:ln w="9525">
            <a:solidFill>
              <a:srgbClr val="EE2D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50000"/>
              </a:lnSpc>
              <a:spcBef>
                <a:spcPct val="50000"/>
              </a:spcBef>
            </a:pPr>
            <a:endParaRPr lang="fr-FR" altLang="fr-FR" sz="2000">
              <a:latin typeface="Tahoma" panose="020B0604030504040204" pitchFamily="34" charset="0"/>
              <a:cs typeface="Times New Roman" panose="02020603050405020304" pitchFamily="18" charset="0"/>
            </a:endParaRPr>
          </a:p>
          <a:p>
            <a:pPr>
              <a:lnSpc>
                <a:spcPct val="50000"/>
              </a:lnSpc>
              <a:spcBef>
                <a:spcPct val="50000"/>
              </a:spcBef>
            </a:pPr>
            <a:r>
              <a:rPr lang="fr-FR" altLang="fr-FR" sz="2400">
                <a:latin typeface="Tahoma" panose="020B0604030504040204" pitchFamily="34" charset="0"/>
                <a:cs typeface="Times New Roman" panose="02020603050405020304" pitchFamily="18" charset="0"/>
              </a:rPr>
              <a:t>W/H</a:t>
            </a:r>
          </a:p>
          <a:p>
            <a:pPr>
              <a:lnSpc>
                <a:spcPct val="50000"/>
              </a:lnSpc>
              <a:spcBef>
                <a:spcPct val="50000"/>
              </a:spcBef>
            </a:pPr>
            <a:endParaRPr lang="fr-FR" altLang="fr-FR" sz="1200">
              <a:latin typeface="Tahoma" panose="020B0604030504040204" pitchFamily="34" charset="0"/>
              <a:cs typeface="Times New Roman" panose="02020603050405020304" pitchFamily="18" charset="0"/>
            </a:endParaRPr>
          </a:p>
        </p:txBody>
      </p:sp>
      <p:sp>
        <p:nvSpPr>
          <p:cNvPr id="52236" name="Line 21"/>
          <p:cNvSpPr>
            <a:spLocks noChangeShapeType="1"/>
          </p:cNvSpPr>
          <p:nvPr/>
        </p:nvSpPr>
        <p:spPr bwMode="auto">
          <a:xfrm>
            <a:off x="8543925" y="2781300"/>
            <a:ext cx="6096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52237" name="Line 22"/>
          <p:cNvSpPr>
            <a:spLocks noChangeShapeType="1"/>
          </p:cNvSpPr>
          <p:nvPr/>
        </p:nvSpPr>
        <p:spPr bwMode="auto">
          <a:xfrm>
            <a:off x="9551988" y="3284539"/>
            <a:ext cx="0" cy="5032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pic>
        <p:nvPicPr>
          <p:cNvPr id="52238" name="Picture 30" descr="Août 2006 Nige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1089" y="1341438"/>
            <a:ext cx="1906587"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Rectangle 31"/>
          <p:cNvSpPr>
            <a:spLocks noChangeArrowheads="1"/>
          </p:cNvSpPr>
          <p:nvPr/>
        </p:nvSpPr>
        <p:spPr bwMode="auto">
          <a:xfrm>
            <a:off x="2495551" y="3644900"/>
            <a:ext cx="1685925" cy="788988"/>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en-GB" altLang="fr-FR" b="1" i="1">
                <a:latin typeface="Tahoma" panose="020B0604030504040204" pitchFamily="34" charset="0"/>
              </a:rPr>
              <a:t>High risk of </a:t>
            </a:r>
          </a:p>
          <a:p>
            <a:pPr algn="ctr">
              <a:spcBef>
                <a:spcPct val="50000"/>
              </a:spcBef>
            </a:pPr>
            <a:r>
              <a:rPr lang="en-GB" altLang="fr-FR" b="1" i="1">
                <a:latin typeface="Tahoma" panose="020B0604030504040204" pitchFamily="34" charset="0"/>
              </a:rPr>
              <a:t>mortality</a:t>
            </a:r>
          </a:p>
        </p:txBody>
      </p:sp>
      <p:sp>
        <p:nvSpPr>
          <p:cNvPr id="52240" name="Rectangle 1028"/>
          <p:cNvSpPr>
            <a:spLocks noChangeArrowheads="1"/>
          </p:cNvSpPr>
          <p:nvPr/>
        </p:nvSpPr>
        <p:spPr bwMode="auto">
          <a:xfrm>
            <a:off x="7319964" y="4724401"/>
            <a:ext cx="2808287" cy="1927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altLang="fr-FR" sz="2400" b="1">
                <a:latin typeface="Tahoma" panose="020B0604030504040204" pitchFamily="34" charset="0"/>
              </a:rPr>
              <a:t>+</a:t>
            </a:r>
          </a:p>
          <a:p>
            <a:pPr algn="ctr"/>
            <a:r>
              <a:rPr lang="fr-FR" altLang="fr-FR" sz="2400" b="1">
                <a:latin typeface="Tahoma" panose="020B0604030504040204" pitchFamily="34" charset="0"/>
              </a:rPr>
              <a:t>Oedema</a:t>
            </a:r>
          </a:p>
          <a:p>
            <a:pPr algn="ctr"/>
            <a:r>
              <a:rPr lang="fr-FR" altLang="fr-FR" sz="2400" b="1">
                <a:latin typeface="Tahoma" panose="020B0604030504040204" pitchFamily="34" charset="0"/>
              </a:rPr>
              <a:t>Kwaskiorkor</a:t>
            </a:r>
          </a:p>
          <a:p>
            <a:pPr algn="ctr"/>
            <a:r>
              <a:rPr lang="fr-FR" altLang="fr-FR" sz="2400" b="1">
                <a:latin typeface="Tahoma" panose="020B0604030504040204" pitchFamily="34" charset="0"/>
              </a:rPr>
              <a:t>+</a:t>
            </a:r>
          </a:p>
          <a:p>
            <a:pPr algn="ctr"/>
            <a:r>
              <a:rPr lang="fr-FR" altLang="fr-FR" sz="2400" b="1">
                <a:latin typeface="Tahoma" panose="020B0604030504040204" pitchFamily="34" charset="0"/>
              </a:rPr>
              <a:t>MUAC</a:t>
            </a:r>
            <a:endParaRPr lang="en-GB" altLang="fr-FR" sz="2400" b="1">
              <a:latin typeface="Tahoma" panose="020B0604030504040204" pitchFamily="34" charset="0"/>
            </a:endParaRPr>
          </a:p>
        </p:txBody>
      </p:sp>
      <p:sp>
        <p:nvSpPr>
          <p:cNvPr id="52241" name="Text Box 24"/>
          <p:cNvSpPr txBox="1">
            <a:spLocks noChangeArrowheads="1"/>
          </p:cNvSpPr>
          <p:nvPr/>
        </p:nvSpPr>
        <p:spPr bwMode="auto">
          <a:xfrm>
            <a:off x="2711450" y="981075"/>
            <a:ext cx="3505200" cy="528638"/>
          </a:xfrm>
          <a:prstGeom prst="rect">
            <a:avLst/>
          </a:prstGeom>
          <a:solidFill>
            <a:schemeClr val="bg1"/>
          </a:solidFill>
          <a:ln w="9525">
            <a:solidFill>
              <a:srgbClr val="FF33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800" b="1" dirty="0">
                <a:latin typeface="Tahoma" panose="020B0604030504040204" pitchFamily="34" charset="0"/>
                <a:cs typeface="Times New Roman" panose="02020603050405020304" pitchFamily="18" charset="0"/>
              </a:rPr>
              <a:t>Clinical ‘diagnosis’</a:t>
            </a:r>
          </a:p>
        </p:txBody>
      </p:sp>
      <p:sp>
        <p:nvSpPr>
          <p:cNvPr id="20" name="Rectangle 1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1" name="TextBox 20"/>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27</a:t>
            </a:fld>
            <a:endParaRPr lang="fr-CH"/>
          </a:p>
        </p:txBody>
      </p:sp>
    </p:spTree>
    <p:extLst>
      <p:ext uri="{BB962C8B-B14F-4D97-AF65-F5344CB8AC3E}">
        <p14:creationId xmlns:p14="http://schemas.microsoft.com/office/powerpoint/2010/main" val="152663047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descr="Rectangle: Click to edit Master text styles&#10;Second level&#10;Third level&#10;Fourth level&#10;Fifth level"/>
          <p:cNvSpPr>
            <a:spLocks noGrp="1"/>
          </p:cNvSpPr>
          <p:nvPr>
            <p:ph idx="1"/>
          </p:nvPr>
        </p:nvSpPr>
        <p:spPr>
          <a:xfrm>
            <a:off x="1849438" y="1649413"/>
            <a:ext cx="8229600" cy="4392612"/>
          </a:xfrm>
        </p:spPr>
        <p:txBody>
          <a:bodyPr/>
          <a:lstStyle/>
          <a:p>
            <a:pPr lvl="1"/>
            <a:endParaRPr lang="en-US" altLang="fr-FR" i="1">
              <a:ea typeface="MS PGothic" panose="020B0600070205080204" pitchFamily="34" charset="-128"/>
            </a:endParaRPr>
          </a:p>
          <a:p>
            <a:pPr lvl="1"/>
            <a:endParaRPr lang="en-US" altLang="fr-FR">
              <a:ea typeface="MS PGothic" panose="020B0600070205080204" pitchFamily="34" charset="-128"/>
            </a:endParaRPr>
          </a:p>
        </p:txBody>
      </p:sp>
      <p:sp>
        <p:nvSpPr>
          <p:cNvPr id="54275" name="Slide Number Placeholder 2"/>
          <p:cNvSpPr>
            <a:spLocks noGrp="1"/>
          </p:cNvSpPr>
          <p:nvPr>
            <p:ph type="sldNum" sz="quarter" idx="12"/>
          </p:nvPr>
        </p:nvSpPr>
        <p:spPr bwMode="auto">
          <a:xfrm>
            <a:off x="8534400" y="6402388"/>
            <a:ext cx="2133600"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spcBef>
                <a:spcPct val="0"/>
              </a:spcBef>
              <a:spcAft>
                <a:spcPct val="0"/>
              </a:spcAft>
              <a:buClrTx/>
              <a:buSzTx/>
              <a:buFontTx/>
              <a:buNone/>
            </a:pPr>
            <a:fld id="{1ACB165E-F8D3-48B3-AEB4-3D1C980790F6}" type="slidenum">
              <a:rPr lang="en-US" altLang="fr-FR" sz="700">
                <a:solidFill>
                  <a:schemeClr val="tx1"/>
                </a:solidFill>
                <a:latin typeface="Calibri" panose="020F0502020204030204" pitchFamily="34" charset="0"/>
                <a:ea typeface="MS PGothic" panose="020B0600070205080204" pitchFamily="34" charset="-128"/>
              </a:rPr>
              <a:pPr>
                <a:spcBef>
                  <a:spcPct val="0"/>
                </a:spcBef>
                <a:spcAft>
                  <a:spcPct val="0"/>
                </a:spcAft>
                <a:buClrTx/>
                <a:buSzTx/>
                <a:buFontTx/>
                <a:buNone/>
              </a:pPr>
              <a:t>28</a:t>
            </a:fld>
            <a:endParaRPr lang="en-US" altLang="fr-FR" sz="700">
              <a:solidFill>
                <a:schemeClr val="tx1"/>
              </a:solidFill>
              <a:latin typeface="Calibri" panose="020F0502020204030204" pitchFamily="34" charset="0"/>
              <a:ea typeface="MS PGothic" panose="020B0600070205080204" pitchFamily="34" charset="-128"/>
            </a:endParaRPr>
          </a:p>
        </p:txBody>
      </p:sp>
      <p:grpSp>
        <p:nvGrpSpPr>
          <p:cNvPr id="54276" name="Groupe 10"/>
          <p:cNvGrpSpPr>
            <a:grpSpLocks/>
          </p:cNvGrpSpPr>
          <p:nvPr/>
        </p:nvGrpSpPr>
        <p:grpSpPr bwMode="auto">
          <a:xfrm>
            <a:off x="1787525" y="280988"/>
            <a:ext cx="9297242" cy="5930900"/>
            <a:chOff x="304800" y="1318391"/>
            <a:chExt cx="9297242" cy="6109004"/>
          </a:xfrm>
        </p:grpSpPr>
        <p:sp>
          <p:nvSpPr>
            <p:cNvPr id="4" name="Rectangle 3"/>
            <p:cNvSpPr/>
            <p:nvPr/>
          </p:nvSpPr>
          <p:spPr>
            <a:xfrm>
              <a:off x="2749550" y="1318391"/>
              <a:ext cx="4583113" cy="49545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900" b="1" dirty="0">
                  <a:solidFill>
                    <a:schemeClr val="bg1"/>
                  </a:solidFill>
                </a:rPr>
                <a:t>Acute malnutrition</a:t>
              </a:r>
            </a:p>
          </p:txBody>
        </p:sp>
        <p:sp>
          <p:nvSpPr>
            <p:cNvPr id="5" name="Rectangle 4"/>
            <p:cNvSpPr/>
            <p:nvPr/>
          </p:nvSpPr>
          <p:spPr>
            <a:xfrm>
              <a:off x="6781799" y="2363266"/>
              <a:ext cx="2820243" cy="31231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Verdana" pitchFamily="34" charset="0"/>
                  <a:cs typeface="Arial" pitchFamily="34" charset="0"/>
                </a:defRPr>
              </a:lvl1pPr>
              <a:lvl2pPr marL="37931725" indent="-37474525">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defRPr/>
              </a:pPr>
              <a:r>
                <a:rPr lang="en-US" altLang="fr-FR" sz="2300" b="1" dirty="0">
                  <a:latin typeface="+mn-lt"/>
                  <a:ea typeface="MS PGothic" pitchFamily="34" charset="-128"/>
                </a:rPr>
                <a:t>Moderate acute malnutrition</a:t>
              </a:r>
            </a:p>
            <a:p>
              <a:pPr algn="ctr" eaLnBrk="1" hangingPunct="1">
                <a:defRPr/>
              </a:pPr>
              <a:endParaRPr lang="en-US" altLang="fr-FR" sz="2300" dirty="0">
                <a:latin typeface="+mn-lt"/>
                <a:ea typeface="MS PGothic" pitchFamily="34" charset="-128"/>
              </a:endParaRPr>
            </a:p>
            <a:p>
              <a:pPr algn="ctr" eaLnBrk="1" hangingPunct="1">
                <a:defRPr/>
              </a:pPr>
              <a:endParaRPr lang="en-US" altLang="fr-FR" sz="2300" dirty="0">
                <a:latin typeface="+mn-lt"/>
                <a:ea typeface="MS PGothic" pitchFamily="34" charset="-128"/>
              </a:endParaRPr>
            </a:p>
            <a:p>
              <a:pPr eaLnBrk="1" hangingPunct="1">
                <a:defRPr/>
              </a:pPr>
              <a:r>
                <a:rPr lang="en-US" altLang="fr-FR" sz="1400" dirty="0">
                  <a:latin typeface="+mn-lt"/>
                  <a:ea typeface="MS PGothic" pitchFamily="34" charset="-128"/>
                </a:rPr>
                <a:t>Weight for height ≥-3 ZS </a:t>
              </a:r>
            </a:p>
            <a:p>
              <a:pPr eaLnBrk="1" hangingPunct="1">
                <a:defRPr/>
              </a:pPr>
              <a:r>
                <a:rPr lang="en-US" altLang="fr-FR" sz="1400" dirty="0">
                  <a:latin typeface="+mn-lt"/>
                  <a:ea typeface="MS PGothic" pitchFamily="34" charset="-128"/>
                </a:rPr>
                <a:t>and &lt;-2 ZS</a:t>
              </a:r>
            </a:p>
            <a:p>
              <a:pPr eaLnBrk="1" hangingPunct="1">
                <a:defRPr/>
              </a:pPr>
              <a:r>
                <a:rPr lang="en-US" altLang="fr-FR" sz="1400" dirty="0">
                  <a:latin typeface="+mn-lt"/>
                  <a:ea typeface="MS PGothic" pitchFamily="34" charset="-128"/>
                </a:rPr>
                <a:t>Or</a:t>
              </a:r>
            </a:p>
            <a:p>
              <a:pPr eaLnBrk="1" hangingPunct="1">
                <a:defRPr/>
              </a:pPr>
              <a:r>
                <a:rPr lang="en-US" altLang="fr-FR" sz="1400" dirty="0">
                  <a:latin typeface="+mn-lt"/>
                  <a:ea typeface="MS PGothic" pitchFamily="34" charset="-128"/>
                </a:rPr>
                <a:t>MUAC ≥11.5 and &lt;12.5 cm</a:t>
              </a:r>
            </a:p>
          </p:txBody>
        </p:sp>
        <p:sp>
          <p:nvSpPr>
            <p:cNvPr id="6" name="Rectangle 5"/>
            <p:cNvSpPr/>
            <p:nvPr/>
          </p:nvSpPr>
          <p:spPr>
            <a:xfrm>
              <a:off x="3521075" y="2363266"/>
              <a:ext cx="3048000" cy="312317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fr-FR" sz="2300" b="1" dirty="0">
                  <a:latin typeface="+mn-lt"/>
                </a:rPr>
                <a:t>Severe acute malnutrition </a:t>
              </a:r>
            </a:p>
            <a:p>
              <a:pPr algn="ctr" eaLnBrk="1" hangingPunct="1">
                <a:defRPr/>
              </a:pPr>
              <a:r>
                <a:rPr lang="en-US" altLang="fr-FR" sz="2300" dirty="0">
                  <a:latin typeface="+mn-lt"/>
                </a:rPr>
                <a:t>Without medical complications</a:t>
              </a:r>
            </a:p>
            <a:p>
              <a:pPr eaLnBrk="1" hangingPunct="1">
                <a:defRPr/>
              </a:pPr>
              <a:r>
                <a:rPr lang="en-US" altLang="fr-FR" sz="1400" dirty="0">
                  <a:latin typeface="+mn-lt"/>
                </a:rPr>
                <a:t>Weight for height &lt;-3 ZS</a:t>
              </a:r>
            </a:p>
            <a:p>
              <a:pPr eaLnBrk="1" hangingPunct="1">
                <a:defRPr/>
              </a:pPr>
              <a:r>
                <a:rPr lang="en-US" altLang="fr-FR" sz="1400" dirty="0">
                  <a:latin typeface="+mn-lt"/>
                </a:rPr>
                <a:t>Or </a:t>
              </a:r>
            </a:p>
            <a:p>
              <a:pPr eaLnBrk="1" hangingPunct="1">
                <a:defRPr/>
              </a:pPr>
              <a:r>
                <a:rPr lang="en-US" altLang="fr-FR" sz="1400" dirty="0">
                  <a:latin typeface="+mn-lt"/>
                </a:rPr>
                <a:t>MUAC &lt;11.5 cm</a:t>
              </a:r>
            </a:p>
            <a:p>
              <a:pPr eaLnBrk="1" hangingPunct="1">
                <a:defRPr/>
              </a:pPr>
              <a:r>
                <a:rPr lang="en-US" altLang="fr-FR" sz="1400" dirty="0">
                  <a:latin typeface="+mn-lt"/>
                </a:rPr>
                <a:t>Or </a:t>
              </a:r>
            </a:p>
            <a:p>
              <a:pPr eaLnBrk="1" hangingPunct="1">
                <a:defRPr/>
              </a:pPr>
              <a:r>
                <a:rPr lang="en-US" altLang="fr-FR" sz="1400" dirty="0">
                  <a:latin typeface="+mn-lt"/>
                </a:rPr>
                <a:t>Bilateral pitting edema </a:t>
              </a:r>
            </a:p>
            <a:p>
              <a:pPr eaLnBrk="1" hangingPunct="1">
                <a:defRPr/>
              </a:pPr>
              <a:r>
                <a:rPr lang="en-US" altLang="fr-FR" sz="1400" dirty="0">
                  <a:latin typeface="+mn-lt"/>
                </a:rPr>
                <a:t>and  </a:t>
              </a:r>
              <a:r>
                <a:rPr lang="en-US" altLang="fr-FR" sz="1400" b="1" dirty="0">
                  <a:latin typeface="+mn-lt"/>
                </a:rPr>
                <a:t>no </a:t>
              </a:r>
              <a:r>
                <a:rPr lang="en-US" altLang="fr-FR" sz="1400" dirty="0">
                  <a:latin typeface="+mn-lt"/>
                </a:rPr>
                <a:t>medical complications</a:t>
              </a:r>
            </a:p>
            <a:p>
              <a:pPr algn="ctr" eaLnBrk="1" hangingPunct="1">
                <a:defRPr/>
              </a:pPr>
              <a:endParaRPr lang="en-US" altLang="fr-FR" sz="2300" dirty="0">
                <a:latin typeface="Calibri" panose="020F0502020204030204" pitchFamily="34" charset="0"/>
              </a:endParaRPr>
            </a:p>
          </p:txBody>
        </p:sp>
        <p:sp>
          <p:nvSpPr>
            <p:cNvPr id="7" name="Rectangle 6"/>
            <p:cNvSpPr/>
            <p:nvPr/>
          </p:nvSpPr>
          <p:spPr>
            <a:xfrm>
              <a:off x="304800" y="2363266"/>
              <a:ext cx="2971800" cy="31231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en-US" sz="2400" b="1" dirty="0">
                  <a:solidFill>
                    <a:schemeClr val="tx1"/>
                  </a:solidFill>
                </a:rPr>
                <a:t>Severe acute malnutrition </a:t>
              </a:r>
            </a:p>
            <a:p>
              <a:pPr algn="ctr" eaLnBrk="1" hangingPunct="1">
                <a:defRPr/>
              </a:pPr>
              <a:r>
                <a:rPr lang="en-US" sz="2400" dirty="0">
                  <a:solidFill>
                    <a:schemeClr val="tx1"/>
                  </a:solidFill>
                </a:rPr>
                <a:t>With medical complications</a:t>
              </a:r>
            </a:p>
            <a:p>
              <a:pPr eaLnBrk="1" hangingPunct="1">
                <a:defRPr/>
              </a:pPr>
              <a:r>
                <a:rPr lang="en-US" sz="1400" dirty="0">
                  <a:solidFill>
                    <a:schemeClr val="tx1"/>
                  </a:solidFill>
                </a:rPr>
                <a:t>Weight for height &lt;-3 ZS</a:t>
              </a:r>
            </a:p>
            <a:p>
              <a:pPr eaLnBrk="1" hangingPunct="1">
                <a:defRPr/>
              </a:pPr>
              <a:r>
                <a:rPr lang="en-US" sz="1400" dirty="0">
                  <a:solidFill>
                    <a:schemeClr val="tx1"/>
                  </a:solidFill>
                </a:rPr>
                <a:t>Or </a:t>
              </a:r>
            </a:p>
            <a:p>
              <a:pPr eaLnBrk="1" hangingPunct="1">
                <a:defRPr/>
              </a:pPr>
              <a:r>
                <a:rPr lang="en-US" sz="1400" dirty="0">
                  <a:solidFill>
                    <a:schemeClr val="tx1"/>
                  </a:solidFill>
                </a:rPr>
                <a:t>MUAC &lt;11.5 cm</a:t>
              </a:r>
            </a:p>
            <a:p>
              <a:pPr eaLnBrk="1" hangingPunct="1">
                <a:defRPr/>
              </a:pPr>
              <a:r>
                <a:rPr lang="en-US" sz="1400" dirty="0">
                  <a:solidFill>
                    <a:schemeClr val="tx1"/>
                  </a:solidFill>
                </a:rPr>
                <a:t>Or </a:t>
              </a:r>
            </a:p>
            <a:p>
              <a:pPr eaLnBrk="1" hangingPunct="1">
                <a:defRPr/>
              </a:pPr>
              <a:r>
                <a:rPr lang="en-US" sz="1400" dirty="0">
                  <a:solidFill>
                    <a:schemeClr val="tx1"/>
                  </a:solidFill>
                </a:rPr>
                <a:t>Bilateral pitting edema </a:t>
              </a:r>
            </a:p>
            <a:p>
              <a:pPr eaLnBrk="1" hangingPunct="1">
                <a:defRPr/>
              </a:pPr>
              <a:r>
                <a:rPr lang="en-US" sz="1400" dirty="0">
                  <a:solidFill>
                    <a:schemeClr val="tx1"/>
                  </a:solidFill>
                </a:rPr>
                <a:t>and medical complications</a:t>
              </a:r>
            </a:p>
          </p:txBody>
        </p:sp>
        <p:sp>
          <p:nvSpPr>
            <p:cNvPr id="8" name="Rectangle 7"/>
            <p:cNvSpPr/>
            <p:nvPr/>
          </p:nvSpPr>
          <p:spPr>
            <a:xfrm>
              <a:off x="6376988" y="6276234"/>
              <a:ext cx="2614612" cy="1134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u="sng" dirty="0">
                  <a:solidFill>
                    <a:schemeClr val="tx1"/>
                  </a:solidFill>
                </a:rPr>
                <a:t>Out</a:t>
              </a:r>
              <a:r>
                <a:rPr lang="en-US" sz="2400" dirty="0">
                  <a:solidFill>
                    <a:schemeClr val="tx1"/>
                  </a:solidFill>
                </a:rPr>
                <a:t>patient supplementary feeding</a:t>
              </a:r>
            </a:p>
          </p:txBody>
        </p:sp>
        <p:sp>
          <p:nvSpPr>
            <p:cNvPr id="9" name="Rectangle 8"/>
            <p:cNvSpPr/>
            <p:nvPr/>
          </p:nvSpPr>
          <p:spPr>
            <a:xfrm>
              <a:off x="3776663" y="6225543"/>
              <a:ext cx="2341562" cy="1201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u="sng" dirty="0">
                  <a:solidFill>
                    <a:schemeClr val="tx1"/>
                  </a:solidFill>
                </a:rPr>
                <a:t>Out</a:t>
              </a:r>
              <a:r>
                <a:rPr lang="en-US" sz="2400" dirty="0">
                  <a:solidFill>
                    <a:schemeClr val="tx1"/>
                  </a:solidFill>
                </a:rPr>
                <a:t>patient therapeutic care</a:t>
              </a:r>
            </a:p>
          </p:txBody>
        </p:sp>
        <p:sp>
          <p:nvSpPr>
            <p:cNvPr id="10" name="Rectangle 9"/>
            <p:cNvSpPr/>
            <p:nvPr/>
          </p:nvSpPr>
          <p:spPr>
            <a:xfrm>
              <a:off x="717550" y="6322018"/>
              <a:ext cx="2209800" cy="104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u="sng" dirty="0">
                  <a:solidFill>
                    <a:schemeClr val="tx1"/>
                  </a:solidFill>
                </a:rPr>
                <a:t>In</a:t>
              </a:r>
              <a:r>
                <a:rPr lang="en-US" sz="2400" dirty="0">
                  <a:solidFill>
                    <a:schemeClr val="tx1"/>
                  </a:solidFill>
                </a:rPr>
                <a:t>patient therapeutic care</a:t>
              </a:r>
            </a:p>
          </p:txBody>
        </p:sp>
        <p:cxnSp>
          <p:nvCxnSpPr>
            <p:cNvPr id="12" name="Straight Connector 11"/>
            <p:cNvCxnSpPr/>
            <p:nvPr/>
          </p:nvCxnSpPr>
          <p:spPr>
            <a:xfrm>
              <a:off x="1790700" y="2134342"/>
              <a:ext cx="6096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0"/>
            </p:cNvCxnSpPr>
            <p:nvPr/>
          </p:nvCxnSpPr>
          <p:spPr>
            <a:xfrm flipV="1">
              <a:off x="1790700" y="2134342"/>
              <a:ext cx="0" cy="2289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endCxn id="5" idx="0"/>
            </p:cNvCxnSpPr>
            <p:nvPr/>
          </p:nvCxnSpPr>
          <p:spPr>
            <a:xfrm>
              <a:off x="7886700" y="2134342"/>
              <a:ext cx="305221" cy="2289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4" idx="2"/>
              <a:endCxn id="6" idx="0"/>
            </p:cNvCxnSpPr>
            <p:nvPr/>
          </p:nvCxnSpPr>
          <p:spPr>
            <a:xfrm>
              <a:off x="5040313" y="1813848"/>
              <a:ext cx="4762" cy="5494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 idx="2"/>
              <a:endCxn id="10" idx="0"/>
            </p:cNvCxnSpPr>
            <p:nvPr/>
          </p:nvCxnSpPr>
          <p:spPr>
            <a:xfrm>
              <a:off x="1790700" y="5486445"/>
              <a:ext cx="31750" cy="8355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a:stCxn id="5" idx="2"/>
            </p:cNvCxnSpPr>
            <p:nvPr/>
          </p:nvCxnSpPr>
          <p:spPr>
            <a:xfrm flipH="1">
              <a:off x="7902575" y="5486445"/>
              <a:ext cx="289346" cy="73909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4277" name="Picture 18" descr="MC90041140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188" y="5360989"/>
            <a:ext cx="7302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1" descr="MC9004338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475" y="4919664"/>
            <a:ext cx="704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1" descr="MC9004338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4887914"/>
            <a:ext cx="7048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bwMode="auto">
          <a:xfrm>
            <a:off x="6329363" y="4338639"/>
            <a:ext cx="31750" cy="8096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5" name="TextBox 24"/>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Tree>
    <p:extLst>
      <p:ext uri="{BB962C8B-B14F-4D97-AF65-F5344CB8AC3E}">
        <p14:creationId xmlns:p14="http://schemas.microsoft.com/office/powerpoint/2010/main" val="423995031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idx="4294967295"/>
          </p:nvPr>
        </p:nvSpPr>
        <p:spPr>
          <a:xfrm>
            <a:off x="2030446" y="-271605"/>
            <a:ext cx="9165874" cy="1152525"/>
          </a:xfrm>
        </p:spPr>
        <p:txBody>
          <a:bodyPr anchor="b">
            <a:noAutofit/>
          </a:bodyPr>
          <a:lstStyle/>
          <a:p>
            <a:pPr algn="ctr">
              <a:defRPr/>
            </a:pPr>
            <a:r>
              <a:rPr lang="en-GB" altLang="fr-FR" u="sng" dirty="0">
                <a:latin typeface="+mn-lt"/>
              </a:rPr>
              <a:t>Therapeutic Feeding Programme (TFP)</a:t>
            </a:r>
          </a:p>
        </p:txBody>
      </p:sp>
      <p:sp>
        <p:nvSpPr>
          <p:cNvPr id="280579" name="Rectangle 6" descr="Rectangle: Click to edit Master text styles&#10;Second level&#10;Third level&#10;Fourth level&#10;Fifth level"/>
          <p:cNvSpPr>
            <a:spLocks noGrp="1" noChangeArrowheads="1"/>
          </p:cNvSpPr>
          <p:nvPr>
            <p:ph type="body" idx="4294967295"/>
          </p:nvPr>
        </p:nvSpPr>
        <p:spPr>
          <a:xfrm>
            <a:off x="1919289" y="1268413"/>
            <a:ext cx="9434511" cy="5211762"/>
          </a:xfrm>
        </p:spPr>
        <p:txBody>
          <a:bodyPr rtlCol="0">
            <a:normAutofit/>
          </a:bodyPr>
          <a:lstStyle/>
          <a:p>
            <a:pPr marL="0" indent="0" fontAlgn="auto">
              <a:lnSpc>
                <a:spcPct val="110000"/>
              </a:lnSpc>
              <a:buNone/>
              <a:defRPr/>
            </a:pPr>
            <a:r>
              <a:rPr lang="en-GB" altLang="fr-FR" sz="3000" b="1" dirty="0"/>
              <a:t>When</a:t>
            </a:r>
            <a:r>
              <a:rPr lang="en-GB" altLang="fr-FR" sz="2400" u="sng" dirty="0"/>
              <a:t> </a:t>
            </a:r>
          </a:p>
          <a:p>
            <a:pPr lvl="1">
              <a:buFont typeface="Wingdings" panose="05000000000000000000" pitchFamily="2" charset="2"/>
              <a:buChar char="Ø"/>
              <a:defRPr/>
            </a:pPr>
            <a:r>
              <a:rPr lang="en-GB" altLang="fr-FR" sz="2600" dirty="0"/>
              <a:t>Target : All age groups </a:t>
            </a:r>
          </a:p>
          <a:p>
            <a:pPr lvl="1">
              <a:buFont typeface="Wingdings" panose="05000000000000000000" pitchFamily="2" charset="2"/>
              <a:buChar char="Ø"/>
              <a:defRPr/>
            </a:pPr>
            <a:r>
              <a:rPr lang="en-GB" altLang="fr-FR" sz="2600" dirty="0"/>
              <a:t>In all food security situations</a:t>
            </a:r>
          </a:p>
          <a:p>
            <a:pPr marL="0" indent="0" fontAlgn="auto">
              <a:lnSpc>
                <a:spcPct val="110000"/>
              </a:lnSpc>
              <a:buNone/>
              <a:defRPr/>
            </a:pPr>
            <a:r>
              <a:rPr lang="en-GB" altLang="fr-FR" sz="3000" b="1" dirty="0"/>
              <a:t>Objective</a:t>
            </a:r>
          </a:p>
          <a:p>
            <a:pPr lvl="1">
              <a:buFontTx/>
              <a:buNone/>
              <a:defRPr/>
            </a:pPr>
            <a:r>
              <a:rPr lang="en-GB" altLang="fr-FR" dirty="0"/>
              <a:t>	To reduce mortality among severely malnourished individuals and to treat severe acute malnutrition (SAM) by providing intensive medical and nutritional cares</a:t>
            </a:r>
          </a:p>
          <a:p>
            <a:pPr marL="0" indent="0" fontAlgn="auto">
              <a:lnSpc>
                <a:spcPct val="110000"/>
              </a:lnSpc>
              <a:buNone/>
              <a:defRPr/>
            </a:pPr>
            <a:r>
              <a:rPr lang="en-GB" altLang="fr-FR" b="1" dirty="0"/>
              <a:t>How</a:t>
            </a:r>
          </a:p>
          <a:p>
            <a:pPr lvl="1">
              <a:buFont typeface="Wingdings" panose="05000000000000000000" pitchFamily="2" charset="2"/>
              <a:buChar char="Ø"/>
              <a:defRPr/>
            </a:pPr>
            <a:r>
              <a:rPr lang="en-GB" altLang="fr-FR" dirty="0"/>
              <a:t>Stabilization centre </a:t>
            </a:r>
            <a:r>
              <a:rPr lang="en-GB" altLang="fr-FR" dirty="0">
                <a:sym typeface="Wingdings" panose="05000000000000000000" pitchFamily="2" charset="2"/>
              </a:rPr>
              <a:t> Inpatient therapeutic feeding </a:t>
            </a:r>
            <a:r>
              <a:rPr lang="en-GB" altLang="fr-FR" dirty="0" err="1">
                <a:sym typeface="Wingdings" panose="05000000000000000000" pitchFamily="2" charset="2"/>
              </a:rPr>
              <a:t>center</a:t>
            </a:r>
            <a:r>
              <a:rPr lang="en-GB" altLang="fr-FR" dirty="0">
                <a:sym typeface="Wingdings" panose="05000000000000000000" pitchFamily="2" charset="2"/>
              </a:rPr>
              <a:t> (for complicated SAM)</a:t>
            </a:r>
          </a:p>
          <a:p>
            <a:pPr lvl="1">
              <a:buFont typeface="Wingdings" panose="05000000000000000000" pitchFamily="2" charset="2"/>
              <a:buChar char="Ø"/>
              <a:defRPr/>
            </a:pPr>
            <a:r>
              <a:rPr lang="en-GB" altLang="fr-FR" dirty="0">
                <a:sym typeface="Wingdings" panose="05000000000000000000" pitchFamily="2" charset="2"/>
              </a:rPr>
              <a:t>Out-patient treatment  Ambulatory therapeutic feeding </a:t>
            </a:r>
            <a:r>
              <a:rPr lang="en-GB" altLang="fr-FR" dirty="0" err="1">
                <a:sym typeface="Wingdings" panose="05000000000000000000" pitchFamily="2" charset="2"/>
              </a:rPr>
              <a:t>center</a:t>
            </a:r>
            <a:r>
              <a:rPr lang="en-GB" altLang="fr-FR" dirty="0">
                <a:sym typeface="Wingdings" panose="05000000000000000000" pitchFamily="2" charset="2"/>
              </a:rPr>
              <a:t> (for uncomplicated SAM)</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29</a:t>
            </a:fld>
            <a:endParaRPr lang="fr-CH"/>
          </a:p>
        </p:txBody>
      </p:sp>
    </p:spTree>
    <p:extLst>
      <p:ext uri="{BB962C8B-B14F-4D97-AF65-F5344CB8AC3E}">
        <p14:creationId xmlns:p14="http://schemas.microsoft.com/office/powerpoint/2010/main" val="20936859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descr="Rectangle: Click to edit Master text styles&#10;Second level&#10;Third level&#10;Fourth level&#10;Fifth level"/>
          <p:cNvSpPr>
            <a:spLocks noGrp="1"/>
          </p:cNvSpPr>
          <p:nvPr>
            <p:ph idx="1"/>
          </p:nvPr>
        </p:nvSpPr>
        <p:spPr>
          <a:xfrm>
            <a:off x="1596391" y="1872615"/>
            <a:ext cx="4856163" cy="4114800"/>
          </a:xfrm>
        </p:spPr>
        <p:txBody>
          <a:bodyPr rtlCol="0">
            <a:normAutofit/>
          </a:bodyPr>
          <a:lstStyle/>
          <a:p>
            <a:pPr marL="0" indent="0">
              <a:buNone/>
              <a:defRPr/>
            </a:pPr>
            <a:r>
              <a:rPr lang="en-GB" altLang="fr-FR" sz="3600" dirty="0"/>
              <a:t>What types of food and nutrition programmes did you already see in acute and protracted crisis situations?</a:t>
            </a:r>
          </a:p>
        </p:txBody>
      </p:sp>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1628775"/>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3" name="Slide Number Placeholder 2"/>
          <p:cNvSpPr>
            <a:spLocks noGrp="1"/>
          </p:cNvSpPr>
          <p:nvPr>
            <p:ph type="sldNum" sz="quarter" idx="12"/>
          </p:nvPr>
        </p:nvSpPr>
        <p:spPr/>
        <p:txBody>
          <a:bodyPr/>
          <a:lstStyle/>
          <a:p>
            <a:fld id="{57EFD8B0-356A-44DF-9E08-D90986415114}" type="slidenum">
              <a:rPr lang="fr-CH" smtClean="0"/>
              <a:t>3</a:t>
            </a:fld>
            <a:endParaRPr lang="fr-CH"/>
          </a:p>
        </p:txBody>
      </p:sp>
    </p:spTree>
    <p:extLst>
      <p:ext uri="{BB962C8B-B14F-4D97-AF65-F5344CB8AC3E}">
        <p14:creationId xmlns:p14="http://schemas.microsoft.com/office/powerpoint/2010/main" val="349253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2" descr="C:\Users\An\Desktop\Ecourse doc\Niger\SL april 2007\P101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43864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30</a:t>
            </a:fld>
            <a:endParaRPr lang="fr-CH"/>
          </a:p>
        </p:txBody>
      </p:sp>
    </p:spTree>
    <p:extLst>
      <p:ext uri="{BB962C8B-B14F-4D97-AF65-F5344CB8AC3E}">
        <p14:creationId xmlns:p14="http://schemas.microsoft.com/office/powerpoint/2010/main" val="328081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6" name="Picture 3" descr="H:\Elearning photo\2009-04-08-16_52_03\Images\378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44" y="0"/>
            <a:ext cx="9671716"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31</a:t>
            </a:fld>
            <a:endParaRPr lang="fr-CH"/>
          </a:p>
        </p:txBody>
      </p:sp>
    </p:spTree>
    <p:extLst>
      <p:ext uri="{BB962C8B-B14F-4D97-AF65-F5344CB8AC3E}">
        <p14:creationId xmlns:p14="http://schemas.microsoft.com/office/powerpoint/2010/main" val="27917291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8" descr="large1_00002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4" y="981075"/>
            <a:ext cx="3024187"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9" descr="Photo Mat &amp; Jérome 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1125539"/>
            <a:ext cx="3652837"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bwMode="auto">
          <a:xfrm>
            <a:off x="3031332" y="0"/>
            <a:ext cx="73802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defRPr/>
            </a:pPr>
            <a:r>
              <a:rPr lang="en-GB" altLang="fr-FR" sz="4400" u="sng" dirty="0">
                <a:solidFill>
                  <a:schemeClr val="tx2"/>
                </a:solidFill>
                <a:latin typeface="+mn-lt"/>
                <a:ea typeface="MS PGothic" pitchFamily="34" charset="-128"/>
              </a:rPr>
              <a:t>Products for SAM treatment</a:t>
            </a:r>
          </a:p>
        </p:txBody>
      </p:sp>
      <p:pic>
        <p:nvPicPr>
          <p:cNvPr id="60421" name="Picture 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31989" y="4913314"/>
            <a:ext cx="1209675" cy="127952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422"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2175" y="4943475"/>
            <a:ext cx="1303338" cy="13843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423" name="Picture 4" descr="tabletPortrai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5364" y="4738689"/>
            <a:ext cx="2378075" cy="167163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424"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6664" y="4738689"/>
            <a:ext cx="33496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2" name="TextBox 11"/>
          <p:cNvSpPr txBox="1"/>
          <p:nvPr/>
        </p:nvSpPr>
        <p:spPr>
          <a:xfrm>
            <a:off x="68561" y="5146199"/>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32</a:t>
            </a:fld>
            <a:endParaRPr lang="fr-CH"/>
          </a:p>
        </p:txBody>
      </p:sp>
    </p:spTree>
    <p:extLst>
      <p:ext uri="{BB962C8B-B14F-4D97-AF65-F5344CB8AC3E}">
        <p14:creationId xmlns:p14="http://schemas.microsoft.com/office/powerpoint/2010/main" val="11346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1861459" y="61914"/>
            <a:ext cx="9622970" cy="1039813"/>
          </a:xfrm>
        </p:spPr>
        <p:txBody>
          <a:bodyPr anchor="b">
            <a:noAutofit/>
          </a:bodyPr>
          <a:lstStyle/>
          <a:p>
            <a:pPr>
              <a:defRPr/>
            </a:pPr>
            <a:r>
              <a:rPr lang="en-GB" altLang="fr-FR" u="sng" dirty="0">
                <a:latin typeface="+mn-lt"/>
              </a:rPr>
              <a:t>Supplementary Feeding Programme (SFP)</a:t>
            </a:r>
          </a:p>
        </p:txBody>
      </p:sp>
      <p:sp>
        <p:nvSpPr>
          <p:cNvPr id="290819" name="Rectangle 3" descr="Rectangle: Click to edit Master text styles&#10;Second level&#10;Third level&#10;Fourth level&#10;Fifth level"/>
          <p:cNvSpPr>
            <a:spLocks noGrp="1" noChangeArrowheads="1"/>
          </p:cNvSpPr>
          <p:nvPr>
            <p:ph type="body" idx="4294967295"/>
          </p:nvPr>
        </p:nvSpPr>
        <p:spPr>
          <a:xfrm>
            <a:off x="1703389" y="1557339"/>
            <a:ext cx="9650411" cy="4799011"/>
          </a:xfrm>
        </p:spPr>
        <p:txBody>
          <a:bodyPr rtlCol="0">
            <a:normAutofit fontScale="77500" lnSpcReduction="20000"/>
          </a:bodyPr>
          <a:lstStyle/>
          <a:p>
            <a:pPr marL="0" indent="0" fontAlgn="auto">
              <a:lnSpc>
                <a:spcPct val="120000"/>
              </a:lnSpc>
              <a:spcBef>
                <a:spcPts val="0"/>
              </a:spcBef>
              <a:buNone/>
              <a:defRPr/>
            </a:pPr>
            <a:r>
              <a:rPr lang="en-US" altLang="fr-FR" sz="4000" b="1" dirty="0"/>
              <a:t>When </a:t>
            </a:r>
          </a:p>
          <a:p>
            <a:pPr indent="0" fontAlgn="auto">
              <a:lnSpc>
                <a:spcPct val="120000"/>
              </a:lnSpc>
              <a:spcBef>
                <a:spcPts val="0"/>
              </a:spcBef>
              <a:buFont typeface="Wingdings" panose="05000000000000000000" pitchFamily="2" charset="2"/>
              <a:buChar char="Ø"/>
              <a:defRPr/>
            </a:pPr>
            <a:r>
              <a:rPr lang="en-US" altLang="fr-FR" sz="3400" dirty="0"/>
              <a:t>High prevalence and numbers of moderate malnutrition</a:t>
            </a:r>
          </a:p>
          <a:p>
            <a:pPr indent="0" fontAlgn="auto">
              <a:lnSpc>
                <a:spcPct val="120000"/>
              </a:lnSpc>
              <a:spcBef>
                <a:spcPts val="0"/>
              </a:spcBef>
              <a:buFont typeface="Wingdings" panose="05000000000000000000" pitchFamily="2" charset="2"/>
              <a:buChar char="Ø"/>
              <a:defRPr/>
            </a:pPr>
            <a:r>
              <a:rPr lang="en-GB" altLang="fr-FR" sz="3400" dirty="0"/>
              <a:t>Food insecurity level 3, 4 and 5</a:t>
            </a:r>
          </a:p>
          <a:p>
            <a:pPr marL="0" indent="0" fontAlgn="auto">
              <a:lnSpc>
                <a:spcPct val="120000"/>
              </a:lnSpc>
              <a:spcBef>
                <a:spcPts val="0"/>
              </a:spcBef>
              <a:buNone/>
              <a:defRPr/>
            </a:pPr>
            <a:r>
              <a:rPr lang="en-GB" altLang="fr-FR" sz="4000" b="1" dirty="0"/>
              <a:t>Objective</a:t>
            </a:r>
          </a:p>
          <a:p>
            <a:pPr indent="0" fontAlgn="auto">
              <a:lnSpc>
                <a:spcPct val="120000"/>
              </a:lnSpc>
              <a:spcBef>
                <a:spcPts val="0"/>
              </a:spcBef>
              <a:buFont typeface="Wingdings" panose="05000000000000000000" pitchFamily="2" charset="2"/>
              <a:buChar char="Ø"/>
              <a:defRPr/>
            </a:pPr>
            <a:r>
              <a:rPr lang="en-GB" altLang="fr-FR" sz="3400" dirty="0"/>
              <a:t>To treat moderate malnourished individuals and prevent severe malnutrition</a:t>
            </a:r>
          </a:p>
          <a:p>
            <a:pPr marL="0" indent="0" fontAlgn="auto">
              <a:lnSpc>
                <a:spcPct val="120000"/>
              </a:lnSpc>
              <a:spcBef>
                <a:spcPts val="0"/>
              </a:spcBef>
              <a:buNone/>
              <a:defRPr/>
            </a:pPr>
            <a:r>
              <a:rPr lang="en-GB" altLang="fr-FR" sz="4000" b="1" dirty="0"/>
              <a:t>How</a:t>
            </a:r>
            <a:endParaRPr lang="en-US" altLang="fr-FR" sz="4000" b="1" dirty="0"/>
          </a:p>
          <a:p>
            <a:pPr indent="0" fontAlgn="auto">
              <a:lnSpc>
                <a:spcPct val="120000"/>
              </a:lnSpc>
              <a:spcBef>
                <a:spcPts val="0"/>
              </a:spcBef>
              <a:buFont typeface="Wingdings" panose="05000000000000000000" pitchFamily="2" charset="2"/>
              <a:buChar char="Ø"/>
              <a:defRPr/>
            </a:pPr>
            <a:r>
              <a:rPr lang="en-US" altLang="fr-FR" sz="3400" dirty="0"/>
              <a:t>SFP with a weekly (or every 2 weeks) dry ration (most used)</a:t>
            </a:r>
            <a:r>
              <a:rPr lang="en-US" altLang="fr-FR" sz="3400" dirty="0">
                <a:sym typeface="Wingdings" panose="05000000000000000000" pitchFamily="2" charset="2"/>
              </a:rPr>
              <a:t> Nutrition + medical care</a:t>
            </a:r>
          </a:p>
          <a:p>
            <a:pPr indent="0" fontAlgn="auto">
              <a:lnSpc>
                <a:spcPct val="120000"/>
              </a:lnSpc>
              <a:spcBef>
                <a:spcPts val="0"/>
              </a:spcBef>
              <a:buFont typeface="Wingdings" panose="05000000000000000000" pitchFamily="2" charset="2"/>
              <a:buChar char="Ø"/>
              <a:defRPr/>
            </a:pPr>
            <a:r>
              <a:rPr lang="en-US" altLang="fr-FR" sz="3400" dirty="0"/>
              <a:t>Collective supplementary feeding with a monthly distribution </a:t>
            </a:r>
            <a:r>
              <a:rPr lang="en-US" altLang="fr-FR" sz="3400" dirty="0">
                <a:sym typeface="Wingdings" panose="05000000000000000000" pitchFamily="2" charset="2"/>
              </a:rPr>
              <a:t> patients selected by MUAC, no medical follow up</a:t>
            </a:r>
            <a:endParaRPr lang="en-GB" altLang="fr-FR" sz="3400" dirty="0">
              <a:sym typeface="Wingdings" panose="05000000000000000000" pitchFamily="2" charset="2"/>
            </a:endParaRP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33</a:t>
            </a:fld>
            <a:endParaRPr lang="fr-CH"/>
          </a:p>
        </p:txBody>
      </p:sp>
    </p:spTree>
    <p:extLst>
      <p:ext uri="{BB962C8B-B14F-4D97-AF65-F5344CB8AC3E}">
        <p14:creationId xmlns:p14="http://schemas.microsoft.com/office/powerpoint/2010/main" val="34513906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2"/>
          <p:cNvSpPr>
            <a:spLocks noChangeArrowheads="1"/>
          </p:cNvSpPr>
          <p:nvPr/>
        </p:nvSpPr>
        <p:spPr bwMode="auto">
          <a:xfrm>
            <a:off x="2135189" y="1484313"/>
            <a:ext cx="8467725" cy="5040312"/>
          </a:xfrm>
          <a:prstGeom prst="rect">
            <a:avLst/>
          </a:prstGeom>
          <a:noFill/>
          <a:ln w="12700">
            <a:solidFill>
              <a:srgbClr val="000000"/>
            </a:solidFill>
            <a:round/>
            <a:headEnd/>
            <a:tailEnd/>
          </a:ln>
        </p:spPr>
        <p:txBody>
          <a:bodyPr lIns="90000" tIns="46800" rIns="90000" bIns="46800"/>
          <a:lstStyle/>
          <a:p>
            <a:pPr marL="342900" indent="-342900">
              <a:lnSpc>
                <a:spcPct val="108000"/>
              </a:lnSpc>
              <a:spcBef>
                <a:spcPct val="20000"/>
              </a:spcBef>
              <a:buClr>
                <a:srgbClr val="99CC00"/>
              </a:buClr>
              <a:defRPr/>
            </a:pPr>
            <a:endParaRPr lang="fr-FR" b="1" dirty="0">
              <a:solidFill>
                <a:srgbClr val="002060"/>
              </a:solidFill>
            </a:endParaRPr>
          </a:p>
          <a:p>
            <a:pPr marL="342900" indent="-342900">
              <a:lnSpc>
                <a:spcPct val="108000"/>
              </a:lnSpc>
              <a:spcBef>
                <a:spcPct val="20000"/>
              </a:spcBef>
              <a:buClr>
                <a:srgbClr val="99CC00"/>
              </a:buClr>
              <a:defRPr/>
            </a:pPr>
            <a:r>
              <a:rPr lang="en-US" sz="2400" b="1" dirty="0">
                <a:solidFill>
                  <a:schemeClr val="tx2">
                    <a:lumMod val="90000"/>
                  </a:schemeClr>
                </a:solidFill>
              </a:rPr>
              <a:t>Blended flour : </a:t>
            </a:r>
            <a:r>
              <a:rPr lang="en-US" sz="2400" b="1" dirty="0" err="1">
                <a:solidFill>
                  <a:schemeClr val="tx2">
                    <a:lumMod val="90000"/>
                  </a:schemeClr>
                </a:solidFill>
              </a:rPr>
              <a:t>Supercereal</a:t>
            </a:r>
            <a:r>
              <a:rPr lang="en-US" sz="2400" b="1" dirty="0">
                <a:solidFill>
                  <a:schemeClr val="tx2">
                    <a:lumMod val="90000"/>
                  </a:schemeClr>
                </a:solidFill>
              </a:rPr>
              <a:t> type – to make a porridge</a:t>
            </a:r>
          </a:p>
          <a:p>
            <a:pPr marL="342900" indent="-342900">
              <a:lnSpc>
                <a:spcPct val="108000"/>
              </a:lnSpc>
              <a:spcBef>
                <a:spcPct val="20000"/>
              </a:spcBef>
              <a:buClr>
                <a:srgbClr val="99CC00"/>
              </a:buClr>
              <a:defRPr/>
            </a:pPr>
            <a:r>
              <a:rPr lang="en-US" sz="2400" b="1" dirty="0">
                <a:solidFill>
                  <a:schemeClr val="tx2">
                    <a:lumMod val="90000"/>
                  </a:schemeClr>
                </a:solidFill>
              </a:rPr>
              <a:t>Ready to Use Supplementary Food</a:t>
            </a:r>
          </a:p>
          <a:p>
            <a:pPr marL="342900" indent="-342900">
              <a:lnSpc>
                <a:spcPct val="108000"/>
              </a:lnSpc>
              <a:spcBef>
                <a:spcPct val="20000"/>
              </a:spcBef>
              <a:buClr>
                <a:srgbClr val="99CC00"/>
              </a:buClr>
              <a:defRPr/>
            </a:pPr>
            <a:r>
              <a:rPr lang="en-US" sz="2400" b="1" dirty="0">
                <a:solidFill>
                  <a:schemeClr val="tx2">
                    <a:lumMod val="90000"/>
                  </a:schemeClr>
                </a:solidFill>
              </a:rPr>
              <a:t>Local food</a:t>
            </a:r>
          </a:p>
          <a:p>
            <a:pPr marL="342900" indent="-342900">
              <a:lnSpc>
                <a:spcPct val="108000"/>
              </a:lnSpc>
              <a:spcBef>
                <a:spcPct val="20000"/>
              </a:spcBef>
              <a:buClr>
                <a:srgbClr val="99CC00"/>
              </a:buClr>
              <a:defRPr/>
            </a:pPr>
            <a:r>
              <a:rPr lang="en-US" sz="2400" b="1" dirty="0">
                <a:solidFill>
                  <a:schemeClr val="tx2">
                    <a:lumMod val="90000"/>
                  </a:schemeClr>
                </a:solidFill>
              </a:rPr>
              <a:t>+ Systematic medical treatment</a:t>
            </a:r>
          </a:p>
        </p:txBody>
      </p:sp>
      <p:pic>
        <p:nvPicPr>
          <p:cNvPr id="64515" name="Picture 8" descr="Photo Mat &amp; Jérome 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2339975"/>
            <a:ext cx="345757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txBox="1">
            <a:spLocks/>
          </p:cNvSpPr>
          <p:nvPr/>
        </p:nvSpPr>
        <p:spPr bwMode="auto">
          <a:xfrm>
            <a:off x="2640014" y="280989"/>
            <a:ext cx="71643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defRPr/>
            </a:pPr>
            <a:r>
              <a:rPr lang="fr-FR" altLang="fr-FR" sz="4400" u="sng" dirty="0" err="1">
                <a:latin typeface="+mn-lt"/>
                <a:ea typeface="MS PGothic" pitchFamily="34" charset="-128"/>
              </a:rPr>
              <a:t>Products</a:t>
            </a:r>
            <a:r>
              <a:rPr lang="fr-FR" altLang="fr-FR" sz="4400" u="sng" dirty="0">
                <a:latin typeface="+mn-lt"/>
                <a:ea typeface="MS PGothic" pitchFamily="34" charset="-128"/>
              </a:rPr>
              <a:t> for MAM </a:t>
            </a:r>
            <a:r>
              <a:rPr lang="fr-FR" altLang="fr-FR" sz="4400" u="sng" dirty="0" err="1">
                <a:latin typeface="+mn-lt"/>
                <a:ea typeface="MS PGothic" pitchFamily="34" charset="-128"/>
              </a:rPr>
              <a:t>treatment</a:t>
            </a:r>
            <a:endParaRPr lang="fr-FR" altLang="fr-FR" sz="4400" u="sng" dirty="0">
              <a:latin typeface="+mn-lt"/>
              <a:ea typeface="MS PGothic" pitchFamily="34" charset="-128"/>
            </a:endParaRPr>
          </a:p>
        </p:txBody>
      </p:sp>
      <p:pic>
        <p:nvPicPr>
          <p:cNvPr id="6451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693" t="33777" r="61249" b="37170"/>
          <a:stretch>
            <a:fillRect/>
          </a:stretch>
        </p:blipFill>
        <p:spPr bwMode="auto">
          <a:xfrm>
            <a:off x="4383090" y="3691550"/>
            <a:ext cx="842962" cy="12461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4518" name="Picture 4" descr="Image result for eeZeeba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8526" y="5246688"/>
            <a:ext cx="16303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4519"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984" t="27632" r="51738" b="35362"/>
          <a:stretch>
            <a:fillRect/>
          </a:stretch>
        </p:blipFill>
        <p:spPr bwMode="auto">
          <a:xfrm>
            <a:off x="2707482" y="3691550"/>
            <a:ext cx="1079500" cy="16271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4520"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251" y="5029200"/>
            <a:ext cx="2017713"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3" name="TextBox 12"/>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34</a:t>
            </a:fld>
            <a:endParaRPr lang="fr-CH"/>
          </a:p>
        </p:txBody>
      </p:sp>
    </p:spTree>
    <p:extLst>
      <p:ext uri="{BB962C8B-B14F-4D97-AF65-F5344CB8AC3E}">
        <p14:creationId xmlns:p14="http://schemas.microsoft.com/office/powerpoint/2010/main" val="347151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57400" y="4495800"/>
            <a:ext cx="6554788" cy="1524000"/>
          </a:xfrm>
        </p:spPr>
        <p:txBody>
          <a:bodyPr/>
          <a:lstStyle/>
          <a:p>
            <a:pPr>
              <a:defRPr/>
            </a:pPr>
            <a:endParaRPr lang="fr-CH" altLang="fr-FR"/>
          </a:p>
        </p:txBody>
      </p:sp>
      <p:pic>
        <p:nvPicPr>
          <p:cNvPr id="66563" name="Picture 4"/>
          <p:cNvPicPr>
            <a:picLocks noChangeAspect="1"/>
          </p:cNvPicPr>
          <p:nvPr/>
        </p:nvPicPr>
        <p:blipFill>
          <a:blip r:embed="rId3">
            <a:extLst>
              <a:ext uri="{28A0092B-C50C-407E-A947-70E740481C1C}">
                <a14:useLocalDpi xmlns:a14="http://schemas.microsoft.com/office/drawing/2010/main" val="0"/>
              </a:ext>
            </a:extLst>
          </a:blip>
          <a:srcRect l="17340" t="12999" r="16454" b="-12999"/>
          <a:stretch>
            <a:fillRect/>
          </a:stretch>
        </p:blipFill>
        <p:spPr bwMode="auto">
          <a:xfrm>
            <a:off x="1549401" y="9525"/>
            <a:ext cx="9072563"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35</a:t>
            </a:fld>
            <a:endParaRPr lang="fr-CH"/>
          </a:p>
        </p:txBody>
      </p:sp>
    </p:spTree>
    <p:extLst>
      <p:ext uri="{BB962C8B-B14F-4D97-AF65-F5344CB8AC3E}">
        <p14:creationId xmlns:p14="http://schemas.microsoft.com/office/powerpoint/2010/main" val="3670842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68611"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68612"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68613" name="Text Box 5"/>
          <p:cNvSpPr txBox="1">
            <a:spLocks noChangeArrowheads="1"/>
          </p:cNvSpPr>
          <p:nvPr/>
        </p:nvSpPr>
        <p:spPr bwMode="auto">
          <a:xfrm>
            <a:off x="5640388" y="3315980"/>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fr-FR" sz="2400" b="1" dirty="0">
                <a:solidFill>
                  <a:schemeClr val="bg2"/>
                </a:solidFill>
                <a:latin typeface="+mn-lt"/>
              </a:rPr>
              <a:t>General</a:t>
            </a:r>
          </a:p>
          <a:p>
            <a:r>
              <a:rPr lang="en-US" altLang="fr-FR" sz="2400" b="1" dirty="0">
                <a:solidFill>
                  <a:schemeClr val="bg2"/>
                </a:solidFill>
                <a:latin typeface="+mn-lt"/>
              </a:rPr>
              <a:t> population</a:t>
            </a:r>
          </a:p>
        </p:txBody>
      </p:sp>
      <p:sp>
        <p:nvSpPr>
          <p:cNvPr id="68614" name="Text Box 6"/>
          <p:cNvSpPr txBox="1">
            <a:spLocks noChangeArrowheads="1"/>
          </p:cNvSpPr>
          <p:nvPr/>
        </p:nvSpPr>
        <p:spPr bwMode="auto">
          <a:xfrm>
            <a:off x="5565774" y="4211636"/>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At</a:t>
            </a:r>
            <a:r>
              <a:rPr lang="fr-FR" altLang="fr-FR" sz="2400" b="1" dirty="0">
                <a:solidFill>
                  <a:schemeClr val="bg2"/>
                </a:solidFill>
                <a:latin typeface="+mn-lt"/>
              </a:rPr>
              <a:t> </a:t>
            </a:r>
            <a:r>
              <a:rPr lang="en-GB" altLang="fr-FR" sz="2400" b="1" dirty="0">
                <a:solidFill>
                  <a:schemeClr val="bg2"/>
                </a:solidFill>
                <a:latin typeface="+mn-lt"/>
              </a:rPr>
              <a:t>Risk</a:t>
            </a:r>
          </a:p>
        </p:txBody>
      </p:sp>
      <p:sp>
        <p:nvSpPr>
          <p:cNvPr id="68615"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Malnourished</a:t>
            </a:r>
          </a:p>
        </p:txBody>
      </p:sp>
      <p:sp>
        <p:nvSpPr>
          <p:cNvPr id="68616"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solidFill>
                  <a:srgbClr val="FF0000"/>
                </a:solidFill>
                <a:latin typeface="+mn-lt"/>
              </a:rPr>
              <a:t>2. Nutrition Programmes</a:t>
            </a:r>
            <a:endParaRPr lang="en-GB" altLang="fr-FR" sz="2400" dirty="0">
              <a:solidFill>
                <a:srgbClr val="FF0000"/>
              </a:solidFill>
              <a:latin typeface="+mn-lt"/>
            </a:endParaRPr>
          </a:p>
        </p:txBody>
      </p:sp>
      <p:sp>
        <p:nvSpPr>
          <p:cNvPr id="68617" name="Rectangle 15"/>
          <p:cNvSpPr>
            <a:spLocks noChangeArrowheads="1"/>
          </p:cNvSpPr>
          <p:nvPr/>
        </p:nvSpPr>
        <p:spPr bwMode="auto">
          <a:xfrm>
            <a:off x="1720850" y="193676"/>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latin typeface="+mn-lt"/>
              </a:rPr>
              <a:t>1. Relief Programmes</a:t>
            </a:r>
          </a:p>
        </p:txBody>
      </p:sp>
      <p:sp>
        <p:nvSpPr>
          <p:cNvPr id="68618"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General Food Distribution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68620"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Targeted  Food Distribution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68622" name="Text Box 9"/>
          <p:cNvSpPr txBox="1">
            <a:spLocks noChangeArrowheads="1"/>
          </p:cNvSpPr>
          <p:nvPr/>
        </p:nvSpPr>
        <p:spPr bwMode="auto">
          <a:xfrm>
            <a:off x="1708151" y="1498601"/>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Cash Transfer programmes</a:t>
            </a:r>
          </a:p>
        </p:txBody>
      </p:sp>
      <p:sp>
        <p:nvSpPr>
          <p:cNvPr id="68623"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E882E"/>
                </a:solidFill>
                <a:latin typeface="+mn-lt"/>
              </a:rPr>
              <a:t>4. Nutrition for sick patients</a:t>
            </a:r>
          </a:p>
        </p:txBody>
      </p:sp>
      <p:sp>
        <p:nvSpPr>
          <p:cNvPr id="68624"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dirty="0">
                <a:solidFill>
                  <a:srgbClr val="0000FF"/>
                </a:solidFill>
                <a:latin typeface="+mn-lt"/>
              </a:rPr>
              <a:t>3</a:t>
            </a:r>
            <a:r>
              <a:rPr lang="en-GB" altLang="fr-FR" sz="2400" b="1" dirty="0">
                <a:solidFill>
                  <a:srgbClr val="0000FF"/>
                </a:solidFill>
                <a:latin typeface="+mn-lt"/>
              </a:rPr>
              <a:t>. Preventive Programmes</a:t>
            </a:r>
          </a:p>
        </p:txBody>
      </p:sp>
      <p:sp>
        <p:nvSpPr>
          <p:cNvPr id="68625" name="Text Box 11"/>
          <p:cNvSpPr txBox="1">
            <a:spLocks noChangeArrowheads="1"/>
          </p:cNvSpPr>
          <p:nvPr/>
        </p:nvSpPr>
        <p:spPr bwMode="auto">
          <a:xfrm>
            <a:off x="6154739" y="657226"/>
            <a:ext cx="2162175"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GB" altLang="fr-FR" sz="2400" b="1" dirty="0">
                <a:solidFill>
                  <a:srgbClr val="FF0000"/>
                </a:solidFill>
                <a:latin typeface="+mn-lt"/>
              </a:rPr>
              <a:t>Therapeutic Feeding programme</a:t>
            </a:r>
          </a:p>
        </p:txBody>
      </p:sp>
      <p:sp>
        <p:nvSpPr>
          <p:cNvPr id="68626" name="Text Box 12"/>
          <p:cNvSpPr txBox="1">
            <a:spLocks noChangeArrowheads="1"/>
          </p:cNvSpPr>
          <p:nvPr/>
        </p:nvSpPr>
        <p:spPr bwMode="auto">
          <a:xfrm>
            <a:off x="8399464" y="657226"/>
            <a:ext cx="2160587"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en-GB" altLang="fr-FR" sz="2400" b="1" dirty="0">
                <a:solidFill>
                  <a:srgbClr val="FF0000"/>
                </a:solidFill>
                <a:latin typeface="+mn-lt"/>
              </a:rPr>
              <a:t>Supplementary Feeding Programme</a:t>
            </a:r>
          </a:p>
        </p:txBody>
      </p:sp>
      <p:cxnSp>
        <p:nvCxnSpPr>
          <p:cNvPr id="3" name="Straight Arrow Connector 2"/>
          <p:cNvCxnSpPr>
            <a:cxnSpLocks/>
          </p:cNvCxnSpPr>
          <p:nvPr/>
        </p:nvCxnSpPr>
        <p:spPr>
          <a:xfrm flipH="1">
            <a:off x="6648450" y="1916111"/>
            <a:ext cx="958851" cy="2844803"/>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7127877" y="1916111"/>
            <a:ext cx="2128090" cy="3025778"/>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11"/>
          <p:cNvSpPr txBox="1">
            <a:spLocks noChangeArrowheads="1"/>
          </p:cNvSpPr>
          <p:nvPr/>
        </p:nvSpPr>
        <p:spPr bwMode="auto">
          <a:xfrm>
            <a:off x="8594726" y="5151112"/>
            <a:ext cx="1944688" cy="1089529"/>
          </a:xfrm>
          <a:prstGeom prst="rect">
            <a:avLst/>
          </a:prstGeom>
          <a:solidFill>
            <a:schemeClr val="accent4">
              <a:lumMod val="20000"/>
              <a:lumOff val="80000"/>
            </a:schemeClr>
          </a:solidFill>
          <a:ln w="38100" algn="ctr">
            <a:solidFill>
              <a:srgbClr val="0070C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defRPr/>
            </a:pPr>
            <a:r>
              <a:rPr lang="en-GB" altLang="fr-FR" sz="2400" b="1" dirty="0">
                <a:solidFill>
                  <a:srgbClr val="0070C0"/>
                </a:solidFill>
                <a:latin typeface="+mn-lt"/>
              </a:rPr>
              <a:t>Infant Feeding in emergencies</a:t>
            </a:r>
          </a:p>
        </p:txBody>
      </p:sp>
      <p:cxnSp>
        <p:nvCxnSpPr>
          <p:cNvPr id="4" name="Straight Arrow Connector 3"/>
          <p:cNvCxnSpPr>
            <a:stCxn id="23" idx="1"/>
          </p:cNvCxnSpPr>
          <p:nvPr/>
        </p:nvCxnSpPr>
        <p:spPr>
          <a:xfrm flipH="1" flipV="1">
            <a:off x="7369176" y="5284462"/>
            <a:ext cx="1225550" cy="411415"/>
          </a:xfrm>
          <a:prstGeom prst="straightConnector1">
            <a:avLst/>
          </a:prstGeom>
          <a:ln w="3810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7" name="TextBox 26"/>
          <p:cNvSpPr txBox="1"/>
          <p:nvPr/>
        </p:nvSpPr>
        <p:spPr>
          <a:xfrm>
            <a:off x="83492" y="5079184"/>
            <a:ext cx="461665" cy="14932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 </a:t>
            </a:r>
          </a:p>
        </p:txBody>
      </p:sp>
      <p:sp>
        <p:nvSpPr>
          <p:cNvPr id="2" name="Slide Number Placeholder 1"/>
          <p:cNvSpPr>
            <a:spLocks noGrp="1"/>
          </p:cNvSpPr>
          <p:nvPr>
            <p:ph type="sldNum" sz="quarter" idx="12"/>
          </p:nvPr>
        </p:nvSpPr>
        <p:spPr/>
        <p:txBody>
          <a:bodyPr/>
          <a:lstStyle/>
          <a:p>
            <a:fld id="{57EFD8B0-356A-44DF-9E08-D90986415114}" type="slidenum">
              <a:rPr lang="fr-CH" smtClean="0"/>
              <a:t>36</a:t>
            </a:fld>
            <a:endParaRPr lang="fr-CH"/>
          </a:p>
        </p:txBody>
      </p:sp>
    </p:spTree>
    <p:extLst>
      <p:ext uri="{BB962C8B-B14F-4D97-AF65-F5344CB8AC3E}">
        <p14:creationId xmlns:p14="http://schemas.microsoft.com/office/powerpoint/2010/main" val="2940656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idx="4294967295"/>
          </p:nvPr>
        </p:nvSpPr>
        <p:spPr>
          <a:xfrm>
            <a:off x="2895599" y="476250"/>
            <a:ext cx="8122467" cy="611188"/>
          </a:xfrm>
        </p:spPr>
        <p:txBody>
          <a:bodyPr anchor="b">
            <a:noAutofit/>
          </a:bodyPr>
          <a:lstStyle/>
          <a:p>
            <a:pPr>
              <a:defRPr/>
            </a:pPr>
            <a:r>
              <a:rPr lang="en-GB" altLang="fr-FR" u="sng" dirty="0">
                <a:latin typeface="+mn-lt"/>
              </a:rPr>
              <a:t>Infant feeding in emergencies</a:t>
            </a:r>
          </a:p>
        </p:txBody>
      </p:sp>
      <p:sp>
        <p:nvSpPr>
          <p:cNvPr id="317443" name="Rectangle 3" descr="Rectangle: Click to edit Master text styles&#10;Second level&#10;Third level&#10;Fourth level&#10;Fifth level"/>
          <p:cNvSpPr>
            <a:spLocks noGrp="1" noChangeArrowheads="1"/>
          </p:cNvSpPr>
          <p:nvPr>
            <p:ph type="body" idx="4294967295"/>
          </p:nvPr>
        </p:nvSpPr>
        <p:spPr>
          <a:xfrm>
            <a:off x="2592766" y="1737360"/>
            <a:ext cx="7780594" cy="4296634"/>
          </a:xfrm>
        </p:spPr>
        <p:txBody>
          <a:bodyPr rtlCol="0">
            <a:normAutofit fontScale="92500" lnSpcReduction="20000"/>
          </a:bodyPr>
          <a:lstStyle/>
          <a:p>
            <a:pPr marL="0" indent="0" fontAlgn="auto">
              <a:lnSpc>
                <a:spcPct val="90000"/>
              </a:lnSpc>
              <a:buNone/>
              <a:defRPr/>
            </a:pPr>
            <a:r>
              <a:rPr lang="en-GB" altLang="fr-FR" sz="3000" b="1" dirty="0"/>
              <a:t>Why:</a:t>
            </a:r>
          </a:p>
          <a:p>
            <a:pPr fontAlgn="auto">
              <a:lnSpc>
                <a:spcPct val="90000"/>
              </a:lnSpc>
              <a:buFontTx/>
              <a:buNone/>
              <a:defRPr/>
            </a:pPr>
            <a:r>
              <a:rPr lang="en-GB" altLang="fr-FR" sz="2400" dirty="0"/>
              <a:t>	</a:t>
            </a:r>
            <a:r>
              <a:rPr lang="en-GB" altLang="fr-FR" sz="2600" dirty="0"/>
              <a:t>Emergency could affect infant feeding due to the mother’s stres</a:t>
            </a:r>
            <a:r>
              <a:rPr lang="en-GB" altLang="fr-FR" sz="2400" dirty="0"/>
              <a:t>s</a:t>
            </a:r>
          </a:p>
          <a:p>
            <a:pPr marL="0" indent="0" fontAlgn="auto">
              <a:lnSpc>
                <a:spcPct val="90000"/>
              </a:lnSpc>
              <a:buNone/>
              <a:defRPr/>
            </a:pPr>
            <a:r>
              <a:rPr lang="en-GB" altLang="fr-FR" sz="3000" b="1" dirty="0"/>
              <a:t>Objective:</a:t>
            </a:r>
          </a:p>
          <a:p>
            <a:pPr fontAlgn="auto">
              <a:lnSpc>
                <a:spcPct val="90000"/>
              </a:lnSpc>
              <a:buFontTx/>
              <a:buNone/>
              <a:defRPr/>
            </a:pPr>
            <a:r>
              <a:rPr lang="en-GB" altLang="fr-FR" sz="2400" dirty="0"/>
              <a:t>	</a:t>
            </a:r>
            <a:r>
              <a:rPr lang="en-GB" altLang="fr-FR" sz="2600" dirty="0"/>
              <a:t>Prevention on morbidity, mortality and development of malnutrition among young infants</a:t>
            </a:r>
          </a:p>
          <a:p>
            <a:pPr marL="0" indent="0" fontAlgn="auto">
              <a:lnSpc>
                <a:spcPct val="90000"/>
              </a:lnSpc>
              <a:buNone/>
              <a:defRPr/>
            </a:pPr>
            <a:r>
              <a:rPr lang="en-GB" altLang="fr-FR" sz="3000" b="1" dirty="0"/>
              <a:t>How:</a:t>
            </a:r>
          </a:p>
          <a:p>
            <a:pPr>
              <a:buFont typeface="Wingdings" panose="05000000000000000000" pitchFamily="2" charset="2"/>
              <a:buChar char="Ø"/>
              <a:defRPr/>
            </a:pPr>
            <a:r>
              <a:rPr lang="en-GB" altLang="fr-FR" sz="2600" dirty="0"/>
              <a:t>Dedicated structure and staff who provide infant feeding advice, psychological support, nutrition screening and identification of acutely malnourished infants and mother</a:t>
            </a:r>
          </a:p>
          <a:p>
            <a:pPr>
              <a:buFont typeface="Wingdings" panose="05000000000000000000" pitchFamily="2" charset="2"/>
              <a:buChar char="Ø"/>
              <a:defRPr/>
            </a:pPr>
            <a:r>
              <a:rPr lang="en-GB" altLang="fr-FR" sz="2600" dirty="0"/>
              <a:t>Can be included in existing mental health and psychosocial support programmes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37</a:t>
            </a:fld>
            <a:endParaRPr lang="fr-CH"/>
          </a:p>
        </p:txBody>
      </p:sp>
    </p:spTree>
    <p:extLst>
      <p:ext uri="{BB962C8B-B14F-4D97-AF65-F5344CB8AC3E}">
        <p14:creationId xmlns:p14="http://schemas.microsoft.com/office/powerpoint/2010/main" val="300240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Espace réservé du contenu 1" descr="Rectangle: Click to edit Master text styles&#10;Second level&#10;Third level&#10;Fourth level&#10;Fifth level"/>
          <p:cNvSpPr>
            <a:spLocks noGrp="1"/>
          </p:cNvSpPr>
          <p:nvPr>
            <p:ph idx="1"/>
          </p:nvPr>
        </p:nvSpPr>
        <p:spPr>
          <a:xfrm>
            <a:off x="1812812" y="1354193"/>
            <a:ext cx="6985225" cy="2328429"/>
          </a:xfrm>
        </p:spPr>
        <p:txBody>
          <a:bodyPr rtlCol="0">
            <a:normAutofit/>
          </a:bodyPr>
          <a:lstStyle/>
          <a:p>
            <a:pPr marL="0" indent="0" fontAlgn="auto">
              <a:buNone/>
              <a:defRPr/>
            </a:pPr>
            <a:r>
              <a:rPr lang="en-GB" altLang="fr-FR" dirty="0"/>
              <a:t>The mother of our displaced family delivered a few days ago. It’s a boy, called Little Red. Because of the difficult conditions of the pregnancy, Little Red has a low birth weight and his mother is tired </a:t>
            </a:r>
          </a:p>
        </p:txBody>
      </p:sp>
      <p:pic>
        <p:nvPicPr>
          <p:cNvPr id="71684" name="Picture 6" descr="C:\Users\niederbergern\Desktop\4 HELP course\2016 HELP Nicole Dehli\Captures\rou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9503" y="1103898"/>
            <a:ext cx="1608137"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38</a:t>
            </a:fld>
            <a:endParaRPr lang="fr-CH"/>
          </a:p>
        </p:txBody>
      </p:sp>
      <p:sp>
        <p:nvSpPr>
          <p:cNvPr id="3" name="TextBox 2"/>
          <p:cNvSpPr txBox="1"/>
          <p:nvPr/>
        </p:nvSpPr>
        <p:spPr>
          <a:xfrm>
            <a:off x="3138128" y="4563606"/>
            <a:ext cx="7475444" cy="800219"/>
          </a:xfrm>
          <a:prstGeom prst="rect">
            <a:avLst/>
          </a:prstGeom>
          <a:noFill/>
        </p:spPr>
        <p:txBody>
          <a:bodyPr wrap="none" rtlCol="0">
            <a:spAutoFit/>
          </a:bodyPr>
          <a:lstStyle/>
          <a:p>
            <a:r>
              <a:rPr lang="en-GB" altLang="fr-FR" sz="2800" dirty="0"/>
              <a:t>What type of support/program would they need? </a:t>
            </a:r>
          </a:p>
          <a:p>
            <a:endParaRPr lang="en-GB" dirty="0"/>
          </a:p>
        </p:txBody>
      </p:sp>
      <p:sp>
        <p:nvSpPr>
          <p:cNvPr id="4" name="TextBox 3"/>
          <p:cNvSpPr txBox="1"/>
          <p:nvPr/>
        </p:nvSpPr>
        <p:spPr>
          <a:xfrm>
            <a:off x="1626582" y="4178885"/>
            <a:ext cx="1326004" cy="1569660"/>
          </a:xfrm>
          <a:prstGeom prst="rect">
            <a:avLst/>
          </a:prstGeom>
          <a:noFill/>
        </p:spPr>
        <p:txBody>
          <a:bodyPr wrap="none" rtlCol="0">
            <a:spAutoFit/>
          </a:bodyPr>
          <a:lstStyle/>
          <a:p>
            <a:r>
              <a:rPr lang="en-GB" sz="9600" b="1" dirty="0">
                <a:solidFill>
                  <a:srgbClr val="FF0000"/>
                </a:solidFill>
              </a:rPr>
              <a:t>??</a:t>
            </a:r>
          </a:p>
        </p:txBody>
      </p:sp>
    </p:spTree>
    <p:extLst>
      <p:ext uri="{BB962C8B-B14F-4D97-AF65-F5344CB8AC3E}">
        <p14:creationId xmlns:p14="http://schemas.microsoft.com/office/powerpoint/2010/main" val="46279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Group 1"/>
          <p:cNvGraphicFramePr>
            <a:graphicFrameLocks noGrp="1"/>
          </p:cNvGraphicFramePr>
          <p:nvPr>
            <p:extLst>
              <p:ext uri="{D42A27DB-BD31-4B8C-83A1-F6EECF244321}">
                <p14:modId xmlns:p14="http://schemas.microsoft.com/office/powerpoint/2010/main" val="164057600"/>
              </p:ext>
            </p:extLst>
          </p:nvPr>
        </p:nvGraphicFramePr>
        <p:xfrm>
          <a:off x="5656898" y="341179"/>
          <a:ext cx="5346700" cy="6380296"/>
        </p:xfrm>
        <a:graphic>
          <a:graphicData uri="http://schemas.openxmlformats.org/drawingml/2006/table">
            <a:tbl>
              <a:tblPr/>
              <a:tblGrid>
                <a:gridCol w="3141826">
                  <a:extLst>
                    <a:ext uri="{9D8B030D-6E8A-4147-A177-3AD203B41FA5}">
                      <a16:colId xmlns:a16="http://schemas.microsoft.com/office/drawing/2014/main" val="20000"/>
                    </a:ext>
                  </a:extLst>
                </a:gridCol>
                <a:gridCol w="2204874">
                  <a:extLst>
                    <a:ext uri="{9D8B030D-6E8A-4147-A177-3AD203B41FA5}">
                      <a16:colId xmlns:a16="http://schemas.microsoft.com/office/drawing/2014/main" val="20001"/>
                    </a:ext>
                  </a:extLst>
                </a:gridCol>
              </a:tblGrid>
              <a:tr h="709291">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Bold" charset="0"/>
                          <a:cs typeface="Arial Bold" charset="0"/>
                          <a:sym typeface="Arial Bold" charset="0"/>
                        </a:rPr>
                        <a:t>Preventative interventions</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Bold" charset="0"/>
                          <a:cs typeface="Arial Bold" charset="0"/>
                          <a:sym typeface="Arial Bold" charset="0"/>
                        </a:rPr>
                        <a:t>Proportion of U5 deaths prevented</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15968">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Exclusive and continued breastfeeding until 1 year of age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Bold" charset="0"/>
                          <a:cs typeface="Arial Bold" charset="0"/>
                          <a:sym typeface="Arial Bold" charset="0"/>
                        </a:rPr>
                        <a:t>13%</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7"/>
                    </a:solidFill>
                  </a:tcPr>
                </a:tc>
                <a:extLst>
                  <a:ext uri="{0D108BD9-81ED-4DB2-BD59-A6C34878D82A}">
                    <a16:rowId xmlns:a16="http://schemas.microsoft.com/office/drawing/2014/main" val="10001"/>
                  </a:ext>
                </a:extLst>
              </a:tr>
              <a:tr h="792336">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Insecticide treated materials</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7%</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11178">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Appropriate complementary feeding</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Bold" charset="0"/>
                          <a:cs typeface="Arial Bold" charset="0"/>
                          <a:sym typeface="Arial Bold" charset="0"/>
                        </a:rPr>
                        <a:t>6%</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7"/>
                    </a:solidFill>
                  </a:tcPr>
                </a:tc>
                <a:extLst>
                  <a:ext uri="{0D108BD9-81ED-4DB2-BD59-A6C34878D82A}">
                    <a16:rowId xmlns:a16="http://schemas.microsoft.com/office/drawing/2014/main" val="10003"/>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Zinc</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5%</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Clean delivery</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4%</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Hib vaccine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4%</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Water, sanitation, hygiene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3%</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Antenatal steroids</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3%</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711178">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Newborn temperature management</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2%</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Vitamin A</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en-US"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2%</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bl>
          </a:graphicData>
        </a:graphic>
      </p:graphicFrame>
      <p:sp>
        <p:nvSpPr>
          <p:cNvPr id="44072" name="Espace réservé du contenu 2" descr="Rectangle: Click to edit Master text styles&#10;Second level&#10;Third level&#10;Fourth level&#10;Fifth level"/>
          <p:cNvSpPr>
            <a:spLocks noGrp="1"/>
          </p:cNvSpPr>
          <p:nvPr>
            <p:ph idx="1"/>
          </p:nvPr>
        </p:nvSpPr>
        <p:spPr>
          <a:xfrm>
            <a:off x="1339374" y="1915160"/>
            <a:ext cx="3606800" cy="2250440"/>
          </a:xfrm>
          <a:ln>
            <a:solidFill>
              <a:schemeClr val="tx1"/>
            </a:solidFill>
          </a:ln>
        </p:spPr>
        <p:txBody>
          <a:bodyPr rtlCol="0">
            <a:normAutofit/>
          </a:bodyPr>
          <a:lstStyle/>
          <a:p>
            <a:pPr marL="0" indent="0" algn="ctr">
              <a:buNone/>
              <a:defRPr/>
            </a:pPr>
            <a:r>
              <a:rPr lang="en-US" altLang="fr-FR" sz="3200" dirty="0"/>
              <a:t>Impact on mortality of a preventive intervention in children under five</a:t>
            </a:r>
          </a:p>
        </p:txBody>
      </p:sp>
      <p:sp>
        <p:nvSpPr>
          <p:cNvPr id="73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spcBef>
                <a:spcPct val="0"/>
              </a:spcBef>
              <a:spcAft>
                <a:spcPct val="0"/>
              </a:spcAft>
              <a:buClrTx/>
              <a:buSzTx/>
              <a:buFontTx/>
              <a:buNone/>
            </a:pPr>
            <a:fld id="{D6B06B23-1ECB-48D1-8182-7AF74D76B4F5}" type="slidenum">
              <a:rPr lang="en-US" altLang="en-US" sz="1400">
                <a:solidFill>
                  <a:schemeClr val="tx1"/>
                </a:solidFill>
                <a:latin typeface="Calibri" panose="020F0502020204030204" pitchFamily="34" charset="0"/>
              </a:rPr>
              <a:pPr>
                <a:spcBef>
                  <a:spcPct val="0"/>
                </a:spcBef>
                <a:spcAft>
                  <a:spcPct val="0"/>
                </a:spcAft>
                <a:buClrTx/>
                <a:buSzTx/>
                <a:buFontTx/>
                <a:buNone/>
              </a:pPr>
              <a:t>39</a:t>
            </a:fld>
            <a:endParaRPr lang="en-US" altLang="en-US" sz="1400">
              <a:solidFill>
                <a:schemeClr val="tx1"/>
              </a:solidFill>
              <a:latin typeface="Calibri" panose="020F0502020204030204" pitchFamily="34" charset="0"/>
            </a:endParaRP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Tree>
    <p:extLst>
      <p:ext uri="{BB962C8B-B14F-4D97-AF65-F5344CB8AC3E}">
        <p14:creationId xmlns:p14="http://schemas.microsoft.com/office/powerpoint/2010/main" val="11989689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11267"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11268"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11269" name="Text Box 5"/>
          <p:cNvSpPr txBox="1">
            <a:spLocks noChangeArrowheads="1"/>
          </p:cNvSpPr>
          <p:nvPr/>
        </p:nvSpPr>
        <p:spPr bwMode="auto">
          <a:xfrm>
            <a:off x="5518945" y="3332653"/>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fr-FR" sz="2400" b="1" dirty="0">
                <a:solidFill>
                  <a:schemeClr val="bg2"/>
                </a:solidFill>
                <a:latin typeface="+mn-lt"/>
              </a:rPr>
              <a:t>General</a:t>
            </a:r>
          </a:p>
          <a:p>
            <a:r>
              <a:rPr lang="en-US" altLang="fr-FR" sz="2400" b="1" dirty="0">
                <a:solidFill>
                  <a:schemeClr val="bg2"/>
                </a:solidFill>
                <a:latin typeface="+mn-lt"/>
              </a:rPr>
              <a:t> population</a:t>
            </a:r>
          </a:p>
        </p:txBody>
      </p:sp>
      <p:sp>
        <p:nvSpPr>
          <p:cNvPr id="11270" name="Text Box 6"/>
          <p:cNvSpPr txBox="1">
            <a:spLocks noChangeArrowheads="1"/>
          </p:cNvSpPr>
          <p:nvPr/>
        </p:nvSpPr>
        <p:spPr bwMode="auto">
          <a:xfrm>
            <a:off x="5593557" y="4204463"/>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At</a:t>
            </a:r>
            <a:r>
              <a:rPr lang="fr-FR" altLang="fr-FR" sz="2400" b="1" dirty="0">
                <a:solidFill>
                  <a:schemeClr val="bg2"/>
                </a:solidFill>
                <a:latin typeface="+mn-lt"/>
              </a:rPr>
              <a:t> </a:t>
            </a:r>
            <a:r>
              <a:rPr lang="en-GB" altLang="fr-FR" sz="2400" b="1" dirty="0">
                <a:solidFill>
                  <a:schemeClr val="bg2"/>
                </a:solidFill>
                <a:latin typeface="+mn-lt"/>
              </a:rPr>
              <a:t>Risk</a:t>
            </a:r>
          </a:p>
        </p:txBody>
      </p:sp>
      <p:sp>
        <p:nvSpPr>
          <p:cNvPr id="11271"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Malnourished</a:t>
            </a:r>
          </a:p>
        </p:txBody>
      </p:sp>
      <p:sp>
        <p:nvSpPr>
          <p:cNvPr id="244744"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solidFill>
                  <a:srgbClr val="FF0000"/>
                </a:solidFill>
                <a:latin typeface="+mn-lt"/>
              </a:rPr>
              <a:t>2. Nutrition Programmes</a:t>
            </a:r>
            <a:endParaRPr lang="en-GB" altLang="fr-FR" sz="2400" dirty="0">
              <a:solidFill>
                <a:srgbClr val="FF0000"/>
              </a:solidFill>
              <a:latin typeface="+mn-lt"/>
            </a:endParaRPr>
          </a:p>
        </p:txBody>
      </p:sp>
      <p:sp>
        <p:nvSpPr>
          <p:cNvPr id="244745" name="Rectangle 15"/>
          <p:cNvSpPr>
            <a:spLocks noChangeArrowheads="1"/>
          </p:cNvSpPr>
          <p:nvPr/>
        </p:nvSpPr>
        <p:spPr bwMode="auto">
          <a:xfrm>
            <a:off x="2243138" y="158751"/>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latin typeface="+mn-lt"/>
              </a:rPr>
              <a:t>1. Relief Programmes</a:t>
            </a:r>
          </a:p>
        </p:txBody>
      </p:sp>
      <p:sp>
        <p:nvSpPr>
          <p:cNvPr id="244748" name="Text Box 9"/>
          <p:cNvSpPr txBox="1">
            <a:spLocks noChangeArrowheads="1"/>
          </p:cNvSpPr>
          <p:nvPr/>
        </p:nvSpPr>
        <p:spPr bwMode="auto">
          <a:xfrm>
            <a:off x="2243138" y="655639"/>
            <a:ext cx="1871662"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General Food Distribution </a:t>
            </a:r>
          </a:p>
        </p:txBody>
      </p:sp>
      <p:sp>
        <p:nvSpPr>
          <p:cNvPr id="244749" name="Line 8"/>
          <p:cNvSpPr>
            <a:spLocks noChangeShapeType="1"/>
          </p:cNvSpPr>
          <p:nvPr/>
        </p:nvSpPr>
        <p:spPr bwMode="auto">
          <a:xfrm>
            <a:off x="3359151" y="1468439"/>
            <a:ext cx="1368425" cy="210502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12"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E882E"/>
                </a:solidFill>
                <a:latin typeface="+mn-lt"/>
              </a:rPr>
              <a:t>4. Nutrition for sick patients</a:t>
            </a:r>
          </a:p>
        </p:txBody>
      </p:sp>
      <p:sp>
        <p:nvSpPr>
          <p:cNvPr id="13"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000FF"/>
                </a:solidFill>
                <a:latin typeface="+mn-lt"/>
              </a:rPr>
              <a:t>3. Preventive Programmes</a:t>
            </a:r>
          </a:p>
        </p:txBody>
      </p:sp>
      <p:sp>
        <p:nvSpPr>
          <p:cNvPr id="16" name="Rectangle 1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7" name="TextBox 1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a:t>
            </a:fld>
            <a:endParaRPr lang="fr-CH"/>
          </a:p>
        </p:txBody>
      </p:sp>
    </p:spTree>
    <p:extLst>
      <p:ext uri="{BB962C8B-B14F-4D97-AF65-F5344CB8AC3E}">
        <p14:creationId xmlns:p14="http://schemas.microsoft.com/office/powerpoint/2010/main" val="2031860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4745"/>
                                        </p:tgtEl>
                                        <p:attrNameLst>
                                          <p:attrName>style.visibility</p:attrName>
                                        </p:attrNameLst>
                                      </p:cBhvr>
                                      <p:to>
                                        <p:strVal val="visible"/>
                                      </p:to>
                                    </p:set>
                                    <p:anim calcmode="lin" valueType="num">
                                      <p:cBhvr additive="base">
                                        <p:cTn id="7" dur="500" fill="hold"/>
                                        <p:tgtEl>
                                          <p:spTgt spid="244745"/>
                                        </p:tgtEl>
                                        <p:attrNameLst>
                                          <p:attrName>ppt_x</p:attrName>
                                        </p:attrNameLst>
                                      </p:cBhvr>
                                      <p:tavLst>
                                        <p:tav tm="0">
                                          <p:val>
                                            <p:strVal val="#ppt_x"/>
                                          </p:val>
                                        </p:tav>
                                        <p:tav tm="100000">
                                          <p:val>
                                            <p:strVal val="#ppt_x"/>
                                          </p:val>
                                        </p:tav>
                                      </p:tavLst>
                                    </p:anim>
                                    <p:anim calcmode="lin" valueType="num">
                                      <p:cBhvr additive="base">
                                        <p:cTn id="8" dur="500" fill="hold"/>
                                        <p:tgtEl>
                                          <p:spTgt spid="2447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4744"/>
                                        </p:tgtEl>
                                        <p:attrNameLst>
                                          <p:attrName>style.visibility</p:attrName>
                                        </p:attrNameLst>
                                      </p:cBhvr>
                                      <p:to>
                                        <p:strVal val="visible"/>
                                      </p:to>
                                    </p:set>
                                    <p:anim calcmode="lin" valueType="num">
                                      <p:cBhvr additive="base">
                                        <p:cTn id="13" dur="500" fill="hold"/>
                                        <p:tgtEl>
                                          <p:spTgt spid="244744"/>
                                        </p:tgtEl>
                                        <p:attrNameLst>
                                          <p:attrName>ppt_x</p:attrName>
                                        </p:attrNameLst>
                                      </p:cBhvr>
                                      <p:tavLst>
                                        <p:tav tm="0">
                                          <p:val>
                                            <p:strVal val="#ppt_x"/>
                                          </p:val>
                                        </p:tav>
                                        <p:tav tm="100000">
                                          <p:val>
                                            <p:strVal val="#ppt_x"/>
                                          </p:val>
                                        </p:tav>
                                      </p:tavLst>
                                    </p:anim>
                                    <p:anim calcmode="lin" valueType="num">
                                      <p:cBhvr additive="base">
                                        <p:cTn id="14" dur="500" fill="hold"/>
                                        <p:tgtEl>
                                          <p:spTgt spid="24474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4748"/>
                                        </p:tgtEl>
                                        <p:attrNameLst>
                                          <p:attrName>style.visibility</p:attrName>
                                        </p:attrNameLst>
                                      </p:cBhvr>
                                      <p:to>
                                        <p:strVal val="visible"/>
                                      </p:to>
                                    </p:set>
                                    <p:anim calcmode="lin" valueType="num">
                                      <p:cBhvr additive="base">
                                        <p:cTn id="31" dur="500" fill="hold"/>
                                        <p:tgtEl>
                                          <p:spTgt spid="244748"/>
                                        </p:tgtEl>
                                        <p:attrNameLst>
                                          <p:attrName>ppt_x</p:attrName>
                                        </p:attrNameLst>
                                      </p:cBhvr>
                                      <p:tavLst>
                                        <p:tav tm="0">
                                          <p:val>
                                            <p:strVal val="#ppt_x"/>
                                          </p:val>
                                        </p:tav>
                                        <p:tav tm="100000">
                                          <p:val>
                                            <p:strVal val="#ppt_x"/>
                                          </p:val>
                                        </p:tav>
                                      </p:tavLst>
                                    </p:anim>
                                    <p:anim calcmode="lin" valueType="num">
                                      <p:cBhvr additive="base">
                                        <p:cTn id="32" dur="500" fill="hold"/>
                                        <p:tgtEl>
                                          <p:spTgt spid="24474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4749"/>
                                        </p:tgtEl>
                                        <p:attrNameLst>
                                          <p:attrName>style.visibility</p:attrName>
                                        </p:attrNameLst>
                                      </p:cBhvr>
                                      <p:to>
                                        <p:strVal val="visible"/>
                                      </p:to>
                                    </p:set>
                                    <p:anim calcmode="lin" valueType="num">
                                      <p:cBhvr additive="base">
                                        <p:cTn id="37" dur="500" fill="hold"/>
                                        <p:tgtEl>
                                          <p:spTgt spid="244749"/>
                                        </p:tgtEl>
                                        <p:attrNameLst>
                                          <p:attrName>ppt_x</p:attrName>
                                        </p:attrNameLst>
                                      </p:cBhvr>
                                      <p:tavLst>
                                        <p:tav tm="0">
                                          <p:val>
                                            <p:strVal val="#ppt_x"/>
                                          </p:val>
                                        </p:tav>
                                        <p:tav tm="100000">
                                          <p:val>
                                            <p:strVal val="#ppt_x"/>
                                          </p:val>
                                        </p:tav>
                                      </p:tavLst>
                                    </p:anim>
                                    <p:anim calcmode="lin" valueType="num">
                                      <p:cBhvr additive="base">
                                        <p:cTn id="38" dur="500" fill="hold"/>
                                        <p:tgtEl>
                                          <p:spTgt spid="244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animBg="1"/>
      <p:bldP spid="244745" grpId="0" animBg="1"/>
      <p:bldP spid="244748"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75779"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75780"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75781" name="Text Box 5"/>
          <p:cNvSpPr txBox="1">
            <a:spLocks noChangeArrowheads="1"/>
          </p:cNvSpPr>
          <p:nvPr/>
        </p:nvSpPr>
        <p:spPr bwMode="auto">
          <a:xfrm>
            <a:off x="5627688" y="3330269"/>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fr-FR" sz="2400" b="1" dirty="0">
                <a:solidFill>
                  <a:schemeClr val="bg2"/>
                </a:solidFill>
                <a:latin typeface="+mn-lt"/>
              </a:rPr>
              <a:t>General</a:t>
            </a:r>
          </a:p>
          <a:p>
            <a:r>
              <a:rPr lang="en-US" altLang="fr-FR" sz="2400" b="1" dirty="0">
                <a:solidFill>
                  <a:schemeClr val="bg2"/>
                </a:solidFill>
                <a:latin typeface="+mn-lt"/>
              </a:rPr>
              <a:t> population</a:t>
            </a:r>
          </a:p>
        </p:txBody>
      </p:sp>
      <p:sp>
        <p:nvSpPr>
          <p:cNvPr id="75782" name="Text Box 6"/>
          <p:cNvSpPr txBox="1">
            <a:spLocks noChangeArrowheads="1"/>
          </p:cNvSpPr>
          <p:nvPr/>
        </p:nvSpPr>
        <p:spPr bwMode="auto">
          <a:xfrm>
            <a:off x="5592763" y="4219481"/>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At</a:t>
            </a:r>
            <a:r>
              <a:rPr lang="fr-FR" altLang="fr-FR" sz="2400" b="1" dirty="0">
                <a:solidFill>
                  <a:schemeClr val="bg2"/>
                </a:solidFill>
                <a:latin typeface="+mn-lt"/>
              </a:rPr>
              <a:t> </a:t>
            </a:r>
            <a:r>
              <a:rPr lang="en-GB" altLang="fr-FR" sz="2400" b="1" dirty="0">
                <a:solidFill>
                  <a:schemeClr val="bg2"/>
                </a:solidFill>
                <a:latin typeface="+mn-lt"/>
              </a:rPr>
              <a:t>Risk</a:t>
            </a:r>
          </a:p>
        </p:txBody>
      </p:sp>
      <p:sp>
        <p:nvSpPr>
          <p:cNvPr id="75783"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solidFill>
                  <a:schemeClr val="bg2"/>
                </a:solidFill>
                <a:latin typeface="+mn-lt"/>
              </a:rPr>
              <a:t>Malnourished</a:t>
            </a:r>
          </a:p>
        </p:txBody>
      </p:sp>
      <p:sp>
        <p:nvSpPr>
          <p:cNvPr id="75784"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solidFill>
                  <a:srgbClr val="FF0000"/>
                </a:solidFill>
                <a:latin typeface="+mn-lt"/>
              </a:rPr>
              <a:t>2. Nutrition Programmes</a:t>
            </a:r>
            <a:endParaRPr lang="en-GB" altLang="fr-FR" sz="2400" dirty="0">
              <a:solidFill>
                <a:srgbClr val="FF0000"/>
              </a:solidFill>
              <a:latin typeface="+mn-lt"/>
            </a:endParaRPr>
          </a:p>
        </p:txBody>
      </p:sp>
      <p:sp>
        <p:nvSpPr>
          <p:cNvPr id="75785" name="Rectangle 15"/>
          <p:cNvSpPr>
            <a:spLocks noChangeArrowheads="1"/>
          </p:cNvSpPr>
          <p:nvPr/>
        </p:nvSpPr>
        <p:spPr bwMode="auto">
          <a:xfrm>
            <a:off x="1720850" y="193676"/>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en-GB" altLang="fr-FR" sz="2400" b="1" dirty="0">
                <a:latin typeface="+mn-lt"/>
              </a:rPr>
              <a:t>1. Relief Programmes</a:t>
            </a:r>
          </a:p>
        </p:txBody>
      </p:sp>
      <p:sp>
        <p:nvSpPr>
          <p:cNvPr id="75786"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General Food Distribution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75788"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Targeted  Food Distribution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75790" name="Text Box 9"/>
          <p:cNvSpPr txBox="1">
            <a:spLocks noChangeArrowheads="1"/>
          </p:cNvSpPr>
          <p:nvPr/>
        </p:nvSpPr>
        <p:spPr bwMode="auto">
          <a:xfrm>
            <a:off x="1708151" y="1498601"/>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en-GB" altLang="fr-FR" sz="2400" b="1" dirty="0">
                <a:latin typeface="+mn-lt"/>
              </a:rPr>
              <a:t>Cash Transfer programmes</a:t>
            </a:r>
          </a:p>
        </p:txBody>
      </p:sp>
      <p:sp>
        <p:nvSpPr>
          <p:cNvPr id="15"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E882E"/>
                </a:solidFill>
                <a:latin typeface="+mn-lt"/>
              </a:rPr>
              <a:t>4. Nutrition for sick patients</a:t>
            </a:r>
          </a:p>
        </p:txBody>
      </p:sp>
      <p:sp>
        <p:nvSpPr>
          <p:cNvPr id="75792"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en-GB" altLang="fr-FR" sz="2400" b="1" dirty="0">
                <a:solidFill>
                  <a:srgbClr val="0000FF"/>
                </a:solidFill>
                <a:latin typeface="+mn-lt"/>
              </a:rPr>
              <a:t>3. Preventive Programmes</a:t>
            </a:r>
          </a:p>
        </p:txBody>
      </p:sp>
      <p:sp>
        <p:nvSpPr>
          <p:cNvPr id="75793" name="Text Box 11"/>
          <p:cNvSpPr txBox="1">
            <a:spLocks noChangeArrowheads="1"/>
          </p:cNvSpPr>
          <p:nvPr/>
        </p:nvSpPr>
        <p:spPr bwMode="auto">
          <a:xfrm>
            <a:off x="6154739" y="657226"/>
            <a:ext cx="2162175"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GB" altLang="fr-FR" sz="2400" b="1" dirty="0">
                <a:solidFill>
                  <a:srgbClr val="FF0000"/>
                </a:solidFill>
                <a:latin typeface="+mn-lt"/>
              </a:rPr>
              <a:t>Therapeutic Feeding programme</a:t>
            </a:r>
          </a:p>
        </p:txBody>
      </p:sp>
      <p:sp>
        <p:nvSpPr>
          <p:cNvPr id="75794" name="Text Box 12"/>
          <p:cNvSpPr txBox="1">
            <a:spLocks noChangeArrowheads="1"/>
          </p:cNvSpPr>
          <p:nvPr/>
        </p:nvSpPr>
        <p:spPr bwMode="auto">
          <a:xfrm>
            <a:off x="8399464" y="657226"/>
            <a:ext cx="2160587"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en-GB" altLang="fr-FR" sz="2400" b="1" dirty="0">
                <a:solidFill>
                  <a:srgbClr val="FF0000"/>
                </a:solidFill>
                <a:latin typeface="+mn-lt"/>
              </a:rPr>
              <a:t>Supplementary Feeding Programme</a:t>
            </a:r>
          </a:p>
        </p:txBody>
      </p:sp>
      <p:cxnSp>
        <p:nvCxnSpPr>
          <p:cNvPr id="3" name="Straight Arrow Connector 2"/>
          <p:cNvCxnSpPr>
            <a:cxnSpLocks/>
          </p:cNvCxnSpPr>
          <p:nvPr/>
        </p:nvCxnSpPr>
        <p:spPr>
          <a:xfrm flipH="1">
            <a:off x="6648450" y="1857555"/>
            <a:ext cx="853362" cy="290335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7127877" y="1857555"/>
            <a:ext cx="2109429" cy="3084334"/>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11"/>
          <p:cNvSpPr txBox="1">
            <a:spLocks noChangeArrowheads="1"/>
          </p:cNvSpPr>
          <p:nvPr/>
        </p:nvSpPr>
        <p:spPr bwMode="auto">
          <a:xfrm>
            <a:off x="8594726" y="5112341"/>
            <a:ext cx="1944688" cy="1089529"/>
          </a:xfrm>
          <a:prstGeom prst="rect">
            <a:avLst/>
          </a:prstGeom>
          <a:solidFill>
            <a:schemeClr val="accent4">
              <a:lumMod val="20000"/>
              <a:lumOff val="80000"/>
            </a:schemeClr>
          </a:solidFill>
          <a:ln w="38100" algn="ctr">
            <a:solidFill>
              <a:srgbClr val="0070C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defRPr/>
            </a:pPr>
            <a:r>
              <a:rPr lang="en-GB" altLang="fr-FR" sz="2400" b="1" dirty="0">
                <a:solidFill>
                  <a:srgbClr val="0070C0"/>
                </a:solidFill>
                <a:latin typeface="+mn-lt"/>
              </a:rPr>
              <a:t>Infant Feeding in emergencies</a:t>
            </a:r>
          </a:p>
        </p:txBody>
      </p:sp>
      <p:cxnSp>
        <p:nvCxnSpPr>
          <p:cNvPr id="4" name="Straight Arrow Connector 3"/>
          <p:cNvCxnSpPr/>
          <p:nvPr/>
        </p:nvCxnSpPr>
        <p:spPr>
          <a:xfrm flipH="1" flipV="1">
            <a:off x="7607301" y="5205413"/>
            <a:ext cx="987425" cy="361950"/>
          </a:xfrm>
          <a:prstGeom prst="straightConnector1">
            <a:avLst/>
          </a:prstGeom>
          <a:ln w="3810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579813" y="5338764"/>
            <a:ext cx="1579562" cy="898525"/>
          </a:xfrm>
          <a:prstGeom prst="straightConnector1">
            <a:avLst/>
          </a:prstGeom>
          <a:ln w="38100">
            <a:solidFill>
              <a:srgbClr val="00B05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7" name="TextBox 2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40</a:t>
            </a:fld>
            <a:endParaRPr lang="fr-CH"/>
          </a:p>
        </p:txBody>
      </p:sp>
    </p:spTree>
    <p:extLst>
      <p:ext uri="{BB962C8B-B14F-4D97-AF65-F5344CB8AC3E}">
        <p14:creationId xmlns:p14="http://schemas.microsoft.com/office/powerpoint/2010/main" val="3133710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3038192" y="268586"/>
            <a:ext cx="8153400" cy="685800"/>
          </a:xfrm>
        </p:spPr>
        <p:txBody>
          <a:bodyPr>
            <a:noAutofit/>
          </a:bodyPr>
          <a:lstStyle/>
          <a:p>
            <a:pPr>
              <a:defRPr/>
            </a:pPr>
            <a:r>
              <a:rPr lang="en-GB" altLang="fr-FR" u="sng" dirty="0">
                <a:latin typeface="+mn-lt"/>
                <a:cs typeface="Arial" pitchFamily="34" charset="0"/>
              </a:rPr>
              <a:t>Nutrition for ill patients</a:t>
            </a:r>
          </a:p>
        </p:txBody>
      </p:sp>
      <p:sp>
        <p:nvSpPr>
          <p:cNvPr id="48131" name="Rectangle 6" descr="Rectangle: Click to edit Master text styles&#10;Second level&#10;Third level&#10;Fourth level&#10;Fifth level"/>
          <p:cNvSpPr>
            <a:spLocks noGrp="1" noChangeArrowheads="1"/>
          </p:cNvSpPr>
          <p:nvPr>
            <p:ph idx="1"/>
          </p:nvPr>
        </p:nvSpPr>
        <p:spPr>
          <a:xfrm>
            <a:off x="1898108" y="1600626"/>
            <a:ext cx="8142287" cy="4319587"/>
          </a:xfrm>
        </p:spPr>
        <p:txBody>
          <a:bodyPr rtlCol="0">
            <a:noAutofit/>
          </a:bodyPr>
          <a:lstStyle/>
          <a:p>
            <a:pPr marL="0" indent="0" fontAlgn="auto">
              <a:lnSpc>
                <a:spcPct val="90000"/>
              </a:lnSpc>
              <a:buNone/>
              <a:defRPr/>
            </a:pPr>
            <a:r>
              <a:rPr lang="en-GB" altLang="fr-FR" b="1" dirty="0"/>
              <a:t>Objective:</a:t>
            </a:r>
          </a:p>
          <a:p>
            <a:pPr fontAlgn="auto">
              <a:lnSpc>
                <a:spcPct val="90000"/>
              </a:lnSpc>
              <a:buFont typeface="Wingdings" panose="05000000000000000000" pitchFamily="2" charset="2"/>
              <a:buChar char="Ø"/>
              <a:defRPr/>
            </a:pPr>
            <a:r>
              <a:rPr lang="en-GB" altLang="fr-FR" dirty="0"/>
              <a:t>To support groups with specific needs</a:t>
            </a:r>
          </a:p>
          <a:p>
            <a:pPr lvl="1" fontAlgn="auto">
              <a:lnSpc>
                <a:spcPct val="90000"/>
              </a:lnSpc>
              <a:defRPr/>
            </a:pPr>
            <a:r>
              <a:rPr lang="en-GB" altLang="fr-FR" dirty="0"/>
              <a:t>HIV / Aids patients</a:t>
            </a:r>
          </a:p>
          <a:p>
            <a:pPr lvl="1" fontAlgn="auto">
              <a:lnSpc>
                <a:spcPct val="90000"/>
              </a:lnSpc>
              <a:defRPr/>
            </a:pPr>
            <a:r>
              <a:rPr lang="en-GB" altLang="fr-FR" dirty="0"/>
              <a:t>TB patients</a:t>
            </a:r>
          </a:p>
          <a:p>
            <a:pPr lvl="1" fontAlgn="auto">
              <a:lnSpc>
                <a:spcPct val="90000"/>
              </a:lnSpc>
              <a:defRPr/>
            </a:pPr>
            <a:r>
              <a:rPr lang="en-GB" altLang="fr-FR" dirty="0"/>
              <a:t>Inpatients at hospital </a:t>
            </a:r>
          </a:p>
          <a:p>
            <a:pPr lvl="1" fontAlgn="auto">
              <a:lnSpc>
                <a:spcPct val="90000"/>
              </a:lnSpc>
              <a:defRPr/>
            </a:pPr>
            <a:r>
              <a:rPr lang="en-GB" altLang="fr-FR" dirty="0"/>
              <a:t>Measles patients</a:t>
            </a:r>
          </a:p>
          <a:p>
            <a:pPr lvl="1" fontAlgn="auto">
              <a:lnSpc>
                <a:spcPct val="90000"/>
              </a:lnSpc>
              <a:defRPr/>
            </a:pPr>
            <a:r>
              <a:rPr lang="en-GB" altLang="fr-FR" dirty="0"/>
              <a:t>Malaria patients</a:t>
            </a:r>
          </a:p>
          <a:p>
            <a:pPr lvl="1" fontAlgn="auto">
              <a:lnSpc>
                <a:spcPct val="90000"/>
              </a:lnSpc>
              <a:defRPr/>
            </a:pPr>
            <a:r>
              <a:rPr lang="en-GB" altLang="fr-FR" dirty="0"/>
              <a:t>…</a:t>
            </a:r>
          </a:p>
          <a:p>
            <a:pPr lvl="1" fontAlgn="auto">
              <a:lnSpc>
                <a:spcPct val="90000"/>
              </a:lnSpc>
              <a:defRPr/>
            </a:pPr>
            <a:endParaRPr lang="en-GB" altLang="fr-FR" dirty="0"/>
          </a:p>
          <a:p>
            <a:pPr marL="514350" indent="-457200">
              <a:buFont typeface="Wingdings" panose="05000000000000000000" pitchFamily="2" charset="2"/>
              <a:buChar char="Ø"/>
              <a:defRPr/>
            </a:pPr>
            <a:r>
              <a:rPr lang="en-GB" altLang="fr-FR" dirty="0"/>
              <a:t>Interventions may vary for each group </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41</a:t>
            </a:fld>
            <a:endParaRPr lang="fr-CH"/>
          </a:p>
        </p:txBody>
      </p:sp>
    </p:spTree>
    <p:extLst>
      <p:ext uri="{BB962C8B-B14F-4D97-AF65-F5344CB8AC3E}">
        <p14:creationId xmlns:p14="http://schemas.microsoft.com/office/powerpoint/2010/main" val="40841398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6824" y="648463"/>
            <a:ext cx="9242176" cy="1655763"/>
          </a:xfrm>
        </p:spPr>
        <p:txBody>
          <a:bodyPr>
            <a:noAutofit/>
          </a:bodyPr>
          <a:lstStyle/>
          <a:p>
            <a:pPr>
              <a:spcBef>
                <a:spcPct val="20000"/>
              </a:spcBef>
              <a:buClr>
                <a:srgbClr val="777777"/>
              </a:buClr>
              <a:buSzPct val="110000"/>
              <a:defRPr/>
            </a:pPr>
            <a:r>
              <a:rPr lang="en-US" altLang="fr-FR" sz="2800" dirty="0">
                <a:latin typeface="+mn-lt"/>
                <a:ea typeface="+mn-ea"/>
                <a:cs typeface="+mn-cs"/>
              </a:rPr>
              <a:t>Based on the available information about the current situation of the community in which your families are hosted</a:t>
            </a:r>
            <a:endParaRPr lang="fr-CH" altLang="fr-FR" sz="2400" dirty="0">
              <a:latin typeface="+mn-lt"/>
            </a:endParaRPr>
          </a:p>
        </p:txBody>
      </p:sp>
      <p:sp>
        <p:nvSpPr>
          <p:cNvPr id="798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spcBef>
                <a:spcPct val="0"/>
              </a:spcBef>
              <a:spcAft>
                <a:spcPct val="0"/>
              </a:spcAft>
              <a:buClrTx/>
              <a:buSzTx/>
              <a:buFontTx/>
              <a:buNone/>
            </a:pPr>
            <a:fld id="{317A4F27-EB84-4437-8E59-12FA27BEBB25}" type="slidenum">
              <a:rPr lang="en-US" altLang="en-US" sz="1800">
                <a:solidFill>
                  <a:srgbClr val="FFFFFF"/>
                </a:solidFill>
                <a:latin typeface="Arial" panose="020B0604020202020204" pitchFamily="34" charset="0"/>
              </a:rPr>
              <a:pPr>
                <a:spcBef>
                  <a:spcPct val="0"/>
                </a:spcBef>
                <a:spcAft>
                  <a:spcPct val="0"/>
                </a:spcAft>
                <a:buClrTx/>
                <a:buSzTx/>
                <a:buFontTx/>
                <a:buNone/>
              </a:pPr>
              <a:t>42</a:t>
            </a:fld>
            <a:endParaRPr lang="en-US" altLang="en-US" sz="1800">
              <a:solidFill>
                <a:srgbClr val="FFFFFF"/>
              </a:solidFill>
              <a:latin typeface="Arial" panose="020B0604020202020204" pitchFamily="34" charset="0"/>
            </a:endParaRPr>
          </a:p>
        </p:txBody>
      </p:sp>
      <p:pic>
        <p:nvPicPr>
          <p:cNvPr id="798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7" y="4337415"/>
            <a:ext cx="3201987"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49" y="4312922"/>
            <a:ext cx="315277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6925" y="4312922"/>
            <a:ext cx="31305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1" name="ZoneTexte 2"/>
          <p:cNvSpPr txBox="1">
            <a:spLocks noChangeArrowheads="1"/>
          </p:cNvSpPr>
          <p:nvPr/>
        </p:nvSpPr>
        <p:spPr bwMode="auto">
          <a:xfrm>
            <a:off x="1697967" y="2573682"/>
            <a:ext cx="98495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SzPct val="11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95000"/>
              <a:buFont typeface="Wingdings" panose="05000000000000000000" pitchFamily="2" charset="2"/>
              <a:buChar char="w"/>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Char char="Ø"/>
              <a:defRPr/>
            </a:pPr>
            <a:r>
              <a:rPr lang="en-GB" altLang="fr-FR" sz="2400" dirty="0">
                <a:latin typeface="+mn-lt"/>
              </a:rPr>
              <a:t>List the priority programmes you would like to implement in nutrition and food security?</a:t>
            </a:r>
          </a:p>
          <a:p>
            <a:pPr>
              <a:spcBef>
                <a:spcPct val="0"/>
              </a:spcBef>
              <a:buClrTx/>
              <a:buSzTx/>
              <a:buFont typeface="Wingdings" panose="05000000000000000000" pitchFamily="2" charset="2"/>
              <a:buChar char="Ø"/>
              <a:defRPr/>
            </a:pPr>
            <a:r>
              <a:rPr lang="en-GB" altLang="fr-FR" sz="2400" dirty="0">
                <a:latin typeface="+mn-lt"/>
              </a:rPr>
              <a:t>Argument your strategy and the choice of each programme</a:t>
            </a:r>
            <a:r>
              <a:rPr lang="fr-CH" altLang="fr-FR" sz="2400" dirty="0">
                <a:latin typeface="+mn-lt"/>
              </a:rPr>
              <a:t> </a:t>
            </a:r>
            <a:endParaRPr lang="en-US" altLang="fr-FR" sz="2400" dirty="0">
              <a:latin typeface="+mn-lt"/>
            </a:endParaRPr>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Tree>
    <p:extLst>
      <p:ext uri="{BB962C8B-B14F-4D97-AF65-F5344CB8AC3E}">
        <p14:creationId xmlns:p14="http://schemas.microsoft.com/office/powerpoint/2010/main" val="1558607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ctrTitle"/>
          </p:nvPr>
        </p:nvSpPr>
        <p:spPr>
          <a:xfrm>
            <a:off x="2048102" y="202177"/>
            <a:ext cx="9086168" cy="1524000"/>
          </a:xfrm>
        </p:spPr>
        <p:txBody>
          <a:bodyPr>
            <a:normAutofit fontScale="90000"/>
          </a:bodyPr>
          <a:lstStyle/>
          <a:p>
            <a:pPr>
              <a:defRPr/>
            </a:pPr>
            <a:r>
              <a:rPr lang="en-US" altLang="fr-FR" sz="5400" u="sng" dirty="0">
                <a:latin typeface="+mn-lt"/>
              </a:rPr>
              <a:t>Livelihood support interventions</a:t>
            </a:r>
            <a:endParaRPr lang="en-US" altLang="fr-FR" sz="2800" u="sng" dirty="0">
              <a:latin typeface="+mn-lt"/>
            </a:endParaRPr>
          </a:p>
        </p:txBody>
      </p:sp>
      <p:sp>
        <p:nvSpPr>
          <p:cNvPr id="83971" name="Subtitle 1" descr="Rectangle: Click to edit Master text styles&#10;Second level&#10;Third level&#10;Fourth level&#10;Fifth level"/>
          <p:cNvSpPr>
            <a:spLocks noGrp="1"/>
          </p:cNvSpPr>
          <p:nvPr>
            <p:ph type="subTitle" idx="1"/>
          </p:nvPr>
        </p:nvSpPr>
        <p:spPr>
          <a:xfrm>
            <a:off x="2057400" y="3843339"/>
            <a:ext cx="4954588" cy="1914525"/>
          </a:xfrm>
        </p:spPr>
        <p:txBody>
          <a:bodyPr/>
          <a:lstStyle/>
          <a:p>
            <a:endParaRPr lang="en-US" altLang="en-US">
              <a:solidFill>
                <a:srgbClr val="3B2C24"/>
              </a:solidFill>
            </a:endParaRPr>
          </a:p>
        </p:txBody>
      </p:sp>
      <p:pic>
        <p:nvPicPr>
          <p:cNvPr id="839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886" y="2396443"/>
            <a:ext cx="9607000" cy="395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43</a:t>
            </a:fld>
            <a:endParaRPr lang="fr-CH"/>
          </a:p>
        </p:txBody>
      </p:sp>
    </p:spTree>
    <p:extLst>
      <p:ext uri="{BB962C8B-B14F-4D97-AF65-F5344CB8AC3E}">
        <p14:creationId xmlns:p14="http://schemas.microsoft.com/office/powerpoint/2010/main" val="40956370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0913" y="1633539"/>
            <a:ext cx="2311400" cy="1538287"/>
          </a:xfrm>
        </p:spPr>
      </p:pic>
      <p:pic>
        <p:nvPicPr>
          <p:cNvPr id="8601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546476"/>
            <a:ext cx="23241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5038" y="1700214"/>
            <a:ext cx="2309812"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2"/>
          <p:cNvSpPr txBox="1">
            <a:spLocks noChangeArrowheads="1"/>
          </p:cNvSpPr>
          <p:nvPr/>
        </p:nvSpPr>
        <p:spPr bwMode="auto">
          <a:xfrm>
            <a:off x="2063750" y="159099"/>
            <a:ext cx="5894388" cy="769937"/>
          </a:xfrm>
          <a:prstGeom prst="rect">
            <a:avLst/>
          </a:prstGeom>
          <a:noFill/>
          <a:ln>
            <a:noFill/>
          </a:ln>
          <a:extLst/>
        </p:spPr>
        <p:txBody>
          <a:bodyPr>
            <a:spAutoFit/>
          </a:bodyPr>
          <a:lstStyle>
            <a:lvl1pPr>
              <a:spcBef>
                <a:spcPct val="20000"/>
              </a:spcBef>
              <a:buClr>
                <a:schemeClr val="hlink"/>
              </a:buClr>
              <a:buSzPct val="110000"/>
              <a:buFont typeface="Wingdings" pitchFamily="2" charset="2"/>
              <a:buBlip>
                <a:blip r:embed="rId6"/>
              </a:buBlip>
              <a:defRPr sz="3200">
                <a:solidFill>
                  <a:schemeClr val="tx1"/>
                </a:solidFill>
                <a:latin typeface="Tahoma" pitchFamily="34" charset="0"/>
              </a:defRPr>
            </a:lvl1pPr>
            <a:lvl2pPr marL="742950" indent="-285750">
              <a:spcBef>
                <a:spcPct val="20000"/>
              </a:spcBef>
              <a:buClr>
                <a:schemeClr val="tx1"/>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GB" altLang="en-US" sz="4400" u="sng" dirty="0">
                <a:latin typeface="+mn-lt"/>
              </a:rPr>
              <a:t>Livestock programmes</a:t>
            </a:r>
          </a:p>
        </p:txBody>
      </p:sp>
      <p:sp>
        <p:nvSpPr>
          <p:cNvPr id="4" name="Oval Callout 3"/>
          <p:cNvSpPr/>
          <p:nvPr/>
        </p:nvSpPr>
        <p:spPr bwMode="auto">
          <a:xfrm>
            <a:off x="8425034" y="1366792"/>
            <a:ext cx="3436769" cy="3765292"/>
          </a:xfrm>
          <a:prstGeom prst="wedgeEllipseCallout">
            <a:avLst>
              <a:gd name="adj1" fmla="val -64782"/>
              <a:gd name="adj2" fmla="val -32815"/>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square">
            <a:spAutoFit/>
          </a:bodyPr>
          <a:lstStyle/>
          <a:p>
            <a:pPr eaLnBrk="1" hangingPunct="1">
              <a:defRPr/>
            </a:pPr>
            <a:r>
              <a:rPr lang="en-GB" sz="2400" dirty="0"/>
              <a:t>What is  the relation between the provision of veterinary services and prevention of malnutrition</a:t>
            </a:r>
            <a:r>
              <a:rPr lang="en-GB" dirty="0"/>
              <a:t>?</a:t>
            </a:r>
            <a:endParaRPr lang="en-US" dirty="0">
              <a:cs typeface="Arial" charset="0"/>
            </a:endParaRPr>
          </a:p>
        </p:txBody>
      </p:sp>
      <p:sp>
        <p:nvSpPr>
          <p:cNvPr id="86023" name="TextBox 4"/>
          <p:cNvSpPr txBox="1">
            <a:spLocks noChangeArrowheads="1"/>
          </p:cNvSpPr>
          <p:nvPr/>
        </p:nvSpPr>
        <p:spPr bwMode="auto">
          <a:xfrm>
            <a:off x="2208213" y="5657671"/>
            <a:ext cx="71197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eaLnBrk="1" hangingPunct="1">
              <a:spcBef>
                <a:spcPct val="0"/>
              </a:spcBef>
              <a:spcAft>
                <a:spcPct val="0"/>
              </a:spcAft>
              <a:buClrTx/>
              <a:buSzTx/>
              <a:buFontTx/>
              <a:buNone/>
            </a:pPr>
            <a:r>
              <a:rPr lang="en-US" altLang="en-US" sz="2400" dirty="0">
                <a:solidFill>
                  <a:schemeClr val="tx1"/>
                </a:solidFill>
                <a:latin typeface="+mn-lt"/>
              </a:rPr>
              <a:t>Restocking or destocking of animals, veterinary services</a:t>
            </a:r>
          </a:p>
          <a:p>
            <a:pPr eaLnBrk="1" hangingPunct="1">
              <a:spcBef>
                <a:spcPct val="0"/>
              </a:spcBef>
              <a:spcAft>
                <a:spcPct val="0"/>
              </a:spcAft>
              <a:buClrTx/>
              <a:buSzTx/>
              <a:buFontTx/>
              <a:buNone/>
            </a:pPr>
            <a:r>
              <a:rPr lang="en-US" altLang="en-US" sz="2400" dirty="0">
                <a:solidFill>
                  <a:schemeClr val="tx1"/>
                </a:solidFill>
                <a:latin typeface="+mn-lt"/>
              </a:rPr>
              <a:t>fodder distributions…</a:t>
            </a:r>
          </a:p>
          <a:p>
            <a:pPr eaLnBrk="1" hangingPunct="1">
              <a:spcBef>
                <a:spcPct val="0"/>
              </a:spcBef>
              <a:spcAft>
                <a:spcPct val="0"/>
              </a:spcAft>
              <a:buClrTx/>
              <a:buSzTx/>
              <a:buFontTx/>
              <a:buNone/>
            </a:pPr>
            <a:r>
              <a:rPr lang="en-US" altLang="en-US" sz="2400" dirty="0">
                <a:solidFill>
                  <a:schemeClr val="tx1"/>
                </a:solidFill>
                <a:latin typeface="+mn-lt"/>
              </a:rPr>
              <a:t>Can be in kind, cash transfers or vouchers…</a:t>
            </a:r>
          </a:p>
        </p:txBody>
      </p:sp>
      <p:pic>
        <p:nvPicPr>
          <p:cNvPr id="8602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45039" y="3427414"/>
            <a:ext cx="30003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2" name="TextBox 11"/>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44</a:t>
            </a:fld>
            <a:endParaRPr lang="fr-CH"/>
          </a:p>
        </p:txBody>
      </p:sp>
    </p:spTree>
    <p:extLst>
      <p:ext uri="{BB962C8B-B14F-4D97-AF65-F5344CB8AC3E}">
        <p14:creationId xmlns:p14="http://schemas.microsoft.com/office/powerpoint/2010/main" val="329256726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208214" y="404813"/>
            <a:ext cx="4886325" cy="1143000"/>
          </a:xfrm>
        </p:spPr>
        <p:txBody>
          <a:bodyPr>
            <a:noAutofit/>
          </a:bodyPr>
          <a:lstStyle/>
          <a:p>
            <a:pPr>
              <a:defRPr/>
            </a:pPr>
            <a:r>
              <a:rPr lang="en-GB" altLang="en-US" u="sng" dirty="0">
                <a:latin typeface="+mn-lt"/>
              </a:rPr>
              <a:t>Seeds and tools </a:t>
            </a:r>
            <a:br>
              <a:rPr lang="en-GB" altLang="en-US" u="sng" dirty="0">
                <a:latin typeface="+mn-lt"/>
              </a:rPr>
            </a:br>
            <a:r>
              <a:rPr lang="en-GB" altLang="en-US" u="sng" dirty="0">
                <a:latin typeface="+mn-lt"/>
              </a:rPr>
              <a:t>programmes</a:t>
            </a:r>
          </a:p>
        </p:txBody>
      </p:sp>
      <p:sp>
        <p:nvSpPr>
          <p:cNvPr id="88067" name="Content Placeholder 2" descr="Rectangle: Click to edit Master text styles&#10;Second level&#10;Third level&#10;Fourth level&#10;Fifth level"/>
          <p:cNvSpPr>
            <a:spLocks noGrp="1"/>
          </p:cNvSpPr>
          <p:nvPr>
            <p:ph idx="1"/>
          </p:nvPr>
        </p:nvSpPr>
        <p:spPr>
          <a:xfrm>
            <a:off x="1919288" y="1905000"/>
            <a:ext cx="8215312" cy="4114800"/>
          </a:xfrm>
        </p:spPr>
        <p:txBody>
          <a:bodyPr/>
          <a:lstStyle/>
          <a:p>
            <a:pPr>
              <a:buFont typeface="Arial" panose="020B0604020202020204" pitchFamily="34" charset="0"/>
              <a:buChar char="•"/>
            </a:pPr>
            <a:r>
              <a:rPr lang="en-US" altLang="en-US" sz="2500" dirty="0"/>
              <a:t>Distribution of seeds and tools</a:t>
            </a:r>
          </a:p>
          <a:p>
            <a:pPr>
              <a:buFont typeface="Arial" panose="020B0604020202020204" pitchFamily="34" charset="0"/>
              <a:buChar char="•"/>
            </a:pPr>
            <a:r>
              <a:rPr lang="en-US" altLang="en-US" sz="2500" dirty="0"/>
              <a:t>Seeds multiplication, irrigation, agricultural machinery</a:t>
            </a:r>
          </a:p>
          <a:p>
            <a:pPr>
              <a:buFont typeface="Arial" panose="020B0604020202020204" pitchFamily="34" charset="0"/>
              <a:buChar char="•"/>
            </a:pPr>
            <a:r>
              <a:rPr lang="en-US" altLang="en-US" sz="2500" dirty="0"/>
              <a:t>Technical support on agricultural practices</a:t>
            </a:r>
          </a:p>
          <a:p>
            <a:pPr>
              <a:buFont typeface="Arial" panose="020B0604020202020204" pitchFamily="34" charset="0"/>
              <a:buChar char="•"/>
            </a:pPr>
            <a:r>
              <a:rPr lang="en-US" altLang="en-US" sz="2500" dirty="0"/>
              <a:t>Can be in kind, cash transfers or vouchers…</a:t>
            </a:r>
          </a:p>
          <a:p>
            <a:pPr>
              <a:buFont typeface="Arial" panose="020B0604020202020204" pitchFamily="34" charset="0"/>
              <a:buChar char="•"/>
            </a:pPr>
            <a:endParaRPr lang="en-US" altLang="en-US" dirty="0"/>
          </a:p>
        </p:txBody>
      </p:sp>
      <p:pic>
        <p:nvPicPr>
          <p:cNvPr id="880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221164"/>
            <a:ext cx="38735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6" y="4221164"/>
            <a:ext cx="42068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83525" y="2476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0" name="TextBox 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45</a:t>
            </a:fld>
            <a:endParaRPr lang="fr-CH"/>
          </a:p>
        </p:txBody>
      </p:sp>
    </p:spTree>
    <p:extLst>
      <p:ext uri="{BB962C8B-B14F-4D97-AF65-F5344CB8AC3E}">
        <p14:creationId xmlns:p14="http://schemas.microsoft.com/office/powerpoint/2010/main" val="370930180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2057400" y="4495800"/>
            <a:ext cx="6554788" cy="1524000"/>
          </a:xfrm>
        </p:spPr>
        <p:txBody>
          <a:bodyPr/>
          <a:lstStyle/>
          <a:p>
            <a:pPr>
              <a:defRPr/>
            </a:pPr>
            <a:r>
              <a:rPr lang="en-US" altLang="fr-FR"/>
              <a:t>Examples of case studies</a:t>
            </a:r>
            <a:endParaRPr lang="fr-CH" altLang="fr-FR"/>
          </a:p>
        </p:txBody>
      </p:sp>
      <p:pic>
        <p:nvPicPr>
          <p:cNvPr id="901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56139" y="1628775"/>
            <a:ext cx="2649537" cy="4527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628775"/>
            <a:ext cx="273685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1628775"/>
            <a:ext cx="3106738"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46</a:t>
            </a:fld>
            <a:endParaRPr lang="fr-CH"/>
          </a:p>
        </p:txBody>
      </p:sp>
    </p:spTree>
    <p:extLst>
      <p:ext uri="{BB962C8B-B14F-4D97-AF65-F5344CB8AC3E}">
        <p14:creationId xmlns:p14="http://schemas.microsoft.com/office/powerpoint/2010/main" val="162224174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Oval 3"/>
          <p:cNvSpPr>
            <a:spLocks noChangeArrowheads="1"/>
          </p:cNvSpPr>
          <p:nvPr/>
        </p:nvSpPr>
        <p:spPr bwMode="auto">
          <a:xfrm>
            <a:off x="5129214" y="4797425"/>
            <a:ext cx="5030787" cy="1828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fr-FR" sz="3600" dirty="0">
                <a:solidFill>
                  <a:schemeClr val="tx1"/>
                </a:solidFill>
                <a:latin typeface="+mn-lt"/>
                <a:cs typeface="Times New Roman" panose="02020603050405020304" pitchFamily="18" charset="0"/>
              </a:rPr>
              <a:t>Thank your for</a:t>
            </a:r>
          </a:p>
          <a:p>
            <a:pPr algn="ctr" eaLnBrk="1" hangingPunct="1">
              <a:spcBef>
                <a:spcPct val="0"/>
              </a:spcBef>
              <a:spcAft>
                <a:spcPct val="0"/>
              </a:spcAft>
              <a:buClrTx/>
              <a:buSzTx/>
              <a:buFontTx/>
              <a:buNone/>
            </a:pPr>
            <a:r>
              <a:rPr lang="en-GB" altLang="fr-FR" sz="3600" dirty="0">
                <a:solidFill>
                  <a:schemeClr val="tx1"/>
                </a:solidFill>
                <a:latin typeface="+mn-lt"/>
                <a:cs typeface="Times New Roman" panose="02020603050405020304" pitchFamily="18" charset="0"/>
              </a:rPr>
              <a:t> your participation</a:t>
            </a:r>
          </a:p>
        </p:txBody>
      </p:sp>
      <p:pic>
        <p:nvPicPr>
          <p:cNvPr id="819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285750"/>
            <a:ext cx="7704137"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47</a:t>
            </a:fld>
            <a:endParaRPr lang="fr-CH"/>
          </a:p>
        </p:txBody>
      </p:sp>
    </p:spTree>
    <p:extLst>
      <p:ext uri="{BB962C8B-B14F-4D97-AF65-F5344CB8AC3E}">
        <p14:creationId xmlns:p14="http://schemas.microsoft.com/office/powerpoint/2010/main" val="34202691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idx="4294967295"/>
          </p:nvPr>
        </p:nvSpPr>
        <p:spPr>
          <a:xfrm>
            <a:off x="1996124" y="282576"/>
            <a:ext cx="9037637" cy="676275"/>
          </a:xfrm>
        </p:spPr>
        <p:txBody>
          <a:bodyPr anchor="b">
            <a:noAutofit/>
          </a:bodyPr>
          <a:lstStyle/>
          <a:p>
            <a:pPr>
              <a:defRPr/>
            </a:pPr>
            <a:r>
              <a:rPr lang="en-GB" altLang="fr-FR" u="sng" dirty="0">
                <a:solidFill>
                  <a:schemeClr val="tx2">
                    <a:lumMod val="75000"/>
                  </a:schemeClr>
                </a:solidFill>
                <a:latin typeface="+mn-lt"/>
              </a:rPr>
              <a:t>General food distribution (GFD)</a:t>
            </a:r>
          </a:p>
        </p:txBody>
      </p:sp>
      <p:sp>
        <p:nvSpPr>
          <p:cNvPr id="247811" name="Rectangle 3" descr="Rectangle: Click to edit Master text styles&#10;Second level&#10;Third level&#10;Fourth level&#10;Fifth level"/>
          <p:cNvSpPr>
            <a:spLocks noGrp="1" noChangeArrowheads="1"/>
          </p:cNvSpPr>
          <p:nvPr>
            <p:ph type="body" idx="4294967295"/>
          </p:nvPr>
        </p:nvSpPr>
        <p:spPr>
          <a:xfrm>
            <a:off x="2214563" y="1460500"/>
            <a:ext cx="8351838" cy="4895850"/>
          </a:xfrm>
        </p:spPr>
        <p:txBody>
          <a:bodyPr rtlCol="0">
            <a:normAutofit lnSpcReduction="10000"/>
          </a:bodyPr>
          <a:lstStyle/>
          <a:p>
            <a:pPr fontAlgn="auto">
              <a:lnSpc>
                <a:spcPct val="110000"/>
              </a:lnSpc>
              <a:buFont typeface="Wingdings" panose="05000000000000000000" pitchFamily="2" charset="2"/>
              <a:buChar char="Ø"/>
              <a:defRPr/>
            </a:pPr>
            <a:r>
              <a:rPr lang="en-US" altLang="fr-FR" sz="2400" b="1" dirty="0"/>
              <a:t>When:</a:t>
            </a:r>
          </a:p>
          <a:p>
            <a:pPr lvl="1" fontAlgn="auto">
              <a:lnSpc>
                <a:spcPct val="110000"/>
              </a:lnSpc>
              <a:defRPr/>
            </a:pPr>
            <a:r>
              <a:rPr lang="en-US" altLang="fr-FR" dirty="0"/>
              <a:t>Severe decline food availability + accessibility</a:t>
            </a:r>
          </a:p>
          <a:p>
            <a:pPr lvl="1" fontAlgn="auto">
              <a:lnSpc>
                <a:spcPct val="110000"/>
              </a:lnSpc>
              <a:defRPr/>
            </a:pPr>
            <a:r>
              <a:rPr lang="en-US" altLang="fr-FR" dirty="0"/>
              <a:t>Food security level : 4 and 5</a:t>
            </a:r>
          </a:p>
          <a:p>
            <a:pPr lvl="1" fontAlgn="auto">
              <a:lnSpc>
                <a:spcPct val="110000"/>
              </a:lnSpc>
              <a:defRPr/>
            </a:pPr>
            <a:r>
              <a:rPr lang="en-US" altLang="fr-FR" dirty="0"/>
              <a:t>ex: recent displacement </a:t>
            </a:r>
            <a:r>
              <a:rPr lang="en-US" altLang="fr-FR" dirty="0">
                <a:sym typeface="Wingdings" panose="05000000000000000000" pitchFamily="2" charset="2"/>
              </a:rPr>
              <a:t> supply </a:t>
            </a:r>
            <a:r>
              <a:rPr lang="en-US" altLang="fr-FR" dirty="0">
                <a:sym typeface="Symbol" panose="05050102010706020507" pitchFamily="18" charset="2"/>
              </a:rPr>
              <a:t></a:t>
            </a:r>
            <a:r>
              <a:rPr lang="en-US" altLang="fr-FR" dirty="0">
                <a:sym typeface="Wingdings" panose="05000000000000000000" pitchFamily="2" charset="2"/>
              </a:rPr>
              <a:t>, food price </a:t>
            </a:r>
            <a:r>
              <a:rPr lang="en-US" altLang="fr-FR" dirty="0">
                <a:sym typeface="Symbol" panose="05050102010706020507" pitchFamily="18" charset="2"/>
              </a:rPr>
              <a:t></a:t>
            </a:r>
            <a:r>
              <a:rPr lang="en-US" altLang="fr-FR" dirty="0">
                <a:sym typeface="Wingdings" panose="05000000000000000000" pitchFamily="2" charset="2"/>
              </a:rPr>
              <a:t> </a:t>
            </a:r>
            <a:endParaRPr lang="en-US" altLang="fr-FR" dirty="0"/>
          </a:p>
          <a:p>
            <a:pPr fontAlgn="auto">
              <a:lnSpc>
                <a:spcPct val="110000"/>
              </a:lnSpc>
              <a:buFont typeface="Wingdings" panose="05000000000000000000" pitchFamily="2" charset="2"/>
              <a:buChar char="Ø"/>
              <a:defRPr/>
            </a:pPr>
            <a:r>
              <a:rPr lang="en-US" altLang="fr-FR" sz="2400" b="1" dirty="0"/>
              <a:t>Objectives</a:t>
            </a:r>
          </a:p>
          <a:p>
            <a:pPr lvl="1" fontAlgn="auto">
              <a:lnSpc>
                <a:spcPct val="110000"/>
              </a:lnSpc>
              <a:defRPr/>
            </a:pPr>
            <a:r>
              <a:rPr lang="en-US" altLang="fr-FR" dirty="0"/>
              <a:t>To cover basic food needs of the whole population</a:t>
            </a:r>
          </a:p>
          <a:p>
            <a:pPr lvl="1" fontAlgn="auto">
              <a:lnSpc>
                <a:spcPct val="110000"/>
              </a:lnSpc>
              <a:defRPr/>
            </a:pPr>
            <a:r>
              <a:rPr lang="en-US" altLang="fr-FR" dirty="0"/>
              <a:t>To maintain + restore regular livelihood </a:t>
            </a:r>
            <a:r>
              <a:rPr lang="en-US" altLang="fr-FR" dirty="0">
                <a:sym typeface="Wingdings" panose="05000000000000000000" pitchFamily="2" charset="2"/>
              </a:rPr>
              <a:t></a:t>
            </a:r>
            <a:r>
              <a:rPr lang="en-US" altLang="fr-FR" dirty="0"/>
              <a:t>  prevent malnutrition and death</a:t>
            </a:r>
          </a:p>
          <a:p>
            <a:pPr fontAlgn="auto">
              <a:lnSpc>
                <a:spcPct val="90000"/>
              </a:lnSpc>
              <a:buFont typeface="Wingdings" panose="05000000000000000000" pitchFamily="2" charset="2"/>
              <a:buChar char="Ø"/>
              <a:defRPr/>
            </a:pPr>
            <a:r>
              <a:rPr lang="en-US" altLang="fr-FR" sz="2400" b="1" dirty="0"/>
              <a:t>How</a:t>
            </a:r>
          </a:p>
          <a:p>
            <a:pPr lvl="1" fontAlgn="auto">
              <a:lnSpc>
                <a:spcPct val="90000"/>
              </a:lnSpc>
              <a:defRPr/>
            </a:pPr>
            <a:r>
              <a:rPr lang="en-US" altLang="fr-FR" dirty="0"/>
              <a:t>Adequate quantity and quality (full, dry, cooked)</a:t>
            </a:r>
          </a:p>
          <a:p>
            <a:pPr lvl="1" fontAlgn="auto">
              <a:lnSpc>
                <a:spcPct val="90000"/>
              </a:lnSpc>
              <a:defRPr/>
            </a:pPr>
            <a:r>
              <a:rPr lang="en-US" altLang="fr-FR" dirty="0"/>
              <a:t>Distribution equitable with local, governmental collaboratio</a:t>
            </a:r>
            <a:r>
              <a:rPr lang="en-US" altLang="fr-FR" sz="2100" dirty="0">
                <a:solidFill>
                  <a:schemeClr val="tx2">
                    <a:lumMod val="90000"/>
                  </a:schemeClr>
                </a:solidFill>
              </a:rPr>
              <a:t>n</a:t>
            </a:r>
            <a:endParaRPr lang="en-GB" altLang="fr-FR" sz="2100" dirty="0">
              <a:solidFill>
                <a:schemeClr val="tx2">
                  <a:lumMod val="90000"/>
                </a:schemeClr>
              </a:solidFill>
            </a:endParaRP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5</a:t>
            </a:fld>
            <a:endParaRPr lang="fr-CH"/>
          </a:p>
        </p:txBody>
      </p:sp>
    </p:spTree>
    <p:extLst>
      <p:ext uri="{BB962C8B-B14F-4D97-AF65-F5344CB8AC3E}">
        <p14:creationId xmlns:p14="http://schemas.microsoft.com/office/powerpoint/2010/main" val="338502005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bwMode="auto">
          <a:xfrm>
            <a:off x="2060098" y="569912"/>
            <a:ext cx="8640763" cy="5718175"/>
          </a:xfr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6</a:t>
            </a:fld>
            <a:endParaRPr lang="fr-CH"/>
          </a:p>
        </p:txBody>
      </p:sp>
    </p:spTree>
    <p:extLst>
      <p:ext uri="{BB962C8B-B14F-4D97-AF65-F5344CB8AC3E}">
        <p14:creationId xmlns:p14="http://schemas.microsoft.com/office/powerpoint/2010/main" val="187737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8987751" y="4952365"/>
            <a:ext cx="2514600" cy="15113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20000"/>
              </a:spcBef>
              <a:buClr>
                <a:schemeClr val="hlink"/>
              </a:buClr>
              <a:buSzPct val="110000"/>
              <a:buFont typeface="Wingdings" panose="05000000000000000000" pitchFamily="2" charset="2"/>
              <a:buNone/>
            </a:pPr>
            <a:r>
              <a:rPr lang="en-GB" altLang="fr-FR" sz="2000" b="1" dirty="0">
                <a:latin typeface="Tahoma" panose="020B0604030504040204" pitchFamily="34" charset="0"/>
              </a:rPr>
              <a:t>Ex: WFP Ration</a:t>
            </a:r>
          </a:p>
          <a:p>
            <a:pPr>
              <a:spcBef>
                <a:spcPct val="20000"/>
              </a:spcBef>
              <a:buClr>
                <a:schemeClr val="hlink"/>
              </a:buClr>
              <a:buSzPct val="110000"/>
              <a:buFont typeface="Wingdings" panose="05000000000000000000" pitchFamily="2" charset="2"/>
              <a:buNone/>
            </a:pPr>
            <a:r>
              <a:rPr lang="en-GB" altLang="fr-FR" sz="2000" b="1" dirty="0">
                <a:latin typeface="Tahoma" panose="020B0604030504040204" pitchFamily="34" charset="0"/>
              </a:rPr>
              <a:t>2113 kcal </a:t>
            </a:r>
          </a:p>
          <a:p>
            <a:pPr>
              <a:spcBef>
                <a:spcPct val="20000"/>
              </a:spcBef>
              <a:buClr>
                <a:schemeClr val="hlink"/>
              </a:buClr>
              <a:buSzPct val="110000"/>
              <a:buFont typeface="Wingdings" panose="05000000000000000000" pitchFamily="2" charset="2"/>
              <a:buNone/>
            </a:pPr>
            <a:r>
              <a:rPr lang="en-GB" altLang="fr-FR" sz="2000" b="1" dirty="0">
                <a:latin typeface="Tahoma" panose="020B0604030504040204" pitchFamily="34" charset="0"/>
              </a:rPr>
              <a:t>11% proteins</a:t>
            </a:r>
          </a:p>
          <a:p>
            <a:pPr>
              <a:spcBef>
                <a:spcPct val="20000"/>
              </a:spcBef>
              <a:buClr>
                <a:schemeClr val="hlink"/>
              </a:buClr>
              <a:buSzPct val="110000"/>
              <a:buFont typeface="Wingdings" panose="05000000000000000000" pitchFamily="2" charset="2"/>
              <a:buNone/>
            </a:pPr>
            <a:r>
              <a:rPr lang="en-GB" altLang="fr-FR" sz="2000" b="1" dirty="0">
                <a:latin typeface="Tahoma" panose="020B0604030504040204" pitchFamily="34" charset="0"/>
              </a:rPr>
              <a:t>18% fats</a:t>
            </a:r>
          </a:p>
        </p:txBody>
      </p:sp>
      <p:grpSp>
        <p:nvGrpSpPr>
          <p:cNvPr id="16387" name="Group 3"/>
          <p:cNvGrpSpPr>
            <a:grpSpLocks/>
          </p:cNvGrpSpPr>
          <p:nvPr/>
        </p:nvGrpSpPr>
        <p:grpSpPr bwMode="auto">
          <a:xfrm>
            <a:off x="8985107" y="2582545"/>
            <a:ext cx="2710814" cy="2040255"/>
            <a:chOff x="1248" y="1152"/>
            <a:chExt cx="1855" cy="1258"/>
          </a:xfrm>
        </p:grpSpPr>
        <p:sp>
          <p:nvSpPr>
            <p:cNvPr id="16390" name="Rectangle 4"/>
            <p:cNvSpPr>
              <a:spLocks noChangeArrowheads="1"/>
            </p:cNvSpPr>
            <p:nvPr/>
          </p:nvSpPr>
          <p:spPr bwMode="auto">
            <a:xfrm>
              <a:off x="1274" y="1167"/>
              <a:ext cx="4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ITEM</a:t>
              </a:r>
            </a:p>
          </p:txBody>
        </p:sp>
        <p:sp>
          <p:nvSpPr>
            <p:cNvPr id="16391" name="Rectangle 5"/>
            <p:cNvSpPr>
              <a:spLocks noChangeArrowheads="1"/>
            </p:cNvSpPr>
            <p:nvPr/>
          </p:nvSpPr>
          <p:spPr bwMode="auto">
            <a:xfrm>
              <a:off x="1513" y="1167"/>
              <a:ext cx="71"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b="1">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392" name="Rectangle 6"/>
            <p:cNvSpPr>
              <a:spLocks noChangeArrowheads="1"/>
            </p:cNvSpPr>
            <p:nvPr/>
          </p:nvSpPr>
          <p:spPr bwMode="auto">
            <a:xfrm>
              <a:off x="2191" y="1167"/>
              <a:ext cx="91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QUANTITY</a:t>
              </a:r>
            </a:p>
          </p:txBody>
        </p:sp>
        <p:sp>
          <p:nvSpPr>
            <p:cNvPr id="16393" name="Rectangle 7"/>
            <p:cNvSpPr>
              <a:spLocks noChangeArrowheads="1"/>
            </p:cNvSpPr>
            <p:nvPr/>
          </p:nvSpPr>
          <p:spPr bwMode="auto">
            <a:xfrm>
              <a:off x="2781" y="1167"/>
              <a:ext cx="7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b="1">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394" name="Rectangle 8"/>
            <p:cNvSpPr>
              <a:spLocks noChangeArrowheads="1"/>
            </p:cNvSpPr>
            <p:nvPr/>
          </p:nvSpPr>
          <p:spPr bwMode="auto">
            <a:xfrm>
              <a:off x="1248" y="1152"/>
              <a:ext cx="996"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395" name="Rectangle 9"/>
            <p:cNvSpPr>
              <a:spLocks noChangeArrowheads="1"/>
            </p:cNvSpPr>
            <p:nvPr/>
          </p:nvSpPr>
          <p:spPr bwMode="auto">
            <a:xfrm>
              <a:off x="2244" y="1152"/>
              <a:ext cx="11"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396" name="Rectangle 10"/>
            <p:cNvSpPr>
              <a:spLocks noChangeArrowheads="1"/>
            </p:cNvSpPr>
            <p:nvPr/>
          </p:nvSpPr>
          <p:spPr bwMode="auto">
            <a:xfrm>
              <a:off x="2255" y="1152"/>
              <a:ext cx="583"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397" name="Rectangle 11"/>
            <p:cNvSpPr>
              <a:spLocks noChangeArrowheads="1"/>
            </p:cNvSpPr>
            <p:nvPr/>
          </p:nvSpPr>
          <p:spPr bwMode="auto">
            <a:xfrm>
              <a:off x="1274" y="1327"/>
              <a:ext cx="9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C</a:t>
              </a:r>
              <a:endParaRPr lang="fr-FR" altLang="fr-FR" sz="1600">
                <a:latin typeface="Comic Sans MS" panose="030F0702030302020204" pitchFamily="66" charset="0"/>
              </a:endParaRPr>
            </a:p>
          </p:txBody>
        </p:sp>
        <p:sp>
          <p:nvSpPr>
            <p:cNvPr id="16398" name="Rectangle 12"/>
            <p:cNvSpPr>
              <a:spLocks noChangeArrowheads="1"/>
            </p:cNvSpPr>
            <p:nvPr/>
          </p:nvSpPr>
          <p:spPr bwMode="auto">
            <a:xfrm>
              <a:off x="1330" y="1327"/>
              <a:ext cx="3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ereal</a:t>
              </a:r>
              <a:endParaRPr lang="fr-FR" altLang="fr-FR" sz="1600">
                <a:latin typeface="Comic Sans MS" panose="030F0702030302020204" pitchFamily="66" charset="0"/>
              </a:endParaRPr>
            </a:p>
          </p:txBody>
        </p:sp>
        <p:sp>
          <p:nvSpPr>
            <p:cNvPr id="16399" name="Rectangle 13"/>
            <p:cNvSpPr>
              <a:spLocks noChangeArrowheads="1"/>
            </p:cNvSpPr>
            <p:nvPr/>
          </p:nvSpPr>
          <p:spPr bwMode="auto">
            <a:xfrm>
              <a:off x="1617" y="1327"/>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00" name="Rectangle 14"/>
            <p:cNvSpPr>
              <a:spLocks noChangeArrowheads="1"/>
            </p:cNvSpPr>
            <p:nvPr/>
          </p:nvSpPr>
          <p:spPr bwMode="auto">
            <a:xfrm>
              <a:off x="2410" y="1327"/>
              <a:ext cx="50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400 gr</a:t>
              </a:r>
              <a:endParaRPr lang="fr-FR" altLang="fr-FR" sz="1600">
                <a:latin typeface="Comic Sans MS" panose="030F0702030302020204" pitchFamily="66" charset="0"/>
              </a:endParaRPr>
            </a:p>
          </p:txBody>
        </p:sp>
        <p:sp>
          <p:nvSpPr>
            <p:cNvPr id="16401" name="Rectangle 15"/>
            <p:cNvSpPr>
              <a:spLocks noChangeArrowheads="1"/>
            </p:cNvSpPr>
            <p:nvPr/>
          </p:nvSpPr>
          <p:spPr bwMode="auto">
            <a:xfrm>
              <a:off x="2672" y="1327"/>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02" name="Rectangle 16"/>
            <p:cNvSpPr>
              <a:spLocks noChangeArrowheads="1"/>
            </p:cNvSpPr>
            <p:nvPr/>
          </p:nvSpPr>
          <p:spPr bwMode="auto">
            <a:xfrm>
              <a:off x="1248" y="1321"/>
              <a:ext cx="996" cy="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03" name="Rectangle 17"/>
            <p:cNvSpPr>
              <a:spLocks noChangeArrowheads="1"/>
            </p:cNvSpPr>
            <p:nvPr/>
          </p:nvSpPr>
          <p:spPr bwMode="auto">
            <a:xfrm>
              <a:off x="2250" y="1321"/>
              <a:ext cx="588" cy="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04" name="Rectangle 18"/>
            <p:cNvSpPr>
              <a:spLocks noChangeArrowheads="1"/>
            </p:cNvSpPr>
            <p:nvPr/>
          </p:nvSpPr>
          <p:spPr bwMode="auto">
            <a:xfrm>
              <a:off x="1274" y="1480"/>
              <a:ext cx="43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Beans</a:t>
              </a:r>
              <a:endParaRPr lang="fr-FR" altLang="fr-FR" sz="1600">
                <a:latin typeface="Comic Sans MS" panose="030F0702030302020204" pitchFamily="66" charset="0"/>
              </a:endParaRPr>
            </a:p>
          </p:txBody>
        </p:sp>
        <p:sp>
          <p:nvSpPr>
            <p:cNvPr id="16405" name="Rectangle 19"/>
            <p:cNvSpPr>
              <a:spLocks noChangeArrowheads="1"/>
            </p:cNvSpPr>
            <p:nvPr/>
          </p:nvSpPr>
          <p:spPr bwMode="auto">
            <a:xfrm>
              <a:off x="1847" y="1480"/>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06" name="Rectangle 20"/>
            <p:cNvSpPr>
              <a:spLocks noChangeArrowheads="1"/>
            </p:cNvSpPr>
            <p:nvPr/>
          </p:nvSpPr>
          <p:spPr bwMode="auto">
            <a:xfrm>
              <a:off x="2435" y="1480"/>
              <a:ext cx="40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60 gr</a:t>
              </a:r>
              <a:endParaRPr lang="fr-FR" altLang="fr-FR" sz="1600">
                <a:latin typeface="Comic Sans MS" panose="030F0702030302020204" pitchFamily="66" charset="0"/>
              </a:endParaRPr>
            </a:p>
          </p:txBody>
        </p:sp>
        <p:sp>
          <p:nvSpPr>
            <p:cNvPr id="16407" name="Rectangle 21"/>
            <p:cNvSpPr>
              <a:spLocks noChangeArrowheads="1"/>
            </p:cNvSpPr>
            <p:nvPr/>
          </p:nvSpPr>
          <p:spPr bwMode="auto">
            <a:xfrm>
              <a:off x="2647" y="1480"/>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08" name="Rectangle 22"/>
            <p:cNvSpPr>
              <a:spLocks noChangeArrowheads="1"/>
            </p:cNvSpPr>
            <p:nvPr/>
          </p:nvSpPr>
          <p:spPr bwMode="auto">
            <a:xfrm>
              <a:off x="1274" y="1632"/>
              <a:ext cx="21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dirty="0" err="1">
                  <a:solidFill>
                    <a:srgbClr val="000000"/>
                  </a:solidFill>
                  <a:latin typeface="Comic Sans MS" panose="030F0702030302020204" pitchFamily="66" charset="0"/>
                </a:rPr>
                <a:t>Oil</a:t>
              </a:r>
              <a:endParaRPr lang="fr-FR" altLang="fr-FR" sz="1600" dirty="0">
                <a:latin typeface="Comic Sans MS" panose="030F0702030302020204" pitchFamily="66" charset="0"/>
              </a:endParaRPr>
            </a:p>
          </p:txBody>
        </p:sp>
        <p:sp>
          <p:nvSpPr>
            <p:cNvPr id="16409" name="Rectangle 23"/>
            <p:cNvSpPr>
              <a:spLocks noChangeArrowheads="1"/>
            </p:cNvSpPr>
            <p:nvPr/>
          </p:nvSpPr>
          <p:spPr bwMode="auto">
            <a:xfrm>
              <a:off x="1477" y="1632"/>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dirty="0">
                  <a:solidFill>
                    <a:srgbClr val="000000"/>
                  </a:solidFill>
                  <a:latin typeface="Comic Sans MS" panose="030F0702030302020204" pitchFamily="66" charset="0"/>
                </a:rPr>
                <a:t> </a:t>
              </a:r>
              <a:endParaRPr lang="fr-FR" altLang="fr-FR" sz="1600" dirty="0">
                <a:latin typeface="Comic Sans MS" panose="030F0702030302020204" pitchFamily="66" charset="0"/>
              </a:endParaRPr>
            </a:p>
          </p:txBody>
        </p:sp>
        <p:sp>
          <p:nvSpPr>
            <p:cNvPr id="16410" name="Rectangle 24"/>
            <p:cNvSpPr>
              <a:spLocks noChangeArrowheads="1"/>
            </p:cNvSpPr>
            <p:nvPr/>
          </p:nvSpPr>
          <p:spPr bwMode="auto">
            <a:xfrm>
              <a:off x="2435" y="1632"/>
              <a:ext cx="4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25 gr</a:t>
              </a:r>
              <a:endParaRPr lang="fr-FR" altLang="fr-FR" sz="1600">
                <a:latin typeface="Comic Sans MS" panose="030F0702030302020204" pitchFamily="66" charset="0"/>
              </a:endParaRPr>
            </a:p>
          </p:txBody>
        </p:sp>
        <p:sp>
          <p:nvSpPr>
            <p:cNvPr id="16411" name="Rectangle 25"/>
            <p:cNvSpPr>
              <a:spLocks noChangeArrowheads="1"/>
            </p:cNvSpPr>
            <p:nvPr/>
          </p:nvSpPr>
          <p:spPr bwMode="auto">
            <a:xfrm>
              <a:off x="2647" y="1632"/>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12" name="Rectangle 26"/>
            <p:cNvSpPr>
              <a:spLocks noChangeArrowheads="1"/>
            </p:cNvSpPr>
            <p:nvPr/>
          </p:nvSpPr>
          <p:spPr bwMode="auto">
            <a:xfrm>
              <a:off x="1274" y="1784"/>
              <a:ext cx="893"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Cupercerals</a:t>
              </a:r>
              <a:endParaRPr lang="fr-FR" altLang="fr-FR" sz="1600">
                <a:latin typeface="Comic Sans MS" panose="030F0702030302020204" pitchFamily="66" charset="0"/>
              </a:endParaRPr>
            </a:p>
          </p:txBody>
        </p:sp>
        <p:sp>
          <p:nvSpPr>
            <p:cNvPr id="16413" name="Rectangle 27"/>
            <p:cNvSpPr>
              <a:spLocks noChangeArrowheads="1"/>
            </p:cNvSpPr>
            <p:nvPr/>
          </p:nvSpPr>
          <p:spPr bwMode="auto">
            <a:xfrm>
              <a:off x="2124" y="1784"/>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14" name="Rectangle 28"/>
            <p:cNvSpPr>
              <a:spLocks noChangeArrowheads="1"/>
            </p:cNvSpPr>
            <p:nvPr/>
          </p:nvSpPr>
          <p:spPr bwMode="auto">
            <a:xfrm>
              <a:off x="2410" y="1784"/>
              <a:ext cx="40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dirty="0">
                  <a:solidFill>
                    <a:srgbClr val="000000"/>
                  </a:solidFill>
                  <a:latin typeface="Comic Sans MS" panose="030F0702030302020204" pitchFamily="66" charset="0"/>
                </a:rPr>
                <a:t>50 gr</a:t>
              </a:r>
              <a:endParaRPr lang="fr-FR" altLang="fr-FR" sz="1600" dirty="0">
                <a:latin typeface="Comic Sans MS" panose="030F0702030302020204" pitchFamily="66" charset="0"/>
              </a:endParaRPr>
            </a:p>
          </p:txBody>
        </p:sp>
        <p:sp>
          <p:nvSpPr>
            <p:cNvPr id="16415" name="Rectangle 29"/>
            <p:cNvSpPr>
              <a:spLocks noChangeArrowheads="1"/>
            </p:cNvSpPr>
            <p:nvPr/>
          </p:nvSpPr>
          <p:spPr bwMode="auto">
            <a:xfrm>
              <a:off x="2672" y="1784"/>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16" name="Rectangle 30"/>
            <p:cNvSpPr>
              <a:spLocks noChangeArrowheads="1"/>
            </p:cNvSpPr>
            <p:nvPr/>
          </p:nvSpPr>
          <p:spPr bwMode="auto">
            <a:xfrm>
              <a:off x="1274" y="1937"/>
              <a:ext cx="44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Sugar</a:t>
              </a:r>
              <a:endParaRPr lang="fr-FR" altLang="fr-FR" sz="1600">
                <a:latin typeface="Comic Sans MS" panose="030F0702030302020204" pitchFamily="66" charset="0"/>
              </a:endParaRPr>
            </a:p>
          </p:txBody>
        </p:sp>
        <p:sp>
          <p:nvSpPr>
            <p:cNvPr id="16417" name="Rectangle 31"/>
            <p:cNvSpPr>
              <a:spLocks noChangeArrowheads="1"/>
            </p:cNvSpPr>
            <p:nvPr/>
          </p:nvSpPr>
          <p:spPr bwMode="auto">
            <a:xfrm>
              <a:off x="1500" y="1937"/>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18" name="Rectangle 32"/>
            <p:cNvSpPr>
              <a:spLocks noChangeArrowheads="1"/>
            </p:cNvSpPr>
            <p:nvPr/>
          </p:nvSpPr>
          <p:spPr bwMode="auto">
            <a:xfrm>
              <a:off x="2435" y="1937"/>
              <a:ext cx="38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15 gr</a:t>
              </a:r>
              <a:endParaRPr lang="fr-FR" altLang="fr-FR" sz="1600">
                <a:latin typeface="Comic Sans MS" panose="030F0702030302020204" pitchFamily="66" charset="0"/>
              </a:endParaRPr>
            </a:p>
          </p:txBody>
        </p:sp>
        <p:sp>
          <p:nvSpPr>
            <p:cNvPr id="16419" name="Rectangle 33"/>
            <p:cNvSpPr>
              <a:spLocks noChangeArrowheads="1"/>
            </p:cNvSpPr>
            <p:nvPr/>
          </p:nvSpPr>
          <p:spPr bwMode="auto">
            <a:xfrm>
              <a:off x="2647" y="1937"/>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20" name="Rectangle 34"/>
            <p:cNvSpPr>
              <a:spLocks noChangeArrowheads="1"/>
            </p:cNvSpPr>
            <p:nvPr/>
          </p:nvSpPr>
          <p:spPr bwMode="auto">
            <a:xfrm>
              <a:off x="1274" y="2088"/>
              <a:ext cx="31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Salt</a:t>
              </a:r>
              <a:endParaRPr lang="fr-FR" altLang="fr-FR" sz="1600">
                <a:latin typeface="Comic Sans MS" panose="030F0702030302020204" pitchFamily="66" charset="0"/>
              </a:endParaRPr>
            </a:p>
          </p:txBody>
        </p:sp>
        <p:sp>
          <p:nvSpPr>
            <p:cNvPr id="16421" name="Rectangle 35"/>
            <p:cNvSpPr>
              <a:spLocks noChangeArrowheads="1"/>
            </p:cNvSpPr>
            <p:nvPr/>
          </p:nvSpPr>
          <p:spPr bwMode="auto">
            <a:xfrm>
              <a:off x="1395" y="2088"/>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22" name="Rectangle 36"/>
            <p:cNvSpPr>
              <a:spLocks noChangeArrowheads="1"/>
            </p:cNvSpPr>
            <p:nvPr/>
          </p:nvSpPr>
          <p:spPr bwMode="auto">
            <a:xfrm>
              <a:off x="2460" y="2088"/>
              <a:ext cx="30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5 gr</a:t>
              </a:r>
              <a:endParaRPr lang="fr-FR" altLang="fr-FR" sz="1600">
                <a:latin typeface="Comic Sans MS" panose="030F0702030302020204" pitchFamily="66" charset="0"/>
              </a:endParaRPr>
            </a:p>
          </p:txBody>
        </p:sp>
        <p:sp>
          <p:nvSpPr>
            <p:cNvPr id="16423" name="Rectangle 37"/>
            <p:cNvSpPr>
              <a:spLocks noChangeArrowheads="1"/>
            </p:cNvSpPr>
            <p:nvPr/>
          </p:nvSpPr>
          <p:spPr bwMode="auto">
            <a:xfrm>
              <a:off x="2621" y="2088"/>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24" name="Rectangle 38"/>
            <p:cNvSpPr>
              <a:spLocks noChangeArrowheads="1"/>
            </p:cNvSpPr>
            <p:nvPr/>
          </p:nvSpPr>
          <p:spPr bwMode="auto">
            <a:xfrm>
              <a:off x="1274" y="2241"/>
              <a:ext cx="56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b="1">
                  <a:solidFill>
                    <a:srgbClr val="000000"/>
                  </a:solidFill>
                  <a:latin typeface="Comic Sans MS" panose="030F0702030302020204" pitchFamily="66" charset="0"/>
                </a:rPr>
                <a:t>TOTAL</a:t>
              </a:r>
              <a:endParaRPr lang="fr-FR" altLang="fr-FR" sz="1600">
                <a:latin typeface="Comic Sans MS" panose="030F0702030302020204" pitchFamily="66" charset="0"/>
              </a:endParaRPr>
            </a:p>
          </p:txBody>
        </p:sp>
        <p:sp>
          <p:nvSpPr>
            <p:cNvPr id="16425" name="Rectangle 39"/>
            <p:cNvSpPr>
              <a:spLocks noChangeArrowheads="1"/>
            </p:cNvSpPr>
            <p:nvPr/>
          </p:nvSpPr>
          <p:spPr bwMode="auto">
            <a:xfrm>
              <a:off x="1570" y="2241"/>
              <a:ext cx="71"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b="1">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26" name="Rectangle 40"/>
            <p:cNvSpPr>
              <a:spLocks noChangeArrowheads="1"/>
            </p:cNvSpPr>
            <p:nvPr/>
          </p:nvSpPr>
          <p:spPr bwMode="auto">
            <a:xfrm>
              <a:off x="2392" y="2241"/>
              <a:ext cx="53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b="1">
                  <a:solidFill>
                    <a:srgbClr val="000000"/>
                  </a:solidFill>
                  <a:latin typeface="Comic Sans MS" panose="030F0702030302020204" pitchFamily="66" charset="0"/>
                </a:rPr>
                <a:t>555 gr</a:t>
              </a:r>
              <a:endParaRPr lang="fr-FR" altLang="fr-FR" sz="1600">
                <a:latin typeface="Comic Sans MS" panose="030F0702030302020204" pitchFamily="66" charset="0"/>
              </a:endParaRPr>
            </a:p>
          </p:txBody>
        </p:sp>
        <p:sp>
          <p:nvSpPr>
            <p:cNvPr id="16427" name="Rectangle 41"/>
            <p:cNvSpPr>
              <a:spLocks noChangeArrowheads="1"/>
            </p:cNvSpPr>
            <p:nvPr/>
          </p:nvSpPr>
          <p:spPr bwMode="auto">
            <a:xfrm>
              <a:off x="2691" y="2241"/>
              <a:ext cx="71"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b="1">
                  <a:solidFill>
                    <a:srgbClr val="000000"/>
                  </a:solidFill>
                  <a:latin typeface="Comic Sans MS" panose="030F0702030302020204" pitchFamily="66" charset="0"/>
                </a:rPr>
                <a:t> </a:t>
              </a:r>
              <a:endParaRPr lang="fr-FR" altLang="fr-FR" sz="1600">
                <a:latin typeface="Comic Sans MS" panose="030F0702030302020204" pitchFamily="66" charset="0"/>
              </a:endParaRPr>
            </a:p>
          </p:txBody>
        </p:sp>
        <p:sp>
          <p:nvSpPr>
            <p:cNvPr id="16428" name="Rectangle 42"/>
            <p:cNvSpPr>
              <a:spLocks noChangeArrowheads="1"/>
            </p:cNvSpPr>
            <p:nvPr/>
          </p:nvSpPr>
          <p:spPr bwMode="auto">
            <a:xfrm>
              <a:off x="1248" y="2395"/>
              <a:ext cx="996"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29" name="Rectangle 43"/>
            <p:cNvSpPr>
              <a:spLocks noChangeArrowheads="1"/>
            </p:cNvSpPr>
            <p:nvPr/>
          </p:nvSpPr>
          <p:spPr bwMode="auto">
            <a:xfrm>
              <a:off x="2244" y="2395"/>
              <a:ext cx="11"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30" name="Rectangle 44"/>
            <p:cNvSpPr>
              <a:spLocks noChangeArrowheads="1"/>
            </p:cNvSpPr>
            <p:nvPr/>
          </p:nvSpPr>
          <p:spPr bwMode="auto">
            <a:xfrm>
              <a:off x="2255" y="2395"/>
              <a:ext cx="583"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grpSp>
      <p:graphicFrame>
        <p:nvGraphicFramePr>
          <p:cNvPr id="16388" name="Object 45"/>
          <p:cNvGraphicFramePr>
            <a:graphicFrameLocks noChangeAspect="1"/>
          </p:cNvGraphicFramePr>
          <p:nvPr/>
        </p:nvGraphicFramePr>
        <p:xfrm>
          <a:off x="1828800" y="3276601"/>
          <a:ext cx="5715000" cy="3038475"/>
        </p:xfrm>
        <a:graphic>
          <a:graphicData uri="http://schemas.openxmlformats.org/presentationml/2006/ole">
            <mc:AlternateContent xmlns:mc="http://schemas.openxmlformats.org/markup-compatibility/2006">
              <mc:Choice xmlns:v="urn:schemas-microsoft-com:vml" Requires="v">
                <p:oleObj spid="_x0000_s1062" name="Graphique" r:id="rId4" imgW="6286805" imgH="2505456" progId="Excel.Chart.8">
                  <p:embed/>
                </p:oleObj>
              </mc:Choice>
              <mc:Fallback>
                <p:oleObj name="Graphique" r:id="rId4" imgW="6286805" imgH="250545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276601"/>
                        <a:ext cx="5715000" cy="30384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46"/>
          <p:cNvSpPr txBox="1">
            <a:spLocks noChangeArrowheads="1"/>
          </p:cNvSpPr>
          <p:nvPr/>
        </p:nvSpPr>
        <p:spPr bwMode="auto">
          <a:xfrm>
            <a:off x="1199166" y="294884"/>
            <a:ext cx="7559675" cy="220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buClr>
                <a:schemeClr val="folHlink"/>
              </a:buClr>
              <a:buSzPct val="60000"/>
              <a:buFont typeface="Wingdings" panose="05000000000000000000" pitchFamily="2" charset="2"/>
              <a:buNone/>
            </a:pPr>
            <a:r>
              <a:rPr lang="en-GB" altLang="fr-FR" sz="4000" dirty="0">
                <a:latin typeface="+mn-lt"/>
                <a:cs typeface="Times New Roman" panose="02020603050405020304" pitchFamily="18" charset="0"/>
              </a:rPr>
              <a:t>General distribution is</a:t>
            </a:r>
          </a:p>
          <a:p>
            <a:pPr algn="ctr">
              <a:buClr>
                <a:schemeClr val="folHlink"/>
              </a:buClr>
              <a:buSzPct val="60000"/>
              <a:buFont typeface="Wingdings" panose="05000000000000000000" pitchFamily="2" charset="2"/>
              <a:buNone/>
            </a:pPr>
            <a:r>
              <a:rPr lang="en-GB" altLang="fr-FR" sz="4000" dirty="0">
                <a:latin typeface="+mn-lt"/>
                <a:cs typeface="Times New Roman" panose="02020603050405020304" pitchFamily="18" charset="0"/>
              </a:rPr>
              <a:t>a ‘full’ ration</a:t>
            </a:r>
            <a:endParaRPr lang="en-GB" altLang="fr-FR" sz="4000" b="1" dirty="0">
              <a:latin typeface="+mn-lt"/>
              <a:cs typeface="Times New Roman" panose="02020603050405020304" pitchFamily="18" charset="0"/>
            </a:endParaRPr>
          </a:p>
          <a:p>
            <a:pPr algn="ctr">
              <a:spcBef>
                <a:spcPct val="20000"/>
              </a:spcBef>
              <a:buClr>
                <a:schemeClr val="folHlink"/>
              </a:buClr>
              <a:buSzPct val="60000"/>
              <a:buFont typeface="Wingdings" panose="05000000000000000000" pitchFamily="2" charset="2"/>
              <a:buNone/>
            </a:pPr>
            <a:r>
              <a:rPr lang="en-GB" altLang="fr-FR" sz="2400" b="1" dirty="0">
                <a:latin typeface="+mn-lt"/>
                <a:cs typeface="Times New Roman" panose="02020603050405020304" pitchFamily="18" charset="0"/>
              </a:rPr>
              <a:t>At least 2100 kcal/person/day</a:t>
            </a:r>
          </a:p>
          <a:p>
            <a:pPr algn="ctr">
              <a:spcBef>
                <a:spcPct val="20000"/>
              </a:spcBef>
              <a:buClr>
                <a:schemeClr val="folHlink"/>
              </a:buClr>
              <a:buSzPct val="60000"/>
              <a:buFont typeface="Wingdings" panose="05000000000000000000" pitchFamily="2" charset="2"/>
              <a:buNone/>
            </a:pPr>
            <a:r>
              <a:rPr lang="en-GB" altLang="fr-FR" sz="2400" b="1" dirty="0">
                <a:latin typeface="+mn-lt"/>
                <a:cs typeface="Times New Roman" panose="02020603050405020304" pitchFamily="18" charset="0"/>
              </a:rPr>
              <a:t>10-15% proteins, 30-35 % fats</a:t>
            </a:r>
            <a:endParaRPr lang="en-GB" altLang="fr-FR" sz="2400" dirty="0">
              <a:latin typeface="+mn-lt"/>
            </a:endParaRPr>
          </a:p>
        </p:txBody>
      </p:sp>
      <p:sp>
        <p:nvSpPr>
          <p:cNvPr id="49" name="Rectangle 4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0" name="TextBox 4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7</a:t>
            </a:fld>
            <a:endParaRPr lang="fr-CH"/>
          </a:p>
        </p:txBody>
      </p:sp>
    </p:spTree>
    <p:extLst>
      <p:ext uri="{BB962C8B-B14F-4D97-AF65-F5344CB8AC3E}">
        <p14:creationId xmlns:p14="http://schemas.microsoft.com/office/powerpoint/2010/main" val="41534184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6"/>
          <p:cNvSpPr>
            <a:spLocks noGrp="1"/>
          </p:cNvSpPr>
          <p:nvPr>
            <p:ph type="title"/>
          </p:nvPr>
        </p:nvSpPr>
        <p:spPr>
          <a:xfrm>
            <a:off x="2208213" y="209551"/>
            <a:ext cx="7281862" cy="658813"/>
          </a:xfrm>
        </p:spPr>
        <p:txBody>
          <a:bodyPr>
            <a:noAutofit/>
          </a:bodyPr>
          <a:lstStyle/>
          <a:p>
            <a:pPr>
              <a:defRPr/>
            </a:pPr>
            <a:r>
              <a:rPr lang="en-GB" altLang="fr-FR" u="sng" dirty="0">
                <a:solidFill>
                  <a:schemeClr val="tx2">
                    <a:lumMod val="75000"/>
                  </a:schemeClr>
                </a:solidFill>
                <a:latin typeface="+mn-lt"/>
              </a:rPr>
              <a:t>Education during the GFD</a:t>
            </a:r>
            <a:endParaRPr lang="fr-CH" altLang="fr-FR" u="sng" dirty="0">
              <a:solidFill>
                <a:schemeClr val="tx2">
                  <a:lumMod val="75000"/>
                </a:schemeClr>
              </a:solidFill>
              <a:latin typeface="+mn-lt"/>
            </a:endParaRPr>
          </a:p>
        </p:txBody>
      </p:sp>
      <p:sp>
        <p:nvSpPr>
          <p:cNvPr id="64516" name="Content Placeholder 2" descr="Rectangle: Click to edit Master text styles&#10;Second level&#10;Third level&#10;Fourth level&#10;Fifth level"/>
          <p:cNvSpPr>
            <a:spLocks noGrp="1"/>
          </p:cNvSpPr>
          <p:nvPr>
            <p:ph sz="half" idx="4294967295"/>
          </p:nvPr>
        </p:nvSpPr>
        <p:spPr>
          <a:xfrm>
            <a:off x="7138987" y="1494795"/>
            <a:ext cx="4214813" cy="2714306"/>
          </a:xfrm>
          <a:prstGeom prst="rect">
            <a:avLst/>
          </a:prstGeom>
        </p:spPr>
        <p:txBody>
          <a:bodyPr rtlCol="0"/>
          <a:lstStyle/>
          <a:p>
            <a:pPr fontAlgn="auto">
              <a:buFont typeface="Arial" panose="020B0604020202020204" pitchFamily="34" charset="0"/>
              <a:buChar char="•"/>
              <a:defRPr/>
            </a:pPr>
            <a:r>
              <a:rPr lang="en-GB" altLang="fr-FR" sz="2400" dirty="0">
                <a:solidFill>
                  <a:schemeClr val="tx2">
                    <a:lumMod val="75000"/>
                  </a:schemeClr>
                </a:solidFill>
              </a:rPr>
              <a:t>At the distribution point</a:t>
            </a:r>
          </a:p>
          <a:p>
            <a:pPr fontAlgn="auto">
              <a:buFont typeface="Arial" panose="020B0604020202020204" pitchFamily="34" charset="0"/>
              <a:buChar char="•"/>
              <a:defRPr/>
            </a:pPr>
            <a:r>
              <a:rPr lang="en-GB" altLang="fr-FR" sz="2400" dirty="0">
                <a:solidFill>
                  <a:schemeClr val="tx2">
                    <a:lumMod val="75000"/>
                  </a:schemeClr>
                </a:solidFill>
              </a:rPr>
              <a:t>To make sure the use of nutritional product is well understood</a:t>
            </a:r>
          </a:p>
          <a:p>
            <a:pPr fontAlgn="auto">
              <a:buFont typeface="Arial" panose="020B0604020202020204" pitchFamily="34" charset="0"/>
              <a:buChar char="•"/>
              <a:defRPr/>
            </a:pPr>
            <a:r>
              <a:rPr lang="en-GB" altLang="fr-FR" sz="2400" dirty="0">
                <a:solidFill>
                  <a:schemeClr val="tx2">
                    <a:lumMod val="75000"/>
                  </a:schemeClr>
                </a:solidFill>
              </a:rPr>
              <a:t>Radio spots, poster… before, after distribution</a:t>
            </a:r>
          </a:p>
          <a:p>
            <a:pPr fontAlgn="auto">
              <a:buFont typeface="Arial" panose="020B0604020202020204" pitchFamily="34" charset="0"/>
              <a:buChar char="•"/>
              <a:defRPr/>
            </a:pPr>
            <a:endParaRPr lang="en-GB" altLang="fr-FR" dirty="0">
              <a:solidFill>
                <a:schemeClr val="bg2">
                  <a:lumMod val="75000"/>
                </a:schemeClr>
              </a:solidFill>
            </a:endParaRPr>
          </a:p>
        </p:txBody>
      </p:sp>
      <p:pic>
        <p:nvPicPr>
          <p:cNvPr id="18436" name="Content Placeholder 1"/>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631950" y="1268414"/>
            <a:ext cx="4692650" cy="5386387"/>
          </a:xfrm>
          <a:prstGeom prst="rect">
            <a:avLst/>
          </a:prstGeom>
        </p:spPr>
      </p:pic>
      <p:pic>
        <p:nvPicPr>
          <p:cNvPr id="1843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1168" y="4287521"/>
            <a:ext cx="3890450" cy="236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57EFD8B0-356A-44DF-9E08-D90986415114}" type="slidenum">
              <a:rPr lang="fr-CH" smtClean="0"/>
              <a:t>8</a:t>
            </a:fld>
            <a:endParaRPr lang="fr-CH"/>
          </a:p>
        </p:txBody>
      </p:sp>
    </p:spTree>
    <p:extLst>
      <p:ext uri="{BB962C8B-B14F-4D97-AF65-F5344CB8AC3E}">
        <p14:creationId xmlns:p14="http://schemas.microsoft.com/office/powerpoint/2010/main" val="368507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1919289" y="115888"/>
            <a:ext cx="8328025" cy="863600"/>
          </a:xfrm>
        </p:spPr>
        <p:txBody>
          <a:bodyPr>
            <a:normAutofit/>
          </a:bodyPr>
          <a:lstStyle/>
          <a:p>
            <a:pPr>
              <a:defRPr/>
            </a:pPr>
            <a:r>
              <a:rPr lang="en-GB" altLang="fr-FR" sz="4400" u="sng" dirty="0">
                <a:solidFill>
                  <a:schemeClr val="tx2">
                    <a:lumMod val="75000"/>
                  </a:schemeClr>
                </a:solidFill>
                <a:latin typeface="+mn-lt"/>
              </a:rPr>
              <a:t>Communication on Super Cereal</a:t>
            </a:r>
          </a:p>
        </p:txBody>
      </p:sp>
      <p:pic>
        <p:nvPicPr>
          <p:cNvPr id="204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1125537"/>
            <a:ext cx="44640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0000"/>
              </a:solidFill>
            </a:endParaRPr>
          </a:p>
          <a:p>
            <a:pPr algn="ctr"/>
            <a:endParaRPr lang="fr-CH" dirty="0">
              <a:solidFill>
                <a:srgbClr val="FF0000"/>
              </a:solidFill>
            </a:endParaRPr>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H.E.L.P. course</a:t>
            </a:r>
          </a:p>
        </p:txBody>
      </p:sp>
      <p:sp>
        <p:nvSpPr>
          <p:cNvPr id="3" name="Slide Number Placeholder 2"/>
          <p:cNvSpPr>
            <a:spLocks noGrp="1"/>
          </p:cNvSpPr>
          <p:nvPr>
            <p:ph type="sldNum" sz="quarter" idx="12"/>
          </p:nvPr>
        </p:nvSpPr>
        <p:spPr/>
        <p:txBody>
          <a:bodyPr/>
          <a:lstStyle/>
          <a:p>
            <a:fld id="{57EFD8B0-356A-44DF-9E08-D90986415114}" type="slidenum">
              <a:rPr lang="fr-CH" smtClean="0"/>
              <a:t>9</a:t>
            </a:fld>
            <a:endParaRPr lang="fr-CH"/>
          </a:p>
        </p:txBody>
      </p:sp>
      <p:pic>
        <p:nvPicPr>
          <p:cNvPr id="5" name="Final Skit Engish drama on Super Cereal">
            <a:hlinkClick r:id="" action="ppaction://media"/>
            <a:extLst>
              <a:ext uri="{FF2B5EF4-FFF2-40B4-BE49-F238E27FC236}">
                <a16:creationId xmlns:a16="http://schemas.microsoft.com/office/drawing/2014/main" id="{300E1792-8AB0-4B91-953B-38EC1F9AE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41575" y="2676330"/>
            <a:ext cx="609600" cy="609600"/>
          </a:xfrm>
          <a:prstGeom prst="rect">
            <a:avLst/>
          </a:prstGeom>
        </p:spPr>
      </p:pic>
    </p:spTree>
    <p:extLst>
      <p:ext uri="{BB962C8B-B14F-4D97-AF65-F5344CB8AC3E}">
        <p14:creationId xmlns:p14="http://schemas.microsoft.com/office/powerpoint/2010/main" val="25231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84248063f8dba146697e29f0d22fe69">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3e3a4ec725c8395d7b867916cbe6ed60"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2;#No Country|1f55df4f-c103-4303-b974-426a8e7d1d06"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4;#Internal|23eb6094-56fc-4ad4-8ae2-cf1575a694f0"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1;#Assistance|9015aaae-65d7-4217-8889-581aaffe05a3"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default="[today]"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2019-05-28T22:00:00+00:00</Period_x0020_start>
    <TaxCatchAll xmlns="a8a2af44-4b8d-404b-a8bd-4186350a523c">
      <Value>4</Value>
      <Value>3</Value>
      <Value>2</Value>
      <Value>1</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TSASSIST-19-1439</_dlc_DocId>
    <_dlc_DocIdUrl xmlns="a8a2af44-4b8d-404b-a8bd-4186350a523c">
      <Url>https://collab.ext.icrc.org/sites/TS_ASSIST/_layouts/15/DocIdRedir.aspx?ID=TSASSIST-19-1439</Url>
      <Description>TSASSIST-19-1439</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A0984E-335D-4796-8196-8C7E96975649}">
  <ds:schemaRefs>
    <ds:schemaRef ds:uri="http://schemas.microsoft.com/sharepoint/events"/>
  </ds:schemaRefs>
</ds:datastoreItem>
</file>

<file path=customXml/itemProps2.xml><?xml version="1.0" encoding="utf-8"?>
<ds:datastoreItem xmlns:ds="http://schemas.openxmlformats.org/officeDocument/2006/customXml" ds:itemID="{82FAA885-F9E7-4195-92D1-9453FF4B5E8D}">
  <ds:schemaRefs>
    <ds:schemaRef ds:uri="Microsoft.SharePoint.Taxonomy.ContentTypeSync"/>
  </ds:schemaRefs>
</ds:datastoreItem>
</file>

<file path=customXml/itemProps3.xml><?xml version="1.0" encoding="utf-8"?>
<ds:datastoreItem xmlns:ds="http://schemas.openxmlformats.org/officeDocument/2006/customXml" ds:itemID="{6D3F394E-F872-4013-9FBC-DA60D6704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9E640C8-7F55-4370-9296-5972044ECECE}">
  <ds:schemaRefs>
    <ds:schemaRef ds:uri="775538c5-eb89-48ba-a372-0acd5d6f12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402401-ee9a-4cfa-82a8-ebbd88d5d766"/>
    <ds:schemaRef ds:uri="http://schemas.microsoft.com/sharepoint/v3"/>
    <ds:schemaRef ds:uri="http://schemas.openxmlformats.org/package/2006/metadata/core-properties"/>
    <ds:schemaRef ds:uri="http://purl.org/dc/terms/"/>
    <ds:schemaRef ds:uri="a8a2af44-4b8d-404b-a8bd-4186350a523c"/>
    <ds:schemaRef ds:uri="http://www.w3.org/XML/1998/namespace"/>
    <ds:schemaRef ds:uri="http://purl.org/dc/dcmitype/"/>
  </ds:schemaRefs>
</ds:datastoreItem>
</file>

<file path=customXml/itemProps5.xml><?xml version="1.0" encoding="utf-8"?>
<ds:datastoreItem xmlns:ds="http://schemas.openxmlformats.org/officeDocument/2006/customXml" ds:itemID="{3E025723-CC28-4187-A206-539CB0439C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297</TotalTime>
  <Words>3071</Words>
  <Application>Microsoft Office PowerPoint</Application>
  <PresentationFormat>Widescreen</PresentationFormat>
  <Paragraphs>576</Paragraphs>
  <Slides>47</Slides>
  <Notes>38</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67" baseType="lpstr">
      <vt:lpstr>ＭＳ Ｐゴシック</vt:lpstr>
      <vt:lpstr>ＭＳ Ｐゴシック</vt:lpstr>
      <vt:lpstr>Arial</vt:lpstr>
      <vt:lpstr>Arial Bold</vt:lpstr>
      <vt:lpstr>Arial Narrow</vt:lpstr>
      <vt:lpstr>Calibri</vt:lpstr>
      <vt:lpstr>Calibri Light</vt:lpstr>
      <vt:lpstr>Comic Sans MS</vt:lpstr>
      <vt:lpstr>Lucida Grande</vt:lpstr>
      <vt:lpstr>Symbol</vt:lpstr>
      <vt:lpstr>Tahoma</vt:lpstr>
      <vt:lpstr>Times</vt:lpstr>
      <vt:lpstr>Times New Roman</vt:lpstr>
      <vt:lpstr>Times New Roman Bold</vt:lpstr>
      <vt:lpstr>Times New Roman Italic</vt:lpstr>
      <vt:lpstr>Wingdings</vt:lpstr>
      <vt:lpstr>ヒラギノ角ゴ ProN W3</vt:lpstr>
      <vt:lpstr>Office Theme</vt:lpstr>
      <vt:lpstr>Graphique</vt:lpstr>
      <vt:lpstr>Photo Editor Photo</vt:lpstr>
      <vt:lpstr>Nutrition and food security  programmes and strategies</vt:lpstr>
      <vt:lpstr>Objectives </vt:lpstr>
      <vt:lpstr>PowerPoint Presentation</vt:lpstr>
      <vt:lpstr>PowerPoint Presentation</vt:lpstr>
      <vt:lpstr>General food distribution (GFD)</vt:lpstr>
      <vt:lpstr>PowerPoint Presentation</vt:lpstr>
      <vt:lpstr>PowerPoint Presentation</vt:lpstr>
      <vt:lpstr>Education during the GFD</vt:lpstr>
      <vt:lpstr>Communication on Super Cereal</vt:lpstr>
      <vt:lpstr>Cooked food distributions</vt:lpstr>
      <vt:lpstr>PowerPoint Presentation</vt:lpstr>
      <vt:lpstr>Monitoring of the GFD</vt:lpstr>
      <vt:lpstr>PowerPoint Presentation</vt:lpstr>
      <vt:lpstr>Targeted Food Distribution (TFD)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approaches for GFD</vt:lpstr>
      <vt:lpstr>Cash transfers</vt:lpstr>
      <vt:lpstr>Vouchers</vt:lpstr>
      <vt:lpstr>PowerPoint Presentation</vt:lpstr>
      <vt:lpstr>PowerPoint Presentation</vt:lpstr>
      <vt:lpstr>PowerPoint Presentation</vt:lpstr>
      <vt:lpstr>Therapeutic Feeding Programme (TFP)</vt:lpstr>
      <vt:lpstr>PowerPoint Presentation</vt:lpstr>
      <vt:lpstr>PowerPoint Presentation</vt:lpstr>
      <vt:lpstr>PowerPoint Presentation</vt:lpstr>
      <vt:lpstr>Supplementary Feeding Programme (SFP)</vt:lpstr>
      <vt:lpstr>PowerPoint Presentation</vt:lpstr>
      <vt:lpstr>PowerPoint Presentation</vt:lpstr>
      <vt:lpstr>PowerPoint Presentation</vt:lpstr>
      <vt:lpstr>Infant feeding in emergencies</vt:lpstr>
      <vt:lpstr>PowerPoint Presentation</vt:lpstr>
      <vt:lpstr>PowerPoint Presentation</vt:lpstr>
      <vt:lpstr>PowerPoint Presentation</vt:lpstr>
      <vt:lpstr>Nutrition for ill patients</vt:lpstr>
      <vt:lpstr>Based on the available information about the current situation of the community in which your families are hosted</vt:lpstr>
      <vt:lpstr>Livelihood support interventions</vt:lpstr>
      <vt:lpstr>PowerPoint Presentation</vt:lpstr>
      <vt:lpstr>Seeds and tools  programmes</vt:lpstr>
      <vt:lpstr>Examples of case studies</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Eirini Karanisa</dc:creator>
  <cp:lastModifiedBy>Antje Van Roeden</cp:lastModifiedBy>
  <cp:revision>38</cp:revision>
  <dcterms:created xsi:type="dcterms:W3CDTF">2018-09-26T12:59:54Z</dcterms:created>
  <dcterms:modified xsi:type="dcterms:W3CDTF">2019-12-14T19:22:30Z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df0167af-f004-4d93-a894-28ff8d39bdff</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ies>
</file>