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8"/>
  </p:notesMasterIdLst>
  <p:sldIdLst>
    <p:sldId id="257" r:id="rId7"/>
    <p:sldId id="293" r:id="rId8"/>
    <p:sldId id="259" r:id="rId9"/>
    <p:sldId id="258" r:id="rId10"/>
    <p:sldId id="260" r:id="rId11"/>
    <p:sldId id="261" r:id="rId12"/>
    <p:sldId id="262" r:id="rId13"/>
    <p:sldId id="263" r:id="rId14"/>
    <p:sldId id="264" r:id="rId15"/>
    <p:sldId id="265" r:id="rId16"/>
    <p:sldId id="266" r:id="rId17"/>
    <p:sldId id="267" r:id="rId18"/>
    <p:sldId id="28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2" r:id="rId32"/>
    <p:sldId id="283" r:id="rId33"/>
    <p:sldId id="284" r:id="rId34"/>
    <p:sldId id="285" r:id="rId35"/>
    <p:sldId id="286" r:id="rId36"/>
    <p:sldId id="287"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EF"/>
    <a:srgbClr val="005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56257" autoAdjust="0"/>
  </p:normalViewPr>
  <p:slideViewPr>
    <p:cSldViewPr snapToGrid="0" showGuides="1">
      <p:cViewPr varScale="1">
        <p:scale>
          <a:sx n="30" d="100"/>
          <a:sy n="30" d="100"/>
        </p:scale>
        <p:origin x="1265" y="3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B84C9-18DB-48A1-8D89-CA461837C362}" type="datetimeFigureOut">
              <a:rPr lang="fr-CH" smtClean="0"/>
              <a:t>06.12.2019</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2E189-13DB-46AF-BAE9-9AAB03E56AAD}" type="slidenum">
              <a:rPr lang="fr-CH" smtClean="0"/>
              <a:t>‹#›</a:t>
            </a:fld>
            <a:endParaRPr lang="fr-CH"/>
          </a:p>
        </p:txBody>
      </p:sp>
    </p:spTree>
    <p:extLst>
      <p:ext uri="{BB962C8B-B14F-4D97-AF65-F5344CB8AC3E}">
        <p14:creationId xmlns:p14="http://schemas.microsoft.com/office/powerpoint/2010/main" val="345574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9E1A2-1A84-462B-82E0-5B2133DA7877}" type="slidenum">
              <a:rPr lang="fr-CH" smtClean="0"/>
              <a:t>2</a:t>
            </a:fld>
            <a:endParaRPr lang="fr-CH"/>
          </a:p>
        </p:txBody>
      </p:sp>
    </p:spTree>
    <p:extLst>
      <p:ext uri="{BB962C8B-B14F-4D97-AF65-F5344CB8AC3E}">
        <p14:creationId xmlns:p14="http://schemas.microsoft.com/office/powerpoint/2010/main" val="3733303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11</a:t>
            </a:fld>
            <a:endParaRPr lang="fr-CH"/>
          </a:p>
        </p:txBody>
      </p:sp>
    </p:spTree>
    <p:extLst>
      <p:ext uri="{BB962C8B-B14F-4D97-AF65-F5344CB8AC3E}">
        <p14:creationId xmlns:p14="http://schemas.microsoft.com/office/powerpoint/2010/main" val="219725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12</a:t>
            </a:fld>
            <a:endParaRPr lang="fr-CH"/>
          </a:p>
        </p:txBody>
      </p:sp>
    </p:spTree>
    <p:extLst>
      <p:ext uri="{BB962C8B-B14F-4D97-AF65-F5344CB8AC3E}">
        <p14:creationId xmlns:p14="http://schemas.microsoft.com/office/powerpoint/2010/main" val="2900342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2E189-13DB-46AF-BAE9-9AAB03E56AAD}" type="slidenum">
              <a:rPr lang="fr-CH" smtClean="0"/>
              <a:t>13</a:t>
            </a:fld>
            <a:endParaRPr lang="fr-CH"/>
          </a:p>
        </p:txBody>
      </p:sp>
    </p:spTree>
    <p:extLst>
      <p:ext uri="{BB962C8B-B14F-4D97-AF65-F5344CB8AC3E}">
        <p14:creationId xmlns:p14="http://schemas.microsoft.com/office/powerpoint/2010/main" val="169384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Explain something on Z-scores: </a:t>
            </a:r>
          </a:p>
          <a:p>
            <a:r>
              <a:rPr lang="en-US" noProof="0" dirty="0">
                <a:solidFill>
                  <a:srgbClr val="00FFFF"/>
                </a:solidFill>
              </a:rPr>
              <a:t>Z-Scores  (average weight and SD (= standard deviation) : 1 z-score is 1 SD, 2 z-scores is 2 SD from the mean)</a:t>
            </a:r>
          </a:p>
          <a:p>
            <a:r>
              <a:rPr lang="en-US" noProof="0" dirty="0"/>
              <a:t>&lt; 115 mm is a suitable criterion to identify severely malnourished children for treatment (amongst children with height of 65 cm - 110 cm i.e. 6-59 months) :  predictor of the risk of death among these children</a:t>
            </a:r>
          </a:p>
          <a:p>
            <a:r>
              <a:rPr lang="en-US" noProof="0" dirty="0">
                <a:solidFill>
                  <a:srgbClr val="00FFFF"/>
                </a:solidFill>
              </a:rPr>
              <a:t>The 115 mm is a recent decision agreed upon worldwide amongst agencies and academic institutions as the mortality increases exponentially when a child has a MUAC &lt; 115 mm (it is also high when MUAC is measured at 110, but this means that you will miss the ones with high mortality risk between 110 and 115mm).</a:t>
            </a:r>
          </a:p>
          <a:p>
            <a:r>
              <a:rPr lang="en-US" noProof="0" dirty="0">
                <a:solidFill>
                  <a:srgbClr val="00FFFF"/>
                </a:solidFill>
              </a:rPr>
              <a:t>See: </a:t>
            </a:r>
            <a:r>
              <a:rPr lang="en-US" b="1" noProof="0" dirty="0"/>
              <a:t>WHO child growth standards and the identification of severe acute malnutrition in infants and children</a:t>
            </a:r>
          </a:p>
          <a:p>
            <a:r>
              <a:rPr lang="en-US" noProof="0" dirty="0"/>
              <a:t>A Joint Statement by the World Health Organization and the United Nations Children’s Fund, 2009</a:t>
            </a:r>
          </a:p>
          <a:p>
            <a:r>
              <a:rPr lang="en-US" dirty="0">
                <a:solidFill>
                  <a:srgbClr val="00FFFF"/>
                </a:solidFill>
              </a:rPr>
              <a:t>Cut-</a:t>
            </a:r>
            <a:r>
              <a:rPr lang="en-US" baseline="0" dirty="0">
                <a:solidFill>
                  <a:srgbClr val="00FFFF"/>
                </a:solidFill>
              </a:rPr>
              <a:t>off points exist  as well for chronic malnutrition </a:t>
            </a:r>
            <a:endParaRPr lang="en-US" dirty="0">
              <a:solidFill>
                <a:srgbClr val="00FFFF"/>
              </a:solidFill>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14</a:t>
            </a:fld>
            <a:endParaRPr lang="fr-CH"/>
          </a:p>
        </p:txBody>
      </p:sp>
    </p:spTree>
    <p:extLst>
      <p:ext uri="{BB962C8B-B14F-4D97-AF65-F5344CB8AC3E}">
        <p14:creationId xmlns:p14="http://schemas.microsoft.com/office/powerpoint/2010/main" val="317769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For all </a:t>
            </a:r>
            <a:r>
              <a:rPr lang="fr-CH" dirty="0" err="1"/>
              <a:t>these</a:t>
            </a:r>
            <a:r>
              <a:rPr lang="fr-CH" dirty="0"/>
              <a:t> </a:t>
            </a:r>
            <a:r>
              <a:rPr lang="fr-CH" dirty="0" err="1"/>
              <a:t>anthropometric</a:t>
            </a:r>
            <a:r>
              <a:rPr lang="fr-CH" dirty="0"/>
              <a:t> </a:t>
            </a:r>
            <a:r>
              <a:rPr lang="fr-CH" dirty="0" err="1"/>
              <a:t>measures</a:t>
            </a:r>
            <a:r>
              <a:rPr lang="fr-CH" dirty="0"/>
              <a:t>, </a:t>
            </a:r>
            <a:r>
              <a:rPr lang="fr-CH" dirty="0" err="1"/>
              <a:t>there</a:t>
            </a:r>
            <a:r>
              <a:rPr lang="fr-CH" dirty="0"/>
              <a:t> are standard </a:t>
            </a:r>
            <a:r>
              <a:rPr lang="fr-CH" dirty="0" err="1"/>
              <a:t>procedures</a:t>
            </a:r>
            <a:r>
              <a:rPr lang="fr-CH" dirty="0"/>
              <a:t> and techniques to </a:t>
            </a:r>
            <a:r>
              <a:rPr lang="fr-CH" dirty="0" err="1"/>
              <a:t>follow</a:t>
            </a:r>
            <a:r>
              <a:rPr lang="fr-CH" dirty="0"/>
              <a:t>,</a:t>
            </a:r>
            <a:r>
              <a:rPr lang="fr-CH" baseline="0" dirty="0"/>
              <a:t> in </a:t>
            </a:r>
            <a:r>
              <a:rPr lang="fr-CH" baseline="0" dirty="0" err="1"/>
              <a:t>order</a:t>
            </a:r>
            <a:r>
              <a:rPr lang="fr-CH" baseline="0" dirty="0"/>
              <a:t> to </a:t>
            </a:r>
            <a:r>
              <a:rPr lang="fr-CH" baseline="0" dirty="0" err="1"/>
              <a:t>enable</a:t>
            </a:r>
            <a:r>
              <a:rPr lang="fr-CH" baseline="0" dirty="0"/>
              <a:t>, as </a:t>
            </a:r>
            <a:r>
              <a:rPr lang="fr-CH" baseline="0" dirty="0" err="1"/>
              <a:t>much</a:t>
            </a:r>
            <a:r>
              <a:rPr lang="fr-CH" baseline="0" dirty="0"/>
              <a:t> as possible </a:t>
            </a:r>
            <a:r>
              <a:rPr lang="fr-CH" baseline="0" dirty="0" err="1"/>
              <a:t>reproductibility</a:t>
            </a:r>
            <a:r>
              <a:rPr lang="fr-CH" baseline="0" dirty="0"/>
              <a:t> of the </a:t>
            </a:r>
            <a:r>
              <a:rPr lang="fr-CH" baseline="0" dirty="0" err="1"/>
              <a:t>measurment</a:t>
            </a:r>
            <a:r>
              <a:rPr lang="fr-CH" baseline="0" dirty="0"/>
              <a:t>. </a:t>
            </a:r>
          </a:p>
          <a:p>
            <a:r>
              <a:rPr lang="fr-CH" baseline="0" dirty="0" err="1"/>
              <a:t>N</a:t>
            </a:r>
            <a:r>
              <a:rPr lang="fr-CH" dirty="0" err="1"/>
              <a:t>eeds</a:t>
            </a:r>
            <a:r>
              <a:rPr lang="fr-CH" baseline="0" dirty="0"/>
              <a:t> a </a:t>
            </a:r>
            <a:r>
              <a:rPr lang="fr-CH" baseline="0" dirty="0" err="1"/>
              <a:t>scale</a:t>
            </a:r>
            <a:r>
              <a:rPr lang="fr-CH" baseline="0" dirty="0"/>
              <a:t> </a:t>
            </a:r>
            <a:r>
              <a:rPr lang="fr-CH" baseline="0" dirty="0" err="1"/>
              <a:t>adapted</a:t>
            </a:r>
            <a:r>
              <a:rPr lang="fr-CH" baseline="0" dirty="0"/>
              <a:t> to </a:t>
            </a:r>
            <a:r>
              <a:rPr lang="fr-CH" baseline="0" dirty="0" err="1"/>
              <a:t>age</a:t>
            </a:r>
            <a:endParaRPr lang="fr-CH" baseline="0" dirty="0"/>
          </a:p>
          <a:p>
            <a:r>
              <a:rPr lang="fr-CH" baseline="0" dirty="0"/>
              <a:t>Limited  or no </a:t>
            </a:r>
            <a:r>
              <a:rPr lang="fr-CH" baseline="0" dirty="0" err="1"/>
              <a:t>clothing</a:t>
            </a:r>
            <a:r>
              <a:rPr lang="fr-CH" baseline="0" dirty="0"/>
              <a:t> if possible (</a:t>
            </a:r>
            <a:r>
              <a:rPr lang="fr-CH" baseline="0" dirty="0" err="1"/>
              <a:t>clima</a:t>
            </a:r>
            <a:r>
              <a:rPr lang="fr-CH" baseline="0" dirty="0"/>
              <a:t>, cultural </a:t>
            </a:r>
            <a:r>
              <a:rPr lang="fr-CH" baseline="0" dirty="0" err="1"/>
              <a:t>norms</a:t>
            </a:r>
            <a:r>
              <a:rPr lang="fr-CH" baseline="0" dirty="0"/>
              <a:t>)</a:t>
            </a:r>
            <a:r>
              <a:rPr lang="fr-CH" dirty="0"/>
              <a:t> </a:t>
            </a: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15</a:t>
            </a:fld>
            <a:endParaRPr lang="fr-CH"/>
          </a:p>
        </p:txBody>
      </p:sp>
    </p:spTree>
    <p:extLst>
      <p:ext uri="{BB962C8B-B14F-4D97-AF65-F5344CB8AC3E}">
        <p14:creationId xmlns:p14="http://schemas.microsoft.com/office/powerpoint/2010/main" val="112923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a:t>Measuring</a:t>
            </a:r>
            <a:r>
              <a:rPr lang="fr-CH" dirty="0"/>
              <a:t> </a:t>
            </a:r>
            <a:r>
              <a:rPr lang="fr-CH" dirty="0" err="1"/>
              <a:t>board</a:t>
            </a:r>
            <a:r>
              <a:rPr lang="fr-CH" dirty="0"/>
              <a:t> </a:t>
            </a:r>
            <a:r>
              <a:rPr lang="fr-CH" dirty="0" err="1"/>
              <a:t>adapted</a:t>
            </a:r>
            <a:r>
              <a:rPr lang="fr-CH" dirty="0"/>
              <a:t> to </a:t>
            </a:r>
            <a:r>
              <a:rPr lang="fr-CH" dirty="0" err="1"/>
              <a:t>age</a:t>
            </a:r>
            <a:endParaRPr lang="fr-CH" dirty="0"/>
          </a:p>
          <a:p>
            <a:r>
              <a:rPr lang="fr-CH" dirty="0" err="1"/>
              <a:t>Lying</a:t>
            </a:r>
            <a:r>
              <a:rPr lang="fr-CH" dirty="0"/>
              <a:t> down </a:t>
            </a:r>
            <a:r>
              <a:rPr lang="fr-CH" dirty="0" err="1"/>
              <a:t>under</a:t>
            </a:r>
            <a:r>
              <a:rPr lang="fr-CH" dirty="0"/>
              <a:t> 2 </a:t>
            </a:r>
            <a:r>
              <a:rPr lang="fr-CH" dirty="0" err="1"/>
              <a:t>years</a:t>
            </a:r>
            <a:r>
              <a:rPr lang="fr-CH" dirty="0"/>
              <a:t> or 85 cm</a:t>
            </a:r>
          </a:p>
          <a:p>
            <a:r>
              <a:rPr lang="fr-CH" dirty="0" err="1"/>
              <a:t>Remove</a:t>
            </a:r>
            <a:r>
              <a:rPr lang="fr-CH" dirty="0"/>
              <a:t> </a:t>
            </a:r>
            <a:r>
              <a:rPr lang="fr-CH" dirty="0" err="1"/>
              <a:t>shoes</a:t>
            </a:r>
            <a:endParaRPr lang="fr-CH" dirty="0"/>
          </a:p>
          <a:p>
            <a:endParaRPr lang="fr-CH"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16</a:t>
            </a:fld>
            <a:endParaRPr lang="fr-CH"/>
          </a:p>
        </p:txBody>
      </p:sp>
    </p:spTree>
    <p:extLst>
      <p:ext uri="{BB962C8B-B14F-4D97-AF65-F5344CB8AC3E}">
        <p14:creationId xmlns:p14="http://schemas.microsoft.com/office/powerpoint/2010/main" val="417818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Is determined by using standard tables or graphs. Z score express</a:t>
            </a:r>
            <a:r>
              <a:rPr lang="en-US" baseline="0" noProof="0" dirty="0"/>
              <a:t> the gap compared to the mean </a:t>
            </a:r>
            <a:endParaRPr lang="en-US" noProof="0" dirty="0"/>
          </a:p>
          <a:p>
            <a:r>
              <a:rPr lang="en-US" noProof="0" dirty="0"/>
              <a:t>WHO standards replaced the former NCHS</a:t>
            </a:r>
            <a:r>
              <a:rPr lang="en-US" baseline="0" noProof="0" dirty="0"/>
              <a:t> standard</a:t>
            </a:r>
          </a:p>
          <a:p>
            <a:r>
              <a:rPr lang="en-US" noProof="0" dirty="0"/>
              <a:t>The WHO </a:t>
            </a:r>
            <a:r>
              <a:rPr lang="en-US" noProof="0" dirty="0" err="1"/>
              <a:t>Multicentre</a:t>
            </a:r>
            <a:r>
              <a:rPr lang="en-US" noProof="0" dirty="0"/>
              <a:t> Growth Reference Study (MGRS) was undertaken between 1997 and 2003 to generate new growth curves for assessing the growth and development of infants and young children around the world. </a:t>
            </a:r>
          </a:p>
          <a:p>
            <a:r>
              <a:rPr lang="en-US" noProof="0" dirty="0"/>
              <a:t>The MGRS collected primary growth data and related information from approximately 8500 children from widely different ethnic backgrounds and cultural settings (Brazil, Ghana, India, Norway, Oman and the USA). </a:t>
            </a:r>
          </a:p>
          <a:p>
            <a:r>
              <a:rPr lang="en-US" noProof="0" dirty="0"/>
              <a:t>The formula is observed measure – mean measure (for age/height) / mean measure - -1standard deviation. </a:t>
            </a:r>
          </a:p>
          <a:p>
            <a:r>
              <a:rPr lang="en-US" noProof="0" dirty="0"/>
              <a:t>Different tables exist</a:t>
            </a:r>
            <a:r>
              <a:rPr lang="en-US" baseline="0" noProof="0" dirty="0"/>
              <a:t> for each age group and indicator. </a:t>
            </a:r>
          </a:p>
          <a:p>
            <a:r>
              <a:rPr lang="en-US" baseline="0" noProof="0" dirty="0"/>
              <a:t>Let’s do the exercise for little pink</a:t>
            </a:r>
            <a:endParaRPr lang="en-US" noProof="0"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17</a:t>
            </a:fld>
            <a:endParaRPr lang="fr-CH"/>
          </a:p>
        </p:txBody>
      </p:sp>
    </p:spTree>
    <p:extLst>
      <p:ext uri="{BB962C8B-B14F-4D97-AF65-F5344CB8AC3E}">
        <p14:creationId xmlns:p14="http://schemas.microsoft.com/office/powerpoint/2010/main" val="95073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Is determined by using standard tables or graphs. Z score express</a:t>
            </a:r>
            <a:r>
              <a:rPr lang="en-US" baseline="0" noProof="0" dirty="0"/>
              <a:t> the gap compared to the mean </a:t>
            </a:r>
            <a:endParaRPr lang="en-US" noProof="0" dirty="0"/>
          </a:p>
          <a:p>
            <a:r>
              <a:rPr lang="en-US" noProof="0" dirty="0"/>
              <a:t>WHO standards replaced the former NCHS</a:t>
            </a:r>
            <a:r>
              <a:rPr lang="en-US" baseline="0" noProof="0" dirty="0"/>
              <a:t> standard</a:t>
            </a:r>
          </a:p>
          <a:p>
            <a:r>
              <a:rPr lang="en-US" noProof="0" dirty="0"/>
              <a:t>The WHO </a:t>
            </a:r>
            <a:r>
              <a:rPr lang="en-US" noProof="0" dirty="0" err="1"/>
              <a:t>Multicentre</a:t>
            </a:r>
            <a:r>
              <a:rPr lang="en-US" noProof="0" dirty="0"/>
              <a:t> Growth Reference Study (MGRS) was undertaken between 1997 and 2003 to generate new growth curves for assessing the growth and development of infants and young children around the world. </a:t>
            </a:r>
          </a:p>
          <a:p>
            <a:r>
              <a:rPr lang="en-US" noProof="0" dirty="0"/>
              <a:t>The MGRS collected primary growth data and related information from approximately 8500 children from widely different ethnic backgrounds and cultural settings (Brazil, Ghana, India, Norway, Oman and the USA). </a:t>
            </a:r>
          </a:p>
          <a:p>
            <a:r>
              <a:rPr lang="en-US" noProof="0" dirty="0"/>
              <a:t>The formula is observed measure – mean measure (for age/height) / mean measure - -1standard deviation. </a:t>
            </a:r>
          </a:p>
          <a:p>
            <a:r>
              <a:rPr lang="en-US" noProof="0" dirty="0"/>
              <a:t>Different tables exist</a:t>
            </a:r>
            <a:r>
              <a:rPr lang="en-US" baseline="0" noProof="0" dirty="0"/>
              <a:t> for each age group and indicator. </a:t>
            </a:r>
          </a:p>
          <a:p>
            <a:r>
              <a:rPr lang="en-US" baseline="0" noProof="0" dirty="0"/>
              <a:t>Let’s do the exercise for little pink</a:t>
            </a:r>
            <a:endParaRPr lang="en-US" noProof="0"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18</a:t>
            </a:fld>
            <a:endParaRPr lang="fr-CH"/>
          </a:p>
        </p:txBody>
      </p:sp>
    </p:spTree>
    <p:extLst>
      <p:ext uri="{BB962C8B-B14F-4D97-AF65-F5344CB8AC3E}">
        <p14:creationId xmlns:p14="http://schemas.microsoft.com/office/powerpoint/2010/main" val="273829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noProof="0" dirty="0">
                <a:cs typeface="Arial" panose="020B0604020202020204" pitchFamily="34" charset="0"/>
              </a:rPr>
              <a:t>One crocodile, two crocodile, three</a:t>
            </a:r>
            <a:r>
              <a:rPr lang="en-US" baseline="0" noProof="0" dirty="0">
                <a:cs typeface="Arial" panose="020B0604020202020204" pitchFamily="34" charset="0"/>
              </a:rPr>
              <a:t> crocodile</a:t>
            </a:r>
          </a:p>
          <a:p>
            <a:pPr eaLnBrk="1" hangingPunct="1"/>
            <a:r>
              <a:rPr lang="en-US" baseline="0" noProof="0" dirty="0">
                <a:cs typeface="Arial" panose="020B0604020202020204" pitchFamily="34" charset="0"/>
              </a:rPr>
              <a:t>On both </a:t>
            </a:r>
            <a:r>
              <a:rPr lang="en-US" baseline="0" noProof="0" dirty="0" err="1">
                <a:cs typeface="Arial" panose="020B0604020202020204" pitchFamily="34" charset="0"/>
              </a:rPr>
              <a:t>feets</a:t>
            </a:r>
            <a:r>
              <a:rPr lang="en-US" baseline="0" noProof="0" dirty="0">
                <a:cs typeface="Arial" panose="020B0604020202020204" pitchFamily="34" charset="0"/>
              </a:rPr>
              <a:t> simultaneously</a:t>
            </a:r>
          </a:p>
          <a:p>
            <a:pPr eaLnBrk="1" hangingPunct="1"/>
            <a:r>
              <a:rPr lang="en-US" baseline="0" noProof="0" dirty="0" err="1">
                <a:cs typeface="Arial" panose="020B0604020202020204" pitchFamily="34" charset="0"/>
              </a:rPr>
              <a:t>Nutritionnal</a:t>
            </a:r>
            <a:r>
              <a:rPr lang="en-US" baseline="0" noProof="0" dirty="0">
                <a:cs typeface="Arial" panose="020B0604020202020204" pitchFamily="34" charset="0"/>
              </a:rPr>
              <a:t> </a:t>
            </a:r>
            <a:r>
              <a:rPr lang="en-US" baseline="0" noProof="0" dirty="0" err="1">
                <a:cs typeface="Arial" panose="020B0604020202020204" pitchFamily="34" charset="0"/>
              </a:rPr>
              <a:t>oedema</a:t>
            </a:r>
            <a:r>
              <a:rPr lang="en-US" baseline="0" noProof="0" dirty="0">
                <a:cs typeface="Arial" panose="020B0604020202020204" pitchFamily="34" charset="0"/>
              </a:rPr>
              <a:t> are bilateral, soft, ascendant, usually not painful. </a:t>
            </a:r>
            <a:endParaRPr lang="en-US" noProof="0"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19</a:t>
            </a:fld>
            <a:endParaRPr lang="fr-CH"/>
          </a:p>
        </p:txBody>
      </p:sp>
    </p:spTree>
    <p:extLst>
      <p:ext uri="{BB962C8B-B14F-4D97-AF65-F5344CB8AC3E}">
        <p14:creationId xmlns:p14="http://schemas.microsoft.com/office/powerpoint/2010/main" val="4033876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imes New Roman" panose="02020603050405020304" pitchFamily="18" charset="0"/>
                <a:cs typeface="Times New Roman" panose="02020603050405020304" pitchFamily="18" charset="0"/>
              </a:rPr>
              <a:t>Exercise</a:t>
            </a:r>
            <a:r>
              <a:rPr lang="en-GB" baseline="0" dirty="0">
                <a:latin typeface="Times New Roman" panose="02020603050405020304" pitchFamily="18" charset="0"/>
                <a:cs typeface="Times New Roman" panose="02020603050405020304" pitchFamily="18" charset="0"/>
              </a:rPr>
              <a:t> water bottle</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MUAC for children 65 cm - 110 cm or 6-59 months.</a:t>
            </a:r>
            <a:r>
              <a:rPr lang="en-GB" baseline="0" dirty="0">
                <a:latin typeface="Times New Roman" panose="02020603050405020304" pitchFamily="18" charset="0"/>
                <a:cs typeface="Times New Roman" panose="02020603050405020304" pitchFamily="18" charset="0"/>
              </a:rPr>
              <a:t> Specific use instruction</a:t>
            </a:r>
          </a:p>
          <a:p>
            <a:r>
              <a:rPr lang="en-GB" baseline="0" dirty="0">
                <a:latin typeface="Times New Roman" panose="02020603050405020304" pitchFamily="18" charset="0"/>
                <a:cs typeface="Times New Roman" panose="02020603050405020304" pitchFamily="18" charset="0"/>
              </a:rPr>
              <a:t>MUAC value is closely related to mortality risk </a:t>
            </a:r>
          </a:p>
          <a:p>
            <a:r>
              <a:rPr lang="en-GB" baseline="0" dirty="0">
                <a:latin typeface="Times New Roman" panose="02020603050405020304" pitchFamily="18" charset="0"/>
                <a:cs typeface="Times New Roman" panose="02020603050405020304" pitchFamily="18" charset="0"/>
              </a:rPr>
              <a:t>Useful for rapid evaluation of nutritional situation and rapid assessment when you do not have time or material conditions to perform weight measurement. One can use a stick with two marks, at 65 and 110 cm to identify size group in case true age is not easily available  </a:t>
            </a:r>
            <a:endParaRPr lang="fr-CH"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20</a:t>
            </a:fld>
            <a:endParaRPr lang="fr-CH"/>
          </a:p>
        </p:txBody>
      </p:sp>
    </p:spTree>
    <p:extLst>
      <p:ext uri="{BB962C8B-B14F-4D97-AF65-F5344CB8AC3E}">
        <p14:creationId xmlns:p14="http://schemas.microsoft.com/office/powerpoint/2010/main" val="272384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dirty="0">
                <a:cs typeface="Times New Roman" panose="02020603050405020304" pitchFamily="18" charset="0"/>
              </a:rPr>
              <a:t>These are then</a:t>
            </a:r>
          </a:p>
          <a:p>
            <a:pPr eaLnBrk="1" hangingPunct="1">
              <a:lnSpc>
                <a:spcPct val="90000"/>
              </a:lnSpc>
              <a:spcBef>
                <a:spcPct val="5000"/>
              </a:spcBef>
              <a:buFont typeface="Wingdings" panose="05000000000000000000" pitchFamily="2" charset="2"/>
              <a:buNone/>
            </a:pPr>
            <a:r>
              <a:rPr lang="en-US" sz="1200" dirty="0">
                <a:cs typeface="Times New Roman" panose="02020603050405020304" pitchFamily="18" charset="0"/>
              </a:rPr>
              <a:t>    - related to </a:t>
            </a:r>
            <a:r>
              <a:rPr lang="en-US" sz="1200" b="1" dirty="0">
                <a:cs typeface="Times New Roman" panose="02020603050405020304" pitchFamily="18" charset="0"/>
              </a:rPr>
              <a:t>age</a:t>
            </a:r>
            <a:r>
              <a:rPr lang="en-US" sz="1200" dirty="0">
                <a:cs typeface="Times New Roman" panose="02020603050405020304" pitchFamily="18" charset="0"/>
              </a:rPr>
              <a:t> and </a:t>
            </a:r>
            <a:r>
              <a:rPr lang="en-US" sz="1200" b="1" dirty="0">
                <a:cs typeface="Times New Roman" panose="02020603050405020304" pitchFamily="18" charset="0"/>
              </a:rPr>
              <a:t>sex</a:t>
            </a:r>
          </a:p>
          <a:p>
            <a:pPr eaLnBrk="1" hangingPunct="1">
              <a:lnSpc>
                <a:spcPct val="90000"/>
              </a:lnSpc>
              <a:spcBef>
                <a:spcPct val="5000"/>
              </a:spcBef>
              <a:buFont typeface="Wingdings" panose="05000000000000000000" pitchFamily="2" charset="2"/>
              <a:buNone/>
            </a:pPr>
            <a:r>
              <a:rPr lang="en-US" sz="1200" dirty="0">
                <a:cs typeface="Times New Roman" panose="02020603050405020304" pitchFamily="18" charset="0"/>
              </a:rPr>
              <a:t>    - compared with international </a:t>
            </a:r>
            <a:r>
              <a:rPr lang="en-US" sz="1200" b="1" dirty="0">
                <a:cs typeface="Times New Roman" panose="02020603050405020304" pitchFamily="18" charset="0"/>
              </a:rPr>
              <a:t>reference</a:t>
            </a:r>
            <a:r>
              <a:rPr lang="en-US" sz="1200" dirty="0">
                <a:cs typeface="Times New Roman" panose="02020603050405020304" pitchFamily="18" charset="0"/>
              </a:rPr>
              <a:t> standards</a:t>
            </a:r>
          </a:p>
          <a:p>
            <a:pPr eaLnBrk="1" hangingPunct="1">
              <a:lnSpc>
                <a:spcPct val="90000"/>
              </a:lnSpc>
              <a:spcBef>
                <a:spcPct val="5000"/>
              </a:spcBef>
              <a:buFont typeface="Wingdings" panose="05000000000000000000" pitchFamily="2" charset="2"/>
              <a:buNone/>
            </a:pPr>
            <a:r>
              <a:rPr lang="en-US" sz="1200" dirty="0">
                <a:cs typeface="Times New Roman" panose="02020603050405020304" pitchFamily="18" charset="0"/>
              </a:rPr>
              <a:t>We’ll come back to prevalence in population in the assessment part of this course</a:t>
            </a:r>
            <a:endParaRPr lang="en-US" sz="1200"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3</a:t>
            </a:fld>
            <a:endParaRPr lang="fr-CH"/>
          </a:p>
        </p:txBody>
      </p:sp>
    </p:spTree>
    <p:extLst>
      <p:ext uri="{BB962C8B-B14F-4D97-AF65-F5344CB8AC3E}">
        <p14:creationId xmlns:p14="http://schemas.microsoft.com/office/powerpoint/2010/main" val="403226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21</a:t>
            </a:fld>
            <a:endParaRPr lang="fr-CH"/>
          </a:p>
        </p:txBody>
      </p:sp>
    </p:spTree>
    <p:extLst>
      <p:ext uri="{BB962C8B-B14F-4D97-AF65-F5344CB8AC3E}">
        <p14:creationId xmlns:p14="http://schemas.microsoft.com/office/powerpoint/2010/main" val="3780858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details on 210-230 mm</a:t>
            </a:r>
            <a:endParaRPr lang="en-US" dirty="0"/>
          </a:p>
          <a:p>
            <a:r>
              <a:rPr lang="en-US" dirty="0"/>
              <a:t>http://fex.ennonline.net/7/supplementation.aspx and various different sources : the table in this article might be of help how to choose your approach, depending on the context</a:t>
            </a:r>
          </a:p>
          <a:p>
            <a:endParaRPr lang="en-GB" dirty="0"/>
          </a:p>
          <a:p>
            <a:r>
              <a:rPr lang="en-GB" noProof="0" dirty="0"/>
              <a:t>Other relevant background information on this:</a:t>
            </a:r>
          </a:p>
          <a:p>
            <a:r>
              <a:rPr lang="en-GB" noProof="0" dirty="0"/>
              <a:t>For pregnant women: various cut-off points are used by different agencies and NGOs. Until a  SCN publication consensus is reached, MUAC &lt; 230 mm (moderate risk) is recommended as stated in the SPHERE standards (SPHERE 2004). Since a MUAC &lt; 230 mm has been shown to carry a risk of growth retardation of the foetus, using this cut-off point for admission into feeding programmes would allow addressing the problem of malnutrition in both mother and foetus by contributing to an improved birth outcome. In practice, MUAC &lt; 210 mm is often used in emergency interventions. The choice should be made according to proportions of women falling under each category of MUAC and available resources.</a:t>
            </a:r>
          </a:p>
          <a:p>
            <a:endParaRPr lang="en-GB" dirty="0"/>
          </a:p>
          <a:p>
            <a:r>
              <a:rPr lang="en-GB" dirty="0"/>
              <a:t>Source: </a:t>
            </a:r>
            <a:r>
              <a:rPr lang="en-US" b="1" dirty="0"/>
              <a:t>GUIDELINES FOR SELECTIVE FEEDING THE MANAGEMENT OF MALNUTRITION IN EMERGENCIES</a:t>
            </a:r>
          </a:p>
          <a:p>
            <a:r>
              <a:rPr lang="en-US" b="1" dirty="0"/>
              <a:t>May 2009 WFP and UNHCR</a:t>
            </a: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22</a:t>
            </a:fld>
            <a:endParaRPr lang="fr-CH"/>
          </a:p>
        </p:txBody>
      </p:sp>
    </p:spTree>
    <p:extLst>
      <p:ext uri="{BB962C8B-B14F-4D97-AF65-F5344CB8AC3E}">
        <p14:creationId xmlns:p14="http://schemas.microsoft.com/office/powerpoint/2010/main" val="46172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23</a:t>
            </a:fld>
            <a:endParaRPr lang="fr-CH"/>
          </a:p>
        </p:txBody>
      </p:sp>
    </p:spTree>
    <p:extLst>
      <p:ext uri="{BB962C8B-B14F-4D97-AF65-F5344CB8AC3E}">
        <p14:creationId xmlns:p14="http://schemas.microsoft.com/office/powerpoint/2010/main" val="2855762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noProof="0" dirty="0"/>
              <a:t>Adult:</a:t>
            </a:r>
          </a:p>
          <a:p>
            <a:r>
              <a:rPr lang="en-GB" sz="1200" b="0" noProof="0" dirty="0"/>
              <a:t>BMI &lt;16 		= 	severely malnourished</a:t>
            </a:r>
          </a:p>
          <a:p>
            <a:r>
              <a:rPr lang="en-GB" sz="1200" b="0" noProof="0" dirty="0"/>
              <a:t>BMI 16 – 16.9 	= 	moderately malnourished</a:t>
            </a:r>
          </a:p>
          <a:p>
            <a:r>
              <a:rPr lang="en-GB" sz="1200" b="0" noProof="0" dirty="0"/>
              <a:t>BMI 17-19		= 	at risk</a:t>
            </a:r>
          </a:p>
          <a:p>
            <a:r>
              <a:rPr lang="en-GB" sz="1200" b="0" noProof="0" dirty="0"/>
              <a:t>Adult with bilateral oedema = severe acute malnutrition</a:t>
            </a:r>
          </a:p>
          <a:p>
            <a:pPr>
              <a:buFont typeface="Wingdings" panose="05000000000000000000" pitchFamily="2" charset="2"/>
              <a:buNone/>
            </a:pPr>
            <a:r>
              <a:rPr lang="en-GB" sz="1200" b="1" noProof="0" dirty="0"/>
              <a:t>And/or MUAC: </a:t>
            </a:r>
          </a:p>
          <a:p>
            <a:pPr>
              <a:buFont typeface="Wingdings" panose="05000000000000000000" pitchFamily="2" charset="2"/>
              <a:buNone/>
            </a:pPr>
            <a:r>
              <a:rPr lang="en-GB" sz="1200" b="1" noProof="0" dirty="0">
                <a:solidFill>
                  <a:schemeClr val="accent6">
                    <a:lumMod val="75000"/>
                  </a:schemeClr>
                </a:solidFill>
              </a:rPr>
              <a:t>men</a:t>
            </a:r>
          </a:p>
          <a:p>
            <a:r>
              <a:rPr lang="en-GB" sz="1200" b="0" noProof="0" dirty="0"/>
              <a:t>≥ 224 and  &lt;231 mm  plus clinical signs = moderate</a:t>
            </a:r>
          </a:p>
          <a:p>
            <a:r>
              <a:rPr lang="en-GB" sz="1200" b="0" noProof="0" dirty="0"/>
              <a:t>&lt;224 mm = severe</a:t>
            </a:r>
          </a:p>
          <a:p>
            <a:pPr>
              <a:buFont typeface="Wingdings" panose="05000000000000000000" pitchFamily="2" charset="2"/>
              <a:buNone/>
            </a:pPr>
            <a:r>
              <a:rPr lang="en-GB" sz="1200" b="1" noProof="0" dirty="0">
                <a:solidFill>
                  <a:schemeClr val="accent6">
                    <a:lumMod val="75000"/>
                  </a:schemeClr>
                </a:solidFill>
              </a:rPr>
              <a:t>women</a:t>
            </a:r>
          </a:p>
          <a:p>
            <a:r>
              <a:rPr lang="en-GB" sz="1200" b="0" noProof="0" dirty="0"/>
              <a:t>≥ 214 and  &lt;221 mm  plus clinical signs = moderate</a:t>
            </a:r>
          </a:p>
          <a:p>
            <a:r>
              <a:rPr lang="en-GB" sz="1200" b="0" noProof="0" dirty="0"/>
              <a:t>&lt;214 mm = severe</a:t>
            </a:r>
          </a:p>
          <a:p>
            <a:r>
              <a:rPr lang="en-GB" sz="1200" b="0" noProof="0" dirty="0"/>
              <a:t>Standard cut off of MUAC are based on less solid evidence than</a:t>
            </a:r>
            <a:r>
              <a:rPr lang="en-GB" sz="1200" b="0" baseline="0" noProof="0" dirty="0"/>
              <a:t> in children</a:t>
            </a:r>
            <a:r>
              <a:rPr lang="en-GB" sz="1200" b="0" noProof="0" dirty="0"/>
              <a:t> and it is not routinely</a:t>
            </a:r>
            <a:r>
              <a:rPr lang="en-GB" sz="1200" b="0" baseline="0" noProof="0" dirty="0"/>
              <a:t> used</a:t>
            </a:r>
            <a:endParaRPr lang="en-GB" sz="1200" b="0" noProof="0" dirty="0"/>
          </a:p>
          <a:p>
            <a:r>
              <a:rPr lang="en-GB" sz="1200" b="1" noProof="0" dirty="0"/>
              <a:t>Adolescent</a:t>
            </a:r>
          </a:p>
          <a:p>
            <a:pPr>
              <a:lnSpc>
                <a:spcPct val="90000"/>
              </a:lnSpc>
            </a:pPr>
            <a:r>
              <a:rPr lang="en-GB" b="0" noProof="0" dirty="0"/>
              <a:t>Recommended: combination of various indicators</a:t>
            </a:r>
          </a:p>
          <a:p>
            <a:pPr>
              <a:lnSpc>
                <a:spcPct val="90000"/>
              </a:lnSpc>
            </a:pPr>
            <a:r>
              <a:rPr lang="en-GB" b="0" noProof="0" dirty="0"/>
              <a:t>BMI tends to over-estimate malnutrition in adolescents (Woodruff, 2000)</a:t>
            </a:r>
          </a:p>
          <a:p>
            <a:pPr>
              <a:lnSpc>
                <a:spcPct val="90000"/>
              </a:lnSpc>
            </a:pPr>
            <a:r>
              <a:rPr lang="en-GB" b="0" noProof="0" dirty="0"/>
              <a:t>No agreement on MUAC.  Not recommended</a:t>
            </a:r>
          </a:p>
          <a:p>
            <a:pPr>
              <a:lnSpc>
                <a:spcPct val="90000"/>
              </a:lnSpc>
            </a:pPr>
            <a:r>
              <a:rPr lang="en-GB" b="0" noProof="0" dirty="0"/>
              <a:t>Include oedema!</a:t>
            </a:r>
          </a:p>
          <a:p>
            <a:r>
              <a:rPr lang="en-GB" altLang="ja-JP" b="0" noProof="0" dirty="0">
                <a:ea typeface="+mn-ea"/>
              </a:rPr>
              <a:t>WHO 2007 Reference for school aged children and adolescents </a:t>
            </a:r>
            <a:r>
              <a:rPr lang="en-GB" altLang="ja-JP" sz="800" b="0" noProof="0" dirty="0">
                <a:ea typeface="+mn-ea"/>
              </a:rPr>
              <a:t>(http://www.who.int/growthref/en/)</a:t>
            </a:r>
            <a:r>
              <a:rPr lang="en-GB" altLang="ja-JP" b="0" noProof="0" dirty="0">
                <a:ea typeface="+mn-ea"/>
              </a:rPr>
              <a:t>:</a:t>
            </a:r>
          </a:p>
          <a:p>
            <a:pPr>
              <a:buFontTx/>
              <a:buChar char="-"/>
            </a:pPr>
            <a:r>
              <a:rPr lang="en-GB" altLang="ja-JP" b="0" noProof="0" dirty="0">
                <a:solidFill>
                  <a:srgbClr val="FF0000"/>
                </a:solidFill>
                <a:ea typeface="+mn-ea"/>
              </a:rPr>
              <a:t>Weight-for height</a:t>
            </a:r>
          </a:p>
          <a:p>
            <a:pPr>
              <a:buFontTx/>
              <a:buChar char="-"/>
            </a:pPr>
            <a:r>
              <a:rPr lang="en-GB" altLang="ja-JP" b="0" noProof="0" dirty="0">
                <a:ea typeface="+mn-ea"/>
              </a:rPr>
              <a:t>BMI-for-age and height-for-age, for 5-19 years</a:t>
            </a:r>
          </a:p>
          <a:p>
            <a:pPr>
              <a:buFontTx/>
              <a:buChar char="-"/>
            </a:pPr>
            <a:r>
              <a:rPr lang="en-GB" altLang="ja-JP" b="0" noProof="0" dirty="0">
                <a:ea typeface="+mn-ea"/>
              </a:rPr>
              <a:t>Weight-for-age, for 5-10 years</a:t>
            </a:r>
          </a:p>
          <a:p>
            <a:endParaRPr lang="en-US" b="1"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24</a:t>
            </a:fld>
            <a:endParaRPr lang="fr-CH"/>
          </a:p>
        </p:txBody>
      </p:sp>
    </p:spTree>
    <p:extLst>
      <p:ext uri="{BB962C8B-B14F-4D97-AF65-F5344CB8AC3E}">
        <p14:creationId xmlns:p14="http://schemas.microsoft.com/office/powerpoint/2010/main" val="3521755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Count</a:t>
            </a:r>
            <a:r>
              <a:rPr lang="en-US" baseline="0" noProof="0" dirty="0"/>
              <a:t> the malnourished / by total target population</a:t>
            </a:r>
          </a:p>
          <a:p>
            <a:r>
              <a:rPr lang="en-US" baseline="0" noProof="0" dirty="0"/>
              <a:t>What are the possible sources of information</a:t>
            </a:r>
            <a:r>
              <a:rPr lang="fr-CH" baseline="0" dirty="0"/>
              <a:t>?</a:t>
            </a:r>
            <a:endParaRPr lang="fr-CH"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25</a:t>
            </a:fld>
            <a:endParaRPr lang="fr-CH"/>
          </a:p>
        </p:txBody>
      </p:sp>
    </p:spTree>
    <p:extLst>
      <p:ext uri="{BB962C8B-B14F-4D97-AF65-F5344CB8AC3E}">
        <p14:creationId xmlns:p14="http://schemas.microsoft.com/office/powerpoint/2010/main" val="223802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CBC592-2D17-49B0-BD16-6954DDDEFAD9}" type="slidenum">
              <a:rPr lang="en-GB">
                <a:solidFill>
                  <a:prstClr val="black"/>
                </a:solidFill>
              </a:rPr>
              <a:pPr/>
              <a:t>26</a:t>
            </a:fld>
            <a:endParaRPr lang="en-GB">
              <a:solidFill>
                <a:prstClr val="black"/>
              </a:solidFill>
            </a:endParaRPr>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r>
              <a:rPr lang="en-US" dirty="0"/>
              <a:t>Anthropometric surveys give an estimate of the prevalence of malnutrition at the time when the survey was done, but give no indication if the findings are abnormal, or how the rate of malnutrition is likely to evolve in future, without which it is impossible to plan a response.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(Is the worst peak over? Will it still increase?)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(seasonality aspect of changing anthropometry in people)</a:t>
            </a:r>
            <a:endParaRPr lang="en-US" sz="1200" dirty="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ndParaRPr>
          </a:p>
          <a:p>
            <a:endParaRPr lang="en-US" dirty="0"/>
          </a:p>
          <a:p>
            <a:endParaRPr lang="en-US" dirty="0"/>
          </a:p>
          <a:p>
            <a:endParaRPr lang="en-US" sz="1000" dirty="0"/>
          </a:p>
        </p:txBody>
      </p:sp>
    </p:spTree>
    <p:extLst>
      <p:ext uri="{BB962C8B-B14F-4D97-AF65-F5344CB8AC3E}">
        <p14:creationId xmlns:p14="http://schemas.microsoft.com/office/powerpoint/2010/main" val="1546884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7700DAEF-9010-4C0E-9D7A-E7102181DFFA}" type="slidenum">
              <a:rPr lang="en-GB"/>
              <a:pPr eaLnBrk="1" hangingPunct="1"/>
              <a:t>27</a:t>
            </a:fld>
            <a:endParaRPr lang="en-GB"/>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r>
              <a:rPr lang="en-US" dirty="0">
                <a:cs typeface="Arial" panose="020B0604020202020204" pitchFamily="34" charset="0"/>
              </a:rPr>
              <a:t>Example </a:t>
            </a:r>
          </a:p>
          <a:p>
            <a:pPr eaLnBrk="1" hangingPunct="1"/>
            <a:r>
              <a:rPr lang="en-US" dirty="0">
                <a:cs typeface="Arial" panose="020B0604020202020204" pitchFamily="34" charset="0"/>
              </a:rPr>
              <a:t>Prevalence</a:t>
            </a:r>
            <a:r>
              <a:rPr lang="en-US" baseline="0" dirty="0">
                <a:cs typeface="Arial" panose="020B0604020202020204" pitchFamily="34" charset="0"/>
              </a:rPr>
              <a:t> means: what proportion of malnourished people do we have at a certain point in a population</a:t>
            </a:r>
          </a:p>
          <a:p>
            <a:pPr eaLnBrk="1" hangingPunct="1"/>
            <a:r>
              <a:rPr lang="en-US" baseline="0" dirty="0">
                <a:cs typeface="Arial" panose="020B0604020202020204" pitchFamily="34" charset="0"/>
              </a:rPr>
              <a:t>Pay attention on how data are collected: they may count existing cases (prevalence), or new cases (incident cases)</a:t>
            </a:r>
            <a:endParaRPr lang="en-US" dirty="0">
              <a:cs typeface="Arial" panose="020B0604020202020204" pitchFamily="34" charset="0"/>
            </a:endParaRPr>
          </a:p>
        </p:txBody>
      </p:sp>
    </p:spTree>
    <p:extLst>
      <p:ext uri="{BB962C8B-B14F-4D97-AF65-F5344CB8AC3E}">
        <p14:creationId xmlns:p14="http://schemas.microsoft.com/office/powerpoint/2010/main" val="548359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2E189-13DB-46AF-BAE9-9AAB03E56AAD}" type="slidenum">
              <a:rPr lang="fr-CH" smtClean="0"/>
              <a:t>28</a:t>
            </a:fld>
            <a:endParaRPr lang="fr-CH"/>
          </a:p>
        </p:txBody>
      </p:sp>
    </p:spTree>
    <p:extLst>
      <p:ext uri="{BB962C8B-B14F-4D97-AF65-F5344CB8AC3E}">
        <p14:creationId xmlns:p14="http://schemas.microsoft.com/office/powerpoint/2010/main" val="4039812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a:t>The assessment of a situation has to take into account all this indicators</a:t>
            </a:r>
            <a:r>
              <a:rPr lang="en-US" baseline="0" noProof="0" dirty="0"/>
              <a:t> and triangulate these information for analysis</a:t>
            </a:r>
            <a:endParaRPr lang="en-US" noProof="0" dirty="0"/>
          </a:p>
        </p:txBody>
      </p:sp>
      <p:sp>
        <p:nvSpPr>
          <p:cNvPr id="4" name="Espace réservé du numéro de diapositive 3"/>
          <p:cNvSpPr>
            <a:spLocks noGrp="1"/>
          </p:cNvSpPr>
          <p:nvPr>
            <p:ph type="sldNum" sz="quarter" idx="10"/>
          </p:nvPr>
        </p:nvSpPr>
        <p:spPr/>
        <p:txBody>
          <a:bodyPr/>
          <a:lstStyle/>
          <a:p>
            <a:fld id="{544CFA06-EBE2-4291-B689-43988D25135A}" type="slidenum">
              <a:rPr lang="fr-CH" smtClean="0"/>
              <a:t>29</a:t>
            </a:fld>
            <a:endParaRPr lang="fr-CH"/>
          </a:p>
        </p:txBody>
      </p:sp>
    </p:spTree>
    <p:extLst>
      <p:ext uri="{BB962C8B-B14F-4D97-AF65-F5344CB8AC3E}">
        <p14:creationId xmlns:p14="http://schemas.microsoft.com/office/powerpoint/2010/main" val="790827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2E189-13DB-46AF-BAE9-9AAB03E56AAD}" type="slidenum">
              <a:rPr lang="fr-CH" smtClean="0"/>
              <a:t>30</a:t>
            </a:fld>
            <a:endParaRPr lang="fr-CH"/>
          </a:p>
        </p:txBody>
      </p:sp>
    </p:spTree>
    <p:extLst>
      <p:ext uri="{BB962C8B-B14F-4D97-AF65-F5344CB8AC3E}">
        <p14:creationId xmlns:p14="http://schemas.microsoft.com/office/powerpoint/2010/main" val="29782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cs typeface="Arial" panose="020B0604020202020204" pitchFamily="34" charset="0"/>
              </a:rPr>
              <a:t>Ask whether the participants have experience with anthropometric measurement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cs typeface="Arial" panose="020B0604020202020204" pitchFamily="34" charset="0"/>
              </a:rPr>
              <a:t>The objective here is not to enable you to perform the measures, which needs training and exercise, but to give you an insight into the topic </a:t>
            </a:r>
            <a:endParaRPr lang="en-US" dirty="0">
              <a:cs typeface="Arial" panose="020B0604020202020204" pitchFamily="34" charset="0"/>
            </a:endParaRPr>
          </a:p>
          <a:p>
            <a:pPr eaLnBrk="1" hangingPunct="1"/>
            <a:endParaRPr lang="en-US"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4</a:t>
            </a:fld>
            <a:endParaRPr lang="fr-CH"/>
          </a:p>
        </p:txBody>
      </p:sp>
    </p:spTree>
    <p:extLst>
      <p:ext uri="{BB962C8B-B14F-4D97-AF65-F5344CB8AC3E}">
        <p14:creationId xmlns:p14="http://schemas.microsoft.com/office/powerpoint/2010/main" val="399890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30D2E189-13DB-46AF-BAE9-9AAB03E56AAD}" type="slidenum">
              <a:rPr lang="fr-CH" smtClean="0"/>
              <a:t>31</a:t>
            </a:fld>
            <a:endParaRPr lang="fr-CH"/>
          </a:p>
        </p:txBody>
      </p:sp>
    </p:spTree>
    <p:extLst>
      <p:ext uri="{BB962C8B-B14F-4D97-AF65-F5344CB8AC3E}">
        <p14:creationId xmlns:p14="http://schemas.microsoft.com/office/powerpoint/2010/main" val="149495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5</a:t>
            </a:fld>
            <a:endParaRPr lang="fr-CH"/>
          </a:p>
        </p:txBody>
      </p:sp>
    </p:spTree>
    <p:extLst>
      <p:ext uri="{BB962C8B-B14F-4D97-AF65-F5344CB8AC3E}">
        <p14:creationId xmlns:p14="http://schemas.microsoft.com/office/powerpoint/2010/main" val="141840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6-59 months is until their</a:t>
            </a:r>
            <a:r>
              <a:rPr lang="en-US" baseline="0" noProof="0" dirty="0"/>
              <a:t> 5th birthday</a:t>
            </a:r>
            <a:endParaRPr lang="en-US" noProof="0" dirty="0"/>
          </a:p>
          <a:p>
            <a:r>
              <a:rPr lang="en-US" noProof="0" dirty="0"/>
              <a:t>Infants under six months: assessment requires additional clinical</a:t>
            </a:r>
            <a:r>
              <a:rPr lang="en-US" baseline="0" noProof="0" dirty="0"/>
              <a:t> signs or follow up over time. Case management is also different from older children</a:t>
            </a:r>
            <a:r>
              <a:rPr lang="en-US" noProof="0" dirty="0"/>
              <a:t> </a:t>
            </a:r>
          </a:p>
          <a:p>
            <a:r>
              <a:rPr lang="en-US" noProof="0" dirty="0"/>
              <a:t>All other population: for example</a:t>
            </a:r>
            <a:r>
              <a:rPr lang="en-US" baseline="0" noProof="0" dirty="0"/>
              <a:t> elderly, </a:t>
            </a:r>
            <a:r>
              <a:rPr lang="en-US" noProof="0" dirty="0"/>
              <a:t>detainees</a:t>
            </a:r>
            <a:r>
              <a:rPr lang="fr-CH" dirty="0"/>
              <a:t>,</a:t>
            </a: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6</a:t>
            </a:fld>
            <a:endParaRPr lang="fr-CH"/>
          </a:p>
        </p:txBody>
      </p:sp>
    </p:spTree>
    <p:extLst>
      <p:ext uri="{BB962C8B-B14F-4D97-AF65-F5344CB8AC3E}">
        <p14:creationId xmlns:p14="http://schemas.microsoft.com/office/powerpoint/2010/main" val="331837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7</a:t>
            </a:fld>
            <a:endParaRPr lang="fr-CH"/>
          </a:p>
        </p:txBody>
      </p:sp>
    </p:spTree>
    <p:extLst>
      <p:ext uri="{BB962C8B-B14F-4D97-AF65-F5344CB8AC3E}">
        <p14:creationId xmlns:p14="http://schemas.microsoft.com/office/powerpoint/2010/main" val="423691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fr-FR" b="1" dirty="0">
                <a:latin typeface="Times New Roman" panose="02020603050405020304" pitchFamily="18" charset="0"/>
              </a:rPr>
              <a:t>Notes for </a:t>
            </a:r>
            <a:r>
              <a:rPr lang="fr-CA" altLang="fr-FR" b="1" dirty="0" err="1">
                <a:latin typeface="Times New Roman" panose="02020603050405020304" pitchFamily="18" charset="0"/>
              </a:rPr>
              <a:t>facilitator</a:t>
            </a:r>
            <a:r>
              <a:rPr lang="fr-CA" altLang="fr-FR" b="1" dirty="0">
                <a:latin typeface="Times New Roman" panose="02020603050405020304" pitchFamily="18" charset="0"/>
              </a:rPr>
              <a:t>:</a:t>
            </a:r>
          </a:p>
          <a:p>
            <a:endParaRPr lang="fr-CA" altLang="fr-FR" dirty="0">
              <a:latin typeface="Times New Roman" panose="02020603050405020304" pitchFamily="18" charset="0"/>
            </a:endParaRPr>
          </a:p>
          <a:p>
            <a:pPr>
              <a:spcBef>
                <a:spcPct val="0"/>
              </a:spcBef>
            </a:pPr>
            <a:r>
              <a:rPr lang="en-GB" altLang="fr-FR" sz="1200" i="1" dirty="0">
                <a:latin typeface="Times New Roman" panose="02020603050405020304" pitchFamily="18" charset="0"/>
              </a:rPr>
              <a:t>See Annex 5.1 for an example explaining the concept of standard deviation.</a:t>
            </a:r>
          </a:p>
          <a:p>
            <a:pPr>
              <a:spcBef>
                <a:spcPct val="0"/>
              </a:spcBef>
            </a:pPr>
            <a:endParaRPr lang="en-GB" altLang="fr-FR" sz="1200" dirty="0">
              <a:latin typeface="Times New Roman" panose="02020603050405020304" pitchFamily="18" charset="0"/>
            </a:endParaRPr>
          </a:p>
          <a:p>
            <a:pPr>
              <a:spcBef>
                <a:spcPct val="0"/>
              </a:spcBef>
            </a:pPr>
            <a:r>
              <a:rPr lang="en-GB" altLang="fr-FR" sz="1200" dirty="0">
                <a:latin typeface="Times New Roman" panose="02020603050405020304" pitchFamily="18" charset="0"/>
              </a:rPr>
              <a:t>Low standard deviation: your data is « close » to the median.</a:t>
            </a:r>
          </a:p>
          <a:p>
            <a:pPr>
              <a:spcBef>
                <a:spcPct val="0"/>
              </a:spcBef>
            </a:pPr>
            <a:r>
              <a:rPr lang="en-GB" altLang="fr-FR" sz="1200" dirty="0">
                <a:latin typeface="Times New Roman" panose="02020603050405020304" pitchFamily="18" charset="0"/>
              </a:rPr>
              <a:t>High standard deviation: your data is dispersed over a large interval. </a:t>
            </a:r>
          </a:p>
          <a:p>
            <a:endParaRPr lang="fr-CA" altLang="fr-FR" sz="1200" dirty="0">
              <a:latin typeface="Times New Roman" panose="02020603050405020304" pitchFamily="18" charset="0"/>
            </a:endParaRPr>
          </a:p>
          <a:p>
            <a:pPr>
              <a:spcBef>
                <a:spcPct val="0"/>
              </a:spcBef>
            </a:pPr>
            <a:r>
              <a:rPr lang="en-GB" altLang="fr-FR" sz="1200" dirty="0">
                <a:latin typeface="Times New Roman" panose="02020603050405020304" pitchFamily="18" charset="0"/>
              </a:rPr>
              <a:t>Example:</a:t>
            </a:r>
          </a:p>
          <a:p>
            <a:pPr>
              <a:spcBef>
                <a:spcPct val="0"/>
              </a:spcBef>
            </a:pPr>
            <a:r>
              <a:rPr lang="en-GB" altLang="fr-FR" sz="1200" dirty="0">
                <a:latin typeface="Times New Roman" panose="02020603050405020304" pitchFamily="18" charset="0"/>
              </a:rPr>
              <a:t>We must separate two exam results of a class of 30 students; the marks of the first exam vary between 31 % and 98 % and those of the second between 82 % and 93 %. Given this range, the standard deviation will be higher for the results of the first exam.</a:t>
            </a:r>
          </a:p>
          <a:p>
            <a:endParaRPr lang="fr-CA" altLang="fr-FR" sz="1200" dirty="0">
              <a:latin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8</a:t>
            </a:fld>
            <a:endParaRPr lang="fr-CH"/>
          </a:p>
        </p:txBody>
      </p:sp>
    </p:spTree>
    <p:extLst>
      <p:ext uri="{BB962C8B-B14F-4D97-AF65-F5344CB8AC3E}">
        <p14:creationId xmlns:p14="http://schemas.microsoft.com/office/powerpoint/2010/main" val="297421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9</a:t>
            </a:fld>
            <a:endParaRPr lang="fr-CH"/>
          </a:p>
        </p:txBody>
      </p:sp>
    </p:spTree>
    <p:extLst>
      <p:ext uri="{BB962C8B-B14F-4D97-AF65-F5344CB8AC3E}">
        <p14:creationId xmlns:p14="http://schemas.microsoft.com/office/powerpoint/2010/main" val="204836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10</a:t>
            </a:fld>
            <a:endParaRPr lang="fr-CH"/>
          </a:p>
        </p:txBody>
      </p:sp>
    </p:spTree>
    <p:extLst>
      <p:ext uri="{BB962C8B-B14F-4D97-AF65-F5344CB8AC3E}">
        <p14:creationId xmlns:p14="http://schemas.microsoft.com/office/powerpoint/2010/main" val="92487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EAC8E7DE-2EF5-4895-B537-0A431D92DE08}"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416282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6F6BB53-F4BC-4265-A6FB-B49F9FA204D1}"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141719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1286538E-1964-458D-9FE3-E5741876D184}"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312583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2EDB9F2-A38E-4361-80BB-95074633866E}"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333867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54173-F0AA-41A9-BE4F-ADA29B8CE4E6}"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327568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AF1473F3-5F8D-4F15-ACCA-2B47D692D36D}" type="datetime1">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426820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792F9423-1FA2-4FC3-BB86-10DF4180F5F1}" type="datetime1">
              <a:rPr lang="fr-CH" smtClean="0"/>
              <a:t>06.12.2019</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87127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11FE3A44-9533-42BE-84C0-5192DDDB0D5F}" type="datetime1">
              <a:rPr lang="fr-CH" smtClean="0"/>
              <a:t>06.12.2019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247427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F7B45-C80D-482F-BAC0-E3C549FC5C8A}" type="datetime1">
              <a:rPr lang="fr-CH" smtClean="0"/>
              <a:t>06.12.2019</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213011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8C0CCB-4816-4E87-9EFB-A0171E4B4AEB}" type="datetime1">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295972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B8FC1E-4FFD-4283-A52C-74336D0DC434}" type="datetime1">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149509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8E1C-1433-4F28-A008-DE42CB6B16BF}" type="datetime1">
              <a:rPr lang="fr-CH" smtClean="0"/>
              <a:t>06.12.2019</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1DC35-7FDD-4792-8036-0BEEE1555289}" type="slidenum">
              <a:rPr lang="fr-CH" smtClean="0"/>
              <a:t>‹#›</a:t>
            </a:fld>
            <a:endParaRPr lang="fr-CH"/>
          </a:p>
        </p:txBody>
      </p:sp>
    </p:spTree>
    <p:extLst>
      <p:ext uri="{BB962C8B-B14F-4D97-AF65-F5344CB8AC3E}">
        <p14:creationId xmlns:p14="http://schemas.microsoft.com/office/powerpoint/2010/main" val="322655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892221" y="1147974"/>
            <a:ext cx="8713787" cy="956252"/>
          </a:xfrm>
        </p:spPr>
        <p:txBody>
          <a:bodyPr>
            <a:noAutofit/>
          </a:bodyPr>
          <a:lstStyle/>
          <a:p>
            <a:pPr>
              <a:defRPr/>
            </a:pPr>
            <a:r>
              <a:rPr lang="en-GB" sz="5400" dirty="0">
                <a:latin typeface="+mn-lt"/>
              </a:rPr>
              <a:t>Measuring malnutrition</a:t>
            </a:r>
            <a:endParaRPr lang="en-GB" sz="4000" dirty="0">
              <a:latin typeface="+mn-lt"/>
            </a:endParaRP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2221" y="2531562"/>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1</a:t>
            </a:fld>
            <a:endParaRPr lang="fr-CH"/>
          </a:p>
        </p:txBody>
      </p:sp>
      <p:sp>
        <p:nvSpPr>
          <p:cNvPr id="13" name="TextBox 12">
            <a:extLst>
              <a:ext uri="{FF2B5EF4-FFF2-40B4-BE49-F238E27FC236}">
                <a16:creationId xmlns:a16="http://schemas.microsoft.com/office/drawing/2014/main" id="{30A4396F-944B-4196-8854-8AE4DB3649CB}"/>
              </a:ext>
            </a:extLst>
          </p:cNvPr>
          <p:cNvSpPr txBox="1"/>
          <p:nvPr/>
        </p:nvSpPr>
        <p:spPr>
          <a:xfrm>
            <a:off x="8610600" y="503700"/>
            <a:ext cx="3251788" cy="369332"/>
          </a:xfrm>
          <a:prstGeom prst="rect">
            <a:avLst/>
          </a:prstGeom>
          <a:noFill/>
        </p:spPr>
        <p:txBody>
          <a:bodyPr wrap="none" rtlCol="0">
            <a:spAutoFit/>
          </a:bodyPr>
          <a:lstStyle/>
          <a:p>
            <a:r>
              <a:rPr lang="en-GB" dirty="0">
                <a:highlight>
                  <a:srgbClr val="FFFF00"/>
                </a:highlight>
              </a:rPr>
              <a:t>Logo organization(s) facilitator(s)</a:t>
            </a:r>
          </a:p>
        </p:txBody>
      </p:sp>
      <p:sp>
        <p:nvSpPr>
          <p:cNvPr id="16" name="TextBox 15">
            <a:extLst>
              <a:ext uri="{FF2B5EF4-FFF2-40B4-BE49-F238E27FC236}">
                <a16:creationId xmlns:a16="http://schemas.microsoft.com/office/drawing/2014/main" id="{60B6E738-45E4-4397-940E-EC7FFA9FC173}"/>
              </a:ext>
            </a:extLst>
          </p:cNvPr>
          <p:cNvSpPr txBox="1"/>
          <p:nvPr/>
        </p:nvSpPr>
        <p:spPr>
          <a:xfrm>
            <a:off x="7884160" y="6075364"/>
            <a:ext cx="3840090" cy="369332"/>
          </a:xfrm>
          <a:prstGeom prst="rect">
            <a:avLst/>
          </a:prstGeom>
          <a:noFill/>
        </p:spPr>
        <p:txBody>
          <a:bodyPr wrap="none" rtlCol="0">
            <a:spAutoFit/>
          </a:bodyPr>
          <a:lstStyle/>
          <a:p>
            <a:r>
              <a:rPr lang="en-GB" dirty="0">
                <a:highlight>
                  <a:srgbClr val="FFFF00"/>
                </a:highlight>
              </a:rPr>
              <a:t>Name(s) and organization facilitator(s)</a:t>
            </a:r>
          </a:p>
        </p:txBody>
      </p:sp>
      <p:sp>
        <p:nvSpPr>
          <p:cNvPr id="10" name="TextBox 9">
            <a:extLst>
              <a:ext uri="{FF2B5EF4-FFF2-40B4-BE49-F238E27FC236}">
                <a16:creationId xmlns:a16="http://schemas.microsoft.com/office/drawing/2014/main" id="{13F85486-7BCC-4713-9A35-F62B5E612CB5}"/>
              </a:ext>
            </a:extLst>
          </p:cNvPr>
          <p:cNvSpPr txBox="1"/>
          <p:nvPr/>
        </p:nvSpPr>
        <p:spPr>
          <a:xfrm>
            <a:off x="913569" y="5897565"/>
            <a:ext cx="3327127" cy="830997"/>
          </a:xfrm>
          <a:prstGeom prst="rect">
            <a:avLst/>
          </a:prstGeom>
          <a:noFill/>
        </p:spPr>
        <p:txBody>
          <a:bodyPr wrap="square" rtlCol="0">
            <a:spAutoFit/>
          </a:bodyPr>
          <a:lstStyle/>
          <a:p>
            <a:pPr algn="r"/>
            <a:r>
              <a:rPr lang="en-GB" sz="1200" dirty="0">
                <a:solidFill>
                  <a:srgbClr val="0070C0"/>
                </a:solidFill>
              </a:rPr>
              <a:t>These learning materials have been developed by: </a:t>
            </a:r>
          </a:p>
          <a:p>
            <a:pPr algn="r"/>
            <a:r>
              <a:rPr lang="en-GB" sz="1200" dirty="0">
                <a:solidFill>
                  <a:srgbClr val="0070C0"/>
                </a:solidFill>
              </a:rPr>
              <a:t>Rachel Lozano, ICRC, </a:t>
            </a:r>
            <a:r>
              <a:rPr lang="en-GB" sz="1200" dirty="0" err="1">
                <a:solidFill>
                  <a:srgbClr val="0070C0"/>
                </a:solidFill>
              </a:rPr>
              <a:t>Valérie</a:t>
            </a:r>
            <a:r>
              <a:rPr lang="en-GB" sz="1200" dirty="0">
                <a:solidFill>
                  <a:srgbClr val="0070C0"/>
                </a:solidFill>
              </a:rPr>
              <a:t> Belchior-Bellino, ICRC, </a:t>
            </a:r>
          </a:p>
          <a:p>
            <a:pPr algn="r"/>
            <a:r>
              <a:rPr lang="en-GB" sz="1200" dirty="0">
                <a:solidFill>
                  <a:srgbClr val="0070C0"/>
                </a:solidFill>
              </a:rPr>
              <a:t>Mija Ververs, John Hopkins University/CDC and </a:t>
            </a:r>
          </a:p>
          <a:p>
            <a:pPr algn="r"/>
            <a:r>
              <a:rPr lang="en-GB" sz="1200" dirty="0">
                <a:solidFill>
                  <a:srgbClr val="0070C0"/>
                </a:solidFill>
              </a:rPr>
              <a:t>Nicole </a:t>
            </a:r>
            <a:r>
              <a:rPr lang="en-GB" sz="1200" dirty="0" err="1">
                <a:solidFill>
                  <a:srgbClr val="0070C0"/>
                </a:solidFill>
              </a:rPr>
              <a:t>Niederberger</a:t>
            </a:r>
            <a:r>
              <a:rPr lang="en-GB" sz="1200" dirty="0">
                <a:solidFill>
                  <a:srgbClr val="0070C0"/>
                </a:solidFill>
              </a:rPr>
              <a:t>, Terre des Hommes</a:t>
            </a:r>
            <a:r>
              <a:rPr lang="en-GB" sz="1200" dirty="0"/>
              <a:t> </a:t>
            </a:r>
          </a:p>
        </p:txBody>
      </p:sp>
    </p:spTree>
    <p:extLst>
      <p:ext uri="{BB962C8B-B14F-4D97-AF65-F5344CB8AC3E}">
        <p14:creationId xmlns:p14="http://schemas.microsoft.com/office/powerpoint/2010/main" val="14971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073843" y="0"/>
            <a:ext cx="102370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00"/>
              </a:buClr>
              <a:buFont typeface="Wingdings" panose="05000000000000000000" pitchFamily="2" charset="2"/>
              <a:buChar char="§"/>
              <a:defRPr sz="2500">
                <a:solidFill>
                  <a:srgbClr val="000000"/>
                </a:solidFill>
                <a:latin typeface="Trebuchet MS" panose="020B0603020202020204" pitchFamily="34" charset="0"/>
              </a:defRPr>
            </a:lvl1pPr>
            <a:lvl2pPr marL="742950" indent="-285750" eaLnBrk="0" hangingPunct="0">
              <a:spcBef>
                <a:spcPct val="20000"/>
              </a:spcBef>
              <a:buClr>
                <a:srgbClr val="99CC00"/>
              </a:buClr>
              <a:buChar char="•"/>
              <a:defRPr sz="2400">
                <a:solidFill>
                  <a:srgbClr val="000000"/>
                </a:solidFill>
                <a:latin typeface="Trebuchet MS" panose="020B0603020202020204" pitchFamily="34" charset="0"/>
              </a:defRPr>
            </a:lvl2pPr>
            <a:lvl3pPr marL="1143000" indent="-228600" eaLnBrk="0" hangingPunct="0">
              <a:spcBef>
                <a:spcPct val="20000"/>
              </a:spcBef>
              <a:buClr>
                <a:srgbClr val="99CC00"/>
              </a:buClr>
              <a:buChar char="—"/>
              <a:defRPr sz="2000">
                <a:solidFill>
                  <a:srgbClr val="000000"/>
                </a:solidFill>
                <a:latin typeface="Trebuchet MS" panose="020B0603020202020204" pitchFamily="34" charset="0"/>
              </a:defRPr>
            </a:lvl3pPr>
            <a:lvl4pPr marL="1600200" indent="-228600" eaLnBrk="0" hangingPunct="0">
              <a:spcBef>
                <a:spcPct val="20000"/>
              </a:spcBef>
              <a:buClr>
                <a:srgbClr val="99CC00"/>
              </a:buClr>
              <a:buChar char="·"/>
              <a:defRPr sz="2000">
                <a:solidFill>
                  <a:srgbClr val="000000"/>
                </a:solidFill>
                <a:latin typeface="Trebuchet MS" panose="020B0603020202020204" pitchFamily="34" charset="0"/>
              </a:defRPr>
            </a:lvl4pPr>
            <a:lvl5pPr marL="2057400" indent="-228600" eaLnBrk="0" hangingPunct="0">
              <a:spcBef>
                <a:spcPct val="20000"/>
              </a:spcBef>
              <a:buClr>
                <a:srgbClr val="99CC00"/>
              </a:buClr>
              <a:buChar char="­"/>
              <a:defRPr sz="2000">
                <a:solidFill>
                  <a:srgbClr val="000000"/>
                </a:solidFill>
                <a:latin typeface="Trebuchet MS" panose="020B0603020202020204" pitchFamily="34" charset="0"/>
              </a:defRPr>
            </a:lvl5pPr>
            <a:lvl6pPr marL="25146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6pPr>
            <a:lvl7pPr marL="29718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7pPr>
            <a:lvl8pPr marL="34290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8pPr>
            <a:lvl9pPr marL="38862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9pPr>
          </a:lstStyle>
          <a:p>
            <a:pPr eaLnBrk="1" hangingPunct="1">
              <a:spcBef>
                <a:spcPct val="0"/>
              </a:spcBef>
              <a:buClrTx/>
              <a:buFontTx/>
              <a:buNone/>
            </a:pPr>
            <a:r>
              <a:rPr lang="en-CA" altLang="fr-FR" sz="4400" u="sng" dirty="0">
                <a:solidFill>
                  <a:schemeClr val="tx1"/>
                </a:solidFill>
                <a:latin typeface="+mn-lt"/>
              </a:rPr>
              <a:t>Example: WHO Z-score Table</a:t>
            </a:r>
            <a:endParaRPr lang="fr-FR" altLang="fr-FR" sz="4400" u="sng" dirty="0">
              <a:solidFill>
                <a:schemeClr val="tx1"/>
              </a:solidFill>
              <a:latin typeface="+mn-lt"/>
            </a:endParaRPr>
          </a:p>
        </p:txBody>
      </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1285" y="1134469"/>
            <a:ext cx="9369566" cy="558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10</a:t>
            </a:fld>
            <a:endParaRPr lang="fr-CH"/>
          </a:p>
        </p:txBody>
      </p:sp>
    </p:spTree>
    <p:extLst>
      <p:ext uri="{BB962C8B-B14F-4D97-AF65-F5344CB8AC3E}">
        <p14:creationId xmlns:p14="http://schemas.microsoft.com/office/powerpoint/2010/main" val="423887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492" y="145410"/>
            <a:ext cx="8514655" cy="608112"/>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altLang="fr-FR" dirty="0">
                <a:latin typeface="Tw Cen MT" panose="020B0602020104020603" pitchFamily="34" charset="0"/>
              </a:rPr>
              <a:t>		</a:t>
            </a:r>
            <a:br>
              <a:rPr lang="en-CA" altLang="fr-FR" dirty="0">
                <a:latin typeface="Tw Cen MT" panose="020B0602020104020603" pitchFamily="34" charset="0"/>
              </a:rPr>
            </a:br>
            <a:r>
              <a:rPr lang="en-CA" altLang="fr-FR" sz="17600" u="sng" dirty="0">
                <a:latin typeface="+mn-lt"/>
              </a:rPr>
              <a:t>Example: WHO Z-score Table</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9516" y="1039044"/>
            <a:ext cx="8712967"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11</a:t>
            </a:fld>
            <a:endParaRPr lang="fr-CH"/>
          </a:p>
        </p:txBody>
      </p:sp>
    </p:spTree>
    <p:extLst>
      <p:ext uri="{BB962C8B-B14F-4D97-AF65-F5344CB8AC3E}">
        <p14:creationId xmlns:p14="http://schemas.microsoft.com/office/powerpoint/2010/main" val="56321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36707" y="116633"/>
            <a:ext cx="9144000" cy="67413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12</a:t>
            </a:fld>
            <a:endParaRPr lang="fr-CH"/>
          </a:p>
        </p:txBody>
      </p:sp>
    </p:spTree>
    <p:extLst>
      <p:ext uri="{BB962C8B-B14F-4D97-AF65-F5344CB8AC3E}">
        <p14:creationId xmlns:p14="http://schemas.microsoft.com/office/powerpoint/2010/main" val="137950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4" name="Titre 1"/>
          <p:cNvSpPr txBox="1">
            <a:spLocks/>
          </p:cNvSpPr>
          <p:nvPr/>
        </p:nvSpPr>
        <p:spPr>
          <a:xfrm>
            <a:off x="908362" y="0"/>
            <a:ext cx="7772400" cy="8199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u="sng" dirty="0">
                <a:latin typeface="+mn-lt"/>
              </a:rPr>
              <a:t>Children between 6 and 59m</a:t>
            </a:r>
          </a:p>
        </p:txBody>
      </p:sp>
      <p:sp>
        <p:nvSpPr>
          <p:cNvPr id="5" name="Rectangle 4"/>
          <p:cNvSpPr/>
          <p:nvPr/>
        </p:nvSpPr>
        <p:spPr>
          <a:xfrm>
            <a:off x="908362" y="1276539"/>
            <a:ext cx="2187923" cy="21524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Wasting/</a:t>
            </a:r>
          </a:p>
          <a:p>
            <a:pPr algn="ctr"/>
            <a:r>
              <a:rPr lang="en-US" sz="2400" dirty="0">
                <a:solidFill>
                  <a:schemeClr val="tx1"/>
                </a:solidFill>
              </a:rPr>
              <a:t>marasmus or Kwashiorkor*</a:t>
            </a:r>
            <a:endParaRPr lang="fr-CH" sz="2400" dirty="0">
              <a:solidFill>
                <a:schemeClr val="tx1"/>
              </a:solidFill>
            </a:endParaRPr>
          </a:p>
        </p:txBody>
      </p:sp>
      <p:sp>
        <p:nvSpPr>
          <p:cNvPr id="6" name="Rectangle 5"/>
          <p:cNvSpPr/>
          <p:nvPr/>
        </p:nvSpPr>
        <p:spPr>
          <a:xfrm>
            <a:off x="3096285" y="1276539"/>
            <a:ext cx="1855961" cy="215246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Acute</a:t>
            </a:r>
          </a:p>
          <a:p>
            <a:pPr algn="ctr"/>
            <a:r>
              <a:rPr lang="en-US" sz="2400" dirty="0">
                <a:solidFill>
                  <a:schemeClr val="tx1"/>
                </a:solidFill>
              </a:rPr>
              <a:t>malnutrition</a:t>
            </a:r>
            <a:endParaRPr lang="fr-CH" sz="2400" dirty="0">
              <a:solidFill>
                <a:schemeClr val="tx1"/>
              </a:solidFill>
            </a:endParaRPr>
          </a:p>
        </p:txBody>
      </p:sp>
      <p:sp>
        <p:nvSpPr>
          <p:cNvPr id="7" name="Right Arrow 6"/>
          <p:cNvSpPr/>
          <p:nvPr/>
        </p:nvSpPr>
        <p:spPr>
          <a:xfrm>
            <a:off x="5151422" y="2091350"/>
            <a:ext cx="2009869" cy="823866"/>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7532483" y="1276539"/>
            <a:ext cx="3621386" cy="21524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Weight-for-Height (WFH)</a:t>
            </a:r>
          </a:p>
          <a:p>
            <a:pPr algn="ctr"/>
            <a:r>
              <a:rPr lang="en-US" sz="2800" dirty="0" err="1">
                <a:solidFill>
                  <a:schemeClr val="tx1"/>
                </a:solidFill>
              </a:rPr>
              <a:t>Oedema</a:t>
            </a:r>
            <a:endParaRPr lang="en-US" sz="2800" dirty="0">
              <a:solidFill>
                <a:schemeClr val="tx1"/>
              </a:solidFill>
            </a:endParaRPr>
          </a:p>
          <a:p>
            <a:pPr algn="ctr"/>
            <a:r>
              <a:rPr lang="en-US" sz="2800" dirty="0">
                <a:solidFill>
                  <a:schemeClr val="tx1"/>
                </a:solidFill>
              </a:rPr>
              <a:t>MUAC</a:t>
            </a:r>
            <a:endParaRPr lang="fr-CH" sz="2800" dirty="0">
              <a:solidFill>
                <a:schemeClr val="tx1"/>
              </a:solidFill>
            </a:endParaRPr>
          </a:p>
        </p:txBody>
      </p:sp>
      <p:sp>
        <p:nvSpPr>
          <p:cNvPr id="9" name="Rectangle 8"/>
          <p:cNvSpPr/>
          <p:nvPr/>
        </p:nvSpPr>
        <p:spPr>
          <a:xfrm>
            <a:off x="908362" y="4154029"/>
            <a:ext cx="2187923" cy="21524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Stunting</a:t>
            </a:r>
          </a:p>
          <a:p>
            <a:pPr algn="ctr"/>
            <a:r>
              <a:rPr lang="en-US" sz="2400" dirty="0">
                <a:solidFill>
                  <a:schemeClr val="tx1"/>
                </a:solidFill>
              </a:rPr>
              <a:t>(Shortness)</a:t>
            </a:r>
            <a:endParaRPr lang="fr-CH" sz="2400" dirty="0">
              <a:solidFill>
                <a:schemeClr val="tx1"/>
              </a:solidFill>
            </a:endParaRPr>
          </a:p>
        </p:txBody>
      </p:sp>
      <p:sp>
        <p:nvSpPr>
          <p:cNvPr id="10" name="Rectangle 9"/>
          <p:cNvSpPr/>
          <p:nvPr/>
        </p:nvSpPr>
        <p:spPr>
          <a:xfrm>
            <a:off x="3096285" y="4154028"/>
            <a:ext cx="1855961" cy="215246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Chronic</a:t>
            </a:r>
          </a:p>
          <a:p>
            <a:pPr algn="ctr"/>
            <a:r>
              <a:rPr lang="en-US" sz="2400" dirty="0">
                <a:solidFill>
                  <a:schemeClr val="tx1"/>
                </a:solidFill>
              </a:rPr>
              <a:t>malnutrition</a:t>
            </a:r>
            <a:endParaRPr lang="fr-CH" sz="2400" dirty="0">
              <a:solidFill>
                <a:schemeClr val="tx1"/>
              </a:solidFill>
            </a:endParaRPr>
          </a:p>
        </p:txBody>
      </p:sp>
      <p:sp>
        <p:nvSpPr>
          <p:cNvPr id="11" name="Right Arrow 10"/>
          <p:cNvSpPr/>
          <p:nvPr/>
        </p:nvSpPr>
        <p:spPr>
          <a:xfrm>
            <a:off x="5151422" y="4968841"/>
            <a:ext cx="2009869" cy="823866"/>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7532483" y="4154030"/>
            <a:ext cx="3621386" cy="21524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Height-for-Age (HFA)</a:t>
            </a:r>
            <a:endParaRPr lang="fr-CH" sz="2800" dirty="0">
              <a:solidFill>
                <a:schemeClr val="tx1"/>
              </a:solidFill>
            </a:endParaRPr>
          </a:p>
        </p:txBody>
      </p:sp>
      <p:sp>
        <p:nvSpPr>
          <p:cNvPr id="13" name="Slide Number Placeholder 12"/>
          <p:cNvSpPr>
            <a:spLocks noGrp="1"/>
          </p:cNvSpPr>
          <p:nvPr>
            <p:ph type="sldNum" sz="quarter" idx="12"/>
          </p:nvPr>
        </p:nvSpPr>
        <p:spPr/>
        <p:txBody>
          <a:bodyPr/>
          <a:lstStyle/>
          <a:p>
            <a:fld id="{F121DC35-7FDD-4792-8036-0BEEE1555289}" type="slidenum">
              <a:rPr lang="fr-CH" smtClean="0"/>
              <a:t>13</a:t>
            </a:fld>
            <a:endParaRPr lang="fr-CH"/>
          </a:p>
        </p:txBody>
      </p:sp>
    </p:spTree>
    <p:extLst>
      <p:ext uri="{BB962C8B-B14F-4D97-AF65-F5344CB8AC3E}">
        <p14:creationId xmlns:p14="http://schemas.microsoft.com/office/powerpoint/2010/main" val="390614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628650" y="-305895"/>
            <a:ext cx="11342043"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u="sng" dirty="0">
                <a:latin typeface="+mn-lt"/>
              </a:rPr>
              <a:t>Cut-off points for acute malnutrition for </a:t>
            </a:r>
            <a:r>
              <a:rPr lang="fr-CH" sz="4400" u="sng" dirty="0" err="1">
                <a:latin typeface="+mn-lt"/>
              </a:rPr>
              <a:t>children</a:t>
            </a:r>
            <a:r>
              <a:rPr lang="fr-CH" sz="4400" u="sng" dirty="0">
                <a:latin typeface="+mn-lt"/>
              </a:rPr>
              <a:t> </a:t>
            </a:r>
          </a:p>
        </p:txBody>
      </p:sp>
      <p:graphicFrame>
        <p:nvGraphicFramePr>
          <p:cNvPr id="14" name="Group 34"/>
          <p:cNvGraphicFramePr>
            <a:graphicFrameLocks/>
          </p:cNvGraphicFramePr>
          <p:nvPr>
            <p:extLst>
              <p:ext uri="{D42A27DB-BD31-4B8C-83A1-F6EECF244321}">
                <p14:modId xmlns:p14="http://schemas.microsoft.com/office/powerpoint/2010/main" val="1861030983"/>
              </p:ext>
            </p:extLst>
          </p:nvPr>
        </p:nvGraphicFramePr>
        <p:xfrm>
          <a:off x="1734612" y="1342918"/>
          <a:ext cx="8925365" cy="5229560"/>
        </p:xfrm>
        <a:graphic>
          <a:graphicData uri="http://schemas.openxmlformats.org/drawingml/2006/table">
            <a:tbl>
              <a:tblPr/>
              <a:tblGrid>
                <a:gridCol w="3819623">
                  <a:extLst>
                    <a:ext uri="{9D8B030D-6E8A-4147-A177-3AD203B41FA5}">
                      <a16:colId xmlns:a16="http://schemas.microsoft.com/office/drawing/2014/main" val="20000"/>
                    </a:ext>
                  </a:extLst>
                </a:gridCol>
                <a:gridCol w="2572241">
                  <a:extLst>
                    <a:ext uri="{9D8B030D-6E8A-4147-A177-3AD203B41FA5}">
                      <a16:colId xmlns:a16="http://schemas.microsoft.com/office/drawing/2014/main" val="20001"/>
                    </a:ext>
                  </a:extLst>
                </a:gridCol>
                <a:gridCol w="2533501">
                  <a:extLst>
                    <a:ext uri="{9D8B030D-6E8A-4147-A177-3AD203B41FA5}">
                      <a16:colId xmlns:a16="http://schemas.microsoft.com/office/drawing/2014/main" val="20002"/>
                    </a:ext>
                  </a:extLst>
                </a:gridCol>
              </a:tblGrid>
              <a:tr h="1149546">
                <a:tc>
                  <a:txBody>
                    <a:bodyPr/>
                    <a:lstStyle/>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endParaRPr kumimoji="0" lang="fr-CH" sz="1800" b="1" i="0" u="none" strike="noStrike" cap="none" normalizeH="0" baseline="0" dirty="0">
                        <a:ln>
                          <a:noFill/>
                        </a:ln>
                        <a:solidFill>
                          <a:schemeClr val="accent1">
                            <a:lumMod val="75000"/>
                          </a:schemeClr>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fr-CH" sz="2400" b="1" i="0" u="none" strike="noStrike" cap="none" normalizeH="0" baseline="0" dirty="0">
                          <a:ln>
                            <a:noFill/>
                          </a:ln>
                          <a:solidFill>
                            <a:schemeClr val="tx1"/>
                          </a:solidFill>
                          <a:effectLst/>
                          <a:latin typeface="+mn-lt"/>
                          <a:cs typeface="Arial" charset="0"/>
                        </a:rPr>
                        <a:t>Acute Malnutrition</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accent1">
                            <a:lumMod val="75000"/>
                          </a:schemeClr>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tx1"/>
                          </a:solidFill>
                          <a:effectLst/>
                          <a:latin typeface="+mn-lt"/>
                          <a:cs typeface="Times New Roman" pitchFamily="18" charset="0"/>
                        </a:rPr>
                        <a:t>Weight for height </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accent1">
                            <a:lumMod val="75000"/>
                          </a:schemeClr>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tx1"/>
                          </a:solidFill>
                          <a:effectLst/>
                          <a:latin typeface="+mn-lt"/>
                          <a:cs typeface="Arial" charset="0"/>
                        </a:rPr>
                        <a:t>MUAC</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1228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1" u="none" strike="noStrike" cap="none" normalizeH="0" baseline="0" dirty="0">
                          <a:ln>
                            <a:noFill/>
                          </a:ln>
                          <a:solidFill>
                            <a:schemeClr val="accent5">
                              <a:lumMod val="75000"/>
                            </a:schemeClr>
                          </a:solidFill>
                          <a:effectLst/>
                          <a:latin typeface="+mn-lt"/>
                          <a:cs typeface="Times New Roman" pitchFamily="18" charset="0"/>
                        </a:rPr>
                        <a:t>Moderate</a:t>
                      </a:r>
                      <a:r>
                        <a:rPr kumimoji="0" lang="en-GB" sz="2400" b="1" i="0" u="none" strike="noStrike" cap="none" normalizeH="0" baseline="0" dirty="0">
                          <a:ln>
                            <a:noFill/>
                          </a:ln>
                          <a:solidFill>
                            <a:srgbClr val="009900"/>
                          </a:solidFill>
                          <a:effectLst/>
                          <a:latin typeface="+mn-lt"/>
                          <a:cs typeface="Times New Roman" pitchFamily="18" charset="0"/>
                        </a:rPr>
                        <a:t> </a:t>
                      </a:r>
                      <a:r>
                        <a:rPr kumimoji="0" lang="en-GB" sz="2400" b="1" i="0" u="none" strike="noStrike" cap="none" normalizeH="0" baseline="0" dirty="0">
                          <a:ln>
                            <a:noFill/>
                          </a:ln>
                          <a:solidFill>
                            <a:schemeClr val="bg1">
                              <a:lumMod val="50000"/>
                            </a:schemeClr>
                          </a:solidFill>
                          <a:effectLst/>
                          <a:latin typeface="+mn-lt"/>
                          <a:cs typeface="Times New Roman" pitchFamily="18" charset="0"/>
                        </a:rPr>
                        <a:t>Acute Malnutrition </a:t>
                      </a:r>
                      <a:r>
                        <a:rPr kumimoji="0" lang="en-GB" sz="2400" b="1" i="0" u="none" strike="noStrike" cap="none" normalizeH="0" baseline="0" dirty="0">
                          <a:ln>
                            <a:noFill/>
                          </a:ln>
                          <a:solidFill>
                            <a:schemeClr val="accent5">
                              <a:lumMod val="75000"/>
                            </a:schemeClr>
                          </a:solidFill>
                          <a:effectLst/>
                          <a:latin typeface="+mn-lt"/>
                          <a:cs typeface="Times New Roman" pitchFamily="18" charset="0"/>
                        </a:rPr>
                        <a:t>MAM</a:t>
                      </a:r>
                      <a:endParaRPr kumimoji="0" lang="en-GB" sz="2400" b="1" i="0" u="none" strike="noStrike" cap="none" normalizeH="0" baseline="0" dirty="0">
                        <a:ln>
                          <a:noFill/>
                        </a:ln>
                        <a:solidFill>
                          <a:schemeClr val="accent5">
                            <a:lumMod val="75000"/>
                          </a:schemeClr>
                        </a:solidFill>
                        <a:effectLst/>
                        <a:latin typeface="+mn-lt"/>
                        <a:cs typeface="Arial" charset="0"/>
                      </a:endParaRP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Arial" charset="0"/>
                        </a:rPr>
                        <a:t>≥ - 3 and &lt; - 2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Arial" charset="0"/>
                        </a:rPr>
                        <a:t>Z-scores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dirty="0">
                        <a:ln>
                          <a:noFill/>
                        </a:ln>
                        <a:solidFill>
                          <a:srgbClr val="FEC7B4"/>
                        </a:solidFill>
                        <a:effectLst/>
                        <a:latin typeface="Arial" charset="0"/>
                        <a:cs typeface="Arial" charset="0"/>
                      </a:endParaRP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lumMod val="50000"/>
                            </a:schemeClr>
                          </a:solidFill>
                          <a:effectLst/>
                          <a:latin typeface="+mn-lt"/>
                          <a:cs typeface="Arial" charset="0"/>
                        </a:rPr>
                        <a:t>≥ 115 and &lt; 125 mm</a:t>
                      </a:r>
                      <a:endParaRPr kumimoji="0" lang="en-GB" sz="2400" b="1" i="0" u="none" strike="noStrike" cap="none" normalizeH="0" baseline="0" dirty="0">
                        <a:ln>
                          <a:noFill/>
                        </a:ln>
                        <a:solidFill>
                          <a:schemeClr val="bg1">
                            <a:lumMod val="50000"/>
                          </a:schemeClr>
                        </a:solidFill>
                        <a:effectLst/>
                        <a:latin typeface="+mn-lt"/>
                        <a:cs typeface="Arial" charset="0"/>
                      </a:endParaRP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13268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1" u="none" strike="noStrike" cap="none" normalizeH="0" baseline="0" dirty="0">
                          <a:ln>
                            <a:noFill/>
                          </a:ln>
                          <a:solidFill>
                            <a:schemeClr val="accent5">
                              <a:lumMod val="75000"/>
                            </a:schemeClr>
                          </a:solidFill>
                          <a:effectLst/>
                          <a:latin typeface="+mn-lt"/>
                          <a:cs typeface="Times New Roman" pitchFamily="18" charset="0"/>
                        </a:rPr>
                        <a:t>Severe</a:t>
                      </a:r>
                      <a:r>
                        <a:rPr kumimoji="0" lang="en-GB" sz="2400" b="1" i="0" u="none" strike="noStrike" cap="none" normalizeH="0" baseline="0" dirty="0">
                          <a:ln>
                            <a:noFill/>
                          </a:ln>
                          <a:solidFill>
                            <a:schemeClr val="bg1">
                              <a:lumMod val="50000"/>
                            </a:schemeClr>
                          </a:solidFill>
                          <a:effectLst/>
                          <a:latin typeface="+mn-lt"/>
                          <a:cs typeface="Times New Roman" pitchFamily="18" charset="0"/>
                        </a:rPr>
                        <a:t> Acute Malnutrition </a:t>
                      </a:r>
                      <a:r>
                        <a:rPr kumimoji="0" lang="en-GB" sz="2400" b="1" i="0" u="none" strike="noStrike" cap="none" normalizeH="0" baseline="0" dirty="0">
                          <a:ln>
                            <a:noFill/>
                          </a:ln>
                          <a:solidFill>
                            <a:schemeClr val="accent5">
                              <a:lumMod val="75000"/>
                            </a:schemeClr>
                          </a:solidFill>
                          <a:effectLst/>
                          <a:latin typeface="+mn-lt"/>
                          <a:cs typeface="Times New Roman" pitchFamily="18" charset="0"/>
                        </a:rPr>
                        <a:t>SAM</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&lt; - 3 Z-s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cs typeface="Arial" charset="0"/>
                        </a:rPr>
                        <a:t>oedema</a:t>
                      </a:r>
                      <a:endParaRPr kumimoji="0" lang="fr-CH" sz="1800" b="1" i="0" u="none" strike="noStrike" cap="none" normalizeH="0" baseline="0" dirty="0">
                        <a:ln>
                          <a:noFill/>
                        </a:ln>
                        <a:solidFill>
                          <a:schemeClr val="tx1"/>
                        </a:solidFill>
                        <a:effectLst/>
                        <a:latin typeface="Arial" charset="0"/>
                        <a:cs typeface="Arial" charset="0"/>
                      </a:endParaRP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lumMod val="50000"/>
                            </a:schemeClr>
                          </a:solidFill>
                          <a:effectLst/>
                          <a:latin typeface="+mn-lt"/>
                          <a:cs typeface="Arial" charset="0"/>
                        </a:rPr>
                        <a:t>&lt; 115 mm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lumMod val="50000"/>
                            </a:schemeClr>
                          </a:solidFill>
                          <a:effectLst/>
                          <a:latin typeface="+mn-lt"/>
                          <a:cs typeface="Arial" charset="0"/>
                        </a:rPr>
                        <a:t>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lumMod val="50000"/>
                            </a:schemeClr>
                          </a:solidFill>
                          <a:effectLst/>
                          <a:latin typeface="+mn-lt"/>
                          <a:cs typeface="Arial" charset="0"/>
                        </a:rPr>
                        <a:t>oedema</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15249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dirty="0">
                        <a:ln>
                          <a:noFill/>
                        </a:ln>
                        <a:solidFill>
                          <a:schemeClr val="accent5">
                            <a:lumMod val="75000"/>
                          </a:schemeClr>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1" u="none" strike="noStrike" cap="none" normalizeH="0" baseline="0" dirty="0">
                          <a:ln>
                            <a:noFill/>
                          </a:ln>
                          <a:solidFill>
                            <a:schemeClr val="accent5">
                              <a:lumMod val="75000"/>
                            </a:schemeClr>
                          </a:solidFill>
                          <a:effectLst/>
                          <a:latin typeface="+mn-lt"/>
                          <a:cs typeface="Times New Roman" pitchFamily="18" charset="0"/>
                        </a:rPr>
                        <a:t>Global</a:t>
                      </a:r>
                      <a:r>
                        <a:rPr kumimoji="0" lang="en-GB" sz="2400" b="1" i="0" u="none" strike="noStrike" cap="none" normalizeH="0" baseline="0" dirty="0">
                          <a:ln>
                            <a:noFill/>
                          </a:ln>
                          <a:solidFill>
                            <a:srgbClr val="009900"/>
                          </a:solidFill>
                          <a:effectLst/>
                          <a:latin typeface="+mn-lt"/>
                          <a:cs typeface="Times New Roman" pitchFamily="18" charset="0"/>
                        </a:rPr>
                        <a:t> </a:t>
                      </a:r>
                      <a:r>
                        <a:rPr kumimoji="0" lang="en-GB" sz="2400" b="1" i="0" u="none" strike="noStrike" cap="none" normalizeH="0" baseline="0" dirty="0">
                          <a:ln>
                            <a:noFill/>
                          </a:ln>
                          <a:solidFill>
                            <a:schemeClr val="bg1">
                              <a:lumMod val="50000"/>
                            </a:schemeClr>
                          </a:solidFill>
                          <a:effectLst/>
                          <a:latin typeface="+mn-lt"/>
                          <a:cs typeface="Times New Roman" pitchFamily="18" charset="0"/>
                        </a:rPr>
                        <a:t>Acute Malnutrition </a:t>
                      </a:r>
                      <a:endParaRPr kumimoji="0" lang="en-GB" sz="2400" b="1" i="0" u="none" strike="noStrike" cap="none" normalizeH="0" baseline="0" dirty="0">
                        <a:ln>
                          <a:noFill/>
                        </a:ln>
                        <a:solidFill>
                          <a:srgbClr val="009900"/>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accent5">
                              <a:lumMod val="75000"/>
                            </a:schemeClr>
                          </a:solidFill>
                          <a:effectLst/>
                          <a:latin typeface="+mn-lt"/>
                          <a:cs typeface="Times New Roman" pitchFamily="18" charset="0"/>
                        </a:rPr>
                        <a:t>GAM = SAM+MAM</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&lt; - 2 Z-s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cs typeface="Arial" charset="0"/>
                        </a:rPr>
                        <a:t>oedema</a:t>
                      </a:r>
                      <a:endParaRPr kumimoji="0" lang="fr-CH" sz="1800" b="1" i="0" u="none" strike="noStrike" cap="none" normalizeH="0" baseline="0" dirty="0">
                        <a:ln>
                          <a:noFill/>
                        </a:ln>
                        <a:solidFill>
                          <a:schemeClr val="tx1"/>
                        </a:solidFill>
                        <a:effectLst/>
                        <a:latin typeface="Arial" charset="0"/>
                        <a:cs typeface="Arial" charset="0"/>
                      </a:endParaRP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lumMod val="50000"/>
                            </a:schemeClr>
                          </a:solidFill>
                          <a:effectLst/>
                          <a:latin typeface="+mn-lt"/>
                          <a:cs typeface="Arial" charset="0"/>
                        </a:rPr>
                        <a:t>&lt; 125 mm</a:t>
                      </a:r>
                      <a:endParaRPr kumimoji="0" lang="en-GB" sz="2400" b="1" i="0" u="none" strike="noStrike" cap="none" normalizeH="0" baseline="0" dirty="0">
                        <a:ln>
                          <a:noFill/>
                        </a:ln>
                        <a:solidFill>
                          <a:schemeClr val="bg1">
                            <a:lumMod val="50000"/>
                          </a:schemeClr>
                        </a:solidFill>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lumMod val="50000"/>
                            </a:schemeClr>
                          </a:solidFill>
                          <a:effectLst/>
                          <a:latin typeface="+mn-lt"/>
                          <a:cs typeface="Arial" charset="0"/>
                        </a:rPr>
                        <a:t>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lumMod val="50000"/>
                            </a:schemeClr>
                          </a:solidFill>
                          <a:effectLst/>
                          <a:latin typeface="+mn-lt"/>
                          <a:cs typeface="Arial" charset="0"/>
                        </a:rPr>
                        <a:t>oedema</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14</a:t>
            </a:fld>
            <a:endParaRPr lang="fr-CH"/>
          </a:p>
        </p:txBody>
      </p:sp>
    </p:spTree>
    <p:extLst>
      <p:ext uri="{BB962C8B-B14F-4D97-AF65-F5344CB8AC3E}">
        <p14:creationId xmlns:p14="http://schemas.microsoft.com/office/powerpoint/2010/main" val="402847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933620" y="339564"/>
            <a:ext cx="2164864" cy="6642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u="sng" dirty="0" err="1">
                <a:latin typeface="+mn-lt"/>
              </a:rPr>
              <a:t>Weight</a:t>
            </a:r>
            <a:endParaRPr lang="fr-CH" sz="4400" u="sng" dirty="0">
              <a:latin typeface="+mn-lt"/>
            </a:endParaRPr>
          </a:p>
        </p:txBody>
      </p:sp>
      <p:pic>
        <p:nvPicPr>
          <p:cNvPr id="8" name="Picture 1030" descr="photo bass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441" y="586505"/>
            <a:ext cx="2141111" cy="324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cstate="print"/>
          <a:stretch>
            <a:fillRect/>
          </a:stretch>
        </p:blipFill>
        <p:spPr>
          <a:xfrm>
            <a:off x="4126833" y="1748642"/>
            <a:ext cx="2342656" cy="3360716"/>
          </a:xfrm>
          <a:prstGeom prst="rect">
            <a:avLst/>
          </a:prstGeom>
        </p:spPr>
      </p:pic>
      <p:pic>
        <p:nvPicPr>
          <p:cNvPr id="15" name="Picture 2" descr="D:\Archives missions antérieures\Tdh 2008-9\My Pictures\les anglais\les anglais 00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725" r="21293"/>
          <a:stretch/>
        </p:blipFill>
        <p:spPr bwMode="auto">
          <a:xfrm>
            <a:off x="9006148" y="586504"/>
            <a:ext cx="1694303" cy="324961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441" y="4084726"/>
            <a:ext cx="3589331" cy="2636749"/>
          </a:xfrm>
          <a:prstGeom prst="rect">
            <a:avLst/>
          </a:prstGeom>
        </p:spPr>
      </p:pic>
      <p:pic>
        <p:nvPicPr>
          <p:cNvPr id="1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1590174" y="1268760"/>
            <a:ext cx="3006486" cy="5134717"/>
          </a:xfrm>
          <a:prstGeom prst="rect">
            <a:avLst/>
          </a:prstGeom>
          <a:noFill/>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15</a:t>
            </a:fld>
            <a:endParaRPr lang="fr-CH"/>
          </a:p>
        </p:txBody>
      </p:sp>
    </p:spTree>
    <p:extLst>
      <p:ext uri="{BB962C8B-B14F-4D97-AF65-F5344CB8AC3E}">
        <p14:creationId xmlns:p14="http://schemas.microsoft.com/office/powerpoint/2010/main" val="176087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628650" y="349837"/>
            <a:ext cx="3185697" cy="9704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u="sng">
                <a:latin typeface="+mn-lt"/>
              </a:rPr>
              <a:t>Height</a:t>
            </a:r>
            <a:endParaRPr lang="fr-CH" sz="4400" u="sng" dirty="0">
              <a:latin typeface="+mn-lt"/>
            </a:endParaRPr>
          </a:p>
        </p:txBody>
      </p:sp>
      <p:pic>
        <p:nvPicPr>
          <p:cNvPr id="14" name="Picture 13"/>
          <p:cNvPicPr>
            <a:picLocks noChangeAspect="1"/>
          </p:cNvPicPr>
          <p:nvPr/>
        </p:nvPicPr>
        <p:blipFill rotWithShape="1">
          <a:blip r:embed="rId3" cstate="print"/>
          <a:srcRect l="22533" t="14239" r="9875" b="11005"/>
          <a:stretch/>
        </p:blipFill>
        <p:spPr>
          <a:xfrm>
            <a:off x="6099261" y="94624"/>
            <a:ext cx="1936057" cy="3328621"/>
          </a:xfrm>
          <a:prstGeom prst="rect">
            <a:avLst/>
          </a:prstGeom>
        </p:spPr>
      </p:pic>
      <p:pic>
        <p:nvPicPr>
          <p:cNvPr id="18" name="Picture 17"/>
          <p:cNvPicPr>
            <a:picLocks noChangeAspect="1"/>
          </p:cNvPicPr>
          <p:nvPr/>
        </p:nvPicPr>
        <p:blipFill rotWithShape="1">
          <a:blip r:embed="rId4" cstate="print"/>
          <a:srcRect l="22836" r="24669"/>
          <a:stretch/>
        </p:blipFill>
        <p:spPr>
          <a:xfrm rot="16200000">
            <a:off x="5340265" y="3326530"/>
            <a:ext cx="2865453" cy="3070393"/>
          </a:xfrm>
          <a:prstGeom prst="rect">
            <a:avLst/>
          </a:prstGeom>
        </p:spPr>
      </p:pic>
      <p:pic>
        <p:nvPicPr>
          <p:cNvPr id="1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6091" y="513839"/>
            <a:ext cx="2592288" cy="540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592848" y="2515663"/>
            <a:ext cx="2797523" cy="3948430"/>
          </a:xfrm>
          <a:prstGeom prst="rect">
            <a:avLst/>
          </a:prstGeom>
          <a:noFill/>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6" name="TextBox 1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16</a:t>
            </a:fld>
            <a:endParaRPr lang="fr-CH"/>
          </a:p>
        </p:txBody>
      </p:sp>
    </p:spTree>
    <p:extLst>
      <p:ext uri="{BB962C8B-B14F-4D97-AF65-F5344CB8AC3E}">
        <p14:creationId xmlns:p14="http://schemas.microsoft.com/office/powerpoint/2010/main" val="2753853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980783" y="304800"/>
            <a:ext cx="5114528" cy="13960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u="sng" dirty="0">
                <a:latin typeface="+mn-lt"/>
              </a:rPr>
              <a:t>Weight for height/length</a:t>
            </a:r>
          </a:p>
        </p:txBody>
      </p:sp>
      <p:pic>
        <p:nvPicPr>
          <p:cNvPr id="16"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519" y="162121"/>
            <a:ext cx="3744416" cy="6573873"/>
          </a:xfrm>
          <a:prstGeom prst="rect">
            <a:avLst/>
          </a:prstGeom>
        </p:spPr>
      </p:pic>
      <p:pic>
        <p:nvPicPr>
          <p:cNvPr id="17"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751" y="1746297"/>
            <a:ext cx="864096" cy="4101273"/>
          </a:xfrm>
          <a:prstGeom prst="rect">
            <a:avLst/>
          </a:prstGeom>
        </p:spPr>
      </p:pic>
      <p:sp>
        <p:nvSpPr>
          <p:cNvPr id="21" name="ZoneTexte 8"/>
          <p:cNvSpPr txBox="1"/>
          <p:nvPr/>
        </p:nvSpPr>
        <p:spPr>
          <a:xfrm>
            <a:off x="3680084" y="2970433"/>
            <a:ext cx="2430474" cy="1815882"/>
          </a:xfrm>
          <a:prstGeom prst="rect">
            <a:avLst/>
          </a:prstGeom>
          <a:noFill/>
        </p:spPr>
        <p:txBody>
          <a:bodyPr wrap="none" rtlCol="0">
            <a:spAutoFit/>
          </a:bodyPr>
          <a:lstStyle/>
          <a:p>
            <a:r>
              <a:rPr lang="en-GB" sz="2800" dirty="0"/>
              <a:t>Little pink</a:t>
            </a:r>
          </a:p>
          <a:p>
            <a:r>
              <a:rPr lang="en-GB" sz="2800" dirty="0"/>
              <a:t>Girl, 11 months</a:t>
            </a:r>
          </a:p>
          <a:p>
            <a:r>
              <a:rPr lang="en-GB" sz="2800" dirty="0"/>
              <a:t>72.5 cm, 6.4 kg</a:t>
            </a:r>
          </a:p>
          <a:p>
            <a:endParaRPr lang="fr-CH" sz="2800" dirty="0"/>
          </a:p>
        </p:txBody>
      </p:sp>
      <p:sp>
        <p:nvSpPr>
          <p:cNvPr id="22" name="Ellipse 9"/>
          <p:cNvSpPr/>
          <p:nvPr/>
        </p:nvSpPr>
        <p:spPr bwMode="auto">
          <a:xfrm>
            <a:off x="6105748" y="45489"/>
            <a:ext cx="3024336" cy="576064"/>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23" name="Ellipse 11"/>
          <p:cNvSpPr/>
          <p:nvPr/>
        </p:nvSpPr>
        <p:spPr bwMode="auto">
          <a:xfrm>
            <a:off x="6632412" y="5487530"/>
            <a:ext cx="653603" cy="36004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17</a:t>
            </a:fld>
            <a:endParaRPr lang="fr-CH"/>
          </a:p>
        </p:txBody>
      </p:sp>
    </p:spTree>
    <p:extLst>
      <p:ext uri="{BB962C8B-B14F-4D97-AF65-F5344CB8AC3E}">
        <p14:creationId xmlns:p14="http://schemas.microsoft.com/office/powerpoint/2010/main" val="3099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464" y="0"/>
            <a:ext cx="3586667" cy="5675199"/>
          </a:xfrm>
          <a:prstGeom prst="rect">
            <a:avLst/>
          </a:prstGeom>
        </p:spPr>
      </p:pic>
      <p:pic>
        <p:nvPicPr>
          <p:cNvPr id="24" name="Picture 2" descr="C:\Users\niederbergern\Desktop\4 HELP course\2016 HELP Nicole\Captures\Lenght for age tab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247" y="1990417"/>
            <a:ext cx="5868143" cy="4746234"/>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545157" y="-18030"/>
            <a:ext cx="6152205" cy="937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u="sng" dirty="0">
                <a:latin typeface="+mn-lt"/>
              </a:rPr>
              <a:t>Height for age</a:t>
            </a:r>
          </a:p>
        </p:txBody>
      </p:sp>
      <p:pic>
        <p:nvPicPr>
          <p:cNvPr id="17"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4533" y="2852936"/>
            <a:ext cx="864096" cy="3294548"/>
          </a:xfrm>
          <a:prstGeom prst="rect">
            <a:avLst/>
          </a:prstGeom>
        </p:spPr>
      </p:pic>
      <p:sp>
        <p:nvSpPr>
          <p:cNvPr id="21" name="ZoneTexte 8"/>
          <p:cNvSpPr txBox="1"/>
          <p:nvPr/>
        </p:nvSpPr>
        <p:spPr>
          <a:xfrm>
            <a:off x="2091119" y="1923209"/>
            <a:ext cx="2430474" cy="1384995"/>
          </a:xfrm>
          <a:prstGeom prst="rect">
            <a:avLst/>
          </a:prstGeom>
          <a:noFill/>
        </p:spPr>
        <p:txBody>
          <a:bodyPr wrap="none" rtlCol="0">
            <a:spAutoFit/>
          </a:bodyPr>
          <a:lstStyle/>
          <a:p>
            <a:r>
              <a:rPr lang="en-GB" sz="2800" dirty="0"/>
              <a:t>Little pink</a:t>
            </a:r>
          </a:p>
          <a:p>
            <a:r>
              <a:rPr lang="en-GB" sz="2800" dirty="0"/>
              <a:t>Girl, 11 months</a:t>
            </a:r>
          </a:p>
          <a:p>
            <a:r>
              <a:rPr lang="en-GB" sz="2800" dirty="0"/>
              <a:t>72.5 cm, 6.4 kg</a:t>
            </a:r>
          </a:p>
        </p:txBody>
      </p:sp>
      <p:sp>
        <p:nvSpPr>
          <p:cNvPr id="22" name="Ellipse 11"/>
          <p:cNvSpPr/>
          <p:nvPr/>
        </p:nvSpPr>
        <p:spPr bwMode="auto">
          <a:xfrm>
            <a:off x="5751887" y="5164178"/>
            <a:ext cx="653603" cy="36004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23" name="Ellipse 9"/>
          <p:cNvSpPr/>
          <p:nvPr/>
        </p:nvSpPr>
        <p:spPr bwMode="auto">
          <a:xfrm>
            <a:off x="4747819" y="2039642"/>
            <a:ext cx="3024336" cy="576064"/>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18</a:t>
            </a:fld>
            <a:endParaRPr lang="fr-CH"/>
          </a:p>
        </p:txBody>
      </p:sp>
    </p:spTree>
    <p:extLst>
      <p:ext uri="{BB962C8B-B14F-4D97-AF65-F5344CB8AC3E}">
        <p14:creationId xmlns:p14="http://schemas.microsoft.com/office/powerpoint/2010/main" val="41120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717470" y="-191354"/>
            <a:ext cx="2872528" cy="12075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u="sng" dirty="0" err="1">
                <a:latin typeface="+mn-lt"/>
              </a:rPr>
              <a:t>Oedema</a:t>
            </a:r>
            <a:endParaRPr lang="fr-CH" sz="4400" u="sng" dirty="0">
              <a:latin typeface="+mn-lt"/>
            </a:endParaRPr>
          </a:p>
        </p:txBody>
      </p:sp>
      <p:pic>
        <p:nvPicPr>
          <p:cNvPr id="16"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107250" y="2345686"/>
            <a:ext cx="4058373" cy="3597914"/>
          </a:xfrm>
          <a:prstGeom prst="rect">
            <a:avLst/>
          </a:prstGeom>
        </p:spPr>
      </p:pic>
      <p:pic>
        <p:nvPicPr>
          <p:cNvPr id="17" name="Picture 2" descr="http://motherchildnutrition.org/early-malnutrition-detection/images/oedema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458" y="2538191"/>
            <a:ext cx="5524551" cy="39997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ing for bilateral pitting oedema"/>
          <p:cNvPicPr>
            <a:picLocks noChangeAspect="1" noChangeArrowheads="1"/>
          </p:cNvPicPr>
          <p:nvPr/>
        </p:nvPicPr>
        <p:blipFill rotWithShape="1">
          <a:blip r:embed="rId5">
            <a:extLst>
              <a:ext uri="{28A0092B-C50C-407E-A947-70E740481C1C}">
                <a14:useLocalDpi xmlns:a14="http://schemas.microsoft.com/office/drawing/2010/main" val="0"/>
              </a:ext>
            </a:extLst>
          </a:blip>
          <a:srcRect l="2434" t="6033" r="53410" b="5363"/>
          <a:stretch/>
        </p:blipFill>
        <p:spPr bwMode="auto">
          <a:xfrm>
            <a:off x="5644223" y="710635"/>
            <a:ext cx="2304256" cy="16440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19</a:t>
            </a:fld>
            <a:endParaRPr lang="fr-CH"/>
          </a:p>
        </p:txBody>
      </p:sp>
    </p:spTree>
    <p:extLst>
      <p:ext uri="{BB962C8B-B14F-4D97-AF65-F5344CB8AC3E}">
        <p14:creationId xmlns:p14="http://schemas.microsoft.com/office/powerpoint/2010/main" val="90489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911569" y="296908"/>
            <a:ext cx="8713787" cy="1566334"/>
          </a:xfrm>
        </p:spPr>
        <p:txBody>
          <a:bodyPr>
            <a:noAutofit/>
          </a:bodyPr>
          <a:lstStyle/>
          <a:p>
            <a:pPr eaLnBrk="1" fontAlgn="auto" hangingPunct="1">
              <a:spcAft>
                <a:spcPts val="0"/>
              </a:spcAft>
              <a:defRPr/>
            </a:pPr>
            <a:r>
              <a:rPr lang="en-GB" sz="4400" u="sng" dirty="0">
                <a:latin typeface="+mn-lt"/>
              </a:rPr>
              <a:t>Objectives</a:t>
            </a:r>
            <a:br>
              <a:rPr lang="en-GB" sz="4400" dirty="0">
                <a:latin typeface="+mn-lt"/>
              </a:rPr>
            </a:br>
            <a:endParaRPr lang="en-GB" sz="4400" b="1" dirty="0">
              <a:latin typeface="+mn-lt"/>
            </a:endParaRPr>
          </a:p>
        </p:txBody>
      </p:sp>
      <p:sp>
        <p:nvSpPr>
          <p:cNvPr id="11" name="Content Placeholder 3"/>
          <p:cNvSpPr txBox="1">
            <a:spLocks/>
          </p:cNvSpPr>
          <p:nvPr/>
        </p:nvSpPr>
        <p:spPr>
          <a:xfrm>
            <a:off x="1981200" y="2562621"/>
            <a:ext cx="8229600" cy="2734207"/>
          </a:xfrm>
          <a:prstGeom prst="rect">
            <a:avLst/>
          </a:prstGeom>
          <a:noFill/>
          <a:ln>
            <a:miter lim="800000"/>
            <a:headEnd/>
            <a:tailEnd/>
          </a:ln>
          <a:scene3d>
            <a:camera prst="orthographicFront">
              <a:rot lat="0" lon="0" rev="0"/>
            </a:camera>
            <a:lightRig rig="glow" dir="t">
              <a:rot lat="0" lon="0" rev="14100000"/>
            </a:lightRig>
          </a:scene3d>
          <a:sp3d prstMaterial="softEdge">
            <a:bevelT w="127000" prst="artDeco"/>
          </a:sp3d>
          <a:ex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en-GB" b="1" dirty="0">
                <a:solidFill>
                  <a:srgbClr val="0000FF"/>
                </a:solidFill>
              </a:rPr>
              <a:t>Be able to</a:t>
            </a:r>
          </a:p>
          <a:p>
            <a:pPr marL="342900" indent="-342900" algn="l">
              <a:buFont typeface="Arial" panose="020B0604020202020204" pitchFamily="34" charset="0"/>
              <a:buChar char="•"/>
              <a:defRPr/>
            </a:pPr>
            <a:r>
              <a:rPr lang="en-GB" dirty="0"/>
              <a:t>identify the nutritional status in different age groups or biological groups, using anthropometry</a:t>
            </a:r>
            <a:endParaRPr lang="fr-CH" dirty="0"/>
          </a:p>
          <a:p>
            <a:pPr marL="342900" indent="-342900" algn="l">
              <a:buFont typeface="Arial" panose="020B0604020202020204" pitchFamily="34" charset="0"/>
              <a:buChar char="•"/>
              <a:defRPr/>
            </a:pPr>
            <a:endParaRPr lang="en-US" dirty="0"/>
          </a:p>
          <a:p>
            <a:pPr>
              <a:defRPr/>
            </a:pPr>
            <a:endParaRPr lang="en-US" dirty="0">
              <a:solidFill>
                <a:schemeClr val="bg2">
                  <a:lumMod val="75000"/>
                </a:schemeClr>
              </a:solidFill>
            </a:endParaRP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4F227420-E05D-43BA-9DAF-DAB1CA8679FC}" type="slidenum">
              <a:rPr lang="fr-CH" smtClean="0"/>
              <a:t>2</a:t>
            </a:fld>
            <a:endParaRPr lang="fr-CH"/>
          </a:p>
        </p:txBody>
      </p:sp>
    </p:spTree>
    <p:extLst>
      <p:ext uri="{BB962C8B-B14F-4D97-AF65-F5344CB8AC3E}">
        <p14:creationId xmlns:p14="http://schemas.microsoft.com/office/powerpoint/2010/main" val="37099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948213" y="264780"/>
            <a:ext cx="10048649" cy="733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u="sng" dirty="0">
                <a:latin typeface="+mn-lt"/>
              </a:rPr>
              <a:t>MUAC = Middle upper arm circumference</a:t>
            </a:r>
          </a:p>
        </p:txBody>
      </p:sp>
      <p:pic>
        <p:nvPicPr>
          <p:cNvPr id="11" name="Picture 2" descr="http://services.worldvision.org.hk/eng/famine/images/nutrition_ru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634" y="1585528"/>
            <a:ext cx="8016826" cy="87362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552" y="3428999"/>
            <a:ext cx="864096" cy="3022661"/>
          </a:xfrm>
          <a:prstGeom prst="rect">
            <a:avLst/>
          </a:prstGeom>
        </p:spPr>
      </p:pic>
      <p:sp>
        <p:nvSpPr>
          <p:cNvPr id="18" name="ZoneTexte 5"/>
          <p:cNvSpPr txBox="1"/>
          <p:nvPr/>
        </p:nvSpPr>
        <p:spPr>
          <a:xfrm>
            <a:off x="8004998" y="2723378"/>
            <a:ext cx="3348802" cy="954107"/>
          </a:xfrm>
          <a:prstGeom prst="rect">
            <a:avLst/>
          </a:prstGeom>
          <a:noFill/>
        </p:spPr>
        <p:txBody>
          <a:bodyPr wrap="none" rtlCol="0">
            <a:spAutoFit/>
          </a:bodyPr>
          <a:lstStyle/>
          <a:p>
            <a:r>
              <a:rPr lang="en-GB" sz="2800" dirty="0"/>
              <a:t>Little pink, 11 months</a:t>
            </a:r>
          </a:p>
          <a:p>
            <a:r>
              <a:rPr lang="en-GB" sz="2800" dirty="0"/>
              <a:t>MUAC: Red, 113 mm</a:t>
            </a:r>
          </a:p>
        </p:txBody>
      </p:sp>
      <p:pic>
        <p:nvPicPr>
          <p:cNvPr id="19" name="Picture 2" descr="D:\Archives missions antérieures\Tdh 2008-9\My Pictures\Diaporama\Sandro 0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9782" y="2548627"/>
            <a:ext cx="2592288" cy="39030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unicef.org.au/Upload/UNICEF/Media/Appeal/NepalEarthquake/Gallery/2-NepalEarthquake.jpg?ext=.jpg?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160"/>
          <a:stretch/>
        </p:blipFill>
        <p:spPr bwMode="auto">
          <a:xfrm>
            <a:off x="4472216" y="3428999"/>
            <a:ext cx="2395735" cy="302266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6" name="TextBox 1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20</a:t>
            </a:fld>
            <a:endParaRPr lang="fr-CH"/>
          </a:p>
        </p:txBody>
      </p:sp>
    </p:spTree>
    <p:extLst>
      <p:ext uri="{BB962C8B-B14F-4D97-AF65-F5344CB8AC3E}">
        <p14:creationId xmlns:p14="http://schemas.microsoft.com/office/powerpoint/2010/main" val="372283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1994430" y="-583030"/>
            <a:ext cx="8784976" cy="20440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u="sng" dirty="0">
                <a:latin typeface="+mn-lt"/>
              </a:rPr>
              <a:t>Which indicator is the best index in crisis situations?   </a:t>
            </a:r>
          </a:p>
        </p:txBody>
      </p:sp>
      <p:pic>
        <p:nvPicPr>
          <p:cNvPr id="16" name="Picture 6" descr="C:\Users\niederbergern\Desktop\4 HELP course\2016 HELP Nicole\Captures\Famille comp wasting.PNG"/>
          <p:cNvPicPr>
            <a:picLocks noChangeAspect="1" noChangeArrowheads="1"/>
          </p:cNvPicPr>
          <p:nvPr/>
        </p:nvPicPr>
        <p:blipFill rotWithShape="1">
          <a:blip r:embed="rId3">
            <a:extLst>
              <a:ext uri="{28A0092B-C50C-407E-A947-70E740481C1C}">
                <a14:useLocalDpi xmlns:a14="http://schemas.microsoft.com/office/drawing/2010/main" val="0"/>
              </a:ext>
            </a:extLst>
          </a:blip>
          <a:srcRect t="17682"/>
          <a:stretch/>
        </p:blipFill>
        <p:spPr bwMode="auto">
          <a:xfrm>
            <a:off x="1348828" y="4371739"/>
            <a:ext cx="1832732" cy="19846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niederbergern\Desktop\4 HELP course\2016 HELP Nicole\Captures\Famille comp stunting.PNG"/>
          <p:cNvPicPr>
            <a:picLocks noChangeAspect="1" noChangeArrowheads="1"/>
          </p:cNvPicPr>
          <p:nvPr/>
        </p:nvPicPr>
        <p:blipFill rotWithShape="1">
          <a:blip r:embed="rId4">
            <a:extLst>
              <a:ext uri="{28A0092B-C50C-407E-A947-70E740481C1C}">
                <a14:useLocalDpi xmlns:a14="http://schemas.microsoft.com/office/drawing/2010/main" val="0"/>
              </a:ext>
            </a:extLst>
          </a:blip>
          <a:srcRect t="27852"/>
          <a:stretch/>
        </p:blipFill>
        <p:spPr bwMode="auto">
          <a:xfrm>
            <a:off x="3181560" y="4732956"/>
            <a:ext cx="2525972" cy="1805956"/>
          </a:xfrm>
          <a:prstGeom prst="rect">
            <a:avLst/>
          </a:prstGeom>
          <a:noFill/>
          <a:extLst>
            <a:ext uri="{909E8E84-426E-40DD-AFC4-6F175D3DCCD1}">
              <a14:hiddenFill xmlns:a14="http://schemas.microsoft.com/office/drawing/2010/main">
                <a:solidFill>
                  <a:srgbClr val="FFFFFF"/>
                </a:solidFill>
              </a14:hiddenFill>
            </a:ext>
          </a:extLst>
        </p:spPr>
      </p:pic>
      <p:sp>
        <p:nvSpPr>
          <p:cNvPr id="21" name="Pensées 4"/>
          <p:cNvSpPr/>
          <p:nvPr/>
        </p:nvSpPr>
        <p:spPr bwMode="auto">
          <a:xfrm>
            <a:off x="3068734" y="2696251"/>
            <a:ext cx="3137234" cy="609064"/>
          </a:xfrm>
          <a:prstGeom prst="cloudCallout">
            <a:avLst>
              <a:gd name="adj1" fmla="val -5144"/>
              <a:gd name="adj2" fmla="val 84000"/>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cs typeface="Arial" charset="0"/>
              </a:rPr>
              <a:t>Weight for height</a:t>
            </a:r>
          </a:p>
        </p:txBody>
      </p:sp>
      <p:sp>
        <p:nvSpPr>
          <p:cNvPr id="22" name="Pensées 5"/>
          <p:cNvSpPr/>
          <p:nvPr/>
        </p:nvSpPr>
        <p:spPr bwMode="auto">
          <a:xfrm>
            <a:off x="3181560" y="3731252"/>
            <a:ext cx="2509613" cy="562213"/>
          </a:xfrm>
          <a:prstGeom prst="cloudCallout">
            <a:avLst>
              <a:gd name="adj1" fmla="val 11006"/>
              <a:gd name="adj2" fmla="val 94749"/>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CH" b="1" i="0" u="none" strike="noStrike" cap="none" normalizeH="0" baseline="0" dirty="0" err="1">
                <a:ln>
                  <a:noFill/>
                </a:ln>
                <a:solidFill>
                  <a:schemeClr val="tx1"/>
                </a:solidFill>
                <a:effectLst/>
                <a:cs typeface="Arial" charset="0"/>
              </a:rPr>
              <a:t>Height</a:t>
            </a:r>
            <a:r>
              <a:rPr kumimoji="0" lang="fr-CH" b="1" i="0" u="none" strike="noStrike" cap="none" normalizeH="0" dirty="0">
                <a:ln>
                  <a:noFill/>
                </a:ln>
                <a:solidFill>
                  <a:schemeClr val="tx1"/>
                </a:solidFill>
                <a:effectLst/>
                <a:cs typeface="Arial" charset="0"/>
              </a:rPr>
              <a:t> </a:t>
            </a:r>
            <a:r>
              <a:rPr kumimoji="0" lang="fr-CH" b="1" i="0" u="none" strike="noStrike" cap="none" normalizeH="0" baseline="0" dirty="0">
                <a:ln>
                  <a:noFill/>
                </a:ln>
                <a:solidFill>
                  <a:schemeClr val="tx1"/>
                </a:solidFill>
                <a:effectLst/>
                <a:cs typeface="Arial" charset="0"/>
              </a:rPr>
              <a:t>for</a:t>
            </a:r>
            <a:r>
              <a:rPr kumimoji="0" lang="fr-CH" b="1" i="0" u="none" strike="noStrike" cap="none" normalizeH="0" dirty="0">
                <a:ln>
                  <a:noFill/>
                </a:ln>
                <a:solidFill>
                  <a:schemeClr val="tx1"/>
                </a:solidFill>
                <a:effectLst/>
                <a:cs typeface="Arial" charset="0"/>
              </a:rPr>
              <a:t> </a:t>
            </a:r>
            <a:r>
              <a:rPr kumimoji="0" lang="fr-CH" b="1" i="0" u="none" strike="noStrike" cap="none" normalizeH="0" baseline="0" dirty="0">
                <a:ln>
                  <a:noFill/>
                </a:ln>
                <a:solidFill>
                  <a:schemeClr val="tx1"/>
                </a:solidFill>
                <a:effectLst/>
                <a:cs typeface="Arial" charset="0"/>
              </a:rPr>
              <a:t>Age</a:t>
            </a:r>
          </a:p>
        </p:txBody>
      </p:sp>
      <p:sp>
        <p:nvSpPr>
          <p:cNvPr id="23" name="Rectangle 22"/>
          <p:cNvSpPr/>
          <p:nvPr/>
        </p:nvSpPr>
        <p:spPr>
          <a:xfrm>
            <a:off x="6704403" y="2225972"/>
            <a:ext cx="4977282" cy="3785652"/>
          </a:xfrm>
          <a:prstGeom prst="rect">
            <a:avLst/>
          </a:prstGeom>
          <a:solidFill>
            <a:schemeClr val="accent1">
              <a:lumMod val="20000"/>
              <a:lumOff val="80000"/>
            </a:schemeClr>
          </a:solidFill>
          <a:ln>
            <a:solidFill>
              <a:schemeClr val="tx2"/>
            </a:solidFill>
          </a:ln>
        </p:spPr>
        <p:txBody>
          <a:bodyPr wrap="square">
            <a:spAutoFit/>
          </a:bodyPr>
          <a:lstStyle/>
          <a:p>
            <a:r>
              <a:rPr lang="en-GB" sz="2400" dirty="0">
                <a:cs typeface="Arial" panose="020B0604020202020204" pitchFamily="34" charset="0"/>
              </a:rPr>
              <a:t>Little pink has a WH Z &lt;-3 and a MUAC &lt;115 mm. </a:t>
            </a:r>
          </a:p>
          <a:p>
            <a:endParaRPr lang="en-GB" sz="2400" b="1" dirty="0">
              <a:cs typeface="Arial" panose="020B0604020202020204" pitchFamily="34" charset="0"/>
            </a:endParaRPr>
          </a:p>
          <a:p>
            <a:r>
              <a:rPr lang="en-GB" sz="2400" b="1" dirty="0">
                <a:cs typeface="Arial" panose="020B0604020202020204" pitchFamily="34" charset="0"/>
              </a:rPr>
              <a:t>Weight for height</a:t>
            </a:r>
            <a:r>
              <a:rPr lang="en-GB" sz="2400" b="1" i="1" dirty="0">
                <a:cs typeface="Arial" panose="020B0604020202020204" pitchFamily="34" charset="0"/>
              </a:rPr>
              <a:t> </a:t>
            </a:r>
            <a:r>
              <a:rPr lang="en-GB" sz="2400" b="1" dirty="0">
                <a:cs typeface="Arial" panose="020B0604020202020204" pitchFamily="34" charset="0"/>
              </a:rPr>
              <a:t>&amp; MUAC </a:t>
            </a:r>
            <a:r>
              <a:rPr lang="en-GB" sz="2400" dirty="0">
                <a:cs typeface="Arial" panose="020B0604020202020204" pitchFamily="34" charset="0"/>
              </a:rPr>
              <a:t>are in children from 6 to 59 months the most used nutritional indexes </a:t>
            </a:r>
            <a:r>
              <a:rPr lang="en-GB" sz="2400" b="1" dirty="0">
                <a:cs typeface="Arial" panose="020B0604020202020204" pitchFamily="34" charset="0"/>
              </a:rPr>
              <a:t>because these reflect recent conditions. </a:t>
            </a:r>
          </a:p>
          <a:p>
            <a:endParaRPr lang="en-GB" sz="2400" b="1" dirty="0">
              <a:cs typeface="Arial" panose="020B0604020202020204" pitchFamily="34" charset="0"/>
            </a:endParaRPr>
          </a:p>
          <a:p>
            <a:r>
              <a:rPr lang="en-GB" sz="2400" b="1" dirty="0">
                <a:cs typeface="Arial" panose="020B0604020202020204" pitchFamily="34" charset="0"/>
              </a:rPr>
              <a:t>Young children are generally the most nutritionally vulnerable.</a:t>
            </a:r>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21</a:t>
            </a:fld>
            <a:endParaRPr lang="fr-CH"/>
          </a:p>
        </p:txBody>
      </p:sp>
      <p:sp>
        <p:nvSpPr>
          <p:cNvPr id="12" name="Pensées 4"/>
          <p:cNvSpPr/>
          <p:nvPr/>
        </p:nvSpPr>
        <p:spPr bwMode="auto">
          <a:xfrm>
            <a:off x="739128" y="3356844"/>
            <a:ext cx="2927398" cy="562213"/>
          </a:xfrm>
          <a:prstGeom prst="cloudCallout">
            <a:avLst>
              <a:gd name="adj1" fmla="val -8021"/>
              <a:gd name="adj2" fmla="val 139641"/>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b="1" dirty="0">
                <a:cs typeface="Arial" charset="0"/>
              </a:rPr>
              <a:t>O</a:t>
            </a:r>
            <a:r>
              <a:rPr kumimoji="0" lang="en-GB" b="1" i="0" u="none" strike="noStrike" cap="none" normalizeH="0" baseline="0" dirty="0">
                <a:ln>
                  <a:noFill/>
                </a:ln>
                <a:solidFill>
                  <a:schemeClr val="tx1"/>
                </a:solidFill>
                <a:effectLst/>
                <a:cs typeface="Arial" charset="0"/>
              </a:rPr>
              <a:t>edema</a:t>
            </a:r>
          </a:p>
        </p:txBody>
      </p:sp>
      <p:sp>
        <p:nvSpPr>
          <p:cNvPr id="13" name="Pensées 4"/>
          <p:cNvSpPr/>
          <p:nvPr/>
        </p:nvSpPr>
        <p:spPr bwMode="auto">
          <a:xfrm>
            <a:off x="739128" y="2269928"/>
            <a:ext cx="2927398" cy="562213"/>
          </a:xfrm>
          <a:prstGeom prst="cloudCallout">
            <a:avLst>
              <a:gd name="adj1" fmla="val -5144"/>
              <a:gd name="adj2" fmla="val 84000"/>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noFill/>
                </a:ln>
                <a:solidFill>
                  <a:schemeClr val="tx1"/>
                </a:solidFill>
                <a:effectLst/>
                <a:cs typeface="Arial" charset="0"/>
              </a:rPr>
              <a:t>MUAC</a:t>
            </a:r>
          </a:p>
        </p:txBody>
      </p:sp>
    </p:spTree>
    <p:extLst>
      <p:ext uri="{BB962C8B-B14F-4D97-AF65-F5344CB8AC3E}">
        <p14:creationId xmlns:p14="http://schemas.microsoft.com/office/powerpoint/2010/main" val="10102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1735248" y="0"/>
            <a:ext cx="8202488" cy="114300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u="sng" dirty="0">
                <a:latin typeface="+mn-lt"/>
              </a:rPr>
              <a:t>Pregnant and Lactating Women</a:t>
            </a:r>
          </a:p>
        </p:txBody>
      </p:sp>
      <p:sp>
        <p:nvSpPr>
          <p:cNvPr id="2" name="Rectangle 1"/>
          <p:cNvSpPr/>
          <p:nvPr/>
        </p:nvSpPr>
        <p:spPr>
          <a:xfrm>
            <a:off x="1735247" y="1837083"/>
            <a:ext cx="8912699" cy="4579715"/>
          </a:xfrm>
          <a:prstGeom prst="rect">
            <a:avLst/>
          </a:prstGeom>
        </p:spPr>
        <p:txBody>
          <a:bodyPr wrap="square">
            <a:spAutoFit/>
          </a:bodyPr>
          <a:lstStyle/>
          <a:p>
            <a:pPr marL="457200" indent="-457200">
              <a:lnSpc>
                <a:spcPct val="90000"/>
              </a:lnSpc>
              <a:buFont typeface="Wingdings" charset="2"/>
              <a:buChar char="Ø"/>
            </a:pPr>
            <a:r>
              <a:rPr lang="en-GB" sz="2800" b="1" dirty="0">
                <a:solidFill>
                  <a:srgbClr val="002060"/>
                </a:solidFill>
              </a:rPr>
              <a:t>Extremely important group</a:t>
            </a:r>
            <a:r>
              <a:rPr lang="en-GB" sz="2800" dirty="0">
                <a:solidFill>
                  <a:srgbClr val="002060"/>
                </a:solidFill>
              </a:rPr>
              <a:t> </a:t>
            </a:r>
          </a:p>
          <a:p>
            <a:pPr marL="914400" lvl="1" indent="-457200">
              <a:lnSpc>
                <a:spcPct val="90000"/>
              </a:lnSpc>
              <a:buFont typeface="Courier New" charset="0"/>
              <a:buChar char="o"/>
            </a:pPr>
            <a:r>
              <a:rPr lang="en-GB" sz="2400" dirty="0"/>
              <a:t>If they are malnourished their (unborn) child might be as well</a:t>
            </a:r>
          </a:p>
          <a:p>
            <a:pPr marL="914400" lvl="1" indent="-457200">
              <a:lnSpc>
                <a:spcPct val="90000"/>
              </a:lnSpc>
              <a:buFont typeface="Courier New" charset="0"/>
              <a:buChar char="o"/>
            </a:pPr>
            <a:r>
              <a:rPr lang="en-GB" sz="2400" dirty="0"/>
              <a:t>If their survival is at risk, survival of their children is also at risk</a:t>
            </a:r>
          </a:p>
          <a:p>
            <a:pPr lvl="1">
              <a:lnSpc>
                <a:spcPct val="90000"/>
              </a:lnSpc>
            </a:pPr>
            <a:endParaRPr lang="en-GB" sz="2400" dirty="0"/>
          </a:p>
          <a:p>
            <a:pPr marL="457200" indent="-457200">
              <a:lnSpc>
                <a:spcPct val="90000"/>
              </a:lnSpc>
              <a:buFont typeface="Wingdings" charset="2"/>
              <a:buChar char="Ø"/>
            </a:pPr>
            <a:r>
              <a:rPr lang="en-GB" sz="2800" dirty="0"/>
              <a:t>Standard BMI cut-off points are not applicable</a:t>
            </a:r>
          </a:p>
          <a:p>
            <a:pPr marL="457200" indent="-457200">
              <a:lnSpc>
                <a:spcPct val="90000"/>
              </a:lnSpc>
              <a:buFont typeface="Wingdings" panose="05000000000000000000" pitchFamily="2" charset="2"/>
              <a:buChar char="q"/>
            </a:pPr>
            <a:endParaRPr lang="en-GB" sz="2800" b="1" dirty="0"/>
          </a:p>
          <a:p>
            <a:pPr marL="457200" indent="-457200">
              <a:lnSpc>
                <a:spcPct val="90000"/>
              </a:lnSpc>
              <a:buFont typeface="Wingdings" charset="2"/>
              <a:buChar char="Ø"/>
            </a:pPr>
            <a:r>
              <a:rPr lang="en-GB" sz="2800" b="1" dirty="0"/>
              <a:t>MUAC </a:t>
            </a:r>
            <a:r>
              <a:rPr lang="en-GB" sz="2800" dirty="0"/>
              <a:t>is the tool used to identify malnutrition: </a:t>
            </a:r>
            <a:r>
              <a:rPr lang="en-GB" sz="2800" b="1" dirty="0">
                <a:solidFill>
                  <a:srgbClr val="002060"/>
                </a:solidFill>
              </a:rPr>
              <a:t>MUAC &lt;230 mm</a:t>
            </a:r>
            <a:r>
              <a:rPr lang="en-GB" sz="2800" b="1" dirty="0">
                <a:solidFill>
                  <a:srgbClr val="0032EF"/>
                </a:solidFill>
              </a:rPr>
              <a:t> </a:t>
            </a:r>
            <a:r>
              <a:rPr lang="en-GB" sz="2800" dirty="0"/>
              <a:t>for pregnant and Lactating women</a:t>
            </a:r>
          </a:p>
          <a:p>
            <a:pPr marL="457200" indent="-457200">
              <a:lnSpc>
                <a:spcPct val="90000"/>
              </a:lnSpc>
              <a:buFont typeface="Wingdings" charset="2"/>
              <a:buChar char="Ø"/>
            </a:pPr>
            <a:endParaRPr lang="en-GB" sz="2800" dirty="0"/>
          </a:p>
          <a:p>
            <a:pPr marL="457200" indent="-457200">
              <a:lnSpc>
                <a:spcPct val="90000"/>
              </a:lnSpc>
              <a:buFont typeface="Wingdings" charset="2"/>
              <a:buChar char="Ø"/>
            </a:pPr>
            <a:r>
              <a:rPr lang="en-GB" sz="2800" dirty="0"/>
              <a:t>Note: A lactating woman with a malnourished infant (&lt; 6 months) should receive complementary feeding while her infant is enrolled in nutritional programmes</a:t>
            </a: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F121DC35-7FDD-4792-8036-0BEEE1555289}" type="slidenum">
              <a:rPr lang="fr-CH" smtClean="0"/>
              <a:t>22</a:t>
            </a:fld>
            <a:endParaRPr lang="fr-CH"/>
          </a:p>
        </p:txBody>
      </p:sp>
    </p:spTree>
    <p:extLst>
      <p:ext uri="{BB962C8B-B14F-4D97-AF65-F5344CB8AC3E}">
        <p14:creationId xmlns:p14="http://schemas.microsoft.com/office/powerpoint/2010/main" val="2254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45350" y="69409"/>
            <a:ext cx="8202488" cy="93552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u="sng" dirty="0">
                <a:latin typeface="+mn-lt"/>
              </a:rPr>
              <a:t>Infants under 6 months</a:t>
            </a:r>
          </a:p>
        </p:txBody>
      </p:sp>
      <p:sp>
        <p:nvSpPr>
          <p:cNvPr id="3" name="Rectangle 2"/>
          <p:cNvSpPr/>
          <p:nvPr/>
        </p:nvSpPr>
        <p:spPr>
          <a:xfrm>
            <a:off x="1943476" y="1889135"/>
            <a:ext cx="9410323" cy="3724096"/>
          </a:xfrm>
          <a:prstGeom prst="rect">
            <a:avLst/>
          </a:prstGeom>
        </p:spPr>
        <p:txBody>
          <a:bodyPr wrap="square">
            <a:spAutoFit/>
          </a:bodyPr>
          <a:lstStyle/>
          <a:p>
            <a:pPr marL="457200" lvl="0" indent="-457200">
              <a:buClr>
                <a:srgbClr val="777777"/>
              </a:buClr>
              <a:buFont typeface="Wingdings" charset="2"/>
              <a:buChar char="Ø"/>
            </a:pPr>
            <a:r>
              <a:rPr lang="en-GB" sz="2800" dirty="0"/>
              <a:t>We speak of </a:t>
            </a:r>
            <a:r>
              <a:rPr lang="en-GB" sz="2800" dirty="0">
                <a:solidFill>
                  <a:srgbClr val="0070C0"/>
                </a:solidFill>
              </a:rPr>
              <a:t>“</a:t>
            </a:r>
            <a:r>
              <a:rPr lang="en-GB" sz="2800" b="1" dirty="0">
                <a:solidFill>
                  <a:srgbClr val="0032EF"/>
                </a:solidFill>
              </a:rPr>
              <a:t>nutritionally vulnerable</a:t>
            </a:r>
            <a:r>
              <a:rPr lang="en-GB" sz="2800" dirty="0">
                <a:solidFill>
                  <a:srgbClr val="0070C0"/>
                </a:solidFill>
              </a:rPr>
              <a:t>”</a:t>
            </a:r>
          </a:p>
          <a:p>
            <a:pPr marL="457200" lvl="0" indent="-457200">
              <a:buClr>
                <a:srgbClr val="777777"/>
              </a:buClr>
              <a:buFont typeface="Wingdings" charset="2"/>
              <a:buChar char="Ø"/>
            </a:pPr>
            <a:endParaRPr lang="en-GB" sz="2800" dirty="0"/>
          </a:p>
          <a:p>
            <a:pPr marL="457200" lvl="0" indent="-457200">
              <a:buClr>
                <a:srgbClr val="777777"/>
              </a:buClr>
              <a:buFont typeface="Wingdings" charset="2"/>
              <a:buChar char="Ø"/>
            </a:pPr>
            <a:r>
              <a:rPr lang="en-GB" sz="2800" dirty="0"/>
              <a:t>Weight for age</a:t>
            </a:r>
          </a:p>
          <a:p>
            <a:pPr marL="457200" lvl="0" indent="-457200">
              <a:buClr>
                <a:srgbClr val="777777"/>
              </a:buClr>
              <a:buFont typeface="Wingdings" charset="2"/>
              <a:buChar char="Ø"/>
            </a:pPr>
            <a:r>
              <a:rPr lang="en-GB" sz="2800" dirty="0"/>
              <a:t>Bilateral oedema</a:t>
            </a:r>
          </a:p>
          <a:p>
            <a:pPr marL="457200" lvl="0" indent="-457200">
              <a:buClr>
                <a:srgbClr val="777777"/>
              </a:buClr>
              <a:buFont typeface="Wingdings" charset="2"/>
              <a:buChar char="Ø"/>
            </a:pPr>
            <a:r>
              <a:rPr lang="en-GB" sz="2800" dirty="0"/>
              <a:t>MUAC </a:t>
            </a:r>
          </a:p>
          <a:p>
            <a:pPr marL="285750" lvl="0" indent="-285750">
              <a:buClr>
                <a:srgbClr val="777777"/>
              </a:buClr>
              <a:buFont typeface="Wingdings" panose="05000000000000000000" pitchFamily="2" charset="2"/>
              <a:buChar char="Ø"/>
            </a:pPr>
            <a:endParaRPr lang="en-GB" sz="2400" dirty="0"/>
          </a:p>
          <a:p>
            <a:pPr marL="285750" lvl="0" indent="-285750">
              <a:buClr>
                <a:srgbClr val="777777"/>
              </a:buClr>
              <a:buFont typeface="Wingdings" panose="05000000000000000000" pitchFamily="2" charset="2"/>
              <a:buChar char="Ø"/>
            </a:pPr>
            <a:r>
              <a:rPr lang="en-GB" sz="2400" dirty="0"/>
              <a:t>Admission criteria for treatment are different, can include assessment of weight gain over time and assessment of breastfeeding. </a:t>
            </a:r>
          </a:p>
          <a:p>
            <a:pPr marL="285750" lvl="0" indent="-285750">
              <a:buClr>
                <a:srgbClr val="777777"/>
              </a:buClr>
              <a:buFont typeface="Wingdings" panose="05000000000000000000" pitchFamily="2" charset="2"/>
              <a:buChar char="Ø"/>
            </a:pPr>
            <a:r>
              <a:rPr lang="en-GB" sz="2400" dirty="0"/>
              <a:t>Treatment differs significantly also</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23</a:t>
            </a:fld>
            <a:endParaRPr lang="fr-CH"/>
          </a:p>
        </p:txBody>
      </p:sp>
    </p:spTree>
    <p:extLst>
      <p:ext uri="{BB962C8B-B14F-4D97-AF65-F5344CB8AC3E}">
        <p14:creationId xmlns:p14="http://schemas.microsoft.com/office/powerpoint/2010/main" val="334620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994756" y="-193141"/>
            <a:ext cx="8202488" cy="114300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u="sng" dirty="0">
                <a:latin typeface="+mn-lt"/>
              </a:rPr>
              <a:t>Adolescents and adults</a:t>
            </a:r>
          </a:p>
        </p:txBody>
      </p:sp>
      <p:sp>
        <p:nvSpPr>
          <p:cNvPr id="2" name="Rectangle 1"/>
          <p:cNvSpPr/>
          <p:nvPr/>
        </p:nvSpPr>
        <p:spPr>
          <a:xfrm>
            <a:off x="1454588" y="1384651"/>
            <a:ext cx="10252137" cy="4579715"/>
          </a:xfrm>
          <a:prstGeom prst="rect">
            <a:avLst/>
          </a:prstGeom>
        </p:spPr>
        <p:txBody>
          <a:bodyPr wrap="square">
            <a:spAutoFit/>
          </a:bodyPr>
          <a:lstStyle/>
          <a:p>
            <a:pPr marL="457200" indent="-457200">
              <a:lnSpc>
                <a:spcPct val="90000"/>
              </a:lnSpc>
              <a:buFont typeface="Wingdings" charset="2"/>
              <a:buChar char="Ø"/>
            </a:pPr>
            <a:r>
              <a:rPr lang="en-GB" sz="2800" dirty="0"/>
              <a:t>BMI (body mass index) is used, with specific cut-off depending on age</a:t>
            </a:r>
          </a:p>
          <a:p>
            <a:pPr lvl="0">
              <a:lnSpc>
                <a:spcPct val="90000"/>
              </a:lnSpc>
            </a:pPr>
            <a:r>
              <a:rPr lang="en-GB" dirty="0"/>
              <a:t>	                           </a:t>
            </a:r>
          </a:p>
          <a:p>
            <a:pPr lvl="0">
              <a:lnSpc>
                <a:spcPct val="90000"/>
              </a:lnSpc>
            </a:pPr>
            <a:r>
              <a:rPr lang="en-GB" dirty="0"/>
              <a:t>		            				           </a:t>
            </a:r>
            <a:r>
              <a:rPr lang="en-GB" b="1" dirty="0">
                <a:solidFill>
                  <a:srgbClr val="0032EF"/>
                </a:solidFill>
              </a:rPr>
              <a:t>Weight (kg)</a:t>
            </a:r>
          </a:p>
          <a:p>
            <a:pPr lvl="0"/>
            <a:r>
              <a:rPr lang="en-GB" b="1" dirty="0">
                <a:solidFill>
                  <a:srgbClr val="0032EF"/>
                </a:solidFill>
              </a:rPr>
              <a:t>	 				BMI (kg/ m</a:t>
            </a:r>
            <a:r>
              <a:rPr lang="en-GB" b="1" baseline="30000" dirty="0">
                <a:solidFill>
                  <a:srgbClr val="0032EF"/>
                </a:solidFill>
              </a:rPr>
              <a:t>2</a:t>
            </a:r>
            <a:r>
              <a:rPr lang="en-GB" b="1" dirty="0">
                <a:solidFill>
                  <a:srgbClr val="0032EF"/>
                </a:solidFill>
              </a:rPr>
              <a:t>) = ---------------  			</a:t>
            </a:r>
          </a:p>
          <a:p>
            <a:pPr lvl="0"/>
            <a:r>
              <a:rPr lang="en-GB" b="1" i="1" dirty="0">
                <a:solidFill>
                  <a:srgbClr val="0032EF"/>
                </a:solidFill>
              </a:rPr>
              <a:t>	                            				           </a:t>
            </a:r>
            <a:r>
              <a:rPr lang="en-GB" b="1" dirty="0">
                <a:solidFill>
                  <a:srgbClr val="0032EF"/>
                </a:solidFill>
              </a:rPr>
              <a:t>Height (m</a:t>
            </a:r>
            <a:r>
              <a:rPr lang="en-GB" b="1" baseline="30000" dirty="0">
                <a:solidFill>
                  <a:srgbClr val="0032EF"/>
                </a:solidFill>
              </a:rPr>
              <a:t>2</a:t>
            </a:r>
            <a:r>
              <a:rPr lang="en-GB" b="1" dirty="0">
                <a:solidFill>
                  <a:srgbClr val="0032EF"/>
                </a:solidFill>
              </a:rPr>
              <a:t>)	</a:t>
            </a:r>
          </a:p>
          <a:p>
            <a:pPr lvl="0"/>
            <a:endParaRPr lang="en-GB" dirty="0"/>
          </a:p>
          <a:p>
            <a:pPr marL="457200" indent="-457200">
              <a:lnSpc>
                <a:spcPct val="90000"/>
              </a:lnSpc>
              <a:buFont typeface="Wingdings" charset="2"/>
              <a:buChar char="Ø"/>
            </a:pPr>
            <a:r>
              <a:rPr lang="en-GB" sz="2800" dirty="0"/>
              <a:t>Nutritional oedema</a:t>
            </a:r>
          </a:p>
          <a:p>
            <a:pPr marL="457200" indent="-457200">
              <a:lnSpc>
                <a:spcPct val="90000"/>
              </a:lnSpc>
              <a:buFont typeface="Wingdings" charset="2"/>
              <a:buChar char="Ø"/>
            </a:pPr>
            <a:r>
              <a:rPr lang="en-GB" sz="2800" dirty="0"/>
              <a:t>MUAC</a:t>
            </a:r>
          </a:p>
          <a:p>
            <a:pPr marL="457200" indent="-457200">
              <a:lnSpc>
                <a:spcPct val="90000"/>
              </a:lnSpc>
              <a:buFont typeface="Wingdings" charset="2"/>
              <a:buChar char="Ø"/>
            </a:pPr>
            <a:r>
              <a:rPr lang="en-GB" sz="2800" dirty="0"/>
              <a:t>Low weight for age (WAZ) and Low weight for height (WHZ)</a:t>
            </a:r>
          </a:p>
          <a:p>
            <a:pPr>
              <a:lnSpc>
                <a:spcPct val="90000"/>
              </a:lnSpc>
            </a:pPr>
            <a:endParaRPr lang="en-GB" sz="3200" dirty="0"/>
          </a:p>
          <a:p>
            <a:pPr algn="ctr">
              <a:lnSpc>
                <a:spcPct val="90000"/>
              </a:lnSpc>
            </a:pPr>
            <a:r>
              <a:rPr lang="en-GB" sz="2800" b="1" dirty="0">
                <a:solidFill>
                  <a:srgbClr val="0032EF"/>
                </a:solidFill>
              </a:rPr>
              <a:t>Corrections must be made for particular cases</a:t>
            </a:r>
            <a:r>
              <a:rPr lang="en-GB" sz="2800" dirty="0">
                <a:solidFill>
                  <a:srgbClr val="0032EF"/>
                </a:solidFill>
              </a:rPr>
              <a:t> </a:t>
            </a:r>
            <a:r>
              <a:rPr lang="en-GB" sz="2800" dirty="0"/>
              <a:t>such as </a:t>
            </a:r>
          </a:p>
          <a:p>
            <a:pPr algn="ctr">
              <a:lnSpc>
                <a:spcPct val="90000"/>
              </a:lnSpc>
            </a:pPr>
            <a:r>
              <a:rPr lang="en-GB" sz="2800" dirty="0"/>
              <a:t>elderly unable to stand upright and amputees </a:t>
            </a: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 2019</a:t>
            </a:r>
          </a:p>
        </p:txBody>
      </p:sp>
      <p:sp>
        <p:nvSpPr>
          <p:cNvPr id="3" name="Slide Number Placeholder 2"/>
          <p:cNvSpPr>
            <a:spLocks noGrp="1"/>
          </p:cNvSpPr>
          <p:nvPr>
            <p:ph type="sldNum" sz="quarter" idx="12"/>
          </p:nvPr>
        </p:nvSpPr>
        <p:spPr/>
        <p:txBody>
          <a:bodyPr/>
          <a:lstStyle/>
          <a:p>
            <a:fld id="{F121DC35-7FDD-4792-8036-0BEEE1555289}" type="slidenum">
              <a:rPr lang="fr-CH" smtClean="0"/>
              <a:t>24</a:t>
            </a:fld>
            <a:endParaRPr lang="fr-CH"/>
          </a:p>
        </p:txBody>
      </p:sp>
    </p:spTree>
    <p:extLst>
      <p:ext uri="{BB962C8B-B14F-4D97-AF65-F5344CB8AC3E}">
        <p14:creationId xmlns:p14="http://schemas.microsoft.com/office/powerpoint/2010/main" val="239163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2043273" y="233725"/>
            <a:ext cx="8496944" cy="121582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u="sng" dirty="0">
                <a:latin typeface="+mn-lt"/>
              </a:rPr>
              <a:t>You know now how to measure malnutrition in </a:t>
            </a:r>
            <a:r>
              <a:rPr lang="en-GB" sz="4400" b="1" u="sng" dirty="0">
                <a:latin typeface="+mn-lt"/>
              </a:rPr>
              <a:t>individuals</a:t>
            </a:r>
            <a:r>
              <a:rPr lang="en-GB" sz="4400" u="sng" dirty="0">
                <a:latin typeface="+mn-lt"/>
              </a:rPr>
              <a:t> </a:t>
            </a:r>
          </a:p>
        </p:txBody>
      </p:sp>
      <p:sp>
        <p:nvSpPr>
          <p:cNvPr id="3" name="Rectangle 2"/>
          <p:cNvSpPr/>
          <p:nvPr/>
        </p:nvSpPr>
        <p:spPr>
          <a:xfrm>
            <a:off x="2728018" y="2009497"/>
            <a:ext cx="7438665" cy="954107"/>
          </a:xfrm>
          <a:prstGeom prst="rect">
            <a:avLst/>
          </a:prstGeom>
        </p:spPr>
        <p:txBody>
          <a:bodyPr wrap="square">
            <a:spAutoFit/>
          </a:bodyPr>
          <a:lstStyle/>
          <a:p>
            <a:r>
              <a:rPr lang="en-GB" sz="2800" dirty="0"/>
              <a:t>How do we obtain information </a:t>
            </a:r>
            <a:r>
              <a:rPr lang="en-GB" sz="2800" dirty="0">
                <a:solidFill>
                  <a:srgbClr val="0032EF"/>
                </a:solidFill>
              </a:rPr>
              <a:t>about the scale of malnutrition in a </a:t>
            </a:r>
            <a:r>
              <a:rPr lang="en-GB" sz="2800" b="1" dirty="0">
                <a:solidFill>
                  <a:srgbClr val="0032EF"/>
                </a:solidFill>
              </a:rPr>
              <a:t>population</a:t>
            </a:r>
            <a:r>
              <a:rPr lang="en-GB" sz="2800" dirty="0">
                <a:solidFill>
                  <a:srgbClr val="0032EF"/>
                </a:solidFill>
              </a:rPr>
              <a:t>? </a:t>
            </a:r>
          </a:p>
        </p:txBody>
      </p:sp>
      <p:pic>
        <p:nvPicPr>
          <p:cNvPr id="15" name="Picture 6" descr="C:\Users\niederbergern\Desktop\4 HELP course\2016 HELP Nicole\Captures\famil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050" y="3504203"/>
            <a:ext cx="1512168" cy="29289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niederbergern\Desktop\4 HELP course\2016 HELP Nicole\Captures\Famille comp wasting.PNG"/>
          <p:cNvPicPr>
            <a:picLocks noChangeAspect="1" noChangeArrowheads="1"/>
          </p:cNvPicPr>
          <p:nvPr/>
        </p:nvPicPr>
        <p:blipFill rotWithShape="1">
          <a:blip r:embed="rId4">
            <a:extLst>
              <a:ext uri="{28A0092B-C50C-407E-A947-70E740481C1C}">
                <a14:useLocalDpi xmlns:a14="http://schemas.microsoft.com/office/drawing/2010/main" val="0"/>
              </a:ext>
            </a:extLst>
          </a:blip>
          <a:srcRect t="32484"/>
          <a:stretch/>
        </p:blipFill>
        <p:spPr bwMode="auto">
          <a:xfrm>
            <a:off x="2080716" y="4270886"/>
            <a:ext cx="1769052" cy="15711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niederbergern\Desktop\4 HELP course\2016 HELP Nicole\Captures\Famille comp stunting.PNG"/>
          <p:cNvPicPr>
            <a:picLocks noChangeAspect="1" noChangeArrowheads="1"/>
          </p:cNvPicPr>
          <p:nvPr/>
        </p:nvPicPr>
        <p:blipFill rotWithShape="1">
          <a:blip r:embed="rId5">
            <a:extLst>
              <a:ext uri="{28A0092B-C50C-407E-A947-70E740481C1C}">
                <a14:useLocalDpi xmlns:a14="http://schemas.microsoft.com/office/drawing/2010/main" val="0"/>
              </a:ext>
            </a:extLst>
          </a:blip>
          <a:srcRect t="27852" r="3542"/>
          <a:stretch/>
        </p:blipFill>
        <p:spPr bwMode="auto">
          <a:xfrm>
            <a:off x="7309974" y="3950220"/>
            <a:ext cx="2436494" cy="20368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niederbergern\Desktop\4 HELP course\2016 HELP Nicole\Captures\famille individu ro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4767" y="3918704"/>
            <a:ext cx="595208" cy="22776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niederbergern\Desktop\4 HELP course\2016 HELP Nicole\Captures\famille individu rose.png"/>
          <p:cNvPicPr>
            <a:picLocks noChangeAspect="1" noChangeArrowheads="1"/>
          </p:cNvPicPr>
          <p:nvPr/>
        </p:nvPicPr>
        <p:blipFill rotWithShape="1">
          <a:blip r:embed="rId6">
            <a:extLst>
              <a:ext uri="{28A0092B-C50C-407E-A947-70E740481C1C}">
                <a14:useLocalDpi xmlns:a14="http://schemas.microsoft.com/office/drawing/2010/main" val="0"/>
              </a:ext>
            </a:extLst>
          </a:blip>
          <a:srcRect t="21754"/>
          <a:stretch/>
        </p:blipFill>
        <p:spPr bwMode="auto">
          <a:xfrm>
            <a:off x="3770868" y="3753831"/>
            <a:ext cx="454370" cy="21038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niederbergern\Desktop\4 HELP course\2016 HELP Nicole\Captures\famille  mam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9269" y="3753831"/>
            <a:ext cx="1395803" cy="27287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niederbergern\Desktop\4 HELP course\2016 HELP Nicole\Captures\famille individu ro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8302" y="3861662"/>
            <a:ext cx="521122" cy="19941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niederbergern\Desktop\4 HELP course\2016 HELP Nicole\Captures\famille individu rose.png"/>
          <p:cNvPicPr>
            <a:picLocks noChangeAspect="1" noChangeArrowheads="1"/>
          </p:cNvPicPr>
          <p:nvPr/>
        </p:nvPicPr>
        <p:blipFill rotWithShape="1">
          <a:blip r:embed="rId6">
            <a:extLst>
              <a:ext uri="{28A0092B-C50C-407E-A947-70E740481C1C}">
                <a14:useLocalDpi xmlns:a14="http://schemas.microsoft.com/office/drawing/2010/main" val="0"/>
              </a:ext>
            </a:extLst>
          </a:blip>
          <a:srcRect t="24183" r="10628" b="11715"/>
          <a:stretch/>
        </p:blipFill>
        <p:spPr bwMode="auto">
          <a:xfrm>
            <a:off x="6083388" y="4338143"/>
            <a:ext cx="603714" cy="18571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C:\Users\niederbergern\Desktop\4 HELP course\2016 HELP Nicole\Captures\famille individu rose.png"/>
          <p:cNvPicPr>
            <a:picLocks noChangeAspect="1" noChangeArrowheads="1"/>
          </p:cNvPicPr>
          <p:nvPr/>
        </p:nvPicPr>
        <p:blipFill rotWithShape="1">
          <a:blip r:embed="rId6">
            <a:extLst>
              <a:ext uri="{28A0092B-C50C-407E-A947-70E740481C1C}">
                <a14:useLocalDpi xmlns:a14="http://schemas.microsoft.com/office/drawing/2010/main" val="0"/>
              </a:ext>
            </a:extLst>
          </a:blip>
          <a:srcRect l="-2933" t="21328" r="-1"/>
          <a:stretch/>
        </p:blipFill>
        <p:spPr bwMode="auto">
          <a:xfrm>
            <a:off x="1451073" y="4673826"/>
            <a:ext cx="592200" cy="173201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5" name="TextBox 2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25</a:t>
            </a:fld>
            <a:endParaRPr lang="fr-CH"/>
          </a:p>
        </p:txBody>
      </p:sp>
      <p:sp>
        <p:nvSpPr>
          <p:cNvPr id="4" name="TextBox 3"/>
          <p:cNvSpPr txBox="1"/>
          <p:nvPr/>
        </p:nvSpPr>
        <p:spPr>
          <a:xfrm>
            <a:off x="1226838" y="1861357"/>
            <a:ext cx="1040670" cy="1200329"/>
          </a:xfrm>
          <a:prstGeom prst="rect">
            <a:avLst/>
          </a:prstGeom>
          <a:noFill/>
        </p:spPr>
        <p:txBody>
          <a:bodyPr wrap="none" rtlCol="0">
            <a:spAutoFit/>
          </a:bodyPr>
          <a:lstStyle/>
          <a:p>
            <a:r>
              <a:rPr lang="en-GB" sz="7200" b="1" dirty="0">
                <a:solidFill>
                  <a:srgbClr val="FF0000"/>
                </a:solidFill>
              </a:rPr>
              <a:t>??</a:t>
            </a:r>
          </a:p>
        </p:txBody>
      </p:sp>
    </p:spTree>
    <p:extLst>
      <p:ext uri="{BB962C8B-B14F-4D97-AF65-F5344CB8AC3E}">
        <p14:creationId xmlns:p14="http://schemas.microsoft.com/office/powerpoint/2010/main" val="327324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1715835" y="308125"/>
            <a:ext cx="7849270" cy="2404120"/>
          </a:xfrm>
        </p:spPr>
        <p:txBody>
          <a:bodyPr>
            <a:normAutofit/>
          </a:bodyPr>
          <a:lstStyle/>
          <a:p>
            <a:r>
              <a:rPr lang="en-GB" u="sng" dirty="0">
                <a:latin typeface="+mn-lt"/>
              </a:rPr>
              <a:t>Prevalence at a moment </a:t>
            </a:r>
            <a:r>
              <a:rPr lang="en-GB" u="sng">
                <a:latin typeface="+mn-lt"/>
              </a:rPr>
              <a:t>in time is </a:t>
            </a:r>
            <a:r>
              <a:rPr lang="en-GB" u="sng" dirty="0">
                <a:latin typeface="+mn-lt"/>
              </a:rPr>
              <a:t>a snapshot of the situation</a:t>
            </a:r>
            <a:br>
              <a:rPr lang="en-GB" dirty="0"/>
            </a:br>
            <a:endParaRPr lang="en-US" dirty="0"/>
          </a:p>
        </p:txBody>
      </p:sp>
      <p:pic>
        <p:nvPicPr>
          <p:cNvPr id="1022981" name="Picture 5" descr="MCj0441336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82200" y="308125"/>
            <a:ext cx="2122552" cy="2122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2979" name="Rectangle 3"/>
          <p:cNvSpPr>
            <a:spLocks noGrp="1" noChangeArrowheads="1"/>
          </p:cNvSpPr>
          <p:nvPr>
            <p:ph type="body" sz="half" idx="4294967295"/>
          </p:nvPr>
        </p:nvSpPr>
        <p:spPr>
          <a:xfrm>
            <a:off x="1910281" y="2736776"/>
            <a:ext cx="8650288" cy="3024188"/>
          </a:xfrm>
        </p:spPr>
        <p:txBody>
          <a:bodyPr>
            <a:noAutofit/>
          </a:bodyPr>
          <a:lstStyle/>
          <a:p>
            <a:pPr>
              <a:buFont typeface="Wingdings" charset="2"/>
              <a:buChar char="Ø"/>
            </a:pPr>
            <a:r>
              <a:rPr lang="en-GB" sz="3200" dirty="0"/>
              <a:t>Further information is missing</a:t>
            </a:r>
          </a:p>
          <a:p>
            <a:pPr lvl="1"/>
            <a:r>
              <a:rPr lang="en-GB" sz="2800" dirty="0"/>
              <a:t>Trends over time: How does malnutrition evolve?</a:t>
            </a:r>
          </a:p>
          <a:p>
            <a:pPr lvl="1"/>
            <a:r>
              <a:rPr lang="en-GB" sz="2800" dirty="0"/>
              <a:t>Is this current prevalence ‘normal’, e.g. occurs each year at this time of the year or is it exceptional?</a:t>
            </a:r>
          </a:p>
          <a:p>
            <a:pPr marL="0" indent="0">
              <a:buNone/>
            </a:pPr>
            <a:r>
              <a:rPr lang="en-GB" sz="3200" dirty="0">
                <a:solidFill>
                  <a:srgbClr val="FFFF00"/>
                </a:solidFill>
                <a:latin typeface="Calibri" panose="020F0502020204030204" pitchFamily="34" charset="0"/>
              </a:rPr>
              <a:t>	</a:t>
            </a:r>
            <a:endParaRPr lang="en-US" sz="3200" dirty="0">
              <a:solidFill>
                <a:srgbClr val="FFFF00"/>
              </a:solidFill>
              <a:latin typeface="Calibri" panose="020F0502020204030204" pitchFamily="34" charset="0"/>
            </a:endParaRP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26</a:t>
            </a:fld>
            <a:endParaRPr lang="fr-CH"/>
          </a:p>
        </p:txBody>
      </p:sp>
    </p:spTree>
    <p:extLst>
      <p:ext uri="{BB962C8B-B14F-4D97-AF65-F5344CB8AC3E}">
        <p14:creationId xmlns:p14="http://schemas.microsoft.com/office/powerpoint/2010/main" val="3286340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924828" y="1130182"/>
            <a:ext cx="8100205" cy="4752528"/>
          </a:xfrm>
          <a:solidFill>
            <a:schemeClr val="accent1">
              <a:lumMod val="20000"/>
              <a:lumOff val="80000"/>
            </a:schemeClr>
          </a:solidFill>
        </p:spPr>
        <p:txBody>
          <a:bodyPr>
            <a:noAutofit/>
          </a:bodyPr>
          <a:lstStyle/>
          <a:p>
            <a:pPr eaLnBrk="1" hangingPunct="1"/>
            <a:r>
              <a:rPr lang="en-US" sz="3200" dirty="0"/>
              <a:t>Ad-hoc screening </a:t>
            </a:r>
          </a:p>
          <a:p>
            <a:pPr eaLnBrk="1" hangingPunct="1"/>
            <a:r>
              <a:rPr lang="en-US" sz="3200" dirty="0"/>
              <a:t>Rapid Assessments</a:t>
            </a:r>
          </a:p>
          <a:p>
            <a:pPr eaLnBrk="1" hangingPunct="1"/>
            <a:r>
              <a:rPr lang="en-US" sz="3200" dirty="0"/>
              <a:t>Nutritional surveys</a:t>
            </a:r>
          </a:p>
          <a:p>
            <a:pPr eaLnBrk="1" hangingPunct="1"/>
            <a:r>
              <a:rPr lang="en-US" sz="3200" dirty="0"/>
              <a:t>Surveillance systems (sentinel)</a:t>
            </a:r>
          </a:p>
          <a:p>
            <a:pPr eaLnBrk="1" hangingPunct="1"/>
            <a:r>
              <a:rPr lang="en-US" sz="3200" dirty="0"/>
              <a:t>Existing health </a:t>
            </a:r>
            <a:r>
              <a:rPr lang="en-US" sz="3200" dirty="0" err="1"/>
              <a:t>centres</a:t>
            </a:r>
            <a:endParaRPr lang="en-US" sz="3200" dirty="0"/>
          </a:p>
          <a:p>
            <a:pPr eaLnBrk="1" hangingPunct="1"/>
            <a:r>
              <a:rPr lang="en-US" sz="3200" dirty="0"/>
              <a:t>Routine growth monitoring</a:t>
            </a:r>
          </a:p>
          <a:p>
            <a:pPr eaLnBrk="1" hangingPunct="1"/>
            <a:r>
              <a:rPr lang="en-US" sz="3200" dirty="0"/>
              <a:t>Admission data of feeding </a:t>
            </a:r>
            <a:r>
              <a:rPr lang="en-US" sz="3200" dirty="0" err="1"/>
              <a:t>programmes</a:t>
            </a:r>
            <a:endParaRPr lang="en-US" sz="3200" dirty="0"/>
          </a:p>
          <a:p>
            <a:pPr eaLnBrk="1" hangingPunct="1"/>
            <a:r>
              <a:rPr lang="en-US" sz="3200" dirty="0"/>
              <a:t>Etc.</a:t>
            </a:r>
          </a:p>
        </p:txBody>
      </p:sp>
      <p:pic>
        <p:nvPicPr>
          <p:cNvPr id="460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208" y="404664"/>
            <a:ext cx="2465860" cy="363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5" name="TextBox 4"/>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 2019</a:t>
            </a:r>
          </a:p>
        </p:txBody>
      </p:sp>
      <p:sp>
        <p:nvSpPr>
          <p:cNvPr id="2" name="Slide Number Placeholder 1"/>
          <p:cNvSpPr>
            <a:spLocks noGrp="1"/>
          </p:cNvSpPr>
          <p:nvPr>
            <p:ph type="sldNum" sz="quarter" idx="12"/>
          </p:nvPr>
        </p:nvSpPr>
        <p:spPr/>
        <p:txBody>
          <a:bodyPr/>
          <a:lstStyle/>
          <a:p>
            <a:fld id="{F121DC35-7FDD-4792-8036-0BEEE1555289}" type="slidenum">
              <a:rPr lang="fr-CH" smtClean="0"/>
              <a:t>27</a:t>
            </a:fld>
            <a:endParaRPr lang="fr-CH"/>
          </a:p>
        </p:txBody>
      </p:sp>
    </p:spTree>
    <p:extLst>
      <p:ext uri="{BB962C8B-B14F-4D97-AF65-F5344CB8AC3E}">
        <p14:creationId xmlns:p14="http://schemas.microsoft.com/office/powerpoint/2010/main" val="339351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8692" y="369302"/>
            <a:ext cx="8640960" cy="1396008"/>
          </a:xfrm>
        </p:spPr>
        <p:txBody>
          <a:bodyPr>
            <a:normAutofit fontScale="90000"/>
          </a:bodyPr>
          <a:lstStyle/>
          <a:p>
            <a:r>
              <a:rPr lang="en-US" u="sng" dirty="0">
                <a:latin typeface="+mn-lt"/>
              </a:rPr>
              <a:t>We can then match this prevalence data with standards and other factors</a:t>
            </a:r>
          </a:p>
        </p:txBody>
      </p:sp>
      <p:graphicFrame>
        <p:nvGraphicFramePr>
          <p:cNvPr id="4" name="Content Placeholder 3"/>
          <p:cNvGraphicFramePr>
            <a:graphicFrameLocks noGrp="1"/>
          </p:cNvGraphicFramePr>
          <p:nvPr>
            <p:ph idx="1"/>
            <p:extLst/>
          </p:nvPr>
        </p:nvGraphicFramePr>
        <p:xfrm>
          <a:off x="2711624" y="2420888"/>
          <a:ext cx="7328386" cy="3923633"/>
        </p:xfrm>
        <a:graphic>
          <a:graphicData uri="http://schemas.openxmlformats.org/drawingml/2006/table">
            <a:tbl>
              <a:tblPr/>
              <a:tblGrid>
                <a:gridCol w="3664193">
                  <a:extLst>
                    <a:ext uri="{9D8B030D-6E8A-4147-A177-3AD203B41FA5}">
                      <a16:colId xmlns:a16="http://schemas.microsoft.com/office/drawing/2014/main" val="20000"/>
                    </a:ext>
                  </a:extLst>
                </a:gridCol>
                <a:gridCol w="3664193">
                  <a:extLst>
                    <a:ext uri="{9D8B030D-6E8A-4147-A177-3AD203B41FA5}">
                      <a16:colId xmlns:a16="http://schemas.microsoft.com/office/drawing/2014/main" val="20001"/>
                    </a:ext>
                  </a:extLst>
                </a:gridCol>
              </a:tblGrid>
              <a:tr h="57606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panose="020B0604020202020204" pitchFamily="34" charset="0"/>
                        </a:rPr>
                        <a:t>Acute Malnutrition level</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panose="020B0604020202020204" pitchFamily="34" charset="0"/>
                        </a:rPr>
                        <a:t>Nutrition classifcation</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62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rPr>
                        <a:t>&lt;5%</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rPr>
                        <a:t>Acceptable</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83750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rPr>
                        <a:t>5 - 9%</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rPr>
                        <a:t>Situation is of concern</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8362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rPr>
                        <a:t>10 – 14%</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rPr>
                        <a:t>Serious</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00"/>
                    </a:solidFill>
                  </a:tcPr>
                </a:tc>
                <a:extLst>
                  <a:ext uri="{0D108BD9-81ED-4DB2-BD59-A6C34878D82A}">
                    <a16:rowId xmlns:a16="http://schemas.microsoft.com/office/drawing/2014/main" val="10003"/>
                  </a:ext>
                </a:extLst>
              </a:tr>
              <a:tr h="83750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French Script MT" panose="03020402040607040605" pitchFamily="66" charset="0"/>
                        </a:rPr>
                        <a:t>≥ </a:t>
                      </a:r>
                      <a:r>
                        <a:rPr kumimoji="0" lang="en-US" sz="2400" b="0" i="0" u="none" strike="noStrike" cap="none" normalizeH="0" baseline="0" dirty="0">
                          <a:ln>
                            <a:noFill/>
                          </a:ln>
                          <a:solidFill>
                            <a:schemeClr val="bg1"/>
                          </a:solidFill>
                          <a:effectLst/>
                          <a:latin typeface="Arial" panose="020B0604020202020204" pitchFamily="34" charset="0"/>
                        </a:rPr>
                        <a:t>15%</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rPr>
                        <a:t>Critical</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bl>
          </a:graphicData>
        </a:graphic>
      </p:graphicFrame>
      <p:sp>
        <p:nvSpPr>
          <p:cNvPr id="5" name="Rectangle 4"/>
          <p:cNvSpPr/>
          <p:nvPr/>
        </p:nvSpPr>
        <p:spPr>
          <a:xfrm rot="20568458">
            <a:off x="1794484" y="2196465"/>
            <a:ext cx="1736374" cy="369332"/>
          </a:xfrm>
          <a:prstGeom prst="rect">
            <a:avLst/>
          </a:prstGeom>
          <a:solidFill>
            <a:srgbClr val="FFFF00"/>
          </a:solidFill>
        </p:spPr>
        <p:txBody>
          <a:bodyPr wrap="none" lIns="91440" tIns="45720" rIns="91440" bIns="45720">
            <a:spAutoFit/>
          </a:bodyPr>
          <a:lstStyle/>
          <a:p>
            <a:pPr algn="ctr"/>
            <a:r>
              <a:rPr lang="en-US" dirty="0">
                <a:ln w="0"/>
                <a:gradFill>
                  <a:gsLst>
                    <a:gs pos="21000">
                      <a:srgbClr val="53575C"/>
                    </a:gs>
                    <a:gs pos="88000">
                      <a:srgbClr val="C5C7CA"/>
                    </a:gs>
                  </a:gsLst>
                  <a:lin ang="5400000"/>
                </a:gradFill>
                <a:latin typeface="Arial" panose="020B0604020202020204" pitchFamily="34" charset="0"/>
              </a:rPr>
              <a:t>SAM and MAM</a:t>
            </a:r>
            <a:endParaRPr lang="en-GB" dirty="0">
              <a:ln w="0"/>
              <a:gradFill>
                <a:gsLst>
                  <a:gs pos="21000">
                    <a:srgbClr val="53575C"/>
                  </a:gs>
                  <a:gs pos="88000">
                    <a:srgbClr val="C5C7CA"/>
                  </a:gs>
                </a:gsLst>
                <a:lin ang="5400000"/>
              </a:gradFill>
            </a:endParaRPr>
          </a:p>
        </p:txBody>
      </p:sp>
      <p:sp>
        <p:nvSpPr>
          <p:cNvPr id="6" name="TextBox 4"/>
          <p:cNvSpPr txBox="1">
            <a:spLocks noChangeArrowheads="1"/>
          </p:cNvSpPr>
          <p:nvPr/>
        </p:nvSpPr>
        <p:spPr bwMode="auto">
          <a:xfrm>
            <a:off x="2659499" y="2996952"/>
            <a:ext cx="7449427" cy="3416320"/>
          </a:xfrm>
          <a:prstGeom prst="rect">
            <a:avLst/>
          </a:prstGeom>
          <a:solidFill>
            <a:schemeClr val="accent5">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sz="2400" dirty="0">
                <a:latin typeface="Calibri" panose="020F0502020204030204" pitchFamily="34" charset="0"/>
              </a:rPr>
              <a:t>Aggravating Factors:</a:t>
            </a:r>
          </a:p>
          <a:p>
            <a:pPr eaLnBrk="1" hangingPunct="1">
              <a:spcBef>
                <a:spcPct val="0"/>
              </a:spcBef>
              <a:defRPr/>
            </a:pPr>
            <a:r>
              <a:rPr lang="en-GB" sz="2400" dirty="0">
                <a:latin typeface="Calibri" panose="020F0502020204030204" pitchFamily="34" charset="0"/>
              </a:rPr>
              <a:t>SAM &lt;5yrs: &gt;5%</a:t>
            </a:r>
          </a:p>
          <a:p>
            <a:pPr eaLnBrk="1" hangingPunct="1">
              <a:spcBef>
                <a:spcPct val="0"/>
              </a:spcBef>
              <a:defRPr/>
            </a:pPr>
            <a:r>
              <a:rPr lang="en-GB" sz="2400" dirty="0">
                <a:latin typeface="Calibri" panose="020F0502020204030204" pitchFamily="34" charset="0"/>
              </a:rPr>
              <a:t>Inadequate general food ration</a:t>
            </a:r>
          </a:p>
          <a:p>
            <a:pPr eaLnBrk="1" hangingPunct="1">
              <a:spcBef>
                <a:spcPct val="0"/>
              </a:spcBef>
              <a:defRPr/>
            </a:pPr>
            <a:r>
              <a:rPr lang="en-GB" sz="2400" dirty="0">
                <a:latin typeface="Calibri" panose="020F0502020204030204" pitchFamily="34" charset="0"/>
              </a:rPr>
              <a:t>CMR &gt; 1/10,000/day</a:t>
            </a:r>
          </a:p>
          <a:p>
            <a:pPr eaLnBrk="1" hangingPunct="1">
              <a:spcBef>
                <a:spcPct val="0"/>
              </a:spcBef>
              <a:defRPr/>
            </a:pPr>
            <a:r>
              <a:rPr lang="en-GB" sz="2400" dirty="0">
                <a:latin typeface="Calibri" panose="020F0502020204030204" pitchFamily="34" charset="0"/>
              </a:rPr>
              <a:t>Epidemic of measles or whooping cough</a:t>
            </a:r>
          </a:p>
          <a:p>
            <a:pPr eaLnBrk="1" hangingPunct="1">
              <a:spcBef>
                <a:spcPct val="0"/>
              </a:spcBef>
              <a:defRPr/>
            </a:pPr>
            <a:r>
              <a:rPr lang="en-GB" sz="2400" dirty="0">
                <a:latin typeface="Calibri" panose="020F0502020204030204" pitchFamily="34" charset="0"/>
              </a:rPr>
              <a:t>High incidence of respiratory or diarrhoeal diseases</a:t>
            </a:r>
          </a:p>
          <a:p>
            <a:pPr eaLnBrk="1" hangingPunct="1">
              <a:spcBef>
                <a:spcPct val="0"/>
              </a:spcBef>
              <a:defRPr/>
            </a:pPr>
            <a:r>
              <a:rPr lang="en-GB" sz="2400" dirty="0">
                <a:latin typeface="Calibri" panose="020F0502020204030204" pitchFamily="34" charset="0"/>
              </a:rPr>
              <a:t>High levels of food and/or economic insecurity</a:t>
            </a:r>
          </a:p>
          <a:p>
            <a:pPr eaLnBrk="1" hangingPunct="1">
              <a:spcBef>
                <a:spcPct val="0"/>
              </a:spcBef>
              <a:defRPr/>
            </a:pPr>
            <a:r>
              <a:rPr lang="en-GB" sz="2400" dirty="0">
                <a:latin typeface="Calibri" panose="020F0502020204030204" pitchFamily="34" charset="0"/>
              </a:rPr>
              <a:t>High levels of chronic malnutrition or micronutrient deficiencies</a:t>
            </a:r>
            <a:endParaRPr lang="en-US" sz="2400" dirty="0">
              <a:latin typeface="Calibri" panose="020F0502020204030204" pitchFamily="34" charset="0"/>
            </a:endParaRP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 2019</a:t>
            </a:r>
          </a:p>
        </p:txBody>
      </p:sp>
      <p:sp>
        <p:nvSpPr>
          <p:cNvPr id="3" name="Slide Number Placeholder 2"/>
          <p:cNvSpPr>
            <a:spLocks noGrp="1"/>
          </p:cNvSpPr>
          <p:nvPr>
            <p:ph type="sldNum" sz="quarter" idx="12"/>
          </p:nvPr>
        </p:nvSpPr>
        <p:spPr/>
        <p:txBody>
          <a:bodyPr/>
          <a:lstStyle/>
          <a:p>
            <a:fld id="{F121DC35-7FDD-4792-8036-0BEEE1555289}" type="slidenum">
              <a:rPr lang="fr-CH" smtClean="0"/>
              <a:t>28</a:t>
            </a:fld>
            <a:endParaRPr lang="fr-CH"/>
          </a:p>
        </p:txBody>
      </p:sp>
    </p:spTree>
    <p:extLst>
      <p:ext uri="{BB962C8B-B14F-4D97-AF65-F5344CB8AC3E}">
        <p14:creationId xmlns:p14="http://schemas.microsoft.com/office/powerpoint/2010/main" val="4078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0"/>
            <a:ext cx="10515600" cy="1325563"/>
          </a:xfrm>
        </p:spPr>
        <p:txBody>
          <a:bodyPr>
            <a:normAutofit/>
          </a:bodyPr>
          <a:lstStyle/>
          <a:p>
            <a:r>
              <a:rPr lang="fr-CH" u="sng" dirty="0">
                <a:latin typeface="+mn-lt"/>
              </a:rPr>
              <a:t>Common </a:t>
            </a:r>
            <a:r>
              <a:rPr lang="fr-CH" u="sng" dirty="0" err="1">
                <a:latin typeface="+mn-lt"/>
              </a:rPr>
              <a:t>indicators</a:t>
            </a:r>
            <a:r>
              <a:rPr lang="fr-CH" u="sng" dirty="0">
                <a:latin typeface="+mn-lt"/>
              </a:rPr>
              <a:t> </a:t>
            </a:r>
            <a:r>
              <a:rPr lang="fr-CH" u="sng" dirty="0" err="1">
                <a:latin typeface="+mn-lt"/>
              </a:rPr>
              <a:t>used</a:t>
            </a:r>
            <a:r>
              <a:rPr lang="fr-CH" u="sng" dirty="0">
                <a:latin typeface="+mn-lt"/>
              </a:rPr>
              <a:t> </a:t>
            </a:r>
            <a:r>
              <a:rPr lang="fr-CH" u="sng" dirty="0" err="1">
                <a:latin typeface="+mn-lt"/>
              </a:rPr>
              <a:t>during</a:t>
            </a:r>
            <a:r>
              <a:rPr lang="fr-CH" u="sng" dirty="0">
                <a:latin typeface="+mn-lt"/>
              </a:rPr>
              <a:t> crises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200" y="2132857"/>
            <a:ext cx="8637072" cy="3089573"/>
          </a:xfrm>
          <a:prstGeom prst="rect">
            <a:avLst/>
          </a:prstGeom>
        </p:spPr>
      </p:pic>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 2019</a:t>
            </a:r>
          </a:p>
        </p:txBody>
      </p:sp>
      <p:sp>
        <p:nvSpPr>
          <p:cNvPr id="3" name="Slide Number Placeholder 2"/>
          <p:cNvSpPr>
            <a:spLocks noGrp="1"/>
          </p:cNvSpPr>
          <p:nvPr>
            <p:ph type="sldNum" sz="quarter" idx="12"/>
          </p:nvPr>
        </p:nvSpPr>
        <p:spPr/>
        <p:txBody>
          <a:bodyPr/>
          <a:lstStyle/>
          <a:p>
            <a:fld id="{F121DC35-7FDD-4792-8036-0BEEE1555289}" type="slidenum">
              <a:rPr lang="fr-CH" smtClean="0"/>
              <a:t>29</a:t>
            </a:fld>
            <a:endParaRPr lang="fr-CH"/>
          </a:p>
        </p:txBody>
      </p:sp>
    </p:spTree>
    <p:extLst>
      <p:ext uri="{BB962C8B-B14F-4D97-AF65-F5344CB8AC3E}">
        <p14:creationId xmlns:p14="http://schemas.microsoft.com/office/powerpoint/2010/main" val="61903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298221" y="110067"/>
            <a:ext cx="8640960" cy="798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u="sng" dirty="0">
                <a:latin typeface="+mn-lt"/>
              </a:rPr>
              <a:t>Why do we measure malnutrition?</a:t>
            </a:r>
            <a:endParaRPr lang="en-US" sz="4400" u="sng" dirty="0">
              <a:latin typeface="+mn-lt"/>
            </a:endParaRPr>
          </a:p>
        </p:txBody>
      </p:sp>
      <p:sp>
        <p:nvSpPr>
          <p:cNvPr id="11" name="Rectangle 3"/>
          <p:cNvSpPr txBox="1">
            <a:spLocks noChangeArrowheads="1"/>
          </p:cNvSpPr>
          <p:nvPr/>
        </p:nvSpPr>
        <p:spPr>
          <a:xfrm>
            <a:off x="1981200" y="1388533"/>
            <a:ext cx="8627533" cy="3222574"/>
          </a:xfrm>
          <a:prstGeom prst="rect">
            <a:avLst/>
          </a:prstGeom>
          <a:solidFill>
            <a:schemeClr val="accent4">
              <a:lumMod val="20000"/>
              <a:lumOff val="80000"/>
            </a:schemeClr>
          </a:solidFill>
          <a:ln>
            <a:solidFill>
              <a:srgbClr val="005BA4"/>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defTabSz="457200" rtl="0" eaLnBrk="1" fontAlgn="auto" latinLnBrk="0" hangingPunct="1">
              <a:lnSpc>
                <a:spcPct val="90000"/>
              </a:lnSpc>
              <a:spcBef>
                <a:spcPts val="0"/>
              </a:spcBef>
              <a:spcAft>
                <a:spcPts val="0"/>
              </a:spcAft>
              <a:buClrTx/>
              <a:buSzPct val="80000"/>
              <a:buNone/>
              <a:tabLst/>
              <a:defRPr/>
            </a:pPr>
            <a:r>
              <a:rPr kumimoji="0" lang="en-US" sz="2800" b="1" i="0" u="none" strike="noStrike" kern="1200" cap="none" spc="0" normalizeH="0" baseline="0" noProof="0" dirty="0">
                <a:ln>
                  <a:noFill/>
                </a:ln>
                <a:solidFill>
                  <a:schemeClr val="tx1"/>
                </a:solidFill>
                <a:effectLst/>
                <a:uLnTx/>
                <a:uFillTx/>
                <a:ea typeface="+mn-ea"/>
                <a:cs typeface="Times New Roman" panose="02020603050405020304" pitchFamily="18" charset="0"/>
              </a:rPr>
              <a:t>To help identify</a:t>
            </a:r>
            <a:r>
              <a:rPr kumimoji="0" lang="en-US" sz="2800" b="0" i="0" u="none" strike="noStrike" kern="1200" cap="none" spc="0" normalizeH="0" baseline="0" noProof="0" dirty="0">
                <a:ln>
                  <a:noFill/>
                </a:ln>
                <a:solidFill>
                  <a:srgbClr val="FF0000"/>
                </a:solidFill>
                <a:effectLst/>
                <a:uLnTx/>
                <a:uFillTx/>
                <a:ea typeface="+mn-ea"/>
                <a:cs typeface="Times New Roman" panose="02020603050405020304" pitchFamily="18" charset="0"/>
              </a:rPr>
              <a:t> </a:t>
            </a:r>
          </a:p>
          <a:p>
            <a:pPr lvl="1">
              <a:lnSpc>
                <a:spcPct val="90000"/>
              </a:lnSpc>
              <a:spcBef>
                <a:spcPts val="0"/>
              </a:spcBef>
              <a:spcAft>
                <a:spcPts val="0"/>
              </a:spcAft>
              <a:buClrTx/>
              <a:buFont typeface="Wingdings" charset="2"/>
              <a:buChar char="Ø"/>
              <a:defRPr/>
            </a:pPr>
            <a:r>
              <a:rPr lang="en-US" sz="2600" b="1" dirty="0">
                <a:solidFill>
                  <a:srgbClr val="002060"/>
                </a:solidFill>
                <a:cs typeface="Times New Roman" panose="02020603050405020304" pitchFamily="18" charset="0"/>
              </a:rPr>
              <a:t>M</a:t>
            </a:r>
            <a:r>
              <a:rPr kumimoji="0" lang="en-US" sz="2600" b="1" i="0" u="none" strike="noStrike" kern="1200" cap="none" spc="0" normalizeH="0" baseline="0" noProof="0" dirty="0" err="1">
                <a:ln>
                  <a:noFill/>
                </a:ln>
                <a:solidFill>
                  <a:srgbClr val="002060"/>
                </a:solidFill>
                <a:effectLst/>
                <a:uLnTx/>
                <a:uFillTx/>
                <a:cs typeface="Times New Roman" panose="02020603050405020304" pitchFamily="18" charset="0"/>
              </a:rPr>
              <a:t>alnourished</a:t>
            </a:r>
            <a:r>
              <a:rPr kumimoji="0" lang="en-US" sz="2600" b="0" i="0" u="none" strike="noStrike" kern="1200" cap="none" spc="0" normalizeH="0" baseline="0" noProof="0" dirty="0">
                <a:ln>
                  <a:noFill/>
                </a:ln>
                <a:solidFill>
                  <a:srgbClr val="4E3B30">
                    <a:lumMod val="75000"/>
                  </a:srgbClr>
                </a:solidFill>
                <a:effectLst/>
                <a:uLnTx/>
                <a:uFillTx/>
                <a:cs typeface="Times New Roman" panose="02020603050405020304" pitchFamily="18" charset="0"/>
              </a:rPr>
              <a:t> </a:t>
            </a:r>
            <a:r>
              <a:rPr kumimoji="0" lang="en-US" sz="2600" b="0" i="0" u="none" strike="noStrike" kern="1200" cap="none" spc="0" normalizeH="0" baseline="0" noProof="0" dirty="0">
                <a:ln>
                  <a:noFill/>
                </a:ln>
                <a:solidFill>
                  <a:schemeClr val="tx1"/>
                </a:solidFill>
                <a:effectLst/>
                <a:uLnTx/>
                <a:uFillTx/>
                <a:cs typeface="Times New Roman" panose="02020603050405020304" pitchFamily="18" charset="0"/>
              </a:rPr>
              <a:t>from </a:t>
            </a:r>
            <a:r>
              <a:rPr kumimoji="0" lang="en-US" sz="2600" b="1" i="0" u="none" strike="noStrike" kern="1200" cap="none" spc="0" normalizeH="0" baseline="0" noProof="0" dirty="0">
                <a:ln>
                  <a:noFill/>
                </a:ln>
                <a:solidFill>
                  <a:srgbClr val="002060"/>
                </a:solidFill>
                <a:effectLst/>
                <a:uLnTx/>
                <a:uFillTx/>
                <a:cs typeface="Times New Roman" panose="02020603050405020304" pitchFamily="18" charset="0"/>
              </a:rPr>
              <a:t>non malnourished</a:t>
            </a:r>
            <a:r>
              <a:rPr lang="en-US" sz="2600" dirty="0">
                <a:solidFill>
                  <a:schemeClr val="tx1"/>
                </a:solidFill>
                <a:cs typeface="Times New Roman" panose="02020603050405020304" pitchFamily="18" charset="0"/>
              </a:rPr>
              <a:t>,</a:t>
            </a:r>
            <a:r>
              <a:rPr kumimoji="0" lang="en-US" sz="2600" b="0" i="0" u="none" strike="noStrike" kern="1200" cap="none" spc="0" normalizeH="0" baseline="0" noProof="0" dirty="0">
                <a:ln>
                  <a:noFill/>
                </a:ln>
                <a:solidFill>
                  <a:srgbClr val="4E3B30">
                    <a:lumMod val="75000"/>
                  </a:srgbClr>
                </a:solidFill>
                <a:effectLst/>
                <a:uLnTx/>
                <a:uFillTx/>
                <a:cs typeface="Times New Roman" panose="02020603050405020304" pitchFamily="18" charset="0"/>
              </a:rPr>
              <a:t> </a:t>
            </a:r>
          </a:p>
          <a:p>
            <a:pPr lvl="1">
              <a:lnSpc>
                <a:spcPct val="90000"/>
              </a:lnSpc>
              <a:spcBef>
                <a:spcPts val="0"/>
              </a:spcBef>
              <a:spcAft>
                <a:spcPts val="0"/>
              </a:spcAft>
              <a:buClrTx/>
              <a:buFont typeface="Wingdings" charset="2"/>
              <a:buChar char="Ø"/>
              <a:defRPr/>
            </a:pPr>
            <a:r>
              <a:rPr lang="en-US" sz="2600" b="1" dirty="0">
                <a:solidFill>
                  <a:srgbClr val="002060"/>
                </a:solidFill>
                <a:cs typeface="Times New Roman" panose="02020603050405020304" pitchFamily="18" charset="0"/>
              </a:rPr>
              <a:t>A</a:t>
            </a:r>
            <a:r>
              <a:rPr kumimoji="0" lang="en-US" sz="2600" b="1" i="0" u="none" strike="noStrike" kern="1200" cap="none" spc="0" normalizeH="0" baseline="0" noProof="0" dirty="0">
                <a:ln>
                  <a:noFill/>
                </a:ln>
                <a:solidFill>
                  <a:srgbClr val="002060"/>
                </a:solidFill>
                <a:effectLst/>
                <a:uLnTx/>
                <a:uFillTx/>
                <a:cs typeface="Times New Roman" panose="02020603050405020304" pitchFamily="18" charset="0"/>
              </a:rPr>
              <a:t>cute</a:t>
            </a:r>
            <a:r>
              <a:rPr kumimoji="0" lang="en-US" sz="2600" b="0" i="0" u="none" strike="noStrike" kern="1200" cap="none" spc="0" normalizeH="0" baseline="0" noProof="0" dirty="0">
                <a:ln>
                  <a:noFill/>
                </a:ln>
                <a:solidFill>
                  <a:srgbClr val="4E3B30">
                    <a:lumMod val="75000"/>
                  </a:srgbClr>
                </a:solidFill>
                <a:effectLst/>
                <a:uLnTx/>
                <a:uFillTx/>
                <a:cs typeface="Times New Roman" panose="02020603050405020304" pitchFamily="18" charset="0"/>
              </a:rPr>
              <a:t> </a:t>
            </a:r>
            <a:r>
              <a:rPr kumimoji="0" lang="en-US" sz="2600" b="0" i="0" u="none" strike="noStrike" kern="1200" cap="none" spc="0" normalizeH="0" baseline="0" noProof="0" dirty="0">
                <a:ln>
                  <a:noFill/>
                </a:ln>
                <a:solidFill>
                  <a:schemeClr val="tx1"/>
                </a:solidFill>
                <a:effectLst/>
                <a:uLnTx/>
                <a:uFillTx/>
                <a:cs typeface="Times New Roman" panose="02020603050405020304" pitchFamily="18" charset="0"/>
              </a:rPr>
              <a:t>from</a:t>
            </a:r>
            <a:r>
              <a:rPr kumimoji="0" lang="en-US" sz="2600" b="0" i="0" u="none" strike="noStrike" kern="1200" cap="none" spc="0" normalizeH="0" baseline="0" noProof="0" dirty="0">
                <a:ln>
                  <a:noFill/>
                </a:ln>
                <a:solidFill>
                  <a:srgbClr val="4E3B30">
                    <a:lumMod val="75000"/>
                  </a:srgbClr>
                </a:solidFill>
                <a:effectLst/>
                <a:uLnTx/>
                <a:uFillTx/>
                <a:cs typeface="Times New Roman" panose="02020603050405020304" pitchFamily="18" charset="0"/>
              </a:rPr>
              <a:t> </a:t>
            </a:r>
            <a:r>
              <a:rPr kumimoji="0" lang="en-US" sz="2600" b="1" i="0" u="none" strike="noStrike" kern="1200" cap="none" spc="0" normalizeH="0" baseline="0" noProof="0" dirty="0">
                <a:ln>
                  <a:noFill/>
                </a:ln>
                <a:solidFill>
                  <a:srgbClr val="002060"/>
                </a:solidFill>
                <a:effectLst/>
                <a:uLnTx/>
                <a:uFillTx/>
                <a:cs typeface="Times New Roman" panose="02020603050405020304" pitchFamily="18" charset="0"/>
              </a:rPr>
              <a:t>chronic </a:t>
            </a:r>
            <a:r>
              <a:rPr kumimoji="0" lang="en-US" sz="2600" i="0" u="none" strike="noStrike" kern="1200" cap="none" spc="0" normalizeH="0" baseline="0" noProof="0" dirty="0">
                <a:ln>
                  <a:noFill/>
                </a:ln>
                <a:solidFill>
                  <a:srgbClr val="002060"/>
                </a:solidFill>
                <a:effectLst/>
                <a:uLnTx/>
                <a:uFillTx/>
                <a:cs typeface="Times New Roman" panose="02020603050405020304" pitchFamily="18" charset="0"/>
              </a:rPr>
              <a:t>malnutrition</a:t>
            </a:r>
            <a:r>
              <a:rPr kumimoji="0" lang="en-US" sz="2600" b="0" i="0" u="none" strike="noStrike" kern="1200" cap="none" spc="0" normalizeH="0" baseline="0" noProof="0" dirty="0">
                <a:ln>
                  <a:noFill/>
                </a:ln>
                <a:solidFill>
                  <a:schemeClr val="tx1"/>
                </a:solidFill>
                <a:effectLst/>
                <a:uLnTx/>
                <a:uFillTx/>
                <a:cs typeface="Times New Roman" panose="02020603050405020304" pitchFamily="18" charset="0"/>
              </a:rPr>
              <a:t>, and </a:t>
            </a:r>
          </a:p>
          <a:p>
            <a:pPr lvl="1">
              <a:lnSpc>
                <a:spcPct val="90000"/>
              </a:lnSpc>
              <a:spcBef>
                <a:spcPts val="0"/>
              </a:spcBef>
              <a:spcAft>
                <a:spcPts val="0"/>
              </a:spcAft>
              <a:buClrTx/>
              <a:buFont typeface="Wingdings" charset="2"/>
              <a:buChar char="Ø"/>
              <a:defRPr/>
            </a:pPr>
            <a:r>
              <a:rPr lang="en-US" sz="2600" b="1" dirty="0">
                <a:solidFill>
                  <a:srgbClr val="002060"/>
                </a:solidFill>
                <a:cs typeface="Times New Roman" panose="02020603050405020304" pitchFamily="18" charset="0"/>
              </a:rPr>
              <a:t>S</a:t>
            </a:r>
            <a:r>
              <a:rPr kumimoji="0" lang="en-US" sz="2600" b="1" i="0" u="none" strike="noStrike" kern="1200" cap="none" spc="0" normalizeH="0" baseline="0" noProof="0" dirty="0" err="1">
                <a:ln>
                  <a:noFill/>
                </a:ln>
                <a:solidFill>
                  <a:srgbClr val="002060"/>
                </a:solidFill>
                <a:effectLst/>
                <a:uLnTx/>
                <a:uFillTx/>
                <a:cs typeface="Times New Roman" panose="02020603050405020304" pitchFamily="18" charset="0"/>
              </a:rPr>
              <a:t>evere</a:t>
            </a:r>
            <a:r>
              <a:rPr kumimoji="0" lang="en-US" sz="2600" b="0" i="0" u="none" strike="noStrike" kern="1200" cap="none" spc="0" normalizeH="0" baseline="0" noProof="0" dirty="0">
                <a:ln>
                  <a:noFill/>
                </a:ln>
                <a:solidFill>
                  <a:srgbClr val="4E3B30">
                    <a:lumMod val="75000"/>
                  </a:srgbClr>
                </a:solidFill>
                <a:effectLst/>
                <a:uLnTx/>
                <a:uFillTx/>
                <a:cs typeface="Times New Roman" panose="02020603050405020304" pitchFamily="18" charset="0"/>
              </a:rPr>
              <a:t> </a:t>
            </a:r>
            <a:r>
              <a:rPr kumimoji="0" lang="en-US" sz="2600" b="0" i="0" u="none" strike="noStrike" kern="1200" cap="none" spc="0" normalizeH="0" baseline="0" noProof="0" dirty="0">
                <a:ln>
                  <a:noFill/>
                </a:ln>
                <a:solidFill>
                  <a:schemeClr val="tx1"/>
                </a:solidFill>
                <a:effectLst/>
                <a:uLnTx/>
                <a:uFillTx/>
                <a:cs typeface="Times New Roman" panose="02020603050405020304" pitchFamily="18" charset="0"/>
              </a:rPr>
              <a:t>from</a:t>
            </a:r>
            <a:r>
              <a:rPr kumimoji="0" lang="en-US" sz="2600" b="0" i="0" u="none" strike="noStrike" kern="1200" cap="none" spc="0" normalizeH="0" baseline="0" noProof="0" dirty="0">
                <a:ln>
                  <a:noFill/>
                </a:ln>
                <a:solidFill>
                  <a:srgbClr val="4E3B30">
                    <a:lumMod val="75000"/>
                  </a:srgbClr>
                </a:solidFill>
                <a:effectLst/>
                <a:uLnTx/>
                <a:uFillTx/>
                <a:cs typeface="Times New Roman" panose="02020603050405020304" pitchFamily="18" charset="0"/>
              </a:rPr>
              <a:t> </a:t>
            </a:r>
            <a:r>
              <a:rPr kumimoji="0" lang="en-US" sz="2600" b="1" i="0" u="none" strike="noStrike" kern="1200" cap="none" spc="0" normalizeH="0" baseline="0" noProof="0" dirty="0">
                <a:ln>
                  <a:noFill/>
                </a:ln>
                <a:solidFill>
                  <a:srgbClr val="002060"/>
                </a:solidFill>
                <a:effectLst/>
                <a:uLnTx/>
                <a:uFillTx/>
                <a:cs typeface="Times New Roman" panose="02020603050405020304" pitchFamily="18" charset="0"/>
              </a:rPr>
              <a:t>moderate</a:t>
            </a:r>
            <a:r>
              <a:rPr kumimoji="0" lang="en-US" sz="2600" b="0" i="0" u="none" strike="noStrike" kern="1200" cap="none" spc="0" normalizeH="0" baseline="0" noProof="0" dirty="0">
                <a:ln>
                  <a:noFill/>
                </a:ln>
                <a:solidFill>
                  <a:srgbClr val="4E3B30">
                    <a:lumMod val="75000"/>
                  </a:srgbClr>
                </a:solidFill>
                <a:effectLst/>
                <a:uLnTx/>
                <a:uFillTx/>
                <a:cs typeface="Times New Roman" panose="02020603050405020304" pitchFamily="18" charset="0"/>
              </a:rPr>
              <a:t> </a:t>
            </a:r>
            <a:r>
              <a:rPr kumimoji="0" lang="en-US" sz="2600" b="0" i="0" u="none" strike="noStrike" kern="1200" cap="none" spc="0" normalizeH="0" baseline="0" noProof="0" dirty="0">
                <a:ln>
                  <a:noFill/>
                </a:ln>
                <a:solidFill>
                  <a:schemeClr val="tx1"/>
                </a:solidFill>
                <a:effectLst/>
                <a:uLnTx/>
                <a:uFillTx/>
                <a:cs typeface="Times New Roman" panose="02020603050405020304" pitchFamily="18" charset="0"/>
              </a:rPr>
              <a:t>forms of malnutrition</a:t>
            </a:r>
          </a:p>
          <a:p>
            <a:pPr lvl="1">
              <a:lnSpc>
                <a:spcPct val="90000"/>
              </a:lnSpc>
              <a:spcBef>
                <a:spcPts val="0"/>
              </a:spcBef>
              <a:spcAft>
                <a:spcPts val="0"/>
              </a:spcAft>
              <a:buClrTx/>
              <a:buFont typeface="Wingdings" charset="2"/>
              <a:buChar char="Ø"/>
              <a:defRPr/>
            </a:pPr>
            <a:endParaRPr lang="en-US" sz="2600" dirty="0">
              <a:solidFill>
                <a:schemeClr val="tx1"/>
              </a:solidFill>
              <a:cs typeface="Times New Roman" panose="02020603050405020304" pitchFamily="18" charset="0"/>
            </a:endParaRPr>
          </a:p>
          <a:p>
            <a:pPr marL="0" indent="0">
              <a:lnSpc>
                <a:spcPct val="90000"/>
              </a:lnSpc>
              <a:spcBef>
                <a:spcPts val="0"/>
              </a:spcBef>
              <a:spcAft>
                <a:spcPts val="0"/>
              </a:spcAft>
              <a:buClrTx/>
              <a:buNone/>
              <a:defRPr/>
            </a:pPr>
            <a:r>
              <a:rPr kumimoji="0" lang="en-US" sz="2800" b="1" i="0" u="none" strike="noStrike" kern="1200" cap="none" spc="0" normalizeH="0" baseline="0" noProof="0" dirty="0">
                <a:ln>
                  <a:noFill/>
                </a:ln>
                <a:solidFill>
                  <a:schemeClr val="tx1"/>
                </a:solidFill>
                <a:effectLst/>
                <a:uLnTx/>
                <a:uFillTx/>
                <a:cs typeface="Times New Roman" panose="02020603050405020304" pitchFamily="18" charset="0"/>
              </a:rPr>
              <a:t>To enable</a:t>
            </a:r>
            <a:r>
              <a:rPr lang="en-US" sz="2800" dirty="0">
                <a:solidFill>
                  <a:schemeClr val="tx1"/>
                </a:solidFill>
                <a:cs typeface="Times New Roman" panose="02020603050405020304" pitchFamily="18" charset="0"/>
              </a:rPr>
              <a:t>:</a:t>
            </a:r>
            <a:r>
              <a:rPr kumimoji="0" lang="en-US" sz="2800" b="0" i="0" u="none" strike="noStrike" kern="1200" cap="none" spc="0" normalizeH="0" baseline="0" noProof="0" dirty="0">
                <a:ln>
                  <a:noFill/>
                </a:ln>
                <a:solidFill>
                  <a:schemeClr val="tx1"/>
                </a:solidFill>
                <a:effectLst/>
                <a:uLnTx/>
                <a:uFillTx/>
                <a:cs typeface="Times New Roman" panose="02020603050405020304" pitchFamily="18" charset="0"/>
              </a:rPr>
              <a:t>  </a:t>
            </a:r>
          </a:p>
          <a:p>
            <a:pPr lvl="1">
              <a:lnSpc>
                <a:spcPct val="90000"/>
              </a:lnSpc>
              <a:spcBef>
                <a:spcPts val="0"/>
              </a:spcBef>
              <a:spcAft>
                <a:spcPts val="0"/>
              </a:spcAft>
              <a:buClrTx/>
              <a:buFont typeface="Wingdings" charset="2"/>
              <a:buChar char="Ø"/>
              <a:defRPr/>
            </a:pPr>
            <a:r>
              <a:rPr lang="en-US" sz="2600" dirty="0">
                <a:solidFill>
                  <a:schemeClr val="tx1"/>
                </a:solidFill>
                <a:cs typeface="Times New Roman" panose="02020603050405020304" pitchFamily="18" charset="0"/>
              </a:rPr>
              <a:t>C</a:t>
            </a:r>
            <a:r>
              <a:rPr kumimoji="0" lang="en-US" sz="2600" b="0" i="0" u="none" strike="noStrike" kern="1200" cap="none" spc="0" normalizeH="0" baseline="0" noProof="0" dirty="0" err="1">
                <a:ln>
                  <a:noFill/>
                </a:ln>
                <a:solidFill>
                  <a:schemeClr val="tx1"/>
                </a:solidFill>
                <a:effectLst/>
                <a:uLnTx/>
                <a:uFillTx/>
                <a:cs typeface="Times New Roman" panose="02020603050405020304" pitchFamily="18" charset="0"/>
              </a:rPr>
              <a:t>lassification</a:t>
            </a:r>
            <a:r>
              <a:rPr kumimoji="0" lang="en-US" sz="2600" b="0" i="0" u="none" strike="noStrike" kern="1200" cap="none" spc="0" normalizeH="0" baseline="0" noProof="0" dirty="0">
                <a:ln>
                  <a:noFill/>
                </a:ln>
                <a:solidFill>
                  <a:schemeClr val="tx1"/>
                </a:solidFill>
                <a:effectLst/>
                <a:uLnTx/>
                <a:uFillTx/>
                <a:cs typeface="Times New Roman" panose="02020603050405020304" pitchFamily="18" charset="0"/>
              </a:rPr>
              <a:t> of nutritional status of</a:t>
            </a:r>
            <a:r>
              <a:rPr kumimoji="0" lang="en-US" sz="2600" b="0" i="0" u="none" strike="noStrike" kern="1200" cap="none" spc="0" normalizeH="0" baseline="0" noProof="0" dirty="0">
                <a:ln>
                  <a:noFill/>
                </a:ln>
                <a:solidFill>
                  <a:srgbClr val="4E3B30">
                    <a:lumMod val="75000"/>
                  </a:srgbClr>
                </a:solidFill>
                <a:effectLst/>
                <a:uLnTx/>
                <a:uFillTx/>
                <a:cs typeface="Times New Roman" panose="02020603050405020304" pitchFamily="18" charset="0"/>
              </a:rPr>
              <a:t> </a:t>
            </a:r>
            <a:r>
              <a:rPr kumimoji="0" lang="en-US" sz="2600" b="1" i="0" u="none" strike="noStrike" kern="1200" cap="none" spc="0" normalizeH="0" baseline="0" noProof="0" dirty="0">
                <a:ln>
                  <a:noFill/>
                </a:ln>
                <a:solidFill>
                  <a:srgbClr val="002060"/>
                </a:solidFill>
                <a:effectLst/>
                <a:uLnTx/>
                <a:uFillTx/>
                <a:cs typeface="Times New Roman" panose="02020603050405020304" pitchFamily="18" charset="0"/>
              </a:rPr>
              <a:t>individuals</a:t>
            </a:r>
            <a:r>
              <a:rPr kumimoji="0" lang="en-US" sz="2600" b="0" i="0" u="none" strike="noStrike" kern="1200" cap="none" spc="0" normalizeH="0" baseline="0" noProof="0" dirty="0">
                <a:ln>
                  <a:noFill/>
                </a:ln>
                <a:solidFill>
                  <a:srgbClr val="4E3B30">
                    <a:lumMod val="75000"/>
                  </a:srgbClr>
                </a:solidFill>
                <a:effectLst/>
                <a:uLnTx/>
                <a:uFillTx/>
                <a:cs typeface="Times New Roman" panose="02020603050405020304" pitchFamily="18" charset="0"/>
              </a:rPr>
              <a:t> </a:t>
            </a:r>
          </a:p>
          <a:p>
            <a:pPr lvl="1">
              <a:lnSpc>
                <a:spcPct val="90000"/>
              </a:lnSpc>
              <a:spcBef>
                <a:spcPts val="0"/>
              </a:spcBef>
              <a:spcAft>
                <a:spcPts val="0"/>
              </a:spcAft>
              <a:buClrTx/>
              <a:buFont typeface="Wingdings" charset="2"/>
              <a:buChar char="Ø"/>
              <a:defRPr/>
            </a:pPr>
            <a:r>
              <a:rPr lang="en-US" sz="2600" dirty="0">
                <a:solidFill>
                  <a:schemeClr val="tx1"/>
                </a:solidFill>
                <a:cs typeface="Times New Roman" panose="02020603050405020304" pitchFamily="18" charset="0"/>
              </a:rPr>
              <a:t>I</a:t>
            </a:r>
            <a:r>
              <a:rPr kumimoji="0" lang="en-US" sz="2600" b="0" i="0" u="none" strike="noStrike" kern="1200" cap="none" spc="0" normalizeH="0" baseline="0" noProof="0" dirty="0" err="1">
                <a:ln>
                  <a:noFill/>
                </a:ln>
                <a:solidFill>
                  <a:schemeClr val="tx1"/>
                </a:solidFill>
                <a:effectLst/>
                <a:uLnTx/>
                <a:uFillTx/>
                <a:cs typeface="Times New Roman" panose="02020603050405020304" pitchFamily="18" charset="0"/>
              </a:rPr>
              <a:t>dentifying</a:t>
            </a:r>
            <a:r>
              <a:rPr kumimoji="0" lang="en-US" sz="2600" b="0" i="0" u="none" strike="noStrike" kern="1200" cap="none" spc="0" normalizeH="0" baseline="0" noProof="0" dirty="0">
                <a:ln>
                  <a:noFill/>
                </a:ln>
                <a:solidFill>
                  <a:schemeClr val="tx1"/>
                </a:solidFill>
                <a:effectLst/>
                <a:uLnTx/>
                <a:uFillTx/>
                <a:cs typeface="Times New Roman" panose="02020603050405020304" pitchFamily="18" charset="0"/>
              </a:rPr>
              <a:t> </a:t>
            </a:r>
            <a:r>
              <a:rPr lang="en-US" sz="2600" dirty="0">
                <a:solidFill>
                  <a:schemeClr val="tx1"/>
                </a:solidFill>
                <a:cs typeface="Times New Roman" panose="02020603050405020304" pitchFamily="18" charset="0"/>
              </a:rPr>
              <a:t>prevalence of malnutrition </a:t>
            </a:r>
            <a:r>
              <a:rPr kumimoji="0" lang="en-US" sz="2600" b="0" i="0" u="none" strike="noStrike" kern="1200" cap="none" spc="0" normalizeH="0" baseline="0" noProof="0" dirty="0">
                <a:ln>
                  <a:noFill/>
                </a:ln>
                <a:solidFill>
                  <a:schemeClr val="tx1"/>
                </a:solidFill>
                <a:effectLst/>
                <a:uLnTx/>
                <a:uFillTx/>
                <a:cs typeface="Times New Roman" panose="02020603050405020304" pitchFamily="18" charset="0"/>
              </a:rPr>
              <a:t>in </a:t>
            </a:r>
            <a:r>
              <a:rPr kumimoji="0" lang="en-US" sz="2600" b="1" i="0" u="none" strike="noStrike" kern="1200" cap="none" spc="0" normalizeH="0" baseline="0" noProof="0" dirty="0">
                <a:ln>
                  <a:noFill/>
                </a:ln>
                <a:solidFill>
                  <a:srgbClr val="002060"/>
                </a:solidFill>
                <a:effectLst/>
                <a:uLnTx/>
                <a:uFillTx/>
                <a:cs typeface="Times New Roman" panose="02020603050405020304" pitchFamily="18" charset="0"/>
              </a:rPr>
              <a:t>populations</a:t>
            </a:r>
          </a:p>
        </p:txBody>
      </p:sp>
      <p:pic>
        <p:nvPicPr>
          <p:cNvPr id="17" name="Picture 6" descr="D:\Archives missions antérieures\Tdh 2008-9\My Pictures\Port a piment\haiti 2 0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92" t="5496" b="7183"/>
          <a:stretch/>
        </p:blipFill>
        <p:spPr bwMode="auto">
          <a:xfrm>
            <a:off x="2274355" y="4718638"/>
            <a:ext cx="1545980" cy="19626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381" r="5983"/>
          <a:stretch/>
        </p:blipFill>
        <p:spPr bwMode="auto">
          <a:xfrm>
            <a:off x="4234345" y="4725921"/>
            <a:ext cx="1925179" cy="198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D:\Archives missions antérieures\Tdh 2008-9\My Pictures\bazelais\bazelais 0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206" r="25374"/>
          <a:stretch/>
        </p:blipFill>
        <p:spPr bwMode="auto">
          <a:xfrm>
            <a:off x="6636424" y="4725922"/>
            <a:ext cx="1368152" cy="19955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http://media2.intoday.in/indiatoday/images/stories/malnourished-1_650_04031409333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004" r="8783"/>
          <a:stretch/>
        </p:blipFill>
        <p:spPr bwMode="auto">
          <a:xfrm>
            <a:off x="8534823" y="4718638"/>
            <a:ext cx="1872208" cy="199297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3</a:t>
            </a:fld>
            <a:endParaRPr lang="fr-CH"/>
          </a:p>
        </p:txBody>
      </p:sp>
    </p:spTree>
    <p:extLst>
      <p:ext uri="{BB962C8B-B14F-4D97-AF65-F5344CB8AC3E}">
        <p14:creationId xmlns:p14="http://schemas.microsoft.com/office/powerpoint/2010/main" val="30517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7958" y="182044"/>
            <a:ext cx="9685421" cy="2116088"/>
          </a:xfrm>
        </p:spPr>
        <p:txBody>
          <a:bodyPr>
            <a:normAutofit/>
          </a:bodyPr>
          <a:lstStyle/>
          <a:p>
            <a:r>
              <a:rPr lang="en-GB" sz="4000" dirty="0">
                <a:latin typeface="+mn-lt"/>
              </a:rPr>
              <a:t>What do anthropometry of individuals and prevalence in the population not tell you? </a:t>
            </a:r>
          </a:p>
        </p:txBody>
      </p:sp>
      <p:pic>
        <p:nvPicPr>
          <p:cNvPr id="4"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9024" y="2298133"/>
            <a:ext cx="7564867" cy="4240780"/>
          </a:xfrm>
        </p:spPr>
      </p:pic>
      <p:sp>
        <p:nvSpPr>
          <p:cNvPr id="5" name="ZoneTexte 4"/>
          <p:cNvSpPr txBox="1"/>
          <p:nvPr/>
        </p:nvSpPr>
        <p:spPr>
          <a:xfrm rot="20107310">
            <a:off x="1383259" y="3944772"/>
            <a:ext cx="9332891" cy="769441"/>
          </a:xfrm>
          <a:prstGeom prst="rect">
            <a:avLst/>
          </a:prstGeom>
          <a:solidFill>
            <a:schemeClr val="accent2">
              <a:lumMod val="60000"/>
              <a:lumOff val="40000"/>
            </a:schemeClr>
          </a:solidFill>
        </p:spPr>
        <p:txBody>
          <a:bodyPr wrap="square" rtlCol="0">
            <a:spAutoFit/>
          </a:bodyPr>
          <a:lstStyle/>
          <a:p>
            <a:pPr algn="ctr"/>
            <a:r>
              <a:rPr lang="fr-CH" sz="4400" dirty="0"/>
              <a:t>Causes  of malnutrition</a:t>
            </a: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F121DC35-7FDD-4792-8036-0BEEE1555289}" type="slidenum">
              <a:rPr lang="fr-CH" smtClean="0"/>
              <a:t>30</a:t>
            </a:fld>
            <a:endParaRPr lang="fr-CH"/>
          </a:p>
        </p:txBody>
      </p:sp>
      <p:sp>
        <p:nvSpPr>
          <p:cNvPr id="8" name="TextBox 7"/>
          <p:cNvSpPr txBox="1"/>
          <p:nvPr/>
        </p:nvSpPr>
        <p:spPr>
          <a:xfrm>
            <a:off x="695302" y="565485"/>
            <a:ext cx="1326004" cy="1569660"/>
          </a:xfrm>
          <a:prstGeom prst="rect">
            <a:avLst/>
          </a:prstGeom>
          <a:noFill/>
        </p:spPr>
        <p:txBody>
          <a:bodyPr wrap="none" rtlCol="0">
            <a:spAutoFit/>
          </a:bodyPr>
          <a:lstStyle/>
          <a:p>
            <a:r>
              <a:rPr lang="en-GB" sz="9600" b="1" dirty="0">
                <a:solidFill>
                  <a:srgbClr val="FF0000"/>
                </a:solidFill>
              </a:rPr>
              <a:t>??</a:t>
            </a:r>
          </a:p>
        </p:txBody>
      </p:sp>
    </p:spTree>
    <p:extLst>
      <p:ext uri="{BB962C8B-B14F-4D97-AF65-F5344CB8AC3E}">
        <p14:creationId xmlns:p14="http://schemas.microsoft.com/office/powerpoint/2010/main" val="17138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8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6562" y="1852943"/>
            <a:ext cx="7772400" cy="2764160"/>
          </a:xfrm>
        </p:spPr>
        <p:txBody>
          <a:bodyPr/>
          <a:lstStyle/>
          <a:p>
            <a:pPr algn="ctr"/>
            <a:r>
              <a:rPr lang="en-GB" dirty="0">
                <a:latin typeface="+mn-lt"/>
              </a:rPr>
              <a:t>We now have the first useful indications for nutritional assessment and will go in more detail into this in the next session</a:t>
            </a:r>
          </a:p>
        </p:txBody>
      </p:sp>
      <p:sp>
        <p:nvSpPr>
          <p:cNvPr id="3" name="Rectangle 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4" name="TextBox 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5" name="Slide Number Placeholder 4"/>
          <p:cNvSpPr>
            <a:spLocks noGrp="1"/>
          </p:cNvSpPr>
          <p:nvPr>
            <p:ph type="sldNum" sz="quarter" idx="12"/>
          </p:nvPr>
        </p:nvSpPr>
        <p:spPr/>
        <p:txBody>
          <a:bodyPr/>
          <a:lstStyle/>
          <a:p>
            <a:fld id="{F121DC35-7FDD-4792-8036-0BEEE1555289}" type="slidenum">
              <a:rPr lang="fr-CH" smtClean="0"/>
              <a:t>31</a:t>
            </a:fld>
            <a:endParaRPr lang="fr-CH"/>
          </a:p>
        </p:txBody>
      </p:sp>
    </p:spTree>
    <p:extLst>
      <p:ext uri="{BB962C8B-B14F-4D97-AF65-F5344CB8AC3E}">
        <p14:creationId xmlns:p14="http://schemas.microsoft.com/office/powerpoint/2010/main" val="410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Rectangle 2"/>
          <p:cNvSpPr txBox="1">
            <a:spLocks noChangeArrowheads="1"/>
          </p:cNvSpPr>
          <p:nvPr/>
        </p:nvSpPr>
        <p:spPr>
          <a:xfrm>
            <a:off x="1846219" y="269197"/>
            <a:ext cx="8280920" cy="10081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u="sng" dirty="0">
                <a:latin typeface="+mn-lt"/>
              </a:rPr>
              <a:t>How do we measure malnutrition?</a:t>
            </a:r>
            <a:endParaRPr lang="en-US" sz="4400" u="sng" dirty="0">
              <a:latin typeface="+mn-lt"/>
            </a:endParaRPr>
          </a:p>
        </p:txBody>
      </p:sp>
      <p:pic>
        <p:nvPicPr>
          <p:cNvPr id="15" name="Picture 3" descr="P000362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1292919" y="2256365"/>
            <a:ext cx="4794253" cy="3196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6" name="Object 4"/>
          <p:cNvGraphicFramePr>
            <a:graphicFrameLocks noChangeAspect="1"/>
          </p:cNvGraphicFramePr>
          <p:nvPr>
            <p:extLst>
              <p:ext uri="{D42A27DB-BD31-4B8C-83A1-F6EECF244321}">
                <p14:modId xmlns:p14="http://schemas.microsoft.com/office/powerpoint/2010/main" val="3074756206"/>
              </p:ext>
            </p:extLst>
          </p:nvPr>
        </p:nvGraphicFramePr>
        <p:xfrm>
          <a:off x="6874585" y="2256366"/>
          <a:ext cx="4570942" cy="3196168"/>
        </p:xfrm>
        <a:graphic>
          <a:graphicData uri="http://schemas.openxmlformats.org/presentationml/2006/ole">
            <mc:AlternateContent xmlns:mc="http://schemas.openxmlformats.org/markup-compatibility/2006">
              <mc:Choice xmlns:v="urn:schemas-microsoft-com:vml" Requires="v">
                <p:oleObj spid="_x0000_s1056" name="Bitmap Image" r:id="rId5" imgW="7219048" imgH="5047619" progId="PBrush">
                  <p:embed/>
                </p:oleObj>
              </mc:Choice>
              <mc:Fallback>
                <p:oleObj name="Bitmap Image" r:id="rId5" imgW="7219048" imgH="5047619" progId="PBrush">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4585" y="2256366"/>
                        <a:ext cx="4570942" cy="3196168"/>
                      </a:xfrm>
                      <a:prstGeom prst="rect">
                        <a:avLst/>
                      </a:prstGeom>
                      <a:noFill/>
                      <a:ln>
                        <a:noFill/>
                      </a:ln>
                      <a:effectLst/>
                      <a:extLst/>
                    </p:spPr>
                  </p:pic>
                </p:oleObj>
              </mc:Fallback>
            </mc:AlternateContent>
          </a:graphicData>
        </a:graphic>
      </p:graphicFrame>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4</a:t>
            </a:fld>
            <a:endParaRPr lang="fr-CH"/>
          </a:p>
        </p:txBody>
      </p:sp>
    </p:spTree>
    <p:extLst>
      <p:ext uri="{BB962C8B-B14F-4D97-AF65-F5344CB8AC3E}">
        <p14:creationId xmlns:p14="http://schemas.microsoft.com/office/powerpoint/2010/main" val="153992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092067" y="-324138"/>
            <a:ext cx="8534400" cy="12591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u="sng" dirty="0">
                <a:latin typeface="+mn-lt"/>
              </a:rPr>
              <a:t>How do we measure malnutrition?</a:t>
            </a:r>
            <a:endParaRPr lang="en-US" sz="4400" u="sng" dirty="0">
              <a:latin typeface="+mn-lt"/>
            </a:endParaRPr>
          </a:p>
        </p:txBody>
      </p:sp>
      <p:sp>
        <p:nvSpPr>
          <p:cNvPr id="9" name="Rectangle 3"/>
          <p:cNvSpPr txBox="1">
            <a:spLocks noChangeArrowheads="1"/>
          </p:cNvSpPr>
          <p:nvPr/>
        </p:nvSpPr>
        <p:spPr>
          <a:xfrm>
            <a:off x="2092067" y="980691"/>
            <a:ext cx="8586700" cy="5329989"/>
          </a:xfrm>
          <a:prstGeom prst="rect">
            <a:avLst/>
          </a:prstGeom>
          <a:solidFill>
            <a:schemeClr val="bg1"/>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Pct val="80000"/>
              <a:buNone/>
              <a:tabLst/>
              <a:defRPr/>
            </a:pPr>
            <a:endParaRPr kumimoji="0" lang="en-GB" sz="2800" b="0" i="0" u="none" strike="noStrike" kern="1200" cap="none" spc="0" normalizeH="0" baseline="0" noProof="0" dirty="0">
              <a:ln>
                <a:noFill/>
              </a:ln>
              <a:solidFill>
                <a:schemeClr val="tx1"/>
              </a:solidFill>
              <a:effectLst/>
              <a:uLnTx/>
              <a:uFillTx/>
              <a:ea typeface="+mn-ea"/>
            </a:endParaRPr>
          </a:p>
          <a:p>
            <a:pPr marR="0" lvl="0" indent="0" algn="l" defTabSz="457200" rtl="0" eaLnBrk="1" fontAlgn="auto" latinLnBrk="0" hangingPunct="1">
              <a:spcBef>
                <a:spcPts val="0"/>
              </a:spcBef>
              <a:spcAft>
                <a:spcPts val="0"/>
              </a:spcAft>
              <a:buClrTx/>
              <a:buSzPct val="80000"/>
              <a:buFont typeface="Wingdings" panose="05000000000000000000" pitchFamily="2" charset="2"/>
              <a:buChar char="Ø"/>
              <a:tabLst/>
              <a:defRPr/>
            </a:pPr>
            <a:r>
              <a:rPr kumimoji="0" lang="en-GB" sz="2800" b="1" i="0" u="none" strike="noStrike" kern="1200" cap="none" spc="0" normalizeH="0" baseline="0" noProof="0" dirty="0">
                <a:ln>
                  <a:noFill/>
                </a:ln>
                <a:solidFill>
                  <a:schemeClr val="tx1"/>
                </a:solidFill>
                <a:effectLst/>
                <a:uLnTx/>
                <a:uFillTx/>
                <a:ea typeface="+mn-ea"/>
              </a:rPr>
              <a:t>Clinical signs</a:t>
            </a:r>
          </a:p>
          <a:p>
            <a:pPr marR="0" lvl="0" indent="0" algn="l" defTabSz="457200" rtl="0" eaLnBrk="1" fontAlgn="auto" latinLnBrk="0" hangingPunct="1">
              <a:spcBef>
                <a:spcPts val="0"/>
              </a:spcBef>
              <a:spcAft>
                <a:spcPts val="0"/>
              </a:spcAft>
              <a:buClrTx/>
              <a:buSzPct val="80000"/>
              <a:buFont typeface="Wingdings" panose="05000000000000000000" pitchFamily="2" charset="2"/>
              <a:buChar char="Ø"/>
              <a:tabLst/>
              <a:defRPr/>
            </a:pPr>
            <a:r>
              <a:rPr kumimoji="0" lang="en-GB" sz="2800" b="1" i="0" u="none" strike="noStrike" kern="1200" cap="none" spc="0" normalizeH="0" baseline="0" noProof="0" dirty="0">
                <a:ln>
                  <a:noFill/>
                </a:ln>
                <a:solidFill>
                  <a:schemeClr val="tx1"/>
                </a:solidFill>
                <a:effectLst/>
                <a:uLnTx/>
                <a:uFillTx/>
                <a:ea typeface="+mn-ea"/>
              </a:rPr>
              <a:t>Anthropometry</a:t>
            </a:r>
            <a:r>
              <a:rPr kumimoji="0" lang="en-GB" sz="2800" b="0" i="0" u="none" strike="noStrike" kern="1200" cap="none" spc="0" normalizeH="0" baseline="0" noProof="0" dirty="0">
                <a:ln>
                  <a:noFill/>
                </a:ln>
                <a:solidFill>
                  <a:schemeClr val="tx1"/>
                </a:solidFill>
                <a:effectLst/>
                <a:uLnTx/>
                <a:uFillTx/>
                <a:ea typeface="+mn-ea"/>
              </a:rPr>
              <a:t> -</a:t>
            </a:r>
            <a:r>
              <a:rPr kumimoji="0" lang="en-GB" sz="2800" b="0" i="0" u="none" strike="noStrike" kern="1200" cap="none" spc="0" normalizeH="0" noProof="0" dirty="0">
                <a:ln>
                  <a:noFill/>
                </a:ln>
                <a:solidFill>
                  <a:schemeClr val="tx1"/>
                </a:solidFill>
                <a:effectLst/>
                <a:uLnTx/>
                <a:uFillTx/>
                <a:ea typeface="+mn-ea"/>
              </a:rPr>
              <a:t> </a:t>
            </a:r>
            <a:r>
              <a:rPr kumimoji="0" lang="en-US" sz="2600" b="0" i="0" u="none" strike="noStrike" kern="1200" cap="none" spc="0" normalizeH="0" baseline="0" noProof="0" dirty="0">
                <a:ln>
                  <a:noFill/>
                </a:ln>
                <a:solidFill>
                  <a:schemeClr val="tx1"/>
                </a:solidFill>
                <a:effectLst/>
                <a:uLnTx/>
                <a:uFillTx/>
                <a:ea typeface="+mn-ea"/>
                <a:cs typeface="Times New Roman" panose="02020603050405020304" pitchFamily="18" charset="0"/>
              </a:rPr>
              <a:t>Body measurements </a:t>
            </a:r>
          </a:p>
          <a:p>
            <a:pPr marL="1657350" lvl="2" indent="-457200">
              <a:spcBef>
                <a:spcPts val="0"/>
              </a:spcBef>
              <a:spcAft>
                <a:spcPts val="0"/>
              </a:spcAft>
              <a:buClrTx/>
              <a:buFont typeface="Arial" panose="020B0604020202020204" pitchFamily="34" charset="0"/>
              <a:buChar char="•"/>
              <a:defRPr/>
            </a:pPr>
            <a:r>
              <a:rPr kumimoji="0" lang="en-US" sz="2600" b="0" i="0" u="none" strike="noStrike" kern="1200" cap="none" spc="0" normalizeH="0" baseline="0" noProof="0" dirty="0">
                <a:ln>
                  <a:noFill/>
                </a:ln>
                <a:solidFill>
                  <a:schemeClr val="tx1"/>
                </a:solidFill>
                <a:effectLst/>
                <a:uLnTx/>
                <a:uFillTx/>
                <a:ea typeface="+mn-ea"/>
                <a:cs typeface="Times New Roman" panose="02020603050405020304" pitchFamily="18" charset="0"/>
              </a:rPr>
              <a:t>Weight, </a:t>
            </a:r>
            <a:r>
              <a:rPr lang="en-US" sz="2600" dirty="0">
                <a:solidFill>
                  <a:schemeClr val="tx1"/>
                </a:solidFill>
                <a:cs typeface="Times New Roman" panose="02020603050405020304" pitchFamily="18" charset="0"/>
              </a:rPr>
              <a:t>Height </a:t>
            </a:r>
          </a:p>
          <a:p>
            <a:pPr marL="1657350" lvl="2" indent="-457200">
              <a:spcBef>
                <a:spcPts val="0"/>
              </a:spcBef>
              <a:spcAft>
                <a:spcPts val="0"/>
              </a:spcAft>
              <a:buClrTx/>
              <a:buFont typeface="Arial" panose="020B0604020202020204" pitchFamily="34" charset="0"/>
              <a:buChar char="•"/>
              <a:defRPr/>
            </a:pPr>
            <a:r>
              <a:rPr lang="en-US" sz="2800" dirty="0">
                <a:solidFill>
                  <a:schemeClr val="tx1"/>
                </a:solidFill>
                <a:cs typeface="Times New Roman" panose="02020603050405020304" pitchFamily="18" charset="0"/>
              </a:rPr>
              <a:t>M</a:t>
            </a:r>
            <a:r>
              <a:rPr kumimoji="0" lang="en-US" sz="2800" b="0" i="0" u="none" strike="noStrike" kern="1200" cap="none" spc="0" normalizeH="0" baseline="0" noProof="0" dirty="0">
                <a:ln>
                  <a:noFill/>
                </a:ln>
                <a:solidFill>
                  <a:schemeClr val="tx1"/>
                </a:solidFill>
                <a:effectLst/>
                <a:uLnTx/>
                <a:uFillTx/>
                <a:ea typeface="+mn-ea"/>
                <a:cs typeface="Times New Roman" panose="02020603050405020304" pitchFamily="18" charset="0"/>
              </a:rPr>
              <a:t>id-upper-arm circumference  (called MUAC)</a:t>
            </a:r>
          </a:p>
          <a:p>
            <a:pPr marL="1657350" lvl="2" indent="-457200">
              <a:spcBef>
                <a:spcPts val="0"/>
              </a:spcBef>
              <a:spcAft>
                <a:spcPts val="0"/>
              </a:spcAft>
              <a:buClrTx/>
              <a:buFont typeface="Arial" panose="020B0604020202020204" pitchFamily="34" charset="0"/>
              <a:buChar char="•"/>
              <a:defRPr/>
            </a:pPr>
            <a:r>
              <a:rPr lang="en-US" sz="2800" dirty="0">
                <a:solidFill>
                  <a:schemeClr val="tx1"/>
                </a:solidFill>
                <a:cs typeface="Times New Roman" panose="02020603050405020304" pitchFamily="18" charset="0"/>
              </a:rPr>
              <a:t>O</a:t>
            </a:r>
            <a:r>
              <a:rPr kumimoji="0" lang="en-US" sz="2800" b="0" i="0" u="none" strike="noStrike" kern="1200" cap="none" spc="0" normalizeH="0" baseline="0" noProof="0" dirty="0">
                <a:ln>
                  <a:noFill/>
                </a:ln>
                <a:solidFill>
                  <a:schemeClr val="tx1"/>
                </a:solidFill>
                <a:effectLst/>
                <a:uLnTx/>
                <a:uFillTx/>
                <a:ea typeface="+mn-ea"/>
                <a:cs typeface="Times New Roman" panose="02020603050405020304" pitchFamily="18" charset="0"/>
              </a:rPr>
              <a:t>edema</a:t>
            </a:r>
            <a:endParaRPr lang="en-US" sz="3200" dirty="0">
              <a:solidFill>
                <a:schemeClr val="tx1"/>
              </a:solidFill>
              <a:cs typeface="Times New Roman" panose="02020603050405020304" pitchFamily="18" charset="0"/>
            </a:endParaRPr>
          </a:p>
          <a:p>
            <a:pPr marL="0" indent="0">
              <a:spcBef>
                <a:spcPts val="0"/>
              </a:spcBef>
              <a:spcAft>
                <a:spcPts val="0"/>
              </a:spcAft>
              <a:buClrTx/>
              <a:buNone/>
              <a:defRPr/>
            </a:pPr>
            <a:endParaRPr kumimoji="0" lang="en-US" sz="2800" b="0" i="0" u="none" strike="noStrike" kern="1200" cap="none" spc="0" normalizeH="0" baseline="0" noProof="0" dirty="0">
              <a:ln>
                <a:noFill/>
              </a:ln>
              <a:solidFill>
                <a:schemeClr val="tx1"/>
              </a:solidFill>
              <a:effectLst/>
              <a:uLnTx/>
              <a:uFillTx/>
              <a:ea typeface="+mn-ea"/>
              <a:cs typeface="Times New Roman" panose="02020603050405020304" pitchFamily="18" charset="0"/>
            </a:endParaRPr>
          </a:p>
          <a:p>
            <a:pPr marL="0" indent="0">
              <a:spcBef>
                <a:spcPts val="0"/>
              </a:spcBef>
              <a:spcAft>
                <a:spcPts val="0"/>
              </a:spcAft>
              <a:buClrTx/>
              <a:buNone/>
              <a:defRPr/>
            </a:pPr>
            <a:r>
              <a:rPr kumimoji="0" lang="en-US" sz="2800" b="0" i="0" u="none" strike="noStrike" kern="1200" cap="none" spc="0" normalizeH="0" baseline="0" noProof="0" dirty="0">
                <a:ln>
                  <a:noFill/>
                </a:ln>
                <a:solidFill>
                  <a:schemeClr val="tx1"/>
                </a:solidFill>
                <a:effectLst/>
                <a:uLnTx/>
                <a:uFillTx/>
                <a:ea typeface="+mn-ea"/>
                <a:cs typeface="Times New Roman" panose="02020603050405020304" pitchFamily="18" charset="0"/>
              </a:rPr>
              <a:t>And, comparison with international standards</a:t>
            </a:r>
          </a:p>
          <a:p>
            <a:pPr marL="285750" marR="0" lvl="0" indent="-28575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en-US" sz="2800" b="0" i="0" u="none" strike="noStrike" kern="1200" cap="none" spc="0" normalizeH="0" baseline="0" noProof="0" dirty="0">
              <a:ln>
                <a:noFill/>
              </a:ln>
              <a:solidFill>
                <a:srgbClr val="4E3B30">
                  <a:lumMod val="75000"/>
                </a:srgbClr>
              </a:solidFill>
              <a:effectLst/>
              <a:uLnTx/>
              <a:uFillTx/>
              <a:latin typeface="Century Gothic" panose="020B0502020202020204"/>
              <a:ea typeface="+mn-ea"/>
              <a:cs typeface="+mn-cs"/>
            </a:endParaRP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5</a:t>
            </a:fld>
            <a:endParaRPr lang="fr-CH"/>
          </a:p>
        </p:txBody>
      </p:sp>
    </p:spTree>
    <p:extLst>
      <p:ext uri="{BB962C8B-B14F-4D97-AF65-F5344CB8AC3E}">
        <p14:creationId xmlns:p14="http://schemas.microsoft.com/office/powerpoint/2010/main" val="143436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545157" y="244642"/>
            <a:ext cx="11462359"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u="sng" dirty="0">
                <a:latin typeface="+mn-lt"/>
              </a:rPr>
              <a:t>In which age groups do we measure malnutrition? </a:t>
            </a:r>
            <a:endParaRPr lang="fr-CH" sz="4400" u="sng" dirty="0">
              <a:latin typeface="+mn-lt"/>
            </a:endParaRPr>
          </a:p>
        </p:txBody>
      </p:sp>
      <p:sp>
        <p:nvSpPr>
          <p:cNvPr id="14" name="Espace réservé du contenu 1"/>
          <p:cNvSpPr txBox="1">
            <a:spLocks/>
          </p:cNvSpPr>
          <p:nvPr/>
        </p:nvSpPr>
        <p:spPr>
          <a:xfrm>
            <a:off x="2048674" y="1987493"/>
            <a:ext cx="8803103" cy="43688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b="1" dirty="0"/>
              <a:t>Children from 6-59 months</a:t>
            </a:r>
            <a:r>
              <a:rPr lang="en-GB" dirty="0"/>
              <a:t>: </a:t>
            </a:r>
          </a:p>
          <a:p>
            <a:pPr marL="800100" lvl="1" indent="-342900" algn="l">
              <a:buFont typeface="Courier New" panose="02070309020205020404" pitchFamily="49" charset="0"/>
              <a:buChar char="o"/>
            </a:pPr>
            <a:r>
              <a:rPr lang="en-GB" sz="2400" dirty="0"/>
              <a:t>First and most hit by changes in nutritional risk factors =&gt; early indicator</a:t>
            </a:r>
          </a:p>
          <a:p>
            <a:pPr marL="800100" lvl="1" indent="-342900" algn="l">
              <a:buFont typeface="Courier New" panose="02070309020205020404" pitchFamily="49" charset="0"/>
              <a:buChar char="o"/>
            </a:pPr>
            <a:r>
              <a:rPr lang="en-GB" sz="2400" dirty="0"/>
              <a:t>Most at risk to die from malnutrition </a:t>
            </a:r>
          </a:p>
          <a:p>
            <a:pPr marL="800100" lvl="1" indent="-342900" algn="l">
              <a:buFont typeface="Courier New" panose="02070309020205020404" pitchFamily="49" charset="0"/>
              <a:buChar char="o"/>
            </a:pPr>
            <a:r>
              <a:rPr lang="en-GB" sz="2400" dirty="0"/>
              <a:t>Standardized methods available</a:t>
            </a:r>
            <a:endParaRPr lang="en-GB" b="1" dirty="0"/>
          </a:p>
          <a:p>
            <a:pPr marL="342900" indent="-342900" algn="l">
              <a:buFont typeface="Wingdings" panose="05000000000000000000" pitchFamily="2" charset="2"/>
              <a:buChar char="Ø"/>
            </a:pPr>
            <a:r>
              <a:rPr lang="en-GB" b="1" dirty="0"/>
              <a:t>Pregnant and lactating women</a:t>
            </a:r>
          </a:p>
          <a:p>
            <a:pPr marL="914400" lvl="1" indent="-457200" algn="l">
              <a:buFont typeface="Courier New" panose="02070309020205020404" pitchFamily="49" charset="0"/>
              <a:buChar char="o"/>
            </a:pPr>
            <a:r>
              <a:rPr lang="en-GB" sz="2400" dirty="0"/>
              <a:t>Increased risk factors and consequences for themselves and their child</a:t>
            </a:r>
          </a:p>
          <a:p>
            <a:pPr marL="342900" indent="-342900" algn="l">
              <a:buFont typeface="Wingdings" panose="05000000000000000000" pitchFamily="2" charset="2"/>
              <a:buChar char="Ø"/>
            </a:pPr>
            <a:r>
              <a:rPr lang="en-GB" b="1" dirty="0"/>
              <a:t>Infants under 6 months</a:t>
            </a:r>
          </a:p>
          <a:p>
            <a:pPr marL="342900" indent="-342900" algn="l">
              <a:buFont typeface="Wingdings" panose="05000000000000000000" pitchFamily="2" charset="2"/>
              <a:buChar char="Ø"/>
            </a:pPr>
            <a:r>
              <a:rPr lang="en-GB" b="1" dirty="0"/>
              <a:t>Other groups</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6</a:t>
            </a:fld>
            <a:endParaRPr lang="fr-CH"/>
          </a:p>
        </p:txBody>
      </p:sp>
    </p:spTree>
    <p:extLst>
      <p:ext uri="{BB962C8B-B14F-4D97-AF65-F5344CB8AC3E}">
        <p14:creationId xmlns:p14="http://schemas.microsoft.com/office/powerpoint/2010/main" val="300928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972979" y="93545"/>
            <a:ext cx="8182618" cy="9018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fr-FR" sz="2800" b="1" dirty="0"/>
              <a:t>International standards for growth (WHO 2006) </a:t>
            </a:r>
            <a:r>
              <a:rPr lang="en-US" altLang="fr-FR" sz="2800" b="1" dirty="0">
                <a:solidFill>
                  <a:srgbClr val="0070C0"/>
                </a:solidFill>
              </a:rPr>
              <a:t>http://www.who.int/childgrowth/en/</a:t>
            </a:r>
          </a:p>
        </p:txBody>
      </p:sp>
      <p:pic>
        <p:nvPicPr>
          <p:cNvPr id="9"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076" y="995394"/>
            <a:ext cx="2767537" cy="5061381"/>
          </a:xfrm>
          <a:prstGeom prst="rect">
            <a:avLst/>
          </a:prstGeom>
        </p:spPr>
      </p:pic>
      <p:sp>
        <p:nvSpPr>
          <p:cNvPr id="11" name="Rectangle 3"/>
          <p:cNvSpPr txBox="1">
            <a:spLocks noChangeArrowheads="1"/>
          </p:cNvSpPr>
          <p:nvPr/>
        </p:nvSpPr>
        <p:spPr>
          <a:xfrm>
            <a:off x="972979" y="1411096"/>
            <a:ext cx="7310275" cy="51613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Ø"/>
            </a:pPr>
            <a:r>
              <a:rPr lang="en-US" altLang="fr-FR" b="1" dirty="0"/>
              <a:t>WHO</a:t>
            </a:r>
            <a:r>
              <a:rPr lang="en-US" altLang="fr-FR" dirty="0"/>
              <a:t>: “Multicenter Growth Reference Study (MGRS)’’took place between 1997 and 2003 to make new growth curve to follow infants and young children around the world. </a:t>
            </a:r>
          </a:p>
          <a:p>
            <a:pPr algn="l"/>
            <a:endParaRPr lang="en-US" altLang="fr-FR" dirty="0"/>
          </a:p>
          <a:p>
            <a:pPr marL="342900" indent="-342900" algn="l">
              <a:lnSpc>
                <a:spcPct val="100000"/>
              </a:lnSpc>
              <a:spcBef>
                <a:spcPts val="0"/>
              </a:spcBef>
              <a:buFont typeface="Wingdings" panose="05000000000000000000" pitchFamily="2" charset="2"/>
              <a:buChar char="Ø"/>
            </a:pPr>
            <a:r>
              <a:rPr lang="en-US" altLang="fr-FR" dirty="0"/>
              <a:t>Growth and development of around 8500 children from different countries and ethnic groups (Brazil, Ghana, India, Norway, Oman &amp; USA). These children were breastfed. </a:t>
            </a:r>
          </a:p>
          <a:p>
            <a:pPr algn="l">
              <a:spcBef>
                <a:spcPts val="0"/>
              </a:spcBef>
            </a:pPr>
            <a:endParaRPr lang="en-US" altLang="fr-FR" dirty="0"/>
          </a:p>
          <a:p>
            <a:pPr marL="342900" indent="-342900" algn="l">
              <a:spcBef>
                <a:spcPts val="0"/>
              </a:spcBef>
              <a:buFont typeface="Wingdings" panose="05000000000000000000" pitchFamily="2" charset="2"/>
              <a:buChar char="Ø"/>
            </a:pPr>
            <a:r>
              <a:rPr lang="en-US" altLang="fr-FR" dirty="0">
                <a:sym typeface="Wingdings" panose="05000000000000000000" pitchFamily="2" charset="2"/>
              </a:rPr>
              <a:t>We use 1 international standard reflecting the best growth for all healthy children from birth to 19 years old.</a:t>
            </a:r>
            <a:endParaRPr lang="en-US" altLang="fr-FR" dirty="0"/>
          </a:p>
        </p:txBody>
      </p:sp>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7</a:t>
            </a:fld>
            <a:endParaRPr lang="fr-CH"/>
          </a:p>
        </p:txBody>
      </p:sp>
    </p:spTree>
    <p:extLst>
      <p:ext uri="{BB962C8B-B14F-4D97-AF65-F5344CB8AC3E}">
        <p14:creationId xmlns:p14="http://schemas.microsoft.com/office/powerpoint/2010/main" val="85815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custDataLst>
              <p:tags r:id="rId1"/>
            </p:custDataLst>
          </p:nvPr>
        </p:nvSpPr>
        <p:spPr>
          <a:xfrm>
            <a:off x="468313" y="404664"/>
            <a:ext cx="8604250" cy="8304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altLang="fr-FR" sz="4000" dirty="0">
                <a:latin typeface="Tw Cen MT" panose="020B0602020104020603" pitchFamily="34" charset="0"/>
              </a:rPr>
              <a:t>	</a:t>
            </a:r>
            <a:r>
              <a:rPr lang="en-CA" altLang="fr-FR" sz="4000" dirty="0">
                <a:solidFill>
                  <a:srgbClr val="005BA4"/>
                </a:solidFill>
                <a:latin typeface="Tw Cen MT" panose="020B0602020104020603" pitchFamily="34" charset="0"/>
              </a:rPr>
              <a:t>	</a:t>
            </a:r>
            <a:r>
              <a:rPr lang="en-CA" altLang="fr-FR" sz="4400" u="sng" dirty="0">
                <a:latin typeface="+mn-lt"/>
              </a:rPr>
              <a:t>Expressing Indices: Z-Score</a:t>
            </a:r>
            <a:endParaRPr lang="en-CA" altLang="fr-FR" sz="6600" u="sng" dirty="0">
              <a:latin typeface="+mn-lt"/>
            </a:endParaRPr>
          </a:p>
        </p:txBody>
      </p:sp>
      <p:sp>
        <p:nvSpPr>
          <p:cNvPr id="15" name="TextBox 11"/>
          <p:cNvSpPr txBox="1">
            <a:spLocks noChangeArrowheads="1"/>
          </p:cNvSpPr>
          <p:nvPr/>
        </p:nvSpPr>
        <p:spPr bwMode="auto">
          <a:xfrm>
            <a:off x="3978417" y="1957908"/>
            <a:ext cx="1507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00"/>
              </a:buClr>
              <a:buFont typeface="Wingdings" panose="05000000000000000000" pitchFamily="2" charset="2"/>
              <a:buChar char="§"/>
              <a:defRPr sz="2500">
                <a:solidFill>
                  <a:srgbClr val="000000"/>
                </a:solidFill>
                <a:latin typeface="Trebuchet MS" panose="020B0603020202020204" pitchFamily="34" charset="0"/>
              </a:defRPr>
            </a:lvl1pPr>
            <a:lvl2pPr marL="742950" indent="-285750" eaLnBrk="0" hangingPunct="0">
              <a:spcBef>
                <a:spcPct val="20000"/>
              </a:spcBef>
              <a:buClr>
                <a:srgbClr val="99CC00"/>
              </a:buClr>
              <a:buChar char="•"/>
              <a:defRPr sz="2400">
                <a:solidFill>
                  <a:srgbClr val="000000"/>
                </a:solidFill>
                <a:latin typeface="Trebuchet MS" panose="020B0603020202020204" pitchFamily="34" charset="0"/>
              </a:defRPr>
            </a:lvl2pPr>
            <a:lvl3pPr marL="1143000" indent="-228600" eaLnBrk="0" hangingPunct="0">
              <a:spcBef>
                <a:spcPct val="20000"/>
              </a:spcBef>
              <a:buClr>
                <a:srgbClr val="99CC00"/>
              </a:buClr>
              <a:buChar char="—"/>
              <a:defRPr sz="2000">
                <a:solidFill>
                  <a:srgbClr val="000000"/>
                </a:solidFill>
                <a:latin typeface="Trebuchet MS" panose="020B0603020202020204" pitchFamily="34" charset="0"/>
              </a:defRPr>
            </a:lvl3pPr>
            <a:lvl4pPr marL="1600200" indent="-228600" eaLnBrk="0" hangingPunct="0">
              <a:spcBef>
                <a:spcPct val="20000"/>
              </a:spcBef>
              <a:buClr>
                <a:srgbClr val="99CC00"/>
              </a:buClr>
              <a:buChar char="·"/>
              <a:defRPr sz="2000">
                <a:solidFill>
                  <a:srgbClr val="000000"/>
                </a:solidFill>
                <a:latin typeface="Trebuchet MS" panose="020B0603020202020204" pitchFamily="34" charset="0"/>
              </a:defRPr>
            </a:lvl4pPr>
            <a:lvl5pPr marL="2057400" indent="-228600" eaLnBrk="0" hangingPunct="0">
              <a:spcBef>
                <a:spcPct val="20000"/>
              </a:spcBef>
              <a:buClr>
                <a:srgbClr val="99CC00"/>
              </a:buClr>
              <a:buChar char="­"/>
              <a:defRPr sz="2000">
                <a:solidFill>
                  <a:srgbClr val="000000"/>
                </a:solidFill>
                <a:latin typeface="Trebuchet MS" panose="020B0603020202020204" pitchFamily="34" charset="0"/>
              </a:defRPr>
            </a:lvl5pPr>
            <a:lvl6pPr marL="25146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6pPr>
            <a:lvl7pPr marL="29718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7pPr>
            <a:lvl8pPr marL="34290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8pPr>
            <a:lvl9pPr marL="38862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9pPr>
          </a:lstStyle>
          <a:p>
            <a:pPr algn="ctr" eaLnBrk="1" hangingPunct="1">
              <a:spcBef>
                <a:spcPct val="0"/>
              </a:spcBef>
              <a:buClrTx/>
              <a:buFontTx/>
              <a:buNone/>
            </a:pPr>
            <a:r>
              <a:rPr lang="fr-CA" altLang="fr-FR" sz="2800" dirty="0">
                <a:solidFill>
                  <a:schemeClr val="tx1"/>
                </a:solidFill>
                <a:latin typeface="Garamond" panose="02020404030301010803" pitchFamily="18" charset="0"/>
                <a:ea typeface="MS PGothic" panose="020B0600070205080204" pitchFamily="34" charset="-128"/>
              </a:rPr>
              <a:t>ET = 1</a:t>
            </a:r>
            <a:endParaRPr lang="en-CA" altLang="fr-FR" sz="2800" dirty="0">
              <a:solidFill>
                <a:schemeClr val="tx1"/>
              </a:solidFill>
              <a:latin typeface="Garamond" panose="02020404030301010803" pitchFamily="18" charset="0"/>
              <a:ea typeface="MS PGothic" panose="020B0600070205080204" pitchFamily="34" charset="-128"/>
            </a:endParaRPr>
          </a:p>
        </p:txBody>
      </p:sp>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467" y="2087289"/>
            <a:ext cx="1123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15" descr="sdf.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1294" y="2547664"/>
            <a:ext cx="7129412" cy="382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8</a:t>
            </a:fld>
            <a:endParaRPr lang="fr-CH"/>
          </a:p>
        </p:txBody>
      </p:sp>
    </p:spTree>
    <p:extLst>
      <p:ext uri="{BB962C8B-B14F-4D97-AF65-F5344CB8AC3E}">
        <p14:creationId xmlns:p14="http://schemas.microsoft.com/office/powerpoint/2010/main" val="421129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custDataLst>
              <p:tags r:id="rId1"/>
            </p:custDataLst>
          </p:nvPr>
        </p:nvSpPr>
        <p:spPr>
          <a:xfrm>
            <a:off x="2164765" y="-168442"/>
            <a:ext cx="8675687" cy="12350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altLang="fr-FR" sz="4400" u="sng" dirty="0">
                <a:latin typeface="+mn-lt"/>
              </a:rPr>
              <a:t>WHO Reference Population</a:t>
            </a:r>
            <a:endParaRPr lang="en-CA" altLang="fr-FR" sz="6600" u="sng" dirty="0">
              <a:latin typeface="+mn-lt"/>
            </a:endParaRPr>
          </a:p>
        </p:txBody>
      </p:sp>
      <p:pic>
        <p:nvPicPr>
          <p:cNvPr id="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4431" y="1365268"/>
            <a:ext cx="8712968"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F121DC35-7FDD-4792-8036-0BEEE1555289}" type="slidenum">
              <a:rPr lang="fr-CH" smtClean="0"/>
              <a:t>9</a:t>
            </a:fld>
            <a:endParaRPr lang="fr-CH"/>
          </a:p>
        </p:txBody>
      </p:sp>
    </p:spTree>
    <p:extLst>
      <p:ext uri="{BB962C8B-B14F-4D97-AF65-F5344CB8AC3E}">
        <p14:creationId xmlns:p14="http://schemas.microsoft.com/office/powerpoint/2010/main" val="4208317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2019-05-28T22:00:00+00:00</Period_x0020_start>
    <TaxCatchAll xmlns="a8a2af44-4b8d-404b-a8bd-4186350a523c">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ICRCIMP_RMUnitInCharge_H>
    <_dlc_DocId xmlns="a8a2af44-4b8d-404b-a8bd-4186350a523c">TSASSIST-19-1441</_dlc_DocId>
    <_dlc_DocIdUrl xmlns="a8a2af44-4b8d-404b-a8bd-4186350a523c">
      <Url>https://collab.ext.icrc.org/sites/TS_ASSIST/_layouts/15/DocIdRedir.aspx?ID=TSASSIST-19-1441</Url>
      <Description>TSASSIST-19-1441</Description>
    </_dlc_DocIdUrl>
  </documentManagement>
</p:properties>
</file>

<file path=customXml/item2.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84248063f8dba146697e29f0d22fe69">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3e3a4ec725c8395d7b867916cbe6ed60"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2;#No Country|1f55df4f-c103-4303-b974-426a8e7d1d06"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4;#Internal|23eb6094-56fc-4ad4-8ae2-cf1575a694f0"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1;#Assistance|9015aaae-65d7-4217-8889-581aaffe05a3"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default="[today]"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140E84-4C84-4279-B3F0-CB3D9E988CD8}">
  <ds:schemaRefs>
    <ds:schemaRef ds:uri="http://purl.org/dc/terms/"/>
    <ds:schemaRef ds:uri="775538c5-eb89-48ba-a372-0acd5d6f12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402401-ee9a-4cfa-82a8-ebbd88d5d766"/>
    <ds:schemaRef ds:uri="http://schemas.microsoft.com/sharepoint/v3"/>
    <ds:schemaRef ds:uri="http://schemas.openxmlformats.org/package/2006/metadata/core-properties"/>
    <ds:schemaRef ds:uri="a8a2af44-4b8d-404b-a8bd-4186350a523c"/>
    <ds:schemaRef ds:uri="http://www.w3.org/XML/1998/namespace"/>
    <ds:schemaRef ds:uri="http://purl.org/dc/dcmitype/"/>
  </ds:schemaRefs>
</ds:datastoreItem>
</file>

<file path=customXml/itemProps2.xml><?xml version="1.0" encoding="utf-8"?>
<ds:datastoreItem xmlns:ds="http://schemas.openxmlformats.org/officeDocument/2006/customXml" ds:itemID="{42DD0021-9FFB-403B-8557-F23A2953F4FA}">
  <ds:schemaRefs>
    <ds:schemaRef ds:uri="Microsoft.SharePoint.Taxonomy.ContentTypeSync"/>
  </ds:schemaRefs>
</ds:datastoreItem>
</file>

<file path=customXml/itemProps3.xml><?xml version="1.0" encoding="utf-8"?>
<ds:datastoreItem xmlns:ds="http://schemas.openxmlformats.org/officeDocument/2006/customXml" ds:itemID="{B05BC561-870F-4267-8930-C068A07F46CC}">
  <ds:schemaRefs>
    <ds:schemaRef ds:uri="http://schemas.microsoft.com/sharepoint/events"/>
  </ds:schemaRefs>
</ds:datastoreItem>
</file>

<file path=customXml/itemProps4.xml><?xml version="1.0" encoding="utf-8"?>
<ds:datastoreItem xmlns:ds="http://schemas.openxmlformats.org/officeDocument/2006/customXml" ds:itemID="{8DC2A6A8-CA93-4221-ADCF-A1E1CAB0423E}">
  <ds:schemaRefs>
    <ds:schemaRef ds:uri="http://schemas.microsoft.com/sharepoint/v3/contenttype/forms"/>
  </ds:schemaRefs>
</ds:datastoreItem>
</file>

<file path=customXml/itemProps5.xml><?xml version="1.0" encoding="utf-8"?>
<ds:datastoreItem xmlns:ds="http://schemas.openxmlformats.org/officeDocument/2006/customXml" ds:itemID="{F7BACC38-7946-4337-A50D-A4E18D059C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402</TotalTime>
  <Words>2333</Words>
  <Application>Microsoft Office PowerPoint</Application>
  <PresentationFormat>Widescreen</PresentationFormat>
  <Paragraphs>371</Paragraphs>
  <Slides>31</Slides>
  <Notes>30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7" baseType="lpstr">
      <vt:lpstr>ＭＳ Ｐゴシック</vt:lpstr>
      <vt:lpstr>ＭＳ Ｐゴシック</vt:lpstr>
      <vt:lpstr>Arial</vt:lpstr>
      <vt:lpstr>Calibri</vt:lpstr>
      <vt:lpstr>Calibri Light</vt:lpstr>
      <vt:lpstr>Century Gothic</vt:lpstr>
      <vt:lpstr>Courier New</vt:lpstr>
      <vt:lpstr>French Script MT</vt:lpstr>
      <vt:lpstr>Garamond</vt:lpstr>
      <vt:lpstr>Tahoma</vt:lpstr>
      <vt:lpstr>Times New Roman</vt:lpstr>
      <vt:lpstr>Tw Cen MT</vt:lpstr>
      <vt:lpstr>Wingdings</vt:lpstr>
      <vt:lpstr>Wingdings 3</vt:lpstr>
      <vt:lpstr>Office Theme</vt:lpstr>
      <vt:lpstr>Bitmap Image</vt:lpstr>
      <vt:lpstr>Measuring malnutrition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 at a moment in time is a snapshot of the situation </vt:lpstr>
      <vt:lpstr>PowerPoint Presentation</vt:lpstr>
      <vt:lpstr>We can then match this prevalence data with standards and other factors</vt:lpstr>
      <vt:lpstr>Common indicators used during crises</vt:lpstr>
      <vt:lpstr>What do anthropometry of individuals and prevalence in the population not tell you? </vt:lpstr>
      <vt:lpstr>We now have the first useful indications for nutritional assessment and will go in more detail into this in the next session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malnutrition</dc:title>
  <dc:creator>Eirini Karanisa</dc:creator>
  <cp:lastModifiedBy>Antje Van Roeden</cp:lastModifiedBy>
  <cp:revision>36</cp:revision>
  <dcterms:created xsi:type="dcterms:W3CDTF">2018-09-26T08:50:45Z</dcterms:created>
  <dcterms:modified xsi:type="dcterms:W3CDTF">2019-12-06T10:36:34Z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
  </property>
  <property fmtid="{D5CDD505-2E9C-101B-9397-08002B2CF9AE}" pid="4" name="ICRCIMP_ManageAccess">
    <vt:bool>false</vt:bool>
  </property>
  <property fmtid="{D5CDD505-2E9C-101B-9397-08002B2CF9AE}" pid="5" name="_dlc_DocIdItemGuid">
    <vt:lpwstr>f2434c03-b5e1-4407-a765-c81f56b67192</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Key Issue">
    <vt:lpwstr>3;#- No key issue|32056555-74b8-4174-9beb-b0d6d010855f</vt:lpwstr>
  </property>
  <property fmtid="{D5CDD505-2E9C-101B-9397-08002B2CF9AE}" pid="10" name="ICRCIMP_DocumentType">
    <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ies>
</file>