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3"/>
  </p:notesMasterIdLst>
  <p:sldIdLst>
    <p:sldId id="257" r:id="rId6"/>
    <p:sldId id="318" r:id="rId7"/>
    <p:sldId id="296" r:id="rId8"/>
    <p:sldId id="259" r:id="rId9"/>
    <p:sldId id="260" r:id="rId10"/>
    <p:sldId id="261" r:id="rId11"/>
    <p:sldId id="304" r:id="rId12"/>
    <p:sldId id="303" r:id="rId13"/>
    <p:sldId id="264" r:id="rId14"/>
    <p:sldId id="265" r:id="rId15"/>
    <p:sldId id="311" r:id="rId16"/>
    <p:sldId id="269" r:id="rId17"/>
    <p:sldId id="285" r:id="rId18"/>
    <p:sldId id="309" r:id="rId19"/>
    <p:sldId id="270" r:id="rId20"/>
    <p:sldId id="271" r:id="rId21"/>
    <p:sldId id="306" r:id="rId22"/>
    <p:sldId id="273" r:id="rId23"/>
    <p:sldId id="274" r:id="rId24"/>
    <p:sldId id="275" r:id="rId25"/>
    <p:sldId id="276" r:id="rId26"/>
    <p:sldId id="277" r:id="rId27"/>
    <p:sldId id="314" r:id="rId28"/>
    <p:sldId id="313" r:id="rId29"/>
    <p:sldId id="317" r:id="rId30"/>
    <p:sldId id="282" r:id="rId31"/>
    <p:sldId id="300" r:id="rId32"/>
    <p:sldId id="301" r:id="rId33"/>
    <p:sldId id="310" r:id="rId34"/>
    <p:sldId id="307" r:id="rId35"/>
    <p:sldId id="288" r:id="rId36"/>
    <p:sldId id="289" r:id="rId37"/>
    <p:sldId id="290" r:id="rId38"/>
    <p:sldId id="291" r:id="rId39"/>
    <p:sldId id="292" r:id="rId40"/>
    <p:sldId id="293" r:id="rId41"/>
    <p:sldId id="294" r:id="rId42"/>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9DC3E6"/>
    <a:srgbClr val="005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67269" autoAdjust="0"/>
  </p:normalViewPr>
  <p:slideViewPr>
    <p:cSldViewPr snapToGrid="0" showGuides="1">
      <p:cViewPr varScale="1">
        <p:scale>
          <a:sx n="77" d="100"/>
          <a:sy n="77" d="100"/>
        </p:scale>
        <p:origin x="1116" y="84"/>
      </p:cViewPr>
      <p:guideLst>
        <p:guide orient="horz" pos="2160"/>
        <p:guide pos="3840"/>
      </p:guideLst>
    </p:cSldViewPr>
  </p:slideViewPr>
  <p:notesTextViewPr>
    <p:cViewPr>
      <p:scale>
        <a:sx n="1" d="1"/>
        <a:sy n="1" d="1"/>
      </p:scale>
      <p:origin x="0" y="0"/>
    </p:cViewPr>
  </p:notesTextViewPr>
  <p:sorterViewPr>
    <p:cViewPr>
      <p:scale>
        <a:sx n="100" d="100"/>
        <a:sy n="100" d="100"/>
      </p:scale>
      <p:origin x="0" y="-61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B26FBD2-8756-42B1-B2B9-B6DB0D3B63CD}" type="datetimeFigureOut">
              <a:rPr lang="fr-CH" smtClean="0"/>
              <a:t>18.03.2021</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4C6D22A-6BC9-49F8-B842-E758CB35E8FC}" type="slidenum">
              <a:rPr lang="fr-CH" smtClean="0"/>
              <a:t>‹#›</a:t>
            </a:fld>
            <a:endParaRPr lang="fr-CH"/>
          </a:p>
        </p:txBody>
      </p:sp>
    </p:spTree>
    <p:extLst>
      <p:ext uri="{BB962C8B-B14F-4D97-AF65-F5344CB8AC3E}">
        <p14:creationId xmlns:p14="http://schemas.microsoft.com/office/powerpoint/2010/main" val="1215913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D9E1A2-1A84-462B-82E0-5B2133DA7877}" type="slidenum">
              <a:rPr lang="fr-CH" smtClean="0"/>
              <a:t>2</a:t>
            </a:fld>
            <a:endParaRPr lang="fr-CH"/>
          </a:p>
        </p:txBody>
      </p:sp>
    </p:spTree>
    <p:extLst>
      <p:ext uri="{BB962C8B-B14F-4D97-AF65-F5344CB8AC3E}">
        <p14:creationId xmlns:p14="http://schemas.microsoft.com/office/powerpoint/2010/main" val="4070462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403225" y="333375"/>
            <a:ext cx="6256338" cy="3519488"/>
          </a:xfrm>
          <a:ln/>
        </p:spPr>
      </p:sp>
      <p:sp>
        <p:nvSpPr>
          <p:cNvPr id="36867" name="Rectangle 3"/>
          <p:cNvSpPr>
            <a:spLocks noGrp="1" noChangeArrowheads="1"/>
          </p:cNvSpPr>
          <p:nvPr>
            <p:ph type="body" idx="1"/>
          </p:nvPr>
        </p:nvSpPr>
        <p:spPr>
          <a:xfrm>
            <a:off x="1079298" y="3924672"/>
            <a:ext cx="5028652" cy="60355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7107" indent="-217107"/>
            <a:endParaRPr lang="en-CA" altLang="en-US" sz="100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A38CC9A7-BE82-44C6-81F2-57D00B447F01}" type="slidenum">
              <a:rPr lang="fr-FR" altLang="en-US" sz="1100">
                <a:latin typeface="Calibri" panose="020F0502020204030204" pitchFamily="34" charset="0"/>
              </a:rPr>
              <a:pPr/>
              <a:t>15</a:t>
            </a:fld>
            <a:endParaRPr lang="fr-FR" altLang="en-US" sz="1100">
              <a:latin typeface="Calibri" panose="020F0502020204030204" pitchFamily="34" charset="0"/>
            </a:endParaRPr>
          </a:p>
        </p:txBody>
      </p:sp>
    </p:spTree>
    <p:extLst>
      <p:ext uri="{BB962C8B-B14F-4D97-AF65-F5344CB8AC3E}">
        <p14:creationId xmlns:p14="http://schemas.microsoft.com/office/powerpoint/2010/main" val="3264041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FE4891C4-A5EA-48F0-9D38-F5FD14AC2FA6}" type="slidenum">
              <a:rPr lang="fr-FR" altLang="en-US" sz="1100">
                <a:latin typeface="Calibri" panose="020F0502020204030204" pitchFamily="34" charset="0"/>
              </a:rPr>
              <a:pPr/>
              <a:t>16</a:t>
            </a:fld>
            <a:endParaRPr lang="fr-FR" altLang="en-US" sz="1100">
              <a:latin typeface="Calibri" panose="020F0502020204030204" pitchFamily="34" charset="0"/>
            </a:endParaRPr>
          </a:p>
        </p:txBody>
      </p:sp>
    </p:spTree>
    <p:extLst>
      <p:ext uri="{BB962C8B-B14F-4D97-AF65-F5344CB8AC3E}">
        <p14:creationId xmlns:p14="http://schemas.microsoft.com/office/powerpoint/2010/main" val="2953294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33237">
              <a:defRPr/>
            </a:pPr>
            <a:r>
              <a:rPr lang="en-US" noProof="0" dirty="0"/>
              <a:t>Imagine that you</a:t>
            </a:r>
            <a:r>
              <a:rPr lang="en-US" baseline="0" noProof="0" dirty="0"/>
              <a:t> </a:t>
            </a:r>
            <a:r>
              <a:rPr lang="en-US" noProof="0" dirty="0"/>
              <a:t>work for a large multidisciplinary NGO. One</a:t>
            </a:r>
            <a:r>
              <a:rPr lang="en-US" baseline="0" noProof="0" dirty="0"/>
              <a:t> sentence</a:t>
            </a:r>
            <a:endParaRPr lang="en-US" noProof="0" dirty="0"/>
          </a:p>
          <a:p>
            <a:r>
              <a:rPr lang="en-US" b="1" baseline="0" noProof="0" dirty="0"/>
              <a:t>Haiti</a:t>
            </a:r>
            <a:r>
              <a:rPr lang="en-US" baseline="0" noProof="0" dirty="0"/>
              <a:t> : To confirm the existence of nutritional crisis situation and to understand the causes of current nutritional crisis situation as well as existing resilience mechanism and expected evolution of crisis.   </a:t>
            </a:r>
          </a:p>
          <a:p>
            <a:pPr defTabSz="933237">
              <a:defRPr/>
            </a:pPr>
            <a:r>
              <a:rPr lang="en-US" b="1" baseline="0" noProof="0" dirty="0"/>
              <a:t>Syria</a:t>
            </a:r>
            <a:r>
              <a:rPr lang="en-US" baseline="0" noProof="0" dirty="0"/>
              <a:t>: Providing quantitative assessment of malnutrition situation in under five and in general population and main causes for design of emergency assistance response in support to that population and support advocacy actions.      </a:t>
            </a:r>
          </a:p>
          <a:p>
            <a:pPr defTabSz="933237">
              <a:defRPr/>
            </a:pPr>
            <a:r>
              <a:rPr lang="en-US" b="1" noProof="0" dirty="0"/>
              <a:t>Indonesia</a:t>
            </a:r>
            <a:r>
              <a:rPr lang="en-US" noProof="0" dirty="0"/>
              <a:t>: Identify the vulnerable groups</a:t>
            </a:r>
            <a:r>
              <a:rPr lang="en-US" baseline="0" noProof="0" dirty="0"/>
              <a:t> and </a:t>
            </a:r>
            <a:r>
              <a:rPr lang="en-US" noProof="0" dirty="0"/>
              <a:t>priority needs of surviving population related to nutritional risk factors. </a:t>
            </a:r>
            <a:r>
              <a:rPr lang="en-US" baseline="0" noProof="0" dirty="0"/>
              <a:t> </a:t>
            </a:r>
            <a:endParaRPr lang="en-US" noProof="0" dirty="0"/>
          </a:p>
          <a:p>
            <a:endParaRPr lang="fr-CH"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17</a:t>
            </a:fld>
            <a:endParaRPr lang="fr-CH"/>
          </a:p>
        </p:txBody>
      </p:sp>
    </p:spTree>
    <p:extLst>
      <p:ext uri="{BB962C8B-B14F-4D97-AF65-F5344CB8AC3E}">
        <p14:creationId xmlns:p14="http://schemas.microsoft.com/office/powerpoint/2010/main" val="43358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aseline="0" dirty="0"/>
              <a:t>   </a:t>
            </a:r>
          </a:p>
          <a:p>
            <a:r>
              <a:rPr lang="en-US" baseline="0" noProof="0" dirty="0"/>
              <a:t>Haiti : To confirm the existence of </a:t>
            </a:r>
            <a:r>
              <a:rPr lang="en-US" baseline="0" noProof="0" dirty="0" err="1"/>
              <a:t>nutritionnal</a:t>
            </a:r>
            <a:r>
              <a:rPr lang="en-US" baseline="0" noProof="0" dirty="0"/>
              <a:t> crisis situation and to understand the causes of current </a:t>
            </a:r>
            <a:r>
              <a:rPr lang="en-US" baseline="0" noProof="0" dirty="0" err="1"/>
              <a:t>nutritionnal</a:t>
            </a:r>
            <a:r>
              <a:rPr lang="en-US" baseline="0" noProof="0" dirty="0"/>
              <a:t> crisis situation as well as existing resilience mechanism and expected evolution of crisis.   </a:t>
            </a:r>
            <a:endParaRPr lang="en-US" noProof="0"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18</a:t>
            </a:fld>
            <a:endParaRPr lang="fr-CH"/>
          </a:p>
        </p:txBody>
      </p:sp>
    </p:spTree>
    <p:extLst>
      <p:ext uri="{BB962C8B-B14F-4D97-AF65-F5344CB8AC3E}">
        <p14:creationId xmlns:p14="http://schemas.microsoft.com/office/powerpoint/2010/main" val="1390242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baseline="0" noProof="0" dirty="0"/>
              <a:t>Syria: Providing quantitative assessment of malnutrition situation in under five and in general population and main causes for design of emergency assistance response in support to that population and support advocacy actions.      </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19</a:t>
            </a:fld>
            <a:endParaRPr lang="fr-CH"/>
          </a:p>
        </p:txBody>
      </p:sp>
    </p:spTree>
    <p:extLst>
      <p:ext uri="{BB962C8B-B14F-4D97-AF65-F5344CB8AC3E}">
        <p14:creationId xmlns:p14="http://schemas.microsoft.com/office/powerpoint/2010/main" val="972971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noProof="0" dirty="0"/>
          </a:p>
          <a:p>
            <a:r>
              <a:rPr lang="en-US" noProof="0" dirty="0"/>
              <a:t>Indonesia: Identify the vulnerable groups</a:t>
            </a:r>
            <a:r>
              <a:rPr lang="en-US" baseline="0" noProof="0" dirty="0"/>
              <a:t> and </a:t>
            </a:r>
            <a:r>
              <a:rPr lang="en-US" noProof="0" dirty="0"/>
              <a:t>priority needs of surviving population related to </a:t>
            </a:r>
            <a:r>
              <a:rPr lang="en-US" noProof="0" dirty="0" err="1"/>
              <a:t>nutritionnal</a:t>
            </a:r>
            <a:r>
              <a:rPr lang="en-US" noProof="0" dirty="0"/>
              <a:t> risk factors</a:t>
            </a:r>
            <a:r>
              <a:rPr lang="fr-CH" dirty="0"/>
              <a:t>. </a:t>
            </a:r>
            <a:r>
              <a:rPr lang="fr-CH" baseline="0" dirty="0"/>
              <a:t> </a:t>
            </a:r>
            <a:endParaRPr lang="fr-CH"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20</a:t>
            </a:fld>
            <a:endParaRPr lang="fr-CH"/>
          </a:p>
        </p:txBody>
      </p:sp>
    </p:spTree>
    <p:extLst>
      <p:ext uri="{BB962C8B-B14F-4D97-AF65-F5344CB8AC3E}">
        <p14:creationId xmlns:p14="http://schemas.microsoft.com/office/powerpoint/2010/main" val="295164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B5CF42BB-1A9E-4269-A2C6-BE1C690A76FC}" type="slidenum">
              <a:rPr lang="en-US" altLang="en-US" sz="1100">
                <a:solidFill>
                  <a:srgbClr val="000000"/>
                </a:solidFill>
                <a:latin typeface="Calibri" panose="020F0502020204030204" pitchFamily="34" charset="0"/>
              </a:rPr>
              <a:pPr/>
              <a:t>21</a:t>
            </a:fld>
            <a:endParaRPr lang="en-US" altLang="en-US" sz="1100">
              <a:solidFill>
                <a:srgbClr val="000000"/>
              </a:solidFill>
              <a:latin typeface="Calibri" panose="020F0502020204030204" pitchFamily="34" charset="0"/>
            </a:endParaRPr>
          </a:p>
        </p:txBody>
      </p:sp>
      <p:sp>
        <p:nvSpPr>
          <p:cNvPr id="14339" name="Rectangle 2"/>
          <p:cNvSpPr>
            <a:spLocks noGrp="1" noRot="1" noChangeAspect="1" noChangeArrowheads="1" noTextEdit="1"/>
          </p:cNvSpPr>
          <p:nvPr>
            <p:ph type="sldImg"/>
          </p:nvPr>
        </p:nvSpPr>
        <p:spPr>
          <a:xfrm>
            <a:off x="52388" y="771525"/>
            <a:ext cx="6864350" cy="3860800"/>
          </a:xfrm>
          <a:ln/>
        </p:spPr>
      </p:sp>
      <p:sp>
        <p:nvSpPr>
          <p:cNvPr id="14340" name="Rectangle 3"/>
          <p:cNvSpPr>
            <a:spLocks noGrp="1" noChangeArrowheads="1"/>
          </p:cNvSpPr>
          <p:nvPr>
            <p:ph type="body" idx="1"/>
          </p:nvPr>
        </p:nvSpPr>
        <p:spPr>
          <a:xfrm>
            <a:off x="929261" y="4887823"/>
            <a:ext cx="5110931" cy="46312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27281" lvl="1">
              <a:buSzPct val="100000"/>
            </a:pPr>
            <a:r>
              <a:rPr lang="en-US" altLang="en-US" sz="2400" dirty="0"/>
              <a:t>Intro and consent:</a:t>
            </a:r>
          </a:p>
          <a:p>
            <a:pPr marL="327281" lvl="1">
              <a:buSzPct val="100000"/>
            </a:pPr>
            <a:r>
              <a:rPr lang="en-US" altLang="en-US" sz="2400" b="1" dirty="0"/>
              <a:t>Introduce team and organization.</a:t>
            </a:r>
          </a:p>
          <a:p>
            <a:pPr marL="793899" lvl="1" indent="-466618">
              <a:buSzPct val="100000"/>
              <a:buFont typeface="+mj-lt"/>
              <a:buAutoNum type="arabicPeriod"/>
            </a:pPr>
            <a:r>
              <a:rPr lang="en-US" altLang="en-US" sz="2400" dirty="0"/>
              <a:t>Explain the survey objective(s) and selection process.</a:t>
            </a:r>
          </a:p>
          <a:p>
            <a:pPr marL="793899" lvl="1" indent="-466618">
              <a:buSzPct val="100000"/>
              <a:buFont typeface="+mj-lt"/>
              <a:buAutoNum type="arabicPeriod"/>
            </a:pPr>
            <a:r>
              <a:rPr lang="en-US" altLang="en-US" sz="2400" dirty="0"/>
              <a:t>Inform what will be done/measured and the expected time in the household. </a:t>
            </a:r>
          </a:p>
          <a:p>
            <a:pPr marL="793899" lvl="1" indent="-466618">
              <a:buSzPct val="100000"/>
              <a:buFont typeface="+mj-lt"/>
              <a:buAutoNum type="arabicPeriod"/>
            </a:pPr>
            <a:r>
              <a:rPr lang="en-US" altLang="en-US" sz="2400" dirty="0"/>
              <a:t>Manage expectations of aid or incentives (</a:t>
            </a:r>
            <a:r>
              <a:rPr lang="en-CA" altLang="en-US" sz="2400" dirty="0"/>
              <a:t>results of the survey will not directly affect relief allocation).</a:t>
            </a:r>
          </a:p>
          <a:p>
            <a:pPr marL="793899" lvl="1" indent="-466618">
              <a:buSzPct val="100000"/>
              <a:buFont typeface="+mj-lt"/>
              <a:buAutoNum type="arabicPeriod"/>
            </a:pPr>
            <a:r>
              <a:rPr lang="en-CA" altLang="en-US" sz="2400" dirty="0"/>
              <a:t>Inform about confidentiality and sharing/use of data.</a:t>
            </a:r>
          </a:p>
          <a:p>
            <a:pPr marL="793899" lvl="1" indent="-466618">
              <a:buSzPct val="100000"/>
              <a:buFont typeface="+mj-lt"/>
              <a:buAutoNum type="arabicPeriod"/>
            </a:pPr>
            <a:r>
              <a:rPr lang="en-CA" altLang="en-US" sz="2400" dirty="0"/>
              <a:t>State that there is no penalty for refusal</a:t>
            </a:r>
          </a:p>
          <a:p>
            <a:pPr marL="793899" lvl="1" indent="-466618">
              <a:buSzPct val="100000"/>
              <a:buFont typeface="+mj-lt"/>
              <a:buAutoNum type="arabicPeriod"/>
            </a:pPr>
            <a:r>
              <a:rPr lang="en-US" altLang="en-US" sz="2400" dirty="0"/>
              <a:t>Ask for verbal consent of respondent</a:t>
            </a:r>
          </a:p>
          <a:p>
            <a:pPr marL="374267" lvl="1"/>
            <a:endParaRPr lang="en-US" altLang="en-US" dirty="0"/>
          </a:p>
          <a:p>
            <a:pPr marL="374267" lvl="1"/>
            <a:r>
              <a:rPr lang="en-US" altLang="en-US" b="1" dirty="0"/>
              <a:t>Identifier variables: </a:t>
            </a:r>
          </a:p>
          <a:p>
            <a:pPr marL="374267" lvl="1"/>
            <a:r>
              <a:rPr lang="en-US" altLang="en-US" sz="2400" b="1" dirty="0"/>
              <a:t>Survey date</a:t>
            </a:r>
            <a:r>
              <a:rPr lang="en-US" altLang="en-US" sz="2400" dirty="0"/>
              <a:t>.</a:t>
            </a:r>
          </a:p>
          <a:p>
            <a:pPr marL="899213" lvl="1" indent="-524946">
              <a:buFont typeface="Segoe UI" panose="020B0502040204020203" pitchFamily="34" charset="0"/>
              <a:buAutoNum type="arabicPeriod"/>
            </a:pPr>
            <a:r>
              <a:rPr lang="en-US" altLang="en-US" sz="2400" dirty="0"/>
              <a:t>Cluster number.</a:t>
            </a:r>
          </a:p>
          <a:p>
            <a:pPr marL="899213" lvl="1" indent="-524946">
              <a:buFont typeface="Segoe UI" panose="020B0502040204020203" pitchFamily="34" charset="0"/>
              <a:buAutoNum type="arabicPeriod"/>
            </a:pPr>
            <a:r>
              <a:rPr lang="en-US" altLang="en-US" sz="2400" dirty="0"/>
              <a:t>Household number.</a:t>
            </a:r>
          </a:p>
          <a:p>
            <a:pPr marL="899213" lvl="1" indent="-524946">
              <a:buFont typeface="Segoe UI" panose="020B0502040204020203" pitchFamily="34" charset="0"/>
              <a:buAutoNum type="arabicPeriod"/>
            </a:pPr>
            <a:r>
              <a:rPr lang="en-US" altLang="en-US" sz="2400" dirty="0"/>
              <a:t>Team number</a:t>
            </a:r>
          </a:p>
          <a:p>
            <a:pPr marL="899213" lvl="1" indent="-524946">
              <a:buFont typeface="Segoe UI" panose="020B0502040204020203" pitchFamily="34" charset="0"/>
              <a:buAutoNum type="arabicPeriod"/>
            </a:pPr>
            <a:endParaRPr lang="en-US" altLang="en-US" sz="2400" dirty="0"/>
          </a:p>
          <a:p>
            <a:pPr marL="374267" lvl="1"/>
            <a:r>
              <a:rPr lang="en-US" altLang="en-US" sz="2400" b="1" dirty="0"/>
              <a:t>Anthropometric variables:</a:t>
            </a:r>
          </a:p>
          <a:p>
            <a:pPr marL="374267" lvl="1"/>
            <a:r>
              <a:rPr lang="en-US" altLang="en-US" sz="3100" dirty="0"/>
              <a:t>Age, Sex, Height, Weight, MUAC, Edema.</a:t>
            </a:r>
          </a:p>
          <a:p>
            <a:pPr marL="374267" lvl="1"/>
            <a:endParaRPr lang="en-US" altLang="en-US" sz="2400" dirty="0"/>
          </a:p>
          <a:p>
            <a:pPr marL="374267" lvl="1"/>
            <a:r>
              <a:rPr lang="en-US" altLang="en-US" sz="2400" b="1" dirty="0"/>
              <a:t>Additional variables, e.g. </a:t>
            </a:r>
          </a:p>
          <a:p>
            <a:pPr marL="374267" lvl="1"/>
            <a:r>
              <a:rPr lang="en-US" altLang="en-US" sz="2400" dirty="0"/>
              <a:t>Vaccination status, mortality (overall, U5),</a:t>
            </a:r>
            <a:r>
              <a:rPr lang="en-US" altLang="en-US" sz="2400" baseline="0" dirty="0"/>
              <a:t> Water &amp; sanitation</a:t>
            </a:r>
          </a:p>
          <a:p>
            <a:pPr marL="374267" lvl="1"/>
            <a:r>
              <a:rPr lang="en-US" altLang="en-US" sz="2400" baseline="0" dirty="0"/>
              <a:t>NB. Keep the number limited!!</a:t>
            </a:r>
            <a:endParaRPr lang="en-US" altLang="en-US" sz="2400" dirty="0"/>
          </a:p>
        </p:txBody>
      </p:sp>
    </p:spTree>
    <p:extLst>
      <p:ext uri="{BB962C8B-B14F-4D97-AF65-F5344CB8AC3E}">
        <p14:creationId xmlns:p14="http://schemas.microsoft.com/office/powerpoint/2010/main" val="3739847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22</a:t>
            </a:fld>
            <a:endParaRPr lang="fr-CH"/>
          </a:p>
        </p:txBody>
      </p:sp>
    </p:spTree>
    <p:extLst>
      <p:ext uri="{BB962C8B-B14F-4D97-AF65-F5344CB8AC3E}">
        <p14:creationId xmlns:p14="http://schemas.microsoft.com/office/powerpoint/2010/main" val="1024971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3512" indent="-292788">
              <a:defRPr sz="2400">
                <a:solidFill>
                  <a:schemeClr val="tx1"/>
                </a:solidFill>
                <a:latin typeface="Arial" charset="0"/>
                <a:ea typeface="ＭＳ Ｐゴシック" charset="-128"/>
              </a:defRPr>
            </a:lvl2pPr>
            <a:lvl3pPr marL="1176003" indent="-234554">
              <a:defRPr sz="2400">
                <a:solidFill>
                  <a:schemeClr val="tx1"/>
                </a:solidFill>
                <a:latin typeface="Arial" charset="0"/>
                <a:ea typeface="ＭＳ Ｐゴシック" charset="-128"/>
              </a:defRPr>
            </a:lvl3pPr>
            <a:lvl4pPr marL="1646727" indent="-234554">
              <a:defRPr sz="2400">
                <a:solidFill>
                  <a:schemeClr val="tx1"/>
                </a:solidFill>
                <a:latin typeface="Arial" charset="0"/>
                <a:ea typeface="ＭＳ Ｐゴシック" charset="-128"/>
              </a:defRPr>
            </a:lvl4pPr>
            <a:lvl5pPr marL="2117453" indent="-234554">
              <a:defRPr sz="2400">
                <a:solidFill>
                  <a:schemeClr val="tx1"/>
                </a:solidFill>
                <a:latin typeface="Arial" charset="0"/>
                <a:ea typeface="ＭＳ Ｐゴシック" charset="-128"/>
              </a:defRPr>
            </a:lvl5pPr>
            <a:lvl6pPr marL="2583324" indent="-234554" eaLnBrk="0" fontAlgn="base" hangingPunct="0">
              <a:spcBef>
                <a:spcPct val="0"/>
              </a:spcBef>
              <a:spcAft>
                <a:spcPct val="0"/>
              </a:spcAft>
              <a:defRPr sz="2400">
                <a:solidFill>
                  <a:schemeClr val="tx1"/>
                </a:solidFill>
                <a:latin typeface="Arial" charset="0"/>
                <a:ea typeface="ＭＳ Ｐゴシック" charset="-128"/>
              </a:defRPr>
            </a:lvl6pPr>
            <a:lvl7pPr marL="3049195" indent="-234554" eaLnBrk="0" fontAlgn="base" hangingPunct="0">
              <a:spcBef>
                <a:spcPct val="0"/>
              </a:spcBef>
              <a:spcAft>
                <a:spcPct val="0"/>
              </a:spcAft>
              <a:defRPr sz="2400">
                <a:solidFill>
                  <a:schemeClr val="tx1"/>
                </a:solidFill>
                <a:latin typeface="Arial" charset="0"/>
                <a:ea typeface="ＭＳ Ｐゴシック" charset="-128"/>
              </a:defRPr>
            </a:lvl7pPr>
            <a:lvl8pPr marL="3515068" indent="-234554" eaLnBrk="0" fontAlgn="base" hangingPunct="0">
              <a:spcBef>
                <a:spcPct val="0"/>
              </a:spcBef>
              <a:spcAft>
                <a:spcPct val="0"/>
              </a:spcAft>
              <a:defRPr sz="2400">
                <a:solidFill>
                  <a:schemeClr val="tx1"/>
                </a:solidFill>
                <a:latin typeface="Arial" charset="0"/>
                <a:ea typeface="ＭＳ Ｐゴシック" charset="-128"/>
              </a:defRPr>
            </a:lvl8pPr>
            <a:lvl9pPr marL="3980939" indent="-234554"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23</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1079" y="5173572"/>
            <a:ext cx="5006991" cy="49030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ltLang="en-US" dirty="0">
                <a:latin typeface="Arial" charset="0"/>
                <a:ea typeface="ＭＳ Ｐゴシック" charset="-128"/>
              </a:rPr>
              <a:t>Probability sampling whereby each population unit (person, household, etc.) has a known, non-zero chance of inclusion in the sample.</a:t>
            </a:r>
            <a:r>
              <a:rPr lang="en-US" altLang="en-US" baseline="0" dirty="0">
                <a:latin typeface="Arial" charset="0"/>
                <a:ea typeface="ＭＳ Ｐゴシック" charset="-128"/>
              </a:rPr>
              <a:t> </a:t>
            </a:r>
            <a:r>
              <a:rPr lang="en-US" altLang="en-US" dirty="0">
                <a:latin typeface="Arial" charset="0"/>
                <a:ea typeface="ＭＳ Ｐゴシック" charset="-128"/>
              </a:rPr>
              <a:t>Cluster</a:t>
            </a:r>
            <a:r>
              <a:rPr lang="en-US" altLang="en-US" baseline="0" dirty="0">
                <a:latin typeface="Arial" charset="0"/>
                <a:ea typeface="ＭＳ Ｐゴシック" charset="-128"/>
              </a:rPr>
              <a:t> sampling used for e.g. mortality-, nutritional -, vaccination coverage surveys -&gt; looked into more in depth in Nutrition and Livelihood Support Sessions</a:t>
            </a:r>
          </a:p>
          <a:p>
            <a:pPr eaLnBrk="1" hangingPunct="1"/>
            <a:r>
              <a:rPr lang="en-US" altLang="en-US" baseline="0" dirty="0">
                <a:latin typeface="Arial" charset="0"/>
                <a:ea typeface="ＭＳ Ｐゴシック" charset="-128"/>
              </a:rPr>
              <a:t>NB. Making the invisible people visible. </a:t>
            </a:r>
            <a:endParaRPr lang="en-US" altLang="en-US" dirty="0">
              <a:latin typeface="Arial" charset="0"/>
              <a:ea typeface="ＭＳ Ｐゴシック" charset="-128"/>
            </a:endParaRPr>
          </a:p>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3373178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charset="0"/>
                <a:ea typeface="ＭＳ Ｐゴシック" charset="-128"/>
              </a:defRPr>
            </a:lvl1pPr>
            <a:lvl2pPr marL="763512" indent="-292788">
              <a:defRPr sz="2400">
                <a:solidFill>
                  <a:schemeClr val="tx1"/>
                </a:solidFill>
                <a:latin typeface="Arial" charset="0"/>
                <a:ea typeface="ＭＳ Ｐゴシック" charset="-128"/>
              </a:defRPr>
            </a:lvl2pPr>
            <a:lvl3pPr marL="1176003" indent="-234554">
              <a:defRPr sz="2400">
                <a:solidFill>
                  <a:schemeClr val="tx1"/>
                </a:solidFill>
                <a:latin typeface="Arial" charset="0"/>
                <a:ea typeface="ＭＳ Ｐゴシック" charset="-128"/>
              </a:defRPr>
            </a:lvl3pPr>
            <a:lvl4pPr marL="1646727" indent="-234554">
              <a:defRPr sz="2400">
                <a:solidFill>
                  <a:schemeClr val="tx1"/>
                </a:solidFill>
                <a:latin typeface="Arial" charset="0"/>
                <a:ea typeface="ＭＳ Ｐゴシック" charset="-128"/>
              </a:defRPr>
            </a:lvl4pPr>
            <a:lvl5pPr marL="2117453" indent="-234554">
              <a:defRPr sz="2400">
                <a:solidFill>
                  <a:schemeClr val="tx1"/>
                </a:solidFill>
                <a:latin typeface="Arial" charset="0"/>
                <a:ea typeface="ＭＳ Ｐゴシック" charset="-128"/>
              </a:defRPr>
            </a:lvl5pPr>
            <a:lvl6pPr marL="2583324" indent="-234554" eaLnBrk="0" fontAlgn="base" hangingPunct="0">
              <a:spcBef>
                <a:spcPct val="0"/>
              </a:spcBef>
              <a:spcAft>
                <a:spcPct val="0"/>
              </a:spcAft>
              <a:defRPr sz="2400">
                <a:solidFill>
                  <a:schemeClr val="tx1"/>
                </a:solidFill>
                <a:latin typeface="Arial" charset="0"/>
                <a:ea typeface="ＭＳ Ｐゴシック" charset="-128"/>
              </a:defRPr>
            </a:lvl6pPr>
            <a:lvl7pPr marL="3049195" indent="-234554" eaLnBrk="0" fontAlgn="base" hangingPunct="0">
              <a:spcBef>
                <a:spcPct val="0"/>
              </a:spcBef>
              <a:spcAft>
                <a:spcPct val="0"/>
              </a:spcAft>
              <a:defRPr sz="2400">
                <a:solidFill>
                  <a:schemeClr val="tx1"/>
                </a:solidFill>
                <a:latin typeface="Arial" charset="0"/>
                <a:ea typeface="ＭＳ Ｐゴシック" charset="-128"/>
              </a:defRPr>
            </a:lvl7pPr>
            <a:lvl8pPr marL="3515068" indent="-234554" eaLnBrk="0" fontAlgn="base" hangingPunct="0">
              <a:spcBef>
                <a:spcPct val="0"/>
              </a:spcBef>
              <a:spcAft>
                <a:spcPct val="0"/>
              </a:spcAft>
              <a:defRPr sz="2400">
                <a:solidFill>
                  <a:schemeClr val="tx1"/>
                </a:solidFill>
                <a:latin typeface="Arial" charset="0"/>
                <a:ea typeface="ＭＳ Ｐゴシック" charset="-128"/>
              </a:defRPr>
            </a:lvl8pPr>
            <a:lvl9pPr marL="3980939" indent="-234554" eaLnBrk="0" fontAlgn="base" hangingPunct="0">
              <a:spcBef>
                <a:spcPct val="0"/>
              </a:spcBef>
              <a:spcAft>
                <a:spcPct val="0"/>
              </a:spcAft>
              <a:defRPr sz="2400">
                <a:solidFill>
                  <a:schemeClr val="tx1"/>
                </a:solidFill>
                <a:latin typeface="Arial" charset="0"/>
                <a:ea typeface="ＭＳ Ｐゴシック" charset="-128"/>
              </a:defRPr>
            </a:lvl9pPr>
          </a:lstStyle>
          <a:p>
            <a:fld id="{C18A95A8-A4A8-5548-8FB7-84EDCECA00A7}" type="slidenum">
              <a:rPr lang="fr-CH" altLang="en-US" sz="1200"/>
              <a:pPr/>
              <a:t>24</a:t>
            </a:fld>
            <a:endParaRPr lang="fr-CH" altLang="en-US" sz="1200"/>
          </a:p>
        </p:txBody>
      </p:sp>
      <p:sp>
        <p:nvSpPr>
          <p:cNvPr id="35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1079" y="5173572"/>
            <a:ext cx="5006991" cy="49030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ltLang="en-US" dirty="0">
                <a:latin typeface="Arial" charset="0"/>
                <a:ea typeface="ＭＳ Ｐゴシック" charset="-128"/>
              </a:rPr>
              <a:t>For</a:t>
            </a:r>
            <a:r>
              <a:rPr lang="en-US" altLang="en-US" baseline="0" dirty="0">
                <a:latin typeface="Arial" charset="0"/>
                <a:ea typeface="ＭＳ Ｐゴシック" charset="-128"/>
              </a:rPr>
              <a:t> instance: There are only 1500 households -&gt; all households are included in the mortality survey + all children aged 6 – 59 month are measured (W/H, MUAC)</a:t>
            </a:r>
            <a:endParaRPr lang="en-US" altLang="en-US" dirty="0">
              <a:latin typeface="Arial" charset="0"/>
              <a:ea typeface="ＭＳ Ｐゴシック" charset="-128"/>
            </a:endParaRPr>
          </a:p>
        </p:txBody>
      </p:sp>
    </p:spTree>
    <p:extLst>
      <p:ext uri="{BB962C8B-B14F-4D97-AF65-F5344CB8AC3E}">
        <p14:creationId xmlns:p14="http://schemas.microsoft.com/office/powerpoint/2010/main" val="3396556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64736" indent="-293257">
              <a:defRPr sz="2400">
                <a:solidFill>
                  <a:schemeClr val="tx1"/>
                </a:solidFill>
                <a:latin typeface="Arial" charset="0"/>
                <a:ea typeface="ＭＳ Ｐゴシック" charset="-128"/>
              </a:defRPr>
            </a:lvl2pPr>
            <a:lvl3pPr marL="1177888" indent="-234930">
              <a:defRPr sz="2400">
                <a:solidFill>
                  <a:schemeClr val="tx1"/>
                </a:solidFill>
                <a:latin typeface="Arial" charset="0"/>
                <a:ea typeface="ＭＳ Ｐゴシック" charset="-128"/>
              </a:defRPr>
            </a:lvl3pPr>
            <a:lvl4pPr marL="1649366" indent="-234930">
              <a:defRPr sz="2400">
                <a:solidFill>
                  <a:schemeClr val="tx1"/>
                </a:solidFill>
                <a:latin typeface="Arial" charset="0"/>
                <a:ea typeface="ＭＳ Ｐゴシック" charset="-128"/>
              </a:defRPr>
            </a:lvl4pPr>
            <a:lvl5pPr marL="2120846" indent="-234930">
              <a:defRPr sz="2400">
                <a:solidFill>
                  <a:schemeClr val="tx1"/>
                </a:solidFill>
                <a:latin typeface="Arial" charset="0"/>
                <a:ea typeface="ＭＳ Ｐゴシック" charset="-128"/>
              </a:defRPr>
            </a:lvl5pPr>
            <a:lvl6pPr marL="2587464" indent="-234930" eaLnBrk="0" fontAlgn="base" hangingPunct="0">
              <a:spcBef>
                <a:spcPct val="0"/>
              </a:spcBef>
              <a:spcAft>
                <a:spcPct val="0"/>
              </a:spcAft>
              <a:defRPr sz="2400">
                <a:solidFill>
                  <a:schemeClr val="tx1"/>
                </a:solidFill>
                <a:latin typeface="Arial" charset="0"/>
                <a:ea typeface="ＭＳ Ｐゴシック" charset="-128"/>
              </a:defRPr>
            </a:lvl6pPr>
            <a:lvl7pPr marL="3054082" indent="-234930" eaLnBrk="0" fontAlgn="base" hangingPunct="0">
              <a:spcBef>
                <a:spcPct val="0"/>
              </a:spcBef>
              <a:spcAft>
                <a:spcPct val="0"/>
              </a:spcAft>
              <a:defRPr sz="2400">
                <a:solidFill>
                  <a:schemeClr val="tx1"/>
                </a:solidFill>
                <a:latin typeface="Arial" charset="0"/>
                <a:ea typeface="ＭＳ Ｐゴシック" charset="-128"/>
              </a:defRPr>
            </a:lvl7pPr>
            <a:lvl8pPr marL="3520701" indent="-234930" eaLnBrk="0" fontAlgn="base" hangingPunct="0">
              <a:spcBef>
                <a:spcPct val="0"/>
              </a:spcBef>
              <a:spcAft>
                <a:spcPct val="0"/>
              </a:spcAft>
              <a:defRPr sz="2400">
                <a:solidFill>
                  <a:schemeClr val="tx1"/>
                </a:solidFill>
                <a:latin typeface="Arial" charset="0"/>
                <a:ea typeface="ＭＳ Ｐゴシック" charset="-128"/>
              </a:defRPr>
            </a:lvl8pPr>
            <a:lvl9pPr marL="3987319" indent="-234930" eaLnBrk="0" fontAlgn="base" hangingPunct="0">
              <a:spcBef>
                <a:spcPct val="0"/>
              </a:spcBef>
              <a:spcAft>
                <a:spcPct val="0"/>
              </a:spcAft>
              <a:defRPr sz="2400">
                <a:solidFill>
                  <a:schemeClr val="tx1"/>
                </a:solidFill>
                <a:latin typeface="Arial" charset="0"/>
                <a:ea typeface="ＭＳ Ｐゴシック" charset="-128"/>
              </a:defRPr>
            </a:lvl9pPr>
          </a:lstStyle>
          <a:p>
            <a:fld id="{8024D85F-2425-6547-94D3-C0E194DD8C41}" type="slidenum">
              <a:rPr lang="en-US" altLang="en-US" sz="1200"/>
              <a:pPr/>
              <a:t>3</a:t>
            </a:fld>
            <a:endParaRPr lang="en-US" altLang="en-US" sz="1200"/>
          </a:p>
        </p:txBody>
      </p:sp>
      <p:sp>
        <p:nvSpPr>
          <p:cNvPr id="10243" name="Rectangle 2"/>
          <p:cNvSpPr>
            <a:spLocks noGrp="1" noRot="1" noChangeAspect="1" noChangeArrowheads="1" noTextEdit="1"/>
          </p:cNvSpPr>
          <p:nvPr>
            <p:ph type="sldImg"/>
          </p:nvPr>
        </p:nvSpPr>
        <p:spPr>
          <a:xfrm>
            <a:off x="436563" y="711200"/>
            <a:ext cx="6318250" cy="3554413"/>
          </a:xfrm>
          <a:solidFill>
            <a:srgbClr val="FFFFFF"/>
          </a:solidFill>
          <a:ln/>
        </p:spPr>
      </p:sp>
      <p:sp>
        <p:nvSpPr>
          <p:cNvPr id="102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noProof="0" dirty="0">
                <a:latin typeface="Arial" charset="0"/>
                <a:ea typeface="ＭＳ Ｐゴシック" charset="-128"/>
              </a:rPr>
              <a:t>Do you still remember the programme cycle that you looked at during the module Programme Cycle Management on the first day? Keep the affected people / population at the centre</a:t>
            </a:r>
          </a:p>
          <a:p>
            <a:pPr eaLnBrk="1" hangingPunct="1"/>
            <a:r>
              <a:rPr lang="en-GB" altLang="en-US" noProof="0" dirty="0">
                <a:latin typeface="Arial" charset="0"/>
                <a:ea typeface="ＭＳ Ｐゴシック" charset="-128"/>
              </a:rPr>
              <a:t>The cycle</a:t>
            </a:r>
            <a:r>
              <a:rPr lang="en-GB" altLang="en-US" baseline="0" noProof="0" dirty="0">
                <a:latin typeface="Arial" charset="0"/>
                <a:ea typeface="ＭＳ Ｐゴシック" charset="-128"/>
              </a:rPr>
              <a:t> is not complete until the findings / results are </a:t>
            </a:r>
            <a:r>
              <a:rPr lang="en-GB" altLang="en-US" b="1" baseline="0" noProof="0" dirty="0">
                <a:latin typeface="Arial" charset="0"/>
                <a:ea typeface="ＭＳ Ｐゴシック" charset="-128"/>
              </a:rPr>
              <a:t>shared</a:t>
            </a:r>
            <a:r>
              <a:rPr lang="en-GB" altLang="en-US" b="0" baseline="0" noProof="0" dirty="0">
                <a:latin typeface="Arial" charset="0"/>
                <a:ea typeface="ＭＳ Ｐゴシック" charset="-128"/>
              </a:rPr>
              <a:t> with those responsible for follow-up and others ‘’who need to know’’</a:t>
            </a:r>
          </a:p>
          <a:p>
            <a:pPr eaLnBrk="1" hangingPunct="1"/>
            <a:r>
              <a:rPr lang="en-GB" altLang="en-US" b="0" baseline="0" noProof="0" dirty="0">
                <a:latin typeface="Arial" charset="0"/>
                <a:ea typeface="ＭＳ Ｐゴシック" charset="-128"/>
              </a:rPr>
              <a:t>While many parameters cannot be controlled during crisis situations, in particular during armed conflict, humanitarian interventions should follow as much as possible a strict process that ensures that actions are carried out in a coherent manner. </a:t>
            </a:r>
            <a:endParaRPr lang="en-GB" altLang="en-US" noProof="0" dirty="0">
              <a:latin typeface="Arial" charset="0"/>
              <a:ea typeface="ＭＳ Ｐゴシック" charset="-128"/>
            </a:endParaRPr>
          </a:p>
        </p:txBody>
      </p:sp>
    </p:spTree>
    <p:extLst>
      <p:ext uri="{BB962C8B-B14F-4D97-AF65-F5344CB8AC3E}">
        <p14:creationId xmlns:p14="http://schemas.microsoft.com/office/powerpoint/2010/main" val="905559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ts val="0"/>
              </a:spcBef>
              <a:buNone/>
            </a:pPr>
            <a:r>
              <a:rPr lang="en-GB" dirty="0"/>
              <a:t>You</a:t>
            </a:r>
            <a:r>
              <a:rPr lang="en-GB" baseline="0" dirty="0"/>
              <a:t> need a </a:t>
            </a:r>
            <a:r>
              <a:rPr lang="en-GB" dirty="0"/>
              <a:t>representative sample of children from a selected population to be measured, to get a statistically reliable estimate of the prevalence of acute malnutrition</a:t>
            </a:r>
          </a:p>
          <a:p>
            <a:pPr marL="0" indent="0">
              <a:spcBef>
                <a:spcPts val="0"/>
              </a:spcBef>
              <a:buNone/>
            </a:pPr>
            <a:r>
              <a:rPr lang="en-GB" dirty="0"/>
              <a:t>For the survey to be representative, each child in the population of interest must have an equal chance of being selected for the survey -&gt; probability</a:t>
            </a:r>
            <a:r>
              <a:rPr lang="en-GB" baseline="0" dirty="0"/>
              <a:t> sample</a:t>
            </a:r>
            <a:endParaRPr lang="en-US" altLang="en-US" b="1" dirty="0">
              <a:latin typeface="Arial" panose="020B0604020202020204" pitchFamily="34" charset="0"/>
              <a:cs typeface="Arial" panose="020B0604020202020204" pitchFamily="34" charset="0"/>
            </a:endParaRPr>
          </a:p>
          <a:p>
            <a:pPr eaLnBrk="1" hangingPunct="1">
              <a:spcBef>
                <a:spcPct val="20000"/>
              </a:spcBef>
              <a:buClrTx/>
              <a:buSzTx/>
              <a:buFontTx/>
              <a:buNone/>
            </a:pPr>
            <a:r>
              <a:rPr lang="en-US" altLang="en-US" b="1" dirty="0">
                <a:latin typeface="Arial" panose="020B0604020202020204" pitchFamily="34" charset="0"/>
                <a:cs typeface="Arial" panose="020B0604020202020204" pitchFamily="34" charset="0"/>
              </a:rPr>
              <a:t>Cluster sampling when:</a:t>
            </a:r>
            <a:r>
              <a:rPr lang="en-US" altLang="en-US" dirty="0">
                <a:latin typeface="Arial" panose="020B0604020202020204" pitchFamily="34" charset="0"/>
                <a:cs typeface="Arial" panose="020B0604020202020204" pitchFamily="34" charset="0"/>
              </a:rPr>
              <a:t> </a:t>
            </a:r>
          </a:p>
          <a:p>
            <a:pPr eaLnBrk="1" hangingPunct="1">
              <a:spcBef>
                <a:spcPct val="20000"/>
              </a:spcBef>
              <a:buClrTx/>
              <a:buSzTx/>
              <a:buFontTx/>
              <a:buNone/>
            </a:pPr>
            <a:r>
              <a:rPr lang="en-US" altLang="en-US" dirty="0">
                <a:latin typeface="Arial" panose="020B0604020202020204" pitchFamily="34" charset="0"/>
                <a:cs typeface="Arial" panose="020B0604020202020204" pitchFamily="34" charset="0"/>
              </a:rPr>
              <a:t>1.You </a:t>
            </a:r>
            <a:r>
              <a:rPr lang="en-US" altLang="en-US" b="1" dirty="0">
                <a:latin typeface="Arial" panose="020B0604020202020204" pitchFamily="34" charset="0"/>
                <a:cs typeface="Arial" panose="020B0604020202020204" pitchFamily="34" charset="0"/>
              </a:rPr>
              <a:t>do not </a:t>
            </a:r>
            <a:r>
              <a:rPr lang="en-US" altLang="en-US" dirty="0">
                <a:latin typeface="Arial" panose="020B0604020202020204" pitchFamily="34" charset="0"/>
                <a:cs typeface="Arial" panose="020B0604020202020204" pitchFamily="34" charset="0"/>
              </a:rPr>
              <a:t>have a</a:t>
            </a:r>
            <a:r>
              <a:rPr lang="en-US" altLang="en-US" b="1" dirty="0">
                <a:latin typeface="Arial" panose="020B0604020202020204" pitchFamily="34" charset="0"/>
                <a:cs typeface="Arial" panose="020B0604020202020204" pitchFamily="34" charset="0"/>
              </a:rPr>
              <a:t> complete and updated list </a:t>
            </a:r>
            <a:r>
              <a:rPr lang="en-US" altLang="en-US" dirty="0">
                <a:latin typeface="Arial" panose="020B0604020202020204" pitchFamily="34" charset="0"/>
                <a:cs typeface="Arial" panose="020B0604020202020204" pitchFamily="34" charset="0"/>
              </a:rPr>
              <a:t>of basic sampling units, or </a:t>
            </a:r>
          </a:p>
          <a:p>
            <a:pPr eaLnBrk="1" hangingPunct="1">
              <a:spcBef>
                <a:spcPct val="20000"/>
              </a:spcBef>
              <a:buClrTx/>
              <a:buSzTx/>
              <a:buFontTx/>
              <a:buNone/>
            </a:pPr>
            <a:r>
              <a:rPr lang="en-US" altLang="en-US" dirty="0">
                <a:latin typeface="Arial" panose="020B0604020202020204" pitchFamily="34" charset="0"/>
                <a:cs typeface="Arial" panose="020B0604020202020204" pitchFamily="34" charset="0"/>
              </a:rPr>
              <a:t>2. Even if you have a list, but it is impractical to carry out systematic or simple random sampling because the survey population is </a:t>
            </a:r>
            <a:r>
              <a:rPr lang="en-US" altLang="en-US" b="1" dirty="0">
                <a:latin typeface="Arial" panose="020B0604020202020204" pitchFamily="34" charset="0"/>
                <a:cs typeface="Arial" panose="020B0604020202020204" pitchFamily="34" charset="0"/>
              </a:rPr>
              <a:t>geographically</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dispersed.</a:t>
            </a:r>
            <a:r>
              <a:rPr lang="en-US" altLang="en-US" dirty="0">
                <a:latin typeface="Arial" panose="020B0604020202020204" pitchFamily="34" charset="0"/>
                <a:cs typeface="Arial" panose="020B0604020202020204" pitchFamily="34" charset="0"/>
              </a:rPr>
              <a:t> </a:t>
            </a:r>
          </a:p>
          <a:p>
            <a:endParaRPr lang="en-CA" alt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a:defRPr sz="1000">
                <a:solidFill>
                  <a:schemeClr val="tx1"/>
                </a:solidFill>
                <a:latin typeface="Trebuchet MS" panose="020B0603020202020204" pitchFamily="34" charset="0"/>
                <a:ea typeface="MS PGothic" panose="020B0600070205080204" pitchFamily="34" charset="-128"/>
              </a:defRPr>
            </a:lvl1pPr>
            <a:lvl2pPr marL="38713119" indent="-38246500" defTabSz="936477">
              <a:defRPr sz="1000">
                <a:solidFill>
                  <a:schemeClr val="tx1"/>
                </a:solidFill>
                <a:latin typeface="Trebuchet MS" panose="020B0603020202020204" pitchFamily="34" charset="0"/>
                <a:ea typeface="MS PGothic" panose="020B0600070205080204" pitchFamily="34" charset="-128"/>
              </a:defRPr>
            </a:lvl2pPr>
            <a:lvl3pPr marL="1166546" indent="-233309" defTabSz="936477">
              <a:defRPr sz="1000">
                <a:solidFill>
                  <a:schemeClr val="tx1"/>
                </a:solidFill>
                <a:latin typeface="Trebuchet MS" panose="020B0603020202020204" pitchFamily="34" charset="0"/>
                <a:ea typeface="MS PGothic" panose="020B0600070205080204" pitchFamily="34" charset="-128"/>
              </a:defRPr>
            </a:lvl3pPr>
            <a:lvl4pPr marL="1633164" indent="-233309" defTabSz="936477">
              <a:defRPr sz="1000">
                <a:solidFill>
                  <a:schemeClr val="tx1"/>
                </a:solidFill>
                <a:latin typeface="Trebuchet MS" panose="020B0603020202020204" pitchFamily="34" charset="0"/>
                <a:ea typeface="MS PGothic" panose="020B0600070205080204" pitchFamily="34" charset="-128"/>
              </a:defRPr>
            </a:lvl4pPr>
            <a:lvl5pPr marL="2099782" indent="-233309" defTabSz="936477">
              <a:defRPr sz="1000">
                <a:solidFill>
                  <a:schemeClr val="tx1"/>
                </a:solidFill>
                <a:latin typeface="Trebuchet MS" panose="020B0603020202020204" pitchFamily="34" charset="0"/>
                <a:ea typeface="MS PGothic" panose="020B0600070205080204" pitchFamily="34" charset="-128"/>
              </a:defRPr>
            </a:lvl5pPr>
            <a:lvl6pPr marL="2566401"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3033019"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3499637"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3966256"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fld id="{ABC15620-3D19-4E23-9B3A-9365073B2610}" type="slidenum">
              <a:rPr lang="fr-FR" altLang="en-US" sz="1100">
                <a:latin typeface="Calibri" panose="020F0502020204030204" pitchFamily="34" charset="0"/>
              </a:rPr>
              <a:pPr/>
              <a:t>25</a:t>
            </a:fld>
            <a:endParaRPr lang="fr-FR" altLang="en-US" sz="1100" dirty="0">
              <a:latin typeface="Calibri" panose="020F0502020204030204" pitchFamily="34" charset="0"/>
            </a:endParaRPr>
          </a:p>
        </p:txBody>
      </p:sp>
    </p:spTree>
    <p:extLst>
      <p:ext uri="{BB962C8B-B14F-4D97-AF65-F5344CB8AC3E}">
        <p14:creationId xmlns:p14="http://schemas.microsoft.com/office/powerpoint/2010/main" val="2112201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a:defRPr sz="1000">
                <a:solidFill>
                  <a:schemeClr val="tx1"/>
                </a:solidFill>
                <a:latin typeface="Trebuchet MS" panose="020B0603020202020204" pitchFamily="34" charset="0"/>
                <a:ea typeface="MS PGothic" panose="020B0600070205080204" pitchFamily="34" charset="-128"/>
              </a:defRPr>
            </a:lvl1pPr>
            <a:lvl2pPr marL="38713119" indent="-38246500" defTabSz="936477">
              <a:defRPr sz="1000">
                <a:solidFill>
                  <a:schemeClr val="tx1"/>
                </a:solidFill>
                <a:latin typeface="Trebuchet MS" panose="020B0603020202020204" pitchFamily="34" charset="0"/>
                <a:ea typeface="MS PGothic" panose="020B0600070205080204" pitchFamily="34" charset="-128"/>
              </a:defRPr>
            </a:lvl2pPr>
            <a:lvl3pPr marL="1166546" indent="-233309" defTabSz="936477">
              <a:defRPr sz="1000">
                <a:solidFill>
                  <a:schemeClr val="tx1"/>
                </a:solidFill>
                <a:latin typeface="Trebuchet MS" panose="020B0603020202020204" pitchFamily="34" charset="0"/>
                <a:ea typeface="MS PGothic" panose="020B0600070205080204" pitchFamily="34" charset="-128"/>
              </a:defRPr>
            </a:lvl3pPr>
            <a:lvl4pPr marL="1633164" indent="-233309" defTabSz="936477">
              <a:defRPr sz="1000">
                <a:solidFill>
                  <a:schemeClr val="tx1"/>
                </a:solidFill>
                <a:latin typeface="Trebuchet MS" panose="020B0603020202020204" pitchFamily="34" charset="0"/>
                <a:ea typeface="MS PGothic" panose="020B0600070205080204" pitchFamily="34" charset="-128"/>
              </a:defRPr>
            </a:lvl4pPr>
            <a:lvl5pPr marL="2099782" indent="-233309" defTabSz="936477">
              <a:defRPr sz="1000">
                <a:solidFill>
                  <a:schemeClr val="tx1"/>
                </a:solidFill>
                <a:latin typeface="Trebuchet MS" panose="020B0603020202020204" pitchFamily="34" charset="0"/>
                <a:ea typeface="MS PGothic" panose="020B0600070205080204" pitchFamily="34" charset="-128"/>
              </a:defRPr>
            </a:lvl5pPr>
            <a:lvl6pPr marL="2566401"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3033019"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3499637"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3966256" indent="-233309" defTabSz="936477"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fld id="{AD67A722-E8DA-4B96-9DD8-2454AEE9DDA3}" type="slidenum">
              <a:rPr lang="fr-FR" altLang="en-US" sz="1100">
                <a:latin typeface="Calibri" panose="020F0502020204030204" pitchFamily="34" charset="0"/>
              </a:rPr>
              <a:pPr/>
              <a:t>26</a:t>
            </a:fld>
            <a:endParaRPr lang="fr-FR" altLang="en-US" sz="1100">
              <a:latin typeface="Calibri" panose="020F0502020204030204" pitchFamily="34" charset="0"/>
            </a:endParaRPr>
          </a:p>
        </p:txBody>
      </p:sp>
    </p:spTree>
    <p:extLst>
      <p:ext uri="{BB962C8B-B14F-4D97-AF65-F5344CB8AC3E}">
        <p14:creationId xmlns:p14="http://schemas.microsoft.com/office/powerpoint/2010/main" val="3893483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a:t>
            </a:r>
            <a:r>
              <a:rPr lang="en-GB" baseline="0" dirty="0"/>
              <a:t> this result for the sample size must be multiplied by 2 for cluster sampling</a:t>
            </a:r>
            <a:endParaRPr lang="en-GB" dirty="0"/>
          </a:p>
        </p:txBody>
      </p:sp>
      <p:sp>
        <p:nvSpPr>
          <p:cNvPr id="4" name="Slide Number Placeholder 3"/>
          <p:cNvSpPr>
            <a:spLocks noGrp="1"/>
          </p:cNvSpPr>
          <p:nvPr>
            <p:ph type="sldNum" sz="quarter" idx="10"/>
          </p:nvPr>
        </p:nvSpPr>
        <p:spPr/>
        <p:txBody>
          <a:bodyPr/>
          <a:lstStyle/>
          <a:p>
            <a:fld id="{24C6D22A-6BC9-49F8-B842-E758CB35E8FC}" type="slidenum">
              <a:rPr lang="fr-CH" smtClean="0"/>
              <a:t>27</a:t>
            </a:fld>
            <a:endParaRPr lang="fr-CH"/>
          </a:p>
        </p:txBody>
      </p:sp>
    </p:spTree>
    <p:extLst>
      <p:ext uri="{BB962C8B-B14F-4D97-AF65-F5344CB8AC3E}">
        <p14:creationId xmlns:p14="http://schemas.microsoft.com/office/powerpoint/2010/main" val="68093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GB" dirty="0"/>
              <a:t>Nb.</a:t>
            </a:r>
            <a:r>
              <a:rPr lang="en-GB" baseline="0" dirty="0"/>
              <a:t> Ways to help finding sample size: Make the calculation yourself or by using a programme that does the calculation (e.g. excel, EPI-Info, or other programme), look it up somewhere, ask a statistician </a:t>
            </a:r>
          </a:p>
          <a:p>
            <a:pPr defTabSz="933237">
              <a:defRPr/>
            </a:pPr>
            <a:endParaRPr lang="en-GB" dirty="0"/>
          </a:p>
          <a:p>
            <a:pPr defTabSz="933237">
              <a:defRPr/>
            </a:pPr>
            <a:r>
              <a:rPr lang="en-GB" dirty="0"/>
              <a:t>You can use the formula for </a:t>
            </a:r>
            <a:r>
              <a:rPr lang="en-GB" baseline="0" dirty="0"/>
              <a:t>simple random sampling but must for cluster sampling </a:t>
            </a:r>
            <a:r>
              <a:rPr lang="en-GB" baseline="0" dirty="0" err="1"/>
              <a:t>mulitply</a:t>
            </a:r>
            <a:r>
              <a:rPr lang="en-GB" baseline="0" dirty="0"/>
              <a:t> the result (N) by 2                    </a:t>
            </a:r>
            <a:r>
              <a:rPr lang="en-GB" b="1" baseline="0" dirty="0"/>
              <a:t>PQ</a:t>
            </a:r>
          </a:p>
          <a:p>
            <a:pPr defTabSz="933237">
              <a:defRPr/>
            </a:pPr>
            <a:r>
              <a:rPr lang="en-GB" b="1" baseline="0" dirty="0"/>
              <a:t>								              N</a:t>
            </a:r>
            <a:r>
              <a:rPr lang="en-GB" baseline="0" dirty="0"/>
              <a:t> = </a:t>
            </a:r>
            <a:r>
              <a:rPr lang="en-GB" sz="1800" b="1" dirty="0">
                <a:solidFill>
                  <a:schemeClr val="tx1"/>
                </a:solidFill>
              </a:rPr>
              <a:t>Z</a:t>
            </a:r>
            <a:r>
              <a:rPr lang="fr-CH" sz="1800" b="1" dirty="0">
                <a:solidFill>
                  <a:schemeClr val="tx1"/>
                </a:solidFill>
              </a:rPr>
              <a:t>²</a:t>
            </a:r>
            <a:r>
              <a:rPr lang="en-GB" sz="1800" b="1" dirty="0">
                <a:solidFill>
                  <a:schemeClr val="tx1"/>
                </a:solidFill>
              </a:rPr>
              <a:t> </a:t>
            </a:r>
            <a:r>
              <a:rPr lang="en-GB" sz="1000" b="1" dirty="0">
                <a:solidFill>
                  <a:schemeClr val="tx1"/>
                </a:solidFill>
              </a:rPr>
              <a:t>x    </a:t>
            </a:r>
            <a:r>
              <a:rPr lang="en-GB" sz="1100" dirty="0">
                <a:solidFill>
                  <a:schemeClr val="tx1"/>
                </a:solidFill>
              </a:rPr>
              <a:t>---------</a:t>
            </a:r>
          </a:p>
          <a:p>
            <a:pPr algn="ctr"/>
            <a:r>
              <a:rPr lang="en-GB" sz="1200" b="1" dirty="0">
                <a:solidFill>
                  <a:schemeClr val="tx1"/>
                </a:solidFill>
              </a:rPr>
              <a:t>                    					                      </a:t>
            </a:r>
            <a:r>
              <a:rPr lang="en-GB" sz="1200" b="1" baseline="0" dirty="0">
                <a:solidFill>
                  <a:schemeClr val="tx1"/>
                </a:solidFill>
              </a:rPr>
              <a:t>    </a:t>
            </a:r>
            <a:r>
              <a:rPr lang="en-GB" sz="1200" b="1" dirty="0">
                <a:solidFill>
                  <a:schemeClr val="tx1"/>
                </a:solidFill>
              </a:rPr>
              <a:t>D</a:t>
            </a:r>
            <a:r>
              <a:rPr lang="fr-CH" sz="1200" b="1" dirty="0">
                <a:solidFill>
                  <a:schemeClr val="tx1"/>
                </a:solidFill>
              </a:rPr>
              <a:t>²</a:t>
            </a:r>
            <a:endParaRPr lang="en-GB" dirty="0"/>
          </a:p>
          <a:p>
            <a:pPr defTabSz="933237">
              <a:defRPr/>
            </a:pPr>
            <a:r>
              <a:rPr lang="en-GB" dirty="0"/>
              <a:t>N = size of the sample; Z = 1.96 for a 95% level of confidence; P = Estimate of prevalence sought; when in doubt, take 50%, which will make the sample as large as possible; Q = 1 – p; D = Tolerated margin of error (degree of accuracy sought)</a:t>
            </a:r>
          </a:p>
          <a:p>
            <a:endParaRPr lang="en-GB" dirty="0"/>
          </a:p>
        </p:txBody>
      </p:sp>
      <p:sp>
        <p:nvSpPr>
          <p:cNvPr id="4" name="Slide Number Placeholder 3"/>
          <p:cNvSpPr>
            <a:spLocks noGrp="1"/>
          </p:cNvSpPr>
          <p:nvPr>
            <p:ph type="sldNum" sz="quarter" idx="10"/>
          </p:nvPr>
        </p:nvSpPr>
        <p:spPr/>
        <p:txBody>
          <a:bodyPr/>
          <a:lstStyle/>
          <a:p>
            <a:fld id="{CA984DBD-E085-684B-ABE7-2DEF6095551B}" type="slidenum">
              <a:rPr lang="en-GB" smtClean="0"/>
              <a:t>28</a:t>
            </a:fld>
            <a:endParaRPr lang="en-GB"/>
          </a:p>
        </p:txBody>
      </p:sp>
    </p:spTree>
    <p:extLst>
      <p:ext uri="{BB962C8B-B14F-4D97-AF65-F5344CB8AC3E}">
        <p14:creationId xmlns:p14="http://schemas.microsoft.com/office/powerpoint/2010/main" val="860471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88900" y="746125"/>
            <a:ext cx="6629400" cy="3729038"/>
          </a:xfrm>
          <a:ln/>
        </p:spPr>
      </p:sp>
      <p:sp>
        <p:nvSpPr>
          <p:cNvPr id="25603" name="Rectangle 3"/>
          <p:cNvSpPr>
            <a:spLocks noGrp="1" noChangeArrowheads="1"/>
          </p:cNvSpPr>
          <p:nvPr>
            <p:ph type="body" idx="1"/>
          </p:nvPr>
        </p:nvSpPr>
        <p:spPr>
          <a:xfrm>
            <a:off x="912142" y="4764882"/>
            <a:ext cx="4990783" cy="45490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rebuchet MS" panose="020B0603020202020204" pitchFamily="34" charset="0"/>
                <a:ea typeface="MS PGothic" panose="020B0600070205080204" pitchFamily="34" charset="-128"/>
              </a:defRPr>
            </a:lvl1pPr>
            <a:lvl2pPr marL="37931725" indent="-37474525" defTabSz="922338">
              <a:defRPr sz="2400">
                <a:solidFill>
                  <a:schemeClr val="tx1"/>
                </a:solidFill>
                <a:latin typeface="Trebuchet MS" panose="020B0603020202020204" pitchFamily="34" charset="0"/>
                <a:ea typeface="MS PGothic" panose="020B0600070205080204" pitchFamily="34" charset="-128"/>
              </a:defRPr>
            </a:lvl2pPr>
            <a:lvl3pPr marL="1143000" indent="-228600" defTabSz="922338">
              <a:defRPr sz="2400">
                <a:solidFill>
                  <a:schemeClr val="tx1"/>
                </a:solidFill>
                <a:latin typeface="Trebuchet MS" panose="020B0603020202020204" pitchFamily="34" charset="0"/>
                <a:ea typeface="MS PGothic" panose="020B0600070205080204" pitchFamily="34" charset="-128"/>
              </a:defRPr>
            </a:lvl3pPr>
            <a:lvl4pPr marL="1600200" indent="-228600" defTabSz="922338">
              <a:defRPr sz="2400">
                <a:solidFill>
                  <a:schemeClr val="tx1"/>
                </a:solidFill>
                <a:latin typeface="Trebuchet MS" panose="020B0603020202020204" pitchFamily="34" charset="0"/>
                <a:ea typeface="MS PGothic" panose="020B0600070205080204" pitchFamily="34" charset="-128"/>
              </a:defRPr>
            </a:lvl4pPr>
            <a:lvl5pPr marL="2057400" indent="-228600" defTabSz="922338">
              <a:defRPr sz="2400">
                <a:solidFill>
                  <a:schemeClr val="tx1"/>
                </a:solidFill>
                <a:latin typeface="Trebuchet MS" panose="020B0603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4ECE3ECB-1F9E-44A7-AC3D-101D4A3B23C9}" type="slidenum">
              <a:rPr lang="fr-FR" altLang="en-US" sz="1100">
                <a:latin typeface="Calibri" panose="020F0502020204030204" pitchFamily="34" charset="0"/>
              </a:rPr>
              <a:pPr/>
              <a:t>29</a:t>
            </a:fld>
            <a:endParaRPr lang="fr-FR" altLang="en-US" sz="1100">
              <a:latin typeface="Calibri" panose="020F0502020204030204" pitchFamily="34" charset="0"/>
            </a:endParaRPr>
          </a:p>
        </p:txBody>
      </p:sp>
    </p:spTree>
    <p:extLst>
      <p:ext uri="{BB962C8B-B14F-4D97-AF65-F5344CB8AC3E}">
        <p14:creationId xmlns:p14="http://schemas.microsoft.com/office/powerpoint/2010/main" val="1270593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a:t>Screening </a:t>
            </a:r>
            <a:r>
              <a:rPr lang="fr-CH" dirty="0" err="1"/>
              <a:t>Syria</a:t>
            </a:r>
            <a:r>
              <a:rPr lang="fr-CH" dirty="0"/>
              <a:t>: screening teams</a:t>
            </a:r>
            <a:r>
              <a:rPr lang="fr-CH" baseline="0" dirty="0"/>
              <a:t> set up for </a:t>
            </a:r>
            <a:r>
              <a:rPr lang="fr-CH" baseline="0" dirty="0" err="1"/>
              <a:t>ongoing</a:t>
            </a:r>
            <a:r>
              <a:rPr lang="fr-CH" baseline="0" dirty="0"/>
              <a:t> </a:t>
            </a:r>
            <a:r>
              <a:rPr lang="fr-CH" baseline="0" dirty="0" err="1"/>
              <a:t>follow</a:t>
            </a:r>
            <a:r>
              <a:rPr lang="fr-CH" baseline="0" dirty="0"/>
              <a:t> up of the situation, and setup of </a:t>
            </a:r>
            <a:r>
              <a:rPr lang="fr-CH" dirty="0" err="1"/>
              <a:t>community</a:t>
            </a:r>
            <a:r>
              <a:rPr lang="fr-CH" dirty="0"/>
              <a:t> </a:t>
            </a:r>
            <a:r>
              <a:rPr lang="fr-CH" dirty="0" err="1"/>
              <a:t>based</a:t>
            </a:r>
            <a:r>
              <a:rPr lang="fr-CH" dirty="0"/>
              <a:t> </a:t>
            </a:r>
            <a:r>
              <a:rPr lang="fr-CH" dirty="0" err="1"/>
              <a:t>approach</a:t>
            </a:r>
            <a:r>
              <a:rPr lang="fr-CH" dirty="0"/>
              <a:t> for </a:t>
            </a:r>
            <a:r>
              <a:rPr lang="fr-CH" dirty="0" err="1"/>
              <a:t>refferal</a:t>
            </a:r>
            <a:r>
              <a:rPr lang="fr-CH" dirty="0"/>
              <a:t>. </a:t>
            </a:r>
          </a:p>
          <a:p>
            <a:r>
              <a:rPr lang="fr-CH" dirty="0" err="1"/>
              <a:t>Take</a:t>
            </a:r>
            <a:r>
              <a:rPr lang="fr-CH" baseline="0" dirty="0"/>
              <a:t> </a:t>
            </a:r>
            <a:r>
              <a:rPr lang="fr-CH" baseline="0" dirty="0" err="1"/>
              <a:t>picture</a:t>
            </a:r>
            <a:r>
              <a:rPr lang="fr-CH" baseline="0" dirty="0"/>
              <a:t> of relevant </a:t>
            </a:r>
            <a:r>
              <a:rPr lang="fr-CH" baseline="0" dirty="0" err="1"/>
              <a:t>things</a:t>
            </a:r>
            <a:r>
              <a:rPr lang="fr-CH" baseline="0" dirty="0"/>
              <a:t>, documents,… (</a:t>
            </a:r>
            <a:r>
              <a:rPr lang="fr-CH" baseline="0" dirty="0" err="1"/>
              <a:t>uppon</a:t>
            </a:r>
            <a:r>
              <a:rPr lang="fr-CH" baseline="0" dirty="0"/>
              <a:t> autorisation) </a:t>
            </a:r>
            <a:r>
              <a:rPr lang="fr-CH" baseline="0" dirty="0" err="1"/>
              <a:t>helps</a:t>
            </a:r>
            <a:r>
              <a:rPr lang="fr-CH" baseline="0" dirty="0"/>
              <a:t> </a:t>
            </a:r>
            <a:r>
              <a:rPr lang="fr-CH" baseline="0" dirty="0" err="1"/>
              <a:t>remember</a:t>
            </a:r>
            <a:r>
              <a:rPr lang="fr-CH" baseline="0" dirty="0"/>
              <a:t>, </a:t>
            </a:r>
            <a:r>
              <a:rPr lang="fr-CH" baseline="0" dirty="0" err="1"/>
              <a:t>enables</a:t>
            </a:r>
            <a:r>
              <a:rPr lang="fr-CH" baseline="0" dirty="0"/>
              <a:t> </a:t>
            </a:r>
            <a:r>
              <a:rPr lang="fr-CH" baseline="0" dirty="0" err="1"/>
              <a:t>further</a:t>
            </a:r>
            <a:r>
              <a:rPr lang="fr-CH" baseline="0" dirty="0"/>
              <a:t> </a:t>
            </a:r>
            <a:r>
              <a:rPr lang="fr-CH" baseline="0" dirty="0" err="1"/>
              <a:t>analysis</a:t>
            </a:r>
            <a:r>
              <a:rPr lang="fr-CH" baseline="0" dirty="0"/>
              <a:t> </a:t>
            </a:r>
            <a:r>
              <a:rPr lang="fr-CH" baseline="0" dirty="0" err="1"/>
              <a:t>later</a:t>
            </a:r>
            <a:r>
              <a:rPr lang="fr-CH" baseline="0" dirty="0"/>
              <a:t>,…</a:t>
            </a:r>
            <a:endParaRPr lang="fr-CH"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30</a:t>
            </a:fld>
            <a:endParaRPr lang="fr-CH"/>
          </a:p>
        </p:txBody>
      </p:sp>
    </p:spTree>
    <p:extLst>
      <p:ext uri="{BB962C8B-B14F-4D97-AF65-F5344CB8AC3E}">
        <p14:creationId xmlns:p14="http://schemas.microsoft.com/office/powerpoint/2010/main" val="924749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D20BCA-8BC0-4890-B28D-472A68CCD745}" type="slidenum">
              <a:rPr lang="en-GB"/>
              <a:pPr/>
              <a:t>31</a:t>
            </a:fld>
            <a:endParaRPr lang="en-GB"/>
          </a:p>
        </p:txBody>
      </p:sp>
      <p:sp>
        <p:nvSpPr>
          <p:cNvPr id="458754" name="Rectangle 2"/>
          <p:cNvSpPr>
            <a:spLocks noGrp="1" noRot="1" noChangeAspect="1" noChangeArrowheads="1" noTextEdit="1"/>
          </p:cNvSpPr>
          <p:nvPr>
            <p:ph type="sldImg"/>
          </p:nvPr>
        </p:nvSpPr>
        <p:spPr>
          <a:xfrm>
            <a:off x="109538" y="758825"/>
            <a:ext cx="6751637" cy="3797300"/>
          </a:xfrm>
          <a:ln/>
        </p:spPr>
      </p:sp>
      <p:sp>
        <p:nvSpPr>
          <p:cNvPr id="458755" name="Rectangle 3"/>
          <p:cNvSpPr>
            <a:spLocks noGrp="1" noChangeArrowheads="1"/>
          </p:cNvSpPr>
          <p:nvPr>
            <p:ph type="body" idx="1"/>
          </p:nvPr>
        </p:nvSpPr>
        <p:spPr>
          <a:xfrm>
            <a:off x="696621" y="4808895"/>
            <a:ext cx="5576213" cy="4555966"/>
          </a:xfrm>
        </p:spPr>
        <p:txBody>
          <a:bodyPr/>
          <a:lstStyle/>
          <a:p>
            <a:r>
              <a:rPr lang="en-GB" sz="1600" b="1" noProof="0" dirty="0"/>
              <a:t>Some examples</a:t>
            </a:r>
          </a:p>
          <a:p>
            <a:r>
              <a:rPr lang="en-GB" b="1" noProof="0" dirty="0"/>
              <a:t>Environment</a:t>
            </a:r>
          </a:p>
          <a:p>
            <a:r>
              <a:rPr lang="en-GB" noProof="0" dirty="0"/>
              <a:t>Is there a lot of garbage? Are people burning it? Can you see any dead people or animals? Are people collecting the bodies?</a:t>
            </a:r>
          </a:p>
          <a:p>
            <a:r>
              <a:rPr lang="en-GB" noProof="0" dirty="0"/>
              <a:t>Are there many flooded areas? Is the water stagnant? Can you see many insects, such as locusts? Can you see many fresh graves?</a:t>
            </a:r>
          </a:p>
          <a:p>
            <a:r>
              <a:rPr lang="en-GB" noProof="0" dirty="0"/>
              <a:t>Are there many trees? Are they alive or are many cut down?</a:t>
            </a:r>
          </a:p>
          <a:p>
            <a:r>
              <a:rPr lang="en-GB" b="1" noProof="0" dirty="0"/>
              <a:t>Condition of livestock,</a:t>
            </a:r>
            <a:r>
              <a:rPr lang="en-GB" b="1" baseline="0" noProof="0" dirty="0"/>
              <a:t> crops</a:t>
            </a:r>
            <a:endParaRPr lang="en-GB" b="1" noProof="0" dirty="0"/>
          </a:p>
          <a:p>
            <a:r>
              <a:rPr lang="en-GB" b="1" noProof="0" dirty="0"/>
              <a:t>People’s activities</a:t>
            </a:r>
          </a:p>
          <a:p>
            <a:r>
              <a:rPr lang="en-GB" noProof="0" dirty="0"/>
              <a:t>What are people doing? Are they working? If so, where and at what? Are there many people doing nothing?</a:t>
            </a:r>
          </a:p>
          <a:p>
            <a:r>
              <a:rPr lang="en-GB" noProof="0" dirty="0"/>
              <a:t>Can you see many ill or wounded people? Are many people queuing? What are they queuing for? Can you see many people moving with their families and belongings?</a:t>
            </a:r>
          </a:p>
          <a:p>
            <a:r>
              <a:rPr lang="en-GB" b="1" noProof="0" dirty="0"/>
              <a:t>Condition of the people and differences</a:t>
            </a:r>
          </a:p>
          <a:p>
            <a:r>
              <a:rPr lang="en-GB" noProof="0" dirty="0"/>
              <a:t>How do people look physically? Do they seem malnourished, dirty, wounded or ill? How well dressed are they?  Are people stressed, aggressive or afraid? Are there mainly men, women or children?</a:t>
            </a:r>
          </a:p>
          <a:p>
            <a:r>
              <a:rPr lang="en-GB" b="1" noProof="0" dirty="0"/>
              <a:t>Condition in people’s homes and presence of family members</a:t>
            </a:r>
          </a:p>
          <a:p>
            <a:r>
              <a:rPr lang="en-GB" noProof="0" dirty="0"/>
              <a:t>Are people preparing food? What kind of food? How are they preparing food? What fuel are they using? Can you see food and fuel stores?</a:t>
            </a:r>
          </a:p>
          <a:p>
            <a:r>
              <a:rPr lang="en-GB" noProof="0" dirty="0"/>
              <a:t>What kind of assets to people have in and around their homes? Are there many family members at home? Are they mainly children, the elderly, adults or adolescents? What are they doing? Are they growing food around their homes? Are there animals in and around their</a:t>
            </a:r>
          </a:p>
          <a:p>
            <a:r>
              <a:rPr lang="en-GB" noProof="0" dirty="0"/>
              <a:t>homes?</a:t>
            </a:r>
          </a:p>
          <a:p>
            <a:pPr>
              <a:lnSpc>
                <a:spcPct val="80000"/>
              </a:lnSpc>
            </a:pPr>
            <a:endParaRPr lang="fr-CH" sz="800" dirty="0"/>
          </a:p>
        </p:txBody>
      </p:sp>
    </p:spTree>
    <p:extLst>
      <p:ext uri="{BB962C8B-B14F-4D97-AF65-F5344CB8AC3E}">
        <p14:creationId xmlns:p14="http://schemas.microsoft.com/office/powerpoint/2010/main" val="2241860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a:t>Ajouter photo des stocks de nourritures gardés par les soldats</a:t>
            </a:r>
          </a:p>
          <a:p>
            <a:r>
              <a:rPr lang="fr-CH" dirty="0"/>
              <a:t>Water, </a:t>
            </a:r>
            <a:r>
              <a:rPr lang="fr-CH" dirty="0" err="1"/>
              <a:t>salted</a:t>
            </a:r>
            <a:r>
              <a:rPr lang="fr-CH" dirty="0"/>
              <a:t> or not? If </a:t>
            </a:r>
            <a:r>
              <a:rPr lang="fr-CH" dirty="0" err="1"/>
              <a:t>salted</a:t>
            </a:r>
            <a:r>
              <a:rPr lang="fr-CH" dirty="0"/>
              <a:t> </a:t>
            </a:r>
            <a:r>
              <a:rPr lang="fr-CH" dirty="0" err="1"/>
              <a:t>there</a:t>
            </a:r>
            <a:r>
              <a:rPr lang="fr-CH" baseline="0" dirty="0"/>
              <a:t> </a:t>
            </a:r>
            <a:r>
              <a:rPr lang="fr-CH" baseline="0" dirty="0" err="1"/>
              <a:t>is</a:t>
            </a:r>
            <a:r>
              <a:rPr lang="fr-CH" baseline="0" dirty="0"/>
              <a:t> no </a:t>
            </a:r>
            <a:r>
              <a:rPr lang="fr-CH" baseline="0" dirty="0" err="1"/>
              <a:t>moskito</a:t>
            </a:r>
            <a:r>
              <a:rPr lang="fr-CH" baseline="0" dirty="0"/>
              <a:t> </a:t>
            </a:r>
            <a:r>
              <a:rPr lang="fr-CH" baseline="0" dirty="0" err="1"/>
              <a:t>breeding</a:t>
            </a:r>
            <a:r>
              <a:rPr lang="fr-CH" baseline="0" dirty="0"/>
              <a:t> place but not possible to </a:t>
            </a:r>
            <a:r>
              <a:rPr lang="fr-CH" baseline="0" dirty="0" err="1"/>
              <a:t>cultivate</a:t>
            </a:r>
            <a:r>
              <a:rPr lang="fr-CH" baseline="0" dirty="0"/>
              <a:t>.</a:t>
            </a:r>
          </a:p>
          <a:p>
            <a:r>
              <a:rPr lang="fr-CH" baseline="0" dirty="0" err="1"/>
              <a:t>Cocking</a:t>
            </a:r>
            <a:r>
              <a:rPr lang="fr-CH" baseline="0" dirty="0"/>
              <a:t> items </a:t>
            </a:r>
            <a:r>
              <a:rPr lang="fr-CH" baseline="0" dirty="0" err="1"/>
              <a:t>existing</a:t>
            </a:r>
            <a:r>
              <a:rPr lang="fr-CH" baseline="0" dirty="0"/>
              <a:t>, </a:t>
            </a:r>
            <a:r>
              <a:rPr lang="fr-CH" baseline="0" dirty="0" err="1"/>
              <a:t>calm</a:t>
            </a:r>
            <a:r>
              <a:rPr lang="fr-CH" baseline="0" dirty="0"/>
              <a:t> people and adaptative </a:t>
            </a:r>
            <a:r>
              <a:rPr lang="fr-CH" baseline="0" dirty="0" err="1"/>
              <a:t>strategies</a:t>
            </a:r>
            <a:r>
              <a:rPr lang="fr-CH" baseline="0" dirty="0"/>
              <a:t> in place </a:t>
            </a:r>
          </a:p>
          <a:p>
            <a:r>
              <a:rPr lang="fr-CH" baseline="0" dirty="0"/>
              <a:t>Solid and </a:t>
            </a:r>
            <a:r>
              <a:rPr lang="fr-CH" baseline="0" dirty="0" err="1"/>
              <a:t>well</a:t>
            </a:r>
            <a:r>
              <a:rPr lang="fr-CH" baseline="0" dirty="0"/>
              <a:t> </a:t>
            </a:r>
            <a:r>
              <a:rPr lang="fr-CH" baseline="0" dirty="0" err="1"/>
              <a:t>built</a:t>
            </a:r>
            <a:r>
              <a:rPr lang="fr-CH" baseline="0" dirty="0"/>
              <a:t> (</a:t>
            </a:r>
            <a:r>
              <a:rPr lang="fr-CH" baseline="0" dirty="0" err="1"/>
              <a:t>protected</a:t>
            </a:r>
            <a:r>
              <a:rPr lang="fr-CH" baseline="0" dirty="0"/>
              <a:t> </a:t>
            </a:r>
            <a:r>
              <a:rPr lang="fr-CH" baseline="0" dirty="0" err="1"/>
              <a:t>from</a:t>
            </a:r>
            <a:r>
              <a:rPr lang="fr-CH" baseline="0" dirty="0"/>
              <a:t> </a:t>
            </a:r>
            <a:r>
              <a:rPr lang="fr-CH" baseline="0" dirty="0" err="1"/>
              <a:t>soil</a:t>
            </a:r>
            <a:r>
              <a:rPr lang="fr-CH" baseline="0" dirty="0"/>
              <a:t>) </a:t>
            </a:r>
            <a:r>
              <a:rPr lang="fr-CH" baseline="0" dirty="0" err="1"/>
              <a:t>temporary</a:t>
            </a:r>
            <a:r>
              <a:rPr lang="fr-CH" baseline="0" dirty="0"/>
              <a:t> </a:t>
            </a:r>
            <a:r>
              <a:rPr lang="fr-CH" baseline="0" dirty="0" err="1"/>
              <a:t>shelter</a:t>
            </a:r>
            <a:r>
              <a:rPr lang="fr-CH" baseline="0" dirty="0"/>
              <a:t>. </a:t>
            </a:r>
            <a:r>
              <a:rPr lang="fr-CH" baseline="0" dirty="0" err="1"/>
              <a:t>Drying</a:t>
            </a:r>
            <a:r>
              <a:rPr lang="fr-CH" baseline="0" dirty="0"/>
              <a:t> </a:t>
            </a:r>
            <a:r>
              <a:rPr lang="fr-CH" baseline="0" dirty="0" err="1"/>
              <a:t>matresses</a:t>
            </a:r>
            <a:r>
              <a:rPr lang="fr-CH" baseline="0" dirty="0"/>
              <a:t>. Intention to </a:t>
            </a:r>
            <a:r>
              <a:rPr lang="fr-CH" baseline="0" dirty="0" err="1"/>
              <a:t>stay</a:t>
            </a:r>
            <a:r>
              <a:rPr lang="fr-CH" baseline="0" dirty="0"/>
              <a:t> </a:t>
            </a:r>
          </a:p>
          <a:p>
            <a:r>
              <a:rPr lang="fr-CH" baseline="0" dirty="0"/>
              <a:t>Use of plastic </a:t>
            </a:r>
            <a:r>
              <a:rPr lang="fr-CH" baseline="0" dirty="0" err="1"/>
              <a:t>sheeting</a:t>
            </a:r>
            <a:r>
              <a:rPr lang="fr-CH" baseline="0" dirty="0"/>
              <a:t> </a:t>
            </a:r>
            <a:r>
              <a:rPr lang="fr-CH" baseline="0" dirty="0" err="1"/>
              <a:t>distributed</a:t>
            </a:r>
            <a:r>
              <a:rPr lang="fr-CH" baseline="0" dirty="0"/>
              <a:t> to </a:t>
            </a:r>
            <a:r>
              <a:rPr lang="fr-CH" baseline="0" dirty="0" err="1"/>
              <a:t>collect</a:t>
            </a:r>
            <a:r>
              <a:rPr lang="fr-CH" baseline="0" dirty="0"/>
              <a:t> </a:t>
            </a:r>
            <a:r>
              <a:rPr lang="fr-CH" baseline="0" dirty="0" err="1"/>
              <a:t>rain</a:t>
            </a:r>
            <a:r>
              <a:rPr lang="fr-CH" baseline="0" dirty="0"/>
              <a:t> water  </a:t>
            </a:r>
            <a:r>
              <a:rPr lang="fr-CH" dirty="0"/>
              <a:t> </a:t>
            </a:r>
          </a:p>
          <a:p>
            <a:r>
              <a:rPr lang="fr-CH" dirty="0" err="1"/>
              <a:t>Existing</a:t>
            </a:r>
            <a:r>
              <a:rPr lang="fr-CH" dirty="0"/>
              <a:t> </a:t>
            </a:r>
            <a:r>
              <a:rPr lang="fr-CH" dirty="0" err="1"/>
              <a:t>food</a:t>
            </a:r>
            <a:r>
              <a:rPr lang="fr-CH" dirty="0"/>
              <a:t> stock, </a:t>
            </a:r>
            <a:r>
              <a:rPr lang="fr-CH" dirty="0" err="1"/>
              <a:t>who</a:t>
            </a:r>
            <a:r>
              <a:rPr lang="fr-CH" dirty="0"/>
              <a:t> has the control over the </a:t>
            </a:r>
            <a:r>
              <a:rPr lang="fr-CH" dirty="0" err="1"/>
              <a:t>food</a:t>
            </a:r>
            <a:r>
              <a:rPr lang="fr-CH" dirty="0"/>
              <a:t> and </a:t>
            </a:r>
            <a:r>
              <a:rPr lang="fr-CH" dirty="0" err="1"/>
              <a:t>other</a:t>
            </a:r>
            <a:r>
              <a:rPr lang="fr-CH" dirty="0"/>
              <a:t> ressources?</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33</a:t>
            </a:fld>
            <a:endParaRPr lang="fr-CH"/>
          </a:p>
        </p:txBody>
      </p:sp>
    </p:spTree>
    <p:extLst>
      <p:ext uri="{BB962C8B-B14F-4D97-AF65-F5344CB8AC3E}">
        <p14:creationId xmlns:p14="http://schemas.microsoft.com/office/powerpoint/2010/main" val="2675304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33237">
              <a:defRPr/>
            </a:pPr>
            <a:r>
              <a:rPr lang="en-GB" baseline="0" noProof="0" dirty="0"/>
              <a:t>Very little activity in the market (empty), </a:t>
            </a:r>
          </a:p>
          <a:p>
            <a:pPr defTabSz="933237">
              <a:defRPr/>
            </a:pPr>
            <a:r>
              <a:rPr lang="en-GB" baseline="0" noProof="0" dirty="0"/>
              <a:t>Movement is possible again, </a:t>
            </a:r>
          </a:p>
          <a:p>
            <a:pPr defTabSz="933237">
              <a:defRPr/>
            </a:pPr>
            <a:r>
              <a:rPr lang="en-GB" baseline="0" noProof="0" dirty="0"/>
              <a:t>Agricultural food production restart, </a:t>
            </a:r>
          </a:p>
          <a:p>
            <a:pPr defTabSz="933237">
              <a:defRPr/>
            </a:pPr>
            <a:r>
              <a:rPr lang="en-GB" baseline="0" noProof="0" dirty="0"/>
              <a:t>Houses (and roads) literally cut by landslides due to floods </a:t>
            </a:r>
          </a:p>
          <a:p>
            <a:pPr defTabSz="933237">
              <a:defRPr/>
            </a:pPr>
            <a:r>
              <a:rPr lang="en-GB" baseline="0" noProof="0" dirty="0"/>
              <a:t>Information about traditional cooking practices and means</a:t>
            </a:r>
            <a:endParaRPr lang="en-GB" noProof="0" dirty="0"/>
          </a:p>
          <a:p>
            <a:endParaRPr lang="en-GB" baseline="0" noProof="0" dirty="0"/>
          </a:p>
          <a:p>
            <a:r>
              <a:rPr lang="en-GB" noProof="0" dirty="0"/>
              <a:t>Can be much more</a:t>
            </a:r>
            <a:r>
              <a:rPr lang="en-GB" baseline="0" noProof="0" dirty="0"/>
              <a:t> silent: South east Haiti, a place called </a:t>
            </a:r>
            <a:r>
              <a:rPr lang="en-GB" baseline="0" noProof="0" dirty="0" err="1"/>
              <a:t>Baie</a:t>
            </a:r>
            <a:r>
              <a:rPr lang="en-GB" baseline="0" noProof="0" dirty="0"/>
              <a:t> </a:t>
            </a:r>
            <a:r>
              <a:rPr lang="en-GB" baseline="0" noProof="0" dirty="0" err="1"/>
              <a:t>d’Orange</a:t>
            </a:r>
            <a:r>
              <a:rPr lang="en-GB" baseline="0" noProof="0" dirty="0"/>
              <a:t>. We were requested to make an assessment because «there is something wrong there». Cyclone 3 months ago, access to main city of department cut because of damage to road: prevalence of malnutrition  </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34</a:t>
            </a:fld>
            <a:endParaRPr lang="fr-CH"/>
          </a:p>
        </p:txBody>
      </p:sp>
    </p:spTree>
    <p:extLst>
      <p:ext uri="{BB962C8B-B14F-4D97-AF65-F5344CB8AC3E}">
        <p14:creationId xmlns:p14="http://schemas.microsoft.com/office/powerpoint/2010/main" val="540170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baseline="0" noProof="0" dirty="0"/>
              <a:t>Urban area (no agricultural land), </a:t>
            </a:r>
          </a:p>
          <a:p>
            <a:r>
              <a:rPr lang="en-GB" baseline="0" noProof="0" dirty="0"/>
              <a:t>Winter, season with low temperatures and snow</a:t>
            </a:r>
          </a:p>
          <a:p>
            <a:r>
              <a:rPr lang="en-GB" noProof="0" dirty="0"/>
              <a:t>No visible severe</a:t>
            </a:r>
            <a:r>
              <a:rPr lang="en-GB" baseline="0" noProof="0" dirty="0"/>
              <a:t> damage to houses, but lack of protection against the cold (windows) </a:t>
            </a:r>
          </a:p>
          <a:p>
            <a:r>
              <a:rPr lang="en-GB" baseline="0" noProof="0" dirty="0"/>
              <a:t>Electricity provision in place (is it functioning?) No light in the houses </a:t>
            </a:r>
          </a:p>
          <a:p>
            <a:r>
              <a:rPr lang="en-GB" baseline="0" noProof="0" dirty="0"/>
              <a:t>Gathering of people, mainly women and kids (why?)</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35</a:t>
            </a:fld>
            <a:endParaRPr lang="fr-CH"/>
          </a:p>
        </p:txBody>
      </p:sp>
    </p:spTree>
    <p:extLst>
      <p:ext uri="{BB962C8B-B14F-4D97-AF65-F5344CB8AC3E}">
        <p14:creationId xmlns:p14="http://schemas.microsoft.com/office/powerpoint/2010/main" val="2299834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noProof="0" dirty="0"/>
              <a:t>Providing</a:t>
            </a:r>
            <a:r>
              <a:rPr lang="en-GB" baseline="0" noProof="0" dirty="0"/>
              <a:t> s</a:t>
            </a:r>
            <a:r>
              <a:rPr lang="en-GB" noProof="0" dirty="0"/>
              <a:t>eeds to pastoralist</a:t>
            </a:r>
            <a:r>
              <a:rPr lang="en-GB" baseline="0" noProof="0" dirty="0"/>
              <a:t> who do not own land</a:t>
            </a:r>
          </a:p>
          <a:p>
            <a:r>
              <a:rPr lang="en-GB" baseline="0" noProof="0" dirty="0"/>
              <a:t>Starting health services in places where good quality health services exist already  </a:t>
            </a:r>
          </a:p>
          <a:p>
            <a:r>
              <a:rPr lang="en-GB" baseline="0" noProof="0" dirty="0"/>
              <a:t>Setting up a treatment unit for malnutrition where there is no or little malnutrition, or where people cannot access the structure </a:t>
            </a:r>
          </a:p>
          <a:p>
            <a:r>
              <a:rPr lang="en-GB" noProof="0" dirty="0"/>
              <a:t>Starting a community based</a:t>
            </a:r>
            <a:r>
              <a:rPr lang="en-GB" baseline="0" noProof="0" dirty="0"/>
              <a:t> programme in places where the social links are too weak to support it</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4</a:t>
            </a:fld>
            <a:endParaRPr lang="fr-CH"/>
          </a:p>
        </p:txBody>
      </p:sp>
    </p:spTree>
    <p:extLst>
      <p:ext uri="{BB962C8B-B14F-4D97-AF65-F5344CB8AC3E}">
        <p14:creationId xmlns:p14="http://schemas.microsoft.com/office/powerpoint/2010/main" val="1866052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609383-C6FF-4F30-9ACB-80F036F06144}" type="slidenum">
              <a:rPr lang="en-GB"/>
              <a:pPr/>
              <a:t>36</a:t>
            </a:fld>
            <a:endParaRPr lang="en-GB"/>
          </a:p>
        </p:txBody>
      </p:sp>
      <p:sp>
        <p:nvSpPr>
          <p:cNvPr id="698370" name="Rectangle 2"/>
          <p:cNvSpPr>
            <a:spLocks noGrp="1" noRot="1" noChangeAspect="1" noChangeArrowheads="1" noTextEdit="1"/>
          </p:cNvSpPr>
          <p:nvPr>
            <p:ph type="sldImg"/>
          </p:nvPr>
        </p:nvSpPr>
        <p:spPr>
          <a:xfrm>
            <a:off x="109538" y="758825"/>
            <a:ext cx="6751637" cy="3797300"/>
          </a:xfrm>
          <a:ln/>
        </p:spPr>
      </p:sp>
      <p:sp>
        <p:nvSpPr>
          <p:cNvPr id="6983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7798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noProof="0" dirty="0"/>
              <a:t>Can you start with a response</a:t>
            </a:r>
            <a:r>
              <a:rPr lang="en-GB" baseline="0" noProof="0" dirty="0"/>
              <a:t> based on this information? </a:t>
            </a:r>
            <a:endParaRPr lang="en-GB" noProof="0" dirty="0"/>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5</a:t>
            </a:fld>
            <a:endParaRPr lang="fr-CH"/>
          </a:p>
        </p:txBody>
      </p:sp>
    </p:spTree>
    <p:extLst>
      <p:ext uri="{BB962C8B-B14F-4D97-AF65-F5344CB8AC3E}">
        <p14:creationId xmlns:p14="http://schemas.microsoft.com/office/powerpoint/2010/main" val="4083808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en-US"/>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ＭＳ Ｐゴシック" panose="020B0600070205080204" pitchFamily="34" charset="-128"/>
              </a:defRPr>
            </a:lvl1pPr>
            <a:lvl2pPr marL="38713119" indent="-38246500" defTabSz="941338">
              <a:defRPr sz="2400">
                <a:solidFill>
                  <a:schemeClr val="tx1"/>
                </a:solidFill>
                <a:latin typeface="Trebuchet MS" panose="020B0603020202020204" pitchFamily="34" charset="0"/>
                <a:ea typeface="ＭＳ Ｐゴシック" panose="020B0600070205080204" pitchFamily="34" charset="-128"/>
              </a:defRPr>
            </a:lvl2pPr>
            <a:lvl3pPr marL="1166546" indent="-233309" defTabSz="941338">
              <a:defRPr sz="2400">
                <a:solidFill>
                  <a:schemeClr val="tx1"/>
                </a:solidFill>
                <a:latin typeface="Trebuchet MS" panose="020B0603020202020204" pitchFamily="34" charset="0"/>
                <a:ea typeface="ＭＳ Ｐゴシック" panose="020B0600070205080204" pitchFamily="34" charset="-128"/>
              </a:defRPr>
            </a:lvl3pPr>
            <a:lvl4pPr marL="1633164" indent="-233309" defTabSz="941338">
              <a:defRPr sz="2400">
                <a:solidFill>
                  <a:schemeClr val="tx1"/>
                </a:solidFill>
                <a:latin typeface="Trebuchet MS" panose="020B0603020202020204" pitchFamily="34" charset="0"/>
                <a:ea typeface="ＭＳ Ｐゴシック" panose="020B0600070205080204" pitchFamily="34" charset="-128"/>
              </a:defRPr>
            </a:lvl4pPr>
            <a:lvl5pPr marL="2099782" indent="-233309" defTabSz="941338">
              <a:defRPr sz="2400">
                <a:solidFill>
                  <a:schemeClr val="tx1"/>
                </a:solidFill>
                <a:latin typeface="Trebuchet MS" panose="020B0603020202020204" pitchFamily="34" charset="0"/>
                <a:ea typeface="ＭＳ Ｐゴシック"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fld id="{85BC7E0A-A787-49A6-97BE-46122C26B67D}" type="slidenum">
              <a:rPr lang="fr-FR" altLang="en-US" sz="1100">
                <a:latin typeface="Calibri" panose="020F0502020204030204" pitchFamily="34" charset="0"/>
              </a:rPr>
              <a:pPr/>
              <a:t>9</a:t>
            </a:fld>
            <a:endParaRPr lang="fr-FR" altLang="en-US" sz="1100">
              <a:latin typeface="Calibri" panose="020F0502020204030204" pitchFamily="34" charset="0"/>
            </a:endParaRPr>
          </a:p>
        </p:txBody>
      </p:sp>
    </p:spTree>
    <p:extLst>
      <p:ext uri="{BB962C8B-B14F-4D97-AF65-F5344CB8AC3E}">
        <p14:creationId xmlns:p14="http://schemas.microsoft.com/office/powerpoint/2010/main" val="348599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i="1" dirty="0">
                <a:solidFill>
                  <a:srgbClr val="FF0000"/>
                </a:solidFill>
              </a:rPr>
              <a:t>Fo</a:t>
            </a:r>
            <a:r>
              <a:rPr lang="en-CA" altLang="en-US" i="1" baseline="0" dirty="0">
                <a:solidFill>
                  <a:srgbClr val="FF0000"/>
                </a:solidFill>
              </a:rPr>
              <a:t>r info: SMART is also been touched upon during the modules ‘Setting the Scene’ and ‘Introduction to field epidemiology in crisis situations’. In both the focus is on the crude mortality rate (CRM) and under-five mortality rate (U5MR) and thresholds defined linked to these </a:t>
            </a:r>
            <a:endParaRPr lang="en-CA" altLang="en-US" i="1" dirty="0">
              <a:solidFill>
                <a:srgbClr val="FF0000"/>
              </a:solidFill>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ＭＳ Ｐゴシック" panose="020B0600070205080204" pitchFamily="34" charset="-128"/>
              </a:defRPr>
            </a:lvl1pPr>
            <a:lvl2pPr marL="38713119" indent="-38246500" defTabSz="941338">
              <a:defRPr sz="2400">
                <a:solidFill>
                  <a:schemeClr val="tx1"/>
                </a:solidFill>
                <a:latin typeface="Trebuchet MS" panose="020B0603020202020204" pitchFamily="34" charset="0"/>
                <a:ea typeface="ＭＳ Ｐゴシック" panose="020B0600070205080204" pitchFamily="34" charset="-128"/>
              </a:defRPr>
            </a:lvl2pPr>
            <a:lvl3pPr marL="1166546" indent="-233309" defTabSz="941338">
              <a:defRPr sz="2400">
                <a:solidFill>
                  <a:schemeClr val="tx1"/>
                </a:solidFill>
                <a:latin typeface="Trebuchet MS" panose="020B0603020202020204" pitchFamily="34" charset="0"/>
                <a:ea typeface="ＭＳ Ｐゴシック" panose="020B0600070205080204" pitchFamily="34" charset="-128"/>
              </a:defRPr>
            </a:lvl3pPr>
            <a:lvl4pPr marL="1633164" indent="-233309" defTabSz="941338">
              <a:defRPr sz="2400">
                <a:solidFill>
                  <a:schemeClr val="tx1"/>
                </a:solidFill>
                <a:latin typeface="Trebuchet MS" panose="020B0603020202020204" pitchFamily="34" charset="0"/>
                <a:ea typeface="ＭＳ Ｐゴシック" panose="020B0600070205080204" pitchFamily="34" charset="-128"/>
              </a:defRPr>
            </a:lvl4pPr>
            <a:lvl5pPr marL="2099782" indent="-233309" defTabSz="941338">
              <a:defRPr sz="2400">
                <a:solidFill>
                  <a:schemeClr val="tx1"/>
                </a:solidFill>
                <a:latin typeface="Trebuchet MS" panose="020B0603020202020204" pitchFamily="34" charset="0"/>
                <a:ea typeface="ＭＳ Ｐゴシック"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fld id="{752D030C-1355-49A7-8FA4-E4BCA72D3F5B}" type="slidenum">
              <a:rPr lang="fr-FR" altLang="en-US" sz="1100">
                <a:latin typeface="Calibri" panose="020F0502020204030204" pitchFamily="34" charset="0"/>
              </a:rPr>
              <a:pPr/>
              <a:t>10</a:t>
            </a:fld>
            <a:endParaRPr lang="fr-FR" altLang="en-US" sz="1100">
              <a:latin typeface="Calibri" panose="020F0502020204030204" pitchFamily="34" charset="0"/>
            </a:endParaRPr>
          </a:p>
        </p:txBody>
      </p:sp>
    </p:spTree>
    <p:extLst>
      <p:ext uri="{BB962C8B-B14F-4D97-AF65-F5344CB8AC3E}">
        <p14:creationId xmlns:p14="http://schemas.microsoft.com/office/powerpoint/2010/main" val="3155572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88900" y="746125"/>
            <a:ext cx="6629400" cy="3729038"/>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noProof="0" dirty="0"/>
              <a:t>We will focus</a:t>
            </a:r>
            <a:r>
              <a:rPr lang="en-GB" altLang="en-US" baseline="0" noProof="0" dirty="0"/>
              <a:t> during this session more in detail on some of these steps</a:t>
            </a:r>
            <a:endParaRPr lang="en-GB" altLang="en-US" noProof="0" dirty="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rebuchet MS" panose="020B0603020202020204" pitchFamily="34" charset="0"/>
                <a:ea typeface="MS PGothic" panose="020B0600070205080204" pitchFamily="34" charset="-128"/>
              </a:defRPr>
            </a:lvl1pPr>
            <a:lvl2pPr marL="37931725" indent="-37474525" defTabSz="922338">
              <a:defRPr sz="2400">
                <a:solidFill>
                  <a:schemeClr val="tx1"/>
                </a:solidFill>
                <a:latin typeface="Trebuchet MS" panose="020B0603020202020204" pitchFamily="34" charset="0"/>
                <a:ea typeface="MS PGothic" panose="020B0600070205080204" pitchFamily="34" charset="-128"/>
              </a:defRPr>
            </a:lvl2pPr>
            <a:lvl3pPr marL="1143000" indent="-228600" defTabSz="922338">
              <a:defRPr sz="2400">
                <a:solidFill>
                  <a:schemeClr val="tx1"/>
                </a:solidFill>
                <a:latin typeface="Trebuchet MS" panose="020B0603020202020204" pitchFamily="34" charset="0"/>
                <a:ea typeface="MS PGothic" panose="020B0600070205080204" pitchFamily="34" charset="-128"/>
              </a:defRPr>
            </a:lvl3pPr>
            <a:lvl4pPr marL="1600200" indent="-228600" defTabSz="922338">
              <a:defRPr sz="2400">
                <a:solidFill>
                  <a:schemeClr val="tx1"/>
                </a:solidFill>
                <a:latin typeface="Trebuchet MS" panose="020B0603020202020204" pitchFamily="34" charset="0"/>
                <a:ea typeface="MS PGothic" panose="020B0600070205080204" pitchFamily="34" charset="-128"/>
              </a:defRPr>
            </a:lvl4pPr>
            <a:lvl5pPr marL="2057400" indent="-228600" defTabSz="922338">
              <a:defRPr sz="2400">
                <a:solidFill>
                  <a:schemeClr val="tx1"/>
                </a:solidFill>
                <a:latin typeface="Trebuchet MS" panose="020B0603020202020204" pitchFamily="34" charset="0"/>
                <a:ea typeface="MS PGothic" panose="020B0600070205080204" pitchFamily="34" charset="-128"/>
              </a:defRPr>
            </a:lvl5pPr>
            <a:lvl6pPr marL="25146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defTabSz="922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63B31FFB-B28B-49DD-955A-B24CF6D92559}" type="slidenum">
              <a:rPr lang="fr-FR" altLang="en-US" sz="1100">
                <a:latin typeface="Calibri" panose="020F0502020204030204" pitchFamily="34" charset="0"/>
              </a:rPr>
              <a:pPr/>
              <a:t>11</a:t>
            </a:fld>
            <a:endParaRPr lang="fr-FR" altLang="en-US" sz="1100">
              <a:latin typeface="Calibri" panose="020F0502020204030204" pitchFamily="34" charset="0"/>
            </a:endParaRPr>
          </a:p>
        </p:txBody>
      </p:sp>
    </p:spTree>
    <p:extLst>
      <p:ext uri="{BB962C8B-B14F-4D97-AF65-F5344CB8AC3E}">
        <p14:creationId xmlns:p14="http://schemas.microsoft.com/office/powerpoint/2010/main" val="2012297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41275" y="333375"/>
            <a:ext cx="6858000" cy="3857625"/>
          </a:xfrm>
          <a:ln/>
        </p:spPr>
      </p:sp>
      <p:sp>
        <p:nvSpPr>
          <p:cNvPr id="31747" name="Notes Placeholder 2"/>
          <p:cNvSpPr>
            <a:spLocks noGrp="1"/>
          </p:cNvSpPr>
          <p:nvPr>
            <p:ph type="body" idx="1"/>
          </p:nvPr>
        </p:nvSpPr>
        <p:spPr>
          <a:xfrm>
            <a:off x="861502" y="4427338"/>
            <a:ext cx="5391646" cy="56418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7107" indent="-217107"/>
            <a:endParaRPr lang="en-GB" altLang="en-US" sz="1000" dirty="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38">
              <a:defRPr sz="2400">
                <a:solidFill>
                  <a:schemeClr val="tx1"/>
                </a:solidFill>
                <a:latin typeface="Trebuchet MS" panose="020B0603020202020204" pitchFamily="34" charset="0"/>
                <a:ea typeface="MS PGothic" panose="020B0600070205080204" pitchFamily="34" charset="-128"/>
              </a:defRPr>
            </a:lvl1pPr>
            <a:lvl2pPr marL="38713119" indent="-38246500" defTabSz="941338">
              <a:defRPr sz="2400">
                <a:solidFill>
                  <a:schemeClr val="tx1"/>
                </a:solidFill>
                <a:latin typeface="Trebuchet MS" panose="020B0603020202020204" pitchFamily="34" charset="0"/>
                <a:ea typeface="MS PGothic" panose="020B0600070205080204" pitchFamily="34" charset="-128"/>
              </a:defRPr>
            </a:lvl2pPr>
            <a:lvl3pPr marL="1166546" indent="-233309" defTabSz="941338">
              <a:defRPr sz="2400">
                <a:solidFill>
                  <a:schemeClr val="tx1"/>
                </a:solidFill>
                <a:latin typeface="Trebuchet MS" panose="020B0603020202020204" pitchFamily="34" charset="0"/>
                <a:ea typeface="MS PGothic" panose="020B0600070205080204" pitchFamily="34" charset="-128"/>
              </a:defRPr>
            </a:lvl3pPr>
            <a:lvl4pPr marL="1633164" indent="-233309" defTabSz="941338">
              <a:defRPr sz="2400">
                <a:solidFill>
                  <a:schemeClr val="tx1"/>
                </a:solidFill>
                <a:latin typeface="Trebuchet MS" panose="020B0603020202020204" pitchFamily="34" charset="0"/>
                <a:ea typeface="MS PGothic" panose="020B0600070205080204" pitchFamily="34" charset="-128"/>
              </a:defRPr>
            </a:lvl4pPr>
            <a:lvl5pPr marL="2099782" indent="-233309" defTabSz="941338">
              <a:defRPr sz="2400">
                <a:solidFill>
                  <a:schemeClr val="tx1"/>
                </a:solidFill>
                <a:latin typeface="Trebuchet MS" panose="020B0603020202020204" pitchFamily="34" charset="0"/>
                <a:ea typeface="MS PGothic" panose="020B0600070205080204" pitchFamily="34" charset="-128"/>
              </a:defRPr>
            </a:lvl5pPr>
            <a:lvl6pPr marL="2566401"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3033019"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99637"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966256" indent="-233309" defTabSz="941338"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fld id="{20191F17-D335-49E2-8DEE-3134E488D0AB}" type="slidenum">
              <a:rPr lang="fr-FR" altLang="en-US" sz="1100">
                <a:latin typeface="Calibri" panose="020F0502020204030204" pitchFamily="34" charset="0"/>
              </a:rPr>
              <a:pPr/>
              <a:t>12</a:t>
            </a:fld>
            <a:endParaRPr lang="fr-FR" altLang="en-US" sz="1100">
              <a:latin typeface="Calibri" panose="020F0502020204030204" pitchFamily="34" charset="0"/>
            </a:endParaRPr>
          </a:p>
        </p:txBody>
      </p:sp>
    </p:spTree>
    <p:extLst>
      <p:ext uri="{BB962C8B-B14F-4D97-AF65-F5344CB8AC3E}">
        <p14:creationId xmlns:p14="http://schemas.microsoft.com/office/powerpoint/2010/main" val="1951271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noProof="0" dirty="0"/>
              <a:t>HDDS : Household dietary</a:t>
            </a:r>
            <a:r>
              <a:rPr lang="en-GB" baseline="0" noProof="0" dirty="0"/>
              <a:t> </a:t>
            </a:r>
            <a:r>
              <a:rPr lang="en-GB" noProof="0" dirty="0"/>
              <a:t>diversity score</a:t>
            </a:r>
          </a:p>
          <a:p>
            <a:r>
              <a:rPr lang="en-GB" noProof="0" dirty="0"/>
              <a:t>FCS:</a:t>
            </a:r>
            <a:r>
              <a:rPr lang="en-GB" baseline="0" noProof="0" dirty="0"/>
              <a:t> food consumption score</a:t>
            </a:r>
          </a:p>
          <a:p>
            <a:r>
              <a:rPr lang="en-GB" baseline="0" noProof="0" dirty="0"/>
              <a:t>EFLS: emergency food security and livelihood</a:t>
            </a:r>
            <a:r>
              <a:rPr lang="en-GB" noProof="0" dirty="0"/>
              <a:t> </a:t>
            </a:r>
          </a:p>
          <a:p>
            <a:r>
              <a:rPr lang="en-GB" noProof="0" dirty="0"/>
              <a:t>Role of the media…</a:t>
            </a:r>
          </a:p>
        </p:txBody>
      </p:sp>
      <p:sp>
        <p:nvSpPr>
          <p:cNvPr id="4" name="Espace réservé du numéro de diapositive 3"/>
          <p:cNvSpPr>
            <a:spLocks noGrp="1"/>
          </p:cNvSpPr>
          <p:nvPr>
            <p:ph type="sldNum" sz="quarter" idx="10"/>
          </p:nvPr>
        </p:nvSpPr>
        <p:spPr/>
        <p:txBody>
          <a:bodyPr/>
          <a:lstStyle/>
          <a:p>
            <a:fld id="{4B031417-FFB3-4617-ABDD-9066CE1E5DFA}" type="slidenum">
              <a:rPr lang="fr-CH" smtClean="0"/>
              <a:pPr/>
              <a:t>13</a:t>
            </a:fld>
            <a:endParaRPr lang="fr-CH" dirty="0"/>
          </a:p>
        </p:txBody>
      </p:sp>
    </p:spTree>
    <p:extLst>
      <p:ext uri="{BB962C8B-B14F-4D97-AF65-F5344CB8AC3E}">
        <p14:creationId xmlns:p14="http://schemas.microsoft.com/office/powerpoint/2010/main" val="2016024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18.03.2021</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202909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18.03.2021</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3827888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18.03.2021</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241415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812800" y="304800"/>
            <a:ext cx="10363200" cy="1143000"/>
          </a:xfrm>
        </p:spPr>
        <p:txBody>
          <a:bodyPr/>
          <a:lstStyle/>
          <a:p>
            <a:r>
              <a:rPr lang="es-ES"/>
              <a:t>Haga clic para modificar el estilo de título del patrón</a:t>
            </a:r>
            <a:endParaRPr lang="fr-FR"/>
          </a:p>
        </p:txBody>
      </p:sp>
      <p:sp>
        <p:nvSpPr>
          <p:cNvPr id="3" name="2 Marcador de tabla"/>
          <p:cNvSpPr>
            <a:spLocks noGrp="1"/>
          </p:cNvSpPr>
          <p:nvPr>
            <p:ph type="tbl" idx="1"/>
          </p:nvPr>
        </p:nvSpPr>
        <p:spPr>
          <a:xfrm>
            <a:off x="1117600" y="1905000"/>
            <a:ext cx="10363200" cy="4114800"/>
          </a:xfrm>
        </p:spPr>
        <p:txBody>
          <a:bodyPr/>
          <a:lstStyle/>
          <a:p>
            <a:pPr lvl="0"/>
            <a:endParaRPr lang="fr-FR" noProof="0"/>
          </a:p>
        </p:txBody>
      </p:sp>
      <p:sp>
        <p:nvSpPr>
          <p:cNvPr id="4" name="Rectangle 65"/>
          <p:cNvSpPr>
            <a:spLocks noGrp="1" noChangeArrowheads="1"/>
          </p:cNvSpPr>
          <p:nvPr>
            <p:ph type="dt" sz="half" idx="10"/>
          </p:nvPr>
        </p:nvSpPr>
        <p:spPr>
          <a:ln/>
        </p:spPr>
        <p:txBody>
          <a:bodyPr/>
          <a:lstStyle>
            <a:lvl1pPr>
              <a:defRPr/>
            </a:lvl1pPr>
          </a:lstStyle>
          <a:p>
            <a:fld id="{AA309A6D-C09C-4548-B29A-6CF363A7E532}" type="datetimeFigureOut">
              <a:rPr lang="fr-FR" smtClean="0"/>
              <a:pPr/>
              <a:t>18/03/2021</a:t>
            </a:fld>
            <a:endParaRPr lang="fr-BE"/>
          </a:p>
        </p:txBody>
      </p:sp>
      <p:sp>
        <p:nvSpPr>
          <p:cNvPr id="5" name="Rectangle 66"/>
          <p:cNvSpPr>
            <a:spLocks noGrp="1" noChangeArrowheads="1"/>
          </p:cNvSpPr>
          <p:nvPr>
            <p:ph type="ftr" sz="quarter" idx="11"/>
          </p:nvPr>
        </p:nvSpPr>
        <p:spPr>
          <a:ln/>
        </p:spPr>
        <p:txBody>
          <a:bodyPr/>
          <a:lstStyle>
            <a:lvl1pPr>
              <a:defRPr/>
            </a:lvl1pPr>
          </a:lstStyle>
          <a:p>
            <a:endParaRPr lang="fr-BE"/>
          </a:p>
        </p:txBody>
      </p:sp>
      <p:sp>
        <p:nvSpPr>
          <p:cNvPr id="6" name="Rectangle 67"/>
          <p:cNvSpPr>
            <a:spLocks noGrp="1" noChangeArrowheads="1"/>
          </p:cNvSpPr>
          <p:nvPr>
            <p:ph type="sldNum" sz="quarter" idx="12"/>
          </p:nvPr>
        </p:nvSpPr>
        <p:spPr>
          <a:ln/>
        </p:spPr>
        <p:txBody>
          <a:bodyPr/>
          <a:lstStyle>
            <a:lvl1pPr>
              <a:defRPr/>
            </a:lvl1pPr>
          </a:lstStyle>
          <a:p>
            <a:fld id="{CF4668DC-857F-487D-BFFA-8C0CA5037977}" type="slidenum">
              <a:rPr lang="fr-BE" smtClean="0"/>
              <a:pPr/>
              <a:t>‹#›</a:t>
            </a:fld>
            <a:endParaRPr lang="fr-BE"/>
          </a:p>
        </p:txBody>
      </p:sp>
    </p:spTree>
    <p:extLst>
      <p:ext uri="{BB962C8B-B14F-4D97-AF65-F5344CB8AC3E}">
        <p14:creationId xmlns:p14="http://schemas.microsoft.com/office/powerpoint/2010/main" val="1489382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812800" y="304800"/>
            <a:ext cx="10668000" cy="5715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FR"/>
          </a:p>
        </p:txBody>
      </p:sp>
      <p:sp>
        <p:nvSpPr>
          <p:cNvPr id="3" name="Rectangle 65"/>
          <p:cNvSpPr>
            <a:spLocks noGrp="1" noChangeArrowheads="1"/>
          </p:cNvSpPr>
          <p:nvPr>
            <p:ph type="dt" sz="half" idx="10"/>
          </p:nvPr>
        </p:nvSpPr>
        <p:spPr>
          <a:ln/>
        </p:spPr>
        <p:txBody>
          <a:bodyPr/>
          <a:lstStyle>
            <a:lvl1pPr>
              <a:defRPr/>
            </a:lvl1pPr>
          </a:lstStyle>
          <a:p>
            <a:fld id="{AA309A6D-C09C-4548-B29A-6CF363A7E532}" type="datetimeFigureOut">
              <a:rPr lang="fr-FR" smtClean="0"/>
              <a:pPr/>
              <a:t>18/03/2021</a:t>
            </a:fld>
            <a:endParaRPr lang="fr-BE"/>
          </a:p>
        </p:txBody>
      </p:sp>
      <p:sp>
        <p:nvSpPr>
          <p:cNvPr id="4" name="Rectangle 66"/>
          <p:cNvSpPr>
            <a:spLocks noGrp="1" noChangeArrowheads="1"/>
          </p:cNvSpPr>
          <p:nvPr>
            <p:ph type="ftr" sz="quarter" idx="11"/>
          </p:nvPr>
        </p:nvSpPr>
        <p:spPr>
          <a:ln/>
        </p:spPr>
        <p:txBody>
          <a:bodyPr/>
          <a:lstStyle>
            <a:lvl1pPr>
              <a:defRPr/>
            </a:lvl1pPr>
          </a:lstStyle>
          <a:p>
            <a:endParaRPr lang="fr-BE"/>
          </a:p>
        </p:txBody>
      </p:sp>
      <p:sp>
        <p:nvSpPr>
          <p:cNvPr id="5" name="Rectangle 67"/>
          <p:cNvSpPr>
            <a:spLocks noGrp="1" noChangeArrowheads="1"/>
          </p:cNvSpPr>
          <p:nvPr>
            <p:ph type="sldNum" sz="quarter" idx="12"/>
          </p:nvPr>
        </p:nvSpPr>
        <p:spPr>
          <a:ln/>
        </p:spPr>
        <p:txBody>
          <a:bodyPr/>
          <a:lstStyle>
            <a:lvl1pPr>
              <a:defRPr/>
            </a:lvl1pPr>
          </a:lstStyle>
          <a:p>
            <a:fld id="{CF4668DC-857F-487D-BFFA-8C0CA5037977}" type="slidenum">
              <a:rPr lang="fr-BE" smtClean="0"/>
              <a:pPr/>
              <a:t>‹#›</a:t>
            </a:fld>
            <a:endParaRPr lang="fr-BE"/>
          </a:p>
        </p:txBody>
      </p:sp>
    </p:spTree>
    <p:extLst>
      <p:ext uri="{BB962C8B-B14F-4D97-AF65-F5344CB8AC3E}">
        <p14:creationId xmlns:p14="http://schemas.microsoft.com/office/powerpoint/2010/main" val="170010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A575BA5-E52C-4E39-9FA4-5C076D2DC843}" type="datetimeFigureOut">
              <a:rPr lang="fr-CH" smtClean="0"/>
              <a:t>18.03.2021</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85338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575BA5-E52C-4E39-9FA4-5C076D2DC843}" type="datetimeFigureOut">
              <a:rPr lang="fr-CH" smtClean="0"/>
              <a:t>18.03.2021</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3911586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1A575BA5-E52C-4E39-9FA4-5C076D2DC843}" type="datetimeFigureOut">
              <a:rPr lang="fr-CH" smtClean="0"/>
              <a:t>18.03.2021</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216813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1A575BA5-E52C-4E39-9FA4-5C076D2DC843}" type="datetimeFigureOut">
              <a:rPr lang="fr-CH" smtClean="0"/>
              <a:t>18.03.2021</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115928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1A575BA5-E52C-4E39-9FA4-5C076D2DC843}" type="datetimeFigureOut">
              <a:rPr lang="fr-CH" smtClean="0"/>
              <a:t>18.03.2021</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1908209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75BA5-E52C-4E39-9FA4-5C076D2DC843}" type="datetimeFigureOut">
              <a:rPr lang="fr-CH" smtClean="0"/>
              <a:t>18.03.2021</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35683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575BA5-E52C-4E39-9FA4-5C076D2DC843}" type="datetimeFigureOut">
              <a:rPr lang="fr-CH" smtClean="0"/>
              <a:t>18.03.2021</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399034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575BA5-E52C-4E39-9FA4-5C076D2DC843}" type="datetimeFigureOut">
              <a:rPr lang="fr-CH" smtClean="0"/>
              <a:t>18.03.2021</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7CFA2BA2-E85A-4474-A12E-F2A52C785D71}" type="slidenum">
              <a:rPr lang="fr-CH" smtClean="0"/>
              <a:t>‹#›</a:t>
            </a:fld>
            <a:endParaRPr lang="fr-CH"/>
          </a:p>
        </p:txBody>
      </p:sp>
    </p:spTree>
    <p:extLst>
      <p:ext uri="{BB962C8B-B14F-4D97-AF65-F5344CB8AC3E}">
        <p14:creationId xmlns:p14="http://schemas.microsoft.com/office/powerpoint/2010/main" val="6619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75BA5-E52C-4E39-9FA4-5C076D2DC843}" type="datetimeFigureOut">
              <a:rPr lang="fr-CH" smtClean="0"/>
              <a:t>18.03.2021</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A2BA2-E85A-4474-A12E-F2A52C785D71}" type="slidenum">
              <a:rPr lang="fr-CH" smtClean="0"/>
              <a:t>‹#›</a:t>
            </a:fld>
            <a:endParaRPr lang="fr-CH"/>
          </a:p>
        </p:txBody>
      </p:sp>
    </p:spTree>
    <p:extLst>
      <p:ext uri="{BB962C8B-B14F-4D97-AF65-F5344CB8AC3E}">
        <p14:creationId xmlns:p14="http://schemas.microsoft.com/office/powerpoint/2010/main" val="4286529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217268" y="1407088"/>
            <a:ext cx="9924152" cy="928381"/>
          </a:xfrm>
        </p:spPr>
        <p:txBody>
          <a:bodyPr>
            <a:noAutofit/>
          </a:bodyPr>
          <a:lstStyle/>
          <a:p>
            <a:pPr eaLnBrk="1" fontAlgn="auto" hangingPunct="1">
              <a:spcAft>
                <a:spcPts val="0"/>
              </a:spcAft>
              <a:defRPr/>
            </a:pPr>
            <a:r>
              <a:rPr lang="en-GB" sz="4400" dirty="0">
                <a:latin typeface="+mn-lt"/>
              </a:rPr>
              <a:t>Assessment of the nutritional situation </a:t>
            </a:r>
            <a:br>
              <a:rPr lang="en-GB" sz="4400" dirty="0">
                <a:latin typeface="+mn-lt"/>
              </a:rPr>
            </a:br>
            <a:r>
              <a:rPr lang="en-GB" sz="4400" dirty="0">
                <a:latin typeface="+mn-lt"/>
              </a:rPr>
              <a:t>in crisis situations</a:t>
            </a:r>
            <a:endParaRPr lang="en-GB" sz="3200" dirty="0">
              <a:latin typeface="+mn-lt"/>
            </a:endParaRPr>
          </a:p>
        </p:txBody>
      </p:sp>
      <p:pic>
        <p:nvPicPr>
          <p:cNvPr id="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5623" y="2750574"/>
            <a:ext cx="9117013"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218145"/>
            <a:ext cx="738664" cy="1440394"/>
          </a:xfrm>
          <a:prstGeom prst="rect">
            <a:avLst/>
          </a:prstGeom>
          <a:noFill/>
        </p:spPr>
        <p:txBody>
          <a:bodyPr vert="vert270" wrap="none" rtlCol="0">
            <a:spAutoFit/>
          </a:bodyPr>
          <a:lstStyle/>
          <a:p>
            <a:r>
              <a:rPr lang="en-GB" dirty="0">
                <a:solidFill>
                  <a:schemeClr val="bg1"/>
                </a:solidFill>
              </a:rPr>
              <a:t>H.E.L.P. course</a:t>
            </a:r>
            <a:endParaRPr lang="en-GB" dirty="0"/>
          </a:p>
          <a:p>
            <a:endParaRPr lang="en-GB" dirty="0"/>
          </a:p>
        </p:txBody>
      </p:sp>
      <p:sp>
        <p:nvSpPr>
          <p:cNvPr id="12" name="TextBox 11">
            <a:extLst>
              <a:ext uri="{FF2B5EF4-FFF2-40B4-BE49-F238E27FC236}">
                <a16:creationId xmlns:a16="http://schemas.microsoft.com/office/drawing/2014/main" id="{1F5725EE-0247-40B6-A4B7-3EC55B7C6543}"/>
              </a:ext>
            </a:extLst>
          </p:cNvPr>
          <p:cNvSpPr txBox="1"/>
          <p:nvPr/>
        </p:nvSpPr>
        <p:spPr>
          <a:xfrm>
            <a:off x="8859520" y="326108"/>
            <a:ext cx="3251788" cy="369332"/>
          </a:xfrm>
          <a:prstGeom prst="rect">
            <a:avLst/>
          </a:prstGeom>
          <a:noFill/>
        </p:spPr>
        <p:txBody>
          <a:bodyPr wrap="none" rtlCol="0">
            <a:spAutoFit/>
          </a:bodyPr>
          <a:lstStyle/>
          <a:p>
            <a:r>
              <a:rPr lang="en-GB" dirty="0">
                <a:highlight>
                  <a:srgbClr val="FFFF00"/>
                </a:highlight>
              </a:rPr>
              <a:t>Logo organization(s) facilitator(s)</a:t>
            </a:r>
          </a:p>
        </p:txBody>
      </p:sp>
      <p:sp>
        <p:nvSpPr>
          <p:cNvPr id="15" name="TextBox 14">
            <a:extLst>
              <a:ext uri="{FF2B5EF4-FFF2-40B4-BE49-F238E27FC236}">
                <a16:creationId xmlns:a16="http://schemas.microsoft.com/office/drawing/2014/main" id="{68D5A032-A0ED-4895-A00D-56E981A79D7E}"/>
              </a:ext>
            </a:extLst>
          </p:cNvPr>
          <p:cNvSpPr txBox="1"/>
          <p:nvPr/>
        </p:nvSpPr>
        <p:spPr>
          <a:xfrm>
            <a:off x="7884160" y="6075364"/>
            <a:ext cx="3840090" cy="369332"/>
          </a:xfrm>
          <a:prstGeom prst="rect">
            <a:avLst/>
          </a:prstGeom>
          <a:noFill/>
        </p:spPr>
        <p:txBody>
          <a:bodyPr wrap="none" rtlCol="0">
            <a:spAutoFit/>
          </a:bodyPr>
          <a:lstStyle/>
          <a:p>
            <a:r>
              <a:rPr lang="en-GB" dirty="0">
                <a:highlight>
                  <a:srgbClr val="FFFF00"/>
                </a:highlight>
              </a:rPr>
              <a:t>Name(s) and organization facilitator(s)</a:t>
            </a:r>
          </a:p>
        </p:txBody>
      </p:sp>
      <p:sp>
        <p:nvSpPr>
          <p:cNvPr id="11" name="TextBox 10">
            <a:extLst>
              <a:ext uri="{FF2B5EF4-FFF2-40B4-BE49-F238E27FC236}">
                <a16:creationId xmlns:a16="http://schemas.microsoft.com/office/drawing/2014/main" id="{F4B999A8-1239-44E6-BDC7-F5B3D704B96B}"/>
              </a:ext>
            </a:extLst>
          </p:cNvPr>
          <p:cNvSpPr txBox="1"/>
          <p:nvPr/>
        </p:nvSpPr>
        <p:spPr>
          <a:xfrm>
            <a:off x="913569" y="5897565"/>
            <a:ext cx="3327127" cy="830997"/>
          </a:xfrm>
          <a:prstGeom prst="rect">
            <a:avLst/>
          </a:prstGeom>
          <a:noFill/>
        </p:spPr>
        <p:txBody>
          <a:bodyPr wrap="square" rtlCol="0">
            <a:spAutoFit/>
          </a:bodyPr>
          <a:lstStyle/>
          <a:p>
            <a:pPr algn="r"/>
            <a:r>
              <a:rPr lang="en-GB" sz="1200" dirty="0">
                <a:solidFill>
                  <a:srgbClr val="0070C0"/>
                </a:solidFill>
              </a:rPr>
              <a:t>These learning materials have been developed by: </a:t>
            </a:r>
          </a:p>
          <a:p>
            <a:pPr algn="r"/>
            <a:r>
              <a:rPr lang="en-GB" sz="1200" dirty="0">
                <a:solidFill>
                  <a:srgbClr val="0070C0"/>
                </a:solidFill>
              </a:rPr>
              <a:t>Rachel Lozano, ICRC, </a:t>
            </a:r>
            <a:r>
              <a:rPr lang="en-GB" sz="1200" dirty="0" err="1">
                <a:solidFill>
                  <a:srgbClr val="0070C0"/>
                </a:solidFill>
              </a:rPr>
              <a:t>Valérie</a:t>
            </a:r>
            <a:r>
              <a:rPr lang="en-GB" sz="1200" dirty="0">
                <a:solidFill>
                  <a:srgbClr val="0070C0"/>
                </a:solidFill>
              </a:rPr>
              <a:t> Belchior-Bellino, ICRC, </a:t>
            </a:r>
          </a:p>
          <a:p>
            <a:pPr algn="r"/>
            <a:r>
              <a:rPr lang="en-GB" sz="1200" dirty="0">
                <a:solidFill>
                  <a:srgbClr val="0070C0"/>
                </a:solidFill>
              </a:rPr>
              <a:t>Mija Ververs, John Hopkins University/CDC and </a:t>
            </a:r>
          </a:p>
          <a:p>
            <a:pPr algn="r"/>
            <a:r>
              <a:rPr lang="en-GB" sz="1200" dirty="0">
                <a:solidFill>
                  <a:srgbClr val="0070C0"/>
                </a:solidFill>
              </a:rPr>
              <a:t>Nicole </a:t>
            </a:r>
            <a:r>
              <a:rPr lang="en-GB" sz="1200" dirty="0" err="1">
                <a:solidFill>
                  <a:srgbClr val="0070C0"/>
                </a:solidFill>
              </a:rPr>
              <a:t>Niederberger</a:t>
            </a:r>
            <a:r>
              <a:rPr lang="en-GB" sz="1200" dirty="0">
                <a:solidFill>
                  <a:srgbClr val="0070C0"/>
                </a:solidFill>
              </a:rPr>
              <a:t>, Terre des Hommes</a:t>
            </a:r>
            <a:r>
              <a:rPr lang="en-GB" sz="1200" dirty="0"/>
              <a:t> </a:t>
            </a:r>
          </a:p>
        </p:txBody>
      </p:sp>
    </p:spTree>
    <p:extLst>
      <p:ext uri="{BB962C8B-B14F-4D97-AF65-F5344CB8AC3E}">
        <p14:creationId xmlns:p14="http://schemas.microsoft.com/office/powerpoint/2010/main" val="376266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5"/>
          <p:cNvSpPr>
            <a:spLocks noGrp="1"/>
          </p:cNvSpPr>
          <p:nvPr>
            <p:ph idx="1"/>
          </p:nvPr>
        </p:nvSpPr>
        <p:spPr>
          <a:xfrm>
            <a:off x="2032314" y="1917047"/>
            <a:ext cx="9218798" cy="4179887"/>
          </a:xfrm>
        </p:spPr>
        <p:txBody>
          <a:bodyPr>
            <a:normAutofit/>
          </a:bodyPr>
          <a:lstStyle/>
          <a:p>
            <a:pPr marL="0" indent="0">
              <a:buNone/>
            </a:pPr>
            <a:r>
              <a:rPr lang="en-US" altLang="en-US" dirty="0">
                <a:ea typeface="ＭＳ Ｐゴシック" panose="020B0600070205080204" pitchFamily="34" charset="-128"/>
              </a:rPr>
              <a:t>SMART is a simplified and standardized cross-sectional survey method used to gain an understanding of the </a:t>
            </a:r>
            <a:r>
              <a:rPr lang="en-US" altLang="en-US" b="1" dirty="0">
                <a:ea typeface="ＭＳ Ｐゴシック" panose="020B0600070205080204" pitchFamily="34" charset="-128"/>
              </a:rPr>
              <a:t>severity</a:t>
            </a:r>
            <a:r>
              <a:rPr lang="en-US" altLang="en-US" dirty="0">
                <a:ea typeface="ＭＳ Ｐゴシック" panose="020B0600070205080204" pitchFamily="34" charset="-128"/>
              </a:rPr>
              <a:t> and </a:t>
            </a:r>
            <a:r>
              <a:rPr lang="en-US" altLang="en-US" b="1" dirty="0">
                <a:ea typeface="ＭＳ Ｐゴシック" panose="020B0600070205080204" pitchFamily="34" charset="-128"/>
              </a:rPr>
              <a:t>magnitude</a:t>
            </a:r>
            <a:r>
              <a:rPr lang="en-US" altLang="en-US" dirty="0">
                <a:ea typeface="ＭＳ Ｐゴシック" panose="020B0600070205080204" pitchFamily="34" charset="-128"/>
              </a:rPr>
              <a:t> of a situation in ALL types of contexts, including humanitarian crises</a:t>
            </a:r>
            <a:r>
              <a:rPr lang="en-US" altLang="en-US" dirty="0">
                <a:solidFill>
                  <a:srgbClr val="FF0000"/>
                </a:solidFill>
                <a:ea typeface="ＭＳ Ｐゴシック" panose="020B0600070205080204" pitchFamily="34" charset="-128"/>
              </a:rPr>
              <a:t> </a:t>
            </a:r>
            <a:r>
              <a:rPr lang="en-US" altLang="en-US" dirty="0">
                <a:ea typeface="ＭＳ Ｐゴシック" panose="020B0600070205080204" pitchFamily="34" charset="-128"/>
              </a:rPr>
              <a:t>and situations with displaced persons. </a:t>
            </a:r>
          </a:p>
          <a:p>
            <a:pPr marL="0" indent="0">
              <a:buNone/>
            </a:pPr>
            <a:endParaRPr lang="en-CA" altLang="en-US" dirty="0">
              <a:ea typeface="ＭＳ Ｐゴシック" panose="020B0600070205080204" pitchFamily="34" charset="-128"/>
              <a:cs typeface="Times New Roman" panose="02020603050405020304" pitchFamily="18" charset="0"/>
            </a:endParaRPr>
          </a:p>
          <a:p>
            <a:pPr marL="0" indent="0">
              <a:buNone/>
            </a:pPr>
            <a:r>
              <a:rPr lang="en-CA" altLang="en-US" b="1" dirty="0">
                <a:solidFill>
                  <a:srgbClr val="0070C0"/>
                </a:solidFill>
                <a:ea typeface="ＭＳ Ｐゴシック" panose="020B0600070205080204" pitchFamily="34" charset="-128"/>
                <a:cs typeface="Times New Roman" panose="02020603050405020304" pitchFamily="18" charset="0"/>
              </a:rPr>
              <a:t>SMART key indicators: </a:t>
            </a:r>
          </a:p>
          <a:p>
            <a:pPr marL="881063" lvl="1" indent="-514350">
              <a:buFont typeface="Tw Cen MT" panose="020B0602020104020603" pitchFamily="34" charset="0"/>
              <a:buAutoNum type="arabicPeriod"/>
            </a:pPr>
            <a:r>
              <a:rPr lang="en-CA" altLang="en-US" sz="2800" dirty="0">
                <a:ea typeface="ＭＳ Ｐゴシック" panose="020B0600070205080204" pitchFamily="34" charset="-128"/>
                <a:cs typeface="Times New Roman" panose="02020603050405020304" pitchFamily="18" charset="0"/>
              </a:rPr>
              <a:t>Nutritional status (GAM prevalence)</a:t>
            </a:r>
            <a:endParaRPr lang="en-US" altLang="en-US" sz="2800" dirty="0">
              <a:ea typeface="ＭＳ Ｐゴシック" panose="020B0600070205080204" pitchFamily="34" charset="-128"/>
              <a:cs typeface="Times New Roman" panose="02020603050405020304" pitchFamily="18" charset="0"/>
            </a:endParaRPr>
          </a:p>
          <a:p>
            <a:pPr marL="881063" lvl="1" indent="-514350">
              <a:buFont typeface="Tw Cen MT" panose="020B0602020104020603" pitchFamily="34" charset="0"/>
              <a:buAutoNum type="arabicPeriod"/>
            </a:pPr>
            <a:r>
              <a:rPr lang="en-CA" altLang="en-US" sz="2800" dirty="0">
                <a:ea typeface="ＭＳ Ｐゴシック" panose="020B0600070205080204" pitchFamily="34" charset="-128"/>
                <a:cs typeface="Times New Roman" panose="02020603050405020304" pitchFamily="18" charset="0"/>
              </a:rPr>
              <a:t>Mortality (death rates: CMR / U5MR)</a:t>
            </a:r>
          </a:p>
        </p:txBody>
      </p:sp>
      <p:sp>
        <p:nvSpPr>
          <p:cNvPr id="2" name="TextBox 1"/>
          <p:cNvSpPr txBox="1"/>
          <p:nvPr/>
        </p:nvSpPr>
        <p:spPr>
          <a:xfrm>
            <a:off x="2032314" y="760649"/>
            <a:ext cx="5078506" cy="769441"/>
          </a:xfrm>
          <a:prstGeom prst="rect">
            <a:avLst/>
          </a:prstGeom>
          <a:noFill/>
        </p:spPr>
        <p:txBody>
          <a:bodyPr wrap="none" rtlCol="0">
            <a:spAutoFit/>
          </a:bodyPr>
          <a:lstStyle/>
          <a:p>
            <a:r>
              <a:rPr lang="en-US" sz="4400" b="1" dirty="0">
                <a:solidFill>
                  <a:srgbClr val="005BA4"/>
                </a:solidFill>
              </a:rPr>
              <a:t>Definition of SMART:</a:t>
            </a:r>
            <a:endParaRPr lang="fr-CH" sz="4400" b="1" dirty="0">
              <a:solidFill>
                <a:srgbClr val="005BA4"/>
              </a:solidFill>
            </a:endParaRPr>
          </a:p>
        </p:txBody>
      </p:sp>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102072"/>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1401459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047474" y="500916"/>
            <a:ext cx="4422757" cy="648072"/>
          </a:xfrm>
        </p:spPr>
        <p:txBody>
          <a:bodyPr>
            <a:noAutofit/>
          </a:bodyPr>
          <a:lstStyle/>
          <a:p>
            <a:pPr>
              <a:spcBef>
                <a:spcPts val="600"/>
              </a:spcBef>
            </a:pPr>
            <a:r>
              <a:rPr lang="en-GB" altLang="en-US" sz="4400" u="sng" dirty="0">
                <a:latin typeface="Calibri" panose="020F0502020204030204" pitchFamily="34" charset="0"/>
                <a:cs typeface="Arial" panose="020B0604020202020204" pitchFamily="34" charset="0"/>
              </a:rPr>
              <a:t>Preliminary Steps</a:t>
            </a:r>
          </a:p>
        </p:txBody>
      </p:sp>
      <p:sp>
        <p:nvSpPr>
          <p:cNvPr id="28675" name="Content Placeholder 2"/>
          <p:cNvSpPr>
            <a:spLocks noGrp="1"/>
          </p:cNvSpPr>
          <p:nvPr>
            <p:ph idx="1"/>
          </p:nvPr>
        </p:nvSpPr>
        <p:spPr>
          <a:xfrm>
            <a:off x="2507432" y="2060848"/>
            <a:ext cx="9187263" cy="4248472"/>
          </a:xfrm>
        </p:spPr>
        <p:txBody>
          <a:bodyPr>
            <a:normAutofit/>
          </a:bodyPr>
          <a:lstStyle/>
          <a:p>
            <a:pPr marL="742950" indent="-742950">
              <a:buClrTx/>
              <a:buSzPct val="100000"/>
              <a:buFont typeface="Tw Cen MT" panose="020B0602020104020603" pitchFamily="34" charset="0"/>
              <a:buAutoNum type="arabicPeriod"/>
            </a:pPr>
            <a:r>
              <a:rPr lang="en-CA" altLang="en-US" sz="3200" dirty="0">
                <a:latin typeface="Calibri" panose="020F0502020204030204" pitchFamily="34" charset="0"/>
              </a:rPr>
              <a:t>Assess the need for a nutritional survey</a:t>
            </a:r>
          </a:p>
          <a:p>
            <a:pPr marL="742950" indent="-742950">
              <a:buClrTx/>
              <a:buSzPct val="100000"/>
              <a:buFont typeface="Tw Cen MT" panose="020B0602020104020603" pitchFamily="34" charset="0"/>
              <a:buAutoNum type="arabicPeriod"/>
            </a:pPr>
            <a:r>
              <a:rPr lang="en-CA" altLang="en-US" sz="3200" dirty="0">
                <a:latin typeface="Calibri" panose="020F0502020204030204" pitchFamily="34" charset="0"/>
              </a:rPr>
              <a:t>Formulate clearly the purpose and intended use</a:t>
            </a:r>
          </a:p>
          <a:p>
            <a:pPr marL="742950" indent="-742950">
              <a:buClrTx/>
              <a:buSzPct val="100000"/>
              <a:buFont typeface="Tw Cen MT" panose="020B0602020104020603" pitchFamily="34" charset="0"/>
              <a:buAutoNum type="arabicPeriod"/>
            </a:pPr>
            <a:r>
              <a:rPr lang="en-CA" altLang="en-US" sz="3200" dirty="0">
                <a:latin typeface="Calibri" panose="020F0502020204030204" pitchFamily="34" charset="0"/>
              </a:rPr>
              <a:t>Formulate clear objectives</a:t>
            </a:r>
          </a:p>
          <a:p>
            <a:pPr marL="742950" indent="-742950">
              <a:buClrTx/>
              <a:buSzPct val="100000"/>
              <a:buFont typeface="Tw Cen MT" panose="020B0602020104020603" pitchFamily="34" charset="0"/>
              <a:buAutoNum type="arabicPeriod"/>
            </a:pPr>
            <a:r>
              <a:rPr lang="en-CA" altLang="en-US" sz="3200" dirty="0">
                <a:latin typeface="Calibri" panose="020F0502020204030204" pitchFamily="34" charset="0"/>
              </a:rPr>
              <a:t>Decide which indicators to include</a:t>
            </a:r>
          </a:p>
          <a:p>
            <a:pPr marL="742950" indent="-742950">
              <a:buClrTx/>
              <a:buSzPct val="100000"/>
              <a:buFont typeface="Tw Cen MT" panose="020B0602020104020603" pitchFamily="34" charset="0"/>
              <a:buAutoNum type="arabicPeriod"/>
            </a:pPr>
            <a:r>
              <a:rPr lang="en-CA" altLang="en-US" sz="3200" dirty="0">
                <a:latin typeface="Calibri" panose="020F0502020204030204" pitchFamily="34" charset="0"/>
              </a:rPr>
              <a:t>Formulate questions</a:t>
            </a:r>
          </a:p>
          <a:p>
            <a:pPr marL="742950" indent="-742950">
              <a:buClrTx/>
              <a:buSzPct val="100000"/>
              <a:buFont typeface="Tw Cen MT" panose="020B0602020104020603" pitchFamily="34" charset="0"/>
              <a:buAutoNum type="arabicPeriod"/>
            </a:pPr>
            <a:r>
              <a:rPr lang="en-CA" altLang="en-US" sz="3200" dirty="0">
                <a:latin typeface="Calibri" panose="020F0502020204030204" pitchFamily="34" charset="0"/>
              </a:rPr>
              <a:t>Decide between exhaustive survey and sampling</a:t>
            </a:r>
          </a:p>
          <a:p>
            <a:pPr marL="742950" indent="-742950">
              <a:buClrTx/>
              <a:buSzPct val="100000"/>
              <a:buFont typeface="Tw Cen MT" panose="020B0602020104020603" pitchFamily="34" charset="0"/>
              <a:buAutoNum type="arabicPeriod"/>
            </a:pPr>
            <a:r>
              <a:rPr lang="en-CA" altLang="en-US" sz="3200" dirty="0">
                <a:latin typeface="Calibri" panose="020F0502020204030204" pitchFamily="34" charset="0"/>
              </a:rPr>
              <a:t>Assign roles: Who does what</a:t>
            </a:r>
          </a:p>
          <a:p>
            <a:pPr marL="0" indent="0">
              <a:buClrTx/>
              <a:buSzPct val="100000"/>
              <a:buNone/>
            </a:pPr>
            <a:endParaRPr lang="en-CA" altLang="en-US" sz="3000" dirty="0"/>
          </a:p>
          <a:p>
            <a:pPr marL="742950" indent="-742950">
              <a:buClrTx/>
              <a:buSzPct val="100000"/>
              <a:buFont typeface="Tw Cen MT" panose="020B0602020104020603" pitchFamily="34" charset="0"/>
              <a:buAutoNum type="arabicPeriod"/>
            </a:pPr>
            <a:endParaRPr lang="en-CA" altLang="en-US" sz="3000" dirty="0"/>
          </a:p>
        </p:txBody>
      </p:sp>
      <p:sp>
        <p:nvSpPr>
          <p:cNvPr id="6" name="Triangle 9"/>
          <p:cNvSpPr/>
          <p:nvPr/>
        </p:nvSpPr>
        <p:spPr>
          <a:xfrm rot="10800000">
            <a:off x="1339254" y="2434475"/>
            <a:ext cx="647700" cy="2921130"/>
          </a:xfrm>
          <a:prstGeom prst="triangle">
            <a:avLst>
              <a:gd name="adj" fmla="val 51743"/>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bg1"/>
              </a:solidFill>
            </a:endParaRPr>
          </a:p>
        </p:txBody>
      </p:sp>
      <p:sp>
        <p:nvSpPr>
          <p:cNvPr id="7" name="Triangle 7"/>
          <p:cNvSpPr/>
          <p:nvPr/>
        </p:nvSpPr>
        <p:spPr>
          <a:xfrm rot="10800000">
            <a:off x="1204118" y="5004370"/>
            <a:ext cx="917972" cy="702469"/>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8855" y="5205601"/>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571265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83368" y="692696"/>
            <a:ext cx="10555706" cy="864096"/>
          </a:xfrm>
        </p:spPr>
        <p:txBody>
          <a:bodyPr>
            <a:normAutofit/>
          </a:bodyPr>
          <a:lstStyle/>
          <a:p>
            <a:pPr>
              <a:spcBef>
                <a:spcPts val="600"/>
              </a:spcBef>
            </a:pPr>
            <a:r>
              <a:rPr lang="en-GB" altLang="en-US" sz="3600" dirty="0">
                <a:latin typeface="Arial" panose="020B0604020202020204" pitchFamily="34" charset="0"/>
                <a:cs typeface="Arial" panose="020B0604020202020204" pitchFamily="34" charset="0"/>
              </a:rPr>
              <a:t>1. </a:t>
            </a:r>
            <a:r>
              <a:rPr lang="en-GB" altLang="en-US" u="sng" dirty="0">
                <a:latin typeface="+mn-lt"/>
                <a:cs typeface="Arial" panose="020B0604020202020204" pitchFamily="34" charset="0"/>
              </a:rPr>
              <a:t>Establish the need for a nutritional survey</a:t>
            </a:r>
            <a:endParaRPr lang="en-GB" altLang="en-US" sz="3600" u="sng" dirty="0">
              <a:latin typeface="+mn-lt"/>
              <a:cs typeface="Arial" panose="020B0604020202020204" pitchFamily="34" charset="0"/>
            </a:endParaRPr>
          </a:p>
        </p:txBody>
      </p:sp>
      <p:sp>
        <p:nvSpPr>
          <p:cNvPr id="30723" name="Rectangle 3"/>
          <p:cNvSpPr>
            <a:spLocks noGrp="1" noChangeArrowheads="1"/>
          </p:cNvSpPr>
          <p:nvPr>
            <p:ph idx="1"/>
          </p:nvPr>
        </p:nvSpPr>
        <p:spPr>
          <a:xfrm>
            <a:off x="1575174" y="2266256"/>
            <a:ext cx="9959099" cy="3637239"/>
          </a:xfrm>
        </p:spPr>
        <p:txBody>
          <a:bodyPr>
            <a:normAutofit/>
          </a:bodyPr>
          <a:lstStyle/>
          <a:p>
            <a:pPr marL="0" indent="0">
              <a:spcBef>
                <a:spcPct val="0"/>
              </a:spcBef>
              <a:spcAft>
                <a:spcPts val="600"/>
              </a:spcAft>
              <a:buNone/>
            </a:pPr>
            <a:r>
              <a:rPr lang="en-GB" altLang="en-US" b="1" dirty="0">
                <a:solidFill>
                  <a:srgbClr val="005BA4"/>
                </a:solidFill>
              </a:rPr>
              <a:t>	</a:t>
            </a:r>
            <a:r>
              <a:rPr lang="en-GB" altLang="en-US" b="1" dirty="0">
                <a:solidFill>
                  <a:srgbClr val="0000CC"/>
                </a:solidFill>
              </a:rPr>
              <a:t>Consider:</a:t>
            </a:r>
          </a:p>
          <a:p>
            <a:pPr marL="876300" lvl="1" indent="-476250">
              <a:spcBef>
                <a:spcPct val="0"/>
              </a:spcBef>
              <a:buFont typeface="Wingdings" charset="2"/>
              <a:buChar char="Ø"/>
            </a:pPr>
            <a:r>
              <a:rPr lang="en-GB" altLang="en-US" sz="2800" dirty="0"/>
              <a:t>Is there a problem: food security, political/economic breakdown, environmental (incl. climate)?</a:t>
            </a:r>
          </a:p>
          <a:p>
            <a:pPr marL="876300" lvl="1" indent="-476250">
              <a:spcBef>
                <a:spcPct val="0"/>
              </a:spcBef>
              <a:buFont typeface="Wingdings" charset="2"/>
              <a:buChar char="Ø"/>
            </a:pPr>
            <a:r>
              <a:rPr lang="en-GB" altLang="en-US" sz="2800" dirty="0"/>
              <a:t>Will the survey respond to questions that you seek to answer?</a:t>
            </a:r>
          </a:p>
          <a:p>
            <a:pPr marL="876300" lvl="1" indent="-476250">
              <a:spcBef>
                <a:spcPct val="0"/>
              </a:spcBef>
              <a:buFont typeface="Wingdings" charset="2"/>
              <a:buChar char="Ø"/>
            </a:pPr>
            <a:r>
              <a:rPr lang="en-GB" altLang="en-US" sz="2800" dirty="0"/>
              <a:t>Will the results be important for decision making? Will they help you adopt specific programmes/interventions?</a:t>
            </a:r>
          </a:p>
          <a:p>
            <a:pPr marL="876300" lvl="1" indent="-476250">
              <a:buFont typeface="Wingdings" charset="2"/>
              <a:buChar char="Ø"/>
            </a:pPr>
            <a:r>
              <a:rPr lang="en-GB" altLang="en-US" sz="2800" dirty="0"/>
              <a:t>Is there data already available?</a:t>
            </a:r>
          </a:p>
          <a:p>
            <a:pPr marL="400050" lvl="1" indent="0">
              <a:buNone/>
            </a:pPr>
            <a:endParaRPr lang="en-GB" altLang="en-US" sz="1800" dirty="0"/>
          </a:p>
        </p:txBody>
      </p:sp>
      <p:sp>
        <p:nvSpPr>
          <p:cNvPr id="5" name="Rectangle 4"/>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rot="16200000">
            <a:off x="228600" y="5257800"/>
            <a:ext cx="1532727" cy="369332"/>
          </a:xfrm>
          <a:prstGeom prst="rect">
            <a:avLst/>
          </a:prstGeom>
          <a:noFill/>
        </p:spPr>
        <p:txBody>
          <a:bodyPr wrap="none" rtlCol="0">
            <a:spAutoFit/>
          </a:bodyPr>
          <a:lstStyle/>
          <a:p>
            <a:r>
              <a:rPr lang="en-GB" dirty="0">
                <a:solidFill>
                  <a:schemeClr val="bg1"/>
                </a:solidFill>
              </a:rPr>
              <a:t>H.E.L.P. course</a:t>
            </a:r>
          </a:p>
        </p:txBody>
      </p:sp>
      <p:sp>
        <p:nvSpPr>
          <p:cNvPr id="4" name="TextBox 3"/>
          <p:cNvSpPr txBox="1"/>
          <p:nvPr/>
        </p:nvSpPr>
        <p:spPr>
          <a:xfrm>
            <a:off x="-15349" y="5183298"/>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1015326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312" y="113347"/>
            <a:ext cx="8784976" cy="1143000"/>
          </a:xfrm>
        </p:spPr>
        <p:txBody>
          <a:bodyPr>
            <a:normAutofit/>
          </a:bodyPr>
          <a:lstStyle/>
          <a:p>
            <a:r>
              <a:rPr lang="en-GB" u="sng" dirty="0">
                <a:latin typeface="+mn-lt"/>
              </a:rPr>
              <a:t>Examples of Secondary </a:t>
            </a:r>
            <a:r>
              <a:rPr lang="en-GB" u="sng">
                <a:latin typeface="+mn-lt"/>
              </a:rPr>
              <a:t>data sources</a:t>
            </a:r>
            <a:endParaRPr lang="en-GB" u="sng" dirty="0">
              <a:latin typeface="+mn-lt"/>
            </a:endParaRPr>
          </a:p>
        </p:txBody>
      </p:sp>
      <p:sp>
        <p:nvSpPr>
          <p:cNvPr id="4" name="Espace réservé du contenu 3"/>
          <p:cNvSpPr>
            <a:spLocks noGrp="1"/>
          </p:cNvSpPr>
          <p:nvPr>
            <p:ph sz="half" idx="4294967295"/>
          </p:nvPr>
        </p:nvSpPr>
        <p:spPr>
          <a:xfrm>
            <a:off x="6172199" y="1628800"/>
            <a:ext cx="5185611" cy="5112568"/>
          </a:xfrm>
          <a:prstGeom prst="rect">
            <a:avLst/>
          </a:prstGeom>
        </p:spPr>
        <p:txBody>
          <a:bodyPr>
            <a:normAutofit/>
          </a:bodyPr>
          <a:lstStyle/>
          <a:p>
            <a:pPr>
              <a:buFont typeface="Wingdings" panose="05000000000000000000" pitchFamily="2" charset="2"/>
              <a:buChar char="Ø"/>
            </a:pPr>
            <a:r>
              <a:rPr lang="en-US" sz="2400" dirty="0"/>
              <a:t>Relief Web</a:t>
            </a:r>
          </a:p>
          <a:p>
            <a:pPr>
              <a:buFont typeface="Wingdings" panose="05000000000000000000" pitchFamily="2" charset="2"/>
              <a:buChar char="Ø"/>
            </a:pPr>
            <a:r>
              <a:rPr lang="en-US" sz="2400" dirty="0"/>
              <a:t>Government documents, for example data </a:t>
            </a:r>
            <a:r>
              <a:rPr lang="en-GB" sz="2400" dirty="0"/>
              <a:t>on demographics, infrastructure, health, nutrition and agriculture</a:t>
            </a:r>
          </a:p>
          <a:p>
            <a:pPr>
              <a:buFont typeface="Wingdings" panose="05000000000000000000" pitchFamily="2" charset="2"/>
              <a:buChar char="Ø"/>
            </a:pPr>
            <a:r>
              <a:rPr lang="en-GB" sz="2400" dirty="0"/>
              <a:t>Official statistics</a:t>
            </a:r>
          </a:p>
          <a:p>
            <a:pPr>
              <a:buFont typeface="Wingdings" panose="05000000000000000000" pitchFamily="2" charset="2"/>
              <a:buChar char="Ø"/>
            </a:pPr>
            <a:r>
              <a:rPr lang="en-GB" sz="2400" dirty="0"/>
              <a:t>Project evaluations</a:t>
            </a:r>
          </a:p>
          <a:p>
            <a:pPr>
              <a:buFont typeface="Wingdings" panose="05000000000000000000" pitchFamily="2" charset="2"/>
              <a:buChar char="Ø"/>
            </a:pPr>
            <a:r>
              <a:rPr lang="en-GB" sz="2400" dirty="0"/>
              <a:t>Reports from research organizations</a:t>
            </a:r>
          </a:p>
          <a:p>
            <a:pPr>
              <a:buFont typeface="Wingdings" panose="05000000000000000000" pitchFamily="2" charset="2"/>
              <a:buChar char="Ø"/>
            </a:pPr>
            <a:r>
              <a:rPr lang="en-US" sz="2400" dirty="0"/>
              <a:t>Joint assessment mission reports</a:t>
            </a:r>
          </a:p>
          <a:p>
            <a:pPr>
              <a:buFont typeface="Wingdings" panose="05000000000000000000" pitchFamily="2" charset="2"/>
              <a:buChar char="Ø"/>
            </a:pPr>
            <a:r>
              <a:rPr lang="en-US" sz="2400" dirty="0"/>
              <a:t>Thematic experts </a:t>
            </a:r>
          </a:p>
          <a:p>
            <a:pPr>
              <a:buFont typeface="Wingdings" panose="05000000000000000000" pitchFamily="2" charset="2"/>
              <a:buChar char="Ø"/>
            </a:pPr>
            <a:r>
              <a:rPr lang="en-US" sz="2400" dirty="0"/>
              <a:t>Media information</a:t>
            </a:r>
          </a:p>
          <a:p>
            <a:endParaRPr lang="fr-CH" dirty="0"/>
          </a:p>
        </p:txBody>
      </p:sp>
      <p:sp>
        <p:nvSpPr>
          <p:cNvPr id="3" name="Content Placeholder 2"/>
          <p:cNvSpPr>
            <a:spLocks noGrp="1"/>
          </p:cNvSpPr>
          <p:nvPr>
            <p:ph sz="quarter" idx="4294967295"/>
          </p:nvPr>
        </p:nvSpPr>
        <p:spPr>
          <a:xfrm>
            <a:off x="1379621" y="1628800"/>
            <a:ext cx="4792579" cy="4836368"/>
          </a:xfrm>
          <a:prstGeom prst="rect">
            <a:avLst/>
          </a:prstGeom>
        </p:spPr>
        <p:txBody>
          <a:bodyPr>
            <a:normAutofit fontScale="85000" lnSpcReduction="20000"/>
          </a:bodyPr>
          <a:lstStyle/>
          <a:p>
            <a:pPr>
              <a:buFont typeface="Wingdings" panose="05000000000000000000" pitchFamily="2" charset="2"/>
              <a:buChar char="Ø"/>
            </a:pPr>
            <a:r>
              <a:rPr lang="en-US" dirty="0"/>
              <a:t>Multiple Indicator Cluster Survey (MICS)</a:t>
            </a:r>
          </a:p>
          <a:p>
            <a:pPr>
              <a:buFont typeface="Wingdings" panose="05000000000000000000" pitchFamily="2" charset="2"/>
              <a:buChar char="Ø"/>
            </a:pPr>
            <a:r>
              <a:rPr lang="en-US" dirty="0"/>
              <a:t>Demographic and Health Survey (DHS)</a:t>
            </a:r>
          </a:p>
          <a:p>
            <a:pPr>
              <a:buFont typeface="Wingdings" panose="05000000000000000000" pitchFamily="2" charset="2"/>
              <a:buChar char="Ø"/>
            </a:pPr>
            <a:r>
              <a:rPr lang="en-US" dirty="0"/>
              <a:t>NGO reports, RCRC. Which ones?</a:t>
            </a:r>
          </a:p>
          <a:p>
            <a:pPr>
              <a:buFont typeface="Wingdings" panose="05000000000000000000" pitchFamily="2" charset="2"/>
              <a:buChar char="Ø"/>
            </a:pPr>
            <a:r>
              <a:rPr lang="en-US" dirty="0"/>
              <a:t>UN reports. Which ones?</a:t>
            </a:r>
          </a:p>
          <a:p>
            <a:pPr>
              <a:buFont typeface="Wingdings" panose="05000000000000000000" pitchFamily="2" charset="2"/>
              <a:buChar char="Ø"/>
            </a:pPr>
            <a:r>
              <a:rPr lang="en-US" dirty="0"/>
              <a:t>Nutrition cluster</a:t>
            </a:r>
          </a:p>
          <a:p>
            <a:pPr>
              <a:buFont typeface="Wingdings" panose="05000000000000000000" pitchFamily="2" charset="2"/>
              <a:buChar char="Ø"/>
            </a:pPr>
            <a:r>
              <a:rPr lang="en-US" dirty="0"/>
              <a:t>Annual reports</a:t>
            </a:r>
          </a:p>
          <a:p>
            <a:pPr>
              <a:buFont typeface="Wingdings" panose="05000000000000000000" pitchFamily="2" charset="2"/>
              <a:buChar char="Ø"/>
            </a:pPr>
            <a:r>
              <a:rPr lang="en-US" dirty="0"/>
              <a:t>CFSVA (Comprehensive Food Security and Vulnerability Analysis), food security surveys</a:t>
            </a:r>
          </a:p>
          <a:p>
            <a:pPr>
              <a:buFont typeface="Wingdings" panose="05000000000000000000" pitchFamily="2" charset="2"/>
              <a:buChar char="Ø"/>
            </a:pPr>
            <a:r>
              <a:rPr lang="en-US" dirty="0"/>
              <a:t>Early warning systems</a:t>
            </a:r>
          </a:p>
          <a:p>
            <a:pPr>
              <a:buFont typeface="Wingdings" panose="05000000000000000000" pitchFamily="2" charset="2"/>
              <a:buChar char="Ø"/>
            </a:pPr>
            <a:r>
              <a:rPr lang="en-US" dirty="0"/>
              <a:t>Websites: early warning sites, such as </a:t>
            </a:r>
            <a:r>
              <a:rPr lang="en-US" dirty="0" err="1"/>
              <a:t>Fewsnet</a:t>
            </a:r>
            <a:r>
              <a:rPr lang="en-US" dirty="0"/>
              <a:t>, IPC</a:t>
            </a:r>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6" name="TextBox 5"/>
          <p:cNvSpPr txBox="1"/>
          <p:nvPr/>
        </p:nvSpPr>
        <p:spPr>
          <a:xfrm>
            <a:off x="0" y="5311860"/>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solidFill>
                <a:schemeClr val="bg1"/>
              </a:solidFill>
            </a:endParaRPr>
          </a:p>
        </p:txBody>
      </p:sp>
    </p:spTree>
    <p:extLst>
      <p:ext uri="{BB962C8B-B14F-4D97-AF65-F5344CB8AC3E}">
        <p14:creationId xmlns:p14="http://schemas.microsoft.com/office/powerpoint/2010/main" val="22791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282" y="60325"/>
            <a:ext cx="11146255" cy="1325563"/>
          </a:xfrm>
        </p:spPr>
        <p:txBody>
          <a:bodyPr/>
          <a:lstStyle/>
          <a:p>
            <a:pPr algn="ctr"/>
            <a:r>
              <a:rPr lang="en-GB" dirty="0">
                <a:latin typeface="+mn-lt"/>
              </a:rPr>
              <a:t>2. </a:t>
            </a:r>
            <a:r>
              <a:rPr lang="en-GB" u="sng" dirty="0">
                <a:latin typeface="+mn-lt"/>
              </a:rPr>
              <a:t>Purpose and use of nutritional surveys </a:t>
            </a:r>
          </a:p>
        </p:txBody>
      </p:sp>
      <p:sp>
        <p:nvSpPr>
          <p:cNvPr id="4" name="TextBox 3"/>
          <p:cNvSpPr txBox="1"/>
          <p:nvPr/>
        </p:nvSpPr>
        <p:spPr>
          <a:xfrm>
            <a:off x="240632" y="365125"/>
            <a:ext cx="184731" cy="369332"/>
          </a:xfrm>
          <a:prstGeom prst="rect">
            <a:avLst/>
          </a:prstGeom>
          <a:noFill/>
        </p:spPr>
        <p:txBody>
          <a:bodyPr wrap="none" rtlCol="0">
            <a:spAutoFit/>
          </a:bodyPr>
          <a:lstStyle/>
          <a:p>
            <a:endParaRPr lang="en-GB" dirty="0"/>
          </a:p>
        </p:txBody>
      </p:sp>
      <p:sp>
        <p:nvSpPr>
          <p:cNvPr id="7" name="Pentagon 6"/>
          <p:cNvSpPr/>
          <p:nvPr/>
        </p:nvSpPr>
        <p:spPr>
          <a:xfrm>
            <a:off x="1315453" y="1527568"/>
            <a:ext cx="10756479" cy="3028389"/>
          </a:xfrm>
          <a:prstGeom prst="homePlate">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marL="457200" indent="-457200">
              <a:buFont typeface="Wingdings" charset="2"/>
              <a:buChar char="Ø"/>
            </a:pPr>
            <a:r>
              <a:rPr lang="en-GB" sz="2800" dirty="0">
                <a:solidFill>
                  <a:schemeClr val="tx1"/>
                </a:solidFill>
              </a:rPr>
              <a:t>Assess whether a nutritional emergency or risk of it exists</a:t>
            </a:r>
          </a:p>
          <a:p>
            <a:pPr marL="914400" lvl="1" indent="-457200">
              <a:buFont typeface="Courier New" charset="0"/>
              <a:buChar char="o"/>
            </a:pPr>
            <a:r>
              <a:rPr lang="en-GB" sz="2800" dirty="0">
                <a:solidFill>
                  <a:schemeClr val="tx1"/>
                </a:solidFill>
              </a:rPr>
              <a:t>Estimate severity and scope </a:t>
            </a:r>
          </a:p>
          <a:p>
            <a:pPr marL="914400" lvl="1" indent="-457200">
              <a:buFont typeface="Courier New" charset="0"/>
              <a:buChar char="o"/>
            </a:pPr>
            <a:r>
              <a:rPr lang="en-GB" sz="2800" dirty="0">
                <a:solidFill>
                  <a:schemeClr val="tx1"/>
                </a:solidFill>
              </a:rPr>
              <a:t>Likely evolution and impact of crisis on health &amp; nutritional status </a:t>
            </a:r>
          </a:p>
          <a:p>
            <a:pPr marL="457200" indent="-457200">
              <a:buFont typeface="Wingdings" charset="2"/>
              <a:buChar char="Ø"/>
            </a:pPr>
            <a:r>
              <a:rPr lang="en-GB" sz="2800" dirty="0">
                <a:solidFill>
                  <a:schemeClr val="tx1"/>
                </a:solidFill>
              </a:rPr>
              <a:t>Assess the need for a (new) intervention </a:t>
            </a:r>
          </a:p>
          <a:p>
            <a:pPr marL="457200" indent="-457200">
              <a:buFont typeface="Wingdings" charset="2"/>
              <a:buChar char="Ø"/>
            </a:pPr>
            <a:r>
              <a:rPr lang="en-GB" sz="2800" dirty="0">
                <a:solidFill>
                  <a:schemeClr val="tx1"/>
                </a:solidFill>
              </a:rPr>
              <a:t>Evaluate an existing intervention (Baseline needed!)</a:t>
            </a:r>
          </a:p>
          <a:p>
            <a:pPr algn="ctr"/>
            <a:endParaRPr lang="en-US" dirty="0">
              <a:solidFill>
                <a:schemeClr val="tx1"/>
              </a:solidFill>
            </a:endParaRPr>
          </a:p>
          <a:p>
            <a:pPr algn="ctr"/>
            <a:endParaRPr lang="fr-CH" dirty="0"/>
          </a:p>
        </p:txBody>
      </p:sp>
      <p:sp>
        <p:nvSpPr>
          <p:cNvPr id="8" name="Pentagon 7"/>
          <p:cNvSpPr/>
          <p:nvPr/>
        </p:nvSpPr>
        <p:spPr>
          <a:xfrm>
            <a:off x="1315453" y="5269222"/>
            <a:ext cx="10756479" cy="1267936"/>
          </a:xfrm>
          <a:prstGeom prst="homePlate">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marL="457200" indent="-457200">
              <a:buFont typeface="Wingdings" charset="2"/>
              <a:buChar char="Ø"/>
            </a:pPr>
            <a:r>
              <a:rPr lang="en-GB" sz="2800" dirty="0">
                <a:solidFill>
                  <a:schemeClr val="tx1"/>
                </a:solidFill>
              </a:rPr>
              <a:t>Operational management, advocacy, accountability, fundraising</a:t>
            </a:r>
          </a:p>
          <a:p>
            <a:pPr marL="457200" indent="-457200">
              <a:buFont typeface="Wingdings" charset="2"/>
              <a:buChar char="Ø"/>
            </a:pPr>
            <a:endParaRPr lang="en-US" dirty="0">
              <a:solidFill>
                <a:schemeClr val="tx1"/>
              </a:solidFill>
            </a:endParaRPr>
          </a:p>
          <a:p>
            <a:pPr algn="ctr"/>
            <a:endParaRPr lang="fr-CH" dirty="0"/>
          </a:p>
        </p:txBody>
      </p:sp>
      <p:sp>
        <p:nvSpPr>
          <p:cNvPr id="9" name="Rectangle 8"/>
          <p:cNvSpPr/>
          <p:nvPr/>
        </p:nvSpPr>
        <p:spPr>
          <a:xfrm>
            <a:off x="0" y="32658"/>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Tree>
    <p:extLst>
      <p:ext uri="{BB962C8B-B14F-4D97-AF65-F5344CB8AC3E}">
        <p14:creationId xmlns:p14="http://schemas.microsoft.com/office/powerpoint/2010/main" val="1350552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2679264" y="409361"/>
            <a:ext cx="6464735" cy="864096"/>
          </a:xfrm>
        </p:spPr>
        <p:txBody>
          <a:bodyPr>
            <a:normAutofit/>
          </a:bodyPr>
          <a:lstStyle/>
          <a:p>
            <a:pPr eaLnBrk="1" hangingPunct="1"/>
            <a:r>
              <a:rPr lang="en-GB" altLang="en-US" sz="3600" dirty="0">
                <a:latin typeface="Arial" panose="020B0604020202020204" pitchFamily="34" charset="0"/>
                <a:cs typeface="Arial" panose="020B0604020202020204" pitchFamily="34" charset="0"/>
              </a:rPr>
              <a:t>3. </a:t>
            </a:r>
            <a:r>
              <a:rPr lang="en-GB" altLang="en-US" u="sng" dirty="0">
                <a:latin typeface="+mn-lt"/>
                <a:cs typeface="Arial" panose="020B0604020202020204" pitchFamily="34" charset="0"/>
              </a:rPr>
              <a:t>Formulate the objectives</a:t>
            </a:r>
            <a:endParaRPr lang="fr-FR" altLang="en-US" sz="5400" u="sng" dirty="0">
              <a:latin typeface="+mn-lt"/>
              <a:cs typeface="Arial" panose="020B0604020202020204" pitchFamily="34" charset="0"/>
            </a:endParaRPr>
          </a:p>
        </p:txBody>
      </p:sp>
      <p:sp>
        <p:nvSpPr>
          <p:cNvPr id="19459" name="Rectangle 3"/>
          <p:cNvSpPr>
            <a:spLocks noGrp="1" noChangeArrowheads="1"/>
          </p:cNvSpPr>
          <p:nvPr>
            <p:ph idx="1"/>
          </p:nvPr>
        </p:nvSpPr>
        <p:spPr>
          <a:xfrm>
            <a:off x="1973412" y="1417836"/>
            <a:ext cx="9534584" cy="5184576"/>
          </a:xfrm>
        </p:spPr>
        <p:txBody>
          <a:bodyPr/>
          <a:lstStyle/>
          <a:p>
            <a:pPr eaLnBrk="1" hangingPunct="1">
              <a:buFont typeface="Wingdings" charset="2"/>
              <a:buChar char="Ø"/>
            </a:pPr>
            <a:endParaRPr lang="en-US" altLang="en-US" b="1" dirty="0"/>
          </a:p>
          <a:p>
            <a:pPr marL="0" indent="0" eaLnBrk="1" hangingPunct="1">
              <a:buNone/>
            </a:pPr>
            <a:r>
              <a:rPr lang="en-US" altLang="en-US" sz="3200" b="1" dirty="0"/>
              <a:t>Objectives</a:t>
            </a:r>
            <a:r>
              <a:rPr lang="en-US" altLang="en-US" sz="3200" dirty="0"/>
              <a:t>:</a:t>
            </a:r>
          </a:p>
          <a:p>
            <a:pPr lvl="1" eaLnBrk="1" hangingPunct="1">
              <a:buFont typeface="Wingdings" charset="2"/>
              <a:buChar char="ü"/>
            </a:pPr>
            <a:r>
              <a:rPr lang="en-US" altLang="en-US" sz="3200" dirty="0"/>
              <a:t>More </a:t>
            </a:r>
            <a:r>
              <a:rPr lang="en-US" altLang="en-US" sz="3200" b="1" dirty="0"/>
              <a:t>specific</a:t>
            </a:r>
            <a:r>
              <a:rPr lang="en-US" altLang="en-US" sz="3200" dirty="0"/>
              <a:t> statements of what you seek to answer through the survey</a:t>
            </a:r>
          </a:p>
          <a:p>
            <a:pPr marL="457200" lvl="1" indent="0" eaLnBrk="1" hangingPunct="1">
              <a:buNone/>
            </a:pPr>
            <a:endParaRPr lang="en-US" altLang="en-US" sz="2800" dirty="0"/>
          </a:p>
          <a:p>
            <a:pPr marL="1428750" lvl="2" indent="-514350">
              <a:buFont typeface="+mj-lt"/>
              <a:buAutoNum type="arabicParenR"/>
            </a:pPr>
            <a:r>
              <a:rPr lang="en-US" altLang="en-US" sz="2800" b="1" u="sng" dirty="0"/>
              <a:t>WHAT</a:t>
            </a:r>
            <a:r>
              <a:rPr lang="en-US" altLang="en-US" sz="2800" b="1" dirty="0"/>
              <a:t>: </a:t>
            </a:r>
            <a:r>
              <a:rPr lang="en-US" altLang="en-US" sz="2800" dirty="0"/>
              <a:t>Specific </a:t>
            </a:r>
            <a:r>
              <a:rPr lang="en-US" altLang="en-US" sz="2800" b="1" dirty="0"/>
              <a:t>health indicators </a:t>
            </a:r>
            <a:r>
              <a:rPr lang="en-US" altLang="en-US" sz="2800" dirty="0"/>
              <a:t>to be measured</a:t>
            </a:r>
          </a:p>
          <a:p>
            <a:pPr marL="1428750" lvl="2" indent="-514350">
              <a:buFont typeface="+mj-lt"/>
              <a:buAutoNum type="arabicParenR"/>
            </a:pPr>
            <a:r>
              <a:rPr lang="en-US" altLang="en-US" sz="2800" b="1" u="sng" dirty="0"/>
              <a:t>WHO</a:t>
            </a:r>
            <a:r>
              <a:rPr lang="en-US" altLang="en-US" sz="2800" b="1" dirty="0"/>
              <a:t>: Target groups</a:t>
            </a:r>
          </a:p>
          <a:p>
            <a:pPr marL="1428750" lvl="2" indent="-514350">
              <a:buFont typeface="+mj-lt"/>
              <a:buAutoNum type="arabicParenR"/>
            </a:pPr>
            <a:r>
              <a:rPr lang="en-US" altLang="en-US" sz="2800" b="1" u="sng" dirty="0"/>
              <a:t>WHERE</a:t>
            </a:r>
            <a:r>
              <a:rPr lang="en-US" altLang="en-US" sz="2800" b="1" dirty="0"/>
              <a:t>: Geographic area</a:t>
            </a:r>
          </a:p>
          <a:p>
            <a:pPr marL="1428750" lvl="2" indent="-514350">
              <a:buFont typeface="+mj-lt"/>
              <a:buAutoNum type="arabicParenR"/>
            </a:pPr>
            <a:r>
              <a:rPr lang="en-US" altLang="en-US" sz="2800" b="1" u="sng" dirty="0"/>
              <a:t>WHEN</a:t>
            </a:r>
            <a:r>
              <a:rPr lang="en-US" altLang="en-US" sz="2800" b="1" dirty="0"/>
              <a:t>: Timeframe</a:t>
            </a:r>
            <a:endParaRPr lang="en-US" altLang="en-US" sz="2800" dirty="0"/>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17711" y="5172904"/>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435758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45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727158" y="490020"/>
            <a:ext cx="8149389" cy="1143000"/>
          </a:xfrm>
        </p:spPr>
        <p:txBody>
          <a:bodyPr>
            <a:noAutofit/>
          </a:bodyPr>
          <a:lstStyle/>
          <a:p>
            <a:pPr algn="ctr" eaLnBrk="1" hangingPunct="1">
              <a:defRPr/>
            </a:pPr>
            <a:r>
              <a:rPr lang="en-US" altLang="en-US" dirty="0">
                <a:latin typeface="+mn-lt"/>
                <a:cs typeface="Arial" panose="020B0604020202020204" pitchFamily="34" charset="0"/>
              </a:rPr>
              <a:t>Are these objectives clear? </a:t>
            </a:r>
            <a:br>
              <a:rPr lang="en-US" altLang="en-US" dirty="0">
                <a:latin typeface="+mn-lt"/>
                <a:cs typeface="Arial" panose="020B0604020202020204" pitchFamily="34" charset="0"/>
              </a:rPr>
            </a:br>
            <a:r>
              <a:rPr lang="en-US" altLang="en-US" dirty="0">
                <a:latin typeface="+mn-lt"/>
                <a:cs typeface="Arial" panose="020B0604020202020204" pitchFamily="34" charset="0"/>
              </a:rPr>
              <a:t>If not, what is missing? </a:t>
            </a:r>
            <a:endParaRPr lang="en-US" altLang="en-US" sz="4800" dirty="0">
              <a:latin typeface="+mn-lt"/>
              <a:cs typeface="Arial" panose="020B0604020202020204" pitchFamily="34" charset="0"/>
            </a:endParaRPr>
          </a:p>
        </p:txBody>
      </p:sp>
      <p:sp>
        <p:nvSpPr>
          <p:cNvPr id="845827" name="Rectangle 3"/>
          <p:cNvSpPr>
            <a:spLocks noGrp="1" noChangeArrowheads="1"/>
          </p:cNvSpPr>
          <p:nvPr>
            <p:ph idx="1"/>
          </p:nvPr>
        </p:nvSpPr>
        <p:spPr>
          <a:xfrm>
            <a:off x="1552963" y="2093395"/>
            <a:ext cx="10363200" cy="3152473"/>
          </a:xfrm>
        </p:spPr>
        <p:txBody>
          <a:bodyPr>
            <a:noAutofit/>
          </a:bodyPr>
          <a:lstStyle/>
          <a:p>
            <a:pPr marL="534988" lvl="1" indent="-514350">
              <a:spcBef>
                <a:spcPct val="0"/>
              </a:spcBef>
              <a:spcAft>
                <a:spcPts val="1000"/>
              </a:spcAft>
              <a:buClr>
                <a:srgbClr val="005BA4"/>
              </a:buClr>
              <a:buFont typeface="+mj-lt"/>
              <a:buAutoNum type="arabicParenR"/>
            </a:pPr>
            <a:r>
              <a:rPr lang="en-US" altLang="en-US" sz="2800" dirty="0"/>
              <a:t>Assess anemia</a:t>
            </a:r>
          </a:p>
          <a:p>
            <a:pPr marL="534988" lvl="1" indent="-514350">
              <a:spcBef>
                <a:spcPct val="0"/>
              </a:spcBef>
              <a:spcAft>
                <a:spcPts val="1000"/>
              </a:spcAft>
              <a:buClr>
                <a:srgbClr val="005BA4"/>
              </a:buClr>
              <a:buFont typeface="+mj-lt"/>
              <a:buAutoNum type="arabicParenR"/>
            </a:pPr>
            <a:r>
              <a:rPr lang="en-US" altLang="en-US" sz="2800" dirty="0"/>
              <a:t>Study children less than 5 years of age in refugee camps in Tanzania</a:t>
            </a:r>
          </a:p>
          <a:p>
            <a:pPr marL="477838" lvl="1" indent="-457200">
              <a:spcBef>
                <a:spcPct val="0"/>
              </a:spcBef>
              <a:spcAft>
                <a:spcPts val="1000"/>
              </a:spcAft>
              <a:buClr>
                <a:srgbClr val="005BA4"/>
              </a:buClr>
              <a:buFont typeface="+mj-lt"/>
              <a:buAutoNum type="arabicParenR"/>
            </a:pPr>
            <a:r>
              <a:rPr lang="en-US" altLang="en-US" sz="2800" dirty="0"/>
              <a:t>Estimate the current prevalence of anemia in refugee camps in Tanzania</a:t>
            </a:r>
          </a:p>
          <a:p>
            <a:pPr marL="477838" lvl="1" indent="-457200">
              <a:spcBef>
                <a:spcPct val="0"/>
              </a:spcBef>
              <a:spcAft>
                <a:spcPts val="1000"/>
              </a:spcAft>
              <a:buClr>
                <a:srgbClr val="005BA4"/>
              </a:buClr>
              <a:buFont typeface="+mj-lt"/>
              <a:buAutoNum type="arabicParenR"/>
            </a:pPr>
            <a:r>
              <a:rPr lang="en-US" altLang="en-US" sz="2800" dirty="0"/>
              <a:t>Estimate the current prevalence of anemia among children less than 5 years of age</a:t>
            </a:r>
          </a:p>
          <a:p>
            <a:pPr marL="477838" lvl="1" indent="-457200">
              <a:spcBef>
                <a:spcPct val="0"/>
              </a:spcBef>
              <a:spcAft>
                <a:spcPts val="1000"/>
              </a:spcAft>
              <a:buClr>
                <a:srgbClr val="005BA4"/>
              </a:buClr>
              <a:buFont typeface="+mj-lt"/>
              <a:buAutoNum type="arabicParenR"/>
            </a:pPr>
            <a:r>
              <a:rPr lang="en-US" altLang="en-US" sz="2800" dirty="0"/>
              <a:t>Estimate the current prevalence of anemia among children less than 5 years of age who live in refugee camps in </a:t>
            </a:r>
            <a:r>
              <a:rPr lang="en-US" altLang="en-US" sz="2800" dirty="0" err="1"/>
              <a:t>Kibondo</a:t>
            </a:r>
            <a:r>
              <a:rPr lang="en-US" altLang="en-US" sz="2800" dirty="0"/>
              <a:t> District, Tanzania</a:t>
            </a:r>
          </a:p>
        </p:txBody>
      </p:sp>
      <p:sp>
        <p:nvSpPr>
          <p:cNvPr id="2" name="TextBox 1"/>
          <p:cNvSpPr txBox="1"/>
          <p:nvPr/>
        </p:nvSpPr>
        <p:spPr>
          <a:xfrm>
            <a:off x="1401154" y="276690"/>
            <a:ext cx="1326004" cy="1569660"/>
          </a:xfrm>
          <a:prstGeom prst="rect">
            <a:avLst/>
          </a:prstGeom>
          <a:noFill/>
        </p:spPr>
        <p:txBody>
          <a:bodyPr wrap="none" rtlCol="0">
            <a:spAutoFit/>
          </a:bodyPr>
          <a:lstStyle/>
          <a:p>
            <a:r>
              <a:rPr lang="en-GB" sz="9600" b="1" dirty="0">
                <a:solidFill>
                  <a:srgbClr val="FF0000"/>
                </a:solidFill>
              </a:rPr>
              <a:t>??</a:t>
            </a:r>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245868"/>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2014520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5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5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5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58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458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27"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1588" y="285750"/>
            <a:ext cx="10593598" cy="1913512"/>
          </a:xfrm>
        </p:spPr>
        <p:txBody>
          <a:bodyPr>
            <a:noAutofit/>
          </a:bodyPr>
          <a:lstStyle/>
          <a:p>
            <a:pPr algn="l">
              <a:defRPr/>
            </a:pPr>
            <a:r>
              <a:rPr lang="en-GB" sz="3200" b="1" dirty="0">
                <a:solidFill>
                  <a:srgbClr val="0000CC"/>
                </a:solidFill>
                <a:latin typeface="+mn-lt"/>
                <a:ea typeface="Tahoma" panose="020B0604030504040204" pitchFamily="34" charset="0"/>
                <a:cs typeface="Tahoma" panose="020B0604030504040204" pitchFamily="34" charset="0"/>
              </a:rPr>
              <a:t>Group work </a:t>
            </a:r>
            <a:br>
              <a:rPr lang="en-GB" sz="3200" dirty="0">
                <a:solidFill>
                  <a:srgbClr val="005BA4"/>
                </a:solidFill>
                <a:latin typeface="+mn-lt"/>
                <a:ea typeface="Tahoma" panose="020B0604030504040204" pitchFamily="34" charset="0"/>
                <a:cs typeface="Tahoma" panose="020B0604030504040204" pitchFamily="34" charset="0"/>
              </a:rPr>
            </a:br>
            <a:r>
              <a:rPr lang="en-GB" sz="2800" dirty="0">
                <a:latin typeface="+mn-lt"/>
                <a:ea typeface="Tahoma" panose="020B0604030504040204" pitchFamily="34" charset="0"/>
                <a:cs typeface="Tahoma" panose="020B0604030504040204" pitchFamily="34" charset="0"/>
              </a:rPr>
              <a:t>What could be the Purpose and Objectives of a nutrition assessment in this place with regard to nutrition and livelihood</a:t>
            </a:r>
            <a:br>
              <a:rPr lang="en-GB" sz="2800" b="1" dirty="0">
                <a:latin typeface="+mn-lt"/>
                <a:ea typeface="Tahoma" panose="020B0604030504040204" pitchFamily="34" charset="0"/>
                <a:cs typeface="Tahoma" panose="020B0604030504040204" pitchFamily="34" charset="0"/>
              </a:rPr>
            </a:br>
            <a:r>
              <a:rPr lang="en-GB" sz="2800" b="1" dirty="0">
                <a:solidFill>
                  <a:srgbClr val="FF0000"/>
                </a:solidFill>
                <a:latin typeface="+mn-lt"/>
                <a:ea typeface="Tahoma" panose="020B0604030504040204" pitchFamily="34" charset="0"/>
                <a:cs typeface="Tahoma" panose="020B0604030504040204" pitchFamily="34" charset="0"/>
              </a:rPr>
              <a:t>10 min</a:t>
            </a:r>
          </a:p>
        </p:txBody>
      </p:sp>
      <p:sp>
        <p:nvSpPr>
          <p:cNvPr id="35844"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0AD9A6A-73AA-4144-81E1-8FB10100CEFF}" type="slidenum">
              <a:rPr lang="en-US" altLang="en-US" sz="1800">
                <a:solidFill>
                  <a:srgbClr val="FFFFFF"/>
                </a:solidFill>
                <a:latin typeface="Arial" panose="020B0604020202020204" pitchFamily="34" charset="0"/>
                <a:cs typeface="Arial" panose="020B0604020202020204" pitchFamily="34" charset="0"/>
              </a:rPr>
              <a:pPr>
                <a:spcBef>
                  <a:spcPct val="0"/>
                </a:spcBef>
                <a:buClrTx/>
                <a:buFontTx/>
                <a:buNone/>
              </a:pPr>
              <a:t>17</a:t>
            </a:fld>
            <a:endParaRPr lang="en-US" altLang="en-US" sz="1800">
              <a:solidFill>
                <a:srgbClr val="FFFFFF"/>
              </a:solidFill>
              <a:latin typeface="Arial" panose="020B0604020202020204" pitchFamily="34" charset="0"/>
              <a:cs typeface="Arial" panose="020B0604020202020204" pitchFamily="34" charset="0"/>
            </a:endParaRPr>
          </a:p>
        </p:txBody>
      </p:sp>
      <p:sp>
        <p:nvSpPr>
          <p:cNvPr id="4" name="TextBox 3"/>
          <p:cNvSpPr txBox="1"/>
          <p:nvPr/>
        </p:nvSpPr>
        <p:spPr>
          <a:xfrm>
            <a:off x="4843463" y="1600200"/>
            <a:ext cx="184731" cy="369332"/>
          </a:xfrm>
          <a:prstGeom prst="rect">
            <a:avLst/>
          </a:prstGeom>
          <a:noFill/>
        </p:spPr>
        <p:txBody>
          <a:bodyPr wrap="none" rtlCol="0">
            <a:spAutoFit/>
          </a:bodyPr>
          <a:lstStyle/>
          <a:p>
            <a:endParaRPr lang="en-GB" dirty="0"/>
          </a:p>
        </p:txBody>
      </p:sp>
      <p:pic>
        <p:nvPicPr>
          <p:cNvPr id="10" name="Picture 9"/>
          <p:cNvPicPr>
            <a:picLocks noChangeAspect="1"/>
          </p:cNvPicPr>
          <p:nvPr/>
        </p:nvPicPr>
        <p:blipFill>
          <a:blip r:embed="rId3"/>
          <a:stretch>
            <a:fillRect/>
          </a:stretch>
        </p:blipFill>
        <p:spPr>
          <a:xfrm>
            <a:off x="855662" y="2742794"/>
            <a:ext cx="4381919" cy="3025475"/>
          </a:xfrm>
          <a:prstGeom prst="rect">
            <a:avLst/>
          </a:prstGeom>
        </p:spPr>
      </p:pic>
      <p:pic>
        <p:nvPicPr>
          <p:cNvPr id="14" name="Picture 13"/>
          <p:cNvPicPr>
            <a:picLocks noChangeAspect="1"/>
          </p:cNvPicPr>
          <p:nvPr/>
        </p:nvPicPr>
        <p:blipFill>
          <a:blip r:embed="rId4"/>
          <a:stretch>
            <a:fillRect/>
          </a:stretch>
        </p:blipFill>
        <p:spPr>
          <a:xfrm>
            <a:off x="4584564" y="3283982"/>
            <a:ext cx="4170362" cy="2931245"/>
          </a:xfrm>
          <a:prstGeom prst="rect">
            <a:avLst/>
          </a:prstGeom>
        </p:spPr>
      </p:pic>
      <p:pic>
        <p:nvPicPr>
          <p:cNvPr id="16" name="Picture 15"/>
          <p:cNvPicPr>
            <a:picLocks noChangeAspect="1"/>
          </p:cNvPicPr>
          <p:nvPr/>
        </p:nvPicPr>
        <p:blipFill>
          <a:blip r:embed="rId5"/>
          <a:stretch>
            <a:fillRect/>
          </a:stretch>
        </p:blipFill>
        <p:spPr>
          <a:xfrm>
            <a:off x="8224564" y="4013183"/>
            <a:ext cx="3967436" cy="2844817"/>
          </a:xfrm>
          <a:prstGeom prst="rect">
            <a:avLst/>
          </a:prstGeom>
        </p:spPr>
      </p:pic>
      <p:sp>
        <p:nvSpPr>
          <p:cNvPr id="18" name="TextBox 17"/>
          <p:cNvSpPr txBox="1"/>
          <p:nvPr/>
        </p:nvSpPr>
        <p:spPr>
          <a:xfrm>
            <a:off x="58499" y="5280824"/>
            <a:ext cx="738664" cy="1440651"/>
          </a:xfrm>
          <a:prstGeom prst="rect">
            <a:avLst/>
          </a:prstGeom>
          <a:noFill/>
        </p:spPr>
        <p:txBody>
          <a:bodyPr vert="vert270" wrap="none" rtlCol="0">
            <a:spAutoFit/>
          </a:bodyPr>
          <a:lstStyle/>
          <a:p>
            <a:r>
              <a:rPr lang="en-US" dirty="0">
                <a:solidFill>
                  <a:schemeClr val="bg1"/>
                </a:solidFill>
              </a:rPr>
              <a:t>H.E.L.P. course</a:t>
            </a:r>
          </a:p>
          <a:p>
            <a:endParaRPr lang="en-GB" dirty="0"/>
          </a:p>
        </p:txBody>
      </p:sp>
      <p:sp>
        <p:nvSpPr>
          <p:cNvPr id="11" name="Rectangle 10"/>
          <p:cNvSpPr/>
          <p:nvPr/>
        </p:nvSpPr>
        <p:spPr>
          <a:xfrm>
            <a:off x="0" y="5443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Tree>
    <p:extLst>
      <p:ext uri="{BB962C8B-B14F-4D97-AF65-F5344CB8AC3E}">
        <p14:creationId xmlns:p14="http://schemas.microsoft.com/office/powerpoint/2010/main" val="538566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derbergern\Desktop\4 HELP course\2016 HELP Nicole\Images\baie d'orange 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4788" y="1470937"/>
            <a:ext cx="7129462" cy="5079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47528" y="393719"/>
            <a:ext cx="9296722" cy="1077218"/>
          </a:xfrm>
          <a:prstGeom prst="rect">
            <a:avLst/>
          </a:prstGeom>
        </p:spPr>
        <p:txBody>
          <a:bodyPr wrap="square">
            <a:spAutoFit/>
          </a:bodyPr>
          <a:lstStyle/>
          <a:p>
            <a:r>
              <a:rPr lang="en-GB" sz="3200" dirty="0"/>
              <a:t>Haiti, 2009, Cyclone 3 months ago, access to the main city blocked until recently, 8’000 people     </a:t>
            </a:r>
          </a:p>
        </p:txBody>
      </p:sp>
      <p:pic>
        <p:nvPicPr>
          <p:cNvPr id="1026" name="Picture 2" descr="C:\Users\niederbergern\Desktop\4 HELP course\2016 HELP Nicole New Dehli\Captures\famille pin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2081876"/>
            <a:ext cx="1912938"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492" y="5109790"/>
            <a:ext cx="461665" cy="1440651"/>
          </a:xfrm>
          <a:prstGeom prst="rect">
            <a:avLst/>
          </a:prstGeom>
          <a:noFill/>
        </p:spPr>
        <p:txBody>
          <a:bodyPr vert="vert270" wrap="none" rtlCol="0">
            <a:spAutoFit/>
          </a:bodyPr>
          <a:lstStyle/>
          <a:p>
            <a:r>
              <a:rPr lang="en-US" dirty="0">
                <a:solidFill>
                  <a:schemeClr val="bg1"/>
                </a:solidFill>
              </a:rPr>
              <a:t>H.E.L.P. course</a:t>
            </a:r>
          </a:p>
        </p:txBody>
      </p:sp>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109790"/>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491349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api.rue89.nouvelobs.com/sites/news/files/styles/mobile2-tablette-asset-center/public/assets/image/2016/01/madaya-neige-syr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5601" y="1700808"/>
            <a:ext cx="7920877" cy="475252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2100571" y="247650"/>
            <a:ext cx="8710935" cy="1107976"/>
          </a:xfrm>
        </p:spPr>
        <p:txBody>
          <a:bodyPr>
            <a:normAutofit/>
          </a:bodyPr>
          <a:lstStyle/>
          <a:p>
            <a:r>
              <a:rPr lang="en-GB" sz="3200" dirty="0">
                <a:latin typeface="+mn-lt"/>
              </a:rPr>
              <a:t>Syria, 2015, strict siege due to armed conflict since 6 months, 42’000 people </a:t>
            </a:r>
          </a:p>
        </p:txBody>
      </p:sp>
      <p:pic>
        <p:nvPicPr>
          <p:cNvPr id="3074" name="Picture 2" descr="C:\Users\niederbergern\Desktop\4 HELP course\2016 HELP Nicole New Dehli\Captures\famille ble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8" y="1700808"/>
            <a:ext cx="1017314" cy="1970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492" y="5141273"/>
            <a:ext cx="461665" cy="1440651"/>
          </a:xfrm>
          <a:prstGeom prst="rect">
            <a:avLst/>
          </a:prstGeom>
          <a:noFill/>
        </p:spPr>
        <p:txBody>
          <a:bodyPr vert="vert270" wrap="none" rtlCol="0">
            <a:spAutoFit/>
          </a:bodyPr>
          <a:lstStyle/>
          <a:p>
            <a:r>
              <a:rPr lang="en-US" dirty="0">
                <a:solidFill>
                  <a:schemeClr val="bg1"/>
                </a:solidFill>
              </a:rPr>
              <a:t>H.E.L.P. course</a:t>
            </a:r>
          </a:p>
        </p:txBody>
      </p:sp>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8855" y="5079175"/>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3001566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1911569" y="296908"/>
            <a:ext cx="8713787" cy="1566334"/>
          </a:xfrm>
        </p:spPr>
        <p:txBody>
          <a:bodyPr>
            <a:noAutofit/>
          </a:bodyPr>
          <a:lstStyle/>
          <a:p>
            <a:pPr eaLnBrk="1" fontAlgn="auto" hangingPunct="1">
              <a:spcAft>
                <a:spcPts val="0"/>
              </a:spcAft>
              <a:defRPr/>
            </a:pPr>
            <a:r>
              <a:rPr lang="en-GB" sz="4400" u="sng" dirty="0">
                <a:latin typeface="+mn-lt"/>
              </a:rPr>
              <a:t>Objectives</a:t>
            </a:r>
            <a:br>
              <a:rPr lang="en-GB" sz="4400" dirty="0">
                <a:latin typeface="+mn-lt"/>
              </a:rPr>
            </a:br>
            <a:endParaRPr lang="en-GB" sz="4400" b="1" dirty="0">
              <a:latin typeface="+mn-lt"/>
            </a:endParaRPr>
          </a:p>
        </p:txBody>
      </p:sp>
      <p:sp>
        <p:nvSpPr>
          <p:cNvPr id="11" name="Content Placeholder 3"/>
          <p:cNvSpPr txBox="1">
            <a:spLocks/>
          </p:cNvSpPr>
          <p:nvPr/>
        </p:nvSpPr>
        <p:spPr>
          <a:xfrm>
            <a:off x="1911569" y="2201377"/>
            <a:ext cx="8229600" cy="3443068"/>
          </a:xfrm>
          <a:prstGeom prst="rect">
            <a:avLst/>
          </a:prstGeom>
          <a:noFill/>
          <a:ln>
            <a:miter lim="800000"/>
            <a:headEnd/>
            <a:tailEnd/>
          </a:ln>
          <a:scene3d>
            <a:camera prst="orthographicFront">
              <a:rot lat="0" lon="0" rev="0"/>
            </a:camera>
            <a:lightRig rig="glow" dir="t">
              <a:rot lat="0" lon="0" rev="14100000"/>
            </a:lightRig>
          </a:scene3d>
          <a:sp3d prstMaterial="softEdge">
            <a:bevelT w="127000" prst="artDeco"/>
          </a:sp3d>
          <a:extLst/>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None/>
              <a:defRPr/>
            </a:pPr>
            <a:r>
              <a:rPr lang="en-GB" b="1" dirty="0">
                <a:solidFill>
                  <a:srgbClr val="0000FF"/>
                </a:solidFill>
              </a:rPr>
              <a:t>Be able to</a:t>
            </a:r>
          </a:p>
          <a:p>
            <a:pPr marL="342900" indent="-342900" algn="l">
              <a:buFont typeface="Arial" panose="020B0604020202020204" pitchFamily="34" charset="0"/>
              <a:buChar char="•"/>
              <a:defRPr/>
            </a:pPr>
            <a:r>
              <a:rPr lang="en-GB" sz="2600" dirty="0"/>
              <a:t>explain different types of assessment according to context, objectives and phase of an intervention </a:t>
            </a:r>
          </a:p>
          <a:p>
            <a:pPr marL="342900" indent="-342900" algn="l">
              <a:buFont typeface="Arial" panose="020B0604020202020204" pitchFamily="34" charset="0"/>
              <a:buChar char="•"/>
              <a:defRPr/>
            </a:pPr>
            <a:r>
              <a:rPr lang="en-GB" sz="2600" dirty="0"/>
              <a:t>e</a:t>
            </a:r>
            <a:r>
              <a:rPr lang="en-GB" sz="2600"/>
              <a:t>xplain </a:t>
            </a:r>
            <a:r>
              <a:rPr lang="en-GB" sz="2600" dirty="0"/>
              <a:t>the objectives of a food security and nutritional assessment during a crisis and list the kind of data to be collected</a:t>
            </a:r>
          </a:p>
          <a:p>
            <a:pPr marL="342900" indent="-342900" algn="l">
              <a:buFont typeface="Arial" panose="020B0604020202020204" pitchFamily="34" charset="0"/>
              <a:buChar char="•"/>
              <a:defRPr/>
            </a:pPr>
            <a:r>
              <a:rPr lang="en-GB" sz="2600" dirty="0"/>
              <a:t>describe the general steps of a food security / nutritional assessment</a:t>
            </a:r>
          </a:p>
          <a:p>
            <a:pPr marL="342900" indent="-342900" algn="l">
              <a:buFont typeface="Arial" panose="020B0604020202020204" pitchFamily="34" charset="0"/>
              <a:buChar char="•"/>
              <a:defRPr/>
            </a:pPr>
            <a:r>
              <a:rPr lang="en-GB" sz="2600" dirty="0"/>
              <a:t>interpret the results of nutritional surveys and identify when acute malnutrition is a humanitarian concern  </a:t>
            </a:r>
            <a:endParaRPr lang="en-US" sz="2600" dirty="0"/>
          </a:p>
          <a:p>
            <a:pPr>
              <a:defRPr/>
            </a:pPr>
            <a:endParaRPr lang="en-US" dirty="0">
              <a:solidFill>
                <a:schemeClr val="bg2">
                  <a:lumMod val="75000"/>
                </a:schemeClr>
              </a:solidFill>
            </a:endParaRPr>
          </a:p>
        </p:txBody>
      </p:sp>
      <p:sp>
        <p:nvSpPr>
          <p:cNvPr id="13" name="Rectangle 1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2" name="Slide Number Placeholder 1"/>
          <p:cNvSpPr>
            <a:spLocks noGrp="1"/>
          </p:cNvSpPr>
          <p:nvPr>
            <p:ph type="sldNum" sz="quarter" idx="12"/>
          </p:nvPr>
        </p:nvSpPr>
        <p:spPr/>
        <p:txBody>
          <a:bodyPr/>
          <a:lstStyle/>
          <a:p>
            <a:fld id="{4F227420-E05D-43BA-9DAF-DAB1CA8679FC}" type="slidenum">
              <a:rPr lang="fr-CH" smtClean="0"/>
              <a:t>2</a:t>
            </a:fld>
            <a:endParaRPr lang="fr-CH"/>
          </a:p>
        </p:txBody>
      </p:sp>
    </p:spTree>
    <p:extLst>
      <p:ext uri="{BB962C8B-B14F-4D97-AF65-F5344CB8AC3E}">
        <p14:creationId xmlns:p14="http://schemas.microsoft.com/office/powerpoint/2010/main" val="3709905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3062289" y="145529"/>
            <a:ext cx="8139112" cy="1251992"/>
          </a:xfrm>
        </p:spPr>
        <p:txBody>
          <a:bodyPr>
            <a:normAutofit/>
          </a:bodyPr>
          <a:lstStyle/>
          <a:p>
            <a:pPr marL="0" indent="0">
              <a:buNone/>
            </a:pPr>
            <a:r>
              <a:rPr lang="en-GB" sz="3200" dirty="0"/>
              <a:t>Indonesia, 2004, Tsunami, 8 days ago, all access cut, population 400 survivors</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951" y="1687514"/>
            <a:ext cx="7672387" cy="4799191"/>
          </a:xfrm>
          <a:prstGeom prst="rect">
            <a:avLst/>
          </a:prstGeom>
        </p:spPr>
      </p:pic>
      <p:pic>
        <p:nvPicPr>
          <p:cNvPr id="2050" name="Picture 2" descr="C:\Users\niederbergern\Desktop\4 HELP course\2016 HELP Nicole New Dehli\Captures\rou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514" y="1687514"/>
            <a:ext cx="1104900" cy="21113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046311"/>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360157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a:xfrm>
            <a:off x="1328057" y="654936"/>
            <a:ext cx="10733313" cy="534987"/>
          </a:xfrm>
        </p:spPr>
        <p:txBody>
          <a:bodyPr>
            <a:noAutofit/>
          </a:bodyPr>
          <a:lstStyle/>
          <a:p>
            <a:r>
              <a:rPr lang="en-US" altLang="en-US" u="sng" dirty="0">
                <a:latin typeface="+mn-lt"/>
                <a:cs typeface="Arial" panose="020B0604020202020204" pitchFamily="34" charset="0"/>
              </a:rPr>
              <a:t>Questionnaire content for a nutritional survey</a:t>
            </a:r>
          </a:p>
        </p:txBody>
      </p:sp>
      <p:sp>
        <p:nvSpPr>
          <p:cNvPr id="13315" name="Rectangle 6"/>
          <p:cNvSpPr>
            <a:spLocks noGrp="1" noChangeArrowheads="1"/>
          </p:cNvSpPr>
          <p:nvPr>
            <p:ph idx="1"/>
          </p:nvPr>
        </p:nvSpPr>
        <p:spPr>
          <a:xfrm>
            <a:off x="1694866" y="2189919"/>
            <a:ext cx="9415044" cy="3424817"/>
          </a:xfrm>
        </p:spPr>
        <p:txBody>
          <a:bodyPr>
            <a:normAutofit/>
          </a:bodyPr>
          <a:lstStyle/>
          <a:p>
            <a:pPr>
              <a:buFont typeface="Wingdings" charset="2"/>
              <a:buChar char="Ø"/>
            </a:pPr>
            <a:r>
              <a:rPr lang="en-CA" altLang="en-US" sz="3000" dirty="0"/>
              <a:t>Introduction and Consent</a:t>
            </a:r>
          </a:p>
          <a:p>
            <a:pPr>
              <a:buFont typeface="Wingdings" charset="2"/>
              <a:buChar char="Ø"/>
            </a:pPr>
            <a:r>
              <a:rPr lang="en-US" altLang="en-US" sz="3000" dirty="0"/>
              <a:t>Identifier Variables</a:t>
            </a:r>
          </a:p>
          <a:p>
            <a:pPr>
              <a:buFont typeface="Wingdings" charset="2"/>
              <a:buChar char="Ø"/>
            </a:pPr>
            <a:r>
              <a:rPr lang="en-US" altLang="en-US" sz="3000" dirty="0"/>
              <a:t>Anthropometric Variables</a:t>
            </a:r>
          </a:p>
          <a:p>
            <a:pPr>
              <a:buFont typeface="Wingdings" charset="2"/>
              <a:buChar char="Ø"/>
            </a:pPr>
            <a:r>
              <a:rPr lang="en-US" altLang="en-US" sz="3000" dirty="0"/>
              <a:t>Additional Variables (limited number!!)</a:t>
            </a:r>
          </a:p>
          <a:p>
            <a:pPr>
              <a:buFont typeface="Wingdings" charset="2"/>
              <a:buChar char="Ø"/>
            </a:pPr>
            <a:endParaRPr lang="en-US" altLang="en-US" sz="3000" dirty="0"/>
          </a:p>
          <a:p>
            <a:pPr>
              <a:buFont typeface="Wingdings" charset="2"/>
              <a:buChar char="Ø"/>
            </a:pPr>
            <a:r>
              <a:rPr lang="en-US" altLang="en-US" sz="3000" dirty="0"/>
              <a:t>Translate and contra-translate the content when needed</a:t>
            </a:r>
          </a:p>
          <a:p>
            <a:pPr marL="0" indent="0">
              <a:buNone/>
            </a:pPr>
            <a:endParaRPr lang="en-US" altLang="en-US" sz="3000" dirty="0"/>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177337"/>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123545072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9247" y="161925"/>
            <a:ext cx="10199366" cy="1324001"/>
          </a:xfrm>
        </p:spPr>
        <p:txBody>
          <a:bodyPr>
            <a:normAutofit/>
          </a:bodyPr>
          <a:lstStyle/>
          <a:p>
            <a:pPr algn="ctr"/>
            <a:r>
              <a:rPr lang="en-GB" u="sng" dirty="0">
                <a:latin typeface="+mn-lt"/>
              </a:rPr>
              <a:t>Keep in mind the malnutrition framework for additional variables </a:t>
            </a:r>
          </a:p>
        </p:txBody>
      </p:sp>
      <p:pic>
        <p:nvPicPr>
          <p:cNvPr id="4" name="Espace réservé du contenu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1840" y="1628800"/>
            <a:ext cx="8496944" cy="52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5" name="TextBox 4"/>
          <p:cNvSpPr txBox="1"/>
          <p:nvPr/>
        </p:nvSpPr>
        <p:spPr>
          <a:xfrm>
            <a:off x="0" y="5133795"/>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7411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3987" y="399224"/>
            <a:ext cx="8602518" cy="1143000"/>
          </a:xfrm>
        </p:spPr>
        <p:txBody>
          <a:bodyPr>
            <a:normAutofit/>
          </a:bodyPr>
          <a:lstStyle/>
          <a:p>
            <a:pPr algn="ctr" eaLnBrk="1" hangingPunct="1"/>
            <a:r>
              <a:rPr lang="en-US" altLang="en-US" dirty="0">
                <a:solidFill>
                  <a:schemeClr val="tx1"/>
                </a:solidFill>
                <a:latin typeface="+mn-lt"/>
                <a:ea typeface="Times New Roman" charset="0"/>
                <a:cs typeface="Times New Roman" charset="0"/>
              </a:rPr>
              <a:t>6. </a:t>
            </a:r>
            <a:r>
              <a:rPr lang="en-US" altLang="en-US" u="sng" dirty="0">
                <a:solidFill>
                  <a:schemeClr val="tx1"/>
                </a:solidFill>
                <a:latin typeface="+mn-lt"/>
                <a:ea typeface="Times New Roman" charset="0"/>
                <a:cs typeface="Times New Roman" charset="0"/>
              </a:rPr>
              <a:t>Exhaustive survey or Sampling</a:t>
            </a:r>
          </a:p>
        </p:txBody>
      </p:sp>
      <p:sp>
        <p:nvSpPr>
          <p:cNvPr id="2" name="Slide Number Placeholder 1"/>
          <p:cNvSpPr>
            <a:spLocks noGrp="1"/>
          </p:cNvSpPr>
          <p:nvPr>
            <p:ph type="sldNum" sz="quarter" idx="12"/>
          </p:nvPr>
        </p:nvSpPr>
        <p:spPr/>
        <p:txBody>
          <a:bodyPr/>
          <a:lstStyle/>
          <a:p>
            <a:fld id="{B077871E-C384-5749-ACA0-F605BA7C9783}" type="slidenum">
              <a:rPr lang="en-US" smtClean="0"/>
              <a:t>23</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graphicFrame>
        <p:nvGraphicFramePr>
          <p:cNvPr id="10" name="Object 2"/>
          <p:cNvGraphicFramePr>
            <a:graphicFrameLocks noGrp="1" noChangeAspect="1"/>
          </p:cNvGraphicFramePr>
          <p:nvPr>
            <p:ph sz="quarter" idx="4294967295"/>
            <p:extLst>
              <p:ext uri="{D42A27DB-BD31-4B8C-83A1-F6EECF244321}">
                <p14:modId xmlns:p14="http://schemas.microsoft.com/office/powerpoint/2010/main" val="3440253277"/>
              </p:ext>
            </p:extLst>
          </p:nvPr>
        </p:nvGraphicFramePr>
        <p:xfrm>
          <a:off x="5469945" y="1571950"/>
          <a:ext cx="2072370" cy="4784400"/>
        </p:xfrm>
        <a:graphic>
          <a:graphicData uri="http://schemas.openxmlformats.org/presentationml/2006/ole">
            <mc:AlternateContent xmlns:mc="http://schemas.openxmlformats.org/markup-compatibility/2006">
              <mc:Choice xmlns:v="urn:schemas-microsoft-com:vml" Requires="v">
                <p:oleObj spid="_x0000_s1027" name="ClipArt" r:id="rId4" imgW="1857375" imgH="3995738" progId="">
                  <p:embed/>
                </p:oleObj>
              </mc:Choice>
              <mc:Fallback>
                <p:oleObj name="ClipArt" r:id="rId4" imgW="1857375" imgH="3995738" progId="">
                  <p:embed/>
                  <p:pic>
                    <p:nvPicPr>
                      <p:cNvPr id="1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945" y="1571950"/>
                        <a:ext cx="2072370" cy="4784400"/>
                      </a:xfrm>
                      <a:prstGeom prst="rect">
                        <a:avLst/>
                      </a:prstGeom>
                      <a:noFill/>
                      <a:ln>
                        <a:noFill/>
                      </a:ln>
                      <a:extLst/>
                    </p:spPr>
                  </p:pic>
                </p:oleObj>
              </mc:Fallback>
            </mc:AlternateContent>
          </a:graphicData>
        </a:graphic>
      </p:graphicFrame>
      <p:sp>
        <p:nvSpPr>
          <p:cNvPr id="8" name="Rectangle 7"/>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81081"/>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332557030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24492" y="151768"/>
            <a:ext cx="8602518" cy="1143000"/>
          </a:xfrm>
        </p:spPr>
        <p:txBody>
          <a:bodyPr>
            <a:normAutofit/>
          </a:bodyPr>
          <a:lstStyle/>
          <a:p>
            <a:pPr algn="ctr" eaLnBrk="1" hangingPunct="1"/>
            <a:r>
              <a:rPr lang="en-US" altLang="en-US" u="sng" dirty="0">
                <a:solidFill>
                  <a:schemeClr val="tx1"/>
                </a:solidFill>
                <a:latin typeface="+mn-lt"/>
                <a:ea typeface="Times New Roman" charset="0"/>
                <a:cs typeface="Times New Roman" charset="0"/>
              </a:rPr>
              <a:t>Exhaustive surveys</a:t>
            </a:r>
          </a:p>
        </p:txBody>
      </p:sp>
      <p:sp>
        <p:nvSpPr>
          <p:cNvPr id="2" name="Slide Number Placeholder 1"/>
          <p:cNvSpPr>
            <a:spLocks noGrp="1"/>
          </p:cNvSpPr>
          <p:nvPr>
            <p:ph type="sldNum" sz="quarter" idx="12"/>
          </p:nvPr>
        </p:nvSpPr>
        <p:spPr/>
        <p:txBody>
          <a:bodyPr/>
          <a:lstStyle/>
          <a:p>
            <a:fld id="{B077871E-C384-5749-ACA0-F605BA7C9783}" type="slidenum">
              <a:rPr lang="en-US" smtClean="0"/>
              <a:t>24</a:t>
            </a:fld>
            <a:endParaRPr lang="en-US"/>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8" name="Rectangle 3"/>
          <p:cNvSpPr txBox="1">
            <a:spLocks noChangeArrowheads="1"/>
          </p:cNvSpPr>
          <p:nvPr/>
        </p:nvSpPr>
        <p:spPr bwMode="auto">
          <a:xfrm>
            <a:off x="2379812" y="1583636"/>
            <a:ext cx="8476029" cy="1420062"/>
          </a:xfrm>
          <a:prstGeom prst="rect">
            <a:avLst/>
          </a:prstGeom>
          <a:solidFill>
            <a:schemeClr val="bg1"/>
          </a:solidFill>
          <a:ln>
            <a:solidFill>
              <a:srgbClr val="5448F2"/>
            </a:solid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lnSpc>
                <a:spcPct val="80000"/>
              </a:lnSpc>
              <a:buFontTx/>
              <a:buNone/>
              <a:defRPr/>
            </a:pPr>
            <a:r>
              <a:rPr lang="en-US" altLang="en-US" sz="2800" b="1" i="1" dirty="0">
                <a:solidFill>
                  <a:srgbClr val="0070C0"/>
                </a:solidFill>
              </a:rPr>
              <a:t>Exhaustive </a:t>
            </a:r>
          </a:p>
          <a:p>
            <a:pPr eaLnBrk="1" hangingPunct="1">
              <a:lnSpc>
                <a:spcPct val="80000"/>
              </a:lnSpc>
              <a:buFontTx/>
              <a:buNone/>
              <a:defRPr/>
            </a:pPr>
            <a:r>
              <a:rPr lang="en-US" altLang="en-US" sz="2800" dirty="0"/>
              <a:t>Everybody in the population is included  -&gt; you get the exact picture of e.g. nutritional status or mortality rate</a:t>
            </a:r>
          </a:p>
          <a:p>
            <a:pPr marL="0" indent="0" eaLnBrk="1" hangingPunct="1">
              <a:lnSpc>
                <a:spcPct val="80000"/>
              </a:lnSpc>
              <a:buNone/>
              <a:defRPr/>
            </a:pPr>
            <a:endParaRPr lang="en-US" altLang="en-US" sz="1800" dirty="0"/>
          </a:p>
          <a:p>
            <a:pPr marL="0" indent="0">
              <a:spcBef>
                <a:spcPct val="0"/>
              </a:spcBef>
              <a:buNone/>
              <a:defRPr/>
            </a:pPr>
            <a:endParaRPr lang="en-GB" sz="2400" dirty="0"/>
          </a:p>
          <a:p>
            <a:pPr marL="0" indent="0" eaLnBrk="1" hangingPunct="1">
              <a:lnSpc>
                <a:spcPct val="80000"/>
              </a:lnSpc>
              <a:buNone/>
              <a:defRPr/>
            </a:pPr>
            <a:endParaRPr lang="en-US" altLang="en-US" sz="1800" dirty="0"/>
          </a:p>
          <a:p>
            <a:pPr eaLnBrk="1" hangingPunct="1">
              <a:lnSpc>
                <a:spcPct val="80000"/>
              </a:lnSpc>
              <a:buFontTx/>
              <a:buNone/>
              <a:defRPr/>
            </a:pPr>
            <a:endParaRPr lang="en-US" altLang="en-US" sz="1800" dirty="0">
              <a:solidFill>
                <a:srgbClr val="000000"/>
              </a:solidFill>
            </a:endParaRPr>
          </a:p>
        </p:txBody>
      </p:sp>
      <p:pic>
        <p:nvPicPr>
          <p:cNvPr id="11" name="Picture 10"/>
          <p:cNvPicPr>
            <a:picLocks noChangeAspect="1"/>
          </p:cNvPicPr>
          <p:nvPr/>
        </p:nvPicPr>
        <p:blipFill>
          <a:blip r:embed="rId3"/>
          <a:stretch>
            <a:fillRect/>
          </a:stretch>
        </p:blipFill>
        <p:spPr>
          <a:xfrm>
            <a:off x="6756930" y="3581434"/>
            <a:ext cx="4098911" cy="2633115"/>
          </a:xfrm>
          <a:prstGeom prst="rect">
            <a:avLst/>
          </a:prstGeom>
        </p:spPr>
      </p:pic>
      <p:sp>
        <p:nvSpPr>
          <p:cNvPr id="9" name="TextBox 8"/>
          <p:cNvSpPr txBox="1"/>
          <p:nvPr/>
        </p:nvSpPr>
        <p:spPr>
          <a:xfrm>
            <a:off x="6809304" y="6215746"/>
            <a:ext cx="4209229" cy="646331"/>
          </a:xfrm>
          <a:prstGeom prst="rect">
            <a:avLst/>
          </a:prstGeom>
          <a:noFill/>
        </p:spPr>
        <p:txBody>
          <a:bodyPr wrap="none" rtlCol="0">
            <a:spAutoFit/>
          </a:bodyPr>
          <a:lstStyle/>
          <a:p>
            <a:r>
              <a:rPr lang="en-GB" altLang="en-US" i="1" dirty="0">
                <a:latin typeface="Myriad Pro" pitchFamily="-96" charset="0"/>
                <a:cs typeface="Arial" panose="020B0604020202020204" pitchFamily="34" charset="0"/>
              </a:rPr>
              <a:t>Syrian Refugee Camp, </a:t>
            </a:r>
            <a:r>
              <a:rPr lang="en-GB" altLang="en-US" i="1" dirty="0" err="1">
                <a:latin typeface="Myriad Pro" pitchFamily="-96" charset="0"/>
                <a:cs typeface="Arial" panose="020B0604020202020204" pitchFamily="34" charset="0"/>
              </a:rPr>
              <a:t>Qiam</a:t>
            </a:r>
            <a:r>
              <a:rPr lang="en-GB" altLang="en-US" i="1" dirty="0">
                <a:latin typeface="Myriad Pro" pitchFamily="-96" charset="0"/>
                <a:cs typeface="Arial" panose="020B0604020202020204" pitchFamily="34" charset="0"/>
              </a:rPr>
              <a:t>, Iraq - 2012</a:t>
            </a:r>
          </a:p>
          <a:p>
            <a:endParaRPr lang="en-GB" dirty="0"/>
          </a:p>
        </p:txBody>
      </p:sp>
      <p:sp>
        <p:nvSpPr>
          <p:cNvPr id="10" name="TextBox 9"/>
          <p:cNvSpPr txBox="1"/>
          <p:nvPr/>
        </p:nvSpPr>
        <p:spPr>
          <a:xfrm>
            <a:off x="1924492" y="3990050"/>
            <a:ext cx="4433777" cy="1815882"/>
          </a:xfrm>
          <a:prstGeom prst="rect">
            <a:avLst/>
          </a:prstGeom>
          <a:noFill/>
        </p:spPr>
        <p:txBody>
          <a:bodyPr wrap="square" rtlCol="0">
            <a:spAutoFit/>
          </a:bodyPr>
          <a:lstStyle/>
          <a:p>
            <a:pPr marL="457200" indent="-457200">
              <a:buFont typeface="Arial" panose="020B0604020202020204" pitchFamily="34" charset="0"/>
              <a:buChar char="•"/>
            </a:pPr>
            <a:r>
              <a:rPr lang="en-GB" sz="2800" dirty="0"/>
              <a:t>Only in geographically concentrated populations of a small number</a:t>
            </a:r>
          </a:p>
          <a:p>
            <a:pPr marL="457200" indent="-457200">
              <a:buFont typeface="Arial" panose="020B0604020202020204" pitchFamily="34" charset="0"/>
              <a:buChar char="•"/>
            </a:pPr>
            <a:r>
              <a:rPr lang="en-GB" sz="2800" b="1" dirty="0"/>
              <a:t>Rare</a:t>
            </a:r>
          </a:p>
        </p:txBody>
      </p:sp>
      <p:sp>
        <p:nvSpPr>
          <p:cNvPr id="12" name="Rectangle 11"/>
          <p:cNvSpPr/>
          <p:nvPr/>
        </p:nvSpPr>
        <p:spPr>
          <a:xfrm>
            <a:off x="25424"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3855" y="5138669"/>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405201286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p:cNvCxnSpPr/>
          <p:nvPr/>
        </p:nvCxnSpPr>
        <p:spPr>
          <a:xfrm>
            <a:off x="7789863" y="1133475"/>
            <a:ext cx="12700" cy="9159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32313" y="1135064"/>
            <a:ext cx="11112" cy="915987"/>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8" idx="0"/>
          </p:cNvCxnSpPr>
          <p:nvPr/>
        </p:nvCxnSpPr>
        <p:spPr>
          <a:xfrm>
            <a:off x="2565400" y="1133475"/>
            <a:ext cx="12700" cy="9159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785100" y="1139825"/>
            <a:ext cx="12700" cy="91598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 idx="0"/>
          </p:cNvCxnSpPr>
          <p:nvPr/>
        </p:nvCxnSpPr>
        <p:spPr>
          <a:xfrm>
            <a:off x="2560638" y="1139825"/>
            <a:ext cx="12700" cy="91598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527551" y="1141414"/>
            <a:ext cx="11113" cy="91598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90688" y="2055814"/>
            <a:ext cx="1763712" cy="1074737"/>
          </a:xfrm>
          <a:prstGeom prst="rect">
            <a:avLst/>
          </a:prstGeom>
          <a:solidFill>
            <a:schemeClr val="tx2">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086" name="Rectangle 5"/>
          <p:cNvSpPr>
            <a:spLocks noChangeArrowheads="1"/>
          </p:cNvSpPr>
          <p:nvPr/>
        </p:nvSpPr>
        <p:spPr bwMode="auto">
          <a:xfrm>
            <a:off x="1701801" y="2303464"/>
            <a:ext cx="1763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1. Simple</a:t>
            </a:r>
            <a:endParaRPr lang="en-CA" altLang="en-US" sz="2600" dirty="0">
              <a:solidFill>
                <a:schemeClr val="bg1"/>
              </a:solidFill>
              <a:latin typeface="Trebuchet MS" panose="020B0603020202020204" pitchFamily="34" charset="0"/>
              <a:ea typeface="SimSun" panose="02010600030101010101" pitchFamily="2" charset="-122"/>
            </a:endParaRPr>
          </a:p>
        </p:txBody>
      </p:sp>
      <p:pic>
        <p:nvPicPr>
          <p:cNvPr id="4609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8863" y="37068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702050"/>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671888" y="2055814"/>
            <a:ext cx="2170112" cy="1074737"/>
          </a:xfrm>
          <a:prstGeom prst="rect">
            <a:avLst/>
          </a:prstGeom>
          <a:solidFill>
            <a:schemeClr val="accent2">
              <a:lumMod val="40000"/>
              <a:lumOff val="60000"/>
            </a:schemeClr>
          </a:solidFill>
          <a:ln w="38100">
            <a:solidFill>
              <a:srgbClr val="ECC1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093" name="Rectangle 18"/>
          <p:cNvSpPr>
            <a:spLocks noChangeArrowheads="1"/>
          </p:cNvSpPr>
          <p:nvPr/>
        </p:nvSpPr>
        <p:spPr bwMode="auto">
          <a:xfrm>
            <a:off x="3600449" y="2135187"/>
            <a:ext cx="2281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II. Systematic</a:t>
            </a:r>
          </a:p>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random</a:t>
            </a:r>
            <a:endParaRPr lang="en-CA" altLang="en-US" sz="2400" dirty="0">
              <a:latin typeface="Trebuchet MS" panose="020B0603020202020204" pitchFamily="34" charset="0"/>
              <a:ea typeface="SimSun" panose="02010600030101010101" pitchFamily="2" charset="-122"/>
            </a:endParaRPr>
          </a:p>
        </p:txBody>
      </p:sp>
      <p:sp>
        <p:nvSpPr>
          <p:cNvPr id="46094" name="Text Box 1"/>
          <p:cNvSpPr txBox="1">
            <a:spLocks noChangeArrowheads="1"/>
          </p:cNvSpPr>
          <p:nvPr/>
        </p:nvSpPr>
        <p:spPr bwMode="auto">
          <a:xfrm>
            <a:off x="1080656" y="-93264"/>
            <a:ext cx="10612582" cy="93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700"/>
              </a:spcBef>
              <a:buClr>
                <a:srgbClr val="1E1E1E"/>
              </a:buClr>
              <a:buSzPct val="6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Segoe UI" panose="020B0502040204020203" pitchFamily="34" charset="0"/>
                <a:ea typeface="MS PGothic" panose="020B0600070205080204" pitchFamily="34" charset="-128"/>
              </a:defRPr>
            </a:lvl9pPr>
          </a:lstStyle>
          <a:p>
            <a:pPr eaLnBrk="1" hangingPunct="1">
              <a:spcBef>
                <a:spcPct val="0"/>
              </a:spcBef>
              <a:buClrTx/>
              <a:buSzTx/>
              <a:buFontTx/>
              <a:buNone/>
            </a:pPr>
            <a:r>
              <a:rPr lang="en-CA" altLang="en-US" sz="4400" dirty="0">
                <a:latin typeface="+mn-lt"/>
                <a:ea typeface="Segoe UI" panose="020B0502040204020203" pitchFamily="34" charset="0"/>
                <a:cs typeface="Arial" panose="020B0604020202020204" pitchFamily="34" charset="0"/>
              </a:rPr>
              <a:t> </a:t>
            </a:r>
            <a:r>
              <a:rPr lang="en-CA" altLang="en-US" sz="4400" u="sng" dirty="0">
                <a:latin typeface="+mn-lt"/>
                <a:ea typeface="Segoe UI" panose="020B0502040204020203" pitchFamily="34" charset="0"/>
                <a:cs typeface="Arial" panose="020B0604020202020204" pitchFamily="34" charset="0"/>
              </a:rPr>
              <a:t>Sampling Methods for Probability Sampling </a:t>
            </a:r>
          </a:p>
        </p:txBody>
      </p:sp>
      <p:cxnSp>
        <p:nvCxnSpPr>
          <p:cNvPr id="25" name="Straight Arrow Connector 24"/>
          <p:cNvCxnSpPr/>
          <p:nvPr/>
        </p:nvCxnSpPr>
        <p:spPr>
          <a:xfrm>
            <a:off x="8258176" y="3192464"/>
            <a:ext cx="485775" cy="52863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096" name="Rectangle 27"/>
          <p:cNvSpPr>
            <a:spLocks noChangeArrowheads="1"/>
          </p:cNvSpPr>
          <p:nvPr/>
        </p:nvSpPr>
        <p:spPr bwMode="auto">
          <a:xfrm>
            <a:off x="8294688" y="3929064"/>
            <a:ext cx="2157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Systematic</a:t>
            </a:r>
            <a:endParaRPr lang="en-CA" altLang="en-US" sz="2600" dirty="0">
              <a:solidFill>
                <a:schemeClr val="bg1"/>
              </a:solidFill>
              <a:latin typeface="Trebuchet MS" panose="020B0603020202020204" pitchFamily="34" charset="0"/>
              <a:ea typeface="SimSun" panose="02010600030101010101" pitchFamily="2" charset="-122"/>
            </a:endParaRPr>
          </a:p>
        </p:txBody>
      </p:sp>
      <p:pic>
        <p:nvPicPr>
          <p:cNvPr id="46097"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50911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3838" y="511651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9" name="Rectangle 33"/>
          <p:cNvSpPr>
            <a:spLocks noChangeArrowheads="1"/>
          </p:cNvSpPr>
          <p:nvPr/>
        </p:nvSpPr>
        <p:spPr bwMode="auto">
          <a:xfrm>
            <a:off x="6680201" y="2438401"/>
            <a:ext cx="1763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latin typeface="Arial" panose="020B0604020202020204" pitchFamily="34" charset="0"/>
                <a:ea typeface="SimSun" panose="02010600030101010101" pitchFamily="2" charset="-122"/>
              </a:rPr>
              <a:t>3. Cluster</a:t>
            </a:r>
            <a:endParaRPr lang="en-CA" altLang="en-US" sz="2600" dirty="0">
              <a:latin typeface="Trebuchet MS" panose="020B0603020202020204" pitchFamily="34" charset="0"/>
              <a:ea typeface="SimSun" panose="02010600030101010101" pitchFamily="2" charset="-122"/>
            </a:endParaRPr>
          </a:p>
        </p:txBody>
      </p:sp>
      <p:sp>
        <p:nvSpPr>
          <p:cNvPr id="46100" name="Rectangle 35"/>
          <p:cNvSpPr>
            <a:spLocks noChangeArrowheads="1"/>
          </p:cNvSpPr>
          <p:nvPr/>
        </p:nvSpPr>
        <p:spPr bwMode="auto">
          <a:xfrm>
            <a:off x="1814513" y="4586289"/>
            <a:ext cx="3744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a:solidFill>
                  <a:srgbClr val="0033CC"/>
                </a:solidFill>
                <a:latin typeface="Arial" panose="020B0604020202020204" pitchFamily="34" charset="0"/>
                <a:ea typeface="SimSun" panose="02010600030101010101" pitchFamily="2" charset="-122"/>
                <a:sym typeface="Wingdings" panose="05000000000000000000" pitchFamily="2" charset="2"/>
              </a:rPr>
              <a:t>HH selected directly from whole population</a:t>
            </a:r>
          </a:p>
        </p:txBody>
      </p:sp>
      <p:sp>
        <p:nvSpPr>
          <p:cNvPr id="46101" name="Rectangle 37"/>
          <p:cNvSpPr>
            <a:spLocks noChangeArrowheads="1"/>
          </p:cNvSpPr>
          <p:nvPr/>
        </p:nvSpPr>
        <p:spPr bwMode="auto">
          <a:xfrm>
            <a:off x="6095999" y="5842000"/>
            <a:ext cx="5870575"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n-CA" altLang="en-US" sz="2000" b="1" dirty="0">
                <a:solidFill>
                  <a:srgbClr val="000000"/>
                </a:solidFill>
                <a:latin typeface="Arial" panose="020B0604020202020204" pitchFamily="34" charset="0"/>
                <a:ea typeface="SimSun" panose="02010600030101010101" pitchFamily="2" charset="-122"/>
                <a:sym typeface="Wingdings" panose="05000000000000000000" pitchFamily="2" charset="2"/>
              </a:rPr>
              <a:t>2</a:t>
            </a:r>
            <a:r>
              <a:rPr lang="en-CA" altLang="en-US" sz="2000" b="1" baseline="30000" dirty="0">
                <a:solidFill>
                  <a:srgbClr val="000000"/>
                </a:solidFill>
                <a:latin typeface="Arial" panose="020B0604020202020204" pitchFamily="34" charset="0"/>
                <a:ea typeface="SimSun" panose="02010600030101010101" pitchFamily="2" charset="-122"/>
                <a:sym typeface="Wingdings" panose="05000000000000000000" pitchFamily="2" charset="2"/>
              </a:rPr>
              <a:t>nd</a:t>
            </a:r>
            <a:r>
              <a:rPr lang="en-CA" altLang="en-US" sz="2000" b="1" dirty="0">
                <a:solidFill>
                  <a:srgbClr val="000000"/>
                </a:solidFill>
                <a:latin typeface="Arial" panose="020B0604020202020204" pitchFamily="34" charset="0"/>
                <a:ea typeface="SimSun" panose="02010600030101010101" pitchFamily="2" charset="-122"/>
                <a:sym typeface="Wingdings" panose="05000000000000000000" pitchFamily="2" charset="2"/>
              </a:rPr>
              <a:t>: HH selected from within selected clusters </a:t>
            </a:r>
            <a:r>
              <a:rPr lang="en-CA" altLang="en-US" sz="2000" b="1" dirty="0">
                <a:solidFill>
                  <a:srgbClr val="00B050"/>
                </a:solidFill>
                <a:latin typeface="Arial" panose="020B0604020202020204" pitchFamily="34" charset="0"/>
                <a:ea typeface="SimSun" panose="02010600030101010101" pitchFamily="2" charset="-122"/>
                <a:sym typeface="Wingdings" panose="05000000000000000000" pitchFamily="2" charset="2"/>
              </a:rPr>
              <a:t>(municipalities</a:t>
            </a:r>
            <a:r>
              <a:rPr lang="en-CA" altLang="en-US" sz="2000" b="1">
                <a:solidFill>
                  <a:srgbClr val="00B050"/>
                </a:solidFill>
                <a:latin typeface="Arial" panose="020B0604020202020204" pitchFamily="34" charset="0"/>
                <a:ea typeface="SimSun" panose="02010600030101010101" pitchFamily="2" charset="-122"/>
                <a:sym typeface="Wingdings" panose="05000000000000000000" pitchFamily="2" charset="2"/>
              </a:rPr>
              <a:t>) </a:t>
            </a:r>
            <a:r>
              <a:rPr lang="en-CA" altLang="en-US" sz="2000" b="1">
                <a:solidFill>
                  <a:srgbClr val="000000"/>
                </a:solidFill>
                <a:latin typeface="Arial" panose="020B0604020202020204" pitchFamily="34" charset="0"/>
                <a:ea typeface="SimSun" panose="02010600030101010101" pitchFamily="2" charset="-122"/>
                <a:sym typeface="Wingdings" panose="05000000000000000000" pitchFamily="2" charset="2"/>
              </a:rPr>
              <a:t>(</a:t>
            </a:r>
            <a:endParaRPr lang="en-CA" altLang="en-US" sz="2000" dirty="0">
              <a:latin typeface="Trebuchet MS" panose="020B0603020202020204" pitchFamily="34" charset="0"/>
              <a:ea typeface="SimSun" panose="02010600030101010101" pitchFamily="2" charset="-122"/>
            </a:endParaRPr>
          </a:p>
        </p:txBody>
      </p:sp>
      <p:cxnSp>
        <p:nvCxnSpPr>
          <p:cNvPr id="45" name="Straight Connector 44"/>
          <p:cNvCxnSpPr/>
          <p:nvPr/>
        </p:nvCxnSpPr>
        <p:spPr>
          <a:xfrm>
            <a:off x="6096000" y="1825626"/>
            <a:ext cx="0" cy="5375275"/>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690688" y="998538"/>
            <a:ext cx="9190038" cy="696912"/>
          </a:xfrm>
          <a:prstGeom prst="rect">
            <a:avLst/>
          </a:prstGeom>
          <a:solidFill>
            <a:srgbClr val="8E908F"/>
          </a:solidFill>
          <a:ln w="762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04" name="Rectangle 34"/>
          <p:cNvSpPr>
            <a:spLocks noChangeArrowheads="1"/>
          </p:cNvSpPr>
          <p:nvPr/>
        </p:nvSpPr>
        <p:spPr bwMode="auto">
          <a:xfrm>
            <a:off x="1524000" y="1082676"/>
            <a:ext cx="91757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Whole population from which the sample is drawn</a:t>
            </a:r>
            <a:endParaRPr lang="en-CA" altLang="en-US" sz="2600" dirty="0">
              <a:solidFill>
                <a:schemeClr val="bg1"/>
              </a:solidFill>
              <a:latin typeface="Trebuchet MS" panose="020B0603020202020204" pitchFamily="34" charset="0"/>
              <a:ea typeface="SimSun" panose="02010600030101010101" pitchFamily="2" charset="-122"/>
            </a:endParaRPr>
          </a:p>
        </p:txBody>
      </p:sp>
      <p:sp>
        <p:nvSpPr>
          <p:cNvPr id="46107" name="Rectangle 27"/>
          <p:cNvSpPr>
            <a:spLocks noChangeArrowheads="1"/>
          </p:cNvSpPr>
          <p:nvPr/>
        </p:nvSpPr>
        <p:spPr bwMode="auto">
          <a:xfrm>
            <a:off x="6210301" y="3817939"/>
            <a:ext cx="21574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solidFill>
                  <a:schemeClr val="bg1"/>
                </a:solidFill>
                <a:latin typeface="Arial" panose="020B0604020202020204" pitchFamily="34" charset="0"/>
                <a:ea typeface="SimSun" panose="02010600030101010101" pitchFamily="2" charset="-122"/>
              </a:rPr>
              <a:t>Simple</a:t>
            </a:r>
            <a:endParaRPr lang="en-CA" altLang="en-US" sz="2600" dirty="0">
              <a:solidFill>
                <a:schemeClr val="bg1"/>
              </a:solidFill>
              <a:latin typeface="Trebuchet MS" panose="020B0603020202020204" pitchFamily="34" charset="0"/>
              <a:ea typeface="SimSun" panose="02010600030101010101" pitchFamily="2" charset="-122"/>
            </a:endParaRPr>
          </a:p>
        </p:txBody>
      </p:sp>
      <p:sp>
        <p:nvSpPr>
          <p:cNvPr id="48" name="Rectangle 47"/>
          <p:cNvSpPr/>
          <p:nvPr/>
        </p:nvSpPr>
        <p:spPr>
          <a:xfrm>
            <a:off x="1695451" y="2049464"/>
            <a:ext cx="1763713" cy="1074737"/>
          </a:xfrm>
          <a:prstGeom prst="rect">
            <a:avLst/>
          </a:prstGeom>
          <a:solidFill>
            <a:schemeClr val="accent2">
              <a:lumMod val="20000"/>
              <a:lumOff val="80000"/>
            </a:schemeClr>
          </a:solidFill>
          <a:ln w="38100">
            <a:solidFill>
              <a:srgbClr val="ECC1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12" name="Rectangle 5"/>
          <p:cNvSpPr>
            <a:spLocks noChangeArrowheads="1"/>
          </p:cNvSpPr>
          <p:nvPr/>
        </p:nvSpPr>
        <p:spPr bwMode="auto">
          <a:xfrm>
            <a:off x="1662114" y="2093937"/>
            <a:ext cx="176371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dirty="0">
                <a:latin typeface="Arial" panose="020B0604020202020204" pitchFamily="34" charset="0"/>
                <a:ea typeface="SimSun" panose="02010600030101010101" pitchFamily="2" charset="-122"/>
              </a:rPr>
              <a:t>I. Simple random</a:t>
            </a:r>
          </a:p>
          <a:p>
            <a:pPr algn="ctr">
              <a:spcBef>
                <a:spcPct val="0"/>
              </a:spcBef>
              <a:buClrTx/>
              <a:buSzTx/>
              <a:buFontTx/>
              <a:buNone/>
            </a:pPr>
            <a:endParaRPr lang="en-CA" altLang="en-US" sz="2600" dirty="0">
              <a:latin typeface="Trebuchet MS" panose="020B0603020202020204" pitchFamily="34" charset="0"/>
              <a:ea typeface="SimSun" panose="02010600030101010101" pitchFamily="2" charset="-122"/>
            </a:endParaRPr>
          </a:p>
        </p:txBody>
      </p:sp>
      <p:sp>
        <p:nvSpPr>
          <p:cNvPr id="50" name="Rectangle 49"/>
          <p:cNvSpPr/>
          <p:nvPr/>
        </p:nvSpPr>
        <p:spPr>
          <a:xfrm>
            <a:off x="8612141" y="3750470"/>
            <a:ext cx="2621656" cy="873125"/>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cxnSp>
        <p:nvCxnSpPr>
          <p:cNvPr id="51" name="Straight Arrow Connector 50"/>
          <p:cNvCxnSpPr/>
          <p:nvPr/>
        </p:nvCxnSpPr>
        <p:spPr>
          <a:xfrm>
            <a:off x="2588739" y="3158331"/>
            <a:ext cx="11112" cy="576263"/>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11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37004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7"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3695700"/>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Arrow Connector 57"/>
          <p:cNvCxnSpPr/>
          <p:nvPr/>
        </p:nvCxnSpPr>
        <p:spPr>
          <a:xfrm flipH="1">
            <a:off x="7059613" y="3201989"/>
            <a:ext cx="468312" cy="528637"/>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121" name="Rectangle 27"/>
          <p:cNvSpPr>
            <a:spLocks noChangeArrowheads="1"/>
          </p:cNvSpPr>
          <p:nvPr/>
        </p:nvSpPr>
        <p:spPr bwMode="auto">
          <a:xfrm>
            <a:off x="8539115" y="3788995"/>
            <a:ext cx="26946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err="1">
                <a:latin typeface="Arial" panose="020B0604020202020204" pitchFamily="34" charset="0"/>
                <a:ea typeface="SimSun" panose="02010600030101010101" pitchFamily="2" charset="-122"/>
              </a:rPr>
              <a:t>IIIb</a:t>
            </a:r>
            <a:r>
              <a:rPr lang="en-CA" altLang="en-US" sz="2400" b="1" dirty="0">
                <a:latin typeface="Arial" panose="020B0604020202020204" pitchFamily="34" charset="0"/>
                <a:ea typeface="SimSun" panose="02010600030101010101" pitchFamily="2" charset="-122"/>
              </a:rPr>
              <a:t>. Systematic</a:t>
            </a:r>
          </a:p>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random</a:t>
            </a:r>
            <a:endParaRPr lang="en-CA" altLang="en-US" sz="2400" dirty="0">
              <a:latin typeface="Trebuchet MS" panose="020B0603020202020204" pitchFamily="34" charset="0"/>
              <a:ea typeface="SimSun" panose="02010600030101010101" pitchFamily="2" charset="-122"/>
            </a:endParaRPr>
          </a:p>
        </p:txBody>
      </p:sp>
      <p:pic>
        <p:nvPicPr>
          <p:cNvPr id="46122"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50847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23"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7013" y="5110163"/>
            <a:ext cx="50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p:cNvSpPr/>
          <p:nvPr/>
        </p:nvSpPr>
        <p:spPr>
          <a:xfrm>
            <a:off x="6759576" y="2055814"/>
            <a:ext cx="1763713" cy="1074737"/>
          </a:xfrm>
          <a:prstGeom prst="rect">
            <a:avLst/>
          </a:prstGeom>
          <a:solidFill>
            <a:schemeClr val="accent4">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25" name="Rectangle 33"/>
          <p:cNvSpPr>
            <a:spLocks noChangeArrowheads="1"/>
          </p:cNvSpPr>
          <p:nvPr/>
        </p:nvSpPr>
        <p:spPr bwMode="auto">
          <a:xfrm>
            <a:off x="6613528" y="2357439"/>
            <a:ext cx="1909762"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600" b="1">
                <a:latin typeface="Arial" panose="020B0604020202020204" pitchFamily="34" charset="0"/>
                <a:ea typeface="SimSun" panose="02010600030101010101" pitchFamily="2" charset="-122"/>
              </a:rPr>
              <a:t>III. </a:t>
            </a:r>
            <a:r>
              <a:rPr lang="en-CA" altLang="en-US" sz="2600" b="1" dirty="0">
                <a:latin typeface="Arial" panose="020B0604020202020204" pitchFamily="34" charset="0"/>
                <a:ea typeface="SimSun" panose="02010600030101010101" pitchFamily="2" charset="-122"/>
              </a:rPr>
              <a:t>Cluster</a:t>
            </a:r>
            <a:endParaRPr lang="en-CA" altLang="en-US" sz="2600" dirty="0">
              <a:latin typeface="Trebuchet MS" panose="020B0603020202020204" pitchFamily="34" charset="0"/>
              <a:ea typeface="SimSun" panose="02010600030101010101" pitchFamily="2" charset="-122"/>
            </a:endParaRPr>
          </a:p>
        </p:txBody>
      </p:sp>
      <p:sp>
        <p:nvSpPr>
          <p:cNvPr id="46127" name="Rectangle 36"/>
          <p:cNvSpPr>
            <a:spLocks noChangeArrowheads="1"/>
          </p:cNvSpPr>
          <p:nvPr/>
        </p:nvSpPr>
        <p:spPr bwMode="auto">
          <a:xfrm>
            <a:off x="8805530" y="1820929"/>
            <a:ext cx="33864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n-CA" altLang="en-US" sz="2400" b="1" dirty="0">
                <a:solidFill>
                  <a:srgbClr val="0033CC"/>
                </a:solidFill>
                <a:latin typeface="+mn-lt"/>
                <a:ea typeface="SimSun" panose="02010600030101010101" pitchFamily="2" charset="-122"/>
                <a:sym typeface="Wingdings" panose="05000000000000000000" pitchFamily="2" charset="2"/>
              </a:rPr>
              <a:t>1</a:t>
            </a:r>
            <a:r>
              <a:rPr lang="en-CA" altLang="en-US" sz="2400" b="1" baseline="30000" dirty="0">
                <a:solidFill>
                  <a:srgbClr val="0033CC"/>
                </a:solidFill>
                <a:latin typeface="+mn-lt"/>
                <a:ea typeface="SimSun" panose="02010600030101010101" pitchFamily="2" charset="-122"/>
                <a:sym typeface="Wingdings" panose="05000000000000000000" pitchFamily="2" charset="2"/>
              </a:rPr>
              <a:t>st</a:t>
            </a:r>
            <a:r>
              <a:rPr lang="en-CA" altLang="en-US" sz="2400" b="1" dirty="0">
                <a:solidFill>
                  <a:srgbClr val="0033CC"/>
                </a:solidFill>
                <a:latin typeface="+mn-lt"/>
                <a:ea typeface="SimSun" panose="02010600030101010101" pitchFamily="2" charset="-122"/>
                <a:sym typeface="Wingdings" panose="05000000000000000000" pitchFamily="2" charset="2"/>
              </a:rPr>
              <a:t>: Clusters selected from whole population</a:t>
            </a:r>
            <a:r>
              <a:rPr lang="en-CA" altLang="en-US" sz="1800" b="1" dirty="0">
                <a:solidFill>
                  <a:srgbClr val="0070C0"/>
                </a:solidFill>
                <a:latin typeface="Arial" panose="020B0604020202020204" pitchFamily="34" charset="0"/>
                <a:ea typeface="SimSun" panose="02010600030101010101" pitchFamily="2" charset="-122"/>
                <a:sym typeface="Wingdings" panose="05000000000000000000" pitchFamily="2" charset="2"/>
              </a:rPr>
              <a:t>.</a:t>
            </a:r>
          </a:p>
          <a:p>
            <a:pPr>
              <a:spcBef>
                <a:spcPct val="0"/>
              </a:spcBef>
              <a:buClrTx/>
              <a:buSzTx/>
              <a:buFontTx/>
              <a:buNone/>
            </a:pPr>
            <a:endParaRPr lang="en-CA" altLang="en-US" sz="1600" dirty="0">
              <a:solidFill>
                <a:srgbClr val="EF8300"/>
              </a:solidFill>
              <a:latin typeface="Trebuchet MS" panose="020B0603020202020204" pitchFamily="34" charset="0"/>
              <a:ea typeface="SimSun" panose="02010600030101010101" pitchFamily="2" charset="-122"/>
            </a:endParaRPr>
          </a:p>
        </p:txBody>
      </p:sp>
      <p:sp>
        <p:nvSpPr>
          <p:cNvPr id="46128" name="Rectangle 37"/>
          <p:cNvSpPr>
            <a:spLocks noChangeArrowheads="1"/>
          </p:cNvSpPr>
          <p:nvPr/>
        </p:nvSpPr>
        <p:spPr bwMode="auto">
          <a:xfrm>
            <a:off x="6210301" y="5687221"/>
            <a:ext cx="586581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0"/>
              </a:spcBef>
              <a:buClrTx/>
              <a:buSzTx/>
              <a:buFontTx/>
              <a:buNone/>
            </a:pPr>
            <a:r>
              <a:rPr lang="en-CA" altLang="en-US" sz="2400" b="1" dirty="0">
                <a:solidFill>
                  <a:srgbClr val="0033CC"/>
                </a:solidFill>
                <a:latin typeface="+mn-lt"/>
                <a:ea typeface="SimSun" panose="02010600030101010101" pitchFamily="2" charset="-122"/>
                <a:sym typeface="Wingdings" panose="05000000000000000000" pitchFamily="2" charset="2"/>
              </a:rPr>
              <a:t>2</a:t>
            </a:r>
            <a:r>
              <a:rPr lang="en-CA" altLang="en-US" sz="2400" b="1" baseline="30000" dirty="0">
                <a:solidFill>
                  <a:srgbClr val="0033CC"/>
                </a:solidFill>
                <a:latin typeface="+mn-lt"/>
                <a:ea typeface="SimSun" panose="02010600030101010101" pitchFamily="2" charset="-122"/>
                <a:sym typeface="Wingdings" panose="05000000000000000000" pitchFamily="2" charset="2"/>
              </a:rPr>
              <a:t>nd</a:t>
            </a:r>
            <a:r>
              <a:rPr lang="en-CA" altLang="en-US" sz="2400" b="1" dirty="0">
                <a:solidFill>
                  <a:srgbClr val="0033CC"/>
                </a:solidFill>
                <a:latin typeface="+mn-lt"/>
                <a:ea typeface="SimSun" panose="02010600030101010101" pitchFamily="2" charset="-122"/>
                <a:sym typeface="Wingdings" panose="05000000000000000000" pitchFamily="2" charset="2"/>
              </a:rPr>
              <a:t>: HH selected from within selected clusters (municipalities) (</a:t>
            </a:r>
            <a:r>
              <a:rPr lang="en-CA" altLang="en-US" sz="2400" b="1" dirty="0">
                <a:solidFill>
                  <a:srgbClr val="000000"/>
                </a:solidFill>
                <a:latin typeface="+mn-lt"/>
                <a:ea typeface="SimSun" panose="02010600030101010101" pitchFamily="2" charset="-122"/>
                <a:sym typeface="Wingdings" panose="05000000000000000000" pitchFamily="2" charset="2"/>
              </a:rPr>
              <a:t>using simple or systematic sampling). </a:t>
            </a:r>
            <a:endParaRPr lang="en-CA" altLang="en-US" sz="2400" dirty="0">
              <a:latin typeface="+mn-lt"/>
              <a:ea typeface="SimSun" panose="02010600030101010101" pitchFamily="2" charset="-122"/>
            </a:endParaRPr>
          </a:p>
        </p:txBody>
      </p:sp>
      <p:cxnSp>
        <p:nvCxnSpPr>
          <p:cNvPr id="68" name="Straight Connector 67"/>
          <p:cNvCxnSpPr/>
          <p:nvPr/>
        </p:nvCxnSpPr>
        <p:spPr>
          <a:xfrm>
            <a:off x="6100763" y="1819276"/>
            <a:ext cx="0" cy="537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065169" y="4632802"/>
            <a:ext cx="11112" cy="57626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9374981" y="4626770"/>
            <a:ext cx="1588" cy="57626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172200" y="3752851"/>
            <a:ext cx="1938338" cy="836613"/>
          </a:xfrm>
          <a:prstGeom prst="rect">
            <a:avLst/>
          </a:prstGeom>
          <a:solidFill>
            <a:schemeClr val="accent2">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000">
                <a:solidFill>
                  <a:schemeClr val="tx1"/>
                </a:solidFill>
                <a:latin typeface="Trebuchet MS" panose="020B0603020202020204" pitchFamily="34" charset="0"/>
                <a:ea typeface="MS PGothic" panose="020B0600070205080204" pitchFamily="34" charset="-128"/>
              </a:defRPr>
            </a:lvl1pPr>
            <a:lvl2pPr marL="37931725" indent="-37474525">
              <a:defRPr sz="1000">
                <a:solidFill>
                  <a:schemeClr val="tx1"/>
                </a:solidFill>
                <a:latin typeface="Trebuchet MS" panose="020B0603020202020204" pitchFamily="34" charset="0"/>
                <a:ea typeface="MS PGothic" panose="020B0600070205080204" pitchFamily="34" charset="-128"/>
              </a:defRPr>
            </a:lvl2pPr>
            <a:lvl3pPr>
              <a:defRPr sz="1000">
                <a:solidFill>
                  <a:schemeClr val="tx1"/>
                </a:solidFill>
                <a:latin typeface="Trebuchet MS" panose="020B0603020202020204" pitchFamily="34" charset="0"/>
                <a:ea typeface="MS PGothic" panose="020B0600070205080204" pitchFamily="34" charset="-128"/>
              </a:defRPr>
            </a:lvl3pPr>
            <a:lvl4pPr>
              <a:defRPr sz="1000">
                <a:solidFill>
                  <a:schemeClr val="tx1"/>
                </a:solidFill>
                <a:latin typeface="Trebuchet MS" panose="020B0603020202020204" pitchFamily="34" charset="0"/>
                <a:ea typeface="MS PGothic" panose="020B0600070205080204" pitchFamily="34" charset="-128"/>
              </a:defRPr>
            </a:lvl4pPr>
            <a:lvl5pPr>
              <a:defRPr sz="1000">
                <a:solidFill>
                  <a:schemeClr val="tx1"/>
                </a:solidFill>
                <a:latin typeface="Trebuchet MS" panose="020B0603020202020204" pitchFamily="34" charset="0"/>
                <a:ea typeface="MS PGothic" panose="020B0600070205080204" pitchFamily="34" charset="-128"/>
              </a:defRPr>
            </a:lvl5pPr>
            <a:lvl6pPr marL="4572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6pPr>
            <a:lvl7pPr marL="9144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7pPr>
            <a:lvl8pPr marL="13716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8pPr>
            <a:lvl9pPr marL="1828800" eaLnBrk="0" fontAlgn="base" hangingPunct="0">
              <a:spcBef>
                <a:spcPct val="0"/>
              </a:spcBef>
              <a:spcAft>
                <a:spcPct val="0"/>
              </a:spcAft>
              <a:defRPr sz="1000">
                <a:solidFill>
                  <a:schemeClr val="tx1"/>
                </a:solidFill>
                <a:latin typeface="Trebuchet MS" panose="020B0603020202020204" pitchFamily="34" charset="0"/>
                <a:ea typeface="MS PGothic" panose="020B0600070205080204" pitchFamily="34" charset="-128"/>
              </a:defRPr>
            </a:lvl9pPr>
          </a:lstStyle>
          <a:p>
            <a:pPr algn="ctr">
              <a:defRPr/>
            </a:pPr>
            <a:endParaRPr lang="en-CA" altLang="en-US">
              <a:solidFill>
                <a:srgbClr val="FFFFFF"/>
              </a:solidFill>
              <a:latin typeface="Tw Cen MT" panose="020B0602020104020603" pitchFamily="34" charset="0"/>
            </a:endParaRPr>
          </a:p>
        </p:txBody>
      </p:sp>
      <p:sp>
        <p:nvSpPr>
          <p:cNvPr id="46135" name="Rectangle 27"/>
          <p:cNvSpPr>
            <a:spLocks noChangeArrowheads="1"/>
          </p:cNvSpPr>
          <p:nvPr/>
        </p:nvSpPr>
        <p:spPr bwMode="auto">
          <a:xfrm>
            <a:off x="6073308" y="3781119"/>
            <a:ext cx="2157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lgn="ctr">
              <a:spcBef>
                <a:spcPct val="0"/>
              </a:spcBef>
              <a:buClrTx/>
              <a:buSzTx/>
              <a:buFontTx/>
              <a:buNone/>
            </a:pPr>
            <a:r>
              <a:rPr lang="en-CA" altLang="en-US" sz="2400" b="1" dirty="0" err="1">
                <a:latin typeface="Arial" panose="020B0604020202020204" pitchFamily="34" charset="0"/>
                <a:ea typeface="SimSun" panose="02010600030101010101" pitchFamily="2" charset="-122"/>
              </a:rPr>
              <a:t>IIIa</a:t>
            </a:r>
            <a:r>
              <a:rPr lang="en-CA" altLang="en-US" sz="2400" b="1" dirty="0">
                <a:latin typeface="Arial" panose="020B0604020202020204" pitchFamily="34" charset="0"/>
                <a:ea typeface="SimSun" panose="02010600030101010101" pitchFamily="2" charset="-122"/>
              </a:rPr>
              <a:t>. Simple</a:t>
            </a:r>
          </a:p>
          <a:p>
            <a:pPr algn="ctr">
              <a:spcBef>
                <a:spcPct val="0"/>
              </a:spcBef>
              <a:buClrTx/>
              <a:buSzTx/>
              <a:buFontTx/>
              <a:buNone/>
            </a:pPr>
            <a:r>
              <a:rPr lang="en-CA" altLang="en-US" sz="2400" b="1" dirty="0">
                <a:latin typeface="Arial" panose="020B0604020202020204" pitchFamily="34" charset="0"/>
                <a:ea typeface="SimSun" panose="02010600030101010101" pitchFamily="2" charset="-122"/>
              </a:rPr>
              <a:t>random</a:t>
            </a:r>
            <a:endParaRPr lang="en-CA" altLang="en-US" sz="2400" dirty="0">
              <a:latin typeface="Trebuchet MS" panose="020B0603020202020204" pitchFamily="34" charset="0"/>
              <a:ea typeface="SimSun" panose="02010600030101010101" pitchFamily="2" charset="-122"/>
            </a:endParaRPr>
          </a:p>
        </p:txBody>
      </p:sp>
      <p:cxnSp>
        <p:nvCxnSpPr>
          <p:cNvPr id="57" name="Straight Arrow Connector 56"/>
          <p:cNvCxnSpPr/>
          <p:nvPr/>
        </p:nvCxnSpPr>
        <p:spPr>
          <a:xfrm>
            <a:off x="4568269" y="3135314"/>
            <a:ext cx="11112" cy="576263"/>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0" y="32658"/>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09609"/>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754370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6"/>
          <p:cNvSpPr>
            <a:spLocks noGrp="1"/>
          </p:cNvSpPr>
          <p:nvPr>
            <p:ph idx="1"/>
          </p:nvPr>
        </p:nvSpPr>
        <p:spPr>
          <a:xfrm>
            <a:off x="1741715" y="1710489"/>
            <a:ext cx="9720943" cy="4571404"/>
          </a:xfrm>
        </p:spPr>
        <p:txBody>
          <a:bodyPr>
            <a:normAutofit lnSpcReduction="10000"/>
          </a:bodyPr>
          <a:lstStyle/>
          <a:p>
            <a:pPr marL="0" indent="0">
              <a:spcBef>
                <a:spcPct val="0"/>
              </a:spcBef>
              <a:spcAft>
                <a:spcPts val="1800"/>
              </a:spcAft>
              <a:buNone/>
              <a:tabLst>
                <a:tab pos="-457200" algn="l"/>
              </a:tabLst>
            </a:pPr>
            <a:r>
              <a:rPr lang="en-CA" altLang="en-US" dirty="0">
                <a:cs typeface="Times New Roman" panose="02020603050405020304" pitchFamily="18" charset="0"/>
              </a:rPr>
              <a:t>A village is composed of 3400 HH numbered sequentially from 1 to 3400. You need a sample of 250 HH.</a:t>
            </a:r>
          </a:p>
          <a:p>
            <a:pPr marL="0" indent="0">
              <a:spcBef>
                <a:spcPct val="0"/>
              </a:spcBef>
              <a:buNone/>
              <a:tabLst>
                <a:tab pos="-457200" algn="l"/>
              </a:tabLst>
            </a:pPr>
            <a:r>
              <a:rPr lang="en-CA" altLang="en-US" sz="6600" b="1" dirty="0">
                <a:solidFill>
                  <a:srgbClr val="FF0000"/>
                </a:solidFill>
                <a:cs typeface="Times New Roman" panose="02020603050405020304" pitchFamily="18" charset="0"/>
              </a:rPr>
              <a:t>??</a:t>
            </a:r>
            <a:r>
              <a:rPr lang="en-CA" altLang="en-US" dirty="0">
                <a:cs typeface="Times New Roman" panose="02020603050405020304" pitchFamily="18" charset="0"/>
              </a:rPr>
              <a:t>    What will be your sampling interval?	</a:t>
            </a: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buNone/>
              <a:tabLst>
                <a:tab pos="-457200" algn="l"/>
              </a:tabLst>
            </a:pPr>
            <a:r>
              <a:rPr lang="en-CA" altLang="en-US" dirty="0">
                <a:cs typeface="Times New Roman" panose="02020603050405020304" pitchFamily="18" charset="0"/>
              </a:rPr>
              <a:t>The sampling interval (SI) = </a:t>
            </a:r>
            <a:r>
              <a:rPr lang="en-CA" altLang="en-US" u="sng" dirty="0">
                <a:cs typeface="Times New Roman" panose="02020603050405020304" pitchFamily="18" charset="0"/>
              </a:rPr>
              <a:t>3400</a:t>
            </a:r>
            <a:r>
              <a:rPr lang="en-CA" altLang="en-US" dirty="0">
                <a:cs typeface="Times New Roman" panose="02020603050405020304" pitchFamily="18" charset="0"/>
              </a:rPr>
              <a:t> = </a:t>
            </a:r>
            <a:r>
              <a:rPr lang="en-CA" altLang="en-US" b="1" dirty="0">
                <a:cs typeface="Times New Roman" panose="02020603050405020304" pitchFamily="18" charset="0"/>
              </a:rPr>
              <a:t>13.6</a:t>
            </a:r>
          </a:p>
          <a:p>
            <a:pPr marL="0" indent="0">
              <a:spcBef>
                <a:spcPct val="0"/>
              </a:spcBef>
              <a:buNone/>
              <a:tabLst>
                <a:tab pos="-457200" algn="l"/>
              </a:tabLst>
            </a:pPr>
            <a:r>
              <a:rPr lang="en-CA" altLang="en-US" dirty="0">
                <a:cs typeface="Times New Roman" panose="02020603050405020304" pitchFamily="18" charset="0"/>
              </a:rPr>
              <a:t>					     250</a:t>
            </a:r>
          </a:p>
          <a:p>
            <a:pPr marL="0" indent="0">
              <a:spcBef>
                <a:spcPct val="0"/>
              </a:spcBef>
              <a:buNone/>
              <a:tabLst>
                <a:tab pos="-457200" algn="l"/>
              </a:tabLst>
            </a:pPr>
            <a:endParaRPr lang="en-CA" altLang="en-US" dirty="0">
              <a:cs typeface="Times New Roman" panose="02020603050405020304" pitchFamily="18" charset="0"/>
            </a:endParaRPr>
          </a:p>
          <a:p>
            <a:pPr marL="0" indent="0">
              <a:spcBef>
                <a:spcPct val="0"/>
              </a:spcBef>
              <a:spcAft>
                <a:spcPts val="1800"/>
              </a:spcAft>
              <a:buNone/>
              <a:tabLst>
                <a:tab pos="-457200" algn="l"/>
              </a:tabLst>
            </a:pPr>
            <a:r>
              <a:rPr lang="en-CA" altLang="en-US" dirty="0">
                <a:cs typeface="Times New Roman" panose="02020603050405020304" pitchFamily="18" charset="0"/>
              </a:rPr>
              <a:t>You ask someone to randomly choose a number between one and 13 and (s)he chooses </a:t>
            </a:r>
            <a:r>
              <a:rPr lang="en-CA" altLang="en-US" b="1" dirty="0">
                <a:cs typeface="Times New Roman" panose="02020603050405020304" pitchFamily="18" charset="0"/>
              </a:rPr>
              <a:t>11</a:t>
            </a:r>
            <a:r>
              <a:rPr lang="en-CA" altLang="en-US" dirty="0">
                <a:cs typeface="Times New Roman" panose="02020603050405020304" pitchFamily="18" charset="0"/>
              </a:rPr>
              <a:t>. This number is the equivalent of the 1</a:t>
            </a:r>
            <a:r>
              <a:rPr lang="en-CA" altLang="en-US" baseline="30000" dirty="0">
                <a:cs typeface="Times New Roman" panose="02020603050405020304" pitchFamily="18" charset="0"/>
              </a:rPr>
              <a:t>st</a:t>
            </a:r>
            <a:r>
              <a:rPr lang="en-CA" altLang="en-US" dirty="0">
                <a:cs typeface="Times New Roman" panose="02020603050405020304" pitchFamily="18" charset="0"/>
              </a:rPr>
              <a:t> household of the survey</a:t>
            </a:r>
            <a:r>
              <a:rPr lang="en-CA" altLang="en-US" sz="2600" dirty="0">
                <a:cs typeface="Times New Roman" panose="02020603050405020304" pitchFamily="18" charset="0"/>
              </a:rPr>
              <a:t>.  </a:t>
            </a:r>
          </a:p>
        </p:txBody>
      </p:sp>
      <p:sp>
        <p:nvSpPr>
          <p:cNvPr id="33796" name="Title 1"/>
          <p:cNvSpPr txBox="1">
            <a:spLocks/>
          </p:cNvSpPr>
          <p:nvPr/>
        </p:nvSpPr>
        <p:spPr bwMode="auto">
          <a:xfrm>
            <a:off x="2965258" y="192975"/>
            <a:ext cx="8715375" cy="80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4763">
              <a:spcBef>
                <a:spcPts val="700"/>
              </a:spcBef>
              <a:buClr>
                <a:srgbClr val="1E1E1E"/>
              </a:buClr>
              <a:buSzPct val="60000"/>
              <a:buFont typeface="Wingdings" panose="05000000000000000000" pitchFamily="2" charset="2"/>
              <a:buChar char=""/>
              <a:defRPr sz="2900">
                <a:solidFill>
                  <a:schemeClr val="tx1"/>
                </a:solidFill>
                <a:latin typeface="Segoe UI" panose="020B0502040204020203" pitchFamily="34" charset="0"/>
                <a:ea typeface="MS PGothic" panose="020B0600070205080204" pitchFamily="34" charset="-128"/>
              </a:defRPr>
            </a:lvl1pPr>
            <a:lvl2pPr marL="37931725" indent="-37474525">
              <a:spcBef>
                <a:spcPts val="550"/>
              </a:spcBef>
              <a:buClr>
                <a:srgbClr val="1E1E1E"/>
              </a:buClr>
              <a:buSzPct val="70000"/>
              <a:buFont typeface="Wingdings 2" panose="05020102010507070707" pitchFamily="18" charset="2"/>
              <a:buChar char=""/>
              <a:defRPr sz="2600">
                <a:solidFill>
                  <a:schemeClr val="tx1"/>
                </a:solidFill>
                <a:latin typeface="Segoe UI" panose="020B0502040204020203" pitchFamily="34" charset="0"/>
                <a:ea typeface="MS PGothic" panose="020B0600070205080204" pitchFamily="34" charset="-128"/>
              </a:defRPr>
            </a:lvl2pPr>
            <a:lvl3pPr marL="1143000" indent="-228600">
              <a:spcBef>
                <a:spcPts val="500"/>
              </a:spcBef>
              <a:buClr>
                <a:srgbClr val="1E1E1E"/>
              </a:buClr>
              <a:buSzPct val="75000"/>
              <a:buFont typeface="Wingdings" panose="05000000000000000000" pitchFamily="2" charset="2"/>
              <a:buChar char=""/>
              <a:defRPr sz="2300">
                <a:solidFill>
                  <a:schemeClr val="tx1"/>
                </a:solidFill>
                <a:latin typeface="Segoe UI" panose="020B0502040204020203" pitchFamily="34" charset="0"/>
                <a:ea typeface="MS PGothic" panose="020B0600070205080204" pitchFamily="34" charset="-128"/>
              </a:defRPr>
            </a:lvl3pPr>
            <a:lvl4pPr marL="1600200" indent="-228600">
              <a:spcBef>
                <a:spcPts val="400"/>
              </a:spcBef>
              <a:buClr>
                <a:srgbClr val="1E1E1E"/>
              </a:buClr>
              <a:buSzPct val="7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4pPr>
            <a:lvl5pPr marL="2057400" indent="-228600">
              <a:spcBef>
                <a:spcPts val="400"/>
              </a:spcBef>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ts val="400"/>
              </a:spcBef>
              <a:spcAft>
                <a:spcPct val="0"/>
              </a:spcAft>
              <a:buClr>
                <a:srgbClr val="1E1E1E"/>
              </a:buClr>
              <a:buSzPct val="65000"/>
              <a:buFont typeface="Wingdings" panose="05000000000000000000" pitchFamily="2" charset="2"/>
              <a:buChar char=""/>
              <a:defRPr sz="2000">
                <a:solidFill>
                  <a:schemeClr val="tx1"/>
                </a:solidFill>
                <a:latin typeface="Segoe UI" panose="020B0502040204020203" pitchFamily="34" charset="0"/>
                <a:ea typeface="MS PGothic" panose="020B0600070205080204" pitchFamily="34" charset="-128"/>
              </a:defRPr>
            </a:lvl9pPr>
          </a:lstStyle>
          <a:p>
            <a:pPr>
              <a:spcBef>
                <a:spcPct val="20000"/>
              </a:spcBef>
              <a:buClrTx/>
              <a:buSzTx/>
              <a:buFontTx/>
              <a:buNone/>
            </a:pPr>
            <a:r>
              <a:rPr lang="en-GB" altLang="en-US" sz="4400" u="sng" dirty="0">
                <a:latin typeface="+mn-lt"/>
                <a:ea typeface="Segoe UI" panose="020B0502040204020203" pitchFamily="34" charset="0"/>
                <a:cs typeface="Arial" panose="020B0604020202020204" pitchFamily="34" charset="0"/>
              </a:rPr>
              <a:t>Systematic Random Sampling</a:t>
            </a:r>
            <a:endParaRPr lang="en-US" altLang="en-US" sz="4400" u="sng" dirty="0">
              <a:latin typeface="+mn-lt"/>
              <a:ea typeface="Segoe UI" panose="020B0502040204020203" pitchFamily="34" charset="0"/>
              <a:cs typeface="Arial" panose="020B0604020202020204" pitchFamily="34" charset="0"/>
            </a:endParaRPr>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a:off x="0" y="5220881"/>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42127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03448" y="2751853"/>
            <a:ext cx="3811772" cy="2254103"/>
          </a:xfrm>
          <a:prstGeom prst="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N</a:t>
            </a:r>
            <a:r>
              <a:rPr lang="en-GB" sz="4400" dirty="0">
                <a:solidFill>
                  <a:schemeClr val="tx1"/>
                </a:solidFill>
              </a:rPr>
              <a:t> = </a:t>
            </a:r>
            <a:r>
              <a:rPr lang="en-GB" sz="4400" b="1" dirty="0">
                <a:solidFill>
                  <a:schemeClr val="tx1"/>
                </a:solidFill>
              </a:rPr>
              <a:t>Z</a:t>
            </a:r>
            <a:r>
              <a:rPr lang="fr-CH" sz="4400" b="1" dirty="0">
                <a:solidFill>
                  <a:schemeClr val="tx1"/>
                </a:solidFill>
              </a:rPr>
              <a:t>²</a:t>
            </a:r>
            <a:r>
              <a:rPr lang="en-GB" sz="4400" b="1" dirty="0">
                <a:solidFill>
                  <a:schemeClr val="tx1"/>
                </a:solidFill>
              </a:rPr>
              <a:t> </a:t>
            </a:r>
            <a:r>
              <a:rPr lang="en-GB" sz="2000" b="1" dirty="0">
                <a:solidFill>
                  <a:schemeClr val="tx1"/>
                </a:solidFill>
              </a:rPr>
              <a:t>x    </a:t>
            </a:r>
            <a:r>
              <a:rPr lang="en-GB" sz="2800" dirty="0">
                <a:solidFill>
                  <a:schemeClr val="tx1"/>
                </a:solidFill>
              </a:rPr>
              <a:t>---------</a:t>
            </a:r>
          </a:p>
          <a:p>
            <a:pPr algn="ctr"/>
            <a:r>
              <a:rPr lang="en-GB" sz="3200" b="1" dirty="0">
                <a:solidFill>
                  <a:schemeClr val="tx1"/>
                </a:solidFill>
              </a:rPr>
              <a:t>                    D</a:t>
            </a:r>
            <a:r>
              <a:rPr lang="fr-CH" sz="3200" b="1" dirty="0">
                <a:solidFill>
                  <a:schemeClr val="tx1"/>
                </a:solidFill>
              </a:rPr>
              <a:t>²</a:t>
            </a:r>
            <a:r>
              <a:rPr lang="en-GB" sz="3200" b="1" dirty="0">
                <a:solidFill>
                  <a:schemeClr val="tx1"/>
                </a:solidFill>
              </a:rPr>
              <a:t>              </a:t>
            </a:r>
            <a:endParaRPr lang="en-GB" sz="6000" dirty="0">
              <a:solidFill>
                <a:schemeClr val="tx1"/>
              </a:solidFill>
            </a:endParaRPr>
          </a:p>
        </p:txBody>
      </p:sp>
      <p:sp>
        <p:nvSpPr>
          <p:cNvPr id="10" name="TextBox 9"/>
          <p:cNvSpPr txBox="1"/>
          <p:nvPr/>
        </p:nvSpPr>
        <p:spPr>
          <a:xfrm>
            <a:off x="7070246" y="3097633"/>
            <a:ext cx="684803" cy="584775"/>
          </a:xfrm>
          <a:prstGeom prst="rect">
            <a:avLst/>
          </a:prstGeom>
          <a:noFill/>
        </p:spPr>
        <p:txBody>
          <a:bodyPr wrap="none" rtlCol="0">
            <a:spAutoFit/>
          </a:bodyPr>
          <a:lstStyle/>
          <a:p>
            <a:r>
              <a:rPr lang="en-GB" sz="3200" b="1" dirty="0"/>
              <a:t>PQ</a:t>
            </a:r>
          </a:p>
        </p:txBody>
      </p:sp>
      <p:sp>
        <p:nvSpPr>
          <p:cNvPr id="11" name="TextBox 10"/>
          <p:cNvSpPr txBox="1"/>
          <p:nvPr/>
        </p:nvSpPr>
        <p:spPr>
          <a:xfrm>
            <a:off x="691117" y="195038"/>
            <a:ext cx="11069825" cy="707886"/>
          </a:xfrm>
          <a:prstGeom prst="rect">
            <a:avLst/>
          </a:prstGeom>
          <a:noFill/>
        </p:spPr>
        <p:txBody>
          <a:bodyPr wrap="none" rtlCol="0">
            <a:spAutoFit/>
          </a:bodyPr>
          <a:lstStyle/>
          <a:p>
            <a:r>
              <a:rPr lang="en-GB" sz="4000" u="sng" dirty="0"/>
              <a:t>Sample size calculation for Simple Random Sampling</a:t>
            </a:r>
          </a:p>
        </p:txBody>
      </p:sp>
      <p:sp>
        <p:nvSpPr>
          <p:cNvPr id="12" name="TextBox 11"/>
          <p:cNvSpPr txBox="1"/>
          <p:nvPr/>
        </p:nvSpPr>
        <p:spPr>
          <a:xfrm>
            <a:off x="691117" y="5211940"/>
            <a:ext cx="6540777" cy="523220"/>
          </a:xfrm>
          <a:prstGeom prst="rect">
            <a:avLst/>
          </a:prstGeom>
          <a:noFill/>
        </p:spPr>
        <p:txBody>
          <a:bodyPr wrap="square" rtlCol="0">
            <a:spAutoFit/>
          </a:bodyPr>
          <a:lstStyle/>
          <a:p>
            <a:r>
              <a:rPr lang="en-GB" sz="2800" dirty="0"/>
              <a:t>         Z = 1.96 for a 95% level of confidence </a:t>
            </a:r>
          </a:p>
        </p:txBody>
      </p:sp>
      <p:sp>
        <p:nvSpPr>
          <p:cNvPr id="14" name="TextBox 13"/>
          <p:cNvSpPr txBox="1"/>
          <p:nvPr/>
        </p:nvSpPr>
        <p:spPr>
          <a:xfrm>
            <a:off x="1121735" y="3470401"/>
            <a:ext cx="2821542" cy="523220"/>
          </a:xfrm>
          <a:prstGeom prst="rect">
            <a:avLst/>
          </a:prstGeom>
          <a:noFill/>
        </p:spPr>
        <p:txBody>
          <a:bodyPr wrap="none" rtlCol="0">
            <a:spAutoFit/>
          </a:bodyPr>
          <a:lstStyle/>
          <a:p>
            <a:r>
              <a:rPr lang="en-GB" sz="2800" dirty="0"/>
              <a:t>Size of the sample</a:t>
            </a:r>
          </a:p>
        </p:txBody>
      </p:sp>
      <p:cxnSp>
        <p:nvCxnSpPr>
          <p:cNvPr id="16" name="Straight Arrow Connector 15"/>
          <p:cNvCxnSpPr>
            <a:endCxn id="14" idx="3"/>
          </p:cNvCxnSpPr>
          <p:nvPr/>
        </p:nvCxnSpPr>
        <p:spPr>
          <a:xfrm flipH="1">
            <a:off x="3943277" y="3732011"/>
            <a:ext cx="101108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229060" y="2981319"/>
            <a:ext cx="1760418" cy="584775"/>
          </a:xfrm>
          <a:prstGeom prst="rect">
            <a:avLst/>
          </a:prstGeom>
          <a:noFill/>
        </p:spPr>
        <p:txBody>
          <a:bodyPr wrap="none" rtlCol="0">
            <a:spAutoFit/>
          </a:bodyPr>
          <a:lstStyle/>
          <a:p>
            <a:r>
              <a:rPr lang="en-GB" sz="3200" dirty="0"/>
              <a:t>Q = 1 – p </a:t>
            </a:r>
          </a:p>
        </p:txBody>
      </p:sp>
      <p:sp>
        <p:nvSpPr>
          <p:cNvPr id="19" name="TextBox 18"/>
          <p:cNvSpPr txBox="1"/>
          <p:nvPr/>
        </p:nvSpPr>
        <p:spPr>
          <a:xfrm>
            <a:off x="8515220" y="4781052"/>
            <a:ext cx="3338353" cy="1384995"/>
          </a:xfrm>
          <a:prstGeom prst="rect">
            <a:avLst/>
          </a:prstGeom>
          <a:noFill/>
        </p:spPr>
        <p:txBody>
          <a:bodyPr wrap="square" rtlCol="0">
            <a:spAutoFit/>
          </a:bodyPr>
          <a:lstStyle/>
          <a:p>
            <a:r>
              <a:rPr lang="en-GB" sz="2800" dirty="0"/>
              <a:t>Tolerated margin of error (degree of accuracy sought)</a:t>
            </a:r>
          </a:p>
        </p:txBody>
      </p:sp>
      <p:sp>
        <p:nvSpPr>
          <p:cNvPr id="20" name="TextBox 19"/>
          <p:cNvSpPr txBox="1"/>
          <p:nvPr/>
        </p:nvSpPr>
        <p:spPr>
          <a:xfrm>
            <a:off x="5199321" y="1124694"/>
            <a:ext cx="7091917" cy="1384995"/>
          </a:xfrm>
          <a:prstGeom prst="rect">
            <a:avLst/>
          </a:prstGeom>
          <a:noFill/>
        </p:spPr>
        <p:txBody>
          <a:bodyPr wrap="square" rtlCol="0">
            <a:spAutoFit/>
          </a:bodyPr>
          <a:lstStyle/>
          <a:p>
            <a:r>
              <a:rPr lang="en-GB" sz="2800" dirty="0"/>
              <a:t>Estimate of prevalence sought; when in doubt, take 50% (0.5), which will make the sample as large as possible</a:t>
            </a:r>
          </a:p>
        </p:txBody>
      </p:sp>
      <p:cxnSp>
        <p:nvCxnSpPr>
          <p:cNvPr id="21" name="Straight Arrow Connector 20"/>
          <p:cNvCxnSpPr/>
          <p:nvPr/>
        </p:nvCxnSpPr>
        <p:spPr>
          <a:xfrm>
            <a:off x="8006317" y="3390020"/>
            <a:ext cx="11376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495951" y="5652317"/>
            <a:ext cx="10792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231894" y="2074236"/>
            <a:ext cx="0" cy="1023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226028" y="4030162"/>
            <a:ext cx="1" cy="11681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495951" y="4497572"/>
            <a:ext cx="2" cy="11547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66351" y="6421759"/>
            <a:ext cx="7976030" cy="369332"/>
          </a:xfrm>
          <a:prstGeom prst="rect">
            <a:avLst/>
          </a:prstGeom>
          <a:noFill/>
        </p:spPr>
        <p:txBody>
          <a:bodyPr wrap="none" rtlCol="0">
            <a:spAutoFit/>
          </a:bodyPr>
          <a:lstStyle/>
          <a:p>
            <a:r>
              <a:rPr lang="en-GB" dirty="0">
                <a:solidFill>
                  <a:srgbClr val="0000CC"/>
                </a:solidFill>
              </a:rPr>
              <a:t>Can be used for cluster sampling too but then the result (N) must be multiplied by 2</a:t>
            </a:r>
          </a:p>
        </p:txBody>
      </p:sp>
      <p:sp>
        <p:nvSpPr>
          <p:cNvPr id="25" name="Rectangle 24"/>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0" y="5005956"/>
            <a:ext cx="461665" cy="1529423"/>
          </a:xfrm>
          <a:prstGeom prst="rect">
            <a:avLst/>
          </a:prstGeom>
          <a:noFill/>
        </p:spPr>
        <p:txBody>
          <a:bodyPr vert="vert270" wrap="square" rtlCol="0">
            <a:spAutoFit/>
          </a:bodyPr>
          <a:lstStyle/>
          <a:p>
            <a:r>
              <a:rPr lang="en-GB" dirty="0">
                <a:solidFill>
                  <a:schemeClr val="bg1"/>
                </a:solidFill>
              </a:rPr>
              <a:t>H.E.L.P. course</a:t>
            </a:r>
          </a:p>
        </p:txBody>
      </p:sp>
    </p:spTree>
    <p:extLst>
      <p:ext uri="{BB962C8B-B14F-4D97-AF65-F5344CB8AC3E}">
        <p14:creationId xmlns:p14="http://schemas.microsoft.com/office/powerpoint/2010/main" val="1852364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894" y="185454"/>
            <a:ext cx="7138737" cy="1325563"/>
          </a:xfrm>
        </p:spPr>
        <p:txBody>
          <a:bodyPr/>
          <a:lstStyle/>
          <a:p>
            <a:r>
              <a:rPr lang="en-GB" u="sng" dirty="0">
                <a:solidFill>
                  <a:schemeClr val="tx1">
                    <a:lumMod val="95000"/>
                    <a:lumOff val="5000"/>
                  </a:schemeClr>
                </a:solidFill>
                <a:latin typeface="+mn-lt"/>
              </a:rPr>
              <a:t>Preparing for cluster sampling</a:t>
            </a:r>
          </a:p>
        </p:txBody>
      </p:sp>
      <p:sp>
        <p:nvSpPr>
          <p:cNvPr id="3" name="Content Placeholder 2"/>
          <p:cNvSpPr>
            <a:spLocks noGrp="1"/>
          </p:cNvSpPr>
          <p:nvPr>
            <p:ph sz="half" idx="1"/>
          </p:nvPr>
        </p:nvSpPr>
        <p:spPr>
          <a:xfrm>
            <a:off x="838200" y="1825625"/>
            <a:ext cx="5181600" cy="4505902"/>
          </a:xfrm>
        </p:spPr>
        <p:txBody>
          <a:bodyPr>
            <a:normAutofit lnSpcReduction="10000"/>
          </a:bodyPr>
          <a:lstStyle/>
          <a:p>
            <a:pPr marL="0" indent="0">
              <a:buNone/>
            </a:pPr>
            <a:endParaRPr lang="en-GB" sz="2800" dirty="0">
              <a:solidFill>
                <a:srgbClr val="FF0000"/>
              </a:solidFill>
            </a:endParaRPr>
          </a:p>
        </p:txBody>
      </p:sp>
      <p:sp>
        <p:nvSpPr>
          <p:cNvPr id="4" name="Content Placeholder 3"/>
          <p:cNvSpPr>
            <a:spLocks noGrp="1"/>
          </p:cNvSpPr>
          <p:nvPr>
            <p:ph sz="half" idx="2"/>
          </p:nvPr>
        </p:nvSpPr>
        <p:spPr>
          <a:xfrm>
            <a:off x="6243979" y="1825625"/>
            <a:ext cx="5443652" cy="4612858"/>
          </a:xfrm>
        </p:spPr>
        <p:txBody>
          <a:bodyPr>
            <a:normAutofit lnSpcReduction="10000"/>
          </a:bodyPr>
          <a:lstStyle/>
          <a:p>
            <a:pPr marL="514350" indent="-514350">
              <a:buFont typeface="+mj-lt"/>
              <a:buAutoNum type="arabicPeriod"/>
            </a:pPr>
            <a:r>
              <a:rPr lang="en-GB" dirty="0"/>
              <a:t>Determine the sample size </a:t>
            </a:r>
          </a:p>
          <a:p>
            <a:pPr marL="0" indent="0">
              <a:buNone/>
            </a:pPr>
            <a:endParaRPr lang="en-GB" sz="900" dirty="0"/>
          </a:p>
          <a:p>
            <a:pPr marL="514350" indent="-514350">
              <a:buFont typeface="+mj-lt"/>
              <a:buAutoNum type="arabicPeriod" startAt="2"/>
            </a:pPr>
            <a:r>
              <a:rPr lang="en-GB" dirty="0"/>
              <a:t>Determine the number of clusters: There should be at least 30</a:t>
            </a:r>
          </a:p>
          <a:p>
            <a:pPr marL="514350" indent="-514350">
              <a:buFont typeface="+mj-lt"/>
              <a:buAutoNum type="arabicPeriod" startAt="2"/>
            </a:pPr>
            <a:endParaRPr lang="en-GB" sz="900" dirty="0"/>
          </a:p>
          <a:p>
            <a:pPr marL="514350" indent="-514350">
              <a:buFont typeface="+mj-lt"/>
              <a:buAutoNum type="arabicPeriod" startAt="2"/>
            </a:pPr>
            <a:r>
              <a:rPr lang="en-GB" dirty="0"/>
              <a:t>Determine the size of each cluster by dividing the total size of the sample by the number of clusters</a:t>
            </a:r>
          </a:p>
          <a:p>
            <a:pPr marL="514350" indent="-514350">
              <a:buFont typeface="+mj-lt"/>
              <a:buAutoNum type="arabicPeriod" startAt="2"/>
            </a:pPr>
            <a:endParaRPr lang="en-GB" sz="900" dirty="0"/>
          </a:p>
          <a:p>
            <a:pPr marL="514350" indent="-514350">
              <a:buFont typeface="+mj-lt"/>
              <a:buAutoNum type="arabicPeriod" startAt="2"/>
            </a:pPr>
            <a:r>
              <a:rPr lang="en-GB" dirty="0"/>
              <a:t>Determine </a:t>
            </a:r>
            <a:r>
              <a:rPr lang="en-GB"/>
              <a:t>the location </a:t>
            </a:r>
            <a:r>
              <a:rPr lang="en-GB" dirty="0"/>
              <a:t>of each cluster</a:t>
            </a:r>
          </a:p>
        </p:txBody>
      </p:sp>
      <p:cxnSp>
        <p:nvCxnSpPr>
          <p:cNvPr id="6" name="Straight Connector 5"/>
          <p:cNvCxnSpPr/>
          <p:nvPr/>
        </p:nvCxnSpPr>
        <p:spPr>
          <a:xfrm>
            <a:off x="2743200" y="3891516"/>
            <a:ext cx="7123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0" y="5260208"/>
            <a:ext cx="461665" cy="1440651"/>
          </a:xfrm>
          <a:prstGeom prst="rect">
            <a:avLst/>
          </a:prstGeom>
          <a:noFill/>
        </p:spPr>
        <p:txBody>
          <a:bodyPr vert="vert270" wrap="none" rtlCol="0">
            <a:spAutoFit/>
          </a:bodyPr>
          <a:lstStyle/>
          <a:p>
            <a:r>
              <a:rPr lang="en-GB" dirty="0">
                <a:solidFill>
                  <a:schemeClr val="bg1"/>
                </a:solidFill>
              </a:rPr>
              <a:t>H.E.L.P. course</a:t>
            </a:r>
          </a:p>
        </p:txBody>
      </p:sp>
      <p:pic>
        <p:nvPicPr>
          <p:cNvPr id="5" name="Picture 4">
            <a:extLst>
              <a:ext uri="{FF2B5EF4-FFF2-40B4-BE49-F238E27FC236}">
                <a16:creationId xmlns:a16="http://schemas.microsoft.com/office/drawing/2014/main" id="{E5CD3FD2-A2F0-46E1-ADDB-A08BFB3C1429}"/>
              </a:ext>
            </a:extLst>
          </p:cNvPr>
          <p:cNvPicPr>
            <a:picLocks noChangeAspect="1"/>
          </p:cNvPicPr>
          <p:nvPr/>
        </p:nvPicPr>
        <p:blipFill>
          <a:blip r:embed="rId3"/>
          <a:stretch>
            <a:fillRect/>
          </a:stretch>
        </p:blipFill>
        <p:spPr>
          <a:xfrm>
            <a:off x="1724326" y="2769765"/>
            <a:ext cx="4295474" cy="3931094"/>
          </a:xfrm>
          <a:prstGeom prst="rect">
            <a:avLst/>
          </a:prstGeom>
        </p:spPr>
      </p:pic>
      <p:pic>
        <p:nvPicPr>
          <p:cNvPr id="9" name="Picture 8">
            <a:extLst>
              <a:ext uri="{FF2B5EF4-FFF2-40B4-BE49-F238E27FC236}">
                <a16:creationId xmlns:a16="http://schemas.microsoft.com/office/drawing/2014/main" id="{709BF36D-373B-4C0F-9015-FEC2B8817E10}"/>
              </a:ext>
            </a:extLst>
          </p:cNvPr>
          <p:cNvPicPr>
            <a:picLocks noChangeAspect="1"/>
          </p:cNvPicPr>
          <p:nvPr/>
        </p:nvPicPr>
        <p:blipFill>
          <a:blip r:embed="rId4"/>
          <a:stretch>
            <a:fillRect/>
          </a:stretch>
        </p:blipFill>
        <p:spPr>
          <a:xfrm>
            <a:off x="614021" y="277250"/>
            <a:ext cx="3866137" cy="2372403"/>
          </a:xfrm>
          <a:prstGeom prst="rect">
            <a:avLst/>
          </a:prstGeom>
        </p:spPr>
      </p:pic>
    </p:spTree>
    <p:extLst>
      <p:ext uri="{BB962C8B-B14F-4D97-AF65-F5344CB8AC3E}">
        <p14:creationId xmlns:p14="http://schemas.microsoft.com/office/powerpoint/2010/main" val="180556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a:xfrm>
            <a:off x="2220274" y="472375"/>
            <a:ext cx="9077175" cy="720080"/>
          </a:xfrm>
        </p:spPr>
        <p:txBody>
          <a:bodyPr>
            <a:noAutofit/>
          </a:bodyPr>
          <a:lstStyle/>
          <a:p>
            <a:pPr eaLnBrk="1" hangingPunct="1"/>
            <a:r>
              <a:rPr lang="en-US" altLang="en-US" sz="4400" u="sng" dirty="0">
                <a:latin typeface="Calibri" panose="020F0502020204030204" pitchFamily="34" charset="0"/>
                <a:cs typeface="Arial" panose="020B0604020202020204" pitchFamily="34" charset="0"/>
              </a:rPr>
              <a:t>Limitations of a </a:t>
            </a:r>
            <a:r>
              <a:rPr lang="en-US" altLang="en-US" u="sng" dirty="0">
                <a:latin typeface="Calibri" panose="020F0502020204030204" pitchFamily="34" charset="0"/>
                <a:cs typeface="Arial" panose="020B0604020202020204" pitchFamily="34" charset="0"/>
              </a:rPr>
              <a:t>nutritional s</a:t>
            </a:r>
            <a:r>
              <a:rPr lang="en-US" altLang="en-US" sz="4400" u="sng" dirty="0">
                <a:latin typeface="Calibri" panose="020F0502020204030204" pitchFamily="34" charset="0"/>
                <a:cs typeface="Arial" panose="020B0604020202020204" pitchFamily="34" charset="0"/>
              </a:rPr>
              <a:t>urvey</a:t>
            </a:r>
          </a:p>
        </p:txBody>
      </p:sp>
      <p:sp>
        <p:nvSpPr>
          <p:cNvPr id="24579" name="Content Placeholder 2"/>
          <p:cNvSpPr>
            <a:spLocks noGrp="1"/>
          </p:cNvSpPr>
          <p:nvPr>
            <p:ph idx="1"/>
          </p:nvPr>
        </p:nvSpPr>
        <p:spPr>
          <a:xfrm>
            <a:off x="1492421" y="4948468"/>
            <a:ext cx="10699579" cy="1664890"/>
          </a:xfrm>
        </p:spPr>
        <p:txBody>
          <a:bodyPr>
            <a:normAutofit/>
          </a:bodyPr>
          <a:lstStyle/>
          <a:p>
            <a:pPr indent="0">
              <a:spcBef>
                <a:spcPts val="0"/>
              </a:spcBef>
              <a:spcAft>
                <a:spcPts val="0"/>
              </a:spcAft>
              <a:buFont typeface="Wingdings" panose="05000000000000000000" pitchFamily="2" charset="2"/>
              <a:buNone/>
            </a:pPr>
            <a:r>
              <a:rPr lang="en-US" altLang="en-US" b="1" dirty="0">
                <a:latin typeface="Calibri" panose="020F0502020204030204" pitchFamily="34" charset="0"/>
              </a:rPr>
              <a:t>The </a:t>
            </a:r>
            <a:r>
              <a:rPr lang="en-US" altLang="en-US" sz="2800" b="1" dirty="0">
                <a:latin typeface="Calibri" panose="020F0502020204030204" pitchFamily="34" charset="0"/>
              </a:rPr>
              <a:t>survey data must be complemented by other contextual information, </a:t>
            </a:r>
            <a:r>
              <a:rPr lang="en-US" altLang="en-US" sz="2800" dirty="0">
                <a:latin typeface="Calibri" panose="020F0502020204030204" pitchFamily="34" charset="0"/>
              </a:rPr>
              <a:t>e.g. food security information through focus group discussions</a:t>
            </a:r>
          </a:p>
        </p:txBody>
      </p:sp>
      <p:sp>
        <p:nvSpPr>
          <p:cNvPr id="8" name="Rounded Rectangle 7"/>
          <p:cNvSpPr/>
          <p:nvPr/>
        </p:nvSpPr>
        <p:spPr>
          <a:xfrm>
            <a:off x="1508685" y="3074919"/>
            <a:ext cx="10347955" cy="7200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Calibri" panose="020F0502020204030204" pitchFamily="34" charset="0"/>
              </a:rPr>
              <a:t>Provide insufficient information to do a cause-effect analysis</a:t>
            </a:r>
            <a:endParaRPr lang="en-GB" sz="2800" dirty="0">
              <a:solidFill>
                <a:schemeClr val="bg1"/>
              </a:solidFill>
              <a:latin typeface="Calibri" panose="020F0502020204030204" pitchFamily="34" charset="0"/>
            </a:endParaRPr>
          </a:p>
        </p:txBody>
      </p:sp>
      <p:sp>
        <p:nvSpPr>
          <p:cNvPr id="2" name="TextBox 1"/>
          <p:cNvSpPr txBox="1"/>
          <p:nvPr/>
        </p:nvSpPr>
        <p:spPr>
          <a:xfrm>
            <a:off x="112295" y="5104368"/>
            <a:ext cx="461665" cy="1585190"/>
          </a:xfrm>
          <a:prstGeom prst="rect">
            <a:avLst/>
          </a:prstGeom>
          <a:noFill/>
        </p:spPr>
        <p:txBody>
          <a:bodyPr vert="vert270" wrap="square" rtlCol="0">
            <a:spAutoFit/>
          </a:bodyPr>
          <a:lstStyle/>
          <a:p>
            <a:r>
              <a:rPr lang="en-US" dirty="0">
                <a:solidFill>
                  <a:schemeClr val="bg1"/>
                </a:solidFill>
              </a:rPr>
              <a:t>H.E.L.P. course</a:t>
            </a:r>
          </a:p>
        </p:txBody>
      </p:sp>
      <p:sp>
        <p:nvSpPr>
          <p:cNvPr id="3" name="Rounded Rectangle 2"/>
          <p:cNvSpPr/>
          <p:nvPr/>
        </p:nvSpPr>
        <p:spPr>
          <a:xfrm>
            <a:off x="1492421" y="1954107"/>
            <a:ext cx="10347955" cy="7509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dirty="0">
                <a:solidFill>
                  <a:schemeClr val="tx1"/>
                </a:solidFill>
              </a:rPr>
              <a:t>Cross-sectional survey: A snapshot at a moment in time (no trends)</a:t>
            </a:r>
          </a:p>
        </p:txBody>
      </p:sp>
      <p:sp>
        <p:nvSpPr>
          <p:cNvPr id="10" name="Striped Right Arrow 9"/>
          <p:cNvSpPr/>
          <p:nvPr/>
        </p:nvSpPr>
        <p:spPr>
          <a:xfrm rot="5400000">
            <a:off x="1486488" y="4129417"/>
            <a:ext cx="830540" cy="484632"/>
          </a:xfrm>
          <a:prstGeom prst="strip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rot="16200000">
            <a:off x="-418664" y="5600029"/>
            <a:ext cx="1532727" cy="646331"/>
          </a:xfrm>
          <a:prstGeom prst="rect">
            <a:avLst/>
          </a:prstGeom>
          <a:noFill/>
        </p:spPr>
        <p:txBody>
          <a:bodyPr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1927917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TextBox 2"/>
          <p:cNvSpPr txBox="1">
            <a:spLocks noChangeArrowheads="1"/>
          </p:cNvSpPr>
          <p:nvPr/>
        </p:nvSpPr>
        <p:spPr bwMode="auto">
          <a:xfrm>
            <a:off x="5422632" y="1616075"/>
            <a:ext cx="1034001" cy="523220"/>
          </a:xfrm>
          <a:prstGeom prst="rect">
            <a:avLst/>
          </a:prstGeom>
          <a:noFill/>
          <a:ln>
            <a:noFill/>
          </a:ln>
          <a:extLst>
            <a:ext uri="{909E8E84-426E-40dd-AFC4-6F175D3DCCD1}"/>
            <a:ext uri="{91240B29-F687-4f45-9708-019B960494DF}"/>
          </a:extLst>
        </p:spPr>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400" b="1" dirty="0">
                <a:effectLst>
                  <a:outerShdw blurRad="38100" dist="38100" dir="2700000" algn="tl">
                    <a:srgbClr val="C0C0C0"/>
                  </a:outerShdw>
                </a:effectLst>
                <a:cs typeface="Arial" panose="020B0604020202020204" pitchFamily="34" charset="0"/>
              </a:rPr>
              <a:t>Assess</a:t>
            </a:r>
          </a:p>
          <a:p>
            <a:pPr algn="ctr" eaLnBrk="1" hangingPunct="1">
              <a:defRPr/>
            </a:pPr>
            <a:r>
              <a:rPr lang="en-US" altLang="en-US" sz="1400" b="1" dirty="0">
                <a:effectLst>
                  <a:outerShdw blurRad="38100" dist="38100" dir="2700000" algn="tl">
                    <a:srgbClr val="C0C0C0"/>
                  </a:outerShdw>
                </a:effectLst>
                <a:cs typeface="Arial" panose="020B0604020202020204" pitchFamily="34" charset="0"/>
              </a:rPr>
              <a:t>&amp; Analyze</a:t>
            </a:r>
          </a:p>
        </p:txBody>
      </p:sp>
      <p:sp>
        <p:nvSpPr>
          <p:cNvPr id="357380" name="TextBox 6"/>
          <p:cNvSpPr txBox="1">
            <a:spLocks noChangeArrowheads="1"/>
          </p:cNvSpPr>
          <p:nvPr/>
        </p:nvSpPr>
        <p:spPr bwMode="auto">
          <a:xfrm>
            <a:off x="3717285" y="3127375"/>
            <a:ext cx="920444" cy="523220"/>
          </a:xfrm>
          <a:prstGeom prst="rect">
            <a:avLst/>
          </a:prstGeom>
          <a:noFill/>
          <a:ln>
            <a:noFill/>
          </a:ln>
          <a:extLst>
            <a:ext uri="{909E8E84-426E-40dd-AFC4-6F175D3DCCD1}"/>
            <a:ext uri="{91240B29-F687-4f45-9708-019B960494DF}"/>
          </a:extLst>
        </p:spPr>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400" b="1" dirty="0">
                <a:effectLst>
                  <a:outerShdw blurRad="38100" dist="38100" dir="2700000" algn="tl">
                    <a:srgbClr val="C0C0C0"/>
                  </a:outerShdw>
                </a:effectLst>
                <a:cs typeface="Arial" panose="020B0604020202020204" pitchFamily="34" charset="0"/>
              </a:rPr>
              <a:t>Evaluate</a:t>
            </a:r>
          </a:p>
          <a:p>
            <a:pPr algn="ctr" eaLnBrk="1" hangingPunct="1">
              <a:defRPr/>
            </a:pPr>
            <a:r>
              <a:rPr lang="en-US" altLang="en-US" sz="1400" b="1" dirty="0">
                <a:effectLst>
                  <a:outerShdw blurRad="38100" dist="38100" dir="2700000" algn="tl">
                    <a:srgbClr val="C0C0C0"/>
                  </a:outerShdw>
                </a:effectLst>
                <a:cs typeface="Arial" panose="020B0604020202020204" pitchFamily="34" charset="0"/>
              </a:rPr>
              <a:t>&amp; Learn</a:t>
            </a:r>
          </a:p>
        </p:txBody>
      </p:sp>
      <p:sp>
        <p:nvSpPr>
          <p:cNvPr id="9220" name="AutoShape 5"/>
          <p:cNvSpPr>
            <a:spLocks noChangeArrowheads="1"/>
          </p:cNvSpPr>
          <p:nvPr/>
        </p:nvSpPr>
        <p:spPr bwMode="auto">
          <a:xfrm>
            <a:off x="4079875" y="1773238"/>
            <a:ext cx="1004888" cy="9191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253 h 21600"/>
              <a:gd name="T14" fmla="*/ 19591 w 21600"/>
              <a:gd name="T15" fmla="*/ 7905 h 21600"/>
            </a:gdLst>
            <a:ahLst/>
            <a:cxnLst>
              <a:cxn ang="T8">
                <a:pos x="T0" y="T1"/>
              </a:cxn>
              <a:cxn ang="T9">
                <a:pos x="T2" y="T3"/>
              </a:cxn>
              <a:cxn ang="T10">
                <a:pos x="T4" y="T5"/>
              </a:cxn>
              <a:cxn ang="T11">
                <a:pos x="T6" y="T7"/>
              </a:cxn>
            </a:cxnLst>
            <a:rect l="T12" t="T13" r="T14" b="T15"/>
            <a:pathLst>
              <a:path w="21600" h="21600">
                <a:moveTo>
                  <a:pt x="21600" y="6079"/>
                </a:moveTo>
                <a:lnTo>
                  <a:pt x="14912" y="0"/>
                </a:lnTo>
                <a:lnTo>
                  <a:pt x="14912" y="4253"/>
                </a:lnTo>
                <a:lnTo>
                  <a:pt x="12427" y="4253"/>
                </a:lnTo>
                <a:cubicBezTo>
                  <a:pt x="5564" y="4253"/>
                  <a:pt x="0" y="7792"/>
                  <a:pt x="0" y="12158"/>
                </a:cubicBezTo>
                <a:lnTo>
                  <a:pt x="0" y="21600"/>
                </a:lnTo>
                <a:lnTo>
                  <a:pt x="3733" y="21600"/>
                </a:lnTo>
                <a:lnTo>
                  <a:pt x="3733" y="12158"/>
                </a:lnTo>
                <a:cubicBezTo>
                  <a:pt x="3733" y="9809"/>
                  <a:pt x="7625" y="7905"/>
                  <a:pt x="12427" y="7905"/>
                </a:cubicBezTo>
                <a:lnTo>
                  <a:pt x="14912" y="7905"/>
                </a:lnTo>
                <a:lnTo>
                  <a:pt x="14912" y="12158"/>
                </a:lnTo>
                <a:lnTo>
                  <a:pt x="21600" y="6079"/>
                </a:lnTo>
                <a:close/>
              </a:path>
            </a:pathLst>
          </a:custGeom>
          <a:solidFill>
            <a:srgbClr val="C6E4DD"/>
          </a:solidFill>
          <a:ln w="9525">
            <a:solidFill>
              <a:schemeClr val="tx1"/>
            </a:solidFill>
            <a:miter lim="800000"/>
            <a:headEnd/>
            <a:tailEnd/>
          </a:ln>
          <a:effectLst/>
          <a:extLst/>
        </p:spPr>
        <p:txBody>
          <a:bodyPr wrap="none" anchor="ctr"/>
          <a:lstStyle/>
          <a:p>
            <a:endParaRPr lang="en-US" dirty="0"/>
          </a:p>
        </p:txBody>
      </p:sp>
      <p:sp>
        <p:nvSpPr>
          <p:cNvPr id="9221" name="AutoShape 6"/>
          <p:cNvSpPr>
            <a:spLocks noChangeArrowheads="1"/>
          </p:cNvSpPr>
          <p:nvPr/>
        </p:nvSpPr>
        <p:spPr bwMode="auto">
          <a:xfrm rot="10800000">
            <a:off x="6938963" y="4149726"/>
            <a:ext cx="957262" cy="9191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029 h 21600"/>
              <a:gd name="T14" fmla="*/ 19413 w 21600"/>
              <a:gd name="T15" fmla="*/ 8129 h 21600"/>
            </a:gdLst>
            <a:ahLst/>
            <a:cxnLst>
              <a:cxn ang="T8">
                <a:pos x="T0" y="T1"/>
              </a:cxn>
              <a:cxn ang="T9">
                <a:pos x="T2" y="T3"/>
              </a:cxn>
              <a:cxn ang="T10">
                <a:pos x="T4" y="T5"/>
              </a:cxn>
              <a:cxn ang="T11">
                <a:pos x="T6" y="T7"/>
              </a:cxn>
            </a:cxnLst>
            <a:rect l="T12" t="T13" r="T14" b="T15"/>
            <a:pathLst>
              <a:path w="21600" h="21600">
                <a:moveTo>
                  <a:pt x="21600" y="6079"/>
                </a:moveTo>
                <a:lnTo>
                  <a:pt x="15116" y="0"/>
                </a:lnTo>
                <a:lnTo>
                  <a:pt x="15116" y="4029"/>
                </a:lnTo>
                <a:lnTo>
                  <a:pt x="12427" y="4029"/>
                </a:lnTo>
                <a:cubicBezTo>
                  <a:pt x="5564" y="4029"/>
                  <a:pt x="0" y="7668"/>
                  <a:pt x="0" y="12158"/>
                </a:cubicBezTo>
                <a:lnTo>
                  <a:pt x="0" y="21600"/>
                </a:lnTo>
                <a:lnTo>
                  <a:pt x="4191" y="21600"/>
                </a:lnTo>
                <a:lnTo>
                  <a:pt x="4191" y="12158"/>
                </a:lnTo>
                <a:cubicBezTo>
                  <a:pt x="4191" y="9933"/>
                  <a:pt x="7878" y="8129"/>
                  <a:pt x="12427" y="8129"/>
                </a:cubicBezTo>
                <a:lnTo>
                  <a:pt x="15116" y="8129"/>
                </a:lnTo>
                <a:lnTo>
                  <a:pt x="15116" y="12158"/>
                </a:lnTo>
                <a:lnTo>
                  <a:pt x="21600" y="6079"/>
                </a:lnTo>
                <a:close/>
              </a:path>
            </a:pathLst>
          </a:custGeom>
          <a:solidFill>
            <a:srgbClr val="C6E4DD"/>
          </a:solidFill>
          <a:ln w="9525">
            <a:solidFill>
              <a:schemeClr val="tx1"/>
            </a:solidFill>
            <a:miter lim="800000"/>
            <a:headEnd/>
            <a:tailEnd/>
          </a:ln>
          <a:effectLst/>
          <a:extLst/>
        </p:spPr>
        <p:txBody>
          <a:bodyPr wrap="none" anchor="ctr"/>
          <a:lstStyle/>
          <a:p>
            <a:endParaRPr lang="en-US" dirty="0"/>
          </a:p>
        </p:txBody>
      </p:sp>
      <p:sp>
        <p:nvSpPr>
          <p:cNvPr id="9222" name="AutoShape 7"/>
          <p:cNvSpPr>
            <a:spLocks noChangeArrowheads="1"/>
          </p:cNvSpPr>
          <p:nvPr/>
        </p:nvSpPr>
        <p:spPr bwMode="auto">
          <a:xfrm rot="5400000">
            <a:off x="7104063" y="1771650"/>
            <a:ext cx="919162" cy="9540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348 h 21600"/>
              <a:gd name="T14" fmla="*/ 19518 w 21600"/>
              <a:gd name="T15" fmla="*/ 7810 h 21600"/>
            </a:gdLst>
            <a:ahLst/>
            <a:cxnLst>
              <a:cxn ang="T8">
                <a:pos x="T0" y="T1"/>
              </a:cxn>
              <a:cxn ang="T9">
                <a:pos x="T2" y="T3"/>
              </a:cxn>
              <a:cxn ang="T10">
                <a:pos x="T4" y="T5"/>
              </a:cxn>
              <a:cxn ang="T11">
                <a:pos x="T6" y="T7"/>
              </a:cxn>
            </a:cxnLst>
            <a:rect l="T12" t="T13" r="T14" b="T15"/>
            <a:pathLst>
              <a:path w="21600" h="21600">
                <a:moveTo>
                  <a:pt x="21600" y="6079"/>
                </a:moveTo>
                <a:lnTo>
                  <a:pt x="14288" y="0"/>
                </a:lnTo>
                <a:lnTo>
                  <a:pt x="14288" y="4348"/>
                </a:lnTo>
                <a:lnTo>
                  <a:pt x="12427" y="4348"/>
                </a:lnTo>
                <a:cubicBezTo>
                  <a:pt x="5564" y="4348"/>
                  <a:pt x="0" y="7845"/>
                  <a:pt x="0" y="12158"/>
                </a:cubicBezTo>
                <a:lnTo>
                  <a:pt x="0" y="21600"/>
                </a:lnTo>
                <a:lnTo>
                  <a:pt x="3539" y="21600"/>
                </a:lnTo>
                <a:lnTo>
                  <a:pt x="3539" y="12158"/>
                </a:lnTo>
                <a:cubicBezTo>
                  <a:pt x="3539" y="9757"/>
                  <a:pt x="7518" y="7810"/>
                  <a:pt x="12427" y="7810"/>
                </a:cubicBezTo>
                <a:lnTo>
                  <a:pt x="14288" y="7810"/>
                </a:lnTo>
                <a:lnTo>
                  <a:pt x="14288" y="12158"/>
                </a:lnTo>
                <a:lnTo>
                  <a:pt x="21600" y="6079"/>
                </a:lnTo>
                <a:close/>
              </a:path>
            </a:pathLst>
          </a:custGeom>
          <a:solidFill>
            <a:srgbClr val="BBE0E3"/>
          </a:solidFill>
          <a:ln w="9525">
            <a:solidFill>
              <a:schemeClr val="tx1"/>
            </a:solidFill>
            <a:miter lim="800000"/>
            <a:headEnd/>
            <a:tailEnd/>
          </a:ln>
        </p:spPr>
        <p:txBody>
          <a:bodyPr wrap="none" anchor="ctr"/>
          <a:lstStyle/>
          <a:p>
            <a:endParaRPr lang="en-US" dirty="0"/>
          </a:p>
        </p:txBody>
      </p:sp>
      <p:sp>
        <p:nvSpPr>
          <p:cNvPr id="9223" name="AutoShape 8"/>
          <p:cNvSpPr>
            <a:spLocks noChangeArrowheads="1"/>
          </p:cNvSpPr>
          <p:nvPr/>
        </p:nvSpPr>
        <p:spPr bwMode="auto">
          <a:xfrm rot="-5400000">
            <a:off x="3981451" y="3979864"/>
            <a:ext cx="919163" cy="100488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4128 h 21600"/>
              <a:gd name="T14" fmla="*/ 19505 w 21600"/>
              <a:gd name="T15" fmla="*/ 8030 h 21600"/>
            </a:gdLst>
            <a:ahLst/>
            <a:cxnLst>
              <a:cxn ang="T8">
                <a:pos x="T0" y="T1"/>
              </a:cxn>
              <a:cxn ang="T9">
                <a:pos x="T2" y="T3"/>
              </a:cxn>
              <a:cxn ang="T10">
                <a:pos x="T4" y="T5"/>
              </a:cxn>
              <a:cxn ang="T11">
                <a:pos x="T6" y="T7"/>
              </a:cxn>
            </a:cxnLst>
            <a:rect l="T12" t="T13" r="T14" b="T15"/>
            <a:pathLst>
              <a:path w="21600" h="21600">
                <a:moveTo>
                  <a:pt x="21600" y="6079"/>
                </a:moveTo>
                <a:lnTo>
                  <a:pt x="15071" y="0"/>
                </a:lnTo>
                <a:lnTo>
                  <a:pt x="15071" y="4128"/>
                </a:lnTo>
                <a:lnTo>
                  <a:pt x="12427" y="4128"/>
                </a:lnTo>
                <a:cubicBezTo>
                  <a:pt x="5564" y="4128"/>
                  <a:pt x="0" y="7723"/>
                  <a:pt x="0" y="12158"/>
                </a:cubicBezTo>
                <a:lnTo>
                  <a:pt x="0" y="21600"/>
                </a:lnTo>
                <a:lnTo>
                  <a:pt x="3988" y="21600"/>
                </a:lnTo>
                <a:lnTo>
                  <a:pt x="3988" y="12158"/>
                </a:lnTo>
                <a:cubicBezTo>
                  <a:pt x="3988" y="9878"/>
                  <a:pt x="7766" y="8030"/>
                  <a:pt x="12427" y="8030"/>
                </a:cubicBezTo>
                <a:lnTo>
                  <a:pt x="15071" y="8030"/>
                </a:lnTo>
                <a:lnTo>
                  <a:pt x="15071" y="12158"/>
                </a:lnTo>
                <a:lnTo>
                  <a:pt x="21600" y="6079"/>
                </a:lnTo>
                <a:close/>
              </a:path>
            </a:pathLst>
          </a:custGeom>
          <a:solidFill>
            <a:srgbClr val="C6E4DD"/>
          </a:solidFill>
          <a:ln w="9525">
            <a:solidFill>
              <a:schemeClr val="tx1"/>
            </a:solidFill>
            <a:miter lim="800000"/>
            <a:headEnd/>
            <a:tailEnd/>
          </a:ln>
          <a:effectLst/>
          <a:extLst/>
        </p:spPr>
        <p:txBody>
          <a:bodyPr wrap="none" anchor="ctr"/>
          <a:lstStyle/>
          <a:p>
            <a:endParaRPr lang="en-US" dirty="0"/>
          </a:p>
        </p:txBody>
      </p:sp>
      <p:sp>
        <p:nvSpPr>
          <p:cNvPr id="9224" name="Oval 9"/>
          <p:cNvSpPr>
            <a:spLocks noChangeArrowheads="1"/>
          </p:cNvSpPr>
          <p:nvPr/>
        </p:nvSpPr>
        <p:spPr bwMode="auto">
          <a:xfrm>
            <a:off x="5087939" y="2709863"/>
            <a:ext cx="1728787" cy="1079500"/>
          </a:xfrm>
          <a:prstGeom prst="ellipse">
            <a:avLst/>
          </a:pr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en-US" sz="1600" b="1" dirty="0">
                <a:solidFill>
                  <a:srgbClr val="993300"/>
                </a:solidFill>
              </a:rPr>
              <a:t>Affected Populations &amp; Context</a:t>
            </a:r>
          </a:p>
        </p:txBody>
      </p:sp>
      <p:sp>
        <p:nvSpPr>
          <p:cNvPr id="9225" name="WordArt 10"/>
          <p:cNvSpPr>
            <a:spLocks noChangeArrowheads="1" noChangeShapeType="1" noTextEdit="1"/>
          </p:cNvSpPr>
          <p:nvPr/>
        </p:nvSpPr>
        <p:spPr bwMode="auto">
          <a:xfrm>
            <a:off x="3143250" y="476251"/>
            <a:ext cx="5761038" cy="3960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algn="ctr"/>
            <a:r>
              <a:rPr lang="en-US" sz="1100" kern="10" dirty="0">
                <a:solidFill>
                  <a:srgbClr val="C0C0C0"/>
                </a:solidFill>
                <a:latin typeface="Arial Black" charset="0"/>
                <a:ea typeface="Arial Black" charset="0"/>
                <a:cs typeface="Arial Black" charset="0"/>
              </a:rPr>
              <a:t>Mandate, mission and principles</a:t>
            </a:r>
          </a:p>
        </p:txBody>
      </p:sp>
      <p:sp>
        <p:nvSpPr>
          <p:cNvPr id="9226" name="WordArt 11"/>
          <p:cNvSpPr>
            <a:spLocks noChangeArrowheads="1" noChangeShapeType="1" noTextEdit="1"/>
          </p:cNvSpPr>
          <p:nvPr/>
        </p:nvSpPr>
        <p:spPr bwMode="auto">
          <a:xfrm>
            <a:off x="2855914" y="1841500"/>
            <a:ext cx="6408737" cy="4256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0"/>
              </a:avLst>
            </a:prstTxWarp>
          </a:bodyPr>
          <a:lstStyle/>
          <a:p>
            <a:pPr algn="ctr"/>
            <a:r>
              <a:rPr lang="en-US" sz="1800" kern="10" dirty="0">
                <a:solidFill>
                  <a:srgbClr val="C0C0C0"/>
                </a:solidFill>
                <a:latin typeface="Arial Black" charset="0"/>
                <a:ea typeface="Arial Black" charset="0"/>
                <a:cs typeface="Arial Black" charset="0"/>
              </a:rPr>
              <a:t>Organizational management priorities</a:t>
            </a:r>
          </a:p>
        </p:txBody>
      </p:sp>
      <p:sp>
        <p:nvSpPr>
          <p:cNvPr id="357388" name="Text Box 12"/>
          <p:cNvSpPr txBox="1">
            <a:spLocks noChangeArrowheads="1"/>
          </p:cNvSpPr>
          <p:nvPr/>
        </p:nvSpPr>
        <p:spPr bwMode="auto">
          <a:xfrm>
            <a:off x="5427664" y="4640264"/>
            <a:ext cx="1081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400" b="1" dirty="0">
                <a:effectLst>
                  <a:outerShdw blurRad="38100" dist="38100" dir="2700000" algn="tl">
                    <a:srgbClr val="C0C0C0"/>
                  </a:outerShdw>
                </a:effectLst>
              </a:rPr>
              <a:t>Implement</a:t>
            </a:r>
          </a:p>
          <a:p>
            <a:pPr>
              <a:defRPr/>
            </a:pPr>
            <a:r>
              <a:rPr lang="en-US" altLang="en-US" sz="1400" b="1" dirty="0">
                <a:effectLst>
                  <a:outerShdw blurRad="38100" dist="38100" dir="2700000" algn="tl">
                    <a:srgbClr val="C0C0C0"/>
                  </a:outerShdw>
                </a:effectLst>
              </a:rPr>
              <a:t>&amp; Monitor</a:t>
            </a:r>
          </a:p>
        </p:txBody>
      </p:sp>
      <p:sp>
        <p:nvSpPr>
          <p:cNvPr id="357389" name="Text Box 13"/>
          <p:cNvSpPr txBox="1">
            <a:spLocks noChangeArrowheads="1"/>
          </p:cNvSpPr>
          <p:nvPr/>
        </p:nvSpPr>
        <p:spPr bwMode="auto">
          <a:xfrm>
            <a:off x="7464426" y="3068639"/>
            <a:ext cx="1116013"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400" b="1" dirty="0">
                <a:effectLst>
                  <a:outerShdw blurRad="38100" dist="38100" dir="2700000" algn="tl">
                    <a:srgbClr val="C0C0C0"/>
                  </a:outerShdw>
                </a:effectLst>
              </a:rPr>
              <a:t>Design /</a:t>
            </a:r>
          </a:p>
          <a:p>
            <a:pPr algn="ctr">
              <a:defRPr/>
            </a:pPr>
            <a:r>
              <a:rPr lang="en-US" altLang="en-US" sz="1400" b="1" dirty="0">
                <a:effectLst>
                  <a:outerShdw blurRad="38100" dist="38100" dir="2700000" algn="tl">
                    <a:srgbClr val="C0C0C0"/>
                  </a:outerShdw>
                </a:effectLst>
              </a:rPr>
              <a:t>Formulate&amp; Plan</a:t>
            </a:r>
          </a:p>
        </p:txBody>
      </p:sp>
      <p:grpSp>
        <p:nvGrpSpPr>
          <p:cNvPr id="13" name="Group 12"/>
          <p:cNvGrpSpPr>
            <a:grpSpLocks/>
          </p:cNvGrpSpPr>
          <p:nvPr/>
        </p:nvGrpSpPr>
        <p:grpSpPr bwMode="auto">
          <a:xfrm>
            <a:off x="4635500" y="2303463"/>
            <a:ext cx="2679700" cy="2152650"/>
            <a:chOff x="4655816" y="2243516"/>
            <a:chExt cx="2554813" cy="2114808"/>
          </a:xfrm>
        </p:grpSpPr>
        <p:sp>
          <p:nvSpPr>
            <p:cNvPr id="14" name="Oval 13"/>
            <p:cNvSpPr/>
            <p:nvPr/>
          </p:nvSpPr>
          <p:spPr>
            <a:xfrm>
              <a:off x="4680032" y="2307459"/>
              <a:ext cx="2444327" cy="19182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sp>
          <p:nvSpPr>
            <p:cNvPr id="15" name="Isosceles Triangle 14"/>
            <p:cNvSpPr/>
            <p:nvPr/>
          </p:nvSpPr>
          <p:spPr>
            <a:xfrm rot="5228010">
              <a:off x="5805366" y="2236670"/>
              <a:ext cx="151280" cy="16497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sp>
          <p:nvSpPr>
            <p:cNvPr id="16" name="Isosceles Triangle 15"/>
            <p:cNvSpPr/>
            <p:nvPr/>
          </p:nvSpPr>
          <p:spPr>
            <a:xfrm rot="11095915">
              <a:off x="7042629" y="3290002"/>
              <a:ext cx="168000" cy="1356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sp>
          <p:nvSpPr>
            <p:cNvPr id="9233" name="TextBox 16"/>
            <p:cNvSpPr txBox="1">
              <a:spLocks noChangeArrowheads="1"/>
            </p:cNvSpPr>
            <p:nvPr/>
          </p:nvSpPr>
          <p:spPr bwMode="auto">
            <a:xfrm>
              <a:off x="5563343" y="4056173"/>
              <a:ext cx="828604" cy="3021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CH" altLang="en-US" sz="1400" b="1" dirty="0">
                  <a:solidFill>
                    <a:srgbClr val="FF0000"/>
                  </a:solidFill>
                </a:rPr>
                <a:t>Monitor</a:t>
              </a:r>
            </a:p>
          </p:txBody>
        </p:sp>
        <p:sp>
          <p:nvSpPr>
            <p:cNvPr id="18" name="Isosceles Triangle 17"/>
            <p:cNvSpPr/>
            <p:nvPr/>
          </p:nvSpPr>
          <p:spPr>
            <a:xfrm rot="20603883">
              <a:off x="4655816" y="3414770"/>
              <a:ext cx="151351" cy="13880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00"/>
            </a:p>
          </p:txBody>
        </p:sp>
      </p:grpSp>
      <p:sp>
        <p:nvSpPr>
          <p:cNvPr id="2" name="Slide Number Placeholder 1"/>
          <p:cNvSpPr>
            <a:spLocks noGrp="1"/>
          </p:cNvSpPr>
          <p:nvPr>
            <p:ph type="sldNum" sz="quarter" idx="12"/>
          </p:nvPr>
        </p:nvSpPr>
        <p:spPr/>
        <p:txBody>
          <a:bodyPr/>
          <a:lstStyle/>
          <a:p>
            <a:pPr>
              <a:defRPr/>
            </a:pPr>
            <a:fld id="{5C170BD3-E384-BF42-AC6A-2ABF2ADA0838}" type="slidenum">
              <a:rPr lang="en-US" altLang="en-US" smtClean="0"/>
              <a:pPr>
                <a:defRPr/>
              </a:pPr>
              <a:t>3</a:t>
            </a:fld>
            <a:endParaRPr lang="en-US" altLang="en-US" dirty="0"/>
          </a:p>
        </p:txBody>
      </p:sp>
      <p:sp>
        <p:nvSpPr>
          <p:cNvPr id="21" name="Rectangle 20"/>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81081"/>
            <a:ext cx="461665" cy="1440394"/>
          </a:xfrm>
          <a:prstGeom prst="rect">
            <a:avLst/>
          </a:prstGeom>
          <a:noFill/>
        </p:spPr>
        <p:txBody>
          <a:bodyPr vert="vert270" wrap="none" rtlCol="0">
            <a:spAutoFit/>
          </a:bodyPr>
          <a:lstStyle/>
          <a:p>
            <a:r>
              <a:rPr lang="en-GB" sz="1800" dirty="0">
                <a:solidFill>
                  <a:schemeClr val="bg1"/>
                </a:solidFill>
                <a:latin typeface="+mn-lt"/>
              </a:rPr>
              <a:t>H.E.L.P. course</a:t>
            </a:r>
            <a:endParaRPr lang="en-GB" dirty="0"/>
          </a:p>
        </p:txBody>
      </p:sp>
    </p:spTree>
    <p:extLst>
      <p:ext uri="{BB962C8B-B14F-4D97-AF65-F5344CB8AC3E}">
        <p14:creationId xmlns:p14="http://schemas.microsoft.com/office/powerpoint/2010/main" val="2494551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73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73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738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73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p:bldP spid="357380" grpId="0"/>
      <p:bldP spid="357388" grpId="0"/>
      <p:bldP spid="3573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9008" y="689090"/>
            <a:ext cx="9911086" cy="307827"/>
          </a:xfrm>
        </p:spPr>
        <p:txBody>
          <a:bodyPr>
            <a:normAutofit fontScale="90000"/>
          </a:bodyPr>
          <a:lstStyle/>
          <a:p>
            <a:r>
              <a:rPr lang="en-GB" sz="4900" u="sng">
                <a:latin typeface="+mn-lt"/>
              </a:rPr>
              <a:t>Qualitative </a:t>
            </a:r>
            <a:r>
              <a:rPr lang="en-GB" sz="4900" u="sng" dirty="0">
                <a:latin typeface="+mn-lt"/>
              </a:rPr>
              <a:t>data collection methods</a:t>
            </a:r>
            <a:br>
              <a:rPr lang="en-GB" sz="4900" u="sng" dirty="0">
                <a:latin typeface="+mn-lt"/>
              </a:rPr>
            </a:br>
            <a:endParaRPr lang="en-GB" sz="4900" u="sng" dirty="0">
              <a:solidFill>
                <a:srgbClr val="0070C0"/>
              </a:solidFill>
              <a:latin typeface="+mn-lt"/>
            </a:endParaRPr>
          </a:p>
        </p:txBody>
      </p:sp>
      <p:sp>
        <p:nvSpPr>
          <p:cNvPr id="3" name="Espace réservé du contenu 2"/>
          <p:cNvSpPr>
            <a:spLocks noGrp="1"/>
          </p:cNvSpPr>
          <p:nvPr>
            <p:ph idx="1"/>
          </p:nvPr>
        </p:nvSpPr>
        <p:spPr>
          <a:xfrm>
            <a:off x="1012345" y="1475718"/>
            <a:ext cx="5076056" cy="4396445"/>
          </a:xfrm>
        </p:spPr>
        <p:txBody>
          <a:bodyPr/>
          <a:lstStyle/>
          <a:p>
            <a:pPr>
              <a:buFont typeface="Wingdings" panose="05000000000000000000" pitchFamily="2" charset="2"/>
              <a:buChar char="Ø"/>
            </a:pPr>
            <a:r>
              <a:rPr lang="en-GB" dirty="0"/>
              <a:t>Focus groups –using different   techniques</a:t>
            </a:r>
          </a:p>
          <a:p>
            <a:pPr lvl="1">
              <a:buFont typeface="Courier New" charset="0"/>
              <a:buChar char="o"/>
            </a:pPr>
            <a:r>
              <a:rPr lang="en-GB" dirty="0"/>
              <a:t>Problem tree</a:t>
            </a:r>
          </a:p>
          <a:p>
            <a:pPr lvl="1">
              <a:buFont typeface="Courier New" charset="0"/>
              <a:buChar char="o"/>
            </a:pPr>
            <a:r>
              <a:rPr lang="en-GB" dirty="0"/>
              <a:t>Calendar</a:t>
            </a:r>
          </a:p>
          <a:p>
            <a:pPr lvl="1">
              <a:buFont typeface="Courier New" charset="0"/>
              <a:buChar char="o"/>
            </a:pPr>
            <a:r>
              <a:rPr lang="en-GB" dirty="0"/>
              <a:t>...</a:t>
            </a:r>
          </a:p>
          <a:p>
            <a:pPr>
              <a:buFont typeface="Wingdings" panose="05000000000000000000" pitchFamily="2" charset="2"/>
              <a:buChar char="Ø"/>
            </a:pPr>
            <a:r>
              <a:rPr lang="en-GB" dirty="0"/>
              <a:t>Observation +++</a:t>
            </a:r>
          </a:p>
          <a:p>
            <a:pPr lvl="1">
              <a:buFont typeface="Courier New" charset="0"/>
              <a:buChar char="o"/>
            </a:pPr>
            <a:r>
              <a:rPr lang="en-GB" dirty="0"/>
              <a:t>Household visits</a:t>
            </a:r>
          </a:p>
          <a:p>
            <a:pPr lvl="1">
              <a:buFont typeface="Courier New" charset="0"/>
              <a:buChar char="o"/>
            </a:pPr>
            <a:r>
              <a:rPr lang="en-GB" dirty="0"/>
              <a:t>Fields, cattle, water source visits</a:t>
            </a:r>
          </a:p>
          <a:p>
            <a:pPr lvl="1">
              <a:buFont typeface="Courier New" charset="0"/>
              <a:buChar char="o"/>
            </a:pPr>
            <a:r>
              <a:rPr lang="en-GB" dirty="0"/>
              <a:t>…</a:t>
            </a:r>
          </a:p>
          <a:p>
            <a:pPr>
              <a:buFont typeface="Wingdings" panose="05000000000000000000" pitchFamily="2" charset="2"/>
              <a:buChar char="Ø"/>
            </a:pPr>
            <a:r>
              <a:rPr lang="en-GB" dirty="0"/>
              <a:t>Participatory approaches</a:t>
            </a:r>
          </a:p>
          <a:p>
            <a:pPr marL="0" indent="0">
              <a:buNone/>
            </a:pPr>
            <a:endParaRPr lang="fr-CH" dirty="0"/>
          </a:p>
        </p:txBody>
      </p:sp>
      <p:pic>
        <p:nvPicPr>
          <p:cNvPr id="7" name="Picture 2" descr="D:\Archives missions antérieures\Tdh 2008-9\My Pictures\Commune Maniche\Commune Maniche 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8401" y="1709812"/>
            <a:ext cx="4642560" cy="34819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6" name="TextBox 5"/>
          <p:cNvSpPr txBox="1"/>
          <p:nvPr/>
        </p:nvSpPr>
        <p:spPr>
          <a:xfrm>
            <a:off x="0" y="5338985"/>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20321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431586" y="208547"/>
            <a:ext cx="3288632" cy="891952"/>
          </a:xfrm>
        </p:spPr>
        <p:txBody>
          <a:bodyPr>
            <a:normAutofit/>
          </a:bodyPr>
          <a:lstStyle/>
          <a:p>
            <a:r>
              <a:rPr lang="fr-CH" u="sng" dirty="0">
                <a:latin typeface="+mn-lt"/>
              </a:rPr>
              <a:t>Observation</a:t>
            </a:r>
            <a:endParaRPr lang="fr-CH" sz="1200" u="sng" dirty="0">
              <a:latin typeface="+mn-lt"/>
            </a:endParaRPr>
          </a:p>
        </p:txBody>
      </p:sp>
      <p:sp>
        <p:nvSpPr>
          <p:cNvPr id="457731" name="Rectangle 3"/>
          <p:cNvSpPr>
            <a:spLocks noGrp="1" noChangeArrowheads="1"/>
          </p:cNvSpPr>
          <p:nvPr>
            <p:ph idx="1"/>
          </p:nvPr>
        </p:nvSpPr>
        <p:spPr>
          <a:xfrm>
            <a:off x="1927829" y="1588168"/>
            <a:ext cx="8681156" cy="4652210"/>
          </a:xfrm>
          <a:solidFill>
            <a:schemeClr val="accent1">
              <a:lumMod val="20000"/>
              <a:lumOff val="80000"/>
            </a:schemeClr>
          </a:solidFill>
        </p:spPr>
        <p:txBody>
          <a:bodyPr>
            <a:normAutofit fontScale="85000" lnSpcReduction="20000"/>
          </a:bodyPr>
          <a:lstStyle/>
          <a:p>
            <a:pPr marL="0" indent="0">
              <a:lnSpc>
                <a:spcPct val="90000"/>
              </a:lnSpc>
              <a:buNone/>
            </a:pPr>
            <a:endParaRPr lang="en-GB" sz="3000" dirty="0">
              <a:solidFill>
                <a:schemeClr val="tx1"/>
              </a:solidFill>
            </a:endParaRPr>
          </a:p>
          <a:p>
            <a:pPr>
              <a:lnSpc>
                <a:spcPct val="90000"/>
              </a:lnSpc>
            </a:pPr>
            <a:r>
              <a:rPr lang="en-GB" sz="3300" dirty="0">
                <a:solidFill>
                  <a:schemeClr val="tx1"/>
                </a:solidFill>
              </a:rPr>
              <a:t>Environment</a:t>
            </a:r>
          </a:p>
          <a:p>
            <a:pPr>
              <a:lnSpc>
                <a:spcPct val="90000"/>
              </a:lnSpc>
            </a:pPr>
            <a:r>
              <a:rPr lang="en-GB" sz="3300" dirty="0">
                <a:solidFill>
                  <a:schemeClr val="tx1"/>
                </a:solidFill>
              </a:rPr>
              <a:t>Condition of crops / livestock</a:t>
            </a:r>
          </a:p>
          <a:p>
            <a:pPr>
              <a:lnSpc>
                <a:spcPct val="90000"/>
              </a:lnSpc>
            </a:pPr>
            <a:r>
              <a:rPr lang="en-GB" sz="3300" dirty="0">
                <a:solidFill>
                  <a:schemeClr val="tx1"/>
                </a:solidFill>
              </a:rPr>
              <a:t>People’s activities</a:t>
            </a:r>
          </a:p>
          <a:p>
            <a:pPr>
              <a:lnSpc>
                <a:spcPct val="90000"/>
              </a:lnSpc>
            </a:pPr>
            <a:r>
              <a:rPr lang="en-GB" sz="3300" dirty="0">
                <a:solidFill>
                  <a:schemeClr val="tx1"/>
                </a:solidFill>
              </a:rPr>
              <a:t>Condition of the people and differences</a:t>
            </a:r>
          </a:p>
          <a:p>
            <a:pPr>
              <a:lnSpc>
                <a:spcPct val="90000"/>
              </a:lnSpc>
            </a:pPr>
            <a:r>
              <a:rPr lang="en-GB" sz="3300" dirty="0">
                <a:solidFill>
                  <a:schemeClr val="tx1"/>
                </a:solidFill>
              </a:rPr>
              <a:t>Condition in people’s homes and presence of family members</a:t>
            </a:r>
          </a:p>
          <a:p>
            <a:pPr>
              <a:lnSpc>
                <a:spcPct val="90000"/>
              </a:lnSpc>
            </a:pPr>
            <a:r>
              <a:rPr lang="en-GB" sz="3300" dirty="0"/>
              <a:t>P</a:t>
            </a:r>
            <a:r>
              <a:rPr lang="en-GB" sz="3300" dirty="0">
                <a:solidFill>
                  <a:schemeClr val="tx1"/>
                </a:solidFill>
              </a:rPr>
              <a:t>eople preparing meals?</a:t>
            </a:r>
          </a:p>
          <a:p>
            <a:pPr>
              <a:lnSpc>
                <a:spcPct val="90000"/>
              </a:lnSpc>
            </a:pPr>
            <a:r>
              <a:rPr lang="en-GB" sz="3300" dirty="0">
                <a:solidFill>
                  <a:schemeClr val="tx1"/>
                </a:solidFill>
              </a:rPr>
              <a:t>Children with caretakers?</a:t>
            </a:r>
          </a:p>
          <a:p>
            <a:pPr>
              <a:lnSpc>
                <a:spcPct val="90000"/>
              </a:lnSpc>
            </a:pPr>
            <a:r>
              <a:rPr lang="en-GB" sz="3300" dirty="0">
                <a:solidFill>
                  <a:schemeClr val="tx1"/>
                </a:solidFill>
              </a:rPr>
              <a:t>Health services functional? Staffed?</a:t>
            </a:r>
          </a:p>
          <a:p>
            <a:pPr>
              <a:lnSpc>
                <a:spcPct val="90000"/>
              </a:lnSpc>
            </a:pPr>
            <a:r>
              <a:rPr lang="en-GB" sz="3300" dirty="0">
                <a:solidFill>
                  <a:schemeClr val="tx1"/>
                </a:solidFill>
              </a:rPr>
              <a:t>Insecurity, etc…….</a:t>
            </a:r>
            <a:endParaRPr lang="fr-CH" sz="3300" dirty="0">
              <a:solidFill>
                <a:srgbClr val="C00000"/>
              </a:solidFill>
            </a:endParaRPr>
          </a:p>
        </p:txBody>
      </p:sp>
      <p:sp>
        <p:nvSpPr>
          <p:cNvPr id="5" name="Rectangle 4"/>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rot="16200000">
            <a:off x="-443198" y="5638800"/>
            <a:ext cx="1532727" cy="646331"/>
          </a:xfrm>
          <a:prstGeom prst="rect">
            <a:avLst/>
          </a:prstGeom>
          <a:noFill/>
        </p:spPr>
        <p:txBody>
          <a:bodyPr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2844746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43101" y="1610607"/>
            <a:ext cx="2321276" cy="584775"/>
          </a:xfrm>
          <a:prstGeom prst="rect">
            <a:avLst/>
          </a:prstGeom>
          <a:noFill/>
        </p:spPr>
        <p:txBody>
          <a:bodyPr wrap="none" rtlCol="0">
            <a:spAutoFit/>
          </a:bodyPr>
          <a:lstStyle/>
          <a:p>
            <a:r>
              <a:rPr lang="en-GB" sz="3200" b="1" dirty="0">
                <a:solidFill>
                  <a:srgbClr val="0070C0"/>
                </a:solidFill>
              </a:rPr>
              <a:t>Group work:</a:t>
            </a:r>
          </a:p>
        </p:txBody>
      </p:sp>
      <p:sp>
        <p:nvSpPr>
          <p:cNvPr id="10" name="TextBox 9"/>
          <p:cNvSpPr txBox="1"/>
          <p:nvPr/>
        </p:nvSpPr>
        <p:spPr>
          <a:xfrm>
            <a:off x="1943102" y="2620782"/>
            <a:ext cx="9302414" cy="1077218"/>
          </a:xfrm>
          <a:prstGeom prst="rect">
            <a:avLst/>
          </a:prstGeom>
          <a:noFill/>
        </p:spPr>
        <p:txBody>
          <a:bodyPr wrap="square" rtlCol="0">
            <a:spAutoFit/>
          </a:bodyPr>
          <a:lstStyle/>
          <a:p>
            <a:r>
              <a:rPr lang="en-GB" sz="3200" dirty="0"/>
              <a:t>List your observations based on the following pictures</a:t>
            </a:r>
          </a:p>
          <a:p>
            <a:r>
              <a:rPr lang="en-GB" sz="3200" b="1" dirty="0"/>
              <a:t>7 min</a:t>
            </a:r>
          </a:p>
        </p:txBody>
      </p:sp>
      <p:sp>
        <p:nvSpPr>
          <p:cNvPr id="6" name="Rectangle 5"/>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20881"/>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4100136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561598" y="62651"/>
            <a:ext cx="3064913" cy="625996"/>
          </a:xfrm>
        </p:spPr>
        <p:txBody>
          <a:bodyPr>
            <a:normAutofit/>
          </a:bodyPr>
          <a:lstStyle/>
          <a:p>
            <a:pPr marL="0" indent="0">
              <a:buNone/>
            </a:pPr>
            <a:r>
              <a:rPr lang="en-GB" sz="3200" b="1" u="sng" dirty="0"/>
              <a:t>Indonesia, 2004</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8462" y="796977"/>
            <a:ext cx="2146215" cy="1607202"/>
          </a:xfrm>
          <a:prstGeom prst="rect">
            <a:avLst/>
          </a:prstGeom>
          <a:ln w="53975" cmpd="sng">
            <a:solidFill>
              <a:schemeClr val="tx2"/>
            </a:solidFill>
          </a:ln>
          <a:effectLst/>
        </p:spPr>
      </p:pic>
      <p:pic>
        <p:nvPicPr>
          <p:cNvPr id="18434" name="Picture 2" descr="C:\Users\niederbergern\Desktop\4 HELP course\2016 HELP Nicole\Images\Banda ache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1914" y="2512510"/>
            <a:ext cx="3570288" cy="41273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1982" y="134871"/>
            <a:ext cx="4316278" cy="3902915"/>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9870" y="3302975"/>
            <a:ext cx="3816424" cy="3555025"/>
          </a:xfrm>
          <a:prstGeom prst="rect">
            <a:avLst/>
          </a:prstGeom>
        </p:spPr>
      </p:pic>
      <p:sp>
        <p:nvSpPr>
          <p:cNvPr id="9" name="Rectangle 8"/>
          <p:cNvSpPr/>
          <p:nvPr/>
        </p:nvSpPr>
        <p:spPr>
          <a:xfrm>
            <a:off x="0" y="10886"/>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0" y="5199471"/>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2903827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Users\niederbergern\Desktop\4 HELP course\2016 HELP Nicole\Images\baie d'orange 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121" y="1052736"/>
            <a:ext cx="2160240" cy="1620180"/>
          </a:xfrm>
          <a:prstGeom prst="rect">
            <a:avLst/>
          </a:prstGeom>
          <a:noFill/>
          <a:ln w="60325" cmpd="sng">
            <a:solidFill>
              <a:schemeClr val="tx2"/>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847528" y="125665"/>
            <a:ext cx="2304256" cy="584775"/>
          </a:xfrm>
          <a:prstGeom prst="rect">
            <a:avLst/>
          </a:prstGeom>
        </p:spPr>
        <p:txBody>
          <a:bodyPr wrap="square">
            <a:spAutoFit/>
          </a:bodyPr>
          <a:lstStyle/>
          <a:p>
            <a:r>
              <a:rPr lang="en-GB" sz="3200" b="1" u="sng" dirty="0"/>
              <a:t>Haiti, 2009</a:t>
            </a:r>
          </a:p>
        </p:txBody>
      </p:sp>
      <p:pic>
        <p:nvPicPr>
          <p:cNvPr id="19460" name="Picture 4" descr="C:\Users\niederbergern\Desktop\4 HELP course\2016 HELP Nicole\Images\Baie d'orange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3645" y="125665"/>
            <a:ext cx="4248472" cy="3186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Archives missions antérieures\Tdh 2010\foto 2010\arnoux\DSCF50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1544" y="3411116"/>
            <a:ext cx="4283968" cy="3212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Archives missions antérieures\Tdh 2010\foto 2010\26février2010\DSCF49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9136" y="3456856"/>
            <a:ext cx="4222981" cy="31672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21772"/>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76200" y="6721277"/>
            <a:ext cx="461665" cy="92398"/>
          </a:xfrm>
          <a:prstGeom prst="rect">
            <a:avLst/>
          </a:prstGeom>
          <a:noFill/>
        </p:spPr>
        <p:txBody>
          <a:bodyPr vert="vert270" wrap="none" rtlCol="0">
            <a:spAutoFit/>
          </a:bodyPr>
          <a:lstStyle/>
          <a:p>
            <a:endParaRPr lang="en-GB" dirty="0"/>
          </a:p>
        </p:txBody>
      </p:sp>
      <p:sp>
        <p:nvSpPr>
          <p:cNvPr id="5" name="TextBox 4"/>
          <p:cNvSpPr txBox="1"/>
          <p:nvPr/>
        </p:nvSpPr>
        <p:spPr>
          <a:xfrm>
            <a:off x="-32657" y="5183698"/>
            <a:ext cx="738664" cy="1440394"/>
          </a:xfrm>
          <a:prstGeom prst="rect">
            <a:avLst/>
          </a:prstGeom>
          <a:noFill/>
        </p:spPr>
        <p:txBody>
          <a:bodyPr vert="vert270" wrap="none" rtlCol="0">
            <a:spAutoFit/>
          </a:bodyPr>
          <a:lstStyle/>
          <a:p>
            <a:r>
              <a:rPr lang="en-GB" dirty="0">
                <a:solidFill>
                  <a:schemeClr val="bg1"/>
                </a:solidFill>
              </a:rPr>
              <a:t>H.E.L.P. course</a:t>
            </a:r>
          </a:p>
          <a:p>
            <a:endParaRPr lang="en-GB" dirty="0"/>
          </a:p>
        </p:txBody>
      </p:sp>
    </p:spTree>
    <p:extLst>
      <p:ext uri="{BB962C8B-B14F-4D97-AF65-F5344CB8AC3E}">
        <p14:creationId xmlns:p14="http://schemas.microsoft.com/office/powerpoint/2010/main" val="3441237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http://api.rue89.nouvelobs.com/sites/news/files/styles/mobile2-tablette-asset-center/public/assets/image/2016/01/madaya-neige-syr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615" y="1134451"/>
            <a:ext cx="2448272" cy="1468964"/>
          </a:xfrm>
          <a:prstGeom prst="rect">
            <a:avLst/>
          </a:prstGeom>
          <a:noFill/>
          <a:ln w="60325" cmpd="sng">
            <a:solidFill>
              <a:schemeClr val="tx2"/>
            </a:solidFill>
          </a:ln>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808007" y="62641"/>
            <a:ext cx="2095780" cy="675928"/>
          </a:xfrm>
        </p:spPr>
        <p:txBody>
          <a:bodyPr/>
          <a:lstStyle/>
          <a:p>
            <a:r>
              <a:rPr lang="en-GB" sz="3200" b="1" u="sng" dirty="0">
                <a:latin typeface="+mn-lt"/>
              </a:rPr>
              <a:t>Syria, 2015</a:t>
            </a:r>
          </a:p>
        </p:txBody>
      </p:sp>
      <p:pic>
        <p:nvPicPr>
          <p:cNvPr id="4" name="Picture 2" descr="http://static.lexpress.fr/medias_10735/w_1520,h_855,c_fill,g_north/v1452663545/un-convoi-d-aide-humanitaire-le-12-janvier-2016-a-madaya_54965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5615" y="4071107"/>
            <a:ext cx="4104456" cy="230875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tatic5.businessinsider.com/image/5698ea6ac08a801c008b9c6c-2805-1602/ap_4202035777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9466" y="167039"/>
            <a:ext cx="5960129" cy="340378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images.centrepresseaveyron.fr/images/2015/12/29/la-syrienne-oum-walid-g-52-ans-avec-ses-petits-enfants_10143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0676" y="3576533"/>
            <a:ext cx="4645993" cy="30973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6884" y="529389"/>
            <a:ext cx="184731" cy="369332"/>
          </a:xfrm>
          <a:prstGeom prst="rect">
            <a:avLst/>
          </a:prstGeom>
          <a:noFill/>
        </p:spPr>
        <p:txBody>
          <a:bodyPr wrap="none" rtlCol="0">
            <a:spAutoFit/>
          </a:bodyPr>
          <a:lstStyle/>
          <a:p>
            <a:endParaRPr lang="en-GB" dirty="0"/>
          </a:p>
        </p:txBody>
      </p:sp>
      <p:sp>
        <p:nvSpPr>
          <p:cNvPr id="10" name="Rectangle 9"/>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6" name="TextBox 5"/>
          <p:cNvSpPr txBox="1"/>
          <p:nvPr/>
        </p:nvSpPr>
        <p:spPr>
          <a:xfrm>
            <a:off x="8855" y="5233468"/>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895901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a:xfrm>
            <a:off x="3276600" y="223610"/>
            <a:ext cx="5900057" cy="1325563"/>
          </a:xfrm>
        </p:spPr>
        <p:txBody>
          <a:bodyPr/>
          <a:lstStyle/>
          <a:p>
            <a:r>
              <a:rPr lang="en-US" sz="2800" dirty="0">
                <a:solidFill>
                  <a:srgbClr val="FF3300"/>
                </a:solidFill>
              </a:rPr>
              <a:t> </a:t>
            </a:r>
            <a:r>
              <a:rPr lang="en-US" u="sng" dirty="0">
                <a:latin typeface="+mn-lt"/>
              </a:rPr>
              <a:t>Analysis and reporting</a:t>
            </a:r>
          </a:p>
        </p:txBody>
      </p:sp>
      <p:sp>
        <p:nvSpPr>
          <p:cNvPr id="2" name="TextBox 1"/>
          <p:cNvSpPr txBox="1"/>
          <p:nvPr/>
        </p:nvSpPr>
        <p:spPr>
          <a:xfrm>
            <a:off x="1458685" y="1807029"/>
            <a:ext cx="10297885" cy="4401205"/>
          </a:xfrm>
          <a:prstGeom prst="rect">
            <a:avLst/>
          </a:prstGeom>
          <a:noFill/>
        </p:spPr>
        <p:txBody>
          <a:bodyPr wrap="square" rtlCol="0">
            <a:spAutoFit/>
          </a:bodyPr>
          <a:lstStyle/>
          <a:p>
            <a:pPr marL="457200" indent="-457200">
              <a:buFont typeface="Wingdings" panose="05000000000000000000" pitchFamily="2" charset="2"/>
              <a:buChar char="Ø"/>
            </a:pPr>
            <a:r>
              <a:rPr lang="en-GB" sz="2800" dirty="0"/>
              <a:t>Assess the quality of the data</a:t>
            </a:r>
          </a:p>
          <a:p>
            <a:pPr marL="457200" indent="-457200">
              <a:buFont typeface="Wingdings" panose="05000000000000000000" pitchFamily="2" charset="2"/>
              <a:buChar char="Ø"/>
            </a:pPr>
            <a:endParaRPr lang="en-GB" sz="2800" dirty="0"/>
          </a:p>
          <a:p>
            <a:pPr marL="457200" indent="-457200">
              <a:buFont typeface="Wingdings" panose="05000000000000000000" pitchFamily="2" charset="2"/>
              <a:buChar char="Ø"/>
            </a:pPr>
            <a:r>
              <a:rPr lang="en-GB" sz="2800" dirty="0"/>
              <a:t>Verify whether you achieved the objectives of your nutritional survey, i.e. are you able to answer all the questions</a:t>
            </a:r>
          </a:p>
          <a:p>
            <a:pPr marL="457200" indent="-457200">
              <a:buFont typeface="Wingdings" panose="05000000000000000000" pitchFamily="2" charset="2"/>
              <a:buChar char="Ø"/>
            </a:pPr>
            <a:endParaRPr lang="en-GB" sz="2800" dirty="0"/>
          </a:p>
          <a:p>
            <a:pPr marL="457200" indent="-457200">
              <a:buFont typeface="Wingdings" panose="05000000000000000000" pitchFamily="2" charset="2"/>
              <a:buChar char="Ø"/>
            </a:pPr>
            <a:r>
              <a:rPr lang="en-GB" sz="2800" dirty="0"/>
              <a:t>Report the assessment findings, conclusions &amp; recommendations in a clear and user friendly manner</a:t>
            </a:r>
          </a:p>
          <a:p>
            <a:pPr marL="457200" indent="-457200">
              <a:buFont typeface="Wingdings" panose="05000000000000000000" pitchFamily="2" charset="2"/>
              <a:buChar char="Ø"/>
            </a:pPr>
            <a:endParaRPr lang="en-GB" sz="2800" dirty="0"/>
          </a:p>
          <a:p>
            <a:pPr marL="457200" indent="-457200">
              <a:buFont typeface="Wingdings" panose="05000000000000000000" pitchFamily="2" charset="2"/>
              <a:buChar char="Ø"/>
            </a:pPr>
            <a:r>
              <a:rPr lang="en-GB" sz="2800" dirty="0"/>
              <a:t>Ensure that the results are shared with intended users and those who should know </a:t>
            </a:r>
          </a:p>
        </p:txBody>
      </p:sp>
      <p:sp>
        <p:nvSpPr>
          <p:cNvPr id="6" name="Rectangle 5"/>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31767"/>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2839439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69068" y="1803018"/>
            <a:ext cx="8982890" cy="3024336"/>
          </a:xfrm>
        </p:spPr>
        <p:txBody>
          <a:bodyPr>
            <a:normAutofit/>
          </a:bodyPr>
          <a:lstStyle/>
          <a:p>
            <a:pPr algn="ctr"/>
            <a:r>
              <a:rPr lang="en-GB" dirty="0">
                <a:latin typeface="+mn-lt"/>
              </a:rPr>
              <a:t>Now it is time to act and set-up up food and nutrition programmes to support affected people in Haiti, Syria and Indonesia! </a:t>
            </a:r>
          </a:p>
        </p:txBody>
      </p:sp>
      <p:sp>
        <p:nvSpPr>
          <p:cNvPr id="5" name="Rectangle 4"/>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203966"/>
            <a:ext cx="461665" cy="1440394"/>
          </a:xfrm>
          <a:prstGeom prst="rect">
            <a:avLst/>
          </a:prstGeom>
          <a:noFill/>
        </p:spPr>
        <p:txBody>
          <a:bodyPr vert="vert270"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3519256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3" y="290126"/>
            <a:ext cx="7397957" cy="1524000"/>
          </a:xfrm>
        </p:spPr>
        <p:txBody>
          <a:bodyPr/>
          <a:lstStyle/>
          <a:p>
            <a:r>
              <a:rPr lang="en-GB" b="1" dirty="0">
                <a:solidFill>
                  <a:srgbClr val="0000CC"/>
                </a:solidFill>
              </a:rPr>
              <a:t>Golden rule for Assessments:</a:t>
            </a:r>
          </a:p>
        </p:txBody>
      </p:sp>
      <p:pic>
        <p:nvPicPr>
          <p:cNvPr id="4" name="Picture 6" descr="MC900432526[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9473176" y="2551267"/>
            <a:ext cx="2285714" cy="2285714"/>
          </a:xfrm>
          <a:noFill/>
          <a:ln/>
          <a:extLst>
            <a:ext uri="{909E8E84-426E-40DD-AFC4-6F175D3DCCD1}">
              <a14:hiddenFill xmlns:a14="http://schemas.microsoft.com/office/drawing/2010/main">
                <a:solidFill>
                  <a:srgbClr val="CC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1703513" y="2632295"/>
            <a:ext cx="7769663" cy="2123658"/>
          </a:xfrm>
          <a:prstGeom prst="rect">
            <a:avLst/>
          </a:prstGeom>
          <a:noFill/>
        </p:spPr>
        <p:txBody>
          <a:bodyPr wrap="square" rtlCol="0">
            <a:spAutoFit/>
          </a:bodyPr>
          <a:lstStyle/>
          <a:p>
            <a:r>
              <a:rPr lang="en-GB" sz="4400" dirty="0"/>
              <a:t>A </a:t>
            </a:r>
            <a:r>
              <a:rPr lang="en-GB" sz="4400" b="1" dirty="0"/>
              <a:t>BAD ASSESSMENT </a:t>
            </a:r>
            <a:r>
              <a:rPr lang="en-GB" sz="4400" dirty="0"/>
              <a:t>generally  leads to </a:t>
            </a:r>
            <a:r>
              <a:rPr lang="en-GB" sz="4400" b="1" dirty="0"/>
              <a:t>BAD</a:t>
            </a:r>
            <a:r>
              <a:rPr lang="en-GB" sz="4400" dirty="0"/>
              <a:t> programmes… that miss the intended target</a:t>
            </a:r>
          </a:p>
        </p:txBody>
      </p:sp>
      <p:sp>
        <p:nvSpPr>
          <p:cNvPr id="9" name="Rectangle 8"/>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3" name="TextBox 2"/>
          <p:cNvSpPr txBox="1"/>
          <p:nvPr/>
        </p:nvSpPr>
        <p:spPr>
          <a:xfrm rot="16200000">
            <a:off x="-526675" y="5802085"/>
            <a:ext cx="1532727" cy="369332"/>
          </a:xfrm>
          <a:prstGeom prst="rect">
            <a:avLst/>
          </a:prstGeom>
          <a:noFill/>
        </p:spPr>
        <p:txBody>
          <a:bodyPr wrap="none" rtlCol="0">
            <a:spAutoFit/>
          </a:bodyPr>
          <a:lstStyle/>
          <a:p>
            <a:r>
              <a:rPr lang="en-GB" dirty="0">
                <a:solidFill>
                  <a:schemeClr val="bg1"/>
                </a:solidFill>
              </a:rPr>
              <a:t>H.E.L.P. course</a:t>
            </a:r>
          </a:p>
        </p:txBody>
      </p:sp>
    </p:spTree>
    <p:extLst>
      <p:ext uri="{BB962C8B-B14F-4D97-AF65-F5344CB8AC3E}">
        <p14:creationId xmlns:p14="http://schemas.microsoft.com/office/powerpoint/2010/main" val="215946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757" y="160953"/>
            <a:ext cx="3538737" cy="1143000"/>
          </a:xfrm>
        </p:spPr>
        <p:txBody>
          <a:bodyPr/>
          <a:lstStyle/>
          <a:p>
            <a:pPr algn="l"/>
            <a:r>
              <a:rPr lang="en-GB" dirty="0">
                <a:solidFill>
                  <a:srgbClr val="002060"/>
                </a:solidFill>
                <a:latin typeface="+mn-lt"/>
              </a:rPr>
              <a:t>An example…</a:t>
            </a:r>
          </a:p>
        </p:txBody>
      </p:sp>
      <p:pic>
        <p:nvPicPr>
          <p:cNvPr id="17410" name="Picture 2" descr="C:\Documents and Settings\Mija Ververs\Local Settings\Temporary Internet Files\Content.IE5\0L01ACUV\MP900314192[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621562" y="588169"/>
            <a:ext cx="1426464"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Documents and Settings\Mija Ververs\Local Settings\Temporary Internet Files\Content.IE5\0L01ACUV\MP900314192[1].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95601" y="1484784"/>
            <a:ext cx="949051" cy="243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1524001" y="4256595"/>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5528625" y="427017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6038839" y="4275989"/>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6553477" y="4285723"/>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7057532"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7561587"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8065642" y="4279504"/>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8569697" y="4279505"/>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9073752"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9577807" y="4279506"/>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10092445" y="4279506"/>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2004189" y="427991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2506286" y="427017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3008009" y="4297264"/>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3511708" y="4293498"/>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4014785" y="4264359"/>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4518840" y="4270171"/>
            <a:ext cx="504055" cy="24609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niederbergern\Desktop\4 HELP course\2016 HELP Nicole\Captures\famille individu blan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018" b="12284"/>
          <a:stretch/>
        </p:blipFill>
        <p:spPr bwMode="auto">
          <a:xfrm>
            <a:off x="5022895" y="4269026"/>
            <a:ext cx="504055" cy="2460983"/>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6726223" y="47071"/>
            <a:ext cx="5328592" cy="5976664"/>
          </a:xfrm>
          <a:prstGeom prst="wedgeEllipseCallout">
            <a:avLst>
              <a:gd name="adj1" fmla="val -67112"/>
              <a:gd name="adj2" fmla="val -2061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21262559">
            <a:off x="8070325" y="1038331"/>
            <a:ext cx="3352249" cy="3785652"/>
          </a:xfrm>
          <a:prstGeom prst="rect">
            <a:avLst/>
          </a:prstGeom>
          <a:solidFill>
            <a:schemeClr val="accent1">
              <a:lumMod val="20000"/>
              <a:lumOff val="80000"/>
            </a:schemeClr>
          </a:solidFill>
        </p:spPr>
        <p:txBody>
          <a:bodyPr wrap="square">
            <a:spAutoFit/>
          </a:bodyPr>
          <a:lstStyle/>
          <a:p>
            <a:pPr>
              <a:buNone/>
              <a:defRPr/>
            </a:pPr>
            <a:r>
              <a:rPr lang="en-GB" sz="4000" i="1" dirty="0"/>
              <a:t>….We have an emergency here, there are 144 seriously malnourished people…..</a:t>
            </a:r>
          </a:p>
        </p:txBody>
      </p:sp>
      <p:sp>
        <p:nvSpPr>
          <p:cNvPr id="29" name="Rectangle 28"/>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7" name="TextBox 6"/>
          <p:cNvSpPr txBox="1"/>
          <p:nvPr/>
        </p:nvSpPr>
        <p:spPr>
          <a:xfrm>
            <a:off x="20046" y="5277184"/>
            <a:ext cx="738664" cy="1440394"/>
          </a:xfrm>
          <a:prstGeom prst="rect">
            <a:avLst/>
          </a:prstGeom>
          <a:noFill/>
        </p:spPr>
        <p:txBody>
          <a:bodyPr vert="vert270" wrap="none" rtlCol="0">
            <a:spAutoFit/>
          </a:bodyPr>
          <a:lstStyle/>
          <a:p>
            <a:r>
              <a:rPr lang="en-GB" dirty="0">
                <a:solidFill>
                  <a:schemeClr val="bg1"/>
                </a:solidFill>
              </a:rPr>
              <a:t>H.E.L.P. course</a:t>
            </a:r>
            <a:endParaRPr lang="en-GB" dirty="0"/>
          </a:p>
          <a:p>
            <a:endParaRPr lang="en-GB" dirty="0"/>
          </a:p>
        </p:txBody>
      </p:sp>
    </p:spTree>
    <p:extLst>
      <p:ext uri="{BB962C8B-B14F-4D97-AF65-F5344CB8AC3E}">
        <p14:creationId xmlns:p14="http://schemas.microsoft.com/office/powerpoint/2010/main" val="12418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5980" y="1163744"/>
            <a:ext cx="10111562" cy="4859991"/>
          </a:xfrm>
        </p:spPr>
        <p:txBody>
          <a:bodyPr>
            <a:normAutofit/>
          </a:bodyPr>
          <a:lstStyle/>
          <a:p>
            <a:pPr>
              <a:defRPr/>
            </a:pPr>
            <a:r>
              <a:rPr lang="en-GB" sz="3200" dirty="0"/>
              <a:t>144 malnourished over the last 3 months, or since one week?</a:t>
            </a:r>
          </a:p>
          <a:p>
            <a:pPr>
              <a:defRPr/>
            </a:pPr>
            <a:r>
              <a:rPr lang="en-GB" sz="3200" dirty="0"/>
              <a:t>144 out of a population of 100,000 or out of a population of 1,000?  </a:t>
            </a:r>
          </a:p>
          <a:p>
            <a:pPr>
              <a:defRPr/>
            </a:pPr>
            <a:r>
              <a:rPr lang="en-GB" sz="3200" dirty="0"/>
              <a:t>144 malnourished children? Age groups? Elderly?</a:t>
            </a:r>
          </a:p>
          <a:p>
            <a:pPr>
              <a:defRPr/>
            </a:pPr>
            <a:r>
              <a:rPr lang="en-GB" sz="3200" dirty="0"/>
              <a:t>What type of malnutrition?</a:t>
            </a:r>
          </a:p>
          <a:p>
            <a:pPr>
              <a:defRPr/>
            </a:pPr>
            <a:r>
              <a:rPr lang="en-GB" sz="3200" dirty="0"/>
              <a:t>Mortality? </a:t>
            </a:r>
          </a:p>
          <a:p>
            <a:pPr>
              <a:defRPr/>
            </a:pPr>
            <a:r>
              <a:rPr lang="en-GB" sz="3200" dirty="0"/>
              <a:t>What are the causes of this situation?</a:t>
            </a:r>
          </a:p>
          <a:p>
            <a:pPr>
              <a:defRPr/>
            </a:pPr>
            <a:r>
              <a:rPr lang="en-GB" sz="3200" dirty="0"/>
              <a:t>Etc. </a:t>
            </a:r>
            <a:endParaRPr lang="en-US" sz="3200" dirty="0"/>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303538"/>
            <a:ext cx="738664" cy="1440394"/>
          </a:xfrm>
          <a:prstGeom prst="rect">
            <a:avLst/>
          </a:prstGeom>
          <a:noFill/>
        </p:spPr>
        <p:txBody>
          <a:bodyPr vert="vert270" wrap="none" rtlCol="0">
            <a:spAutoFit/>
          </a:bodyPr>
          <a:lstStyle/>
          <a:p>
            <a:r>
              <a:rPr lang="en-GB" dirty="0">
                <a:solidFill>
                  <a:schemeClr val="bg1"/>
                </a:solidFill>
              </a:rPr>
              <a:t>H.E.L.P. course</a:t>
            </a:r>
            <a:endParaRPr lang="en-GB" dirty="0"/>
          </a:p>
          <a:p>
            <a:endParaRPr lang="en-GB" dirty="0"/>
          </a:p>
        </p:txBody>
      </p:sp>
    </p:spTree>
    <p:extLst>
      <p:ext uri="{BB962C8B-B14F-4D97-AF65-F5344CB8AC3E}">
        <p14:creationId xmlns:p14="http://schemas.microsoft.com/office/powerpoint/2010/main" val="176357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9621" y="1733107"/>
            <a:ext cx="4860852" cy="1091979"/>
          </a:xfrm>
        </p:spPr>
        <p:txBody>
          <a:bodyPr>
            <a:normAutofit fontScale="90000"/>
          </a:bodyPr>
          <a:lstStyle/>
          <a:p>
            <a:pPr marL="0" indent="0" algn="ctr"/>
            <a:r>
              <a:rPr lang="en-GB" dirty="0">
                <a:latin typeface="+mn-lt"/>
              </a:rPr>
              <a:t>Rapid assessments</a:t>
            </a:r>
            <a:br>
              <a:rPr lang="en-GB" dirty="0">
                <a:latin typeface="+mn-lt"/>
              </a:rPr>
            </a:br>
            <a:r>
              <a:rPr lang="en-GB" dirty="0">
                <a:latin typeface="+mn-lt"/>
              </a:rPr>
              <a:t>Nutritional surveys</a:t>
            </a:r>
            <a:br>
              <a:rPr lang="en-GB" dirty="0">
                <a:latin typeface="+mn-lt"/>
              </a:rPr>
            </a:br>
            <a:r>
              <a:rPr lang="en-GB" dirty="0">
                <a:latin typeface="+mn-lt"/>
              </a:rPr>
              <a:t>Nutrition surveillance </a:t>
            </a:r>
            <a:br>
              <a:rPr lang="en-GB" dirty="0"/>
            </a:br>
            <a:endParaRPr lang="en-GB" dirty="0"/>
          </a:p>
        </p:txBody>
      </p:sp>
      <p:sp>
        <p:nvSpPr>
          <p:cNvPr id="3" name="Content Placeholder 2"/>
          <p:cNvSpPr>
            <a:spLocks noGrp="1"/>
          </p:cNvSpPr>
          <p:nvPr>
            <p:ph idx="1"/>
          </p:nvPr>
        </p:nvSpPr>
        <p:spPr>
          <a:xfrm>
            <a:off x="2624470" y="3399244"/>
            <a:ext cx="7763540" cy="992003"/>
          </a:xfrm>
        </p:spPr>
        <p:txBody>
          <a:bodyPr>
            <a:noAutofit/>
          </a:bodyPr>
          <a:lstStyle/>
          <a:p>
            <a:pPr marL="0" indent="0" algn="ctr">
              <a:buNone/>
            </a:pPr>
            <a:r>
              <a:rPr lang="en-GB" dirty="0"/>
              <a:t>What are the differences in data types, methods, information outputs and use of the information of these three? </a:t>
            </a:r>
          </a:p>
        </p:txBody>
      </p:sp>
      <p:sp>
        <p:nvSpPr>
          <p:cNvPr id="5" name="TextBox 4"/>
          <p:cNvSpPr txBox="1"/>
          <p:nvPr/>
        </p:nvSpPr>
        <p:spPr>
          <a:xfrm>
            <a:off x="893135" y="3110415"/>
            <a:ext cx="1326004" cy="1569660"/>
          </a:xfrm>
          <a:prstGeom prst="rect">
            <a:avLst/>
          </a:prstGeom>
          <a:noFill/>
        </p:spPr>
        <p:txBody>
          <a:bodyPr wrap="none" rtlCol="0">
            <a:spAutoFit/>
          </a:bodyPr>
          <a:lstStyle/>
          <a:p>
            <a:r>
              <a:rPr lang="en-GB" sz="9600" b="1" dirty="0">
                <a:solidFill>
                  <a:srgbClr val="FF0000"/>
                </a:solidFill>
              </a:rPr>
              <a:t>??</a:t>
            </a:r>
          </a:p>
        </p:txBody>
      </p:sp>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0" y="5308473"/>
            <a:ext cx="738664" cy="1440394"/>
          </a:xfrm>
          <a:prstGeom prst="rect">
            <a:avLst/>
          </a:prstGeom>
          <a:noFill/>
        </p:spPr>
        <p:txBody>
          <a:bodyPr vert="vert270" wrap="none" rtlCol="0">
            <a:spAutoFit/>
          </a:bodyPr>
          <a:lstStyle/>
          <a:p>
            <a:r>
              <a:rPr lang="en-GB" dirty="0">
                <a:solidFill>
                  <a:schemeClr val="bg1"/>
                </a:solidFill>
              </a:rPr>
              <a:t>H.E.L.P. course</a:t>
            </a:r>
            <a:endParaRPr lang="en-GB" dirty="0"/>
          </a:p>
          <a:p>
            <a:endParaRPr lang="en-GB" dirty="0"/>
          </a:p>
        </p:txBody>
      </p:sp>
    </p:spTree>
    <p:extLst>
      <p:ext uri="{BB962C8B-B14F-4D97-AF65-F5344CB8AC3E}">
        <p14:creationId xmlns:p14="http://schemas.microsoft.com/office/powerpoint/2010/main" val="1210563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Placeholder 4"/>
          <p:cNvGraphicFramePr>
            <a:graphicFrameLocks noGrp="1"/>
          </p:cNvGraphicFramePr>
          <p:nvPr>
            <p:ph type="tbl" idx="1"/>
            <p:extLst>
              <p:ext uri="{D42A27DB-BD31-4B8C-83A1-F6EECF244321}">
                <p14:modId xmlns:p14="http://schemas.microsoft.com/office/powerpoint/2010/main" val="1297142381"/>
              </p:ext>
            </p:extLst>
          </p:nvPr>
        </p:nvGraphicFramePr>
        <p:xfrm>
          <a:off x="988829" y="202019"/>
          <a:ext cx="10643191" cy="6283145"/>
        </p:xfrm>
        <a:graphic>
          <a:graphicData uri="http://schemas.openxmlformats.org/drawingml/2006/table">
            <a:tbl>
              <a:tblPr firstRow="1" firstCol="1" bandRow="1">
                <a:tableStyleId>{5C22544A-7EE6-4342-B048-85BDC9FD1C3A}</a:tableStyleId>
              </a:tblPr>
              <a:tblGrid>
                <a:gridCol w="1564243">
                  <a:extLst>
                    <a:ext uri="{9D8B030D-6E8A-4147-A177-3AD203B41FA5}">
                      <a16:colId xmlns:a16="http://schemas.microsoft.com/office/drawing/2014/main" val="20000"/>
                    </a:ext>
                  </a:extLst>
                </a:gridCol>
                <a:gridCol w="2991085">
                  <a:extLst>
                    <a:ext uri="{9D8B030D-6E8A-4147-A177-3AD203B41FA5}">
                      <a16:colId xmlns:a16="http://schemas.microsoft.com/office/drawing/2014/main" val="20001"/>
                    </a:ext>
                  </a:extLst>
                </a:gridCol>
                <a:gridCol w="3075638">
                  <a:extLst>
                    <a:ext uri="{9D8B030D-6E8A-4147-A177-3AD203B41FA5}">
                      <a16:colId xmlns:a16="http://schemas.microsoft.com/office/drawing/2014/main" val="20002"/>
                    </a:ext>
                  </a:extLst>
                </a:gridCol>
                <a:gridCol w="3012225">
                  <a:extLst>
                    <a:ext uri="{9D8B030D-6E8A-4147-A177-3AD203B41FA5}">
                      <a16:colId xmlns:a16="http://schemas.microsoft.com/office/drawing/2014/main" val="20003"/>
                    </a:ext>
                  </a:extLst>
                </a:gridCol>
              </a:tblGrid>
              <a:tr h="869766">
                <a:tc>
                  <a:txBody>
                    <a:bodyPr/>
                    <a:lstStyle/>
                    <a:p>
                      <a:pPr>
                        <a:lnSpc>
                          <a:spcPct val="107000"/>
                        </a:lnSpc>
                        <a:spcAft>
                          <a:spcPts val="0"/>
                        </a:spcAft>
                      </a:pPr>
                      <a:r>
                        <a:rPr lang="en-GB" sz="2000" dirty="0">
                          <a:solidFill>
                            <a:schemeClr val="tx1"/>
                          </a:solidFill>
                          <a:effectLst/>
                        </a:rPr>
                        <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0"/>
                        </a:spcAft>
                      </a:pPr>
                      <a:r>
                        <a:rPr lang="en-GB" sz="2000" dirty="0">
                          <a:solidFill>
                            <a:schemeClr val="tx1"/>
                          </a:solidFill>
                          <a:effectLst/>
                        </a:rPr>
                        <a:t>Rapid assessment</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2000" dirty="0">
                          <a:solidFill>
                            <a:schemeClr val="tx1"/>
                          </a:solidFill>
                          <a:effectLst/>
                        </a:rPr>
                        <a:t>Nutritional survey</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2000" dirty="0">
                          <a:solidFill>
                            <a:schemeClr val="tx1"/>
                          </a:solidFill>
                          <a:effectLst/>
                        </a:rPr>
                        <a:t>Nutrition surveillance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735750">
                <a:tc>
                  <a:txBody>
                    <a:bodyPr/>
                    <a:lstStyle/>
                    <a:p>
                      <a:pPr>
                        <a:lnSpc>
                          <a:spcPct val="107000"/>
                        </a:lnSpc>
                        <a:spcAft>
                          <a:spcPts val="0"/>
                        </a:spcAft>
                      </a:pPr>
                      <a:r>
                        <a:rPr lang="en-GB" sz="2000" dirty="0">
                          <a:solidFill>
                            <a:schemeClr val="tx1"/>
                          </a:solidFill>
                          <a:effectLst/>
                        </a:rPr>
                        <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2000" dirty="0">
                          <a:effectLst/>
                        </a:rPr>
                        <a:t>Cross sectional snapshot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000" dirty="0">
                          <a:effectLst/>
                        </a:rPr>
                        <a:t>Cross sectional snapshot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000">
                          <a:effectLst/>
                        </a:rPr>
                        <a:t>Continuous /Ongoing</a:t>
                      </a:r>
                    </a:p>
                    <a:p>
                      <a:pPr algn="ctr">
                        <a:lnSpc>
                          <a:spcPct val="107000"/>
                        </a:lnSpc>
                        <a:spcAft>
                          <a:spcPts val="0"/>
                        </a:spcAft>
                      </a:pPr>
                      <a:r>
                        <a:rPr lang="en-GB" sz="2000">
                          <a:effectLst/>
                        </a:rPr>
                        <a:t>Longitudinal trends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84495">
                <a:tc>
                  <a:txBody>
                    <a:bodyPr/>
                    <a:lstStyle/>
                    <a:p>
                      <a:pPr algn="ctr">
                        <a:lnSpc>
                          <a:spcPct val="107000"/>
                        </a:lnSpc>
                        <a:spcAft>
                          <a:spcPts val="0"/>
                        </a:spcAft>
                      </a:pPr>
                      <a:r>
                        <a:rPr lang="en-GB" sz="2000" dirty="0">
                          <a:solidFill>
                            <a:schemeClr val="tx1"/>
                          </a:solidFill>
                          <a:effectLst/>
                        </a:rPr>
                        <a:t>Methods</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2000" dirty="0">
                          <a:effectLst/>
                        </a:rPr>
                        <a:t>Secondary sources</a:t>
                      </a:r>
                    </a:p>
                    <a:p>
                      <a:pPr algn="ctr">
                        <a:lnSpc>
                          <a:spcPct val="107000"/>
                        </a:lnSpc>
                        <a:spcAft>
                          <a:spcPts val="0"/>
                        </a:spcAft>
                      </a:pPr>
                      <a:r>
                        <a:rPr lang="en-GB" sz="2000" dirty="0">
                          <a:effectLst/>
                        </a:rPr>
                        <a:t>Purposive sampling</a:t>
                      </a:r>
                    </a:p>
                    <a:p>
                      <a:pPr algn="ctr">
                        <a:lnSpc>
                          <a:spcPct val="107000"/>
                        </a:lnSpc>
                        <a:spcAft>
                          <a:spcPts val="0"/>
                        </a:spcAft>
                      </a:pPr>
                      <a:r>
                        <a:rPr lang="en-GB" sz="2000" dirty="0">
                          <a:effectLst/>
                        </a:rPr>
                        <a:t>Rapid appraisal methods, e.g. observation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000" dirty="0">
                          <a:effectLst/>
                        </a:rPr>
                        <a:t>Probability sample </a:t>
                      </a:r>
                    </a:p>
                    <a:p>
                      <a:pPr algn="ctr">
                        <a:lnSpc>
                          <a:spcPct val="107000"/>
                        </a:lnSpc>
                        <a:spcAft>
                          <a:spcPts val="0"/>
                        </a:spcAft>
                      </a:pPr>
                      <a:r>
                        <a:rPr lang="en-GB" sz="2000" dirty="0">
                          <a:effectLst/>
                        </a:rPr>
                        <a:t>Survey instruments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000" dirty="0">
                          <a:effectLst/>
                        </a:rPr>
                        <a:t>Systematic, standardized data collection  </a:t>
                      </a:r>
                    </a:p>
                    <a:p>
                      <a:pPr algn="ct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Facility or population based</a:t>
                      </a:r>
                    </a:p>
                    <a:p>
                      <a:pPr algn="ct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Sentinel or all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2139">
                <a:tc>
                  <a:txBody>
                    <a:bodyPr/>
                    <a:lstStyle/>
                    <a:p>
                      <a:pPr algn="ctr">
                        <a:lnSpc>
                          <a:spcPct val="107000"/>
                        </a:lnSpc>
                        <a:spcAft>
                          <a:spcPts val="0"/>
                        </a:spcAft>
                      </a:pPr>
                      <a:r>
                        <a:rPr lang="en-GB" sz="2000" dirty="0">
                          <a:solidFill>
                            <a:schemeClr val="tx1"/>
                          </a:solidFill>
                          <a:effectLst/>
                        </a:rPr>
                        <a:t>Data type</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2000" dirty="0">
                          <a:effectLst/>
                        </a:rPr>
                        <a:t>Qualitative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000" dirty="0">
                          <a:effectLst/>
                        </a:rPr>
                        <a:t>Quantitative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000" dirty="0">
                          <a:effectLst/>
                        </a:rPr>
                        <a:t>Quantitative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467294">
                <a:tc>
                  <a:txBody>
                    <a:bodyPr/>
                    <a:lstStyle/>
                    <a:p>
                      <a:pPr algn="ctr">
                        <a:lnSpc>
                          <a:spcPct val="107000"/>
                        </a:lnSpc>
                        <a:spcAft>
                          <a:spcPts val="0"/>
                        </a:spcAft>
                      </a:pPr>
                      <a:r>
                        <a:rPr lang="en-GB" sz="2000" dirty="0">
                          <a:solidFill>
                            <a:schemeClr val="tx1"/>
                          </a:solidFill>
                          <a:effectLst/>
                        </a:rPr>
                        <a:t>Information outputs</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2000" dirty="0">
                          <a:effectLst/>
                        </a:rPr>
                        <a:t>Identification of main problems, risks and gaps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000" dirty="0">
                          <a:effectLst/>
                        </a:rPr>
                        <a:t>Identification of scope and severity of the crisis</a:t>
                      </a:r>
                    </a:p>
                    <a:p>
                      <a:pPr algn="ctr">
                        <a:lnSpc>
                          <a:spcPct val="107000"/>
                        </a:lnSpc>
                        <a:spcAft>
                          <a:spcPts val="0"/>
                        </a:spcAft>
                      </a:pPr>
                      <a:r>
                        <a:rPr lang="en-GB" sz="2000" dirty="0">
                          <a:effectLst/>
                        </a:rPr>
                        <a:t>Evaluate existing programme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000" dirty="0">
                          <a:effectLst/>
                        </a:rPr>
                        <a:t>Identification</a:t>
                      </a:r>
                      <a:r>
                        <a:rPr lang="en-GB" sz="2000" baseline="0" dirty="0">
                          <a:effectLst/>
                        </a:rPr>
                        <a:t> of scope and severity of the crisis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453701">
                <a:tc>
                  <a:txBody>
                    <a:bodyPr/>
                    <a:lstStyle/>
                    <a:p>
                      <a:pPr algn="ctr">
                        <a:lnSpc>
                          <a:spcPct val="107000"/>
                        </a:lnSpc>
                        <a:spcAft>
                          <a:spcPts val="0"/>
                        </a:spcAft>
                      </a:pPr>
                      <a:r>
                        <a:rPr lang="en-GB" sz="2000" dirty="0">
                          <a:solidFill>
                            <a:schemeClr val="tx1"/>
                          </a:solidFill>
                          <a:effectLst/>
                        </a:rPr>
                        <a:t>Use of the information</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2000" dirty="0">
                          <a:effectLst/>
                        </a:rPr>
                        <a:t>Initial crisis response strategy </a:t>
                      </a:r>
                    </a:p>
                    <a:p>
                      <a:pPr algn="ctr">
                        <a:lnSpc>
                          <a:spcPct val="107000"/>
                        </a:lnSpc>
                        <a:spcAft>
                          <a:spcPts val="0"/>
                        </a:spcAft>
                      </a:pPr>
                      <a:r>
                        <a:rPr lang="en-GB" sz="2000" dirty="0">
                          <a:effectLst/>
                        </a:rPr>
                        <a:t>Initial project proposal</a:t>
                      </a:r>
                    </a:p>
                    <a:p>
                      <a:pPr algn="ct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000" dirty="0">
                          <a:effectLst/>
                        </a:rPr>
                        <a:t>Determine the</a:t>
                      </a:r>
                      <a:r>
                        <a:rPr lang="en-GB" sz="2000" baseline="0" dirty="0">
                          <a:effectLst/>
                        </a:rPr>
                        <a:t> </a:t>
                      </a:r>
                      <a:r>
                        <a:rPr lang="en-GB" sz="2000" dirty="0">
                          <a:effectLst/>
                        </a:rPr>
                        <a:t>need for adaptation of interventions </a:t>
                      </a:r>
                    </a:p>
                    <a:p>
                      <a:pPr algn="ctr">
                        <a:lnSpc>
                          <a:spcPct val="107000"/>
                        </a:lnSpc>
                        <a:spcAft>
                          <a:spcPts val="0"/>
                        </a:spcAft>
                      </a:pPr>
                      <a:r>
                        <a:rPr lang="en-GB" sz="2000" dirty="0">
                          <a:effectLst/>
                        </a:rPr>
                        <a:t>Advocacy, Accountability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000" dirty="0">
                          <a:effectLst/>
                        </a:rPr>
                        <a:t>Determine the need for adaptation of interventions</a:t>
                      </a:r>
                    </a:p>
                    <a:p>
                      <a:pPr algn="ct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Early warning and response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6"/>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8" name="TextBox 7"/>
          <p:cNvSpPr txBox="1"/>
          <p:nvPr/>
        </p:nvSpPr>
        <p:spPr>
          <a:xfrm>
            <a:off x="-4561" y="5277128"/>
            <a:ext cx="738664" cy="1440394"/>
          </a:xfrm>
          <a:prstGeom prst="rect">
            <a:avLst/>
          </a:prstGeom>
          <a:noFill/>
        </p:spPr>
        <p:txBody>
          <a:bodyPr vert="vert270" wrap="none" rtlCol="0">
            <a:spAutoFit/>
          </a:bodyPr>
          <a:lstStyle/>
          <a:p>
            <a:r>
              <a:rPr lang="en-GB" dirty="0">
                <a:solidFill>
                  <a:schemeClr val="bg1"/>
                </a:solidFill>
              </a:rPr>
              <a:t>H.E.L.P. course</a:t>
            </a:r>
            <a:endParaRPr lang="en-GB" dirty="0"/>
          </a:p>
          <a:p>
            <a:endParaRPr lang="en-GB" dirty="0"/>
          </a:p>
        </p:txBody>
      </p:sp>
    </p:spTree>
    <p:extLst>
      <p:ext uri="{BB962C8B-B14F-4D97-AF65-F5344CB8AC3E}">
        <p14:creationId xmlns:p14="http://schemas.microsoft.com/office/powerpoint/2010/main" val="243637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764761" y="376257"/>
            <a:ext cx="7776864" cy="684693"/>
          </a:xfrm>
        </p:spPr>
        <p:txBody>
          <a:bodyPr>
            <a:noAutofit/>
          </a:bodyPr>
          <a:lstStyle/>
          <a:p>
            <a:pPr eaLnBrk="1" hangingPunct="1"/>
            <a:r>
              <a:rPr lang="en-CA" altLang="en-US" u="sng" dirty="0">
                <a:latin typeface="+mn-lt"/>
              </a:rPr>
              <a:t>SMART Methodology</a:t>
            </a:r>
          </a:p>
        </p:txBody>
      </p:sp>
      <p:sp>
        <p:nvSpPr>
          <p:cNvPr id="3" name="TextBox 2"/>
          <p:cNvSpPr txBox="1"/>
          <p:nvPr/>
        </p:nvSpPr>
        <p:spPr>
          <a:xfrm>
            <a:off x="2288053" y="1876127"/>
            <a:ext cx="8135938" cy="769937"/>
          </a:xfrm>
          <a:prstGeom prst="rect">
            <a:avLst/>
          </a:prstGeom>
          <a:solidFill>
            <a:schemeClr val="bg1">
              <a:lumMod val="85000"/>
            </a:schemeClr>
          </a:solidFill>
          <a:ln w="38100">
            <a:solidFill>
              <a:schemeClr val="accent1"/>
            </a:solidFill>
          </a:ln>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37931725" indent="-37474525">
              <a:defRPr sz="2400">
                <a:solidFill>
                  <a:schemeClr val="tx1"/>
                </a:solidFill>
                <a:latin typeface="Trebuchet MS" panose="020B0603020202020204" pitchFamily="34" charset="0"/>
                <a:ea typeface="ＭＳ Ｐゴシック" panose="020B0600070205080204" pitchFamily="34" charset="-128"/>
              </a:defRPr>
            </a:lvl2pPr>
            <a:lvl3pPr>
              <a:defRPr sz="2400">
                <a:solidFill>
                  <a:schemeClr val="tx1"/>
                </a:solidFill>
                <a:latin typeface="Trebuchet MS" panose="020B0603020202020204" pitchFamily="34" charset="0"/>
                <a:ea typeface="ＭＳ Ｐゴシック" panose="020B0600070205080204" pitchFamily="34" charset="-128"/>
              </a:defRPr>
            </a:lvl3pPr>
            <a:lvl4pPr>
              <a:defRPr sz="2400">
                <a:solidFill>
                  <a:schemeClr val="tx1"/>
                </a:solidFill>
                <a:latin typeface="Trebuchet MS" panose="020B0603020202020204" pitchFamily="34" charset="0"/>
                <a:ea typeface="ＭＳ Ｐゴシック" panose="020B0600070205080204" pitchFamily="34" charset="-128"/>
              </a:defRPr>
            </a:lvl4pPr>
            <a:lvl5pPr>
              <a:defRPr sz="2400">
                <a:solidFill>
                  <a:schemeClr val="tx1"/>
                </a:solidFill>
                <a:latin typeface="Trebuchet MS" panose="020B0603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ctr" eaLnBrk="1" hangingPunct="1">
              <a:defRPr/>
            </a:pPr>
            <a:r>
              <a:rPr lang="en-CA" altLang="en-US" sz="4400" b="1" dirty="0">
                <a:latin typeface="Arial" panose="020B0604020202020204" pitchFamily="34" charset="0"/>
              </a:rPr>
              <a:t>www.smartmethodology.org</a:t>
            </a:r>
          </a:p>
        </p:txBody>
      </p:sp>
      <p:pic>
        <p:nvPicPr>
          <p:cNvPr id="36868" name="Picture 4" descr="Screen Shot 2014-10-10 at 3.26.4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4622" y="2646064"/>
            <a:ext cx="716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479376"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fr-CH" dirty="0"/>
          </a:p>
        </p:txBody>
      </p:sp>
      <p:sp>
        <p:nvSpPr>
          <p:cNvPr id="4" name="TextBox 3"/>
          <p:cNvSpPr txBox="1"/>
          <p:nvPr/>
        </p:nvSpPr>
        <p:spPr>
          <a:xfrm>
            <a:off x="0" y="5180882"/>
            <a:ext cx="738664" cy="1440394"/>
          </a:xfrm>
          <a:prstGeom prst="rect">
            <a:avLst/>
          </a:prstGeom>
          <a:noFill/>
        </p:spPr>
        <p:txBody>
          <a:bodyPr vert="vert270" wrap="none" rtlCol="0">
            <a:spAutoFit/>
          </a:bodyPr>
          <a:lstStyle/>
          <a:p>
            <a:r>
              <a:rPr lang="en-GB" dirty="0">
                <a:solidFill>
                  <a:schemeClr val="bg1"/>
                </a:solidFill>
              </a:rPr>
              <a:t>H.E.L.P. course</a:t>
            </a:r>
            <a:endParaRPr lang="en-GB" dirty="0"/>
          </a:p>
          <a:p>
            <a:endParaRPr lang="en-GB" dirty="0"/>
          </a:p>
        </p:txBody>
      </p:sp>
    </p:spTree>
    <p:extLst>
      <p:ext uri="{BB962C8B-B14F-4D97-AF65-F5344CB8AC3E}">
        <p14:creationId xmlns:p14="http://schemas.microsoft.com/office/powerpoint/2010/main" val="8345061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0a5e3a414205b0cd270913d25c6840e">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601ed9a50bfa6825adc6b667e50086b"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ICRCIMP_RMUnitInCharge_H xmlns="71402401-ee9a-4cfa-82a8-ebbd88d5d766">
      <Terms xmlns="http://schemas.microsoft.com/office/infopath/2007/PartnerControls"/>
    </ICRCIMP_RMUnitInCharge_H>
    <IsIntranet xmlns="a8a2af44-4b8d-404b-a8bd-4186350a523c">false</IsIntranet>
    <Period_x0020_end xmlns="a8a2af44-4b8d-404b-a8bd-4186350a523c" xsi:nil="true"/>
    <ICRCIMP_Keyword_H xmlns="71402401-ee9a-4cfa-82a8-ebbd88d5d766">
      <Terms xmlns="http://schemas.microsoft.com/office/infopath/2007/PartnerControls"/>
    </ICRCIMP_Keyword_H>
    <ICRCIMP_RMIdentifier xmlns="71402401-ee9a-4cfa-82a8-ebbd88d5d766" xsi:nil="true"/>
    <_dlc_DocId xmlns="a8a2af44-4b8d-404b-a8bd-4186350a523c">TSASSIST-19-1778</_dlc_DocId>
    <TaxCatchAll xmlns="a8a2af44-4b8d-404b-a8bd-4186350a523c">
      <Value>54</Value>
      <Value>4</Value>
      <Value>3</Value>
      <Value>2</Value>
      <Value>1</Value>
    </TaxCatchAll>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CRCIMP_RMTransfer xmlns="71402401-ee9a-4cfa-82a8-ebbd88d5d766">
      <Url xsi:nil="true"/>
      <Description xsi:nil="true"/>
    </ICRCIMP_RMTransfer>
    <ICRCIMP_IsFocus xmlns="71402401-ee9a-4cfa-82a8-ebbd88d5d766">false</ICRCIMP_IsFocus>
    <ICRCIMP_OrganizationalAccronym_H xmlns="71402401-ee9a-4cfa-82a8-ebbd88d5d766">
      <Terms xmlns="http://schemas.microsoft.com/office/infopath/2007/PartnerControls"/>
    </ICRCIMP_OrganizationalAccronym_H>
    <Period_x0020_start xmlns="a8a2af44-4b8d-404b-a8bd-4186350a523c">2019-05-28T22:00:00+00:00</Period_x0020_start>
    <AverageRating xmlns="http://schemas.microsoft.com/sharepoint/v3" xsi:nil="true"/>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h205814a13eb4c68bb83316f6dea6ef2 xmlns="71402401-ee9a-4cfa-82a8-ebbd88d5d766">
      <Terms xmlns="http://schemas.microsoft.com/office/infopath/2007/PartnerControls"/>
    </h205814a13eb4c68bb83316f6dea6ef2>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ICRCIMP_IsRecord xmlns="71402401-ee9a-4cfa-82a8-ebbd88d5d766">false</ICRCIMP_IsRecord>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RatingCount xmlns="http://schemas.microsoft.com/sharepoint/v3" xsi:nil="true"/>
    <_dlc_DocIdUrl xmlns="a8a2af44-4b8d-404b-a8bd-4186350a523c">
      <Url>https://collab.ext.icrc.org/sites/TS_ASSIST/_layouts/15/DocIdRedir.aspx?ID=TSASSIST-19-1778</Url>
      <Description>TSASSIST-19-1778</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34AB1DE-98D6-41B7-8475-D45F40E1DE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F7880-7F83-405E-95EE-0256E5011483}">
  <ds:schemaRefs>
    <ds:schemaRef ds:uri="http://purl.org/dc/terms/"/>
    <ds:schemaRef ds:uri="http://schemas.microsoft.com/office/2006/metadata/properties"/>
    <ds:schemaRef ds:uri="71402401-ee9a-4cfa-82a8-ebbd88d5d766"/>
    <ds:schemaRef ds:uri="http://purl.org/dc/dcmitype/"/>
    <ds:schemaRef ds:uri="http://schemas.microsoft.com/sharepoint/v3"/>
    <ds:schemaRef ds:uri="a8a2af44-4b8d-404b-a8bd-4186350a523c"/>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775538c5-eb89-48ba-a372-0acd5d6f1291"/>
    <ds:schemaRef ds:uri="http://www.w3.org/XML/1998/namespace"/>
  </ds:schemaRefs>
</ds:datastoreItem>
</file>

<file path=customXml/itemProps3.xml><?xml version="1.0" encoding="utf-8"?>
<ds:datastoreItem xmlns:ds="http://schemas.openxmlformats.org/officeDocument/2006/customXml" ds:itemID="{09BBF7BC-E48D-4328-A006-D58F6F6A2532}">
  <ds:schemaRefs>
    <ds:schemaRef ds:uri="http://schemas.microsoft.com/sharepoint/v3/contenttype/forms"/>
  </ds:schemaRefs>
</ds:datastoreItem>
</file>

<file path=customXml/itemProps4.xml><?xml version="1.0" encoding="utf-8"?>
<ds:datastoreItem xmlns:ds="http://schemas.openxmlformats.org/officeDocument/2006/customXml" ds:itemID="{F279FE91-D735-4955-9923-019A7698CE9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1230</TotalTime>
  <Words>3168</Words>
  <Application>Microsoft Office PowerPoint</Application>
  <PresentationFormat>Widescreen</PresentationFormat>
  <Paragraphs>416</Paragraphs>
  <Slides>37</Slides>
  <Notes>30</Notes>
  <HiddenSlides>4</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54" baseType="lpstr">
      <vt:lpstr>ＭＳ Ｐゴシック</vt:lpstr>
      <vt:lpstr>ＭＳ Ｐゴシック</vt:lpstr>
      <vt:lpstr>SimSun</vt:lpstr>
      <vt:lpstr>Arial</vt:lpstr>
      <vt:lpstr>Arial Black</vt:lpstr>
      <vt:lpstr>Calibri</vt:lpstr>
      <vt:lpstr>Calibri Light</vt:lpstr>
      <vt:lpstr>Courier New</vt:lpstr>
      <vt:lpstr>Myriad Pro</vt:lpstr>
      <vt:lpstr>Segoe UI</vt:lpstr>
      <vt:lpstr>Tahoma</vt:lpstr>
      <vt:lpstr>Times New Roman</vt:lpstr>
      <vt:lpstr>Trebuchet MS</vt:lpstr>
      <vt:lpstr>Tw Cen MT</vt:lpstr>
      <vt:lpstr>Wingdings</vt:lpstr>
      <vt:lpstr>Office Theme</vt:lpstr>
      <vt:lpstr>ClipArt</vt:lpstr>
      <vt:lpstr>Assessment of the nutritional situation  in crisis situations</vt:lpstr>
      <vt:lpstr>Objectives </vt:lpstr>
      <vt:lpstr>PowerPoint Presentation</vt:lpstr>
      <vt:lpstr>Golden rule for Assessments:</vt:lpstr>
      <vt:lpstr>An example…</vt:lpstr>
      <vt:lpstr>PowerPoint Presentation</vt:lpstr>
      <vt:lpstr>Rapid assessments Nutritional surveys Nutrition surveillance  </vt:lpstr>
      <vt:lpstr>PowerPoint Presentation</vt:lpstr>
      <vt:lpstr>SMART Methodology</vt:lpstr>
      <vt:lpstr>PowerPoint Presentation</vt:lpstr>
      <vt:lpstr>Preliminary Steps</vt:lpstr>
      <vt:lpstr>1. Establish the need for a nutritional survey</vt:lpstr>
      <vt:lpstr>Examples of Secondary data sources</vt:lpstr>
      <vt:lpstr>2. Purpose and use of nutritional surveys </vt:lpstr>
      <vt:lpstr>3. Formulate the objectives</vt:lpstr>
      <vt:lpstr>Are these objectives clear?  If not, what is missing? </vt:lpstr>
      <vt:lpstr>Group work  What could be the Purpose and Objectives of a nutrition assessment in this place with regard to nutrition and livelihood 10 min</vt:lpstr>
      <vt:lpstr>PowerPoint Presentation</vt:lpstr>
      <vt:lpstr>Syria, 2015, strict siege due to armed conflict since 6 months, 42’000 people </vt:lpstr>
      <vt:lpstr>PowerPoint Presentation</vt:lpstr>
      <vt:lpstr>Questionnaire content for a nutritional survey</vt:lpstr>
      <vt:lpstr>Keep in mind the malnutrition framework for additional variables </vt:lpstr>
      <vt:lpstr>6. Exhaustive survey or Sampling</vt:lpstr>
      <vt:lpstr>Exhaustive surveys</vt:lpstr>
      <vt:lpstr>PowerPoint Presentation</vt:lpstr>
      <vt:lpstr>PowerPoint Presentation</vt:lpstr>
      <vt:lpstr>PowerPoint Presentation</vt:lpstr>
      <vt:lpstr>Preparing for cluster sampling</vt:lpstr>
      <vt:lpstr>Limitations of a nutritional survey</vt:lpstr>
      <vt:lpstr>Qualitative data collection methods </vt:lpstr>
      <vt:lpstr>Observation</vt:lpstr>
      <vt:lpstr>PowerPoint Presentation</vt:lpstr>
      <vt:lpstr>PowerPoint Presentation</vt:lpstr>
      <vt:lpstr>PowerPoint Presentation</vt:lpstr>
      <vt:lpstr>Syria, 2015</vt:lpstr>
      <vt:lpstr> Analysis and reporting</vt:lpstr>
      <vt:lpstr>Now it is time to act and set-up up food and nutrition programmes to support affected people in Haiti, Syria and Indonesia! </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Eirini Karanisa</dc:creator>
  <cp:lastModifiedBy>Aleksandra Kokanovic</cp:lastModifiedBy>
  <cp:revision>112</cp:revision>
  <cp:lastPrinted>2019-05-24T11:37:14Z</cp:lastPrinted>
  <dcterms:created xsi:type="dcterms:W3CDTF">2018-09-26T12:30:51Z</dcterms:created>
  <dcterms:modified xsi:type="dcterms:W3CDTF">2021-03-18T10:04:59Z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RCIMP_IHT">
    <vt:lpwstr>4;#Internal|23eb6094-56fc-4ad4-8ae2-cf1575a694f0</vt:lpwstr>
  </property>
  <property fmtid="{D5CDD505-2E9C-101B-9397-08002B2CF9AE}" pid="3" name="ICRCIMP_Country">
    <vt:lpwstr>2;#No Country|1f55df4f-c103-4303-b974-426a8e7d1d06</vt:lpwstr>
  </property>
  <property fmtid="{D5CDD505-2E9C-101B-9397-08002B2CF9AE}" pid="4" name="ICRCIMP_RMUnitInCharge">
    <vt:lpwstr/>
  </property>
  <property fmtid="{D5CDD505-2E9C-101B-9397-08002B2CF9AE}" pid="5" name="ICRCIMP_ManageAccess">
    <vt:bool>false</vt:bool>
  </property>
  <property fmtid="{D5CDD505-2E9C-101B-9397-08002B2CF9AE}" pid="6" name="ContentTypeId">
    <vt:lpwstr>0x010100F306B2604BE44180B8B82333BE64DF4E005A5CBB6C53404A16AAEA5338BA523999000A8DC57427FE8447B6BC7D6E7F551E9D</vt:lpwstr>
  </property>
  <property fmtid="{D5CDD505-2E9C-101B-9397-08002B2CF9AE}" pid="7" name="ICRCIMP_OrganizationalAccronym">
    <vt:lpwstr/>
  </property>
  <property fmtid="{D5CDD505-2E9C-101B-9397-08002B2CF9AE}" pid="8" name="Key Issue">
    <vt:lpwstr>3;#- No key issue|32056555-74b8-4174-9beb-b0d6d010855f</vt:lpwstr>
  </property>
  <property fmtid="{D5CDD505-2E9C-101B-9397-08002B2CF9AE}" pid="9" name="ICRCIMP_DocumentType">
    <vt:lpwstr>54;#Presentation|7ffa6903-4a6e-4c70-8f5c-101a463ec6d0</vt:lpwstr>
  </property>
  <property fmtid="{D5CDD505-2E9C-101B-9397-08002B2CF9AE}" pid="10" name="_dlc_DocIdItemGuid">
    <vt:lpwstr>a5b0f0c7-35db-46d4-b36f-74a3d4badddf</vt:lpwstr>
  </property>
  <property fmtid="{D5CDD505-2E9C-101B-9397-08002B2CF9AE}" pid="11" name="ICRCIMP_Keyword">
    <vt:lpwstr/>
  </property>
  <property fmtid="{D5CDD505-2E9C-101B-9397-08002B2CF9AE}" pid="12" name="ICRCIMP_BusinessFunction">
    <vt:lpwstr>1;#Assistance|9015aaae-65d7-4217-8889-581aaffe05a3</vt:lpwstr>
  </property>
  <property fmtid="{D5CDD505-2E9C-101B-9397-08002B2CF9AE}" pid="13" name="ICRCIMP_KeyIssue">
    <vt:lpwstr/>
  </property>
</Properties>
</file>