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2"/>
  </p:notesMasterIdLst>
  <p:sldIdLst>
    <p:sldId id="258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5BA4"/>
    <a:srgbClr val="67A0BC"/>
    <a:srgbClr val="966D66"/>
    <a:srgbClr val="EC6737"/>
    <a:srgbClr val="E8830F"/>
    <a:srgbClr val="67A0BD"/>
    <a:srgbClr val="75943F"/>
    <a:srgbClr val="E07E62"/>
    <a:srgbClr val="E4A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74912" autoAdjust="0"/>
  </p:normalViewPr>
  <p:slideViewPr>
    <p:cSldViewPr snapToGrid="0" showGuides="1">
      <p:cViewPr varScale="1">
        <p:scale>
          <a:sx n="86" d="100"/>
          <a:sy n="86" d="100"/>
        </p:scale>
        <p:origin x="14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C9E41-7863-4D5D-9EAE-420192EED693}" type="datetimeFigureOut">
              <a:rPr lang="fr-CH" smtClean="0"/>
              <a:t>06.12.2019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9E1A2-1A84-462B-82E0-5B2133DA78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904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E1A2-1A84-462B-82E0-5B2133DA7877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465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E1A2-1A84-462B-82E0-5B2133DA7877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317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BB9-3AA0-4DD5-ADCF-3D98AD1015BF}" type="datetime1">
              <a:rPr lang="fr-CH" smtClean="0"/>
              <a:t>06.12.2019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652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2D16-0FA9-4F67-96CD-697D6A5C8FE4}" type="datetime1">
              <a:rPr lang="fr-CH" smtClean="0"/>
              <a:t>06.12.2019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811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DE7B-50D8-4886-9511-391C40342FBD}" type="datetime1">
              <a:rPr lang="fr-CH" smtClean="0"/>
              <a:t>06.12.2019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463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6814-7AC4-454E-83C7-B4D62BBA8A5B}" type="datetime1">
              <a:rPr lang="fr-CH" smtClean="0"/>
              <a:t>06.12.2019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723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4FDA-2777-4A1F-9A2E-50A870816BC4}" type="datetime1">
              <a:rPr lang="fr-CH" smtClean="0"/>
              <a:t>06.12.2019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73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D13-686F-4B8A-88C1-41D5319C81D1}" type="datetime1">
              <a:rPr lang="fr-CH" smtClean="0"/>
              <a:t>06.12.2019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16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5B07-FEFD-4D3E-87E2-FAD32D8824B6}" type="datetime1">
              <a:rPr lang="fr-CH" smtClean="0"/>
              <a:t>06.12.2019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492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8A0C-2823-4CD4-A619-2277234BEFD7}" type="datetime1">
              <a:rPr lang="fr-CH" smtClean="0"/>
              <a:t>06.12.2019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654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A181-521C-48C4-B62C-FBB588C16560}" type="datetime1">
              <a:rPr lang="fr-CH" smtClean="0"/>
              <a:t>06.12.2019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47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F9E-D06E-43CB-B0E1-90577A629199}" type="datetime1">
              <a:rPr lang="fr-CH" smtClean="0"/>
              <a:t>06.12.2019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692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54E4-7A25-4F24-8F3D-23A5DDFA0ED7}" type="datetime1">
              <a:rPr lang="fr-CH" smtClean="0"/>
              <a:t>06.12.2019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926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03E8-CD1C-483F-BA96-ED682F83C729}" type="datetime1">
              <a:rPr lang="fr-CH" smtClean="0"/>
              <a:t>06.12.2019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134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61843" y="1285180"/>
            <a:ext cx="8713787" cy="11988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dirty="0">
                <a:latin typeface="+mn-lt"/>
              </a:rPr>
              <a:t>Introduction to the module on nutrition and livelihood support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" y="2760793"/>
            <a:ext cx="8508195" cy="252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83492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H.E.L.P. course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1</a:t>
            </a:fld>
            <a:endParaRPr lang="fr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678C6-E516-41C0-B698-F06AEA5CA71B}"/>
              </a:ext>
            </a:extLst>
          </p:cNvPr>
          <p:cNvSpPr txBox="1"/>
          <p:nvPr/>
        </p:nvSpPr>
        <p:spPr>
          <a:xfrm>
            <a:off x="8472462" y="411120"/>
            <a:ext cx="325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Logo organization(s) facilitator(s)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F5FFE-D3BA-4ED8-ADE8-E73C29C08674}"/>
              </a:ext>
            </a:extLst>
          </p:cNvPr>
          <p:cNvSpPr txBox="1"/>
          <p:nvPr/>
        </p:nvSpPr>
        <p:spPr>
          <a:xfrm>
            <a:off x="7884160" y="6075364"/>
            <a:ext cx="360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Name and organization facilitator(s)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C1597-0BA7-40CD-9FD4-6AA02769DAD5}"/>
              </a:ext>
            </a:extLst>
          </p:cNvPr>
          <p:cNvSpPr txBox="1"/>
          <p:nvPr/>
        </p:nvSpPr>
        <p:spPr>
          <a:xfrm>
            <a:off x="913569" y="5897565"/>
            <a:ext cx="332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rgbClr val="0070C0"/>
                </a:solidFill>
              </a:rPr>
              <a:t>These learning materials have been developed by: </a:t>
            </a:r>
          </a:p>
          <a:p>
            <a:pPr algn="r"/>
            <a:r>
              <a:rPr lang="en-GB" sz="1200" dirty="0">
                <a:solidFill>
                  <a:srgbClr val="0070C0"/>
                </a:solidFill>
              </a:rPr>
              <a:t>Rachel Lozano, ICRC, </a:t>
            </a:r>
            <a:r>
              <a:rPr lang="en-GB" sz="1200" dirty="0" err="1">
                <a:solidFill>
                  <a:srgbClr val="0070C0"/>
                </a:solidFill>
              </a:rPr>
              <a:t>Valérie</a:t>
            </a:r>
            <a:r>
              <a:rPr lang="en-GB" sz="1200" dirty="0">
                <a:solidFill>
                  <a:srgbClr val="0070C0"/>
                </a:solidFill>
              </a:rPr>
              <a:t> Belchior-Bellino, ICRC, </a:t>
            </a:r>
          </a:p>
          <a:p>
            <a:pPr algn="r"/>
            <a:r>
              <a:rPr lang="en-GB" sz="1200" dirty="0">
                <a:solidFill>
                  <a:srgbClr val="0070C0"/>
                </a:solidFill>
              </a:rPr>
              <a:t>Mija Ververs, John Hopkins University/CDC and </a:t>
            </a:r>
          </a:p>
          <a:p>
            <a:pPr algn="r"/>
            <a:r>
              <a:rPr lang="en-GB" sz="1200" dirty="0">
                <a:solidFill>
                  <a:srgbClr val="0070C0"/>
                </a:solidFill>
              </a:rPr>
              <a:t>Nicole </a:t>
            </a:r>
            <a:r>
              <a:rPr lang="en-GB" sz="1200" dirty="0" err="1">
                <a:solidFill>
                  <a:srgbClr val="0070C0"/>
                </a:solidFill>
              </a:rPr>
              <a:t>Niederberger</a:t>
            </a:r>
            <a:r>
              <a:rPr lang="en-GB" sz="1200" dirty="0">
                <a:solidFill>
                  <a:srgbClr val="0070C0"/>
                </a:solidFill>
              </a:rPr>
              <a:t>, Terre des Hommes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9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11569" y="296908"/>
            <a:ext cx="8713787" cy="15663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u="sng" dirty="0">
                <a:latin typeface="+mn-lt"/>
              </a:rPr>
              <a:t>Objectives</a:t>
            </a:r>
            <a:br>
              <a:rPr lang="en-GB" sz="4400" dirty="0">
                <a:latin typeface="+mn-lt"/>
              </a:rPr>
            </a:br>
            <a:endParaRPr lang="en-GB" sz="4400" b="1" dirty="0">
              <a:latin typeface="+mn-lt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981200" y="2032914"/>
            <a:ext cx="8229600" cy="4238600"/>
          </a:xfrm>
          <a:prstGeom prst="rect">
            <a:avLst/>
          </a:prstGeom>
          <a:noFill/>
          <a:ln>
            <a:miter lim="800000"/>
            <a:headEnd/>
            <a:tailEnd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  <a:defRPr/>
            </a:pPr>
            <a:r>
              <a:rPr lang="en-GB" b="1" dirty="0">
                <a:solidFill>
                  <a:srgbClr val="0000FF"/>
                </a:solidFill>
              </a:rPr>
              <a:t>Be able to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n-US" dirty="0"/>
              <a:t>discuss the effects of acute and protracted crises on people’s livelihood, food security and nutritional status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n-US" dirty="0"/>
              <a:t>explain the conceptual framework of malnutrition and asses people’s nutritional status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n-US" dirty="0"/>
              <a:t>initiate and participate in food security and nutrition assessments in acute and protracted crisis situations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n-US" dirty="0"/>
              <a:t>identify relevant and appropriate Nutrition-sensitive and Nutrition-specific interventions in a specific crisis situation</a:t>
            </a:r>
          </a:p>
          <a:p>
            <a:pPr algn="l"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98" y="647485"/>
            <a:ext cx="1300593" cy="13005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4" name="TextBox 13"/>
          <p:cNvSpPr txBox="1"/>
          <p:nvPr/>
        </p:nvSpPr>
        <p:spPr>
          <a:xfrm>
            <a:off x="83492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H.E.L.P. course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990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68979" y="324640"/>
            <a:ext cx="8713787" cy="7332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u="sng" dirty="0">
                <a:latin typeface="+mn-lt"/>
              </a:rPr>
              <a:t>Content Day 1</a:t>
            </a:r>
            <a:endParaRPr lang="en-GB" sz="4400" dirty="0">
              <a:solidFill>
                <a:srgbClr val="67A0BC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68979" y="2153540"/>
            <a:ext cx="5589587" cy="217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  <a:defRPr/>
            </a:pPr>
            <a:r>
              <a:rPr lang="en-GB" altLang="en-US" dirty="0"/>
              <a:t>Basics on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GB" altLang="en-US" dirty="0"/>
              <a:t>Nutrition and livelihood in stable and acute and protracted crisis contexts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GB" altLang="en-US" dirty="0"/>
              <a:t>Forms and causes of malnutrition</a:t>
            </a:r>
          </a:p>
          <a:p>
            <a:pPr algn="l">
              <a:defRPr/>
            </a:pPr>
            <a:endParaRPr lang="en-GB" alt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Picture 2" descr="http://www.hainautprintempsdessciences.be/wp-content/uploads/2016/01/heh-expert-miam-m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10208" y="1248877"/>
            <a:ext cx="3902672" cy="3362230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15" name="Rectangle 14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6" name="TextBox 15"/>
          <p:cNvSpPr txBox="1"/>
          <p:nvPr/>
        </p:nvSpPr>
        <p:spPr>
          <a:xfrm>
            <a:off x="83492" y="5131827"/>
            <a:ext cx="461665" cy="14406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H.E.L.P. course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3</a:t>
            </a:fld>
            <a:endParaRPr lang="fr-CH"/>
          </a:p>
        </p:txBody>
      </p:sp>
      <p:pic>
        <p:nvPicPr>
          <p:cNvPr id="10" name="Picture 6" descr="http://images.centrepresseaveyron.fr/images/2015/12/29/la-syrienne-oum-walid-g-52-ans-avec-ses-petits-enfants_101437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03912" y="4222006"/>
            <a:ext cx="4161348" cy="2774233"/>
          </a:xfrm>
          <a:prstGeom prst="rect">
            <a:avLst/>
          </a:prstGeom>
          <a:noFill/>
          <a:effectLst>
            <a:softEdge rad="508000"/>
          </a:effectLst>
          <a:extLst/>
        </p:spPr>
      </p:pic>
    </p:spTree>
    <p:extLst>
      <p:ext uri="{BB962C8B-B14F-4D97-AF65-F5344CB8AC3E}">
        <p14:creationId xmlns:p14="http://schemas.microsoft.com/office/powerpoint/2010/main" val="36770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74471" y="276202"/>
            <a:ext cx="4663440" cy="77055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u="sng">
                <a:latin typeface="+mn-lt"/>
              </a:rPr>
              <a:t>Content Day 2</a:t>
            </a:r>
            <a:endParaRPr lang="en-GB" sz="4400" u="sng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79498" y="2454275"/>
            <a:ext cx="5655309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  <a:defRPr/>
            </a:pPr>
            <a:r>
              <a:rPr lang="en-GB" altLang="en-US" sz="2800" dirty="0"/>
              <a:t>Basics on</a:t>
            </a:r>
          </a:p>
          <a:p>
            <a:pPr marL="457200" indent="-457200" algn="l">
              <a:buFont typeface="Wingdings" charset="2"/>
              <a:buChar char="Ø"/>
              <a:defRPr/>
            </a:pPr>
            <a:r>
              <a:rPr lang="en-GB" altLang="en-US" sz="2800" dirty="0"/>
              <a:t>Measuring malnutrition</a:t>
            </a:r>
          </a:p>
          <a:p>
            <a:pPr marL="457200" indent="-457200" algn="l">
              <a:buFont typeface="Wingdings" charset="2"/>
              <a:buChar char="Ø"/>
              <a:defRPr/>
            </a:pPr>
            <a:r>
              <a:rPr lang="en-GB" altLang="en-US" sz="2800" dirty="0"/>
              <a:t>Assessment of nutrition in crisis situation</a:t>
            </a:r>
          </a:p>
          <a:p>
            <a:pPr marL="457200" indent="-457200" algn="l">
              <a:buFont typeface="Wingdings" charset="2"/>
              <a:buChar char="Ø"/>
              <a:defRPr/>
            </a:pPr>
            <a:r>
              <a:rPr lang="en-GB" altLang="en-US" sz="2800" dirty="0"/>
              <a:t>Nutrition programming</a:t>
            </a:r>
          </a:p>
        </p:txBody>
      </p:sp>
      <p:pic>
        <p:nvPicPr>
          <p:cNvPr id="18" name="Picture 5" descr="C:\Users\niederbergern\Desktop\4 HELP course\2016 HELP Nicole\baie d'orange 06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102436" y="1952836"/>
            <a:ext cx="2953097" cy="2952328"/>
          </a:xfrm>
          <a:prstGeom prst="rect">
            <a:avLst/>
          </a:prstGeom>
          <a:ln>
            <a:noFill/>
          </a:ln>
          <a:effectLst>
            <a:softEdge rad="406400"/>
          </a:effectLst>
          <a:extLst/>
        </p:spPr>
      </p:pic>
      <p:pic>
        <p:nvPicPr>
          <p:cNvPr id="19" name="Picture 7" descr="C:\Users\niederbergern\Desktop\4 HELP course\2016 HELP Nicole\Capture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22991" y="461091"/>
            <a:ext cx="3547047" cy="2456379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27000" dist="38100" dir="2700000" algn="ctr">
              <a:srgbClr val="000000">
                <a:alpha val="45000"/>
              </a:srgbClr>
            </a:outerShdw>
            <a:softEdge rad="3556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</p:pic>
      <p:sp>
        <p:nvSpPr>
          <p:cNvPr id="14" name="Rectangle 13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83492" y="5131827"/>
            <a:ext cx="461665" cy="14406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H.E.L.P. course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4</a:t>
            </a:fld>
            <a:endParaRPr lang="fr-CH"/>
          </a:p>
        </p:txBody>
      </p:sp>
      <p:pic>
        <p:nvPicPr>
          <p:cNvPr id="12" name="Picture 2" descr="D:\Archives missions antérieures\Tdh 2008-9\My Pictures\les anglais\les anglais 006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44725" r="21293"/>
          <a:stretch/>
        </p:blipFill>
        <p:spPr bwMode="auto">
          <a:xfrm>
            <a:off x="6634807" y="3167385"/>
            <a:ext cx="2631138" cy="3928884"/>
          </a:xfrm>
          <a:prstGeom prst="rect">
            <a:avLst/>
          </a:prstGeom>
          <a:noFill/>
          <a:effectLst>
            <a:softEdge rad="342900"/>
          </a:effectLst>
          <a:extLst/>
        </p:spPr>
      </p:pic>
    </p:spTree>
    <p:extLst>
      <p:ext uri="{BB962C8B-B14F-4D97-AF65-F5344CB8AC3E}">
        <p14:creationId xmlns:p14="http://schemas.microsoft.com/office/powerpoint/2010/main" val="14692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063440" y="2155256"/>
            <a:ext cx="3590925" cy="3590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59416" y="436686"/>
            <a:ext cx="8713787" cy="15663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u="sng" dirty="0">
                <a:latin typeface="+mn-lt"/>
              </a:rPr>
              <a:t>How will we work?</a:t>
            </a:r>
            <a:br>
              <a:rPr lang="en-GB" sz="4400" dirty="0">
                <a:solidFill>
                  <a:srgbClr val="67A0BC"/>
                </a:solidFill>
                <a:latin typeface="+mn-lt"/>
              </a:rPr>
            </a:br>
            <a:endParaRPr lang="en-GB" sz="4400" dirty="0">
              <a:solidFill>
                <a:srgbClr val="67A0BC"/>
              </a:solidFill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88494" y="3032359"/>
            <a:ext cx="7510463" cy="157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en-GB" altLang="fr-FR" sz="2800" dirty="0"/>
              <a:t>Mix of presentations, open questions and exercises/case studies 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en-GB" altLang="fr-FR" sz="2800" dirty="0"/>
              <a:t>Requires active participation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fr-CH" altLang="fr-FR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fr-CH" alt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7" name="TextBox 16"/>
          <p:cNvSpPr txBox="1"/>
          <p:nvPr/>
        </p:nvSpPr>
        <p:spPr>
          <a:xfrm>
            <a:off x="83492" y="5131827"/>
            <a:ext cx="461665" cy="14406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H.E.L.P. course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5</a:t>
            </a:fld>
            <a:endParaRPr lang="fr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095" y="2774439"/>
            <a:ext cx="1088083" cy="1130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893" y="4412205"/>
            <a:ext cx="1314017" cy="1179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83663" y="3149971"/>
            <a:ext cx="970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851484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ab0fa9d1-5a5a-4c9b-9c24-b67ffc5bb60f" ContentTypeId="0x010100F306B2604BE44180B8B82333BE64DF4E005A5CBB6C53404A16AAEA5338BA523999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RCIMP_Country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 Country</TermName>
          <TermId xmlns="http://schemas.microsoft.com/office/infopath/2007/PartnerControls">1f55df4f-c103-4303-b974-426a8e7d1d06</TermId>
        </TermInfo>
      </Terms>
    </ICRCIMP_Country_H>
    <Period_x0020_start xmlns="a8a2af44-4b8d-404b-a8bd-4186350a523c">2019-05-28T22:00:00+00:00</Period_x0020_start>
    <TaxCatchAll xmlns="a8a2af44-4b8d-404b-a8bd-4186350a523c">
      <Value>54</Value>
      <Value>4</Value>
      <Value>3</Value>
      <Value>2</Value>
      <Value>1</Value>
    </TaxCatchAll>
    <ICRCIMP_DocumentType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7ffa6903-4a6e-4c70-8f5c-101a463ec6d0</TermId>
        </TermInfo>
      </Terms>
    </ICRCIMP_DocumentType_H>
    <ICRCIMP_IHT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23eb6094-56fc-4ad4-8ae2-cf1575a694f0</TermId>
        </TermInfo>
      </Terms>
    </ICRCIMP_IHT_H>
    <IsIntranet xmlns="a8a2af44-4b8d-404b-a8bd-4186350a523c">false</IsIntranet>
    <ICRCIMP_BusinessFunction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Assistance</TermName>
          <TermId xmlns="http://schemas.microsoft.com/office/infopath/2007/PartnerControls">9015aaae-65d7-4217-8889-581aaffe05a3</TermId>
        </TermInfo>
      </Terms>
    </ICRCIMP_BusinessFunction_H>
    <pe3ed4b1638e49a0a22b56e84a30773f xmlns="775538c5-eb89-48ba-a372-0acd5d6f1291">
      <Terms xmlns="http://schemas.microsoft.com/office/infopath/2007/PartnerControls">
        <TermInfo xmlns="http://schemas.microsoft.com/office/infopath/2007/PartnerControls">
          <TermName xmlns="http://schemas.microsoft.com/office/infopath/2007/PartnerControls">- No key issue</TermName>
          <TermId xmlns="http://schemas.microsoft.com/office/infopath/2007/PartnerControls">32056555-74b8-4174-9beb-b0d6d010855f</TermId>
        </TermInfo>
      </Terms>
    </pe3ed4b1638e49a0a22b56e84a30773f>
    <ICRCIMP_RMIdentifier xmlns="71402401-ee9a-4cfa-82a8-ebbd88d5d766" xsi:nil="true"/>
    <RatingCount xmlns="http://schemas.microsoft.com/sharepoint/v3" xsi:nil="true"/>
    <ICRCIMP_IsRecord xmlns="71402401-ee9a-4cfa-82a8-ebbd88d5d766">false</ICRCIMP_IsRecord>
    <ICRCIMP_RMTransfer xmlns="71402401-ee9a-4cfa-82a8-ebbd88d5d766">
      <Url xsi:nil="true"/>
      <Description xsi:nil="true"/>
    </ICRCIMP_RMTransfer>
    <ICRCIMP_Keyword_H xmlns="71402401-ee9a-4cfa-82a8-ebbd88d5d766">
      <Terms xmlns="http://schemas.microsoft.com/office/infopath/2007/PartnerControls"/>
    </ICRCIMP_Keyword_H>
    <ICRCIMP_OrganizationalAccronym_H xmlns="71402401-ee9a-4cfa-82a8-ebbd88d5d766">
      <Terms xmlns="http://schemas.microsoft.com/office/infopath/2007/PartnerControls"/>
    </ICRCIMP_OrganizationalAccronym_H>
    <AverageRating xmlns="http://schemas.microsoft.com/sharepoint/v3" xsi:nil="true"/>
    <h205814a13eb4c68bb83316f6dea6ef2 xmlns="71402401-ee9a-4cfa-82a8-ebbd88d5d766">
      <Terms xmlns="http://schemas.microsoft.com/office/infopath/2007/PartnerControls"/>
    </h205814a13eb4c68bb83316f6dea6ef2>
    <ICRCIMP_IsFocus xmlns="71402401-ee9a-4cfa-82a8-ebbd88d5d766">false</ICRCIMP_IsFocus>
    <Period_x0020_end xmlns="a8a2af44-4b8d-404b-a8bd-4186350a523c" xsi:nil="true"/>
    <ICRCIMP_RMUnitInCharge_H xmlns="71402401-ee9a-4cfa-82a8-ebbd88d5d766">
      <Terms xmlns="http://schemas.microsoft.com/office/infopath/2007/PartnerControls"/>
    </ICRCIMP_RMUnitInCharge_H>
    <_dlc_DocId xmlns="a8a2af44-4b8d-404b-a8bd-4186350a523c">TSASSIST-19-1773</_dlc_DocId>
    <_dlc_DocIdUrl xmlns="a8a2af44-4b8d-404b-a8bd-4186350a523c">
      <Url>https://collab.ext.icrc.org/sites/TS_ASSIST/_layouts/15/DocIdRedir.aspx?ID=TSASSIST-19-1773</Url>
      <Description>TSASSIST-19-1773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ICRC Team Document" ma:contentTypeID="0x010100F306B2604BE44180B8B82333BE64DF4E005A5CBB6C53404A16AAEA5338BA523999000A8DC57427FE8447B6BC7D6E7F551E9D" ma:contentTypeVersion="42" ma:contentTypeDescription="Upload Form" ma:contentTypeScope="" ma:versionID="00a5e3a414205b0cd270913d25c6840e">
  <xsd:schema xmlns:xsd="http://www.w3.org/2001/XMLSchema" xmlns:xs="http://www.w3.org/2001/XMLSchema" xmlns:p="http://schemas.microsoft.com/office/2006/metadata/properties" xmlns:ns1="http://schemas.microsoft.com/sharepoint/v3" xmlns:ns2="71402401-ee9a-4cfa-82a8-ebbd88d5d766" xmlns:ns3="a8a2af44-4b8d-404b-a8bd-4186350a523c" xmlns:ns4="775538c5-eb89-48ba-a372-0acd5d6f1291" targetNamespace="http://schemas.microsoft.com/office/2006/metadata/properties" ma:root="true" ma:fieldsID="9601ed9a50bfa6825adc6b667e50086b" ns1:_="" ns2:_="" ns3:_="" ns4:_="">
    <xsd:import namespace="http://schemas.microsoft.com/sharepoint/v3"/>
    <xsd:import namespace="71402401-ee9a-4cfa-82a8-ebbd88d5d766"/>
    <xsd:import namespace="a8a2af44-4b8d-404b-a8bd-4186350a523c"/>
    <xsd:import namespace="775538c5-eb89-48ba-a372-0acd5d6f1291"/>
    <xsd:element name="properties">
      <xsd:complexType>
        <xsd:sequence>
          <xsd:element name="documentManagement">
            <xsd:complexType>
              <xsd:all>
                <xsd:element ref="ns2:ICRCIMP_IsFocus" minOccurs="0"/>
                <xsd:element ref="ns3:IsIntranet" minOccurs="0"/>
                <xsd:element ref="ns3:Period_x0020_start" minOccurs="0"/>
                <xsd:element ref="ns3:Period_x0020_end" minOccurs="0"/>
                <xsd:element ref="ns2:ICRCIMP_IsRecord" minOccurs="0"/>
                <xsd:element ref="ns2:ICRCIMP_RMIdentifier" minOccurs="0"/>
                <xsd:element ref="ns2:ICRCIMP_RMTransfer" minOccurs="0"/>
                <xsd:element ref="ns1:AverageRating" minOccurs="0"/>
                <xsd:element ref="ns1:RatingCount" minOccurs="0"/>
                <xsd:element ref="ns3:_dlc_DocIdUrl" minOccurs="0"/>
                <xsd:element ref="ns2:ICRCIMP_RMUnitInCharge_H" minOccurs="0"/>
                <xsd:element ref="ns3:TaxCatchAll" minOccurs="0"/>
                <xsd:element ref="ns3:TaxCatchAllLabel" minOccurs="0"/>
                <xsd:element ref="ns3:_dlc_DocIdPersistId" minOccurs="0"/>
                <xsd:element ref="ns2:ICRCIMP_Keyword_H" minOccurs="0"/>
                <xsd:element ref="ns3:_dlc_DocId" minOccurs="0"/>
                <xsd:element ref="ns2:ICRCIMP_OrganizationalAccronym_H" minOccurs="0"/>
                <xsd:element ref="ns2:ICRCIMP_Country_H" minOccurs="0"/>
                <xsd:element ref="ns2:ICRCIMP_DocumentType_H" minOccurs="0"/>
                <xsd:element ref="ns2:ICRCIMP_IHT_H" minOccurs="0"/>
                <xsd:element ref="ns2:ICRCIMP_BusinessFunction_H" minOccurs="0"/>
                <xsd:element ref="ns4:pe3ed4b1638e49a0a22b56e84a30773f" minOccurs="0"/>
                <xsd:element ref="ns2:h205814a13eb4c68bb83316f6dea6ef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6" nillable="true" ma:displayName="Rating (0-5)" ma:decimals="2" ma:description="Average value of all the ratings that have been submitted" ma:hidden="true" ma:internalName="AverageRating" ma:readOnly="false">
      <xsd:simpleType>
        <xsd:restriction base="dms:Number"/>
      </xsd:simpleType>
    </xsd:element>
    <xsd:element name="RatingCount" ma:index="17" nillable="true" ma:displayName="Number of Ratings" ma:decimals="0" ma:description="Number of ratings submitted" ma:hidden="true" ma:internalName="RatingCount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02401-ee9a-4cfa-82a8-ebbd88d5d766" elementFormDefault="qualified">
    <xsd:import namespace="http://schemas.microsoft.com/office/2006/documentManagement/types"/>
    <xsd:import namespace="http://schemas.microsoft.com/office/infopath/2007/PartnerControls"/>
    <xsd:element name="ICRCIMP_IsFocus" ma:index="5" nillable="true" ma:displayName="Is Key Document" ma:default="0" ma:internalName="ICRCIMP_IsFocus">
      <xsd:simpleType>
        <xsd:restriction base="dms:Boolean"/>
      </xsd:simpleType>
    </xsd:element>
    <xsd:element name="ICRCIMP_IsRecord" ma:index="12" nillable="true" ma:displayName="Is Record" ma:default="0" ma:internalName="ICRCIMP_IsRecord">
      <xsd:simpleType>
        <xsd:restriction base="dms:Boolean"/>
      </xsd:simpleType>
    </xsd:element>
    <xsd:element name="ICRCIMP_RMIdentifier" ma:index="13" nillable="true" ma:displayName="RM Identifier" ma:hidden="true" ma:internalName="ICRCIMP_RMIdentifier" ma:readOnly="false">
      <xsd:simpleType>
        <xsd:restriction base="dms:Text"/>
      </xsd:simpleType>
    </xsd:element>
    <xsd:element name="ICRCIMP_RMTransfer" ma:index="15" nillable="true" ma:displayName="RM Transfer" ma:format="Image" ma:hidden="true" ma:internalName="ICRCIMP_RMTransfer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CRCIMP_RMUnitInCharge_H" ma:index="25" nillable="true" ma:taxonomy="true" ma:internalName="ICRCIMP_RMUnitInCharge_H" ma:taxonomyFieldName="ICRCIMP_RMUnitInCharge" ma:displayName="RM Unit In Charge" ma:readOnly="false" ma:default="" ma:fieldId="{6e3f7d82-bb30-4acf-bd11-eef511e2f6ff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Keyword_H" ma:index="29" nillable="true" ma:taxonomy="true" ma:internalName="ICRCIMP_Keyword_H" ma:taxonomyFieldName="ICRCIMP_Keyword" ma:displayName="Keyword" ma:readOnly="false" ma:default="" ma:fieldId="{f27af7a6-d078-4508-aeeb-bc60d2b2a9c2}" ma:taxonomyMulti="true" ma:sspId="ab0fa9d1-5a5a-4c9b-9c24-b67ffc5bb60f" ma:termSetId="9e1982ce-954c-4bc3-b476-a56a519943c0" ma:anchorId="dc16195f-09ad-42a4-9fc8-901be5812cbf" ma:open="false" ma:isKeyword="false">
      <xsd:complexType>
        <xsd:sequence>
          <xsd:element ref="pc:Terms" minOccurs="0" maxOccurs="1"/>
        </xsd:sequence>
      </xsd:complexType>
    </xsd:element>
    <xsd:element name="ICRCIMP_OrganizationalAccronym_H" ma:index="31" nillable="true" ma:taxonomy="true" ma:internalName="ICRCIMP_OrganizationalAccronym_H" ma:taxonomyFieldName="ICRCIMP_OrganizationalAccronym" ma:displayName="Organizational Acronym" ma:readOnly="false" ma:default="" ma:fieldId="{7ccf5c89-e992-4c56-8c3d-f080454b7083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Country_H" ma:index="32" nillable="true" ma:taxonomy="true" ma:internalName="ICRCIMP_Country_H" ma:taxonomyFieldName="ICRCIMP_Country" ma:displayName="Country" ma:readOnly="false" ma:default="" ma:fieldId="{43c356ae-dbf9-4781-9db5-36f4e2c43aa5}" ma:taxonomyMulti="true" ma:sspId="ab0fa9d1-5a5a-4c9b-9c24-b67ffc5bb60f" ma:termSetId="9e1982ce-954c-4bc3-b476-a56a519943c0" ma:anchorId="ef6172f5-22a7-44c1-85b4-1009e07f4347" ma:open="false" ma:isKeyword="false">
      <xsd:complexType>
        <xsd:sequence>
          <xsd:element ref="pc:Terms" minOccurs="0" maxOccurs="1"/>
        </xsd:sequence>
      </xsd:complexType>
    </xsd:element>
    <xsd:element name="ICRCIMP_DocumentType_H" ma:index="33" nillable="true" ma:taxonomy="true" ma:internalName="ICRCIMP_DocumentType_H" ma:taxonomyFieldName="ICRCIMP_DocumentType" ma:displayName="Document Type" ma:readOnly="false" ma:default="" ma:fieldId="{be9838ba-4f15-4a58-a832-ef14848e4da7}" ma:sspId="ab0fa9d1-5a5a-4c9b-9c24-b67ffc5bb60f" ma:termSetId="9e1982ce-954c-4bc3-b476-a56a519943c0" ma:anchorId="d4aee717-125d-40b5-a4ac-9555539d892b" ma:open="false" ma:isKeyword="false">
      <xsd:complexType>
        <xsd:sequence>
          <xsd:element ref="pc:Terms" minOccurs="0" maxOccurs="1"/>
        </xsd:sequence>
      </xsd:complexType>
    </xsd:element>
    <xsd:element name="ICRCIMP_IHT_H" ma:index="34" nillable="true" ma:taxonomy="true" ma:internalName="ICRCIMP_IHT_H" ma:taxonomyFieldName="ICRCIMP_IHT" ma:displayName="IHT" ma:readOnly="false" ma:default="" ma:fieldId="{065c2617-21f6-47e4-87f5-3c0378fecd5d}" ma:sspId="ab0fa9d1-5a5a-4c9b-9c24-b67ffc5bb60f" ma:termSetId="9e1982ce-954c-4bc3-b476-a56a519943c0" ma:anchorId="b0b0a92e-8599-45de-9f88-f18d1883a95e" ma:open="false" ma:isKeyword="false">
      <xsd:complexType>
        <xsd:sequence>
          <xsd:element ref="pc:Terms" minOccurs="0" maxOccurs="1"/>
        </xsd:sequence>
      </xsd:complexType>
    </xsd:element>
    <xsd:element name="ICRCIMP_BusinessFunction_H" ma:index="35" nillable="true" ma:taxonomy="true" ma:internalName="ICRCIMP_BusinessFunction_H" ma:taxonomyFieldName="ICRCIMP_BusinessFunction" ma:displayName="Business Function" ma:readOnly="false" ma:default="" ma:fieldId="{135f9e93-e411-4f51-a3e4-c80a6701173e}" ma:sspId="ab0fa9d1-5a5a-4c9b-9c24-b67ffc5bb60f" ma:termSetId="9e1982ce-954c-4bc3-b476-a56a519943c0" ma:anchorId="1f494b62-34d6-4855-af7c-08b76e795dc3" ma:open="false" ma:isKeyword="false">
      <xsd:complexType>
        <xsd:sequence>
          <xsd:element ref="pc:Terms" minOccurs="0" maxOccurs="1"/>
        </xsd:sequence>
      </xsd:complexType>
    </xsd:element>
    <xsd:element name="h205814a13eb4c68bb83316f6dea6ef2" ma:index="38" nillable="true" ma:taxonomy="true" ma:internalName="h205814a13eb4c68bb83316f6dea6ef2" ma:taxonomyFieldName="ICRCIMP_KeyIssue" ma:displayName="Key Issue" ma:fieldId="{1205814a-13eb-4c68-bb83-316f6dea6ef2}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2af44-4b8d-404b-a8bd-4186350a523c" elementFormDefault="qualified">
    <xsd:import namespace="http://schemas.microsoft.com/office/2006/documentManagement/types"/>
    <xsd:import namespace="http://schemas.microsoft.com/office/infopath/2007/PartnerControls"/>
    <xsd:element name="IsIntranet" ma:index="6" nillable="true" ma:displayName="Is Intranet" ma:default="0" ma:internalName="IsIntranet">
      <xsd:simpleType>
        <xsd:restriction base="dms:Boolean"/>
      </xsd:simpleType>
    </xsd:element>
    <xsd:element name="Period_x0020_start" ma:index="10" nillable="true" ma:displayName="Period start" ma:format="DateOnly" ma:internalName="Period_x0020_start">
      <xsd:simpleType>
        <xsd:restriction base="dms:DateTime"/>
      </xsd:simpleType>
    </xsd:element>
    <xsd:element name="Period_x0020_end" ma:index="11" nillable="true" ma:displayName="Period end" ma:format="DateOnly" ma:internalName="Period_x0020_end">
      <xsd:simpleType>
        <xsd:restriction base="dms:DateTime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26" nillable="true" ma:displayName="Taxonomy Catch All Column" ma:hidden="true" ma:list="{bb80481a-0eda-4050-92b4-209d87b2a08d}" ma:internalName="TaxCatchAll" ma:showField="CatchAllData" ma:web="71402401-ee9a-4cfa-82a8-ebbd88d5d7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bb80481a-0eda-4050-92b4-209d87b2a08d}" ma:internalName="TaxCatchAllLabel" ma:readOnly="true" ma:showField="CatchAllDataLabel" ma:web="71402401-ee9a-4cfa-82a8-ebbd88d5d7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538c5-eb89-48ba-a372-0acd5d6f1291" elementFormDefault="qualified">
    <xsd:import namespace="http://schemas.microsoft.com/office/2006/documentManagement/types"/>
    <xsd:import namespace="http://schemas.microsoft.com/office/infopath/2007/PartnerControls"/>
    <xsd:element name="pe3ed4b1638e49a0a22b56e84a30773f" ma:index="36" nillable="true" ma:taxonomy="true" ma:internalName="pe3ed4b1638e49a0a22b56e84a30773f" ma:taxonomyFieldName="Key_x0020_Issue" ma:displayName="Key Issue" ma:default="3;#- No key issue|32056555-74b8-4174-9beb-b0d6d010855f" ma:fieldId="{9e3ed4b1-638e-49a0-a22b-56e84a30773f}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Summa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947A6E-A8A4-4FFE-A7E8-7720BDECF73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376D85F-D9F5-4785-A076-70A691E8166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58F9A22-C941-4D8E-9ED5-D9828701CF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1A8CC9E-75AB-40E6-94E4-50D1E359EAB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402401-ee9a-4cfa-82a8-ebbd88d5d766"/>
    <ds:schemaRef ds:uri="http://schemas.microsoft.com/sharepoint/v3"/>
    <ds:schemaRef ds:uri="http://purl.org/dc/terms/"/>
    <ds:schemaRef ds:uri="http://schemas.openxmlformats.org/package/2006/metadata/core-properties"/>
    <ds:schemaRef ds:uri="775538c5-eb89-48ba-a372-0acd5d6f1291"/>
    <ds:schemaRef ds:uri="a8a2af44-4b8d-404b-a8bd-4186350a523c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4D229E40-D5CA-4FDC-B62E-88176398DCA4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226</Words>
  <Application>Microsoft Office PowerPoint</Application>
  <PresentationFormat>Widescreen</PresentationFormat>
  <Paragraphs>39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Introduction to the module on nutrition and livelihood support</vt:lpstr>
      <vt:lpstr>Objectives </vt:lpstr>
      <vt:lpstr>Content Day 1</vt:lpstr>
      <vt:lpstr>Content Day 2</vt:lpstr>
      <vt:lpstr>How will we work? </vt:lpstr>
    </vt:vector>
  </TitlesOfParts>
  <Company>ICRC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course on nutrition and economic security</dc:title>
  <dc:creator>Eirini Karanisa</dc:creator>
  <cp:lastModifiedBy>Antje Van Roeden</cp:lastModifiedBy>
  <cp:revision>36</cp:revision>
  <dcterms:created xsi:type="dcterms:W3CDTF">2018-09-19T07:44:02Z</dcterms:created>
  <dcterms:modified xsi:type="dcterms:W3CDTF">2019-12-06T13:52:29Z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0x010100F306B2604BE44180B8B82333BE64DF4E005A5CBB6C53404A16AAEA5338BA523999000A8DC57427FE8447B6BC7D6E7F551E9D</vt:lpwstr>
  </property>
  <property fmtid="{D5CDD505-2E9C-101B-9397-08002B2CF9AE}" pid="3" name="ICRCIMP_RMUnitInCharge">
    <vt:lpwstr/>
  </property>
  <property fmtid="{D5CDD505-2E9C-101B-9397-08002B2CF9AE}" pid="4" name="ICRCIMP_ManageAccess">
    <vt:bool>false</vt:bool>
  </property>
  <property fmtid="{D5CDD505-2E9C-101B-9397-08002B2CF9AE}" pid="5" name="_dlc_DocIdItemGuid">
    <vt:lpwstr>dc0258ce-297e-446a-91e1-7376f558479f</vt:lpwstr>
  </property>
  <property fmtid="{D5CDD505-2E9C-101B-9397-08002B2CF9AE}" pid="6" name="ICRCIMP_IHT">
    <vt:lpwstr>4;#Internal|23eb6094-56fc-4ad4-8ae2-cf1575a694f0</vt:lpwstr>
  </property>
  <property fmtid="{D5CDD505-2E9C-101B-9397-08002B2CF9AE}" pid="7" name="ICRCIMP_Country">
    <vt:lpwstr>2;#No Country|1f55df4f-c103-4303-b974-426a8e7d1d06</vt:lpwstr>
  </property>
  <property fmtid="{D5CDD505-2E9C-101B-9397-08002B2CF9AE}" pid="8" name="ICRCIMP_OrganizationalAccronym">
    <vt:lpwstr/>
  </property>
  <property fmtid="{D5CDD505-2E9C-101B-9397-08002B2CF9AE}" pid="9" name="Key Issue">
    <vt:lpwstr>3;#- No key issue|32056555-74b8-4174-9beb-b0d6d010855f</vt:lpwstr>
  </property>
  <property fmtid="{D5CDD505-2E9C-101B-9397-08002B2CF9AE}" pid="10" name="ICRCIMP_DocumentType">
    <vt:lpwstr>54;#Presentation|7ffa6903-4a6e-4c70-8f5c-101a463ec6d0</vt:lpwstr>
  </property>
  <property fmtid="{D5CDD505-2E9C-101B-9397-08002B2CF9AE}" pid="11" name="ICRCIMP_BusinessFunction">
    <vt:lpwstr>1;#Assistance|9015aaae-65d7-4217-8889-581aaffe05a3</vt:lpwstr>
  </property>
  <property fmtid="{D5CDD505-2E9C-101B-9397-08002B2CF9AE}" pid="12" name="ICRCIMP_Keyword">
    <vt:lpwstr/>
  </property>
  <property fmtid="{D5CDD505-2E9C-101B-9397-08002B2CF9AE}" pid="13" name="ICRCIMP_KeyIssue">
    <vt:lpwstr/>
  </property>
</Properties>
</file>