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handoutMasterIdLst>
    <p:handoutMasterId r:id="rId45"/>
  </p:handoutMasterIdLst>
  <p:sldIdLst>
    <p:sldId id="257" r:id="rId2"/>
    <p:sldId id="343" r:id="rId3"/>
    <p:sldId id="298" r:id="rId4"/>
    <p:sldId id="300" r:id="rId5"/>
    <p:sldId id="311" r:id="rId6"/>
    <p:sldId id="302" r:id="rId7"/>
    <p:sldId id="261" r:id="rId8"/>
    <p:sldId id="340" r:id="rId9"/>
    <p:sldId id="342" r:id="rId10"/>
    <p:sldId id="341" r:id="rId11"/>
    <p:sldId id="312" r:id="rId12"/>
    <p:sldId id="297" r:id="rId13"/>
    <p:sldId id="316" r:id="rId14"/>
    <p:sldId id="319" r:id="rId15"/>
    <p:sldId id="320" r:id="rId16"/>
    <p:sldId id="321" r:id="rId17"/>
    <p:sldId id="322" r:id="rId18"/>
    <p:sldId id="323" r:id="rId19"/>
    <p:sldId id="324" r:id="rId20"/>
    <p:sldId id="317" r:id="rId21"/>
    <p:sldId id="325" r:id="rId22"/>
    <p:sldId id="326" r:id="rId23"/>
    <p:sldId id="336" r:id="rId24"/>
    <p:sldId id="337" r:id="rId25"/>
    <p:sldId id="327" r:id="rId26"/>
    <p:sldId id="318" r:id="rId27"/>
    <p:sldId id="309" r:id="rId28"/>
    <p:sldId id="307" r:id="rId29"/>
    <p:sldId id="308" r:id="rId30"/>
    <p:sldId id="305" r:id="rId31"/>
    <p:sldId id="315" r:id="rId32"/>
    <p:sldId id="314" r:id="rId33"/>
    <p:sldId id="299" r:id="rId34"/>
    <p:sldId id="304" r:id="rId35"/>
    <p:sldId id="339" r:id="rId36"/>
    <p:sldId id="303" r:id="rId37"/>
    <p:sldId id="328" r:id="rId38"/>
    <p:sldId id="329" r:id="rId39"/>
    <p:sldId id="330" r:id="rId40"/>
    <p:sldId id="333" r:id="rId41"/>
    <p:sldId id="335" r:id="rId42"/>
    <p:sldId id="332" r:id="rId43"/>
  </p:sldIdLst>
  <p:sldSz cx="12192000" cy="6858000"/>
  <p:notesSz cx="7023100" cy="93091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A9E"/>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7503" autoAdjust="0"/>
    <p:restoredTop sz="78406" autoAdjust="0"/>
  </p:normalViewPr>
  <p:slideViewPr>
    <p:cSldViewPr snapToGrid="0" showGuides="1">
      <p:cViewPr varScale="1">
        <p:scale>
          <a:sx n="53" d="100"/>
          <a:sy n="53" d="100"/>
        </p:scale>
        <p:origin x="-1194" y="-84"/>
      </p:cViewPr>
      <p:guideLst>
        <p:guide orient="horz" pos="2160"/>
        <p:guide pos="3840"/>
      </p:guideLst>
    </p:cSldViewPr>
  </p:slideViewPr>
  <p:notesTextViewPr>
    <p:cViewPr>
      <p:scale>
        <a:sx n="1" d="1"/>
        <a:sy n="1" d="1"/>
      </p:scale>
      <p:origin x="0" y="0"/>
    </p:cViewPr>
  </p:notesTextViewPr>
  <p:sorterViewPr>
    <p:cViewPr>
      <p:scale>
        <a:sx n="100" d="100"/>
        <a:sy n="100" d="100"/>
      </p:scale>
      <p:origin x="0" y="-19304"/>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GB"/>
          </a:p>
        </p:txBody>
      </p:sp>
      <p:sp>
        <p:nvSpPr>
          <p:cNvPr id="3" name="Date Placeholder 2"/>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394D67DE-D524-477F-A21D-595D2C03362C}" type="datetimeFigureOut">
              <a:rPr lang="en-GB" smtClean="0"/>
              <a:pPr/>
              <a:t>17/06/2019</a:t>
            </a:fld>
            <a:endParaRPr lang="en-GB"/>
          </a:p>
        </p:txBody>
      </p:sp>
      <p:sp>
        <p:nvSpPr>
          <p:cNvPr id="4" name="Footer Placeholder 3"/>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GB"/>
          </a:p>
        </p:txBody>
      </p:sp>
      <p:sp>
        <p:nvSpPr>
          <p:cNvPr id="5" name="Slide Number Placeholder 4"/>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3782387C-3733-40BB-9AFF-181AB8756D94}" type="slidenum">
              <a:rPr lang="en-GB" smtClean="0"/>
              <a:pPr/>
              <a:t>‹Nr.›</a:t>
            </a:fld>
            <a:endParaRPr lang="en-GB"/>
          </a:p>
        </p:txBody>
      </p:sp>
    </p:spTree>
    <p:extLst>
      <p:ext uri="{BB962C8B-B14F-4D97-AF65-F5344CB8AC3E}">
        <p14:creationId xmlns="" xmlns:p14="http://schemas.microsoft.com/office/powerpoint/2010/main" val="12346294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fr-CH"/>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D294B595-28F0-4ADE-B118-809BEE86647A}" type="datetimeFigureOut">
              <a:rPr lang="fr-CH" smtClean="0"/>
              <a:pPr/>
              <a:t>17.06.2019</a:t>
            </a:fld>
            <a:endParaRPr lang="fr-CH"/>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fr-CH"/>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fr-CH"/>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BC56A1BF-1CC1-4BBD-88CF-BFED76E52D9D}" type="slidenum">
              <a:rPr lang="fr-CH" smtClean="0"/>
              <a:pPr/>
              <a:t>‹Nr.›</a:t>
            </a:fld>
            <a:endParaRPr lang="fr-CH"/>
          </a:p>
        </p:txBody>
      </p:sp>
    </p:spTree>
    <p:extLst>
      <p:ext uri="{BB962C8B-B14F-4D97-AF65-F5344CB8AC3E}">
        <p14:creationId xmlns="" xmlns:p14="http://schemas.microsoft.com/office/powerpoint/2010/main" val="10188795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5D30B7-F877-4FC6-B32C-20D5FE21BCAE}" type="slidenum">
              <a:rPr lang="fr-CH" smtClean="0"/>
              <a:pPr/>
              <a:t>1</a:t>
            </a:fld>
            <a:endParaRPr lang="fr-CH"/>
          </a:p>
        </p:txBody>
      </p:sp>
    </p:spTree>
    <p:extLst>
      <p:ext uri="{BB962C8B-B14F-4D97-AF65-F5344CB8AC3E}">
        <p14:creationId xmlns="" xmlns:p14="http://schemas.microsoft.com/office/powerpoint/2010/main" val="3545997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dirty="0"/>
          </a:p>
        </p:txBody>
      </p:sp>
      <p:sp>
        <p:nvSpPr>
          <p:cNvPr id="4" name="Slide Number Placeholder 3"/>
          <p:cNvSpPr>
            <a:spLocks noGrp="1"/>
          </p:cNvSpPr>
          <p:nvPr>
            <p:ph type="sldNum" sz="quarter" idx="10"/>
          </p:nvPr>
        </p:nvSpPr>
        <p:spPr/>
        <p:txBody>
          <a:bodyPr/>
          <a:lstStyle/>
          <a:p>
            <a:fld id="{BC56A1BF-1CC1-4BBD-88CF-BFED76E52D9D}" type="slidenum">
              <a:rPr lang="fr-CH" smtClean="0"/>
              <a:pPr/>
              <a:t>27</a:t>
            </a:fld>
            <a:endParaRPr lang="fr-CH"/>
          </a:p>
        </p:txBody>
      </p:sp>
    </p:spTree>
    <p:extLst>
      <p:ext uri="{BB962C8B-B14F-4D97-AF65-F5344CB8AC3E}">
        <p14:creationId xmlns="" xmlns:p14="http://schemas.microsoft.com/office/powerpoint/2010/main" val="35067053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dirty="0"/>
          </a:p>
        </p:txBody>
      </p:sp>
      <p:sp>
        <p:nvSpPr>
          <p:cNvPr id="4" name="Slide Number Placeholder 3"/>
          <p:cNvSpPr>
            <a:spLocks noGrp="1"/>
          </p:cNvSpPr>
          <p:nvPr>
            <p:ph type="sldNum" sz="quarter" idx="10"/>
          </p:nvPr>
        </p:nvSpPr>
        <p:spPr/>
        <p:txBody>
          <a:bodyPr/>
          <a:lstStyle/>
          <a:p>
            <a:fld id="{BC56A1BF-1CC1-4BBD-88CF-BFED76E52D9D}" type="slidenum">
              <a:rPr lang="fr-CH" smtClean="0"/>
              <a:pPr/>
              <a:t>32</a:t>
            </a:fld>
            <a:endParaRPr lang="fr-CH"/>
          </a:p>
        </p:txBody>
      </p:sp>
    </p:spTree>
    <p:extLst>
      <p:ext uri="{BB962C8B-B14F-4D97-AF65-F5344CB8AC3E}">
        <p14:creationId xmlns="" xmlns:p14="http://schemas.microsoft.com/office/powerpoint/2010/main" val="12407854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dirty="0"/>
          </a:p>
        </p:txBody>
      </p:sp>
      <p:sp>
        <p:nvSpPr>
          <p:cNvPr id="4" name="Slide Number Placeholder 3"/>
          <p:cNvSpPr>
            <a:spLocks noGrp="1"/>
          </p:cNvSpPr>
          <p:nvPr>
            <p:ph type="sldNum" sz="quarter" idx="10"/>
          </p:nvPr>
        </p:nvSpPr>
        <p:spPr/>
        <p:txBody>
          <a:bodyPr/>
          <a:lstStyle/>
          <a:p>
            <a:fld id="{BC56A1BF-1CC1-4BBD-88CF-BFED76E52D9D}" type="slidenum">
              <a:rPr lang="fr-CH" smtClean="0"/>
              <a:pPr/>
              <a:t>33</a:t>
            </a:fld>
            <a:endParaRPr lang="fr-CH"/>
          </a:p>
        </p:txBody>
      </p:sp>
    </p:spTree>
    <p:extLst>
      <p:ext uri="{BB962C8B-B14F-4D97-AF65-F5344CB8AC3E}">
        <p14:creationId xmlns="" xmlns:p14="http://schemas.microsoft.com/office/powerpoint/2010/main" val="38996332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dirty="0"/>
          </a:p>
        </p:txBody>
      </p:sp>
      <p:sp>
        <p:nvSpPr>
          <p:cNvPr id="4" name="Slide Number Placeholder 3"/>
          <p:cNvSpPr>
            <a:spLocks noGrp="1"/>
          </p:cNvSpPr>
          <p:nvPr>
            <p:ph type="sldNum" sz="quarter" idx="10"/>
          </p:nvPr>
        </p:nvSpPr>
        <p:spPr/>
        <p:txBody>
          <a:bodyPr/>
          <a:lstStyle/>
          <a:p>
            <a:fld id="{BC56A1BF-1CC1-4BBD-88CF-BFED76E52D9D}" type="slidenum">
              <a:rPr lang="fr-CH" smtClean="0"/>
              <a:pPr/>
              <a:t>34</a:t>
            </a:fld>
            <a:endParaRPr lang="fr-CH"/>
          </a:p>
        </p:txBody>
      </p:sp>
    </p:spTree>
    <p:extLst>
      <p:ext uri="{BB962C8B-B14F-4D97-AF65-F5344CB8AC3E}">
        <p14:creationId xmlns="" xmlns:p14="http://schemas.microsoft.com/office/powerpoint/2010/main" val="28248831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3740724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dirty="0"/>
          </a:p>
        </p:txBody>
      </p:sp>
      <p:sp>
        <p:nvSpPr>
          <p:cNvPr id="4" name="Slide Number Placeholder 3"/>
          <p:cNvSpPr>
            <a:spLocks noGrp="1"/>
          </p:cNvSpPr>
          <p:nvPr>
            <p:ph type="sldNum" sz="quarter" idx="10"/>
          </p:nvPr>
        </p:nvSpPr>
        <p:spPr/>
        <p:txBody>
          <a:bodyPr/>
          <a:lstStyle/>
          <a:p>
            <a:fld id="{BC56A1BF-1CC1-4BBD-88CF-BFED76E52D9D}" type="slidenum">
              <a:rPr lang="fr-CH" smtClean="0"/>
              <a:pPr/>
              <a:t>36</a:t>
            </a:fld>
            <a:endParaRPr lang="fr-CH"/>
          </a:p>
        </p:txBody>
      </p:sp>
    </p:spTree>
    <p:extLst>
      <p:ext uri="{BB962C8B-B14F-4D97-AF65-F5344CB8AC3E}">
        <p14:creationId xmlns="" xmlns:p14="http://schemas.microsoft.com/office/powerpoint/2010/main" val="20688495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dirty="0"/>
          </a:p>
        </p:txBody>
      </p:sp>
      <p:sp>
        <p:nvSpPr>
          <p:cNvPr id="4" name="Slide Number Placeholder 3"/>
          <p:cNvSpPr>
            <a:spLocks noGrp="1"/>
          </p:cNvSpPr>
          <p:nvPr>
            <p:ph type="sldNum" sz="quarter" idx="10"/>
          </p:nvPr>
        </p:nvSpPr>
        <p:spPr/>
        <p:txBody>
          <a:bodyPr/>
          <a:lstStyle/>
          <a:p>
            <a:fld id="{BC56A1BF-1CC1-4BBD-88CF-BFED76E52D9D}" type="slidenum">
              <a:rPr lang="fr-CH" smtClean="0"/>
              <a:pPr/>
              <a:t>41</a:t>
            </a:fld>
            <a:endParaRPr lang="fr-CH"/>
          </a:p>
        </p:txBody>
      </p:sp>
    </p:spTree>
    <p:extLst>
      <p:ext uri="{BB962C8B-B14F-4D97-AF65-F5344CB8AC3E}">
        <p14:creationId xmlns="" xmlns:p14="http://schemas.microsoft.com/office/powerpoint/2010/main" val="35969910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Humanitarian Principles</a:t>
            </a:r>
            <a:br>
              <a:rPr lang="en-US" dirty="0"/>
            </a:br>
            <a:r>
              <a:rPr lang="en-US" dirty="0"/>
              <a:t>Humanity To prevent and alleviate suffering wherever it is found.</a:t>
            </a:r>
          </a:p>
          <a:p>
            <a:r>
              <a:rPr lang="en-US" dirty="0"/>
              <a:t>Impartiality To provide assistance based on need, with no discrimination based on</a:t>
            </a:r>
            <a:br>
              <a:rPr lang="en-US" dirty="0"/>
            </a:br>
            <a:r>
              <a:rPr lang="en-US" dirty="0"/>
              <a:t>nationality, race, religious beliefs, class or political opinions.</a:t>
            </a:r>
          </a:p>
          <a:p>
            <a:r>
              <a:rPr lang="en-US" dirty="0"/>
              <a:t>Neutrality To abstain from taking sides or engage in controversies of a political,</a:t>
            </a:r>
            <a:br>
              <a:rPr lang="en-US" dirty="0"/>
            </a:br>
            <a:r>
              <a:rPr lang="en-US" dirty="0"/>
              <a:t>racial, religious or ideological nature.</a:t>
            </a:r>
          </a:p>
          <a:p>
            <a:r>
              <a:rPr lang="en-US" dirty="0"/>
              <a:t>Independence To act autonomously and in accordance with the other core principles </a:t>
            </a:r>
            <a:endParaRPr lang="fr-CH" dirty="0"/>
          </a:p>
        </p:txBody>
      </p:sp>
      <p:sp>
        <p:nvSpPr>
          <p:cNvPr id="4" name="Slide Number Placeholder 3"/>
          <p:cNvSpPr>
            <a:spLocks noGrp="1"/>
          </p:cNvSpPr>
          <p:nvPr>
            <p:ph type="sldNum" sz="quarter" idx="10"/>
          </p:nvPr>
        </p:nvSpPr>
        <p:spPr/>
        <p:txBody>
          <a:bodyPr/>
          <a:lstStyle/>
          <a:p>
            <a:fld id="{BC56A1BF-1CC1-4BBD-88CF-BFED76E52D9D}" type="slidenum">
              <a:rPr lang="fr-CH" smtClean="0"/>
              <a:pPr/>
              <a:t>18</a:t>
            </a:fld>
            <a:endParaRPr lang="fr-CH"/>
          </a:p>
        </p:txBody>
      </p:sp>
    </p:spTree>
    <p:extLst>
      <p:ext uri="{BB962C8B-B14F-4D97-AF65-F5344CB8AC3E}">
        <p14:creationId xmlns="" xmlns:p14="http://schemas.microsoft.com/office/powerpoint/2010/main" val="37857670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dirty="0"/>
          </a:p>
        </p:txBody>
      </p:sp>
      <p:sp>
        <p:nvSpPr>
          <p:cNvPr id="4" name="Slide Number Placeholder 3"/>
          <p:cNvSpPr>
            <a:spLocks noGrp="1"/>
          </p:cNvSpPr>
          <p:nvPr>
            <p:ph type="sldNum" sz="quarter" idx="10"/>
          </p:nvPr>
        </p:nvSpPr>
        <p:spPr/>
        <p:txBody>
          <a:bodyPr/>
          <a:lstStyle/>
          <a:p>
            <a:fld id="{BC56A1BF-1CC1-4BBD-88CF-BFED76E52D9D}" type="slidenum">
              <a:rPr lang="fr-CH" smtClean="0"/>
              <a:pPr/>
              <a:t>19</a:t>
            </a:fld>
            <a:endParaRPr lang="fr-CH"/>
          </a:p>
        </p:txBody>
      </p:sp>
    </p:spTree>
    <p:extLst>
      <p:ext uri="{BB962C8B-B14F-4D97-AF65-F5344CB8AC3E}">
        <p14:creationId xmlns="" xmlns:p14="http://schemas.microsoft.com/office/powerpoint/2010/main" val="16136589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dirty="0"/>
          </a:p>
        </p:txBody>
      </p:sp>
      <p:sp>
        <p:nvSpPr>
          <p:cNvPr id="4" name="Slide Number Placeholder 3"/>
          <p:cNvSpPr>
            <a:spLocks noGrp="1"/>
          </p:cNvSpPr>
          <p:nvPr>
            <p:ph type="sldNum" sz="quarter" idx="10"/>
          </p:nvPr>
        </p:nvSpPr>
        <p:spPr/>
        <p:txBody>
          <a:bodyPr/>
          <a:lstStyle/>
          <a:p>
            <a:fld id="{BC56A1BF-1CC1-4BBD-88CF-BFED76E52D9D}" type="slidenum">
              <a:rPr lang="fr-CH" smtClean="0"/>
              <a:pPr/>
              <a:t>21</a:t>
            </a:fld>
            <a:endParaRPr lang="fr-CH"/>
          </a:p>
        </p:txBody>
      </p:sp>
    </p:spTree>
    <p:extLst>
      <p:ext uri="{BB962C8B-B14F-4D97-AF65-F5344CB8AC3E}">
        <p14:creationId xmlns="" xmlns:p14="http://schemas.microsoft.com/office/powerpoint/2010/main" val="21815508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dirty="0"/>
          </a:p>
        </p:txBody>
      </p:sp>
      <p:sp>
        <p:nvSpPr>
          <p:cNvPr id="4" name="Slide Number Placeholder 3"/>
          <p:cNvSpPr>
            <a:spLocks noGrp="1"/>
          </p:cNvSpPr>
          <p:nvPr>
            <p:ph type="sldNum" sz="quarter" idx="10"/>
          </p:nvPr>
        </p:nvSpPr>
        <p:spPr/>
        <p:txBody>
          <a:bodyPr/>
          <a:lstStyle/>
          <a:p>
            <a:fld id="{BC56A1BF-1CC1-4BBD-88CF-BFED76E52D9D}" type="slidenum">
              <a:rPr lang="fr-CH" smtClean="0"/>
              <a:pPr/>
              <a:t>26</a:t>
            </a:fld>
            <a:endParaRPr lang="fr-CH"/>
          </a:p>
        </p:txBody>
      </p:sp>
    </p:spTree>
    <p:extLst>
      <p:ext uri="{BB962C8B-B14F-4D97-AF65-F5344CB8AC3E}">
        <p14:creationId xmlns="" xmlns:p14="http://schemas.microsoft.com/office/powerpoint/2010/main" val="18654697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fr-CH"/>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CH"/>
          </a:p>
        </p:txBody>
      </p:sp>
      <p:sp>
        <p:nvSpPr>
          <p:cNvPr id="4" name="Date Placeholder 3"/>
          <p:cNvSpPr>
            <a:spLocks noGrp="1"/>
          </p:cNvSpPr>
          <p:nvPr>
            <p:ph type="dt" sz="half" idx="10"/>
          </p:nvPr>
        </p:nvSpPr>
        <p:spPr/>
        <p:txBody>
          <a:bodyPr/>
          <a:lstStyle/>
          <a:p>
            <a:fld id="{C0BB3765-2FEB-4FA1-A63D-CCC7BA78ADEA}" type="datetime1">
              <a:rPr lang="fr-CH" smtClean="0"/>
              <a:pPr/>
              <a:t>17.06.2019</a:t>
            </a:fld>
            <a:endParaRPr lang="fr-CH"/>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p:txBody>
          <a:bodyPr/>
          <a:lstStyle/>
          <a:p>
            <a:fld id="{00865948-8B76-4A50-B7DB-B45DBE1BD062}" type="slidenum">
              <a:rPr lang="fr-CH" smtClean="0"/>
              <a:pPr/>
              <a:t>‹Nr.›</a:t>
            </a:fld>
            <a:endParaRPr lang="fr-CH"/>
          </a:p>
        </p:txBody>
      </p:sp>
    </p:spTree>
    <p:extLst>
      <p:ext uri="{BB962C8B-B14F-4D97-AF65-F5344CB8AC3E}">
        <p14:creationId xmlns="" xmlns:p14="http://schemas.microsoft.com/office/powerpoint/2010/main" val="6321577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H"/>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4" name="Date Placeholder 3"/>
          <p:cNvSpPr>
            <a:spLocks noGrp="1"/>
          </p:cNvSpPr>
          <p:nvPr>
            <p:ph type="dt" sz="half" idx="10"/>
          </p:nvPr>
        </p:nvSpPr>
        <p:spPr/>
        <p:txBody>
          <a:bodyPr/>
          <a:lstStyle/>
          <a:p>
            <a:fld id="{3DB91FE1-24B4-4B8E-9C12-377ED74E4457}" type="datetime1">
              <a:rPr lang="fr-CH" smtClean="0"/>
              <a:pPr/>
              <a:t>17.06.2019</a:t>
            </a:fld>
            <a:endParaRPr lang="fr-CH"/>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p:txBody>
          <a:bodyPr/>
          <a:lstStyle/>
          <a:p>
            <a:fld id="{00865948-8B76-4A50-B7DB-B45DBE1BD062}" type="slidenum">
              <a:rPr lang="fr-CH" smtClean="0"/>
              <a:pPr/>
              <a:t>‹Nr.›</a:t>
            </a:fld>
            <a:endParaRPr lang="fr-CH"/>
          </a:p>
        </p:txBody>
      </p:sp>
    </p:spTree>
    <p:extLst>
      <p:ext uri="{BB962C8B-B14F-4D97-AF65-F5344CB8AC3E}">
        <p14:creationId xmlns="" xmlns:p14="http://schemas.microsoft.com/office/powerpoint/2010/main" val="23051361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fr-CH"/>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4" name="Date Placeholder 3"/>
          <p:cNvSpPr>
            <a:spLocks noGrp="1"/>
          </p:cNvSpPr>
          <p:nvPr>
            <p:ph type="dt" sz="half" idx="10"/>
          </p:nvPr>
        </p:nvSpPr>
        <p:spPr/>
        <p:txBody>
          <a:bodyPr/>
          <a:lstStyle/>
          <a:p>
            <a:fld id="{CF0830B0-DDBD-46A4-851C-9A55D0D957F8}" type="datetime1">
              <a:rPr lang="fr-CH" smtClean="0"/>
              <a:pPr/>
              <a:t>17.06.2019</a:t>
            </a:fld>
            <a:endParaRPr lang="fr-CH"/>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p:txBody>
          <a:bodyPr/>
          <a:lstStyle/>
          <a:p>
            <a:fld id="{00865948-8B76-4A50-B7DB-B45DBE1BD062}" type="slidenum">
              <a:rPr lang="fr-CH" smtClean="0"/>
              <a:pPr/>
              <a:t>‹Nr.›</a:t>
            </a:fld>
            <a:endParaRPr lang="fr-CH"/>
          </a:p>
        </p:txBody>
      </p:sp>
    </p:spTree>
    <p:extLst>
      <p:ext uri="{BB962C8B-B14F-4D97-AF65-F5344CB8AC3E}">
        <p14:creationId xmlns="" xmlns:p14="http://schemas.microsoft.com/office/powerpoint/2010/main" val="25568629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H"/>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4" name="Date Placeholder 3"/>
          <p:cNvSpPr>
            <a:spLocks noGrp="1"/>
          </p:cNvSpPr>
          <p:nvPr>
            <p:ph type="dt" sz="half" idx="10"/>
          </p:nvPr>
        </p:nvSpPr>
        <p:spPr/>
        <p:txBody>
          <a:bodyPr/>
          <a:lstStyle/>
          <a:p>
            <a:fld id="{DE77A97C-C3A3-4A19-BA24-A5FD626D2174}" type="datetime1">
              <a:rPr lang="fr-CH" smtClean="0"/>
              <a:pPr/>
              <a:t>17.06.2019</a:t>
            </a:fld>
            <a:endParaRPr lang="fr-CH"/>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p:txBody>
          <a:bodyPr/>
          <a:lstStyle/>
          <a:p>
            <a:fld id="{00865948-8B76-4A50-B7DB-B45DBE1BD062}" type="slidenum">
              <a:rPr lang="fr-CH" smtClean="0"/>
              <a:pPr/>
              <a:t>‹Nr.›</a:t>
            </a:fld>
            <a:endParaRPr lang="fr-CH"/>
          </a:p>
        </p:txBody>
      </p:sp>
    </p:spTree>
    <p:extLst>
      <p:ext uri="{BB962C8B-B14F-4D97-AF65-F5344CB8AC3E}">
        <p14:creationId xmlns="" xmlns:p14="http://schemas.microsoft.com/office/powerpoint/2010/main" val="9556623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fr-CH"/>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2B4AE70-1766-4C0E-B73C-A01572D387C8}" type="datetime1">
              <a:rPr lang="fr-CH" smtClean="0"/>
              <a:pPr/>
              <a:t>17.06.2019</a:t>
            </a:fld>
            <a:endParaRPr lang="fr-CH"/>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p:txBody>
          <a:bodyPr/>
          <a:lstStyle/>
          <a:p>
            <a:fld id="{00865948-8B76-4A50-B7DB-B45DBE1BD062}" type="slidenum">
              <a:rPr lang="fr-CH" smtClean="0"/>
              <a:pPr/>
              <a:t>‹Nr.›</a:t>
            </a:fld>
            <a:endParaRPr lang="fr-CH"/>
          </a:p>
        </p:txBody>
      </p:sp>
    </p:spTree>
    <p:extLst>
      <p:ext uri="{BB962C8B-B14F-4D97-AF65-F5344CB8AC3E}">
        <p14:creationId xmlns="" xmlns:p14="http://schemas.microsoft.com/office/powerpoint/2010/main" val="1826170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H"/>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5" name="Date Placeholder 4"/>
          <p:cNvSpPr>
            <a:spLocks noGrp="1"/>
          </p:cNvSpPr>
          <p:nvPr>
            <p:ph type="dt" sz="half" idx="10"/>
          </p:nvPr>
        </p:nvSpPr>
        <p:spPr/>
        <p:txBody>
          <a:bodyPr/>
          <a:lstStyle/>
          <a:p>
            <a:fld id="{488A43C1-2610-4121-97E0-8261E1160B60}" type="datetime1">
              <a:rPr lang="fr-CH" smtClean="0"/>
              <a:pPr/>
              <a:t>17.06.2019</a:t>
            </a:fld>
            <a:endParaRPr lang="fr-CH"/>
          </a:p>
        </p:txBody>
      </p:sp>
      <p:sp>
        <p:nvSpPr>
          <p:cNvPr id="6" name="Footer Placeholder 5"/>
          <p:cNvSpPr>
            <a:spLocks noGrp="1"/>
          </p:cNvSpPr>
          <p:nvPr>
            <p:ph type="ftr" sz="quarter" idx="11"/>
          </p:nvPr>
        </p:nvSpPr>
        <p:spPr/>
        <p:txBody>
          <a:bodyPr/>
          <a:lstStyle/>
          <a:p>
            <a:endParaRPr lang="fr-CH"/>
          </a:p>
        </p:txBody>
      </p:sp>
      <p:sp>
        <p:nvSpPr>
          <p:cNvPr id="7" name="Slide Number Placeholder 6"/>
          <p:cNvSpPr>
            <a:spLocks noGrp="1"/>
          </p:cNvSpPr>
          <p:nvPr>
            <p:ph type="sldNum" sz="quarter" idx="12"/>
          </p:nvPr>
        </p:nvSpPr>
        <p:spPr/>
        <p:txBody>
          <a:bodyPr/>
          <a:lstStyle/>
          <a:p>
            <a:fld id="{00865948-8B76-4A50-B7DB-B45DBE1BD062}" type="slidenum">
              <a:rPr lang="fr-CH" smtClean="0"/>
              <a:pPr/>
              <a:t>‹Nr.›</a:t>
            </a:fld>
            <a:endParaRPr lang="fr-CH"/>
          </a:p>
        </p:txBody>
      </p:sp>
    </p:spTree>
    <p:extLst>
      <p:ext uri="{BB962C8B-B14F-4D97-AF65-F5344CB8AC3E}">
        <p14:creationId xmlns="" xmlns:p14="http://schemas.microsoft.com/office/powerpoint/2010/main" val="28853715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fr-CH"/>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7" name="Date Placeholder 6"/>
          <p:cNvSpPr>
            <a:spLocks noGrp="1"/>
          </p:cNvSpPr>
          <p:nvPr>
            <p:ph type="dt" sz="half" idx="10"/>
          </p:nvPr>
        </p:nvSpPr>
        <p:spPr/>
        <p:txBody>
          <a:bodyPr/>
          <a:lstStyle/>
          <a:p>
            <a:fld id="{444A891F-A1D8-4E64-B9E9-8CB673DAB0E1}" type="datetime1">
              <a:rPr lang="fr-CH" smtClean="0"/>
              <a:pPr/>
              <a:t>17.06.2019</a:t>
            </a:fld>
            <a:endParaRPr lang="fr-CH"/>
          </a:p>
        </p:txBody>
      </p:sp>
      <p:sp>
        <p:nvSpPr>
          <p:cNvPr id="8" name="Footer Placeholder 7"/>
          <p:cNvSpPr>
            <a:spLocks noGrp="1"/>
          </p:cNvSpPr>
          <p:nvPr>
            <p:ph type="ftr" sz="quarter" idx="11"/>
          </p:nvPr>
        </p:nvSpPr>
        <p:spPr/>
        <p:txBody>
          <a:bodyPr/>
          <a:lstStyle/>
          <a:p>
            <a:endParaRPr lang="fr-CH"/>
          </a:p>
        </p:txBody>
      </p:sp>
      <p:sp>
        <p:nvSpPr>
          <p:cNvPr id="9" name="Slide Number Placeholder 8"/>
          <p:cNvSpPr>
            <a:spLocks noGrp="1"/>
          </p:cNvSpPr>
          <p:nvPr>
            <p:ph type="sldNum" sz="quarter" idx="12"/>
          </p:nvPr>
        </p:nvSpPr>
        <p:spPr/>
        <p:txBody>
          <a:bodyPr/>
          <a:lstStyle/>
          <a:p>
            <a:fld id="{00865948-8B76-4A50-B7DB-B45DBE1BD062}" type="slidenum">
              <a:rPr lang="fr-CH" smtClean="0"/>
              <a:pPr/>
              <a:t>‹Nr.›</a:t>
            </a:fld>
            <a:endParaRPr lang="fr-CH"/>
          </a:p>
        </p:txBody>
      </p:sp>
    </p:spTree>
    <p:extLst>
      <p:ext uri="{BB962C8B-B14F-4D97-AF65-F5344CB8AC3E}">
        <p14:creationId xmlns="" xmlns:p14="http://schemas.microsoft.com/office/powerpoint/2010/main" val="17352929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H"/>
          </a:p>
        </p:txBody>
      </p:sp>
      <p:sp>
        <p:nvSpPr>
          <p:cNvPr id="3" name="Date Placeholder 2"/>
          <p:cNvSpPr>
            <a:spLocks noGrp="1"/>
          </p:cNvSpPr>
          <p:nvPr>
            <p:ph type="dt" sz="half" idx="10"/>
          </p:nvPr>
        </p:nvSpPr>
        <p:spPr/>
        <p:txBody>
          <a:bodyPr/>
          <a:lstStyle/>
          <a:p>
            <a:fld id="{3B458D24-DA26-494B-BCA2-13358CA4B198}" type="datetime1">
              <a:rPr lang="fr-CH" smtClean="0"/>
              <a:pPr/>
              <a:t>17.06.2019</a:t>
            </a:fld>
            <a:endParaRPr lang="fr-CH"/>
          </a:p>
        </p:txBody>
      </p:sp>
      <p:sp>
        <p:nvSpPr>
          <p:cNvPr id="4" name="Footer Placeholder 3"/>
          <p:cNvSpPr>
            <a:spLocks noGrp="1"/>
          </p:cNvSpPr>
          <p:nvPr>
            <p:ph type="ftr" sz="quarter" idx="11"/>
          </p:nvPr>
        </p:nvSpPr>
        <p:spPr/>
        <p:txBody>
          <a:bodyPr/>
          <a:lstStyle/>
          <a:p>
            <a:endParaRPr lang="fr-CH"/>
          </a:p>
        </p:txBody>
      </p:sp>
      <p:sp>
        <p:nvSpPr>
          <p:cNvPr id="5" name="Slide Number Placeholder 4"/>
          <p:cNvSpPr>
            <a:spLocks noGrp="1"/>
          </p:cNvSpPr>
          <p:nvPr>
            <p:ph type="sldNum" sz="quarter" idx="12"/>
          </p:nvPr>
        </p:nvSpPr>
        <p:spPr/>
        <p:txBody>
          <a:bodyPr/>
          <a:lstStyle/>
          <a:p>
            <a:fld id="{00865948-8B76-4A50-B7DB-B45DBE1BD062}" type="slidenum">
              <a:rPr lang="fr-CH" smtClean="0"/>
              <a:pPr/>
              <a:t>‹Nr.›</a:t>
            </a:fld>
            <a:endParaRPr lang="fr-CH"/>
          </a:p>
        </p:txBody>
      </p:sp>
    </p:spTree>
    <p:extLst>
      <p:ext uri="{BB962C8B-B14F-4D97-AF65-F5344CB8AC3E}">
        <p14:creationId xmlns="" xmlns:p14="http://schemas.microsoft.com/office/powerpoint/2010/main" val="22321128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B6501E-86AE-40B6-A673-ADBB6F04B146}" type="datetime1">
              <a:rPr lang="fr-CH" smtClean="0"/>
              <a:pPr/>
              <a:t>17.06.2019</a:t>
            </a:fld>
            <a:endParaRPr lang="fr-CH"/>
          </a:p>
        </p:txBody>
      </p:sp>
      <p:sp>
        <p:nvSpPr>
          <p:cNvPr id="3" name="Footer Placeholder 2"/>
          <p:cNvSpPr>
            <a:spLocks noGrp="1"/>
          </p:cNvSpPr>
          <p:nvPr>
            <p:ph type="ftr" sz="quarter" idx="11"/>
          </p:nvPr>
        </p:nvSpPr>
        <p:spPr/>
        <p:txBody>
          <a:bodyPr/>
          <a:lstStyle/>
          <a:p>
            <a:endParaRPr lang="fr-CH"/>
          </a:p>
        </p:txBody>
      </p:sp>
      <p:sp>
        <p:nvSpPr>
          <p:cNvPr id="4" name="Slide Number Placeholder 3"/>
          <p:cNvSpPr>
            <a:spLocks noGrp="1"/>
          </p:cNvSpPr>
          <p:nvPr>
            <p:ph type="sldNum" sz="quarter" idx="12"/>
          </p:nvPr>
        </p:nvSpPr>
        <p:spPr/>
        <p:txBody>
          <a:bodyPr/>
          <a:lstStyle/>
          <a:p>
            <a:fld id="{00865948-8B76-4A50-B7DB-B45DBE1BD062}" type="slidenum">
              <a:rPr lang="fr-CH" smtClean="0"/>
              <a:pPr/>
              <a:t>‹Nr.›</a:t>
            </a:fld>
            <a:endParaRPr lang="fr-CH"/>
          </a:p>
        </p:txBody>
      </p:sp>
    </p:spTree>
    <p:extLst>
      <p:ext uri="{BB962C8B-B14F-4D97-AF65-F5344CB8AC3E}">
        <p14:creationId xmlns="" xmlns:p14="http://schemas.microsoft.com/office/powerpoint/2010/main" val="385358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CH"/>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2389665-375D-4F64-9823-E35FE3B5A737}" type="datetime1">
              <a:rPr lang="fr-CH" smtClean="0"/>
              <a:pPr/>
              <a:t>17.06.2019</a:t>
            </a:fld>
            <a:endParaRPr lang="fr-CH"/>
          </a:p>
        </p:txBody>
      </p:sp>
      <p:sp>
        <p:nvSpPr>
          <p:cNvPr id="6" name="Footer Placeholder 5"/>
          <p:cNvSpPr>
            <a:spLocks noGrp="1"/>
          </p:cNvSpPr>
          <p:nvPr>
            <p:ph type="ftr" sz="quarter" idx="11"/>
          </p:nvPr>
        </p:nvSpPr>
        <p:spPr/>
        <p:txBody>
          <a:bodyPr/>
          <a:lstStyle/>
          <a:p>
            <a:endParaRPr lang="fr-CH"/>
          </a:p>
        </p:txBody>
      </p:sp>
      <p:sp>
        <p:nvSpPr>
          <p:cNvPr id="7" name="Slide Number Placeholder 6"/>
          <p:cNvSpPr>
            <a:spLocks noGrp="1"/>
          </p:cNvSpPr>
          <p:nvPr>
            <p:ph type="sldNum" sz="quarter" idx="12"/>
          </p:nvPr>
        </p:nvSpPr>
        <p:spPr/>
        <p:txBody>
          <a:bodyPr/>
          <a:lstStyle/>
          <a:p>
            <a:fld id="{00865948-8B76-4A50-B7DB-B45DBE1BD062}" type="slidenum">
              <a:rPr lang="fr-CH" smtClean="0"/>
              <a:pPr/>
              <a:t>‹Nr.›</a:t>
            </a:fld>
            <a:endParaRPr lang="fr-CH"/>
          </a:p>
        </p:txBody>
      </p:sp>
    </p:spTree>
    <p:extLst>
      <p:ext uri="{BB962C8B-B14F-4D97-AF65-F5344CB8AC3E}">
        <p14:creationId xmlns="" xmlns:p14="http://schemas.microsoft.com/office/powerpoint/2010/main" val="34018604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CH"/>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H"/>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B499AC1-469E-4906-95B1-7BD1E17C7453}" type="datetime1">
              <a:rPr lang="fr-CH" smtClean="0"/>
              <a:pPr/>
              <a:t>17.06.2019</a:t>
            </a:fld>
            <a:endParaRPr lang="fr-CH"/>
          </a:p>
        </p:txBody>
      </p:sp>
      <p:sp>
        <p:nvSpPr>
          <p:cNvPr id="6" name="Footer Placeholder 5"/>
          <p:cNvSpPr>
            <a:spLocks noGrp="1"/>
          </p:cNvSpPr>
          <p:nvPr>
            <p:ph type="ftr" sz="quarter" idx="11"/>
          </p:nvPr>
        </p:nvSpPr>
        <p:spPr/>
        <p:txBody>
          <a:bodyPr/>
          <a:lstStyle/>
          <a:p>
            <a:endParaRPr lang="fr-CH"/>
          </a:p>
        </p:txBody>
      </p:sp>
      <p:sp>
        <p:nvSpPr>
          <p:cNvPr id="7" name="Slide Number Placeholder 6"/>
          <p:cNvSpPr>
            <a:spLocks noGrp="1"/>
          </p:cNvSpPr>
          <p:nvPr>
            <p:ph type="sldNum" sz="quarter" idx="12"/>
          </p:nvPr>
        </p:nvSpPr>
        <p:spPr/>
        <p:txBody>
          <a:bodyPr/>
          <a:lstStyle/>
          <a:p>
            <a:fld id="{00865948-8B76-4A50-B7DB-B45DBE1BD062}" type="slidenum">
              <a:rPr lang="fr-CH" smtClean="0"/>
              <a:pPr/>
              <a:t>‹Nr.›</a:t>
            </a:fld>
            <a:endParaRPr lang="fr-CH"/>
          </a:p>
        </p:txBody>
      </p:sp>
    </p:spTree>
    <p:extLst>
      <p:ext uri="{BB962C8B-B14F-4D97-AF65-F5344CB8AC3E}">
        <p14:creationId xmlns="" xmlns:p14="http://schemas.microsoft.com/office/powerpoint/2010/main" val="33383075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r-CH"/>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0ECC09-F133-40F4-BA89-0A6F84398034}" type="datetime1">
              <a:rPr lang="fr-CH" smtClean="0"/>
              <a:pPr/>
              <a:t>17.06.2019</a:t>
            </a:fld>
            <a:endParaRPr lang="fr-CH"/>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H"/>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865948-8B76-4A50-B7DB-B45DBE1BD062}" type="slidenum">
              <a:rPr lang="fr-CH" smtClean="0"/>
              <a:pPr/>
              <a:t>‹Nr.›</a:t>
            </a:fld>
            <a:endParaRPr lang="fr-CH"/>
          </a:p>
        </p:txBody>
      </p:sp>
    </p:spTree>
    <p:extLst>
      <p:ext uri="{BB962C8B-B14F-4D97-AF65-F5344CB8AC3E}">
        <p14:creationId xmlns="" xmlns:p14="http://schemas.microsoft.com/office/powerpoint/2010/main" val="29903553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2" name="Subtitle 1"/>
          <p:cNvSpPr>
            <a:spLocks noGrp="1"/>
          </p:cNvSpPr>
          <p:nvPr>
            <p:ph type="subTitle" idx="1"/>
          </p:nvPr>
        </p:nvSpPr>
        <p:spPr>
          <a:xfrm>
            <a:off x="1259270" y="1283621"/>
            <a:ext cx="9144000" cy="2158564"/>
          </a:xfrm>
        </p:spPr>
        <p:txBody>
          <a:bodyPr>
            <a:normAutofit/>
          </a:bodyPr>
          <a:lstStyle/>
          <a:p>
            <a:pPr algn="l"/>
            <a:r>
              <a:rPr lang="en-US" sz="4400" dirty="0"/>
              <a:t>Practical Ethics - </a:t>
            </a:r>
          </a:p>
          <a:p>
            <a:pPr algn="l"/>
            <a:r>
              <a:rPr lang="en-US" sz="4400" dirty="0"/>
              <a:t>in Humanitarian Action</a:t>
            </a:r>
            <a:endParaRPr lang="fr-CH" sz="4400" dirty="0"/>
          </a:p>
        </p:txBody>
      </p:sp>
      <p:sp>
        <p:nvSpPr>
          <p:cNvPr id="3" name="TextBox 2"/>
          <p:cNvSpPr txBox="1"/>
          <p:nvPr/>
        </p:nvSpPr>
        <p:spPr>
          <a:xfrm>
            <a:off x="83492" y="5132084"/>
            <a:ext cx="461665" cy="1440394"/>
          </a:xfrm>
          <a:prstGeom prst="rect">
            <a:avLst/>
          </a:prstGeom>
          <a:noFill/>
        </p:spPr>
        <p:txBody>
          <a:bodyPr vert="vert270" wrap="none" rtlCol="0">
            <a:spAutoFit/>
          </a:bodyPr>
          <a:lstStyle/>
          <a:p>
            <a:r>
              <a:rPr lang="en-US" dirty="0">
                <a:solidFill>
                  <a:schemeClr val="bg1"/>
                </a:solidFill>
              </a:rPr>
              <a:t>H.E.L.P. course</a:t>
            </a:r>
          </a:p>
        </p:txBody>
      </p:sp>
      <p:pic>
        <p:nvPicPr>
          <p:cNvPr id="12" name="Picture 11" descr="C:\DATA\HELP\GVA_HELP\ICRC_logo-white_transp400.jpg"/>
          <p:cNvPicPr>
            <a:picLocks noChangeAspect="1" noChangeArrowheads="1"/>
          </p:cNvPicPr>
          <p:nvPr/>
        </p:nvPicPr>
        <p:blipFill>
          <a:blip r:embed="rId3" cstate="print"/>
          <a:srcRect/>
          <a:stretch>
            <a:fillRect/>
          </a:stretch>
        </p:blipFill>
        <p:spPr bwMode="auto">
          <a:xfrm>
            <a:off x="10915698" y="286900"/>
            <a:ext cx="876204" cy="996721"/>
          </a:xfrm>
          <a:prstGeom prst="rect">
            <a:avLst/>
          </a:prstGeom>
          <a:noFill/>
        </p:spPr>
      </p:pic>
      <p:sp>
        <p:nvSpPr>
          <p:cNvPr id="14" name="Slide Number Placeholder 13"/>
          <p:cNvSpPr>
            <a:spLocks noGrp="1"/>
          </p:cNvSpPr>
          <p:nvPr>
            <p:ph type="sldNum" sz="quarter" idx="12"/>
          </p:nvPr>
        </p:nvSpPr>
        <p:spPr/>
        <p:txBody>
          <a:bodyPr/>
          <a:lstStyle/>
          <a:p>
            <a:fld id="{8CC4FCE3-3984-484D-8147-94AB9B0F2189}" type="slidenum">
              <a:rPr lang="fr-CH" smtClean="0"/>
              <a:pPr/>
              <a:t>1</a:t>
            </a:fld>
            <a:endParaRPr lang="fr-CH"/>
          </a:p>
        </p:txBody>
      </p:sp>
      <p:sp>
        <p:nvSpPr>
          <p:cNvPr id="8" name="TextBox 7"/>
          <p:cNvSpPr txBox="1"/>
          <p:nvPr/>
        </p:nvSpPr>
        <p:spPr>
          <a:xfrm>
            <a:off x="4725019" y="5575337"/>
            <a:ext cx="7466981" cy="830997"/>
          </a:xfrm>
          <a:prstGeom prst="rect">
            <a:avLst/>
          </a:prstGeom>
          <a:noFill/>
        </p:spPr>
        <p:txBody>
          <a:bodyPr wrap="none" rtlCol="0">
            <a:spAutoFit/>
          </a:bodyPr>
          <a:lstStyle/>
          <a:p>
            <a:r>
              <a:rPr lang="en-US" sz="2400" dirty="0"/>
              <a:t>Dr. </a:t>
            </a:r>
            <a:r>
              <a:rPr lang="en-US" sz="2400" b="1" dirty="0"/>
              <a:t>Thomas Wilp</a:t>
            </a:r>
            <a:r>
              <a:rPr lang="en-US" sz="2400" dirty="0"/>
              <a:t>, PhD</a:t>
            </a:r>
          </a:p>
          <a:p>
            <a:r>
              <a:rPr lang="en-US" sz="2400" dirty="0"/>
              <a:t>ICRC – Prehospital Emergency Care &amp; First Aid Coordinator</a:t>
            </a:r>
            <a:endParaRPr lang="en-GB" sz="2400" dirty="0"/>
          </a:p>
        </p:txBody>
      </p:sp>
      <p:pic>
        <p:nvPicPr>
          <p:cNvPr id="15" name="Picture 2" descr="C:\DATA\HELP\GVA_HELP\who-logo-en.jpg"/>
          <p:cNvPicPr>
            <a:picLocks noChangeAspect="1" noChangeArrowheads="1"/>
          </p:cNvPicPr>
          <p:nvPr/>
        </p:nvPicPr>
        <p:blipFill>
          <a:blip r:embed="rId4" cstate="print"/>
          <a:srcRect/>
          <a:stretch>
            <a:fillRect/>
          </a:stretch>
        </p:blipFill>
        <p:spPr bwMode="auto">
          <a:xfrm>
            <a:off x="8335478" y="419930"/>
            <a:ext cx="2260297" cy="813707"/>
          </a:xfrm>
          <a:prstGeom prst="rect">
            <a:avLst/>
          </a:prstGeom>
          <a:noFill/>
        </p:spPr>
      </p:pic>
      <p:pic>
        <p:nvPicPr>
          <p:cNvPr id="6" name="Picture 5">
            <a:extLst>
              <a:ext uri="{FF2B5EF4-FFF2-40B4-BE49-F238E27FC236}">
                <a16:creationId xmlns="" xmlns:a16="http://schemas.microsoft.com/office/drawing/2014/main" id="{4E677296-E2AF-4CC0-8D7E-53400F5116D0}"/>
              </a:ext>
            </a:extLst>
          </p:cNvPr>
          <p:cNvPicPr>
            <a:picLocks noChangeAspect="1"/>
          </p:cNvPicPr>
          <p:nvPr/>
        </p:nvPicPr>
        <p:blipFill>
          <a:blip r:embed="rId5"/>
          <a:stretch>
            <a:fillRect/>
          </a:stretch>
        </p:blipFill>
        <p:spPr>
          <a:xfrm rot="20593226">
            <a:off x="1259270" y="4147801"/>
            <a:ext cx="2619375" cy="1743075"/>
          </a:xfrm>
          <a:prstGeom prst="rect">
            <a:avLst/>
          </a:prstGeom>
        </p:spPr>
      </p:pic>
      <p:pic>
        <p:nvPicPr>
          <p:cNvPr id="7" name="Picture 6">
            <a:extLst>
              <a:ext uri="{FF2B5EF4-FFF2-40B4-BE49-F238E27FC236}">
                <a16:creationId xmlns="" xmlns:a16="http://schemas.microsoft.com/office/drawing/2014/main" id="{60439334-0F6C-45D4-9426-60CAA20D9281}"/>
              </a:ext>
            </a:extLst>
          </p:cNvPr>
          <p:cNvPicPr>
            <a:picLocks noChangeAspect="1"/>
          </p:cNvPicPr>
          <p:nvPr/>
        </p:nvPicPr>
        <p:blipFill>
          <a:blip r:embed="rId6"/>
          <a:stretch>
            <a:fillRect/>
          </a:stretch>
        </p:blipFill>
        <p:spPr>
          <a:xfrm rot="262301">
            <a:off x="4943643" y="3277076"/>
            <a:ext cx="2628900" cy="1733550"/>
          </a:xfrm>
          <a:prstGeom prst="rect">
            <a:avLst/>
          </a:prstGeom>
        </p:spPr>
      </p:pic>
      <p:pic>
        <p:nvPicPr>
          <p:cNvPr id="16" name="Picture 15">
            <a:extLst>
              <a:ext uri="{FF2B5EF4-FFF2-40B4-BE49-F238E27FC236}">
                <a16:creationId xmlns="" xmlns:a16="http://schemas.microsoft.com/office/drawing/2014/main" id="{9402C110-DFBF-48B3-873B-4AB2E12B597A}"/>
              </a:ext>
            </a:extLst>
          </p:cNvPr>
          <p:cNvPicPr>
            <a:picLocks noChangeAspect="1"/>
          </p:cNvPicPr>
          <p:nvPr/>
        </p:nvPicPr>
        <p:blipFill>
          <a:blip r:embed="rId7"/>
          <a:stretch>
            <a:fillRect/>
          </a:stretch>
        </p:blipFill>
        <p:spPr>
          <a:xfrm rot="869196">
            <a:off x="8323445" y="1993495"/>
            <a:ext cx="2628900" cy="1743075"/>
          </a:xfrm>
          <a:prstGeom prst="rect">
            <a:avLst/>
          </a:prstGeom>
        </p:spPr>
      </p:pic>
    </p:spTree>
    <p:extLst>
      <p:ext uri="{BB962C8B-B14F-4D97-AF65-F5344CB8AC3E}">
        <p14:creationId xmlns="" xmlns:p14="http://schemas.microsoft.com/office/powerpoint/2010/main" val="10257915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3" name="TextBox 2"/>
          <p:cNvSpPr txBox="1"/>
          <p:nvPr/>
        </p:nvSpPr>
        <p:spPr>
          <a:xfrm>
            <a:off x="83492" y="5132084"/>
            <a:ext cx="461665" cy="1440394"/>
          </a:xfrm>
          <a:prstGeom prst="rect">
            <a:avLst/>
          </a:prstGeom>
          <a:noFill/>
        </p:spPr>
        <p:txBody>
          <a:bodyPr vert="vert270" wrap="none" rtlCol="0">
            <a:spAutoFit/>
          </a:bodyPr>
          <a:lstStyle/>
          <a:p>
            <a:r>
              <a:rPr lang="en-US" dirty="0">
                <a:solidFill>
                  <a:schemeClr val="bg1"/>
                </a:solidFill>
              </a:rPr>
              <a:t>H.E.L.P. course</a:t>
            </a:r>
          </a:p>
        </p:txBody>
      </p:sp>
      <p:sp>
        <p:nvSpPr>
          <p:cNvPr id="5" name="Content Placeholder 3"/>
          <p:cNvSpPr txBox="1">
            <a:spLocks/>
          </p:cNvSpPr>
          <p:nvPr/>
        </p:nvSpPr>
        <p:spPr>
          <a:xfrm>
            <a:off x="1068770" y="1580092"/>
            <a:ext cx="10515600" cy="48758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en-GB" dirty="0"/>
          </a:p>
        </p:txBody>
      </p:sp>
      <p:sp>
        <p:nvSpPr>
          <p:cNvPr id="6" name="Slide Number Placeholder 5"/>
          <p:cNvSpPr>
            <a:spLocks noGrp="1"/>
          </p:cNvSpPr>
          <p:nvPr>
            <p:ph type="sldNum" sz="quarter" idx="12"/>
          </p:nvPr>
        </p:nvSpPr>
        <p:spPr/>
        <p:txBody>
          <a:bodyPr/>
          <a:lstStyle/>
          <a:p>
            <a:fld id="{00865948-8B76-4A50-B7DB-B45DBE1BD062}" type="slidenum">
              <a:rPr lang="fr-CH" smtClean="0"/>
              <a:pPr/>
              <a:t>10</a:t>
            </a:fld>
            <a:endParaRPr lang="fr-CH"/>
          </a:p>
        </p:txBody>
      </p:sp>
      <p:pic>
        <p:nvPicPr>
          <p:cNvPr id="3073" name="Picture 1"/>
          <p:cNvPicPr>
            <a:picLocks noChangeAspect="1" noChangeArrowheads="1"/>
          </p:cNvPicPr>
          <p:nvPr/>
        </p:nvPicPr>
        <p:blipFill>
          <a:blip r:embed="rId2"/>
          <a:srcRect/>
          <a:stretch>
            <a:fillRect/>
          </a:stretch>
        </p:blipFill>
        <p:spPr bwMode="auto">
          <a:xfrm>
            <a:off x="924207" y="571500"/>
            <a:ext cx="10487025" cy="2057400"/>
          </a:xfrm>
          <a:prstGeom prst="rect">
            <a:avLst/>
          </a:prstGeom>
          <a:noFill/>
          <a:ln w="9525">
            <a:noFill/>
            <a:miter lim="800000"/>
            <a:headEnd/>
            <a:tailEnd/>
          </a:ln>
          <a:effectLst/>
        </p:spPr>
      </p:pic>
      <p:pic>
        <p:nvPicPr>
          <p:cNvPr id="54274" name="Picture 2" descr="Bildergebnis für farm worker poor living"/>
          <p:cNvPicPr>
            <a:picLocks noChangeAspect="1" noChangeArrowheads="1"/>
          </p:cNvPicPr>
          <p:nvPr/>
        </p:nvPicPr>
        <p:blipFill>
          <a:blip r:embed="rId3"/>
          <a:srcRect/>
          <a:stretch>
            <a:fillRect/>
          </a:stretch>
        </p:blipFill>
        <p:spPr bwMode="auto">
          <a:xfrm>
            <a:off x="1966446" y="3002149"/>
            <a:ext cx="7810500" cy="3162301"/>
          </a:xfrm>
          <a:prstGeom prst="rect">
            <a:avLst/>
          </a:prstGeom>
          <a:noFill/>
        </p:spPr>
      </p:pic>
    </p:spTree>
    <p:extLst>
      <p:ext uri="{BB962C8B-B14F-4D97-AF65-F5344CB8AC3E}">
        <p14:creationId xmlns="" xmlns:p14="http://schemas.microsoft.com/office/powerpoint/2010/main" val="3304234362"/>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0865948-8B76-4A50-B7DB-B45DBE1BD062}" type="slidenum">
              <a:rPr lang="fr-CH" smtClean="0"/>
              <a:pPr/>
              <a:t>11</a:t>
            </a:fld>
            <a:endParaRPr lang="fr-CH"/>
          </a:p>
        </p:txBody>
      </p:sp>
      <p:sp>
        <p:nvSpPr>
          <p:cNvPr id="6" name="Rectangle 5"/>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7" name="TextBox 6"/>
          <p:cNvSpPr txBox="1"/>
          <p:nvPr/>
        </p:nvSpPr>
        <p:spPr>
          <a:xfrm>
            <a:off x="84083" y="5281081"/>
            <a:ext cx="461665" cy="1440394"/>
          </a:xfrm>
          <a:prstGeom prst="rect">
            <a:avLst/>
          </a:prstGeom>
          <a:noFill/>
        </p:spPr>
        <p:txBody>
          <a:bodyPr vert="vert270" wrap="none" rtlCol="0">
            <a:spAutoFit/>
          </a:bodyPr>
          <a:lstStyle/>
          <a:p>
            <a:r>
              <a:rPr lang="en-US" dirty="0">
                <a:solidFill>
                  <a:schemeClr val="bg1"/>
                </a:solidFill>
              </a:rPr>
              <a:t>H.E.L.P. course</a:t>
            </a:r>
            <a:endParaRPr lang="en-GB" dirty="0"/>
          </a:p>
        </p:txBody>
      </p:sp>
      <p:sp>
        <p:nvSpPr>
          <p:cNvPr id="3" name="TextBox 2"/>
          <p:cNvSpPr txBox="1"/>
          <p:nvPr/>
        </p:nvSpPr>
        <p:spPr>
          <a:xfrm>
            <a:off x="2803452" y="352603"/>
            <a:ext cx="8102009" cy="5940088"/>
          </a:xfrm>
          <a:prstGeom prst="rect">
            <a:avLst/>
          </a:prstGeom>
          <a:noFill/>
        </p:spPr>
        <p:txBody>
          <a:bodyPr wrap="square" rtlCol="0">
            <a:spAutoFit/>
          </a:bodyPr>
          <a:lstStyle/>
          <a:p>
            <a:pPr algn="ctr"/>
            <a:r>
              <a:rPr lang="en-US" sz="3200" dirty="0">
                <a:solidFill>
                  <a:schemeClr val="bg1">
                    <a:lumMod val="65000"/>
                  </a:schemeClr>
                </a:solidFill>
              </a:rPr>
              <a:t>An ethical dilemma is a conflict between alternatives where, no matter what a person does, some ethical principle will be compromised… </a:t>
            </a:r>
          </a:p>
          <a:p>
            <a:pPr algn="ctr"/>
            <a:endParaRPr lang="en-US" sz="3200" dirty="0">
              <a:solidFill>
                <a:schemeClr val="bg1">
                  <a:lumMod val="65000"/>
                </a:schemeClr>
              </a:solidFill>
            </a:endParaRPr>
          </a:p>
          <a:p>
            <a:pPr algn="ctr"/>
            <a:r>
              <a:rPr lang="en-US" sz="4400" dirty="0"/>
              <a:t>Analyzing the options and their consequences provides the basic elements for ethical decision-making…</a:t>
            </a:r>
            <a:endParaRPr lang="en-GB" sz="4400" dirty="0"/>
          </a:p>
          <a:p>
            <a:pPr algn="ctr"/>
            <a:endParaRPr lang="en-GB" sz="4400" dirty="0"/>
          </a:p>
        </p:txBody>
      </p:sp>
    </p:spTree>
    <p:extLst>
      <p:ext uri="{BB962C8B-B14F-4D97-AF65-F5344CB8AC3E}">
        <p14:creationId xmlns="" xmlns:p14="http://schemas.microsoft.com/office/powerpoint/2010/main" val="2951572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0865948-8B76-4A50-B7DB-B45DBE1BD062}" type="slidenum">
              <a:rPr lang="fr-CH" smtClean="0"/>
              <a:pPr/>
              <a:t>12</a:t>
            </a:fld>
            <a:endParaRPr lang="fr-CH"/>
          </a:p>
        </p:txBody>
      </p:sp>
      <p:sp>
        <p:nvSpPr>
          <p:cNvPr id="6" name="Rectangle 5"/>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7" name="TextBox 6"/>
          <p:cNvSpPr txBox="1"/>
          <p:nvPr/>
        </p:nvSpPr>
        <p:spPr>
          <a:xfrm>
            <a:off x="84083" y="5281081"/>
            <a:ext cx="461665" cy="1440394"/>
          </a:xfrm>
          <a:prstGeom prst="rect">
            <a:avLst/>
          </a:prstGeom>
          <a:noFill/>
        </p:spPr>
        <p:txBody>
          <a:bodyPr vert="vert270" wrap="none" rtlCol="0">
            <a:spAutoFit/>
          </a:bodyPr>
          <a:lstStyle/>
          <a:p>
            <a:r>
              <a:rPr lang="en-US" dirty="0">
                <a:solidFill>
                  <a:schemeClr val="bg1"/>
                </a:solidFill>
              </a:rPr>
              <a:t>H.E.L.P. course</a:t>
            </a:r>
            <a:endParaRPr lang="en-GB" dirty="0"/>
          </a:p>
        </p:txBody>
      </p:sp>
      <p:sp>
        <p:nvSpPr>
          <p:cNvPr id="8" name="Titre 1">
            <a:extLst>
              <a:ext uri="{FF2B5EF4-FFF2-40B4-BE49-F238E27FC236}">
                <a16:creationId xmlns="" xmlns:a16="http://schemas.microsoft.com/office/drawing/2014/main" id="{D7078687-E575-45D8-9221-D5C1DC1C2F03}"/>
              </a:ext>
            </a:extLst>
          </p:cNvPr>
          <p:cNvSpPr txBox="1">
            <a:spLocks/>
          </p:cNvSpPr>
          <p:nvPr/>
        </p:nvSpPr>
        <p:spPr>
          <a:xfrm>
            <a:off x="1559495" y="136525"/>
            <a:ext cx="10538691" cy="69269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Practical Ethics in Humanitarian Action</a:t>
            </a:r>
          </a:p>
        </p:txBody>
      </p:sp>
      <p:cxnSp>
        <p:nvCxnSpPr>
          <p:cNvPr id="9" name="Connecteur : en arc 18">
            <a:extLst>
              <a:ext uri="{FF2B5EF4-FFF2-40B4-BE49-F238E27FC236}">
                <a16:creationId xmlns="" xmlns:a16="http://schemas.microsoft.com/office/drawing/2014/main" id="{D1371248-3B7A-432D-A7A7-01120A68181A}"/>
              </a:ext>
            </a:extLst>
          </p:cNvPr>
          <p:cNvCxnSpPr/>
          <p:nvPr/>
        </p:nvCxnSpPr>
        <p:spPr>
          <a:xfrm rot="16200000" flipH="1">
            <a:off x="4781273" y="3578533"/>
            <a:ext cx="4475534" cy="288034"/>
          </a:xfrm>
          <a:prstGeom prst="curvedConnector3">
            <a:avLst>
              <a:gd name="adj1" fmla="val 51986"/>
            </a:avLst>
          </a:prstGeom>
          <a:ln w="3175000">
            <a:solidFill>
              <a:schemeClr val="accent1">
                <a:alpha val="20000"/>
              </a:schemeClr>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 xmlns:a16="http://schemas.microsoft.com/office/drawing/2014/main" id="{F2C9535D-6A21-498B-AF06-7110F63D0D3D}"/>
              </a:ext>
            </a:extLst>
          </p:cNvPr>
          <p:cNvSpPr/>
          <p:nvPr/>
        </p:nvSpPr>
        <p:spPr>
          <a:xfrm>
            <a:off x="4223992" y="2276872"/>
            <a:ext cx="1800000" cy="1440000"/>
          </a:xfrm>
          <a:prstGeom prst="rect">
            <a:avLst/>
          </a:prstGeom>
        </p:spPr>
        <p:style>
          <a:lnRef idx="1">
            <a:schemeClr val="accent3"/>
          </a:lnRef>
          <a:fillRef idx="3">
            <a:schemeClr val="accent3"/>
          </a:fillRef>
          <a:effectRef idx="2">
            <a:schemeClr val="accent3"/>
          </a:effectRef>
          <a:fontRef idx="minor">
            <a:schemeClr val="lt1"/>
          </a:fontRef>
        </p:style>
        <p:txBody>
          <a:bodyPr rtlCol="0" anchor="t"/>
          <a:lstStyle/>
          <a:p>
            <a:pPr algn="ctr"/>
            <a:r>
              <a:rPr lang="en-US" sz="2000" b="0" u="none" dirty="0"/>
              <a:t>Norms:</a:t>
            </a:r>
            <a:br>
              <a:rPr lang="en-US" sz="2000" b="0" u="none" dirty="0"/>
            </a:br>
            <a:r>
              <a:rPr lang="en-US" sz="1800" b="0" u="none" dirty="0"/>
              <a:t>Laws, </a:t>
            </a:r>
            <a:br>
              <a:rPr lang="en-US" sz="1800" b="0" u="none" dirty="0"/>
            </a:br>
            <a:r>
              <a:rPr lang="en-US" sz="1800" b="0" u="none" dirty="0"/>
              <a:t>Morals, </a:t>
            </a:r>
            <a:br>
              <a:rPr lang="en-US" sz="1800" b="0" u="none" dirty="0"/>
            </a:br>
            <a:r>
              <a:rPr lang="en-US" sz="1800" b="0" u="none" dirty="0"/>
              <a:t>Codes of conduct</a:t>
            </a:r>
          </a:p>
        </p:txBody>
      </p:sp>
      <p:sp>
        <p:nvSpPr>
          <p:cNvPr id="13" name="Espace réservé du contenu 7">
            <a:extLst>
              <a:ext uri="{FF2B5EF4-FFF2-40B4-BE49-F238E27FC236}">
                <a16:creationId xmlns="" xmlns:a16="http://schemas.microsoft.com/office/drawing/2014/main" id="{D59D8ECF-04F4-4E05-8232-1B0F32D2790E}"/>
              </a:ext>
            </a:extLst>
          </p:cNvPr>
          <p:cNvSpPr txBox="1">
            <a:spLocks/>
          </p:cNvSpPr>
          <p:nvPr/>
        </p:nvSpPr>
        <p:spPr bwMode="auto">
          <a:xfrm>
            <a:off x="4904060" y="981793"/>
            <a:ext cx="4517993" cy="607199"/>
          </a:xfrm>
          <a:custGeom>
            <a:avLst/>
            <a:gdLst>
              <a:gd name="connsiteX0" fmla="*/ 0 w 4517993"/>
              <a:gd name="connsiteY0" fmla="*/ 0 h 432048"/>
              <a:gd name="connsiteX1" fmla="*/ 4517993 w 4517993"/>
              <a:gd name="connsiteY1" fmla="*/ 0 h 432048"/>
              <a:gd name="connsiteX2" fmla="*/ 4517993 w 4517993"/>
              <a:gd name="connsiteY2" fmla="*/ 432048 h 432048"/>
              <a:gd name="connsiteX3" fmla="*/ 0 w 4517993"/>
              <a:gd name="connsiteY3" fmla="*/ 432048 h 432048"/>
              <a:gd name="connsiteX4" fmla="*/ 0 w 4517993"/>
              <a:gd name="connsiteY4" fmla="*/ 0 h 432048"/>
              <a:gd name="connsiteX0" fmla="*/ 0 w 4517993"/>
              <a:gd name="connsiteY0" fmla="*/ 0 h 436308"/>
              <a:gd name="connsiteX1" fmla="*/ 4517993 w 4517993"/>
              <a:gd name="connsiteY1" fmla="*/ 0 h 436308"/>
              <a:gd name="connsiteX2" fmla="*/ 4517993 w 4517993"/>
              <a:gd name="connsiteY2" fmla="*/ 432048 h 436308"/>
              <a:gd name="connsiteX3" fmla="*/ 586003 w 4517993"/>
              <a:gd name="connsiteY3" fmla="*/ 436308 h 436308"/>
              <a:gd name="connsiteX4" fmla="*/ 0 w 4517993"/>
              <a:gd name="connsiteY4" fmla="*/ 432048 h 436308"/>
              <a:gd name="connsiteX5" fmla="*/ 0 w 4517993"/>
              <a:gd name="connsiteY5" fmla="*/ 0 h 436308"/>
              <a:gd name="connsiteX0" fmla="*/ 0 w 4517993"/>
              <a:gd name="connsiteY0" fmla="*/ 0 h 436308"/>
              <a:gd name="connsiteX1" fmla="*/ 4517993 w 4517993"/>
              <a:gd name="connsiteY1" fmla="*/ 0 h 436308"/>
              <a:gd name="connsiteX2" fmla="*/ 4517993 w 4517993"/>
              <a:gd name="connsiteY2" fmla="*/ 432048 h 436308"/>
              <a:gd name="connsiteX3" fmla="*/ 586003 w 4517993"/>
              <a:gd name="connsiteY3" fmla="*/ 436308 h 436308"/>
              <a:gd name="connsiteX4" fmla="*/ 0 w 4517993"/>
              <a:gd name="connsiteY4" fmla="*/ 432048 h 436308"/>
              <a:gd name="connsiteX5" fmla="*/ 0 w 4517993"/>
              <a:gd name="connsiteY5" fmla="*/ 0 h 436308"/>
              <a:gd name="connsiteX0" fmla="*/ 0 w 4517993"/>
              <a:gd name="connsiteY0" fmla="*/ 0 h 436308"/>
              <a:gd name="connsiteX1" fmla="*/ 4517993 w 4517993"/>
              <a:gd name="connsiteY1" fmla="*/ 0 h 436308"/>
              <a:gd name="connsiteX2" fmla="*/ 4517993 w 4517993"/>
              <a:gd name="connsiteY2" fmla="*/ 432048 h 436308"/>
              <a:gd name="connsiteX3" fmla="*/ 3263889 w 4517993"/>
              <a:gd name="connsiteY3" fmla="*/ 436308 h 436308"/>
              <a:gd name="connsiteX4" fmla="*/ 586003 w 4517993"/>
              <a:gd name="connsiteY4" fmla="*/ 436308 h 436308"/>
              <a:gd name="connsiteX5" fmla="*/ 0 w 4517993"/>
              <a:gd name="connsiteY5" fmla="*/ 432048 h 436308"/>
              <a:gd name="connsiteX6" fmla="*/ 0 w 4517993"/>
              <a:gd name="connsiteY6" fmla="*/ 0 h 436308"/>
              <a:gd name="connsiteX0" fmla="*/ 0 w 4517993"/>
              <a:gd name="connsiteY0" fmla="*/ 0 h 436308"/>
              <a:gd name="connsiteX1" fmla="*/ 4517993 w 4517993"/>
              <a:gd name="connsiteY1" fmla="*/ 0 h 436308"/>
              <a:gd name="connsiteX2" fmla="*/ 4517993 w 4517993"/>
              <a:gd name="connsiteY2" fmla="*/ 432048 h 436308"/>
              <a:gd name="connsiteX3" fmla="*/ 3263889 w 4517993"/>
              <a:gd name="connsiteY3" fmla="*/ 436308 h 436308"/>
              <a:gd name="connsiteX4" fmla="*/ 586003 w 4517993"/>
              <a:gd name="connsiteY4" fmla="*/ 436308 h 436308"/>
              <a:gd name="connsiteX5" fmla="*/ 0 w 4517993"/>
              <a:gd name="connsiteY5" fmla="*/ 432048 h 436308"/>
              <a:gd name="connsiteX6" fmla="*/ 0 w 4517993"/>
              <a:gd name="connsiteY6" fmla="*/ 0 h 436308"/>
              <a:gd name="connsiteX0" fmla="*/ 0 w 4517993"/>
              <a:gd name="connsiteY0" fmla="*/ 0 h 440365"/>
              <a:gd name="connsiteX1" fmla="*/ 4517993 w 4517993"/>
              <a:gd name="connsiteY1" fmla="*/ 0 h 440365"/>
              <a:gd name="connsiteX2" fmla="*/ 4517993 w 4517993"/>
              <a:gd name="connsiteY2" fmla="*/ 432048 h 440365"/>
              <a:gd name="connsiteX3" fmla="*/ 3263889 w 4517993"/>
              <a:gd name="connsiteY3" fmla="*/ 436308 h 440365"/>
              <a:gd name="connsiteX4" fmla="*/ 1341933 w 4517993"/>
              <a:gd name="connsiteY4" fmla="*/ 440365 h 440365"/>
              <a:gd name="connsiteX5" fmla="*/ 586003 w 4517993"/>
              <a:gd name="connsiteY5" fmla="*/ 436308 h 440365"/>
              <a:gd name="connsiteX6" fmla="*/ 0 w 4517993"/>
              <a:gd name="connsiteY6" fmla="*/ 432048 h 440365"/>
              <a:gd name="connsiteX7" fmla="*/ 0 w 4517993"/>
              <a:gd name="connsiteY7" fmla="*/ 0 h 440365"/>
              <a:gd name="connsiteX0" fmla="*/ 0 w 4517993"/>
              <a:gd name="connsiteY0" fmla="*/ 0 h 440365"/>
              <a:gd name="connsiteX1" fmla="*/ 4517993 w 4517993"/>
              <a:gd name="connsiteY1" fmla="*/ 0 h 440365"/>
              <a:gd name="connsiteX2" fmla="*/ 4517993 w 4517993"/>
              <a:gd name="connsiteY2" fmla="*/ 432048 h 440365"/>
              <a:gd name="connsiteX3" fmla="*/ 3263889 w 4517993"/>
              <a:gd name="connsiteY3" fmla="*/ 436308 h 440365"/>
              <a:gd name="connsiteX4" fmla="*/ 1341933 w 4517993"/>
              <a:gd name="connsiteY4" fmla="*/ 440365 h 440365"/>
              <a:gd name="connsiteX5" fmla="*/ 586003 w 4517993"/>
              <a:gd name="connsiteY5" fmla="*/ 436308 h 440365"/>
              <a:gd name="connsiteX6" fmla="*/ 0 w 4517993"/>
              <a:gd name="connsiteY6" fmla="*/ 432048 h 440365"/>
              <a:gd name="connsiteX7" fmla="*/ 0 w 4517993"/>
              <a:gd name="connsiteY7" fmla="*/ 0 h 440365"/>
              <a:gd name="connsiteX0" fmla="*/ 0 w 4517993"/>
              <a:gd name="connsiteY0" fmla="*/ 0 h 468357"/>
              <a:gd name="connsiteX1" fmla="*/ 4517993 w 4517993"/>
              <a:gd name="connsiteY1" fmla="*/ 0 h 468357"/>
              <a:gd name="connsiteX2" fmla="*/ 4517993 w 4517993"/>
              <a:gd name="connsiteY2" fmla="*/ 432048 h 468357"/>
              <a:gd name="connsiteX3" fmla="*/ 3263889 w 4517993"/>
              <a:gd name="connsiteY3" fmla="*/ 436308 h 468357"/>
              <a:gd name="connsiteX4" fmla="*/ 2163027 w 4517993"/>
              <a:gd name="connsiteY4" fmla="*/ 468357 h 468357"/>
              <a:gd name="connsiteX5" fmla="*/ 586003 w 4517993"/>
              <a:gd name="connsiteY5" fmla="*/ 436308 h 468357"/>
              <a:gd name="connsiteX6" fmla="*/ 0 w 4517993"/>
              <a:gd name="connsiteY6" fmla="*/ 432048 h 468357"/>
              <a:gd name="connsiteX7" fmla="*/ 0 w 4517993"/>
              <a:gd name="connsiteY7" fmla="*/ 0 h 468357"/>
              <a:gd name="connsiteX0" fmla="*/ 0 w 4517993"/>
              <a:gd name="connsiteY0" fmla="*/ 0 h 468357"/>
              <a:gd name="connsiteX1" fmla="*/ 4517993 w 4517993"/>
              <a:gd name="connsiteY1" fmla="*/ 0 h 468357"/>
              <a:gd name="connsiteX2" fmla="*/ 4517993 w 4517993"/>
              <a:gd name="connsiteY2" fmla="*/ 432048 h 468357"/>
              <a:gd name="connsiteX3" fmla="*/ 3263889 w 4517993"/>
              <a:gd name="connsiteY3" fmla="*/ 436308 h 468357"/>
              <a:gd name="connsiteX4" fmla="*/ 2163027 w 4517993"/>
              <a:gd name="connsiteY4" fmla="*/ 468357 h 468357"/>
              <a:gd name="connsiteX5" fmla="*/ 800608 w 4517993"/>
              <a:gd name="connsiteY5" fmla="*/ 445638 h 468357"/>
              <a:gd name="connsiteX6" fmla="*/ 0 w 4517993"/>
              <a:gd name="connsiteY6" fmla="*/ 432048 h 468357"/>
              <a:gd name="connsiteX7" fmla="*/ 0 w 4517993"/>
              <a:gd name="connsiteY7" fmla="*/ 0 h 468357"/>
              <a:gd name="connsiteX0" fmla="*/ 0 w 4517993"/>
              <a:gd name="connsiteY0" fmla="*/ 0 h 468357"/>
              <a:gd name="connsiteX1" fmla="*/ 4517993 w 4517993"/>
              <a:gd name="connsiteY1" fmla="*/ 0 h 468357"/>
              <a:gd name="connsiteX2" fmla="*/ 4517993 w 4517993"/>
              <a:gd name="connsiteY2" fmla="*/ 432048 h 468357"/>
              <a:gd name="connsiteX3" fmla="*/ 3543808 w 4517993"/>
              <a:gd name="connsiteY3" fmla="*/ 454970 h 468357"/>
              <a:gd name="connsiteX4" fmla="*/ 2163027 w 4517993"/>
              <a:gd name="connsiteY4" fmla="*/ 468357 h 468357"/>
              <a:gd name="connsiteX5" fmla="*/ 800608 w 4517993"/>
              <a:gd name="connsiteY5" fmla="*/ 445638 h 468357"/>
              <a:gd name="connsiteX6" fmla="*/ 0 w 4517993"/>
              <a:gd name="connsiteY6" fmla="*/ 432048 h 468357"/>
              <a:gd name="connsiteX7" fmla="*/ 0 w 4517993"/>
              <a:gd name="connsiteY7" fmla="*/ 0 h 468357"/>
              <a:gd name="connsiteX0" fmla="*/ 0 w 4517993"/>
              <a:gd name="connsiteY0" fmla="*/ 0 h 477687"/>
              <a:gd name="connsiteX1" fmla="*/ 4517993 w 4517993"/>
              <a:gd name="connsiteY1" fmla="*/ 0 h 477687"/>
              <a:gd name="connsiteX2" fmla="*/ 4517993 w 4517993"/>
              <a:gd name="connsiteY2" fmla="*/ 432048 h 477687"/>
              <a:gd name="connsiteX3" fmla="*/ 3543808 w 4517993"/>
              <a:gd name="connsiteY3" fmla="*/ 454970 h 477687"/>
              <a:gd name="connsiteX4" fmla="*/ 2247002 w 4517993"/>
              <a:gd name="connsiteY4" fmla="*/ 477687 h 477687"/>
              <a:gd name="connsiteX5" fmla="*/ 800608 w 4517993"/>
              <a:gd name="connsiteY5" fmla="*/ 445638 h 477687"/>
              <a:gd name="connsiteX6" fmla="*/ 0 w 4517993"/>
              <a:gd name="connsiteY6" fmla="*/ 432048 h 477687"/>
              <a:gd name="connsiteX7" fmla="*/ 0 w 4517993"/>
              <a:gd name="connsiteY7" fmla="*/ 0 h 477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17993" h="477687">
                <a:moveTo>
                  <a:pt x="0" y="0"/>
                </a:moveTo>
                <a:lnTo>
                  <a:pt x="4517993" y="0"/>
                </a:lnTo>
                <a:lnTo>
                  <a:pt x="4517993" y="432048"/>
                </a:lnTo>
                <a:lnTo>
                  <a:pt x="3543808" y="454970"/>
                </a:lnTo>
                <a:lnTo>
                  <a:pt x="2247002" y="477687"/>
                </a:lnTo>
                <a:lnTo>
                  <a:pt x="800608" y="445638"/>
                </a:lnTo>
                <a:cubicBezTo>
                  <a:pt x="978498" y="434887"/>
                  <a:pt x="195334" y="433468"/>
                  <a:pt x="0" y="432048"/>
                </a:cubicBezTo>
                <a:lnTo>
                  <a:pt x="0" y="0"/>
                </a:lnTo>
                <a:close/>
              </a:path>
            </a:pathLst>
          </a:custGeom>
          <a:ln w="6350" cap="flat" cmpd="sng" algn="ctr">
            <a:solidFill>
              <a:schemeClr val="accent6"/>
            </a:solidFill>
            <a:prstDash val="solid"/>
            <a:miter lim="800000"/>
            <a:headEnd/>
            <a:tailEnd/>
          </a:ln>
        </p:spPr>
        <p:style>
          <a:lnRef idx="1">
            <a:schemeClr val="accent6"/>
          </a:lnRef>
          <a:fillRef idx="2">
            <a:schemeClr val="accent6"/>
          </a:fillRef>
          <a:effectRef idx="1">
            <a:schemeClr val="accent6"/>
          </a:effectRef>
          <a:fontRef idx="minor">
            <a:schemeClr val="dk1"/>
          </a:fontRef>
        </p:style>
        <p:txBody>
          <a:bodyPr rtlCol="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82550" indent="0" algn="ctr">
              <a:buFont typeface="Arial" panose="020B0604020202020204" pitchFamily="34" charset="0"/>
              <a:buNone/>
            </a:pPr>
            <a:r>
              <a:rPr lang="en-US" sz="2000" dirty="0"/>
              <a:t>Humanity - respect and sympathy</a:t>
            </a:r>
            <a:endParaRPr lang="en-US" sz="3600" dirty="0"/>
          </a:p>
        </p:txBody>
      </p:sp>
      <p:sp>
        <p:nvSpPr>
          <p:cNvPr id="14" name="ZoneTexte 105">
            <a:extLst>
              <a:ext uri="{FF2B5EF4-FFF2-40B4-BE49-F238E27FC236}">
                <a16:creationId xmlns="" xmlns:a16="http://schemas.microsoft.com/office/drawing/2014/main" id="{A159A2C1-FF48-4280-9BA7-92AD40E5126C}"/>
              </a:ext>
            </a:extLst>
          </p:cNvPr>
          <p:cNvSpPr txBox="1"/>
          <p:nvPr/>
        </p:nvSpPr>
        <p:spPr bwMode="auto">
          <a:xfrm>
            <a:off x="1559495" y="951841"/>
            <a:ext cx="2602054" cy="369332"/>
          </a:xfrm>
          <a:prstGeom prst="rect">
            <a:avLst/>
          </a:prstGeom>
          <a:noFill/>
          <a:ln w="9525">
            <a:noFill/>
            <a:miter lim="800000"/>
            <a:headEnd/>
            <a:tailEnd/>
          </a:ln>
        </p:spPr>
        <p:txBody>
          <a:bodyPr vert="horz" wrap="square" lIns="72000" tIns="0" rIns="72000" bIns="0" numCol="1" rtlCol="0" anchor="t" anchorCtr="0" compatLnSpc="1">
            <a:prstTxWarp prst="textNoShape">
              <a:avLst/>
            </a:prstTxWarp>
            <a:spAutoFit/>
          </a:bodyPr>
          <a:lstStyle/>
          <a:p>
            <a:pPr eaLnBrk="0" hangingPunct="0"/>
            <a:r>
              <a:rPr lang="en-US" sz="2400" b="0" u="none" dirty="0">
                <a:solidFill>
                  <a:srgbClr val="572314"/>
                </a:solidFill>
                <a:effectLst>
                  <a:outerShdw blurRad="50000" dist="30000" dir="5400000" algn="tl" rotWithShape="0">
                    <a:srgbClr val="000000">
                      <a:alpha val="30000"/>
                    </a:srgbClr>
                  </a:outerShdw>
                </a:effectLst>
                <a:latin typeface="+mj-lt"/>
                <a:ea typeface="+mj-ea"/>
                <a:cs typeface="+mj-cs"/>
              </a:rPr>
              <a:t>1. Guiding principle</a:t>
            </a:r>
          </a:p>
        </p:txBody>
      </p:sp>
      <p:sp>
        <p:nvSpPr>
          <p:cNvPr id="15" name="ZoneTexte 119">
            <a:extLst>
              <a:ext uri="{FF2B5EF4-FFF2-40B4-BE49-F238E27FC236}">
                <a16:creationId xmlns="" xmlns:a16="http://schemas.microsoft.com/office/drawing/2014/main" id="{841ED65C-9C74-4BEF-A2E7-84E555200CBE}"/>
              </a:ext>
            </a:extLst>
          </p:cNvPr>
          <p:cNvSpPr txBox="1"/>
          <p:nvPr/>
        </p:nvSpPr>
        <p:spPr bwMode="auto">
          <a:xfrm>
            <a:off x="1559495" y="2766494"/>
            <a:ext cx="3373865" cy="738664"/>
          </a:xfrm>
          <a:prstGeom prst="rect">
            <a:avLst/>
          </a:prstGeom>
          <a:noFill/>
          <a:ln w="9525">
            <a:noFill/>
            <a:miter lim="800000"/>
            <a:headEnd/>
            <a:tailEnd/>
          </a:ln>
        </p:spPr>
        <p:txBody>
          <a:bodyPr vert="horz" wrap="square" lIns="72000" tIns="0" rIns="72000" bIns="0" numCol="1" rtlCol="0" anchor="t" anchorCtr="0" compatLnSpc="1">
            <a:prstTxWarp prst="textNoShape">
              <a:avLst/>
            </a:prstTxWarp>
            <a:spAutoFit/>
          </a:bodyPr>
          <a:lstStyle>
            <a:defPPr>
              <a:defRPr lang="fr-CH"/>
            </a:defPPr>
            <a:lvl1pPr eaLnBrk="0" hangingPunct="0">
              <a:defRPr sz="2400" b="0" u="none">
                <a:solidFill>
                  <a:srgbClr val="572314"/>
                </a:solidFill>
                <a:effectLst>
                  <a:outerShdw blurRad="50000" dist="30000" dir="5400000" algn="tl" rotWithShape="0">
                    <a:srgbClr val="000000">
                      <a:alpha val="30000"/>
                    </a:srgbClr>
                  </a:outerShdw>
                </a:effectLst>
                <a:latin typeface="+mj-lt"/>
                <a:ea typeface="+mj-ea"/>
                <a:cs typeface="+mj-cs"/>
              </a:defRPr>
            </a:lvl1pPr>
          </a:lstStyle>
          <a:p>
            <a:r>
              <a:rPr lang="en-US" dirty="0"/>
              <a:t>2. Moral drives and </a:t>
            </a:r>
            <a:br>
              <a:rPr lang="en-US" dirty="0"/>
            </a:br>
            <a:r>
              <a:rPr lang="en-US" dirty="0"/>
              <a:t>    boundaries</a:t>
            </a:r>
          </a:p>
        </p:txBody>
      </p:sp>
      <p:sp>
        <p:nvSpPr>
          <p:cNvPr id="19" name="Rectangle 18">
            <a:extLst>
              <a:ext uri="{FF2B5EF4-FFF2-40B4-BE49-F238E27FC236}">
                <a16:creationId xmlns="" xmlns:a16="http://schemas.microsoft.com/office/drawing/2014/main" id="{C1E8C106-E231-4291-A8B1-49B994B23D24}"/>
              </a:ext>
            </a:extLst>
          </p:cNvPr>
          <p:cNvSpPr/>
          <p:nvPr/>
        </p:nvSpPr>
        <p:spPr>
          <a:xfrm>
            <a:off x="6600056" y="2276872"/>
            <a:ext cx="1260000" cy="1440000"/>
          </a:xfrm>
          <a:prstGeom prst="rect">
            <a:avLst/>
          </a:prstGeom>
          <a:solidFill>
            <a:schemeClr val="bg2">
              <a:lumMod val="75000"/>
              <a:alpha val="62000"/>
            </a:schemeClr>
          </a:solidFill>
        </p:spPr>
        <p:style>
          <a:lnRef idx="1">
            <a:schemeClr val="accent5"/>
          </a:lnRef>
          <a:fillRef idx="2">
            <a:schemeClr val="accent5"/>
          </a:fillRef>
          <a:effectRef idx="1">
            <a:schemeClr val="accent5"/>
          </a:effectRef>
          <a:fontRef idx="minor">
            <a:schemeClr val="dk1"/>
          </a:fontRef>
        </p:style>
        <p:txBody>
          <a:bodyPr tIns="0" rtlCol="0" anchor="t"/>
          <a:lstStyle/>
          <a:p>
            <a:pPr algn="ctr"/>
            <a:r>
              <a:rPr lang="en-US" sz="2000" b="0" u="none" dirty="0"/>
              <a:t>Virtues</a:t>
            </a:r>
          </a:p>
          <a:p>
            <a:pPr algn="ctr"/>
            <a:r>
              <a:rPr lang="en-US" sz="1800" b="0" u="none" dirty="0"/>
              <a:t/>
            </a:r>
            <a:br>
              <a:rPr lang="en-US" sz="1800" b="0" u="none" dirty="0"/>
            </a:br>
            <a:r>
              <a:rPr lang="en-US" sz="1800" b="0" u="none" dirty="0"/>
              <a:t>moral behavior</a:t>
            </a:r>
          </a:p>
        </p:txBody>
      </p:sp>
    </p:spTree>
    <p:extLst>
      <p:ext uri="{BB962C8B-B14F-4D97-AF65-F5344CB8AC3E}">
        <p14:creationId xmlns="" xmlns:p14="http://schemas.microsoft.com/office/powerpoint/2010/main" val="1980637096"/>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2" presetClass="entr" presetSubtype="4"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4" grpId="0"/>
      <p:bldP spid="15" grpId="0"/>
      <p:bldP spid="1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0865948-8B76-4A50-B7DB-B45DBE1BD062}" type="slidenum">
              <a:rPr lang="fr-CH" smtClean="0"/>
              <a:pPr/>
              <a:t>13</a:t>
            </a:fld>
            <a:endParaRPr lang="fr-CH"/>
          </a:p>
        </p:txBody>
      </p:sp>
      <p:sp>
        <p:nvSpPr>
          <p:cNvPr id="6" name="Rectangle 5"/>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7" name="TextBox 6"/>
          <p:cNvSpPr txBox="1"/>
          <p:nvPr/>
        </p:nvSpPr>
        <p:spPr>
          <a:xfrm>
            <a:off x="84083" y="5281081"/>
            <a:ext cx="461665" cy="1440394"/>
          </a:xfrm>
          <a:prstGeom prst="rect">
            <a:avLst/>
          </a:prstGeom>
          <a:noFill/>
        </p:spPr>
        <p:txBody>
          <a:bodyPr vert="vert270" wrap="none" rtlCol="0">
            <a:spAutoFit/>
          </a:bodyPr>
          <a:lstStyle/>
          <a:p>
            <a:r>
              <a:rPr lang="en-US" dirty="0">
                <a:solidFill>
                  <a:schemeClr val="bg1"/>
                </a:solidFill>
              </a:rPr>
              <a:t>H.E.L.P. course</a:t>
            </a:r>
            <a:endParaRPr lang="en-GB" dirty="0"/>
          </a:p>
        </p:txBody>
      </p:sp>
      <p:sp>
        <p:nvSpPr>
          <p:cNvPr id="3" name="TextBox 2"/>
          <p:cNvSpPr txBox="1"/>
          <p:nvPr/>
        </p:nvSpPr>
        <p:spPr>
          <a:xfrm>
            <a:off x="1302328" y="304800"/>
            <a:ext cx="9925654" cy="6309420"/>
          </a:xfrm>
          <a:prstGeom prst="rect">
            <a:avLst/>
          </a:prstGeom>
          <a:noFill/>
        </p:spPr>
        <p:txBody>
          <a:bodyPr wrap="square" rtlCol="0">
            <a:spAutoFit/>
          </a:bodyPr>
          <a:lstStyle/>
          <a:p>
            <a:r>
              <a:rPr lang="en-US" sz="4400" b="1" u="sng" dirty="0"/>
              <a:t>Ethics Resources</a:t>
            </a:r>
            <a:r>
              <a:rPr lang="en-US" sz="4400" b="1" dirty="0"/>
              <a:t>: </a:t>
            </a:r>
            <a:r>
              <a:rPr lang="en-US" sz="4400" dirty="0"/>
              <a:t/>
            </a:r>
            <a:br>
              <a:rPr lang="en-US" sz="4400" dirty="0"/>
            </a:br>
            <a:r>
              <a:rPr lang="en-US" sz="4400" dirty="0"/>
              <a:t>What can help us make a decision?</a:t>
            </a:r>
          </a:p>
          <a:p>
            <a:endParaRPr lang="en-US" sz="1600" dirty="0"/>
          </a:p>
          <a:p>
            <a:r>
              <a:rPr lang="en-US" sz="3600" b="1" dirty="0"/>
              <a:t>1) Ethics theories</a:t>
            </a:r>
          </a:p>
          <a:p>
            <a:endParaRPr lang="en-US" sz="1600" b="1" dirty="0"/>
          </a:p>
          <a:p>
            <a:r>
              <a:rPr lang="en-US" sz="3600" b="1" dirty="0"/>
              <a:t>2) Values and principles in humanitarian action</a:t>
            </a:r>
          </a:p>
          <a:p>
            <a:pPr marL="1028700" lvl="1" indent="-571500">
              <a:buFont typeface="Arial" panose="020B0604020202020204" pitchFamily="34" charset="0"/>
              <a:buChar char="•"/>
            </a:pPr>
            <a:r>
              <a:rPr lang="en-US" sz="2800" dirty="0"/>
              <a:t>Humanitarian principles</a:t>
            </a:r>
          </a:p>
          <a:p>
            <a:pPr marL="1028700" lvl="1" indent="-571500">
              <a:buFont typeface="Arial" panose="020B0604020202020204" pitchFamily="34" charset="0"/>
              <a:buChar char="•"/>
            </a:pPr>
            <a:r>
              <a:rPr lang="en-US" sz="2800" dirty="0"/>
              <a:t>Codes of Conduct for the International RC Movement and NGOs in Disaster Relief</a:t>
            </a:r>
          </a:p>
          <a:p>
            <a:pPr marL="1028700" lvl="1" indent="-571500">
              <a:buFont typeface="Arial" panose="020B0604020202020204" pitchFamily="34" charset="0"/>
              <a:buChar char="•"/>
            </a:pPr>
            <a:r>
              <a:rPr lang="en-US" sz="2800" dirty="0"/>
              <a:t>Bioethical principles</a:t>
            </a:r>
          </a:p>
          <a:p>
            <a:pPr marL="1028700" lvl="1" indent="-571500">
              <a:buFont typeface="Arial" panose="020B0604020202020204" pitchFamily="34" charset="0"/>
              <a:buChar char="•"/>
            </a:pPr>
            <a:r>
              <a:rPr lang="en-US" sz="2800" dirty="0"/>
              <a:t>Ethical principles of health care in time of armed conflict and other emergencies</a:t>
            </a:r>
          </a:p>
          <a:p>
            <a:pPr algn="ctr"/>
            <a:endParaRPr lang="en-GB" sz="4400" dirty="0"/>
          </a:p>
        </p:txBody>
      </p:sp>
    </p:spTree>
    <p:extLst>
      <p:ext uri="{BB962C8B-B14F-4D97-AF65-F5344CB8AC3E}">
        <p14:creationId xmlns="" xmlns:p14="http://schemas.microsoft.com/office/powerpoint/2010/main" val="2686530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0865948-8B76-4A50-B7DB-B45DBE1BD062}" type="slidenum">
              <a:rPr lang="fr-CH" smtClean="0"/>
              <a:pPr/>
              <a:t>14</a:t>
            </a:fld>
            <a:endParaRPr lang="fr-CH"/>
          </a:p>
        </p:txBody>
      </p:sp>
      <p:sp>
        <p:nvSpPr>
          <p:cNvPr id="6" name="Rectangle 5"/>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7" name="TextBox 6"/>
          <p:cNvSpPr txBox="1"/>
          <p:nvPr/>
        </p:nvSpPr>
        <p:spPr>
          <a:xfrm>
            <a:off x="84083" y="5281081"/>
            <a:ext cx="461665" cy="1440394"/>
          </a:xfrm>
          <a:prstGeom prst="rect">
            <a:avLst/>
          </a:prstGeom>
          <a:noFill/>
        </p:spPr>
        <p:txBody>
          <a:bodyPr vert="vert270" wrap="none" rtlCol="0">
            <a:spAutoFit/>
          </a:bodyPr>
          <a:lstStyle/>
          <a:p>
            <a:r>
              <a:rPr lang="en-US" dirty="0">
                <a:solidFill>
                  <a:schemeClr val="bg1"/>
                </a:solidFill>
              </a:rPr>
              <a:t>H.E.L.P. course</a:t>
            </a:r>
            <a:endParaRPr lang="en-GB" dirty="0"/>
          </a:p>
        </p:txBody>
      </p:sp>
      <p:sp>
        <p:nvSpPr>
          <p:cNvPr id="3" name="TextBox 2"/>
          <p:cNvSpPr txBox="1"/>
          <p:nvPr/>
        </p:nvSpPr>
        <p:spPr>
          <a:xfrm>
            <a:off x="1302328" y="304800"/>
            <a:ext cx="9925654" cy="6001643"/>
          </a:xfrm>
          <a:prstGeom prst="rect">
            <a:avLst/>
          </a:prstGeom>
          <a:noFill/>
        </p:spPr>
        <p:txBody>
          <a:bodyPr wrap="square" rtlCol="0">
            <a:spAutoFit/>
          </a:bodyPr>
          <a:lstStyle/>
          <a:p>
            <a:r>
              <a:rPr lang="en-US" sz="4400" b="1" u="sng" dirty="0"/>
              <a:t>Ethical Theories:</a:t>
            </a:r>
          </a:p>
          <a:p>
            <a:r>
              <a:rPr lang="en-US" sz="1600" dirty="0"/>
              <a:t> </a:t>
            </a:r>
            <a:r>
              <a:rPr lang="en-US" sz="4400" dirty="0"/>
              <a:t/>
            </a:r>
            <a:br>
              <a:rPr lang="en-US" sz="4400" dirty="0"/>
            </a:br>
            <a:r>
              <a:rPr lang="en-US" sz="2800" b="1" dirty="0"/>
              <a:t>Deontology</a:t>
            </a:r>
            <a:r>
              <a:rPr lang="en-US" sz="2800" dirty="0"/>
              <a:t> </a:t>
            </a:r>
            <a:r>
              <a:rPr lang="en-US" sz="2800" b="1" dirty="0"/>
              <a:t>- or duty-based ethics</a:t>
            </a:r>
            <a:r>
              <a:rPr lang="en-US" sz="2800" dirty="0"/>
              <a:t>, </a:t>
            </a:r>
          </a:p>
          <a:p>
            <a:pPr marL="571500" indent="-571500">
              <a:buFont typeface="Arial" panose="020B0604020202020204" pitchFamily="34" charset="0"/>
              <a:buChar char="•"/>
            </a:pPr>
            <a:r>
              <a:rPr lang="en-US" sz="2800" dirty="0"/>
              <a:t>Focus on duties and rules as a basis for ethical action.</a:t>
            </a:r>
          </a:p>
          <a:p>
            <a:pPr marL="571500" indent="-571500">
              <a:buFont typeface="Arial" panose="020B0604020202020204" pitchFamily="34" charset="0"/>
              <a:buChar char="•"/>
            </a:pPr>
            <a:r>
              <a:rPr lang="en-US" sz="2800" dirty="0"/>
              <a:t>A duty is an obligation to always act a certain way, regardless of consequence, because to act in that way is the right thing to do. </a:t>
            </a:r>
          </a:p>
          <a:p>
            <a:endParaRPr lang="en-US" sz="1600" dirty="0"/>
          </a:p>
          <a:p>
            <a:r>
              <a:rPr lang="en-US" sz="2800" b="1" dirty="0"/>
              <a:t>Consequentialism</a:t>
            </a:r>
          </a:p>
          <a:p>
            <a:pPr marL="571500" indent="-571500">
              <a:buFont typeface="Arial" panose="020B0604020202020204" pitchFamily="34" charset="0"/>
              <a:buChar char="•"/>
            </a:pPr>
            <a:r>
              <a:rPr lang="en-US" sz="2800" dirty="0"/>
              <a:t>Focuses on consequences and outcomes. </a:t>
            </a:r>
          </a:p>
          <a:p>
            <a:pPr marL="571500" indent="-571500">
              <a:buFont typeface="Arial" panose="020B0604020202020204" pitchFamily="34" charset="0"/>
              <a:buChar char="•"/>
            </a:pPr>
            <a:r>
              <a:rPr lang="en-US" sz="2800" dirty="0"/>
              <a:t>Utilitarianism: we should try to generate the greatest overall good for a group or population; this can be predicted by measuring and calculating the benefits and burdens which result from an action.</a:t>
            </a:r>
          </a:p>
        </p:txBody>
      </p:sp>
    </p:spTree>
    <p:extLst>
      <p:ext uri="{BB962C8B-B14F-4D97-AF65-F5344CB8AC3E}">
        <p14:creationId xmlns="" xmlns:p14="http://schemas.microsoft.com/office/powerpoint/2010/main" val="4058318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0865948-8B76-4A50-B7DB-B45DBE1BD062}" type="slidenum">
              <a:rPr lang="fr-CH" smtClean="0"/>
              <a:pPr/>
              <a:t>15</a:t>
            </a:fld>
            <a:endParaRPr lang="fr-CH"/>
          </a:p>
        </p:txBody>
      </p:sp>
      <p:sp>
        <p:nvSpPr>
          <p:cNvPr id="6" name="Rectangle 5"/>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7" name="TextBox 6"/>
          <p:cNvSpPr txBox="1"/>
          <p:nvPr/>
        </p:nvSpPr>
        <p:spPr>
          <a:xfrm>
            <a:off x="84083" y="5281081"/>
            <a:ext cx="461665" cy="1440394"/>
          </a:xfrm>
          <a:prstGeom prst="rect">
            <a:avLst/>
          </a:prstGeom>
          <a:noFill/>
        </p:spPr>
        <p:txBody>
          <a:bodyPr vert="vert270" wrap="none" rtlCol="0">
            <a:spAutoFit/>
          </a:bodyPr>
          <a:lstStyle/>
          <a:p>
            <a:r>
              <a:rPr lang="en-US" dirty="0">
                <a:solidFill>
                  <a:schemeClr val="bg1"/>
                </a:solidFill>
              </a:rPr>
              <a:t>H.E.L.P. course</a:t>
            </a:r>
            <a:endParaRPr lang="en-GB" dirty="0"/>
          </a:p>
        </p:txBody>
      </p:sp>
      <p:sp>
        <p:nvSpPr>
          <p:cNvPr id="3" name="TextBox 2"/>
          <p:cNvSpPr txBox="1"/>
          <p:nvPr/>
        </p:nvSpPr>
        <p:spPr>
          <a:xfrm>
            <a:off x="1302328" y="304800"/>
            <a:ext cx="9925654" cy="5570756"/>
          </a:xfrm>
          <a:prstGeom prst="rect">
            <a:avLst/>
          </a:prstGeom>
          <a:noFill/>
        </p:spPr>
        <p:txBody>
          <a:bodyPr wrap="square" rtlCol="0">
            <a:spAutoFit/>
          </a:bodyPr>
          <a:lstStyle/>
          <a:p>
            <a:r>
              <a:rPr lang="en-US" sz="4400" b="1" u="sng" dirty="0"/>
              <a:t>Ethical Theories:</a:t>
            </a:r>
            <a:r>
              <a:rPr lang="en-US" sz="4400" dirty="0"/>
              <a:t/>
            </a:r>
            <a:br>
              <a:rPr lang="en-US" sz="4400" dirty="0"/>
            </a:br>
            <a:r>
              <a:rPr lang="en-US" sz="1600" dirty="0"/>
              <a:t> </a:t>
            </a:r>
          </a:p>
          <a:p>
            <a:r>
              <a:rPr lang="en-US" sz="2800" b="1" dirty="0" err="1"/>
              <a:t>Principlism</a:t>
            </a:r>
            <a:endParaRPr lang="en-US" sz="2800" b="1" dirty="0"/>
          </a:p>
          <a:p>
            <a:pPr marL="457200" indent="-457200">
              <a:buFont typeface="Arial" panose="020B0604020202020204" pitchFamily="34" charset="0"/>
              <a:buChar char="•"/>
            </a:pPr>
            <a:r>
              <a:rPr lang="en-US" sz="2800" dirty="0"/>
              <a:t>Principles are rules or benchmarks. </a:t>
            </a:r>
          </a:p>
          <a:p>
            <a:pPr marL="457200" indent="-457200">
              <a:buFont typeface="Arial" panose="020B0604020202020204" pitchFamily="34" charset="0"/>
              <a:buChar char="•"/>
            </a:pPr>
            <a:r>
              <a:rPr lang="en-US" sz="2800" dirty="0"/>
              <a:t>They inform codes of ethics, international guidelines and codes of conduct.</a:t>
            </a:r>
          </a:p>
          <a:p>
            <a:r>
              <a:rPr lang="en-US" sz="1600" dirty="0"/>
              <a:t>  </a:t>
            </a:r>
          </a:p>
          <a:p>
            <a:r>
              <a:rPr lang="en-US" sz="2800" b="1" dirty="0"/>
              <a:t>Virtue Ethics</a:t>
            </a:r>
          </a:p>
          <a:p>
            <a:pPr marL="457200" indent="-457200">
              <a:buFont typeface="Arial" panose="020B0604020202020204" pitchFamily="34" charset="0"/>
              <a:buChar char="•"/>
            </a:pPr>
            <a:r>
              <a:rPr lang="en-US" sz="2800" dirty="0"/>
              <a:t>is less concerned with what we should do, and more concerned with the kind of people we should be. </a:t>
            </a:r>
          </a:p>
          <a:p>
            <a:pPr marL="457200" indent="-457200">
              <a:buFont typeface="Arial" panose="020B0604020202020204" pitchFamily="34" charset="0"/>
              <a:buChar char="•"/>
            </a:pPr>
            <a:r>
              <a:rPr lang="en-US" sz="2800" dirty="0"/>
              <a:t>Virtue is a type of practical wisdom in which good intentions (thought) and the right outcome (action) come together. It is learned from past experience. </a:t>
            </a:r>
          </a:p>
        </p:txBody>
      </p:sp>
    </p:spTree>
    <p:extLst>
      <p:ext uri="{BB962C8B-B14F-4D97-AF65-F5344CB8AC3E}">
        <p14:creationId xmlns="" xmlns:p14="http://schemas.microsoft.com/office/powerpoint/2010/main" val="858183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0865948-8B76-4A50-B7DB-B45DBE1BD062}" type="slidenum">
              <a:rPr lang="fr-CH" smtClean="0"/>
              <a:pPr/>
              <a:t>16</a:t>
            </a:fld>
            <a:endParaRPr lang="fr-CH"/>
          </a:p>
        </p:txBody>
      </p:sp>
      <p:sp>
        <p:nvSpPr>
          <p:cNvPr id="6" name="Rectangle 5"/>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7" name="TextBox 6"/>
          <p:cNvSpPr txBox="1"/>
          <p:nvPr/>
        </p:nvSpPr>
        <p:spPr>
          <a:xfrm>
            <a:off x="84083" y="5281081"/>
            <a:ext cx="461665" cy="1440394"/>
          </a:xfrm>
          <a:prstGeom prst="rect">
            <a:avLst/>
          </a:prstGeom>
          <a:noFill/>
        </p:spPr>
        <p:txBody>
          <a:bodyPr vert="vert270" wrap="none" rtlCol="0">
            <a:spAutoFit/>
          </a:bodyPr>
          <a:lstStyle/>
          <a:p>
            <a:r>
              <a:rPr lang="en-US" dirty="0">
                <a:solidFill>
                  <a:schemeClr val="bg1"/>
                </a:solidFill>
              </a:rPr>
              <a:t>H.E.L.P. course</a:t>
            </a:r>
            <a:endParaRPr lang="en-GB" dirty="0"/>
          </a:p>
        </p:txBody>
      </p:sp>
      <p:sp>
        <p:nvSpPr>
          <p:cNvPr id="3" name="TextBox 2"/>
          <p:cNvSpPr txBox="1"/>
          <p:nvPr/>
        </p:nvSpPr>
        <p:spPr>
          <a:xfrm>
            <a:off x="1302328" y="304800"/>
            <a:ext cx="9925654" cy="5201424"/>
          </a:xfrm>
          <a:prstGeom prst="rect">
            <a:avLst/>
          </a:prstGeom>
          <a:noFill/>
        </p:spPr>
        <p:txBody>
          <a:bodyPr wrap="square" rtlCol="0">
            <a:spAutoFit/>
          </a:bodyPr>
          <a:lstStyle/>
          <a:p>
            <a:r>
              <a:rPr lang="en-US" sz="4400" b="1" u="sng" dirty="0"/>
              <a:t>Values and principles, rules and norms</a:t>
            </a:r>
          </a:p>
          <a:p>
            <a:r>
              <a:rPr lang="en-US" sz="1600" u="sng" dirty="0"/>
              <a:t> </a:t>
            </a:r>
            <a:r>
              <a:rPr lang="en-US" sz="4400" dirty="0"/>
              <a:t/>
            </a:r>
            <a:br>
              <a:rPr lang="en-US" sz="4400" dirty="0"/>
            </a:br>
            <a:r>
              <a:rPr lang="en-US" sz="2800" b="1" dirty="0"/>
              <a:t>Values</a:t>
            </a:r>
          </a:p>
          <a:p>
            <a:r>
              <a:rPr lang="en-US" sz="2800" dirty="0"/>
              <a:t>They indicate ideals to follow: </a:t>
            </a:r>
          </a:p>
          <a:p>
            <a:pPr marL="457200" indent="-457200">
              <a:buFont typeface="Arial" panose="020B0604020202020204" pitchFamily="34" charset="0"/>
              <a:buChar char="•"/>
            </a:pPr>
            <a:r>
              <a:rPr lang="en-US" sz="2800" dirty="0"/>
              <a:t>Humanity, dignity, respect for the person</a:t>
            </a:r>
          </a:p>
          <a:p>
            <a:pPr marL="457200" indent="-457200">
              <a:buFont typeface="Arial" panose="020B0604020202020204" pitchFamily="34" charset="0"/>
              <a:buChar char="•"/>
            </a:pPr>
            <a:r>
              <a:rPr lang="en-US" sz="2800" dirty="0"/>
              <a:t>autonomy, life, health, equality, solidarity</a:t>
            </a:r>
          </a:p>
          <a:p>
            <a:r>
              <a:rPr lang="en-US" sz="1600" dirty="0"/>
              <a:t> </a:t>
            </a:r>
          </a:p>
          <a:p>
            <a:r>
              <a:rPr lang="en-US" sz="2800" b="1" dirty="0"/>
              <a:t>Principles</a:t>
            </a:r>
          </a:p>
          <a:p>
            <a:r>
              <a:rPr lang="en-US" sz="2800" dirty="0"/>
              <a:t>Based on values, give the major orientations to action and attitudes:  </a:t>
            </a:r>
          </a:p>
          <a:p>
            <a:pPr marL="457200" indent="-457200">
              <a:buFont typeface="Arial" panose="020B0604020202020204" pitchFamily="34" charset="0"/>
              <a:buChar char="•"/>
            </a:pPr>
            <a:r>
              <a:rPr lang="en-US" sz="2800" dirty="0"/>
              <a:t>Impartiality, auto-determination, respect for life, justice</a:t>
            </a:r>
          </a:p>
          <a:p>
            <a:r>
              <a:rPr lang="en-US" sz="1600" dirty="0"/>
              <a:t> </a:t>
            </a:r>
          </a:p>
          <a:p>
            <a:endParaRPr lang="en-US" sz="1600" dirty="0"/>
          </a:p>
        </p:txBody>
      </p:sp>
    </p:spTree>
    <p:extLst>
      <p:ext uri="{BB962C8B-B14F-4D97-AF65-F5344CB8AC3E}">
        <p14:creationId xmlns="" xmlns:p14="http://schemas.microsoft.com/office/powerpoint/2010/main" val="3748085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0865948-8B76-4A50-B7DB-B45DBE1BD062}" type="slidenum">
              <a:rPr lang="fr-CH" smtClean="0"/>
              <a:pPr/>
              <a:t>17</a:t>
            </a:fld>
            <a:endParaRPr lang="fr-CH"/>
          </a:p>
        </p:txBody>
      </p:sp>
      <p:sp>
        <p:nvSpPr>
          <p:cNvPr id="6" name="Rectangle 5"/>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7" name="TextBox 6"/>
          <p:cNvSpPr txBox="1"/>
          <p:nvPr/>
        </p:nvSpPr>
        <p:spPr>
          <a:xfrm>
            <a:off x="84083" y="5281081"/>
            <a:ext cx="461665" cy="1440394"/>
          </a:xfrm>
          <a:prstGeom prst="rect">
            <a:avLst/>
          </a:prstGeom>
          <a:noFill/>
        </p:spPr>
        <p:txBody>
          <a:bodyPr vert="vert270" wrap="none" rtlCol="0">
            <a:spAutoFit/>
          </a:bodyPr>
          <a:lstStyle/>
          <a:p>
            <a:r>
              <a:rPr lang="en-US" dirty="0">
                <a:solidFill>
                  <a:schemeClr val="bg1"/>
                </a:solidFill>
              </a:rPr>
              <a:t>H.E.L.P. course</a:t>
            </a:r>
            <a:endParaRPr lang="en-GB" dirty="0"/>
          </a:p>
        </p:txBody>
      </p:sp>
      <p:sp>
        <p:nvSpPr>
          <p:cNvPr id="3" name="TextBox 2"/>
          <p:cNvSpPr txBox="1"/>
          <p:nvPr/>
        </p:nvSpPr>
        <p:spPr>
          <a:xfrm>
            <a:off x="1302328" y="304800"/>
            <a:ext cx="9925654" cy="6617196"/>
          </a:xfrm>
          <a:prstGeom prst="rect">
            <a:avLst/>
          </a:prstGeom>
          <a:noFill/>
        </p:spPr>
        <p:txBody>
          <a:bodyPr wrap="square" rtlCol="0">
            <a:spAutoFit/>
          </a:bodyPr>
          <a:lstStyle/>
          <a:p>
            <a:r>
              <a:rPr lang="en-US" sz="4400" b="1" u="sng" dirty="0"/>
              <a:t>Values and principles, rules and norms</a:t>
            </a:r>
          </a:p>
          <a:p>
            <a:r>
              <a:rPr lang="en-US" sz="1600" u="sng" dirty="0"/>
              <a:t> </a:t>
            </a:r>
            <a:r>
              <a:rPr lang="en-US" sz="4400" dirty="0"/>
              <a:t/>
            </a:r>
            <a:br>
              <a:rPr lang="en-US" sz="4400" dirty="0"/>
            </a:br>
            <a:r>
              <a:rPr lang="en-US" sz="2400" b="1" dirty="0">
                <a:solidFill>
                  <a:schemeClr val="bg1">
                    <a:lumMod val="65000"/>
                  </a:schemeClr>
                </a:solidFill>
              </a:rPr>
              <a:t>Values</a:t>
            </a:r>
          </a:p>
          <a:p>
            <a:r>
              <a:rPr lang="en-US" sz="2400" dirty="0">
                <a:solidFill>
                  <a:schemeClr val="bg1">
                    <a:lumMod val="65000"/>
                  </a:schemeClr>
                </a:solidFill>
              </a:rPr>
              <a:t>They indicate ideals to follow: </a:t>
            </a:r>
          </a:p>
          <a:p>
            <a:pPr marL="457200" indent="-457200">
              <a:buFont typeface="Arial" panose="020B0604020202020204" pitchFamily="34" charset="0"/>
              <a:buChar char="•"/>
            </a:pPr>
            <a:r>
              <a:rPr lang="en-US" sz="2400" dirty="0">
                <a:solidFill>
                  <a:schemeClr val="bg1">
                    <a:lumMod val="65000"/>
                  </a:schemeClr>
                </a:solidFill>
              </a:rPr>
              <a:t>Humanity, dignity, respect for the person</a:t>
            </a:r>
          </a:p>
          <a:p>
            <a:pPr marL="457200" indent="-457200">
              <a:buFont typeface="Arial" panose="020B0604020202020204" pitchFamily="34" charset="0"/>
              <a:buChar char="•"/>
            </a:pPr>
            <a:r>
              <a:rPr lang="en-US" sz="2400" dirty="0">
                <a:solidFill>
                  <a:schemeClr val="bg1">
                    <a:lumMod val="65000"/>
                  </a:schemeClr>
                </a:solidFill>
              </a:rPr>
              <a:t>autonomy, life, health, equality, solidarity</a:t>
            </a:r>
          </a:p>
          <a:p>
            <a:r>
              <a:rPr lang="en-US" sz="2400" dirty="0">
                <a:solidFill>
                  <a:schemeClr val="bg1">
                    <a:lumMod val="65000"/>
                  </a:schemeClr>
                </a:solidFill>
              </a:rPr>
              <a:t> </a:t>
            </a:r>
          </a:p>
          <a:p>
            <a:r>
              <a:rPr lang="en-US" sz="2400" b="1" dirty="0">
                <a:solidFill>
                  <a:schemeClr val="bg1">
                    <a:lumMod val="65000"/>
                  </a:schemeClr>
                </a:solidFill>
              </a:rPr>
              <a:t>Principles</a:t>
            </a:r>
          </a:p>
          <a:p>
            <a:r>
              <a:rPr lang="en-US" sz="2400" dirty="0">
                <a:solidFill>
                  <a:schemeClr val="bg1">
                    <a:lumMod val="65000"/>
                  </a:schemeClr>
                </a:solidFill>
              </a:rPr>
              <a:t>Based on values, give the major orientations to action and attitudes:  </a:t>
            </a:r>
          </a:p>
          <a:p>
            <a:pPr marL="457200" indent="-457200">
              <a:buFont typeface="Arial" panose="020B0604020202020204" pitchFamily="34" charset="0"/>
              <a:buChar char="•"/>
            </a:pPr>
            <a:r>
              <a:rPr lang="en-US" sz="2400" dirty="0">
                <a:solidFill>
                  <a:schemeClr val="bg1">
                    <a:lumMod val="65000"/>
                  </a:schemeClr>
                </a:solidFill>
              </a:rPr>
              <a:t>Impartiality, auto-determination, respect for life, justice</a:t>
            </a:r>
          </a:p>
          <a:p>
            <a:r>
              <a:rPr lang="en-US" sz="1600" dirty="0"/>
              <a:t> </a:t>
            </a:r>
          </a:p>
          <a:p>
            <a:r>
              <a:rPr lang="en-US" sz="2800" b="1" dirty="0"/>
              <a:t>Rules and norms</a:t>
            </a:r>
          </a:p>
          <a:p>
            <a:r>
              <a:rPr lang="en-US" sz="2800" dirty="0"/>
              <a:t>Determine the action and frame the decision: </a:t>
            </a:r>
          </a:p>
          <a:p>
            <a:pPr marL="457200" indent="-457200">
              <a:buFont typeface="Arial" panose="020B0604020202020204" pitchFamily="34" charset="0"/>
              <a:buChar char="•"/>
            </a:pPr>
            <a:r>
              <a:rPr lang="en-US" sz="2800" dirty="0"/>
              <a:t>Neutrality, informed consent, proportionate means, respect for contracts, equality of access to care, confidentiality</a:t>
            </a:r>
          </a:p>
          <a:p>
            <a:pPr marL="457200" indent="-457200">
              <a:buFont typeface="Arial" panose="020B0604020202020204" pitchFamily="34" charset="0"/>
              <a:buChar char="•"/>
            </a:pPr>
            <a:r>
              <a:rPr lang="en-US" sz="2800" dirty="0"/>
              <a:t>Law; Moral, social norms; Professional ethics, codes of conduct.</a:t>
            </a:r>
          </a:p>
          <a:p>
            <a:endParaRPr lang="en-US" sz="1600" dirty="0"/>
          </a:p>
        </p:txBody>
      </p:sp>
    </p:spTree>
    <p:extLst>
      <p:ext uri="{BB962C8B-B14F-4D97-AF65-F5344CB8AC3E}">
        <p14:creationId xmlns="" xmlns:p14="http://schemas.microsoft.com/office/powerpoint/2010/main" val="1340109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1" end="1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2" end="1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0865948-8B76-4A50-B7DB-B45DBE1BD062}" type="slidenum">
              <a:rPr lang="fr-CH" smtClean="0"/>
              <a:pPr/>
              <a:t>18</a:t>
            </a:fld>
            <a:endParaRPr lang="fr-CH"/>
          </a:p>
        </p:txBody>
      </p:sp>
      <p:sp>
        <p:nvSpPr>
          <p:cNvPr id="6" name="Rectangle 5"/>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7" name="TextBox 6"/>
          <p:cNvSpPr txBox="1"/>
          <p:nvPr/>
        </p:nvSpPr>
        <p:spPr>
          <a:xfrm>
            <a:off x="84083" y="5281081"/>
            <a:ext cx="461665" cy="1440394"/>
          </a:xfrm>
          <a:prstGeom prst="rect">
            <a:avLst/>
          </a:prstGeom>
          <a:noFill/>
        </p:spPr>
        <p:txBody>
          <a:bodyPr vert="vert270" wrap="none" rtlCol="0">
            <a:spAutoFit/>
          </a:bodyPr>
          <a:lstStyle/>
          <a:p>
            <a:r>
              <a:rPr lang="en-US" dirty="0">
                <a:solidFill>
                  <a:schemeClr val="bg1"/>
                </a:solidFill>
              </a:rPr>
              <a:t>H.E.L.P. course</a:t>
            </a:r>
            <a:endParaRPr lang="en-GB" dirty="0"/>
          </a:p>
        </p:txBody>
      </p:sp>
      <p:sp>
        <p:nvSpPr>
          <p:cNvPr id="3" name="TextBox 2"/>
          <p:cNvSpPr txBox="1"/>
          <p:nvPr/>
        </p:nvSpPr>
        <p:spPr>
          <a:xfrm>
            <a:off x="1302328" y="304800"/>
            <a:ext cx="9925654" cy="5570756"/>
          </a:xfrm>
          <a:prstGeom prst="rect">
            <a:avLst/>
          </a:prstGeom>
          <a:noFill/>
        </p:spPr>
        <p:txBody>
          <a:bodyPr wrap="square" rtlCol="0">
            <a:spAutoFit/>
          </a:bodyPr>
          <a:lstStyle/>
          <a:p>
            <a:r>
              <a:rPr lang="en-US" sz="4000" b="1" u="sng" dirty="0"/>
              <a:t>Values and principles in humanitarian ethics:</a:t>
            </a:r>
            <a:r>
              <a:rPr lang="en-US" sz="4400" b="1" u="sng" dirty="0"/>
              <a:t/>
            </a:r>
            <a:br>
              <a:rPr lang="en-US" sz="4400" b="1" u="sng" dirty="0"/>
            </a:br>
            <a:r>
              <a:rPr lang="en-US" sz="2400" u="sng" dirty="0"/>
              <a:t>The Fundamental Principles of the Red Cross and Red Crescent Movement </a:t>
            </a:r>
            <a:r>
              <a:rPr lang="en-US" sz="4400" dirty="0"/>
              <a:t/>
            </a:r>
            <a:br>
              <a:rPr lang="en-US" sz="4400" dirty="0"/>
            </a:br>
            <a:endParaRPr lang="en-US" sz="4400" dirty="0"/>
          </a:p>
          <a:p>
            <a:r>
              <a:rPr lang="en-US" sz="2800" b="1" dirty="0"/>
              <a:t>Humanity </a:t>
            </a:r>
            <a:r>
              <a:rPr lang="en-US" sz="2400" b="1" dirty="0"/>
              <a:t>		– Respect people and their dignity</a:t>
            </a:r>
          </a:p>
          <a:p>
            <a:r>
              <a:rPr lang="en-US" sz="2400" b="1" dirty="0"/>
              <a:t>	 		– Act with sympathy towards people</a:t>
            </a:r>
          </a:p>
          <a:p>
            <a:endParaRPr lang="en-US" sz="2400" b="1" dirty="0"/>
          </a:p>
          <a:p>
            <a:r>
              <a:rPr lang="en-US" sz="2800" b="1" dirty="0"/>
              <a:t>Impartiality</a:t>
            </a:r>
            <a:r>
              <a:rPr lang="en-US" sz="2400" b="1" dirty="0"/>
              <a:t>  	– To provide assistance based on need, </a:t>
            </a:r>
            <a:br>
              <a:rPr lang="en-US" sz="2400" b="1" dirty="0"/>
            </a:br>
            <a:r>
              <a:rPr lang="en-US" sz="2400" b="1" dirty="0"/>
              <a:t>	   		with no discrimination</a:t>
            </a:r>
          </a:p>
          <a:p>
            <a:endParaRPr lang="en-US" sz="2400" b="1" dirty="0"/>
          </a:p>
          <a:p>
            <a:r>
              <a:rPr lang="en-US" sz="2800" b="1" dirty="0"/>
              <a:t>Neutrality</a:t>
            </a:r>
            <a:r>
              <a:rPr lang="en-US" sz="2400" b="1" dirty="0"/>
              <a:t>		– To abstain from taking sides</a:t>
            </a:r>
          </a:p>
          <a:p>
            <a:endParaRPr lang="en-US" sz="2400" b="1" dirty="0"/>
          </a:p>
          <a:p>
            <a:r>
              <a:rPr lang="en-US" sz="2800" b="1" dirty="0"/>
              <a:t>Independence</a:t>
            </a:r>
            <a:r>
              <a:rPr lang="en-US" sz="2400" b="1" dirty="0"/>
              <a:t>	– To act autonomously</a:t>
            </a:r>
          </a:p>
          <a:p>
            <a:endParaRPr lang="en-US" sz="1600" dirty="0"/>
          </a:p>
        </p:txBody>
      </p:sp>
    </p:spTree>
    <p:extLst>
      <p:ext uri="{BB962C8B-B14F-4D97-AF65-F5344CB8AC3E}">
        <p14:creationId xmlns="" xmlns:p14="http://schemas.microsoft.com/office/powerpoint/2010/main" val="26905160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0865948-8B76-4A50-B7DB-B45DBE1BD062}" type="slidenum">
              <a:rPr lang="fr-CH" smtClean="0"/>
              <a:pPr/>
              <a:t>19</a:t>
            </a:fld>
            <a:endParaRPr lang="fr-CH"/>
          </a:p>
        </p:txBody>
      </p:sp>
      <p:sp>
        <p:nvSpPr>
          <p:cNvPr id="6" name="Rectangle 5"/>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7" name="TextBox 6"/>
          <p:cNvSpPr txBox="1"/>
          <p:nvPr/>
        </p:nvSpPr>
        <p:spPr>
          <a:xfrm>
            <a:off x="84083" y="5281081"/>
            <a:ext cx="461665" cy="1440394"/>
          </a:xfrm>
          <a:prstGeom prst="rect">
            <a:avLst/>
          </a:prstGeom>
          <a:noFill/>
        </p:spPr>
        <p:txBody>
          <a:bodyPr vert="vert270" wrap="none" rtlCol="0">
            <a:spAutoFit/>
          </a:bodyPr>
          <a:lstStyle/>
          <a:p>
            <a:r>
              <a:rPr lang="en-US" dirty="0">
                <a:solidFill>
                  <a:schemeClr val="bg1"/>
                </a:solidFill>
              </a:rPr>
              <a:t>H.E.L.P. course</a:t>
            </a:r>
            <a:endParaRPr lang="en-GB" dirty="0"/>
          </a:p>
        </p:txBody>
      </p:sp>
      <p:sp>
        <p:nvSpPr>
          <p:cNvPr id="3" name="TextBox 2"/>
          <p:cNvSpPr txBox="1"/>
          <p:nvPr/>
        </p:nvSpPr>
        <p:spPr>
          <a:xfrm>
            <a:off x="1302328" y="304800"/>
            <a:ext cx="9925654" cy="1446550"/>
          </a:xfrm>
          <a:prstGeom prst="rect">
            <a:avLst/>
          </a:prstGeom>
          <a:noFill/>
        </p:spPr>
        <p:txBody>
          <a:bodyPr wrap="square" rtlCol="0">
            <a:spAutoFit/>
          </a:bodyPr>
          <a:lstStyle/>
          <a:p>
            <a:r>
              <a:rPr lang="en-US" sz="4400" b="1" u="sng" dirty="0"/>
              <a:t>Code of Conduct </a:t>
            </a:r>
            <a:r>
              <a:rPr lang="en-US" sz="2800" u="sng" dirty="0"/>
              <a:t>for the International RC/RC Movement </a:t>
            </a:r>
            <a:br>
              <a:rPr lang="en-US" sz="2800" u="sng" dirty="0"/>
            </a:br>
            <a:r>
              <a:rPr lang="en-US" sz="2800" u="sng" dirty="0"/>
              <a:t>and NGO’s in disaster relief (1994) </a:t>
            </a:r>
            <a:r>
              <a:rPr lang="en-US" sz="4400" dirty="0"/>
              <a:t/>
            </a:r>
            <a:br>
              <a:rPr lang="en-US" sz="4400" dirty="0"/>
            </a:br>
            <a:endParaRPr lang="en-US" sz="1600" dirty="0"/>
          </a:p>
        </p:txBody>
      </p:sp>
      <p:pic>
        <p:nvPicPr>
          <p:cNvPr id="2" name="Picture 1">
            <a:extLst>
              <a:ext uri="{FF2B5EF4-FFF2-40B4-BE49-F238E27FC236}">
                <a16:creationId xmlns="" xmlns:a16="http://schemas.microsoft.com/office/drawing/2014/main" id="{15768F21-96EC-484E-9607-F642819E06EB}"/>
              </a:ext>
            </a:extLst>
          </p:cNvPr>
          <p:cNvPicPr>
            <a:picLocks noChangeAspect="1"/>
          </p:cNvPicPr>
          <p:nvPr/>
        </p:nvPicPr>
        <p:blipFill>
          <a:blip r:embed="rId3"/>
          <a:stretch>
            <a:fillRect/>
          </a:stretch>
        </p:blipFill>
        <p:spPr>
          <a:xfrm>
            <a:off x="1219426" y="1751350"/>
            <a:ext cx="2816395" cy="4901857"/>
          </a:xfrm>
          <a:prstGeom prst="rect">
            <a:avLst/>
          </a:prstGeom>
        </p:spPr>
      </p:pic>
      <p:sp>
        <p:nvSpPr>
          <p:cNvPr id="8" name="Content Placeholder 4">
            <a:extLst>
              <a:ext uri="{FF2B5EF4-FFF2-40B4-BE49-F238E27FC236}">
                <a16:creationId xmlns="" xmlns:a16="http://schemas.microsoft.com/office/drawing/2014/main" id="{53CF7053-4694-479B-BF56-6FE79275335C}"/>
              </a:ext>
            </a:extLst>
          </p:cNvPr>
          <p:cNvSpPr txBox="1">
            <a:spLocks/>
          </p:cNvSpPr>
          <p:nvPr/>
        </p:nvSpPr>
        <p:spPr bwMode="auto">
          <a:xfrm>
            <a:off x="4367808" y="1751350"/>
            <a:ext cx="7533852" cy="4901857"/>
          </a:xfrm>
          <a:prstGeom prst="rect">
            <a:avLst/>
          </a:prstGeom>
          <a:solidFill>
            <a:srgbClr val="FFC000">
              <a:alpha val="50000"/>
            </a:srgbClr>
          </a:solidFill>
          <a:ln w="9525">
            <a:solidFill>
              <a:srgbClr val="FEB80A"/>
            </a:solidFill>
            <a:miter lim="800000"/>
            <a:headEnd/>
            <a:tailEnd/>
          </a:ln>
        </p:spPr>
        <p:txBody>
          <a:bodyPr vert="horz" wrap="square" lIns="72000" tIns="72000" rIns="72000" bIns="0" numCol="1" anchor="t" anchorCtr="0" compatLnSpc="1">
            <a:prstTxWarp prst="textNoShape">
              <a:avLst/>
            </a:prstTxWarp>
          </a:bodyPr>
          <a:lstStyle>
            <a:lvl1pPr marL="180000" indent="-180000" algn="l" rtl="0" eaLnBrk="0" fontAlgn="base" hangingPunct="0">
              <a:lnSpc>
                <a:spcPct val="100000"/>
              </a:lnSpc>
              <a:spcBef>
                <a:spcPts val="600"/>
              </a:spcBef>
              <a:spcAft>
                <a:spcPct val="0"/>
              </a:spcAft>
              <a:buClr>
                <a:schemeClr val="accent1"/>
              </a:buClr>
              <a:buSzPct val="80000"/>
              <a:buFont typeface="Wingdings 2" pitchFamily="18" charset="2"/>
              <a:buChar char=""/>
              <a:defRPr lang="en-GB" sz="2400" b="1" kern="1200" noProof="0" dirty="0" smtClean="0">
                <a:solidFill>
                  <a:schemeClr val="tx1"/>
                </a:solidFill>
                <a:latin typeface="+mn-lt"/>
                <a:ea typeface="+mn-ea"/>
                <a:cs typeface="+mn-cs"/>
              </a:defRPr>
            </a:lvl1pPr>
            <a:lvl2pPr marL="271463" indent="-180975" algn="l" rtl="0" eaLnBrk="0" fontAlgn="base" hangingPunct="0">
              <a:lnSpc>
                <a:spcPct val="100000"/>
              </a:lnSpc>
              <a:spcBef>
                <a:spcPts val="300"/>
              </a:spcBef>
              <a:spcAft>
                <a:spcPct val="0"/>
              </a:spcAft>
              <a:buClr>
                <a:schemeClr val="accent1"/>
              </a:buClr>
              <a:buFont typeface="Verdana" pitchFamily="34" charset="0"/>
              <a:buChar char="◦"/>
              <a:tabLst/>
              <a:defRPr lang="en-GB" sz="2200" kern="1200" noProof="0" dirty="0" smtClean="0">
                <a:solidFill>
                  <a:schemeClr val="tx1"/>
                </a:solidFill>
                <a:latin typeface="+mn-lt"/>
                <a:ea typeface="+mn-ea"/>
                <a:cs typeface="+mn-cs"/>
              </a:defRPr>
            </a:lvl2pPr>
            <a:lvl3pPr marL="271463" indent="-180975" algn="l" rtl="0" eaLnBrk="0" fontAlgn="base" hangingPunct="0">
              <a:spcBef>
                <a:spcPts val="300"/>
              </a:spcBef>
              <a:spcAft>
                <a:spcPct val="0"/>
              </a:spcAft>
              <a:buClr>
                <a:schemeClr val="accent2"/>
              </a:buClr>
              <a:buFont typeface="Wingdings 2" pitchFamily="18" charset="2"/>
              <a:buChar char=""/>
              <a:defRPr lang="en-GB" sz="2000" kern="1200" noProof="0" dirty="0" smtClean="0">
                <a:solidFill>
                  <a:schemeClr val="tx1"/>
                </a:solidFill>
                <a:latin typeface="+mn-lt"/>
                <a:ea typeface="+mn-ea"/>
                <a:cs typeface="+mn-cs"/>
              </a:defRPr>
            </a:lvl3pPr>
            <a:lvl4pPr marL="450850" indent="-179388" algn="l" rtl="0" eaLnBrk="0" fontAlgn="base" hangingPunct="0">
              <a:spcBef>
                <a:spcPct val="20000"/>
              </a:spcBef>
              <a:spcAft>
                <a:spcPct val="0"/>
              </a:spcAft>
              <a:buClr>
                <a:srgbClr val="C32D2E"/>
              </a:buClr>
              <a:buFont typeface="Wingdings 2" pitchFamily="18" charset="2"/>
              <a:buChar char=""/>
              <a:defRPr lang="en-GB" sz="1800" kern="1200" noProof="0" dirty="0" smtClean="0">
                <a:solidFill>
                  <a:schemeClr val="tx1"/>
                </a:solidFill>
                <a:latin typeface="+mn-lt"/>
                <a:ea typeface="+mn-ea"/>
                <a:cs typeface="+mn-cs"/>
              </a:defRPr>
            </a:lvl4pPr>
            <a:lvl5pPr marL="631825" indent="-180975" algn="l" rtl="0" eaLnBrk="0" fontAlgn="base" hangingPunct="0">
              <a:spcBef>
                <a:spcPct val="20000"/>
              </a:spcBef>
              <a:spcAft>
                <a:spcPct val="0"/>
              </a:spcAft>
              <a:buClr>
                <a:srgbClr val="84AA33"/>
              </a:buClr>
              <a:buFont typeface="Wingdings 2" pitchFamily="18" charset="2"/>
              <a:buChar char=""/>
              <a:defRPr lang="en-GB" sz="1800" kern="1200" noProof="0" dirty="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180000" marR="0" lvl="0" indent="-180000" algn="l" defTabSz="914400" rtl="0" eaLnBrk="0" fontAlgn="base" latinLnBrk="0" hangingPunct="0">
              <a:lnSpc>
                <a:spcPct val="100000"/>
              </a:lnSpc>
              <a:spcBef>
                <a:spcPts val="600"/>
              </a:spcBef>
              <a:spcAft>
                <a:spcPct val="0"/>
              </a:spcAft>
              <a:buClr>
                <a:srgbClr val="3891A7"/>
              </a:buClr>
              <a:buSzPct val="80000"/>
              <a:buFont typeface="Wingdings 2" pitchFamily="18" charset="2"/>
              <a:buChar char=""/>
              <a:tabLst/>
              <a:defRPr/>
            </a:pPr>
            <a:r>
              <a:rPr kumimoji="0" lang="en-US" sz="2800" b="1" i="0" u="none" strike="noStrike" kern="1200" cap="none" spc="0" normalizeH="0" baseline="0" noProof="0" dirty="0">
                <a:ln>
                  <a:noFill/>
                </a:ln>
                <a:solidFill>
                  <a:sysClr val="windowText" lastClr="000000"/>
                </a:solidFill>
                <a:effectLst/>
                <a:uLnTx/>
                <a:uFillTx/>
                <a:latin typeface="Calibri"/>
                <a:ea typeface="+mn-ea"/>
                <a:cs typeface="+mn-cs"/>
              </a:rPr>
              <a:t> 6 added principles:</a:t>
            </a:r>
          </a:p>
          <a:p>
            <a:pPr marL="547688" marR="0" lvl="1" indent="-457200" algn="l" defTabSz="914400" rtl="0" eaLnBrk="0" fontAlgn="base" latinLnBrk="0" hangingPunct="0">
              <a:lnSpc>
                <a:spcPct val="100000"/>
              </a:lnSpc>
              <a:spcBef>
                <a:spcPts val="0"/>
              </a:spcBef>
              <a:spcAft>
                <a:spcPct val="0"/>
              </a:spcAft>
              <a:buClr>
                <a:srgbClr val="3891A7"/>
              </a:buClr>
              <a:buSzTx/>
              <a:buFont typeface="+mj-lt"/>
              <a:buAutoNum type="arabicPeriod" startAt="5"/>
              <a:tabLst/>
              <a:defRPr/>
            </a:pPr>
            <a:r>
              <a:rPr kumimoji="0" lang="en-US" sz="2800" b="0" i="0" u="sng" strike="noStrike" kern="1200" cap="none" spc="0" normalizeH="0" baseline="0" noProof="0" dirty="0">
                <a:ln>
                  <a:noFill/>
                </a:ln>
                <a:solidFill>
                  <a:sysClr val="windowText" lastClr="000000"/>
                </a:solidFill>
                <a:effectLst/>
                <a:uLnTx/>
                <a:uFillTx/>
                <a:latin typeface="Calibri"/>
                <a:ea typeface="+mn-ea"/>
                <a:cs typeface="+mn-cs"/>
              </a:rPr>
              <a:t>Respect</a:t>
            </a:r>
            <a:r>
              <a:rPr kumimoji="0" lang="en-US" sz="2800" b="0" i="0" u="none" strike="noStrike" kern="1200" cap="none" spc="0" normalizeH="0" baseline="0" noProof="0" dirty="0">
                <a:ln>
                  <a:noFill/>
                </a:ln>
                <a:solidFill>
                  <a:sysClr val="windowText" lastClr="000000"/>
                </a:solidFill>
                <a:effectLst/>
                <a:uLnTx/>
                <a:uFillTx/>
                <a:latin typeface="Calibri"/>
                <a:ea typeface="+mn-ea"/>
                <a:cs typeface="+mn-cs"/>
              </a:rPr>
              <a:t> for the cultures and customs </a:t>
            </a:r>
          </a:p>
          <a:p>
            <a:pPr marL="547688" marR="0" lvl="1" indent="-457200" algn="l" defTabSz="914400" rtl="0" eaLnBrk="0" fontAlgn="base" latinLnBrk="0" hangingPunct="0">
              <a:lnSpc>
                <a:spcPct val="100000"/>
              </a:lnSpc>
              <a:spcBef>
                <a:spcPts val="0"/>
              </a:spcBef>
              <a:spcAft>
                <a:spcPct val="0"/>
              </a:spcAft>
              <a:buClr>
                <a:srgbClr val="3891A7"/>
              </a:buClr>
              <a:buSzTx/>
              <a:buFont typeface="+mj-lt"/>
              <a:buAutoNum type="arabicPeriod" startAt="5"/>
              <a:tabLst/>
              <a:defRPr/>
            </a:pPr>
            <a:r>
              <a:rPr kumimoji="0" lang="en-US" sz="2800" b="0" i="0" u="sng" strike="noStrike" kern="1200" cap="none" spc="0" normalizeH="0" baseline="0" noProof="0" dirty="0">
                <a:ln>
                  <a:noFill/>
                </a:ln>
                <a:solidFill>
                  <a:sysClr val="windowText" lastClr="000000"/>
                </a:solidFill>
                <a:effectLst/>
                <a:uLnTx/>
                <a:uFillTx/>
                <a:latin typeface="Calibri"/>
                <a:ea typeface="+mn-ea"/>
                <a:cs typeface="+mn-cs"/>
              </a:rPr>
              <a:t>Capacity</a:t>
            </a:r>
            <a:r>
              <a:rPr kumimoji="0" lang="en-US" sz="2800" b="0" i="0" u="none" strike="noStrike" kern="1200" cap="none" spc="0" normalizeH="0" baseline="0" noProof="0" dirty="0">
                <a:ln>
                  <a:noFill/>
                </a:ln>
                <a:solidFill>
                  <a:sysClr val="windowText" lastClr="000000"/>
                </a:solidFill>
                <a:effectLst/>
                <a:uLnTx/>
                <a:uFillTx/>
                <a:latin typeface="Calibri"/>
                <a:ea typeface="+mn-ea"/>
                <a:cs typeface="+mn-cs"/>
              </a:rPr>
              <a:t> building</a:t>
            </a:r>
          </a:p>
          <a:p>
            <a:pPr marL="547688" marR="0" lvl="1" indent="-457200" algn="l" defTabSz="914400" rtl="0" eaLnBrk="0" fontAlgn="base" latinLnBrk="0" hangingPunct="0">
              <a:lnSpc>
                <a:spcPct val="100000"/>
              </a:lnSpc>
              <a:spcBef>
                <a:spcPts val="0"/>
              </a:spcBef>
              <a:spcAft>
                <a:spcPct val="0"/>
              </a:spcAft>
              <a:buClr>
                <a:srgbClr val="3891A7"/>
              </a:buClr>
              <a:buSzTx/>
              <a:buFont typeface="+mj-lt"/>
              <a:buAutoNum type="arabicPeriod" startAt="5"/>
              <a:tabLst/>
              <a:defRPr/>
            </a:pPr>
            <a:r>
              <a:rPr kumimoji="0" lang="en-US" sz="2800" b="0" i="0" u="sng" strike="noStrike" kern="1200" cap="none" spc="0" normalizeH="0" baseline="0" noProof="0" dirty="0">
                <a:ln>
                  <a:noFill/>
                </a:ln>
                <a:solidFill>
                  <a:sysClr val="windowText" lastClr="000000"/>
                </a:solidFill>
                <a:effectLst/>
                <a:uLnTx/>
                <a:uFillTx/>
                <a:latin typeface="Calibri"/>
                <a:ea typeface="+mn-ea"/>
                <a:cs typeface="+mn-cs"/>
              </a:rPr>
              <a:t>Participation</a:t>
            </a:r>
            <a:r>
              <a:rPr kumimoji="0" lang="en-US" sz="2800" b="0" i="0" u="none" strike="noStrike" kern="1200" cap="none" spc="0" normalizeH="0" baseline="0" noProof="0" dirty="0">
                <a:ln>
                  <a:noFill/>
                </a:ln>
                <a:solidFill>
                  <a:sysClr val="windowText" lastClr="000000"/>
                </a:solidFill>
                <a:effectLst/>
                <a:uLnTx/>
                <a:uFillTx/>
                <a:latin typeface="Calibri"/>
                <a:ea typeface="+mn-ea"/>
                <a:cs typeface="+mn-cs"/>
              </a:rPr>
              <a:t> of the concerned persons</a:t>
            </a:r>
          </a:p>
          <a:p>
            <a:pPr marL="547688" marR="0" lvl="1" indent="-457200" algn="l" defTabSz="914400" rtl="0" eaLnBrk="0" fontAlgn="base" latinLnBrk="0" hangingPunct="0">
              <a:lnSpc>
                <a:spcPct val="100000"/>
              </a:lnSpc>
              <a:spcBef>
                <a:spcPts val="0"/>
              </a:spcBef>
              <a:spcAft>
                <a:spcPct val="0"/>
              </a:spcAft>
              <a:buClr>
                <a:srgbClr val="3891A7"/>
              </a:buClr>
              <a:buSzTx/>
              <a:buFont typeface="+mj-lt"/>
              <a:buAutoNum type="arabicPeriod" startAt="5"/>
              <a:tabLst/>
              <a:defRPr/>
            </a:pPr>
            <a:r>
              <a:rPr kumimoji="0" lang="en-US" sz="2800" b="0" i="0" u="none" strike="noStrike" kern="1200" cap="none" spc="0" normalizeH="0" baseline="0" noProof="0" dirty="0">
                <a:ln>
                  <a:noFill/>
                </a:ln>
                <a:solidFill>
                  <a:sysClr val="windowText" lastClr="000000"/>
                </a:solidFill>
                <a:effectLst/>
                <a:uLnTx/>
                <a:uFillTx/>
                <a:latin typeface="Calibri"/>
                <a:ea typeface="+mn-ea"/>
                <a:cs typeface="+mn-cs"/>
              </a:rPr>
              <a:t>Sustainability, and reducing </a:t>
            </a:r>
            <a:r>
              <a:rPr kumimoji="0" lang="en-US" sz="2800" b="0" i="0" u="sng" strike="noStrike" kern="1200" cap="none" spc="0" normalizeH="0" baseline="0" noProof="0" dirty="0">
                <a:ln>
                  <a:noFill/>
                </a:ln>
                <a:solidFill>
                  <a:sysClr val="windowText" lastClr="000000"/>
                </a:solidFill>
                <a:effectLst/>
                <a:uLnTx/>
                <a:uFillTx/>
                <a:latin typeface="Calibri"/>
                <a:ea typeface="+mn-ea"/>
                <a:cs typeface="+mn-cs"/>
              </a:rPr>
              <a:t>vulnerabilities</a:t>
            </a:r>
            <a:endParaRPr kumimoji="0" lang="en-US" sz="2800" b="1" i="0" u="none" strike="noStrike" kern="1200" cap="none" spc="0" normalizeH="0" baseline="0" noProof="0" dirty="0">
              <a:ln>
                <a:noFill/>
              </a:ln>
              <a:solidFill>
                <a:sysClr val="windowText" lastClr="000000"/>
              </a:solidFill>
              <a:effectLst/>
              <a:uLnTx/>
              <a:uFillTx/>
              <a:latin typeface="Calibri"/>
              <a:ea typeface="+mn-ea"/>
              <a:cs typeface="+mn-cs"/>
            </a:endParaRPr>
          </a:p>
          <a:p>
            <a:pPr marL="547688" marR="0" lvl="1" indent="-457200" algn="l" defTabSz="914400" rtl="0" eaLnBrk="0" fontAlgn="base" latinLnBrk="0" hangingPunct="0">
              <a:lnSpc>
                <a:spcPct val="100000"/>
              </a:lnSpc>
              <a:spcBef>
                <a:spcPts val="0"/>
              </a:spcBef>
              <a:spcAft>
                <a:spcPct val="0"/>
              </a:spcAft>
              <a:buClr>
                <a:srgbClr val="3891A7"/>
              </a:buClr>
              <a:buSzTx/>
              <a:buFont typeface="+mj-lt"/>
              <a:buAutoNum type="arabicPeriod" startAt="5"/>
              <a:tabLst/>
              <a:defRPr/>
            </a:pPr>
            <a:r>
              <a:rPr kumimoji="0" lang="en-US" sz="2800" b="0" i="0" u="sng" strike="noStrike" kern="1200" cap="none" spc="0" normalizeH="0" baseline="0" noProof="0" dirty="0">
                <a:ln>
                  <a:noFill/>
                </a:ln>
                <a:solidFill>
                  <a:sysClr val="windowText" lastClr="000000"/>
                </a:solidFill>
                <a:effectLst/>
                <a:uLnTx/>
                <a:uFillTx/>
                <a:latin typeface="Calibri"/>
                <a:ea typeface="+mn-ea"/>
                <a:cs typeface="+mn-cs"/>
              </a:rPr>
              <a:t>Accountability</a:t>
            </a:r>
            <a:r>
              <a:rPr kumimoji="0" lang="en-US" sz="2800" b="0" i="0" u="none" strike="noStrike" kern="1200" cap="none" spc="0" normalizeH="0" baseline="0" noProof="0" dirty="0">
                <a:ln>
                  <a:noFill/>
                </a:ln>
                <a:solidFill>
                  <a:sysClr val="windowText" lastClr="000000"/>
                </a:solidFill>
                <a:effectLst/>
                <a:uLnTx/>
                <a:uFillTx/>
                <a:latin typeface="Calibri"/>
                <a:ea typeface="+mn-ea"/>
                <a:cs typeface="+mn-cs"/>
              </a:rPr>
              <a:t> towards the recipients and donors</a:t>
            </a:r>
          </a:p>
          <a:p>
            <a:pPr marL="547688" marR="0" lvl="1" indent="-457200" algn="l" defTabSz="914400" rtl="0" eaLnBrk="0" fontAlgn="base" latinLnBrk="0" hangingPunct="0">
              <a:lnSpc>
                <a:spcPct val="100000"/>
              </a:lnSpc>
              <a:spcBef>
                <a:spcPts val="0"/>
              </a:spcBef>
              <a:spcAft>
                <a:spcPct val="0"/>
              </a:spcAft>
              <a:buClr>
                <a:srgbClr val="3891A7"/>
              </a:buClr>
              <a:buSzTx/>
              <a:buFont typeface="+mj-lt"/>
              <a:buAutoNum type="arabicPeriod" startAt="5"/>
              <a:tabLst/>
              <a:defRPr/>
            </a:pPr>
            <a:r>
              <a:rPr kumimoji="0" lang="en-US" sz="2800" b="0" i="0" u="sng" strike="noStrike" kern="1200" cap="none" spc="0" normalizeH="0" baseline="0" noProof="0" dirty="0">
                <a:ln>
                  <a:noFill/>
                </a:ln>
                <a:solidFill>
                  <a:sysClr val="windowText" lastClr="000000"/>
                </a:solidFill>
                <a:effectLst/>
                <a:uLnTx/>
                <a:uFillTx/>
                <a:latin typeface="Calibri"/>
                <a:ea typeface="+mn-ea"/>
                <a:cs typeface="+mn-cs"/>
              </a:rPr>
              <a:t>Information</a:t>
            </a:r>
            <a:r>
              <a:rPr kumimoji="0" lang="en-US" sz="2800" b="0" i="0" u="none" strike="noStrike" kern="1200" cap="none" spc="0" normalizeH="0" baseline="0" noProof="0" dirty="0">
                <a:ln>
                  <a:noFill/>
                </a:ln>
                <a:solidFill>
                  <a:sysClr val="windowText" lastClr="000000"/>
                </a:solidFill>
                <a:effectLst/>
                <a:uLnTx/>
                <a:uFillTx/>
                <a:latin typeface="Calibri"/>
                <a:ea typeface="+mn-ea"/>
                <a:cs typeface="+mn-cs"/>
              </a:rPr>
              <a:t> respectful of the persons, their dignity and their </a:t>
            </a:r>
            <a:r>
              <a:rPr kumimoji="0" lang="en-US" sz="2800" b="0" i="0" u="sng" strike="noStrike" kern="1200" cap="none" spc="0" normalizeH="0" baseline="0" noProof="0" dirty="0">
                <a:ln>
                  <a:noFill/>
                </a:ln>
                <a:solidFill>
                  <a:sysClr val="windowText" lastClr="000000"/>
                </a:solidFill>
                <a:effectLst/>
                <a:uLnTx/>
                <a:uFillTx/>
                <a:latin typeface="Calibri"/>
                <a:ea typeface="+mn-ea"/>
                <a:cs typeface="+mn-cs"/>
              </a:rPr>
              <a:t>image</a:t>
            </a:r>
            <a:r>
              <a:rPr kumimoji="0" lang="en-US" sz="2800" b="0" i="0" u="none" strike="noStrike" kern="1200" cap="none" spc="0" normalizeH="0" baseline="0" noProof="0" dirty="0">
                <a:ln>
                  <a:noFill/>
                </a:ln>
                <a:solidFill>
                  <a:sysClr val="windowText" lastClr="000000"/>
                </a:solidFill>
                <a:effectLst/>
                <a:uLnTx/>
                <a:uFillTx/>
                <a:latin typeface="Calibri"/>
                <a:ea typeface="+mn-ea"/>
                <a:cs typeface="+mn-cs"/>
              </a:rPr>
              <a:t>.</a:t>
            </a:r>
          </a:p>
        </p:txBody>
      </p:sp>
    </p:spTree>
    <p:extLst>
      <p:ext uri="{BB962C8B-B14F-4D97-AF65-F5344CB8AC3E}">
        <p14:creationId xmlns="" xmlns:p14="http://schemas.microsoft.com/office/powerpoint/2010/main" val="2855390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0865948-8B76-4A50-B7DB-B45DBE1BD062}" type="slidenum">
              <a:rPr lang="fr-CH" smtClean="0"/>
              <a:pPr/>
              <a:t>2</a:t>
            </a:fld>
            <a:endParaRPr lang="fr-CH"/>
          </a:p>
        </p:txBody>
      </p:sp>
      <p:sp>
        <p:nvSpPr>
          <p:cNvPr id="6" name="Rectangle 5"/>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7" name="TextBox 6"/>
          <p:cNvSpPr txBox="1"/>
          <p:nvPr/>
        </p:nvSpPr>
        <p:spPr>
          <a:xfrm>
            <a:off x="84083" y="5281081"/>
            <a:ext cx="461665" cy="1440394"/>
          </a:xfrm>
          <a:prstGeom prst="rect">
            <a:avLst/>
          </a:prstGeom>
          <a:noFill/>
        </p:spPr>
        <p:txBody>
          <a:bodyPr vert="vert270" wrap="none" rtlCol="0">
            <a:spAutoFit/>
          </a:bodyPr>
          <a:lstStyle/>
          <a:p>
            <a:r>
              <a:rPr lang="en-US" dirty="0">
                <a:solidFill>
                  <a:schemeClr val="bg1"/>
                </a:solidFill>
              </a:rPr>
              <a:t>H.E.L.P. course</a:t>
            </a:r>
            <a:endParaRPr lang="en-GB" dirty="0"/>
          </a:p>
        </p:txBody>
      </p:sp>
      <p:sp>
        <p:nvSpPr>
          <p:cNvPr id="9" name="TextBox 7"/>
          <p:cNvSpPr txBox="1"/>
          <p:nvPr/>
        </p:nvSpPr>
        <p:spPr>
          <a:xfrm>
            <a:off x="708831" y="5969785"/>
            <a:ext cx="5549148" cy="400110"/>
          </a:xfrm>
          <a:prstGeom prst="rect">
            <a:avLst/>
          </a:prstGeom>
          <a:noFill/>
        </p:spPr>
        <p:txBody>
          <a:bodyPr wrap="none" rtlCol="0">
            <a:spAutoFit/>
          </a:bodyPr>
          <a:lstStyle/>
          <a:p>
            <a:r>
              <a:rPr lang="en-US" sz="2000" dirty="0" err="1" smtClean="0"/>
              <a:t>Prehospital</a:t>
            </a:r>
            <a:r>
              <a:rPr lang="en-US" sz="2000" dirty="0" smtClean="0"/>
              <a:t> </a:t>
            </a:r>
            <a:r>
              <a:rPr lang="en-US" sz="2000" dirty="0"/>
              <a:t>Emergency Care &amp; First Aid Coordinator</a:t>
            </a:r>
            <a:endParaRPr lang="en-GB" sz="2000" dirty="0"/>
          </a:p>
        </p:txBody>
      </p:sp>
      <p:pic>
        <p:nvPicPr>
          <p:cNvPr id="10" name="Content Placeholder 3">
            <a:extLst>
              <a:ext uri="{FF2B5EF4-FFF2-40B4-BE49-F238E27FC236}">
                <a16:creationId xmlns:a16="http://schemas.microsoft.com/office/drawing/2014/main" xmlns="" id="{BC9ADA18-059A-4840-A7BD-B078F4679A7E}"/>
              </a:ext>
            </a:extLst>
          </p:cNvPr>
          <p:cNvPicPr>
            <a:picLocks noChangeAspect="1"/>
          </p:cNvPicPr>
          <p:nvPr/>
        </p:nvPicPr>
        <p:blipFill>
          <a:blip r:embed="rId2"/>
          <a:stretch>
            <a:fillRect/>
          </a:stretch>
        </p:blipFill>
        <p:spPr>
          <a:xfrm>
            <a:off x="1827874" y="1548225"/>
            <a:ext cx="3249905" cy="4351338"/>
          </a:xfrm>
          <a:prstGeom prst="rect">
            <a:avLst/>
          </a:prstGeom>
        </p:spPr>
      </p:pic>
      <p:pic>
        <p:nvPicPr>
          <p:cNvPr id="11" name="Picture 6">
            <a:extLst>
              <a:ext uri="{FF2B5EF4-FFF2-40B4-BE49-F238E27FC236}">
                <a16:creationId xmlns:a16="http://schemas.microsoft.com/office/drawing/2014/main" xmlns="" id="{B7D58440-4BD6-4346-A52D-635450389C66}"/>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992254" y="1362440"/>
            <a:ext cx="3489158" cy="3489158"/>
          </a:xfrm>
          <a:prstGeom prst="rect">
            <a:avLst/>
          </a:prstGeom>
        </p:spPr>
      </p:pic>
      <p:sp>
        <p:nvSpPr>
          <p:cNvPr id="12" name="Title 1">
            <a:extLst>
              <a:ext uri="{FF2B5EF4-FFF2-40B4-BE49-F238E27FC236}">
                <a16:creationId xmlns:a16="http://schemas.microsoft.com/office/drawing/2014/main" xmlns="" id="{E5FD3284-6E8D-42C4-8D6A-D896B91F2AAB}"/>
              </a:ext>
            </a:extLst>
          </p:cNvPr>
          <p:cNvSpPr txBox="1">
            <a:spLocks/>
          </p:cNvSpPr>
          <p:nvPr/>
        </p:nvSpPr>
        <p:spPr>
          <a:xfrm>
            <a:off x="2307772" y="812081"/>
            <a:ext cx="3052011" cy="1325563"/>
          </a:xfrm>
          <a:prstGeom prst="rect">
            <a:avLst/>
          </a:prstGeom>
        </p:spPr>
        <p:txBody>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chemeClr val="tx1"/>
                </a:solidFill>
                <a:effectLst/>
                <a:uLnTx/>
                <a:uFillTx/>
                <a:latin typeface="+mj-lt"/>
                <a:ea typeface="+mj-ea"/>
                <a:cs typeface="+mj-cs"/>
              </a:rPr>
              <a:t>Thomas…</a:t>
            </a:r>
            <a:endParaRPr kumimoji="0" lang="fr-CH" sz="4400" b="1" i="0" u="none" strike="noStrike" kern="1200" cap="none" spc="0" normalizeH="0" baseline="0" noProof="0" dirty="0">
              <a:ln>
                <a:noFill/>
              </a:ln>
              <a:solidFill>
                <a:schemeClr val="tx1"/>
              </a:solidFill>
              <a:effectLst/>
              <a:uLnTx/>
              <a:uFillTx/>
              <a:latin typeface="+mj-lt"/>
              <a:ea typeface="+mj-ea"/>
              <a:cs typeface="+mj-cs"/>
            </a:endParaRPr>
          </a:p>
        </p:txBody>
      </p:sp>
      <p:sp>
        <p:nvSpPr>
          <p:cNvPr id="13" name="Rectangle 8">
            <a:extLst>
              <a:ext uri="{FF2B5EF4-FFF2-40B4-BE49-F238E27FC236}">
                <a16:creationId xmlns:a16="http://schemas.microsoft.com/office/drawing/2014/main" xmlns="" id="{EAD33B2A-90F0-42B6-9B2A-DF05EBBA250D}"/>
              </a:ext>
            </a:extLst>
          </p:cNvPr>
          <p:cNvSpPr/>
          <p:nvPr/>
        </p:nvSpPr>
        <p:spPr>
          <a:xfrm>
            <a:off x="7897979" y="635677"/>
            <a:ext cx="1909754" cy="769441"/>
          </a:xfrm>
          <a:prstGeom prst="rect">
            <a:avLst/>
          </a:prstGeom>
        </p:spPr>
        <p:txBody>
          <a:bodyPr wrap="none">
            <a:spAutoFit/>
          </a:bodyPr>
          <a:lstStyle/>
          <a:p>
            <a:r>
              <a:rPr lang="en-US" sz="4400" dirty="0"/>
              <a:t>Wilko…</a:t>
            </a:r>
          </a:p>
        </p:txBody>
      </p:sp>
      <p:sp>
        <p:nvSpPr>
          <p:cNvPr id="14" name="Rectangle 7">
            <a:extLst>
              <a:ext uri="{FF2B5EF4-FFF2-40B4-BE49-F238E27FC236}">
                <a16:creationId xmlns:a16="http://schemas.microsoft.com/office/drawing/2014/main" xmlns="" id="{3523E2D2-4294-47F8-AB7F-EC1335F313B7}"/>
              </a:ext>
            </a:extLst>
          </p:cNvPr>
          <p:cNvSpPr/>
          <p:nvPr/>
        </p:nvSpPr>
        <p:spPr>
          <a:xfrm>
            <a:off x="6608876" y="4935729"/>
            <a:ext cx="3745641" cy="369332"/>
          </a:xfrm>
          <a:prstGeom prst="rect">
            <a:avLst/>
          </a:prstGeom>
        </p:spPr>
        <p:txBody>
          <a:bodyPr wrap="none">
            <a:spAutoFit/>
          </a:bodyPr>
          <a:lstStyle/>
          <a:p>
            <a:r>
              <a:rPr lang="en-US" dirty="0" err="1" smtClean="0"/>
              <a:t>Prehospital</a:t>
            </a:r>
            <a:r>
              <a:rPr lang="en-US" dirty="0" smtClean="0"/>
              <a:t> </a:t>
            </a:r>
            <a:r>
              <a:rPr lang="en-US" dirty="0"/>
              <a:t>Emergency Care Associate</a:t>
            </a:r>
          </a:p>
        </p:txBody>
      </p:sp>
      <p:pic>
        <p:nvPicPr>
          <p:cNvPr id="15" name="Picture 11" descr="C:\DATA\HELP\GVA_HELP\ICRC_logo-white_transp400.jpg"/>
          <p:cNvPicPr>
            <a:picLocks noChangeAspect="1" noChangeArrowheads="1"/>
          </p:cNvPicPr>
          <p:nvPr/>
        </p:nvPicPr>
        <p:blipFill>
          <a:blip r:embed="rId4" cstate="print"/>
          <a:srcRect/>
          <a:stretch>
            <a:fillRect/>
          </a:stretch>
        </p:blipFill>
        <p:spPr bwMode="auto">
          <a:xfrm>
            <a:off x="5608592" y="2779088"/>
            <a:ext cx="876204" cy="996721"/>
          </a:xfrm>
          <a:prstGeom prst="rect">
            <a:avLst/>
          </a:prstGeom>
          <a:noFill/>
        </p:spPr>
      </p:pic>
    </p:spTree>
    <p:extLst>
      <p:ext uri="{BB962C8B-B14F-4D97-AF65-F5344CB8AC3E}">
        <p14:creationId xmlns="" xmlns:p14="http://schemas.microsoft.com/office/powerpoint/2010/main" val="1879144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1+#ppt_w/2"/>
                                          </p:val>
                                        </p:tav>
                                        <p:tav tm="100000">
                                          <p:val>
                                            <p:strVal val="#ppt_x"/>
                                          </p:val>
                                        </p:tav>
                                      </p:tavLst>
                                    </p:anim>
                                    <p:anim calcmode="lin" valueType="num">
                                      <p:cBhvr additive="base">
                                        <p:cTn id="14"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0865948-8B76-4A50-B7DB-B45DBE1BD062}" type="slidenum">
              <a:rPr lang="fr-CH" smtClean="0"/>
              <a:pPr/>
              <a:t>20</a:t>
            </a:fld>
            <a:endParaRPr lang="fr-CH"/>
          </a:p>
        </p:txBody>
      </p:sp>
      <p:sp>
        <p:nvSpPr>
          <p:cNvPr id="6" name="Rectangle 5"/>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7" name="TextBox 6"/>
          <p:cNvSpPr txBox="1"/>
          <p:nvPr/>
        </p:nvSpPr>
        <p:spPr>
          <a:xfrm>
            <a:off x="84083" y="5281081"/>
            <a:ext cx="461665" cy="1440394"/>
          </a:xfrm>
          <a:prstGeom prst="rect">
            <a:avLst/>
          </a:prstGeom>
          <a:noFill/>
        </p:spPr>
        <p:txBody>
          <a:bodyPr vert="vert270" wrap="none" rtlCol="0">
            <a:spAutoFit/>
          </a:bodyPr>
          <a:lstStyle/>
          <a:p>
            <a:r>
              <a:rPr lang="en-US" dirty="0">
                <a:solidFill>
                  <a:schemeClr val="bg1"/>
                </a:solidFill>
              </a:rPr>
              <a:t>H.E.L.P. course</a:t>
            </a:r>
            <a:endParaRPr lang="en-GB" dirty="0"/>
          </a:p>
        </p:txBody>
      </p:sp>
      <p:sp>
        <p:nvSpPr>
          <p:cNvPr id="3" name="TextBox 2"/>
          <p:cNvSpPr txBox="1"/>
          <p:nvPr/>
        </p:nvSpPr>
        <p:spPr>
          <a:xfrm>
            <a:off x="977462" y="294290"/>
            <a:ext cx="10825655" cy="5940088"/>
          </a:xfrm>
          <a:prstGeom prst="rect">
            <a:avLst/>
          </a:prstGeom>
          <a:noFill/>
        </p:spPr>
        <p:txBody>
          <a:bodyPr wrap="square" rtlCol="0">
            <a:spAutoFit/>
          </a:bodyPr>
          <a:lstStyle/>
          <a:p>
            <a:pPr algn="ctr"/>
            <a:r>
              <a:rPr lang="en-GB" sz="4400" b="1" dirty="0"/>
              <a:t>Biomedical Ethics Principles</a:t>
            </a:r>
          </a:p>
          <a:p>
            <a:endParaRPr lang="en-US" sz="2800" b="1" dirty="0"/>
          </a:p>
          <a:p>
            <a:r>
              <a:rPr lang="en-US" sz="2800" b="1" dirty="0"/>
              <a:t>Autonomy</a:t>
            </a:r>
            <a:r>
              <a:rPr lang="en-US" sz="2800" dirty="0"/>
              <a:t> </a:t>
            </a:r>
          </a:p>
          <a:p>
            <a:r>
              <a:rPr lang="en-US" sz="2800" dirty="0"/>
              <a:t>The right of an individual to make his or her free and informed choice.</a:t>
            </a:r>
          </a:p>
          <a:p>
            <a:endParaRPr lang="en-US" sz="2800" dirty="0"/>
          </a:p>
          <a:p>
            <a:r>
              <a:rPr lang="en-US" sz="2800" b="1" dirty="0"/>
              <a:t>Beneficence</a:t>
            </a:r>
            <a:r>
              <a:rPr lang="en-US" sz="2800" dirty="0"/>
              <a:t> </a:t>
            </a:r>
          </a:p>
          <a:p>
            <a:r>
              <a:rPr lang="en-US" sz="2800" dirty="0"/>
              <a:t>The duty to act in the best interest of others.</a:t>
            </a:r>
          </a:p>
          <a:p>
            <a:endParaRPr lang="en-US" sz="2800" dirty="0"/>
          </a:p>
          <a:p>
            <a:r>
              <a:rPr lang="en-US" sz="2800" b="1" dirty="0"/>
              <a:t>Non-maleficence </a:t>
            </a:r>
          </a:p>
          <a:p>
            <a:r>
              <a:rPr lang="en-US" sz="2800" dirty="0"/>
              <a:t>“at least, do no harm”</a:t>
            </a:r>
          </a:p>
          <a:p>
            <a:endParaRPr lang="en-US" sz="2800" dirty="0"/>
          </a:p>
          <a:p>
            <a:r>
              <a:rPr lang="en-US" sz="2800" b="1" dirty="0"/>
              <a:t>Justice</a:t>
            </a:r>
            <a:r>
              <a:rPr lang="en-US" sz="2800" dirty="0"/>
              <a:t> </a:t>
            </a:r>
          </a:p>
          <a:p>
            <a:r>
              <a:rPr lang="en-US" sz="2800" dirty="0"/>
              <a:t>Fair and just distribution of resources</a:t>
            </a:r>
          </a:p>
        </p:txBody>
      </p:sp>
    </p:spTree>
    <p:extLst>
      <p:ext uri="{BB962C8B-B14F-4D97-AF65-F5344CB8AC3E}">
        <p14:creationId xmlns="" xmlns:p14="http://schemas.microsoft.com/office/powerpoint/2010/main" val="234660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0865948-8B76-4A50-B7DB-B45DBE1BD062}" type="slidenum">
              <a:rPr lang="fr-CH" smtClean="0"/>
              <a:pPr/>
              <a:t>21</a:t>
            </a:fld>
            <a:endParaRPr lang="fr-CH"/>
          </a:p>
        </p:txBody>
      </p:sp>
      <p:sp>
        <p:nvSpPr>
          <p:cNvPr id="6" name="Rectangle 5"/>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7" name="TextBox 6"/>
          <p:cNvSpPr txBox="1"/>
          <p:nvPr/>
        </p:nvSpPr>
        <p:spPr>
          <a:xfrm>
            <a:off x="84083" y="5281081"/>
            <a:ext cx="461665" cy="1440394"/>
          </a:xfrm>
          <a:prstGeom prst="rect">
            <a:avLst/>
          </a:prstGeom>
          <a:noFill/>
        </p:spPr>
        <p:txBody>
          <a:bodyPr vert="vert270" wrap="none" rtlCol="0">
            <a:spAutoFit/>
          </a:bodyPr>
          <a:lstStyle/>
          <a:p>
            <a:r>
              <a:rPr lang="en-US" dirty="0">
                <a:solidFill>
                  <a:schemeClr val="bg1"/>
                </a:solidFill>
              </a:rPr>
              <a:t>H.E.L.P. course</a:t>
            </a:r>
            <a:endParaRPr lang="en-GB" dirty="0"/>
          </a:p>
        </p:txBody>
      </p:sp>
      <p:sp>
        <p:nvSpPr>
          <p:cNvPr id="3" name="TextBox 2"/>
          <p:cNvSpPr txBox="1"/>
          <p:nvPr/>
        </p:nvSpPr>
        <p:spPr>
          <a:xfrm>
            <a:off x="977462" y="294290"/>
            <a:ext cx="10825655" cy="5324535"/>
          </a:xfrm>
          <a:prstGeom prst="rect">
            <a:avLst/>
          </a:prstGeom>
          <a:noFill/>
        </p:spPr>
        <p:txBody>
          <a:bodyPr wrap="square" rtlCol="0">
            <a:spAutoFit/>
          </a:bodyPr>
          <a:lstStyle/>
          <a:p>
            <a:pPr algn="ctr"/>
            <a:r>
              <a:rPr lang="en-US" sz="4400" b="1" dirty="0"/>
              <a:t>Public Health Ethics </a:t>
            </a:r>
          </a:p>
          <a:p>
            <a:pPr algn="ctr"/>
            <a:endParaRPr lang="en-US" sz="4400" b="1" dirty="0"/>
          </a:p>
          <a:p>
            <a:r>
              <a:rPr lang="en-US" sz="2800" b="1" dirty="0"/>
              <a:t>Sustainability</a:t>
            </a:r>
          </a:p>
          <a:p>
            <a:pPr marL="457200" indent="-457200">
              <a:buFont typeface="Arial" panose="020B0604020202020204" pitchFamily="34" charset="0"/>
              <a:buChar char="•"/>
            </a:pPr>
            <a:r>
              <a:rPr lang="en-US" sz="2800" dirty="0"/>
              <a:t>The response should meet the needs of the present without compromising the ability of future generations to meet their own needs.</a:t>
            </a:r>
          </a:p>
          <a:p>
            <a:pPr marL="457200" indent="-457200">
              <a:buFont typeface="Arial" panose="020B0604020202020204" pitchFamily="34" charset="0"/>
              <a:buChar char="•"/>
            </a:pPr>
            <a:endParaRPr lang="en-US" sz="2800" dirty="0"/>
          </a:p>
          <a:p>
            <a:r>
              <a:rPr lang="en-US" sz="2800" b="1" dirty="0"/>
              <a:t>Precaution</a:t>
            </a:r>
          </a:p>
          <a:p>
            <a:pPr marL="457200" indent="-457200">
              <a:buFont typeface="Arial" panose="020B0604020202020204" pitchFamily="34" charset="0"/>
              <a:buChar char="•"/>
            </a:pPr>
            <a:r>
              <a:rPr lang="en-US" sz="2800" dirty="0"/>
              <a:t>When an activity raises threats of harm to human health or the environment, precautionary measures should be taken even if some cause and effect relationships are not fully established scientifically.</a:t>
            </a:r>
          </a:p>
        </p:txBody>
      </p:sp>
    </p:spTree>
    <p:extLst>
      <p:ext uri="{BB962C8B-B14F-4D97-AF65-F5344CB8AC3E}">
        <p14:creationId xmlns="" xmlns:p14="http://schemas.microsoft.com/office/powerpoint/2010/main" val="1746911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0865948-8B76-4A50-B7DB-B45DBE1BD062}" type="slidenum">
              <a:rPr lang="fr-CH" smtClean="0"/>
              <a:pPr/>
              <a:t>22</a:t>
            </a:fld>
            <a:endParaRPr lang="fr-CH"/>
          </a:p>
        </p:txBody>
      </p:sp>
      <p:sp>
        <p:nvSpPr>
          <p:cNvPr id="6" name="Rectangle 5"/>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7" name="TextBox 6"/>
          <p:cNvSpPr txBox="1"/>
          <p:nvPr/>
        </p:nvSpPr>
        <p:spPr>
          <a:xfrm>
            <a:off x="84083" y="5281081"/>
            <a:ext cx="461665" cy="1440394"/>
          </a:xfrm>
          <a:prstGeom prst="rect">
            <a:avLst/>
          </a:prstGeom>
          <a:noFill/>
        </p:spPr>
        <p:txBody>
          <a:bodyPr vert="vert270" wrap="none" rtlCol="0">
            <a:spAutoFit/>
          </a:bodyPr>
          <a:lstStyle/>
          <a:p>
            <a:r>
              <a:rPr lang="en-US" dirty="0">
                <a:solidFill>
                  <a:schemeClr val="bg1"/>
                </a:solidFill>
              </a:rPr>
              <a:t>H.E.L.P. course</a:t>
            </a:r>
            <a:endParaRPr lang="en-GB" dirty="0"/>
          </a:p>
        </p:txBody>
      </p:sp>
      <p:sp>
        <p:nvSpPr>
          <p:cNvPr id="3" name="TextBox 2"/>
          <p:cNvSpPr txBox="1"/>
          <p:nvPr/>
        </p:nvSpPr>
        <p:spPr>
          <a:xfrm>
            <a:off x="977462" y="294290"/>
            <a:ext cx="10825655" cy="6370975"/>
          </a:xfrm>
          <a:prstGeom prst="rect">
            <a:avLst/>
          </a:prstGeom>
          <a:noFill/>
        </p:spPr>
        <p:txBody>
          <a:bodyPr wrap="square" rtlCol="0">
            <a:spAutoFit/>
          </a:bodyPr>
          <a:lstStyle/>
          <a:p>
            <a:pPr algn="ctr"/>
            <a:r>
              <a:rPr lang="en-US" sz="4400" b="1" dirty="0"/>
              <a:t>Public Health Ethics</a:t>
            </a:r>
          </a:p>
          <a:p>
            <a:r>
              <a:rPr lang="en-US" sz="2800" b="1" dirty="0"/>
              <a:t>Solidarity</a:t>
            </a:r>
          </a:p>
          <a:p>
            <a:pPr marL="457200" indent="-457200">
              <a:buFont typeface="Arial" panose="020B0604020202020204" pitchFamily="34" charset="0"/>
              <a:buChar char="•"/>
            </a:pPr>
            <a:r>
              <a:rPr lang="en-US" sz="2800" dirty="0"/>
              <a:t>A social relation in which a group, community, nation or, potentially, global community stands together. It justifies collective action in the face of common threats. It also supports efforts to overcome inequalities that undermine the welfare of minorities and groups that suffer from discrimination.</a:t>
            </a:r>
          </a:p>
          <a:p>
            <a:r>
              <a:rPr lang="en-US" sz="2800" b="1" dirty="0"/>
              <a:t>Vulnerability</a:t>
            </a:r>
          </a:p>
          <a:p>
            <a:pPr marL="457200" indent="-457200">
              <a:buFont typeface="Arial" panose="020B0604020202020204" pitchFamily="34" charset="0"/>
              <a:buChar char="•"/>
            </a:pPr>
            <a:r>
              <a:rPr lang="en-US" sz="2800" dirty="0"/>
              <a:t>Some individuals and groups face heightened susceptibility to harm or injustice during a crisis. Responders should develop plans to address their needs in advance of a crisis and, if a crisis occurs, make reasonable efforts to ensure that these needs are actually met, and should ensure that they are able to contribute to decisions about planning and response.</a:t>
            </a:r>
          </a:p>
        </p:txBody>
      </p:sp>
    </p:spTree>
    <p:extLst>
      <p:ext uri="{BB962C8B-B14F-4D97-AF65-F5344CB8AC3E}">
        <p14:creationId xmlns="" xmlns:p14="http://schemas.microsoft.com/office/powerpoint/2010/main" val="681363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0865948-8B76-4A50-B7DB-B45DBE1BD062}" type="slidenum">
              <a:rPr lang="fr-CH" smtClean="0"/>
              <a:pPr/>
              <a:t>23</a:t>
            </a:fld>
            <a:endParaRPr lang="fr-CH"/>
          </a:p>
        </p:txBody>
      </p:sp>
      <p:sp>
        <p:nvSpPr>
          <p:cNvPr id="6" name="Rectangle 5"/>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7" name="TextBox 6"/>
          <p:cNvSpPr txBox="1"/>
          <p:nvPr/>
        </p:nvSpPr>
        <p:spPr>
          <a:xfrm>
            <a:off x="84083" y="5281081"/>
            <a:ext cx="461665" cy="1440394"/>
          </a:xfrm>
          <a:prstGeom prst="rect">
            <a:avLst/>
          </a:prstGeom>
          <a:noFill/>
        </p:spPr>
        <p:txBody>
          <a:bodyPr vert="vert270" wrap="none" rtlCol="0">
            <a:spAutoFit/>
          </a:bodyPr>
          <a:lstStyle/>
          <a:p>
            <a:r>
              <a:rPr lang="en-US" dirty="0">
                <a:solidFill>
                  <a:schemeClr val="bg1"/>
                </a:solidFill>
              </a:rPr>
              <a:t>H.E.L.P. course</a:t>
            </a:r>
            <a:endParaRPr lang="en-GB" dirty="0"/>
          </a:p>
        </p:txBody>
      </p:sp>
      <p:sp>
        <p:nvSpPr>
          <p:cNvPr id="3" name="TextBox 2"/>
          <p:cNvSpPr txBox="1"/>
          <p:nvPr/>
        </p:nvSpPr>
        <p:spPr>
          <a:xfrm>
            <a:off x="977462" y="294290"/>
            <a:ext cx="10825655" cy="6617196"/>
          </a:xfrm>
          <a:prstGeom prst="rect">
            <a:avLst/>
          </a:prstGeom>
          <a:noFill/>
        </p:spPr>
        <p:txBody>
          <a:bodyPr wrap="square" rtlCol="0">
            <a:spAutoFit/>
          </a:bodyPr>
          <a:lstStyle/>
          <a:p>
            <a:pPr algn="ctr"/>
            <a:r>
              <a:rPr lang="en-US" sz="4400" b="1" dirty="0"/>
              <a:t>Ethical principles of health care in times of armed conflict and other emergencies (1)</a:t>
            </a:r>
          </a:p>
          <a:p>
            <a:pPr algn="ctr"/>
            <a:endParaRPr lang="en-US" sz="1200" b="1" dirty="0"/>
          </a:p>
          <a:p>
            <a:r>
              <a:rPr lang="en-US" sz="2800" dirty="0"/>
              <a:t>“Civilian and military health-care organizations share the common goal of improving the </a:t>
            </a:r>
            <a:r>
              <a:rPr lang="en-US" sz="2800" b="1" dirty="0"/>
              <a:t>safety </a:t>
            </a:r>
            <a:r>
              <a:rPr lang="en-US" sz="2800" dirty="0"/>
              <a:t>of their personnel and other health assets and the delivery of </a:t>
            </a:r>
            <a:r>
              <a:rPr lang="en-US" sz="2800" b="1" dirty="0"/>
              <a:t>impartial </a:t>
            </a:r>
            <a:r>
              <a:rPr lang="en-US" sz="2800" dirty="0"/>
              <a:t>and </a:t>
            </a:r>
            <a:r>
              <a:rPr lang="en-US" sz="2800" b="1" dirty="0"/>
              <a:t>efficient</a:t>
            </a:r>
            <a:r>
              <a:rPr lang="en-US" sz="2800" dirty="0"/>
              <a:t> health care in armed conﬂicts and other emergencies.</a:t>
            </a:r>
            <a:br>
              <a:rPr lang="en-US" sz="2800" dirty="0"/>
            </a:br>
            <a:endParaRPr lang="en-US" sz="2800" dirty="0"/>
          </a:p>
          <a:p>
            <a:r>
              <a:rPr lang="en-US" sz="2800" dirty="0"/>
              <a:t>Referring to the principles of </a:t>
            </a:r>
            <a:r>
              <a:rPr lang="en-US" sz="2800" b="1" dirty="0"/>
              <a:t>humanity</a:t>
            </a:r>
            <a:r>
              <a:rPr lang="en-US" sz="2800" dirty="0"/>
              <a:t>, whereby human suﬀering shall be prevented and alleviated wherever it may be found and </a:t>
            </a:r>
            <a:r>
              <a:rPr lang="en-US" sz="2800" b="1" dirty="0"/>
              <a:t>impartiality</a:t>
            </a:r>
            <a:r>
              <a:rPr lang="en-US" sz="2800" dirty="0"/>
              <a:t>, whereby health care shall be provided with no discrimination” (…)</a:t>
            </a:r>
            <a:br>
              <a:rPr lang="en-US" sz="2800" dirty="0"/>
            </a:br>
            <a:r>
              <a:rPr lang="en-US" sz="2800" dirty="0"/>
              <a:t/>
            </a:r>
            <a:br>
              <a:rPr lang="en-US" sz="2800" dirty="0"/>
            </a:br>
            <a:r>
              <a:rPr lang="en-US" sz="2800" dirty="0"/>
              <a:t>“Endorse the following ethical principles of health care”</a:t>
            </a:r>
          </a:p>
          <a:p>
            <a:pPr algn="ctr"/>
            <a:endParaRPr lang="en-US" sz="4400" b="1" dirty="0"/>
          </a:p>
        </p:txBody>
      </p:sp>
      <p:sp>
        <p:nvSpPr>
          <p:cNvPr id="8" name="Rectangle 7">
            <a:extLst>
              <a:ext uri="{FF2B5EF4-FFF2-40B4-BE49-F238E27FC236}">
                <a16:creationId xmlns="" xmlns:a16="http://schemas.microsoft.com/office/drawing/2014/main" id="{ED204614-232E-4A2D-BE78-DAEC587BAE16}"/>
              </a:ext>
            </a:extLst>
          </p:cNvPr>
          <p:cNvSpPr/>
          <p:nvPr/>
        </p:nvSpPr>
        <p:spPr>
          <a:xfrm>
            <a:off x="4247456" y="6563710"/>
            <a:ext cx="7944544" cy="276999"/>
          </a:xfrm>
          <a:prstGeom prst="rect">
            <a:avLst/>
          </a:prstGeom>
        </p:spPr>
        <p:txBody>
          <a:bodyPr wrap="square">
            <a:spAutoFit/>
          </a:bodyPr>
          <a:lstStyle/>
          <a:p>
            <a:pPr algn="r" fontAlgn="base">
              <a:spcBef>
                <a:spcPct val="0"/>
              </a:spcBef>
              <a:spcAft>
                <a:spcPct val="0"/>
              </a:spcAft>
            </a:pPr>
            <a:r>
              <a:rPr lang="en-US" sz="1200" dirty="0">
                <a:solidFill>
                  <a:prstClr val="black"/>
                </a:solidFill>
                <a:latin typeface="Tahoma" pitchFamily="34" charset="0"/>
                <a:cs typeface="Arial" charset="0"/>
              </a:rPr>
              <a:t>HCID 2015. Ethical principles of health care in times of armed conflict and other emergencies.</a:t>
            </a:r>
            <a:endParaRPr lang="en-US" sz="1200" b="1" dirty="0">
              <a:solidFill>
                <a:prstClr val="black"/>
              </a:solidFill>
              <a:latin typeface="Tahoma" pitchFamily="34" charset="0"/>
              <a:cs typeface="Arial" charset="0"/>
            </a:endParaRPr>
          </a:p>
        </p:txBody>
      </p:sp>
    </p:spTree>
    <p:extLst>
      <p:ext uri="{BB962C8B-B14F-4D97-AF65-F5344CB8AC3E}">
        <p14:creationId xmlns="" xmlns:p14="http://schemas.microsoft.com/office/powerpoint/2010/main" val="28808928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0865948-8B76-4A50-B7DB-B45DBE1BD062}" type="slidenum">
              <a:rPr lang="fr-CH" smtClean="0"/>
              <a:pPr/>
              <a:t>24</a:t>
            </a:fld>
            <a:endParaRPr lang="fr-CH"/>
          </a:p>
        </p:txBody>
      </p:sp>
      <p:sp>
        <p:nvSpPr>
          <p:cNvPr id="6" name="Rectangle 5"/>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7" name="TextBox 6"/>
          <p:cNvSpPr txBox="1"/>
          <p:nvPr/>
        </p:nvSpPr>
        <p:spPr>
          <a:xfrm>
            <a:off x="84083" y="5281081"/>
            <a:ext cx="461665" cy="1440394"/>
          </a:xfrm>
          <a:prstGeom prst="rect">
            <a:avLst/>
          </a:prstGeom>
          <a:noFill/>
        </p:spPr>
        <p:txBody>
          <a:bodyPr vert="vert270" wrap="none" rtlCol="0">
            <a:spAutoFit/>
          </a:bodyPr>
          <a:lstStyle/>
          <a:p>
            <a:r>
              <a:rPr lang="en-US" dirty="0">
                <a:solidFill>
                  <a:schemeClr val="bg1"/>
                </a:solidFill>
              </a:rPr>
              <a:t>H.E.L.P. course</a:t>
            </a:r>
            <a:endParaRPr lang="en-GB" dirty="0"/>
          </a:p>
        </p:txBody>
      </p:sp>
      <p:sp>
        <p:nvSpPr>
          <p:cNvPr id="3" name="TextBox 2"/>
          <p:cNvSpPr txBox="1"/>
          <p:nvPr/>
        </p:nvSpPr>
        <p:spPr>
          <a:xfrm>
            <a:off x="977462" y="294290"/>
            <a:ext cx="10825655" cy="6678751"/>
          </a:xfrm>
          <a:prstGeom prst="rect">
            <a:avLst/>
          </a:prstGeom>
          <a:noFill/>
        </p:spPr>
        <p:txBody>
          <a:bodyPr wrap="square" rtlCol="0">
            <a:spAutoFit/>
          </a:bodyPr>
          <a:lstStyle/>
          <a:p>
            <a:pPr algn="ctr"/>
            <a:r>
              <a:rPr lang="en-US" sz="4400" b="1" dirty="0"/>
              <a:t>Ethical principles of health care in times of armed conflict and other emergencies (2)</a:t>
            </a:r>
          </a:p>
          <a:p>
            <a:r>
              <a:rPr lang="en-US" sz="2800" b="1" dirty="0"/>
              <a:t>General principles </a:t>
            </a:r>
            <a:r>
              <a:rPr lang="en-US" sz="2800" dirty="0"/>
              <a:t>(summary)</a:t>
            </a:r>
          </a:p>
          <a:p>
            <a:pPr marL="457200" indent="-457200">
              <a:buFont typeface="Arial" panose="020B0604020202020204" pitchFamily="34" charset="0"/>
              <a:buChar char="•"/>
            </a:pPr>
            <a:r>
              <a:rPr lang="en-US" sz="2400" dirty="0"/>
              <a:t>Ethical principles of health care are </a:t>
            </a:r>
            <a:r>
              <a:rPr lang="en-US" sz="2400" u="sng" dirty="0"/>
              <a:t>the same </a:t>
            </a:r>
            <a:r>
              <a:rPr lang="en-US" sz="2400" dirty="0"/>
              <a:t>as in times of peace.</a:t>
            </a:r>
          </a:p>
          <a:p>
            <a:pPr marL="457200" indent="-457200">
              <a:buFont typeface="Arial" panose="020B0604020202020204" pitchFamily="34" charset="0"/>
              <a:buChar char="•"/>
            </a:pPr>
            <a:r>
              <a:rPr lang="en-US" sz="2400" dirty="0"/>
              <a:t>Health-care personnel shall at all times act in accordance with relevant international and national law, ethical principles of care and their conscience.</a:t>
            </a:r>
          </a:p>
          <a:p>
            <a:pPr marL="457200" indent="-457200">
              <a:buFont typeface="Arial" panose="020B0604020202020204" pitchFamily="34" charset="0"/>
              <a:buChar char="•"/>
            </a:pPr>
            <a:r>
              <a:rPr lang="en-US" sz="2400" dirty="0"/>
              <a:t>Their primary task is to </a:t>
            </a:r>
            <a:r>
              <a:rPr lang="en-US" sz="2400" u="sng" dirty="0"/>
              <a:t>preserve human physical and mental health </a:t>
            </a:r>
            <a:r>
              <a:rPr lang="en-US" sz="2400" dirty="0"/>
              <a:t>and to </a:t>
            </a:r>
            <a:r>
              <a:rPr lang="en-US" sz="2400" u="sng" dirty="0"/>
              <a:t>alleviate suffering</a:t>
            </a:r>
            <a:r>
              <a:rPr lang="en-US" sz="2400" dirty="0"/>
              <a:t>. </a:t>
            </a:r>
          </a:p>
          <a:p>
            <a:pPr marL="457200" indent="-457200">
              <a:buFont typeface="Arial" panose="020B0604020202020204" pitchFamily="34" charset="0"/>
              <a:buChar char="•"/>
            </a:pPr>
            <a:r>
              <a:rPr lang="en-US" sz="2400" dirty="0"/>
              <a:t>They shall provide the necessary </a:t>
            </a:r>
            <a:r>
              <a:rPr lang="en-US" sz="2400" u="sng" dirty="0"/>
              <a:t>care with humanity, respecting the dignity </a:t>
            </a:r>
            <a:r>
              <a:rPr lang="en-US" sz="2400" dirty="0"/>
              <a:t>of the person, with no discrimination of any kind, whether in times of peace or of armed conflict or other emergencies.</a:t>
            </a:r>
          </a:p>
          <a:p>
            <a:pPr marL="457200" indent="-457200">
              <a:buFont typeface="Arial" panose="020B0604020202020204" pitchFamily="34" charset="0"/>
              <a:buChar char="•"/>
            </a:pPr>
            <a:r>
              <a:rPr lang="en-US" sz="2400" dirty="0"/>
              <a:t>Privileges and facilities afforded to health-care personnel … are never to be used for purposes other than for health-care needs. </a:t>
            </a:r>
          </a:p>
          <a:p>
            <a:pPr marL="457200" indent="-457200">
              <a:buFont typeface="Arial" panose="020B0604020202020204" pitchFamily="34" charset="0"/>
              <a:buChar char="•"/>
            </a:pPr>
            <a:r>
              <a:rPr lang="en-US" sz="2400" dirty="0"/>
              <a:t>Health-care personnel </a:t>
            </a:r>
            <a:r>
              <a:rPr lang="en-US" sz="2400" u="sng" dirty="0"/>
              <a:t>never accept acts of torture or any other form of cruel, inhuman or degrading treatment</a:t>
            </a:r>
            <a:r>
              <a:rPr lang="en-US" sz="2400" dirty="0"/>
              <a:t> under any circumstances, including armed conflict or other emergencies. </a:t>
            </a:r>
          </a:p>
        </p:txBody>
      </p:sp>
      <p:sp>
        <p:nvSpPr>
          <p:cNvPr id="8" name="Rectangle 7">
            <a:extLst>
              <a:ext uri="{FF2B5EF4-FFF2-40B4-BE49-F238E27FC236}">
                <a16:creationId xmlns="" xmlns:a16="http://schemas.microsoft.com/office/drawing/2014/main" id="{ED204614-232E-4A2D-BE78-DAEC587BAE16}"/>
              </a:ext>
            </a:extLst>
          </p:cNvPr>
          <p:cNvSpPr/>
          <p:nvPr/>
        </p:nvSpPr>
        <p:spPr>
          <a:xfrm>
            <a:off x="4247456" y="6582975"/>
            <a:ext cx="7944544" cy="276999"/>
          </a:xfrm>
          <a:prstGeom prst="rect">
            <a:avLst/>
          </a:prstGeom>
        </p:spPr>
        <p:txBody>
          <a:bodyPr wrap="square">
            <a:spAutoFit/>
          </a:bodyPr>
          <a:lstStyle/>
          <a:p>
            <a:pPr algn="r" fontAlgn="base">
              <a:spcBef>
                <a:spcPct val="0"/>
              </a:spcBef>
              <a:spcAft>
                <a:spcPct val="0"/>
              </a:spcAft>
            </a:pPr>
            <a:r>
              <a:rPr lang="en-US" sz="1200" dirty="0">
                <a:solidFill>
                  <a:prstClr val="black"/>
                </a:solidFill>
                <a:latin typeface="Tahoma" pitchFamily="34" charset="0"/>
                <a:cs typeface="Arial" charset="0"/>
              </a:rPr>
              <a:t>HCID 2015. Ethical principles of health care in times of armed conflict and other emergencies.</a:t>
            </a:r>
            <a:endParaRPr lang="en-US" sz="1200" b="1" dirty="0">
              <a:solidFill>
                <a:prstClr val="black"/>
              </a:solidFill>
              <a:latin typeface="Tahoma" pitchFamily="34" charset="0"/>
              <a:cs typeface="Arial" charset="0"/>
            </a:endParaRPr>
          </a:p>
        </p:txBody>
      </p:sp>
    </p:spTree>
    <p:extLst>
      <p:ext uri="{BB962C8B-B14F-4D97-AF65-F5344CB8AC3E}">
        <p14:creationId xmlns="" xmlns:p14="http://schemas.microsoft.com/office/powerpoint/2010/main" val="3072057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0865948-8B76-4A50-B7DB-B45DBE1BD062}" type="slidenum">
              <a:rPr lang="fr-CH" smtClean="0"/>
              <a:pPr/>
              <a:t>25</a:t>
            </a:fld>
            <a:endParaRPr lang="fr-CH"/>
          </a:p>
        </p:txBody>
      </p:sp>
      <p:sp>
        <p:nvSpPr>
          <p:cNvPr id="6" name="Rectangle 5"/>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7" name="TextBox 6"/>
          <p:cNvSpPr txBox="1"/>
          <p:nvPr/>
        </p:nvSpPr>
        <p:spPr>
          <a:xfrm>
            <a:off x="84083" y="5281081"/>
            <a:ext cx="461665" cy="1440394"/>
          </a:xfrm>
          <a:prstGeom prst="rect">
            <a:avLst/>
          </a:prstGeom>
          <a:noFill/>
        </p:spPr>
        <p:txBody>
          <a:bodyPr vert="vert270" wrap="none" rtlCol="0">
            <a:spAutoFit/>
          </a:bodyPr>
          <a:lstStyle/>
          <a:p>
            <a:r>
              <a:rPr lang="en-US" dirty="0">
                <a:solidFill>
                  <a:schemeClr val="bg1"/>
                </a:solidFill>
              </a:rPr>
              <a:t>H.E.L.P. course</a:t>
            </a:r>
            <a:endParaRPr lang="en-GB" dirty="0"/>
          </a:p>
        </p:txBody>
      </p:sp>
      <p:sp>
        <p:nvSpPr>
          <p:cNvPr id="3" name="TextBox 2"/>
          <p:cNvSpPr txBox="1"/>
          <p:nvPr/>
        </p:nvSpPr>
        <p:spPr>
          <a:xfrm>
            <a:off x="977462" y="294290"/>
            <a:ext cx="10825655" cy="1446550"/>
          </a:xfrm>
          <a:prstGeom prst="rect">
            <a:avLst/>
          </a:prstGeom>
          <a:noFill/>
        </p:spPr>
        <p:txBody>
          <a:bodyPr wrap="square" rtlCol="0">
            <a:spAutoFit/>
          </a:bodyPr>
          <a:lstStyle/>
          <a:p>
            <a:pPr algn="ctr"/>
            <a:r>
              <a:rPr lang="en-US" sz="4400" b="1" dirty="0"/>
              <a:t>Other Ethical Principles …</a:t>
            </a:r>
          </a:p>
          <a:p>
            <a:pPr algn="ctr"/>
            <a:endParaRPr lang="en-US" sz="4400" b="1" dirty="0"/>
          </a:p>
        </p:txBody>
      </p:sp>
      <p:pic>
        <p:nvPicPr>
          <p:cNvPr id="5" name="Picture 4">
            <a:extLst>
              <a:ext uri="{FF2B5EF4-FFF2-40B4-BE49-F238E27FC236}">
                <a16:creationId xmlns="" xmlns:a16="http://schemas.microsoft.com/office/drawing/2014/main" id="{4895FB0B-9DA8-4659-90AC-9DD1B9950303}"/>
              </a:ext>
            </a:extLst>
          </p:cNvPr>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2060512" y="1017565"/>
            <a:ext cx="8218120" cy="5419814"/>
          </a:xfrm>
          <a:prstGeom prst="rect">
            <a:avLst/>
          </a:prstGeom>
        </p:spPr>
      </p:pic>
    </p:spTree>
    <p:extLst>
      <p:ext uri="{BB962C8B-B14F-4D97-AF65-F5344CB8AC3E}">
        <p14:creationId xmlns="" xmlns:p14="http://schemas.microsoft.com/office/powerpoint/2010/main" val="20789138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0865948-8B76-4A50-B7DB-B45DBE1BD062}" type="slidenum">
              <a:rPr lang="fr-CH" smtClean="0"/>
              <a:pPr/>
              <a:t>26</a:t>
            </a:fld>
            <a:endParaRPr lang="fr-CH"/>
          </a:p>
        </p:txBody>
      </p:sp>
      <p:sp>
        <p:nvSpPr>
          <p:cNvPr id="6" name="Rectangle 5"/>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7" name="TextBox 6"/>
          <p:cNvSpPr txBox="1"/>
          <p:nvPr/>
        </p:nvSpPr>
        <p:spPr>
          <a:xfrm>
            <a:off x="84083" y="5281081"/>
            <a:ext cx="461665" cy="1440394"/>
          </a:xfrm>
          <a:prstGeom prst="rect">
            <a:avLst/>
          </a:prstGeom>
          <a:noFill/>
        </p:spPr>
        <p:txBody>
          <a:bodyPr vert="vert270" wrap="none" rtlCol="0">
            <a:spAutoFit/>
          </a:bodyPr>
          <a:lstStyle/>
          <a:p>
            <a:r>
              <a:rPr lang="en-US" dirty="0">
                <a:solidFill>
                  <a:schemeClr val="bg1"/>
                </a:solidFill>
              </a:rPr>
              <a:t>H.E.L.P. course</a:t>
            </a:r>
            <a:endParaRPr lang="en-GB" dirty="0"/>
          </a:p>
        </p:txBody>
      </p:sp>
      <p:sp>
        <p:nvSpPr>
          <p:cNvPr id="8" name="Titre 1">
            <a:extLst>
              <a:ext uri="{FF2B5EF4-FFF2-40B4-BE49-F238E27FC236}">
                <a16:creationId xmlns="" xmlns:a16="http://schemas.microsoft.com/office/drawing/2014/main" id="{D7078687-E575-45D8-9221-D5C1DC1C2F03}"/>
              </a:ext>
            </a:extLst>
          </p:cNvPr>
          <p:cNvSpPr txBox="1">
            <a:spLocks/>
          </p:cNvSpPr>
          <p:nvPr/>
        </p:nvSpPr>
        <p:spPr>
          <a:xfrm>
            <a:off x="1884866" y="122268"/>
            <a:ext cx="10582507" cy="69269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Practical Ethics in Humanitarian Action</a:t>
            </a:r>
          </a:p>
        </p:txBody>
      </p:sp>
      <p:cxnSp>
        <p:nvCxnSpPr>
          <p:cNvPr id="9" name="Connecteur : en arc 18">
            <a:extLst>
              <a:ext uri="{FF2B5EF4-FFF2-40B4-BE49-F238E27FC236}">
                <a16:creationId xmlns="" xmlns:a16="http://schemas.microsoft.com/office/drawing/2014/main" id="{D1371248-3B7A-432D-A7A7-01120A68181A}"/>
              </a:ext>
            </a:extLst>
          </p:cNvPr>
          <p:cNvCxnSpPr/>
          <p:nvPr/>
        </p:nvCxnSpPr>
        <p:spPr>
          <a:xfrm rot="16200000" flipH="1">
            <a:off x="4781273" y="3578533"/>
            <a:ext cx="4475534" cy="288034"/>
          </a:xfrm>
          <a:prstGeom prst="curvedConnector3">
            <a:avLst>
              <a:gd name="adj1" fmla="val 51986"/>
            </a:avLst>
          </a:prstGeom>
          <a:ln w="3175000">
            <a:solidFill>
              <a:schemeClr val="accent1">
                <a:alpha val="20000"/>
              </a:schemeClr>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 xmlns:a16="http://schemas.microsoft.com/office/drawing/2014/main" id="{F2C9535D-6A21-498B-AF06-7110F63D0D3D}"/>
              </a:ext>
            </a:extLst>
          </p:cNvPr>
          <p:cNvSpPr/>
          <p:nvPr/>
        </p:nvSpPr>
        <p:spPr>
          <a:xfrm>
            <a:off x="4223992" y="2276872"/>
            <a:ext cx="1800000" cy="1440000"/>
          </a:xfrm>
          <a:prstGeom prst="rect">
            <a:avLst/>
          </a:prstGeom>
        </p:spPr>
        <p:style>
          <a:lnRef idx="1">
            <a:schemeClr val="accent3"/>
          </a:lnRef>
          <a:fillRef idx="3">
            <a:schemeClr val="accent3"/>
          </a:fillRef>
          <a:effectRef idx="2">
            <a:schemeClr val="accent3"/>
          </a:effectRef>
          <a:fontRef idx="minor">
            <a:schemeClr val="lt1"/>
          </a:fontRef>
        </p:style>
        <p:txBody>
          <a:bodyPr rtlCol="0" anchor="t"/>
          <a:lstStyle/>
          <a:p>
            <a:pPr algn="ctr"/>
            <a:r>
              <a:rPr lang="en-US" sz="2000" b="0" u="none" dirty="0"/>
              <a:t>Norms:</a:t>
            </a:r>
            <a:br>
              <a:rPr lang="en-US" sz="2000" b="0" u="none" dirty="0"/>
            </a:br>
            <a:r>
              <a:rPr lang="en-US" sz="1800" b="0" u="none" dirty="0"/>
              <a:t>Laws, </a:t>
            </a:r>
            <a:br>
              <a:rPr lang="en-US" sz="1800" b="0" u="none" dirty="0"/>
            </a:br>
            <a:r>
              <a:rPr lang="en-US" sz="1800" b="0" u="none" dirty="0"/>
              <a:t>Morals, </a:t>
            </a:r>
            <a:br>
              <a:rPr lang="en-US" sz="1800" b="0" u="none" dirty="0"/>
            </a:br>
            <a:r>
              <a:rPr lang="en-US" sz="1800" b="0" u="none" dirty="0"/>
              <a:t>Codes of conduct</a:t>
            </a:r>
          </a:p>
        </p:txBody>
      </p:sp>
      <p:sp>
        <p:nvSpPr>
          <p:cNvPr id="11" name="Rectangle 10">
            <a:extLst>
              <a:ext uri="{FF2B5EF4-FFF2-40B4-BE49-F238E27FC236}">
                <a16:creationId xmlns="" xmlns:a16="http://schemas.microsoft.com/office/drawing/2014/main" id="{C4B16593-3D57-4D84-89EC-8C30CB087452}"/>
              </a:ext>
            </a:extLst>
          </p:cNvPr>
          <p:cNvSpPr/>
          <p:nvPr/>
        </p:nvSpPr>
        <p:spPr>
          <a:xfrm>
            <a:off x="8328248" y="2276872"/>
            <a:ext cx="1800000" cy="1440000"/>
          </a:xfrm>
          <a:prstGeom prst="rect">
            <a:avLst/>
          </a:prstGeom>
        </p:spPr>
        <p:style>
          <a:lnRef idx="1">
            <a:schemeClr val="accent4"/>
          </a:lnRef>
          <a:fillRef idx="3">
            <a:schemeClr val="accent4"/>
          </a:fillRef>
          <a:effectRef idx="2">
            <a:schemeClr val="accent4"/>
          </a:effectRef>
          <a:fontRef idx="minor">
            <a:schemeClr val="lt1"/>
          </a:fontRef>
        </p:style>
        <p:txBody>
          <a:bodyPr rtlCol="0" anchor="t"/>
          <a:lstStyle/>
          <a:p>
            <a:pPr algn="ctr"/>
            <a:r>
              <a:rPr lang="en-US" sz="2000" b="0" u="none" dirty="0"/>
              <a:t>Consequences</a:t>
            </a:r>
          </a:p>
          <a:p>
            <a:pPr algn="ctr"/>
            <a:endParaRPr lang="en-US" sz="1600" b="0" u="none" dirty="0"/>
          </a:p>
          <a:p>
            <a:pPr algn="ctr"/>
            <a:r>
              <a:rPr lang="en-US" sz="1800" b="0" u="none" dirty="0"/>
              <a:t>Evidence-based practice</a:t>
            </a:r>
          </a:p>
        </p:txBody>
      </p:sp>
      <p:sp>
        <p:nvSpPr>
          <p:cNvPr id="12" name="Espace réservé du contenu 7">
            <a:extLst>
              <a:ext uri="{FF2B5EF4-FFF2-40B4-BE49-F238E27FC236}">
                <a16:creationId xmlns="" xmlns:a16="http://schemas.microsoft.com/office/drawing/2014/main" id="{2DE3644D-8896-446B-8621-0F1F2FD7503B}"/>
              </a:ext>
            </a:extLst>
          </p:cNvPr>
          <p:cNvSpPr txBox="1">
            <a:spLocks/>
          </p:cNvSpPr>
          <p:nvPr/>
        </p:nvSpPr>
        <p:spPr bwMode="auto">
          <a:xfrm>
            <a:off x="5375920" y="5891569"/>
            <a:ext cx="3600400" cy="648072"/>
          </a:xfrm>
          <a:custGeom>
            <a:avLst/>
            <a:gdLst>
              <a:gd name="connsiteX0" fmla="*/ 0 w 5364088"/>
              <a:gd name="connsiteY0" fmla="*/ 0 h 648072"/>
              <a:gd name="connsiteX1" fmla="*/ 5364088 w 5364088"/>
              <a:gd name="connsiteY1" fmla="*/ 0 h 648072"/>
              <a:gd name="connsiteX2" fmla="*/ 5364088 w 5364088"/>
              <a:gd name="connsiteY2" fmla="*/ 648072 h 648072"/>
              <a:gd name="connsiteX3" fmla="*/ 0 w 5364088"/>
              <a:gd name="connsiteY3" fmla="*/ 648072 h 648072"/>
              <a:gd name="connsiteX4" fmla="*/ 0 w 5364088"/>
              <a:gd name="connsiteY4" fmla="*/ 0 h 648072"/>
              <a:gd name="connsiteX0" fmla="*/ 0 w 5364088"/>
              <a:gd name="connsiteY0" fmla="*/ 0 h 648072"/>
              <a:gd name="connsiteX1" fmla="*/ 398182 w 5364088"/>
              <a:gd name="connsiteY1" fmla="*/ 2946 h 648072"/>
              <a:gd name="connsiteX2" fmla="*/ 5364088 w 5364088"/>
              <a:gd name="connsiteY2" fmla="*/ 0 h 648072"/>
              <a:gd name="connsiteX3" fmla="*/ 5364088 w 5364088"/>
              <a:gd name="connsiteY3" fmla="*/ 648072 h 648072"/>
              <a:gd name="connsiteX4" fmla="*/ 0 w 5364088"/>
              <a:gd name="connsiteY4" fmla="*/ 648072 h 648072"/>
              <a:gd name="connsiteX5" fmla="*/ 0 w 5364088"/>
              <a:gd name="connsiteY5" fmla="*/ 0 h 648072"/>
              <a:gd name="connsiteX0" fmla="*/ 0 w 5364088"/>
              <a:gd name="connsiteY0" fmla="*/ 5747 h 653819"/>
              <a:gd name="connsiteX1" fmla="*/ 398182 w 5364088"/>
              <a:gd name="connsiteY1" fmla="*/ 8693 h 653819"/>
              <a:gd name="connsiteX2" fmla="*/ 5364088 w 5364088"/>
              <a:gd name="connsiteY2" fmla="*/ 5747 h 653819"/>
              <a:gd name="connsiteX3" fmla="*/ 5364088 w 5364088"/>
              <a:gd name="connsiteY3" fmla="*/ 653819 h 653819"/>
              <a:gd name="connsiteX4" fmla="*/ 0 w 5364088"/>
              <a:gd name="connsiteY4" fmla="*/ 653819 h 653819"/>
              <a:gd name="connsiteX5" fmla="*/ 0 w 5364088"/>
              <a:gd name="connsiteY5" fmla="*/ 5747 h 653819"/>
              <a:gd name="connsiteX0" fmla="*/ 0 w 5364088"/>
              <a:gd name="connsiteY0" fmla="*/ 5747 h 653819"/>
              <a:gd name="connsiteX1" fmla="*/ 398182 w 5364088"/>
              <a:gd name="connsiteY1" fmla="*/ 8693 h 653819"/>
              <a:gd name="connsiteX2" fmla="*/ 3400174 w 5364088"/>
              <a:gd name="connsiteY2" fmla="*/ 8694 h 653819"/>
              <a:gd name="connsiteX3" fmla="*/ 5364088 w 5364088"/>
              <a:gd name="connsiteY3" fmla="*/ 5747 h 653819"/>
              <a:gd name="connsiteX4" fmla="*/ 5364088 w 5364088"/>
              <a:gd name="connsiteY4" fmla="*/ 653819 h 653819"/>
              <a:gd name="connsiteX5" fmla="*/ 0 w 5364088"/>
              <a:gd name="connsiteY5" fmla="*/ 653819 h 653819"/>
              <a:gd name="connsiteX6" fmla="*/ 0 w 5364088"/>
              <a:gd name="connsiteY6" fmla="*/ 5747 h 653819"/>
              <a:gd name="connsiteX0" fmla="*/ 0 w 5364088"/>
              <a:gd name="connsiteY0" fmla="*/ 5747 h 653819"/>
              <a:gd name="connsiteX1" fmla="*/ 398182 w 5364088"/>
              <a:gd name="connsiteY1" fmla="*/ 8693 h 653819"/>
              <a:gd name="connsiteX2" fmla="*/ 3400174 w 5364088"/>
              <a:gd name="connsiteY2" fmla="*/ 8694 h 653819"/>
              <a:gd name="connsiteX3" fmla="*/ 5364088 w 5364088"/>
              <a:gd name="connsiteY3" fmla="*/ 5747 h 653819"/>
              <a:gd name="connsiteX4" fmla="*/ 5364088 w 5364088"/>
              <a:gd name="connsiteY4" fmla="*/ 653819 h 653819"/>
              <a:gd name="connsiteX5" fmla="*/ 0 w 5364088"/>
              <a:gd name="connsiteY5" fmla="*/ 653819 h 653819"/>
              <a:gd name="connsiteX6" fmla="*/ 0 w 5364088"/>
              <a:gd name="connsiteY6" fmla="*/ 5747 h 653819"/>
              <a:gd name="connsiteX0" fmla="*/ 0 w 5364088"/>
              <a:gd name="connsiteY0" fmla="*/ 0 h 648072"/>
              <a:gd name="connsiteX1" fmla="*/ 829503 w 5364088"/>
              <a:gd name="connsiteY1" fmla="*/ 2946 h 648072"/>
              <a:gd name="connsiteX2" fmla="*/ 3400174 w 5364088"/>
              <a:gd name="connsiteY2" fmla="*/ 2947 h 648072"/>
              <a:gd name="connsiteX3" fmla="*/ 5364088 w 5364088"/>
              <a:gd name="connsiteY3" fmla="*/ 0 h 648072"/>
              <a:gd name="connsiteX4" fmla="*/ 5364088 w 5364088"/>
              <a:gd name="connsiteY4" fmla="*/ 648072 h 648072"/>
              <a:gd name="connsiteX5" fmla="*/ 0 w 5364088"/>
              <a:gd name="connsiteY5" fmla="*/ 648072 h 648072"/>
              <a:gd name="connsiteX6" fmla="*/ 0 w 5364088"/>
              <a:gd name="connsiteY6" fmla="*/ 0 h 648072"/>
              <a:gd name="connsiteX0" fmla="*/ 0 w 5364088"/>
              <a:gd name="connsiteY0" fmla="*/ 0 h 648072"/>
              <a:gd name="connsiteX1" fmla="*/ 829503 w 5364088"/>
              <a:gd name="connsiteY1" fmla="*/ 2946 h 648072"/>
              <a:gd name="connsiteX2" fmla="*/ 4165718 w 5364088"/>
              <a:gd name="connsiteY2" fmla="*/ 13579 h 648072"/>
              <a:gd name="connsiteX3" fmla="*/ 5364088 w 5364088"/>
              <a:gd name="connsiteY3" fmla="*/ 0 h 648072"/>
              <a:gd name="connsiteX4" fmla="*/ 5364088 w 5364088"/>
              <a:gd name="connsiteY4" fmla="*/ 648072 h 648072"/>
              <a:gd name="connsiteX5" fmla="*/ 0 w 5364088"/>
              <a:gd name="connsiteY5" fmla="*/ 648072 h 648072"/>
              <a:gd name="connsiteX6" fmla="*/ 0 w 5364088"/>
              <a:gd name="connsiteY6" fmla="*/ 0 h 648072"/>
              <a:gd name="connsiteX0" fmla="*/ 0 w 5364088"/>
              <a:gd name="connsiteY0" fmla="*/ 0 h 648072"/>
              <a:gd name="connsiteX1" fmla="*/ 829503 w 5364088"/>
              <a:gd name="connsiteY1" fmla="*/ 2946 h 648072"/>
              <a:gd name="connsiteX2" fmla="*/ 4165718 w 5364088"/>
              <a:gd name="connsiteY2" fmla="*/ 13579 h 648072"/>
              <a:gd name="connsiteX3" fmla="*/ 5364088 w 5364088"/>
              <a:gd name="connsiteY3" fmla="*/ 0 h 648072"/>
              <a:gd name="connsiteX4" fmla="*/ 5364088 w 5364088"/>
              <a:gd name="connsiteY4" fmla="*/ 648072 h 648072"/>
              <a:gd name="connsiteX5" fmla="*/ 0 w 5364088"/>
              <a:gd name="connsiteY5" fmla="*/ 648072 h 648072"/>
              <a:gd name="connsiteX6" fmla="*/ 0 w 5364088"/>
              <a:gd name="connsiteY6" fmla="*/ 0 h 648072"/>
              <a:gd name="connsiteX0" fmla="*/ 0 w 5364088"/>
              <a:gd name="connsiteY0" fmla="*/ 0 h 648072"/>
              <a:gd name="connsiteX1" fmla="*/ 829503 w 5364088"/>
              <a:gd name="connsiteY1" fmla="*/ 2946 h 648072"/>
              <a:gd name="connsiteX2" fmla="*/ 4165718 w 5364088"/>
              <a:gd name="connsiteY2" fmla="*/ 13579 h 648072"/>
              <a:gd name="connsiteX3" fmla="*/ 5364088 w 5364088"/>
              <a:gd name="connsiteY3" fmla="*/ 0 h 648072"/>
              <a:gd name="connsiteX4" fmla="*/ 5364088 w 5364088"/>
              <a:gd name="connsiteY4" fmla="*/ 648072 h 648072"/>
              <a:gd name="connsiteX5" fmla="*/ 0 w 5364088"/>
              <a:gd name="connsiteY5" fmla="*/ 648072 h 648072"/>
              <a:gd name="connsiteX6" fmla="*/ 0 w 5364088"/>
              <a:gd name="connsiteY6" fmla="*/ 0 h 648072"/>
              <a:gd name="connsiteX0" fmla="*/ 0 w 5364088"/>
              <a:gd name="connsiteY0" fmla="*/ 0 h 648072"/>
              <a:gd name="connsiteX1" fmla="*/ 829503 w 5364088"/>
              <a:gd name="connsiteY1" fmla="*/ 2946 h 648072"/>
              <a:gd name="connsiteX2" fmla="*/ 4165718 w 5364088"/>
              <a:gd name="connsiteY2" fmla="*/ 13579 h 648072"/>
              <a:gd name="connsiteX3" fmla="*/ 5364088 w 5364088"/>
              <a:gd name="connsiteY3" fmla="*/ 0 h 648072"/>
              <a:gd name="connsiteX4" fmla="*/ 5364088 w 5364088"/>
              <a:gd name="connsiteY4" fmla="*/ 648072 h 648072"/>
              <a:gd name="connsiteX5" fmla="*/ 0 w 5364088"/>
              <a:gd name="connsiteY5" fmla="*/ 648072 h 648072"/>
              <a:gd name="connsiteX6" fmla="*/ 0 w 5364088"/>
              <a:gd name="connsiteY6" fmla="*/ 0 h 648072"/>
              <a:gd name="connsiteX0" fmla="*/ 0 w 5364088"/>
              <a:gd name="connsiteY0" fmla="*/ 0 h 648072"/>
              <a:gd name="connsiteX1" fmla="*/ 829503 w 5364088"/>
              <a:gd name="connsiteY1" fmla="*/ 2946 h 648072"/>
              <a:gd name="connsiteX2" fmla="*/ 4165718 w 5364088"/>
              <a:gd name="connsiteY2" fmla="*/ 13579 h 648072"/>
              <a:gd name="connsiteX3" fmla="*/ 5364088 w 5364088"/>
              <a:gd name="connsiteY3" fmla="*/ 0 h 648072"/>
              <a:gd name="connsiteX4" fmla="*/ 5364088 w 5364088"/>
              <a:gd name="connsiteY4" fmla="*/ 648072 h 648072"/>
              <a:gd name="connsiteX5" fmla="*/ 0 w 5364088"/>
              <a:gd name="connsiteY5" fmla="*/ 648072 h 648072"/>
              <a:gd name="connsiteX6" fmla="*/ 0 w 5364088"/>
              <a:gd name="connsiteY6" fmla="*/ 0 h 648072"/>
              <a:gd name="connsiteX0" fmla="*/ 0 w 5364088"/>
              <a:gd name="connsiteY0" fmla="*/ 0 h 648072"/>
              <a:gd name="connsiteX1" fmla="*/ 829503 w 5364088"/>
              <a:gd name="connsiteY1" fmla="*/ 2946 h 648072"/>
              <a:gd name="connsiteX2" fmla="*/ 4582406 w 5364088"/>
              <a:gd name="connsiteY2" fmla="*/ 36728 h 648072"/>
              <a:gd name="connsiteX3" fmla="*/ 5364088 w 5364088"/>
              <a:gd name="connsiteY3" fmla="*/ 0 h 648072"/>
              <a:gd name="connsiteX4" fmla="*/ 5364088 w 5364088"/>
              <a:gd name="connsiteY4" fmla="*/ 648072 h 648072"/>
              <a:gd name="connsiteX5" fmla="*/ 0 w 5364088"/>
              <a:gd name="connsiteY5" fmla="*/ 648072 h 648072"/>
              <a:gd name="connsiteX6" fmla="*/ 0 w 5364088"/>
              <a:gd name="connsiteY6" fmla="*/ 0 h 648072"/>
              <a:gd name="connsiteX0" fmla="*/ 0 w 5364088"/>
              <a:gd name="connsiteY0" fmla="*/ 0 h 648072"/>
              <a:gd name="connsiteX1" fmla="*/ 829503 w 5364088"/>
              <a:gd name="connsiteY1" fmla="*/ 2946 h 648072"/>
              <a:gd name="connsiteX2" fmla="*/ 4570831 w 5364088"/>
              <a:gd name="connsiteY2" fmla="*/ 25153 h 648072"/>
              <a:gd name="connsiteX3" fmla="*/ 5364088 w 5364088"/>
              <a:gd name="connsiteY3" fmla="*/ 0 h 648072"/>
              <a:gd name="connsiteX4" fmla="*/ 5364088 w 5364088"/>
              <a:gd name="connsiteY4" fmla="*/ 648072 h 648072"/>
              <a:gd name="connsiteX5" fmla="*/ 0 w 5364088"/>
              <a:gd name="connsiteY5" fmla="*/ 648072 h 648072"/>
              <a:gd name="connsiteX6" fmla="*/ 0 w 5364088"/>
              <a:gd name="connsiteY6" fmla="*/ 0 h 648072"/>
              <a:gd name="connsiteX0" fmla="*/ 0 w 5364088"/>
              <a:gd name="connsiteY0" fmla="*/ 0 h 648072"/>
              <a:gd name="connsiteX1" fmla="*/ 829503 w 5364088"/>
              <a:gd name="connsiteY1" fmla="*/ 2946 h 648072"/>
              <a:gd name="connsiteX2" fmla="*/ 4570831 w 5364088"/>
              <a:gd name="connsiteY2" fmla="*/ 25153 h 648072"/>
              <a:gd name="connsiteX3" fmla="*/ 5364088 w 5364088"/>
              <a:gd name="connsiteY3" fmla="*/ 0 h 648072"/>
              <a:gd name="connsiteX4" fmla="*/ 5348219 w 5364088"/>
              <a:gd name="connsiteY4" fmla="*/ 303776 h 648072"/>
              <a:gd name="connsiteX5" fmla="*/ 5364088 w 5364088"/>
              <a:gd name="connsiteY5" fmla="*/ 648072 h 648072"/>
              <a:gd name="connsiteX6" fmla="*/ 0 w 5364088"/>
              <a:gd name="connsiteY6" fmla="*/ 648072 h 648072"/>
              <a:gd name="connsiteX7" fmla="*/ 0 w 5364088"/>
              <a:gd name="connsiteY7" fmla="*/ 0 h 648072"/>
              <a:gd name="connsiteX0" fmla="*/ 0 w 5364088"/>
              <a:gd name="connsiteY0" fmla="*/ 0 h 648072"/>
              <a:gd name="connsiteX1" fmla="*/ 829503 w 5364088"/>
              <a:gd name="connsiteY1" fmla="*/ 2946 h 648072"/>
              <a:gd name="connsiteX2" fmla="*/ 4570831 w 5364088"/>
              <a:gd name="connsiteY2" fmla="*/ 25153 h 648072"/>
              <a:gd name="connsiteX3" fmla="*/ 5364088 w 5364088"/>
              <a:gd name="connsiteY3" fmla="*/ 0 h 648072"/>
              <a:gd name="connsiteX4" fmla="*/ 5348219 w 5364088"/>
              <a:gd name="connsiteY4" fmla="*/ 303776 h 648072"/>
              <a:gd name="connsiteX5" fmla="*/ 5364088 w 5364088"/>
              <a:gd name="connsiteY5" fmla="*/ 648072 h 648072"/>
              <a:gd name="connsiteX6" fmla="*/ 0 w 5364088"/>
              <a:gd name="connsiteY6" fmla="*/ 648072 h 648072"/>
              <a:gd name="connsiteX7" fmla="*/ 6121 w 5364088"/>
              <a:gd name="connsiteY7" fmla="*/ 292201 h 648072"/>
              <a:gd name="connsiteX8" fmla="*/ 0 w 5364088"/>
              <a:gd name="connsiteY8" fmla="*/ 0 h 648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64088" h="648072">
                <a:moveTo>
                  <a:pt x="0" y="0"/>
                </a:moveTo>
                <a:lnTo>
                  <a:pt x="829503" y="2946"/>
                </a:lnTo>
                <a:lnTo>
                  <a:pt x="4570831" y="25153"/>
                </a:lnTo>
                <a:lnTo>
                  <a:pt x="5364088" y="0"/>
                </a:lnTo>
                <a:lnTo>
                  <a:pt x="5348219" y="303776"/>
                </a:lnTo>
                <a:lnTo>
                  <a:pt x="5364088" y="648072"/>
                </a:lnTo>
                <a:lnTo>
                  <a:pt x="0" y="648072"/>
                </a:lnTo>
                <a:lnTo>
                  <a:pt x="6121" y="292201"/>
                </a:lnTo>
                <a:lnTo>
                  <a:pt x="0" y="0"/>
                </a:lnTo>
                <a:close/>
              </a:path>
            </a:pathLst>
          </a:custGeom>
          <a:ln>
            <a:headEnd/>
            <a:tailEnd/>
          </a:ln>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365125" indent="-282575" algn="l" rtl="0" eaLnBrk="0" fontAlgn="base" hangingPunct="0">
              <a:spcBef>
                <a:spcPts val="600"/>
              </a:spcBef>
              <a:spcAft>
                <a:spcPct val="0"/>
              </a:spcAft>
              <a:buClr>
                <a:schemeClr val="accent1"/>
              </a:buClr>
              <a:buSzPct val="80000"/>
              <a:buFont typeface="Wingdings 2" pitchFamily="18" charset="2"/>
              <a:buChar char=""/>
              <a:defRPr sz="3000" b="1" kern="1200">
                <a:solidFill>
                  <a:schemeClr val="lt1"/>
                </a:solidFill>
                <a:latin typeface="Calibri" pitchFamily="34" charset="0"/>
                <a:ea typeface="+mn-ea"/>
                <a:cs typeface="Calibri" pitchFamily="34" charset="0"/>
              </a:defRPr>
            </a:lvl1pPr>
            <a:lvl2pPr marL="639763" indent="-236538" algn="l" rtl="0" eaLnBrk="0" fontAlgn="base" hangingPunct="0">
              <a:lnSpc>
                <a:spcPct val="100000"/>
              </a:lnSpc>
              <a:spcBef>
                <a:spcPts val="0"/>
              </a:spcBef>
              <a:spcAft>
                <a:spcPct val="0"/>
              </a:spcAft>
              <a:buClr>
                <a:schemeClr val="accent1"/>
              </a:buClr>
              <a:buFont typeface="Verdana" pitchFamily="34" charset="0"/>
              <a:buChar char="◦"/>
              <a:defRPr sz="2800" kern="1200">
                <a:solidFill>
                  <a:schemeClr val="lt1"/>
                </a:solidFill>
                <a:latin typeface="Calibri" pitchFamily="34" charset="0"/>
                <a:ea typeface="+mn-ea"/>
                <a:cs typeface="Calibri" pitchFamily="34" charset="0"/>
              </a:defRPr>
            </a:lvl2pPr>
            <a:lvl3pPr marL="534988" indent="-258763" algn="l" rtl="0" eaLnBrk="0" fontAlgn="base" hangingPunct="0">
              <a:spcBef>
                <a:spcPts val="0"/>
              </a:spcBef>
              <a:spcAft>
                <a:spcPct val="0"/>
              </a:spcAft>
              <a:buClr>
                <a:schemeClr val="accent2"/>
              </a:buClr>
              <a:buFont typeface="Wingdings 2" pitchFamily="18" charset="2"/>
              <a:buChar char=""/>
              <a:defRPr sz="2400" kern="1200">
                <a:solidFill>
                  <a:schemeClr val="lt1"/>
                </a:solidFill>
                <a:latin typeface="Calibri" pitchFamily="34" charset="0"/>
                <a:ea typeface="+mn-ea"/>
                <a:cs typeface="Calibri" pitchFamily="34" charset="0"/>
              </a:defRPr>
            </a:lvl3pPr>
            <a:lvl4pPr marL="1096963" indent="-173038" algn="l" rtl="0" eaLnBrk="0" fontAlgn="base" hangingPunct="0">
              <a:spcBef>
                <a:spcPct val="20000"/>
              </a:spcBef>
              <a:spcAft>
                <a:spcPct val="0"/>
              </a:spcAft>
              <a:buClr>
                <a:srgbClr val="C32D2E"/>
              </a:buClr>
              <a:buFont typeface="Wingdings 2" pitchFamily="18" charset="2"/>
              <a:buChar char=""/>
              <a:defRPr sz="2200" kern="1200">
                <a:solidFill>
                  <a:schemeClr val="lt1"/>
                </a:solidFill>
                <a:latin typeface="Calibri" pitchFamily="34" charset="0"/>
                <a:ea typeface="+mn-ea"/>
                <a:cs typeface="Calibri" pitchFamily="34" charset="0"/>
              </a:defRPr>
            </a:lvl4pPr>
            <a:lvl5pPr marL="1296988" indent="-182563" algn="l" rtl="0" eaLnBrk="0" fontAlgn="base" hangingPunct="0">
              <a:spcBef>
                <a:spcPct val="20000"/>
              </a:spcBef>
              <a:spcAft>
                <a:spcPct val="0"/>
              </a:spcAft>
              <a:buClr>
                <a:srgbClr val="84AA33"/>
              </a:buClr>
              <a:buFont typeface="Wingdings 2" pitchFamily="18" charset="2"/>
              <a:buChar char=""/>
              <a:defRPr sz="2000" kern="1200">
                <a:solidFill>
                  <a:schemeClr val="lt1"/>
                </a:solidFill>
                <a:latin typeface="Calibri" pitchFamily="34" charset="0"/>
                <a:ea typeface="+mn-ea"/>
                <a:cs typeface="Calibri" pitchFamily="34" charset="0"/>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lt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lt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lt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lt1"/>
                </a:solidFill>
                <a:latin typeface="+mn-lt"/>
                <a:ea typeface="+mn-ea"/>
                <a:cs typeface="+mn-cs"/>
              </a:defRPr>
            </a:lvl9pPr>
            <a:extLst/>
          </a:lstStyle>
          <a:p>
            <a:pPr marL="82550" indent="0" algn="ctr">
              <a:buNone/>
            </a:pPr>
            <a:r>
              <a:rPr lang="en-US" b="0" u="none" dirty="0"/>
              <a:t>Particular case</a:t>
            </a:r>
          </a:p>
        </p:txBody>
      </p:sp>
      <p:sp>
        <p:nvSpPr>
          <p:cNvPr id="13" name="Espace réservé du contenu 7">
            <a:extLst>
              <a:ext uri="{FF2B5EF4-FFF2-40B4-BE49-F238E27FC236}">
                <a16:creationId xmlns="" xmlns:a16="http://schemas.microsoft.com/office/drawing/2014/main" id="{D59D8ECF-04F4-4E05-8232-1B0F32D2790E}"/>
              </a:ext>
            </a:extLst>
          </p:cNvPr>
          <p:cNvSpPr txBox="1">
            <a:spLocks/>
          </p:cNvSpPr>
          <p:nvPr/>
        </p:nvSpPr>
        <p:spPr bwMode="auto">
          <a:xfrm>
            <a:off x="4904060" y="981793"/>
            <a:ext cx="4517993" cy="607199"/>
          </a:xfrm>
          <a:custGeom>
            <a:avLst/>
            <a:gdLst>
              <a:gd name="connsiteX0" fmla="*/ 0 w 4517993"/>
              <a:gd name="connsiteY0" fmla="*/ 0 h 432048"/>
              <a:gd name="connsiteX1" fmla="*/ 4517993 w 4517993"/>
              <a:gd name="connsiteY1" fmla="*/ 0 h 432048"/>
              <a:gd name="connsiteX2" fmla="*/ 4517993 w 4517993"/>
              <a:gd name="connsiteY2" fmla="*/ 432048 h 432048"/>
              <a:gd name="connsiteX3" fmla="*/ 0 w 4517993"/>
              <a:gd name="connsiteY3" fmla="*/ 432048 h 432048"/>
              <a:gd name="connsiteX4" fmla="*/ 0 w 4517993"/>
              <a:gd name="connsiteY4" fmla="*/ 0 h 432048"/>
              <a:gd name="connsiteX0" fmla="*/ 0 w 4517993"/>
              <a:gd name="connsiteY0" fmla="*/ 0 h 436308"/>
              <a:gd name="connsiteX1" fmla="*/ 4517993 w 4517993"/>
              <a:gd name="connsiteY1" fmla="*/ 0 h 436308"/>
              <a:gd name="connsiteX2" fmla="*/ 4517993 w 4517993"/>
              <a:gd name="connsiteY2" fmla="*/ 432048 h 436308"/>
              <a:gd name="connsiteX3" fmla="*/ 586003 w 4517993"/>
              <a:gd name="connsiteY3" fmla="*/ 436308 h 436308"/>
              <a:gd name="connsiteX4" fmla="*/ 0 w 4517993"/>
              <a:gd name="connsiteY4" fmla="*/ 432048 h 436308"/>
              <a:gd name="connsiteX5" fmla="*/ 0 w 4517993"/>
              <a:gd name="connsiteY5" fmla="*/ 0 h 436308"/>
              <a:gd name="connsiteX0" fmla="*/ 0 w 4517993"/>
              <a:gd name="connsiteY0" fmla="*/ 0 h 436308"/>
              <a:gd name="connsiteX1" fmla="*/ 4517993 w 4517993"/>
              <a:gd name="connsiteY1" fmla="*/ 0 h 436308"/>
              <a:gd name="connsiteX2" fmla="*/ 4517993 w 4517993"/>
              <a:gd name="connsiteY2" fmla="*/ 432048 h 436308"/>
              <a:gd name="connsiteX3" fmla="*/ 586003 w 4517993"/>
              <a:gd name="connsiteY3" fmla="*/ 436308 h 436308"/>
              <a:gd name="connsiteX4" fmla="*/ 0 w 4517993"/>
              <a:gd name="connsiteY4" fmla="*/ 432048 h 436308"/>
              <a:gd name="connsiteX5" fmla="*/ 0 w 4517993"/>
              <a:gd name="connsiteY5" fmla="*/ 0 h 436308"/>
              <a:gd name="connsiteX0" fmla="*/ 0 w 4517993"/>
              <a:gd name="connsiteY0" fmla="*/ 0 h 436308"/>
              <a:gd name="connsiteX1" fmla="*/ 4517993 w 4517993"/>
              <a:gd name="connsiteY1" fmla="*/ 0 h 436308"/>
              <a:gd name="connsiteX2" fmla="*/ 4517993 w 4517993"/>
              <a:gd name="connsiteY2" fmla="*/ 432048 h 436308"/>
              <a:gd name="connsiteX3" fmla="*/ 3263889 w 4517993"/>
              <a:gd name="connsiteY3" fmla="*/ 436308 h 436308"/>
              <a:gd name="connsiteX4" fmla="*/ 586003 w 4517993"/>
              <a:gd name="connsiteY4" fmla="*/ 436308 h 436308"/>
              <a:gd name="connsiteX5" fmla="*/ 0 w 4517993"/>
              <a:gd name="connsiteY5" fmla="*/ 432048 h 436308"/>
              <a:gd name="connsiteX6" fmla="*/ 0 w 4517993"/>
              <a:gd name="connsiteY6" fmla="*/ 0 h 436308"/>
              <a:gd name="connsiteX0" fmla="*/ 0 w 4517993"/>
              <a:gd name="connsiteY0" fmla="*/ 0 h 436308"/>
              <a:gd name="connsiteX1" fmla="*/ 4517993 w 4517993"/>
              <a:gd name="connsiteY1" fmla="*/ 0 h 436308"/>
              <a:gd name="connsiteX2" fmla="*/ 4517993 w 4517993"/>
              <a:gd name="connsiteY2" fmla="*/ 432048 h 436308"/>
              <a:gd name="connsiteX3" fmla="*/ 3263889 w 4517993"/>
              <a:gd name="connsiteY3" fmla="*/ 436308 h 436308"/>
              <a:gd name="connsiteX4" fmla="*/ 586003 w 4517993"/>
              <a:gd name="connsiteY4" fmla="*/ 436308 h 436308"/>
              <a:gd name="connsiteX5" fmla="*/ 0 w 4517993"/>
              <a:gd name="connsiteY5" fmla="*/ 432048 h 436308"/>
              <a:gd name="connsiteX6" fmla="*/ 0 w 4517993"/>
              <a:gd name="connsiteY6" fmla="*/ 0 h 436308"/>
              <a:gd name="connsiteX0" fmla="*/ 0 w 4517993"/>
              <a:gd name="connsiteY0" fmla="*/ 0 h 440365"/>
              <a:gd name="connsiteX1" fmla="*/ 4517993 w 4517993"/>
              <a:gd name="connsiteY1" fmla="*/ 0 h 440365"/>
              <a:gd name="connsiteX2" fmla="*/ 4517993 w 4517993"/>
              <a:gd name="connsiteY2" fmla="*/ 432048 h 440365"/>
              <a:gd name="connsiteX3" fmla="*/ 3263889 w 4517993"/>
              <a:gd name="connsiteY3" fmla="*/ 436308 h 440365"/>
              <a:gd name="connsiteX4" fmla="*/ 1341933 w 4517993"/>
              <a:gd name="connsiteY4" fmla="*/ 440365 h 440365"/>
              <a:gd name="connsiteX5" fmla="*/ 586003 w 4517993"/>
              <a:gd name="connsiteY5" fmla="*/ 436308 h 440365"/>
              <a:gd name="connsiteX6" fmla="*/ 0 w 4517993"/>
              <a:gd name="connsiteY6" fmla="*/ 432048 h 440365"/>
              <a:gd name="connsiteX7" fmla="*/ 0 w 4517993"/>
              <a:gd name="connsiteY7" fmla="*/ 0 h 440365"/>
              <a:gd name="connsiteX0" fmla="*/ 0 w 4517993"/>
              <a:gd name="connsiteY0" fmla="*/ 0 h 440365"/>
              <a:gd name="connsiteX1" fmla="*/ 4517993 w 4517993"/>
              <a:gd name="connsiteY1" fmla="*/ 0 h 440365"/>
              <a:gd name="connsiteX2" fmla="*/ 4517993 w 4517993"/>
              <a:gd name="connsiteY2" fmla="*/ 432048 h 440365"/>
              <a:gd name="connsiteX3" fmla="*/ 3263889 w 4517993"/>
              <a:gd name="connsiteY3" fmla="*/ 436308 h 440365"/>
              <a:gd name="connsiteX4" fmla="*/ 1341933 w 4517993"/>
              <a:gd name="connsiteY4" fmla="*/ 440365 h 440365"/>
              <a:gd name="connsiteX5" fmla="*/ 586003 w 4517993"/>
              <a:gd name="connsiteY5" fmla="*/ 436308 h 440365"/>
              <a:gd name="connsiteX6" fmla="*/ 0 w 4517993"/>
              <a:gd name="connsiteY6" fmla="*/ 432048 h 440365"/>
              <a:gd name="connsiteX7" fmla="*/ 0 w 4517993"/>
              <a:gd name="connsiteY7" fmla="*/ 0 h 440365"/>
              <a:gd name="connsiteX0" fmla="*/ 0 w 4517993"/>
              <a:gd name="connsiteY0" fmla="*/ 0 h 468357"/>
              <a:gd name="connsiteX1" fmla="*/ 4517993 w 4517993"/>
              <a:gd name="connsiteY1" fmla="*/ 0 h 468357"/>
              <a:gd name="connsiteX2" fmla="*/ 4517993 w 4517993"/>
              <a:gd name="connsiteY2" fmla="*/ 432048 h 468357"/>
              <a:gd name="connsiteX3" fmla="*/ 3263889 w 4517993"/>
              <a:gd name="connsiteY3" fmla="*/ 436308 h 468357"/>
              <a:gd name="connsiteX4" fmla="*/ 2163027 w 4517993"/>
              <a:gd name="connsiteY4" fmla="*/ 468357 h 468357"/>
              <a:gd name="connsiteX5" fmla="*/ 586003 w 4517993"/>
              <a:gd name="connsiteY5" fmla="*/ 436308 h 468357"/>
              <a:gd name="connsiteX6" fmla="*/ 0 w 4517993"/>
              <a:gd name="connsiteY6" fmla="*/ 432048 h 468357"/>
              <a:gd name="connsiteX7" fmla="*/ 0 w 4517993"/>
              <a:gd name="connsiteY7" fmla="*/ 0 h 468357"/>
              <a:gd name="connsiteX0" fmla="*/ 0 w 4517993"/>
              <a:gd name="connsiteY0" fmla="*/ 0 h 468357"/>
              <a:gd name="connsiteX1" fmla="*/ 4517993 w 4517993"/>
              <a:gd name="connsiteY1" fmla="*/ 0 h 468357"/>
              <a:gd name="connsiteX2" fmla="*/ 4517993 w 4517993"/>
              <a:gd name="connsiteY2" fmla="*/ 432048 h 468357"/>
              <a:gd name="connsiteX3" fmla="*/ 3263889 w 4517993"/>
              <a:gd name="connsiteY3" fmla="*/ 436308 h 468357"/>
              <a:gd name="connsiteX4" fmla="*/ 2163027 w 4517993"/>
              <a:gd name="connsiteY4" fmla="*/ 468357 h 468357"/>
              <a:gd name="connsiteX5" fmla="*/ 800608 w 4517993"/>
              <a:gd name="connsiteY5" fmla="*/ 445638 h 468357"/>
              <a:gd name="connsiteX6" fmla="*/ 0 w 4517993"/>
              <a:gd name="connsiteY6" fmla="*/ 432048 h 468357"/>
              <a:gd name="connsiteX7" fmla="*/ 0 w 4517993"/>
              <a:gd name="connsiteY7" fmla="*/ 0 h 468357"/>
              <a:gd name="connsiteX0" fmla="*/ 0 w 4517993"/>
              <a:gd name="connsiteY0" fmla="*/ 0 h 468357"/>
              <a:gd name="connsiteX1" fmla="*/ 4517993 w 4517993"/>
              <a:gd name="connsiteY1" fmla="*/ 0 h 468357"/>
              <a:gd name="connsiteX2" fmla="*/ 4517993 w 4517993"/>
              <a:gd name="connsiteY2" fmla="*/ 432048 h 468357"/>
              <a:gd name="connsiteX3" fmla="*/ 3543808 w 4517993"/>
              <a:gd name="connsiteY3" fmla="*/ 454970 h 468357"/>
              <a:gd name="connsiteX4" fmla="*/ 2163027 w 4517993"/>
              <a:gd name="connsiteY4" fmla="*/ 468357 h 468357"/>
              <a:gd name="connsiteX5" fmla="*/ 800608 w 4517993"/>
              <a:gd name="connsiteY5" fmla="*/ 445638 h 468357"/>
              <a:gd name="connsiteX6" fmla="*/ 0 w 4517993"/>
              <a:gd name="connsiteY6" fmla="*/ 432048 h 468357"/>
              <a:gd name="connsiteX7" fmla="*/ 0 w 4517993"/>
              <a:gd name="connsiteY7" fmla="*/ 0 h 468357"/>
              <a:gd name="connsiteX0" fmla="*/ 0 w 4517993"/>
              <a:gd name="connsiteY0" fmla="*/ 0 h 477687"/>
              <a:gd name="connsiteX1" fmla="*/ 4517993 w 4517993"/>
              <a:gd name="connsiteY1" fmla="*/ 0 h 477687"/>
              <a:gd name="connsiteX2" fmla="*/ 4517993 w 4517993"/>
              <a:gd name="connsiteY2" fmla="*/ 432048 h 477687"/>
              <a:gd name="connsiteX3" fmla="*/ 3543808 w 4517993"/>
              <a:gd name="connsiteY3" fmla="*/ 454970 h 477687"/>
              <a:gd name="connsiteX4" fmla="*/ 2247002 w 4517993"/>
              <a:gd name="connsiteY4" fmla="*/ 477687 h 477687"/>
              <a:gd name="connsiteX5" fmla="*/ 800608 w 4517993"/>
              <a:gd name="connsiteY5" fmla="*/ 445638 h 477687"/>
              <a:gd name="connsiteX6" fmla="*/ 0 w 4517993"/>
              <a:gd name="connsiteY6" fmla="*/ 432048 h 477687"/>
              <a:gd name="connsiteX7" fmla="*/ 0 w 4517993"/>
              <a:gd name="connsiteY7" fmla="*/ 0 h 477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17993" h="477687">
                <a:moveTo>
                  <a:pt x="0" y="0"/>
                </a:moveTo>
                <a:lnTo>
                  <a:pt x="4517993" y="0"/>
                </a:lnTo>
                <a:lnTo>
                  <a:pt x="4517993" y="432048"/>
                </a:lnTo>
                <a:lnTo>
                  <a:pt x="3543808" y="454970"/>
                </a:lnTo>
                <a:lnTo>
                  <a:pt x="2247002" y="477687"/>
                </a:lnTo>
                <a:lnTo>
                  <a:pt x="800608" y="445638"/>
                </a:lnTo>
                <a:cubicBezTo>
                  <a:pt x="978498" y="434887"/>
                  <a:pt x="195334" y="433468"/>
                  <a:pt x="0" y="432048"/>
                </a:cubicBezTo>
                <a:lnTo>
                  <a:pt x="0" y="0"/>
                </a:lnTo>
                <a:close/>
              </a:path>
            </a:pathLst>
          </a:custGeom>
          <a:ln w="6350" cap="flat" cmpd="sng" algn="ctr">
            <a:solidFill>
              <a:schemeClr val="accent6"/>
            </a:solidFill>
            <a:prstDash val="solid"/>
            <a:miter lim="800000"/>
            <a:headEnd/>
            <a:tailEnd/>
          </a:ln>
        </p:spPr>
        <p:style>
          <a:lnRef idx="1">
            <a:schemeClr val="accent6"/>
          </a:lnRef>
          <a:fillRef idx="2">
            <a:schemeClr val="accent6"/>
          </a:fillRef>
          <a:effectRef idx="1">
            <a:schemeClr val="accent6"/>
          </a:effectRef>
          <a:fontRef idx="minor">
            <a:schemeClr val="dk1"/>
          </a:fontRef>
        </p:style>
        <p:txBody>
          <a:bodyPr rtlCol="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82550" indent="0" algn="ctr">
              <a:buFont typeface="Arial" panose="020B0604020202020204" pitchFamily="34" charset="0"/>
              <a:buNone/>
            </a:pPr>
            <a:r>
              <a:rPr lang="en-US" sz="2000" dirty="0"/>
              <a:t>Humanity - respect and sympathy</a:t>
            </a:r>
            <a:endParaRPr lang="en-US" sz="3600" dirty="0"/>
          </a:p>
        </p:txBody>
      </p:sp>
      <p:sp>
        <p:nvSpPr>
          <p:cNvPr id="14" name="ZoneTexte 105">
            <a:extLst>
              <a:ext uri="{FF2B5EF4-FFF2-40B4-BE49-F238E27FC236}">
                <a16:creationId xmlns="" xmlns:a16="http://schemas.microsoft.com/office/drawing/2014/main" id="{A159A2C1-FF48-4280-9BA7-92AD40E5126C}"/>
              </a:ext>
            </a:extLst>
          </p:cNvPr>
          <p:cNvSpPr txBox="1"/>
          <p:nvPr/>
        </p:nvSpPr>
        <p:spPr bwMode="auto">
          <a:xfrm>
            <a:off x="1559495" y="951841"/>
            <a:ext cx="2602054" cy="369332"/>
          </a:xfrm>
          <a:prstGeom prst="rect">
            <a:avLst/>
          </a:prstGeom>
          <a:noFill/>
          <a:ln w="9525">
            <a:noFill/>
            <a:miter lim="800000"/>
            <a:headEnd/>
            <a:tailEnd/>
          </a:ln>
        </p:spPr>
        <p:txBody>
          <a:bodyPr vert="horz" wrap="square" lIns="72000" tIns="0" rIns="72000" bIns="0" numCol="1" rtlCol="0" anchor="t" anchorCtr="0" compatLnSpc="1">
            <a:prstTxWarp prst="textNoShape">
              <a:avLst/>
            </a:prstTxWarp>
            <a:spAutoFit/>
          </a:bodyPr>
          <a:lstStyle/>
          <a:p>
            <a:pPr eaLnBrk="0" hangingPunct="0"/>
            <a:r>
              <a:rPr lang="en-US" sz="2400" b="0" u="none" dirty="0">
                <a:solidFill>
                  <a:srgbClr val="572314"/>
                </a:solidFill>
                <a:effectLst>
                  <a:outerShdw blurRad="50000" dist="30000" dir="5400000" algn="tl" rotWithShape="0">
                    <a:srgbClr val="000000">
                      <a:alpha val="30000"/>
                    </a:srgbClr>
                  </a:outerShdw>
                </a:effectLst>
                <a:latin typeface="+mj-lt"/>
                <a:ea typeface="+mj-ea"/>
                <a:cs typeface="+mj-cs"/>
              </a:rPr>
              <a:t>1. Guiding principle</a:t>
            </a:r>
          </a:p>
        </p:txBody>
      </p:sp>
      <p:sp>
        <p:nvSpPr>
          <p:cNvPr id="15" name="ZoneTexte 119">
            <a:extLst>
              <a:ext uri="{FF2B5EF4-FFF2-40B4-BE49-F238E27FC236}">
                <a16:creationId xmlns="" xmlns:a16="http://schemas.microsoft.com/office/drawing/2014/main" id="{841ED65C-9C74-4BEF-A2E7-84E555200CBE}"/>
              </a:ext>
            </a:extLst>
          </p:cNvPr>
          <p:cNvSpPr txBox="1"/>
          <p:nvPr/>
        </p:nvSpPr>
        <p:spPr bwMode="auto">
          <a:xfrm>
            <a:off x="1559495" y="2766494"/>
            <a:ext cx="3373865" cy="738664"/>
          </a:xfrm>
          <a:prstGeom prst="rect">
            <a:avLst/>
          </a:prstGeom>
          <a:noFill/>
          <a:ln w="9525">
            <a:noFill/>
            <a:miter lim="800000"/>
            <a:headEnd/>
            <a:tailEnd/>
          </a:ln>
        </p:spPr>
        <p:txBody>
          <a:bodyPr vert="horz" wrap="square" lIns="72000" tIns="0" rIns="72000" bIns="0" numCol="1" rtlCol="0" anchor="t" anchorCtr="0" compatLnSpc="1">
            <a:prstTxWarp prst="textNoShape">
              <a:avLst/>
            </a:prstTxWarp>
            <a:spAutoFit/>
          </a:bodyPr>
          <a:lstStyle>
            <a:defPPr>
              <a:defRPr lang="fr-CH"/>
            </a:defPPr>
            <a:lvl1pPr eaLnBrk="0" hangingPunct="0">
              <a:defRPr sz="2400" b="0" u="none">
                <a:solidFill>
                  <a:srgbClr val="572314"/>
                </a:solidFill>
                <a:effectLst>
                  <a:outerShdw blurRad="50000" dist="30000" dir="5400000" algn="tl" rotWithShape="0">
                    <a:srgbClr val="000000">
                      <a:alpha val="30000"/>
                    </a:srgbClr>
                  </a:outerShdw>
                </a:effectLst>
                <a:latin typeface="+mj-lt"/>
                <a:ea typeface="+mj-ea"/>
                <a:cs typeface="+mj-cs"/>
              </a:defRPr>
            </a:lvl1pPr>
          </a:lstStyle>
          <a:p>
            <a:r>
              <a:rPr lang="en-US" dirty="0"/>
              <a:t>2. Moral drives and </a:t>
            </a:r>
            <a:br>
              <a:rPr lang="en-US" dirty="0"/>
            </a:br>
            <a:r>
              <a:rPr lang="en-US" dirty="0"/>
              <a:t>    boundaries</a:t>
            </a:r>
          </a:p>
        </p:txBody>
      </p:sp>
      <p:sp>
        <p:nvSpPr>
          <p:cNvPr id="16" name="ZoneTexte 120">
            <a:extLst>
              <a:ext uri="{FF2B5EF4-FFF2-40B4-BE49-F238E27FC236}">
                <a16:creationId xmlns="" xmlns:a16="http://schemas.microsoft.com/office/drawing/2014/main" id="{DB91D43D-6F02-4614-B039-A913C95F8C66}"/>
              </a:ext>
            </a:extLst>
          </p:cNvPr>
          <p:cNvSpPr txBox="1"/>
          <p:nvPr/>
        </p:nvSpPr>
        <p:spPr bwMode="auto">
          <a:xfrm>
            <a:off x="1559495" y="4520154"/>
            <a:ext cx="3536305" cy="369332"/>
          </a:xfrm>
          <a:prstGeom prst="rect">
            <a:avLst/>
          </a:prstGeom>
          <a:noFill/>
          <a:ln w="9525">
            <a:noFill/>
            <a:miter lim="800000"/>
            <a:headEnd/>
            <a:tailEnd/>
          </a:ln>
        </p:spPr>
        <p:txBody>
          <a:bodyPr vert="horz" wrap="square" lIns="72000" tIns="0" rIns="72000" bIns="0" numCol="1" rtlCol="0" anchor="t" anchorCtr="0" compatLnSpc="1">
            <a:prstTxWarp prst="textNoShape">
              <a:avLst/>
            </a:prstTxWarp>
            <a:spAutoFit/>
          </a:bodyPr>
          <a:lstStyle/>
          <a:p>
            <a:pPr eaLnBrk="0" hangingPunct="0"/>
            <a:r>
              <a:rPr lang="en-US" sz="2400" b="0" u="none" dirty="0">
                <a:solidFill>
                  <a:srgbClr val="572314"/>
                </a:solidFill>
                <a:effectLst>
                  <a:outerShdw blurRad="50000" dist="30000" dir="5400000" algn="tl" rotWithShape="0">
                    <a:srgbClr val="000000">
                      <a:alpha val="30000"/>
                    </a:srgbClr>
                  </a:outerShdw>
                </a:effectLst>
                <a:latin typeface="+mj-lt"/>
                <a:ea typeface="+mj-ea"/>
                <a:cs typeface="+mj-cs"/>
              </a:rPr>
              <a:t>3. Practical ethics</a:t>
            </a:r>
          </a:p>
        </p:txBody>
      </p:sp>
      <p:sp>
        <p:nvSpPr>
          <p:cNvPr id="17" name="ZoneTexte 121">
            <a:extLst>
              <a:ext uri="{FF2B5EF4-FFF2-40B4-BE49-F238E27FC236}">
                <a16:creationId xmlns="" xmlns:a16="http://schemas.microsoft.com/office/drawing/2014/main" id="{6E60026B-93C0-4D1B-AA17-C120DF476418}"/>
              </a:ext>
            </a:extLst>
          </p:cNvPr>
          <p:cNvSpPr txBox="1"/>
          <p:nvPr/>
        </p:nvSpPr>
        <p:spPr bwMode="auto">
          <a:xfrm>
            <a:off x="2639616" y="5855936"/>
            <a:ext cx="2520280" cy="369332"/>
          </a:xfrm>
          <a:prstGeom prst="rect">
            <a:avLst/>
          </a:prstGeom>
          <a:noFill/>
          <a:ln w="9525">
            <a:noFill/>
            <a:miter lim="800000"/>
            <a:headEnd/>
            <a:tailEnd/>
          </a:ln>
        </p:spPr>
        <p:txBody>
          <a:bodyPr vert="horz" wrap="square" lIns="72000" tIns="0" rIns="72000" bIns="0" numCol="1" rtlCol="0" anchor="t" anchorCtr="0" compatLnSpc="1">
            <a:prstTxWarp prst="textNoShape">
              <a:avLst/>
            </a:prstTxWarp>
            <a:spAutoFit/>
          </a:bodyPr>
          <a:lstStyle/>
          <a:p>
            <a:pPr eaLnBrk="0" hangingPunct="0"/>
            <a:r>
              <a:rPr lang="en-US" sz="2400" b="0" u="none" dirty="0">
                <a:solidFill>
                  <a:srgbClr val="572314"/>
                </a:solidFill>
                <a:effectLst>
                  <a:outerShdw blurRad="50000" dist="30000" dir="5400000" algn="tl" rotWithShape="0">
                    <a:srgbClr val="000000">
                      <a:alpha val="30000"/>
                    </a:srgbClr>
                  </a:outerShdw>
                </a:effectLst>
                <a:latin typeface="+mj-lt"/>
                <a:ea typeface="+mj-ea"/>
                <a:cs typeface="+mj-cs"/>
              </a:rPr>
              <a:t>Context</a:t>
            </a:r>
          </a:p>
        </p:txBody>
      </p:sp>
      <p:sp>
        <p:nvSpPr>
          <p:cNvPr id="18" name="ZoneTexte 132">
            <a:extLst>
              <a:ext uri="{FF2B5EF4-FFF2-40B4-BE49-F238E27FC236}">
                <a16:creationId xmlns="" xmlns:a16="http://schemas.microsoft.com/office/drawing/2014/main" id="{E68E5958-72AC-4158-A154-93748C5EFD5A}"/>
              </a:ext>
            </a:extLst>
          </p:cNvPr>
          <p:cNvSpPr txBox="1"/>
          <p:nvPr/>
        </p:nvSpPr>
        <p:spPr bwMode="auto">
          <a:xfrm>
            <a:off x="2639616" y="5399928"/>
            <a:ext cx="2024136" cy="369332"/>
          </a:xfrm>
          <a:prstGeom prst="rect">
            <a:avLst/>
          </a:prstGeom>
          <a:noFill/>
          <a:ln w="9525">
            <a:noFill/>
            <a:miter lim="800000"/>
            <a:headEnd/>
            <a:tailEnd/>
          </a:ln>
        </p:spPr>
        <p:txBody>
          <a:bodyPr vert="horz" wrap="square" lIns="72000" tIns="0" rIns="72000" bIns="0" numCol="1" rtlCol="0" anchor="t" anchorCtr="0" compatLnSpc="1">
            <a:prstTxWarp prst="textNoShape">
              <a:avLst/>
            </a:prstTxWarp>
            <a:spAutoFit/>
          </a:bodyPr>
          <a:lstStyle/>
          <a:p>
            <a:pPr eaLnBrk="0" hangingPunct="0"/>
            <a:r>
              <a:rPr lang="en-US" sz="2400" b="0" u="none" dirty="0">
                <a:solidFill>
                  <a:srgbClr val="572314"/>
                </a:solidFill>
                <a:effectLst>
                  <a:outerShdw blurRad="50000" dist="30000" dir="5400000" algn="tl" rotWithShape="0">
                    <a:srgbClr val="000000">
                      <a:alpha val="30000"/>
                    </a:srgbClr>
                  </a:outerShdw>
                </a:effectLst>
                <a:latin typeface="+mj-lt"/>
                <a:ea typeface="+mj-ea"/>
                <a:cs typeface="+mj-cs"/>
              </a:rPr>
              <a:t>Information</a:t>
            </a:r>
            <a:endParaRPr lang="en-US" sz="1600" b="0" u="none" dirty="0">
              <a:solidFill>
                <a:srgbClr val="572314"/>
              </a:solidFill>
              <a:effectLst>
                <a:outerShdw blurRad="50000" dist="30000" dir="5400000" algn="tl" rotWithShape="0">
                  <a:srgbClr val="000000">
                    <a:alpha val="30000"/>
                  </a:srgbClr>
                </a:outerShdw>
              </a:effectLst>
              <a:latin typeface="+mj-lt"/>
              <a:ea typeface="+mj-ea"/>
              <a:cs typeface="+mj-cs"/>
            </a:endParaRPr>
          </a:p>
        </p:txBody>
      </p:sp>
      <p:sp>
        <p:nvSpPr>
          <p:cNvPr id="19" name="Rectangle 18">
            <a:extLst>
              <a:ext uri="{FF2B5EF4-FFF2-40B4-BE49-F238E27FC236}">
                <a16:creationId xmlns="" xmlns:a16="http://schemas.microsoft.com/office/drawing/2014/main" id="{C1E8C106-E231-4291-A8B1-49B994B23D24}"/>
              </a:ext>
            </a:extLst>
          </p:cNvPr>
          <p:cNvSpPr/>
          <p:nvPr/>
        </p:nvSpPr>
        <p:spPr>
          <a:xfrm>
            <a:off x="6600056" y="2276872"/>
            <a:ext cx="1260000" cy="1440000"/>
          </a:xfrm>
          <a:prstGeom prst="rect">
            <a:avLst/>
          </a:prstGeom>
          <a:solidFill>
            <a:schemeClr val="bg2">
              <a:lumMod val="75000"/>
              <a:alpha val="62000"/>
            </a:schemeClr>
          </a:solidFill>
        </p:spPr>
        <p:style>
          <a:lnRef idx="1">
            <a:schemeClr val="accent5"/>
          </a:lnRef>
          <a:fillRef idx="2">
            <a:schemeClr val="accent5"/>
          </a:fillRef>
          <a:effectRef idx="1">
            <a:schemeClr val="accent5"/>
          </a:effectRef>
          <a:fontRef idx="minor">
            <a:schemeClr val="dk1"/>
          </a:fontRef>
        </p:style>
        <p:txBody>
          <a:bodyPr tIns="0" rtlCol="0" anchor="t"/>
          <a:lstStyle/>
          <a:p>
            <a:pPr algn="ctr"/>
            <a:r>
              <a:rPr lang="en-US" sz="2000" b="0" u="none" dirty="0"/>
              <a:t>Virtues</a:t>
            </a:r>
          </a:p>
          <a:p>
            <a:pPr algn="ctr"/>
            <a:r>
              <a:rPr lang="en-US" sz="1800" b="0" u="none" dirty="0"/>
              <a:t/>
            </a:r>
            <a:br>
              <a:rPr lang="en-US" sz="1800" b="0" u="none" dirty="0"/>
            </a:br>
            <a:r>
              <a:rPr lang="en-US" sz="1800" b="0" u="none" dirty="0"/>
              <a:t>moral behavior</a:t>
            </a:r>
          </a:p>
        </p:txBody>
      </p:sp>
      <p:sp>
        <p:nvSpPr>
          <p:cNvPr id="20" name="ZoneTexte 152">
            <a:extLst>
              <a:ext uri="{FF2B5EF4-FFF2-40B4-BE49-F238E27FC236}">
                <a16:creationId xmlns="" xmlns:a16="http://schemas.microsoft.com/office/drawing/2014/main" id="{59A370EE-CC91-45B2-AC08-5205C1499DEF}"/>
              </a:ext>
            </a:extLst>
          </p:cNvPr>
          <p:cNvSpPr txBox="1"/>
          <p:nvPr/>
        </p:nvSpPr>
        <p:spPr bwMode="auto">
          <a:xfrm>
            <a:off x="9480376" y="5498648"/>
            <a:ext cx="1619672" cy="738664"/>
          </a:xfrm>
          <a:prstGeom prst="rect">
            <a:avLst/>
          </a:prstGeom>
          <a:noFill/>
          <a:ln w="9525">
            <a:noFill/>
            <a:miter lim="800000"/>
            <a:headEnd/>
            <a:tailEnd/>
          </a:ln>
        </p:spPr>
        <p:txBody>
          <a:bodyPr vert="horz" wrap="square" lIns="72000" tIns="0" rIns="72000" bIns="0" numCol="1" rtlCol="0" anchor="t" anchorCtr="0" compatLnSpc="1">
            <a:prstTxWarp prst="textNoShape">
              <a:avLst/>
            </a:prstTxWarp>
            <a:spAutoFit/>
          </a:bodyPr>
          <a:lstStyle/>
          <a:p>
            <a:pPr algn="r" eaLnBrk="0" hangingPunct="0"/>
            <a:r>
              <a:rPr lang="en-US" sz="2400" b="0" u="none" dirty="0">
                <a:solidFill>
                  <a:srgbClr val="572314"/>
                </a:solidFill>
                <a:effectLst>
                  <a:outerShdw blurRad="50000" dist="30000" dir="5400000" algn="tl" rotWithShape="0">
                    <a:srgbClr val="000000">
                      <a:alpha val="30000"/>
                    </a:srgbClr>
                  </a:outerShdw>
                </a:effectLst>
                <a:latin typeface="+mj-lt"/>
                <a:ea typeface="+mj-ea"/>
                <a:cs typeface="+mj-cs"/>
              </a:rPr>
              <a:t>Evaluation of results</a:t>
            </a:r>
          </a:p>
        </p:txBody>
      </p:sp>
      <p:sp>
        <p:nvSpPr>
          <p:cNvPr id="21" name="Ellipse 8">
            <a:extLst>
              <a:ext uri="{FF2B5EF4-FFF2-40B4-BE49-F238E27FC236}">
                <a16:creationId xmlns="" xmlns:a16="http://schemas.microsoft.com/office/drawing/2014/main" id="{CA9A95FB-70B8-461C-B834-7FEE2C6E9388}"/>
              </a:ext>
            </a:extLst>
          </p:cNvPr>
          <p:cNvSpPr/>
          <p:nvPr/>
        </p:nvSpPr>
        <p:spPr>
          <a:xfrm>
            <a:off x="5934972" y="4293098"/>
            <a:ext cx="2601666" cy="10801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0" u="none" dirty="0"/>
              <a:t>Discussion</a:t>
            </a:r>
          </a:p>
          <a:p>
            <a:pPr algn="ctr"/>
            <a:r>
              <a:rPr lang="en-US" sz="2400" b="0" u="none" dirty="0"/>
              <a:t>Decision</a:t>
            </a:r>
          </a:p>
        </p:txBody>
      </p:sp>
    </p:spTree>
    <p:extLst>
      <p:ext uri="{BB962C8B-B14F-4D97-AF65-F5344CB8AC3E}">
        <p14:creationId xmlns="" xmlns:p14="http://schemas.microsoft.com/office/powerpoint/2010/main" val="3704868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6" grpId="0"/>
      <p:bldP spid="17" grpId="0"/>
      <p:bldP spid="18" grpId="0"/>
      <p:bldP spid="20" grpId="0"/>
      <p:bldP spid="2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0865948-8B76-4A50-B7DB-B45DBE1BD062}" type="slidenum">
              <a:rPr lang="fr-CH" smtClean="0"/>
              <a:pPr/>
              <a:t>27</a:t>
            </a:fld>
            <a:endParaRPr lang="fr-CH"/>
          </a:p>
        </p:txBody>
      </p:sp>
      <p:sp>
        <p:nvSpPr>
          <p:cNvPr id="6" name="Rectangle 5"/>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7" name="TextBox 6"/>
          <p:cNvSpPr txBox="1"/>
          <p:nvPr/>
        </p:nvSpPr>
        <p:spPr>
          <a:xfrm>
            <a:off x="84083" y="5281081"/>
            <a:ext cx="461665" cy="1440394"/>
          </a:xfrm>
          <a:prstGeom prst="rect">
            <a:avLst/>
          </a:prstGeom>
          <a:noFill/>
        </p:spPr>
        <p:txBody>
          <a:bodyPr vert="vert270" wrap="none" rtlCol="0">
            <a:spAutoFit/>
          </a:bodyPr>
          <a:lstStyle/>
          <a:p>
            <a:r>
              <a:rPr lang="en-US" dirty="0">
                <a:solidFill>
                  <a:schemeClr val="bg1"/>
                </a:solidFill>
              </a:rPr>
              <a:t>H.E.L.P. course</a:t>
            </a:r>
            <a:endParaRPr lang="en-GB" dirty="0"/>
          </a:p>
        </p:txBody>
      </p:sp>
      <p:sp>
        <p:nvSpPr>
          <p:cNvPr id="8" name="Oval 7">
            <a:extLst>
              <a:ext uri="{FF2B5EF4-FFF2-40B4-BE49-F238E27FC236}">
                <a16:creationId xmlns="" xmlns:a16="http://schemas.microsoft.com/office/drawing/2014/main" id="{A0E9550A-3342-4D2C-B8CF-1FBE7B74D778}"/>
              </a:ext>
            </a:extLst>
          </p:cNvPr>
          <p:cNvSpPr/>
          <p:nvPr/>
        </p:nvSpPr>
        <p:spPr>
          <a:xfrm>
            <a:off x="4868279" y="2916980"/>
            <a:ext cx="3477788" cy="2214124"/>
          </a:xfrm>
          <a:prstGeom prst="ellipse">
            <a:avLst/>
          </a:prstGeom>
          <a:solidFill>
            <a:srgbClr val="EDE9E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Ethical </a:t>
            </a:r>
          </a:p>
          <a:p>
            <a:pPr algn="ctr"/>
            <a:r>
              <a:rPr lang="en-US" sz="3200" dirty="0">
                <a:solidFill>
                  <a:schemeClr val="tx1"/>
                </a:solidFill>
              </a:rPr>
              <a:t>Dilemmas in  humanitarian action </a:t>
            </a:r>
            <a:endParaRPr lang="fr-CH" sz="3200" dirty="0">
              <a:solidFill>
                <a:schemeClr val="tx1"/>
              </a:solidFill>
            </a:endParaRPr>
          </a:p>
        </p:txBody>
      </p:sp>
      <p:sp>
        <p:nvSpPr>
          <p:cNvPr id="9" name="Rounded Rectangle 5">
            <a:extLst>
              <a:ext uri="{FF2B5EF4-FFF2-40B4-BE49-F238E27FC236}">
                <a16:creationId xmlns="" xmlns:a16="http://schemas.microsoft.com/office/drawing/2014/main" id="{D9162583-8862-4677-8E15-9B8C80BBFD49}"/>
              </a:ext>
            </a:extLst>
          </p:cNvPr>
          <p:cNvSpPr/>
          <p:nvPr/>
        </p:nvSpPr>
        <p:spPr>
          <a:xfrm>
            <a:off x="8292447" y="1057126"/>
            <a:ext cx="3767667" cy="2175641"/>
          </a:xfrm>
          <a:prstGeom prst="roundRect">
            <a:avLst/>
          </a:prstGeom>
          <a:solidFill>
            <a:srgbClr val="FFC000"/>
          </a:solidFill>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dirty="0"/>
              <a:t>Consequences </a:t>
            </a:r>
          </a:p>
          <a:p>
            <a:pPr algn="ctr"/>
            <a:r>
              <a:rPr lang="en-US" dirty="0"/>
              <a:t>Intended and un-intended results    -positive or negative-  </a:t>
            </a:r>
          </a:p>
          <a:p>
            <a:pPr algn="ctr"/>
            <a:r>
              <a:rPr lang="en-US" dirty="0"/>
              <a:t> for affected people/populations, you, your organization, other stakeholders </a:t>
            </a:r>
          </a:p>
          <a:p>
            <a:pPr algn="ctr"/>
            <a:endParaRPr lang="en-US" dirty="0"/>
          </a:p>
        </p:txBody>
      </p:sp>
      <p:sp>
        <p:nvSpPr>
          <p:cNvPr id="10" name="Rounded Rectangle 7">
            <a:extLst>
              <a:ext uri="{FF2B5EF4-FFF2-40B4-BE49-F238E27FC236}">
                <a16:creationId xmlns="" xmlns:a16="http://schemas.microsoft.com/office/drawing/2014/main" id="{48FF6B26-DDF3-48BD-BABB-9989835A225F}"/>
              </a:ext>
            </a:extLst>
          </p:cNvPr>
          <p:cNvSpPr/>
          <p:nvPr/>
        </p:nvSpPr>
        <p:spPr>
          <a:xfrm>
            <a:off x="663763" y="1695874"/>
            <a:ext cx="3980664" cy="3466251"/>
          </a:xfrm>
          <a:prstGeom prst="roundRect">
            <a:avLst/>
          </a:prstGeom>
          <a:solidFill>
            <a:schemeClr val="accent6">
              <a:lumMod val="60000"/>
              <a:lumOff val="40000"/>
            </a:schemeClr>
          </a:solidFill>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dirty="0"/>
              <a:t>Principles</a:t>
            </a:r>
          </a:p>
          <a:p>
            <a:pPr marL="742950" lvl="1" indent="-285750">
              <a:buFont typeface="Arial" panose="020B0604020202020204" pitchFamily="34" charset="0"/>
              <a:buChar char="•"/>
            </a:pPr>
            <a:r>
              <a:rPr lang="en-US" dirty="0"/>
              <a:t>Core Humanitarian principles - </a:t>
            </a:r>
            <a:r>
              <a:rPr lang="en-US" sz="1400" dirty="0"/>
              <a:t>Humanity, Impartiality, Neutrality, Independence  </a:t>
            </a:r>
          </a:p>
          <a:p>
            <a:pPr marL="742950" lvl="1" indent="-285750">
              <a:buFont typeface="Arial" panose="020B0604020202020204" pitchFamily="34" charset="0"/>
              <a:buChar char="•"/>
            </a:pPr>
            <a:r>
              <a:rPr lang="en-US" dirty="0"/>
              <a:t>Other principles</a:t>
            </a:r>
          </a:p>
          <a:p>
            <a:pPr marL="1200150" lvl="2" indent="-285750">
              <a:buFont typeface="Wingdings" panose="05000000000000000000" pitchFamily="2" charset="2"/>
              <a:buChar char="ü"/>
            </a:pPr>
            <a:r>
              <a:rPr lang="en-US" dirty="0"/>
              <a:t>Bio-ethical principles - </a:t>
            </a:r>
            <a:r>
              <a:rPr lang="en-US" sz="1400" dirty="0"/>
              <a:t>Autonomy, Beneficence, Non-maleficence, Justice</a:t>
            </a:r>
          </a:p>
          <a:p>
            <a:pPr marL="1200150" lvl="2" indent="-285750">
              <a:buFont typeface="Wingdings" panose="05000000000000000000" pitchFamily="2" charset="2"/>
              <a:buChar char="ü"/>
            </a:pPr>
            <a:r>
              <a:rPr lang="en-US" dirty="0"/>
              <a:t>Public health principles </a:t>
            </a:r>
            <a:r>
              <a:rPr lang="en-US" sz="1400" dirty="0"/>
              <a:t>–Sustainability, Precaution, Solidarity, Vulnerability</a:t>
            </a:r>
          </a:p>
          <a:p>
            <a:pPr marL="1200150" lvl="2" indent="-285750">
              <a:buFont typeface="Wingdings" panose="05000000000000000000" pitchFamily="2" charset="2"/>
              <a:buChar char="ü"/>
            </a:pPr>
            <a:r>
              <a:rPr lang="en-US" dirty="0"/>
              <a:t>Other humanitarian principles </a:t>
            </a:r>
            <a:r>
              <a:rPr lang="en-US" sz="1100" dirty="0"/>
              <a:t>– …….</a:t>
            </a:r>
          </a:p>
          <a:p>
            <a:pPr marL="742950" lvl="1" indent="-285750">
              <a:buFont typeface="Arial" panose="020B0604020202020204" pitchFamily="34" charset="0"/>
              <a:buChar char="•"/>
            </a:pPr>
            <a:endParaRPr lang="en-US" sz="1400" dirty="0"/>
          </a:p>
        </p:txBody>
      </p:sp>
      <p:sp>
        <p:nvSpPr>
          <p:cNvPr id="11" name="Rounded Rectangle 10">
            <a:extLst>
              <a:ext uri="{FF2B5EF4-FFF2-40B4-BE49-F238E27FC236}">
                <a16:creationId xmlns="" xmlns:a16="http://schemas.microsoft.com/office/drawing/2014/main" id="{113650F0-1221-4C11-9AED-D5F3E15FE794}"/>
              </a:ext>
            </a:extLst>
          </p:cNvPr>
          <p:cNvSpPr/>
          <p:nvPr/>
        </p:nvSpPr>
        <p:spPr>
          <a:xfrm>
            <a:off x="4721461" y="216110"/>
            <a:ext cx="3477788" cy="2175641"/>
          </a:xfrm>
          <a:prstGeom prst="roundRect">
            <a:avLst/>
          </a:prstGeom>
          <a:solidFill>
            <a:schemeClr val="bg1">
              <a:lumMod val="85000"/>
            </a:schemeClr>
          </a:solidFill>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dirty="0"/>
              <a:t>Professional ethics </a:t>
            </a:r>
          </a:p>
          <a:p>
            <a:pPr marL="742950" lvl="1" indent="-285750">
              <a:buFont typeface="Arial" panose="020B0604020202020204" pitchFamily="34" charset="0"/>
              <a:buChar char="•"/>
            </a:pPr>
            <a:r>
              <a:rPr lang="en-US" dirty="0"/>
              <a:t>Medical ethics</a:t>
            </a:r>
          </a:p>
          <a:p>
            <a:pPr marL="742950" lvl="1" indent="-285750">
              <a:buFont typeface="Arial" panose="020B0604020202020204" pitchFamily="34" charset="0"/>
              <a:buChar char="•"/>
            </a:pPr>
            <a:r>
              <a:rPr lang="en-US" dirty="0"/>
              <a:t>Nursing ethics</a:t>
            </a:r>
          </a:p>
          <a:p>
            <a:pPr marL="742950" lvl="1" indent="-285750">
              <a:buFont typeface="Arial" panose="020B0604020202020204" pitchFamily="34" charset="0"/>
              <a:buChar char="•"/>
            </a:pPr>
            <a:r>
              <a:rPr lang="en-US" dirty="0"/>
              <a:t>Public health ethics</a:t>
            </a:r>
          </a:p>
          <a:p>
            <a:pPr marL="742950" lvl="1" indent="-285750">
              <a:buFont typeface="Arial" panose="020B0604020202020204" pitchFamily="34" charset="0"/>
              <a:buChar char="•"/>
            </a:pPr>
            <a:r>
              <a:rPr lang="en-US" dirty="0"/>
              <a:t>Humanitarian ethics</a:t>
            </a:r>
          </a:p>
          <a:p>
            <a:pPr marL="742950" lvl="1" indent="-285750">
              <a:buFont typeface="Arial" panose="020B0604020202020204" pitchFamily="34" charset="0"/>
              <a:buChar char="•"/>
            </a:pPr>
            <a:r>
              <a:rPr lang="en-US" dirty="0"/>
              <a:t>etc.</a:t>
            </a:r>
          </a:p>
        </p:txBody>
      </p:sp>
      <p:sp>
        <p:nvSpPr>
          <p:cNvPr id="12" name="Rounded Rectangle 17">
            <a:extLst>
              <a:ext uri="{FF2B5EF4-FFF2-40B4-BE49-F238E27FC236}">
                <a16:creationId xmlns="" xmlns:a16="http://schemas.microsoft.com/office/drawing/2014/main" id="{2B3EE223-6DFF-454B-B73A-4B9786B31D5B}"/>
              </a:ext>
            </a:extLst>
          </p:cNvPr>
          <p:cNvSpPr/>
          <p:nvPr/>
        </p:nvSpPr>
        <p:spPr>
          <a:xfrm>
            <a:off x="8679075" y="3625234"/>
            <a:ext cx="2746124" cy="1343278"/>
          </a:xfrm>
          <a:prstGeom prst="roundRect">
            <a:avLst/>
          </a:prstGeom>
          <a:solidFill>
            <a:schemeClr val="bg1"/>
          </a:solidFill>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dirty="0"/>
              <a:t>Moral and ethical values of the context </a:t>
            </a:r>
          </a:p>
          <a:p>
            <a:pPr algn="ctr"/>
            <a:endParaRPr lang="en-US" dirty="0"/>
          </a:p>
        </p:txBody>
      </p:sp>
      <p:sp>
        <p:nvSpPr>
          <p:cNvPr id="13" name="Rounded Rectangle 18">
            <a:extLst>
              <a:ext uri="{FF2B5EF4-FFF2-40B4-BE49-F238E27FC236}">
                <a16:creationId xmlns="" xmlns:a16="http://schemas.microsoft.com/office/drawing/2014/main" id="{41CF5213-3AEB-4E09-959B-211379CEBE25}"/>
              </a:ext>
            </a:extLst>
          </p:cNvPr>
          <p:cNvSpPr/>
          <p:nvPr/>
        </p:nvSpPr>
        <p:spPr>
          <a:xfrm>
            <a:off x="2638005" y="5656333"/>
            <a:ext cx="7938336" cy="1104562"/>
          </a:xfrm>
          <a:prstGeom prst="roundRect">
            <a:avLst/>
          </a:prstGeom>
          <a:solidFill>
            <a:schemeClr val="accent1">
              <a:lumMod val="60000"/>
              <a:lumOff val="40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dirty="0"/>
              <a:t>Benefits and risks </a:t>
            </a:r>
          </a:p>
          <a:p>
            <a:pPr algn="ctr"/>
            <a:r>
              <a:rPr lang="en-US" sz="2400" dirty="0"/>
              <a:t>Constraints</a:t>
            </a:r>
            <a:endParaRPr lang="en-US" dirty="0"/>
          </a:p>
        </p:txBody>
      </p:sp>
    </p:spTree>
    <p:extLst>
      <p:ext uri="{BB962C8B-B14F-4D97-AF65-F5344CB8AC3E}">
        <p14:creationId xmlns="" xmlns:p14="http://schemas.microsoft.com/office/powerpoint/2010/main" val="192002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0865948-8B76-4A50-B7DB-B45DBE1BD062}" type="slidenum">
              <a:rPr lang="fr-CH" smtClean="0"/>
              <a:pPr/>
              <a:t>28</a:t>
            </a:fld>
            <a:endParaRPr lang="fr-CH"/>
          </a:p>
        </p:txBody>
      </p:sp>
      <p:sp>
        <p:nvSpPr>
          <p:cNvPr id="6" name="Rectangle 5"/>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7" name="TextBox 6"/>
          <p:cNvSpPr txBox="1"/>
          <p:nvPr/>
        </p:nvSpPr>
        <p:spPr>
          <a:xfrm>
            <a:off x="84083" y="5281081"/>
            <a:ext cx="461665" cy="1440394"/>
          </a:xfrm>
          <a:prstGeom prst="rect">
            <a:avLst/>
          </a:prstGeom>
          <a:noFill/>
        </p:spPr>
        <p:txBody>
          <a:bodyPr vert="vert270" wrap="none" rtlCol="0">
            <a:spAutoFit/>
          </a:bodyPr>
          <a:lstStyle/>
          <a:p>
            <a:r>
              <a:rPr lang="en-US" dirty="0">
                <a:solidFill>
                  <a:schemeClr val="bg1"/>
                </a:solidFill>
              </a:rPr>
              <a:t>H.E.L.P. course</a:t>
            </a:r>
            <a:endParaRPr lang="en-GB" dirty="0"/>
          </a:p>
        </p:txBody>
      </p:sp>
      <p:sp>
        <p:nvSpPr>
          <p:cNvPr id="3" name="TextBox 2"/>
          <p:cNvSpPr txBox="1"/>
          <p:nvPr/>
        </p:nvSpPr>
        <p:spPr>
          <a:xfrm>
            <a:off x="3125972" y="2496687"/>
            <a:ext cx="8102009" cy="1446550"/>
          </a:xfrm>
          <a:prstGeom prst="rect">
            <a:avLst/>
          </a:prstGeom>
          <a:noFill/>
        </p:spPr>
        <p:txBody>
          <a:bodyPr wrap="square" rtlCol="0">
            <a:spAutoFit/>
          </a:bodyPr>
          <a:lstStyle/>
          <a:p>
            <a:pPr algn="ctr"/>
            <a:r>
              <a:rPr lang="en-GB" sz="4400" dirty="0"/>
              <a:t>How does the decision making process function?</a:t>
            </a:r>
          </a:p>
        </p:txBody>
      </p:sp>
      <p:sp>
        <p:nvSpPr>
          <p:cNvPr id="8" name="TextBox 7">
            <a:extLst>
              <a:ext uri="{FF2B5EF4-FFF2-40B4-BE49-F238E27FC236}">
                <a16:creationId xmlns="" xmlns:a16="http://schemas.microsoft.com/office/drawing/2014/main" id="{DE512874-E279-4C31-8C88-0DCC1D0D2098}"/>
              </a:ext>
            </a:extLst>
          </p:cNvPr>
          <p:cNvSpPr txBox="1"/>
          <p:nvPr/>
        </p:nvSpPr>
        <p:spPr>
          <a:xfrm>
            <a:off x="1286539" y="2296633"/>
            <a:ext cx="1326004" cy="1846659"/>
          </a:xfrm>
          <a:prstGeom prst="rect">
            <a:avLst/>
          </a:prstGeom>
          <a:noFill/>
        </p:spPr>
        <p:txBody>
          <a:bodyPr wrap="none" rtlCol="0">
            <a:spAutoFit/>
          </a:bodyPr>
          <a:lstStyle/>
          <a:p>
            <a:r>
              <a:rPr lang="en-US" sz="9600" b="1" dirty="0">
                <a:solidFill>
                  <a:srgbClr val="FF0000"/>
                </a:solidFill>
              </a:rPr>
              <a:t>??</a:t>
            </a:r>
          </a:p>
          <a:p>
            <a:endParaRPr lang="en-GB" dirty="0"/>
          </a:p>
        </p:txBody>
      </p:sp>
      <p:pic>
        <p:nvPicPr>
          <p:cNvPr id="2" name="Picture 1">
            <a:extLst>
              <a:ext uri="{FF2B5EF4-FFF2-40B4-BE49-F238E27FC236}">
                <a16:creationId xmlns="" xmlns:a16="http://schemas.microsoft.com/office/drawing/2014/main" id="{7FAA2800-9902-45EF-A62E-A1C90DA92C0C}"/>
              </a:ext>
            </a:extLst>
          </p:cNvPr>
          <p:cNvPicPr>
            <a:picLocks noChangeAspect="1"/>
          </p:cNvPicPr>
          <p:nvPr/>
        </p:nvPicPr>
        <p:blipFill>
          <a:blip r:embed="rId2"/>
          <a:stretch>
            <a:fillRect/>
          </a:stretch>
        </p:blipFill>
        <p:spPr>
          <a:xfrm>
            <a:off x="6001286" y="4321184"/>
            <a:ext cx="2609314" cy="1097375"/>
          </a:xfrm>
          <a:prstGeom prst="rect">
            <a:avLst/>
          </a:prstGeom>
        </p:spPr>
      </p:pic>
    </p:spTree>
    <p:extLst>
      <p:ext uri="{BB962C8B-B14F-4D97-AF65-F5344CB8AC3E}">
        <p14:creationId xmlns="" xmlns:p14="http://schemas.microsoft.com/office/powerpoint/2010/main" val="34153755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0865948-8B76-4A50-B7DB-B45DBE1BD062}" type="slidenum">
              <a:rPr lang="fr-CH" smtClean="0"/>
              <a:pPr/>
              <a:t>29</a:t>
            </a:fld>
            <a:endParaRPr lang="fr-CH"/>
          </a:p>
        </p:txBody>
      </p:sp>
      <p:sp>
        <p:nvSpPr>
          <p:cNvPr id="6" name="Rectangle 5"/>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7" name="TextBox 6"/>
          <p:cNvSpPr txBox="1"/>
          <p:nvPr/>
        </p:nvSpPr>
        <p:spPr>
          <a:xfrm>
            <a:off x="84083" y="5281081"/>
            <a:ext cx="461665" cy="1440394"/>
          </a:xfrm>
          <a:prstGeom prst="rect">
            <a:avLst/>
          </a:prstGeom>
          <a:noFill/>
        </p:spPr>
        <p:txBody>
          <a:bodyPr vert="vert270" wrap="none" rtlCol="0">
            <a:spAutoFit/>
          </a:bodyPr>
          <a:lstStyle/>
          <a:p>
            <a:r>
              <a:rPr lang="en-US" dirty="0">
                <a:solidFill>
                  <a:schemeClr val="bg1"/>
                </a:solidFill>
              </a:rPr>
              <a:t>H.E.L.P. course</a:t>
            </a:r>
            <a:endParaRPr lang="en-GB" dirty="0"/>
          </a:p>
        </p:txBody>
      </p:sp>
      <p:sp>
        <p:nvSpPr>
          <p:cNvPr id="3" name="TextBox 2"/>
          <p:cNvSpPr txBox="1"/>
          <p:nvPr/>
        </p:nvSpPr>
        <p:spPr>
          <a:xfrm>
            <a:off x="2765753" y="674400"/>
            <a:ext cx="8102009" cy="5509200"/>
          </a:xfrm>
          <a:prstGeom prst="rect">
            <a:avLst/>
          </a:prstGeom>
          <a:noFill/>
        </p:spPr>
        <p:txBody>
          <a:bodyPr wrap="square" rtlCol="0">
            <a:spAutoFit/>
          </a:bodyPr>
          <a:lstStyle/>
          <a:p>
            <a:pPr algn="ctr"/>
            <a:r>
              <a:rPr lang="en-US" sz="4400" dirty="0"/>
              <a:t>Is it really an ethical issue?</a:t>
            </a:r>
          </a:p>
          <a:p>
            <a:pPr algn="ctr"/>
            <a:endParaRPr lang="en-US" sz="4400" dirty="0"/>
          </a:p>
          <a:p>
            <a:pPr algn="ctr"/>
            <a:r>
              <a:rPr lang="en-US" sz="4400" b="1" u="sng" dirty="0"/>
              <a:t>Problem:</a:t>
            </a:r>
            <a:r>
              <a:rPr lang="en-US" sz="4400" dirty="0"/>
              <a:t> In a true ethical dilemma, each potential course of action will</a:t>
            </a:r>
            <a:br>
              <a:rPr lang="en-US" sz="4400" dirty="0"/>
            </a:br>
            <a:r>
              <a:rPr lang="en-US" sz="4400" dirty="0"/>
              <a:t>violate an important moral principle…</a:t>
            </a:r>
          </a:p>
          <a:p>
            <a:pPr algn="ctr"/>
            <a:endParaRPr lang="en-GB" sz="4400" dirty="0"/>
          </a:p>
        </p:txBody>
      </p:sp>
    </p:spTree>
    <p:extLst>
      <p:ext uri="{BB962C8B-B14F-4D97-AF65-F5344CB8AC3E}">
        <p14:creationId xmlns="" xmlns:p14="http://schemas.microsoft.com/office/powerpoint/2010/main" val="59278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0865948-8B76-4A50-B7DB-B45DBE1BD062}" type="slidenum">
              <a:rPr lang="fr-CH" smtClean="0"/>
              <a:pPr/>
              <a:t>3</a:t>
            </a:fld>
            <a:endParaRPr lang="fr-CH"/>
          </a:p>
        </p:txBody>
      </p:sp>
      <p:sp>
        <p:nvSpPr>
          <p:cNvPr id="6" name="Rectangle 5"/>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7" name="TextBox 6"/>
          <p:cNvSpPr txBox="1"/>
          <p:nvPr/>
        </p:nvSpPr>
        <p:spPr>
          <a:xfrm>
            <a:off x="84083" y="5281081"/>
            <a:ext cx="461665" cy="1440394"/>
          </a:xfrm>
          <a:prstGeom prst="rect">
            <a:avLst/>
          </a:prstGeom>
          <a:noFill/>
        </p:spPr>
        <p:txBody>
          <a:bodyPr vert="vert270" wrap="none" rtlCol="0">
            <a:spAutoFit/>
          </a:bodyPr>
          <a:lstStyle/>
          <a:p>
            <a:r>
              <a:rPr lang="en-US" dirty="0">
                <a:solidFill>
                  <a:schemeClr val="bg1"/>
                </a:solidFill>
              </a:rPr>
              <a:t>H.E.L.P. course</a:t>
            </a:r>
            <a:endParaRPr lang="en-GB" dirty="0"/>
          </a:p>
        </p:txBody>
      </p:sp>
      <p:sp>
        <p:nvSpPr>
          <p:cNvPr id="2" name="TextBox 1"/>
          <p:cNvSpPr txBox="1"/>
          <p:nvPr/>
        </p:nvSpPr>
        <p:spPr>
          <a:xfrm>
            <a:off x="1286539" y="2296633"/>
            <a:ext cx="1326004" cy="1846659"/>
          </a:xfrm>
          <a:prstGeom prst="rect">
            <a:avLst/>
          </a:prstGeom>
          <a:noFill/>
        </p:spPr>
        <p:txBody>
          <a:bodyPr wrap="none" rtlCol="0">
            <a:spAutoFit/>
          </a:bodyPr>
          <a:lstStyle/>
          <a:p>
            <a:r>
              <a:rPr lang="en-US" sz="9600" b="1" dirty="0">
                <a:solidFill>
                  <a:srgbClr val="FF0000"/>
                </a:solidFill>
              </a:rPr>
              <a:t>??</a:t>
            </a:r>
          </a:p>
          <a:p>
            <a:endParaRPr lang="en-GB" dirty="0"/>
          </a:p>
        </p:txBody>
      </p:sp>
      <p:sp>
        <p:nvSpPr>
          <p:cNvPr id="3" name="TextBox 2"/>
          <p:cNvSpPr txBox="1"/>
          <p:nvPr/>
        </p:nvSpPr>
        <p:spPr>
          <a:xfrm>
            <a:off x="2978190" y="1481024"/>
            <a:ext cx="8102009" cy="3477875"/>
          </a:xfrm>
          <a:prstGeom prst="rect">
            <a:avLst/>
          </a:prstGeom>
          <a:noFill/>
        </p:spPr>
        <p:txBody>
          <a:bodyPr wrap="square" rtlCol="0">
            <a:spAutoFit/>
          </a:bodyPr>
          <a:lstStyle/>
          <a:p>
            <a:r>
              <a:rPr lang="en-GB" sz="4400" dirty="0"/>
              <a:t>What is Ethics…</a:t>
            </a:r>
          </a:p>
          <a:p>
            <a:endParaRPr lang="en-GB" sz="4400" dirty="0"/>
          </a:p>
          <a:p>
            <a:pPr algn="ctr"/>
            <a:r>
              <a:rPr lang="en-GB" sz="4400" dirty="0"/>
              <a:t>                       ...and what is Moral?</a:t>
            </a:r>
          </a:p>
          <a:p>
            <a:pPr algn="ctr"/>
            <a:endParaRPr lang="en-GB" sz="4400" dirty="0"/>
          </a:p>
          <a:p>
            <a:pPr algn="ctr"/>
            <a:r>
              <a:rPr lang="en-GB" sz="4400" dirty="0"/>
              <a:t>…and how do they differ?</a:t>
            </a:r>
          </a:p>
        </p:txBody>
      </p:sp>
    </p:spTree>
    <p:extLst>
      <p:ext uri="{BB962C8B-B14F-4D97-AF65-F5344CB8AC3E}">
        <p14:creationId xmlns="" xmlns:p14="http://schemas.microsoft.com/office/powerpoint/2010/main" val="1879144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0865948-8B76-4A50-B7DB-B45DBE1BD062}" type="slidenum">
              <a:rPr lang="fr-CH" smtClean="0"/>
              <a:pPr/>
              <a:t>30</a:t>
            </a:fld>
            <a:endParaRPr lang="fr-CH"/>
          </a:p>
        </p:txBody>
      </p:sp>
      <p:sp>
        <p:nvSpPr>
          <p:cNvPr id="6" name="Rectangle 5"/>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7" name="TextBox 6"/>
          <p:cNvSpPr txBox="1"/>
          <p:nvPr/>
        </p:nvSpPr>
        <p:spPr>
          <a:xfrm>
            <a:off x="84083" y="5281081"/>
            <a:ext cx="461665" cy="1440394"/>
          </a:xfrm>
          <a:prstGeom prst="rect">
            <a:avLst/>
          </a:prstGeom>
          <a:noFill/>
        </p:spPr>
        <p:txBody>
          <a:bodyPr vert="vert270" wrap="none" rtlCol="0">
            <a:spAutoFit/>
          </a:bodyPr>
          <a:lstStyle/>
          <a:p>
            <a:r>
              <a:rPr lang="en-US" dirty="0">
                <a:solidFill>
                  <a:schemeClr val="bg1"/>
                </a:solidFill>
              </a:rPr>
              <a:t>H.E.L.P. course</a:t>
            </a:r>
            <a:endParaRPr lang="en-GB" dirty="0"/>
          </a:p>
        </p:txBody>
      </p:sp>
      <p:sp>
        <p:nvSpPr>
          <p:cNvPr id="3" name="TextBox 2"/>
          <p:cNvSpPr txBox="1"/>
          <p:nvPr/>
        </p:nvSpPr>
        <p:spPr>
          <a:xfrm>
            <a:off x="1103586" y="1126097"/>
            <a:ext cx="10878207" cy="4154984"/>
          </a:xfrm>
          <a:prstGeom prst="rect">
            <a:avLst/>
          </a:prstGeom>
          <a:noFill/>
        </p:spPr>
        <p:txBody>
          <a:bodyPr wrap="square" rtlCol="0">
            <a:spAutoFit/>
          </a:bodyPr>
          <a:lstStyle/>
          <a:p>
            <a:pPr marL="742950" indent="-742950" algn="ctr">
              <a:buAutoNum type="arabicPeriod"/>
            </a:pPr>
            <a:r>
              <a:rPr lang="en-US" sz="4400" dirty="0"/>
              <a:t>Identify &amp; confirm the ethical dilemma…</a:t>
            </a:r>
          </a:p>
          <a:p>
            <a:pPr marL="742950" indent="-742950" algn="ctr">
              <a:buAutoNum type="arabicPeriod"/>
            </a:pPr>
            <a:endParaRPr lang="en-US" sz="4400" dirty="0"/>
          </a:p>
          <a:p>
            <a:pPr marL="742950" indent="-742950" algn="ctr">
              <a:buAutoNum type="arabicPeriod"/>
            </a:pPr>
            <a:r>
              <a:rPr lang="en-US" sz="4400" dirty="0"/>
              <a:t>Describe the context…</a:t>
            </a:r>
          </a:p>
          <a:p>
            <a:pPr algn="ctr"/>
            <a:endParaRPr lang="en-GB" sz="4400" dirty="0"/>
          </a:p>
          <a:p>
            <a:pPr algn="ctr"/>
            <a:r>
              <a:rPr lang="en-GB" sz="4400" dirty="0">
                <a:solidFill>
                  <a:schemeClr val="accent2">
                    <a:lumMod val="60000"/>
                    <a:lumOff val="40000"/>
                  </a:schemeClr>
                </a:solidFill>
              </a:rPr>
              <a:t>…Putting the individuum in the centre… </a:t>
            </a:r>
          </a:p>
          <a:p>
            <a:pPr algn="ctr"/>
            <a:r>
              <a:rPr lang="en-GB" sz="4400" dirty="0">
                <a:solidFill>
                  <a:schemeClr val="accent2">
                    <a:lumMod val="60000"/>
                    <a:lumOff val="40000"/>
                  </a:schemeClr>
                </a:solidFill>
              </a:rPr>
              <a:t>(VISUALIZATION)</a:t>
            </a:r>
          </a:p>
        </p:txBody>
      </p:sp>
      <p:pic>
        <p:nvPicPr>
          <p:cNvPr id="2" name="Picture 1">
            <a:extLst>
              <a:ext uri="{FF2B5EF4-FFF2-40B4-BE49-F238E27FC236}">
                <a16:creationId xmlns="" xmlns:a16="http://schemas.microsoft.com/office/drawing/2014/main" id="{BF9E282B-3A9A-40B0-87C3-4943756FE33D}"/>
              </a:ext>
            </a:extLst>
          </p:cNvPr>
          <p:cNvPicPr>
            <a:picLocks noChangeAspect="1"/>
          </p:cNvPicPr>
          <p:nvPr/>
        </p:nvPicPr>
        <p:blipFill>
          <a:blip r:embed="rId2"/>
          <a:stretch>
            <a:fillRect/>
          </a:stretch>
        </p:blipFill>
        <p:spPr>
          <a:xfrm rot="3613408" flipV="1">
            <a:off x="1393593" y="2293488"/>
            <a:ext cx="1632975" cy="739064"/>
          </a:xfrm>
          <a:prstGeom prst="rect">
            <a:avLst/>
          </a:prstGeom>
        </p:spPr>
      </p:pic>
      <p:pic>
        <p:nvPicPr>
          <p:cNvPr id="5" name="Picture 4">
            <a:extLst>
              <a:ext uri="{FF2B5EF4-FFF2-40B4-BE49-F238E27FC236}">
                <a16:creationId xmlns="" xmlns:a16="http://schemas.microsoft.com/office/drawing/2014/main" id="{4F59A66C-34B1-4CA4-A18D-6D0B5799EEE7}"/>
              </a:ext>
            </a:extLst>
          </p:cNvPr>
          <p:cNvPicPr>
            <a:picLocks noChangeAspect="1"/>
          </p:cNvPicPr>
          <p:nvPr/>
        </p:nvPicPr>
        <p:blipFill>
          <a:blip r:embed="rId3"/>
          <a:stretch>
            <a:fillRect/>
          </a:stretch>
        </p:blipFill>
        <p:spPr>
          <a:xfrm rot="18753728" flipH="1">
            <a:off x="10228213" y="2532810"/>
            <a:ext cx="1304585" cy="1792379"/>
          </a:xfrm>
          <a:prstGeom prst="rect">
            <a:avLst/>
          </a:prstGeom>
        </p:spPr>
      </p:pic>
    </p:spTree>
    <p:extLst>
      <p:ext uri="{BB962C8B-B14F-4D97-AF65-F5344CB8AC3E}">
        <p14:creationId xmlns="" xmlns:p14="http://schemas.microsoft.com/office/powerpoint/2010/main" val="8148553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0865948-8B76-4A50-B7DB-B45DBE1BD062}" type="slidenum">
              <a:rPr lang="fr-CH" smtClean="0"/>
              <a:pPr/>
              <a:t>31</a:t>
            </a:fld>
            <a:endParaRPr lang="fr-CH"/>
          </a:p>
        </p:txBody>
      </p:sp>
      <p:sp>
        <p:nvSpPr>
          <p:cNvPr id="6" name="Rectangle 5"/>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7" name="TextBox 6"/>
          <p:cNvSpPr txBox="1"/>
          <p:nvPr/>
        </p:nvSpPr>
        <p:spPr>
          <a:xfrm>
            <a:off x="84083" y="5281081"/>
            <a:ext cx="461665" cy="1440394"/>
          </a:xfrm>
          <a:prstGeom prst="rect">
            <a:avLst/>
          </a:prstGeom>
          <a:noFill/>
        </p:spPr>
        <p:txBody>
          <a:bodyPr vert="vert270" wrap="none" rtlCol="0">
            <a:spAutoFit/>
          </a:bodyPr>
          <a:lstStyle/>
          <a:p>
            <a:r>
              <a:rPr lang="en-US" dirty="0">
                <a:solidFill>
                  <a:schemeClr val="bg1"/>
                </a:solidFill>
              </a:rPr>
              <a:t>H.E.L.P. course</a:t>
            </a:r>
            <a:endParaRPr lang="en-GB" dirty="0"/>
          </a:p>
        </p:txBody>
      </p:sp>
      <p:pic>
        <p:nvPicPr>
          <p:cNvPr id="8" name="Picture 7">
            <a:extLst>
              <a:ext uri="{FF2B5EF4-FFF2-40B4-BE49-F238E27FC236}">
                <a16:creationId xmlns="" xmlns:a16="http://schemas.microsoft.com/office/drawing/2014/main" id="{3E5A7E57-388A-45B6-AF3A-962B5CB88BD5}"/>
              </a:ext>
            </a:extLst>
          </p:cNvPr>
          <p:cNvPicPr/>
          <p:nvPr/>
        </p:nvPicPr>
        <p:blipFill rotWithShape="1">
          <a:blip r:embed="rId2"/>
          <a:srcRect l="10540"/>
          <a:stretch/>
        </p:blipFill>
        <p:spPr bwMode="auto">
          <a:xfrm>
            <a:off x="3657601" y="585035"/>
            <a:ext cx="5107102" cy="3525145"/>
          </a:xfrm>
          <a:prstGeom prst="rect">
            <a:avLst/>
          </a:prstGeom>
          <a:ln>
            <a:noFill/>
          </a:ln>
          <a:extLst>
            <a:ext uri="{53640926-AAD7-44D8-BBD7-CCE9431645EC}">
              <a14:shadowObscured xmlns="" xmlns:a14="http://schemas.microsoft.com/office/drawing/2010/main"/>
            </a:ext>
          </a:extLst>
        </p:spPr>
      </p:pic>
      <p:pic>
        <p:nvPicPr>
          <p:cNvPr id="5" name="Picture 4">
            <a:extLst>
              <a:ext uri="{FF2B5EF4-FFF2-40B4-BE49-F238E27FC236}">
                <a16:creationId xmlns="" xmlns:a16="http://schemas.microsoft.com/office/drawing/2014/main" id="{0702EC6B-702A-4F85-BC75-8A61B7FAD930}"/>
              </a:ext>
            </a:extLst>
          </p:cNvPr>
          <p:cNvPicPr>
            <a:picLocks noChangeAspect="1"/>
          </p:cNvPicPr>
          <p:nvPr/>
        </p:nvPicPr>
        <p:blipFill>
          <a:blip r:embed="rId3"/>
          <a:stretch>
            <a:fillRect/>
          </a:stretch>
        </p:blipFill>
        <p:spPr>
          <a:xfrm>
            <a:off x="3157578" y="437030"/>
            <a:ext cx="6564491" cy="4120265"/>
          </a:xfrm>
          <a:prstGeom prst="rect">
            <a:avLst/>
          </a:prstGeom>
        </p:spPr>
      </p:pic>
      <p:sp>
        <p:nvSpPr>
          <p:cNvPr id="9" name="Rectangle 8">
            <a:extLst>
              <a:ext uri="{FF2B5EF4-FFF2-40B4-BE49-F238E27FC236}">
                <a16:creationId xmlns="" xmlns:a16="http://schemas.microsoft.com/office/drawing/2014/main" id="{66244518-FF28-4F42-8379-F87A9BB773AC}"/>
              </a:ext>
            </a:extLst>
          </p:cNvPr>
          <p:cNvSpPr/>
          <p:nvPr/>
        </p:nvSpPr>
        <p:spPr>
          <a:xfrm>
            <a:off x="1570617" y="5072102"/>
            <a:ext cx="5858848" cy="769441"/>
          </a:xfrm>
          <a:prstGeom prst="rect">
            <a:avLst/>
          </a:prstGeom>
        </p:spPr>
        <p:txBody>
          <a:bodyPr wrap="none">
            <a:spAutoFit/>
          </a:bodyPr>
          <a:lstStyle/>
          <a:p>
            <a:r>
              <a:rPr lang="en-US" sz="4400" dirty="0"/>
              <a:t>2. Describe the context…</a:t>
            </a:r>
          </a:p>
        </p:txBody>
      </p:sp>
    </p:spTree>
    <p:extLst>
      <p:ext uri="{BB962C8B-B14F-4D97-AF65-F5344CB8AC3E}">
        <p14:creationId xmlns="" xmlns:p14="http://schemas.microsoft.com/office/powerpoint/2010/main" val="1121892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0865948-8B76-4A50-B7DB-B45DBE1BD062}" type="slidenum">
              <a:rPr lang="fr-CH" smtClean="0"/>
              <a:pPr/>
              <a:t>32</a:t>
            </a:fld>
            <a:endParaRPr lang="fr-CH"/>
          </a:p>
        </p:txBody>
      </p:sp>
      <p:sp>
        <p:nvSpPr>
          <p:cNvPr id="6" name="Rectangle 5"/>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7" name="TextBox 6"/>
          <p:cNvSpPr txBox="1"/>
          <p:nvPr/>
        </p:nvSpPr>
        <p:spPr>
          <a:xfrm>
            <a:off x="84083" y="5281081"/>
            <a:ext cx="461665" cy="1440394"/>
          </a:xfrm>
          <a:prstGeom prst="rect">
            <a:avLst/>
          </a:prstGeom>
          <a:noFill/>
        </p:spPr>
        <p:txBody>
          <a:bodyPr vert="vert270" wrap="none" rtlCol="0">
            <a:spAutoFit/>
          </a:bodyPr>
          <a:lstStyle/>
          <a:p>
            <a:r>
              <a:rPr lang="en-US" dirty="0">
                <a:solidFill>
                  <a:schemeClr val="bg1"/>
                </a:solidFill>
              </a:rPr>
              <a:t>H.E.L.P. course</a:t>
            </a:r>
            <a:endParaRPr lang="en-GB" dirty="0"/>
          </a:p>
        </p:txBody>
      </p:sp>
      <p:pic>
        <p:nvPicPr>
          <p:cNvPr id="2" name="Picture 1">
            <a:extLst>
              <a:ext uri="{FF2B5EF4-FFF2-40B4-BE49-F238E27FC236}">
                <a16:creationId xmlns="" xmlns:a16="http://schemas.microsoft.com/office/drawing/2014/main" id="{57727B63-5935-47C5-9F3A-04784E2DA543}"/>
              </a:ext>
            </a:extLst>
          </p:cNvPr>
          <p:cNvPicPr>
            <a:picLocks noChangeAspect="1"/>
          </p:cNvPicPr>
          <p:nvPr/>
        </p:nvPicPr>
        <p:blipFill>
          <a:blip r:embed="rId3"/>
          <a:stretch>
            <a:fillRect/>
          </a:stretch>
        </p:blipFill>
        <p:spPr>
          <a:xfrm>
            <a:off x="1689936" y="493345"/>
            <a:ext cx="9492495" cy="4950372"/>
          </a:xfrm>
          <a:prstGeom prst="rect">
            <a:avLst/>
          </a:prstGeom>
        </p:spPr>
      </p:pic>
      <p:sp>
        <p:nvSpPr>
          <p:cNvPr id="5" name="Rectangle 4">
            <a:extLst>
              <a:ext uri="{FF2B5EF4-FFF2-40B4-BE49-F238E27FC236}">
                <a16:creationId xmlns="" xmlns:a16="http://schemas.microsoft.com/office/drawing/2014/main" id="{883BA41E-EB2A-4637-B7FE-D64B1DCE2EC5}"/>
              </a:ext>
            </a:extLst>
          </p:cNvPr>
          <p:cNvSpPr/>
          <p:nvPr/>
        </p:nvSpPr>
        <p:spPr>
          <a:xfrm>
            <a:off x="1773397" y="5769471"/>
            <a:ext cx="10166822" cy="769441"/>
          </a:xfrm>
          <a:prstGeom prst="rect">
            <a:avLst/>
          </a:prstGeom>
        </p:spPr>
        <p:txBody>
          <a:bodyPr wrap="none">
            <a:spAutoFit/>
          </a:bodyPr>
          <a:lstStyle/>
          <a:p>
            <a:r>
              <a:rPr lang="en-US" sz="4400" dirty="0"/>
              <a:t>3. Map key stakeholders and relationships…</a:t>
            </a:r>
          </a:p>
        </p:txBody>
      </p:sp>
    </p:spTree>
    <p:extLst>
      <p:ext uri="{BB962C8B-B14F-4D97-AF65-F5344CB8AC3E}">
        <p14:creationId xmlns="" xmlns:p14="http://schemas.microsoft.com/office/powerpoint/2010/main" val="34828676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0865948-8B76-4A50-B7DB-B45DBE1BD062}" type="slidenum">
              <a:rPr lang="fr-CH" smtClean="0"/>
              <a:pPr/>
              <a:t>33</a:t>
            </a:fld>
            <a:endParaRPr lang="fr-CH"/>
          </a:p>
        </p:txBody>
      </p:sp>
      <p:sp>
        <p:nvSpPr>
          <p:cNvPr id="6" name="Rectangle 5"/>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7" name="TextBox 6"/>
          <p:cNvSpPr txBox="1"/>
          <p:nvPr/>
        </p:nvSpPr>
        <p:spPr>
          <a:xfrm>
            <a:off x="84083" y="5281081"/>
            <a:ext cx="461665" cy="1440394"/>
          </a:xfrm>
          <a:prstGeom prst="rect">
            <a:avLst/>
          </a:prstGeom>
          <a:noFill/>
        </p:spPr>
        <p:txBody>
          <a:bodyPr vert="vert270" wrap="none" rtlCol="0">
            <a:spAutoFit/>
          </a:bodyPr>
          <a:lstStyle/>
          <a:p>
            <a:r>
              <a:rPr lang="en-US" dirty="0">
                <a:solidFill>
                  <a:schemeClr val="bg1"/>
                </a:solidFill>
              </a:rPr>
              <a:t>H.E.L.P. course</a:t>
            </a:r>
            <a:endParaRPr lang="en-GB" dirty="0"/>
          </a:p>
        </p:txBody>
      </p:sp>
      <p:pic>
        <p:nvPicPr>
          <p:cNvPr id="5" name="Picture 4">
            <a:extLst>
              <a:ext uri="{FF2B5EF4-FFF2-40B4-BE49-F238E27FC236}">
                <a16:creationId xmlns="" xmlns:a16="http://schemas.microsoft.com/office/drawing/2014/main" id="{FE6800CD-BF0A-4980-9E5B-5D8EBF487B64}"/>
              </a:ext>
            </a:extLst>
          </p:cNvPr>
          <p:cNvPicPr>
            <a:picLocks noChangeAspect="1"/>
          </p:cNvPicPr>
          <p:nvPr/>
        </p:nvPicPr>
        <p:blipFill>
          <a:blip r:embed="rId3"/>
          <a:stretch>
            <a:fillRect/>
          </a:stretch>
        </p:blipFill>
        <p:spPr>
          <a:xfrm>
            <a:off x="1716478" y="264902"/>
            <a:ext cx="4468755" cy="6334293"/>
          </a:xfrm>
          <a:prstGeom prst="rect">
            <a:avLst/>
          </a:prstGeom>
        </p:spPr>
      </p:pic>
      <p:pic>
        <p:nvPicPr>
          <p:cNvPr id="8" name="Picture 7">
            <a:extLst>
              <a:ext uri="{FF2B5EF4-FFF2-40B4-BE49-F238E27FC236}">
                <a16:creationId xmlns="" xmlns:a16="http://schemas.microsoft.com/office/drawing/2014/main" id="{C97438F7-A235-4421-A1F3-FC28CA96EEDF}"/>
              </a:ext>
            </a:extLst>
          </p:cNvPr>
          <p:cNvPicPr>
            <a:picLocks noChangeAspect="1"/>
          </p:cNvPicPr>
          <p:nvPr/>
        </p:nvPicPr>
        <p:blipFill>
          <a:blip r:embed="rId4"/>
          <a:stretch>
            <a:fillRect/>
          </a:stretch>
        </p:blipFill>
        <p:spPr>
          <a:xfrm>
            <a:off x="6921624" y="258805"/>
            <a:ext cx="4432176" cy="6340390"/>
          </a:xfrm>
          <a:prstGeom prst="rect">
            <a:avLst/>
          </a:prstGeom>
        </p:spPr>
      </p:pic>
    </p:spTree>
    <p:extLst>
      <p:ext uri="{BB962C8B-B14F-4D97-AF65-F5344CB8AC3E}">
        <p14:creationId xmlns="" xmlns:p14="http://schemas.microsoft.com/office/powerpoint/2010/main" val="24893951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0865948-8B76-4A50-B7DB-B45DBE1BD062}" type="slidenum">
              <a:rPr lang="fr-CH" smtClean="0"/>
              <a:pPr/>
              <a:t>34</a:t>
            </a:fld>
            <a:endParaRPr lang="fr-CH"/>
          </a:p>
        </p:txBody>
      </p:sp>
      <p:sp>
        <p:nvSpPr>
          <p:cNvPr id="6" name="Rectangle 5"/>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7" name="TextBox 6"/>
          <p:cNvSpPr txBox="1"/>
          <p:nvPr/>
        </p:nvSpPr>
        <p:spPr>
          <a:xfrm>
            <a:off x="84083" y="5281081"/>
            <a:ext cx="461665" cy="1440394"/>
          </a:xfrm>
          <a:prstGeom prst="rect">
            <a:avLst/>
          </a:prstGeom>
          <a:noFill/>
        </p:spPr>
        <p:txBody>
          <a:bodyPr vert="vert270" wrap="none" rtlCol="0">
            <a:spAutoFit/>
          </a:bodyPr>
          <a:lstStyle/>
          <a:p>
            <a:r>
              <a:rPr lang="en-US" dirty="0">
                <a:solidFill>
                  <a:schemeClr val="bg1"/>
                </a:solidFill>
              </a:rPr>
              <a:t>H.E.L.P. course</a:t>
            </a:r>
            <a:endParaRPr lang="en-GB" dirty="0"/>
          </a:p>
        </p:txBody>
      </p:sp>
      <p:sp>
        <p:nvSpPr>
          <p:cNvPr id="8" name="Titre 5">
            <a:extLst>
              <a:ext uri="{FF2B5EF4-FFF2-40B4-BE49-F238E27FC236}">
                <a16:creationId xmlns="" xmlns:a16="http://schemas.microsoft.com/office/drawing/2014/main" id="{989F0802-DAFD-495C-B3DE-0829455AE57C}"/>
              </a:ext>
            </a:extLst>
          </p:cNvPr>
          <p:cNvSpPr txBox="1">
            <a:spLocks/>
          </p:cNvSpPr>
          <p:nvPr/>
        </p:nvSpPr>
        <p:spPr>
          <a:xfrm>
            <a:off x="981308" y="365125"/>
            <a:ext cx="10961648" cy="86150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CH" b="1">
                <a:latin typeface="+mn-lt"/>
              </a:rPr>
              <a:t>Ethical </a:t>
            </a:r>
            <a:r>
              <a:rPr lang="fr-CH" b="1" dirty="0" err="1">
                <a:latin typeface="+mn-lt"/>
              </a:rPr>
              <a:t>decision</a:t>
            </a:r>
            <a:r>
              <a:rPr lang="fr-CH" b="1" dirty="0">
                <a:latin typeface="+mn-lt"/>
              </a:rPr>
              <a:t> </a:t>
            </a:r>
            <a:r>
              <a:rPr lang="fr-CH" b="1" dirty="0" err="1">
                <a:latin typeface="+mn-lt"/>
              </a:rPr>
              <a:t>making</a:t>
            </a:r>
            <a:r>
              <a:rPr lang="fr-CH" b="1" dirty="0">
                <a:latin typeface="+mn-lt"/>
              </a:rPr>
              <a:t>…</a:t>
            </a:r>
            <a:endParaRPr lang="en-US" b="1" dirty="0">
              <a:latin typeface="+mn-lt"/>
            </a:endParaRPr>
          </a:p>
        </p:txBody>
      </p:sp>
      <p:sp>
        <p:nvSpPr>
          <p:cNvPr id="2" name="Rectangle 1">
            <a:extLst>
              <a:ext uri="{FF2B5EF4-FFF2-40B4-BE49-F238E27FC236}">
                <a16:creationId xmlns="" xmlns:a16="http://schemas.microsoft.com/office/drawing/2014/main" id="{F0E29C00-3BF2-4343-85C6-09F25B1D8BB8}"/>
              </a:ext>
            </a:extLst>
          </p:cNvPr>
          <p:cNvSpPr/>
          <p:nvPr/>
        </p:nvSpPr>
        <p:spPr>
          <a:xfrm>
            <a:off x="981308" y="1554695"/>
            <a:ext cx="10694018" cy="5139869"/>
          </a:xfrm>
          <a:prstGeom prst="rect">
            <a:avLst/>
          </a:prstGeom>
        </p:spPr>
        <p:txBody>
          <a:bodyPr wrap="square">
            <a:spAutoFit/>
          </a:bodyPr>
          <a:lstStyle/>
          <a:p>
            <a:pPr marL="457200" indent="-457200">
              <a:buFont typeface="Arial" panose="020B0604020202020204" pitchFamily="34" charset="0"/>
              <a:buChar char="•"/>
            </a:pPr>
            <a:r>
              <a:rPr lang="en-US" sz="3600" dirty="0"/>
              <a:t>Start with facts: peoples’ needs in a given context</a:t>
            </a:r>
          </a:p>
          <a:p>
            <a:r>
              <a:rPr lang="en-US" sz="800" dirty="0"/>
              <a:t> </a:t>
            </a:r>
          </a:p>
          <a:p>
            <a:pPr marL="457200" indent="-457200">
              <a:buFont typeface="Arial" panose="020B0604020202020204" pitchFamily="34" charset="0"/>
              <a:buChar char="•"/>
            </a:pPr>
            <a:r>
              <a:rPr lang="en-US" sz="3600" dirty="0"/>
              <a:t>Clarify facts, gather information </a:t>
            </a:r>
          </a:p>
          <a:p>
            <a:r>
              <a:rPr lang="en-US" sz="800" dirty="0"/>
              <a:t> </a:t>
            </a:r>
          </a:p>
          <a:p>
            <a:pPr marL="457200" indent="-457200">
              <a:buFont typeface="Arial" panose="020B0604020202020204" pitchFamily="34" charset="0"/>
              <a:buChar char="•"/>
            </a:pPr>
            <a:r>
              <a:rPr lang="en-US" sz="3600" dirty="0"/>
              <a:t>discuss what values, principles and norms are applicable </a:t>
            </a:r>
          </a:p>
          <a:p>
            <a:r>
              <a:rPr lang="en-US" sz="800" dirty="0"/>
              <a:t> </a:t>
            </a:r>
          </a:p>
          <a:p>
            <a:pPr marL="457200" indent="-457200">
              <a:buFont typeface="Arial" panose="020B0604020202020204" pitchFamily="34" charset="0"/>
              <a:buChar char="•"/>
            </a:pPr>
            <a:r>
              <a:rPr lang="en-US" sz="3600" dirty="0"/>
              <a:t>Discuss possible options, their merits, expected effects, disadvantages</a:t>
            </a:r>
          </a:p>
          <a:p>
            <a:r>
              <a:rPr lang="en-US" sz="800" dirty="0"/>
              <a:t> </a:t>
            </a:r>
          </a:p>
          <a:p>
            <a:pPr marL="457200" indent="-457200">
              <a:buFont typeface="Arial" panose="020B0604020202020204" pitchFamily="34" charset="0"/>
              <a:buChar char="•"/>
            </a:pPr>
            <a:r>
              <a:rPr lang="en-US" sz="3600" dirty="0"/>
              <a:t>Take a decision and act</a:t>
            </a:r>
          </a:p>
          <a:p>
            <a:r>
              <a:rPr lang="en-US" sz="800" dirty="0"/>
              <a:t> </a:t>
            </a:r>
          </a:p>
          <a:p>
            <a:pPr marL="457200" indent="-457200">
              <a:buFont typeface="Arial" panose="020B0604020202020204" pitchFamily="34" charset="0"/>
              <a:buChar char="•"/>
            </a:pPr>
            <a:r>
              <a:rPr lang="en-US" sz="3600" dirty="0"/>
              <a:t>valuate: process, results, and adapt action…</a:t>
            </a:r>
          </a:p>
        </p:txBody>
      </p:sp>
    </p:spTree>
    <p:extLst>
      <p:ext uri="{BB962C8B-B14F-4D97-AF65-F5344CB8AC3E}">
        <p14:creationId xmlns="" xmlns:p14="http://schemas.microsoft.com/office/powerpoint/2010/main" val="1025576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0865948-8B76-4A50-B7DB-B45DBE1BD062}" type="slidenum">
              <a:rPr lang="fr-CH" smtClean="0"/>
              <a:pPr/>
              <a:t>35</a:t>
            </a:fld>
            <a:endParaRPr lang="fr-CH"/>
          </a:p>
        </p:txBody>
      </p:sp>
      <p:sp>
        <p:nvSpPr>
          <p:cNvPr id="6" name="Rectangle 5"/>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7" name="TextBox 6"/>
          <p:cNvSpPr txBox="1"/>
          <p:nvPr/>
        </p:nvSpPr>
        <p:spPr>
          <a:xfrm>
            <a:off x="84083" y="5281081"/>
            <a:ext cx="461665" cy="1440394"/>
          </a:xfrm>
          <a:prstGeom prst="rect">
            <a:avLst/>
          </a:prstGeom>
          <a:noFill/>
        </p:spPr>
        <p:txBody>
          <a:bodyPr vert="vert270" wrap="none" rtlCol="0">
            <a:spAutoFit/>
          </a:bodyPr>
          <a:lstStyle/>
          <a:p>
            <a:r>
              <a:rPr lang="en-US" dirty="0">
                <a:solidFill>
                  <a:schemeClr val="bg1"/>
                </a:solidFill>
              </a:rPr>
              <a:t>H.E.L.P. course</a:t>
            </a:r>
            <a:endParaRPr lang="en-GB" dirty="0"/>
          </a:p>
        </p:txBody>
      </p:sp>
      <p:pic>
        <p:nvPicPr>
          <p:cNvPr id="5" name="Picture 4">
            <a:extLst>
              <a:ext uri="{FF2B5EF4-FFF2-40B4-BE49-F238E27FC236}">
                <a16:creationId xmlns="" xmlns:a16="http://schemas.microsoft.com/office/drawing/2014/main" id="{9644DD4E-E6CB-49D8-AC97-5D8A9C4FD74E}"/>
              </a:ext>
            </a:extLst>
          </p:cNvPr>
          <p:cNvPicPr>
            <a:picLocks noChangeAspect="1"/>
          </p:cNvPicPr>
          <p:nvPr/>
        </p:nvPicPr>
        <p:blipFill>
          <a:blip r:embed="rId3"/>
          <a:stretch>
            <a:fillRect/>
          </a:stretch>
        </p:blipFill>
        <p:spPr>
          <a:xfrm>
            <a:off x="1676017" y="109440"/>
            <a:ext cx="8839966" cy="6639119"/>
          </a:xfrm>
          <a:prstGeom prst="rect">
            <a:avLst/>
          </a:prstGeom>
        </p:spPr>
      </p:pic>
    </p:spTree>
    <p:extLst>
      <p:ext uri="{BB962C8B-B14F-4D97-AF65-F5344CB8AC3E}">
        <p14:creationId xmlns="" xmlns:p14="http://schemas.microsoft.com/office/powerpoint/2010/main" val="26576480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0865948-8B76-4A50-B7DB-B45DBE1BD062}" type="slidenum">
              <a:rPr lang="fr-CH" smtClean="0"/>
              <a:pPr/>
              <a:t>36</a:t>
            </a:fld>
            <a:endParaRPr lang="fr-CH"/>
          </a:p>
        </p:txBody>
      </p:sp>
      <p:sp>
        <p:nvSpPr>
          <p:cNvPr id="6" name="Rectangle 5"/>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7" name="TextBox 6"/>
          <p:cNvSpPr txBox="1"/>
          <p:nvPr/>
        </p:nvSpPr>
        <p:spPr>
          <a:xfrm>
            <a:off x="84083" y="5281081"/>
            <a:ext cx="461665" cy="1440394"/>
          </a:xfrm>
          <a:prstGeom prst="rect">
            <a:avLst/>
          </a:prstGeom>
          <a:noFill/>
        </p:spPr>
        <p:txBody>
          <a:bodyPr vert="vert270" wrap="none" rtlCol="0">
            <a:spAutoFit/>
          </a:bodyPr>
          <a:lstStyle/>
          <a:p>
            <a:r>
              <a:rPr lang="en-US" dirty="0">
                <a:solidFill>
                  <a:schemeClr val="bg1"/>
                </a:solidFill>
              </a:rPr>
              <a:t>H.E.L.P. course</a:t>
            </a:r>
            <a:endParaRPr lang="en-GB" dirty="0"/>
          </a:p>
        </p:txBody>
      </p:sp>
      <p:sp>
        <p:nvSpPr>
          <p:cNvPr id="3" name="TextBox 2"/>
          <p:cNvSpPr txBox="1"/>
          <p:nvPr/>
        </p:nvSpPr>
        <p:spPr>
          <a:xfrm>
            <a:off x="628650" y="422561"/>
            <a:ext cx="11358911" cy="769441"/>
          </a:xfrm>
          <a:prstGeom prst="rect">
            <a:avLst/>
          </a:prstGeom>
          <a:noFill/>
        </p:spPr>
        <p:txBody>
          <a:bodyPr wrap="square" rtlCol="0">
            <a:spAutoFit/>
          </a:bodyPr>
          <a:lstStyle/>
          <a:p>
            <a:pPr algn="ctr"/>
            <a:r>
              <a:rPr lang="en-US" sz="4400" b="1" dirty="0"/>
              <a:t>Consequences of unaddressed ethical issues…</a:t>
            </a:r>
            <a:endParaRPr lang="en-GB" sz="4400" b="1" dirty="0"/>
          </a:p>
        </p:txBody>
      </p:sp>
      <p:sp>
        <p:nvSpPr>
          <p:cNvPr id="2" name="Rectangle 1">
            <a:extLst>
              <a:ext uri="{FF2B5EF4-FFF2-40B4-BE49-F238E27FC236}">
                <a16:creationId xmlns="" xmlns:a16="http://schemas.microsoft.com/office/drawing/2014/main" id="{DEA30B4D-8F7E-4AD2-910B-F275669FBC68}"/>
              </a:ext>
            </a:extLst>
          </p:cNvPr>
          <p:cNvSpPr/>
          <p:nvPr/>
        </p:nvSpPr>
        <p:spPr>
          <a:xfrm>
            <a:off x="1037063" y="1429127"/>
            <a:ext cx="10950498" cy="4524315"/>
          </a:xfrm>
          <a:prstGeom prst="rect">
            <a:avLst/>
          </a:prstGeom>
        </p:spPr>
        <p:txBody>
          <a:bodyPr wrap="square">
            <a:spAutoFit/>
          </a:bodyPr>
          <a:lstStyle/>
          <a:p>
            <a:pPr marL="457200" indent="-457200">
              <a:buFont typeface="Arial" panose="020B0604020202020204" pitchFamily="34" charset="0"/>
              <a:buChar char="•"/>
            </a:pPr>
            <a:r>
              <a:rPr lang="en-US" sz="3200" dirty="0"/>
              <a:t>Distress, Frustration, shame, stress and anger in staff involved</a:t>
            </a:r>
          </a:p>
          <a:p>
            <a:r>
              <a:rPr lang="en-US" sz="800" dirty="0"/>
              <a:t> </a:t>
            </a:r>
          </a:p>
          <a:p>
            <a:pPr marL="457200" indent="-457200">
              <a:buFont typeface="Arial" panose="020B0604020202020204" pitchFamily="34" charset="0"/>
              <a:buChar char="•"/>
            </a:pPr>
            <a:r>
              <a:rPr lang="en-US" sz="3200" dirty="0"/>
              <a:t>Authoritarian or radical decision</a:t>
            </a:r>
          </a:p>
          <a:p>
            <a:r>
              <a:rPr lang="en-US" sz="3200" dirty="0"/>
              <a:t>	-Leading to more frustration, distress, internal crises…</a:t>
            </a:r>
          </a:p>
          <a:p>
            <a:r>
              <a:rPr lang="en-US" sz="800" dirty="0"/>
              <a:t> </a:t>
            </a:r>
          </a:p>
          <a:p>
            <a:pPr marL="457200" indent="-457200">
              <a:buFont typeface="Arial" panose="020B0604020202020204" pitchFamily="34" charset="0"/>
              <a:buChar char="•"/>
            </a:pPr>
            <a:r>
              <a:rPr lang="en-US" sz="3200" dirty="0"/>
              <a:t>Absence of decision</a:t>
            </a:r>
          </a:p>
          <a:p>
            <a:r>
              <a:rPr lang="en-US" sz="3200" dirty="0"/>
              <a:t>	-Leaving humanitarian needs unaddressed</a:t>
            </a:r>
          </a:p>
          <a:p>
            <a:r>
              <a:rPr lang="en-US" sz="800" dirty="0"/>
              <a:t> </a:t>
            </a:r>
          </a:p>
          <a:p>
            <a:pPr marL="457200" indent="-457200">
              <a:buFont typeface="Arial" panose="020B0604020202020204" pitchFamily="34" charset="0"/>
              <a:buChar char="•"/>
            </a:pPr>
            <a:r>
              <a:rPr lang="en-US" sz="3200" dirty="0"/>
              <a:t>No accountability to affected people and stakeholders</a:t>
            </a:r>
          </a:p>
          <a:p>
            <a:r>
              <a:rPr lang="en-US" sz="800" dirty="0"/>
              <a:t> </a:t>
            </a:r>
          </a:p>
          <a:p>
            <a:pPr marL="457200" indent="-457200">
              <a:buFont typeface="Arial" panose="020B0604020202020204" pitchFamily="34" charset="0"/>
              <a:buChar char="•"/>
            </a:pPr>
            <a:r>
              <a:rPr lang="en-US" sz="3200" dirty="0"/>
              <a:t>Scapegoating, blaming and shaming on staff, or on external actors…</a:t>
            </a:r>
          </a:p>
        </p:txBody>
      </p:sp>
    </p:spTree>
    <p:extLst>
      <p:ext uri="{BB962C8B-B14F-4D97-AF65-F5344CB8AC3E}">
        <p14:creationId xmlns="" xmlns:p14="http://schemas.microsoft.com/office/powerpoint/2010/main" val="2937705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0865948-8B76-4A50-B7DB-B45DBE1BD062}" type="slidenum">
              <a:rPr lang="fr-CH" smtClean="0"/>
              <a:pPr/>
              <a:t>37</a:t>
            </a:fld>
            <a:endParaRPr lang="fr-CH"/>
          </a:p>
        </p:txBody>
      </p:sp>
      <p:sp>
        <p:nvSpPr>
          <p:cNvPr id="6" name="Rectangle 5"/>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7" name="TextBox 6"/>
          <p:cNvSpPr txBox="1"/>
          <p:nvPr/>
        </p:nvSpPr>
        <p:spPr>
          <a:xfrm>
            <a:off x="84083" y="5281081"/>
            <a:ext cx="461665" cy="1440394"/>
          </a:xfrm>
          <a:prstGeom prst="rect">
            <a:avLst/>
          </a:prstGeom>
          <a:noFill/>
        </p:spPr>
        <p:txBody>
          <a:bodyPr vert="vert270" wrap="none" rtlCol="0">
            <a:spAutoFit/>
          </a:bodyPr>
          <a:lstStyle/>
          <a:p>
            <a:r>
              <a:rPr lang="en-US" dirty="0">
                <a:solidFill>
                  <a:schemeClr val="bg1"/>
                </a:solidFill>
              </a:rPr>
              <a:t>H.E.L.P. course</a:t>
            </a:r>
            <a:endParaRPr lang="en-GB" dirty="0"/>
          </a:p>
        </p:txBody>
      </p:sp>
      <p:sp>
        <p:nvSpPr>
          <p:cNvPr id="3" name="TextBox 2"/>
          <p:cNvSpPr txBox="1"/>
          <p:nvPr/>
        </p:nvSpPr>
        <p:spPr>
          <a:xfrm>
            <a:off x="628650" y="422561"/>
            <a:ext cx="11563350" cy="769441"/>
          </a:xfrm>
          <a:prstGeom prst="rect">
            <a:avLst/>
          </a:prstGeom>
          <a:noFill/>
        </p:spPr>
        <p:txBody>
          <a:bodyPr wrap="square" rtlCol="0">
            <a:spAutoFit/>
          </a:bodyPr>
          <a:lstStyle/>
          <a:p>
            <a:pPr algn="ctr"/>
            <a:r>
              <a:rPr lang="en-US" sz="4400" b="1" dirty="0"/>
              <a:t>Consequences of an ethically unsound decision…</a:t>
            </a:r>
            <a:endParaRPr lang="en-GB" sz="4400" b="1" dirty="0"/>
          </a:p>
        </p:txBody>
      </p:sp>
      <p:sp>
        <p:nvSpPr>
          <p:cNvPr id="2" name="Rectangle 1">
            <a:extLst>
              <a:ext uri="{FF2B5EF4-FFF2-40B4-BE49-F238E27FC236}">
                <a16:creationId xmlns="" xmlns:a16="http://schemas.microsoft.com/office/drawing/2014/main" id="{DEA30B4D-8F7E-4AD2-910B-F275669FBC68}"/>
              </a:ext>
            </a:extLst>
          </p:cNvPr>
          <p:cNvSpPr/>
          <p:nvPr/>
        </p:nvSpPr>
        <p:spPr>
          <a:xfrm>
            <a:off x="1037063" y="1429127"/>
            <a:ext cx="10950498" cy="4647426"/>
          </a:xfrm>
          <a:prstGeom prst="rect">
            <a:avLst/>
          </a:prstGeom>
        </p:spPr>
        <p:txBody>
          <a:bodyPr wrap="square">
            <a:spAutoFit/>
          </a:bodyPr>
          <a:lstStyle/>
          <a:p>
            <a:pPr marL="457200" indent="-457200">
              <a:buFont typeface="Arial" panose="020B0604020202020204" pitchFamily="34" charset="0"/>
              <a:buChar char="•"/>
            </a:pPr>
            <a:r>
              <a:rPr lang="en-US" sz="3200" dirty="0"/>
              <a:t>Disrespectful, ineffective, harmful, unfair actions</a:t>
            </a:r>
          </a:p>
          <a:p>
            <a:r>
              <a:rPr lang="en-US" sz="800" dirty="0"/>
              <a:t> </a:t>
            </a:r>
          </a:p>
          <a:p>
            <a:pPr marL="457200" indent="-457200">
              <a:buFont typeface="Arial" panose="020B0604020202020204" pitchFamily="34" charset="0"/>
              <a:buChar char="•"/>
            </a:pPr>
            <a:r>
              <a:rPr lang="en-US" sz="3200" dirty="0"/>
              <a:t>Attack on human dignity</a:t>
            </a:r>
          </a:p>
          <a:p>
            <a:r>
              <a:rPr lang="en-US" sz="800" dirty="0"/>
              <a:t> </a:t>
            </a:r>
          </a:p>
          <a:p>
            <a:pPr marL="457200" indent="-457200">
              <a:buFont typeface="Arial" panose="020B0604020202020204" pitchFamily="34" charset="0"/>
              <a:buChar char="•"/>
            </a:pPr>
            <a:r>
              <a:rPr lang="en-US" sz="3200" dirty="0"/>
              <a:t>Complicity to violence or abuse</a:t>
            </a:r>
          </a:p>
          <a:p>
            <a:r>
              <a:rPr lang="en-US" sz="800" dirty="0"/>
              <a:t> </a:t>
            </a:r>
          </a:p>
          <a:p>
            <a:pPr marL="457200" indent="-457200">
              <a:buFont typeface="Arial" panose="020B0604020202020204" pitchFamily="34" charset="0"/>
              <a:buChar char="•"/>
            </a:pPr>
            <a:r>
              <a:rPr lang="en-US" sz="3200" dirty="0"/>
              <a:t>Negative perception by the population</a:t>
            </a:r>
          </a:p>
          <a:p>
            <a:r>
              <a:rPr lang="en-US" sz="3200" dirty="0"/>
              <a:t>	-Loss of trust, of access, of acting capacity;</a:t>
            </a:r>
          </a:p>
          <a:p>
            <a:r>
              <a:rPr lang="en-US" sz="800" dirty="0"/>
              <a:t> </a:t>
            </a:r>
          </a:p>
          <a:p>
            <a:pPr marL="457200" indent="-457200">
              <a:buFont typeface="Arial" panose="020B0604020202020204" pitchFamily="34" charset="0"/>
              <a:buChar char="•"/>
            </a:pPr>
            <a:r>
              <a:rPr lang="en-US" sz="3200" dirty="0"/>
              <a:t>Negative perception by stakeholders</a:t>
            </a:r>
          </a:p>
          <a:p>
            <a:r>
              <a:rPr lang="en-US" sz="3200" dirty="0"/>
              <a:t>	-Public scandal, reputation.</a:t>
            </a:r>
          </a:p>
          <a:p>
            <a:r>
              <a:rPr lang="en-US" sz="800" dirty="0"/>
              <a:t> </a:t>
            </a:r>
          </a:p>
          <a:p>
            <a:pPr marL="457200" indent="-457200">
              <a:buFont typeface="Arial" panose="020B0604020202020204" pitchFamily="34" charset="0"/>
              <a:buChar char="•"/>
            </a:pPr>
            <a:r>
              <a:rPr lang="en-US" sz="3200" dirty="0"/>
              <a:t>Security threats against the team or the institution.</a:t>
            </a:r>
          </a:p>
        </p:txBody>
      </p:sp>
    </p:spTree>
    <p:extLst>
      <p:ext uri="{BB962C8B-B14F-4D97-AF65-F5344CB8AC3E}">
        <p14:creationId xmlns="" xmlns:p14="http://schemas.microsoft.com/office/powerpoint/2010/main" val="2355550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0865948-8B76-4A50-B7DB-B45DBE1BD062}" type="slidenum">
              <a:rPr lang="fr-CH" smtClean="0"/>
              <a:pPr/>
              <a:t>38</a:t>
            </a:fld>
            <a:endParaRPr lang="fr-CH"/>
          </a:p>
        </p:txBody>
      </p:sp>
      <p:sp>
        <p:nvSpPr>
          <p:cNvPr id="6" name="Rectangle 5"/>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7" name="TextBox 6"/>
          <p:cNvSpPr txBox="1"/>
          <p:nvPr/>
        </p:nvSpPr>
        <p:spPr>
          <a:xfrm>
            <a:off x="84083" y="5281081"/>
            <a:ext cx="461665" cy="1440394"/>
          </a:xfrm>
          <a:prstGeom prst="rect">
            <a:avLst/>
          </a:prstGeom>
          <a:noFill/>
        </p:spPr>
        <p:txBody>
          <a:bodyPr vert="vert270" wrap="none" rtlCol="0">
            <a:spAutoFit/>
          </a:bodyPr>
          <a:lstStyle/>
          <a:p>
            <a:r>
              <a:rPr lang="en-US" dirty="0">
                <a:solidFill>
                  <a:schemeClr val="bg1"/>
                </a:solidFill>
              </a:rPr>
              <a:t>H.E.L.P. course</a:t>
            </a:r>
            <a:endParaRPr lang="en-GB" dirty="0"/>
          </a:p>
        </p:txBody>
      </p:sp>
      <p:sp>
        <p:nvSpPr>
          <p:cNvPr id="3" name="TextBox 2"/>
          <p:cNvSpPr txBox="1"/>
          <p:nvPr/>
        </p:nvSpPr>
        <p:spPr>
          <a:xfrm>
            <a:off x="628650" y="422561"/>
            <a:ext cx="11563350" cy="769441"/>
          </a:xfrm>
          <a:prstGeom prst="rect">
            <a:avLst/>
          </a:prstGeom>
          <a:noFill/>
        </p:spPr>
        <p:txBody>
          <a:bodyPr wrap="square" rtlCol="0">
            <a:spAutoFit/>
          </a:bodyPr>
          <a:lstStyle/>
          <a:p>
            <a:pPr algn="ctr"/>
            <a:r>
              <a:rPr lang="en-US" sz="4400" b="1" dirty="0"/>
              <a:t>Cultural diversity and ethical limits in crises…</a:t>
            </a:r>
            <a:endParaRPr lang="en-GB" sz="4400" b="1" dirty="0"/>
          </a:p>
        </p:txBody>
      </p:sp>
      <p:sp>
        <p:nvSpPr>
          <p:cNvPr id="2" name="Rectangle 1">
            <a:extLst>
              <a:ext uri="{FF2B5EF4-FFF2-40B4-BE49-F238E27FC236}">
                <a16:creationId xmlns="" xmlns:a16="http://schemas.microsoft.com/office/drawing/2014/main" id="{DEA30B4D-8F7E-4AD2-910B-F275669FBC68}"/>
              </a:ext>
            </a:extLst>
          </p:cNvPr>
          <p:cNvSpPr/>
          <p:nvPr/>
        </p:nvSpPr>
        <p:spPr>
          <a:xfrm>
            <a:off x="1037063" y="1429127"/>
            <a:ext cx="10950498" cy="4770537"/>
          </a:xfrm>
          <a:prstGeom prst="rect">
            <a:avLst/>
          </a:prstGeom>
        </p:spPr>
        <p:txBody>
          <a:bodyPr wrap="square">
            <a:spAutoFit/>
          </a:bodyPr>
          <a:lstStyle/>
          <a:p>
            <a:r>
              <a:rPr lang="en-US" sz="3200" b="1" dirty="0"/>
              <a:t>Universality of humanitarian and ethical principles</a:t>
            </a:r>
          </a:p>
          <a:p>
            <a:pPr marL="457200" indent="-457200">
              <a:buFont typeface="Arial" panose="020B0604020202020204" pitchFamily="34" charset="0"/>
              <a:buChar char="•"/>
            </a:pPr>
            <a:r>
              <a:rPr lang="en-US" sz="3200" dirty="0"/>
              <a:t>But diversity in balancing one or another: importance of dialogue and people’s participation</a:t>
            </a:r>
          </a:p>
          <a:p>
            <a:r>
              <a:rPr lang="en-US" sz="800" dirty="0"/>
              <a:t> </a:t>
            </a:r>
          </a:p>
          <a:p>
            <a:r>
              <a:rPr lang="en-US" sz="3200" b="1" dirty="0"/>
              <a:t>Duty to respect cultures and customs</a:t>
            </a:r>
          </a:p>
          <a:p>
            <a:pPr marL="457200" indent="-457200">
              <a:buFont typeface="Arial" panose="020B0604020202020204" pitchFamily="34" charset="0"/>
              <a:buChar char="•"/>
            </a:pPr>
            <a:r>
              <a:rPr lang="en-US" sz="3200" dirty="0"/>
              <a:t>(code of conduct)</a:t>
            </a:r>
          </a:p>
          <a:p>
            <a:r>
              <a:rPr lang="en-US" sz="800" dirty="0"/>
              <a:t> </a:t>
            </a:r>
          </a:p>
          <a:p>
            <a:r>
              <a:rPr lang="en-US" sz="3200" b="1" dirty="0"/>
              <a:t>Absolute limits</a:t>
            </a:r>
          </a:p>
          <a:p>
            <a:pPr marL="457200" indent="-457200">
              <a:buFont typeface="Arial" panose="020B0604020202020204" pitchFamily="34" charset="0"/>
              <a:buChar char="•"/>
            </a:pPr>
            <a:r>
              <a:rPr lang="en-US" sz="3200" dirty="0"/>
              <a:t>extreme violence, torture, mutilation, hostages, slavery and other cruel, inhuman and degrading treatments.</a:t>
            </a:r>
          </a:p>
          <a:p>
            <a:r>
              <a:rPr lang="en-US" sz="3200" dirty="0"/>
              <a:t>	-IHL, Geneva Conventions…</a:t>
            </a:r>
          </a:p>
        </p:txBody>
      </p:sp>
    </p:spTree>
    <p:extLst>
      <p:ext uri="{BB962C8B-B14F-4D97-AF65-F5344CB8AC3E}">
        <p14:creationId xmlns="" xmlns:p14="http://schemas.microsoft.com/office/powerpoint/2010/main" val="3598848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0865948-8B76-4A50-B7DB-B45DBE1BD062}" type="slidenum">
              <a:rPr lang="fr-CH" smtClean="0"/>
              <a:pPr/>
              <a:t>39</a:t>
            </a:fld>
            <a:endParaRPr lang="fr-CH"/>
          </a:p>
        </p:txBody>
      </p:sp>
      <p:sp>
        <p:nvSpPr>
          <p:cNvPr id="6" name="Rectangle 5"/>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7" name="TextBox 6"/>
          <p:cNvSpPr txBox="1"/>
          <p:nvPr/>
        </p:nvSpPr>
        <p:spPr>
          <a:xfrm>
            <a:off x="84083" y="5281081"/>
            <a:ext cx="461665" cy="1440394"/>
          </a:xfrm>
          <a:prstGeom prst="rect">
            <a:avLst/>
          </a:prstGeom>
          <a:noFill/>
        </p:spPr>
        <p:txBody>
          <a:bodyPr vert="vert270" wrap="none" rtlCol="0">
            <a:spAutoFit/>
          </a:bodyPr>
          <a:lstStyle/>
          <a:p>
            <a:r>
              <a:rPr lang="en-US" dirty="0">
                <a:solidFill>
                  <a:schemeClr val="bg1"/>
                </a:solidFill>
              </a:rPr>
              <a:t>H.E.L.P. course</a:t>
            </a:r>
            <a:endParaRPr lang="en-GB" dirty="0"/>
          </a:p>
        </p:txBody>
      </p:sp>
      <p:sp>
        <p:nvSpPr>
          <p:cNvPr id="3" name="TextBox 2"/>
          <p:cNvSpPr txBox="1"/>
          <p:nvPr/>
        </p:nvSpPr>
        <p:spPr>
          <a:xfrm>
            <a:off x="628650" y="422561"/>
            <a:ext cx="11563350" cy="769441"/>
          </a:xfrm>
          <a:prstGeom prst="rect">
            <a:avLst/>
          </a:prstGeom>
          <a:noFill/>
        </p:spPr>
        <p:txBody>
          <a:bodyPr wrap="square" rtlCol="0">
            <a:spAutoFit/>
          </a:bodyPr>
          <a:lstStyle/>
          <a:p>
            <a:pPr algn="ctr"/>
            <a:r>
              <a:rPr lang="en-US" sz="4400" b="1" dirty="0"/>
              <a:t>What is the best decision ?</a:t>
            </a:r>
            <a:endParaRPr lang="en-GB" sz="4400" b="1" dirty="0"/>
          </a:p>
        </p:txBody>
      </p:sp>
      <p:sp>
        <p:nvSpPr>
          <p:cNvPr id="2" name="Rectangle 1">
            <a:extLst>
              <a:ext uri="{FF2B5EF4-FFF2-40B4-BE49-F238E27FC236}">
                <a16:creationId xmlns="" xmlns:a16="http://schemas.microsoft.com/office/drawing/2014/main" id="{DEA30B4D-8F7E-4AD2-910B-F275669FBC68}"/>
              </a:ext>
            </a:extLst>
          </p:cNvPr>
          <p:cNvSpPr/>
          <p:nvPr/>
        </p:nvSpPr>
        <p:spPr>
          <a:xfrm>
            <a:off x="1037063" y="1429127"/>
            <a:ext cx="10950498" cy="4524315"/>
          </a:xfrm>
          <a:prstGeom prst="rect">
            <a:avLst/>
          </a:prstGeom>
        </p:spPr>
        <p:txBody>
          <a:bodyPr wrap="square">
            <a:spAutoFit/>
          </a:bodyPr>
          <a:lstStyle/>
          <a:p>
            <a:r>
              <a:rPr lang="en-US" sz="3200" b="1" dirty="0"/>
              <a:t>The solution </a:t>
            </a:r>
            <a:r>
              <a:rPr lang="en-US" sz="3200" b="1"/>
              <a:t>which best…</a:t>
            </a:r>
          </a:p>
          <a:p>
            <a:endParaRPr lang="en-US" sz="3200" b="1" dirty="0"/>
          </a:p>
          <a:p>
            <a:pPr marL="457200" indent="-457200">
              <a:buFont typeface="Arial" panose="020B0604020202020204" pitchFamily="34" charset="0"/>
              <a:buChar char="•"/>
            </a:pPr>
            <a:r>
              <a:rPr lang="en-US" sz="3200" dirty="0"/>
              <a:t>Meets the requirements of </a:t>
            </a:r>
            <a:r>
              <a:rPr lang="en-US" sz="3200" b="1" dirty="0"/>
              <a:t>humanity </a:t>
            </a:r>
          </a:p>
          <a:p>
            <a:pPr marL="457200" indent="-457200">
              <a:buFont typeface="Arial" panose="020B0604020202020204" pitchFamily="34" charset="0"/>
              <a:buChar char="•"/>
            </a:pPr>
            <a:r>
              <a:rPr lang="en-US" sz="3200" dirty="0"/>
              <a:t>Respects the </a:t>
            </a:r>
            <a:r>
              <a:rPr lang="en-US" sz="3200" b="1" dirty="0"/>
              <a:t>dignity</a:t>
            </a:r>
            <a:r>
              <a:rPr lang="en-US" sz="3200" dirty="0"/>
              <a:t> and </a:t>
            </a:r>
            <a:r>
              <a:rPr lang="en-US" sz="3200" b="1" dirty="0"/>
              <a:t>autonomy</a:t>
            </a:r>
            <a:r>
              <a:rPr lang="en-US" sz="3200" dirty="0"/>
              <a:t> of all the persons concerned, </a:t>
            </a:r>
          </a:p>
          <a:p>
            <a:pPr marL="457200" indent="-457200">
              <a:buFont typeface="Arial" panose="020B0604020202020204" pitchFamily="34" charset="0"/>
              <a:buChar char="•"/>
            </a:pPr>
            <a:r>
              <a:rPr lang="en-US" sz="3200" dirty="0"/>
              <a:t>Agrees with our </a:t>
            </a:r>
            <a:r>
              <a:rPr lang="en-US" sz="3200" b="1" dirty="0"/>
              <a:t>values</a:t>
            </a:r>
            <a:r>
              <a:rPr lang="en-US" sz="3200" dirty="0"/>
              <a:t> and </a:t>
            </a:r>
            <a:r>
              <a:rPr lang="en-US" sz="3200" b="1" dirty="0"/>
              <a:t>norms</a:t>
            </a:r>
            <a:r>
              <a:rPr lang="en-US" sz="3200" dirty="0"/>
              <a:t>, </a:t>
            </a:r>
          </a:p>
          <a:p>
            <a:pPr marL="457200" indent="-457200">
              <a:buFont typeface="Arial" panose="020B0604020202020204" pitchFamily="34" charset="0"/>
              <a:buChar char="•"/>
            </a:pPr>
            <a:r>
              <a:rPr lang="en-US" sz="3200" dirty="0"/>
              <a:t>Brings the better </a:t>
            </a:r>
            <a:r>
              <a:rPr lang="en-US" sz="3200" b="1" dirty="0"/>
              <a:t>results, </a:t>
            </a:r>
          </a:p>
          <a:p>
            <a:pPr marL="457200" indent="-457200">
              <a:buFont typeface="Arial" panose="020B0604020202020204" pitchFamily="34" charset="0"/>
              <a:buChar char="•"/>
            </a:pPr>
            <a:r>
              <a:rPr lang="en-US" sz="3200" dirty="0"/>
              <a:t>Comes within the scope of </a:t>
            </a:r>
            <a:r>
              <a:rPr lang="en-US" sz="3200" b="1" dirty="0"/>
              <a:t>sustainability,</a:t>
            </a:r>
          </a:p>
          <a:p>
            <a:r>
              <a:rPr lang="en-US" sz="3200" dirty="0"/>
              <a:t>    and </a:t>
            </a:r>
            <a:r>
              <a:rPr lang="en-US" sz="3200" b="1" dirty="0"/>
              <a:t>accountability</a:t>
            </a:r>
            <a:r>
              <a:rPr lang="en-US" sz="3200" dirty="0"/>
              <a:t> and </a:t>
            </a:r>
            <a:r>
              <a:rPr lang="en-US" sz="3200" b="1" dirty="0"/>
              <a:t>inclusion</a:t>
            </a:r>
          </a:p>
        </p:txBody>
      </p:sp>
    </p:spTree>
    <p:extLst>
      <p:ext uri="{BB962C8B-B14F-4D97-AF65-F5344CB8AC3E}">
        <p14:creationId xmlns="" xmlns:p14="http://schemas.microsoft.com/office/powerpoint/2010/main" val="2745156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0865948-8B76-4A50-B7DB-B45DBE1BD062}" type="slidenum">
              <a:rPr lang="fr-CH" smtClean="0"/>
              <a:pPr/>
              <a:t>4</a:t>
            </a:fld>
            <a:endParaRPr lang="fr-CH"/>
          </a:p>
        </p:txBody>
      </p:sp>
      <p:sp>
        <p:nvSpPr>
          <p:cNvPr id="6" name="Rectangle 5"/>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7" name="TextBox 6"/>
          <p:cNvSpPr txBox="1"/>
          <p:nvPr/>
        </p:nvSpPr>
        <p:spPr>
          <a:xfrm>
            <a:off x="84083" y="5281081"/>
            <a:ext cx="461665" cy="1440394"/>
          </a:xfrm>
          <a:prstGeom prst="rect">
            <a:avLst/>
          </a:prstGeom>
          <a:noFill/>
        </p:spPr>
        <p:txBody>
          <a:bodyPr vert="vert270" wrap="none" rtlCol="0">
            <a:spAutoFit/>
          </a:bodyPr>
          <a:lstStyle/>
          <a:p>
            <a:r>
              <a:rPr lang="en-US" dirty="0">
                <a:solidFill>
                  <a:schemeClr val="bg1"/>
                </a:solidFill>
              </a:rPr>
              <a:t>H.E.L.P. course</a:t>
            </a:r>
            <a:endParaRPr lang="en-GB" dirty="0"/>
          </a:p>
        </p:txBody>
      </p:sp>
      <p:sp>
        <p:nvSpPr>
          <p:cNvPr id="3" name="TextBox 2"/>
          <p:cNvSpPr txBox="1"/>
          <p:nvPr/>
        </p:nvSpPr>
        <p:spPr>
          <a:xfrm>
            <a:off x="1182255" y="0"/>
            <a:ext cx="10064199" cy="6986528"/>
          </a:xfrm>
          <a:prstGeom prst="rect">
            <a:avLst/>
          </a:prstGeom>
          <a:noFill/>
        </p:spPr>
        <p:txBody>
          <a:bodyPr wrap="square" rtlCol="0">
            <a:spAutoFit/>
          </a:bodyPr>
          <a:lstStyle/>
          <a:p>
            <a:r>
              <a:rPr lang="en-US" sz="2800" b="1" dirty="0"/>
              <a:t>A purpose for our actions</a:t>
            </a:r>
          </a:p>
          <a:p>
            <a:r>
              <a:rPr lang="en-US" sz="2800" dirty="0"/>
              <a:t>To act with humanity…</a:t>
            </a:r>
          </a:p>
          <a:p>
            <a:r>
              <a:rPr lang="en-US" sz="2800" dirty="0"/>
              <a:t>To live a good life, with and for others…</a:t>
            </a:r>
          </a:p>
          <a:p>
            <a:endParaRPr lang="en-US" sz="2800" dirty="0"/>
          </a:p>
          <a:p>
            <a:r>
              <a:rPr lang="en-US" sz="2800" b="1" dirty="0"/>
              <a:t>A set of norms and rules: Moral</a:t>
            </a:r>
          </a:p>
          <a:p>
            <a:r>
              <a:rPr lang="en-US" sz="2800" dirty="0"/>
              <a:t>Humanitarian principles, social ethics, law ethics, journalism ethics, medical ethics, morality, cultural, religious or traditional guidance…</a:t>
            </a:r>
          </a:p>
          <a:p>
            <a:endParaRPr lang="en-US" sz="2800" dirty="0"/>
          </a:p>
          <a:p>
            <a:r>
              <a:rPr lang="en-US" sz="2800" b="1" dirty="0"/>
              <a:t>A practical question - </a:t>
            </a:r>
            <a:r>
              <a:rPr lang="en-US" sz="2800" b="1" dirty="0">
                <a:solidFill>
                  <a:srgbClr val="FF0000"/>
                </a:solidFill>
              </a:rPr>
              <a:t>practical ethics </a:t>
            </a:r>
          </a:p>
          <a:p>
            <a:r>
              <a:rPr lang="en-US" sz="2800" dirty="0"/>
              <a:t>How shall we live? </a:t>
            </a:r>
          </a:p>
          <a:p>
            <a:r>
              <a:rPr lang="en-US" sz="2800" dirty="0"/>
              <a:t>The work which I perform with others, in order to reduce the gap between our values and our practice…</a:t>
            </a:r>
          </a:p>
          <a:p>
            <a:endParaRPr lang="en-US" sz="2800" dirty="0"/>
          </a:p>
          <a:p>
            <a:r>
              <a:rPr lang="en-US" sz="2800" b="1" dirty="0"/>
              <a:t>A philosophical research </a:t>
            </a:r>
            <a:r>
              <a:rPr lang="en-US" sz="2800" dirty="0"/>
              <a:t>- </a:t>
            </a:r>
          </a:p>
          <a:p>
            <a:r>
              <a:rPr lang="en-US" sz="2800" dirty="0"/>
              <a:t>A rational reflection on what is morally good or bad, just or unjust, </a:t>
            </a:r>
            <a:br>
              <a:rPr lang="en-US" sz="2800" dirty="0"/>
            </a:br>
            <a:r>
              <a:rPr lang="en-US" sz="2800" dirty="0"/>
              <a:t>obligatory or forbidden, admirable or despicable…</a:t>
            </a:r>
          </a:p>
        </p:txBody>
      </p:sp>
    </p:spTree>
    <p:extLst>
      <p:ext uri="{BB962C8B-B14F-4D97-AF65-F5344CB8AC3E}">
        <p14:creationId xmlns="" xmlns:p14="http://schemas.microsoft.com/office/powerpoint/2010/main" val="243599455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 calcmode="lin" valueType="num">
                                      <p:cBhvr additive="base">
                                        <p:cTn id="2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3">
                                            <p:txEl>
                                              <p:pRg st="11" end="11"/>
                                            </p:txEl>
                                          </p:spTgt>
                                        </p:tgtEl>
                                        <p:attrNameLst>
                                          <p:attrName>style.visibility</p:attrName>
                                        </p:attrNameLst>
                                      </p:cBhvr>
                                      <p:to>
                                        <p:strVal val="visible"/>
                                      </p:to>
                                    </p:set>
                                    <p:animEffect transition="in" filter="fade">
                                      <p:cBhvr>
                                        <p:cTn id="41" dur="1000"/>
                                        <p:tgtEl>
                                          <p:spTgt spid="3">
                                            <p:txEl>
                                              <p:pRg st="11" end="11"/>
                                            </p:txEl>
                                          </p:spTgt>
                                        </p:tgtEl>
                                      </p:cBhvr>
                                    </p:animEffect>
                                    <p:anim calcmode="lin" valueType="num">
                                      <p:cBhvr>
                                        <p:cTn id="42"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03E1C51D-B20C-4034-9E3C-80E9F77FFA12}"/>
              </a:ext>
            </a:extLst>
          </p:cNvPr>
          <p:cNvSpPr>
            <a:spLocks noGrp="1"/>
          </p:cNvSpPr>
          <p:nvPr>
            <p:ph type="sldNum" sz="quarter" idx="12"/>
          </p:nvPr>
        </p:nvSpPr>
        <p:spPr/>
        <p:txBody>
          <a:bodyPr/>
          <a:lstStyle/>
          <a:p>
            <a:fld id="{00865948-8B76-4A50-B7DB-B45DBE1BD062}" type="slidenum">
              <a:rPr lang="fr-CH" smtClean="0"/>
              <a:pPr/>
              <a:t>40</a:t>
            </a:fld>
            <a:endParaRPr lang="fr-CH"/>
          </a:p>
        </p:txBody>
      </p:sp>
      <p:pic>
        <p:nvPicPr>
          <p:cNvPr id="4" name="Picture 3">
            <a:extLst>
              <a:ext uri="{FF2B5EF4-FFF2-40B4-BE49-F238E27FC236}">
                <a16:creationId xmlns="" xmlns:a16="http://schemas.microsoft.com/office/drawing/2014/main" id="{0DB111B2-7540-4482-A552-0B24B2C2E820}"/>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629103" y="75326"/>
            <a:ext cx="8852282" cy="6646149"/>
          </a:xfrm>
          <a:prstGeom prst="rect">
            <a:avLst/>
          </a:prstGeom>
        </p:spPr>
      </p:pic>
    </p:spTree>
    <p:extLst>
      <p:ext uri="{BB962C8B-B14F-4D97-AF65-F5344CB8AC3E}">
        <p14:creationId xmlns="" xmlns:p14="http://schemas.microsoft.com/office/powerpoint/2010/main" val="42287885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H"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p:cNvSpPr txBox="1"/>
          <p:nvPr/>
        </p:nvSpPr>
        <p:spPr>
          <a:xfrm>
            <a:off x="83492" y="5132084"/>
            <a:ext cx="461665" cy="1440394"/>
          </a:xfrm>
          <a:prstGeom prst="rect">
            <a:avLst/>
          </a:prstGeom>
          <a:noFill/>
        </p:spPr>
        <p:txBody>
          <a:bodyPr vert="vert270"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H.E.L.P. course</a:t>
            </a:r>
          </a:p>
        </p:txBody>
      </p:sp>
      <p:sp>
        <p:nvSpPr>
          <p:cNvPr id="4" name="Title 4"/>
          <p:cNvSpPr txBox="1">
            <a:spLocks/>
          </p:cNvSpPr>
          <p:nvPr/>
        </p:nvSpPr>
        <p:spPr>
          <a:xfrm>
            <a:off x="838199" y="140275"/>
            <a:ext cx="11171663"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0" i="0" u="sng" strike="noStrike" kern="1200" cap="none" spc="0" normalizeH="0" baseline="0" noProof="0" dirty="0">
                <a:ln>
                  <a:noFill/>
                </a:ln>
                <a:solidFill>
                  <a:prstClr val="black"/>
                </a:solidFill>
                <a:effectLst/>
                <a:uLnTx/>
                <a:uFillTx/>
                <a:latin typeface="Calibri" panose="020F0502020204030204"/>
                <a:ea typeface="+mj-ea"/>
                <a:cs typeface="+mj-cs"/>
              </a:rPr>
              <a:t>Case Study Series: Co-opting of Aid Organizations </a:t>
            </a:r>
          </a:p>
        </p:txBody>
      </p:sp>
      <p:sp>
        <p:nvSpPr>
          <p:cNvPr id="5" name="Content Placeholder 3"/>
          <p:cNvSpPr txBox="1">
            <a:spLocks/>
          </p:cNvSpPr>
          <p:nvPr/>
        </p:nvSpPr>
        <p:spPr>
          <a:xfrm>
            <a:off x="1068770" y="1580092"/>
            <a:ext cx="10515600" cy="48758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3500" b="1" i="0" u="none" strike="noStrike" kern="1200" cap="none" spc="0" normalizeH="0" baseline="0" noProof="0" dirty="0">
                <a:ln>
                  <a:noFill/>
                </a:ln>
                <a:solidFill>
                  <a:srgbClr val="FF0000"/>
                </a:solidFill>
                <a:effectLst/>
                <a:uLnTx/>
                <a:uFillTx/>
                <a:latin typeface="Calibri" panose="020F0502020204030204"/>
                <a:ea typeface="+mn-ea"/>
                <a:cs typeface="+mn-cs"/>
              </a:rPr>
              <a:t>Group work </a:t>
            </a:r>
          </a:p>
          <a:p>
            <a:pPr marL="514350" marR="0" lvl="0" indent="-514350" algn="ctr" defTabSz="914400" rtl="0" eaLnBrk="1" fontAlgn="auto" latinLnBrk="0" hangingPunct="1">
              <a:lnSpc>
                <a:spcPct val="90000"/>
              </a:lnSpc>
              <a:spcBef>
                <a:spcPts val="1000"/>
              </a:spcBef>
              <a:spcAft>
                <a:spcPts val="0"/>
              </a:spcAft>
              <a:buClrTx/>
              <a:buSzTx/>
              <a:buFont typeface="Arial" panose="020B0604020202020204" pitchFamily="34" charset="0"/>
              <a:buAutoNum type="arabicParenR"/>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Now knowing some tools for ethical decision making, would you change you your decision….</a:t>
            </a:r>
            <a:endParaRPr kumimoji="0" lang="en-GB" sz="2800" b="1" i="0" u="none" strike="noStrike" kern="1200" cap="none" spc="0" normalizeH="0" baseline="0" noProof="0" dirty="0">
              <a:ln>
                <a:noFill/>
              </a:ln>
              <a:solidFill>
                <a:srgbClr val="005A9E"/>
              </a:solidFill>
              <a:effectLst/>
              <a:uLnTx/>
              <a:uFillTx/>
              <a:latin typeface="Calibri" panose="020F0502020204030204"/>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2) Discuss how you (group) would now approach the situation (would you use the tools?)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Time before presenting your results in plenary is </a:t>
            </a:r>
            <a:r>
              <a:rPr kumimoji="0" lang="en-GB" sz="2800" b="1" i="0" u="none" strike="noStrike" kern="1200" cap="none" spc="0" normalizeH="0" baseline="0" noProof="0" dirty="0">
                <a:ln>
                  <a:noFill/>
                </a:ln>
                <a:solidFill>
                  <a:srgbClr val="005A9E"/>
                </a:solidFill>
                <a:effectLst/>
                <a:uLnTx/>
                <a:uFillTx/>
                <a:latin typeface="Calibri" panose="020F0502020204030204"/>
                <a:ea typeface="+mn-ea"/>
                <a:cs typeface="+mn-cs"/>
              </a:rPr>
              <a:t>- 10 minutes</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865948-8B76-4A50-B7DB-B45DBE1BD062}" type="slidenum">
              <a:rPr kumimoji="0" lang="fr-CH"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fr-CH"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 xmlns:p14="http://schemas.microsoft.com/office/powerpoint/2010/main" val="13728654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0865948-8B76-4A50-B7DB-B45DBE1BD062}" type="slidenum">
              <a:rPr lang="fr-CH" smtClean="0"/>
              <a:pPr/>
              <a:t>42</a:t>
            </a:fld>
            <a:endParaRPr lang="fr-CH"/>
          </a:p>
        </p:txBody>
      </p:sp>
      <p:sp>
        <p:nvSpPr>
          <p:cNvPr id="6" name="Rectangle 5"/>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7" name="TextBox 6"/>
          <p:cNvSpPr txBox="1"/>
          <p:nvPr/>
        </p:nvSpPr>
        <p:spPr>
          <a:xfrm>
            <a:off x="84083" y="5281081"/>
            <a:ext cx="461665" cy="1440394"/>
          </a:xfrm>
          <a:prstGeom prst="rect">
            <a:avLst/>
          </a:prstGeom>
          <a:noFill/>
        </p:spPr>
        <p:txBody>
          <a:bodyPr vert="vert270" wrap="none" rtlCol="0">
            <a:spAutoFit/>
          </a:bodyPr>
          <a:lstStyle/>
          <a:p>
            <a:r>
              <a:rPr lang="en-US" dirty="0">
                <a:solidFill>
                  <a:schemeClr val="bg1"/>
                </a:solidFill>
              </a:rPr>
              <a:t>H.E.L.P. course</a:t>
            </a:r>
            <a:endParaRPr lang="en-GB" dirty="0"/>
          </a:p>
        </p:txBody>
      </p:sp>
      <p:sp>
        <p:nvSpPr>
          <p:cNvPr id="3" name="TextBox 2"/>
          <p:cNvSpPr txBox="1"/>
          <p:nvPr/>
        </p:nvSpPr>
        <p:spPr>
          <a:xfrm>
            <a:off x="628650" y="422561"/>
            <a:ext cx="11563350" cy="769441"/>
          </a:xfrm>
          <a:prstGeom prst="rect">
            <a:avLst/>
          </a:prstGeom>
          <a:noFill/>
        </p:spPr>
        <p:txBody>
          <a:bodyPr wrap="square" rtlCol="0">
            <a:spAutoFit/>
          </a:bodyPr>
          <a:lstStyle/>
          <a:p>
            <a:pPr algn="ctr"/>
            <a:r>
              <a:rPr lang="en-US" sz="4400" b="1" dirty="0"/>
              <a:t>Suggested readings…</a:t>
            </a:r>
            <a:endParaRPr lang="en-GB" sz="4400" b="1" dirty="0"/>
          </a:p>
        </p:txBody>
      </p:sp>
      <p:sp>
        <p:nvSpPr>
          <p:cNvPr id="2" name="Rectangle 1">
            <a:extLst>
              <a:ext uri="{FF2B5EF4-FFF2-40B4-BE49-F238E27FC236}">
                <a16:creationId xmlns="" xmlns:a16="http://schemas.microsoft.com/office/drawing/2014/main" id="{DEA30B4D-8F7E-4AD2-910B-F275669FBC68}"/>
              </a:ext>
            </a:extLst>
          </p:cNvPr>
          <p:cNvSpPr/>
          <p:nvPr/>
        </p:nvSpPr>
        <p:spPr>
          <a:xfrm>
            <a:off x="1037063" y="1429127"/>
            <a:ext cx="10950498" cy="4832092"/>
          </a:xfrm>
          <a:prstGeom prst="rect">
            <a:avLst/>
          </a:prstGeom>
        </p:spPr>
        <p:txBody>
          <a:bodyPr wrap="square">
            <a:spAutoFit/>
          </a:bodyPr>
          <a:lstStyle/>
          <a:p>
            <a:pPr marL="457200" indent="-457200">
              <a:buFont typeface="Arial" panose="020B0604020202020204" pitchFamily="34" charset="0"/>
              <a:buChar char="•"/>
            </a:pPr>
            <a:r>
              <a:rPr lang="en-US" sz="2800" b="1" dirty="0"/>
              <a:t>Humanitarian Health Ethics Analysis Tool Handbook</a:t>
            </a:r>
            <a:r>
              <a:rPr lang="en-US" sz="2800" dirty="0"/>
              <a:t>. Fraser, Hunt, Schwartz, de </a:t>
            </a:r>
            <a:r>
              <a:rPr lang="en-US" sz="2800" dirty="0" err="1"/>
              <a:t>Laat</a:t>
            </a:r>
            <a:r>
              <a:rPr lang="en-US" sz="2800" dirty="0"/>
              <a:t>, 2014. </a:t>
            </a:r>
          </a:p>
          <a:p>
            <a:pPr marL="457200" indent="-457200">
              <a:buFont typeface="Arial" panose="020B0604020202020204" pitchFamily="34" charset="0"/>
              <a:buChar char="•"/>
            </a:pPr>
            <a:r>
              <a:rPr lang="en-US" sz="2800" b="1" dirty="0"/>
              <a:t>Henry Dunant </a:t>
            </a:r>
            <a:r>
              <a:rPr lang="en-US" sz="2800" dirty="0"/>
              <a:t>(1862).  A Souvenir of </a:t>
            </a:r>
            <a:r>
              <a:rPr lang="en-US" sz="2800" dirty="0" err="1"/>
              <a:t>Solferino</a:t>
            </a:r>
            <a:r>
              <a:rPr lang="en-US" sz="2800" dirty="0"/>
              <a:t>, ICRC, Geneva.</a:t>
            </a:r>
          </a:p>
          <a:p>
            <a:pPr marL="457200" indent="-457200">
              <a:buFont typeface="Arial" panose="020B0604020202020204" pitchFamily="34" charset="0"/>
              <a:buChar char="•"/>
            </a:pPr>
            <a:r>
              <a:rPr lang="en-US" sz="2800" b="1" dirty="0"/>
              <a:t>Hugo Slim </a:t>
            </a:r>
            <a:r>
              <a:rPr lang="en-US" sz="2800" dirty="0"/>
              <a:t>(1997). Doing the right Thing. Disasters, 21(3):244-257</a:t>
            </a:r>
          </a:p>
          <a:p>
            <a:pPr marL="457200" indent="-457200">
              <a:buFont typeface="Arial" panose="020B0604020202020204" pitchFamily="34" charset="0"/>
              <a:buChar char="•"/>
            </a:pPr>
            <a:r>
              <a:rPr lang="en-US" sz="2800" b="1" dirty="0"/>
              <a:t>World Medical Association </a:t>
            </a:r>
            <a:r>
              <a:rPr lang="en-US" sz="2800" dirty="0"/>
              <a:t>(2005). Medical Ethics Manual. http://www.wma.net/</a:t>
            </a:r>
          </a:p>
          <a:p>
            <a:pPr marL="457200" indent="-457200">
              <a:buFont typeface="Arial" panose="020B0604020202020204" pitchFamily="34" charset="0"/>
              <a:buChar char="•"/>
            </a:pPr>
            <a:r>
              <a:rPr lang="en-US" sz="2800" b="1" dirty="0"/>
              <a:t>Hugo Slim </a:t>
            </a:r>
            <a:r>
              <a:rPr lang="en-US" sz="2800" dirty="0"/>
              <a:t>(2015) Humanitarian Ethics – A Guide to the Morality and Aid in War and Disaster. London: Hurst, 300 pp.</a:t>
            </a:r>
          </a:p>
          <a:p>
            <a:pPr marL="457200" indent="-457200">
              <a:buFont typeface="Arial" panose="020B0604020202020204" pitchFamily="34" charset="0"/>
              <a:buChar char="•"/>
            </a:pPr>
            <a:r>
              <a:rPr lang="en-US" sz="2800" b="1" dirty="0"/>
              <a:t>Guidance for Managing Ethical Issues in Infectious Disease Outbreaks</a:t>
            </a:r>
            <a:r>
              <a:rPr lang="en-US" sz="2800" dirty="0"/>
              <a:t>, World Health Organization 2016 -www.who.int/ethics/publications/infectious-disease-outbreaks/</a:t>
            </a:r>
            <a:r>
              <a:rPr lang="en-US" sz="2800" dirty="0" err="1"/>
              <a:t>en</a:t>
            </a:r>
            <a:r>
              <a:rPr lang="en-US" sz="2800" dirty="0"/>
              <a:t>/</a:t>
            </a:r>
          </a:p>
        </p:txBody>
      </p:sp>
    </p:spTree>
    <p:extLst>
      <p:ext uri="{BB962C8B-B14F-4D97-AF65-F5344CB8AC3E}">
        <p14:creationId xmlns="" xmlns:p14="http://schemas.microsoft.com/office/powerpoint/2010/main" val="1519914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0865948-8B76-4A50-B7DB-B45DBE1BD062}" type="slidenum">
              <a:rPr lang="fr-CH" smtClean="0"/>
              <a:pPr/>
              <a:t>5</a:t>
            </a:fld>
            <a:endParaRPr lang="fr-CH"/>
          </a:p>
        </p:txBody>
      </p:sp>
      <p:sp>
        <p:nvSpPr>
          <p:cNvPr id="6" name="Rectangle 5"/>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7" name="TextBox 6"/>
          <p:cNvSpPr txBox="1"/>
          <p:nvPr/>
        </p:nvSpPr>
        <p:spPr>
          <a:xfrm>
            <a:off x="84083" y="5281081"/>
            <a:ext cx="461665" cy="1440394"/>
          </a:xfrm>
          <a:prstGeom prst="rect">
            <a:avLst/>
          </a:prstGeom>
          <a:noFill/>
        </p:spPr>
        <p:txBody>
          <a:bodyPr vert="vert270" wrap="none" rtlCol="0">
            <a:spAutoFit/>
          </a:bodyPr>
          <a:lstStyle/>
          <a:p>
            <a:r>
              <a:rPr lang="en-US" dirty="0">
                <a:solidFill>
                  <a:schemeClr val="bg1"/>
                </a:solidFill>
              </a:rPr>
              <a:t>H.E.L.P. course</a:t>
            </a:r>
            <a:endParaRPr lang="en-GB" dirty="0"/>
          </a:p>
        </p:txBody>
      </p:sp>
      <p:sp>
        <p:nvSpPr>
          <p:cNvPr id="2" name="TextBox 1"/>
          <p:cNvSpPr txBox="1"/>
          <p:nvPr/>
        </p:nvSpPr>
        <p:spPr>
          <a:xfrm>
            <a:off x="1286539" y="2296633"/>
            <a:ext cx="1326004" cy="1846659"/>
          </a:xfrm>
          <a:prstGeom prst="rect">
            <a:avLst/>
          </a:prstGeom>
          <a:noFill/>
        </p:spPr>
        <p:txBody>
          <a:bodyPr wrap="none" rtlCol="0">
            <a:spAutoFit/>
          </a:bodyPr>
          <a:lstStyle/>
          <a:p>
            <a:r>
              <a:rPr lang="en-US" sz="9600" b="1" dirty="0">
                <a:solidFill>
                  <a:srgbClr val="FF0000"/>
                </a:solidFill>
              </a:rPr>
              <a:t>??</a:t>
            </a:r>
          </a:p>
          <a:p>
            <a:endParaRPr lang="en-GB" dirty="0"/>
          </a:p>
        </p:txBody>
      </p:sp>
      <p:sp>
        <p:nvSpPr>
          <p:cNvPr id="3" name="TextBox 2"/>
          <p:cNvSpPr txBox="1"/>
          <p:nvPr/>
        </p:nvSpPr>
        <p:spPr>
          <a:xfrm>
            <a:off x="2941245" y="1012954"/>
            <a:ext cx="8102009" cy="6863417"/>
          </a:xfrm>
          <a:prstGeom prst="rect">
            <a:avLst/>
          </a:prstGeom>
          <a:noFill/>
        </p:spPr>
        <p:txBody>
          <a:bodyPr wrap="square" rtlCol="0">
            <a:spAutoFit/>
          </a:bodyPr>
          <a:lstStyle/>
          <a:p>
            <a:pPr algn="ctr"/>
            <a:r>
              <a:rPr lang="en-GB" sz="4400" dirty="0"/>
              <a:t>Why do we need to know something about Practical Ethics, ethical behaviour and ethical decision making?</a:t>
            </a:r>
          </a:p>
          <a:p>
            <a:pPr algn="ctr"/>
            <a:endParaRPr lang="en-GB" sz="4400" dirty="0"/>
          </a:p>
          <a:p>
            <a:pPr algn="ctr"/>
            <a:r>
              <a:rPr lang="en-GB" sz="4400" dirty="0"/>
              <a:t>Making the best decision…</a:t>
            </a:r>
          </a:p>
          <a:p>
            <a:pPr algn="ctr"/>
            <a:endParaRPr lang="en-GB" sz="4400" dirty="0"/>
          </a:p>
          <a:p>
            <a:pPr algn="ctr"/>
            <a:r>
              <a:rPr lang="en-GB" sz="4400" dirty="0"/>
              <a:t>…ethical dilemma…</a:t>
            </a:r>
          </a:p>
          <a:p>
            <a:pPr algn="ctr"/>
            <a:endParaRPr lang="en-GB" sz="4400" dirty="0"/>
          </a:p>
          <a:p>
            <a:pPr algn="ctr"/>
            <a:endParaRPr lang="en-GB" sz="4400" dirty="0"/>
          </a:p>
        </p:txBody>
      </p:sp>
    </p:spTree>
    <p:extLst>
      <p:ext uri="{BB962C8B-B14F-4D97-AF65-F5344CB8AC3E}">
        <p14:creationId xmlns="" xmlns:p14="http://schemas.microsoft.com/office/powerpoint/2010/main" val="1294245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0865948-8B76-4A50-B7DB-B45DBE1BD062}" type="slidenum">
              <a:rPr lang="fr-CH" smtClean="0"/>
              <a:pPr/>
              <a:t>6</a:t>
            </a:fld>
            <a:endParaRPr lang="fr-CH"/>
          </a:p>
        </p:txBody>
      </p:sp>
      <p:sp>
        <p:nvSpPr>
          <p:cNvPr id="6" name="Rectangle 5"/>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7" name="TextBox 6"/>
          <p:cNvSpPr txBox="1"/>
          <p:nvPr/>
        </p:nvSpPr>
        <p:spPr>
          <a:xfrm>
            <a:off x="84083" y="5281081"/>
            <a:ext cx="461665" cy="1440394"/>
          </a:xfrm>
          <a:prstGeom prst="rect">
            <a:avLst/>
          </a:prstGeom>
          <a:noFill/>
        </p:spPr>
        <p:txBody>
          <a:bodyPr vert="vert270" wrap="none" rtlCol="0">
            <a:spAutoFit/>
          </a:bodyPr>
          <a:lstStyle/>
          <a:p>
            <a:r>
              <a:rPr lang="en-US" dirty="0">
                <a:solidFill>
                  <a:schemeClr val="bg1"/>
                </a:solidFill>
              </a:rPr>
              <a:t>H.E.L.P. course</a:t>
            </a:r>
            <a:endParaRPr lang="en-GB" dirty="0"/>
          </a:p>
        </p:txBody>
      </p:sp>
      <p:sp>
        <p:nvSpPr>
          <p:cNvPr id="2" name="TextBox 1"/>
          <p:cNvSpPr txBox="1"/>
          <p:nvPr/>
        </p:nvSpPr>
        <p:spPr>
          <a:xfrm>
            <a:off x="1286539" y="2296633"/>
            <a:ext cx="1326004" cy="1846659"/>
          </a:xfrm>
          <a:prstGeom prst="rect">
            <a:avLst/>
          </a:prstGeom>
          <a:noFill/>
        </p:spPr>
        <p:txBody>
          <a:bodyPr wrap="none" rtlCol="0">
            <a:spAutoFit/>
          </a:bodyPr>
          <a:lstStyle/>
          <a:p>
            <a:r>
              <a:rPr lang="en-US" sz="9600" b="1" dirty="0">
                <a:solidFill>
                  <a:srgbClr val="FF0000"/>
                </a:solidFill>
              </a:rPr>
              <a:t>??</a:t>
            </a:r>
          </a:p>
          <a:p>
            <a:endParaRPr lang="en-GB" dirty="0"/>
          </a:p>
        </p:txBody>
      </p:sp>
      <p:sp>
        <p:nvSpPr>
          <p:cNvPr id="3" name="TextBox 2"/>
          <p:cNvSpPr txBox="1"/>
          <p:nvPr/>
        </p:nvSpPr>
        <p:spPr>
          <a:xfrm>
            <a:off x="2904300" y="1012954"/>
            <a:ext cx="8102009" cy="6863417"/>
          </a:xfrm>
          <a:prstGeom prst="rect">
            <a:avLst/>
          </a:prstGeom>
          <a:noFill/>
        </p:spPr>
        <p:txBody>
          <a:bodyPr wrap="square" rtlCol="0">
            <a:spAutoFit/>
          </a:bodyPr>
          <a:lstStyle/>
          <a:p>
            <a:pPr algn="ctr"/>
            <a:r>
              <a:rPr lang="en-GB" sz="4400" dirty="0"/>
              <a:t>What is an ethical dilemma?</a:t>
            </a:r>
          </a:p>
          <a:p>
            <a:pPr algn="ctr"/>
            <a:endParaRPr lang="en-GB" sz="4400" dirty="0"/>
          </a:p>
          <a:p>
            <a:pPr algn="ctr"/>
            <a:r>
              <a:rPr lang="en-US" sz="4400" dirty="0"/>
              <a:t>An ethical dilemma is a conflict between alternatives, where no matter what a person does, some ethical principle will be compromised…</a:t>
            </a:r>
            <a:endParaRPr lang="en-GB" sz="4400" dirty="0"/>
          </a:p>
          <a:p>
            <a:pPr algn="ctr"/>
            <a:endParaRPr lang="en-GB" sz="4400" dirty="0"/>
          </a:p>
          <a:p>
            <a:pPr algn="ctr"/>
            <a:endParaRPr lang="en-GB" sz="4400" dirty="0"/>
          </a:p>
          <a:p>
            <a:pPr algn="ctr"/>
            <a:endParaRPr lang="en-GB" sz="4400" dirty="0"/>
          </a:p>
        </p:txBody>
      </p:sp>
    </p:spTree>
    <p:extLst>
      <p:ext uri="{BB962C8B-B14F-4D97-AF65-F5344CB8AC3E}">
        <p14:creationId xmlns="" xmlns:p14="http://schemas.microsoft.com/office/powerpoint/2010/main" val="770423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3" name="TextBox 2"/>
          <p:cNvSpPr txBox="1"/>
          <p:nvPr/>
        </p:nvSpPr>
        <p:spPr>
          <a:xfrm>
            <a:off x="83492" y="5132084"/>
            <a:ext cx="461665" cy="1440394"/>
          </a:xfrm>
          <a:prstGeom prst="rect">
            <a:avLst/>
          </a:prstGeom>
          <a:noFill/>
        </p:spPr>
        <p:txBody>
          <a:bodyPr vert="vert270" wrap="none" rtlCol="0">
            <a:spAutoFit/>
          </a:bodyPr>
          <a:lstStyle/>
          <a:p>
            <a:r>
              <a:rPr lang="en-US" dirty="0">
                <a:solidFill>
                  <a:schemeClr val="bg1"/>
                </a:solidFill>
              </a:rPr>
              <a:t>H.E.L.P. course</a:t>
            </a:r>
          </a:p>
        </p:txBody>
      </p:sp>
      <p:sp>
        <p:nvSpPr>
          <p:cNvPr id="4" name="Title 4"/>
          <p:cNvSpPr txBox="1">
            <a:spLocks/>
          </p:cNvSpPr>
          <p:nvPr/>
        </p:nvSpPr>
        <p:spPr>
          <a:xfrm>
            <a:off x="838199" y="140275"/>
            <a:ext cx="11171663"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u="sng" dirty="0">
                <a:latin typeface="+mn-lt"/>
              </a:rPr>
              <a:t>Case Study Series: Co-opting of Aid Organizations </a:t>
            </a:r>
          </a:p>
        </p:txBody>
      </p:sp>
      <p:sp>
        <p:nvSpPr>
          <p:cNvPr id="5" name="Content Placeholder 3"/>
          <p:cNvSpPr txBox="1">
            <a:spLocks/>
          </p:cNvSpPr>
          <p:nvPr/>
        </p:nvSpPr>
        <p:spPr>
          <a:xfrm>
            <a:off x="1068770" y="1580092"/>
            <a:ext cx="10515600" cy="48758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3500" b="1" dirty="0">
                <a:solidFill>
                  <a:srgbClr val="FF0000"/>
                </a:solidFill>
              </a:rPr>
              <a:t>Group work </a:t>
            </a:r>
          </a:p>
          <a:p>
            <a:pPr marL="0" indent="0" algn="ctr">
              <a:buFont typeface="Arial" panose="020B0604020202020204" pitchFamily="34" charset="0"/>
              <a:buNone/>
            </a:pPr>
            <a:endParaRPr lang="en-GB" sz="3500" b="1" dirty="0">
              <a:solidFill>
                <a:srgbClr val="FF0000"/>
              </a:solidFill>
            </a:endParaRPr>
          </a:p>
          <a:p>
            <a:pPr marL="514350" indent="-514350" algn="ctr">
              <a:buAutoNum type="arabicParenR"/>
            </a:pPr>
            <a:r>
              <a:rPr lang="en-US" dirty="0"/>
              <a:t>Your team is in charge of this operation, what is your decision?</a:t>
            </a:r>
          </a:p>
          <a:p>
            <a:pPr marL="0" indent="0" algn="ctr">
              <a:buNone/>
            </a:pPr>
            <a:endParaRPr lang="en-US" dirty="0"/>
          </a:p>
          <a:p>
            <a:pPr marL="0" indent="0" algn="ctr">
              <a:buNone/>
            </a:pPr>
            <a:r>
              <a:rPr lang="en-GB" dirty="0"/>
              <a:t>Time before presenting and discussing your results in plenary is</a:t>
            </a:r>
            <a:r>
              <a:rPr lang="en-GB" b="1" dirty="0">
                <a:solidFill>
                  <a:srgbClr val="005A9E"/>
                </a:solidFill>
              </a:rPr>
              <a:t> 15 minutes (presenting time 1 minute per group)</a:t>
            </a:r>
          </a:p>
          <a:p>
            <a:pPr marL="0" indent="0" algn="ctr">
              <a:buFont typeface="Arial" panose="020B0604020202020204" pitchFamily="34" charset="0"/>
              <a:buNone/>
            </a:pPr>
            <a:endParaRPr lang="en-GB" dirty="0"/>
          </a:p>
        </p:txBody>
      </p:sp>
      <p:sp>
        <p:nvSpPr>
          <p:cNvPr id="6" name="Slide Number Placeholder 5"/>
          <p:cNvSpPr>
            <a:spLocks noGrp="1"/>
          </p:cNvSpPr>
          <p:nvPr>
            <p:ph type="sldNum" sz="quarter" idx="12"/>
          </p:nvPr>
        </p:nvSpPr>
        <p:spPr/>
        <p:txBody>
          <a:bodyPr/>
          <a:lstStyle/>
          <a:p>
            <a:fld id="{00865948-8B76-4A50-B7DB-B45DBE1BD062}" type="slidenum">
              <a:rPr lang="fr-CH" smtClean="0"/>
              <a:pPr/>
              <a:t>7</a:t>
            </a:fld>
            <a:endParaRPr lang="fr-CH"/>
          </a:p>
        </p:txBody>
      </p:sp>
    </p:spTree>
    <p:extLst>
      <p:ext uri="{BB962C8B-B14F-4D97-AF65-F5344CB8AC3E}">
        <p14:creationId xmlns="" xmlns:p14="http://schemas.microsoft.com/office/powerpoint/2010/main" val="33042343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3" name="TextBox 2"/>
          <p:cNvSpPr txBox="1"/>
          <p:nvPr/>
        </p:nvSpPr>
        <p:spPr>
          <a:xfrm>
            <a:off x="83492" y="5132084"/>
            <a:ext cx="461665" cy="1440394"/>
          </a:xfrm>
          <a:prstGeom prst="rect">
            <a:avLst/>
          </a:prstGeom>
          <a:noFill/>
        </p:spPr>
        <p:txBody>
          <a:bodyPr vert="vert270" wrap="none" rtlCol="0">
            <a:spAutoFit/>
          </a:bodyPr>
          <a:lstStyle/>
          <a:p>
            <a:r>
              <a:rPr lang="en-US" dirty="0">
                <a:solidFill>
                  <a:schemeClr val="bg1"/>
                </a:solidFill>
              </a:rPr>
              <a:t>H.E.L.P. course</a:t>
            </a:r>
          </a:p>
        </p:txBody>
      </p:sp>
      <p:sp>
        <p:nvSpPr>
          <p:cNvPr id="5" name="Content Placeholder 3"/>
          <p:cNvSpPr txBox="1">
            <a:spLocks/>
          </p:cNvSpPr>
          <p:nvPr/>
        </p:nvSpPr>
        <p:spPr>
          <a:xfrm>
            <a:off x="1068770" y="1580092"/>
            <a:ext cx="10515600" cy="48758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en-GB" dirty="0"/>
          </a:p>
        </p:txBody>
      </p:sp>
      <p:sp>
        <p:nvSpPr>
          <p:cNvPr id="6" name="Slide Number Placeholder 5"/>
          <p:cNvSpPr>
            <a:spLocks noGrp="1"/>
          </p:cNvSpPr>
          <p:nvPr>
            <p:ph type="sldNum" sz="quarter" idx="12"/>
          </p:nvPr>
        </p:nvSpPr>
        <p:spPr/>
        <p:txBody>
          <a:bodyPr/>
          <a:lstStyle/>
          <a:p>
            <a:fld id="{00865948-8B76-4A50-B7DB-B45DBE1BD062}" type="slidenum">
              <a:rPr lang="fr-CH" smtClean="0"/>
              <a:pPr/>
              <a:t>8</a:t>
            </a:fld>
            <a:endParaRPr lang="fr-CH"/>
          </a:p>
        </p:txBody>
      </p:sp>
      <p:pic>
        <p:nvPicPr>
          <p:cNvPr id="1029" name="Picture 5"/>
          <p:cNvPicPr>
            <a:picLocks noChangeAspect="1" noChangeArrowheads="1"/>
          </p:cNvPicPr>
          <p:nvPr/>
        </p:nvPicPr>
        <p:blipFill>
          <a:blip r:embed="rId2"/>
          <a:srcRect/>
          <a:stretch>
            <a:fillRect/>
          </a:stretch>
        </p:blipFill>
        <p:spPr bwMode="auto">
          <a:xfrm>
            <a:off x="814388" y="295275"/>
            <a:ext cx="10563225" cy="6267450"/>
          </a:xfrm>
          <a:prstGeom prst="rect">
            <a:avLst/>
          </a:prstGeom>
          <a:noFill/>
          <a:ln w="9525">
            <a:noFill/>
            <a:miter lim="800000"/>
            <a:headEnd/>
            <a:tailEnd/>
          </a:ln>
          <a:effectLst/>
        </p:spPr>
      </p:pic>
    </p:spTree>
    <p:extLst>
      <p:ext uri="{BB962C8B-B14F-4D97-AF65-F5344CB8AC3E}">
        <p14:creationId xmlns="" xmlns:p14="http://schemas.microsoft.com/office/powerpoint/2010/main" val="3304234362"/>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3" name="TextBox 2"/>
          <p:cNvSpPr txBox="1"/>
          <p:nvPr/>
        </p:nvSpPr>
        <p:spPr>
          <a:xfrm>
            <a:off x="83492" y="5132084"/>
            <a:ext cx="461665" cy="1440394"/>
          </a:xfrm>
          <a:prstGeom prst="rect">
            <a:avLst/>
          </a:prstGeom>
          <a:noFill/>
        </p:spPr>
        <p:txBody>
          <a:bodyPr vert="vert270" wrap="none" rtlCol="0">
            <a:spAutoFit/>
          </a:bodyPr>
          <a:lstStyle/>
          <a:p>
            <a:r>
              <a:rPr lang="en-US" dirty="0">
                <a:solidFill>
                  <a:schemeClr val="bg1"/>
                </a:solidFill>
              </a:rPr>
              <a:t>H.E.L.P. course</a:t>
            </a:r>
          </a:p>
        </p:txBody>
      </p:sp>
      <p:sp>
        <p:nvSpPr>
          <p:cNvPr id="5" name="Content Placeholder 3"/>
          <p:cNvSpPr txBox="1">
            <a:spLocks/>
          </p:cNvSpPr>
          <p:nvPr/>
        </p:nvSpPr>
        <p:spPr>
          <a:xfrm>
            <a:off x="1068770" y="1580092"/>
            <a:ext cx="10515600" cy="48758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en-GB" dirty="0"/>
          </a:p>
        </p:txBody>
      </p:sp>
      <p:sp>
        <p:nvSpPr>
          <p:cNvPr id="6" name="Slide Number Placeholder 5"/>
          <p:cNvSpPr>
            <a:spLocks noGrp="1"/>
          </p:cNvSpPr>
          <p:nvPr>
            <p:ph type="sldNum" sz="quarter" idx="12"/>
          </p:nvPr>
        </p:nvSpPr>
        <p:spPr/>
        <p:txBody>
          <a:bodyPr/>
          <a:lstStyle/>
          <a:p>
            <a:fld id="{00865948-8B76-4A50-B7DB-B45DBE1BD062}" type="slidenum">
              <a:rPr lang="fr-CH" smtClean="0"/>
              <a:pPr/>
              <a:t>9</a:t>
            </a:fld>
            <a:endParaRPr lang="fr-CH"/>
          </a:p>
        </p:txBody>
      </p:sp>
      <p:pic>
        <p:nvPicPr>
          <p:cNvPr id="2050" name="Picture 2"/>
          <p:cNvPicPr>
            <a:picLocks noChangeAspect="1" noChangeArrowheads="1"/>
          </p:cNvPicPr>
          <p:nvPr/>
        </p:nvPicPr>
        <p:blipFill>
          <a:blip r:embed="rId2"/>
          <a:srcRect/>
          <a:stretch>
            <a:fillRect/>
          </a:stretch>
        </p:blipFill>
        <p:spPr bwMode="auto">
          <a:xfrm>
            <a:off x="833719" y="2528047"/>
            <a:ext cx="5791200" cy="3810000"/>
          </a:xfrm>
          <a:prstGeom prst="rect">
            <a:avLst/>
          </a:prstGeom>
          <a:noFill/>
          <a:ln w="9525">
            <a:noFill/>
            <a:miter lim="800000"/>
            <a:headEnd/>
            <a:tailEnd/>
          </a:ln>
          <a:effectLst/>
        </p:spPr>
      </p:pic>
      <p:pic>
        <p:nvPicPr>
          <p:cNvPr id="2052" name="Picture 4" descr="Bildergebnis für sich farm workers"/>
          <p:cNvPicPr>
            <a:picLocks noChangeAspect="1" noChangeArrowheads="1"/>
          </p:cNvPicPr>
          <p:nvPr/>
        </p:nvPicPr>
        <p:blipFill>
          <a:blip r:embed="rId3" cstate="print"/>
          <a:srcRect/>
          <a:stretch>
            <a:fillRect/>
          </a:stretch>
        </p:blipFill>
        <p:spPr bwMode="auto">
          <a:xfrm>
            <a:off x="6644698" y="555811"/>
            <a:ext cx="5274445" cy="2886635"/>
          </a:xfrm>
          <a:prstGeom prst="rect">
            <a:avLst/>
          </a:prstGeom>
          <a:noFill/>
        </p:spPr>
      </p:pic>
    </p:spTree>
    <p:extLst>
      <p:ext uri="{BB962C8B-B14F-4D97-AF65-F5344CB8AC3E}">
        <p14:creationId xmlns="" xmlns:p14="http://schemas.microsoft.com/office/powerpoint/2010/main" val="3304234362"/>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1646</Words>
  <Application>Microsoft Office PowerPoint</Application>
  <PresentationFormat>Benutzerdefiniert</PresentationFormat>
  <Paragraphs>379</Paragraphs>
  <Slides>42</Slides>
  <Notes>20</Notes>
  <HiddenSlides>4</HiddenSlides>
  <MMClips>0</MMClips>
  <ScaleCrop>false</ScaleCrop>
  <HeadingPairs>
    <vt:vector size="4" baseType="variant">
      <vt:variant>
        <vt:lpstr>Design</vt:lpstr>
      </vt:variant>
      <vt:variant>
        <vt:i4>1</vt:i4>
      </vt:variant>
      <vt:variant>
        <vt:lpstr>Folientitel</vt:lpstr>
      </vt:variant>
      <vt:variant>
        <vt:i4>42</vt:i4>
      </vt:variant>
    </vt:vector>
  </HeadingPairs>
  <TitlesOfParts>
    <vt:vector size="43" baseType="lpstr">
      <vt:lpstr>Office Theme</vt:lpstr>
      <vt:lpstr>Folie 1</vt:lpstr>
      <vt:lpstr>Folie 2</vt:lpstr>
      <vt:lpstr>Folie 3</vt:lpstr>
      <vt:lpstr>Folie 4</vt:lpstr>
      <vt:lpstr>Folie 5</vt:lpstr>
      <vt:lpstr>Folie 6</vt:lpstr>
      <vt:lpstr>Folie 7</vt:lpstr>
      <vt:lpstr>Folie 8</vt:lpstr>
      <vt:lpstr>Folie 9</vt:lpstr>
      <vt:lpstr>Folie 10</vt:lpstr>
      <vt:lpstr>Folie 11</vt:lpstr>
      <vt:lpstr>Folie 12</vt:lpstr>
      <vt:lpstr>Folie 13</vt:lpstr>
      <vt:lpstr>Folie 14</vt:lpstr>
      <vt:lpstr>Folie 15</vt:lpstr>
      <vt:lpstr>Folie 16</vt:lpstr>
      <vt:lpstr>Folie 17</vt:lpstr>
      <vt:lpstr>Folie 18</vt:lpstr>
      <vt:lpstr>Folie 19</vt:lpstr>
      <vt:lpstr>Folie 20</vt:lpstr>
      <vt:lpstr>Folie 21</vt:lpstr>
      <vt:lpstr>Folie 22</vt:lpstr>
      <vt:lpstr>Folie 23</vt:lpstr>
      <vt:lpstr>Folie 24</vt:lpstr>
      <vt:lpstr>Folie 25</vt:lpstr>
      <vt:lpstr>Folie 26</vt:lpstr>
      <vt:lpstr>Folie 27</vt:lpstr>
      <vt:lpstr>Folie 28</vt:lpstr>
      <vt:lpstr>Folie 29</vt:lpstr>
      <vt:lpstr>Folie 30</vt:lpstr>
      <vt:lpstr>Folie 31</vt:lpstr>
      <vt:lpstr>Folie 32</vt:lpstr>
      <vt:lpstr>Folie 33</vt:lpstr>
      <vt:lpstr>Folie 34</vt:lpstr>
      <vt:lpstr>Folie 35</vt:lpstr>
      <vt:lpstr>Folie 36</vt:lpstr>
      <vt:lpstr>Folie 37</vt:lpstr>
      <vt:lpstr>Folie 38</vt:lpstr>
      <vt:lpstr>Folie 39</vt:lpstr>
      <vt:lpstr>Folie 40</vt:lpstr>
      <vt:lpstr>Folie 41</vt:lpstr>
      <vt:lpstr>Folie 42</vt:lpstr>
    </vt:vector>
  </TitlesOfParts>
  <Company>ICRC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Eirini Karanisa</dc:creator>
  <cp:lastModifiedBy>Tom</cp:lastModifiedBy>
  <cp:revision>58</cp:revision>
  <cp:lastPrinted>2019-05-17T06:41:51Z</cp:lastPrinted>
  <dcterms:created xsi:type="dcterms:W3CDTF">2018-11-12T09:02:28Z</dcterms:created>
  <dcterms:modified xsi:type="dcterms:W3CDTF">2019-06-17T18:27:24Z</dcterms:modified>
</cp:coreProperties>
</file>