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mf" ContentType="image/x-wm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56"/>
  </p:notesMasterIdLst>
  <p:handoutMasterIdLst>
    <p:handoutMasterId r:id="rId57"/>
  </p:handoutMasterIdLst>
  <p:sldIdLst>
    <p:sldId id="256" r:id="rId7"/>
    <p:sldId id="317" r:id="rId8"/>
    <p:sldId id="274" r:id="rId9"/>
    <p:sldId id="290" r:id="rId10"/>
    <p:sldId id="292" r:id="rId11"/>
    <p:sldId id="337" r:id="rId12"/>
    <p:sldId id="338" r:id="rId13"/>
    <p:sldId id="297" r:id="rId14"/>
    <p:sldId id="306" r:id="rId15"/>
    <p:sldId id="260" r:id="rId16"/>
    <p:sldId id="329" r:id="rId17"/>
    <p:sldId id="303" r:id="rId18"/>
    <p:sldId id="310" r:id="rId19"/>
    <p:sldId id="314" r:id="rId20"/>
    <p:sldId id="318" r:id="rId21"/>
    <p:sldId id="369" r:id="rId22"/>
    <p:sldId id="370" r:id="rId23"/>
    <p:sldId id="372" r:id="rId24"/>
    <p:sldId id="373" r:id="rId25"/>
    <p:sldId id="374" r:id="rId26"/>
    <p:sldId id="375" r:id="rId27"/>
    <p:sldId id="376" r:id="rId28"/>
    <p:sldId id="377" r:id="rId29"/>
    <p:sldId id="265" r:id="rId30"/>
    <p:sldId id="266" r:id="rId31"/>
    <p:sldId id="380" r:id="rId32"/>
    <p:sldId id="379" r:id="rId33"/>
    <p:sldId id="301" r:id="rId34"/>
    <p:sldId id="381" r:id="rId35"/>
    <p:sldId id="324" r:id="rId36"/>
    <p:sldId id="316" r:id="rId37"/>
    <p:sldId id="257" r:id="rId38"/>
    <p:sldId id="300" r:id="rId39"/>
    <p:sldId id="332" r:id="rId40"/>
    <p:sldId id="334" r:id="rId41"/>
    <p:sldId id="363" r:id="rId42"/>
    <p:sldId id="341" r:id="rId43"/>
    <p:sldId id="349" r:id="rId44"/>
    <p:sldId id="343" r:id="rId45"/>
    <p:sldId id="361" r:id="rId46"/>
    <p:sldId id="356" r:id="rId47"/>
    <p:sldId id="365" r:id="rId48"/>
    <p:sldId id="344" r:id="rId49"/>
    <p:sldId id="359" r:id="rId50"/>
    <p:sldId id="345" r:id="rId51"/>
    <p:sldId id="357" r:id="rId52"/>
    <p:sldId id="305" r:id="rId53"/>
    <p:sldId id="278" r:id="rId54"/>
    <p:sldId id="304" r:id="rId55"/>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574FF2"/>
    <a:srgbClr val="FFFFC9"/>
    <a:srgbClr val="FFFFAF"/>
    <a:srgbClr val="524BF2"/>
    <a:srgbClr val="0A4F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843"/>
    <p:restoredTop sz="95853"/>
  </p:normalViewPr>
  <p:slideViewPr>
    <p:cSldViewPr snapToGrid="0" snapToObjects="1">
      <p:cViewPr>
        <p:scale>
          <a:sx n="55" d="100"/>
          <a:sy n="55" d="100"/>
        </p:scale>
        <p:origin x="1656" y="132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76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customXml" Target="../customXml/item5.xml"/><Relationship Id="rId6" Type="http://schemas.openxmlformats.org/officeDocument/2006/relationships/slideMaster" Target="slideMasters/slide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8997" cy="498562"/>
          </a:xfrm>
          <a:prstGeom prst="rect">
            <a:avLst/>
          </a:prstGeom>
        </p:spPr>
        <p:txBody>
          <a:bodyPr vert="horz" lIns="91431" tIns="45715" rIns="91431" bIns="45715" rtlCol="0"/>
          <a:lstStyle>
            <a:lvl1pPr algn="l">
              <a:defRPr sz="1200"/>
            </a:lvl1pPr>
          </a:lstStyle>
          <a:p>
            <a:endParaRPr lang="en-GB"/>
          </a:p>
        </p:txBody>
      </p:sp>
      <p:sp>
        <p:nvSpPr>
          <p:cNvPr id="3" name="Date Placeholder 2"/>
          <p:cNvSpPr>
            <a:spLocks noGrp="1"/>
          </p:cNvSpPr>
          <p:nvPr>
            <p:ph type="dt" sz="quarter" idx="1"/>
          </p:nvPr>
        </p:nvSpPr>
        <p:spPr>
          <a:xfrm>
            <a:off x="3855079" y="1"/>
            <a:ext cx="2948997" cy="498562"/>
          </a:xfrm>
          <a:prstGeom prst="rect">
            <a:avLst/>
          </a:prstGeom>
        </p:spPr>
        <p:txBody>
          <a:bodyPr vert="horz" lIns="91431" tIns="45715" rIns="91431" bIns="45715" rtlCol="0"/>
          <a:lstStyle>
            <a:lvl1pPr algn="r">
              <a:defRPr sz="1200"/>
            </a:lvl1pPr>
          </a:lstStyle>
          <a:p>
            <a:fld id="{EAC0F323-480D-4D3C-9456-63017FE82AD2}" type="datetimeFigureOut">
              <a:rPr lang="en-GB" smtClean="0"/>
              <a:t>18/06/2019</a:t>
            </a:fld>
            <a:endParaRPr lang="en-GB"/>
          </a:p>
        </p:txBody>
      </p:sp>
      <p:sp>
        <p:nvSpPr>
          <p:cNvPr id="4" name="Footer Placeholder 3"/>
          <p:cNvSpPr>
            <a:spLocks noGrp="1"/>
          </p:cNvSpPr>
          <p:nvPr>
            <p:ph type="ftr" sz="quarter" idx="2"/>
          </p:nvPr>
        </p:nvSpPr>
        <p:spPr>
          <a:xfrm>
            <a:off x="1" y="9445539"/>
            <a:ext cx="2948997" cy="498562"/>
          </a:xfrm>
          <a:prstGeom prst="rect">
            <a:avLst/>
          </a:prstGeom>
        </p:spPr>
        <p:txBody>
          <a:bodyPr vert="horz" lIns="91431" tIns="45715" rIns="91431" bIns="45715" rtlCol="0" anchor="b"/>
          <a:lstStyle>
            <a:lvl1pPr algn="l">
              <a:defRPr sz="1200"/>
            </a:lvl1pPr>
          </a:lstStyle>
          <a:p>
            <a:endParaRPr lang="en-GB"/>
          </a:p>
        </p:txBody>
      </p:sp>
      <p:sp>
        <p:nvSpPr>
          <p:cNvPr id="5" name="Slide Number Placeholder 4"/>
          <p:cNvSpPr>
            <a:spLocks noGrp="1"/>
          </p:cNvSpPr>
          <p:nvPr>
            <p:ph type="sldNum" sz="quarter" idx="3"/>
          </p:nvPr>
        </p:nvSpPr>
        <p:spPr>
          <a:xfrm>
            <a:off x="3855079" y="9445539"/>
            <a:ext cx="2948997" cy="498562"/>
          </a:xfrm>
          <a:prstGeom prst="rect">
            <a:avLst/>
          </a:prstGeom>
        </p:spPr>
        <p:txBody>
          <a:bodyPr vert="horz" lIns="91431" tIns="45715" rIns="91431" bIns="45715" rtlCol="0" anchor="b"/>
          <a:lstStyle>
            <a:lvl1pPr algn="r">
              <a:defRPr sz="1200"/>
            </a:lvl1pPr>
          </a:lstStyle>
          <a:p>
            <a:fld id="{5628C277-8545-4AC1-83E7-36A764E2D164}" type="slidenum">
              <a:rPr lang="en-GB" smtClean="0"/>
              <a:t>‹#›</a:t>
            </a:fld>
            <a:endParaRPr lang="en-GB"/>
          </a:p>
        </p:txBody>
      </p:sp>
    </p:spTree>
    <p:extLst>
      <p:ext uri="{BB962C8B-B14F-4D97-AF65-F5344CB8AC3E}">
        <p14:creationId xmlns:p14="http://schemas.microsoft.com/office/powerpoint/2010/main" val="24408141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99" cy="498932"/>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idx="1"/>
          </p:nvPr>
        </p:nvSpPr>
        <p:spPr>
          <a:xfrm>
            <a:off x="3854941" y="0"/>
            <a:ext cx="2949099" cy="498932"/>
          </a:xfrm>
          <a:prstGeom prst="rect">
            <a:avLst/>
          </a:prstGeom>
        </p:spPr>
        <p:txBody>
          <a:bodyPr vert="horz" lIns="93315" tIns="46657" rIns="93315" bIns="46657" rtlCol="0"/>
          <a:lstStyle>
            <a:lvl1pPr algn="r">
              <a:defRPr sz="1200"/>
            </a:lvl1pPr>
          </a:lstStyle>
          <a:p>
            <a:fld id="{270FF8E7-8B7A-C646-91B1-35D1B1B68E90}" type="datetimeFigureOut">
              <a:rPr lang="en-US" smtClean="0"/>
              <a:t>6/18/19</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3315" tIns="46657" rIns="93315" bIns="46657" rtlCol="0" anchor="ctr"/>
          <a:lstStyle/>
          <a:p>
            <a:endParaRPr lang="en-US"/>
          </a:p>
        </p:txBody>
      </p:sp>
      <p:sp>
        <p:nvSpPr>
          <p:cNvPr id="5" name="Notes Placeholder 4"/>
          <p:cNvSpPr>
            <a:spLocks noGrp="1"/>
          </p:cNvSpPr>
          <p:nvPr>
            <p:ph type="body" sz="quarter" idx="3"/>
          </p:nvPr>
        </p:nvSpPr>
        <p:spPr>
          <a:xfrm>
            <a:off x="680562" y="4785599"/>
            <a:ext cx="5444490" cy="3915489"/>
          </a:xfrm>
          <a:prstGeom prst="rect">
            <a:avLst/>
          </a:prstGeom>
        </p:spPr>
        <p:txBody>
          <a:bodyPr vert="horz" lIns="93315" tIns="46657" rIns="93315" bIns="46657"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1" y="9445171"/>
            <a:ext cx="2949099" cy="498931"/>
          </a:xfrm>
          <a:prstGeom prst="rect">
            <a:avLst/>
          </a:prstGeom>
        </p:spPr>
        <p:txBody>
          <a:bodyPr vert="horz" lIns="93315" tIns="46657" rIns="93315" bIns="46657" rtlCol="0" anchor="b"/>
          <a:lstStyle>
            <a:lvl1pPr algn="l">
              <a:defRPr sz="1200"/>
            </a:lvl1pPr>
          </a:lstStyle>
          <a:p>
            <a:endParaRPr lang="en-US"/>
          </a:p>
        </p:txBody>
      </p:sp>
      <p:sp>
        <p:nvSpPr>
          <p:cNvPr id="7" name="Slide Number Placeholder 6"/>
          <p:cNvSpPr>
            <a:spLocks noGrp="1"/>
          </p:cNvSpPr>
          <p:nvPr>
            <p:ph type="sldNum" sz="quarter" idx="5"/>
          </p:nvPr>
        </p:nvSpPr>
        <p:spPr>
          <a:xfrm>
            <a:off x="3854941" y="9445171"/>
            <a:ext cx="2949099" cy="498931"/>
          </a:xfrm>
          <a:prstGeom prst="rect">
            <a:avLst/>
          </a:prstGeom>
        </p:spPr>
        <p:txBody>
          <a:bodyPr vert="horz" lIns="93315" tIns="46657" rIns="93315" bIns="46657" rtlCol="0" anchor="b"/>
          <a:lstStyle>
            <a:lvl1pPr algn="r">
              <a:defRPr sz="1200"/>
            </a:lvl1pPr>
          </a:lstStyle>
          <a:p>
            <a:fld id="{A412FEE7-2154-B049-B0D8-2660E1F15E5B}" type="slidenum">
              <a:rPr lang="en-US" smtClean="0"/>
              <a:t>‹#›</a:t>
            </a:fld>
            <a:endParaRPr lang="en-US"/>
          </a:p>
        </p:txBody>
      </p:sp>
    </p:spTree>
    <p:extLst>
      <p:ext uri="{BB962C8B-B14F-4D97-AF65-F5344CB8AC3E}">
        <p14:creationId xmlns:p14="http://schemas.microsoft.com/office/powerpoint/2010/main" val="750364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2FEE7-2154-B049-B0D8-2660E1F15E5B}" type="slidenum">
              <a:rPr lang="en-US" smtClean="0"/>
              <a:t>1</a:t>
            </a:fld>
            <a:endParaRPr lang="en-US"/>
          </a:p>
        </p:txBody>
      </p:sp>
    </p:spTree>
    <p:extLst>
      <p:ext uri="{BB962C8B-B14F-4D97-AF65-F5344CB8AC3E}">
        <p14:creationId xmlns:p14="http://schemas.microsoft.com/office/powerpoint/2010/main" val="1245636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further information see list with web-sites </a:t>
            </a:r>
            <a:r>
              <a:rPr lang="en-US" dirty="0" err="1"/>
              <a:t>dsitributed</a:t>
            </a:r>
            <a:r>
              <a:rPr lang="en-US" dirty="0"/>
              <a:t> to the learners</a:t>
            </a:r>
          </a:p>
        </p:txBody>
      </p:sp>
      <p:sp>
        <p:nvSpPr>
          <p:cNvPr id="4" name="Slide Number Placeholder 3"/>
          <p:cNvSpPr>
            <a:spLocks noGrp="1"/>
          </p:cNvSpPr>
          <p:nvPr>
            <p:ph type="sldNum" sz="quarter" idx="10"/>
          </p:nvPr>
        </p:nvSpPr>
        <p:spPr/>
        <p:txBody>
          <a:bodyPr/>
          <a:lstStyle/>
          <a:p>
            <a:fld id="{A412FEE7-2154-B049-B0D8-2660E1F15E5B}" type="slidenum">
              <a:rPr lang="en-US" smtClean="0"/>
              <a:t>13</a:t>
            </a:fld>
            <a:endParaRPr lang="en-US"/>
          </a:p>
        </p:txBody>
      </p:sp>
    </p:spTree>
    <p:extLst>
      <p:ext uri="{BB962C8B-B14F-4D97-AF65-F5344CB8AC3E}">
        <p14:creationId xmlns:p14="http://schemas.microsoft.com/office/powerpoint/2010/main" val="1473482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4657" indent="-293227">
              <a:defRPr sz="2400">
                <a:solidFill>
                  <a:schemeClr val="tx1"/>
                </a:solidFill>
                <a:latin typeface="Arial" charset="0"/>
                <a:ea typeface="ＭＳ Ｐゴシック" charset="-128"/>
              </a:defRPr>
            </a:lvl2pPr>
            <a:lvl3pPr marL="1177767" indent="-234906">
              <a:defRPr sz="2400">
                <a:solidFill>
                  <a:schemeClr val="tx1"/>
                </a:solidFill>
                <a:latin typeface="Arial" charset="0"/>
                <a:ea typeface="ＭＳ Ｐゴシック" charset="-128"/>
              </a:defRPr>
            </a:lvl3pPr>
            <a:lvl4pPr marL="1649197" indent="-234906">
              <a:defRPr sz="2400">
                <a:solidFill>
                  <a:schemeClr val="tx1"/>
                </a:solidFill>
                <a:latin typeface="Arial" charset="0"/>
                <a:ea typeface="ＭＳ Ｐゴシック" charset="-128"/>
              </a:defRPr>
            </a:lvl4pPr>
            <a:lvl5pPr marL="2120629" indent="-234906">
              <a:defRPr sz="2400">
                <a:solidFill>
                  <a:schemeClr val="tx1"/>
                </a:solidFill>
                <a:latin typeface="Arial" charset="0"/>
                <a:ea typeface="ＭＳ Ｐゴシック" charset="-128"/>
              </a:defRPr>
            </a:lvl5pPr>
            <a:lvl6pPr marL="2587199" indent="-234906" eaLnBrk="0" fontAlgn="base" hangingPunct="0">
              <a:spcBef>
                <a:spcPct val="0"/>
              </a:spcBef>
              <a:spcAft>
                <a:spcPct val="0"/>
              </a:spcAft>
              <a:defRPr sz="2400">
                <a:solidFill>
                  <a:schemeClr val="tx1"/>
                </a:solidFill>
                <a:latin typeface="Arial" charset="0"/>
                <a:ea typeface="ＭＳ Ｐゴシック" charset="-128"/>
              </a:defRPr>
            </a:lvl6pPr>
            <a:lvl7pPr marL="3053769" indent="-234906" eaLnBrk="0" fontAlgn="base" hangingPunct="0">
              <a:spcBef>
                <a:spcPct val="0"/>
              </a:spcBef>
              <a:spcAft>
                <a:spcPct val="0"/>
              </a:spcAft>
              <a:defRPr sz="2400">
                <a:solidFill>
                  <a:schemeClr val="tx1"/>
                </a:solidFill>
                <a:latin typeface="Arial" charset="0"/>
                <a:ea typeface="ＭＳ Ｐゴシック" charset="-128"/>
              </a:defRPr>
            </a:lvl7pPr>
            <a:lvl8pPr marL="3520341" indent="-234906" eaLnBrk="0" fontAlgn="base" hangingPunct="0">
              <a:spcBef>
                <a:spcPct val="0"/>
              </a:spcBef>
              <a:spcAft>
                <a:spcPct val="0"/>
              </a:spcAft>
              <a:defRPr sz="2400">
                <a:solidFill>
                  <a:schemeClr val="tx1"/>
                </a:solidFill>
                <a:latin typeface="Arial" charset="0"/>
                <a:ea typeface="ＭＳ Ｐゴシック" charset="-128"/>
              </a:defRPr>
            </a:lvl8pPr>
            <a:lvl9pPr marL="3986910" indent="-234906" eaLnBrk="0" fontAlgn="base" hangingPunct="0">
              <a:spcBef>
                <a:spcPct val="0"/>
              </a:spcBef>
              <a:spcAft>
                <a:spcPct val="0"/>
              </a:spcAft>
              <a:defRPr sz="2400">
                <a:solidFill>
                  <a:schemeClr val="tx1"/>
                </a:solidFill>
                <a:latin typeface="Arial" charset="0"/>
                <a:ea typeface="ＭＳ Ｐゴシック" charset="-128"/>
              </a:defRPr>
            </a:lvl9pPr>
          </a:lstStyle>
          <a:p>
            <a:fld id="{C18A95A8-A4A8-5548-8FB7-84EDCECA00A7}" type="slidenum">
              <a:rPr lang="fr-CH" altLang="en-US" sz="1200"/>
              <a:pPr/>
              <a:t>16</a:t>
            </a:fld>
            <a:endParaRPr lang="fr-CH" altLang="en-US" sz="1200"/>
          </a:p>
        </p:txBody>
      </p:sp>
      <p:sp>
        <p:nvSpPr>
          <p:cNvPr id="3584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12143" y="5182673"/>
            <a:ext cx="5012838" cy="49116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ltLang="en-US" dirty="0">
                <a:latin typeface="Arial" charset="0"/>
                <a:ea typeface="ＭＳ Ｐゴシック" charset="-128"/>
              </a:rPr>
              <a:t>Probability sampling whereby each population unit (person, household, etc.) has a known, non-zero chance of inclusion in the sample.</a:t>
            </a:r>
            <a:r>
              <a:rPr lang="en-US" altLang="en-US" baseline="0" dirty="0">
                <a:latin typeface="Arial" charset="0"/>
                <a:ea typeface="ＭＳ Ｐゴシック" charset="-128"/>
              </a:rPr>
              <a:t> </a:t>
            </a:r>
            <a:r>
              <a:rPr lang="en-US" altLang="en-US" dirty="0">
                <a:latin typeface="Arial" charset="0"/>
                <a:ea typeface="ＭＳ Ｐゴシック" charset="-128"/>
              </a:rPr>
              <a:t>Cluster</a:t>
            </a:r>
            <a:r>
              <a:rPr lang="en-US" altLang="en-US" baseline="0" dirty="0">
                <a:latin typeface="Arial" charset="0"/>
                <a:ea typeface="ＭＳ Ｐゴシック" charset="-128"/>
              </a:rPr>
              <a:t> sampling used for e.g. mortality-, nutritional -, vaccination coverage surveys -&gt; looked into more in depth in Nutrition and Livelihood Support Sessions</a:t>
            </a:r>
          </a:p>
          <a:p>
            <a:pPr eaLnBrk="1" hangingPunct="1"/>
            <a:r>
              <a:rPr lang="en-US" altLang="en-US" baseline="0" dirty="0">
                <a:latin typeface="Arial" charset="0"/>
                <a:ea typeface="ＭＳ Ｐゴシック" charset="-128"/>
              </a:rPr>
              <a:t>NB. Making the invisible people visible. </a:t>
            </a:r>
            <a:endParaRPr lang="en-US" altLang="en-US" dirty="0">
              <a:latin typeface="Arial" charset="0"/>
              <a:ea typeface="ＭＳ Ｐゴシック" charset="-128"/>
            </a:endParaRPr>
          </a:p>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1280418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4657" indent="-293227">
              <a:defRPr sz="2400">
                <a:solidFill>
                  <a:schemeClr val="tx1"/>
                </a:solidFill>
                <a:latin typeface="Arial" charset="0"/>
                <a:ea typeface="ＭＳ Ｐゴシック" charset="-128"/>
              </a:defRPr>
            </a:lvl2pPr>
            <a:lvl3pPr marL="1177767" indent="-234906">
              <a:defRPr sz="2400">
                <a:solidFill>
                  <a:schemeClr val="tx1"/>
                </a:solidFill>
                <a:latin typeface="Arial" charset="0"/>
                <a:ea typeface="ＭＳ Ｐゴシック" charset="-128"/>
              </a:defRPr>
            </a:lvl3pPr>
            <a:lvl4pPr marL="1649197" indent="-234906">
              <a:defRPr sz="2400">
                <a:solidFill>
                  <a:schemeClr val="tx1"/>
                </a:solidFill>
                <a:latin typeface="Arial" charset="0"/>
                <a:ea typeface="ＭＳ Ｐゴシック" charset="-128"/>
              </a:defRPr>
            </a:lvl4pPr>
            <a:lvl5pPr marL="2120629" indent="-234906">
              <a:defRPr sz="2400">
                <a:solidFill>
                  <a:schemeClr val="tx1"/>
                </a:solidFill>
                <a:latin typeface="Arial" charset="0"/>
                <a:ea typeface="ＭＳ Ｐゴシック" charset="-128"/>
              </a:defRPr>
            </a:lvl5pPr>
            <a:lvl6pPr marL="2587199" indent="-234906" eaLnBrk="0" fontAlgn="base" hangingPunct="0">
              <a:spcBef>
                <a:spcPct val="0"/>
              </a:spcBef>
              <a:spcAft>
                <a:spcPct val="0"/>
              </a:spcAft>
              <a:defRPr sz="2400">
                <a:solidFill>
                  <a:schemeClr val="tx1"/>
                </a:solidFill>
                <a:latin typeface="Arial" charset="0"/>
                <a:ea typeface="ＭＳ Ｐゴシック" charset="-128"/>
              </a:defRPr>
            </a:lvl6pPr>
            <a:lvl7pPr marL="3053769" indent="-234906" eaLnBrk="0" fontAlgn="base" hangingPunct="0">
              <a:spcBef>
                <a:spcPct val="0"/>
              </a:spcBef>
              <a:spcAft>
                <a:spcPct val="0"/>
              </a:spcAft>
              <a:defRPr sz="2400">
                <a:solidFill>
                  <a:schemeClr val="tx1"/>
                </a:solidFill>
                <a:latin typeface="Arial" charset="0"/>
                <a:ea typeface="ＭＳ Ｐゴシック" charset="-128"/>
              </a:defRPr>
            </a:lvl7pPr>
            <a:lvl8pPr marL="3520341" indent="-234906" eaLnBrk="0" fontAlgn="base" hangingPunct="0">
              <a:spcBef>
                <a:spcPct val="0"/>
              </a:spcBef>
              <a:spcAft>
                <a:spcPct val="0"/>
              </a:spcAft>
              <a:defRPr sz="2400">
                <a:solidFill>
                  <a:schemeClr val="tx1"/>
                </a:solidFill>
                <a:latin typeface="Arial" charset="0"/>
                <a:ea typeface="ＭＳ Ｐゴシック" charset="-128"/>
              </a:defRPr>
            </a:lvl8pPr>
            <a:lvl9pPr marL="3986910" indent="-234906" eaLnBrk="0" fontAlgn="base" hangingPunct="0">
              <a:spcBef>
                <a:spcPct val="0"/>
              </a:spcBef>
              <a:spcAft>
                <a:spcPct val="0"/>
              </a:spcAft>
              <a:defRPr sz="2400">
                <a:solidFill>
                  <a:schemeClr val="tx1"/>
                </a:solidFill>
                <a:latin typeface="Arial" charset="0"/>
                <a:ea typeface="ＭＳ Ｐゴシック" charset="-128"/>
              </a:defRPr>
            </a:lvl9pPr>
          </a:lstStyle>
          <a:p>
            <a:fld id="{C18A95A8-A4A8-5548-8FB7-84EDCECA00A7}" type="slidenum">
              <a:rPr lang="fr-CH" altLang="en-US" sz="1200"/>
              <a:pPr/>
              <a:t>17</a:t>
            </a:fld>
            <a:endParaRPr lang="fr-CH" altLang="en-US" sz="1200"/>
          </a:p>
        </p:txBody>
      </p:sp>
      <p:sp>
        <p:nvSpPr>
          <p:cNvPr id="3584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12143" y="5182673"/>
            <a:ext cx="5012838" cy="49116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ltLang="en-US" dirty="0" smtClean="0">
                <a:latin typeface="Arial" charset="0"/>
                <a:ea typeface="ＭＳ Ｐゴシック" charset="-128"/>
              </a:rPr>
              <a:t>Photo: Pakistan, North West Frontier Province,</a:t>
            </a:r>
            <a:r>
              <a:rPr lang="en-US" altLang="en-US" baseline="0" dirty="0" smtClean="0">
                <a:latin typeface="Arial" charset="0"/>
                <a:ea typeface="ＭＳ Ｐゴシック" charset="-128"/>
              </a:rPr>
              <a:t> District of </a:t>
            </a:r>
            <a:r>
              <a:rPr lang="en-US" altLang="en-US" baseline="0" dirty="0" err="1" smtClean="0">
                <a:latin typeface="Arial" charset="0"/>
                <a:ea typeface="ＭＳ Ｐゴシック" charset="-128"/>
              </a:rPr>
              <a:t>Dir</a:t>
            </a:r>
            <a:r>
              <a:rPr lang="en-US" altLang="en-US" baseline="0" dirty="0" smtClean="0">
                <a:latin typeface="Arial" charset="0"/>
                <a:ea typeface="ＭＳ Ｐゴシック" charset="-128"/>
              </a:rPr>
              <a:t>, </a:t>
            </a:r>
            <a:r>
              <a:rPr lang="en-US" altLang="en-US" baseline="0" dirty="0" err="1" smtClean="0">
                <a:latin typeface="Arial" charset="0"/>
                <a:ea typeface="ＭＳ Ｐゴシック" charset="-128"/>
              </a:rPr>
              <a:t>Timergara</a:t>
            </a:r>
            <a:r>
              <a:rPr lang="en-US" altLang="en-US" baseline="0" dirty="0" smtClean="0">
                <a:latin typeface="Arial" charset="0"/>
                <a:ea typeface="ＭＳ Ｐゴシック" charset="-128"/>
              </a:rPr>
              <a:t> Region, </a:t>
            </a:r>
            <a:r>
              <a:rPr lang="en-US" altLang="en-US" baseline="0" dirty="0" err="1" smtClean="0">
                <a:latin typeface="Arial" charset="0"/>
                <a:ea typeface="ＭＳ Ｐゴシック" charset="-128"/>
              </a:rPr>
              <a:t>Wari</a:t>
            </a:r>
            <a:r>
              <a:rPr lang="en-US" altLang="en-US" baseline="0" dirty="0" smtClean="0">
                <a:latin typeface="Arial" charset="0"/>
                <a:ea typeface="ＭＳ Ｐゴシック" charset="-128"/>
              </a:rPr>
              <a:t> 1 camp</a:t>
            </a:r>
            <a:endParaRPr lang="en-US" altLang="en-US" dirty="0" smtClean="0">
              <a:latin typeface="Arial" charset="0"/>
              <a:ea typeface="ＭＳ Ｐゴシック" charset="-128"/>
            </a:endParaRPr>
          </a:p>
          <a:p>
            <a:pPr eaLnBrk="1" hangingPunct="1"/>
            <a:r>
              <a:rPr lang="en-US" altLang="en-US" dirty="0" smtClean="0">
                <a:latin typeface="Arial" charset="0"/>
                <a:ea typeface="ＭＳ Ｐゴシック" charset="-128"/>
              </a:rPr>
              <a:t>For</a:t>
            </a:r>
            <a:r>
              <a:rPr lang="en-US" altLang="en-US" baseline="0" dirty="0" smtClean="0">
                <a:latin typeface="Arial" charset="0"/>
                <a:ea typeface="ＭＳ Ｐゴシック" charset="-128"/>
              </a:rPr>
              <a:t> </a:t>
            </a:r>
            <a:r>
              <a:rPr lang="en-US" altLang="en-US" baseline="0" dirty="0">
                <a:latin typeface="Arial" charset="0"/>
                <a:ea typeface="ＭＳ Ｐゴシック" charset="-128"/>
              </a:rPr>
              <a:t>instance: There are only 1500 households -&gt; all households are included in the mortality survey + all children aged 6 – 59 month are measured (W/H, MUAC)</a:t>
            </a:r>
            <a:endParaRPr lang="en-US" altLang="en-US" dirty="0">
              <a:latin typeface="Arial" charset="0"/>
              <a:ea typeface="ＭＳ Ｐゴシック" charset="-128"/>
            </a:endParaRPr>
          </a:p>
        </p:txBody>
      </p:sp>
    </p:spTree>
    <p:extLst>
      <p:ext uri="{BB962C8B-B14F-4D97-AF65-F5344CB8AC3E}">
        <p14:creationId xmlns:p14="http://schemas.microsoft.com/office/powerpoint/2010/main" val="1652160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called</a:t>
            </a:r>
            <a:r>
              <a:rPr lang="en-GB" baseline="0" dirty="0"/>
              <a:t> biased sampling</a:t>
            </a:r>
            <a:endParaRPr lang="en-GB" dirty="0"/>
          </a:p>
          <a:p>
            <a:r>
              <a:rPr lang="en-GB" dirty="0"/>
              <a:t>Rapid assessment that rely on convenience sampling –choosing</a:t>
            </a:r>
            <a:r>
              <a:rPr lang="en-GB" baseline="0" dirty="0"/>
              <a:t> individuals arbitrarily and in an unstructured way (e.g. taking anyone who is available such as those closest to the road) cannot be assumed to reflect the wider population from which the sample was drawn. </a:t>
            </a:r>
            <a:endParaRPr lang="en-GB" dirty="0"/>
          </a:p>
        </p:txBody>
      </p:sp>
      <p:sp>
        <p:nvSpPr>
          <p:cNvPr id="4" name="Slide Number Placeholder 3"/>
          <p:cNvSpPr>
            <a:spLocks noGrp="1"/>
          </p:cNvSpPr>
          <p:nvPr>
            <p:ph type="sldNum" sz="quarter" idx="10"/>
          </p:nvPr>
        </p:nvSpPr>
        <p:spPr/>
        <p:txBody>
          <a:bodyPr/>
          <a:lstStyle/>
          <a:p>
            <a:fld id="{CA984DBD-E085-684B-ABE7-2DEF6095551B}" type="slidenum">
              <a:rPr lang="en-GB" smtClean="0"/>
              <a:t>18</a:t>
            </a:fld>
            <a:endParaRPr lang="en-GB"/>
          </a:p>
        </p:txBody>
      </p:sp>
    </p:spTree>
    <p:extLst>
      <p:ext uri="{BB962C8B-B14F-4D97-AF65-F5344CB8AC3E}">
        <p14:creationId xmlns:p14="http://schemas.microsoft.com/office/powerpoint/2010/main" val="2097356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charset="0"/>
                <a:ea typeface="ＭＳ Ｐゴシック" charset="-128"/>
              </a:rPr>
              <a:t>Probability sampling whereby each population unit (person, household, etc.) has a known, non-zero chance of inclusion in the sample.</a:t>
            </a:r>
            <a:r>
              <a:rPr lang="en-US" altLang="en-US" baseline="0" dirty="0">
                <a:latin typeface="Arial" charset="0"/>
                <a:ea typeface="ＭＳ Ｐゴシック" charset="-128"/>
              </a:rPr>
              <a:t> </a:t>
            </a:r>
            <a:r>
              <a:rPr lang="en-US" altLang="en-US" dirty="0">
                <a:latin typeface="Arial" charset="0"/>
                <a:ea typeface="ＭＳ Ｐゴシック" charset="-128"/>
              </a:rPr>
              <a:t>Cluster</a:t>
            </a:r>
            <a:r>
              <a:rPr lang="en-US" altLang="en-US" baseline="0" dirty="0">
                <a:latin typeface="Arial" charset="0"/>
                <a:ea typeface="ＭＳ Ｐゴシック" charset="-128"/>
              </a:rPr>
              <a:t> sampling used for e.g. mortality-, nutritional -, vaccination coverage surveys -&gt; looked into more in depth in Nutrition and Livelihood Support Sessions</a:t>
            </a:r>
          </a:p>
          <a:p>
            <a:pPr eaLnBrk="1" hangingPunct="1"/>
            <a:r>
              <a:rPr lang="en-US" altLang="en-US" baseline="0" dirty="0">
                <a:latin typeface="Arial" charset="0"/>
                <a:ea typeface="ＭＳ Ｐゴシック" charset="-128"/>
              </a:rPr>
              <a:t>NB. Making the invisible people visible. </a:t>
            </a:r>
            <a:endParaRPr lang="en-US" altLang="en-US" dirty="0">
              <a:latin typeface="Arial" charset="0"/>
              <a:ea typeface="ＭＳ Ｐゴシック" charset="-128"/>
            </a:endParaRPr>
          </a:p>
          <a:p>
            <a:endParaRPr lang="en-GB" dirty="0"/>
          </a:p>
          <a:p>
            <a:r>
              <a:rPr lang="en-GB" dirty="0"/>
              <a:t>Definition: any methods of sampling that uses random</a:t>
            </a:r>
            <a:r>
              <a:rPr lang="en-GB" baseline="0" dirty="0"/>
              <a:t> selection. </a:t>
            </a:r>
          </a:p>
          <a:p>
            <a:r>
              <a:rPr lang="en-GB" baseline="0" dirty="0"/>
              <a:t>Cluster sampling generally used for mortality surveys, vaccination coverage surveys and nutritional surveys</a:t>
            </a:r>
          </a:p>
          <a:p>
            <a:r>
              <a:rPr lang="en-GB" baseline="0" dirty="0"/>
              <a:t>Cluster sampling is also the method that is frequently used in crisis situations</a:t>
            </a:r>
          </a:p>
        </p:txBody>
      </p:sp>
      <p:sp>
        <p:nvSpPr>
          <p:cNvPr id="4" name="Slide Number Placeholder 3"/>
          <p:cNvSpPr>
            <a:spLocks noGrp="1"/>
          </p:cNvSpPr>
          <p:nvPr>
            <p:ph type="sldNum" sz="quarter" idx="10"/>
          </p:nvPr>
        </p:nvSpPr>
        <p:spPr/>
        <p:txBody>
          <a:bodyPr/>
          <a:lstStyle/>
          <a:p>
            <a:fld id="{CA984DBD-E085-684B-ABE7-2DEF6095551B}" type="slidenum">
              <a:rPr lang="en-GB" smtClean="0"/>
              <a:t>19</a:t>
            </a:fld>
            <a:endParaRPr lang="en-GB"/>
          </a:p>
        </p:txBody>
      </p:sp>
    </p:spTree>
    <p:extLst>
      <p:ext uri="{BB962C8B-B14F-4D97-AF65-F5344CB8AC3E}">
        <p14:creationId xmlns:p14="http://schemas.microsoft.com/office/powerpoint/2010/main" val="1123755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4657" indent="-293227">
              <a:defRPr sz="2400">
                <a:solidFill>
                  <a:schemeClr val="tx1"/>
                </a:solidFill>
                <a:latin typeface="Arial" charset="0"/>
                <a:ea typeface="ＭＳ Ｐゴシック" charset="-128"/>
              </a:defRPr>
            </a:lvl2pPr>
            <a:lvl3pPr marL="1177767" indent="-234906">
              <a:defRPr sz="2400">
                <a:solidFill>
                  <a:schemeClr val="tx1"/>
                </a:solidFill>
                <a:latin typeface="Arial" charset="0"/>
                <a:ea typeface="ＭＳ Ｐゴシック" charset="-128"/>
              </a:defRPr>
            </a:lvl3pPr>
            <a:lvl4pPr marL="1649197" indent="-234906">
              <a:defRPr sz="2400">
                <a:solidFill>
                  <a:schemeClr val="tx1"/>
                </a:solidFill>
                <a:latin typeface="Arial" charset="0"/>
                <a:ea typeface="ＭＳ Ｐゴシック" charset="-128"/>
              </a:defRPr>
            </a:lvl4pPr>
            <a:lvl5pPr marL="2120629" indent="-234906">
              <a:defRPr sz="2400">
                <a:solidFill>
                  <a:schemeClr val="tx1"/>
                </a:solidFill>
                <a:latin typeface="Arial" charset="0"/>
                <a:ea typeface="ＭＳ Ｐゴシック" charset="-128"/>
              </a:defRPr>
            </a:lvl5pPr>
            <a:lvl6pPr marL="2587199" indent="-234906" eaLnBrk="0" fontAlgn="base" hangingPunct="0">
              <a:spcBef>
                <a:spcPct val="0"/>
              </a:spcBef>
              <a:spcAft>
                <a:spcPct val="0"/>
              </a:spcAft>
              <a:defRPr sz="2400">
                <a:solidFill>
                  <a:schemeClr val="tx1"/>
                </a:solidFill>
                <a:latin typeface="Arial" charset="0"/>
                <a:ea typeface="ＭＳ Ｐゴシック" charset="-128"/>
              </a:defRPr>
            </a:lvl6pPr>
            <a:lvl7pPr marL="3053769" indent="-234906" eaLnBrk="0" fontAlgn="base" hangingPunct="0">
              <a:spcBef>
                <a:spcPct val="0"/>
              </a:spcBef>
              <a:spcAft>
                <a:spcPct val="0"/>
              </a:spcAft>
              <a:defRPr sz="2400">
                <a:solidFill>
                  <a:schemeClr val="tx1"/>
                </a:solidFill>
                <a:latin typeface="Arial" charset="0"/>
                <a:ea typeface="ＭＳ Ｐゴシック" charset="-128"/>
              </a:defRPr>
            </a:lvl7pPr>
            <a:lvl8pPr marL="3520341" indent="-234906" eaLnBrk="0" fontAlgn="base" hangingPunct="0">
              <a:spcBef>
                <a:spcPct val="0"/>
              </a:spcBef>
              <a:spcAft>
                <a:spcPct val="0"/>
              </a:spcAft>
              <a:defRPr sz="2400">
                <a:solidFill>
                  <a:schemeClr val="tx1"/>
                </a:solidFill>
                <a:latin typeface="Arial" charset="0"/>
                <a:ea typeface="ＭＳ Ｐゴシック" charset="-128"/>
              </a:defRPr>
            </a:lvl8pPr>
            <a:lvl9pPr marL="3986910" indent="-234906" eaLnBrk="0" fontAlgn="base" hangingPunct="0">
              <a:spcBef>
                <a:spcPct val="0"/>
              </a:spcBef>
              <a:spcAft>
                <a:spcPct val="0"/>
              </a:spcAft>
              <a:defRPr sz="2400">
                <a:solidFill>
                  <a:schemeClr val="tx1"/>
                </a:solidFill>
                <a:latin typeface="Arial" charset="0"/>
                <a:ea typeface="ＭＳ Ｐゴシック" charset="-128"/>
              </a:defRPr>
            </a:lvl9pPr>
          </a:lstStyle>
          <a:p>
            <a:fld id="{C18A95A8-A4A8-5548-8FB7-84EDCECA00A7}" type="slidenum">
              <a:rPr lang="fr-CH" altLang="en-US" sz="1200"/>
              <a:pPr/>
              <a:t>20</a:t>
            </a:fld>
            <a:endParaRPr lang="fr-CH" altLang="en-US" sz="1200"/>
          </a:p>
        </p:txBody>
      </p:sp>
      <p:sp>
        <p:nvSpPr>
          <p:cNvPr id="3584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12143" y="5182673"/>
            <a:ext cx="5012838" cy="49116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2020164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You</a:t>
            </a:r>
            <a:r>
              <a:rPr lang="en-GB" baseline="0" dirty="0"/>
              <a:t> need a </a:t>
            </a:r>
            <a:r>
              <a:rPr lang="en-GB" dirty="0"/>
              <a:t>representative sample of children from a selected population to be measured, to get a statistically reliable estimate of the prevalence of acute malnutrition</a:t>
            </a:r>
          </a:p>
          <a:p>
            <a:r>
              <a:rPr lang="en-GB" dirty="0"/>
              <a:t>For the survey to be representative, each child in the population of interest must have an equal chance of being selected for the survey -&gt; probability</a:t>
            </a:r>
            <a:r>
              <a:rPr lang="en-GB" baseline="0" dirty="0"/>
              <a:t> sample</a:t>
            </a:r>
            <a:endParaRPr lang="en-US" altLang="en-US" b="1" dirty="0">
              <a:latin typeface="Arial" panose="020B0604020202020204" pitchFamily="34" charset="0"/>
              <a:cs typeface="Arial" panose="020B0604020202020204" pitchFamily="34" charset="0"/>
            </a:endParaRPr>
          </a:p>
          <a:p>
            <a:pPr eaLnBrk="1" hangingPunct="1">
              <a:spcBef>
                <a:spcPct val="20000"/>
              </a:spcBef>
              <a:buClrTx/>
              <a:buSzTx/>
              <a:buFontTx/>
              <a:buNone/>
            </a:pPr>
            <a:r>
              <a:rPr lang="en-US" altLang="en-US" b="1" dirty="0">
                <a:latin typeface="Arial" panose="020B0604020202020204" pitchFamily="34" charset="0"/>
                <a:cs typeface="Arial" panose="020B0604020202020204" pitchFamily="34" charset="0"/>
              </a:rPr>
              <a:t>Cluster sampling when:</a:t>
            </a:r>
            <a:r>
              <a:rPr lang="en-US" altLang="en-US" dirty="0">
                <a:latin typeface="Arial" panose="020B0604020202020204" pitchFamily="34" charset="0"/>
                <a:cs typeface="Arial" panose="020B0604020202020204" pitchFamily="34" charset="0"/>
              </a:rPr>
              <a:t> </a:t>
            </a:r>
          </a:p>
          <a:p>
            <a:pPr eaLnBrk="1" hangingPunct="1">
              <a:spcBef>
                <a:spcPct val="20000"/>
              </a:spcBef>
              <a:buClrTx/>
              <a:buSzTx/>
              <a:buFontTx/>
              <a:buNone/>
            </a:pPr>
            <a:r>
              <a:rPr lang="en-US" altLang="en-US" dirty="0">
                <a:latin typeface="Arial" panose="020B0604020202020204" pitchFamily="34" charset="0"/>
                <a:cs typeface="Arial" panose="020B0604020202020204" pitchFamily="34" charset="0"/>
              </a:rPr>
              <a:t>1.You </a:t>
            </a:r>
            <a:r>
              <a:rPr lang="en-US" altLang="en-US" b="1" dirty="0">
                <a:latin typeface="Arial" panose="020B0604020202020204" pitchFamily="34" charset="0"/>
                <a:cs typeface="Arial" panose="020B0604020202020204" pitchFamily="34" charset="0"/>
              </a:rPr>
              <a:t>do not </a:t>
            </a:r>
            <a:r>
              <a:rPr lang="en-US" altLang="en-US" dirty="0">
                <a:latin typeface="Arial" panose="020B0604020202020204" pitchFamily="34" charset="0"/>
                <a:cs typeface="Arial" panose="020B0604020202020204" pitchFamily="34" charset="0"/>
              </a:rPr>
              <a:t>have a</a:t>
            </a:r>
            <a:r>
              <a:rPr lang="en-US" altLang="en-US" b="1" dirty="0">
                <a:latin typeface="Arial" panose="020B0604020202020204" pitchFamily="34" charset="0"/>
                <a:cs typeface="Arial" panose="020B0604020202020204" pitchFamily="34" charset="0"/>
              </a:rPr>
              <a:t> complete and updated list </a:t>
            </a:r>
            <a:r>
              <a:rPr lang="en-US" altLang="en-US" dirty="0">
                <a:latin typeface="Arial" panose="020B0604020202020204" pitchFamily="34" charset="0"/>
                <a:cs typeface="Arial" panose="020B0604020202020204" pitchFamily="34" charset="0"/>
              </a:rPr>
              <a:t>of basic sampling units, or </a:t>
            </a:r>
          </a:p>
          <a:p>
            <a:pPr eaLnBrk="1" hangingPunct="1">
              <a:spcBef>
                <a:spcPct val="20000"/>
              </a:spcBef>
              <a:buClrTx/>
              <a:buSzTx/>
              <a:buFontTx/>
              <a:buNone/>
            </a:pPr>
            <a:r>
              <a:rPr lang="en-US" altLang="en-US" dirty="0">
                <a:latin typeface="Arial" panose="020B0604020202020204" pitchFamily="34" charset="0"/>
                <a:cs typeface="Arial" panose="020B0604020202020204" pitchFamily="34" charset="0"/>
              </a:rPr>
              <a:t>2. Even if you have a list, but it is impractical to carry out systematic or simple random sampling because the survey population is </a:t>
            </a:r>
            <a:r>
              <a:rPr lang="en-US" altLang="en-US" b="1" dirty="0">
                <a:latin typeface="Arial" panose="020B0604020202020204" pitchFamily="34" charset="0"/>
                <a:cs typeface="Arial" panose="020B0604020202020204" pitchFamily="34" charset="0"/>
              </a:rPr>
              <a:t>geographically</a:t>
            </a: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dispersed.</a:t>
            </a:r>
            <a:r>
              <a:rPr lang="en-US" altLang="en-US" dirty="0">
                <a:latin typeface="Arial" panose="020B0604020202020204" pitchFamily="34" charset="0"/>
                <a:cs typeface="Arial" panose="020B0604020202020204" pitchFamily="34" charset="0"/>
              </a:rPr>
              <a:t> </a:t>
            </a:r>
          </a:p>
          <a:p>
            <a:endParaRPr lang="en-CA" alt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882">
              <a:defRPr sz="1000">
                <a:solidFill>
                  <a:schemeClr val="tx1"/>
                </a:solidFill>
                <a:latin typeface="Trebuchet MS" panose="020B0603020202020204" pitchFamily="34" charset="0"/>
                <a:ea typeface="MS PGothic" panose="020B0600070205080204" pitchFamily="34" charset="-128"/>
              </a:defRPr>
            </a:lvl1pPr>
            <a:lvl2pPr marL="38771189" indent="-38303870" defTabSz="937882">
              <a:defRPr sz="1000">
                <a:solidFill>
                  <a:schemeClr val="tx1"/>
                </a:solidFill>
                <a:latin typeface="Trebuchet MS" panose="020B0603020202020204" pitchFamily="34" charset="0"/>
                <a:ea typeface="MS PGothic" panose="020B0600070205080204" pitchFamily="34" charset="-128"/>
              </a:defRPr>
            </a:lvl2pPr>
            <a:lvl3pPr marL="1168296" indent="-233659" defTabSz="937882">
              <a:defRPr sz="1000">
                <a:solidFill>
                  <a:schemeClr val="tx1"/>
                </a:solidFill>
                <a:latin typeface="Trebuchet MS" panose="020B0603020202020204" pitchFamily="34" charset="0"/>
                <a:ea typeface="MS PGothic" panose="020B0600070205080204" pitchFamily="34" charset="-128"/>
              </a:defRPr>
            </a:lvl3pPr>
            <a:lvl4pPr marL="1635614" indent="-233659" defTabSz="937882">
              <a:defRPr sz="1000">
                <a:solidFill>
                  <a:schemeClr val="tx1"/>
                </a:solidFill>
                <a:latin typeface="Trebuchet MS" panose="020B0603020202020204" pitchFamily="34" charset="0"/>
                <a:ea typeface="MS PGothic" panose="020B0600070205080204" pitchFamily="34" charset="-128"/>
              </a:defRPr>
            </a:lvl4pPr>
            <a:lvl5pPr marL="2102932" indent="-233659" defTabSz="937882">
              <a:defRPr sz="1000">
                <a:solidFill>
                  <a:schemeClr val="tx1"/>
                </a:solidFill>
                <a:latin typeface="Trebuchet MS" panose="020B0603020202020204" pitchFamily="34" charset="0"/>
                <a:ea typeface="MS PGothic" panose="020B0600070205080204" pitchFamily="34" charset="-128"/>
              </a:defRPr>
            </a:lvl5pPr>
            <a:lvl6pPr marL="2570251"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3037569"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3504886"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3972205"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fld id="{ABC15620-3D19-4E23-9B3A-9365073B2610}" type="slidenum">
              <a:rPr lang="fr-FR" altLang="en-US" sz="1100">
                <a:latin typeface="Calibri" panose="020F0502020204030204" pitchFamily="34" charset="0"/>
              </a:rPr>
              <a:pPr/>
              <a:t>21</a:t>
            </a:fld>
            <a:endParaRPr lang="fr-FR" altLang="en-US" sz="1100" dirty="0">
              <a:latin typeface="Calibri" panose="020F0502020204030204" pitchFamily="34" charset="0"/>
            </a:endParaRPr>
          </a:p>
        </p:txBody>
      </p:sp>
    </p:spTree>
    <p:extLst>
      <p:ext uri="{BB962C8B-B14F-4D97-AF65-F5344CB8AC3E}">
        <p14:creationId xmlns:p14="http://schemas.microsoft.com/office/powerpoint/2010/main" val="1519962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882">
              <a:defRPr sz="1000">
                <a:solidFill>
                  <a:schemeClr val="tx1"/>
                </a:solidFill>
                <a:latin typeface="Trebuchet MS" panose="020B0603020202020204" pitchFamily="34" charset="0"/>
                <a:ea typeface="MS PGothic" panose="020B0600070205080204" pitchFamily="34" charset="-128"/>
              </a:defRPr>
            </a:lvl1pPr>
            <a:lvl2pPr marL="38771189" indent="-38303870" defTabSz="937882">
              <a:defRPr sz="1000">
                <a:solidFill>
                  <a:schemeClr val="tx1"/>
                </a:solidFill>
                <a:latin typeface="Trebuchet MS" panose="020B0603020202020204" pitchFamily="34" charset="0"/>
                <a:ea typeface="MS PGothic" panose="020B0600070205080204" pitchFamily="34" charset="-128"/>
              </a:defRPr>
            </a:lvl2pPr>
            <a:lvl3pPr marL="1168296" indent="-233659" defTabSz="937882">
              <a:defRPr sz="1000">
                <a:solidFill>
                  <a:schemeClr val="tx1"/>
                </a:solidFill>
                <a:latin typeface="Trebuchet MS" panose="020B0603020202020204" pitchFamily="34" charset="0"/>
                <a:ea typeface="MS PGothic" panose="020B0600070205080204" pitchFamily="34" charset="-128"/>
              </a:defRPr>
            </a:lvl3pPr>
            <a:lvl4pPr marL="1635614" indent="-233659" defTabSz="937882">
              <a:defRPr sz="1000">
                <a:solidFill>
                  <a:schemeClr val="tx1"/>
                </a:solidFill>
                <a:latin typeface="Trebuchet MS" panose="020B0603020202020204" pitchFamily="34" charset="0"/>
                <a:ea typeface="MS PGothic" panose="020B0600070205080204" pitchFamily="34" charset="-128"/>
              </a:defRPr>
            </a:lvl4pPr>
            <a:lvl5pPr marL="2102932" indent="-233659" defTabSz="937882">
              <a:defRPr sz="1000">
                <a:solidFill>
                  <a:schemeClr val="tx1"/>
                </a:solidFill>
                <a:latin typeface="Trebuchet MS" panose="020B0603020202020204" pitchFamily="34" charset="0"/>
                <a:ea typeface="MS PGothic" panose="020B0600070205080204" pitchFamily="34" charset="-128"/>
              </a:defRPr>
            </a:lvl5pPr>
            <a:lvl6pPr marL="2570251"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3037569"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3504886"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3972205"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fld id="{AD67A722-E8DA-4B96-9DD8-2454AEE9DDA3}" type="slidenum">
              <a:rPr lang="fr-FR" altLang="en-US" sz="1100">
                <a:latin typeface="Calibri" panose="020F0502020204030204" pitchFamily="34" charset="0"/>
              </a:rPr>
              <a:pPr/>
              <a:t>22</a:t>
            </a:fld>
            <a:endParaRPr lang="fr-FR" altLang="en-US" sz="1100">
              <a:latin typeface="Calibri" panose="020F0502020204030204" pitchFamily="34" charset="0"/>
            </a:endParaRPr>
          </a:p>
        </p:txBody>
      </p:sp>
    </p:spTree>
    <p:extLst>
      <p:ext uri="{BB962C8B-B14F-4D97-AF65-F5344CB8AC3E}">
        <p14:creationId xmlns:p14="http://schemas.microsoft.com/office/powerpoint/2010/main" val="1507624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a:t>
            </a:r>
            <a:r>
              <a:rPr lang="en-GB" baseline="0" dirty="0"/>
              <a:t> this result for the sample size must be multiplied by 2 for cluster sampling</a:t>
            </a:r>
            <a:endParaRPr lang="en-GB" dirty="0"/>
          </a:p>
        </p:txBody>
      </p:sp>
      <p:sp>
        <p:nvSpPr>
          <p:cNvPr id="4" name="Slide Number Placeholder 3"/>
          <p:cNvSpPr>
            <a:spLocks noGrp="1"/>
          </p:cNvSpPr>
          <p:nvPr>
            <p:ph type="sldNum" sz="quarter" idx="10"/>
          </p:nvPr>
        </p:nvSpPr>
        <p:spPr/>
        <p:txBody>
          <a:bodyPr/>
          <a:lstStyle/>
          <a:p>
            <a:fld id="{24C6D22A-6BC9-49F8-B842-E758CB35E8FC}" type="slidenum">
              <a:rPr lang="fr-CH" smtClean="0"/>
              <a:t>23</a:t>
            </a:fld>
            <a:endParaRPr lang="fr-CH"/>
          </a:p>
        </p:txBody>
      </p:sp>
    </p:spTree>
    <p:extLst>
      <p:ext uri="{BB962C8B-B14F-4D97-AF65-F5344CB8AC3E}">
        <p14:creationId xmlns:p14="http://schemas.microsoft.com/office/powerpoint/2010/main" val="809722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Ears, eyes, taste, touch</a:t>
            </a:r>
            <a:r>
              <a:rPr lang="en-US"/>
              <a:t>, smell</a:t>
            </a:r>
          </a:p>
        </p:txBody>
      </p:sp>
      <p:sp>
        <p:nvSpPr>
          <p:cNvPr id="4" name="Slide Number Placeholder 3"/>
          <p:cNvSpPr>
            <a:spLocks noGrp="1"/>
          </p:cNvSpPr>
          <p:nvPr>
            <p:ph type="sldNum" sz="quarter" idx="10"/>
          </p:nvPr>
        </p:nvSpPr>
        <p:spPr/>
        <p:txBody>
          <a:bodyPr/>
          <a:lstStyle/>
          <a:p>
            <a:fld id="{A412FEE7-2154-B049-B0D8-2660E1F15E5B}" type="slidenum">
              <a:rPr lang="en-US" smtClean="0"/>
              <a:t>24</a:t>
            </a:fld>
            <a:endParaRPr lang="en-US"/>
          </a:p>
        </p:txBody>
      </p:sp>
    </p:spTree>
    <p:extLst>
      <p:ext uri="{BB962C8B-B14F-4D97-AF65-F5344CB8AC3E}">
        <p14:creationId xmlns:p14="http://schemas.microsoft.com/office/powerpoint/2010/main" val="1334658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a:t>
            </a:r>
            <a:r>
              <a:rPr lang="en-US" baseline="0" dirty="0"/>
              <a:t>: what are key points that come out of this when it comes to data –</a:t>
            </a:r>
            <a:r>
              <a:rPr lang="en-US" baseline="0" dirty="0" err="1"/>
              <a:t>disaggregration</a:t>
            </a:r>
            <a:r>
              <a:rPr lang="en-US" baseline="0" dirty="0"/>
              <a:t> / raw data – vs using data -analyzing</a:t>
            </a:r>
            <a:endParaRPr lang="en-US" dirty="0"/>
          </a:p>
        </p:txBody>
      </p:sp>
      <p:sp>
        <p:nvSpPr>
          <p:cNvPr id="4" name="Slide Number Placeholder 3"/>
          <p:cNvSpPr>
            <a:spLocks noGrp="1"/>
          </p:cNvSpPr>
          <p:nvPr>
            <p:ph type="sldNum" sz="quarter" idx="10"/>
          </p:nvPr>
        </p:nvSpPr>
        <p:spPr/>
        <p:txBody>
          <a:bodyPr/>
          <a:lstStyle/>
          <a:p>
            <a:fld id="{A412FEE7-2154-B049-B0D8-2660E1F15E5B}" type="slidenum">
              <a:rPr lang="en-US" smtClean="0"/>
              <a:t>2</a:t>
            </a:fld>
            <a:endParaRPr lang="en-US"/>
          </a:p>
        </p:txBody>
      </p:sp>
    </p:spTree>
    <p:extLst>
      <p:ext uri="{BB962C8B-B14F-4D97-AF65-F5344CB8AC3E}">
        <p14:creationId xmlns:p14="http://schemas.microsoft.com/office/powerpoint/2010/main" val="797613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GIS = Geographic</a:t>
            </a:r>
            <a:r>
              <a:rPr lang="en-US" baseline="0" dirty="0"/>
              <a:t> Information System </a:t>
            </a:r>
          </a:p>
          <a:p>
            <a:pPr defTabSz="915772">
              <a:defRPr/>
            </a:pPr>
            <a:r>
              <a:rPr lang="en-US" dirty="0">
                <a:latin typeface="Times New Roman" panose="02020603050405020304" pitchFamily="18" charset="0"/>
                <a:cs typeface="Times New Roman" panose="02020603050405020304" pitchFamily="18" charset="0"/>
              </a:rPr>
              <a:t>Crowdsourcing is the practice of engaging a group of people for a common goal. It is the idea of gathering information with the help of a “crowd” that is later used for a business-related task. </a:t>
            </a:r>
          </a:p>
          <a:p>
            <a:pPr defTabSz="915772">
              <a:defRPr/>
            </a:pPr>
            <a:r>
              <a:rPr lang="en-US" dirty="0">
                <a:latin typeface="Times New Roman" panose="02020603050405020304" pitchFamily="18" charset="0"/>
                <a:cs typeface="Times New Roman" panose="02020603050405020304" pitchFamily="18" charset="0"/>
              </a:rPr>
              <a:t> </a:t>
            </a:r>
            <a:r>
              <a:rPr lang="en-US" dirty="0">
                <a:cs typeface="Times New Roman" panose="02020603050405020304" pitchFamily="18" charset="0"/>
              </a:rPr>
              <a:t>Crowdsourcing has its place in the humanitarian world. Gathering and sharing information via crowdsourcing can be of use in crisis situations where the response is based on timely data coming from different types of sources.  </a:t>
            </a:r>
          </a:p>
          <a:p>
            <a:pPr defTabSz="915772">
              <a:defRPr/>
            </a:pPr>
            <a:endParaRPr lang="fr-CH"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412FEE7-2154-B049-B0D8-2660E1F15E5B}" type="slidenum">
              <a:rPr lang="en-US" smtClean="0"/>
              <a:t>25</a:t>
            </a:fld>
            <a:endParaRPr lang="en-US"/>
          </a:p>
        </p:txBody>
      </p:sp>
    </p:spTree>
    <p:extLst>
      <p:ext uri="{BB962C8B-B14F-4D97-AF65-F5344CB8AC3E}">
        <p14:creationId xmlns:p14="http://schemas.microsoft.com/office/powerpoint/2010/main" val="1824744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Checklists should not be treated as a questionnaire. They are intended as a memory aid. Remain  open to new information that emergencies from the interviews.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If the local society is very hierarchical there will be limits to the diversity that you can achieve in a group. If people will not be able to speak freely, or if participation may cause problems for them or for others, it is better to convene separate groups in which the status is more balanced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412FEE7-2154-B049-B0D8-2660E1F15E5B}" type="slidenum">
              <a:rPr lang="en-US" smtClean="0"/>
              <a:t>26</a:t>
            </a:fld>
            <a:endParaRPr lang="en-US"/>
          </a:p>
        </p:txBody>
      </p:sp>
    </p:spTree>
    <p:extLst>
      <p:ext uri="{BB962C8B-B14F-4D97-AF65-F5344CB8AC3E}">
        <p14:creationId xmlns:p14="http://schemas.microsoft.com/office/powerpoint/2010/main" val="1417479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have foreseen that later in </a:t>
            </a:r>
            <a:r>
              <a:rPr lang="en-GB" baseline="0" smtClean="0"/>
              <a:t>the course you will work on this in your groups</a:t>
            </a:r>
            <a:endParaRPr lang="en-GB"/>
          </a:p>
        </p:txBody>
      </p:sp>
      <p:sp>
        <p:nvSpPr>
          <p:cNvPr id="4" name="Slide Number Placeholder 3"/>
          <p:cNvSpPr>
            <a:spLocks noGrp="1"/>
          </p:cNvSpPr>
          <p:nvPr>
            <p:ph type="sldNum" sz="quarter" idx="10"/>
          </p:nvPr>
        </p:nvSpPr>
        <p:spPr/>
        <p:txBody>
          <a:bodyPr/>
          <a:lstStyle/>
          <a:p>
            <a:fld id="{A412FEE7-2154-B049-B0D8-2660E1F15E5B}" type="slidenum">
              <a:rPr lang="en-US" smtClean="0"/>
              <a:t>27</a:t>
            </a:fld>
            <a:endParaRPr lang="en-US"/>
          </a:p>
        </p:txBody>
      </p:sp>
    </p:spTree>
    <p:extLst>
      <p:ext uri="{BB962C8B-B14F-4D97-AF65-F5344CB8AC3E}">
        <p14:creationId xmlns:p14="http://schemas.microsoft.com/office/powerpoint/2010/main" val="1610316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baseline="0" dirty="0"/>
              <a:t>Keep in mind that not all people are connected: availability, affordability, usability. </a:t>
            </a:r>
          </a:p>
          <a:p>
            <a:pPr defTabSz="914306">
              <a:defRPr/>
            </a:pPr>
            <a:r>
              <a:rPr lang="en-US" baseline="0" dirty="0"/>
              <a:t>E-legislation</a:t>
            </a:r>
          </a:p>
          <a:p>
            <a:pPr defTabSz="914306">
              <a:defRPr/>
            </a:pPr>
            <a:r>
              <a:rPr lang="en-US" baseline="0" dirty="0"/>
              <a:t>Definition digital transformation: The changes associated with digital technology application and integration in all aspects of human life and society. It is the move from the physical to the digital (Source: </a:t>
            </a:r>
            <a:r>
              <a:rPr lang="en-US" baseline="0" dirty="0" err="1"/>
              <a:t>www.technopedia.com</a:t>
            </a:r>
            <a:r>
              <a:rPr lang="en-US" baseline="0" dirty="0"/>
              <a:t>).</a:t>
            </a:r>
          </a:p>
        </p:txBody>
      </p:sp>
      <p:sp>
        <p:nvSpPr>
          <p:cNvPr id="4" name="Slide Number Placeholder 3"/>
          <p:cNvSpPr>
            <a:spLocks noGrp="1"/>
          </p:cNvSpPr>
          <p:nvPr>
            <p:ph type="sldNum" sz="quarter" idx="10"/>
          </p:nvPr>
        </p:nvSpPr>
        <p:spPr/>
        <p:txBody>
          <a:bodyPr/>
          <a:lstStyle/>
          <a:p>
            <a:fld id="{A412FEE7-2154-B049-B0D8-2660E1F15E5B}" type="slidenum">
              <a:rPr lang="en-US" smtClean="0"/>
              <a:t>28</a:t>
            </a:fld>
            <a:endParaRPr lang="en-US"/>
          </a:p>
        </p:txBody>
      </p:sp>
    </p:spTree>
    <p:extLst>
      <p:ext uri="{BB962C8B-B14F-4D97-AF65-F5344CB8AC3E}">
        <p14:creationId xmlns:p14="http://schemas.microsoft.com/office/powerpoint/2010/main" val="1783042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Digital Humanitarian</a:t>
            </a:r>
            <a:r>
              <a:rPr lang="en-US" baseline="0" dirty="0"/>
              <a:t> Network-of-networks aims to provide and </a:t>
            </a:r>
            <a:r>
              <a:rPr lang="en-US" baseline="0" dirty="0" err="1"/>
              <a:t>internface</a:t>
            </a:r>
            <a:r>
              <a:rPr lang="en-US" baseline="0" dirty="0"/>
              <a:t> between formal </a:t>
            </a:r>
            <a:r>
              <a:rPr lang="en-US" baseline="0" dirty="0" err="1"/>
              <a:t>humnaitarian</a:t>
            </a:r>
            <a:r>
              <a:rPr lang="en-US" baseline="0" dirty="0"/>
              <a:t> organizations and informal yet </a:t>
            </a:r>
            <a:r>
              <a:rPr lang="en-US" baseline="0" dirty="0" err="1"/>
              <a:t>skiled</a:t>
            </a:r>
            <a:r>
              <a:rPr lang="en-US" baseline="0" dirty="0"/>
              <a:t>-and-agile volunteers and technical networks by facilitating service requests, organizing V&amp;TCs response teams and bringing them together in the same collaboration scheme</a:t>
            </a:r>
            <a:endParaRPr lang="en-US" dirty="0"/>
          </a:p>
        </p:txBody>
      </p:sp>
      <p:sp>
        <p:nvSpPr>
          <p:cNvPr id="4" name="Slide Number Placeholder 3"/>
          <p:cNvSpPr>
            <a:spLocks noGrp="1"/>
          </p:cNvSpPr>
          <p:nvPr>
            <p:ph type="sldNum" sz="quarter" idx="10"/>
          </p:nvPr>
        </p:nvSpPr>
        <p:spPr/>
        <p:txBody>
          <a:bodyPr/>
          <a:lstStyle/>
          <a:p>
            <a:fld id="{A412FEE7-2154-B049-B0D8-2660E1F15E5B}" type="slidenum">
              <a:rPr lang="en-US" smtClean="0"/>
              <a:t>31</a:t>
            </a:fld>
            <a:endParaRPr lang="en-US"/>
          </a:p>
        </p:txBody>
      </p:sp>
    </p:spTree>
    <p:extLst>
      <p:ext uri="{BB962C8B-B14F-4D97-AF65-F5344CB8AC3E}">
        <p14:creationId xmlns:p14="http://schemas.microsoft.com/office/powerpoint/2010/main" val="1356216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2FEE7-2154-B049-B0D8-2660E1F15E5B}" type="slidenum">
              <a:rPr lang="en-US" smtClean="0"/>
              <a:t>32</a:t>
            </a:fld>
            <a:endParaRPr lang="en-US"/>
          </a:p>
        </p:txBody>
      </p:sp>
    </p:spTree>
    <p:extLst>
      <p:ext uri="{BB962C8B-B14F-4D97-AF65-F5344CB8AC3E}">
        <p14:creationId xmlns:p14="http://schemas.microsoft.com/office/powerpoint/2010/main" val="1735548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33CC"/>
                </a:solidFill>
              </a:rPr>
              <a:t>Unlikely that the Lebanese Minister of Education has the data at hand to estimate the ratio of ISIS fighters to individuals fleeing Syria.</a:t>
            </a:r>
          </a:p>
          <a:p>
            <a:r>
              <a:rPr lang="en-US" dirty="0">
                <a:solidFill>
                  <a:srgbClr val="0033CC"/>
                </a:solidFill>
              </a:rPr>
              <a:t>Likely that the Daily Mail, by some described as a sensationalist newspaper, did not check this fact before publication.</a:t>
            </a:r>
          </a:p>
          <a:p>
            <a:r>
              <a:rPr lang="en-US" i="1" dirty="0">
                <a:solidFill>
                  <a:srgbClr val="0033CC"/>
                </a:solidFill>
              </a:rPr>
              <a:t>ACAPS</a:t>
            </a:r>
          </a:p>
        </p:txBody>
      </p:sp>
      <p:sp>
        <p:nvSpPr>
          <p:cNvPr id="4" name="Slide Number Placeholder 3"/>
          <p:cNvSpPr>
            <a:spLocks noGrp="1"/>
          </p:cNvSpPr>
          <p:nvPr>
            <p:ph type="sldNum" sz="quarter" idx="10"/>
          </p:nvPr>
        </p:nvSpPr>
        <p:spPr/>
        <p:txBody>
          <a:bodyPr/>
          <a:lstStyle/>
          <a:p>
            <a:fld id="{A412FEE7-2154-B049-B0D8-2660E1F15E5B}" type="slidenum">
              <a:rPr lang="en-US" smtClean="0"/>
              <a:t>36</a:t>
            </a:fld>
            <a:endParaRPr lang="en-US"/>
          </a:p>
        </p:txBody>
      </p:sp>
    </p:spTree>
    <p:extLst>
      <p:ext uri="{BB962C8B-B14F-4D97-AF65-F5344CB8AC3E}">
        <p14:creationId xmlns:p14="http://schemas.microsoft.com/office/powerpoint/2010/main" val="3446434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33CC"/>
                </a:solidFill>
                <a:cs typeface="Times New Roman" panose="02020603050405020304" pitchFamily="18" charset="0"/>
              </a:rPr>
              <a:t>Data gathering in Syria is severely hampered by the active conflict and lack of access to parts of the country. Statistics regarding the Syria conflict are broad guesstimates, computed in a politically charged context.</a:t>
            </a:r>
          </a:p>
          <a:p>
            <a:pPr defTabSz="915772">
              <a:defRPr/>
            </a:pPr>
            <a:r>
              <a:rPr lang="en-GB" dirty="0">
                <a:solidFill>
                  <a:srgbClr val="0033CC"/>
                </a:solidFill>
              </a:rPr>
              <a:t> </a:t>
            </a:r>
            <a:r>
              <a:rPr lang="en-GB" dirty="0">
                <a:solidFill>
                  <a:srgbClr val="0033CC"/>
                </a:solidFill>
                <a:cs typeface="Times New Roman" panose="02020603050405020304" pitchFamily="18" charset="0"/>
              </a:rPr>
              <a:t>Data gathering in Syria is severely hampered by the active conflict and lack of access to parts of the country. Statistics regarding the Syria conflict are broad guesstimates, computed in a politically charged context.</a:t>
            </a:r>
          </a:p>
          <a:p>
            <a:endParaRPr lang="en-GB" dirty="0">
              <a:solidFill>
                <a:srgbClr val="0033CC"/>
              </a:solidFill>
            </a:endParaRPr>
          </a:p>
          <a:p>
            <a:endParaRPr lang="fr-CH" dirty="0"/>
          </a:p>
        </p:txBody>
      </p:sp>
      <p:sp>
        <p:nvSpPr>
          <p:cNvPr id="4" name="Slide Number Placeholder 3"/>
          <p:cNvSpPr>
            <a:spLocks noGrp="1"/>
          </p:cNvSpPr>
          <p:nvPr>
            <p:ph type="sldNum" sz="quarter" idx="10"/>
          </p:nvPr>
        </p:nvSpPr>
        <p:spPr/>
        <p:txBody>
          <a:bodyPr/>
          <a:lstStyle/>
          <a:p>
            <a:fld id="{A412FEE7-2154-B049-B0D8-2660E1F15E5B}" type="slidenum">
              <a:rPr lang="en-US" smtClean="0"/>
              <a:t>40</a:t>
            </a:fld>
            <a:endParaRPr lang="en-US"/>
          </a:p>
        </p:txBody>
      </p:sp>
    </p:spTree>
    <p:extLst>
      <p:ext uri="{BB962C8B-B14F-4D97-AF65-F5344CB8AC3E}">
        <p14:creationId xmlns:p14="http://schemas.microsoft.com/office/powerpoint/2010/main" val="654657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0033CC"/>
                </a:solidFill>
                <a:cs typeface="Times New Roman" panose="02020603050405020304" pitchFamily="18" charset="0"/>
              </a:rPr>
              <a:t>Double-counting</a:t>
            </a:r>
            <a:r>
              <a:rPr lang="en-GB" dirty="0">
                <a:solidFill>
                  <a:srgbClr val="0033CC"/>
                </a:solidFill>
                <a:cs typeface="Times New Roman" panose="02020603050405020304" pitchFamily="18" charset="0"/>
              </a:rPr>
              <a:t>  the number of people in need is common.</a:t>
            </a:r>
          </a:p>
          <a:p>
            <a:r>
              <a:rPr lang="en-GB" dirty="0">
                <a:solidFill>
                  <a:srgbClr val="0033CC"/>
                </a:solidFill>
                <a:cs typeface="Times New Roman" panose="02020603050405020304" pitchFamily="18" charset="0"/>
              </a:rPr>
              <a:t>The number of people in need </a:t>
            </a:r>
            <a:r>
              <a:rPr lang="en-GB" b="1" dirty="0">
                <a:solidFill>
                  <a:srgbClr val="0033CC"/>
                </a:solidFill>
                <a:cs typeface="Times New Roman" panose="02020603050405020304" pitchFamily="18" charset="0"/>
              </a:rPr>
              <a:t>per sector </a:t>
            </a:r>
            <a:r>
              <a:rPr lang="en-GB" dirty="0">
                <a:solidFill>
                  <a:srgbClr val="0033CC"/>
                </a:solidFill>
                <a:cs typeface="Times New Roman" panose="02020603050405020304" pitchFamily="18" charset="0"/>
              </a:rPr>
              <a:t>combined to total 7.4 million.</a:t>
            </a:r>
          </a:p>
          <a:p>
            <a:r>
              <a:rPr lang="en-GB" dirty="0">
                <a:solidFill>
                  <a:srgbClr val="0033CC"/>
                </a:solidFill>
                <a:cs typeface="Times New Roman" panose="02020603050405020304" pitchFamily="18" charset="0"/>
              </a:rPr>
              <a:t>However the </a:t>
            </a:r>
            <a:r>
              <a:rPr lang="en-GB" b="1" dirty="0">
                <a:solidFill>
                  <a:srgbClr val="0033CC"/>
                </a:solidFill>
                <a:cs typeface="Times New Roman" panose="02020603050405020304" pitchFamily="18" charset="0"/>
              </a:rPr>
              <a:t>unit of analysis </a:t>
            </a:r>
            <a:r>
              <a:rPr lang="en-GB" dirty="0">
                <a:solidFill>
                  <a:srgbClr val="0033CC"/>
                </a:solidFill>
                <a:cs typeface="Times New Roman" panose="02020603050405020304" pitchFamily="18" charset="0"/>
              </a:rPr>
              <a:t>are not mutually exclusive categories: some people who are severely food insecure affected as well by natural disasters too.</a:t>
            </a:r>
            <a:endParaRPr lang="fr-CH" dirty="0"/>
          </a:p>
        </p:txBody>
      </p:sp>
      <p:sp>
        <p:nvSpPr>
          <p:cNvPr id="4" name="Slide Number Placeholder 3"/>
          <p:cNvSpPr>
            <a:spLocks noGrp="1"/>
          </p:cNvSpPr>
          <p:nvPr>
            <p:ph type="sldNum" sz="quarter" idx="10"/>
          </p:nvPr>
        </p:nvSpPr>
        <p:spPr/>
        <p:txBody>
          <a:bodyPr/>
          <a:lstStyle/>
          <a:p>
            <a:fld id="{A412FEE7-2154-B049-B0D8-2660E1F15E5B}" type="slidenum">
              <a:rPr lang="en-US" smtClean="0"/>
              <a:t>42</a:t>
            </a:fld>
            <a:endParaRPr lang="en-US"/>
          </a:p>
        </p:txBody>
      </p:sp>
    </p:spTree>
    <p:extLst>
      <p:ext uri="{BB962C8B-B14F-4D97-AF65-F5344CB8AC3E}">
        <p14:creationId xmlns:p14="http://schemas.microsoft.com/office/powerpoint/2010/main" val="1948396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GB" dirty="0">
                <a:solidFill>
                  <a:srgbClr val="0033CC"/>
                </a:solidFill>
                <a:cs typeface="Times New Roman" panose="02020603050405020304" pitchFamily="18" charset="0"/>
              </a:rPr>
              <a:t>75% of all people in high fertility countries are women and children</a:t>
            </a:r>
          </a:p>
          <a:p>
            <a:pPr defTabSz="915772">
              <a:defRPr/>
            </a:pPr>
            <a:r>
              <a:rPr lang="en-GB" dirty="0">
                <a:solidFill>
                  <a:srgbClr val="0033CC"/>
                </a:solidFill>
                <a:cs typeface="Times New Roman" panose="02020603050405020304" pitchFamily="18" charset="0"/>
              </a:rPr>
              <a:t>The results of a survey indicate </a:t>
            </a:r>
            <a:r>
              <a:rPr lang="en-GB" dirty="0">
                <a:cs typeface="Times New Roman" panose="02020603050405020304" pitchFamily="18" charset="0"/>
              </a:rPr>
              <a:t>that 16 % of the respondents reported that they were students</a:t>
            </a:r>
          </a:p>
          <a:p>
            <a:endParaRPr lang="fr-CH" dirty="0"/>
          </a:p>
        </p:txBody>
      </p:sp>
      <p:sp>
        <p:nvSpPr>
          <p:cNvPr id="4" name="Slide Number Placeholder 3"/>
          <p:cNvSpPr>
            <a:spLocks noGrp="1"/>
          </p:cNvSpPr>
          <p:nvPr>
            <p:ph type="sldNum" sz="quarter" idx="10"/>
          </p:nvPr>
        </p:nvSpPr>
        <p:spPr/>
        <p:txBody>
          <a:bodyPr/>
          <a:lstStyle/>
          <a:p>
            <a:fld id="{A412FEE7-2154-B049-B0D8-2660E1F15E5B}" type="slidenum">
              <a:rPr lang="en-US" smtClean="0"/>
              <a:t>44</a:t>
            </a:fld>
            <a:endParaRPr lang="en-US"/>
          </a:p>
        </p:txBody>
      </p:sp>
    </p:spTree>
    <p:extLst>
      <p:ext uri="{BB962C8B-B14F-4D97-AF65-F5344CB8AC3E}">
        <p14:creationId xmlns:p14="http://schemas.microsoft.com/office/powerpoint/2010/main" val="2873916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t>Importance</a:t>
            </a:r>
            <a:r>
              <a:rPr lang="en-US" baseline="0" dirty="0"/>
              <a:t> of data, Describes a situation, tells how things change, how you interventions /</a:t>
            </a:r>
            <a:r>
              <a:rPr lang="en-US" baseline="0" dirty="0" err="1"/>
              <a:t>programme</a:t>
            </a:r>
            <a:r>
              <a:rPr lang="en-US" baseline="0" dirty="0"/>
              <a:t> progress and whether the interventions have the desired effect. </a:t>
            </a:r>
          </a:p>
          <a:p>
            <a:pPr defTabSz="914306">
              <a:defRPr/>
            </a:pPr>
            <a:endParaRPr lang="en-US" baseline="0" dirty="0"/>
          </a:p>
          <a:p>
            <a:pPr defTabSz="914306">
              <a:defRPr/>
            </a:pPr>
            <a:endParaRPr lang="en-US" baseline="0" dirty="0"/>
          </a:p>
          <a:p>
            <a:pPr defTabSz="914306">
              <a:defRPr/>
            </a:pPr>
            <a:r>
              <a:rPr lang="en-US" baseline="0" dirty="0"/>
              <a:t> </a:t>
            </a:r>
            <a:r>
              <a:rPr lang="en-US" dirty="0"/>
              <a:t>Intended use: </a:t>
            </a:r>
            <a:r>
              <a:rPr lang="en-US" baseline="0" dirty="0"/>
              <a:t> used for decision making, learning and accountability</a:t>
            </a:r>
          </a:p>
          <a:p>
            <a:endParaRPr lang="en-US" baseline="0" dirty="0"/>
          </a:p>
        </p:txBody>
      </p:sp>
      <p:sp>
        <p:nvSpPr>
          <p:cNvPr id="4" name="Slide Number Placeholder 3"/>
          <p:cNvSpPr>
            <a:spLocks noGrp="1"/>
          </p:cNvSpPr>
          <p:nvPr>
            <p:ph type="sldNum" sz="quarter" idx="10"/>
          </p:nvPr>
        </p:nvSpPr>
        <p:spPr/>
        <p:txBody>
          <a:bodyPr/>
          <a:lstStyle/>
          <a:p>
            <a:fld id="{A412FEE7-2154-B049-B0D8-2660E1F15E5B}" type="slidenum">
              <a:rPr lang="en-US" smtClean="0"/>
              <a:t>3</a:t>
            </a:fld>
            <a:endParaRPr lang="en-US"/>
          </a:p>
        </p:txBody>
      </p:sp>
    </p:spTree>
    <p:extLst>
      <p:ext uri="{BB962C8B-B14F-4D97-AF65-F5344CB8AC3E}">
        <p14:creationId xmlns:p14="http://schemas.microsoft.com/office/powerpoint/2010/main" val="1002317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consider if it is safe to collect / share data</a:t>
            </a:r>
          </a:p>
        </p:txBody>
      </p:sp>
      <p:sp>
        <p:nvSpPr>
          <p:cNvPr id="4" name="Slide Number Placeholder 3"/>
          <p:cNvSpPr>
            <a:spLocks noGrp="1"/>
          </p:cNvSpPr>
          <p:nvPr>
            <p:ph type="sldNum" sz="quarter" idx="10"/>
          </p:nvPr>
        </p:nvSpPr>
        <p:spPr/>
        <p:txBody>
          <a:bodyPr/>
          <a:lstStyle/>
          <a:p>
            <a:fld id="{A412FEE7-2154-B049-B0D8-2660E1F15E5B}" type="slidenum">
              <a:rPr lang="en-US" smtClean="0"/>
              <a:t>48</a:t>
            </a:fld>
            <a:endParaRPr lang="en-US"/>
          </a:p>
        </p:txBody>
      </p:sp>
    </p:spTree>
    <p:extLst>
      <p:ext uri="{BB962C8B-B14F-4D97-AF65-F5344CB8AC3E}">
        <p14:creationId xmlns:p14="http://schemas.microsoft.com/office/powerpoint/2010/main" val="365996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6"/>
          <p:cNvSpPr>
            <a:spLocks noGrp="1" noChangeArrowheads="1"/>
          </p:cNvSpPr>
          <p:nvPr>
            <p:ph type="sldNum" sz="quarter"/>
          </p:nvPr>
        </p:nvSpPr>
        <p:spPr>
          <a:noFill/>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17969" eaLnBrk="0">
              <a:tabLst>
                <a:tab pos="675556" algn="l"/>
                <a:tab pos="1352731" algn="l"/>
                <a:tab pos="2029906" algn="l"/>
                <a:tab pos="2707082" algn="l"/>
              </a:tabLst>
              <a:defRPr>
                <a:solidFill>
                  <a:schemeClr val="tx1"/>
                </a:solidFill>
                <a:latin typeface="Arial" charset="0"/>
              </a:defRPr>
            </a:lvl1pPr>
            <a:lvl2pPr marL="758178" indent="-291606" defTabSz="417969" eaLnBrk="0">
              <a:tabLst>
                <a:tab pos="675556" algn="l"/>
                <a:tab pos="1352731" algn="l"/>
                <a:tab pos="2029906" algn="l"/>
                <a:tab pos="2707082" algn="l"/>
              </a:tabLst>
              <a:defRPr>
                <a:solidFill>
                  <a:schemeClr val="tx1"/>
                </a:solidFill>
                <a:latin typeface="Arial" charset="0"/>
              </a:defRPr>
            </a:lvl2pPr>
            <a:lvl3pPr marL="1166427" indent="-233285" defTabSz="417969" eaLnBrk="0">
              <a:tabLst>
                <a:tab pos="675556" algn="l"/>
                <a:tab pos="1352731" algn="l"/>
                <a:tab pos="2029906" algn="l"/>
                <a:tab pos="2707082" algn="l"/>
              </a:tabLst>
              <a:defRPr>
                <a:solidFill>
                  <a:schemeClr val="tx1"/>
                </a:solidFill>
                <a:latin typeface="Arial" charset="0"/>
              </a:defRPr>
            </a:lvl3pPr>
            <a:lvl4pPr marL="1632997" indent="-233285" defTabSz="417969" eaLnBrk="0">
              <a:tabLst>
                <a:tab pos="675556" algn="l"/>
                <a:tab pos="1352731" algn="l"/>
                <a:tab pos="2029906" algn="l"/>
                <a:tab pos="2707082" algn="l"/>
              </a:tabLst>
              <a:defRPr>
                <a:solidFill>
                  <a:schemeClr val="tx1"/>
                </a:solidFill>
                <a:latin typeface="Arial" charset="0"/>
              </a:defRPr>
            </a:lvl4pPr>
            <a:lvl5pPr marL="2099567" indent="-233285" defTabSz="417969" eaLnBrk="0">
              <a:tabLst>
                <a:tab pos="675556" algn="l"/>
                <a:tab pos="1352731" algn="l"/>
                <a:tab pos="2029906" algn="l"/>
                <a:tab pos="2707082" algn="l"/>
              </a:tabLst>
              <a:defRPr>
                <a:solidFill>
                  <a:schemeClr val="tx1"/>
                </a:solidFill>
                <a:latin typeface="Arial" charset="0"/>
              </a:defRPr>
            </a:lvl5pPr>
            <a:lvl6pPr marL="2566138" indent="-233285" defTabSz="417969" eaLnBrk="0" fontAlgn="base" hangingPunct="0">
              <a:lnSpc>
                <a:spcPct val="93000"/>
              </a:lnSpc>
              <a:spcBef>
                <a:spcPct val="0"/>
              </a:spcBef>
              <a:spcAft>
                <a:spcPct val="0"/>
              </a:spcAft>
              <a:buClr>
                <a:srgbClr val="000000"/>
              </a:buClr>
              <a:buSzPct val="100000"/>
              <a:buFont typeface="Times New Roman" charset="0"/>
              <a:tabLst>
                <a:tab pos="675556" algn="l"/>
                <a:tab pos="1352731" algn="l"/>
                <a:tab pos="2029906" algn="l"/>
                <a:tab pos="2707082" algn="l"/>
              </a:tabLst>
              <a:defRPr>
                <a:solidFill>
                  <a:schemeClr val="tx1"/>
                </a:solidFill>
                <a:latin typeface="Arial" charset="0"/>
              </a:defRPr>
            </a:lvl6pPr>
            <a:lvl7pPr marL="3032708" indent="-233285" defTabSz="417969" eaLnBrk="0" fontAlgn="base" hangingPunct="0">
              <a:lnSpc>
                <a:spcPct val="93000"/>
              </a:lnSpc>
              <a:spcBef>
                <a:spcPct val="0"/>
              </a:spcBef>
              <a:spcAft>
                <a:spcPct val="0"/>
              </a:spcAft>
              <a:buClr>
                <a:srgbClr val="000000"/>
              </a:buClr>
              <a:buSzPct val="100000"/>
              <a:buFont typeface="Times New Roman" charset="0"/>
              <a:tabLst>
                <a:tab pos="675556" algn="l"/>
                <a:tab pos="1352731" algn="l"/>
                <a:tab pos="2029906" algn="l"/>
                <a:tab pos="2707082" algn="l"/>
              </a:tabLst>
              <a:defRPr>
                <a:solidFill>
                  <a:schemeClr val="tx1"/>
                </a:solidFill>
                <a:latin typeface="Arial" charset="0"/>
              </a:defRPr>
            </a:lvl7pPr>
            <a:lvl8pPr marL="3499279" indent="-233285" defTabSz="417969" eaLnBrk="0" fontAlgn="base" hangingPunct="0">
              <a:lnSpc>
                <a:spcPct val="93000"/>
              </a:lnSpc>
              <a:spcBef>
                <a:spcPct val="0"/>
              </a:spcBef>
              <a:spcAft>
                <a:spcPct val="0"/>
              </a:spcAft>
              <a:buClr>
                <a:srgbClr val="000000"/>
              </a:buClr>
              <a:buSzPct val="100000"/>
              <a:buFont typeface="Times New Roman" charset="0"/>
              <a:tabLst>
                <a:tab pos="675556" algn="l"/>
                <a:tab pos="1352731" algn="l"/>
                <a:tab pos="2029906" algn="l"/>
                <a:tab pos="2707082" algn="l"/>
              </a:tabLst>
              <a:defRPr>
                <a:solidFill>
                  <a:schemeClr val="tx1"/>
                </a:solidFill>
                <a:latin typeface="Arial" charset="0"/>
              </a:defRPr>
            </a:lvl8pPr>
            <a:lvl9pPr marL="3965850" indent="-233285" defTabSz="417969" eaLnBrk="0" fontAlgn="base" hangingPunct="0">
              <a:lnSpc>
                <a:spcPct val="93000"/>
              </a:lnSpc>
              <a:spcBef>
                <a:spcPct val="0"/>
              </a:spcBef>
              <a:spcAft>
                <a:spcPct val="0"/>
              </a:spcAft>
              <a:buClr>
                <a:srgbClr val="000000"/>
              </a:buClr>
              <a:buSzPct val="100000"/>
              <a:buFont typeface="Times New Roman" charset="0"/>
              <a:tabLst>
                <a:tab pos="675556" algn="l"/>
                <a:tab pos="1352731" algn="l"/>
                <a:tab pos="2029906" algn="l"/>
                <a:tab pos="2707082" algn="l"/>
              </a:tabLst>
              <a:defRPr>
                <a:solidFill>
                  <a:schemeClr val="tx1"/>
                </a:solidFill>
                <a:latin typeface="Arial" charset="0"/>
              </a:defRPr>
            </a:lvl9pPr>
          </a:lstStyle>
          <a:p>
            <a:pPr eaLnBrk="1"/>
            <a:fld id="{FCBC4939-7F49-5D4C-84F7-401DB168CEE5}" type="slidenum">
              <a:rPr lang="en-US" altLang="en-US">
                <a:solidFill>
                  <a:srgbClr val="FFFFFF"/>
                </a:solidFill>
                <a:latin typeface="Times New Roman" charset="0"/>
              </a:rPr>
              <a:pPr eaLnBrk="1"/>
              <a:t>4</a:t>
            </a:fld>
            <a:endParaRPr lang="en-US" altLang="en-US">
              <a:solidFill>
                <a:srgbClr val="FFFFFF"/>
              </a:solidFill>
              <a:latin typeface="Times New Roman" charset="0"/>
            </a:endParaRPr>
          </a:p>
        </p:txBody>
      </p:sp>
      <p:sp>
        <p:nvSpPr>
          <p:cNvPr id="13315" name="Rectangle 1"/>
          <p:cNvSpPr>
            <a:spLocks noGrp="1" noRot="1" noChangeAspect="1" noChangeArrowheads="1" noTextEdit="1"/>
          </p:cNvSpPr>
          <p:nvPr>
            <p:ph type="sldImg"/>
          </p:nvPr>
        </p:nvSpPr>
        <p:spPr>
          <a:xfrm>
            <a:off x="-225425" y="820738"/>
            <a:ext cx="7194550" cy="4048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6" name="Rectangle 2"/>
          <p:cNvSpPr>
            <a:spLocks noGrp="1" noChangeArrowheads="1"/>
          </p:cNvSpPr>
          <p:nvPr>
            <p:ph type="body" idx="1"/>
          </p:nvPr>
        </p:nvSpPr>
        <p:spPr>
          <a:xfrm>
            <a:off x="674262" y="5127428"/>
            <a:ext cx="5397229" cy="4858107"/>
          </a:xfrm>
          <a:noFill/>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fr-FR" altLang="en-US">
              <a:latin typeface="Times New Roman" charset="0"/>
            </a:endParaRPr>
          </a:p>
        </p:txBody>
      </p:sp>
    </p:spTree>
    <p:extLst>
      <p:ext uri="{BB962C8B-B14F-4D97-AF65-F5344CB8AC3E}">
        <p14:creationId xmlns:p14="http://schemas.microsoft.com/office/powerpoint/2010/main" val="1673647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2FEE7-2154-B049-B0D8-2660E1F15E5B}" type="slidenum">
              <a:rPr lang="en-US" smtClean="0"/>
              <a:t>8</a:t>
            </a:fld>
            <a:endParaRPr lang="en-US"/>
          </a:p>
        </p:txBody>
      </p:sp>
    </p:spTree>
    <p:extLst>
      <p:ext uri="{BB962C8B-B14F-4D97-AF65-F5344CB8AC3E}">
        <p14:creationId xmlns:p14="http://schemas.microsoft.com/office/powerpoint/2010/main" val="171239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12FEE7-2154-B049-B0D8-2660E1F15E5B}" type="slidenum">
              <a:rPr lang="en-US" smtClean="0"/>
              <a:t>9</a:t>
            </a:fld>
            <a:endParaRPr lang="en-US"/>
          </a:p>
        </p:txBody>
      </p:sp>
    </p:spTree>
    <p:extLst>
      <p:ext uri="{BB962C8B-B14F-4D97-AF65-F5344CB8AC3E}">
        <p14:creationId xmlns:p14="http://schemas.microsoft.com/office/powerpoint/2010/main" val="4150243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4657" indent="-293227">
              <a:defRPr sz="2400">
                <a:solidFill>
                  <a:schemeClr val="tx1"/>
                </a:solidFill>
                <a:latin typeface="Arial" charset="0"/>
                <a:ea typeface="ＭＳ Ｐゴシック" charset="-128"/>
              </a:defRPr>
            </a:lvl2pPr>
            <a:lvl3pPr marL="1177767" indent="-234906">
              <a:defRPr sz="2400">
                <a:solidFill>
                  <a:schemeClr val="tx1"/>
                </a:solidFill>
                <a:latin typeface="Arial" charset="0"/>
                <a:ea typeface="ＭＳ Ｐゴシック" charset="-128"/>
              </a:defRPr>
            </a:lvl3pPr>
            <a:lvl4pPr marL="1649197" indent="-234906">
              <a:defRPr sz="2400">
                <a:solidFill>
                  <a:schemeClr val="tx1"/>
                </a:solidFill>
                <a:latin typeface="Arial" charset="0"/>
                <a:ea typeface="ＭＳ Ｐゴシック" charset="-128"/>
              </a:defRPr>
            </a:lvl4pPr>
            <a:lvl5pPr marL="2120629" indent="-234906">
              <a:defRPr sz="2400">
                <a:solidFill>
                  <a:schemeClr val="tx1"/>
                </a:solidFill>
                <a:latin typeface="Arial" charset="0"/>
                <a:ea typeface="ＭＳ Ｐゴシック" charset="-128"/>
              </a:defRPr>
            </a:lvl5pPr>
            <a:lvl6pPr marL="2587199" indent="-234906" eaLnBrk="0" fontAlgn="base" hangingPunct="0">
              <a:spcBef>
                <a:spcPct val="0"/>
              </a:spcBef>
              <a:spcAft>
                <a:spcPct val="0"/>
              </a:spcAft>
              <a:defRPr sz="2400">
                <a:solidFill>
                  <a:schemeClr val="tx1"/>
                </a:solidFill>
                <a:latin typeface="Arial" charset="0"/>
                <a:ea typeface="ＭＳ Ｐゴシック" charset="-128"/>
              </a:defRPr>
            </a:lvl6pPr>
            <a:lvl7pPr marL="3053769" indent="-234906" eaLnBrk="0" fontAlgn="base" hangingPunct="0">
              <a:spcBef>
                <a:spcPct val="0"/>
              </a:spcBef>
              <a:spcAft>
                <a:spcPct val="0"/>
              </a:spcAft>
              <a:defRPr sz="2400">
                <a:solidFill>
                  <a:schemeClr val="tx1"/>
                </a:solidFill>
                <a:latin typeface="Arial" charset="0"/>
                <a:ea typeface="ＭＳ Ｐゴシック" charset="-128"/>
              </a:defRPr>
            </a:lvl7pPr>
            <a:lvl8pPr marL="3520341" indent="-234906" eaLnBrk="0" fontAlgn="base" hangingPunct="0">
              <a:spcBef>
                <a:spcPct val="0"/>
              </a:spcBef>
              <a:spcAft>
                <a:spcPct val="0"/>
              </a:spcAft>
              <a:defRPr sz="2400">
                <a:solidFill>
                  <a:schemeClr val="tx1"/>
                </a:solidFill>
                <a:latin typeface="Arial" charset="0"/>
                <a:ea typeface="ＭＳ Ｐゴシック" charset="-128"/>
              </a:defRPr>
            </a:lvl8pPr>
            <a:lvl9pPr marL="3986910" indent="-234906" eaLnBrk="0" fontAlgn="base" hangingPunct="0">
              <a:spcBef>
                <a:spcPct val="0"/>
              </a:spcBef>
              <a:spcAft>
                <a:spcPct val="0"/>
              </a:spcAft>
              <a:defRPr sz="2400">
                <a:solidFill>
                  <a:schemeClr val="tx1"/>
                </a:solidFill>
                <a:latin typeface="Arial" charset="0"/>
                <a:ea typeface="ＭＳ Ｐゴシック" charset="-128"/>
              </a:defRPr>
            </a:lvl9pPr>
          </a:lstStyle>
          <a:p>
            <a:fld id="{F1B5E372-5EB3-104C-A6DD-C10DF3680E58}" type="slidenum">
              <a:rPr lang="fr-CH" altLang="en-US" sz="1200"/>
              <a:pPr/>
              <a:t>10</a:t>
            </a:fld>
            <a:endParaRPr lang="fr-CH" altLang="en-US" sz="1200"/>
          </a:p>
        </p:txBody>
      </p:sp>
      <p:sp>
        <p:nvSpPr>
          <p:cNvPr id="24579"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2143" y="5182673"/>
            <a:ext cx="5012838" cy="49116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a:lstStyle/>
          <a:p>
            <a:pPr eaLnBrk="1" hangingPunct="1"/>
            <a:r>
              <a:rPr lang="en-US" altLang="en-US" dirty="0">
                <a:latin typeface="Arial" charset="0"/>
                <a:ea typeface="ＭＳ Ｐゴシック" charset="-128"/>
              </a:rPr>
              <a:t>Discuss</a:t>
            </a:r>
            <a:r>
              <a:rPr lang="en-US" altLang="en-US" baseline="0" dirty="0">
                <a:latin typeface="Arial" charset="0"/>
                <a:ea typeface="ＭＳ Ｐゴシック" charset="-128"/>
              </a:rPr>
              <a:t> different percentage, rate -&gt; needs proportion + , ratio –CFR proportion of people why die of the diseases compared those who had the diseases, frequency, average, median</a:t>
            </a:r>
            <a:endParaRPr lang="en-US" altLang="en-US" dirty="0">
              <a:latin typeface="Arial" charset="0"/>
              <a:ea typeface="ＭＳ Ｐゴシック" charset="-128"/>
            </a:endParaRPr>
          </a:p>
        </p:txBody>
      </p:sp>
    </p:spTree>
    <p:extLst>
      <p:ext uri="{BB962C8B-B14F-4D97-AF65-F5344CB8AC3E}">
        <p14:creationId xmlns:p14="http://schemas.microsoft.com/office/powerpoint/2010/main" val="28491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Sources of secondary data: Internet, media, journals,</a:t>
            </a:r>
            <a:r>
              <a:rPr lang="en-GB" baseline="0" dirty="0" smtClean="0"/>
              <a:t> data sharing platforms; authorities; other organizations, Clusters; Archives of your organization</a:t>
            </a:r>
            <a:endParaRPr lang="en-GB" dirty="0"/>
          </a:p>
        </p:txBody>
      </p:sp>
      <p:sp>
        <p:nvSpPr>
          <p:cNvPr id="4" name="Slide Number Placeholder 3"/>
          <p:cNvSpPr>
            <a:spLocks noGrp="1"/>
          </p:cNvSpPr>
          <p:nvPr>
            <p:ph type="sldNum" sz="quarter" idx="10"/>
          </p:nvPr>
        </p:nvSpPr>
        <p:spPr/>
        <p:txBody>
          <a:bodyPr/>
          <a:lstStyle/>
          <a:p>
            <a:fld id="{A412FEE7-2154-B049-B0D8-2660E1F15E5B}" type="slidenum">
              <a:rPr lang="en-US" smtClean="0"/>
              <a:t>11</a:t>
            </a:fld>
            <a:endParaRPr lang="en-US"/>
          </a:p>
        </p:txBody>
      </p:sp>
    </p:spTree>
    <p:extLst>
      <p:ext uri="{BB962C8B-B14F-4D97-AF65-F5344CB8AC3E}">
        <p14:creationId xmlns:p14="http://schemas.microsoft.com/office/powerpoint/2010/main" val="2060850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811213"/>
            <a:ext cx="7210425" cy="4056062"/>
          </a:xfrm>
        </p:spPr>
      </p:sp>
      <p:sp>
        <p:nvSpPr>
          <p:cNvPr id="3" name="Notes Placeholder 2"/>
          <p:cNvSpPr>
            <a:spLocks noGrp="1"/>
          </p:cNvSpPr>
          <p:nvPr>
            <p:ph type="body" idx="1"/>
          </p:nvPr>
        </p:nvSpPr>
        <p:spPr/>
        <p:txBody>
          <a:bodyPr/>
          <a:lstStyle/>
          <a:p>
            <a:r>
              <a:rPr lang="en-GB" noProof="0" dirty="0"/>
              <a:t>Follow-up from</a:t>
            </a:r>
            <a:r>
              <a:rPr lang="en-GB" baseline="0" noProof="0" dirty="0"/>
              <a:t> session Setting the Scene (choice of context for the first movies) + Programme Cycle Management (Exercise steps of an Assessment)</a:t>
            </a:r>
          </a:p>
          <a:p>
            <a:r>
              <a:rPr lang="en-GB" baseline="0" noProof="0" dirty="0"/>
              <a:t>10 Minutes -&gt; presenting the results in plenary -&gt; discuss and share the list with (selected) web-sites</a:t>
            </a:r>
            <a:endParaRPr lang="en-GB" noProof="0" dirty="0"/>
          </a:p>
        </p:txBody>
      </p:sp>
      <p:sp>
        <p:nvSpPr>
          <p:cNvPr id="4" name="Slide Number Placeholder 3"/>
          <p:cNvSpPr>
            <a:spLocks noGrp="1"/>
          </p:cNvSpPr>
          <p:nvPr>
            <p:ph type="sldNum" sz="quarter" idx="10"/>
          </p:nvPr>
        </p:nvSpPr>
        <p:spPr/>
        <p:txBody>
          <a:bodyPr/>
          <a:lstStyle/>
          <a:p>
            <a:fld id="{A412FEE7-2154-B049-B0D8-2660E1F15E5B}" type="slidenum">
              <a:rPr lang="en-US" smtClean="0"/>
              <a:t>12</a:t>
            </a:fld>
            <a:endParaRPr lang="en-US"/>
          </a:p>
        </p:txBody>
      </p:sp>
    </p:spTree>
    <p:extLst>
      <p:ext uri="{BB962C8B-B14F-4D97-AF65-F5344CB8AC3E}">
        <p14:creationId xmlns:p14="http://schemas.microsoft.com/office/powerpoint/2010/main" val="3985662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CH"/>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H"/>
              <a:t>Click to edit Master subtitle style</a:t>
            </a:r>
            <a:endParaRPr lang="en-US"/>
          </a:p>
        </p:txBody>
      </p:sp>
      <p:sp>
        <p:nvSpPr>
          <p:cNvPr id="4" name="Date Placeholder 3"/>
          <p:cNvSpPr>
            <a:spLocks noGrp="1"/>
          </p:cNvSpPr>
          <p:nvPr>
            <p:ph type="dt" sz="half" idx="10"/>
          </p:nvPr>
        </p:nvSpPr>
        <p:spPr/>
        <p:txBody>
          <a:bodyPr/>
          <a:lstStyle/>
          <a:p>
            <a:fld id="{0BF8C2A6-AB8D-3842-B958-BE7139A1E427}"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996410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10"/>
          </p:nvPr>
        </p:nvSpPr>
        <p:spPr/>
        <p:txBody>
          <a:bodyPr/>
          <a:lstStyle/>
          <a:p>
            <a:fld id="{0BF8C2A6-AB8D-3842-B958-BE7139A1E427}"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645141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CH"/>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10"/>
          </p:nvPr>
        </p:nvSpPr>
        <p:spPr/>
        <p:txBody>
          <a:bodyPr/>
          <a:lstStyle/>
          <a:p>
            <a:fld id="{0BF8C2A6-AB8D-3842-B958-BE7139A1E427}"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043907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Content Placeholder 2"/>
          <p:cNvSpPr>
            <a:spLocks noGrp="1"/>
          </p:cNvSpPr>
          <p:nvPr>
            <p:ph idx="1"/>
          </p:nvPr>
        </p:nvSpPr>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10"/>
          </p:nvPr>
        </p:nvSpPr>
        <p:spPr/>
        <p:txBody>
          <a:bodyPr/>
          <a:lstStyle/>
          <a:p>
            <a:fld id="{0BF8C2A6-AB8D-3842-B958-BE7139A1E427}"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63894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CH"/>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H"/>
              <a:t>Click to edit Master text styles</a:t>
            </a:r>
          </a:p>
        </p:txBody>
      </p:sp>
      <p:sp>
        <p:nvSpPr>
          <p:cNvPr id="4" name="Date Placeholder 3"/>
          <p:cNvSpPr>
            <a:spLocks noGrp="1"/>
          </p:cNvSpPr>
          <p:nvPr>
            <p:ph type="dt" sz="half" idx="10"/>
          </p:nvPr>
        </p:nvSpPr>
        <p:spPr/>
        <p:txBody>
          <a:bodyPr/>
          <a:lstStyle/>
          <a:p>
            <a:fld id="{0BF8C2A6-AB8D-3842-B958-BE7139A1E427}"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2054987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5" name="Date Placeholder 4"/>
          <p:cNvSpPr>
            <a:spLocks noGrp="1"/>
          </p:cNvSpPr>
          <p:nvPr>
            <p:ph type="dt" sz="half" idx="10"/>
          </p:nvPr>
        </p:nvSpPr>
        <p:spPr/>
        <p:txBody>
          <a:bodyPr/>
          <a:lstStyle/>
          <a:p>
            <a:fld id="{0BF8C2A6-AB8D-3842-B958-BE7139A1E427}" type="datetimeFigureOut">
              <a:rPr lang="en-US" smtClean="0"/>
              <a:t>6/18/19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98812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CH"/>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7" name="Date Placeholder 6"/>
          <p:cNvSpPr>
            <a:spLocks noGrp="1"/>
          </p:cNvSpPr>
          <p:nvPr>
            <p:ph type="dt" sz="half" idx="10"/>
          </p:nvPr>
        </p:nvSpPr>
        <p:spPr/>
        <p:txBody>
          <a:bodyPr/>
          <a:lstStyle/>
          <a:p>
            <a:fld id="{0BF8C2A6-AB8D-3842-B958-BE7139A1E427}" type="datetimeFigureOut">
              <a:rPr lang="en-US" smtClean="0"/>
              <a:t>6/18/19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2109877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Date Placeholder 2"/>
          <p:cNvSpPr>
            <a:spLocks noGrp="1"/>
          </p:cNvSpPr>
          <p:nvPr>
            <p:ph type="dt" sz="half" idx="10"/>
          </p:nvPr>
        </p:nvSpPr>
        <p:spPr/>
        <p:txBody>
          <a:bodyPr/>
          <a:lstStyle/>
          <a:p>
            <a:fld id="{0BF8C2A6-AB8D-3842-B958-BE7139A1E427}" type="datetimeFigureOut">
              <a:rPr lang="en-US" smtClean="0"/>
              <a:t>6/18/19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45286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F8C2A6-AB8D-3842-B958-BE7139A1E427}" type="datetimeFigureOut">
              <a:rPr lang="en-US" smtClean="0"/>
              <a:t>6/18/19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338668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CH"/>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H"/>
              <a:t>Click to edit Master text styles</a:t>
            </a:r>
          </a:p>
        </p:txBody>
      </p:sp>
      <p:sp>
        <p:nvSpPr>
          <p:cNvPr id="5" name="Date Placeholder 4"/>
          <p:cNvSpPr>
            <a:spLocks noGrp="1"/>
          </p:cNvSpPr>
          <p:nvPr>
            <p:ph type="dt" sz="half" idx="10"/>
          </p:nvPr>
        </p:nvSpPr>
        <p:spPr/>
        <p:txBody>
          <a:bodyPr/>
          <a:lstStyle/>
          <a:p>
            <a:fld id="{0BF8C2A6-AB8D-3842-B958-BE7139A1E427}" type="datetimeFigureOut">
              <a:rPr lang="en-US" smtClean="0"/>
              <a:t>6/18/19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955331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CH"/>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H"/>
              <a:t>Click to edit Master text styles</a:t>
            </a:r>
          </a:p>
        </p:txBody>
      </p:sp>
      <p:sp>
        <p:nvSpPr>
          <p:cNvPr id="5" name="Date Placeholder 4"/>
          <p:cNvSpPr>
            <a:spLocks noGrp="1"/>
          </p:cNvSpPr>
          <p:nvPr>
            <p:ph type="dt" sz="half" idx="10"/>
          </p:nvPr>
        </p:nvSpPr>
        <p:spPr/>
        <p:txBody>
          <a:bodyPr/>
          <a:lstStyle/>
          <a:p>
            <a:fld id="{0BF8C2A6-AB8D-3842-B958-BE7139A1E427}" type="datetimeFigureOut">
              <a:rPr lang="en-US" smtClean="0"/>
              <a:t>6/18/19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3095644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H"/>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8C2A6-AB8D-3842-B958-BE7139A1E427}" type="datetimeFigureOut">
              <a:rPr lang="en-US" smtClean="0"/>
              <a:t>6/18/19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77871E-C384-5749-ACA0-F605BA7C9783}" type="slidenum">
              <a:rPr lang="en-US" smtClean="0"/>
              <a:t>‹#›</a:t>
            </a:fld>
            <a:endParaRPr lang="en-US"/>
          </a:p>
        </p:txBody>
      </p:sp>
    </p:spTree>
    <p:extLst>
      <p:ext uri="{BB962C8B-B14F-4D97-AF65-F5344CB8AC3E}">
        <p14:creationId xmlns:p14="http://schemas.microsoft.com/office/powerpoint/2010/main" val="157279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8.wmf"/><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youtube.com/watch?v=jbkSRLYSojo"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nhcr.org/556725e69.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9363" y="2719755"/>
            <a:ext cx="9144000" cy="1500541"/>
          </a:xfrm>
        </p:spPr>
        <p:txBody>
          <a:bodyPr>
            <a:normAutofit/>
          </a:bodyPr>
          <a:lstStyle/>
          <a:p>
            <a:r>
              <a:rPr lang="en-GB" sz="4800" dirty="0">
                <a:latin typeface="+mn-lt"/>
                <a:ea typeface="Times New Roman" charset="0"/>
                <a:cs typeface="Times New Roman" charset="0"/>
              </a:rPr>
              <a:t>Data/Information Collection, </a:t>
            </a:r>
            <a:br>
              <a:rPr lang="en-GB" sz="4800" dirty="0">
                <a:latin typeface="+mn-lt"/>
                <a:ea typeface="Times New Roman" charset="0"/>
                <a:cs typeface="Times New Roman" charset="0"/>
              </a:rPr>
            </a:br>
            <a:r>
              <a:rPr lang="en-GB" sz="4800" dirty="0">
                <a:latin typeface="+mn-lt"/>
                <a:ea typeface="Times New Roman" charset="0"/>
                <a:cs typeface="Times New Roman" charset="0"/>
              </a:rPr>
              <a:t>Analysis and Sharing</a:t>
            </a:r>
          </a:p>
        </p:txBody>
      </p:sp>
      <p:sp>
        <p:nvSpPr>
          <p:cNvPr id="4" name="TextBox 3"/>
          <p:cNvSpPr txBox="1"/>
          <p:nvPr/>
        </p:nvSpPr>
        <p:spPr>
          <a:xfrm>
            <a:off x="7513365" y="5260906"/>
            <a:ext cx="3672929" cy="954107"/>
          </a:xfrm>
          <a:prstGeom prst="rect">
            <a:avLst/>
          </a:prstGeom>
          <a:noFill/>
        </p:spPr>
        <p:txBody>
          <a:bodyPr wrap="none" rtlCol="0">
            <a:spAutoFit/>
          </a:bodyPr>
          <a:lstStyle/>
          <a:p>
            <a:r>
              <a:rPr lang="en-US" sz="2800" dirty="0"/>
              <a:t>Anne </a:t>
            </a:r>
            <a:r>
              <a:rPr lang="en-US" sz="2800" dirty="0" err="1"/>
              <a:t>Golaz</a:t>
            </a:r>
            <a:r>
              <a:rPr lang="en-US" sz="2800" dirty="0"/>
              <a:t>, CERAH</a:t>
            </a:r>
          </a:p>
          <a:p>
            <a:r>
              <a:rPr lang="en-US" sz="2800" dirty="0"/>
              <a:t>Antje van Roeden, ICRC </a:t>
            </a:r>
            <a:endParaRPr lang="en-GB" sz="2800" dirty="0"/>
          </a:p>
        </p:txBody>
      </p:sp>
      <p:sp>
        <p:nvSpPr>
          <p:cNvPr id="3" name="Slide Number Placeholder 2"/>
          <p:cNvSpPr>
            <a:spLocks noGrp="1"/>
          </p:cNvSpPr>
          <p:nvPr>
            <p:ph type="sldNum" sz="quarter" idx="12"/>
          </p:nvPr>
        </p:nvSpPr>
        <p:spPr/>
        <p:txBody>
          <a:bodyPr/>
          <a:lstStyle/>
          <a:p>
            <a:fld id="{B077871E-C384-5749-ACA0-F605BA7C9783}" type="slidenum">
              <a:rPr lang="en-US" smtClean="0"/>
              <a:t>1</a:t>
            </a:fld>
            <a:endParaRPr lang="en-US"/>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pic>
        <p:nvPicPr>
          <p:cNvPr id="10" name="Picture 16">
            <a:extLst>
              <a:ext uri="{FF2B5EF4-FFF2-40B4-BE49-F238E27FC236}">
                <a16:creationId xmlns:a16="http://schemas.microsoft.com/office/drawing/2014/main" xmlns="" id="{AAAC1CA6-CB1F-4182-82A4-000B17747A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2877" y="510609"/>
            <a:ext cx="3099323" cy="972000"/>
          </a:xfrm>
          <a:prstGeom prst="rect">
            <a:avLst/>
          </a:prstGeom>
        </p:spPr>
      </p:pic>
      <p:pic>
        <p:nvPicPr>
          <p:cNvPr id="11" name="Picture 10" descr="C:\DATA\HELP\GVA_HELP\ICRC_logo-white_transp400.jpg"/>
          <p:cNvPicPr>
            <a:picLocks noChangeAspect="1" noChangeArrowheads="1"/>
          </p:cNvPicPr>
          <p:nvPr/>
        </p:nvPicPr>
        <p:blipFill>
          <a:blip r:embed="rId4" cstate="print"/>
          <a:srcRect/>
          <a:stretch>
            <a:fillRect/>
          </a:stretch>
        </p:blipFill>
        <p:spPr bwMode="auto">
          <a:xfrm>
            <a:off x="10630785" y="485888"/>
            <a:ext cx="876204" cy="996721"/>
          </a:xfrm>
          <a:prstGeom prst="rect">
            <a:avLst/>
          </a:prstGeom>
          <a:noFill/>
        </p:spPr>
      </p:pic>
    </p:spTree>
    <p:extLst>
      <p:ext uri="{BB962C8B-B14F-4D97-AF65-F5344CB8AC3E}">
        <p14:creationId xmlns:p14="http://schemas.microsoft.com/office/powerpoint/2010/main" val="13828063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347587" y="537696"/>
            <a:ext cx="7772400" cy="633412"/>
          </a:xfrm>
        </p:spPr>
        <p:txBody>
          <a:bodyPr>
            <a:noAutofit/>
          </a:bodyPr>
          <a:lstStyle/>
          <a:p>
            <a:pPr algn="ctr" eaLnBrk="1" hangingPunct="1"/>
            <a:r>
              <a:rPr lang="en-GB" altLang="en-US" u="sng" dirty="0">
                <a:latin typeface="+mn-lt"/>
                <a:ea typeface="Times New Roman" charset="0"/>
                <a:cs typeface="Times New Roman" charset="0"/>
              </a:rPr>
              <a:t>Quantitative &amp; qualitative data</a:t>
            </a:r>
            <a:endParaRPr lang="fr-CH" altLang="en-US" dirty="0">
              <a:solidFill>
                <a:schemeClr val="hlink"/>
              </a:solidFill>
              <a:latin typeface="+mn-lt"/>
              <a:ea typeface="Times New Roman" charset="0"/>
              <a:cs typeface="Times New Roman" charset="0"/>
            </a:endParaRPr>
          </a:p>
        </p:txBody>
      </p:sp>
      <p:graphicFrame>
        <p:nvGraphicFramePr>
          <p:cNvPr id="61443" name="Group 3"/>
          <p:cNvGraphicFramePr>
            <a:graphicFrameLocks noGrp="1"/>
          </p:cNvGraphicFramePr>
          <p:nvPr>
            <p:ph idx="1"/>
            <p:extLst>
              <p:ext uri="{D42A27DB-BD31-4B8C-83A1-F6EECF244321}">
                <p14:modId xmlns:p14="http://schemas.microsoft.com/office/powerpoint/2010/main" val="1086266545"/>
              </p:ext>
            </p:extLst>
          </p:nvPr>
        </p:nvGraphicFramePr>
        <p:xfrm>
          <a:off x="2451263" y="1803158"/>
          <a:ext cx="7289473" cy="3251684"/>
        </p:xfrm>
        <a:graphic>
          <a:graphicData uri="http://schemas.openxmlformats.org/drawingml/2006/table">
            <a:tbl>
              <a:tblPr/>
              <a:tblGrid>
                <a:gridCol w="3461003">
                  <a:extLst>
                    <a:ext uri="{9D8B030D-6E8A-4147-A177-3AD203B41FA5}">
                      <a16:colId xmlns:a16="http://schemas.microsoft.com/office/drawing/2014/main" xmlns="" val="20000"/>
                    </a:ext>
                  </a:extLst>
                </a:gridCol>
                <a:gridCol w="3828470">
                  <a:extLst>
                    <a:ext uri="{9D8B030D-6E8A-4147-A177-3AD203B41FA5}">
                      <a16:colId xmlns:a16="http://schemas.microsoft.com/office/drawing/2014/main" xmlns="" val="20001"/>
                    </a:ext>
                  </a:extLst>
                </a:gridCol>
              </a:tblGrid>
              <a:tr h="599936">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rgbClr val="0A4FC0"/>
                          </a:solidFill>
                          <a:effectLst/>
                          <a:latin typeface="+mn-lt"/>
                          <a:ea typeface="Times New Roman" charset="0"/>
                          <a:cs typeface="Times New Roman" charset="0"/>
                        </a:rPr>
                        <a:t>Quantitative</a:t>
                      </a:r>
                      <a:r>
                        <a:rPr kumimoji="0" lang="en-GB" altLang="en-US" sz="2400" b="0" i="0" u="none" strike="noStrike" cap="none" normalizeH="0" baseline="0" dirty="0">
                          <a:ln>
                            <a:noFill/>
                          </a:ln>
                          <a:solidFill>
                            <a:srgbClr val="0A4FC0"/>
                          </a:solidFill>
                          <a:effectLst/>
                          <a:latin typeface="+mn-lt"/>
                          <a:ea typeface="Times New Roman" charset="0"/>
                          <a:cs typeface="Times New Roman" charset="0"/>
                        </a:rPr>
                        <a:t> </a:t>
                      </a:r>
                      <a:r>
                        <a:rPr kumimoji="0" lang="en-GB" altLang="en-US" sz="2400" b="1" i="0" u="none" strike="noStrike" cap="none" normalizeH="0" baseline="0" dirty="0">
                          <a:ln>
                            <a:noFill/>
                          </a:ln>
                          <a:solidFill>
                            <a:srgbClr val="0A4FC0"/>
                          </a:solidFill>
                          <a:effectLst/>
                          <a:latin typeface="+mn-lt"/>
                          <a:ea typeface="Times New Roman" charset="0"/>
                          <a:cs typeface="Times New Roman" charset="0"/>
                        </a:rPr>
                        <a:t>data </a:t>
                      </a:r>
                      <a:endParaRPr kumimoji="0" lang="fr-CH" altLang="en-US" sz="2400" b="0" i="0" u="none" strike="noStrike" cap="none" normalizeH="0" baseline="0" dirty="0">
                        <a:ln>
                          <a:noFill/>
                        </a:ln>
                        <a:solidFill>
                          <a:srgbClr val="0A4FC0"/>
                        </a:solidFill>
                        <a:effectLst/>
                        <a:latin typeface="+mn-lt"/>
                        <a:ea typeface="Times New Roman" charset="0"/>
                        <a:cs typeface="Times New Roman"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rgbClr val="0A4FC0"/>
                          </a:solidFill>
                          <a:effectLst/>
                          <a:latin typeface="+mn-lt"/>
                          <a:ea typeface="Times New Roman" charset="0"/>
                          <a:cs typeface="Times New Roman" charset="0"/>
                        </a:rPr>
                        <a:t>Qualitative data </a:t>
                      </a:r>
                      <a:endParaRPr kumimoji="0" lang="fr-CH" altLang="en-US" sz="2400" b="0" i="0" u="none" strike="noStrike" cap="none" normalizeH="0" baseline="0" dirty="0">
                        <a:ln>
                          <a:noFill/>
                        </a:ln>
                        <a:solidFill>
                          <a:srgbClr val="0A4FC0"/>
                        </a:solidFill>
                        <a:effectLst/>
                        <a:latin typeface="+mn-lt"/>
                        <a:ea typeface="Times New Roman" charset="0"/>
                        <a:cs typeface="Times New Roman"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3399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mn-lt"/>
                          <a:ea typeface="Times New Roman" charset="0"/>
                          <a:cs typeface="Times New Roman" charset="0"/>
                        </a:rPr>
                        <a:t>How many?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mn-lt"/>
                          <a:ea typeface="Times New Roman" charset="0"/>
                          <a:cs typeface="Times New Roman" charset="0"/>
                        </a:rPr>
                        <a:t>How often?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mn-lt"/>
                          <a:ea typeface="Times New Roman" charset="0"/>
                          <a:cs typeface="Times New Roman" charset="0"/>
                        </a:rPr>
                        <a:t>How much?</a:t>
                      </a:r>
                      <a:endParaRPr kumimoji="0" lang="en-US" altLang="en-US" sz="2400" b="0" i="0" u="none" strike="noStrike" cap="none" normalizeH="0" baseline="0" dirty="0">
                        <a:ln>
                          <a:noFill/>
                        </a:ln>
                        <a:solidFill>
                          <a:schemeClr val="tx1"/>
                        </a:solidFill>
                        <a:effectLst/>
                        <a:latin typeface="+mn-lt"/>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ea typeface="Times New Roman" charset="0"/>
                          <a:cs typeface="Times New Roman" charset="0"/>
                        </a:rPr>
                        <a:t>How old?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ea typeface="Times New Roman" charset="0"/>
                          <a:cs typeface="Times New Roman" charset="0"/>
                        </a:rPr>
                        <a:t>How high? How low?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ea typeface="Times New Roman" charset="0"/>
                          <a:cs typeface="Times New Roman" charset="0"/>
                        </a:rPr>
                        <a:t>How far?</a:t>
                      </a:r>
                      <a:r>
                        <a:rPr kumimoji="0" lang="fr-CH" altLang="en-US" sz="2400" b="0" i="0" u="none" strike="noStrike" cap="none" normalizeH="0" baseline="0" dirty="0">
                          <a:ln>
                            <a:noFill/>
                          </a:ln>
                          <a:solidFill>
                            <a:schemeClr val="tx1"/>
                          </a:solidFill>
                          <a:effectLst/>
                          <a:latin typeface="+mn-lt"/>
                          <a:ea typeface="Times New Roman" charset="0"/>
                          <a:cs typeface="Times New Roman" charset="0"/>
                        </a:rPr>
                        <a:t> </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mn-lt"/>
                          <a:ea typeface="Times New Roman" charset="0"/>
                          <a:cs typeface="Times New Roman" charset="0"/>
                        </a:rPr>
                        <a:t>What?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mn-lt"/>
                          <a:ea typeface="Times New Roman" charset="0"/>
                          <a:cs typeface="Times New Roman" charset="0"/>
                        </a:rPr>
                        <a:t>How?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mn-lt"/>
                          <a:ea typeface="Times New Roman" charset="0"/>
                          <a:cs typeface="Times New Roman" charset="0"/>
                        </a:rPr>
                        <a:t>When?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mn-lt"/>
                          <a:ea typeface="Times New Roman" charset="0"/>
                          <a:cs typeface="Times New Roman" charset="0"/>
                        </a:rPr>
                        <a:t>Where?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mn-lt"/>
                          <a:ea typeface="Times New Roman" charset="0"/>
                          <a:cs typeface="Times New Roman" charset="0"/>
                        </a:rPr>
                        <a:t>Who?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CH" altLang="en-US" sz="2400" b="0" i="0" u="none" strike="noStrike" cap="none" normalizeH="0" baseline="0" dirty="0" err="1">
                          <a:ln>
                            <a:noFill/>
                          </a:ln>
                          <a:solidFill>
                            <a:schemeClr val="tx1"/>
                          </a:solidFill>
                          <a:effectLst/>
                          <a:latin typeface="+mn-lt"/>
                          <a:ea typeface="Times New Roman" charset="0"/>
                          <a:cs typeface="Times New Roman" charset="0"/>
                        </a:rPr>
                        <a:t>Why</a:t>
                      </a:r>
                      <a:r>
                        <a:rPr kumimoji="0" lang="fr-CH" altLang="en-US" sz="2400" b="0" i="0" u="none" strike="noStrike" cap="none" normalizeH="0" baseline="0" dirty="0">
                          <a:ln>
                            <a:noFill/>
                          </a:ln>
                          <a:solidFill>
                            <a:schemeClr val="tx1"/>
                          </a:solidFill>
                          <a:effectLst/>
                          <a:latin typeface="+mn-lt"/>
                          <a:ea typeface="Times New Roman" charset="0"/>
                          <a:cs typeface="Times New Roman" charset="0"/>
                        </a:rPr>
                        <a:t>? </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65550" name="Rectangle 14"/>
          <p:cNvSpPr>
            <a:spLocks noChangeArrowheads="1"/>
          </p:cNvSpPr>
          <p:nvPr/>
        </p:nvSpPr>
        <p:spPr bwMode="auto">
          <a:xfrm>
            <a:off x="3513760" y="5411827"/>
            <a:ext cx="84490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nchor="ctr">
            <a:spAutoFit/>
          </a:bodyPr>
          <a:lstStyle>
            <a:lvl1pPr>
              <a:spcBef>
                <a:spcPct val="20000"/>
              </a:spcBef>
              <a:buChar char="•"/>
              <a:tabLst>
                <a:tab pos="2027238" algn="l"/>
              </a:tabLst>
              <a:defRPr sz="3200">
                <a:solidFill>
                  <a:schemeClr val="tx1"/>
                </a:solidFill>
                <a:latin typeface="Arial" charset="0"/>
                <a:ea typeface="ＭＳ Ｐゴシック" charset="-128"/>
              </a:defRPr>
            </a:lvl1pPr>
            <a:lvl2pPr marL="742950" indent="-285750">
              <a:spcBef>
                <a:spcPct val="20000"/>
              </a:spcBef>
              <a:buChar char="–"/>
              <a:tabLst>
                <a:tab pos="2027238" algn="l"/>
              </a:tabLst>
              <a:defRPr sz="2800">
                <a:solidFill>
                  <a:schemeClr val="tx1"/>
                </a:solidFill>
                <a:latin typeface="Arial" charset="0"/>
                <a:ea typeface="ＭＳ Ｐゴシック" charset="-128"/>
              </a:defRPr>
            </a:lvl2pPr>
            <a:lvl3pPr marL="1143000" indent="-228600">
              <a:spcBef>
                <a:spcPct val="20000"/>
              </a:spcBef>
              <a:buChar char="•"/>
              <a:tabLst>
                <a:tab pos="2027238" algn="l"/>
              </a:tabLst>
              <a:defRPr sz="2400">
                <a:solidFill>
                  <a:schemeClr val="tx1"/>
                </a:solidFill>
                <a:latin typeface="Arial" charset="0"/>
                <a:ea typeface="ＭＳ Ｐゴシック" charset="-128"/>
              </a:defRPr>
            </a:lvl3pPr>
            <a:lvl4pPr marL="1600200" indent="-228600">
              <a:spcBef>
                <a:spcPct val="20000"/>
              </a:spcBef>
              <a:buChar char="–"/>
              <a:tabLst>
                <a:tab pos="2027238" algn="l"/>
              </a:tabLst>
              <a:defRPr sz="2000">
                <a:solidFill>
                  <a:schemeClr val="tx1"/>
                </a:solidFill>
                <a:latin typeface="Arial" charset="0"/>
                <a:ea typeface="ＭＳ Ｐゴシック" charset="-128"/>
              </a:defRPr>
            </a:lvl4pPr>
            <a:lvl5pPr marL="2057400" indent="-228600">
              <a:spcBef>
                <a:spcPct val="20000"/>
              </a:spcBef>
              <a:buChar char="»"/>
              <a:tabLst>
                <a:tab pos="2027238"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2027238"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2027238"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2027238"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2027238" algn="l"/>
              </a:tabLst>
              <a:defRPr sz="2000">
                <a:solidFill>
                  <a:schemeClr val="tx1"/>
                </a:solidFill>
                <a:latin typeface="Arial" charset="0"/>
                <a:ea typeface="ＭＳ Ｐゴシック" charset="-128"/>
              </a:defRPr>
            </a:lvl9pPr>
          </a:lstStyle>
          <a:p>
            <a:pPr eaLnBrk="1" hangingPunct="1">
              <a:spcBef>
                <a:spcPct val="0"/>
              </a:spcBef>
              <a:buFontTx/>
              <a:buNone/>
            </a:pPr>
            <a:r>
              <a:rPr lang="en-GB" altLang="en-US" sz="2400" i="1" dirty="0">
                <a:latin typeface="+mn-lt"/>
                <a:ea typeface="Times New Roman" charset="0"/>
                <a:cs typeface="Times New Roman" charset="0"/>
              </a:rPr>
              <a:t>Findings can be expressed as </a:t>
            </a:r>
            <a:endParaRPr lang="en-GB" altLang="en-US" sz="2400" dirty="0">
              <a:latin typeface="+mn-lt"/>
              <a:ea typeface="Times New Roman" charset="0"/>
              <a:cs typeface="Times New Roman" charset="0"/>
            </a:endParaRPr>
          </a:p>
          <a:p>
            <a:pPr eaLnBrk="1" hangingPunct="1">
              <a:spcBef>
                <a:spcPct val="0"/>
              </a:spcBef>
            </a:pPr>
            <a:r>
              <a:rPr lang="en-GB" altLang="en-US" sz="2400" b="1" dirty="0">
                <a:latin typeface="+mn-lt"/>
                <a:ea typeface="Times New Roman" charset="0"/>
                <a:cs typeface="Times New Roman" charset="0"/>
              </a:rPr>
              <a:t> </a:t>
            </a:r>
            <a:r>
              <a:rPr lang="en-GB" altLang="en-US" sz="2400" b="1" dirty="0">
                <a:solidFill>
                  <a:srgbClr val="0070C0"/>
                </a:solidFill>
                <a:latin typeface="+mn-lt"/>
                <a:ea typeface="Times New Roman" charset="0"/>
                <a:cs typeface="Times New Roman" charset="0"/>
              </a:rPr>
              <a:t>Percentage, rate, ratio, frequency</a:t>
            </a:r>
            <a:r>
              <a:rPr lang="en-GB" altLang="en-US" sz="2400" b="1" i="1" dirty="0">
                <a:solidFill>
                  <a:srgbClr val="0070C0"/>
                </a:solidFill>
                <a:latin typeface="+mn-lt"/>
                <a:ea typeface="Times New Roman" charset="0"/>
                <a:cs typeface="Times New Roman" charset="0"/>
              </a:rPr>
              <a:t>, </a:t>
            </a:r>
            <a:r>
              <a:rPr lang="en-GB" altLang="en-US" sz="2400" b="1" dirty="0">
                <a:solidFill>
                  <a:srgbClr val="0070C0"/>
                </a:solidFill>
                <a:latin typeface="+mn-lt"/>
                <a:ea typeface="Times New Roman" charset="0"/>
                <a:cs typeface="Times New Roman" charset="0"/>
              </a:rPr>
              <a:t>average, median</a:t>
            </a:r>
            <a:r>
              <a:rPr lang="fr-CH" altLang="en-US" sz="2400" b="1" dirty="0">
                <a:solidFill>
                  <a:srgbClr val="0070C0"/>
                </a:solidFill>
                <a:latin typeface="+mn-lt"/>
                <a:ea typeface="Times New Roman" charset="0"/>
                <a:cs typeface="Times New Roman" charset="0"/>
              </a:rPr>
              <a:t> </a:t>
            </a:r>
          </a:p>
        </p:txBody>
      </p:sp>
      <p:sp>
        <p:nvSpPr>
          <p:cNvPr id="2" name="Slide Number Placeholder 1"/>
          <p:cNvSpPr>
            <a:spLocks noGrp="1"/>
          </p:cNvSpPr>
          <p:nvPr>
            <p:ph type="sldNum" sz="quarter" idx="12"/>
          </p:nvPr>
        </p:nvSpPr>
        <p:spPr/>
        <p:txBody>
          <a:bodyPr/>
          <a:lstStyle/>
          <a:p>
            <a:fld id="{B077871E-C384-5749-ACA0-F605BA7C9783}" type="slidenum">
              <a:rPr lang="en-US" smtClean="0"/>
              <a:t>10</a:t>
            </a:fld>
            <a:endParaRPr lang="en-US"/>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41446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4680" y="2913924"/>
            <a:ext cx="3717308" cy="2724876"/>
          </a:xfrm>
        </p:spPr>
        <p:txBody>
          <a:bodyPr>
            <a:normAutofit/>
          </a:bodyPr>
          <a:lstStyle/>
          <a:p>
            <a:pPr marL="0" indent="0">
              <a:buNone/>
            </a:pPr>
            <a:r>
              <a:rPr lang="en-US" dirty="0"/>
              <a:t>    </a:t>
            </a:r>
            <a:endParaRPr lang="en-US" dirty="0">
              <a:solidFill>
                <a:srgbClr val="C00000"/>
              </a:solidFill>
            </a:endParaRPr>
          </a:p>
          <a:p>
            <a:pPr marL="0" indent="0" algn="ctr">
              <a:buNone/>
            </a:pPr>
            <a:r>
              <a:rPr lang="en-US" sz="3200" dirty="0"/>
              <a:t>What is the difference between </a:t>
            </a:r>
            <a:r>
              <a:rPr lang="en-US" sz="3200" b="1" dirty="0" smtClean="0">
                <a:solidFill>
                  <a:srgbClr val="0A4FC0"/>
                </a:solidFill>
              </a:rPr>
              <a:t>Secondary </a:t>
            </a:r>
            <a:r>
              <a:rPr lang="en-US" sz="3200" b="1" dirty="0">
                <a:solidFill>
                  <a:srgbClr val="0A4FC0"/>
                </a:solidFill>
              </a:rPr>
              <a:t>data </a:t>
            </a:r>
            <a:r>
              <a:rPr lang="en-US" sz="3200" dirty="0" smtClean="0"/>
              <a:t>and </a:t>
            </a:r>
            <a:r>
              <a:rPr lang="en-US" sz="3200" b="1" dirty="0" smtClean="0">
                <a:solidFill>
                  <a:srgbClr val="0070C0"/>
                </a:solidFill>
              </a:rPr>
              <a:t>Primary data</a:t>
            </a:r>
            <a:endParaRPr lang="en-US" sz="3200" b="1" dirty="0">
              <a:solidFill>
                <a:srgbClr val="0A4FC0"/>
              </a:solidFill>
            </a:endParaRPr>
          </a:p>
        </p:txBody>
      </p:sp>
      <p:sp>
        <p:nvSpPr>
          <p:cNvPr id="4" name="TextBox 3"/>
          <p:cNvSpPr txBox="1"/>
          <p:nvPr/>
        </p:nvSpPr>
        <p:spPr>
          <a:xfrm>
            <a:off x="2038671" y="1735890"/>
            <a:ext cx="1326004" cy="1569660"/>
          </a:xfrm>
          <a:prstGeom prst="rect">
            <a:avLst/>
          </a:prstGeom>
          <a:noFill/>
        </p:spPr>
        <p:txBody>
          <a:bodyPr wrap="none" rtlCol="0">
            <a:spAutoFit/>
          </a:bodyPr>
          <a:lstStyle/>
          <a:p>
            <a:r>
              <a:rPr lang="en-US" sz="9600" b="1" dirty="0">
                <a:solidFill>
                  <a:srgbClr val="FF0000"/>
                </a:solidFill>
              </a:rPr>
              <a:t>??</a:t>
            </a:r>
            <a:endParaRPr lang="en-GB" sz="9600" b="1" dirty="0">
              <a:solidFill>
                <a:srgbClr val="FF0000"/>
              </a:solidFill>
            </a:endParaRPr>
          </a:p>
        </p:txBody>
      </p:sp>
      <p:sp>
        <p:nvSpPr>
          <p:cNvPr id="5" name="Slide Number Placeholder 4"/>
          <p:cNvSpPr>
            <a:spLocks noGrp="1"/>
          </p:cNvSpPr>
          <p:nvPr>
            <p:ph type="sldNum" sz="quarter" idx="12"/>
          </p:nvPr>
        </p:nvSpPr>
        <p:spPr/>
        <p:txBody>
          <a:bodyPr/>
          <a:lstStyle/>
          <a:p>
            <a:fld id="{B077871E-C384-5749-ACA0-F605BA7C9783}" type="slidenum">
              <a:rPr lang="en-US" smtClean="0"/>
              <a:t>11</a:t>
            </a:fld>
            <a:endParaRPr lang="en-US" dirty="0"/>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pic>
        <p:nvPicPr>
          <p:cNvPr id="9" name="Picture 8"/>
          <p:cNvPicPr>
            <a:picLocks noChangeAspect="1"/>
          </p:cNvPicPr>
          <p:nvPr/>
        </p:nvPicPr>
        <p:blipFill>
          <a:blip r:embed="rId3"/>
          <a:stretch>
            <a:fillRect/>
          </a:stretch>
        </p:blipFill>
        <p:spPr>
          <a:xfrm>
            <a:off x="8915327" y="2556766"/>
            <a:ext cx="2929467" cy="2197100"/>
          </a:xfrm>
          <a:prstGeom prst="rect">
            <a:avLst/>
          </a:prstGeom>
        </p:spPr>
      </p:pic>
      <p:pic>
        <p:nvPicPr>
          <p:cNvPr id="12" name="Picture 11"/>
          <p:cNvPicPr>
            <a:picLocks noChangeAspect="1"/>
          </p:cNvPicPr>
          <p:nvPr/>
        </p:nvPicPr>
        <p:blipFill>
          <a:blip r:embed="rId4"/>
          <a:stretch>
            <a:fillRect/>
          </a:stretch>
        </p:blipFill>
        <p:spPr>
          <a:xfrm>
            <a:off x="5405580" y="1893477"/>
            <a:ext cx="2929467" cy="2238641"/>
          </a:xfrm>
          <a:prstGeom prst="rect">
            <a:avLst/>
          </a:prstGeom>
        </p:spPr>
      </p:pic>
      <p:sp>
        <p:nvSpPr>
          <p:cNvPr id="13" name="TextBox 12"/>
          <p:cNvSpPr txBox="1"/>
          <p:nvPr/>
        </p:nvSpPr>
        <p:spPr>
          <a:xfrm>
            <a:off x="8915327" y="4719567"/>
            <a:ext cx="2951019" cy="1569660"/>
          </a:xfrm>
          <a:prstGeom prst="rect">
            <a:avLst/>
          </a:prstGeom>
          <a:noFill/>
          <a:ln>
            <a:solidFill>
              <a:schemeClr val="accent1">
                <a:lumMod val="75000"/>
              </a:schemeClr>
            </a:solidFill>
          </a:ln>
        </p:spPr>
        <p:txBody>
          <a:bodyPr wrap="square" rtlCol="0">
            <a:spAutoFit/>
          </a:bodyPr>
          <a:lstStyle/>
          <a:p>
            <a:r>
              <a:rPr lang="en-US" sz="2400" b="1" dirty="0"/>
              <a:t>Primary data </a:t>
            </a:r>
            <a:endParaRPr lang="en-US" sz="2400" dirty="0"/>
          </a:p>
          <a:p>
            <a:r>
              <a:rPr lang="en-US" sz="2400" dirty="0"/>
              <a:t>Data that you collect specifically for the current purpose</a:t>
            </a:r>
          </a:p>
        </p:txBody>
      </p:sp>
      <p:sp>
        <p:nvSpPr>
          <p:cNvPr id="14" name="TextBox 13"/>
          <p:cNvSpPr txBox="1"/>
          <p:nvPr/>
        </p:nvSpPr>
        <p:spPr>
          <a:xfrm>
            <a:off x="5405579" y="4132118"/>
            <a:ext cx="2929468" cy="1938992"/>
          </a:xfrm>
          <a:prstGeom prst="rect">
            <a:avLst/>
          </a:prstGeom>
          <a:noFill/>
          <a:ln>
            <a:solidFill>
              <a:schemeClr val="accent1">
                <a:lumMod val="75000"/>
              </a:schemeClr>
            </a:solidFill>
          </a:ln>
        </p:spPr>
        <p:txBody>
          <a:bodyPr wrap="square" rtlCol="0">
            <a:spAutoFit/>
          </a:bodyPr>
          <a:lstStyle/>
          <a:p>
            <a:r>
              <a:rPr lang="en-US" sz="2400" b="1" dirty="0"/>
              <a:t>Secondary data </a:t>
            </a:r>
            <a:endParaRPr lang="en-US" sz="2400" dirty="0"/>
          </a:p>
          <a:p>
            <a:r>
              <a:rPr lang="en-US" sz="2400" dirty="0"/>
              <a:t>Existing data, gathered by someone else than you or for another purpose </a:t>
            </a:r>
            <a:endParaRPr lang="en-GB" sz="2400" dirty="0"/>
          </a:p>
        </p:txBody>
      </p:sp>
      <p:sp>
        <p:nvSpPr>
          <p:cNvPr id="15" name="TextBox 14"/>
          <p:cNvSpPr txBox="1"/>
          <p:nvPr/>
        </p:nvSpPr>
        <p:spPr>
          <a:xfrm>
            <a:off x="3678856" y="321204"/>
            <a:ext cx="5915915" cy="769441"/>
          </a:xfrm>
          <a:prstGeom prst="rect">
            <a:avLst/>
          </a:prstGeom>
          <a:noFill/>
        </p:spPr>
        <p:txBody>
          <a:bodyPr wrap="none" rtlCol="0">
            <a:spAutoFit/>
          </a:bodyPr>
          <a:lstStyle/>
          <a:p>
            <a:r>
              <a:rPr lang="en-US" altLang="en-US" sz="4400" u="sng" dirty="0"/>
              <a:t>Different types of data</a:t>
            </a:r>
            <a:r>
              <a:rPr lang="en-US" altLang="en-US" sz="4400" dirty="0"/>
              <a:t> -2</a:t>
            </a:r>
            <a:endParaRPr lang="en-GB" sz="4400" dirty="0"/>
          </a:p>
        </p:txBody>
      </p:sp>
    </p:spTree>
    <p:extLst>
      <p:ext uri="{BB962C8B-B14F-4D97-AF65-F5344CB8AC3E}">
        <p14:creationId xmlns:p14="http://schemas.microsoft.com/office/powerpoint/2010/main" val="75465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u="sng" dirty="0">
                <a:latin typeface="+mn-lt"/>
                <a:ea typeface="Times New Roman" charset="0"/>
                <a:cs typeface="Times New Roman" charset="0"/>
              </a:rPr>
              <a:t>Sources on the World-Wide-Web</a:t>
            </a:r>
          </a:p>
        </p:txBody>
      </p:sp>
      <p:sp>
        <p:nvSpPr>
          <p:cNvPr id="4" name="Content Placeholder 3"/>
          <p:cNvSpPr>
            <a:spLocks noGrp="1"/>
          </p:cNvSpPr>
          <p:nvPr>
            <p:ph idx="1"/>
          </p:nvPr>
        </p:nvSpPr>
        <p:spPr>
          <a:xfrm>
            <a:off x="1991544" y="1981200"/>
            <a:ext cx="7990656" cy="4114800"/>
          </a:xfrm>
        </p:spPr>
        <p:txBody>
          <a:bodyPr>
            <a:normAutofit fontScale="62500" lnSpcReduction="20000"/>
          </a:bodyPr>
          <a:lstStyle/>
          <a:p>
            <a:pPr marL="0" indent="0" algn="ctr">
              <a:buNone/>
            </a:pPr>
            <a:endParaRPr lang="en-US" sz="4000" dirty="0"/>
          </a:p>
          <a:p>
            <a:pPr marL="0" indent="0" algn="ctr">
              <a:buNone/>
            </a:pPr>
            <a:r>
              <a:rPr lang="en-GB" sz="4000" dirty="0"/>
              <a:t>As first step for the data gathering for the assessment in South Sudan/Syria your team will look at relevant secondary data available on the internet </a:t>
            </a:r>
            <a:endParaRPr lang="en-US" sz="4000" dirty="0"/>
          </a:p>
          <a:p>
            <a:pPr marL="0" indent="0" algn="ctr">
              <a:buNone/>
            </a:pPr>
            <a:endParaRPr lang="en-GB" sz="4000" dirty="0"/>
          </a:p>
          <a:p>
            <a:pPr marL="0" indent="0" algn="ctr">
              <a:buNone/>
            </a:pPr>
            <a:r>
              <a:rPr lang="en-US" sz="4500" b="1" dirty="0">
                <a:solidFill>
                  <a:srgbClr val="0070C0"/>
                </a:solidFill>
              </a:rPr>
              <a:t>Group work:</a:t>
            </a:r>
            <a:endParaRPr lang="en-GB" sz="4500" b="1" dirty="0">
              <a:solidFill>
                <a:srgbClr val="0070C0"/>
              </a:solidFill>
            </a:endParaRPr>
          </a:p>
          <a:p>
            <a:pPr marL="0" indent="0" algn="ctr">
              <a:buNone/>
            </a:pPr>
            <a:r>
              <a:rPr lang="en-GB" sz="4000" dirty="0" smtClean="0"/>
              <a:t>List </a:t>
            </a:r>
            <a:r>
              <a:rPr lang="en-GB" sz="4000" dirty="0"/>
              <a:t>the web-sites that you will use for this</a:t>
            </a:r>
            <a:r>
              <a:rPr lang="en-GB" sz="4000" dirty="0" smtClean="0"/>
              <a:t>.</a:t>
            </a:r>
          </a:p>
          <a:p>
            <a:pPr marL="0" indent="0" algn="ctr">
              <a:buNone/>
            </a:pPr>
            <a:r>
              <a:rPr lang="en-GB" sz="4000" dirty="0" smtClean="0"/>
              <a:t>Why these ones? </a:t>
            </a:r>
            <a:endParaRPr lang="en-US" sz="4000" dirty="0"/>
          </a:p>
          <a:p>
            <a:pPr marL="0" indent="0" algn="ctr">
              <a:buNone/>
            </a:pPr>
            <a:r>
              <a:rPr lang="en-GB" sz="4000" dirty="0"/>
              <a:t> </a:t>
            </a:r>
            <a:endParaRPr lang="en-US" sz="4000" dirty="0"/>
          </a:p>
          <a:p>
            <a:pPr marL="0" indent="0" algn="ctr">
              <a:buNone/>
            </a:pPr>
            <a:r>
              <a:rPr lang="en-GB" sz="4000" dirty="0"/>
              <a:t>Time before presenting your results in plenary is </a:t>
            </a:r>
          </a:p>
          <a:p>
            <a:pPr marL="0" indent="0" algn="ctr">
              <a:buNone/>
            </a:pPr>
            <a:r>
              <a:rPr lang="en-GB" sz="4000" b="1" dirty="0">
                <a:solidFill>
                  <a:srgbClr val="FF0000"/>
                </a:solidFill>
              </a:rPr>
              <a:t>10  minutes</a:t>
            </a:r>
            <a:endParaRPr lang="en-US" sz="4000" b="1" dirty="0">
              <a:solidFill>
                <a:srgbClr val="FF0000"/>
              </a:solidFill>
            </a:endParaRPr>
          </a:p>
          <a:p>
            <a:pPr marL="0" indent="0">
              <a:buNone/>
            </a:pPr>
            <a:endParaRPr lang="en-US" dirty="0"/>
          </a:p>
        </p:txBody>
      </p:sp>
      <p:sp>
        <p:nvSpPr>
          <p:cNvPr id="2" name="Slide Number Placeholder 1"/>
          <p:cNvSpPr>
            <a:spLocks noGrp="1"/>
          </p:cNvSpPr>
          <p:nvPr>
            <p:ph type="sldNum" sz="quarter" idx="12"/>
          </p:nvPr>
        </p:nvSpPr>
        <p:spPr/>
        <p:txBody>
          <a:bodyPr/>
          <a:lstStyle/>
          <a:p>
            <a:fld id="{B077871E-C384-5749-ACA0-F605BA7C9783}" type="slidenum">
              <a:rPr lang="en-US" smtClean="0"/>
              <a:t>12</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23946343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u="sng" dirty="0">
                <a:latin typeface="+mn-lt"/>
              </a:rPr>
              <a:t>Examples of sources on the www </a:t>
            </a:r>
          </a:p>
        </p:txBody>
      </p:sp>
      <p:sp>
        <p:nvSpPr>
          <p:cNvPr id="3" name="Content Placeholder 2"/>
          <p:cNvSpPr>
            <a:spLocks noGrp="1"/>
          </p:cNvSpPr>
          <p:nvPr>
            <p:ph idx="1"/>
          </p:nvPr>
        </p:nvSpPr>
        <p:spPr>
          <a:xfrm>
            <a:off x="1422400" y="1334030"/>
            <a:ext cx="10642600" cy="5628800"/>
          </a:xfrm>
        </p:spPr>
        <p:txBody>
          <a:bodyPr>
            <a:normAutofit fontScale="55000" lnSpcReduction="20000"/>
          </a:bodyPr>
          <a:lstStyle/>
          <a:p>
            <a:r>
              <a:rPr lang="en-US" sz="5100" b="1" dirty="0">
                <a:solidFill>
                  <a:srgbClr val="0033CC"/>
                </a:solidFill>
              </a:rPr>
              <a:t>United Nations Agencies </a:t>
            </a:r>
          </a:p>
          <a:p>
            <a:pPr lvl="1">
              <a:buFont typeface="Wingdings" panose="05000000000000000000" pitchFamily="2" charset="2"/>
              <a:buChar char="ü"/>
            </a:pPr>
            <a:r>
              <a:rPr lang="en-US" sz="3400" dirty="0"/>
              <a:t>WHO, UNICEF, UNFPA, WFP, UNWRA, OCHA, IOM, UNDP</a:t>
            </a:r>
          </a:p>
          <a:p>
            <a:r>
              <a:rPr lang="en-US" sz="5100" b="1" dirty="0">
                <a:solidFill>
                  <a:srgbClr val="0033CC"/>
                </a:solidFill>
              </a:rPr>
              <a:t>International Red Cross and Red Crescent Societies</a:t>
            </a:r>
          </a:p>
          <a:p>
            <a:pPr lvl="1">
              <a:buFont typeface="Wingdings" panose="05000000000000000000" pitchFamily="2" charset="2"/>
              <a:buChar char="ü"/>
            </a:pPr>
            <a:r>
              <a:rPr lang="en-US" sz="3400" dirty="0"/>
              <a:t>ICRC, IFRC, Red Cross &amp; Red Crescent National Societies</a:t>
            </a:r>
          </a:p>
          <a:p>
            <a:r>
              <a:rPr lang="en-US" sz="5100" b="1" dirty="0">
                <a:solidFill>
                  <a:srgbClr val="0033CC"/>
                </a:solidFill>
              </a:rPr>
              <a:t>Operational NGOs</a:t>
            </a:r>
          </a:p>
          <a:p>
            <a:pPr lvl="1">
              <a:buFont typeface="Wingdings" panose="05000000000000000000" pitchFamily="2" charset="2"/>
              <a:buChar char="ü"/>
            </a:pPr>
            <a:r>
              <a:rPr lang="en-US" sz="3400" dirty="0"/>
              <a:t>MSF, SCF, IMC, </a:t>
            </a:r>
            <a:r>
              <a:rPr lang="en-US" sz="3400" dirty="0" err="1"/>
              <a:t>HELPAge</a:t>
            </a:r>
            <a:r>
              <a:rPr lang="en-US" sz="3400" dirty="0"/>
              <a:t>, ………</a:t>
            </a:r>
          </a:p>
          <a:p>
            <a:r>
              <a:rPr lang="en-US" sz="5100" b="1" dirty="0">
                <a:solidFill>
                  <a:srgbClr val="0033CC"/>
                </a:solidFill>
              </a:rPr>
              <a:t>Specific information sources -networks, groups, organizations</a:t>
            </a:r>
          </a:p>
          <a:p>
            <a:pPr lvl="1">
              <a:buFont typeface="Wingdings" panose="05000000000000000000" pitchFamily="2" charset="2"/>
              <a:buChar char="ü"/>
            </a:pPr>
            <a:r>
              <a:rPr lang="en-US" sz="3400" dirty="0"/>
              <a:t>ACAPS, Relief web, REACH initiative, Demographic and Health Services </a:t>
            </a:r>
            <a:r>
              <a:rPr lang="en-US" sz="3400" dirty="0" err="1"/>
              <a:t>Programme</a:t>
            </a:r>
            <a:r>
              <a:rPr lang="en-US" sz="3400" dirty="0"/>
              <a:t> (DHS),  </a:t>
            </a:r>
            <a:r>
              <a:rPr lang="en-US" sz="3400" dirty="0" err="1"/>
              <a:t>HumanitarianResponse.info</a:t>
            </a:r>
            <a:r>
              <a:rPr lang="en-US" sz="3400" dirty="0"/>
              <a:t>, </a:t>
            </a:r>
          </a:p>
          <a:p>
            <a:pPr lvl="1">
              <a:buFont typeface="Wingdings" panose="05000000000000000000" pitchFamily="2" charset="2"/>
              <a:buChar char="ü"/>
            </a:pPr>
            <a:r>
              <a:rPr lang="en-US" sz="3400" dirty="0"/>
              <a:t>Institute of Health Metrics and Evaluation, Health Cluster, </a:t>
            </a:r>
            <a:r>
              <a:rPr lang="en-US" sz="3400" dirty="0" err="1"/>
              <a:t>Nutrtition</a:t>
            </a:r>
            <a:r>
              <a:rPr lang="en-US" sz="3400" dirty="0"/>
              <a:t> Cluster, WASH Cluster, Situation/Activity reports UN agencies /NGO, ALNAP, ….. </a:t>
            </a:r>
          </a:p>
          <a:p>
            <a:r>
              <a:rPr lang="en-US" sz="5100" b="1" dirty="0">
                <a:solidFill>
                  <a:srgbClr val="0033CC"/>
                </a:solidFill>
              </a:rPr>
              <a:t>Donors</a:t>
            </a:r>
          </a:p>
          <a:p>
            <a:pPr lvl="1">
              <a:buFont typeface="Wingdings" panose="05000000000000000000" pitchFamily="2" charset="2"/>
              <a:buChar char="ü"/>
            </a:pPr>
            <a:r>
              <a:rPr lang="en-US" sz="3400" dirty="0"/>
              <a:t>World Bank, ECHO, PRM, ADB, GTZ, OECD, ……</a:t>
            </a:r>
          </a:p>
          <a:p>
            <a:pPr>
              <a:buFont typeface="Arial" panose="020B0604020202020204" pitchFamily="34" charset="0"/>
              <a:buChar char="•"/>
            </a:pPr>
            <a:r>
              <a:rPr lang="en-US" sz="5100" b="1" dirty="0">
                <a:solidFill>
                  <a:srgbClr val="0033CC"/>
                </a:solidFill>
              </a:rPr>
              <a:t>National Ministries of Health </a:t>
            </a:r>
          </a:p>
          <a:p>
            <a:pPr>
              <a:buFont typeface="Arial" panose="020B0604020202020204" pitchFamily="34" charset="0"/>
              <a:buChar char="•"/>
            </a:pPr>
            <a:r>
              <a:rPr lang="en-US" sz="5100" b="1" dirty="0">
                <a:solidFill>
                  <a:srgbClr val="0033CC"/>
                </a:solidFill>
              </a:rPr>
              <a:t>Media, professional journals </a:t>
            </a:r>
          </a:p>
          <a:p>
            <a:pPr marL="0" indent="0">
              <a:buNone/>
            </a:pPr>
            <a:r>
              <a:rPr lang="en-US" sz="3400" dirty="0">
                <a:solidFill>
                  <a:srgbClr val="0000FF"/>
                </a:solidFill>
              </a:rPr>
              <a:t>	</a:t>
            </a:r>
            <a:r>
              <a:rPr lang="en-US" dirty="0">
                <a:solidFill>
                  <a:srgbClr val="0000FF"/>
                </a:solidFill>
              </a:rPr>
              <a:t>		</a:t>
            </a:r>
          </a:p>
          <a:p>
            <a:pPr marL="0" indent="0">
              <a:buNone/>
            </a:pPr>
            <a:r>
              <a:rPr lang="en-US" b="1" i="1" dirty="0"/>
              <a:t>			</a:t>
            </a:r>
            <a:endParaRPr lang="en-US" dirty="0"/>
          </a:p>
          <a:p>
            <a:endParaRPr lang="en-US" dirty="0"/>
          </a:p>
        </p:txBody>
      </p:sp>
      <p:sp>
        <p:nvSpPr>
          <p:cNvPr id="4" name="Slide Number Placeholder 3"/>
          <p:cNvSpPr>
            <a:spLocks noGrp="1"/>
          </p:cNvSpPr>
          <p:nvPr>
            <p:ph type="sldNum" sz="quarter" idx="12"/>
          </p:nvPr>
        </p:nvSpPr>
        <p:spPr/>
        <p:txBody>
          <a:bodyPr/>
          <a:lstStyle/>
          <a:p>
            <a:fld id="{B077871E-C384-5749-ACA0-F605BA7C9783}" type="slidenum">
              <a:rPr lang="en-US" smtClean="0"/>
              <a:t>13</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5638315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837128" y="2210920"/>
            <a:ext cx="4873588" cy="4647080"/>
          </a:xfrm>
          <a:prstGeom prst="rect">
            <a:avLst/>
          </a:prstGeom>
        </p:spPr>
      </p:pic>
      <p:pic>
        <p:nvPicPr>
          <p:cNvPr id="8" name="Content Placeholder 7"/>
          <p:cNvPicPr>
            <a:picLocks noGrp="1" noChangeAspect="1"/>
          </p:cNvPicPr>
          <p:nvPr>
            <p:ph sz="half" idx="2"/>
          </p:nvPr>
        </p:nvPicPr>
        <p:blipFill>
          <a:blip r:embed="rId3"/>
          <a:stretch>
            <a:fillRect/>
          </a:stretch>
        </p:blipFill>
        <p:spPr>
          <a:xfrm>
            <a:off x="6240885" y="2124918"/>
            <a:ext cx="5112915" cy="4729353"/>
          </a:xfrm>
          <a:prstGeom prst="rect">
            <a:avLst/>
          </a:prstGeom>
        </p:spPr>
      </p:pic>
      <p:sp>
        <p:nvSpPr>
          <p:cNvPr id="6" name="TextBox 5"/>
          <p:cNvSpPr txBox="1"/>
          <p:nvPr/>
        </p:nvSpPr>
        <p:spPr>
          <a:xfrm>
            <a:off x="837128" y="1287590"/>
            <a:ext cx="2320507" cy="923330"/>
          </a:xfrm>
          <a:prstGeom prst="rect">
            <a:avLst/>
          </a:prstGeom>
          <a:noFill/>
        </p:spPr>
        <p:txBody>
          <a:bodyPr wrap="none" rtlCol="0">
            <a:spAutoFit/>
          </a:bodyPr>
          <a:lstStyle/>
          <a:p>
            <a:r>
              <a:rPr lang="en-US" b="1" dirty="0"/>
              <a:t>South Sudan: </a:t>
            </a:r>
          </a:p>
          <a:p>
            <a:r>
              <a:rPr lang="en-US" b="1" dirty="0"/>
              <a:t>Population 10 838 000</a:t>
            </a:r>
          </a:p>
          <a:p>
            <a:r>
              <a:rPr lang="en-US" b="1" dirty="0"/>
              <a:t>Income group: Low</a:t>
            </a:r>
          </a:p>
        </p:txBody>
      </p:sp>
      <p:sp>
        <p:nvSpPr>
          <p:cNvPr id="9" name="TextBox 8"/>
          <p:cNvSpPr txBox="1"/>
          <p:nvPr/>
        </p:nvSpPr>
        <p:spPr>
          <a:xfrm>
            <a:off x="6291684" y="1287590"/>
            <a:ext cx="2726324" cy="923330"/>
          </a:xfrm>
          <a:prstGeom prst="rect">
            <a:avLst/>
          </a:prstGeom>
          <a:noFill/>
        </p:spPr>
        <p:txBody>
          <a:bodyPr wrap="none" rtlCol="0">
            <a:spAutoFit/>
          </a:bodyPr>
          <a:lstStyle/>
          <a:p>
            <a:r>
              <a:rPr lang="en-US" b="1" dirty="0"/>
              <a:t>Syrian Arabic Republic</a:t>
            </a:r>
          </a:p>
          <a:p>
            <a:r>
              <a:rPr lang="en-US" b="1" dirty="0"/>
              <a:t>Population 21 890 000</a:t>
            </a:r>
          </a:p>
          <a:p>
            <a:r>
              <a:rPr lang="en-US" b="1" dirty="0"/>
              <a:t>Income group: Low middle</a:t>
            </a:r>
          </a:p>
        </p:txBody>
      </p:sp>
      <p:sp>
        <p:nvSpPr>
          <p:cNvPr id="2" name="Slide Number Placeholder 1"/>
          <p:cNvSpPr>
            <a:spLocks noGrp="1"/>
          </p:cNvSpPr>
          <p:nvPr>
            <p:ph type="sldNum" sz="quarter" idx="12"/>
          </p:nvPr>
        </p:nvSpPr>
        <p:spPr/>
        <p:txBody>
          <a:bodyPr/>
          <a:lstStyle/>
          <a:p>
            <a:fld id="{B077871E-C384-5749-ACA0-F605BA7C9783}" type="slidenum">
              <a:rPr lang="en-US" smtClean="0"/>
              <a:t>14</a:t>
            </a:fld>
            <a:endParaRPr lang="en-US"/>
          </a:p>
        </p:txBody>
      </p:sp>
      <p:sp>
        <p:nvSpPr>
          <p:cNvPr id="3" name="TextBox 2"/>
          <p:cNvSpPr txBox="1"/>
          <p:nvPr/>
        </p:nvSpPr>
        <p:spPr>
          <a:xfrm>
            <a:off x="2207636" y="-30288"/>
            <a:ext cx="7966925" cy="1046440"/>
          </a:xfrm>
          <a:prstGeom prst="rect">
            <a:avLst/>
          </a:prstGeom>
          <a:noFill/>
        </p:spPr>
        <p:txBody>
          <a:bodyPr wrap="none" rtlCol="0">
            <a:spAutoFit/>
          </a:bodyPr>
          <a:lstStyle/>
          <a:p>
            <a:r>
              <a:rPr lang="en-US" sz="4400" u="sng" dirty="0"/>
              <a:t>WHO </a:t>
            </a:r>
            <a:r>
              <a:rPr lang="en-US" sz="4400" u="sng" dirty="0" smtClean="0"/>
              <a:t>– NCD country profile </a:t>
            </a:r>
            <a:r>
              <a:rPr lang="en-US" sz="4400" u="sng" dirty="0"/>
              <a:t>2014</a:t>
            </a:r>
          </a:p>
          <a:p>
            <a:endParaRPr lang="en-US" dirty="0"/>
          </a:p>
        </p:txBody>
      </p:sp>
      <p:sp>
        <p:nvSpPr>
          <p:cNvPr id="10" name="Rectangle 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9008125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a:latin typeface="+mn-lt"/>
              </a:rPr>
              <a:t>Estimating the number of affected people</a:t>
            </a:r>
            <a:endParaRPr lang="en-GB" u="sng" dirty="0">
              <a:latin typeface="+mn-lt"/>
            </a:endParaRPr>
          </a:p>
        </p:txBody>
      </p:sp>
      <p:sp>
        <p:nvSpPr>
          <p:cNvPr id="3" name="Content Placeholder 2"/>
          <p:cNvSpPr>
            <a:spLocks noGrp="1"/>
          </p:cNvSpPr>
          <p:nvPr>
            <p:ph idx="1"/>
          </p:nvPr>
        </p:nvSpPr>
        <p:spPr>
          <a:xfrm>
            <a:off x="1226127" y="2005012"/>
            <a:ext cx="10674927" cy="4351338"/>
          </a:xfrm>
        </p:spPr>
        <p:txBody>
          <a:bodyPr>
            <a:normAutofit fontScale="85000" lnSpcReduction="20000"/>
          </a:bodyPr>
          <a:lstStyle/>
          <a:p>
            <a:pPr marL="0" indent="0">
              <a:buNone/>
            </a:pPr>
            <a:r>
              <a:rPr lang="en-US" sz="3300" b="1" dirty="0">
                <a:solidFill>
                  <a:srgbClr val="0033CC"/>
                </a:solidFill>
              </a:rPr>
              <a:t>Examples</a:t>
            </a:r>
          </a:p>
          <a:p>
            <a:r>
              <a:rPr lang="en-US" dirty="0"/>
              <a:t>Census, Comprehensive count </a:t>
            </a:r>
          </a:p>
          <a:p>
            <a:pPr lvl="1">
              <a:buFont typeface="Wingdings" panose="05000000000000000000" pitchFamily="2" charset="2"/>
              <a:buChar char="ü"/>
            </a:pPr>
            <a:r>
              <a:rPr lang="en-US" dirty="0" err="1"/>
              <a:t>Dadaab</a:t>
            </a:r>
            <a:r>
              <a:rPr lang="en-US" dirty="0"/>
              <a:t> refugee camp survey, Garissa Region, Kenya</a:t>
            </a:r>
          </a:p>
          <a:p>
            <a:r>
              <a:rPr lang="en-US" dirty="0"/>
              <a:t>Overflight/areal photography to count households, complemented by other estimates of household size</a:t>
            </a:r>
          </a:p>
          <a:p>
            <a:pPr lvl="1">
              <a:buFont typeface="Wingdings" panose="05000000000000000000" pitchFamily="2" charset="2"/>
              <a:buChar char="ü"/>
            </a:pPr>
            <a:r>
              <a:rPr lang="en-US" dirty="0"/>
              <a:t>Goma 1994</a:t>
            </a:r>
          </a:p>
          <a:p>
            <a:r>
              <a:rPr lang="en-US" dirty="0"/>
              <a:t>Mapping: Estimate the settlement area in m², complemented by an assessment of population density </a:t>
            </a:r>
            <a:r>
              <a:rPr lang="en-US" dirty="0" smtClean="0"/>
              <a:t>at </a:t>
            </a:r>
            <a:r>
              <a:rPr lang="en-US" dirty="0"/>
              <a:t>different points  </a:t>
            </a:r>
          </a:p>
          <a:p>
            <a:r>
              <a:rPr lang="en-US" dirty="0"/>
              <a:t>Counting people fleeing when they cross the border</a:t>
            </a:r>
          </a:p>
          <a:p>
            <a:pPr lvl="1">
              <a:buFont typeface="Wingdings" panose="05000000000000000000" pitchFamily="2" charset="2"/>
              <a:buChar char="ü"/>
            </a:pPr>
            <a:r>
              <a:rPr lang="en-US" dirty="0" err="1"/>
              <a:t>Rohyngia</a:t>
            </a:r>
            <a:r>
              <a:rPr lang="en-US" dirty="0"/>
              <a:t> fleeing from Myanmar to Bangladesh, 2018</a:t>
            </a:r>
          </a:p>
          <a:p>
            <a:r>
              <a:rPr lang="en-US" dirty="0"/>
              <a:t>Count of services: Count N</a:t>
            </a:r>
            <a:r>
              <a:rPr lang="en-US" dirty="0">
                <a:sym typeface="Symbol" charset="2"/>
              </a:rPr>
              <a:t> </a:t>
            </a:r>
            <a:r>
              <a:rPr lang="en-US" dirty="0"/>
              <a:t>of services provided to a target population (e.g. N</a:t>
            </a:r>
            <a:r>
              <a:rPr lang="en-US" dirty="0">
                <a:sym typeface="Symbol" charset="2"/>
              </a:rPr>
              <a:t> </a:t>
            </a:r>
            <a:r>
              <a:rPr lang="en-US" dirty="0"/>
              <a:t>of vaccinations given to &lt;5y) -&gt; estimate total population using the target population count as percentage</a:t>
            </a:r>
          </a:p>
        </p:txBody>
      </p:sp>
      <p:sp>
        <p:nvSpPr>
          <p:cNvPr id="4" name="Slide Number Placeholder 3"/>
          <p:cNvSpPr>
            <a:spLocks noGrp="1"/>
          </p:cNvSpPr>
          <p:nvPr>
            <p:ph type="sldNum" sz="quarter" idx="12"/>
          </p:nvPr>
        </p:nvSpPr>
        <p:spPr/>
        <p:txBody>
          <a:bodyPr/>
          <a:lstStyle/>
          <a:p>
            <a:fld id="{B077871E-C384-5749-ACA0-F605BA7C9783}" type="slidenum">
              <a:rPr lang="en-US" smtClean="0"/>
              <a:t>15</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43665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837673" y="322311"/>
            <a:ext cx="8602518" cy="1143000"/>
          </a:xfrm>
        </p:spPr>
        <p:txBody>
          <a:bodyPr>
            <a:normAutofit/>
          </a:bodyPr>
          <a:lstStyle/>
          <a:p>
            <a:pPr algn="ctr" eaLnBrk="1" hangingPunct="1"/>
            <a:r>
              <a:rPr lang="en-US" altLang="en-US" u="sng" dirty="0">
                <a:solidFill>
                  <a:schemeClr val="tx1"/>
                </a:solidFill>
                <a:latin typeface="+mn-lt"/>
                <a:ea typeface="Times New Roman" charset="0"/>
                <a:cs typeface="Times New Roman" charset="0"/>
              </a:rPr>
              <a:t>Exhaustive surveys, sampling, ….</a:t>
            </a:r>
          </a:p>
        </p:txBody>
      </p:sp>
      <p:sp>
        <p:nvSpPr>
          <p:cNvPr id="2" name="Slide Number Placeholder 1"/>
          <p:cNvSpPr>
            <a:spLocks noGrp="1"/>
          </p:cNvSpPr>
          <p:nvPr>
            <p:ph type="sldNum" sz="quarter" idx="12"/>
          </p:nvPr>
        </p:nvSpPr>
        <p:spPr/>
        <p:txBody>
          <a:bodyPr/>
          <a:lstStyle/>
          <a:p>
            <a:fld id="{B077871E-C384-5749-ACA0-F605BA7C9783}" type="slidenum">
              <a:rPr lang="en-US" smtClean="0"/>
              <a:t>16</a:t>
            </a:fld>
            <a:endParaRPr lang="en-US"/>
          </a:p>
        </p:txBody>
      </p:sp>
      <p:sp>
        <p:nvSpPr>
          <p:cNvPr id="6" name="Rectangle 5"/>
          <p:cNvSpPr/>
          <p:nvPr/>
        </p:nvSpPr>
        <p:spPr>
          <a:xfrm>
            <a:off x="0" y="10633"/>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graphicFrame>
        <p:nvGraphicFramePr>
          <p:cNvPr id="10" name="Object 2"/>
          <p:cNvGraphicFramePr>
            <a:graphicFrameLocks noGrp="1" noChangeAspect="1"/>
          </p:cNvGraphicFramePr>
          <p:nvPr>
            <p:ph sz="quarter" idx="4294967295"/>
            <p:extLst>
              <p:ext uri="{D42A27DB-BD31-4B8C-83A1-F6EECF244321}">
                <p14:modId xmlns:p14="http://schemas.microsoft.com/office/powerpoint/2010/main" val="2076557555"/>
              </p:ext>
            </p:extLst>
          </p:nvPr>
        </p:nvGraphicFramePr>
        <p:xfrm>
          <a:off x="5102747" y="1974044"/>
          <a:ext cx="2072370" cy="3862003"/>
        </p:xfrm>
        <a:graphic>
          <a:graphicData uri="http://schemas.openxmlformats.org/presentationml/2006/ole">
            <mc:AlternateContent xmlns:mc="http://schemas.openxmlformats.org/markup-compatibility/2006">
              <mc:Choice xmlns:v="urn:schemas-microsoft-com:vml" Requires="v">
                <p:oleObj spid="_x0000_s1084" name="ClipArt" r:id="rId4" imgW="1857375" imgH="3995738" progId="">
                  <p:embed/>
                </p:oleObj>
              </mc:Choice>
              <mc:Fallback>
                <p:oleObj name="ClipArt" r:id="rId4" imgW="1857375" imgH="3995738"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2747" y="1974044"/>
                        <a:ext cx="2072370" cy="3862003"/>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03018347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24492" y="151768"/>
            <a:ext cx="8602518" cy="1143000"/>
          </a:xfrm>
        </p:spPr>
        <p:txBody>
          <a:bodyPr>
            <a:normAutofit/>
          </a:bodyPr>
          <a:lstStyle/>
          <a:p>
            <a:pPr algn="ctr" eaLnBrk="1" hangingPunct="1"/>
            <a:r>
              <a:rPr lang="en-US" altLang="en-US" u="sng" dirty="0">
                <a:solidFill>
                  <a:schemeClr val="tx1"/>
                </a:solidFill>
                <a:latin typeface="+mn-lt"/>
                <a:ea typeface="Times New Roman" charset="0"/>
                <a:cs typeface="Times New Roman" charset="0"/>
              </a:rPr>
              <a:t>Exhaustive surveys</a:t>
            </a:r>
          </a:p>
        </p:txBody>
      </p:sp>
      <p:sp>
        <p:nvSpPr>
          <p:cNvPr id="2" name="Slide Number Placeholder 1"/>
          <p:cNvSpPr>
            <a:spLocks noGrp="1"/>
          </p:cNvSpPr>
          <p:nvPr>
            <p:ph type="sldNum" sz="quarter" idx="12"/>
          </p:nvPr>
        </p:nvSpPr>
        <p:spPr/>
        <p:txBody>
          <a:bodyPr/>
          <a:lstStyle/>
          <a:p>
            <a:fld id="{B077871E-C384-5749-ACA0-F605BA7C9783}" type="slidenum">
              <a:rPr lang="en-US" smtClean="0"/>
              <a:t>17</a:t>
            </a:fld>
            <a:endParaRPr lang="en-US"/>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8" name="Rectangle 3"/>
          <p:cNvSpPr txBox="1">
            <a:spLocks noChangeArrowheads="1"/>
          </p:cNvSpPr>
          <p:nvPr/>
        </p:nvSpPr>
        <p:spPr bwMode="auto">
          <a:xfrm>
            <a:off x="2050981" y="1583636"/>
            <a:ext cx="8476029" cy="1420062"/>
          </a:xfrm>
          <a:prstGeom prst="rect">
            <a:avLst/>
          </a:prstGeom>
          <a:solidFill>
            <a:schemeClr val="bg1"/>
          </a:solidFill>
          <a:ln>
            <a:solidFill>
              <a:schemeClr val="bg1"/>
            </a:solid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lnSpc>
                <a:spcPct val="80000"/>
              </a:lnSpc>
              <a:buFontTx/>
              <a:buNone/>
              <a:defRPr/>
            </a:pPr>
            <a:r>
              <a:rPr lang="en-US" altLang="en-US" sz="2800" b="1" i="1" dirty="0" smtClean="0">
                <a:solidFill>
                  <a:srgbClr val="0033CC"/>
                </a:solidFill>
              </a:rPr>
              <a:t> </a:t>
            </a:r>
            <a:endParaRPr lang="en-US" altLang="en-US" sz="2800" b="1" i="1" dirty="0">
              <a:solidFill>
                <a:srgbClr val="0033CC"/>
              </a:solidFill>
            </a:endParaRPr>
          </a:p>
          <a:p>
            <a:pPr eaLnBrk="1" hangingPunct="1">
              <a:lnSpc>
                <a:spcPct val="80000"/>
              </a:lnSpc>
              <a:buFontTx/>
              <a:buNone/>
              <a:defRPr/>
            </a:pPr>
            <a:r>
              <a:rPr lang="en-US" altLang="en-US" sz="2800" dirty="0"/>
              <a:t>Everybody in the population is included  -&gt; you get the exact picture of e.g. nutritional status</a:t>
            </a:r>
            <a:endParaRPr lang="en-US" altLang="en-US" sz="1800" dirty="0"/>
          </a:p>
          <a:p>
            <a:pPr marL="0" indent="0">
              <a:spcBef>
                <a:spcPct val="0"/>
              </a:spcBef>
              <a:buNone/>
              <a:defRPr/>
            </a:pPr>
            <a:endParaRPr lang="en-GB" sz="2400" dirty="0"/>
          </a:p>
          <a:p>
            <a:pPr marL="0" indent="0" eaLnBrk="1" hangingPunct="1">
              <a:lnSpc>
                <a:spcPct val="80000"/>
              </a:lnSpc>
              <a:buNone/>
              <a:defRPr/>
            </a:pPr>
            <a:endParaRPr lang="en-US" altLang="en-US" sz="1800" dirty="0"/>
          </a:p>
          <a:p>
            <a:pPr eaLnBrk="1" hangingPunct="1">
              <a:lnSpc>
                <a:spcPct val="80000"/>
              </a:lnSpc>
              <a:buFontTx/>
              <a:buNone/>
              <a:defRPr/>
            </a:pPr>
            <a:endParaRPr lang="en-US" altLang="en-US" sz="1800" dirty="0">
              <a:solidFill>
                <a:srgbClr val="000000"/>
              </a:solidFill>
            </a:endParaRPr>
          </a:p>
        </p:txBody>
      </p:sp>
      <p:sp>
        <p:nvSpPr>
          <p:cNvPr id="10" name="TextBox 9"/>
          <p:cNvSpPr txBox="1"/>
          <p:nvPr/>
        </p:nvSpPr>
        <p:spPr>
          <a:xfrm>
            <a:off x="1206435" y="3836332"/>
            <a:ext cx="4433777" cy="1815882"/>
          </a:xfrm>
          <a:prstGeom prst="rect">
            <a:avLst/>
          </a:prstGeom>
          <a:noFill/>
        </p:spPr>
        <p:txBody>
          <a:bodyPr wrap="square" rtlCol="0">
            <a:spAutoFit/>
          </a:bodyPr>
          <a:lstStyle/>
          <a:p>
            <a:pPr marL="457200" indent="-457200">
              <a:buFont typeface="Arial" panose="020B0604020202020204" pitchFamily="34" charset="0"/>
              <a:buChar char="•"/>
            </a:pPr>
            <a:r>
              <a:rPr lang="en-GB" sz="2800" dirty="0"/>
              <a:t>Only in geographically concentrated populations of a small number</a:t>
            </a:r>
          </a:p>
          <a:p>
            <a:pPr marL="457200" indent="-457200">
              <a:buFont typeface="Arial" panose="020B0604020202020204" pitchFamily="34" charset="0"/>
              <a:buChar char="•"/>
            </a:pPr>
            <a:r>
              <a:rPr lang="en-GB" sz="2800" b="1" dirty="0"/>
              <a:t>Rare</a:t>
            </a:r>
          </a:p>
        </p:txBody>
      </p:sp>
      <p:sp>
        <p:nvSpPr>
          <p:cNvPr id="12" name="Rectangle 11"/>
          <p:cNvSpPr/>
          <p:nvPr/>
        </p:nvSpPr>
        <p:spPr>
          <a:xfrm>
            <a:off x="25424"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3855" y="5138669"/>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p>
        </p:txBody>
      </p:sp>
      <p:pic>
        <p:nvPicPr>
          <p:cNvPr id="13" name="Picture 12"/>
          <p:cNvPicPr>
            <a:picLocks noChangeAspect="1"/>
          </p:cNvPicPr>
          <p:nvPr/>
        </p:nvPicPr>
        <p:blipFill>
          <a:blip r:embed="rId3"/>
          <a:stretch>
            <a:fillRect/>
          </a:stretch>
        </p:blipFill>
        <p:spPr>
          <a:xfrm>
            <a:off x="6858000" y="3292566"/>
            <a:ext cx="4743596" cy="3143710"/>
          </a:xfrm>
          <a:prstGeom prst="rect">
            <a:avLst/>
          </a:prstGeom>
        </p:spPr>
      </p:pic>
      <p:sp>
        <p:nvSpPr>
          <p:cNvPr id="20" name="TextBox 19"/>
          <p:cNvSpPr txBox="1"/>
          <p:nvPr/>
        </p:nvSpPr>
        <p:spPr>
          <a:xfrm>
            <a:off x="6858000" y="6500167"/>
            <a:ext cx="1303562" cy="230832"/>
          </a:xfrm>
          <a:prstGeom prst="rect">
            <a:avLst/>
          </a:prstGeom>
          <a:noFill/>
        </p:spPr>
        <p:txBody>
          <a:bodyPr wrap="none" rtlCol="0">
            <a:spAutoFit/>
          </a:bodyPr>
          <a:lstStyle/>
          <a:p>
            <a:r>
              <a:rPr lang="en-GB" sz="900" i="1" dirty="0" smtClean="0"/>
              <a:t>Philippe Richard, ©ICRC</a:t>
            </a:r>
            <a:endParaRPr lang="en-GB" sz="900" i="1" dirty="0"/>
          </a:p>
        </p:txBody>
      </p:sp>
    </p:spTree>
    <p:extLst>
      <p:ext uri="{BB962C8B-B14F-4D97-AF65-F5344CB8AC3E}">
        <p14:creationId xmlns:p14="http://schemas.microsoft.com/office/powerpoint/2010/main" val="54657445"/>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GB" u="sng" dirty="0">
                <a:latin typeface="+mn-lt"/>
              </a:rPr>
              <a:t>Non-probability sampling</a:t>
            </a:r>
          </a:p>
        </p:txBody>
      </p:sp>
      <p:sp>
        <p:nvSpPr>
          <p:cNvPr id="3" name="Content Placeholder 2"/>
          <p:cNvSpPr>
            <a:spLocks noGrp="1"/>
          </p:cNvSpPr>
          <p:nvPr>
            <p:ph idx="1"/>
          </p:nvPr>
        </p:nvSpPr>
        <p:spPr>
          <a:xfrm>
            <a:off x="689344" y="1456660"/>
            <a:ext cx="10664456" cy="4717128"/>
          </a:xfrm>
        </p:spPr>
        <p:txBody>
          <a:bodyPr>
            <a:normAutofit fontScale="25000" lnSpcReduction="20000"/>
          </a:bodyPr>
          <a:lstStyle/>
          <a:p>
            <a:pPr marL="457200" lvl="1" indent="0">
              <a:buNone/>
            </a:pPr>
            <a:r>
              <a:rPr lang="en-GB" sz="11200" b="1" dirty="0">
                <a:solidFill>
                  <a:srgbClr val="0033CC"/>
                </a:solidFill>
              </a:rPr>
              <a:t>Key examples: </a:t>
            </a:r>
          </a:p>
          <a:p>
            <a:pPr marL="457200" lvl="1" indent="0">
              <a:buNone/>
            </a:pPr>
            <a:endParaRPr lang="en-GB" sz="11200" b="1" dirty="0">
              <a:solidFill>
                <a:srgbClr val="0033CC"/>
              </a:solidFill>
            </a:endParaRPr>
          </a:p>
          <a:p>
            <a:pPr marL="457200" lvl="1" indent="0">
              <a:buNone/>
            </a:pPr>
            <a:r>
              <a:rPr lang="en-GB" sz="11200" b="1" dirty="0" smtClean="0">
                <a:solidFill>
                  <a:srgbClr val="0033CC"/>
                </a:solidFill>
              </a:rPr>
              <a:t>Convenience sampling </a:t>
            </a:r>
          </a:p>
          <a:p>
            <a:pPr lvl="2">
              <a:buFont typeface="Arial" charset="0"/>
              <a:buChar char="•"/>
            </a:pPr>
            <a:r>
              <a:rPr lang="en-GB" sz="10800" dirty="0" smtClean="0"/>
              <a:t>Choosing people arbitrarily and in an unstructured way, e.g. those c</a:t>
            </a:r>
            <a:r>
              <a:rPr lang="en-GB" sz="10600" dirty="0" smtClean="0"/>
              <a:t>lose to the road</a:t>
            </a:r>
          </a:p>
          <a:p>
            <a:pPr lvl="2"/>
            <a:r>
              <a:rPr lang="en-GB" sz="11200" dirty="0" smtClean="0"/>
              <a:t>Does not reflect the wider population from which the sample was drawn</a:t>
            </a:r>
          </a:p>
          <a:p>
            <a:pPr lvl="2"/>
            <a:endParaRPr lang="en-GB" sz="8000" dirty="0"/>
          </a:p>
          <a:p>
            <a:pPr marL="457200" lvl="1" indent="0">
              <a:buNone/>
            </a:pPr>
            <a:r>
              <a:rPr lang="en-GB" sz="11200" b="1" dirty="0">
                <a:solidFill>
                  <a:srgbClr val="0033CC"/>
                </a:solidFill>
              </a:rPr>
              <a:t>Purposive sampling </a:t>
            </a:r>
          </a:p>
          <a:p>
            <a:pPr lvl="2"/>
            <a:r>
              <a:rPr lang="en-GB" sz="11200" dirty="0"/>
              <a:t>Requires as a minimum criteria for who will be included </a:t>
            </a:r>
          </a:p>
          <a:p>
            <a:pPr lvl="2"/>
            <a:r>
              <a:rPr lang="en-GB" sz="11200" dirty="0"/>
              <a:t>Can be effective to generate ideas and get feedback</a:t>
            </a:r>
          </a:p>
          <a:p>
            <a:pPr lvl="2"/>
            <a:r>
              <a:rPr lang="en-GB" sz="11200" dirty="0"/>
              <a:t>May be appropriate, e.g. to represent specific age groups or areas historically vulnerable for </a:t>
            </a:r>
            <a:r>
              <a:rPr lang="en-GB" sz="11200" dirty="0" smtClean="0"/>
              <a:t>famine</a:t>
            </a:r>
          </a:p>
        </p:txBody>
      </p:sp>
      <p:sp>
        <p:nvSpPr>
          <p:cNvPr id="5" name="Rectangle 4"/>
          <p:cNvSpPr/>
          <p:nvPr/>
        </p:nvSpPr>
        <p:spPr>
          <a:xfrm>
            <a:off x="0" y="10633"/>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77276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GB" u="sng" dirty="0">
                <a:latin typeface="+mn-lt"/>
              </a:rPr>
              <a:t>Probability sampling</a:t>
            </a:r>
            <a:endParaRPr lang="en-GB" u="sng" dirty="0">
              <a:solidFill>
                <a:srgbClr val="FF0000"/>
              </a:solidFill>
              <a:latin typeface="+mn-lt"/>
            </a:endParaRPr>
          </a:p>
        </p:txBody>
      </p:sp>
      <p:sp>
        <p:nvSpPr>
          <p:cNvPr id="3" name="Content Placeholder 2"/>
          <p:cNvSpPr>
            <a:spLocks noGrp="1"/>
          </p:cNvSpPr>
          <p:nvPr>
            <p:ph idx="1"/>
          </p:nvPr>
        </p:nvSpPr>
        <p:spPr>
          <a:xfrm>
            <a:off x="838200" y="1635124"/>
            <a:ext cx="10515600" cy="4956176"/>
          </a:xfrm>
        </p:spPr>
        <p:txBody>
          <a:bodyPr>
            <a:normAutofit fontScale="92500" lnSpcReduction="10000"/>
          </a:bodyPr>
          <a:lstStyle/>
          <a:p>
            <a:pPr marL="0" indent="0">
              <a:buNone/>
            </a:pPr>
            <a:r>
              <a:rPr lang="en-GB" b="1" dirty="0">
                <a:solidFill>
                  <a:srgbClr val="0033CC"/>
                </a:solidFill>
              </a:rPr>
              <a:t>           Key examples</a:t>
            </a:r>
            <a:r>
              <a:rPr lang="en-GB" sz="2400" b="1" dirty="0">
                <a:solidFill>
                  <a:srgbClr val="0033CC"/>
                </a:solidFill>
              </a:rPr>
              <a:t>: </a:t>
            </a:r>
          </a:p>
          <a:p>
            <a:pPr marL="0" indent="0" algn="ctr">
              <a:buNone/>
            </a:pPr>
            <a:r>
              <a:rPr lang="en-GB" sz="3200" b="1" dirty="0">
                <a:solidFill>
                  <a:srgbClr val="0033CC"/>
                </a:solidFill>
              </a:rPr>
              <a:t>Simple random sampling</a:t>
            </a:r>
          </a:p>
          <a:p>
            <a:pPr marL="0" indent="0" algn="ctr">
              <a:buNone/>
            </a:pPr>
            <a:r>
              <a:rPr lang="en-GB" sz="3200" b="1" dirty="0">
                <a:solidFill>
                  <a:srgbClr val="0033CC"/>
                </a:solidFill>
              </a:rPr>
              <a:t>Systematic random sampling </a:t>
            </a:r>
          </a:p>
          <a:p>
            <a:pPr marL="0" indent="0" algn="ctr">
              <a:buNone/>
            </a:pPr>
            <a:r>
              <a:rPr lang="en-GB" sz="3200" b="1" dirty="0">
                <a:solidFill>
                  <a:srgbClr val="0033CC"/>
                </a:solidFill>
              </a:rPr>
              <a:t>Cluster sampling</a:t>
            </a:r>
            <a:endParaRPr lang="en-GB" sz="3200" b="1" dirty="0"/>
          </a:p>
          <a:p>
            <a:pPr marL="0" indent="0">
              <a:buNone/>
            </a:pPr>
            <a:endParaRPr lang="en-GB" dirty="0"/>
          </a:p>
          <a:p>
            <a:pPr marL="457200" lvl="1" indent="0">
              <a:buNone/>
            </a:pPr>
            <a:endParaRPr lang="en-GB" sz="2800" dirty="0"/>
          </a:p>
          <a:p>
            <a:pPr lvl="1">
              <a:buFont typeface="Arial" charset="0"/>
              <a:buChar char="•"/>
            </a:pPr>
            <a:r>
              <a:rPr lang="en-GB" sz="2800" dirty="0"/>
              <a:t>Everybody in the population has an </a:t>
            </a:r>
            <a:r>
              <a:rPr lang="en-GB" sz="2800" b="1" dirty="0"/>
              <a:t>equal chance </a:t>
            </a:r>
            <a:r>
              <a:rPr lang="en-GB" sz="2800" dirty="0"/>
              <a:t>of being selected</a:t>
            </a:r>
          </a:p>
          <a:p>
            <a:pPr lvl="1">
              <a:buFont typeface="Arial" charset="0"/>
              <a:buChar char="•"/>
            </a:pPr>
            <a:r>
              <a:rPr lang="en-GB" sz="2800" dirty="0"/>
              <a:t>Gives an </a:t>
            </a:r>
            <a:r>
              <a:rPr lang="en-GB" sz="2800" b="1" dirty="0"/>
              <a:t>estimate of the real situation </a:t>
            </a:r>
          </a:p>
          <a:p>
            <a:pPr lvl="1">
              <a:buFont typeface="Arial" charset="0"/>
              <a:buChar char="•"/>
            </a:pPr>
            <a:r>
              <a:rPr lang="en-GB" sz="2800" dirty="0"/>
              <a:t>You can </a:t>
            </a:r>
            <a:r>
              <a:rPr lang="en-GB" sz="2800" b="1" dirty="0"/>
              <a:t>generalize</a:t>
            </a:r>
            <a:r>
              <a:rPr lang="en-GB" sz="2800" dirty="0"/>
              <a:t> the results to the population </a:t>
            </a:r>
          </a:p>
          <a:p>
            <a:pPr lvl="1">
              <a:buFont typeface="Arial" charset="0"/>
              <a:buChar char="•"/>
            </a:pPr>
            <a:r>
              <a:rPr lang="en-GB" sz="2800" dirty="0"/>
              <a:t>Results are </a:t>
            </a:r>
            <a:r>
              <a:rPr lang="en-GB" sz="2800" b="1" dirty="0"/>
              <a:t>comparable</a:t>
            </a:r>
            <a:r>
              <a:rPr lang="en-GB" sz="2800" dirty="0"/>
              <a:t> between populations and over time</a:t>
            </a:r>
          </a:p>
          <a:p>
            <a:pPr lvl="1">
              <a:buFont typeface="Arial" charset="0"/>
              <a:buChar char="•"/>
            </a:pPr>
            <a:r>
              <a:rPr lang="en-GB" sz="2800" dirty="0"/>
              <a:t>May be expensive and time consuming</a:t>
            </a:r>
          </a:p>
          <a:p>
            <a:pPr>
              <a:buFont typeface="Arial" charset="0"/>
              <a:buChar char="•"/>
            </a:pPr>
            <a:endParaRPr lang="en-GB" dirty="0"/>
          </a:p>
          <a:p>
            <a:pPr marL="0" indent="0">
              <a:buNone/>
            </a:pPr>
            <a:endParaRPr lang="en-GB" dirty="0"/>
          </a:p>
          <a:p>
            <a:pPr marL="0" indent="0">
              <a:buNone/>
            </a:pPr>
            <a:endParaRPr lang="en-GB" dirty="0"/>
          </a:p>
          <a:p>
            <a:pPr marL="0" indent="0">
              <a:buNone/>
            </a:pPr>
            <a:endParaRPr lang="en-GB" dirty="0"/>
          </a:p>
          <a:p>
            <a:pPr lvl="1"/>
            <a:endParaRPr lang="en-GB" sz="2800" dirty="0"/>
          </a:p>
        </p:txBody>
      </p:sp>
      <p:sp>
        <p:nvSpPr>
          <p:cNvPr id="5" name="Rectangle 4"/>
          <p:cNvSpPr/>
          <p:nvPr/>
        </p:nvSpPr>
        <p:spPr>
          <a:xfrm>
            <a:off x="0" y="22208"/>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468819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3600" dirty="0"/>
              <a:t>Hans </a:t>
            </a:r>
            <a:r>
              <a:rPr lang="en-US" sz="3600" dirty="0" err="1"/>
              <a:t>Rosling</a:t>
            </a:r>
            <a:r>
              <a:rPr lang="en-US" sz="3600" dirty="0"/>
              <a:t>: The joy of Stats</a:t>
            </a:r>
            <a:endParaRPr lang="en-GB" sz="3600" dirty="0"/>
          </a:p>
          <a:p>
            <a:pPr algn="ctr"/>
            <a:endParaRPr lang="en-GB" dirty="0">
              <a:solidFill>
                <a:srgbClr val="FF0000"/>
              </a:solidFill>
            </a:endParaRPr>
          </a:p>
          <a:p>
            <a:pPr marL="0" indent="0" algn="ctr">
              <a:buNone/>
            </a:pPr>
            <a:r>
              <a:rPr lang="en-GB" dirty="0">
                <a:solidFill>
                  <a:srgbClr val="FF0000"/>
                </a:solidFill>
                <a:hlinkClick r:id="rId3"/>
              </a:rPr>
              <a:t>https://www.youtube.com/watch?v=jbkSRLYSojo</a:t>
            </a:r>
            <a:endParaRPr lang="en-GB" dirty="0">
              <a:solidFill>
                <a:srgbClr val="FF0000"/>
              </a:solidFill>
            </a:endParaRPr>
          </a:p>
          <a:p>
            <a:pPr marL="0" indent="0" algn="ctr">
              <a:buNone/>
            </a:pPr>
            <a:endParaRPr lang="en-GB" dirty="0">
              <a:solidFill>
                <a:srgbClr val="FF0000"/>
              </a:solidFill>
            </a:endParaRPr>
          </a:p>
          <a:p>
            <a:pPr marL="0" indent="0" algn="ctr">
              <a:buNone/>
            </a:pPr>
            <a:endParaRPr lang="en-GB" dirty="0">
              <a:solidFill>
                <a:srgbClr val="FF0000"/>
              </a:solidFill>
            </a:endParaRPr>
          </a:p>
        </p:txBody>
      </p:sp>
      <p:sp>
        <p:nvSpPr>
          <p:cNvPr id="2" name="Slide Number Placeholder 1"/>
          <p:cNvSpPr>
            <a:spLocks noGrp="1"/>
          </p:cNvSpPr>
          <p:nvPr>
            <p:ph type="sldNum" sz="quarter" idx="12"/>
          </p:nvPr>
        </p:nvSpPr>
        <p:spPr/>
        <p:txBody>
          <a:bodyPr/>
          <a:lstStyle/>
          <a:p>
            <a:fld id="{B077871E-C384-5749-ACA0-F605BA7C9783}" type="slidenum">
              <a:rPr lang="en-US" smtClean="0"/>
              <a:t>2</a:t>
            </a:fld>
            <a:endParaRPr lang="en-US"/>
          </a:p>
        </p:txBody>
      </p:sp>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7873968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77871E-C384-5749-ACA0-F605BA7C9783}" type="slidenum">
              <a:rPr lang="en-US" smtClean="0"/>
              <a:t>20</a:t>
            </a:fld>
            <a:endParaRPr lang="en-US"/>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12" name="Rectangle 11"/>
          <p:cNvSpPr/>
          <p:nvPr/>
        </p:nvSpPr>
        <p:spPr>
          <a:xfrm>
            <a:off x="25424" y="-2315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3855" y="5138669"/>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p>
        </p:txBody>
      </p:sp>
      <p:sp>
        <p:nvSpPr>
          <p:cNvPr id="3" name="TextBox 2"/>
          <p:cNvSpPr txBox="1"/>
          <p:nvPr/>
        </p:nvSpPr>
        <p:spPr>
          <a:xfrm>
            <a:off x="4530436" y="1870364"/>
            <a:ext cx="184731" cy="369332"/>
          </a:xfrm>
          <a:prstGeom prst="rect">
            <a:avLst/>
          </a:prstGeom>
          <a:noFill/>
        </p:spPr>
        <p:txBody>
          <a:bodyPr wrap="none" rtlCol="0">
            <a:spAutoFit/>
          </a:bodyPr>
          <a:lstStyle/>
          <a:p>
            <a:endParaRPr lang="en-GB" dirty="0"/>
          </a:p>
        </p:txBody>
      </p:sp>
      <p:pic>
        <p:nvPicPr>
          <p:cNvPr id="6" name="Picture 5"/>
          <p:cNvPicPr>
            <a:picLocks noChangeAspect="1"/>
          </p:cNvPicPr>
          <p:nvPr/>
        </p:nvPicPr>
        <p:blipFill>
          <a:blip r:embed="rId3"/>
          <a:stretch>
            <a:fillRect/>
          </a:stretch>
        </p:blipFill>
        <p:spPr>
          <a:xfrm>
            <a:off x="7035143" y="-23150"/>
            <a:ext cx="4949822" cy="3340185"/>
          </a:xfrm>
          <a:prstGeom prst="rect">
            <a:avLst/>
          </a:prstGeom>
        </p:spPr>
      </p:pic>
      <p:sp>
        <p:nvSpPr>
          <p:cNvPr id="13" name="TextBox 12"/>
          <p:cNvSpPr txBox="1"/>
          <p:nvPr/>
        </p:nvSpPr>
        <p:spPr>
          <a:xfrm>
            <a:off x="2560775" y="4692671"/>
            <a:ext cx="8948737" cy="1384995"/>
          </a:xfrm>
          <a:prstGeom prst="rect">
            <a:avLst/>
          </a:prstGeom>
          <a:noFill/>
        </p:spPr>
        <p:txBody>
          <a:bodyPr wrap="square" rtlCol="0">
            <a:spAutoFit/>
          </a:bodyPr>
          <a:lstStyle/>
          <a:p>
            <a:r>
              <a:rPr lang="en-GB" sz="2800" dirty="0" smtClean="0"/>
              <a:t>A </a:t>
            </a:r>
            <a:r>
              <a:rPr lang="en-GB" sz="2800" dirty="0"/>
              <a:t>survey of child malnutrition is conducted by measuring the children of women who were advised over the radio to bring their &lt;5s to the health clinic on Tuesday morning.</a:t>
            </a:r>
          </a:p>
        </p:txBody>
      </p:sp>
      <p:sp>
        <p:nvSpPr>
          <p:cNvPr id="14" name="TextBox 13"/>
          <p:cNvSpPr txBox="1"/>
          <p:nvPr/>
        </p:nvSpPr>
        <p:spPr>
          <a:xfrm>
            <a:off x="2560775" y="3636578"/>
            <a:ext cx="6391493" cy="707886"/>
          </a:xfrm>
          <a:prstGeom prst="rect">
            <a:avLst/>
          </a:prstGeom>
          <a:noFill/>
        </p:spPr>
        <p:txBody>
          <a:bodyPr wrap="none" rtlCol="0">
            <a:spAutoFit/>
          </a:bodyPr>
          <a:lstStyle/>
          <a:p>
            <a:r>
              <a:rPr lang="en-GB" sz="4000" dirty="0"/>
              <a:t>Random or biased sample…..</a:t>
            </a:r>
          </a:p>
        </p:txBody>
      </p:sp>
      <p:sp>
        <p:nvSpPr>
          <p:cNvPr id="15" name="TextBox 14"/>
          <p:cNvSpPr txBox="1"/>
          <p:nvPr/>
        </p:nvSpPr>
        <p:spPr>
          <a:xfrm>
            <a:off x="1048001" y="3146370"/>
            <a:ext cx="1326004" cy="1569660"/>
          </a:xfrm>
          <a:prstGeom prst="rect">
            <a:avLst/>
          </a:prstGeom>
          <a:noFill/>
        </p:spPr>
        <p:txBody>
          <a:bodyPr wrap="none" rtlCol="0">
            <a:spAutoFit/>
          </a:bodyPr>
          <a:lstStyle/>
          <a:p>
            <a:r>
              <a:rPr lang="en-GB" sz="9600" b="1" dirty="0">
                <a:solidFill>
                  <a:srgbClr val="FF0000"/>
                </a:solidFill>
              </a:rPr>
              <a:t>??</a:t>
            </a:r>
          </a:p>
        </p:txBody>
      </p:sp>
    </p:spTree>
    <p:extLst>
      <p:ext uri="{BB962C8B-B14F-4D97-AF65-F5344CB8AC3E}">
        <p14:creationId xmlns:p14="http://schemas.microsoft.com/office/powerpoint/2010/main" val="1985715240"/>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4" name="Straight Arrow Connector 43"/>
          <p:cNvCxnSpPr/>
          <p:nvPr/>
        </p:nvCxnSpPr>
        <p:spPr>
          <a:xfrm>
            <a:off x="7789863" y="1133475"/>
            <a:ext cx="12700" cy="91598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532313" y="1135064"/>
            <a:ext cx="11112" cy="915987"/>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48" idx="0"/>
          </p:cNvCxnSpPr>
          <p:nvPr/>
        </p:nvCxnSpPr>
        <p:spPr>
          <a:xfrm>
            <a:off x="2565400" y="1133475"/>
            <a:ext cx="12700" cy="91598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785100" y="1139825"/>
            <a:ext cx="12700" cy="91598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3" idx="0"/>
          </p:cNvCxnSpPr>
          <p:nvPr/>
        </p:nvCxnSpPr>
        <p:spPr>
          <a:xfrm>
            <a:off x="2560638" y="1139825"/>
            <a:ext cx="12700" cy="91598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527551" y="1141414"/>
            <a:ext cx="11113" cy="915987"/>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690688" y="2055814"/>
            <a:ext cx="1763712" cy="1074737"/>
          </a:xfrm>
          <a:prstGeom prst="rect">
            <a:avLst/>
          </a:prstGeom>
          <a:solidFill>
            <a:schemeClr val="tx2">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086" name="Rectangle 5"/>
          <p:cNvSpPr>
            <a:spLocks noChangeArrowheads="1"/>
          </p:cNvSpPr>
          <p:nvPr/>
        </p:nvSpPr>
        <p:spPr bwMode="auto">
          <a:xfrm>
            <a:off x="1701801" y="2303464"/>
            <a:ext cx="17637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solidFill>
                  <a:schemeClr val="bg1"/>
                </a:solidFill>
                <a:latin typeface="Arial" panose="020B0604020202020204" pitchFamily="34" charset="0"/>
                <a:ea typeface="SimSun" panose="02010600030101010101" pitchFamily="2" charset="-122"/>
              </a:rPr>
              <a:t>1. Simple</a:t>
            </a:r>
            <a:endParaRPr lang="en-CA" altLang="en-US" sz="2600" dirty="0">
              <a:solidFill>
                <a:schemeClr val="bg1"/>
              </a:solidFill>
              <a:latin typeface="Trebuchet MS" panose="020B0603020202020204" pitchFamily="34" charset="0"/>
              <a:ea typeface="SimSun" panose="02010600030101010101" pitchFamily="2" charset="-122"/>
            </a:endParaRPr>
          </a:p>
        </p:txBody>
      </p:sp>
      <p:pic>
        <p:nvPicPr>
          <p:cNvPr id="4609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8863" y="370681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3702050"/>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3671888" y="2055814"/>
            <a:ext cx="2170112" cy="1074737"/>
          </a:xfrm>
          <a:prstGeom prst="rect">
            <a:avLst/>
          </a:prstGeom>
          <a:solidFill>
            <a:schemeClr val="accent2">
              <a:lumMod val="40000"/>
              <a:lumOff val="60000"/>
            </a:schemeClr>
          </a:solidFill>
          <a:ln w="38100">
            <a:solidFill>
              <a:srgbClr val="ECC1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093" name="Rectangle 18"/>
          <p:cNvSpPr>
            <a:spLocks noChangeArrowheads="1"/>
          </p:cNvSpPr>
          <p:nvPr/>
        </p:nvSpPr>
        <p:spPr bwMode="auto">
          <a:xfrm>
            <a:off x="3600449" y="2135187"/>
            <a:ext cx="2281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400" b="1" dirty="0">
                <a:latin typeface="Arial" panose="020B0604020202020204" pitchFamily="34" charset="0"/>
                <a:ea typeface="SimSun" panose="02010600030101010101" pitchFamily="2" charset="-122"/>
              </a:rPr>
              <a:t>II. Systematic</a:t>
            </a:r>
          </a:p>
          <a:p>
            <a:pPr algn="ctr">
              <a:spcBef>
                <a:spcPct val="0"/>
              </a:spcBef>
              <a:buClrTx/>
              <a:buSzTx/>
              <a:buFontTx/>
              <a:buNone/>
            </a:pPr>
            <a:r>
              <a:rPr lang="en-CA" altLang="en-US" sz="2400" b="1" dirty="0">
                <a:latin typeface="Arial" panose="020B0604020202020204" pitchFamily="34" charset="0"/>
                <a:ea typeface="SimSun" panose="02010600030101010101" pitchFamily="2" charset="-122"/>
              </a:rPr>
              <a:t>random</a:t>
            </a:r>
            <a:endParaRPr lang="en-CA" altLang="en-US" sz="2400" dirty="0">
              <a:latin typeface="Trebuchet MS" panose="020B0603020202020204" pitchFamily="34" charset="0"/>
              <a:ea typeface="SimSun" panose="02010600030101010101" pitchFamily="2" charset="-122"/>
            </a:endParaRPr>
          </a:p>
        </p:txBody>
      </p:sp>
      <p:sp>
        <p:nvSpPr>
          <p:cNvPr id="46094" name="Text Box 1"/>
          <p:cNvSpPr txBox="1">
            <a:spLocks noChangeArrowheads="1"/>
          </p:cNvSpPr>
          <p:nvPr/>
        </p:nvSpPr>
        <p:spPr bwMode="auto">
          <a:xfrm>
            <a:off x="1080656" y="-93264"/>
            <a:ext cx="10612582" cy="93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700"/>
              </a:spcBef>
              <a:buClr>
                <a:srgbClr val="1E1E1E"/>
              </a:buClr>
              <a:buSzPct val="6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9pPr>
          </a:lstStyle>
          <a:p>
            <a:pPr eaLnBrk="1" hangingPunct="1">
              <a:spcBef>
                <a:spcPct val="0"/>
              </a:spcBef>
              <a:buClrTx/>
              <a:buSzTx/>
              <a:buFontTx/>
              <a:buNone/>
            </a:pPr>
            <a:r>
              <a:rPr lang="en-CA" altLang="en-US" sz="4400" dirty="0">
                <a:latin typeface="+mn-lt"/>
                <a:ea typeface="Segoe UI" panose="020B0502040204020203" pitchFamily="34" charset="0"/>
                <a:cs typeface="Arial" panose="020B0604020202020204" pitchFamily="34" charset="0"/>
              </a:rPr>
              <a:t> </a:t>
            </a:r>
            <a:r>
              <a:rPr lang="en-CA" altLang="en-US" sz="4400" u="sng" dirty="0">
                <a:latin typeface="+mn-lt"/>
                <a:ea typeface="Segoe UI" panose="020B0502040204020203" pitchFamily="34" charset="0"/>
                <a:cs typeface="Arial" panose="020B0604020202020204" pitchFamily="34" charset="0"/>
              </a:rPr>
              <a:t>Sampling Methods for Probability Sampling </a:t>
            </a:r>
          </a:p>
        </p:txBody>
      </p:sp>
      <p:cxnSp>
        <p:nvCxnSpPr>
          <p:cNvPr id="25" name="Straight Arrow Connector 24"/>
          <p:cNvCxnSpPr/>
          <p:nvPr/>
        </p:nvCxnSpPr>
        <p:spPr>
          <a:xfrm>
            <a:off x="8258176" y="3192464"/>
            <a:ext cx="485775" cy="528637"/>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096" name="Rectangle 27"/>
          <p:cNvSpPr>
            <a:spLocks noChangeArrowheads="1"/>
          </p:cNvSpPr>
          <p:nvPr/>
        </p:nvSpPr>
        <p:spPr bwMode="auto">
          <a:xfrm>
            <a:off x="8294688" y="3929064"/>
            <a:ext cx="2157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solidFill>
                  <a:schemeClr val="bg1"/>
                </a:solidFill>
                <a:latin typeface="Arial" panose="020B0604020202020204" pitchFamily="34" charset="0"/>
                <a:ea typeface="SimSun" panose="02010600030101010101" pitchFamily="2" charset="-122"/>
              </a:rPr>
              <a:t>Systematic</a:t>
            </a:r>
            <a:endParaRPr lang="en-CA" altLang="en-US" sz="2600" dirty="0">
              <a:solidFill>
                <a:schemeClr val="bg1"/>
              </a:solidFill>
              <a:latin typeface="Trebuchet MS" panose="020B0603020202020204" pitchFamily="34" charset="0"/>
              <a:ea typeface="SimSun" panose="02010600030101010101" pitchFamily="2" charset="-122"/>
            </a:endParaRPr>
          </a:p>
        </p:txBody>
      </p:sp>
      <p:pic>
        <p:nvPicPr>
          <p:cNvPr id="46097" name="Picture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509111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8"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3838" y="511651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9" name="Rectangle 33"/>
          <p:cNvSpPr>
            <a:spLocks noChangeArrowheads="1"/>
          </p:cNvSpPr>
          <p:nvPr/>
        </p:nvSpPr>
        <p:spPr bwMode="auto">
          <a:xfrm>
            <a:off x="6680201" y="2438401"/>
            <a:ext cx="17637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latin typeface="Arial" panose="020B0604020202020204" pitchFamily="34" charset="0"/>
                <a:ea typeface="SimSun" panose="02010600030101010101" pitchFamily="2" charset="-122"/>
              </a:rPr>
              <a:t>3. Cluster</a:t>
            </a:r>
            <a:endParaRPr lang="en-CA" altLang="en-US" sz="2600" dirty="0">
              <a:latin typeface="Trebuchet MS" panose="020B0603020202020204" pitchFamily="34" charset="0"/>
              <a:ea typeface="SimSun" panose="02010600030101010101" pitchFamily="2" charset="-122"/>
            </a:endParaRPr>
          </a:p>
        </p:txBody>
      </p:sp>
      <p:sp>
        <p:nvSpPr>
          <p:cNvPr id="46100" name="Rectangle 35"/>
          <p:cNvSpPr>
            <a:spLocks noChangeArrowheads="1"/>
          </p:cNvSpPr>
          <p:nvPr/>
        </p:nvSpPr>
        <p:spPr bwMode="auto">
          <a:xfrm>
            <a:off x="1814513" y="4586289"/>
            <a:ext cx="37449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400" b="1" dirty="0">
                <a:solidFill>
                  <a:srgbClr val="0033CC"/>
                </a:solidFill>
                <a:latin typeface="Arial" panose="020B0604020202020204" pitchFamily="34" charset="0"/>
                <a:ea typeface="SimSun" panose="02010600030101010101" pitchFamily="2" charset="-122"/>
                <a:sym typeface="Wingdings" panose="05000000000000000000" pitchFamily="2" charset="2"/>
              </a:rPr>
              <a:t>HH selected directly from whole population</a:t>
            </a:r>
          </a:p>
        </p:txBody>
      </p:sp>
      <p:sp>
        <p:nvSpPr>
          <p:cNvPr id="46101" name="Rectangle 37"/>
          <p:cNvSpPr>
            <a:spLocks noChangeArrowheads="1"/>
          </p:cNvSpPr>
          <p:nvPr/>
        </p:nvSpPr>
        <p:spPr bwMode="auto">
          <a:xfrm>
            <a:off x="6095999" y="5842000"/>
            <a:ext cx="5870575"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0"/>
              </a:spcBef>
              <a:buClrTx/>
              <a:buSzTx/>
              <a:buFontTx/>
              <a:buNone/>
            </a:pPr>
            <a:r>
              <a:rPr lang="en-CA" altLang="en-US" sz="2000" b="1" dirty="0">
                <a:solidFill>
                  <a:srgbClr val="000000"/>
                </a:solidFill>
                <a:latin typeface="Arial" panose="020B0604020202020204" pitchFamily="34" charset="0"/>
                <a:ea typeface="SimSun" panose="02010600030101010101" pitchFamily="2" charset="-122"/>
                <a:sym typeface="Wingdings" panose="05000000000000000000" pitchFamily="2" charset="2"/>
              </a:rPr>
              <a:t>2</a:t>
            </a:r>
            <a:r>
              <a:rPr lang="en-CA" altLang="en-US" sz="2000" b="1" baseline="30000" dirty="0">
                <a:solidFill>
                  <a:srgbClr val="000000"/>
                </a:solidFill>
                <a:latin typeface="Arial" panose="020B0604020202020204" pitchFamily="34" charset="0"/>
                <a:ea typeface="SimSun" panose="02010600030101010101" pitchFamily="2" charset="-122"/>
                <a:sym typeface="Wingdings" panose="05000000000000000000" pitchFamily="2" charset="2"/>
              </a:rPr>
              <a:t>nd</a:t>
            </a:r>
            <a:r>
              <a:rPr lang="en-CA" altLang="en-US" sz="2000" b="1" dirty="0">
                <a:solidFill>
                  <a:srgbClr val="000000"/>
                </a:solidFill>
                <a:latin typeface="Arial" panose="020B0604020202020204" pitchFamily="34" charset="0"/>
                <a:ea typeface="SimSun" panose="02010600030101010101" pitchFamily="2" charset="-122"/>
                <a:sym typeface="Wingdings" panose="05000000000000000000" pitchFamily="2" charset="2"/>
              </a:rPr>
              <a:t>: HH selected from within selected clusters </a:t>
            </a:r>
            <a:r>
              <a:rPr lang="en-CA" altLang="en-US" sz="2000" b="1" dirty="0">
                <a:solidFill>
                  <a:srgbClr val="00B050"/>
                </a:solidFill>
                <a:latin typeface="Arial" panose="020B0604020202020204" pitchFamily="34" charset="0"/>
                <a:ea typeface="SimSun" panose="02010600030101010101" pitchFamily="2" charset="-122"/>
                <a:sym typeface="Wingdings" panose="05000000000000000000" pitchFamily="2" charset="2"/>
              </a:rPr>
              <a:t>(municipalities</a:t>
            </a:r>
            <a:r>
              <a:rPr lang="en-CA" altLang="en-US" sz="2000" b="1">
                <a:solidFill>
                  <a:srgbClr val="00B050"/>
                </a:solidFill>
                <a:latin typeface="Arial" panose="020B0604020202020204" pitchFamily="34" charset="0"/>
                <a:ea typeface="SimSun" panose="02010600030101010101" pitchFamily="2" charset="-122"/>
                <a:sym typeface="Wingdings" panose="05000000000000000000" pitchFamily="2" charset="2"/>
              </a:rPr>
              <a:t>) </a:t>
            </a:r>
            <a:r>
              <a:rPr lang="en-CA" altLang="en-US" sz="2000" b="1">
                <a:solidFill>
                  <a:srgbClr val="000000"/>
                </a:solidFill>
                <a:latin typeface="Arial" panose="020B0604020202020204" pitchFamily="34" charset="0"/>
                <a:ea typeface="SimSun" panose="02010600030101010101" pitchFamily="2" charset="-122"/>
                <a:sym typeface="Wingdings" panose="05000000000000000000" pitchFamily="2" charset="2"/>
              </a:rPr>
              <a:t>(</a:t>
            </a:r>
            <a:endParaRPr lang="en-CA" altLang="en-US" sz="2000" dirty="0">
              <a:latin typeface="Trebuchet MS" panose="020B0603020202020204" pitchFamily="34" charset="0"/>
              <a:ea typeface="SimSun" panose="02010600030101010101" pitchFamily="2" charset="-122"/>
            </a:endParaRPr>
          </a:p>
        </p:txBody>
      </p:sp>
      <p:cxnSp>
        <p:nvCxnSpPr>
          <p:cNvPr id="45" name="Straight Connector 44"/>
          <p:cNvCxnSpPr/>
          <p:nvPr/>
        </p:nvCxnSpPr>
        <p:spPr>
          <a:xfrm>
            <a:off x="6096000" y="1825626"/>
            <a:ext cx="0" cy="5375275"/>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690688" y="998538"/>
            <a:ext cx="9190038" cy="696912"/>
          </a:xfrm>
          <a:prstGeom prst="rect">
            <a:avLst/>
          </a:prstGeom>
          <a:solidFill>
            <a:srgbClr val="8E908F"/>
          </a:solidFill>
          <a:ln w="762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04" name="Rectangle 34"/>
          <p:cNvSpPr>
            <a:spLocks noChangeArrowheads="1"/>
          </p:cNvSpPr>
          <p:nvPr/>
        </p:nvSpPr>
        <p:spPr bwMode="auto">
          <a:xfrm>
            <a:off x="1524000" y="1082676"/>
            <a:ext cx="91757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solidFill>
                  <a:schemeClr val="bg1"/>
                </a:solidFill>
                <a:latin typeface="Arial" panose="020B0604020202020204" pitchFamily="34" charset="0"/>
                <a:ea typeface="SimSun" panose="02010600030101010101" pitchFamily="2" charset="-122"/>
              </a:rPr>
              <a:t>Whole population from which the sample is drawn</a:t>
            </a:r>
            <a:endParaRPr lang="en-CA" altLang="en-US" sz="2600" dirty="0">
              <a:solidFill>
                <a:schemeClr val="bg1"/>
              </a:solidFill>
              <a:latin typeface="Trebuchet MS" panose="020B0603020202020204" pitchFamily="34" charset="0"/>
              <a:ea typeface="SimSun" panose="02010600030101010101" pitchFamily="2" charset="-122"/>
            </a:endParaRPr>
          </a:p>
        </p:txBody>
      </p:sp>
      <p:sp>
        <p:nvSpPr>
          <p:cNvPr id="46107" name="Rectangle 27"/>
          <p:cNvSpPr>
            <a:spLocks noChangeArrowheads="1"/>
          </p:cNvSpPr>
          <p:nvPr/>
        </p:nvSpPr>
        <p:spPr bwMode="auto">
          <a:xfrm>
            <a:off x="6210301" y="3817939"/>
            <a:ext cx="21574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solidFill>
                  <a:schemeClr val="bg1"/>
                </a:solidFill>
                <a:latin typeface="Arial" panose="020B0604020202020204" pitchFamily="34" charset="0"/>
                <a:ea typeface="SimSun" panose="02010600030101010101" pitchFamily="2" charset="-122"/>
              </a:rPr>
              <a:t>Simple</a:t>
            </a:r>
            <a:endParaRPr lang="en-CA" altLang="en-US" sz="2600" dirty="0">
              <a:solidFill>
                <a:schemeClr val="bg1"/>
              </a:solidFill>
              <a:latin typeface="Trebuchet MS" panose="020B0603020202020204" pitchFamily="34" charset="0"/>
              <a:ea typeface="SimSun" panose="02010600030101010101" pitchFamily="2" charset="-122"/>
            </a:endParaRPr>
          </a:p>
        </p:txBody>
      </p:sp>
      <p:sp>
        <p:nvSpPr>
          <p:cNvPr id="48" name="Rectangle 47"/>
          <p:cNvSpPr/>
          <p:nvPr/>
        </p:nvSpPr>
        <p:spPr>
          <a:xfrm>
            <a:off x="1695451" y="2049464"/>
            <a:ext cx="1763713" cy="1074737"/>
          </a:xfrm>
          <a:prstGeom prst="rect">
            <a:avLst/>
          </a:prstGeom>
          <a:solidFill>
            <a:schemeClr val="accent2">
              <a:lumMod val="20000"/>
              <a:lumOff val="80000"/>
            </a:schemeClr>
          </a:solidFill>
          <a:ln w="38100">
            <a:solidFill>
              <a:srgbClr val="ECC1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12" name="Rectangle 5"/>
          <p:cNvSpPr>
            <a:spLocks noChangeArrowheads="1"/>
          </p:cNvSpPr>
          <p:nvPr/>
        </p:nvSpPr>
        <p:spPr bwMode="auto">
          <a:xfrm>
            <a:off x="1662114" y="2093937"/>
            <a:ext cx="176371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latin typeface="Arial" panose="020B0604020202020204" pitchFamily="34" charset="0"/>
                <a:ea typeface="SimSun" panose="02010600030101010101" pitchFamily="2" charset="-122"/>
              </a:rPr>
              <a:t>I. Simple random</a:t>
            </a:r>
          </a:p>
          <a:p>
            <a:pPr algn="ctr">
              <a:spcBef>
                <a:spcPct val="0"/>
              </a:spcBef>
              <a:buClrTx/>
              <a:buSzTx/>
              <a:buFontTx/>
              <a:buNone/>
            </a:pPr>
            <a:endParaRPr lang="en-CA" altLang="en-US" sz="2600" dirty="0">
              <a:latin typeface="Trebuchet MS" panose="020B0603020202020204" pitchFamily="34" charset="0"/>
              <a:ea typeface="SimSun" panose="02010600030101010101" pitchFamily="2" charset="-122"/>
            </a:endParaRPr>
          </a:p>
        </p:txBody>
      </p:sp>
      <p:sp>
        <p:nvSpPr>
          <p:cNvPr id="50" name="Rectangle 49"/>
          <p:cNvSpPr/>
          <p:nvPr/>
        </p:nvSpPr>
        <p:spPr>
          <a:xfrm>
            <a:off x="8612141" y="3750470"/>
            <a:ext cx="2621656" cy="873125"/>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cxnSp>
        <p:nvCxnSpPr>
          <p:cNvPr id="51" name="Straight Arrow Connector 50"/>
          <p:cNvCxnSpPr/>
          <p:nvPr/>
        </p:nvCxnSpPr>
        <p:spPr>
          <a:xfrm>
            <a:off x="2588739" y="3158331"/>
            <a:ext cx="11112" cy="576263"/>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6116"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370046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7"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9425" y="3695700"/>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Arrow Connector 57"/>
          <p:cNvCxnSpPr/>
          <p:nvPr/>
        </p:nvCxnSpPr>
        <p:spPr>
          <a:xfrm flipH="1">
            <a:off x="7059613" y="3201989"/>
            <a:ext cx="468312" cy="528637"/>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121" name="Rectangle 27"/>
          <p:cNvSpPr>
            <a:spLocks noChangeArrowheads="1"/>
          </p:cNvSpPr>
          <p:nvPr/>
        </p:nvSpPr>
        <p:spPr bwMode="auto">
          <a:xfrm>
            <a:off x="8539115" y="3788995"/>
            <a:ext cx="26946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400" b="1" dirty="0" err="1">
                <a:latin typeface="Arial" panose="020B0604020202020204" pitchFamily="34" charset="0"/>
                <a:ea typeface="SimSun" panose="02010600030101010101" pitchFamily="2" charset="-122"/>
              </a:rPr>
              <a:t>IIIb</a:t>
            </a:r>
            <a:r>
              <a:rPr lang="en-CA" altLang="en-US" sz="2400" b="1" dirty="0">
                <a:latin typeface="Arial" panose="020B0604020202020204" pitchFamily="34" charset="0"/>
                <a:ea typeface="SimSun" panose="02010600030101010101" pitchFamily="2" charset="-122"/>
              </a:rPr>
              <a:t>. Systematic</a:t>
            </a:r>
          </a:p>
          <a:p>
            <a:pPr algn="ctr">
              <a:spcBef>
                <a:spcPct val="0"/>
              </a:spcBef>
              <a:buClrTx/>
              <a:buSzTx/>
              <a:buFontTx/>
              <a:buNone/>
            </a:pPr>
            <a:r>
              <a:rPr lang="en-CA" altLang="en-US" sz="2400" b="1" dirty="0">
                <a:latin typeface="Arial" panose="020B0604020202020204" pitchFamily="34" charset="0"/>
                <a:ea typeface="SimSun" panose="02010600030101010101" pitchFamily="2" charset="-122"/>
              </a:rPr>
              <a:t>random</a:t>
            </a:r>
            <a:endParaRPr lang="en-CA" altLang="en-US" sz="2400" dirty="0">
              <a:latin typeface="Trebuchet MS" panose="020B0603020202020204" pitchFamily="34" charset="0"/>
              <a:ea typeface="SimSun" panose="02010600030101010101" pitchFamily="2" charset="-122"/>
            </a:endParaRPr>
          </a:p>
        </p:txBody>
      </p:sp>
      <p:pic>
        <p:nvPicPr>
          <p:cNvPr id="46122" name="Picture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3075" y="508476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23"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7013" y="511016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62"/>
          <p:cNvSpPr/>
          <p:nvPr/>
        </p:nvSpPr>
        <p:spPr>
          <a:xfrm>
            <a:off x="6759576" y="2055814"/>
            <a:ext cx="1763713" cy="1074737"/>
          </a:xfrm>
          <a:prstGeom prst="rect">
            <a:avLst/>
          </a:prstGeom>
          <a:solidFill>
            <a:schemeClr val="accent4">
              <a:lumMod val="20000"/>
              <a:lumOff val="8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25" name="Rectangle 33"/>
          <p:cNvSpPr>
            <a:spLocks noChangeArrowheads="1"/>
          </p:cNvSpPr>
          <p:nvPr/>
        </p:nvSpPr>
        <p:spPr bwMode="auto">
          <a:xfrm>
            <a:off x="6613528" y="2357439"/>
            <a:ext cx="1909762"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a:latin typeface="Arial" panose="020B0604020202020204" pitchFamily="34" charset="0"/>
                <a:ea typeface="SimSun" panose="02010600030101010101" pitchFamily="2" charset="-122"/>
              </a:rPr>
              <a:t>III. </a:t>
            </a:r>
            <a:r>
              <a:rPr lang="en-CA" altLang="en-US" sz="2600" b="1" dirty="0">
                <a:latin typeface="Arial" panose="020B0604020202020204" pitchFamily="34" charset="0"/>
                <a:ea typeface="SimSun" panose="02010600030101010101" pitchFamily="2" charset="-122"/>
              </a:rPr>
              <a:t>Cluster</a:t>
            </a:r>
            <a:endParaRPr lang="en-CA" altLang="en-US" sz="2600" dirty="0">
              <a:latin typeface="Trebuchet MS" panose="020B0603020202020204" pitchFamily="34" charset="0"/>
              <a:ea typeface="SimSun" panose="02010600030101010101" pitchFamily="2" charset="-122"/>
            </a:endParaRPr>
          </a:p>
        </p:txBody>
      </p:sp>
      <p:sp>
        <p:nvSpPr>
          <p:cNvPr id="46127" name="Rectangle 36"/>
          <p:cNvSpPr>
            <a:spLocks noChangeArrowheads="1"/>
          </p:cNvSpPr>
          <p:nvPr/>
        </p:nvSpPr>
        <p:spPr bwMode="auto">
          <a:xfrm>
            <a:off x="8805530" y="1820929"/>
            <a:ext cx="338647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0"/>
              </a:spcBef>
              <a:buClrTx/>
              <a:buSzTx/>
              <a:buFontTx/>
              <a:buNone/>
            </a:pPr>
            <a:r>
              <a:rPr lang="en-CA" altLang="en-US" sz="2400" b="1" dirty="0">
                <a:solidFill>
                  <a:srgbClr val="0033CC"/>
                </a:solidFill>
                <a:latin typeface="+mn-lt"/>
                <a:ea typeface="SimSun" panose="02010600030101010101" pitchFamily="2" charset="-122"/>
                <a:sym typeface="Wingdings" panose="05000000000000000000" pitchFamily="2" charset="2"/>
              </a:rPr>
              <a:t>1</a:t>
            </a:r>
            <a:r>
              <a:rPr lang="en-CA" altLang="en-US" sz="2400" b="1" baseline="30000" dirty="0">
                <a:solidFill>
                  <a:srgbClr val="0033CC"/>
                </a:solidFill>
                <a:latin typeface="+mn-lt"/>
                <a:ea typeface="SimSun" panose="02010600030101010101" pitchFamily="2" charset="-122"/>
                <a:sym typeface="Wingdings" panose="05000000000000000000" pitchFamily="2" charset="2"/>
              </a:rPr>
              <a:t>st</a:t>
            </a:r>
            <a:r>
              <a:rPr lang="en-CA" altLang="en-US" sz="2400" b="1" dirty="0">
                <a:solidFill>
                  <a:srgbClr val="0033CC"/>
                </a:solidFill>
                <a:latin typeface="+mn-lt"/>
                <a:ea typeface="SimSun" panose="02010600030101010101" pitchFamily="2" charset="-122"/>
                <a:sym typeface="Wingdings" panose="05000000000000000000" pitchFamily="2" charset="2"/>
              </a:rPr>
              <a:t>: Clusters selected from whole population</a:t>
            </a:r>
            <a:r>
              <a:rPr lang="en-CA" altLang="en-US" sz="1800" b="1" dirty="0">
                <a:solidFill>
                  <a:srgbClr val="0070C0"/>
                </a:solidFill>
                <a:latin typeface="Arial" panose="020B0604020202020204" pitchFamily="34" charset="0"/>
                <a:ea typeface="SimSun" panose="02010600030101010101" pitchFamily="2" charset="-122"/>
                <a:sym typeface="Wingdings" panose="05000000000000000000" pitchFamily="2" charset="2"/>
              </a:rPr>
              <a:t>.</a:t>
            </a:r>
          </a:p>
          <a:p>
            <a:pPr>
              <a:spcBef>
                <a:spcPct val="0"/>
              </a:spcBef>
              <a:buClrTx/>
              <a:buSzTx/>
              <a:buFontTx/>
              <a:buNone/>
            </a:pPr>
            <a:endParaRPr lang="en-CA" altLang="en-US" sz="1600" dirty="0">
              <a:solidFill>
                <a:srgbClr val="EF8300"/>
              </a:solidFill>
              <a:latin typeface="Trebuchet MS" panose="020B0603020202020204" pitchFamily="34" charset="0"/>
              <a:ea typeface="SimSun" panose="02010600030101010101" pitchFamily="2" charset="-122"/>
            </a:endParaRPr>
          </a:p>
        </p:txBody>
      </p:sp>
      <p:sp>
        <p:nvSpPr>
          <p:cNvPr id="46128" name="Rectangle 37"/>
          <p:cNvSpPr>
            <a:spLocks noChangeArrowheads="1"/>
          </p:cNvSpPr>
          <p:nvPr/>
        </p:nvSpPr>
        <p:spPr bwMode="auto">
          <a:xfrm>
            <a:off x="6210301" y="5687221"/>
            <a:ext cx="5865812"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0"/>
              </a:spcBef>
              <a:buClrTx/>
              <a:buSzTx/>
              <a:buFontTx/>
              <a:buNone/>
            </a:pPr>
            <a:r>
              <a:rPr lang="en-CA" altLang="en-US" sz="2400" b="1" dirty="0">
                <a:solidFill>
                  <a:srgbClr val="0033CC"/>
                </a:solidFill>
                <a:latin typeface="+mn-lt"/>
                <a:ea typeface="SimSun" panose="02010600030101010101" pitchFamily="2" charset="-122"/>
                <a:sym typeface="Wingdings" panose="05000000000000000000" pitchFamily="2" charset="2"/>
              </a:rPr>
              <a:t>2</a:t>
            </a:r>
            <a:r>
              <a:rPr lang="en-CA" altLang="en-US" sz="2400" b="1" baseline="30000" dirty="0">
                <a:solidFill>
                  <a:srgbClr val="0033CC"/>
                </a:solidFill>
                <a:latin typeface="+mn-lt"/>
                <a:ea typeface="SimSun" panose="02010600030101010101" pitchFamily="2" charset="-122"/>
                <a:sym typeface="Wingdings" panose="05000000000000000000" pitchFamily="2" charset="2"/>
              </a:rPr>
              <a:t>nd</a:t>
            </a:r>
            <a:r>
              <a:rPr lang="en-CA" altLang="en-US" sz="2400" b="1" dirty="0">
                <a:solidFill>
                  <a:srgbClr val="0033CC"/>
                </a:solidFill>
                <a:latin typeface="+mn-lt"/>
                <a:ea typeface="SimSun" panose="02010600030101010101" pitchFamily="2" charset="-122"/>
                <a:sym typeface="Wingdings" panose="05000000000000000000" pitchFamily="2" charset="2"/>
              </a:rPr>
              <a:t>: HH selected from within selected clusters (municipalities) (</a:t>
            </a:r>
            <a:r>
              <a:rPr lang="en-CA" altLang="en-US" sz="2400" b="1" dirty="0">
                <a:solidFill>
                  <a:srgbClr val="000000"/>
                </a:solidFill>
                <a:latin typeface="+mn-lt"/>
                <a:ea typeface="SimSun" panose="02010600030101010101" pitchFamily="2" charset="-122"/>
                <a:sym typeface="Wingdings" panose="05000000000000000000" pitchFamily="2" charset="2"/>
              </a:rPr>
              <a:t>using simple or systematic sampling). </a:t>
            </a:r>
            <a:endParaRPr lang="en-CA" altLang="en-US" sz="2400" dirty="0">
              <a:latin typeface="+mn-lt"/>
              <a:ea typeface="SimSun" panose="02010600030101010101" pitchFamily="2" charset="-122"/>
            </a:endParaRPr>
          </a:p>
        </p:txBody>
      </p:sp>
      <p:cxnSp>
        <p:nvCxnSpPr>
          <p:cNvPr id="68" name="Straight Connector 67"/>
          <p:cNvCxnSpPr/>
          <p:nvPr/>
        </p:nvCxnSpPr>
        <p:spPr>
          <a:xfrm>
            <a:off x="6100763" y="1819276"/>
            <a:ext cx="0" cy="537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7065169" y="4632802"/>
            <a:ext cx="11112" cy="57626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9374981" y="4626770"/>
            <a:ext cx="1588" cy="57626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172200" y="3752851"/>
            <a:ext cx="1938338" cy="836613"/>
          </a:xfrm>
          <a:prstGeom prst="rect">
            <a:avLst/>
          </a:prstGeom>
          <a:solidFill>
            <a:schemeClr val="accent2">
              <a:lumMod val="20000"/>
              <a:lumOff val="8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35" name="Rectangle 27"/>
          <p:cNvSpPr>
            <a:spLocks noChangeArrowheads="1"/>
          </p:cNvSpPr>
          <p:nvPr/>
        </p:nvSpPr>
        <p:spPr bwMode="auto">
          <a:xfrm>
            <a:off x="6073308" y="3781119"/>
            <a:ext cx="2157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400" b="1" dirty="0" err="1">
                <a:latin typeface="Arial" panose="020B0604020202020204" pitchFamily="34" charset="0"/>
                <a:ea typeface="SimSun" panose="02010600030101010101" pitchFamily="2" charset="-122"/>
              </a:rPr>
              <a:t>IIIa</a:t>
            </a:r>
            <a:r>
              <a:rPr lang="en-CA" altLang="en-US" sz="2400" b="1" dirty="0">
                <a:latin typeface="Arial" panose="020B0604020202020204" pitchFamily="34" charset="0"/>
                <a:ea typeface="SimSun" panose="02010600030101010101" pitchFamily="2" charset="-122"/>
              </a:rPr>
              <a:t>. Simple</a:t>
            </a:r>
          </a:p>
          <a:p>
            <a:pPr algn="ctr">
              <a:spcBef>
                <a:spcPct val="0"/>
              </a:spcBef>
              <a:buClrTx/>
              <a:buSzTx/>
              <a:buFontTx/>
              <a:buNone/>
            </a:pPr>
            <a:r>
              <a:rPr lang="en-CA" altLang="en-US" sz="2400" b="1" dirty="0">
                <a:latin typeface="Arial" panose="020B0604020202020204" pitchFamily="34" charset="0"/>
                <a:ea typeface="SimSun" panose="02010600030101010101" pitchFamily="2" charset="-122"/>
              </a:rPr>
              <a:t>random</a:t>
            </a:r>
            <a:endParaRPr lang="en-CA" altLang="en-US" sz="2400" dirty="0">
              <a:latin typeface="Trebuchet MS" panose="020B0603020202020204" pitchFamily="34" charset="0"/>
              <a:ea typeface="SimSun" panose="02010600030101010101" pitchFamily="2" charset="-122"/>
            </a:endParaRPr>
          </a:p>
        </p:txBody>
      </p:sp>
      <p:cxnSp>
        <p:nvCxnSpPr>
          <p:cNvPr id="57" name="Straight Arrow Connector 56"/>
          <p:cNvCxnSpPr/>
          <p:nvPr/>
        </p:nvCxnSpPr>
        <p:spPr>
          <a:xfrm>
            <a:off x="4568269" y="3135314"/>
            <a:ext cx="11112" cy="576263"/>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0" y="32658"/>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09609"/>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p>
        </p:txBody>
      </p:sp>
    </p:spTree>
    <p:extLst>
      <p:ext uri="{BB962C8B-B14F-4D97-AF65-F5344CB8AC3E}">
        <p14:creationId xmlns:p14="http://schemas.microsoft.com/office/powerpoint/2010/main" val="11849310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Content Placeholder 6"/>
          <p:cNvSpPr>
            <a:spLocks noGrp="1"/>
          </p:cNvSpPr>
          <p:nvPr>
            <p:ph idx="1"/>
          </p:nvPr>
        </p:nvSpPr>
        <p:spPr>
          <a:xfrm>
            <a:off x="1741715" y="1710489"/>
            <a:ext cx="9720943" cy="4571404"/>
          </a:xfrm>
        </p:spPr>
        <p:txBody>
          <a:bodyPr>
            <a:normAutofit lnSpcReduction="10000"/>
          </a:bodyPr>
          <a:lstStyle/>
          <a:p>
            <a:pPr marL="0" indent="0">
              <a:spcBef>
                <a:spcPct val="0"/>
              </a:spcBef>
              <a:spcAft>
                <a:spcPts val="1800"/>
              </a:spcAft>
              <a:buNone/>
              <a:tabLst>
                <a:tab pos="-457200" algn="l"/>
              </a:tabLst>
            </a:pPr>
            <a:r>
              <a:rPr lang="en-CA" altLang="en-US" dirty="0">
                <a:cs typeface="Times New Roman" panose="02020603050405020304" pitchFamily="18" charset="0"/>
              </a:rPr>
              <a:t>A village is composed of 3400 households numbered sequentially from 1 to 3400. You need a sample of 250 households</a:t>
            </a:r>
          </a:p>
          <a:p>
            <a:pPr marL="0" indent="0">
              <a:spcBef>
                <a:spcPct val="0"/>
              </a:spcBef>
              <a:buNone/>
              <a:tabLst>
                <a:tab pos="-457200" algn="l"/>
              </a:tabLst>
            </a:pPr>
            <a:r>
              <a:rPr lang="en-CA" altLang="en-US" sz="6600" b="1" dirty="0">
                <a:solidFill>
                  <a:srgbClr val="FF0000"/>
                </a:solidFill>
                <a:cs typeface="Times New Roman" panose="02020603050405020304" pitchFamily="18" charset="0"/>
              </a:rPr>
              <a:t>??</a:t>
            </a:r>
            <a:r>
              <a:rPr lang="en-CA" altLang="en-US" dirty="0">
                <a:cs typeface="Times New Roman" panose="02020603050405020304" pitchFamily="18" charset="0"/>
              </a:rPr>
              <a:t>    What will be your sampling interval?	</a:t>
            </a: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buNone/>
              <a:tabLst>
                <a:tab pos="-457200" algn="l"/>
              </a:tabLst>
            </a:pPr>
            <a:r>
              <a:rPr lang="en-CA" altLang="en-US" dirty="0">
                <a:cs typeface="Times New Roman" panose="02020603050405020304" pitchFamily="18" charset="0"/>
              </a:rPr>
              <a:t>The sampling interval (SI) = </a:t>
            </a:r>
            <a:r>
              <a:rPr lang="en-CA" altLang="en-US" u="sng" dirty="0">
                <a:cs typeface="Times New Roman" panose="02020603050405020304" pitchFamily="18" charset="0"/>
              </a:rPr>
              <a:t>3400</a:t>
            </a:r>
            <a:r>
              <a:rPr lang="en-CA" altLang="en-US" dirty="0">
                <a:cs typeface="Times New Roman" panose="02020603050405020304" pitchFamily="18" charset="0"/>
              </a:rPr>
              <a:t> = </a:t>
            </a:r>
            <a:r>
              <a:rPr lang="en-CA" altLang="en-US" b="1" dirty="0">
                <a:cs typeface="Times New Roman" panose="02020603050405020304" pitchFamily="18" charset="0"/>
              </a:rPr>
              <a:t>13.6</a:t>
            </a:r>
          </a:p>
          <a:p>
            <a:pPr marL="0" indent="0">
              <a:spcBef>
                <a:spcPct val="0"/>
              </a:spcBef>
              <a:buNone/>
              <a:tabLst>
                <a:tab pos="-457200" algn="l"/>
              </a:tabLst>
            </a:pPr>
            <a:r>
              <a:rPr lang="en-CA" altLang="en-US" dirty="0">
                <a:cs typeface="Times New Roman" panose="02020603050405020304" pitchFamily="18" charset="0"/>
              </a:rPr>
              <a:t>					     250</a:t>
            </a: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spcAft>
                <a:spcPts val="1800"/>
              </a:spcAft>
              <a:buNone/>
              <a:tabLst>
                <a:tab pos="-457200" algn="l"/>
              </a:tabLst>
            </a:pPr>
            <a:r>
              <a:rPr lang="en-CA" altLang="en-US" dirty="0">
                <a:cs typeface="Times New Roman" panose="02020603050405020304" pitchFamily="18" charset="0"/>
              </a:rPr>
              <a:t>You ask someone to randomly choose a number between one and 13 and (s)he chooses </a:t>
            </a:r>
            <a:r>
              <a:rPr lang="en-CA" altLang="en-US" b="1" dirty="0">
                <a:cs typeface="Times New Roman" panose="02020603050405020304" pitchFamily="18" charset="0"/>
              </a:rPr>
              <a:t>11</a:t>
            </a:r>
            <a:r>
              <a:rPr lang="en-CA" altLang="en-US" dirty="0">
                <a:cs typeface="Times New Roman" panose="02020603050405020304" pitchFamily="18" charset="0"/>
              </a:rPr>
              <a:t>. This number is the equivalent of the 1</a:t>
            </a:r>
            <a:r>
              <a:rPr lang="en-CA" altLang="en-US" baseline="30000" dirty="0">
                <a:cs typeface="Times New Roman" panose="02020603050405020304" pitchFamily="18" charset="0"/>
              </a:rPr>
              <a:t>st</a:t>
            </a:r>
            <a:r>
              <a:rPr lang="en-CA" altLang="en-US" dirty="0">
                <a:cs typeface="Times New Roman" panose="02020603050405020304" pitchFamily="18" charset="0"/>
              </a:rPr>
              <a:t> household of the survey</a:t>
            </a:r>
            <a:r>
              <a:rPr lang="en-CA" altLang="en-US" sz="2600" dirty="0">
                <a:cs typeface="Times New Roman" panose="02020603050405020304" pitchFamily="18" charset="0"/>
              </a:rPr>
              <a:t>.  </a:t>
            </a:r>
          </a:p>
        </p:txBody>
      </p:sp>
      <p:sp>
        <p:nvSpPr>
          <p:cNvPr id="33796" name="Title 1"/>
          <p:cNvSpPr txBox="1">
            <a:spLocks/>
          </p:cNvSpPr>
          <p:nvPr/>
        </p:nvSpPr>
        <p:spPr bwMode="auto">
          <a:xfrm>
            <a:off x="2965258" y="192975"/>
            <a:ext cx="8715375" cy="80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indent="4763">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20000"/>
              </a:spcBef>
              <a:buClrTx/>
              <a:buSzTx/>
              <a:buFontTx/>
              <a:buNone/>
            </a:pPr>
            <a:r>
              <a:rPr lang="en-GB" altLang="en-US" sz="4400" u="sng" dirty="0">
                <a:latin typeface="+mn-lt"/>
                <a:ea typeface="Segoe UI" panose="020B0502040204020203" pitchFamily="34" charset="0"/>
                <a:cs typeface="Arial" panose="020B0604020202020204" pitchFamily="34" charset="0"/>
              </a:rPr>
              <a:t>Systematic Random Sampling</a:t>
            </a:r>
            <a:endParaRPr lang="en-US" altLang="en-US" sz="4400" u="sng" dirty="0">
              <a:latin typeface="+mn-lt"/>
              <a:ea typeface="Segoe UI" panose="020B0502040204020203" pitchFamily="34" charset="0"/>
              <a:cs typeface="Arial" panose="020B0604020202020204" pitchFamily="34" charset="0"/>
            </a:endParaRPr>
          </a:p>
        </p:txBody>
      </p:sp>
      <p:sp>
        <p:nvSpPr>
          <p:cNvPr id="5" name="Rectangle 4"/>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0" y="5220881"/>
            <a:ext cx="461665" cy="1440394"/>
          </a:xfrm>
          <a:prstGeom prst="rect">
            <a:avLst/>
          </a:prstGeom>
          <a:noFill/>
        </p:spPr>
        <p:txBody>
          <a:bodyPr vert="vert270"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16930841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4703448" y="2751853"/>
            <a:ext cx="3811772" cy="2254103"/>
          </a:xfrm>
          <a:prstGeom prst="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N</a:t>
            </a:r>
            <a:r>
              <a:rPr lang="en-GB" sz="4400" dirty="0">
                <a:solidFill>
                  <a:schemeClr val="tx1"/>
                </a:solidFill>
              </a:rPr>
              <a:t> = </a:t>
            </a:r>
            <a:r>
              <a:rPr lang="en-GB" sz="4400" b="1" dirty="0">
                <a:solidFill>
                  <a:schemeClr val="tx1"/>
                </a:solidFill>
              </a:rPr>
              <a:t>Z</a:t>
            </a:r>
            <a:r>
              <a:rPr lang="fr-CH" sz="4400" b="1" dirty="0">
                <a:solidFill>
                  <a:schemeClr val="tx1"/>
                </a:solidFill>
              </a:rPr>
              <a:t>²</a:t>
            </a:r>
            <a:r>
              <a:rPr lang="en-GB" sz="4400" b="1" dirty="0">
                <a:solidFill>
                  <a:schemeClr val="tx1"/>
                </a:solidFill>
              </a:rPr>
              <a:t> </a:t>
            </a:r>
            <a:r>
              <a:rPr lang="en-GB" sz="2000" b="1" dirty="0">
                <a:solidFill>
                  <a:schemeClr val="tx1"/>
                </a:solidFill>
              </a:rPr>
              <a:t>x    </a:t>
            </a:r>
            <a:r>
              <a:rPr lang="en-GB" sz="2800" dirty="0">
                <a:solidFill>
                  <a:schemeClr val="tx1"/>
                </a:solidFill>
              </a:rPr>
              <a:t>---------</a:t>
            </a:r>
          </a:p>
          <a:p>
            <a:pPr algn="ctr"/>
            <a:r>
              <a:rPr lang="en-GB" sz="3200" b="1" dirty="0">
                <a:solidFill>
                  <a:schemeClr val="tx1"/>
                </a:solidFill>
              </a:rPr>
              <a:t>                    D</a:t>
            </a:r>
            <a:r>
              <a:rPr lang="fr-CH" sz="3200" b="1" dirty="0">
                <a:solidFill>
                  <a:schemeClr val="tx1"/>
                </a:solidFill>
              </a:rPr>
              <a:t>²</a:t>
            </a:r>
            <a:r>
              <a:rPr lang="en-GB" sz="3200" b="1" dirty="0">
                <a:solidFill>
                  <a:schemeClr val="tx1"/>
                </a:solidFill>
              </a:rPr>
              <a:t>              </a:t>
            </a:r>
            <a:endParaRPr lang="en-GB" sz="6000" dirty="0">
              <a:solidFill>
                <a:schemeClr val="tx1"/>
              </a:solidFill>
            </a:endParaRPr>
          </a:p>
        </p:txBody>
      </p:sp>
      <p:sp>
        <p:nvSpPr>
          <p:cNvPr id="10" name="TextBox 9"/>
          <p:cNvSpPr txBox="1"/>
          <p:nvPr/>
        </p:nvSpPr>
        <p:spPr>
          <a:xfrm>
            <a:off x="7070246" y="3097633"/>
            <a:ext cx="684803" cy="584775"/>
          </a:xfrm>
          <a:prstGeom prst="rect">
            <a:avLst/>
          </a:prstGeom>
          <a:noFill/>
        </p:spPr>
        <p:txBody>
          <a:bodyPr wrap="none" rtlCol="0">
            <a:spAutoFit/>
          </a:bodyPr>
          <a:lstStyle/>
          <a:p>
            <a:r>
              <a:rPr lang="en-GB" sz="3200" b="1" dirty="0"/>
              <a:t>PQ</a:t>
            </a:r>
          </a:p>
        </p:txBody>
      </p:sp>
      <p:sp>
        <p:nvSpPr>
          <p:cNvPr id="11" name="TextBox 10"/>
          <p:cNvSpPr txBox="1"/>
          <p:nvPr/>
        </p:nvSpPr>
        <p:spPr>
          <a:xfrm>
            <a:off x="691117" y="195038"/>
            <a:ext cx="11069825" cy="707886"/>
          </a:xfrm>
          <a:prstGeom prst="rect">
            <a:avLst/>
          </a:prstGeom>
          <a:noFill/>
        </p:spPr>
        <p:txBody>
          <a:bodyPr wrap="none" rtlCol="0">
            <a:spAutoFit/>
          </a:bodyPr>
          <a:lstStyle/>
          <a:p>
            <a:r>
              <a:rPr lang="en-GB" sz="4000" u="sng" dirty="0"/>
              <a:t>Sample size calculation for Simple Random Sampling</a:t>
            </a:r>
          </a:p>
        </p:txBody>
      </p:sp>
      <p:sp>
        <p:nvSpPr>
          <p:cNvPr id="12" name="TextBox 11"/>
          <p:cNvSpPr txBox="1"/>
          <p:nvPr/>
        </p:nvSpPr>
        <p:spPr>
          <a:xfrm>
            <a:off x="691117" y="5211940"/>
            <a:ext cx="6540777" cy="523220"/>
          </a:xfrm>
          <a:prstGeom prst="rect">
            <a:avLst/>
          </a:prstGeom>
          <a:noFill/>
        </p:spPr>
        <p:txBody>
          <a:bodyPr wrap="square" rtlCol="0">
            <a:spAutoFit/>
          </a:bodyPr>
          <a:lstStyle/>
          <a:p>
            <a:r>
              <a:rPr lang="en-GB" sz="2800" dirty="0"/>
              <a:t>         Z = 1.96 for a 95% level of confidence </a:t>
            </a:r>
          </a:p>
        </p:txBody>
      </p:sp>
      <p:sp>
        <p:nvSpPr>
          <p:cNvPr id="14" name="TextBox 13"/>
          <p:cNvSpPr txBox="1"/>
          <p:nvPr/>
        </p:nvSpPr>
        <p:spPr>
          <a:xfrm>
            <a:off x="1121735" y="3470401"/>
            <a:ext cx="2821542" cy="523220"/>
          </a:xfrm>
          <a:prstGeom prst="rect">
            <a:avLst/>
          </a:prstGeom>
          <a:noFill/>
        </p:spPr>
        <p:txBody>
          <a:bodyPr wrap="none" rtlCol="0">
            <a:spAutoFit/>
          </a:bodyPr>
          <a:lstStyle/>
          <a:p>
            <a:r>
              <a:rPr lang="en-GB" sz="2800" dirty="0"/>
              <a:t>Size of the sample</a:t>
            </a:r>
          </a:p>
        </p:txBody>
      </p:sp>
      <p:cxnSp>
        <p:nvCxnSpPr>
          <p:cNvPr id="16" name="Straight Arrow Connector 15"/>
          <p:cNvCxnSpPr>
            <a:endCxn id="14" idx="3"/>
          </p:cNvCxnSpPr>
          <p:nvPr/>
        </p:nvCxnSpPr>
        <p:spPr>
          <a:xfrm flipH="1">
            <a:off x="3943277" y="3732011"/>
            <a:ext cx="101108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229060" y="2981319"/>
            <a:ext cx="1760418" cy="584775"/>
          </a:xfrm>
          <a:prstGeom prst="rect">
            <a:avLst/>
          </a:prstGeom>
          <a:noFill/>
        </p:spPr>
        <p:txBody>
          <a:bodyPr wrap="none" rtlCol="0">
            <a:spAutoFit/>
          </a:bodyPr>
          <a:lstStyle/>
          <a:p>
            <a:r>
              <a:rPr lang="en-GB" sz="3200" dirty="0"/>
              <a:t>Q = 1 – p </a:t>
            </a:r>
          </a:p>
        </p:txBody>
      </p:sp>
      <p:sp>
        <p:nvSpPr>
          <p:cNvPr id="19" name="TextBox 18"/>
          <p:cNvSpPr txBox="1"/>
          <p:nvPr/>
        </p:nvSpPr>
        <p:spPr>
          <a:xfrm>
            <a:off x="8515220" y="4781052"/>
            <a:ext cx="3338353" cy="1384995"/>
          </a:xfrm>
          <a:prstGeom prst="rect">
            <a:avLst/>
          </a:prstGeom>
          <a:noFill/>
        </p:spPr>
        <p:txBody>
          <a:bodyPr wrap="square" rtlCol="0">
            <a:spAutoFit/>
          </a:bodyPr>
          <a:lstStyle/>
          <a:p>
            <a:r>
              <a:rPr lang="en-GB" sz="2800" dirty="0"/>
              <a:t>Tolerated margin of error (degree of accuracy sought)</a:t>
            </a:r>
          </a:p>
        </p:txBody>
      </p:sp>
      <p:sp>
        <p:nvSpPr>
          <p:cNvPr id="20" name="TextBox 19"/>
          <p:cNvSpPr txBox="1"/>
          <p:nvPr/>
        </p:nvSpPr>
        <p:spPr>
          <a:xfrm>
            <a:off x="5199321" y="1124694"/>
            <a:ext cx="7091917" cy="1384995"/>
          </a:xfrm>
          <a:prstGeom prst="rect">
            <a:avLst/>
          </a:prstGeom>
          <a:noFill/>
        </p:spPr>
        <p:txBody>
          <a:bodyPr wrap="square" rtlCol="0">
            <a:spAutoFit/>
          </a:bodyPr>
          <a:lstStyle/>
          <a:p>
            <a:r>
              <a:rPr lang="en-GB" sz="2800" dirty="0"/>
              <a:t>Estimate of prevalence sought; when in doubt, take 50% (0.5), which will make the sample as large as possible</a:t>
            </a:r>
          </a:p>
        </p:txBody>
      </p:sp>
      <p:cxnSp>
        <p:nvCxnSpPr>
          <p:cNvPr id="21" name="Straight Arrow Connector 20"/>
          <p:cNvCxnSpPr/>
          <p:nvPr/>
        </p:nvCxnSpPr>
        <p:spPr>
          <a:xfrm>
            <a:off x="8006317" y="3390020"/>
            <a:ext cx="11376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495951" y="5652317"/>
            <a:ext cx="10792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231894" y="2074236"/>
            <a:ext cx="0" cy="10233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226028" y="4030162"/>
            <a:ext cx="1" cy="11681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495951" y="4497572"/>
            <a:ext cx="2" cy="11547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66351" y="6421759"/>
            <a:ext cx="7976030" cy="369332"/>
          </a:xfrm>
          <a:prstGeom prst="rect">
            <a:avLst/>
          </a:prstGeom>
          <a:noFill/>
        </p:spPr>
        <p:txBody>
          <a:bodyPr wrap="none" rtlCol="0">
            <a:spAutoFit/>
          </a:bodyPr>
          <a:lstStyle/>
          <a:p>
            <a:r>
              <a:rPr lang="en-GB" dirty="0">
                <a:solidFill>
                  <a:srgbClr val="0000CC"/>
                </a:solidFill>
              </a:rPr>
              <a:t>Can be used for cluster sampling too but then the result (N) must be multiplied by 2</a:t>
            </a:r>
          </a:p>
        </p:txBody>
      </p:sp>
      <p:sp>
        <p:nvSpPr>
          <p:cNvPr id="25" name="Rectangle 24"/>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0" y="5005956"/>
            <a:ext cx="461665" cy="1529423"/>
          </a:xfrm>
          <a:prstGeom prst="rect">
            <a:avLst/>
          </a:prstGeom>
          <a:noFill/>
        </p:spPr>
        <p:txBody>
          <a:bodyPr vert="vert270" wrap="square" rtlCol="0">
            <a:spAutoFit/>
          </a:bodyPr>
          <a:lstStyle/>
          <a:p>
            <a:r>
              <a:rPr lang="en-GB" dirty="0">
                <a:solidFill>
                  <a:schemeClr val="bg1"/>
                </a:solidFill>
              </a:rPr>
              <a:t>H.E.L.P. course</a:t>
            </a:r>
          </a:p>
        </p:txBody>
      </p:sp>
    </p:spTree>
    <p:extLst>
      <p:ext uri="{BB962C8B-B14F-4D97-AF65-F5344CB8AC3E}">
        <p14:creationId xmlns:p14="http://schemas.microsoft.com/office/powerpoint/2010/main" val="493252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algn="ctr"/>
            <a:r>
              <a:rPr lang="en-US" altLang="en-US" u="sng" dirty="0">
                <a:latin typeface="+mn-lt"/>
                <a:ea typeface="Times New Roman" charset="0"/>
                <a:cs typeface="Times New Roman" charset="0"/>
              </a:rPr>
              <a:t>Data collection methods </a:t>
            </a:r>
            <a:endParaRPr lang="fr-CH" altLang="fr-FR" dirty="0">
              <a:latin typeface="+mn-lt"/>
              <a:ea typeface="Times New Roman" charset="0"/>
              <a:cs typeface="Times New Roman" charset="0"/>
            </a:endParaRPr>
          </a:p>
        </p:txBody>
      </p:sp>
      <p:sp>
        <p:nvSpPr>
          <p:cNvPr id="31747" name="Pentagon 3"/>
          <p:cNvSpPr>
            <a:spLocks noChangeArrowheads="1"/>
          </p:cNvSpPr>
          <p:nvPr/>
        </p:nvSpPr>
        <p:spPr bwMode="auto">
          <a:xfrm>
            <a:off x="1524000" y="1989139"/>
            <a:ext cx="6084888" cy="719137"/>
          </a:xfrm>
          <a:prstGeom prst="homePlate">
            <a:avLst>
              <a:gd name="adj" fmla="val 50063"/>
            </a:avLst>
          </a:prstGeom>
          <a:solidFill>
            <a:srgbClr val="EAF5F6"/>
          </a:solidFill>
          <a:ln>
            <a:noFill/>
          </a:ln>
          <a:extLst>
            <a:ext uri="{91240B29-F687-4F45-9708-019B960494DF}">
              <a14:hiddenLine xmlns:a14="http://schemas.microsoft.com/office/drawing/2010/main" w="19050">
                <a:solidFill>
                  <a:srgbClr val="000000"/>
                </a:solidFill>
                <a:round/>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31748" name="TextBox 4"/>
          <p:cNvSpPr txBox="1">
            <a:spLocks noChangeArrowheads="1"/>
          </p:cNvSpPr>
          <p:nvPr/>
        </p:nvSpPr>
        <p:spPr bwMode="auto">
          <a:xfrm>
            <a:off x="1774826" y="2133601"/>
            <a:ext cx="51121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fr-FR" sz="2800" b="1" dirty="0">
                <a:solidFill>
                  <a:srgbClr val="0A4FC0"/>
                </a:solidFill>
                <a:latin typeface="+mn-lt"/>
              </a:rPr>
              <a:t>Observation</a:t>
            </a:r>
            <a:r>
              <a:rPr lang="en-US" altLang="fr-FR" sz="2800" dirty="0">
                <a:latin typeface="+mn-lt"/>
              </a:rPr>
              <a:t> – Use all your senses</a:t>
            </a:r>
            <a:endParaRPr lang="fr-CH" altLang="fr-FR" sz="2800" dirty="0">
              <a:latin typeface="+mn-lt"/>
            </a:endParaRPr>
          </a:p>
        </p:txBody>
      </p:sp>
      <p:pic>
        <p:nvPicPr>
          <p:cNvPr id="3174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0675" y="5721350"/>
            <a:ext cx="1349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5063" y="3236120"/>
            <a:ext cx="6953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62850" y="5083175"/>
            <a:ext cx="65087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88288" y="3213100"/>
            <a:ext cx="735012"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82964" y="5154614"/>
            <a:ext cx="145573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Oval 10"/>
          <p:cNvSpPr>
            <a:spLocks noChangeArrowheads="1"/>
          </p:cNvSpPr>
          <p:nvPr/>
        </p:nvSpPr>
        <p:spPr bwMode="auto">
          <a:xfrm>
            <a:off x="6008689" y="4489450"/>
            <a:ext cx="174625" cy="173038"/>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cxnSp>
        <p:nvCxnSpPr>
          <p:cNvPr id="31755" name="Straight Connector 12"/>
          <p:cNvCxnSpPr>
            <a:cxnSpLocks noChangeShapeType="1"/>
          </p:cNvCxnSpPr>
          <p:nvPr/>
        </p:nvCxnSpPr>
        <p:spPr bwMode="auto">
          <a:xfrm flipH="1" flipV="1">
            <a:off x="4987925" y="4062413"/>
            <a:ext cx="1022350" cy="469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1756" name="Straight Connector 14"/>
          <p:cNvCxnSpPr>
            <a:cxnSpLocks noChangeShapeType="1"/>
            <a:stCxn id="31754" idx="7"/>
          </p:cNvCxnSpPr>
          <p:nvPr/>
        </p:nvCxnSpPr>
        <p:spPr bwMode="auto">
          <a:xfrm flipV="1">
            <a:off x="6157913" y="4062414"/>
            <a:ext cx="944562" cy="4524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31757" name="Straight Connector 16"/>
          <p:cNvCxnSpPr>
            <a:cxnSpLocks noChangeShapeType="1"/>
          </p:cNvCxnSpPr>
          <p:nvPr/>
        </p:nvCxnSpPr>
        <p:spPr bwMode="auto">
          <a:xfrm flipH="1">
            <a:off x="5014914" y="4637089"/>
            <a:ext cx="1006475" cy="542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31758" name="Straight Connector 19"/>
          <p:cNvCxnSpPr>
            <a:cxnSpLocks noChangeShapeType="1"/>
            <a:stCxn id="31754" idx="5"/>
          </p:cNvCxnSpPr>
          <p:nvPr/>
        </p:nvCxnSpPr>
        <p:spPr bwMode="auto">
          <a:xfrm>
            <a:off x="6157913" y="4637089"/>
            <a:ext cx="944562" cy="542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31759" name="Straight Connector 22"/>
          <p:cNvCxnSpPr>
            <a:cxnSpLocks noChangeShapeType="1"/>
            <a:stCxn id="31754" idx="4"/>
          </p:cNvCxnSpPr>
          <p:nvPr/>
        </p:nvCxnSpPr>
        <p:spPr bwMode="auto">
          <a:xfrm>
            <a:off x="6096000" y="4662489"/>
            <a:ext cx="0" cy="5175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31760" name="Oval 23"/>
          <p:cNvSpPr>
            <a:spLocks noChangeArrowheads="1"/>
          </p:cNvSpPr>
          <p:nvPr/>
        </p:nvSpPr>
        <p:spPr bwMode="auto">
          <a:xfrm>
            <a:off x="4902200" y="3976689"/>
            <a:ext cx="173038" cy="173037"/>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31761" name="Oval 24"/>
          <p:cNvSpPr>
            <a:spLocks noChangeArrowheads="1"/>
          </p:cNvSpPr>
          <p:nvPr/>
        </p:nvSpPr>
        <p:spPr bwMode="auto">
          <a:xfrm>
            <a:off x="7096126" y="3933825"/>
            <a:ext cx="174625" cy="173038"/>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31762" name="Oval 25"/>
          <p:cNvSpPr>
            <a:spLocks noChangeArrowheads="1"/>
          </p:cNvSpPr>
          <p:nvPr/>
        </p:nvSpPr>
        <p:spPr bwMode="auto">
          <a:xfrm>
            <a:off x="4897439" y="5083175"/>
            <a:ext cx="173037" cy="173038"/>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31763" name="Oval 26"/>
          <p:cNvSpPr>
            <a:spLocks noChangeArrowheads="1"/>
          </p:cNvSpPr>
          <p:nvPr/>
        </p:nvSpPr>
        <p:spPr bwMode="auto">
          <a:xfrm>
            <a:off x="7048501" y="5119689"/>
            <a:ext cx="174625" cy="173037"/>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31764" name="Oval 27"/>
          <p:cNvSpPr>
            <a:spLocks noChangeArrowheads="1"/>
          </p:cNvSpPr>
          <p:nvPr/>
        </p:nvSpPr>
        <p:spPr bwMode="auto">
          <a:xfrm>
            <a:off x="6021389" y="5154614"/>
            <a:ext cx="173037" cy="173037"/>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2" name="Slide Number Placeholder 1"/>
          <p:cNvSpPr>
            <a:spLocks noGrp="1"/>
          </p:cNvSpPr>
          <p:nvPr>
            <p:ph type="sldNum" sz="quarter" idx="12"/>
          </p:nvPr>
        </p:nvSpPr>
        <p:spPr/>
        <p:txBody>
          <a:bodyPr/>
          <a:lstStyle/>
          <a:p>
            <a:fld id="{B077871E-C384-5749-ACA0-F605BA7C9783}" type="slidenum">
              <a:rPr lang="en-US" smtClean="0"/>
              <a:t>24</a:t>
            </a:fld>
            <a:endParaRPr lang="en-US"/>
          </a:p>
        </p:txBody>
      </p:sp>
      <p:sp>
        <p:nvSpPr>
          <p:cNvPr id="22" name="Rectangle 2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3" name="TextBox 2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6634293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209798" y="62805"/>
            <a:ext cx="7772400" cy="1143000"/>
          </a:xfrm>
        </p:spPr>
        <p:txBody>
          <a:bodyPr/>
          <a:lstStyle/>
          <a:p>
            <a:pPr algn="ctr"/>
            <a:r>
              <a:rPr lang="en-US" altLang="en-US" u="sng" dirty="0">
                <a:latin typeface="+mn-lt"/>
                <a:ea typeface="Times New Roman" charset="0"/>
                <a:cs typeface="Times New Roman" charset="0"/>
              </a:rPr>
              <a:t>Data collection methods</a:t>
            </a:r>
            <a:endParaRPr lang="en-GB" altLang="en-US" u="sng" dirty="0">
              <a:latin typeface="+mn-lt"/>
              <a:ea typeface="Times New Roman" charset="0"/>
              <a:cs typeface="Times New Roman" charset="0"/>
            </a:endParaRPr>
          </a:p>
        </p:txBody>
      </p:sp>
      <p:sp>
        <p:nvSpPr>
          <p:cNvPr id="33794" name="Content Placeholder 2"/>
          <p:cNvSpPr>
            <a:spLocks noGrp="1"/>
          </p:cNvSpPr>
          <p:nvPr>
            <p:ph idx="1"/>
          </p:nvPr>
        </p:nvSpPr>
        <p:spPr>
          <a:xfrm>
            <a:off x="1162050" y="2409963"/>
            <a:ext cx="8261350" cy="2584969"/>
          </a:xfrm>
        </p:spPr>
        <p:txBody>
          <a:bodyPr/>
          <a:lstStyle/>
          <a:p>
            <a:pPr marL="0" indent="0">
              <a:buNone/>
              <a:defRPr/>
            </a:pPr>
            <a:r>
              <a:rPr lang="en-US" altLang="en-US" b="1" dirty="0">
                <a:latin typeface="Times New Roman" charset="0"/>
                <a:ea typeface="Times New Roman" charset="0"/>
                <a:cs typeface="Times New Roman" charset="0"/>
              </a:rPr>
              <a:t>   </a:t>
            </a:r>
            <a:endParaRPr lang="en-US" altLang="en-US" dirty="0">
              <a:latin typeface="Times New Roman" charset="0"/>
              <a:ea typeface="Times New Roman" charset="0"/>
              <a:cs typeface="Times New Roman" charset="0"/>
            </a:endParaRPr>
          </a:p>
          <a:p>
            <a:pPr marL="971550" lvl="1" indent="-514350">
              <a:buFontTx/>
              <a:buAutoNum type="arabicPeriod"/>
              <a:defRPr/>
            </a:pPr>
            <a:r>
              <a:rPr lang="en-US" altLang="en-US" sz="2800" dirty="0">
                <a:ea typeface="Times New Roman" charset="0"/>
                <a:cs typeface="Times New Roman" charset="0"/>
              </a:rPr>
              <a:t>Type of interviewee(s): </a:t>
            </a:r>
          </a:p>
          <a:p>
            <a:pPr marL="1200150" lvl="2" indent="-342900">
              <a:buFont typeface="Wingdings" charset="2"/>
              <a:buChar char="ü"/>
              <a:defRPr/>
            </a:pPr>
            <a:r>
              <a:rPr lang="en-US" altLang="en-US" dirty="0">
                <a:ea typeface="Times New Roman" charset="0"/>
                <a:cs typeface="Times New Roman" charset="0"/>
              </a:rPr>
              <a:t>  </a:t>
            </a:r>
            <a:r>
              <a:rPr lang="en-US" altLang="en-US" sz="2400" dirty="0">
                <a:ea typeface="Times New Roman" charset="0"/>
                <a:cs typeface="Times New Roman" charset="0"/>
              </a:rPr>
              <a:t>Individuals, (focus) groups, experts, non-experts, etc. </a:t>
            </a:r>
          </a:p>
          <a:p>
            <a:pPr marL="971550" lvl="1" indent="-514350">
              <a:buFontTx/>
              <a:buAutoNum type="arabicPeriod"/>
              <a:defRPr/>
            </a:pPr>
            <a:r>
              <a:rPr lang="en-US" altLang="en-US" sz="2800" dirty="0">
                <a:ea typeface="Times New Roman" charset="0"/>
                <a:cs typeface="Times New Roman" charset="0"/>
              </a:rPr>
              <a:t>Extent to which the interview is structured:</a:t>
            </a:r>
          </a:p>
          <a:p>
            <a:pPr marL="1371600" lvl="2" indent="-514350">
              <a:buFont typeface="Wingdings" charset="2"/>
              <a:buChar char="ü"/>
              <a:defRPr/>
            </a:pPr>
            <a:r>
              <a:rPr lang="en-US" altLang="en-US" sz="2400" dirty="0">
                <a:ea typeface="Times New Roman" charset="0"/>
                <a:cs typeface="Times New Roman" charset="0"/>
              </a:rPr>
              <a:t>Structured/questionnaire, semi-structured/ check-list, non-structured /spontaneous </a:t>
            </a:r>
            <a:endParaRPr lang="en-GB" altLang="en-US" sz="2400" dirty="0">
              <a:ea typeface="Times New Roman" charset="0"/>
              <a:cs typeface="Times New Roman" charset="0"/>
            </a:endParaRPr>
          </a:p>
        </p:txBody>
      </p:sp>
      <p:sp>
        <p:nvSpPr>
          <p:cNvPr id="5" name="Pentagon 3"/>
          <p:cNvSpPr>
            <a:spLocks noChangeArrowheads="1"/>
          </p:cNvSpPr>
          <p:nvPr/>
        </p:nvSpPr>
        <p:spPr bwMode="auto">
          <a:xfrm>
            <a:off x="915786" y="2061790"/>
            <a:ext cx="9066412" cy="780705"/>
          </a:xfrm>
          <a:prstGeom prst="homePlate">
            <a:avLst>
              <a:gd name="adj" fmla="val 50063"/>
            </a:avLst>
          </a:prstGeom>
          <a:solidFill>
            <a:srgbClr val="EAF5F6"/>
          </a:solidFill>
          <a:ln>
            <a:noFill/>
          </a:ln>
          <a:extLst>
            <a:ext uri="{91240B29-F687-4F45-9708-019B960494DF}">
              <a14:hiddenLine xmlns:a14="http://schemas.microsoft.com/office/drawing/2010/main" w="19050">
                <a:solidFill>
                  <a:srgbClr val="000000"/>
                </a:solidFill>
                <a:round/>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400" b="1" dirty="0">
                <a:solidFill>
                  <a:srgbClr val="0A4FC0"/>
                </a:solidFill>
                <a:latin typeface="Times New Roman" charset="0"/>
                <a:ea typeface="Times New Roman" charset="0"/>
                <a:cs typeface="Times New Roman" charset="0"/>
              </a:rPr>
              <a:t>  </a:t>
            </a:r>
            <a:endParaRPr lang="fr-CH" altLang="fr-FR" sz="2400" dirty="0"/>
          </a:p>
        </p:txBody>
      </p:sp>
      <p:sp>
        <p:nvSpPr>
          <p:cNvPr id="3" name="TextBox 2"/>
          <p:cNvSpPr txBox="1"/>
          <p:nvPr/>
        </p:nvSpPr>
        <p:spPr>
          <a:xfrm>
            <a:off x="1172793" y="2203163"/>
            <a:ext cx="4923207" cy="523220"/>
          </a:xfrm>
          <a:prstGeom prst="rect">
            <a:avLst/>
          </a:prstGeom>
          <a:noFill/>
        </p:spPr>
        <p:txBody>
          <a:bodyPr wrap="none" rtlCol="0">
            <a:spAutoFit/>
          </a:bodyPr>
          <a:lstStyle/>
          <a:p>
            <a:r>
              <a:rPr lang="en-US" sz="2800" b="1" dirty="0">
                <a:solidFill>
                  <a:srgbClr val="0033CC"/>
                </a:solidFill>
              </a:rPr>
              <a:t>Interviews</a:t>
            </a:r>
            <a:r>
              <a:rPr lang="en-US" sz="2800" dirty="0"/>
              <a:t> –Two ways to classify</a:t>
            </a:r>
          </a:p>
        </p:txBody>
      </p:sp>
      <p:sp>
        <p:nvSpPr>
          <p:cNvPr id="8" name="Pentagon 3"/>
          <p:cNvSpPr>
            <a:spLocks noChangeArrowheads="1"/>
          </p:cNvSpPr>
          <p:nvPr/>
        </p:nvSpPr>
        <p:spPr bwMode="auto">
          <a:xfrm>
            <a:off x="915786" y="5150948"/>
            <a:ext cx="10879173" cy="780705"/>
          </a:xfrm>
          <a:prstGeom prst="homePlate">
            <a:avLst>
              <a:gd name="adj" fmla="val 50063"/>
            </a:avLst>
          </a:prstGeom>
          <a:solidFill>
            <a:srgbClr val="EAF5F6"/>
          </a:solidFill>
          <a:ln>
            <a:noFill/>
          </a:ln>
          <a:extLst>
            <a:ext uri="{91240B29-F687-4F45-9708-019B960494DF}">
              <a14:hiddenLine xmlns:a14="http://schemas.microsoft.com/office/drawing/2010/main" w="19050">
                <a:solidFill>
                  <a:srgbClr val="000000"/>
                </a:solidFill>
                <a:round/>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400" b="1" dirty="0">
                <a:solidFill>
                  <a:srgbClr val="0A4FC0"/>
                </a:solidFill>
                <a:latin typeface="Times New Roman" charset="0"/>
                <a:ea typeface="Times New Roman" charset="0"/>
                <a:cs typeface="Times New Roman" charset="0"/>
              </a:rPr>
              <a:t>  </a:t>
            </a:r>
            <a:endParaRPr lang="fr-CH" altLang="fr-FR" sz="2400" dirty="0"/>
          </a:p>
        </p:txBody>
      </p:sp>
      <p:sp>
        <p:nvSpPr>
          <p:cNvPr id="6" name="TextBox 5"/>
          <p:cNvSpPr txBox="1"/>
          <p:nvPr/>
        </p:nvSpPr>
        <p:spPr>
          <a:xfrm>
            <a:off x="1038918" y="5319955"/>
            <a:ext cx="9609747" cy="523220"/>
          </a:xfrm>
          <a:prstGeom prst="rect">
            <a:avLst/>
          </a:prstGeom>
          <a:noFill/>
        </p:spPr>
        <p:txBody>
          <a:bodyPr wrap="none" rtlCol="0">
            <a:spAutoFit/>
          </a:bodyPr>
          <a:lstStyle/>
          <a:p>
            <a:r>
              <a:rPr lang="en-US" sz="2800" b="1" dirty="0">
                <a:solidFill>
                  <a:srgbClr val="0033CC"/>
                </a:solidFill>
              </a:rPr>
              <a:t>Images </a:t>
            </a:r>
            <a:r>
              <a:rPr lang="en-US" sz="2800" b="1" dirty="0">
                <a:solidFill>
                  <a:srgbClr val="0070C0"/>
                </a:solidFill>
              </a:rPr>
              <a:t> </a:t>
            </a:r>
            <a:r>
              <a:rPr lang="en-US" sz="2800" dirty="0"/>
              <a:t>-On the spot, areal images (overflying, drones, satellites)</a:t>
            </a:r>
          </a:p>
        </p:txBody>
      </p:sp>
      <p:sp>
        <p:nvSpPr>
          <p:cNvPr id="9" name="Pentagon 3"/>
          <p:cNvSpPr>
            <a:spLocks noChangeArrowheads="1"/>
          </p:cNvSpPr>
          <p:nvPr/>
        </p:nvSpPr>
        <p:spPr bwMode="auto">
          <a:xfrm>
            <a:off x="915786" y="6077295"/>
            <a:ext cx="10879173" cy="780705"/>
          </a:xfrm>
          <a:prstGeom prst="homePlate">
            <a:avLst>
              <a:gd name="adj" fmla="val 50063"/>
            </a:avLst>
          </a:prstGeom>
          <a:solidFill>
            <a:srgbClr val="EAF5F6"/>
          </a:solidFill>
          <a:ln>
            <a:noFill/>
          </a:ln>
          <a:extLst>
            <a:ext uri="{91240B29-F687-4F45-9708-019B960494DF}">
              <a14:hiddenLine xmlns:a14="http://schemas.microsoft.com/office/drawing/2010/main" w="19050">
                <a:solidFill>
                  <a:srgbClr val="000000"/>
                </a:solidFill>
                <a:round/>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400" b="1" dirty="0">
                <a:solidFill>
                  <a:srgbClr val="0A4FC0"/>
                </a:solidFill>
                <a:latin typeface="Times New Roman" charset="0"/>
                <a:ea typeface="Times New Roman" charset="0"/>
                <a:cs typeface="Times New Roman" charset="0"/>
              </a:rPr>
              <a:t>  </a:t>
            </a:r>
            <a:endParaRPr lang="fr-CH" altLang="fr-FR" sz="2400" dirty="0"/>
          </a:p>
        </p:txBody>
      </p:sp>
      <p:sp>
        <p:nvSpPr>
          <p:cNvPr id="4" name="TextBox 3"/>
          <p:cNvSpPr txBox="1"/>
          <p:nvPr/>
        </p:nvSpPr>
        <p:spPr>
          <a:xfrm>
            <a:off x="1038918" y="6206037"/>
            <a:ext cx="7108613" cy="523220"/>
          </a:xfrm>
          <a:prstGeom prst="rect">
            <a:avLst/>
          </a:prstGeom>
          <a:noFill/>
        </p:spPr>
        <p:txBody>
          <a:bodyPr wrap="none" rtlCol="0">
            <a:spAutoFit/>
          </a:bodyPr>
          <a:lstStyle/>
          <a:p>
            <a:r>
              <a:rPr lang="en-US" sz="2800" b="1" dirty="0">
                <a:solidFill>
                  <a:srgbClr val="0033CC"/>
                </a:solidFill>
              </a:rPr>
              <a:t>Keeping a medical register, Crowd sourcing, ….</a:t>
            </a:r>
          </a:p>
        </p:txBody>
      </p:sp>
      <p:sp>
        <p:nvSpPr>
          <p:cNvPr id="2" name="Slide Number Placeholder 1"/>
          <p:cNvSpPr>
            <a:spLocks noGrp="1"/>
          </p:cNvSpPr>
          <p:nvPr>
            <p:ph type="sldNum" sz="quarter" idx="12"/>
          </p:nvPr>
        </p:nvSpPr>
        <p:spPr/>
        <p:txBody>
          <a:bodyPr/>
          <a:lstStyle/>
          <a:p>
            <a:fld id="{B077871E-C384-5749-ACA0-F605BA7C9783}" type="slidenum">
              <a:rPr lang="en-US" smtClean="0"/>
              <a:t>25</a:t>
            </a:fld>
            <a:endParaRPr lang="en-US"/>
          </a:p>
        </p:txBody>
      </p:sp>
      <p:sp>
        <p:nvSpPr>
          <p:cNvPr id="11" name="Pentagon 3"/>
          <p:cNvSpPr>
            <a:spLocks noChangeArrowheads="1"/>
          </p:cNvSpPr>
          <p:nvPr/>
        </p:nvSpPr>
        <p:spPr bwMode="auto">
          <a:xfrm>
            <a:off x="915786" y="1179063"/>
            <a:ext cx="9066412" cy="780705"/>
          </a:xfrm>
          <a:prstGeom prst="homePlate">
            <a:avLst>
              <a:gd name="adj" fmla="val 50063"/>
            </a:avLst>
          </a:prstGeom>
          <a:solidFill>
            <a:srgbClr val="EAF5F6"/>
          </a:solidFill>
          <a:ln>
            <a:noFill/>
          </a:ln>
          <a:extLst>
            <a:ext uri="{91240B29-F687-4F45-9708-019B960494DF}">
              <a14:hiddenLine xmlns:a14="http://schemas.microsoft.com/office/drawing/2010/main" w="19050">
                <a:solidFill>
                  <a:srgbClr val="000000"/>
                </a:solidFill>
                <a:round/>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400" b="1" dirty="0">
                <a:solidFill>
                  <a:srgbClr val="0A4FC0"/>
                </a:solidFill>
                <a:latin typeface="Times New Roman" charset="0"/>
                <a:ea typeface="Times New Roman" charset="0"/>
                <a:cs typeface="Times New Roman" charset="0"/>
              </a:rPr>
              <a:t>  </a:t>
            </a:r>
            <a:endParaRPr lang="fr-CH" altLang="fr-FR" sz="2400" dirty="0"/>
          </a:p>
        </p:txBody>
      </p:sp>
      <p:sp>
        <p:nvSpPr>
          <p:cNvPr id="7" name="TextBox 6"/>
          <p:cNvSpPr txBox="1"/>
          <p:nvPr/>
        </p:nvSpPr>
        <p:spPr>
          <a:xfrm>
            <a:off x="1172793" y="1327940"/>
            <a:ext cx="1524776" cy="523220"/>
          </a:xfrm>
          <a:prstGeom prst="rect">
            <a:avLst/>
          </a:prstGeom>
          <a:noFill/>
        </p:spPr>
        <p:txBody>
          <a:bodyPr wrap="none" rtlCol="0">
            <a:spAutoFit/>
          </a:bodyPr>
          <a:lstStyle/>
          <a:p>
            <a:r>
              <a:rPr lang="en-US" sz="2800" b="1" dirty="0">
                <a:solidFill>
                  <a:srgbClr val="0033CC"/>
                </a:solidFill>
              </a:rPr>
              <a:t>Counting</a:t>
            </a:r>
          </a:p>
        </p:txBody>
      </p:sp>
      <p:sp>
        <p:nvSpPr>
          <p:cNvPr id="13" name="Rectangle 12"/>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4" name="TextBox 13"/>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5212675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7443786" y="1641475"/>
            <a:ext cx="3687315" cy="2786384"/>
          </a:xfrm>
          <a:prstGeom prst="rect">
            <a:avLst/>
          </a:prstGeom>
        </p:spPr>
      </p:pic>
      <p:sp>
        <p:nvSpPr>
          <p:cNvPr id="4" name="Slide Number Placeholder 3"/>
          <p:cNvSpPr>
            <a:spLocks noGrp="1"/>
          </p:cNvSpPr>
          <p:nvPr>
            <p:ph type="sldNum" sz="quarter" idx="12"/>
          </p:nvPr>
        </p:nvSpPr>
        <p:spPr/>
        <p:txBody>
          <a:bodyPr/>
          <a:lstStyle/>
          <a:p>
            <a:fld id="{05C408E3-1C0B-45E5-B572-56F424382D1E}" type="slidenum">
              <a:rPr lang="fr-CH" smtClean="0"/>
              <a:t>26</a:t>
            </a:fld>
            <a:endParaRPr lang="fr-CH"/>
          </a:p>
        </p:txBody>
      </p:sp>
      <p:sp>
        <p:nvSpPr>
          <p:cNvPr id="10" name="TextBox 9"/>
          <p:cNvSpPr txBox="1"/>
          <p:nvPr/>
        </p:nvSpPr>
        <p:spPr>
          <a:xfrm>
            <a:off x="7443785" y="4401317"/>
            <a:ext cx="3687315" cy="1938992"/>
          </a:xfrm>
          <a:prstGeom prst="rect">
            <a:avLst/>
          </a:prstGeom>
          <a:noFill/>
          <a:ln>
            <a:solidFill>
              <a:srgbClr val="0000FF"/>
            </a:solidFill>
          </a:ln>
        </p:spPr>
        <p:txBody>
          <a:bodyPr wrap="square" rtlCol="0">
            <a:spAutoFit/>
          </a:bodyPr>
          <a:lstStyle/>
          <a:p>
            <a:r>
              <a:rPr lang="en-GB" sz="2400" b="1" dirty="0" smtClean="0"/>
              <a:t>Focus group discussions </a:t>
            </a:r>
            <a:r>
              <a:rPr lang="en-GB" sz="2400" dirty="0" smtClean="0"/>
              <a:t>are group intended to identify the beliefs and opinions of a selected group of people on a specific topic </a:t>
            </a:r>
            <a:endParaRPr lang="en-GB" sz="2400" dirty="0"/>
          </a:p>
        </p:txBody>
      </p:sp>
      <p:sp>
        <p:nvSpPr>
          <p:cNvPr id="11" name="TextBox 10"/>
          <p:cNvSpPr txBox="1"/>
          <p:nvPr/>
        </p:nvSpPr>
        <p:spPr>
          <a:xfrm>
            <a:off x="2243136" y="4401317"/>
            <a:ext cx="3914775" cy="1938992"/>
          </a:xfrm>
          <a:prstGeom prst="rect">
            <a:avLst/>
          </a:prstGeom>
          <a:noFill/>
          <a:ln>
            <a:solidFill>
              <a:srgbClr val="0000FF"/>
            </a:solidFill>
          </a:ln>
        </p:spPr>
        <p:txBody>
          <a:bodyPr wrap="square" rtlCol="0">
            <a:spAutoFit/>
          </a:bodyPr>
          <a:lstStyle/>
          <a:p>
            <a:r>
              <a:rPr lang="en-GB" sz="2400" b="1" dirty="0" smtClean="0"/>
              <a:t>In-depth interviews </a:t>
            </a:r>
            <a:r>
              <a:rPr lang="en-GB" sz="2400" dirty="0" smtClean="0"/>
              <a:t>are one-on-one discussions designed to provide a detailed picture of an individual’s views about the area of interest</a:t>
            </a:r>
            <a:endParaRPr lang="en-GB" sz="2400" dirty="0"/>
          </a:p>
        </p:txBody>
      </p:sp>
      <p:pic>
        <p:nvPicPr>
          <p:cNvPr id="13" name="Picture 12"/>
          <p:cNvPicPr>
            <a:picLocks noChangeAspect="1"/>
          </p:cNvPicPr>
          <p:nvPr/>
        </p:nvPicPr>
        <p:blipFill>
          <a:blip r:embed="rId4"/>
          <a:stretch>
            <a:fillRect/>
          </a:stretch>
        </p:blipFill>
        <p:spPr>
          <a:xfrm>
            <a:off x="2243137" y="1641474"/>
            <a:ext cx="3914775" cy="2786385"/>
          </a:xfrm>
          <a:prstGeom prst="rect">
            <a:avLst/>
          </a:prstGeom>
        </p:spPr>
      </p:pic>
      <p:sp>
        <p:nvSpPr>
          <p:cNvPr id="15" name="TextBox 14"/>
          <p:cNvSpPr txBox="1"/>
          <p:nvPr/>
        </p:nvSpPr>
        <p:spPr>
          <a:xfrm>
            <a:off x="1195386" y="223066"/>
            <a:ext cx="10825720" cy="769441"/>
          </a:xfrm>
          <a:prstGeom prst="rect">
            <a:avLst/>
          </a:prstGeom>
          <a:noFill/>
        </p:spPr>
        <p:txBody>
          <a:bodyPr wrap="none" rtlCol="0">
            <a:spAutoFit/>
          </a:bodyPr>
          <a:lstStyle/>
          <a:p>
            <a:r>
              <a:rPr lang="en-GB" sz="4400" u="sng" dirty="0" smtClean="0"/>
              <a:t>Individual interviews vs focus group discussion</a:t>
            </a:r>
            <a:endParaRPr lang="en-GB" sz="4400" u="sng" dirty="0"/>
          </a:p>
        </p:txBody>
      </p:sp>
      <p:sp>
        <p:nvSpPr>
          <p:cNvPr id="17" name="Rectangle 1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8" name="TextBox 17"/>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9286040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GB" u="sng" dirty="0" smtClean="0">
                <a:latin typeface="+mn-lt"/>
              </a:rPr>
              <a:t>Problem tree</a:t>
            </a:r>
            <a:endParaRPr lang="en-GB" u="sng" dirty="0">
              <a:latin typeface="+mn-lt"/>
            </a:endParaRPr>
          </a:p>
        </p:txBody>
      </p:sp>
      <p:sp>
        <p:nvSpPr>
          <p:cNvPr id="4" name="Slide Number Placeholder 3"/>
          <p:cNvSpPr>
            <a:spLocks noGrp="1"/>
          </p:cNvSpPr>
          <p:nvPr>
            <p:ph type="sldNum" sz="quarter" idx="12"/>
          </p:nvPr>
        </p:nvSpPr>
        <p:spPr/>
        <p:txBody>
          <a:bodyPr/>
          <a:lstStyle/>
          <a:p>
            <a:fld id="{05C408E3-1C0B-45E5-B572-56F424382D1E}" type="slidenum">
              <a:rPr lang="fr-CH" smtClean="0"/>
              <a:t>27</a:t>
            </a:fld>
            <a:endParaRPr lang="fr-CH"/>
          </a:p>
        </p:txBody>
      </p:sp>
      <p:pic>
        <p:nvPicPr>
          <p:cNvPr id="5" name="Picture 4"/>
          <p:cNvPicPr>
            <a:picLocks noChangeAspect="1"/>
          </p:cNvPicPr>
          <p:nvPr/>
        </p:nvPicPr>
        <p:blipFill>
          <a:blip r:embed="rId3"/>
          <a:stretch>
            <a:fillRect/>
          </a:stretch>
        </p:blipFill>
        <p:spPr>
          <a:xfrm>
            <a:off x="1126497" y="1377950"/>
            <a:ext cx="3900157" cy="4978400"/>
          </a:xfrm>
          <a:prstGeom prst="rect">
            <a:avLst/>
          </a:prstGeom>
        </p:spPr>
      </p:pic>
      <p:pic>
        <p:nvPicPr>
          <p:cNvPr id="8" name="Picture 7"/>
          <p:cNvPicPr>
            <a:picLocks noChangeAspect="1"/>
          </p:cNvPicPr>
          <p:nvPr/>
        </p:nvPicPr>
        <p:blipFill>
          <a:blip r:embed="rId4"/>
          <a:stretch>
            <a:fillRect/>
          </a:stretch>
        </p:blipFill>
        <p:spPr>
          <a:xfrm>
            <a:off x="2856227" y="1377950"/>
            <a:ext cx="3962400" cy="4978400"/>
          </a:xfrm>
          <a:prstGeom prst="rect">
            <a:avLst/>
          </a:prstGeom>
        </p:spPr>
      </p:pic>
      <p:pic>
        <p:nvPicPr>
          <p:cNvPr id="6" name="Picture 5"/>
          <p:cNvPicPr>
            <a:picLocks noChangeAspect="1"/>
          </p:cNvPicPr>
          <p:nvPr/>
        </p:nvPicPr>
        <p:blipFill>
          <a:blip r:embed="rId5"/>
          <a:stretch>
            <a:fillRect/>
          </a:stretch>
        </p:blipFill>
        <p:spPr>
          <a:xfrm>
            <a:off x="6293321" y="2002369"/>
            <a:ext cx="5590521" cy="4099187"/>
          </a:xfrm>
          <a:prstGeom prst="rect">
            <a:avLst/>
          </a:prstGeom>
        </p:spPr>
      </p:pic>
      <p:sp>
        <p:nvSpPr>
          <p:cNvPr id="10" name="Rectangle 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9597718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36533"/>
            <a:ext cx="11387137" cy="1325563"/>
          </a:xfrm>
        </p:spPr>
        <p:txBody>
          <a:bodyPr/>
          <a:lstStyle/>
          <a:p>
            <a:pPr algn="ctr"/>
            <a:r>
              <a:rPr lang="en-US" u="sng" dirty="0">
                <a:latin typeface="+mn-lt"/>
                <a:ea typeface="Times New Roman" charset="0"/>
                <a:cs typeface="Times New Roman" charset="0"/>
              </a:rPr>
              <a:t>Data collection methods  -Digital technologies</a:t>
            </a:r>
          </a:p>
        </p:txBody>
      </p:sp>
      <p:sp>
        <p:nvSpPr>
          <p:cNvPr id="5" name="Content Placeholder 3"/>
          <p:cNvSpPr txBox="1">
            <a:spLocks noChangeArrowheads="1"/>
          </p:cNvSpPr>
          <p:nvPr/>
        </p:nvSpPr>
        <p:spPr bwMode="auto">
          <a:xfrm>
            <a:off x="847328" y="4196862"/>
            <a:ext cx="10945383" cy="1320280"/>
          </a:xfrm>
          <a:prstGeom prst="homePlate">
            <a:avLst>
              <a:gd name="adj" fmla="val 50063"/>
            </a:avLst>
          </a:prstGeom>
          <a:solidFill>
            <a:srgbClr val="EAF5F6"/>
          </a:solidFill>
          <a:ln>
            <a:noFill/>
          </a:ln>
          <a:extLst>
            <a:ext uri="{91240B29-F687-4F45-9708-019B960494DF}">
              <a14:hiddenLine xmlns:a14="http://schemas.microsoft.com/office/drawing/2010/main" w="19050">
                <a:solidFill>
                  <a:srgbClr val="000000"/>
                </a:solidFill>
                <a:round/>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ct val="20000"/>
              </a:spcBef>
              <a:buFont typeface="Arial"/>
              <a:buChar char="•"/>
              <a:defRPr sz="3200" kern="1200">
                <a:solidFill>
                  <a:schemeClr val="tx1"/>
                </a:solidFill>
                <a:latin typeface="Arial" charset="0"/>
                <a:ea typeface="ＭＳ Ｐゴシック" charset="-128"/>
                <a:cs typeface="+mn-cs"/>
              </a:defRPr>
            </a:lvl1pPr>
            <a:lvl2pPr marL="742950" indent="-285750" algn="l" defTabSz="914400" rtl="0" eaLnBrk="1" latinLnBrk="0" hangingPunct="1">
              <a:lnSpc>
                <a:spcPct val="90000"/>
              </a:lnSpc>
              <a:spcBef>
                <a:spcPct val="20000"/>
              </a:spcBef>
              <a:buFont typeface="Arial"/>
              <a:buChar char="–"/>
              <a:defRPr sz="2800" kern="1200">
                <a:solidFill>
                  <a:schemeClr val="tx1"/>
                </a:solidFill>
                <a:latin typeface="Arial" charset="0"/>
                <a:ea typeface="ＭＳ Ｐゴシック" charset="-128"/>
                <a:cs typeface="+mn-cs"/>
              </a:defRPr>
            </a:lvl2pPr>
            <a:lvl3pPr marL="1143000" indent="-228600" algn="l" defTabSz="914400" rtl="0" eaLnBrk="1" latinLnBrk="0" hangingPunct="1">
              <a:lnSpc>
                <a:spcPct val="90000"/>
              </a:lnSpc>
              <a:spcBef>
                <a:spcPct val="20000"/>
              </a:spcBef>
              <a:buFont typeface="Arial"/>
              <a:buChar char="•"/>
              <a:defRPr sz="2400" kern="1200">
                <a:solidFill>
                  <a:schemeClr val="tx1"/>
                </a:solidFill>
                <a:latin typeface="Arial" charset="0"/>
                <a:ea typeface="ＭＳ Ｐゴシック" charset="-128"/>
                <a:cs typeface="+mn-cs"/>
              </a:defRPr>
            </a:lvl3pPr>
            <a:lvl4pPr marL="1600200" indent="-228600" algn="l" defTabSz="914400" rtl="0" eaLnBrk="1" latinLnBrk="0" hangingPunct="1">
              <a:lnSpc>
                <a:spcPct val="90000"/>
              </a:lnSpc>
              <a:spcBef>
                <a:spcPct val="20000"/>
              </a:spcBef>
              <a:buFont typeface="Arial"/>
              <a:buChar char="–"/>
              <a:defRPr sz="2000" kern="1200">
                <a:solidFill>
                  <a:schemeClr val="tx1"/>
                </a:solidFill>
                <a:latin typeface="Arial" charset="0"/>
                <a:ea typeface="ＭＳ Ｐゴシック" charset="-128"/>
                <a:cs typeface="+mn-cs"/>
              </a:defRPr>
            </a:lvl4pPr>
            <a:lvl5pPr marL="2057400" indent="-228600" algn="l" defTabSz="914400" rtl="0" eaLnBrk="1" latinLnBrk="0" hangingPunct="1">
              <a:lnSpc>
                <a:spcPct val="90000"/>
              </a:lnSpc>
              <a:spcBef>
                <a:spcPct val="20000"/>
              </a:spcBef>
              <a:buFont typeface="Arial"/>
              <a:buChar char="»"/>
              <a:defRPr sz="2000" kern="1200">
                <a:solidFill>
                  <a:schemeClr val="tx1"/>
                </a:solidFill>
                <a:latin typeface="Arial" charset="0"/>
                <a:ea typeface="ＭＳ Ｐゴシック" charset="-128"/>
                <a:cs typeface="+mn-cs"/>
              </a:defRPr>
            </a:lvl5pPr>
            <a:lvl6pPr marL="2514600" indent="-228600" algn="l" defTabSz="914400" rtl="0" eaLnBrk="0" fontAlgn="base" latinLnBrk="0" hangingPunct="0">
              <a:lnSpc>
                <a:spcPct val="90000"/>
              </a:lnSpc>
              <a:spcBef>
                <a:spcPct val="20000"/>
              </a:spcBef>
              <a:spcAft>
                <a:spcPct val="0"/>
              </a:spcAft>
              <a:buFont typeface="Arial"/>
              <a:buChar char="»"/>
              <a:defRPr sz="2000" kern="1200">
                <a:solidFill>
                  <a:schemeClr val="tx1"/>
                </a:solidFill>
                <a:latin typeface="Arial" charset="0"/>
                <a:ea typeface="ＭＳ Ｐゴシック" charset="-128"/>
                <a:cs typeface="+mn-cs"/>
              </a:defRPr>
            </a:lvl6pPr>
            <a:lvl7pPr marL="2971800" indent="-228600" algn="l" defTabSz="914400" rtl="0" eaLnBrk="0" fontAlgn="base" latinLnBrk="0" hangingPunct="0">
              <a:lnSpc>
                <a:spcPct val="90000"/>
              </a:lnSpc>
              <a:spcBef>
                <a:spcPct val="20000"/>
              </a:spcBef>
              <a:spcAft>
                <a:spcPct val="0"/>
              </a:spcAft>
              <a:buFont typeface="Arial"/>
              <a:buChar char="»"/>
              <a:defRPr sz="2000" kern="1200">
                <a:solidFill>
                  <a:schemeClr val="tx1"/>
                </a:solidFill>
                <a:latin typeface="Arial" charset="0"/>
                <a:ea typeface="ＭＳ Ｐゴシック" charset="-128"/>
                <a:cs typeface="+mn-cs"/>
              </a:defRPr>
            </a:lvl7pPr>
            <a:lvl8pPr marL="3429000" indent="-228600" algn="l" defTabSz="914400" rtl="0" eaLnBrk="0" fontAlgn="base" latinLnBrk="0" hangingPunct="0">
              <a:lnSpc>
                <a:spcPct val="90000"/>
              </a:lnSpc>
              <a:spcBef>
                <a:spcPct val="20000"/>
              </a:spcBef>
              <a:spcAft>
                <a:spcPct val="0"/>
              </a:spcAft>
              <a:buFont typeface="Arial"/>
              <a:buChar char="»"/>
              <a:defRPr sz="2000" kern="1200">
                <a:solidFill>
                  <a:schemeClr val="tx1"/>
                </a:solidFill>
                <a:latin typeface="Arial" charset="0"/>
                <a:ea typeface="ＭＳ Ｐゴシック" charset="-128"/>
                <a:cs typeface="+mn-cs"/>
              </a:defRPr>
            </a:lvl8pPr>
            <a:lvl9pPr marL="3886200" indent="-228600" algn="l" defTabSz="914400" rtl="0" eaLnBrk="0" fontAlgn="base" latinLnBrk="0" hangingPunct="0">
              <a:lnSpc>
                <a:spcPct val="90000"/>
              </a:lnSpc>
              <a:spcBef>
                <a:spcPct val="20000"/>
              </a:spcBef>
              <a:spcAft>
                <a:spcPct val="0"/>
              </a:spcAft>
              <a:buFont typeface="Arial"/>
              <a:buChar char="»"/>
              <a:defRPr sz="2000" kern="1200">
                <a:solidFill>
                  <a:schemeClr val="tx1"/>
                </a:solidFill>
                <a:latin typeface="Arial" charset="0"/>
                <a:ea typeface="ＭＳ Ｐゴシック" charset="-128"/>
                <a:cs typeface="+mn-cs"/>
              </a:defRPr>
            </a:lvl9pPr>
          </a:lstStyle>
          <a:p>
            <a:pPr>
              <a:spcBef>
                <a:spcPct val="0"/>
              </a:spcBef>
              <a:buFontTx/>
              <a:buNone/>
            </a:pPr>
            <a:r>
              <a:rPr lang="en-US" altLang="en-US" sz="2400" b="1">
                <a:solidFill>
                  <a:srgbClr val="0A4FC0"/>
                </a:solidFill>
                <a:latin typeface="Times New Roman" charset="0"/>
                <a:ea typeface="Times New Roman" charset="0"/>
                <a:cs typeface="Times New Roman" charset="0"/>
              </a:rPr>
              <a:t>  </a:t>
            </a:r>
            <a:endParaRPr lang="fr-CH" altLang="fr-FR" sz="2400" dirty="0"/>
          </a:p>
        </p:txBody>
      </p:sp>
      <p:sp>
        <p:nvSpPr>
          <p:cNvPr id="12" name="TextBox 11"/>
          <p:cNvSpPr txBox="1"/>
          <p:nvPr/>
        </p:nvSpPr>
        <p:spPr>
          <a:xfrm>
            <a:off x="847328" y="1769904"/>
            <a:ext cx="10315575" cy="3539430"/>
          </a:xfrm>
          <a:prstGeom prst="rect">
            <a:avLst/>
          </a:prstGeom>
          <a:noFill/>
        </p:spPr>
        <p:txBody>
          <a:bodyPr wrap="square" rtlCol="0">
            <a:spAutoFit/>
          </a:bodyPr>
          <a:lstStyle/>
          <a:p>
            <a:pPr algn="ctr"/>
            <a:r>
              <a:rPr lang="en-US" sz="2800" dirty="0"/>
              <a:t>Since mid-2000 a proliferation of digital mobile communications technologies, the rise of social media, and access to vast quantities of all kinds of data (digital text, SMS, </a:t>
            </a:r>
            <a:r>
              <a:rPr lang="en-US" sz="2800" dirty="0" smtClean="0"/>
              <a:t>tweets; satellites, unmanned </a:t>
            </a:r>
            <a:r>
              <a:rPr lang="en-US" sz="2800" dirty="0"/>
              <a:t>areal vehicles/UAV imagery). </a:t>
            </a:r>
          </a:p>
          <a:p>
            <a:pPr algn="ctr"/>
            <a:endParaRPr lang="en-US" sz="2800" dirty="0"/>
          </a:p>
          <a:p>
            <a:pPr algn="ctr"/>
            <a:endParaRPr lang="en-US" sz="2800" dirty="0"/>
          </a:p>
          <a:p>
            <a:pPr algn="ctr"/>
            <a:r>
              <a:rPr lang="en-US" sz="2800" dirty="0"/>
              <a:t>These play an increasingly important role in responding to humanitarian </a:t>
            </a:r>
            <a:r>
              <a:rPr lang="en-US" sz="2800" dirty="0" smtClean="0"/>
              <a:t>crises</a:t>
            </a:r>
            <a:endParaRPr lang="en-US" sz="2800" dirty="0"/>
          </a:p>
        </p:txBody>
      </p:sp>
      <p:sp>
        <p:nvSpPr>
          <p:cNvPr id="3" name="Slide Number Placeholder 2"/>
          <p:cNvSpPr>
            <a:spLocks noGrp="1"/>
          </p:cNvSpPr>
          <p:nvPr>
            <p:ph type="sldNum" sz="quarter" idx="12"/>
          </p:nvPr>
        </p:nvSpPr>
        <p:spPr/>
        <p:txBody>
          <a:bodyPr/>
          <a:lstStyle/>
          <a:p>
            <a:fld id="{B077871E-C384-5749-ACA0-F605BA7C9783}" type="slidenum">
              <a:rPr lang="en-US" smtClean="0"/>
              <a:t>28</a:t>
            </a:fld>
            <a:endParaRPr lang="en-US"/>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8645550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77871E-C384-5749-ACA0-F605BA7C9783}" type="slidenum">
              <a:rPr lang="en-US" smtClean="0"/>
              <a:t>29</a:t>
            </a:fld>
            <a:endParaRPr lang="en-US"/>
          </a:p>
        </p:txBody>
      </p:sp>
      <p:pic>
        <p:nvPicPr>
          <p:cNvPr id="5"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2364" y="288275"/>
            <a:ext cx="6433200" cy="643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761510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0935" y="2371010"/>
            <a:ext cx="8378404" cy="1446550"/>
          </a:xfrm>
          <a:prstGeom prst="rect">
            <a:avLst/>
          </a:prstGeom>
          <a:noFill/>
        </p:spPr>
        <p:txBody>
          <a:bodyPr wrap="square" rtlCol="0">
            <a:spAutoFit/>
          </a:bodyPr>
          <a:lstStyle/>
          <a:p>
            <a:r>
              <a:rPr lang="en-US" sz="4400" dirty="0">
                <a:ea typeface="Times New Roman" charset="0"/>
                <a:cs typeface="Times New Roman" charset="0"/>
              </a:rPr>
              <a:t>Why kind of </a:t>
            </a:r>
            <a:r>
              <a:rPr lang="en-US" sz="4400" dirty="0" smtClean="0">
                <a:ea typeface="Times New Roman" charset="0"/>
                <a:cs typeface="Times New Roman" charset="0"/>
              </a:rPr>
              <a:t>health data</a:t>
            </a:r>
            <a:r>
              <a:rPr lang="en-US" sz="4400" dirty="0">
                <a:ea typeface="Times New Roman" charset="0"/>
                <a:cs typeface="Times New Roman" charset="0"/>
              </a:rPr>
              <a:t> </a:t>
            </a:r>
            <a:r>
              <a:rPr lang="en-US" sz="4400" dirty="0" smtClean="0">
                <a:ea typeface="Times New Roman" charset="0"/>
                <a:cs typeface="Times New Roman" charset="0"/>
              </a:rPr>
              <a:t>do you </a:t>
            </a:r>
            <a:r>
              <a:rPr lang="en-US" sz="4400" u="sng" dirty="0" smtClean="0">
                <a:ea typeface="Times New Roman" charset="0"/>
                <a:cs typeface="Times New Roman" charset="0"/>
              </a:rPr>
              <a:t>use </a:t>
            </a:r>
            <a:r>
              <a:rPr lang="en-US" sz="4400" dirty="0" smtClean="0">
                <a:ea typeface="Times New Roman" charset="0"/>
                <a:cs typeface="Times New Roman" charset="0"/>
              </a:rPr>
              <a:t>in your work?</a:t>
            </a:r>
            <a:r>
              <a:rPr lang="en-US" sz="4400" dirty="0" smtClean="0">
                <a:ea typeface="Times New Roman" charset="0"/>
                <a:cs typeface="Times New Roman" charset="0"/>
              </a:rPr>
              <a:t> </a:t>
            </a:r>
            <a:endParaRPr lang="en-US" sz="4400" dirty="0">
              <a:ea typeface="Times New Roman" charset="0"/>
              <a:cs typeface="Times New Roman" charset="0"/>
            </a:endParaRPr>
          </a:p>
        </p:txBody>
      </p:sp>
      <p:sp>
        <p:nvSpPr>
          <p:cNvPr id="4" name="TextBox 3"/>
          <p:cNvSpPr txBox="1"/>
          <p:nvPr/>
        </p:nvSpPr>
        <p:spPr>
          <a:xfrm>
            <a:off x="1175238" y="2247900"/>
            <a:ext cx="1326004" cy="1569660"/>
          </a:xfrm>
          <a:prstGeom prst="rect">
            <a:avLst/>
          </a:prstGeom>
          <a:noFill/>
        </p:spPr>
        <p:txBody>
          <a:bodyPr wrap="none" rtlCol="0">
            <a:spAutoFit/>
          </a:bodyPr>
          <a:lstStyle/>
          <a:p>
            <a:r>
              <a:rPr lang="en-US" sz="9600" b="1" dirty="0">
                <a:solidFill>
                  <a:srgbClr val="FF0000"/>
                </a:solidFill>
                <a:ea typeface="Times New Roman" charset="0"/>
                <a:cs typeface="Times New Roman" charset="0"/>
              </a:rPr>
              <a:t>??</a:t>
            </a:r>
            <a:endParaRPr lang="en-US" sz="9600" dirty="0">
              <a:solidFill>
                <a:srgbClr val="FF0000"/>
              </a:solidFill>
            </a:endParaRPr>
          </a:p>
        </p:txBody>
      </p:sp>
      <p:sp>
        <p:nvSpPr>
          <p:cNvPr id="3" name="Slide Number Placeholder 2"/>
          <p:cNvSpPr>
            <a:spLocks noGrp="1"/>
          </p:cNvSpPr>
          <p:nvPr>
            <p:ph type="sldNum" sz="quarter" idx="12"/>
          </p:nvPr>
        </p:nvSpPr>
        <p:spPr/>
        <p:txBody>
          <a:bodyPr/>
          <a:lstStyle/>
          <a:p>
            <a:fld id="{B077871E-C384-5749-ACA0-F605BA7C9783}" type="slidenum">
              <a:rPr lang="en-US" smtClean="0"/>
              <a:t>3</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5311299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a:latin typeface="+mn-lt"/>
              </a:rPr>
              <a:t>‘’Digital humanitarians’’</a:t>
            </a:r>
          </a:p>
        </p:txBody>
      </p:sp>
      <p:sp>
        <p:nvSpPr>
          <p:cNvPr id="3" name="Content Placeholder 2"/>
          <p:cNvSpPr>
            <a:spLocks noGrp="1"/>
          </p:cNvSpPr>
          <p:nvPr>
            <p:ph idx="1"/>
          </p:nvPr>
        </p:nvSpPr>
        <p:spPr>
          <a:xfrm>
            <a:off x="838200" y="1949583"/>
            <a:ext cx="10515600" cy="4351338"/>
          </a:xfrm>
        </p:spPr>
        <p:txBody>
          <a:bodyPr>
            <a:normAutofit lnSpcReduction="10000"/>
          </a:bodyPr>
          <a:lstStyle/>
          <a:p>
            <a:pPr marL="0" indent="0" algn="ctr">
              <a:buNone/>
            </a:pPr>
            <a:r>
              <a:rPr lang="en-US" sz="3000" dirty="0"/>
              <a:t>Volume and speed of digital information generated during crisis </a:t>
            </a:r>
          </a:p>
          <a:p>
            <a:pPr algn="ctr"/>
            <a:r>
              <a:rPr lang="en-US" sz="2400" dirty="0"/>
              <a:t>Can be as paralyzing to humanitarian response as the lack of information </a:t>
            </a:r>
          </a:p>
          <a:p>
            <a:pPr algn="ctr">
              <a:buFont typeface="Arial" charset="0"/>
              <a:buChar char="•"/>
            </a:pPr>
            <a:r>
              <a:rPr lang="en-US" sz="2400" dirty="0"/>
              <a:t>This inundation of information is referred to as </a:t>
            </a:r>
            <a:r>
              <a:rPr lang="en-US" sz="2400" b="1" dirty="0">
                <a:solidFill>
                  <a:srgbClr val="0033CC"/>
                </a:solidFill>
              </a:rPr>
              <a:t>Big (Crisis) Data</a:t>
            </a:r>
          </a:p>
          <a:p>
            <a:pPr marL="0" indent="0">
              <a:buNone/>
            </a:pPr>
            <a:endParaRPr lang="en-US" sz="2600" dirty="0"/>
          </a:p>
          <a:p>
            <a:pPr marL="0" indent="0" algn="ctr">
              <a:buNone/>
            </a:pPr>
            <a:r>
              <a:rPr lang="en-US" dirty="0"/>
              <a:t>Starting point digital communities during Asia tsunami in 2004</a:t>
            </a:r>
          </a:p>
          <a:p>
            <a:pPr marL="0" indent="0" algn="ctr">
              <a:buNone/>
            </a:pPr>
            <a:r>
              <a:rPr lang="en-US" dirty="0"/>
              <a:t>Surge since the Haiti earthquake in 2014</a:t>
            </a:r>
          </a:p>
          <a:p>
            <a:pPr lvl="1" algn="ctr"/>
            <a:r>
              <a:rPr lang="en-US" dirty="0"/>
              <a:t>Digital Volunteers/’digital humanitarians’ and technical communities  (VTCs) aim to make sense </a:t>
            </a:r>
            <a:r>
              <a:rPr lang="en-US" dirty="0" smtClean="0"/>
              <a:t>the data of </a:t>
            </a:r>
            <a:r>
              <a:rPr lang="en-US" dirty="0"/>
              <a:t>and identify needs or stories from user-generated content (UGC)</a:t>
            </a:r>
          </a:p>
          <a:p>
            <a:pPr lvl="1" algn="ctr"/>
            <a:r>
              <a:rPr lang="en-US" dirty="0"/>
              <a:t>Create updated maps, datasets and information products, e.g. &gt;7500 volunteers contributed to improve </a:t>
            </a:r>
            <a:r>
              <a:rPr lang="en-US" dirty="0" err="1"/>
              <a:t>OpenStreetMap</a:t>
            </a:r>
            <a:r>
              <a:rPr lang="en-US" dirty="0"/>
              <a:t> after Nepal earthquake</a:t>
            </a:r>
          </a:p>
        </p:txBody>
      </p:sp>
      <p:sp>
        <p:nvSpPr>
          <p:cNvPr id="4" name="Slide Number Placeholder 3"/>
          <p:cNvSpPr>
            <a:spLocks noGrp="1"/>
          </p:cNvSpPr>
          <p:nvPr>
            <p:ph type="sldNum" sz="quarter" idx="12"/>
          </p:nvPr>
        </p:nvSpPr>
        <p:spPr/>
        <p:txBody>
          <a:bodyPr/>
          <a:lstStyle/>
          <a:p>
            <a:fld id="{B077871E-C384-5749-ACA0-F605BA7C9783}" type="slidenum">
              <a:rPr lang="en-US" smtClean="0"/>
              <a:t>30</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4611107"/>
            <a:ext cx="461665" cy="1961371"/>
          </a:xfrm>
          <a:prstGeom prst="rect">
            <a:avLst/>
          </a:prstGeom>
          <a:noFill/>
        </p:spPr>
        <p:txBody>
          <a:bodyPr vert="vert270" wrap="none" rtlCol="0">
            <a:spAutoFit/>
          </a:bodyPr>
          <a:lstStyle/>
          <a:p>
            <a:r>
              <a:rPr lang="en-US" dirty="0">
                <a:solidFill>
                  <a:schemeClr val="bg1"/>
                </a:solidFill>
              </a:rPr>
              <a:t>H.E.L.P. course 2019</a:t>
            </a:r>
          </a:p>
        </p:txBody>
      </p:sp>
      <p:sp>
        <p:nvSpPr>
          <p:cNvPr id="7" name="TextBox 6"/>
          <p:cNvSpPr txBox="1"/>
          <p:nvPr/>
        </p:nvSpPr>
        <p:spPr>
          <a:xfrm>
            <a:off x="10079182" y="365125"/>
            <a:ext cx="184731" cy="369332"/>
          </a:xfrm>
          <a:prstGeom prst="rect">
            <a:avLst/>
          </a:prstGeom>
          <a:noFill/>
        </p:spPr>
        <p:txBody>
          <a:bodyPr wrap="none" rtlCol="0">
            <a:spAutoFit/>
          </a:bodyPr>
          <a:lstStyle/>
          <a:p>
            <a:endParaRPr lang="en-GB" dirty="0"/>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9182" y="-56902"/>
            <a:ext cx="1819561" cy="200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8545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0850" y="1504950"/>
            <a:ext cx="11290300" cy="3848100"/>
          </a:xfrm>
          <a:prstGeom prst="rect">
            <a:avLst/>
          </a:prstGeom>
        </p:spPr>
      </p:pic>
      <p:sp>
        <p:nvSpPr>
          <p:cNvPr id="6" name="TextBox 5"/>
          <p:cNvSpPr txBox="1"/>
          <p:nvPr/>
        </p:nvSpPr>
        <p:spPr>
          <a:xfrm>
            <a:off x="808072" y="276447"/>
            <a:ext cx="11142924" cy="769441"/>
          </a:xfrm>
          <a:prstGeom prst="rect">
            <a:avLst/>
          </a:prstGeom>
          <a:noFill/>
        </p:spPr>
        <p:txBody>
          <a:bodyPr wrap="square" rtlCol="0">
            <a:spAutoFit/>
          </a:bodyPr>
          <a:lstStyle/>
          <a:p>
            <a:r>
              <a:rPr lang="en-US" sz="4400" u="sng" dirty="0"/>
              <a:t>Leveraging networks for humanitarian response</a:t>
            </a:r>
          </a:p>
        </p:txBody>
      </p:sp>
      <p:sp>
        <p:nvSpPr>
          <p:cNvPr id="7" name="TextBox 6"/>
          <p:cNvSpPr txBox="1"/>
          <p:nvPr/>
        </p:nvSpPr>
        <p:spPr>
          <a:xfrm>
            <a:off x="7150854" y="6230680"/>
            <a:ext cx="4590296" cy="369332"/>
          </a:xfrm>
          <a:prstGeom prst="rect">
            <a:avLst/>
          </a:prstGeom>
          <a:noFill/>
        </p:spPr>
        <p:txBody>
          <a:bodyPr wrap="none" rtlCol="0">
            <a:spAutoFit/>
          </a:bodyPr>
          <a:lstStyle/>
          <a:p>
            <a:r>
              <a:rPr lang="en-US" dirty="0"/>
              <a:t>Source: https://www.digitalhumanitarians.com</a:t>
            </a:r>
          </a:p>
        </p:txBody>
      </p:sp>
      <p:sp>
        <p:nvSpPr>
          <p:cNvPr id="2" name="Slide Number Placeholder 1"/>
          <p:cNvSpPr>
            <a:spLocks noGrp="1"/>
          </p:cNvSpPr>
          <p:nvPr>
            <p:ph type="sldNum" sz="quarter" idx="12"/>
          </p:nvPr>
        </p:nvSpPr>
        <p:spPr/>
        <p:txBody>
          <a:bodyPr/>
          <a:lstStyle/>
          <a:p>
            <a:fld id="{B077871E-C384-5749-ACA0-F605BA7C9783}" type="slidenum">
              <a:rPr lang="en-US" smtClean="0"/>
              <a:t>31</a:t>
            </a:fld>
            <a:endParaRPr lang="en-US"/>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21372763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algn="ctr"/>
            <a:r>
              <a:rPr lang="en-US" altLang="en-US" u="sng" dirty="0">
                <a:latin typeface="+mn-lt"/>
                <a:ea typeface="Times New Roman" charset="0"/>
                <a:cs typeface="Times New Roman" charset="0"/>
              </a:rPr>
              <a:t>From data to decision making</a:t>
            </a:r>
          </a:p>
        </p:txBody>
      </p:sp>
      <p:sp>
        <p:nvSpPr>
          <p:cNvPr id="65538" name="Content Placeholder 2"/>
          <p:cNvSpPr>
            <a:spLocks noGrp="1"/>
          </p:cNvSpPr>
          <p:nvPr>
            <p:ph idx="1"/>
          </p:nvPr>
        </p:nvSpPr>
        <p:spPr>
          <a:xfrm>
            <a:off x="2828408" y="1989137"/>
            <a:ext cx="6972086" cy="4187825"/>
          </a:xfrm>
        </p:spPr>
        <p:txBody>
          <a:bodyPr/>
          <a:lstStyle/>
          <a:p>
            <a:pPr lvl="5"/>
            <a:r>
              <a:rPr lang="en-US" altLang="en-US" sz="2400" dirty="0">
                <a:ea typeface="Times New Roman" charset="0"/>
                <a:cs typeface="Times New Roman" charset="0"/>
              </a:rPr>
              <a:t>Data /Indicators</a:t>
            </a:r>
          </a:p>
          <a:p>
            <a:pPr lvl="5"/>
            <a:r>
              <a:rPr lang="en-US" altLang="en-US" sz="2400" dirty="0">
                <a:ea typeface="Times New Roman" charset="0"/>
                <a:cs typeface="Times New Roman" charset="0"/>
              </a:rPr>
              <a:t>Sources</a:t>
            </a:r>
          </a:p>
          <a:p>
            <a:pPr lvl="5"/>
            <a:r>
              <a:rPr lang="en-US" altLang="en-US" sz="2400" dirty="0">
                <a:ea typeface="Times New Roman" charset="0"/>
                <a:cs typeface="Times New Roman" charset="0"/>
              </a:rPr>
              <a:t>Measure (Methods)</a:t>
            </a:r>
          </a:p>
          <a:p>
            <a:pPr lvl="5"/>
            <a:r>
              <a:rPr lang="en-US" altLang="en-US" sz="2400" dirty="0">
                <a:ea typeface="Times New Roman" charset="0"/>
                <a:cs typeface="Times New Roman" charset="0"/>
              </a:rPr>
              <a:t>Processing</a:t>
            </a:r>
          </a:p>
          <a:p>
            <a:pPr lvl="5"/>
            <a:r>
              <a:rPr lang="en-US" altLang="en-US" sz="2400" dirty="0" smtClean="0">
                <a:ea typeface="Times New Roman" charset="0"/>
                <a:cs typeface="Times New Roman" charset="0"/>
              </a:rPr>
              <a:t>Analysis –disaggregation of data!</a:t>
            </a:r>
            <a:endParaRPr lang="en-US" altLang="en-US" sz="2400" dirty="0">
              <a:ea typeface="Times New Roman" charset="0"/>
              <a:cs typeface="Times New Roman" charset="0"/>
            </a:endParaRPr>
          </a:p>
          <a:p>
            <a:pPr lvl="5"/>
            <a:r>
              <a:rPr lang="en-US" altLang="en-US" sz="2400" dirty="0">
                <a:ea typeface="Times New Roman" charset="0"/>
                <a:cs typeface="Times New Roman" charset="0"/>
              </a:rPr>
              <a:t>Interpretation</a:t>
            </a:r>
          </a:p>
          <a:p>
            <a:pPr lvl="5"/>
            <a:r>
              <a:rPr lang="en-US" altLang="en-US" sz="2400" dirty="0">
                <a:ea typeface="Times New Roman" charset="0"/>
                <a:cs typeface="Times New Roman" charset="0"/>
              </a:rPr>
              <a:t>Conclusions</a:t>
            </a:r>
          </a:p>
          <a:p>
            <a:pPr lvl="5"/>
            <a:r>
              <a:rPr lang="en-US" altLang="en-US" sz="2400" dirty="0">
                <a:ea typeface="Times New Roman" charset="0"/>
                <a:cs typeface="Times New Roman" charset="0"/>
              </a:rPr>
              <a:t>Decision making</a:t>
            </a:r>
          </a:p>
        </p:txBody>
      </p:sp>
      <p:sp>
        <p:nvSpPr>
          <p:cNvPr id="4" name="Triangle 3"/>
          <p:cNvSpPr/>
          <p:nvPr/>
        </p:nvSpPr>
        <p:spPr>
          <a:xfrm rot="10800000">
            <a:off x="2197563" y="1989137"/>
            <a:ext cx="1094704" cy="31429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riangle 4"/>
          <p:cNvSpPr/>
          <p:nvPr/>
        </p:nvSpPr>
        <p:spPr>
          <a:xfrm rot="10800000">
            <a:off x="2068305" y="4663770"/>
            <a:ext cx="1223962" cy="9366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fld id="{B077871E-C384-5749-ACA0-F605BA7C9783}" type="slidenum">
              <a:rPr lang="en-US" smtClean="0"/>
              <a:t>32</a:t>
            </a:fld>
            <a:endParaRPr lang="en-US"/>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3857813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182689" y="139697"/>
            <a:ext cx="7772400" cy="1143000"/>
          </a:xfrm>
        </p:spPr>
        <p:txBody>
          <a:bodyPr/>
          <a:lstStyle/>
          <a:p>
            <a:r>
              <a:rPr lang="en-US" altLang="en-US" u="sng" dirty="0">
                <a:latin typeface="+mn-lt"/>
                <a:ea typeface="Times New Roman" charset="0"/>
                <a:cs typeface="Times New Roman" charset="0"/>
              </a:rPr>
              <a:t>Triangulation</a:t>
            </a:r>
          </a:p>
        </p:txBody>
      </p:sp>
      <p:sp>
        <p:nvSpPr>
          <p:cNvPr id="41987" name="Triangle 2"/>
          <p:cNvSpPr>
            <a:spLocks noChangeArrowheads="1"/>
          </p:cNvSpPr>
          <p:nvPr/>
        </p:nvSpPr>
        <p:spPr bwMode="auto">
          <a:xfrm>
            <a:off x="3738564" y="2276476"/>
            <a:ext cx="4714875" cy="3554413"/>
          </a:xfrm>
          <a:prstGeom prst="triangle">
            <a:avLst>
              <a:gd name="adj" fmla="val 49653"/>
            </a:avLst>
          </a:prstGeom>
          <a:noFill/>
          <a:ln w="9525">
            <a:solidFill>
              <a:srgbClr val="5448F2"/>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2800" dirty="0">
                <a:latin typeface="+mn-lt"/>
                <a:ea typeface="Times New Roman" charset="0"/>
                <a:cs typeface="Times New Roman" charset="0"/>
              </a:rPr>
              <a:t>Information cross-check and synthesis</a:t>
            </a:r>
          </a:p>
        </p:txBody>
      </p:sp>
      <p:sp>
        <p:nvSpPr>
          <p:cNvPr id="41988" name="Rectangle 4"/>
          <p:cNvSpPr>
            <a:spLocks noChangeArrowheads="1"/>
          </p:cNvSpPr>
          <p:nvPr/>
        </p:nvSpPr>
        <p:spPr bwMode="auto">
          <a:xfrm>
            <a:off x="2507457" y="5849149"/>
            <a:ext cx="2462213" cy="926303"/>
          </a:xfrm>
          <a:prstGeom prst="rect">
            <a:avLst/>
          </a:prstGeom>
          <a:solidFill>
            <a:schemeClr val="accent2">
              <a:lumMod val="40000"/>
              <a:lumOff val="60000"/>
            </a:schemeClr>
          </a:solidFill>
          <a:ln w="9525">
            <a:solidFill>
              <a:schemeClr val="tx1"/>
            </a:solidFill>
            <a:round/>
            <a:headEnd/>
            <a:tailEnd/>
          </a:ln>
        </p:spPr>
        <p:txBody>
          <a:bodyPr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2800" dirty="0">
                <a:latin typeface="+mn-lt"/>
                <a:ea typeface="Times New Roman" charset="0"/>
                <a:cs typeface="Times New Roman" charset="0"/>
              </a:rPr>
              <a:t>Direct observation</a:t>
            </a:r>
          </a:p>
        </p:txBody>
      </p:sp>
      <p:sp>
        <p:nvSpPr>
          <p:cNvPr id="41989" name="Rectangle 7"/>
          <p:cNvSpPr>
            <a:spLocks noChangeArrowheads="1"/>
          </p:cNvSpPr>
          <p:nvPr/>
        </p:nvSpPr>
        <p:spPr bwMode="auto">
          <a:xfrm>
            <a:off x="7535864" y="5854703"/>
            <a:ext cx="2693986" cy="920749"/>
          </a:xfrm>
          <a:prstGeom prst="rect">
            <a:avLst/>
          </a:prstGeom>
          <a:solidFill>
            <a:schemeClr val="accent2">
              <a:lumMod val="40000"/>
              <a:lumOff val="60000"/>
            </a:schemeClr>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2800" dirty="0">
                <a:latin typeface="+mn-lt"/>
                <a:ea typeface="Times New Roman" charset="0"/>
                <a:cs typeface="Times New Roman" charset="0"/>
              </a:rPr>
              <a:t>Review existing information</a:t>
            </a:r>
          </a:p>
        </p:txBody>
      </p:sp>
      <p:sp>
        <p:nvSpPr>
          <p:cNvPr id="41990" name="Rectangle 8"/>
          <p:cNvSpPr>
            <a:spLocks noChangeArrowheads="1"/>
          </p:cNvSpPr>
          <p:nvPr/>
        </p:nvSpPr>
        <p:spPr bwMode="auto">
          <a:xfrm>
            <a:off x="4713397" y="872837"/>
            <a:ext cx="2733457" cy="1197842"/>
          </a:xfrm>
          <a:prstGeom prst="rect">
            <a:avLst/>
          </a:prstGeom>
          <a:solidFill>
            <a:schemeClr val="accent2">
              <a:lumMod val="40000"/>
              <a:lumOff val="60000"/>
            </a:schemeClr>
          </a:solidFill>
          <a:ln w="9525">
            <a:solidFill>
              <a:schemeClr val="tx1"/>
            </a:solidFill>
            <a:round/>
            <a:headEnd/>
            <a:tailEnd/>
          </a:ln>
        </p:spPr>
        <p:txBody>
          <a:bodyPr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2800" dirty="0">
                <a:latin typeface="+mn-lt"/>
                <a:ea typeface="Times New Roman" charset="0"/>
                <a:cs typeface="Times New Roman" charset="0"/>
              </a:rPr>
              <a:t>Interviews,</a:t>
            </a:r>
          </a:p>
          <a:p>
            <a:pPr algn="ctr">
              <a:spcBef>
                <a:spcPct val="0"/>
              </a:spcBef>
              <a:buFontTx/>
              <a:buNone/>
            </a:pPr>
            <a:r>
              <a:rPr lang="en-US" altLang="en-US" sz="2800" dirty="0">
                <a:latin typeface="+mn-lt"/>
                <a:ea typeface="Times New Roman" charset="0"/>
                <a:cs typeface="Times New Roman" charset="0"/>
              </a:rPr>
              <a:t>Focus group discussion</a:t>
            </a:r>
          </a:p>
        </p:txBody>
      </p:sp>
      <p:cxnSp>
        <p:nvCxnSpPr>
          <p:cNvPr id="41991" name="Straight Arrow Connector 12"/>
          <p:cNvCxnSpPr>
            <a:cxnSpLocks noChangeShapeType="1"/>
            <a:stCxn id="41987" idx="0"/>
          </p:cNvCxnSpPr>
          <p:nvPr/>
        </p:nvCxnSpPr>
        <p:spPr bwMode="auto">
          <a:xfrm>
            <a:off x="6080126" y="2276476"/>
            <a:ext cx="15875" cy="18002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1992" name="Straight Arrow Connector 14"/>
          <p:cNvCxnSpPr>
            <a:cxnSpLocks noChangeShapeType="1"/>
            <a:stCxn id="41987" idx="2"/>
          </p:cNvCxnSpPr>
          <p:nvPr/>
        </p:nvCxnSpPr>
        <p:spPr bwMode="auto">
          <a:xfrm flipV="1">
            <a:off x="3738564" y="5013326"/>
            <a:ext cx="1330325" cy="817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1993" name="Straight Arrow Connector 16"/>
          <p:cNvCxnSpPr>
            <a:cxnSpLocks noChangeShapeType="1"/>
            <a:stCxn id="41987" idx="4"/>
          </p:cNvCxnSpPr>
          <p:nvPr/>
        </p:nvCxnSpPr>
        <p:spPr bwMode="auto">
          <a:xfrm flipH="1" flipV="1">
            <a:off x="7104064" y="5013326"/>
            <a:ext cx="1349375" cy="817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 name="Rectangle 8"/>
          <p:cNvSpPr>
            <a:spLocks noChangeArrowheads="1"/>
          </p:cNvSpPr>
          <p:nvPr/>
        </p:nvSpPr>
        <p:spPr bwMode="auto">
          <a:xfrm rot="18356506">
            <a:off x="3055456" y="3078745"/>
            <a:ext cx="2361630" cy="1222259"/>
          </a:xfrm>
          <a:prstGeom prst="rect">
            <a:avLst/>
          </a:prstGeom>
          <a:solidFill>
            <a:schemeClr val="accent2">
              <a:lumMod val="40000"/>
              <a:lumOff val="60000"/>
            </a:schemeClr>
          </a:solidFill>
          <a:ln w="9525">
            <a:solidFill>
              <a:schemeClr val="tx1"/>
            </a:solidFill>
            <a:round/>
            <a:headEnd/>
            <a:tailEnd/>
          </a:ln>
        </p:spPr>
        <p:txBody>
          <a:bodyPr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2800" dirty="0">
                <a:latin typeface="+mn-lt"/>
                <a:ea typeface="Times New Roman" charset="0"/>
                <a:cs typeface="Times New Roman" charset="0"/>
              </a:rPr>
              <a:t>Photos, Films, Satellite images, GIS</a:t>
            </a:r>
          </a:p>
        </p:txBody>
      </p:sp>
      <p:sp>
        <p:nvSpPr>
          <p:cNvPr id="11" name="Rectangle 8"/>
          <p:cNvSpPr>
            <a:spLocks noChangeArrowheads="1"/>
          </p:cNvSpPr>
          <p:nvPr/>
        </p:nvSpPr>
        <p:spPr bwMode="auto">
          <a:xfrm rot="3280114">
            <a:off x="6727213" y="3134797"/>
            <a:ext cx="2715923" cy="1265084"/>
          </a:xfrm>
          <a:prstGeom prst="rect">
            <a:avLst/>
          </a:prstGeom>
          <a:solidFill>
            <a:schemeClr val="accent2">
              <a:lumMod val="40000"/>
              <a:lumOff val="60000"/>
            </a:schemeClr>
          </a:solidFill>
          <a:ln w="9525">
            <a:solidFill>
              <a:schemeClr val="tx1"/>
            </a:solidFill>
            <a:round/>
            <a:headEnd/>
            <a:tailEnd/>
          </a:ln>
        </p:spPr>
        <p:txBody>
          <a:bodyPr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2800" dirty="0">
                <a:latin typeface="+mn-lt"/>
                <a:ea typeface="Times New Roman" charset="0"/>
                <a:cs typeface="Times New Roman" charset="0"/>
              </a:rPr>
              <a:t>Crowd sourcing, User generated content</a:t>
            </a:r>
          </a:p>
        </p:txBody>
      </p:sp>
      <p:sp>
        <p:nvSpPr>
          <p:cNvPr id="2" name="Slide Number Placeholder 1"/>
          <p:cNvSpPr>
            <a:spLocks noGrp="1"/>
          </p:cNvSpPr>
          <p:nvPr>
            <p:ph type="sldNum" sz="quarter" idx="12"/>
          </p:nvPr>
        </p:nvSpPr>
        <p:spPr/>
        <p:txBody>
          <a:bodyPr/>
          <a:lstStyle/>
          <a:p>
            <a:fld id="{B077871E-C384-5749-ACA0-F605BA7C9783}" type="slidenum">
              <a:rPr lang="en-US" smtClean="0"/>
              <a:t>33</a:t>
            </a:fld>
            <a:endParaRPr lang="en-US"/>
          </a:p>
        </p:txBody>
      </p:sp>
      <p:sp>
        <p:nvSpPr>
          <p:cNvPr id="13" name="Rectangle 12"/>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4" name="TextBox 13"/>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632101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
            </a:r>
            <a:br>
              <a:rPr lang="en-US" dirty="0">
                <a:solidFill>
                  <a:srgbClr val="FF0000"/>
                </a:solidFill>
              </a:rPr>
            </a:br>
            <a:endParaRPr lang="en-US" dirty="0"/>
          </a:p>
        </p:txBody>
      </p:sp>
      <p:sp>
        <p:nvSpPr>
          <p:cNvPr id="3" name="Content Placeholder 2"/>
          <p:cNvSpPr>
            <a:spLocks noGrp="1"/>
          </p:cNvSpPr>
          <p:nvPr>
            <p:ph idx="1"/>
          </p:nvPr>
        </p:nvSpPr>
        <p:spPr>
          <a:xfrm>
            <a:off x="2133600" y="1582554"/>
            <a:ext cx="8763000" cy="4351338"/>
          </a:xfrm>
        </p:spPr>
        <p:txBody>
          <a:bodyPr/>
          <a:lstStyle/>
          <a:p>
            <a:pPr marL="0" indent="0" algn="ctr">
              <a:buNone/>
            </a:pPr>
            <a:r>
              <a:rPr lang="en-US" sz="4400" dirty="0">
                <a:ea typeface="Times New Roman" charset="0"/>
                <a:cs typeface="Times New Roman" charset="0"/>
              </a:rPr>
              <a:t>How can you assess the quality of </a:t>
            </a:r>
          </a:p>
          <a:p>
            <a:pPr marL="0" indent="0" algn="ctr">
              <a:buNone/>
            </a:pPr>
            <a:r>
              <a:rPr lang="en-US" sz="4400" dirty="0">
                <a:ea typeface="Times New Roman" charset="0"/>
                <a:cs typeface="Times New Roman" charset="0"/>
              </a:rPr>
              <a:t>data / information?</a:t>
            </a:r>
          </a:p>
          <a:p>
            <a:pPr marL="0" indent="0" algn="ctr">
              <a:buNone/>
            </a:pPr>
            <a:endParaRPr lang="en-US" sz="4400" dirty="0">
              <a:cs typeface="Times New Roman" charset="0"/>
            </a:endParaRPr>
          </a:p>
          <a:p>
            <a:pPr marL="0" indent="0" algn="ctr">
              <a:buNone/>
            </a:pPr>
            <a:r>
              <a:rPr lang="en-US" sz="4400" dirty="0">
                <a:cs typeface="Times New Roman" charset="0"/>
              </a:rPr>
              <a:t>What questions should you have about data?</a:t>
            </a:r>
            <a:endParaRPr lang="en-US" sz="9600" dirty="0"/>
          </a:p>
        </p:txBody>
      </p:sp>
      <p:sp>
        <p:nvSpPr>
          <p:cNvPr id="4" name="TextBox 3"/>
          <p:cNvSpPr txBox="1"/>
          <p:nvPr/>
        </p:nvSpPr>
        <p:spPr>
          <a:xfrm>
            <a:off x="987225" y="1353543"/>
            <a:ext cx="1136850" cy="1569660"/>
          </a:xfrm>
          <a:prstGeom prst="rect">
            <a:avLst/>
          </a:prstGeom>
          <a:noFill/>
        </p:spPr>
        <p:txBody>
          <a:bodyPr wrap="none" rtlCol="0">
            <a:spAutoFit/>
          </a:bodyPr>
          <a:lstStyle/>
          <a:p>
            <a:r>
              <a:rPr lang="en-US" sz="8000" b="1" dirty="0">
                <a:solidFill>
                  <a:srgbClr val="FF0000"/>
                </a:solidFill>
                <a:ea typeface="Times New Roman" charset="0"/>
                <a:cs typeface="Times New Roman" charset="0"/>
              </a:rPr>
              <a:t>??</a:t>
            </a:r>
          </a:p>
          <a:p>
            <a:endParaRPr lang="en-GB" sz="1400" dirty="0"/>
          </a:p>
        </p:txBody>
      </p:sp>
      <p:sp>
        <p:nvSpPr>
          <p:cNvPr id="5" name="Slide Number Placeholder 4"/>
          <p:cNvSpPr>
            <a:spLocks noGrp="1"/>
          </p:cNvSpPr>
          <p:nvPr>
            <p:ph type="sldNum" sz="quarter" idx="12"/>
          </p:nvPr>
        </p:nvSpPr>
        <p:spPr/>
        <p:txBody>
          <a:bodyPr/>
          <a:lstStyle/>
          <a:p>
            <a:fld id="{B077871E-C384-5749-ACA0-F605BA7C9783}" type="slidenum">
              <a:rPr lang="en-US" smtClean="0"/>
              <a:t>34</a:t>
            </a:fld>
            <a:endParaRPr lang="en-US"/>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9" name="TextBox 8"/>
          <p:cNvSpPr txBox="1"/>
          <p:nvPr/>
        </p:nvSpPr>
        <p:spPr>
          <a:xfrm>
            <a:off x="996750" y="3527852"/>
            <a:ext cx="1136850" cy="1569660"/>
          </a:xfrm>
          <a:prstGeom prst="rect">
            <a:avLst/>
          </a:prstGeom>
          <a:noFill/>
        </p:spPr>
        <p:txBody>
          <a:bodyPr wrap="none" rtlCol="0">
            <a:spAutoFit/>
          </a:bodyPr>
          <a:lstStyle/>
          <a:p>
            <a:r>
              <a:rPr lang="en-US" sz="8000" b="1" dirty="0">
                <a:solidFill>
                  <a:srgbClr val="FF0000"/>
                </a:solidFill>
                <a:ea typeface="Times New Roman" charset="0"/>
                <a:cs typeface="Times New Roman" charset="0"/>
              </a:rPr>
              <a:t>??</a:t>
            </a:r>
          </a:p>
          <a:p>
            <a:endParaRPr lang="en-GB" sz="1400" dirty="0"/>
          </a:p>
        </p:txBody>
      </p:sp>
    </p:spTree>
    <p:extLst>
      <p:ext uri="{BB962C8B-B14F-4D97-AF65-F5344CB8AC3E}">
        <p14:creationId xmlns:p14="http://schemas.microsoft.com/office/powerpoint/2010/main" val="13824993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0"/>
            <a:ext cx="7448550" cy="690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77871E-C384-5749-ACA0-F605BA7C9783}" type="slidenum">
              <a:rPr lang="en-US" smtClean="0"/>
              <a:t>35</a:t>
            </a:fld>
            <a:endParaRPr lang="en-US"/>
          </a:p>
        </p:txBody>
      </p:sp>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628477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982" y="430729"/>
            <a:ext cx="9354360" cy="1325563"/>
          </a:xfrm>
        </p:spPr>
        <p:txBody>
          <a:bodyPr/>
          <a:lstStyle/>
          <a:p>
            <a:pPr algn="ctr"/>
            <a:r>
              <a:rPr lang="fr-CH" b="1" u="sng" dirty="0" err="1">
                <a:latin typeface="+mn-lt"/>
                <a:cs typeface="Times New Roman" panose="02020603050405020304" pitchFamily="18" charset="0"/>
              </a:rPr>
              <a:t>Who</a:t>
            </a:r>
            <a:r>
              <a:rPr lang="fr-CH" u="sng" dirty="0">
                <a:latin typeface="+mn-lt"/>
                <a:cs typeface="Times New Roman" panose="02020603050405020304" pitchFamily="18" charset="0"/>
              </a:rPr>
              <a:t> has been </a:t>
            </a:r>
            <a:r>
              <a:rPr lang="fr-CH" u="sng" dirty="0" err="1">
                <a:latin typeface="+mn-lt"/>
                <a:cs typeface="Times New Roman" panose="02020603050405020304" pitchFamily="18" charset="0"/>
              </a:rPr>
              <a:t>counting</a:t>
            </a:r>
            <a:r>
              <a:rPr lang="fr-CH" u="sng" dirty="0">
                <a:latin typeface="+mn-lt"/>
                <a:cs typeface="Times New Roman" panose="02020603050405020304" pitchFamily="18" charset="0"/>
              </a:rPr>
              <a:t> and </a:t>
            </a:r>
            <a:r>
              <a:rPr lang="fr-CH" b="1" u="sng" dirty="0" err="1" smtClean="0">
                <a:latin typeface="+mn-lt"/>
                <a:cs typeface="Times New Roman" panose="02020603050405020304" pitchFamily="18" charset="0"/>
              </a:rPr>
              <a:t>why</a:t>
            </a:r>
            <a:endParaRPr lang="fr-CH" u="sng" dirty="0">
              <a:latin typeface="+mn-lt"/>
            </a:endParaRPr>
          </a:p>
        </p:txBody>
      </p:sp>
      <p:sp>
        <p:nvSpPr>
          <p:cNvPr id="3" name="Content Placeholder 2"/>
          <p:cNvSpPr>
            <a:spLocks noGrp="1"/>
          </p:cNvSpPr>
          <p:nvPr>
            <p:ph idx="1"/>
          </p:nvPr>
        </p:nvSpPr>
        <p:spPr>
          <a:xfrm>
            <a:off x="1078249" y="2652919"/>
            <a:ext cx="10515600" cy="2117864"/>
          </a:xfrm>
        </p:spPr>
        <p:txBody>
          <a:bodyPr>
            <a:normAutofit/>
          </a:bodyPr>
          <a:lstStyle/>
          <a:p>
            <a:pPr marL="0" indent="0">
              <a:buNone/>
            </a:pPr>
            <a:r>
              <a:rPr lang="en-US" b="1" dirty="0"/>
              <a:t>Daily mail, 14 September 2015</a:t>
            </a:r>
          </a:p>
          <a:p>
            <a:pPr marL="0" indent="0">
              <a:buNone/>
            </a:pPr>
            <a:r>
              <a:rPr lang="en-US" i="1" dirty="0"/>
              <a:t>“Two in every 100 Syrian migrants are ISIS fighters, UK PM is warned: Lebanese minister tells Cameron jihadists are coming 'under cover' to attack the West”</a:t>
            </a:r>
          </a:p>
          <a:p>
            <a:pPr marL="0" indent="0">
              <a:buNone/>
            </a:pPr>
            <a:endParaRPr lang="en-US" i="1" dirty="0"/>
          </a:p>
        </p:txBody>
      </p:sp>
      <p:sp>
        <p:nvSpPr>
          <p:cNvPr id="4" name="Slide Number Placeholder 3"/>
          <p:cNvSpPr>
            <a:spLocks noGrp="1"/>
          </p:cNvSpPr>
          <p:nvPr>
            <p:ph type="sldNum" sz="quarter" idx="12"/>
          </p:nvPr>
        </p:nvSpPr>
        <p:spPr/>
        <p:txBody>
          <a:bodyPr/>
          <a:lstStyle/>
          <a:p>
            <a:fld id="{B077871E-C384-5749-ACA0-F605BA7C9783}" type="slidenum">
              <a:rPr lang="en-US" smtClean="0"/>
              <a:t>36</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2639475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4204" y="365125"/>
            <a:ext cx="8680009" cy="1325563"/>
          </a:xfrm>
        </p:spPr>
        <p:txBody>
          <a:bodyPr/>
          <a:lstStyle/>
          <a:p>
            <a:pPr algn="ctr"/>
            <a:r>
              <a:rPr lang="en-GB" b="1" dirty="0" smtClean="0">
                <a:latin typeface="+mn-lt"/>
                <a:cs typeface="Times New Roman" panose="02020603050405020304" pitchFamily="18" charset="0"/>
              </a:rPr>
              <a:t>    </a:t>
            </a:r>
            <a:r>
              <a:rPr lang="en-GB" b="1" u="sng" dirty="0" smtClean="0">
                <a:latin typeface="+mn-lt"/>
                <a:cs typeface="Times New Roman" panose="02020603050405020304" pitchFamily="18" charset="0"/>
              </a:rPr>
              <a:t>Who</a:t>
            </a:r>
            <a:r>
              <a:rPr lang="en-GB" u="sng" dirty="0" smtClean="0">
                <a:latin typeface="+mn-lt"/>
                <a:cs typeface="Times New Roman" panose="02020603050405020304" pitchFamily="18" charset="0"/>
              </a:rPr>
              <a:t> </a:t>
            </a:r>
            <a:r>
              <a:rPr lang="en-GB" u="sng" dirty="0">
                <a:latin typeface="+mn-lt"/>
                <a:cs typeface="Times New Roman" panose="02020603050405020304" pitchFamily="18" charset="0"/>
              </a:rPr>
              <a:t>has been counting and </a:t>
            </a:r>
            <a:r>
              <a:rPr lang="en-GB" b="1" u="sng" dirty="0">
                <a:latin typeface="+mn-lt"/>
                <a:cs typeface="Times New Roman" panose="02020603050405020304" pitchFamily="18" charset="0"/>
              </a:rPr>
              <a:t>why</a:t>
            </a:r>
            <a:r>
              <a:rPr lang="en-GB" u="sng" dirty="0">
                <a:latin typeface="+mn-lt"/>
                <a:cs typeface="Times New Roman" panose="02020603050405020304" pitchFamily="18" charset="0"/>
              </a:rPr>
              <a:t>?</a:t>
            </a:r>
          </a:p>
        </p:txBody>
      </p:sp>
      <p:sp>
        <p:nvSpPr>
          <p:cNvPr id="4" name="Content Placeholder 3"/>
          <p:cNvSpPr>
            <a:spLocks noGrp="1"/>
          </p:cNvSpPr>
          <p:nvPr>
            <p:ph idx="1"/>
          </p:nvPr>
        </p:nvSpPr>
        <p:spPr>
          <a:xfrm>
            <a:off x="838200" y="2081867"/>
            <a:ext cx="10515600" cy="4351338"/>
          </a:xfrm>
        </p:spPr>
        <p:txBody>
          <a:bodyPr/>
          <a:lstStyle/>
          <a:p>
            <a:pPr marL="0" indent="0">
              <a:buNone/>
            </a:pPr>
            <a:r>
              <a:rPr lang="en-GB" b="1" dirty="0">
                <a:solidFill>
                  <a:srgbClr val="0033CC"/>
                </a:solidFill>
              </a:rPr>
              <a:t>Keep in mind</a:t>
            </a:r>
            <a:r>
              <a:rPr lang="en-GB" dirty="0">
                <a:solidFill>
                  <a:srgbClr val="0033CC"/>
                </a:solidFill>
              </a:rPr>
              <a:t>:</a:t>
            </a:r>
            <a:r>
              <a:rPr lang="en-GB" dirty="0">
                <a:solidFill>
                  <a:srgbClr val="524BF2"/>
                </a:solidFill>
              </a:rPr>
              <a:t/>
            </a:r>
            <a:br>
              <a:rPr lang="en-GB" dirty="0">
                <a:solidFill>
                  <a:srgbClr val="524BF2"/>
                </a:solidFill>
              </a:rPr>
            </a:br>
            <a:endParaRPr lang="en-GB" dirty="0">
              <a:solidFill>
                <a:srgbClr val="524BF2"/>
              </a:solidFill>
            </a:endParaRPr>
          </a:p>
          <a:p>
            <a:r>
              <a:rPr lang="en-GB" dirty="0"/>
              <a:t>Why was the data collected? What is the agenda of the source? Could it be biased?</a:t>
            </a:r>
          </a:p>
          <a:p>
            <a:endParaRPr lang="en-GB" dirty="0"/>
          </a:p>
          <a:p>
            <a:r>
              <a:rPr lang="en-GB" dirty="0"/>
              <a:t>What is the expertise of those who have collected, reproduced and disseminated the data?</a:t>
            </a:r>
          </a:p>
          <a:p>
            <a:endParaRPr lang="en-GB" dirty="0"/>
          </a:p>
          <a:p>
            <a:r>
              <a:rPr lang="en-GB" dirty="0"/>
              <a:t>Is there a strong track record of producing accurate information?</a:t>
            </a:r>
          </a:p>
        </p:txBody>
      </p:sp>
      <p:sp>
        <p:nvSpPr>
          <p:cNvPr id="2" name="Slide Number Placeholder 1"/>
          <p:cNvSpPr>
            <a:spLocks noGrp="1"/>
          </p:cNvSpPr>
          <p:nvPr>
            <p:ph type="sldNum" sz="quarter" idx="12"/>
          </p:nvPr>
        </p:nvSpPr>
        <p:spPr/>
        <p:txBody>
          <a:bodyPr/>
          <a:lstStyle/>
          <a:p>
            <a:fld id="{B077871E-C384-5749-ACA0-F605BA7C9783}" type="slidenum">
              <a:rPr lang="en-US" smtClean="0"/>
              <a:t>37</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7800519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28938" y="533243"/>
            <a:ext cx="6705599" cy="905189"/>
          </a:xfrm>
        </p:spPr>
        <p:txBody>
          <a:bodyPr>
            <a:normAutofit/>
          </a:bodyPr>
          <a:lstStyle/>
          <a:p>
            <a:pPr algn="ctr"/>
            <a:r>
              <a:rPr lang="en-GB" sz="4000" b="1" u="sng" dirty="0" smtClean="0">
                <a:latin typeface="+mn-lt"/>
                <a:cs typeface="Times New Roman" panose="02020603050405020304" pitchFamily="18" charset="0"/>
              </a:rPr>
              <a:t>WHAT </a:t>
            </a:r>
            <a:r>
              <a:rPr lang="en-GB" sz="4000" u="sng" dirty="0" smtClean="0">
                <a:latin typeface="+mn-lt"/>
                <a:cs typeface="Times New Roman" panose="02020603050405020304" pitchFamily="18" charset="0"/>
              </a:rPr>
              <a:t>has been counted?</a:t>
            </a:r>
            <a:endParaRPr lang="en-GB" sz="3100" dirty="0">
              <a:latin typeface="+mn-lt"/>
              <a:cs typeface="Times New Roman" panose="02020603050405020304" pitchFamily="18" charset="0"/>
            </a:endParaRPr>
          </a:p>
        </p:txBody>
      </p:sp>
      <p:sp>
        <p:nvSpPr>
          <p:cNvPr id="4" name="Content Placeholder 3"/>
          <p:cNvSpPr>
            <a:spLocks noGrp="1"/>
          </p:cNvSpPr>
          <p:nvPr>
            <p:ph idx="1"/>
          </p:nvPr>
        </p:nvSpPr>
        <p:spPr>
          <a:xfrm>
            <a:off x="1676400" y="2763436"/>
            <a:ext cx="8953500" cy="3423052"/>
          </a:xfrm>
        </p:spPr>
        <p:txBody>
          <a:bodyPr>
            <a:normAutofit fontScale="92500" lnSpcReduction="10000"/>
          </a:bodyPr>
          <a:lstStyle/>
          <a:p>
            <a:r>
              <a:rPr lang="en-US" sz="3000" dirty="0">
                <a:cs typeface="Times New Roman" panose="02020603050405020304" pitchFamily="18" charset="0"/>
              </a:rPr>
              <a:t>2014: 38.2 million IDPs worldwide</a:t>
            </a:r>
          </a:p>
          <a:p>
            <a:r>
              <a:rPr lang="en-US" sz="3000" dirty="0">
                <a:cs typeface="Times New Roman" panose="02020603050405020304" pitchFamily="18" charset="0"/>
              </a:rPr>
              <a:t>Countries with the largest IDP populations</a:t>
            </a:r>
            <a:r>
              <a:rPr lang="en-US" dirty="0" smtClean="0">
                <a:cs typeface="Times New Roman" panose="02020603050405020304" pitchFamily="18" charset="0"/>
              </a:rPr>
              <a:t>:</a:t>
            </a:r>
            <a:r>
              <a:rPr lang="en-US" dirty="0">
                <a:cs typeface="Times New Roman" panose="02020603050405020304" pitchFamily="18" charset="0"/>
              </a:rPr>
              <a:t/>
            </a:r>
            <a:br>
              <a:rPr lang="en-US" dirty="0">
                <a:cs typeface="Times New Roman" panose="02020603050405020304" pitchFamily="18" charset="0"/>
              </a:rPr>
            </a:br>
            <a:r>
              <a:rPr lang="en-US" sz="2600" dirty="0">
                <a:cs typeface="Times New Roman" panose="02020603050405020304" pitchFamily="18" charset="0"/>
              </a:rPr>
              <a:t>Syria 	7.6 million</a:t>
            </a:r>
            <a:br>
              <a:rPr lang="en-US" sz="2600" dirty="0">
                <a:cs typeface="Times New Roman" panose="02020603050405020304" pitchFamily="18" charset="0"/>
              </a:rPr>
            </a:br>
            <a:r>
              <a:rPr lang="en-US" sz="2600" dirty="0">
                <a:cs typeface="Times New Roman" panose="02020603050405020304" pitchFamily="18" charset="0"/>
              </a:rPr>
              <a:t>Colombia 	6.0    </a:t>
            </a:r>
            <a:br>
              <a:rPr lang="en-US" sz="2600" dirty="0">
                <a:cs typeface="Times New Roman" panose="02020603050405020304" pitchFamily="18" charset="0"/>
              </a:rPr>
            </a:br>
            <a:r>
              <a:rPr lang="en-US" sz="2600" dirty="0">
                <a:cs typeface="Times New Roman" panose="02020603050405020304" pitchFamily="18" charset="0"/>
              </a:rPr>
              <a:t>Iraq 	</a:t>
            </a:r>
            <a:r>
              <a:rPr lang="en-US" sz="2600" dirty="0" smtClean="0">
                <a:cs typeface="Times New Roman" panose="02020603050405020304" pitchFamily="18" charset="0"/>
              </a:rPr>
              <a:t>	3.6 </a:t>
            </a:r>
            <a:r>
              <a:rPr lang="en-US" sz="2600" dirty="0">
                <a:cs typeface="Times New Roman" panose="02020603050405020304" pitchFamily="18" charset="0"/>
              </a:rPr>
              <a:t/>
            </a:r>
            <a:br>
              <a:rPr lang="en-US" sz="2600" dirty="0">
                <a:cs typeface="Times New Roman" panose="02020603050405020304" pitchFamily="18" charset="0"/>
              </a:rPr>
            </a:br>
            <a:r>
              <a:rPr lang="en-US" sz="2600" dirty="0">
                <a:cs typeface="Times New Roman" panose="02020603050405020304" pitchFamily="18" charset="0"/>
              </a:rPr>
              <a:t>DRC 	</a:t>
            </a:r>
            <a:r>
              <a:rPr lang="en-US" sz="2600" dirty="0" smtClean="0">
                <a:cs typeface="Times New Roman" panose="02020603050405020304" pitchFamily="18" charset="0"/>
              </a:rPr>
              <a:t>	2.8 </a:t>
            </a:r>
            <a:r>
              <a:rPr lang="en-US" sz="2600" dirty="0">
                <a:cs typeface="Times New Roman" panose="02020603050405020304" pitchFamily="18" charset="0"/>
              </a:rPr>
              <a:t/>
            </a:r>
            <a:br>
              <a:rPr lang="en-US" sz="2600" dirty="0">
                <a:cs typeface="Times New Roman" panose="02020603050405020304" pitchFamily="18" charset="0"/>
              </a:rPr>
            </a:br>
            <a:r>
              <a:rPr lang="en-US" sz="2600" dirty="0" err="1" smtClean="0">
                <a:cs typeface="Times New Roman" panose="02020603050405020304" pitchFamily="18" charset="0"/>
              </a:rPr>
              <a:t>SSudan</a:t>
            </a:r>
            <a:r>
              <a:rPr lang="en-US" sz="2600" dirty="0" smtClean="0">
                <a:cs typeface="Times New Roman" panose="02020603050405020304" pitchFamily="18" charset="0"/>
              </a:rPr>
              <a:t>   	2.2 </a:t>
            </a:r>
            <a:r>
              <a:rPr lang="en-US" sz="2600" dirty="0">
                <a:cs typeface="Times New Roman" panose="02020603050405020304" pitchFamily="18" charset="0"/>
              </a:rPr>
              <a:t/>
            </a:r>
            <a:br>
              <a:rPr lang="en-US" sz="2600" dirty="0">
                <a:cs typeface="Times New Roman" panose="02020603050405020304" pitchFamily="18" charset="0"/>
              </a:rPr>
            </a:br>
            <a:endParaRPr lang="en-US" baseline="30000" dirty="0">
              <a:cs typeface="Times New Roman" panose="02020603050405020304" pitchFamily="18" charset="0"/>
            </a:endParaRPr>
          </a:p>
          <a:p>
            <a:pPr marL="0" indent="0">
              <a:buNone/>
            </a:pPr>
            <a:endParaRPr lang="en-US" baseline="30000" dirty="0">
              <a:cs typeface="Times New Roman" panose="02020603050405020304" pitchFamily="18" charset="0"/>
            </a:endParaRPr>
          </a:p>
          <a:p>
            <a:pPr marL="0" indent="0">
              <a:buNone/>
            </a:pPr>
            <a:r>
              <a:rPr lang="en-US" sz="2000" b="1" dirty="0" smtClean="0">
                <a:hlinkClick r:id="rId2"/>
              </a:rPr>
              <a:t>4</a:t>
            </a:r>
            <a:r>
              <a:rPr lang="en-US" b="1" dirty="0" smtClean="0">
                <a:hlinkClick r:id="rId2"/>
              </a:rPr>
              <a:t> </a:t>
            </a:r>
            <a:r>
              <a:rPr lang="en-US" sz="2000" i="1" dirty="0">
                <a:cs typeface="Times New Roman" panose="02020603050405020304" pitchFamily="18" charset="0"/>
                <a:hlinkClick r:id="rId2"/>
              </a:rPr>
              <a:t>"UNHCR – Global Trends –Forced Displacement in 2014"</a:t>
            </a:r>
            <a:r>
              <a:rPr lang="en-US" sz="2000" i="1" dirty="0">
                <a:cs typeface="Times New Roman" panose="02020603050405020304" pitchFamily="18" charset="0"/>
              </a:rPr>
              <a:t>. UNHCR. 18 June 2015.</a:t>
            </a:r>
          </a:p>
          <a:p>
            <a:pPr marL="0" indent="0">
              <a:buNone/>
            </a:pPr>
            <a:endParaRPr lang="en-US" sz="2000" i="1" dirty="0">
              <a:cs typeface="Times New Roman" panose="02020603050405020304" pitchFamily="18" charset="0"/>
            </a:endParaRPr>
          </a:p>
          <a:p>
            <a:pPr marL="0" indent="0">
              <a:buNone/>
            </a:pPr>
            <a:endParaRPr lang="en-US" sz="2000" i="1" dirty="0">
              <a:latin typeface="Times New Roman" panose="02020603050405020304" pitchFamily="18" charset="0"/>
              <a:cs typeface="Times New Roman" panose="02020603050405020304" pitchFamily="18" charset="0"/>
            </a:endParaRPr>
          </a:p>
          <a:p>
            <a:pPr marL="0" indent="0">
              <a:buNone/>
            </a:pPr>
            <a:endParaRPr lang="fr-CH" sz="20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B077871E-C384-5749-ACA0-F605BA7C9783}" type="slidenum">
              <a:rPr lang="en-US" smtClean="0"/>
              <a:t>38</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9" name="TextBox 8"/>
          <p:cNvSpPr txBox="1"/>
          <p:nvPr/>
        </p:nvSpPr>
        <p:spPr>
          <a:xfrm>
            <a:off x="1571633" y="1941252"/>
            <a:ext cx="7386630" cy="523220"/>
          </a:xfrm>
          <a:prstGeom prst="rect">
            <a:avLst/>
          </a:prstGeom>
          <a:noFill/>
        </p:spPr>
        <p:txBody>
          <a:bodyPr wrap="square" rtlCol="0">
            <a:spAutoFit/>
          </a:bodyPr>
          <a:lstStyle/>
          <a:p>
            <a:r>
              <a:rPr lang="en-GB" sz="2800" dirty="0">
                <a:cs typeface="Times New Roman" panose="02020603050405020304" pitchFamily="18" charset="0"/>
              </a:rPr>
              <a:t>Example: Numbers of IDPs and country </a:t>
            </a:r>
            <a:r>
              <a:rPr lang="en-GB" sz="2800" dirty="0" smtClean="0">
                <a:cs typeface="Times New Roman" panose="02020603050405020304" pitchFamily="18" charset="0"/>
              </a:rPr>
              <a:t>ranking</a:t>
            </a:r>
            <a:endParaRPr lang="en-GB" sz="2800" dirty="0"/>
          </a:p>
        </p:txBody>
      </p:sp>
    </p:spTree>
    <p:extLst>
      <p:ext uri="{BB962C8B-B14F-4D97-AF65-F5344CB8AC3E}">
        <p14:creationId xmlns:p14="http://schemas.microsoft.com/office/powerpoint/2010/main" val="2286748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r-CH" b="1" u="sng" dirty="0" err="1">
                <a:latin typeface="+mn-lt"/>
                <a:cs typeface="Times New Roman" panose="02020603050405020304" pitchFamily="18" charset="0"/>
              </a:rPr>
              <a:t>What</a:t>
            </a:r>
            <a:r>
              <a:rPr lang="fr-CH" u="sng" dirty="0">
                <a:latin typeface="+mn-lt"/>
                <a:cs typeface="Times New Roman" panose="02020603050405020304" pitchFamily="18" charset="0"/>
              </a:rPr>
              <a:t> has been </a:t>
            </a:r>
            <a:r>
              <a:rPr lang="fr-CH" u="sng" dirty="0" err="1">
                <a:latin typeface="+mn-lt"/>
                <a:cs typeface="Times New Roman" panose="02020603050405020304" pitchFamily="18" charset="0"/>
              </a:rPr>
              <a:t>counted</a:t>
            </a:r>
            <a:r>
              <a:rPr lang="fr-CH" u="sng" dirty="0">
                <a:latin typeface="+mn-lt"/>
                <a:cs typeface="Times New Roman" panose="02020603050405020304" pitchFamily="18" charset="0"/>
              </a:rPr>
              <a:t>?</a:t>
            </a:r>
          </a:p>
        </p:txBody>
      </p:sp>
      <p:sp>
        <p:nvSpPr>
          <p:cNvPr id="2" name="Slide Number Placeholder 1"/>
          <p:cNvSpPr>
            <a:spLocks noGrp="1"/>
          </p:cNvSpPr>
          <p:nvPr>
            <p:ph type="sldNum" sz="quarter" idx="12"/>
          </p:nvPr>
        </p:nvSpPr>
        <p:spPr/>
        <p:txBody>
          <a:bodyPr/>
          <a:lstStyle/>
          <a:p>
            <a:fld id="{B077871E-C384-5749-ACA0-F605BA7C9783}" type="slidenum">
              <a:rPr lang="en-US" smtClean="0"/>
              <a:t>39</a:t>
            </a:fld>
            <a:endParaRPr lang="en-US"/>
          </a:p>
        </p:txBody>
      </p:sp>
      <p:sp>
        <p:nvSpPr>
          <p:cNvPr id="7" name="Content Placeholder 3"/>
          <p:cNvSpPr>
            <a:spLocks noGrp="1"/>
          </p:cNvSpPr>
          <p:nvPr>
            <p:ph idx="1"/>
          </p:nvPr>
        </p:nvSpPr>
        <p:spPr>
          <a:xfrm>
            <a:off x="966787" y="1916815"/>
            <a:ext cx="10716491" cy="4351338"/>
          </a:xfrm>
        </p:spPr>
        <p:txBody>
          <a:bodyPr>
            <a:normAutofit lnSpcReduction="10000"/>
          </a:bodyPr>
          <a:lstStyle/>
          <a:p>
            <a:pPr marL="0" indent="0">
              <a:buNone/>
            </a:pPr>
            <a:r>
              <a:rPr lang="en-GB" b="1" u="sng" dirty="0">
                <a:solidFill>
                  <a:srgbClr val="0033CC"/>
                </a:solidFill>
              </a:rPr>
              <a:t>Keep in mind</a:t>
            </a:r>
            <a:r>
              <a:rPr lang="en-GB" b="1" dirty="0">
                <a:solidFill>
                  <a:srgbClr val="0033CC"/>
                </a:solidFill>
              </a:rPr>
              <a:t>:</a:t>
            </a:r>
            <a:r>
              <a:rPr lang="en-GB" b="1" dirty="0">
                <a:solidFill>
                  <a:srgbClr val="0070C0"/>
                </a:solidFill>
              </a:rPr>
              <a:t/>
            </a:r>
            <a:br>
              <a:rPr lang="en-GB" b="1" dirty="0">
                <a:solidFill>
                  <a:srgbClr val="0070C0"/>
                </a:solidFill>
              </a:rPr>
            </a:br>
            <a:endParaRPr lang="en-GB" b="1" dirty="0">
              <a:solidFill>
                <a:srgbClr val="0070C0"/>
              </a:solidFill>
            </a:endParaRPr>
          </a:p>
          <a:p>
            <a:r>
              <a:rPr lang="en-GB" dirty="0"/>
              <a:t>Look out for concepts widely used within the humanitarian community, but lack a common definition such as in need, vulnerable, household, urban, resilience</a:t>
            </a:r>
          </a:p>
          <a:p>
            <a:endParaRPr lang="en-GB" dirty="0"/>
          </a:p>
          <a:p>
            <a:r>
              <a:rPr lang="en-GB" dirty="0"/>
              <a:t>Have the concepts been defined too narrow or too broad, has someone or something been excluded?</a:t>
            </a:r>
          </a:p>
          <a:p>
            <a:endParaRPr lang="en-GB" dirty="0"/>
          </a:p>
          <a:p>
            <a:r>
              <a:rPr lang="en-GB" dirty="0"/>
              <a:t>Have definitions remained the same at the different points in time?</a:t>
            </a:r>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388990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1980049" y="77891"/>
            <a:ext cx="8231904" cy="1142040"/>
          </a:xfrm>
        </p:spPr>
        <p:txBody>
          <a:bodyPr vert="horz" lIns="91440" tIns="35194" rIns="91440" bIns="45720" rtlCol="0" anchor="ctr">
            <a:normAutofit/>
          </a:bodyPr>
          <a:lstStyle/>
          <a:p>
            <a:pPr algn="ctr">
              <a:tabLst>
                <a:tab pos="655282" algn="l"/>
                <a:tab pos="1312004" algn="l"/>
                <a:tab pos="1968727" algn="l"/>
                <a:tab pos="2625449" algn="l"/>
                <a:tab pos="3282171" algn="l"/>
                <a:tab pos="3938893" algn="l"/>
                <a:tab pos="4595615" algn="l"/>
                <a:tab pos="5250896" algn="l"/>
                <a:tab pos="5907618" algn="l"/>
                <a:tab pos="6564340" algn="l"/>
                <a:tab pos="7221063" algn="l"/>
                <a:tab pos="7877785" algn="l"/>
              </a:tabLst>
            </a:pPr>
            <a:r>
              <a:rPr lang="en-US" altLang="en-US" u="sng" dirty="0">
                <a:latin typeface="+mn-lt"/>
                <a:ea typeface="Times New Roman" charset="0"/>
                <a:cs typeface="Times New Roman" charset="0"/>
              </a:rPr>
              <a:t>Belief and Evidence</a:t>
            </a:r>
          </a:p>
        </p:txBody>
      </p:sp>
      <p:sp>
        <p:nvSpPr>
          <p:cNvPr id="3075" name="Text Placeholder 1"/>
          <p:cNvSpPr>
            <a:spLocks noGrp="1"/>
          </p:cNvSpPr>
          <p:nvPr>
            <p:ph type="body" idx="1"/>
          </p:nvPr>
        </p:nvSpPr>
        <p:spPr>
          <a:xfrm>
            <a:off x="2618366" y="1310802"/>
            <a:ext cx="1029851" cy="639427"/>
          </a:xfrm>
        </p:spPr>
        <p:txBody>
          <a:bodyPr>
            <a:normAutofit/>
          </a:bodyPr>
          <a:lstStyle/>
          <a:p>
            <a:pPr eaLnBrk="1" hangingPunct="1"/>
            <a:r>
              <a:rPr lang="en-GB" altLang="en-US" sz="2800" dirty="0" smtClean="0">
                <a:solidFill>
                  <a:srgbClr val="0070C0"/>
                </a:solidFill>
              </a:rPr>
              <a:t>Belief</a:t>
            </a:r>
            <a:endParaRPr lang="en-GB" altLang="en-US" sz="2800" dirty="0">
              <a:solidFill>
                <a:srgbClr val="0070C0"/>
              </a:solidFill>
            </a:endParaRPr>
          </a:p>
        </p:txBody>
      </p:sp>
      <p:sp>
        <p:nvSpPr>
          <p:cNvPr id="3077" name="Text Placeholder 5"/>
          <p:cNvSpPr>
            <a:spLocks noGrp="1"/>
          </p:cNvSpPr>
          <p:nvPr>
            <p:ph type="body" sz="quarter" idx="3"/>
          </p:nvPr>
        </p:nvSpPr>
        <p:spPr>
          <a:xfrm>
            <a:off x="7319531" y="1219931"/>
            <a:ext cx="2131869" cy="639427"/>
          </a:xfrm>
        </p:spPr>
        <p:txBody>
          <a:bodyPr>
            <a:noAutofit/>
          </a:bodyPr>
          <a:lstStyle/>
          <a:p>
            <a:pPr eaLnBrk="1" hangingPunct="1"/>
            <a:r>
              <a:rPr lang="fr-CH" altLang="en-US" sz="2800" dirty="0">
                <a:solidFill>
                  <a:srgbClr val="0070C0"/>
                </a:solidFill>
              </a:rPr>
              <a:t>Evidence</a:t>
            </a:r>
          </a:p>
        </p:txBody>
      </p:sp>
      <p:sp>
        <p:nvSpPr>
          <p:cNvPr id="7" name="Content Placeholder 6"/>
          <p:cNvSpPr>
            <a:spLocks noGrp="1"/>
          </p:cNvSpPr>
          <p:nvPr>
            <p:ph sz="quarter" idx="4"/>
          </p:nvPr>
        </p:nvSpPr>
        <p:spPr>
          <a:xfrm>
            <a:off x="7319531" y="1950229"/>
            <a:ext cx="3981618" cy="3951775"/>
          </a:xfrm>
        </p:spPr>
        <p:txBody>
          <a:bodyPr>
            <a:normAutofit/>
          </a:bodyPr>
          <a:lstStyle/>
          <a:p>
            <a:pPr eaLnBrk="1" hangingPunct="1">
              <a:buFontTx/>
              <a:buChar char="-"/>
            </a:pPr>
            <a:r>
              <a:rPr lang="en-GB" altLang="en-US" sz="2400" dirty="0"/>
              <a:t>Facts</a:t>
            </a:r>
          </a:p>
          <a:p>
            <a:pPr eaLnBrk="1" hangingPunct="1">
              <a:buFontTx/>
              <a:buChar char="-"/>
            </a:pPr>
            <a:r>
              <a:rPr lang="en-GB" altLang="en-US" sz="2400" dirty="0"/>
              <a:t>Proof</a:t>
            </a:r>
          </a:p>
          <a:p>
            <a:pPr eaLnBrk="1" hangingPunct="1">
              <a:buFontTx/>
              <a:buChar char="-"/>
            </a:pPr>
            <a:r>
              <a:rPr lang="en-GB" altLang="en-US" sz="2400" dirty="0"/>
              <a:t>Measurement</a:t>
            </a:r>
          </a:p>
          <a:p>
            <a:pPr eaLnBrk="1" hangingPunct="1">
              <a:buFontTx/>
              <a:buChar char="-"/>
            </a:pPr>
            <a:r>
              <a:rPr lang="en-GB" altLang="en-US" sz="2400" dirty="0"/>
              <a:t>Quantification</a:t>
            </a:r>
          </a:p>
          <a:p>
            <a:pPr eaLnBrk="1" hangingPunct="1">
              <a:buFontTx/>
              <a:buChar char="-"/>
            </a:pPr>
            <a:r>
              <a:rPr lang="en-GB" altLang="en-US" sz="2400" dirty="0"/>
              <a:t>Scientific</a:t>
            </a:r>
          </a:p>
          <a:p>
            <a:pPr eaLnBrk="1" hangingPunct="1">
              <a:buFontTx/>
              <a:buChar char="-"/>
            </a:pPr>
            <a:r>
              <a:rPr lang="en-GB" altLang="en-US" sz="2400" dirty="0"/>
              <a:t>Unbiased</a:t>
            </a:r>
          </a:p>
          <a:p>
            <a:pPr eaLnBrk="1" hangingPunct="1">
              <a:buFontTx/>
              <a:buChar char="-"/>
            </a:pPr>
            <a:r>
              <a:rPr lang="en-GB" altLang="en-US" sz="2400" dirty="0"/>
              <a:t>Objectivity</a:t>
            </a:r>
          </a:p>
          <a:p>
            <a:pPr eaLnBrk="1" hangingPunct="1">
              <a:buFont typeface="Arial" charset="0"/>
              <a:buNone/>
            </a:pPr>
            <a:endParaRPr lang="fr-CH" altLang="en-US" dirty="0"/>
          </a:p>
          <a:p>
            <a:pPr eaLnBrk="1" hangingPunct="1">
              <a:buFontTx/>
              <a:buChar char="-"/>
            </a:pPr>
            <a:endParaRPr lang="fr-CH" altLang="en-US" dirty="0"/>
          </a:p>
        </p:txBody>
      </p:sp>
      <p:sp>
        <p:nvSpPr>
          <p:cNvPr id="5" name="TextBox 4"/>
          <p:cNvSpPr txBox="1"/>
          <p:nvPr/>
        </p:nvSpPr>
        <p:spPr>
          <a:xfrm>
            <a:off x="2618366" y="1950229"/>
            <a:ext cx="2798330" cy="4801314"/>
          </a:xfrm>
          <a:prstGeom prst="rect">
            <a:avLst/>
          </a:prstGeom>
          <a:noFill/>
        </p:spPr>
        <p:txBody>
          <a:bodyPr wrap="square" rtlCol="0">
            <a:spAutoFit/>
          </a:bodyPr>
          <a:lstStyle/>
          <a:p>
            <a:pPr marL="342831" indent="-342831" defTabSz="914216">
              <a:buFontTx/>
              <a:buChar char="-"/>
              <a:defRPr/>
            </a:pPr>
            <a:r>
              <a:rPr lang="en-GB" sz="2400" dirty="0"/>
              <a:t>Opinion </a:t>
            </a:r>
          </a:p>
          <a:p>
            <a:pPr marL="342831" indent="-342831" defTabSz="914216">
              <a:buFontTx/>
              <a:buChar char="-"/>
              <a:defRPr/>
            </a:pPr>
            <a:r>
              <a:rPr lang="en-GB" sz="2400" dirty="0"/>
              <a:t>Impression</a:t>
            </a:r>
          </a:p>
          <a:p>
            <a:pPr marL="342831" indent="-342831" defTabSz="914216">
              <a:buFontTx/>
              <a:buChar char="-"/>
              <a:defRPr/>
            </a:pPr>
            <a:r>
              <a:rPr lang="en-GB" sz="2400" dirty="0"/>
              <a:t>Judgement</a:t>
            </a:r>
          </a:p>
          <a:p>
            <a:pPr marL="342831" indent="-342831" defTabSz="914216">
              <a:buFontTx/>
              <a:buChar char="-"/>
              <a:defRPr/>
            </a:pPr>
            <a:r>
              <a:rPr lang="en-GB" sz="2400" dirty="0"/>
              <a:t>Subjectivity</a:t>
            </a:r>
          </a:p>
          <a:p>
            <a:pPr marL="342831" indent="-342831" defTabSz="914216">
              <a:buFontTx/>
              <a:buChar char="-"/>
              <a:defRPr/>
            </a:pPr>
            <a:r>
              <a:rPr lang="en-GB" sz="2400" dirty="0"/>
              <a:t>Emotions</a:t>
            </a:r>
          </a:p>
          <a:p>
            <a:pPr marL="342831" indent="-342831" defTabSz="914216">
              <a:buFontTx/>
              <a:buChar char="-"/>
              <a:defRPr/>
            </a:pPr>
            <a:r>
              <a:rPr lang="en-GB" sz="2400" dirty="0"/>
              <a:t>Propaganda</a:t>
            </a:r>
          </a:p>
          <a:p>
            <a:pPr marL="342831" indent="-342831" defTabSz="914216">
              <a:buFontTx/>
              <a:buChar char="-"/>
              <a:defRPr/>
            </a:pPr>
            <a:r>
              <a:rPr lang="en-GB" sz="2400" dirty="0"/>
              <a:t>Assumption</a:t>
            </a:r>
          </a:p>
          <a:p>
            <a:pPr marL="342831" indent="-342831" defTabSz="914216">
              <a:buFontTx/>
              <a:buChar char="-"/>
              <a:defRPr/>
            </a:pPr>
            <a:r>
              <a:rPr lang="en-GB" sz="2400" dirty="0"/>
              <a:t>Hypothesis</a:t>
            </a:r>
          </a:p>
          <a:p>
            <a:pPr marL="342831" indent="-342831" defTabSz="914216">
              <a:buFontTx/>
              <a:buChar char="-"/>
              <a:defRPr/>
            </a:pPr>
            <a:r>
              <a:rPr lang="en-GB" sz="2400" dirty="0"/>
              <a:t>Prejudice</a:t>
            </a:r>
          </a:p>
          <a:p>
            <a:pPr marL="342831" indent="-342831" defTabSz="914216">
              <a:buFontTx/>
              <a:buChar char="-"/>
              <a:defRPr/>
            </a:pPr>
            <a:r>
              <a:rPr lang="en-GB" sz="2400" dirty="0"/>
              <a:t>Bias </a:t>
            </a:r>
          </a:p>
          <a:p>
            <a:pPr marL="342831" indent="-342831" defTabSz="914216">
              <a:buFontTx/>
              <a:buChar char="-"/>
              <a:defRPr/>
            </a:pPr>
            <a:r>
              <a:rPr lang="en-GB" sz="2400" dirty="0"/>
              <a:t>«Urban legend»</a:t>
            </a:r>
          </a:p>
          <a:p>
            <a:pPr marL="342831" indent="-342831" defTabSz="914216">
              <a:buFontTx/>
              <a:buChar char="-"/>
              <a:defRPr/>
            </a:pPr>
            <a:r>
              <a:rPr lang="en-GB" sz="2400" dirty="0"/>
              <a:t>Anecdote</a:t>
            </a:r>
          </a:p>
          <a:p>
            <a:endParaRPr lang="en-US" dirty="0"/>
          </a:p>
        </p:txBody>
      </p:sp>
      <p:sp>
        <p:nvSpPr>
          <p:cNvPr id="2" name="Slide Number Placeholder 1"/>
          <p:cNvSpPr>
            <a:spLocks noGrp="1"/>
          </p:cNvSpPr>
          <p:nvPr>
            <p:ph type="sldNum" sz="quarter" idx="12"/>
          </p:nvPr>
        </p:nvSpPr>
        <p:spPr/>
        <p:txBody>
          <a:bodyPr/>
          <a:lstStyle/>
          <a:p>
            <a:fld id="{B077871E-C384-5749-ACA0-F605BA7C9783}" type="slidenum">
              <a:rPr lang="en-US" smtClean="0"/>
              <a:t>4</a:t>
            </a:fld>
            <a:endParaRPr lang="en-US"/>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140382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latin typeface="+mn-lt"/>
                <a:cs typeface="Times New Roman" panose="02020603050405020304" pitchFamily="18" charset="0"/>
              </a:rPr>
              <a:t>How</a:t>
            </a:r>
            <a:r>
              <a:rPr lang="en-GB" u="sng" dirty="0">
                <a:latin typeface="+mn-lt"/>
                <a:cs typeface="Times New Roman" panose="02020603050405020304" pitchFamily="18" charset="0"/>
              </a:rPr>
              <a:t> was it counted, measured?</a:t>
            </a:r>
          </a:p>
        </p:txBody>
      </p:sp>
      <p:sp>
        <p:nvSpPr>
          <p:cNvPr id="3" name="Content Placeholder 2"/>
          <p:cNvSpPr>
            <a:spLocks noGrp="1"/>
          </p:cNvSpPr>
          <p:nvPr>
            <p:ph idx="1"/>
          </p:nvPr>
        </p:nvSpPr>
        <p:spPr>
          <a:xfrm>
            <a:off x="1215887" y="2978565"/>
            <a:ext cx="10515600" cy="1474166"/>
          </a:xfrm>
        </p:spPr>
        <p:txBody>
          <a:bodyPr>
            <a:normAutofit fontScale="85000" lnSpcReduction="20000"/>
          </a:bodyPr>
          <a:lstStyle/>
          <a:p>
            <a:pPr marL="0" indent="0">
              <a:buNone/>
            </a:pPr>
            <a:r>
              <a:rPr lang="en-GB" sz="3300" i="1" dirty="0"/>
              <a:t>«6.5 million people have been internally displaced in Syria as of October 2015»       </a:t>
            </a:r>
            <a:r>
              <a:rPr lang="en-GB" sz="3300" dirty="0"/>
              <a:t>Source:</a:t>
            </a:r>
            <a:r>
              <a:rPr lang="en-GB" sz="3300" i="1" dirty="0"/>
              <a:t> </a:t>
            </a:r>
            <a:r>
              <a:rPr lang="en-GB" sz="3300" dirty="0"/>
              <a:t>UN</a:t>
            </a:r>
          </a:p>
          <a:p>
            <a:pPr marL="0" indent="0">
              <a:buNone/>
            </a:pPr>
            <a:endParaRPr lang="en-GB" dirty="0"/>
          </a:p>
          <a:p>
            <a:pPr marL="0" indent="0">
              <a:buNone/>
            </a:pPr>
            <a:r>
              <a:rPr lang="en-GB" dirty="0">
                <a:solidFill>
                  <a:srgbClr val="0033CC"/>
                </a:solidFill>
              </a:rPr>
              <a:t> </a:t>
            </a:r>
          </a:p>
        </p:txBody>
      </p:sp>
      <p:sp>
        <p:nvSpPr>
          <p:cNvPr id="4" name="Slide Number Placeholder 3"/>
          <p:cNvSpPr>
            <a:spLocks noGrp="1"/>
          </p:cNvSpPr>
          <p:nvPr>
            <p:ph type="sldNum" sz="quarter" idx="12"/>
          </p:nvPr>
        </p:nvSpPr>
        <p:spPr/>
        <p:txBody>
          <a:bodyPr/>
          <a:lstStyle/>
          <a:p>
            <a:fld id="{B077871E-C384-5749-ACA0-F605BA7C9783}" type="slidenum">
              <a:rPr lang="en-US" smtClean="0"/>
              <a:t>40</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229865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GB" b="1" u="sng" dirty="0">
                <a:latin typeface="+mn-lt"/>
                <a:cs typeface="Times New Roman" panose="02020603050405020304" pitchFamily="18" charset="0"/>
              </a:rPr>
              <a:t>How</a:t>
            </a:r>
            <a:r>
              <a:rPr lang="en-GB" u="sng" dirty="0">
                <a:latin typeface="+mn-lt"/>
                <a:cs typeface="Times New Roman" panose="02020603050405020304" pitchFamily="18" charset="0"/>
              </a:rPr>
              <a:t> was it counted, measured?</a:t>
            </a:r>
          </a:p>
        </p:txBody>
      </p:sp>
      <p:sp>
        <p:nvSpPr>
          <p:cNvPr id="2" name="Slide Number Placeholder 1"/>
          <p:cNvSpPr>
            <a:spLocks noGrp="1"/>
          </p:cNvSpPr>
          <p:nvPr>
            <p:ph type="sldNum" sz="quarter" idx="12"/>
          </p:nvPr>
        </p:nvSpPr>
        <p:spPr/>
        <p:txBody>
          <a:bodyPr/>
          <a:lstStyle/>
          <a:p>
            <a:fld id="{B077871E-C384-5749-ACA0-F605BA7C9783}" type="slidenum">
              <a:rPr lang="en-US" smtClean="0"/>
              <a:t>41</a:t>
            </a:fld>
            <a:endParaRPr lang="en-US"/>
          </a:p>
        </p:txBody>
      </p:sp>
      <p:sp>
        <p:nvSpPr>
          <p:cNvPr id="5" name="Content Placeholder 3"/>
          <p:cNvSpPr txBox="1">
            <a:spLocks/>
          </p:cNvSpPr>
          <p:nvPr/>
        </p:nvSpPr>
        <p:spPr>
          <a:xfrm>
            <a:off x="990600" y="1903883"/>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b="1" u="sng" dirty="0">
                <a:solidFill>
                  <a:srgbClr val="524BF2"/>
                </a:solidFill>
              </a:rPr>
              <a:t>Keep in mind</a:t>
            </a:r>
            <a:r>
              <a:rPr lang="en-GB" b="1" dirty="0">
                <a:solidFill>
                  <a:srgbClr val="524BF2"/>
                </a:solidFill>
              </a:rPr>
              <a:t>:</a:t>
            </a:r>
            <a:r>
              <a:rPr lang="en-GB" dirty="0">
                <a:solidFill>
                  <a:srgbClr val="524BF2"/>
                </a:solidFill>
              </a:rPr>
              <a:t/>
            </a:r>
            <a:br>
              <a:rPr lang="en-GB" dirty="0">
                <a:solidFill>
                  <a:srgbClr val="524BF2"/>
                </a:solidFill>
              </a:rPr>
            </a:br>
            <a:endParaRPr lang="en-GB" dirty="0">
              <a:solidFill>
                <a:srgbClr val="524BF2"/>
              </a:solidFill>
            </a:endParaRPr>
          </a:p>
          <a:p>
            <a:r>
              <a:rPr lang="en-GB" dirty="0"/>
              <a:t>Does the data consist of numbers that seem hard to produce; how could anyone calculate that? </a:t>
            </a:r>
            <a:r>
              <a:rPr lang="en-GB" b="1" dirty="0"/>
              <a:t>Closely scrutinize information on sensitive topics</a:t>
            </a:r>
          </a:p>
          <a:p>
            <a:endParaRPr lang="en-GB" dirty="0"/>
          </a:p>
          <a:p>
            <a:r>
              <a:rPr lang="en-GB" dirty="0"/>
              <a:t>Numbers presented without sufficient information about measurements choices or assessment tools</a:t>
            </a:r>
          </a:p>
          <a:p>
            <a:endParaRPr lang="en-GB" dirty="0"/>
          </a:p>
          <a:p>
            <a:r>
              <a:rPr lang="en-GB" dirty="0"/>
              <a:t>Unusual unit of analysis, ex: extended families instead of households</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41649810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541" y="572721"/>
            <a:ext cx="9132049" cy="1690688"/>
          </a:xfrm>
        </p:spPr>
        <p:txBody>
          <a:bodyPr>
            <a:noAutofit/>
          </a:bodyPr>
          <a:lstStyle/>
          <a:p>
            <a:pPr algn="ctr"/>
            <a:r>
              <a:rPr lang="en-US" b="1" u="sng" dirty="0">
                <a:latin typeface="+mn-lt"/>
                <a:cs typeface="Times New Roman" panose="02020603050405020304" pitchFamily="18" charset="0"/>
              </a:rPr>
              <a:t>How </a:t>
            </a:r>
            <a:r>
              <a:rPr lang="en-US" u="sng" dirty="0">
                <a:latin typeface="+mn-lt"/>
                <a:cs typeface="Times New Roman" panose="02020603050405020304" pitchFamily="18" charset="0"/>
              </a:rPr>
              <a:t>has the data been </a:t>
            </a:r>
            <a:r>
              <a:rPr lang="en-US" u="sng">
                <a:latin typeface="+mn-lt"/>
                <a:cs typeface="Times New Roman" panose="02020603050405020304" pitchFamily="18" charset="0"/>
              </a:rPr>
              <a:t>processed </a:t>
            </a:r>
            <a:r>
              <a:rPr lang="en-US" u="sng" smtClean="0">
                <a:latin typeface="+mn-lt"/>
                <a:cs typeface="Times New Roman" panose="02020603050405020304" pitchFamily="18" charset="0"/>
              </a:rPr>
              <a:t/>
            </a:r>
            <a:br>
              <a:rPr lang="en-US" u="sng" smtClean="0">
                <a:latin typeface="+mn-lt"/>
                <a:cs typeface="Times New Roman" panose="02020603050405020304" pitchFamily="18" charset="0"/>
              </a:rPr>
            </a:br>
            <a:r>
              <a:rPr lang="en-US" u="sng" smtClean="0">
                <a:latin typeface="+mn-lt"/>
                <a:cs typeface="Times New Roman" panose="02020603050405020304" pitchFamily="18" charset="0"/>
              </a:rPr>
              <a:t>or </a:t>
            </a:r>
            <a:r>
              <a:rPr lang="en-US" u="sng">
                <a:latin typeface="+mn-lt"/>
                <a:cs typeface="Times New Roman" panose="02020603050405020304" pitchFamily="18" charset="0"/>
              </a:rPr>
              <a:t>analyzed</a:t>
            </a:r>
            <a:r>
              <a:rPr lang="en-US" u="sng" smtClean="0">
                <a:latin typeface="+mn-lt"/>
                <a:cs typeface="Times New Roman" panose="02020603050405020304" pitchFamily="18" charset="0"/>
              </a:rPr>
              <a:t>?</a:t>
            </a:r>
            <a:endParaRPr lang="fr-CH" sz="3200" dirty="0">
              <a:latin typeface="+mn-lt"/>
            </a:endParaRPr>
          </a:p>
        </p:txBody>
      </p:sp>
      <p:sp>
        <p:nvSpPr>
          <p:cNvPr id="4" name="Slide Number Placeholder 3"/>
          <p:cNvSpPr>
            <a:spLocks noGrp="1"/>
          </p:cNvSpPr>
          <p:nvPr>
            <p:ph type="sldNum" sz="quarter" idx="12"/>
          </p:nvPr>
        </p:nvSpPr>
        <p:spPr/>
        <p:txBody>
          <a:bodyPr/>
          <a:lstStyle/>
          <a:p>
            <a:fld id="{B077871E-C384-5749-ACA0-F605BA7C9783}" type="slidenum">
              <a:rPr lang="en-US" smtClean="0"/>
              <a:t>42</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8431" y="5203308"/>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8" name="Content Placeholder 7"/>
          <p:cNvSpPr>
            <a:spLocks noGrp="1"/>
          </p:cNvSpPr>
          <p:nvPr>
            <p:ph idx="1"/>
          </p:nvPr>
        </p:nvSpPr>
        <p:spPr>
          <a:xfrm>
            <a:off x="1235766" y="3031435"/>
            <a:ext cx="10515600" cy="1242392"/>
          </a:xfrm>
        </p:spPr>
        <p:txBody>
          <a:bodyPr>
            <a:normAutofit fontScale="92500"/>
          </a:bodyPr>
          <a:lstStyle/>
          <a:p>
            <a:pPr marL="0" indent="0">
              <a:buNone/>
            </a:pPr>
            <a:r>
              <a:rPr lang="fr-CH" dirty="0"/>
              <a:t> </a:t>
            </a:r>
            <a:r>
              <a:rPr lang="en-US" sz="3200" dirty="0">
                <a:cs typeface="Times New Roman" panose="02020603050405020304" pitchFamily="18" charset="0"/>
              </a:rPr>
              <a:t>Example: </a:t>
            </a:r>
            <a:r>
              <a:rPr lang="en-US" sz="3200" i="1" dirty="0">
                <a:cs typeface="Times New Roman" panose="02020603050405020304" pitchFamily="18" charset="0"/>
              </a:rPr>
              <a:t>7.4 million people in need in Afghanistan, 2014, </a:t>
            </a:r>
            <a:r>
              <a:rPr lang="en-US" sz="3200" dirty="0">
                <a:cs typeface="Times New Roman" panose="02020603050405020304" pitchFamily="18" charset="0"/>
              </a:rPr>
              <a:t>OXFAM</a:t>
            </a:r>
            <a:r>
              <a:rPr lang="en-US" sz="3200" i="1" dirty="0">
                <a:cs typeface="Times New Roman" panose="02020603050405020304" pitchFamily="18" charset="0"/>
              </a:rPr>
              <a:t/>
            </a:r>
            <a:br>
              <a:rPr lang="en-US" sz="3200" i="1" dirty="0">
                <a:cs typeface="Times New Roman" panose="02020603050405020304" pitchFamily="18" charset="0"/>
              </a:rPr>
            </a:br>
            <a:endParaRPr lang="fr-CH" sz="3200" i="1" dirty="0"/>
          </a:p>
        </p:txBody>
      </p:sp>
    </p:spTree>
    <p:extLst>
      <p:ext uri="{BB962C8B-B14F-4D97-AF65-F5344CB8AC3E}">
        <p14:creationId xmlns:p14="http://schemas.microsoft.com/office/powerpoint/2010/main" val="1188079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7859" y="136525"/>
            <a:ext cx="11353800" cy="1325563"/>
          </a:xfrm>
        </p:spPr>
        <p:txBody>
          <a:bodyPr/>
          <a:lstStyle/>
          <a:p>
            <a:pPr algn="ctr"/>
            <a:r>
              <a:rPr lang="en-GB" b="1" u="sng" dirty="0">
                <a:latin typeface="+mn-lt"/>
                <a:cs typeface="Times New Roman" panose="02020603050405020304" pitchFamily="18" charset="0"/>
              </a:rPr>
              <a:t>How</a:t>
            </a:r>
            <a:r>
              <a:rPr lang="en-GB" u="sng" dirty="0">
                <a:latin typeface="+mn-lt"/>
                <a:cs typeface="Times New Roman" panose="02020603050405020304" pitchFamily="18" charset="0"/>
              </a:rPr>
              <a:t> has the data been processed and analysed?</a:t>
            </a:r>
          </a:p>
        </p:txBody>
      </p:sp>
      <p:sp>
        <p:nvSpPr>
          <p:cNvPr id="2" name="Slide Number Placeholder 1"/>
          <p:cNvSpPr>
            <a:spLocks noGrp="1"/>
          </p:cNvSpPr>
          <p:nvPr>
            <p:ph type="sldNum" sz="quarter" idx="12"/>
          </p:nvPr>
        </p:nvSpPr>
        <p:spPr/>
        <p:txBody>
          <a:bodyPr/>
          <a:lstStyle/>
          <a:p>
            <a:fld id="{B077871E-C384-5749-ACA0-F605BA7C9783}" type="slidenum">
              <a:rPr lang="en-US" smtClean="0"/>
              <a:t>43</a:t>
            </a:fld>
            <a:endParaRPr lang="en-US"/>
          </a:p>
        </p:txBody>
      </p:sp>
      <p:sp>
        <p:nvSpPr>
          <p:cNvPr id="5" name="Content Placeholder 3"/>
          <p:cNvSpPr>
            <a:spLocks noGrp="1"/>
          </p:cNvSpPr>
          <p:nvPr>
            <p:ph idx="1"/>
          </p:nvPr>
        </p:nvSpPr>
        <p:spPr/>
        <p:txBody>
          <a:bodyPr>
            <a:normAutofit lnSpcReduction="10000"/>
          </a:bodyPr>
          <a:lstStyle/>
          <a:p>
            <a:pPr marL="0" indent="0">
              <a:buNone/>
            </a:pPr>
            <a:r>
              <a:rPr lang="fr-CH" b="1" u="sng" dirty="0" err="1">
                <a:solidFill>
                  <a:srgbClr val="0033CC"/>
                </a:solidFill>
              </a:rPr>
              <a:t>Keep</a:t>
            </a:r>
            <a:r>
              <a:rPr lang="fr-CH" b="1" u="sng" dirty="0">
                <a:solidFill>
                  <a:srgbClr val="0033CC"/>
                </a:solidFill>
              </a:rPr>
              <a:t> in </a:t>
            </a:r>
            <a:r>
              <a:rPr lang="fr-CH" b="1" u="sng" dirty="0" err="1">
                <a:solidFill>
                  <a:srgbClr val="0033CC"/>
                </a:solidFill>
              </a:rPr>
              <a:t>mind</a:t>
            </a:r>
            <a:r>
              <a:rPr lang="fr-CH" dirty="0">
                <a:solidFill>
                  <a:srgbClr val="0033CC"/>
                </a:solidFill>
              </a:rPr>
              <a:t>:</a:t>
            </a:r>
            <a:r>
              <a:rPr lang="fr-CH" dirty="0"/>
              <a:t/>
            </a:r>
            <a:br>
              <a:rPr lang="fr-CH" dirty="0"/>
            </a:br>
            <a:endParaRPr lang="fr-CH" dirty="0"/>
          </a:p>
          <a:p>
            <a:r>
              <a:rPr lang="en-GB" dirty="0"/>
              <a:t>Could the calculations be flawed? </a:t>
            </a:r>
          </a:p>
          <a:p>
            <a:endParaRPr lang="en-GB" dirty="0"/>
          </a:p>
          <a:p>
            <a:r>
              <a:rPr lang="en-GB" dirty="0"/>
              <a:t>Are there any misleading comparisons, timeframes, comparison groups, or standards used?</a:t>
            </a:r>
          </a:p>
          <a:p>
            <a:endParaRPr lang="en-GB" dirty="0"/>
          </a:p>
          <a:p>
            <a:r>
              <a:rPr lang="en-GB" dirty="0"/>
              <a:t>Are there any stated relationships between two variables? Look out for reports claiming to have identify the key cause of complex problems</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3889903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latin typeface="+mn-lt"/>
                <a:cs typeface="Times New Roman" panose="02020603050405020304" pitchFamily="18" charset="0"/>
              </a:rPr>
              <a:t>How</a:t>
            </a:r>
            <a:r>
              <a:rPr lang="en-GB" u="sng" dirty="0">
                <a:latin typeface="+mn-lt"/>
                <a:cs typeface="Times New Roman" panose="02020603050405020304" pitchFamily="18" charset="0"/>
              </a:rPr>
              <a:t> was it packaged?</a:t>
            </a:r>
            <a:endParaRPr lang="en-GB" u="sng" dirty="0">
              <a:latin typeface="+mn-lt"/>
            </a:endParaRPr>
          </a:p>
        </p:txBody>
      </p:sp>
      <p:sp>
        <p:nvSpPr>
          <p:cNvPr id="3" name="Content Placeholder 2"/>
          <p:cNvSpPr>
            <a:spLocks noGrp="1"/>
          </p:cNvSpPr>
          <p:nvPr>
            <p:ph idx="1"/>
          </p:nvPr>
        </p:nvSpPr>
        <p:spPr>
          <a:xfrm>
            <a:off x="838200" y="2187574"/>
            <a:ext cx="10515600" cy="4351338"/>
          </a:xfrm>
        </p:spPr>
        <p:txBody>
          <a:bodyPr/>
          <a:lstStyle/>
          <a:p>
            <a:pPr marL="0" indent="0">
              <a:buNone/>
            </a:pPr>
            <a:r>
              <a:rPr lang="en-GB" i="1" dirty="0">
                <a:cs typeface="Times New Roman" panose="02020603050405020304" pitchFamily="18" charset="0"/>
              </a:rPr>
              <a:t>«Of more than 80 million people estimated to have been in need of humanitarian assistance in 2014, 75% were women and children»</a:t>
            </a:r>
          </a:p>
          <a:p>
            <a:pPr marL="0" indent="0">
              <a:buNone/>
            </a:pPr>
            <a:endParaRPr lang="en-GB" i="1" dirty="0">
              <a:cs typeface="Times New Roman" panose="02020603050405020304" pitchFamily="18" charset="0"/>
            </a:endParaRPr>
          </a:p>
          <a:p>
            <a:pPr marL="0" indent="0">
              <a:buNone/>
            </a:pPr>
            <a:r>
              <a:rPr lang="en-GB" i="1" dirty="0">
                <a:cs typeface="Times New Roman" panose="02020603050405020304" pitchFamily="18" charset="0"/>
              </a:rPr>
              <a:t>«UN says most of the Syrians arriving in Greece are students»</a:t>
            </a:r>
          </a:p>
        </p:txBody>
      </p:sp>
      <p:sp>
        <p:nvSpPr>
          <p:cNvPr id="4" name="Slide Number Placeholder 3"/>
          <p:cNvSpPr>
            <a:spLocks noGrp="1"/>
          </p:cNvSpPr>
          <p:nvPr>
            <p:ph type="sldNum" sz="quarter" idx="12"/>
          </p:nvPr>
        </p:nvSpPr>
        <p:spPr/>
        <p:txBody>
          <a:bodyPr/>
          <a:lstStyle/>
          <a:p>
            <a:fld id="{B077871E-C384-5749-ACA0-F605BA7C9783}" type="slidenum">
              <a:rPr lang="en-US" smtClean="0"/>
              <a:t>44</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25366554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GB" b="1" u="sng" dirty="0">
                <a:latin typeface="+mn-lt"/>
                <a:cs typeface="Times New Roman" panose="02020603050405020304" pitchFamily="18" charset="0"/>
              </a:rPr>
              <a:t>How</a:t>
            </a:r>
            <a:r>
              <a:rPr lang="en-GB" u="sng" dirty="0">
                <a:latin typeface="+mn-lt"/>
                <a:cs typeface="Times New Roman" panose="02020603050405020304" pitchFamily="18" charset="0"/>
              </a:rPr>
              <a:t> was it packaged?</a:t>
            </a:r>
          </a:p>
        </p:txBody>
      </p:sp>
      <p:sp>
        <p:nvSpPr>
          <p:cNvPr id="2" name="Slide Number Placeholder 1"/>
          <p:cNvSpPr>
            <a:spLocks noGrp="1"/>
          </p:cNvSpPr>
          <p:nvPr>
            <p:ph type="sldNum" sz="quarter" idx="12"/>
          </p:nvPr>
        </p:nvSpPr>
        <p:spPr/>
        <p:txBody>
          <a:bodyPr/>
          <a:lstStyle/>
          <a:p>
            <a:fld id="{B077871E-C384-5749-ACA0-F605BA7C9783}" type="slidenum">
              <a:rPr lang="en-US" smtClean="0"/>
              <a:t>45</a:t>
            </a:fld>
            <a:endParaRPr lang="en-US"/>
          </a:p>
        </p:txBody>
      </p:sp>
      <p:sp>
        <p:nvSpPr>
          <p:cNvPr id="5" name="Content Placeholder 3"/>
          <p:cNvSpPr>
            <a:spLocks noGrp="1"/>
          </p:cNvSpPr>
          <p:nvPr>
            <p:ph idx="1"/>
          </p:nvPr>
        </p:nvSpPr>
        <p:spPr/>
        <p:txBody>
          <a:bodyPr>
            <a:normAutofit/>
          </a:bodyPr>
          <a:lstStyle/>
          <a:p>
            <a:pPr marL="0" indent="0">
              <a:buNone/>
            </a:pPr>
            <a:r>
              <a:rPr lang="en-GB" b="1" u="sng" dirty="0">
                <a:solidFill>
                  <a:srgbClr val="0033CC"/>
                </a:solidFill>
              </a:rPr>
              <a:t>Keep in mind</a:t>
            </a:r>
            <a:r>
              <a:rPr lang="en-GB" b="1" dirty="0">
                <a:solidFill>
                  <a:srgbClr val="0033CC"/>
                </a:solidFill>
              </a:rPr>
              <a:t>:</a:t>
            </a:r>
            <a:r>
              <a:rPr lang="en-GB" b="1" dirty="0">
                <a:solidFill>
                  <a:srgbClr val="0070C0"/>
                </a:solidFill>
              </a:rPr>
              <a:t/>
            </a:r>
            <a:br>
              <a:rPr lang="en-GB" b="1" dirty="0">
                <a:solidFill>
                  <a:srgbClr val="0070C0"/>
                </a:solidFill>
              </a:rPr>
            </a:br>
            <a:endParaRPr lang="en-GB" b="1" dirty="0">
              <a:solidFill>
                <a:srgbClr val="0070C0"/>
              </a:solidFill>
            </a:endParaRPr>
          </a:p>
          <a:p>
            <a:r>
              <a:rPr lang="en-GB" dirty="0"/>
              <a:t> Question dramatic statements that take the form of statistical claims, such as «the best», «the most», «new discovery»</a:t>
            </a:r>
            <a:br>
              <a:rPr lang="en-GB" dirty="0"/>
            </a:br>
            <a:endParaRPr lang="en-GB" dirty="0"/>
          </a:p>
          <a:p>
            <a:r>
              <a:rPr lang="en-GB" dirty="0"/>
              <a:t>Words that imply causation such as </a:t>
            </a:r>
            <a:r>
              <a:rPr lang="en-GB" i="1" dirty="0"/>
              <a:t>leads to</a:t>
            </a:r>
            <a:r>
              <a:rPr lang="en-GB" dirty="0"/>
              <a:t>, </a:t>
            </a:r>
            <a:r>
              <a:rPr lang="en-GB" i="1" dirty="0"/>
              <a:t>caused by</a:t>
            </a:r>
            <a:r>
              <a:rPr lang="en-GB" dirty="0"/>
              <a:t>, etc. Difficult to determine causality</a:t>
            </a:r>
          </a:p>
          <a:p>
            <a:pPr marL="0" indent="0">
              <a:buNone/>
            </a:pPr>
            <a:endParaRPr lang="en-GB" dirty="0"/>
          </a:p>
          <a:p>
            <a:r>
              <a:rPr lang="en-GB" dirty="0"/>
              <a:t>Unhelpful denominators (x per hour) used for shock purpose</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3889903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631132"/>
            <a:ext cx="10515600" cy="1325563"/>
          </a:xfrm>
        </p:spPr>
        <p:txBody>
          <a:bodyPr>
            <a:normAutofit fontScale="90000"/>
          </a:bodyPr>
          <a:lstStyle/>
          <a:p>
            <a:pPr algn="ctr"/>
            <a:r>
              <a:rPr lang="en-GB" u="sng" dirty="0">
                <a:latin typeface="+mn-lt"/>
                <a:cs typeface="Times New Roman" panose="02020603050405020304" pitchFamily="18" charset="0"/>
              </a:rPr>
              <a:t>Spotting dubious data (ACAPS)</a:t>
            </a:r>
            <a:br>
              <a:rPr lang="en-GB" u="sng" dirty="0">
                <a:latin typeface="+mn-lt"/>
                <a:cs typeface="Times New Roman" panose="02020603050405020304" pitchFamily="18" charset="0"/>
              </a:rPr>
            </a:br>
            <a:r>
              <a:rPr lang="en-GB" u="sng" dirty="0">
                <a:latin typeface="+mn-lt"/>
                <a:cs typeface="Times New Roman" panose="02020603050405020304" pitchFamily="18" charset="0"/>
              </a:rPr>
              <a:t/>
            </a:r>
            <a:br>
              <a:rPr lang="en-GB" u="sng" dirty="0">
                <a:latin typeface="+mn-lt"/>
                <a:cs typeface="Times New Roman" panose="02020603050405020304" pitchFamily="18" charset="0"/>
              </a:rPr>
            </a:br>
            <a:r>
              <a:rPr lang="en-GB" b="1" dirty="0">
                <a:solidFill>
                  <a:srgbClr val="0033CC"/>
                </a:solidFill>
                <a:latin typeface="+mn-lt"/>
                <a:cs typeface="Times New Roman" panose="02020603050405020304" pitchFamily="18" charset="0"/>
              </a:rPr>
              <a:t>5 key questions to remember!</a:t>
            </a:r>
            <a:br>
              <a:rPr lang="en-GB" b="1" dirty="0">
                <a:solidFill>
                  <a:srgbClr val="0033CC"/>
                </a:solidFill>
                <a:latin typeface="+mn-lt"/>
                <a:cs typeface="Times New Roman" panose="02020603050405020304" pitchFamily="18" charset="0"/>
              </a:rPr>
            </a:br>
            <a:endParaRPr lang="en-GB" b="1" dirty="0">
              <a:solidFill>
                <a:srgbClr val="0033CC"/>
              </a:solidFill>
              <a:latin typeface="+mn-lt"/>
              <a:cs typeface="Times New Roman" panose="02020603050405020304" pitchFamily="18" charset="0"/>
            </a:endParaRPr>
          </a:p>
        </p:txBody>
      </p:sp>
      <p:sp>
        <p:nvSpPr>
          <p:cNvPr id="4" name="Content Placeholder 3"/>
          <p:cNvSpPr>
            <a:spLocks noGrp="1"/>
          </p:cNvSpPr>
          <p:nvPr>
            <p:ph idx="1"/>
          </p:nvPr>
        </p:nvSpPr>
        <p:spPr>
          <a:xfrm>
            <a:off x="838200" y="2281901"/>
            <a:ext cx="10515600" cy="4351338"/>
          </a:xfrm>
        </p:spPr>
        <p:txBody>
          <a:bodyPr>
            <a:normAutofit lnSpcReduction="10000"/>
          </a:bodyPr>
          <a:lstStyle/>
          <a:p>
            <a:pPr marL="0" indent="0">
              <a:buNone/>
            </a:pPr>
            <a:r>
              <a:rPr lang="fr-CH" b="1" dirty="0">
                <a:cs typeface="Times New Roman" panose="02020603050405020304" pitchFamily="18" charset="0"/>
              </a:rPr>
              <a:t>1. </a:t>
            </a:r>
            <a:r>
              <a:rPr lang="en-GB" b="1" dirty="0">
                <a:cs typeface="Times New Roman" panose="02020603050405020304" pitchFamily="18" charset="0"/>
              </a:rPr>
              <a:t>Who</a:t>
            </a:r>
            <a:r>
              <a:rPr lang="en-GB" dirty="0">
                <a:cs typeface="Times New Roman" panose="02020603050405020304" pitchFamily="18" charset="0"/>
              </a:rPr>
              <a:t> has been counting and </a:t>
            </a:r>
            <a:r>
              <a:rPr lang="en-GB" b="1" dirty="0">
                <a:cs typeface="Times New Roman" panose="02020603050405020304" pitchFamily="18" charset="0"/>
              </a:rPr>
              <a:t>why</a:t>
            </a:r>
            <a:r>
              <a:rPr lang="en-GB" dirty="0">
                <a:cs typeface="Times New Roman" panose="02020603050405020304" pitchFamily="18" charset="0"/>
              </a:rPr>
              <a:t>?</a:t>
            </a:r>
          </a:p>
          <a:p>
            <a:pPr marL="514350" indent="-514350">
              <a:buAutoNum type="arabicPeriod"/>
            </a:pPr>
            <a:endParaRPr lang="en-GB" dirty="0">
              <a:cs typeface="Times New Roman" panose="02020603050405020304" pitchFamily="18" charset="0"/>
            </a:endParaRPr>
          </a:p>
          <a:p>
            <a:pPr marL="0" indent="0">
              <a:buNone/>
            </a:pPr>
            <a:r>
              <a:rPr lang="en-GB" b="1" dirty="0">
                <a:cs typeface="Times New Roman" panose="02020603050405020304" pitchFamily="18" charset="0"/>
              </a:rPr>
              <a:t>2. What</a:t>
            </a:r>
            <a:r>
              <a:rPr lang="en-GB" dirty="0">
                <a:cs typeface="Times New Roman" panose="02020603050405020304" pitchFamily="18" charset="0"/>
              </a:rPr>
              <a:t> has been counted?</a:t>
            </a:r>
          </a:p>
          <a:p>
            <a:pPr marL="514350" indent="-514350">
              <a:buAutoNum type="arabicPeriod"/>
            </a:pPr>
            <a:endParaRPr lang="en-GB" dirty="0">
              <a:cs typeface="Times New Roman" panose="02020603050405020304" pitchFamily="18" charset="0"/>
            </a:endParaRPr>
          </a:p>
          <a:p>
            <a:pPr marL="0" indent="0">
              <a:buNone/>
            </a:pPr>
            <a:r>
              <a:rPr lang="en-GB" b="1" dirty="0">
                <a:cs typeface="Times New Roman" panose="02020603050405020304" pitchFamily="18" charset="0"/>
              </a:rPr>
              <a:t>3. How</a:t>
            </a:r>
            <a:r>
              <a:rPr lang="en-GB" dirty="0">
                <a:cs typeface="Times New Roman" panose="02020603050405020304" pitchFamily="18" charset="0"/>
              </a:rPr>
              <a:t> has it been counted, measured?</a:t>
            </a:r>
          </a:p>
          <a:p>
            <a:pPr marL="0" indent="0">
              <a:buNone/>
            </a:pPr>
            <a:r>
              <a:rPr lang="en-GB" dirty="0"/>
              <a:t> </a:t>
            </a:r>
          </a:p>
          <a:p>
            <a:pPr marL="0" indent="0">
              <a:buNone/>
            </a:pPr>
            <a:r>
              <a:rPr lang="en-GB" b="1" dirty="0">
                <a:cs typeface="Times New Roman" panose="02020603050405020304" pitchFamily="18" charset="0"/>
              </a:rPr>
              <a:t>4. How</a:t>
            </a:r>
            <a:r>
              <a:rPr lang="en-GB" dirty="0">
                <a:cs typeface="Times New Roman" panose="02020603050405020304" pitchFamily="18" charset="0"/>
              </a:rPr>
              <a:t> has the data been processed and analysed?</a:t>
            </a:r>
          </a:p>
          <a:p>
            <a:pPr marL="514350" indent="-514350">
              <a:buAutoNum type="arabicPeriod"/>
            </a:pPr>
            <a:endParaRPr lang="en-GB" dirty="0">
              <a:cs typeface="Times New Roman" panose="02020603050405020304" pitchFamily="18" charset="0"/>
            </a:endParaRPr>
          </a:p>
          <a:p>
            <a:pPr marL="0" indent="0">
              <a:buNone/>
            </a:pPr>
            <a:r>
              <a:rPr lang="en-GB" b="1" dirty="0">
                <a:cs typeface="Times New Roman" panose="02020603050405020304" pitchFamily="18" charset="0"/>
              </a:rPr>
              <a:t>5. How</a:t>
            </a:r>
            <a:r>
              <a:rPr lang="en-GB" dirty="0">
                <a:cs typeface="Times New Roman" panose="02020603050405020304" pitchFamily="18" charset="0"/>
              </a:rPr>
              <a:t> was it packaged?</a:t>
            </a:r>
            <a:endParaRPr lang="en-GB" dirty="0"/>
          </a:p>
        </p:txBody>
      </p:sp>
      <p:sp>
        <p:nvSpPr>
          <p:cNvPr id="2" name="Slide Number Placeholder 1"/>
          <p:cNvSpPr>
            <a:spLocks noGrp="1"/>
          </p:cNvSpPr>
          <p:nvPr>
            <p:ph type="sldNum" sz="quarter" idx="12"/>
          </p:nvPr>
        </p:nvSpPr>
        <p:spPr/>
        <p:txBody>
          <a:bodyPr/>
          <a:lstStyle/>
          <a:p>
            <a:fld id="{B077871E-C384-5749-ACA0-F605BA7C9783}" type="slidenum">
              <a:rPr lang="en-US" smtClean="0"/>
              <a:t>46</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017184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n-lt"/>
              </a:rPr>
              <a:t>‘</a:t>
            </a:r>
            <a:r>
              <a:rPr lang="en-US" u="sng" dirty="0">
                <a:latin typeface="+mn-lt"/>
              </a:rPr>
              <a:t>’Data dilemma</a:t>
            </a:r>
            <a:r>
              <a:rPr lang="en-US" dirty="0">
                <a:latin typeface="+mn-lt"/>
              </a:rPr>
              <a:t>’’</a:t>
            </a:r>
            <a:endParaRPr lang="en-GB" dirty="0">
              <a:latin typeface="+mn-lt"/>
            </a:endParaRPr>
          </a:p>
        </p:txBody>
      </p:sp>
      <p:sp>
        <p:nvSpPr>
          <p:cNvPr id="3" name="Content Placeholder 2"/>
          <p:cNvSpPr>
            <a:spLocks noGrp="1"/>
          </p:cNvSpPr>
          <p:nvPr>
            <p:ph idx="1"/>
          </p:nvPr>
        </p:nvSpPr>
        <p:spPr>
          <a:xfrm>
            <a:off x="812514" y="1959189"/>
            <a:ext cx="10515600" cy="4351338"/>
          </a:xfrm>
        </p:spPr>
        <p:txBody>
          <a:bodyPr>
            <a:normAutofit/>
          </a:bodyPr>
          <a:lstStyle/>
          <a:p>
            <a:pPr marL="0" lvl="0" indent="0">
              <a:buNone/>
            </a:pPr>
            <a:r>
              <a:rPr lang="en-US" dirty="0"/>
              <a:t>On the hand: Data collection and sharing supports the understanding of a crisis and the ways people are affected and able to cope. This is important for the management of humanitarian interventions. </a:t>
            </a:r>
            <a:endParaRPr lang="en-GB" dirty="0"/>
          </a:p>
          <a:p>
            <a:pPr marL="0" indent="0">
              <a:buNone/>
            </a:pPr>
            <a:endParaRPr lang="en-GB" dirty="0"/>
          </a:p>
          <a:p>
            <a:pPr marL="0" lvl="0" indent="0">
              <a:buNone/>
            </a:pPr>
            <a:r>
              <a:rPr lang="en-US" dirty="0"/>
              <a:t>On the other hand: Data collection and sharing may draw attention to the effects </a:t>
            </a:r>
            <a:r>
              <a:rPr lang="en-US" dirty="0" smtClean="0"/>
              <a:t>of crisis </a:t>
            </a:r>
            <a:r>
              <a:rPr lang="en-US" dirty="0"/>
              <a:t>situations on people’s lives and well-being. This may cause harm.  </a:t>
            </a:r>
          </a:p>
          <a:p>
            <a:pPr marL="0" lvl="0" indent="0">
              <a:buNone/>
            </a:pPr>
            <a:endParaRPr lang="en-US" dirty="0"/>
          </a:p>
          <a:p>
            <a:pPr marL="0" indent="0">
              <a:buNone/>
            </a:pPr>
            <a:r>
              <a:rPr lang="en-US" dirty="0"/>
              <a:t>             </a:t>
            </a:r>
            <a:endParaRPr lang="en-GB" dirty="0"/>
          </a:p>
        </p:txBody>
      </p:sp>
      <p:sp>
        <p:nvSpPr>
          <p:cNvPr id="4" name="Slide Number Placeholder 3"/>
          <p:cNvSpPr>
            <a:spLocks noGrp="1"/>
          </p:cNvSpPr>
          <p:nvPr>
            <p:ph type="sldNum" sz="quarter" idx="12"/>
          </p:nvPr>
        </p:nvSpPr>
        <p:spPr/>
        <p:txBody>
          <a:bodyPr/>
          <a:lstStyle/>
          <a:p>
            <a:fld id="{B077871E-C384-5749-ACA0-F605BA7C9783}" type="slidenum">
              <a:rPr lang="en-US" smtClean="0"/>
              <a:t>47</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42719177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6942" y="1847850"/>
            <a:ext cx="9055991" cy="4351338"/>
          </a:xfrm>
        </p:spPr>
        <p:txBody>
          <a:bodyPr/>
          <a:lstStyle/>
          <a:p>
            <a:pPr marL="0" indent="0" algn="ctr">
              <a:buNone/>
            </a:pPr>
            <a:endParaRPr lang="en-US" dirty="0">
              <a:ea typeface="Times New Roman" charset="0"/>
              <a:cs typeface="Times New Roman" charset="0"/>
            </a:endParaRPr>
          </a:p>
          <a:p>
            <a:pPr marL="0" indent="0" algn="ctr">
              <a:buNone/>
            </a:pPr>
            <a:r>
              <a:rPr lang="en-US" dirty="0">
                <a:ea typeface="Times New Roman" charset="0"/>
                <a:cs typeface="Times New Roman" charset="0"/>
              </a:rPr>
              <a:t>Give examples of potentially sensitive data/information that may cause the so called ‘’data dilemma’’ –both for data collection and sharing.</a:t>
            </a:r>
          </a:p>
          <a:p>
            <a:pPr marL="0" indent="0" algn="ctr">
              <a:buNone/>
            </a:pPr>
            <a:endParaRPr lang="en-US" dirty="0">
              <a:ea typeface="Times New Roman" charset="0"/>
              <a:cs typeface="Times New Roman" charset="0"/>
            </a:endParaRPr>
          </a:p>
          <a:p>
            <a:pPr marL="0" indent="0" algn="ctr">
              <a:buNone/>
            </a:pPr>
            <a:r>
              <a:rPr lang="en-US" dirty="0">
                <a:ea typeface="Times New Roman" charset="0"/>
                <a:cs typeface="Times New Roman" charset="0"/>
              </a:rPr>
              <a:t>How may people / organizations be affected when the consequences of collecting and sharing sensitive data is not considered?</a:t>
            </a:r>
          </a:p>
          <a:p>
            <a:pPr marL="0" indent="0" algn="ctr">
              <a:buNone/>
            </a:pPr>
            <a:endParaRPr lang="en-US" dirty="0">
              <a:latin typeface="Times New Roman" charset="0"/>
              <a:ea typeface="Times New Roman" charset="0"/>
              <a:cs typeface="Times New Roman" charset="0"/>
            </a:endParaRPr>
          </a:p>
          <a:p>
            <a:pPr marL="0" indent="0" algn="ctr">
              <a:buNone/>
            </a:pPr>
            <a:endParaRPr lang="en-US" dirty="0">
              <a:latin typeface="Times New Roman" charset="0"/>
              <a:ea typeface="Times New Roman" charset="0"/>
              <a:cs typeface="Times New Roman" charset="0"/>
            </a:endParaRPr>
          </a:p>
        </p:txBody>
      </p:sp>
      <p:sp>
        <p:nvSpPr>
          <p:cNvPr id="4" name="Slide Number Placeholder 3"/>
          <p:cNvSpPr>
            <a:spLocks noGrp="1"/>
          </p:cNvSpPr>
          <p:nvPr>
            <p:ph type="sldNum" sz="quarter" idx="12"/>
          </p:nvPr>
        </p:nvSpPr>
        <p:spPr/>
        <p:txBody>
          <a:bodyPr/>
          <a:lstStyle/>
          <a:p>
            <a:fld id="{B077871E-C384-5749-ACA0-F605BA7C9783}" type="slidenum">
              <a:rPr lang="en-US" smtClean="0"/>
              <a:t>48</a:t>
            </a:fld>
            <a:endParaRPr lang="en-US"/>
          </a:p>
        </p:txBody>
      </p:sp>
      <p:sp>
        <p:nvSpPr>
          <p:cNvPr id="5" name="Title 4"/>
          <p:cNvSpPr>
            <a:spLocks noGrp="1"/>
          </p:cNvSpPr>
          <p:nvPr>
            <p:ph type="title"/>
          </p:nvPr>
        </p:nvSpPr>
        <p:spPr/>
        <p:txBody>
          <a:bodyPr/>
          <a:lstStyle/>
          <a:p>
            <a:pPr algn="ctr"/>
            <a:r>
              <a:rPr lang="en-US" u="sng" dirty="0">
                <a:latin typeface="+mn-lt"/>
              </a:rPr>
              <a:t>Data dilemma </a:t>
            </a:r>
          </a:p>
        </p:txBody>
      </p:sp>
      <p:sp>
        <p:nvSpPr>
          <p:cNvPr id="6" name="TextBox 5"/>
          <p:cNvSpPr txBox="1"/>
          <p:nvPr/>
        </p:nvSpPr>
        <p:spPr>
          <a:xfrm>
            <a:off x="838200" y="3108960"/>
            <a:ext cx="1326004" cy="1846659"/>
          </a:xfrm>
          <a:prstGeom prst="rect">
            <a:avLst/>
          </a:prstGeom>
          <a:noFill/>
        </p:spPr>
        <p:txBody>
          <a:bodyPr wrap="none" rtlCol="0">
            <a:spAutoFit/>
          </a:bodyPr>
          <a:lstStyle/>
          <a:p>
            <a:r>
              <a:rPr lang="en-US" sz="9600" b="1" dirty="0">
                <a:solidFill>
                  <a:srgbClr val="FF0000"/>
                </a:solidFill>
                <a:ea typeface="Times New Roman" charset="0"/>
                <a:cs typeface="Times New Roman" charset="0"/>
              </a:rPr>
              <a:t>??</a:t>
            </a:r>
          </a:p>
          <a:p>
            <a:endParaRPr lang="en-US" dirty="0"/>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2" name="TextBox 1"/>
          <p:cNvSpPr txBox="1"/>
          <p:nvPr/>
        </p:nvSpPr>
        <p:spPr>
          <a:xfrm>
            <a:off x="2942348" y="5956240"/>
            <a:ext cx="6307304" cy="800219"/>
          </a:xfrm>
          <a:prstGeom prst="rect">
            <a:avLst/>
          </a:prstGeom>
          <a:noFill/>
        </p:spPr>
        <p:txBody>
          <a:bodyPr wrap="none" rtlCol="0">
            <a:spAutoFit/>
          </a:bodyPr>
          <a:lstStyle/>
          <a:p>
            <a:r>
              <a:rPr lang="en-US" sz="2800" dirty="0"/>
              <a:t>-&gt;  Benefits &amp; risks need to be considered </a:t>
            </a:r>
            <a:endParaRPr lang="en-GB" sz="2800" dirty="0"/>
          </a:p>
          <a:p>
            <a:endParaRPr lang="en-GB" dirty="0"/>
          </a:p>
        </p:txBody>
      </p:sp>
    </p:spTree>
    <p:extLst>
      <p:ext uri="{BB962C8B-B14F-4D97-AF65-F5344CB8AC3E}">
        <p14:creationId xmlns:p14="http://schemas.microsoft.com/office/powerpoint/2010/main" val="18122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0389"/>
            <a:ext cx="10515600" cy="2048717"/>
          </a:xfrm>
        </p:spPr>
        <p:txBody>
          <a:bodyPr/>
          <a:lstStyle/>
          <a:p>
            <a:pPr algn="ctr"/>
            <a:r>
              <a:rPr lang="en-US" u="sng" dirty="0">
                <a:latin typeface="+mn-lt"/>
              </a:rPr>
              <a:t>Guidance in case of ‘’data dilemma’’ </a:t>
            </a:r>
            <a:endParaRPr lang="en-GB" u="sng" dirty="0">
              <a:latin typeface="+mn-lt"/>
            </a:endParaRPr>
          </a:p>
        </p:txBody>
      </p:sp>
      <p:sp>
        <p:nvSpPr>
          <p:cNvPr id="3" name="Content Placeholder 2"/>
          <p:cNvSpPr>
            <a:spLocks noGrp="1"/>
          </p:cNvSpPr>
          <p:nvPr>
            <p:ph idx="1"/>
          </p:nvPr>
        </p:nvSpPr>
        <p:spPr>
          <a:xfrm>
            <a:off x="838200" y="1443660"/>
            <a:ext cx="10515600" cy="4351338"/>
          </a:xfrm>
        </p:spPr>
        <p:txBody>
          <a:bodyPr>
            <a:normAutofit lnSpcReduction="10000"/>
          </a:bodyPr>
          <a:lstStyle/>
          <a:p>
            <a:r>
              <a:rPr lang="en-US" dirty="0"/>
              <a:t>Do not put yourself or others in danger </a:t>
            </a:r>
          </a:p>
          <a:p>
            <a:r>
              <a:rPr lang="en-US" dirty="0"/>
              <a:t>Do not talk to the media/via social media about data unless you are absolutely sure there is no danger to you or others</a:t>
            </a:r>
          </a:p>
          <a:p>
            <a:r>
              <a:rPr lang="en-US" dirty="0"/>
              <a:t>Ensure data gathering and sharing is done in line with the relevant values, principles and standards</a:t>
            </a:r>
          </a:p>
          <a:p>
            <a:r>
              <a:rPr lang="en-US" dirty="0"/>
              <a:t>If photographs of people are taken or shared, informed consent is needed. You should not be able to identify patients or establish their affiliation</a:t>
            </a:r>
          </a:p>
          <a:p>
            <a:r>
              <a:rPr lang="en-US" dirty="0"/>
              <a:t>In the most difficult and precarious situation, it may be best not to gather data at all</a:t>
            </a:r>
            <a:endParaRPr lang="en-GB" dirty="0"/>
          </a:p>
        </p:txBody>
      </p:sp>
      <p:sp>
        <p:nvSpPr>
          <p:cNvPr id="4" name="TextBox 3"/>
          <p:cNvSpPr txBox="1"/>
          <p:nvPr/>
        </p:nvSpPr>
        <p:spPr>
          <a:xfrm>
            <a:off x="1176512" y="5864442"/>
            <a:ext cx="10954794" cy="369332"/>
          </a:xfrm>
          <a:prstGeom prst="rect">
            <a:avLst/>
          </a:prstGeom>
          <a:noFill/>
        </p:spPr>
        <p:txBody>
          <a:bodyPr wrap="none" rtlCol="0">
            <a:spAutoFit/>
          </a:bodyPr>
          <a:lstStyle/>
          <a:p>
            <a:r>
              <a:rPr lang="en-US" i="1" dirty="0"/>
              <a:t>Source: Health Care in Danger, The responsibilities of health-care personnel working in armed conflicts, ICRC, 2013 </a:t>
            </a:r>
          </a:p>
        </p:txBody>
      </p:sp>
      <p:sp>
        <p:nvSpPr>
          <p:cNvPr id="5" name="Slide Number Placeholder 4"/>
          <p:cNvSpPr>
            <a:spLocks noGrp="1"/>
          </p:cNvSpPr>
          <p:nvPr>
            <p:ph type="sldNum" sz="quarter" idx="12"/>
          </p:nvPr>
        </p:nvSpPr>
        <p:spPr/>
        <p:txBody>
          <a:bodyPr/>
          <a:lstStyle/>
          <a:p>
            <a:fld id="{B077871E-C384-5749-ACA0-F605BA7C9783}" type="slidenum">
              <a:rPr lang="en-US" smtClean="0"/>
              <a:t>49</a:t>
            </a:fld>
            <a:endParaRPr lang="en-US"/>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254305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6"/>
          <p:cNvSpPr>
            <a:spLocks noGrp="1"/>
          </p:cNvSpPr>
          <p:nvPr>
            <p:ph type="title"/>
          </p:nvPr>
        </p:nvSpPr>
        <p:spPr/>
        <p:txBody>
          <a:bodyPr/>
          <a:lstStyle/>
          <a:p>
            <a:pPr algn="ctr" eaLnBrk="1" hangingPunct="1"/>
            <a:r>
              <a:rPr lang="en-GB" altLang="en-US" u="sng" dirty="0">
                <a:latin typeface="+mn-lt"/>
                <a:ea typeface="Times New Roman" charset="0"/>
                <a:cs typeface="Times New Roman" charset="0"/>
              </a:rPr>
              <a:t>Belief or evidence</a:t>
            </a:r>
            <a:r>
              <a:rPr lang="fr-CH" altLang="en-US" u="sng" dirty="0">
                <a:latin typeface="+mn-lt"/>
                <a:ea typeface="Times New Roman" charset="0"/>
                <a:cs typeface="Times New Roman" charset="0"/>
              </a:rPr>
              <a:t>?</a:t>
            </a:r>
          </a:p>
        </p:txBody>
      </p:sp>
      <p:sp>
        <p:nvSpPr>
          <p:cNvPr id="5123" name="Content Placeholder 7"/>
          <p:cNvSpPr>
            <a:spLocks noGrp="1"/>
          </p:cNvSpPr>
          <p:nvPr>
            <p:ph idx="1"/>
          </p:nvPr>
        </p:nvSpPr>
        <p:spPr>
          <a:xfrm>
            <a:off x="2181944" y="2646828"/>
            <a:ext cx="8966200" cy="1474235"/>
          </a:xfrm>
        </p:spPr>
        <p:txBody>
          <a:bodyPr/>
          <a:lstStyle/>
          <a:p>
            <a:pPr algn="ctr" eaLnBrk="1" hangingPunct="1">
              <a:lnSpc>
                <a:spcPct val="90000"/>
              </a:lnSpc>
              <a:buFont typeface="Arial" charset="0"/>
              <a:buNone/>
            </a:pPr>
            <a:r>
              <a:rPr lang="fr-CH" altLang="en-US" dirty="0"/>
              <a:t>	</a:t>
            </a:r>
            <a:r>
              <a:rPr lang="en-GB" altLang="en-US" dirty="0"/>
              <a:t>The UN cluster approach is </a:t>
            </a:r>
            <a:r>
              <a:rPr lang="en-GB" altLang="en-US" b="1" dirty="0"/>
              <a:t>NOT</a:t>
            </a:r>
            <a:r>
              <a:rPr lang="en-GB" altLang="en-US" dirty="0"/>
              <a:t> working; coordination has not improved since it was introduced in 2005 as part of the UN humanitarian reform</a:t>
            </a:r>
            <a:r>
              <a:rPr lang="fr-CH" altLang="en-US" dirty="0"/>
              <a:t>.</a:t>
            </a:r>
          </a:p>
          <a:p>
            <a:pPr eaLnBrk="1" hangingPunct="1">
              <a:lnSpc>
                <a:spcPct val="90000"/>
              </a:lnSpc>
            </a:pPr>
            <a:endParaRPr lang="fr-CH" altLang="en-US" dirty="0"/>
          </a:p>
          <a:p>
            <a:pPr eaLnBrk="1" hangingPunct="1">
              <a:lnSpc>
                <a:spcPct val="90000"/>
              </a:lnSpc>
            </a:pPr>
            <a:endParaRPr lang="fr-CH" altLang="en-US" dirty="0"/>
          </a:p>
        </p:txBody>
      </p:sp>
      <p:sp>
        <p:nvSpPr>
          <p:cNvPr id="2" name="TextBox 1"/>
          <p:cNvSpPr txBox="1"/>
          <p:nvPr/>
        </p:nvSpPr>
        <p:spPr>
          <a:xfrm>
            <a:off x="963968" y="2274404"/>
            <a:ext cx="1326004" cy="1846659"/>
          </a:xfrm>
          <a:prstGeom prst="rect">
            <a:avLst/>
          </a:prstGeom>
          <a:noFill/>
        </p:spPr>
        <p:txBody>
          <a:bodyPr wrap="none" rtlCol="0">
            <a:spAutoFit/>
          </a:bodyPr>
          <a:lstStyle/>
          <a:p>
            <a:r>
              <a:rPr lang="en-US" sz="9600" b="1" dirty="0">
                <a:solidFill>
                  <a:srgbClr val="FF0000"/>
                </a:solidFill>
                <a:ea typeface="Times New Roman" charset="0"/>
                <a:cs typeface="Times New Roman" charset="0"/>
              </a:rPr>
              <a:t>??</a:t>
            </a:r>
            <a:endParaRPr lang="en-US" sz="9600" dirty="0">
              <a:solidFill>
                <a:srgbClr val="FF0000"/>
              </a:solidFill>
            </a:endParaRPr>
          </a:p>
          <a:p>
            <a:endParaRPr lang="en-US" dirty="0"/>
          </a:p>
        </p:txBody>
      </p:sp>
      <p:sp>
        <p:nvSpPr>
          <p:cNvPr id="3" name="Slide Number Placeholder 2"/>
          <p:cNvSpPr>
            <a:spLocks noGrp="1"/>
          </p:cNvSpPr>
          <p:nvPr>
            <p:ph type="sldNum" sz="quarter" idx="12"/>
          </p:nvPr>
        </p:nvSpPr>
        <p:spPr/>
        <p:txBody>
          <a:bodyPr/>
          <a:lstStyle/>
          <a:p>
            <a:fld id="{B077871E-C384-5749-ACA0-F605BA7C9783}" type="slidenum">
              <a:rPr lang="en-US" smtClean="0"/>
              <a:t>5</a:t>
            </a:fld>
            <a:endParaRPr lang="en-US"/>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3023335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50" y="-983250"/>
            <a:ext cx="16002000" cy="1000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77871E-C384-5749-ACA0-F605BA7C9783}" type="slidenum">
              <a:rPr lang="en-US" smtClean="0"/>
              <a:t>6</a:t>
            </a:fld>
            <a:endParaRPr lang="en-US"/>
          </a:p>
        </p:txBody>
      </p:sp>
      <p:sp>
        <p:nvSpPr>
          <p:cNvPr id="3" name="TextBox 2"/>
          <p:cNvSpPr txBox="1"/>
          <p:nvPr/>
        </p:nvSpPr>
        <p:spPr>
          <a:xfrm>
            <a:off x="100208" y="388307"/>
            <a:ext cx="184731" cy="369332"/>
          </a:xfrm>
          <a:prstGeom prst="rect">
            <a:avLst/>
          </a:prstGeom>
          <a:noFill/>
        </p:spPr>
        <p:txBody>
          <a:bodyPr wrap="none" rtlCol="0">
            <a:spAutoFit/>
          </a:bodyPr>
          <a:lstStyle/>
          <a:p>
            <a:endParaRPr lang="en-GB" dirty="0"/>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4" name="TextBox 3"/>
          <p:cNvSpPr txBox="1"/>
          <p:nvPr/>
        </p:nvSpPr>
        <p:spPr>
          <a:xfrm>
            <a:off x="54106" y="5281081"/>
            <a:ext cx="461665" cy="1440394"/>
          </a:xfrm>
          <a:prstGeom prst="rect">
            <a:avLst/>
          </a:prstGeom>
          <a:noFill/>
        </p:spPr>
        <p:txBody>
          <a:bodyPr vert="vert270"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34501797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idx="4294967295"/>
          </p:nvPr>
        </p:nvSpPr>
        <p:spPr>
          <a:xfrm>
            <a:off x="401638" y="337561"/>
            <a:ext cx="11379200" cy="758825"/>
          </a:xfrm>
        </p:spPr>
        <p:txBody>
          <a:bodyPr rtlCol="0">
            <a:normAutofit fontScale="90000"/>
          </a:bodyPr>
          <a:lstStyle/>
          <a:p>
            <a:pPr algn="ctr" fontAlgn="auto">
              <a:spcAft>
                <a:spcPts val="0"/>
              </a:spcAft>
              <a:defRPr/>
            </a:pPr>
            <a:r>
              <a:rPr lang="en-GB" altLang="fr-FR" sz="2800" b="1" dirty="0">
                <a:latin typeface="+mn-lt"/>
              </a:rPr>
              <a:t>Improving humanitarian coordination:</a:t>
            </a:r>
            <a:br>
              <a:rPr lang="en-GB" altLang="fr-FR" sz="2800" b="1" dirty="0">
                <a:latin typeface="+mn-lt"/>
              </a:rPr>
            </a:br>
            <a:r>
              <a:rPr lang="en-GB" altLang="fr-FR" sz="2800" b="1" dirty="0">
                <a:latin typeface="+mn-lt"/>
              </a:rPr>
              <a:t>Common challenges and lessons learned from the cluster approach</a:t>
            </a:r>
            <a:r>
              <a:rPr lang="en-GB" altLang="fr-FR" sz="2800" b="1" baseline="30000" dirty="0">
                <a:latin typeface="+mn-lt"/>
              </a:rPr>
              <a:t>1</a:t>
            </a:r>
          </a:p>
        </p:txBody>
      </p:sp>
      <p:sp>
        <p:nvSpPr>
          <p:cNvPr id="33795" name="Rectangle 3"/>
          <p:cNvSpPr>
            <a:spLocks noGrp="1"/>
          </p:cNvSpPr>
          <p:nvPr>
            <p:ph type="body" idx="4294967295"/>
          </p:nvPr>
        </p:nvSpPr>
        <p:spPr>
          <a:xfrm>
            <a:off x="628649" y="1512888"/>
            <a:ext cx="11379200" cy="5145088"/>
          </a:xfrm>
        </p:spPr>
        <p:txBody>
          <a:bodyPr/>
          <a:lstStyle/>
          <a:p>
            <a:r>
              <a:rPr lang="en-GB" altLang="fr-FR" sz="2400" b="1" dirty="0">
                <a:solidFill>
                  <a:srgbClr val="0070C0"/>
                </a:solidFill>
              </a:rPr>
              <a:t>Paper</a:t>
            </a:r>
            <a:r>
              <a:rPr lang="en-GB" altLang="fr-FR" sz="2400" dirty="0"/>
              <a:t>: A meta-analysis of 18 existing case studies, evaluations </a:t>
            </a:r>
          </a:p>
          <a:p>
            <a:pPr marL="0" indent="0">
              <a:buNone/>
            </a:pPr>
            <a:endParaRPr lang="en-GB" altLang="fr-FR" sz="2400" dirty="0"/>
          </a:p>
          <a:p>
            <a:r>
              <a:rPr lang="en-GB" altLang="fr-FR" sz="2400" b="1" dirty="0">
                <a:solidFill>
                  <a:srgbClr val="0070C0"/>
                </a:solidFill>
              </a:rPr>
              <a:t>Results</a:t>
            </a:r>
            <a:r>
              <a:rPr lang="en-GB" altLang="fr-FR" sz="2400" dirty="0"/>
              <a:t>: Overall the cluster approach increased the effectiveness of humanitarian action</a:t>
            </a:r>
          </a:p>
          <a:p>
            <a:endParaRPr lang="en-GB" altLang="fr-FR" sz="2400" dirty="0"/>
          </a:p>
          <a:p>
            <a:r>
              <a:rPr lang="en-GB" altLang="fr-FR" sz="2400" b="1" dirty="0">
                <a:solidFill>
                  <a:srgbClr val="0070C0"/>
                </a:solidFill>
              </a:rPr>
              <a:t>Many challenges</a:t>
            </a:r>
          </a:p>
          <a:p>
            <a:pPr lvl="1">
              <a:buFont typeface="Wingdings" charset="2"/>
              <a:buChar char="ü"/>
            </a:pPr>
            <a:r>
              <a:rPr lang="en-GB" altLang="fr-FR" dirty="0"/>
              <a:t>Gaps in predictable leadership (country cluster coordinator: high turnover, insufficient training and experience)</a:t>
            </a:r>
          </a:p>
          <a:p>
            <a:pPr lvl="1">
              <a:buFont typeface="Wingdings" charset="2"/>
              <a:buChar char="ü"/>
            </a:pPr>
            <a:r>
              <a:rPr lang="en-GB" altLang="fr-FR" dirty="0"/>
              <a:t>Barriers to inclusive partnership: failed to create NGO ownership and involvement</a:t>
            </a:r>
          </a:p>
          <a:p>
            <a:pPr lvl="1">
              <a:buFont typeface="Wingdings" charset="2"/>
              <a:buChar char="ü"/>
            </a:pPr>
            <a:r>
              <a:rPr lang="en-GB" altLang="fr-FR" dirty="0"/>
              <a:t>No mechanism to enhance accountability to affected populations</a:t>
            </a:r>
            <a:br>
              <a:rPr lang="en-GB" altLang="fr-FR" dirty="0"/>
            </a:br>
            <a:endParaRPr lang="en-GB" altLang="fr-FR" dirty="0"/>
          </a:p>
          <a:p>
            <a:pPr algn="r">
              <a:buFont typeface="Wingdings 2" pitchFamily="18" charset="2"/>
              <a:buNone/>
            </a:pPr>
            <a:r>
              <a:rPr lang="en-GB" altLang="fr-FR" sz="1800" baseline="30000" dirty="0"/>
              <a:t>1 </a:t>
            </a:r>
            <a:r>
              <a:rPr lang="en-GB" altLang="fr-FR" sz="1800" dirty="0"/>
              <a:t>Humphries Vanessa. The Journal of Humanitarian Assistance. April 30, 2013</a:t>
            </a:r>
          </a:p>
        </p:txBody>
      </p:sp>
      <p:sp>
        <p:nvSpPr>
          <p:cNvPr id="2" name="Slide Number Placeholder 1"/>
          <p:cNvSpPr>
            <a:spLocks noGrp="1"/>
          </p:cNvSpPr>
          <p:nvPr>
            <p:ph type="sldNum" sz="quarter" idx="12"/>
          </p:nvPr>
        </p:nvSpPr>
        <p:spPr/>
        <p:txBody>
          <a:bodyPr/>
          <a:lstStyle/>
          <a:p>
            <a:fld id="{B077871E-C384-5749-ACA0-F605BA7C9783}" type="slidenum">
              <a:rPr lang="en-US" smtClean="0"/>
              <a:t>7</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07499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886712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p:cNvSpPr>
          <p:nvPr>
            <p:ph type="body" idx="1"/>
          </p:nvPr>
        </p:nvSpPr>
        <p:spPr>
          <a:xfrm>
            <a:off x="1011819" y="912509"/>
            <a:ext cx="11025851" cy="4219575"/>
          </a:xfrm>
        </p:spPr>
        <p:txBody>
          <a:bodyPr>
            <a:normAutofit/>
          </a:bodyPr>
          <a:lstStyle/>
          <a:p>
            <a:pPr marL="0" indent="0">
              <a:buNone/>
            </a:pPr>
            <a:r>
              <a:rPr lang="en-GB" altLang="en-US" sz="3600" b="1" dirty="0">
                <a:solidFill>
                  <a:srgbClr val="0A4FC0"/>
                </a:solidFill>
                <a:ea typeface="Times New Roman" charset="0"/>
                <a:cs typeface="Times New Roman" charset="0"/>
              </a:rPr>
              <a:t>A belief</a:t>
            </a:r>
          </a:p>
          <a:p>
            <a:r>
              <a:rPr lang="en-GB" altLang="en-US" dirty="0">
                <a:ea typeface="Times New Roman" charset="0"/>
                <a:cs typeface="Times New Roman" charset="0"/>
              </a:rPr>
              <a:t>Belief:  conviction based on cultural, or personal faith, morality or values</a:t>
            </a:r>
          </a:p>
          <a:p>
            <a:r>
              <a:rPr lang="en-GB" altLang="en-US" dirty="0">
                <a:ea typeface="Times New Roman" charset="0"/>
                <a:cs typeface="Times New Roman" charset="0"/>
              </a:rPr>
              <a:t>Prejudice: an opinion based on insufficient or unexamined evidence</a:t>
            </a:r>
          </a:p>
          <a:p>
            <a:endParaRPr lang="en-GB" altLang="en-US" dirty="0">
              <a:ea typeface="Times New Roman" charset="0"/>
              <a:cs typeface="Times New Roman" charset="0"/>
            </a:endParaRPr>
          </a:p>
          <a:p>
            <a:pPr marL="0" indent="0">
              <a:buNone/>
            </a:pPr>
            <a:r>
              <a:rPr lang="en-GB" altLang="en-US" sz="3600" b="1" dirty="0">
                <a:solidFill>
                  <a:srgbClr val="0A4FC0"/>
                </a:solidFill>
                <a:ea typeface="Times New Roman" charset="0"/>
                <a:cs typeface="Times New Roman" charset="0"/>
              </a:rPr>
              <a:t>Evidence</a:t>
            </a:r>
          </a:p>
          <a:p>
            <a:r>
              <a:rPr lang="en-GB" altLang="en-US" dirty="0">
                <a:ea typeface="Times New Roman" charset="0"/>
                <a:cs typeface="Times New Roman" charset="0"/>
              </a:rPr>
              <a:t>Provides proof</a:t>
            </a:r>
          </a:p>
          <a:p>
            <a:r>
              <a:rPr lang="en-GB" altLang="en-US" dirty="0">
                <a:ea typeface="Times New Roman" charset="0"/>
                <a:cs typeface="Times New Roman" charset="0"/>
              </a:rPr>
              <a:t>Evidence has to go through the filter of our values and feelings</a:t>
            </a:r>
          </a:p>
          <a:p>
            <a:endParaRPr lang="en-GB" altLang="en-US" dirty="0">
              <a:latin typeface="Times New Roman" charset="0"/>
              <a:ea typeface="Times New Roman" charset="0"/>
              <a:cs typeface="Times New Roman" charset="0"/>
            </a:endParaRPr>
          </a:p>
        </p:txBody>
      </p:sp>
      <p:sp>
        <p:nvSpPr>
          <p:cNvPr id="2" name="Slide Number Placeholder 1"/>
          <p:cNvSpPr>
            <a:spLocks noGrp="1"/>
          </p:cNvSpPr>
          <p:nvPr>
            <p:ph type="sldNum" sz="quarter" idx="12"/>
          </p:nvPr>
        </p:nvSpPr>
        <p:spPr/>
        <p:txBody>
          <a:bodyPr/>
          <a:lstStyle/>
          <a:p>
            <a:fld id="{B077871E-C384-5749-ACA0-F605BA7C9783}" type="slidenum">
              <a:rPr lang="en-US" smtClean="0"/>
              <a:t>8</a:t>
            </a:fld>
            <a:endParaRPr lang="en-US"/>
          </a:p>
        </p:txBody>
      </p:sp>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3" name="TextBox 2"/>
          <p:cNvSpPr txBox="1"/>
          <p:nvPr/>
        </p:nvSpPr>
        <p:spPr>
          <a:xfrm>
            <a:off x="1011819" y="5390616"/>
            <a:ext cx="10786735" cy="923330"/>
          </a:xfrm>
          <a:prstGeom prst="rect">
            <a:avLst/>
          </a:prstGeom>
          <a:noFill/>
        </p:spPr>
        <p:txBody>
          <a:bodyPr wrap="none" rtlCol="0">
            <a:spAutoFit/>
          </a:bodyPr>
          <a:lstStyle/>
          <a:p>
            <a:r>
              <a:rPr lang="en-GB" altLang="fr-FR" sz="3600" b="1" dirty="0">
                <a:solidFill>
                  <a:srgbClr val="0A4FC0"/>
                </a:solidFill>
                <a:cs typeface="Times New Roman" panose="02020603050405020304" pitchFamily="18" charset="0"/>
              </a:rPr>
              <a:t>Producing evidence</a:t>
            </a:r>
            <a:r>
              <a:rPr lang="en-GB" altLang="fr-FR" dirty="0">
                <a:cs typeface="Times New Roman" panose="02020603050405020304" pitchFamily="18" charset="0"/>
              </a:rPr>
              <a:t>: </a:t>
            </a:r>
            <a:r>
              <a:rPr lang="en-GB" altLang="fr-FR" sz="2800" dirty="0">
                <a:cs typeface="Times New Roman" panose="02020603050405020304" pitchFamily="18" charset="0"/>
              </a:rPr>
              <a:t>RESEARCH!  Studies, surveys, assessments, etc.</a:t>
            </a:r>
          </a:p>
          <a:p>
            <a:endParaRPr lang="en-GB" dirty="0"/>
          </a:p>
        </p:txBody>
      </p:sp>
    </p:spTree>
    <p:extLst>
      <p:ext uri="{BB962C8B-B14F-4D97-AF65-F5344CB8AC3E}">
        <p14:creationId xmlns:p14="http://schemas.microsoft.com/office/powerpoint/2010/main" val="1600435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4036" y="1476312"/>
            <a:ext cx="8499764" cy="1325563"/>
          </a:xfrm>
        </p:spPr>
        <p:txBody>
          <a:bodyPr>
            <a:normAutofit/>
          </a:bodyPr>
          <a:lstStyle/>
          <a:p>
            <a:pPr algn="ctr"/>
            <a:r>
              <a:rPr lang="en-GB" dirty="0">
                <a:latin typeface="+mn-lt"/>
              </a:rPr>
              <a:t>Quantitative or qualitative data</a:t>
            </a:r>
          </a:p>
        </p:txBody>
      </p:sp>
      <p:sp>
        <p:nvSpPr>
          <p:cNvPr id="3" name="Content Placeholder 2"/>
          <p:cNvSpPr>
            <a:spLocks noGrp="1"/>
          </p:cNvSpPr>
          <p:nvPr>
            <p:ph idx="1"/>
          </p:nvPr>
        </p:nvSpPr>
        <p:spPr>
          <a:xfrm>
            <a:off x="1320214" y="3429000"/>
            <a:ext cx="10515600" cy="2658860"/>
          </a:xfrm>
        </p:spPr>
        <p:txBody>
          <a:bodyPr>
            <a:normAutofit/>
          </a:bodyPr>
          <a:lstStyle/>
          <a:p>
            <a:r>
              <a:rPr lang="en-US" dirty="0"/>
              <a:t>How many people crossed the border?</a:t>
            </a:r>
          </a:p>
          <a:p>
            <a:r>
              <a:rPr lang="en-US" dirty="0"/>
              <a:t>What types of complications are observed after abdominal surgery?</a:t>
            </a:r>
          </a:p>
          <a:p>
            <a:r>
              <a:rPr lang="en-US" dirty="0"/>
              <a:t>Why is there an unwillingness to vaccinate pregnant women?</a:t>
            </a:r>
          </a:p>
          <a:p>
            <a:r>
              <a:rPr lang="en-US" dirty="0"/>
              <a:t>When is the main harvesting season in </a:t>
            </a:r>
            <a:r>
              <a:rPr lang="en-US" dirty="0" smtClean="0"/>
              <a:t>Colombia, </a:t>
            </a:r>
            <a:r>
              <a:rPr lang="en-US" dirty="0"/>
              <a:t>and in Ukraine? </a:t>
            </a:r>
          </a:p>
          <a:p>
            <a:r>
              <a:rPr lang="en-US" dirty="0" smtClean="0"/>
              <a:t>How </a:t>
            </a:r>
            <a:r>
              <a:rPr lang="en-US" dirty="0"/>
              <a:t>many of the children go to school? Why not all of them? </a:t>
            </a:r>
          </a:p>
        </p:txBody>
      </p:sp>
      <p:sp>
        <p:nvSpPr>
          <p:cNvPr id="4" name="Slide Number Placeholder 3"/>
          <p:cNvSpPr>
            <a:spLocks noGrp="1"/>
          </p:cNvSpPr>
          <p:nvPr>
            <p:ph type="sldNum" sz="quarter" idx="12"/>
          </p:nvPr>
        </p:nvSpPr>
        <p:spPr/>
        <p:txBody>
          <a:bodyPr/>
          <a:lstStyle/>
          <a:p>
            <a:fld id="{B077871E-C384-5749-ACA0-F605BA7C9783}" type="slidenum">
              <a:rPr lang="en-US" smtClean="0"/>
              <a:t>9</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7" name="TextBox 6"/>
          <p:cNvSpPr txBox="1"/>
          <p:nvPr/>
        </p:nvSpPr>
        <p:spPr>
          <a:xfrm>
            <a:off x="1320214" y="2162539"/>
            <a:ext cx="1326004" cy="1569660"/>
          </a:xfrm>
          <a:prstGeom prst="rect">
            <a:avLst/>
          </a:prstGeom>
          <a:noFill/>
        </p:spPr>
        <p:txBody>
          <a:bodyPr wrap="none" rtlCol="0">
            <a:spAutoFit/>
          </a:bodyPr>
          <a:lstStyle/>
          <a:p>
            <a:r>
              <a:rPr lang="en-GB" sz="9600" b="1" dirty="0">
                <a:solidFill>
                  <a:srgbClr val="FF0000"/>
                </a:solidFill>
              </a:rPr>
              <a:t>??</a:t>
            </a:r>
            <a:endParaRPr lang="en-GB" sz="9600" b="1" dirty="0"/>
          </a:p>
        </p:txBody>
      </p:sp>
      <p:sp>
        <p:nvSpPr>
          <p:cNvPr id="8" name="TextBox 7"/>
          <p:cNvSpPr txBox="1"/>
          <p:nvPr/>
        </p:nvSpPr>
        <p:spPr>
          <a:xfrm>
            <a:off x="4057104" y="276058"/>
            <a:ext cx="5915915" cy="769441"/>
          </a:xfrm>
          <a:prstGeom prst="rect">
            <a:avLst/>
          </a:prstGeom>
          <a:noFill/>
        </p:spPr>
        <p:txBody>
          <a:bodyPr wrap="none" rtlCol="0">
            <a:spAutoFit/>
          </a:bodyPr>
          <a:lstStyle/>
          <a:p>
            <a:r>
              <a:rPr lang="en-US" altLang="en-US" sz="4400" u="sng" dirty="0"/>
              <a:t>Different types of data</a:t>
            </a:r>
            <a:r>
              <a:rPr lang="en-US" altLang="en-US" sz="4400" dirty="0"/>
              <a:t> -1</a:t>
            </a:r>
            <a:endParaRPr lang="en-GB" sz="4400" dirty="0"/>
          </a:p>
        </p:txBody>
      </p:sp>
    </p:spTree>
    <p:extLst>
      <p:ext uri="{BB962C8B-B14F-4D97-AF65-F5344CB8AC3E}">
        <p14:creationId xmlns:p14="http://schemas.microsoft.com/office/powerpoint/2010/main" val="252299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2.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42" ma:contentTypeDescription="Upload Form" ma:contentTypeScope="" ma:versionID="084248063f8dba146697e29f0d22fe69">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3e3a4ec725c8395d7b867916cbe6ed60"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2;#No Country|1f55df4f-c103-4303-b974-426a8e7d1d06"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4;#Internal|23eb6094-56fc-4ad4-8ae2-cf1575a694f0"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1;#Assistance|9015aaae-65d7-4217-8889-581aaffe05a3"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default="[today]"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2018-06-12T13:46:12+00:00</Period_x0020_start>
    <TaxCatchAll xmlns="a8a2af44-4b8d-404b-a8bd-4186350a523c">
      <Value>4</Value>
      <Value>31</Value>
      <Value>2</Value>
      <Value>1</Value>
      <Value>3</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true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RMUnitInCharge_H>
    <_dlc_DocId xmlns="a8a2af44-4b8d-404b-a8bd-4186350a523c">TSASSIST-19-925</_dlc_DocId>
    <_dlc_DocIdUrl xmlns="a8a2af44-4b8d-404b-a8bd-4186350a523c">
      <Url>https://collab.ext.icrc.org/sites/TS_ASSIST/_layouts/15/DocIdRedir.aspx?ID=TSASSIST-19-925</Url>
      <Description>TSASSIST-19-925</Description>
    </_dlc_DocIdUrl>
  </documentManagement>
</p:properties>
</file>

<file path=customXml/itemProps1.xml><?xml version="1.0" encoding="utf-8"?>
<ds:datastoreItem xmlns:ds="http://schemas.openxmlformats.org/officeDocument/2006/customXml" ds:itemID="{4B8A601B-4B98-47A0-8E84-4766B04BE690}">
  <ds:schemaRefs>
    <ds:schemaRef ds:uri="Microsoft.SharePoint.Taxonomy.ContentTypeSync"/>
  </ds:schemaRefs>
</ds:datastoreItem>
</file>

<file path=customXml/itemProps2.xml><?xml version="1.0" encoding="utf-8"?>
<ds:datastoreItem xmlns:ds="http://schemas.openxmlformats.org/officeDocument/2006/customXml" ds:itemID="{B6CBC066-0217-4F24-AE8F-05B72BE384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6C55B0-5065-48BE-B4AF-49A43840264A}">
  <ds:schemaRefs>
    <ds:schemaRef ds:uri="http://schemas.microsoft.com/sharepoint/v3/contenttype/forms"/>
  </ds:schemaRefs>
</ds:datastoreItem>
</file>

<file path=customXml/itemProps4.xml><?xml version="1.0" encoding="utf-8"?>
<ds:datastoreItem xmlns:ds="http://schemas.openxmlformats.org/officeDocument/2006/customXml" ds:itemID="{BA4CF864-AAF0-488A-A8D4-11D3DB1E7564}">
  <ds:schemaRefs>
    <ds:schemaRef ds:uri="http://schemas.microsoft.com/sharepoint/events"/>
  </ds:schemaRefs>
</ds:datastoreItem>
</file>

<file path=customXml/itemProps5.xml><?xml version="1.0" encoding="utf-8"?>
<ds:datastoreItem xmlns:ds="http://schemas.openxmlformats.org/officeDocument/2006/customXml" ds:itemID="{CF9325F9-F9CE-4869-B579-09C65A7A934E}">
  <ds:schemaRefs>
    <ds:schemaRef ds:uri="http://schemas.microsoft.com/sharepoint/v3"/>
    <ds:schemaRef ds:uri="http://purl.org/dc/terms/"/>
    <ds:schemaRef ds:uri="775538c5-eb89-48ba-a372-0acd5d6f1291"/>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a8a2af44-4b8d-404b-a8bd-4186350a523c"/>
    <ds:schemaRef ds:uri="http://schemas.openxmlformats.org/package/2006/metadata/core-properties"/>
    <ds:schemaRef ds:uri="71402401-ee9a-4cfa-82a8-ebbd88d5d76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4429</TotalTime>
  <Words>3235</Words>
  <Application>Microsoft Macintosh PowerPoint</Application>
  <PresentationFormat>Widescreen</PresentationFormat>
  <Paragraphs>521</Paragraphs>
  <Slides>49</Slides>
  <Notes>30</Notes>
  <HiddenSlides>4</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4" baseType="lpstr">
      <vt:lpstr>Calibri</vt:lpstr>
      <vt:lpstr>Calibri Light</vt:lpstr>
      <vt:lpstr>MS PGothic</vt:lpstr>
      <vt:lpstr>ＭＳ Ｐゴシック</vt:lpstr>
      <vt:lpstr>Segoe UI</vt:lpstr>
      <vt:lpstr>SimSun</vt:lpstr>
      <vt:lpstr>Symbol</vt:lpstr>
      <vt:lpstr>Times New Roman</vt:lpstr>
      <vt:lpstr>Trebuchet MS</vt:lpstr>
      <vt:lpstr>Tw Cen MT</vt:lpstr>
      <vt:lpstr>Wingdings</vt:lpstr>
      <vt:lpstr>Wingdings 2</vt:lpstr>
      <vt:lpstr>Arial</vt:lpstr>
      <vt:lpstr>Office Theme</vt:lpstr>
      <vt:lpstr>ClipArt</vt:lpstr>
      <vt:lpstr>Data/Information Collection,  Analysis and Sharing</vt:lpstr>
      <vt:lpstr>PowerPoint Presentation</vt:lpstr>
      <vt:lpstr>PowerPoint Presentation</vt:lpstr>
      <vt:lpstr>Belief and Evidence</vt:lpstr>
      <vt:lpstr>Belief or evidence?</vt:lpstr>
      <vt:lpstr>PowerPoint Presentation</vt:lpstr>
      <vt:lpstr>Improving humanitarian coordination: Common challenges and lessons learned from the cluster approach1</vt:lpstr>
      <vt:lpstr>PowerPoint Presentation</vt:lpstr>
      <vt:lpstr>Quantitative or qualitative data</vt:lpstr>
      <vt:lpstr>Quantitative &amp; qualitative data</vt:lpstr>
      <vt:lpstr>PowerPoint Presentation</vt:lpstr>
      <vt:lpstr>Sources on the World-Wide-Web</vt:lpstr>
      <vt:lpstr>Examples of sources on the www </vt:lpstr>
      <vt:lpstr>PowerPoint Presentation</vt:lpstr>
      <vt:lpstr>Estimating the number of affected people</vt:lpstr>
      <vt:lpstr>Exhaustive surveys, sampling, ….</vt:lpstr>
      <vt:lpstr>Exhaustive surveys</vt:lpstr>
      <vt:lpstr>Non-probability sampling</vt:lpstr>
      <vt:lpstr>Probability sampling</vt:lpstr>
      <vt:lpstr>PowerPoint Presentation</vt:lpstr>
      <vt:lpstr>PowerPoint Presentation</vt:lpstr>
      <vt:lpstr>PowerPoint Presentation</vt:lpstr>
      <vt:lpstr>PowerPoint Presentation</vt:lpstr>
      <vt:lpstr>Data collection methods </vt:lpstr>
      <vt:lpstr>Data collection methods</vt:lpstr>
      <vt:lpstr>PowerPoint Presentation</vt:lpstr>
      <vt:lpstr>Problem tree</vt:lpstr>
      <vt:lpstr>Data collection methods  -Digital technologies</vt:lpstr>
      <vt:lpstr>PowerPoint Presentation</vt:lpstr>
      <vt:lpstr>‘’Digital humanitarians’’</vt:lpstr>
      <vt:lpstr>PowerPoint Presentation</vt:lpstr>
      <vt:lpstr>From data to decision making</vt:lpstr>
      <vt:lpstr>Triangulation</vt:lpstr>
      <vt:lpstr> </vt:lpstr>
      <vt:lpstr>PowerPoint Presentation</vt:lpstr>
      <vt:lpstr>Who has been counting and why</vt:lpstr>
      <vt:lpstr>    Who has been counting and why?</vt:lpstr>
      <vt:lpstr>WHAT has been counted?</vt:lpstr>
      <vt:lpstr>What has been counted?</vt:lpstr>
      <vt:lpstr>How was it counted, measured?</vt:lpstr>
      <vt:lpstr>How was it counted, measured?</vt:lpstr>
      <vt:lpstr>How has the data been processed  or analyzed?</vt:lpstr>
      <vt:lpstr>How has the data been processed and analysed?</vt:lpstr>
      <vt:lpstr>How was it packaged?</vt:lpstr>
      <vt:lpstr>How was it packaged?</vt:lpstr>
      <vt:lpstr>Spotting dubious data (ACAPS)  5 key questions to remember! </vt:lpstr>
      <vt:lpstr>‘’Data dilemma’’</vt:lpstr>
      <vt:lpstr>Data dilemma </vt:lpstr>
      <vt:lpstr>Guidance in case of ‘’data dilemma’’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312</cp:revision>
  <cp:lastPrinted>2019-06-14T16:48:49Z</cp:lastPrinted>
  <dcterms:created xsi:type="dcterms:W3CDTF">2018-05-22T09:16:01Z</dcterms:created>
  <dcterms:modified xsi:type="dcterms:W3CDTF">2019-06-18T04:55:24Z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31;#GVA_OP_ASSIST_HELP|c53394dc-0df0-45c5-8220-3bdc97c5e4ad</vt:lpwstr>
  </property>
  <property fmtid="{D5CDD505-2E9C-101B-9397-08002B2CF9AE}" pid="4" name="ICRCIMP_ManageAccess">
    <vt:bool>false</vt:bool>
  </property>
  <property fmtid="{D5CDD505-2E9C-101B-9397-08002B2CF9AE}" pid="5" name="_dlc_DocIdItemGuid">
    <vt:lpwstr>1b846306-9eea-480f-a1fd-422d2e153305</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Key Issue">
    <vt:lpwstr>3;#- No key issue|32056555-74b8-4174-9beb-b0d6d010855f</vt:lpwstr>
  </property>
  <property fmtid="{D5CDD505-2E9C-101B-9397-08002B2CF9AE}" pid="10" name="ICRCIMP_DocumentType">
    <vt:lpwstr/>
  </property>
  <property fmtid="{D5CDD505-2E9C-101B-9397-08002B2CF9AE}" pid="11" name="ICRCIMP_BusinessFunction">
    <vt:lpwstr>1;#Assistance|9015aaae-65d7-4217-8889-581aaffe05a3</vt:lpwstr>
  </property>
  <property fmtid="{D5CDD505-2E9C-101B-9397-08002B2CF9AE}" pid="12" name="ICRCIMP_Keyword">
    <vt:lpwstr/>
  </property>
  <property fmtid="{D5CDD505-2E9C-101B-9397-08002B2CF9AE}" pid="13" name="ICRCIMP_KeyIssue">
    <vt:lpwstr/>
  </property>
</Properties>
</file>