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27.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9.xml" ContentType="application/vnd.openxmlformats-officedocument.presentationml.slide+xml"/>
  <Override PartName="/ppt/slides/slide46.xml" ContentType="application/vnd.openxmlformats-officedocument.presentationml.slide+xml"/>
  <Override PartName="/ppt/slides/slide50.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40.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36.xml" ContentType="application/vnd.openxmlformats-officedocument.presentationml.notesSlide+xml"/>
  <Override PartName="/ppt/notesSlides/notesSlide41.xml" ContentType="application/vnd.openxmlformats-officedocument.presentationml.notesSlide+xml"/>
  <Override PartName="/ppt/notesSlides/notesSlide34.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4.xml" ContentType="application/vnd.openxmlformats-officedocument.presentationml.notesSlide+xml"/>
  <Override PartName="/ppt/notesSlides/notesSlide42.xml" ContentType="application/vnd.openxmlformats-officedocument.presentationml.notesSlide+xml"/>
  <Override PartName="/ppt/notesSlides/notesSlide39.xml" ContentType="application/vnd.openxmlformats-officedocument.presentationml.notesSlide+xml"/>
  <Override PartName="/ppt/notesSlides/notesSlide43.xml" ContentType="application/vnd.openxmlformats-officedocument.presentationml.notesSlide+xml"/>
  <Override PartName="/ppt/notesSlides/notesSlide25.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2.xml" ContentType="application/vnd.openxmlformats-officedocument.presentationml.notesSlide+xml"/>
  <Override PartName="/ppt/notesSlides/notesSlide47.xml" ContentType="application/vnd.openxmlformats-officedocument.presentationml.notesSlide+xml"/>
  <Override PartName="/ppt/notesSlides/notesSlide30.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8" r:id="rId2"/>
    <p:sldId id="359" r:id="rId3"/>
    <p:sldId id="259" r:id="rId4"/>
    <p:sldId id="260" r:id="rId5"/>
    <p:sldId id="350" r:id="rId6"/>
    <p:sldId id="334" r:id="rId7"/>
    <p:sldId id="336" r:id="rId8"/>
    <p:sldId id="349" r:id="rId9"/>
    <p:sldId id="362" r:id="rId10"/>
    <p:sldId id="262" r:id="rId11"/>
    <p:sldId id="263" r:id="rId12"/>
    <p:sldId id="264" r:id="rId13"/>
    <p:sldId id="265" r:id="rId14"/>
    <p:sldId id="266" r:id="rId15"/>
    <p:sldId id="267" r:id="rId16"/>
    <p:sldId id="268" r:id="rId17"/>
    <p:sldId id="269" r:id="rId18"/>
    <p:sldId id="360" r:id="rId19"/>
    <p:sldId id="361" r:id="rId20"/>
    <p:sldId id="317" r:id="rId21"/>
    <p:sldId id="272" r:id="rId22"/>
    <p:sldId id="273" r:id="rId23"/>
    <p:sldId id="274" r:id="rId24"/>
    <p:sldId id="275" r:id="rId25"/>
    <p:sldId id="276" r:id="rId26"/>
    <p:sldId id="356" r:id="rId27"/>
    <p:sldId id="278" r:id="rId28"/>
    <p:sldId id="279" r:id="rId29"/>
    <p:sldId id="280" r:id="rId30"/>
    <p:sldId id="281" r:id="rId31"/>
    <p:sldId id="282" r:id="rId32"/>
    <p:sldId id="283" r:id="rId33"/>
    <p:sldId id="284" r:id="rId34"/>
    <p:sldId id="286" r:id="rId35"/>
    <p:sldId id="287" r:id="rId36"/>
    <p:sldId id="288" r:id="rId37"/>
    <p:sldId id="289" r:id="rId38"/>
    <p:sldId id="290" r:id="rId39"/>
    <p:sldId id="291" r:id="rId40"/>
    <p:sldId id="292" r:id="rId41"/>
    <p:sldId id="293" r:id="rId42"/>
    <p:sldId id="294" r:id="rId43"/>
    <p:sldId id="295" r:id="rId44"/>
    <p:sldId id="296" r:id="rId45"/>
    <p:sldId id="357" r:id="rId46"/>
    <p:sldId id="298" r:id="rId47"/>
    <p:sldId id="300" r:id="rId48"/>
    <p:sldId id="301" r:id="rId49"/>
    <p:sldId id="354" r:id="rId50"/>
    <p:sldId id="303" r:id="rId51"/>
    <p:sldId id="256" r:id="rId52"/>
    <p:sldId id="541" r:id="rId53"/>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78D03C"/>
    <a:srgbClr val="FF0000"/>
    <a:srgbClr val="FF896D"/>
    <a:srgbClr val="FF856D"/>
    <a:srgbClr val="FE976E"/>
    <a:srgbClr val="FFF5CD"/>
    <a:srgbClr val="FFFFCC"/>
    <a:srgbClr val="FF2602"/>
    <a:srgbClr val="EAF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71307" autoAdjust="0"/>
  </p:normalViewPr>
  <p:slideViewPr>
    <p:cSldViewPr snapToGrid="0" showGuides="1">
      <p:cViewPr varScale="1">
        <p:scale>
          <a:sx n="39" d="100"/>
          <a:sy n="39" d="100"/>
        </p:scale>
        <p:origin x="600" y="24"/>
      </p:cViewPr>
      <p:guideLst>
        <p:guide orient="horz" pos="2160"/>
        <p:guide pos="3840"/>
      </p:guideLst>
    </p:cSldViewPr>
  </p:slideViewPr>
  <p:notesTextViewPr>
    <p:cViewPr>
      <p:scale>
        <a:sx n="1" d="1"/>
        <a:sy n="1" d="1"/>
      </p:scale>
      <p:origin x="0" y="0"/>
    </p:cViewPr>
  </p:notesTextViewPr>
  <p:sorterViewPr>
    <p:cViewPr varScale="1">
      <p:scale>
        <a:sx n="1" d="1"/>
        <a:sy n="1" d="1"/>
      </p:scale>
      <p:origin x="0" y="-27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63" Type="http://schemas.openxmlformats.org/officeDocument/2006/relationships/customXml" Target="../customXml/item5.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978132" y="0"/>
            <a:ext cx="3043343" cy="467072"/>
          </a:xfrm>
          <a:prstGeom prst="rect">
            <a:avLst/>
          </a:prstGeom>
        </p:spPr>
        <p:txBody>
          <a:bodyPr vert="horz" lIns="91440" tIns="45720" rIns="91440" bIns="45720" rtlCol="0"/>
          <a:lstStyle>
            <a:lvl1pPr algn="r">
              <a:defRPr sz="1200"/>
            </a:lvl1pPr>
          </a:lstStyle>
          <a:p>
            <a:fld id="{A823782C-1F01-4F13-B406-2022EBE1D195}" type="datetimeFigureOut">
              <a:rPr lang="fr-CH" smtClean="0"/>
              <a:t>14.12.2019</a:t>
            </a:fld>
            <a:endParaRPr lang="fr-CH"/>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702311" y="4480005"/>
            <a:ext cx="5618480" cy="3665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1" y="8842031"/>
            <a:ext cx="3043343" cy="467071"/>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1440" tIns="45720" rIns="91440" bIns="45720" rtlCol="0" anchor="b"/>
          <a:lstStyle>
            <a:lvl1pPr algn="r">
              <a:defRPr sz="1200"/>
            </a:lvl1pPr>
          </a:lstStyle>
          <a:p>
            <a:fld id="{A8AB35CB-E3B8-47F7-B67B-7846C6AC651F}" type="slidenum">
              <a:rPr lang="fr-CH" smtClean="0"/>
              <a:t>‹#›</a:t>
            </a:fld>
            <a:endParaRPr lang="fr-CH"/>
          </a:p>
        </p:txBody>
      </p:sp>
    </p:spTree>
    <p:extLst>
      <p:ext uri="{BB962C8B-B14F-4D97-AF65-F5344CB8AC3E}">
        <p14:creationId xmlns:p14="http://schemas.microsoft.com/office/powerpoint/2010/main" val="355180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5D30B7-F877-4FC6-B32C-20D5FE21BCAE}" type="slidenum">
              <a:rPr lang="fr-CH" smtClean="0"/>
              <a:t>1</a:t>
            </a:fld>
            <a:endParaRPr lang="fr-CH"/>
          </a:p>
        </p:txBody>
      </p:sp>
    </p:spTree>
    <p:extLst>
      <p:ext uri="{BB962C8B-B14F-4D97-AF65-F5344CB8AC3E}">
        <p14:creationId xmlns:p14="http://schemas.microsoft.com/office/powerpoint/2010/main" val="2502535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400" b="1" dirty="0"/>
              <a:t>Questions you seek to answer.</a:t>
            </a:r>
            <a:r>
              <a:rPr lang="en-GB" altLang="en-US" sz="1400" b="1" baseline="0" dirty="0"/>
              <a:t> </a:t>
            </a:r>
          </a:p>
          <a:p>
            <a:r>
              <a:rPr lang="en-GB" altLang="en-US" sz="1400" b="1" dirty="0"/>
              <a:t>Decide about information needed</a:t>
            </a:r>
            <a:r>
              <a:rPr lang="en-GB" altLang="en-US" sz="1400" dirty="0"/>
              <a:t>:</a:t>
            </a:r>
            <a:r>
              <a:rPr lang="en-GB" altLang="en-US" sz="1400" baseline="0" dirty="0"/>
              <a:t> Gather/analyse </a:t>
            </a:r>
            <a:r>
              <a:rPr lang="en-GB" altLang="en-US" sz="1200" baseline="0" dirty="0"/>
              <a:t>s</a:t>
            </a:r>
            <a:r>
              <a:rPr lang="en-GB" altLang="en-US" sz="1200" dirty="0"/>
              <a:t>econdary data -&gt; gap analysis;</a:t>
            </a:r>
            <a:r>
              <a:rPr lang="en-GB" altLang="en-US" sz="1200" baseline="0" dirty="0"/>
              <a:t> </a:t>
            </a:r>
            <a:r>
              <a:rPr lang="en-GB" altLang="en-US" sz="1200" dirty="0"/>
              <a:t>Primary data to be collected;</a:t>
            </a:r>
            <a:r>
              <a:rPr lang="en-GB" altLang="en-US" sz="1200" baseline="0" dirty="0"/>
              <a:t> </a:t>
            </a:r>
            <a:r>
              <a:rPr lang="en-GB" altLang="en-US" sz="1200" dirty="0"/>
              <a:t>Often need for a multidisciplinary team </a:t>
            </a:r>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12</a:t>
            </a:fld>
            <a:endParaRPr lang="fr-CH"/>
          </a:p>
        </p:txBody>
      </p:sp>
    </p:spTree>
    <p:extLst>
      <p:ext uri="{BB962C8B-B14F-4D97-AF65-F5344CB8AC3E}">
        <p14:creationId xmlns:p14="http://schemas.microsoft.com/office/powerpoint/2010/main" val="953483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Follow-up from</a:t>
            </a:r>
            <a:r>
              <a:rPr lang="en-GB" baseline="0" noProof="0" dirty="0"/>
              <a:t> session Setting the Scene (choice of context for the first movies) +</a:t>
            </a:r>
            <a:endParaRPr lang="en-GB" noProof="0" dirty="0"/>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13</a:t>
            </a:fld>
            <a:endParaRPr lang="fr-CH"/>
          </a:p>
        </p:txBody>
      </p:sp>
    </p:spTree>
    <p:extLst>
      <p:ext uri="{BB962C8B-B14F-4D97-AF65-F5344CB8AC3E}">
        <p14:creationId xmlns:p14="http://schemas.microsoft.com/office/powerpoint/2010/main" val="1269423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the definition of 'assessment' in mind</a:t>
            </a:r>
          </a:p>
          <a:p>
            <a:r>
              <a:rPr lang="en-US" dirty="0"/>
              <a:t>Situation analysis:</a:t>
            </a:r>
            <a:r>
              <a:rPr lang="en-US" baseline="0" dirty="0"/>
              <a:t> </a:t>
            </a:r>
          </a:p>
          <a:p>
            <a:pPr lvl="1"/>
            <a:r>
              <a:rPr lang="en-US" baseline="0" dirty="0"/>
              <a:t>Where are we -overall context -socio-economic, political, military, geographic, environmental....; what is happening (type, scale and duration of crisis); population structure, population health status; water and sanitation services, food availability, availability of health facilities and services, access; disease pattern in the area, ….. </a:t>
            </a:r>
            <a:endParaRPr lang="en-US" dirty="0"/>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14</a:t>
            </a:fld>
            <a:endParaRPr lang="fr-CH"/>
          </a:p>
        </p:txBody>
      </p:sp>
    </p:spTree>
    <p:extLst>
      <p:ext uri="{BB962C8B-B14F-4D97-AF65-F5344CB8AC3E}">
        <p14:creationId xmlns:p14="http://schemas.microsoft.com/office/powerpoint/2010/main" val="387055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AB35CB-E3B8-47F7-B67B-7846C6AC651F}" type="slidenum">
              <a:rPr lang="fr-CH" smtClean="0"/>
              <a:t>15</a:t>
            </a:fld>
            <a:endParaRPr lang="fr-CH"/>
          </a:p>
        </p:txBody>
      </p:sp>
    </p:spTree>
    <p:extLst>
      <p:ext uri="{BB962C8B-B14F-4D97-AF65-F5344CB8AC3E}">
        <p14:creationId xmlns:p14="http://schemas.microsoft.com/office/powerpoint/2010/main" val="1507385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AB35CB-E3B8-47F7-B67B-7846C6AC651F}" type="slidenum">
              <a:rPr lang="fr-CH" smtClean="0"/>
              <a:t>16</a:t>
            </a:fld>
            <a:endParaRPr lang="fr-CH"/>
          </a:p>
        </p:txBody>
      </p:sp>
    </p:spTree>
    <p:extLst>
      <p:ext uri="{BB962C8B-B14F-4D97-AF65-F5344CB8AC3E}">
        <p14:creationId xmlns:p14="http://schemas.microsoft.com/office/powerpoint/2010/main" val="1263024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During the module ‘’setting the scene’’ we have listed different types /groups of stakeholders -&gt; refer to this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will look later during the module about actors in humanitarian crisis /coordination in more detail two frameworks that can be used to carry out a stakeholder analysis </a:t>
            </a:r>
            <a:r>
              <a:rPr lang="en-GB" i="1" dirty="0"/>
              <a:t>(= the next two slides -&gt; are kept here as hidden slide / as information for the facilitator –in case of a panel discussion, these slides are discussed during the 45 minutes at the end of the day two days before the panel -&gt; </a:t>
            </a:r>
            <a:r>
              <a:rPr lang="en-GB" i="1" dirty="0" err="1"/>
              <a:t>taks</a:t>
            </a:r>
            <a:r>
              <a:rPr lang="en-GB" i="1" dirty="0"/>
              <a:t> for the groups to look up certain organizations/institutions)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17</a:t>
            </a:fld>
            <a:endParaRPr lang="fr-CH"/>
          </a:p>
        </p:txBody>
      </p:sp>
    </p:spTree>
    <p:extLst>
      <p:ext uri="{BB962C8B-B14F-4D97-AF65-F5344CB8AC3E}">
        <p14:creationId xmlns:p14="http://schemas.microsoft.com/office/powerpoint/2010/main" val="2865569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framework is useful when you look at governmental institutions, organizations but also for instance arms carriers, the private sector and communities, etc. </a:t>
            </a:r>
          </a:p>
          <a:p>
            <a:endParaRPr lang="en-GB" dirty="0"/>
          </a:p>
        </p:txBody>
      </p:sp>
      <p:sp>
        <p:nvSpPr>
          <p:cNvPr id="4" name="Slide Number Placeholder 3"/>
          <p:cNvSpPr>
            <a:spLocks noGrp="1"/>
          </p:cNvSpPr>
          <p:nvPr>
            <p:ph type="sldNum" sz="quarter" idx="10"/>
          </p:nvPr>
        </p:nvSpPr>
        <p:spPr/>
        <p:txBody>
          <a:bodyPr/>
          <a:lstStyle/>
          <a:p>
            <a:fld id="{A8AB35CB-E3B8-47F7-B67B-7846C6AC651F}" type="slidenum">
              <a:rPr lang="fr-CH" smtClean="0"/>
              <a:t>18</a:t>
            </a:fld>
            <a:endParaRPr lang="fr-CH"/>
          </a:p>
        </p:txBody>
      </p:sp>
    </p:spTree>
    <p:extLst>
      <p:ext uri="{BB962C8B-B14F-4D97-AF65-F5344CB8AC3E}">
        <p14:creationId xmlns:p14="http://schemas.microsoft.com/office/powerpoint/2010/main" val="2449388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another way of mapping stakeholders / people you work with and will help you to get a more in-depth understanding.  </a:t>
            </a:r>
          </a:p>
        </p:txBody>
      </p:sp>
      <p:sp>
        <p:nvSpPr>
          <p:cNvPr id="4" name="Slide Number Placeholder 3"/>
          <p:cNvSpPr>
            <a:spLocks noGrp="1"/>
          </p:cNvSpPr>
          <p:nvPr>
            <p:ph type="sldNum" sz="quarter" idx="10"/>
          </p:nvPr>
        </p:nvSpPr>
        <p:spPr/>
        <p:txBody>
          <a:bodyPr/>
          <a:lstStyle/>
          <a:p>
            <a:fld id="{A8AB35CB-E3B8-47F7-B67B-7846C6AC651F}" type="slidenum">
              <a:rPr lang="fr-CH" smtClean="0"/>
              <a:t>19</a:t>
            </a:fld>
            <a:endParaRPr lang="fr-CH"/>
          </a:p>
        </p:txBody>
      </p:sp>
    </p:spTree>
    <p:extLst>
      <p:ext uri="{BB962C8B-B14F-4D97-AF65-F5344CB8AC3E}">
        <p14:creationId xmlns:p14="http://schemas.microsoft.com/office/powerpoint/2010/main" val="1972860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 1 :</a:t>
            </a:r>
            <a:r>
              <a:rPr lang="en-GB" baseline="0" dirty="0"/>
              <a:t>Which location(s) will be visited, checklist of main info needed, how information will be collected, who will do what</a:t>
            </a:r>
          </a:p>
          <a:p>
            <a:r>
              <a:rPr lang="en-GB" baseline="0" dirty="0"/>
              <a:t>Step 2: Explain who you are, reason for your visit, how you are going about collecting information</a:t>
            </a:r>
            <a:endParaRPr lang="en-GB" dirty="0"/>
          </a:p>
          <a:p>
            <a:r>
              <a:rPr lang="en-GB" dirty="0"/>
              <a:t>Step 3</a:t>
            </a:r>
            <a:r>
              <a:rPr lang="en-GB" baseline="0" dirty="0"/>
              <a:t>: (informal) walk around the area accompanied by local people. Continue to observe everything around you. </a:t>
            </a:r>
          </a:p>
          <a:p>
            <a:r>
              <a:rPr lang="en-GB" baseline="0" dirty="0"/>
              <a:t>Step 4 Identify groups or individuals to talk to in order to gather the required information</a:t>
            </a:r>
          </a:p>
          <a:p>
            <a:r>
              <a:rPr lang="en-GB" baseline="0" dirty="0"/>
              <a:t>Step 5 All team members to meet at given moments during the day: sharing ideas, amendments of the schedule</a:t>
            </a:r>
          </a:p>
          <a:p>
            <a:r>
              <a:rPr lang="en-GB" baseline="0" dirty="0"/>
              <a:t>Step 6: Whenever possible, meeting with ‘community’ representatives when field assessment has been completed: Explain what you’ve done, do not make commitments regarding assistance  </a:t>
            </a:r>
            <a:endParaRPr lang="en-GB" dirty="0"/>
          </a:p>
        </p:txBody>
      </p:sp>
      <p:sp>
        <p:nvSpPr>
          <p:cNvPr id="4" name="Slide Number Placeholder 3"/>
          <p:cNvSpPr>
            <a:spLocks noGrp="1"/>
          </p:cNvSpPr>
          <p:nvPr>
            <p:ph type="sldNum" sz="quarter" idx="10"/>
          </p:nvPr>
        </p:nvSpPr>
        <p:spPr/>
        <p:txBody>
          <a:bodyPr/>
          <a:lstStyle/>
          <a:p>
            <a:fld id="{A8AB35CB-E3B8-47F7-B67B-7846C6AC651F}" type="slidenum">
              <a:rPr lang="fr-CH" smtClean="0"/>
              <a:t>20</a:t>
            </a:fld>
            <a:endParaRPr lang="fr-CH"/>
          </a:p>
        </p:txBody>
      </p:sp>
    </p:spTree>
    <p:extLst>
      <p:ext uri="{BB962C8B-B14F-4D97-AF65-F5344CB8AC3E}">
        <p14:creationId xmlns:p14="http://schemas.microsoft.com/office/powerpoint/2010/main" val="1934302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crisis situations the reality is that you will be able to identify many different problems</a:t>
            </a:r>
          </a:p>
        </p:txBody>
      </p:sp>
      <p:sp>
        <p:nvSpPr>
          <p:cNvPr id="4" name="Slide Number Placeholder 3"/>
          <p:cNvSpPr>
            <a:spLocks noGrp="1"/>
          </p:cNvSpPr>
          <p:nvPr>
            <p:ph type="sldNum" sz="quarter" idx="10"/>
          </p:nvPr>
        </p:nvSpPr>
        <p:spPr/>
        <p:txBody>
          <a:bodyPr/>
          <a:lstStyle/>
          <a:p>
            <a:fld id="{A8AB35CB-E3B8-47F7-B67B-7846C6AC651F}" type="slidenum">
              <a:rPr lang="fr-CH" smtClean="0"/>
              <a:t>21</a:t>
            </a:fld>
            <a:endParaRPr lang="fr-CH"/>
          </a:p>
        </p:txBody>
      </p:sp>
    </p:spTree>
    <p:extLst>
      <p:ext uri="{BB962C8B-B14F-4D97-AF65-F5344CB8AC3E}">
        <p14:creationId xmlns:p14="http://schemas.microsoft.com/office/powerpoint/2010/main" val="3694753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noProof="0" dirty="0">
                <a:latin typeface="Arial" charset="0"/>
                <a:ea typeface="ＭＳ Ｐゴシック" charset="-128"/>
              </a:rPr>
              <a:t>Keep the affected people / population at the centre</a:t>
            </a:r>
          </a:p>
          <a:p>
            <a:pPr eaLnBrk="1" hangingPunct="1"/>
            <a:r>
              <a:rPr lang="en-GB" altLang="en-US" noProof="0" dirty="0">
                <a:latin typeface="Arial" charset="0"/>
                <a:ea typeface="ＭＳ Ｐゴシック" charset="-128"/>
              </a:rPr>
              <a:t>The cycle</a:t>
            </a:r>
            <a:r>
              <a:rPr lang="en-GB" altLang="en-US" baseline="0" noProof="0" dirty="0">
                <a:latin typeface="Arial" charset="0"/>
                <a:ea typeface="ＭＳ Ｐゴシック" charset="-128"/>
              </a:rPr>
              <a:t> is not completed until findings / results are </a:t>
            </a:r>
            <a:r>
              <a:rPr lang="en-GB" altLang="en-US" b="1" baseline="0" noProof="0" dirty="0">
                <a:latin typeface="Arial" charset="0"/>
                <a:ea typeface="ＭＳ Ｐゴシック" charset="-128"/>
              </a:rPr>
              <a:t>shared</a:t>
            </a:r>
            <a:r>
              <a:rPr lang="en-GB" altLang="en-US" b="0" baseline="0" noProof="0" dirty="0">
                <a:latin typeface="Arial" charset="0"/>
                <a:ea typeface="ＭＳ Ｐゴシック" charset="-128"/>
              </a:rPr>
              <a:t> with those responsible for follow-up and others ‘’who need to know’’</a:t>
            </a:r>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3</a:t>
            </a:fld>
            <a:endParaRPr lang="fr-CH"/>
          </a:p>
        </p:txBody>
      </p:sp>
    </p:spTree>
    <p:extLst>
      <p:ext uri="{BB962C8B-B14F-4D97-AF65-F5344CB8AC3E}">
        <p14:creationId xmlns:p14="http://schemas.microsoft.com/office/powerpoint/2010/main" val="404271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Setting priorities is essential and at the same time one of the most difficult things to do. Therefore, let’s look more in detail at how you can go about it. </a:t>
            </a:r>
          </a:p>
        </p:txBody>
      </p:sp>
      <p:sp>
        <p:nvSpPr>
          <p:cNvPr id="4" name="Slide Number Placeholder 3"/>
          <p:cNvSpPr>
            <a:spLocks noGrp="1"/>
          </p:cNvSpPr>
          <p:nvPr>
            <p:ph type="sldNum" sz="quarter" idx="10"/>
          </p:nvPr>
        </p:nvSpPr>
        <p:spPr/>
        <p:txBody>
          <a:bodyPr/>
          <a:lstStyle/>
          <a:p>
            <a:fld id="{A8AB35CB-E3B8-47F7-B67B-7846C6AC651F}" type="slidenum">
              <a:rPr lang="fr-CH" smtClean="0"/>
              <a:t>22</a:t>
            </a:fld>
            <a:endParaRPr lang="fr-CH"/>
          </a:p>
        </p:txBody>
      </p:sp>
    </p:spTree>
    <p:extLst>
      <p:ext uri="{BB962C8B-B14F-4D97-AF65-F5344CB8AC3E}">
        <p14:creationId xmlns:p14="http://schemas.microsoft.com/office/powerpoint/2010/main" val="3545174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US" altLang="en-US" sz="900" b="1" i="0" dirty="0">
                <a:solidFill>
                  <a:srgbClr val="000000"/>
                </a:solidFill>
              </a:rPr>
              <a:t>Obligation/</a:t>
            </a:r>
            <a:r>
              <a:rPr lang="en-US" altLang="en-US" sz="900" b="0" i="0" dirty="0">
                <a:solidFill>
                  <a:srgbClr val="000000"/>
                </a:solidFill>
              </a:rPr>
              <a:t>acceptability to intervene</a:t>
            </a:r>
            <a:r>
              <a:rPr lang="en-US" altLang="en-US" sz="900" b="0" i="1" dirty="0">
                <a:solidFill>
                  <a:srgbClr val="000000"/>
                </a:solidFill>
              </a:rPr>
              <a:t>, </a:t>
            </a:r>
            <a:r>
              <a:rPr lang="en-US" altLang="en-US" sz="900" b="0" i="0" dirty="0">
                <a:solidFill>
                  <a:srgbClr val="000000"/>
                </a:solidFill>
              </a:rPr>
              <a:t>e.g. mandate, values, principles, policies -&gt; will be looked into further during the session Practical Ethics </a:t>
            </a:r>
            <a:endParaRPr lang="en-US" altLang="en-US" sz="900" b="1" i="0" dirty="0">
              <a:solidFill>
                <a:srgbClr val="000000"/>
              </a:solidFill>
            </a:endParaRPr>
          </a:p>
          <a:p>
            <a:pPr marL="0" indent="0" eaLnBrk="1" hangingPunct="1">
              <a:buClr>
                <a:srgbClr val="808080"/>
              </a:buClr>
              <a:buSzPct val="90000"/>
              <a:buNone/>
              <a:defRPr/>
            </a:pPr>
            <a:r>
              <a:rPr lang="en-US" altLang="en-US" sz="900" b="1" i="0" dirty="0">
                <a:solidFill>
                  <a:srgbClr val="000000"/>
                </a:solidFill>
              </a:rPr>
              <a:t>Benefits &amp; Risks:</a:t>
            </a:r>
            <a:r>
              <a:rPr lang="en-US" altLang="en-US" sz="900" b="1" i="0" baseline="0" dirty="0">
                <a:solidFill>
                  <a:srgbClr val="000000"/>
                </a:solidFill>
              </a:rPr>
              <a:t> </a:t>
            </a:r>
            <a:r>
              <a:rPr lang="en-US" altLang="en-US" sz="900" b="1" i="0" dirty="0">
                <a:solidFill>
                  <a:srgbClr val="000000"/>
                </a:solidFill>
              </a:rPr>
              <a:t>Expected outcomes/impact</a:t>
            </a:r>
            <a:r>
              <a:rPr lang="en-US" altLang="en-US" sz="900" b="1" i="0" baseline="0" dirty="0">
                <a:solidFill>
                  <a:srgbClr val="000000"/>
                </a:solidFill>
              </a:rPr>
              <a:t> </a:t>
            </a:r>
            <a:r>
              <a:rPr lang="en-US" altLang="en-US" sz="900" b="0" i="0" baseline="0" dirty="0">
                <a:solidFill>
                  <a:srgbClr val="000000"/>
                </a:solidFill>
              </a:rPr>
              <a:t>f</a:t>
            </a:r>
            <a:r>
              <a:rPr lang="en-US" altLang="en-US" sz="900" i="0" dirty="0">
                <a:solidFill>
                  <a:srgbClr val="000000"/>
                </a:solidFill>
              </a:rPr>
              <a:t>or affected population, those who intervene, environment, …</a:t>
            </a:r>
          </a:p>
          <a:p>
            <a:pPr marL="0" indent="0" eaLnBrk="1" hangingPunct="1">
              <a:buClr>
                <a:srgbClr val="808080"/>
              </a:buClr>
              <a:buSzPct val="90000"/>
              <a:buNone/>
              <a:defRPr/>
            </a:pPr>
            <a:r>
              <a:rPr lang="en-US" altLang="en-US" sz="900" i="0" dirty="0">
                <a:solidFill>
                  <a:srgbClr val="000000"/>
                </a:solidFill>
              </a:rPr>
              <a:t>Constraints –internal + external -&gt; examples (NB internal constraints may be big but are not always </a:t>
            </a:r>
            <a:r>
              <a:rPr lang="en-US" altLang="en-US" sz="900" i="0" dirty="0" err="1">
                <a:solidFill>
                  <a:srgbClr val="000000"/>
                </a:solidFill>
              </a:rPr>
              <a:t>acknowleged</a:t>
            </a:r>
            <a:r>
              <a:rPr lang="en-US" altLang="en-US" sz="900" i="0" dirty="0">
                <a:solidFill>
                  <a:srgbClr val="000000"/>
                </a:solidFill>
              </a:rPr>
              <a:t>)</a:t>
            </a: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US" altLang="en-US" i="1" dirty="0">
              <a:solidFill>
                <a:srgbClr val="000000"/>
              </a:solidFill>
            </a:endParaRPr>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24</a:t>
            </a:fld>
            <a:endParaRPr lang="fr-CH"/>
          </a:p>
        </p:txBody>
      </p:sp>
    </p:spTree>
    <p:extLst>
      <p:ext uri="{BB962C8B-B14F-4D97-AF65-F5344CB8AC3E}">
        <p14:creationId xmlns:p14="http://schemas.microsoft.com/office/powerpoint/2010/main" val="3572359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severity ranking table is a tool that is often used for setting priorities in crisis situations.</a:t>
            </a:r>
          </a:p>
          <a:p>
            <a:r>
              <a:rPr lang="en-GB" dirty="0"/>
              <a:t>The mandate and mission of the organization that you work for will also influence whether you will intervene </a:t>
            </a:r>
          </a:p>
        </p:txBody>
      </p:sp>
      <p:sp>
        <p:nvSpPr>
          <p:cNvPr id="4" name="Slide Number Placeholder 3"/>
          <p:cNvSpPr>
            <a:spLocks noGrp="1"/>
          </p:cNvSpPr>
          <p:nvPr>
            <p:ph type="sldNum" sz="quarter" idx="10"/>
          </p:nvPr>
        </p:nvSpPr>
        <p:spPr/>
        <p:txBody>
          <a:bodyPr/>
          <a:lstStyle/>
          <a:p>
            <a:fld id="{A8AB35CB-E3B8-47F7-B67B-7846C6AC651F}" type="slidenum">
              <a:rPr lang="fr-CH" smtClean="0"/>
              <a:t>25</a:t>
            </a:fld>
            <a:endParaRPr lang="fr-CH"/>
          </a:p>
        </p:txBody>
      </p:sp>
    </p:spTree>
    <p:extLst>
      <p:ext uri="{BB962C8B-B14F-4D97-AF65-F5344CB8AC3E}">
        <p14:creationId xmlns:p14="http://schemas.microsoft.com/office/powerpoint/2010/main" val="1929172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Constraints can for instance be due to Geography, Politics, Resources (human/expertise, financial), Logistics (formalities, availability of supplies, delays in shipping supplies, warehousing, communication), </a:t>
            </a:r>
          </a:p>
          <a:p>
            <a:r>
              <a:rPr lang="en-GB" baseline="0" dirty="0"/>
              <a:t>Constraints can be internal and external</a:t>
            </a:r>
            <a:endParaRPr lang="en-GB" dirty="0"/>
          </a:p>
        </p:txBody>
      </p:sp>
      <p:sp>
        <p:nvSpPr>
          <p:cNvPr id="4" name="Slide Number Placeholder 3"/>
          <p:cNvSpPr>
            <a:spLocks noGrp="1"/>
          </p:cNvSpPr>
          <p:nvPr>
            <p:ph type="sldNum" sz="quarter" idx="10"/>
          </p:nvPr>
        </p:nvSpPr>
        <p:spPr/>
        <p:txBody>
          <a:bodyPr/>
          <a:lstStyle/>
          <a:p>
            <a:fld id="{A8AB35CB-E3B8-47F7-B67B-7846C6AC651F}" type="slidenum">
              <a:rPr lang="fr-CH" smtClean="0"/>
              <a:t>26</a:t>
            </a:fld>
            <a:endParaRPr lang="fr-CH"/>
          </a:p>
        </p:txBody>
      </p:sp>
    </p:spTree>
    <p:extLst>
      <p:ext uri="{BB962C8B-B14F-4D97-AF65-F5344CB8AC3E}">
        <p14:creationId xmlns:p14="http://schemas.microsoft.com/office/powerpoint/2010/main" val="1706571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you have decided to intervene….. Which brings us to the next step in the programme management cycle, i.e. formulate and plan (see next slide)</a:t>
            </a:r>
          </a:p>
        </p:txBody>
      </p:sp>
      <p:sp>
        <p:nvSpPr>
          <p:cNvPr id="4" name="Slide Number Placeholder 3"/>
          <p:cNvSpPr>
            <a:spLocks noGrp="1"/>
          </p:cNvSpPr>
          <p:nvPr>
            <p:ph type="sldNum" sz="quarter" idx="10"/>
          </p:nvPr>
        </p:nvSpPr>
        <p:spPr/>
        <p:txBody>
          <a:bodyPr/>
          <a:lstStyle/>
          <a:p>
            <a:fld id="{A8AB35CB-E3B8-47F7-B67B-7846C6AC651F}" type="slidenum">
              <a:rPr lang="fr-CH" smtClean="0"/>
              <a:t>27</a:t>
            </a:fld>
            <a:endParaRPr lang="fr-CH"/>
          </a:p>
        </p:txBody>
      </p:sp>
    </p:spTree>
    <p:extLst>
      <p:ext uri="{BB962C8B-B14F-4D97-AF65-F5344CB8AC3E}">
        <p14:creationId xmlns:p14="http://schemas.microsoft.com/office/powerpoint/2010/main" val="1190168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8024D85F-2425-6547-94D3-C0E194DD8C41}" type="slidenum">
              <a:rPr lang="en-US" altLang="en-US" sz="1200"/>
              <a:pPr/>
              <a:t>28</a:t>
            </a:fld>
            <a:endParaRPr lang="en-US" altLang="en-US" sz="1200"/>
          </a:p>
        </p:txBody>
      </p:sp>
      <p:sp>
        <p:nvSpPr>
          <p:cNvPr id="10243" name="Rectangle 2"/>
          <p:cNvSpPr>
            <a:spLocks noGrp="1" noRot="1" noChangeAspect="1" noChangeArrowheads="1" noTextEdit="1"/>
          </p:cNvSpPr>
          <p:nvPr>
            <p:ph type="sldImg"/>
          </p:nvPr>
        </p:nvSpPr>
        <p:spPr>
          <a:xfrm>
            <a:off x="436563" y="711200"/>
            <a:ext cx="6318250" cy="3554413"/>
          </a:xfrm>
          <a:solidFill>
            <a:srgbClr val="FFFFFF"/>
          </a:solidFill>
          <a:ln/>
        </p:spPr>
      </p:sp>
      <p:sp>
        <p:nvSpPr>
          <p:cNvPr id="102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noProof="0" dirty="0">
              <a:latin typeface="Arial" charset="0"/>
              <a:ea typeface="ＭＳ Ｐゴシック" charset="-128"/>
            </a:endParaRPr>
          </a:p>
        </p:txBody>
      </p:sp>
    </p:spTree>
    <p:extLst>
      <p:ext uri="{BB962C8B-B14F-4D97-AF65-F5344CB8AC3E}">
        <p14:creationId xmlns:p14="http://schemas.microsoft.com/office/powerpoint/2010/main" val="2325842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2240BCB5-70D8-774D-8637-8836036D42B2}" type="slidenum">
              <a:rPr lang="en-US" altLang="en-US" sz="1200"/>
              <a:pPr/>
              <a:t>29</a:t>
            </a:fld>
            <a:endParaRPr lang="en-US" altLang="en-US" sz="1200"/>
          </a:p>
        </p:txBody>
      </p:sp>
      <p:sp>
        <p:nvSpPr>
          <p:cNvPr id="59395" name="Rectangle 2"/>
          <p:cNvSpPr>
            <a:spLocks noGrp="1" noRot="1" noChangeAspect="1" noChangeArrowheads="1" noTextEdit="1"/>
          </p:cNvSpPr>
          <p:nvPr>
            <p:ph type="sldImg"/>
          </p:nvPr>
        </p:nvSpPr>
        <p:spPr>
          <a:xfrm>
            <a:off x="436563" y="711200"/>
            <a:ext cx="6318250" cy="3554413"/>
          </a:xfrm>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altLang="en-US" noProof="0" dirty="0">
                <a:latin typeface="+mn-lt"/>
                <a:ea typeface="ＭＳ Ｐゴシック" charset="-128"/>
              </a:rPr>
              <a:t>It </a:t>
            </a:r>
            <a:r>
              <a:rPr lang="en-US" altLang="en-US" noProof="0" dirty="0" err="1">
                <a:latin typeface="+mn-lt"/>
                <a:ea typeface="ＭＳ Ｐゴシック" charset="-128"/>
              </a:rPr>
              <a:t>it</a:t>
            </a:r>
            <a:r>
              <a:rPr lang="en-US" altLang="en-US" noProof="0" dirty="0">
                <a:latin typeface="+mn-lt"/>
                <a:ea typeface="ＭＳ Ｐゴシック" charset="-128"/>
              </a:rPr>
              <a:t> important at this stage to also formulate how you will go about monitoring and evaluation. </a:t>
            </a:r>
          </a:p>
        </p:txBody>
      </p:sp>
    </p:spTree>
    <p:extLst>
      <p:ext uri="{BB962C8B-B14F-4D97-AF65-F5344CB8AC3E}">
        <p14:creationId xmlns:p14="http://schemas.microsoft.com/office/powerpoint/2010/main" val="2848629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A481A88A-0C9F-3746-8762-766449FC4082}" type="slidenum">
              <a:rPr lang="en-US" altLang="en-US" sz="1200"/>
              <a:pPr/>
              <a:t>30</a:t>
            </a:fld>
            <a:endParaRPr lang="en-US" altLang="en-US" sz="1200" dirty="0"/>
          </a:p>
        </p:txBody>
      </p:sp>
      <p:sp>
        <p:nvSpPr>
          <p:cNvPr id="71683" name="Rectangle 2"/>
          <p:cNvSpPr>
            <a:spLocks noGrp="1" noRot="1" noChangeAspect="1" noChangeArrowheads="1" noTextEdit="1"/>
          </p:cNvSpPr>
          <p:nvPr>
            <p:ph type="sldImg"/>
          </p:nvPr>
        </p:nvSpPr>
        <p:spPr>
          <a:xfrm>
            <a:off x="436563" y="711200"/>
            <a:ext cx="6318250" cy="3554413"/>
          </a:xfr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altLang="en-US" noProof="0" dirty="0">
                <a:latin typeface="Arial" charset="0"/>
                <a:ea typeface="ＭＳ Ｐゴシック" charset="-128"/>
              </a:rPr>
              <a:t>The results chain is commonly used for interventions in crisis situations and goes from inputs to activities, output and than outcome and impact, where in most cases you will carry out a whole lot of activities to reach a certain outcome, while all of the different outcomes contribute to the final impact. It is at the level of outcomes and impact that we speak about results, i.e. changes that happen in the lives of the people that we work with and for. </a:t>
            </a:r>
          </a:p>
          <a:p>
            <a:pPr eaLnBrk="1" hangingPunct="1"/>
            <a:r>
              <a:rPr lang="en-US" altLang="en-US" noProof="0" dirty="0">
                <a:latin typeface="Arial" charset="0"/>
                <a:ea typeface="ＭＳ Ｐゴシック" charset="-128"/>
              </a:rPr>
              <a:t>This may sound all very theoretical and let’s therefore look at what the results chain means in reality -&gt; the chicken in the next slide explains this well</a:t>
            </a:r>
          </a:p>
        </p:txBody>
      </p:sp>
    </p:spTree>
    <p:extLst>
      <p:ext uri="{BB962C8B-B14F-4D97-AF65-F5344CB8AC3E}">
        <p14:creationId xmlns:p14="http://schemas.microsoft.com/office/powerpoint/2010/main" val="3029024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AFE81EA3-D803-A646-86D3-C5CBDD079F20}" type="slidenum">
              <a:rPr lang="en-US" altLang="en-US" sz="1200"/>
              <a:pPr/>
              <a:t>31</a:t>
            </a:fld>
            <a:endParaRPr lang="en-US" altLang="en-US" sz="1200"/>
          </a:p>
        </p:txBody>
      </p:sp>
      <p:sp>
        <p:nvSpPr>
          <p:cNvPr id="66563" name="Rectangle 2"/>
          <p:cNvSpPr>
            <a:spLocks noGrp="1" noRot="1" noChangeAspect="1" noChangeArrowheads="1" noTextEdit="1"/>
          </p:cNvSpPr>
          <p:nvPr>
            <p:ph type="sldImg"/>
          </p:nvPr>
        </p:nvSpPr>
        <p:spPr>
          <a:xfrm>
            <a:off x="436563" y="711200"/>
            <a:ext cx="6318250" cy="3554413"/>
          </a:xfrm>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altLang="en-US" noProof="0" dirty="0">
                <a:latin typeface="Arial" charset="0"/>
                <a:ea typeface="ＭＳ Ｐゴシック" charset="-128"/>
              </a:rPr>
              <a:t>The chicken eats (input) after which there will be a lot of activity going on in its belly (</a:t>
            </a:r>
            <a:r>
              <a:rPr lang="en-US" altLang="en-US" noProof="0" dirty="0" err="1">
                <a:latin typeface="Arial" charset="0"/>
                <a:ea typeface="ＭＳ Ｐゴシック" charset="-128"/>
              </a:rPr>
              <a:t>putput</a:t>
            </a:r>
            <a:r>
              <a:rPr lang="en-US" altLang="en-US" noProof="0" dirty="0">
                <a:latin typeface="Arial" charset="0"/>
                <a:ea typeface="ＭＳ Ｐゴシック" charset="-128"/>
              </a:rPr>
              <a:t> /activity) and look, the chicken lays an egg. Is this a result? </a:t>
            </a:r>
            <a:r>
              <a:rPr lang="en-US" altLang="en-US" i="1" noProof="0" dirty="0">
                <a:latin typeface="Arial" charset="0"/>
                <a:ea typeface="ＭＳ Ｐゴシック" charset="-128"/>
              </a:rPr>
              <a:t>…….-&gt; Get for answers from the group</a:t>
            </a:r>
            <a:r>
              <a:rPr lang="en-US" altLang="en-US" noProof="0" dirty="0">
                <a:latin typeface="Arial" charset="0"/>
                <a:ea typeface="ＭＳ Ｐゴシック" charset="-128"/>
              </a:rPr>
              <a:t>. </a:t>
            </a:r>
          </a:p>
          <a:p>
            <a:pPr eaLnBrk="1" hangingPunct="1"/>
            <a:r>
              <a:rPr lang="en-US" altLang="en-US" noProof="0" dirty="0">
                <a:latin typeface="Arial" charset="0"/>
                <a:ea typeface="ＭＳ Ｐゴシック" charset="-128"/>
              </a:rPr>
              <a:t>It certainly is a major achievement, but it is not yet a result in the sense of an outcome/impact). The result depends on what happens with the egg: Will it be a new little chicken, your omelet tomorrow morning or does it go to waste as it looks in this picture.</a:t>
            </a:r>
          </a:p>
          <a:p>
            <a:pPr eaLnBrk="1" hangingPunct="1"/>
            <a:r>
              <a:rPr lang="en-US" altLang="en-US" noProof="0" dirty="0">
                <a:latin typeface="Arial" charset="0"/>
                <a:ea typeface="ＭＳ Ｐゴシック" charset="-128"/>
              </a:rPr>
              <a:t>Let’s now look at some examples of activities and results linked to health interventions -&gt; next slide</a:t>
            </a:r>
          </a:p>
          <a:p>
            <a:pPr eaLnBrk="1" hangingPunct="1"/>
            <a:endParaRPr lang="en-US" altLang="en-US" noProof="0" dirty="0">
              <a:latin typeface="Arial" charset="0"/>
              <a:ea typeface="ＭＳ Ｐゴシック" charset="-128"/>
            </a:endParaRPr>
          </a:p>
          <a:p>
            <a:pPr eaLnBrk="1" hangingPunct="1"/>
            <a:endParaRPr lang="en-US" altLang="en-US" noProof="0" dirty="0">
              <a:latin typeface="Arial" charset="0"/>
              <a:ea typeface="ＭＳ Ｐゴシック" charset="-128"/>
            </a:endParaRPr>
          </a:p>
        </p:txBody>
      </p:sp>
    </p:spTree>
    <p:extLst>
      <p:ext uri="{BB962C8B-B14F-4D97-AF65-F5344CB8AC3E}">
        <p14:creationId xmlns:p14="http://schemas.microsoft.com/office/powerpoint/2010/main" val="3313615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just discussed, results are the effects at the outcome and impact level and these can be: </a:t>
            </a:r>
          </a:p>
          <a:p>
            <a:pPr marL="628650" lvl="1" indent="-171450">
              <a:buFont typeface="Arial" panose="020B0604020202020204" pitchFamily="34" charset="0"/>
              <a:buChar char="•"/>
            </a:pPr>
            <a:r>
              <a:rPr lang="en-GB" dirty="0"/>
              <a:t>Planned or unplanned </a:t>
            </a:r>
          </a:p>
          <a:p>
            <a:pPr marL="628650" lvl="1" indent="-171450">
              <a:buFont typeface="Arial" panose="020B0604020202020204" pitchFamily="34" charset="0"/>
              <a:buChar char="•"/>
            </a:pPr>
            <a:r>
              <a:rPr lang="en-GB" dirty="0"/>
              <a:t>Direct or indirect</a:t>
            </a:r>
          </a:p>
          <a:p>
            <a:pPr marL="628650" lvl="1" indent="-171450">
              <a:buFont typeface="Arial" panose="020B0604020202020204" pitchFamily="34" charset="0"/>
              <a:buChar char="•"/>
            </a:pPr>
            <a:r>
              <a:rPr lang="en-GB" dirty="0"/>
              <a:t>Positive are negative</a:t>
            </a:r>
          </a:p>
          <a:p>
            <a:pPr marL="0" lvl="0" indent="0">
              <a:buFont typeface="Arial" panose="020B0604020202020204" pitchFamily="34" charset="0"/>
              <a:buNone/>
            </a:pPr>
            <a:r>
              <a:rPr lang="en-GB" dirty="0"/>
              <a:t>-&gt; Give some examples</a:t>
            </a:r>
          </a:p>
        </p:txBody>
      </p:sp>
      <p:sp>
        <p:nvSpPr>
          <p:cNvPr id="4" name="Slide Number Placeholder 3"/>
          <p:cNvSpPr>
            <a:spLocks noGrp="1"/>
          </p:cNvSpPr>
          <p:nvPr>
            <p:ph type="sldNum" sz="quarter" idx="10"/>
          </p:nvPr>
        </p:nvSpPr>
        <p:spPr/>
        <p:txBody>
          <a:bodyPr/>
          <a:lstStyle/>
          <a:p>
            <a:fld id="{A8AB35CB-E3B8-47F7-B67B-7846C6AC651F}" type="slidenum">
              <a:rPr lang="fr-CH" smtClean="0"/>
              <a:t>33</a:t>
            </a:fld>
            <a:endParaRPr lang="fr-CH"/>
          </a:p>
        </p:txBody>
      </p:sp>
    </p:spTree>
    <p:extLst>
      <p:ext uri="{BB962C8B-B14F-4D97-AF65-F5344CB8AC3E}">
        <p14:creationId xmlns:p14="http://schemas.microsoft.com/office/powerpoint/2010/main" val="515482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thinking behind it is that you do an assessment and from there on decision about interventions are taken rather than coming with a pre-set idea of what you are going to do. </a:t>
            </a:r>
          </a:p>
          <a:p>
            <a:endParaRPr lang="en-GB" dirty="0"/>
          </a:p>
          <a:p>
            <a:r>
              <a:rPr lang="en-GB" dirty="0"/>
              <a:t>There may also be reasons not to carry out an assessment, e.g. </a:t>
            </a:r>
          </a:p>
          <a:p>
            <a:pPr marL="171450" indent="-171450">
              <a:buFont typeface="Arial" panose="020B0604020202020204" pitchFamily="34" charset="0"/>
              <a:buChar char="•"/>
            </a:pPr>
            <a:r>
              <a:rPr lang="en-GB" dirty="0"/>
              <a:t>Access to the affected area is impossible</a:t>
            </a:r>
          </a:p>
          <a:p>
            <a:pPr marL="171450" indent="-171450">
              <a:buFont typeface="Arial" panose="020B0604020202020204" pitchFamily="34" charset="0"/>
              <a:buChar char="•"/>
            </a:pPr>
            <a:r>
              <a:rPr lang="en-GB" dirty="0"/>
              <a:t>Existing information is adequate for decision making</a:t>
            </a:r>
          </a:p>
          <a:p>
            <a:pPr marL="171450" indent="-171450">
              <a:buFont typeface="Arial" panose="020B0604020202020204" pitchFamily="34" charset="0"/>
              <a:buChar char="•"/>
            </a:pPr>
            <a:r>
              <a:rPr lang="en-GB" dirty="0"/>
              <a:t>Many agencies are already doing an assessment in the affected area, and you are confident that they will cover the needs adequately and in a timely manner  (NB. assessment fatigue)</a:t>
            </a:r>
          </a:p>
          <a:p>
            <a:pPr marL="171450" indent="-171450">
              <a:buFont typeface="Arial" panose="020B0604020202020204" pitchFamily="34" charset="0"/>
              <a:buChar char="•"/>
            </a:pPr>
            <a:r>
              <a:rPr lang="en-GB" dirty="0"/>
              <a:t>A decision not to intervene has already been taken</a:t>
            </a:r>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4</a:t>
            </a:fld>
            <a:endParaRPr lang="fr-CH"/>
          </a:p>
        </p:txBody>
      </p:sp>
    </p:spTree>
    <p:extLst>
      <p:ext uri="{BB962C8B-B14F-4D97-AF65-F5344CB8AC3E}">
        <p14:creationId xmlns:p14="http://schemas.microsoft.com/office/powerpoint/2010/main" val="3044702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FD83B443-FC48-7547-B040-14D49953F07E}" type="slidenum">
              <a:rPr lang="en-US" altLang="en-US" sz="1200"/>
              <a:pPr/>
              <a:t>34</a:t>
            </a:fld>
            <a:endParaRPr lang="en-US" altLang="en-US" sz="1200" dirty="0"/>
          </a:p>
        </p:txBody>
      </p:sp>
      <p:sp>
        <p:nvSpPr>
          <p:cNvPr id="75779" name="Rectangle 2"/>
          <p:cNvSpPr>
            <a:spLocks noGrp="1" noRot="1" noChangeAspect="1" noChangeArrowheads="1" noTextEdit="1"/>
          </p:cNvSpPr>
          <p:nvPr>
            <p:ph type="sldImg"/>
          </p:nvPr>
        </p:nvSpPr>
        <p:spPr>
          <a:xfrm>
            <a:off x="436563" y="711200"/>
            <a:ext cx="6318250" cy="3554413"/>
          </a:xfrm>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CH" altLang="en-US" dirty="0">
              <a:latin typeface="Arial" charset="0"/>
              <a:ea typeface="ＭＳ Ｐゴシック" charset="-128"/>
            </a:endParaRPr>
          </a:p>
        </p:txBody>
      </p:sp>
    </p:spTree>
    <p:extLst>
      <p:ext uri="{BB962C8B-B14F-4D97-AF65-F5344CB8AC3E}">
        <p14:creationId xmlns:p14="http://schemas.microsoft.com/office/powerpoint/2010/main" val="88999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1" hangingPunct="1">
              <a:spcBef>
                <a:spcPct val="0"/>
              </a:spcBef>
            </a:pPr>
            <a:fld id="{E92E260C-EFCC-AF4B-B142-CB215FC93863}" type="slidenum">
              <a:rPr lang="fr-CH" altLang="en-US"/>
              <a:pPr eaLnBrk="1" hangingPunct="1">
                <a:spcBef>
                  <a:spcPct val="0"/>
                </a:spcBef>
              </a:pPr>
              <a:t>35</a:t>
            </a:fld>
            <a:endParaRPr lang="fr-CH" altLang="en-US" dirty="0"/>
          </a:p>
        </p:txBody>
      </p:sp>
      <p:sp>
        <p:nvSpPr>
          <p:cNvPr id="77827" name="Rectangle 2"/>
          <p:cNvSpPr>
            <a:spLocks noGrp="1" noRot="1" noChangeAspect="1" noChangeArrowheads="1" noTextEdit="1"/>
          </p:cNvSpPr>
          <p:nvPr>
            <p:ph type="sldImg"/>
          </p:nvPr>
        </p:nvSpPr>
        <p:spPr>
          <a:xfrm>
            <a:off x="436563" y="711200"/>
            <a:ext cx="6318250" cy="3554413"/>
          </a:xfrm>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altLang="en-US" dirty="0">
                <a:latin typeface="Arial" charset="0"/>
                <a:ea typeface="ＭＳ Ｐゴシック" charset="-128"/>
              </a:rPr>
              <a:t>This slide shows an example of a SMART objective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Formulating SMART objectives leads</a:t>
            </a:r>
            <a:r>
              <a:rPr lang="en-US" baseline="0" dirty="0"/>
              <a:t> to the defining a strategy and concrete activities to carry out to reach the objectives </a:t>
            </a:r>
            <a:endParaRPr lang="en-US" dirty="0"/>
          </a:p>
          <a:p>
            <a:pPr eaLnBrk="1" hangingPunct="1"/>
            <a:endParaRPr lang="en-US" altLang="en-US" dirty="0">
              <a:latin typeface="Arial" charset="0"/>
              <a:ea typeface="ＭＳ Ｐゴシック" charset="-128"/>
            </a:endParaRPr>
          </a:p>
        </p:txBody>
      </p:sp>
    </p:spTree>
    <p:extLst>
      <p:ext uri="{BB962C8B-B14F-4D97-AF65-F5344CB8AC3E}">
        <p14:creationId xmlns:p14="http://schemas.microsoft.com/office/powerpoint/2010/main" val="3410219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Formulating SMART objectives leads</a:t>
            </a:r>
            <a:r>
              <a:rPr lang="en-US" baseline="0" dirty="0"/>
              <a:t> to the formulation of concrete activities that have to be carried out to attain these objectives </a:t>
            </a:r>
            <a:endParaRPr lang="en-US" dirty="0"/>
          </a:p>
        </p:txBody>
      </p:sp>
      <p:sp>
        <p:nvSpPr>
          <p:cNvPr id="4" name="Slide Number Placeholder 3"/>
          <p:cNvSpPr>
            <a:spLocks noGrp="1"/>
          </p:cNvSpPr>
          <p:nvPr>
            <p:ph type="sldNum" sz="quarter" idx="10"/>
          </p:nvPr>
        </p:nvSpPr>
        <p:spPr/>
        <p:txBody>
          <a:bodyPr/>
          <a:lstStyle/>
          <a:p>
            <a:pPr>
              <a:defRPr/>
            </a:pPr>
            <a:fld id="{C028AC44-87CA-804D-8FF1-551C2AF4DCBC}" type="slidenum">
              <a:rPr lang="en-US" altLang="en-US" smtClean="0"/>
              <a:pPr>
                <a:defRPr/>
              </a:pPr>
              <a:t>36</a:t>
            </a:fld>
            <a:endParaRPr lang="en-US" altLang="en-US" dirty="0"/>
          </a:p>
        </p:txBody>
      </p:sp>
    </p:spTree>
    <p:extLst>
      <p:ext uri="{BB962C8B-B14F-4D97-AF65-F5344CB8AC3E}">
        <p14:creationId xmlns:p14="http://schemas.microsoft.com/office/powerpoint/2010/main" val="2855658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p:spPr>
      </p:sp>
      <p:sp>
        <p:nvSpPr>
          <p:cNvPr id="3" name="Notes Placeholder 2"/>
          <p:cNvSpPr>
            <a:spLocks noGrp="1"/>
          </p:cNvSpPr>
          <p:nvPr>
            <p:ph type="body" idx="1"/>
          </p:nvPr>
        </p:nvSpPr>
        <p:spPr/>
        <p:txBody>
          <a:bodyPr/>
          <a:lstStyle/>
          <a:p>
            <a:r>
              <a:rPr lang="en-US" dirty="0"/>
              <a:t>Explore alternative response options. Focus on what is feasible and appropriate.</a:t>
            </a:r>
            <a:r>
              <a:rPr lang="en-US" baseline="0" dirty="0"/>
              <a:t> Consider the longer-term. Review and revise over time. Suitability may be very short lived during acute crisis situations</a:t>
            </a:r>
            <a:endParaRPr lang="en-US" dirty="0"/>
          </a:p>
          <a:p>
            <a:endParaRPr lang="en-US" dirty="0"/>
          </a:p>
          <a:p>
            <a:r>
              <a:rPr lang="en-US" dirty="0"/>
              <a:t>Substitution/direct</a:t>
            </a:r>
            <a:r>
              <a:rPr lang="en-US" baseline="0" dirty="0"/>
              <a:t> provision of services (decision depends on the urgency and gravity (i.e. severity, scale + risk of aggravation) of the problem. May be considered when </a:t>
            </a:r>
          </a:p>
          <a:p>
            <a:pPr marL="228600" indent="-228600">
              <a:buAutoNum type="arabicPeriod"/>
            </a:pPr>
            <a:r>
              <a:rPr lang="en-US" baseline="0" dirty="0"/>
              <a:t>Needs are great and the responsible authorities are unable or unwilling to meet them or no such authorities exist; </a:t>
            </a:r>
          </a:p>
          <a:p>
            <a:pPr marL="228600" indent="-228600">
              <a:buAutoNum type="arabicPeriod"/>
            </a:pPr>
            <a:r>
              <a:rPr lang="en-US" baseline="0" dirty="0"/>
              <a:t>Security conditions and/or risk that in-direct assistance misused or ill received; </a:t>
            </a:r>
          </a:p>
          <a:p>
            <a:pPr marL="228600" indent="-228600">
              <a:buAutoNum type="arabicPeriod"/>
            </a:pPr>
            <a:r>
              <a:rPr lang="en-US" baseline="0" dirty="0"/>
              <a:t>The assistance will help protect affected people </a:t>
            </a:r>
          </a:p>
        </p:txBody>
      </p:sp>
      <p:sp>
        <p:nvSpPr>
          <p:cNvPr id="4" name="Slide Number Placeholder 3"/>
          <p:cNvSpPr>
            <a:spLocks noGrp="1"/>
          </p:cNvSpPr>
          <p:nvPr>
            <p:ph type="sldNum" sz="quarter" idx="10"/>
          </p:nvPr>
        </p:nvSpPr>
        <p:spPr/>
        <p:txBody>
          <a:bodyPr/>
          <a:lstStyle/>
          <a:p>
            <a:pPr>
              <a:defRPr/>
            </a:pPr>
            <a:fld id="{C028AC44-87CA-804D-8FF1-551C2AF4DCBC}" type="slidenum">
              <a:rPr lang="en-US" altLang="en-US" smtClean="0"/>
              <a:pPr>
                <a:defRPr/>
              </a:pPr>
              <a:t>37</a:t>
            </a:fld>
            <a:endParaRPr lang="en-US" altLang="en-US" dirty="0"/>
          </a:p>
        </p:txBody>
      </p:sp>
    </p:spTree>
    <p:extLst>
      <p:ext uri="{BB962C8B-B14F-4D97-AF65-F5344CB8AC3E}">
        <p14:creationId xmlns:p14="http://schemas.microsoft.com/office/powerpoint/2010/main" val="129164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organization will be able to meet all the needs on its own and there is a need for sharing tasks and responsibilities. Good coordination is key for this </a:t>
            </a:r>
          </a:p>
        </p:txBody>
      </p:sp>
      <p:sp>
        <p:nvSpPr>
          <p:cNvPr id="4" name="Slide Number Placeholder 3"/>
          <p:cNvSpPr>
            <a:spLocks noGrp="1"/>
          </p:cNvSpPr>
          <p:nvPr>
            <p:ph type="sldNum" sz="quarter" idx="10"/>
          </p:nvPr>
        </p:nvSpPr>
        <p:spPr/>
        <p:txBody>
          <a:bodyPr/>
          <a:lstStyle/>
          <a:p>
            <a:pPr>
              <a:defRPr/>
            </a:pPr>
            <a:fld id="{C028AC44-87CA-804D-8FF1-551C2AF4DCBC}" type="slidenum">
              <a:rPr lang="en-US" altLang="en-US" smtClean="0"/>
              <a:pPr>
                <a:defRPr/>
              </a:pPr>
              <a:t>38</a:t>
            </a:fld>
            <a:endParaRPr lang="en-US" altLang="en-US" dirty="0"/>
          </a:p>
        </p:txBody>
      </p:sp>
    </p:spTree>
    <p:extLst>
      <p:ext uri="{BB962C8B-B14F-4D97-AF65-F5344CB8AC3E}">
        <p14:creationId xmlns:p14="http://schemas.microsoft.com/office/powerpoint/2010/main" val="1567253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39F38034-604C-E249-A520-5444C6F4D9D3}" type="slidenum">
              <a:rPr lang="fr-CH" altLang="en-US" sz="1200"/>
              <a:pPr/>
              <a:t>39</a:t>
            </a:fld>
            <a:endParaRPr lang="fr-CH" altLang="en-US" sz="1200" dirty="0"/>
          </a:p>
        </p:txBody>
      </p:sp>
      <p:sp>
        <p:nvSpPr>
          <p:cNvPr id="82947" name="Rectangle 2"/>
          <p:cNvSpPr>
            <a:spLocks noGrp="1" noRot="1" noChangeAspect="1" noChangeArrowheads="1" noTextEdit="1"/>
          </p:cNvSpPr>
          <p:nvPr>
            <p:ph type="sldImg"/>
          </p:nvPr>
        </p:nvSpPr>
        <p:spPr>
          <a:xfrm>
            <a:off x="452438" y="717550"/>
            <a:ext cx="6375400" cy="3586163"/>
          </a:xfrm>
          <a:ln/>
        </p:spPr>
      </p:sp>
      <p:sp>
        <p:nvSpPr>
          <p:cNvPr id="111620" name="Rectangle 3"/>
          <p:cNvSpPr>
            <a:spLocks noGrp="1" noChangeArrowheads="1"/>
          </p:cNvSpPr>
          <p:nvPr>
            <p:ph type="body" idx="1"/>
          </p:nvPr>
        </p:nvSpPr>
        <p:spPr>
          <a:xfrm>
            <a:off x="726434" y="4541905"/>
            <a:ext cx="5826549" cy="4304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r>
              <a:rPr lang="en-GB" altLang="en-US" b="0" noProof="0" dirty="0">
                <a:latin typeface="Arial" charset="0"/>
                <a:ea typeface="ＭＳ Ｐゴシック" charset="-128"/>
              </a:rPr>
              <a:t>After the strategy about how to achieve the intended results has been defined, it is the moment to look at what activities will be carried out linked to this and what resources are needed to do so. </a:t>
            </a:r>
          </a:p>
          <a:p>
            <a:pPr eaLnBrk="1" hangingPunct="1"/>
            <a:endParaRPr lang="en-GB" altLang="en-US" b="0" noProof="0" dirty="0">
              <a:latin typeface="Arial" charset="0"/>
              <a:ea typeface="ＭＳ Ｐゴシック" charset="-128"/>
            </a:endParaRPr>
          </a:p>
          <a:p>
            <a:pPr eaLnBrk="1" hangingPunct="1"/>
            <a:r>
              <a:rPr lang="en-GB" altLang="en-US" b="0" noProof="0" dirty="0">
                <a:latin typeface="Arial" charset="0"/>
                <a:ea typeface="ＭＳ Ｐゴシック" charset="-128"/>
              </a:rPr>
              <a:t>Resources are directly linked to activities and tasks.</a:t>
            </a:r>
            <a:r>
              <a:rPr lang="en-GB" altLang="en-US" b="0" baseline="0" noProof="0" dirty="0">
                <a:latin typeface="Arial" charset="0"/>
                <a:ea typeface="ＭＳ Ｐゴシック" charset="-128"/>
              </a:rPr>
              <a:t> Examples of resources included staff (type, number, quality), infra-structure (buildings –health posts, hospitals, offices, warehouse,…., essential services such as water &amp; sanitation, energy), equipment/ materials (water pumps, lab equipment, drugs, food, blankets, chlorine, fuel….), transport (land-cruisers, trucks, planes,…), money</a:t>
            </a:r>
            <a:endParaRPr lang="en-GB" altLang="en-US" b="0" noProof="0" dirty="0">
              <a:latin typeface="Arial" charset="0"/>
              <a:ea typeface="ＭＳ Ｐゴシック" charset="-128"/>
            </a:endParaRPr>
          </a:p>
        </p:txBody>
      </p:sp>
    </p:spTree>
    <p:extLst>
      <p:ext uri="{BB962C8B-B14F-4D97-AF65-F5344CB8AC3E}">
        <p14:creationId xmlns:p14="http://schemas.microsoft.com/office/powerpoint/2010/main" val="3627618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t>Why this photo?  This swan carefully monitors what is happening with her little one. </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t>Monitoring is a continuous and systematic process of collecting, measuring, recording, analysing and communicating information intended to aid management</a:t>
            </a:r>
            <a:r>
              <a:rPr lang="fr-CH" altLang="en-US" dirty="0"/>
              <a:t> </a:t>
            </a:r>
          </a:p>
          <a:p>
            <a:endParaRPr lang="en-US" dirty="0"/>
          </a:p>
        </p:txBody>
      </p:sp>
      <p:sp>
        <p:nvSpPr>
          <p:cNvPr id="4" name="Slide Number Placeholder 3"/>
          <p:cNvSpPr>
            <a:spLocks noGrp="1"/>
          </p:cNvSpPr>
          <p:nvPr>
            <p:ph type="sldNum" sz="quarter" idx="10"/>
          </p:nvPr>
        </p:nvSpPr>
        <p:spPr/>
        <p:txBody>
          <a:bodyPr/>
          <a:lstStyle/>
          <a:p>
            <a:pPr>
              <a:defRPr/>
            </a:pPr>
            <a:fld id="{C028AC44-87CA-804D-8FF1-551C2AF4DCBC}" type="slidenum">
              <a:rPr lang="en-US" altLang="en-US" smtClean="0"/>
              <a:pPr>
                <a:defRPr/>
              </a:pPr>
              <a:t>41</a:t>
            </a:fld>
            <a:endParaRPr lang="en-US" altLang="en-US" dirty="0"/>
          </a:p>
        </p:txBody>
      </p:sp>
    </p:spTree>
    <p:extLst>
      <p:ext uri="{BB962C8B-B14F-4D97-AF65-F5344CB8AC3E}">
        <p14:creationId xmlns:p14="http://schemas.microsoft.com/office/powerpoint/2010/main" val="2094490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1" hangingPunct="1">
              <a:spcBef>
                <a:spcPct val="0"/>
              </a:spcBef>
            </a:pPr>
            <a:fld id="{CF576399-B35D-2B46-A937-8781D5940470}" type="slidenum">
              <a:rPr lang="fr-CH" altLang="en-US"/>
              <a:pPr eaLnBrk="1" hangingPunct="1">
                <a:spcBef>
                  <a:spcPct val="0"/>
                </a:spcBef>
              </a:pPr>
              <a:t>42</a:t>
            </a:fld>
            <a:endParaRPr lang="fr-CH" altLang="en-US" dirty="0"/>
          </a:p>
        </p:txBody>
      </p:sp>
      <p:sp>
        <p:nvSpPr>
          <p:cNvPr id="86019" name="Rectangle 2"/>
          <p:cNvSpPr>
            <a:spLocks noGrp="1" noRot="1" noChangeAspect="1" noChangeArrowheads="1" noTextEdit="1"/>
          </p:cNvSpPr>
          <p:nvPr>
            <p:ph type="sldImg"/>
          </p:nvPr>
        </p:nvSpPr>
        <p:spPr>
          <a:xfrm>
            <a:off x="436563" y="711200"/>
            <a:ext cx="6318250" cy="3554413"/>
          </a:xfrm>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latin typeface="Arial" charset="0"/>
              <a:ea typeface="ＭＳ Ｐゴシック" charset="-128"/>
            </a:endParaRPr>
          </a:p>
        </p:txBody>
      </p:sp>
    </p:spTree>
    <p:extLst>
      <p:ext uri="{BB962C8B-B14F-4D97-AF65-F5344CB8AC3E}">
        <p14:creationId xmlns:p14="http://schemas.microsoft.com/office/powerpoint/2010/main" val="3760740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42F2DAD7-CE42-4D40-A829-63B58B0C17F3}" type="slidenum">
              <a:rPr lang="fr-CH" altLang="en-US" sz="1200"/>
              <a:pPr/>
              <a:t>43</a:t>
            </a:fld>
            <a:endParaRPr lang="fr-CH" altLang="en-US" sz="1200" dirty="0"/>
          </a:p>
        </p:txBody>
      </p:sp>
      <p:sp>
        <p:nvSpPr>
          <p:cNvPr id="103427" name="Rectangle 2"/>
          <p:cNvSpPr>
            <a:spLocks noGrp="1" noRot="1" noChangeAspect="1" noChangeArrowheads="1" noTextEdit="1"/>
          </p:cNvSpPr>
          <p:nvPr>
            <p:ph type="sldImg"/>
          </p:nvPr>
        </p:nvSpPr>
        <p:spPr>
          <a:xfrm>
            <a:off x="436563" y="711200"/>
            <a:ext cx="6318250" cy="3554413"/>
          </a:xfrm>
          <a:ln/>
        </p:spPr>
      </p:sp>
      <p:sp>
        <p:nvSpPr>
          <p:cNvPr id="74756" name="Rectangle 3"/>
          <p:cNvSpPr>
            <a:spLocks noGrp="1" noChangeArrowheads="1"/>
          </p:cNvSpPr>
          <p:nvPr>
            <p:ph type="body" idx="1"/>
          </p:nvPr>
        </p:nvSpPr>
        <p:spPr>
          <a:xfrm>
            <a:off x="971373" y="4541905"/>
            <a:ext cx="5338348" cy="4304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dirty="0">
              <a:latin typeface="Arial" charset="0"/>
              <a:ea typeface="ＭＳ Ｐゴシック" charset="-128"/>
            </a:endParaRPr>
          </a:p>
        </p:txBody>
      </p:sp>
    </p:spTree>
    <p:extLst>
      <p:ext uri="{BB962C8B-B14F-4D97-AF65-F5344CB8AC3E}">
        <p14:creationId xmlns:p14="http://schemas.microsoft.com/office/powerpoint/2010/main" val="800186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explore what the difference is between monitoring and evaluation</a:t>
            </a:r>
          </a:p>
          <a:p>
            <a:endParaRPr lang="en-US" dirty="0"/>
          </a:p>
          <a:p>
            <a:r>
              <a:rPr lang="en-US" dirty="0"/>
              <a:t>Evaluation: the independent, objective and systematic</a:t>
            </a:r>
            <a:r>
              <a:rPr lang="en-US" baseline="0" dirty="0"/>
              <a:t> examination of the design, implementation and results of a </a:t>
            </a:r>
            <a:r>
              <a:rPr lang="en-US" baseline="0" dirty="0" err="1"/>
              <a:t>programme</a:t>
            </a:r>
            <a:r>
              <a:rPr lang="en-US" baseline="0" dirty="0"/>
              <a:t> /operation /policy intended to draw lessons to improve policy and practice and enhance accountability. An evaluation assesses the </a:t>
            </a:r>
            <a:r>
              <a:rPr lang="en-US" baseline="0" dirty="0" err="1"/>
              <a:t>programme</a:t>
            </a:r>
            <a:r>
              <a:rPr lang="en-US" baseline="0" dirty="0"/>
              <a:t> /…. Against </a:t>
            </a:r>
            <a:r>
              <a:rPr lang="en-US" baseline="0" dirty="0" err="1"/>
              <a:t>recognised</a:t>
            </a:r>
            <a:r>
              <a:rPr lang="en-US" baseline="0" dirty="0"/>
              <a:t> criteria and articulates findings, draws conclusion and makes recommendations. </a:t>
            </a:r>
          </a:p>
          <a:p>
            <a:r>
              <a:rPr lang="en-US" baseline="0" dirty="0"/>
              <a:t>M&amp;E is used for management of operation (inform decision making), to support learning and to support internal and external reporting (e.g. for accountability, mobilizing other stakeholder, funding)</a:t>
            </a:r>
          </a:p>
          <a:p>
            <a:endParaRPr lang="en-US" baseline="0" dirty="0"/>
          </a:p>
          <a:p>
            <a:r>
              <a:rPr lang="en-US" baseline="0" dirty="0"/>
              <a:t>A baseline and target are need to be able to monitor / evaluate whether you interventions progress towards the intended result</a:t>
            </a:r>
          </a:p>
        </p:txBody>
      </p:sp>
      <p:sp>
        <p:nvSpPr>
          <p:cNvPr id="4" name="Slide Number Placeholder 3"/>
          <p:cNvSpPr>
            <a:spLocks noGrp="1"/>
          </p:cNvSpPr>
          <p:nvPr>
            <p:ph type="sldNum" sz="quarter" idx="10"/>
          </p:nvPr>
        </p:nvSpPr>
        <p:spPr/>
        <p:txBody>
          <a:bodyPr/>
          <a:lstStyle/>
          <a:p>
            <a:pPr>
              <a:defRPr/>
            </a:pPr>
            <a:fld id="{C028AC44-87CA-804D-8FF1-551C2AF4DCBC}" type="slidenum">
              <a:rPr lang="en-US" altLang="en-US" smtClean="0"/>
              <a:pPr>
                <a:defRPr/>
              </a:pPr>
              <a:t>44</a:t>
            </a:fld>
            <a:endParaRPr lang="en-US" altLang="en-US" dirty="0"/>
          </a:p>
        </p:txBody>
      </p:sp>
    </p:spTree>
    <p:extLst>
      <p:ext uri="{BB962C8B-B14F-4D97-AF65-F5344CB8AC3E}">
        <p14:creationId xmlns:p14="http://schemas.microsoft.com/office/powerpoint/2010/main" val="3036337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Rapid assessment formats</a:t>
            </a:r>
            <a:r>
              <a:rPr lang="en-US" b="0" dirty="0"/>
              <a:t>, </a:t>
            </a:r>
            <a:r>
              <a:rPr lang="en-US" dirty="0"/>
              <a:t>e.g.</a:t>
            </a:r>
            <a:r>
              <a:rPr lang="en-US" baseline="0" dirty="0"/>
              <a:t> Country/organization specific ones, Multi-cluster/Sector Initial Rapid Assessment (MIRA); NB </a:t>
            </a:r>
            <a:r>
              <a:rPr lang="en-US" i="1" baseline="0" dirty="0"/>
              <a:t>MIRA is controversial in certain contexts, </a:t>
            </a:r>
            <a:r>
              <a:rPr lang="en-US" i="0" baseline="0" dirty="0"/>
              <a:t>ACAPS initial rapid assessment template</a:t>
            </a:r>
          </a:p>
          <a:p>
            <a:r>
              <a:rPr lang="en-US" b="1" i="0" baseline="0" dirty="0"/>
              <a:t>Ongoing Assessment </a:t>
            </a:r>
            <a:r>
              <a:rPr lang="en-US" i="0" baseline="0" dirty="0"/>
              <a:t>= Situation monitoring / Surveillance, e.g. WHO's Health Resources Availability Monitoring System = </a:t>
            </a:r>
            <a:r>
              <a:rPr lang="en-US" i="0" baseline="0" dirty="0" err="1"/>
              <a:t>HeRAMS</a:t>
            </a:r>
            <a:r>
              <a:rPr lang="en-US" i="0" baseline="0" dirty="0"/>
              <a:t>, market prices, epidemic prone diseases present in the area</a:t>
            </a:r>
            <a:endParaRPr lang="en-US" i="0" dirty="0"/>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5</a:t>
            </a:fld>
            <a:endParaRPr lang="fr-CH"/>
          </a:p>
        </p:txBody>
      </p:sp>
    </p:spTree>
    <p:extLst>
      <p:ext uri="{BB962C8B-B14F-4D97-AF65-F5344CB8AC3E}">
        <p14:creationId xmlns:p14="http://schemas.microsoft.com/office/powerpoint/2010/main" val="12293554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a:p>
            <a:endParaRPr lang="en-US" b="1" dirty="0">
              <a:solidFill>
                <a:srgbClr val="FF0000"/>
              </a:solidFill>
            </a:endParaRPr>
          </a:p>
          <a:p>
            <a:r>
              <a:rPr lang="en-US" b="1" dirty="0">
                <a:solidFill>
                  <a:srgbClr val="FF0000"/>
                </a:solidFill>
              </a:rPr>
              <a:t>Rapid assessment formats</a:t>
            </a:r>
            <a:r>
              <a:rPr lang="en-US" b="0" dirty="0"/>
              <a:t>, </a:t>
            </a:r>
            <a:r>
              <a:rPr lang="en-US" dirty="0"/>
              <a:t>e.g.</a:t>
            </a:r>
            <a:r>
              <a:rPr lang="en-US" baseline="0" dirty="0"/>
              <a:t> Country/organization specific ones, Multi-cluster/Sector Initial Rapid Assessment (MIRA); NB </a:t>
            </a:r>
            <a:r>
              <a:rPr lang="en-US" i="1" baseline="0" dirty="0"/>
              <a:t>MIRA is controversial in certain contexts, </a:t>
            </a:r>
            <a:r>
              <a:rPr lang="en-US" i="0" baseline="0" dirty="0"/>
              <a:t>ACAPS initial rapid assessment template</a:t>
            </a:r>
          </a:p>
          <a:p>
            <a:r>
              <a:rPr lang="en-US" b="1" i="0" baseline="0" dirty="0"/>
              <a:t>Ongoing Assessment </a:t>
            </a:r>
            <a:r>
              <a:rPr lang="en-US" i="0" baseline="0" dirty="0"/>
              <a:t>= Situation monitoring / Surveillance, e.g. WHO's Health Resources Availability Monitoring System = </a:t>
            </a:r>
            <a:r>
              <a:rPr lang="en-US" i="0" baseline="0" dirty="0" err="1"/>
              <a:t>HeRAMS</a:t>
            </a:r>
            <a:r>
              <a:rPr lang="en-US" i="0" baseline="0" dirty="0"/>
              <a:t>, market prices, epidemic prone diseases present in the area</a:t>
            </a:r>
            <a:endParaRPr lang="en-US" i="0" dirty="0"/>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45</a:t>
            </a:fld>
            <a:endParaRPr lang="fr-CH"/>
          </a:p>
        </p:txBody>
      </p:sp>
    </p:spTree>
    <p:extLst>
      <p:ext uri="{BB962C8B-B14F-4D97-AF65-F5344CB8AC3E}">
        <p14:creationId xmlns:p14="http://schemas.microsoft.com/office/powerpoint/2010/main" val="333395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950EFC79-331D-BD4C-8AF2-0EB1847099AD}" type="slidenum">
              <a:rPr lang="fr-CH" altLang="en-US" sz="1200"/>
              <a:pPr/>
              <a:t>46</a:t>
            </a:fld>
            <a:endParaRPr lang="fr-CH" altLang="en-US" sz="1200" dirty="0"/>
          </a:p>
        </p:txBody>
      </p:sp>
      <p:sp>
        <p:nvSpPr>
          <p:cNvPr id="105475" name="Rectangle 2"/>
          <p:cNvSpPr>
            <a:spLocks noGrp="1" noRot="1" noChangeAspect="1" noChangeArrowheads="1" noTextEdit="1"/>
          </p:cNvSpPr>
          <p:nvPr>
            <p:ph type="sldImg"/>
          </p:nvPr>
        </p:nvSpPr>
        <p:spPr>
          <a:xfrm>
            <a:off x="436563" y="711200"/>
            <a:ext cx="6318250" cy="3554413"/>
          </a:xfrm>
          <a:ln/>
        </p:spPr>
      </p:sp>
      <p:sp>
        <p:nvSpPr>
          <p:cNvPr id="74756" name="Rectangle 3"/>
          <p:cNvSpPr>
            <a:spLocks noGrp="1" noChangeArrowheads="1"/>
          </p:cNvSpPr>
          <p:nvPr>
            <p:ph type="body" idx="1"/>
          </p:nvPr>
        </p:nvSpPr>
        <p:spPr>
          <a:xfrm>
            <a:off x="971373" y="4541905"/>
            <a:ext cx="5338348" cy="4304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r>
              <a:rPr lang="en-US" altLang="en-US" dirty="0">
                <a:latin typeface="Arial" charset="0"/>
                <a:ea typeface="ＭＳ Ｐゴシック" charset="-128"/>
              </a:rPr>
              <a:t>The commonly used evaluation criteria for humanitarian</a:t>
            </a:r>
            <a:r>
              <a:rPr lang="en-US" altLang="en-US" baseline="0" dirty="0">
                <a:latin typeface="Arial" charset="0"/>
                <a:ea typeface="ＭＳ Ｐゴシック" charset="-128"/>
              </a:rPr>
              <a:t> action are based on the OECD/DAC evaluation criteria. For more details about these, you can look at the ALNAP website where you find guidelines on how to use these criteria, a library of evaluations and lots of other useful materials</a:t>
            </a:r>
          </a:p>
          <a:p>
            <a:pPr eaLnBrk="1" hangingPunct="1"/>
            <a:r>
              <a:rPr lang="en-US" altLang="en-US" i="1" baseline="0" dirty="0">
                <a:latin typeface="Arial" charset="0"/>
                <a:ea typeface="ＭＳ Ｐゴシック" charset="-128"/>
              </a:rPr>
              <a:t>(ALNAP: Active learning network for accountability and performance in humanitarian action)</a:t>
            </a:r>
            <a:endParaRPr lang="en-US" altLang="en-US" i="1" dirty="0">
              <a:latin typeface="Arial" charset="0"/>
              <a:ea typeface="ＭＳ Ｐゴシック" charset="-128"/>
            </a:endParaRPr>
          </a:p>
        </p:txBody>
      </p:sp>
    </p:spTree>
    <p:extLst>
      <p:ext uri="{BB962C8B-B14F-4D97-AF65-F5344CB8AC3E}">
        <p14:creationId xmlns:p14="http://schemas.microsoft.com/office/powerpoint/2010/main" val="2411693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96974A95-3E6F-AD4C-8A48-E7FF29BA8A4E}" type="slidenum">
              <a:rPr lang="en-US" altLang="en-US" sz="1200"/>
              <a:pPr/>
              <a:t>47</a:t>
            </a:fld>
            <a:endParaRPr lang="en-US" altLang="en-US" sz="1200" dirty="0"/>
          </a:p>
        </p:txBody>
      </p:sp>
      <p:sp>
        <p:nvSpPr>
          <p:cNvPr id="91139" name="Rectangle 2"/>
          <p:cNvSpPr>
            <a:spLocks noGrp="1" noRot="1" noChangeAspect="1" noChangeArrowheads="1" noTextEdit="1"/>
          </p:cNvSpPr>
          <p:nvPr>
            <p:ph type="sldImg"/>
          </p:nvPr>
        </p:nvSpPr>
        <p:spPr>
          <a:xfrm>
            <a:off x="436563" y="711200"/>
            <a:ext cx="6318250" cy="3554413"/>
          </a:xfrm>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altLang="en-US" noProof="0" dirty="0">
                <a:latin typeface="Arial" charset="0"/>
                <a:ea typeface="ＭＳ Ｐゴシック" charset="-128"/>
              </a:rPr>
              <a:t>Remember that it is necessary </a:t>
            </a:r>
            <a:r>
              <a:rPr lang="en-US" altLang="en-US" noProof="0" dirty="0" err="1">
                <a:latin typeface="Arial" charset="0"/>
                <a:ea typeface="ＭＳ Ｐゴシック" charset="-128"/>
              </a:rPr>
              <a:t>tp</a:t>
            </a:r>
            <a:r>
              <a:rPr lang="en-US" altLang="en-US" noProof="0" dirty="0">
                <a:latin typeface="Arial" charset="0"/>
                <a:ea typeface="ＭＳ Ｐゴシック" charset="-128"/>
              </a:rPr>
              <a:t> formulate and plan how you will monitor and evaluate your interventions. When this is not done, </a:t>
            </a:r>
          </a:p>
        </p:txBody>
      </p:sp>
    </p:spTree>
    <p:extLst>
      <p:ext uri="{BB962C8B-B14F-4D97-AF65-F5344CB8AC3E}">
        <p14:creationId xmlns:p14="http://schemas.microsoft.com/office/powerpoint/2010/main" val="34949014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E5EF20ED-2426-1747-B4D3-B45FB2A229F9}" type="slidenum">
              <a:rPr lang="fr-CH" altLang="en-US" sz="1200"/>
              <a:pPr/>
              <a:t>48</a:t>
            </a:fld>
            <a:endParaRPr lang="fr-CH" altLang="en-US" sz="1200" dirty="0"/>
          </a:p>
        </p:txBody>
      </p:sp>
      <p:sp>
        <p:nvSpPr>
          <p:cNvPr id="93187" name="Rectangle 2"/>
          <p:cNvSpPr>
            <a:spLocks noGrp="1" noRot="1" noChangeAspect="1" noChangeArrowheads="1" noTextEdit="1"/>
          </p:cNvSpPr>
          <p:nvPr>
            <p:ph type="sldImg"/>
          </p:nvPr>
        </p:nvSpPr>
        <p:spPr>
          <a:xfrm>
            <a:off x="436563" y="711200"/>
            <a:ext cx="6318250" cy="3554413"/>
          </a:xfrm>
          <a:ln/>
        </p:spPr>
      </p:sp>
      <p:sp>
        <p:nvSpPr>
          <p:cNvPr id="60420" name="Rectangle 3"/>
          <p:cNvSpPr>
            <a:spLocks noGrp="1" noChangeArrowheads="1"/>
          </p:cNvSpPr>
          <p:nvPr>
            <p:ph type="body" idx="1"/>
          </p:nvPr>
        </p:nvSpPr>
        <p:spPr>
          <a:xfrm>
            <a:off x="971373" y="4541905"/>
            <a:ext cx="5338348" cy="4304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r>
              <a:rPr lang="en-US" altLang="en-US" dirty="0">
                <a:latin typeface="Arial" charset="0"/>
                <a:ea typeface="ＭＳ Ｐゴシック" charset="-128"/>
              </a:rPr>
              <a:t>Example: During the war in Former Yugoslavia in the 1990s one of the proxy indicators was whether people in a household smoked. It was a situation where most people smoked -&gt; not smoking anymore meant that the financial situation of the family was bad. </a:t>
            </a:r>
          </a:p>
        </p:txBody>
      </p:sp>
    </p:spTree>
    <p:extLst>
      <p:ext uri="{BB962C8B-B14F-4D97-AF65-F5344CB8AC3E}">
        <p14:creationId xmlns:p14="http://schemas.microsoft.com/office/powerpoint/2010/main" val="17577223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large variety of indicators that can be used, both where it comes to different areas of interest and at different levels of the results chain. This slide gives some examples of this.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noProof="0" dirty="0">
                <a:latin typeface="Arial" charset="0"/>
                <a:ea typeface="ＭＳ Ｐゴシック" charset="-128"/>
              </a:rPr>
              <a:t>Examples: incidence and prevalence, coverage indicators (e.g. measles vaccination coverage), access rates (e.g. % of people with access to sufficient water)</a:t>
            </a:r>
          </a:p>
          <a:p>
            <a:endParaRPr lang="en-GB" dirty="0"/>
          </a:p>
        </p:txBody>
      </p:sp>
      <p:sp>
        <p:nvSpPr>
          <p:cNvPr id="4" name="Slide Number Placeholder 3"/>
          <p:cNvSpPr>
            <a:spLocks noGrp="1"/>
          </p:cNvSpPr>
          <p:nvPr>
            <p:ph type="sldNum" sz="quarter" idx="10"/>
          </p:nvPr>
        </p:nvSpPr>
        <p:spPr/>
        <p:txBody>
          <a:bodyPr/>
          <a:lstStyle/>
          <a:p>
            <a:fld id="{A8AB35CB-E3B8-47F7-B67B-7846C6AC651F}" type="slidenum">
              <a:rPr lang="fr-CH" smtClean="0"/>
              <a:t>49</a:t>
            </a:fld>
            <a:endParaRPr lang="fr-CH"/>
          </a:p>
        </p:txBody>
      </p:sp>
    </p:spTree>
    <p:extLst>
      <p:ext uri="{BB962C8B-B14F-4D97-AF65-F5344CB8AC3E}">
        <p14:creationId xmlns:p14="http://schemas.microsoft.com/office/powerpoint/2010/main" val="27994339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A268EC62-5ED6-0B45-9E5C-62E65C1EB0F9}" type="slidenum">
              <a:rPr lang="en-US" altLang="en-US" sz="1200"/>
              <a:pPr/>
              <a:t>50</a:t>
            </a:fld>
            <a:endParaRPr lang="en-US" altLang="en-US" sz="1200" dirty="0"/>
          </a:p>
        </p:txBody>
      </p:sp>
      <p:sp>
        <p:nvSpPr>
          <p:cNvPr id="95235" name="Rectangle 2"/>
          <p:cNvSpPr>
            <a:spLocks noGrp="1" noRot="1" noChangeAspect="1" noChangeArrowheads="1" noTextEdit="1"/>
          </p:cNvSpPr>
          <p:nvPr>
            <p:ph type="sldImg"/>
          </p:nvPr>
        </p:nvSpPr>
        <p:spPr>
          <a:xfrm>
            <a:off x="436563" y="711200"/>
            <a:ext cx="6318250" cy="3554413"/>
          </a:xfrm>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noProof="0" dirty="0">
              <a:latin typeface="Arial" charset="0"/>
              <a:ea typeface="ＭＳ Ｐゴシック" charset="-128"/>
            </a:endParaRPr>
          </a:p>
        </p:txBody>
      </p:sp>
    </p:spTree>
    <p:extLst>
      <p:ext uri="{BB962C8B-B14F-4D97-AF65-F5344CB8AC3E}">
        <p14:creationId xmlns:p14="http://schemas.microsoft.com/office/powerpoint/2010/main" val="2945918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And a last example, i.e. the IASC /Health Cluster list with proposed indicators and bench marks for a number of categories, i.e. health resources availability, health services coverage, risk factors and health outcomes </a:t>
            </a:r>
          </a:p>
        </p:txBody>
      </p:sp>
      <p:sp>
        <p:nvSpPr>
          <p:cNvPr id="4" name="Slide Number Placeholder 3"/>
          <p:cNvSpPr>
            <a:spLocks noGrp="1"/>
          </p:cNvSpPr>
          <p:nvPr>
            <p:ph type="sldNum" sz="quarter" idx="10"/>
          </p:nvPr>
        </p:nvSpPr>
        <p:spPr/>
        <p:txBody>
          <a:bodyPr/>
          <a:lstStyle/>
          <a:p>
            <a:fld id="{A8AB35CB-E3B8-47F7-B67B-7846C6AC651F}" type="slidenum">
              <a:rPr lang="fr-CH" smtClean="0"/>
              <a:t>51</a:t>
            </a:fld>
            <a:endParaRPr lang="fr-CH"/>
          </a:p>
        </p:txBody>
      </p:sp>
    </p:spTree>
    <p:extLst>
      <p:ext uri="{BB962C8B-B14F-4D97-AF65-F5344CB8AC3E}">
        <p14:creationId xmlns:p14="http://schemas.microsoft.com/office/powerpoint/2010/main" val="30400931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43F81C-C596-4BEB-B3D1-D34A46E2E073}" type="slidenum">
              <a:rPr lang="fr-CH" smtClean="0"/>
              <a:t>52</a:t>
            </a:fld>
            <a:endParaRPr lang="fr-CH"/>
          </a:p>
        </p:txBody>
      </p:sp>
    </p:spTree>
    <p:extLst>
      <p:ext uri="{BB962C8B-B14F-4D97-AF65-F5344CB8AC3E}">
        <p14:creationId xmlns:p14="http://schemas.microsoft.com/office/powerpoint/2010/main" val="415864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Showing some more information about the </a:t>
            </a:r>
            <a:r>
              <a:rPr lang="en-GB" dirty="0" err="1"/>
              <a:t>HeRAMS</a:t>
            </a:r>
            <a:endParaRPr lang="en-GB" dirty="0"/>
          </a:p>
        </p:txBody>
      </p:sp>
      <p:sp>
        <p:nvSpPr>
          <p:cNvPr id="4" name="Slide Number Placeholder 3"/>
          <p:cNvSpPr>
            <a:spLocks noGrp="1"/>
          </p:cNvSpPr>
          <p:nvPr>
            <p:ph type="sldNum" sz="quarter" idx="10"/>
          </p:nvPr>
        </p:nvSpPr>
        <p:spPr/>
        <p:txBody>
          <a:bodyPr/>
          <a:lstStyle/>
          <a:p>
            <a:fld id="{A8AB35CB-E3B8-47F7-B67B-7846C6AC651F}" type="slidenum">
              <a:rPr lang="fr-CH" smtClean="0"/>
              <a:t>6</a:t>
            </a:fld>
            <a:endParaRPr lang="fr-CH"/>
          </a:p>
        </p:txBody>
      </p:sp>
    </p:spTree>
    <p:extLst>
      <p:ext uri="{BB962C8B-B14F-4D97-AF65-F5344CB8AC3E}">
        <p14:creationId xmlns:p14="http://schemas.microsoft.com/office/powerpoint/2010/main" val="656719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information about the </a:t>
            </a:r>
            <a:r>
              <a:rPr lang="en-GB" dirty="0" err="1"/>
              <a:t>HeRAMS</a:t>
            </a:r>
            <a:r>
              <a:rPr lang="en-GB" dirty="0"/>
              <a:t> (Hidden slide)</a:t>
            </a:r>
          </a:p>
        </p:txBody>
      </p:sp>
      <p:sp>
        <p:nvSpPr>
          <p:cNvPr id="4" name="Slide Number Placeholder 3"/>
          <p:cNvSpPr>
            <a:spLocks noGrp="1"/>
          </p:cNvSpPr>
          <p:nvPr>
            <p:ph type="sldNum" sz="quarter" idx="10"/>
          </p:nvPr>
        </p:nvSpPr>
        <p:spPr/>
        <p:txBody>
          <a:bodyPr/>
          <a:lstStyle/>
          <a:p>
            <a:fld id="{A8AB35CB-E3B8-47F7-B67B-7846C6AC651F}" type="slidenum">
              <a:rPr lang="fr-CH" smtClean="0"/>
              <a:t>7</a:t>
            </a:fld>
            <a:endParaRPr lang="fr-CH"/>
          </a:p>
        </p:txBody>
      </p:sp>
    </p:spTree>
    <p:extLst>
      <p:ext uri="{BB962C8B-B14F-4D97-AF65-F5344CB8AC3E}">
        <p14:creationId xmlns:p14="http://schemas.microsoft.com/office/powerpoint/2010/main" val="332404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example is for instance the case during the acute phase after an earthquake. </a:t>
            </a:r>
          </a:p>
          <a:p>
            <a:r>
              <a:rPr lang="en-GB" dirty="0"/>
              <a:t>Good information</a:t>
            </a:r>
            <a:r>
              <a:rPr lang="en-GB" baseline="0" dirty="0"/>
              <a:t> is needed to act on now while time and options to do so may be very limited.  </a:t>
            </a:r>
            <a:endParaRPr lang="en-GB" dirty="0"/>
          </a:p>
        </p:txBody>
      </p:sp>
      <p:sp>
        <p:nvSpPr>
          <p:cNvPr id="4" name="Slide Number Placeholder 3"/>
          <p:cNvSpPr>
            <a:spLocks noGrp="1"/>
          </p:cNvSpPr>
          <p:nvPr>
            <p:ph type="sldNum" sz="quarter" idx="10"/>
          </p:nvPr>
        </p:nvSpPr>
        <p:spPr/>
        <p:txBody>
          <a:bodyPr/>
          <a:lstStyle/>
          <a:p>
            <a:fld id="{A8AB35CB-E3B8-47F7-B67B-7846C6AC651F}" type="slidenum">
              <a:rPr lang="fr-CH" smtClean="0"/>
              <a:t>8</a:t>
            </a:fld>
            <a:endParaRPr lang="fr-CH"/>
          </a:p>
        </p:txBody>
      </p:sp>
    </p:spTree>
    <p:extLst>
      <p:ext uri="{BB962C8B-B14F-4D97-AF65-F5344CB8AC3E}">
        <p14:creationId xmlns:p14="http://schemas.microsoft.com/office/powerpoint/2010/main" val="326123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information</a:t>
            </a:r>
            <a:r>
              <a:rPr lang="en-GB" baseline="0" dirty="0"/>
              <a:t> is needed to act on …as soon as possible </a:t>
            </a:r>
            <a:endParaRPr lang="en-GB" dirty="0"/>
          </a:p>
          <a:p>
            <a:endParaRPr lang="en-GB" dirty="0"/>
          </a:p>
        </p:txBody>
      </p:sp>
      <p:sp>
        <p:nvSpPr>
          <p:cNvPr id="4" name="Slide Number Placeholder 3"/>
          <p:cNvSpPr>
            <a:spLocks noGrp="1"/>
          </p:cNvSpPr>
          <p:nvPr>
            <p:ph type="sldNum" sz="quarter" idx="10"/>
          </p:nvPr>
        </p:nvSpPr>
        <p:spPr/>
        <p:txBody>
          <a:bodyPr/>
          <a:lstStyle/>
          <a:p>
            <a:fld id="{A8AB35CB-E3B8-47F7-B67B-7846C6AC651F}" type="slidenum">
              <a:rPr lang="fr-CH" smtClean="0"/>
              <a:t>9</a:t>
            </a:fld>
            <a:endParaRPr lang="fr-CH"/>
          </a:p>
        </p:txBody>
      </p:sp>
    </p:spTree>
    <p:extLst>
      <p:ext uri="{BB962C8B-B14F-4D97-AF65-F5344CB8AC3E}">
        <p14:creationId xmlns:p14="http://schemas.microsoft.com/office/powerpoint/2010/main" val="2874505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Discussion in plenary</a:t>
            </a:r>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11</a:t>
            </a:fld>
            <a:endParaRPr lang="fr-CH"/>
          </a:p>
        </p:txBody>
      </p:sp>
    </p:spTree>
    <p:extLst>
      <p:ext uri="{BB962C8B-B14F-4D97-AF65-F5344CB8AC3E}">
        <p14:creationId xmlns:p14="http://schemas.microsoft.com/office/powerpoint/2010/main" val="302881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BE040AA6-054C-45E3-ABDB-480BBD43E9F6}" type="datetime1">
              <a:rPr lang="fr-CH" smtClean="0"/>
              <a:t>14.12.2019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5C408E3-1C0B-45E5-B572-56F424382D1E}" type="slidenum">
              <a:rPr lang="fr-CH" smtClean="0"/>
              <a:t>‹#›</a:t>
            </a:fld>
            <a:endParaRPr lang="fr-CH"/>
          </a:p>
        </p:txBody>
      </p:sp>
    </p:spTree>
    <p:extLst>
      <p:ext uri="{BB962C8B-B14F-4D97-AF65-F5344CB8AC3E}">
        <p14:creationId xmlns:p14="http://schemas.microsoft.com/office/powerpoint/2010/main" val="138117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FDD1EE30-501E-455B-9E86-A7BC63BE743B}" type="datetime1">
              <a:rPr lang="fr-CH" smtClean="0"/>
              <a:t>14.12.2019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5C408E3-1C0B-45E5-B572-56F424382D1E}" type="slidenum">
              <a:rPr lang="fr-CH" smtClean="0"/>
              <a:t>‹#›</a:t>
            </a:fld>
            <a:endParaRPr lang="fr-CH"/>
          </a:p>
        </p:txBody>
      </p:sp>
    </p:spTree>
    <p:extLst>
      <p:ext uri="{BB962C8B-B14F-4D97-AF65-F5344CB8AC3E}">
        <p14:creationId xmlns:p14="http://schemas.microsoft.com/office/powerpoint/2010/main" val="298619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D00A7B04-2D6E-4313-82ED-D957314C11D7}" type="datetime1">
              <a:rPr lang="fr-CH" smtClean="0"/>
              <a:t>14.12.2019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5C408E3-1C0B-45E5-B572-56F424382D1E}" type="slidenum">
              <a:rPr lang="fr-CH" smtClean="0"/>
              <a:t>‹#›</a:t>
            </a:fld>
            <a:endParaRPr lang="fr-CH"/>
          </a:p>
        </p:txBody>
      </p:sp>
    </p:spTree>
    <p:extLst>
      <p:ext uri="{BB962C8B-B14F-4D97-AF65-F5344CB8AC3E}">
        <p14:creationId xmlns:p14="http://schemas.microsoft.com/office/powerpoint/2010/main" val="2059398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914400" y="1981200"/>
            <a:ext cx="10363200" cy="4114800"/>
          </a:xfrm>
        </p:spPr>
        <p:txBody>
          <a:bodyPr/>
          <a:lstStyle/>
          <a:p>
            <a:pPr lvl="0"/>
            <a:endParaRPr lang="en-GB" noProof="0" dirty="0"/>
          </a:p>
        </p:txBody>
      </p:sp>
      <p:sp>
        <p:nvSpPr>
          <p:cNvPr id="4" name="Rectangle 4"/>
          <p:cNvSpPr>
            <a:spLocks noGrp="1" noChangeArrowheads="1"/>
          </p:cNvSpPr>
          <p:nvPr>
            <p:ph type="dt" sz="half" idx="10"/>
          </p:nvPr>
        </p:nvSpPr>
        <p:spPr>
          <a:ln/>
        </p:spPr>
        <p:txBody>
          <a:bodyPr/>
          <a:lstStyle>
            <a:lvl1pPr>
              <a:defRPr/>
            </a:lvl1pPr>
          </a:lstStyle>
          <a:p>
            <a:pPr>
              <a:defRPr/>
            </a:pPr>
            <a:fld id="{52C1CA1D-E306-41E7-BE0D-9773DB39E970}" type="datetime1">
              <a:rPr lang="fr-CH" altLang="en-US" smtClean="0"/>
              <a:t>14.12.2019</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6B180A-5192-BF41-A24B-9B7088144368}" type="slidenum">
              <a:rPr lang="en-US" altLang="en-US"/>
              <a:pPr>
                <a:defRPr/>
              </a:pPr>
              <a:t>‹#›</a:t>
            </a:fld>
            <a:endParaRPr lang="en-US" altLang="en-US" dirty="0"/>
          </a:p>
        </p:txBody>
      </p:sp>
    </p:spTree>
    <p:extLst>
      <p:ext uri="{BB962C8B-B14F-4D97-AF65-F5344CB8AC3E}">
        <p14:creationId xmlns:p14="http://schemas.microsoft.com/office/powerpoint/2010/main" val="1846116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CE54C92-0C2C-41E0-92DF-6C6597AB7640}" type="datetime1">
              <a:rPr lang="fr-CH" altLang="en-US" smtClean="0"/>
              <a:t>14.12.2019</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D3EA954-EBC2-3048-978C-0827888BD0F8}" type="slidenum">
              <a:rPr lang="en-US" altLang="en-US"/>
              <a:pPr>
                <a:defRPr/>
              </a:pPr>
              <a:t>‹#›</a:t>
            </a:fld>
            <a:endParaRPr lang="en-US" altLang="en-US" dirty="0"/>
          </a:p>
        </p:txBody>
      </p:sp>
    </p:spTree>
    <p:extLst>
      <p:ext uri="{BB962C8B-B14F-4D97-AF65-F5344CB8AC3E}">
        <p14:creationId xmlns:p14="http://schemas.microsoft.com/office/powerpoint/2010/main" val="275900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FC3431E7-C7F0-46E8-87B7-C279F3470FCB}" type="datetime1">
              <a:rPr lang="fr-CH" smtClean="0"/>
              <a:t>14.12.2019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5C408E3-1C0B-45E5-B572-56F424382D1E}" type="slidenum">
              <a:rPr lang="fr-CH" smtClean="0"/>
              <a:t>‹#›</a:t>
            </a:fld>
            <a:endParaRPr lang="fr-CH"/>
          </a:p>
        </p:txBody>
      </p:sp>
    </p:spTree>
    <p:extLst>
      <p:ext uri="{BB962C8B-B14F-4D97-AF65-F5344CB8AC3E}">
        <p14:creationId xmlns:p14="http://schemas.microsoft.com/office/powerpoint/2010/main" val="288399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11F12C-E6CF-4881-B3C2-B15AC4D68CBE}" type="datetime1">
              <a:rPr lang="fr-CH" smtClean="0"/>
              <a:t>14.12.2019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5C408E3-1C0B-45E5-B572-56F424382D1E}" type="slidenum">
              <a:rPr lang="fr-CH" smtClean="0"/>
              <a:t>‹#›</a:t>
            </a:fld>
            <a:endParaRPr lang="fr-CH"/>
          </a:p>
        </p:txBody>
      </p:sp>
    </p:spTree>
    <p:extLst>
      <p:ext uri="{BB962C8B-B14F-4D97-AF65-F5344CB8AC3E}">
        <p14:creationId xmlns:p14="http://schemas.microsoft.com/office/powerpoint/2010/main" val="36387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889E5621-CB69-4589-A2C1-BC4C963E4410}" type="datetime1">
              <a:rPr lang="fr-CH" smtClean="0"/>
              <a:t>14.12.2019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5C408E3-1C0B-45E5-B572-56F424382D1E}" type="slidenum">
              <a:rPr lang="fr-CH" smtClean="0"/>
              <a:t>‹#›</a:t>
            </a:fld>
            <a:endParaRPr lang="fr-CH"/>
          </a:p>
        </p:txBody>
      </p:sp>
    </p:spTree>
    <p:extLst>
      <p:ext uri="{BB962C8B-B14F-4D97-AF65-F5344CB8AC3E}">
        <p14:creationId xmlns:p14="http://schemas.microsoft.com/office/powerpoint/2010/main" val="289135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2154F7B2-26DD-46E4-97D3-5E56F90543A6}" type="datetime1">
              <a:rPr lang="fr-CH" smtClean="0"/>
              <a:t>14.12.2019</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05C408E3-1C0B-45E5-B572-56F424382D1E}" type="slidenum">
              <a:rPr lang="fr-CH" smtClean="0"/>
              <a:t>‹#›</a:t>
            </a:fld>
            <a:endParaRPr lang="fr-CH"/>
          </a:p>
        </p:txBody>
      </p:sp>
    </p:spTree>
    <p:extLst>
      <p:ext uri="{BB962C8B-B14F-4D97-AF65-F5344CB8AC3E}">
        <p14:creationId xmlns:p14="http://schemas.microsoft.com/office/powerpoint/2010/main" val="340988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BC75E0EC-FD33-47FB-9648-CA0EE2E2502C}" type="datetime1">
              <a:rPr lang="fr-CH" smtClean="0"/>
              <a:t>14.12.2019</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05C408E3-1C0B-45E5-B572-56F424382D1E}" type="slidenum">
              <a:rPr lang="fr-CH" smtClean="0"/>
              <a:t>‹#›</a:t>
            </a:fld>
            <a:endParaRPr lang="fr-CH"/>
          </a:p>
        </p:txBody>
      </p:sp>
    </p:spTree>
    <p:extLst>
      <p:ext uri="{BB962C8B-B14F-4D97-AF65-F5344CB8AC3E}">
        <p14:creationId xmlns:p14="http://schemas.microsoft.com/office/powerpoint/2010/main" val="314274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FCE7E-892F-4939-88C2-1568892FFE81}" type="datetime1">
              <a:rPr lang="fr-CH" smtClean="0"/>
              <a:t>14.12.2019</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05C408E3-1C0B-45E5-B572-56F424382D1E}" type="slidenum">
              <a:rPr lang="fr-CH" smtClean="0"/>
              <a:t>‹#›</a:t>
            </a:fld>
            <a:endParaRPr lang="fr-CH"/>
          </a:p>
        </p:txBody>
      </p:sp>
    </p:spTree>
    <p:extLst>
      <p:ext uri="{BB962C8B-B14F-4D97-AF65-F5344CB8AC3E}">
        <p14:creationId xmlns:p14="http://schemas.microsoft.com/office/powerpoint/2010/main" val="3747811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ECE0BA-8662-43A2-8927-274B7B25987F}" type="datetime1">
              <a:rPr lang="fr-CH" smtClean="0"/>
              <a:t>14.12.2019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5C408E3-1C0B-45E5-B572-56F424382D1E}" type="slidenum">
              <a:rPr lang="fr-CH" smtClean="0"/>
              <a:t>‹#›</a:t>
            </a:fld>
            <a:endParaRPr lang="fr-CH"/>
          </a:p>
        </p:txBody>
      </p:sp>
    </p:spTree>
    <p:extLst>
      <p:ext uri="{BB962C8B-B14F-4D97-AF65-F5344CB8AC3E}">
        <p14:creationId xmlns:p14="http://schemas.microsoft.com/office/powerpoint/2010/main" val="3750432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12C420-77D8-4051-9AAE-FB216F1AB6D3}" type="datetime1">
              <a:rPr lang="fr-CH" smtClean="0"/>
              <a:t>14.12.2019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5C408E3-1C0B-45E5-B572-56F424382D1E}" type="slidenum">
              <a:rPr lang="fr-CH" smtClean="0"/>
              <a:t>‹#›</a:t>
            </a:fld>
            <a:endParaRPr lang="fr-CH"/>
          </a:p>
        </p:txBody>
      </p:sp>
    </p:spTree>
    <p:extLst>
      <p:ext uri="{BB962C8B-B14F-4D97-AF65-F5344CB8AC3E}">
        <p14:creationId xmlns:p14="http://schemas.microsoft.com/office/powerpoint/2010/main" val="61369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34ECB-C799-4F6A-A113-A719653015E4}" type="datetime1">
              <a:rPr lang="fr-CH" smtClean="0"/>
              <a:t>14.12.2019</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408E3-1C0B-45E5-B572-56F424382D1E}" type="slidenum">
              <a:rPr lang="fr-CH" smtClean="0"/>
              <a:t>‹#›</a:t>
            </a:fld>
            <a:endParaRPr lang="fr-CH"/>
          </a:p>
        </p:txBody>
      </p:sp>
    </p:spTree>
    <p:extLst>
      <p:ext uri="{BB962C8B-B14F-4D97-AF65-F5344CB8AC3E}">
        <p14:creationId xmlns:p14="http://schemas.microsoft.com/office/powerpoint/2010/main" val="2509886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www.learn-line.nrw.de/angebote/selma/foyer/projekte/hammproj3/in_out/vgrgra.ht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 name="Subtitle 1"/>
          <p:cNvSpPr>
            <a:spLocks noGrp="1"/>
          </p:cNvSpPr>
          <p:nvPr>
            <p:ph type="subTitle" idx="1"/>
          </p:nvPr>
        </p:nvSpPr>
        <p:spPr>
          <a:xfrm>
            <a:off x="1804966" y="2369358"/>
            <a:ext cx="9144000" cy="1655762"/>
          </a:xfrm>
        </p:spPr>
        <p:txBody>
          <a:bodyPr>
            <a:normAutofit/>
          </a:bodyPr>
          <a:lstStyle/>
          <a:p>
            <a:r>
              <a:rPr lang="en-US" sz="5400" dirty="0"/>
              <a:t>Programme Cycle Management</a:t>
            </a:r>
            <a:endParaRPr lang="fr-CH" sz="5400"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8" name="TextBox 7"/>
          <p:cNvSpPr txBox="1"/>
          <p:nvPr/>
        </p:nvSpPr>
        <p:spPr>
          <a:xfrm>
            <a:off x="6670451" y="5321763"/>
            <a:ext cx="4834016" cy="461665"/>
          </a:xfrm>
          <a:prstGeom prst="rect">
            <a:avLst/>
          </a:prstGeom>
          <a:noFill/>
        </p:spPr>
        <p:txBody>
          <a:bodyPr wrap="none" rtlCol="0">
            <a:spAutoFit/>
          </a:bodyPr>
          <a:lstStyle/>
          <a:p>
            <a:r>
              <a:rPr lang="en-GB" sz="2400" dirty="0">
                <a:highlight>
                  <a:srgbClr val="FFFF00"/>
                </a:highlight>
              </a:rPr>
              <a:t>Facilitator’s name(s) + organization(s)</a:t>
            </a:r>
          </a:p>
        </p:txBody>
      </p:sp>
      <p:sp>
        <p:nvSpPr>
          <p:cNvPr id="5" name="Slide Number Placeholder 4"/>
          <p:cNvSpPr>
            <a:spLocks noGrp="1"/>
          </p:cNvSpPr>
          <p:nvPr>
            <p:ph type="sldNum" sz="quarter" idx="12"/>
          </p:nvPr>
        </p:nvSpPr>
        <p:spPr/>
        <p:txBody>
          <a:bodyPr/>
          <a:lstStyle/>
          <a:p>
            <a:fld id="{05C408E3-1C0B-45E5-B572-56F424382D1E}" type="slidenum">
              <a:rPr lang="fr-CH" smtClean="0"/>
              <a:t>1</a:t>
            </a:fld>
            <a:endParaRPr lang="fr-CH"/>
          </a:p>
        </p:txBody>
      </p:sp>
      <p:sp>
        <p:nvSpPr>
          <p:cNvPr id="6" name="TextBox 5">
            <a:extLst>
              <a:ext uri="{FF2B5EF4-FFF2-40B4-BE49-F238E27FC236}">
                <a16:creationId xmlns:a16="http://schemas.microsoft.com/office/drawing/2014/main" id="{F58F2B7B-BAF4-48BF-9522-686776AE3F16}"/>
              </a:ext>
            </a:extLst>
          </p:cNvPr>
          <p:cNvSpPr txBox="1"/>
          <p:nvPr/>
        </p:nvSpPr>
        <p:spPr>
          <a:xfrm>
            <a:off x="648533" y="5926147"/>
            <a:ext cx="3301994" cy="461665"/>
          </a:xfrm>
          <a:prstGeom prst="rect">
            <a:avLst/>
          </a:prstGeom>
          <a:noFill/>
        </p:spPr>
        <p:txBody>
          <a:bodyPr wrap="none" rtlCol="0">
            <a:spAutoFit/>
          </a:bodyPr>
          <a:lstStyle/>
          <a:p>
            <a:pPr algn="r"/>
            <a:r>
              <a:rPr lang="en-GB" sz="1200" dirty="0">
                <a:solidFill>
                  <a:srgbClr val="0000FF"/>
                </a:solidFill>
              </a:rPr>
              <a:t>These learning materials have been developed by </a:t>
            </a:r>
          </a:p>
          <a:p>
            <a:pPr algn="r"/>
            <a:r>
              <a:rPr lang="en-GB" sz="1200" dirty="0">
                <a:solidFill>
                  <a:srgbClr val="0000FF"/>
                </a:solidFill>
              </a:rPr>
              <a:t>Antje van Roeden (ICRC) and Eirini </a:t>
            </a:r>
            <a:r>
              <a:rPr lang="en-GB" sz="1200" dirty="0" err="1">
                <a:solidFill>
                  <a:srgbClr val="0000FF"/>
                </a:solidFill>
              </a:rPr>
              <a:t>Karanisa</a:t>
            </a:r>
            <a:r>
              <a:rPr lang="en-GB" sz="1200">
                <a:solidFill>
                  <a:srgbClr val="0000FF"/>
                </a:solidFill>
              </a:rPr>
              <a:t> (ICRC)</a:t>
            </a:r>
            <a:endParaRPr lang="en-GB" sz="1200" dirty="0">
              <a:solidFill>
                <a:srgbClr val="0000FF"/>
              </a:solidFill>
            </a:endParaRPr>
          </a:p>
        </p:txBody>
      </p:sp>
      <p:sp>
        <p:nvSpPr>
          <p:cNvPr id="10" name="TextBox 9">
            <a:extLst>
              <a:ext uri="{FF2B5EF4-FFF2-40B4-BE49-F238E27FC236}">
                <a16:creationId xmlns:a16="http://schemas.microsoft.com/office/drawing/2014/main" id="{1F71E8B2-E093-4325-88EB-E4B15776A649}"/>
              </a:ext>
            </a:extLst>
          </p:cNvPr>
          <p:cNvSpPr txBox="1"/>
          <p:nvPr/>
        </p:nvSpPr>
        <p:spPr>
          <a:xfrm>
            <a:off x="7909380" y="468331"/>
            <a:ext cx="3595087" cy="400110"/>
          </a:xfrm>
          <a:prstGeom prst="rect">
            <a:avLst/>
          </a:prstGeom>
          <a:noFill/>
        </p:spPr>
        <p:txBody>
          <a:bodyPr wrap="none" rtlCol="0">
            <a:spAutoFit/>
          </a:bodyPr>
          <a:lstStyle/>
          <a:p>
            <a:r>
              <a:rPr lang="en-GB" sz="2000">
                <a:highlight>
                  <a:srgbClr val="FFFF00"/>
                </a:highlight>
              </a:rPr>
              <a:t>Logo organization(s) </a:t>
            </a:r>
            <a:r>
              <a:rPr lang="en-GB" sz="2000" dirty="0">
                <a:highlight>
                  <a:srgbClr val="FFFF00"/>
                </a:highlight>
              </a:rPr>
              <a:t>facilitator(s)</a:t>
            </a:r>
          </a:p>
        </p:txBody>
      </p:sp>
    </p:spTree>
    <p:extLst>
      <p:ext uri="{BB962C8B-B14F-4D97-AF65-F5344CB8AC3E}">
        <p14:creationId xmlns:p14="http://schemas.microsoft.com/office/powerpoint/2010/main" val="1511658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TextBox 3"/>
          <p:cNvSpPr txBox="1"/>
          <p:nvPr/>
        </p:nvSpPr>
        <p:spPr>
          <a:xfrm>
            <a:off x="1127448" y="1587890"/>
            <a:ext cx="9937104" cy="4401205"/>
          </a:xfrm>
          <a:prstGeom prst="rect">
            <a:avLst/>
          </a:prstGeom>
          <a:noFill/>
        </p:spPr>
        <p:txBody>
          <a:bodyPr wrap="square" rtlCol="0">
            <a:spAutoFit/>
          </a:bodyPr>
          <a:lstStyle/>
          <a:p>
            <a:pPr algn="ctr"/>
            <a:r>
              <a:rPr lang="en-GB" sz="2800" dirty="0"/>
              <a:t>You work at the headquarters of an international NGO that is active in the area of health care and you have been asked to lead a team that will carry out an assessment in South Sudan /Syria. </a:t>
            </a:r>
          </a:p>
          <a:p>
            <a:pPr algn="ctr"/>
            <a:endParaRPr lang="en-GB" sz="2800" dirty="0"/>
          </a:p>
          <a:p>
            <a:pPr algn="ctr"/>
            <a:r>
              <a:rPr lang="en-GB" sz="2800" dirty="0"/>
              <a:t>The request for this has come from the board which wishes to know whether a health programme should be started.</a:t>
            </a:r>
          </a:p>
          <a:p>
            <a:pPr algn="ctr"/>
            <a:r>
              <a:rPr lang="en-GB" sz="2800" dirty="0"/>
              <a:t> </a:t>
            </a:r>
          </a:p>
          <a:p>
            <a:pPr algn="ctr"/>
            <a:r>
              <a:rPr lang="en-GB" sz="2800" dirty="0"/>
              <a:t>The time allocated for the assessment is 15 days and you are  preparing the first meeting with the team.</a:t>
            </a:r>
          </a:p>
          <a:p>
            <a:pPr algn="ctr"/>
            <a:r>
              <a:rPr lang="en-GB" sz="2800" dirty="0"/>
              <a:t> </a:t>
            </a:r>
          </a:p>
        </p:txBody>
      </p:sp>
      <p:sp>
        <p:nvSpPr>
          <p:cNvPr id="5" name="Title 4"/>
          <p:cNvSpPr txBox="1">
            <a:spLocks/>
          </p:cNvSpPr>
          <p:nvPr/>
        </p:nvSpPr>
        <p:spPr>
          <a:xfrm>
            <a:off x="838200" y="26232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latin typeface="+mn-lt"/>
              </a:rPr>
              <a:t>Carrying out an assessment </a:t>
            </a:r>
            <a:endParaRPr lang="en-GB" u="sng" dirty="0">
              <a:latin typeface="+mn-lt"/>
            </a:endParaRPr>
          </a:p>
        </p:txBody>
      </p:sp>
      <p:sp>
        <p:nvSpPr>
          <p:cNvPr id="6" name="Slide Number Placeholder 5"/>
          <p:cNvSpPr>
            <a:spLocks noGrp="1"/>
          </p:cNvSpPr>
          <p:nvPr>
            <p:ph type="sldNum" sz="quarter" idx="12"/>
          </p:nvPr>
        </p:nvSpPr>
        <p:spPr/>
        <p:txBody>
          <a:bodyPr/>
          <a:lstStyle/>
          <a:p>
            <a:fld id="{05C408E3-1C0B-45E5-B572-56F424382D1E}" type="slidenum">
              <a:rPr lang="fr-CH" smtClean="0"/>
              <a:t>10</a:t>
            </a:fld>
            <a:endParaRPr lang="fr-CH"/>
          </a:p>
        </p:txBody>
      </p:sp>
    </p:spTree>
    <p:extLst>
      <p:ext uri="{BB962C8B-B14F-4D97-AF65-F5344CB8AC3E}">
        <p14:creationId xmlns:p14="http://schemas.microsoft.com/office/powerpoint/2010/main" val="4191551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4" name="Title 3"/>
          <p:cNvSpPr txBox="1">
            <a:spLocks/>
          </p:cNvSpPr>
          <p:nvPr/>
        </p:nvSpPr>
        <p:spPr>
          <a:xfrm>
            <a:off x="901574" y="16594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latin typeface="+mn-lt"/>
                <a:cs typeface="Times New Roman" panose="02020603050405020304" pitchFamily="18" charset="0"/>
              </a:rPr>
              <a:t>Carrying out an assessment</a:t>
            </a:r>
            <a:endParaRPr lang="en-GB" u="sng" dirty="0">
              <a:latin typeface="+mn-lt"/>
              <a:cs typeface="Times New Roman" panose="02020603050405020304" pitchFamily="18" charset="0"/>
            </a:endParaRPr>
          </a:p>
        </p:txBody>
      </p:sp>
      <p:sp>
        <p:nvSpPr>
          <p:cNvPr id="5" name="Content Placeholder 2"/>
          <p:cNvSpPr txBox="1">
            <a:spLocks/>
          </p:cNvSpPr>
          <p:nvPr/>
        </p:nvSpPr>
        <p:spPr>
          <a:xfrm>
            <a:off x="974002" y="104116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latin typeface="Times New Roman" charset="0"/>
              <a:ea typeface="Times New Roman" charset="0"/>
              <a:cs typeface="Times New Roman" charset="0"/>
            </a:endParaRPr>
          </a:p>
          <a:p>
            <a:pPr marL="0" indent="0" algn="ctr">
              <a:buFont typeface="Arial" panose="020B0604020202020204" pitchFamily="34" charset="0"/>
              <a:buNone/>
            </a:pPr>
            <a:r>
              <a:rPr lang="en-US" sz="4400" dirty="0">
                <a:ea typeface="Times New Roman" charset="0"/>
                <a:cs typeface="Times New Roman" charset="0"/>
              </a:rPr>
              <a:t>How do you go about it? </a:t>
            </a:r>
          </a:p>
          <a:p>
            <a:pPr marL="0" indent="0" algn="ctr">
              <a:buFont typeface="Arial" panose="020B0604020202020204" pitchFamily="34" charset="0"/>
              <a:buNone/>
            </a:pPr>
            <a:r>
              <a:rPr lang="en-US" sz="4400" dirty="0">
                <a:ea typeface="Times New Roman" charset="0"/>
                <a:cs typeface="Times New Roman" charset="0"/>
              </a:rPr>
              <a:t>What are the steps? </a:t>
            </a:r>
          </a:p>
        </p:txBody>
      </p:sp>
      <p:sp>
        <p:nvSpPr>
          <p:cNvPr id="6" name="TextBox 5"/>
          <p:cNvSpPr txBox="1"/>
          <p:nvPr/>
        </p:nvSpPr>
        <p:spPr>
          <a:xfrm>
            <a:off x="1444783" y="1491512"/>
            <a:ext cx="1326004" cy="1846659"/>
          </a:xfrm>
          <a:prstGeom prst="rect">
            <a:avLst/>
          </a:prstGeom>
          <a:noFill/>
        </p:spPr>
        <p:txBody>
          <a:bodyPr wrap="none" rtlCol="0">
            <a:spAutoFit/>
          </a:bodyPr>
          <a:lstStyle/>
          <a:p>
            <a:r>
              <a:rPr lang="en-US" sz="9600" b="1" dirty="0">
                <a:solidFill>
                  <a:srgbClr val="FF0000"/>
                </a:solidFill>
                <a:ea typeface="Times New Roman" charset="0"/>
                <a:cs typeface="Times New Roman" charset="0"/>
              </a:rPr>
              <a:t>??</a:t>
            </a:r>
            <a:endParaRPr lang="en-US" sz="9600" dirty="0">
              <a:solidFill>
                <a:srgbClr val="FF0000"/>
              </a:solidFill>
              <a:ea typeface="Times New Roman" charset="0"/>
              <a:cs typeface="Times New Roman" charset="0"/>
            </a:endParaRP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3438" y="3629292"/>
            <a:ext cx="4258548"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05C408E3-1C0B-45E5-B572-56F424382D1E}" type="slidenum">
              <a:rPr lang="fr-CH" smtClean="0"/>
              <a:t>11</a:t>
            </a:fld>
            <a:endParaRPr lang="fr-CH"/>
          </a:p>
        </p:txBody>
      </p:sp>
      <p:sp>
        <p:nvSpPr>
          <p:cNvPr id="10" name="TextBox 9"/>
          <p:cNvSpPr txBox="1"/>
          <p:nvPr/>
        </p:nvSpPr>
        <p:spPr>
          <a:xfrm>
            <a:off x="9656064" y="1041164"/>
            <a:ext cx="184731" cy="369332"/>
          </a:xfrm>
          <a:prstGeom prst="rect">
            <a:avLst/>
          </a:prstGeom>
          <a:noFill/>
        </p:spPr>
        <p:txBody>
          <a:bodyPr wrap="none" rtlCol="0">
            <a:spAutoFit/>
          </a:bodyPr>
          <a:lstStyle/>
          <a:p>
            <a:endParaRPr lang="en-GB" dirty="0"/>
          </a:p>
        </p:txBody>
      </p:sp>
      <p:pic>
        <p:nvPicPr>
          <p:cNvPr id="11" name="Picture 10"/>
          <p:cNvPicPr>
            <a:picLocks noChangeAspect="1"/>
          </p:cNvPicPr>
          <p:nvPr/>
        </p:nvPicPr>
        <p:blipFill>
          <a:blip r:embed="rId4"/>
          <a:stretch>
            <a:fillRect/>
          </a:stretch>
        </p:blipFill>
        <p:spPr>
          <a:xfrm>
            <a:off x="6591422" y="3629292"/>
            <a:ext cx="4258548" cy="2704099"/>
          </a:xfrm>
          <a:prstGeom prst="rect">
            <a:avLst/>
          </a:prstGeom>
        </p:spPr>
      </p:pic>
    </p:spTree>
    <p:extLst>
      <p:ext uri="{BB962C8B-B14F-4D97-AF65-F5344CB8AC3E}">
        <p14:creationId xmlns:p14="http://schemas.microsoft.com/office/powerpoint/2010/main" val="198661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4" name="Title 1"/>
          <p:cNvSpPr txBox="1">
            <a:spLocks/>
          </p:cNvSpPr>
          <p:nvPr/>
        </p:nvSpPr>
        <p:spPr>
          <a:xfrm>
            <a:off x="2187561" y="188640"/>
            <a:ext cx="7772400" cy="11430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u="sng" dirty="0">
                <a:latin typeface="+mn-lt"/>
              </a:rPr>
              <a:t>Assessment steps</a:t>
            </a:r>
            <a:endParaRPr lang="en-US" altLang="en-US" dirty="0">
              <a:latin typeface="+mn-lt"/>
            </a:endParaRPr>
          </a:p>
        </p:txBody>
      </p:sp>
      <p:sp>
        <p:nvSpPr>
          <p:cNvPr id="5" name="Content Placeholder 2"/>
          <p:cNvSpPr txBox="1">
            <a:spLocks/>
          </p:cNvSpPr>
          <p:nvPr/>
        </p:nvSpPr>
        <p:spPr>
          <a:xfrm>
            <a:off x="2241848" y="1872307"/>
            <a:ext cx="9398768" cy="45810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400" dirty="0"/>
              <a:t>Clarify purpose, audiences and intended use of the assessment</a:t>
            </a:r>
          </a:p>
          <a:p>
            <a:r>
              <a:rPr lang="en-GB" altLang="en-US" sz="2400" dirty="0"/>
              <a:t>Formulate scope + focus (</a:t>
            </a:r>
            <a:r>
              <a:rPr lang="en-GB" altLang="en-US" sz="2400" i="1" dirty="0"/>
              <a:t>questions you seek to answer) </a:t>
            </a:r>
            <a:endParaRPr lang="en-GB" altLang="en-US" sz="2400" dirty="0"/>
          </a:p>
          <a:p>
            <a:r>
              <a:rPr lang="en-GB" altLang="en-US" sz="2400" dirty="0"/>
              <a:t>Decide about information that is needed</a:t>
            </a:r>
          </a:p>
          <a:p>
            <a:r>
              <a:rPr lang="en-GB" altLang="en-US" sz="2400" dirty="0"/>
              <a:t>Assign tasks &amp; responsibilities</a:t>
            </a:r>
          </a:p>
          <a:p>
            <a:r>
              <a:rPr lang="en-GB" altLang="en-US" sz="2400" dirty="0"/>
              <a:t>Prepare for data collection </a:t>
            </a:r>
          </a:p>
          <a:p>
            <a:r>
              <a:rPr lang="en-GB" altLang="en-US" sz="2400" dirty="0"/>
              <a:t>Carry out data collection</a:t>
            </a:r>
          </a:p>
          <a:p>
            <a:r>
              <a:rPr lang="en-GB" altLang="en-US" sz="2400" dirty="0"/>
              <a:t>Process data, analyse and interpret</a:t>
            </a:r>
          </a:p>
          <a:p>
            <a:r>
              <a:rPr lang="en-GB" altLang="en-US" sz="2400" dirty="0"/>
              <a:t>Report on the assessment findings, conclusions and recommendations </a:t>
            </a:r>
          </a:p>
        </p:txBody>
      </p:sp>
      <p:sp>
        <p:nvSpPr>
          <p:cNvPr id="6" name="Triangle 4"/>
          <p:cNvSpPr/>
          <p:nvPr/>
        </p:nvSpPr>
        <p:spPr>
          <a:xfrm rot="10800000">
            <a:off x="1251979" y="1988840"/>
            <a:ext cx="647700" cy="2921130"/>
          </a:xfrm>
          <a:prstGeom prst="triangle">
            <a:avLst>
              <a:gd name="adj" fmla="val 517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Triangle 6"/>
          <p:cNvSpPr/>
          <p:nvPr/>
        </p:nvSpPr>
        <p:spPr>
          <a:xfrm rot="10800000">
            <a:off x="1116843" y="4721430"/>
            <a:ext cx="917972" cy="7024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Slide Number Placeholder 7"/>
          <p:cNvSpPr>
            <a:spLocks noGrp="1"/>
          </p:cNvSpPr>
          <p:nvPr>
            <p:ph type="sldNum" sz="quarter" idx="12"/>
          </p:nvPr>
        </p:nvSpPr>
        <p:spPr/>
        <p:txBody>
          <a:bodyPr/>
          <a:lstStyle/>
          <a:p>
            <a:fld id="{05C408E3-1C0B-45E5-B572-56F424382D1E}" type="slidenum">
              <a:rPr lang="fr-CH" smtClean="0"/>
              <a:t>12</a:t>
            </a:fld>
            <a:endParaRPr lang="fr-CH"/>
          </a:p>
        </p:txBody>
      </p:sp>
    </p:spTree>
    <p:extLst>
      <p:ext uri="{BB962C8B-B14F-4D97-AF65-F5344CB8AC3E}">
        <p14:creationId xmlns:p14="http://schemas.microsoft.com/office/powerpoint/2010/main" val="1990012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5CD">
            <a:alpha val="49804"/>
          </a:srgbClr>
        </a:solidFill>
        <a:effectLst/>
      </p:bgPr>
    </p:bg>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4" name="Title 2"/>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latin typeface="+mn-lt"/>
                <a:ea typeface="Times New Roman" charset="0"/>
                <a:cs typeface="Times New Roman" charset="0"/>
              </a:rPr>
              <a:t>What kind of information do you look for? </a:t>
            </a:r>
          </a:p>
        </p:txBody>
      </p:sp>
      <p:sp>
        <p:nvSpPr>
          <p:cNvPr id="5" name="Content Placeholder 3"/>
          <p:cNvSpPr txBox="1">
            <a:spLocks/>
          </p:cNvSpPr>
          <p:nvPr/>
        </p:nvSpPr>
        <p:spPr>
          <a:xfrm>
            <a:off x="1487488" y="1589648"/>
            <a:ext cx="9073008" cy="472514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300" b="1" dirty="0">
                <a:solidFill>
                  <a:srgbClr val="0000FF"/>
                </a:solidFill>
                <a:ea typeface="Times New Roman" charset="0"/>
                <a:cs typeface="Times New Roman" charset="0"/>
              </a:rPr>
              <a:t>Group work</a:t>
            </a:r>
            <a:endParaRPr lang="en-US" sz="3300" dirty="0">
              <a:solidFill>
                <a:srgbClr val="0000FF"/>
              </a:solidFill>
              <a:ea typeface="Times New Roman" charset="0"/>
              <a:cs typeface="Times New Roman" charset="0"/>
            </a:endParaRPr>
          </a:p>
          <a:p>
            <a:pPr marL="0" indent="0" algn="ctr">
              <a:spcBef>
                <a:spcPts val="0"/>
              </a:spcBef>
              <a:buFont typeface="Arial" panose="020B0604020202020204" pitchFamily="34" charset="0"/>
              <a:buNone/>
            </a:pPr>
            <a:endParaRPr lang="en-US" sz="3300" dirty="0">
              <a:ea typeface="Times New Roman" charset="0"/>
              <a:cs typeface="Times New Roman" charset="0"/>
            </a:endParaRPr>
          </a:p>
          <a:p>
            <a:pPr marL="0" indent="0" algn="ctr">
              <a:spcBef>
                <a:spcPts val="0"/>
              </a:spcBef>
              <a:buFont typeface="Arial" panose="020B0604020202020204" pitchFamily="34" charset="0"/>
              <a:buNone/>
            </a:pPr>
            <a:endParaRPr lang="en-US" sz="3300" dirty="0">
              <a:ea typeface="Times New Roman" charset="0"/>
              <a:cs typeface="Times New Roman" charset="0"/>
            </a:endParaRPr>
          </a:p>
          <a:p>
            <a:pPr marL="0" indent="0" algn="ctr">
              <a:spcBef>
                <a:spcPts val="0"/>
              </a:spcBef>
              <a:buFont typeface="Arial" panose="020B0604020202020204" pitchFamily="34" charset="0"/>
              <a:buNone/>
            </a:pPr>
            <a:r>
              <a:rPr lang="en-US" sz="3300" dirty="0">
                <a:ea typeface="Times New Roman" charset="0"/>
                <a:cs typeface="Times New Roman" charset="0"/>
              </a:rPr>
              <a:t>You are meeting with the assessment team to  prepare your assessment in South Sudan / Syria</a:t>
            </a:r>
          </a:p>
          <a:p>
            <a:pPr marL="0" indent="0" algn="ctr">
              <a:spcBef>
                <a:spcPts val="0"/>
              </a:spcBef>
              <a:buFont typeface="Arial" panose="020B0604020202020204" pitchFamily="34" charset="0"/>
              <a:buNone/>
            </a:pPr>
            <a:endParaRPr lang="en-US" sz="3300" dirty="0">
              <a:ea typeface="Times New Roman" charset="0"/>
              <a:cs typeface="Times New Roman" charset="0"/>
            </a:endParaRPr>
          </a:p>
          <a:p>
            <a:pPr marL="0" indent="0" algn="ctr">
              <a:spcBef>
                <a:spcPts val="0"/>
              </a:spcBef>
              <a:buFont typeface="Arial" panose="020B0604020202020204" pitchFamily="34" charset="0"/>
              <a:buNone/>
            </a:pPr>
            <a:endParaRPr lang="en-US" sz="3300" dirty="0">
              <a:ea typeface="Times New Roman" charset="0"/>
              <a:cs typeface="Times New Roman" charset="0"/>
            </a:endParaRPr>
          </a:p>
          <a:p>
            <a:pPr marL="0" indent="0" algn="ctr">
              <a:spcBef>
                <a:spcPts val="0"/>
              </a:spcBef>
              <a:buFont typeface="Arial" panose="020B0604020202020204" pitchFamily="34" charset="0"/>
              <a:buNone/>
            </a:pPr>
            <a:r>
              <a:rPr lang="en-US" sz="3300" dirty="0">
                <a:ea typeface="Times New Roman" charset="0"/>
                <a:cs typeface="Times New Roman" charset="0"/>
              </a:rPr>
              <a:t>What kind of information will you need for this assessment? </a:t>
            </a:r>
          </a:p>
          <a:p>
            <a:pPr marL="0" indent="0" algn="ctr">
              <a:buFont typeface="Arial" panose="020B0604020202020204" pitchFamily="34" charset="0"/>
              <a:buNone/>
            </a:pPr>
            <a:r>
              <a:rPr lang="en-US" sz="3300" dirty="0">
                <a:ea typeface="Times New Roman" charset="0"/>
                <a:cs typeface="Times New Roman" charset="0"/>
              </a:rPr>
              <a:t>Can you distinguish different categories of information?</a:t>
            </a:r>
          </a:p>
          <a:p>
            <a:pPr marL="0" indent="0" algn="ctr">
              <a:buFont typeface="Arial" panose="020B0604020202020204" pitchFamily="34" charset="0"/>
              <a:buNone/>
            </a:pPr>
            <a:endParaRPr lang="en-GB" sz="3300" dirty="0">
              <a:ea typeface="Times New Roman" charset="0"/>
              <a:cs typeface="Times New Roman" charset="0"/>
            </a:endParaRPr>
          </a:p>
          <a:p>
            <a:pPr marL="0" indent="0" algn="ctr">
              <a:buFont typeface="Arial" panose="020B0604020202020204" pitchFamily="34" charset="0"/>
              <a:buNone/>
            </a:pPr>
            <a:r>
              <a:rPr lang="en-GB" sz="3300" b="1" dirty="0">
                <a:solidFill>
                  <a:srgbClr val="FF0000"/>
                </a:solidFill>
                <a:ea typeface="Times New Roman" charset="0"/>
                <a:cs typeface="Times New Roman" charset="0"/>
              </a:rPr>
              <a:t>10 minutes</a:t>
            </a:r>
            <a:endParaRPr lang="en-US" sz="3300" b="1" dirty="0">
              <a:solidFill>
                <a:srgbClr val="FF0000"/>
              </a:solidFill>
              <a:ea typeface="Times New Roman" charset="0"/>
              <a:cs typeface="Times New Roman" charset="0"/>
            </a:endParaRPr>
          </a:p>
          <a:p>
            <a:pPr marL="0" indent="0" algn="ctr">
              <a:buFont typeface="Arial" panose="020B0604020202020204" pitchFamily="34" charset="0"/>
              <a:buNone/>
            </a:pPr>
            <a:endParaRPr lang="en-US" dirty="0"/>
          </a:p>
          <a:p>
            <a:pPr marL="0" indent="0" algn="ctr">
              <a:buFont typeface="Arial" panose="020B0604020202020204" pitchFamily="34" charset="0"/>
              <a:buNone/>
            </a:pPr>
            <a:r>
              <a:rPr lang="en-US" dirty="0"/>
              <a:t> </a:t>
            </a:r>
          </a:p>
        </p:txBody>
      </p:sp>
      <p:sp>
        <p:nvSpPr>
          <p:cNvPr id="6" name="Slide Number Placeholder 5"/>
          <p:cNvSpPr>
            <a:spLocks noGrp="1"/>
          </p:cNvSpPr>
          <p:nvPr>
            <p:ph type="sldNum" sz="quarter" idx="12"/>
          </p:nvPr>
        </p:nvSpPr>
        <p:spPr/>
        <p:txBody>
          <a:bodyPr/>
          <a:lstStyle/>
          <a:p>
            <a:fld id="{05C408E3-1C0B-45E5-B572-56F424382D1E}" type="slidenum">
              <a:rPr lang="fr-CH" smtClean="0"/>
              <a:t>13</a:t>
            </a:fld>
            <a:endParaRPr lang="fr-CH"/>
          </a:p>
        </p:txBody>
      </p:sp>
    </p:spTree>
    <p:extLst>
      <p:ext uri="{BB962C8B-B14F-4D97-AF65-F5344CB8AC3E}">
        <p14:creationId xmlns:p14="http://schemas.microsoft.com/office/powerpoint/2010/main" val="531104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latin typeface="+mn-lt"/>
              </a:rPr>
              <a:t>Grouping information</a:t>
            </a:r>
          </a:p>
        </p:txBody>
      </p:sp>
      <p:sp>
        <p:nvSpPr>
          <p:cNvPr id="5" name="Content Placeholder 2"/>
          <p:cNvSpPr txBox="1">
            <a:spLocks/>
          </p:cNvSpPr>
          <p:nvPr/>
        </p:nvSpPr>
        <p:spPr>
          <a:xfrm>
            <a:off x="2567608" y="2331331"/>
            <a:ext cx="6696744" cy="338437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Situation analysis  			</a:t>
            </a:r>
          </a:p>
          <a:p>
            <a:r>
              <a:rPr lang="en-US" dirty="0"/>
              <a:t>Problem analysis 				</a:t>
            </a:r>
            <a:endParaRPr lang="en-US" dirty="0">
              <a:solidFill>
                <a:srgbClr val="FF0000"/>
              </a:solidFill>
            </a:endParaRPr>
          </a:p>
          <a:p>
            <a:pPr lvl="1">
              <a:buFont typeface="Wingdings" charset="2"/>
              <a:buChar char="ü"/>
            </a:pPr>
            <a:r>
              <a:rPr lang="en-US" sz="2800" dirty="0"/>
              <a:t>Plus sources and consequences	</a:t>
            </a:r>
          </a:p>
          <a:p>
            <a:pPr lvl="1">
              <a:buFont typeface="Wingdings" charset="2"/>
              <a:buChar char="ü"/>
            </a:pPr>
            <a:r>
              <a:rPr lang="en-US" sz="2800" dirty="0"/>
              <a:t>Expectations over time	</a:t>
            </a:r>
            <a:endParaRPr lang="en-US" sz="2800" dirty="0">
              <a:solidFill>
                <a:srgbClr val="FF0000"/>
              </a:solidFill>
            </a:endParaRPr>
          </a:p>
          <a:p>
            <a:r>
              <a:rPr lang="en-US" dirty="0"/>
              <a:t>Imbalance needs &lt;-&gt; capacities /services</a:t>
            </a:r>
          </a:p>
          <a:p>
            <a:r>
              <a:rPr lang="en-US" dirty="0"/>
              <a:t>Stakeholder analysis			</a:t>
            </a:r>
            <a:endParaRPr lang="en-US" dirty="0">
              <a:solidFill>
                <a:srgbClr val="FF0000"/>
              </a:solidFill>
            </a:endParaRPr>
          </a:p>
          <a:p>
            <a:r>
              <a:rPr lang="en-US" dirty="0"/>
              <a:t>Potential and constraints for intervention</a:t>
            </a:r>
            <a:endParaRPr lang="en-US" dirty="0">
              <a:solidFill>
                <a:srgbClr val="FF0000"/>
              </a:solidFill>
            </a:endParaRPr>
          </a:p>
          <a:p>
            <a:endParaRPr lang="en-US" dirty="0"/>
          </a:p>
          <a:p>
            <a:endParaRPr lang="en-US" dirty="0"/>
          </a:p>
        </p:txBody>
      </p:sp>
      <p:sp>
        <p:nvSpPr>
          <p:cNvPr id="6" name="Triangle 7"/>
          <p:cNvSpPr/>
          <p:nvPr/>
        </p:nvSpPr>
        <p:spPr>
          <a:xfrm rot="10800000">
            <a:off x="1196202" y="4653136"/>
            <a:ext cx="917972" cy="7024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Triangle 9"/>
          <p:cNvSpPr/>
          <p:nvPr/>
        </p:nvSpPr>
        <p:spPr>
          <a:xfrm rot="10800000">
            <a:off x="1331338" y="2286000"/>
            <a:ext cx="647700" cy="2921130"/>
          </a:xfrm>
          <a:prstGeom prst="triangle">
            <a:avLst>
              <a:gd name="adj" fmla="val 51743"/>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Slide Number Placeholder 7"/>
          <p:cNvSpPr>
            <a:spLocks noGrp="1"/>
          </p:cNvSpPr>
          <p:nvPr>
            <p:ph type="sldNum" sz="quarter" idx="12"/>
          </p:nvPr>
        </p:nvSpPr>
        <p:spPr/>
        <p:txBody>
          <a:bodyPr/>
          <a:lstStyle/>
          <a:p>
            <a:fld id="{05C408E3-1C0B-45E5-B572-56F424382D1E}" type="slidenum">
              <a:rPr lang="fr-CH" smtClean="0"/>
              <a:t>14</a:t>
            </a:fld>
            <a:endParaRPr lang="fr-CH"/>
          </a:p>
        </p:txBody>
      </p:sp>
    </p:spTree>
    <p:extLst>
      <p:ext uri="{BB962C8B-B14F-4D97-AF65-F5344CB8AC3E}">
        <p14:creationId xmlns:p14="http://schemas.microsoft.com/office/powerpoint/2010/main" val="2395648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4" name="TextBox 3"/>
          <p:cNvSpPr txBox="1"/>
          <p:nvPr/>
        </p:nvSpPr>
        <p:spPr>
          <a:xfrm>
            <a:off x="2818016" y="2066500"/>
            <a:ext cx="8395854" cy="3785652"/>
          </a:xfrm>
          <a:prstGeom prst="rect">
            <a:avLst/>
          </a:prstGeom>
          <a:noFill/>
        </p:spPr>
        <p:txBody>
          <a:bodyPr wrap="square" rtlCol="0">
            <a:spAutoFit/>
          </a:bodyPr>
          <a:lstStyle/>
          <a:p>
            <a:pPr algn="ctr"/>
            <a:r>
              <a:rPr lang="en-US" sz="4000" dirty="0">
                <a:ea typeface="Times New Roman" charset="0"/>
                <a:cs typeface="Times New Roman" charset="0"/>
              </a:rPr>
              <a:t>Who could this be in your situation?  </a:t>
            </a:r>
          </a:p>
          <a:p>
            <a:pPr algn="ctr"/>
            <a:endParaRPr lang="en-US" sz="4000" dirty="0">
              <a:latin typeface="+mn-lt"/>
              <a:ea typeface="Times New Roman" charset="0"/>
              <a:cs typeface="Times New Roman" charset="0"/>
            </a:endParaRPr>
          </a:p>
          <a:p>
            <a:pPr algn="ctr"/>
            <a:r>
              <a:rPr lang="en-US" sz="4000" dirty="0">
                <a:latin typeface="+mn-lt"/>
                <a:ea typeface="Times New Roman" charset="0"/>
                <a:cs typeface="Times New Roman" charset="0"/>
              </a:rPr>
              <a:t>How to ensure that not immediately visible people / population groups become visible? </a:t>
            </a:r>
          </a:p>
          <a:p>
            <a:pPr algn="ctr"/>
            <a:endParaRPr lang="en-US" sz="4000" dirty="0">
              <a:latin typeface="+mn-lt"/>
              <a:ea typeface="Times New Roman" charset="0"/>
              <a:cs typeface="Times New Roman" charset="0"/>
            </a:endParaRPr>
          </a:p>
        </p:txBody>
      </p:sp>
      <p:sp>
        <p:nvSpPr>
          <p:cNvPr id="5" name="TextBox 4"/>
          <p:cNvSpPr txBox="1"/>
          <p:nvPr/>
        </p:nvSpPr>
        <p:spPr>
          <a:xfrm>
            <a:off x="1304529" y="2225863"/>
            <a:ext cx="1326004" cy="1569660"/>
          </a:xfrm>
          <a:prstGeom prst="rect">
            <a:avLst/>
          </a:prstGeom>
          <a:noFill/>
        </p:spPr>
        <p:txBody>
          <a:bodyPr wrap="none" rtlCol="0">
            <a:spAutoFit/>
          </a:bodyPr>
          <a:lstStyle/>
          <a:p>
            <a:r>
              <a:rPr lang="en-US" sz="9600" b="1" dirty="0">
                <a:solidFill>
                  <a:srgbClr val="FF0000"/>
                </a:solidFill>
                <a:ea typeface="Times New Roman" charset="0"/>
                <a:cs typeface="Times New Roman" charset="0"/>
              </a:rPr>
              <a:t>??</a:t>
            </a:r>
            <a:endParaRPr lang="en-US" sz="9600" dirty="0">
              <a:solidFill>
                <a:srgbClr val="FF0000"/>
              </a:solidFill>
            </a:endParaRPr>
          </a:p>
        </p:txBody>
      </p:sp>
      <p:sp>
        <p:nvSpPr>
          <p:cNvPr id="6" name="Title 2"/>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latin typeface="+mn-lt"/>
                <a:ea typeface="Times New Roman" charset="0"/>
                <a:cs typeface="Times New Roman" charset="0"/>
              </a:rPr>
              <a:t>Making the invisible people visible</a:t>
            </a:r>
          </a:p>
        </p:txBody>
      </p:sp>
      <p:sp>
        <p:nvSpPr>
          <p:cNvPr id="7" name="Slide Number Placeholder 6"/>
          <p:cNvSpPr>
            <a:spLocks noGrp="1"/>
          </p:cNvSpPr>
          <p:nvPr>
            <p:ph type="sldNum" sz="quarter" idx="12"/>
          </p:nvPr>
        </p:nvSpPr>
        <p:spPr/>
        <p:txBody>
          <a:bodyPr/>
          <a:lstStyle/>
          <a:p>
            <a:fld id="{05C408E3-1C0B-45E5-B572-56F424382D1E}" type="slidenum">
              <a:rPr lang="fr-CH" smtClean="0"/>
              <a:t>15</a:t>
            </a:fld>
            <a:endParaRPr lang="fr-CH"/>
          </a:p>
        </p:txBody>
      </p:sp>
    </p:spTree>
    <p:extLst>
      <p:ext uri="{BB962C8B-B14F-4D97-AF65-F5344CB8AC3E}">
        <p14:creationId xmlns:p14="http://schemas.microsoft.com/office/powerpoint/2010/main" val="934258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Title 1"/>
          <p:cNvSpPr txBox="1">
            <a:spLocks/>
          </p:cNvSpPr>
          <p:nvPr/>
        </p:nvSpPr>
        <p:spPr>
          <a:xfrm>
            <a:off x="3416808" y="346263"/>
            <a:ext cx="6166104" cy="7693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latin typeface="+mn-lt"/>
              </a:rPr>
              <a:t>Consider different groups</a:t>
            </a:r>
          </a:p>
        </p:txBody>
      </p:sp>
      <p:sp>
        <p:nvSpPr>
          <p:cNvPr id="5" name="TextBox 4"/>
          <p:cNvSpPr txBox="1"/>
          <p:nvPr/>
        </p:nvSpPr>
        <p:spPr>
          <a:xfrm>
            <a:off x="2302453" y="2197160"/>
            <a:ext cx="9420841" cy="4524315"/>
          </a:xfrm>
          <a:prstGeom prst="rect">
            <a:avLst/>
          </a:prstGeom>
          <a:noFill/>
        </p:spPr>
        <p:txBody>
          <a:bodyPr wrap="square" rtlCol="0">
            <a:spAutoFit/>
          </a:bodyPr>
          <a:lstStyle/>
          <a:p>
            <a:pPr marL="342900" indent="-342900">
              <a:buFont typeface="Arial" charset="0"/>
              <a:buChar char="•"/>
            </a:pPr>
            <a:r>
              <a:rPr lang="en-US" sz="2400" dirty="0">
                <a:latin typeface="+mn-lt"/>
              </a:rPr>
              <a:t>Age and </a:t>
            </a:r>
            <a:r>
              <a:rPr lang="en-US" sz="2400" dirty="0"/>
              <a:t>gender</a:t>
            </a:r>
            <a:r>
              <a:rPr lang="en-US" sz="2400" dirty="0">
                <a:latin typeface="+mn-lt"/>
              </a:rPr>
              <a:t> </a:t>
            </a:r>
          </a:p>
          <a:p>
            <a:pPr marL="800100" lvl="1" indent="-342900">
              <a:buFont typeface="Wingdings" charset="2"/>
              <a:buChar char="ü"/>
            </a:pPr>
            <a:r>
              <a:rPr lang="en-US" sz="2400" dirty="0">
                <a:latin typeface="+mn-lt"/>
              </a:rPr>
              <a:t>Men, women, boys and girls, elderly</a:t>
            </a:r>
          </a:p>
          <a:p>
            <a:pPr marL="342900" indent="-342900">
              <a:buFont typeface="Arial" charset="0"/>
              <a:buChar char="•"/>
            </a:pPr>
            <a:r>
              <a:rPr lang="en-US" sz="2400" dirty="0">
                <a:latin typeface="+mn-lt"/>
              </a:rPr>
              <a:t>Different population groups </a:t>
            </a:r>
          </a:p>
          <a:p>
            <a:pPr marL="800100" lvl="1" indent="-342900">
              <a:buFont typeface="Wingdings" charset="2"/>
              <a:buChar char="ü"/>
            </a:pPr>
            <a:r>
              <a:rPr lang="en-US" sz="2400" dirty="0">
                <a:latin typeface="+mn-lt"/>
              </a:rPr>
              <a:t>Residents, displaced, …..</a:t>
            </a:r>
          </a:p>
          <a:p>
            <a:pPr marL="800100" lvl="1" indent="-342900">
              <a:buFont typeface="Wingdings" charset="2"/>
              <a:buChar char="ü"/>
            </a:pPr>
            <a:r>
              <a:rPr lang="en-US" sz="2400" dirty="0">
                <a:latin typeface="+mn-lt"/>
              </a:rPr>
              <a:t>Race, tribe, caste, religion</a:t>
            </a:r>
          </a:p>
          <a:p>
            <a:pPr marL="800100" lvl="1" indent="-342900">
              <a:buFont typeface="Wingdings" charset="2"/>
              <a:buChar char="ü"/>
            </a:pPr>
            <a:r>
              <a:rPr lang="en-US" sz="2400" dirty="0">
                <a:latin typeface="+mn-lt"/>
              </a:rPr>
              <a:t>Rural, urban, geographic areas</a:t>
            </a:r>
          </a:p>
          <a:p>
            <a:pPr marL="800100" lvl="1" indent="-342900">
              <a:buFont typeface="Wingdings" charset="2"/>
              <a:buChar char="ü"/>
            </a:pPr>
            <a:r>
              <a:rPr lang="en-US" sz="2400" dirty="0">
                <a:latin typeface="+mn-lt"/>
              </a:rPr>
              <a:t>Income level, poverty /wealth</a:t>
            </a:r>
          </a:p>
          <a:p>
            <a:pPr marL="800100" lvl="1" indent="-342900">
              <a:buFont typeface="Wingdings" charset="2"/>
              <a:buChar char="ü"/>
            </a:pPr>
            <a:r>
              <a:rPr lang="en-US" sz="2400" dirty="0">
                <a:latin typeface="+mn-lt"/>
              </a:rPr>
              <a:t>Physically disabled, mentally disabled  </a:t>
            </a:r>
          </a:p>
          <a:p>
            <a:pPr marL="800100" lvl="1" indent="-342900">
              <a:buFont typeface="Wingdings" charset="2"/>
              <a:buChar char="ü"/>
            </a:pPr>
            <a:r>
              <a:rPr lang="en-US" sz="2400" dirty="0">
                <a:latin typeface="+mn-lt"/>
              </a:rPr>
              <a:t>Detainees</a:t>
            </a:r>
          </a:p>
          <a:p>
            <a:pPr marL="800100" lvl="1" indent="-342900">
              <a:buFont typeface="Wingdings" charset="2"/>
              <a:buChar char="ü"/>
            </a:pPr>
            <a:r>
              <a:rPr lang="en-US" sz="2400" dirty="0">
                <a:latin typeface="+mn-lt"/>
              </a:rPr>
              <a:t>……..</a:t>
            </a:r>
          </a:p>
          <a:p>
            <a:endParaRPr lang="en-US" sz="2400" dirty="0">
              <a:latin typeface="+mn-lt"/>
            </a:endParaRPr>
          </a:p>
          <a:p>
            <a:r>
              <a:rPr lang="en-US" sz="2400" dirty="0">
                <a:latin typeface="+mn-lt"/>
              </a:rPr>
              <a:t>Ensure not immediately visible people are included in your assessment</a:t>
            </a:r>
          </a:p>
        </p:txBody>
      </p:sp>
      <p:sp>
        <p:nvSpPr>
          <p:cNvPr id="6" name="Slide Number Placeholder 5"/>
          <p:cNvSpPr>
            <a:spLocks noGrp="1"/>
          </p:cNvSpPr>
          <p:nvPr>
            <p:ph type="sldNum" sz="quarter" idx="12"/>
          </p:nvPr>
        </p:nvSpPr>
        <p:spPr/>
        <p:txBody>
          <a:bodyPr/>
          <a:lstStyle/>
          <a:p>
            <a:fld id="{05C408E3-1C0B-45E5-B572-56F424382D1E}" type="slidenum">
              <a:rPr lang="fr-CH" smtClean="0"/>
              <a:t>16</a:t>
            </a:fld>
            <a:endParaRPr lang="fr-CH"/>
          </a:p>
        </p:txBody>
      </p:sp>
      <p:sp>
        <p:nvSpPr>
          <p:cNvPr id="8" name="TextBox 7"/>
          <p:cNvSpPr txBox="1"/>
          <p:nvPr/>
        </p:nvSpPr>
        <p:spPr>
          <a:xfrm>
            <a:off x="1552067" y="1550829"/>
            <a:ext cx="3340210" cy="861774"/>
          </a:xfrm>
          <a:prstGeom prst="rect">
            <a:avLst/>
          </a:prstGeom>
          <a:noFill/>
        </p:spPr>
        <p:txBody>
          <a:bodyPr wrap="none" rtlCol="0">
            <a:spAutoFit/>
          </a:bodyPr>
          <a:lstStyle/>
          <a:p>
            <a:r>
              <a:rPr lang="en-US" sz="3200" b="1" dirty="0">
                <a:solidFill>
                  <a:srgbClr val="0000FF"/>
                </a:solidFill>
              </a:rPr>
              <a:t>Disaggregate data</a:t>
            </a:r>
            <a:r>
              <a:rPr lang="en-US" sz="3200" dirty="0"/>
              <a:t>:</a:t>
            </a:r>
          </a:p>
          <a:p>
            <a:endParaRPr lang="en-GB" dirty="0"/>
          </a:p>
        </p:txBody>
      </p:sp>
    </p:spTree>
    <p:extLst>
      <p:ext uri="{BB962C8B-B14F-4D97-AF65-F5344CB8AC3E}">
        <p14:creationId xmlns:p14="http://schemas.microsoft.com/office/powerpoint/2010/main" val="2430303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4" name="Title 3"/>
          <p:cNvSpPr txBox="1">
            <a:spLocks/>
          </p:cNvSpPr>
          <p:nvPr/>
        </p:nvSpPr>
        <p:spPr>
          <a:xfrm>
            <a:off x="838200" y="561889"/>
            <a:ext cx="10515600" cy="13255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u="sng" dirty="0">
                <a:latin typeface="+mn-lt"/>
                <a:cs typeface="Times New Roman" panose="02020603050405020304" pitchFamily="18" charset="0"/>
              </a:rPr>
              <a:t>Stakeholder analysis </a:t>
            </a:r>
          </a:p>
        </p:txBody>
      </p:sp>
      <p:sp>
        <p:nvSpPr>
          <p:cNvPr id="5" name="Content Placeholder 2"/>
          <p:cNvSpPr txBox="1">
            <a:spLocks/>
          </p:cNvSpPr>
          <p:nvPr/>
        </p:nvSpPr>
        <p:spPr>
          <a:xfrm>
            <a:off x="1328057" y="188745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latin typeface="Times New Roman" charset="0"/>
              <a:ea typeface="Times New Roman" charset="0"/>
              <a:cs typeface="Times New Roman" charset="0"/>
            </a:endParaRPr>
          </a:p>
          <a:p>
            <a:pPr marL="0" indent="0" algn="ctr">
              <a:buFont typeface="Arial" panose="020B0604020202020204" pitchFamily="34" charset="0"/>
              <a:buNone/>
            </a:pPr>
            <a:r>
              <a:rPr lang="en-US" sz="4400" dirty="0">
                <a:ea typeface="Times New Roman" charset="0"/>
                <a:cs typeface="Times New Roman" charset="0"/>
              </a:rPr>
              <a:t>Is an integral part of an assessment </a:t>
            </a:r>
          </a:p>
          <a:p>
            <a:pPr marL="0" indent="0" algn="ctr">
              <a:buFont typeface="Arial" panose="020B0604020202020204" pitchFamily="34" charset="0"/>
              <a:buNone/>
            </a:pPr>
            <a:endParaRPr lang="en-US" sz="4400" dirty="0">
              <a:ea typeface="Times New Roman" charset="0"/>
              <a:cs typeface="Times New Roman" charset="0"/>
            </a:endParaRPr>
          </a:p>
          <a:p>
            <a:pPr marL="0" indent="0" algn="ctr">
              <a:buFont typeface="Arial" panose="020B0604020202020204" pitchFamily="34" charset="0"/>
              <a:buNone/>
            </a:pPr>
            <a:endParaRPr lang="en-US" sz="4400" dirty="0">
              <a:ea typeface="Times New Roman" charset="0"/>
              <a:cs typeface="Times New Roman" charset="0"/>
            </a:endParaRPr>
          </a:p>
        </p:txBody>
      </p:sp>
      <p:sp>
        <p:nvSpPr>
          <p:cNvPr id="7" name="Slide Number Placeholder 6"/>
          <p:cNvSpPr>
            <a:spLocks noGrp="1"/>
          </p:cNvSpPr>
          <p:nvPr>
            <p:ph type="sldNum" sz="quarter" idx="12"/>
          </p:nvPr>
        </p:nvSpPr>
        <p:spPr/>
        <p:txBody>
          <a:bodyPr/>
          <a:lstStyle/>
          <a:p>
            <a:fld id="{05C408E3-1C0B-45E5-B572-56F424382D1E}" type="slidenum">
              <a:rPr lang="fr-CH" smtClean="0"/>
              <a:t>17</a:t>
            </a:fld>
            <a:endParaRPr lang="fr-CH"/>
          </a:p>
        </p:txBody>
      </p:sp>
    </p:spTree>
    <p:extLst>
      <p:ext uri="{BB962C8B-B14F-4D97-AF65-F5344CB8AC3E}">
        <p14:creationId xmlns:p14="http://schemas.microsoft.com/office/powerpoint/2010/main" val="246736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19" name="Title 1"/>
          <p:cNvSpPr txBox="1">
            <a:spLocks/>
          </p:cNvSpPr>
          <p:nvPr/>
        </p:nvSpPr>
        <p:spPr>
          <a:xfrm>
            <a:off x="1887536" y="136368"/>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t>  </a:t>
            </a:r>
            <a:r>
              <a:rPr lang="en-US" altLang="en-US" u="sng" dirty="0">
                <a:latin typeface="+mn-lt"/>
              </a:rPr>
              <a:t>Stakeholder analysis</a:t>
            </a:r>
          </a:p>
        </p:txBody>
      </p:sp>
      <p:sp>
        <p:nvSpPr>
          <p:cNvPr id="20" name="Oval 2"/>
          <p:cNvSpPr>
            <a:spLocks noChangeArrowheads="1"/>
          </p:cNvSpPr>
          <p:nvPr/>
        </p:nvSpPr>
        <p:spPr bwMode="auto">
          <a:xfrm>
            <a:off x="2819398" y="2441418"/>
            <a:ext cx="1944688" cy="1162050"/>
          </a:xfrm>
          <a:prstGeom prst="ellipse">
            <a:avLst/>
          </a:prstGeom>
          <a:solidFill>
            <a:schemeClr val="accent1">
              <a:lumMod val="20000"/>
              <a:lumOff val="80000"/>
            </a:schemeClr>
          </a:solidFill>
          <a:ln w="9525">
            <a:solidFill>
              <a:schemeClr val="tx1"/>
            </a:solidFill>
            <a:round/>
            <a:headEnd/>
            <a:tailEnd/>
          </a:ln>
        </p:spPr>
        <p:txBody>
          <a:bodyPr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000" dirty="0">
                <a:latin typeface="+mn-lt"/>
              </a:rPr>
              <a:t>Expertise &amp; Resources</a:t>
            </a:r>
          </a:p>
        </p:txBody>
      </p:sp>
      <p:sp>
        <p:nvSpPr>
          <p:cNvPr id="21" name="Oval 6"/>
          <p:cNvSpPr>
            <a:spLocks noChangeArrowheads="1"/>
          </p:cNvSpPr>
          <p:nvPr/>
        </p:nvSpPr>
        <p:spPr bwMode="auto">
          <a:xfrm>
            <a:off x="5195887" y="1576231"/>
            <a:ext cx="1800225" cy="1143000"/>
          </a:xfrm>
          <a:prstGeom prst="ellipse">
            <a:avLst/>
          </a:prstGeom>
          <a:solidFill>
            <a:schemeClr val="accent1">
              <a:lumMod val="20000"/>
              <a:lumOff val="80000"/>
            </a:schemeClr>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en-US" altLang="en-US" sz="1800" dirty="0"/>
          </a:p>
          <a:p>
            <a:pPr algn="ctr">
              <a:spcBef>
                <a:spcPct val="0"/>
              </a:spcBef>
              <a:buFontTx/>
              <a:buNone/>
            </a:pPr>
            <a:r>
              <a:rPr lang="en-US" altLang="en-US" sz="2000" dirty="0">
                <a:latin typeface="+mn-lt"/>
              </a:rPr>
              <a:t>Mission</a:t>
            </a:r>
          </a:p>
        </p:txBody>
      </p:sp>
      <p:sp>
        <p:nvSpPr>
          <p:cNvPr id="22" name="Hexagon 4"/>
          <p:cNvSpPr>
            <a:spLocks noChangeArrowheads="1"/>
          </p:cNvSpPr>
          <p:nvPr/>
        </p:nvSpPr>
        <p:spPr bwMode="auto">
          <a:xfrm>
            <a:off x="5289549" y="3198656"/>
            <a:ext cx="1801813" cy="692150"/>
          </a:xfrm>
          <a:prstGeom prst="hexagon">
            <a:avLst>
              <a:gd name="adj" fmla="val 25020"/>
              <a:gd name="vf" fmla="val 115470"/>
            </a:avLst>
          </a:prstGeom>
          <a:solidFill>
            <a:srgbClr val="72A3E5"/>
          </a:solidFill>
          <a:ln w="9525">
            <a:solidFill>
              <a:schemeClr val="tx1"/>
            </a:solidFill>
            <a:round/>
            <a:headEnd/>
            <a:tailEnd/>
          </a:ln>
        </p:spPr>
        <p:txBody>
          <a:bodyPr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800" dirty="0">
                <a:latin typeface="+mn-lt"/>
              </a:rPr>
              <a:t>Actor</a:t>
            </a:r>
          </a:p>
        </p:txBody>
      </p:sp>
      <p:sp>
        <p:nvSpPr>
          <p:cNvPr id="23" name="Oval 11"/>
          <p:cNvSpPr>
            <a:spLocks noChangeArrowheads="1"/>
          </p:cNvSpPr>
          <p:nvPr/>
        </p:nvSpPr>
        <p:spPr bwMode="auto">
          <a:xfrm>
            <a:off x="2819398" y="3881281"/>
            <a:ext cx="1944688" cy="1162050"/>
          </a:xfrm>
          <a:prstGeom prst="ellipse">
            <a:avLst/>
          </a:prstGeom>
          <a:solidFill>
            <a:schemeClr val="accent1">
              <a:lumMod val="20000"/>
              <a:lumOff val="80000"/>
            </a:schemeClr>
          </a:solidFill>
          <a:ln w="9525">
            <a:solidFill>
              <a:schemeClr val="tx1"/>
            </a:solidFill>
            <a:round/>
            <a:headEnd/>
            <a:tailEnd/>
          </a:ln>
        </p:spPr>
        <p:txBody>
          <a:bodyPr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000" dirty="0">
                <a:latin typeface="+mn-lt"/>
              </a:rPr>
              <a:t>Policies </a:t>
            </a:r>
          </a:p>
          <a:p>
            <a:pPr algn="ctr">
              <a:spcBef>
                <a:spcPct val="0"/>
              </a:spcBef>
              <a:buFontTx/>
              <a:buNone/>
            </a:pPr>
            <a:r>
              <a:rPr lang="en-US" altLang="en-US" sz="2000" dirty="0">
                <a:latin typeface="+mn-lt"/>
              </a:rPr>
              <a:t>&amp; </a:t>
            </a:r>
          </a:p>
          <a:p>
            <a:pPr algn="ctr">
              <a:spcBef>
                <a:spcPct val="0"/>
              </a:spcBef>
              <a:buFontTx/>
              <a:buNone/>
            </a:pPr>
            <a:r>
              <a:rPr lang="en-US" altLang="en-US" sz="2000" dirty="0">
                <a:latin typeface="+mn-lt"/>
              </a:rPr>
              <a:t>Procedures</a:t>
            </a:r>
          </a:p>
        </p:txBody>
      </p:sp>
      <p:sp>
        <p:nvSpPr>
          <p:cNvPr id="24" name="Oval 12"/>
          <p:cNvSpPr>
            <a:spLocks noChangeArrowheads="1"/>
          </p:cNvSpPr>
          <p:nvPr/>
        </p:nvSpPr>
        <p:spPr bwMode="auto">
          <a:xfrm>
            <a:off x="5146673" y="4487707"/>
            <a:ext cx="1944688" cy="1163637"/>
          </a:xfrm>
          <a:prstGeom prst="ellipse">
            <a:avLst/>
          </a:prstGeom>
          <a:solidFill>
            <a:schemeClr val="accent1">
              <a:lumMod val="20000"/>
              <a:lumOff val="80000"/>
            </a:schemeClr>
          </a:solidFill>
          <a:ln w="9525">
            <a:solidFill>
              <a:schemeClr val="tx1"/>
            </a:solidFill>
            <a:round/>
            <a:headEnd/>
            <a:tailEnd/>
          </a:ln>
        </p:spPr>
        <p:txBody>
          <a:bodyPr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000" dirty="0">
                <a:latin typeface="+mn-lt"/>
              </a:rPr>
              <a:t>Principles for action</a:t>
            </a:r>
          </a:p>
          <a:p>
            <a:pPr algn="ctr">
              <a:spcBef>
                <a:spcPct val="0"/>
              </a:spcBef>
              <a:buFontTx/>
              <a:buNone/>
            </a:pPr>
            <a:r>
              <a:rPr lang="en-US" altLang="en-US" sz="2000" dirty="0">
                <a:latin typeface="+mn-lt"/>
              </a:rPr>
              <a:t>Strategies</a:t>
            </a:r>
          </a:p>
        </p:txBody>
      </p:sp>
      <p:sp>
        <p:nvSpPr>
          <p:cNvPr id="25" name="Oval 13"/>
          <p:cNvSpPr>
            <a:spLocks noChangeArrowheads="1"/>
          </p:cNvSpPr>
          <p:nvPr/>
        </p:nvSpPr>
        <p:spPr bwMode="auto">
          <a:xfrm>
            <a:off x="7585073" y="3967006"/>
            <a:ext cx="1944688" cy="1192212"/>
          </a:xfrm>
          <a:prstGeom prst="ellipse">
            <a:avLst/>
          </a:prstGeom>
          <a:solidFill>
            <a:schemeClr val="accent1">
              <a:lumMod val="20000"/>
              <a:lumOff val="80000"/>
            </a:schemeClr>
          </a:solidFill>
          <a:ln w="9525">
            <a:solidFill>
              <a:schemeClr val="tx1"/>
            </a:solidFill>
            <a:round/>
            <a:headEnd/>
            <a:tailEnd/>
          </a:ln>
        </p:spPr>
        <p:txBody>
          <a:bodyPr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000" dirty="0">
                <a:latin typeface="+mn-lt"/>
              </a:rPr>
              <a:t>Legal framework</a:t>
            </a:r>
          </a:p>
        </p:txBody>
      </p:sp>
      <p:sp>
        <p:nvSpPr>
          <p:cNvPr id="26" name="Oval 14"/>
          <p:cNvSpPr>
            <a:spLocks noChangeArrowheads="1"/>
          </p:cNvSpPr>
          <p:nvPr/>
        </p:nvSpPr>
        <p:spPr bwMode="auto">
          <a:xfrm>
            <a:off x="7566023" y="2484281"/>
            <a:ext cx="1944688" cy="1162050"/>
          </a:xfrm>
          <a:prstGeom prst="ellipse">
            <a:avLst/>
          </a:prstGeom>
          <a:solidFill>
            <a:schemeClr val="accent1">
              <a:lumMod val="20000"/>
              <a:lumOff val="80000"/>
            </a:schemeClr>
          </a:solidFill>
          <a:ln w="9525">
            <a:solidFill>
              <a:schemeClr val="tx1"/>
            </a:solidFill>
            <a:round/>
            <a:headEnd/>
            <a:tailEnd/>
          </a:ln>
        </p:spPr>
        <p:txBody>
          <a:bodyPr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000" dirty="0">
                <a:latin typeface="+mn-lt"/>
              </a:rPr>
              <a:t>Mandate</a:t>
            </a:r>
          </a:p>
        </p:txBody>
      </p:sp>
      <p:cxnSp>
        <p:nvCxnSpPr>
          <p:cNvPr id="27" name="Straight Arrow Connector 15"/>
          <p:cNvCxnSpPr>
            <a:cxnSpLocks noChangeShapeType="1"/>
          </p:cNvCxnSpPr>
          <p:nvPr/>
        </p:nvCxnSpPr>
        <p:spPr bwMode="auto">
          <a:xfrm flipV="1">
            <a:off x="6992937" y="3198657"/>
            <a:ext cx="434975" cy="1920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 name="Straight Arrow Connector 17"/>
          <p:cNvCxnSpPr>
            <a:cxnSpLocks noChangeShapeType="1"/>
          </p:cNvCxnSpPr>
          <p:nvPr/>
        </p:nvCxnSpPr>
        <p:spPr bwMode="auto">
          <a:xfrm>
            <a:off x="7007223" y="3967006"/>
            <a:ext cx="577850" cy="2460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 name="Straight Arrow Connector 20"/>
          <p:cNvCxnSpPr>
            <a:cxnSpLocks noChangeShapeType="1"/>
          </p:cNvCxnSpPr>
          <p:nvPr/>
        </p:nvCxnSpPr>
        <p:spPr bwMode="auto">
          <a:xfrm flipH="1">
            <a:off x="6132512" y="3952718"/>
            <a:ext cx="3175" cy="431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0" name="Straight Arrow Connector 26"/>
          <p:cNvCxnSpPr>
            <a:cxnSpLocks noChangeShapeType="1"/>
          </p:cNvCxnSpPr>
          <p:nvPr/>
        </p:nvCxnSpPr>
        <p:spPr bwMode="auto">
          <a:xfrm flipH="1" flipV="1">
            <a:off x="4824411" y="3104994"/>
            <a:ext cx="500062" cy="2524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1" name="Straight Arrow Connector 28"/>
          <p:cNvCxnSpPr>
            <a:cxnSpLocks noChangeShapeType="1"/>
          </p:cNvCxnSpPr>
          <p:nvPr/>
        </p:nvCxnSpPr>
        <p:spPr bwMode="auto">
          <a:xfrm flipH="1">
            <a:off x="4689474" y="3911444"/>
            <a:ext cx="633413" cy="2825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 name="TextBox 1"/>
          <p:cNvSpPr txBox="1">
            <a:spLocks noChangeArrowheads="1"/>
          </p:cNvSpPr>
          <p:nvPr/>
        </p:nvSpPr>
        <p:spPr bwMode="auto">
          <a:xfrm>
            <a:off x="5447713" y="6253801"/>
            <a:ext cx="5517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400" i="1" dirty="0">
                <a:latin typeface="+mn-lt"/>
              </a:rPr>
              <a:t>NB: Affected populations are a stakeholder</a:t>
            </a:r>
            <a:endParaRPr lang="en-GB" altLang="en-US" sz="2400" i="1" dirty="0">
              <a:latin typeface="+mn-lt"/>
            </a:endParaRPr>
          </a:p>
        </p:txBody>
      </p:sp>
      <p:cxnSp>
        <p:nvCxnSpPr>
          <p:cNvPr id="33" name="Straight Arrow Connector 4"/>
          <p:cNvCxnSpPr>
            <a:cxnSpLocks noChangeShapeType="1"/>
          </p:cNvCxnSpPr>
          <p:nvPr/>
        </p:nvCxnSpPr>
        <p:spPr bwMode="auto">
          <a:xfrm flipV="1">
            <a:off x="6132511" y="2728756"/>
            <a:ext cx="0" cy="360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 name="Slide Number Placeholder 33"/>
          <p:cNvSpPr>
            <a:spLocks noGrp="1"/>
          </p:cNvSpPr>
          <p:nvPr>
            <p:ph type="sldNum" sz="quarter" idx="12"/>
          </p:nvPr>
        </p:nvSpPr>
        <p:spPr/>
        <p:txBody>
          <a:bodyPr/>
          <a:lstStyle/>
          <a:p>
            <a:fld id="{05C408E3-1C0B-45E5-B572-56F424382D1E}" type="slidenum">
              <a:rPr lang="fr-CH" smtClean="0"/>
              <a:t>18</a:t>
            </a:fld>
            <a:endParaRPr lang="fr-CH"/>
          </a:p>
        </p:txBody>
      </p:sp>
    </p:spTree>
    <p:extLst>
      <p:ext uri="{BB962C8B-B14F-4D97-AF65-F5344CB8AC3E}">
        <p14:creationId xmlns:p14="http://schemas.microsoft.com/office/powerpoint/2010/main" val="2143761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4" name="Rounded Rectangle 3"/>
          <p:cNvSpPr/>
          <p:nvPr/>
        </p:nvSpPr>
        <p:spPr>
          <a:xfrm>
            <a:off x="1652589" y="90488"/>
            <a:ext cx="8899525" cy="514350"/>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5" name="Rounded Rectangle 4"/>
          <p:cNvSpPr/>
          <p:nvPr/>
        </p:nvSpPr>
        <p:spPr>
          <a:xfrm>
            <a:off x="1652588" y="90488"/>
            <a:ext cx="2463800" cy="514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dirty="0">
                <a:solidFill>
                  <a:srgbClr val="5448F2"/>
                </a:solidFill>
              </a:rPr>
              <a:t>Stakeholder analysis</a:t>
            </a:r>
          </a:p>
        </p:txBody>
      </p:sp>
      <p:sp>
        <p:nvSpPr>
          <p:cNvPr id="6" name="TextBox 8"/>
          <p:cNvSpPr txBox="1">
            <a:spLocks noChangeArrowheads="1"/>
          </p:cNvSpPr>
          <p:nvPr/>
        </p:nvSpPr>
        <p:spPr bwMode="auto">
          <a:xfrm>
            <a:off x="4151314" y="107951"/>
            <a:ext cx="6092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400" dirty="0">
                <a:latin typeface="+mn-lt"/>
              </a:rPr>
              <a:t>This map is developed for: </a:t>
            </a:r>
          </a:p>
        </p:txBody>
      </p:sp>
      <p:sp>
        <p:nvSpPr>
          <p:cNvPr id="7" name="Rectangle 6"/>
          <p:cNvSpPr/>
          <p:nvPr/>
        </p:nvSpPr>
        <p:spPr>
          <a:xfrm>
            <a:off x="1652589" y="604839"/>
            <a:ext cx="8899525" cy="51514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8" name="Rectangle 7"/>
          <p:cNvSpPr/>
          <p:nvPr/>
        </p:nvSpPr>
        <p:spPr>
          <a:xfrm>
            <a:off x="1652589" y="5803900"/>
            <a:ext cx="8899525" cy="9794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9" name="Oval 8"/>
          <p:cNvSpPr/>
          <p:nvPr/>
        </p:nvSpPr>
        <p:spPr>
          <a:xfrm>
            <a:off x="5507038" y="2855914"/>
            <a:ext cx="1193800" cy="1184275"/>
          </a:xfrm>
          <a:prstGeom prst="ellipse">
            <a:avLst/>
          </a:prstGeom>
          <a:solidFill>
            <a:schemeClr val="accent5"/>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10" name="Rectangle 9"/>
          <p:cNvSpPr/>
          <p:nvPr/>
        </p:nvSpPr>
        <p:spPr>
          <a:xfrm>
            <a:off x="1652588" y="604838"/>
            <a:ext cx="4449762" cy="2832100"/>
          </a:xfrm>
          <a:prstGeom prst="rect">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11" name="Rectangle 10"/>
          <p:cNvSpPr/>
          <p:nvPr/>
        </p:nvSpPr>
        <p:spPr>
          <a:xfrm>
            <a:off x="6102351" y="604838"/>
            <a:ext cx="4449763" cy="2832100"/>
          </a:xfrm>
          <a:prstGeom prst="rect">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pic>
        <p:nvPicPr>
          <p:cNvPr id="1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911475"/>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6642101" y="604838"/>
            <a:ext cx="3910013" cy="2576512"/>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652588" y="604839"/>
            <a:ext cx="3910012" cy="2636837"/>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743075" y="3573464"/>
            <a:ext cx="3760788" cy="1231106"/>
          </a:xfrm>
          <a:prstGeom prst="rect">
            <a:avLst/>
          </a:prstGeom>
          <a:noFill/>
        </p:spPr>
        <p:txBody>
          <a:bodyPr>
            <a:spAutoFit/>
          </a:bodyPr>
          <a:lstStyle/>
          <a:p>
            <a:pPr>
              <a:defRPr/>
            </a:pPr>
            <a:r>
              <a:rPr lang="en-US" sz="1400" dirty="0">
                <a:solidFill>
                  <a:schemeClr val="bg2">
                    <a:lumMod val="75000"/>
                  </a:schemeClr>
                </a:solidFill>
                <a:ea typeface="ＭＳ Ｐゴシック" panose="020B0600070205080204" pitchFamily="34" charset="-128"/>
              </a:rPr>
              <a:t>What does (s)he </a:t>
            </a:r>
            <a:r>
              <a:rPr lang="en-US" b="1" dirty="0">
                <a:ea typeface="ＭＳ Ｐゴシック" panose="020B0600070205080204" pitchFamily="34" charset="-128"/>
              </a:rPr>
              <a:t>Know ?</a:t>
            </a:r>
          </a:p>
          <a:p>
            <a:pPr>
              <a:defRPr/>
            </a:pPr>
            <a:r>
              <a:rPr lang="en-US" sz="1400" dirty="0">
                <a:solidFill>
                  <a:schemeClr val="bg2">
                    <a:lumMod val="75000"/>
                  </a:schemeClr>
                </a:solidFill>
                <a:ea typeface="ＭＳ Ｐゴシック" panose="020B0600070205080204" pitchFamily="34" charset="-128"/>
              </a:rPr>
              <a:t> 	</a:t>
            </a:r>
            <a:r>
              <a:rPr lang="en-US" sz="1400" i="1" dirty="0">
                <a:solidFill>
                  <a:schemeClr val="bg2">
                    <a:lumMod val="75000"/>
                  </a:schemeClr>
                </a:solidFill>
                <a:ea typeface="ＭＳ Ｐゴシック" panose="020B0600070205080204" pitchFamily="34" charset="-128"/>
              </a:rPr>
              <a:t>Technically</a:t>
            </a:r>
          </a:p>
          <a:p>
            <a:pPr>
              <a:defRPr/>
            </a:pPr>
            <a:r>
              <a:rPr lang="en-US" sz="1400" i="1" dirty="0">
                <a:solidFill>
                  <a:schemeClr val="bg2">
                    <a:lumMod val="75000"/>
                  </a:schemeClr>
                </a:solidFill>
                <a:ea typeface="ＭＳ Ｐゴシック" panose="020B0600070205080204" pitchFamily="34" charset="-128"/>
              </a:rPr>
              <a:t>	Health system, security situation</a:t>
            </a:r>
          </a:p>
          <a:p>
            <a:pPr>
              <a:defRPr/>
            </a:pPr>
            <a:r>
              <a:rPr lang="en-US" sz="1400" i="1" dirty="0">
                <a:solidFill>
                  <a:schemeClr val="bg2">
                    <a:lumMod val="75000"/>
                  </a:schemeClr>
                </a:solidFill>
                <a:ea typeface="ＭＳ Ｐゴシック" panose="020B0600070205080204" pitchFamily="34" charset="-128"/>
              </a:rPr>
              <a:t>	Authorities, Red Cross, NGOs</a:t>
            </a:r>
          </a:p>
          <a:p>
            <a:pPr>
              <a:defRPr/>
            </a:pPr>
            <a:r>
              <a:rPr lang="en-US" sz="1400" i="1" dirty="0">
                <a:solidFill>
                  <a:schemeClr val="bg2">
                    <a:lumMod val="75000"/>
                  </a:schemeClr>
                </a:solidFill>
                <a:ea typeface="ＭＳ Ｐゴシック" panose="020B0600070205080204" pitchFamily="34" charset="-128"/>
              </a:rPr>
              <a:t>	Community</a:t>
            </a:r>
          </a:p>
        </p:txBody>
      </p:sp>
      <p:sp>
        <p:nvSpPr>
          <p:cNvPr id="16" name="TextBox 15"/>
          <p:cNvSpPr txBox="1"/>
          <p:nvPr/>
        </p:nvSpPr>
        <p:spPr>
          <a:xfrm>
            <a:off x="6892925" y="3524251"/>
            <a:ext cx="3760788" cy="1231106"/>
          </a:xfrm>
          <a:prstGeom prst="rect">
            <a:avLst/>
          </a:prstGeom>
          <a:noFill/>
        </p:spPr>
        <p:txBody>
          <a:bodyPr>
            <a:spAutoFit/>
          </a:bodyPr>
          <a:lstStyle/>
          <a:p>
            <a:pPr>
              <a:defRPr/>
            </a:pPr>
            <a:r>
              <a:rPr lang="en-US" sz="1400" dirty="0">
                <a:solidFill>
                  <a:schemeClr val="bg2">
                    <a:lumMod val="75000"/>
                  </a:schemeClr>
                </a:solidFill>
                <a:ea typeface="ＭＳ Ｐゴシック" panose="020B0600070205080204" pitchFamily="34" charset="-128"/>
              </a:rPr>
              <a:t>What does (s)he  </a:t>
            </a:r>
            <a:r>
              <a:rPr lang="en-US" b="1" dirty="0">
                <a:ea typeface="ＭＳ Ｐゴシック" panose="020B0600070205080204" pitchFamily="34" charset="-128"/>
              </a:rPr>
              <a:t>Do ?</a:t>
            </a:r>
          </a:p>
          <a:p>
            <a:pPr>
              <a:defRPr/>
            </a:pPr>
            <a:r>
              <a:rPr lang="en-US" sz="1400" dirty="0">
                <a:solidFill>
                  <a:schemeClr val="bg2">
                    <a:lumMod val="75000"/>
                  </a:schemeClr>
                </a:solidFill>
                <a:ea typeface="ＭＳ Ｐゴシック" panose="020B0600070205080204" pitchFamily="34" charset="-128"/>
              </a:rPr>
              <a:t>          </a:t>
            </a:r>
            <a:r>
              <a:rPr lang="en-GB" sz="1400" i="1" dirty="0">
                <a:solidFill>
                  <a:schemeClr val="bg2">
                    <a:lumMod val="75000"/>
                  </a:schemeClr>
                </a:solidFill>
                <a:ea typeface="ＭＳ Ｐゴシック" panose="020B0600070205080204" pitchFamily="34" charset="-128"/>
              </a:rPr>
              <a:t>Behaviour </a:t>
            </a:r>
            <a:r>
              <a:rPr lang="en-US" sz="1400" i="1" dirty="0">
                <a:solidFill>
                  <a:schemeClr val="bg2">
                    <a:lumMod val="75000"/>
                  </a:schemeClr>
                </a:solidFill>
                <a:ea typeface="ＭＳ Ｐゴシック" panose="020B0600070205080204" pitchFamily="34" charset="-128"/>
              </a:rPr>
              <a:t>towards others</a:t>
            </a:r>
          </a:p>
          <a:p>
            <a:pPr>
              <a:defRPr/>
            </a:pPr>
            <a:r>
              <a:rPr lang="en-US" sz="1400" i="1" dirty="0">
                <a:solidFill>
                  <a:schemeClr val="bg2">
                    <a:lumMod val="75000"/>
                  </a:schemeClr>
                </a:solidFill>
                <a:ea typeface="ＭＳ Ｐゴシック" panose="020B0600070205080204" pitchFamily="34" charset="-128"/>
              </a:rPr>
              <a:t>	Affected populations </a:t>
            </a:r>
          </a:p>
          <a:p>
            <a:pPr>
              <a:defRPr/>
            </a:pPr>
            <a:r>
              <a:rPr lang="en-US" sz="1400" i="1" dirty="0">
                <a:solidFill>
                  <a:schemeClr val="bg2">
                    <a:lumMod val="75000"/>
                  </a:schemeClr>
                </a:solidFill>
                <a:ea typeface="ＭＳ Ｐゴシック" panose="020B0600070205080204" pitchFamily="34" charset="-128"/>
              </a:rPr>
              <a:t>	Health authorities and system</a:t>
            </a:r>
          </a:p>
          <a:p>
            <a:pPr>
              <a:defRPr/>
            </a:pPr>
            <a:r>
              <a:rPr lang="en-US" sz="1400" i="1" dirty="0">
                <a:solidFill>
                  <a:schemeClr val="bg2">
                    <a:lumMod val="75000"/>
                  </a:schemeClr>
                </a:solidFill>
                <a:ea typeface="ＭＳ Ｐゴシック" panose="020B0600070205080204" pitchFamily="34" charset="-128"/>
              </a:rPr>
              <a:t>	NGOs, Red </a:t>
            </a:r>
            <a:r>
              <a:rPr lang="en-US" sz="1400" i="1" dirty="0" err="1">
                <a:solidFill>
                  <a:schemeClr val="bg2">
                    <a:lumMod val="75000"/>
                  </a:schemeClr>
                </a:solidFill>
                <a:ea typeface="ＭＳ Ｐゴシック" panose="020B0600070205080204" pitchFamily="34" charset="-128"/>
              </a:rPr>
              <a:t>Croos</a:t>
            </a:r>
            <a:r>
              <a:rPr lang="en-US" sz="1400" i="1" dirty="0">
                <a:solidFill>
                  <a:schemeClr val="bg2">
                    <a:lumMod val="75000"/>
                  </a:schemeClr>
                </a:solidFill>
                <a:ea typeface="ＭＳ Ｐゴシック" panose="020B0600070205080204" pitchFamily="34" charset="-128"/>
              </a:rPr>
              <a:t> </a:t>
            </a:r>
          </a:p>
        </p:txBody>
      </p:sp>
      <p:sp>
        <p:nvSpPr>
          <p:cNvPr id="17" name="TextBox 16"/>
          <p:cNvSpPr txBox="1"/>
          <p:nvPr/>
        </p:nvSpPr>
        <p:spPr>
          <a:xfrm>
            <a:off x="1743075" y="2363788"/>
            <a:ext cx="3760788" cy="584775"/>
          </a:xfrm>
          <a:prstGeom prst="rect">
            <a:avLst/>
          </a:prstGeom>
          <a:noFill/>
        </p:spPr>
        <p:txBody>
          <a:bodyPr>
            <a:spAutoFit/>
          </a:bodyPr>
          <a:lstStyle/>
          <a:p>
            <a:pPr>
              <a:defRPr/>
            </a:pPr>
            <a:r>
              <a:rPr lang="en-US" sz="1400" dirty="0">
                <a:solidFill>
                  <a:schemeClr val="bg2">
                    <a:lumMod val="75000"/>
                  </a:schemeClr>
                </a:solidFill>
                <a:ea typeface="ＭＳ Ｐゴシック" panose="020B0600070205080204" pitchFamily="34" charset="-128"/>
              </a:rPr>
              <a:t>What does (s)he </a:t>
            </a:r>
            <a:r>
              <a:rPr lang="en-US" b="1" dirty="0">
                <a:ea typeface="ＭＳ Ｐゴシック" panose="020B0600070205080204" pitchFamily="34" charset="-128"/>
              </a:rPr>
              <a:t>Hear ?</a:t>
            </a:r>
          </a:p>
          <a:p>
            <a:pPr>
              <a:defRPr/>
            </a:pPr>
            <a:r>
              <a:rPr lang="en-US" sz="1400" i="1" dirty="0">
                <a:solidFill>
                  <a:schemeClr val="bg2">
                    <a:lumMod val="75000"/>
                  </a:schemeClr>
                </a:solidFill>
                <a:ea typeface="ＭＳ Ｐゴシック" panose="020B0600070205080204" pitchFamily="34" charset="-128"/>
              </a:rPr>
              <a:t>    What influences her/him</a:t>
            </a:r>
          </a:p>
        </p:txBody>
      </p:sp>
      <p:sp>
        <p:nvSpPr>
          <p:cNvPr id="18" name="TextBox 17"/>
          <p:cNvSpPr txBox="1"/>
          <p:nvPr/>
        </p:nvSpPr>
        <p:spPr>
          <a:xfrm>
            <a:off x="2279650" y="692151"/>
            <a:ext cx="3989388" cy="1015663"/>
          </a:xfrm>
          <a:prstGeom prst="rect">
            <a:avLst/>
          </a:prstGeom>
          <a:noFill/>
        </p:spPr>
        <p:txBody>
          <a:bodyPr>
            <a:spAutoFit/>
          </a:bodyPr>
          <a:lstStyle/>
          <a:p>
            <a:pPr>
              <a:defRPr/>
            </a:pPr>
            <a:r>
              <a:rPr lang="en-US" sz="1400" dirty="0">
                <a:solidFill>
                  <a:schemeClr val="bg2">
                    <a:lumMod val="75000"/>
                  </a:schemeClr>
                </a:solidFill>
                <a:ea typeface="ＭＳ Ｐゴシック" panose="020B0600070205080204" pitchFamily="34" charset="-128"/>
              </a:rPr>
              <a:t>What does (s)he </a:t>
            </a:r>
            <a:r>
              <a:rPr lang="en-US" b="1" dirty="0">
                <a:ea typeface="ＭＳ Ｐゴシック" panose="020B0600070205080204" pitchFamily="34" charset="-128"/>
              </a:rPr>
              <a:t>Think and feel?</a:t>
            </a:r>
          </a:p>
          <a:p>
            <a:pPr>
              <a:defRPr/>
            </a:pPr>
            <a:r>
              <a:rPr lang="en-US" sz="1400" dirty="0">
                <a:solidFill>
                  <a:schemeClr val="bg2">
                    <a:lumMod val="75000"/>
                  </a:schemeClr>
                </a:solidFill>
                <a:ea typeface="ＭＳ Ｐゴシック" panose="020B0600070205080204" pitchFamily="34" charset="-128"/>
              </a:rPr>
              <a:t>	 </a:t>
            </a:r>
            <a:r>
              <a:rPr lang="en-US" sz="1400" i="1" dirty="0">
                <a:solidFill>
                  <a:schemeClr val="bg2">
                    <a:lumMod val="75000"/>
                  </a:schemeClr>
                </a:solidFill>
                <a:ea typeface="ＭＳ Ｐゴシック" panose="020B0600070205080204" pitchFamily="34" charset="-128"/>
              </a:rPr>
              <a:t>What really counts</a:t>
            </a:r>
          </a:p>
          <a:p>
            <a:pPr>
              <a:defRPr/>
            </a:pPr>
            <a:r>
              <a:rPr lang="en-US" sz="1400" i="1" dirty="0">
                <a:solidFill>
                  <a:schemeClr val="bg2">
                    <a:lumMod val="75000"/>
                  </a:schemeClr>
                </a:solidFill>
                <a:ea typeface="ＭＳ Ｐゴシック" panose="020B0600070205080204" pitchFamily="34" charset="-128"/>
              </a:rPr>
              <a:t>	 Major pre-occupations</a:t>
            </a:r>
          </a:p>
          <a:p>
            <a:pPr>
              <a:defRPr/>
            </a:pPr>
            <a:r>
              <a:rPr lang="en-US" sz="1400" i="1" dirty="0">
                <a:solidFill>
                  <a:schemeClr val="bg2">
                    <a:lumMod val="75000"/>
                  </a:schemeClr>
                </a:solidFill>
                <a:ea typeface="ＭＳ Ｐゴシック" panose="020B0600070205080204" pitchFamily="34" charset="-128"/>
              </a:rPr>
              <a:t>	 Worries, aspirations</a:t>
            </a:r>
          </a:p>
        </p:txBody>
      </p:sp>
      <p:sp>
        <p:nvSpPr>
          <p:cNvPr id="19" name="TextBox 18"/>
          <p:cNvSpPr txBox="1"/>
          <p:nvPr/>
        </p:nvSpPr>
        <p:spPr>
          <a:xfrm>
            <a:off x="6102350" y="800100"/>
            <a:ext cx="3760788" cy="1015663"/>
          </a:xfrm>
          <a:prstGeom prst="rect">
            <a:avLst/>
          </a:prstGeom>
          <a:noFill/>
        </p:spPr>
        <p:txBody>
          <a:bodyPr>
            <a:spAutoFit/>
          </a:bodyPr>
          <a:lstStyle/>
          <a:p>
            <a:pPr>
              <a:defRPr/>
            </a:pPr>
            <a:r>
              <a:rPr lang="en-US" sz="1400" dirty="0">
                <a:solidFill>
                  <a:schemeClr val="bg2">
                    <a:lumMod val="75000"/>
                  </a:schemeClr>
                </a:solidFill>
                <a:ea typeface="ＭＳ Ｐゴシック" panose="020B0600070205080204" pitchFamily="34" charset="-128"/>
              </a:rPr>
              <a:t>What does (s)he </a:t>
            </a:r>
            <a:r>
              <a:rPr lang="en-US" b="1" dirty="0">
                <a:ea typeface="ＭＳ Ｐゴシック" panose="020B0600070205080204" pitchFamily="34" charset="-128"/>
              </a:rPr>
              <a:t>See ?</a:t>
            </a:r>
          </a:p>
          <a:p>
            <a:pPr>
              <a:defRPr/>
            </a:pPr>
            <a:r>
              <a:rPr lang="en-US" sz="1400" dirty="0">
                <a:solidFill>
                  <a:schemeClr val="bg2">
                    <a:lumMod val="75000"/>
                  </a:schemeClr>
                </a:solidFill>
                <a:ea typeface="ＭＳ Ｐゴシック" panose="020B0600070205080204" pitchFamily="34" charset="-128"/>
              </a:rPr>
              <a:t>	</a:t>
            </a:r>
            <a:r>
              <a:rPr lang="en-US" sz="1400" i="1" dirty="0">
                <a:solidFill>
                  <a:schemeClr val="bg2">
                    <a:lumMod val="75000"/>
                  </a:schemeClr>
                </a:solidFill>
                <a:ea typeface="ＭＳ Ｐゴシック" panose="020B0600070205080204" pitchFamily="34" charset="-128"/>
              </a:rPr>
              <a:t>Environment</a:t>
            </a:r>
          </a:p>
          <a:p>
            <a:pPr>
              <a:defRPr/>
            </a:pPr>
            <a:r>
              <a:rPr lang="en-US" sz="1400" i="1" dirty="0">
                <a:solidFill>
                  <a:schemeClr val="bg2">
                    <a:lumMod val="75000"/>
                  </a:schemeClr>
                </a:solidFill>
                <a:ea typeface="ＭＳ Ｐゴシック" panose="020B0600070205080204" pitchFamily="34" charset="-128"/>
              </a:rPr>
              <a:t>	Friend</a:t>
            </a:r>
          </a:p>
          <a:p>
            <a:pPr>
              <a:defRPr/>
            </a:pPr>
            <a:r>
              <a:rPr lang="en-US" sz="1400" i="1" dirty="0">
                <a:solidFill>
                  <a:schemeClr val="bg2">
                    <a:lumMod val="75000"/>
                  </a:schemeClr>
                </a:solidFill>
                <a:ea typeface="ＭＳ Ｐゴシック" panose="020B0600070205080204" pitchFamily="34" charset="-128"/>
              </a:rPr>
              <a:t>	What the market offers</a:t>
            </a:r>
          </a:p>
        </p:txBody>
      </p:sp>
      <p:cxnSp>
        <p:nvCxnSpPr>
          <p:cNvPr id="20" name="Straight Connector 19"/>
          <p:cNvCxnSpPr/>
          <p:nvPr/>
        </p:nvCxnSpPr>
        <p:spPr>
          <a:xfrm flipH="1" flipV="1">
            <a:off x="6372226" y="3990975"/>
            <a:ext cx="2544763" cy="176530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224213" y="3929063"/>
            <a:ext cx="2608262" cy="1827212"/>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95825" y="4776789"/>
            <a:ext cx="3760788" cy="1231106"/>
          </a:xfrm>
          <a:prstGeom prst="rect">
            <a:avLst/>
          </a:prstGeom>
          <a:noFill/>
        </p:spPr>
        <p:txBody>
          <a:bodyPr>
            <a:spAutoFit/>
          </a:bodyPr>
          <a:lstStyle/>
          <a:p>
            <a:pPr>
              <a:defRPr/>
            </a:pPr>
            <a:r>
              <a:rPr lang="en-US" sz="1400" dirty="0">
                <a:solidFill>
                  <a:schemeClr val="bg2">
                    <a:lumMod val="75000"/>
                  </a:schemeClr>
                </a:solidFill>
                <a:ea typeface="ＭＳ Ｐゴシック" panose="020B0600070205080204" pitchFamily="34" charset="-128"/>
              </a:rPr>
              <a:t>What does (s)he </a:t>
            </a:r>
            <a:r>
              <a:rPr lang="en-US" b="1" dirty="0">
                <a:ea typeface="ＭＳ Ｐゴシック" panose="020B0600070205080204" pitchFamily="34" charset="-128"/>
              </a:rPr>
              <a:t>Want ?</a:t>
            </a:r>
          </a:p>
          <a:p>
            <a:pPr>
              <a:defRPr/>
            </a:pPr>
            <a:r>
              <a:rPr lang="en-US" sz="1400" b="1" dirty="0">
                <a:solidFill>
                  <a:schemeClr val="bg2">
                    <a:lumMod val="75000"/>
                  </a:schemeClr>
                </a:solidFill>
                <a:ea typeface="ＭＳ Ｐゴシック" panose="020B0600070205080204" pitchFamily="34" charset="-128"/>
              </a:rPr>
              <a:t>	</a:t>
            </a:r>
            <a:r>
              <a:rPr lang="en-US" sz="1400" dirty="0">
                <a:solidFill>
                  <a:schemeClr val="bg2">
                    <a:lumMod val="75000"/>
                  </a:schemeClr>
                </a:solidFill>
                <a:ea typeface="ＭＳ Ｐゴシック" panose="020B0600070205080204" pitchFamily="34" charset="-128"/>
              </a:rPr>
              <a:t>Priority needs</a:t>
            </a:r>
          </a:p>
          <a:p>
            <a:pPr>
              <a:defRPr/>
            </a:pPr>
            <a:r>
              <a:rPr lang="en-US" sz="1400" dirty="0">
                <a:solidFill>
                  <a:schemeClr val="bg2">
                    <a:lumMod val="75000"/>
                  </a:schemeClr>
                </a:solidFill>
                <a:ea typeface="ＭＳ Ｐゴシック" panose="020B0600070205080204" pitchFamily="34" charset="-128"/>
              </a:rPr>
              <a:t>	Previous achievements</a:t>
            </a:r>
          </a:p>
          <a:p>
            <a:pPr>
              <a:defRPr/>
            </a:pPr>
            <a:endParaRPr lang="fr-CH" sz="1400" dirty="0">
              <a:solidFill>
                <a:schemeClr val="bg2">
                  <a:lumMod val="75000"/>
                </a:schemeClr>
              </a:solidFill>
              <a:latin typeface="Arial" panose="020B0604020202020204" pitchFamily="34" charset="0"/>
              <a:ea typeface="ＭＳ Ｐゴシック" panose="020B0600070205080204" pitchFamily="34" charset="-128"/>
            </a:endParaRPr>
          </a:p>
          <a:p>
            <a:pPr>
              <a:defRPr/>
            </a:pPr>
            <a:endParaRPr lang="fr-CH" sz="1400" dirty="0">
              <a:solidFill>
                <a:schemeClr val="bg2">
                  <a:lumMod val="75000"/>
                </a:schemeClr>
              </a:solidFill>
              <a:latin typeface="Arial" panose="020B0604020202020204" pitchFamily="34" charset="0"/>
              <a:ea typeface="ＭＳ Ｐゴシック" panose="020B0600070205080204" pitchFamily="34" charset="-128"/>
            </a:endParaRPr>
          </a:p>
        </p:txBody>
      </p:sp>
      <p:sp>
        <p:nvSpPr>
          <p:cNvPr id="23" name="Rectangle 22"/>
          <p:cNvSpPr/>
          <p:nvPr/>
        </p:nvSpPr>
        <p:spPr>
          <a:xfrm>
            <a:off x="4254500" y="5756275"/>
            <a:ext cx="3729038" cy="979488"/>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24" name="TextBox 23"/>
          <p:cNvSpPr txBox="1"/>
          <p:nvPr/>
        </p:nvSpPr>
        <p:spPr>
          <a:xfrm>
            <a:off x="2492376" y="5719763"/>
            <a:ext cx="1624013" cy="1015663"/>
          </a:xfrm>
          <a:prstGeom prst="rect">
            <a:avLst/>
          </a:prstGeom>
          <a:noFill/>
        </p:spPr>
        <p:txBody>
          <a:bodyPr>
            <a:spAutoFit/>
          </a:bodyPr>
          <a:lstStyle/>
          <a:p>
            <a:pPr>
              <a:defRPr/>
            </a:pPr>
            <a:r>
              <a:rPr lang="fr-CH" b="1" dirty="0">
                <a:ea typeface="ＭＳ Ｐゴシック" panose="020B0600070205080204" pitchFamily="34" charset="-128"/>
              </a:rPr>
              <a:t>Pain</a:t>
            </a:r>
          </a:p>
          <a:p>
            <a:pPr>
              <a:defRPr/>
            </a:pPr>
            <a:r>
              <a:rPr lang="en-US" sz="1400" dirty="0">
                <a:solidFill>
                  <a:schemeClr val="bg2">
                    <a:lumMod val="75000"/>
                  </a:schemeClr>
                </a:solidFill>
                <a:ea typeface="ＭＳ Ｐゴシック" panose="020B0600070205080204" pitchFamily="34" charset="-128"/>
              </a:rPr>
              <a:t>Fears</a:t>
            </a:r>
          </a:p>
          <a:p>
            <a:pPr>
              <a:defRPr/>
            </a:pPr>
            <a:r>
              <a:rPr lang="fr-CH" sz="1400" dirty="0">
                <a:solidFill>
                  <a:schemeClr val="bg2">
                    <a:lumMod val="75000"/>
                  </a:schemeClr>
                </a:solidFill>
                <a:ea typeface="ＭＳ Ｐゴシック" panose="020B0600070205080204" pitchFamily="34" charset="-128"/>
              </a:rPr>
              <a:t>Frustrations</a:t>
            </a:r>
          </a:p>
          <a:p>
            <a:pPr>
              <a:defRPr/>
            </a:pPr>
            <a:r>
              <a:rPr lang="fr-CH" sz="1400" dirty="0">
                <a:solidFill>
                  <a:schemeClr val="bg2">
                    <a:lumMod val="75000"/>
                  </a:schemeClr>
                </a:solidFill>
                <a:ea typeface="ＭＳ Ｐゴシック" panose="020B0600070205080204" pitchFamily="34" charset="-128"/>
              </a:rPr>
              <a:t>Obstacles</a:t>
            </a:r>
          </a:p>
        </p:txBody>
      </p:sp>
      <p:sp>
        <p:nvSpPr>
          <p:cNvPr id="25" name="TextBox 24"/>
          <p:cNvSpPr txBox="1"/>
          <p:nvPr/>
        </p:nvSpPr>
        <p:spPr>
          <a:xfrm>
            <a:off x="8659813" y="5729288"/>
            <a:ext cx="1624012" cy="1015663"/>
          </a:xfrm>
          <a:prstGeom prst="rect">
            <a:avLst/>
          </a:prstGeom>
          <a:noFill/>
        </p:spPr>
        <p:txBody>
          <a:bodyPr>
            <a:spAutoFit/>
          </a:bodyPr>
          <a:lstStyle/>
          <a:p>
            <a:pPr>
              <a:defRPr/>
            </a:pPr>
            <a:r>
              <a:rPr lang="fr-CH" b="1" dirty="0">
                <a:ea typeface="ＭＳ Ｐゴシック" panose="020B0600070205080204" pitchFamily="34" charset="-128"/>
              </a:rPr>
              <a:t>Gain</a:t>
            </a:r>
          </a:p>
          <a:p>
            <a:pPr>
              <a:defRPr/>
            </a:pPr>
            <a:r>
              <a:rPr lang="en-US" sz="1400" dirty="0">
                <a:solidFill>
                  <a:schemeClr val="bg2">
                    <a:lumMod val="75000"/>
                  </a:schemeClr>
                </a:solidFill>
                <a:ea typeface="ＭＳ Ｐゴシック" panose="020B0600070205080204" pitchFamily="34" charset="-128"/>
              </a:rPr>
              <a:t>Wants / needs</a:t>
            </a:r>
          </a:p>
          <a:p>
            <a:pPr>
              <a:defRPr/>
            </a:pPr>
            <a:r>
              <a:rPr lang="en-US" sz="1400" dirty="0">
                <a:solidFill>
                  <a:schemeClr val="bg2">
                    <a:lumMod val="75000"/>
                  </a:schemeClr>
                </a:solidFill>
                <a:ea typeface="ＭＳ Ｐゴシック" panose="020B0600070205080204" pitchFamily="34" charset="-128"/>
              </a:rPr>
              <a:t>Dreams / hopes</a:t>
            </a:r>
          </a:p>
          <a:p>
            <a:pPr>
              <a:defRPr/>
            </a:pPr>
            <a:endParaRPr lang="fr-CH" sz="1400" dirty="0">
              <a:solidFill>
                <a:schemeClr val="bg2">
                  <a:lumMod val="75000"/>
                </a:schemeClr>
              </a:solidFill>
              <a:latin typeface="Arial" panose="020B0604020202020204" pitchFamily="34" charset="0"/>
              <a:ea typeface="ＭＳ Ｐゴシック" panose="020B0600070205080204" pitchFamily="34" charset="-128"/>
            </a:endParaRPr>
          </a:p>
        </p:txBody>
      </p:sp>
      <p:sp>
        <p:nvSpPr>
          <p:cNvPr id="26" name="TextBox 25"/>
          <p:cNvSpPr txBox="1"/>
          <p:nvPr/>
        </p:nvSpPr>
        <p:spPr>
          <a:xfrm>
            <a:off x="5375276" y="5740400"/>
            <a:ext cx="2087563" cy="1015663"/>
          </a:xfrm>
          <a:prstGeom prst="rect">
            <a:avLst/>
          </a:prstGeom>
          <a:noFill/>
        </p:spPr>
        <p:txBody>
          <a:bodyPr>
            <a:spAutoFit/>
          </a:bodyPr>
          <a:lstStyle/>
          <a:p>
            <a:pPr>
              <a:defRPr/>
            </a:pPr>
            <a:r>
              <a:rPr lang="en-US" b="1" dirty="0">
                <a:ea typeface="ＭＳ Ｐゴシック" panose="020B0600070205080204" pitchFamily="34" charset="-128"/>
              </a:rPr>
              <a:t>Strengths</a:t>
            </a:r>
          </a:p>
          <a:p>
            <a:pPr>
              <a:defRPr/>
            </a:pPr>
            <a:r>
              <a:rPr lang="en-US" sz="1400" dirty="0">
                <a:solidFill>
                  <a:schemeClr val="bg2">
                    <a:lumMod val="75000"/>
                  </a:schemeClr>
                </a:solidFill>
                <a:ea typeface="ＭＳ Ｐゴシック" panose="020B0600070205080204" pitchFamily="34" charset="-128"/>
              </a:rPr>
              <a:t>Expertise, experience </a:t>
            </a:r>
          </a:p>
          <a:p>
            <a:pPr>
              <a:defRPr/>
            </a:pPr>
            <a:r>
              <a:rPr lang="en-US" sz="1400" dirty="0">
                <a:solidFill>
                  <a:schemeClr val="bg2">
                    <a:lumMod val="75000"/>
                  </a:schemeClr>
                </a:solidFill>
                <a:ea typeface="ＭＳ Ｐゴシック" panose="020B0600070205080204" pitchFamily="34" charset="-128"/>
              </a:rPr>
              <a:t>Successes</a:t>
            </a:r>
          </a:p>
          <a:p>
            <a:pPr>
              <a:defRPr/>
            </a:pPr>
            <a:r>
              <a:rPr lang="en-US" sz="1400" dirty="0">
                <a:solidFill>
                  <a:schemeClr val="bg2">
                    <a:lumMod val="75000"/>
                  </a:schemeClr>
                </a:solidFill>
                <a:ea typeface="ＭＳ Ｐゴシック" panose="020B0600070205080204" pitchFamily="34" charset="-128"/>
              </a:rPr>
              <a:t>Lessons learnt</a:t>
            </a:r>
          </a:p>
        </p:txBody>
      </p:sp>
      <p:sp>
        <p:nvSpPr>
          <p:cNvPr id="27" name="TextBox 26"/>
          <p:cNvSpPr txBox="1"/>
          <p:nvPr/>
        </p:nvSpPr>
        <p:spPr>
          <a:xfrm>
            <a:off x="7685089" y="2420938"/>
            <a:ext cx="3760787" cy="1015663"/>
          </a:xfrm>
          <a:prstGeom prst="rect">
            <a:avLst/>
          </a:prstGeom>
          <a:noFill/>
          <a:ln w="25400">
            <a:noFill/>
          </a:ln>
        </p:spPr>
        <p:txBody>
          <a:bodyPr>
            <a:spAutoFit/>
          </a:bodyPr>
          <a:lstStyle/>
          <a:p>
            <a:pPr>
              <a:defRPr/>
            </a:pPr>
            <a:r>
              <a:rPr lang="en-US" sz="1400" dirty="0">
                <a:solidFill>
                  <a:schemeClr val="bg2">
                    <a:lumMod val="75000"/>
                  </a:schemeClr>
                </a:solidFill>
                <a:ea typeface="ＭＳ Ｐゴシック" panose="020B0600070205080204" pitchFamily="34" charset="-128"/>
              </a:rPr>
              <a:t>What does (s)he </a:t>
            </a:r>
            <a:r>
              <a:rPr lang="en-US" b="1" dirty="0">
                <a:ea typeface="ＭＳ Ｐゴシック" panose="020B0600070205080204" pitchFamily="34" charset="-128"/>
              </a:rPr>
              <a:t>Say ?</a:t>
            </a:r>
          </a:p>
          <a:p>
            <a:pPr>
              <a:defRPr/>
            </a:pPr>
            <a:r>
              <a:rPr lang="en-US" sz="1400" dirty="0">
                <a:solidFill>
                  <a:schemeClr val="bg2">
                    <a:lumMod val="75000"/>
                  </a:schemeClr>
                </a:solidFill>
                <a:ea typeface="ＭＳ Ｐゴシック" panose="020B0600070205080204" pitchFamily="34" charset="-128"/>
              </a:rPr>
              <a:t>	</a:t>
            </a:r>
            <a:r>
              <a:rPr lang="en-US" sz="1400" i="1" dirty="0">
                <a:solidFill>
                  <a:schemeClr val="bg2">
                    <a:lumMod val="75000"/>
                  </a:schemeClr>
                </a:solidFill>
                <a:ea typeface="ＭＳ Ｐゴシック" panose="020B0600070205080204" pitchFamily="34" charset="-128"/>
              </a:rPr>
              <a:t>Attitude in public</a:t>
            </a:r>
          </a:p>
          <a:p>
            <a:pPr>
              <a:defRPr/>
            </a:pPr>
            <a:r>
              <a:rPr lang="en-US" sz="1400" i="1" dirty="0">
                <a:solidFill>
                  <a:schemeClr val="bg2">
                    <a:lumMod val="75000"/>
                  </a:schemeClr>
                </a:solidFill>
                <a:ea typeface="ＭＳ Ｐゴシック" panose="020B0600070205080204" pitchFamily="34" charset="-128"/>
              </a:rPr>
              <a:t>	Appearance</a:t>
            </a:r>
          </a:p>
          <a:p>
            <a:pPr>
              <a:defRPr/>
            </a:pPr>
            <a:endParaRPr lang="fr-CH" sz="1400" dirty="0">
              <a:solidFill>
                <a:schemeClr val="bg2">
                  <a:lumMod val="75000"/>
                </a:schemeClr>
              </a:solidFill>
              <a:latin typeface="Arial" panose="020B0604020202020204" pitchFamily="34" charset="0"/>
              <a:ea typeface="ＭＳ Ｐゴシック" panose="020B0600070205080204" pitchFamily="34" charset="-128"/>
            </a:endParaRPr>
          </a:p>
        </p:txBody>
      </p:sp>
      <p:sp>
        <p:nvSpPr>
          <p:cNvPr id="28" name="Slide Number Placeholder 27"/>
          <p:cNvSpPr>
            <a:spLocks noGrp="1"/>
          </p:cNvSpPr>
          <p:nvPr>
            <p:ph type="sldNum" sz="quarter" idx="12"/>
          </p:nvPr>
        </p:nvSpPr>
        <p:spPr/>
        <p:txBody>
          <a:bodyPr/>
          <a:lstStyle/>
          <a:p>
            <a:fld id="{05C408E3-1C0B-45E5-B572-56F424382D1E}" type="slidenum">
              <a:rPr lang="fr-CH" smtClean="0"/>
              <a:t>19</a:t>
            </a:fld>
            <a:endParaRPr lang="fr-CH"/>
          </a:p>
        </p:txBody>
      </p:sp>
    </p:spTree>
    <p:extLst>
      <p:ext uri="{BB962C8B-B14F-4D97-AF65-F5344CB8AC3E}">
        <p14:creationId xmlns:p14="http://schemas.microsoft.com/office/powerpoint/2010/main" val="1859023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68E65-453C-4921-87BB-3AD6FF242C1C}"/>
              </a:ext>
            </a:extLst>
          </p:cNvPr>
          <p:cNvSpPr>
            <a:spLocks noGrp="1"/>
          </p:cNvSpPr>
          <p:nvPr>
            <p:ph type="title"/>
          </p:nvPr>
        </p:nvSpPr>
        <p:spPr>
          <a:xfrm>
            <a:off x="838200" y="136525"/>
            <a:ext cx="10515600" cy="1325563"/>
          </a:xfrm>
        </p:spPr>
        <p:txBody>
          <a:bodyPr/>
          <a:lstStyle/>
          <a:p>
            <a:pPr algn="ctr"/>
            <a:r>
              <a:rPr lang="fr-CH" u="sng" dirty="0">
                <a:latin typeface="+mn-lt"/>
              </a:rPr>
              <a:t>Objectives</a:t>
            </a:r>
          </a:p>
        </p:txBody>
      </p:sp>
      <p:sp>
        <p:nvSpPr>
          <p:cNvPr id="3" name="Content Placeholder 2">
            <a:extLst>
              <a:ext uri="{FF2B5EF4-FFF2-40B4-BE49-F238E27FC236}">
                <a16:creationId xmlns:a16="http://schemas.microsoft.com/office/drawing/2014/main" id="{B3B6A3C1-80C5-4217-849F-88554EF067E9}"/>
              </a:ext>
            </a:extLst>
          </p:cNvPr>
          <p:cNvSpPr>
            <a:spLocks noGrp="1"/>
          </p:cNvSpPr>
          <p:nvPr>
            <p:ph idx="1"/>
          </p:nvPr>
        </p:nvSpPr>
        <p:spPr>
          <a:xfrm>
            <a:off x="1654629" y="2547030"/>
            <a:ext cx="9535886" cy="2724377"/>
          </a:xfrm>
        </p:spPr>
        <p:txBody>
          <a:bodyPr>
            <a:normAutofit/>
          </a:bodyPr>
          <a:lstStyle/>
          <a:p>
            <a:pPr marL="0" indent="0">
              <a:buNone/>
            </a:pPr>
            <a:r>
              <a:rPr lang="en-GB" b="1" dirty="0">
                <a:solidFill>
                  <a:srgbClr val="0000FF"/>
                </a:solidFill>
              </a:rPr>
              <a:t>Be able to</a:t>
            </a:r>
          </a:p>
          <a:p>
            <a:r>
              <a:rPr lang="en-GB" dirty="0"/>
              <a:t>Explain</a:t>
            </a:r>
            <a:r>
              <a:rPr lang="en-GB" i="1" dirty="0"/>
              <a:t> </a:t>
            </a:r>
            <a:r>
              <a:rPr lang="en-GB" dirty="0"/>
              <a:t>the programme cycle management (PCM) approach and integrate relevant elements of it in the work</a:t>
            </a:r>
          </a:p>
        </p:txBody>
      </p:sp>
      <p:sp>
        <p:nvSpPr>
          <p:cNvPr id="4" name="Slide Number Placeholder 3">
            <a:extLst>
              <a:ext uri="{FF2B5EF4-FFF2-40B4-BE49-F238E27FC236}">
                <a16:creationId xmlns:a16="http://schemas.microsoft.com/office/drawing/2014/main" id="{60ACBBE9-FD66-48FA-B604-B093217EDB23}"/>
              </a:ext>
            </a:extLst>
          </p:cNvPr>
          <p:cNvSpPr>
            <a:spLocks noGrp="1"/>
          </p:cNvSpPr>
          <p:nvPr>
            <p:ph type="sldNum" sz="quarter" idx="12"/>
          </p:nvPr>
        </p:nvSpPr>
        <p:spPr/>
        <p:txBody>
          <a:bodyPr/>
          <a:lstStyle/>
          <a:p>
            <a:fld id="{05C408E3-1C0B-45E5-B572-56F424382D1E}" type="slidenum">
              <a:rPr lang="fr-CH" smtClean="0"/>
              <a:t>2</a:t>
            </a:fld>
            <a:endParaRPr lang="fr-CH"/>
          </a:p>
        </p:txBody>
      </p:sp>
      <p:sp>
        <p:nvSpPr>
          <p:cNvPr id="5" name="Rectangle 4">
            <a:extLst>
              <a:ext uri="{FF2B5EF4-FFF2-40B4-BE49-F238E27FC236}">
                <a16:creationId xmlns:a16="http://schemas.microsoft.com/office/drawing/2014/main" id="{ECAA2849-DCC5-4EA4-BB0F-D7A20ECED5AF}"/>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A3A70413-3378-457E-BA84-1869D1DB8544}"/>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984910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8053" y="1250364"/>
            <a:ext cx="10515600" cy="3106593"/>
          </a:xfrm>
        </p:spPr>
        <p:txBody>
          <a:bodyPr>
            <a:normAutofit/>
          </a:bodyPr>
          <a:lstStyle/>
          <a:p>
            <a:r>
              <a:rPr lang="en-GB" dirty="0"/>
              <a:t>Step 1 Plan each day carefully</a:t>
            </a:r>
          </a:p>
          <a:p>
            <a:r>
              <a:rPr lang="en-GB" dirty="0"/>
              <a:t>Step 2 Talk to the local authorities (+others) at arrival </a:t>
            </a:r>
          </a:p>
          <a:p>
            <a:r>
              <a:rPr lang="en-GB" dirty="0"/>
              <a:t>Step 3 Use observation techniques</a:t>
            </a:r>
          </a:p>
          <a:p>
            <a:r>
              <a:rPr lang="en-GB" dirty="0"/>
              <a:t>Step 4 Interview people (individual, focus groups,….)</a:t>
            </a:r>
          </a:p>
          <a:p>
            <a:r>
              <a:rPr lang="en-GB" dirty="0"/>
              <a:t>Step 5 Organize team meetings</a:t>
            </a:r>
          </a:p>
          <a:p>
            <a:r>
              <a:rPr lang="en-GB" dirty="0"/>
              <a:t>Step 6 Organize a ‘community meeting’ at the end </a:t>
            </a:r>
          </a:p>
          <a:p>
            <a:endParaRPr lang="en-GB" dirty="0"/>
          </a:p>
        </p:txBody>
      </p:sp>
      <p:sp>
        <p:nvSpPr>
          <p:cNvPr id="4" name="Slide Number Placeholder 3"/>
          <p:cNvSpPr>
            <a:spLocks noGrp="1"/>
          </p:cNvSpPr>
          <p:nvPr>
            <p:ph type="sldNum" sz="quarter" idx="12"/>
          </p:nvPr>
        </p:nvSpPr>
        <p:spPr/>
        <p:txBody>
          <a:bodyPr/>
          <a:lstStyle/>
          <a:p>
            <a:fld id="{05C408E3-1C0B-45E5-B572-56F424382D1E}" type="slidenum">
              <a:rPr lang="fr-CH" smtClean="0"/>
              <a:t>20</a:t>
            </a:fld>
            <a:endParaRPr lang="fr-CH"/>
          </a:p>
        </p:txBody>
      </p:sp>
      <p:sp>
        <p:nvSpPr>
          <p:cNvPr id="7" name="TextBox 6"/>
          <p:cNvSpPr txBox="1"/>
          <p:nvPr/>
        </p:nvSpPr>
        <p:spPr>
          <a:xfrm>
            <a:off x="865908" y="4660130"/>
            <a:ext cx="10746971" cy="830997"/>
          </a:xfrm>
          <a:prstGeom prst="rect">
            <a:avLst/>
          </a:prstGeom>
          <a:noFill/>
        </p:spPr>
        <p:txBody>
          <a:bodyPr wrap="square" rtlCol="0">
            <a:spAutoFit/>
          </a:bodyPr>
          <a:lstStyle/>
          <a:p>
            <a:r>
              <a:rPr lang="en-GB" sz="2400" dirty="0"/>
              <a:t>It is vital that all people involved in the assessment participate in the organization of the field trips. </a:t>
            </a:r>
          </a:p>
        </p:txBody>
      </p:sp>
      <p:sp>
        <p:nvSpPr>
          <p:cNvPr id="8" name="TextBox 7"/>
          <p:cNvSpPr txBox="1"/>
          <p:nvPr/>
        </p:nvSpPr>
        <p:spPr>
          <a:xfrm>
            <a:off x="2018053" y="58083"/>
            <a:ext cx="6964984" cy="769441"/>
          </a:xfrm>
          <a:prstGeom prst="rect">
            <a:avLst/>
          </a:prstGeom>
          <a:noFill/>
        </p:spPr>
        <p:txBody>
          <a:bodyPr wrap="none" rtlCol="0">
            <a:spAutoFit/>
          </a:bodyPr>
          <a:lstStyle/>
          <a:p>
            <a:r>
              <a:rPr lang="en-GB" sz="4400" u="sng" dirty="0"/>
              <a:t>Field visits for data collection </a:t>
            </a:r>
          </a:p>
        </p:txBody>
      </p:sp>
      <p:sp>
        <p:nvSpPr>
          <p:cNvPr id="9" name="TextBox 8"/>
          <p:cNvSpPr txBox="1"/>
          <p:nvPr/>
        </p:nvSpPr>
        <p:spPr>
          <a:xfrm>
            <a:off x="838200" y="5750004"/>
            <a:ext cx="11009823" cy="1107996"/>
          </a:xfrm>
          <a:prstGeom prst="rect">
            <a:avLst/>
          </a:prstGeom>
          <a:noFill/>
        </p:spPr>
        <p:txBody>
          <a:bodyPr wrap="square" rtlCol="0">
            <a:spAutoFit/>
          </a:bodyPr>
          <a:lstStyle/>
          <a:p>
            <a:r>
              <a:rPr lang="en-GB" sz="2400" dirty="0"/>
              <a:t>Ensure that nationals staff members are comfortable with the idea of going to selected sites. E.g. they may be from a group that is not well perceived in some areas.</a:t>
            </a:r>
          </a:p>
          <a:p>
            <a:endParaRPr lang="en-GB" dirty="0"/>
          </a:p>
        </p:txBody>
      </p:sp>
      <p:sp>
        <p:nvSpPr>
          <p:cNvPr id="10" name="Rectangle 9"/>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1" name="TextBox 10"/>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8020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216397">
            <a:off x="1471140" y="1443128"/>
            <a:ext cx="3183244" cy="461665"/>
          </a:xfrm>
          <a:prstGeom prst="rect">
            <a:avLst/>
          </a:prstGeom>
          <a:noFill/>
        </p:spPr>
        <p:txBody>
          <a:bodyPr wrap="none" rtlCol="0">
            <a:spAutoFit/>
          </a:bodyPr>
          <a:lstStyle/>
          <a:p>
            <a:r>
              <a:rPr lang="en-US" sz="2400" b="1" dirty="0">
                <a:solidFill>
                  <a:srgbClr val="0000FF"/>
                </a:solidFill>
                <a:latin typeface="+mn-lt"/>
              </a:rPr>
              <a:t>Measles cases reported</a:t>
            </a:r>
          </a:p>
        </p:txBody>
      </p:sp>
      <p:sp>
        <p:nvSpPr>
          <p:cNvPr id="9" name="TextBox 8"/>
          <p:cNvSpPr txBox="1"/>
          <p:nvPr/>
        </p:nvSpPr>
        <p:spPr>
          <a:xfrm rot="20959390">
            <a:off x="1524893" y="2356783"/>
            <a:ext cx="3049104" cy="461665"/>
          </a:xfrm>
          <a:prstGeom prst="rect">
            <a:avLst/>
          </a:prstGeom>
          <a:noFill/>
        </p:spPr>
        <p:txBody>
          <a:bodyPr wrap="none" rtlCol="0">
            <a:spAutoFit/>
          </a:bodyPr>
          <a:lstStyle/>
          <a:p>
            <a:r>
              <a:rPr lang="en-US" sz="2400" b="1" dirty="0">
                <a:solidFill>
                  <a:srgbClr val="FF0000"/>
                </a:solidFill>
                <a:latin typeface="+mn-lt"/>
              </a:rPr>
              <a:t>Hunger season started</a:t>
            </a:r>
          </a:p>
        </p:txBody>
      </p:sp>
      <p:sp>
        <p:nvSpPr>
          <p:cNvPr id="11" name="TextBox 10"/>
          <p:cNvSpPr txBox="1"/>
          <p:nvPr/>
        </p:nvSpPr>
        <p:spPr>
          <a:xfrm>
            <a:off x="6002768" y="3166687"/>
            <a:ext cx="5836662" cy="461665"/>
          </a:xfrm>
          <a:prstGeom prst="rect">
            <a:avLst/>
          </a:prstGeom>
          <a:noFill/>
        </p:spPr>
        <p:txBody>
          <a:bodyPr wrap="none" rtlCol="0">
            <a:spAutoFit/>
          </a:bodyPr>
          <a:lstStyle/>
          <a:p>
            <a:r>
              <a:rPr lang="en-US" sz="2400" b="1" dirty="0"/>
              <a:t>Overcrowding in collective centers displaced</a:t>
            </a:r>
          </a:p>
        </p:txBody>
      </p:sp>
      <p:sp>
        <p:nvSpPr>
          <p:cNvPr id="12" name="TextBox 11"/>
          <p:cNvSpPr txBox="1"/>
          <p:nvPr/>
        </p:nvSpPr>
        <p:spPr>
          <a:xfrm rot="4330654">
            <a:off x="8978038" y="3855351"/>
            <a:ext cx="4025782" cy="461665"/>
          </a:xfrm>
          <a:prstGeom prst="rect">
            <a:avLst/>
          </a:prstGeom>
          <a:noFill/>
        </p:spPr>
        <p:txBody>
          <a:bodyPr wrap="none" rtlCol="0">
            <a:spAutoFit/>
          </a:bodyPr>
          <a:lstStyle/>
          <a:p>
            <a:r>
              <a:rPr lang="en-US" sz="2400" b="1" dirty="0">
                <a:solidFill>
                  <a:srgbClr val="00B050"/>
                </a:solidFill>
                <a:latin typeface="+mn-lt"/>
              </a:rPr>
              <a:t>Elderly women staying behind</a:t>
            </a:r>
          </a:p>
        </p:txBody>
      </p:sp>
      <p:sp>
        <p:nvSpPr>
          <p:cNvPr id="13" name="TextBox 12"/>
          <p:cNvSpPr txBox="1"/>
          <p:nvPr/>
        </p:nvSpPr>
        <p:spPr>
          <a:xfrm rot="2321711">
            <a:off x="6154407" y="3910689"/>
            <a:ext cx="6283226" cy="461665"/>
          </a:xfrm>
          <a:prstGeom prst="rect">
            <a:avLst/>
          </a:prstGeom>
          <a:noFill/>
        </p:spPr>
        <p:txBody>
          <a:bodyPr wrap="square" rtlCol="0">
            <a:spAutoFit/>
          </a:bodyPr>
          <a:lstStyle/>
          <a:p>
            <a:r>
              <a:rPr lang="en-US" sz="2400" b="1" dirty="0">
                <a:solidFill>
                  <a:srgbClr val="FF0000"/>
                </a:solidFill>
              </a:rPr>
              <a:t>Displaced moving from highlands to lower areas</a:t>
            </a:r>
          </a:p>
        </p:txBody>
      </p:sp>
      <p:sp>
        <p:nvSpPr>
          <p:cNvPr id="15" name="TextBox 14"/>
          <p:cNvSpPr txBox="1"/>
          <p:nvPr/>
        </p:nvSpPr>
        <p:spPr>
          <a:xfrm rot="20907522">
            <a:off x="6841340" y="1974909"/>
            <a:ext cx="5410123" cy="461665"/>
          </a:xfrm>
          <a:prstGeom prst="rect">
            <a:avLst/>
          </a:prstGeom>
          <a:noFill/>
        </p:spPr>
        <p:txBody>
          <a:bodyPr wrap="square" rtlCol="0">
            <a:spAutoFit/>
          </a:bodyPr>
          <a:lstStyle/>
          <a:p>
            <a:r>
              <a:rPr lang="en-GB" sz="2400" b="1" dirty="0">
                <a:solidFill>
                  <a:srgbClr val="7030A0"/>
                </a:solidFill>
                <a:latin typeface="+mn-lt"/>
              </a:rPr>
              <a:t>Number IDPs in region increases rapidly</a:t>
            </a:r>
          </a:p>
        </p:txBody>
      </p:sp>
      <p:sp>
        <p:nvSpPr>
          <p:cNvPr id="16" name="TextBox 15"/>
          <p:cNvSpPr txBox="1"/>
          <p:nvPr/>
        </p:nvSpPr>
        <p:spPr>
          <a:xfrm rot="319666">
            <a:off x="5426671" y="1306061"/>
            <a:ext cx="4142031" cy="461665"/>
          </a:xfrm>
          <a:prstGeom prst="rect">
            <a:avLst/>
          </a:prstGeom>
          <a:solidFill>
            <a:schemeClr val="bg1"/>
          </a:solidFill>
        </p:spPr>
        <p:txBody>
          <a:bodyPr wrap="none" rtlCol="0">
            <a:spAutoFit/>
          </a:bodyPr>
          <a:lstStyle/>
          <a:p>
            <a:r>
              <a:rPr lang="en-GB" sz="2400" b="1" dirty="0"/>
              <a:t>Part of staff health </a:t>
            </a:r>
            <a:r>
              <a:rPr lang="en-GB" sz="2400" b="1"/>
              <a:t>centres fled</a:t>
            </a:r>
            <a:endParaRPr lang="en-GB" sz="2400" b="1" dirty="0"/>
          </a:p>
        </p:txBody>
      </p:sp>
      <p:sp>
        <p:nvSpPr>
          <p:cNvPr id="17" name="TextBox 16"/>
          <p:cNvSpPr txBox="1"/>
          <p:nvPr/>
        </p:nvSpPr>
        <p:spPr>
          <a:xfrm>
            <a:off x="1571381" y="4658914"/>
            <a:ext cx="4067382" cy="461665"/>
          </a:xfrm>
          <a:prstGeom prst="rect">
            <a:avLst/>
          </a:prstGeom>
          <a:noFill/>
        </p:spPr>
        <p:txBody>
          <a:bodyPr wrap="square" rtlCol="0">
            <a:spAutoFit/>
          </a:bodyPr>
          <a:lstStyle/>
          <a:p>
            <a:r>
              <a:rPr lang="en-US" sz="2400" b="1" dirty="0">
                <a:solidFill>
                  <a:srgbClr val="0000FF"/>
                </a:solidFill>
              </a:rPr>
              <a:t>Flooding during rainy season</a:t>
            </a:r>
          </a:p>
        </p:txBody>
      </p:sp>
      <p:sp>
        <p:nvSpPr>
          <p:cNvPr id="18" name="TextBox 17"/>
          <p:cNvSpPr txBox="1"/>
          <p:nvPr/>
        </p:nvSpPr>
        <p:spPr>
          <a:xfrm rot="1896737">
            <a:off x="2021379" y="3935557"/>
            <a:ext cx="4461029" cy="461665"/>
          </a:xfrm>
          <a:prstGeom prst="rect">
            <a:avLst/>
          </a:prstGeom>
          <a:noFill/>
        </p:spPr>
        <p:txBody>
          <a:bodyPr wrap="none" rtlCol="0">
            <a:spAutoFit/>
          </a:bodyPr>
          <a:lstStyle/>
          <a:p>
            <a:r>
              <a:rPr lang="en-US" sz="2400" b="1" dirty="0">
                <a:solidFill>
                  <a:srgbClr val="FF0000"/>
                </a:solidFill>
              </a:rPr>
              <a:t>Watery diarrhea cases in the area</a:t>
            </a:r>
          </a:p>
        </p:txBody>
      </p:sp>
      <p:sp>
        <p:nvSpPr>
          <p:cNvPr id="19" name="TextBox 18"/>
          <p:cNvSpPr txBox="1"/>
          <p:nvPr/>
        </p:nvSpPr>
        <p:spPr>
          <a:xfrm rot="20072115">
            <a:off x="1093396" y="5301208"/>
            <a:ext cx="4997202" cy="461665"/>
          </a:xfrm>
          <a:prstGeom prst="rect">
            <a:avLst/>
          </a:prstGeom>
          <a:noFill/>
        </p:spPr>
        <p:txBody>
          <a:bodyPr wrap="none" rtlCol="0">
            <a:spAutoFit/>
          </a:bodyPr>
          <a:lstStyle/>
          <a:p>
            <a:r>
              <a:rPr lang="en-GB" sz="2400" b="1" dirty="0">
                <a:solidFill>
                  <a:srgbClr val="7030A0"/>
                </a:solidFill>
                <a:latin typeface="+mn-lt"/>
              </a:rPr>
              <a:t>Medical stock health centres very low</a:t>
            </a:r>
          </a:p>
        </p:txBody>
      </p:sp>
      <p:sp>
        <p:nvSpPr>
          <p:cNvPr id="20" name="TextBox 19"/>
          <p:cNvSpPr txBox="1"/>
          <p:nvPr/>
        </p:nvSpPr>
        <p:spPr>
          <a:xfrm rot="19273068">
            <a:off x="4145508" y="5271741"/>
            <a:ext cx="4075603" cy="461665"/>
          </a:xfrm>
          <a:prstGeom prst="rect">
            <a:avLst/>
          </a:prstGeom>
          <a:noFill/>
        </p:spPr>
        <p:txBody>
          <a:bodyPr wrap="none" rtlCol="0">
            <a:spAutoFit/>
          </a:bodyPr>
          <a:lstStyle/>
          <a:p>
            <a:r>
              <a:rPr lang="en-US" sz="2400" b="1" dirty="0">
                <a:latin typeface="+mn-lt"/>
              </a:rPr>
              <a:t>Many health staff left the area</a:t>
            </a:r>
          </a:p>
        </p:txBody>
      </p:sp>
      <p:sp>
        <p:nvSpPr>
          <p:cNvPr id="21" name="TextBox 20"/>
          <p:cNvSpPr txBox="1"/>
          <p:nvPr/>
        </p:nvSpPr>
        <p:spPr>
          <a:xfrm rot="1169714">
            <a:off x="5052457" y="4143563"/>
            <a:ext cx="5702523" cy="461665"/>
          </a:xfrm>
          <a:prstGeom prst="rect">
            <a:avLst/>
          </a:prstGeom>
          <a:noFill/>
        </p:spPr>
        <p:txBody>
          <a:bodyPr wrap="none" rtlCol="0">
            <a:spAutoFit/>
          </a:bodyPr>
          <a:lstStyle/>
          <a:p>
            <a:r>
              <a:rPr lang="en-US" sz="2400" b="1" dirty="0">
                <a:solidFill>
                  <a:srgbClr val="00B050"/>
                </a:solidFill>
                <a:latin typeface="+mn-lt"/>
              </a:rPr>
              <a:t>EPI </a:t>
            </a:r>
            <a:r>
              <a:rPr lang="en-US" sz="2400" b="1" dirty="0" err="1">
                <a:solidFill>
                  <a:srgbClr val="00B050"/>
                </a:solidFill>
                <a:latin typeface="+mn-lt"/>
              </a:rPr>
              <a:t>programme</a:t>
            </a:r>
            <a:r>
              <a:rPr lang="en-US" sz="2400" b="1" dirty="0">
                <a:solidFill>
                  <a:srgbClr val="00B050"/>
                </a:solidFill>
                <a:latin typeface="+mn-lt"/>
              </a:rPr>
              <a:t> not functional since 2 years</a:t>
            </a:r>
          </a:p>
        </p:txBody>
      </p:sp>
      <p:sp>
        <p:nvSpPr>
          <p:cNvPr id="22" name="TextBox 21"/>
          <p:cNvSpPr txBox="1"/>
          <p:nvPr/>
        </p:nvSpPr>
        <p:spPr>
          <a:xfrm rot="19688952">
            <a:off x="2132177" y="3008943"/>
            <a:ext cx="5174045" cy="461665"/>
          </a:xfrm>
          <a:prstGeom prst="rect">
            <a:avLst/>
          </a:prstGeom>
          <a:noFill/>
        </p:spPr>
        <p:txBody>
          <a:bodyPr wrap="none" rtlCol="0">
            <a:spAutoFit/>
          </a:bodyPr>
          <a:lstStyle/>
          <a:p>
            <a:r>
              <a:rPr lang="en-US" sz="2400" b="1" dirty="0">
                <a:solidFill>
                  <a:srgbClr val="00B050"/>
                </a:solidFill>
                <a:latin typeface="+mn-lt"/>
              </a:rPr>
              <a:t>Women are afraid to travel to the clinic</a:t>
            </a:r>
          </a:p>
        </p:txBody>
      </p:sp>
      <p:sp>
        <p:nvSpPr>
          <p:cNvPr id="23" name="TextBox 22"/>
          <p:cNvSpPr txBox="1"/>
          <p:nvPr/>
        </p:nvSpPr>
        <p:spPr>
          <a:xfrm rot="20590864">
            <a:off x="6096257" y="5321636"/>
            <a:ext cx="3525517" cy="461665"/>
          </a:xfrm>
          <a:prstGeom prst="rect">
            <a:avLst/>
          </a:prstGeom>
          <a:noFill/>
        </p:spPr>
        <p:txBody>
          <a:bodyPr wrap="none" rtlCol="0">
            <a:spAutoFit/>
          </a:bodyPr>
          <a:lstStyle/>
          <a:p>
            <a:r>
              <a:rPr lang="en-US" sz="2400" b="1" dirty="0">
                <a:solidFill>
                  <a:srgbClr val="0000FF"/>
                </a:solidFill>
              </a:rPr>
              <a:t>No fuel for the ambulance</a:t>
            </a:r>
          </a:p>
        </p:txBody>
      </p:sp>
      <p:sp>
        <p:nvSpPr>
          <p:cNvPr id="24" name="TextBox 23"/>
          <p:cNvSpPr txBox="1"/>
          <p:nvPr/>
        </p:nvSpPr>
        <p:spPr>
          <a:xfrm>
            <a:off x="2044276" y="11217"/>
            <a:ext cx="8136904" cy="769441"/>
          </a:xfrm>
          <a:prstGeom prst="rect">
            <a:avLst/>
          </a:prstGeom>
          <a:noFill/>
        </p:spPr>
        <p:txBody>
          <a:bodyPr wrap="square" rtlCol="0">
            <a:spAutoFit/>
          </a:bodyPr>
          <a:lstStyle/>
          <a:p>
            <a:pPr algn="ctr"/>
            <a:r>
              <a:rPr lang="en-US" sz="4400" u="sng" dirty="0">
                <a:latin typeface="+mn-lt"/>
              </a:rPr>
              <a:t>Some of the problems identified</a:t>
            </a:r>
          </a:p>
        </p:txBody>
      </p:sp>
      <p:sp>
        <p:nvSpPr>
          <p:cNvPr id="25" name="TextBox 24"/>
          <p:cNvSpPr txBox="1"/>
          <p:nvPr/>
        </p:nvSpPr>
        <p:spPr>
          <a:xfrm rot="16494791">
            <a:off x="3427724" y="2937325"/>
            <a:ext cx="3594830" cy="461665"/>
          </a:xfrm>
          <a:prstGeom prst="rect">
            <a:avLst/>
          </a:prstGeom>
          <a:noFill/>
        </p:spPr>
        <p:txBody>
          <a:bodyPr wrap="none" rtlCol="0">
            <a:spAutoFit/>
          </a:bodyPr>
          <a:lstStyle/>
          <a:p>
            <a:r>
              <a:rPr lang="en-US" sz="2400" b="1" dirty="0">
                <a:latin typeface="+mn-lt"/>
              </a:rPr>
              <a:t>Lack of safe drinking water</a:t>
            </a:r>
          </a:p>
        </p:txBody>
      </p:sp>
      <p:sp>
        <p:nvSpPr>
          <p:cNvPr id="26" name="TextBox 25"/>
          <p:cNvSpPr txBox="1"/>
          <p:nvPr/>
        </p:nvSpPr>
        <p:spPr>
          <a:xfrm rot="1583108">
            <a:off x="1071329" y="5686150"/>
            <a:ext cx="3340915" cy="461665"/>
          </a:xfrm>
          <a:prstGeom prst="rect">
            <a:avLst/>
          </a:prstGeom>
          <a:noFill/>
        </p:spPr>
        <p:txBody>
          <a:bodyPr wrap="none" rtlCol="0">
            <a:spAutoFit/>
          </a:bodyPr>
          <a:lstStyle/>
          <a:p>
            <a:r>
              <a:rPr lang="en-US" sz="2400" b="1" dirty="0">
                <a:solidFill>
                  <a:srgbClr val="FF0000"/>
                </a:solidFill>
              </a:rPr>
              <a:t>Sexual violence reported</a:t>
            </a:r>
          </a:p>
        </p:txBody>
      </p:sp>
      <p:sp>
        <p:nvSpPr>
          <p:cNvPr id="27" name="TextBox 26"/>
          <p:cNvSpPr txBox="1"/>
          <p:nvPr/>
        </p:nvSpPr>
        <p:spPr>
          <a:xfrm rot="15351604">
            <a:off x="8994833" y="5490478"/>
            <a:ext cx="2201052" cy="461665"/>
          </a:xfrm>
          <a:prstGeom prst="rect">
            <a:avLst/>
          </a:prstGeom>
          <a:noFill/>
        </p:spPr>
        <p:txBody>
          <a:bodyPr wrap="none" rtlCol="0">
            <a:spAutoFit/>
          </a:bodyPr>
          <a:lstStyle/>
          <a:p>
            <a:r>
              <a:rPr lang="en-US" sz="2400" b="1" dirty="0" err="1">
                <a:solidFill>
                  <a:srgbClr val="0000FF"/>
                </a:solidFill>
                <a:latin typeface="+mn-lt"/>
              </a:rPr>
              <a:t>Disappearences</a:t>
            </a:r>
            <a:endParaRPr lang="en-US" sz="2400" b="1" dirty="0">
              <a:solidFill>
                <a:srgbClr val="0000FF"/>
              </a:solidFill>
              <a:latin typeface="+mn-lt"/>
            </a:endParaRPr>
          </a:p>
        </p:txBody>
      </p:sp>
      <p:sp>
        <p:nvSpPr>
          <p:cNvPr id="28" name="TextBox 27"/>
          <p:cNvSpPr txBox="1"/>
          <p:nvPr/>
        </p:nvSpPr>
        <p:spPr>
          <a:xfrm rot="6003013">
            <a:off x="-526625" y="3073626"/>
            <a:ext cx="3809117" cy="461665"/>
          </a:xfrm>
          <a:prstGeom prst="rect">
            <a:avLst/>
          </a:prstGeom>
          <a:noFill/>
        </p:spPr>
        <p:txBody>
          <a:bodyPr wrap="square" rtlCol="0">
            <a:spAutoFit/>
          </a:bodyPr>
          <a:lstStyle/>
          <a:p>
            <a:r>
              <a:rPr lang="en-US" sz="2400" b="1" dirty="0">
                <a:solidFill>
                  <a:srgbClr val="7030A0"/>
                </a:solidFill>
              </a:rPr>
              <a:t>Lack of sanitation facilities </a:t>
            </a:r>
          </a:p>
        </p:txBody>
      </p:sp>
      <p:sp>
        <p:nvSpPr>
          <p:cNvPr id="29" name="Rectangle 2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0" name="TextBox 29"/>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fld id="{05C408E3-1C0B-45E5-B572-56F424382D1E}" type="slidenum">
              <a:rPr lang="fr-CH" smtClean="0"/>
              <a:t>21</a:t>
            </a:fld>
            <a:endParaRPr lang="fr-CH" dirty="0"/>
          </a:p>
        </p:txBody>
      </p:sp>
      <p:sp>
        <p:nvSpPr>
          <p:cNvPr id="2" name="TextBox 1"/>
          <p:cNvSpPr txBox="1"/>
          <p:nvPr/>
        </p:nvSpPr>
        <p:spPr>
          <a:xfrm>
            <a:off x="545157" y="6073126"/>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227437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Microsoft Office\Clipart\standard\stddir1\bd05074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8116" y="787399"/>
            <a:ext cx="5217684" cy="178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1818116" y="3255568"/>
            <a:ext cx="64540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2800" dirty="0">
                <a:latin typeface="+mn-lt"/>
                <a:ea typeface="Times New Roman" charset="0"/>
                <a:cs typeface="Times New Roman" charset="0"/>
              </a:rPr>
              <a:t>With all the problems we have a problem…</a:t>
            </a:r>
          </a:p>
          <a:p>
            <a:pPr eaLnBrk="1" hangingPunct="1">
              <a:defRPr/>
            </a:pPr>
            <a:r>
              <a:rPr lang="en-US" altLang="en-US" sz="2800" dirty="0">
                <a:latin typeface="+mn-lt"/>
                <a:ea typeface="Times New Roman" charset="0"/>
                <a:cs typeface="Times New Roman" charset="0"/>
              </a:rPr>
              <a:t>Some order is needed; We have to set</a:t>
            </a:r>
          </a:p>
        </p:txBody>
      </p:sp>
      <p:sp>
        <p:nvSpPr>
          <p:cNvPr id="5" name="WordArt 9" descr="Paper bag"/>
          <p:cNvSpPr>
            <a:spLocks noChangeArrowheads="1" noChangeShapeType="1" noTextEdit="1"/>
          </p:cNvSpPr>
          <p:nvPr/>
        </p:nvSpPr>
        <p:spPr bwMode="auto">
          <a:xfrm rot="21118398">
            <a:off x="4793595" y="4637082"/>
            <a:ext cx="6216968" cy="1356712"/>
          </a:xfrm>
          <a:prstGeom prst="rect">
            <a:avLst/>
          </a:prstGeom>
          <a:solidFill>
            <a:schemeClr val="bg1"/>
          </a:solidFill>
          <a:ln>
            <a:solidFill>
              <a:schemeClr val="bg1"/>
            </a:solidFill>
          </a:ln>
        </p:spPr>
        <p:txBody>
          <a:bodyPr wrap="none" fromWordArt="1">
            <a:prstTxWarp prst="textCascadeUp">
              <a:avLst>
                <a:gd name="adj" fmla="val 44444"/>
              </a:avLst>
            </a:prstTxWarp>
          </a:bodyPr>
          <a:lstStyle/>
          <a:p>
            <a:pPr algn="ctr"/>
            <a:r>
              <a:rPr lang="en-US" sz="5400" b="1" kern="10" dirty="0">
                <a:ln w="0"/>
                <a:solidFill>
                  <a:srgbClr val="0000FF"/>
                </a:solidFill>
                <a:effectLst>
                  <a:outerShdw blurRad="38100" dist="25400" dir="5400000" algn="ctr" rotWithShape="0">
                    <a:srgbClr val="6E747A">
                      <a:alpha val="43000"/>
                    </a:srgbClr>
                  </a:outerShdw>
                </a:effectLst>
                <a:latin typeface="+mn-lt"/>
                <a:ea typeface="Arial Black" charset="0"/>
                <a:cs typeface="Arial Black" charset="0"/>
              </a:rPr>
              <a:t>PRIORITIES</a:t>
            </a:r>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8" name="Slide Number Placeholder 7"/>
          <p:cNvSpPr>
            <a:spLocks noGrp="1"/>
          </p:cNvSpPr>
          <p:nvPr>
            <p:ph type="sldNum" sz="quarter" idx="12"/>
          </p:nvPr>
        </p:nvSpPr>
        <p:spPr/>
        <p:txBody>
          <a:bodyPr/>
          <a:lstStyle/>
          <a:p>
            <a:fld id="{05C408E3-1C0B-45E5-B572-56F424382D1E}" type="slidenum">
              <a:rPr lang="fr-CH" smtClean="0"/>
              <a:t>22</a:t>
            </a:fld>
            <a:endParaRPr lang="fr-CH"/>
          </a:p>
        </p:txBody>
      </p:sp>
    </p:spTree>
    <p:extLst>
      <p:ext uri="{BB962C8B-B14F-4D97-AF65-F5344CB8AC3E}">
        <p14:creationId xmlns:p14="http://schemas.microsoft.com/office/powerpoint/2010/main" val="194333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5CD">
            <a:alpha val="60000"/>
          </a:srgbClr>
        </a:solidFill>
        <a:effectLst/>
      </p:bgPr>
    </p:bg>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4"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latin typeface="+mn-lt"/>
                <a:cs typeface="Times New Roman" panose="02020603050405020304" pitchFamily="18" charset="0"/>
              </a:rPr>
              <a:t>How to set priorities? </a:t>
            </a:r>
            <a:endParaRPr lang="en-GB" u="sng" dirty="0">
              <a:latin typeface="+mn-lt"/>
              <a:cs typeface="Times New Roman" panose="02020603050405020304" pitchFamily="18" charset="0"/>
            </a:endParaRPr>
          </a:p>
        </p:txBody>
      </p:sp>
      <p:sp>
        <p:nvSpPr>
          <p:cNvPr id="5" name="Content Placeholder 2"/>
          <p:cNvSpPr txBox="1">
            <a:spLocks/>
          </p:cNvSpPr>
          <p:nvPr/>
        </p:nvSpPr>
        <p:spPr>
          <a:xfrm>
            <a:off x="1115568" y="2325502"/>
            <a:ext cx="10753344" cy="339603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solidFill>
                  <a:srgbClr val="0000FF"/>
                </a:solidFill>
                <a:ea typeface="Times New Roman" charset="0"/>
                <a:cs typeface="Times New Roman" charset="0"/>
              </a:rPr>
              <a:t>Group work </a:t>
            </a:r>
          </a:p>
          <a:p>
            <a:pPr marL="0" indent="0" algn="ctr">
              <a:buFont typeface="Arial" panose="020B0604020202020204" pitchFamily="34" charset="0"/>
              <a:buNone/>
            </a:pPr>
            <a:endParaRPr lang="en-US" sz="3600" dirty="0">
              <a:ea typeface="Times New Roman" charset="0"/>
              <a:cs typeface="Times New Roman" charset="0"/>
            </a:endParaRPr>
          </a:p>
          <a:p>
            <a:pPr marL="0" indent="0">
              <a:buFont typeface="Arial" panose="020B0604020202020204" pitchFamily="34" charset="0"/>
              <a:buNone/>
            </a:pPr>
            <a:r>
              <a:rPr lang="en-US" sz="3600" dirty="0">
                <a:ea typeface="Times New Roman" charset="0"/>
                <a:cs typeface="Times New Roman" panose="02020603050405020304" pitchFamily="18" charset="0"/>
              </a:rPr>
              <a:t>On what basis would you prioritize?</a:t>
            </a:r>
          </a:p>
          <a:p>
            <a:pPr marL="0" indent="0">
              <a:buFont typeface="Arial" panose="020B0604020202020204" pitchFamily="34" charset="0"/>
              <a:buNone/>
            </a:pPr>
            <a:r>
              <a:rPr lang="en-US" sz="3600" dirty="0">
                <a:ea typeface="Times New Roman" charset="0"/>
                <a:cs typeface="Times New Roman" panose="02020603050405020304" pitchFamily="18" charset="0"/>
              </a:rPr>
              <a:t>Propose criteria for a coherent approach to setting priorities?</a:t>
            </a:r>
          </a:p>
          <a:p>
            <a:pPr marL="0" indent="0" algn="ctr">
              <a:buFont typeface="Arial" panose="020B0604020202020204" pitchFamily="34" charset="0"/>
              <a:buNone/>
            </a:pPr>
            <a:endParaRPr lang="en-GB" sz="3600" dirty="0">
              <a:cs typeface="Times New Roman" panose="02020603050405020304" pitchFamily="18" charset="0"/>
            </a:endParaRPr>
          </a:p>
          <a:p>
            <a:pPr marL="0" indent="0" algn="ctr">
              <a:buFont typeface="Arial" panose="020B0604020202020204" pitchFamily="34" charset="0"/>
              <a:buNone/>
            </a:pPr>
            <a:r>
              <a:rPr lang="en-GB" sz="3600" dirty="0">
                <a:cs typeface="Times New Roman" panose="02020603050405020304" pitchFamily="18" charset="0"/>
              </a:rPr>
              <a:t> </a:t>
            </a:r>
            <a:r>
              <a:rPr lang="en-GB" sz="3600" b="1" dirty="0">
                <a:solidFill>
                  <a:srgbClr val="FF0000"/>
                </a:solidFill>
                <a:cs typeface="Times New Roman" panose="02020603050405020304" pitchFamily="18" charset="0"/>
              </a:rPr>
              <a:t>10 minutes</a:t>
            </a:r>
          </a:p>
          <a:p>
            <a:pPr marL="0" indent="0" algn="ctr">
              <a:buFont typeface="Arial" panose="020B0604020202020204" pitchFamily="34" charset="0"/>
              <a:buNone/>
            </a:pPr>
            <a:endParaRPr lang="en-US" sz="4300" dirty="0">
              <a:latin typeface="Times New Roman" panose="02020603050405020304" pitchFamily="18" charset="0"/>
              <a:ea typeface="Times New Roman" charset="0"/>
              <a:cs typeface="Times New Roman" panose="02020603050405020304" pitchFamily="18" charset="0"/>
            </a:endParaRPr>
          </a:p>
          <a:p>
            <a:pPr marL="0" indent="0" algn="ctr">
              <a:buFont typeface="Arial" panose="020B0604020202020204" pitchFamily="34" charset="0"/>
              <a:buNone/>
            </a:pPr>
            <a:endParaRPr lang="en-US" sz="4400" dirty="0">
              <a:latin typeface="Times New Roman" charset="0"/>
              <a:ea typeface="Times New Roman" charset="0"/>
              <a:cs typeface="Times New Roman" charset="0"/>
            </a:endParaRPr>
          </a:p>
          <a:p>
            <a:pPr marL="0" indent="0" algn="ctr">
              <a:buFont typeface="Arial" panose="020B0604020202020204" pitchFamily="34" charset="0"/>
              <a:buNone/>
            </a:pPr>
            <a:endParaRPr lang="en-US" sz="4400" dirty="0">
              <a:latin typeface="Times New Roman" charset="0"/>
              <a:ea typeface="Times New Roman" charset="0"/>
              <a:cs typeface="Times New Roman" charset="0"/>
            </a:endParaRPr>
          </a:p>
          <a:p>
            <a:pPr marL="0" indent="0" algn="ctr">
              <a:buFont typeface="Arial" panose="020B0604020202020204" pitchFamily="34" charset="0"/>
              <a:buNone/>
            </a:pPr>
            <a:endParaRPr lang="en-US" sz="4400" dirty="0">
              <a:latin typeface="Times New Roman" charset="0"/>
              <a:ea typeface="Times New Roman" charset="0"/>
              <a:cs typeface="Times New Roman" charset="0"/>
            </a:endParaRPr>
          </a:p>
        </p:txBody>
      </p:sp>
      <p:sp>
        <p:nvSpPr>
          <p:cNvPr id="6" name="Slide Number Placeholder 5"/>
          <p:cNvSpPr>
            <a:spLocks noGrp="1"/>
          </p:cNvSpPr>
          <p:nvPr>
            <p:ph type="sldNum" sz="quarter" idx="12"/>
          </p:nvPr>
        </p:nvSpPr>
        <p:spPr/>
        <p:txBody>
          <a:bodyPr/>
          <a:lstStyle/>
          <a:p>
            <a:fld id="{05C408E3-1C0B-45E5-B572-56F424382D1E}" type="slidenum">
              <a:rPr lang="fr-CH" smtClean="0"/>
              <a:t>23</a:t>
            </a:fld>
            <a:endParaRPr lang="fr-CH"/>
          </a:p>
        </p:txBody>
      </p:sp>
    </p:spTree>
    <p:extLst>
      <p:ext uri="{BB962C8B-B14F-4D97-AF65-F5344CB8AC3E}">
        <p14:creationId xmlns:p14="http://schemas.microsoft.com/office/powerpoint/2010/main" val="3970383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4" name="Rectangle 2"/>
          <p:cNvSpPr txBox="1">
            <a:spLocks noChangeArrowheads="1"/>
          </p:cNvSpPr>
          <p:nvPr/>
        </p:nvSpPr>
        <p:spPr>
          <a:xfrm>
            <a:off x="2418440" y="589244"/>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u="sng" dirty="0">
                <a:latin typeface="+mn-lt"/>
              </a:rPr>
              <a:t>Criteria for setting priorities</a:t>
            </a:r>
          </a:p>
        </p:txBody>
      </p:sp>
      <p:sp>
        <p:nvSpPr>
          <p:cNvPr id="5" name="Rectangle 3"/>
          <p:cNvSpPr txBox="1">
            <a:spLocks noChangeArrowheads="1"/>
          </p:cNvSpPr>
          <p:nvPr/>
        </p:nvSpPr>
        <p:spPr>
          <a:xfrm>
            <a:off x="1884259" y="1953466"/>
            <a:ext cx="8640763" cy="396043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Clr>
                <a:srgbClr val="808080"/>
              </a:buClr>
              <a:buSzPct val="90000"/>
              <a:buFont typeface="+mj-lt"/>
              <a:buAutoNum type="arabicPeriod"/>
              <a:defRPr/>
            </a:pPr>
            <a:r>
              <a:rPr lang="en-US" altLang="en-US" dirty="0">
                <a:solidFill>
                  <a:srgbClr val="000000"/>
                </a:solidFill>
              </a:rPr>
              <a:t>Type(s) of problems </a:t>
            </a:r>
          </a:p>
          <a:p>
            <a:pPr marL="514350" indent="-514350">
              <a:buClr>
                <a:srgbClr val="808080"/>
              </a:buClr>
              <a:buSzPct val="90000"/>
              <a:buFont typeface="Arial" panose="020B0604020202020204" pitchFamily="34" charset="0"/>
              <a:buAutoNum type="arabicPeriod"/>
              <a:defRPr/>
            </a:pPr>
            <a:r>
              <a:rPr lang="en-US" altLang="en-US" dirty="0">
                <a:solidFill>
                  <a:srgbClr val="000000"/>
                </a:solidFill>
              </a:rPr>
              <a:t>Scale of the problem</a:t>
            </a:r>
          </a:p>
          <a:p>
            <a:pPr lvl="1">
              <a:buClr>
                <a:srgbClr val="808080"/>
              </a:buClr>
              <a:buSzPct val="90000"/>
              <a:buFont typeface="Wingdings" panose="05000000000000000000" pitchFamily="2" charset="2"/>
              <a:buChar char="ü"/>
              <a:defRPr/>
            </a:pPr>
            <a:r>
              <a:rPr lang="en-US" altLang="en-US" i="1" dirty="0">
                <a:solidFill>
                  <a:srgbClr val="000000"/>
                </a:solidFill>
              </a:rPr>
              <a:t>Number of people affected / at risk </a:t>
            </a:r>
          </a:p>
          <a:p>
            <a:pPr marL="514350" indent="-514350">
              <a:buClr>
                <a:srgbClr val="808080"/>
              </a:buClr>
              <a:buSzPct val="90000"/>
              <a:buFont typeface="+mj-lt"/>
              <a:buAutoNum type="arabicPeriod"/>
              <a:defRPr/>
            </a:pPr>
            <a:r>
              <a:rPr lang="en-US" altLang="en-US" dirty="0">
                <a:solidFill>
                  <a:srgbClr val="000000"/>
                </a:solidFill>
              </a:rPr>
              <a:t>Severity of the problem</a:t>
            </a:r>
          </a:p>
          <a:p>
            <a:pPr lvl="1">
              <a:buClr>
                <a:srgbClr val="808080"/>
              </a:buClr>
              <a:buSzPct val="90000"/>
              <a:buFont typeface="Wingdings" panose="05000000000000000000" pitchFamily="2" charset="2"/>
              <a:buChar char="ü"/>
              <a:defRPr/>
            </a:pPr>
            <a:r>
              <a:rPr lang="en-US" altLang="en-US" i="1" dirty="0">
                <a:solidFill>
                  <a:srgbClr val="000000"/>
                </a:solidFill>
              </a:rPr>
              <a:t>Mortality, morbidity, disability</a:t>
            </a:r>
          </a:p>
          <a:p>
            <a:pPr marL="514350" indent="-514350">
              <a:buClr>
                <a:srgbClr val="808080"/>
              </a:buClr>
              <a:buSzPct val="90000"/>
              <a:buFont typeface="+mj-lt"/>
              <a:buAutoNum type="arabicPeriod"/>
              <a:defRPr/>
            </a:pPr>
            <a:r>
              <a:rPr lang="en-US" altLang="en-US" dirty="0">
                <a:solidFill>
                  <a:srgbClr val="000000"/>
                </a:solidFill>
              </a:rPr>
              <a:t>Likelihood of deterioration in the future</a:t>
            </a:r>
          </a:p>
          <a:p>
            <a:pPr marL="514350" indent="-514350">
              <a:buClr>
                <a:srgbClr val="808080"/>
              </a:buClr>
              <a:buSzPct val="90000"/>
              <a:buFont typeface="+mj-lt"/>
              <a:buAutoNum type="arabicPeriod"/>
              <a:defRPr/>
            </a:pPr>
            <a:r>
              <a:rPr lang="en-US" altLang="en-US" dirty="0">
                <a:solidFill>
                  <a:srgbClr val="000000"/>
                </a:solidFill>
              </a:rPr>
              <a:t>Imbalance between needs and capacities /services</a:t>
            </a:r>
          </a:p>
          <a:p>
            <a:pPr marL="514350" indent="-514350">
              <a:buClr>
                <a:srgbClr val="808080"/>
              </a:buClr>
              <a:buSzPct val="90000"/>
              <a:buFont typeface="+mj-lt"/>
              <a:buAutoNum type="arabicPeriod"/>
              <a:defRPr/>
            </a:pPr>
            <a:r>
              <a:rPr lang="en-US" altLang="en-US" dirty="0">
                <a:solidFill>
                  <a:srgbClr val="000000"/>
                </a:solidFill>
                <a:cs typeface="Times New Roman" panose="02020603050405020304" pitchFamily="18" charset="0"/>
              </a:rPr>
              <a:t>Feasibility for action </a:t>
            </a:r>
          </a:p>
          <a:p>
            <a:pPr marL="857250" lvl="2" indent="-457200">
              <a:buClr>
                <a:srgbClr val="808080"/>
              </a:buClr>
              <a:buSzPct val="90000"/>
              <a:buFont typeface="Wingdings" charset="2"/>
              <a:buChar char="ü"/>
              <a:defRPr/>
            </a:pPr>
            <a:r>
              <a:rPr lang="en-US" altLang="en-US" i="1" dirty="0">
                <a:solidFill>
                  <a:srgbClr val="000000"/>
                </a:solidFill>
              </a:rPr>
              <a:t>Solution exists, benefits &amp; risks, constraints, competence, capacity, obligation/acceptability to intervene, e.g. mandate, principles, policy</a:t>
            </a:r>
            <a:endParaRPr lang="en-US" altLang="en-US" sz="3200" dirty="0">
              <a:solidFill>
                <a:srgbClr val="000000"/>
              </a:solidFill>
            </a:endParaRPr>
          </a:p>
        </p:txBody>
      </p:sp>
      <p:sp>
        <p:nvSpPr>
          <p:cNvPr id="6" name="Slide Number Placeholder 5"/>
          <p:cNvSpPr>
            <a:spLocks noGrp="1"/>
          </p:cNvSpPr>
          <p:nvPr>
            <p:ph type="sldNum" sz="quarter" idx="12"/>
          </p:nvPr>
        </p:nvSpPr>
        <p:spPr/>
        <p:txBody>
          <a:bodyPr/>
          <a:lstStyle/>
          <a:p>
            <a:fld id="{05C408E3-1C0B-45E5-B572-56F424382D1E}" type="slidenum">
              <a:rPr lang="fr-CH" smtClean="0"/>
              <a:t>24</a:t>
            </a:fld>
            <a:endParaRPr lang="fr-CH"/>
          </a:p>
        </p:txBody>
      </p:sp>
    </p:spTree>
    <p:extLst>
      <p:ext uri="{BB962C8B-B14F-4D97-AF65-F5344CB8AC3E}">
        <p14:creationId xmlns:p14="http://schemas.microsoft.com/office/powerpoint/2010/main" val="2401531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4" name="Text Box 5"/>
          <p:cNvSpPr txBox="1">
            <a:spLocks noChangeArrowheads="1"/>
          </p:cNvSpPr>
          <p:nvPr/>
        </p:nvSpPr>
        <p:spPr bwMode="auto">
          <a:xfrm>
            <a:off x="4045528" y="391557"/>
            <a:ext cx="5375564" cy="8699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lvl1pPr defTabSz="457200">
              <a:spcBef>
                <a:spcPct val="20000"/>
              </a:spcBef>
              <a:buChar char="•"/>
              <a:defRPr sz="3200">
                <a:solidFill>
                  <a:schemeClr val="tx1"/>
                </a:solidFill>
                <a:latin typeface="Arial" charset="0"/>
                <a:ea typeface="ＭＳ Ｐゴシック" charset="-128"/>
              </a:defRPr>
            </a:lvl1pPr>
            <a:lvl2pPr marL="403225" indent="53975" defTabSz="457200">
              <a:spcBef>
                <a:spcPct val="20000"/>
              </a:spcBef>
              <a:buChar char="–"/>
              <a:defRPr sz="2800">
                <a:solidFill>
                  <a:schemeClr val="tx1"/>
                </a:solidFill>
                <a:latin typeface="Arial" charset="0"/>
                <a:ea typeface="ＭＳ Ｐゴシック" charset="-128"/>
              </a:defRPr>
            </a:lvl2pPr>
            <a:lvl3pPr marL="808038" indent="106363" defTabSz="457200">
              <a:spcBef>
                <a:spcPct val="20000"/>
              </a:spcBef>
              <a:buChar char="•"/>
              <a:defRPr sz="24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Clr>
                <a:srgbClr val="808080"/>
              </a:buClr>
              <a:buSzPct val="90000"/>
              <a:buFont typeface="Monotype Sorts" charset="2"/>
              <a:buNone/>
            </a:pPr>
            <a:r>
              <a:rPr lang="en-US" altLang="en-US" sz="4400" u="sng" dirty="0">
                <a:solidFill>
                  <a:srgbClr val="000000"/>
                </a:solidFill>
                <a:latin typeface="+mn-lt"/>
              </a:rPr>
              <a:t>Severity </a:t>
            </a:r>
            <a:r>
              <a:rPr lang="en-US" altLang="en-US" sz="4400" u="sng">
                <a:solidFill>
                  <a:srgbClr val="000000"/>
                </a:solidFill>
                <a:latin typeface="+mn-lt"/>
              </a:rPr>
              <a:t>ranking table</a:t>
            </a:r>
            <a:endParaRPr lang="en-US" altLang="en-US" sz="4400" u="sng" dirty="0">
              <a:latin typeface="+mn-lt"/>
            </a:endParaRPr>
          </a:p>
        </p:txBody>
      </p:sp>
      <p:graphicFrame>
        <p:nvGraphicFramePr>
          <p:cNvPr id="5" name="Group 6"/>
          <p:cNvGraphicFramePr>
            <a:graphicFrameLocks noGrp="1"/>
          </p:cNvGraphicFramePr>
          <p:nvPr>
            <p:extLst>
              <p:ext uri="{D42A27DB-BD31-4B8C-83A1-F6EECF244321}">
                <p14:modId xmlns:p14="http://schemas.microsoft.com/office/powerpoint/2010/main" val="3341248069"/>
              </p:ext>
            </p:extLst>
          </p:nvPr>
        </p:nvGraphicFramePr>
        <p:xfrm>
          <a:off x="3506166" y="1503095"/>
          <a:ext cx="7321161" cy="3130323"/>
        </p:xfrm>
        <a:graphic>
          <a:graphicData uri="http://schemas.openxmlformats.org/drawingml/2006/table">
            <a:tbl>
              <a:tblPr/>
              <a:tblGrid>
                <a:gridCol w="1504585">
                  <a:extLst>
                    <a:ext uri="{9D8B030D-6E8A-4147-A177-3AD203B41FA5}">
                      <a16:colId xmlns:a16="http://schemas.microsoft.com/office/drawing/2014/main" val="20000"/>
                    </a:ext>
                  </a:extLst>
                </a:gridCol>
                <a:gridCol w="1147594">
                  <a:extLst>
                    <a:ext uri="{9D8B030D-6E8A-4147-A177-3AD203B41FA5}">
                      <a16:colId xmlns:a16="http://schemas.microsoft.com/office/drawing/2014/main" val="20001"/>
                    </a:ext>
                  </a:extLst>
                </a:gridCol>
                <a:gridCol w="1108364">
                  <a:extLst>
                    <a:ext uri="{9D8B030D-6E8A-4147-A177-3AD203B41FA5}">
                      <a16:colId xmlns:a16="http://schemas.microsoft.com/office/drawing/2014/main" val="20002"/>
                    </a:ext>
                  </a:extLst>
                </a:gridCol>
                <a:gridCol w="1191491">
                  <a:extLst>
                    <a:ext uri="{9D8B030D-6E8A-4147-A177-3AD203B41FA5}">
                      <a16:colId xmlns:a16="http://schemas.microsoft.com/office/drawing/2014/main" val="20003"/>
                    </a:ext>
                  </a:extLst>
                </a:gridCol>
                <a:gridCol w="1177636">
                  <a:extLst>
                    <a:ext uri="{9D8B030D-6E8A-4147-A177-3AD203B41FA5}">
                      <a16:colId xmlns:a16="http://schemas.microsoft.com/office/drawing/2014/main" val="20004"/>
                    </a:ext>
                  </a:extLst>
                </a:gridCol>
                <a:gridCol w="1191491">
                  <a:extLst>
                    <a:ext uri="{9D8B030D-6E8A-4147-A177-3AD203B41FA5}">
                      <a16:colId xmlns:a16="http://schemas.microsoft.com/office/drawing/2014/main" val="20005"/>
                    </a:ext>
                  </a:extLst>
                </a:gridCol>
              </a:tblGrid>
              <a:tr h="970323">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GB" altLang="en-US" sz="1800" b="1" i="0" u="none" strike="noStrike" cap="none" normalizeH="0" baseline="0" dirty="0">
                          <a:ln>
                            <a:noFill/>
                          </a:ln>
                          <a:solidFill>
                            <a:schemeClr val="tx1"/>
                          </a:solidFill>
                          <a:effectLst>
                            <a:outerShdw blurRad="38100" dist="38100" dir="2700000" algn="tl">
                              <a:srgbClr val="FFFFFF"/>
                            </a:outerShdw>
                          </a:effectLst>
                          <a:latin typeface="+mn-lt"/>
                          <a:ea typeface="ＭＳ Ｐゴシック" charset="-128"/>
                        </a:rPr>
                        <a:t>Type of problem </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altLang="en-US" sz="1800" b="1" i="0" u="none" strike="noStrike" cap="none" normalizeH="0" baseline="0" dirty="0">
                          <a:ln>
                            <a:noFill/>
                          </a:ln>
                          <a:solidFill>
                            <a:schemeClr val="tx1"/>
                          </a:solidFill>
                          <a:effectLst>
                            <a:outerShdw blurRad="38100" dist="38100" dir="2700000" algn="tl">
                              <a:srgbClr val="FFFFFF"/>
                            </a:outerShdw>
                          </a:effectLst>
                          <a:latin typeface="+mn-lt"/>
                          <a:ea typeface="ＭＳ Ｐゴシック" charset="-128"/>
                        </a:rPr>
                        <a:t>Scale of problem</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altLang="en-US" sz="1800" b="1" i="0" u="none" strike="noStrike" cap="none" normalizeH="0" baseline="0" dirty="0">
                          <a:ln>
                            <a:noFill/>
                          </a:ln>
                          <a:solidFill>
                            <a:schemeClr val="tx1"/>
                          </a:solidFill>
                          <a:effectLst>
                            <a:outerShdw blurRad="38100" dist="38100" dir="2700000" algn="tl">
                              <a:srgbClr val="FFFFFF"/>
                            </a:outerShdw>
                          </a:effectLst>
                          <a:latin typeface="+mn-lt"/>
                          <a:ea typeface="ＭＳ Ｐゴシック" charset="-128"/>
                        </a:rPr>
                        <a:t>Severity of problem</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altLang="en-US" sz="1800" b="1" i="0" u="none" strike="noStrike" cap="none" normalizeH="0" baseline="0" dirty="0">
                          <a:ln>
                            <a:noFill/>
                          </a:ln>
                          <a:solidFill>
                            <a:schemeClr val="tx1"/>
                          </a:solidFill>
                          <a:effectLst>
                            <a:outerShdw blurRad="38100" dist="38100" dir="2700000" algn="tl">
                              <a:srgbClr val="FFFFFF"/>
                            </a:outerShdw>
                          </a:effectLst>
                          <a:latin typeface="+mn-lt"/>
                          <a:ea typeface="ＭＳ Ｐゴシック" charset="-128"/>
                        </a:rPr>
                        <a:t>Risk of</a:t>
                      </a:r>
                    </a:p>
                    <a:p>
                      <a:pPr marL="0" marR="0" lvl="0" indent="0" algn="ctr" defTabSz="914400" rtl="0" eaLnBrk="0" fontAlgn="base" latinLnBrk="0" hangingPunct="0">
                        <a:lnSpc>
                          <a:spcPct val="100000"/>
                        </a:lnSpc>
                        <a:spcBef>
                          <a:spcPts val="0"/>
                        </a:spcBef>
                        <a:spcAft>
                          <a:spcPct val="0"/>
                        </a:spcAft>
                        <a:buClrTx/>
                        <a:buSzTx/>
                        <a:buFontTx/>
                        <a:buNone/>
                        <a:tabLst/>
                      </a:pPr>
                      <a:r>
                        <a:rPr kumimoji="0" lang="en-US" altLang="en-US" sz="1800" b="1" i="0" u="none" strike="noStrike" cap="none" normalizeH="0" baseline="0" dirty="0" err="1">
                          <a:ln>
                            <a:noFill/>
                          </a:ln>
                          <a:solidFill>
                            <a:schemeClr val="tx1"/>
                          </a:solidFill>
                          <a:effectLst>
                            <a:outerShdw blurRad="38100" dist="38100" dir="2700000" algn="tl">
                              <a:srgbClr val="FFFFFF"/>
                            </a:outerShdw>
                          </a:effectLst>
                          <a:latin typeface="+mn-lt"/>
                          <a:ea typeface="ＭＳ Ｐゴシック" charset="-128"/>
                        </a:rPr>
                        <a:t>Deterio</a:t>
                      </a:r>
                      <a:r>
                        <a:rPr kumimoji="0" lang="en-US" altLang="en-US" sz="1800" b="1" i="0" u="none" strike="noStrike" cap="none" normalizeH="0" baseline="0" dirty="0">
                          <a:ln>
                            <a:noFill/>
                          </a:ln>
                          <a:solidFill>
                            <a:schemeClr val="tx1"/>
                          </a:solidFill>
                          <a:effectLst>
                            <a:outerShdw blurRad="38100" dist="38100" dir="2700000" algn="tl">
                              <a:srgbClr val="FFFFFF"/>
                            </a:outerShdw>
                          </a:effectLst>
                          <a:latin typeface="+mn-lt"/>
                          <a:ea typeface="ＭＳ Ｐゴシック" charset="-128"/>
                        </a:rPr>
                        <a:t>-ration</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GB" altLang="en-US" sz="1800" b="1" i="0" u="none" strike="noStrike" cap="none" normalizeH="0" baseline="0" dirty="0">
                          <a:ln>
                            <a:noFill/>
                          </a:ln>
                          <a:solidFill>
                            <a:schemeClr val="tx1"/>
                          </a:solidFill>
                          <a:effectLst>
                            <a:outerShdw blurRad="38100" dist="38100" dir="2700000" algn="tl">
                              <a:srgbClr val="FFFFFF"/>
                            </a:outerShdw>
                          </a:effectLst>
                          <a:latin typeface="+mn-lt"/>
                          <a:ea typeface="ＭＳ Ｐゴシック" charset="-128"/>
                        </a:rPr>
                        <a:t>Capacities vs</a:t>
                      </a:r>
                    </a:p>
                    <a:p>
                      <a:pPr marL="0" marR="0" lvl="0" indent="0" algn="ctr" defTabSz="914400" rtl="0" eaLnBrk="0" fontAlgn="base" latinLnBrk="0" hangingPunct="0">
                        <a:lnSpc>
                          <a:spcPct val="100000"/>
                        </a:lnSpc>
                        <a:spcBef>
                          <a:spcPts val="0"/>
                        </a:spcBef>
                        <a:spcAft>
                          <a:spcPct val="0"/>
                        </a:spcAft>
                        <a:buClrTx/>
                        <a:buSzTx/>
                        <a:buFontTx/>
                        <a:buNone/>
                        <a:tabLst/>
                      </a:pPr>
                      <a:r>
                        <a:rPr kumimoji="0" lang="en-GB" altLang="en-US" sz="1800" b="1" i="0" u="none" strike="noStrike" cap="none" normalizeH="0" baseline="0" dirty="0">
                          <a:ln>
                            <a:noFill/>
                          </a:ln>
                          <a:solidFill>
                            <a:schemeClr val="tx1"/>
                          </a:solidFill>
                          <a:effectLst>
                            <a:outerShdw blurRad="38100" dist="38100" dir="2700000" algn="tl">
                              <a:srgbClr val="FFFFFF"/>
                            </a:outerShdw>
                          </a:effectLst>
                          <a:latin typeface="+mn-lt"/>
                          <a:ea typeface="ＭＳ Ｐゴシック" charset="-128"/>
                        </a:rPr>
                        <a:t>Needs</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GB" altLang="en-US" sz="1800" b="1" i="0" u="none" strike="noStrike" cap="none" normalizeH="0" baseline="0" dirty="0">
                          <a:ln>
                            <a:noFill/>
                          </a:ln>
                          <a:solidFill>
                            <a:schemeClr val="tx1"/>
                          </a:solidFill>
                          <a:effectLst>
                            <a:outerShdw blurRad="38100" dist="38100" dir="2700000" algn="tl">
                              <a:srgbClr val="FFFFFF"/>
                            </a:outerShdw>
                          </a:effectLst>
                          <a:latin typeface="+mn-lt"/>
                          <a:ea typeface="ＭＳ Ｐゴシック" charset="-128"/>
                        </a:rPr>
                        <a:t>Feasibility </a:t>
                      </a:r>
                    </a:p>
                    <a:p>
                      <a:pPr marL="0" marR="0" lvl="0" indent="0" algn="ctr" defTabSz="914400" rtl="0" eaLnBrk="0" fontAlgn="base" latinLnBrk="0" hangingPunct="0">
                        <a:lnSpc>
                          <a:spcPct val="100000"/>
                        </a:lnSpc>
                        <a:spcBef>
                          <a:spcPts val="0"/>
                        </a:spcBef>
                        <a:spcAft>
                          <a:spcPct val="0"/>
                        </a:spcAft>
                        <a:buClrTx/>
                        <a:buSzTx/>
                        <a:buFontTx/>
                        <a:buNone/>
                        <a:tabLst/>
                      </a:pPr>
                      <a:r>
                        <a:rPr kumimoji="0" lang="en-GB" altLang="en-US" sz="1800" b="1" i="0" u="none" strike="noStrike" cap="none" normalizeH="0" baseline="0" dirty="0">
                          <a:ln>
                            <a:noFill/>
                          </a:ln>
                          <a:solidFill>
                            <a:schemeClr val="tx1"/>
                          </a:solidFill>
                          <a:effectLst>
                            <a:outerShdw blurRad="38100" dist="38100" dir="2700000" algn="tl">
                              <a:srgbClr val="FFFFFF"/>
                            </a:outerShdw>
                          </a:effectLst>
                          <a:latin typeface="+mn-lt"/>
                          <a:ea typeface="ＭＳ Ｐゴシック" charset="-128"/>
                        </a:rPr>
                        <a:t>for action</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40000">
                <a:tc>
                  <a:txBody>
                    <a:bodyPr/>
                    <a:lstStyle/>
                    <a:p>
                      <a:r>
                        <a:rPr lang="en-GB" sz="1800" dirty="0">
                          <a:solidFill>
                            <a:schemeClr val="tx1"/>
                          </a:solidFill>
                        </a:rPr>
                        <a:t>Main problem</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GB" sz="1800" dirty="0">
                        <a:solidFill>
                          <a:schemeClr val="tx1"/>
                        </a:solidFill>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96D">
                        <a:alpha val="40000"/>
                      </a:srgbClr>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rgbClr val="FF0000"/>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96D">
                        <a:alpha val="4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9CE3D"/>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9CE3D"/>
                    </a:solidFill>
                  </a:tcPr>
                </a:tc>
                <a:extLst>
                  <a:ext uri="{0D108BD9-81ED-4DB2-BD59-A6C34878D82A}">
                    <a16:rowId xmlns:a16="http://schemas.microsoft.com/office/drawing/2014/main" val="10001"/>
                  </a:ext>
                </a:extLst>
              </a:tr>
              <a:tr h="540000">
                <a:tc>
                  <a:txBody>
                    <a:bodyPr/>
                    <a:lstStyle/>
                    <a:p>
                      <a:r>
                        <a:rPr lang="en-GB" sz="1800" dirty="0">
                          <a:solidFill>
                            <a:schemeClr val="tx1"/>
                          </a:solidFill>
                        </a:rPr>
                        <a:t>Main problem</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GB" sz="1800" dirty="0">
                        <a:solidFill>
                          <a:schemeClr val="tx1"/>
                        </a:solidFill>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56D">
                        <a:alpha val="40000"/>
                      </a:srgbClr>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rgbClr val="FF0000"/>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96D">
                        <a:alpha val="40000"/>
                      </a:srgbClr>
                    </a:solidFill>
                  </a:tcPr>
                </a:tc>
                <a:extLst>
                  <a:ext uri="{0D108BD9-81ED-4DB2-BD59-A6C34878D82A}">
                    <a16:rowId xmlns:a16="http://schemas.microsoft.com/office/drawing/2014/main" val="10002"/>
                  </a:ext>
                </a:extLst>
              </a:tr>
              <a:tr h="540000">
                <a:tc>
                  <a:txBody>
                    <a:bodyPr/>
                    <a:lstStyle/>
                    <a:p>
                      <a:r>
                        <a:rPr lang="en-GB" sz="1800" dirty="0">
                          <a:solidFill>
                            <a:schemeClr val="tx1"/>
                          </a:solidFill>
                        </a:rPr>
                        <a:t>Main</a:t>
                      </a:r>
                      <a:r>
                        <a:rPr lang="en-GB" sz="1800" baseline="0" dirty="0">
                          <a:solidFill>
                            <a:schemeClr val="tx1"/>
                          </a:solidFill>
                        </a:rPr>
                        <a:t> problem</a:t>
                      </a:r>
                      <a:endParaRPr lang="en-GB" sz="1800" dirty="0">
                        <a:solidFill>
                          <a:schemeClr val="tx1"/>
                        </a:solidFill>
                      </a:endParaRP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GB" sz="1800" dirty="0">
                        <a:solidFill>
                          <a:schemeClr val="tx1"/>
                        </a:solidFill>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40000">
                <a:tc>
                  <a:txBody>
                    <a:bodyPr/>
                    <a:lstStyle/>
                    <a:p>
                      <a:r>
                        <a:rPr lang="en-GB" sz="1800" dirty="0">
                          <a:solidFill>
                            <a:schemeClr val="tx1"/>
                          </a:solidFill>
                        </a:rPr>
                        <a:t>Main problem</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GB" sz="1800" dirty="0">
                        <a:solidFill>
                          <a:schemeClr val="tx1"/>
                        </a:solidFill>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9CE3D"/>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96D">
                        <a:alpha val="4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D03C"/>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9CE3D"/>
                    </a:solidFill>
                  </a:tcPr>
                </a:tc>
                <a:extLst>
                  <a:ext uri="{0D108BD9-81ED-4DB2-BD59-A6C34878D82A}">
                    <a16:rowId xmlns:a16="http://schemas.microsoft.com/office/drawing/2014/main" val="10004"/>
                  </a:ext>
                </a:extLst>
              </a:tr>
            </a:tbl>
          </a:graphicData>
        </a:graphic>
      </p:graphicFrame>
      <p:sp>
        <p:nvSpPr>
          <p:cNvPr id="7" name="Slide Number Placeholder 6"/>
          <p:cNvSpPr>
            <a:spLocks noGrp="1"/>
          </p:cNvSpPr>
          <p:nvPr>
            <p:ph type="sldNum" sz="quarter" idx="12"/>
          </p:nvPr>
        </p:nvSpPr>
        <p:spPr/>
        <p:txBody>
          <a:bodyPr/>
          <a:lstStyle/>
          <a:p>
            <a:fld id="{05C408E3-1C0B-45E5-B572-56F424382D1E}" type="slidenum">
              <a:rPr lang="fr-CH" smtClean="0"/>
              <a:t>25</a:t>
            </a:fld>
            <a:endParaRPr lang="fr-CH"/>
          </a:p>
        </p:txBody>
      </p:sp>
      <p:sp>
        <p:nvSpPr>
          <p:cNvPr id="8" name="TextBox 7"/>
          <p:cNvSpPr txBox="1"/>
          <p:nvPr/>
        </p:nvSpPr>
        <p:spPr>
          <a:xfrm>
            <a:off x="9947564" y="457200"/>
            <a:ext cx="184731" cy="369332"/>
          </a:xfrm>
          <a:prstGeom prst="rect">
            <a:avLst/>
          </a:prstGeom>
          <a:noFill/>
        </p:spPr>
        <p:txBody>
          <a:bodyPr wrap="none" rtlCol="0">
            <a:spAutoFit/>
          </a:bodyPr>
          <a:lstStyle/>
          <a:p>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457489223"/>
              </p:ext>
            </p:extLst>
          </p:nvPr>
        </p:nvGraphicFramePr>
        <p:xfrm>
          <a:off x="978463" y="5059672"/>
          <a:ext cx="3953756" cy="1584960"/>
        </p:xfrm>
        <a:graphic>
          <a:graphicData uri="http://schemas.openxmlformats.org/drawingml/2006/table">
            <a:tbl>
              <a:tblPr firstRow="1" bandRow="1">
                <a:tableStyleId>{5C22544A-7EE6-4342-B048-85BDC9FD1C3A}</a:tableStyleId>
              </a:tblPr>
              <a:tblGrid>
                <a:gridCol w="996806">
                  <a:extLst>
                    <a:ext uri="{9D8B030D-6E8A-4147-A177-3AD203B41FA5}">
                      <a16:colId xmlns:a16="http://schemas.microsoft.com/office/drawing/2014/main" val="20000"/>
                    </a:ext>
                  </a:extLst>
                </a:gridCol>
                <a:gridCol w="2956950">
                  <a:extLst>
                    <a:ext uri="{9D8B030D-6E8A-4147-A177-3AD203B41FA5}">
                      <a16:colId xmlns:a16="http://schemas.microsoft.com/office/drawing/2014/main" val="20001"/>
                    </a:ext>
                  </a:extLst>
                </a:gridCol>
              </a:tblGrid>
              <a:tr h="0">
                <a:tc>
                  <a:txBody>
                    <a:bodyPr/>
                    <a:lstStyle/>
                    <a:p>
                      <a:pPr algn="ctr"/>
                      <a:r>
                        <a:rPr lang="en-GB" b="1" dirty="0">
                          <a:solidFill>
                            <a:schemeClr val="tx1"/>
                          </a:solidFill>
                        </a:rPr>
                        <a:t>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2000" b="0" dirty="0">
                          <a:solidFill>
                            <a:schemeClr val="tx1"/>
                          </a:solidFill>
                        </a:rPr>
                        <a:t>Severe</a:t>
                      </a:r>
                      <a:r>
                        <a:rPr lang="en-GB" sz="2000" b="0" baseline="0" dirty="0">
                          <a:solidFill>
                            <a:schemeClr val="tx1"/>
                          </a:solidFill>
                        </a:rPr>
                        <a:t> situation</a:t>
                      </a:r>
                      <a:endParaRPr lang="en-GB"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GB" b="1" dirty="0">
                          <a:solidFill>
                            <a:schemeClr val="tx1"/>
                          </a:solidFill>
                        </a:rPr>
                        <a:t>Orange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D00">
                        <a:alpha val="40000"/>
                      </a:srgbClr>
                    </a:solidFill>
                  </a:tcPr>
                </a:tc>
                <a:tc>
                  <a:txBody>
                    <a:bodyPr/>
                    <a:lstStyle/>
                    <a:p>
                      <a:r>
                        <a:rPr lang="en-GB" sz="2000" dirty="0"/>
                        <a:t>Situation</a:t>
                      </a:r>
                      <a:r>
                        <a:rPr lang="en-GB" sz="2000" baseline="0" dirty="0"/>
                        <a:t> of concern</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GB" b="1" dirty="0"/>
                        <a:t>Yellow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2000" dirty="0"/>
                        <a:t>Lack of/unreliable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n-GB" b="1" dirty="0"/>
                        <a:t>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03C"/>
                    </a:solidFill>
                  </a:tcPr>
                </a:tc>
                <a:tc>
                  <a:txBody>
                    <a:bodyPr/>
                    <a:lstStyle/>
                    <a:p>
                      <a:r>
                        <a:rPr lang="en-GB" sz="2000" dirty="0"/>
                        <a:t>Relative</a:t>
                      </a:r>
                      <a:r>
                        <a:rPr lang="en-GB" sz="2000" baseline="0" dirty="0"/>
                        <a:t> normal situation</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19973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262" y="340963"/>
            <a:ext cx="4307237" cy="1017641"/>
          </a:xfrm>
        </p:spPr>
        <p:txBody>
          <a:bodyPr/>
          <a:lstStyle/>
          <a:p>
            <a:r>
              <a:rPr lang="en-GB" u="sng" dirty="0">
                <a:latin typeface="+mn-lt"/>
              </a:rPr>
              <a:t>SWOC analysis</a:t>
            </a:r>
          </a:p>
        </p:txBody>
      </p:sp>
      <p:sp>
        <p:nvSpPr>
          <p:cNvPr id="4" name="Slide Number Placeholder 3"/>
          <p:cNvSpPr>
            <a:spLocks noGrp="1"/>
          </p:cNvSpPr>
          <p:nvPr>
            <p:ph type="sldNum" sz="quarter" idx="12"/>
          </p:nvPr>
        </p:nvSpPr>
        <p:spPr/>
        <p:txBody>
          <a:bodyPr/>
          <a:lstStyle/>
          <a:p>
            <a:fld id="{05C408E3-1C0B-45E5-B572-56F424382D1E}" type="slidenum">
              <a:rPr lang="fr-CH" smtClean="0"/>
              <a:t>26</a:t>
            </a:fld>
            <a:endParaRPr lang="fr-CH"/>
          </a:p>
        </p:txBody>
      </p:sp>
      <p:sp>
        <p:nvSpPr>
          <p:cNvPr id="5" name="Rectangle 4"/>
          <p:cNvSpPr/>
          <p:nvPr/>
        </p:nvSpPr>
        <p:spPr>
          <a:xfrm>
            <a:off x="5610709" y="1646238"/>
            <a:ext cx="2833822" cy="206127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Strengths</a:t>
            </a:r>
          </a:p>
        </p:txBody>
      </p:sp>
      <p:sp>
        <p:nvSpPr>
          <p:cNvPr id="7" name="Rectangle 6"/>
          <p:cNvSpPr/>
          <p:nvPr/>
        </p:nvSpPr>
        <p:spPr>
          <a:xfrm>
            <a:off x="8519978" y="1646238"/>
            <a:ext cx="2833822" cy="206127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Weaknesses</a:t>
            </a:r>
          </a:p>
        </p:txBody>
      </p:sp>
      <p:sp>
        <p:nvSpPr>
          <p:cNvPr id="8" name="Rectangle 7"/>
          <p:cNvSpPr/>
          <p:nvPr/>
        </p:nvSpPr>
        <p:spPr>
          <a:xfrm>
            <a:off x="8519978" y="3855662"/>
            <a:ext cx="2833822" cy="206127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Constraints</a:t>
            </a:r>
          </a:p>
        </p:txBody>
      </p:sp>
      <p:sp>
        <p:nvSpPr>
          <p:cNvPr id="9" name="Rectangle 8"/>
          <p:cNvSpPr/>
          <p:nvPr/>
        </p:nvSpPr>
        <p:spPr>
          <a:xfrm>
            <a:off x="5602313" y="3855662"/>
            <a:ext cx="2842218" cy="206127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Opportunities</a:t>
            </a:r>
          </a:p>
        </p:txBody>
      </p:sp>
      <p:sp>
        <p:nvSpPr>
          <p:cNvPr id="13" name="TextBox 12"/>
          <p:cNvSpPr txBox="1"/>
          <p:nvPr/>
        </p:nvSpPr>
        <p:spPr>
          <a:xfrm>
            <a:off x="1148005" y="1962836"/>
            <a:ext cx="3471620" cy="3785652"/>
          </a:xfrm>
          <a:prstGeom prst="rect">
            <a:avLst/>
          </a:prstGeom>
          <a:noFill/>
        </p:spPr>
        <p:txBody>
          <a:bodyPr wrap="square" rtlCol="0">
            <a:spAutoFit/>
          </a:bodyPr>
          <a:lstStyle/>
          <a:p>
            <a:pPr algn="ctr"/>
            <a:r>
              <a:rPr lang="en-GB" sz="2400" dirty="0"/>
              <a:t>The resulting SWOC analysis provides the basis for enhancing strengths, investigating opportunities, resolving, where possible weaknesses and constraints are, and explaining </a:t>
            </a:r>
            <a:r>
              <a:rPr lang="en-GB" sz="2400"/>
              <a:t>the inevitability </a:t>
            </a:r>
            <a:r>
              <a:rPr lang="en-GB" sz="2400" dirty="0"/>
              <a:t>of some of the latter </a:t>
            </a:r>
          </a:p>
        </p:txBody>
      </p:sp>
      <p:sp>
        <p:nvSpPr>
          <p:cNvPr id="15" name="Rectangle 1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6" name="TextBox 15"/>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663846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1820" y="593886"/>
            <a:ext cx="4583448"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u="sng" dirty="0">
                <a:latin typeface="+mn-lt"/>
              </a:rPr>
              <a:t>Analyse -&gt; Decision</a:t>
            </a:r>
          </a:p>
        </p:txBody>
      </p:sp>
      <p:pic>
        <p:nvPicPr>
          <p:cNvPr id="3" name="Picture 5" descr="D:\Microsoft Office\Clipart\corpbas\j007875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6601" y="2349500"/>
            <a:ext cx="309721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527801" y="6064250"/>
            <a:ext cx="37449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800" dirty="0">
                <a:latin typeface="+mn-lt"/>
              </a:rPr>
              <a:t>We will intervene….  </a:t>
            </a:r>
          </a:p>
        </p:txBody>
      </p:sp>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7" name="Slide Number Placeholder 6"/>
          <p:cNvSpPr>
            <a:spLocks noGrp="1"/>
          </p:cNvSpPr>
          <p:nvPr>
            <p:ph type="sldNum" sz="quarter" idx="12"/>
          </p:nvPr>
        </p:nvSpPr>
        <p:spPr/>
        <p:txBody>
          <a:bodyPr/>
          <a:lstStyle/>
          <a:p>
            <a:fld id="{05C408E3-1C0B-45E5-B572-56F424382D1E}" type="slidenum">
              <a:rPr lang="fr-CH" smtClean="0"/>
              <a:t>27</a:t>
            </a:fld>
            <a:endParaRPr lang="fr-CH"/>
          </a:p>
        </p:txBody>
      </p:sp>
    </p:spTree>
    <p:extLst>
      <p:ext uri="{BB962C8B-B14F-4D97-AF65-F5344CB8AC3E}">
        <p14:creationId xmlns:p14="http://schemas.microsoft.com/office/powerpoint/2010/main" val="180083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TextBox 2"/>
          <p:cNvSpPr txBox="1">
            <a:spLocks noChangeArrowheads="1"/>
          </p:cNvSpPr>
          <p:nvPr/>
        </p:nvSpPr>
        <p:spPr bwMode="auto">
          <a:xfrm>
            <a:off x="5210618" y="1467598"/>
            <a:ext cx="1464375" cy="830997"/>
          </a:xfrm>
          <a:prstGeom prst="rect">
            <a:avLst/>
          </a:prstGeom>
          <a:noFill/>
          <a:ln>
            <a:noFill/>
          </a:ln>
          <a:extLst>
            <a:ext uri="{909E8E84-426E-40dd-AFC4-6F175D3DCCD1}"/>
            <a:ext uri="{91240B29-F687-4f45-9708-019B960494DF}"/>
          </a:extLst>
        </p:spPr>
        <p:txBody>
          <a:bodyPr wrap="none">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b="1" dirty="0">
                <a:effectLst>
                  <a:outerShdw blurRad="38100" dist="38100" dir="2700000" algn="tl">
                    <a:srgbClr val="C0C0C0"/>
                  </a:outerShdw>
                </a:effectLst>
                <a:latin typeface="+mn-lt"/>
                <a:cs typeface="Arial" panose="020B0604020202020204" pitchFamily="34" charset="0"/>
              </a:rPr>
              <a:t>Assess</a:t>
            </a:r>
          </a:p>
          <a:p>
            <a:pPr algn="ctr" eaLnBrk="1" hangingPunct="1">
              <a:defRPr/>
            </a:pPr>
            <a:r>
              <a:rPr lang="en-US" altLang="en-US" b="1" dirty="0">
                <a:effectLst>
                  <a:outerShdw blurRad="38100" dist="38100" dir="2700000" algn="tl">
                    <a:srgbClr val="C0C0C0"/>
                  </a:outerShdw>
                </a:effectLst>
                <a:latin typeface="+mn-lt"/>
                <a:cs typeface="Arial" panose="020B0604020202020204" pitchFamily="34" charset="0"/>
              </a:rPr>
              <a:t>&amp; Analyze</a:t>
            </a:r>
          </a:p>
        </p:txBody>
      </p:sp>
      <p:sp>
        <p:nvSpPr>
          <p:cNvPr id="357380" name="TextBox 6"/>
          <p:cNvSpPr txBox="1">
            <a:spLocks noChangeArrowheads="1"/>
          </p:cNvSpPr>
          <p:nvPr/>
        </p:nvSpPr>
        <p:spPr bwMode="auto">
          <a:xfrm>
            <a:off x="3354087" y="3038190"/>
            <a:ext cx="1270028" cy="830997"/>
          </a:xfrm>
          <a:prstGeom prst="rect">
            <a:avLst/>
          </a:prstGeom>
          <a:noFill/>
          <a:ln>
            <a:noFill/>
          </a:ln>
          <a:extLst>
            <a:ext uri="{909E8E84-426E-40dd-AFC4-6F175D3DCCD1}"/>
            <a:ext uri="{91240B29-F687-4f45-9708-019B960494DF}"/>
          </a:extLst>
        </p:spPr>
        <p:txBody>
          <a:bodyPr wrap="none">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b="1" dirty="0">
                <a:effectLst>
                  <a:outerShdw blurRad="38100" dist="38100" dir="2700000" algn="tl">
                    <a:srgbClr val="C0C0C0"/>
                  </a:outerShdw>
                </a:effectLst>
                <a:latin typeface="+mn-lt"/>
                <a:cs typeface="Arial" panose="020B0604020202020204" pitchFamily="34" charset="0"/>
              </a:rPr>
              <a:t>Evaluate</a:t>
            </a:r>
          </a:p>
          <a:p>
            <a:pPr algn="ctr" eaLnBrk="1" hangingPunct="1">
              <a:defRPr/>
            </a:pPr>
            <a:r>
              <a:rPr lang="en-US" altLang="en-US" b="1" dirty="0">
                <a:effectLst>
                  <a:outerShdw blurRad="38100" dist="38100" dir="2700000" algn="tl">
                    <a:srgbClr val="C0C0C0"/>
                  </a:outerShdw>
                </a:effectLst>
                <a:latin typeface="+mn-lt"/>
                <a:cs typeface="Arial" panose="020B0604020202020204" pitchFamily="34" charset="0"/>
              </a:rPr>
              <a:t>&amp; Learn</a:t>
            </a:r>
          </a:p>
        </p:txBody>
      </p:sp>
      <p:sp>
        <p:nvSpPr>
          <p:cNvPr id="9220" name="AutoShape 5"/>
          <p:cNvSpPr>
            <a:spLocks noChangeArrowheads="1"/>
          </p:cNvSpPr>
          <p:nvPr/>
        </p:nvSpPr>
        <p:spPr bwMode="auto">
          <a:xfrm>
            <a:off x="4079875" y="1773238"/>
            <a:ext cx="1004888" cy="91916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253 h 21600"/>
              <a:gd name="T14" fmla="*/ 19591 w 21600"/>
              <a:gd name="T15" fmla="*/ 7905 h 21600"/>
            </a:gdLst>
            <a:ahLst/>
            <a:cxnLst>
              <a:cxn ang="T8">
                <a:pos x="T0" y="T1"/>
              </a:cxn>
              <a:cxn ang="T9">
                <a:pos x="T2" y="T3"/>
              </a:cxn>
              <a:cxn ang="T10">
                <a:pos x="T4" y="T5"/>
              </a:cxn>
              <a:cxn ang="T11">
                <a:pos x="T6" y="T7"/>
              </a:cxn>
            </a:cxnLst>
            <a:rect l="T12" t="T13" r="T14" b="T15"/>
            <a:pathLst>
              <a:path w="21600" h="21600">
                <a:moveTo>
                  <a:pt x="21600" y="6079"/>
                </a:moveTo>
                <a:lnTo>
                  <a:pt x="14912" y="0"/>
                </a:lnTo>
                <a:lnTo>
                  <a:pt x="14912" y="4253"/>
                </a:lnTo>
                <a:lnTo>
                  <a:pt x="12427" y="4253"/>
                </a:lnTo>
                <a:cubicBezTo>
                  <a:pt x="5564" y="4253"/>
                  <a:pt x="0" y="7792"/>
                  <a:pt x="0" y="12158"/>
                </a:cubicBezTo>
                <a:lnTo>
                  <a:pt x="0" y="21600"/>
                </a:lnTo>
                <a:lnTo>
                  <a:pt x="3733" y="21600"/>
                </a:lnTo>
                <a:lnTo>
                  <a:pt x="3733" y="12158"/>
                </a:lnTo>
                <a:cubicBezTo>
                  <a:pt x="3733" y="9809"/>
                  <a:pt x="7625" y="7905"/>
                  <a:pt x="12427" y="7905"/>
                </a:cubicBezTo>
                <a:lnTo>
                  <a:pt x="14912" y="7905"/>
                </a:lnTo>
                <a:lnTo>
                  <a:pt x="14912" y="12158"/>
                </a:lnTo>
                <a:lnTo>
                  <a:pt x="21600" y="6079"/>
                </a:lnTo>
                <a:close/>
              </a:path>
            </a:pathLst>
          </a:custGeom>
          <a:solidFill>
            <a:srgbClr val="C6E4DD"/>
          </a:solidFill>
          <a:ln w="9525">
            <a:solidFill>
              <a:schemeClr val="tx1"/>
            </a:solidFill>
            <a:miter lim="800000"/>
            <a:headEnd/>
            <a:tailEnd/>
          </a:ln>
          <a:effectLst/>
          <a:extLst/>
        </p:spPr>
        <p:txBody>
          <a:bodyPr wrap="none" anchor="ctr"/>
          <a:lstStyle/>
          <a:p>
            <a:endParaRPr lang="en-US" dirty="0"/>
          </a:p>
        </p:txBody>
      </p:sp>
      <p:sp>
        <p:nvSpPr>
          <p:cNvPr id="9221" name="AutoShape 6"/>
          <p:cNvSpPr>
            <a:spLocks noChangeArrowheads="1"/>
          </p:cNvSpPr>
          <p:nvPr/>
        </p:nvSpPr>
        <p:spPr bwMode="auto">
          <a:xfrm rot="10800000">
            <a:off x="6938963" y="4149726"/>
            <a:ext cx="957262" cy="919163"/>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029 h 21600"/>
              <a:gd name="T14" fmla="*/ 19413 w 21600"/>
              <a:gd name="T15" fmla="*/ 8129 h 21600"/>
            </a:gdLst>
            <a:ahLst/>
            <a:cxnLst>
              <a:cxn ang="T8">
                <a:pos x="T0" y="T1"/>
              </a:cxn>
              <a:cxn ang="T9">
                <a:pos x="T2" y="T3"/>
              </a:cxn>
              <a:cxn ang="T10">
                <a:pos x="T4" y="T5"/>
              </a:cxn>
              <a:cxn ang="T11">
                <a:pos x="T6" y="T7"/>
              </a:cxn>
            </a:cxnLst>
            <a:rect l="T12" t="T13" r="T14" b="T15"/>
            <a:pathLst>
              <a:path w="21600" h="21600">
                <a:moveTo>
                  <a:pt x="21600" y="6079"/>
                </a:moveTo>
                <a:lnTo>
                  <a:pt x="15116" y="0"/>
                </a:lnTo>
                <a:lnTo>
                  <a:pt x="15116" y="4029"/>
                </a:lnTo>
                <a:lnTo>
                  <a:pt x="12427" y="4029"/>
                </a:lnTo>
                <a:cubicBezTo>
                  <a:pt x="5564" y="4029"/>
                  <a:pt x="0" y="7668"/>
                  <a:pt x="0" y="12158"/>
                </a:cubicBezTo>
                <a:lnTo>
                  <a:pt x="0" y="21600"/>
                </a:lnTo>
                <a:lnTo>
                  <a:pt x="4191" y="21600"/>
                </a:lnTo>
                <a:lnTo>
                  <a:pt x="4191" y="12158"/>
                </a:lnTo>
                <a:cubicBezTo>
                  <a:pt x="4191" y="9933"/>
                  <a:pt x="7878" y="8129"/>
                  <a:pt x="12427" y="8129"/>
                </a:cubicBezTo>
                <a:lnTo>
                  <a:pt x="15116" y="8129"/>
                </a:lnTo>
                <a:lnTo>
                  <a:pt x="15116" y="12158"/>
                </a:lnTo>
                <a:lnTo>
                  <a:pt x="21600" y="6079"/>
                </a:lnTo>
                <a:close/>
              </a:path>
            </a:pathLst>
          </a:custGeom>
          <a:solidFill>
            <a:srgbClr val="C6E4DD"/>
          </a:solidFill>
          <a:ln w="9525">
            <a:solidFill>
              <a:schemeClr val="tx1"/>
            </a:solidFill>
            <a:miter lim="800000"/>
            <a:headEnd/>
            <a:tailEnd/>
          </a:ln>
          <a:effectLst/>
          <a:extLst/>
        </p:spPr>
        <p:txBody>
          <a:bodyPr wrap="none" anchor="ctr"/>
          <a:lstStyle/>
          <a:p>
            <a:endParaRPr lang="en-US" dirty="0"/>
          </a:p>
        </p:txBody>
      </p:sp>
      <p:sp>
        <p:nvSpPr>
          <p:cNvPr id="9222" name="AutoShape 7"/>
          <p:cNvSpPr>
            <a:spLocks noChangeArrowheads="1"/>
          </p:cNvSpPr>
          <p:nvPr/>
        </p:nvSpPr>
        <p:spPr bwMode="auto">
          <a:xfrm rot="5400000">
            <a:off x="7104063" y="1771650"/>
            <a:ext cx="919162" cy="954088"/>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348 h 21600"/>
              <a:gd name="T14" fmla="*/ 19518 w 21600"/>
              <a:gd name="T15" fmla="*/ 7810 h 21600"/>
            </a:gdLst>
            <a:ahLst/>
            <a:cxnLst>
              <a:cxn ang="T8">
                <a:pos x="T0" y="T1"/>
              </a:cxn>
              <a:cxn ang="T9">
                <a:pos x="T2" y="T3"/>
              </a:cxn>
              <a:cxn ang="T10">
                <a:pos x="T4" y="T5"/>
              </a:cxn>
              <a:cxn ang="T11">
                <a:pos x="T6" y="T7"/>
              </a:cxn>
            </a:cxnLst>
            <a:rect l="T12" t="T13" r="T14" b="T15"/>
            <a:pathLst>
              <a:path w="21600" h="21600">
                <a:moveTo>
                  <a:pt x="21600" y="6079"/>
                </a:moveTo>
                <a:lnTo>
                  <a:pt x="14288" y="0"/>
                </a:lnTo>
                <a:lnTo>
                  <a:pt x="14288" y="4348"/>
                </a:lnTo>
                <a:lnTo>
                  <a:pt x="12427" y="4348"/>
                </a:lnTo>
                <a:cubicBezTo>
                  <a:pt x="5564" y="4348"/>
                  <a:pt x="0" y="7845"/>
                  <a:pt x="0" y="12158"/>
                </a:cubicBezTo>
                <a:lnTo>
                  <a:pt x="0" y="21600"/>
                </a:lnTo>
                <a:lnTo>
                  <a:pt x="3539" y="21600"/>
                </a:lnTo>
                <a:lnTo>
                  <a:pt x="3539" y="12158"/>
                </a:lnTo>
                <a:cubicBezTo>
                  <a:pt x="3539" y="9757"/>
                  <a:pt x="7518" y="7810"/>
                  <a:pt x="12427" y="7810"/>
                </a:cubicBezTo>
                <a:lnTo>
                  <a:pt x="14288" y="7810"/>
                </a:lnTo>
                <a:lnTo>
                  <a:pt x="14288" y="12158"/>
                </a:lnTo>
                <a:lnTo>
                  <a:pt x="21600" y="6079"/>
                </a:lnTo>
                <a:close/>
              </a:path>
            </a:pathLst>
          </a:custGeom>
          <a:solidFill>
            <a:srgbClr val="BBE0E3"/>
          </a:solidFill>
          <a:ln w="9525">
            <a:solidFill>
              <a:schemeClr val="tx1"/>
            </a:solidFill>
            <a:miter lim="800000"/>
            <a:headEnd/>
            <a:tailEnd/>
          </a:ln>
        </p:spPr>
        <p:txBody>
          <a:bodyPr wrap="none" anchor="ctr"/>
          <a:lstStyle/>
          <a:p>
            <a:endParaRPr lang="en-US" dirty="0"/>
          </a:p>
        </p:txBody>
      </p:sp>
      <p:sp>
        <p:nvSpPr>
          <p:cNvPr id="9223" name="AutoShape 8"/>
          <p:cNvSpPr>
            <a:spLocks noChangeArrowheads="1"/>
          </p:cNvSpPr>
          <p:nvPr/>
        </p:nvSpPr>
        <p:spPr bwMode="auto">
          <a:xfrm rot="-5400000">
            <a:off x="3981451" y="3979864"/>
            <a:ext cx="919163" cy="100488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128 h 21600"/>
              <a:gd name="T14" fmla="*/ 19505 w 21600"/>
              <a:gd name="T15" fmla="*/ 8030 h 21600"/>
            </a:gdLst>
            <a:ahLst/>
            <a:cxnLst>
              <a:cxn ang="T8">
                <a:pos x="T0" y="T1"/>
              </a:cxn>
              <a:cxn ang="T9">
                <a:pos x="T2" y="T3"/>
              </a:cxn>
              <a:cxn ang="T10">
                <a:pos x="T4" y="T5"/>
              </a:cxn>
              <a:cxn ang="T11">
                <a:pos x="T6" y="T7"/>
              </a:cxn>
            </a:cxnLst>
            <a:rect l="T12" t="T13" r="T14" b="T15"/>
            <a:pathLst>
              <a:path w="21600" h="21600">
                <a:moveTo>
                  <a:pt x="21600" y="6079"/>
                </a:moveTo>
                <a:lnTo>
                  <a:pt x="15071" y="0"/>
                </a:lnTo>
                <a:lnTo>
                  <a:pt x="15071" y="4128"/>
                </a:lnTo>
                <a:lnTo>
                  <a:pt x="12427" y="4128"/>
                </a:lnTo>
                <a:cubicBezTo>
                  <a:pt x="5564" y="4128"/>
                  <a:pt x="0" y="7723"/>
                  <a:pt x="0" y="12158"/>
                </a:cubicBezTo>
                <a:lnTo>
                  <a:pt x="0" y="21600"/>
                </a:lnTo>
                <a:lnTo>
                  <a:pt x="3988" y="21600"/>
                </a:lnTo>
                <a:lnTo>
                  <a:pt x="3988" y="12158"/>
                </a:lnTo>
                <a:cubicBezTo>
                  <a:pt x="3988" y="9878"/>
                  <a:pt x="7766" y="8030"/>
                  <a:pt x="12427" y="8030"/>
                </a:cubicBezTo>
                <a:lnTo>
                  <a:pt x="15071" y="8030"/>
                </a:lnTo>
                <a:lnTo>
                  <a:pt x="15071" y="12158"/>
                </a:lnTo>
                <a:lnTo>
                  <a:pt x="21600" y="6079"/>
                </a:lnTo>
                <a:close/>
              </a:path>
            </a:pathLst>
          </a:custGeom>
          <a:solidFill>
            <a:srgbClr val="C6E4DD"/>
          </a:solidFill>
          <a:ln w="9525">
            <a:solidFill>
              <a:schemeClr val="tx1"/>
            </a:solidFill>
            <a:miter lim="800000"/>
            <a:headEnd/>
            <a:tailEnd/>
          </a:ln>
          <a:effectLst/>
          <a:extLst/>
        </p:spPr>
        <p:txBody>
          <a:bodyPr wrap="none" anchor="ctr"/>
          <a:lstStyle/>
          <a:p>
            <a:endParaRPr lang="en-US" dirty="0"/>
          </a:p>
        </p:txBody>
      </p:sp>
      <p:sp>
        <p:nvSpPr>
          <p:cNvPr id="9224" name="Oval 9"/>
          <p:cNvSpPr>
            <a:spLocks noChangeArrowheads="1"/>
          </p:cNvSpPr>
          <p:nvPr/>
        </p:nvSpPr>
        <p:spPr bwMode="auto">
          <a:xfrm>
            <a:off x="5087939" y="2709863"/>
            <a:ext cx="1728787" cy="1079500"/>
          </a:xfrm>
          <a:prstGeom prst="ellipse">
            <a:avLst/>
          </a:pr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spcBef>
                <a:spcPct val="0"/>
              </a:spcBef>
              <a:buFontTx/>
              <a:buNone/>
            </a:pPr>
            <a:r>
              <a:rPr lang="en-GB" altLang="en-US" sz="1800" b="1" dirty="0">
                <a:solidFill>
                  <a:srgbClr val="993300"/>
                </a:solidFill>
                <a:latin typeface="+mn-lt"/>
              </a:rPr>
              <a:t>Affected Populations &amp; Context</a:t>
            </a:r>
          </a:p>
        </p:txBody>
      </p:sp>
      <p:sp>
        <p:nvSpPr>
          <p:cNvPr id="9225" name="WordArt 10"/>
          <p:cNvSpPr>
            <a:spLocks noChangeArrowheads="1" noChangeShapeType="1" noTextEdit="1"/>
          </p:cNvSpPr>
          <p:nvPr/>
        </p:nvSpPr>
        <p:spPr bwMode="auto">
          <a:xfrm>
            <a:off x="3143250" y="476251"/>
            <a:ext cx="5761038" cy="39608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0"/>
              </a:avLst>
            </a:prstTxWarp>
          </a:bodyPr>
          <a:lstStyle/>
          <a:p>
            <a:pPr algn="ctr"/>
            <a:r>
              <a:rPr lang="en-US" sz="1100" kern="10" dirty="0">
                <a:solidFill>
                  <a:srgbClr val="C0C0C0"/>
                </a:solidFill>
                <a:ea typeface="Arial Black" charset="0"/>
                <a:cs typeface="Arial Black" charset="0"/>
              </a:rPr>
              <a:t>Mission, mandate and principles</a:t>
            </a:r>
          </a:p>
        </p:txBody>
      </p:sp>
      <p:sp>
        <p:nvSpPr>
          <p:cNvPr id="9226" name="WordArt 11"/>
          <p:cNvSpPr>
            <a:spLocks noChangeArrowheads="1" noChangeShapeType="1" noTextEdit="1"/>
          </p:cNvSpPr>
          <p:nvPr/>
        </p:nvSpPr>
        <p:spPr bwMode="auto">
          <a:xfrm>
            <a:off x="2855914" y="1841500"/>
            <a:ext cx="6408737" cy="42560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0"/>
              </a:avLst>
            </a:prstTxWarp>
          </a:bodyPr>
          <a:lstStyle/>
          <a:p>
            <a:pPr algn="ctr"/>
            <a:r>
              <a:rPr lang="en-US" sz="1800" kern="10" dirty="0">
                <a:solidFill>
                  <a:srgbClr val="C0C0C0"/>
                </a:solidFill>
                <a:ea typeface="Arial Black" charset="0"/>
                <a:cs typeface="Arial Black" charset="0"/>
              </a:rPr>
              <a:t>Institutional management priorities</a:t>
            </a:r>
          </a:p>
        </p:txBody>
      </p:sp>
      <p:sp>
        <p:nvSpPr>
          <p:cNvPr id="357388" name="Text Box 12"/>
          <p:cNvSpPr txBox="1">
            <a:spLocks noChangeArrowheads="1"/>
          </p:cNvSpPr>
          <p:nvPr/>
        </p:nvSpPr>
        <p:spPr bwMode="auto">
          <a:xfrm>
            <a:off x="5158525" y="4526390"/>
            <a:ext cx="15876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b="1" dirty="0">
                <a:effectLst>
                  <a:outerShdw blurRad="38100" dist="38100" dir="2700000" algn="tl">
                    <a:srgbClr val="C0C0C0"/>
                  </a:outerShdw>
                </a:effectLst>
                <a:latin typeface="+mn-lt"/>
              </a:rPr>
              <a:t>Implement</a:t>
            </a:r>
          </a:p>
          <a:p>
            <a:pPr>
              <a:defRPr/>
            </a:pPr>
            <a:r>
              <a:rPr lang="en-US" altLang="en-US" b="1" dirty="0">
                <a:effectLst>
                  <a:outerShdw blurRad="38100" dist="38100" dir="2700000" algn="tl">
                    <a:srgbClr val="C0C0C0"/>
                  </a:outerShdw>
                </a:effectLst>
                <a:latin typeface="+mn-lt"/>
              </a:rPr>
              <a:t>&amp; Monitor</a:t>
            </a:r>
          </a:p>
        </p:txBody>
      </p:sp>
      <p:sp>
        <p:nvSpPr>
          <p:cNvPr id="357389" name="Text Box 13"/>
          <p:cNvSpPr txBox="1">
            <a:spLocks noChangeArrowheads="1"/>
          </p:cNvSpPr>
          <p:nvPr/>
        </p:nvSpPr>
        <p:spPr bwMode="auto">
          <a:xfrm>
            <a:off x="7361508" y="3000919"/>
            <a:ext cx="157956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n-GB" altLang="en-US" b="1" dirty="0">
                <a:solidFill>
                  <a:srgbClr val="0085E5"/>
                </a:solidFill>
                <a:effectLst>
                  <a:outerShdw blurRad="38100" dist="38100" dir="2700000" algn="tl">
                    <a:srgbClr val="C0C0C0"/>
                  </a:outerShdw>
                </a:effectLst>
                <a:latin typeface="+mn-lt"/>
              </a:rPr>
              <a:t>Formulate&amp; Plan</a:t>
            </a:r>
          </a:p>
        </p:txBody>
      </p:sp>
      <p:grpSp>
        <p:nvGrpSpPr>
          <p:cNvPr id="13" name="Group 12"/>
          <p:cNvGrpSpPr>
            <a:grpSpLocks/>
          </p:cNvGrpSpPr>
          <p:nvPr/>
        </p:nvGrpSpPr>
        <p:grpSpPr bwMode="auto">
          <a:xfrm>
            <a:off x="4635500" y="2303464"/>
            <a:ext cx="2679700" cy="2183645"/>
            <a:chOff x="4655816" y="2243517"/>
            <a:chExt cx="2554813" cy="2145258"/>
          </a:xfrm>
        </p:grpSpPr>
        <p:sp>
          <p:nvSpPr>
            <p:cNvPr id="14" name="Oval 13"/>
            <p:cNvSpPr/>
            <p:nvPr/>
          </p:nvSpPr>
          <p:spPr>
            <a:xfrm>
              <a:off x="4680032" y="2307459"/>
              <a:ext cx="2444327" cy="19182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a:p>
          </p:txBody>
        </p:sp>
        <p:sp>
          <p:nvSpPr>
            <p:cNvPr id="15" name="Isosceles Triangle 14"/>
            <p:cNvSpPr/>
            <p:nvPr/>
          </p:nvSpPr>
          <p:spPr>
            <a:xfrm rot="5228010">
              <a:off x="5805366" y="2236670"/>
              <a:ext cx="151280" cy="16497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a:p>
          </p:txBody>
        </p:sp>
        <p:sp>
          <p:nvSpPr>
            <p:cNvPr id="16" name="Isosceles Triangle 15"/>
            <p:cNvSpPr/>
            <p:nvPr/>
          </p:nvSpPr>
          <p:spPr>
            <a:xfrm rot="11095915">
              <a:off x="7042629" y="3290002"/>
              <a:ext cx="168000" cy="1356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a:p>
          </p:txBody>
        </p:sp>
        <p:sp>
          <p:nvSpPr>
            <p:cNvPr id="9233" name="TextBox 16"/>
            <p:cNvSpPr txBox="1">
              <a:spLocks noChangeArrowheads="1"/>
            </p:cNvSpPr>
            <p:nvPr/>
          </p:nvSpPr>
          <p:spPr bwMode="auto">
            <a:xfrm>
              <a:off x="5563343" y="4056173"/>
              <a:ext cx="828604" cy="3326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fr-CH" altLang="en-US" sz="1600" dirty="0">
                  <a:solidFill>
                    <a:srgbClr val="FF0000"/>
                  </a:solidFill>
                  <a:latin typeface="+mn-lt"/>
                </a:rPr>
                <a:t>Monitor</a:t>
              </a:r>
            </a:p>
          </p:txBody>
        </p:sp>
        <p:sp>
          <p:nvSpPr>
            <p:cNvPr id="18" name="Isosceles Triangle 17"/>
            <p:cNvSpPr/>
            <p:nvPr/>
          </p:nvSpPr>
          <p:spPr>
            <a:xfrm rot="20603883">
              <a:off x="4655816" y="3414770"/>
              <a:ext cx="151351" cy="13880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a:p>
          </p:txBody>
        </p:sp>
      </p:grpSp>
      <p:sp>
        <p:nvSpPr>
          <p:cNvPr id="20" name="Rectangle 19"/>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1" name="TextBox 20"/>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fld id="{05C408E3-1C0B-45E5-B572-56F424382D1E}" type="slidenum">
              <a:rPr lang="fr-CH" smtClean="0"/>
              <a:t>28</a:t>
            </a:fld>
            <a:endParaRPr lang="fr-CH"/>
          </a:p>
        </p:txBody>
      </p:sp>
    </p:spTree>
    <p:extLst>
      <p:ext uri="{BB962C8B-B14F-4D97-AF65-F5344CB8AC3E}">
        <p14:creationId xmlns:p14="http://schemas.microsoft.com/office/powerpoint/2010/main" val="256472486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a:xfrm>
            <a:off x="2063552" y="288952"/>
            <a:ext cx="7772400" cy="1143000"/>
          </a:xfrm>
        </p:spPr>
        <p:txBody>
          <a:bodyPr/>
          <a:lstStyle/>
          <a:p>
            <a:pPr algn="ctr" eaLnBrk="1" hangingPunct="1"/>
            <a:r>
              <a:rPr lang="en-US" altLang="en-US" u="sng" dirty="0">
                <a:solidFill>
                  <a:schemeClr val="tx2"/>
                </a:solidFill>
                <a:latin typeface="+mn-lt"/>
              </a:rPr>
              <a:t>Formulate &amp; plan</a:t>
            </a:r>
          </a:p>
        </p:txBody>
      </p:sp>
      <p:sp>
        <p:nvSpPr>
          <p:cNvPr id="58371" name="Rectangle 1027"/>
          <p:cNvSpPr>
            <a:spLocks noGrp="1" noChangeArrowheads="1"/>
          </p:cNvSpPr>
          <p:nvPr>
            <p:ph idx="1"/>
          </p:nvPr>
        </p:nvSpPr>
        <p:spPr>
          <a:xfrm>
            <a:off x="1919289" y="2060576"/>
            <a:ext cx="8353425" cy="4035425"/>
          </a:xfrm>
        </p:spPr>
        <p:txBody>
          <a:bodyPr>
            <a:normAutofit/>
          </a:body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
        <p:nvSpPr>
          <p:cNvPr id="5" name="Triangle 4"/>
          <p:cNvSpPr/>
          <p:nvPr/>
        </p:nvSpPr>
        <p:spPr>
          <a:xfrm rot="10800000">
            <a:off x="1127448" y="1942969"/>
            <a:ext cx="647700" cy="2921130"/>
          </a:xfrm>
          <a:prstGeom prst="triangle">
            <a:avLst>
              <a:gd name="adj" fmla="val 517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Triangle 6"/>
          <p:cNvSpPr/>
          <p:nvPr/>
        </p:nvSpPr>
        <p:spPr>
          <a:xfrm rot="10800000">
            <a:off x="992312" y="4512865"/>
            <a:ext cx="917972" cy="7024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Pentagon 5"/>
          <p:cNvSpPr>
            <a:spLocks noChangeArrowheads="1"/>
          </p:cNvSpPr>
          <p:nvPr/>
        </p:nvSpPr>
        <p:spPr bwMode="auto">
          <a:xfrm>
            <a:off x="2209800" y="1713349"/>
            <a:ext cx="8926760" cy="995571"/>
          </a:xfrm>
          <a:prstGeom prst="homePlate">
            <a:avLst>
              <a:gd name="adj" fmla="val 50010"/>
            </a:avLst>
          </a:prstGeom>
          <a:solidFill>
            <a:srgbClr val="EAF5F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pPr>
            <a:endParaRPr lang="en-GB" altLang="en-US" sz="2800" b="1" dirty="0">
              <a:solidFill>
                <a:schemeClr val="accent2"/>
              </a:solidFill>
            </a:endParaRPr>
          </a:p>
          <a:p>
            <a:pPr eaLnBrk="1" hangingPunct="1">
              <a:lnSpc>
                <a:spcPct val="90000"/>
              </a:lnSpc>
            </a:pPr>
            <a:endParaRPr lang="en-GB" altLang="en-US" sz="2800" b="1" dirty="0">
              <a:solidFill>
                <a:srgbClr val="0070C0"/>
              </a:solidFill>
            </a:endParaRPr>
          </a:p>
        </p:txBody>
      </p:sp>
      <p:sp>
        <p:nvSpPr>
          <p:cNvPr id="6" name="TextBox 5"/>
          <p:cNvSpPr txBox="1"/>
          <p:nvPr/>
        </p:nvSpPr>
        <p:spPr>
          <a:xfrm>
            <a:off x="2403535" y="1779179"/>
            <a:ext cx="8159690" cy="1107996"/>
          </a:xfrm>
          <a:prstGeom prst="rect">
            <a:avLst/>
          </a:prstGeom>
          <a:noFill/>
        </p:spPr>
        <p:txBody>
          <a:bodyPr wrap="square" rtlCol="0">
            <a:spAutoFit/>
          </a:bodyPr>
          <a:lstStyle/>
          <a:p>
            <a:r>
              <a:rPr lang="en-US" altLang="en-US" sz="2400" dirty="0">
                <a:latin typeface="+mn-lt"/>
              </a:rPr>
              <a:t>Formulate clear and measurable objectives  = intended results (changes in the lives of intended beneficiaries) </a:t>
            </a:r>
          </a:p>
          <a:p>
            <a:endParaRPr lang="en-US" dirty="0"/>
          </a:p>
        </p:txBody>
      </p:sp>
      <p:sp>
        <p:nvSpPr>
          <p:cNvPr id="11" name="Pentagon 5"/>
          <p:cNvSpPr>
            <a:spLocks noChangeArrowheads="1"/>
          </p:cNvSpPr>
          <p:nvPr/>
        </p:nvSpPr>
        <p:spPr bwMode="auto">
          <a:xfrm>
            <a:off x="2173599" y="4597842"/>
            <a:ext cx="8926760" cy="995571"/>
          </a:xfrm>
          <a:prstGeom prst="homePlate">
            <a:avLst>
              <a:gd name="adj" fmla="val 50010"/>
            </a:avLst>
          </a:prstGeom>
          <a:solidFill>
            <a:srgbClr val="EAF5F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pPr>
            <a:endParaRPr lang="en-GB" altLang="en-US" sz="2800" b="1" dirty="0">
              <a:solidFill>
                <a:schemeClr val="accent2"/>
              </a:solidFill>
            </a:endParaRPr>
          </a:p>
          <a:p>
            <a:pPr eaLnBrk="1" hangingPunct="1">
              <a:lnSpc>
                <a:spcPct val="90000"/>
              </a:lnSpc>
            </a:pPr>
            <a:endParaRPr lang="en-GB" altLang="en-US" sz="2800" b="1" dirty="0">
              <a:solidFill>
                <a:srgbClr val="0070C0"/>
              </a:solidFill>
            </a:endParaRPr>
          </a:p>
        </p:txBody>
      </p:sp>
      <p:sp>
        <p:nvSpPr>
          <p:cNvPr id="12" name="Pentagon 5"/>
          <p:cNvSpPr>
            <a:spLocks noChangeArrowheads="1"/>
          </p:cNvSpPr>
          <p:nvPr/>
        </p:nvSpPr>
        <p:spPr bwMode="auto">
          <a:xfrm>
            <a:off x="2209799" y="3140968"/>
            <a:ext cx="8926760" cy="995571"/>
          </a:xfrm>
          <a:prstGeom prst="homePlate">
            <a:avLst>
              <a:gd name="adj" fmla="val 50010"/>
            </a:avLst>
          </a:prstGeom>
          <a:solidFill>
            <a:srgbClr val="EAF5F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pPr>
            <a:endParaRPr lang="en-GB" altLang="en-US" sz="2800" b="1" dirty="0">
              <a:solidFill>
                <a:schemeClr val="accent2"/>
              </a:solidFill>
            </a:endParaRPr>
          </a:p>
          <a:p>
            <a:pPr eaLnBrk="1" hangingPunct="1">
              <a:lnSpc>
                <a:spcPct val="90000"/>
              </a:lnSpc>
            </a:pPr>
            <a:endParaRPr lang="en-GB" altLang="en-US" sz="2800" b="1" dirty="0">
              <a:solidFill>
                <a:srgbClr val="0070C0"/>
              </a:solidFill>
            </a:endParaRPr>
          </a:p>
        </p:txBody>
      </p:sp>
      <p:sp>
        <p:nvSpPr>
          <p:cNvPr id="8" name="TextBox 7"/>
          <p:cNvSpPr txBox="1"/>
          <p:nvPr/>
        </p:nvSpPr>
        <p:spPr>
          <a:xfrm>
            <a:off x="2351584" y="3236783"/>
            <a:ext cx="8158789" cy="1200329"/>
          </a:xfrm>
          <a:prstGeom prst="rect">
            <a:avLst/>
          </a:prstGeom>
          <a:noFill/>
        </p:spPr>
        <p:txBody>
          <a:bodyPr wrap="square" rtlCol="0">
            <a:spAutoFit/>
          </a:bodyPr>
          <a:lstStyle/>
          <a:p>
            <a:r>
              <a:rPr lang="en-US" altLang="en-US" sz="2400" dirty="0">
                <a:latin typeface="+mn-lt"/>
              </a:rPr>
              <a:t>Formulate &amp; plan </a:t>
            </a:r>
            <a:r>
              <a:rPr lang="en-US" altLang="en-US" sz="2400" dirty="0"/>
              <a:t>a </a:t>
            </a:r>
            <a:r>
              <a:rPr lang="en-US" altLang="en-US" sz="2400" dirty="0">
                <a:latin typeface="+mn-lt"/>
              </a:rPr>
              <a:t>strategy</a:t>
            </a:r>
            <a:r>
              <a:rPr lang="en-US" altLang="en-US" sz="2400" dirty="0"/>
              <a:t>,</a:t>
            </a:r>
            <a:r>
              <a:rPr lang="en-US" altLang="en-US" sz="2400" dirty="0">
                <a:latin typeface="+mn-lt"/>
              </a:rPr>
              <a:t> activities and resources needed to achieve the objectives</a:t>
            </a:r>
          </a:p>
          <a:p>
            <a:endParaRPr lang="en-US" sz="2400" dirty="0">
              <a:latin typeface="+mn-lt"/>
            </a:endParaRPr>
          </a:p>
        </p:txBody>
      </p:sp>
      <p:sp>
        <p:nvSpPr>
          <p:cNvPr id="10" name="TextBox 9"/>
          <p:cNvSpPr txBox="1"/>
          <p:nvPr/>
        </p:nvSpPr>
        <p:spPr>
          <a:xfrm>
            <a:off x="2365184" y="4648317"/>
            <a:ext cx="8316672" cy="830997"/>
          </a:xfrm>
          <a:prstGeom prst="rect">
            <a:avLst/>
          </a:prstGeom>
          <a:noFill/>
        </p:spPr>
        <p:txBody>
          <a:bodyPr wrap="square" rtlCol="0">
            <a:spAutoFit/>
          </a:bodyPr>
          <a:lstStyle/>
          <a:p>
            <a:r>
              <a:rPr lang="en-US" altLang="en-US" sz="2400" dirty="0">
                <a:latin typeface="+mn-lt"/>
              </a:rPr>
              <a:t>Formulate &amp; plan how </a:t>
            </a:r>
            <a:r>
              <a:rPr lang="en-US" altLang="en-US" sz="2400" dirty="0"/>
              <a:t>you will </a:t>
            </a:r>
            <a:r>
              <a:rPr lang="en-US" altLang="en-US" sz="2400" dirty="0">
                <a:latin typeface="+mn-lt"/>
              </a:rPr>
              <a:t>check progress towards reaching the intended results (monitoring &amp; evaluation) </a:t>
            </a:r>
          </a:p>
        </p:txBody>
      </p:sp>
      <p:sp>
        <p:nvSpPr>
          <p:cNvPr id="13" name="Rectangle 12"/>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4" name="TextBox 13"/>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fld id="{05C408E3-1C0B-45E5-B572-56F424382D1E}" type="slidenum">
              <a:rPr lang="fr-CH" smtClean="0"/>
              <a:t>29</a:t>
            </a:fld>
            <a:endParaRPr lang="fr-CH"/>
          </a:p>
        </p:txBody>
      </p:sp>
    </p:spTree>
    <p:extLst>
      <p:ext uri="{BB962C8B-B14F-4D97-AF65-F5344CB8AC3E}">
        <p14:creationId xmlns:p14="http://schemas.microsoft.com/office/powerpoint/2010/main" val="763135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TextBox 2"/>
          <p:cNvSpPr txBox="1">
            <a:spLocks noChangeArrowheads="1"/>
          </p:cNvSpPr>
          <p:nvPr/>
        </p:nvSpPr>
        <p:spPr bwMode="auto">
          <a:xfrm>
            <a:off x="5210618" y="1444214"/>
            <a:ext cx="1464375" cy="830997"/>
          </a:xfrm>
          <a:prstGeom prst="rect">
            <a:avLst/>
          </a:prstGeom>
          <a:noFill/>
          <a:ln>
            <a:noFill/>
          </a:ln>
          <a:extLst>
            <a:ext uri="{909E8E84-426E-40dd-AFC4-6F175D3DCCD1}"/>
            <a:ext uri="{91240B29-F687-4f45-9708-019B960494DF}"/>
          </a:extLst>
        </p:spPr>
        <p:txBody>
          <a:bodyPr wrap="none">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b="1" dirty="0">
                <a:effectLst>
                  <a:outerShdw blurRad="38100" dist="38100" dir="2700000" algn="tl">
                    <a:srgbClr val="C0C0C0"/>
                  </a:outerShdw>
                </a:effectLst>
                <a:latin typeface="+mn-lt"/>
                <a:cs typeface="Arial" panose="020B0604020202020204" pitchFamily="34" charset="0"/>
              </a:rPr>
              <a:t>Assess</a:t>
            </a:r>
          </a:p>
          <a:p>
            <a:pPr algn="ctr" eaLnBrk="1" hangingPunct="1">
              <a:defRPr/>
            </a:pPr>
            <a:r>
              <a:rPr lang="en-US" altLang="en-US" b="1" dirty="0">
                <a:effectLst>
                  <a:outerShdw blurRad="38100" dist="38100" dir="2700000" algn="tl">
                    <a:srgbClr val="C0C0C0"/>
                  </a:outerShdw>
                </a:effectLst>
                <a:latin typeface="+mn-lt"/>
                <a:cs typeface="Arial" panose="020B0604020202020204" pitchFamily="34" charset="0"/>
              </a:rPr>
              <a:t>&amp; Analyze</a:t>
            </a:r>
          </a:p>
        </p:txBody>
      </p:sp>
      <p:sp>
        <p:nvSpPr>
          <p:cNvPr id="5" name="TextBox 6"/>
          <p:cNvSpPr txBox="1">
            <a:spLocks noChangeArrowheads="1"/>
          </p:cNvSpPr>
          <p:nvPr/>
        </p:nvSpPr>
        <p:spPr bwMode="auto">
          <a:xfrm>
            <a:off x="3291584" y="2993086"/>
            <a:ext cx="1270028" cy="830997"/>
          </a:xfrm>
          <a:prstGeom prst="rect">
            <a:avLst/>
          </a:prstGeom>
          <a:noFill/>
          <a:ln>
            <a:noFill/>
          </a:ln>
          <a:extLst>
            <a:ext uri="{909E8E84-426E-40dd-AFC4-6F175D3DCCD1}"/>
            <a:ext uri="{91240B29-F687-4f45-9708-019B960494DF}"/>
          </a:extLst>
        </p:spPr>
        <p:txBody>
          <a:bodyPr wrap="none">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b="1" dirty="0">
                <a:effectLst>
                  <a:outerShdw blurRad="38100" dist="38100" dir="2700000" algn="tl">
                    <a:srgbClr val="C0C0C0"/>
                  </a:outerShdw>
                </a:effectLst>
                <a:latin typeface="+mn-lt"/>
                <a:cs typeface="Arial" panose="020B0604020202020204" pitchFamily="34" charset="0"/>
              </a:rPr>
              <a:t>Evaluate</a:t>
            </a:r>
          </a:p>
          <a:p>
            <a:pPr algn="ctr" eaLnBrk="1" hangingPunct="1">
              <a:defRPr/>
            </a:pPr>
            <a:r>
              <a:rPr lang="en-US" altLang="en-US" b="1" dirty="0">
                <a:effectLst>
                  <a:outerShdw blurRad="38100" dist="38100" dir="2700000" algn="tl">
                    <a:srgbClr val="C0C0C0"/>
                  </a:outerShdw>
                </a:effectLst>
                <a:latin typeface="+mn-lt"/>
                <a:cs typeface="Arial" panose="020B0604020202020204" pitchFamily="34" charset="0"/>
              </a:rPr>
              <a:t>&amp; Learn</a:t>
            </a:r>
          </a:p>
        </p:txBody>
      </p:sp>
      <p:sp>
        <p:nvSpPr>
          <p:cNvPr id="6" name="AutoShape 5"/>
          <p:cNvSpPr>
            <a:spLocks noChangeArrowheads="1"/>
          </p:cNvSpPr>
          <p:nvPr/>
        </p:nvSpPr>
        <p:spPr bwMode="auto">
          <a:xfrm>
            <a:off x="4079875" y="1773238"/>
            <a:ext cx="1004888" cy="91916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253 h 21600"/>
              <a:gd name="T14" fmla="*/ 19591 w 21600"/>
              <a:gd name="T15" fmla="*/ 7905 h 21600"/>
            </a:gdLst>
            <a:ahLst/>
            <a:cxnLst>
              <a:cxn ang="T8">
                <a:pos x="T0" y="T1"/>
              </a:cxn>
              <a:cxn ang="T9">
                <a:pos x="T2" y="T3"/>
              </a:cxn>
              <a:cxn ang="T10">
                <a:pos x="T4" y="T5"/>
              </a:cxn>
              <a:cxn ang="T11">
                <a:pos x="T6" y="T7"/>
              </a:cxn>
            </a:cxnLst>
            <a:rect l="T12" t="T13" r="T14" b="T15"/>
            <a:pathLst>
              <a:path w="21600" h="21600">
                <a:moveTo>
                  <a:pt x="21600" y="6079"/>
                </a:moveTo>
                <a:lnTo>
                  <a:pt x="14912" y="0"/>
                </a:lnTo>
                <a:lnTo>
                  <a:pt x="14912" y="4253"/>
                </a:lnTo>
                <a:lnTo>
                  <a:pt x="12427" y="4253"/>
                </a:lnTo>
                <a:cubicBezTo>
                  <a:pt x="5564" y="4253"/>
                  <a:pt x="0" y="7792"/>
                  <a:pt x="0" y="12158"/>
                </a:cubicBezTo>
                <a:lnTo>
                  <a:pt x="0" y="21600"/>
                </a:lnTo>
                <a:lnTo>
                  <a:pt x="3733" y="21600"/>
                </a:lnTo>
                <a:lnTo>
                  <a:pt x="3733" y="12158"/>
                </a:lnTo>
                <a:cubicBezTo>
                  <a:pt x="3733" y="9809"/>
                  <a:pt x="7625" y="7905"/>
                  <a:pt x="12427" y="7905"/>
                </a:cubicBezTo>
                <a:lnTo>
                  <a:pt x="14912" y="7905"/>
                </a:lnTo>
                <a:lnTo>
                  <a:pt x="14912" y="12158"/>
                </a:lnTo>
                <a:lnTo>
                  <a:pt x="21600" y="6079"/>
                </a:lnTo>
                <a:close/>
              </a:path>
            </a:pathLst>
          </a:custGeom>
          <a:solidFill>
            <a:srgbClr val="C6E4DD"/>
          </a:solidFill>
          <a:ln w="9525">
            <a:solidFill>
              <a:schemeClr val="tx1"/>
            </a:solidFill>
            <a:miter lim="800000"/>
            <a:headEnd/>
            <a:tailEnd/>
          </a:ln>
          <a:effectLst/>
          <a:extLst/>
        </p:spPr>
        <p:txBody>
          <a:bodyPr wrap="none" anchor="ctr"/>
          <a:lstStyle/>
          <a:p>
            <a:endParaRPr lang="en-US"/>
          </a:p>
        </p:txBody>
      </p:sp>
      <p:sp>
        <p:nvSpPr>
          <p:cNvPr id="7" name="AutoShape 6"/>
          <p:cNvSpPr>
            <a:spLocks noChangeArrowheads="1"/>
          </p:cNvSpPr>
          <p:nvPr/>
        </p:nvSpPr>
        <p:spPr bwMode="auto">
          <a:xfrm rot="10800000">
            <a:off x="6938963" y="4149726"/>
            <a:ext cx="957262" cy="919163"/>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029 h 21600"/>
              <a:gd name="T14" fmla="*/ 19413 w 21600"/>
              <a:gd name="T15" fmla="*/ 8129 h 21600"/>
            </a:gdLst>
            <a:ahLst/>
            <a:cxnLst>
              <a:cxn ang="T8">
                <a:pos x="T0" y="T1"/>
              </a:cxn>
              <a:cxn ang="T9">
                <a:pos x="T2" y="T3"/>
              </a:cxn>
              <a:cxn ang="T10">
                <a:pos x="T4" y="T5"/>
              </a:cxn>
              <a:cxn ang="T11">
                <a:pos x="T6" y="T7"/>
              </a:cxn>
            </a:cxnLst>
            <a:rect l="T12" t="T13" r="T14" b="T15"/>
            <a:pathLst>
              <a:path w="21600" h="21600">
                <a:moveTo>
                  <a:pt x="21600" y="6079"/>
                </a:moveTo>
                <a:lnTo>
                  <a:pt x="15116" y="0"/>
                </a:lnTo>
                <a:lnTo>
                  <a:pt x="15116" y="4029"/>
                </a:lnTo>
                <a:lnTo>
                  <a:pt x="12427" y="4029"/>
                </a:lnTo>
                <a:cubicBezTo>
                  <a:pt x="5564" y="4029"/>
                  <a:pt x="0" y="7668"/>
                  <a:pt x="0" y="12158"/>
                </a:cubicBezTo>
                <a:lnTo>
                  <a:pt x="0" y="21600"/>
                </a:lnTo>
                <a:lnTo>
                  <a:pt x="4191" y="21600"/>
                </a:lnTo>
                <a:lnTo>
                  <a:pt x="4191" y="12158"/>
                </a:lnTo>
                <a:cubicBezTo>
                  <a:pt x="4191" y="9933"/>
                  <a:pt x="7878" y="8129"/>
                  <a:pt x="12427" y="8129"/>
                </a:cubicBezTo>
                <a:lnTo>
                  <a:pt x="15116" y="8129"/>
                </a:lnTo>
                <a:lnTo>
                  <a:pt x="15116" y="12158"/>
                </a:lnTo>
                <a:lnTo>
                  <a:pt x="21600" y="6079"/>
                </a:lnTo>
                <a:close/>
              </a:path>
            </a:pathLst>
          </a:custGeom>
          <a:solidFill>
            <a:srgbClr val="C6E4DD"/>
          </a:solidFill>
          <a:ln w="9525">
            <a:solidFill>
              <a:schemeClr val="tx1"/>
            </a:solidFill>
            <a:miter lim="800000"/>
            <a:headEnd/>
            <a:tailEnd/>
          </a:ln>
          <a:effectLst/>
          <a:extLst/>
        </p:spPr>
        <p:txBody>
          <a:bodyPr wrap="none" anchor="ctr"/>
          <a:lstStyle/>
          <a:p>
            <a:endParaRPr lang="en-US"/>
          </a:p>
        </p:txBody>
      </p:sp>
      <p:sp>
        <p:nvSpPr>
          <p:cNvPr id="8" name="AutoShape 7"/>
          <p:cNvSpPr>
            <a:spLocks noChangeArrowheads="1"/>
          </p:cNvSpPr>
          <p:nvPr/>
        </p:nvSpPr>
        <p:spPr bwMode="auto">
          <a:xfrm rot="5400000">
            <a:off x="7104063" y="1771650"/>
            <a:ext cx="919162" cy="954088"/>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348 h 21600"/>
              <a:gd name="T14" fmla="*/ 19518 w 21600"/>
              <a:gd name="T15" fmla="*/ 7810 h 21600"/>
            </a:gdLst>
            <a:ahLst/>
            <a:cxnLst>
              <a:cxn ang="T8">
                <a:pos x="T0" y="T1"/>
              </a:cxn>
              <a:cxn ang="T9">
                <a:pos x="T2" y="T3"/>
              </a:cxn>
              <a:cxn ang="T10">
                <a:pos x="T4" y="T5"/>
              </a:cxn>
              <a:cxn ang="T11">
                <a:pos x="T6" y="T7"/>
              </a:cxn>
            </a:cxnLst>
            <a:rect l="T12" t="T13" r="T14" b="T15"/>
            <a:pathLst>
              <a:path w="21600" h="21600">
                <a:moveTo>
                  <a:pt x="21600" y="6079"/>
                </a:moveTo>
                <a:lnTo>
                  <a:pt x="14288" y="0"/>
                </a:lnTo>
                <a:lnTo>
                  <a:pt x="14288" y="4348"/>
                </a:lnTo>
                <a:lnTo>
                  <a:pt x="12427" y="4348"/>
                </a:lnTo>
                <a:cubicBezTo>
                  <a:pt x="5564" y="4348"/>
                  <a:pt x="0" y="7845"/>
                  <a:pt x="0" y="12158"/>
                </a:cubicBezTo>
                <a:lnTo>
                  <a:pt x="0" y="21600"/>
                </a:lnTo>
                <a:lnTo>
                  <a:pt x="3539" y="21600"/>
                </a:lnTo>
                <a:lnTo>
                  <a:pt x="3539" y="12158"/>
                </a:lnTo>
                <a:cubicBezTo>
                  <a:pt x="3539" y="9757"/>
                  <a:pt x="7518" y="7810"/>
                  <a:pt x="12427" y="7810"/>
                </a:cubicBezTo>
                <a:lnTo>
                  <a:pt x="14288" y="7810"/>
                </a:lnTo>
                <a:lnTo>
                  <a:pt x="14288" y="12158"/>
                </a:lnTo>
                <a:lnTo>
                  <a:pt x="21600" y="6079"/>
                </a:lnTo>
                <a:close/>
              </a:path>
            </a:pathLst>
          </a:custGeom>
          <a:solidFill>
            <a:srgbClr val="BBE0E3"/>
          </a:solidFill>
          <a:ln w="9525">
            <a:solidFill>
              <a:schemeClr val="tx1"/>
            </a:solidFill>
            <a:miter lim="800000"/>
            <a:headEnd/>
            <a:tailEnd/>
          </a:ln>
        </p:spPr>
        <p:txBody>
          <a:bodyPr wrap="none" anchor="ctr"/>
          <a:lstStyle/>
          <a:p>
            <a:endParaRPr lang="en-US"/>
          </a:p>
        </p:txBody>
      </p:sp>
      <p:sp>
        <p:nvSpPr>
          <p:cNvPr id="9" name="AutoShape 8"/>
          <p:cNvSpPr>
            <a:spLocks noChangeArrowheads="1"/>
          </p:cNvSpPr>
          <p:nvPr/>
        </p:nvSpPr>
        <p:spPr bwMode="auto">
          <a:xfrm rot="-5400000">
            <a:off x="3981451" y="3979864"/>
            <a:ext cx="919163" cy="100488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128 h 21600"/>
              <a:gd name="T14" fmla="*/ 19505 w 21600"/>
              <a:gd name="T15" fmla="*/ 8030 h 21600"/>
            </a:gdLst>
            <a:ahLst/>
            <a:cxnLst>
              <a:cxn ang="T8">
                <a:pos x="T0" y="T1"/>
              </a:cxn>
              <a:cxn ang="T9">
                <a:pos x="T2" y="T3"/>
              </a:cxn>
              <a:cxn ang="T10">
                <a:pos x="T4" y="T5"/>
              </a:cxn>
              <a:cxn ang="T11">
                <a:pos x="T6" y="T7"/>
              </a:cxn>
            </a:cxnLst>
            <a:rect l="T12" t="T13" r="T14" b="T15"/>
            <a:pathLst>
              <a:path w="21600" h="21600">
                <a:moveTo>
                  <a:pt x="21600" y="6079"/>
                </a:moveTo>
                <a:lnTo>
                  <a:pt x="15071" y="0"/>
                </a:lnTo>
                <a:lnTo>
                  <a:pt x="15071" y="4128"/>
                </a:lnTo>
                <a:lnTo>
                  <a:pt x="12427" y="4128"/>
                </a:lnTo>
                <a:cubicBezTo>
                  <a:pt x="5564" y="4128"/>
                  <a:pt x="0" y="7723"/>
                  <a:pt x="0" y="12158"/>
                </a:cubicBezTo>
                <a:lnTo>
                  <a:pt x="0" y="21600"/>
                </a:lnTo>
                <a:lnTo>
                  <a:pt x="3988" y="21600"/>
                </a:lnTo>
                <a:lnTo>
                  <a:pt x="3988" y="12158"/>
                </a:lnTo>
                <a:cubicBezTo>
                  <a:pt x="3988" y="9878"/>
                  <a:pt x="7766" y="8030"/>
                  <a:pt x="12427" y="8030"/>
                </a:cubicBezTo>
                <a:lnTo>
                  <a:pt x="15071" y="8030"/>
                </a:lnTo>
                <a:lnTo>
                  <a:pt x="15071" y="12158"/>
                </a:lnTo>
                <a:lnTo>
                  <a:pt x="21600" y="6079"/>
                </a:lnTo>
                <a:close/>
              </a:path>
            </a:pathLst>
          </a:custGeom>
          <a:solidFill>
            <a:srgbClr val="C6E4DD"/>
          </a:solidFill>
          <a:ln w="9525">
            <a:solidFill>
              <a:schemeClr val="tx1"/>
            </a:solidFill>
            <a:miter lim="800000"/>
            <a:headEnd/>
            <a:tailEnd/>
          </a:ln>
          <a:effectLst/>
          <a:extLst/>
        </p:spPr>
        <p:txBody>
          <a:bodyPr wrap="none" anchor="ctr"/>
          <a:lstStyle/>
          <a:p>
            <a:endParaRPr lang="en-US"/>
          </a:p>
        </p:txBody>
      </p:sp>
      <p:sp>
        <p:nvSpPr>
          <p:cNvPr id="10" name="Oval 9"/>
          <p:cNvSpPr>
            <a:spLocks noChangeArrowheads="1"/>
          </p:cNvSpPr>
          <p:nvPr/>
        </p:nvSpPr>
        <p:spPr bwMode="auto">
          <a:xfrm>
            <a:off x="5087939" y="2709863"/>
            <a:ext cx="1728787" cy="1079500"/>
          </a:xfrm>
          <a:prstGeom prst="ellipse">
            <a:avLst/>
          </a:pr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spcBef>
                <a:spcPct val="0"/>
              </a:spcBef>
              <a:buFontTx/>
              <a:buNone/>
            </a:pPr>
            <a:r>
              <a:rPr lang="en-GB" altLang="en-US" sz="1800" b="1" dirty="0">
                <a:solidFill>
                  <a:srgbClr val="993300"/>
                </a:solidFill>
                <a:latin typeface="+mn-lt"/>
              </a:rPr>
              <a:t>Affected Populations &amp; Context</a:t>
            </a:r>
          </a:p>
        </p:txBody>
      </p:sp>
      <p:sp>
        <p:nvSpPr>
          <p:cNvPr id="11" name="WordArt 10"/>
          <p:cNvSpPr>
            <a:spLocks noChangeArrowheads="1" noChangeShapeType="1" noTextEdit="1"/>
          </p:cNvSpPr>
          <p:nvPr/>
        </p:nvSpPr>
        <p:spPr bwMode="auto">
          <a:xfrm>
            <a:off x="3143250" y="476251"/>
            <a:ext cx="5761038" cy="39608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0"/>
              </a:avLst>
            </a:prstTxWarp>
          </a:bodyPr>
          <a:lstStyle/>
          <a:p>
            <a:pPr algn="ctr"/>
            <a:r>
              <a:rPr lang="en-US" sz="1100" kern="10" dirty="0">
                <a:solidFill>
                  <a:srgbClr val="C0C0C0"/>
                </a:solidFill>
                <a:ea typeface="Arial Black" charset="0"/>
                <a:cs typeface="Arial Black" charset="0"/>
              </a:rPr>
              <a:t>Mission, mandate and principles</a:t>
            </a:r>
          </a:p>
        </p:txBody>
      </p:sp>
      <p:sp>
        <p:nvSpPr>
          <p:cNvPr id="12" name="WordArt 11"/>
          <p:cNvSpPr>
            <a:spLocks noChangeArrowheads="1" noChangeShapeType="1" noTextEdit="1"/>
          </p:cNvSpPr>
          <p:nvPr/>
        </p:nvSpPr>
        <p:spPr bwMode="auto">
          <a:xfrm>
            <a:off x="2855914" y="1841500"/>
            <a:ext cx="6408737" cy="42560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0"/>
              </a:avLst>
            </a:prstTxWarp>
          </a:bodyPr>
          <a:lstStyle/>
          <a:p>
            <a:pPr algn="ctr"/>
            <a:r>
              <a:rPr lang="en-US" sz="1800" kern="10" dirty="0">
                <a:solidFill>
                  <a:srgbClr val="C0C0C0"/>
                </a:solidFill>
                <a:ea typeface="Arial Black" charset="0"/>
                <a:cs typeface="Arial Black" charset="0"/>
              </a:rPr>
              <a:t>Institutional management priorities</a:t>
            </a:r>
          </a:p>
        </p:txBody>
      </p:sp>
      <p:sp>
        <p:nvSpPr>
          <p:cNvPr id="13" name="Text Box 12"/>
          <p:cNvSpPr txBox="1">
            <a:spLocks noChangeArrowheads="1"/>
          </p:cNvSpPr>
          <p:nvPr/>
        </p:nvSpPr>
        <p:spPr bwMode="auto">
          <a:xfrm>
            <a:off x="5229112" y="4634351"/>
            <a:ext cx="15876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b="1" dirty="0">
                <a:effectLst>
                  <a:outerShdw blurRad="38100" dist="38100" dir="2700000" algn="tl">
                    <a:srgbClr val="C0C0C0"/>
                  </a:outerShdw>
                </a:effectLst>
                <a:latin typeface="+mn-lt"/>
              </a:rPr>
              <a:t>Implement</a:t>
            </a:r>
          </a:p>
          <a:p>
            <a:pPr>
              <a:defRPr/>
            </a:pPr>
            <a:r>
              <a:rPr lang="en-US" altLang="en-US" b="1" dirty="0">
                <a:effectLst>
                  <a:outerShdw blurRad="38100" dist="38100" dir="2700000" algn="tl">
                    <a:srgbClr val="C0C0C0"/>
                  </a:outerShdw>
                </a:effectLst>
                <a:latin typeface="+mn-lt"/>
              </a:rPr>
              <a:t>&amp; Monitor</a:t>
            </a:r>
          </a:p>
        </p:txBody>
      </p:sp>
      <p:sp>
        <p:nvSpPr>
          <p:cNvPr id="14" name="Text Box 13"/>
          <p:cNvSpPr txBox="1">
            <a:spLocks noChangeArrowheads="1"/>
          </p:cNvSpPr>
          <p:nvPr/>
        </p:nvSpPr>
        <p:spPr bwMode="auto">
          <a:xfrm>
            <a:off x="7450744" y="2993085"/>
            <a:ext cx="151055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fr-CH" altLang="en-US" b="1" dirty="0" err="1">
                <a:effectLst>
                  <a:outerShdw blurRad="38100" dist="38100" dir="2700000" algn="tl">
                    <a:srgbClr val="C0C0C0"/>
                  </a:outerShdw>
                </a:effectLst>
                <a:latin typeface="+mn-lt"/>
              </a:rPr>
              <a:t>Formulate</a:t>
            </a:r>
            <a:r>
              <a:rPr lang="fr-CH" altLang="en-US" b="1" dirty="0">
                <a:effectLst>
                  <a:outerShdw blurRad="38100" dist="38100" dir="2700000" algn="tl">
                    <a:srgbClr val="C0C0C0"/>
                  </a:outerShdw>
                </a:effectLst>
                <a:latin typeface="+mn-lt"/>
              </a:rPr>
              <a:t>&amp; Plan</a:t>
            </a:r>
          </a:p>
        </p:txBody>
      </p:sp>
      <p:grpSp>
        <p:nvGrpSpPr>
          <p:cNvPr id="15" name="Group 14"/>
          <p:cNvGrpSpPr>
            <a:grpSpLocks/>
          </p:cNvGrpSpPr>
          <p:nvPr/>
        </p:nvGrpSpPr>
        <p:grpSpPr bwMode="auto">
          <a:xfrm>
            <a:off x="4635500" y="2303463"/>
            <a:ext cx="2679700" cy="2152650"/>
            <a:chOff x="4655816" y="2243516"/>
            <a:chExt cx="2554813" cy="2114808"/>
          </a:xfrm>
        </p:grpSpPr>
        <p:sp>
          <p:nvSpPr>
            <p:cNvPr id="16" name="Oval 15"/>
            <p:cNvSpPr/>
            <p:nvPr/>
          </p:nvSpPr>
          <p:spPr>
            <a:xfrm>
              <a:off x="4680032" y="2307459"/>
              <a:ext cx="2444327" cy="19182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a:p>
          </p:txBody>
        </p:sp>
        <p:sp>
          <p:nvSpPr>
            <p:cNvPr id="17" name="Isosceles Triangle 16"/>
            <p:cNvSpPr/>
            <p:nvPr/>
          </p:nvSpPr>
          <p:spPr>
            <a:xfrm rot="5228010">
              <a:off x="5805366" y="2236670"/>
              <a:ext cx="151280" cy="16497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a:p>
          </p:txBody>
        </p:sp>
        <p:sp>
          <p:nvSpPr>
            <p:cNvPr id="18" name="Isosceles Triangle 17"/>
            <p:cNvSpPr/>
            <p:nvPr/>
          </p:nvSpPr>
          <p:spPr>
            <a:xfrm rot="11095915">
              <a:off x="7042629" y="3290002"/>
              <a:ext cx="168000" cy="1356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a:p>
          </p:txBody>
        </p:sp>
        <p:sp>
          <p:nvSpPr>
            <p:cNvPr id="19" name="TextBox 16"/>
            <p:cNvSpPr txBox="1">
              <a:spLocks noChangeArrowheads="1"/>
            </p:cNvSpPr>
            <p:nvPr/>
          </p:nvSpPr>
          <p:spPr bwMode="auto">
            <a:xfrm>
              <a:off x="5563343" y="4056173"/>
              <a:ext cx="828604" cy="3021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fr-CH" altLang="en-US" sz="1400">
                  <a:solidFill>
                    <a:srgbClr val="FF0000"/>
                  </a:solidFill>
                </a:rPr>
                <a:t>Monitor</a:t>
              </a:r>
            </a:p>
          </p:txBody>
        </p:sp>
        <p:sp>
          <p:nvSpPr>
            <p:cNvPr id="20" name="Isosceles Triangle 19"/>
            <p:cNvSpPr/>
            <p:nvPr/>
          </p:nvSpPr>
          <p:spPr>
            <a:xfrm rot="20603883">
              <a:off x="4655816" y="3414770"/>
              <a:ext cx="151351" cy="13880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a:p>
          </p:txBody>
        </p:sp>
      </p:grpSp>
      <p:sp>
        <p:nvSpPr>
          <p:cNvPr id="21" name="Slide Number Placeholder 20"/>
          <p:cNvSpPr>
            <a:spLocks noGrp="1"/>
          </p:cNvSpPr>
          <p:nvPr>
            <p:ph type="sldNum" sz="quarter" idx="12"/>
          </p:nvPr>
        </p:nvSpPr>
        <p:spPr/>
        <p:txBody>
          <a:bodyPr/>
          <a:lstStyle/>
          <a:p>
            <a:fld id="{05C408E3-1C0B-45E5-B572-56F424382D1E}" type="slidenum">
              <a:rPr lang="fr-CH" smtClean="0"/>
              <a:t>3</a:t>
            </a:fld>
            <a:endParaRPr lang="fr-CH"/>
          </a:p>
        </p:txBody>
      </p:sp>
    </p:spTree>
    <p:extLst>
      <p:ext uri="{BB962C8B-B14F-4D97-AF65-F5344CB8AC3E}">
        <p14:creationId xmlns:p14="http://schemas.microsoft.com/office/powerpoint/2010/main" val="262183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a:xfrm>
            <a:off x="3683000" y="463449"/>
            <a:ext cx="4441826" cy="1062043"/>
          </a:xfrm>
        </p:spPr>
        <p:txBody>
          <a:bodyPr/>
          <a:lstStyle/>
          <a:p>
            <a:pPr algn="ctr" eaLnBrk="1" hangingPunct="1"/>
            <a:r>
              <a:rPr lang="en-GB" altLang="en-US" u="sng" dirty="0">
                <a:latin typeface="+mn-lt"/>
              </a:rPr>
              <a:t>Results chain</a:t>
            </a:r>
          </a:p>
        </p:txBody>
      </p:sp>
      <p:sp>
        <p:nvSpPr>
          <p:cNvPr id="70659" name="Rectangle 1027"/>
          <p:cNvSpPr>
            <a:spLocks noChangeArrowheads="1"/>
          </p:cNvSpPr>
          <p:nvPr/>
        </p:nvSpPr>
        <p:spPr bwMode="auto">
          <a:xfrm>
            <a:off x="2629598" y="2017330"/>
            <a:ext cx="1154112" cy="79216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GB" altLang="en-US" sz="2000" dirty="0">
                <a:latin typeface="+mn-lt"/>
                <a:ea typeface="Arial" charset="0"/>
                <a:cs typeface="Arial" charset="0"/>
              </a:rPr>
              <a:t>activity</a:t>
            </a:r>
          </a:p>
        </p:txBody>
      </p:sp>
      <p:sp>
        <p:nvSpPr>
          <p:cNvPr id="70660" name="Rectangle 1028"/>
          <p:cNvSpPr>
            <a:spLocks noChangeArrowheads="1"/>
          </p:cNvSpPr>
          <p:nvPr/>
        </p:nvSpPr>
        <p:spPr bwMode="auto">
          <a:xfrm>
            <a:off x="8708446" y="2012057"/>
            <a:ext cx="1187450" cy="792162"/>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fr-CH" altLang="en-US" sz="2000" dirty="0">
                <a:latin typeface="+mn-lt"/>
              </a:rPr>
              <a:t>impact</a:t>
            </a:r>
          </a:p>
        </p:txBody>
      </p:sp>
      <p:sp>
        <p:nvSpPr>
          <p:cNvPr id="70661" name="Rectangle 1029"/>
          <p:cNvSpPr>
            <a:spLocks noChangeArrowheads="1"/>
          </p:cNvSpPr>
          <p:nvPr/>
        </p:nvSpPr>
        <p:spPr bwMode="auto">
          <a:xfrm>
            <a:off x="6992541" y="2023649"/>
            <a:ext cx="1368425" cy="792162"/>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GB" altLang="en-US" sz="1600" b="1" dirty="0">
                <a:latin typeface="+mn-lt"/>
              </a:rPr>
              <a:t>medium term</a:t>
            </a:r>
          </a:p>
          <a:p>
            <a:pPr algn="ctr">
              <a:spcBef>
                <a:spcPct val="0"/>
              </a:spcBef>
              <a:buFontTx/>
              <a:buNone/>
            </a:pPr>
            <a:r>
              <a:rPr lang="en-GB" altLang="en-US" sz="2000" dirty="0">
                <a:latin typeface="+mn-lt"/>
              </a:rPr>
              <a:t>outcome</a:t>
            </a:r>
          </a:p>
        </p:txBody>
      </p:sp>
      <p:sp>
        <p:nvSpPr>
          <p:cNvPr id="70662" name="Rectangle 1030"/>
          <p:cNvSpPr>
            <a:spLocks noChangeArrowheads="1"/>
          </p:cNvSpPr>
          <p:nvPr/>
        </p:nvSpPr>
        <p:spPr bwMode="auto">
          <a:xfrm>
            <a:off x="1190354" y="2015545"/>
            <a:ext cx="1152525" cy="79216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fr-CH" altLang="en-US" sz="2000" dirty="0">
                <a:latin typeface="+mn-lt"/>
                <a:ea typeface="Arial" charset="0"/>
                <a:cs typeface="Arial" charset="0"/>
              </a:rPr>
              <a:t>input/ </a:t>
            </a:r>
          </a:p>
          <a:p>
            <a:pPr algn="ctr">
              <a:spcBef>
                <a:spcPct val="0"/>
              </a:spcBef>
              <a:buFontTx/>
              <a:buNone/>
            </a:pPr>
            <a:r>
              <a:rPr lang="en-US" altLang="en-US" sz="2000" dirty="0">
                <a:latin typeface="+mn-lt"/>
                <a:ea typeface="Arial" charset="0"/>
                <a:cs typeface="Arial" charset="0"/>
              </a:rPr>
              <a:t>resource</a:t>
            </a:r>
            <a:r>
              <a:rPr lang="fr-CH" altLang="en-US" sz="2000" dirty="0">
                <a:latin typeface="+mn-lt"/>
                <a:ea typeface="Arial" charset="0"/>
                <a:cs typeface="Arial" charset="0"/>
              </a:rPr>
              <a:t>s</a:t>
            </a:r>
          </a:p>
        </p:txBody>
      </p:sp>
      <p:sp>
        <p:nvSpPr>
          <p:cNvPr id="70663" name="Rectangle 1031"/>
          <p:cNvSpPr>
            <a:spLocks noChangeArrowheads="1"/>
          </p:cNvSpPr>
          <p:nvPr/>
        </p:nvSpPr>
        <p:spPr bwMode="auto">
          <a:xfrm>
            <a:off x="4072211" y="2015545"/>
            <a:ext cx="1152525" cy="79216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fr-CH" altLang="en-US" sz="2000" dirty="0">
                <a:latin typeface="+mn-lt"/>
                <a:ea typeface="Arial" charset="0"/>
                <a:cs typeface="Arial" charset="0"/>
              </a:rPr>
              <a:t>output</a:t>
            </a:r>
          </a:p>
        </p:txBody>
      </p:sp>
      <p:sp>
        <p:nvSpPr>
          <p:cNvPr id="70664" name="Rectangle 1032"/>
          <p:cNvSpPr>
            <a:spLocks noChangeArrowheads="1"/>
          </p:cNvSpPr>
          <p:nvPr/>
        </p:nvSpPr>
        <p:spPr bwMode="auto">
          <a:xfrm>
            <a:off x="5478092" y="2015545"/>
            <a:ext cx="1223962" cy="792162"/>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GB" altLang="en-US" sz="1600" b="1" dirty="0">
                <a:latin typeface="+mn-lt"/>
                <a:ea typeface="Arial" charset="0"/>
                <a:cs typeface="Arial" charset="0"/>
              </a:rPr>
              <a:t>short term</a:t>
            </a:r>
            <a:r>
              <a:rPr lang="en-GB" altLang="en-US" sz="2400" dirty="0">
                <a:latin typeface="+mn-lt"/>
                <a:ea typeface="Arial" charset="0"/>
                <a:cs typeface="Arial" charset="0"/>
              </a:rPr>
              <a:t> </a:t>
            </a:r>
          </a:p>
          <a:p>
            <a:pPr algn="ctr">
              <a:spcBef>
                <a:spcPct val="0"/>
              </a:spcBef>
              <a:buFontTx/>
              <a:buNone/>
            </a:pPr>
            <a:r>
              <a:rPr lang="en-GB" altLang="en-US" sz="2000" dirty="0">
                <a:latin typeface="+mn-lt"/>
                <a:ea typeface="Arial" charset="0"/>
                <a:cs typeface="Arial" charset="0"/>
              </a:rPr>
              <a:t>outcome</a:t>
            </a:r>
          </a:p>
        </p:txBody>
      </p:sp>
      <p:sp>
        <p:nvSpPr>
          <p:cNvPr id="70665" name="Line 1033"/>
          <p:cNvSpPr>
            <a:spLocks noChangeShapeType="1"/>
          </p:cNvSpPr>
          <p:nvPr/>
        </p:nvSpPr>
        <p:spPr bwMode="auto">
          <a:xfrm>
            <a:off x="2342879" y="2470427"/>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0666" name="Line 1034"/>
          <p:cNvSpPr>
            <a:spLocks noChangeShapeType="1"/>
          </p:cNvSpPr>
          <p:nvPr/>
        </p:nvSpPr>
        <p:spPr bwMode="auto">
          <a:xfrm>
            <a:off x="3765550" y="2411626"/>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0667" name="Line 1035"/>
          <p:cNvSpPr>
            <a:spLocks noChangeShapeType="1"/>
          </p:cNvSpPr>
          <p:nvPr/>
        </p:nvSpPr>
        <p:spPr bwMode="auto">
          <a:xfrm>
            <a:off x="5224736" y="2419730"/>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0668" name="Line 1036"/>
          <p:cNvSpPr>
            <a:spLocks noChangeShapeType="1"/>
          </p:cNvSpPr>
          <p:nvPr/>
        </p:nvSpPr>
        <p:spPr bwMode="auto">
          <a:xfrm>
            <a:off x="6702054" y="2411626"/>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0669" name="Line 1037"/>
          <p:cNvSpPr>
            <a:spLocks noChangeShapeType="1"/>
          </p:cNvSpPr>
          <p:nvPr/>
        </p:nvSpPr>
        <p:spPr bwMode="auto">
          <a:xfrm>
            <a:off x="8419521" y="2408138"/>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0670" name="Line 1038"/>
          <p:cNvSpPr>
            <a:spLocks noChangeShapeType="1"/>
          </p:cNvSpPr>
          <p:nvPr/>
        </p:nvSpPr>
        <p:spPr bwMode="auto">
          <a:xfrm>
            <a:off x="5541629" y="3196811"/>
            <a:ext cx="434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0671" name="Line 1039"/>
          <p:cNvSpPr>
            <a:spLocks noChangeShapeType="1"/>
          </p:cNvSpPr>
          <p:nvPr/>
        </p:nvSpPr>
        <p:spPr bwMode="auto">
          <a:xfrm flipV="1">
            <a:off x="5535219" y="2815811"/>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0672" name="Line 1040"/>
          <p:cNvSpPr>
            <a:spLocks noChangeShapeType="1"/>
          </p:cNvSpPr>
          <p:nvPr/>
        </p:nvSpPr>
        <p:spPr bwMode="auto">
          <a:xfrm flipV="1">
            <a:off x="9894828" y="2815811"/>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0673" name="Text Box 1041"/>
          <p:cNvSpPr txBox="1">
            <a:spLocks noChangeArrowheads="1"/>
          </p:cNvSpPr>
          <p:nvPr/>
        </p:nvSpPr>
        <p:spPr bwMode="auto">
          <a:xfrm>
            <a:off x="7162077" y="3153156"/>
            <a:ext cx="11809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800" b="1" u="sng" dirty="0">
                <a:solidFill>
                  <a:srgbClr val="0070C0"/>
                </a:solidFill>
                <a:latin typeface="+mn-lt"/>
              </a:rPr>
              <a:t>results</a:t>
            </a:r>
            <a:endParaRPr lang="en-US" altLang="en-US" sz="2800" b="1" dirty="0">
              <a:solidFill>
                <a:srgbClr val="0070C0"/>
              </a:solidFill>
              <a:latin typeface="+mn-lt"/>
            </a:endParaRPr>
          </a:p>
        </p:txBody>
      </p:sp>
      <p:sp>
        <p:nvSpPr>
          <p:cNvPr id="70674" name="Text Box 1042"/>
          <p:cNvSpPr txBox="1">
            <a:spLocks noChangeArrowheads="1"/>
          </p:cNvSpPr>
          <p:nvPr/>
        </p:nvSpPr>
        <p:spPr bwMode="auto">
          <a:xfrm>
            <a:off x="7680325" y="5754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70675" name="Text Box 1047"/>
          <p:cNvSpPr txBox="1">
            <a:spLocks noChangeArrowheads="1"/>
          </p:cNvSpPr>
          <p:nvPr/>
        </p:nvSpPr>
        <p:spPr bwMode="auto">
          <a:xfrm>
            <a:off x="2613025" y="50212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70676" name="Text Box 1048"/>
          <p:cNvSpPr txBox="1">
            <a:spLocks noChangeArrowheads="1"/>
          </p:cNvSpPr>
          <p:nvPr/>
        </p:nvSpPr>
        <p:spPr bwMode="auto">
          <a:xfrm>
            <a:off x="3679825" y="53260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70677" name="Text Box 1049"/>
          <p:cNvSpPr txBox="1">
            <a:spLocks noChangeArrowheads="1"/>
          </p:cNvSpPr>
          <p:nvPr/>
        </p:nvSpPr>
        <p:spPr bwMode="auto">
          <a:xfrm>
            <a:off x="3527425" y="54022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70678" name="Text Box 1051"/>
          <p:cNvSpPr txBox="1">
            <a:spLocks noChangeArrowheads="1"/>
          </p:cNvSpPr>
          <p:nvPr/>
        </p:nvSpPr>
        <p:spPr bwMode="auto">
          <a:xfrm>
            <a:off x="3413125" y="4992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70679" name="Text Box 1052"/>
          <p:cNvSpPr txBox="1">
            <a:spLocks noChangeArrowheads="1"/>
          </p:cNvSpPr>
          <p:nvPr/>
        </p:nvSpPr>
        <p:spPr bwMode="auto">
          <a:xfrm>
            <a:off x="3870325" y="50688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70680" name="Text Box 1053"/>
          <p:cNvSpPr txBox="1">
            <a:spLocks noChangeArrowheads="1"/>
          </p:cNvSpPr>
          <p:nvPr/>
        </p:nvSpPr>
        <p:spPr bwMode="auto">
          <a:xfrm>
            <a:off x="4746625" y="5249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70681" name="Text Box 1054"/>
          <p:cNvSpPr txBox="1">
            <a:spLocks noChangeArrowheads="1"/>
          </p:cNvSpPr>
          <p:nvPr/>
        </p:nvSpPr>
        <p:spPr bwMode="auto">
          <a:xfrm>
            <a:off x="9144000" y="5249863"/>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27" name="Rectangle 2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8" name="TextBox 27"/>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fld id="{05C408E3-1C0B-45E5-B572-56F424382D1E}" type="slidenum">
              <a:rPr lang="fr-CH" smtClean="0"/>
              <a:t>30</a:t>
            </a:fld>
            <a:endParaRPr lang="fr-CH"/>
          </a:p>
        </p:txBody>
      </p:sp>
      <p:pic>
        <p:nvPicPr>
          <p:cNvPr id="4" name="Picture 3"/>
          <p:cNvPicPr>
            <a:picLocks noChangeAspect="1"/>
          </p:cNvPicPr>
          <p:nvPr/>
        </p:nvPicPr>
        <p:blipFill>
          <a:blip r:embed="rId3"/>
          <a:stretch>
            <a:fillRect/>
          </a:stretch>
        </p:blipFill>
        <p:spPr>
          <a:xfrm>
            <a:off x="7713329" y="4065480"/>
            <a:ext cx="4064090" cy="2519461"/>
          </a:xfrm>
          <a:prstGeom prst="rect">
            <a:avLst/>
          </a:prstGeom>
        </p:spPr>
      </p:pic>
    </p:spTree>
    <p:extLst>
      <p:ext uri="{BB962C8B-B14F-4D97-AF65-F5344CB8AC3E}">
        <p14:creationId xmlns:p14="http://schemas.microsoft.com/office/powerpoint/2010/main" val="323403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066801"/>
            <a:ext cx="63246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ChangeArrowheads="1"/>
          </p:cNvSpPr>
          <p:nvPr/>
        </p:nvSpPr>
        <p:spPr bwMode="auto">
          <a:xfrm>
            <a:off x="3719513" y="5948155"/>
            <a:ext cx="45127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GB" altLang="zh-CN" sz="800" dirty="0">
                <a:solidFill>
                  <a:srgbClr val="000000"/>
                </a:solidFill>
                <a:latin typeface="+mn-lt"/>
                <a:ea typeface="SimSun" charset="0"/>
              </a:rPr>
              <a:t>from </a:t>
            </a:r>
            <a:r>
              <a:rPr lang="en-GB" altLang="zh-CN" sz="800" dirty="0">
                <a:solidFill>
                  <a:srgbClr val="000000"/>
                </a:solidFill>
                <a:latin typeface="+mn-lt"/>
                <a:ea typeface="SimSun" charset="0"/>
                <a:hlinkClick r:id="rId4"/>
              </a:rPr>
              <a:t>http://www.learn-line.nrw.de/angebote/selma/foyer/projekte/hammproj3/in_out/vgrgra.htm</a:t>
            </a:r>
            <a:r>
              <a:rPr lang="en-GB" altLang="zh-CN" sz="800" dirty="0">
                <a:solidFill>
                  <a:srgbClr val="000000"/>
                </a:solidFill>
                <a:latin typeface="+mn-lt"/>
                <a:ea typeface="SimSun" charset="0"/>
              </a:rPr>
              <a:t> </a:t>
            </a:r>
            <a:endParaRPr lang="fr-CH" altLang="zh-CN" sz="1100" dirty="0">
              <a:latin typeface="+mn-lt"/>
              <a:ea typeface="SimSun" charset="0"/>
            </a:endParaRPr>
          </a:p>
          <a:p>
            <a:pPr>
              <a:spcBef>
                <a:spcPct val="0"/>
              </a:spcBef>
              <a:buFontTx/>
              <a:buNone/>
            </a:pPr>
            <a:r>
              <a:rPr lang="de-CH" altLang="zh-CN" sz="800" baseline="30000" dirty="0">
                <a:latin typeface="+mn-lt"/>
                <a:ea typeface="SimSun" charset="0"/>
              </a:rPr>
              <a:t>©TOM Jochen Enterprises, Möckernstr.78 10965 Berlin</a:t>
            </a:r>
            <a:endParaRPr lang="fr-CH" altLang="zh-CN" sz="1800" dirty="0">
              <a:latin typeface="+mn-lt"/>
              <a:ea typeface="SimSun" charset="0"/>
            </a:endParaRPr>
          </a:p>
        </p:txBody>
      </p:sp>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fld id="{05C408E3-1C0B-45E5-B572-56F424382D1E}" type="slidenum">
              <a:rPr lang="fr-CH" smtClean="0"/>
              <a:t>31</a:t>
            </a:fld>
            <a:endParaRPr lang="fr-CH"/>
          </a:p>
        </p:txBody>
      </p:sp>
    </p:spTree>
    <p:extLst>
      <p:ext uri="{BB962C8B-B14F-4D97-AF65-F5344CB8AC3E}">
        <p14:creationId xmlns:p14="http://schemas.microsoft.com/office/powerpoint/2010/main" val="537060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6076950" y="2263538"/>
            <a:ext cx="4591050" cy="3865984"/>
          </a:xfrm>
          <a:prstGeom prst="rect">
            <a:avLst/>
          </a:prstGeom>
          <a:solidFill>
            <a:srgbClr val="EFFBFF"/>
          </a:solidFill>
          <a:ln w="9525" cap="flat" cmpd="sng" algn="ctr">
            <a:noFill/>
            <a:prstDash val="solid"/>
            <a:round/>
            <a:headEnd type="none" w="med" len="med"/>
            <a:tailEnd type="none" w="med" len="med"/>
          </a:ln>
          <a:effectLst/>
          <a:extLst>
            <a:ext uri="{AF507438-7753-43e0-B8FC-AC1667EBCBE1}"/>
          </a:extLst>
        </p:spPr>
        <p:txBody>
          <a:bodyPr/>
          <a:lstStyle/>
          <a:p>
            <a:pPr eaLnBrk="1" hangingPunct="1">
              <a:lnSpc>
                <a:spcPct val="80000"/>
              </a:lnSpc>
              <a:defRPr/>
            </a:pPr>
            <a:endParaRPr lang="en-US" altLang="en-US" sz="2000" dirty="0">
              <a:latin typeface="Arial" panose="020B0604020202020204" pitchFamily="34" charset="0"/>
              <a:ea typeface="ＭＳ Ｐゴシック" panose="020B0600070205080204" pitchFamily="34" charset="-128"/>
            </a:endParaRPr>
          </a:p>
          <a:p>
            <a:pPr marL="342900" indent="-342900" eaLnBrk="1" hangingPunct="1">
              <a:lnSpc>
                <a:spcPct val="80000"/>
              </a:lnSpc>
              <a:buFont typeface="Arial" panose="020B0604020202020204" pitchFamily="34" charset="0"/>
              <a:buChar char="•"/>
              <a:defRPr/>
            </a:pPr>
            <a:endParaRPr lang="en-US" altLang="en-US" dirty="0">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r>
              <a:rPr lang="en-US" altLang="en-US" dirty="0">
                <a:latin typeface="+mn-lt"/>
                <a:ea typeface="Times New Roman" charset="0"/>
                <a:cs typeface="Times New Roman" charset="0"/>
              </a:rPr>
              <a:t>In 2019 there has not been a measles outbreak in X</a:t>
            </a:r>
            <a:endParaRPr lang="en-US" altLang="en-US" dirty="0">
              <a:solidFill>
                <a:srgbClr val="000000"/>
              </a:solidFill>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endParaRPr lang="en-US" altLang="en-US" dirty="0">
              <a:solidFill>
                <a:srgbClr val="000000"/>
              </a:solidFill>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r>
              <a:rPr lang="en-US" altLang="en-US" dirty="0">
                <a:solidFill>
                  <a:srgbClr val="000000"/>
                </a:solidFill>
                <a:latin typeface="+mn-lt"/>
                <a:ea typeface="Times New Roman" charset="0"/>
                <a:cs typeface="Times New Roman" charset="0"/>
              </a:rPr>
              <a:t>XX residents in YY have access to sufficient water of adequate quality to cover their household needs </a:t>
            </a:r>
          </a:p>
          <a:p>
            <a:pPr marL="342900" indent="-342900" eaLnBrk="1" hangingPunct="1">
              <a:lnSpc>
                <a:spcPct val="80000"/>
              </a:lnSpc>
              <a:buFont typeface="Arial" panose="020B0604020202020204" pitchFamily="34" charset="0"/>
              <a:buChar char="•"/>
              <a:defRPr/>
            </a:pPr>
            <a:endParaRPr lang="en-US" altLang="en-US" dirty="0">
              <a:solidFill>
                <a:srgbClr val="000000"/>
              </a:solidFill>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r>
              <a:rPr lang="en-US" altLang="en-US" dirty="0">
                <a:solidFill>
                  <a:srgbClr val="000000"/>
                </a:solidFill>
                <a:latin typeface="+mn-lt"/>
                <a:ea typeface="Times New Roman" charset="0"/>
                <a:cs typeface="Times New Roman" charset="0"/>
              </a:rPr>
              <a:t>Families in Z use latrines; the incidence of diarrhea has decreased by 20% </a:t>
            </a:r>
          </a:p>
          <a:p>
            <a:pPr eaLnBrk="1" hangingPunct="1">
              <a:lnSpc>
                <a:spcPct val="80000"/>
              </a:lnSpc>
              <a:defRPr/>
            </a:pPr>
            <a:endParaRPr lang="en-US" altLang="en-US" dirty="0">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endParaRPr lang="en-US" altLang="en-US" dirty="0">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r>
              <a:rPr lang="en-US" altLang="en-US" dirty="0">
                <a:latin typeface="+mn-lt"/>
                <a:ea typeface="Times New Roman" charset="0"/>
                <a:cs typeface="Times New Roman" charset="0"/>
              </a:rPr>
              <a:t>Midwifes do blood pressure checks in pregnant women and refer in line with guidelines.</a:t>
            </a:r>
          </a:p>
          <a:p>
            <a:pPr marL="342900" indent="-342900" eaLnBrk="1" hangingPunct="1">
              <a:lnSpc>
                <a:spcPct val="80000"/>
              </a:lnSpc>
              <a:buFont typeface="Arial" panose="020B0604020202020204" pitchFamily="34" charset="0"/>
              <a:buChar char="•"/>
              <a:defRPr/>
            </a:pPr>
            <a:endParaRPr lang="en-US" altLang="en-US" dirty="0">
              <a:latin typeface="+mn-lt"/>
              <a:ea typeface="Times New Roman" charset="0"/>
              <a:cs typeface="Times New Roman" charset="0"/>
            </a:endParaRPr>
          </a:p>
        </p:txBody>
      </p:sp>
      <p:sp>
        <p:nvSpPr>
          <p:cNvPr id="9" name="Rectangle 8"/>
          <p:cNvSpPr/>
          <p:nvPr/>
        </p:nvSpPr>
        <p:spPr bwMode="auto">
          <a:xfrm>
            <a:off x="1514475" y="2263538"/>
            <a:ext cx="4591050" cy="3865984"/>
          </a:xfrm>
          <a:prstGeom prst="rect">
            <a:avLst/>
          </a:prstGeom>
          <a:solidFill>
            <a:schemeClr val="accent2">
              <a:lumMod val="20000"/>
              <a:lumOff val="80000"/>
            </a:schemeClr>
          </a:solidFill>
          <a:ln w="9525" cap="flat" cmpd="sng" algn="ctr">
            <a:noFill/>
            <a:prstDash val="solid"/>
            <a:round/>
            <a:headEnd type="none" w="med" len="med"/>
            <a:tailEnd type="none" w="med" len="med"/>
          </a:ln>
          <a:effectLst/>
          <a:extLst>
            <a:ext uri="{AF507438-7753-43e0-B8FC-AC1667EBCBE1}"/>
          </a:extLst>
        </p:spPr>
        <p:txBody>
          <a:bodyPr/>
          <a:lstStyle/>
          <a:p>
            <a:pPr marL="342900" indent="-342900" eaLnBrk="1" hangingPunct="1">
              <a:lnSpc>
                <a:spcPct val="80000"/>
              </a:lnSpc>
              <a:buFont typeface="Arial" charset="0"/>
              <a:buChar char="•"/>
              <a:defRPr/>
            </a:pPr>
            <a:endParaRPr lang="en-US" altLang="en-US" dirty="0">
              <a:latin typeface="Times New Roman" charset="0"/>
              <a:ea typeface="Times New Roman" charset="0"/>
              <a:cs typeface="Times New Roman" charset="0"/>
            </a:endParaRPr>
          </a:p>
          <a:p>
            <a:pPr marL="342900" indent="-342900" eaLnBrk="1" hangingPunct="1">
              <a:lnSpc>
                <a:spcPct val="80000"/>
              </a:lnSpc>
              <a:buFont typeface="Arial" charset="0"/>
              <a:buChar char="•"/>
              <a:defRPr/>
            </a:pPr>
            <a:endParaRPr lang="en-US" altLang="en-US" dirty="0">
              <a:latin typeface="+mn-lt"/>
              <a:ea typeface="Times New Roman" charset="0"/>
              <a:cs typeface="Times New Roman" charset="0"/>
            </a:endParaRPr>
          </a:p>
          <a:p>
            <a:pPr marL="342900" indent="-342900" eaLnBrk="1" hangingPunct="1">
              <a:lnSpc>
                <a:spcPct val="80000"/>
              </a:lnSpc>
              <a:buFont typeface="Arial" charset="0"/>
              <a:buChar char="•"/>
              <a:defRPr/>
            </a:pPr>
            <a:r>
              <a:rPr lang="en-US" altLang="en-US" dirty="0">
                <a:latin typeface="+mn-lt"/>
                <a:ea typeface="Times New Roman" charset="0"/>
                <a:cs typeface="Times New Roman" charset="0"/>
              </a:rPr>
              <a:t>Carrying out a measles vaccination campaign in X</a:t>
            </a:r>
            <a:endParaRPr lang="en-US" altLang="en-US" dirty="0">
              <a:solidFill>
                <a:srgbClr val="000000"/>
              </a:solidFill>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endParaRPr lang="en-US" altLang="en-US" dirty="0">
              <a:solidFill>
                <a:srgbClr val="000000"/>
              </a:solidFill>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r>
              <a:rPr lang="en-US" altLang="en-US" dirty="0">
                <a:solidFill>
                  <a:srgbClr val="000000"/>
                </a:solidFill>
                <a:latin typeface="+mn-lt"/>
                <a:ea typeface="Times New Roman" charset="0"/>
                <a:cs typeface="Times New Roman" charset="0"/>
              </a:rPr>
              <a:t>Supporting the water board in YY with chemicals and training</a:t>
            </a:r>
          </a:p>
          <a:p>
            <a:pPr marL="342900" indent="-342900" eaLnBrk="1" hangingPunct="1">
              <a:lnSpc>
                <a:spcPct val="80000"/>
              </a:lnSpc>
              <a:buFont typeface="Arial" panose="020B0604020202020204" pitchFamily="34" charset="0"/>
              <a:buChar char="•"/>
              <a:defRPr/>
            </a:pPr>
            <a:endParaRPr lang="en-US" altLang="en-US" dirty="0">
              <a:solidFill>
                <a:srgbClr val="000000"/>
              </a:solidFill>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endParaRPr lang="en-US" altLang="en-US" dirty="0">
              <a:solidFill>
                <a:srgbClr val="000000"/>
              </a:solidFill>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r>
              <a:rPr lang="en-US" altLang="en-US" dirty="0">
                <a:solidFill>
                  <a:srgbClr val="000000"/>
                </a:solidFill>
                <a:latin typeface="+mn-lt"/>
                <a:ea typeface="Times New Roman" charset="0"/>
                <a:cs typeface="Times New Roman" charset="0"/>
              </a:rPr>
              <a:t>Rehabilitating / constructing 47’000 latrines in </a:t>
            </a:r>
            <a:r>
              <a:rPr lang="en-US" altLang="en-US" dirty="0">
                <a:solidFill>
                  <a:srgbClr val="000000"/>
                </a:solidFill>
                <a:ea typeface="Times New Roman" charset="0"/>
                <a:cs typeface="Times New Roman" charset="0"/>
              </a:rPr>
              <a:t>city Z</a:t>
            </a:r>
            <a:r>
              <a:rPr lang="en-US" altLang="en-US" dirty="0">
                <a:solidFill>
                  <a:srgbClr val="000000"/>
                </a:solidFill>
                <a:latin typeface="+mn-lt"/>
                <a:ea typeface="Times New Roman" charset="0"/>
                <a:cs typeface="Times New Roman" charset="0"/>
              </a:rPr>
              <a:t> and supporting night soil collectors with repairs of donkey cards</a:t>
            </a:r>
            <a:endParaRPr lang="en-US" altLang="en-US" dirty="0">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endParaRPr lang="en-US" altLang="en-US" dirty="0">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r>
              <a:rPr lang="en-US" altLang="en-US" dirty="0">
                <a:latin typeface="+mn-lt"/>
                <a:ea typeface="Times New Roman" charset="0"/>
                <a:cs typeface="Times New Roman" charset="0"/>
              </a:rPr>
              <a:t>Promoting the use of weight and BP checks in pregnant women</a:t>
            </a:r>
          </a:p>
          <a:p>
            <a:pPr eaLnBrk="1" hangingPunct="1">
              <a:lnSpc>
                <a:spcPct val="80000"/>
              </a:lnSpc>
              <a:defRPr/>
            </a:pPr>
            <a:endParaRPr lang="en-US" altLang="en-US" dirty="0">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endParaRPr lang="en-US" altLang="en-US" dirty="0">
              <a:latin typeface="+mn-lt"/>
              <a:ea typeface="Times New Roman" charset="0"/>
              <a:cs typeface="Times New Roman" charset="0"/>
            </a:endParaRPr>
          </a:p>
        </p:txBody>
      </p:sp>
      <p:sp>
        <p:nvSpPr>
          <p:cNvPr id="69636" name="Title 1"/>
          <p:cNvSpPr>
            <a:spLocks noGrp="1"/>
          </p:cNvSpPr>
          <p:nvPr>
            <p:ph type="title"/>
          </p:nvPr>
        </p:nvSpPr>
        <p:spPr>
          <a:xfrm>
            <a:off x="2228850" y="-27384"/>
            <a:ext cx="7772400" cy="1143000"/>
          </a:xfrm>
        </p:spPr>
        <p:txBody>
          <a:bodyPr/>
          <a:lstStyle/>
          <a:p>
            <a:pPr algn="ctr"/>
            <a:r>
              <a:rPr lang="en-US" altLang="en-US" u="sng" dirty="0">
                <a:latin typeface="+mn-lt"/>
                <a:ea typeface="Times New Roman" charset="0"/>
                <a:cs typeface="Times New Roman" charset="0"/>
              </a:rPr>
              <a:t>Activities vs Results</a:t>
            </a:r>
            <a:endParaRPr lang="fr-CH" altLang="en-US" dirty="0">
              <a:latin typeface="+mn-lt"/>
              <a:ea typeface="Times New Roman" charset="0"/>
              <a:cs typeface="Times New Roman" charset="0"/>
            </a:endParaRPr>
          </a:p>
        </p:txBody>
      </p:sp>
      <p:sp>
        <p:nvSpPr>
          <p:cNvPr id="5" name="Rectangle 4"/>
          <p:cNvSpPr/>
          <p:nvPr/>
        </p:nvSpPr>
        <p:spPr bwMode="auto">
          <a:xfrm>
            <a:off x="1524000" y="1831738"/>
            <a:ext cx="4572000" cy="431800"/>
          </a:xfrm>
          <a:prstGeom prst="rect">
            <a:avLst/>
          </a:prstGeom>
          <a:solidFill>
            <a:schemeClr val="accent2">
              <a:lumMod val="60000"/>
              <a:lumOff val="40000"/>
            </a:schemeClr>
          </a:solidFill>
          <a:ln w="9525" cap="flat" cmpd="sng" algn="ctr">
            <a:noFill/>
            <a:prstDash val="solid"/>
            <a:round/>
            <a:headEnd type="none" w="med" len="med"/>
            <a:tailEnd type="none" w="med" len="med"/>
          </a:ln>
          <a:effectLst/>
          <a:extLst>
            <a:ext uri="{AF507438-7753-43e0-B8FC-AC1667EBCBE1}"/>
          </a:extLst>
        </p:spPr>
        <p:txBody>
          <a:bodyPr/>
          <a:lstStyle/>
          <a:p>
            <a:pPr>
              <a:defRPr/>
            </a:pPr>
            <a:r>
              <a:rPr lang="en-US" dirty="0">
                <a:latin typeface="Arial" panose="020B0604020202020204" pitchFamily="34" charset="0"/>
                <a:ea typeface="ＭＳ Ｐゴシック" panose="020B0600070205080204" pitchFamily="34" charset="-128"/>
              </a:rPr>
              <a:t>               </a:t>
            </a:r>
            <a:r>
              <a:rPr lang="en-US" sz="2800" dirty="0">
                <a:latin typeface="+mn-lt"/>
                <a:ea typeface="ＭＳ Ｐゴシック" panose="020B0600070205080204" pitchFamily="34" charset="-128"/>
              </a:rPr>
              <a:t>Activities</a:t>
            </a:r>
            <a:endParaRPr lang="fr-CH" sz="2800" dirty="0">
              <a:latin typeface="+mn-lt"/>
              <a:ea typeface="ＭＳ Ｐゴシック" panose="020B0600070205080204" pitchFamily="34" charset="-128"/>
            </a:endParaRPr>
          </a:p>
        </p:txBody>
      </p:sp>
      <p:sp>
        <p:nvSpPr>
          <p:cNvPr id="69638" name="Rectangle 5"/>
          <p:cNvSpPr>
            <a:spLocks noChangeArrowheads="1"/>
          </p:cNvSpPr>
          <p:nvPr/>
        </p:nvSpPr>
        <p:spPr bwMode="auto">
          <a:xfrm>
            <a:off x="6105525" y="1820810"/>
            <a:ext cx="4572000" cy="431800"/>
          </a:xfrm>
          <a:prstGeom prst="rect">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t>                   </a:t>
            </a:r>
            <a:r>
              <a:rPr lang="en-US" altLang="en-US" sz="2800" dirty="0">
                <a:solidFill>
                  <a:schemeClr val="bg1"/>
                </a:solidFill>
                <a:latin typeface="+mn-lt"/>
              </a:rPr>
              <a:t>Results</a:t>
            </a:r>
            <a:endParaRPr lang="fr-CH" altLang="en-US" sz="2800" dirty="0">
              <a:solidFill>
                <a:schemeClr val="bg1"/>
              </a:solidFill>
              <a:latin typeface="+mn-lt"/>
            </a:endParaRPr>
          </a:p>
        </p:txBody>
      </p:sp>
      <p:sp>
        <p:nvSpPr>
          <p:cNvPr id="69639" name="Rectangle 6"/>
          <p:cNvSpPr>
            <a:spLocks noChangeArrowheads="1"/>
          </p:cNvSpPr>
          <p:nvPr/>
        </p:nvSpPr>
        <p:spPr bwMode="auto">
          <a:xfrm>
            <a:off x="5549532" y="1527834"/>
            <a:ext cx="1009650" cy="936625"/>
          </a:xfrm>
          <a:prstGeom prst="rect">
            <a:avLst/>
          </a:prstGeom>
          <a:solidFill>
            <a:schemeClr val="accent4">
              <a:lumMod val="20000"/>
              <a:lumOff val="80000"/>
            </a:schemeClr>
          </a:solidFill>
          <a:ln>
            <a:noFill/>
          </a:ln>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dirty="0"/>
          </a:p>
          <a:p>
            <a:endParaRPr lang="fr-CH" altLang="en-US" sz="3200" dirty="0"/>
          </a:p>
        </p:txBody>
      </p:sp>
      <p:sp>
        <p:nvSpPr>
          <p:cNvPr id="69640" name="TextBox 7"/>
          <p:cNvSpPr txBox="1">
            <a:spLocks noChangeArrowheads="1"/>
          </p:cNvSpPr>
          <p:nvPr/>
        </p:nvSpPr>
        <p:spPr bwMode="auto">
          <a:xfrm>
            <a:off x="5794090" y="1678763"/>
            <a:ext cx="6038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3200" dirty="0">
                <a:latin typeface="+mn-lt"/>
              </a:rPr>
              <a:t>VS</a:t>
            </a:r>
            <a:endParaRPr lang="fr-CH" altLang="en-US" sz="3200" dirty="0">
              <a:latin typeface="+mn-lt"/>
            </a:endParaRPr>
          </a:p>
        </p:txBody>
      </p:sp>
      <p:sp>
        <p:nvSpPr>
          <p:cNvPr id="11" name="Rectangle 10"/>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2" name="TextBox 11"/>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fld id="{05C408E3-1C0B-45E5-B572-56F424382D1E}" type="slidenum">
              <a:rPr lang="fr-CH" smtClean="0"/>
              <a:t>32</a:t>
            </a:fld>
            <a:endParaRPr lang="fr-CH"/>
          </a:p>
        </p:txBody>
      </p:sp>
    </p:spTree>
    <p:extLst>
      <p:ext uri="{BB962C8B-B14F-4D97-AF65-F5344CB8AC3E}">
        <p14:creationId xmlns:p14="http://schemas.microsoft.com/office/powerpoint/2010/main" val="100779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8301" y="3429001"/>
            <a:ext cx="15605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4517" name="Straight Connector 13"/>
          <p:cNvCxnSpPr>
            <a:cxnSpLocks noChangeShapeType="1"/>
          </p:cNvCxnSpPr>
          <p:nvPr/>
        </p:nvCxnSpPr>
        <p:spPr bwMode="auto">
          <a:xfrm>
            <a:off x="7226301" y="3983038"/>
            <a:ext cx="1101725" cy="0"/>
          </a:xfrm>
          <a:prstGeom prst="line">
            <a:avLst/>
          </a:prstGeom>
          <a:noFill/>
          <a:ln w="9525">
            <a:solidFill>
              <a:schemeClr val="tx1"/>
            </a:solidFill>
            <a:round/>
            <a:headEnd/>
            <a:tailEnd/>
          </a:ln>
        </p:spPr>
      </p:cxnSp>
      <p:cxnSp>
        <p:nvCxnSpPr>
          <p:cNvPr id="64518" name="Straight Connector 15"/>
          <p:cNvCxnSpPr>
            <a:cxnSpLocks noChangeShapeType="1"/>
          </p:cNvCxnSpPr>
          <p:nvPr/>
        </p:nvCxnSpPr>
        <p:spPr bwMode="auto">
          <a:xfrm flipH="1">
            <a:off x="4008439" y="3983038"/>
            <a:ext cx="1201737" cy="0"/>
          </a:xfrm>
          <a:prstGeom prst="line">
            <a:avLst/>
          </a:prstGeom>
          <a:noFill/>
          <a:ln w="9525">
            <a:solidFill>
              <a:schemeClr val="tx1"/>
            </a:solidFill>
            <a:round/>
            <a:headEnd/>
            <a:tailEnd/>
          </a:ln>
        </p:spPr>
      </p:cxnSp>
      <p:cxnSp>
        <p:nvCxnSpPr>
          <p:cNvPr id="64519" name="Straight Connector 17"/>
          <p:cNvCxnSpPr>
            <a:cxnSpLocks noChangeShapeType="1"/>
          </p:cNvCxnSpPr>
          <p:nvPr/>
        </p:nvCxnSpPr>
        <p:spPr bwMode="auto">
          <a:xfrm>
            <a:off x="6227763" y="4862513"/>
            <a:ext cx="11112" cy="582612"/>
          </a:xfrm>
          <a:prstGeom prst="line">
            <a:avLst/>
          </a:prstGeom>
          <a:noFill/>
          <a:ln w="9525">
            <a:solidFill>
              <a:schemeClr val="tx1"/>
            </a:solidFill>
            <a:round/>
            <a:headEnd/>
            <a:tailEnd/>
          </a:ln>
        </p:spPr>
      </p:cxnSp>
      <p:sp>
        <p:nvSpPr>
          <p:cNvPr id="64520" name="Rectangle 18"/>
          <p:cNvSpPr>
            <a:spLocks noChangeArrowheads="1"/>
          </p:cNvSpPr>
          <p:nvPr/>
        </p:nvSpPr>
        <p:spPr bwMode="auto">
          <a:xfrm>
            <a:off x="1781175" y="3459163"/>
            <a:ext cx="21605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GB" altLang="en-US" sz="3200" dirty="0">
                <a:latin typeface="+mn-lt"/>
              </a:rPr>
              <a:t>Planned or unplanned</a:t>
            </a:r>
            <a:endParaRPr lang="fr-CH" altLang="en-US" sz="3200" dirty="0">
              <a:latin typeface="+mn-lt"/>
            </a:endParaRPr>
          </a:p>
        </p:txBody>
      </p:sp>
      <p:sp>
        <p:nvSpPr>
          <p:cNvPr id="64521" name="Rectangle 26"/>
          <p:cNvSpPr>
            <a:spLocks noChangeArrowheads="1"/>
          </p:cNvSpPr>
          <p:nvPr/>
        </p:nvSpPr>
        <p:spPr bwMode="auto">
          <a:xfrm>
            <a:off x="8162925" y="3444875"/>
            <a:ext cx="31908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GB" altLang="en-US" sz="3200" dirty="0">
                <a:latin typeface="+mn-lt"/>
              </a:rPr>
              <a:t>Positive or negative</a:t>
            </a:r>
            <a:r>
              <a:rPr lang="fr-CH" altLang="en-US" sz="3200" dirty="0">
                <a:latin typeface="+mn-lt"/>
              </a:rPr>
              <a:t> </a:t>
            </a:r>
          </a:p>
        </p:txBody>
      </p:sp>
      <p:sp>
        <p:nvSpPr>
          <p:cNvPr id="64522" name="Rectangle 27"/>
          <p:cNvSpPr>
            <a:spLocks noChangeArrowheads="1"/>
          </p:cNvSpPr>
          <p:nvPr/>
        </p:nvSpPr>
        <p:spPr bwMode="auto">
          <a:xfrm>
            <a:off x="4872039" y="5516564"/>
            <a:ext cx="300332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pPr>
            <a:r>
              <a:rPr lang="fr-CH" altLang="en-US" sz="3200" dirty="0">
                <a:latin typeface="+mn-lt"/>
              </a:rPr>
              <a:t>Direct or indirect</a:t>
            </a:r>
            <a:endParaRPr lang="en-GB" altLang="en-US" sz="2800" dirty="0">
              <a:latin typeface="+mn-lt"/>
            </a:endParaRPr>
          </a:p>
        </p:txBody>
      </p:sp>
      <p:sp>
        <p:nvSpPr>
          <p:cNvPr id="64523" name="Oval 28"/>
          <p:cNvSpPr>
            <a:spLocks noChangeArrowheads="1"/>
          </p:cNvSpPr>
          <p:nvPr/>
        </p:nvSpPr>
        <p:spPr bwMode="auto">
          <a:xfrm>
            <a:off x="5210176" y="2846389"/>
            <a:ext cx="2016125" cy="20161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fr-CH" altLang="en-US"/>
          </a:p>
        </p:txBody>
      </p:sp>
      <p:sp>
        <p:nvSpPr>
          <p:cNvPr id="12" name="Pentagon 5"/>
          <p:cNvSpPr>
            <a:spLocks noChangeArrowheads="1"/>
          </p:cNvSpPr>
          <p:nvPr/>
        </p:nvSpPr>
        <p:spPr bwMode="auto">
          <a:xfrm>
            <a:off x="2047492" y="917556"/>
            <a:ext cx="8652416" cy="1049358"/>
          </a:xfrm>
          <a:prstGeom prst="homePlate">
            <a:avLst>
              <a:gd name="adj" fmla="val 50010"/>
            </a:avLst>
          </a:prstGeom>
          <a:solidFill>
            <a:srgbClr val="EAF5F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pPr>
            <a:r>
              <a:rPr lang="en-GB" altLang="en-US" sz="3200" b="1" dirty="0">
                <a:solidFill>
                  <a:srgbClr val="0070C0"/>
                </a:solidFill>
                <a:latin typeface="+mn-lt"/>
              </a:rPr>
              <a:t>Results</a:t>
            </a:r>
            <a:r>
              <a:rPr lang="en-GB" altLang="en-US" sz="3200" dirty="0">
                <a:solidFill>
                  <a:schemeClr val="accent2"/>
                </a:solidFill>
                <a:latin typeface="+mn-lt"/>
              </a:rPr>
              <a:t> </a:t>
            </a:r>
            <a:r>
              <a:rPr lang="en-GB" altLang="en-US" sz="3200" dirty="0">
                <a:latin typeface="+mn-lt"/>
              </a:rPr>
              <a:t>are the effects produced by an intervention at the outcome and impact level </a:t>
            </a:r>
          </a:p>
        </p:txBody>
      </p:sp>
      <p:sp>
        <p:nvSpPr>
          <p:cNvPr id="13" name="Rectangle 12"/>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4" name="TextBox 13"/>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fld id="{05C408E3-1C0B-45E5-B572-56F424382D1E}" type="slidenum">
              <a:rPr lang="fr-CH" smtClean="0"/>
              <a:t>33</a:t>
            </a:fld>
            <a:endParaRPr lang="fr-CH"/>
          </a:p>
        </p:txBody>
      </p:sp>
    </p:spTree>
    <p:extLst>
      <p:ext uri="{BB962C8B-B14F-4D97-AF65-F5344CB8AC3E}">
        <p14:creationId xmlns:p14="http://schemas.microsoft.com/office/powerpoint/2010/main" val="3857175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09800" y="304800"/>
            <a:ext cx="7772400" cy="914400"/>
          </a:xfrm>
        </p:spPr>
        <p:txBody>
          <a:bodyPr>
            <a:normAutofit fontScale="90000"/>
          </a:bodyPr>
          <a:lstStyle/>
          <a:p>
            <a:pPr algn="ctr" eaLnBrk="1" hangingPunct="1"/>
            <a:br>
              <a:rPr lang="en-GB" altLang="en-US" sz="3200" u="sng" dirty="0">
                <a:solidFill>
                  <a:schemeClr val="tx1"/>
                </a:solidFill>
              </a:rPr>
            </a:br>
            <a:br>
              <a:rPr lang="en-GB" altLang="en-US" sz="3200" u="sng" dirty="0">
                <a:solidFill>
                  <a:schemeClr val="tx1"/>
                </a:solidFill>
              </a:rPr>
            </a:br>
            <a:r>
              <a:rPr lang="en-GB" altLang="en-US" sz="4900" u="sng" dirty="0">
                <a:solidFill>
                  <a:schemeClr val="tx1"/>
                </a:solidFill>
                <a:latin typeface="+mn-lt"/>
              </a:rPr>
              <a:t>S.M.A.R.T.</a:t>
            </a:r>
            <a:br>
              <a:rPr lang="en-GB" altLang="en-US" sz="4900" u="sng" dirty="0">
                <a:solidFill>
                  <a:schemeClr val="tx1"/>
                </a:solidFill>
                <a:latin typeface="+mn-lt"/>
              </a:rPr>
            </a:br>
            <a:r>
              <a:rPr lang="en-GB" altLang="en-US" sz="4000" dirty="0">
                <a:solidFill>
                  <a:schemeClr val="tx1"/>
                </a:solidFill>
              </a:rPr>
              <a:t>          </a:t>
            </a:r>
            <a:br>
              <a:rPr lang="en-GB" altLang="en-US" sz="3200" u="sng" dirty="0">
                <a:solidFill>
                  <a:schemeClr val="tx1"/>
                </a:solidFill>
              </a:rPr>
            </a:br>
            <a:r>
              <a:rPr lang="en-GB" altLang="en-US" sz="3200" u="sng" dirty="0">
                <a:solidFill>
                  <a:schemeClr val="tx1"/>
                </a:solidFill>
              </a:rPr>
              <a:t>    </a:t>
            </a:r>
            <a:r>
              <a:rPr lang="en-GB" altLang="en-US" sz="3200" b="1" u="sng" dirty="0"/>
              <a:t>     </a:t>
            </a:r>
            <a:endParaRPr lang="fr-CH" altLang="en-US" sz="3200" b="1" u="sng" dirty="0"/>
          </a:p>
        </p:txBody>
      </p:sp>
      <p:sp>
        <p:nvSpPr>
          <p:cNvPr id="300035" name="Rectangle 3"/>
          <p:cNvSpPr>
            <a:spLocks noGrp="1" noChangeArrowheads="1"/>
          </p:cNvSpPr>
          <p:nvPr>
            <p:ph idx="1"/>
          </p:nvPr>
        </p:nvSpPr>
        <p:spPr>
          <a:xfrm>
            <a:off x="1737826" y="1219200"/>
            <a:ext cx="7848600" cy="4192588"/>
          </a:xfrm>
        </p:spPr>
        <p:txBody>
          <a:bodyPr/>
          <a:lstStyle/>
          <a:p>
            <a:pPr eaLnBrk="1" hangingPunct="1">
              <a:lnSpc>
                <a:spcPct val="90000"/>
              </a:lnSpc>
              <a:buFontTx/>
              <a:buNone/>
            </a:pPr>
            <a:r>
              <a:rPr lang="en-GB" altLang="en-US" sz="2000" b="1" dirty="0"/>
              <a:t>	</a:t>
            </a:r>
            <a:endParaRPr lang="en-GB" altLang="en-US" sz="2000" i="1" dirty="0"/>
          </a:p>
          <a:p>
            <a:pPr eaLnBrk="1" hangingPunct="1">
              <a:lnSpc>
                <a:spcPct val="90000"/>
              </a:lnSpc>
              <a:buFontTx/>
              <a:buNone/>
            </a:pPr>
            <a:r>
              <a:rPr lang="en-GB" altLang="en-US" sz="2400" i="1" dirty="0"/>
              <a:t>Acronym for objectives </a:t>
            </a:r>
            <a:r>
              <a:rPr lang="en-GB" altLang="en-US" sz="2400" b="1" dirty="0"/>
              <a:t>:</a:t>
            </a:r>
            <a:endParaRPr lang="en-GB" altLang="en-US" sz="2400" b="1" u="sng" dirty="0"/>
          </a:p>
          <a:p>
            <a:pPr eaLnBrk="1" hangingPunct="1">
              <a:lnSpc>
                <a:spcPct val="90000"/>
              </a:lnSpc>
              <a:buFontTx/>
              <a:buNone/>
            </a:pPr>
            <a:endParaRPr lang="en-GB" altLang="en-US" sz="2400" dirty="0"/>
          </a:p>
          <a:p>
            <a:pPr eaLnBrk="1" hangingPunct="1"/>
            <a:r>
              <a:rPr lang="en-GB" altLang="en-US" sz="2400" b="1" dirty="0">
                <a:solidFill>
                  <a:srgbClr val="0070C0"/>
                </a:solidFill>
              </a:rPr>
              <a:t>S</a:t>
            </a:r>
            <a:r>
              <a:rPr lang="en-GB" altLang="en-US" sz="2400" b="1" dirty="0"/>
              <a:t> Specific</a:t>
            </a:r>
          </a:p>
          <a:p>
            <a:pPr eaLnBrk="1" hangingPunct="1"/>
            <a:r>
              <a:rPr lang="en-GB" altLang="en-US" sz="2400" b="1" dirty="0">
                <a:solidFill>
                  <a:srgbClr val="0070C0"/>
                </a:solidFill>
              </a:rPr>
              <a:t>M</a:t>
            </a:r>
            <a:r>
              <a:rPr lang="en-GB" altLang="en-US" sz="2400" b="1" dirty="0"/>
              <a:t> Measurable</a:t>
            </a:r>
          </a:p>
          <a:p>
            <a:pPr eaLnBrk="1" hangingPunct="1"/>
            <a:r>
              <a:rPr lang="en-GB" altLang="en-US" sz="2400" b="1" dirty="0">
                <a:solidFill>
                  <a:srgbClr val="0070C0"/>
                </a:solidFill>
              </a:rPr>
              <a:t>A</a:t>
            </a:r>
            <a:r>
              <a:rPr lang="en-GB" altLang="en-US" sz="2400" b="1" dirty="0"/>
              <a:t> Achievable (</a:t>
            </a:r>
            <a:r>
              <a:rPr lang="en-GB" altLang="en-US" sz="2400" dirty="0"/>
              <a:t>or Attainable or Acceptable or Applicable or Appropriate or Agreed)</a:t>
            </a:r>
            <a:endParaRPr lang="en-GB" altLang="en-US" sz="2400" b="1" dirty="0"/>
          </a:p>
          <a:p>
            <a:pPr eaLnBrk="1" hangingPunct="1"/>
            <a:r>
              <a:rPr lang="en-GB" altLang="en-US" sz="2400" b="1" dirty="0">
                <a:solidFill>
                  <a:srgbClr val="0070C0"/>
                </a:solidFill>
              </a:rPr>
              <a:t>R</a:t>
            </a:r>
            <a:r>
              <a:rPr lang="en-GB" altLang="en-US" sz="2400" b="1" dirty="0"/>
              <a:t> Relevant </a:t>
            </a:r>
            <a:r>
              <a:rPr lang="en-GB" altLang="en-US" sz="2400" dirty="0"/>
              <a:t>(or Realistic or Reliable)</a:t>
            </a:r>
            <a:endParaRPr lang="en-GB" altLang="en-US" sz="2400" b="1" dirty="0"/>
          </a:p>
          <a:p>
            <a:pPr eaLnBrk="1" hangingPunct="1"/>
            <a:r>
              <a:rPr lang="en-GB" altLang="en-US" sz="2400" b="1" dirty="0">
                <a:solidFill>
                  <a:srgbClr val="0070C0"/>
                </a:solidFill>
              </a:rPr>
              <a:t>T</a:t>
            </a:r>
            <a:r>
              <a:rPr lang="en-GB" altLang="en-US" sz="2400" b="1" dirty="0"/>
              <a:t> Time-based (</a:t>
            </a:r>
            <a:r>
              <a:rPr lang="en-GB" altLang="en-US" sz="2400" dirty="0"/>
              <a:t>or Timed or Timely or Time-bound)</a:t>
            </a:r>
            <a:endParaRPr lang="fr-CH" altLang="en-US" sz="2400" dirty="0"/>
          </a:p>
        </p:txBody>
      </p:sp>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fld id="{05C408E3-1C0B-45E5-B572-56F424382D1E}" type="slidenum">
              <a:rPr lang="fr-CH" smtClean="0"/>
              <a:t>34</a:t>
            </a:fld>
            <a:endParaRPr lang="fr-CH"/>
          </a:p>
        </p:txBody>
      </p:sp>
    </p:spTree>
    <p:extLst>
      <p:ext uri="{BB962C8B-B14F-4D97-AF65-F5344CB8AC3E}">
        <p14:creationId xmlns:p14="http://schemas.microsoft.com/office/powerpoint/2010/main" val="3905685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animEffect transition="in" filter="slide(fromBottom)">
                                      <p:cBhvr>
                                        <p:cTn id="7" dur="500"/>
                                        <p:tgtEl>
                                          <p:spTgt spid="300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00035">
                                            <p:txEl>
                                              <p:pRg st="1" end="1"/>
                                            </p:txEl>
                                          </p:spTgt>
                                        </p:tgtEl>
                                        <p:attrNameLst>
                                          <p:attrName>style.visibility</p:attrName>
                                        </p:attrNameLst>
                                      </p:cBhvr>
                                      <p:to>
                                        <p:strVal val="visible"/>
                                      </p:to>
                                    </p:set>
                                    <p:animEffect transition="in" filter="slide(fromBottom)">
                                      <p:cBhvr>
                                        <p:cTn id="12" dur="500"/>
                                        <p:tgtEl>
                                          <p:spTgt spid="300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00035">
                                            <p:txEl>
                                              <p:pRg st="3" end="3"/>
                                            </p:txEl>
                                          </p:spTgt>
                                        </p:tgtEl>
                                        <p:attrNameLst>
                                          <p:attrName>style.visibility</p:attrName>
                                        </p:attrNameLst>
                                      </p:cBhvr>
                                      <p:to>
                                        <p:strVal val="visible"/>
                                      </p:to>
                                    </p:set>
                                    <p:animEffect transition="in" filter="slide(fromBottom)">
                                      <p:cBhvr>
                                        <p:cTn id="17" dur="500"/>
                                        <p:tgtEl>
                                          <p:spTgt spid="3000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00035">
                                            <p:txEl>
                                              <p:pRg st="4" end="4"/>
                                            </p:txEl>
                                          </p:spTgt>
                                        </p:tgtEl>
                                        <p:attrNameLst>
                                          <p:attrName>style.visibility</p:attrName>
                                        </p:attrNameLst>
                                      </p:cBhvr>
                                      <p:to>
                                        <p:strVal val="visible"/>
                                      </p:to>
                                    </p:set>
                                    <p:animEffect transition="in" filter="slide(fromBottom)">
                                      <p:cBhvr>
                                        <p:cTn id="22" dur="500"/>
                                        <p:tgtEl>
                                          <p:spTgt spid="3000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00035">
                                            <p:txEl>
                                              <p:pRg st="5" end="5"/>
                                            </p:txEl>
                                          </p:spTgt>
                                        </p:tgtEl>
                                        <p:attrNameLst>
                                          <p:attrName>style.visibility</p:attrName>
                                        </p:attrNameLst>
                                      </p:cBhvr>
                                      <p:to>
                                        <p:strVal val="visible"/>
                                      </p:to>
                                    </p:set>
                                    <p:animEffect transition="in" filter="slide(fromBottom)">
                                      <p:cBhvr>
                                        <p:cTn id="27" dur="500"/>
                                        <p:tgtEl>
                                          <p:spTgt spid="30003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00035">
                                            <p:txEl>
                                              <p:pRg st="6" end="6"/>
                                            </p:txEl>
                                          </p:spTgt>
                                        </p:tgtEl>
                                        <p:attrNameLst>
                                          <p:attrName>style.visibility</p:attrName>
                                        </p:attrNameLst>
                                      </p:cBhvr>
                                      <p:to>
                                        <p:strVal val="visible"/>
                                      </p:to>
                                    </p:set>
                                    <p:animEffect transition="in" filter="slide(fromBottom)">
                                      <p:cBhvr>
                                        <p:cTn id="32" dur="500"/>
                                        <p:tgtEl>
                                          <p:spTgt spid="30003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00035">
                                            <p:txEl>
                                              <p:pRg st="7" end="7"/>
                                            </p:txEl>
                                          </p:spTgt>
                                        </p:tgtEl>
                                        <p:attrNameLst>
                                          <p:attrName>style.visibility</p:attrName>
                                        </p:attrNameLst>
                                      </p:cBhvr>
                                      <p:to>
                                        <p:strVal val="visible"/>
                                      </p:to>
                                    </p:set>
                                    <p:animEffect transition="in" filter="slide(fromBottom)">
                                      <p:cBhvr>
                                        <p:cTn id="37" dur="500"/>
                                        <p:tgtEl>
                                          <p:spTgt spid="3000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981200" y="274639"/>
            <a:ext cx="8229600" cy="947737"/>
          </a:xfrm>
        </p:spPr>
        <p:txBody>
          <a:bodyPr/>
          <a:lstStyle/>
          <a:p>
            <a:pPr algn="ctr" eaLnBrk="1" hangingPunct="1"/>
            <a:r>
              <a:rPr lang="en-US" altLang="en-US" u="sng" dirty="0">
                <a:latin typeface="+mn-lt"/>
              </a:rPr>
              <a:t>Formulating objectives</a:t>
            </a:r>
          </a:p>
        </p:txBody>
      </p:sp>
      <p:sp>
        <p:nvSpPr>
          <p:cNvPr id="76803" name="Rectangle 3"/>
          <p:cNvSpPr>
            <a:spLocks noGrp="1" noChangeArrowheads="1"/>
          </p:cNvSpPr>
          <p:nvPr>
            <p:ph idx="1"/>
          </p:nvPr>
        </p:nvSpPr>
        <p:spPr>
          <a:xfrm>
            <a:off x="2235701" y="3013620"/>
            <a:ext cx="8135938" cy="3173909"/>
          </a:xfrm>
        </p:spPr>
        <p:txBody>
          <a:bodyPr/>
          <a:lstStyle/>
          <a:p>
            <a:pPr eaLnBrk="1" hangingPunct="1">
              <a:lnSpc>
                <a:spcPct val="90000"/>
              </a:lnSpc>
              <a:buFontTx/>
              <a:buNone/>
            </a:pPr>
            <a:endParaRPr lang="en-GB" altLang="en-US" sz="2000" b="1" dirty="0"/>
          </a:p>
          <a:p>
            <a:pPr eaLnBrk="1" hangingPunct="1">
              <a:lnSpc>
                <a:spcPct val="90000"/>
              </a:lnSpc>
              <a:buFontTx/>
              <a:buNone/>
            </a:pPr>
            <a:endParaRPr lang="en-GB" altLang="en-US" sz="2000" dirty="0"/>
          </a:p>
          <a:p>
            <a:pPr eaLnBrk="1" hangingPunct="1">
              <a:lnSpc>
                <a:spcPct val="90000"/>
              </a:lnSpc>
              <a:buFontTx/>
              <a:buNone/>
            </a:pPr>
            <a:r>
              <a:rPr lang="en-GB" altLang="en-US" sz="2000" b="1" dirty="0">
                <a:solidFill>
                  <a:schemeClr val="tx2"/>
                </a:solidFill>
              </a:rPr>
              <a:t>	</a:t>
            </a:r>
            <a:r>
              <a:rPr lang="en-GB" altLang="en-US" sz="2400" u="sng" dirty="0"/>
              <a:t>Production intervention –Micro-economic initiative (MEI)</a:t>
            </a:r>
          </a:p>
          <a:p>
            <a:pPr eaLnBrk="1" hangingPunct="1">
              <a:lnSpc>
                <a:spcPct val="90000"/>
              </a:lnSpc>
              <a:buFontTx/>
              <a:buNone/>
            </a:pPr>
            <a:r>
              <a:rPr lang="en-GB" altLang="en-US" sz="2400" dirty="0"/>
              <a:t>	1500 vulnerable HHs in conflict affected areas in province Delta, including 150 people with a disability, have started or re-started their income-generating activities. By the end of 2020, at least 70% of the beneficiaries are earning an income to cover 30% of the HH needs in a sustainable manner</a:t>
            </a:r>
            <a:endParaRPr lang="en-US" altLang="en-US" sz="2400" dirty="0"/>
          </a:p>
        </p:txBody>
      </p:sp>
      <p:sp>
        <p:nvSpPr>
          <p:cNvPr id="5" name="Pentagon 5"/>
          <p:cNvSpPr>
            <a:spLocks noChangeArrowheads="1"/>
          </p:cNvSpPr>
          <p:nvPr/>
        </p:nvSpPr>
        <p:spPr bwMode="auto">
          <a:xfrm>
            <a:off x="2361114" y="1700808"/>
            <a:ext cx="7885113" cy="1143992"/>
          </a:xfrm>
          <a:prstGeom prst="homePlate">
            <a:avLst>
              <a:gd name="adj" fmla="val 50010"/>
            </a:avLst>
          </a:prstGeom>
          <a:solidFill>
            <a:schemeClr val="accent1">
              <a:lumMod val="40000"/>
              <a:lumOff val="60000"/>
            </a:schemeClr>
          </a:solidFill>
          <a:ln>
            <a:solidFill>
              <a:schemeClr val="accent1">
                <a:lumMod val="50000"/>
              </a:schemeClr>
            </a:solidFill>
          </a:ln>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pPr>
            <a:endParaRPr lang="en-GB" altLang="en-US" sz="2800" b="1" dirty="0">
              <a:solidFill>
                <a:schemeClr val="accent2"/>
              </a:solidFill>
            </a:endParaRPr>
          </a:p>
          <a:p>
            <a:pPr eaLnBrk="1" hangingPunct="1">
              <a:lnSpc>
                <a:spcPct val="90000"/>
              </a:lnSpc>
            </a:pPr>
            <a:r>
              <a:rPr lang="en-GB" altLang="en-US" sz="2800" b="1" dirty="0">
                <a:solidFill>
                  <a:srgbClr val="0070C0"/>
                </a:solidFill>
                <a:latin typeface="+mn-lt"/>
              </a:rPr>
              <a:t>Objectives </a:t>
            </a:r>
            <a:r>
              <a:rPr lang="en-GB" altLang="en-US" sz="2800" dirty="0">
                <a:solidFill>
                  <a:srgbClr val="0070C0"/>
                </a:solidFill>
                <a:latin typeface="+mn-lt"/>
              </a:rPr>
              <a:t>are intended results</a:t>
            </a:r>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fld id="{05C408E3-1C0B-45E5-B572-56F424382D1E}" type="slidenum">
              <a:rPr lang="fr-CH" smtClean="0"/>
              <a:t>35</a:t>
            </a:fld>
            <a:endParaRPr lang="fr-CH"/>
          </a:p>
        </p:txBody>
      </p:sp>
    </p:spTree>
    <p:extLst>
      <p:ext uri="{BB962C8B-B14F-4D97-AF65-F5344CB8AC3E}">
        <p14:creationId xmlns:p14="http://schemas.microsoft.com/office/powerpoint/2010/main" val="282468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624"/>
            <a:ext cx="10515600" cy="1325563"/>
          </a:xfrm>
        </p:spPr>
        <p:txBody>
          <a:bodyPr/>
          <a:lstStyle/>
          <a:p>
            <a:pPr algn="ctr"/>
            <a:r>
              <a:rPr lang="en-US" u="sng" dirty="0">
                <a:latin typeface="+mn-lt"/>
              </a:rPr>
              <a:t>Formulating objectives </a:t>
            </a:r>
          </a:p>
        </p:txBody>
      </p:sp>
      <p:sp>
        <p:nvSpPr>
          <p:cNvPr id="3" name="Content Placeholder 2"/>
          <p:cNvSpPr>
            <a:spLocks noGrp="1"/>
          </p:cNvSpPr>
          <p:nvPr>
            <p:ph idx="1"/>
          </p:nvPr>
        </p:nvSpPr>
        <p:spPr>
          <a:xfrm>
            <a:off x="838200" y="1825624"/>
            <a:ext cx="11522496" cy="4843735"/>
          </a:xfrm>
        </p:spPr>
        <p:txBody>
          <a:bodyPr>
            <a:normAutofit/>
          </a:bodyPr>
          <a:lstStyle/>
          <a:p>
            <a:r>
              <a:rPr lang="en-US" b="1" dirty="0"/>
              <a:t>Impact</a:t>
            </a:r>
          </a:p>
          <a:p>
            <a:pPr marL="457200" lvl="1" indent="0">
              <a:buNone/>
            </a:pPr>
            <a:r>
              <a:rPr lang="en-US" dirty="0"/>
              <a:t>The mortality rate of children &lt;5 year in the displaced camp in XX has decreased by YY % by end 2019 </a:t>
            </a:r>
            <a:endParaRPr lang="en-US" b="1" dirty="0"/>
          </a:p>
          <a:p>
            <a:r>
              <a:rPr lang="en-US" b="1" dirty="0"/>
              <a:t>General objective</a:t>
            </a:r>
          </a:p>
          <a:p>
            <a:pPr marL="914400" lvl="1" indent="-457200">
              <a:buFont typeface="+mj-lt"/>
              <a:buAutoNum type="arabicPeriod"/>
            </a:pPr>
            <a:r>
              <a:rPr lang="en-US" dirty="0"/>
              <a:t>The incidence of diarrheal diseases in the &lt; 5y has decreased to X /by Y%</a:t>
            </a:r>
          </a:p>
          <a:p>
            <a:pPr marL="914400" lvl="1" indent="-457200">
              <a:buFont typeface="+mj-lt"/>
              <a:buAutoNum type="arabicPeriod"/>
            </a:pPr>
            <a:r>
              <a:rPr lang="en-US" dirty="0"/>
              <a:t>The CFR of diarrheal diseases in the &lt; 5 y has reduced to X /by Y%   </a:t>
            </a:r>
          </a:p>
          <a:p>
            <a:r>
              <a:rPr lang="en-US" b="1" dirty="0"/>
              <a:t>Specific objective </a:t>
            </a:r>
          </a:p>
          <a:p>
            <a:pPr marL="457200" lvl="1" indent="0">
              <a:buNone/>
            </a:pPr>
            <a:r>
              <a:rPr lang="en-US" dirty="0"/>
              <a:t>1.1. The quantity of water for domestic use exceeds 15 liter per person/day by XX</a:t>
            </a:r>
          </a:p>
          <a:p>
            <a:pPr marL="457200" lvl="1" indent="0">
              <a:buNone/>
            </a:pPr>
            <a:r>
              <a:rPr lang="en-US" dirty="0"/>
              <a:t>1.2. The IDPs have access to a latrine at less than 50 m from their dwelling</a:t>
            </a:r>
          </a:p>
          <a:p>
            <a:pPr marL="457200" lvl="1" indent="0">
              <a:buNone/>
            </a:pPr>
            <a:r>
              <a:rPr lang="en-US" dirty="0"/>
              <a:t>1.3. Children wash their hands after using the toilet and before eating</a:t>
            </a:r>
          </a:p>
          <a:p>
            <a:pPr marL="457200" lvl="1" indent="0">
              <a:buNone/>
            </a:pPr>
            <a:r>
              <a:rPr lang="en-US" dirty="0"/>
              <a:t>1.4. ………….</a:t>
            </a:r>
          </a:p>
          <a:p>
            <a:pPr marL="0" indent="0">
              <a:buNone/>
            </a:pPr>
            <a:endParaRPr lang="en-US" sz="2600" dirty="0">
              <a:solidFill>
                <a:srgbClr val="0070C0"/>
              </a:solidFill>
            </a:endParaRPr>
          </a:p>
        </p:txBody>
      </p:sp>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7" name="Slide Number Placeholder 6"/>
          <p:cNvSpPr>
            <a:spLocks noGrp="1"/>
          </p:cNvSpPr>
          <p:nvPr>
            <p:ph type="sldNum" sz="quarter" idx="12"/>
          </p:nvPr>
        </p:nvSpPr>
        <p:spPr/>
        <p:txBody>
          <a:bodyPr/>
          <a:lstStyle/>
          <a:p>
            <a:fld id="{05C408E3-1C0B-45E5-B572-56F424382D1E}" type="slidenum">
              <a:rPr lang="fr-CH" smtClean="0"/>
              <a:t>36</a:t>
            </a:fld>
            <a:endParaRPr lang="fr-CH"/>
          </a:p>
        </p:txBody>
      </p:sp>
    </p:spTree>
    <p:extLst>
      <p:ext uri="{BB962C8B-B14F-4D97-AF65-F5344CB8AC3E}">
        <p14:creationId xmlns:p14="http://schemas.microsoft.com/office/powerpoint/2010/main" val="3026551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1735810" y="1654931"/>
            <a:ext cx="9760790" cy="1089992"/>
          </a:xfrm>
          <a:prstGeom prst="homePlat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r>
              <a:rPr lang="en-US" sz="2400" b="1" dirty="0">
                <a:solidFill>
                  <a:schemeClr val="tx1"/>
                </a:solidFill>
              </a:rPr>
              <a:t>Strategy: </a:t>
            </a:r>
            <a:r>
              <a:rPr lang="en-US" sz="2400" dirty="0">
                <a:solidFill>
                  <a:schemeClr val="tx1"/>
                </a:solidFill>
              </a:rPr>
              <a:t>A high-level plan to achieve one or more objectives</a:t>
            </a:r>
          </a:p>
          <a:p>
            <a:pPr algn="ctr"/>
            <a:endParaRPr lang="fr-CH" dirty="0"/>
          </a:p>
        </p:txBody>
      </p:sp>
      <p:sp>
        <p:nvSpPr>
          <p:cNvPr id="78850" name="Title 1"/>
          <p:cNvSpPr>
            <a:spLocks noGrp="1"/>
          </p:cNvSpPr>
          <p:nvPr>
            <p:ph type="title"/>
          </p:nvPr>
        </p:nvSpPr>
        <p:spPr>
          <a:xfrm>
            <a:off x="3466605" y="120020"/>
            <a:ext cx="5143995" cy="1143000"/>
          </a:xfrm>
        </p:spPr>
        <p:txBody>
          <a:bodyPr>
            <a:normAutofit/>
          </a:bodyPr>
          <a:lstStyle/>
          <a:p>
            <a:r>
              <a:rPr lang="en-US" altLang="en-US" u="sng" dirty="0">
                <a:latin typeface="+mn-lt"/>
              </a:rPr>
              <a:t>Response strategies</a:t>
            </a:r>
            <a:endParaRPr lang="en-GB" altLang="en-US" u="sng" dirty="0">
              <a:latin typeface="+mn-lt"/>
            </a:endParaRPr>
          </a:p>
        </p:txBody>
      </p:sp>
      <p:sp>
        <p:nvSpPr>
          <p:cNvPr id="82946" name="Content Placeholder 2"/>
          <p:cNvSpPr>
            <a:spLocks noGrp="1"/>
          </p:cNvSpPr>
          <p:nvPr>
            <p:ph idx="1"/>
          </p:nvPr>
        </p:nvSpPr>
        <p:spPr>
          <a:xfrm>
            <a:off x="1735810" y="3859897"/>
            <a:ext cx="7346197" cy="2422923"/>
          </a:xfrm>
        </p:spPr>
        <p:txBody>
          <a:bodyPr>
            <a:normAutofit/>
          </a:bodyPr>
          <a:lstStyle/>
          <a:p>
            <a:pPr>
              <a:defRPr/>
            </a:pPr>
            <a:r>
              <a:rPr lang="en-GB" altLang="en-US" sz="2400" b="1" dirty="0"/>
              <a:t>Persuasion </a:t>
            </a:r>
            <a:r>
              <a:rPr lang="en-GB" altLang="en-US" sz="2400" dirty="0"/>
              <a:t>of authorities to meet their obligations</a:t>
            </a:r>
          </a:p>
          <a:p>
            <a:pPr>
              <a:defRPr/>
            </a:pPr>
            <a:r>
              <a:rPr lang="en-GB" altLang="en-US" sz="2400" b="1" dirty="0"/>
              <a:t>Support</a:t>
            </a:r>
            <a:r>
              <a:rPr lang="en-GB" altLang="en-US" sz="2400" dirty="0"/>
              <a:t> existing capacities</a:t>
            </a:r>
          </a:p>
          <a:p>
            <a:pPr>
              <a:defRPr/>
            </a:pPr>
            <a:r>
              <a:rPr lang="en-GB" altLang="en-US" sz="2400" b="1" dirty="0"/>
              <a:t>Mobilization </a:t>
            </a:r>
            <a:r>
              <a:rPr lang="en-GB" altLang="en-US" sz="2400" dirty="0"/>
              <a:t>of third parties  </a:t>
            </a:r>
          </a:p>
          <a:p>
            <a:pPr>
              <a:defRPr/>
            </a:pPr>
            <a:r>
              <a:rPr lang="en-GB" altLang="en-US" sz="2400" b="1" dirty="0"/>
              <a:t>Substitution /direct provision </a:t>
            </a:r>
            <a:r>
              <a:rPr lang="en-GB" altLang="en-US" sz="2400" dirty="0"/>
              <a:t>–setting up own services</a:t>
            </a:r>
          </a:p>
          <a:p>
            <a:pPr>
              <a:defRPr/>
            </a:pPr>
            <a:r>
              <a:rPr lang="en-US" altLang="en-US" sz="2400" b="1" dirty="0"/>
              <a:t>Denunciation</a:t>
            </a:r>
            <a:endParaRPr lang="en-GB" altLang="en-US" sz="2400" dirty="0"/>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4" name="Slide Number Placeholder 3"/>
          <p:cNvSpPr>
            <a:spLocks noGrp="1"/>
          </p:cNvSpPr>
          <p:nvPr>
            <p:ph type="sldNum" sz="quarter" idx="12"/>
          </p:nvPr>
        </p:nvSpPr>
        <p:spPr/>
        <p:txBody>
          <a:bodyPr/>
          <a:lstStyle/>
          <a:p>
            <a:fld id="{05C408E3-1C0B-45E5-B572-56F424382D1E}" type="slidenum">
              <a:rPr lang="fr-CH" smtClean="0"/>
              <a:t>37</a:t>
            </a:fld>
            <a:endParaRPr lang="fr-CH"/>
          </a:p>
        </p:txBody>
      </p:sp>
      <p:sp>
        <p:nvSpPr>
          <p:cNvPr id="2" name="TextBox 1"/>
          <p:cNvSpPr txBox="1"/>
          <p:nvPr/>
        </p:nvSpPr>
        <p:spPr>
          <a:xfrm>
            <a:off x="1735810" y="3167390"/>
            <a:ext cx="7764049" cy="523220"/>
          </a:xfrm>
          <a:prstGeom prst="rect">
            <a:avLst/>
          </a:prstGeom>
          <a:noFill/>
        </p:spPr>
        <p:txBody>
          <a:bodyPr wrap="none" rtlCol="0">
            <a:spAutoFit/>
          </a:bodyPr>
          <a:lstStyle/>
          <a:p>
            <a:r>
              <a:rPr lang="en-GB" altLang="en-US" sz="2800" dirty="0"/>
              <a:t>Possibility to use different </a:t>
            </a:r>
            <a:r>
              <a:rPr lang="en-GB" altLang="en-US" sz="2800" b="1" dirty="0">
                <a:solidFill>
                  <a:srgbClr val="0070C0"/>
                </a:solidFill>
              </a:rPr>
              <a:t>modes of action</a:t>
            </a:r>
            <a:r>
              <a:rPr lang="en-GB" altLang="en-US" sz="2800" dirty="0"/>
              <a:t>, such as:</a:t>
            </a:r>
          </a:p>
        </p:txBody>
      </p:sp>
      <p:sp>
        <p:nvSpPr>
          <p:cNvPr id="5" name="TextBox 4"/>
          <p:cNvSpPr txBox="1"/>
          <p:nvPr/>
        </p:nvSpPr>
        <p:spPr>
          <a:xfrm>
            <a:off x="10753344" y="5815584"/>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35382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94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94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9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624"/>
            <a:ext cx="10515600" cy="1325563"/>
          </a:xfrm>
        </p:spPr>
        <p:txBody>
          <a:bodyPr/>
          <a:lstStyle/>
          <a:p>
            <a:pPr algn="ctr"/>
            <a:r>
              <a:rPr lang="en-US" u="sng" dirty="0">
                <a:latin typeface="+mn-lt"/>
              </a:rPr>
              <a:t>An integrated approach</a:t>
            </a:r>
            <a:endParaRPr lang="en-GB" u="sng" dirty="0">
              <a:latin typeface="+mn-lt"/>
            </a:endParaRPr>
          </a:p>
        </p:txBody>
      </p:sp>
      <p:sp>
        <p:nvSpPr>
          <p:cNvPr id="3" name="Content Placeholder 2"/>
          <p:cNvSpPr>
            <a:spLocks noGrp="1"/>
          </p:cNvSpPr>
          <p:nvPr>
            <p:ph idx="1"/>
          </p:nvPr>
        </p:nvSpPr>
        <p:spPr>
          <a:xfrm>
            <a:off x="838200" y="1609601"/>
            <a:ext cx="10515600" cy="811287"/>
          </a:xfrm>
        </p:spPr>
        <p:txBody>
          <a:bodyPr>
            <a:normAutofit lnSpcReduction="10000"/>
          </a:bodyPr>
          <a:lstStyle/>
          <a:p>
            <a:pPr marL="0" indent="0" algn="ctr">
              <a:buNone/>
            </a:pPr>
            <a:r>
              <a:rPr lang="en-US" dirty="0"/>
              <a:t>Sharing tasks and responsibilities between different departments of your organization or with other actors</a:t>
            </a:r>
            <a:endParaRPr lang="en-GB" dirty="0"/>
          </a:p>
        </p:txBody>
      </p:sp>
      <p:sp>
        <p:nvSpPr>
          <p:cNvPr id="6" name="Pentagon 5"/>
          <p:cNvSpPr/>
          <p:nvPr/>
        </p:nvSpPr>
        <p:spPr>
          <a:xfrm>
            <a:off x="911424" y="2928244"/>
            <a:ext cx="9840416" cy="831595"/>
          </a:xfrm>
          <a:prstGeom prst="homePlat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r>
              <a:rPr lang="en-US" sz="2400" b="1" dirty="0">
                <a:solidFill>
                  <a:srgbClr val="0070C0"/>
                </a:solidFill>
              </a:rPr>
              <a:t>Sector or field of activity </a:t>
            </a:r>
            <a:r>
              <a:rPr lang="en-US" sz="2400" dirty="0">
                <a:solidFill>
                  <a:schemeClr val="tx1"/>
                </a:solidFill>
              </a:rPr>
              <a:t>(e.g. health care, water and sanitation, food)</a:t>
            </a:r>
          </a:p>
          <a:p>
            <a:pPr algn="ctr"/>
            <a:endParaRPr lang="fr-CH" sz="2400" dirty="0"/>
          </a:p>
        </p:txBody>
      </p:sp>
      <p:sp>
        <p:nvSpPr>
          <p:cNvPr id="7" name="Pentagon 6"/>
          <p:cNvSpPr/>
          <p:nvPr/>
        </p:nvSpPr>
        <p:spPr>
          <a:xfrm>
            <a:off x="926907" y="4987395"/>
            <a:ext cx="9840416" cy="791113"/>
          </a:xfrm>
          <a:prstGeom prst="homePlat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r>
              <a:rPr lang="en-US" sz="2400" b="1" dirty="0">
                <a:solidFill>
                  <a:srgbClr val="0070C0"/>
                </a:solidFill>
              </a:rPr>
              <a:t>Category of affected people</a:t>
            </a:r>
            <a:r>
              <a:rPr lang="en-US" sz="2400" dirty="0">
                <a:solidFill>
                  <a:schemeClr val="tx1"/>
                </a:solidFill>
              </a:rPr>
              <a:t> (e.g. IDPs, wounded, disabled persons)</a:t>
            </a:r>
          </a:p>
          <a:p>
            <a:pPr algn="ctr"/>
            <a:endParaRPr lang="fr-CH" sz="2400" dirty="0"/>
          </a:p>
        </p:txBody>
      </p:sp>
      <p:sp>
        <p:nvSpPr>
          <p:cNvPr id="8" name="Pentagon 7"/>
          <p:cNvSpPr/>
          <p:nvPr/>
        </p:nvSpPr>
        <p:spPr>
          <a:xfrm>
            <a:off x="911424" y="3977717"/>
            <a:ext cx="9840416" cy="772569"/>
          </a:xfrm>
          <a:prstGeom prst="homePlat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r>
              <a:rPr lang="en-US" sz="2400" b="1" dirty="0">
                <a:solidFill>
                  <a:srgbClr val="0070C0"/>
                </a:solidFill>
              </a:rPr>
              <a:t>Geography</a:t>
            </a:r>
            <a:r>
              <a:rPr lang="en-US" sz="2400" dirty="0">
                <a:solidFill>
                  <a:schemeClr val="tx1"/>
                </a:solidFill>
              </a:rPr>
              <a:t> (responsibility divided on where people live or are located)</a:t>
            </a:r>
          </a:p>
          <a:p>
            <a:pPr algn="ctr"/>
            <a:endParaRPr lang="fr-CH" sz="2400" dirty="0"/>
          </a:p>
        </p:txBody>
      </p:sp>
      <p:sp>
        <p:nvSpPr>
          <p:cNvPr id="10" name="TextBox 9"/>
          <p:cNvSpPr txBox="1"/>
          <p:nvPr/>
        </p:nvSpPr>
        <p:spPr>
          <a:xfrm>
            <a:off x="3179236" y="6125517"/>
            <a:ext cx="7817461" cy="461665"/>
          </a:xfrm>
          <a:prstGeom prst="rect">
            <a:avLst/>
          </a:prstGeom>
          <a:noFill/>
        </p:spPr>
        <p:txBody>
          <a:bodyPr wrap="none" rtlCol="0">
            <a:spAutoFit/>
          </a:bodyPr>
          <a:lstStyle/>
          <a:p>
            <a:r>
              <a:rPr lang="en-US" sz="2400" dirty="0">
                <a:latin typeface="+mn-lt"/>
              </a:rPr>
              <a:t>This required coordination, e.g. </a:t>
            </a:r>
            <a:r>
              <a:rPr lang="en-US" sz="2400" dirty="0"/>
              <a:t>Within organizations, Cluster</a:t>
            </a:r>
            <a:r>
              <a:rPr lang="en-US" sz="2400" dirty="0">
                <a:latin typeface="+mn-lt"/>
              </a:rPr>
              <a:t> </a:t>
            </a:r>
            <a:endParaRPr lang="en-GB" sz="2400" dirty="0">
              <a:latin typeface="+mn-lt"/>
            </a:endParaRPr>
          </a:p>
        </p:txBody>
      </p:sp>
      <p:sp>
        <p:nvSpPr>
          <p:cNvPr id="9" name="Rectangle 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1" name="TextBox 10"/>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5" name="Slide Number Placeholder 4"/>
          <p:cNvSpPr>
            <a:spLocks noGrp="1"/>
          </p:cNvSpPr>
          <p:nvPr>
            <p:ph type="sldNum" sz="quarter" idx="12"/>
          </p:nvPr>
        </p:nvSpPr>
        <p:spPr/>
        <p:txBody>
          <a:bodyPr/>
          <a:lstStyle/>
          <a:p>
            <a:fld id="{05C408E3-1C0B-45E5-B572-56F424382D1E}" type="slidenum">
              <a:rPr lang="fr-CH" smtClean="0"/>
              <a:t>38</a:t>
            </a:fld>
            <a:endParaRPr lang="fr-CH"/>
          </a:p>
        </p:txBody>
      </p:sp>
    </p:spTree>
    <p:extLst>
      <p:ext uri="{BB962C8B-B14F-4D97-AF65-F5344CB8AC3E}">
        <p14:creationId xmlns:p14="http://schemas.microsoft.com/office/powerpoint/2010/main" val="3429874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09800" y="0"/>
            <a:ext cx="7772400" cy="1143000"/>
          </a:xfrm>
        </p:spPr>
        <p:txBody>
          <a:bodyPr>
            <a:normAutofit/>
          </a:bodyPr>
          <a:lstStyle/>
          <a:p>
            <a:pPr algn="ctr" eaLnBrk="1" hangingPunct="1"/>
            <a:r>
              <a:rPr lang="en-GB" altLang="en-US" u="sng" dirty="0">
                <a:solidFill>
                  <a:schemeClr val="tx1"/>
                </a:solidFill>
                <a:latin typeface="+mn-lt"/>
              </a:rPr>
              <a:t>Activity and resource plan</a:t>
            </a:r>
          </a:p>
        </p:txBody>
      </p:sp>
      <p:graphicFrame>
        <p:nvGraphicFramePr>
          <p:cNvPr id="150532" name="Group 4"/>
          <p:cNvGraphicFramePr>
            <a:graphicFrameLocks noGrp="1"/>
          </p:cNvGraphicFramePr>
          <p:nvPr>
            <p:ph type="tbl" idx="1"/>
            <p:extLst>
              <p:ext uri="{D42A27DB-BD31-4B8C-83A1-F6EECF244321}">
                <p14:modId xmlns:p14="http://schemas.microsoft.com/office/powerpoint/2010/main" val="2648226148"/>
              </p:ext>
            </p:extLst>
          </p:nvPr>
        </p:nvGraphicFramePr>
        <p:xfrm>
          <a:off x="913944" y="1712549"/>
          <a:ext cx="11089232" cy="4538663"/>
        </p:xfrm>
        <a:graphic>
          <a:graphicData uri="http://schemas.openxmlformats.org/drawingml/2006/table">
            <a:tbl>
              <a:tblPr/>
              <a:tblGrid>
                <a:gridCol w="1296143">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907866">
                  <a:extLst>
                    <a:ext uri="{9D8B030D-6E8A-4147-A177-3AD203B41FA5}">
                      <a16:colId xmlns:a16="http://schemas.microsoft.com/office/drawing/2014/main" val="20003"/>
                    </a:ext>
                  </a:extLst>
                </a:gridCol>
                <a:gridCol w="2184419">
                  <a:extLst>
                    <a:ext uri="{9D8B030D-6E8A-4147-A177-3AD203B41FA5}">
                      <a16:colId xmlns:a16="http://schemas.microsoft.com/office/drawing/2014/main" val="20004"/>
                    </a:ext>
                  </a:extLst>
                </a:gridCol>
                <a:gridCol w="2100404">
                  <a:extLst>
                    <a:ext uri="{9D8B030D-6E8A-4147-A177-3AD203B41FA5}">
                      <a16:colId xmlns:a16="http://schemas.microsoft.com/office/drawing/2014/main" val="20005"/>
                    </a:ext>
                  </a:extLst>
                </a:gridCol>
              </a:tblGrid>
              <a:tr h="915988">
                <a:tc>
                  <a:txBody>
                    <a:bodyPr/>
                    <a:lstStyle>
                      <a:lvl1pPr marL="342900" indent="-342900">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Objective</a:t>
                      </a:r>
                      <a:endParaRPr kumimoji="0" lang="en-GB" altLang="en-US" sz="2000" b="0" i="0" u="none" strike="noStrike" cap="none" normalizeH="0" baseline="0" noProof="0" dirty="0">
                        <a:ln>
                          <a:noFill/>
                        </a:ln>
                        <a:solidFill>
                          <a:schemeClr val="tx1"/>
                        </a:solidFill>
                        <a:effectLst/>
                        <a:latin typeface="+mn-lt"/>
                        <a:ea typeface="ＭＳ Ｐゴシック" charset="-128"/>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a:t>
                      </a:r>
                      <a:endParaRPr kumimoji="0" lang="en-GB" altLang="en-US" sz="2000" b="0" i="0" u="none" strike="noStrike" cap="none" normalizeH="0" baseline="0" noProof="0" dirty="0">
                        <a:ln>
                          <a:noFill/>
                        </a:ln>
                        <a:solidFill>
                          <a:schemeClr val="tx1"/>
                        </a:solidFill>
                        <a:effectLst/>
                        <a:latin typeface="+mn-lt"/>
                        <a:ea typeface="ＭＳ Ｐゴシック" charset="-128"/>
                      </a:endParaRPr>
                    </a:p>
                  </a:txBody>
                  <a:tcPr marL="89992" marR="89992" marT="46791" marB="467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indent="-342900">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Activities </a:t>
                      </a:r>
                    </a:p>
                    <a:p>
                      <a:pPr marL="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/processes </a:t>
                      </a:r>
                      <a:endParaRPr kumimoji="0" lang="en-GB" altLang="en-US" sz="2000" b="0" i="0" u="none" strike="noStrike" cap="none" normalizeH="0" baseline="0" noProof="0" dirty="0">
                        <a:ln>
                          <a:noFill/>
                        </a:ln>
                        <a:solidFill>
                          <a:schemeClr val="tx1"/>
                        </a:solidFill>
                        <a:effectLst/>
                        <a:latin typeface="+mn-lt"/>
                        <a:ea typeface="ＭＳ Ｐゴシック" charset="-128"/>
                      </a:endParaRPr>
                    </a:p>
                  </a:txBody>
                  <a:tcPr marL="89992" marR="89992" marT="46791" marB="467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342900" indent="-342900">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Timing</a:t>
                      </a:r>
                    </a:p>
                  </a:txBody>
                  <a:tcPr marL="89992" marR="89992" marT="46791" marB="467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342900" indent="-342900">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Outputs</a:t>
                      </a:r>
                    </a:p>
                  </a:txBody>
                  <a:tcPr marL="89992" marR="89992" marT="46791" marB="467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indent="-342900">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Inputs</a:t>
                      </a:r>
                    </a:p>
                    <a:p>
                      <a:pPr marL="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/Resources</a:t>
                      </a:r>
                      <a:endParaRPr kumimoji="0" lang="en-GB" altLang="en-US" sz="2000" b="0" i="0" u="none" strike="noStrike" cap="none" normalizeH="0" baseline="0" noProof="0" dirty="0">
                        <a:ln>
                          <a:noFill/>
                        </a:ln>
                        <a:solidFill>
                          <a:schemeClr val="tx1"/>
                        </a:solidFill>
                        <a:effectLst/>
                        <a:latin typeface="+mn-lt"/>
                        <a:ea typeface="ＭＳ Ｐゴシック" charset="-128"/>
                      </a:endParaRPr>
                    </a:p>
                  </a:txBody>
                  <a:tcPr marL="89992" marR="89992" marT="46791" marB="467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342900" indent="-342900">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Cost of inputs</a:t>
                      </a:r>
                      <a:endParaRPr kumimoji="0" lang="en-GB" altLang="en-US" sz="2000" b="0" i="0" u="none" strike="noStrike" cap="none" normalizeH="0" baseline="0" noProof="0" dirty="0">
                        <a:ln>
                          <a:noFill/>
                        </a:ln>
                        <a:solidFill>
                          <a:schemeClr val="tx1"/>
                        </a:solidFill>
                        <a:effectLst/>
                        <a:latin typeface="+mn-lt"/>
                        <a:ea typeface="ＭＳ Ｐゴシック" charset="-128"/>
                      </a:endParaRPr>
                    </a:p>
                  </a:txBody>
                  <a:tcPr marL="89992" marR="89992" marT="46791" marB="467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517525">
                <a:tc rowSpan="7">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5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525">
                <a:tc vMerge="1">
                  <a:txBody>
                    <a:bodyPr/>
                    <a:lstStyle/>
                    <a:p>
                      <a:endParaRPr lang="en-US"/>
                    </a:p>
                  </a:txBody>
                  <a:tcPr/>
                </a:tc>
                <a:tc rowSpan="4">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75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75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75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10595" name="Rectangle 3"/>
          <p:cNvSpPr>
            <a:spLocks noChangeArrowheads="1"/>
          </p:cNvSpPr>
          <p:nvPr/>
        </p:nvSpPr>
        <p:spPr bwMode="auto">
          <a:xfrm>
            <a:off x="1010593" y="1248138"/>
            <a:ext cx="72104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GB" altLang="en-US" sz="2000" b="1" i="1" dirty="0">
                <a:latin typeface="+mn-lt"/>
              </a:rPr>
              <a:t>Planning activities and resources ROUGHLY</a:t>
            </a:r>
            <a:endParaRPr lang="fr-CH" altLang="en-US" sz="2000" b="1" i="1" dirty="0">
              <a:latin typeface="+mn-lt"/>
            </a:endParaRPr>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pPr>
              <a:defRPr/>
            </a:pPr>
            <a:fld id="{E86B180A-5192-BF41-A24B-9B7088144368}" type="slidenum">
              <a:rPr lang="en-US" altLang="en-US" smtClean="0"/>
              <a:pPr>
                <a:defRPr/>
              </a:pPr>
              <a:t>39</a:t>
            </a:fld>
            <a:endParaRPr lang="en-US" altLang="en-US" dirty="0"/>
          </a:p>
        </p:txBody>
      </p:sp>
    </p:spTree>
    <p:extLst>
      <p:ext uri="{BB962C8B-B14F-4D97-AF65-F5344CB8AC3E}">
        <p14:creationId xmlns:p14="http://schemas.microsoft.com/office/powerpoint/2010/main" val="352249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4" name="Rectangle 2"/>
          <p:cNvSpPr txBox="1">
            <a:spLocks noChangeArrowheads="1"/>
          </p:cNvSpPr>
          <p:nvPr/>
        </p:nvSpPr>
        <p:spPr>
          <a:xfrm>
            <a:off x="2209800" y="260350"/>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u="sng">
                <a:latin typeface="+mn-lt"/>
              </a:rPr>
              <a:t>Assessment</a:t>
            </a:r>
            <a:endParaRPr lang="en-GB" altLang="en-US" u="sng" dirty="0">
              <a:latin typeface="+mn-lt"/>
            </a:endParaRPr>
          </a:p>
        </p:txBody>
      </p:sp>
      <p:sp>
        <p:nvSpPr>
          <p:cNvPr id="5" name="Rectangle 3"/>
          <p:cNvSpPr txBox="1">
            <a:spLocks noChangeArrowheads="1"/>
          </p:cNvSpPr>
          <p:nvPr/>
        </p:nvSpPr>
        <p:spPr>
          <a:xfrm>
            <a:off x="1774825" y="1844675"/>
            <a:ext cx="8497888" cy="28082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fr-CH" altLang="en-US" dirty="0"/>
              <a:t>	</a:t>
            </a:r>
            <a:r>
              <a:rPr lang="en-GB" altLang="en-US" sz="3200" dirty="0"/>
              <a:t>Gaining an understanding of the situation in order to identify problems, their sources and their consequences, the capacities and responses by the concerned persons and other stakeholders, and the potential for your institution’s intervention. </a:t>
            </a:r>
          </a:p>
        </p:txBody>
      </p:sp>
      <p:sp>
        <p:nvSpPr>
          <p:cNvPr id="6" name="Text Box 4"/>
          <p:cNvSpPr txBox="1">
            <a:spLocks noChangeArrowheads="1"/>
          </p:cNvSpPr>
          <p:nvPr/>
        </p:nvSpPr>
        <p:spPr bwMode="auto">
          <a:xfrm>
            <a:off x="1559198" y="5526087"/>
            <a:ext cx="907360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GB" altLang="en-US" sz="2400" b="1" i="1" dirty="0">
                <a:latin typeface="+mn-lt"/>
              </a:rPr>
              <a:t>Analyse -&gt; decide if there is a need to intervene and if yes, whether you will do so</a:t>
            </a:r>
          </a:p>
        </p:txBody>
      </p:sp>
      <p:sp>
        <p:nvSpPr>
          <p:cNvPr id="7" name="Slide Number Placeholder 6"/>
          <p:cNvSpPr>
            <a:spLocks noGrp="1"/>
          </p:cNvSpPr>
          <p:nvPr>
            <p:ph type="sldNum" sz="quarter" idx="12"/>
          </p:nvPr>
        </p:nvSpPr>
        <p:spPr/>
        <p:txBody>
          <a:bodyPr/>
          <a:lstStyle/>
          <a:p>
            <a:fld id="{05C408E3-1C0B-45E5-B572-56F424382D1E}" type="slidenum">
              <a:rPr lang="fr-CH" smtClean="0"/>
              <a:t>4</a:t>
            </a:fld>
            <a:endParaRPr lang="fr-CH"/>
          </a:p>
        </p:txBody>
      </p:sp>
    </p:spTree>
    <p:extLst>
      <p:ext uri="{BB962C8B-B14F-4D97-AF65-F5344CB8AC3E}">
        <p14:creationId xmlns:p14="http://schemas.microsoft.com/office/powerpoint/2010/main" val="2396347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8" name="Text Box 4"/>
          <p:cNvSpPr txBox="1">
            <a:spLocks noChangeArrowheads="1"/>
          </p:cNvSpPr>
          <p:nvPr/>
        </p:nvSpPr>
        <p:spPr bwMode="auto">
          <a:xfrm>
            <a:off x="1184283" y="1196752"/>
            <a:ext cx="677068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lvl1pPr defTabSz="409575">
              <a:spcBef>
                <a:spcPct val="20000"/>
              </a:spcBef>
              <a:buChar char="•"/>
              <a:defRPr sz="3200">
                <a:solidFill>
                  <a:schemeClr val="tx1"/>
                </a:solidFill>
                <a:latin typeface="Arial" charset="0"/>
                <a:ea typeface="ＭＳ Ｐゴシック" charset="-128"/>
              </a:defRPr>
            </a:lvl1pPr>
            <a:lvl2pPr marL="361950" indent="47625" defTabSz="409575">
              <a:spcBef>
                <a:spcPct val="20000"/>
              </a:spcBef>
              <a:buChar char="–"/>
              <a:defRPr sz="2800">
                <a:solidFill>
                  <a:schemeClr val="tx1"/>
                </a:solidFill>
                <a:latin typeface="Arial" charset="0"/>
                <a:ea typeface="ＭＳ Ｐゴシック" charset="-128"/>
              </a:defRPr>
            </a:lvl2pPr>
            <a:lvl3pPr marL="725488" indent="95250" defTabSz="409575">
              <a:spcBef>
                <a:spcPct val="20000"/>
              </a:spcBef>
              <a:buChar char="•"/>
              <a:defRPr sz="2400">
                <a:solidFill>
                  <a:schemeClr val="tx1"/>
                </a:solidFill>
                <a:latin typeface="Arial" charset="0"/>
                <a:ea typeface="ＭＳ Ｐゴシック" charset="-128"/>
              </a:defRPr>
            </a:lvl3pPr>
            <a:lvl4pPr marL="1600200" indent="-228600" defTabSz="409575">
              <a:spcBef>
                <a:spcPct val="20000"/>
              </a:spcBef>
              <a:buChar char="–"/>
              <a:defRPr sz="2000">
                <a:solidFill>
                  <a:schemeClr val="tx1"/>
                </a:solidFill>
                <a:latin typeface="Arial" charset="0"/>
                <a:ea typeface="ＭＳ Ｐゴシック" charset="-128"/>
              </a:defRPr>
            </a:lvl4pPr>
            <a:lvl5pPr marL="2057400" indent="-228600" defTabSz="409575">
              <a:spcBef>
                <a:spcPct val="20000"/>
              </a:spcBef>
              <a:buChar char="»"/>
              <a:defRPr sz="2000">
                <a:solidFill>
                  <a:schemeClr val="tx1"/>
                </a:solidFill>
                <a:latin typeface="Arial" charset="0"/>
                <a:ea typeface="ＭＳ Ｐゴシック" charset="-128"/>
              </a:defRPr>
            </a:lvl5pPr>
            <a:lvl6pPr marL="2514600" indent="-228600" defTabSz="409575"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defTabSz="409575"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defTabSz="409575"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defTabSz="409575"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Clr>
                <a:srgbClr val="808080"/>
              </a:buClr>
              <a:buSzPct val="90000"/>
              <a:buFont typeface="Monotype Sorts" charset="2"/>
              <a:buNone/>
            </a:pPr>
            <a:r>
              <a:rPr lang="en-GB" altLang="en-US" sz="2800" dirty="0">
                <a:solidFill>
                  <a:srgbClr val="000000"/>
                </a:solidFill>
                <a:latin typeface="+mn-lt"/>
              </a:rPr>
              <a:t>Are directly linked to activities and tasks</a:t>
            </a:r>
            <a:endParaRPr lang="en-GB" altLang="en-US" sz="2800" dirty="0">
              <a:latin typeface="+mn-lt"/>
            </a:endParaRPr>
          </a:p>
        </p:txBody>
      </p:sp>
      <p:sp>
        <p:nvSpPr>
          <p:cNvPr id="40965" name="Text Box 5"/>
          <p:cNvSpPr txBox="1">
            <a:spLocks noChangeArrowheads="1"/>
          </p:cNvSpPr>
          <p:nvPr/>
        </p:nvSpPr>
        <p:spPr bwMode="auto">
          <a:xfrm>
            <a:off x="2622484" y="2628901"/>
            <a:ext cx="6443664" cy="1160463"/>
          </a:xfrm>
          <a:prstGeom prst="rect">
            <a:avLst/>
          </a:prstGeom>
          <a:solidFill>
            <a:schemeClr val="accent6">
              <a:lumMod val="40000"/>
              <a:lumOff val="60000"/>
            </a:schemeClr>
          </a:solidFill>
          <a:ln>
            <a:solidFill>
              <a:schemeClr val="accent5">
                <a:lumMod val="90000"/>
              </a:schemeClr>
            </a:solidFill>
          </a:ln>
          <a:effectLst/>
        </p:spPr>
        <p:txBody>
          <a:bodyPr lIns="0" tIns="0" rIns="0" bIns="0"/>
          <a:lstStyle>
            <a:lvl1pPr defTabSz="409575">
              <a:defRPr sz="2400">
                <a:solidFill>
                  <a:schemeClr val="tx1"/>
                </a:solidFill>
                <a:latin typeface="Arial" charset="0"/>
                <a:ea typeface="ＭＳ Ｐゴシック" charset="-128"/>
              </a:defRPr>
            </a:lvl1pPr>
            <a:lvl2pPr marL="361950" indent="47625" defTabSz="409575">
              <a:defRPr sz="2400">
                <a:solidFill>
                  <a:schemeClr val="tx1"/>
                </a:solidFill>
                <a:latin typeface="Arial" charset="0"/>
                <a:ea typeface="ＭＳ Ｐゴシック" charset="-128"/>
              </a:defRPr>
            </a:lvl2pPr>
            <a:lvl3pPr marL="725488" indent="95250" defTabSz="409575">
              <a:defRPr sz="2400">
                <a:solidFill>
                  <a:schemeClr val="tx1"/>
                </a:solidFill>
                <a:latin typeface="Arial" charset="0"/>
                <a:ea typeface="ＭＳ Ｐゴシック" charset="-128"/>
              </a:defRPr>
            </a:lvl3pPr>
            <a:lvl4pPr marL="1600200" indent="-228600" defTabSz="409575">
              <a:defRPr sz="2400">
                <a:solidFill>
                  <a:schemeClr val="tx1"/>
                </a:solidFill>
                <a:latin typeface="Arial" charset="0"/>
                <a:ea typeface="ＭＳ Ｐゴシック" charset="-128"/>
              </a:defRPr>
            </a:lvl4pPr>
            <a:lvl5pPr marL="2057400" indent="-228600" defTabSz="409575">
              <a:defRPr sz="2400">
                <a:solidFill>
                  <a:schemeClr val="tx1"/>
                </a:solidFill>
                <a:latin typeface="Arial"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Clr>
                <a:srgbClr val="808080"/>
              </a:buClr>
              <a:buSzPct val="90000"/>
              <a:buFont typeface="Monotype Sorts" charset="2"/>
              <a:buNone/>
              <a:defRPr/>
            </a:pPr>
            <a:r>
              <a:rPr lang="en-GB" altLang="en-US" u="sng" dirty="0">
                <a:latin typeface="+mn-lt"/>
              </a:rPr>
              <a:t>STAFF</a:t>
            </a:r>
            <a:endParaRPr lang="en-GB" altLang="en-US" dirty="0">
              <a:latin typeface="+mn-lt"/>
            </a:endParaRPr>
          </a:p>
          <a:p>
            <a:pPr lvl="1" eaLnBrk="1" hangingPunct="1">
              <a:buClr>
                <a:srgbClr val="808080"/>
              </a:buClr>
              <a:buSzPct val="90000"/>
              <a:buFont typeface="Monotype Sorts" charset="2"/>
              <a:buNone/>
              <a:defRPr/>
            </a:pPr>
            <a:r>
              <a:rPr lang="en-GB" altLang="en-US" dirty="0">
                <a:latin typeface="+mn-lt"/>
              </a:rPr>
              <a:t>DOCTORS, NURSES, NUTRITIONISTS, ENGINEERS, ADMISTRATORS, DRIVERS, LABOURERS, ……</a:t>
            </a:r>
          </a:p>
        </p:txBody>
      </p:sp>
      <p:sp>
        <p:nvSpPr>
          <p:cNvPr id="98311" name="Text Box 7"/>
          <p:cNvSpPr txBox="1">
            <a:spLocks noChangeArrowheads="1"/>
          </p:cNvSpPr>
          <p:nvPr/>
        </p:nvSpPr>
        <p:spPr bwMode="auto">
          <a:xfrm>
            <a:off x="4079875" y="188640"/>
            <a:ext cx="3168650" cy="78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lvl1pPr defTabSz="409575">
              <a:spcBef>
                <a:spcPct val="20000"/>
              </a:spcBef>
              <a:buChar char="•"/>
              <a:defRPr sz="3200">
                <a:solidFill>
                  <a:schemeClr val="tx1"/>
                </a:solidFill>
                <a:latin typeface="Arial" charset="0"/>
                <a:ea typeface="ＭＳ Ｐゴシック" charset="-128"/>
              </a:defRPr>
            </a:lvl1pPr>
            <a:lvl2pPr marL="361950" indent="47625" defTabSz="409575">
              <a:spcBef>
                <a:spcPct val="20000"/>
              </a:spcBef>
              <a:buChar char="–"/>
              <a:defRPr sz="2800">
                <a:solidFill>
                  <a:schemeClr val="tx1"/>
                </a:solidFill>
                <a:latin typeface="Arial" charset="0"/>
                <a:ea typeface="ＭＳ Ｐゴシック" charset="-128"/>
              </a:defRPr>
            </a:lvl2pPr>
            <a:lvl3pPr marL="725488" indent="95250" defTabSz="409575">
              <a:spcBef>
                <a:spcPct val="20000"/>
              </a:spcBef>
              <a:buChar char="•"/>
              <a:defRPr sz="2400">
                <a:solidFill>
                  <a:schemeClr val="tx1"/>
                </a:solidFill>
                <a:latin typeface="Arial" charset="0"/>
                <a:ea typeface="ＭＳ Ｐゴシック" charset="-128"/>
              </a:defRPr>
            </a:lvl3pPr>
            <a:lvl4pPr marL="1600200" indent="-228600" defTabSz="409575">
              <a:spcBef>
                <a:spcPct val="20000"/>
              </a:spcBef>
              <a:buChar char="–"/>
              <a:defRPr sz="2000">
                <a:solidFill>
                  <a:schemeClr val="tx1"/>
                </a:solidFill>
                <a:latin typeface="Arial" charset="0"/>
                <a:ea typeface="ＭＳ Ｐゴシック" charset="-128"/>
              </a:defRPr>
            </a:lvl4pPr>
            <a:lvl5pPr marL="2057400" indent="-228600" defTabSz="409575">
              <a:spcBef>
                <a:spcPct val="20000"/>
              </a:spcBef>
              <a:buChar char="»"/>
              <a:defRPr sz="2000">
                <a:solidFill>
                  <a:schemeClr val="tx1"/>
                </a:solidFill>
                <a:latin typeface="Arial" charset="0"/>
                <a:ea typeface="ＭＳ Ｐゴシック" charset="-128"/>
              </a:defRPr>
            </a:lvl5pPr>
            <a:lvl6pPr marL="2514600" indent="-228600" defTabSz="409575"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defTabSz="409575"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defTabSz="409575"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defTabSz="409575"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spcBef>
                <a:spcPct val="0"/>
              </a:spcBef>
              <a:buClr>
                <a:srgbClr val="808080"/>
              </a:buClr>
              <a:buSzPct val="90000"/>
              <a:buFont typeface="Monotype Sorts" charset="2"/>
              <a:buNone/>
            </a:pPr>
            <a:r>
              <a:rPr lang="en-GB" altLang="en-US" sz="4400" u="sng" dirty="0">
                <a:solidFill>
                  <a:srgbClr val="000000"/>
                </a:solidFill>
                <a:latin typeface="+mn-lt"/>
              </a:rPr>
              <a:t>Resources</a:t>
            </a:r>
            <a:endParaRPr lang="en-GB" altLang="en-US" sz="4400" u="sng" dirty="0">
              <a:latin typeface="+mn-lt"/>
            </a:endParaRPr>
          </a:p>
        </p:txBody>
      </p:sp>
      <p:sp>
        <p:nvSpPr>
          <p:cNvPr id="40968" name="Rectangle 8"/>
          <p:cNvSpPr>
            <a:spLocks noChangeArrowheads="1"/>
          </p:cNvSpPr>
          <p:nvPr/>
        </p:nvSpPr>
        <p:spPr bwMode="auto">
          <a:xfrm rot="19852100">
            <a:off x="7789179" y="3081808"/>
            <a:ext cx="4415078" cy="2298851"/>
          </a:xfrm>
          <a:prstGeom prst="rect">
            <a:avLst/>
          </a:prstGeom>
          <a:solidFill>
            <a:schemeClr val="accent1">
              <a:lumMod val="20000"/>
              <a:lumOff val="80000"/>
            </a:schemeClr>
          </a:solidFill>
          <a:ln>
            <a:noFill/>
          </a:ln>
        </p:spPr>
        <p:txBody>
          <a:bodyPr wrap="square" lIns="82058" tIns="41029" rIns="82058" bIns="41029">
            <a:spAutoFit/>
          </a:bodyPr>
          <a:lstStyle>
            <a:lvl1pPr marL="342900" indent="-342900" defTabSz="820738">
              <a:spcBef>
                <a:spcPct val="20000"/>
              </a:spcBef>
              <a:buChar char="•"/>
              <a:defRPr sz="3200">
                <a:solidFill>
                  <a:schemeClr val="tx1"/>
                </a:solidFill>
                <a:latin typeface="Arial" charset="0"/>
                <a:ea typeface="ＭＳ Ｐゴシック" charset="-128"/>
              </a:defRPr>
            </a:lvl1pPr>
            <a:lvl2pPr marL="409575" defTabSz="820738">
              <a:spcBef>
                <a:spcPct val="20000"/>
              </a:spcBef>
              <a:buChar char="–"/>
              <a:defRPr sz="2800">
                <a:solidFill>
                  <a:schemeClr val="tx1"/>
                </a:solidFill>
                <a:latin typeface="Arial" charset="0"/>
                <a:ea typeface="ＭＳ Ｐゴシック" charset="-128"/>
              </a:defRPr>
            </a:lvl2pPr>
            <a:lvl3pPr marL="1143000" indent="-228600" defTabSz="820738">
              <a:spcBef>
                <a:spcPct val="20000"/>
              </a:spcBef>
              <a:buChar char="•"/>
              <a:defRPr sz="2400">
                <a:solidFill>
                  <a:schemeClr val="tx1"/>
                </a:solidFill>
                <a:latin typeface="Arial" charset="0"/>
                <a:ea typeface="ＭＳ Ｐゴシック" charset="-128"/>
              </a:defRPr>
            </a:lvl3pPr>
            <a:lvl4pPr marL="1600200" indent="-228600" defTabSz="820738">
              <a:spcBef>
                <a:spcPct val="20000"/>
              </a:spcBef>
              <a:buChar char="–"/>
              <a:defRPr sz="2000">
                <a:solidFill>
                  <a:schemeClr val="tx1"/>
                </a:solidFill>
                <a:latin typeface="Arial" charset="0"/>
                <a:ea typeface="ＭＳ Ｐゴシック" charset="-128"/>
              </a:defRPr>
            </a:lvl4pPr>
            <a:lvl5pPr marL="2057400" indent="-228600" defTabSz="820738">
              <a:spcBef>
                <a:spcPct val="20000"/>
              </a:spcBef>
              <a:buChar char="»"/>
              <a:defRPr sz="2000">
                <a:solidFill>
                  <a:schemeClr val="tx1"/>
                </a:solidFill>
                <a:latin typeface="Arial" charset="0"/>
                <a:ea typeface="ＭＳ Ｐゴシック" charset="-128"/>
              </a:defRPr>
            </a:lvl5pPr>
            <a:lvl6pPr marL="2514600" indent="-228600" defTabSz="820738"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defTabSz="820738"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defTabSz="820738"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defTabSz="820738" eaLnBrk="0" fontAlgn="base" hangingPunct="0">
              <a:spcBef>
                <a:spcPct val="20000"/>
              </a:spcBef>
              <a:spcAft>
                <a:spcPct val="0"/>
              </a:spcAft>
              <a:buChar char="»"/>
              <a:defRPr sz="2000">
                <a:solidFill>
                  <a:schemeClr val="tx1"/>
                </a:solidFill>
                <a:latin typeface="Arial" charset="0"/>
                <a:ea typeface="ＭＳ Ｐゴシック" charset="-128"/>
              </a:defRPr>
            </a:lvl9pPr>
          </a:lstStyle>
          <a:p>
            <a:pPr lvl="1" eaLnBrk="1" hangingPunct="1">
              <a:spcBef>
                <a:spcPts val="0"/>
              </a:spcBef>
              <a:buClr>
                <a:srgbClr val="808080"/>
              </a:buClr>
              <a:buSzPct val="90000"/>
              <a:buFont typeface="Monotype Sorts" charset="2"/>
              <a:buNone/>
              <a:defRPr/>
            </a:pPr>
            <a:r>
              <a:rPr lang="en-GB" altLang="en-US" sz="2400" u="sng" dirty="0">
                <a:latin typeface="+mn-lt"/>
              </a:rPr>
              <a:t>INFRASTRUCTURE</a:t>
            </a:r>
            <a:endParaRPr lang="en-GB" altLang="en-US" sz="2400" dirty="0">
              <a:latin typeface="+mn-lt"/>
            </a:endParaRPr>
          </a:p>
          <a:p>
            <a:pPr lvl="1" eaLnBrk="1" hangingPunct="1">
              <a:spcBef>
                <a:spcPts val="0"/>
              </a:spcBef>
              <a:buClr>
                <a:srgbClr val="808080"/>
              </a:buClr>
              <a:buSzPct val="90000"/>
              <a:buFont typeface="Monotype Sorts" charset="2"/>
              <a:buNone/>
              <a:defRPr/>
            </a:pPr>
            <a:r>
              <a:rPr lang="en-GB" altLang="en-US" sz="2400" dirty="0">
                <a:latin typeface="+mn-lt"/>
              </a:rPr>
              <a:t>BUILDINGS, ESSENTIAL SERVICES such as WATER, SANITATION, ENERGY; HEALTH POST, HOSPITAL, OFFICES,  WAREHOUSES, …..</a:t>
            </a:r>
          </a:p>
        </p:txBody>
      </p:sp>
      <p:sp>
        <p:nvSpPr>
          <p:cNvPr id="40969" name="Rectangle 9"/>
          <p:cNvSpPr>
            <a:spLocks noChangeArrowheads="1"/>
          </p:cNvSpPr>
          <p:nvPr/>
        </p:nvSpPr>
        <p:spPr bwMode="auto">
          <a:xfrm rot="20237018">
            <a:off x="664771" y="4400365"/>
            <a:ext cx="3862047" cy="1560187"/>
          </a:xfrm>
          <a:prstGeom prst="rect">
            <a:avLst/>
          </a:prstGeom>
          <a:solidFill>
            <a:schemeClr val="accent2">
              <a:lumMod val="20000"/>
              <a:lumOff val="80000"/>
            </a:schemeClr>
          </a:solidFill>
          <a:ln>
            <a:noFill/>
          </a:ln>
          <a:effectLst/>
        </p:spPr>
        <p:txBody>
          <a:bodyPr wrap="square" lIns="82058" tIns="41029" rIns="82058" bIns="41029">
            <a:spAutoFit/>
          </a:bodyPr>
          <a:lstStyle>
            <a:lvl1pPr defTabSz="820738">
              <a:defRPr sz="2400">
                <a:solidFill>
                  <a:schemeClr val="tx1"/>
                </a:solidFill>
                <a:latin typeface="Arial" charset="0"/>
                <a:ea typeface="ＭＳ Ｐゴシック" charset="-128"/>
              </a:defRPr>
            </a:lvl1pPr>
            <a:lvl2pPr marL="409575" defTabSz="820738">
              <a:defRPr sz="2400">
                <a:solidFill>
                  <a:schemeClr val="tx1"/>
                </a:solidFill>
                <a:latin typeface="Arial" charset="0"/>
                <a:ea typeface="ＭＳ Ｐゴシック" charset="-128"/>
              </a:defRPr>
            </a:lvl2pPr>
            <a:lvl3pPr marL="1143000" indent="-228600" defTabSz="820738">
              <a:defRPr sz="2400">
                <a:solidFill>
                  <a:schemeClr val="tx1"/>
                </a:solidFill>
                <a:latin typeface="Arial" charset="0"/>
                <a:ea typeface="ＭＳ Ｐゴシック" charset="-128"/>
              </a:defRPr>
            </a:lvl3pPr>
            <a:lvl4pPr marL="1600200" indent="-228600" defTabSz="820738">
              <a:defRPr sz="2400">
                <a:solidFill>
                  <a:schemeClr val="tx1"/>
                </a:solidFill>
                <a:latin typeface="Arial" charset="0"/>
                <a:ea typeface="ＭＳ Ｐゴシック" charset="-128"/>
              </a:defRPr>
            </a:lvl4pPr>
            <a:lvl5pPr marL="2057400" indent="-228600" defTabSz="820738">
              <a:defRPr sz="2400">
                <a:solidFill>
                  <a:schemeClr val="tx1"/>
                </a:solidFill>
                <a:latin typeface="Arial" charset="0"/>
                <a:ea typeface="ＭＳ Ｐゴシック" charset="-128"/>
              </a:defRPr>
            </a:lvl5pPr>
            <a:lvl6pPr marL="2514600" indent="-228600" defTabSz="8207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8207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8207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8207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buClr>
                <a:srgbClr val="808080"/>
              </a:buClr>
              <a:buSzPct val="90000"/>
              <a:buFont typeface="Monotype Sorts" charset="2"/>
              <a:buNone/>
              <a:defRPr/>
            </a:pPr>
            <a:r>
              <a:rPr lang="en-GB" altLang="en-US" u="sng" dirty="0">
                <a:latin typeface="+mn-lt"/>
              </a:rPr>
              <a:t>EQUIPMENT/MATERIALS</a:t>
            </a:r>
            <a:endParaRPr lang="en-GB" altLang="en-US" dirty="0">
              <a:latin typeface="+mn-lt"/>
            </a:endParaRPr>
          </a:p>
          <a:p>
            <a:pPr lvl="1" eaLnBrk="1" hangingPunct="1">
              <a:spcBef>
                <a:spcPts val="0"/>
              </a:spcBef>
              <a:buClr>
                <a:srgbClr val="808080"/>
              </a:buClr>
              <a:buSzPct val="90000"/>
              <a:defRPr/>
            </a:pPr>
            <a:r>
              <a:rPr lang="en-GB" altLang="en-US" dirty="0">
                <a:latin typeface="+mn-lt"/>
              </a:rPr>
              <a:t>WATER PUMPS, FUEL, LAB EQUIPMENT, DRUGS, FOOD, …</a:t>
            </a:r>
          </a:p>
        </p:txBody>
      </p:sp>
      <p:sp>
        <p:nvSpPr>
          <p:cNvPr id="80903" name="Rectangle 10"/>
          <p:cNvSpPr>
            <a:spLocks noChangeArrowheads="1"/>
          </p:cNvSpPr>
          <p:nvPr/>
        </p:nvSpPr>
        <p:spPr bwMode="auto">
          <a:xfrm rot="2021912">
            <a:off x="4342095" y="4543634"/>
            <a:ext cx="4067175" cy="1190855"/>
          </a:xfrm>
          <a:prstGeom prst="rect">
            <a:avLst/>
          </a:prstGeom>
          <a:solidFill>
            <a:srgbClr val="E3CFFD"/>
          </a:solidFill>
          <a:ln>
            <a:noFill/>
          </a:ln>
          <a:extLst/>
        </p:spPr>
        <p:txBody>
          <a:bodyPr lIns="82058" tIns="41029" rIns="82058" bIns="41029">
            <a:spAutoFit/>
          </a:bodyPr>
          <a:lstStyle>
            <a:lvl1pPr defTabSz="820738">
              <a:spcBef>
                <a:spcPct val="20000"/>
              </a:spcBef>
              <a:buChar char="•"/>
              <a:defRPr sz="3200">
                <a:solidFill>
                  <a:schemeClr val="tx1"/>
                </a:solidFill>
                <a:latin typeface="Arial" charset="0"/>
                <a:ea typeface="ＭＳ Ｐゴシック" charset="-128"/>
              </a:defRPr>
            </a:lvl1pPr>
            <a:lvl2pPr marL="409575" defTabSz="820738">
              <a:spcBef>
                <a:spcPct val="20000"/>
              </a:spcBef>
              <a:buChar char="–"/>
              <a:defRPr sz="2800">
                <a:solidFill>
                  <a:schemeClr val="tx1"/>
                </a:solidFill>
                <a:latin typeface="Arial" charset="0"/>
                <a:ea typeface="ＭＳ Ｐゴシック" charset="-128"/>
              </a:defRPr>
            </a:lvl2pPr>
            <a:lvl3pPr marL="1143000" indent="-228600" defTabSz="820738">
              <a:spcBef>
                <a:spcPct val="20000"/>
              </a:spcBef>
              <a:buChar char="•"/>
              <a:defRPr sz="2400">
                <a:solidFill>
                  <a:schemeClr val="tx1"/>
                </a:solidFill>
                <a:latin typeface="Arial" charset="0"/>
                <a:ea typeface="ＭＳ Ｐゴシック" charset="-128"/>
              </a:defRPr>
            </a:lvl3pPr>
            <a:lvl4pPr marL="1600200" indent="-228600" defTabSz="820738">
              <a:spcBef>
                <a:spcPct val="20000"/>
              </a:spcBef>
              <a:buChar char="–"/>
              <a:defRPr sz="2000">
                <a:solidFill>
                  <a:schemeClr val="tx1"/>
                </a:solidFill>
                <a:latin typeface="Arial" charset="0"/>
                <a:ea typeface="ＭＳ Ｐゴシック" charset="-128"/>
              </a:defRPr>
            </a:lvl4pPr>
            <a:lvl5pPr marL="2057400" indent="-228600" defTabSz="820738">
              <a:spcBef>
                <a:spcPct val="20000"/>
              </a:spcBef>
              <a:buChar char="»"/>
              <a:defRPr sz="2000">
                <a:solidFill>
                  <a:schemeClr val="tx1"/>
                </a:solidFill>
                <a:latin typeface="Arial" charset="0"/>
                <a:ea typeface="ＭＳ Ｐゴシック" charset="-128"/>
              </a:defRPr>
            </a:lvl5pPr>
            <a:lvl6pPr marL="2514600" indent="-228600" defTabSz="820738"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defTabSz="820738"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defTabSz="820738"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defTabSz="820738"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ts val="0"/>
              </a:spcBef>
              <a:buClr>
                <a:srgbClr val="808080"/>
              </a:buClr>
              <a:buSzPct val="90000"/>
              <a:buFont typeface="Monotype Sorts" charset="2"/>
              <a:buNone/>
            </a:pPr>
            <a:r>
              <a:rPr lang="en-GB" altLang="en-US" sz="2400" u="sng" dirty="0">
                <a:latin typeface="+mn-lt"/>
              </a:rPr>
              <a:t>TRANSPORT</a:t>
            </a:r>
            <a:endParaRPr lang="en-GB" altLang="en-US" sz="2400" dirty="0">
              <a:latin typeface="+mn-lt"/>
            </a:endParaRPr>
          </a:p>
          <a:p>
            <a:pPr lvl="1" eaLnBrk="1" hangingPunct="1">
              <a:spcBef>
                <a:spcPts val="0"/>
              </a:spcBef>
              <a:buClr>
                <a:srgbClr val="808080"/>
              </a:buClr>
              <a:buSzPct val="90000"/>
              <a:buFont typeface="Monotype Sorts" charset="2"/>
              <a:buNone/>
            </a:pPr>
            <a:r>
              <a:rPr lang="en-GB" altLang="en-US" sz="2400" dirty="0">
                <a:latin typeface="+mn-lt"/>
              </a:rPr>
              <a:t>LAND CRUISERS, TRUCKS, PLANES,...</a:t>
            </a:r>
          </a:p>
        </p:txBody>
      </p:sp>
      <p:sp>
        <p:nvSpPr>
          <p:cNvPr id="98315" name="Rectangle 11"/>
          <p:cNvSpPr>
            <a:spLocks noGrp="1" noChangeArrowheads="1"/>
          </p:cNvSpPr>
          <p:nvPr>
            <p:ph idx="1"/>
          </p:nvPr>
        </p:nvSpPr>
        <p:spPr>
          <a:xfrm>
            <a:off x="2358959" y="1682750"/>
            <a:ext cx="3033713" cy="801688"/>
          </a:xfrm>
        </p:spPr>
        <p:txBody>
          <a:bodyPr vert="horz" wrap="square" lIns="0" tIns="0" rIns="0" bIns="0" numCol="1" anchor="t" anchorCtr="0" compatLnSpc="1">
            <a:prstTxWarp prst="textNoShape">
              <a:avLst/>
            </a:prstTxWarp>
          </a:bodyPr>
          <a:lstStyle/>
          <a:p>
            <a:pPr marL="0" indent="0" defTabSz="457200">
              <a:lnSpc>
                <a:spcPct val="90000"/>
              </a:lnSpc>
              <a:spcBef>
                <a:spcPct val="0"/>
              </a:spcBef>
              <a:buClr>
                <a:srgbClr val="808080"/>
              </a:buClr>
              <a:buSzPct val="90000"/>
              <a:buNone/>
              <a:defRPr/>
            </a:pPr>
            <a:endParaRPr lang="en-GB" altLang="en-US" sz="2600" b="1" dirty="0">
              <a:solidFill>
                <a:schemeClr val="accent6"/>
              </a:solidFill>
            </a:endParaRPr>
          </a:p>
          <a:p>
            <a:pPr marL="0" indent="0" defTabSz="457200">
              <a:lnSpc>
                <a:spcPct val="90000"/>
              </a:lnSpc>
              <a:spcBef>
                <a:spcPct val="0"/>
              </a:spcBef>
              <a:buClr>
                <a:srgbClr val="808080"/>
              </a:buClr>
              <a:buSzPct val="90000"/>
              <a:buNone/>
              <a:defRPr/>
            </a:pPr>
            <a:r>
              <a:rPr lang="en-GB" altLang="en-US" sz="2800" b="1" i="1" dirty="0">
                <a:solidFill>
                  <a:srgbClr val="0070C0"/>
                </a:solidFill>
              </a:rPr>
              <a:t>Examples:</a:t>
            </a:r>
            <a:r>
              <a:rPr lang="en-GB" altLang="en-US" sz="2600" b="1" dirty="0">
                <a:solidFill>
                  <a:srgbClr val="0070C0"/>
                </a:solidFill>
              </a:rPr>
              <a:t> </a:t>
            </a:r>
            <a:r>
              <a:rPr lang="en-GB" altLang="en-US" sz="2600" dirty="0">
                <a:solidFill>
                  <a:srgbClr val="0070C0"/>
                </a:solidFill>
              </a:rPr>
              <a:t> </a:t>
            </a:r>
            <a:endParaRPr lang="en-GB" altLang="en-US" sz="2800" dirty="0">
              <a:solidFill>
                <a:srgbClr val="0070C0"/>
              </a:solidFill>
            </a:endParaRPr>
          </a:p>
        </p:txBody>
      </p:sp>
      <p:sp>
        <p:nvSpPr>
          <p:cNvPr id="11" name="Rectangle 9"/>
          <p:cNvSpPr>
            <a:spLocks noChangeArrowheads="1"/>
          </p:cNvSpPr>
          <p:nvPr/>
        </p:nvSpPr>
        <p:spPr bwMode="auto">
          <a:xfrm rot="1813155">
            <a:off x="8177348" y="1814771"/>
            <a:ext cx="1842375" cy="452191"/>
          </a:xfrm>
          <a:prstGeom prst="rect">
            <a:avLst/>
          </a:prstGeom>
          <a:solidFill>
            <a:srgbClr val="FFEECA"/>
          </a:solidFill>
          <a:ln>
            <a:noFill/>
          </a:ln>
          <a:effectLst/>
        </p:spPr>
        <p:txBody>
          <a:bodyPr wrap="square" lIns="82058" tIns="41029" rIns="82058" bIns="41029">
            <a:spAutoFit/>
          </a:bodyPr>
          <a:lstStyle>
            <a:lvl1pPr defTabSz="820738">
              <a:defRPr sz="2400">
                <a:solidFill>
                  <a:schemeClr val="tx1"/>
                </a:solidFill>
                <a:latin typeface="Arial" charset="0"/>
                <a:ea typeface="ＭＳ Ｐゴシック" charset="-128"/>
              </a:defRPr>
            </a:lvl1pPr>
            <a:lvl2pPr marL="409575" defTabSz="820738">
              <a:defRPr sz="2400">
                <a:solidFill>
                  <a:schemeClr val="tx1"/>
                </a:solidFill>
                <a:latin typeface="Arial" charset="0"/>
                <a:ea typeface="ＭＳ Ｐゴシック" charset="-128"/>
              </a:defRPr>
            </a:lvl2pPr>
            <a:lvl3pPr marL="1143000" indent="-228600" defTabSz="820738">
              <a:defRPr sz="2400">
                <a:solidFill>
                  <a:schemeClr val="tx1"/>
                </a:solidFill>
                <a:latin typeface="Arial" charset="0"/>
                <a:ea typeface="ＭＳ Ｐゴシック" charset="-128"/>
              </a:defRPr>
            </a:lvl3pPr>
            <a:lvl4pPr marL="1600200" indent="-228600" defTabSz="820738">
              <a:defRPr sz="2400">
                <a:solidFill>
                  <a:schemeClr val="tx1"/>
                </a:solidFill>
                <a:latin typeface="Arial" charset="0"/>
                <a:ea typeface="ＭＳ Ｐゴシック" charset="-128"/>
              </a:defRPr>
            </a:lvl4pPr>
            <a:lvl5pPr marL="2057400" indent="-228600" defTabSz="820738">
              <a:defRPr sz="2400">
                <a:solidFill>
                  <a:schemeClr val="tx1"/>
                </a:solidFill>
                <a:latin typeface="Arial" charset="0"/>
                <a:ea typeface="ＭＳ Ｐゴシック" charset="-128"/>
              </a:defRPr>
            </a:lvl5pPr>
            <a:lvl6pPr marL="2514600" indent="-228600" defTabSz="8207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8207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8207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820738"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buClr>
                <a:srgbClr val="808080"/>
              </a:buClr>
              <a:buSzPct val="90000"/>
              <a:buFont typeface="Monotype Sorts" charset="2"/>
              <a:buNone/>
              <a:defRPr/>
            </a:pPr>
            <a:r>
              <a:rPr lang="en-GB" altLang="en-US" u="sng" dirty="0">
                <a:latin typeface="+mn-lt"/>
              </a:rPr>
              <a:t>MONEY</a:t>
            </a:r>
          </a:p>
        </p:txBody>
      </p:sp>
      <p:sp>
        <p:nvSpPr>
          <p:cNvPr id="12" name="Rectangle 1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3" name="TextBox 12"/>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fld id="{05C408E3-1C0B-45E5-B572-56F424382D1E}" type="slidenum">
              <a:rPr lang="fr-CH" smtClean="0"/>
              <a:t>40</a:t>
            </a:fld>
            <a:endParaRPr lang="fr-CH"/>
          </a:p>
        </p:txBody>
      </p:sp>
    </p:spTree>
    <p:extLst>
      <p:ext uri="{BB962C8B-B14F-4D97-AF65-F5344CB8AC3E}">
        <p14:creationId xmlns:p14="http://schemas.microsoft.com/office/powerpoint/2010/main" val="3201943736"/>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2783632" y="260350"/>
            <a:ext cx="7772400" cy="1143000"/>
          </a:xfrm>
        </p:spPr>
        <p:txBody>
          <a:bodyPr/>
          <a:lstStyle/>
          <a:p>
            <a:r>
              <a:rPr lang="en-US" altLang="en-US" u="sng" dirty="0">
                <a:latin typeface="+mn-lt"/>
              </a:rPr>
              <a:t>Monitoring and Evaluation</a:t>
            </a:r>
          </a:p>
        </p:txBody>
      </p:sp>
      <p:pic>
        <p:nvPicPr>
          <p:cNvPr id="83971" name="Content Placeholder 4" descr="IMG_7915.JPG"/>
          <p:cNvPicPr>
            <a:picLocks noGrp="1" noChangeAspect="1"/>
          </p:cNvPicPr>
          <p:nvPr>
            <p:ph sz="half" idx="2"/>
          </p:nvPr>
        </p:nvPicPr>
        <p:blipFill>
          <a:blip r:embed="rId3">
            <a:extLst>
              <a:ext uri="{28A0092B-C50C-407E-A947-70E740481C1C}">
                <a14:useLocalDpi xmlns:a14="http://schemas.microsoft.com/office/drawing/2010/main" val="0"/>
              </a:ext>
            </a:extLst>
          </a:blip>
          <a:srcRect t="9666" b="9666"/>
          <a:stretch>
            <a:fillRect/>
          </a:stretch>
        </p:blipFill>
        <p:spPr>
          <a:xfrm>
            <a:off x="1775521" y="1340768"/>
            <a:ext cx="8424863" cy="4895850"/>
          </a:xfrm>
        </p:spPr>
      </p:pic>
      <p:sp>
        <p:nvSpPr>
          <p:cNvPr id="83972" name="TextBox 5"/>
          <p:cNvSpPr txBox="1">
            <a:spLocks noChangeArrowheads="1"/>
          </p:cNvSpPr>
          <p:nvPr/>
        </p:nvSpPr>
        <p:spPr bwMode="auto">
          <a:xfrm>
            <a:off x="6167439" y="6453188"/>
            <a:ext cx="185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000" dirty="0"/>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pPr>
              <a:defRPr/>
            </a:pPr>
            <a:fld id="{ED3EA954-EBC2-3048-978C-0827888BD0F8}" type="slidenum">
              <a:rPr lang="en-US" altLang="en-US" smtClean="0"/>
              <a:pPr>
                <a:defRPr/>
              </a:pPr>
              <a:t>41</a:t>
            </a:fld>
            <a:endParaRPr lang="en-US" altLang="en-US" dirty="0"/>
          </a:p>
        </p:txBody>
      </p:sp>
    </p:spTree>
    <p:extLst>
      <p:ext uri="{BB962C8B-B14F-4D97-AF65-F5344CB8AC3E}">
        <p14:creationId xmlns:p14="http://schemas.microsoft.com/office/powerpoint/2010/main" val="1559058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ctr" eaLnBrk="1" hangingPunct="1"/>
            <a:r>
              <a:rPr lang="fr-CH" altLang="en-US" u="sng" dirty="0">
                <a:latin typeface="+mn-lt"/>
              </a:rPr>
              <a:t>Monitoring</a:t>
            </a:r>
          </a:p>
        </p:txBody>
      </p:sp>
      <p:sp>
        <p:nvSpPr>
          <p:cNvPr id="84995" name="Rectangle 3"/>
          <p:cNvSpPr>
            <a:spLocks noGrp="1" noChangeArrowheads="1"/>
          </p:cNvSpPr>
          <p:nvPr>
            <p:ph idx="1"/>
          </p:nvPr>
        </p:nvSpPr>
        <p:spPr>
          <a:xfrm>
            <a:off x="1981201" y="2486026"/>
            <a:ext cx="8367713" cy="2671763"/>
          </a:xfrm>
        </p:spPr>
        <p:txBody>
          <a:bodyPr/>
          <a:lstStyle/>
          <a:p>
            <a:pPr eaLnBrk="1" hangingPunct="1">
              <a:buFontTx/>
              <a:buNone/>
            </a:pPr>
            <a:r>
              <a:rPr lang="en-GB" altLang="en-US" dirty="0"/>
              <a:t>	A continuous and systematic process of collecting, measuring, recording, analysing and communicating information intended to aid management</a:t>
            </a:r>
            <a:r>
              <a:rPr lang="fr-CH" altLang="en-US" dirty="0"/>
              <a:t>.</a:t>
            </a:r>
          </a:p>
        </p:txBody>
      </p:sp>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fld id="{05C408E3-1C0B-45E5-B572-56F424382D1E}" type="slidenum">
              <a:rPr lang="fr-CH" smtClean="0"/>
              <a:t>42</a:t>
            </a:fld>
            <a:endParaRPr lang="fr-CH"/>
          </a:p>
        </p:txBody>
      </p:sp>
    </p:spTree>
    <p:extLst>
      <p:ext uri="{BB962C8B-B14F-4D97-AF65-F5344CB8AC3E}">
        <p14:creationId xmlns:p14="http://schemas.microsoft.com/office/powerpoint/2010/main" val="1157358833"/>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ctr" eaLnBrk="1" hangingPunct="1"/>
            <a:r>
              <a:rPr lang="en-GB" altLang="en-US" b="1" u="sng" dirty="0">
                <a:latin typeface="+mn-lt"/>
              </a:rPr>
              <a:t>EVALUATION</a:t>
            </a:r>
          </a:p>
        </p:txBody>
      </p:sp>
      <p:sp>
        <p:nvSpPr>
          <p:cNvPr id="67587" name="Rectangle 3"/>
          <p:cNvSpPr>
            <a:spLocks noGrp="1" noChangeArrowheads="1"/>
          </p:cNvSpPr>
          <p:nvPr>
            <p:ph type="body" idx="4294967295"/>
          </p:nvPr>
        </p:nvSpPr>
        <p:spPr>
          <a:xfrm>
            <a:off x="1919536" y="1988840"/>
            <a:ext cx="8839200" cy="4114800"/>
          </a:xfrm>
        </p:spPr>
        <p:txBody>
          <a:bodyPr/>
          <a:lstStyle/>
          <a:p>
            <a:pPr eaLnBrk="1" hangingPunct="1">
              <a:lnSpc>
                <a:spcPct val="90000"/>
              </a:lnSpc>
              <a:buFontTx/>
              <a:buNone/>
            </a:pPr>
            <a:r>
              <a:rPr lang="en-GB" altLang="en-US" sz="2400" dirty="0"/>
              <a:t>	</a:t>
            </a:r>
            <a:r>
              <a:rPr lang="en-GB" altLang="en-US" dirty="0"/>
              <a:t>The independent, objective and systematic examination of the design, implementation and results of a programme/ operation/ policy intended to draw lessons to improve policy and practice and enhance accountability. An evaluation assesses the programme/…. against recognised criteria and articulates findings, draws conclusions and makes recommendations</a:t>
            </a:r>
          </a:p>
        </p:txBody>
      </p:sp>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fld id="{05C408E3-1C0B-45E5-B572-56F424382D1E}" type="slidenum">
              <a:rPr lang="fr-CH" smtClean="0"/>
              <a:t>43</a:t>
            </a:fld>
            <a:endParaRPr lang="fr-CH"/>
          </a:p>
        </p:txBody>
      </p:sp>
    </p:spTree>
    <p:extLst>
      <p:ext uri="{BB962C8B-B14F-4D97-AF65-F5344CB8AC3E}">
        <p14:creationId xmlns:p14="http://schemas.microsoft.com/office/powerpoint/2010/main" val="1633283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9"/>
          <p:cNvSpPr>
            <a:spLocks noChangeArrowheads="1"/>
          </p:cNvSpPr>
          <p:nvPr/>
        </p:nvSpPr>
        <p:spPr bwMode="auto">
          <a:xfrm>
            <a:off x="6198489" y="1447115"/>
            <a:ext cx="4786122" cy="3179750"/>
          </a:xfrm>
          <a:prstGeom prst="rect">
            <a:avLst/>
          </a:prstGeom>
          <a:solidFill>
            <a:schemeClr val="accent1">
              <a:lumMod val="40000"/>
              <a:lumOff val="60000"/>
            </a:schemeClr>
          </a:solidFill>
          <a:ln>
            <a:noFill/>
          </a:ln>
          <a:extLst/>
        </p:spPr>
        <p:txBody>
          <a:bodyPr/>
          <a:lstStyle>
            <a:lvl1pPr marL="342900" indent="-3429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buFont typeface="Arial" charset="0"/>
              <a:buChar char="•"/>
            </a:pPr>
            <a:r>
              <a:rPr lang="en-GB" altLang="en-US" dirty="0">
                <a:latin typeface="+mn-lt"/>
                <a:ea typeface="Times New Roman" charset="0"/>
                <a:cs typeface="Times New Roman" charset="0"/>
              </a:rPr>
              <a:t>At a moment in time</a:t>
            </a:r>
          </a:p>
          <a:p>
            <a:pPr eaLnBrk="1" hangingPunct="1">
              <a:spcBef>
                <a:spcPct val="20000"/>
              </a:spcBef>
              <a:buFont typeface="Arial" charset="0"/>
              <a:buChar char="•"/>
            </a:pPr>
            <a:r>
              <a:rPr lang="en-GB" altLang="en-US" dirty="0">
                <a:latin typeface="+mn-lt"/>
                <a:ea typeface="Times New Roman" charset="0"/>
                <a:cs typeface="Times New Roman" charset="0"/>
              </a:rPr>
              <a:t>To provide findings, conclusions &amp; recommendations for strategic decision-making processes</a:t>
            </a:r>
          </a:p>
          <a:p>
            <a:pPr eaLnBrk="1" hangingPunct="1">
              <a:spcBef>
                <a:spcPct val="20000"/>
              </a:spcBef>
              <a:buFont typeface="Arial" charset="0"/>
              <a:buChar char="•"/>
            </a:pPr>
            <a:r>
              <a:rPr lang="en-GB" altLang="en-US" dirty="0">
                <a:latin typeface="+mn-lt"/>
                <a:ea typeface="Times New Roman" charset="0"/>
                <a:cs typeface="Times New Roman" charset="0"/>
              </a:rPr>
              <a:t>Generally by people who have not been involved in the design or implementation of the </a:t>
            </a:r>
            <a:r>
              <a:rPr lang="en-GB" altLang="en-US" dirty="0" err="1">
                <a:latin typeface="+mn-lt"/>
                <a:ea typeface="Times New Roman" charset="0"/>
                <a:cs typeface="Times New Roman" charset="0"/>
              </a:rPr>
              <a:t>prgramme</a:t>
            </a:r>
            <a:endParaRPr lang="en-GB" altLang="en-US" sz="2000" dirty="0">
              <a:latin typeface="Times New Roman" charset="0"/>
              <a:ea typeface="Times New Roman" charset="0"/>
              <a:cs typeface="Times New Roman" charset="0"/>
            </a:endParaRPr>
          </a:p>
        </p:txBody>
      </p:sp>
      <p:sp>
        <p:nvSpPr>
          <p:cNvPr id="9" name="Rectangle 8"/>
          <p:cNvSpPr/>
          <p:nvPr/>
        </p:nvSpPr>
        <p:spPr bwMode="auto">
          <a:xfrm>
            <a:off x="1556195" y="1464946"/>
            <a:ext cx="4591050" cy="3161919"/>
          </a:xfrm>
          <a:prstGeom prst="rect">
            <a:avLst/>
          </a:prstGeom>
          <a:solidFill>
            <a:schemeClr val="accent4">
              <a:lumMod val="20000"/>
              <a:lumOff val="80000"/>
            </a:schemeClr>
          </a:solidFill>
          <a:ln w="9525" cap="flat" cmpd="sng" algn="ctr">
            <a:noFill/>
            <a:prstDash val="solid"/>
            <a:round/>
            <a:headEnd type="none" w="med" len="med"/>
            <a:tailEnd type="none" w="med" len="med"/>
          </a:ln>
          <a:effectLst/>
          <a:extLst>
            <a:ext uri="{AF507438-7753-43e0-B8FC-AC1667EBCBE1}"/>
          </a:extLst>
        </p:spPr>
        <p:txBody>
          <a:bodyPr/>
          <a:lstStyle/>
          <a:p>
            <a:pPr marL="342900" indent="-342900" eaLnBrk="1" hangingPunct="1">
              <a:spcBef>
                <a:spcPct val="20000"/>
              </a:spcBef>
              <a:buFont typeface="Arial" charset="0"/>
              <a:buChar char="•"/>
              <a:defRPr/>
            </a:pPr>
            <a:r>
              <a:rPr lang="en-GB" altLang="en-US" sz="2400" dirty="0">
                <a:latin typeface="+mn-lt"/>
                <a:ea typeface="Times New Roman" charset="0"/>
                <a:cs typeface="Times New Roman" charset="0"/>
              </a:rPr>
              <a:t>A continuous process</a:t>
            </a:r>
          </a:p>
          <a:p>
            <a:pPr marL="342900" indent="-342900" eaLnBrk="1" hangingPunct="1">
              <a:spcBef>
                <a:spcPct val="20000"/>
              </a:spcBef>
              <a:buFont typeface="Arial" panose="020B0604020202020204" pitchFamily="34" charset="0"/>
              <a:buChar char="•"/>
              <a:defRPr/>
            </a:pPr>
            <a:r>
              <a:rPr lang="en-GB" altLang="en-US" sz="2400" dirty="0">
                <a:latin typeface="+mn-lt"/>
                <a:ea typeface="Times New Roman" charset="0"/>
                <a:cs typeface="Times New Roman" charset="0"/>
              </a:rPr>
              <a:t>To provide information for day-to-day decision making (adjustments or not)</a:t>
            </a:r>
          </a:p>
          <a:p>
            <a:pPr marL="342900" indent="-342900" eaLnBrk="1" hangingPunct="1">
              <a:spcBef>
                <a:spcPct val="20000"/>
              </a:spcBef>
              <a:buFont typeface="Arial" panose="020B0604020202020204" pitchFamily="34" charset="0"/>
              <a:buChar char="•"/>
              <a:defRPr/>
            </a:pPr>
            <a:r>
              <a:rPr lang="en-GB" altLang="en-US" sz="2400" dirty="0">
                <a:latin typeface="+mn-lt"/>
                <a:ea typeface="Times New Roman" charset="0"/>
                <a:cs typeface="Times New Roman" charset="0"/>
              </a:rPr>
              <a:t>Is carried out by the people who  implement the programme </a:t>
            </a:r>
          </a:p>
          <a:p>
            <a:pPr marL="342900" indent="-342900" eaLnBrk="1" hangingPunct="1">
              <a:spcBef>
                <a:spcPct val="20000"/>
              </a:spcBef>
              <a:buFont typeface="Arial" panose="020B0604020202020204" pitchFamily="34" charset="0"/>
              <a:buChar char="•"/>
              <a:defRPr/>
            </a:pPr>
            <a:endParaRPr lang="en-GB" altLang="en-US" dirty="0">
              <a:latin typeface="+mn-lt"/>
              <a:ea typeface="ＭＳ Ｐゴシック" panose="020B0600070205080204" pitchFamily="34" charset="-128"/>
            </a:endParaRPr>
          </a:p>
          <a:p>
            <a:pPr marL="342900" indent="-342900" eaLnBrk="1" hangingPunct="1">
              <a:spcBef>
                <a:spcPct val="20000"/>
              </a:spcBef>
              <a:buFont typeface="Arial" panose="020B0604020202020204" pitchFamily="34" charset="0"/>
              <a:buChar char="•"/>
              <a:defRPr/>
            </a:pPr>
            <a:endParaRPr lang="en-GB" altLang="en-US" dirty="0">
              <a:latin typeface="+mn-lt"/>
              <a:ea typeface="ＭＳ Ｐゴシック" panose="020B0600070205080204" pitchFamily="34" charset="-128"/>
            </a:endParaRPr>
          </a:p>
        </p:txBody>
      </p:sp>
      <p:sp>
        <p:nvSpPr>
          <p:cNvPr id="5" name="Rectangle 4"/>
          <p:cNvSpPr/>
          <p:nvPr/>
        </p:nvSpPr>
        <p:spPr bwMode="auto">
          <a:xfrm>
            <a:off x="1524000" y="1013509"/>
            <a:ext cx="4572000" cy="431800"/>
          </a:xfrm>
          <a:prstGeom prst="rect">
            <a:avLst/>
          </a:prstGeom>
          <a:solidFill>
            <a:schemeClr val="accent4">
              <a:lumMod val="50000"/>
              <a:lumOff val="50000"/>
            </a:schemeClr>
          </a:solidFill>
          <a:ln w="9525" cap="flat" cmpd="sng" algn="ctr">
            <a:noFill/>
            <a:prstDash val="solid"/>
            <a:round/>
            <a:headEnd type="none" w="med" len="med"/>
            <a:tailEnd type="none" w="med" len="med"/>
          </a:ln>
          <a:effectLst/>
          <a:extLst>
            <a:ext uri="{AF507438-7753-43e0-B8FC-AC1667EBCBE1}"/>
          </a:extLst>
        </p:spPr>
        <p:txBody>
          <a:bodyPr/>
          <a:lstStyle/>
          <a:p>
            <a:pPr>
              <a:defRPr/>
            </a:pPr>
            <a:r>
              <a:rPr lang="en-US" dirty="0">
                <a:latin typeface="Arial" panose="020B0604020202020204" pitchFamily="34" charset="0"/>
                <a:ea typeface="ＭＳ Ｐゴシック" panose="020B0600070205080204" pitchFamily="34" charset="-128"/>
              </a:rPr>
              <a:t>               </a:t>
            </a:r>
            <a:r>
              <a:rPr lang="en-US" sz="2800" b="1" dirty="0">
                <a:latin typeface="+mn-lt"/>
                <a:ea typeface="Times New Roman" charset="0"/>
                <a:cs typeface="Times New Roman" charset="0"/>
              </a:rPr>
              <a:t>Monitoring</a:t>
            </a:r>
            <a:endParaRPr lang="fr-CH" sz="2800" b="1" dirty="0">
              <a:latin typeface="+mn-lt"/>
              <a:ea typeface="Times New Roman" charset="0"/>
              <a:cs typeface="Times New Roman" charset="0"/>
            </a:endParaRPr>
          </a:p>
        </p:txBody>
      </p:sp>
      <p:sp>
        <p:nvSpPr>
          <p:cNvPr id="109574" name="Rectangle 5"/>
          <p:cNvSpPr>
            <a:spLocks noChangeArrowheads="1"/>
          </p:cNvSpPr>
          <p:nvPr/>
        </p:nvSpPr>
        <p:spPr bwMode="auto">
          <a:xfrm>
            <a:off x="6236589" y="1007391"/>
            <a:ext cx="4748022" cy="433914"/>
          </a:xfrm>
          <a:prstGeom prst="rect">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t>                   </a:t>
            </a:r>
            <a:r>
              <a:rPr lang="en-US" altLang="en-US" sz="2800" b="1" dirty="0">
                <a:solidFill>
                  <a:schemeClr val="bg1"/>
                </a:solidFill>
                <a:latin typeface="+mn-lt"/>
                <a:ea typeface="Times New Roman" charset="0"/>
                <a:cs typeface="Times New Roman" charset="0"/>
              </a:rPr>
              <a:t>Evaluation</a:t>
            </a:r>
            <a:endParaRPr lang="fr-CH" altLang="en-US" sz="2800" b="1" dirty="0">
              <a:solidFill>
                <a:schemeClr val="bg1"/>
              </a:solidFill>
              <a:latin typeface="+mn-lt"/>
              <a:ea typeface="Times New Roman" charset="0"/>
              <a:cs typeface="Times New Roman" charset="0"/>
            </a:endParaRPr>
          </a:p>
        </p:txBody>
      </p:sp>
      <p:sp>
        <p:nvSpPr>
          <p:cNvPr id="109575" name="Rectangle 6"/>
          <p:cNvSpPr>
            <a:spLocks noChangeArrowheads="1"/>
          </p:cNvSpPr>
          <p:nvPr/>
        </p:nvSpPr>
        <p:spPr bwMode="auto">
          <a:xfrm>
            <a:off x="5591175" y="673906"/>
            <a:ext cx="1009650" cy="936625"/>
          </a:xfrm>
          <a:prstGeom prst="rect">
            <a:avLst/>
          </a:prstGeom>
          <a:solidFill>
            <a:schemeClr val="accent2">
              <a:lumMod val="40000"/>
              <a:lumOff val="60000"/>
            </a:schemeClr>
          </a:solidFill>
          <a:ln>
            <a:noFill/>
          </a:ln>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dirty="0"/>
          </a:p>
          <a:p>
            <a:endParaRPr lang="fr-CH" altLang="en-US" sz="3200" dirty="0"/>
          </a:p>
        </p:txBody>
      </p:sp>
      <p:sp>
        <p:nvSpPr>
          <p:cNvPr id="109576" name="TextBox 7"/>
          <p:cNvSpPr txBox="1">
            <a:spLocks noChangeArrowheads="1"/>
          </p:cNvSpPr>
          <p:nvPr/>
        </p:nvSpPr>
        <p:spPr bwMode="auto">
          <a:xfrm>
            <a:off x="5744209" y="895317"/>
            <a:ext cx="6042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3200" dirty="0">
                <a:latin typeface="+mn-lt"/>
                <a:ea typeface="Times New Roman" charset="0"/>
                <a:cs typeface="Times New Roman" charset="0"/>
              </a:rPr>
              <a:t>VS</a:t>
            </a:r>
            <a:endParaRPr lang="fr-CH" altLang="en-US" sz="3200" dirty="0">
              <a:latin typeface="+mn-lt"/>
              <a:ea typeface="Times New Roman" charset="0"/>
              <a:cs typeface="Times New Roman" charset="0"/>
            </a:endParaRPr>
          </a:p>
        </p:txBody>
      </p:sp>
      <p:sp>
        <p:nvSpPr>
          <p:cNvPr id="10" name="Rectangle 9"/>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1" name="TextBox 10"/>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fld id="{05C408E3-1C0B-45E5-B572-56F424382D1E}" type="slidenum">
              <a:rPr lang="fr-CH" smtClean="0"/>
              <a:t>44</a:t>
            </a:fld>
            <a:endParaRPr lang="fr-CH"/>
          </a:p>
        </p:txBody>
      </p:sp>
      <p:sp>
        <p:nvSpPr>
          <p:cNvPr id="4" name="TextBox 3"/>
          <p:cNvSpPr txBox="1"/>
          <p:nvPr/>
        </p:nvSpPr>
        <p:spPr>
          <a:xfrm>
            <a:off x="1556195" y="5196494"/>
            <a:ext cx="9655478" cy="1200329"/>
          </a:xfrm>
          <a:prstGeom prst="rect">
            <a:avLst/>
          </a:prstGeom>
          <a:noFill/>
        </p:spPr>
        <p:txBody>
          <a:bodyPr wrap="square" rtlCol="0">
            <a:spAutoFit/>
          </a:bodyPr>
          <a:lstStyle/>
          <a:p>
            <a:pPr algn="ctr"/>
            <a:r>
              <a:rPr lang="en-GB" sz="2400" dirty="0"/>
              <a:t>Used for managing the operations, to support learning and to assist internal and external reporting (e.g. for accountability, mobilizing other stakeholder, ongoing funding, ….)</a:t>
            </a:r>
          </a:p>
        </p:txBody>
      </p:sp>
    </p:spTree>
    <p:extLst>
      <p:ext uri="{BB962C8B-B14F-4D97-AF65-F5344CB8AC3E}">
        <p14:creationId xmlns:p14="http://schemas.microsoft.com/office/powerpoint/2010/main" val="246324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57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57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5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4" name="Title 1"/>
          <p:cNvSpPr txBox="1">
            <a:spLocks/>
          </p:cNvSpPr>
          <p:nvPr/>
        </p:nvSpPr>
        <p:spPr>
          <a:xfrm>
            <a:off x="1893426" y="445252"/>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u="sng" dirty="0">
                <a:latin typeface="+mn-lt"/>
              </a:rPr>
              <a:t>Types </a:t>
            </a:r>
            <a:r>
              <a:rPr lang="en-GB" altLang="en-US" u="sng">
                <a:latin typeface="+mn-lt"/>
              </a:rPr>
              <a:t>of monitoring</a:t>
            </a:r>
            <a:endParaRPr lang="fr-CH" altLang="fr-FR" dirty="0">
              <a:latin typeface="+mn-lt"/>
            </a:endParaRPr>
          </a:p>
        </p:txBody>
      </p:sp>
      <p:sp>
        <p:nvSpPr>
          <p:cNvPr id="24" name="Rounded Rectangle 23"/>
          <p:cNvSpPr/>
          <p:nvPr/>
        </p:nvSpPr>
        <p:spPr>
          <a:xfrm>
            <a:off x="1625860" y="4265582"/>
            <a:ext cx="9493264" cy="61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5" name="TextBox 24"/>
          <p:cNvSpPr txBox="1"/>
          <p:nvPr/>
        </p:nvSpPr>
        <p:spPr>
          <a:xfrm>
            <a:off x="1673074" y="4265582"/>
            <a:ext cx="2850267" cy="523220"/>
          </a:xfrm>
          <a:prstGeom prst="rect">
            <a:avLst/>
          </a:prstGeom>
          <a:noFill/>
        </p:spPr>
        <p:txBody>
          <a:bodyPr wrap="none" rtlCol="0">
            <a:spAutoFit/>
          </a:bodyPr>
          <a:lstStyle/>
          <a:p>
            <a:r>
              <a:rPr lang="en-GB" sz="2800" b="1" dirty="0">
                <a:solidFill>
                  <a:srgbClr val="002060"/>
                </a:solidFill>
              </a:rPr>
              <a:t>Result monitoring</a:t>
            </a:r>
          </a:p>
        </p:txBody>
      </p:sp>
      <p:sp>
        <p:nvSpPr>
          <p:cNvPr id="26" name="Rounded Rectangle 25"/>
          <p:cNvSpPr/>
          <p:nvPr/>
        </p:nvSpPr>
        <p:spPr>
          <a:xfrm>
            <a:off x="1673074" y="3193077"/>
            <a:ext cx="9493264" cy="61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7" name="Rounded Rectangle 26"/>
          <p:cNvSpPr/>
          <p:nvPr/>
        </p:nvSpPr>
        <p:spPr>
          <a:xfrm>
            <a:off x="1578646" y="2181947"/>
            <a:ext cx="9587692" cy="61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8" name="TextBox 27"/>
          <p:cNvSpPr txBox="1"/>
          <p:nvPr/>
        </p:nvSpPr>
        <p:spPr>
          <a:xfrm>
            <a:off x="1633489" y="2226337"/>
            <a:ext cx="8638840" cy="523220"/>
          </a:xfrm>
          <a:prstGeom prst="rect">
            <a:avLst/>
          </a:prstGeom>
          <a:noFill/>
        </p:spPr>
        <p:txBody>
          <a:bodyPr wrap="none" rtlCol="0">
            <a:spAutoFit/>
          </a:bodyPr>
          <a:lstStyle/>
          <a:p>
            <a:r>
              <a:rPr lang="en-GB" sz="2800" b="1" dirty="0">
                <a:solidFill>
                  <a:srgbClr val="002060"/>
                </a:solidFill>
              </a:rPr>
              <a:t>Situation monitoring /Ongoing assessment /Surveillance </a:t>
            </a:r>
          </a:p>
        </p:txBody>
      </p:sp>
      <p:sp>
        <p:nvSpPr>
          <p:cNvPr id="29" name="TextBox 28"/>
          <p:cNvSpPr txBox="1"/>
          <p:nvPr/>
        </p:nvSpPr>
        <p:spPr>
          <a:xfrm>
            <a:off x="1673074" y="3202151"/>
            <a:ext cx="7711657" cy="523220"/>
          </a:xfrm>
          <a:prstGeom prst="rect">
            <a:avLst/>
          </a:prstGeom>
          <a:solidFill>
            <a:schemeClr val="accent1">
              <a:lumMod val="40000"/>
              <a:lumOff val="60000"/>
            </a:schemeClr>
          </a:solidFill>
        </p:spPr>
        <p:txBody>
          <a:bodyPr wrap="square" rtlCol="0">
            <a:spAutoFit/>
          </a:bodyPr>
          <a:lstStyle/>
          <a:p>
            <a:r>
              <a:rPr lang="en-GB" sz="2800" b="1">
                <a:solidFill>
                  <a:srgbClr val="002060"/>
                </a:solidFill>
              </a:rPr>
              <a:t>Activity monitoring </a:t>
            </a:r>
            <a:r>
              <a:rPr lang="en-GB" sz="2800" b="1" dirty="0">
                <a:solidFill>
                  <a:srgbClr val="002060"/>
                </a:solidFill>
              </a:rPr>
              <a:t>/ </a:t>
            </a:r>
            <a:r>
              <a:rPr lang="en-GB" sz="2800" b="1">
                <a:solidFill>
                  <a:srgbClr val="002060"/>
                </a:solidFill>
              </a:rPr>
              <a:t>Process monitoring</a:t>
            </a:r>
            <a:endParaRPr lang="en-GB" sz="2800" b="1" dirty="0">
              <a:solidFill>
                <a:srgbClr val="002060"/>
              </a:solidFill>
            </a:endParaRPr>
          </a:p>
        </p:txBody>
      </p:sp>
      <p:sp>
        <p:nvSpPr>
          <p:cNvPr id="13" name="Rounded Rectangle 12"/>
          <p:cNvSpPr/>
          <p:nvPr/>
        </p:nvSpPr>
        <p:spPr>
          <a:xfrm>
            <a:off x="1633489" y="5338087"/>
            <a:ext cx="9493264" cy="61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rPr>
              <a:t>Other, e.g. financial monitoring, …..</a:t>
            </a:r>
          </a:p>
        </p:txBody>
      </p:sp>
    </p:spTree>
    <p:extLst>
      <p:ext uri="{BB962C8B-B14F-4D97-AF65-F5344CB8AC3E}">
        <p14:creationId xmlns:p14="http://schemas.microsoft.com/office/powerpoint/2010/main" val="1703236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09800" y="-27384"/>
            <a:ext cx="7772400" cy="1143000"/>
          </a:xfrm>
        </p:spPr>
        <p:txBody>
          <a:bodyPr/>
          <a:lstStyle/>
          <a:p>
            <a:pPr algn="ctr" eaLnBrk="1" hangingPunct="1"/>
            <a:r>
              <a:rPr lang="en-GB" altLang="en-US" u="sng" dirty="0">
                <a:latin typeface="+mn-lt"/>
                <a:ea typeface="Times New Roman" charset="0"/>
                <a:cs typeface="Times New Roman" charset="0"/>
              </a:rPr>
              <a:t>Evaluation criteria</a:t>
            </a:r>
          </a:p>
        </p:txBody>
      </p:sp>
      <p:sp>
        <p:nvSpPr>
          <p:cNvPr id="2" name="Rectangle 1"/>
          <p:cNvSpPr/>
          <p:nvPr/>
        </p:nvSpPr>
        <p:spPr bwMode="auto">
          <a:xfrm>
            <a:off x="1847528" y="1612244"/>
            <a:ext cx="3960440" cy="3982798"/>
          </a:xfrm>
          <a:prstGeom prst="rect">
            <a:avLst/>
          </a:prstGeom>
          <a:solidFill>
            <a:schemeClr val="accent1">
              <a:lumMod val="20000"/>
              <a:lumOff val="80000"/>
            </a:schemeClr>
          </a:solidFill>
          <a:ln w="9525" cap="flat" cmpd="sng" algn="ctr">
            <a:solidFill>
              <a:srgbClr val="00206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lnSpc>
                <a:spcPct val="90000"/>
              </a:lnSpc>
              <a:defRPr/>
            </a:pPr>
            <a:r>
              <a:rPr lang="en-GB" altLang="en-US" sz="2400" b="1" dirty="0">
                <a:solidFill>
                  <a:srgbClr val="0000FF"/>
                </a:solidFill>
                <a:latin typeface="+mn-lt"/>
              </a:rPr>
              <a:t>Commonly used criteria for humanitarian action</a:t>
            </a:r>
          </a:p>
          <a:p>
            <a:pPr eaLnBrk="1" hangingPunct="1">
              <a:lnSpc>
                <a:spcPct val="90000"/>
              </a:lnSpc>
              <a:defRPr/>
            </a:pPr>
            <a:endParaRPr lang="en-US" altLang="en-US" sz="2800" dirty="0">
              <a:latin typeface="+mn-lt"/>
            </a:endParaRPr>
          </a:p>
          <a:p>
            <a:pPr indent="-342900" eaLnBrk="1" hangingPunct="1">
              <a:lnSpc>
                <a:spcPct val="90000"/>
              </a:lnSpc>
              <a:buFont typeface="Wingdings" panose="05000000000000000000" pitchFamily="2" charset="2"/>
              <a:buChar char="Ø"/>
              <a:defRPr/>
            </a:pPr>
            <a:r>
              <a:rPr lang="en-US" altLang="en-US" sz="2400" dirty="0">
                <a:latin typeface="+mn-lt"/>
              </a:rPr>
              <a:t>Relevance</a:t>
            </a:r>
          </a:p>
          <a:p>
            <a:pPr indent="-342900" eaLnBrk="1" hangingPunct="1">
              <a:lnSpc>
                <a:spcPct val="90000"/>
              </a:lnSpc>
              <a:buFont typeface="Wingdings" panose="05000000000000000000" pitchFamily="2" charset="2"/>
              <a:buChar char="Ø"/>
              <a:defRPr/>
            </a:pPr>
            <a:r>
              <a:rPr lang="en-US" altLang="en-US" sz="2400" dirty="0">
                <a:latin typeface="+mn-lt"/>
              </a:rPr>
              <a:t>Effectiveness </a:t>
            </a:r>
          </a:p>
          <a:p>
            <a:pPr indent="-342900" eaLnBrk="1" hangingPunct="1">
              <a:lnSpc>
                <a:spcPct val="90000"/>
              </a:lnSpc>
              <a:buFont typeface="Wingdings" panose="05000000000000000000" pitchFamily="2" charset="2"/>
              <a:buChar char="Ø"/>
              <a:defRPr/>
            </a:pPr>
            <a:r>
              <a:rPr lang="en-US" altLang="en-US" sz="2400" dirty="0">
                <a:latin typeface="+mn-lt"/>
              </a:rPr>
              <a:t>Efficiency </a:t>
            </a:r>
          </a:p>
          <a:p>
            <a:pPr indent="-342900" eaLnBrk="1" hangingPunct="1">
              <a:lnSpc>
                <a:spcPct val="90000"/>
              </a:lnSpc>
              <a:buFont typeface="Wingdings" panose="05000000000000000000" pitchFamily="2" charset="2"/>
              <a:buChar char="Ø"/>
              <a:defRPr/>
            </a:pPr>
            <a:r>
              <a:rPr lang="en-US" altLang="en-US" sz="2400" dirty="0">
                <a:latin typeface="+mn-lt"/>
              </a:rPr>
              <a:t>Impact  </a:t>
            </a:r>
          </a:p>
          <a:p>
            <a:pPr indent="-342900" eaLnBrk="1" hangingPunct="1">
              <a:lnSpc>
                <a:spcPct val="90000"/>
              </a:lnSpc>
              <a:buFont typeface="Wingdings" panose="05000000000000000000" pitchFamily="2" charset="2"/>
              <a:buChar char="Ø"/>
              <a:defRPr/>
            </a:pPr>
            <a:r>
              <a:rPr lang="en-US" altLang="en-US" sz="2400" dirty="0">
                <a:latin typeface="+mn-lt"/>
              </a:rPr>
              <a:t>Coherence</a:t>
            </a:r>
          </a:p>
          <a:p>
            <a:pPr indent="-342900" eaLnBrk="1" hangingPunct="1">
              <a:lnSpc>
                <a:spcPct val="90000"/>
              </a:lnSpc>
              <a:buFont typeface="Wingdings" panose="05000000000000000000" pitchFamily="2" charset="2"/>
              <a:buChar char="Ø"/>
              <a:defRPr/>
            </a:pPr>
            <a:r>
              <a:rPr lang="en-US" altLang="en-US" sz="2400" dirty="0">
                <a:latin typeface="+mn-lt"/>
              </a:rPr>
              <a:t>Connectedness</a:t>
            </a:r>
          </a:p>
          <a:p>
            <a:pPr indent="-342900" eaLnBrk="1" hangingPunct="1">
              <a:lnSpc>
                <a:spcPct val="90000"/>
              </a:lnSpc>
              <a:buFont typeface="Wingdings" panose="05000000000000000000" pitchFamily="2" charset="2"/>
              <a:buChar char="Ø"/>
              <a:defRPr/>
            </a:pPr>
            <a:r>
              <a:rPr lang="en-US" altLang="en-US" sz="2400" dirty="0">
                <a:latin typeface="+mn-lt"/>
              </a:rPr>
              <a:t>Coordination</a:t>
            </a:r>
          </a:p>
          <a:p>
            <a:pPr indent="-342900" eaLnBrk="1" hangingPunct="1">
              <a:lnSpc>
                <a:spcPct val="90000"/>
              </a:lnSpc>
              <a:buFont typeface="Wingdings" panose="05000000000000000000" pitchFamily="2" charset="2"/>
              <a:buChar char="Ø"/>
              <a:defRPr/>
            </a:pPr>
            <a:r>
              <a:rPr lang="en-US" altLang="en-US" sz="2400" dirty="0">
                <a:latin typeface="+mn-lt"/>
              </a:rPr>
              <a:t>Coverage </a:t>
            </a:r>
          </a:p>
          <a:p>
            <a:pPr eaLnBrk="1" hangingPunct="1">
              <a:lnSpc>
                <a:spcPct val="90000"/>
              </a:lnSpc>
              <a:defRPr/>
            </a:pPr>
            <a:endParaRPr lang="en-US" altLang="en-US" sz="2000" dirty="0"/>
          </a:p>
          <a:p>
            <a:pPr eaLnBrk="1" hangingPunct="1">
              <a:lnSpc>
                <a:spcPct val="90000"/>
              </a:lnSpc>
              <a:defRPr/>
            </a:pPr>
            <a:endParaRPr lang="en-GB" altLang="en-US" i="1" dirty="0">
              <a:solidFill>
                <a:srgbClr val="5448F2"/>
              </a:solidFill>
            </a:endParaRPr>
          </a:p>
          <a:p>
            <a:endParaRPr lang="en-US" dirty="0">
              <a:latin typeface="Arial" panose="020B0604020202020204" pitchFamily="34" charset="0"/>
              <a:ea typeface="ＭＳ Ｐゴシック" panose="020B0600070205080204" pitchFamily="34" charset="-128"/>
            </a:endParaRPr>
          </a:p>
        </p:txBody>
      </p:sp>
      <p:sp>
        <p:nvSpPr>
          <p:cNvPr id="7" name="Rectangle 6"/>
          <p:cNvSpPr/>
          <p:nvPr/>
        </p:nvSpPr>
        <p:spPr bwMode="auto">
          <a:xfrm>
            <a:off x="6156422" y="1612244"/>
            <a:ext cx="3960440" cy="398279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lnSpc>
                <a:spcPct val="90000"/>
              </a:lnSpc>
              <a:defRPr/>
            </a:pPr>
            <a:r>
              <a:rPr lang="en-US" altLang="en-US" sz="2400" b="1" dirty="0">
                <a:solidFill>
                  <a:srgbClr val="0000FF"/>
                </a:solidFill>
                <a:latin typeface="+mn-lt"/>
              </a:rPr>
              <a:t>Commonly used criteria in health evaluations </a:t>
            </a:r>
          </a:p>
          <a:p>
            <a:pPr eaLnBrk="1" hangingPunct="1">
              <a:lnSpc>
                <a:spcPct val="90000"/>
              </a:lnSpc>
              <a:defRPr/>
            </a:pPr>
            <a:endParaRPr lang="en-US" altLang="en-US" sz="2800" b="1" dirty="0">
              <a:solidFill>
                <a:srgbClr val="0070C0"/>
              </a:solidFill>
              <a:latin typeface="+mn-lt"/>
            </a:endParaRPr>
          </a:p>
          <a:p>
            <a:pPr indent="-342900" eaLnBrk="1" hangingPunct="1">
              <a:lnSpc>
                <a:spcPct val="90000"/>
              </a:lnSpc>
              <a:buFont typeface="Wingdings" panose="05000000000000000000" pitchFamily="2" charset="2"/>
              <a:buChar char="Ø"/>
              <a:defRPr/>
            </a:pPr>
            <a:r>
              <a:rPr lang="en-US" altLang="en-US" sz="2400" dirty="0">
                <a:latin typeface="+mn-lt"/>
                <a:ea typeface="Times New Roman" charset="0"/>
                <a:cs typeface="Times New Roman" charset="0"/>
              </a:rPr>
              <a:t>Acceptability</a:t>
            </a:r>
          </a:p>
          <a:p>
            <a:pPr indent="-342900" eaLnBrk="1" hangingPunct="1">
              <a:lnSpc>
                <a:spcPct val="90000"/>
              </a:lnSpc>
              <a:buFont typeface="Wingdings" panose="05000000000000000000" pitchFamily="2" charset="2"/>
              <a:buChar char="Ø"/>
              <a:defRPr/>
            </a:pPr>
            <a:r>
              <a:rPr lang="en-US" altLang="en-US" sz="2400" dirty="0">
                <a:latin typeface="+mn-lt"/>
                <a:ea typeface="Times New Roman" charset="0"/>
                <a:cs typeface="Times New Roman" charset="0"/>
              </a:rPr>
              <a:t>Cost-effectiveness</a:t>
            </a:r>
          </a:p>
          <a:p>
            <a:pPr indent="-342900" eaLnBrk="1" hangingPunct="1">
              <a:lnSpc>
                <a:spcPct val="90000"/>
              </a:lnSpc>
              <a:buFont typeface="Wingdings" panose="05000000000000000000" pitchFamily="2" charset="2"/>
              <a:buChar char="Ø"/>
              <a:defRPr/>
            </a:pPr>
            <a:r>
              <a:rPr lang="en-US" altLang="en-US" sz="2400" dirty="0">
                <a:latin typeface="+mn-lt"/>
                <a:ea typeface="Times New Roman" charset="0"/>
                <a:cs typeface="Times New Roman" charset="0"/>
              </a:rPr>
              <a:t>Equity</a:t>
            </a:r>
          </a:p>
          <a:p>
            <a:pPr indent="-342900" eaLnBrk="1" hangingPunct="1">
              <a:lnSpc>
                <a:spcPct val="90000"/>
              </a:lnSpc>
              <a:buFont typeface="Wingdings" panose="05000000000000000000" pitchFamily="2" charset="2"/>
              <a:buChar char="Ø"/>
              <a:defRPr/>
            </a:pPr>
            <a:endParaRPr lang="en-US" altLang="en-US" sz="2400" dirty="0">
              <a:latin typeface="+mn-lt"/>
              <a:ea typeface="Times New Roman" charset="0"/>
              <a:cs typeface="Times New Roman" charset="0"/>
            </a:endParaRPr>
          </a:p>
          <a:p>
            <a:pPr eaLnBrk="1" hangingPunct="1">
              <a:lnSpc>
                <a:spcPct val="90000"/>
              </a:lnSpc>
              <a:defRPr/>
            </a:pPr>
            <a:r>
              <a:rPr lang="en-US" altLang="en-US" sz="2400" b="1" dirty="0">
                <a:solidFill>
                  <a:srgbClr val="0000FF"/>
                </a:solidFill>
                <a:latin typeface="+mn-lt"/>
                <a:ea typeface="Times New Roman" charset="0"/>
                <a:cs typeface="Times New Roman" charset="0"/>
              </a:rPr>
              <a:t>Other, e.g. </a:t>
            </a:r>
          </a:p>
          <a:p>
            <a:pPr indent="-342900" eaLnBrk="1" hangingPunct="1">
              <a:lnSpc>
                <a:spcPct val="90000"/>
              </a:lnSpc>
              <a:buFont typeface="Wingdings" panose="05000000000000000000" pitchFamily="2" charset="2"/>
              <a:buChar char="Ø"/>
              <a:defRPr/>
            </a:pPr>
            <a:r>
              <a:rPr lang="en-US" altLang="en-US" sz="2400" dirty="0">
                <a:latin typeface="+mn-lt"/>
                <a:ea typeface="Times New Roman" charset="0"/>
                <a:cs typeface="Times New Roman" charset="0"/>
              </a:rPr>
              <a:t>Coordination</a:t>
            </a:r>
          </a:p>
          <a:p>
            <a:endParaRPr lang="en-US" dirty="0">
              <a:latin typeface="+mn-lt"/>
              <a:ea typeface="ＭＳ Ｐゴシック" panose="020B0600070205080204" pitchFamily="34" charset="-128"/>
            </a:endParaRPr>
          </a:p>
        </p:txBody>
      </p:sp>
      <p:sp>
        <p:nvSpPr>
          <p:cNvPr id="3" name="TextBox 2"/>
          <p:cNvSpPr txBox="1"/>
          <p:nvPr/>
        </p:nvSpPr>
        <p:spPr>
          <a:xfrm>
            <a:off x="1643090" y="5852152"/>
            <a:ext cx="4452910" cy="461665"/>
          </a:xfrm>
          <a:prstGeom prst="rect">
            <a:avLst/>
          </a:prstGeom>
          <a:noFill/>
        </p:spPr>
        <p:txBody>
          <a:bodyPr wrap="square" rtlCol="0">
            <a:spAutoFit/>
          </a:bodyPr>
          <a:lstStyle/>
          <a:p>
            <a:r>
              <a:rPr lang="en-US" sz="2400" dirty="0"/>
              <a:t>ALNAP -</a:t>
            </a:r>
            <a:r>
              <a:rPr lang="en-GB" altLang="en-US" sz="2400" i="1" dirty="0">
                <a:solidFill>
                  <a:srgbClr val="5448F2"/>
                </a:solidFill>
              </a:rPr>
              <a:t> https://</a:t>
            </a:r>
            <a:r>
              <a:rPr lang="en-GB" altLang="en-US" sz="2400" i="1" dirty="0" err="1">
                <a:solidFill>
                  <a:srgbClr val="5448F2"/>
                </a:solidFill>
              </a:rPr>
              <a:t>www.alnap.org</a:t>
            </a:r>
            <a:endParaRPr lang="en-US" sz="2400" dirty="0"/>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5" name="Slide Number Placeholder 4"/>
          <p:cNvSpPr>
            <a:spLocks noGrp="1"/>
          </p:cNvSpPr>
          <p:nvPr>
            <p:ph type="sldNum" sz="quarter" idx="12"/>
          </p:nvPr>
        </p:nvSpPr>
        <p:spPr/>
        <p:txBody>
          <a:bodyPr/>
          <a:lstStyle/>
          <a:p>
            <a:fld id="{05C408E3-1C0B-45E5-B572-56F424382D1E}" type="slidenum">
              <a:rPr lang="fr-CH" smtClean="0"/>
              <a:t>46</a:t>
            </a:fld>
            <a:endParaRPr lang="fr-CH"/>
          </a:p>
        </p:txBody>
      </p:sp>
    </p:spTree>
    <p:extLst>
      <p:ext uri="{BB962C8B-B14F-4D97-AF65-F5344CB8AC3E}">
        <p14:creationId xmlns:p14="http://schemas.microsoft.com/office/powerpoint/2010/main" val="289956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2209800" y="1524000"/>
            <a:ext cx="7772400" cy="1143000"/>
          </a:xfrm>
        </p:spPr>
        <p:txBody>
          <a:bodyPr anchor="ctr">
            <a:noAutofit/>
          </a:bodyPr>
          <a:lstStyle/>
          <a:p>
            <a:pPr eaLnBrk="1" hangingPunct="1"/>
            <a:r>
              <a:rPr lang="en-US" altLang="en-US" sz="4400" u="sng" dirty="0">
                <a:latin typeface="+mn-lt"/>
              </a:rPr>
              <a:t>Monitoring and Evaluation require formulation and planning</a:t>
            </a:r>
            <a:endParaRPr lang="en-US" altLang="en-US" sz="4400" dirty="0">
              <a:latin typeface="+mn-lt"/>
            </a:endParaRPr>
          </a:p>
        </p:txBody>
      </p:sp>
      <p:sp>
        <p:nvSpPr>
          <p:cNvPr id="90115" name="Rectangle 3"/>
          <p:cNvSpPr>
            <a:spLocks noChangeArrowheads="1"/>
          </p:cNvSpPr>
          <p:nvPr/>
        </p:nvSpPr>
        <p:spPr bwMode="auto">
          <a:xfrm>
            <a:off x="5862638" y="10175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pic>
        <p:nvPicPr>
          <p:cNvPr id="901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1" y="3581400"/>
            <a:ext cx="2576513"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fld id="{05C408E3-1C0B-45E5-B572-56F424382D1E}" type="slidenum">
              <a:rPr lang="fr-CH" smtClean="0"/>
              <a:t>47</a:t>
            </a:fld>
            <a:endParaRPr lang="fr-CH"/>
          </a:p>
        </p:txBody>
      </p:sp>
    </p:spTree>
    <p:extLst>
      <p:ext uri="{BB962C8B-B14F-4D97-AF65-F5344CB8AC3E}">
        <p14:creationId xmlns:p14="http://schemas.microsoft.com/office/powerpoint/2010/main" val="23156598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09800" y="44450"/>
            <a:ext cx="7772400" cy="1143000"/>
          </a:xfrm>
        </p:spPr>
        <p:txBody>
          <a:bodyPr/>
          <a:lstStyle/>
          <a:p>
            <a:pPr algn="ctr" eaLnBrk="1" hangingPunct="1"/>
            <a:r>
              <a:rPr lang="en-GB" altLang="en-US" u="sng" dirty="0">
                <a:latin typeface="+mn-lt"/>
              </a:rPr>
              <a:t>Indicators</a:t>
            </a:r>
            <a:endParaRPr lang="en-GB" altLang="en-US" dirty="0">
              <a:latin typeface="+mn-lt"/>
            </a:endParaRPr>
          </a:p>
        </p:txBody>
      </p:sp>
      <p:sp>
        <p:nvSpPr>
          <p:cNvPr id="88067" name="Rectangle 3"/>
          <p:cNvSpPr>
            <a:spLocks noGrp="1" noChangeArrowheads="1"/>
          </p:cNvSpPr>
          <p:nvPr>
            <p:ph idx="1"/>
          </p:nvPr>
        </p:nvSpPr>
        <p:spPr>
          <a:xfrm>
            <a:off x="1905000" y="1484313"/>
            <a:ext cx="8229600" cy="2209800"/>
          </a:xfrm>
        </p:spPr>
        <p:txBody>
          <a:bodyPr/>
          <a:lstStyle/>
          <a:p>
            <a:pPr eaLnBrk="1" hangingPunct="1">
              <a:buFont typeface="Times" charset="0"/>
              <a:buChar char="•"/>
            </a:pPr>
            <a:r>
              <a:rPr lang="en-GB" altLang="en-US" dirty="0"/>
              <a:t>Help to demonstrate change in conditions or results linked to specific interventions</a:t>
            </a:r>
          </a:p>
          <a:p>
            <a:pPr eaLnBrk="1" hangingPunct="1"/>
            <a:r>
              <a:rPr lang="en-GB" altLang="en-US" dirty="0"/>
              <a:t>Provide evidence of progress towards the attainment of outputs and desired results</a:t>
            </a:r>
          </a:p>
        </p:txBody>
      </p:sp>
      <p:sp>
        <p:nvSpPr>
          <p:cNvPr id="59396" name="Text Box 4"/>
          <p:cNvSpPr txBox="1">
            <a:spLocks noChangeArrowheads="1"/>
          </p:cNvSpPr>
          <p:nvPr/>
        </p:nvSpPr>
        <p:spPr bwMode="auto">
          <a:xfrm>
            <a:off x="1889125" y="49164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dirty="0"/>
          </a:p>
        </p:txBody>
      </p:sp>
      <p:sp>
        <p:nvSpPr>
          <p:cNvPr id="53253" name="Oval 5"/>
          <p:cNvSpPr>
            <a:spLocks noChangeArrowheads="1"/>
          </p:cNvSpPr>
          <p:nvPr/>
        </p:nvSpPr>
        <p:spPr bwMode="auto">
          <a:xfrm>
            <a:off x="1905000" y="3880248"/>
            <a:ext cx="8458200" cy="1447800"/>
          </a:xfrm>
          <a:prstGeom prst="ellipse">
            <a:avLst/>
          </a:prstGeom>
          <a:solidFill>
            <a:schemeClr val="accent1">
              <a:lumMod val="40000"/>
              <a:lumOff val="60000"/>
            </a:schemeClr>
          </a:solidFill>
          <a:ln w="9525">
            <a:solidFill>
              <a:schemeClr val="accent1">
                <a:lumMod val="40000"/>
                <a:lumOff val="60000"/>
              </a:schemeClr>
            </a:solidFill>
            <a:round/>
            <a:headEnd/>
            <a:tailEnd/>
          </a:ln>
          <a:effectLst/>
          <a:extLst/>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800" b="1" dirty="0">
                <a:latin typeface="+mn-lt"/>
              </a:rPr>
              <a:t>are a critical component of M &amp; E</a:t>
            </a:r>
            <a:endParaRPr lang="en-US" altLang="en-US" sz="2800" dirty="0">
              <a:latin typeface="+mn-lt"/>
            </a:endParaRPr>
          </a:p>
        </p:txBody>
      </p:sp>
      <p:sp>
        <p:nvSpPr>
          <p:cNvPr id="2" name="Rectangle 1"/>
          <p:cNvSpPr>
            <a:spLocks noChangeArrowheads="1"/>
          </p:cNvSpPr>
          <p:nvPr/>
        </p:nvSpPr>
        <p:spPr bwMode="auto">
          <a:xfrm>
            <a:off x="1524000" y="5805489"/>
            <a:ext cx="93245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charset="-128"/>
              </a:defRPr>
            </a:lvl1pPr>
            <a:lvl2pPr>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lvl="1" eaLnBrk="1" hangingPunct="1">
              <a:spcBef>
                <a:spcPct val="0"/>
              </a:spcBef>
              <a:buFontTx/>
              <a:buNone/>
            </a:pPr>
            <a:r>
              <a:rPr lang="en-GB" altLang="en-US" sz="2000" i="1" dirty="0">
                <a:latin typeface="+mn-lt"/>
              </a:rPr>
              <a:t>Indicators are developed in-house /with counterparts or derived from internationally accepted standards (e.g. WHO, SPHERE; Global Health Cluster has a suggested set of core indicators and benchmarks)</a:t>
            </a: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4" name="Slide Number Placeholder 3"/>
          <p:cNvSpPr>
            <a:spLocks noGrp="1"/>
          </p:cNvSpPr>
          <p:nvPr>
            <p:ph type="sldNum" sz="quarter" idx="12"/>
          </p:nvPr>
        </p:nvSpPr>
        <p:spPr/>
        <p:txBody>
          <a:bodyPr/>
          <a:lstStyle/>
          <a:p>
            <a:fld id="{05C408E3-1C0B-45E5-B572-56F424382D1E}" type="slidenum">
              <a:rPr lang="fr-CH" smtClean="0"/>
              <a:t>48</a:t>
            </a:fld>
            <a:endParaRPr lang="fr-CH"/>
          </a:p>
        </p:txBody>
      </p:sp>
    </p:spTree>
    <p:extLst>
      <p:ext uri="{BB962C8B-B14F-4D97-AF65-F5344CB8AC3E}">
        <p14:creationId xmlns:p14="http://schemas.microsoft.com/office/powerpoint/2010/main" val="1417760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806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5C408E3-1C0B-45E5-B572-56F424382D1E}" type="slidenum">
              <a:rPr lang="fr-CH" smtClean="0"/>
              <a:t>49</a:t>
            </a:fld>
            <a:endParaRPr lang="fr-CH"/>
          </a:p>
        </p:txBody>
      </p:sp>
      <p:pic>
        <p:nvPicPr>
          <p:cNvPr id="4" name="Picture 3"/>
          <p:cNvPicPr>
            <a:picLocks noChangeAspect="1"/>
          </p:cNvPicPr>
          <p:nvPr/>
        </p:nvPicPr>
        <p:blipFill>
          <a:blip r:embed="rId3"/>
          <a:stretch>
            <a:fillRect/>
          </a:stretch>
        </p:blipFill>
        <p:spPr>
          <a:xfrm>
            <a:off x="3041252" y="779876"/>
            <a:ext cx="7118350" cy="3683382"/>
          </a:xfrm>
          <a:prstGeom prst="rect">
            <a:avLst/>
          </a:prstGeom>
        </p:spPr>
      </p:pic>
      <p:sp>
        <p:nvSpPr>
          <p:cNvPr id="6" name="Oval 66"/>
          <p:cNvSpPr>
            <a:spLocks noChangeArrowheads="1"/>
          </p:cNvSpPr>
          <p:nvPr/>
        </p:nvSpPr>
        <p:spPr bwMode="auto">
          <a:xfrm>
            <a:off x="5496520" y="4959902"/>
            <a:ext cx="1982788" cy="1881188"/>
          </a:xfrm>
          <a:prstGeom prst="ellipse">
            <a:avLst/>
          </a:prstGeom>
          <a:solidFill>
            <a:srgbClr val="002060"/>
          </a:solidFill>
          <a:ln w="12700">
            <a:solidFill>
              <a:srgbClr val="000000"/>
            </a:solidFill>
            <a:round/>
            <a:headEnd/>
            <a:tailEnd/>
          </a:ln>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dirty="0">
              <a:solidFill>
                <a:srgbClr val="FFFF00"/>
              </a:solidFill>
              <a:latin typeface="Times New Roman" charset="0"/>
            </a:endParaRPr>
          </a:p>
        </p:txBody>
      </p:sp>
      <p:sp>
        <p:nvSpPr>
          <p:cNvPr id="8" name="Oval 95"/>
          <p:cNvSpPr>
            <a:spLocks noChangeArrowheads="1"/>
          </p:cNvSpPr>
          <p:nvPr/>
        </p:nvSpPr>
        <p:spPr bwMode="auto">
          <a:xfrm>
            <a:off x="5901928" y="5430039"/>
            <a:ext cx="698500" cy="701675"/>
          </a:xfrm>
          <a:prstGeom prst="ellipse">
            <a:avLst/>
          </a:prstGeom>
          <a:solidFill>
            <a:srgbClr val="C0C0C0"/>
          </a:solidFill>
          <a:ln w="12700">
            <a:solidFill>
              <a:srgbClr val="000000"/>
            </a:solidFill>
            <a:round/>
            <a:headEnd/>
            <a:tailEnd/>
          </a:ln>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10" name="Freeform 224"/>
          <p:cNvSpPr>
            <a:spLocks/>
          </p:cNvSpPr>
          <p:nvPr/>
        </p:nvSpPr>
        <p:spPr bwMode="auto">
          <a:xfrm>
            <a:off x="6320298" y="4463258"/>
            <a:ext cx="225027" cy="377031"/>
          </a:xfrm>
          <a:custGeom>
            <a:avLst/>
            <a:gdLst>
              <a:gd name="T0" fmla="*/ 0 w 287"/>
              <a:gd name="T1" fmla="*/ 2147483646 h 356"/>
              <a:gd name="T2" fmla="*/ 2147483646 w 287"/>
              <a:gd name="T3" fmla="*/ 2147483646 h 356"/>
              <a:gd name="T4" fmla="*/ 2147483646 w 287"/>
              <a:gd name="T5" fmla="*/ 2147483646 h 356"/>
              <a:gd name="T6" fmla="*/ 2147483646 w 287"/>
              <a:gd name="T7" fmla="*/ 2147483646 h 356"/>
              <a:gd name="T8" fmla="*/ 2147483646 w 287"/>
              <a:gd name="T9" fmla="*/ 0 h 356"/>
              <a:gd name="T10" fmla="*/ 2147483646 w 287"/>
              <a:gd name="T11" fmla="*/ 2147483646 h 356"/>
              <a:gd name="T12" fmla="*/ 2147483646 w 287"/>
              <a:gd name="T13" fmla="*/ 2147483646 h 356"/>
              <a:gd name="T14" fmla="*/ 2147483646 w 287"/>
              <a:gd name="T15" fmla="*/ 2147483646 h 356"/>
              <a:gd name="T16" fmla="*/ 2147483646 w 287"/>
              <a:gd name="T17" fmla="*/ 2147483646 h 356"/>
              <a:gd name="T18" fmla="*/ 2147483646 w 287"/>
              <a:gd name="T19" fmla="*/ 2147483646 h 356"/>
              <a:gd name="T20" fmla="*/ 0 w 287"/>
              <a:gd name="T21" fmla="*/ 2147483646 h 3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7" h="356">
                <a:moveTo>
                  <a:pt x="0" y="297"/>
                </a:moveTo>
                <a:lnTo>
                  <a:pt x="59" y="297"/>
                </a:lnTo>
                <a:lnTo>
                  <a:pt x="59" y="60"/>
                </a:lnTo>
                <a:lnTo>
                  <a:pt x="3" y="59"/>
                </a:lnTo>
                <a:lnTo>
                  <a:pt x="150" y="0"/>
                </a:lnTo>
                <a:lnTo>
                  <a:pt x="287" y="59"/>
                </a:lnTo>
                <a:lnTo>
                  <a:pt x="235" y="60"/>
                </a:lnTo>
                <a:lnTo>
                  <a:pt x="235" y="299"/>
                </a:lnTo>
                <a:lnTo>
                  <a:pt x="287" y="299"/>
                </a:lnTo>
                <a:lnTo>
                  <a:pt x="146" y="356"/>
                </a:lnTo>
                <a:lnTo>
                  <a:pt x="0" y="297"/>
                </a:lnTo>
                <a:close/>
              </a:path>
            </a:pathLst>
          </a:custGeom>
          <a:solidFill>
            <a:schemeClr val="tx1"/>
          </a:solidFill>
          <a:ln w="12700">
            <a:solidFill>
              <a:srgbClr val="000000"/>
            </a:solidFill>
            <a:prstDash val="solid"/>
            <a:round/>
            <a:headEnd/>
            <a:tailEnd/>
          </a:ln>
        </p:spPr>
        <p:txBody>
          <a:bodyPr/>
          <a:lstStyle/>
          <a:p>
            <a:endParaRPr lang="en-US"/>
          </a:p>
        </p:txBody>
      </p:sp>
      <p:sp>
        <p:nvSpPr>
          <p:cNvPr id="49" name="Rectangle 48"/>
          <p:cNvSpPr/>
          <p:nvPr/>
        </p:nvSpPr>
        <p:spPr>
          <a:xfrm>
            <a:off x="776585" y="3406009"/>
            <a:ext cx="1524000" cy="42305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Food ration</a:t>
            </a:r>
          </a:p>
        </p:txBody>
      </p:sp>
      <p:sp>
        <p:nvSpPr>
          <p:cNvPr id="52" name="Rectangle 51"/>
          <p:cNvSpPr/>
          <p:nvPr/>
        </p:nvSpPr>
        <p:spPr>
          <a:xfrm>
            <a:off x="1909847" y="4497388"/>
            <a:ext cx="1524000" cy="4794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Access to health care</a:t>
            </a:r>
          </a:p>
        </p:txBody>
      </p:sp>
      <p:sp>
        <p:nvSpPr>
          <p:cNvPr id="53" name="Rectangle 52"/>
          <p:cNvSpPr/>
          <p:nvPr/>
        </p:nvSpPr>
        <p:spPr>
          <a:xfrm>
            <a:off x="3490854" y="5014017"/>
            <a:ext cx="1359961" cy="4151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Morbidity</a:t>
            </a:r>
          </a:p>
        </p:txBody>
      </p:sp>
      <p:sp>
        <p:nvSpPr>
          <p:cNvPr id="54" name="Rectangle 53"/>
          <p:cNvSpPr/>
          <p:nvPr/>
        </p:nvSpPr>
        <p:spPr>
          <a:xfrm>
            <a:off x="2989170" y="5700107"/>
            <a:ext cx="1359961" cy="4151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Mortality</a:t>
            </a:r>
            <a:endParaRPr lang="en-GB" dirty="0">
              <a:solidFill>
                <a:schemeClr val="tx1"/>
              </a:solidFill>
            </a:endParaRPr>
          </a:p>
        </p:txBody>
      </p:sp>
      <p:sp>
        <p:nvSpPr>
          <p:cNvPr id="55" name="Rectangle 54"/>
          <p:cNvSpPr/>
          <p:nvPr/>
        </p:nvSpPr>
        <p:spPr>
          <a:xfrm>
            <a:off x="3343569" y="6280533"/>
            <a:ext cx="1359961" cy="4151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Census</a:t>
            </a:r>
          </a:p>
        </p:txBody>
      </p:sp>
      <p:sp>
        <p:nvSpPr>
          <p:cNvPr id="56" name="Rectangle 55"/>
          <p:cNvSpPr/>
          <p:nvPr/>
        </p:nvSpPr>
        <p:spPr>
          <a:xfrm>
            <a:off x="8272298" y="5263025"/>
            <a:ext cx="1359961" cy="4151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Malnutrition</a:t>
            </a:r>
          </a:p>
        </p:txBody>
      </p:sp>
      <p:sp>
        <p:nvSpPr>
          <p:cNvPr id="57" name="Rectangle 56"/>
          <p:cNvSpPr/>
          <p:nvPr/>
        </p:nvSpPr>
        <p:spPr>
          <a:xfrm>
            <a:off x="8272298" y="6356350"/>
            <a:ext cx="1359961" cy="4151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Disability</a:t>
            </a:r>
          </a:p>
        </p:txBody>
      </p:sp>
      <p:cxnSp>
        <p:nvCxnSpPr>
          <p:cNvPr id="59" name="Straight Arrow Connector 58"/>
          <p:cNvCxnSpPr>
            <a:stCxn id="53" idx="3"/>
          </p:cNvCxnSpPr>
          <p:nvPr/>
        </p:nvCxnSpPr>
        <p:spPr>
          <a:xfrm>
            <a:off x="4850815" y="5221579"/>
            <a:ext cx="645705" cy="2840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6" idx="1"/>
          </p:cNvCxnSpPr>
          <p:nvPr/>
        </p:nvCxnSpPr>
        <p:spPr>
          <a:xfrm flipH="1">
            <a:off x="7476428" y="5470587"/>
            <a:ext cx="795870" cy="1944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349131" y="5909175"/>
            <a:ext cx="8664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4727043" y="6280533"/>
            <a:ext cx="769477" cy="2487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7476428" y="6356350"/>
            <a:ext cx="795870" cy="2642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3490854" y="4734225"/>
            <a:ext cx="2760324" cy="199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8" name="TextBox 77"/>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80" name="Oval 94"/>
          <p:cNvSpPr>
            <a:spLocks noChangeArrowheads="1"/>
          </p:cNvSpPr>
          <p:nvPr/>
        </p:nvSpPr>
        <p:spPr bwMode="auto">
          <a:xfrm>
            <a:off x="6681588" y="5665045"/>
            <a:ext cx="371475" cy="373063"/>
          </a:xfrm>
          <a:prstGeom prst="ellipse">
            <a:avLst/>
          </a:prstGeom>
          <a:solidFill>
            <a:srgbClr val="00FFFF"/>
          </a:solidFill>
          <a:ln w="12700">
            <a:solidFill>
              <a:srgbClr val="000000"/>
            </a:solidFill>
            <a:round/>
            <a:headEnd/>
            <a:tailEnd/>
          </a:ln>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81" name="Rectangle 80"/>
          <p:cNvSpPr/>
          <p:nvPr/>
        </p:nvSpPr>
        <p:spPr>
          <a:xfrm>
            <a:off x="776585" y="1442168"/>
            <a:ext cx="1524000" cy="42305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Food prices</a:t>
            </a:r>
          </a:p>
        </p:txBody>
      </p:sp>
      <p:sp>
        <p:nvSpPr>
          <p:cNvPr id="82" name="Rectangle 81"/>
          <p:cNvSpPr/>
          <p:nvPr/>
        </p:nvSpPr>
        <p:spPr>
          <a:xfrm>
            <a:off x="807597" y="2526155"/>
            <a:ext cx="1524000" cy="42305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Food stock</a:t>
            </a:r>
          </a:p>
        </p:txBody>
      </p:sp>
      <p:cxnSp>
        <p:nvCxnSpPr>
          <p:cNvPr id="83" name="Straight Arrow Connector 82"/>
          <p:cNvCxnSpPr/>
          <p:nvPr/>
        </p:nvCxnSpPr>
        <p:spPr>
          <a:xfrm flipV="1">
            <a:off x="2299292" y="3141344"/>
            <a:ext cx="710948" cy="3565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2331597" y="2621567"/>
            <a:ext cx="656336" cy="1161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300585" y="1693396"/>
            <a:ext cx="645705" cy="2840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3490854" y="180899"/>
            <a:ext cx="2394523" cy="42305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Nbr</a:t>
            </a:r>
            <a:r>
              <a:rPr lang="en-GB" dirty="0">
                <a:solidFill>
                  <a:schemeClr val="tx1"/>
                </a:solidFill>
              </a:rPr>
              <a:t> of persons/latrine</a:t>
            </a:r>
          </a:p>
        </p:txBody>
      </p:sp>
      <p:sp>
        <p:nvSpPr>
          <p:cNvPr id="90" name="Rectangle 89"/>
          <p:cNvSpPr/>
          <p:nvPr/>
        </p:nvSpPr>
        <p:spPr>
          <a:xfrm>
            <a:off x="6091900" y="170571"/>
            <a:ext cx="2180398" cy="42305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Vaccination coverage</a:t>
            </a:r>
            <a:endParaRPr lang="en-GB" dirty="0">
              <a:solidFill>
                <a:schemeClr val="tx1"/>
              </a:solidFill>
            </a:endParaRPr>
          </a:p>
        </p:txBody>
      </p:sp>
      <p:sp>
        <p:nvSpPr>
          <p:cNvPr id="91" name="Rectangle 90"/>
          <p:cNvSpPr/>
          <p:nvPr/>
        </p:nvSpPr>
        <p:spPr>
          <a:xfrm>
            <a:off x="9602916" y="3182878"/>
            <a:ext cx="2175796" cy="42305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Proportion tests ++</a:t>
            </a:r>
          </a:p>
        </p:txBody>
      </p:sp>
      <p:sp>
        <p:nvSpPr>
          <p:cNvPr id="92" name="Rectangle 91"/>
          <p:cNvSpPr/>
          <p:nvPr/>
        </p:nvSpPr>
        <p:spPr>
          <a:xfrm>
            <a:off x="9775352" y="2477340"/>
            <a:ext cx="2133584" cy="5206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Nbr</a:t>
            </a:r>
            <a:r>
              <a:rPr lang="en-GB" dirty="0">
                <a:solidFill>
                  <a:schemeClr val="tx1"/>
                </a:solidFill>
              </a:rPr>
              <a:t> of patients fitted w prosthesis</a:t>
            </a:r>
          </a:p>
        </p:txBody>
      </p:sp>
      <p:sp>
        <p:nvSpPr>
          <p:cNvPr id="93" name="Rectangle 92"/>
          <p:cNvSpPr/>
          <p:nvPr/>
        </p:nvSpPr>
        <p:spPr>
          <a:xfrm>
            <a:off x="9602916" y="3953501"/>
            <a:ext cx="2382440" cy="42305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Length of hospital </a:t>
            </a:r>
            <a:r>
              <a:rPr lang="en-GB" dirty="0">
                <a:solidFill>
                  <a:schemeClr val="tx1"/>
                </a:solidFill>
              </a:rPr>
              <a:t>stay</a:t>
            </a:r>
          </a:p>
        </p:txBody>
      </p:sp>
      <p:cxnSp>
        <p:nvCxnSpPr>
          <p:cNvPr id="94" name="Straight Arrow Connector 93"/>
          <p:cNvCxnSpPr/>
          <p:nvPr/>
        </p:nvCxnSpPr>
        <p:spPr>
          <a:xfrm flipH="1">
            <a:off x="6432811" y="660263"/>
            <a:ext cx="201746" cy="6316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703530" y="620900"/>
            <a:ext cx="306475" cy="20006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flipV="1">
            <a:off x="7315200" y="3275299"/>
            <a:ext cx="2305853" cy="683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92" idx="1"/>
          </p:cNvCxnSpPr>
          <p:nvPr/>
        </p:nvCxnSpPr>
        <p:spPr>
          <a:xfrm flipH="1" flipV="1">
            <a:off x="8272298" y="2679623"/>
            <a:ext cx="1503054" cy="580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flipV="1">
            <a:off x="8179163" y="3796466"/>
            <a:ext cx="1431218" cy="2283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835622" y="164407"/>
            <a:ext cx="2027478" cy="646331"/>
          </a:xfrm>
          <a:prstGeom prst="rect">
            <a:avLst/>
          </a:prstGeom>
          <a:noFill/>
        </p:spPr>
        <p:txBody>
          <a:bodyPr wrap="none" rtlCol="0">
            <a:spAutoFit/>
          </a:bodyPr>
          <a:lstStyle/>
          <a:p>
            <a:r>
              <a:rPr lang="en-GB" sz="3600" u="sng" dirty="0"/>
              <a:t>Indicators</a:t>
            </a:r>
          </a:p>
        </p:txBody>
      </p:sp>
      <p:sp>
        <p:nvSpPr>
          <p:cNvPr id="108" name="Rectangle 107"/>
          <p:cNvSpPr/>
          <p:nvPr/>
        </p:nvSpPr>
        <p:spPr>
          <a:xfrm>
            <a:off x="9173402" y="229117"/>
            <a:ext cx="2180398" cy="42305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Nbr</a:t>
            </a:r>
            <a:r>
              <a:rPr lang="en-GB" dirty="0">
                <a:solidFill>
                  <a:schemeClr val="tx1"/>
                </a:solidFill>
              </a:rPr>
              <a:t> of deliveries</a:t>
            </a:r>
          </a:p>
        </p:txBody>
      </p:sp>
      <p:cxnSp>
        <p:nvCxnSpPr>
          <p:cNvPr id="109" name="Straight Arrow Connector 108"/>
          <p:cNvCxnSpPr/>
          <p:nvPr/>
        </p:nvCxnSpPr>
        <p:spPr>
          <a:xfrm flipH="1">
            <a:off x="8209704" y="660263"/>
            <a:ext cx="1431218" cy="12386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66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4" name="Title 1"/>
          <p:cNvSpPr txBox="1">
            <a:spLocks/>
          </p:cNvSpPr>
          <p:nvPr/>
        </p:nvSpPr>
        <p:spPr>
          <a:xfrm>
            <a:off x="2395707" y="475981"/>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u="sng" dirty="0">
                <a:latin typeface="+mn-lt"/>
              </a:rPr>
              <a:t>Types of assessment</a:t>
            </a:r>
            <a:endParaRPr lang="fr-CH" altLang="fr-FR" dirty="0">
              <a:latin typeface="+mn-lt"/>
            </a:endParaRPr>
          </a:p>
        </p:txBody>
      </p:sp>
      <p:sp>
        <p:nvSpPr>
          <p:cNvPr id="24" name="Rounded Rectangle 23"/>
          <p:cNvSpPr/>
          <p:nvPr/>
        </p:nvSpPr>
        <p:spPr>
          <a:xfrm>
            <a:off x="1578647" y="2180814"/>
            <a:ext cx="9493264" cy="612000"/>
          </a:xfrm>
          <a:prstGeom prst="roundRect">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5" name="TextBox 24"/>
          <p:cNvSpPr txBox="1"/>
          <p:nvPr/>
        </p:nvSpPr>
        <p:spPr>
          <a:xfrm>
            <a:off x="1578647" y="2213187"/>
            <a:ext cx="2917786" cy="523220"/>
          </a:xfrm>
          <a:prstGeom prst="rect">
            <a:avLst/>
          </a:prstGeom>
          <a:noFill/>
        </p:spPr>
        <p:txBody>
          <a:bodyPr wrap="none" rtlCol="0">
            <a:spAutoFit/>
          </a:bodyPr>
          <a:lstStyle/>
          <a:p>
            <a:r>
              <a:rPr lang="en-GB" sz="2800" b="1" dirty="0">
                <a:solidFill>
                  <a:srgbClr val="002060"/>
                </a:solidFill>
              </a:rPr>
              <a:t>Rapid assessment </a:t>
            </a:r>
          </a:p>
        </p:txBody>
      </p:sp>
      <p:sp>
        <p:nvSpPr>
          <p:cNvPr id="26" name="Rounded Rectangle 25"/>
          <p:cNvSpPr/>
          <p:nvPr/>
        </p:nvSpPr>
        <p:spPr>
          <a:xfrm>
            <a:off x="1578647" y="3538780"/>
            <a:ext cx="9493264" cy="612000"/>
          </a:xfrm>
          <a:prstGeom prst="roundRect">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7" name="Rounded Rectangle 26"/>
          <p:cNvSpPr/>
          <p:nvPr/>
        </p:nvSpPr>
        <p:spPr>
          <a:xfrm>
            <a:off x="1578647" y="4742973"/>
            <a:ext cx="9493264" cy="612000"/>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8" name="TextBox 27"/>
          <p:cNvSpPr txBox="1"/>
          <p:nvPr/>
        </p:nvSpPr>
        <p:spPr>
          <a:xfrm>
            <a:off x="1578647" y="4779775"/>
            <a:ext cx="3308919" cy="523220"/>
          </a:xfrm>
          <a:prstGeom prst="rect">
            <a:avLst/>
          </a:prstGeom>
          <a:noFill/>
        </p:spPr>
        <p:txBody>
          <a:bodyPr wrap="none" rtlCol="0">
            <a:spAutoFit/>
          </a:bodyPr>
          <a:lstStyle/>
          <a:p>
            <a:r>
              <a:rPr lang="en-GB" sz="2800" b="1" dirty="0">
                <a:solidFill>
                  <a:srgbClr val="002060"/>
                </a:solidFill>
              </a:rPr>
              <a:t>Ongoing assessment </a:t>
            </a:r>
          </a:p>
        </p:txBody>
      </p:sp>
      <p:sp>
        <p:nvSpPr>
          <p:cNvPr id="29" name="TextBox 28"/>
          <p:cNvSpPr txBox="1"/>
          <p:nvPr/>
        </p:nvSpPr>
        <p:spPr>
          <a:xfrm>
            <a:off x="1578647" y="3627560"/>
            <a:ext cx="3685310" cy="523220"/>
          </a:xfrm>
          <a:prstGeom prst="rect">
            <a:avLst/>
          </a:prstGeom>
          <a:noFill/>
        </p:spPr>
        <p:txBody>
          <a:bodyPr wrap="square" rtlCol="0">
            <a:spAutoFit/>
          </a:bodyPr>
          <a:lstStyle/>
          <a:p>
            <a:r>
              <a:rPr lang="en-GB" sz="2800" b="1" dirty="0">
                <a:solidFill>
                  <a:srgbClr val="002060"/>
                </a:solidFill>
              </a:rPr>
              <a:t>In-depth assessment </a:t>
            </a:r>
          </a:p>
        </p:txBody>
      </p:sp>
      <p:sp>
        <p:nvSpPr>
          <p:cNvPr id="30" name="TextBox 29"/>
          <p:cNvSpPr txBox="1"/>
          <p:nvPr/>
        </p:nvSpPr>
        <p:spPr>
          <a:xfrm>
            <a:off x="2395707" y="2733194"/>
            <a:ext cx="8889165" cy="461665"/>
          </a:xfrm>
          <a:prstGeom prst="rect">
            <a:avLst/>
          </a:prstGeom>
          <a:noFill/>
        </p:spPr>
        <p:txBody>
          <a:bodyPr wrap="none" rtlCol="0">
            <a:spAutoFit/>
          </a:bodyPr>
          <a:lstStyle/>
          <a:p>
            <a:r>
              <a:rPr lang="en-GB" sz="2400" i="1" dirty="0"/>
              <a:t>Country/organization/sector specific formats, MIRA, ACAPS template…</a:t>
            </a:r>
          </a:p>
        </p:txBody>
      </p:sp>
      <p:sp>
        <p:nvSpPr>
          <p:cNvPr id="31" name="TextBox 30"/>
          <p:cNvSpPr txBox="1"/>
          <p:nvPr/>
        </p:nvSpPr>
        <p:spPr>
          <a:xfrm>
            <a:off x="2964873" y="5391775"/>
            <a:ext cx="8319999" cy="461665"/>
          </a:xfrm>
          <a:prstGeom prst="rect">
            <a:avLst/>
          </a:prstGeom>
          <a:noFill/>
        </p:spPr>
        <p:txBody>
          <a:bodyPr wrap="square" rtlCol="0">
            <a:spAutoFit/>
          </a:bodyPr>
          <a:lstStyle/>
          <a:p>
            <a:r>
              <a:rPr lang="en-GB" sz="2400" i="1" dirty="0"/>
              <a:t>Situation monitoring /surveillance, e.g. </a:t>
            </a:r>
            <a:r>
              <a:rPr lang="en-GB" sz="2400" i="1" dirty="0" err="1"/>
              <a:t>HeRAMS</a:t>
            </a:r>
            <a:r>
              <a:rPr lang="en-GB" sz="2400" i="1" dirty="0"/>
              <a:t>, market prices, …</a:t>
            </a:r>
          </a:p>
        </p:txBody>
      </p:sp>
    </p:spTree>
    <p:extLst>
      <p:ext uri="{BB962C8B-B14F-4D97-AF65-F5344CB8AC3E}">
        <p14:creationId xmlns:p14="http://schemas.microsoft.com/office/powerpoint/2010/main" val="1123454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09800" y="228600"/>
            <a:ext cx="7772400" cy="1143000"/>
          </a:xfrm>
        </p:spPr>
        <p:txBody>
          <a:bodyPr/>
          <a:lstStyle/>
          <a:p>
            <a:pPr eaLnBrk="1" hangingPunct="1"/>
            <a:r>
              <a:rPr lang="en-US" altLang="en-US" u="sng">
                <a:latin typeface="+mn-lt"/>
              </a:rPr>
              <a:t>Selection of Indicators</a:t>
            </a:r>
            <a:endParaRPr lang="en-US" altLang="en-US">
              <a:latin typeface="+mn-lt"/>
            </a:endParaRPr>
          </a:p>
        </p:txBody>
      </p:sp>
      <p:sp>
        <p:nvSpPr>
          <p:cNvPr id="94211" name="Rectangle 3"/>
          <p:cNvSpPr>
            <a:spLocks noGrp="1" noChangeArrowheads="1"/>
          </p:cNvSpPr>
          <p:nvPr>
            <p:ph idx="1"/>
          </p:nvPr>
        </p:nvSpPr>
        <p:spPr>
          <a:xfrm>
            <a:off x="1812925" y="1195388"/>
            <a:ext cx="7985125" cy="4335463"/>
          </a:xfrm>
        </p:spPr>
        <p:txBody>
          <a:bodyPr>
            <a:noAutofit/>
          </a:bodyPr>
          <a:lstStyle/>
          <a:p>
            <a:pPr eaLnBrk="1" hangingPunct="1">
              <a:lnSpc>
                <a:spcPct val="90000"/>
              </a:lnSpc>
              <a:buFontTx/>
              <a:buNone/>
            </a:pPr>
            <a:endParaRPr lang="en-GB" altLang="en-US" sz="2400" dirty="0"/>
          </a:p>
          <a:p>
            <a:pPr eaLnBrk="1" hangingPunct="1">
              <a:lnSpc>
                <a:spcPct val="90000"/>
              </a:lnSpc>
            </a:pPr>
            <a:r>
              <a:rPr lang="en-GB" altLang="en-US" sz="2400" dirty="0"/>
              <a:t>Guided by overall situation and programme objectives</a:t>
            </a:r>
          </a:p>
          <a:p>
            <a:pPr eaLnBrk="1" hangingPunct="1">
              <a:lnSpc>
                <a:spcPct val="90000"/>
              </a:lnSpc>
            </a:pPr>
            <a:r>
              <a:rPr lang="en-GB" altLang="en-US" sz="2400" dirty="0"/>
              <a:t>Relevance -&gt; utility</a:t>
            </a:r>
          </a:p>
          <a:p>
            <a:pPr eaLnBrk="1" hangingPunct="1">
              <a:lnSpc>
                <a:spcPct val="90000"/>
              </a:lnSpc>
            </a:pPr>
            <a:r>
              <a:rPr lang="en-GB" altLang="en-US" sz="2400" dirty="0"/>
              <a:t>Sensitivity</a:t>
            </a:r>
          </a:p>
          <a:p>
            <a:pPr eaLnBrk="1" hangingPunct="1">
              <a:lnSpc>
                <a:spcPct val="90000"/>
              </a:lnSpc>
            </a:pPr>
            <a:r>
              <a:rPr lang="en-GB" altLang="en-US" sz="2400" dirty="0"/>
              <a:t>Limited number </a:t>
            </a:r>
          </a:p>
          <a:p>
            <a:pPr eaLnBrk="1" hangingPunct="1">
              <a:lnSpc>
                <a:spcPct val="90000"/>
              </a:lnSpc>
            </a:pPr>
            <a:r>
              <a:rPr lang="en-GB" altLang="en-US" sz="2400" dirty="0"/>
              <a:t>Focus on key indicators which are simple to follow</a:t>
            </a:r>
          </a:p>
          <a:p>
            <a:pPr eaLnBrk="1" hangingPunct="1">
              <a:lnSpc>
                <a:spcPct val="90000"/>
              </a:lnSpc>
            </a:pPr>
            <a:r>
              <a:rPr lang="en-GB" altLang="en-US" sz="2400" dirty="0"/>
              <a:t>Direct &lt;-&gt; indirect /proxy indicators </a:t>
            </a:r>
          </a:p>
          <a:p>
            <a:pPr eaLnBrk="1" hangingPunct="1">
              <a:lnSpc>
                <a:spcPct val="90000"/>
              </a:lnSpc>
            </a:pPr>
            <a:r>
              <a:rPr lang="en-GB" altLang="en-US" sz="2400" dirty="0"/>
              <a:t>Quantitative </a:t>
            </a:r>
            <a:r>
              <a:rPr lang="en-GB" altLang="en-US" sz="2400" u="sng" dirty="0"/>
              <a:t>and</a:t>
            </a:r>
            <a:r>
              <a:rPr lang="en-GB" altLang="en-US" sz="2400" dirty="0"/>
              <a:t> qualitative</a:t>
            </a:r>
          </a:p>
          <a:p>
            <a:pPr eaLnBrk="1" hangingPunct="1">
              <a:lnSpc>
                <a:spcPct val="90000"/>
              </a:lnSpc>
              <a:buFontTx/>
              <a:buNone/>
            </a:pPr>
            <a:r>
              <a:rPr lang="en-GB" altLang="en-US" sz="2400" dirty="0"/>
              <a:t> </a:t>
            </a:r>
          </a:p>
          <a:p>
            <a:pPr lvl="1" eaLnBrk="1" hangingPunct="1">
              <a:lnSpc>
                <a:spcPct val="90000"/>
              </a:lnSpc>
              <a:buFont typeface="Wingdings" charset="2"/>
              <a:buChar char="ü"/>
            </a:pPr>
            <a:r>
              <a:rPr lang="en-GB" altLang="en-US" sz="2000" dirty="0"/>
              <a:t>Baseline and target</a:t>
            </a:r>
          </a:p>
          <a:p>
            <a:pPr lvl="1" eaLnBrk="1" hangingPunct="1">
              <a:lnSpc>
                <a:spcPct val="90000"/>
              </a:lnSpc>
              <a:buFont typeface="Wingdings" charset="2"/>
              <a:buChar char="ü"/>
            </a:pPr>
            <a:r>
              <a:rPr lang="en-GB" altLang="en-US" sz="2000" dirty="0"/>
              <a:t>Examples: incidence and prevalence, coverage indicators (e.g. measles vaccination coverage), utilization rate, access rate</a:t>
            </a:r>
            <a:endParaRPr lang="en-GB" altLang="en-US" dirty="0"/>
          </a:p>
        </p:txBody>
      </p:sp>
      <p:sp>
        <p:nvSpPr>
          <p:cNvPr id="94212" name="Text Box 4"/>
          <p:cNvSpPr txBox="1">
            <a:spLocks noChangeArrowheads="1"/>
          </p:cNvSpPr>
          <p:nvPr/>
        </p:nvSpPr>
        <p:spPr bwMode="auto">
          <a:xfrm>
            <a:off x="1812925" y="4992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13" name="Text Box 5"/>
          <p:cNvSpPr txBox="1">
            <a:spLocks noChangeArrowheads="1"/>
          </p:cNvSpPr>
          <p:nvPr/>
        </p:nvSpPr>
        <p:spPr bwMode="auto">
          <a:xfrm>
            <a:off x="2232025" y="5630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94214" name="Text Box 6"/>
          <p:cNvSpPr txBox="1">
            <a:spLocks noChangeArrowheads="1"/>
          </p:cNvSpPr>
          <p:nvPr/>
        </p:nvSpPr>
        <p:spPr bwMode="auto">
          <a:xfrm>
            <a:off x="3070225" y="6011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94215" name="Text Box 7"/>
          <p:cNvSpPr txBox="1">
            <a:spLocks noChangeArrowheads="1"/>
          </p:cNvSpPr>
          <p:nvPr/>
        </p:nvSpPr>
        <p:spPr bwMode="auto">
          <a:xfrm>
            <a:off x="2041525" y="4916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16" name="Text Box 8"/>
          <p:cNvSpPr txBox="1">
            <a:spLocks noChangeArrowheads="1"/>
          </p:cNvSpPr>
          <p:nvPr/>
        </p:nvSpPr>
        <p:spPr bwMode="auto">
          <a:xfrm>
            <a:off x="3505200" y="4953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94217" name="Text Box 9"/>
          <p:cNvSpPr txBox="1">
            <a:spLocks noChangeArrowheads="1"/>
          </p:cNvSpPr>
          <p:nvPr/>
        </p:nvSpPr>
        <p:spPr bwMode="auto">
          <a:xfrm>
            <a:off x="3641725" y="4992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18" name="Text Box 10"/>
          <p:cNvSpPr txBox="1">
            <a:spLocks noChangeArrowheads="1"/>
          </p:cNvSpPr>
          <p:nvPr/>
        </p:nvSpPr>
        <p:spPr bwMode="auto">
          <a:xfrm>
            <a:off x="4251325" y="6135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19" name="Text Box 11"/>
          <p:cNvSpPr txBox="1">
            <a:spLocks noChangeArrowheads="1"/>
          </p:cNvSpPr>
          <p:nvPr/>
        </p:nvSpPr>
        <p:spPr bwMode="auto">
          <a:xfrm>
            <a:off x="4327525" y="6059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20" name="Text Box 12"/>
          <p:cNvSpPr txBox="1">
            <a:spLocks noChangeArrowheads="1"/>
          </p:cNvSpPr>
          <p:nvPr/>
        </p:nvSpPr>
        <p:spPr bwMode="auto">
          <a:xfrm>
            <a:off x="4479925" y="59832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21" name="Text Box 13"/>
          <p:cNvSpPr txBox="1">
            <a:spLocks noChangeArrowheads="1"/>
          </p:cNvSpPr>
          <p:nvPr/>
        </p:nvSpPr>
        <p:spPr bwMode="auto">
          <a:xfrm>
            <a:off x="3984625" y="6316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94222" name="Text Box 14"/>
          <p:cNvSpPr txBox="1">
            <a:spLocks noChangeArrowheads="1"/>
          </p:cNvSpPr>
          <p:nvPr/>
        </p:nvSpPr>
        <p:spPr bwMode="auto">
          <a:xfrm>
            <a:off x="3946525" y="59832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23" name="Text Box 15"/>
          <p:cNvSpPr txBox="1">
            <a:spLocks noChangeArrowheads="1"/>
          </p:cNvSpPr>
          <p:nvPr/>
        </p:nvSpPr>
        <p:spPr bwMode="auto">
          <a:xfrm>
            <a:off x="3870325" y="5907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24" name="Text Box 16"/>
          <p:cNvSpPr txBox="1">
            <a:spLocks noChangeArrowheads="1"/>
          </p:cNvSpPr>
          <p:nvPr/>
        </p:nvSpPr>
        <p:spPr bwMode="auto">
          <a:xfrm>
            <a:off x="3946525" y="4992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25" name="Text Box 17"/>
          <p:cNvSpPr txBox="1">
            <a:spLocks noChangeArrowheads="1"/>
          </p:cNvSpPr>
          <p:nvPr/>
        </p:nvSpPr>
        <p:spPr bwMode="auto">
          <a:xfrm>
            <a:off x="2117725" y="4992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26" name="Text Box 18"/>
          <p:cNvSpPr txBox="1">
            <a:spLocks noChangeArrowheads="1"/>
          </p:cNvSpPr>
          <p:nvPr/>
        </p:nvSpPr>
        <p:spPr bwMode="auto">
          <a:xfrm>
            <a:off x="2041525" y="4916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27" name="Text Box 19"/>
          <p:cNvSpPr txBox="1">
            <a:spLocks noChangeArrowheads="1"/>
          </p:cNvSpPr>
          <p:nvPr/>
        </p:nvSpPr>
        <p:spPr bwMode="auto">
          <a:xfrm>
            <a:off x="3032125" y="4916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21" name="Rectangle 20"/>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2" name="TextBox 21"/>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fld id="{05C408E3-1C0B-45E5-B572-56F424382D1E}" type="slidenum">
              <a:rPr lang="fr-CH" smtClean="0"/>
              <a:t>50</a:t>
            </a:fld>
            <a:endParaRPr lang="fr-CH"/>
          </a:p>
        </p:txBody>
      </p:sp>
    </p:spTree>
    <p:extLst>
      <p:ext uri="{BB962C8B-B14F-4D97-AF65-F5344CB8AC3E}">
        <p14:creationId xmlns:p14="http://schemas.microsoft.com/office/powerpoint/2010/main" val="5836277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61724" y="0"/>
            <a:ext cx="4786923" cy="6858000"/>
          </a:xfrm>
          <a:prstGeom prst="rect">
            <a:avLst/>
          </a:prstGeom>
        </p:spPr>
      </p:pic>
      <p:sp>
        <p:nvSpPr>
          <p:cNvPr id="5" name="TextBox 4"/>
          <p:cNvSpPr txBox="1"/>
          <p:nvPr/>
        </p:nvSpPr>
        <p:spPr>
          <a:xfrm>
            <a:off x="6063916" y="553453"/>
            <a:ext cx="184731" cy="369332"/>
          </a:xfrm>
          <a:prstGeom prst="rect">
            <a:avLst/>
          </a:prstGeom>
          <a:noFill/>
        </p:spPr>
        <p:txBody>
          <a:bodyPr wrap="none" rtlCol="0">
            <a:spAutoFit/>
          </a:bodyPr>
          <a:lstStyle/>
          <a:p>
            <a:endParaRPr lang="en-GB" dirty="0"/>
          </a:p>
        </p:txBody>
      </p:sp>
      <p:pic>
        <p:nvPicPr>
          <p:cNvPr id="6" name="Picture 5"/>
          <p:cNvPicPr>
            <a:picLocks noChangeAspect="1"/>
          </p:cNvPicPr>
          <p:nvPr/>
        </p:nvPicPr>
        <p:blipFill>
          <a:blip r:embed="rId4"/>
          <a:stretch>
            <a:fillRect/>
          </a:stretch>
        </p:blipFill>
        <p:spPr>
          <a:xfrm>
            <a:off x="6710681" y="-3647"/>
            <a:ext cx="4834647" cy="6858000"/>
          </a:xfrm>
          <a:prstGeom prst="rect">
            <a:avLst/>
          </a:prstGeom>
        </p:spPr>
      </p:pic>
      <p:sp>
        <p:nvSpPr>
          <p:cNvPr id="7" name="Rectangle 6">
            <a:extLst>
              <a:ext uri="{FF2B5EF4-FFF2-40B4-BE49-F238E27FC236}">
                <a16:creationId xmlns:a16="http://schemas.microsoft.com/office/drawing/2014/main" id="{E6628C4A-1772-4132-A212-632F284E490E}"/>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8FE0DB9F-15DA-49DD-B950-E7F1D39C11C2}"/>
              </a:ext>
            </a:extLst>
          </p:cNvPr>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937953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86E5B9-F6B0-440C-AE90-5A5A33DEA0DB}"/>
              </a:ext>
            </a:extLst>
          </p:cNvPr>
          <p:cNvSpPr txBox="1"/>
          <p:nvPr/>
        </p:nvSpPr>
        <p:spPr>
          <a:xfrm>
            <a:off x="3183693" y="2406516"/>
            <a:ext cx="2752741" cy="769441"/>
          </a:xfrm>
          <a:prstGeom prst="rect">
            <a:avLst/>
          </a:prstGeom>
          <a:noFill/>
        </p:spPr>
        <p:txBody>
          <a:bodyPr wrap="none" rtlCol="0">
            <a:spAutoFit/>
          </a:bodyPr>
          <a:lstStyle/>
          <a:p>
            <a:r>
              <a:rPr lang="en-GB" sz="4400" u="sng" dirty="0"/>
              <a:t>Questions?</a:t>
            </a:r>
          </a:p>
        </p:txBody>
      </p:sp>
      <p:sp>
        <p:nvSpPr>
          <p:cNvPr id="5" name="Rectangle 4">
            <a:extLst>
              <a:ext uri="{FF2B5EF4-FFF2-40B4-BE49-F238E27FC236}">
                <a16:creationId xmlns:a16="http://schemas.microsoft.com/office/drawing/2014/main" id="{1CCE302D-3867-4140-B0F5-7A2D284825B5}"/>
              </a:ext>
            </a:extLst>
          </p:cNvPr>
          <p:cNvSpPr/>
          <p:nvPr/>
        </p:nvSpPr>
        <p:spPr>
          <a:xfrm>
            <a:off x="0" y="42864"/>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2291650D-CE82-492C-A583-411DA6D9354F}"/>
              </a:ext>
            </a:extLst>
          </p:cNvPr>
          <p:cNvSpPr txBox="1"/>
          <p:nvPr/>
        </p:nvSpPr>
        <p:spPr>
          <a:xfrm>
            <a:off x="80371" y="5229200"/>
            <a:ext cx="461665" cy="1440394"/>
          </a:xfrm>
          <a:prstGeom prst="rect">
            <a:avLst/>
          </a:prstGeom>
          <a:noFill/>
        </p:spPr>
        <p:txBody>
          <a:bodyPr vert="vert270" wrap="none" rtlCol="0">
            <a:spAutoFit/>
          </a:bodyPr>
          <a:lstStyle/>
          <a:p>
            <a:r>
              <a:rPr lang="en-US" sz="1800" dirty="0">
                <a:solidFill>
                  <a:schemeClr val="bg1"/>
                </a:solidFill>
              </a:rPr>
              <a:t>H.E.L.P. course</a:t>
            </a:r>
          </a:p>
        </p:txBody>
      </p:sp>
      <p:pic>
        <p:nvPicPr>
          <p:cNvPr id="8" name="Picture 7">
            <a:extLst>
              <a:ext uri="{FF2B5EF4-FFF2-40B4-BE49-F238E27FC236}">
                <a16:creationId xmlns:a16="http://schemas.microsoft.com/office/drawing/2014/main" id="{8CBFE1A6-2C02-4001-A063-207199D9EFBC}"/>
              </a:ext>
            </a:extLst>
          </p:cNvPr>
          <p:cNvPicPr>
            <a:picLocks noChangeAspect="1"/>
          </p:cNvPicPr>
          <p:nvPr/>
        </p:nvPicPr>
        <p:blipFill>
          <a:blip r:embed="rId3"/>
          <a:stretch>
            <a:fillRect/>
          </a:stretch>
        </p:blipFill>
        <p:spPr>
          <a:xfrm>
            <a:off x="7566622" y="1591636"/>
            <a:ext cx="2752741" cy="3168642"/>
          </a:xfrm>
          <a:prstGeom prst="rect">
            <a:avLst/>
          </a:prstGeom>
        </p:spPr>
      </p:pic>
    </p:spTree>
    <p:extLst>
      <p:ext uri="{BB962C8B-B14F-4D97-AF65-F5344CB8AC3E}">
        <p14:creationId xmlns:p14="http://schemas.microsoft.com/office/powerpoint/2010/main" val="332404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4010889" y="405743"/>
            <a:ext cx="7827819" cy="6315732"/>
          </a:xfrm>
          <a:prstGeom prst="rect">
            <a:avLst/>
          </a:prstGeom>
        </p:spPr>
      </p:pic>
      <p:sp>
        <p:nvSpPr>
          <p:cNvPr id="4" name="Slide Number Placeholder 3"/>
          <p:cNvSpPr>
            <a:spLocks noGrp="1"/>
          </p:cNvSpPr>
          <p:nvPr>
            <p:ph type="sldNum" sz="quarter" idx="12"/>
          </p:nvPr>
        </p:nvSpPr>
        <p:spPr/>
        <p:txBody>
          <a:bodyPr/>
          <a:lstStyle/>
          <a:p>
            <a:fld id="{05C408E3-1C0B-45E5-B572-56F424382D1E}" type="slidenum">
              <a:rPr lang="fr-CH" smtClean="0"/>
              <a:t>6</a:t>
            </a:fld>
            <a:endParaRPr lang="fr-CH"/>
          </a:p>
        </p:txBody>
      </p:sp>
      <p:pic>
        <p:nvPicPr>
          <p:cNvPr id="7" name="Picture 6"/>
          <p:cNvPicPr>
            <a:picLocks noChangeAspect="1"/>
          </p:cNvPicPr>
          <p:nvPr/>
        </p:nvPicPr>
        <p:blipFill>
          <a:blip r:embed="rId4"/>
          <a:stretch>
            <a:fillRect/>
          </a:stretch>
        </p:blipFill>
        <p:spPr>
          <a:xfrm>
            <a:off x="1286165" y="2109232"/>
            <a:ext cx="1676400" cy="2400300"/>
          </a:xfrm>
          <a:prstGeom prst="rect">
            <a:avLst/>
          </a:prstGeom>
        </p:spPr>
      </p:pic>
      <p:sp>
        <p:nvSpPr>
          <p:cNvPr id="6" name="Rectangle 5">
            <a:extLst>
              <a:ext uri="{FF2B5EF4-FFF2-40B4-BE49-F238E27FC236}">
                <a16:creationId xmlns:a16="http://schemas.microsoft.com/office/drawing/2014/main" id="{26C516B6-44E3-4153-BEDF-1E224D36722D}"/>
              </a:ext>
            </a:extLst>
          </p:cNvPr>
          <p:cNvSpPr/>
          <p:nvPr/>
        </p:nvSpPr>
        <p:spPr>
          <a:xfrm>
            <a:off x="0" y="10886"/>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2BBDD449-D5C0-4B15-B5CC-B38DDB214A84}"/>
              </a:ext>
            </a:extLst>
          </p:cNvPr>
          <p:cNvSpPr txBox="1"/>
          <p:nvPr/>
        </p:nvSpPr>
        <p:spPr>
          <a:xfrm>
            <a:off x="83492" y="510437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056666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408E3-1C0B-45E5-B572-56F424382D1E}" type="slidenum">
              <a:rPr lang="fr-CH" smtClean="0"/>
              <a:t>7</a:t>
            </a:fld>
            <a:endParaRPr lang="fr-CH"/>
          </a:p>
        </p:txBody>
      </p:sp>
      <p:sp>
        <p:nvSpPr>
          <p:cNvPr id="6" name="TextBox 5"/>
          <p:cNvSpPr txBox="1"/>
          <p:nvPr/>
        </p:nvSpPr>
        <p:spPr>
          <a:xfrm>
            <a:off x="6437870" y="365125"/>
            <a:ext cx="184731" cy="369332"/>
          </a:xfrm>
          <a:prstGeom prst="rect">
            <a:avLst/>
          </a:prstGeom>
          <a:noFill/>
        </p:spPr>
        <p:txBody>
          <a:bodyPr wrap="none" rtlCol="0">
            <a:spAutoFit/>
          </a:bodyPr>
          <a:lstStyle/>
          <a:p>
            <a:endParaRPr lang="en-GB" dirty="0"/>
          </a:p>
        </p:txBody>
      </p:sp>
      <p:pic>
        <p:nvPicPr>
          <p:cNvPr id="7" name="Picture 6"/>
          <p:cNvPicPr>
            <a:picLocks noChangeAspect="1"/>
          </p:cNvPicPr>
          <p:nvPr/>
        </p:nvPicPr>
        <p:blipFill>
          <a:blip r:embed="rId3"/>
          <a:stretch>
            <a:fillRect/>
          </a:stretch>
        </p:blipFill>
        <p:spPr>
          <a:xfrm>
            <a:off x="1169447" y="3806894"/>
            <a:ext cx="6090036" cy="2914581"/>
          </a:xfrm>
          <a:prstGeom prst="rect">
            <a:avLst/>
          </a:prstGeom>
        </p:spPr>
      </p:pic>
      <p:pic>
        <p:nvPicPr>
          <p:cNvPr id="9" name="Picture 8"/>
          <p:cNvPicPr>
            <a:picLocks noChangeAspect="1"/>
          </p:cNvPicPr>
          <p:nvPr/>
        </p:nvPicPr>
        <p:blipFill>
          <a:blip r:embed="rId4"/>
          <a:stretch>
            <a:fillRect/>
          </a:stretch>
        </p:blipFill>
        <p:spPr>
          <a:xfrm>
            <a:off x="6799220" y="232983"/>
            <a:ext cx="5392780" cy="5152768"/>
          </a:xfrm>
          <a:prstGeom prst="rect">
            <a:avLst/>
          </a:prstGeom>
        </p:spPr>
      </p:pic>
      <p:pic>
        <p:nvPicPr>
          <p:cNvPr id="14" name="Picture 13"/>
          <p:cNvPicPr>
            <a:picLocks noChangeAspect="1"/>
          </p:cNvPicPr>
          <p:nvPr/>
        </p:nvPicPr>
        <p:blipFill>
          <a:blip r:embed="rId5"/>
          <a:stretch>
            <a:fillRect/>
          </a:stretch>
        </p:blipFill>
        <p:spPr>
          <a:xfrm>
            <a:off x="10617502" y="5467333"/>
            <a:ext cx="1130300" cy="190500"/>
          </a:xfrm>
          <a:prstGeom prst="rect">
            <a:avLst/>
          </a:prstGeom>
        </p:spPr>
      </p:pic>
      <p:pic>
        <p:nvPicPr>
          <p:cNvPr id="15" name="Picture 14"/>
          <p:cNvPicPr>
            <a:picLocks noChangeAspect="1"/>
          </p:cNvPicPr>
          <p:nvPr/>
        </p:nvPicPr>
        <p:blipFill>
          <a:blip r:embed="rId6"/>
          <a:stretch>
            <a:fillRect/>
          </a:stretch>
        </p:blipFill>
        <p:spPr>
          <a:xfrm>
            <a:off x="733251" y="38458"/>
            <a:ext cx="5977659" cy="3547941"/>
          </a:xfrm>
          <a:prstGeom prst="rect">
            <a:avLst/>
          </a:prstGeom>
        </p:spPr>
      </p:pic>
      <p:sp>
        <p:nvSpPr>
          <p:cNvPr id="8" name="Rectangle 7">
            <a:extLst>
              <a:ext uri="{FF2B5EF4-FFF2-40B4-BE49-F238E27FC236}">
                <a16:creationId xmlns:a16="http://schemas.microsoft.com/office/drawing/2014/main" id="{0710FF64-9031-4A25-BDED-6D4B85B594C9}"/>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0" name="TextBox 9">
            <a:extLst>
              <a:ext uri="{FF2B5EF4-FFF2-40B4-BE49-F238E27FC236}">
                <a16:creationId xmlns:a16="http://schemas.microsoft.com/office/drawing/2014/main" id="{863A25AC-2A33-4D33-8090-636DFB74B9D6}"/>
              </a:ext>
            </a:extLst>
          </p:cNvPr>
          <p:cNvSpPr txBox="1"/>
          <p:nvPr/>
        </p:nvSpPr>
        <p:spPr>
          <a:xfrm>
            <a:off x="83492" y="510437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863788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408E3-1C0B-45E5-B572-56F424382D1E}" type="slidenum">
              <a:rPr lang="fr-CH" smtClean="0"/>
              <a:t>8</a:t>
            </a:fld>
            <a:endParaRPr lang="fr-CH"/>
          </a:p>
        </p:txBody>
      </p:sp>
      <p:pic>
        <p:nvPicPr>
          <p:cNvPr id="11" name="Picture 10"/>
          <p:cNvPicPr>
            <a:picLocks noChangeAspect="1"/>
          </p:cNvPicPr>
          <p:nvPr/>
        </p:nvPicPr>
        <p:blipFill>
          <a:blip r:embed="rId3"/>
          <a:stretch>
            <a:fillRect/>
          </a:stretch>
        </p:blipFill>
        <p:spPr>
          <a:xfrm>
            <a:off x="2322576" y="1649393"/>
            <a:ext cx="8229600" cy="4882189"/>
          </a:xfrm>
          <a:prstGeom prst="rect">
            <a:avLst/>
          </a:prstGeom>
        </p:spPr>
      </p:pic>
      <p:sp>
        <p:nvSpPr>
          <p:cNvPr id="12" name="TextBox 11"/>
          <p:cNvSpPr txBox="1"/>
          <p:nvPr/>
        </p:nvSpPr>
        <p:spPr>
          <a:xfrm>
            <a:off x="2322576" y="326418"/>
            <a:ext cx="8685391" cy="769441"/>
          </a:xfrm>
          <a:prstGeom prst="rect">
            <a:avLst/>
          </a:prstGeom>
          <a:noFill/>
        </p:spPr>
        <p:txBody>
          <a:bodyPr wrap="none" rtlCol="0">
            <a:spAutoFit/>
          </a:bodyPr>
          <a:lstStyle/>
          <a:p>
            <a:r>
              <a:rPr lang="en-GB" sz="4400" u="sng" dirty="0"/>
              <a:t>Acute crisis: Accuracy and timeliness </a:t>
            </a:r>
          </a:p>
        </p:txBody>
      </p:sp>
      <p:sp>
        <p:nvSpPr>
          <p:cNvPr id="13" name="TextBox 12"/>
          <p:cNvSpPr txBox="1"/>
          <p:nvPr/>
        </p:nvSpPr>
        <p:spPr>
          <a:xfrm>
            <a:off x="429491" y="526473"/>
            <a:ext cx="184731" cy="369332"/>
          </a:xfrm>
          <a:prstGeom prst="rect">
            <a:avLst/>
          </a:prstGeom>
          <a:noFill/>
        </p:spPr>
        <p:txBody>
          <a:bodyPr wrap="none" rtlCol="0">
            <a:spAutoFit/>
          </a:bodyPr>
          <a:lstStyle/>
          <a:p>
            <a:endParaRPr lang="en-GB" dirty="0"/>
          </a:p>
        </p:txBody>
      </p:sp>
      <p:sp>
        <p:nvSpPr>
          <p:cNvPr id="14" name="Rectangle 1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5" name="TextBox 14"/>
          <p:cNvSpPr txBox="1"/>
          <p:nvPr/>
        </p:nvSpPr>
        <p:spPr>
          <a:xfrm>
            <a:off x="83492" y="510437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073180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408E3-1C0B-45E5-B572-56F424382D1E}" type="slidenum">
              <a:rPr lang="fr-CH" smtClean="0"/>
              <a:t>9</a:t>
            </a:fld>
            <a:endParaRPr lang="fr-CH"/>
          </a:p>
        </p:txBody>
      </p:sp>
      <p:sp>
        <p:nvSpPr>
          <p:cNvPr id="12" name="TextBox 11"/>
          <p:cNvSpPr txBox="1"/>
          <p:nvPr/>
        </p:nvSpPr>
        <p:spPr>
          <a:xfrm>
            <a:off x="2082546" y="326418"/>
            <a:ext cx="8557151" cy="769441"/>
          </a:xfrm>
          <a:prstGeom prst="rect">
            <a:avLst/>
          </a:prstGeom>
          <a:noFill/>
        </p:spPr>
        <p:txBody>
          <a:bodyPr wrap="none" rtlCol="0">
            <a:spAutoFit/>
          </a:bodyPr>
          <a:lstStyle/>
          <a:p>
            <a:r>
              <a:rPr lang="en-GB" sz="4400" u="sng" dirty="0"/>
              <a:t>Acute crisis: Accuracy and timeliness</a:t>
            </a:r>
          </a:p>
        </p:txBody>
      </p:sp>
      <p:sp>
        <p:nvSpPr>
          <p:cNvPr id="13" name="TextBox 12"/>
          <p:cNvSpPr txBox="1"/>
          <p:nvPr/>
        </p:nvSpPr>
        <p:spPr>
          <a:xfrm>
            <a:off x="429491" y="526473"/>
            <a:ext cx="184731" cy="369332"/>
          </a:xfrm>
          <a:prstGeom prst="rect">
            <a:avLst/>
          </a:prstGeom>
          <a:noFill/>
        </p:spPr>
        <p:txBody>
          <a:bodyPr wrap="none" rtlCol="0">
            <a:spAutoFit/>
          </a:bodyPr>
          <a:lstStyle/>
          <a:p>
            <a:endParaRPr lang="en-GB" dirty="0"/>
          </a:p>
        </p:txBody>
      </p:sp>
      <p:sp>
        <p:nvSpPr>
          <p:cNvPr id="14" name="Rectangle 1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5" name="TextBox 14"/>
          <p:cNvSpPr txBox="1"/>
          <p:nvPr/>
        </p:nvSpPr>
        <p:spPr>
          <a:xfrm>
            <a:off x="83492" y="510437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2" name="TextBox 1">
            <a:extLst>
              <a:ext uri="{FF2B5EF4-FFF2-40B4-BE49-F238E27FC236}">
                <a16:creationId xmlns:a16="http://schemas.microsoft.com/office/drawing/2014/main" id="{84DA01A3-FCD6-4965-BF93-265B6E385DE9}"/>
              </a:ext>
            </a:extLst>
          </p:cNvPr>
          <p:cNvSpPr txBox="1"/>
          <p:nvPr/>
        </p:nvSpPr>
        <p:spPr>
          <a:xfrm>
            <a:off x="1411386" y="2130377"/>
            <a:ext cx="9899469" cy="4401205"/>
          </a:xfrm>
          <a:prstGeom prst="rect">
            <a:avLst/>
          </a:prstGeom>
          <a:noFill/>
        </p:spPr>
        <p:txBody>
          <a:bodyPr wrap="square" rtlCol="0">
            <a:spAutoFit/>
          </a:bodyPr>
          <a:lstStyle/>
          <a:p>
            <a:pPr marL="457200" indent="-457200">
              <a:buFont typeface="Arial" panose="020B0604020202020204" pitchFamily="34" charset="0"/>
              <a:buChar char="•"/>
            </a:pPr>
            <a:r>
              <a:rPr lang="en-GB" sz="2800" dirty="0"/>
              <a:t>‘It is better to be vaguely right than precisely wrong’   </a:t>
            </a:r>
          </a:p>
          <a:p>
            <a:r>
              <a:rPr lang="en-GB" sz="2800" i="1" dirty="0"/>
              <a:t>								John Maynard</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‘It is better to be vaguely right and on time than precisely right and late’</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Accuracy and timeliness are key features of good information in a crisis, together with relevance </a:t>
            </a:r>
          </a:p>
          <a:p>
            <a:endParaRPr lang="en-GB" sz="2800" i="1" dirty="0"/>
          </a:p>
          <a:p>
            <a:r>
              <a:rPr lang="en-GB" sz="2800" dirty="0"/>
              <a:t> </a:t>
            </a:r>
          </a:p>
        </p:txBody>
      </p:sp>
    </p:spTree>
    <p:extLst>
      <p:ext uri="{BB962C8B-B14F-4D97-AF65-F5344CB8AC3E}">
        <p14:creationId xmlns:p14="http://schemas.microsoft.com/office/powerpoint/2010/main" val="2699024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42" ma:contentTypeDescription="Upload Form" ma:contentTypeScope="" ma:versionID="00a5e3a414205b0cd270913d25c6840e">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9601ed9a50bfa6825adc6b667e50086b"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ICRCIMP_RMUnitInCharge_H xmlns="71402401-ee9a-4cfa-82a8-ebbd88d5d766">
      <Terms xmlns="http://schemas.microsoft.com/office/infopath/2007/PartnerControls"/>
    </ICRCIMP_RMUnitInCharge_H>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_dlc_DocId xmlns="a8a2af44-4b8d-404b-a8bd-4186350a523c">TSASSIST-19-1749</_dlc_DocId>
    <TaxCatchAll xmlns="a8a2af44-4b8d-404b-a8bd-4186350a523c">
      <Value>54</Value>
      <Value>4</Value>
      <Value>3</Value>
      <Value>2</Value>
      <Value>1</Value>
    </TaxCatchAll>
    <_dlc_DocIdUrl xmlns="a8a2af44-4b8d-404b-a8bd-4186350a523c">
      <Url>https://collab.ext.icrc.org/sites/TS_ASSIST/_layouts/15/DocIdRedir.aspx?ID=TSASSIST-19-1749</Url>
      <Description>TSASSIST-19-1749</Description>
    </_dlc_DocIdUrl>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Period_x0020_start xmlns="a8a2af44-4b8d-404b-a8bd-4186350a523c">2020-01-28T14:00:00+00:00</Period_x0020_start>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IsRecord xmlns="71402401-ee9a-4cfa-82a8-ebbd88d5d766">false</ICRCIMP_IsRecord>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ICRCIMP_DocumentType_H xmlns="71402401-ee9a-4cfa-82a8-ebbd88d5d766">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7ffa6903-4a6e-4c70-8f5c-101a463ec6d0</TermId>
        </TermInfo>
      </Terms>
    </ICRCIMP_DocumentType_H>
    <IsIntranet xmlns="a8a2af44-4b8d-404b-a8bd-4186350a523c">false</IsIntranet>
    <ICRCIMP_RMIdentifier xmlns="71402401-ee9a-4cfa-82a8-ebbd88d5d766" xsi:nil="true"/>
    <RatingCount xmlns="http://schemas.microsoft.com/sharepoint/v3" xsi:nil="true"/>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documentManagement>
</p:properties>
</file>

<file path=customXml/itemProps1.xml><?xml version="1.0" encoding="utf-8"?>
<ds:datastoreItem xmlns:ds="http://schemas.openxmlformats.org/officeDocument/2006/customXml" ds:itemID="{7E573006-3FB2-4B90-AEBB-35BA6E9843CF}"/>
</file>

<file path=customXml/itemProps2.xml><?xml version="1.0" encoding="utf-8"?>
<ds:datastoreItem xmlns:ds="http://schemas.openxmlformats.org/officeDocument/2006/customXml" ds:itemID="{85C95AA4-308E-4D98-82CE-C4CDC095B64E}"/>
</file>

<file path=customXml/itemProps3.xml><?xml version="1.0" encoding="utf-8"?>
<ds:datastoreItem xmlns:ds="http://schemas.openxmlformats.org/officeDocument/2006/customXml" ds:itemID="{AFFACFFB-05FC-4F02-85AB-A6421973EE75}"/>
</file>

<file path=customXml/itemProps4.xml><?xml version="1.0" encoding="utf-8"?>
<ds:datastoreItem xmlns:ds="http://schemas.openxmlformats.org/officeDocument/2006/customXml" ds:itemID="{86081CB5-4920-4764-9303-ECF60D7CA8DC}"/>
</file>

<file path=customXml/itemProps5.xml><?xml version="1.0" encoding="utf-8"?>
<ds:datastoreItem xmlns:ds="http://schemas.openxmlformats.org/officeDocument/2006/customXml" ds:itemID="{24BDACA0-B346-44C7-931E-975F3C4A78D9}"/>
</file>

<file path=docProps/app.xml><?xml version="1.0" encoding="utf-8"?>
<Properties xmlns="http://schemas.openxmlformats.org/officeDocument/2006/extended-properties" xmlns:vt="http://schemas.openxmlformats.org/officeDocument/2006/docPropsVTypes">
  <TotalTime>836</TotalTime>
  <Words>4493</Words>
  <Application>Microsoft Office PowerPoint</Application>
  <PresentationFormat>Widescreen</PresentationFormat>
  <Paragraphs>673</Paragraphs>
  <Slides>52</Slides>
  <Notes>47</Notes>
  <HiddenSlides>9</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ＭＳ Ｐゴシック</vt:lpstr>
      <vt:lpstr>SimSun</vt:lpstr>
      <vt:lpstr>Arial</vt:lpstr>
      <vt:lpstr>Arial Black</vt:lpstr>
      <vt:lpstr>Calibri</vt:lpstr>
      <vt:lpstr>Calibri Light</vt:lpstr>
      <vt:lpstr>Monotype Sorts</vt:lpstr>
      <vt:lpstr>Times</vt:lpstr>
      <vt:lpstr>Times New Roman</vt:lpstr>
      <vt:lpstr>Wingdings</vt:lpstr>
      <vt:lpstr>Office Theme</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SWOC analysis</vt:lpstr>
      <vt:lpstr>PowerPoint Presentation</vt:lpstr>
      <vt:lpstr>PowerPoint Presentation</vt:lpstr>
      <vt:lpstr>Formulate &amp; plan</vt:lpstr>
      <vt:lpstr>Results chain</vt:lpstr>
      <vt:lpstr>PowerPoint Presentation</vt:lpstr>
      <vt:lpstr>Activities vs Results</vt:lpstr>
      <vt:lpstr>PowerPoint Presentation</vt:lpstr>
      <vt:lpstr>  S.M.A.R.T.                     </vt:lpstr>
      <vt:lpstr>Formulating objectives</vt:lpstr>
      <vt:lpstr>Formulating objectives </vt:lpstr>
      <vt:lpstr>Response strategies</vt:lpstr>
      <vt:lpstr>An integrated approach</vt:lpstr>
      <vt:lpstr>Activity and resource plan</vt:lpstr>
      <vt:lpstr>PowerPoint Presentation</vt:lpstr>
      <vt:lpstr>Monitoring and Evaluation</vt:lpstr>
      <vt:lpstr>Monitoring</vt:lpstr>
      <vt:lpstr>EVALUATION</vt:lpstr>
      <vt:lpstr>PowerPoint Presentation</vt:lpstr>
      <vt:lpstr>PowerPoint Presentation</vt:lpstr>
      <vt:lpstr>Evaluation criteria</vt:lpstr>
      <vt:lpstr>Monitoring and Evaluation require formulation and planning</vt:lpstr>
      <vt:lpstr>Indicators</vt:lpstr>
      <vt:lpstr>PowerPoint Presentation</vt:lpstr>
      <vt:lpstr>Selection of Indicators</vt:lpstr>
      <vt:lpstr>PowerPoint Presentation</vt:lpstr>
      <vt:lpstr>PowerPoint Presentation</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Eirini Karanisa</dc:creator>
  <cp:lastModifiedBy>Antje Van Roeden</cp:lastModifiedBy>
  <cp:revision>119</cp:revision>
  <cp:lastPrinted>2019-09-04T12:08:33Z</cp:lastPrinted>
  <dcterms:created xsi:type="dcterms:W3CDTF">2018-11-12T10:01:53Z</dcterms:created>
  <dcterms:modified xsi:type="dcterms:W3CDTF">2019-12-14T18:44:29Z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RCIMP_IHT">
    <vt:lpwstr>4;#Internal|23eb6094-56fc-4ad4-8ae2-cf1575a694f0</vt:lpwstr>
  </property>
  <property fmtid="{D5CDD505-2E9C-101B-9397-08002B2CF9AE}" pid="3" name="ICRCIMP_Country">
    <vt:lpwstr>2;#No Country|1f55df4f-c103-4303-b974-426a8e7d1d06</vt:lpwstr>
  </property>
  <property fmtid="{D5CDD505-2E9C-101B-9397-08002B2CF9AE}" pid="4" name="ICRCIMP_RMUnitInCharge">
    <vt:lpwstr/>
  </property>
  <property fmtid="{D5CDD505-2E9C-101B-9397-08002B2CF9AE}" pid="5" name="ICRCIMP_ManageAccess">
    <vt:bool>false</vt:bool>
  </property>
  <property fmtid="{D5CDD505-2E9C-101B-9397-08002B2CF9AE}" pid="6" name="ContentTypeId">
    <vt:lpwstr>0x010100F306B2604BE44180B8B82333BE64DF4E005A5CBB6C53404A16AAEA5338BA523999000A8DC57427FE8447B6BC7D6E7F551E9D</vt:lpwstr>
  </property>
  <property fmtid="{D5CDD505-2E9C-101B-9397-08002B2CF9AE}" pid="7" name="Key Issue">
    <vt:lpwstr>3;#- No key issue|32056555-74b8-4174-9beb-b0d6d010855f</vt:lpwstr>
  </property>
  <property fmtid="{D5CDD505-2E9C-101B-9397-08002B2CF9AE}" pid="8" name="_dlc_DocIdItemGuid">
    <vt:lpwstr>fa034aa4-cc42-4ca7-847c-1358377bbe4d</vt:lpwstr>
  </property>
  <property fmtid="{D5CDD505-2E9C-101B-9397-08002B2CF9AE}" pid="9" name="ICRCIMP_BusinessFunction">
    <vt:lpwstr>1;#Assistance|9015aaae-65d7-4217-8889-581aaffe05a3</vt:lpwstr>
  </property>
  <property fmtid="{D5CDD505-2E9C-101B-9397-08002B2CF9AE}" pid="10" name="ICRCIMP_OrganizationalAccronym">
    <vt:lpwstr/>
  </property>
  <property fmtid="{D5CDD505-2E9C-101B-9397-08002B2CF9AE}" pid="11" name="ICRCIMP_DocumentType">
    <vt:lpwstr>54;#Presentation|7ffa6903-4a6e-4c70-8f5c-101a463ec6d0</vt:lpwstr>
  </property>
  <property fmtid="{D5CDD505-2E9C-101B-9397-08002B2CF9AE}" pid="12" name="ICRCIMP_Keyword">
    <vt:lpwstr/>
  </property>
  <property fmtid="{D5CDD505-2E9C-101B-9397-08002B2CF9AE}" pid="13" name="ICRCIMP_KeyIssue">
    <vt:lpwstr/>
  </property>
</Properties>
</file>