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57" r:id="rId6"/>
    <p:sldId id="1475" r:id="rId7"/>
    <p:sldId id="1479" r:id="rId8"/>
    <p:sldId id="1495" r:id="rId9"/>
    <p:sldId id="1505" r:id="rId10"/>
    <p:sldId id="1503" r:id="rId11"/>
    <p:sldId id="1488" r:id="rId12"/>
    <p:sldId id="1504" r:id="rId13"/>
    <p:sldId id="1489" r:id="rId14"/>
  </p:sldIdLst>
  <p:sldSz cx="12192000" cy="6858000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6B44B9-0F29-4BB1-8E09-21E96E9455D0}">
          <p14:sldIdLst>
            <p14:sldId id="257"/>
            <p14:sldId id="1475"/>
            <p14:sldId id="1479"/>
            <p14:sldId id="1495"/>
            <p14:sldId id="1505"/>
            <p14:sldId id="1503"/>
            <p14:sldId id="1488"/>
            <p14:sldId id="1504"/>
            <p14:sldId id="14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929"/>
    <a:srgbClr val="005A9E"/>
    <a:srgbClr val="005BA4"/>
    <a:srgbClr val="FFFC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80263" autoAdjust="0"/>
  </p:normalViewPr>
  <p:slideViewPr>
    <p:cSldViewPr snapToGrid="0" showGuides="1">
      <p:cViewPr varScale="1">
        <p:scale>
          <a:sx n="50" d="100"/>
          <a:sy n="50" d="100"/>
        </p:scale>
        <p:origin x="120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2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4B595-28F0-4ADE-B118-809BEE86647A}" type="datetimeFigureOut">
              <a:rPr lang="fr-CH" smtClean="0"/>
              <a:t>30.08.2022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4"/>
            <a:ext cx="5618480" cy="3665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A1BF-1CC1-4BBD-88CF-BFED76E52D9D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18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rc.org/es/doc/resources/documents/publication/p0956.ht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icrc.org/es/publication/normativa-profesional-relativa-la-labor-de-proteccion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err="1"/>
              <a:t>Notas</a:t>
            </a:r>
            <a:r>
              <a:rPr lang="en-US" b="1" u="sng" dirty="0"/>
              <a:t> para los </a:t>
            </a:r>
            <a:r>
              <a:rPr lang="en-US" b="1" u="sng" dirty="0" err="1"/>
              <a:t>facilitadores</a:t>
            </a:r>
            <a:r>
              <a:rPr lang="en-US" b="1" u="sng" dirty="0"/>
              <a:t>: </a:t>
            </a:r>
          </a:p>
          <a:p>
            <a:endParaRPr lang="en-US" dirty="0"/>
          </a:p>
          <a:p>
            <a:r>
              <a:rPr lang="en-US" dirty="0"/>
              <a:t>Desarrollo de la </a:t>
            </a:r>
            <a:r>
              <a:rPr lang="en-US" dirty="0" err="1"/>
              <a:t>sesión</a:t>
            </a:r>
            <a:r>
              <a:rPr lang="en-US" dirty="0"/>
              <a:t> online: 45 mins. </a:t>
            </a:r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 err="1"/>
              <a:t>Presentación</a:t>
            </a:r>
            <a:r>
              <a:rPr lang="en-US" dirty="0"/>
              <a:t> de los </a:t>
            </a:r>
            <a:r>
              <a:rPr lang="en-US" dirty="0" err="1"/>
              <a:t>objetivos</a:t>
            </a:r>
            <a:r>
              <a:rPr lang="en-US" dirty="0"/>
              <a:t> y </a:t>
            </a:r>
            <a:r>
              <a:rPr lang="en-US" dirty="0" err="1"/>
              <a:t>metodología</a:t>
            </a:r>
            <a:r>
              <a:rPr lang="en-US" dirty="0"/>
              <a:t> </a:t>
            </a:r>
            <a:r>
              <a:rPr lang="en-US" b="1" dirty="0"/>
              <a:t>(slide 2) </a:t>
            </a:r>
            <a:r>
              <a:rPr lang="en-US" b="0" dirty="0"/>
              <a:t>5’</a:t>
            </a:r>
          </a:p>
          <a:p>
            <a:pPr marL="228600" indent="-228600">
              <a:buAutoNum type="arabicPeriod"/>
            </a:pPr>
            <a:r>
              <a:rPr lang="en-US" dirty="0" err="1"/>
              <a:t>Concepto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e </a:t>
            </a:r>
            <a:r>
              <a:rPr lang="en-US" dirty="0" err="1"/>
              <a:t>identificación</a:t>
            </a:r>
            <a:r>
              <a:rPr lang="en-US" dirty="0"/>
              <a:t> de </a:t>
            </a:r>
            <a:r>
              <a:rPr lang="en-US" dirty="0" err="1"/>
              <a:t>problemáticas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</a:t>
            </a:r>
            <a:r>
              <a:rPr lang="en-US" b="1" dirty="0"/>
              <a:t>(slide 3, 4, 5) </a:t>
            </a:r>
            <a:r>
              <a:rPr lang="en-US" dirty="0"/>
              <a:t>15’</a:t>
            </a:r>
          </a:p>
          <a:p>
            <a:pPr marL="228600" indent="-228600">
              <a:buAutoNum type="arabicPeriod"/>
            </a:pPr>
            <a:r>
              <a:rPr lang="en-US" dirty="0" err="1"/>
              <a:t>Intervenciones</a:t>
            </a:r>
            <a:r>
              <a:rPr lang="en-US" dirty="0"/>
              <a:t> para </a:t>
            </a:r>
            <a:r>
              <a:rPr lang="en-US" dirty="0" err="1"/>
              <a:t>abordar</a:t>
            </a:r>
            <a:r>
              <a:rPr lang="en-US" dirty="0"/>
              <a:t> las </a:t>
            </a:r>
            <a:r>
              <a:rPr lang="en-US" dirty="0" err="1"/>
              <a:t>necesidades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15’</a:t>
            </a:r>
          </a:p>
          <a:p>
            <a:pPr marL="228600" indent="-228600">
              <a:buAutoNum type="arabicPeriod"/>
            </a:pPr>
            <a:r>
              <a:rPr lang="en-US" dirty="0" err="1"/>
              <a:t>Formas</a:t>
            </a:r>
            <a:r>
              <a:rPr lang="en-US" dirty="0"/>
              <a:t> o </a:t>
            </a:r>
            <a:r>
              <a:rPr lang="en-US" dirty="0" err="1"/>
              <a:t>situaciones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que las </a:t>
            </a:r>
            <a:r>
              <a:rPr lang="en-US" dirty="0" err="1"/>
              <a:t>intervenciones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y de </a:t>
            </a:r>
            <a:r>
              <a:rPr lang="en-US" dirty="0" err="1"/>
              <a:t>salud</a:t>
            </a:r>
            <a:r>
              <a:rPr lang="en-US" dirty="0"/>
              <a:t> se </a:t>
            </a:r>
            <a:r>
              <a:rPr lang="en-US" dirty="0" err="1"/>
              <a:t>entrelazan</a:t>
            </a:r>
            <a:r>
              <a:rPr lang="en-US" dirty="0"/>
              <a:t> 10’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  <a:p>
            <a:r>
              <a:rPr lang="es-E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 de preparación para los participantes: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E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Reforzar la protección de la población civil en conflictos armados y en otras situaciones de violencia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Introducción: Qué entendemos por “protección” (pág. 11-12). </a:t>
            </a:r>
            <a:endParaRPr lang="fr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E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Normativa profesional relativa a la labor de protección</a:t>
            </a:r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Capítulo 1: Principios generales de la labor de protección (pág. 21-34) y Capítulo 5: Fomento de la complementariedad (pág. 95-104)</a:t>
            </a:r>
            <a:endParaRPr lang="fr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Ambas publicaciones se pueden descargar gratuitamente desde la web del CICR en español.</a:t>
            </a:r>
            <a:endParaRPr lang="fr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D30B7-F877-4FC6-B32C-20D5FE21BCAE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4599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7767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9170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56A1BF-1CC1-4BBD-88CF-BFED76E52D9D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37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56A1BF-1CC1-4BBD-88CF-BFED76E52D9D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717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56A1BF-1CC1-4BBD-88CF-BFED76E52D9D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7747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alibri" charset="0"/>
              <a:ea typeface="ＭＳ Ｐゴシック" charset="0"/>
            </a:endParaRPr>
          </a:p>
          <a:p>
            <a:endParaRPr lang="en-US" sz="1200" dirty="0">
              <a:latin typeface="Calibri" charset="0"/>
              <a:ea typeface="ＭＳ Ｐゴシック" charset="0"/>
            </a:endParaRPr>
          </a:p>
          <a:p>
            <a:endParaRPr lang="en-US" sz="1200" dirty="0">
              <a:latin typeface="Calibri" charset="0"/>
              <a:ea typeface="ＭＳ Ｐゴシック" charset="0"/>
            </a:endParaRPr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73243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6787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A1BF-1CC1-4BBD-88CF-BFED76E52D9D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1558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3765-2FEB-4FA1-A63D-CCC7BA78ADEA}" type="datetime1">
              <a:rPr lang="fr-CH" smtClean="0"/>
              <a:t>30.08.2022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3215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91FE1-24B4-4B8E-9C12-377ED74E4457}" type="datetime1">
              <a:rPr lang="fr-CH" smtClean="0"/>
              <a:t>30.08.2022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0513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30B0-DDBD-46A4-851C-9A55D0D957F8}" type="datetime1">
              <a:rPr lang="fr-CH" smtClean="0"/>
              <a:t>30.08.2022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5686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A97C-C3A3-4A19-BA24-A5FD626D2174}" type="datetime1">
              <a:rPr lang="fr-CH" smtClean="0"/>
              <a:t>30.08.2022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56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4AE70-1766-4C0E-B73C-A01572D387C8}" type="datetime1">
              <a:rPr lang="fr-CH" smtClean="0"/>
              <a:t>30.08.2022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617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43C1-2610-4121-97E0-8261E1160B60}" type="datetime1">
              <a:rPr lang="fr-CH" smtClean="0"/>
              <a:t>30.08.2022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8537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891F-A1D8-4E64-B9E9-8CB673DAB0E1}" type="datetime1">
              <a:rPr lang="fr-CH" smtClean="0"/>
              <a:t>30.08.2022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529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58D24-DA26-494B-BCA2-13358CA4B198}" type="datetime1">
              <a:rPr lang="fr-CH" smtClean="0"/>
              <a:t>30.08.2022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3211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501E-86AE-40B6-A673-ADBB6F04B146}" type="datetime1">
              <a:rPr lang="fr-CH" smtClean="0"/>
              <a:t>30.08.2022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535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9665-375D-4F64-9823-E35FE3B5A737}" type="datetime1">
              <a:rPr lang="fr-CH" smtClean="0"/>
              <a:t>30.08.2022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186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9AC1-469E-4906-95B1-7BD1E17C7453}" type="datetime1">
              <a:rPr lang="fr-CH" smtClean="0"/>
              <a:t>30.08.2022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830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ECC09-F133-40F4-BA89-0A6F84398034}" type="datetime1">
              <a:rPr lang="fr-CH" smtClean="0"/>
              <a:t>30.08.2022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65948-8B76-4A50-B7DB-B45DBE1BD06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9035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dirty="0" err="1"/>
              <a:t>Protección</a:t>
            </a:r>
            <a:r>
              <a:rPr lang="en-US" sz="5400" dirty="0"/>
              <a:t> </a:t>
            </a:r>
            <a:r>
              <a:rPr lang="en-US" sz="5400" dirty="0" err="1"/>
              <a:t>Humanitaria</a:t>
            </a:r>
            <a:endParaRPr lang="fr-CH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83492" y="5132084"/>
            <a:ext cx="461665" cy="14403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H.E.L.P. course</a:t>
            </a:r>
          </a:p>
        </p:txBody>
      </p:sp>
      <p:pic>
        <p:nvPicPr>
          <p:cNvPr id="12" name="Picture 11" descr="C:\DATA\HELP\GVA_HELP\ICRC_logo-white_transp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35400" y="5575756"/>
            <a:ext cx="876204" cy="996721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CE3-3984-484D-8147-94AB9B0F2189}" type="slidenum">
              <a:rPr lang="fr-CH" smtClean="0"/>
              <a:t>1</a:t>
            </a:fld>
            <a:endParaRPr lang="fr-CH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558C22B-8CE6-41F3-87B1-463244AB35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09" y="2989661"/>
            <a:ext cx="2434389" cy="162144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467A563-5651-4D74-BD30-8CDBCD96C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35" y="2992763"/>
            <a:ext cx="2336885" cy="1621445"/>
          </a:xfrm>
          <a:prstGeom prst="rect">
            <a:avLst/>
          </a:prstGeom>
        </p:spPr>
      </p:pic>
      <p:pic>
        <p:nvPicPr>
          <p:cNvPr id="22" name="Picture 3" descr="M:\Migration------------ana, orsolya\Pictures\Irene's Mig Pics\v-p-ly-e-00046.jpg">
            <a:extLst>
              <a:ext uri="{FF2B5EF4-FFF2-40B4-BE49-F238E27FC236}">
                <a16:creationId xmlns:a16="http://schemas.microsoft.com/office/drawing/2014/main" id="{4CA853E3-ED74-42FF-B27A-FB49198B8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96231" y="2989660"/>
            <a:ext cx="2430747" cy="16214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51D20E-95D2-480B-9308-13B135A2F6F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357" y="2989660"/>
            <a:ext cx="2432168" cy="162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9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CAB5-45AE-4084-AC6F-115B6814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0522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0070C0"/>
                </a:solidFill>
                <a:latin typeface="+mn-lt"/>
              </a:rPr>
              <a:t>Objetivos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endParaRPr lang="fr-CH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6FC37-61C0-4FF3-8EBB-FBBBBD2B4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699" y="1847850"/>
            <a:ext cx="10515600" cy="4006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i="1" dirty="0">
                <a:solidFill>
                  <a:srgbClr val="0070C0"/>
                </a:solidFill>
              </a:rPr>
              <a:t>Los </a:t>
            </a:r>
            <a:r>
              <a:rPr lang="en-GB" b="1" i="1" dirty="0" err="1">
                <a:solidFill>
                  <a:srgbClr val="0070C0"/>
                </a:solidFill>
              </a:rPr>
              <a:t>participantes</a:t>
            </a:r>
            <a:r>
              <a:rPr lang="en-GB" b="1" i="1" dirty="0">
                <a:solidFill>
                  <a:srgbClr val="0070C0"/>
                </a:solidFill>
              </a:rPr>
              <a:t> </a:t>
            </a:r>
            <a:r>
              <a:rPr lang="en-GB" b="1" i="1" dirty="0" err="1">
                <a:solidFill>
                  <a:srgbClr val="0070C0"/>
                </a:solidFill>
              </a:rPr>
              <a:t>pueden</a:t>
            </a:r>
            <a:r>
              <a:rPr lang="en-GB" b="1" i="1" dirty="0">
                <a:solidFill>
                  <a:srgbClr val="0070C0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dirty="0" err="1"/>
              <a:t>explicar</a:t>
            </a:r>
            <a:r>
              <a:rPr lang="en-US" dirty="0"/>
              <a:t> el </a:t>
            </a:r>
            <a:r>
              <a:rPr lang="en-US" dirty="0" err="1"/>
              <a:t>concepto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e </a:t>
            </a:r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algunas</a:t>
            </a:r>
            <a:r>
              <a:rPr lang="en-US" dirty="0"/>
              <a:t> </a:t>
            </a:r>
            <a:r>
              <a:rPr lang="en-US" dirty="0" err="1"/>
              <a:t>problemáticas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las personas </a:t>
            </a:r>
            <a:r>
              <a:rPr lang="en-US" dirty="0" err="1"/>
              <a:t>afectadas</a:t>
            </a:r>
            <a:r>
              <a:rPr lang="en-US" dirty="0"/>
              <a:t> por crisis </a:t>
            </a:r>
            <a:r>
              <a:rPr lang="en-US" dirty="0" err="1"/>
              <a:t>humanitarias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intervenciones</a:t>
            </a:r>
            <a:r>
              <a:rPr lang="en-US" dirty="0"/>
              <a:t> para </a:t>
            </a:r>
            <a:r>
              <a:rPr lang="en-US" dirty="0" err="1"/>
              <a:t>abordar</a:t>
            </a:r>
            <a:r>
              <a:rPr lang="en-US" dirty="0"/>
              <a:t> </a:t>
            </a:r>
            <a:r>
              <a:rPr lang="en-US" dirty="0" err="1"/>
              <a:t>necesidades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las personas </a:t>
            </a:r>
            <a:r>
              <a:rPr lang="en-US" dirty="0" err="1"/>
              <a:t>afectadas</a:t>
            </a:r>
            <a:r>
              <a:rPr lang="en-US" dirty="0"/>
              <a:t> por crisis </a:t>
            </a:r>
            <a:r>
              <a:rPr lang="en-US" dirty="0" err="1"/>
              <a:t>humanitarias</a:t>
            </a:r>
            <a:r>
              <a:rPr lang="fr-CH" dirty="0"/>
              <a:t> </a:t>
            </a:r>
          </a:p>
          <a:p>
            <a:pPr>
              <a:spcAft>
                <a:spcPts val="600"/>
              </a:spcAft>
            </a:pPr>
            <a:r>
              <a:rPr lang="en-US" dirty="0" err="1"/>
              <a:t>describir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o </a:t>
            </a:r>
            <a:r>
              <a:rPr lang="en-US" dirty="0" err="1"/>
              <a:t>situaciones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que las </a:t>
            </a:r>
            <a:r>
              <a:rPr lang="en-US" dirty="0" err="1"/>
              <a:t>intervenciones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y </a:t>
            </a:r>
            <a:r>
              <a:rPr lang="en-US" dirty="0" err="1"/>
              <a:t>salud</a:t>
            </a:r>
            <a:r>
              <a:rPr lang="en-US" dirty="0"/>
              <a:t> se </a:t>
            </a:r>
            <a:r>
              <a:rPr lang="en-US" dirty="0" err="1"/>
              <a:t>entrelazan</a:t>
            </a:r>
            <a:endParaRPr lang="fr-CH" dirty="0"/>
          </a:p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45DC6-37A9-4F87-99F1-78E6869F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2</a:t>
            </a:fld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F034A-4433-4055-9F28-4E72CAB9184E}"/>
              </a:ext>
            </a:extLst>
          </p:cNvPr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4B96A-202B-4450-B3C1-5AE51CE46351}"/>
              </a:ext>
            </a:extLst>
          </p:cNvPr>
          <p:cNvSpPr txBox="1"/>
          <p:nvPr/>
        </p:nvSpPr>
        <p:spPr>
          <a:xfrm>
            <a:off x="83492" y="4611107"/>
            <a:ext cx="461665" cy="196137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H.E.L.P. course</a:t>
            </a:r>
          </a:p>
        </p:txBody>
      </p:sp>
    </p:spTree>
    <p:extLst>
      <p:ext uri="{BB962C8B-B14F-4D97-AF65-F5344CB8AC3E}">
        <p14:creationId xmlns:p14="http://schemas.microsoft.com/office/powerpoint/2010/main" val="119160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CAB5-45AE-4084-AC6F-115B6814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93" y="235001"/>
            <a:ext cx="10515600" cy="519778"/>
          </a:xfrm>
        </p:spPr>
        <p:txBody>
          <a:bodyPr>
            <a:noAutofit/>
          </a:bodyPr>
          <a:lstStyle/>
          <a:p>
            <a:pPr lvl="0" algn="ctr"/>
            <a:r>
              <a:rPr lang="en-US" sz="3600" dirty="0" err="1">
                <a:solidFill>
                  <a:srgbClr val="0070C0"/>
                </a:solidFill>
                <a:latin typeface="+mn-lt"/>
              </a:rPr>
              <a:t>Qué</a:t>
            </a:r>
            <a:r>
              <a:rPr lang="en-US" sz="36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+mn-lt"/>
              </a:rPr>
              <a:t>entendemos</a:t>
            </a:r>
            <a:r>
              <a:rPr lang="en-US" sz="3600" dirty="0">
                <a:solidFill>
                  <a:srgbClr val="0070C0"/>
                </a:solidFill>
                <a:latin typeface="+mn-lt"/>
              </a:rPr>
              <a:t> por </a:t>
            </a:r>
            <a:r>
              <a:rPr lang="en-US" sz="3600" dirty="0" err="1">
                <a:solidFill>
                  <a:srgbClr val="0070C0"/>
                </a:solidFill>
                <a:latin typeface="+mn-lt"/>
              </a:rPr>
              <a:t>Protección</a:t>
            </a:r>
            <a:r>
              <a:rPr lang="en-US" sz="3600" dirty="0">
                <a:solidFill>
                  <a:srgbClr val="0070C0"/>
                </a:solidFill>
                <a:latin typeface="+mn-lt"/>
              </a:rPr>
              <a:t>?</a:t>
            </a:r>
            <a:endParaRPr lang="fr-FR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45DC6-37A9-4F87-99F1-78E6869F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3</a:t>
            </a:fld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F034A-4433-4055-9F28-4E72CAB9184E}"/>
              </a:ext>
            </a:extLst>
          </p:cNvPr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4B96A-202B-4450-B3C1-5AE51CE46351}"/>
              </a:ext>
            </a:extLst>
          </p:cNvPr>
          <p:cNvSpPr txBox="1"/>
          <p:nvPr/>
        </p:nvSpPr>
        <p:spPr>
          <a:xfrm>
            <a:off x="83492" y="4611107"/>
            <a:ext cx="461665" cy="196137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H.E.L.P. course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775AFB9-BD91-4A42-BBFD-21F5870F5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650" y="914400"/>
            <a:ext cx="11563350" cy="5943601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03EB6F4-AC12-4BF7-9AEF-833452203085}"/>
              </a:ext>
            </a:extLst>
          </p:cNvPr>
          <p:cNvSpPr txBox="1">
            <a:spLocks/>
          </p:cNvSpPr>
          <p:nvPr/>
        </p:nvSpPr>
        <p:spPr>
          <a:xfrm>
            <a:off x="990092" y="2626110"/>
            <a:ext cx="10840461" cy="1958726"/>
          </a:xfrm>
          <a:prstGeom prst="rect">
            <a:avLst/>
          </a:prstGeom>
          <a:solidFill>
            <a:schemeClr val="accent1">
              <a:lumMod val="20000"/>
              <a:lumOff val="80000"/>
              <a:alpha val="84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800"/>
              </a:spcBef>
              <a:buFont typeface="Wingdings" charset="0"/>
              <a:buNone/>
            </a:pPr>
            <a:endParaRPr lang="en-GB" sz="2600" dirty="0">
              <a:solidFill>
                <a:srgbClr val="002060"/>
              </a:solidFill>
            </a:endParaRPr>
          </a:p>
          <a:p>
            <a:pPr algn="ctr">
              <a:spcBef>
                <a:spcPts val="800"/>
              </a:spcBef>
              <a:buFont typeface="Wingdings" charset="0"/>
              <a:buNone/>
            </a:pPr>
            <a:r>
              <a:rPr lang="en-GB" sz="2600" dirty="0" err="1">
                <a:solidFill>
                  <a:srgbClr val="002060"/>
                </a:solidFill>
              </a:rPr>
              <a:t>Todas</a:t>
            </a:r>
            <a:r>
              <a:rPr lang="en-GB" sz="2600" dirty="0">
                <a:solidFill>
                  <a:srgbClr val="002060"/>
                </a:solidFill>
              </a:rPr>
              <a:t> las </a:t>
            </a:r>
            <a:r>
              <a:rPr lang="en-GB" sz="2600" dirty="0" err="1">
                <a:solidFill>
                  <a:srgbClr val="002060"/>
                </a:solidFill>
              </a:rPr>
              <a:t>actividades</a:t>
            </a:r>
            <a:r>
              <a:rPr lang="en-GB" sz="2600" dirty="0">
                <a:solidFill>
                  <a:srgbClr val="002060"/>
                </a:solidFill>
              </a:rPr>
              <a:t> </a:t>
            </a:r>
            <a:r>
              <a:rPr lang="en-GB" sz="2600" dirty="0" err="1">
                <a:solidFill>
                  <a:srgbClr val="002060"/>
                </a:solidFill>
              </a:rPr>
              <a:t>tendentes</a:t>
            </a:r>
            <a:r>
              <a:rPr lang="en-GB" sz="2600" dirty="0">
                <a:solidFill>
                  <a:srgbClr val="002060"/>
                </a:solidFill>
              </a:rPr>
              <a:t> a </a:t>
            </a:r>
            <a:r>
              <a:rPr lang="en-GB" sz="2600" dirty="0" err="1">
                <a:solidFill>
                  <a:srgbClr val="002060"/>
                </a:solidFill>
              </a:rPr>
              <a:t>conseguir</a:t>
            </a:r>
            <a:r>
              <a:rPr lang="en-GB" sz="2600" dirty="0">
                <a:solidFill>
                  <a:srgbClr val="002060"/>
                </a:solidFill>
              </a:rPr>
              <a:t> el </a:t>
            </a:r>
            <a:r>
              <a:rPr lang="en-GB" sz="2600" b="1" dirty="0" err="1">
                <a:solidFill>
                  <a:srgbClr val="002060"/>
                </a:solidFill>
              </a:rPr>
              <a:t>pleno</a:t>
            </a:r>
            <a:r>
              <a:rPr lang="en-GB" sz="2600" b="1" dirty="0">
                <a:solidFill>
                  <a:srgbClr val="002060"/>
                </a:solidFill>
              </a:rPr>
              <a:t> </a:t>
            </a:r>
            <a:r>
              <a:rPr lang="en-GB" sz="2600" b="1" dirty="0" err="1">
                <a:solidFill>
                  <a:srgbClr val="002060"/>
                </a:solidFill>
              </a:rPr>
              <a:t>respeto</a:t>
            </a:r>
            <a:r>
              <a:rPr lang="en-GB" sz="2600" b="1" dirty="0">
                <a:solidFill>
                  <a:srgbClr val="002060"/>
                </a:solidFill>
              </a:rPr>
              <a:t> de los </a:t>
            </a:r>
            <a:r>
              <a:rPr lang="en-GB" sz="2600" b="1" dirty="0" err="1">
                <a:solidFill>
                  <a:srgbClr val="002060"/>
                </a:solidFill>
              </a:rPr>
              <a:t>derechos</a:t>
            </a:r>
            <a:r>
              <a:rPr lang="en-GB" sz="2600" b="1" dirty="0">
                <a:solidFill>
                  <a:srgbClr val="002060"/>
                </a:solidFill>
              </a:rPr>
              <a:t> </a:t>
            </a:r>
            <a:r>
              <a:rPr lang="en-GB" sz="2600" dirty="0">
                <a:solidFill>
                  <a:srgbClr val="002060"/>
                </a:solidFill>
              </a:rPr>
              <a:t>de las personas, de </a:t>
            </a:r>
            <a:r>
              <a:rPr lang="en-GB" sz="2600" dirty="0" err="1">
                <a:solidFill>
                  <a:srgbClr val="002060"/>
                </a:solidFill>
              </a:rPr>
              <a:t>conformidad</a:t>
            </a:r>
            <a:r>
              <a:rPr lang="en-GB" sz="2600" dirty="0">
                <a:solidFill>
                  <a:srgbClr val="002060"/>
                </a:solidFill>
              </a:rPr>
              <a:t> con la </a:t>
            </a:r>
            <a:r>
              <a:rPr lang="en-GB" sz="2600" dirty="0" err="1">
                <a:solidFill>
                  <a:srgbClr val="002060"/>
                </a:solidFill>
              </a:rPr>
              <a:t>letra</a:t>
            </a:r>
            <a:r>
              <a:rPr lang="en-GB" sz="2600" dirty="0">
                <a:solidFill>
                  <a:srgbClr val="002060"/>
                </a:solidFill>
              </a:rPr>
              <a:t> y el </a:t>
            </a:r>
            <a:r>
              <a:rPr lang="en-GB" sz="2600" dirty="0" err="1">
                <a:solidFill>
                  <a:srgbClr val="002060"/>
                </a:solidFill>
              </a:rPr>
              <a:t>espíritu</a:t>
            </a:r>
            <a:r>
              <a:rPr lang="en-GB" sz="2600" dirty="0">
                <a:solidFill>
                  <a:srgbClr val="002060"/>
                </a:solidFill>
              </a:rPr>
              <a:t> de la </a:t>
            </a:r>
            <a:r>
              <a:rPr lang="en-GB" sz="2600" b="1" dirty="0" err="1">
                <a:solidFill>
                  <a:srgbClr val="002060"/>
                </a:solidFill>
              </a:rPr>
              <a:t>normativa</a:t>
            </a:r>
            <a:r>
              <a:rPr lang="en-GB" sz="2600" b="1" dirty="0">
                <a:solidFill>
                  <a:srgbClr val="002060"/>
                </a:solidFill>
              </a:rPr>
              <a:t> </a:t>
            </a:r>
            <a:r>
              <a:rPr lang="en-GB" sz="2600" b="1" dirty="0" err="1">
                <a:solidFill>
                  <a:srgbClr val="002060"/>
                </a:solidFill>
              </a:rPr>
              <a:t>pertinente</a:t>
            </a:r>
            <a:r>
              <a:rPr lang="en-GB" sz="2600" dirty="0">
                <a:solidFill>
                  <a:srgbClr val="002060"/>
                </a:solidFill>
              </a:rPr>
              <a:t> (</a:t>
            </a:r>
            <a:r>
              <a:rPr lang="en-GB" sz="2600" dirty="0" err="1">
                <a:solidFill>
                  <a:srgbClr val="002060"/>
                </a:solidFill>
              </a:rPr>
              <a:t>derechos</a:t>
            </a:r>
            <a:r>
              <a:rPr lang="en-GB" sz="2600" dirty="0">
                <a:solidFill>
                  <a:srgbClr val="002060"/>
                </a:solidFill>
              </a:rPr>
              <a:t> </a:t>
            </a:r>
            <a:r>
              <a:rPr lang="en-GB" sz="2600" dirty="0" err="1">
                <a:solidFill>
                  <a:srgbClr val="002060"/>
                </a:solidFill>
              </a:rPr>
              <a:t>humanos</a:t>
            </a:r>
            <a:r>
              <a:rPr lang="en-GB" sz="2600" dirty="0">
                <a:solidFill>
                  <a:srgbClr val="002060"/>
                </a:solidFill>
              </a:rPr>
              <a:t>, </a:t>
            </a:r>
            <a:r>
              <a:rPr lang="en-GB" sz="2600" dirty="0" err="1">
                <a:solidFill>
                  <a:srgbClr val="002060"/>
                </a:solidFill>
              </a:rPr>
              <a:t>derecho</a:t>
            </a:r>
            <a:r>
              <a:rPr lang="en-GB" sz="2600" dirty="0">
                <a:solidFill>
                  <a:srgbClr val="002060"/>
                </a:solidFill>
              </a:rPr>
              <a:t> </a:t>
            </a:r>
            <a:r>
              <a:rPr lang="en-GB" sz="2600" dirty="0" err="1">
                <a:solidFill>
                  <a:srgbClr val="002060"/>
                </a:solidFill>
              </a:rPr>
              <a:t>internacional</a:t>
            </a:r>
            <a:r>
              <a:rPr lang="en-GB" sz="2600" dirty="0">
                <a:solidFill>
                  <a:srgbClr val="002060"/>
                </a:solidFill>
              </a:rPr>
              <a:t> </a:t>
            </a:r>
            <a:r>
              <a:rPr lang="en-GB" sz="2600" dirty="0" err="1">
                <a:solidFill>
                  <a:srgbClr val="002060"/>
                </a:solidFill>
              </a:rPr>
              <a:t>humanitario</a:t>
            </a:r>
            <a:r>
              <a:rPr lang="en-GB" sz="2600" dirty="0">
                <a:solidFill>
                  <a:srgbClr val="002060"/>
                </a:solidFill>
              </a:rPr>
              <a:t>, </a:t>
            </a:r>
            <a:r>
              <a:rPr lang="en-GB" sz="2600" dirty="0" err="1">
                <a:solidFill>
                  <a:srgbClr val="002060"/>
                </a:solidFill>
              </a:rPr>
              <a:t>derecho</a:t>
            </a:r>
            <a:r>
              <a:rPr lang="en-GB" sz="2600" dirty="0">
                <a:solidFill>
                  <a:srgbClr val="002060"/>
                </a:solidFill>
              </a:rPr>
              <a:t> de los </a:t>
            </a:r>
            <a:r>
              <a:rPr lang="en-GB" sz="2600" dirty="0" err="1">
                <a:solidFill>
                  <a:srgbClr val="002060"/>
                </a:solidFill>
              </a:rPr>
              <a:t>refugiados</a:t>
            </a:r>
            <a:r>
              <a:rPr lang="en-GB" sz="2600" dirty="0">
                <a:solidFill>
                  <a:srgbClr val="002060"/>
                </a:solidFill>
              </a:rPr>
              <a:t>…)</a:t>
            </a:r>
            <a:endParaRPr lang="en-CA" sz="2600" dirty="0">
              <a:solidFill>
                <a:srgbClr val="00206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58A7A5-EC2D-49C6-AE2A-D6DF86547BBA}"/>
              </a:ext>
            </a:extLst>
          </p:cNvPr>
          <p:cNvSpPr txBox="1">
            <a:spLocks/>
          </p:cNvSpPr>
          <p:nvPr/>
        </p:nvSpPr>
        <p:spPr>
          <a:xfrm>
            <a:off x="990093" y="1118906"/>
            <a:ext cx="10840462" cy="1310858"/>
          </a:xfrm>
          <a:prstGeom prst="rect">
            <a:avLst/>
          </a:prstGeom>
          <a:solidFill>
            <a:schemeClr val="accent1">
              <a:lumMod val="20000"/>
              <a:lumOff val="80000"/>
              <a:alpha val="84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charset="0"/>
              <a:buNone/>
            </a:pPr>
            <a:endParaRPr lang="en-US" sz="2600" dirty="0">
              <a:solidFill>
                <a:srgbClr val="002060"/>
              </a:solidFill>
            </a:endParaRPr>
          </a:p>
          <a:p>
            <a:pPr algn="ctr">
              <a:buFont typeface="Wingdings" charset="0"/>
              <a:buNone/>
            </a:pPr>
            <a:r>
              <a:rPr lang="en-US" sz="2600" dirty="0" err="1">
                <a:solidFill>
                  <a:srgbClr val="002060"/>
                </a:solidFill>
              </a:rPr>
              <a:t>Protección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frente</a:t>
            </a:r>
            <a:r>
              <a:rPr lang="en-US" sz="2600" dirty="0">
                <a:solidFill>
                  <a:srgbClr val="002060"/>
                </a:solidFill>
              </a:rPr>
              <a:t> a </a:t>
            </a:r>
            <a:r>
              <a:rPr lang="en-US" sz="2600" b="1" dirty="0" err="1">
                <a:solidFill>
                  <a:srgbClr val="002060"/>
                </a:solidFill>
              </a:rPr>
              <a:t>abusos</a:t>
            </a:r>
            <a:r>
              <a:rPr lang="en-US" sz="2600" b="1" dirty="0">
                <a:solidFill>
                  <a:srgbClr val="002060"/>
                </a:solidFill>
              </a:rPr>
              <a:t> y </a:t>
            </a:r>
            <a:r>
              <a:rPr lang="en-US" sz="2600" b="1" dirty="0" err="1">
                <a:solidFill>
                  <a:srgbClr val="002060"/>
                </a:solidFill>
              </a:rPr>
              <a:t>violaciones</a:t>
            </a:r>
            <a:r>
              <a:rPr lang="en-US" sz="2600" b="1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resultantes</a:t>
            </a:r>
            <a:r>
              <a:rPr lang="en-US" sz="2600" dirty="0">
                <a:solidFill>
                  <a:srgbClr val="002060"/>
                </a:solidFill>
              </a:rPr>
              <a:t> de la </a:t>
            </a:r>
            <a:r>
              <a:rPr lang="en-US" sz="2600" b="1" dirty="0" err="1">
                <a:solidFill>
                  <a:srgbClr val="002060"/>
                </a:solidFill>
              </a:rPr>
              <a:t>conducta</a:t>
            </a:r>
            <a:r>
              <a:rPr lang="en-US" sz="2600" b="1" dirty="0">
                <a:solidFill>
                  <a:srgbClr val="002060"/>
                </a:solidFill>
              </a:rPr>
              <a:t> de </a:t>
            </a:r>
            <a:r>
              <a:rPr lang="en-US" sz="2600" b="1" dirty="0" err="1">
                <a:solidFill>
                  <a:srgbClr val="002060"/>
                </a:solidFill>
              </a:rPr>
              <a:t>portadores</a:t>
            </a:r>
            <a:r>
              <a:rPr lang="en-US" sz="2600" b="1" dirty="0">
                <a:solidFill>
                  <a:srgbClr val="002060"/>
                </a:solidFill>
              </a:rPr>
              <a:t> de </a:t>
            </a:r>
            <a:r>
              <a:rPr lang="en-US" sz="2600" b="1" dirty="0" err="1">
                <a:solidFill>
                  <a:srgbClr val="002060"/>
                </a:solidFill>
              </a:rPr>
              <a:t>armas</a:t>
            </a:r>
            <a:r>
              <a:rPr lang="en-US" sz="2600" b="1" dirty="0">
                <a:solidFill>
                  <a:srgbClr val="002060"/>
                </a:solidFill>
              </a:rPr>
              <a:t> y </a:t>
            </a:r>
            <a:r>
              <a:rPr lang="en-US" sz="2600" b="1" dirty="0" err="1">
                <a:solidFill>
                  <a:srgbClr val="002060"/>
                </a:solidFill>
              </a:rPr>
              <a:t>otros</a:t>
            </a:r>
            <a:r>
              <a:rPr lang="en-US" sz="2600" b="1" dirty="0">
                <a:solidFill>
                  <a:srgbClr val="002060"/>
                </a:solidFill>
              </a:rPr>
              <a:t> </a:t>
            </a:r>
            <a:r>
              <a:rPr lang="en-US" sz="2600" b="1" dirty="0" err="1">
                <a:solidFill>
                  <a:srgbClr val="002060"/>
                </a:solidFill>
              </a:rPr>
              <a:t>actores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durante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conflictos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armados</a:t>
            </a:r>
            <a:r>
              <a:rPr lang="en-US" sz="2600" dirty="0">
                <a:solidFill>
                  <a:srgbClr val="002060"/>
                </a:solidFill>
              </a:rPr>
              <a:t> y </a:t>
            </a:r>
            <a:r>
              <a:rPr lang="en-US" sz="2600" dirty="0" err="1">
                <a:solidFill>
                  <a:srgbClr val="002060"/>
                </a:solidFill>
              </a:rPr>
              <a:t>violencia</a:t>
            </a:r>
            <a:endParaRPr lang="en-CA" sz="2600" dirty="0">
              <a:solidFill>
                <a:srgbClr val="002060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706660E-679D-4A05-9324-FEF09CBAC56C}"/>
              </a:ext>
            </a:extLst>
          </p:cNvPr>
          <p:cNvSpPr txBox="1">
            <a:spLocks/>
          </p:cNvSpPr>
          <p:nvPr/>
        </p:nvSpPr>
        <p:spPr>
          <a:xfrm>
            <a:off x="990091" y="4843806"/>
            <a:ext cx="10840462" cy="1633193"/>
          </a:xfrm>
          <a:prstGeom prst="rect">
            <a:avLst/>
          </a:prstGeom>
          <a:solidFill>
            <a:schemeClr val="accent1">
              <a:lumMod val="20000"/>
              <a:lumOff val="80000"/>
              <a:alpha val="84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charset="0"/>
              <a:buNone/>
            </a:pPr>
            <a:r>
              <a:rPr lang="en-GB" sz="2600" dirty="0">
                <a:latin typeface="Arial Narrow" charset="0"/>
              </a:rPr>
              <a:t>  </a:t>
            </a:r>
          </a:p>
          <a:p>
            <a:pPr algn="ctr">
              <a:buFont typeface="Wingdings" charset="0"/>
              <a:buNone/>
            </a:pPr>
            <a:r>
              <a:rPr lang="en-US" sz="2600" dirty="0" err="1">
                <a:solidFill>
                  <a:srgbClr val="002060"/>
                </a:solidFill>
              </a:rPr>
              <a:t>Reducción</a:t>
            </a:r>
            <a:r>
              <a:rPr lang="en-US" sz="2600" dirty="0">
                <a:solidFill>
                  <a:srgbClr val="002060"/>
                </a:solidFill>
              </a:rPr>
              <a:t> del </a:t>
            </a:r>
            <a:r>
              <a:rPr lang="en-US" sz="2600" b="1" dirty="0" err="1">
                <a:solidFill>
                  <a:srgbClr val="002060"/>
                </a:solidFill>
              </a:rPr>
              <a:t>riesgo</a:t>
            </a:r>
            <a:r>
              <a:rPr lang="en-US" sz="2600" b="1" dirty="0">
                <a:solidFill>
                  <a:srgbClr val="002060"/>
                </a:solidFill>
              </a:rPr>
              <a:t>,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también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mediante</a:t>
            </a:r>
            <a:r>
              <a:rPr lang="en-US" sz="2600" dirty="0">
                <a:solidFill>
                  <a:srgbClr val="002060"/>
                </a:solidFill>
              </a:rPr>
              <a:t> la </a:t>
            </a:r>
            <a:r>
              <a:rPr lang="en-US" sz="2600" dirty="0" err="1">
                <a:solidFill>
                  <a:srgbClr val="002060"/>
                </a:solidFill>
              </a:rPr>
              <a:t>disminución</a:t>
            </a:r>
            <a:r>
              <a:rPr lang="en-US" sz="2600" dirty="0">
                <a:solidFill>
                  <a:srgbClr val="002060"/>
                </a:solidFill>
              </a:rPr>
              <a:t> de la </a:t>
            </a:r>
            <a:r>
              <a:rPr lang="en-US" sz="2600" b="1" dirty="0" err="1">
                <a:solidFill>
                  <a:srgbClr val="002060"/>
                </a:solidFill>
              </a:rPr>
              <a:t>vulnerabilidades</a:t>
            </a:r>
            <a:r>
              <a:rPr lang="en-US" sz="2600" dirty="0">
                <a:solidFill>
                  <a:srgbClr val="002060"/>
                </a:solidFill>
              </a:rPr>
              <a:t> de las personas </a:t>
            </a:r>
            <a:r>
              <a:rPr lang="en-US" sz="2600" dirty="0" err="1">
                <a:solidFill>
                  <a:srgbClr val="002060"/>
                </a:solidFill>
              </a:rPr>
              <a:t>frente</a:t>
            </a:r>
            <a:r>
              <a:rPr lang="en-US" sz="2600" dirty="0">
                <a:solidFill>
                  <a:srgbClr val="002060"/>
                </a:solidFill>
              </a:rPr>
              <a:t> a </a:t>
            </a:r>
            <a:r>
              <a:rPr lang="en-US" sz="2600" dirty="0" err="1">
                <a:solidFill>
                  <a:srgbClr val="002060"/>
                </a:solidFill>
              </a:rPr>
              <a:t>él</a:t>
            </a:r>
            <a:r>
              <a:rPr lang="en-US" sz="2600" dirty="0">
                <a:solidFill>
                  <a:srgbClr val="002060"/>
                </a:solidFill>
              </a:rPr>
              <a:t> y el </a:t>
            </a:r>
            <a:r>
              <a:rPr lang="en-US" sz="2600" dirty="0" err="1">
                <a:solidFill>
                  <a:srgbClr val="002060"/>
                </a:solidFill>
              </a:rPr>
              <a:t>fortalecimiento</a:t>
            </a:r>
            <a:r>
              <a:rPr lang="en-US" sz="2600" dirty="0">
                <a:solidFill>
                  <a:srgbClr val="002060"/>
                </a:solidFill>
              </a:rPr>
              <a:t> de sus </a:t>
            </a:r>
            <a:r>
              <a:rPr lang="en-US" sz="2600" b="1" dirty="0" err="1">
                <a:solidFill>
                  <a:srgbClr val="002060"/>
                </a:solidFill>
              </a:rPr>
              <a:t>capacidades</a:t>
            </a:r>
            <a:endParaRPr lang="en-CA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5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92" y="5132084"/>
            <a:ext cx="461665" cy="14403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H.E.L.P. course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0102" y="1146875"/>
            <a:ext cx="10063698" cy="52094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  <a:defRPr/>
            </a:pPr>
            <a:r>
              <a:rPr lang="es-ES" sz="2400" dirty="0"/>
              <a:t>Las fuerzas rebeldes se hicieron con gran parte del territorio y lo gobernaron con un régimen férreo durante más de 10 años. Recientemente, a través de una guerra cruenta que causó enorme impacto en ambos bandos, el gobierno consiguió retomar el territorio. 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s-ES" sz="2400" dirty="0"/>
              <a:t>Muchas personas, supuestamente partidarias del régimen rebelde, están bajo la custodia del gobierno y dependen de él para cubrir todas sus necesidades básicas (vivienda, alimentación, salud, educación, ...). 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s-ES" sz="2400" dirty="0"/>
              <a:t>Los hombres en edad de combatir están privados de libertad sin posibilidad de contactar con sus familias. Los demás, principalmente mujeres y niños, se encuentran en campos para desplazados internos en una situación desesperada. Además el Gobierno les impide, por razones de seguridad, regresar a sus comunidades de origen. Incluso si fueran libres de hacerlo, no podrían regresar, ya que las comunidades nunca aceptarían a las mujeres, percibidas como colaboradoras, ni a sus hijos…</a:t>
            </a:r>
            <a:endParaRPr lang="en-US" sz="2400" dirty="0"/>
          </a:p>
          <a:p>
            <a:pPr marL="0" indent="0">
              <a:buNone/>
              <a:defRPr/>
            </a:pPr>
            <a:endParaRPr lang="es-ES" sz="24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865948-8B76-4A50-B7DB-B45DBE1BD062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CH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83A409-D213-46BA-BFFF-A8FFDDE6D51F}"/>
              </a:ext>
            </a:extLst>
          </p:cNvPr>
          <p:cNvSpPr txBox="1">
            <a:spLocks/>
          </p:cNvSpPr>
          <p:nvPr/>
        </p:nvSpPr>
        <p:spPr>
          <a:xfrm>
            <a:off x="838200" y="275684"/>
            <a:ext cx="10515600" cy="5197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ts val="1000"/>
              </a:spcBef>
              <a:defRPr/>
            </a:pPr>
            <a:r>
              <a:rPr lang="en-US" b="1" dirty="0">
                <a:solidFill>
                  <a:srgbClr val="0070C0"/>
                </a:solidFill>
              </a:rPr>
              <a:t>Caso </a:t>
            </a:r>
            <a:r>
              <a:rPr lang="en-US" b="1" dirty="0" err="1">
                <a:solidFill>
                  <a:srgbClr val="0070C0"/>
                </a:solidFill>
              </a:rPr>
              <a:t>práctico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51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92" y="5132084"/>
            <a:ext cx="461665" cy="14403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H.E.L.P.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865948-8B76-4A50-B7DB-B45DBE1BD062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CH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83A409-D213-46BA-BFFF-A8FFDDE6D51F}"/>
              </a:ext>
            </a:extLst>
          </p:cNvPr>
          <p:cNvSpPr txBox="1">
            <a:spLocks/>
          </p:cNvSpPr>
          <p:nvPr/>
        </p:nvSpPr>
        <p:spPr>
          <a:xfrm>
            <a:off x="838200" y="555083"/>
            <a:ext cx="10515600" cy="19246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ts val="1000"/>
              </a:spcBef>
              <a:defRPr/>
            </a:pP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Qué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tipo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problemáticas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protección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enfrentan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(o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pudieran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enfrentar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) las personas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en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esta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situación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69A89C-AA22-41EF-A803-FA7E38903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141" y="2491441"/>
            <a:ext cx="11298883" cy="423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88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92" y="5132084"/>
            <a:ext cx="461665" cy="14403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H.E.L.P.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865948-8B76-4A50-B7DB-B45DBE1BD062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CH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83A409-D213-46BA-BFFF-A8FFDDE6D51F}"/>
              </a:ext>
            </a:extLst>
          </p:cNvPr>
          <p:cNvSpPr txBox="1">
            <a:spLocks/>
          </p:cNvSpPr>
          <p:nvPr/>
        </p:nvSpPr>
        <p:spPr>
          <a:xfrm>
            <a:off x="838200" y="535573"/>
            <a:ext cx="10515600" cy="5197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ts val="1000"/>
              </a:spcBef>
              <a:defRPr/>
            </a:pPr>
            <a:r>
              <a:rPr lang="en-US" b="1" dirty="0" err="1">
                <a:solidFill>
                  <a:srgbClr val="0070C0"/>
                </a:solidFill>
              </a:rPr>
              <a:t>Necesidades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Protección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8" name="Picture 2" descr="Syrian refugees outside tents in Domiz camp in Iraq ">
            <a:extLst>
              <a:ext uri="{FF2B5EF4-FFF2-40B4-BE49-F238E27FC236}">
                <a16:creationId xmlns:a16="http://schemas.microsoft.com/office/drawing/2014/main" id="{DE4A459E-C3B8-47B6-A45D-E64BB76B9E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3966" r="131" b="6475"/>
          <a:stretch/>
        </p:blipFill>
        <p:spPr bwMode="auto">
          <a:xfrm>
            <a:off x="628649" y="2498529"/>
            <a:ext cx="11563351" cy="435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438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45DC6-37A9-4F87-99F1-78E6869F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7</a:t>
            </a:fld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F034A-4433-4055-9F28-4E72CAB9184E}"/>
              </a:ext>
            </a:extLst>
          </p:cNvPr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4B96A-202B-4450-B3C1-5AE51CE46351}"/>
              </a:ext>
            </a:extLst>
          </p:cNvPr>
          <p:cNvSpPr txBox="1"/>
          <p:nvPr/>
        </p:nvSpPr>
        <p:spPr>
          <a:xfrm>
            <a:off x="83492" y="4611107"/>
            <a:ext cx="461665" cy="196137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H.E.L.P. course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D5CC2D4-8D7B-4BC7-90AC-D0E78331750E}"/>
              </a:ext>
            </a:extLst>
          </p:cNvPr>
          <p:cNvSpPr txBox="1">
            <a:spLocks/>
          </p:cNvSpPr>
          <p:nvPr/>
        </p:nvSpPr>
        <p:spPr>
          <a:xfrm>
            <a:off x="838200" y="265382"/>
            <a:ext cx="10515600" cy="9805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>
                <a:solidFill>
                  <a:srgbClr val="0070C0"/>
                </a:solidFill>
              </a:rPr>
              <a:t>Niveles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intervenciones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protección</a:t>
            </a:r>
            <a:endParaRPr lang="fr-CH" dirty="0">
              <a:solidFill>
                <a:srgbClr val="0070C0"/>
              </a:solidFill>
              <a:latin typeface="+mn-lt"/>
            </a:endParaRPr>
          </a:p>
        </p:txBody>
      </p:sp>
      <p:grpSp>
        <p:nvGrpSpPr>
          <p:cNvPr id="19" name="Group 31">
            <a:extLst>
              <a:ext uri="{FF2B5EF4-FFF2-40B4-BE49-F238E27FC236}">
                <a16:creationId xmlns:a16="http://schemas.microsoft.com/office/drawing/2014/main" id="{41FA3AAC-F867-4E11-A93B-E9396FD50E2A}"/>
              </a:ext>
            </a:extLst>
          </p:cNvPr>
          <p:cNvGrpSpPr>
            <a:grpSpLocks/>
          </p:cNvGrpSpPr>
          <p:nvPr/>
        </p:nvGrpSpPr>
        <p:grpSpPr bwMode="auto">
          <a:xfrm rot="20375819">
            <a:off x="3150499" y="1941696"/>
            <a:ext cx="6873518" cy="4029713"/>
            <a:chOff x="703" y="2387"/>
            <a:chExt cx="4658" cy="18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" name="Oval 28">
              <a:extLst>
                <a:ext uri="{FF2B5EF4-FFF2-40B4-BE49-F238E27FC236}">
                  <a16:creationId xmlns:a16="http://schemas.microsoft.com/office/drawing/2014/main" id="{4377CA5F-B6AA-4B99-8937-EE2AC5914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387"/>
              <a:ext cx="4658" cy="1814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nb-NO" sz="2400">
                <a:solidFill>
                  <a:srgbClr val="000000"/>
                </a:solidFill>
              </a:endParaRPr>
            </a:p>
          </p:txBody>
        </p:sp>
        <p:sp>
          <p:nvSpPr>
            <p:cNvPr id="21" name="Text Box 12">
              <a:extLst>
                <a:ext uri="{FF2B5EF4-FFF2-40B4-BE49-F238E27FC236}">
                  <a16:creationId xmlns:a16="http://schemas.microsoft.com/office/drawing/2014/main" id="{F83DB8CE-9920-455A-B83E-C14D094467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224181">
              <a:off x="3860" y="2909"/>
              <a:ext cx="1354" cy="457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rgbClr val="000000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en-US" dirty="0" err="1"/>
                <a:t>Entorno</a:t>
              </a:r>
              <a:r>
                <a:rPr lang="en-US" dirty="0"/>
                <a:t> </a:t>
              </a:r>
              <a:r>
                <a:rPr lang="en-US" dirty="0" err="1"/>
                <a:t>respetuoso</a:t>
              </a:r>
              <a:r>
                <a:rPr lang="en-US" dirty="0"/>
                <a:t> de los derechos</a:t>
              </a:r>
            </a:p>
          </p:txBody>
        </p:sp>
      </p:grpSp>
      <p:grpSp>
        <p:nvGrpSpPr>
          <p:cNvPr id="22" name="Group 27">
            <a:extLst>
              <a:ext uri="{FF2B5EF4-FFF2-40B4-BE49-F238E27FC236}">
                <a16:creationId xmlns:a16="http://schemas.microsoft.com/office/drawing/2014/main" id="{D06B7CFD-910A-4AA1-B279-4FE094E753DB}"/>
              </a:ext>
            </a:extLst>
          </p:cNvPr>
          <p:cNvGrpSpPr>
            <a:grpSpLocks/>
          </p:cNvGrpSpPr>
          <p:nvPr/>
        </p:nvGrpSpPr>
        <p:grpSpPr bwMode="auto">
          <a:xfrm rot="19873878">
            <a:off x="3396464" y="2864067"/>
            <a:ext cx="4737812" cy="3206348"/>
            <a:chOff x="751" y="2336"/>
            <a:chExt cx="2986" cy="214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DA680889-4903-4D4E-B63B-7152B4D39F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8036">
              <a:off x="751" y="2336"/>
              <a:ext cx="2986" cy="214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nb-NO" sz="2400">
                <a:solidFill>
                  <a:srgbClr val="000000"/>
                </a:solidFill>
              </a:endParaRPr>
            </a:p>
          </p:txBody>
        </p:sp>
        <p:sp>
          <p:nvSpPr>
            <p:cNvPr id="24" name="Text Box 25">
              <a:extLst>
                <a:ext uri="{FF2B5EF4-FFF2-40B4-BE49-F238E27FC236}">
                  <a16:creationId xmlns:a16="http://schemas.microsoft.com/office/drawing/2014/main" id="{775E8685-AA47-4DFE-A4BA-11E7867F6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726122">
              <a:off x="2819" y="3254"/>
              <a:ext cx="851" cy="47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  </a:t>
              </a:r>
              <a:r>
                <a:rPr lang="en-US" sz="2000" b="1" dirty="0" err="1">
                  <a:solidFill>
                    <a:srgbClr val="000000"/>
                  </a:solidFill>
                </a:rPr>
                <a:t>Acción</a:t>
              </a:r>
              <a:r>
                <a:rPr lang="en-US" sz="2000" b="1" dirty="0">
                  <a:solidFill>
                    <a:srgbClr val="000000"/>
                  </a:solidFill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</a:rPr>
                <a:t>correctiva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5" name="Group 21">
            <a:extLst>
              <a:ext uri="{FF2B5EF4-FFF2-40B4-BE49-F238E27FC236}">
                <a16:creationId xmlns:a16="http://schemas.microsoft.com/office/drawing/2014/main" id="{FBA56F10-8D21-43E4-A0C5-2E0468B5CDB2}"/>
              </a:ext>
            </a:extLst>
          </p:cNvPr>
          <p:cNvGrpSpPr>
            <a:grpSpLocks/>
          </p:cNvGrpSpPr>
          <p:nvPr/>
        </p:nvGrpSpPr>
        <p:grpSpPr bwMode="auto">
          <a:xfrm rot="159186">
            <a:off x="3429107" y="3449972"/>
            <a:ext cx="3163416" cy="2370093"/>
            <a:chOff x="3342" y="3097"/>
            <a:chExt cx="1408" cy="135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64CF989B-1EAF-44E3-98FB-9A2E4D5713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023765">
              <a:off x="3342" y="3097"/>
              <a:ext cx="1408" cy="1355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7" name="Text Box 20">
              <a:extLst>
                <a:ext uri="{FF2B5EF4-FFF2-40B4-BE49-F238E27FC236}">
                  <a16:creationId xmlns:a16="http://schemas.microsoft.com/office/drawing/2014/main" id="{29B47CEF-53F2-4F3F-9B3F-8382C67C6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40814">
              <a:off x="3982" y="3408"/>
              <a:ext cx="690" cy="40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rgbClr val="000000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en-US" dirty="0" err="1"/>
                <a:t>Acción</a:t>
              </a:r>
              <a:r>
                <a:rPr lang="en-US" dirty="0"/>
                <a:t> </a:t>
              </a:r>
            </a:p>
            <a:p>
              <a:r>
                <a:rPr lang="en-US" dirty="0" err="1"/>
                <a:t>reactiva</a:t>
              </a:r>
              <a:endParaRPr lang="en-US" dirty="0"/>
            </a:p>
          </p:txBody>
        </p:sp>
      </p:grpSp>
      <p:sp>
        <p:nvSpPr>
          <p:cNvPr id="28" name="Rectangle 3">
            <a:extLst>
              <a:ext uri="{FF2B5EF4-FFF2-40B4-BE49-F238E27FC236}">
                <a16:creationId xmlns:a16="http://schemas.microsoft.com/office/drawing/2014/main" id="{F3C64B94-0B59-4F8E-91A9-B4520B8C6C56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2154760" y="5677903"/>
            <a:ext cx="7658198" cy="3081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9" name="Oval 16">
            <a:extLst>
              <a:ext uri="{FF2B5EF4-FFF2-40B4-BE49-F238E27FC236}">
                <a16:creationId xmlns:a16="http://schemas.microsoft.com/office/drawing/2014/main" id="{AF55508B-E8D1-4558-9400-C971B2A22E1C}"/>
              </a:ext>
            </a:extLst>
          </p:cNvPr>
          <p:cNvSpPr>
            <a:spLocks noChangeArrowheads="1"/>
          </p:cNvSpPr>
          <p:nvPr/>
        </p:nvSpPr>
        <p:spPr bwMode="auto">
          <a:xfrm rot="20186225">
            <a:off x="3707104" y="4205565"/>
            <a:ext cx="1417870" cy="1546620"/>
          </a:xfrm>
          <a:prstGeom prst="ellipse">
            <a:avLst/>
          </a:prstGeom>
          <a:solidFill>
            <a:srgbClr val="FF2929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0" name="ZoneTexte 5">
            <a:extLst>
              <a:ext uri="{FF2B5EF4-FFF2-40B4-BE49-F238E27FC236}">
                <a16:creationId xmlns:a16="http://schemas.microsoft.com/office/drawing/2014/main" id="{C482C3E9-99E4-4A1B-89A9-84A3D6D9F8F3}"/>
              </a:ext>
            </a:extLst>
          </p:cNvPr>
          <p:cNvSpPr txBox="1"/>
          <p:nvPr/>
        </p:nvSpPr>
        <p:spPr>
          <a:xfrm>
            <a:off x="3811209" y="4620870"/>
            <a:ext cx="1199606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/>
              <a:t>Violación</a:t>
            </a:r>
            <a:endParaRPr lang="fr-FR" sz="2000" b="1" dirty="0"/>
          </a:p>
          <a:p>
            <a:pPr algn="ctr"/>
            <a:r>
              <a:rPr lang="fr-FR" sz="2000" b="1" dirty="0"/>
              <a:t> </a:t>
            </a:r>
            <a:r>
              <a:rPr lang="fr-FR" sz="2000" b="1" dirty="0" err="1"/>
              <a:t>Abuso</a:t>
            </a:r>
            <a:endParaRPr lang="fr-FR" sz="20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4FE9A3-BD9C-4EA6-A544-9BC6B1C0375A}"/>
              </a:ext>
            </a:extLst>
          </p:cNvPr>
          <p:cNvSpPr txBox="1"/>
          <p:nvPr/>
        </p:nvSpPr>
        <p:spPr>
          <a:xfrm>
            <a:off x="815531" y="1511446"/>
            <a:ext cx="3907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Poner</a:t>
            </a:r>
            <a:r>
              <a:rPr lang="en-US" dirty="0">
                <a:solidFill>
                  <a:srgbClr val="0070C0"/>
                </a:solidFill>
              </a:rPr>
              <a:t> fin al </a:t>
            </a:r>
            <a:r>
              <a:rPr lang="en-US" dirty="0" err="1">
                <a:solidFill>
                  <a:srgbClr val="0070C0"/>
                </a:solidFill>
              </a:rPr>
              <a:t>abuso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evitar</a:t>
            </a:r>
            <a:r>
              <a:rPr lang="en-US" dirty="0">
                <a:solidFill>
                  <a:srgbClr val="0070C0"/>
                </a:solidFill>
              </a:rPr>
              <a:t> que </a:t>
            </a:r>
            <a:r>
              <a:rPr lang="en-US" dirty="0" err="1">
                <a:solidFill>
                  <a:srgbClr val="0070C0"/>
                </a:solidFill>
              </a:rPr>
              <a:t>vuelva</a:t>
            </a:r>
            <a:r>
              <a:rPr lang="en-US" dirty="0">
                <a:solidFill>
                  <a:srgbClr val="0070C0"/>
                </a:solidFill>
              </a:rPr>
              <a:t> a </a:t>
            </a:r>
            <a:r>
              <a:rPr lang="en-US" dirty="0" err="1">
                <a:solidFill>
                  <a:srgbClr val="0070C0"/>
                </a:solidFill>
              </a:rPr>
              <a:t>ocurrir</a:t>
            </a:r>
            <a:r>
              <a:rPr lang="en-US" dirty="0">
                <a:solidFill>
                  <a:srgbClr val="0070C0"/>
                </a:solidFill>
              </a:rPr>
              <a:t> y </a:t>
            </a:r>
            <a:r>
              <a:rPr lang="en-US" dirty="0" err="1">
                <a:solidFill>
                  <a:srgbClr val="0070C0"/>
                </a:solidFill>
              </a:rPr>
              <a:t>aliviar</a:t>
            </a:r>
            <a:r>
              <a:rPr lang="en-US" dirty="0">
                <a:solidFill>
                  <a:srgbClr val="0070C0"/>
                </a:solidFill>
              </a:rPr>
              <a:t> los </a:t>
            </a:r>
            <a:r>
              <a:rPr lang="en-US" dirty="0" err="1">
                <a:solidFill>
                  <a:srgbClr val="0070C0"/>
                </a:solidFill>
              </a:rPr>
              <a:t>efectos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inmediatos</a:t>
            </a:r>
            <a:endParaRPr lang="fr-CH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D1AAE1-F31C-4F81-A4AF-EE487BFB37F4}"/>
              </a:ext>
            </a:extLst>
          </p:cNvPr>
          <p:cNvSpPr/>
          <p:nvPr/>
        </p:nvSpPr>
        <p:spPr>
          <a:xfrm>
            <a:off x="880328" y="5431001"/>
            <a:ext cx="29341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Tras</a:t>
            </a:r>
            <a:r>
              <a:rPr lang="en-US" dirty="0">
                <a:solidFill>
                  <a:srgbClr val="0070C0"/>
                </a:solidFill>
              </a:rPr>
              <a:t> el </a:t>
            </a:r>
            <a:r>
              <a:rPr lang="en-US" dirty="0" err="1">
                <a:solidFill>
                  <a:srgbClr val="0070C0"/>
                </a:solidFill>
              </a:rPr>
              <a:t>abuso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restablecer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condiciones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dignas</a:t>
            </a:r>
            <a:r>
              <a:rPr lang="en-US" dirty="0">
                <a:solidFill>
                  <a:srgbClr val="0070C0"/>
                </a:solidFill>
              </a:rPr>
              <a:t> para las personas </a:t>
            </a:r>
            <a:r>
              <a:rPr lang="en-US" dirty="0" err="1">
                <a:solidFill>
                  <a:srgbClr val="0070C0"/>
                </a:solidFill>
              </a:rPr>
              <a:t>afectadas</a:t>
            </a:r>
            <a:endParaRPr lang="es-ES" dirty="0">
              <a:solidFill>
                <a:srgbClr val="0070C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DA775D-14F6-411F-A84B-A8E5E18B6D78}"/>
              </a:ext>
            </a:extLst>
          </p:cNvPr>
          <p:cNvSpPr/>
          <p:nvPr/>
        </p:nvSpPr>
        <p:spPr>
          <a:xfrm>
            <a:off x="10212784" y="2986772"/>
            <a:ext cx="19787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dirty="0" err="1">
                <a:solidFill>
                  <a:srgbClr val="0070C0"/>
                </a:solidFill>
              </a:rPr>
              <a:t>Contribuir</a:t>
            </a:r>
            <a:r>
              <a:rPr lang="en-US" dirty="0">
                <a:solidFill>
                  <a:srgbClr val="0070C0"/>
                </a:solidFill>
              </a:rPr>
              <a:t> a </a:t>
            </a:r>
            <a:r>
              <a:rPr lang="en-US" dirty="0" err="1">
                <a:solidFill>
                  <a:srgbClr val="0070C0"/>
                </a:solidFill>
              </a:rPr>
              <a:t>crear</a:t>
            </a:r>
            <a:r>
              <a:rPr lang="en-US" dirty="0">
                <a:solidFill>
                  <a:srgbClr val="0070C0"/>
                </a:solidFill>
              </a:rPr>
              <a:t> un </a:t>
            </a:r>
            <a:r>
              <a:rPr lang="en-US" dirty="0" err="1">
                <a:solidFill>
                  <a:srgbClr val="0070C0"/>
                </a:solidFill>
              </a:rPr>
              <a:t>entorno</a:t>
            </a:r>
            <a:r>
              <a:rPr lang="en-US" dirty="0">
                <a:solidFill>
                  <a:srgbClr val="0070C0"/>
                </a:solidFill>
              </a:rPr>
              <a:t> politico, social, cultural, </a:t>
            </a:r>
            <a:r>
              <a:rPr lang="en-US" dirty="0" err="1">
                <a:solidFill>
                  <a:srgbClr val="0070C0"/>
                </a:solidFill>
              </a:rPr>
              <a:t>institucional</a:t>
            </a:r>
            <a:r>
              <a:rPr lang="en-US" dirty="0">
                <a:solidFill>
                  <a:srgbClr val="0070C0"/>
                </a:solidFill>
              </a:rPr>
              <a:t> y </a:t>
            </a:r>
            <a:r>
              <a:rPr lang="en-US" dirty="0" err="1">
                <a:solidFill>
                  <a:srgbClr val="0070C0"/>
                </a:solidFill>
              </a:rPr>
              <a:t>legislativo</a:t>
            </a:r>
            <a:r>
              <a:rPr lang="en-US" dirty="0">
                <a:solidFill>
                  <a:srgbClr val="0070C0"/>
                </a:solidFill>
              </a:rPr>
              <a:t> que </a:t>
            </a:r>
            <a:r>
              <a:rPr lang="en-US" dirty="0" err="1">
                <a:solidFill>
                  <a:srgbClr val="0070C0"/>
                </a:solidFill>
              </a:rPr>
              <a:t>favorezca</a:t>
            </a:r>
            <a:r>
              <a:rPr lang="en-US" dirty="0">
                <a:solidFill>
                  <a:srgbClr val="0070C0"/>
                </a:solidFill>
              </a:rPr>
              <a:t> el </a:t>
            </a:r>
            <a:r>
              <a:rPr lang="en-US" dirty="0" err="1">
                <a:solidFill>
                  <a:srgbClr val="0070C0"/>
                </a:solidFill>
              </a:rPr>
              <a:t>respeto</a:t>
            </a:r>
            <a:r>
              <a:rPr lang="en-US" dirty="0">
                <a:solidFill>
                  <a:srgbClr val="0070C0"/>
                </a:solidFill>
              </a:rPr>
              <a:t> de los derechos de las personas</a:t>
            </a:r>
            <a:endParaRPr lang="fr-CH" u="sng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6F370F-1EE8-46A0-817E-53CFB02EFCD1}"/>
              </a:ext>
            </a:extLst>
          </p:cNvPr>
          <p:cNvCxnSpPr>
            <a:cxnSpLocks/>
          </p:cNvCxnSpPr>
          <p:nvPr/>
        </p:nvCxnSpPr>
        <p:spPr>
          <a:xfrm>
            <a:off x="2645429" y="2423319"/>
            <a:ext cx="2124724" cy="13962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E404B8F-281D-4A04-AB03-9EE90E0F632E}"/>
              </a:ext>
            </a:extLst>
          </p:cNvPr>
          <p:cNvCxnSpPr>
            <a:cxnSpLocks/>
          </p:cNvCxnSpPr>
          <p:nvPr/>
        </p:nvCxnSpPr>
        <p:spPr>
          <a:xfrm flipH="1" flipV="1">
            <a:off x="8897011" y="3633079"/>
            <a:ext cx="1291505" cy="6770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8BB5B4C9-8969-4241-815F-C5B55885680C}"/>
              </a:ext>
            </a:extLst>
          </p:cNvPr>
          <p:cNvCxnSpPr>
            <a:cxnSpLocks/>
          </p:cNvCxnSpPr>
          <p:nvPr/>
        </p:nvCxnSpPr>
        <p:spPr>
          <a:xfrm flipV="1">
            <a:off x="3389726" y="4467241"/>
            <a:ext cx="3971313" cy="2064591"/>
          </a:xfrm>
          <a:prstGeom prst="bentConnector3">
            <a:avLst>
              <a:gd name="adj1" fmla="val 100344"/>
            </a:avLst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45DC6-37A9-4F87-99F1-78E6869F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65948-8B76-4A50-B7DB-B45DBE1BD062}" type="slidenum">
              <a:rPr lang="fr-CH" smtClean="0"/>
              <a:t>8</a:t>
            </a:fld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F034A-4433-4055-9F28-4E72CAB9184E}"/>
              </a:ext>
            </a:extLst>
          </p:cNvPr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4B96A-202B-4450-B3C1-5AE51CE46351}"/>
              </a:ext>
            </a:extLst>
          </p:cNvPr>
          <p:cNvSpPr txBox="1"/>
          <p:nvPr/>
        </p:nvSpPr>
        <p:spPr>
          <a:xfrm>
            <a:off x="83492" y="4611107"/>
            <a:ext cx="461665" cy="196137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H.E.L.P. course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D5CC2D4-8D7B-4BC7-90AC-D0E78331750E}"/>
              </a:ext>
            </a:extLst>
          </p:cNvPr>
          <p:cNvSpPr txBox="1">
            <a:spLocks/>
          </p:cNvSpPr>
          <p:nvPr/>
        </p:nvSpPr>
        <p:spPr>
          <a:xfrm>
            <a:off x="1111909" y="265471"/>
            <a:ext cx="10515600" cy="9805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err="1">
                <a:solidFill>
                  <a:srgbClr val="0070C0"/>
                </a:solidFill>
              </a:rPr>
              <a:t>Ejemplos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intervenciones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protección</a:t>
            </a:r>
            <a:endParaRPr lang="fr-CH" dirty="0">
              <a:solidFill>
                <a:srgbClr val="0070C0"/>
              </a:solidFill>
              <a:latin typeface="+mn-lt"/>
            </a:endParaRPr>
          </a:p>
        </p:txBody>
      </p:sp>
      <p:grpSp>
        <p:nvGrpSpPr>
          <p:cNvPr id="19" name="Group 31">
            <a:extLst>
              <a:ext uri="{FF2B5EF4-FFF2-40B4-BE49-F238E27FC236}">
                <a16:creationId xmlns:a16="http://schemas.microsoft.com/office/drawing/2014/main" id="{41FA3AAC-F867-4E11-A93B-E9396FD50E2A}"/>
              </a:ext>
            </a:extLst>
          </p:cNvPr>
          <p:cNvGrpSpPr>
            <a:grpSpLocks/>
          </p:cNvGrpSpPr>
          <p:nvPr/>
        </p:nvGrpSpPr>
        <p:grpSpPr bwMode="auto">
          <a:xfrm rot="20375819">
            <a:off x="3150499" y="1941696"/>
            <a:ext cx="6873518" cy="4029713"/>
            <a:chOff x="703" y="2387"/>
            <a:chExt cx="4658" cy="18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" name="Oval 28">
              <a:extLst>
                <a:ext uri="{FF2B5EF4-FFF2-40B4-BE49-F238E27FC236}">
                  <a16:creationId xmlns:a16="http://schemas.microsoft.com/office/drawing/2014/main" id="{4377CA5F-B6AA-4B99-8937-EE2AC5914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387"/>
              <a:ext cx="4658" cy="1814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nb-NO" sz="2400">
                <a:solidFill>
                  <a:srgbClr val="000000"/>
                </a:solidFill>
              </a:endParaRPr>
            </a:p>
          </p:txBody>
        </p:sp>
        <p:sp>
          <p:nvSpPr>
            <p:cNvPr id="21" name="Text Box 12">
              <a:extLst>
                <a:ext uri="{FF2B5EF4-FFF2-40B4-BE49-F238E27FC236}">
                  <a16:creationId xmlns:a16="http://schemas.microsoft.com/office/drawing/2014/main" id="{F83DB8CE-9920-455A-B83E-C14D094467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224181">
              <a:off x="3810" y="3009"/>
              <a:ext cx="1354" cy="388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rgbClr val="000000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en-US" dirty="0"/>
                <a:t>Environment</a:t>
              </a:r>
            </a:p>
            <a:p>
              <a:r>
                <a:rPr lang="en-US" dirty="0"/>
                <a:t>Building</a:t>
              </a:r>
            </a:p>
          </p:txBody>
        </p:sp>
      </p:grpSp>
      <p:grpSp>
        <p:nvGrpSpPr>
          <p:cNvPr id="22" name="Group 27">
            <a:extLst>
              <a:ext uri="{FF2B5EF4-FFF2-40B4-BE49-F238E27FC236}">
                <a16:creationId xmlns:a16="http://schemas.microsoft.com/office/drawing/2014/main" id="{D06B7CFD-910A-4AA1-B279-4FE094E753DB}"/>
              </a:ext>
            </a:extLst>
          </p:cNvPr>
          <p:cNvGrpSpPr>
            <a:grpSpLocks/>
          </p:cNvGrpSpPr>
          <p:nvPr/>
        </p:nvGrpSpPr>
        <p:grpSpPr bwMode="auto">
          <a:xfrm rot="19873878">
            <a:off x="3396464" y="2864067"/>
            <a:ext cx="4737812" cy="3206348"/>
            <a:chOff x="751" y="2336"/>
            <a:chExt cx="2986" cy="214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3" name="Oval 23">
              <a:extLst>
                <a:ext uri="{FF2B5EF4-FFF2-40B4-BE49-F238E27FC236}">
                  <a16:creationId xmlns:a16="http://schemas.microsoft.com/office/drawing/2014/main" id="{DA680889-4903-4D4E-B63B-7152B4D39F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8036">
              <a:off x="751" y="2336"/>
              <a:ext cx="2986" cy="214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nb-NO" sz="2400">
                <a:solidFill>
                  <a:srgbClr val="000000"/>
                </a:solidFill>
              </a:endParaRPr>
            </a:p>
          </p:txBody>
        </p:sp>
        <p:sp>
          <p:nvSpPr>
            <p:cNvPr id="24" name="Text Box 25">
              <a:extLst>
                <a:ext uri="{FF2B5EF4-FFF2-40B4-BE49-F238E27FC236}">
                  <a16:creationId xmlns:a16="http://schemas.microsoft.com/office/drawing/2014/main" id="{775E8685-AA47-4DFE-A4BA-11E7867F6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726122">
              <a:off x="2706" y="3212"/>
              <a:ext cx="851" cy="47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  Remedial</a:t>
              </a:r>
            </a:p>
            <a:p>
              <a:pPr algn="ctr" eaLnBrk="1" hangingPunct="1"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  Action</a:t>
              </a:r>
            </a:p>
          </p:txBody>
        </p:sp>
      </p:grpSp>
      <p:grpSp>
        <p:nvGrpSpPr>
          <p:cNvPr id="25" name="Group 21">
            <a:extLst>
              <a:ext uri="{FF2B5EF4-FFF2-40B4-BE49-F238E27FC236}">
                <a16:creationId xmlns:a16="http://schemas.microsoft.com/office/drawing/2014/main" id="{FBA56F10-8D21-43E4-A0C5-2E0468B5CDB2}"/>
              </a:ext>
            </a:extLst>
          </p:cNvPr>
          <p:cNvGrpSpPr>
            <a:grpSpLocks/>
          </p:cNvGrpSpPr>
          <p:nvPr/>
        </p:nvGrpSpPr>
        <p:grpSpPr bwMode="auto">
          <a:xfrm rot="159186">
            <a:off x="3429107" y="3449972"/>
            <a:ext cx="3163416" cy="2370093"/>
            <a:chOff x="3342" y="3097"/>
            <a:chExt cx="1408" cy="135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64CF989B-1EAF-44E3-98FB-9A2E4D5713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023765">
              <a:off x="3342" y="3097"/>
              <a:ext cx="1408" cy="1355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7" name="Text Box 20">
              <a:extLst>
                <a:ext uri="{FF2B5EF4-FFF2-40B4-BE49-F238E27FC236}">
                  <a16:creationId xmlns:a16="http://schemas.microsoft.com/office/drawing/2014/main" id="{29B47CEF-53F2-4F3F-9B3F-8382C67C6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40814">
              <a:off x="3954" y="3331"/>
              <a:ext cx="690" cy="49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rgbClr val="000000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en-US" dirty="0"/>
                <a:t>Responsive</a:t>
              </a:r>
            </a:p>
            <a:p>
              <a:r>
                <a:rPr lang="en-US" dirty="0"/>
                <a:t>Action</a:t>
              </a:r>
            </a:p>
          </p:txBody>
        </p:sp>
      </p:grpSp>
      <p:sp>
        <p:nvSpPr>
          <p:cNvPr id="28" name="Rectangle 3">
            <a:extLst>
              <a:ext uri="{FF2B5EF4-FFF2-40B4-BE49-F238E27FC236}">
                <a16:creationId xmlns:a16="http://schemas.microsoft.com/office/drawing/2014/main" id="{F3C64B94-0B59-4F8E-91A9-B4520B8C6C56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2154760" y="5677903"/>
            <a:ext cx="7658198" cy="3081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endParaRPr lang="es-ES" sz="1900" b="1" i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9" name="Oval 16">
            <a:extLst>
              <a:ext uri="{FF2B5EF4-FFF2-40B4-BE49-F238E27FC236}">
                <a16:creationId xmlns:a16="http://schemas.microsoft.com/office/drawing/2014/main" id="{AF55508B-E8D1-4558-9400-C971B2A22E1C}"/>
              </a:ext>
            </a:extLst>
          </p:cNvPr>
          <p:cNvSpPr>
            <a:spLocks noChangeArrowheads="1"/>
          </p:cNvSpPr>
          <p:nvPr/>
        </p:nvSpPr>
        <p:spPr bwMode="auto">
          <a:xfrm rot="20186225">
            <a:off x="3707104" y="4205565"/>
            <a:ext cx="1417870" cy="1546620"/>
          </a:xfrm>
          <a:prstGeom prst="ellipse">
            <a:avLst/>
          </a:prstGeom>
          <a:solidFill>
            <a:srgbClr val="FF2929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0" name="ZoneTexte 5">
            <a:extLst>
              <a:ext uri="{FF2B5EF4-FFF2-40B4-BE49-F238E27FC236}">
                <a16:creationId xmlns:a16="http://schemas.microsoft.com/office/drawing/2014/main" id="{C482C3E9-99E4-4A1B-89A9-84A3D6D9F8F3}"/>
              </a:ext>
            </a:extLst>
          </p:cNvPr>
          <p:cNvSpPr txBox="1"/>
          <p:nvPr/>
        </p:nvSpPr>
        <p:spPr>
          <a:xfrm>
            <a:off x="3811209" y="4620870"/>
            <a:ext cx="1199606" cy="707886"/>
          </a:xfrm>
          <a:prstGeom prst="rect">
            <a:avLst/>
          </a:prstGeom>
          <a:solidFill>
            <a:srgbClr val="FF292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Violation</a:t>
            </a:r>
          </a:p>
          <a:p>
            <a:pPr algn="ctr"/>
            <a:r>
              <a:rPr lang="fr-FR" sz="2000" b="1" dirty="0"/>
              <a:t> Abuse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72002F-3AA0-4E05-8564-F7A88D0EBB0F}"/>
              </a:ext>
            </a:extLst>
          </p:cNvPr>
          <p:cNvGrpSpPr>
            <a:grpSpLocks/>
          </p:cNvGrpSpPr>
          <p:nvPr/>
        </p:nvGrpSpPr>
        <p:grpSpPr bwMode="auto">
          <a:xfrm rot="20375819">
            <a:off x="2659014" y="1873990"/>
            <a:ext cx="7404374" cy="4225301"/>
            <a:chOff x="703" y="2387"/>
            <a:chExt cx="4658" cy="18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3" name="Oval 28">
              <a:extLst>
                <a:ext uri="{FF2B5EF4-FFF2-40B4-BE49-F238E27FC236}">
                  <a16:creationId xmlns:a16="http://schemas.microsoft.com/office/drawing/2014/main" id="{AACFA119-BA18-4FAA-A1F1-45B78182F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387"/>
              <a:ext cx="4658" cy="1814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nb-NO" sz="2400">
                <a:solidFill>
                  <a:srgbClr val="000000"/>
                </a:solidFill>
              </a:endParaRPr>
            </a:p>
          </p:txBody>
        </p:sp>
        <p:sp>
          <p:nvSpPr>
            <p:cNvPr id="34" name="Text Box 12">
              <a:extLst>
                <a:ext uri="{FF2B5EF4-FFF2-40B4-BE49-F238E27FC236}">
                  <a16:creationId xmlns:a16="http://schemas.microsoft.com/office/drawing/2014/main" id="{21C170BE-4F65-40F4-938F-76059E4F7F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224181">
              <a:off x="3906" y="3000"/>
              <a:ext cx="1354" cy="43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rgbClr val="000000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en-US" dirty="0" err="1"/>
                <a:t>Entorno</a:t>
              </a:r>
              <a:r>
                <a:rPr lang="en-US" dirty="0"/>
                <a:t> </a:t>
              </a:r>
              <a:r>
                <a:rPr lang="en-US" dirty="0" err="1"/>
                <a:t>respetuoso</a:t>
              </a:r>
              <a:r>
                <a:rPr lang="en-US" dirty="0"/>
                <a:t> </a:t>
              </a:r>
            </a:p>
            <a:p>
              <a:r>
                <a:rPr lang="en-US" dirty="0"/>
                <a:t>de los derechos</a:t>
              </a:r>
            </a:p>
          </p:txBody>
        </p:sp>
      </p:grpSp>
      <p:grpSp>
        <p:nvGrpSpPr>
          <p:cNvPr id="35" name="Group 27">
            <a:extLst>
              <a:ext uri="{FF2B5EF4-FFF2-40B4-BE49-F238E27FC236}">
                <a16:creationId xmlns:a16="http://schemas.microsoft.com/office/drawing/2014/main" id="{26CE8888-CBDB-4152-A351-CDC3EB80C496}"/>
              </a:ext>
            </a:extLst>
          </p:cNvPr>
          <p:cNvGrpSpPr>
            <a:grpSpLocks/>
          </p:cNvGrpSpPr>
          <p:nvPr/>
        </p:nvGrpSpPr>
        <p:grpSpPr bwMode="auto">
          <a:xfrm rot="19873878">
            <a:off x="2895692" y="2844274"/>
            <a:ext cx="5103723" cy="3361973"/>
            <a:chOff x="751" y="2336"/>
            <a:chExt cx="2986" cy="214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6" name="Oval 23">
              <a:extLst>
                <a:ext uri="{FF2B5EF4-FFF2-40B4-BE49-F238E27FC236}">
                  <a16:creationId xmlns:a16="http://schemas.microsoft.com/office/drawing/2014/main" id="{511E524D-B13A-4FCC-9F3A-B9F657B5FD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8036">
              <a:off x="751" y="2336"/>
              <a:ext cx="2986" cy="2142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nb-NO" sz="2400">
                <a:solidFill>
                  <a:srgbClr val="000000"/>
                </a:solidFill>
              </a:endParaRPr>
            </a:p>
          </p:txBody>
        </p:sp>
        <p:sp>
          <p:nvSpPr>
            <p:cNvPr id="37" name="Text Box 25">
              <a:extLst>
                <a:ext uri="{FF2B5EF4-FFF2-40B4-BE49-F238E27FC236}">
                  <a16:creationId xmlns:a16="http://schemas.microsoft.com/office/drawing/2014/main" id="{1DD65909-DFBC-47AF-8674-B862F5C53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726122">
              <a:off x="2711" y="3213"/>
              <a:ext cx="851" cy="45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  </a:t>
              </a:r>
              <a:r>
                <a:rPr lang="en-US" sz="2000" b="1" dirty="0" err="1">
                  <a:solidFill>
                    <a:srgbClr val="000000"/>
                  </a:solidFill>
                </a:rPr>
                <a:t>Acción</a:t>
              </a:r>
              <a:r>
                <a:rPr lang="en-US" sz="2000" b="1" dirty="0">
                  <a:solidFill>
                    <a:srgbClr val="000000"/>
                  </a:solidFill>
                </a:rPr>
                <a:t> </a:t>
              </a:r>
            </a:p>
            <a:p>
              <a:pPr algn="ctr" eaLnBrk="1" hangingPunct="1">
                <a:defRPr/>
              </a:pPr>
              <a:r>
                <a:rPr lang="en-US" sz="2000" b="1" dirty="0" err="1">
                  <a:solidFill>
                    <a:srgbClr val="000000"/>
                  </a:solidFill>
                </a:rPr>
                <a:t>correctiva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8" name="Group 21">
            <a:extLst>
              <a:ext uri="{FF2B5EF4-FFF2-40B4-BE49-F238E27FC236}">
                <a16:creationId xmlns:a16="http://schemas.microsoft.com/office/drawing/2014/main" id="{533E1E2E-05D5-4171-B8C7-D7DE6FFD8A7C}"/>
              </a:ext>
            </a:extLst>
          </p:cNvPr>
          <p:cNvGrpSpPr>
            <a:grpSpLocks/>
          </p:cNvGrpSpPr>
          <p:nvPr/>
        </p:nvGrpSpPr>
        <p:grpSpPr bwMode="auto">
          <a:xfrm rot="159186">
            <a:off x="2990898" y="3554932"/>
            <a:ext cx="3407733" cy="2485129"/>
            <a:chOff x="3342" y="3097"/>
            <a:chExt cx="1408" cy="135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9" name="Oval 18">
              <a:extLst>
                <a:ext uri="{FF2B5EF4-FFF2-40B4-BE49-F238E27FC236}">
                  <a16:creationId xmlns:a16="http://schemas.microsoft.com/office/drawing/2014/main" id="{11ABFA97-094B-4A9F-BE8A-89900C99D8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023765">
              <a:off x="3342" y="3097"/>
              <a:ext cx="1408" cy="1355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0" name="Text Box 20">
              <a:extLst>
                <a:ext uri="{FF2B5EF4-FFF2-40B4-BE49-F238E27FC236}">
                  <a16:creationId xmlns:a16="http://schemas.microsoft.com/office/drawing/2014/main" id="{99356E28-7031-403E-B24E-1551810E2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440814">
              <a:off x="3952" y="3331"/>
              <a:ext cx="690" cy="3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ctr">
                <a:defRPr sz="2000" b="1">
                  <a:solidFill>
                    <a:srgbClr val="000000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en-US" dirty="0" err="1"/>
                <a:t>Acción</a:t>
              </a:r>
              <a:endParaRPr lang="en-US" dirty="0"/>
            </a:p>
            <a:p>
              <a:r>
                <a:rPr lang="en-US" dirty="0" err="1"/>
                <a:t>reactiva</a:t>
              </a:r>
              <a:endParaRPr lang="en-US" dirty="0"/>
            </a:p>
          </p:txBody>
        </p:sp>
      </p:grpSp>
      <p:sp>
        <p:nvSpPr>
          <p:cNvPr id="41" name="Oval 16">
            <a:extLst>
              <a:ext uri="{FF2B5EF4-FFF2-40B4-BE49-F238E27FC236}">
                <a16:creationId xmlns:a16="http://schemas.microsoft.com/office/drawing/2014/main" id="{1C033906-1C68-48D9-BD6B-6F8024AF82B7}"/>
              </a:ext>
            </a:extLst>
          </p:cNvPr>
          <p:cNvSpPr>
            <a:spLocks noChangeArrowheads="1"/>
          </p:cNvSpPr>
          <p:nvPr/>
        </p:nvSpPr>
        <p:spPr bwMode="auto">
          <a:xfrm rot="20186225">
            <a:off x="3246794" y="4326020"/>
            <a:ext cx="1527375" cy="1621687"/>
          </a:xfrm>
          <a:prstGeom prst="ellipse">
            <a:avLst/>
          </a:prstGeom>
          <a:solidFill>
            <a:srgbClr val="FF2929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2" name="ZoneTexte 5">
            <a:extLst>
              <a:ext uri="{FF2B5EF4-FFF2-40B4-BE49-F238E27FC236}">
                <a16:creationId xmlns:a16="http://schemas.microsoft.com/office/drawing/2014/main" id="{2894C352-2A9A-400D-A855-C3DA34393E1B}"/>
              </a:ext>
            </a:extLst>
          </p:cNvPr>
          <p:cNvSpPr txBox="1"/>
          <p:nvPr/>
        </p:nvSpPr>
        <p:spPr>
          <a:xfrm>
            <a:off x="3370469" y="4800792"/>
            <a:ext cx="1292254" cy="707886"/>
          </a:xfrm>
          <a:prstGeom prst="rect">
            <a:avLst/>
          </a:prstGeom>
          <a:solidFill>
            <a:srgbClr val="FF292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/>
              <a:t>Violación</a:t>
            </a:r>
            <a:endParaRPr lang="fr-FR" sz="2000" b="1" dirty="0"/>
          </a:p>
          <a:p>
            <a:pPr algn="ctr"/>
            <a:r>
              <a:rPr lang="fr-FR" sz="2000" b="1" dirty="0" err="1"/>
              <a:t>Abuso</a:t>
            </a:r>
            <a:endParaRPr lang="fr-FR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175280-5054-484F-A471-FA3005ABD3DF}"/>
              </a:ext>
            </a:extLst>
          </p:cNvPr>
          <p:cNvSpPr txBox="1"/>
          <p:nvPr/>
        </p:nvSpPr>
        <p:spPr>
          <a:xfrm>
            <a:off x="1449168" y="4133473"/>
            <a:ext cx="15908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Diálogo</a:t>
            </a:r>
            <a:r>
              <a:rPr lang="en-US" dirty="0"/>
              <a:t> </a:t>
            </a:r>
            <a:r>
              <a:rPr lang="en-US" dirty="0" err="1"/>
              <a:t>confidencial</a:t>
            </a:r>
            <a:r>
              <a:rPr lang="en-US" dirty="0"/>
              <a:t> </a:t>
            </a:r>
            <a:r>
              <a:rPr lang="en-US" dirty="0" err="1"/>
              <a:t>acerca</a:t>
            </a:r>
            <a:r>
              <a:rPr lang="en-US" dirty="0"/>
              <a:t> de las </a:t>
            </a:r>
            <a:r>
              <a:rPr lang="en-US" dirty="0" err="1"/>
              <a:t>violaciones</a:t>
            </a:r>
            <a:r>
              <a:rPr lang="en-US" dirty="0"/>
              <a:t> / </a:t>
            </a:r>
            <a:r>
              <a:rPr lang="en-US" dirty="0" err="1"/>
              <a:t>abusos</a:t>
            </a:r>
            <a:endParaRPr lang="fr-CH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F002BBE-3577-4190-A653-CCB454310635}"/>
              </a:ext>
            </a:extLst>
          </p:cNvPr>
          <p:cNvSpPr txBox="1"/>
          <p:nvPr/>
        </p:nvSpPr>
        <p:spPr>
          <a:xfrm>
            <a:off x="3341594" y="2286010"/>
            <a:ext cx="1767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Acceso</a:t>
            </a:r>
            <a:r>
              <a:rPr lang="en-US" dirty="0"/>
              <a:t> a </a:t>
            </a:r>
            <a:r>
              <a:rPr lang="en-US" dirty="0" err="1"/>
              <a:t>apoyo</a:t>
            </a:r>
            <a:r>
              <a:rPr lang="en-US" dirty="0"/>
              <a:t> para </a:t>
            </a:r>
            <a:r>
              <a:rPr lang="en-US" dirty="0" err="1"/>
              <a:t>víctimas</a:t>
            </a:r>
            <a:r>
              <a:rPr lang="en-US" dirty="0"/>
              <a:t> / </a:t>
            </a:r>
            <a:r>
              <a:rPr lang="en-US" dirty="0" err="1"/>
              <a:t>supervivientes</a:t>
            </a:r>
            <a:endParaRPr lang="fr-CH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D6912D9-E21A-4056-A8FC-608AA85257AD}"/>
              </a:ext>
            </a:extLst>
          </p:cNvPr>
          <p:cNvSpPr txBox="1"/>
          <p:nvPr/>
        </p:nvSpPr>
        <p:spPr>
          <a:xfrm>
            <a:off x="4906665" y="5614686"/>
            <a:ext cx="1874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Movilización</a:t>
            </a:r>
            <a:r>
              <a:rPr lang="en-US" dirty="0"/>
              <a:t> de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actores</a:t>
            </a:r>
            <a:endParaRPr lang="fr-CH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A223C5-48FA-4E7B-83E6-408C3C4F776E}"/>
              </a:ext>
            </a:extLst>
          </p:cNvPr>
          <p:cNvSpPr txBox="1"/>
          <p:nvPr/>
        </p:nvSpPr>
        <p:spPr>
          <a:xfrm>
            <a:off x="2379012" y="3125493"/>
            <a:ext cx="1590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Informes</a:t>
            </a:r>
            <a:r>
              <a:rPr lang="en-US" dirty="0"/>
              <a:t> </a:t>
            </a:r>
            <a:r>
              <a:rPr lang="en-US" dirty="0" err="1"/>
              <a:t>públicos</a:t>
            </a:r>
            <a:r>
              <a:rPr lang="en-US" dirty="0"/>
              <a:t> (</a:t>
            </a:r>
            <a:r>
              <a:rPr lang="en-US" dirty="0" err="1"/>
              <a:t>otros</a:t>
            </a:r>
            <a:r>
              <a:rPr lang="en-US" dirty="0"/>
              <a:t>)</a:t>
            </a:r>
            <a:endParaRPr lang="fr-CH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DBE0A69-27D2-4C18-8C23-89715A23E88E}"/>
              </a:ext>
            </a:extLst>
          </p:cNvPr>
          <p:cNvSpPr txBox="1"/>
          <p:nvPr/>
        </p:nvSpPr>
        <p:spPr>
          <a:xfrm>
            <a:off x="5289797" y="2119195"/>
            <a:ext cx="1785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Apoyo</a:t>
            </a:r>
            <a:r>
              <a:rPr lang="en-US" dirty="0"/>
              <a:t>/</a:t>
            </a:r>
            <a:r>
              <a:rPr lang="en-US" dirty="0" err="1"/>
              <a:t>crear</a:t>
            </a:r>
            <a:r>
              <a:rPr lang="en-US" dirty="0"/>
              <a:t> </a:t>
            </a:r>
            <a:r>
              <a:rPr lang="en-US" dirty="0" err="1"/>
              <a:t>sistemas</a:t>
            </a:r>
            <a:r>
              <a:rPr lang="en-US" dirty="0"/>
              <a:t> que </a:t>
            </a:r>
            <a:r>
              <a:rPr lang="en-US" dirty="0" err="1"/>
              <a:t>faciliten</a:t>
            </a:r>
            <a:r>
              <a:rPr lang="en-US" dirty="0"/>
              <a:t> el </a:t>
            </a:r>
            <a:r>
              <a:rPr lang="en-US" dirty="0" err="1"/>
              <a:t>contacto</a:t>
            </a:r>
            <a:r>
              <a:rPr lang="en-US" dirty="0"/>
              <a:t> familiar</a:t>
            </a:r>
            <a:endParaRPr lang="fr-CH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93F3D5-3A32-4BCE-AA72-6E6C10454BEF}"/>
              </a:ext>
            </a:extLst>
          </p:cNvPr>
          <p:cNvSpPr txBox="1"/>
          <p:nvPr/>
        </p:nvSpPr>
        <p:spPr>
          <a:xfrm>
            <a:off x="7399614" y="3748322"/>
            <a:ext cx="1590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Garantías</a:t>
            </a:r>
            <a:r>
              <a:rPr lang="en-US" dirty="0"/>
              <a:t> </a:t>
            </a:r>
            <a:r>
              <a:rPr lang="en-US" dirty="0" err="1"/>
              <a:t>judiciales</a:t>
            </a:r>
            <a:endParaRPr lang="fr-CH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4565893-0921-4F95-BB98-37659FE9F44B}"/>
              </a:ext>
            </a:extLst>
          </p:cNvPr>
          <p:cNvSpPr txBox="1"/>
          <p:nvPr/>
        </p:nvSpPr>
        <p:spPr>
          <a:xfrm>
            <a:off x="8979081" y="1250757"/>
            <a:ext cx="2118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Normativa</a:t>
            </a:r>
            <a:r>
              <a:rPr lang="en-US" dirty="0"/>
              <a:t> </a:t>
            </a:r>
            <a:r>
              <a:rPr lang="en-US" dirty="0" err="1"/>
              <a:t>internacional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legislación</a:t>
            </a:r>
            <a:r>
              <a:rPr lang="en-US" dirty="0"/>
              <a:t> </a:t>
            </a:r>
            <a:r>
              <a:rPr lang="en-US" dirty="0" err="1"/>
              <a:t>nacional</a:t>
            </a:r>
            <a:endParaRPr lang="fr-CH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7D3C2B-E96E-4F34-8843-29BEB2FDE28F}"/>
              </a:ext>
            </a:extLst>
          </p:cNvPr>
          <p:cNvSpPr txBox="1"/>
          <p:nvPr/>
        </p:nvSpPr>
        <p:spPr>
          <a:xfrm>
            <a:off x="9558716" y="2719359"/>
            <a:ext cx="1904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Sensibilización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comunidades</a:t>
            </a:r>
            <a:r>
              <a:rPr lang="en-US" dirty="0"/>
              <a:t> de </a:t>
            </a:r>
            <a:r>
              <a:rPr lang="en-US" dirty="0" err="1"/>
              <a:t>origen</a:t>
            </a:r>
            <a:endParaRPr lang="fr-CH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26F0890-C9BA-49D5-B4A8-5BAA6EED28BB}"/>
              </a:ext>
            </a:extLst>
          </p:cNvPr>
          <p:cNvSpPr txBox="1"/>
          <p:nvPr/>
        </p:nvSpPr>
        <p:spPr>
          <a:xfrm>
            <a:off x="6541406" y="1021292"/>
            <a:ext cx="188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Campañas</a:t>
            </a:r>
            <a:r>
              <a:rPr lang="en-US" dirty="0"/>
              <a:t> </a:t>
            </a:r>
            <a:r>
              <a:rPr lang="en-US" dirty="0" err="1"/>
              <a:t>públicas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las </a:t>
            </a:r>
            <a:r>
              <a:rPr lang="en-US" dirty="0" err="1"/>
              <a:t>necesidades</a:t>
            </a:r>
            <a:endParaRPr lang="fr-CH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B0A2650-DCB0-4D67-8467-6263E835D157}"/>
              </a:ext>
            </a:extLst>
          </p:cNvPr>
          <p:cNvSpPr txBox="1"/>
          <p:nvPr/>
        </p:nvSpPr>
        <p:spPr>
          <a:xfrm>
            <a:off x="7401025" y="5620080"/>
            <a:ext cx="2560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Fortalecer</a:t>
            </a:r>
            <a:r>
              <a:rPr lang="en-US" dirty="0"/>
              <a:t> la </a:t>
            </a:r>
            <a:r>
              <a:rPr lang="en-US" dirty="0" err="1"/>
              <a:t>resiliencia</a:t>
            </a:r>
            <a:r>
              <a:rPr lang="en-US" dirty="0"/>
              <a:t> de las personas </a:t>
            </a:r>
            <a:r>
              <a:rPr lang="en-US" dirty="0" err="1"/>
              <a:t>afectadas</a:t>
            </a:r>
            <a:endParaRPr lang="fr-CH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609A87D-3687-4735-8220-1F91BF2D8504}"/>
              </a:ext>
            </a:extLst>
          </p:cNvPr>
          <p:cNvSpPr txBox="1"/>
          <p:nvPr/>
        </p:nvSpPr>
        <p:spPr>
          <a:xfrm>
            <a:off x="6478962" y="4509016"/>
            <a:ext cx="2824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Esclarecer</a:t>
            </a:r>
            <a:r>
              <a:rPr lang="en-US" dirty="0"/>
              <a:t> lo </a:t>
            </a:r>
            <a:r>
              <a:rPr lang="en-US" dirty="0" err="1"/>
              <a:t>ocurrido</a:t>
            </a:r>
            <a:r>
              <a:rPr lang="en-US" dirty="0"/>
              <a:t> con las personas </a:t>
            </a:r>
            <a:r>
              <a:rPr lang="en-US" dirty="0" err="1"/>
              <a:t>desaparecidas</a:t>
            </a:r>
            <a:r>
              <a:rPr lang="en-US" dirty="0"/>
              <a:t> y </a:t>
            </a:r>
            <a:r>
              <a:rPr lang="en-US" dirty="0" err="1"/>
              <a:t>apoyar</a:t>
            </a:r>
            <a:r>
              <a:rPr lang="en-US" dirty="0"/>
              <a:t> a sus </a:t>
            </a:r>
            <a:r>
              <a:rPr lang="en-US" dirty="0" err="1"/>
              <a:t>familias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08703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7F034A-4433-4055-9F28-4E72CAB9184E}"/>
              </a:ext>
            </a:extLst>
          </p:cNvPr>
          <p:cNvSpPr/>
          <p:nvPr/>
        </p:nvSpPr>
        <p:spPr>
          <a:xfrm>
            <a:off x="0" y="0"/>
            <a:ext cx="628650" cy="6858000"/>
          </a:xfrm>
          <a:prstGeom prst="rect">
            <a:avLst/>
          </a:prstGeom>
          <a:solidFill>
            <a:srgbClr val="00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fr-C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4B96A-202B-4450-B3C1-5AE51CE46351}"/>
              </a:ext>
            </a:extLst>
          </p:cNvPr>
          <p:cNvSpPr txBox="1"/>
          <p:nvPr/>
        </p:nvSpPr>
        <p:spPr>
          <a:xfrm>
            <a:off x="83492" y="4611107"/>
            <a:ext cx="461665" cy="196137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H.E.L.P.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8091B3-B820-41B2-901B-FC8779737EE2}"/>
              </a:ext>
            </a:extLst>
          </p:cNvPr>
          <p:cNvSpPr/>
          <p:nvPr/>
        </p:nvSpPr>
        <p:spPr>
          <a:xfrm>
            <a:off x="1366874" y="2551837"/>
            <a:ext cx="945829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Cómo</a:t>
            </a:r>
            <a:r>
              <a:rPr lang="en-GB" sz="5400" b="1" dirty="0">
                <a:solidFill>
                  <a:srgbClr val="0070C0"/>
                </a:solidFill>
              </a:rPr>
              <a:t> se </a:t>
            </a:r>
            <a:r>
              <a:rPr lang="en-GB" sz="5400" b="1" dirty="0" err="1">
                <a:solidFill>
                  <a:srgbClr val="0070C0"/>
                </a:solidFill>
              </a:rPr>
              <a:t>puede</a:t>
            </a:r>
            <a:r>
              <a:rPr lang="en-GB" sz="5400" b="1" dirty="0">
                <a:solidFill>
                  <a:srgbClr val="0070C0"/>
                </a:solidFill>
              </a:rPr>
              <a:t> </a:t>
            </a:r>
            <a:r>
              <a:rPr lang="en-GB" sz="5400" b="1" dirty="0" err="1">
                <a:solidFill>
                  <a:srgbClr val="0070C0"/>
                </a:solidFill>
              </a:rPr>
              <a:t>contribuir</a:t>
            </a:r>
            <a:r>
              <a:rPr lang="en-GB" sz="5400" b="1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GB" sz="5400" b="1" dirty="0" err="1">
                <a:solidFill>
                  <a:srgbClr val="0070C0"/>
                </a:solidFill>
              </a:rPr>
              <a:t>desde</a:t>
            </a:r>
            <a:r>
              <a:rPr lang="en-GB" sz="5400" b="1" dirty="0">
                <a:solidFill>
                  <a:srgbClr val="0070C0"/>
                </a:solidFill>
              </a:rPr>
              <a:t> </a:t>
            </a:r>
            <a:r>
              <a:rPr lang="en-GB" sz="5400" b="1" dirty="0" err="1">
                <a:solidFill>
                  <a:srgbClr val="0070C0"/>
                </a:solidFill>
              </a:rPr>
              <a:t>su</a:t>
            </a:r>
            <a:r>
              <a:rPr lang="en-GB" sz="5400" b="1" dirty="0">
                <a:solidFill>
                  <a:srgbClr val="0070C0"/>
                </a:solidFill>
              </a:rPr>
              <a:t> </a:t>
            </a:r>
            <a:r>
              <a:rPr lang="en-GB" sz="5400" b="1" dirty="0" err="1">
                <a:solidFill>
                  <a:srgbClr val="0070C0"/>
                </a:solidFill>
              </a:rPr>
              <a:t>ámbito</a:t>
            </a:r>
            <a:r>
              <a:rPr lang="en-GB" sz="5400" b="1" dirty="0">
                <a:solidFill>
                  <a:srgbClr val="0070C0"/>
                </a:solidFill>
              </a:rPr>
              <a:t> de </a:t>
            </a:r>
            <a:r>
              <a:rPr lang="en-GB" sz="5400" b="1" dirty="0" err="1">
                <a:solidFill>
                  <a:srgbClr val="0070C0"/>
                </a:solidFill>
              </a:rPr>
              <a:t>trabajo</a:t>
            </a:r>
            <a:endParaRPr lang="en-GB" sz="5400" b="1" dirty="0">
              <a:solidFill>
                <a:srgbClr val="0070C0"/>
              </a:solidFill>
            </a:endParaRPr>
          </a:p>
          <a:p>
            <a:pPr algn="ctr"/>
            <a:r>
              <a:rPr lang="en-GB" sz="5400" b="1" dirty="0">
                <a:solidFill>
                  <a:srgbClr val="0070C0"/>
                </a:solidFill>
              </a:rPr>
              <a:t>a la </a:t>
            </a:r>
            <a:r>
              <a:rPr lang="en-GB" sz="5400" b="1" dirty="0" err="1">
                <a:solidFill>
                  <a:srgbClr val="0070C0"/>
                </a:solidFill>
              </a:rPr>
              <a:t>protección</a:t>
            </a:r>
            <a:r>
              <a:rPr lang="en-GB" sz="5400" b="1" dirty="0">
                <a:solidFill>
                  <a:srgbClr val="0070C0"/>
                </a:solidFill>
              </a:rPr>
              <a:t> de las personas? </a:t>
            </a:r>
          </a:p>
        </p:txBody>
      </p:sp>
    </p:spTree>
    <p:extLst>
      <p:ext uri="{BB962C8B-B14F-4D97-AF65-F5344CB8AC3E}">
        <p14:creationId xmlns:p14="http://schemas.microsoft.com/office/powerpoint/2010/main" val="2409200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32916095FBB8EF4FAE094AE09AE116B2" ma:contentTypeVersion="40" ma:contentTypeDescription="Upload Form" ma:contentTypeScope="" ma:versionID="16369a6c2e66b8af767d38e938d0dd81">
  <xsd:schema xmlns:xsd="http://www.w3.org/2001/XMLSchema" xmlns:xs="http://www.w3.org/2001/XMLSchema" xmlns:p="http://schemas.microsoft.com/office/2006/metadata/properties" xmlns:ns1="http://schemas.microsoft.com/sharepoint/v3" xmlns:ns2="c14ef608-4f27-4bcb-8ec5-4f2575b031e4" xmlns:ns3="a8a2af44-4b8d-404b-a8bd-4186350a523c" targetNamespace="http://schemas.microsoft.com/office/2006/metadata/properties" ma:root="true" ma:fieldsID="5273babc144832d727de1c05da0ad96f" ns1:_="" ns2:_="" ns3:_="">
    <xsd:import namespace="http://schemas.microsoft.com/sharepoint/v3"/>
    <xsd:import namespace="c14ef608-4f27-4bcb-8ec5-4f2575b031e4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2:ICRCIMP_RMIdentifier" minOccurs="0"/>
                <xsd:element ref="ns2:ICRCIMP_RMTransfer" minOccurs="0"/>
                <xsd:element ref="ns1:AverageRating" minOccurs="0"/>
                <xsd:element ref="ns1:RatingCount" minOccurs="0"/>
                <xsd:element ref="ns3:_dlc_DocIdUrl" minOccurs="0"/>
                <xsd:element ref="ns2:ICRCIMP_RMUnitInCharge_H" minOccurs="0"/>
                <xsd:element ref="ns3:TaxCatchAll" minOccurs="0"/>
                <xsd:element ref="ns3:TaxCatchAllLabel" minOccurs="0"/>
                <xsd:element ref="ns3:_dlc_DocIdPersistId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k251388bc92c4b04912fdcea2d1ac59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6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17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ef608-4f27-4bcb-8ec5-4f2575b031e4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Identifier" ma:index="13" nillable="true" ma:displayName="RM Identifier" ma:hidden="true" ma:internalName="ICRCIMP_RMIdentifier" ma:readOnly="false">
      <xsd:simpleType>
        <xsd:restriction base="dms:Text"/>
      </xsd:simpleType>
    </xsd:element>
    <xsd:element name="ICRCIMP_RMTransfer" ma:index="1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RMUnitInCharge_H" ma:index="25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9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1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2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3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4" nillable="true" ma:taxonomy="true" ma:internalName="ICRCIMP_IHT_H" ma:taxonomyFieldName="ICRCIMP_IHT" ma:displayName="IHT" ma:readOnly="false" ma:default="2;#Internal|23eb6094-56fc-4ad4-8ae2-cf1575a694f0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5" nillable="true" ma:taxonomy="true" ma:internalName="ICRCIMP_BusinessFunction_H" ma:taxonomyFieldName="ICRCIMP_BusinessFunction" ma:displayName="Business Function" ma:readOnly="false" ma:default="3;#Protection|1b517be1-a458-4e0a-b382-4d0bab936276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k251388bc92c4b04912fdcea2d1ac59d" ma:index="36" nillable="true" ma:taxonomy="true" ma:internalName="k251388bc92c4b04912fdcea2d1ac59d" ma:taxonomyFieldName="ICRCIMP_KeyIssue" ma:displayName="Key Issue" ma:fieldId="{4251388b-c92c-4b04-912f-dcea2d1ac59d}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default="[today]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6" nillable="true" ma:displayName="Taxonomy Catch All Column" ma:hidden="true" ma:list="{08c5f7d1-3b1e-42bb-b9c0-5e754ee0b29b}" ma:internalName="TaxCatchAll" ma:showField="CatchAllData" ma:web="c14ef608-4f27-4bcb-8ec5-4f2575b031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08c5f7d1-3b1e-42bb-b9c0-5e754ee0b29b}" ma:internalName="TaxCatchAllLabel" ma:readOnly="true" ma:showField="CatchAllDataLabel" ma:web="c14ef608-4f27-4bcb-8ec5-4f2575b031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IsRecord xmlns="c14ef608-4f27-4bcb-8ec5-4f2575b031e4">false</ICRCIMP_IsRecord>
    <ICRCIMP_DocumentType_H xmlns="c14ef608-4f27-4bcb-8ec5-4f2575b031e4">
      <Terms xmlns="http://schemas.microsoft.com/office/infopath/2007/PartnerControls"/>
    </ICRCIMP_DocumentType_H>
    <Period_x0020_start xmlns="a8a2af44-4b8d-404b-a8bd-4186350a523c">2019-06-26T14:25:25+00:00</Period_x0020_start>
    <ICRCIMP_RMUnitInCharge_H xmlns="c14ef608-4f27-4bcb-8ec5-4f2575b031e4">
      <Terms xmlns="http://schemas.microsoft.com/office/infopath/2007/PartnerControls"/>
    </ICRCIMP_RMUnitInCharge_H>
    <ICRCIMP_Keyword_H xmlns="c14ef608-4f27-4bcb-8ec5-4f2575b031e4">
      <Terms xmlns="http://schemas.microsoft.com/office/infopath/2007/PartnerControls"/>
    </ICRCIMP_Keyword_H>
    <ICRCIMP_OrganizationalAccronym_H xmlns="c14ef608-4f27-4bcb-8ec5-4f2575b031e4">
      <Terms xmlns="http://schemas.microsoft.com/office/infopath/2007/PartnerControls"/>
    </ICRCIMP_OrganizationalAccronym_H>
    <TaxCatchAll xmlns="a8a2af44-4b8d-404b-a8bd-4186350a523c">
      <Value>3</Value>
      <Value>2</Value>
      <Value>1</Value>
    </TaxCatchAll>
    <IsIntranet xmlns="a8a2af44-4b8d-404b-a8bd-4186350a523c">false</IsIntranet>
    <ICRCIMP_RMTransfer xmlns="c14ef608-4f27-4bcb-8ec5-4f2575b031e4">
      <Url xsi:nil="true"/>
      <Description xsi:nil="true"/>
    </ICRCIMP_RMTransfer>
    <ICRCIMP_IHT_H xmlns="c14ef608-4f27-4bcb-8ec5-4f2575b031e4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k251388bc92c4b04912fdcea2d1ac59d xmlns="c14ef608-4f27-4bcb-8ec5-4f2575b031e4">
      <Terms xmlns="http://schemas.microsoft.com/office/infopath/2007/PartnerControls"/>
    </k251388bc92c4b04912fdcea2d1ac59d>
    <RatingCount xmlns="http://schemas.microsoft.com/sharepoint/v3" xsi:nil="true"/>
    <ICRCIMP_Country_H xmlns="c14ef608-4f27-4bcb-8ec5-4f2575b031e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AverageRating xmlns="http://schemas.microsoft.com/sharepoint/v3" xsi:nil="true"/>
    <ICRCIMP_IsFocus xmlns="c14ef608-4f27-4bcb-8ec5-4f2575b031e4">false</ICRCIMP_IsFocus>
    <Period_x0020_end xmlns="a8a2af44-4b8d-404b-a8bd-4186350a523c" xsi:nil="true"/>
    <ICRCIMP_BusinessFunction_H xmlns="c14ef608-4f27-4bcb-8ec5-4f2575b031e4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Protection</TermName>
          <TermId xmlns="http://schemas.microsoft.com/office/infopath/2007/PartnerControls">1b517be1-a458-4e0a-b382-4d0bab936276</TermId>
        </TermInfo>
      </Terms>
    </ICRCIMP_BusinessFunction_H>
    <ICRCIMP_RMIdentifier xmlns="c14ef608-4f27-4bcb-8ec5-4f2575b031e4" xsi:nil="true"/>
    <_dlc_DocId xmlns="a8a2af44-4b8d-404b-a8bd-4186350a523c">TSPROT-49-6629</_dlc_DocId>
    <_dlc_DocIdUrl xmlns="a8a2af44-4b8d-404b-a8bd-4186350a523c">
      <Url>https://collab.ext.icrc.org/sites/TS_PROT/_layouts/15/DocIdRedir.aspx?ID=TSPROT-49-6629</Url>
      <Description>TSPROT-49-6629</Description>
    </_dlc_DocIdUrl>
  </documentManagement>
</p:properties>
</file>

<file path=customXml/itemProps1.xml><?xml version="1.0" encoding="utf-8"?>
<ds:datastoreItem xmlns:ds="http://schemas.openxmlformats.org/officeDocument/2006/customXml" ds:itemID="{49C19ED5-F4F5-4BA5-B239-A7458970F3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14E907-6DA9-473E-AC81-334C91B5561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04BF2E5-B217-4B0B-A3E0-B53A74B613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4ef608-4f27-4bcb-8ec5-4f2575b031e4"/>
    <ds:schemaRef ds:uri="a8a2af44-4b8d-404b-a8bd-4186350a5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E6264EB-E267-4D77-B381-45756485D82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14ef608-4f27-4bcb-8ec5-4f2575b031e4"/>
    <ds:schemaRef ds:uri="http://schemas.microsoft.com/sharepoint/v3"/>
    <ds:schemaRef ds:uri="http://purl.org/dc/terms/"/>
    <ds:schemaRef ds:uri="http://schemas.openxmlformats.org/package/2006/metadata/core-properties"/>
    <ds:schemaRef ds:uri="a8a2af44-4b8d-404b-a8bd-4186350a523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6625</TotalTime>
  <Words>776</Words>
  <Application>Microsoft Office PowerPoint</Application>
  <PresentationFormat>Widescreen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Wingdings</vt:lpstr>
      <vt:lpstr>Office Theme</vt:lpstr>
      <vt:lpstr>PowerPoint Presentation</vt:lpstr>
      <vt:lpstr>Objetivos </vt:lpstr>
      <vt:lpstr>Qué entendemos por Protección?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Eirini Karanisa</dc:creator>
  <cp:lastModifiedBy>Aleksandra Kokanovic</cp:lastModifiedBy>
  <cp:revision>303</cp:revision>
  <cp:lastPrinted>2021-11-17T16:31:18Z</cp:lastPrinted>
  <dcterms:created xsi:type="dcterms:W3CDTF">2018-11-12T09:02:28Z</dcterms:created>
  <dcterms:modified xsi:type="dcterms:W3CDTF">2022-08-30T08:33:29Z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0x010100F306B2604BE44180B8B82333BE64DF4E005A5CBB6C53404A16AAEA5338BA5239990032916095FBB8EF4FAE094AE09AE116B2</vt:lpwstr>
  </property>
  <property fmtid="{D5CDD505-2E9C-101B-9397-08002B2CF9AE}" pid="3" name="ICRCIMP_Country">
    <vt:lpwstr>1;#No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ICRCIMP_OrganizationalAccronym">
    <vt:lpwstr/>
  </property>
  <property fmtid="{D5CDD505-2E9C-101B-9397-08002B2CF9AE}" pid="7" name="ICRCIMP_DocumentType">
    <vt:lpwstr/>
  </property>
  <property fmtid="{D5CDD505-2E9C-101B-9397-08002B2CF9AE}" pid="8" name="ICRCIMP_Keyword">
    <vt:lpwstr/>
  </property>
  <property fmtid="{D5CDD505-2E9C-101B-9397-08002B2CF9AE}" pid="9" name="ICRCIMP_BusinessFunction">
    <vt:lpwstr>3;#Protection|1b517be1-a458-4e0a-b382-4d0bab936276</vt:lpwstr>
  </property>
  <property fmtid="{D5CDD505-2E9C-101B-9397-08002B2CF9AE}" pid="10" name="ICRCIMP_KeyIssue">
    <vt:lpwstr/>
  </property>
  <property fmtid="{D5CDD505-2E9C-101B-9397-08002B2CF9AE}" pid="11" name="ICRCIMP_IHT">
    <vt:lpwstr>2;#Internal|23eb6094-56fc-4ad4-8ae2-cf1575a694f0</vt:lpwstr>
  </property>
  <property fmtid="{D5CDD505-2E9C-101B-9397-08002B2CF9AE}" pid="12" name="_dlc_DocIdItemGuid">
    <vt:lpwstr>8aba0e78-d668-48a0-a4ca-7976010d162a</vt:lpwstr>
  </property>
</Properties>
</file>