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0"/>
  </p:notesMasterIdLst>
  <p:sldIdLst>
    <p:sldId id="419" r:id="rId6"/>
    <p:sldId id="420" r:id="rId7"/>
    <p:sldId id="378" r:id="rId8"/>
    <p:sldId id="379" r:id="rId9"/>
    <p:sldId id="381" r:id="rId10"/>
    <p:sldId id="395" r:id="rId11"/>
    <p:sldId id="396" r:id="rId12"/>
    <p:sldId id="397" r:id="rId13"/>
    <p:sldId id="398" r:id="rId14"/>
    <p:sldId id="428" r:id="rId15"/>
    <p:sldId id="256" r:id="rId16"/>
    <p:sldId id="385" r:id="rId17"/>
    <p:sldId id="386" r:id="rId18"/>
    <p:sldId id="434" r:id="rId19"/>
    <p:sldId id="387" r:id="rId20"/>
    <p:sldId id="388" r:id="rId21"/>
    <p:sldId id="392" r:id="rId22"/>
    <p:sldId id="382" r:id="rId23"/>
    <p:sldId id="383" r:id="rId24"/>
    <p:sldId id="393" r:id="rId25"/>
    <p:sldId id="394"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8" r:id="rId41"/>
    <p:sldId id="415" r:id="rId42"/>
    <p:sldId id="417" r:id="rId43"/>
    <p:sldId id="257" r:id="rId44"/>
    <p:sldId id="258" r:id="rId45"/>
    <p:sldId id="315" r:id="rId46"/>
    <p:sldId id="316" r:id="rId47"/>
    <p:sldId id="317" r:id="rId48"/>
    <p:sldId id="42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430"/>
    <a:srgbClr val="4BACC6"/>
    <a:srgbClr val="D0E3EA"/>
    <a:srgbClr val="984C74"/>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6" autoAdjust="0"/>
    <p:restoredTop sz="78002" autoAdjust="0"/>
  </p:normalViewPr>
  <p:slideViewPr>
    <p:cSldViewPr snapToGrid="0" showGuides="1">
      <p:cViewPr varScale="1">
        <p:scale>
          <a:sx n="89" d="100"/>
          <a:sy n="89" d="100"/>
        </p:scale>
        <p:origin x="1524"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89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9E318-A528-442E-ACBC-A808A484B6EE}" type="datetimeFigureOut">
              <a:rPr lang="en-GB" smtClean="0"/>
              <a:t>31/08/2021</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EA638-F70C-4847-9B17-99075FD1EC0D}" type="slidenum">
              <a:rPr lang="en-GB" smtClean="0"/>
              <a:t>‹#›</a:t>
            </a:fld>
            <a:endParaRPr lang="es-ES"/>
          </a:p>
        </p:txBody>
      </p:sp>
    </p:spTree>
    <p:extLst>
      <p:ext uri="{BB962C8B-B14F-4D97-AF65-F5344CB8AC3E}">
        <p14:creationId xmlns:p14="http://schemas.microsoft.com/office/powerpoint/2010/main" val="1667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es-ES"/>
          </a:p>
        </p:txBody>
      </p:sp>
    </p:spTree>
    <p:extLst>
      <p:ext uri="{BB962C8B-B14F-4D97-AF65-F5344CB8AC3E}">
        <p14:creationId xmlns:p14="http://schemas.microsoft.com/office/powerpoint/2010/main" val="46751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Sí – un conflicto armado internacional comienza cuando se recurre a la fuerza o al ataque a la integridad territorial de otro país por parte de un tercer Estado. No existe un criterio de intensidad para un conflicto armado internacional.</a:t>
            </a:r>
          </a:p>
          <a:p>
            <a:r>
              <a:rPr lang="es-ES" sz="1200" u="sng" dirty="0">
                <a:latin typeface="+mn-lt"/>
              </a:rPr>
              <a:t>Cualquier diferencia</a:t>
            </a:r>
            <a:r>
              <a:rPr lang="es-ES"/>
              <a:t> </a:t>
            </a:r>
            <a:r>
              <a:rPr lang="es-ES" sz="1200" dirty="0">
                <a:latin typeface="+mn-lt"/>
              </a:rPr>
              <a:t>que surja entre dos Estados y </a:t>
            </a:r>
            <a:r>
              <a:rPr lang="es-ES" sz="1200" u="sng" dirty="0">
                <a:latin typeface="+mn-lt"/>
              </a:rPr>
              <a:t>que conduzca a la intervención de las fuerzas armadas</a:t>
            </a:r>
            <a:r>
              <a:rPr lang="es-ES" sz="1200" dirty="0">
                <a:latin typeface="+mn-lt"/>
              </a:rPr>
              <a:t> es un conflicto armado entendido en los términos del artículo 2, aunque una de las partes niegue la existencia de un estado de guerra. </a:t>
            </a:r>
            <a:r>
              <a:rPr lang="es-ES" sz="1200" u="sng" dirty="0">
                <a:latin typeface="+mn-lt"/>
              </a:rPr>
              <a:t>No importa lo que dure el conflicto ni cuántas vidas se cobre.</a:t>
            </a:r>
            <a:r>
              <a:rPr lang="es-ES" sz="1200" dirty="0">
                <a:latin typeface="+mn-lt"/>
              </a:rPr>
              <a:t> ...si una única persona resulta herida como consecuencia del conflicto, el Convenio ya se aplica cuando se recoge y asiste a esa persona...y se notifica la identidad de la persona a la potencia de la que dependa. Comentario de Pictet al CGI</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15</a:t>
            </a:fld>
            <a:endParaRPr lang="es-ES"/>
          </a:p>
        </p:txBody>
      </p:sp>
    </p:spTree>
    <p:extLst>
      <p:ext uri="{BB962C8B-B14F-4D97-AF65-F5344CB8AC3E}">
        <p14:creationId xmlns:p14="http://schemas.microsoft.com/office/powerpoint/2010/main" val="138747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Disturbios/seguridad de CANI a CAI (las imágenes corresponden a Malasia durante operaciones contra el terrorismo (CT), disturbios (país no especificado), CANI en Filipinas, Irak 2003 (CAI)</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16</a:t>
            </a:fld>
            <a:endParaRPr lang="es-ES"/>
          </a:p>
        </p:txBody>
      </p:sp>
    </p:spTree>
    <p:extLst>
      <p:ext uri="{BB962C8B-B14F-4D97-AF65-F5344CB8AC3E}">
        <p14:creationId xmlns:p14="http://schemas.microsoft.com/office/powerpoint/2010/main" val="373258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No existen vacíos legales – siempre hay legislación aplicable a las diferentes situaciones</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17</a:t>
            </a:fld>
            <a:endParaRPr lang="es-ES"/>
          </a:p>
        </p:txBody>
      </p:sp>
    </p:spTree>
    <p:extLst>
      <p:ext uri="{BB962C8B-B14F-4D97-AF65-F5344CB8AC3E}">
        <p14:creationId xmlns:p14="http://schemas.microsoft.com/office/powerpoint/2010/main" val="90222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Parte principal de la sesión jurídica. Normas relativas a la conducción de las hostilidades:</a:t>
            </a:r>
          </a:p>
          <a:p>
            <a:r>
              <a:rPr lang="es-ES"/>
              <a:t>Principio de distinción:</a:t>
            </a:r>
          </a:p>
          <a:p>
            <a:r>
              <a:rPr lang="es-ES"/>
              <a:t>- Todos los soldados heridos y enfermos, los trabajadores humanitarios, los detenidos y las personas civiles deben recibir protección</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18</a:t>
            </a:fld>
            <a:endParaRPr lang="es-ES"/>
          </a:p>
        </p:txBody>
      </p:sp>
    </p:spTree>
    <p:extLst>
      <p:ext uri="{BB962C8B-B14F-4D97-AF65-F5344CB8AC3E}">
        <p14:creationId xmlns:p14="http://schemas.microsoft.com/office/powerpoint/2010/main" val="270710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dirty="0"/>
              <a:t>Principios de distinción, proporcionalidad y precaución - Normas principales relativas a los métodos y medios de guerra </a:t>
            </a:r>
          </a:p>
          <a:p>
            <a:pPr marL="171450" indent="-171450">
              <a:buFontTx/>
              <a:buChar char="-"/>
            </a:pPr>
            <a:r>
              <a:rPr lang="es-ES" dirty="0"/>
              <a:t>(por ejemplo: la prohibición de los ataques indiscriminados, </a:t>
            </a:r>
          </a:p>
          <a:p>
            <a:pPr marL="171450" indent="-171450">
              <a:buFontTx/>
              <a:buChar char="-"/>
            </a:pPr>
            <a:r>
              <a:rPr lang="es-ES" dirty="0"/>
              <a:t>la prohibición de males superfluos y sufrimientos innecesarios, la revisión de armas nuevas, métodos de guerra específicamente prohibidos, etc.)</a:t>
            </a:r>
          </a:p>
          <a:p>
            <a:pPr marL="171450" indent="-171450">
              <a:buFontTx/>
              <a:buChar char="-"/>
            </a:pPr>
            <a:r>
              <a:rPr lang="es-ES" dirty="0"/>
              <a:t>Primera imagen:</a:t>
            </a:r>
          </a:p>
          <a:p>
            <a:pPr marL="171450" indent="-171450">
              <a:buFontTx/>
              <a:buChar char="-"/>
            </a:pPr>
            <a:r>
              <a:rPr lang="es-ES" dirty="0"/>
              <a:t> Normas relativas a las personas protegidas en poder de una parte en el conflicto (por ejemplo: trato humano, normas aplicables a la detención, etc.) </a:t>
            </a:r>
          </a:p>
          <a:p>
            <a:pPr marL="171450" indent="-171450">
              <a:buFontTx/>
              <a:buChar char="-"/>
            </a:pPr>
            <a:r>
              <a:rPr lang="es-ES" dirty="0"/>
              <a:t>Segunda imagen: municiones en racimo – ataque indiscriminado</a:t>
            </a:r>
          </a:p>
          <a:p>
            <a:pPr marL="171450" indent="-171450">
              <a:buFontTx/>
              <a:buChar char="-"/>
            </a:pPr>
            <a:r>
              <a:rPr lang="es-ES" dirty="0"/>
              <a:t>Tercera: precauciones en el ataque</a:t>
            </a:r>
          </a:p>
          <a:p>
            <a:pPr marL="171450" indent="-171450">
              <a:buFontTx/>
              <a:buChar char="-"/>
            </a:pPr>
            <a:r>
              <a:rPr lang="es-ES" dirty="0"/>
              <a:t>Cuarta: necesidad de no tener bases militares en zonas civiles y a la vez, el principio de proporcionalidad y procurar que las personas civiles no sean atacadas indirectamente</a:t>
            </a: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19</a:t>
            </a:fld>
            <a:endParaRPr lang="es-ES"/>
          </a:p>
        </p:txBody>
      </p:sp>
    </p:spTree>
    <p:extLst>
      <p:ext uri="{BB962C8B-B14F-4D97-AF65-F5344CB8AC3E}">
        <p14:creationId xmlns:p14="http://schemas.microsoft.com/office/powerpoint/2010/main" val="151111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Sí – enfrentamientos intensos, grupos armados, ataque armado:</a:t>
            </a:r>
          </a:p>
          <a:p>
            <a:r>
              <a:rPr lang="es-ES" dirty="0"/>
              <a:t> criterios para CANI: intensidad del conflicto y organización de grupos armados (decisión del TPIY sobre el caso </a:t>
            </a:r>
            <a:r>
              <a:rPr lang="es-ES" dirty="0" err="1"/>
              <a:t>Tadic</a:t>
            </a:r>
            <a:r>
              <a:rPr lang="es-ES" dirty="0"/>
              <a:t>)</a:t>
            </a:r>
          </a:p>
          <a:p>
            <a:r>
              <a:rPr lang="es-ES" dirty="0"/>
              <a:t>Fuerzas organizadas:</a:t>
            </a:r>
          </a:p>
          <a:p>
            <a:pPr marL="438912" indent="-320040" fontAlgn="auto">
              <a:spcBef>
                <a:spcPts val="0"/>
              </a:spcBef>
              <a:spcAft>
                <a:spcPts val="0"/>
              </a:spcAft>
              <a:buSzPct val="75000"/>
              <a:buFont typeface="Wingdings" pitchFamily="2" charset="2"/>
              <a:buNone/>
              <a:defRPr/>
            </a:pPr>
            <a:r>
              <a:rPr lang="es-ES" sz="2800" dirty="0">
                <a:effectLst>
                  <a:outerShdw blurRad="38100" dist="38100" dir="2700000" algn="tl">
                    <a:srgbClr val="C0C0C0"/>
                  </a:outerShdw>
                </a:effectLst>
                <a:latin typeface="+mn-lt"/>
              </a:rPr>
              <a:t>Factores indicativos:</a:t>
            </a:r>
          </a:p>
          <a:p>
            <a:pPr marL="438912" indent="-320040" fontAlgn="auto">
              <a:spcBef>
                <a:spcPts val="0"/>
              </a:spcBef>
              <a:spcAft>
                <a:spcPts val="0"/>
              </a:spcAft>
              <a:buSzPct val="75000"/>
              <a:buFont typeface="Wingdings" pitchFamily="2" charset="2"/>
              <a:buNone/>
              <a:defRPr/>
            </a:pPr>
            <a:endParaRPr lang="es-ES" sz="1050" dirty="0">
              <a:effectLst>
                <a:outerShdw blurRad="38100" dist="38100" dir="2700000" algn="tl">
                  <a:srgbClr val="C0C0C0"/>
                </a:outerShdw>
              </a:effectLst>
              <a:latin typeface="+mn-lt"/>
            </a:endParaRPr>
          </a:p>
          <a:p>
            <a:pPr marL="731520" lvl="1" indent="-274320" fontAlgn="auto">
              <a:spcBef>
                <a:spcPts val="0"/>
              </a:spcBef>
              <a:spcAft>
                <a:spcPts val="0"/>
              </a:spcAft>
              <a:buFont typeface="Wingdings"/>
              <a:buChar char=""/>
              <a:defRPr/>
            </a:pPr>
            <a:r>
              <a:rPr lang="es-ES" sz="2600" dirty="0">
                <a:latin typeface="+mn-lt"/>
              </a:rPr>
              <a:t>la existencia de una </a:t>
            </a:r>
            <a:r>
              <a:rPr lang="es-ES" sz="2600" u="sng" dirty="0">
                <a:latin typeface="+mn-lt"/>
              </a:rPr>
              <a:t>estructura de comando</a:t>
            </a:r>
            <a:r>
              <a:rPr lang="es-ES" sz="2600" dirty="0">
                <a:latin typeface="+mn-lt"/>
              </a:rPr>
              <a:t> y de reglas y mecanismos disciplinarios dentro del grupo</a:t>
            </a:r>
          </a:p>
          <a:p>
            <a:pPr marL="731520" lvl="1" indent="-274320" fontAlgn="auto">
              <a:spcBef>
                <a:spcPts val="0"/>
              </a:spcBef>
              <a:spcAft>
                <a:spcPts val="0"/>
              </a:spcAft>
              <a:buFont typeface="Wingdings"/>
              <a:buChar char=""/>
              <a:defRPr/>
            </a:pPr>
            <a:r>
              <a:rPr lang="es-ES" sz="2600" dirty="0">
                <a:latin typeface="+mn-lt"/>
              </a:rPr>
              <a:t>la capacidad del grupo de acceder a armamento, otro equipamiento militar, reclutas y entrenamiento militar</a:t>
            </a:r>
          </a:p>
          <a:p>
            <a:pPr marL="731520" lvl="1" indent="-274320" fontAlgn="auto">
              <a:spcBef>
                <a:spcPts val="0"/>
              </a:spcBef>
              <a:spcAft>
                <a:spcPts val="0"/>
              </a:spcAft>
              <a:buFont typeface="Wingdings"/>
              <a:buChar char=""/>
              <a:defRPr/>
            </a:pPr>
            <a:r>
              <a:rPr lang="es-ES" sz="2600" dirty="0">
                <a:latin typeface="+mn-lt"/>
              </a:rPr>
              <a:t>su </a:t>
            </a:r>
            <a:r>
              <a:rPr lang="es-ES" sz="2600" u="sng" dirty="0">
                <a:latin typeface="+mn-lt"/>
              </a:rPr>
              <a:t>capacidad de planificar, coordinar y llevar adelante operaciones militares</a:t>
            </a:r>
            <a:r>
              <a:rPr lang="es-ES" sz="2600" dirty="0">
                <a:latin typeface="+mn-lt"/>
              </a:rPr>
              <a:t>, incluso movimientos de tropas y logística</a:t>
            </a:r>
          </a:p>
          <a:p>
            <a:pPr marL="731520" lvl="1" indent="-274320" fontAlgn="auto">
              <a:spcBef>
                <a:spcPts val="0"/>
              </a:spcBef>
              <a:spcAft>
                <a:spcPts val="0"/>
              </a:spcAft>
              <a:buFont typeface="Wingdings"/>
              <a:buChar char=""/>
              <a:defRPr/>
            </a:pPr>
            <a:r>
              <a:rPr lang="es-ES" sz="2600" dirty="0">
                <a:latin typeface="+mn-lt"/>
              </a:rPr>
              <a:t>su capacidad de definir una </a:t>
            </a:r>
            <a:r>
              <a:rPr lang="es-ES" sz="2600" u="sng" dirty="0">
                <a:latin typeface="+mn-lt"/>
              </a:rPr>
              <a:t>estrategia militar unificada</a:t>
            </a:r>
            <a:r>
              <a:rPr lang="es-ES" sz="2600" dirty="0">
                <a:latin typeface="+mn-lt"/>
              </a:rPr>
              <a:t>, y emplear tácticas militares; </a:t>
            </a:r>
          </a:p>
          <a:p>
            <a:pPr marL="731520" lvl="1" indent="-274320" fontAlgn="auto">
              <a:spcBef>
                <a:spcPts val="0"/>
              </a:spcBef>
              <a:spcAft>
                <a:spcPts val="0"/>
              </a:spcAft>
              <a:buFont typeface="Wingdings"/>
              <a:buChar char=""/>
              <a:defRPr/>
            </a:pPr>
            <a:r>
              <a:rPr lang="es-ES" sz="2600" dirty="0">
                <a:latin typeface="+mn-lt"/>
              </a:rPr>
              <a:t>su capacidad de </a:t>
            </a:r>
            <a:r>
              <a:rPr lang="es-ES" sz="2600" u="sng" dirty="0">
                <a:latin typeface="+mn-lt"/>
              </a:rPr>
              <a:t>comunicación unificada</a:t>
            </a:r>
            <a:r>
              <a:rPr lang="es-ES" sz="2600" dirty="0">
                <a:latin typeface="+mn-lt"/>
              </a:rPr>
              <a:t> y de negociar y concertar acuerdos</a:t>
            </a:r>
          </a:p>
          <a:p>
            <a:r>
              <a:rPr lang="es-ES" dirty="0"/>
              <a:t>Intensidad del conflicto</a:t>
            </a:r>
          </a:p>
          <a:p>
            <a:pPr marL="438912" indent="-320040" fontAlgn="auto">
              <a:spcBef>
                <a:spcPts val="0"/>
              </a:spcBef>
              <a:spcAft>
                <a:spcPts val="0"/>
              </a:spcAft>
              <a:buSzPct val="75000"/>
              <a:buFont typeface="Wingdings" pitchFamily="2" charset="2"/>
              <a:buNone/>
              <a:defRPr/>
            </a:pPr>
            <a:r>
              <a:rPr lang="es-ES" sz="2800" dirty="0">
                <a:effectLst>
                  <a:outerShdw blurRad="38100" dist="38100" dir="2700000" algn="tl">
                    <a:srgbClr val="C0C0C0"/>
                  </a:outerShdw>
                </a:effectLst>
                <a:latin typeface="+mn-lt"/>
              </a:rPr>
              <a:t>Factores indicativos:</a:t>
            </a:r>
          </a:p>
          <a:p>
            <a:pPr marL="438912" indent="-320040" fontAlgn="auto">
              <a:spcBef>
                <a:spcPts val="0"/>
              </a:spcBef>
              <a:spcAft>
                <a:spcPts val="0"/>
              </a:spcAft>
              <a:buSzPct val="75000"/>
              <a:buFont typeface="Wingdings" pitchFamily="2" charset="2"/>
              <a:buNone/>
              <a:defRPr/>
            </a:pPr>
            <a:endParaRPr lang="es-ES" sz="1050" dirty="0">
              <a:effectLst>
                <a:outerShdw blurRad="38100" dist="38100" dir="2700000" algn="tl">
                  <a:srgbClr val="C0C0C0"/>
                </a:outerShdw>
              </a:effectLst>
              <a:latin typeface="+mn-lt"/>
            </a:endParaRPr>
          </a:p>
          <a:p>
            <a:pPr marL="731520" lvl="1" indent="-274320" fontAlgn="auto">
              <a:spcBef>
                <a:spcPts val="0"/>
              </a:spcBef>
              <a:spcAft>
                <a:spcPts val="0"/>
              </a:spcAft>
              <a:buFont typeface="Wingdings"/>
              <a:buChar char=""/>
              <a:defRPr/>
            </a:pPr>
            <a:r>
              <a:rPr lang="es-ES" sz="2600" dirty="0">
                <a:latin typeface="+mn-lt"/>
              </a:rPr>
              <a:t>la </a:t>
            </a:r>
            <a:r>
              <a:rPr lang="es-ES" sz="2600" u="sng" dirty="0">
                <a:latin typeface="+mn-lt"/>
              </a:rPr>
              <a:t>cantidad, duración e intensidad</a:t>
            </a:r>
            <a:r>
              <a:rPr lang="es-ES" sz="2600" dirty="0">
                <a:latin typeface="+mn-lt"/>
              </a:rPr>
              <a:t> de las confrontaciones individuales</a:t>
            </a:r>
          </a:p>
          <a:p>
            <a:pPr marL="731520" lvl="1" indent="-274320" fontAlgn="auto">
              <a:spcBef>
                <a:spcPts val="0"/>
              </a:spcBef>
              <a:spcAft>
                <a:spcPts val="0"/>
              </a:spcAft>
              <a:buFont typeface="Wingdings"/>
              <a:buChar char=""/>
              <a:defRPr/>
            </a:pPr>
            <a:r>
              <a:rPr lang="es-ES" sz="2600" dirty="0">
                <a:latin typeface="+mn-lt"/>
              </a:rPr>
              <a:t>el tipo de armas y otro equipamiento militar empleado</a:t>
            </a:r>
          </a:p>
          <a:p>
            <a:pPr marL="731520" lvl="1" indent="-274320" fontAlgn="auto">
              <a:spcBef>
                <a:spcPts val="0"/>
              </a:spcBef>
              <a:spcAft>
                <a:spcPts val="0"/>
              </a:spcAft>
              <a:buFont typeface="Wingdings"/>
              <a:buChar char=""/>
              <a:defRPr/>
            </a:pPr>
            <a:r>
              <a:rPr lang="es-ES" sz="2600" dirty="0">
                <a:latin typeface="+mn-lt"/>
              </a:rPr>
              <a:t>el </a:t>
            </a:r>
            <a:r>
              <a:rPr lang="es-ES" sz="2600" u="sng" dirty="0">
                <a:latin typeface="+mn-lt"/>
              </a:rPr>
              <a:t>número de personas y tipo de fuerzas que participan en el enfrentamiento</a:t>
            </a:r>
          </a:p>
          <a:p>
            <a:pPr marL="731520" lvl="1" indent="-274320" fontAlgn="auto">
              <a:spcBef>
                <a:spcPts val="0"/>
              </a:spcBef>
              <a:spcAft>
                <a:spcPts val="0"/>
              </a:spcAft>
              <a:buFont typeface="Wingdings"/>
              <a:buChar char=""/>
              <a:defRPr/>
            </a:pPr>
            <a:r>
              <a:rPr lang="es-ES" sz="2600" dirty="0">
                <a:latin typeface="+mn-lt"/>
              </a:rPr>
              <a:t>el </a:t>
            </a:r>
            <a:r>
              <a:rPr lang="es-ES" sz="2600" u="sng" dirty="0">
                <a:latin typeface="+mn-lt"/>
              </a:rPr>
              <a:t>número de víctimas</a:t>
            </a:r>
          </a:p>
          <a:p>
            <a:pPr marL="731520" lvl="1" indent="-274320" fontAlgn="auto">
              <a:spcBef>
                <a:spcPts val="0"/>
              </a:spcBef>
              <a:spcAft>
                <a:spcPts val="0"/>
              </a:spcAft>
              <a:buFont typeface="Wingdings"/>
              <a:buChar char=""/>
              <a:defRPr/>
            </a:pPr>
            <a:r>
              <a:rPr lang="es-ES" sz="2600" dirty="0">
                <a:latin typeface="+mn-lt"/>
              </a:rPr>
              <a:t>la </a:t>
            </a:r>
            <a:r>
              <a:rPr lang="es-ES" sz="2600" u="sng" dirty="0">
                <a:latin typeface="+mn-lt"/>
              </a:rPr>
              <a:t>extensión de la destrucción material</a:t>
            </a:r>
          </a:p>
          <a:p>
            <a:pPr marL="731520" lvl="1" indent="-274320" fontAlgn="auto">
              <a:spcBef>
                <a:spcPts val="0"/>
              </a:spcBef>
              <a:spcAft>
                <a:spcPts val="0"/>
              </a:spcAft>
              <a:buFont typeface="Wingdings"/>
              <a:buChar char=""/>
              <a:defRPr/>
            </a:pPr>
            <a:r>
              <a:rPr lang="es-ES" sz="2600" dirty="0">
                <a:latin typeface="+mn-lt"/>
              </a:rPr>
              <a:t>la cantidad de personas civiles que huyen de las zonas de enfrentamiento</a:t>
            </a:r>
          </a:p>
          <a:p>
            <a:pPr marL="731520" lvl="1" indent="-274320" fontAlgn="auto">
              <a:spcBef>
                <a:spcPts val="0"/>
              </a:spcBef>
              <a:spcAft>
                <a:spcPts val="0"/>
              </a:spcAft>
              <a:buFont typeface="Wingdings"/>
              <a:buChar char=""/>
              <a:defRPr/>
            </a:pPr>
            <a:r>
              <a:rPr lang="es-ES" sz="2600" dirty="0">
                <a:latin typeface="+mn-lt"/>
              </a:rPr>
              <a:t>…</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20</a:t>
            </a:fld>
            <a:endParaRPr lang="es-ES"/>
          </a:p>
        </p:txBody>
      </p:sp>
    </p:spTree>
    <p:extLst>
      <p:ext uri="{BB962C8B-B14F-4D97-AF65-F5344CB8AC3E}">
        <p14:creationId xmlns:p14="http://schemas.microsoft.com/office/powerpoint/2010/main" val="409950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No –policía, no hay intervención militar, disturbio– el PA II dice que los disturbios internos no están sujetos al DIH  </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21</a:t>
            </a:fld>
            <a:endParaRPr lang="es-ES"/>
          </a:p>
        </p:txBody>
      </p:sp>
    </p:spTree>
    <p:extLst>
      <p:ext uri="{BB962C8B-B14F-4D97-AF65-F5344CB8AC3E}">
        <p14:creationId xmlns:p14="http://schemas.microsoft.com/office/powerpoint/2010/main" val="313166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t>Sí – siempre que se tomen precauciones. CGI, artículo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t>de personal sanitario (incluida la abstención de participar en las hostilidades, asistencia sin discriminación, etc.). Protección de los servicios sanitarios y casos de pérdida de protección para servicios sanitarios. Parte principal de la sesión jurídica. Enlace a módulos de otros cursos, por ejemplo, Violencia contra la asistencia de salud y Protección humanitaria. Protección de los heridos y enfermos (militares y civiles); respeto, protección, asistencia (incluidos la evacuación y el trato equitativo). Protección del personal sanitario: - En el campo de batalla: que no sea atacado, que pueda desempeñar su misión médica de conformidad con la deontología médica, etc. - Una vez en poder del enemigo: repatriación y cuidado del empleo para los prisioneros de guerra - Bajo control del enemigo: derecho a desempeñar su misión médica, etc. - Deberes </a:t>
            </a: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22</a:t>
            </a:fld>
            <a:endParaRPr lang="es-ES"/>
          </a:p>
        </p:txBody>
      </p:sp>
    </p:spTree>
    <p:extLst>
      <p:ext uri="{BB962C8B-B14F-4D97-AF65-F5344CB8AC3E}">
        <p14:creationId xmlns:p14="http://schemas.microsoft.com/office/powerpoint/2010/main" val="388256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Protocolo Adicional I - artículo 8 Terminología</a:t>
            </a:r>
          </a:p>
          <a:p>
            <a:endParaRPr lang="es-ES" dirty="0"/>
          </a:p>
          <a:p>
            <a:r>
              <a:rPr lang="es-ES"/>
              <a:t>Para los efectos del presente Protocolo:</a:t>
            </a:r>
          </a:p>
          <a:p>
            <a:endParaRPr lang="es-ES" dirty="0"/>
          </a:p>
          <a:p>
            <a:pPr marL="228600" indent="-228600">
              <a:buAutoNum type="alphaLcParenR"/>
            </a:pPr>
            <a:r>
              <a:rPr lang="es-ES"/>
              <a:t>se entiende por heridos y enfermos las personas, sean militares o civiles, que debido a un traumatismo, una enfermedad u otros trastornos o incapacidades de orden físico o mental, tengan necesidad de asistencia o cuidados médicos y que se abstengan de todo acto de hostilidad. Esos términos son también aplicables a las parturientas, a los recién nacidos y a otras personas que puedan estar necesitadas de asistencia o cuidados médicos inmediatos, como los inválidos y las mujeres encintas, y que se abstengan de todo acto de hostilidad;</a:t>
            </a:r>
          </a:p>
          <a:p>
            <a:pPr marL="0" indent="0">
              <a:buNone/>
            </a:pPr>
            <a:endParaRPr lang="es-ES" dirty="0"/>
          </a:p>
          <a:p>
            <a:pPr marL="0" indent="0">
              <a:buNone/>
            </a:pPr>
            <a:r>
              <a:rPr lang="es-ES"/>
              <a:t>- Requerimiento de asistencia médica: </a:t>
            </a:r>
          </a:p>
          <a:p>
            <a:pPr marL="0" indent="0">
              <a:buNone/>
            </a:pPr>
            <a:r>
              <a:rPr lang="en-US"/>
              <a:t>	</a:t>
            </a:r>
            <a:r>
              <a:rPr lang="es-ES"/>
              <a:t>- no hay umbral para la gravedad de la condición médica; </a:t>
            </a:r>
          </a:p>
          <a:p>
            <a:pPr marL="0" indent="0">
              <a:buNone/>
            </a:pPr>
            <a:r>
              <a:rPr lang="en-US"/>
              <a:t>	</a:t>
            </a:r>
            <a:r>
              <a:rPr lang="es-ES"/>
              <a:t>- incluye personas que normalmente no serían consideradas heridas o enfermas, como las mujeres embarazadas, los recién nacidos</a:t>
            </a:r>
          </a:p>
          <a:p>
            <a:pPr marL="0" indent="0">
              <a:buNone/>
            </a:pPr>
            <a:endParaRPr lang="es-ES" baseline="0" dirty="0"/>
          </a:p>
          <a:p>
            <a:pPr marL="0" indent="0">
              <a:buNone/>
            </a:pPr>
            <a:r>
              <a:rPr lang="es-ES"/>
              <a:t>- abstención de todo acto de hostilidad: un soldado que continúa disparando su arma no recibe protección aunque esté herido</a:t>
            </a:r>
            <a:endParaRPr lang="es-ES" dirty="0"/>
          </a:p>
          <a:p>
            <a:endParaRPr lang="es-ES" dirty="0"/>
          </a:p>
          <a:p>
            <a:endParaRPr lang="es-ES" dirty="0"/>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23</a:t>
            </a:fld>
            <a:endParaRPr lang="es-ES"/>
          </a:p>
        </p:txBody>
      </p:sp>
    </p:spTree>
    <p:extLst>
      <p:ext uri="{BB962C8B-B14F-4D97-AF65-F5344CB8AC3E}">
        <p14:creationId xmlns:p14="http://schemas.microsoft.com/office/powerpoint/2010/main" val="2827627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b="1" i="0" dirty="0"/>
              <a:t>Imagen</a:t>
            </a:r>
            <a:r>
              <a:rPr lang="es-ES" sz="1200" i="0" dirty="0"/>
              <a:t>:</a:t>
            </a:r>
            <a:r>
              <a:rPr lang="es-ES" dirty="0"/>
              <a:t> </a:t>
            </a:r>
            <a:r>
              <a:rPr lang="es-ES" sz="1200" dirty="0">
                <a:effectLst/>
              </a:rPr>
              <a:t>Al-Qusayr, gobernación de Homs. Cirugía de un hombre herido en un hospital de campaña. </a:t>
            </a:r>
            <a:br>
              <a:rPr dirty="0"/>
            </a:br>
            <a:endParaRPr lang="es-ES" sz="1200" i="0" dirty="0"/>
          </a:p>
          <a:p>
            <a:r>
              <a:rPr lang="es-ES" sz="1200" kern="1200" dirty="0">
                <a:solidFill>
                  <a:schemeClr val="tx1"/>
                </a:solidFill>
                <a:effectLst/>
                <a:latin typeface="Arial" charset="0"/>
              </a:rPr>
              <a:t>En tiempo de conflicto armado, según el DIH, los heridos y enfermos deben gozar de un derecho general a ser:</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respetados (no ser sujetos a, por ejemplo, que se atente contra su vida o se los maltrate)</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s-ES" sz="1200" b="0" i="0" u="none" strike="noStrike" kern="1200" cap="none" spc="0" normalizeH="0" baseline="0" noProof="0" dirty="0">
                <a:ln>
                  <a:noFill/>
                </a:ln>
                <a:solidFill>
                  <a:srgbClr val="000000"/>
                </a:solidFill>
                <a:effectLst/>
                <a:uLnTx/>
                <a:uFillTx/>
                <a:latin typeface="Arial" charset="0"/>
              </a:rPr>
              <a:t>protegidos (recibir asistencia, incluso protección contra terceros)</a:t>
            </a: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s-ES" sz="1200" b="0" i="0" u="none" strike="noStrike" kern="1200" cap="none" spc="0" normalizeH="0" baseline="0" noProof="0" dirty="0">
                <a:ln>
                  <a:noFill/>
                </a:ln>
                <a:solidFill>
                  <a:srgbClr val="000000"/>
                </a:solidFill>
                <a:effectLst/>
                <a:uLnTx/>
                <a:uFillTx/>
                <a:latin typeface="Arial" charset="0"/>
              </a:rPr>
              <a:t>recogidos (sujeto a las posibilidades en términos de condiciones y capacidades, pero sin demora)</a:t>
            </a: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171450" lvl="0" indent="-171450">
              <a:buFont typeface="Arial" pitchFamily="34" charset="0"/>
              <a:buChar char="•"/>
            </a:pPr>
            <a:r>
              <a:rPr kumimoji="0" lang="es-ES" sz="1200" b="0" i="0" u="none" strike="noStrike" kern="1200" cap="none" spc="0" normalizeH="0" baseline="0" noProof="0" dirty="0">
                <a:ln>
                  <a:noFill/>
                </a:ln>
                <a:solidFill>
                  <a:srgbClr val="000000"/>
                </a:solidFill>
                <a:effectLst/>
                <a:uLnTx/>
                <a:uFillTx/>
                <a:latin typeface="Arial" charset="0"/>
              </a:rPr>
              <a:t>cuidados (sujeto a las posibilidades en términos de condiciones y capacidades, pero con la menor demora posible)</a:t>
            </a: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i="0" dirty="0"/>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Para cada una de estas categorías, las partes estatales y no estatales en los conflictos y el personal de asistencia de salud tienen  obligaciones y responsabilidades pertinentes.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a:t>Conforme al DIDH, encontramos obligaciones estatales pertinentes aplicables también en otras situaciones de emergencia diferentes de los conflictos armados, principalmente en cuanto al respeto y la protección del acceso a los servicios de asistencia de salud del paciente</a:t>
            </a: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r>
              <a:rPr lang="es-ES" dirty="0"/>
              <a:t>V. artículo 12 del Comentario del Primer Convenio de Ginebra</a:t>
            </a:r>
            <a:r>
              <a:rPr lang="es-ES" sz="1200" i="1" dirty="0"/>
              <a:t> 12:</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i="1" dirty="0"/>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i="1" kern="1200" dirty="0">
                <a:solidFill>
                  <a:schemeClr val="tx1"/>
                </a:solidFill>
                <a:effectLst/>
                <a:latin typeface="Arial" charset="0"/>
              </a:rPr>
              <a:t>"Respetar a los heridos no es suficiente. Necesitan asistencia. Si un soldado que se encuentra fuera de combate es respetado y [p.137] protegido contra todo tipo de heridas, pero al mismo tiempo es abandonado a su suerte con los efectos de sus heridas o enfermedad, corre un gran riesgo de muerte. Por ende, hay una obligación tanto negativa como positiva: los heridos y los enfermos deben recibir asistencia médica acorde a su condición. Este principio fundamental ha permanecido inalterado desde 1864"</a:t>
            </a: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24</a:t>
            </a:fld>
            <a:endParaRPr lang="es-ES"/>
          </a:p>
        </p:txBody>
      </p:sp>
    </p:spTree>
    <p:extLst>
      <p:ext uri="{BB962C8B-B14F-4D97-AF65-F5344CB8AC3E}">
        <p14:creationId xmlns:p14="http://schemas.microsoft.com/office/powerpoint/2010/main" val="375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s-ES" sz="1200" b="0" i="0" u="none" strike="noStrike" kern="1200" cap="none" spc="0" normalizeH="0" baseline="0" noProof="0" dirty="0">
                <a:ln>
                  <a:noFill/>
                </a:ln>
                <a:solidFill>
                  <a:prstClr val="black"/>
                </a:solidFill>
                <a:effectLst/>
                <a:uLnTx/>
                <a:uFillTx/>
                <a:latin typeface="+mn-lt"/>
              </a:rPr>
              <a:t>Respuesta: No – el derecho de los derechos humanos y el derecho de los refugiados siguen siendo aplicables durante los conflictos armados. El DIH es aplicable solo durante los conflictos armados.</a:t>
            </a:r>
          </a:p>
          <a:p>
            <a:pPr marL="0" marR="0" lvl="0" indent="0" algn="l" defTabSz="914400" rtl="0" eaLnBrk="1" fontAlgn="auto" latinLnBrk="0" hangingPunct="1">
              <a:lnSpc>
                <a:spcPct val="90000"/>
              </a:lnSpc>
              <a:spcBef>
                <a:spcPts val="1000"/>
              </a:spcBef>
              <a:spcAft>
                <a:spcPts val="0"/>
              </a:spcAft>
              <a:buClrTx/>
              <a:buSzTx/>
              <a:buNone/>
              <a:tabLst/>
              <a:defRPr/>
            </a:pPr>
            <a:r>
              <a:rPr kumimoji="0" lang="es-ES" sz="1200" b="0" i="0" u="none" strike="noStrike" kern="1200" cap="none" spc="0" normalizeH="0" baseline="0" noProof="0" dirty="0">
                <a:ln>
                  <a:noFill/>
                </a:ln>
                <a:solidFill>
                  <a:prstClr val="black"/>
                </a:solidFill>
                <a:effectLst/>
                <a:uLnTx/>
                <a:uFillTx/>
                <a:latin typeface="+mn-lt"/>
              </a:rPr>
              <a:t>De haber contradicciones entre el DIDH y el DIH durante un conflicto armado, se aplicará el DIH – Opinión consultiva de la Corte Internacional de Justicia (CIJ) sobre la legalidad de la amenaza o del empleo de armas nucleares.</a:t>
            </a:r>
          </a:p>
          <a:p>
            <a:pPr marL="0" marR="0" lvl="0" indent="0" algn="l" defTabSz="914400" rtl="0" eaLnBrk="1" fontAlgn="auto" latinLnBrk="0" hangingPunct="1">
              <a:lnSpc>
                <a:spcPct val="90000"/>
              </a:lnSpc>
              <a:spcBef>
                <a:spcPts val="1000"/>
              </a:spcBef>
              <a:spcAft>
                <a:spcPts val="0"/>
              </a:spcAft>
              <a:buClrTx/>
              <a:buSzTx/>
              <a:buNone/>
              <a:tabLst/>
              <a:defRPr/>
            </a:pPr>
            <a:r>
              <a:rPr kumimoji="0" lang="es-ES" sz="1200" b="0" i="0" u="none" strike="noStrike" kern="1200" cap="none" spc="0" normalizeH="0" baseline="0" noProof="0" dirty="0">
                <a:ln>
                  <a:noFill/>
                </a:ln>
                <a:solidFill>
                  <a:prstClr val="black"/>
                </a:solidFill>
                <a:effectLst/>
                <a:uLnTx/>
                <a:uFillTx/>
                <a:latin typeface="+mn-lt"/>
              </a:rPr>
              <a:t>Es improbable que existan muchos casos de contradicciones entre estos dos marcos normativos.</a:t>
            </a: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a:t>
            </a:fld>
            <a:endParaRPr lang="es-ES"/>
          </a:p>
        </p:txBody>
      </p:sp>
    </p:spTree>
    <p:extLst>
      <p:ext uri="{BB962C8B-B14F-4D97-AF65-F5344CB8AC3E}">
        <p14:creationId xmlns:p14="http://schemas.microsoft.com/office/powerpoint/2010/main" val="376209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Arial" charset="0"/>
              </a:rPr>
              <a:t>Imagen</a:t>
            </a:r>
            <a:r>
              <a:rPr kumimoji="0" lang="es-ES" sz="1200" b="0" i="0" u="none" strike="noStrike" kern="1200" cap="none" spc="0" normalizeH="0" baseline="0" noProof="0" dirty="0">
                <a:ln>
                  <a:noFill/>
                </a:ln>
                <a:solidFill>
                  <a:srgbClr val="000000"/>
                </a:solidFill>
                <a:effectLst/>
                <a:uLnTx/>
                <a:uFillTx/>
                <a:latin typeface="Arial" charset="0"/>
              </a:rPr>
              <a:t>: </a:t>
            </a:r>
            <a:r>
              <a:rPr lang="es-ES" sz="1200" dirty="0">
                <a:effectLst/>
              </a:rPr>
              <a:t>Tsjinvali, Georgia, 20 de agosto de 2008. Los pacientes debieron ser trasladados al sótano de este hospital luego de que el edificio fuera parcialmente destruido.</a:t>
            </a:r>
            <a:br>
              <a:rPr dirty="0"/>
            </a:b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charset="0"/>
              </a:rPr>
              <a:t>De conformidad con el DIH, todas las partes en los conflictos armados tienen la obligación básica de prestar, en toda la medida de lo posible y en el plazo más breve, atención y asistencia médicas a todos los heridos y enfermos. La asistencia y la atención médicas deben prestarse sin distinción adversa alguna basada en fundamentos que no sean médicos [artículo 3 común (2) CG I-IV; artículo 12 CGI; artículo 12 CGII; artículo 10 (2) PA I; artículo 7 (2)  PA II; Estudio del CICR sobre DIH consuetudinario, norma 110].</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charset="0"/>
              </a:rPr>
              <a:t>El derecho de la ocupación contiene obligaciones más amplias de preservar el sistema sanitario público en territorio ocupado. Por ende, la potencia ocupante debe procurar los suministros médicos de la población de un territorio ocupado, así como procurar y mantener, con la cooperación de las autoridades nacionales y locales, los establecimientos y servicios sanitarios y hospitalarios, la salud e higiene públicas en el territorio ocupado [artículos 55, 56; CGIV].</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i="0" u="none" strike="noStrike" kern="1200" baseline="0" dirty="0">
                <a:solidFill>
                  <a:schemeClr val="tx1"/>
                </a:solidFill>
                <a:latin typeface="Arial" charset="0"/>
              </a:rPr>
              <a:t>Si bien el DIH permite que las partes en el conflicto presten asistencia "siempre que sea factible" y que, por ende, tengan en cuenta los recursos disponibles y las condiciones de seguridad existentes, una falta de recursos no justifica la falta de acción. Aun en los casos en los cuales los recursos son extremadamente limitados, las partes en el conflicto deben hacer su mayor esfuerzo para procurar que los heridos y los enfermos reciban asistencia médica, e incluso permitir que organizaciones humanitarias imparciales presten esa asistencia. No debe prohibirse su trabajo de manera arbitraria.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 sz="1200" b="0" i="0" u="none" strike="noStrike" kern="1200" cap="none" spc="0" normalizeH="0" baseline="0" noProof="0" dirty="0">
              <a:ln>
                <a:noFill/>
              </a:ln>
              <a:solidFill>
                <a:schemeClr val="tx1"/>
              </a:solidFill>
              <a:effectLst/>
              <a:uLnTx/>
              <a:uFillTx/>
              <a:latin typeface="Arial" charset="0"/>
              <a:ea typeface="+mn-ea"/>
              <a:cs typeface="Arial" charset="0"/>
            </a:endParaRPr>
          </a:p>
          <a:p>
            <a:r>
              <a:rPr lang="es-ES" sz="1200" kern="1200" dirty="0">
                <a:solidFill>
                  <a:schemeClr val="tx1"/>
                </a:solidFill>
                <a:effectLst/>
                <a:latin typeface="Arial" charset="0"/>
              </a:rPr>
              <a:t>Como participantes directos de la prestación de asistencia de salud a los heridos y los enfermos, el personal de asistencia de salud tiene la responsabilidad de procurar la aplicación de dichas obligaciones y tiene derecho a exigir asistencia en su trabajo por parte de las autoridades.</a:t>
            </a:r>
            <a:endParaRPr lang="es-ES" sz="1200" kern="1200" dirty="0">
              <a:solidFill>
                <a:schemeClr val="tx1"/>
              </a:solidFill>
              <a:effectLst/>
              <a:latin typeface="Arial" charset="0"/>
              <a:ea typeface="+mn-ea"/>
              <a:cs typeface="Arial" charset="0"/>
            </a:endParaRPr>
          </a:p>
          <a:p>
            <a:r>
              <a:rPr lang="es-ES" sz="1200" kern="1200" dirty="0">
                <a:solidFill>
                  <a:schemeClr val="tx1"/>
                </a:solidFill>
                <a:effectLst/>
                <a:latin typeface="Arial" charset="0"/>
              </a:rPr>
              <a:t> </a:t>
            </a:r>
            <a:endParaRPr lang="es-ES" sz="1200" kern="1200" dirty="0">
              <a:solidFill>
                <a:schemeClr val="tx1"/>
              </a:solidFill>
              <a:effectLst/>
              <a:latin typeface="Arial" charset="0"/>
              <a:ea typeface="+mn-ea"/>
              <a:cs typeface="Arial" charset="0"/>
            </a:endParaRPr>
          </a:p>
          <a:p>
            <a:r>
              <a:rPr lang="es-ES" sz="1200" kern="1200" dirty="0">
                <a:solidFill>
                  <a:schemeClr val="tx1"/>
                </a:solidFill>
                <a:effectLst/>
                <a:latin typeface="Arial" charset="0"/>
              </a:rPr>
              <a:t>En particular, en todas las circunstancias, tienen que:</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tratar de manera humana a los heridos y los enfermos;</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no abandonar a los heridos y los enfermos;</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promover y realizar una prestación eficiente e imparcial de asistencia para los heridos y los enfermos sin distinción adversa desfavorable alguna.</a:t>
            </a: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25</a:t>
            </a:fld>
            <a:endParaRPr lang="es-ES"/>
          </a:p>
        </p:txBody>
      </p:sp>
    </p:spTree>
    <p:extLst>
      <p:ext uri="{BB962C8B-B14F-4D97-AF65-F5344CB8AC3E}">
        <p14:creationId xmlns:p14="http://schemas.microsoft.com/office/powerpoint/2010/main" val="400626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De conformidad con el DIH, cuando las circunstancias lo permitan, y especialmente después del combate, todas las partes en conflictos armados deben, sin demora, tomar todas las medidas posibles para buscar, recoger y evacuar a los heridos y enfermos sin distinción desfavorable alguna [CGI artículo 15 (1); CG II artículo 18 ; PA II artículo 8 ; Estudio del CICR sobre el DIH consuetudinario, norma 109]. Reiteramos, deben hacer su mejor esfuerzo, teniendo en cuenta las condiciones de seguridad y las capacidades existentes predominantes.</a:t>
            </a:r>
            <a:endParaRPr lang="es-ES" sz="1200" kern="1200" dirty="0">
              <a:solidFill>
                <a:schemeClr val="tx1"/>
              </a:solidFill>
              <a:effectLst/>
              <a:latin typeface="Arial" charset="0"/>
              <a:ea typeface="+mn-ea"/>
              <a:cs typeface="Arial" charset="0"/>
            </a:endParaRPr>
          </a:p>
          <a:p>
            <a:endParaRPr lang="es-ES" sz="1200" kern="1200" dirty="0">
              <a:solidFill>
                <a:schemeClr val="tx1"/>
              </a:solidFill>
              <a:effectLst/>
              <a:latin typeface="Arial" charset="0"/>
              <a:ea typeface="+mn-ea"/>
              <a:cs typeface="Arial" charset="0"/>
            </a:endParaRPr>
          </a:p>
          <a:p>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El personal de asistencia de salud tiene la responsabilidad de procurar que estas obligaciones se apliquen y, por ende, tienen derecho de recordar a las autoridades su obligación de buscar y recoger a los heridos y los enfermos y  de procurar su acceso a la asistencia de salud sin discriminación.</a:t>
            </a:r>
            <a:endParaRPr lang="es-ES" sz="1200" kern="1200" dirty="0">
              <a:solidFill>
                <a:schemeClr val="tx1"/>
              </a:solidFill>
              <a:effectLst/>
              <a:latin typeface="Arial" charset="0"/>
              <a:ea typeface="+mn-ea"/>
              <a:cs typeface="Arial" charset="0"/>
            </a:endParaRP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26</a:t>
            </a:fld>
            <a:endParaRPr lang="es-ES"/>
          </a:p>
        </p:txBody>
      </p:sp>
    </p:spTree>
    <p:extLst>
      <p:ext uri="{BB962C8B-B14F-4D97-AF65-F5344CB8AC3E}">
        <p14:creationId xmlns:p14="http://schemas.microsoft.com/office/powerpoint/2010/main" val="113751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t>Respuesta correcta: a. </a:t>
            </a: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27</a:t>
            </a:fld>
            <a:endParaRPr lang="es-ES"/>
          </a:p>
        </p:txBody>
      </p:sp>
    </p:spTree>
    <p:extLst>
      <p:ext uri="{BB962C8B-B14F-4D97-AF65-F5344CB8AC3E}">
        <p14:creationId xmlns:p14="http://schemas.microsoft.com/office/powerpoint/2010/main" val="604665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De conformidad con el DIH, la obligación de respetar al personal médico que cumple su función médica exclusiva también implica una obligación de las partes en el conflicto de no interferir de manera arbitraria con su trabajo, para que puedan atender a los heridos y los enfermos [Comentarios del CGI, artículos 19, 24, 35 del , págs. 196, 220, 280; Comentario del PA I, artículos 12, 21 , págs. 166, 250; Comentario del PA II, artículo 11, pág. 1433].</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Las partes en el conflicto no deben molestar o castigar a ninguna persona que participe de actividades médicas (Nota: alcance más amplio que el de "personal sanitario") y que realice actividades compatibles con la ética médica, ni deben obligarlos a realizar actividades contrarias a la deontología médica o a abstenerse de realizar actos requeridos por la deontología médica [CGI, artículo 18 (3); PA I, artículo 16 (1) (2); PA II, artículo 10 (1)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Un problema relacionado concierne a la cuestión de si el personal sanitario puede ser obligado a brindar a una parte en un conflicto información que excede la condición de salud de los heridos y los enfermos estrictamente hablando, como información sobre las actividades, contactos, posición, o simplemente la existencia del herido [Comentario del PA I, artículo 16, pág. 206, párr. 682].</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Las normas incluidas en el PA I y PA II disponen que, si bien por lo general la confidencialidad de la información del paciente debe ser protegida de la denuncia a las autoridades, el personal médico, sobre todo cuando se trata de sus propias autoridades, como partes en un conflicto pueden hacer que la protección de dicha denuncia esté sujeta a la legislación nacional [el artículo 16(3) del PA I especifica que en caso de CAI, en cuanto a las autoridades propias como a las de la parte adversaria, el personal sanitario puede estar obligado a revelar este tipo de información en caso de enfermedades transmisibles. Este caso no se menciona de manera explícita en la disposición correspondiente del artículo 10 (3) del PA II aplicable a todos los CANI regulados por el PA II, ya que dichas excepciones están, en general, consagradas en la legislación nacional. Ver Comentario del PA II, artículo 10 (3), pág. 1428, párr. 4702.</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28</a:t>
            </a:fld>
            <a:endParaRPr lang="es-ES"/>
          </a:p>
        </p:txBody>
      </p:sp>
    </p:spTree>
    <p:extLst>
      <p:ext uri="{BB962C8B-B14F-4D97-AF65-F5344CB8AC3E}">
        <p14:creationId xmlns:p14="http://schemas.microsoft.com/office/powerpoint/2010/main" val="1089425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Se entiende por personal sanitario las personas destinadas por una Parte en el conflicto exclusivamente a los fines sanitarios enumerados en el apartado e), o a la administración de las unidades sanitarias o al funcionamiento o administración de los medios de vehículos sanitarios. El destino a tales servicios podrá tener carácter permanente </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o temporal. En término incluye, en CAI:</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i) el personal sanitario, sea militar o civil, de una Parte en conflicto, incluido el mencionado en los Convenios I y II, así como el de los organismos de protección civil;</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ii) el personal sanitario de las Sociedades Nacionales de la Cruz Roja (Media Luna Roja, León y Sol Rojos) y otras instituciones nacionales voluntarias de socorro debidamente reconocidas y autorizadas por una Parte en conflicto;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iii) el personal sanitario de las unidades o los vehículos sanitarios mencionados en el párrafo 2 del artículo 9;</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En CANI:</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 los mismos que se mencionan en el PA I, artículo 8 (c) (i);</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 el personal sanitario de organizaciones de la Cruz Roja y de la Media Luna Roja, reconocido y autorizado por las partes en el conflicto;</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 el personal sanitario de otras sociedades de socorro reconocidas y autorizadas por una parte en el conflicto y ubicadas dentro del territorio en el cual tiene lugar el conflicto.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Por ende, ¡hay una restricción para el personal sanitario local!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 pueden ser miembros de las fuerzas armadas, miembros de grupos armados no estatales, personal de las Sociedades Nacionales debidamente reconocido y autorizado por una parte en el conflicto; personal de otras ONG en las mismas condiciones que las Sociedades Nacionales.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 misión: significa que no cualquier médico/a goza de protección automática como personal sanitario en el sentido que le otorga el DIH, pero su dedicación a fines sanitarios debe estar predeterminada; vinculada a la capacidad de controlar qué personas tienen derecho a usar los emblemas protectores de la cruz roja, media luna roja y cristal rojo, que a su vez deberían dar visibilidad a quienes están protegidos frente a la parte adversaria en el conflicto .</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A su vez, el alcance del artículo 16 del PA I y el artículo 10 del PA II es más amplio que el término "personal sanitario", ya que abarca a todas las personas que participan en actividades sanitarias, estén o no designadas por una parte en el conflicto.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La definición de personal de asistencia de salud del CICR es más amplia que la definición técnica de "personal sanitario" del DIH:</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todas aquellas personas que trabajan en el sector de la asistencia de salud. Son las siguientes:</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personas con cualificaciones en asistencia de salud, por ejemplo, médicos, enfermeras, paramédicos, fisioterapeutas, farmacéuticos;</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personal de asistencia de salud, que trabaje en instalaciones de asistencia de salud, en ambulancias, como conductores de ambulancias, administradores de hospitales o en la comunidad en su capacidad como profesionales;</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los colaboradores de la Cruz Roja/Media Luna Roja que prestan servicios de salud, incluidos los voluntarios;</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Personal de ONG u organizaciones internacionales dedicadas a la salud;</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el personal de asistencia de salud militar</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29</a:t>
            </a:fld>
            <a:endParaRPr lang="es-ES"/>
          </a:p>
        </p:txBody>
      </p:sp>
    </p:spTree>
    <p:extLst>
      <p:ext uri="{BB962C8B-B14F-4D97-AF65-F5344CB8AC3E}">
        <p14:creationId xmlns:p14="http://schemas.microsoft.com/office/powerpoint/2010/main" val="3858168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Imágenes:</a:t>
            </a:r>
            <a:r>
              <a:rPr lang="es-ES" sz="1200" kern="1200" dirty="0">
                <a:solidFill>
                  <a:schemeClr val="tx1"/>
                </a:solidFill>
                <a:effectLst/>
                <a:latin typeface="Arial" charset="0"/>
              </a:rPr>
              <a:t> </a:t>
            </a:r>
            <a:r>
              <a:rPr lang="es-ES" sz="1200" dirty="0">
                <a:effectLst/>
              </a:rPr>
              <a:t>Pakistán, 12 de abril de 2010. Una ambulancia es incendiada por manifestantes indignados en Abbottabad, Provincia de la Frontera Noroccidental. Hospital Keysaney, Mogadiscio, Somalia</a:t>
            </a:r>
            <a:br/>
            <a:endParaRPr lang="es-ES" sz="1200" dirty="0">
              <a:effectLst/>
            </a:endParaRPr>
          </a:p>
          <a:p>
            <a:endParaRPr lang="es-ES" sz="1200" kern="1200" dirty="0">
              <a:solidFill>
                <a:schemeClr val="tx1"/>
              </a:solidFill>
              <a:effectLst/>
              <a:latin typeface="Arial" charset="0"/>
              <a:ea typeface="+mn-ea"/>
              <a:cs typeface="Arial" charset="0"/>
            </a:endParaRPr>
          </a:p>
          <a:p>
            <a:r>
              <a:rPr lang="es-ES" sz="1200" kern="1200" dirty="0">
                <a:solidFill>
                  <a:schemeClr val="tx1"/>
                </a:solidFill>
                <a:effectLst/>
                <a:latin typeface="Arial" charset="0"/>
              </a:rPr>
              <a:t>De conformidad con el DIH, la obligación de respetar a los heridos y los enfermos implica, en particular, la prohibición de no atacarlos, matarlos, maltratarlos o dañarlos de modo alguno [CGI, artículo 12; CGII, artículo 12; CG IV, artículo 16; PA I, artículo 10; PA II 7; Comentario del PA I, artículo 10, párr. 446].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De las obligaciones básicas relacionadas a los heridos y los enfermos surgen las protecciones específicas que brinda el DIH al personal, las unidades y los vehículos sanitarios. Además, el personal, las unidades y los vehículos sanitarios, en el ejercicio de su labor exclusivamente humanitaria, sean militares o civiles, no deben ser atacados ni se les debe causar daño, a no ser que cometan, al margen de su labor humanitaria, actos perjudiciales para el enemigo [Estudio sobre el DIH consuetudinario, normas 25, 28, 29;  CGI artículos19 (1), 24-26, 35;  CGII, artículos 23, 36; CG IV, artículos 18, 20, 21; PA I, artículos 12(1), 15, 21; PA II, artículos 9, 11(1)].</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a:t>Por ende, los heridos y los enfermos están protegidos como civiles o combatientes heridos, en particular contra el ataque, por el hecho de abstenerse de los actos hostiles. </a:t>
            </a:r>
            <a:r>
              <a:rPr lang="es-ES" sz="1200" kern="1200" dirty="0">
                <a:solidFill>
                  <a:schemeClr val="tx1"/>
                </a:solidFill>
                <a:effectLst/>
                <a:latin typeface="Arial" charset="0"/>
              </a:rPr>
              <a:t> </a:t>
            </a:r>
            <a:r>
              <a:rPr lang="es-ES"/>
              <a:t>Para lograr que estén seguros y protegidos, las instalaciones y vehículos de asistencia de salud también son considerados objetivos protegidos y no pueden ser objeto de ataque.</a:t>
            </a:r>
          </a:p>
          <a:p>
            <a:endParaRPr lang="es-ES" sz="1200" b="0" i="0" u="none" strike="noStrike" kern="1200" baseline="0" dirty="0">
              <a:solidFill>
                <a:schemeClr val="tx1"/>
              </a:solidFill>
              <a:latin typeface="Arial" charset="0"/>
              <a:ea typeface="+mn-ea"/>
              <a:cs typeface="Arial" charset="0"/>
            </a:endParaRPr>
          </a:p>
          <a:p>
            <a:r>
              <a:rPr lang="es-ES" sz="1200" b="0" i="0" u="none" strike="noStrike" kern="1200" baseline="0" dirty="0">
                <a:solidFill>
                  <a:schemeClr val="tx1"/>
                </a:solidFill>
                <a:latin typeface="Arial" charset="0"/>
              </a:rPr>
              <a:t>Las unidades sanitarias, como los hospitales y otras instalaciones con finalidad sanitaria, deben ser respetados y protegidos en todas las circunstancias. Las unidades sanitarias no pueden ser atacadas ni puede impedirse su debido funcionamiento. Las partes en un conflicto armado deben tomar medidas para proteger a las unidades sanitarias de los ataques. Por ejemplo, siempre que sea posible, deben cerciorarse de que dichas unidades no estén ubicadas en la proximidad de los objetivos militares.</a:t>
            </a:r>
          </a:p>
          <a:p>
            <a:endParaRPr lang="es-ES" sz="1200" kern="1200" baseline="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El término instalaciones sanitarias comprende hospitales, laboratorios, clínicas, puestos de primeros auxilios, centros de transfusión de sangre y los almacenes de material sanitario y de productos farmacéuticos de esas instalaciones. La violencia incluye bombardeos, saqueos, ingreso forzado que impida el funcionamiento, los tiroteos, el cercamiento u otro tipo de interferencia donde medie el uso de la fuerza y que perjudique el funcionamiento de las instalaciones sanitarias (como la privación de la electricidad y el agua).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Los vehículos sanitarios incluyen ambulancias, buques o aeronaves sanitarias, civiles o militares; y vehículos que transporten insumos o equipamiento sanitarios. La violencia incluye ataques a los vehículos sanitarios, así como el robo y la interferencia.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charset="0"/>
              </a:rPr>
              <a:t>De conformidad con el DIH, la obligación de respetar al personal, las unidades y vehículos sanitarios en cumplimiento de su exclusiva función de asistencia de salud, lo que implica que sus tareas no deben ser interrumpidas indebidamente, implica que el tránsito del personal y de los insumos sanitarios no debe ser impedido [Comentario del PA I, artículo 12, pág.166, párr. 517]. (Lo mismo puede argumentarse en base a la obligación de tomar todas las medidas posibles para buscar, recoger y evacuar a los heridos y los enfermos sin demora. Esto incluye permitir que las organizaciones humanitarias lleven a cabo sus tareas, y que el consentimiento no debe negarse de manera arbitraria).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a:t>DIFERENCIA con normas relativas al acceso/asistencia humanitaria. Los beneficiarios protegidos incluyen a los combatientes heridos y no solo a los civiles.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a:t>Ingreso forzoso a las unidades sanitarias: no están prohibidas expresamente pero debe garantizarse que habrá la menor interferencia posible con la asistencia médica; debe preservarse la continuidad de los cuidados.</a:t>
            </a: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charset="0"/>
              </a:rPr>
              <a:t>Como todas las otras obligaciones relativas al personal y la infraestructura de asistencia de salud, esta obligación surge de las obligaciones fundamentales de respetar, proteger y asistir a los heridos y los enfermos [Comentario del CG I, artículo 12, pág. 134].</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endParaRPr lang="es-ES" sz="1200" kern="1200" dirty="0">
              <a:solidFill>
                <a:schemeClr val="tx1"/>
              </a:solidFill>
              <a:effectLst/>
              <a:latin typeface="Arial" charset="0"/>
              <a:ea typeface="+mn-ea"/>
              <a:cs typeface="Arial" charset="0"/>
            </a:endParaRPr>
          </a:p>
          <a:p>
            <a:endParaRPr lang="es-ES" sz="1200" kern="1200" dirty="0">
              <a:solidFill>
                <a:schemeClr val="tx1"/>
              </a:solidFill>
              <a:effectLst/>
              <a:latin typeface="Arial" charset="0"/>
              <a:ea typeface="+mn-ea"/>
              <a:cs typeface="Arial" charset="0"/>
            </a:endParaRPr>
          </a:p>
          <a:p>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30</a:t>
            </a:fld>
            <a:endParaRPr lang="es-ES"/>
          </a:p>
        </p:txBody>
      </p:sp>
    </p:spTree>
    <p:extLst>
      <p:ext uri="{BB962C8B-B14F-4D97-AF65-F5344CB8AC3E}">
        <p14:creationId xmlns:p14="http://schemas.microsoft.com/office/powerpoint/2010/main" val="1345684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baseline="0" dirty="0"/>
              <a:t>Respuesta correcta: c.</a:t>
            </a:r>
            <a:endParaRPr lang="es-ES" sz="1200" i="1" dirty="0"/>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31</a:t>
            </a:fld>
            <a:endParaRPr lang="es-ES"/>
          </a:p>
        </p:txBody>
      </p:sp>
    </p:spTree>
    <p:extLst>
      <p:ext uri="{BB962C8B-B14F-4D97-AF65-F5344CB8AC3E}">
        <p14:creationId xmlns:p14="http://schemas.microsoft.com/office/powerpoint/2010/main" val="822413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a:t>El personal, las unidades y los vehículos sanitarios conservan su condición de protegidos siempre que estén dedicados a la asistencia de los heridos y los enfermos de manera exclusiva, y no sean empleados para adelantar objetivos militares, es decir que no sean usados para cometer "actos perjudiciales para el enemigo" [noción contemplada en el PA I, artículo 13, y en el estudio del DIH consuetudinario, norma 25].</a:t>
            </a:r>
            <a:r>
              <a:rPr lang="es-ES" sz="1200" b="0" i="0" u="none" strike="noStrike" kern="1200" baseline="0" dirty="0">
                <a:solidFill>
                  <a:schemeClr val="tx1"/>
                </a:solidFill>
                <a:latin typeface="Arial" charset="0"/>
              </a:rPr>
              <a:t> </a:t>
            </a:r>
            <a:r>
              <a:rPr lang="es-ES" sz="1200" kern="1200" dirty="0">
                <a:solidFill>
                  <a:schemeClr val="tx1"/>
                </a:solidFill>
                <a:effectLst/>
                <a:latin typeface="Arial" charset="0"/>
              </a:rPr>
              <a:t>Entre los "actos perjudiciales para el enemigo" se encuentran los siguientes: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dirty="0">
                <a:solidFill>
                  <a:schemeClr val="tx1"/>
                </a:solidFill>
                <a:effectLst/>
                <a:latin typeface="Arial" charset="0"/>
              </a:rPr>
              <a:t>el uso de unidades sanitarias como refugio para combatientes en buen estado de salud;</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dirty="0">
                <a:solidFill>
                  <a:schemeClr val="tx1"/>
                </a:solidFill>
                <a:effectLst/>
                <a:latin typeface="Arial" charset="0"/>
              </a:rPr>
              <a:t>el uso de instalaciones sanitarias para almacenar armas o municiones;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dirty="0">
                <a:solidFill>
                  <a:schemeClr val="tx1"/>
                </a:solidFill>
                <a:effectLst/>
                <a:latin typeface="Arial" charset="0"/>
              </a:rPr>
              <a:t>el uso de instalaciones sanitarias como puestos de observación militar o como escudo para la acción militar;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dirty="0">
                <a:solidFill>
                  <a:schemeClr val="tx1"/>
                </a:solidFill>
                <a:effectLst/>
                <a:latin typeface="Arial" charset="0"/>
              </a:rPr>
              <a:t>el uso de unidades sanitarias para lanzar ataques militares;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dirty="0">
                <a:solidFill>
                  <a:schemeClr val="tx1"/>
                </a:solidFill>
                <a:effectLst/>
                <a:latin typeface="Arial" charset="0"/>
              </a:rPr>
              <a:t>el uso de las armas con fines no defensivos;</a:t>
            </a:r>
            <a:endParaRPr lang="es-ES" sz="1200" kern="1200" dirty="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dirty="0">
                <a:solidFill>
                  <a:schemeClr val="tx1"/>
                </a:solidFill>
                <a:effectLst/>
                <a:latin typeface="Arial" charset="0"/>
              </a:rPr>
              <a:t>el traslado de tropas en buenas condiciones de salud, o el traslado de armas o municiones;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dirty="0">
                <a:solidFill>
                  <a:schemeClr val="tx1"/>
                </a:solidFill>
                <a:effectLst/>
                <a:latin typeface="Arial" charset="0"/>
              </a:rPr>
              <a:t>la recopilación o transmisión de información militar;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dirty="0"/>
              <a:t>la presencia de combatientes armados en una instalación sanitaria por motivos no sanitarios;</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baseline="0" dirty="0">
                <a:solidFill>
                  <a:schemeClr val="tx1"/>
                </a:solidFill>
                <a:effectLst/>
                <a:latin typeface="Arial" charset="0"/>
              </a:rPr>
              <a:t>[</a:t>
            </a:r>
            <a:r>
              <a:rPr lang="es-ES" sz="1200" kern="1200" dirty="0">
                <a:solidFill>
                  <a:schemeClr val="tx1"/>
                </a:solidFill>
                <a:effectLst/>
                <a:latin typeface="Arial" charset="0"/>
              </a:rPr>
              <a:t>Comentario del CGI, artículo 21, págs. 200-201; Comentario del Estudio sobre el DIH consuetudinario, normas 28 y 29, pág. 97 y pág. 102].</a:t>
            </a:r>
          </a:p>
          <a:p>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Previo al lanzamiento de un ataque, deben mediar una advertencia y un plazo razonable. Además, un ataque debe respetar los principios </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de distinción y proporcionalidad debido a la alta probabilidad de presencia de heridos y enfermos en las unidades y vehículos sanitarios.</a:t>
            </a: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r>
              <a:rPr lang="es-ES" sz="1200" b="0" i="0" u="none" strike="noStrike" kern="1200" baseline="0" dirty="0">
                <a:solidFill>
                  <a:schemeClr val="tx1"/>
                </a:solidFill>
                <a:latin typeface="Arial" charset="0"/>
              </a:rPr>
              <a:t>Si los medios de transporte sanitario caen en poder de una parte adversaria, esa parte se hace responsable de que los heridos y los enfermos a su cargo reciban asistencia. </a:t>
            </a:r>
          </a:p>
          <a:p>
            <a:endParaRPr lang="es-ES" sz="1200" b="0" i="0" u="none" strike="noStrike" kern="1200" baseline="0" dirty="0">
              <a:solidFill>
                <a:schemeClr val="tx1"/>
              </a:solidFill>
              <a:latin typeface="Arial" charset="0"/>
              <a:ea typeface="+mn-ea"/>
              <a:cs typeface="Arial" charset="0"/>
            </a:endParaRPr>
          </a:p>
          <a:p>
            <a:r>
              <a:rPr lang="es-ES" sz="1200" b="0" i="0" u="none" strike="noStrike" kern="1200" baseline="0" dirty="0">
                <a:solidFill>
                  <a:schemeClr val="tx1"/>
                </a:solidFill>
                <a:latin typeface="Arial" charset="0"/>
              </a:rPr>
              <a:t>Por último, las partes en un conflicto armado que usan las unidades o medios de transporte sanitarios con la intención de hacer creer a las partes adversarias que están protegidos, para luego usar esos mismos medios para lanzar ataques o llevar a cabo otros actos perjudiciales para el enemigo que resultan en personas muertas heridas o capturadas, cometen actos de perfidia. Si dichos actos de perfidia tienen como consecuencia la muerte o lesión de individuos pertenecientes a la parte adversaria, los actos constituyen crímenes de guerra. </a:t>
            </a:r>
            <a:endParaRPr lang="es-ES" sz="1200" dirty="0"/>
          </a:p>
          <a:p>
            <a:endParaRPr lang="es-ES" sz="1200" dirty="0"/>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32</a:t>
            </a:fld>
            <a:endParaRPr lang="es-ES"/>
          </a:p>
        </p:txBody>
      </p:sp>
    </p:spTree>
    <p:extLst>
      <p:ext uri="{BB962C8B-B14F-4D97-AF65-F5344CB8AC3E}">
        <p14:creationId xmlns:p14="http://schemas.microsoft.com/office/powerpoint/2010/main" val="388655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Sin embargo, no se considera que algunos actos  formen parte de esta excepción, por ejemplo: el porte de armas ligeras individuales para defensa propia o de los heridos y enfermos; la presencia o la escolta por personal militar; y la posesión de armas pequeñas y municiones sustraídas a los heridos y enfermos, y que aún no se han entregado a la autoridad competente [CGI, artículo 22;  PA I, artículo 13; Comentario del  Estudio sobre el DIH consuetudinario, normas 25 y 29, págs. 85 y 102].</a:t>
            </a:r>
            <a:endParaRPr lang="es-ES" sz="1200" dirty="0"/>
          </a:p>
          <a:p>
            <a:endParaRPr lang="es-ES" sz="1200" dirty="0"/>
          </a:p>
          <a:p>
            <a:r>
              <a:rPr lang="es-ES" sz="1200" kern="1200" dirty="0">
                <a:solidFill>
                  <a:schemeClr val="tx1"/>
                </a:solidFill>
                <a:effectLst/>
                <a:latin typeface="Arial" charset="0"/>
              </a:rPr>
              <a:t>Para conservar la protección que le otorga el DIH y no poner en peligro la condición de protegidos de los heridos y enfermos y de sus colegas, el personal de asistencia de salud debe:</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abstenerse de participar en cualquier acto de hostilidad;</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no tomar riesgos indebidos durante el ejercicio de sus funciones.</a:t>
            </a:r>
            <a:endParaRPr lang="es-ES" sz="1200" kern="1200" dirty="0">
              <a:solidFill>
                <a:schemeClr val="tx1"/>
              </a:solidFill>
              <a:effectLst/>
              <a:latin typeface="Arial" charset="0"/>
              <a:ea typeface="+mn-ea"/>
              <a:cs typeface="Arial" charset="0"/>
            </a:endParaRP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33</a:t>
            </a:fld>
            <a:endParaRPr lang="es-ES"/>
          </a:p>
        </p:txBody>
      </p:sp>
    </p:spTree>
    <p:extLst>
      <p:ext uri="{BB962C8B-B14F-4D97-AF65-F5344CB8AC3E}">
        <p14:creationId xmlns:p14="http://schemas.microsoft.com/office/powerpoint/2010/main" val="4212138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b="1" kern="1200" dirty="0">
                <a:solidFill>
                  <a:schemeClr val="tx1"/>
                </a:solidFill>
                <a:effectLst/>
                <a:latin typeface="Arial" charset="0"/>
              </a:rPr>
              <a:t>Imagen</a:t>
            </a:r>
            <a:r>
              <a:rPr lang="es-ES" sz="1200" kern="1200" dirty="0">
                <a:solidFill>
                  <a:schemeClr val="tx1"/>
                </a:solidFill>
                <a:effectLst/>
                <a:latin typeface="Arial" charset="0"/>
              </a:rPr>
              <a:t>: </a:t>
            </a:r>
            <a:r>
              <a:rPr lang="es-ES" sz="1200" dirty="0">
                <a:effectLst/>
              </a:rPr>
              <a:t>Somalia. Tras ser atacado, Mohammed Yusuf, director del Hospital Medina de Mogadiscio, tiene seguridad las 24 horas.</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a:effectLst/>
              </a:rPr>
              <a:t>- ejemplo interesante de la protección al personal sanitario amenazado.</a:t>
            </a:r>
            <a:br/>
            <a:endParaRPr lang="es-ES" sz="1200" dirty="0">
              <a:effectLst/>
            </a:endParaRPr>
          </a:p>
          <a:p>
            <a:r>
              <a:rPr lang="es-ES" sz="1200" b="1" kern="1200" dirty="0">
                <a:solidFill>
                  <a:schemeClr val="tx1"/>
                </a:solidFill>
                <a:effectLst/>
                <a:latin typeface="Arial" charset="0"/>
              </a:rPr>
              <a:t>Este caso pone en evidencia que la protección también implica una obligación de tomar medidas positivas tendientes a proteger a las unidades y al personal sanitarios contra los ataques, y a evitar la interferencia con uso de la fuerza en las actividades de las instalaciones sanitarias.</a:t>
            </a:r>
            <a:endParaRPr lang="es-ES" sz="1200" kern="1200" dirty="0">
              <a:solidFill>
                <a:schemeClr val="tx1"/>
              </a:solidFill>
              <a:effectLst/>
              <a:latin typeface="Arial" charset="0"/>
              <a:ea typeface="+mn-ea"/>
              <a:cs typeface="Arial" charset="0"/>
            </a:endParaRPr>
          </a:p>
          <a:p>
            <a:r>
              <a:rPr lang="es-ES" sz="1200" kern="1200" dirty="0">
                <a:solidFill>
                  <a:schemeClr val="tx1"/>
                </a:solidFill>
                <a:effectLst/>
                <a:latin typeface="Arial" charset="0"/>
              </a:rPr>
              <a:t> </a:t>
            </a:r>
            <a:endParaRPr lang="es-ES" sz="1200" kern="1200" dirty="0">
              <a:solidFill>
                <a:schemeClr val="tx1"/>
              </a:solidFill>
              <a:effectLst/>
              <a:latin typeface="Arial" charset="0"/>
              <a:ea typeface="+mn-ea"/>
              <a:cs typeface="Arial" charset="0"/>
            </a:endParaRPr>
          </a:p>
          <a:p>
            <a:r>
              <a:rPr lang="es-ES" sz="1200" kern="1200" dirty="0">
                <a:solidFill>
                  <a:schemeClr val="tx1"/>
                </a:solidFill>
                <a:effectLst/>
                <a:latin typeface="Arial" charset="0"/>
              </a:rPr>
              <a:t>A continuación, mencionamos algunas de ellas:</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procurar, en la medida de lo posible, que las unidades sanitarias no estén ubicadas en la proximidad de los objetivos militares;</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evitar el ingreso mediante el uso de la fuerza y las armas con la intención o el efecto de obstaculizar el funcionamiento continuo de la prestación de asistencia de salud, y tomar medidas para evitar estas situaciones;</a:t>
            </a:r>
            <a:endParaRPr lang="es-ES" sz="1200" kern="1200" dirty="0">
              <a:solidFill>
                <a:schemeClr val="tx1"/>
              </a:solidFill>
              <a:effectLst/>
              <a:latin typeface="Arial" charset="0"/>
              <a:ea typeface="+mn-ea"/>
              <a:cs typeface="Arial" charset="0"/>
            </a:endParaRPr>
          </a:p>
          <a:p>
            <a:pPr marL="171450" lvl="0" indent="-171450">
              <a:buFont typeface="Arial" pitchFamily="34" charset="0"/>
              <a:buChar char="•"/>
            </a:pPr>
            <a:r>
              <a:rPr lang="es-ES" sz="1200" kern="1200" dirty="0">
                <a:solidFill>
                  <a:schemeClr val="tx1"/>
                </a:solidFill>
                <a:effectLst/>
                <a:latin typeface="Arial" charset="0"/>
              </a:rPr>
              <a:t>procurar que no se los prive de suministros esenciales, agua y electricidad.</a:t>
            </a: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De conformidad con el DIH, la obligación de las partes en conflicto de proteger a los heridos y enfermos, y al personal, las unidades y vehículos sanitarios incluye el deber de garantizar que terceras personas los respeten y de tomar medidas para ayudar a dicho personal, unidades y vehículos en el desempeño de sus tareas. Esto exige, por ejemplo, retirar a los heridos y enfermos del escenario de combate y ponerlos al cubierto, o garantizar la entrega de suministros médicos proporcionando un vehículo [Comentario del CGI, artículos 19, 24, 35, págs. 196, 220, 280; Comentario del PA I, artículos 12, 21, págs. 166, 250; Comentario del PA II, artículos 9, 11, págs. 1421, 1433].</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Los heridos y los enfermos en particular, deben ser protegidos contra los malos tratos y saqueos de sus pertenencias [CGI, artículo 15; CGII, artículo 18; CGIV, artículo 16; PA II, artículo 8; Estudio del DIH consuetudinario, norma 111].</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34</a:t>
            </a:fld>
            <a:endParaRPr lang="es-ES"/>
          </a:p>
        </p:txBody>
      </p:sp>
    </p:spTree>
    <p:extLst>
      <p:ext uri="{BB962C8B-B14F-4D97-AF65-F5344CB8AC3E}">
        <p14:creationId xmlns:p14="http://schemas.microsoft.com/office/powerpoint/2010/main" val="172570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Estos marcos normativos son aplicables en tiempo de conflictos armados y el DIH es solo uno de los tantos aplicables. Por consiguiente, cada vez que se escuche la frase "vacío legal", no será el caso: si bien el DIH no es aplicable en todas las situaciones, siempre habrá otras normas que, sin duda, serán aplicables.</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4</a:t>
            </a:fld>
            <a:endParaRPr lang="es-ES"/>
          </a:p>
        </p:txBody>
      </p:sp>
    </p:spTree>
    <p:extLst>
      <p:ext uri="{BB962C8B-B14F-4D97-AF65-F5344CB8AC3E}">
        <p14:creationId xmlns:p14="http://schemas.microsoft.com/office/powerpoint/2010/main" val="321903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Respuesta correcta: a.</a:t>
            </a:r>
          </a:p>
          <a:p>
            <a:pPr marL="171450" indent="-171450">
              <a:buFontTx/>
              <a:buChar char="-"/>
            </a:pPr>
            <a:r>
              <a:rPr lang="es-ES"/>
              <a:t>No hay permiso de usar el emblema –violación de las normas del DIH y de la legislación nacional</a:t>
            </a:r>
          </a:p>
          <a:p>
            <a:pPr marL="171450" indent="-171450">
              <a:buFontTx/>
              <a:buChar char="-"/>
            </a:pPr>
            <a:r>
              <a:rPr lang="es-ES"/>
              <a:t>El hospital puede también ser ilegal en virtud de la legislación nacional.</a:t>
            </a:r>
          </a:p>
          <a:p>
            <a:pPr marL="171450" indent="-171450">
              <a:buFontTx/>
              <a:buChar char="-"/>
            </a:pPr>
            <a:r>
              <a:rPr lang="es-ES"/>
              <a:t>Sin embargo, esto no significa que el hospital pueda sufrir ataques – mantiene la protección contra los ataques siempre que no se convierta en un objetivo militar. </a:t>
            </a:r>
          </a:p>
          <a:p>
            <a:pPr marL="171450" indent="-171450">
              <a:buFontTx/>
              <a:buChar char="-"/>
            </a:pPr>
            <a:r>
              <a:rPr lang="es-ES"/>
              <a:t>Analizar si existe una obligación de facilitar toda la asistencia humanitaria y si sería razonable, por ende, no permitir el funcionamiento del hospital</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35</a:t>
            </a:fld>
            <a:endParaRPr lang="es-ES"/>
          </a:p>
        </p:txBody>
      </p:sp>
    </p:spTree>
    <p:extLst>
      <p:ext uri="{BB962C8B-B14F-4D97-AF65-F5344CB8AC3E}">
        <p14:creationId xmlns:p14="http://schemas.microsoft.com/office/powerpoint/2010/main" val="1748428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36</a:t>
            </a:fld>
            <a:endParaRPr lang="es-ES"/>
          </a:p>
        </p:txBody>
      </p:sp>
    </p:spTree>
    <p:extLst>
      <p:ext uri="{BB962C8B-B14F-4D97-AF65-F5344CB8AC3E}">
        <p14:creationId xmlns:p14="http://schemas.microsoft.com/office/powerpoint/2010/main" val="3326385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u="sng" kern="1200" dirty="0">
                <a:solidFill>
                  <a:schemeClr val="tx1"/>
                </a:solidFill>
                <a:effectLst/>
                <a:latin typeface="Arial" charset="0"/>
              </a:rPr>
              <a:t>Personal sanitario</a:t>
            </a:r>
            <a:r>
              <a:rPr lang="es-ES" sz="1200" kern="1200" dirty="0">
                <a:solidFill>
                  <a:schemeClr val="tx1"/>
                </a:solidFill>
                <a:effectLst/>
                <a:latin typeface="Arial" charset="0"/>
              </a:rPr>
              <a:t>: en tiempo de conflicto armado, el personal sanitario debe llevar un brazal y una tarjeta de identidad provistos del emblema.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u="sng" kern="1200" dirty="0">
                <a:solidFill>
                  <a:schemeClr val="tx1"/>
                </a:solidFill>
                <a:effectLst/>
                <a:latin typeface="Arial" charset="0"/>
              </a:rPr>
              <a:t>Unidades y vehículos sanitarios</a:t>
            </a:r>
            <a:r>
              <a:rPr lang="es-ES" sz="1200" kern="1200" dirty="0">
                <a:solidFill>
                  <a:schemeClr val="tx1"/>
                </a:solidFill>
                <a:effectLst/>
                <a:latin typeface="Arial" charset="0"/>
              </a:rPr>
              <a:t>:</a:t>
            </a:r>
            <a:r>
              <a:rPr lang="es-ES" dirty="0"/>
              <a:t> </a:t>
            </a:r>
            <a:r>
              <a:rPr lang="es-ES" sz="1200" kern="1200" dirty="0">
                <a:solidFill>
                  <a:schemeClr val="tx1"/>
                </a:solidFill>
                <a:effectLst/>
                <a:latin typeface="Arial" charset="0"/>
              </a:rPr>
              <a:t>en tiempo de conflicto armado, las partes deberían usar el emblema para señalar de manera clara sus unidades y vehículos sanitarios en tierra, mar y aire.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En virtud del DIH, el empleo protector del emblema constituye un signo visible de protección durante los conflictos armados.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Están autorizados para utilizar los emblemas protectores: los servicios sanitarios de las fuerzas armadas y de los grupos armados lo suficientemente organizados; el personal y los vehículos sanitarios de Sociedades Nacionales debidamente reconocidas y autorizadas por sus gobiernos para asistir a los servicios sanitarios de las fuerzas armadas, cuando se emplean con exclusividad para los mismos objetivos y están sujetos a normas y reglamentos militares; hospitales civiles (públicos o privados) cuya condición es reconocida por las autoridades estatales y tienen autorización para exhibir el emblema; en territorio ocupado y zonas de operaciones militares, personas que participan en la gestión y administración de esos hospitales civiles (así como en la búsqueda, remoción, traslado y cuidado de los civiles heridos y enfermos, los inválidos y las mujeres embarazadas); el personal sanitario civil en territorio ocupado y en lugares donde se desarrollan los enfrentamientos; las unidades y vehículos sanitarios civiles, como los define el PA I, reconocidos por las autoridades competentes y que cuenten con su autorización para exhibir el emblema; otras sociedades voluntarias de socorro reconocidas y autorizadas, sujetas a las mismas condiciones de las Sociedades Nacionales de la Cruz Roja y de la Media Luna Roja. El CICR y la Federación Internacional de Sociedades de la Cruz Roja y de la Media Luna Roja pueden usar el emblema como protección en los conflictos armados sin mayores restricciones  [v. CG I, artículos 39-44; CG II, artículos 22-23, 26-28, 34-37, 39, 41-44; PA I, artículo 18(1)(4); PA II, artículo 12; PA III, artículo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En cambio, el uso indicativo tiene la finalidad de mostrar la relación de las personas u objetos con el Movimiento Internacional de la Cruz Roja y de la Media Luna Roja [CGI, artículo 44; Reglamento sobre el uso del emblema de la cruz roja o de la media luna roja por las Sociedades Nacionales, última revisión de 1991, artículo 1].</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Están autorizados para usarlo: las Sociedades Nacionales de la Cruz Roja y de la Media Luna Roja, las ambulancias, los puestos de primeros auxilios operados por terceros, cuando se dedican exclusivamente a prestar tratamiento gratuito a los heridos y enfermos, como medida excepcional, bajo la condición de que el emblema se emplee de conformidad con la legislación nacional y que la Sociedad Nacional autorice expresamente su empleo [V. CGI, artículo 44 (2) y  (4)]. El CICR y la Federación Internacional de Sociedades de la Cruz Roja y de la Media Luna Roja pueden usar el emblema con fines indicativos sin mayores restricciones  [V. CGI, artículo 44 (3)].</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Si bien el emblema protector debe ser identificable a la mayor distancia posible, y puede ser tan grande como sea necesario para que sea reconocido  [CGI, artículos 39-44; PA I, artículo 18; Reglamento sobre el uso del emblema de la cruz roja o de la media luna roja por las Sociedades Nacionales, aprobado por la XX Conferencia Internacional de la Cruz Roja y de la Media Luna Roja, Viena, 1965, y revisado por el Consejo de Delegados, Budapest, 1991, artículo 6], el emblema indicativo debe ser proporcionalmente más pequeño y no debe colocarse en brazales ni en los techos de los edificios [CGI, artículo 44 (2); Reglamento sobre el uso del emblema, artículos 4, 18].</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Se enfatiza el hecho de que este emblema no otorga protección; es el DIH aplicable el que otorga protección a los heridos y los enfermos, y al personal e infraestructura sanitarios. Por ende, no hay obligación de llevar el emblema distintivo pero en la práctica la visibilidad de la protección se reduce sin el emblema (es problemático en el caso de conflictos armados recientes donde los adversarios perciben que la cruz roja y la media luna roja son un blanco fácil).</a:t>
            </a: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Es necesario hacer la distinción entre ambos tipos de uso, para evitar confusiones acerca de quién tiene derecho a llevar signo visible de protección en los conflictos armados  [CGI, artículo 44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i="0" u="none" strike="noStrike" kern="1200" baseline="0" dirty="0">
                <a:solidFill>
                  <a:schemeClr val="tx1"/>
                </a:solidFill>
                <a:latin typeface="Arial" charset="0"/>
              </a:rPr>
              <a:t>El ataque a edificios, material, unidades y vehículos o personal sanitario que exhiben los emblemas distintivos de conformidad con el derecho internacional constituye un crimen de guerra. </a:t>
            </a: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endParaRPr lang="es-ES" dirty="0"/>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37</a:t>
            </a:fld>
            <a:endParaRPr lang="es-ES"/>
          </a:p>
        </p:txBody>
      </p:sp>
    </p:spTree>
    <p:extLst>
      <p:ext uri="{BB962C8B-B14F-4D97-AF65-F5344CB8AC3E}">
        <p14:creationId xmlns:p14="http://schemas.microsoft.com/office/powerpoint/2010/main" val="80773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i="0" u="none" strike="noStrike" kern="1200" baseline="0" dirty="0">
                <a:solidFill>
                  <a:schemeClr val="tx1"/>
                </a:solidFill>
                <a:latin typeface="Arial" charset="0"/>
              </a:rPr>
              <a:t>La responsabilidad de autorizar el empleo de los emblemas de la cruz roja, media luna roja y cristal rojo, y de suprimir su empleo abusivo, es prerrogativa del Estado, que debe reglamentar su empleo según los términos de los Convenios de Ginebra y de sus Protocolos adicionales. </a:t>
            </a: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Las autoridades competentes deben tomar todas las medidas necesarias, incluso la adopción de legislación nacional, para impedir y reprimir el empleo abusivo [CGI, artículo 54; PA II, artículo 12; PA III, artículo 6], que incluye: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b="1" kern="1200" dirty="0">
                <a:solidFill>
                  <a:schemeClr val="tx1"/>
                </a:solidFill>
                <a:effectLst/>
                <a:latin typeface="Arial" charset="0"/>
              </a:rPr>
              <a:t>Imitación:</a:t>
            </a:r>
            <a:r>
              <a:rPr lang="es-ES" sz="1200" kern="1200" baseline="0" dirty="0">
                <a:solidFill>
                  <a:schemeClr val="tx1"/>
                </a:solidFill>
                <a:effectLst/>
                <a:latin typeface="Arial" charset="0"/>
              </a:rPr>
              <a:t> </a:t>
            </a:r>
            <a:r>
              <a:rPr lang="es-ES" sz="1200" kern="1200" dirty="0">
                <a:solidFill>
                  <a:schemeClr val="tx1"/>
                </a:solidFill>
                <a:effectLst/>
                <a:latin typeface="Arial" charset="0"/>
              </a:rPr>
              <a:t>la utilización de un signo que puede confundirse con un emblema debido a su forma y/o color.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b="1" kern="1200" dirty="0">
                <a:solidFill>
                  <a:schemeClr val="tx1"/>
                </a:solidFill>
                <a:effectLst/>
                <a:latin typeface="Arial" charset="0"/>
              </a:rPr>
              <a:t>Uso indebido:</a:t>
            </a:r>
            <a:r>
              <a:rPr lang="es-ES" sz="1200" kern="1200" dirty="0">
                <a:solidFill>
                  <a:schemeClr val="tx1"/>
                </a:solidFill>
                <a:effectLst/>
                <a:latin typeface="Arial" charset="0"/>
              </a:rPr>
              <a:t> el empleo del emblema por personas generalmente autorizadas, pero de una manera no compatible con su uso; o por entidades o personas que no tienen derecho a usarlo (empresas comerciales, farmacéuticos, médicos particulares, ONG, personas comunes, etc.) o con fines que nos son compatibles con los Principios Fundamentales [V. PA I, artículo 38].</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b="1" kern="1200" dirty="0">
                <a:solidFill>
                  <a:schemeClr val="tx1"/>
                </a:solidFill>
                <a:effectLst/>
                <a:latin typeface="Arial" charset="0"/>
              </a:rPr>
              <a:t>Perfidia:</a:t>
            </a:r>
            <a:r>
              <a:rPr lang="es-ES" sz="1200" kern="1200" dirty="0">
                <a:solidFill>
                  <a:schemeClr val="tx1"/>
                </a:solidFill>
                <a:effectLst/>
                <a:latin typeface="Arial" charset="0"/>
              </a:rPr>
              <a:t> el empleo del emblema durante un conflicto armado para dar a entender al adversario que tiene derecho a protección con la finalidad de matarlo, herirlo o capturarlo [V. PA I, artículo 37]. Recurrir a la perfidia para matar o herir a un adversario constituye un crimen de guerra en los conflictos armados internacionales y no internacionales [V. Estatuto de la Corte Penal Internacional, artículos 8 (2) (b) (xi), 8 (2) (e) (xi)].</a:t>
            </a:r>
            <a:endParaRPr lang="es-ES" sz="1200" kern="1200" dirty="0">
              <a:solidFill>
                <a:schemeClr val="tx1"/>
              </a:solidFill>
              <a:effectLst/>
              <a:latin typeface="Arial" charset="0"/>
              <a:ea typeface="+mn-ea"/>
              <a:cs typeface="Arial" charset="0"/>
            </a:endParaRP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38</a:t>
            </a:fld>
            <a:endParaRPr lang="es-ES"/>
          </a:p>
        </p:txBody>
      </p:sp>
    </p:spTree>
    <p:extLst>
      <p:ext uri="{BB962C8B-B14F-4D97-AF65-F5344CB8AC3E}">
        <p14:creationId xmlns:p14="http://schemas.microsoft.com/office/powerpoint/2010/main" val="224899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s-ES" b="1" dirty="0"/>
              <a:t>Implementación del RSI - 10 medidas</a:t>
            </a:r>
          </a:p>
          <a:p>
            <a:pPr marL="800100" lvl="1" indent="-342900">
              <a:buFont typeface="+mj-lt"/>
              <a:buAutoNum type="arabicPeriod"/>
            </a:pPr>
            <a:r>
              <a:rPr lang="es-ES" sz="1400" dirty="0"/>
              <a:t>Conocer el RSI, propósito, alcance, principios y conceptos</a:t>
            </a:r>
          </a:p>
          <a:p>
            <a:pPr marL="800100" lvl="1" indent="-342900">
              <a:buFont typeface="+mj-lt"/>
              <a:buAutoNum type="arabicPeriod"/>
            </a:pPr>
            <a:r>
              <a:rPr lang="es-ES" sz="1400" dirty="0"/>
              <a:t>Actualizar la legislación nacional</a:t>
            </a:r>
          </a:p>
          <a:p>
            <a:pPr marL="800100" lvl="1" indent="-342900">
              <a:buFont typeface="+mj-lt"/>
              <a:buAutoNum type="arabicPeriod"/>
            </a:pPr>
            <a:r>
              <a:rPr lang="es-ES" sz="1400" dirty="0"/>
              <a:t>Reconocer las realidades en común y la necesidad de defensas colectivas</a:t>
            </a:r>
          </a:p>
          <a:p>
            <a:pPr marL="800100" lvl="1" indent="-342900">
              <a:buFont typeface="+mj-lt"/>
              <a:buAutoNum type="arabicPeriod"/>
            </a:pPr>
            <a:r>
              <a:rPr lang="es-ES" sz="1400" dirty="0"/>
              <a:t>Supervisar el avance de la implementación del RSI y elaborar informes al respecto</a:t>
            </a:r>
          </a:p>
          <a:p>
            <a:pPr marL="800100" lvl="1" indent="-342900">
              <a:buFont typeface="+mj-lt"/>
              <a:buAutoNum type="arabicPeriod"/>
            </a:pPr>
            <a:r>
              <a:rPr lang="es-ES" sz="1400" dirty="0"/>
              <a:t>Notificar, consultar e informar a la OMS</a:t>
            </a:r>
          </a:p>
          <a:p>
            <a:pPr marL="800100" lvl="1" indent="-342900">
              <a:buFont typeface="+mj-lt"/>
              <a:buAutoNum type="arabicPeriod"/>
            </a:pPr>
            <a:r>
              <a:rPr lang="es-ES" sz="1400" dirty="0"/>
              <a:t>Comprender el papel de la OMS en la detección de eventos, evaluación y respuesta conjunta a nivel internacional</a:t>
            </a:r>
          </a:p>
          <a:p>
            <a:pPr marL="800100" lvl="1" indent="-342900">
              <a:buFont typeface="+mj-lt"/>
              <a:buAutoNum type="arabicPeriod"/>
            </a:pPr>
            <a:r>
              <a:rPr lang="es-ES" sz="1400" dirty="0"/>
              <a:t>Participar en la determinación de emergencias de salud pública de importancia internacional </a:t>
            </a:r>
            <a:r>
              <a:rPr lang="fr-CH" sz="1400" dirty="0"/>
              <a:t>(ESPII)</a:t>
            </a:r>
            <a:r>
              <a:rPr lang="es-ES" sz="1400" dirty="0"/>
              <a:t> y de los procesos de recomendaciones de la OMS.</a:t>
            </a:r>
          </a:p>
          <a:p>
            <a:pPr marL="800100" lvl="1" indent="-342900">
              <a:buFont typeface="+mj-lt"/>
              <a:buAutoNum type="arabicPeriod"/>
            </a:pPr>
            <a:r>
              <a:rPr lang="es-ES" sz="1400" dirty="0"/>
              <a:t>Fortalecer las capacidades nacionales de vigilancia y respuesta</a:t>
            </a:r>
          </a:p>
          <a:p>
            <a:pPr marL="800100" lvl="1" indent="-342900">
              <a:buFont typeface="+mj-lt"/>
              <a:buAutoNum type="arabicPeriod"/>
            </a:pPr>
            <a:r>
              <a:rPr lang="es-ES" sz="1400" dirty="0"/>
              <a:t>Aumentar la seguridad en materia de salud pública en puertos, aeropuertos y pasos fronterizos terrestres</a:t>
            </a:r>
          </a:p>
          <a:p>
            <a:pPr marL="800100" lvl="1" indent="-342900">
              <a:buFont typeface="+mj-lt"/>
              <a:buAutoNum type="arabicPeriod"/>
            </a:pPr>
            <a:r>
              <a:rPr lang="es-ES" sz="1400" dirty="0"/>
              <a:t> Consultar y difundir los documentos del RSI en los puntos de ingreso</a:t>
            </a:r>
          </a:p>
          <a:p>
            <a:endParaRPr lang="es-ES" dirty="0"/>
          </a:p>
        </p:txBody>
      </p:sp>
      <p:sp>
        <p:nvSpPr>
          <p:cNvPr id="4" name="Slide Number Placeholder 3"/>
          <p:cNvSpPr>
            <a:spLocks noGrp="1"/>
          </p:cNvSpPr>
          <p:nvPr>
            <p:ph type="sldNum" sz="quarter" idx="10"/>
          </p:nvPr>
        </p:nvSpPr>
        <p:spPr/>
        <p:txBody>
          <a:bodyPr/>
          <a:lstStyle/>
          <a:p>
            <a:fld id="{9A7BA32C-DFAF-4F75-A6EE-07FA83721606}" type="slidenum">
              <a:rPr lang="en-GB" smtClean="0"/>
              <a:t>40</a:t>
            </a:fld>
            <a:endParaRPr lang="es-ES"/>
          </a:p>
        </p:txBody>
      </p:sp>
    </p:spTree>
    <p:extLst>
      <p:ext uri="{BB962C8B-B14F-4D97-AF65-F5344CB8AC3E}">
        <p14:creationId xmlns:p14="http://schemas.microsoft.com/office/powerpoint/2010/main" val="309805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i="0" u="none" strike="noStrike" kern="1200" dirty="0">
                <a:solidFill>
                  <a:schemeClr val="tx1"/>
                </a:solidFill>
                <a:effectLst/>
                <a:latin typeface="+mn-lt"/>
                <a:ea typeface="+mn-ea"/>
                <a:cs typeface="+mn-cs"/>
              </a:rPr>
              <a:t>ESPII</a:t>
            </a:r>
            <a:r>
              <a:rPr lang="es-ES" b="1" dirty="0"/>
              <a:t> = </a:t>
            </a:r>
            <a:r>
              <a:rPr lang="fr-CH" sz="1200" b="1" i="0" u="none" strike="noStrike" kern="1200" dirty="0" err="1">
                <a:solidFill>
                  <a:schemeClr val="tx1"/>
                </a:solidFill>
                <a:effectLst/>
                <a:latin typeface="+mn-lt"/>
                <a:ea typeface="+mn-ea"/>
                <a:cs typeface="+mn-cs"/>
              </a:rPr>
              <a:t>emergencia</a:t>
            </a:r>
            <a:r>
              <a:rPr lang="fr-CH" sz="1200" b="1" i="0" u="none" strike="noStrike" kern="1200" dirty="0">
                <a:solidFill>
                  <a:schemeClr val="tx1"/>
                </a:solidFill>
                <a:effectLst/>
                <a:latin typeface="+mn-lt"/>
                <a:ea typeface="+mn-ea"/>
                <a:cs typeface="+mn-cs"/>
              </a:rPr>
              <a:t> de </a:t>
            </a:r>
            <a:r>
              <a:rPr lang="fr-CH" sz="1200" b="1" i="0" u="none" strike="noStrike" kern="1200" dirty="0" err="1">
                <a:solidFill>
                  <a:schemeClr val="tx1"/>
                </a:solidFill>
                <a:effectLst/>
                <a:latin typeface="+mn-lt"/>
                <a:ea typeface="+mn-ea"/>
                <a:cs typeface="+mn-cs"/>
              </a:rPr>
              <a:t>salud</a:t>
            </a:r>
            <a:r>
              <a:rPr lang="fr-CH" sz="1200" b="1" i="0" u="none" strike="noStrike" kern="1200" dirty="0">
                <a:solidFill>
                  <a:schemeClr val="tx1"/>
                </a:solidFill>
                <a:effectLst/>
                <a:latin typeface="+mn-lt"/>
                <a:ea typeface="+mn-ea"/>
                <a:cs typeface="+mn-cs"/>
              </a:rPr>
              <a:t> </a:t>
            </a:r>
            <a:r>
              <a:rPr lang="fr-CH" sz="1200" b="1" i="0" u="none" strike="noStrike" kern="1200" dirty="0" err="1">
                <a:solidFill>
                  <a:schemeClr val="tx1"/>
                </a:solidFill>
                <a:effectLst/>
                <a:latin typeface="+mn-lt"/>
                <a:ea typeface="+mn-ea"/>
                <a:cs typeface="+mn-cs"/>
              </a:rPr>
              <a:t>pública</a:t>
            </a:r>
            <a:r>
              <a:rPr lang="fr-CH" sz="1200" b="1" i="0" u="none" strike="noStrike" kern="1200" dirty="0">
                <a:solidFill>
                  <a:schemeClr val="tx1"/>
                </a:solidFill>
                <a:effectLst/>
                <a:latin typeface="+mn-lt"/>
                <a:ea typeface="+mn-ea"/>
                <a:cs typeface="+mn-cs"/>
              </a:rPr>
              <a:t> de </a:t>
            </a:r>
            <a:r>
              <a:rPr lang="fr-CH" sz="1200" b="1" i="0" u="none" strike="noStrike" kern="1200" dirty="0" err="1">
                <a:solidFill>
                  <a:schemeClr val="tx1"/>
                </a:solidFill>
                <a:effectLst/>
                <a:latin typeface="+mn-lt"/>
                <a:ea typeface="+mn-ea"/>
                <a:cs typeface="+mn-cs"/>
              </a:rPr>
              <a:t>importancia</a:t>
            </a:r>
            <a:r>
              <a:rPr lang="fr-CH" sz="1200" b="1" i="0" u="none" strike="noStrike" kern="1200" dirty="0">
                <a:solidFill>
                  <a:schemeClr val="tx1"/>
                </a:solidFill>
                <a:effectLst/>
                <a:latin typeface="+mn-lt"/>
                <a:ea typeface="+mn-ea"/>
                <a:cs typeface="+mn-cs"/>
              </a:rPr>
              <a:t> </a:t>
            </a:r>
            <a:r>
              <a:rPr lang="fr-CH" sz="1200" b="1" i="0" u="none" strike="noStrike" kern="1200" dirty="0" err="1">
                <a:solidFill>
                  <a:schemeClr val="tx1"/>
                </a:solidFill>
                <a:effectLst/>
                <a:latin typeface="+mn-lt"/>
                <a:ea typeface="+mn-ea"/>
                <a:cs typeface="+mn-cs"/>
              </a:rPr>
              <a:t>internacional</a:t>
            </a:r>
            <a:r>
              <a:rPr lang="fr-CH" sz="1200" b="1" i="0" u="none" strike="noStrike" kern="1200" dirty="0">
                <a:solidFill>
                  <a:schemeClr val="tx1"/>
                </a:solidFill>
                <a:effectLst/>
                <a:latin typeface="+mn-lt"/>
                <a:ea typeface="+mn-ea"/>
                <a:cs typeface="+mn-cs"/>
              </a:rPr>
              <a:t> </a:t>
            </a:r>
            <a:r>
              <a:rPr lang="es-ES" b="1" dirty="0"/>
              <a:t>(ver siguiente diapositiva)</a:t>
            </a:r>
          </a:p>
        </p:txBody>
      </p:sp>
      <p:sp>
        <p:nvSpPr>
          <p:cNvPr id="4" name="Slide Number Placeholder 3"/>
          <p:cNvSpPr>
            <a:spLocks noGrp="1"/>
          </p:cNvSpPr>
          <p:nvPr>
            <p:ph type="sldNum" sz="quarter" idx="10"/>
          </p:nvPr>
        </p:nvSpPr>
        <p:spPr/>
        <p:txBody>
          <a:bodyPr/>
          <a:lstStyle/>
          <a:p>
            <a:fld id="{9A7BA32C-DFAF-4F75-A6EE-07FA83721606}" type="slidenum">
              <a:rPr lang="en-GB" smtClean="0"/>
              <a:t>41</a:t>
            </a:fld>
            <a:endParaRPr lang="es-ES"/>
          </a:p>
        </p:txBody>
      </p:sp>
    </p:spTree>
    <p:extLst>
      <p:ext uri="{BB962C8B-B14F-4D97-AF65-F5344CB8AC3E}">
        <p14:creationId xmlns:p14="http://schemas.microsoft.com/office/powerpoint/2010/main" val="3772316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A32C-DFAF-4F75-A6EE-07FA83721606}" type="slidenum">
              <a:rPr lang="en-GB" smtClean="0"/>
              <a:t>42</a:t>
            </a:fld>
            <a:endParaRPr lang="es-ES"/>
          </a:p>
        </p:txBody>
      </p:sp>
    </p:spTree>
    <p:extLst>
      <p:ext uri="{BB962C8B-B14F-4D97-AF65-F5344CB8AC3E}">
        <p14:creationId xmlns:p14="http://schemas.microsoft.com/office/powerpoint/2010/main" val="3392407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A32C-DFAF-4F75-A6EE-07FA83721606}" type="slidenum">
              <a:rPr lang="en-GB" smtClean="0"/>
              <a:t>43</a:t>
            </a:fld>
            <a:endParaRPr lang="es-ES"/>
          </a:p>
        </p:txBody>
      </p:sp>
    </p:spTree>
    <p:extLst>
      <p:ext uri="{BB962C8B-B14F-4D97-AF65-F5344CB8AC3E}">
        <p14:creationId xmlns:p14="http://schemas.microsoft.com/office/powerpoint/2010/main" val="122908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Puede encontrar la respuesta en los artículos 19, 42 y 44 del Primer Convenio de Ginebra.</a:t>
            </a:r>
          </a:p>
          <a:p>
            <a:r>
              <a:rPr lang="es-ES"/>
              <a:t>La respuesta es: sí, con el permiso de las autoridades militares.</a:t>
            </a:r>
          </a:p>
          <a:p>
            <a:r>
              <a:rPr lang="es-ES"/>
              <a:t>Ya están protegidos por ser hospitales –el emblema es solo un recordatorio de que esta protección existe.</a:t>
            </a:r>
          </a:p>
          <a:p>
            <a:r>
              <a:rPr lang="es-ES"/>
              <a:t> </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6</a:t>
            </a:fld>
            <a:endParaRPr lang="es-ES"/>
          </a:p>
        </p:txBody>
      </p:sp>
    </p:spTree>
    <p:extLst>
      <p:ext uri="{BB962C8B-B14F-4D97-AF65-F5344CB8AC3E}">
        <p14:creationId xmlns:p14="http://schemas.microsoft.com/office/powerpoint/2010/main" val="393114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El cristal rojo se adoptó en 2005 como emblema protector e indicativo alternativo a la cruz roja y a la media luna roja. Solo Israel lo emplea en misiones en ultramar. Fue establecido para darle un emblema a Israel, a fin de que la Media Luna Roja Palestina también pudiera ser reconocida bajo el principio de neutralidad.</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8</a:t>
            </a:fld>
            <a:endParaRPr lang="es-ES"/>
          </a:p>
        </p:txBody>
      </p:sp>
    </p:spTree>
    <p:extLst>
      <p:ext uri="{BB962C8B-B14F-4D97-AF65-F5344CB8AC3E}">
        <p14:creationId xmlns:p14="http://schemas.microsoft.com/office/powerpoint/2010/main" val="245543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a:solidFill>
                  <a:schemeClr val="accent1"/>
                </a:solidFill>
                <a:latin typeface="Arial" charset="0"/>
              </a:rPr>
              <a:t>13</a:t>
            </a:r>
            <a:r>
              <a:rPr lang="es-ES" sz="1200" kern="1200" dirty="0">
                <a:solidFill>
                  <a:schemeClr val="tx1"/>
                </a:solidFill>
                <a:latin typeface="Arial" charset="0"/>
              </a:rPr>
              <a:t> son aplicables solo en conflictos armados internacionales (generalmente para prisioneros de guerra y ocupación)</a:t>
            </a:r>
          </a:p>
          <a:p>
            <a:pPr marL="228600" indent="-228600">
              <a:buAutoNum type="arabicPeriod"/>
            </a:pPr>
            <a:r>
              <a:rPr lang="es-ES" dirty="0"/>
              <a:t>Norma 3. Definición de combatientes</a:t>
            </a:r>
          </a:p>
          <a:p>
            <a:pPr marL="228600" indent="-228600">
              <a:buAutoNum type="arabicPeriod"/>
            </a:pPr>
            <a:r>
              <a:rPr lang="es-ES" dirty="0"/>
              <a:t>Norma 41. Devolución de los bienes culturales de un territorio ocupado</a:t>
            </a:r>
          </a:p>
          <a:p>
            <a:pPr marL="228600" indent="-228600">
              <a:buAutoNum type="arabicPeriod"/>
            </a:pPr>
            <a:r>
              <a:rPr lang="es-ES" dirty="0"/>
              <a:t>Norma 44. Respeto del medio ambiente natural, incluidas las precauciones en la conducción de las operaciones militares</a:t>
            </a:r>
          </a:p>
          <a:p>
            <a:pPr marL="228600" indent="-228600">
              <a:buAutoNum type="arabicPeriod"/>
            </a:pPr>
            <a:r>
              <a:rPr lang="es-ES" dirty="0"/>
              <a:t>Norma 45. Prohibición de métodos o medio de guerra que causen daños graves al medio ambiente natural</a:t>
            </a:r>
          </a:p>
          <a:p>
            <a:pPr marL="228600" indent="-228600">
              <a:buAutoNum type="arabicPeriod"/>
            </a:pPr>
            <a:r>
              <a:rPr lang="es-ES" dirty="0"/>
              <a:t>Norma 49. Botín de guerra</a:t>
            </a:r>
          </a:p>
          <a:p>
            <a:pPr marL="228600" indent="-228600">
              <a:buAutoNum type="arabicPeriod"/>
            </a:pPr>
            <a:r>
              <a:rPr lang="es-ES" dirty="0"/>
              <a:t>Norma 51. Protección de bienes culturales en situaciones de ocupación</a:t>
            </a:r>
          </a:p>
          <a:p>
            <a:pPr marL="228600" indent="-228600">
              <a:buAutoNum type="arabicPeriod"/>
            </a:pPr>
            <a:r>
              <a:rPr lang="es-ES" dirty="0"/>
              <a:t>Norma 82. Registro de la ubicación de las minas terrestres</a:t>
            </a:r>
          </a:p>
          <a:p>
            <a:pPr marL="228600" indent="-228600">
              <a:buAutoNum type="arabicPeriod"/>
            </a:pPr>
            <a:r>
              <a:rPr lang="es-ES" dirty="0"/>
              <a:t>Norma 106. Protección de los prisioneros de guerra</a:t>
            </a:r>
          </a:p>
          <a:p>
            <a:pPr marL="228600" indent="-228600">
              <a:buAutoNum type="arabicPeriod"/>
            </a:pPr>
            <a:r>
              <a:rPr lang="es-ES" dirty="0"/>
              <a:t>Norma 107. Espías</a:t>
            </a:r>
          </a:p>
          <a:p>
            <a:pPr marL="228600" indent="-228600">
              <a:buAutoNum type="arabicPeriod"/>
            </a:pPr>
            <a:r>
              <a:rPr lang="es-ES" dirty="0"/>
              <a:t>Norma 108. Mercenarios</a:t>
            </a:r>
          </a:p>
          <a:p>
            <a:pPr marL="228600" indent="-228600">
              <a:buAutoNum type="arabicPeriod"/>
            </a:pPr>
            <a:r>
              <a:rPr lang="es-ES" dirty="0"/>
              <a:t>Norma 114. Repatriación de los restos y devolución de los efectos personales de los fallecidos</a:t>
            </a:r>
          </a:p>
          <a:p>
            <a:pPr marL="228600" indent="-228600">
              <a:buAutoNum type="arabicPeriod"/>
            </a:pPr>
            <a:r>
              <a:rPr lang="es-ES" dirty="0"/>
              <a:t>Norma 145. Represalias</a:t>
            </a:r>
          </a:p>
          <a:p>
            <a:pPr marL="228600" indent="-228600">
              <a:buAutoNum type="arabicPeriod"/>
            </a:pPr>
            <a:r>
              <a:rPr lang="es-ES" dirty="0"/>
              <a:t>Norma 146. Represalias contra las personas protegidas</a:t>
            </a:r>
          </a:p>
          <a:p>
            <a:pPr marL="228600" indent="-228600">
              <a:buAutoNum type="arabicPeriod"/>
            </a:pPr>
            <a:r>
              <a:rPr lang="es-ES" dirty="0"/>
              <a:t>Norma 147. Represalias contra los bienes protegidos</a:t>
            </a:r>
          </a:p>
          <a:p>
            <a:pPr marL="228600" indent="-228600">
              <a:buAutoNum type="arabicPeriod"/>
            </a:pPr>
            <a:r>
              <a:rPr lang="es-ES" dirty="0"/>
              <a:t>Norma 23. Evitar situar los objetivos militares dentro (o cerca) de zonas densamente pobladas</a:t>
            </a:r>
          </a:p>
          <a:p>
            <a:pPr marL="228600" indent="-228600">
              <a:buAutoNum type="arabicPeriod"/>
            </a:pPr>
            <a:r>
              <a:rPr lang="es-ES" dirty="0"/>
              <a:t>Norma 24. Alejar a las personas civiles y los bienes de carácter civil de la proximidad de los objetivos militares</a:t>
            </a:r>
          </a:p>
          <a:p>
            <a:pPr marL="228600" indent="-228600">
              <a:buAutoNum type="arabicPeriod"/>
            </a:pPr>
            <a:endParaRPr lang="es-ES" baseline="0" dirty="0"/>
          </a:p>
          <a:p>
            <a:pPr marL="0" indent="0">
              <a:buNone/>
            </a:pPr>
            <a:r>
              <a:rPr lang="es-ES" dirty="0"/>
              <a:t>Aplicable solo en CANI:</a:t>
            </a:r>
          </a:p>
          <a:p>
            <a:pPr marL="228600" indent="-228600">
              <a:buAutoNum type="arabicPeriod"/>
            </a:pPr>
            <a:r>
              <a:rPr lang="es-ES" dirty="0"/>
              <a:t>Norma 148. Represalias en CANI</a:t>
            </a:r>
          </a:p>
          <a:p>
            <a:pPr marL="228600" indent="-228600">
              <a:buAutoNum type="arabicPeriod"/>
            </a:pPr>
            <a:r>
              <a:rPr lang="es-ES" dirty="0"/>
              <a:t>Norma 159. Amnistía</a:t>
            </a:r>
          </a:p>
          <a:p>
            <a:pPr marL="0" indent="0">
              <a:buNone/>
            </a:pPr>
            <a:endParaRPr lang="es-ES" baseline="0" dirty="0"/>
          </a:p>
          <a:p>
            <a:pPr marL="0" indent="0">
              <a:buNone/>
            </a:pPr>
            <a:r>
              <a:rPr lang="es-ES" dirty="0"/>
              <a:t>Tres normas están formuladas de manera distinta en los CAI y los CANI: </a:t>
            </a:r>
          </a:p>
          <a:p>
            <a:pPr marL="228600" indent="-228600">
              <a:buAutoNum type="arabicPeriod"/>
            </a:pPr>
            <a:r>
              <a:rPr lang="es-ES" dirty="0"/>
              <a:t>Norma 4. Definición de fuerzas armadas</a:t>
            </a:r>
          </a:p>
          <a:p>
            <a:pPr marL="228600" indent="-228600">
              <a:buAutoNum type="arabicPeriod"/>
            </a:pPr>
            <a:r>
              <a:rPr lang="es-ES" dirty="0"/>
              <a:t>Norma 128. Liberación y repatriación de las personas privadas de libertad</a:t>
            </a:r>
          </a:p>
          <a:p>
            <a:pPr marL="228600" indent="-228600">
              <a:buAutoNum type="arabicPeriod"/>
            </a:pPr>
            <a:r>
              <a:rPr lang="es-ES" dirty="0"/>
              <a:t>Norma 129. Desplazamiento</a:t>
            </a:r>
            <a:endParaRPr lang="es-ES" baseline="0" dirty="0"/>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9</a:t>
            </a:fld>
            <a:endParaRPr lang="es-ES"/>
          </a:p>
        </p:txBody>
      </p:sp>
    </p:spTree>
    <p:extLst>
      <p:ext uri="{BB962C8B-B14F-4D97-AF65-F5344CB8AC3E}">
        <p14:creationId xmlns:p14="http://schemas.microsoft.com/office/powerpoint/2010/main" val="58358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s-ES" dirty="0"/>
              <a:t>Además de la finalidad común y general de proteger a las personas, hay diferencias importantes</a:t>
            </a:r>
          </a:p>
          <a:p>
            <a:pPr eaLnBrk="1" hangingPunct="1">
              <a:defRPr/>
            </a:pPr>
            <a:endParaRPr lang="es-ES" dirty="0"/>
          </a:p>
          <a:p>
            <a:pPr eaLnBrk="1" hangingPunct="1">
              <a:defRPr/>
            </a:pPr>
            <a:r>
              <a:rPr lang="es-ES" dirty="0"/>
              <a:t>Línea 2) El DIDH es aplicable en todo momento mientras que el DIH solo es aplicable en los conflictos armados.</a:t>
            </a:r>
          </a:p>
          <a:p>
            <a:pPr eaLnBrk="1" hangingPunct="1">
              <a:defRPr/>
            </a:pPr>
            <a:r>
              <a:rPr lang="es-ES" dirty="0"/>
              <a:t>Esto quiere decir: </a:t>
            </a:r>
          </a:p>
          <a:p>
            <a:pPr marL="226397" indent="-226397" eaLnBrk="1" hangingPunct="1">
              <a:buFontTx/>
              <a:buAutoNum type="alphaLcParenR"/>
              <a:defRPr/>
            </a:pPr>
            <a:r>
              <a:rPr lang="es-ES" u="sng" dirty="0"/>
              <a:t>que en OSV (abreviatura para otras situaciones de</a:t>
            </a:r>
            <a:r>
              <a:rPr lang="es-ES" dirty="0"/>
              <a:t> </a:t>
            </a:r>
            <a:r>
              <a:rPr lang="es-ES" u="sng" dirty="0"/>
              <a:t>violencia) solo es aplicable el DDH (debe referirse entonces a normas de DDHH sobre problemas</a:t>
            </a:r>
            <a:r>
              <a:rPr lang="es-ES" dirty="0"/>
              <a:t> </a:t>
            </a:r>
            <a:r>
              <a:rPr lang="es-ES" u="sng" dirty="0"/>
              <a:t>como</a:t>
            </a:r>
            <a:r>
              <a:rPr lang="es-ES" dirty="0"/>
              <a:t> </a:t>
            </a:r>
            <a:r>
              <a:rPr lang="es-ES" u="sng" dirty="0"/>
              <a:t>el uso de la fuerza, la detención, la protección de los proveedores de asistencia de salud en OSV</a:t>
            </a:r>
          </a:p>
          <a:p>
            <a:pPr eaLnBrk="1" hangingPunct="1">
              <a:defRPr/>
            </a:pPr>
            <a:r>
              <a:rPr lang="es-ES" u="sng" dirty="0">
                <a:solidFill>
                  <a:srgbClr val="000000"/>
                </a:solidFill>
              </a:rPr>
              <a:t>- </a:t>
            </a:r>
            <a:r>
              <a:rPr lang="es-ES" i="1" u="sng" dirty="0">
                <a:solidFill>
                  <a:srgbClr val="000000"/>
                </a:solidFill>
              </a:rPr>
              <a:t>La invocación que hace el CICR del DIDH desde 2008. </a:t>
            </a:r>
          </a:p>
          <a:p>
            <a:pPr eaLnBrk="1" hangingPunct="1">
              <a:defRPr/>
            </a:pPr>
            <a:r>
              <a:rPr lang="es-ES" dirty="0">
                <a:solidFill>
                  <a:srgbClr val="000000"/>
                </a:solidFill>
              </a:rPr>
              <a:t>De un discurso impulsado fundamentalmente por el DIH, a una cercanía con el DIDH. </a:t>
            </a:r>
          </a:p>
          <a:p>
            <a:pPr marL="170290" indent="-170290" eaLnBrk="1" hangingPunct="1">
              <a:buFontTx/>
              <a:buChar char="-"/>
              <a:defRPr/>
            </a:pPr>
            <a:r>
              <a:rPr lang="es-ES" dirty="0">
                <a:solidFill>
                  <a:srgbClr val="000000"/>
                </a:solidFill>
              </a:rPr>
              <a:t>Otras situaciones de violencia</a:t>
            </a:r>
          </a:p>
          <a:p>
            <a:pPr marL="170290" indent="-170290" eaLnBrk="1" hangingPunct="1">
              <a:buFontTx/>
              <a:buChar char="-"/>
              <a:defRPr/>
            </a:pPr>
            <a:r>
              <a:rPr lang="es-ES" dirty="0">
                <a:solidFill>
                  <a:srgbClr val="000000"/>
                </a:solidFill>
              </a:rPr>
              <a:t>La primavera árabe</a:t>
            </a:r>
          </a:p>
          <a:p>
            <a:pPr marL="170290" indent="-170290" eaLnBrk="1" hangingPunct="1">
              <a:buFontTx/>
              <a:buChar char="-"/>
              <a:defRPr/>
            </a:pPr>
            <a:r>
              <a:rPr lang="es-ES" dirty="0">
                <a:solidFill>
                  <a:srgbClr val="000000"/>
                </a:solidFill>
              </a:rPr>
              <a:t>Otros, incluido el marco de detención. </a:t>
            </a:r>
            <a:endParaRPr lang="es-ES" i="1" u="sng" dirty="0"/>
          </a:p>
          <a:p>
            <a:pPr eaLnBrk="1" hangingPunct="1">
              <a:defRPr/>
            </a:pPr>
            <a:endParaRPr lang="es-ES" dirty="0"/>
          </a:p>
          <a:p>
            <a:pPr eaLnBrk="1" hangingPunct="1">
              <a:defRPr/>
            </a:pPr>
            <a:r>
              <a:rPr lang="es-ES" dirty="0"/>
              <a:t>b) </a:t>
            </a:r>
            <a:r>
              <a:rPr lang="es-ES" u="sng" dirty="0"/>
              <a:t>pero incluso en los CA, no todo</a:t>
            </a:r>
            <a:r>
              <a:rPr lang="es-ES" dirty="0"/>
              <a:t> </a:t>
            </a:r>
            <a:r>
              <a:rPr lang="es-ES" u="sng" dirty="0"/>
              <a:t>lo</a:t>
            </a:r>
            <a:r>
              <a:rPr lang="es-ES" dirty="0"/>
              <a:t> </a:t>
            </a:r>
            <a:r>
              <a:rPr lang="es-ES" u="sng" dirty="0"/>
              <a:t>que sucede en un territorio</a:t>
            </a:r>
            <a:r>
              <a:rPr lang="es-ES" dirty="0"/>
              <a:t> </a:t>
            </a:r>
            <a:r>
              <a:rPr lang="es-ES" u="sng" dirty="0"/>
              <a:t>donde hay un CA</a:t>
            </a:r>
            <a:r>
              <a:rPr lang="es-ES" dirty="0"/>
              <a:t> </a:t>
            </a:r>
            <a:r>
              <a:rPr lang="es-ES" u="sng" dirty="0"/>
              <a:t>se rige automáticamente por el DIH</a:t>
            </a:r>
          </a:p>
          <a:p>
            <a:pPr eaLnBrk="1" hangingPunct="1">
              <a:defRPr/>
            </a:pPr>
            <a:r>
              <a:rPr lang="es-ES" dirty="0"/>
              <a:t>por ejemplo, manifestaciones violentas no relacionadas con el CA, acciones de alguna de las partes en un CA</a:t>
            </a:r>
          </a:p>
          <a:p>
            <a:pPr eaLnBrk="1" hangingPunct="1">
              <a:defRPr/>
            </a:pPr>
            <a:r>
              <a:rPr lang="es-ES" dirty="0"/>
              <a:t>Detención no relacionada con CA (detención penal ordinaria)</a:t>
            </a:r>
          </a:p>
          <a:p>
            <a:pPr eaLnBrk="1" hangingPunct="1">
              <a:defRPr/>
            </a:pPr>
            <a:endParaRPr lang="es-ES" dirty="0"/>
          </a:p>
          <a:p>
            <a:pPr eaLnBrk="1" hangingPunct="1">
              <a:defRPr/>
            </a:pPr>
            <a:r>
              <a:rPr lang="es-ES" u="sng" dirty="0"/>
              <a:t>c) incluso, a veces es muy difícil distinguir claramente qué está relacionado con un CA y qué no, sobre todo en el caso del uso de la fuerza</a:t>
            </a:r>
            <a:r>
              <a:rPr lang="es-ES" dirty="0"/>
              <a:t>. Ver Parte II más adelante.</a:t>
            </a:r>
          </a:p>
          <a:p>
            <a:pPr eaLnBrk="1" hangingPunct="1">
              <a:defRPr/>
            </a:pPr>
            <a:r>
              <a:rPr lang="es-ES" dirty="0"/>
              <a:t>por ejemplo, en las intervenciones en Yemen en 2011 se hizo referencia al DIH y al DDH, se ampliará más adelante; por supuesto, también se puede hacer referencia al derecho interno, si es difícil la conversación en torno al marco jurídico internacional, por el motivo que sea, en el grado en que el derecho interno sea coherente con las normas internacionales</a:t>
            </a:r>
          </a:p>
          <a:p>
            <a:pPr eaLnBrk="1" hangingPunct="1">
              <a:defRPr/>
            </a:pPr>
            <a:endParaRPr lang="es-ES" dirty="0"/>
          </a:p>
          <a:p>
            <a:pPr eaLnBrk="1" hangingPunct="1">
              <a:defRPr/>
            </a:pPr>
            <a:r>
              <a:rPr lang="es-ES" i="1" u="sng" dirty="0"/>
              <a:t>– introducción al control de disturbios</a:t>
            </a:r>
          </a:p>
          <a:p>
            <a:pPr eaLnBrk="1" hangingPunct="1">
              <a:defRPr/>
            </a:pPr>
            <a:r>
              <a:rPr lang="es-ES" dirty="0"/>
              <a:t>Situaciones en las que determinar un marco jurídico es complejo</a:t>
            </a:r>
          </a:p>
          <a:p>
            <a:pPr marL="169307" indent="-169307" eaLnBrk="1" hangingPunct="1">
              <a:buFontTx/>
              <a:buChar char="-"/>
              <a:defRPr/>
            </a:pPr>
            <a:r>
              <a:rPr lang="es-ES" dirty="0"/>
              <a:t>Introducción a las circunstancias reales</a:t>
            </a:r>
          </a:p>
          <a:p>
            <a:pPr marL="169307" indent="-169307" eaLnBrk="1" hangingPunct="1">
              <a:buFontTx/>
              <a:buChar char="-"/>
              <a:defRPr/>
            </a:pPr>
            <a:r>
              <a:rPr lang="es-ES" dirty="0"/>
              <a:t>Introducción al marco jurídico</a:t>
            </a:r>
          </a:p>
          <a:p>
            <a:pPr marL="169307" indent="-169307" eaLnBrk="1" hangingPunct="1">
              <a:buFontTx/>
              <a:buChar char="-"/>
              <a:defRPr/>
            </a:pPr>
            <a:r>
              <a:rPr lang="es-ES" dirty="0"/>
              <a:t>Distinción entre Gaza y Cisjordania?? Continuará... </a:t>
            </a:r>
          </a:p>
          <a:p>
            <a:pPr eaLnBrk="1" hangingPunct="1">
              <a:defRPr/>
            </a:pPr>
            <a:endParaRPr lang="es-ES" dirty="0"/>
          </a:p>
          <a:p>
            <a:pPr eaLnBrk="1" hangingPunct="1">
              <a:defRPr/>
            </a:pPr>
            <a:r>
              <a:rPr lang="es-ES" dirty="0"/>
              <a:t>d) Casos donde no hay controversia entre el DIH y el DDH en CA, pero pueden reforzarse mutuamente, ver Parte II más adelante.</a:t>
            </a:r>
          </a:p>
          <a:p>
            <a:pPr eaLnBrk="1" hangingPunct="1">
              <a:defRPr/>
            </a:pPr>
            <a:r>
              <a:rPr lang="es-ES" dirty="0"/>
              <a:t>por ejemplo, la no devolución, necesidades y condiciones básicas durante la detención (alimento, agua, ventilación suficiente para las personas detenidas)</a:t>
            </a:r>
          </a:p>
          <a:p>
            <a:pPr eaLnBrk="1" hangingPunct="1">
              <a:defRPr/>
            </a:pPr>
            <a:endParaRPr lang="es-ES" dirty="0"/>
          </a:p>
          <a:p>
            <a:pPr eaLnBrk="1" hangingPunct="1">
              <a:defRPr/>
            </a:pPr>
            <a:r>
              <a:rPr lang="es-ES" dirty="0"/>
              <a:t>Líneas 3 y 4) siempre que invoquemos el DDH, 2 obstáculos adicionales a superar, en comparación con el DIH: </a:t>
            </a:r>
          </a:p>
          <a:p>
            <a:pPr eaLnBrk="1" hangingPunct="1">
              <a:defRPr/>
            </a:pPr>
            <a:r>
              <a:rPr lang="es-ES" dirty="0"/>
              <a:t>3) </a:t>
            </a:r>
            <a:r>
              <a:rPr lang="es-ES" u="sng" dirty="0"/>
              <a:t>¿A quiénes obliga? </a:t>
            </a:r>
            <a:r>
              <a:rPr lang="es-ES" dirty="0"/>
              <a:t>Solo a los Estados, hay controversia respecto de los grupos armados no estatales; el CICR: casos excepcionales: responsabilidades de facto relativas al DDH si los grupos armados no estatales de facto tienen apariencia similar a la del gobierno (rara vez hay un control tan estable)</a:t>
            </a:r>
          </a:p>
          <a:p>
            <a:pPr eaLnBrk="1" hangingPunct="1">
              <a:defRPr/>
            </a:pPr>
            <a:endParaRPr lang="es-ES" i="1" u="sng" dirty="0">
              <a:solidFill>
                <a:srgbClr val="000000"/>
              </a:solidFill>
            </a:endParaRPr>
          </a:p>
          <a:p>
            <a:pPr eaLnBrk="1" hangingPunct="1">
              <a:defRPr/>
            </a:pPr>
            <a:r>
              <a:rPr lang="es-ES" i="1" u="sng" dirty="0">
                <a:solidFill>
                  <a:srgbClr val="000000"/>
                </a:solidFill>
              </a:rPr>
              <a:t>La invocación del DIDH ante actores no estatales – Consejo Nacional Transicional (TNC) 2011</a:t>
            </a:r>
          </a:p>
          <a:p>
            <a:pPr eaLnBrk="1" hangingPunct="1">
              <a:defRPr/>
            </a:pPr>
            <a:r>
              <a:rPr lang="es-ES" dirty="0">
                <a:solidFill>
                  <a:srgbClr val="000000"/>
                </a:solidFill>
              </a:rPr>
              <a:t>El CICR tiene un enfoque bastante restrictivo sobre la invocación del DIDH ante los grupos armados no estatales</a:t>
            </a:r>
          </a:p>
          <a:p>
            <a:pPr eaLnBrk="1" hangingPunct="1">
              <a:defRPr/>
            </a:pPr>
            <a:r>
              <a:rPr lang="es-ES" dirty="0">
                <a:solidFill>
                  <a:srgbClr val="000000"/>
                </a:solidFill>
              </a:rPr>
              <a:t>TNC 2011 – Solicitud al CICR de un marco jurídico relativo a las detenciones</a:t>
            </a:r>
          </a:p>
          <a:p>
            <a:pPr eaLnBrk="1" hangingPunct="1">
              <a:defRPr/>
            </a:pPr>
            <a:r>
              <a:rPr lang="es-ES" dirty="0">
                <a:solidFill>
                  <a:srgbClr val="000000"/>
                </a:solidFill>
              </a:rPr>
              <a:t>Intervención del CICR: Antecedentes en el DIH; internamiento, detenciones relacionadas con los conflictos</a:t>
            </a:r>
          </a:p>
          <a:p>
            <a:pPr eaLnBrk="1" hangingPunct="1">
              <a:defRPr/>
            </a:pPr>
            <a:r>
              <a:rPr lang="es-ES" dirty="0">
                <a:solidFill>
                  <a:srgbClr val="000000"/>
                </a:solidFill>
              </a:rPr>
              <a:t>Pero – una referencia al DIDH para adaptar a las detenciones no relacionadas con los conflictos</a:t>
            </a:r>
          </a:p>
          <a:p>
            <a:pPr eaLnBrk="1" hangingPunct="1">
              <a:defRPr/>
            </a:pPr>
            <a:r>
              <a:rPr lang="es-ES" dirty="0">
                <a:solidFill>
                  <a:srgbClr val="000000"/>
                </a:solidFill>
              </a:rPr>
              <a:t>- Y, en todo caso, la TNC era casi un Estado </a:t>
            </a:r>
          </a:p>
          <a:p>
            <a:pPr eaLnBrk="1" hangingPunct="1">
              <a:defRPr/>
            </a:pPr>
            <a:endParaRPr lang="es-ES" dirty="0"/>
          </a:p>
          <a:p>
            <a:pPr eaLnBrk="1" hangingPunct="1">
              <a:defRPr/>
            </a:pPr>
            <a:r>
              <a:rPr lang="es-ES" dirty="0"/>
              <a:t>4) Aplicación</a:t>
            </a:r>
            <a:r>
              <a:rPr lang="es-ES" u="sng" dirty="0"/>
              <a:t> extraterritorial</a:t>
            </a:r>
            <a:r>
              <a:rPr lang="es-ES" dirty="0"/>
              <a:t>: conforme al DDH es controvertida, sujeta a la interpretación de la noción de jurisdicción</a:t>
            </a:r>
          </a:p>
          <a:p>
            <a:pPr eaLnBrk="1" hangingPunct="1">
              <a:defRPr/>
            </a:pPr>
            <a:endParaRPr lang="es-ES" dirty="0"/>
          </a:p>
          <a:p>
            <a:pPr eaLnBrk="1" hangingPunct="1">
              <a:lnSpc>
                <a:spcPct val="90000"/>
              </a:lnSpc>
              <a:buFont typeface="Wingdings" pitchFamily="2" charset="2"/>
              <a:buChar char="Ø"/>
              <a:defRPr/>
            </a:pPr>
            <a:r>
              <a:rPr lang="es-ES" dirty="0"/>
              <a:t>Ejemplo famoso: artículo 2 del Pacto Internacional de Derechos Civiles y Políticos (PIDCP)</a:t>
            </a:r>
          </a:p>
          <a:p>
            <a:pPr eaLnBrk="1" hangingPunct="1">
              <a:lnSpc>
                <a:spcPct val="90000"/>
              </a:lnSpc>
              <a:buFont typeface="Wingdings" pitchFamily="2" charset="2"/>
              <a:buNone/>
              <a:defRPr/>
            </a:pPr>
            <a:endParaRPr lang="es-ES" sz="2300" dirty="0">
              <a:solidFill>
                <a:schemeClr val="bg2"/>
              </a:solidFill>
            </a:endParaRPr>
          </a:p>
          <a:p>
            <a:pPr lvl="1" eaLnBrk="1" hangingPunct="1">
              <a:lnSpc>
                <a:spcPct val="90000"/>
              </a:lnSpc>
              <a:defRPr/>
            </a:pPr>
            <a:r>
              <a:rPr lang="es-ES" sz="2300" dirty="0">
                <a:solidFill>
                  <a:schemeClr val="bg2"/>
                </a:solidFill>
              </a:rPr>
              <a:t>Cada uno de los Estados Partes en el presente Pacto se compromete a respetar y a garantizar a todos los individuos </a:t>
            </a:r>
            <a:r>
              <a:rPr lang="es-ES" sz="2300" u="sng" dirty="0">
                <a:solidFill>
                  <a:schemeClr val="bg2"/>
                </a:solidFill>
              </a:rPr>
              <a:t>que se encuentren en su territorio </a:t>
            </a:r>
            <a:r>
              <a:rPr lang="es-ES" sz="2300" b="1" u="sng" dirty="0">
                <a:solidFill>
                  <a:schemeClr val="bg2"/>
                </a:solidFill>
              </a:rPr>
              <a:t>y</a:t>
            </a:r>
            <a:r>
              <a:rPr lang="es-ES" sz="2300" u="sng" dirty="0">
                <a:solidFill>
                  <a:schemeClr val="bg2"/>
                </a:solidFill>
              </a:rPr>
              <a:t> estén sujetos a su jurisdicción</a:t>
            </a:r>
            <a:r>
              <a:rPr lang="es-ES" sz="2300" dirty="0">
                <a:solidFill>
                  <a:schemeClr val="bg2"/>
                </a:solidFill>
              </a:rPr>
              <a:t> los derechos reconocidos en el presente Pacto</a:t>
            </a:r>
          </a:p>
          <a:p>
            <a:pPr lvl="1" eaLnBrk="1" hangingPunct="1">
              <a:lnSpc>
                <a:spcPct val="90000"/>
              </a:lnSpc>
              <a:defRPr/>
            </a:pPr>
            <a:endParaRPr lang="es-ES" sz="2300" dirty="0">
              <a:solidFill>
                <a:schemeClr val="bg2"/>
              </a:solidFill>
            </a:endParaRPr>
          </a:p>
          <a:p>
            <a:pPr eaLnBrk="1" hangingPunct="1">
              <a:lnSpc>
                <a:spcPct val="90000"/>
              </a:lnSpc>
              <a:defRPr/>
            </a:pPr>
            <a:r>
              <a:rPr lang="es-ES" sz="2300" dirty="0">
                <a:solidFill>
                  <a:schemeClr val="bg2"/>
                </a:solidFill>
              </a:rPr>
              <a:t>-) Sobre esta base particularmente, y en una interpretación literal, Estados Unidos e Israel niegan, como una cuestión de derecho, la aplicación extraterritorial del DDH (pero es posible aplicarlo en algunos casos como una cuestión de políticas)</a:t>
            </a:r>
          </a:p>
          <a:p>
            <a:pPr eaLnBrk="1" hangingPunct="1">
              <a:lnSpc>
                <a:spcPct val="90000"/>
              </a:lnSpc>
              <a:defRPr/>
            </a:pPr>
            <a:r>
              <a:rPr lang="es-ES" sz="2300" dirty="0">
                <a:solidFill>
                  <a:schemeClr val="bg2"/>
                </a:solidFill>
              </a:rPr>
              <a:t>-) Sin embargo, en otro sentido, hay un reconocimiento de que se puede hacer cierta aplicación extraterritorial:</a:t>
            </a:r>
          </a:p>
          <a:p>
            <a:pPr eaLnBrk="1" hangingPunct="1">
              <a:lnSpc>
                <a:spcPct val="90000"/>
              </a:lnSpc>
              <a:defRPr/>
            </a:pPr>
            <a:r>
              <a:rPr lang="en-US" dirty="0"/>
              <a:t>	</a:t>
            </a:r>
            <a:r>
              <a:rPr lang="es-ES" sz="2300" dirty="0">
                <a:solidFill>
                  <a:schemeClr val="bg2"/>
                </a:solidFill>
              </a:rPr>
              <a:t>control efectivo sobre el territorio (ocupación)</a:t>
            </a:r>
          </a:p>
          <a:p>
            <a:pPr lvl="1" eaLnBrk="1" hangingPunct="1">
              <a:lnSpc>
                <a:spcPct val="90000"/>
              </a:lnSpc>
              <a:defRPr/>
            </a:pPr>
            <a:r>
              <a:rPr lang="en-US" sz="2300" dirty="0">
                <a:solidFill>
                  <a:schemeClr val="bg2"/>
                </a:solidFill>
              </a:rPr>
              <a:t>	</a:t>
            </a:r>
            <a:r>
              <a:rPr lang="es-ES" sz="2300" dirty="0">
                <a:solidFill>
                  <a:schemeClr val="bg2"/>
                </a:solidFill>
              </a:rPr>
              <a:t>control efectivo sobre las personas (detención)</a:t>
            </a:r>
          </a:p>
          <a:p>
            <a:pPr lvl="1" eaLnBrk="1" hangingPunct="1">
              <a:lnSpc>
                <a:spcPct val="90000"/>
              </a:lnSpc>
              <a:defRPr/>
            </a:pPr>
            <a:r>
              <a:rPr lang="en-US" dirty="0"/>
              <a:t>	</a:t>
            </a:r>
            <a:r>
              <a:rPr lang="es-ES" sz="2300" dirty="0">
                <a:solidFill>
                  <a:schemeClr val="bg2"/>
                </a:solidFill>
              </a:rPr>
              <a:t>límites: especialmente en el campo de batalla (en particular, ataques aéreos)</a:t>
            </a:r>
          </a:p>
          <a:p>
            <a:pPr lvl="1" eaLnBrk="1" hangingPunct="1">
              <a:lnSpc>
                <a:spcPct val="90000"/>
              </a:lnSpc>
              <a:defRPr/>
            </a:pPr>
            <a:endParaRPr lang="es-ES" sz="2300" dirty="0">
              <a:solidFill>
                <a:schemeClr val="bg2"/>
              </a:solidFill>
            </a:endParaRPr>
          </a:p>
          <a:p>
            <a:pPr eaLnBrk="1" hangingPunct="1">
              <a:lnSpc>
                <a:spcPct val="90000"/>
              </a:lnSpc>
              <a:defRPr/>
            </a:pPr>
            <a:r>
              <a:rPr lang="es-ES" sz="2300" u="sng" dirty="0">
                <a:solidFill>
                  <a:schemeClr val="bg2"/>
                </a:solidFill>
              </a:rPr>
              <a:t>5) Derogaciones: </a:t>
            </a:r>
            <a:r>
              <a:rPr lang="es-ES" dirty="0"/>
              <a:t>posible en el marco del DDH pero no del DIH, no es automático, el Estado necesita declarar, de manera proactiva, la derogación en una emergencia que amenaza la vida de la nación, prototipo de situación de emergencia de CA, pero también podría ser OSV.</a:t>
            </a:r>
          </a:p>
          <a:p>
            <a:pPr eaLnBrk="1" hangingPunct="1">
              <a:lnSpc>
                <a:spcPct val="90000"/>
              </a:lnSpc>
              <a:defRPr/>
            </a:pPr>
            <a:r>
              <a:rPr lang="es-ES" dirty="0"/>
              <a:t>Solo en la medida en que sea coherente con otras obligaciones internacionales (en particular el DIH): por ejemplo, podría dar lugar a la detención preventiva por seguridad sin que exista la posibilidad inmediata de impugnar el internamiento ante un juez.</a:t>
            </a:r>
            <a:endParaRPr lang="es-ES" sz="2300" dirty="0">
              <a:solidFill>
                <a:schemeClr val="bg2"/>
              </a:solidFill>
            </a:endParaRPr>
          </a:p>
          <a:p>
            <a:pPr eaLnBrk="1" hangingPunct="1">
              <a:lnSpc>
                <a:spcPct val="90000"/>
              </a:lnSpc>
              <a:defRPr/>
            </a:pPr>
            <a:endParaRPr lang="es-ES" sz="2300" dirty="0">
              <a:solidFill>
                <a:schemeClr val="bg2"/>
              </a:solidFill>
            </a:endParaRPr>
          </a:p>
          <a:p>
            <a:pPr eaLnBrk="1" hangingPunct="1">
              <a:lnSpc>
                <a:spcPct val="90000"/>
              </a:lnSpc>
              <a:defRPr/>
            </a:pPr>
            <a:r>
              <a:rPr lang="es-ES" dirty="0"/>
              <a:t>Algunos derechos no pueden derogarse: prohibición de tortura, derecho a la vida (excepto por una pequeña excepción conforme al CEDH)</a:t>
            </a:r>
          </a:p>
          <a:p>
            <a:pPr eaLnBrk="1" hangingPunct="1">
              <a:lnSpc>
                <a:spcPct val="90000"/>
              </a:lnSpc>
              <a:defRPr/>
            </a:pPr>
            <a:endParaRPr lang="es-ES" sz="2300" dirty="0">
              <a:solidFill>
                <a:schemeClr val="bg2"/>
              </a:solidFill>
            </a:endParaRPr>
          </a:p>
          <a:p>
            <a:pPr eaLnBrk="1" hangingPunct="1">
              <a:lnSpc>
                <a:spcPct val="90000"/>
              </a:lnSpc>
              <a:defRPr/>
            </a:pPr>
            <a:r>
              <a:rPr lang="es-ES" sz="2300" i="1" u="sng" dirty="0">
                <a:solidFill>
                  <a:srgbClr val="808080"/>
                </a:solidFill>
              </a:rPr>
              <a:t>Derogación vs. lex specialis</a:t>
            </a:r>
            <a:r>
              <a:rPr lang="es-ES" dirty="0"/>
              <a:t> – ¿Es necesaria la derogación cuando es aplicable el DIH?</a:t>
            </a:r>
            <a:endParaRPr lang="es-ES" sz="2300" i="1" u="sng" dirty="0">
              <a:solidFill>
                <a:srgbClr val="808080"/>
              </a:solidFill>
            </a:endParaRPr>
          </a:p>
          <a:p>
            <a:pPr eaLnBrk="1" hangingPunct="1">
              <a:lnSpc>
                <a:spcPct val="90000"/>
              </a:lnSpc>
              <a:defRPr/>
            </a:pPr>
            <a:r>
              <a:rPr lang="es-ES" sz="2300" dirty="0">
                <a:solidFill>
                  <a:srgbClr val="808080"/>
                </a:solidFill>
              </a:rPr>
              <a:t>CGIII prisioneros de guerra (PG), CGIV población civil (PC): Casi no hay dudas de que no hay requerimiento de derogar (CEDH). </a:t>
            </a:r>
          </a:p>
          <a:p>
            <a:pPr eaLnBrk="1" hangingPunct="1">
              <a:lnSpc>
                <a:spcPct val="90000"/>
              </a:lnSpc>
              <a:defRPr/>
            </a:pPr>
            <a:r>
              <a:rPr lang="es-ES" sz="2300" dirty="0">
                <a:solidFill>
                  <a:srgbClr val="808080"/>
                </a:solidFill>
              </a:rPr>
              <a:t>Para los CANI, sin embargo, es un ámbito del derecho donde hay cierta ambigüedad</a:t>
            </a:r>
          </a:p>
          <a:p>
            <a:pPr eaLnBrk="1" hangingPunct="1">
              <a:lnSpc>
                <a:spcPct val="90000"/>
              </a:lnSpc>
              <a:defRPr/>
            </a:pPr>
            <a:r>
              <a:rPr lang="es-ES" sz="2300" dirty="0">
                <a:solidFill>
                  <a:srgbClr val="808080"/>
                </a:solidFill>
              </a:rPr>
              <a:t>Afganistán desde 2002 (CANI) – Estados Unidos y otros Estados participaban de una forma de internamiento en CANI basado en el DIH – no se planteó la derogación.  </a:t>
            </a:r>
          </a:p>
          <a:p>
            <a:pPr eaLnBrk="1" hangingPunct="1">
              <a:lnSpc>
                <a:spcPct val="90000"/>
              </a:lnSpc>
              <a:defRPr/>
            </a:pPr>
            <a:r>
              <a:rPr lang="es-ES" sz="2300" dirty="0">
                <a:solidFill>
                  <a:srgbClr val="808080"/>
                </a:solidFill>
              </a:rPr>
              <a:t>En 2012, Afganistán estaba considerando su propio régimen de internamiento – indignación respecto de este marco vs. el DIDH (¿se puede derogar el derecho a un proceso equitativo? – no para DS).</a:t>
            </a:r>
          </a:p>
          <a:p>
            <a:pPr eaLnBrk="1" hangingPunct="1">
              <a:lnSpc>
                <a:spcPct val="90000"/>
              </a:lnSpc>
              <a:defRPr/>
            </a:pPr>
            <a:r>
              <a:rPr lang="es-ES" sz="2300" dirty="0">
                <a:solidFill>
                  <a:srgbClr val="808080"/>
                </a:solidFill>
              </a:rPr>
              <a:t>CEDH – casos irlandeses: La derogación debe ser necesaria, y acompañada de medidas de protección (por ejemplo una detención de comisión que pueda ordenar la liberación, acceso a los familiares y otros). </a:t>
            </a:r>
          </a:p>
          <a:p>
            <a:pPr eaLnBrk="1" hangingPunct="1">
              <a:lnSpc>
                <a:spcPct val="90000"/>
              </a:lnSpc>
              <a:defRPr/>
            </a:pPr>
            <a:r>
              <a:rPr lang="es-ES" sz="2300" dirty="0">
                <a:solidFill>
                  <a:srgbClr val="808080"/>
                </a:solidFill>
              </a:rPr>
              <a:t>Cuestión compleja – y relacionada a la pregunta relativa al uso del internamiento en lugar de los procedimientos penales.  </a:t>
            </a:r>
            <a:endParaRPr lang="es-ES" sz="2300" i="1" u="sng" dirty="0">
              <a:solidFill>
                <a:schemeClr val="bg2"/>
              </a:solidFill>
            </a:endParaRPr>
          </a:p>
          <a:p>
            <a:pPr eaLnBrk="1" hangingPunct="1">
              <a:lnSpc>
                <a:spcPct val="90000"/>
              </a:lnSpc>
              <a:defRPr/>
            </a:pPr>
            <a:endParaRPr lang="es-ES" sz="2300" dirty="0">
              <a:solidFill>
                <a:schemeClr val="bg2"/>
              </a:solidFill>
            </a:endParaRPr>
          </a:p>
          <a:p>
            <a:pPr eaLnBrk="1" hangingPunct="1">
              <a:defRPr/>
            </a:pPr>
            <a:r>
              <a:rPr lang="es-ES" dirty="0"/>
              <a:t>6) </a:t>
            </a:r>
            <a:r>
              <a:rPr lang="es-ES" u="sng" dirty="0"/>
              <a:t>Cumplimiento por parte de las personas</a:t>
            </a:r>
            <a:r>
              <a:rPr lang="es-ES" dirty="0"/>
              <a:t>: debido a la noción de derechos a nivel internacional, posibilidad de reclamar derechos (reparación efectiva y posibilidad de obtener una rectificación por el daño que surgió de la violación al derecho) en contra de los Estados ante tribunales y organismos internacionales de derechos humanos; las personas han reclamado también por presuntas violaciones del DDH en los conflictos armados (mecanismos de denuncia en virtud de tratados universales de derechos humanos como el Pacto Internacional de Derechos Civiles y Políticos (PIDCP) del Comité de Derechos Humanos (CDH); CCT-Comité CCT; tribunales regionales como el Tribunal Europeo de Derechos Humanos (TEDH); la Comisión y el tribunal americanos de derechos humanos)</a:t>
            </a:r>
          </a:p>
          <a:p>
            <a:pPr eaLnBrk="1" hangingPunct="1">
              <a:defRPr/>
            </a:pPr>
            <a:r>
              <a:rPr lang="es-ES" dirty="0"/>
              <a:t>-También: Denuncias a Estados en virtud de tratados de derechos humanos</a:t>
            </a:r>
          </a:p>
          <a:p>
            <a:pPr eaLnBrk="1" hangingPunct="1">
              <a:defRPr/>
            </a:pPr>
            <a:r>
              <a:rPr lang="es-ES" dirty="0"/>
              <a:t>- Además, mecanismos políticos, sistema de derechos humanos basados en la Carta con la Comisión de Derechos Humanos: EPU (Examen Periódico Universal) (donde los Estados evalúan el cumplimiento de las normas de derechos humanos de cada uno); Relatores Especiales y grupos de trabajo de la ONU, temáticos y específicos de cada país, que presentan informes periódicos; además, Comisiones de investigación establecidas para la indagación de los hechos y el análisis de las violaciones</a:t>
            </a:r>
          </a:p>
          <a:p>
            <a:pPr eaLnBrk="1" hangingPunct="1">
              <a:defRPr/>
            </a:pPr>
            <a:endParaRPr lang="es-ES" dirty="0"/>
          </a:p>
          <a:p>
            <a:pPr eaLnBrk="1" hangingPunct="1">
              <a:defRPr/>
            </a:pPr>
            <a:r>
              <a:rPr lang="es-ES" dirty="0"/>
              <a:t>El DIH prácticamente no emplea el lenguaje de derechos (derecho de los familiares a conocer el paradero de sus seres queridos) formulado generalmente en términos de obligaciones de las partes</a:t>
            </a:r>
          </a:p>
          <a:p>
            <a:pPr eaLnBrk="1" hangingPunct="1">
              <a:defRPr/>
            </a:pPr>
            <a:r>
              <a:rPr lang="es-ES" dirty="0"/>
              <a:t>Los mecanismos de cumplimiento vigentes como las Potencias protectoras, el procedimiento de encuesta, la Comisión Internacional de Encuesta, la reunión de Estados partes en virtud del PA I casi no se activan; son aplicables solamente en conflictos armados internacionales; debe haber consentimiento de los dos Estados partes en el conflicto para su aplicación; en la práctica: principalmente nosotros pero hay límites inherentes a nuestro método de trabajo preferido de confidencialidad </a:t>
            </a:r>
          </a:p>
          <a:p>
            <a:pPr eaLnBrk="1" hangingPunct="1">
              <a:defRPr/>
            </a:pPr>
            <a:endParaRPr lang="es-ES" dirty="0"/>
          </a:p>
          <a:p>
            <a:pPr marL="0" indent="0" eaLnBrk="1" hangingPunct="1">
              <a:buFontTx/>
              <a:buNone/>
              <a:defRPr/>
            </a:pPr>
            <a:endParaRPr lang="es-ES" dirty="0"/>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12</a:t>
            </a:fld>
            <a:endParaRPr lang="es-ES"/>
          </a:p>
        </p:txBody>
      </p:sp>
    </p:spTree>
    <p:extLst>
      <p:ext uri="{BB962C8B-B14F-4D97-AF65-F5344CB8AC3E}">
        <p14:creationId xmlns:p14="http://schemas.microsoft.com/office/powerpoint/2010/main" val="137997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t>Introducción breve con el mero fin de comprender el sentido jurídico (y por ende la protección aplicable) de las diversas categorías, y cerciorarse de que los términos se empleen correctamente - Analizar la diferencia entre refugiados, personas internamente desplazadas y migrantes - Definición de refugiado como estatuto jurídico - Instrumentos internacionales y regionales vigentes - Convenio de Ginebra relativo a la definición del estatuto de los refugiados (1951) - Convención de la OUA por la que se regulan los aspectos específicos de problemas de los refugiados en África (1969) - (no vinculante) Principios rectores de los desplazamientos internos de las Naciones Unidas - Convención de Kampala </a:t>
            </a:r>
          </a:p>
          <a:p>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13</a:t>
            </a:fld>
            <a:endParaRPr lang="es-ES"/>
          </a:p>
        </p:txBody>
      </p:sp>
    </p:spTree>
    <p:extLst>
      <p:ext uri="{BB962C8B-B14F-4D97-AF65-F5344CB8AC3E}">
        <p14:creationId xmlns:p14="http://schemas.microsoft.com/office/powerpoint/2010/main" val="292702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Los principios rectores de los desplazamientos internos establecieron algunas medidas (no es un documento vinculante pero muchas disposiciones reflejan normas de DIH y DIDH) para proteger a las PID y procurar que puedan regresar a su hogar cuando sea seguro.</a:t>
            </a:r>
            <a:endParaRPr lang="es-ES" dirty="0"/>
          </a:p>
        </p:txBody>
      </p:sp>
      <p:sp>
        <p:nvSpPr>
          <p:cNvPr id="4" name="Slide Number Placeholder 3"/>
          <p:cNvSpPr>
            <a:spLocks noGrp="1"/>
          </p:cNvSpPr>
          <p:nvPr>
            <p:ph type="sldNum" sz="quarter" idx="10"/>
          </p:nvPr>
        </p:nvSpPr>
        <p:spPr/>
        <p:txBody>
          <a:bodyPr/>
          <a:lstStyle/>
          <a:p>
            <a:fld id="{2A2EA638-F70C-4847-9B17-99075FD1EC0D}" type="slidenum">
              <a:rPr lang="en-GB" smtClean="0"/>
              <a:t>14</a:t>
            </a:fld>
            <a:endParaRPr lang="es-ES"/>
          </a:p>
        </p:txBody>
      </p:sp>
    </p:spTree>
    <p:extLst>
      <p:ext uri="{BB962C8B-B14F-4D97-AF65-F5344CB8AC3E}">
        <p14:creationId xmlns:p14="http://schemas.microsoft.com/office/powerpoint/2010/main" val="347593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7D2DFC-1197-47FA-A688-82BC003329B3}"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82837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7D2DFC-1197-47FA-A688-82BC003329B3}"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137904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7D2DFC-1197-47FA-A688-82BC003329B3}"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318583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7D2DFC-1197-47FA-A688-82BC003329B3}"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375351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D2DFC-1197-47FA-A688-82BC003329B3}"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22789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7D2DFC-1197-47FA-A688-82BC003329B3}"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214845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7D2DFC-1197-47FA-A688-82BC003329B3}" type="datetimeFigureOut">
              <a:rPr lang="en-GB" smtClean="0"/>
              <a:t>31/08/2021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150094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7D2DFC-1197-47FA-A688-82BC003329B3}" type="datetimeFigureOut">
              <a:rPr lang="en-GB" smtClean="0"/>
              <a:t>31/08/2021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46576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D2DFC-1197-47FA-A688-82BC003329B3}" type="datetimeFigureOut">
              <a:rPr lang="en-GB" smtClean="0"/>
              <a:t>31/08/2021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156991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D2DFC-1197-47FA-A688-82BC003329B3}"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388418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D2DFC-1197-47FA-A688-82BC003329B3}"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208182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D2DFC-1197-47FA-A688-82BC003329B3}" type="datetimeFigureOut">
              <a:rPr lang="en-GB" smtClean="0"/>
              <a:t>31/08/2021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F1B51-0807-40E0-8B06-F71A5AB03EE0}" type="slidenum">
              <a:rPr lang="en-GB" smtClean="0"/>
              <a:t>‹#›</a:t>
            </a:fld>
            <a:endParaRPr lang="en-GB"/>
          </a:p>
        </p:txBody>
      </p:sp>
    </p:spTree>
    <p:extLst>
      <p:ext uri="{BB962C8B-B14F-4D97-AF65-F5344CB8AC3E}">
        <p14:creationId xmlns:p14="http://schemas.microsoft.com/office/powerpoint/2010/main" val="363684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hl-databases.icrc.org/customary-ihl/spa/docs/home" TargetMode="External"/><Relationship Id="rId2" Type="http://schemas.openxmlformats.org/officeDocument/2006/relationships/hyperlink" Target="https://ihl-databases.icrc.org/ihl" TargetMode="External"/><Relationship Id="rId1" Type="http://schemas.openxmlformats.org/officeDocument/2006/relationships/slideLayout" Target="../slideLayouts/slideLayout2.xml"/><Relationship Id="rId4" Type="http://schemas.openxmlformats.org/officeDocument/2006/relationships/hyperlink" Target="https://www.who.int/es/publications/i/item/978924158049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524000" y="945890"/>
            <a:ext cx="9144000" cy="691783"/>
          </a:xfrm>
        </p:spPr>
        <p:txBody>
          <a:bodyPr>
            <a:normAutofit fontScale="92500" lnSpcReduction="20000"/>
          </a:bodyPr>
          <a:lstStyle/>
          <a:p>
            <a:r>
              <a:rPr lang="es-ES" sz="5400" dirty="0"/>
              <a:t>Marco jurídico</a:t>
            </a:r>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5" name="Slide Number Placeholder 4"/>
          <p:cNvSpPr>
            <a:spLocks noGrp="1"/>
          </p:cNvSpPr>
          <p:nvPr>
            <p:ph type="sldNum" sz="quarter" idx="12"/>
          </p:nvPr>
        </p:nvSpPr>
        <p:spPr/>
        <p:txBody>
          <a:bodyPr/>
          <a:lstStyle/>
          <a:p>
            <a:fld id="{05C408E3-1C0B-45E5-B572-56F424382D1E}" type="slidenum">
              <a:rPr lang="fr-CH" smtClean="0"/>
              <a:t>1</a:t>
            </a:fld>
            <a:endParaRPr lang="es-ES"/>
          </a:p>
        </p:txBody>
      </p:sp>
      <p:pic>
        <p:nvPicPr>
          <p:cNvPr id="9" name="Content Placeholder 3"/>
          <p:cNvPicPr>
            <a:picLocks noChangeAspect="1"/>
          </p:cNvPicPr>
          <p:nvPr/>
        </p:nvPicPr>
        <p:blipFill>
          <a:blip r:embed="rId3"/>
          <a:stretch>
            <a:fillRect/>
          </a:stretch>
        </p:blipFill>
        <p:spPr>
          <a:xfrm>
            <a:off x="3837010" y="1733423"/>
            <a:ext cx="4517980" cy="3744588"/>
          </a:xfrm>
          <a:prstGeom prst="rect">
            <a:avLst/>
          </a:prstGeom>
        </p:spPr>
      </p:pic>
      <p:sp>
        <p:nvSpPr>
          <p:cNvPr id="10" name="TextBox 9">
            <a:extLst>
              <a:ext uri="{FF2B5EF4-FFF2-40B4-BE49-F238E27FC236}">
                <a16:creationId xmlns:a16="http://schemas.microsoft.com/office/drawing/2014/main" id="{27C1135D-4EF5-4D24-BB17-B279F57BFDAA}"/>
              </a:ext>
            </a:extLst>
          </p:cNvPr>
          <p:cNvSpPr txBox="1"/>
          <p:nvPr/>
        </p:nvSpPr>
        <p:spPr>
          <a:xfrm>
            <a:off x="8690585" y="338192"/>
            <a:ext cx="3185424" cy="646331"/>
          </a:xfrm>
          <a:prstGeom prst="rect">
            <a:avLst/>
          </a:prstGeom>
          <a:noFill/>
        </p:spPr>
        <p:txBody>
          <a:bodyPr wrap="none" rtlCol="0">
            <a:spAutoFit/>
          </a:bodyPr>
          <a:lstStyle/>
          <a:p>
            <a:r>
              <a:rPr lang="es-ES" dirty="0">
                <a:highlight>
                  <a:srgbClr val="FFFF00"/>
                </a:highlight>
              </a:rPr>
              <a:t>Logotipos de las organizaciones </a:t>
            </a:r>
          </a:p>
          <a:p>
            <a:r>
              <a:rPr lang="es-ES" dirty="0">
                <a:highlight>
                  <a:srgbClr val="FFFF00"/>
                </a:highlight>
              </a:rPr>
              <a:t>de los facilitadores</a:t>
            </a:r>
          </a:p>
        </p:txBody>
      </p:sp>
      <p:sp>
        <p:nvSpPr>
          <p:cNvPr id="13" name="TextBox 12">
            <a:extLst>
              <a:ext uri="{FF2B5EF4-FFF2-40B4-BE49-F238E27FC236}">
                <a16:creationId xmlns:a16="http://schemas.microsoft.com/office/drawing/2014/main" id="{84B6BE73-9C7A-4C00-A1C9-501BF7CF130B}"/>
              </a:ext>
            </a:extLst>
          </p:cNvPr>
          <p:cNvSpPr txBox="1"/>
          <p:nvPr/>
        </p:nvSpPr>
        <p:spPr>
          <a:xfrm>
            <a:off x="712142" y="6016118"/>
            <a:ext cx="3327127" cy="646331"/>
          </a:xfrm>
          <a:prstGeom prst="rect">
            <a:avLst/>
          </a:prstGeom>
          <a:noFill/>
        </p:spPr>
        <p:txBody>
          <a:bodyPr wrap="square" rtlCol="0">
            <a:spAutoFit/>
          </a:bodyPr>
          <a:lstStyle/>
          <a:p>
            <a:pPr algn="r"/>
            <a:r>
              <a:rPr lang="es-ES" sz="1200" dirty="0">
                <a:solidFill>
                  <a:srgbClr val="0070C0"/>
                </a:solidFill>
              </a:rPr>
              <a:t>El material de enseñanza ha sido elaborado por: </a:t>
            </a:r>
          </a:p>
          <a:p>
            <a:pPr algn="r"/>
            <a:r>
              <a:rPr lang="es-ES" sz="1200" dirty="0">
                <a:solidFill>
                  <a:srgbClr val="0070C0"/>
                </a:solidFill>
              </a:rPr>
              <a:t> Alexandra Ortiz, Kelisiana</a:t>
            </a:r>
            <a:r>
              <a:rPr lang="es-ES"/>
              <a:t> </a:t>
            </a:r>
            <a:r>
              <a:rPr lang="es-ES" sz="1200" dirty="0">
                <a:solidFill>
                  <a:srgbClr val="0070C0"/>
                </a:solidFill>
              </a:rPr>
              <a:t>Thynne y </a:t>
            </a:r>
          </a:p>
          <a:p>
            <a:pPr algn="r"/>
            <a:r>
              <a:rPr lang="es-ES" sz="1200" dirty="0">
                <a:solidFill>
                  <a:srgbClr val="0070C0"/>
                </a:solidFill>
              </a:rPr>
              <a:t>Anne Quintin, CICR </a:t>
            </a:r>
          </a:p>
        </p:txBody>
      </p:sp>
      <p:sp>
        <p:nvSpPr>
          <p:cNvPr id="14" name="TextBox 2">
            <a:extLst>
              <a:ext uri="{FF2B5EF4-FFF2-40B4-BE49-F238E27FC236}">
                <a16:creationId xmlns:a16="http://schemas.microsoft.com/office/drawing/2014/main" id="{671F1212-69CD-4DB3-957B-EFBA8C1D4460}"/>
              </a:ext>
            </a:extLst>
          </p:cNvPr>
          <p:cNvSpPr txBox="1">
            <a:spLocks noChangeArrowheads="1"/>
          </p:cNvSpPr>
          <p:nvPr/>
        </p:nvSpPr>
        <p:spPr bwMode="auto">
          <a:xfrm>
            <a:off x="7336895" y="6035661"/>
            <a:ext cx="4691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s-ES" altLang="fr-FR" sz="2400" dirty="0">
                <a:highlight>
                  <a:srgbClr val="FFFF00"/>
                </a:highlight>
                <a:latin typeface="+mn-lt"/>
              </a:rPr>
              <a:t>Facilitador/a: nombre + organización</a:t>
            </a:r>
          </a:p>
        </p:txBody>
      </p:sp>
    </p:spTree>
    <p:extLst>
      <p:ext uri="{BB962C8B-B14F-4D97-AF65-F5344CB8AC3E}">
        <p14:creationId xmlns:p14="http://schemas.microsoft.com/office/powerpoint/2010/main" val="151644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Title 1"/>
          <p:cNvSpPr txBox="1">
            <a:spLocks/>
          </p:cNvSpPr>
          <p:nvPr/>
        </p:nvSpPr>
        <p:spPr>
          <a:xfrm>
            <a:off x="1331912" y="125413"/>
            <a:ext cx="1017027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CH" b="1" dirty="0">
              <a:solidFill>
                <a:srgbClr val="FF0000"/>
              </a:solidFill>
              <a:latin typeface="+mn-lt"/>
            </a:endParaRPr>
          </a:p>
        </p:txBody>
      </p:sp>
      <p:sp>
        <p:nvSpPr>
          <p:cNvPr id="5" name="Content Placeholder 2"/>
          <p:cNvSpPr txBox="1">
            <a:spLocks/>
          </p:cNvSpPr>
          <p:nvPr/>
        </p:nvSpPr>
        <p:spPr>
          <a:xfrm>
            <a:off x="1331913" y="1600200"/>
            <a:ext cx="10170276" cy="49722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a:t> </a:t>
            </a:r>
            <a:endParaRPr lang="es-ES" sz="3600" b="1" dirty="0"/>
          </a:p>
        </p:txBody>
      </p:sp>
      <p:sp>
        <p:nvSpPr>
          <p:cNvPr id="14" name="Google Shape;161;p28">
            <a:extLst>
              <a:ext uri="{FF2B5EF4-FFF2-40B4-BE49-F238E27FC236}">
                <a16:creationId xmlns:a16="http://schemas.microsoft.com/office/drawing/2014/main" id="{C439BF04-8D66-44F5-9CA6-0D15E1D0B3B6}"/>
              </a:ext>
            </a:extLst>
          </p:cNvPr>
          <p:cNvSpPr txBox="1"/>
          <p:nvPr/>
        </p:nvSpPr>
        <p:spPr>
          <a:xfrm>
            <a:off x="8399082" y="1693443"/>
            <a:ext cx="1843379" cy="10812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Roboto"/>
                <a:sym typeface="Roboto"/>
              </a:rPr>
              <a:t>Derecho ambiental</a:t>
            </a:r>
            <a:endParaRPr lang="es-ES" b="1" dirty="0">
              <a:solidFill>
                <a:srgbClr val="FFFFFF"/>
              </a:solidFill>
              <a:latin typeface="Roboto"/>
              <a:ea typeface="Roboto"/>
              <a:cs typeface="Roboto"/>
              <a:sym typeface="Roboto"/>
            </a:endParaRPr>
          </a:p>
        </p:txBody>
      </p:sp>
      <p:sp>
        <p:nvSpPr>
          <p:cNvPr id="17" name="Google Shape;164;p28">
            <a:extLst>
              <a:ext uri="{FF2B5EF4-FFF2-40B4-BE49-F238E27FC236}">
                <a16:creationId xmlns:a16="http://schemas.microsoft.com/office/drawing/2014/main" id="{8EBA03D6-CB5B-45DD-9AFD-1827C150BC39}"/>
              </a:ext>
            </a:extLst>
          </p:cNvPr>
          <p:cNvSpPr txBox="1"/>
          <p:nvPr/>
        </p:nvSpPr>
        <p:spPr>
          <a:xfrm>
            <a:off x="2606961" y="3183701"/>
            <a:ext cx="2445228" cy="14342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Roboto"/>
                <a:sym typeface="Roboto"/>
              </a:rPr>
              <a:t>Marco normativo sobre la resolución de controversias</a:t>
            </a:r>
            <a:endParaRPr lang="es-ES" b="1" dirty="0">
              <a:solidFill>
                <a:srgbClr val="FFFFFF"/>
              </a:solidFill>
              <a:latin typeface="Roboto"/>
              <a:ea typeface="Roboto"/>
              <a:cs typeface="Roboto"/>
              <a:sym typeface="Roboto"/>
            </a:endParaRPr>
          </a:p>
        </p:txBody>
      </p:sp>
      <p:sp>
        <p:nvSpPr>
          <p:cNvPr id="31" name="Title 30">
            <a:extLst>
              <a:ext uri="{FF2B5EF4-FFF2-40B4-BE49-F238E27FC236}">
                <a16:creationId xmlns:a16="http://schemas.microsoft.com/office/drawing/2014/main" id="{4CC6AE41-C060-446D-B945-6E2551DE8D6E}"/>
              </a:ext>
            </a:extLst>
          </p:cNvPr>
          <p:cNvSpPr>
            <a:spLocks noGrp="1"/>
          </p:cNvSpPr>
          <p:nvPr>
            <p:ph type="title"/>
          </p:nvPr>
        </p:nvSpPr>
        <p:spPr/>
        <p:txBody>
          <a:bodyPr/>
          <a:lstStyle/>
          <a:p>
            <a:r>
              <a:rPr lang="es-ES" dirty="0"/>
              <a:t>¿Qué es el derecho internacional de los   derechos humanos?</a:t>
            </a:r>
          </a:p>
        </p:txBody>
      </p:sp>
      <p:sp>
        <p:nvSpPr>
          <p:cNvPr id="6" name="Content Placeholder 5">
            <a:extLst>
              <a:ext uri="{FF2B5EF4-FFF2-40B4-BE49-F238E27FC236}">
                <a16:creationId xmlns:a16="http://schemas.microsoft.com/office/drawing/2014/main" id="{B6A172B4-66BB-4CA7-B2C7-437540586B46}"/>
              </a:ext>
            </a:extLst>
          </p:cNvPr>
          <p:cNvSpPr>
            <a:spLocks noGrp="1"/>
          </p:cNvSpPr>
          <p:nvPr>
            <p:ph idx="1"/>
          </p:nvPr>
        </p:nvSpPr>
        <p:spPr/>
        <p:txBody>
          <a:bodyPr/>
          <a:lstStyle/>
          <a:p>
            <a:r>
              <a:rPr lang="es-ES"/>
              <a:t>Protege del Estado los derechos de las personas.</a:t>
            </a:r>
          </a:p>
          <a:p>
            <a:r>
              <a:rPr lang="es-ES"/>
              <a:t>Los derechos humanos son </a:t>
            </a:r>
            <a:r>
              <a:rPr lang="es-ES" b="1" dirty="0"/>
              <a:t>universales</a:t>
            </a:r>
            <a:r>
              <a:rPr lang="es-ES"/>
              <a:t> - pertenecen a todas las personas del mundo.</a:t>
            </a:r>
          </a:p>
          <a:p>
            <a:r>
              <a:rPr lang="es-ES"/>
              <a:t>Los derechos humanos son </a:t>
            </a:r>
            <a:r>
              <a:rPr lang="es-ES" b="1" dirty="0"/>
              <a:t>inalienables</a:t>
            </a:r>
            <a:r>
              <a:rPr lang="es-ES"/>
              <a:t> - no pueden ser enajenados.</a:t>
            </a:r>
          </a:p>
          <a:p>
            <a:r>
              <a:rPr lang="es-ES"/>
              <a:t>Los derechos humanos son </a:t>
            </a:r>
            <a:r>
              <a:rPr lang="es-ES" b="1" dirty="0"/>
              <a:t>indivisibles</a:t>
            </a:r>
            <a:r>
              <a:rPr lang="es-ES"/>
              <a:t> e </a:t>
            </a:r>
            <a:r>
              <a:rPr lang="es-ES" b="1" dirty="0"/>
              <a:t>interdependientes</a:t>
            </a:r>
            <a:r>
              <a:rPr lang="es-ES"/>
              <a:t> – la totalidad de los diferentes derechos humanos son importantes para que los seres humanos</a:t>
            </a:r>
            <a:r>
              <a:rPr lang="es-ES" b="1" dirty="0"/>
              <a:t> evolucionen y participen en la sociedad</a:t>
            </a:r>
            <a:r>
              <a:rPr lang="es-ES"/>
              <a:t>. </a:t>
            </a:r>
          </a:p>
          <a:p>
            <a:endParaRPr lang="es-ES" dirty="0"/>
          </a:p>
        </p:txBody>
      </p:sp>
    </p:spTree>
    <p:extLst>
      <p:ext uri="{BB962C8B-B14F-4D97-AF65-F5344CB8AC3E}">
        <p14:creationId xmlns:p14="http://schemas.microsoft.com/office/powerpoint/2010/main" val="70693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F57779-F398-455F-84E8-6FCDDC80FACC}"/>
              </a:ext>
            </a:extLst>
          </p:cNvPr>
          <p:cNvSpPr>
            <a:spLocks noGrp="1"/>
          </p:cNvSpPr>
          <p:nvPr>
            <p:ph type="title"/>
          </p:nvPr>
        </p:nvSpPr>
        <p:spPr>
          <a:xfrm>
            <a:off x="838200" y="-96348"/>
            <a:ext cx="10515600" cy="1325563"/>
          </a:xfrm>
        </p:spPr>
        <p:txBody>
          <a:bodyPr/>
          <a:lstStyle/>
          <a:p>
            <a:pPr algn="ctr"/>
            <a:r>
              <a:rPr lang="es-ES" u="sng" dirty="0">
                <a:latin typeface="+mn-lt"/>
              </a:rPr>
              <a:t>DIDH – instrumentos esenciales </a:t>
            </a:r>
          </a:p>
        </p:txBody>
      </p:sp>
      <p:sp>
        <p:nvSpPr>
          <p:cNvPr id="5" name="TextBox 4">
            <a:extLst>
              <a:ext uri="{FF2B5EF4-FFF2-40B4-BE49-F238E27FC236}">
                <a16:creationId xmlns:a16="http://schemas.microsoft.com/office/drawing/2014/main" id="{0D32F9C8-CC7F-443C-BFA3-29352241A3D2}"/>
              </a:ext>
            </a:extLst>
          </p:cNvPr>
          <p:cNvSpPr txBox="1"/>
          <p:nvPr/>
        </p:nvSpPr>
        <p:spPr>
          <a:xfrm>
            <a:off x="1314511" y="1262019"/>
            <a:ext cx="9785170" cy="5663089"/>
          </a:xfrm>
          <a:prstGeom prst="rect">
            <a:avLst/>
          </a:prstGeom>
          <a:noFill/>
        </p:spPr>
        <p:txBody>
          <a:bodyPr wrap="square" rtlCol="0">
            <a:spAutoFit/>
          </a:bodyPr>
          <a:lstStyle/>
          <a:p>
            <a:pPr marL="285750" indent="-285750">
              <a:buFont typeface="Arial" panose="020B0604020202020204" pitchFamily="34" charset="0"/>
              <a:buChar char="•"/>
            </a:pPr>
            <a:r>
              <a:rPr lang="es-ES" sz="2400" b="1" dirty="0">
                <a:solidFill>
                  <a:srgbClr val="0000FF"/>
                </a:solidFill>
              </a:rPr>
              <a:t>Internacionales:</a:t>
            </a:r>
          </a:p>
          <a:p>
            <a:pPr marL="742950" lvl="1" indent="-285750">
              <a:buFont typeface="Wingdings" panose="05000000000000000000" pitchFamily="2" charset="2"/>
              <a:buChar char="ü"/>
            </a:pPr>
            <a:r>
              <a:rPr lang="es-ES" sz="2000" dirty="0"/>
              <a:t>Pacto Internacional de Derechos Civiles y Políticos, 1966.</a:t>
            </a:r>
          </a:p>
          <a:p>
            <a:pPr marL="742950" lvl="1" indent="-285750">
              <a:buFont typeface="Wingdings" panose="05000000000000000000" pitchFamily="2" charset="2"/>
              <a:buChar char="ü"/>
            </a:pPr>
            <a:r>
              <a:rPr lang="es-ES" sz="2000" dirty="0"/>
              <a:t>Pacto Internacional de Derechos Económicos, Sociales y Culturales, 1966.</a:t>
            </a:r>
          </a:p>
          <a:p>
            <a:pPr marL="742950" lvl="1" indent="-285750">
              <a:buFont typeface="Wingdings" panose="05000000000000000000" pitchFamily="2" charset="2"/>
              <a:buChar char="ü"/>
            </a:pPr>
            <a:r>
              <a:rPr lang="es-ES" sz="2000" dirty="0"/>
              <a:t>Convención sobre la eliminación de todas las formas de discriminación contra la mujer, 1979.</a:t>
            </a:r>
          </a:p>
          <a:p>
            <a:pPr marL="742950" lvl="1" indent="-285750">
              <a:buFont typeface="Wingdings" panose="05000000000000000000" pitchFamily="2" charset="2"/>
              <a:buChar char="ü"/>
            </a:pPr>
            <a:r>
              <a:rPr lang="es-ES" sz="2000" dirty="0"/>
              <a:t>Convención contra la Tortura y Otros Tratos o Penas Crueles, Inhumanos o Degradantes, 1984.</a:t>
            </a:r>
          </a:p>
          <a:p>
            <a:pPr marL="742950" lvl="1" indent="-285750">
              <a:buFont typeface="Wingdings" panose="05000000000000000000" pitchFamily="2" charset="2"/>
              <a:buChar char="ü"/>
            </a:pPr>
            <a:r>
              <a:rPr lang="es-ES" sz="2000" dirty="0"/>
              <a:t>Convención sobre los Derechos del Niño, 1989.</a:t>
            </a:r>
          </a:p>
          <a:p>
            <a:pPr marL="742950" lvl="1" indent="-285750">
              <a:buFont typeface="Wingdings" panose="05000000000000000000" pitchFamily="2" charset="2"/>
              <a:buChar char="ü"/>
            </a:pPr>
            <a:r>
              <a:rPr lang="es-ES" sz="2000" dirty="0"/>
              <a:t>Convención Internacional sobre la protección de los derechos de todos los trabajadores migratorios y de sus familiares, 1999.</a:t>
            </a:r>
          </a:p>
          <a:p>
            <a:pPr marL="742950" lvl="1" indent="-285750">
              <a:buFont typeface="Wingdings" panose="05000000000000000000" pitchFamily="2" charset="2"/>
              <a:buChar char="ü"/>
            </a:pPr>
            <a:r>
              <a:rPr lang="es-ES" sz="2000" dirty="0"/>
              <a:t>Convención Internacional para la protección de todas las personas contra las desapariciones forzadas, 2006.</a:t>
            </a:r>
          </a:p>
          <a:p>
            <a:pPr marL="742950" lvl="1" indent="-285750">
              <a:buFont typeface="Wingdings" panose="05000000000000000000" pitchFamily="2" charset="2"/>
              <a:buChar char="ü"/>
            </a:pPr>
            <a:r>
              <a:rPr lang="es-ES" sz="2000" dirty="0"/>
              <a:t>Convención sobre los derechos de las personas con discapacidad, 2006.</a:t>
            </a:r>
          </a:p>
          <a:p>
            <a:pPr marL="285750" lvl="0" indent="-285750">
              <a:buFont typeface="Arial" panose="020B0604020202020204" pitchFamily="34" charset="0"/>
              <a:buChar char="•"/>
            </a:pPr>
            <a:r>
              <a:rPr lang="es-ES" sz="2400" b="1" dirty="0">
                <a:solidFill>
                  <a:srgbClr val="0000FF"/>
                </a:solidFill>
              </a:rPr>
              <a:t>Regionales</a:t>
            </a:r>
            <a:r>
              <a:rPr lang="es-ES"/>
              <a:t>:</a:t>
            </a:r>
          </a:p>
          <a:p>
            <a:pPr marL="742950" lvl="1" indent="-285750">
              <a:buFont typeface="Wingdings" panose="05000000000000000000" pitchFamily="2" charset="2"/>
              <a:buChar char="ü"/>
            </a:pPr>
            <a:r>
              <a:rPr lang="es-ES" sz="2000" dirty="0"/>
              <a:t>Convenio Europeo de Derechos Humanos, 1950.</a:t>
            </a:r>
          </a:p>
          <a:p>
            <a:pPr marL="742950" lvl="1" indent="-285750">
              <a:buFont typeface="Wingdings" panose="05000000000000000000" pitchFamily="2" charset="2"/>
              <a:buChar char="ü"/>
            </a:pPr>
            <a:r>
              <a:rPr lang="es-ES" sz="2000" dirty="0"/>
              <a:t>Convención Americana sobre Derechos Humanos, 1969.</a:t>
            </a:r>
          </a:p>
          <a:p>
            <a:pPr marL="742950" lvl="1" indent="-285750">
              <a:buFont typeface="Wingdings" panose="05000000000000000000" pitchFamily="2" charset="2"/>
              <a:buChar char="ü"/>
            </a:pPr>
            <a:r>
              <a:rPr lang="es-ES" sz="2000" dirty="0"/>
              <a:t>Carta Africana de Derechos Humanos y de los Pueblos, 1981</a:t>
            </a:r>
          </a:p>
          <a:p>
            <a:pPr marL="285750" lvl="0" indent="-285750">
              <a:buFont typeface="Arial" panose="020B0604020202020204" pitchFamily="34" charset="0"/>
              <a:buChar char="•"/>
            </a:pPr>
            <a:endParaRPr lang="es-ES" sz="1600" dirty="0"/>
          </a:p>
          <a:p>
            <a:endParaRPr lang="es-ES" dirty="0"/>
          </a:p>
        </p:txBody>
      </p:sp>
      <p:sp>
        <p:nvSpPr>
          <p:cNvPr id="6" name="Rectangle 5">
            <a:extLst>
              <a:ext uri="{FF2B5EF4-FFF2-40B4-BE49-F238E27FC236}">
                <a16:creationId xmlns:a16="http://schemas.microsoft.com/office/drawing/2014/main" id="{6117890E-56E9-4434-9348-4D712AAA16D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8508F1C2-11D8-4A5D-A439-1000E72B0802}"/>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4050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2"/>
          <p:cNvSpPr txBox="1">
            <a:spLocks noChangeArrowheads="1"/>
          </p:cNvSpPr>
          <p:nvPr/>
        </p:nvSpPr>
        <p:spPr>
          <a:xfrm>
            <a:off x="2006019" y="78656"/>
            <a:ext cx="9305448" cy="695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fr-FR" u="sng" dirty="0">
                <a:latin typeface="+mn-lt"/>
              </a:rPr>
              <a:t>Ámbito general de aplicación del DIH/DIDH.</a:t>
            </a:r>
          </a:p>
        </p:txBody>
      </p:sp>
      <p:graphicFrame>
        <p:nvGraphicFramePr>
          <p:cNvPr id="6" name="Table 5">
            <a:extLst>
              <a:ext uri="{FF2B5EF4-FFF2-40B4-BE49-F238E27FC236}">
                <a16:creationId xmlns:a16="http://schemas.microsoft.com/office/drawing/2014/main" id="{E6730F80-23A2-484B-8996-5DA5D488CBF9}"/>
              </a:ext>
            </a:extLst>
          </p:cNvPr>
          <p:cNvGraphicFramePr>
            <a:graphicFrameLocks noGrp="1"/>
          </p:cNvGraphicFramePr>
          <p:nvPr/>
        </p:nvGraphicFramePr>
        <p:xfrm>
          <a:off x="2124552" y="1219862"/>
          <a:ext cx="9044609" cy="5414305"/>
        </p:xfrm>
        <a:graphic>
          <a:graphicData uri="http://schemas.openxmlformats.org/drawingml/2006/table">
            <a:tbl>
              <a:tblPr firstRow="1" bandRow="1">
                <a:tableStyleId>{5C22544A-7EE6-4342-B048-85BDC9FD1C3A}</a:tableStyleId>
              </a:tblPr>
              <a:tblGrid>
                <a:gridCol w="4524761">
                  <a:extLst>
                    <a:ext uri="{9D8B030D-6E8A-4147-A177-3AD203B41FA5}">
                      <a16:colId xmlns:a16="http://schemas.microsoft.com/office/drawing/2014/main" val="3340194725"/>
                    </a:ext>
                  </a:extLst>
                </a:gridCol>
                <a:gridCol w="4519848">
                  <a:extLst>
                    <a:ext uri="{9D8B030D-6E8A-4147-A177-3AD203B41FA5}">
                      <a16:colId xmlns:a16="http://schemas.microsoft.com/office/drawing/2014/main" val="3793428901"/>
                    </a:ext>
                  </a:extLst>
                </a:gridCol>
              </a:tblGrid>
              <a:tr h="690733">
                <a:tc>
                  <a:txBody>
                    <a:bodyPr/>
                    <a:lstStyle/>
                    <a:p>
                      <a:pPr algn="ctr"/>
                      <a:r>
                        <a:rPr lang="en-US" sz="2800" dirty="0">
                          <a:solidFill>
                            <a:schemeClr val="tx1"/>
                          </a:solidFill>
                        </a:rPr>
                        <a:t>DIH</a:t>
                      </a:r>
                      <a:endParaRPr lang="es-ES" sz="2800" dirty="0">
                        <a:solidFill>
                          <a:schemeClr val="tx1"/>
                        </a:solidFill>
                      </a:endParaRPr>
                    </a:p>
                  </a:txBody>
                  <a:tcPr anchor="ctr">
                    <a:solidFill>
                      <a:schemeClr val="accent1">
                        <a:lumMod val="60000"/>
                        <a:lumOff val="40000"/>
                      </a:schemeClr>
                    </a:solidFill>
                  </a:tcPr>
                </a:tc>
                <a:tc>
                  <a:txBody>
                    <a:bodyPr/>
                    <a:lstStyle/>
                    <a:p>
                      <a:pPr algn="ctr"/>
                      <a:r>
                        <a:rPr lang="en-US" sz="2800" dirty="0">
                          <a:solidFill>
                            <a:schemeClr val="tx1"/>
                          </a:solidFill>
                        </a:rPr>
                        <a:t>DIDH</a:t>
                      </a:r>
                      <a:endParaRPr lang="es-ES" sz="2800" dirty="0">
                        <a:solidFill>
                          <a:schemeClr val="tx1"/>
                        </a:solidFill>
                      </a:endParaRPr>
                    </a:p>
                  </a:txBody>
                  <a:tcPr anchor="ctr">
                    <a:solidFill>
                      <a:schemeClr val="accent1">
                        <a:lumMod val="60000"/>
                        <a:lumOff val="40000"/>
                      </a:schemeClr>
                    </a:solidFill>
                  </a:tcPr>
                </a:tc>
                <a:extLst>
                  <a:ext uri="{0D108BD9-81ED-4DB2-BD59-A6C34878D82A}">
                    <a16:rowId xmlns:a16="http://schemas.microsoft.com/office/drawing/2014/main" val="1821835375"/>
                  </a:ext>
                </a:extLst>
              </a:tr>
              <a:tr h="609471">
                <a:tc>
                  <a:txBody>
                    <a:bodyPr/>
                    <a:lstStyle/>
                    <a:p>
                      <a:pPr algn="ctr"/>
                      <a:r>
                        <a:rPr lang="en-US" sz="2400" dirty="0"/>
                        <a:t>Protección de las personas </a:t>
                      </a:r>
                      <a:endParaRPr lang="es-ES" sz="2400" dirty="0"/>
                    </a:p>
                  </a:txBody>
                  <a:tcPr anchor="ctr"/>
                </a:tc>
                <a:tc>
                  <a:txBody>
                    <a:bodyPr/>
                    <a:lstStyle/>
                    <a:p>
                      <a:pPr algn="ctr"/>
                      <a:r>
                        <a:rPr lang="en-US" sz="2400" dirty="0"/>
                        <a:t>Protección de las personas</a:t>
                      </a:r>
                      <a:endParaRPr lang="es-ES" sz="2400" dirty="0"/>
                    </a:p>
                  </a:txBody>
                  <a:tcPr anchor="ctr"/>
                </a:tc>
                <a:extLst>
                  <a:ext uri="{0D108BD9-81ED-4DB2-BD59-A6C34878D82A}">
                    <a16:rowId xmlns:a16="http://schemas.microsoft.com/office/drawing/2014/main" val="3481193755"/>
                  </a:ext>
                </a:extLst>
              </a:tr>
              <a:tr h="609471">
                <a:tc>
                  <a:txBody>
                    <a:bodyPr/>
                    <a:lstStyle/>
                    <a:p>
                      <a:pPr algn="ctr"/>
                      <a:r>
                        <a:rPr lang="en-US" sz="2400" dirty="0"/>
                        <a:t>Aplicable solo en tiempo de conflicto armado</a:t>
                      </a:r>
                      <a:endParaRPr lang="es-ES" sz="2400" dirty="0"/>
                    </a:p>
                  </a:txBody>
                  <a:tcPr anchor="ctr"/>
                </a:tc>
                <a:tc>
                  <a:txBody>
                    <a:bodyPr/>
                    <a:lstStyle/>
                    <a:p>
                      <a:pPr algn="ctr"/>
                      <a:r>
                        <a:rPr lang="en-US" sz="2400" dirty="0"/>
                        <a:t>Aplicable en todo momento</a:t>
                      </a:r>
                      <a:endParaRPr lang="es-ES" sz="2400" dirty="0"/>
                    </a:p>
                  </a:txBody>
                  <a:tcPr anchor="ctr"/>
                </a:tc>
                <a:extLst>
                  <a:ext uri="{0D108BD9-81ED-4DB2-BD59-A6C34878D82A}">
                    <a16:rowId xmlns:a16="http://schemas.microsoft.com/office/drawing/2014/main" val="766722391"/>
                  </a:ext>
                </a:extLst>
              </a:tr>
              <a:tr h="1097047">
                <a:tc>
                  <a:txBody>
                    <a:bodyPr/>
                    <a:lstStyle/>
                    <a:p>
                      <a:pPr algn="ctr"/>
                      <a:r>
                        <a:rPr lang="en-US" sz="2400" dirty="0"/>
                        <a:t>Vinculante para los Estados y los grupos armados no estatales</a:t>
                      </a:r>
                      <a:endParaRPr lang="es-ES" sz="2400" dirty="0"/>
                    </a:p>
                  </a:txBody>
                  <a:tcPr anchor="ctr"/>
                </a:tc>
                <a:tc>
                  <a:txBody>
                    <a:bodyPr/>
                    <a:lstStyle/>
                    <a:p>
                      <a:pPr algn="ctr"/>
                      <a:r>
                        <a:rPr lang="en-US" sz="2400" dirty="0"/>
                        <a:t>Vinculante solo para los Estados</a:t>
                      </a:r>
                      <a:endParaRPr lang="es-ES" sz="2400" dirty="0"/>
                    </a:p>
                  </a:txBody>
                  <a:tcPr anchor="ctr"/>
                </a:tc>
                <a:extLst>
                  <a:ext uri="{0D108BD9-81ED-4DB2-BD59-A6C34878D82A}">
                    <a16:rowId xmlns:a16="http://schemas.microsoft.com/office/drawing/2014/main" val="2711953764"/>
                  </a:ext>
                </a:extLst>
              </a:tr>
              <a:tr h="1097047">
                <a:tc>
                  <a:txBody>
                    <a:bodyPr/>
                    <a:lstStyle/>
                    <a:p>
                      <a:pPr algn="ctr"/>
                      <a:r>
                        <a:rPr lang="en-US" sz="2400" dirty="0"/>
                        <a:t>Aplicación extraterritorial inherente</a:t>
                      </a:r>
                      <a:endParaRPr lang="es-ES" sz="2400" dirty="0"/>
                    </a:p>
                  </a:txBody>
                  <a:tcPr anchor="ctr"/>
                </a:tc>
                <a:tc>
                  <a:txBody>
                    <a:bodyPr/>
                    <a:lstStyle/>
                    <a:p>
                      <a:pPr algn="ctr"/>
                      <a:r>
                        <a:rPr lang="en-US" sz="2400" dirty="0"/>
                        <a:t>Aplicación extraterritorial controvertida</a:t>
                      </a:r>
                      <a:endParaRPr lang="es-ES" sz="2400" dirty="0"/>
                    </a:p>
                  </a:txBody>
                  <a:tcPr anchor="ctr"/>
                </a:tc>
                <a:extLst>
                  <a:ext uri="{0D108BD9-81ED-4DB2-BD59-A6C34878D82A}">
                    <a16:rowId xmlns:a16="http://schemas.microsoft.com/office/drawing/2014/main" val="2806782877"/>
                  </a:ext>
                </a:extLst>
              </a:tr>
              <a:tr h="1097047">
                <a:tc>
                  <a:txBody>
                    <a:bodyPr/>
                    <a:lstStyle/>
                    <a:p>
                      <a:pPr algn="ctr"/>
                      <a:r>
                        <a:rPr lang="en-US" sz="2400" dirty="0"/>
                        <a:t>No se deroga </a:t>
                      </a:r>
                      <a:endParaRPr lang="es-ES" sz="2400" dirty="0"/>
                    </a:p>
                  </a:txBody>
                  <a:tcPr anchor="ctr"/>
                </a:tc>
                <a:tc>
                  <a:txBody>
                    <a:bodyPr/>
                    <a:lstStyle/>
                    <a:p>
                      <a:pPr algn="ctr"/>
                      <a:r>
                        <a:rPr lang="en-US" sz="2400" dirty="0"/>
                        <a:t>Puede haber derogación en casos de emergencia</a:t>
                      </a:r>
                      <a:endParaRPr lang="es-ES" sz="2400" dirty="0"/>
                    </a:p>
                  </a:txBody>
                  <a:tcPr anchor="ctr"/>
                </a:tc>
                <a:extLst>
                  <a:ext uri="{0D108BD9-81ED-4DB2-BD59-A6C34878D82A}">
                    <a16:rowId xmlns:a16="http://schemas.microsoft.com/office/drawing/2014/main" val="3196685996"/>
                  </a:ext>
                </a:extLst>
              </a:tr>
            </a:tbl>
          </a:graphicData>
        </a:graphic>
      </p:graphicFrame>
    </p:spTree>
    <p:extLst>
      <p:ext uri="{BB962C8B-B14F-4D97-AF65-F5344CB8AC3E}">
        <p14:creationId xmlns:p14="http://schemas.microsoft.com/office/powerpoint/2010/main" val="235465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Title 1"/>
          <p:cNvSpPr txBox="1">
            <a:spLocks/>
          </p:cNvSpPr>
          <p:nvPr/>
        </p:nvSpPr>
        <p:spPr>
          <a:xfrm>
            <a:off x="2225842" y="285542"/>
            <a:ext cx="608797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u="sng" dirty="0">
                <a:solidFill>
                  <a:srgbClr val="4C7430"/>
                </a:solidFill>
                <a:latin typeface="+mn-lt"/>
              </a:rPr>
              <a:t>Derecho de los refugiados</a:t>
            </a:r>
          </a:p>
        </p:txBody>
      </p:sp>
      <p:sp>
        <p:nvSpPr>
          <p:cNvPr id="5" name="Rectangle 4"/>
          <p:cNvSpPr/>
          <p:nvPr/>
        </p:nvSpPr>
        <p:spPr>
          <a:xfrm>
            <a:off x="895386" y="1959549"/>
            <a:ext cx="10687014" cy="4286686"/>
          </a:xfrm>
          <a:prstGeom prst="rect">
            <a:avLst/>
          </a:prstGeom>
        </p:spPr>
        <p:txBody>
          <a:bodyPr wrap="square">
            <a:spAutoFit/>
          </a:bodyPr>
          <a:lstStyle/>
          <a:p>
            <a:pPr lvl="2">
              <a:lnSpc>
                <a:spcPct val="80000"/>
              </a:lnSpc>
              <a:buClr>
                <a:srgbClr val="C00000"/>
              </a:buClr>
              <a:defRPr/>
            </a:pPr>
            <a:r>
              <a:rPr lang="es-ES" sz="2800" b="1" dirty="0"/>
              <a:t>Convención de 1951 sobre los refugiados y su protocolo de 1967, cualquier persona que:</a:t>
            </a:r>
            <a:r>
              <a:rPr lang="es-ES" sz="2800" dirty="0">
                <a:solidFill>
                  <a:srgbClr val="000099"/>
                </a:solidFill>
              </a:rPr>
              <a:t> </a:t>
            </a:r>
          </a:p>
          <a:p>
            <a:pPr lvl="2">
              <a:lnSpc>
                <a:spcPct val="80000"/>
              </a:lnSpc>
              <a:buClr>
                <a:srgbClr val="C00000"/>
              </a:buClr>
              <a:defRPr/>
            </a:pPr>
            <a:r>
              <a:rPr lang="es-ES" sz="2800" dirty="0"/>
              <a:t>"</a:t>
            </a:r>
            <a:r>
              <a:rPr lang="es-ES" sz="2800" dirty="0">
                <a:solidFill>
                  <a:srgbClr val="0000CC"/>
                </a:solidFill>
              </a:rPr>
              <a:t>debido a fundados temores de ser perseguida por motivos de</a:t>
            </a:r>
            <a:r>
              <a:rPr lang="es-ES" dirty="0"/>
              <a:t> </a:t>
            </a:r>
            <a:r>
              <a:rPr lang="es-ES" sz="2800" dirty="0"/>
              <a:t>raza, religión, nacionalidad, pertenencia a determinado grupo social u opiniones políticas,</a:t>
            </a:r>
            <a:r>
              <a:rPr lang="es-ES" dirty="0"/>
              <a:t> </a:t>
            </a:r>
            <a:r>
              <a:rPr lang="es-ES" sz="2800" dirty="0">
                <a:solidFill>
                  <a:srgbClr val="0000CC"/>
                </a:solidFill>
              </a:rPr>
              <a:t>se encuentre fuera del país de su nacionalidad y no</a:t>
            </a:r>
            <a:r>
              <a:rPr lang="es-ES" dirty="0"/>
              <a:t> </a:t>
            </a:r>
            <a:r>
              <a:rPr lang="es-ES" sz="2800" dirty="0"/>
              <a:t>pueda o,</a:t>
            </a:r>
            <a:r>
              <a:rPr lang="es-ES" dirty="0"/>
              <a:t> </a:t>
            </a:r>
            <a:r>
              <a:rPr lang="es-ES" sz="2800" dirty="0">
                <a:solidFill>
                  <a:srgbClr val="0000CC"/>
                </a:solidFill>
              </a:rPr>
              <a:t>a causa de dichos temores</a:t>
            </a:r>
            <a:r>
              <a:rPr lang="es-ES" sz="2800" dirty="0"/>
              <a:t>, no quiera acogerse a la protección de tal país".</a:t>
            </a:r>
          </a:p>
          <a:p>
            <a:pPr lvl="2">
              <a:lnSpc>
                <a:spcPct val="80000"/>
              </a:lnSpc>
              <a:buClr>
                <a:srgbClr val="C00000"/>
              </a:buClr>
              <a:defRPr/>
            </a:pPr>
            <a:endParaRPr lang="es-ES" altLang="fr-FR" sz="2800" i="1" dirty="0">
              <a:ea typeface="ＭＳ Ｐゴシック" panose="020B0600070205080204" pitchFamily="34" charset="-128"/>
            </a:endParaRPr>
          </a:p>
          <a:p>
            <a:pPr marL="1371600" lvl="2" indent="-457200">
              <a:lnSpc>
                <a:spcPct val="80000"/>
              </a:lnSpc>
              <a:buClr>
                <a:srgbClr val="C00000"/>
              </a:buClr>
              <a:buFontTx/>
              <a:buChar char="-"/>
              <a:defRPr/>
            </a:pPr>
            <a:r>
              <a:rPr lang="es-ES" altLang="fr-FR" sz="2800" dirty="0"/>
              <a:t>Necesita que se determine su condición de refugiado (de lo contrario, se trata de un solicitante de asilo).</a:t>
            </a:r>
          </a:p>
          <a:p>
            <a:pPr marL="1371600" lvl="2" indent="-457200">
              <a:lnSpc>
                <a:spcPct val="80000"/>
              </a:lnSpc>
              <a:buClr>
                <a:srgbClr val="C00000"/>
              </a:buClr>
              <a:buFontTx/>
              <a:buChar char="-"/>
              <a:defRPr/>
            </a:pPr>
            <a:r>
              <a:rPr lang="es-ES" altLang="fr-FR" sz="2800" dirty="0"/>
              <a:t>Algunas medidas prácticas basadas en los derechos humanos para su implementación por los Estados individuales.</a:t>
            </a:r>
            <a:endParaRPr lang="es-ES" altLang="fr-FR" sz="2800" dirty="0">
              <a:ea typeface="ＭＳ Ｐゴシック" panose="020B0600070205080204" pitchFamily="34" charset="-128"/>
            </a:endParaRPr>
          </a:p>
        </p:txBody>
      </p:sp>
    </p:spTree>
    <p:extLst>
      <p:ext uri="{BB962C8B-B14F-4D97-AF65-F5344CB8AC3E}">
        <p14:creationId xmlns:p14="http://schemas.microsoft.com/office/powerpoint/2010/main" val="352210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6" name="Title 5">
            <a:extLst>
              <a:ext uri="{FF2B5EF4-FFF2-40B4-BE49-F238E27FC236}">
                <a16:creationId xmlns:a16="http://schemas.microsoft.com/office/drawing/2014/main" id="{2AB875BD-9376-4172-85EB-F9651A1142E5}"/>
              </a:ext>
            </a:extLst>
          </p:cNvPr>
          <p:cNvSpPr>
            <a:spLocks noGrp="1"/>
          </p:cNvSpPr>
          <p:nvPr>
            <p:ph type="title"/>
          </p:nvPr>
        </p:nvSpPr>
        <p:spPr>
          <a:xfrm>
            <a:off x="960120" y="385237"/>
            <a:ext cx="10515600" cy="1325563"/>
          </a:xfrm>
        </p:spPr>
        <p:txBody>
          <a:bodyPr/>
          <a:lstStyle/>
          <a:p>
            <a:pPr algn="ctr"/>
            <a:r>
              <a:rPr lang="es-ES" dirty="0">
                <a:latin typeface="+mn-lt"/>
              </a:rPr>
              <a:t>Personas internamente desplazadas (PID)</a:t>
            </a:r>
          </a:p>
        </p:txBody>
      </p:sp>
      <p:sp>
        <p:nvSpPr>
          <p:cNvPr id="7" name="Content Placeholder 6">
            <a:extLst>
              <a:ext uri="{FF2B5EF4-FFF2-40B4-BE49-F238E27FC236}">
                <a16:creationId xmlns:a16="http://schemas.microsoft.com/office/drawing/2014/main" id="{E1DED91D-206D-42CB-A192-59FEDE18AA78}"/>
              </a:ext>
            </a:extLst>
          </p:cNvPr>
          <p:cNvSpPr>
            <a:spLocks noGrp="1"/>
          </p:cNvSpPr>
          <p:nvPr>
            <p:ph idx="1"/>
          </p:nvPr>
        </p:nvSpPr>
        <p:spPr>
          <a:xfrm>
            <a:off x="1078230" y="2304905"/>
            <a:ext cx="10515600" cy="4351338"/>
          </a:xfrm>
        </p:spPr>
        <p:txBody>
          <a:bodyPr/>
          <a:lstStyle/>
          <a:p>
            <a:r>
              <a:rPr lang="es-ES"/>
              <a:t>PID: se entiende por desplazados internos las personas o grupos de personas que se han visto forzadas u obligadas a escapar o a huir de su hogar o de su lugar de residencia habitual, en particular como resultado o para evitar los efectos de un conflicto armado, de situaciones de violencia generalizada, de violaciones de los derechos humanos o de catástrofes naturales o provocadas por el ser humano, y que no han cruzado una frontera estatal internacionalmente reconocida.</a:t>
            </a:r>
          </a:p>
          <a:p>
            <a:r>
              <a:rPr lang="es-ES" i="1" dirty="0"/>
              <a:t>Principios rectores de los desplazamientos internos, Convención de Kampala de la OUA sobre las personas internamente desplazadas</a:t>
            </a:r>
          </a:p>
          <a:p>
            <a:pPr marL="0" indent="0">
              <a:buNone/>
            </a:pPr>
            <a:endParaRPr lang="es-ES" dirty="0"/>
          </a:p>
        </p:txBody>
      </p:sp>
    </p:spTree>
    <p:extLst>
      <p:ext uri="{BB962C8B-B14F-4D97-AF65-F5344CB8AC3E}">
        <p14:creationId xmlns:p14="http://schemas.microsoft.com/office/powerpoint/2010/main" val="117442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rPr>
              <a:t>Curso H.E.L.P.</a:t>
            </a:r>
          </a:p>
        </p:txBody>
      </p:sp>
      <p:sp>
        <p:nvSpPr>
          <p:cNvPr id="4" name="Title 3"/>
          <p:cNvSpPr txBox="1">
            <a:spLocks/>
          </p:cNvSpPr>
          <p:nvPr/>
        </p:nvSpPr>
        <p:spPr>
          <a:xfrm>
            <a:off x="2657617" y="637060"/>
            <a:ext cx="728345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400" b="1" i="0" strike="noStrike" kern="1200" cap="none" spc="0" normalizeH="0" baseline="0" noProof="0" dirty="0">
                <a:ln>
                  <a:noFill/>
                </a:ln>
                <a:effectLst/>
                <a:uLnTx/>
                <a:uFillTx/>
                <a:latin typeface="Calibri" panose="020F0502020204030204"/>
              </a:rPr>
              <a:t>III. Clasificación de los conflictos</a:t>
            </a:r>
            <a:endParaRPr kumimoji="0" lang="es-ES" sz="4400" b="1" i="0" strike="noStrike" kern="1200" cap="none" spc="0" normalizeH="0" baseline="0" noProof="0" dirty="0">
              <a:ln>
                <a:noFill/>
              </a:ln>
              <a:effectLst/>
              <a:uLnTx/>
              <a:uFillTx/>
              <a:latin typeface="Calibri" panose="020F0502020204030204"/>
              <a:ea typeface="+mj-ea"/>
              <a:cs typeface="+mj-cs"/>
            </a:endParaRPr>
          </a:p>
        </p:txBody>
      </p:sp>
      <p:sp>
        <p:nvSpPr>
          <p:cNvPr id="5" name="Content Placeholder 4"/>
          <p:cNvSpPr txBox="1">
            <a:spLocks/>
          </p:cNvSpPr>
          <p:nvPr/>
        </p:nvSpPr>
        <p:spPr>
          <a:xfrm>
            <a:off x="2517917" y="2775484"/>
            <a:ext cx="8707783" cy="1835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s-ES" sz="3200" b="1" i="0" u="none" strike="noStrike" kern="1200" cap="none" spc="0" normalizeH="0" baseline="0" noProof="0" dirty="0">
                <a:ln>
                  <a:noFill/>
                </a:ln>
                <a:solidFill>
                  <a:srgbClr val="0000CC"/>
                </a:solidFill>
                <a:effectLst/>
                <a:uLnTx/>
                <a:uFillTx/>
                <a:latin typeface="Calibri" panose="020F0502020204030204"/>
              </a:rPr>
              <a:t>Enunciado 3</a:t>
            </a:r>
            <a:r>
              <a:rPr kumimoji="0" lang="es-ES" sz="3200" b="0" i="0" u="none" strike="noStrike" kern="1200" cap="none" spc="0" normalizeH="0" baseline="0" noProof="0" dirty="0">
                <a:ln>
                  <a:noFill/>
                </a:ln>
                <a:solidFill>
                  <a:prstClr val="black"/>
                </a:solidFill>
                <a:effectLst/>
                <a:uLnTx/>
                <a:uFillTx/>
                <a:latin typeface="Calibri" panose="020F0502020204030204"/>
              </a:rPr>
              <a:t>: "El lanzamiento de cohetes de un Estado al territorio de otro Estado es necesariamente un conflicto armado internacional”.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s-ES" sz="32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FDBFA2E-81A7-4F8D-B6D8-6D4D1BEE28D1}"/>
              </a:ext>
            </a:extLst>
          </p:cNvPr>
          <p:cNvSpPr txBox="1"/>
          <p:nvPr/>
        </p:nvSpPr>
        <p:spPr>
          <a:xfrm>
            <a:off x="876242" y="2971800"/>
            <a:ext cx="1533782" cy="1107996"/>
          </a:xfrm>
          <a:prstGeom prst="rect">
            <a:avLst/>
          </a:prstGeom>
          <a:noFill/>
        </p:spPr>
        <p:txBody>
          <a:bodyPr wrap="square" rtlCol="0">
            <a:spAutoFit/>
          </a:bodyPr>
          <a:lstStyle/>
          <a:p>
            <a:r>
              <a:rPr lang="es-ES" sz="6600" b="1" dirty="0">
                <a:solidFill>
                  <a:srgbClr val="FF0000"/>
                </a:solidFill>
              </a:rPr>
              <a:t>SÍ/NO</a:t>
            </a:r>
          </a:p>
        </p:txBody>
      </p:sp>
    </p:spTree>
    <p:extLst>
      <p:ext uri="{BB962C8B-B14F-4D97-AF65-F5344CB8AC3E}">
        <p14:creationId xmlns:p14="http://schemas.microsoft.com/office/powerpoint/2010/main" val="215175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rPr>
              <a:t>Curso H.E.L.P.</a:t>
            </a:r>
          </a:p>
        </p:txBody>
      </p:sp>
      <p:pic>
        <p:nvPicPr>
          <p:cNvPr id="4" name="Picture 2" descr="FR FFAA riot crtl"/>
          <p:cNvPicPr>
            <a:picLocks noChangeAspect="1" noChangeArrowheads="1"/>
          </p:cNvPicPr>
          <p:nvPr/>
        </p:nvPicPr>
        <p:blipFill>
          <a:blip r:embed="rId3">
            <a:extLst>
              <a:ext uri="{28A0092B-C50C-407E-A947-70E740481C1C}">
                <a14:useLocalDpi xmlns:a14="http://schemas.microsoft.com/office/drawing/2010/main" val="0"/>
              </a:ext>
            </a:extLst>
          </a:blip>
          <a:srcRect l="20998" t="16512" r="45523" b="14963"/>
          <a:stretch>
            <a:fillRect/>
          </a:stretch>
        </p:blipFill>
        <p:spPr bwMode="auto">
          <a:xfrm>
            <a:off x="4373005" y="1053428"/>
            <a:ext cx="2885384" cy="344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80403 fight in bagdad 01"/>
          <p:cNvPicPr>
            <a:picLocks noChangeArrowheads="1"/>
          </p:cNvPicPr>
          <p:nvPr/>
        </p:nvPicPr>
        <p:blipFill>
          <a:blip r:embed="rId4">
            <a:extLst>
              <a:ext uri="{28A0092B-C50C-407E-A947-70E740481C1C}">
                <a14:useLocalDpi xmlns:a14="http://schemas.microsoft.com/office/drawing/2010/main" val="0"/>
              </a:ext>
            </a:extLst>
          </a:blip>
          <a:srcRect l="33260" r="4410" b="772"/>
          <a:stretch>
            <a:fillRect/>
          </a:stretch>
        </p:blipFill>
        <p:spPr bwMode="auto">
          <a:xfrm>
            <a:off x="8416375" y="1053428"/>
            <a:ext cx="3240080" cy="325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786636" y="134466"/>
            <a:ext cx="1005243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sng" strike="noStrike" kern="1200" cap="none" spc="0" normalizeH="0" baseline="0" noProof="0" dirty="0">
                <a:ln>
                  <a:noFill/>
                </a:ln>
                <a:effectLst/>
                <a:uLnTx/>
                <a:uFillTx/>
                <a:latin typeface="Calibri" panose="020F0502020204030204"/>
              </a:rPr>
              <a:t>¿Qué se entiende por "conflicto armado"?</a:t>
            </a:r>
            <a:br>
              <a:rPr dirty="0"/>
            </a:br>
            <a:endParaRPr kumimoji="0" lang="es-ES" sz="3600" b="0" i="0" strike="noStrike" kern="1200" cap="none" spc="0" normalizeH="0" baseline="0" noProof="0" dirty="0">
              <a:ln>
                <a:noFill/>
              </a:ln>
              <a:solidFill>
                <a:srgbClr val="00B050"/>
              </a:solidFill>
              <a:effectLst/>
              <a:uLnTx/>
              <a:uFillTx/>
              <a:latin typeface="Calibri Light" panose="020F0302020204030204"/>
              <a:ea typeface="+mj-ea"/>
              <a:cs typeface="+mj-cs"/>
            </a:endParaRPr>
          </a:p>
        </p:txBody>
      </p:sp>
      <p:pic>
        <p:nvPicPr>
          <p:cNvPr id="7" name="Picture 6" descr="http://upload.wikimedia.org/wikipedia/commons/thumb/6/69/MILF_militant_lying_prone.jpg/560px-MILF_militant_lying_pr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893" y="3364782"/>
            <a:ext cx="2885385" cy="3344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readingeagle.com/storyimage/RE/20160125/AP/301259910/EP/1/2/EP-301259910.jpg&amp;q=80&amp;MaxW=550&amp;MaxH=400&amp;RCRadius=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426" y="3364782"/>
            <a:ext cx="3299579" cy="334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7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pic>
        <p:nvPicPr>
          <p:cNvPr id="4" name="Picture 2" descr="FR FFAA riot crtl"/>
          <p:cNvPicPr>
            <a:picLocks noChangeAspect="1" noChangeArrowheads="1"/>
          </p:cNvPicPr>
          <p:nvPr/>
        </p:nvPicPr>
        <p:blipFill>
          <a:blip r:embed="rId3">
            <a:extLst>
              <a:ext uri="{28A0092B-C50C-407E-A947-70E740481C1C}">
                <a14:useLocalDpi xmlns:a14="http://schemas.microsoft.com/office/drawing/2010/main" val="0"/>
              </a:ext>
            </a:extLst>
          </a:blip>
          <a:srcRect l="20998" t="16512" r="45523" b="14963"/>
          <a:stretch>
            <a:fillRect/>
          </a:stretch>
        </p:blipFill>
        <p:spPr bwMode="auto">
          <a:xfrm>
            <a:off x="3174670" y="1968008"/>
            <a:ext cx="1395412" cy="2807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olombia"/>
          <p:cNvPicPr>
            <a:picLocks noChangeAspect="1" noChangeArrowheads="1"/>
          </p:cNvPicPr>
          <p:nvPr/>
        </p:nvPicPr>
        <p:blipFill>
          <a:blip r:embed="rId4">
            <a:extLst>
              <a:ext uri="{28A0092B-C50C-407E-A947-70E740481C1C}">
                <a14:useLocalDpi xmlns:a14="http://schemas.microsoft.com/office/drawing/2010/main" val="0"/>
              </a:ext>
            </a:extLst>
          </a:blip>
          <a:srcRect l="55464" r="14459"/>
          <a:stretch>
            <a:fillRect/>
          </a:stretch>
        </p:blipFill>
        <p:spPr bwMode="auto">
          <a:xfrm>
            <a:off x="6310127" y="1968007"/>
            <a:ext cx="1472250" cy="2807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080403 fight in bagdad 01"/>
          <p:cNvPicPr>
            <a:picLocks noChangeArrowheads="1"/>
          </p:cNvPicPr>
          <p:nvPr/>
        </p:nvPicPr>
        <p:blipFill>
          <a:blip r:embed="rId5">
            <a:extLst>
              <a:ext uri="{28A0092B-C50C-407E-A947-70E740481C1C}">
                <a14:useLocalDpi xmlns:a14="http://schemas.microsoft.com/office/drawing/2010/main" val="0"/>
              </a:ext>
            </a:extLst>
          </a:blip>
          <a:srcRect l="33260" r="4410" b="772"/>
          <a:stretch>
            <a:fillRect/>
          </a:stretch>
        </p:blipFill>
        <p:spPr bwMode="auto">
          <a:xfrm>
            <a:off x="7808128" y="1968008"/>
            <a:ext cx="2060790" cy="2782020"/>
          </a:xfrm>
          <a:prstGeom prst="rect">
            <a:avLst/>
          </a:prstGeom>
          <a:noFill/>
          <a:extLst>
            <a:ext uri="{909E8E84-426E-40DD-AFC4-6F175D3DCCD1}">
              <a14:hiddenFill xmlns:a14="http://schemas.microsoft.com/office/drawing/2010/main">
                <a:solidFill>
                  <a:srgbClr val="FFFFFF"/>
                </a:solidFill>
              </a14:hiddenFill>
            </a:ext>
          </a:extLst>
        </p:spPr>
      </p:pic>
      <p:sp>
        <p:nvSpPr>
          <p:cNvPr id="7" name="Line 26"/>
          <p:cNvSpPr>
            <a:spLocks noChangeShapeType="1"/>
          </p:cNvSpPr>
          <p:nvPr/>
        </p:nvSpPr>
        <p:spPr bwMode="auto">
          <a:xfrm>
            <a:off x="4764590" y="5488873"/>
            <a:ext cx="5083623" cy="2186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ext Box 27"/>
          <p:cNvSpPr txBox="1">
            <a:spLocks noChangeArrowheads="1"/>
          </p:cNvSpPr>
          <p:nvPr/>
        </p:nvSpPr>
        <p:spPr bwMode="auto">
          <a:xfrm>
            <a:off x="5884771" y="5249157"/>
            <a:ext cx="2773470" cy="523862"/>
          </a:xfrm>
          <a:prstGeom prst="rect">
            <a:avLst/>
          </a:prstGeom>
          <a:solidFill>
            <a:srgbClr val="FF0000"/>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marL="342900" indent="-342900">
              <a:spcBef>
                <a:spcPct val="0"/>
              </a:spcBef>
              <a:defRPr>
                <a:solidFill>
                  <a:schemeClr val="tx1"/>
                </a:solidFill>
                <a:latin typeface="Arial" charset="0"/>
                <a:cs typeface="Arial" charset="0"/>
              </a:defRPr>
            </a:lvl1pPr>
            <a:lvl2pPr>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buFont typeface="Webdings" pitchFamily="18" charset="2"/>
              <a:buNone/>
            </a:pPr>
            <a:r>
              <a:rPr lang="es-ES" sz="2800" dirty="0">
                <a:solidFill>
                  <a:schemeClr val="bg1"/>
                </a:solidFill>
                <a:effectLst>
                  <a:outerShdw blurRad="38100" dist="38100" dir="2700000" algn="tl">
                    <a:srgbClr val="000000"/>
                  </a:outerShdw>
                </a:effectLst>
                <a:latin typeface="+mn-lt"/>
              </a:rPr>
              <a:t>Conflicto armado</a:t>
            </a:r>
          </a:p>
        </p:txBody>
      </p:sp>
      <p:sp>
        <p:nvSpPr>
          <p:cNvPr id="9" name="Title 1"/>
          <p:cNvSpPr txBox="1">
            <a:spLocks/>
          </p:cNvSpPr>
          <p:nvPr/>
        </p:nvSpPr>
        <p:spPr>
          <a:xfrm>
            <a:off x="1798920" y="-88599"/>
            <a:ext cx="8229600" cy="1628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u="sng" dirty="0">
                <a:latin typeface="+mn-lt"/>
              </a:rPr>
              <a:t>Marcos jurídicos aplicables a las situaciones de violencia</a:t>
            </a:r>
          </a:p>
        </p:txBody>
      </p:sp>
      <p:grpSp>
        <p:nvGrpSpPr>
          <p:cNvPr id="10" name="Group 25"/>
          <p:cNvGrpSpPr>
            <a:grpSpLocks/>
          </p:cNvGrpSpPr>
          <p:nvPr/>
        </p:nvGrpSpPr>
        <p:grpSpPr bwMode="auto">
          <a:xfrm>
            <a:off x="2965732" y="3575278"/>
            <a:ext cx="1619167" cy="1174750"/>
            <a:chOff x="1111" y="2554"/>
            <a:chExt cx="1040" cy="706"/>
          </a:xfrm>
        </p:grpSpPr>
        <p:sp>
          <p:nvSpPr>
            <p:cNvPr id="11" name="Rectangle 26"/>
            <p:cNvSpPr>
              <a:spLocks noChangeArrowheads="1"/>
            </p:cNvSpPr>
            <p:nvPr/>
          </p:nvSpPr>
          <p:spPr bwMode="auto">
            <a:xfrm>
              <a:off x="1111" y="2554"/>
              <a:ext cx="1008"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Rectangle 27"/>
            <p:cNvSpPr>
              <a:spLocks noChangeArrowheads="1"/>
            </p:cNvSpPr>
            <p:nvPr/>
          </p:nvSpPr>
          <p:spPr bwMode="auto">
            <a:xfrm>
              <a:off x="1175" y="2642"/>
              <a:ext cx="976"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s-ES" sz="2400" b="1" dirty="0">
                  <a:solidFill>
                    <a:srgbClr val="CCECFF"/>
                  </a:solidFill>
                  <a:latin typeface="+mn-lt"/>
                </a:rPr>
                <a:t>Legislación nacional</a:t>
              </a:r>
            </a:p>
          </p:txBody>
        </p:sp>
      </p:grpSp>
      <p:grpSp>
        <p:nvGrpSpPr>
          <p:cNvPr id="13" name="Group 34"/>
          <p:cNvGrpSpPr>
            <a:grpSpLocks/>
          </p:cNvGrpSpPr>
          <p:nvPr/>
        </p:nvGrpSpPr>
        <p:grpSpPr bwMode="auto">
          <a:xfrm>
            <a:off x="6282859" y="3575278"/>
            <a:ext cx="1466761" cy="1174750"/>
            <a:chOff x="1132" y="2554"/>
            <a:chExt cx="1031" cy="706"/>
          </a:xfrm>
        </p:grpSpPr>
        <p:sp>
          <p:nvSpPr>
            <p:cNvPr id="14" name="Rectangle 35"/>
            <p:cNvSpPr>
              <a:spLocks noChangeArrowheads="1"/>
            </p:cNvSpPr>
            <p:nvPr/>
          </p:nvSpPr>
          <p:spPr bwMode="auto">
            <a:xfrm>
              <a:off x="1155" y="2554"/>
              <a:ext cx="1008"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Rectangle 36"/>
            <p:cNvSpPr>
              <a:spLocks noChangeArrowheads="1"/>
            </p:cNvSpPr>
            <p:nvPr/>
          </p:nvSpPr>
          <p:spPr bwMode="auto">
            <a:xfrm>
              <a:off x="1132" y="2672"/>
              <a:ext cx="1027"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s-ES" sz="2400" b="1" dirty="0">
                  <a:solidFill>
                    <a:srgbClr val="CCECFF"/>
                  </a:solidFill>
                  <a:latin typeface="+mn-lt"/>
                </a:rPr>
                <a:t>Legislación nacional</a:t>
              </a:r>
            </a:p>
          </p:txBody>
        </p:sp>
      </p:grpSp>
      <p:grpSp>
        <p:nvGrpSpPr>
          <p:cNvPr id="16" name="Group 40"/>
          <p:cNvGrpSpPr>
            <a:grpSpLocks/>
          </p:cNvGrpSpPr>
          <p:nvPr/>
        </p:nvGrpSpPr>
        <p:grpSpPr bwMode="auto">
          <a:xfrm>
            <a:off x="7805987" y="3575278"/>
            <a:ext cx="2064758" cy="1174750"/>
            <a:chOff x="1111" y="2554"/>
            <a:chExt cx="1008" cy="706"/>
          </a:xfrm>
        </p:grpSpPr>
        <p:sp>
          <p:nvSpPr>
            <p:cNvPr id="17" name="Rectangle 41"/>
            <p:cNvSpPr>
              <a:spLocks noChangeArrowheads="1"/>
            </p:cNvSpPr>
            <p:nvPr/>
          </p:nvSpPr>
          <p:spPr bwMode="auto">
            <a:xfrm>
              <a:off x="1111" y="2554"/>
              <a:ext cx="1008"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Rectangle 42"/>
            <p:cNvSpPr>
              <a:spLocks noChangeArrowheads="1"/>
            </p:cNvSpPr>
            <p:nvPr/>
          </p:nvSpPr>
          <p:spPr bwMode="auto">
            <a:xfrm>
              <a:off x="1155" y="2702"/>
              <a:ext cx="953"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s-ES" sz="2400" b="1" dirty="0">
                  <a:solidFill>
                    <a:srgbClr val="CCECFF"/>
                  </a:solidFill>
                  <a:latin typeface="+mn-lt"/>
                </a:rPr>
                <a:t>Legislación nacional</a:t>
              </a:r>
            </a:p>
          </p:txBody>
        </p:sp>
      </p:grpSp>
      <p:grpSp>
        <p:nvGrpSpPr>
          <p:cNvPr id="19" name="Group 7"/>
          <p:cNvGrpSpPr>
            <a:grpSpLocks/>
          </p:cNvGrpSpPr>
          <p:nvPr/>
        </p:nvGrpSpPr>
        <p:grpSpPr bwMode="auto">
          <a:xfrm>
            <a:off x="7805987" y="2999016"/>
            <a:ext cx="2110304" cy="550862"/>
            <a:chOff x="4105" y="2069"/>
            <a:chExt cx="1390" cy="347"/>
          </a:xfrm>
        </p:grpSpPr>
        <p:sp>
          <p:nvSpPr>
            <p:cNvPr id="20" name="Rectangle 8"/>
            <p:cNvSpPr>
              <a:spLocks noChangeArrowheads="1"/>
            </p:cNvSpPr>
            <p:nvPr/>
          </p:nvSpPr>
          <p:spPr bwMode="auto">
            <a:xfrm>
              <a:off x="4105" y="2069"/>
              <a:ext cx="1360" cy="347"/>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21" name="Rectangle 9"/>
            <p:cNvSpPr>
              <a:spLocks noChangeArrowheads="1"/>
            </p:cNvSpPr>
            <p:nvPr/>
          </p:nvSpPr>
          <p:spPr bwMode="auto">
            <a:xfrm>
              <a:off x="4164" y="2076"/>
              <a:ext cx="1331"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es-ES" sz="2400" b="1" dirty="0">
                  <a:solidFill>
                    <a:srgbClr val="CCECFF"/>
                  </a:solidFill>
                  <a:latin typeface="+mn-lt"/>
                </a:rPr>
                <a:t>DIDH</a:t>
              </a:r>
            </a:p>
          </p:txBody>
        </p:sp>
      </p:grpSp>
      <p:grpSp>
        <p:nvGrpSpPr>
          <p:cNvPr id="22" name="Group 10"/>
          <p:cNvGrpSpPr>
            <a:grpSpLocks/>
          </p:cNvGrpSpPr>
          <p:nvPr/>
        </p:nvGrpSpPr>
        <p:grpSpPr bwMode="auto">
          <a:xfrm>
            <a:off x="6308457" y="2856141"/>
            <a:ext cx="1441164" cy="693380"/>
            <a:chOff x="3151" y="1888"/>
            <a:chExt cx="862" cy="528"/>
          </a:xfrm>
        </p:grpSpPr>
        <p:sp>
          <p:nvSpPr>
            <p:cNvPr id="23" name="Rectangle 11"/>
            <p:cNvSpPr>
              <a:spLocks noChangeArrowheads="1"/>
            </p:cNvSpPr>
            <p:nvPr/>
          </p:nvSpPr>
          <p:spPr bwMode="auto">
            <a:xfrm>
              <a:off x="3152" y="1888"/>
              <a:ext cx="861" cy="528"/>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24" name="Rectangle 12"/>
            <p:cNvSpPr>
              <a:spLocks noChangeArrowheads="1"/>
            </p:cNvSpPr>
            <p:nvPr/>
          </p:nvSpPr>
          <p:spPr bwMode="auto">
            <a:xfrm>
              <a:off x="3151" y="1948"/>
              <a:ext cx="814" cy="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es-ES" sz="2400" b="1" dirty="0">
                  <a:solidFill>
                    <a:srgbClr val="CCECFF"/>
                  </a:solidFill>
                  <a:latin typeface="+mn-lt"/>
                </a:rPr>
                <a:t>DIDH</a:t>
              </a:r>
            </a:p>
          </p:txBody>
        </p:sp>
      </p:grpSp>
      <p:grpSp>
        <p:nvGrpSpPr>
          <p:cNvPr id="25" name="Group 16"/>
          <p:cNvGrpSpPr>
            <a:grpSpLocks/>
          </p:cNvGrpSpPr>
          <p:nvPr/>
        </p:nvGrpSpPr>
        <p:grpSpPr bwMode="auto">
          <a:xfrm>
            <a:off x="3136570" y="2567216"/>
            <a:ext cx="1404937" cy="982662"/>
            <a:chOff x="1223" y="1842"/>
            <a:chExt cx="885" cy="574"/>
          </a:xfrm>
        </p:grpSpPr>
        <p:sp>
          <p:nvSpPr>
            <p:cNvPr id="26" name="Rectangle 17"/>
            <p:cNvSpPr>
              <a:spLocks noChangeArrowheads="1"/>
            </p:cNvSpPr>
            <p:nvPr/>
          </p:nvSpPr>
          <p:spPr bwMode="auto">
            <a:xfrm>
              <a:off x="1247" y="1842"/>
              <a:ext cx="861" cy="574"/>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27" name="Rectangle 18"/>
            <p:cNvSpPr>
              <a:spLocks noChangeArrowheads="1"/>
            </p:cNvSpPr>
            <p:nvPr/>
          </p:nvSpPr>
          <p:spPr bwMode="auto">
            <a:xfrm>
              <a:off x="1223" y="2010"/>
              <a:ext cx="814" cy="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es-ES" sz="2400" b="1" dirty="0">
                  <a:solidFill>
                    <a:srgbClr val="CCECFF"/>
                  </a:solidFill>
                  <a:latin typeface="+mn-lt"/>
                </a:rPr>
                <a:t>DIDH</a:t>
              </a:r>
            </a:p>
          </p:txBody>
        </p:sp>
      </p:grpSp>
      <p:grpSp>
        <p:nvGrpSpPr>
          <p:cNvPr id="28" name="Group 43"/>
          <p:cNvGrpSpPr>
            <a:grpSpLocks/>
          </p:cNvGrpSpPr>
          <p:nvPr/>
        </p:nvGrpSpPr>
        <p:grpSpPr bwMode="auto">
          <a:xfrm>
            <a:off x="7826765" y="1979121"/>
            <a:ext cx="2062616" cy="1007195"/>
            <a:chOff x="1111" y="1842"/>
            <a:chExt cx="1008" cy="710"/>
          </a:xfrm>
        </p:grpSpPr>
        <p:sp>
          <p:nvSpPr>
            <p:cNvPr id="29" name="Rectangle 44"/>
            <p:cNvSpPr>
              <a:spLocks noChangeArrowheads="1"/>
            </p:cNvSpPr>
            <p:nvPr/>
          </p:nvSpPr>
          <p:spPr bwMode="auto">
            <a:xfrm>
              <a:off x="1111" y="1842"/>
              <a:ext cx="1008" cy="710"/>
            </a:xfrm>
            <a:prstGeom prst="rect">
              <a:avLst/>
            </a:prstGeom>
            <a:gradFill rotWithShape="1">
              <a:gsLst>
                <a:gs pos="0">
                  <a:srgbClr val="FF0000">
                    <a:alpha val="39999"/>
                  </a:srgbClr>
                </a:gs>
                <a:gs pos="100000">
                  <a:srgbClr val="FF00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30" name="Rectangle 45"/>
            <p:cNvSpPr>
              <a:spLocks noChangeArrowheads="1"/>
            </p:cNvSpPr>
            <p:nvPr/>
          </p:nvSpPr>
          <p:spPr bwMode="auto">
            <a:xfrm>
              <a:off x="1156" y="2047"/>
              <a:ext cx="953" cy="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es-ES" sz="2400" b="1" dirty="0">
                  <a:solidFill>
                    <a:srgbClr val="CCECFF"/>
                  </a:solidFill>
                  <a:latin typeface="+mn-lt"/>
                </a:rPr>
                <a:t>DIH</a:t>
              </a:r>
            </a:p>
          </p:txBody>
        </p:sp>
      </p:grpSp>
      <p:grpSp>
        <p:nvGrpSpPr>
          <p:cNvPr id="31" name="Group 46"/>
          <p:cNvGrpSpPr>
            <a:grpSpLocks/>
          </p:cNvGrpSpPr>
          <p:nvPr/>
        </p:nvGrpSpPr>
        <p:grpSpPr bwMode="auto">
          <a:xfrm>
            <a:off x="6322595" y="1933716"/>
            <a:ext cx="1469198" cy="888133"/>
            <a:chOff x="3233" y="1426"/>
            <a:chExt cx="889" cy="347"/>
          </a:xfrm>
        </p:grpSpPr>
        <p:sp>
          <p:nvSpPr>
            <p:cNvPr id="32" name="Rectangle 47"/>
            <p:cNvSpPr>
              <a:spLocks noChangeArrowheads="1"/>
            </p:cNvSpPr>
            <p:nvPr/>
          </p:nvSpPr>
          <p:spPr bwMode="auto">
            <a:xfrm>
              <a:off x="3233" y="1426"/>
              <a:ext cx="861" cy="347"/>
            </a:xfrm>
            <a:prstGeom prst="rect">
              <a:avLst/>
            </a:prstGeom>
            <a:gradFill rotWithShape="1">
              <a:gsLst>
                <a:gs pos="0">
                  <a:srgbClr val="FF0000">
                    <a:alpha val="39999"/>
                  </a:srgbClr>
                </a:gs>
                <a:gs pos="100000">
                  <a:srgbClr val="FF00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33" name="Rectangle 48"/>
            <p:cNvSpPr>
              <a:spLocks noChangeArrowheads="1"/>
            </p:cNvSpPr>
            <p:nvPr/>
          </p:nvSpPr>
          <p:spPr bwMode="auto">
            <a:xfrm>
              <a:off x="3260" y="1523"/>
              <a:ext cx="862" cy="1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s-ES" sz="2400" b="1" dirty="0">
                  <a:solidFill>
                    <a:srgbClr val="CCECFF"/>
                  </a:solidFill>
                  <a:latin typeface="+mn-lt"/>
                </a:rPr>
                <a:t>DIH</a:t>
              </a:r>
            </a:p>
          </p:txBody>
        </p:sp>
      </p:grpSp>
      <p:grpSp>
        <p:nvGrpSpPr>
          <p:cNvPr id="34" name="Group 33"/>
          <p:cNvGrpSpPr/>
          <p:nvPr/>
        </p:nvGrpSpPr>
        <p:grpSpPr>
          <a:xfrm>
            <a:off x="2528495" y="6212115"/>
            <a:ext cx="7378059" cy="360363"/>
            <a:chOff x="1333438" y="6497637"/>
            <a:chExt cx="7378059" cy="360363"/>
          </a:xfrm>
        </p:grpSpPr>
        <p:sp>
          <p:nvSpPr>
            <p:cNvPr id="35" name="Rectangle 84"/>
            <p:cNvSpPr>
              <a:spLocks noChangeArrowheads="1"/>
            </p:cNvSpPr>
            <p:nvPr/>
          </p:nvSpPr>
          <p:spPr bwMode="auto">
            <a:xfrm>
              <a:off x="1333438" y="6497637"/>
              <a:ext cx="1971675" cy="360363"/>
            </a:xfrm>
            <a:prstGeom prst="rect">
              <a:avLst/>
            </a:prstGeom>
            <a:solidFill>
              <a:schemeClr val="accent1"/>
            </a:solidFill>
            <a:ln w="38100">
              <a:solidFill>
                <a:schemeClr val="accent1"/>
              </a:solidFill>
              <a:miter lim="800000"/>
              <a:headEnd/>
              <a:tailEnd/>
            </a:ln>
          </p:spPr>
          <p:txBody>
            <a:bodyPr vert="horz" lIns="54864" tIns="91440" rtlCol="0" anchor="ctr">
              <a:noAutofit/>
            </a:bodyPr>
            <a:lstStyle/>
            <a:p>
              <a:pPr marL="438912" indent="-320040" algn="ctr">
                <a:lnSpc>
                  <a:spcPct val="80000"/>
                </a:lnSpc>
                <a:spcBef>
                  <a:spcPts val="0"/>
                </a:spcBef>
                <a:buClr>
                  <a:schemeClr val="accent1"/>
                </a:buClr>
                <a:buSzPct val="80000"/>
                <a:buFont typeface="Wingdings" pitchFamily="2" charset="2"/>
                <a:buNone/>
              </a:pPr>
              <a:r>
                <a:rPr lang="es-ES" sz="2800" b="1" dirty="0">
                  <a:solidFill>
                    <a:schemeClr val="bg1"/>
                  </a:solidFill>
                  <a:latin typeface="+mn-lt"/>
                </a:rPr>
                <a:t>OSV</a:t>
              </a:r>
            </a:p>
          </p:txBody>
        </p:sp>
        <p:sp>
          <p:nvSpPr>
            <p:cNvPr id="36" name="Rectangle 46"/>
            <p:cNvSpPr txBox="1">
              <a:spLocks noChangeArrowheads="1"/>
            </p:cNvSpPr>
            <p:nvPr/>
          </p:nvSpPr>
          <p:spPr>
            <a:xfrm>
              <a:off x="6648880" y="6497637"/>
              <a:ext cx="2062617" cy="360363"/>
            </a:xfrm>
            <a:prstGeom prst="rect">
              <a:avLst/>
            </a:prstGeom>
            <a:solidFill>
              <a:srgbClr val="FF0000"/>
            </a:solidFill>
            <a:ln w="38100">
              <a:solidFill>
                <a:srgbClr val="FF0000"/>
              </a:solidFill>
              <a:miter lim="800000"/>
              <a:headEnd/>
              <a:tailEnd/>
            </a:ln>
          </p:spPr>
          <p:txBody>
            <a:bodyPr vert="horz" lIns="54864" tIns="91440" rtlCol="0" anchor="ctr">
              <a:noAutofit/>
            </a:bodyPr>
            <a:lst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Corbel"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400" kern="1200">
                  <a:solidFill>
                    <a:schemeClr val="tx1"/>
                  </a:solidFill>
                  <a:latin typeface="Corbel" pitchFamily="34" charset="0"/>
                  <a:ea typeface="+mn-ea"/>
                  <a:cs typeface="+mn-cs"/>
                </a:defRPr>
              </a:lvl2pPr>
              <a:lvl3pPr marL="996696" indent="-228600" algn="l" rtl="0" eaLnBrk="1" latinLnBrk="0" hangingPunct="1">
                <a:spcBef>
                  <a:spcPct val="20000"/>
                </a:spcBef>
                <a:buClr>
                  <a:schemeClr val="accent3"/>
                </a:buClr>
                <a:buFont typeface="Arial"/>
                <a:buChar char="▪"/>
                <a:defRPr kumimoji="0" sz="2000" kern="1200">
                  <a:solidFill>
                    <a:schemeClr val="tx1"/>
                  </a:solidFill>
                  <a:latin typeface="Corbel" pitchFamily="34" charset="0"/>
                  <a:ea typeface="+mn-ea"/>
                  <a:cs typeface="+mn-cs"/>
                </a:defRPr>
              </a:lvl3pPr>
              <a:lvl4pPr marL="1216152" indent="-182880" algn="l" rtl="0" eaLnBrk="1" latinLnBrk="0" hangingPunct="1">
                <a:spcBef>
                  <a:spcPct val="20000"/>
                </a:spcBef>
                <a:buClr>
                  <a:schemeClr val="accent4"/>
                </a:buClr>
                <a:buFont typeface="Arial"/>
                <a:buChar char="▪"/>
                <a:defRPr kumimoji="0" sz="1800" kern="1200">
                  <a:solidFill>
                    <a:schemeClr val="tx1"/>
                  </a:solidFill>
                  <a:latin typeface="Corbel"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1800" kern="1200">
                  <a:solidFill>
                    <a:schemeClr val="tx1"/>
                  </a:solidFill>
                  <a:latin typeface="Corbel"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ctr">
                <a:lnSpc>
                  <a:spcPct val="80000"/>
                </a:lnSpc>
                <a:buNone/>
              </a:pPr>
              <a:r>
                <a:rPr lang="es-ES" b="1" dirty="0">
                  <a:solidFill>
                    <a:schemeClr val="bg1"/>
                  </a:solidFill>
                  <a:latin typeface="+mn-lt"/>
                </a:rPr>
                <a:t>CAI</a:t>
              </a:r>
            </a:p>
          </p:txBody>
        </p:sp>
        <p:sp>
          <p:nvSpPr>
            <p:cNvPr id="37" name="Rectangle 47"/>
            <p:cNvSpPr>
              <a:spLocks noChangeArrowheads="1"/>
            </p:cNvSpPr>
            <p:nvPr/>
          </p:nvSpPr>
          <p:spPr bwMode="auto">
            <a:xfrm>
              <a:off x="3565985" y="6497637"/>
              <a:ext cx="2773470" cy="360363"/>
            </a:xfrm>
            <a:prstGeom prst="rect">
              <a:avLst/>
            </a:prstGeom>
            <a:solidFill>
              <a:srgbClr val="FF0000"/>
            </a:solidFill>
            <a:ln w="38100">
              <a:solidFill>
                <a:srgbClr val="FF0000"/>
              </a:solidFill>
              <a:miter lim="800000"/>
              <a:headEnd/>
              <a:tailEnd/>
            </a:ln>
          </p:spPr>
          <p:txBody>
            <a:bodyPr vert="horz" lIns="54864" tIns="91440" rtlCol="0" anchor="ctr">
              <a:noAutofit/>
            </a:bodyPr>
            <a:lstStyle/>
            <a:p>
              <a:pPr marL="438912" indent="-320040" algn="ctr">
                <a:lnSpc>
                  <a:spcPct val="80000"/>
                </a:lnSpc>
                <a:spcBef>
                  <a:spcPts val="0"/>
                </a:spcBef>
                <a:buClr>
                  <a:schemeClr val="accent1"/>
                </a:buClr>
                <a:buSzPct val="80000"/>
              </a:pPr>
              <a:r>
                <a:rPr lang="es-ES" sz="2800" b="1" dirty="0">
                  <a:solidFill>
                    <a:schemeClr val="bg1"/>
                  </a:solidFill>
                  <a:latin typeface="+mn-lt"/>
                </a:rPr>
                <a:t>CANI</a:t>
              </a:r>
            </a:p>
          </p:txBody>
        </p:sp>
      </p:grpSp>
      <p:pic>
        <p:nvPicPr>
          <p:cNvPr id="38" name="Picture 4" descr="http://www.readingeagle.com/storyimage/RE/20160125/AP/301259910/EP/1/2/EP-301259910.jpg&amp;q=80&amp;MaxW=550&amp;MaxH=400&amp;RCRadius=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521" y="1955848"/>
            <a:ext cx="1520473" cy="277567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17"/>
          <p:cNvSpPr>
            <a:spLocks noChangeArrowheads="1"/>
          </p:cNvSpPr>
          <p:nvPr/>
        </p:nvSpPr>
        <p:spPr bwMode="auto">
          <a:xfrm>
            <a:off x="1573733" y="2580710"/>
            <a:ext cx="1577974" cy="982662"/>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grpSp>
        <p:nvGrpSpPr>
          <p:cNvPr id="40" name="Group 22"/>
          <p:cNvGrpSpPr>
            <a:grpSpLocks/>
          </p:cNvGrpSpPr>
          <p:nvPr/>
        </p:nvGrpSpPr>
        <p:grpSpPr bwMode="auto">
          <a:xfrm>
            <a:off x="1215779" y="3574403"/>
            <a:ext cx="2012865" cy="1238904"/>
            <a:chOff x="-105" y="707"/>
            <a:chExt cx="1202" cy="761"/>
          </a:xfrm>
        </p:grpSpPr>
        <p:sp>
          <p:nvSpPr>
            <p:cNvPr id="41" name="Rectangle 23"/>
            <p:cNvSpPr>
              <a:spLocks noChangeArrowheads="1"/>
            </p:cNvSpPr>
            <p:nvPr/>
          </p:nvSpPr>
          <p:spPr bwMode="auto">
            <a:xfrm>
              <a:off x="-105" y="707"/>
              <a:ext cx="1202"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Rectangle 24"/>
            <p:cNvSpPr>
              <a:spLocks noChangeArrowheads="1"/>
            </p:cNvSpPr>
            <p:nvPr/>
          </p:nvSpPr>
          <p:spPr bwMode="auto">
            <a:xfrm>
              <a:off x="-13" y="787"/>
              <a:ext cx="953" cy="6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buClrTx/>
                <a:buSzTx/>
                <a:buFontTx/>
                <a:buNone/>
              </a:pPr>
              <a:r>
                <a:rPr lang="es-ES" sz="2400" b="1" dirty="0">
                  <a:solidFill>
                    <a:srgbClr val="CCECFF"/>
                  </a:solidFill>
                  <a:latin typeface="+mn-lt"/>
                </a:rPr>
                <a:t>Legislación nacional</a:t>
              </a:r>
            </a:p>
          </p:txBody>
        </p:sp>
      </p:grpSp>
      <p:pic>
        <p:nvPicPr>
          <p:cNvPr id="43" name="Picture 42" descr="http://upload.wikimedia.org/wikipedia/commons/thumb/6/69/MILF_militant_lying_prone.jpg/560px-MILF_militant_lying_pro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7154" y="1963665"/>
            <a:ext cx="1362780" cy="2767857"/>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31"/>
          <p:cNvGrpSpPr>
            <a:grpSpLocks/>
          </p:cNvGrpSpPr>
          <p:nvPr/>
        </p:nvGrpSpPr>
        <p:grpSpPr bwMode="auto">
          <a:xfrm>
            <a:off x="4743095" y="1968008"/>
            <a:ext cx="1366838" cy="729383"/>
            <a:chOff x="2200" y="1525"/>
            <a:chExt cx="861" cy="363"/>
          </a:xfrm>
        </p:grpSpPr>
        <p:sp>
          <p:nvSpPr>
            <p:cNvPr id="45" name="Rectangle 32"/>
            <p:cNvSpPr>
              <a:spLocks noChangeArrowheads="1"/>
            </p:cNvSpPr>
            <p:nvPr/>
          </p:nvSpPr>
          <p:spPr bwMode="auto">
            <a:xfrm>
              <a:off x="2200" y="1525"/>
              <a:ext cx="861" cy="363"/>
            </a:xfrm>
            <a:prstGeom prst="rect">
              <a:avLst/>
            </a:prstGeom>
            <a:gradFill rotWithShape="1">
              <a:gsLst>
                <a:gs pos="0">
                  <a:srgbClr val="FF0000">
                    <a:alpha val="39999"/>
                  </a:srgbClr>
                </a:gs>
                <a:gs pos="100000">
                  <a:srgbClr val="FF00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46" name="Rectangle 33"/>
            <p:cNvSpPr>
              <a:spLocks noChangeArrowheads="1"/>
            </p:cNvSpPr>
            <p:nvPr/>
          </p:nvSpPr>
          <p:spPr bwMode="auto">
            <a:xfrm>
              <a:off x="2200" y="1570"/>
              <a:ext cx="861" cy="2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es-ES" sz="2400" b="1" dirty="0">
                  <a:solidFill>
                    <a:srgbClr val="CCECFF"/>
                  </a:solidFill>
                  <a:latin typeface="+mn-lt"/>
                </a:rPr>
                <a:t>DIH</a:t>
              </a:r>
            </a:p>
          </p:txBody>
        </p:sp>
      </p:grpSp>
      <p:grpSp>
        <p:nvGrpSpPr>
          <p:cNvPr id="47" name="Group 13"/>
          <p:cNvGrpSpPr>
            <a:grpSpLocks/>
          </p:cNvGrpSpPr>
          <p:nvPr/>
        </p:nvGrpSpPr>
        <p:grpSpPr bwMode="auto">
          <a:xfrm>
            <a:off x="4733673" y="2724378"/>
            <a:ext cx="1361344" cy="838200"/>
            <a:chOff x="2194" y="1888"/>
            <a:chExt cx="867" cy="528"/>
          </a:xfrm>
        </p:grpSpPr>
        <p:sp>
          <p:nvSpPr>
            <p:cNvPr id="48" name="Rectangle 14"/>
            <p:cNvSpPr>
              <a:spLocks noChangeArrowheads="1"/>
            </p:cNvSpPr>
            <p:nvPr/>
          </p:nvSpPr>
          <p:spPr bwMode="auto">
            <a:xfrm>
              <a:off x="2200" y="1888"/>
              <a:ext cx="861" cy="528"/>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49" name="Rectangle 15"/>
            <p:cNvSpPr>
              <a:spLocks noChangeArrowheads="1"/>
            </p:cNvSpPr>
            <p:nvPr/>
          </p:nvSpPr>
          <p:spPr bwMode="auto">
            <a:xfrm>
              <a:off x="2194" y="1981"/>
              <a:ext cx="816"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es-ES" sz="2400" b="1" dirty="0">
                  <a:solidFill>
                    <a:srgbClr val="CCECFF"/>
                  </a:solidFill>
                  <a:latin typeface="+mn-lt"/>
                </a:rPr>
                <a:t>DIDH</a:t>
              </a:r>
            </a:p>
          </p:txBody>
        </p:sp>
      </p:grpSp>
      <p:grpSp>
        <p:nvGrpSpPr>
          <p:cNvPr id="50" name="Group 28"/>
          <p:cNvGrpSpPr>
            <a:grpSpLocks/>
          </p:cNvGrpSpPr>
          <p:nvPr/>
        </p:nvGrpSpPr>
        <p:grpSpPr bwMode="auto">
          <a:xfrm>
            <a:off x="4684083" y="3575278"/>
            <a:ext cx="1410936" cy="1174750"/>
            <a:chOff x="1067" y="2554"/>
            <a:chExt cx="1052" cy="706"/>
          </a:xfrm>
        </p:grpSpPr>
        <p:sp>
          <p:nvSpPr>
            <p:cNvPr id="51" name="Rectangle 29"/>
            <p:cNvSpPr>
              <a:spLocks noChangeArrowheads="1"/>
            </p:cNvSpPr>
            <p:nvPr/>
          </p:nvSpPr>
          <p:spPr bwMode="auto">
            <a:xfrm>
              <a:off x="1111" y="2554"/>
              <a:ext cx="1008"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Rectangle 30"/>
            <p:cNvSpPr>
              <a:spLocks noChangeArrowheads="1"/>
            </p:cNvSpPr>
            <p:nvPr/>
          </p:nvSpPr>
          <p:spPr bwMode="auto">
            <a:xfrm>
              <a:off x="1067" y="2642"/>
              <a:ext cx="1041"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s-ES" sz="2400" b="1" dirty="0">
                  <a:solidFill>
                    <a:srgbClr val="CCECFF"/>
                  </a:solidFill>
                  <a:latin typeface="+mn-lt"/>
                </a:rPr>
                <a:t>Legislación nacional</a:t>
              </a:r>
            </a:p>
          </p:txBody>
        </p:sp>
      </p:grpSp>
      <p:sp>
        <p:nvSpPr>
          <p:cNvPr id="53" name="Rectangle 18"/>
          <p:cNvSpPr>
            <a:spLocks noChangeArrowheads="1"/>
          </p:cNvSpPr>
          <p:nvPr/>
        </p:nvSpPr>
        <p:spPr bwMode="auto">
          <a:xfrm>
            <a:off x="1619770" y="2829697"/>
            <a:ext cx="1292225" cy="4588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algn="ctr">
              <a:buClrTx/>
              <a:buSzTx/>
              <a:buFontTx/>
              <a:buNone/>
            </a:pPr>
            <a:r>
              <a:rPr lang="es-ES" sz="2400" b="1" dirty="0">
                <a:solidFill>
                  <a:srgbClr val="CCECFF"/>
                </a:solidFill>
                <a:latin typeface="+mn-lt"/>
              </a:rPr>
              <a:t>DIDH</a:t>
            </a:r>
          </a:p>
        </p:txBody>
      </p:sp>
    </p:spTree>
    <p:extLst>
      <p:ext uri="{BB962C8B-B14F-4D97-AF65-F5344CB8AC3E}">
        <p14:creationId xmlns:p14="http://schemas.microsoft.com/office/powerpoint/2010/main" val="28790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500"/>
                                        <p:tgtEl>
                                          <p:spTgt spid="5"/>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500"/>
                                        <p:tgtEl>
                                          <p:spTgt spid="6"/>
                                        </p:tgtEl>
                                      </p:cBhvr>
                                    </p:animEffect>
                                  </p:childTnLst>
                                </p:cTn>
                              </p:par>
                              <p:par>
                                <p:cTn id="16" presetID="17"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ppt_h/2"/>
                                          </p:val>
                                        </p:tav>
                                        <p:tav tm="100000">
                                          <p:val>
                                            <p:strVal val="#ppt_y"/>
                                          </p:val>
                                        </p:tav>
                                      </p:tavLst>
                                    </p:anim>
                                    <p:anim calcmode="lin" valueType="num">
                                      <p:cBhvr>
                                        <p:cTn id="20" dur="1000" fill="hold"/>
                                        <p:tgtEl>
                                          <p:spTgt spid="10"/>
                                        </p:tgtEl>
                                        <p:attrNameLst>
                                          <p:attrName>ppt_w</p:attrName>
                                        </p:attrNameLst>
                                      </p:cBhvr>
                                      <p:tavLst>
                                        <p:tav tm="0">
                                          <p:val>
                                            <p:strVal val="#ppt_w"/>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childTnLst>
                                </p:cTn>
                              </p:par>
                              <p:par>
                                <p:cTn id="22" presetID="17"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ppt_h/2"/>
                                          </p:val>
                                        </p:tav>
                                        <p:tav tm="100000">
                                          <p:val>
                                            <p:strVal val="#ppt_y"/>
                                          </p:val>
                                        </p:tav>
                                      </p:tavLst>
                                    </p:anim>
                                    <p:anim calcmode="lin" valueType="num">
                                      <p:cBhvr>
                                        <p:cTn id="26" dur="1000" fill="hold"/>
                                        <p:tgtEl>
                                          <p:spTgt spid="13"/>
                                        </p:tgtEl>
                                        <p:attrNameLst>
                                          <p:attrName>ppt_w</p:attrName>
                                        </p:attrNameLst>
                                      </p:cBhvr>
                                      <p:tavLst>
                                        <p:tav tm="0">
                                          <p:val>
                                            <p:strVal val="#ppt_w"/>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childTnLst>
                                </p:cTn>
                              </p:par>
                              <p:par>
                                <p:cTn id="28" presetID="17"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ppt_h/2"/>
                                          </p:val>
                                        </p:tav>
                                        <p:tav tm="100000">
                                          <p:val>
                                            <p:strVal val="#ppt_y"/>
                                          </p:val>
                                        </p:tav>
                                      </p:tavLst>
                                    </p:anim>
                                    <p:anim calcmode="lin" valueType="num">
                                      <p:cBhvr>
                                        <p:cTn id="32" dur="1000" fill="hold"/>
                                        <p:tgtEl>
                                          <p:spTgt spid="16"/>
                                        </p:tgtEl>
                                        <p:attrNameLst>
                                          <p:attrName>ppt_w</p:attrName>
                                        </p:attrNameLst>
                                      </p:cBhvr>
                                      <p:tavLst>
                                        <p:tav tm="0">
                                          <p:val>
                                            <p:strVal val="#ppt_w"/>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childTnLst>
                                </p:cTn>
                              </p:par>
                              <p:par>
                                <p:cTn id="34" presetID="17" presetClass="entr" presetSubtype="4" fill="hold" nodeType="withEffect">
                                  <p:stCondLst>
                                    <p:cond delay="10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ppt_h/2"/>
                                          </p:val>
                                        </p:tav>
                                        <p:tav tm="100000">
                                          <p:val>
                                            <p:strVal val="#ppt_y"/>
                                          </p:val>
                                        </p:tav>
                                      </p:tavLst>
                                    </p:anim>
                                    <p:anim calcmode="lin" valueType="num">
                                      <p:cBhvr>
                                        <p:cTn id="38" dur="1000" fill="hold"/>
                                        <p:tgtEl>
                                          <p:spTgt spid="25"/>
                                        </p:tgtEl>
                                        <p:attrNameLst>
                                          <p:attrName>ppt_w</p:attrName>
                                        </p:attrNameLst>
                                      </p:cBhvr>
                                      <p:tavLst>
                                        <p:tav tm="0">
                                          <p:val>
                                            <p:strVal val="#ppt_w"/>
                                          </p:val>
                                        </p:tav>
                                        <p:tav tm="100000">
                                          <p:val>
                                            <p:strVal val="#ppt_w"/>
                                          </p:val>
                                        </p:tav>
                                      </p:tavLst>
                                    </p:anim>
                                    <p:anim calcmode="lin" valueType="num">
                                      <p:cBhvr>
                                        <p:cTn id="39" dur="1000" fill="hold"/>
                                        <p:tgtEl>
                                          <p:spTgt spid="25"/>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10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ppt_h/2"/>
                                          </p:val>
                                        </p:tav>
                                        <p:tav tm="100000">
                                          <p:val>
                                            <p:strVal val="#ppt_y"/>
                                          </p:val>
                                        </p:tav>
                                      </p:tavLst>
                                    </p:anim>
                                    <p:anim calcmode="lin" valueType="num">
                                      <p:cBhvr>
                                        <p:cTn id="44" dur="1000" fill="hold"/>
                                        <p:tgtEl>
                                          <p:spTgt spid="22"/>
                                        </p:tgtEl>
                                        <p:attrNameLst>
                                          <p:attrName>ppt_w</p:attrName>
                                        </p:attrNameLst>
                                      </p:cBhvr>
                                      <p:tavLst>
                                        <p:tav tm="0">
                                          <p:val>
                                            <p:strVal val="#ppt_w"/>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childTnLst>
                                </p:cTn>
                              </p:par>
                              <p:par>
                                <p:cTn id="46" presetID="17" presetClass="entr" presetSubtype="4" fill="hold" nodeType="withEffect">
                                  <p:stCondLst>
                                    <p:cond delay="10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ppt_h/2"/>
                                          </p:val>
                                        </p:tav>
                                        <p:tav tm="100000">
                                          <p:val>
                                            <p:strVal val="#ppt_y"/>
                                          </p:val>
                                        </p:tav>
                                      </p:tavLst>
                                    </p:anim>
                                    <p:anim calcmode="lin" valueType="num">
                                      <p:cBhvr>
                                        <p:cTn id="50" dur="1000" fill="hold"/>
                                        <p:tgtEl>
                                          <p:spTgt spid="19"/>
                                        </p:tgtEl>
                                        <p:attrNameLst>
                                          <p:attrName>ppt_w</p:attrName>
                                        </p:attrNameLst>
                                      </p:cBhvr>
                                      <p:tavLst>
                                        <p:tav tm="0">
                                          <p:val>
                                            <p:strVal val="#ppt_w"/>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childTnLst>
                                </p:cTn>
                              </p:par>
                            </p:childTnLst>
                          </p:cTn>
                        </p:par>
                        <p:par>
                          <p:cTn id="52" fill="hold">
                            <p:stCondLst>
                              <p:cond delay="5000"/>
                            </p:stCondLst>
                            <p:childTnLst>
                              <p:par>
                                <p:cTn id="53" presetID="17" presetClass="entr" presetSubtype="4"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ppt_h/2"/>
                                          </p:val>
                                        </p:tav>
                                        <p:tav tm="100000">
                                          <p:val>
                                            <p:strVal val="#ppt_y"/>
                                          </p:val>
                                        </p:tav>
                                      </p:tavLst>
                                    </p:anim>
                                    <p:anim calcmode="lin" valueType="num">
                                      <p:cBhvr>
                                        <p:cTn id="57" dur="1000" fill="hold"/>
                                        <p:tgtEl>
                                          <p:spTgt spid="31"/>
                                        </p:tgtEl>
                                        <p:attrNameLst>
                                          <p:attrName>ppt_w</p:attrName>
                                        </p:attrNameLst>
                                      </p:cBhvr>
                                      <p:tavLst>
                                        <p:tav tm="0">
                                          <p:val>
                                            <p:strVal val="#ppt_w"/>
                                          </p:val>
                                        </p:tav>
                                        <p:tav tm="100000">
                                          <p:val>
                                            <p:strVal val="#ppt_w"/>
                                          </p:val>
                                        </p:tav>
                                      </p:tavLst>
                                    </p:anim>
                                    <p:anim calcmode="lin" valueType="num">
                                      <p:cBhvr>
                                        <p:cTn id="58" dur="1000" fill="hold"/>
                                        <p:tgtEl>
                                          <p:spTgt spid="31"/>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7" presetClass="entr" presetSubtype="4"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ppt_h/2"/>
                                          </p:val>
                                        </p:tav>
                                        <p:tav tm="100000">
                                          <p:val>
                                            <p:strVal val="#ppt_y"/>
                                          </p:val>
                                        </p:tav>
                                      </p:tavLst>
                                    </p:anim>
                                    <p:anim calcmode="lin" valueType="num">
                                      <p:cBhvr>
                                        <p:cTn id="64" dur="1000" fill="hold"/>
                                        <p:tgtEl>
                                          <p:spTgt spid="28"/>
                                        </p:tgtEl>
                                        <p:attrNameLst>
                                          <p:attrName>ppt_w</p:attrName>
                                        </p:attrNameLst>
                                      </p:cBhvr>
                                      <p:tavLst>
                                        <p:tav tm="0">
                                          <p:val>
                                            <p:strVal val="#ppt_w"/>
                                          </p:val>
                                        </p:tav>
                                        <p:tav tm="100000">
                                          <p:val>
                                            <p:strVal val="#ppt_w"/>
                                          </p:val>
                                        </p:tav>
                                      </p:tavLst>
                                    </p:anim>
                                    <p:anim calcmode="lin" valueType="num">
                                      <p:cBhvr>
                                        <p:cTn id="65" dur="1000" fill="hold"/>
                                        <p:tgtEl>
                                          <p:spTgt spid="28"/>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20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ppt_h/2"/>
                                          </p:val>
                                        </p:tav>
                                        <p:tav tm="100000">
                                          <p:val>
                                            <p:strVal val="#ppt_y"/>
                                          </p:val>
                                        </p:tav>
                                      </p:tavLst>
                                    </p:anim>
                                    <p:anim calcmode="lin" valueType="num">
                                      <p:cBhvr>
                                        <p:cTn id="76" dur="1000" fill="hold"/>
                                        <p:tgtEl>
                                          <p:spTgt spid="40"/>
                                        </p:tgtEl>
                                        <p:attrNameLst>
                                          <p:attrName>ppt_w</p:attrName>
                                        </p:attrNameLst>
                                      </p:cBhvr>
                                      <p:tavLst>
                                        <p:tav tm="0">
                                          <p:val>
                                            <p:strVal val="#ppt_w"/>
                                          </p:val>
                                        </p:tav>
                                        <p:tav tm="100000">
                                          <p:val>
                                            <p:strVal val="#ppt_w"/>
                                          </p:val>
                                        </p:tav>
                                      </p:tavLst>
                                    </p:anim>
                                    <p:anim calcmode="lin" valueType="num">
                                      <p:cBhvr>
                                        <p:cTn id="77" dur="10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4"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ppt_h/2"/>
                                          </p:val>
                                        </p:tav>
                                        <p:tav tm="100000">
                                          <p:val>
                                            <p:strVal val="#ppt_y"/>
                                          </p:val>
                                        </p:tav>
                                      </p:tavLst>
                                    </p:anim>
                                    <p:anim calcmode="lin" valueType="num">
                                      <p:cBhvr>
                                        <p:cTn id="84" dur="1000" fill="hold"/>
                                        <p:tgtEl>
                                          <p:spTgt spid="44"/>
                                        </p:tgtEl>
                                        <p:attrNameLst>
                                          <p:attrName>ppt_w</p:attrName>
                                        </p:attrNameLst>
                                      </p:cBhvr>
                                      <p:tavLst>
                                        <p:tav tm="0">
                                          <p:val>
                                            <p:strVal val="#ppt_w"/>
                                          </p:val>
                                        </p:tav>
                                        <p:tav tm="100000">
                                          <p:val>
                                            <p:strVal val="#ppt_w"/>
                                          </p:val>
                                        </p:tav>
                                      </p:tavLst>
                                    </p:anim>
                                    <p:anim calcmode="lin" valueType="num">
                                      <p:cBhvr>
                                        <p:cTn id="85" dur="1000" fill="hold"/>
                                        <p:tgtEl>
                                          <p:spTgt spid="44"/>
                                        </p:tgtEl>
                                        <p:attrNameLst>
                                          <p:attrName>ppt_h</p:attrName>
                                        </p:attrNameLst>
                                      </p:cBhvr>
                                      <p:tavLst>
                                        <p:tav tm="0">
                                          <p:val>
                                            <p:fltVal val="0"/>
                                          </p:val>
                                        </p:tav>
                                        <p:tav tm="100000">
                                          <p:val>
                                            <p:strVal val="#ppt_h"/>
                                          </p:val>
                                        </p:tav>
                                      </p:tavLst>
                                    </p:anim>
                                  </p:childTnLst>
                                </p:cTn>
                              </p:par>
                              <p:par>
                                <p:cTn id="86" presetID="17" presetClass="entr" presetSubtype="4" fill="hold" nodeType="withEffect">
                                  <p:stCondLst>
                                    <p:cond delay="1000"/>
                                  </p:stCondLst>
                                  <p:childTnLst>
                                    <p:set>
                                      <p:cBhvr>
                                        <p:cTn id="87" dur="1" fill="hold">
                                          <p:stCondLst>
                                            <p:cond delay="0"/>
                                          </p:stCondLst>
                                        </p:cTn>
                                        <p:tgtEl>
                                          <p:spTgt spid="47"/>
                                        </p:tgtEl>
                                        <p:attrNameLst>
                                          <p:attrName>style.visibility</p:attrName>
                                        </p:attrNameLst>
                                      </p:cBhvr>
                                      <p:to>
                                        <p:strVal val="visible"/>
                                      </p:to>
                                    </p:se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ppt_h/2"/>
                                          </p:val>
                                        </p:tav>
                                        <p:tav tm="100000">
                                          <p:val>
                                            <p:strVal val="#ppt_y"/>
                                          </p:val>
                                        </p:tav>
                                      </p:tavLst>
                                    </p:anim>
                                    <p:anim calcmode="lin" valueType="num">
                                      <p:cBhvr>
                                        <p:cTn id="90" dur="1000" fill="hold"/>
                                        <p:tgtEl>
                                          <p:spTgt spid="47"/>
                                        </p:tgtEl>
                                        <p:attrNameLst>
                                          <p:attrName>ppt_w</p:attrName>
                                        </p:attrNameLst>
                                      </p:cBhvr>
                                      <p:tavLst>
                                        <p:tav tm="0">
                                          <p:val>
                                            <p:strVal val="#ppt_w"/>
                                          </p:val>
                                        </p:tav>
                                        <p:tav tm="100000">
                                          <p:val>
                                            <p:strVal val="#ppt_w"/>
                                          </p:val>
                                        </p:tav>
                                      </p:tavLst>
                                    </p:anim>
                                    <p:anim calcmode="lin" valueType="num">
                                      <p:cBhvr>
                                        <p:cTn id="91" dur="1000" fill="hold"/>
                                        <p:tgtEl>
                                          <p:spTgt spid="47"/>
                                        </p:tgtEl>
                                        <p:attrNameLst>
                                          <p:attrName>ppt_h</p:attrName>
                                        </p:attrNameLst>
                                      </p:cBhvr>
                                      <p:tavLst>
                                        <p:tav tm="0">
                                          <p:val>
                                            <p:fltVal val="0"/>
                                          </p:val>
                                        </p:tav>
                                        <p:tav tm="100000">
                                          <p:val>
                                            <p:strVal val="#ppt_h"/>
                                          </p:val>
                                        </p:tav>
                                      </p:tavLst>
                                    </p:anim>
                                  </p:childTnLst>
                                </p:cTn>
                              </p:par>
                              <p:par>
                                <p:cTn id="92" presetID="17" presetClass="entr" presetSubtype="4"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1000" fill="hold"/>
                                        <p:tgtEl>
                                          <p:spTgt spid="50"/>
                                        </p:tgtEl>
                                        <p:attrNameLst>
                                          <p:attrName>ppt_x</p:attrName>
                                        </p:attrNameLst>
                                      </p:cBhvr>
                                      <p:tavLst>
                                        <p:tav tm="0">
                                          <p:val>
                                            <p:strVal val="#ppt_x"/>
                                          </p:val>
                                        </p:tav>
                                        <p:tav tm="100000">
                                          <p:val>
                                            <p:strVal val="#ppt_x"/>
                                          </p:val>
                                        </p:tav>
                                      </p:tavLst>
                                    </p:anim>
                                    <p:anim calcmode="lin" valueType="num">
                                      <p:cBhvr>
                                        <p:cTn id="95" dur="1000" fill="hold"/>
                                        <p:tgtEl>
                                          <p:spTgt spid="50"/>
                                        </p:tgtEl>
                                        <p:attrNameLst>
                                          <p:attrName>ppt_y</p:attrName>
                                        </p:attrNameLst>
                                      </p:cBhvr>
                                      <p:tavLst>
                                        <p:tav tm="0">
                                          <p:val>
                                            <p:strVal val="#ppt_y+#ppt_h/2"/>
                                          </p:val>
                                        </p:tav>
                                        <p:tav tm="100000">
                                          <p:val>
                                            <p:strVal val="#ppt_y"/>
                                          </p:val>
                                        </p:tav>
                                      </p:tavLst>
                                    </p:anim>
                                    <p:anim calcmode="lin" valueType="num">
                                      <p:cBhvr>
                                        <p:cTn id="96" dur="1000" fill="hold"/>
                                        <p:tgtEl>
                                          <p:spTgt spid="50"/>
                                        </p:tgtEl>
                                        <p:attrNameLst>
                                          <p:attrName>ppt_w</p:attrName>
                                        </p:attrNameLst>
                                      </p:cBhvr>
                                      <p:tavLst>
                                        <p:tav tm="0">
                                          <p:val>
                                            <p:strVal val="#ppt_w"/>
                                          </p:val>
                                        </p:tav>
                                        <p:tav tm="100000">
                                          <p:val>
                                            <p:strVal val="#ppt_w"/>
                                          </p:val>
                                        </p:tav>
                                      </p:tavLst>
                                    </p:anim>
                                    <p:anim calcmode="lin" valueType="num">
                                      <p:cBhvr>
                                        <p:cTn id="97" dur="10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pic>
        <p:nvPicPr>
          <p:cNvPr id="4" name="Picture 10"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425086"/>
            <a:ext cx="4156884" cy="256088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1155032" y="0"/>
            <a:ext cx="1055169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u="sng" dirty="0">
                <a:latin typeface="+mn-lt"/>
              </a:rPr>
              <a:t>Protección de las personas que no participan, o que ya no participan, en las hostilidades</a:t>
            </a:r>
          </a:p>
        </p:txBody>
      </p:sp>
      <p:pic>
        <p:nvPicPr>
          <p:cNvPr id="6" name="Picture 3" descr="MAG_01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2082800" y="4066724"/>
            <a:ext cx="4156884" cy="2708275"/>
          </a:xfrm>
          <a:prstGeom prst="rect">
            <a:avLst/>
          </a:prstGeom>
          <a:noFill/>
          <a:ln>
            <a:solidFill>
              <a:schemeClr val="bg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460091" y="1425086"/>
            <a:ext cx="4248150" cy="2560885"/>
          </a:xfrm>
          <a:prstGeom prst="rect">
            <a:avLst/>
          </a:prstGeom>
          <a:noFill/>
          <a:ln>
            <a:solidFill>
              <a:schemeClr val="bg1"/>
            </a:solidFill>
            <a:round/>
            <a:headEnd/>
            <a:tailEnd/>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0091" y="4066723"/>
            <a:ext cx="4248150" cy="270827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rgbClr val="38B0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57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2"/>
          <p:cNvSpPr txBox="1">
            <a:spLocks noChangeArrowheads="1"/>
          </p:cNvSpPr>
          <p:nvPr/>
        </p:nvSpPr>
        <p:spPr>
          <a:xfrm>
            <a:off x="858307" y="186761"/>
            <a:ext cx="111252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u="sng" dirty="0">
                <a:latin typeface="+mn-lt"/>
              </a:rPr>
              <a:t>Limitaciones a los métodos y medios de guerra</a:t>
            </a:r>
            <a:br/>
            <a:endParaRPr lang="es-ES" sz="3200" u="sng" dirty="0"/>
          </a:p>
        </p:txBody>
      </p:sp>
      <p:pic>
        <p:nvPicPr>
          <p:cNvPr id="5" name="Picture 5" descr="021105-O-9999G-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60526" y="1168754"/>
            <a:ext cx="4103687" cy="2680368"/>
          </a:xfrm>
          <a:prstGeom prst="rect">
            <a:avLst/>
          </a:prstGeom>
          <a:noFill/>
          <a:ln>
            <a:solidFill>
              <a:schemeClr val="bg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descr="Metho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221" y="3990870"/>
            <a:ext cx="4103686" cy="268036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221" y="1168754"/>
            <a:ext cx="4103687" cy="268036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Iraq-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526" y="3990870"/>
            <a:ext cx="4103686" cy="268036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78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43FA-8A36-401A-AA4E-DDA16A5A6566}"/>
              </a:ext>
            </a:extLst>
          </p:cNvPr>
          <p:cNvSpPr>
            <a:spLocks noGrp="1"/>
          </p:cNvSpPr>
          <p:nvPr>
            <p:ph type="title"/>
          </p:nvPr>
        </p:nvSpPr>
        <p:spPr>
          <a:xfrm>
            <a:off x="838200" y="18255"/>
            <a:ext cx="10515600" cy="1325563"/>
          </a:xfrm>
        </p:spPr>
        <p:txBody>
          <a:bodyPr/>
          <a:lstStyle/>
          <a:p>
            <a:pPr algn="ctr"/>
            <a:r>
              <a:rPr lang="es-ES" u="sng" dirty="0">
                <a:latin typeface="+mn-lt"/>
              </a:rPr>
              <a:t>Objetivos</a:t>
            </a:r>
            <a:r>
              <a:rPr lang="es-ES"/>
              <a:t> </a:t>
            </a:r>
          </a:p>
        </p:txBody>
      </p:sp>
      <p:sp>
        <p:nvSpPr>
          <p:cNvPr id="3" name="Content Placeholder 2">
            <a:extLst>
              <a:ext uri="{FF2B5EF4-FFF2-40B4-BE49-F238E27FC236}">
                <a16:creationId xmlns:a16="http://schemas.microsoft.com/office/drawing/2014/main" id="{EE871AC2-E073-4AD5-8E9F-E20152D512B9}"/>
              </a:ext>
            </a:extLst>
          </p:cNvPr>
          <p:cNvSpPr>
            <a:spLocks noGrp="1"/>
          </p:cNvSpPr>
          <p:nvPr>
            <p:ph idx="1"/>
          </p:nvPr>
        </p:nvSpPr>
        <p:spPr>
          <a:xfrm>
            <a:off x="1208015" y="1343818"/>
            <a:ext cx="10145785" cy="5228660"/>
          </a:xfrm>
        </p:spPr>
        <p:txBody>
          <a:bodyPr>
            <a:normAutofit fontScale="62500" lnSpcReduction="20000"/>
          </a:bodyPr>
          <a:lstStyle/>
          <a:p>
            <a:pPr marL="0" indent="0">
              <a:buNone/>
            </a:pPr>
            <a:r>
              <a:rPr lang="es-ES" sz="3800" b="1" dirty="0">
                <a:solidFill>
                  <a:srgbClr val="0000FF"/>
                </a:solidFill>
              </a:rPr>
              <a:t>Lograr: </a:t>
            </a:r>
          </a:p>
          <a:p>
            <a:r>
              <a:rPr lang="es-ES" sz="3400" dirty="0"/>
              <a:t>distinguir diferentes situaciones de violencia e identificar los principales instrumentos del derecho internacional humanitario (DIH) aplicables a cada situación; </a:t>
            </a:r>
          </a:p>
          <a:p>
            <a:r>
              <a:rPr lang="es-ES" sz="3400" dirty="0"/>
              <a:t>explicar qué son los derechos humanos, quién tiene la obligación de respetarlos y protegerlos y quiénes son sus beneficiarios;</a:t>
            </a:r>
          </a:p>
          <a:p>
            <a:r>
              <a:rPr lang="es-ES" sz="3400" dirty="0"/>
              <a:t>explicar la diferencia entre el derecho internacional de los derechos humanos (DIDH) y el DIH según su ámbito de aplicación;</a:t>
            </a:r>
          </a:p>
          <a:p>
            <a:r>
              <a:rPr lang="es-ES" sz="3400" dirty="0"/>
              <a:t>explicar la distinción entre personas refugiadas, desplazadas y migrantes, y las principales normas aplicables a cada categoría;</a:t>
            </a:r>
          </a:p>
          <a:p>
            <a:r>
              <a:rPr lang="es-ES" sz="3400" dirty="0"/>
              <a:t>explicar las normas de mayor relevancia del DIH;</a:t>
            </a:r>
          </a:p>
          <a:p>
            <a:r>
              <a:rPr lang="es-ES" sz="3400" dirty="0"/>
              <a:t>explicar las responsabilidades del personal de asistencia de salud que trabaja en situaciones de crisis, así como las principales normas relativas a la atención y protección de heridos y enfermos y a la protección del personal de salud y de los servicios sanitarios en general;</a:t>
            </a:r>
          </a:p>
          <a:p>
            <a:r>
              <a:rPr lang="es-ES" sz="3400" dirty="0"/>
              <a:t>explicar el uso protector y el uso indicativo de los emblemas de la cruz roja, de la media luna roja y del cristal rojo;</a:t>
            </a:r>
          </a:p>
          <a:p>
            <a:r>
              <a:rPr lang="es-ES" sz="3400" dirty="0"/>
              <a:t>explicar el objetivo y el ámbito de aplicación del Reglamento Sanitario Internacional (RSI). </a:t>
            </a:r>
            <a:endParaRPr lang="es-ES" sz="3400" b="1" dirty="0">
              <a:solidFill>
                <a:srgbClr val="0000FF"/>
              </a:solidFill>
            </a:endParaRPr>
          </a:p>
          <a:p>
            <a:pPr marL="0" indent="0">
              <a:buNone/>
            </a:pPr>
            <a:endParaRPr lang="es-ES" dirty="0"/>
          </a:p>
        </p:txBody>
      </p:sp>
      <p:sp>
        <p:nvSpPr>
          <p:cNvPr id="4" name="Rectangle 3">
            <a:extLst>
              <a:ext uri="{FF2B5EF4-FFF2-40B4-BE49-F238E27FC236}">
                <a16:creationId xmlns:a16="http://schemas.microsoft.com/office/drawing/2014/main" id="{E0CDE306-F233-401C-B84A-6E30CB9DAF5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1426596-80C1-47FE-960C-9D003A929A8C}"/>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45844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body" idx="1"/>
          </p:nvPr>
        </p:nvSpPr>
        <p:spPr>
          <a:xfrm>
            <a:off x="2362200" y="2514600"/>
            <a:ext cx="9004300" cy="2337468"/>
          </a:xfrm>
        </p:spPr>
        <p:txBody>
          <a:bodyPr vert="horz" lIns="50798" tIns="50798" rIns="88896" bIns="50798" rtlCol="0" anchor="t">
            <a:normAutofit lnSpcReduction="10000"/>
          </a:bodyPr>
          <a:lstStyle/>
          <a:p>
            <a:pPr marL="370569" indent="-342665" defTabSz="914145">
              <a:spcBef>
                <a:spcPts val="422"/>
              </a:spcBef>
              <a:buClr>
                <a:srgbClr val="FFFFFF"/>
              </a:buClr>
              <a:buFont typeface="ArialMT" charset="0"/>
              <a:buChar char="•"/>
            </a:pPr>
            <a:r>
              <a:rPr lang="es-ES" dirty="0">
                <a:sym typeface="Arial" pitchFamily="-1" charset="0"/>
              </a:rPr>
              <a:t>Se han producido intensos enfrentamientos entre las tropas gubernamentales colombianas y las guerrillas de oposición de las FARC, como parte de las hostilidades que llevan años y han causado numerosas víctimas. En el ataque más reciente, más de 60 miembros de las FARC y de las tropas del gobierno han perdido la vida.</a:t>
            </a:r>
          </a:p>
          <a:p>
            <a:pPr marL="370569" indent="-342665" defTabSz="914145">
              <a:spcBef>
                <a:spcPts val="422"/>
              </a:spcBef>
              <a:buClr>
                <a:srgbClr val="FFFFFF"/>
              </a:buClr>
              <a:buFont typeface="ArialMT" charset="0"/>
              <a:buChar char="•"/>
            </a:pPr>
            <a:endParaRPr lang="es-ES" dirty="0">
              <a:cs typeface="Arial" pitchFamily="-1" charset="0"/>
              <a:sym typeface="Arial" pitchFamily="-1" charset="0"/>
            </a:endParaRPr>
          </a:p>
          <a:p>
            <a:pPr marL="370569" indent="-342665" defTabSz="914145">
              <a:spcBef>
                <a:spcPts val="422"/>
              </a:spcBef>
              <a:buClr>
                <a:srgbClr val="FFFFFF"/>
              </a:buClr>
              <a:buFont typeface="ArialMT" charset="0"/>
              <a:buChar char="•"/>
            </a:pPr>
            <a:endParaRPr lang="es-ES" dirty="0">
              <a:latin typeface="Arial" pitchFamily="-1" charset="0"/>
              <a:cs typeface="Arial" pitchFamily="-1" charset="0"/>
              <a:sym typeface="Arial" pitchFamily="-1" charset="0"/>
            </a:endParaRPr>
          </a:p>
          <a:p>
            <a:pPr marL="2656569" lvl="5" indent="-342665" defTabSz="914145">
              <a:spcBef>
                <a:spcPts val="422"/>
              </a:spcBef>
              <a:buClr>
                <a:srgbClr val="FFFFFF"/>
              </a:buClr>
              <a:buFont typeface="ArialMT" charset="0"/>
              <a:buChar char="•"/>
            </a:pPr>
            <a:endParaRPr lang="es-ES" sz="2000" dirty="0">
              <a:solidFill>
                <a:srgbClr val="FF0000"/>
              </a:solidFill>
            </a:endParaRPr>
          </a:p>
        </p:txBody>
      </p:sp>
      <p:sp>
        <p:nvSpPr>
          <p:cNvPr id="17413" name="Rectangle 5"/>
          <p:cNvSpPr>
            <a:spLocks noGrp="1" noChangeArrowheads="1"/>
          </p:cNvSpPr>
          <p:nvPr>
            <p:ph type="title"/>
          </p:nvPr>
        </p:nvSpPr>
        <p:spPr>
          <a:xfrm>
            <a:off x="2969940" y="406401"/>
            <a:ext cx="7283276" cy="1393031"/>
          </a:xfrm>
        </p:spPr>
        <p:txBody>
          <a:bodyPr vert="horz" lIns="50798" tIns="50798" rIns="88896" bIns="50798" rtlCol="0" anchor="ctr">
            <a:normAutofit/>
          </a:bodyPr>
          <a:lstStyle/>
          <a:p>
            <a:pPr defTabSz="914145"/>
            <a:r>
              <a:rPr lang="es-ES" b="1" dirty="0">
                <a:latin typeface="+mn-lt"/>
                <a:sym typeface="Arial" pitchFamily="-1" charset="0"/>
              </a:rPr>
              <a:t>Ejemplos</a:t>
            </a:r>
            <a:r>
              <a:rPr lang="es-ES"/>
              <a:t> </a:t>
            </a:r>
            <a:r>
              <a:rPr lang="es-ES" dirty="0">
                <a:latin typeface="+mn-lt"/>
                <a:sym typeface="Arial" pitchFamily="-1" charset="0"/>
              </a:rPr>
              <a:t>– </a:t>
            </a:r>
            <a:r>
              <a:rPr lang="es-ES" u="sng" dirty="0">
                <a:latin typeface="+mn-lt"/>
                <a:sym typeface="Arial" pitchFamily="-1" charset="0"/>
              </a:rPr>
              <a:t>¿Es aplicable el DIH? </a:t>
            </a:r>
            <a:endParaRPr lang="es-ES" sz="5400" u="sng" dirty="0">
              <a:latin typeface="+mn-lt"/>
            </a:endParaRPr>
          </a:p>
        </p:txBody>
      </p:sp>
      <p:sp>
        <p:nvSpPr>
          <p:cNvPr id="4" name="Rectangle 3">
            <a:extLst>
              <a:ext uri="{FF2B5EF4-FFF2-40B4-BE49-F238E27FC236}">
                <a16:creationId xmlns:a16="http://schemas.microsoft.com/office/drawing/2014/main" id="{9A0EE480-A43F-4D71-BAC1-7E8D948E44A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B7CE014-AD77-4D95-BE5A-DF543F779CD7}"/>
              </a:ext>
            </a:extLst>
          </p:cNvPr>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rPr>
              <a:t>Curso H.E.L.P.</a:t>
            </a:r>
          </a:p>
        </p:txBody>
      </p:sp>
      <p:sp>
        <p:nvSpPr>
          <p:cNvPr id="8" name="TextBox 7">
            <a:extLst>
              <a:ext uri="{FF2B5EF4-FFF2-40B4-BE49-F238E27FC236}">
                <a16:creationId xmlns:a16="http://schemas.microsoft.com/office/drawing/2014/main" id="{ED31151C-A5C2-492C-8244-010EDFBA2AE8}"/>
              </a:ext>
            </a:extLst>
          </p:cNvPr>
          <p:cNvSpPr txBox="1"/>
          <p:nvPr/>
        </p:nvSpPr>
        <p:spPr>
          <a:xfrm>
            <a:off x="825500" y="2875002"/>
            <a:ext cx="1533782" cy="1107996"/>
          </a:xfrm>
          <a:prstGeom prst="rect">
            <a:avLst/>
          </a:prstGeom>
          <a:noFill/>
        </p:spPr>
        <p:txBody>
          <a:bodyPr wrap="square" rtlCol="0">
            <a:spAutoFit/>
          </a:bodyPr>
          <a:lstStyle/>
          <a:p>
            <a:r>
              <a:rPr lang="es-ES" sz="6600" b="1" dirty="0">
                <a:solidFill>
                  <a:srgbClr val="FF0000"/>
                </a:solidFill>
              </a:rPr>
              <a:t>SÍ/NO</a:t>
            </a:r>
          </a:p>
        </p:txBody>
      </p:sp>
    </p:spTree>
    <p:extLst>
      <p:ext uri="{BB962C8B-B14F-4D97-AF65-F5344CB8AC3E}">
        <p14:creationId xmlns:p14="http://schemas.microsoft.com/office/powerpoint/2010/main" val="15432872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idx="1"/>
          </p:nvPr>
        </p:nvSpPr>
        <p:spPr>
          <a:xfrm>
            <a:off x="2356757" y="3040858"/>
            <a:ext cx="9238343" cy="1245268"/>
          </a:xfrm>
        </p:spPr>
        <p:txBody>
          <a:bodyPr vert="horz" lIns="50798" tIns="50798" rIns="88896" bIns="50798" rtlCol="0" anchor="t">
            <a:normAutofit/>
          </a:bodyPr>
          <a:lstStyle/>
          <a:p>
            <a:pPr marL="370569" indent="-342665" defTabSz="914145">
              <a:spcBef>
                <a:spcPts val="422"/>
              </a:spcBef>
              <a:buClr>
                <a:srgbClr val="FFFFFF"/>
              </a:buClr>
              <a:buFont typeface="ArialMT" charset="0"/>
              <a:buChar char="•"/>
            </a:pPr>
            <a:r>
              <a:rPr lang="es-ES" sz="2700" dirty="0">
                <a:latin typeface="Arial" pitchFamily="-1" charset="0"/>
                <a:sym typeface="Arial" pitchFamily="-1" charset="0"/>
              </a:rPr>
              <a:t>Un hombre joven muere durante un enfrentamiento entre su pandilla y la policía en una zona marginal en Cité Soleil, Haití. </a:t>
            </a:r>
            <a:endParaRPr lang="es-ES" dirty="0"/>
          </a:p>
        </p:txBody>
      </p:sp>
      <p:sp>
        <p:nvSpPr>
          <p:cNvPr id="18437" name="Rectangle 5"/>
          <p:cNvSpPr>
            <a:spLocks noGrp="1" noChangeArrowheads="1"/>
          </p:cNvSpPr>
          <p:nvPr>
            <p:ph type="title"/>
          </p:nvPr>
        </p:nvSpPr>
        <p:spPr>
          <a:xfrm>
            <a:off x="2995340" y="609601"/>
            <a:ext cx="7283276" cy="1393031"/>
          </a:xfrm>
        </p:spPr>
        <p:txBody>
          <a:bodyPr vert="horz" lIns="50798" tIns="50798" rIns="88896" bIns="50798" rtlCol="0" anchor="ctr">
            <a:normAutofit/>
          </a:bodyPr>
          <a:lstStyle/>
          <a:p>
            <a:pPr defTabSz="914145"/>
            <a:r>
              <a:rPr lang="es-ES" b="1" dirty="0">
                <a:latin typeface="+mn-lt"/>
                <a:sym typeface="Arial" pitchFamily="-1" charset="0"/>
              </a:rPr>
              <a:t>Ejemplos</a:t>
            </a:r>
            <a:r>
              <a:rPr lang="es-ES"/>
              <a:t> </a:t>
            </a:r>
            <a:r>
              <a:rPr lang="es-ES" dirty="0">
                <a:latin typeface="+mn-lt"/>
                <a:sym typeface="Arial" pitchFamily="-1" charset="0"/>
              </a:rPr>
              <a:t>– </a:t>
            </a:r>
            <a:r>
              <a:rPr lang="es-ES" u="sng" dirty="0">
                <a:latin typeface="+mn-lt"/>
                <a:sym typeface="Arial" pitchFamily="-1" charset="0"/>
              </a:rPr>
              <a:t>¿Es aplicable el DIH? </a:t>
            </a:r>
            <a:endParaRPr lang="es-ES" sz="5400" u="sng" dirty="0">
              <a:latin typeface="+mn-lt"/>
            </a:endParaRPr>
          </a:p>
        </p:txBody>
      </p:sp>
      <p:sp>
        <p:nvSpPr>
          <p:cNvPr id="4" name="Rectangle 3">
            <a:extLst>
              <a:ext uri="{FF2B5EF4-FFF2-40B4-BE49-F238E27FC236}">
                <a16:creationId xmlns:a16="http://schemas.microsoft.com/office/drawing/2014/main" id="{C0474472-D0B0-4D00-8E3B-E70E1C8940D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11ACA4D-9FBF-4188-9AC7-7474F1238A16}"/>
              </a:ext>
            </a:extLst>
          </p:cNvPr>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rPr>
              <a:t>Curso H.E.L.P</a:t>
            </a:r>
          </a:p>
        </p:txBody>
      </p:sp>
      <p:sp>
        <p:nvSpPr>
          <p:cNvPr id="9" name="TextBox 8">
            <a:extLst>
              <a:ext uri="{FF2B5EF4-FFF2-40B4-BE49-F238E27FC236}">
                <a16:creationId xmlns:a16="http://schemas.microsoft.com/office/drawing/2014/main" id="{2EA76206-280D-449B-9F29-FC65814B6CE6}"/>
              </a:ext>
            </a:extLst>
          </p:cNvPr>
          <p:cNvSpPr txBox="1"/>
          <p:nvPr/>
        </p:nvSpPr>
        <p:spPr>
          <a:xfrm>
            <a:off x="906333" y="2875002"/>
            <a:ext cx="1533782" cy="1107996"/>
          </a:xfrm>
          <a:prstGeom prst="rect">
            <a:avLst/>
          </a:prstGeom>
          <a:noFill/>
        </p:spPr>
        <p:txBody>
          <a:bodyPr wrap="square" rtlCol="0">
            <a:spAutoFit/>
          </a:bodyPr>
          <a:lstStyle/>
          <a:p>
            <a:r>
              <a:rPr lang="es-ES" sz="6600" b="1" dirty="0">
                <a:solidFill>
                  <a:srgbClr val="FF0000"/>
                </a:solidFill>
              </a:rPr>
              <a:t>SÍ/NO</a:t>
            </a:r>
          </a:p>
        </p:txBody>
      </p:sp>
    </p:spTree>
    <p:extLst>
      <p:ext uri="{BB962C8B-B14F-4D97-AF65-F5344CB8AC3E}">
        <p14:creationId xmlns:p14="http://schemas.microsoft.com/office/powerpoint/2010/main" val="34885791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Title 3"/>
          <p:cNvSpPr txBox="1">
            <a:spLocks/>
          </p:cNvSpPr>
          <p:nvPr/>
        </p:nvSpPr>
        <p:spPr>
          <a:xfrm>
            <a:off x="1077912" y="481013"/>
            <a:ext cx="103492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mn-lt"/>
              </a:rPr>
              <a:t>IV - Personas heridas y enfermas</a:t>
            </a:r>
          </a:p>
        </p:txBody>
      </p:sp>
      <p:sp>
        <p:nvSpPr>
          <p:cNvPr id="5" name="Content Placeholder 4"/>
          <p:cNvSpPr txBox="1">
            <a:spLocks/>
          </p:cNvSpPr>
          <p:nvPr/>
        </p:nvSpPr>
        <p:spPr>
          <a:xfrm>
            <a:off x="2717798" y="2586037"/>
            <a:ext cx="9155424" cy="2279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b="1" dirty="0">
                <a:solidFill>
                  <a:srgbClr val="0000CC"/>
                </a:solidFill>
              </a:rPr>
              <a:t>Enunciado 4</a:t>
            </a:r>
            <a:r>
              <a:rPr lang="es-ES" sz="3600" dirty="0"/>
              <a:t>: "Está permitido atacar un hospital que los miembros del enemigo utilizan con fines militares, aunque en este hospital todavía haya heridos y enfermos recibiendo asistencia”.</a:t>
            </a:r>
          </a:p>
          <a:p>
            <a:endParaRPr lang="es-ES" sz="3600" dirty="0"/>
          </a:p>
          <a:p>
            <a:endParaRPr lang="es-ES" sz="3600" dirty="0"/>
          </a:p>
        </p:txBody>
      </p:sp>
      <p:sp>
        <p:nvSpPr>
          <p:cNvPr id="8" name="TextBox 7">
            <a:extLst>
              <a:ext uri="{FF2B5EF4-FFF2-40B4-BE49-F238E27FC236}">
                <a16:creationId xmlns:a16="http://schemas.microsoft.com/office/drawing/2014/main" id="{6F0D4FDC-9BAE-4BEE-867E-BE409E531DFC}"/>
              </a:ext>
            </a:extLst>
          </p:cNvPr>
          <p:cNvSpPr txBox="1"/>
          <p:nvPr/>
        </p:nvSpPr>
        <p:spPr>
          <a:xfrm>
            <a:off x="906333" y="3258066"/>
            <a:ext cx="1533782" cy="1107996"/>
          </a:xfrm>
          <a:prstGeom prst="rect">
            <a:avLst/>
          </a:prstGeom>
          <a:noFill/>
        </p:spPr>
        <p:txBody>
          <a:bodyPr wrap="square" rtlCol="0">
            <a:spAutoFit/>
          </a:bodyPr>
          <a:lstStyle/>
          <a:p>
            <a:r>
              <a:rPr lang="es-ES" sz="6600" b="1" dirty="0">
                <a:solidFill>
                  <a:srgbClr val="FF0000"/>
                </a:solidFill>
              </a:rPr>
              <a:t>SÍ/NO</a:t>
            </a:r>
          </a:p>
        </p:txBody>
      </p:sp>
    </p:spTree>
    <p:extLst>
      <p:ext uri="{BB962C8B-B14F-4D97-AF65-F5344CB8AC3E}">
        <p14:creationId xmlns:p14="http://schemas.microsoft.com/office/powerpoint/2010/main" val="176196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Titre 3"/>
          <p:cNvSpPr txBox="1">
            <a:spLocks/>
          </p:cNvSpPr>
          <p:nvPr/>
        </p:nvSpPr>
        <p:spPr>
          <a:xfrm>
            <a:off x="2404550" y="426139"/>
            <a:ext cx="8742529"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u="sng" dirty="0">
                <a:solidFill>
                  <a:srgbClr val="4C7430"/>
                </a:solidFill>
                <a:latin typeface="+mn-lt"/>
              </a:rPr>
              <a:t>Definición de heridos y enfermos conforme al DIH </a:t>
            </a:r>
          </a:p>
        </p:txBody>
      </p:sp>
      <p:sp>
        <p:nvSpPr>
          <p:cNvPr id="5" name="Espace réservé du contenu 4"/>
          <p:cNvSpPr txBox="1">
            <a:spLocks/>
          </p:cNvSpPr>
          <p:nvPr/>
        </p:nvSpPr>
        <p:spPr>
          <a:xfrm>
            <a:off x="2175950" y="1649896"/>
            <a:ext cx="728345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a:t>➪ Los heridos y los enfermos:</a:t>
            </a:r>
          </a:p>
          <a:p>
            <a:pPr marL="0" indent="0">
              <a:buFont typeface="Arial" panose="020B0604020202020204" pitchFamily="34" charset="0"/>
              <a:buNone/>
            </a:pPr>
            <a:r>
              <a:rPr lang="es-ES"/>
              <a:t>  </a:t>
            </a:r>
            <a:r>
              <a:rPr lang="en-US"/>
              <a:t>	</a:t>
            </a:r>
            <a:r>
              <a:rPr lang="es-ES"/>
              <a:t>- requieren asistencia médica</a:t>
            </a:r>
          </a:p>
          <a:p>
            <a:pPr marL="0" indent="0">
              <a:buFont typeface="Arial" panose="020B0604020202020204" pitchFamily="34" charset="0"/>
              <a:buNone/>
            </a:pPr>
            <a:r>
              <a:rPr lang="en-US"/>
              <a:t>	</a:t>
            </a:r>
            <a:r>
              <a:rPr lang="es-ES"/>
              <a:t>- civiles o militares</a:t>
            </a:r>
          </a:p>
          <a:p>
            <a:pPr marL="0" indent="0">
              <a:buFont typeface="Arial" panose="020B0604020202020204" pitchFamily="34" charset="0"/>
              <a:buNone/>
            </a:pPr>
            <a:r>
              <a:rPr lang="en-US"/>
              <a:t>	</a:t>
            </a:r>
            <a:r>
              <a:rPr lang="es-ES"/>
              <a:t>- se abstienen de todo acto hostil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950" y="3588092"/>
            <a:ext cx="4320540" cy="3240024"/>
          </a:xfrm>
          <a:prstGeom prst="rect">
            <a:avLst/>
          </a:prstGeom>
        </p:spPr>
      </p:pic>
    </p:spTree>
    <p:extLst>
      <p:ext uri="{BB962C8B-B14F-4D97-AF65-F5344CB8AC3E}">
        <p14:creationId xmlns:p14="http://schemas.microsoft.com/office/powerpoint/2010/main" val="422846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3"/>
          <p:cNvSpPr txBox="1">
            <a:spLocks noChangeArrowheads="1"/>
          </p:cNvSpPr>
          <p:nvPr/>
        </p:nvSpPr>
        <p:spPr bwMode="auto">
          <a:xfrm>
            <a:off x="1380437" y="1840859"/>
            <a:ext cx="4175537" cy="475649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eaLnBrk="1" hangingPunct="1">
              <a:lnSpc>
                <a:spcPct val="80000"/>
              </a:lnSpc>
              <a:buFont typeface="+mj-lt"/>
              <a:buAutoNum type="arabicPeriod"/>
            </a:pPr>
            <a:r>
              <a:rPr lang="es-ES" sz="3200" dirty="0"/>
              <a:t>Trato humano</a:t>
            </a:r>
          </a:p>
          <a:p>
            <a:pPr marL="514350" indent="-514350" eaLnBrk="1" hangingPunct="1">
              <a:lnSpc>
                <a:spcPct val="80000"/>
              </a:lnSpc>
              <a:buFont typeface="+mj-lt"/>
              <a:buAutoNum type="arabicPeriod"/>
            </a:pPr>
            <a:endParaRPr lang="es-ES" sz="3200" dirty="0"/>
          </a:p>
          <a:p>
            <a:pPr marL="514350" indent="-514350" eaLnBrk="1" hangingPunct="1">
              <a:lnSpc>
                <a:spcPct val="80000"/>
              </a:lnSpc>
              <a:buFont typeface="+mj-lt"/>
              <a:buAutoNum type="arabicPeriod"/>
            </a:pPr>
            <a:r>
              <a:rPr lang="es-ES" sz="3200" dirty="0"/>
              <a:t>Respetar</a:t>
            </a:r>
            <a:r>
              <a:rPr lang="en-US" sz="3200" dirty="0"/>
              <a:t>	</a:t>
            </a:r>
          </a:p>
          <a:p>
            <a:pPr marL="514350" indent="-514350" eaLnBrk="1" hangingPunct="1">
              <a:lnSpc>
                <a:spcPct val="80000"/>
              </a:lnSpc>
              <a:buFont typeface="+mj-lt"/>
              <a:buAutoNum type="arabicPeriod"/>
            </a:pPr>
            <a:endParaRPr lang="es-ES" sz="3200" dirty="0"/>
          </a:p>
          <a:p>
            <a:pPr marL="514350" indent="-514350" eaLnBrk="1" hangingPunct="1">
              <a:lnSpc>
                <a:spcPct val="80000"/>
              </a:lnSpc>
              <a:buFont typeface="+mj-lt"/>
              <a:buAutoNum type="arabicPeriod"/>
            </a:pPr>
            <a:r>
              <a:rPr lang="es-ES" sz="3200" dirty="0"/>
              <a:t>Proteger</a:t>
            </a:r>
          </a:p>
          <a:p>
            <a:pPr marL="514350" indent="-514350" eaLnBrk="1" hangingPunct="1">
              <a:lnSpc>
                <a:spcPct val="80000"/>
              </a:lnSpc>
              <a:buFont typeface="+mj-lt"/>
              <a:buAutoNum type="arabicPeriod"/>
            </a:pPr>
            <a:endParaRPr lang="es-ES" sz="3200" dirty="0"/>
          </a:p>
          <a:p>
            <a:pPr marL="514350" indent="-514350" eaLnBrk="1" hangingPunct="1">
              <a:lnSpc>
                <a:spcPct val="80000"/>
              </a:lnSpc>
              <a:buFont typeface="+mj-lt"/>
              <a:buAutoNum type="arabicPeriod"/>
            </a:pPr>
            <a:r>
              <a:rPr lang="es-ES" sz="3200" dirty="0"/>
              <a:t>Recoger</a:t>
            </a:r>
          </a:p>
          <a:p>
            <a:pPr marL="514350" indent="-514350" eaLnBrk="1" hangingPunct="1">
              <a:lnSpc>
                <a:spcPct val="80000"/>
              </a:lnSpc>
              <a:buFont typeface="+mj-lt"/>
              <a:buAutoNum type="arabicPeriod"/>
            </a:pPr>
            <a:endParaRPr lang="es-ES" sz="3200" dirty="0"/>
          </a:p>
          <a:p>
            <a:pPr marL="514350" indent="-514350" eaLnBrk="1" hangingPunct="1">
              <a:lnSpc>
                <a:spcPct val="80000"/>
              </a:lnSpc>
              <a:buFont typeface="+mj-lt"/>
              <a:buAutoNum type="arabicPeriod"/>
            </a:pPr>
            <a:r>
              <a:rPr lang="es-ES" sz="3200" dirty="0"/>
              <a:t>Cuidar</a:t>
            </a:r>
          </a:p>
          <a:p>
            <a:pPr eaLnBrk="1" hangingPunct="1">
              <a:lnSpc>
                <a:spcPct val="80000"/>
              </a:lnSpc>
              <a:buFontTx/>
              <a:buNone/>
            </a:pPr>
            <a:endParaRPr lang="es-ES" b="1" dirty="0">
              <a:solidFill>
                <a:schemeClr val="bg1"/>
              </a:solidFill>
            </a:endParaRPr>
          </a:p>
          <a:p>
            <a:pPr eaLnBrk="1" hangingPunct="1">
              <a:lnSpc>
                <a:spcPct val="80000"/>
              </a:lnSpc>
              <a:buFontTx/>
              <a:buNone/>
            </a:pPr>
            <a:endParaRPr lang="es-ES" sz="2400" b="1" dirty="0">
              <a:solidFill>
                <a:schemeClr val="bg1"/>
              </a:solidFill>
            </a:endParaRPr>
          </a:p>
        </p:txBody>
      </p:sp>
      <p:sp>
        <p:nvSpPr>
          <p:cNvPr id="5" name="Rectangle 2"/>
          <p:cNvSpPr txBox="1">
            <a:spLocks noChangeArrowheads="1"/>
          </p:cNvSpPr>
          <p:nvPr/>
        </p:nvSpPr>
        <p:spPr bwMode="auto">
          <a:xfrm>
            <a:off x="1212574" y="120689"/>
            <a:ext cx="1054541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B36429"/>
                </a:solidFill>
                <a:latin typeface="+mj-lt"/>
                <a:ea typeface="+mj-ea"/>
                <a:cs typeface="+mj-cs"/>
              </a:defRPr>
            </a:lvl1pPr>
            <a:lvl2pPr algn="l" rtl="0" eaLnBrk="0" fontAlgn="base" hangingPunct="0">
              <a:spcBef>
                <a:spcPct val="0"/>
              </a:spcBef>
              <a:spcAft>
                <a:spcPct val="0"/>
              </a:spcAft>
              <a:defRPr sz="4000">
                <a:solidFill>
                  <a:srgbClr val="B36429"/>
                </a:solidFill>
                <a:latin typeface="Arial" charset="0"/>
                <a:cs typeface="Arial" charset="0"/>
              </a:defRPr>
            </a:lvl2pPr>
            <a:lvl3pPr algn="l" rtl="0" eaLnBrk="0" fontAlgn="base" hangingPunct="0">
              <a:spcBef>
                <a:spcPct val="0"/>
              </a:spcBef>
              <a:spcAft>
                <a:spcPct val="0"/>
              </a:spcAft>
              <a:defRPr sz="4000">
                <a:solidFill>
                  <a:srgbClr val="B36429"/>
                </a:solidFill>
                <a:latin typeface="Arial" charset="0"/>
                <a:cs typeface="Arial" charset="0"/>
              </a:defRPr>
            </a:lvl3pPr>
            <a:lvl4pPr algn="l" rtl="0" eaLnBrk="0" fontAlgn="base" hangingPunct="0">
              <a:spcBef>
                <a:spcPct val="0"/>
              </a:spcBef>
              <a:spcAft>
                <a:spcPct val="0"/>
              </a:spcAft>
              <a:defRPr sz="4000">
                <a:solidFill>
                  <a:srgbClr val="B36429"/>
                </a:solidFill>
                <a:latin typeface="Arial" charset="0"/>
                <a:cs typeface="Arial" charset="0"/>
              </a:defRPr>
            </a:lvl4pPr>
            <a:lvl5pPr algn="l" rtl="0" eaLnBrk="0" fontAlgn="base" hangingPunct="0">
              <a:spcBef>
                <a:spcPct val="0"/>
              </a:spcBef>
              <a:spcAft>
                <a:spcPct val="0"/>
              </a:spcAft>
              <a:defRPr sz="4000">
                <a:solidFill>
                  <a:srgbClr val="B36429"/>
                </a:solidFill>
                <a:latin typeface="Arial" charset="0"/>
                <a:cs typeface="Arial" charset="0"/>
              </a:defRPr>
            </a:lvl5pPr>
            <a:lvl6pPr marL="457200" algn="l" rtl="0" fontAlgn="base">
              <a:spcBef>
                <a:spcPct val="0"/>
              </a:spcBef>
              <a:spcAft>
                <a:spcPct val="0"/>
              </a:spcAft>
              <a:defRPr sz="4000">
                <a:solidFill>
                  <a:srgbClr val="B36429"/>
                </a:solidFill>
                <a:latin typeface="Arial" charset="0"/>
                <a:cs typeface="Arial" charset="0"/>
              </a:defRPr>
            </a:lvl6pPr>
            <a:lvl7pPr marL="914400" algn="l" rtl="0" fontAlgn="base">
              <a:spcBef>
                <a:spcPct val="0"/>
              </a:spcBef>
              <a:spcAft>
                <a:spcPct val="0"/>
              </a:spcAft>
              <a:defRPr sz="4000">
                <a:solidFill>
                  <a:srgbClr val="B36429"/>
                </a:solidFill>
                <a:latin typeface="Arial" charset="0"/>
                <a:cs typeface="Arial" charset="0"/>
              </a:defRPr>
            </a:lvl7pPr>
            <a:lvl8pPr marL="1371600" algn="l" rtl="0" fontAlgn="base">
              <a:spcBef>
                <a:spcPct val="0"/>
              </a:spcBef>
              <a:spcAft>
                <a:spcPct val="0"/>
              </a:spcAft>
              <a:defRPr sz="4000">
                <a:solidFill>
                  <a:srgbClr val="B36429"/>
                </a:solidFill>
                <a:latin typeface="Arial" charset="0"/>
                <a:cs typeface="Arial" charset="0"/>
              </a:defRPr>
            </a:lvl8pPr>
            <a:lvl9pPr marL="1828800" algn="l" rtl="0" fontAlgn="base">
              <a:spcBef>
                <a:spcPct val="0"/>
              </a:spcBef>
              <a:spcAft>
                <a:spcPct val="0"/>
              </a:spcAft>
              <a:defRPr sz="4000">
                <a:solidFill>
                  <a:srgbClr val="B36429"/>
                </a:solidFill>
                <a:latin typeface="Arial" charset="0"/>
                <a:cs typeface="Arial" charset="0"/>
              </a:defRPr>
            </a:lvl9pPr>
          </a:lstStyle>
          <a:p>
            <a:pPr algn="ctr" eaLnBrk="1" hangingPunct="1"/>
            <a:r>
              <a:rPr lang="es-ES" sz="4400" u="sng" dirty="0">
                <a:solidFill>
                  <a:schemeClr val="tx1"/>
                </a:solidFill>
                <a:latin typeface="+mn-lt"/>
              </a:rPr>
              <a:t>Obligaciones del DIH hacia los heridos y enfermos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7879" y="2655314"/>
            <a:ext cx="4513684" cy="31275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184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7" name="Rectangle 6"/>
          <p:cNvSpPr/>
          <p:nvPr/>
        </p:nvSpPr>
        <p:spPr>
          <a:xfrm>
            <a:off x="5977773" y="2621625"/>
            <a:ext cx="5352836" cy="3367076"/>
          </a:xfrm>
          <a:prstGeom prst="rect">
            <a:avLst/>
          </a:prstGeom>
        </p:spPr>
        <p:txBody>
          <a:bodyPr wrap="square">
            <a:spAutoFit/>
          </a:bodyPr>
          <a:lstStyle/>
          <a:p>
            <a:pPr marL="342900" lvl="0" indent="-342900">
              <a:spcBef>
                <a:spcPct val="20000"/>
              </a:spcBef>
              <a:buFontTx/>
              <a:buChar char="•"/>
            </a:pPr>
            <a:r>
              <a:rPr lang="es-ES" sz="2800" kern="0" dirty="0"/>
              <a:t>De manera no discriminatoria</a:t>
            </a:r>
          </a:p>
          <a:p>
            <a:pPr marL="342900" lvl="0" indent="-342900">
              <a:spcBef>
                <a:spcPct val="20000"/>
              </a:spcBef>
              <a:buFontTx/>
              <a:buChar char="•"/>
            </a:pPr>
            <a:r>
              <a:rPr lang="es-ES" sz="2800" kern="0" dirty="0"/>
              <a:t>Dentro de las posibilidades prácticas</a:t>
            </a:r>
          </a:p>
          <a:p>
            <a:pPr marL="342900" lvl="0" indent="-342900">
              <a:spcBef>
                <a:spcPct val="20000"/>
              </a:spcBef>
              <a:buFontTx/>
              <a:buChar char="•"/>
            </a:pPr>
            <a:r>
              <a:rPr lang="es-ES" sz="2800" kern="0" dirty="0"/>
              <a:t>Con la mínima demora</a:t>
            </a:r>
          </a:p>
          <a:p>
            <a:pPr marL="342900" lvl="0" indent="-342900">
              <a:spcBef>
                <a:spcPct val="20000"/>
              </a:spcBef>
              <a:buFontTx/>
              <a:buChar char="•"/>
            </a:pPr>
            <a:r>
              <a:rPr lang="es-ES" sz="2800" kern="0" dirty="0"/>
              <a:t>Significa también permitir que otros, incluidas personas civiles u organizaciones humanitarias imparciales brinden asistencia</a:t>
            </a:r>
          </a:p>
        </p:txBody>
      </p:sp>
      <p:sp>
        <p:nvSpPr>
          <p:cNvPr id="8" name="Rectangle 3"/>
          <p:cNvSpPr txBox="1">
            <a:spLocks noChangeArrowheads="1"/>
          </p:cNvSpPr>
          <p:nvPr/>
        </p:nvSpPr>
        <p:spPr bwMode="auto">
          <a:xfrm>
            <a:off x="3277338" y="381836"/>
            <a:ext cx="7554658" cy="1289042"/>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pPr>
            <a:r>
              <a:rPr lang="es-ES"/>
              <a:t>  </a:t>
            </a:r>
            <a:r>
              <a:rPr lang="en-US"/>
              <a:t>	</a:t>
            </a:r>
            <a:r>
              <a:rPr lang="es-ES" b="1" dirty="0"/>
              <a:t>CUIDAR: Se han de tomar todas las medidas posibles para prestar asistencia de salud a los heridos y a los enfermos.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007" y="2621625"/>
            <a:ext cx="3871168" cy="3038946"/>
          </a:xfrm>
          <a:prstGeom prst="rect">
            <a:avLst/>
          </a:prstGeom>
        </p:spPr>
      </p:pic>
    </p:spTree>
    <p:extLst>
      <p:ext uri="{BB962C8B-B14F-4D97-AF65-F5344CB8AC3E}">
        <p14:creationId xmlns:p14="http://schemas.microsoft.com/office/powerpoint/2010/main" val="48846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3"/>
          <p:cNvSpPr txBox="1">
            <a:spLocks noChangeArrowheads="1"/>
          </p:cNvSpPr>
          <p:nvPr/>
        </p:nvSpPr>
        <p:spPr>
          <a:xfrm>
            <a:off x="2323397" y="260648"/>
            <a:ext cx="7933785" cy="1512168"/>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s-ES" b="1" dirty="0"/>
              <a:t>   Se han de tomar todas las medidas posibles para buscar, recoger y evacuar a los heridos y los enfermos </a:t>
            </a:r>
          </a:p>
        </p:txBody>
      </p:sp>
      <p:sp>
        <p:nvSpPr>
          <p:cNvPr id="5" name="Rectangle 4"/>
          <p:cNvSpPr/>
          <p:nvPr/>
        </p:nvSpPr>
        <p:spPr>
          <a:xfrm>
            <a:off x="1599238" y="3201255"/>
            <a:ext cx="3678440" cy="2185214"/>
          </a:xfrm>
          <a:prstGeom prst="rect">
            <a:avLst/>
          </a:prstGeom>
        </p:spPr>
        <p:txBody>
          <a:bodyPr wrap="square">
            <a:spAutoFit/>
          </a:bodyPr>
          <a:lstStyle/>
          <a:p>
            <a:pPr marL="342900" lvl="0" indent="-342900">
              <a:spcBef>
                <a:spcPts val="1200"/>
              </a:spcBef>
              <a:spcAft>
                <a:spcPts val="1200"/>
              </a:spcAft>
              <a:buFontTx/>
              <a:buChar char="•"/>
            </a:pPr>
            <a:r>
              <a:rPr lang="es-ES" sz="2400" b="1" kern="0" dirty="0"/>
              <a:t>de manera no discriminatoria;</a:t>
            </a:r>
          </a:p>
          <a:p>
            <a:pPr marL="342900" lvl="0" indent="-342900">
              <a:spcBef>
                <a:spcPts val="1200"/>
              </a:spcBef>
              <a:spcAft>
                <a:spcPts val="1200"/>
              </a:spcAft>
              <a:buFontTx/>
              <a:buChar char="•"/>
            </a:pPr>
            <a:r>
              <a:rPr lang="es-ES" sz="2400" b="1" kern="0" dirty="0"/>
              <a:t>sin demora.</a:t>
            </a:r>
          </a:p>
          <a:p>
            <a:pPr marL="342900" lvl="0" indent="-342900">
              <a:spcBef>
                <a:spcPts val="1200"/>
              </a:spcBef>
              <a:spcAft>
                <a:spcPts val="1200"/>
              </a:spcAft>
              <a:buFontTx/>
              <a:buChar char="•"/>
            </a:pPr>
            <a:r>
              <a:rPr lang="es-ES" sz="2400" b="1" kern="0" dirty="0"/>
              <a:t>Permitir que otros asistan en esas tareas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808" y="2614308"/>
            <a:ext cx="5043707" cy="3359109"/>
          </a:xfrm>
          <a:prstGeom prst="rect">
            <a:avLst/>
          </a:prstGeom>
        </p:spPr>
      </p:pic>
    </p:spTree>
    <p:extLst>
      <p:ext uri="{BB962C8B-B14F-4D97-AF65-F5344CB8AC3E}">
        <p14:creationId xmlns:p14="http://schemas.microsoft.com/office/powerpoint/2010/main" val="300332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grpSp>
        <p:nvGrpSpPr>
          <p:cNvPr id="4" name="Group 3"/>
          <p:cNvGrpSpPr/>
          <p:nvPr/>
        </p:nvGrpSpPr>
        <p:grpSpPr>
          <a:xfrm>
            <a:off x="1654628" y="19175"/>
            <a:ext cx="10348685" cy="3609582"/>
            <a:chOff x="129949" y="4140"/>
            <a:chExt cx="7667049" cy="3609582"/>
          </a:xfrm>
        </p:grpSpPr>
        <p:sp>
          <p:nvSpPr>
            <p:cNvPr id="14" name="Rounded Rectangle 13"/>
            <p:cNvSpPr/>
            <p:nvPr/>
          </p:nvSpPr>
          <p:spPr>
            <a:xfrm>
              <a:off x="129949" y="4140"/>
              <a:ext cx="7667049" cy="3609582"/>
            </a:xfrm>
            <a:prstGeom prst="roundRect">
              <a:avLst/>
            </a:prstGeom>
            <a:solidFill>
              <a:schemeClr val="accent1">
                <a:lumMod val="20000"/>
                <a:lumOff val="80000"/>
              </a:schemeClr>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06154" y="180345"/>
              <a:ext cx="7314639" cy="3257172"/>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kern="1200" dirty="0">
                  <a:solidFill>
                    <a:srgbClr val="0000FF"/>
                  </a:solidFill>
                </a:rPr>
                <a:t>Cuestionario rápido sobre protección de los profesionales de la asistencia de salud en general: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2000" b="1" kern="1200" dirty="0">
                <a:solidFill>
                  <a:schemeClr val="tx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s-ES" sz="2400" b="1" kern="1200" dirty="0">
                  <a:solidFill>
                    <a:schemeClr val="tx1"/>
                  </a:solidFill>
                </a:rPr>
                <a:t>Las fuerzas gubernamentales descubren que un insurgente buscado ha sido herido en combate y está siendo tratado en un hospital civil. Las fuerzas ingresan al hospital e intentan arrestar al insurgente. El personal del hospital intenta explicar que el insurgente necesita tratamiento médico adicional y no puede salir del hospital, pero es en vano. Al contrario, se los amenaza con recibir sanciones si no cumplen con la orden de arresto.  </a:t>
              </a:r>
              <a:endParaRPr lang="es-ES" sz="2400" kern="1200" dirty="0">
                <a:solidFill>
                  <a:schemeClr val="tx1"/>
                </a:solidFill>
              </a:endParaRPr>
            </a:p>
            <a:p>
              <a:pPr lvl="0" algn="l" defTabSz="444500" rtl="0">
                <a:lnSpc>
                  <a:spcPct val="90000"/>
                </a:lnSpc>
                <a:spcBef>
                  <a:spcPct val="0"/>
                </a:spcBef>
                <a:spcAft>
                  <a:spcPct val="35000"/>
                </a:spcAft>
              </a:pPr>
              <a:endParaRPr lang="es-ES" sz="1400" kern="1200" dirty="0">
                <a:solidFill>
                  <a:schemeClr val="bg1"/>
                </a:solidFill>
              </a:endParaRPr>
            </a:p>
          </p:txBody>
        </p:sp>
      </p:grpSp>
      <p:sp>
        <p:nvSpPr>
          <p:cNvPr id="13" name="Rounded Rectangle 6"/>
          <p:cNvSpPr/>
          <p:nvPr/>
        </p:nvSpPr>
        <p:spPr>
          <a:xfrm>
            <a:off x="2033337" y="3804962"/>
            <a:ext cx="9766448" cy="865041"/>
          </a:xfrm>
          <a:prstGeom prst="rect">
            <a:avLst/>
          </a:prstGeom>
          <a:solidFill>
            <a:schemeClr val="bg1"/>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a:pPr>
            <a:r>
              <a:rPr lang="es-ES" sz="2000" kern="1200" dirty="0">
                <a:solidFill>
                  <a:schemeClr val="tx1"/>
                </a:solidFill>
              </a:rPr>
              <a:t>El insurgente puede ser arrestado, pero debe continuar recibiendo la asistencia médica adecuada. El personal de asistencia de salud no debe ser obligado a abstenerse de realizar actos propios de los principios éticos de la asistencia de salud.</a:t>
            </a:r>
          </a:p>
        </p:txBody>
      </p:sp>
      <p:sp>
        <p:nvSpPr>
          <p:cNvPr id="9" name="Rounded Rectangle 10"/>
          <p:cNvSpPr/>
          <p:nvPr/>
        </p:nvSpPr>
        <p:spPr>
          <a:xfrm>
            <a:off x="1943487" y="5884559"/>
            <a:ext cx="9856298" cy="778061"/>
          </a:xfrm>
          <a:prstGeom prst="rect">
            <a:avLst/>
          </a:prstGeom>
          <a:solidFill>
            <a:schemeClr val="bg1"/>
          </a:solidFill>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3"/>
            </a:pPr>
            <a:r>
              <a:rPr lang="es-ES" sz="2000" kern="1200" dirty="0">
                <a:solidFill>
                  <a:schemeClr val="tx1"/>
                </a:solidFill>
              </a:rPr>
              <a:t>El insurgente no puede ser arrestado porque las autoridades gubernamentales no pueden ingresar a los hospitales. </a:t>
            </a:r>
          </a:p>
        </p:txBody>
      </p:sp>
      <p:sp>
        <p:nvSpPr>
          <p:cNvPr id="19" name="Rounded Rectangle 6">
            <a:extLst>
              <a:ext uri="{FF2B5EF4-FFF2-40B4-BE49-F238E27FC236}">
                <a16:creationId xmlns:a16="http://schemas.microsoft.com/office/drawing/2014/main" id="{1951139F-0C1A-4186-B2BC-01B41E09318C}"/>
              </a:ext>
            </a:extLst>
          </p:cNvPr>
          <p:cNvSpPr/>
          <p:nvPr/>
        </p:nvSpPr>
        <p:spPr>
          <a:xfrm>
            <a:off x="1943487" y="4790122"/>
            <a:ext cx="9856298" cy="974318"/>
          </a:xfrm>
          <a:prstGeom prst="rect">
            <a:avLst/>
          </a:prstGeom>
          <a:solidFill>
            <a:schemeClr val="bg1"/>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defTabSz="889000">
              <a:lnSpc>
                <a:spcPct val="90000"/>
              </a:lnSpc>
              <a:spcBef>
                <a:spcPct val="0"/>
              </a:spcBef>
              <a:spcAft>
                <a:spcPct val="35000"/>
              </a:spcAft>
              <a:buFont typeface="+mj-lt"/>
              <a:buAutoNum type="alphaLcPeriod" startAt="2"/>
            </a:pPr>
            <a:r>
              <a:rPr lang="es-ES" sz="2000" dirty="0">
                <a:solidFill>
                  <a:schemeClr val="tx1"/>
                </a:solidFill>
              </a:rPr>
              <a:t>Es probable que el insurgente no sea arrestado porque los heridos y los enfermos pueden no ser pasibles de interrogación o privación de la libertad.</a:t>
            </a:r>
            <a:endParaRPr lang="es-ES" sz="2000" kern="1200" dirty="0">
              <a:solidFill>
                <a:schemeClr val="tx1"/>
              </a:solidFill>
            </a:endParaRPr>
          </a:p>
        </p:txBody>
      </p:sp>
    </p:spTree>
    <p:extLst>
      <p:ext uri="{BB962C8B-B14F-4D97-AF65-F5344CB8AC3E}">
        <p14:creationId xmlns:p14="http://schemas.microsoft.com/office/powerpoint/2010/main" val="1146495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5" name="Rectangle 4"/>
          <p:cNvSpPr/>
          <p:nvPr/>
        </p:nvSpPr>
        <p:spPr>
          <a:xfrm>
            <a:off x="1999203" y="3154932"/>
            <a:ext cx="9633997" cy="2646878"/>
          </a:xfrm>
          <a:prstGeom prst="rect">
            <a:avLst/>
          </a:prstGeom>
        </p:spPr>
        <p:txBody>
          <a:bodyPr wrap="square">
            <a:spAutoFit/>
          </a:bodyPr>
          <a:lstStyle/>
          <a:p>
            <a:pPr marL="342900" lvl="0" indent="-342900">
              <a:spcBef>
                <a:spcPts val="1200"/>
              </a:spcBef>
              <a:buFontTx/>
              <a:buChar char="•"/>
            </a:pPr>
            <a:r>
              <a:rPr lang="es-ES" sz="2800" dirty="0"/>
              <a:t>Las partes no deben interferir de manera arbitraria.</a:t>
            </a:r>
          </a:p>
          <a:p>
            <a:pPr marL="342900" lvl="0" indent="-342900">
              <a:spcBef>
                <a:spcPts val="1200"/>
              </a:spcBef>
              <a:buFontTx/>
              <a:buChar char="•"/>
            </a:pPr>
            <a:r>
              <a:rPr lang="es-ES" sz="2800" dirty="0"/>
              <a:t>No debe haber sanciones por cumplir con la deontología médica.</a:t>
            </a:r>
          </a:p>
          <a:p>
            <a:pPr marL="342900" indent="-342900">
              <a:spcBef>
                <a:spcPts val="1200"/>
              </a:spcBef>
              <a:buFontTx/>
              <a:buChar char="•"/>
            </a:pPr>
            <a:r>
              <a:rPr lang="es-ES" sz="2800" dirty="0"/>
              <a:t>Los profesionales de la asistencia de salud no deben ser obligados a realizar actividades contrarias a la deontología médica.</a:t>
            </a:r>
          </a:p>
          <a:p>
            <a:pPr lvl="0">
              <a:spcBef>
                <a:spcPts val="1200"/>
              </a:spcBef>
            </a:pPr>
            <a:endParaRPr lang="es-ES" sz="2400" b="1" dirty="0">
              <a:solidFill>
                <a:schemeClr val="bg2"/>
              </a:solidFill>
            </a:endParaRPr>
          </a:p>
        </p:txBody>
      </p:sp>
      <p:sp>
        <p:nvSpPr>
          <p:cNvPr id="7" name="Rectangle 3">
            <a:extLst>
              <a:ext uri="{FF2B5EF4-FFF2-40B4-BE49-F238E27FC236}">
                <a16:creationId xmlns:a16="http://schemas.microsoft.com/office/drawing/2014/main" id="{CBE7D039-9E38-4DED-A64E-D4929BCE034E}"/>
              </a:ext>
            </a:extLst>
          </p:cNvPr>
          <p:cNvSpPr txBox="1">
            <a:spLocks noChangeArrowheads="1"/>
          </p:cNvSpPr>
          <p:nvPr/>
        </p:nvSpPr>
        <p:spPr bwMode="auto">
          <a:xfrm>
            <a:off x="1448538" y="495300"/>
            <a:ext cx="9867162" cy="1884330"/>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None/>
            </a:pPr>
            <a:r>
              <a:rPr lang="es-ES"/>
              <a:t>  </a:t>
            </a:r>
            <a:r>
              <a:rPr lang="en-US"/>
              <a:t>	</a:t>
            </a:r>
            <a:r>
              <a:rPr lang="es-ES" b="1" dirty="0"/>
              <a:t>Ninguna persona que forme parte de las actividades de asistencia de salud deberá ver obstaculizada la realización de sus tareas sanitarias exclusivas; no deberá ser atacada por el simple hecho de asistir a los heridos y los enfermos.</a:t>
            </a:r>
            <a:endParaRPr lang="es-ES" sz="4400" b="1" dirty="0"/>
          </a:p>
        </p:txBody>
      </p:sp>
    </p:spTree>
    <p:extLst>
      <p:ext uri="{BB962C8B-B14F-4D97-AF65-F5344CB8AC3E}">
        <p14:creationId xmlns:p14="http://schemas.microsoft.com/office/powerpoint/2010/main" val="4208411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5" name="Rectangle 4"/>
          <p:cNvSpPr/>
          <p:nvPr/>
        </p:nvSpPr>
        <p:spPr>
          <a:xfrm>
            <a:off x="1307131" y="2276872"/>
            <a:ext cx="10173669" cy="4524315"/>
          </a:xfrm>
          <a:prstGeom prst="rect">
            <a:avLst/>
          </a:prstGeom>
        </p:spPr>
        <p:txBody>
          <a:bodyPr wrap="square">
            <a:spAutoFit/>
          </a:bodyPr>
          <a:lstStyle/>
          <a:p>
            <a:pPr marL="457200" lvl="0" indent="-457200">
              <a:spcBef>
                <a:spcPts val="1200"/>
              </a:spcBef>
              <a:buFont typeface="Arial" panose="020B0604020202020204" pitchFamily="34" charset="0"/>
              <a:buChar char="•"/>
            </a:pPr>
            <a:r>
              <a:rPr lang="es-ES" sz="2800" dirty="0"/>
              <a:t>Noción de "misión" por motivos sanitarios por parte de la autoridad competente de una parte en el conflicto.</a:t>
            </a:r>
          </a:p>
          <a:p>
            <a:pPr marL="457200" indent="-457200">
              <a:spcBef>
                <a:spcPts val="1200"/>
              </a:spcBef>
              <a:buFont typeface="Arial" panose="020B0604020202020204" pitchFamily="34" charset="0"/>
              <a:buChar char="•"/>
            </a:pPr>
            <a:r>
              <a:rPr lang="es-ES" sz="2800" dirty="0"/>
              <a:t>La dedicación a los motivos sanitarios debe estar predeterminada por dicha autoridad. </a:t>
            </a:r>
          </a:p>
          <a:p>
            <a:pPr marL="457200" lvl="0" indent="-457200">
              <a:spcBef>
                <a:spcPts val="1200"/>
              </a:spcBef>
              <a:buFont typeface="Arial" panose="020B0604020202020204" pitchFamily="34" charset="0"/>
              <a:buChar char="•"/>
            </a:pPr>
            <a:r>
              <a:rPr lang="es-ES" sz="2800" dirty="0"/>
              <a:t>Vinculada a la capacidad de controlar las personas y objetos con derecho a usar los emblemas de protectores de la cruz roja, media luna roja y cristal rojo.</a:t>
            </a:r>
          </a:p>
          <a:p>
            <a:pPr marL="457200" lvl="0" indent="-457200">
              <a:spcBef>
                <a:spcPts val="1200"/>
              </a:spcBef>
              <a:buFont typeface="Arial" panose="020B0604020202020204" pitchFamily="34" charset="0"/>
              <a:buChar char="•"/>
            </a:pPr>
            <a:r>
              <a:rPr lang="es-ES" sz="2800" dirty="0"/>
              <a:t>Pueden ser civiles o militares</a:t>
            </a:r>
          </a:p>
          <a:p>
            <a:pPr lvl="0">
              <a:spcBef>
                <a:spcPts val="1200"/>
              </a:spcBef>
            </a:pPr>
            <a:endParaRPr lang="es-ES" sz="2400" b="1" dirty="0">
              <a:solidFill>
                <a:schemeClr val="bg2"/>
              </a:solidFill>
            </a:endParaRPr>
          </a:p>
        </p:txBody>
      </p:sp>
      <p:sp>
        <p:nvSpPr>
          <p:cNvPr id="6" name="TextBox 5">
            <a:extLst>
              <a:ext uri="{FF2B5EF4-FFF2-40B4-BE49-F238E27FC236}">
                <a16:creationId xmlns:a16="http://schemas.microsoft.com/office/drawing/2014/main" id="{5156B967-493D-4BC9-9B03-1706121EE2A8}"/>
              </a:ext>
            </a:extLst>
          </p:cNvPr>
          <p:cNvSpPr txBox="1"/>
          <p:nvPr/>
        </p:nvSpPr>
        <p:spPr>
          <a:xfrm>
            <a:off x="1397000" y="2159000"/>
            <a:ext cx="184731" cy="369332"/>
          </a:xfrm>
          <a:prstGeom prst="rect">
            <a:avLst/>
          </a:prstGeom>
          <a:noFill/>
        </p:spPr>
        <p:txBody>
          <a:bodyPr wrap="none" rtlCol="0">
            <a:spAutoFit/>
          </a:bodyPr>
          <a:lstStyle/>
          <a:p>
            <a:endParaRPr lang="fr-CH" dirty="0"/>
          </a:p>
        </p:txBody>
      </p:sp>
      <p:sp>
        <p:nvSpPr>
          <p:cNvPr id="8" name="Rectangle 3">
            <a:extLst>
              <a:ext uri="{FF2B5EF4-FFF2-40B4-BE49-F238E27FC236}">
                <a16:creationId xmlns:a16="http://schemas.microsoft.com/office/drawing/2014/main" id="{ABD64977-6D5C-47EC-91A5-E9E8ED858B06}"/>
              </a:ext>
            </a:extLst>
          </p:cNvPr>
          <p:cNvSpPr txBox="1">
            <a:spLocks noChangeArrowheads="1"/>
          </p:cNvSpPr>
          <p:nvPr/>
        </p:nvSpPr>
        <p:spPr bwMode="auto">
          <a:xfrm>
            <a:off x="1307131" y="487700"/>
            <a:ext cx="10173669" cy="1245632"/>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None/>
            </a:pPr>
            <a:r>
              <a:rPr lang="es-ES"/>
              <a:t>  </a:t>
            </a:r>
            <a:r>
              <a:rPr lang="en-US"/>
              <a:t>	</a:t>
            </a:r>
            <a:r>
              <a:rPr lang="es-ES" b="1" dirty="0"/>
              <a:t>Protección específica del personal, las instalaciones y los vehículos sanitarios</a:t>
            </a:r>
            <a:endParaRPr lang="es-ES" sz="4400" b="1" dirty="0"/>
          </a:p>
        </p:txBody>
      </p:sp>
    </p:spTree>
    <p:extLst>
      <p:ext uri="{BB962C8B-B14F-4D97-AF65-F5344CB8AC3E}">
        <p14:creationId xmlns:p14="http://schemas.microsoft.com/office/powerpoint/2010/main" val="351799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rPr>
              <a:t>Curso H.E.L.P.</a:t>
            </a:r>
          </a:p>
        </p:txBody>
      </p:sp>
      <p:sp>
        <p:nvSpPr>
          <p:cNvPr id="4" name="Title 1"/>
          <p:cNvSpPr txBox="1">
            <a:spLocks/>
          </p:cNvSpPr>
          <p:nvPr/>
        </p:nvSpPr>
        <p:spPr>
          <a:xfrm>
            <a:off x="1243013" y="594519"/>
            <a:ext cx="1013418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400" b="1" i="0" strike="noStrike" kern="1200" cap="none" spc="0" normalizeH="0" baseline="0" noProof="0" dirty="0">
                <a:ln>
                  <a:noFill/>
                </a:ln>
                <a:effectLst/>
                <a:uLnTx/>
                <a:uFillTx/>
                <a:latin typeface="Calibri" panose="020F0502020204030204"/>
              </a:rPr>
              <a:t>I. ¿Qué son el DIH, el DIDH y el derecho de los refugiados? </a:t>
            </a:r>
            <a:endParaRPr kumimoji="0" lang="es-ES" sz="4400" b="1" i="0" strike="noStrike" kern="1200" cap="none" spc="0" normalizeH="0" baseline="0" noProof="0" dirty="0">
              <a:ln>
                <a:noFill/>
              </a:ln>
              <a:effectLst/>
              <a:uLnTx/>
              <a:uFillTx/>
              <a:latin typeface="Calibri" panose="020F0502020204030204"/>
              <a:ea typeface="+mj-ea"/>
              <a:cs typeface="+mj-cs"/>
            </a:endParaRPr>
          </a:p>
        </p:txBody>
      </p:sp>
      <p:sp>
        <p:nvSpPr>
          <p:cNvPr id="5" name="Content Placeholder 2"/>
          <p:cNvSpPr txBox="1">
            <a:spLocks/>
          </p:cNvSpPr>
          <p:nvPr/>
        </p:nvSpPr>
        <p:spPr>
          <a:xfrm>
            <a:off x="2717799" y="2654300"/>
            <a:ext cx="8875295" cy="1549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s-ES" sz="3600" b="1" i="0" u="none" strike="noStrike" kern="1200" cap="none" spc="0" normalizeH="0" baseline="0" noProof="0" dirty="0">
                <a:ln>
                  <a:noFill/>
                </a:ln>
                <a:solidFill>
                  <a:srgbClr val="0000CC"/>
                </a:solidFill>
                <a:effectLst/>
                <a:uLnTx/>
                <a:uFillTx/>
                <a:latin typeface="Calibri" panose="020F0502020204030204"/>
              </a:rPr>
              <a:t>Enunciado 1</a:t>
            </a:r>
            <a:r>
              <a:rPr kumimoji="0" lang="es-ES" sz="3600" b="0" i="0" u="none" strike="noStrike" kern="1200" cap="none" spc="0" normalizeH="0" baseline="0" noProof="0" dirty="0">
                <a:ln>
                  <a:noFill/>
                </a:ln>
                <a:solidFill>
                  <a:prstClr val="black"/>
                </a:solidFill>
                <a:effectLst/>
                <a:uLnTx/>
                <a:uFillTx/>
                <a:latin typeface="Calibri" panose="020F0502020204030204"/>
              </a:rPr>
              <a:t>: "El derecho internacional humanitario invalida el derecho de los derechos humanos y el derecho de los refugiados durante los conflictos armados".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s-ES" sz="3600"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44186802-A123-4DE8-B434-F7B1C550D508}"/>
              </a:ext>
            </a:extLst>
          </p:cNvPr>
          <p:cNvSpPr txBox="1"/>
          <p:nvPr/>
        </p:nvSpPr>
        <p:spPr>
          <a:xfrm>
            <a:off x="906333" y="2875002"/>
            <a:ext cx="1533782" cy="923330"/>
          </a:xfrm>
          <a:prstGeom prst="rect">
            <a:avLst/>
          </a:prstGeom>
          <a:noFill/>
        </p:spPr>
        <p:txBody>
          <a:bodyPr wrap="square" rtlCol="0">
            <a:spAutoFit/>
          </a:bodyPr>
          <a:lstStyle/>
          <a:p>
            <a:r>
              <a:rPr lang="es-ES" sz="5400" b="1" dirty="0">
                <a:solidFill>
                  <a:srgbClr val="FF0000"/>
                </a:solidFill>
              </a:rPr>
              <a:t>SÍ/NO</a:t>
            </a:r>
          </a:p>
        </p:txBody>
      </p:sp>
    </p:spTree>
    <p:extLst>
      <p:ext uri="{BB962C8B-B14F-4D97-AF65-F5344CB8AC3E}">
        <p14:creationId xmlns:p14="http://schemas.microsoft.com/office/powerpoint/2010/main" val="3555806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4611107"/>
            <a:ext cx="461665" cy="1961371"/>
          </a:xfrm>
          <a:prstGeom prst="rect">
            <a:avLst/>
          </a:prstGeom>
          <a:noFill/>
        </p:spPr>
        <p:txBody>
          <a:bodyPr vert="vert270" wrap="none" rtlCol="0">
            <a:spAutoFit/>
          </a:bodyPr>
          <a:lstStyle/>
          <a:p>
            <a:r>
              <a:rPr lang="es-ES" dirty="0">
                <a:solidFill>
                  <a:schemeClr val="bg1"/>
                </a:solidFill>
              </a:rPr>
              <a:t>Curso H.E.L.P. 2019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499" y="2354563"/>
            <a:ext cx="4762500" cy="27380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375844"/>
            <a:ext cx="4502301" cy="3196634"/>
          </a:xfrm>
          <a:prstGeom prst="rect">
            <a:avLst/>
          </a:prstGeom>
        </p:spPr>
      </p:pic>
      <p:sp>
        <p:nvSpPr>
          <p:cNvPr id="9" name="Rectangle 3">
            <a:extLst>
              <a:ext uri="{FF2B5EF4-FFF2-40B4-BE49-F238E27FC236}">
                <a16:creationId xmlns:a16="http://schemas.microsoft.com/office/drawing/2014/main" id="{AFB83C66-8E13-401D-832E-983ECE29DA12}"/>
              </a:ext>
            </a:extLst>
          </p:cNvPr>
          <p:cNvSpPr txBox="1">
            <a:spLocks noChangeArrowheads="1"/>
          </p:cNvSpPr>
          <p:nvPr/>
        </p:nvSpPr>
        <p:spPr bwMode="auto">
          <a:xfrm>
            <a:off x="1365099" y="132871"/>
            <a:ext cx="9867162" cy="1759526"/>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None/>
            </a:pPr>
            <a:r>
              <a:rPr lang="es-ES"/>
              <a:t>  </a:t>
            </a:r>
            <a:r>
              <a:rPr lang="en-US"/>
              <a:t>	</a:t>
            </a:r>
            <a:r>
              <a:rPr lang="es-ES" b="1" dirty="0"/>
              <a:t>RESPETAR: Los vehículos e instalaciones sanitarios no deben ser objeto de ataque ni estar sujetos a otras interferencias donde medie el uso de la fuerza.</a:t>
            </a:r>
          </a:p>
        </p:txBody>
      </p:sp>
    </p:spTree>
    <p:extLst>
      <p:ext uri="{BB962C8B-B14F-4D97-AF65-F5344CB8AC3E}">
        <p14:creationId xmlns:p14="http://schemas.microsoft.com/office/powerpoint/2010/main" val="107378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grpSp>
        <p:nvGrpSpPr>
          <p:cNvPr id="7" name="Group 6"/>
          <p:cNvGrpSpPr/>
          <p:nvPr/>
        </p:nvGrpSpPr>
        <p:grpSpPr>
          <a:xfrm>
            <a:off x="1551709" y="23847"/>
            <a:ext cx="10252363" cy="2978246"/>
            <a:chOff x="132792" y="21788"/>
            <a:chExt cx="7834806" cy="2681273"/>
          </a:xfrm>
          <a:solidFill>
            <a:srgbClr val="4BACC6"/>
          </a:solidFill>
        </p:grpSpPr>
        <p:sp>
          <p:nvSpPr>
            <p:cNvPr id="17" name="Rounded Rectangle 16"/>
            <p:cNvSpPr/>
            <p:nvPr/>
          </p:nvSpPr>
          <p:spPr>
            <a:xfrm>
              <a:off x="132792" y="21788"/>
              <a:ext cx="7834806" cy="2681273"/>
            </a:xfrm>
            <a:prstGeom prst="roundRect">
              <a:avLst/>
            </a:prstGeom>
            <a:solidFill>
              <a:schemeClr val="accent1">
                <a:lumMod val="20000"/>
                <a:lumOff val="80000"/>
              </a:schemeClr>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302063" y="615246"/>
              <a:ext cx="7573028" cy="1905248"/>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kern="1200" dirty="0">
                  <a:solidFill>
                    <a:srgbClr val="0000FF"/>
                  </a:solidFill>
                </a:rPr>
                <a:t>Cuestionario rápido:</a:t>
              </a:r>
            </a:p>
            <a:p>
              <a:pPr lvl="0" rtl="0">
                <a:spcBef>
                  <a:spcPct val="0"/>
                </a:spcBef>
              </a:pPr>
              <a:r>
                <a:rPr lang="es-ES" sz="2400" b="1" kern="1200" dirty="0">
                  <a:solidFill>
                    <a:schemeClr val="tx1"/>
                  </a:solidFill>
                </a:rPr>
                <a:t>Un grupo de insurgentes armados instala un puesto sanitario cercano a las líneas del frente para atender a sus heridos. En el sótano almacenan armas para enviar a las líneas del frente. Se coloca una cruz roja  en el techo del puesto. Los soldados del gobierno atacan el puesto, luego de haber emitido una advertencia con un plazo apropiado de cumplimiento para el grupo armado no estatal. La advertencia no surte efecto. </a:t>
              </a:r>
            </a:p>
            <a:p>
              <a:pPr lvl="0">
                <a:spcBef>
                  <a:spcPct val="0"/>
                </a:spcBef>
              </a:pPr>
              <a:r>
                <a:rPr lang="es-ES"/>
                <a:t> </a:t>
              </a:r>
              <a:endParaRPr lang="es-ES" sz="2200" b="1" kern="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2200" kern="1200" dirty="0"/>
            </a:p>
          </p:txBody>
        </p:sp>
      </p:grpSp>
      <p:grpSp>
        <p:nvGrpSpPr>
          <p:cNvPr id="8" name="Group 7"/>
          <p:cNvGrpSpPr/>
          <p:nvPr/>
        </p:nvGrpSpPr>
        <p:grpSpPr>
          <a:xfrm>
            <a:off x="1592095" y="3042023"/>
            <a:ext cx="10116899" cy="1169259"/>
            <a:chOff x="0" y="2615208"/>
            <a:chExt cx="8100392" cy="1169259"/>
          </a:xfrm>
          <a:solidFill>
            <a:schemeClr val="accent1">
              <a:lumMod val="20000"/>
              <a:lumOff val="80000"/>
            </a:schemeClr>
          </a:solidFill>
        </p:grpSpPr>
        <p:sp>
          <p:nvSpPr>
            <p:cNvPr id="15" name="Rounded Rectangle 14"/>
            <p:cNvSpPr/>
            <p:nvPr/>
          </p:nvSpPr>
          <p:spPr>
            <a:xfrm>
              <a:off x="0" y="2615208"/>
              <a:ext cx="8100392" cy="1169259"/>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6"/>
            <p:cNvSpPr/>
            <p:nvPr/>
          </p:nvSpPr>
          <p:spPr>
            <a:xfrm>
              <a:off x="57079" y="2672287"/>
              <a:ext cx="7986234" cy="105510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a:pPr>
              <a:r>
                <a:rPr lang="es-ES" sz="2400" kern="1200" dirty="0">
                  <a:solidFill>
                    <a:schemeClr val="tx1"/>
                  </a:solidFill>
                </a:rPr>
                <a:t>El Gobierno violó normas del DIH porque si bien las armas se encontraban en una instalación sanitaria, no iban a ser usadas allí.  </a:t>
              </a:r>
            </a:p>
          </p:txBody>
        </p:sp>
      </p:grpSp>
      <p:grpSp>
        <p:nvGrpSpPr>
          <p:cNvPr id="9" name="Group 8"/>
          <p:cNvGrpSpPr/>
          <p:nvPr/>
        </p:nvGrpSpPr>
        <p:grpSpPr>
          <a:xfrm>
            <a:off x="1528874" y="4291143"/>
            <a:ext cx="10180120" cy="1109411"/>
            <a:chOff x="-4941" y="3994490"/>
            <a:chExt cx="8100392" cy="1109411"/>
          </a:xfrm>
          <a:solidFill>
            <a:schemeClr val="accent1">
              <a:lumMod val="20000"/>
              <a:lumOff val="80000"/>
            </a:schemeClr>
          </a:solidFill>
        </p:grpSpPr>
        <p:sp>
          <p:nvSpPr>
            <p:cNvPr id="13" name="Rounded Rectangle 12"/>
            <p:cNvSpPr/>
            <p:nvPr/>
          </p:nvSpPr>
          <p:spPr>
            <a:xfrm>
              <a:off x="-4941" y="3994490"/>
              <a:ext cx="8100392" cy="1077523"/>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8"/>
            <p:cNvSpPr/>
            <p:nvPr/>
          </p:nvSpPr>
          <p:spPr>
            <a:xfrm>
              <a:off x="82187" y="4268025"/>
              <a:ext cx="7992596" cy="835876"/>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2"/>
              </a:pPr>
              <a:r>
                <a:rPr lang="es-ES" sz="2400" kern="1200" dirty="0">
                  <a:solidFill>
                    <a:schemeClr val="tx1"/>
                  </a:solidFill>
                </a:rPr>
                <a:t>El Gobierno no ha violado normas del DIH porque las infraestructuras pertenecientes a los grupos armados no estatales no pueden considerarse instalaciones sanitarias protegidas por el DIH.</a:t>
              </a:r>
            </a:p>
            <a:p>
              <a:pPr lvl="0" algn="l" defTabSz="889000" rtl="0">
                <a:lnSpc>
                  <a:spcPct val="90000"/>
                </a:lnSpc>
                <a:spcBef>
                  <a:spcPct val="0"/>
                </a:spcBef>
                <a:spcAft>
                  <a:spcPct val="35000"/>
                </a:spcAft>
              </a:pPr>
              <a:r>
                <a:rPr lang="es-ES" sz="2000" kern="1200" dirty="0">
                  <a:solidFill>
                    <a:schemeClr val="bg2"/>
                  </a:solidFill>
                </a:rPr>
                <a:t>.</a:t>
              </a:r>
            </a:p>
          </p:txBody>
        </p:sp>
      </p:grpSp>
      <p:grpSp>
        <p:nvGrpSpPr>
          <p:cNvPr id="10" name="Group 9"/>
          <p:cNvGrpSpPr/>
          <p:nvPr/>
        </p:nvGrpSpPr>
        <p:grpSpPr>
          <a:xfrm>
            <a:off x="1551709" y="5432442"/>
            <a:ext cx="10252363" cy="1306456"/>
            <a:chOff x="0" y="5135789"/>
            <a:chExt cx="8100392" cy="1306456"/>
          </a:xfrm>
          <a:solidFill>
            <a:schemeClr val="bg1"/>
          </a:solidFill>
        </p:grpSpPr>
        <p:sp>
          <p:nvSpPr>
            <p:cNvPr id="11" name="Rounded Rectangle 10"/>
            <p:cNvSpPr/>
            <p:nvPr/>
          </p:nvSpPr>
          <p:spPr>
            <a:xfrm>
              <a:off x="0" y="5135789"/>
              <a:ext cx="8100392" cy="1306456"/>
            </a:xfrm>
            <a:prstGeom prst="roundRect">
              <a:avLst/>
            </a:prstGeom>
            <a:grp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10"/>
            <p:cNvSpPr/>
            <p:nvPr/>
          </p:nvSpPr>
          <p:spPr>
            <a:xfrm>
              <a:off x="31909" y="5199565"/>
              <a:ext cx="7972840" cy="1178904"/>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3"/>
              </a:pPr>
              <a:r>
                <a:rPr lang="es-ES" sz="2400" kern="1200" dirty="0">
                  <a:solidFill>
                    <a:schemeClr val="tx1"/>
                  </a:solidFill>
                </a:rPr>
                <a:t>El Gobierno no violó el DIH porque si bien las armas no se usarían allí, su mero almacenamiento es suficiente para que la instalación sanitaria no reciba protección contra los ataques.</a:t>
              </a:r>
            </a:p>
          </p:txBody>
        </p:sp>
      </p:grpSp>
    </p:spTree>
    <p:extLst>
      <p:ext uri="{BB962C8B-B14F-4D97-AF65-F5344CB8AC3E}">
        <p14:creationId xmlns:p14="http://schemas.microsoft.com/office/powerpoint/2010/main" val="3886289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3"/>
          <p:cNvSpPr txBox="1">
            <a:spLocks noChangeArrowheads="1"/>
          </p:cNvSpPr>
          <p:nvPr/>
        </p:nvSpPr>
        <p:spPr bwMode="auto">
          <a:xfrm>
            <a:off x="2009274" y="1503947"/>
            <a:ext cx="8585787" cy="5100053"/>
          </a:xfrm>
          <a:prstGeom prst="rect">
            <a:avLst/>
          </a:prstGeom>
          <a:noFill/>
          <a:ln w="9525">
            <a:noFill/>
            <a:miter lim="800000"/>
            <a:headEnd/>
            <a:tailEnd/>
          </a:ln>
        </p:spPr>
        <p:txBody>
          <a:bodyPr/>
          <a:lstStyle/>
          <a:p>
            <a:pPr>
              <a:spcBef>
                <a:spcPts val="1200"/>
              </a:spcBef>
            </a:pPr>
            <a:r>
              <a:rPr lang="es-ES" sz="2800" b="1" dirty="0"/>
              <a:t>Utilizar instalaciones o vehículos sanitarios...</a:t>
            </a:r>
          </a:p>
          <a:p>
            <a:pPr marL="342900" indent="-342900">
              <a:spcBef>
                <a:spcPts val="1200"/>
              </a:spcBef>
              <a:buFont typeface="Arial" pitchFamily="34" charset="0"/>
              <a:buChar char="•"/>
            </a:pPr>
            <a:r>
              <a:rPr lang="es-ES" sz="2800" dirty="0"/>
              <a:t>para dar refugio a combatientes sanos</a:t>
            </a:r>
          </a:p>
          <a:p>
            <a:pPr marL="342900" indent="-342900">
              <a:spcBef>
                <a:spcPts val="1200"/>
              </a:spcBef>
              <a:buFont typeface="Arial" pitchFamily="34" charset="0"/>
              <a:buChar char="•"/>
            </a:pPr>
            <a:r>
              <a:rPr lang="es-ES" sz="2800" dirty="0"/>
              <a:t>para almacenar armas o municiones</a:t>
            </a:r>
          </a:p>
          <a:p>
            <a:pPr marL="342900" indent="-342900">
              <a:spcBef>
                <a:spcPts val="1200"/>
              </a:spcBef>
              <a:buFont typeface="Arial" pitchFamily="34" charset="0"/>
              <a:buChar char="•"/>
            </a:pPr>
            <a:r>
              <a:rPr lang="es-ES" sz="2800" dirty="0"/>
              <a:t>como puestos de vigilancia militar</a:t>
            </a:r>
          </a:p>
          <a:p>
            <a:pPr marL="342900" indent="-342900">
              <a:spcBef>
                <a:spcPts val="1200"/>
              </a:spcBef>
              <a:buFont typeface="Arial" pitchFamily="34" charset="0"/>
              <a:buChar char="•"/>
            </a:pPr>
            <a:r>
              <a:rPr lang="es-ES" sz="2800" dirty="0"/>
              <a:t>como escudo para realizar acciones militares</a:t>
            </a:r>
          </a:p>
          <a:p>
            <a:pPr marL="342900" indent="-342900">
              <a:spcBef>
                <a:spcPts val="1200"/>
              </a:spcBef>
              <a:buFontTx/>
              <a:buChar char="•"/>
            </a:pPr>
            <a:r>
              <a:rPr lang="es-ES" sz="2800" dirty="0"/>
              <a:t>para transportar o utilizar armas con fines no defensivos</a:t>
            </a:r>
          </a:p>
          <a:p>
            <a:pPr marL="342900" indent="-342900">
              <a:spcBef>
                <a:spcPts val="1200"/>
              </a:spcBef>
              <a:buFontTx/>
              <a:buChar char="•"/>
            </a:pPr>
            <a:r>
              <a:rPr lang="es-ES" sz="2800" dirty="0"/>
              <a:t>para trasladar tropas en buenas condiciones de salud, o trasladar armas o municiones</a:t>
            </a:r>
          </a:p>
          <a:p>
            <a:pPr marL="342900" indent="-342900">
              <a:spcBef>
                <a:spcPts val="1200"/>
              </a:spcBef>
              <a:buFontTx/>
              <a:buChar char="•"/>
            </a:pPr>
            <a:r>
              <a:rPr lang="es-ES" sz="2800" dirty="0"/>
              <a:t>para recoger o transmitir información militar</a:t>
            </a:r>
          </a:p>
        </p:txBody>
      </p:sp>
      <p:sp>
        <p:nvSpPr>
          <p:cNvPr id="6" name="TextBox 5">
            <a:extLst>
              <a:ext uri="{FF2B5EF4-FFF2-40B4-BE49-F238E27FC236}">
                <a16:creationId xmlns:a16="http://schemas.microsoft.com/office/drawing/2014/main" id="{B72DC698-D608-4B9F-BA70-1D9946FE34A3}"/>
              </a:ext>
            </a:extLst>
          </p:cNvPr>
          <p:cNvSpPr txBox="1"/>
          <p:nvPr/>
        </p:nvSpPr>
        <p:spPr>
          <a:xfrm>
            <a:off x="1187623" y="254000"/>
            <a:ext cx="10274300" cy="1354217"/>
          </a:xfrm>
          <a:prstGeom prst="rect">
            <a:avLst/>
          </a:prstGeom>
          <a:noFill/>
        </p:spPr>
        <p:txBody>
          <a:bodyPr wrap="square" rtlCol="0">
            <a:spAutoFit/>
          </a:bodyPr>
          <a:lstStyle/>
          <a:p>
            <a:r>
              <a:rPr lang="es-ES" sz="3200" b="1" dirty="0"/>
              <a:t>...pueden perder ese derecho si cometen  '</a:t>
            </a:r>
            <a:r>
              <a:rPr lang="es-ES" sz="3200" b="1" u="sng" dirty="0"/>
              <a:t>actos perjudiciales para el enemigo</a:t>
            </a:r>
            <a:r>
              <a:rPr lang="es-ES" sz="3200" b="1" dirty="0"/>
              <a:t>':</a:t>
            </a:r>
          </a:p>
          <a:p>
            <a:endParaRPr lang="es-ES" dirty="0"/>
          </a:p>
        </p:txBody>
      </p:sp>
    </p:spTree>
    <p:extLst>
      <p:ext uri="{BB962C8B-B14F-4D97-AF65-F5344CB8AC3E}">
        <p14:creationId xmlns:p14="http://schemas.microsoft.com/office/powerpoint/2010/main" val="616000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3"/>
          <p:cNvSpPr txBox="1">
            <a:spLocks noChangeArrowheads="1"/>
          </p:cNvSpPr>
          <p:nvPr/>
        </p:nvSpPr>
        <p:spPr bwMode="auto">
          <a:xfrm>
            <a:off x="2111855" y="2912162"/>
            <a:ext cx="9864245" cy="3277197"/>
          </a:xfrm>
          <a:prstGeom prst="rect">
            <a:avLst/>
          </a:prstGeom>
          <a:noFill/>
          <a:ln w="9525">
            <a:noFill/>
            <a:miter lim="800000"/>
            <a:headEnd/>
            <a:tailEnd/>
          </a:ln>
        </p:spPr>
        <p:txBody>
          <a:bodyPr/>
          <a:lstStyle/>
          <a:p>
            <a:pPr marL="342900" indent="-342900" algn="ctr">
              <a:spcBef>
                <a:spcPct val="20000"/>
              </a:spcBef>
            </a:pPr>
            <a:endParaRPr lang="es-ES" sz="1000" b="1" dirty="0"/>
          </a:p>
          <a:p>
            <a:pPr marL="457200" indent="-457200" eaLnBrk="0" hangingPunct="0">
              <a:spcBef>
                <a:spcPts val="1200"/>
              </a:spcBef>
              <a:spcAft>
                <a:spcPts val="1200"/>
              </a:spcAft>
              <a:buFont typeface="Arial" pitchFamily="34" charset="0"/>
              <a:buChar char="•"/>
              <a:defRPr/>
            </a:pPr>
            <a:r>
              <a:rPr lang="es-ES" sz="2800" dirty="0"/>
              <a:t>transportar armas ligeras individuales para defensa propia o para proteger a sus pacientes;</a:t>
            </a:r>
          </a:p>
          <a:p>
            <a:pPr marL="457200" indent="-457200" eaLnBrk="0" hangingPunct="0">
              <a:spcBef>
                <a:spcPts val="1200"/>
              </a:spcBef>
              <a:spcAft>
                <a:spcPts val="1200"/>
              </a:spcAft>
              <a:buFont typeface="Arial" pitchFamily="34" charset="0"/>
              <a:buChar char="•"/>
              <a:defRPr/>
            </a:pPr>
            <a:r>
              <a:rPr lang="es-ES" sz="2800" dirty="0"/>
              <a:t>ser escoltado por combatientes;</a:t>
            </a:r>
          </a:p>
          <a:p>
            <a:pPr marL="457200" indent="-457200" eaLnBrk="0" hangingPunct="0">
              <a:spcBef>
                <a:spcPts val="1200"/>
              </a:spcBef>
              <a:spcAft>
                <a:spcPts val="1200"/>
              </a:spcAft>
              <a:buFont typeface="Arial" pitchFamily="34" charset="0"/>
              <a:buChar char="•"/>
              <a:defRPr/>
            </a:pPr>
            <a:r>
              <a:rPr lang="es-ES" sz="2800" dirty="0"/>
              <a:t>retener las armas pequeñas de los pacientes y municiones antes de entregarlos a las autoridades.</a:t>
            </a:r>
          </a:p>
        </p:txBody>
      </p:sp>
      <p:pic>
        <p:nvPicPr>
          <p:cNvPr id="5" name="Picture 2" descr="http://t3.gstatic.com/images?q=tbn:ANd9GcQAhzDD-JCb_-yxiz2WM0B_W9Nb9ZZWYrzZl4sCEcM-_F6Iph7nK0n6m6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13" y="668641"/>
            <a:ext cx="2225170" cy="1895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201066" y="638782"/>
            <a:ext cx="6236763" cy="584775"/>
          </a:xfrm>
          <a:prstGeom prst="rect">
            <a:avLst/>
          </a:prstGeom>
        </p:spPr>
        <p:txBody>
          <a:bodyPr wrap="square">
            <a:spAutoFit/>
          </a:bodyPr>
          <a:lstStyle/>
          <a:p>
            <a:pPr marL="342900" lvl="0" indent="-342900" algn="ctr">
              <a:spcBef>
                <a:spcPct val="20000"/>
              </a:spcBef>
            </a:pPr>
            <a:r>
              <a:rPr lang="es-ES" sz="3200" b="1" dirty="0"/>
              <a:t>Excepciones a la pérdida de protección</a:t>
            </a:r>
            <a:r>
              <a:rPr lang="es-ES" sz="2800" b="1" dirty="0"/>
              <a:t>:</a:t>
            </a:r>
          </a:p>
        </p:txBody>
      </p:sp>
      <p:sp>
        <p:nvSpPr>
          <p:cNvPr id="7" name="Rectangle 6"/>
          <p:cNvSpPr/>
          <p:nvPr/>
        </p:nvSpPr>
        <p:spPr>
          <a:xfrm>
            <a:off x="4768054" y="2040936"/>
            <a:ext cx="4551845" cy="523220"/>
          </a:xfrm>
          <a:prstGeom prst="rect">
            <a:avLst/>
          </a:prstGeom>
        </p:spPr>
        <p:txBody>
          <a:bodyPr wrap="square">
            <a:spAutoFit/>
          </a:bodyPr>
          <a:lstStyle/>
          <a:p>
            <a:pPr marL="342900" lvl="0" indent="-342900" algn="ctr">
              <a:spcBef>
                <a:spcPct val="20000"/>
              </a:spcBef>
            </a:pPr>
            <a:r>
              <a:rPr lang="es-ES" sz="2800" b="1" dirty="0">
                <a:solidFill>
                  <a:srgbClr val="1C1C1C"/>
                </a:solidFill>
              </a:rPr>
              <a:t>El personal sanitario puede...</a:t>
            </a:r>
          </a:p>
        </p:txBody>
      </p:sp>
    </p:spTree>
    <p:extLst>
      <p:ext uri="{BB962C8B-B14F-4D97-AF65-F5344CB8AC3E}">
        <p14:creationId xmlns:p14="http://schemas.microsoft.com/office/powerpoint/2010/main" val="2983090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3"/>
          <p:cNvSpPr txBox="1">
            <a:spLocks noChangeArrowheads="1"/>
          </p:cNvSpPr>
          <p:nvPr/>
        </p:nvSpPr>
        <p:spPr bwMode="auto">
          <a:xfrm>
            <a:off x="1200862" y="829049"/>
            <a:ext cx="10291483" cy="1880245"/>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defPPr>
              <a:defRPr lang="en-GB"/>
            </a:defPPr>
            <a:lvl1pPr marL="342900" indent="-342900" eaLnBrk="1" hangingPunct="1">
              <a:spcBef>
                <a:spcPct val="20000"/>
              </a:spcBef>
              <a:buFontTx/>
              <a:buNone/>
              <a:defRPr sz="2800" b="1">
                <a:solidFill>
                  <a:schemeClr val="bg1"/>
                </a:solidFill>
                <a:latin typeface="+mn-lt"/>
                <a:cs typeface="+mn-cs"/>
              </a:defRPr>
            </a:lvl1pPr>
            <a:lvl2pPr marL="801688" indent="-279400" eaLnBrk="0" hangingPunct="0">
              <a:spcBef>
                <a:spcPct val="20000"/>
              </a:spcBef>
              <a:buSzPct val="60000"/>
              <a:buFont typeface="Wingdings 3" pitchFamily="18" charset="2"/>
              <a:buChar char=""/>
              <a:defRPr sz="2500">
                <a:solidFill>
                  <a:schemeClr val="bg1"/>
                </a:solidFill>
                <a:latin typeface="+mn-lt"/>
                <a:cs typeface="+mn-cs"/>
              </a:defRPr>
            </a:lvl2pPr>
            <a:lvl3pPr marL="1209675" indent="-228600" eaLnBrk="0" hangingPunct="0">
              <a:spcBef>
                <a:spcPct val="20000"/>
              </a:spcBef>
              <a:buFont typeface="Wingdings" pitchFamily="2" charset="2"/>
              <a:buChar char="§"/>
              <a:defRPr sz="2400">
                <a:solidFill>
                  <a:schemeClr val="bg1"/>
                </a:solidFill>
                <a:latin typeface="+mn-lt"/>
                <a:cs typeface="+mn-cs"/>
              </a:defRPr>
            </a:lvl3pPr>
            <a:lvl4pPr marL="1617663" indent="-228600" eaLnBrk="0" hangingPunct="0">
              <a:spcBef>
                <a:spcPct val="20000"/>
              </a:spcBef>
              <a:buChar char="–"/>
              <a:defRPr sz="2000">
                <a:solidFill>
                  <a:schemeClr val="bg1"/>
                </a:solidFill>
                <a:latin typeface="+mn-lt"/>
                <a:cs typeface="+mn-cs"/>
              </a:defRPr>
            </a:lvl4pPr>
            <a:lvl5pPr marL="2057400" indent="-228600" eaLnBrk="0" hangingPunct="0">
              <a:spcBef>
                <a:spcPct val="20000"/>
              </a:spcBef>
              <a:buChar char="»"/>
              <a:defRPr sz="2000">
                <a:solidFill>
                  <a:schemeClr val="bg1"/>
                </a:solidFill>
                <a:latin typeface="+mn-lt"/>
                <a:cs typeface="+mn-cs"/>
              </a:defRPr>
            </a:lvl5pPr>
            <a:lvl6pPr marL="2514600" indent="-228600" fontAlgn="base">
              <a:spcBef>
                <a:spcPct val="20000"/>
              </a:spcBef>
              <a:spcAft>
                <a:spcPct val="0"/>
              </a:spcAft>
              <a:buChar char="»"/>
              <a:defRPr sz="2000">
                <a:solidFill>
                  <a:schemeClr val="bg1"/>
                </a:solidFill>
                <a:latin typeface="+mn-lt"/>
                <a:cs typeface="+mn-cs"/>
              </a:defRPr>
            </a:lvl6pPr>
            <a:lvl7pPr marL="2971800" indent="-228600" fontAlgn="base">
              <a:spcBef>
                <a:spcPct val="20000"/>
              </a:spcBef>
              <a:spcAft>
                <a:spcPct val="0"/>
              </a:spcAft>
              <a:buChar char="»"/>
              <a:defRPr sz="2000">
                <a:solidFill>
                  <a:schemeClr val="bg1"/>
                </a:solidFill>
                <a:latin typeface="+mn-lt"/>
                <a:cs typeface="+mn-cs"/>
              </a:defRPr>
            </a:lvl7pPr>
            <a:lvl8pPr marL="3429000" indent="-228600" fontAlgn="base">
              <a:spcBef>
                <a:spcPct val="20000"/>
              </a:spcBef>
              <a:spcAft>
                <a:spcPct val="0"/>
              </a:spcAft>
              <a:buChar char="»"/>
              <a:defRPr sz="2000">
                <a:solidFill>
                  <a:schemeClr val="bg1"/>
                </a:solidFill>
                <a:latin typeface="+mn-lt"/>
                <a:cs typeface="+mn-cs"/>
              </a:defRPr>
            </a:lvl8pPr>
            <a:lvl9pPr marL="3886200" indent="-228600" fontAlgn="base">
              <a:spcBef>
                <a:spcPct val="20000"/>
              </a:spcBef>
              <a:spcAft>
                <a:spcPct val="0"/>
              </a:spcAft>
              <a:buChar char="»"/>
              <a:defRPr sz="2000">
                <a:solidFill>
                  <a:schemeClr val="bg1"/>
                </a:solidFill>
                <a:latin typeface="+mn-lt"/>
                <a:cs typeface="+mn-cs"/>
              </a:defRPr>
            </a:lvl9pPr>
          </a:lstStyle>
          <a:p>
            <a:r>
              <a:rPr lang="es-ES"/>
              <a:t> </a:t>
            </a:r>
            <a:r>
              <a:rPr lang="en-US"/>
              <a:t>	</a:t>
            </a:r>
            <a:r>
              <a:rPr lang="es-ES" dirty="0">
                <a:solidFill>
                  <a:schemeClr val="tx1"/>
                </a:solidFill>
              </a:rPr>
              <a:t>PROTEGER: Deben tomarse medidas positivas para proteger al personal y los objetos sanitarios de los ataques y para evitar interferencias en su trabajo y funcionamiento donde medie el uso de la fuerza, incluso por parte de terceros.</a:t>
            </a:r>
          </a:p>
        </p:txBody>
      </p:sp>
      <p:sp>
        <p:nvSpPr>
          <p:cNvPr id="5" name="Rectangle 4"/>
          <p:cNvSpPr/>
          <p:nvPr/>
        </p:nvSpPr>
        <p:spPr>
          <a:xfrm>
            <a:off x="3129507" y="3679085"/>
            <a:ext cx="8362838" cy="523220"/>
          </a:xfrm>
          <a:prstGeom prst="rect">
            <a:avLst/>
          </a:prstGeom>
        </p:spPr>
        <p:txBody>
          <a:bodyPr wrap="square">
            <a:spAutoFit/>
          </a:bodyPr>
          <a:lstStyle/>
          <a:p>
            <a:pPr marL="342900" lvl="0" indent="-342900">
              <a:spcBef>
                <a:spcPts val="1200"/>
              </a:spcBef>
              <a:spcAft>
                <a:spcPts val="1200"/>
              </a:spcAft>
              <a:buFontTx/>
              <a:buChar char="•"/>
            </a:pPr>
            <a:r>
              <a:rPr lang="es-ES" sz="2800" dirty="0"/>
              <a:t>Apoyo y asistencia por parte de las autoridades</a:t>
            </a:r>
          </a:p>
        </p:txBody>
      </p:sp>
    </p:spTree>
    <p:extLst>
      <p:ext uri="{BB962C8B-B14F-4D97-AF65-F5344CB8AC3E}">
        <p14:creationId xmlns:p14="http://schemas.microsoft.com/office/powerpoint/2010/main" val="421591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grpSp>
        <p:nvGrpSpPr>
          <p:cNvPr id="4" name="Group 3"/>
          <p:cNvGrpSpPr/>
          <p:nvPr/>
        </p:nvGrpSpPr>
        <p:grpSpPr>
          <a:xfrm>
            <a:off x="706704" y="-46792"/>
            <a:ext cx="11484564" cy="3157870"/>
            <a:chOff x="-44550" y="-52497"/>
            <a:chExt cx="7776864" cy="2975447"/>
          </a:xfrm>
        </p:grpSpPr>
        <p:sp>
          <p:nvSpPr>
            <p:cNvPr id="14" name="Rounded Rectangle 13"/>
            <p:cNvSpPr/>
            <p:nvPr/>
          </p:nvSpPr>
          <p:spPr>
            <a:xfrm>
              <a:off x="-44550" y="-52497"/>
              <a:ext cx="7776864" cy="2975447"/>
            </a:xfrm>
            <a:prstGeom prst="roundRect">
              <a:avLst/>
            </a:prstGeom>
            <a:solidFill>
              <a:schemeClr val="accent1">
                <a:lumMod val="20000"/>
                <a:lumOff val="80000"/>
              </a:schemeClr>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80090" y="110204"/>
              <a:ext cx="7457684" cy="2719060"/>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kern="1200" dirty="0">
                  <a:solidFill>
                    <a:srgbClr val="0000FF"/>
                  </a:solidFill>
                </a:rPr>
                <a:t>Cuestionario rápido:</a:t>
              </a:r>
            </a:p>
            <a:p>
              <a:pPr marL="0" marR="0" lvl="0" indent="0" algn="l" defTabSz="914400" rtl="0" eaLnBrk="1" fontAlgn="auto" latinLnBrk="0" hangingPunct="1">
                <a:lnSpc>
                  <a:spcPct val="100000"/>
                </a:lnSpc>
                <a:spcBef>
                  <a:spcPct val="0"/>
                </a:spcBef>
                <a:spcAft>
                  <a:spcPts val="0"/>
                </a:spcAft>
                <a:buClrTx/>
                <a:buSzTx/>
                <a:buFontTx/>
                <a:buNone/>
                <a:tabLst/>
                <a:defRPr/>
              </a:pPr>
              <a:r>
                <a:rPr lang="es-ES" sz="2400" b="1" kern="1200" dirty="0">
                  <a:solidFill>
                    <a:schemeClr val="tx1"/>
                  </a:solidFill>
                </a:rPr>
                <a:t>Una organización no gubernamental intenta celebrar un acuerdo con el Gobierno para dirigir un hospital de campaña en el país.  El gobierno, que sabe que la ONG es corrupta e incompetente, rechaza la oferta y prohíbe que la ONG realice actividades en la zona.  Sin embargo, la ONG, citando sus intereses puramente humanitarios, ingresa, se instala y comienza a dirigir el hospital.  Con la finalidad de protegerse de los ataques directos, la ONG coloca un emblema de la media luna roja en las paredes y el techo del hospital, que se usa exclusivamente con finalidad sanitaria.</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400" kern="1200" dirty="0">
                <a:solidFill>
                  <a:schemeClr val="bg1"/>
                </a:solidFill>
              </a:endParaRPr>
            </a:p>
          </p:txBody>
        </p:sp>
      </p:grpSp>
      <p:grpSp>
        <p:nvGrpSpPr>
          <p:cNvPr id="5" name="Group 4"/>
          <p:cNvGrpSpPr/>
          <p:nvPr/>
        </p:nvGrpSpPr>
        <p:grpSpPr>
          <a:xfrm>
            <a:off x="706703" y="3092937"/>
            <a:ext cx="11485296" cy="1168713"/>
            <a:chOff x="0" y="2980328"/>
            <a:chExt cx="7776864" cy="1162975"/>
          </a:xfrm>
        </p:grpSpPr>
        <p:sp>
          <p:nvSpPr>
            <p:cNvPr id="12" name="Rounded Rectangle 11"/>
            <p:cNvSpPr/>
            <p:nvPr/>
          </p:nvSpPr>
          <p:spPr>
            <a:xfrm>
              <a:off x="0" y="2980328"/>
              <a:ext cx="7776864" cy="989195"/>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6"/>
            <p:cNvSpPr/>
            <p:nvPr/>
          </p:nvSpPr>
          <p:spPr>
            <a:xfrm>
              <a:off x="52495" y="3250686"/>
              <a:ext cx="7680286" cy="892617"/>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a:pPr>
              <a:r>
                <a:rPr lang="es-ES" sz="2400" kern="1200" dirty="0">
                  <a:solidFill>
                    <a:schemeClr val="tx1"/>
                  </a:solidFill>
                </a:rPr>
                <a:t>El uso del emblema viola las normas del DIH porque el Gobierno no le dio permiso a la ONG para trabajar.</a:t>
              </a:r>
            </a:p>
            <a:p>
              <a:pPr lvl="0" algn="l" defTabSz="889000" rtl="0">
                <a:lnSpc>
                  <a:spcPct val="90000"/>
                </a:lnSpc>
                <a:spcBef>
                  <a:spcPct val="0"/>
                </a:spcBef>
                <a:spcAft>
                  <a:spcPct val="35000"/>
                </a:spcAft>
              </a:pPr>
              <a:endParaRPr lang="es-ES" sz="2000" kern="1200" dirty="0">
                <a:solidFill>
                  <a:schemeClr val="bg2"/>
                </a:solidFill>
              </a:endParaRPr>
            </a:p>
          </p:txBody>
        </p:sp>
      </p:grpSp>
      <p:grpSp>
        <p:nvGrpSpPr>
          <p:cNvPr id="6" name="Group 5"/>
          <p:cNvGrpSpPr/>
          <p:nvPr/>
        </p:nvGrpSpPr>
        <p:grpSpPr>
          <a:xfrm>
            <a:off x="706704" y="4090179"/>
            <a:ext cx="11485296" cy="1075390"/>
            <a:chOff x="0" y="3972688"/>
            <a:chExt cx="7776865" cy="1075390"/>
          </a:xfrm>
          <a:solidFill>
            <a:schemeClr val="accent1">
              <a:lumMod val="20000"/>
              <a:lumOff val="80000"/>
            </a:schemeClr>
          </a:solidFill>
        </p:grpSpPr>
        <p:sp>
          <p:nvSpPr>
            <p:cNvPr id="10" name="Rounded Rectangle 9"/>
            <p:cNvSpPr/>
            <p:nvPr/>
          </p:nvSpPr>
          <p:spPr>
            <a:xfrm>
              <a:off x="0" y="3972688"/>
              <a:ext cx="7776865" cy="1075390"/>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8"/>
            <p:cNvSpPr/>
            <p:nvPr/>
          </p:nvSpPr>
          <p:spPr>
            <a:xfrm>
              <a:off x="52496" y="4025184"/>
              <a:ext cx="7671872" cy="970398"/>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2"/>
              </a:pPr>
              <a:r>
                <a:rPr lang="es-ES" sz="2400" kern="1200" dirty="0">
                  <a:solidFill>
                    <a:schemeClr val="tx1"/>
                  </a:solidFill>
                </a:rPr>
                <a:t>El hospital y su personal no tienen protección especial como unidad y personal sanitarios, pero igualmente gozan de protección como bien de carácter civil y personas civiles respectivamente.</a:t>
              </a:r>
            </a:p>
          </p:txBody>
        </p:sp>
      </p:grpSp>
      <p:grpSp>
        <p:nvGrpSpPr>
          <p:cNvPr id="7" name="Group 6"/>
          <p:cNvGrpSpPr/>
          <p:nvPr/>
        </p:nvGrpSpPr>
        <p:grpSpPr>
          <a:xfrm>
            <a:off x="706703" y="5168734"/>
            <a:ext cx="11485296" cy="1571775"/>
            <a:chOff x="0" y="5051243"/>
            <a:chExt cx="7776864" cy="1571775"/>
          </a:xfrm>
          <a:solidFill>
            <a:schemeClr val="accent1">
              <a:lumMod val="20000"/>
              <a:lumOff val="80000"/>
            </a:schemeClr>
          </a:solidFill>
        </p:grpSpPr>
        <p:sp>
          <p:nvSpPr>
            <p:cNvPr id="8" name="Rounded Rectangle 7"/>
            <p:cNvSpPr/>
            <p:nvPr/>
          </p:nvSpPr>
          <p:spPr>
            <a:xfrm>
              <a:off x="0" y="5051243"/>
              <a:ext cx="7776864" cy="1571775"/>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10"/>
            <p:cNvSpPr/>
            <p:nvPr/>
          </p:nvSpPr>
          <p:spPr>
            <a:xfrm>
              <a:off x="56153" y="5127971"/>
              <a:ext cx="7643982" cy="1418319"/>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3"/>
              </a:pPr>
              <a:r>
                <a:rPr lang="es-ES" sz="2400" kern="1200" dirty="0">
                  <a:solidFill>
                    <a:schemeClr val="tx1"/>
                  </a:solidFill>
                </a:rPr>
                <a:t>El uso que la ONG hace del emblema no viola las normas del DIH y el hospital debería tener protección específica como instalación sanitaria porque una parte en el conflicto no puede obstaculizar el trabajo de una organización humanitaria que quiere prestar asistencia médica.</a:t>
              </a:r>
            </a:p>
          </p:txBody>
        </p:sp>
      </p:grpSp>
    </p:spTree>
    <p:extLst>
      <p:ext uri="{BB962C8B-B14F-4D97-AF65-F5344CB8AC3E}">
        <p14:creationId xmlns:p14="http://schemas.microsoft.com/office/powerpoint/2010/main" val="3654297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graphicFrame>
        <p:nvGraphicFramePr>
          <p:cNvPr id="4" name="Table 3"/>
          <p:cNvGraphicFramePr>
            <a:graphicFrameLocks noGrp="1"/>
          </p:cNvGraphicFramePr>
          <p:nvPr>
            <p:extLst>
              <p:ext uri="{D42A27DB-BD31-4B8C-83A1-F6EECF244321}">
                <p14:modId xmlns:p14="http://schemas.microsoft.com/office/powerpoint/2010/main" val="3334681318"/>
              </p:ext>
            </p:extLst>
          </p:nvPr>
        </p:nvGraphicFramePr>
        <p:xfrm>
          <a:off x="1359568" y="1"/>
          <a:ext cx="10748940" cy="8591413"/>
        </p:xfrm>
        <a:graphic>
          <a:graphicData uri="http://schemas.openxmlformats.org/drawingml/2006/table">
            <a:tbl>
              <a:tblPr firstRow="1" bandRow="1">
                <a:tableStyleId>{5C22544A-7EE6-4342-B048-85BDC9FD1C3A}</a:tableStyleId>
              </a:tblPr>
              <a:tblGrid>
                <a:gridCol w="1650014">
                  <a:extLst>
                    <a:ext uri="{9D8B030D-6E8A-4147-A177-3AD203B41FA5}">
                      <a16:colId xmlns:a16="http://schemas.microsoft.com/office/drawing/2014/main" val="20000"/>
                    </a:ext>
                  </a:extLst>
                </a:gridCol>
                <a:gridCol w="9098926">
                  <a:extLst>
                    <a:ext uri="{9D8B030D-6E8A-4147-A177-3AD203B41FA5}">
                      <a16:colId xmlns:a16="http://schemas.microsoft.com/office/drawing/2014/main" val="20001"/>
                    </a:ext>
                  </a:extLst>
                </a:gridCol>
              </a:tblGrid>
              <a:tr h="1011089">
                <a:tc>
                  <a:txBody>
                    <a:bodyPr/>
                    <a:lstStyle/>
                    <a:p>
                      <a:endParaRPr lang="en-GB" sz="2000" dirty="0"/>
                    </a:p>
                  </a:txBody>
                  <a:tcPr>
                    <a:solidFill>
                      <a:schemeClr val="bg1"/>
                    </a:solidFill>
                  </a:tcPr>
                </a:tc>
                <a:tc>
                  <a:txBody>
                    <a:bodyPr/>
                    <a:lstStyle/>
                    <a:p>
                      <a:pPr algn="ctr"/>
                      <a:endParaRPr lang="es-ES" sz="1100" dirty="0">
                        <a:solidFill>
                          <a:srgbClr val="009999"/>
                        </a:solidFill>
                      </a:endParaRPr>
                    </a:p>
                    <a:p>
                      <a:pPr algn="ctr"/>
                      <a:r>
                        <a:rPr lang="en-GB" sz="3600" noProof="0" dirty="0">
                          <a:solidFill>
                            <a:schemeClr val="bg1"/>
                          </a:solidFill>
                        </a:rPr>
                        <a:t>Normas pertinentes del DIH: síntesis</a:t>
                      </a:r>
                    </a:p>
                    <a:p>
                      <a:pPr algn="ctr"/>
                      <a:endParaRPr lang="es-ES" sz="900" dirty="0"/>
                    </a:p>
                  </a:txBody>
                  <a:tcPr>
                    <a:solidFill>
                      <a:schemeClr val="accent5">
                        <a:lumMod val="75000"/>
                      </a:schemeClr>
                    </a:solidFill>
                  </a:tcPr>
                </a:tc>
                <a:extLst>
                  <a:ext uri="{0D108BD9-81ED-4DB2-BD59-A6C34878D82A}">
                    <a16:rowId xmlns:a16="http://schemas.microsoft.com/office/drawing/2014/main" val="10000"/>
                  </a:ext>
                </a:extLst>
              </a:tr>
              <a:tr h="927098">
                <a:tc>
                  <a:txBody>
                    <a:bodyPr/>
                    <a:lstStyle/>
                    <a:p>
                      <a:pPr marL="0" indent="0" eaLnBrk="1" hangingPunct="1">
                        <a:lnSpc>
                          <a:spcPct val="80000"/>
                        </a:lnSpc>
                        <a:buFont typeface="+mj-lt"/>
                        <a:buNone/>
                      </a:pPr>
                      <a:r>
                        <a:rPr lang="en-GB" sz="2800" b="1" dirty="0">
                          <a:solidFill>
                            <a:schemeClr val="bg1"/>
                          </a:solidFill>
                        </a:rPr>
                        <a:t>Cuidar</a:t>
                      </a:r>
                      <a:r>
                        <a:rPr lang="en-US" sz="2800" b="1" dirty="0">
                          <a:solidFill>
                            <a:schemeClr val="bg1"/>
                          </a:solidFill>
                        </a:rPr>
                        <a:t>	</a:t>
                      </a:r>
                    </a:p>
                  </a:txBody>
                  <a:tcPr>
                    <a:solidFill>
                      <a:schemeClr val="accent1">
                        <a:lumMod val="50000"/>
                      </a:schemeClr>
                    </a:solidFill>
                  </a:tcPr>
                </a:tc>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b="0" dirty="0">
                          <a:solidFill>
                            <a:schemeClr val="tx1"/>
                          </a:solidFill>
                        </a:rPr>
                        <a:t>Tomar todas las medidas posibles para prestar asistencia médica</a:t>
                      </a:r>
                    </a:p>
                  </a:txBody>
                  <a:tcPr/>
                </a:tc>
                <a:extLst>
                  <a:ext uri="{0D108BD9-81ED-4DB2-BD59-A6C34878D82A}">
                    <a16:rowId xmlns:a16="http://schemas.microsoft.com/office/drawing/2014/main" val="10001"/>
                  </a:ext>
                </a:extLst>
              </a:tr>
              <a:tr h="927098">
                <a:tc>
                  <a:txBody>
                    <a:bodyPr/>
                    <a:lstStyle/>
                    <a:p>
                      <a:pPr marL="0" marR="0" indent="0" algn="l" defTabSz="914400" rtl="0" eaLnBrk="1" fontAlgn="auto" latinLnBrk="0" hangingPunct="1">
                        <a:lnSpc>
                          <a:spcPct val="80000"/>
                        </a:lnSpc>
                        <a:spcBef>
                          <a:spcPts val="0"/>
                        </a:spcBef>
                        <a:spcAft>
                          <a:spcPts val="0"/>
                        </a:spcAft>
                        <a:buClrTx/>
                        <a:buSzTx/>
                        <a:buFont typeface="+mj-lt"/>
                        <a:buNone/>
                        <a:tabLst/>
                        <a:defRPr/>
                      </a:pPr>
                      <a:r>
                        <a:rPr lang="en-GB" sz="2800" b="1" dirty="0">
                          <a:solidFill>
                            <a:schemeClr val="bg1"/>
                          </a:solidFill>
                        </a:rPr>
                        <a:t>Recoger </a:t>
                      </a:r>
                    </a:p>
                  </a:txBody>
                  <a:tcPr>
                    <a:solidFill>
                      <a:schemeClr val="accent1">
                        <a:lumMod val="50000"/>
                      </a:schemeClr>
                    </a:solidFill>
                  </a:tcPr>
                </a:tc>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2600" b="0" dirty="0">
                          <a:solidFill>
                            <a:schemeClr val="tx1"/>
                          </a:solidFill>
                        </a:rPr>
                        <a:t>Tomar todas las medidas posibles para buscar, recoger y evacuar a los heridos y los enfermos</a:t>
                      </a:r>
                    </a:p>
                  </a:txBody>
                  <a:tcPr/>
                </a:tc>
                <a:extLst>
                  <a:ext uri="{0D108BD9-81ED-4DB2-BD59-A6C34878D82A}">
                    <a16:rowId xmlns:a16="http://schemas.microsoft.com/office/drawing/2014/main" val="10002"/>
                  </a:ext>
                </a:extLst>
              </a:tr>
              <a:tr h="1758289">
                <a:tc>
                  <a:txBody>
                    <a:bodyPr/>
                    <a:lstStyle/>
                    <a:p>
                      <a:pPr marL="0" indent="0" eaLnBrk="1" hangingPunct="1">
                        <a:lnSpc>
                          <a:spcPct val="80000"/>
                        </a:lnSpc>
                        <a:buFont typeface="+mj-lt"/>
                        <a:buNone/>
                      </a:pPr>
                      <a:r>
                        <a:rPr lang="en-GB" sz="2800" b="1" dirty="0">
                          <a:solidFill>
                            <a:schemeClr val="bg1"/>
                          </a:solidFill>
                        </a:rPr>
                        <a:t>Proteger</a:t>
                      </a:r>
                    </a:p>
                  </a:txBody>
                  <a:tcPr>
                    <a:solidFill>
                      <a:schemeClr val="accent1">
                        <a:lumMod val="50000"/>
                      </a:schemeClr>
                    </a:solidFill>
                  </a:tcPr>
                </a:tc>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sz="2600" dirty="0" err="1"/>
                        <a:t>Procurar</a:t>
                      </a:r>
                      <a:r>
                        <a:rPr sz="2600" dirty="0"/>
                        <a:t> que las personas y </a:t>
                      </a:r>
                      <a:r>
                        <a:rPr sz="2600" dirty="0" err="1"/>
                        <a:t>los</a:t>
                      </a:r>
                      <a:r>
                        <a:rPr sz="2600" dirty="0"/>
                        <a:t> </a:t>
                      </a:r>
                      <a:r>
                        <a:rPr sz="2600" dirty="0" err="1"/>
                        <a:t>bienes</a:t>
                      </a:r>
                      <a:r>
                        <a:rPr sz="2600" dirty="0"/>
                        <a:t> </a:t>
                      </a:r>
                      <a:r>
                        <a:rPr sz="2600" dirty="0" err="1"/>
                        <a:t>protegidos</a:t>
                      </a:r>
                      <a:r>
                        <a:rPr sz="2600" dirty="0"/>
                        <a:t> no </a:t>
                      </a:r>
                      <a:r>
                        <a:rPr sz="2600" dirty="0" err="1"/>
                        <a:t>sean</a:t>
                      </a:r>
                      <a:r>
                        <a:rPr sz="2600" dirty="0"/>
                        <a:t> </a:t>
                      </a:r>
                      <a:r>
                        <a:rPr sz="2600" dirty="0" err="1"/>
                        <a:t>atacados</a:t>
                      </a:r>
                      <a:endParaRPr sz="2600" dirty="0"/>
                    </a:p>
                    <a:p>
                      <a:pPr marL="457200" marR="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2600" b="0" dirty="0">
                          <a:solidFill>
                            <a:schemeClr val="tx1"/>
                          </a:solidFill>
                        </a:rPr>
                        <a:t>Protegerlos contra las interferencias indebidas</a:t>
                      </a:r>
                    </a:p>
                    <a:p>
                      <a:pPr marL="457200" marR="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2600" b="0" dirty="0">
                          <a:solidFill>
                            <a:schemeClr val="tx1"/>
                          </a:solidFill>
                        </a:rPr>
                        <a:t>Prevenir y reprimir el uso indebido de los emblemas</a:t>
                      </a:r>
                      <a:endParaRPr lang="es-ES" sz="2600" b="0" dirty="0">
                        <a:solidFill>
                          <a:schemeClr val="tx1"/>
                        </a:solidFill>
                      </a:endParaRPr>
                    </a:p>
                  </a:txBody>
                  <a:tcPr/>
                </a:tc>
                <a:extLst>
                  <a:ext uri="{0D108BD9-81ED-4DB2-BD59-A6C34878D82A}">
                    <a16:rowId xmlns:a16="http://schemas.microsoft.com/office/drawing/2014/main" val="10003"/>
                  </a:ext>
                </a:extLst>
              </a:tr>
              <a:tr h="2717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rPr>
                        <a:t>Respetar</a:t>
                      </a:r>
                      <a:endParaRPr lang="es-ES" sz="2800" b="1" dirty="0">
                        <a:solidFill>
                          <a:schemeClr val="bg1"/>
                        </a:solidFill>
                      </a:endParaRPr>
                    </a:p>
                    <a:p>
                      <a:endParaRPr lang="es-ES" sz="2800" b="1" dirty="0">
                        <a:solidFill>
                          <a:schemeClr val="bg1"/>
                        </a:solidFill>
                      </a:endParaRPr>
                    </a:p>
                  </a:txBody>
                  <a:tcPr>
                    <a:solidFill>
                      <a:schemeClr val="accent1">
                        <a:lumMod val="50000"/>
                      </a:schemeClr>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s-ES" sz="2600" b="0" i="0" u="none" strike="noStrike" kern="1200" cap="none" spc="0" normalizeH="0" baseline="0" noProof="0" dirty="0">
                          <a:ln>
                            <a:noFill/>
                          </a:ln>
                          <a:solidFill>
                            <a:srgbClr val="1C1C1C"/>
                          </a:solidFill>
                          <a:effectLst/>
                          <a:uLnTx/>
                          <a:uFillTx/>
                          <a:latin typeface="+mn-lt"/>
                        </a:rPr>
                        <a:t>Los heridos y enfermos, y el personal y los objetos sanitarios no deben ser atacados ni dañados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s-ES" sz="2600" b="0" i="0" u="none" strike="noStrike" kern="1200" cap="none" spc="0" normalizeH="0" baseline="0" noProof="0" dirty="0">
                          <a:ln>
                            <a:noFill/>
                          </a:ln>
                          <a:solidFill>
                            <a:srgbClr val="1C1C1C"/>
                          </a:solidFill>
                          <a:effectLst/>
                          <a:uLnTx/>
                          <a:uFillTx/>
                          <a:latin typeface="+mn-lt"/>
                        </a:rPr>
                        <a:t>No debe haber otras interferencias a la asistencia médica donde medie el uso de la fuerza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s-ES" sz="2600" b="0" i="0" u="none" strike="noStrike" kern="1200" cap="none" spc="0" normalizeH="0" baseline="0" noProof="0" dirty="0">
                          <a:ln>
                            <a:noFill/>
                          </a:ln>
                          <a:solidFill>
                            <a:srgbClr val="1C1C1C"/>
                          </a:solidFill>
                          <a:effectLst/>
                          <a:uLnTx/>
                          <a:uFillTx/>
                          <a:latin typeface="+mn-lt"/>
                        </a:rPr>
                        <a:t>Respetar la misión y la deontología médica del personal de asistencia de salud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ES" sz="800" b="0" baseline="0" dirty="0">
                        <a:solidFill>
                          <a:schemeClr val="bg2"/>
                        </a:solidFill>
                      </a:endParaRPr>
                    </a:p>
                  </a:txBody>
                  <a:tcPr/>
                </a:tc>
                <a:extLst>
                  <a:ext uri="{0D108BD9-81ED-4DB2-BD59-A6C34878D82A}">
                    <a16:rowId xmlns:a16="http://schemas.microsoft.com/office/drawing/2014/main" val="10004"/>
                  </a:ext>
                </a:extLst>
              </a:tr>
              <a:tr h="1250484">
                <a:tc>
                  <a:txBody>
                    <a:bodyPr/>
                    <a:lstStyle/>
                    <a:p>
                      <a:r>
                        <a:rPr lang="en-GB" sz="2800" b="1" dirty="0">
                          <a:solidFill>
                            <a:schemeClr val="bg1"/>
                          </a:solidFill>
                        </a:rPr>
                        <a:t>Trato humano</a:t>
                      </a:r>
                    </a:p>
                  </a:txBody>
                  <a:tcPr>
                    <a:solidFill>
                      <a:schemeClr val="accent1">
                        <a:lumMod val="5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ES" sz="800" b="0" dirty="0">
                        <a:solidFill>
                          <a:schemeClr val="bg2"/>
                        </a:solidFill>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ES" sz="2600" b="0" i="0" u="none" strike="noStrike" kern="1200" cap="none" spc="0" normalizeH="0" baseline="0" dirty="0">
                          <a:ln>
                            <a:noFill/>
                          </a:ln>
                          <a:solidFill>
                            <a:srgbClr val="1C1C1C"/>
                          </a:solidFill>
                          <a:effectLst/>
                          <a:uLnTx/>
                          <a:uFillTx/>
                          <a:latin typeface="+mn-lt"/>
                        </a:rPr>
                        <a:t>Respetar la autonomía y la dignidad de la persona</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ES" sz="2600" b="0" i="0" u="none" strike="noStrike" kern="1200" cap="none" spc="0" normalizeH="0" baseline="0" dirty="0">
                          <a:ln>
                            <a:noFill/>
                          </a:ln>
                          <a:solidFill>
                            <a:srgbClr val="1C1C1C"/>
                          </a:solidFill>
                          <a:effectLst/>
                          <a:uLnTx/>
                          <a:uFillTx/>
                          <a:latin typeface="+mn-lt"/>
                        </a:rPr>
                        <a:t>Mantener la confidencialidad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6001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2"/>
          <p:cNvSpPr txBox="1">
            <a:spLocks noChangeArrowheads="1"/>
          </p:cNvSpPr>
          <p:nvPr/>
        </p:nvSpPr>
        <p:spPr>
          <a:xfrm>
            <a:off x="1727201" y="188640"/>
            <a:ext cx="6274256" cy="908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Bef>
                <a:spcPct val="20000"/>
              </a:spcBef>
            </a:pPr>
            <a:r>
              <a:rPr lang="es-ES" sz="3600" b="1" dirty="0">
                <a:latin typeface="+mn-lt"/>
              </a:rPr>
              <a:t>V- El uso de</a:t>
            </a:r>
            <a:r>
              <a:rPr lang="es-ES"/>
              <a:t> </a:t>
            </a:r>
            <a:r>
              <a:rPr lang="es-ES" sz="4000" b="1" dirty="0">
                <a:latin typeface="+mn-lt"/>
              </a:rPr>
              <a:t>los emblemas</a:t>
            </a:r>
            <a:endParaRPr lang="es-ES" sz="3600" b="1" dirty="0">
              <a:latin typeface="+mn-lt"/>
              <a:ea typeface="+mn-ea"/>
              <a:cs typeface="Arial" charset="0"/>
            </a:endParaRPr>
          </a:p>
        </p:txBody>
      </p:sp>
      <p:pic>
        <p:nvPicPr>
          <p:cNvPr id="5" name="Picture 10" descr="http://www.thelogofactory.com/logo_blog/wp-content/uploads/2005/09/red-cross-islamic-crescent-red-diamon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3768" y="188640"/>
            <a:ext cx="2958908" cy="1048390"/>
          </a:xfrm>
          <a:prstGeom prst="rect">
            <a:avLst/>
          </a:prstGeom>
          <a:ln>
            <a:noFill/>
          </a:ln>
          <a:effectLst>
            <a:outerShdw blurRad="292100" dist="139700" dir="2700000" algn="tl" rotWithShape="0">
              <a:srgbClr val="333333">
                <a:alpha val="65000"/>
              </a:srgbClr>
            </a:outerShdw>
          </a:effectLst>
        </p:spPr>
      </p:pic>
      <p:graphicFrame>
        <p:nvGraphicFramePr>
          <p:cNvPr id="6" name="Content Placeholder 3"/>
          <p:cNvGraphicFramePr>
            <a:graphicFrameLocks/>
          </p:cNvGraphicFramePr>
          <p:nvPr>
            <p:extLst>
              <p:ext uri="{D42A27DB-BD31-4B8C-83A1-F6EECF244321}">
                <p14:modId xmlns:p14="http://schemas.microsoft.com/office/powerpoint/2010/main" val="478047538"/>
              </p:ext>
            </p:extLst>
          </p:nvPr>
        </p:nvGraphicFramePr>
        <p:xfrm>
          <a:off x="1089211" y="1253213"/>
          <a:ext cx="10914103" cy="8086034"/>
        </p:xfrm>
        <a:graphic>
          <a:graphicData uri="http://schemas.openxmlformats.org/drawingml/2006/table">
            <a:tbl>
              <a:tblPr firstRow="1" bandRow="1"/>
              <a:tblGrid>
                <a:gridCol w="1920074">
                  <a:extLst>
                    <a:ext uri="{9D8B030D-6E8A-4147-A177-3AD203B41FA5}">
                      <a16:colId xmlns:a16="http://schemas.microsoft.com/office/drawing/2014/main" val="20000"/>
                    </a:ext>
                  </a:extLst>
                </a:gridCol>
                <a:gridCol w="4566608">
                  <a:extLst>
                    <a:ext uri="{9D8B030D-6E8A-4147-A177-3AD203B41FA5}">
                      <a16:colId xmlns:a16="http://schemas.microsoft.com/office/drawing/2014/main" val="20001"/>
                    </a:ext>
                  </a:extLst>
                </a:gridCol>
                <a:gridCol w="4427421">
                  <a:extLst>
                    <a:ext uri="{9D8B030D-6E8A-4147-A177-3AD203B41FA5}">
                      <a16:colId xmlns:a16="http://schemas.microsoft.com/office/drawing/2014/main" val="20002"/>
                    </a:ext>
                  </a:extLst>
                </a:gridCol>
              </a:tblGrid>
              <a:tr h="4965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CH" sz="2400" dirty="0">
                          <a:solidFill>
                            <a:schemeClr val="bg1"/>
                          </a:solidFill>
                        </a:rPr>
                        <a:t>USO PROTECTOR</a:t>
                      </a:r>
                      <a:endParaRPr lang="es-ES" sz="2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CH" sz="2400" dirty="0">
                          <a:solidFill>
                            <a:schemeClr val="bg1"/>
                          </a:solidFill>
                        </a:rPr>
                        <a:t>USO INDICATIVO</a:t>
                      </a:r>
                      <a:endParaRPr lang="es-ES" sz="2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8310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rtl="0"/>
                      <a:r>
                        <a:rPr lang="es-ES" sz="2400" b="1" kern="1200" noProof="0" dirty="0">
                          <a:solidFill>
                            <a:schemeClr val="bg1"/>
                          </a:solidFill>
                          <a:effectLst/>
                          <a:latin typeface="+mn-lt"/>
                        </a:rPr>
                        <a:t>¿Cuál es la finalidad?</a:t>
                      </a:r>
                      <a:endParaRPr lang="es-ES" sz="2400" b="1" kern="1200" noProof="0" dirty="0">
                        <a:solidFill>
                          <a:schemeClr val="bg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kern="1200" dirty="0">
                          <a:solidFill>
                            <a:schemeClr val="tx1"/>
                          </a:solidFill>
                          <a:effectLst/>
                          <a:latin typeface="+mn-lt"/>
                        </a:rPr>
                        <a:t>Visibilizar la protección específica que otorga el DIH</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2400" dirty="0">
                          <a:solidFill>
                            <a:schemeClr val="tx1"/>
                          </a:solidFill>
                          <a:latin typeface="+mn-lt"/>
                        </a:rPr>
                        <a:t>Mostrar la relación con el Movimiento</a:t>
                      </a:r>
                    </a:p>
                    <a:p>
                      <a:endParaRPr lang="es-ES" sz="2400" dirty="0">
                        <a:solidFill>
                          <a:schemeClr val="bg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r h="8310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rtl="0"/>
                      <a:r>
                        <a:rPr lang="es-ES" sz="2400" b="1" kern="1200" noProof="0" dirty="0">
                          <a:solidFill>
                            <a:schemeClr val="bg1"/>
                          </a:solidFill>
                          <a:effectLst/>
                          <a:latin typeface="+mn-lt"/>
                        </a:rPr>
                        <a:t>¿Qué características tienen?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2400" dirty="0">
                          <a:solidFill>
                            <a:schemeClr val="tx1"/>
                          </a:solidFill>
                          <a:latin typeface="+mn-lt"/>
                        </a:rPr>
                        <a:t>Grandes y visibles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2400" dirty="0">
                          <a:solidFill>
                            <a:schemeClr val="tx1"/>
                          </a:solidFill>
                          <a:latin typeface="+mn-lt"/>
                        </a:rPr>
                        <a:t>Comparativamente pequeños</a:t>
                      </a:r>
                    </a:p>
                    <a:p>
                      <a:endParaRPr lang="es-ES" sz="2400"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0002"/>
                  </a:ext>
                </a:extLst>
              </a:tr>
              <a:tr h="32575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rtl="0"/>
                      <a:r>
                        <a:rPr lang="es-ES" sz="2400" b="1" kern="1200" noProof="0" dirty="0">
                          <a:solidFill>
                            <a:schemeClr val="bg1"/>
                          </a:solidFill>
                          <a:effectLst/>
                          <a:latin typeface="+mn-lt"/>
                        </a:rPr>
                        <a:t>¿Quiénes pueden usarlos?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rtl="0"/>
                      <a:r>
                        <a:rPr lang="es-ES" sz="2400" kern="1200" noProof="0" dirty="0">
                          <a:solidFill>
                            <a:schemeClr val="tx1"/>
                          </a:solidFill>
                          <a:effectLst/>
                          <a:latin typeface="+mn-lt"/>
                        </a:rPr>
                        <a:t>Las personas comprendidas en las definiciones del DIH sobre personal, unidades y vehículos sanitarios de:</a:t>
                      </a:r>
                    </a:p>
                    <a:p>
                      <a:pPr marL="342900" indent="-342900" rtl="0">
                        <a:buFontTx/>
                        <a:buChar char="-"/>
                      </a:pPr>
                      <a:r>
                        <a:rPr lang="es-ES" sz="2400" kern="1200" baseline="0" noProof="0" dirty="0">
                          <a:solidFill>
                            <a:schemeClr val="tx1"/>
                          </a:solidFill>
                          <a:effectLst/>
                          <a:latin typeface="+mn-lt"/>
                        </a:rPr>
                        <a:t>las fuerzas armadas/los grupos armados no estatales</a:t>
                      </a:r>
                    </a:p>
                    <a:p>
                      <a:pPr marL="342900" indent="-342900" rtl="0">
                        <a:buFontTx/>
                        <a:buChar char="-"/>
                      </a:pPr>
                      <a:r>
                        <a:rPr lang="es-ES" sz="2400" kern="1200" baseline="0" noProof="0" dirty="0">
                          <a:solidFill>
                            <a:schemeClr val="tx1"/>
                          </a:solidFill>
                          <a:effectLst/>
                          <a:latin typeface="+mn-lt"/>
                        </a:rPr>
                        <a:t>las Sociedades Nacionales autorizadas</a:t>
                      </a:r>
                    </a:p>
                    <a:p>
                      <a:pPr marL="342900" indent="-342900" rtl="0">
                        <a:buFontTx/>
                        <a:buChar char="-"/>
                      </a:pPr>
                      <a:r>
                        <a:rPr lang="es-ES" sz="2400" kern="1200" baseline="0" noProof="0" dirty="0">
                          <a:solidFill>
                            <a:schemeClr val="tx1"/>
                          </a:solidFill>
                          <a:effectLst/>
                          <a:latin typeface="+mn-lt"/>
                        </a:rPr>
                        <a:t>las ONG autorizadas</a:t>
                      </a:r>
                    </a:p>
                    <a:p>
                      <a:pPr marL="342900" indent="-342900" rtl="0">
                        <a:buFontTx/>
                        <a:buChar char="-"/>
                      </a:pPr>
                      <a:r>
                        <a:rPr lang="es-ES" sz="2400" kern="1200" baseline="0" noProof="0" dirty="0">
                          <a:solidFill>
                            <a:schemeClr val="tx1"/>
                          </a:solidFill>
                          <a:effectLst/>
                          <a:latin typeface="+mn-lt"/>
                        </a:rPr>
                        <a:t>los hospitales autorizados</a:t>
                      </a:r>
                    </a:p>
                    <a:p>
                      <a:pPr marL="0" indent="0" rtl="0">
                        <a:buFontTx/>
                        <a:buNone/>
                      </a:pPr>
                      <a:r>
                        <a:rPr lang="es-ES" sz="2400" kern="1200" baseline="0" noProof="0" dirty="0">
                          <a:solidFill>
                            <a:schemeClr val="tx1"/>
                          </a:solidFill>
                          <a:effectLst/>
                          <a:latin typeface="+mn-lt"/>
                        </a:rPr>
                        <a:t>+ el CICR y la Federación Internacional de Sociedades Nacionales de la Cruz Roja y de la Media Luna Roja</a:t>
                      </a:r>
                      <a:endParaRPr lang="es-ES" sz="2400" kern="1200" noProof="0" dirty="0">
                        <a:solidFill>
                          <a:schemeClr val="tx1"/>
                        </a:solidFill>
                        <a:effectLst/>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2400" dirty="0">
                          <a:solidFill>
                            <a:schemeClr val="tx1"/>
                          </a:solidFill>
                          <a:latin typeface="+mn-lt"/>
                        </a:rPr>
                        <a:t>las Sociedades Nacionales de la Cruz Roja y de la Media Luna Roja</a:t>
                      </a:r>
                    </a:p>
                    <a:p>
                      <a:r>
                        <a:rPr lang="es-ES" sz="2400" dirty="0">
                          <a:solidFill>
                            <a:schemeClr val="tx1"/>
                          </a:solidFill>
                          <a:latin typeface="+mn-lt"/>
                        </a:rPr>
                        <a:t>las ambulancias y los puestos de primeros auxilios autorizados y operados por terceras partes</a:t>
                      </a:r>
                    </a:p>
                    <a:p>
                      <a:endParaRPr lang="es-ES" sz="2400" dirty="0">
                        <a:solidFill>
                          <a:schemeClr val="tx1"/>
                        </a:solidFill>
                        <a:latin typeface="+mn-lt"/>
                      </a:endParaRPr>
                    </a:p>
                    <a:p>
                      <a:endParaRPr lang="es-ES" sz="2400" dirty="0">
                        <a:solidFill>
                          <a:schemeClr val="tx1"/>
                        </a:solidFill>
                        <a:latin typeface="+mn-lt"/>
                      </a:endParaRPr>
                    </a:p>
                    <a:p>
                      <a:r>
                        <a:rPr lang="es-ES" sz="2400" dirty="0">
                          <a:solidFill>
                            <a:schemeClr val="tx1"/>
                          </a:solidFill>
                          <a:latin typeface="+mn-lt"/>
                        </a:rPr>
                        <a:t>+ el CICR y la Federación Internacional </a:t>
                      </a:r>
                      <a:r>
                        <a:rPr sz="2400" dirty="0"/>
                        <a:t>de </a:t>
                      </a:r>
                      <a:r>
                        <a:rPr sz="2400" dirty="0" err="1"/>
                        <a:t>Sociedades</a:t>
                      </a:r>
                      <a:r>
                        <a:rPr sz="2400" dirty="0"/>
                        <a:t> </a:t>
                      </a:r>
                      <a:r>
                        <a:rPr sz="2400" dirty="0" err="1"/>
                        <a:t>Nacionales</a:t>
                      </a:r>
                      <a:r>
                        <a:rPr sz="2400" dirty="0"/>
                        <a:t> </a:t>
                      </a:r>
                      <a:r>
                        <a:rPr lang="es-ES" sz="2400" dirty="0">
                          <a:solidFill>
                            <a:schemeClr val="tx1"/>
                          </a:solidFill>
                          <a:latin typeface="+mn-lt"/>
                        </a:rPr>
                        <a:t>de la Cruz Roja y de la Media Luna Roja</a:t>
                      </a:r>
                      <a:r>
                        <a:rPr lang="en-GB" sz="2400" dirty="0">
                          <a:solidFill>
                            <a:schemeClr val="bg2"/>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524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3"/>
          <p:cNvSpPr txBox="1">
            <a:spLocks noChangeArrowheads="1"/>
          </p:cNvSpPr>
          <p:nvPr/>
        </p:nvSpPr>
        <p:spPr>
          <a:xfrm>
            <a:off x="1187623" y="404664"/>
            <a:ext cx="10317191" cy="1208983"/>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rtlCol="0" anchor="ctr"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b="1" dirty="0"/>
              <a:t>Las autoridades competentes deben tomar todas las medidas necesarias, incluso la adopción de legislación nacional, para impedir y reprimir el empleo abusivo:</a:t>
            </a:r>
          </a:p>
        </p:txBody>
      </p:sp>
      <p:sp>
        <p:nvSpPr>
          <p:cNvPr id="5" name="Rectangle 4"/>
          <p:cNvSpPr/>
          <p:nvPr/>
        </p:nvSpPr>
        <p:spPr>
          <a:xfrm>
            <a:off x="1502904" y="2492577"/>
            <a:ext cx="1781944" cy="523220"/>
          </a:xfrm>
          <a:prstGeom prst="rect">
            <a:avLst/>
          </a:prstGeom>
        </p:spPr>
        <p:txBody>
          <a:bodyPr wrap="square">
            <a:spAutoFit/>
          </a:bodyPr>
          <a:lstStyle/>
          <a:p>
            <a:pPr lvl="0">
              <a:spcBef>
                <a:spcPct val="20000"/>
              </a:spcBef>
            </a:pPr>
            <a:r>
              <a:rPr lang="es-ES" sz="2800" b="1" kern="0" dirty="0"/>
              <a:t>Imitación</a:t>
            </a:r>
          </a:p>
        </p:txBody>
      </p:sp>
      <p:sp>
        <p:nvSpPr>
          <p:cNvPr id="6" name="Rectangle 5"/>
          <p:cNvSpPr/>
          <p:nvPr/>
        </p:nvSpPr>
        <p:spPr>
          <a:xfrm>
            <a:off x="4665689" y="2395262"/>
            <a:ext cx="2164342" cy="1384995"/>
          </a:xfrm>
          <a:prstGeom prst="rect">
            <a:avLst/>
          </a:prstGeom>
        </p:spPr>
        <p:txBody>
          <a:bodyPr wrap="square">
            <a:spAutoFit/>
          </a:bodyPr>
          <a:lstStyle/>
          <a:p>
            <a:pPr lvl="0">
              <a:spcBef>
                <a:spcPct val="20000"/>
              </a:spcBef>
            </a:pPr>
            <a:r>
              <a:rPr lang="es-ES" sz="2800" b="1" kern="0" dirty="0"/>
              <a:t>Uso indebido e ilegal</a:t>
            </a:r>
          </a:p>
        </p:txBody>
      </p:sp>
      <p:sp>
        <p:nvSpPr>
          <p:cNvPr id="7" name="Rectangle 6"/>
          <p:cNvSpPr/>
          <p:nvPr/>
        </p:nvSpPr>
        <p:spPr>
          <a:xfrm>
            <a:off x="8325313" y="2492577"/>
            <a:ext cx="1472811" cy="523220"/>
          </a:xfrm>
          <a:prstGeom prst="rect">
            <a:avLst/>
          </a:prstGeom>
        </p:spPr>
        <p:txBody>
          <a:bodyPr wrap="square">
            <a:spAutoFit/>
          </a:bodyPr>
          <a:lstStyle/>
          <a:p>
            <a:pPr lvl="0">
              <a:spcBef>
                <a:spcPct val="20000"/>
              </a:spcBef>
            </a:pPr>
            <a:r>
              <a:rPr lang="es-ES" sz="2800" b="1" kern="0" dirty="0"/>
              <a:t>Perfidia</a:t>
            </a:r>
          </a:p>
        </p:txBody>
      </p:sp>
      <p:pic>
        <p:nvPicPr>
          <p:cNvPr id="8" name="Picture 7"/>
          <p:cNvPicPr>
            <a:picLocks noChangeAspect="1"/>
          </p:cNvPicPr>
          <p:nvPr/>
        </p:nvPicPr>
        <p:blipFill>
          <a:blip r:embed="rId3"/>
          <a:stretch>
            <a:fillRect/>
          </a:stretch>
        </p:blipFill>
        <p:spPr>
          <a:xfrm>
            <a:off x="7873771" y="3087760"/>
            <a:ext cx="2552562" cy="2886359"/>
          </a:xfrm>
          <a:prstGeom prst="rect">
            <a:avLst/>
          </a:prstGeom>
        </p:spPr>
      </p:pic>
      <p:pic>
        <p:nvPicPr>
          <p:cNvPr id="9" name="Picture 8"/>
          <p:cNvPicPr>
            <a:picLocks noChangeAspect="1"/>
          </p:cNvPicPr>
          <p:nvPr/>
        </p:nvPicPr>
        <p:blipFill>
          <a:blip r:embed="rId4"/>
          <a:stretch>
            <a:fillRect/>
          </a:stretch>
        </p:blipFill>
        <p:spPr>
          <a:xfrm>
            <a:off x="3842695" y="4612764"/>
            <a:ext cx="3810330" cy="1731414"/>
          </a:xfrm>
          <a:prstGeom prst="rect">
            <a:avLst/>
          </a:prstGeom>
        </p:spPr>
      </p:pic>
      <p:pic>
        <p:nvPicPr>
          <p:cNvPr id="10" name="Picture 9"/>
          <p:cNvPicPr>
            <a:picLocks noChangeAspect="1"/>
          </p:cNvPicPr>
          <p:nvPr/>
        </p:nvPicPr>
        <p:blipFill>
          <a:blip r:embed="rId5"/>
          <a:stretch>
            <a:fillRect/>
          </a:stretch>
        </p:blipFill>
        <p:spPr>
          <a:xfrm>
            <a:off x="1371931" y="3429000"/>
            <a:ext cx="1798476" cy="1560711"/>
          </a:xfrm>
          <a:prstGeom prst="rect">
            <a:avLst/>
          </a:prstGeom>
        </p:spPr>
      </p:pic>
    </p:spTree>
    <p:extLst>
      <p:ext uri="{BB962C8B-B14F-4D97-AF65-F5344CB8AC3E}">
        <p14:creationId xmlns:p14="http://schemas.microsoft.com/office/powerpoint/2010/main" val="3634251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E9DB-6CC1-414F-ACF8-0F95BA1305CE}"/>
              </a:ext>
            </a:extLst>
          </p:cNvPr>
          <p:cNvSpPr>
            <a:spLocks noGrp="1"/>
          </p:cNvSpPr>
          <p:nvPr>
            <p:ph type="title"/>
          </p:nvPr>
        </p:nvSpPr>
        <p:spPr>
          <a:xfrm>
            <a:off x="729143" y="125122"/>
            <a:ext cx="10515600" cy="1325563"/>
          </a:xfrm>
        </p:spPr>
        <p:txBody>
          <a:bodyPr/>
          <a:lstStyle/>
          <a:p>
            <a:pPr algn="ctr"/>
            <a:r>
              <a:rPr lang="es-ES" u="sng" dirty="0">
                <a:latin typeface="+mn-lt"/>
              </a:rPr>
              <a:t>Reglamento Sanitario Internacional (RSI)  </a:t>
            </a:r>
          </a:p>
        </p:txBody>
      </p:sp>
      <p:sp>
        <p:nvSpPr>
          <p:cNvPr id="3" name="Content Placeholder 2">
            <a:extLst>
              <a:ext uri="{FF2B5EF4-FFF2-40B4-BE49-F238E27FC236}">
                <a16:creationId xmlns:a16="http://schemas.microsoft.com/office/drawing/2014/main" id="{0CBF9B9A-AAA0-4AD1-8E47-D3C0B5289C43}"/>
              </a:ext>
            </a:extLst>
          </p:cNvPr>
          <p:cNvSpPr>
            <a:spLocks noGrp="1"/>
          </p:cNvSpPr>
          <p:nvPr>
            <p:ph idx="1"/>
          </p:nvPr>
        </p:nvSpPr>
        <p:spPr>
          <a:xfrm>
            <a:off x="838200" y="1825625"/>
            <a:ext cx="10262616" cy="2888988"/>
          </a:xfrm>
        </p:spPr>
        <p:txBody>
          <a:bodyPr>
            <a:normAutofit/>
          </a:bodyPr>
          <a:lstStyle/>
          <a:p>
            <a:r>
              <a:rPr lang="es-ES"/>
              <a:t>Como respuesta ante el aumento exponencial de los viajes y del comercio internacionales, y ante la aparición y reaparición, a nivel internacional, de amenazas de enfermedades y de otros riesgos para la salud, 196 países de todo el mundo, incluidos los Estados miembros de la Organización Mundial de la Salud, han acordado implementar el Reglamento Sanitario Internacional (2005).</a:t>
            </a:r>
          </a:p>
          <a:p>
            <a:pPr marL="0" indent="0">
              <a:buNone/>
            </a:pPr>
            <a:endParaRPr lang="es-ES" dirty="0"/>
          </a:p>
        </p:txBody>
      </p:sp>
      <p:pic>
        <p:nvPicPr>
          <p:cNvPr id="4" name="Picture 3" descr="2005 WHO International Health Regulations" title="2005 WHO International Health Regulations">
            <a:extLst>
              <a:ext uri="{FF2B5EF4-FFF2-40B4-BE49-F238E27FC236}">
                <a16:creationId xmlns:a16="http://schemas.microsoft.com/office/drawing/2014/main" id="{CA285B96-E1A1-43AA-9413-C18F77E3BE7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336504" y="4154905"/>
            <a:ext cx="2334287" cy="2687098"/>
          </a:xfrm>
          <a:prstGeom prst="rect">
            <a:avLst/>
          </a:prstGeom>
          <a:ln w="19050">
            <a:solidFill>
              <a:schemeClr val="bg2"/>
            </a:solidFill>
          </a:ln>
        </p:spPr>
      </p:pic>
      <p:sp>
        <p:nvSpPr>
          <p:cNvPr id="5" name="TextBox 4">
            <a:extLst>
              <a:ext uri="{FF2B5EF4-FFF2-40B4-BE49-F238E27FC236}">
                <a16:creationId xmlns:a16="http://schemas.microsoft.com/office/drawing/2014/main" id="{053C60F0-694D-459F-917A-FA1E1A0EF86D}"/>
              </a:ext>
            </a:extLst>
          </p:cNvPr>
          <p:cNvSpPr txBox="1"/>
          <p:nvPr/>
        </p:nvSpPr>
        <p:spPr>
          <a:xfrm>
            <a:off x="838200" y="4320393"/>
            <a:ext cx="8141208" cy="1231106"/>
          </a:xfrm>
          <a:prstGeom prst="rect">
            <a:avLst/>
          </a:prstGeom>
          <a:noFill/>
        </p:spPr>
        <p:txBody>
          <a:bodyPr wrap="square" rtlCol="0">
            <a:spAutoFit/>
          </a:bodyPr>
          <a:lstStyle/>
          <a:p>
            <a:pPr marL="342900" indent="-342900">
              <a:buFont typeface="Arial" panose="020B0604020202020204" pitchFamily="34" charset="0"/>
              <a:buChar char="•"/>
            </a:pPr>
            <a:r>
              <a:rPr lang="es-ES" sz="2800" dirty="0"/>
              <a:t>Este instrumento vinculante de derecho internacional entró en vigencia el 15 de junio de 2007. </a:t>
            </a:r>
          </a:p>
          <a:p>
            <a:endParaRPr lang="es-ES" dirty="0"/>
          </a:p>
        </p:txBody>
      </p:sp>
      <p:sp>
        <p:nvSpPr>
          <p:cNvPr id="6" name="Rectangle 5">
            <a:extLst>
              <a:ext uri="{FF2B5EF4-FFF2-40B4-BE49-F238E27FC236}">
                <a16:creationId xmlns:a16="http://schemas.microsoft.com/office/drawing/2014/main" id="{31E50162-70AC-4DE0-95C1-DDD2A33AF46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351EE511-3739-4515-8FAD-FF0A46ED787D}"/>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14244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Title 1"/>
          <p:cNvSpPr txBox="1">
            <a:spLocks/>
          </p:cNvSpPr>
          <p:nvPr/>
        </p:nvSpPr>
        <p:spPr>
          <a:xfrm>
            <a:off x="1331912" y="125413"/>
            <a:ext cx="1017027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CH" b="1" dirty="0">
              <a:solidFill>
                <a:srgbClr val="FF0000"/>
              </a:solidFill>
              <a:latin typeface="+mn-lt"/>
            </a:endParaRPr>
          </a:p>
        </p:txBody>
      </p:sp>
      <p:sp>
        <p:nvSpPr>
          <p:cNvPr id="5" name="Content Placeholder 2"/>
          <p:cNvSpPr txBox="1">
            <a:spLocks/>
          </p:cNvSpPr>
          <p:nvPr/>
        </p:nvSpPr>
        <p:spPr>
          <a:xfrm>
            <a:off x="1331913" y="1600200"/>
            <a:ext cx="10170276" cy="49722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a:t> </a:t>
            </a:r>
            <a:endParaRPr lang="es-ES" sz="3600" b="1" dirty="0"/>
          </a:p>
        </p:txBody>
      </p:sp>
      <p:grpSp>
        <p:nvGrpSpPr>
          <p:cNvPr id="6" name="Google Shape;153;p28">
            <a:extLst>
              <a:ext uri="{FF2B5EF4-FFF2-40B4-BE49-F238E27FC236}">
                <a16:creationId xmlns:a16="http://schemas.microsoft.com/office/drawing/2014/main" id="{0F064BC0-DD45-4BCF-93B6-653D7084967B}"/>
              </a:ext>
            </a:extLst>
          </p:cNvPr>
          <p:cNvGrpSpPr/>
          <p:nvPr/>
        </p:nvGrpSpPr>
        <p:grpSpPr>
          <a:xfrm>
            <a:off x="4693426" y="4200996"/>
            <a:ext cx="2773795" cy="2604947"/>
            <a:chOff x="4447208" y="1815779"/>
            <a:chExt cx="2323800" cy="2323800"/>
          </a:xfrm>
        </p:grpSpPr>
        <p:sp>
          <p:nvSpPr>
            <p:cNvPr id="7" name="Google Shape;154;p28">
              <a:extLst>
                <a:ext uri="{FF2B5EF4-FFF2-40B4-BE49-F238E27FC236}">
                  <a16:creationId xmlns:a16="http://schemas.microsoft.com/office/drawing/2014/main" id="{41F7A5BD-FC32-4629-AB6F-9F5F96E5BB78}"/>
                </a:ext>
              </a:extLst>
            </p:cNvPr>
            <p:cNvSpPr/>
            <p:nvPr/>
          </p:nvSpPr>
          <p:spPr>
            <a:xfrm>
              <a:off x="4447208" y="1815779"/>
              <a:ext cx="2323800" cy="2323800"/>
            </a:xfrm>
            <a:prstGeom prst="ellipse">
              <a:avLst/>
            </a:prstGeom>
            <a:solidFill>
              <a:srgbClr val="99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 name="Google Shape;155;p28">
              <a:extLst>
                <a:ext uri="{FF2B5EF4-FFF2-40B4-BE49-F238E27FC236}">
                  <a16:creationId xmlns:a16="http://schemas.microsoft.com/office/drawing/2014/main" id="{E1D28525-4699-4856-9F70-8D5B208821D8}"/>
                </a:ext>
              </a:extLst>
            </p:cNvPr>
            <p:cNvSpPr txBox="1"/>
            <p:nvPr/>
          </p:nvSpPr>
          <p:spPr>
            <a:xfrm>
              <a:off x="4863769" y="2912735"/>
              <a:ext cx="1462004" cy="952649"/>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a:solidFill>
                    <a:srgbClr val="FFFFFF"/>
                  </a:solidFill>
                  <a:latin typeface="Roboto"/>
                  <a:sym typeface="Roboto"/>
                </a:rPr>
                <a:t>Marco normativo sobre la responsabilidad de los Estados</a:t>
              </a:r>
              <a:endParaRPr lang="es-ES" sz="1600" b="1" dirty="0">
                <a:solidFill>
                  <a:srgbClr val="FFFFFF"/>
                </a:solidFill>
                <a:latin typeface="Roboto"/>
                <a:ea typeface="Roboto"/>
                <a:cs typeface="Roboto"/>
                <a:sym typeface="Roboto"/>
              </a:endParaRPr>
            </a:p>
          </p:txBody>
        </p:sp>
      </p:grpSp>
      <p:grpSp>
        <p:nvGrpSpPr>
          <p:cNvPr id="9" name="Google Shape;156;p28">
            <a:extLst>
              <a:ext uri="{FF2B5EF4-FFF2-40B4-BE49-F238E27FC236}">
                <a16:creationId xmlns:a16="http://schemas.microsoft.com/office/drawing/2014/main" id="{945A20CF-AFD3-450F-8BB3-A2DBF0E14A86}"/>
              </a:ext>
            </a:extLst>
          </p:cNvPr>
          <p:cNvGrpSpPr/>
          <p:nvPr/>
        </p:nvGrpSpPr>
        <p:grpSpPr>
          <a:xfrm>
            <a:off x="3886877" y="638629"/>
            <a:ext cx="3469657" cy="3064246"/>
            <a:chOff x="4463686" y="1747488"/>
            <a:chExt cx="2440200" cy="2440200"/>
          </a:xfrm>
        </p:grpSpPr>
        <p:sp>
          <p:nvSpPr>
            <p:cNvPr id="10" name="Google Shape;157;p28">
              <a:extLst>
                <a:ext uri="{FF2B5EF4-FFF2-40B4-BE49-F238E27FC236}">
                  <a16:creationId xmlns:a16="http://schemas.microsoft.com/office/drawing/2014/main" id="{DC27F379-5A82-4EBE-BF96-3F65C5D44DDE}"/>
                </a:ext>
              </a:extLst>
            </p:cNvPr>
            <p:cNvSpPr/>
            <p:nvPr/>
          </p:nvSpPr>
          <p:spPr>
            <a:xfrm>
              <a:off x="4463686" y="1747488"/>
              <a:ext cx="2440200" cy="2440200"/>
            </a:xfrm>
            <a:prstGeom prst="ellipse">
              <a:avLst/>
            </a:prstGeom>
            <a:solidFill>
              <a:srgbClr val="99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 name="Google Shape;158;p28">
              <a:extLst>
                <a:ext uri="{FF2B5EF4-FFF2-40B4-BE49-F238E27FC236}">
                  <a16:creationId xmlns:a16="http://schemas.microsoft.com/office/drawing/2014/main" id="{9CE8FD5B-1E83-4298-92F4-B53F3ED42081}"/>
                </a:ext>
              </a:extLst>
            </p:cNvPr>
            <p:cNvSpPr txBox="1"/>
            <p:nvPr/>
          </p:nvSpPr>
          <p:spPr>
            <a:xfrm>
              <a:off x="4735944" y="2128239"/>
              <a:ext cx="1862700" cy="11634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Roboto"/>
                  <a:sym typeface="Roboto"/>
                </a:rPr>
                <a:t>Derecho penal internacional</a:t>
              </a:r>
              <a:endParaRPr lang="es-ES" b="1" dirty="0">
                <a:solidFill>
                  <a:srgbClr val="FFFFFF"/>
                </a:solidFill>
                <a:latin typeface="Roboto"/>
                <a:ea typeface="Roboto"/>
                <a:cs typeface="Roboto"/>
                <a:sym typeface="Roboto"/>
              </a:endParaRPr>
            </a:p>
          </p:txBody>
        </p:sp>
      </p:grpSp>
      <p:grpSp>
        <p:nvGrpSpPr>
          <p:cNvPr id="12" name="Google Shape;159;p28">
            <a:extLst>
              <a:ext uri="{FF2B5EF4-FFF2-40B4-BE49-F238E27FC236}">
                <a16:creationId xmlns:a16="http://schemas.microsoft.com/office/drawing/2014/main" id="{D0106C67-9083-4790-8E36-059DE4A5EE7B}"/>
              </a:ext>
            </a:extLst>
          </p:cNvPr>
          <p:cNvGrpSpPr/>
          <p:nvPr/>
        </p:nvGrpSpPr>
        <p:grpSpPr>
          <a:xfrm>
            <a:off x="8113328" y="1374818"/>
            <a:ext cx="2414889" cy="2267889"/>
            <a:chOff x="4447194" y="1815766"/>
            <a:chExt cx="2440200" cy="2440200"/>
          </a:xfrm>
        </p:grpSpPr>
        <p:sp>
          <p:nvSpPr>
            <p:cNvPr id="13" name="Google Shape;160;p28">
              <a:extLst>
                <a:ext uri="{FF2B5EF4-FFF2-40B4-BE49-F238E27FC236}">
                  <a16:creationId xmlns:a16="http://schemas.microsoft.com/office/drawing/2014/main" id="{51251236-1D3B-4754-B87B-CA1EE8464446}"/>
                </a:ext>
              </a:extLst>
            </p:cNvPr>
            <p:cNvSpPr/>
            <p:nvPr/>
          </p:nvSpPr>
          <p:spPr>
            <a:xfrm>
              <a:off x="4447194" y="1815766"/>
              <a:ext cx="2440200" cy="2440200"/>
            </a:xfrm>
            <a:prstGeom prst="ellipse">
              <a:avLst/>
            </a:prstGeom>
            <a:solidFill>
              <a:srgbClr val="CC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14" name="Google Shape;161;p28">
              <a:extLst>
                <a:ext uri="{FF2B5EF4-FFF2-40B4-BE49-F238E27FC236}">
                  <a16:creationId xmlns:a16="http://schemas.microsoft.com/office/drawing/2014/main" id="{C439BF04-8D66-44F5-9CA6-0D15E1D0B3B6}"/>
                </a:ext>
              </a:extLst>
            </p:cNvPr>
            <p:cNvSpPr txBox="1"/>
            <p:nvPr/>
          </p:nvSpPr>
          <p:spPr>
            <a:xfrm>
              <a:off x="4735943" y="2158600"/>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Roboto"/>
                  <a:sym typeface="Roboto"/>
                </a:rPr>
                <a:t>Derecho ambiental</a:t>
              </a:r>
              <a:endParaRPr lang="es-ES" b="1" dirty="0">
                <a:solidFill>
                  <a:srgbClr val="FFFFFF"/>
                </a:solidFill>
                <a:latin typeface="Roboto"/>
                <a:ea typeface="Roboto"/>
                <a:cs typeface="Roboto"/>
                <a:sym typeface="Roboto"/>
              </a:endParaRPr>
            </a:p>
          </p:txBody>
        </p:sp>
      </p:grpSp>
      <p:grpSp>
        <p:nvGrpSpPr>
          <p:cNvPr id="15" name="Google Shape;162;p28">
            <a:extLst>
              <a:ext uri="{FF2B5EF4-FFF2-40B4-BE49-F238E27FC236}">
                <a16:creationId xmlns:a16="http://schemas.microsoft.com/office/drawing/2014/main" id="{BFB27835-3D48-4B45-8C27-CE99D8DF99C5}"/>
              </a:ext>
            </a:extLst>
          </p:cNvPr>
          <p:cNvGrpSpPr/>
          <p:nvPr/>
        </p:nvGrpSpPr>
        <p:grpSpPr>
          <a:xfrm>
            <a:off x="1663783" y="2545218"/>
            <a:ext cx="4106277" cy="3008338"/>
            <a:chOff x="4012976" y="1716632"/>
            <a:chExt cx="2754263" cy="2440200"/>
          </a:xfrm>
        </p:grpSpPr>
        <p:sp>
          <p:nvSpPr>
            <p:cNvPr id="16" name="Google Shape;163;p28">
              <a:extLst>
                <a:ext uri="{FF2B5EF4-FFF2-40B4-BE49-F238E27FC236}">
                  <a16:creationId xmlns:a16="http://schemas.microsoft.com/office/drawing/2014/main" id="{1F8EECC2-F410-45B1-966A-662DFC88057E}"/>
                </a:ext>
              </a:extLst>
            </p:cNvPr>
            <p:cNvSpPr/>
            <p:nvPr/>
          </p:nvSpPr>
          <p:spPr>
            <a:xfrm>
              <a:off x="4327039" y="1716632"/>
              <a:ext cx="2440200" cy="2440200"/>
            </a:xfrm>
            <a:prstGeom prst="ellipse">
              <a:avLst/>
            </a:prstGeom>
            <a:solidFill>
              <a:srgbClr val="CC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 name="Google Shape;164;p28">
              <a:extLst>
                <a:ext uri="{FF2B5EF4-FFF2-40B4-BE49-F238E27FC236}">
                  <a16:creationId xmlns:a16="http://schemas.microsoft.com/office/drawing/2014/main" id="{8EBA03D6-CB5B-45DD-9AFD-1827C150BC39}"/>
                </a:ext>
              </a:extLst>
            </p:cNvPr>
            <p:cNvSpPr txBox="1"/>
            <p:nvPr/>
          </p:nvSpPr>
          <p:spPr>
            <a:xfrm>
              <a:off x="4012976" y="2234535"/>
              <a:ext cx="2207409"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a:solidFill>
                    <a:srgbClr val="FFFFFF"/>
                  </a:solidFill>
                  <a:latin typeface="Roboto"/>
                  <a:sym typeface="Roboto"/>
                </a:rPr>
                <a:t>Marco normativo  </a:t>
              </a:r>
            </a:p>
            <a:p>
              <a:pPr marL="0" lvl="0" indent="0" algn="ctr" rtl="0">
                <a:spcBef>
                  <a:spcPts val="0"/>
                </a:spcBef>
                <a:spcAft>
                  <a:spcPts val="0"/>
                </a:spcAft>
                <a:buNone/>
              </a:pPr>
              <a:r>
                <a:rPr lang="es-ES" sz="1600" b="1" dirty="0">
                  <a:solidFill>
                    <a:srgbClr val="FFFFFF"/>
                  </a:solidFill>
                  <a:latin typeface="Roboto"/>
                  <a:sym typeface="Roboto"/>
                </a:rPr>
                <a:t>sobre la resolución</a:t>
              </a:r>
            </a:p>
            <a:p>
              <a:pPr marL="0" lvl="0" indent="0" algn="ctr" rtl="0">
                <a:spcBef>
                  <a:spcPts val="0"/>
                </a:spcBef>
                <a:spcAft>
                  <a:spcPts val="0"/>
                </a:spcAft>
                <a:buNone/>
              </a:pPr>
              <a:r>
                <a:rPr lang="es-ES" sz="1600" b="1" dirty="0">
                  <a:solidFill>
                    <a:srgbClr val="FFFFFF"/>
                  </a:solidFill>
                  <a:latin typeface="Roboto"/>
                  <a:sym typeface="Roboto"/>
                </a:rPr>
                <a:t> de controversias</a:t>
              </a:r>
              <a:endParaRPr lang="es-ES" sz="1600" b="1" dirty="0">
                <a:solidFill>
                  <a:srgbClr val="FFFFFF"/>
                </a:solidFill>
                <a:latin typeface="Roboto"/>
                <a:ea typeface="Roboto"/>
                <a:cs typeface="Roboto"/>
                <a:sym typeface="Roboto"/>
              </a:endParaRPr>
            </a:p>
          </p:txBody>
        </p:sp>
      </p:grpSp>
      <p:sp>
        <p:nvSpPr>
          <p:cNvPr id="18" name="Google Shape;166;p28">
            <a:extLst>
              <a:ext uri="{FF2B5EF4-FFF2-40B4-BE49-F238E27FC236}">
                <a16:creationId xmlns:a16="http://schemas.microsoft.com/office/drawing/2014/main" id="{AB5DE599-5DAC-4E3C-891E-EAB72CF8342F}"/>
              </a:ext>
            </a:extLst>
          </p:cNvPr>
          <p:cNvSpPr/>
          <p:nvPr/>
        </p:nvSpPr>
        <p:spPr>
          <a:xfrm>
            <a:off x="9628217" y="2917798"/>
            <a:ext cx="900000" cy="900000"/>
          </a:xfrm>
          <a:prstGeom prst="ellipse">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9" name="Google Shape;167;p28">
            <a:extLst>
              <a:ext uri="{FF2B5EF4-FFF2-40B4-BE49-F238E27FC236}">
                <a16:creationId xmlns:a16="http://schemas.microsoft.com/office/drawing/2014/main" id="{E3120E28-7DF5-487D-9CC2-06823F74FDEC}"/>
              </a:ext>
            </a:extLst>
          </p:cNvPr>
          <p:cNvSpPr/>
          <p:nvPr/>
        </p:nvSpPr>
        <p:spPr>
          <a:xfrm rot="-6599386">
            <a:off x="2833403" y="2511109"/>
            <a:ext cx="763868" cy="813379"/>
          </a:xfrm>
          <a:prstGeom prst="ellipse">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20" name="Google Shape;168;p28">
            <a:extLst>
              <a:ext uri="{FF2B5EF4-FFF2-40B4-BE49-F238E27FC236}">
                <a16:creationId xmlns:a16="http://schemas.microsoft.com/office/drawing/2014/main" id="{D4D7BEBA-9E4B-4439-9DFB-CC541457A184}"/>
              </a:ext>
            </a:extLst>
          </p:cNvPr>
          <p:cNvSpPr/>
          <p:nvPr/>
        </p:nvSpPr>
        <p:spPr>
          <a:xfrm>
            <a:off x="4267421" y="3292468"/>
            <a:ext cx="2895069" cy="1927176"/>
          </a:xfrm>
          <a:prstGeom prst="ellipse">
            <a:avLst/>
          </a:prstGeom>
          <a:solidFill>
            <a:srgbClr val="E06666"/>
          </a:solidFill>
          <a:ln>
            <a:noFill/>
          </a:ln>
          <a:effectLst>
            <a:outerShdw blurRad="228600" dist="9525" dir="48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chemeClr val="lt1"/>
                </a:solidFill>
                <a:latin typeface="Roboto"/>
                <a:sym typeface="Roboto"/>
              </a:rPr>
              <a:t>Derecho de</a:t>
            </a:r>
          </a:p>
          <a:p>
            <a:pPr marL="0" lvl="0" indent="0" algn="ctr" rtl="0">
              <a:spcBef>
                <a:spcPts val="0"/>
              </a:spcBef>
              <a:spcAft>
                <a:spcPts val="0"/>
              </a:spcAft>
              <a:buNone/>
            </a:pPr>
            <a:r>
              <a:rPr lang="es-ES" b="1" dirty="0">
                <a:solidFill>
                  <a:schemeClr val="lt1"/>
                </a:solidFill>
                <a:latin typeface="Roboto"/>
                <a:sym typeface="Roboto"/>
              </a:rPr>
              <a:t> los refugiados</a:t>
            </a:r>
            <a:endParaRPr lang="es-ES" sz="4000" b="1" dirty="0"/>
          </a:p>
        </p:txBody>
      </p:sp>
      <p:sp>
        <p:nvSpPr>
          <p:cNvPr id="21" name="Google Shape;170;p28">
            <a:extLst>
              <a:ext uri="{FF2B5EF4-FFF2-40B4-BE49-F238E27FC236}">
                <a16:creationId xmlns:a16="http://schemas.microsoft.com/office/drawing/2014/main" id="{6CCD694D-5B11-432D-898C-7ACD8CA11DD2}"/>
              </a:ext>
            </a:extLst>
          </p:cNvPr>
          <p:cNvSpPr/>
          <p:nvPr/>
        </p:nvSpPr>
        <p:spPr>
          <a:xfrm>
            <a:off x="3297931" y="4565973"/>
            <a:ext cx="1161519" cy="1090816"/>
          </a:xfrm>
          <a:prstGeom prst="ellipse">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p>
        </p:txBody>
      </p:sp>
      <p:sp>
        <p:nvSpPr>
          <p:cNvPr id="22" name="Google Shape;171;p28">
            <a:extLst>
              <a:ext uri="{FF2B5EF4-FFF2-40B4-BE49-F238E27FC236}">
                <a16:creationId xmlns:a16="http://schemas.microsoft.com/office/drawing/2014/main" id="{2F7FD827-0F45-4324-A567-93D9983E3D14}"/>
              </a:ext>
            </a:extLst>
          </p:cNvPr>
          <p:cNvSpPr/>
          <p:nvPr/>
        </p:nvSpPr>
        <p:spPr>
          <a:xfrm rot="-6597701">
            <a:off x="6464814" y="2782463"/>
            <a:ext cx="475395" cy="506209"/>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grpSp>
        <p:nvGrpSpPr>
          <p:cNvPr id="23" name="Google Shape;172;p28">
            <a:extLst>
              <a:ext uri="{FF2B5EF4-FFF2-40B4-BE49-F238E27FC236}">
                <a16:creationId xmlns:a16="http://schemas.microsoft.com/office/drawing/2014/main" id="{4FFC87DE-EE4B-440F-8EC5-E47BA0A9B2FD}"/>
              </a:ext>
            </a:extLst>
          </p:cNvPr>
          <p:cNvGrpSpPr/>
          <p:nvPr/>
        </p:nvGrpSpPr>
        <p:grpSpPr>
          <a:xfrm>
            <a:off x="6724683" y="2799685"/>
            <a:ext cx="3792638" cy="3561769"/>
            <a:chOff x="4447194" y="1815766"/>
            <a:chExt cx="2440200" cy="2440200"/>
          </a:xfrm>
        </p:grpSpPr>
        <p:sp>
          <p:nvSpPr>
            <p:cNvPr id="24" name="Google Shape;173;p28">
              <a:extLst>
                <a:ext uri="{FF2B5EF4-FFF2-40B4-BE49-F238E27FC236}">
                  <a16:creationId xmlns:a16="http://schemas.microsoft.com/office/drawing/2014/main" id="{FFBE19C9-5DB1-4839-8071-71B39C9493AA}"/>
                </a:ext>
              </a:extLst>
            </p:cNvPr>
            <p:cNvSpPr/>
            <p:nvPr/>
          </p:nvSpPr>
          <p:spPr>
            <a:xfrm>
              <a:off x="4447194" y="1815766"/>
              <a:ext cx="2440200" cy="2440200"/>
            </a:xfrm>
            <a:prstGeom prst="ellipse">
              <a:avLst/>
            </a:prstGeom>
            <a:solidFill>
              <a:srgbClr val="99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25" name="Google Shape;174;p28">
              <a:extLst>
                <a:ext uri="{FF2B5EF4-FFF2-40B4-BE49-F238E27FC236}">
                  <a16:creationId xmlns:a16="http://schemas.microsoft.com/office/drawing/2014/main" id="{DF8AE6D3-BF34-4FDD-A9BF-63D22D9F62EA}"/>
                </a:ext>
              </a:extLst>
            </p:cNvPr>
            <p:cNvSpPr txBox="1"/>
            <p:nvPr/>
          </p:nvSpPr>
          <p:spPr>
            <a:xfrm>
              <a:off x="4918151" y="2624136"/>
              <a:ext cx="1862700" cy="11634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000" b="1" dirty="0">
                  <a:solidFill>
                    <a:srgbClr val="FFFFFF"/>
                  </a:solidFill>
                  <a:latin typeface="Roboto"/>
                  <a:sym typeface="Roboto"/>
                </a:rPr>
                <a:t>Derecho de los derechos humanos</a:t>
              </a:r>
              <a:endParaRPr lang="es-ES" sz="2000" b="1" dirty="0">
                <a:solidFill>
                  <a:srgbClr val="FFFFFF"/>
                </a:solidFill>
                <a:latin typeface="Roboto"/>
                <a:ea typeface="Roboto"/>
                <a:cs typeface="Roboto"/>
                <a:sym typeface="Roboto"/>
              </a:endParaRPr>
            </a:p>
          </p:txBody>
        </p:sp>
      </p:grpSp>
      <p:grpSp>
        <p:nvGrpSpPr>
          <p:cNvPr id="26" name="Google Shape;175;p28">
            <a:extLst>
              <a:ext uri="{FF2B5EF4-FFF2-40B4-BE49-F238E27FC236}">
                <a16:creationId xmlns:a16="http://schemas.microsoft.com/office/drawing/2014/main" id="{7DEA0F46-F309-4578-8461-8492F16E159D}"/>
              </a:ext>
            </a:extLst>
          </p:cNvPr>
          <p:cNvGrpSpPr/>
          <p:nvPr/>
        </p:nvGrpSpPr>
        <p:grpSpPr>
          <a:xfrm>
            <a:off x="6032434" y="2177775"/>
            <a:ext cx="2628791" cy="2468770"/>
            <a:chOff x="3490737" y="1374053"/>
            <a:chExt cx="1423800" cy="1423800"/>
          </a:xfrm>
        </p:grpSpPr>
        <p:sp>
          <p:nvSpPr>
            <p:cNvPr id="27" name="Google Shape;176;p28">
              <a:extLst>
                <a:ext uri="{FF2B5EF4-FFF2-40B4-BE49-F238E27FC236}">
                  <a16:creationId xmlns:a16="http://schemas.microsoft.com/office/drawing/2014/main" id="{2B92CE55-95A0-4391-9120-B5A2BEF5233B}"/>
                </a:ext>
              </a:extLst>
            </p:cNvPr>
            <p:cNvSpPr/>
            <p:nvPr/>
          </p:nvSpPr>
          <p:spPr>
            <a:xfrm>
              <a:off x="3490737" y="1374053"/>
              <a:ext cx="1423800" cy="1423800"/>
            </a:xfrm>
            <a:prstGeom prst="ellipse">
              <a:avLst/>
            </a:prstGeom>
            <a:solidFill>
              <a:srgbClr val="CC0000"/>
            </a:solidFill>
            <a:ln>
              <a:noFill/>
            </a:ln>
            <a:effectLst>
              <a:outerShdw blurRad="228600" dist="50800" dir="5400000" algn="tl" rotWithShape="0">
                <a:schemeClr val="lt1">
                  <a:alpha val="549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28" name="Google Shape;177;p28">
              <a:extLst>
                <a:ext uri="{FF2B5EF4-FFF2-40B4-BE49-F238E27FC236}">
                  <a16:creationId xmlns:a16="http://schemas.microsoft.com/office/drawing/2014/main" id="{F033BE35-8968-4A1A-99DA-E43A6832A672}"/>
                </a:ext>
              </a:extLst>
            </p:cNvPr>
            <p:cNvSpPr txBox="1"/>
            <p:nvPr/>
          </p:nvSpPr>
          <p:spPr>
            <a:xfrm>
              <a:off x="3718754" y="1613603"/>
              <a:ext cx="967800" cy="944700"/>
            </a:xfrm>
            <a:prstGeom prst="rect">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Roboto"/>
                  <a:sym typeface="Roboto"/>
                </a:rPr>
                <a:t>Derecho internacional humanitario</a:t>
              </a:r>
              <a:endParaRPr lang="es-ES" b="1" dirty="0">
                <a:solidFill>
                  <a:srgbClr val="FFFFFF"/>
                </a:solidFill>
                <a:latin typeface="Roboto"/>
                <a:ea typeface="Roboto"/>
                <a:cs typeface="Roboto"/>
                <a:sym typeface="Roboto"/>
              </a:endParaRPr>
            </a:p>
          </p:txBody>
        </p:sp>
      </p:grpSp>
      <p:sp>
        <p:nvSpPr>
          <p:cNvPr id="29" name="Google Shape;178;p28">
            <a:extLst>
              <a:ext uri="{FF2B5EF4-FFF2-40B4-BE49-F238E27FC236}">
                <a16:creationId xmlns:a16="http://schemas.microsoft.com/office/drawing/2014/main" id="{45181DEB-4226-43C2-9DCF-622BAEE3899E}"/>
              </a:ext>
            </a:extLst>
          </p:cNvPr>
          <p:cNvSpPr/>
          <p:nvPr/>
        </p:nvSpPr>
        <p:spPr>
          <a:xfrm rot="-6599386">
            <a:off x="6748955" y="5126150"/>
            <a:ext cx="763868" cy="813379"/>
          </a:xfrm>
          <a:prstGeom prst="ellipse">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30" name="Google Shape;179;p28">
            <a:extLst>
              <a:ext uri="{FF2B5EF4-FFF2-40B4-BE49-F238E27FC236}">
                <a16:creationId xmlns:a16="http://schemas.microsoft.com/office/drawing/2014/main" id="{69D0E409-BD0B-45C5-BB93-875105908D94}"/>
              </a:ext>
            </a:extLst>
          </p:cNvPr>
          <p:cNvSpPr/>
          <p:nvPr/>
        </p:nvSpPr>
        <p:spPr>
          <a:xfrm rot="-6599386">
            <a:off x="9997902" y="5624101"/>
            <a:ext cx="763868" cy="813379"/>
          </a:xfrm>
          <a:prstGeom prst="ellipse">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Tree>
    <p:extLst>
      <p:ext uri="{BB962C8B-B14F-4D97-AF65-F5344CB8AC3E}">
        <p14:creationId xmlns:p14="http://schemas.microsoft.com/office/powerpoint/2010/main" val="1879070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7C17-A4A2-4E67-AEE9-C8F1E3666936}"/>
              </a:ext>
            </a:extLst>
          </p:cNvPr>
          <p:cNvSpPr>
            <a:spLocks noGrp="1"/>
          </p:cNvSpPr>
          <p:nvPr>
            <p:ph type="title"/>
          </p:nvPr>
        </p:nvSpPr>
        <p:spPr>
          <a:xfrm>
            <a:off x="838200" y="119791"/>
            <a:ext cx="10515600" cy="1325563"/>
          </a:xfrm>
        </p:spPr>
        <p:txBody>
          <a:bodyPr/>
          <a:lstStyle/>
          <a:p>
            <a:pPr algn="ctr"/>
            <a:r>
              <a:rPr lang="es-ES" u="sng" dirty="0">
                <a:latin typeface="+mn-lt"/>
              </a:rPr>
              <a:t>Propósito y alcance del  RSI</a:t>
            </a:r>
          </a:p>
        </p:txBody>
      </p:sp>
      <p:sp>
        <p:nvSpPr>
          <p:cNvPr id="3" name="Content Placeholder 2">
            <a:extLst>
              <a:ext uri="{FF2B5EF4-FFF2-40B4-BE49-F238E27FC236}">
                <a16:creationId xmlns:a16="http://schemas.microsoft.com/office/drawing/2014/main" id="{F5B51024-EA13-40B6-9A37-ED6D16476BEC}"/>
              </a:ext>
            </a:extLst>
          </p:cNvPr>
          <p:cNvSpPr>
            <a:spLocks noGrp="1"/>
          </p:cNvSpPr>
          <p:nvPr>
            <p:ph idx="1"/>
          </p:nvPr>
        </p:nvSpPr>
        <p:spPr>
          <a:xfrm>
            <a:off x="838200" y="1852105"/>
            <a:ext cx="10515600" cy="2226119"/>
          </a:xfrm>
        </p:spPr>
        <p:txBody>
          <a:bodyPr>
            <a:normAutofit/>
          </a:bodyPr>
          <a:lstStyle/>
          <a:p>
            <a:pPr marL="0" indent="0">
              <a:buNone/>
            </a:pPr>
            <a:r>
              <a:rPr lang="es-ES" b="1" dirty="0">
                <a:solidFill>
                  <a:srgbClr val="0000FF"/>
                </a:solidFill>
              </a:rPr>
              <a:t>El RSI define su propósito y alcance de la siguiente manera: </a:t>
            </a:r>
          </a:p>
          <a:p>
            <a:pPr marL="457200" lvl="1" indent="0">
              <a:buNone/>
            </a:pPr>
            <a:r>
              <a:rPr lang="es-ES"/>
              <a:t>"prevenir la propagación internacional de enfermedades, proteger contra esa propagación, controlarla y darle una respuesta de salud pública proporcionada y restringida a los riesgos para la salud pública, y evitando al mismo tiempo las interferencias innecesarias en el tráfico y el comercio internacional". </a:t>
            </a:r>
          </a:p>
          <a:p>
            <a:pPr marL="457200" lvl="1" indent="0">
              <a:buNone/>
            </a:pPr>
            <a:endParaRPr lang="es-ES" dirty="0"/>
          </a:p>
        </p:txBody>
      </p:sp>
      <p:sp>
        <p:nvSpPr>
          <p:cNvPr id="4" name="TextBox 3">
            <a:extLst>
              <a:ext uri="{FF2B5EF4-FFF2-40B4-BE49-F238E27FC236}">
                <a16:creationId xmlns:a16="http://schemas.microsoft.com/office/drawing/2014/main" id="{36D01297-5F3E-4381-9293-1BCF9555AA49}"/>
              </a:ext>
            </a:extLst>
          </p:cNvPr>
          <p:cNvSpPr txBox="1"/>
          <p:nvPr/>
        </p:nvSpPr>
        <p:spPr>
          <a:xfrm>
            <a:off x="1282950" y="4078224"/>
            <a:ext cx="9921240" cy="3447098"/>
          </a:xfrm>
          <a:prstGeom prst="rect">
            <a:avLst/>
          </a:prstGeom>
          <a:noFill/>
        </p:spPr>
        <p:txBody>
          <a:bodyPr wrap="square" rtlCol="0">
            <a:spAutoFit/>
          </a:bodyPr>
          <a:lstStyle/>
          <a:p>
            <a:r>
              <a:rPr lang="es-ES" sz="2400" b="1" dirty="0"/>
              <a:t>     El RSI </a:t>
            </a:r>
          </a:p>
          <a:p>
            <a:pPr marL="342900" indent="-342900">
              <a:buFont typeface="Arial" panose="020B0604020202020204" pitchFamily="34" charset="0"/>
              <a:buChar char="•"/>
            </a:pPr>
            <a:r>
              <a:rPr lang="es-ES" sz="2400" dirty="0"/>
              <a:t>esboza los requerimientos mínimos para los sistemas funcionales de salud pública que permiten a los países detectar y responder rápidamente ante brotes de enfermedades en sus comunidades (10 medidas para la implementación del RSI);</a:t>
            </a:r>
          </a:p>
          <a:p>
            <a:pPr marL="342900" indent="-342900">
              <a:buFont typeface="Arial" panose="020B0604020202020204" pitchFamily="34" charset="0"/>
              <a:buChar char="•"/>
            </a:pPr>
            <a:r>
              <a:rPr lang="es-ES" altLang="en-US" sz="2400" dirty="0"/>
              <a:t>El Anexo 2 es un instrumento que instruye a los Estados a notificar a la OMS acerca de eventos que pueden constituir una </a:t>
            </a:r>
            <a:r>
              <a:rPr lang="fr-CH" sz="2400" dirty="0" err="1"/>
              <a:t>emergencia</a:t>
            </a:r>
            <a:r>
              <a:rPr lang="fr-CH" sz="2400" dirty="0"/>
              <a:t> de </a:t>
            </a:r>
            <a:r>
              <a:rPr lang="fr-CH" sz="2400" dirty="0" err="1"/>
              <a:t>salud</a:t>
            </a:r>
            <a:r>
              <a:rPr lang="fr-CH" sz="2400" dirty="0"/>
              <a:t> </a:t>
            </a:r>
            <a:r>
              <a:rPr lang="fr-CH" sz="2400" dirty="0" err="1"/>
              <a:t>pública</a:t>
            </a:r>
            <a:r>
              <a:rPr lang="fr-CH" sz="2400" dirty="0"/>
              <a:t> de </a:t>
            </a:r>
            <a:r>
              <a:rPr lang="fr-CH" sz="2400" dirty="0" err="1"/>
              <a:t>importancia</a:t>
            </a:r>
            <a:r>
              <a:rPr lang="fr-CH" sz="2400" dirty="0"/>
              <a:t> </a:t>
            </a:r>
            <a:r>
              <a:rPr lang="fr-CH" sz="2400" dirty="0" err="1"/>
              <a:t>internacional</a:t>
            </a:r>
            <a:r>
              <a:rPr lang="fr-CH" sz="2400" dirty="0"/>
              <a:t> (ESPII)</a:t>
            </a:r>
            <a:r>
              <a:rPr lang="es-ES" altLang="en-US" sz="3200" dirty="0"/>
              <a:t>.</a:t>
            </a:r>
            <a:endParaRPr lang="es-ES" sz="2400" dirty="0"/>
          </a:p>
          <a:p>
            <a:endParaRPr lang="es-ES" dirty="0"/>
          </a:p>
        </p:txBody>
      </p:sp>
      <p:sp>
        <p:nvSpPr>
          <p:cNvPr id="5" name="Rectangle 4">
            <a:extLst>
              <a:ext uri="{FF2B5EF4-FFF2-40B4-BE49-F238E27FC236}">
                <a16:creationId xmlns:a16="http://schemas.microsoft.com/office/drawing/2014/main" id="{67293D64-278D-4836-8BF0-0852CBF2B95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3B4AF390-AAEF-4B75-A301-F6D49D926CFC}"/>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654996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5593-9F6A-470F-8E67-D0112ECA82CF}"/>
              </a:ext>
            </a:extLst>
          </p:cNvPr>
          <p:cNvSpPr>
            <a:spLocks noGrp="1"/>
          </p:cNvSpPr>
          <p:nvPr>
            <p:ph type="title"/>
          </p:nvPr>
        </p:nvSpPr>
        <p:spPr>
          <a:xfrm>
            <a:off x="853440" y="0"/>
            <a:ext cx="10515600" cy="1325563"/>
          </a:xfrm>
        </p:spPr>
        <p:txBody>
          <a:bodyPr/>
          <a:lstStyle/>
          <a:p>
            <a:pPr algn="ctr"/>
            <a:r>
              <a:rPr lang="es-ES" u="sng" dirty="0">
                <a:latin typeface="+mn-lt"/>
              </a:rPr>
              <a:t>Requerimientos relativos a las capacidades centrales </a:t>
            </a:r>
          </a:p>
        </p:txBody>
      </p:sp>
      <p:sp>
        <p:nvSpPr>
          <p:cNvPr id="3" name="Content Placeholder 2">
            <a:extLst>
              <a:ext uri="{FF2B5EF4-FFF2-40B4-BE49-F238E27FC236}">
                <a16:creationId xmlns:a16="http://schemas.microsoft.com/office/drawing/2014/main" id="{8D6B4219-80B0-4ADE-B77A-397E1D7CDFE0}"/>
              </a:ext>
            </a:extLst>
          </p:cNvPr>
          <p:cNvSpPr>
            <a:spLocks noGrp="1"/>
          </p:cNvSpPr>
          <p:nvPr>
            <p:ph idx="1"/>
          </p:nvPr>
        </p:nvSpPr>
        <p:spPr>
          <a:xfrm>
            <a:off x="1033272" y="1599882"/>
            <a:ext cx="10335768" cy="2743010"/>
          </a:xfrm>
        </p:spPr>
        <p:txBody>
          <a:bodyPr>
            <a:normAutofit fontScale="62500" lnSpcReduction="20000"/>
          </a:bodyPr>
          <a:lstStyle/>
          <a:p>
            <a:r>
              <a:rPr lang="es-ES" sz="3600" dirty="0"/>
              <a:t>Los países deben tener capacidades de </a:t>
            </a:r>
            <a:r>
              <a:rPr lang="es-ES" sz="3600" i="1" dirty="0">
                <a:solidFill>
                  <a:srgbClr val="0000FF"/>
                </a:solidFill>
              </a:rPr>
              <a:t>"detectar, notificar y responder"</a:t>
            </a:r>
            <a:r>
              <a:rPr lang="es-ES" sz="3600" dirty="0"/>
              <a:t> a los riesgos en general y los que surgen en puertos, aeropuertos y pasos fronterizos terrestres internacionales</a:t>
            </a:r>
          </a:p>
          <a:p>
            <a:endParaRPr lang="es-ES" altLang="en-US" sz="3600" dirty="0"/>
          </a:p>
          <a:p>
            <a:pPr lvl="1">
              <a:buFont typeface="Wingdings" panose="05000000000000000000" pitchFamily="2" charset="2"/>
              <a:buChar char="ü"/>
            </a:pPr>
            <a:r>
              <a:rPr lang="es-ES" altLang="en-US" sz="3100" dirty="0"/>
              <a:t>Las capacidades de evaluación y notificación incluyen:</a:t>
            </a:r>
          </a:p>
          <a:p>
            <a:pPr lvl="2">
              <a:buFont typeface="Calibri" panose="020F0502020204030204" pitchFamily="34" charset="0"/>
              <a:buChar char="₋"/>
            </a:pPr>
            <a:r>
              <a:rPr lang="es-ES" altLang="en-US" sz="3100" dirty="0"/>
              <a:t>evaluar todas las notificaciones de eventos urgentes dentro de las primeras 48 horas; y</a:t>
            </a:r>
          </a:p>
          <a:p>
            <a:pPr lvl="2">
              <a:buFont typeface="Calibri" panose="020F0502020204030204" pitchFamily="34" charset="0"/>
              <a:buChar char="₋"/>
            </a:pPr>
            <a:r>
              <a:rPr lang="es-ES" altLang="en-US" sz="3100" dirty="0"/>
              <a:t>notificar inmediatamente a la OMS (dentro de las primeras 24 horas de detección de una emergencia de salud pública de interés internacional) por medio de la persona de referencia a nivel nacional del RSI</a:t>
            </a:r>
          </a:p>
          <a:p>
            <a:endParaRPr lang="es-ES" dirty="0"/>
          </a:p>
        </p:txBody>
      </p:sp>
      <p:pic>
        <p:nvPicPr>
          <p:cNvPr id="4" name="Picture 11" descr="BURIAL">
            <a:extLst>
              <a:ext uri="{FF2B5EF4-FFF2-40B4-BE49-F238E27FC236}">
                <a16:creationId xmlns:a16="http://schemas.microsoft.com/office/drawing/2014/main" id="{DC5D8F29-057F-4F03-B86D-7C62E4827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8408" r="4219" b="8969"/>
          <a:stretch>
            <a:fillRect/>
          </a:stretch>
        </p:blipFill>
        <p:spPr bwMode="auto">
          <a:xfrm>
            <a:off x="6364224" y="4998719"/>
            <a:ext cx="2667000" cy="1859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graphicFrame>
        <p:nvGraphicFramePr>
          <p:cNvPr id="5" name="Object 12">
            <a:extLst>
              <a:ext uri="{FF2B5EF4-FFF2-40B4-BE49-F238E27FC236}">
                <a16:creationId xmlns:a16="http://schemas.microsoft.com/office/drawing/2014/main" id="{6E1BFDDF-1A97-4B39-B8B3-67EC0DD217AE}"/>
              </a:ext>
            </a:extLst>
          </p:cNvPr>
          <p:cNvGraphicFramePr>
            <a:graphicFrameLocks noChangeAspect="1"/>
          </p:cNvGraphicFramePr>
          <p:nvPr/>
        </p:nvGraphicFramePr>
        <p:xfrm>
          <a:off x="9244584" y="4998719"/>
          <a:ext cx="2667000" cy="1859281"/>
        </p:xfrm>
        <a:graphic>
          <a:graphicData uri="http://schemas.openxmlformats.org/presentationml/2006/ole">
            <mc:AlternateContent xmlns:mc="http://schemas.openxmlformats.org/markup-compatibility/2006">
              <mc:Choice xmlns:v="urn:schemas-microsoft-com:vml" Requires="v">
                <p:oleObj spid="_x0000_s1035" name="Photo Editor Photo" r:id="rId5" imgW="2161905" imgH="2857899" progId="MSPhotoEd.3">
                  <p:embed/>
                </p:oleObj>
              </mc:Choice>
              <mc:Fallback>
                <p:oleObj name="Photo Editor Photo" r:id="rId5" imgW="2161905" imgH="2857899" progId="MSPhotoEd.3">
                  <p:embed/>
                  <p:pic>
                    <p:nvPicPr>
                      <p:cNvPr id="5" name="Object 12">
                        <a:extLst>
                          <a:ext uri="{FF2B5EF4-FFF2-40B4-BE49-F238E27FC236}">
                            <a16:creationId xmlns:a16="http://schemas.microsoft.com/office/drawing/2014/main" id="{6E1BFDDF-1A97-4B39-B8B3-67EC0DD21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4584" y="4998719"/>
                        <a:ext cx="2667000" cy="1859281"/>
                      </a:xfrm>
                      <a:prstGeom prst="rect">
                        <a:avLst/>
                      </a:prstGeom>
                      <a:noFill/>
                      <a:ln>
                        <a:noFill/>
                      </a:ln>
                      <a:effectLst/>
                    </p:spPr>
                  </p:pic>
                </p:oleObj>
              </mc:Fallback>
            </mc:AlternateContent>
          </a:graphicData>
        </a:graphic>
      </p:graphicFrame>
      <p:sp>
        <p:nvSpPr>
          <p:cNvPr id="6" name="Rectangle 5">
            <a:extLst>
              <a:ext uri="{FF2B5EF4-FFF2-40B4-BE49-F238E27FC236}">
                <a16:creationId xmlns:a16="http://schemas.microsoft.com/office/drawing/2014/main" id="{7E5789AB-0E36-4F01-A49A-C34D76193A03}"/>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1C9B80BE-3BA8-4925-8C21-D3F69EB15141}"/>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477557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7A40-0FEE-42A1-BABB-5CADD0D10491}"/>
              </a:ext>
            </a:extLst>
          </p:cNvPr>
          <p:cNvSpPr>
            <a:spLocks noGrp="1"/>
          </p:cNvSpPr>
          <p:nvPr>
            <p:ph type="title"/>
          </p:nvPr>
        </p:nvSpPr>
        <p:spPr/>
        <p:txBody>
          <a:bodyPr>
            <a:normAutofit/>
          </a:bodyPr>
          <a:lstStyle/>
          <a:p>
            <a:pPr algn="ctr"/>
            <a:r>
              <a:rPr lang="es-ES" sz="4000" u="sng" dirty="0">
                <a:latin typeface="+mn-lt"/>
              </a:rPr>
              <a:t>Emergencia de salud pública de interés internacional (PHEIC)</a:t>
            </a:r>
          </a:p>
        </p:txBody>
      </p:sp>
      <p:sp>
        <p:nvSpPr>
          <p:cNvPr id="3" name="Content Placeholder 2">
            <a:extLst>
              <a:ext uri="{FF2B5EF4-FFF2-40B4-BE49-F238E27FC236}">
                <a16:creationId xmlns:a16="http://schemas.microsoft.com/office/drawing/2014/main" id="{82746F90-10D7-4223-81D4-5C2B8E887D08}"/>
              </a:ext>
            </a:extLst>
          </p:cNvPr>
          <p:cNvSpPr>
            <a:spLocks noGrp="1"/>
          </p:cNvSpPr>
          <p:nvPr>
            <p:ph idx="1"/>
          </p:nvPr>
        </p:nvSpPr>
        <p:spPr>
          <a:xfrm>
            <a:off x="1144937" y="2708786"/>
            <a:ext cx="10515600" cy="2994590"/>
          </a:xfrm>
        </p:spPr>
        <p:txBody>
          <a:bodyPr>
            <a:normAutofit fontScale="85000" lnSpcReduction="20000"/>
          </a:bodyPr>
          <a:lstStyle/>
          <a:p>
            <a:r>
              <a:rPr lang="es-ES" dirty="0"/>
              <a:t>Un evento extraordinario que puede constituir un riesgo de salud pública para otros países por propagación de enfermedades a nivel internacional y puede requerir una respuesta internacional coordinada</a:t>
            </a:r>
          </a:p>
          <a:p>
            <a:pPr marL="0" indent="0">
              <a:buNone/>
            </a:pPr>
            <a:endParaRPr lang="es-ES" dirty="0"/>
          </a:p>
          <a:p>
            <a:r>
              <a:rPr lang="es-ES" dirty="0"/>
              <a:t>El papel de los países es evaluar la magnitud y el riesgo posible que conlleva un evento y el papel de la OMS es tomar la decisión</a:t>
            </a:r>
          </a:p>
          <a:p>
            <a:pPr lvl="1">
              <a:buFont typeface="Wingdings" panose="05000000000000000000" pitchFamily="2" charset="2"/>
              <a:buChar char="ü"/>
            </a:pPr>
            <a:r>
              <a:rPr lang="es-ES" sz="2800" dirty="0"/>
              <a:t>El director general de la OMS determina si el evento es una </a:t>
            </a:r>
            <a:r>
              <a:rPr lang="fr-CH" sz="2800" dirty="0" err="1"/>
              <a:t>emergencia</a:t>
            </a:r>
            <a:r>
              <a:rPr lang="fr-CH" sz="2800" dirty="0"/>
              <a:t> de </a:t>
            </a:r>
            <a:r>
              <a:rPr lang="fr-CH" sz="2800" dirty="0" err="1"/>
              <a:t>salud</a:t>
            </a:r>
            <a:r>
              <a:rPr lang="fr-CH" sz="2800" dirty="0"/>
              <a:t> </a:t>
            </a:r>
            <a:r>
              <a:rPr lang="fr-CH" sz="2800" dirty="0" err="1"/>
              <a:t>pública</a:t>
            </a:r>
            <a:r>
              <a:rPr lang="fr-CH" sz="2800" dirty="0"/>
              <a:t> de </a:t>
            </a:r>
            <a:r>
              <a:rPr lang="fr-CH" sz="2800" dirty="0" err="1"/>
              <a:t>importancia</a:t>
            </a:r>
            <a:r>
              <a:rPr lang="fr-CH" sz="2800" dirty="0"/>
              <a:t> </a:t>
            </a:r>
            <a:r>
              <a:rPr lang="fr-CH" sz="2800" dirty="0" err="1"/>
              <a:t>internacional</a:t>
            </a:r>
            <a:r>
              <a:rPr lang="fr-CH" sz="2800" dirty="0"/>
              <a:t> </a:t>
            </a:r>
            <a:endParaRPr lang="es-ES" sz="2800" dirty="0"/>
          </a:p>
          <a:p>
            <a:pPr marL="0" indent="0">
              <a:buNone/>
            </a:pPr>
            <a:r>
              <a:rPr lang="es-ES" dirty="0"/>
              <a:t> </a:t>
            </a:r>
          </a:p>
        </p:txBody>
      </p:sp>
      <p:sp>
        <p:nvSpPr>
          <p:cNvPr id="5" name="Rectangle 4">
            <a:extLst>
              <a:ext uri="{FF2B5EF4-FFF2-40B4-BE49-F238E27FC236}">
                <a16:creationId xmlns:a16="http://schemas.microsoft.com/office/drawing/2014/main" id="{AD4A0192-FCC1-4BB9-9B13-030E24B157B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8BC3C04E-C68F-4830-AC48-8FDBC642B846}"/>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78410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7A40-0FEE-42A1-BABB-5CADD0D10491}"/>
              </a:ext>
            </a:extLst>
          </p:cNvPr>
          <p:cNvSpPr>
            <a:spLocks noGrp="1"/>
          </p:cNvSpPr>
          <p:nvPr>
            <p:ph type="title"/>
          </p:nvPr>
        </p:nvSpPr>
        <p:spPr/>
        <p:txBody>
          <a:bodyPr>
            <a:normAutofit/>
          </a:bodyPr>
          <a:lstStyle/>
          <a:p>
            <a:pPr algn="ctr"/>
            <a:r>
              <a:rPr lang="es-ES" sz="4000" u="sng" dirty="0">
                <a:latin typeface="+mn-lt"/>
              </a:rPr>
              <a:t>Emergencia de salud pública de interés internacional (PHEIC)</a:t>
            </a:r>
          </a:p>
        </p:txBody>
      </p:sp>
      <p:sp>
        <p:nvSpPr>
          <p:cNvPr id="4" name="TextBox 3">
            <a:extLst>
              <a:ext uri="{FF2B5EF4-FFF2-40B4-BE49-F238E27FC236}">
                <a16:creationId xmlns:a16="http://schemas.microsoft.com/office/drawing/2014/main" id="{A0F122D2-3722-4790-857C-885F69C4E597}"/>
              </a:ext>
            </a:extLst>
          </p:cNvPr>
          <p:cNvSpPr txBox="1"/>
          <p:nvPr/>
        </p:nvSpPr>
        <p:spPr>
          <a:xfrm>
            <a:off x="1113941" y="2650211"/>
            <a:ext cx="4496446" cy="4339650"/>
          </a:xfrm>
          <a:prstGeom prst="rect">
            <a:avLst/>
          </a:prstGeom>
          <a:noFill/>
          <a:ln>
            <a:solidFill>
              <a:srgbClr val="002060"/>
            </a:solidFill>
          </a:ln>
        </p:spPr>
        <p:txBody>
          <a:bodyPr wrap="square" rtlCol="0">
            <a:spAutoFit/>
          </a:bodyPr>
          <a:lstStyle/>
          <a:p>
            <a:r>
              <a:rPr lang="es-ES" sz="2800" dirty="0"/>
              <a:t>Hay varias enfermedades que siempre deben ser notificadas a la OMS</a:t>
            </a:r>
            <a:r>
              <a:rPr lang="es-ES" dirty="0"/>
              <a:t>:</a:t>
            </a:r>
          </a:p>
          <a:p>
            <a:pPr marL="742950" lvl="1" indent="-285750">
              <a:buFont typeface="Arial" panose="020B0604020202020204" pitchFamily="34" charset="0"/>
              <a:buChar char="•"/>
            </a:pPr>
            <a:r>
              <a:rPr lang="es-ES" dirty="0"/>
              <a:t> </a:t>
            </a:r>
            <a:r>
              <a:rPr lang="es-ES" sz="2400" dirty="0"/>
              <a:t>Síndrome respiratorio agudo severo (SRAS) </a:t>
            </a:r>
          </a:p>
          <a:p>
            <a:pPr marL="800100" lvl="1" indent="-342900">
              <a:buFont typeface="Arial" panose="020B0604020202020204" pitchFamily="34" charset="0"/>
              <a:buChar char="•"/>
            </a:pPr>
            <a:r>
              <a:rPr lang="es-ES" sz="2400" dirty="0"/>
              <a:t>Viruela</a:t>
            </a:r>
          </a:p>
          <a:p>
            <a:pPr marL="800100" lvl="1" indent="-342900">
              <a:buFont typeface="Arial" panose="020B0604020202020204" pitchFamily="34" charset="0"/>
              <a:buChar char="•"/>
            </a:pPr>
            <a:r>
              <a:rPr lang="es-ES" sz="2400" dirty="0"/>
              <a:t>Gripe humana causada por un nuevo subtipo de virus</a:t>
            </a:r>
          </a:p>
          <a:p>
            <a:pPr marL="800100" lvl="1" indent="-342900">
              <a:buFont typeface="Arial" panose="020B0604020202020204" pitchFamily="34" charset="0"/>
              <a:buChar char="•"/>
            </a:pPr>
            <a:r>
              <a:rPr lang="es-ES" sz="2400" dirty="0"/>
              <a:t>Poliomielitis por poliovirus salvaje</a:t>
            </a:r>
          </a:p>
          <a:p>
            <a:pPr marL="800100" lvl="1" indent="-342900">
              <a:buFont typeface="Arial" panose="020B0604020202020204" pitchFamily="34" charset="0"/>
              <a:buChar char="•"/>
            </a:pPr>
            <a:r>
              <a:rPr lang="es-ES" sz="2400" dirty="0"/>
              <a:t>Ébola </a:t>
            </a:r>
            <a:endParaRPr lang="es-ES" sz="2000" dirty="0"/>
          </a:p>
        </p:txBody>
      </p:sp>
      <p:sp>
        <p:nvSpPr>
          <p:cNvPr id="7" name="Content Placeholder 2">
            <a:extLst>
              <a:ext uri="{FF2B5EF4-FFF2-40B4-BE49-F238E27FC236}">
                <a16:creationId xmlns:a16="http://schemas.microsoft.com/office/drawing/2014/main" id="{DD88F435-E106-4300-AE6E-93571D18AF97}"/>
              </a:ext>
            </a:extLst>
          </p:cNvPr>
          <p:cNvSpPr>
            <a:spLocks noGrp="1"/>
          </p:cNvSpPr>
          <p:nvPr>
            <p:ph idx="1"/>
          </p:nvPr>
        </p:nvSpPr>
        <p:spPr>
          <a:xfrm>
            <a:off x="6581615" y="1840230"/>
            <a:ext cx="4307236" cy="4204109"/>
          </a:xfrm>
          <a:ln>
            <a:solidFill>
              <a:srgbClr val="002060"/>
            </a:solidFill>
          </a:ln>
        </p:spPr>
        <p:txBody>
          <a:bodyPr>
            <a:normAutofit/>
          </a:bodyPr>
          <a:lstStyle/>
          <a:p>
            <a:pPr marL="0" indent="0">
              <a:buNone/>
            </a:pPr>
            <a:r>
              <a:rPr lang="es-ES" dirty="0">
                <a:solidFill>
                  <a:schemeClr val="tx1"/>
                </a:solidFill>
              </a:rPr>
              <a:t>Desde la puesta en práctica del RSI en 2007, la OMS ha declarado seis PHEIC:</a:t>
            </a:r>
          </a:p>
          <a:p>
            <a:pPr lvl="1"/>
            <a:r>
              <a:rPr lang="es-ES" dirty="0">
                <a:solidFill>
                  <a:schemeClr val="tx1"/>
                </a:solidFill>
              </a:rPr>
              <a:t>Gripe H1N1 (2009)</a:t>
            </a:r>
          </a:p>
          <a:p>
            <a:pPr lvl="1"/>
            <a:r>
              <a:rPr lang="es-ES" dirty="0">
                <a:solidFill>
                  <a:schemeClr val="tx1"/>
                </a:solidFill>
              </a:rPr>
              <a:t>Polio (2014)</a:t>
            </a:r>
          </a:p>
          <a:p>
            <a:pPr lvl="1"/>
            <a:r>
              <a:rPr lang="es-ES" dirty="0">
                <a:solidFill>
                  <a:schemeClr val="tx1"/>
                </a:solidFill>
              </a:rPr>
              <a:t>Ébola (2014)</a:t>
            </a:r>
          </a:p>
          <a:p>
            <a:pPr lvl="1"/>
            <a:r>
              <a:rPr lang="es-ES" dirty="0">
                <a:solidFill>
                  <a:schemeClr val="tx1"/>
                </a:solidFill>
              </a:rPr>
              <a:t>Virus Zika (2016)</a:t>
            </a:r>
          </a:p>
          <a:p>
            <a:pPr lvl="1"/>
            <a:r>
              <a:rPr lang="es-ES" dirty="0">
                <a:solidFill>
                  <a:schemeClr val="tx1"/>
                </a:solidFill>
              </a:rPr>
              <a:t>Ébola (2019)</a:t>
            </a:r>
          </a:p>
          <a:p>
            <a:pPr lvl="1"/>
            <a:r>
              <a:rPr lang="es-ES" dirty="0"/>
              <a:t>Coronavirus (2020)</a:t>
            </a:r>
            <a:endParaRPr lang="es-ES" dirty="0">
              <a:solidFill>
                <a:schemeClr val="tx1"/>
              </a:solidFill>
            </a:endParaRPr>
          </a:p>
        </p:txBody>
      </p:sp>
      <p:sp>
        <p:nvSpPr>
          <p:cNvPr id="8" name="Rectangle 7">
            <a:extLst>
              <a:ext uri="{FF2B5EF4-FFF2-40B4-BE49-F238E27FC236}">
                <a16:creationId xmlns:a16="http://schemas.microsoft.com/office/drawing/2014/main" id="{29AB432D-476D-49B0-B356-AD91470C4DC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6620E35F-DBC8-4CCF-AC0A-EF301C84FCA6}"/>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78528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14B9-CCF4-4C57-A992-78D9F7E89DC9}"/>
              </a:ext>
            </a:extLst>
          </p:cNvPr>
          <p:cNvSpPr>
            <a:spLocks noGrp="1"/>
          </p:cNvSpPr>
          <p:nvPr>
            <p:ph type="title"/>
          </p:nvPr>
        </p:nvSpPr>
        <p:spPr/>
        <p:txBody>
          <a:bodyPr/>
          <a:lstStyle/>
          <a:p>
            <a:pPr algn="ctr"/>
            <a:r>
              <a:rPr lang="es-ES" u="sng" dirty="0">
                <a:solidFill>
                  <a:srgbClr val="FF0000"/>
                </a:solidFill>
                <a:latin typeface="+mn-lt"/>
              </a:rPr>
              <a:t>Otros enlaces de interés</a:t>
            </a:r>
          </a:p>
        </p:txBody>
      </p:sp>
      <p:sp>
        <p:nvSpPr>
          <p:cNvPr id="3" name="Content Placeholder 2">
            <a:extLst>
              <a:ext uri="{FF2B5EF4-FFF2-40B4-BE49-F238E27FC236}">
                <a16:creationId xmlns:a16="http://schemas.microsoft.com/office/drawing/2014/main" id="{838664BB-F5DC-46F3-BDA2-495EA859BAE4}"/>
              </a:ext>
            </a:extLst>
          </p:cNvPr>
          <p:cNvSpPr>
            <a:spLocks noGrp="1"/>
          </p:cNvSpPr>
          <p:nvPr>
            <p:ph idx="1"/>
          </p:nvPr>
        </p:nvSpPr>
        <p:spPr/>
        <p:txBody>
          <a:bodyPr>
            <a:normAutofit lnSpcReduction="10000"/>
          </a:bodyPr>
          <a:lstStyle/>
          <a:p>
            <a:pPr marL="0" indent="0">
              <a:buNone/>
            </a:pPr>
            <a:r>
              <a:rPr lang="es-ES" b="1" dirty="0"/>
              <a:t>¿Cómo encontrar tratados de DIH?</a:t>
            </a:r>
          </a:p>
          <a:p>
            <a:pPr marL="0" indent="0">
              <a:buNone/>
            </a:pPr>
            <a:r>
              <a:rPr lang="es-ES" dirty="0">
                <a:solidFill>
                  <a:srgbClr val="0000FF"/>
                </a:solidFill>
                <a:hlinkClick r:id="rId2"/>
              </a:rPr>
              <a:t>https://ihl-databases.icrc.org/ihl</a:t>
            </a:r>
            <a:endParaRPr lang="es-ES" dirty="0">
              <a:solidFill>
                <a:srgbClr val="0000FF"/>
              </a:solidFill>
            </a:endParaRPr>
          </a:p>
          <a:p>
            <a:pPr marL="0" indent="0">
              <a:buNone/>
            </a:pPr>
            <a:endParaRPr lang="es-ES" dirty="0"/>
          </a:p>
          <a:p>
            <a:pPr marL="0" indent="0">
              <a:buNone/>
            </a:pPr>
            <a:endParaRPr lang="es-ES" dirty="0"/>
          </a:p>
          <a:p>
            <a:pPr marL="0" indent="0">
              <a:buNone/>
            </a:pPr>
            <a:r>
              <a:rPr lang="es-ES" b="1" dirty="0"/>
              <a:t>¿Cómo encontrar información sobre derecho consuetudinario?</a:t>
            </a:r>
          </a:p>
          <a:p>
            <a:pPr marL="0" indent="0">
              <a:buNone/>
            </a:pPr>
            <a:r>
              <a:rPr lang="es-ES" dirty="0">
                <a:solidFill>
                  <a:srgbClr val="0000CC"/>
                </a:solidFill>
                <a:hlinkClick r:id="rId3"/>
              </a:rPr>
              <a:t>https://ihl-databases.icrc.org/customary-ihl/spa/docs/home</a:t>
            </a:r>
            <a:r>
              <a:rPr lang="es-ES"/>
              <a:t> </a:t>
            </a:r>
          </a:p>
          <a:p>
            <a:endParaRPr lang="es-ES" dirty="0"/>
          </a:p>
          <a:p>
            <a:pPr marL="0" indent="0">
              <a:buNone/>
            </a:pPr>
            <a:r>
              <a:rPr lang="es-ES" b="1" dirty="0"/>
              <a:t>Reglamento sanitario</a:t>
            </a:r>
          </a:p>
          <a:p>
            <a:pPr marL="0" indent="0">
              <a:buNone/>
            </a:pPr>
            <a:r>
              <a:rPr lang="es-ES" dirty="0">
                <a:hlinkClick r:id="rId4"/>
              </a:rPr>
              <a:t>https://www.who.int/es/publications/i/item/9789241580496</a:t>
            </a:r>
            <a:endParaRPr lang="es-ES" dirty="0"/>
          </a:p>
        </p:txBody>
      </p:sp>
      <p:sp>
        <p:nvSpPr>
          <p:cNvPr id="4" name="Rectangle 3">
            <a:extLst>
              <a:ext uri="{FF2B5EF4-FFF2-40B4-BE49-F238E27FC236}">
                <a16:creationId xmlns:a16="http://schemas.microsoft.com/office/drawing/2014/main" id="{D68F8871-CA14-4697-8BA4-4913693949B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7A0E8A0-BC5D-484E-82A9-3972CAA7EFB5}"/>
              </a:ext>
            </a:extLst>
          </p:cNvPr>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25425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2"/>
          <p:cNvSpPr txBox="1">
            <a:spLocks noChangeArrowheads="1"/>
          </p:cNvSpPr>
          <p:nvPr/>
        </p:nvSpPr>
        <p:spPr>
          <a:xfrm>
            <a:off x="1364245" y="341784"/>
            <a:ext cx="1008246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u="sng" dirty="0">
                <a:solidFill>
                  <a:srgbClr val="4C7430"/>
                </a:solidFill>
                <a:latin typeface="+mn-lt"/>
              </a:rPr>
              <a:t>Reseña: derecho internacional humanitario</a:t>
            </a:r>
            <a:br/>
            <a:endParaRPr lang="es-ES" sz="4000" dirty="0">
              <a:solidFill>
                <a:schemeClr val="accent6">
                  <a:lumMod val="75000"/>
                </a:schemeClr>
              </a:solidFill>
            </a:endParaRPr>
          </a:p>
        </p:txBody>
      </p:sp>
      <p:sp>
        <p:nvSpPr>
          <p:cNvPr id="5" name="Rectangle 3"/>
          <p:cNvSpPr txBox="1">
            <a:spLocks noChangeArrowheads="1"/>
          </p:cNvSpPr>
          <p:nvPr/>
        </p:nvSpPr>
        <p:spPr>
          <a:xfrm>
            <a:off x="1260637" y="1860848"/>
            <a:ext cx="10289677" cy="144015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912" indent="-320040">
              <a:spcBef>
                <a:spcPts val="0"/>
              </a:spcBef>
              <a:buClr>
                <a:schemeClr val="tx1"/>
              </a:buClr>
              <a:buSzPct val="50000"/>
              <a:buFont typeface="Wingdings" pitchFamily="2" charset="2"/>
              <a:buChar char=""/>
              <a:defRPr/>
            </a:pPr>
            <a:r>
              <a:rPr lang="es-ES" sz="3200" dirty="0"/>
              <a:t>Una rama del </a:t>
            </a:r>
            <a:r>
              <a:rPr lang="es-ES" sz="3200" dirty="0">
                <a:solidFill>
                  <a:srgbClr val="0000FF"/>
                </a:solidFill>
              </a:rPr>
              <a:t>derecho internacional público</a:t>
            </a:r>
            <a:r>
              <a:rPr lang="es-ES" sz="3200" dirty="0"/>
              <a:t>.</a:t>
            </a:r>
          </a:p>
          <a:p>
            <a:pPr marL="438912" indent="-320040">
              <a:spcBef>
                <a:spcPts val="0"/>
              </a:spcBef>
              <a:buClr>
                <a:schemeClr val="tx1"/>
              </a:buClr>
              <a:buSzPct val="50000"/>
              <a:buFont typeface="Wingdings" pitchFamily="2" charset="2"/>
              <a:buChar char=""/>
              <a:defRPr/>
            </a:pPr>
            <a:r>
              <a:rPr lang="es-ES" sz="3200" dirty="0"/>
              <a:t>Establecida por derecho </a:t>
            </a:r>
            <a:r>
              <a:rPr lang="es-ES" sz="3200" dirty="0">
                <a:solidFill>
                  <a:srgbClr val="0000FF"/>
                </a:solidFill>
              </a:rPr>
              <a:t>convencional o consuetudinario</a:t>
            </a:r>
            <a:r>
              <a:rPr lang="es-ES" sz="3200" dirty="0"/>
              <a:t>.</a:t>
            </a:r>
          </a:p>
          <a:p>
            <a:pPr marL="438912" indent="-320040">
              <a:spcBef>
                <a:spcPts val="0"/>
              </a:spcBef>
              <a:buClr>
                <a:schemeClr val="tx1"/>
              </a:buClr>
              <a:buSzPct val="50000"/>
              <a:buFont typeface="Wingdings" pitchFamily="2" charset="2"/>
              <a:buChar char=""/>
              <a:defRPr/>
            </a:pPr>
            <a:r>
              <a:rPr lang="es-ES" sz="3200" dirty="0"/>
              <a:t>Aplicable en tiempo de </a:t>
            </a:r>
            <a:r>
              <a:rPr lang="es-ES" sz="3200" dirty="0">
                <a:solidFill>
                  <a:srgbClr val="0000FF"/>
                </a:solidFill>
              </a:rPr>
              <a:t>conflicto armado</a:t>
            </a:r>
            <a:r>
              <a:rPr lang="es-ES" sz="3200" dirty="0"/>
              <a:t>.</a:t>
            </a:r>
          </a:p>
        </p:txBody>
      </p:sp>
      <p:sp>
        <p:nvSpPr>
          <p:cNvPr id="6" name="Content Placeholder 3"/>
          <p:cNvSpPr txBox="1">
            <a:spLocks/>
          </p:cNvSpPr>
          <p:nvPr/>
        </p:nvSpPr>
        <p:spPr>
          <a:xfrm>
            <a:off x="1187623" y="3789040"/>
            <a:ext cx="10603323" cy="2808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900" indent="-469900">
              <a:buClr>
                <a:schemeClr val="accent1"/>
              </a:buClr>
              <a:buSzPct val="100000"/>
              <a:buFont typeface="Wingdings" pitchFamily="2" charset="2"/>
              <a:buChar char=""/>
              <a:defRPr/>
            </a:pPr>
            <a:r>
              <a:rPr lang="es-ES" sz="3200" b="1" dirty="0"/>
              <a:t>Protege a las personas</a:t>
            </a:r>
            <a:r>
              <a:rPr lang="es-ES"/>
              <a:t> </a:t>
            </a:r>
            <a:r>
              <a:rPr lang="es-ES" sz="3200" dirty="0"/>
              <a:t>que no participan en las hostilidades, o que han dejado de hacerlo, así como a ciertos lugares y bienes.</a:t>
            </a:r>
          </a:p>
          <a:p>
            <a:pPr marL="469900" indent="-469900">
              <a:buClr>
                <a:schemeClr val="accent1"/>
              </a:buClr>
              <a:buSzPct val="100000"/>
              <a:buFont typeface="Wingdings" pitchFamily="2" charset="2"/>
              <a:buChar char=""/>
              <a:defRPr/>
            </a:pPr>
            <a:r>
              <a:rPr lang="es-ES" sz="3200" b="1" dirty="0"/>
              <a:t>Restringe los derechos de las partes en el conflicto</a:t>
            </a:r>
            <a:r>
              <a:rPr lang="es-ES"/>
              <a:t> </a:t>
            </a:r>
            <a:r>
              <a:rPr lang="es-ES" sz="3200" dirty="0"/>
              <a:t>en lo relativo al empleo de los métodos y medios de guerra de su elección.</a:t>
            </a:r>
          </a:p>
          <a:p>
            <a:endParaRPr lang="es-ES" sz="3200" dirty="0"/>
          </a:p>
        </p:txBody>
      </p:sp>
    </p:spTree>
    <p:extLst>
      <p:ext uri="{BB962C8B-B14F-4D97-AF65-F5344CB8AC3E}">
        <p14:creationId xmlns:p14="http://schemas.microsoft.com/office/powerpoint/2010/main" val="38571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Title 1"/>
          <p:cNvSpPr txBox="1">
            <a:spLocks/>
          </p:cNvSpPr>
          <p:nvPr/>
        </p:nvSpPr>
        <p:spPr>
          <a:xfrm>
            <a:off x="2775326" y="508466"/>
            <a:ext cx="728345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mn-lt"/>
              </a:rPr>
              <a:t>II - Fuentes del DIH</a:t>
            </a:r>
          </a:p>
        </p:txBody>
      </p:sp>
      <p:sp>
        <p:nvSpPr>
          <p:cNvPr id="5" name="Content Placeholder 2"/>
          <p:cNvSpPr txBox="1">
            <a:spLocks/>
          </p:cNvSpPr>
          <p:nvPr/>
        </p:nvSpPr>
        <p:spPr>
          <a:xfrm>
            <a:off x="2775326" y="2276902"/>
            <a:ext cx="9063789" cy="3501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b="1" dirty="0">
                <a:solidFill>
                  <a:srgbClr val="0000CC"/>
                </a:solidFill>
              </a:rPr>
              <a:t>Enunciado 2</a:t>
            </a:r>
            <a:r>
              <a:rPr lang="es-ES" sz="3600" dirty="0"/>
              <a:t>: "Los establecimientos de salud civiles y militares pueden exhibir el emblema de la cruz roja o de la media luna Roja durante un conflicto armado internacional".</a:t>
            </a:r>
          </a:p>
          <a:p>
            <a:endParaRPr lang="es-ES" sz="3600" b="1" dirty="0"/>
          </a:p>
          <a:p>
            <a:pPr marL="0" indent="0">
              <a:buNone/>
            </a:pPr>
            <a:r>
              <a:rPr lang="es-ES" sz="3600" b="1" dirty="0"/>
              <a:t>¿Dónde encontrar la respuesta a este enunciado</a:t>
            </a:r>
            <a:r>
              <a:rPr lang="es-ES" sz="6000" b="1" dirty="0">
                <a:solidFill>
                  <a:srgbClr val="FF0000"/>
                </a:solidFill>
              </a:rPr>
              <a:t>?</a:t>
            </a:r>
            <a:endParaRPr lang="es-ES" sz="3600" b="1" dirty="0">
              <a:solidFill>
                <a:srgbClr val="FF0000"/>
              </a:solidFill>
            </a:endParaRPr>
          </a:p>
          <a:p>
            <a:pPr marL="0" indent="0">
              <a:buNone/>
            </a:pPr>
            <a:endParaRPr lang="es-ES" sz="3600" b="1" dirty="0"/>
          </a:p>
        </p:txBody>
      </p:sp>
      <p:sp>
        <p:nvSpPr>
          <p:cNvPr id="8" name="TextBox 7">
            <a:extLst>
              <a:ext uri="{FF2B5EF4-FFF2-40B4-BE49-F238E27FC236}">
                <a16:creationId xmlns:a16="http://schemas.microsoft.com/office/drawing/2014/main" id="{CE2C15FA-C474-410E-BDB7-73714BA22D2E}"/>
              </a:ext>
            </a:extLst>
          </p:cNvPr>
          <p:cNvSpPr txBox="1"/>
          <p:nvPr/>
        </p:nvSpPr>
        <p:spPr>
          <a:xfrm>
            <a:off x="830133" y="2754868"/>
            <a:ext cx="1533782" cy="1107996"/>
          </a:xfrm>
          <a:prstGeom prst="rect">
            <a:avLst/>
          </a:prstGeom>
          <a:noFill/>
        </p:spPr>
        <p:txBody>
          <a:bodyPr wrap="square" rtlCol="0">
            <a:spAutoFit/>
          </a:bodyPr>
          <a:lstStyle/>
          <a:p>
            <a:r>
              <a:rPr lang="es-ES" sz="6600" b="1" dirty="0">
                <a:solidFill>
                  <a:srgbClr val="FF0000"/>
                </a:solidFill>
              </a:rPr>
              <a:t>SÍ/NO</a:t>
            </a:r>
          </a:p>
        </p:txBody>
      </p:sp>
    </p:spTree>
    <p:extLst>
      <p:ext uri="{BB962C8B-B14F-4D97-AF65-F5344CB8AC3E}">
        <p14:creationId xmlns:p14="http://schemas.microsoft.com/office/powerpoint/2010/main" val="200617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4" name="TextBox 3"/>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5" name="Rectangle 7"/>
          <p:cNvSpPr txBox="1">
            <a:spLocks noChangeArrowheads="1"/>
          </p:cNvSpPr>
          <p:nvPr/>
        </p:nvSpPr>
        <p:spPr>
          <a:xfrm>
            <a:off x="2969816" y="-124200"/>
            <a:ext cx="8229600" cy="1340768"/>
          </a:xfrm>
          <a:prstGeom prst="rect">
            <a:avLst/>
          </a:prstGeo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u="sng" dirty="0">
                <a:solidFill>
                  <a:srgbClr val="4C7430"/>
                </a:solidFill>
                <a:latin typeface="+mn-lt"/>
              </a:rPr>
              <a:t>Convenios de Ginebra de 1949</a:t>
            </a:r>
            <a:endParaRPr lang="es-ES" sz="4000" u="sng" dirty="0">
              <a:solidFill>
                <a:srgbClr val="4C7430"/>
              </a:solidFill>
              <a:latin typeface="+mn-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52563" y="1129019"/>
            <a:ext cx="4356100" cy="5232400"/>
          </a:xfrm>
          <a:prstGeom prst="rect">
            <a:avLst/>
          </a:prstGeom>
          <a:extLst>
            <a:ext uri="{91240B29-F687-4F45-9708-019B960494DF}">
              <a14:hiddenLine xmlns:a14="http://schemas.microsoft.com/office/drawing/2010/main" w="57150" cmpd="sng">
                <a:solidFill>
                  <a:schemeClr val="accent2"/>
                </a:solidFill>
                <a:miter lim="800000"/>
                <a:headEnd/>
                <a:tailEnd/>
              </a14:hiddenLine>
            </a:ext>
          </a:extLst>
        </p:spPr>
      </p:pic>
      <p:sp>
        <p:nvSpPr>
          <p:cNvPr id="7" name="Rectangle 3"/>
          <p:cNvSpPr>
            <a:spLocks noChangeArrowheads="1"/>
          </p:cNvSpPr>
          <p:nvPr/>
        </p:nvSpPr>
        <p:spPr bwMode="auto">
          <a:xfrm>
            <a:off x="5847556" y="1445949"/>
            <a:ext cx="5546349"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s-ES" sz="3200" dirty="0"/>
              <a:t>Heridos y enfermos (tierra)</a:t>
            </a:r>
          </a:p>
        </p:txBody>
      </p:sp>
      <p:sp>
        <p:nvSpPr>
          <p:cNvPr id="8" name="Rectangle 4"/>
          <p:cNvSpPr>
            <a:spLocks noChangeArrowheads="1"/>
          </p:cNvSpPr>
          <p:nvPr/>
        </p:nvSpPr>
        <p:spPr bwMode="auto">
          <a:xfrm>
            <a:off x="5864225" y="2569899"/>
            <a:ext cx="5938754" cy="1008062"/>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s-ES" sz="3200" dirty="0"/>
              <a:t>Heridos, enfermos y náufragos (mar)</a:t>
            </a:r>
          </a:p>
        </p:txBody>
      </p:sp>
      <p:sp>
        <p:nvSpPr>
          <p:cNvPr id="9" name="Rectangle 5"/>
          <p:cNvSpPr>
            <a:spLocks noChangeArrowheads="1"/>
          </p:cNvSpPr>
          <p:nvPr/>
        </p:nvSpPr>
        <p:spPr bwMode="auto">
          <a:xfrm>
            <a:off x="5892887" y="4194705"/>
            <a:ext cx="4371975" cy="476250"/>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s-ES" sz="3200" dirty="0"/>
              <a:t>Prisioneros de guerra</a:t>
            </a:r>
          </a:p>
        </p:txBody>
      </p:sp>
      <p:sp>
        <p:nvSpPr>
          <p:cNvPr id="10" name="Rectangle 6"/>
          <p:cNvSpPr>
            <a:spLocks noChangeArrowheads="1"/>
          </p:cNvSpPr>
          <p:nvPr/>
        </p:nvSpPr>
        <p:spPr bwMode="auto">
          <a:xfrm>
            <a:off x="5866625" y="5377491"/>
            <a:ext cx="6044638" cy="936625"/>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s-ES" sz="3200" dirty="0"/>
              <a:t>Personas civiles (en poder del enemigo)</a:t>
            </a:r>
          </a:p>
        </p:txBody>
      </p:sp>
    </p:spTree>
    <p:extLst>
      <p:ext uri="{BB962C8B-B14F-4D97-AF65-F5344CB8AC3E}">
        <p14:creationId xmlns:p14="http://schemas.microsoft.com/office/powerpoint/2010/main" val="39947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1000"/>
                                        <p:tgtEl>
                                          <p:spTgt spid="8"/>
                                        </p:tgtEl>
                                      </p:cBhvr>
                                    </p:animEffect>
                                  </p:childTnLst>
                                </p:cTn>
                              </p:par>
                            </p:childTnLst>
                          </p:cTn>
                        </p:par>
                        <p:par>
                          <p:cTn id="16" fill="hold">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1000"/>
                                        <p:tgtEl>
                                          <p:spTgt spid="9"/>
                                        </p:tgtEl>
                                      </p:cBhvr>
                                    </p:animEffect>
                                  </p:childTnLst>
                                </p:cTn>
                              </p:par>
                            </p:childTnLst>
                          </p:cTn>
                        </p:par>
                        <p:par>
                          <p:cTn id="20" fill="hold">
                            <p:stCondLst>
                              <p:cond delay="4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7"/>
          <p:cNvSpPr txBox="1">
            <a:spLocks noChangeArrowheads="1"/>
          </p:cNvSpPr>
          <p:nvPr/>
        </p:nvSpPr>
        <p:spPr>
          <a:xfrm>
            <a:off x="1920031" y="0"/>
            <a:ext cx="9264435" cy="1340768"/>
          </a:xfrm>
          <a:prstGeom prst="rect">
            <a:avLst/>
          </a:prstGeo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u="sng" dirty="0">
                <a:solidFill>
                  <a:srgbClr val="4C7430"/>
                </a:solidFill>
                <a:latin typeface="+mn-lt"/>
              </a:rPr>
              <a:t>Protocolos adicionales de 1977 y 2005</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06818" y="1340768"/>
            <a:ext cx="3563938" cy="52451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5364825" y="2071150"/>
            <a:ext cx="6035542" cy="906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s-ES" sz="3200" dirty="0"/>
              <a:t>Conflictos armados internacionales (CAI)</a:t>
            </a:r>
          </a:p>
        </p:txBody>
      </p:sp>
      <p:sp>
        <p:nvSpPr>
          <p:cNvPr id="7" name="Rectangle 4"/>
          <p:cNvSpPr>
            <a:spLocks noChangeArrowheads="1"/>
          </p:cNvSpPr>
          <p:nvPr/>
        </p:nvSpPr>
        <p:spPr bwMode="auto">
          <a:xfrm>
            <a:off x="5405598" y="3880389"/>
            <a:ext cx="6786402" cy="1008063"/>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s-ES" sz="3200" dirty="0"/>
              <a:t>Conflictos armados no internacionales (CANI)</a:t>
            </a:r>
          </a:p>
        </p:txBody>
      </p:sp>
      <p:sp>
        <p:nvSpPr>
          <p:cNvPr id="8" name="Rectangle 6"/>
          <p:cNvSpPr>
            <a:spLocks noChangeArrowheads="1"/>
          </p:cNvSpPr>
          <p:nvPr/>
        </p:nvSpPr>
        <p:spPr bwMode="auto">
          <a:xfrm>
            <a:off x="5540829" y="5561632"/>
            <a:ext cx="5585299" cy="936625"/>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s-ES" sz="3200" dirty="0"/>
              <a:t>Emblema distintivo adicional</a:t>
            </a:r>
          </a:p>
        </p:txBody>
      </p:sp>
      <p:pic>
        <p:nvPicPr>
          <p:cNvPr id="9" name="Picture 3">
            <a:extLst>
              <a:ext uri="{FF2B5EF4-FFF2-40B4-BE49-F238E27FC236}">
                <a16:creationId xmlns:a16="http://schemas.microsoft.com/office/drawing/2014/main" id="{0ED409E8-ACB2-45BE-A826-9E85ACC13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17" y="5201890"/>
            <a:ext cx="2493639" cy="16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0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4" name="Rectangle 2"/>
          <p:cNvSpPr txBox="1">
            <a:spLocks noChangeArrowheads="1"/>
          </p:cNvSpPr>
          <p:nvPr/>
        </p:nvSpPr>
        <p:spPr>
          <a:xfrm>
            <a:off x="1287379" y="277813"/>
            <a:ext cx="10072969" cy="164412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u="sng" dirty="0">
                <a:solidFill>
                  <a:schemeClr val="accent6">
                    <a:lumMod val="75000"/>
                  </a:schemeClr>
                </a:solidFill>
                <a:latin typeface="+mn-lt"/>
              </a:rPr>
              <a:t>Derecho internacional humanitario consuetudinario</a:t>
            </a:r>
          </a:p>
        </p:txBody>
      </p:sp>
      <p:sp>
        <p:nvSpPr>
          <p:cNvPr id="5" name="Rectangle 3"/>
          <p:cNvSpPr txBox="1">
            <a:spLocks noChangeArrowheads="1"/>
          </p:cNvSpPr>
          <p:nvPr/>
        </p:nvSpPr>
        <p:spPr>
          <a:xfrm>
            <a:off x="3543555" y="2033337"/>
            <a:ext cx="8564953" cy="4453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Clr>
                <a:srgbClr val="246172"/>
              </a:buClr>
              <a:buFont typeface="Arial" panose="020B0604020202020204" pitchFamily="34" charset="0"/>
              <a:buNone/>
            </a:pPr>
            <a:r>
              <a:rPr lang="es-ES" sz="3600" b="1" dirty="0"/>
              <a:t>161 normas identificadas:</a:t>
            </a:r>
          </a:p>
          <a:p>
            <a:pPr>
              <a:spcAft>
                <a:spcPts val="1200"/>
              </a:spcAft>
              <a:buClr>
                <a:srgbClr val="246172"/>
              </a:buClr>
              <a:buFont typeface="Wingdings" pitchFamily="2" charset="2"/>
              <a:buChar char="§"/>
            </a:pPr>
            <a:r>
              <a:rPr lang="es-ES" sz="3600" b="1" dirty="0"/>
              <a:t>13</a:t>
            </a:r>
            <a:r>
              <a:rPr lang="es-ES" sz="3600" dirty="0"/>
              <a:t> son aplicables solo en conflictos armados internacionales (CAI)</a:t>
            </a:r>
          </a:p>
          <a:p>
            <a:pPr>
              <a:spcAft>
                <a:spcPts val="1200"/>
              </a:spcAft>
              <a:buClr>
                <a:srgbClr val="246172"/>
              </a:buClr>
              <a:buFont typeface="Wingdings" pitchFamily="2" charset="2"/>
              <a:buChar char="§"/>
            </a:pPr>
            <a:r>
              <a:rPr lang="es-ES" sz="3600" b="1" dirty="0"/>
              <a:t>2</a:t>
            </a:r>
            <a:r>
              <a:rPr lang="es-ES" sz="3600" dirty="0"/>
              <a:t> son aplicables solo en conflictos armados no internacionales (CANI)</a:t>
            </a:r>
          </a:p>
          <a:p>
            <a:pPr>
              <a:spcAft>
                <a:spcPts val="1200"/>
              </a:spcAft>
              <a:buClr>
                <a:srgbClr val="246172"/>
              </a:buClr>
              <a:buFont typeface="Wingdings" pitchFamily="2" charset="2"/>
              <a:buChar char="§"/>
            </a:pPr>
            <a:r>
              <a:rPr lang="es-ES" sz="3600" b="1" dirty="0"/>
              <a:t>146</a:t>
            </a:r>
            <a:r>
              <a:rPr lang="es-ES" sz="3600" dirty="0"/>
              <a:t> normas son aplicables en CAI y CANI</a:t>
            </a:r>
          </a:p>
        </p:txBody>
      </p:sp>
      <p:grpSp>
        <p:nvGrpSpPr>
          <p:cNvPr id="6" name="Group 6"/>
          <p:cNvGrpSpPr>
            <a:grpSpLocks/>
          </p:cNvGrpSpPr>
          <p:nvPr/>
        </p:nvGrpSpPr>
        <p:grpSpPr bwMode="auto">
          <a:xfrm>
            <a:off x="1203887" y="1744580"/>
            <a:ext cx="2055720" cy="4671026"/>
            <a:chOff x="0" y="119"/>
            <a:chExt cx="1405" cy="3158"/>
          </a:xfrm>
        </p:grpSpPr>
        <p:pic>
          <p:nvPicPr>
            <p:cNvPr id="7" name="Picture 7" descr="CL_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
              <a:ext cx="1156"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descr="CL_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890"/>
              <a:ext cx="1156"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CL_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1661"/>
              <a:ext cx="1156"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7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3000"/>
                            </p:stCondLst>
                            <p:childTnLst>
                              <p:par>
                                <p:cTn id="26" presetID="17" presetClass="entr" presetSubtype="8"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0"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2018-11-26T23:00:00+00:00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TSASSIST-19-1474</_dlc_DocId>
    <_dlc_DocIdUrl xmlns="a8a2af44-4b8d-404b-a8bd-4186350a523c">
      <Url>https://collab.ext.icrc.org/sites/TS_ASSIST/_layouts/15/DocIdRedir.aspx?ID=TSASSIST-19-1474</Url>
      <Description>TSASSIST-19-1474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0a5e3a414205b0cd270913d25c6840e">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601ed9a50bfa6825adc6b667e50086b"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E07046-4B07-4509-90D2-E62428CB743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schemas.openxmlformats.org/package/2006/metadata/core-properties"/>
    <ds:schemaRef ds:uri="http://purl.org/dc/terms/"/>
    <ds:schemaRef ds:uri="775538c5-eb89-48ba-a372-0acd5d6f1291"/>
    <ds:schemaRef ds:uri="a8a2af44-4b8d-404b-a8bd-4186350a523c"/>
    <ds:schemaRef ds:uri="http://www.w3.org/XML/1998/namespace"/>
    <ds:schemaRef ds:uri="http://purl.org/dc/dcmitype/"/>
  </ds:schemaRefs>
</ds:datastoreItem>
</file>

<file path=customXml/itemProps2.xml><?xml version="1.0" encoding="utf-8"?>
<ds:datastoreItem xmlns:ds="http://schemas.openxmlformats.org/officeDocument/2006/customXml" ds:itemID="{6307F9E3-AD41-483E-B374-F9886646D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F3DA41-E49C-45C2-993F-7DA8532BE6EF}">
  <ds:schemaRefs>
    <ds:schemaRef ds:uri="http://schemas.microsoft.com/sharepoint/events"/>
  </ds:schemaRefs>
</ds:datastoreItem>
</file>

<file path=customXml/itemProps4.xml><?xml version="1.0" encoding="utf-8"?>
<ds:datastoreItem xmlns:ds="http://schemas.openxmlformats.org/officeDocument/2006/customXml" ds:itemID="{E5A0B268-4A9C-4687-9E58-7E247C6C36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2005</TotalTime>
  <Words>8876</Words>
  <Application>Microsoft Office PowerPoint</Application>
  <PresentationFormat>Widescreen</PresentationFormat>
  <Paragraphs>731</Paragraphs>
  <Slides>44</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Arial</vt:lpstr>
      <vt:lpstr>ArialMT</vt:lpstr>
      <vt:lpstr>Calibri</vt:lpstr>
      <vt:lpstr>Calibri Light</vt:lpstr>
      <vt:lpstr>Roboto</vt:lpstr>
      <vt:lpstr>Webdings</vt:lpstr>
      <vt:lpstr>Wingdings</vt:lpstr>
      <vt:lpstr>Wingdings 2</vt:lpstr>
      <vt:lpstr>Office Theme</vt:lpstr>
      <vt:lpstr>Photo Editor Photo</vt:lpstr>
      <vt:lpstr>PowerPoint Presentation</vt:lpstr>
      <vt:lpstr>Objetivos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es el derecho internacional de los   derechos humanos?</vt:lpstr>
      <vt:lpstr>DIDH – instrumentos esenciales </vt:lpstr>
      <vt:lpstr>PowerPoint Presentation</vt:lpstr>
      <vt:lpstr>PowerPoint Presentation</vt:lpstr>
      <vt:lpstr>Personas internamente desplazadas (PID)</vt:lpstr>
      <vt:lpstr>PowerPoint Presentation</vt:lpstr>
      <vt:lpstr>PowerPoint Presentation</vt:lpstr>
      <vt:lpstr>PowerPoint Presentation</vt:lpstr>
      <vt:lpstr>PowerPoint Presentation</vt:lpstr>
      <vt:lpstr>PowerPoint Presentation</vt:lpstr>
      <vt:lpstr>Ejemplos – ¿Es aplicable el DIH? </vt:lpstr>
      <vt:lpstr>Ejemplos – ¿Es aplicable el DIH?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Reglamento Sanitario Internacional (RSI)  </vt:lpstr>
      <vt:lpstr>Propósito y alcance del  RSI</vt:lpstr>
      <vt:lpstr>Requerimientos relativos a las capacidades centrales </vt:lpstr>
      <vt:lpstr>Emergencia de salud pública de interés internacional (PHEIC)</vt:lpstr>
      <vt:lpstr>Emergencia de salud pública de interés internacional (PHEIC)</vt:lpstr>
      <vt:lpstr>Otros enlaces de interés</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Monica Arpagaus</cp:lastModifiedBy>
  <cp:revision>77</cp:revision>
  <dcterms:created xsi:type="dcterms:W3CDTF">2018-11-20T14:07:31Z</dcterms:created>
  <dcterms:modified xsi:type="dcterms:W3CDTF">2021-08-31T15:33:03Z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e9a8646f-7067-40b8-adb2-1447b69d3e01</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Key Issue">
    <vt:lpwstr>3;#- No key issue|32056555-74b8-4174-9beb-b0d6d010855f</vt:lpwstr>
  </property>
  <property fmtid="{D5CDD505-2E9C-101B-9397-08002B2CF9AE}" pid="10" name="ICRCIMP_DocumentType">
    <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y fmtid="{D5CDD505-2E9C-101B-9397-08002B2CF9AE}" pid="14" name="_docset_NoMedatataSyncRequired">
    <vt:lpwstr>False</vt:lpwstr>
  </property>
</Properties>
</file>