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6"/>
  </p:sldMasterIdLst>
  <p:notesMasterIdLst>
    <p:notesMasterId r:id="rId47"/>
  </p:notesMasterIdLst>
  <p:sldIdLst>
    <p:sldId id="256" r:id="rId7"/>
    <p:sldId id="557" r:id="rId8"/>
    <p:sldId id="489" r:id="rId9"/>
    <p:sldId id="264" r:id="rId10"/>
    <p:sldId id="563" r:id="rId11"/>
    <p:sldId id="261" r:id="rId12"/>
    <p:sldId id="262" r:id="rId13"/>
    <p:sldId id="263" r:id="rId14"/>
    <p:sldId id="552" r:id="rId15"/>
    <p:sldId id="490" r:id="rId16"/>
    <p:sldId id="274" r:id="rId17"/>
    <p:sldId id="483" r:id="rId18"/>
    <p:sldId id="553" r:id="rId19"/>
    <p:sldId id="487" r:id="rId20"/>
    <p:sldId id="486" r:id="rId21"/>
    <p:sldId id="259" r:id="rId22"/>
    <p:sldId id="541" r:id="rId23"/>
    <p:sldId id="512" r:id="rId24"/>
    <p:sldId id="283" r:id="rId25"/>
    <p:sldId id="478" r:id="rId26"/>
    <p:sldId id="417" r:id="rId27"/>
    <p:sldId id="415" r:id="rId28"/>
    <p:sldId id="556" r:id="rId29"/>
    <p:sldId id="564" r:id="rId30"/>
    <p:sldId id="297" r:id="rId31"/>
    <p:sldId id="273" r:id="rId32"/>
    <p:sldId id="280" r:id="rId33"/>
    <p:sldId id="538" r:id="rId34"/>
    <p:sldId id="539" r:id="rId35"/>
    <p:sldId id="484" r:id="rId36"/>
    <p:sldId id="260" r:id="rId37"/>
    <p:sldId id="506" r:id="rId38"/>
    <p:sldId id="513" r:id="rId39"/>
    <p:sldId id="258" r:id="rId40"/>
    <p:sldId id="555" r:id="rId41"/>
    <p:sldId id="257" r:id="rId42"/>
    <p:sldId id="296" r:id="rId43"/>
    <p:sldId id="547" r:id="rId44"/>
    <p:sldId id="559" r:id="rId45"/>
    <p:sldId id="868" r:id="rId46"/>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Josefina Gutierrez" initials="PJG" lastIdx="1" clrIdx="0">
    <p:extLst>
      <p:ext uri="{19B8F6BF-5375-455C-9EA6-DF929625EA0E}">
        <p15:presenceInfo xmlns:p15="http://schemas.microsoft.com/office/powerpoint/2012/main" userId="S-1-5-21-2160216369-3329932071-3968528880-104949" providerId="AD"/>
      </p:ext>
    </p:extLst>
  </p:cmAuthor>
  <p:cmAuthor id="2" name="Maria Martha Ambrosoni" initials="MMA" lastIdx="18" clrIdx="1">
    <p:extLst>
      <p:ext uri="{19B8F6BF-5375-455C-9EA6-DF929625EA0E}">
        <p15:presenceInfo xmlns:p15="http://schemas.microsoft.com/office/powerpoint/2012/main" userId="S::mambrosoni@icrc.org::5306a0f1-dff6-4159-8cd7-ff2e2eeecc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FFCC99"/>
    <a:srgbClr val="B96D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2" autoAdjust="0"/>
    <p:restoredTop sz="77402" autoAdjust="0"/>
  </p:normalViewPr>
  <p:slideViewPr>
    <p:cSldViewPr snapToGrid="0">
      <p:cViewPr varScale="1">
        <p:scale>
          <a:sx n="52" d="100"/>
          <a:sy n="52" d="100"/>
        </p:scale>
        <p:origin x="1036" y="60"/>
      </p:cViewPr>
      <p:guideLst>
        <p:guide orient="horz" pos="2160"/>
        <p:guide pos="3840"/>
      </p:guideLst>
    </p:cSldViewPr>
  </p:slideViewPr>
  <p:notesTextViewPr>
    <p:cViewPr>
      <p:scale>
        <a:sx n="1" d="1"/>
        <a:sy n="1" d="1"/>
      </p:scale>
      <p:origin x="0" y="-372"/>
    </p:cViewPr>
  </p:notesTextViewPr>
  <p:sorterViewPr>
    <p:cViewPr>
      <p:scale>
        <a:sx n="83" d="100"/>
        <a:sy n="83" d="100"/>
      </p:scale>
      <p:origin x="0" y="-3328"/>
    </p:cViewPr>
  </p:sorterViewPr>
  <p:notesViewPr>
    <p:cSldViewPr snapToGrid="0">
      <p:cViewPr>
        <p:scale>
          <a:sx n="76" d="100"/>
          <a:sy n="76" d="100"/>
        </p:scale>
        <p:origin x="2116" y="-8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9-08T20:56:14.683" idx="16">
    <p:pos x="1758" y="1950"/>
    <p:text>"Salud mental" habría que pasarlo abajo, como que abarca todos los puntos siguientes: por ejemplo políticas de salud mental
en lugar de punto y coma en cada item poner puntos suspensivos y en un renglón abajo poner:
... en materia de salud mental</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de-DE"/>
          </a:p>
        </p:txBody>
      </p:sp>
      <p:sp>
        <p:nvSpPr>
          <p:cNvPr id="3" name="Datumsplatzhalt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3393192-63F9-4D9E-B78C-1F5665246571}" type="datetimeFigureOut">
              <a:rPr lang="de-DE" smtClean="0"/>
              <a:t>10.09.2021</a:t>
            </a:fld>
            <a:endParaRPr lang="es-ES"/>
          </a:p>
        </p:txBody>
      </p:sp>
      <p:sp>
        <p:nvSpPr>
          <p:cNvPr id="4" name="Folienbildplatzhalt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de-DE"/>
          </a:p>
        </p:txBody>
      </p:sp>
      <p:sp>
        <p:nvSpPr>
          <p:cNvPr id="5" name="Notizenplatzhalt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de-DE"/>
          </a:p>
        </p:txBody>
      </p:sp>
      <p:sp>
        <p:nvSpPr>
          <p:cNvPr id="7" name="Foliennummernplatzhalt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19B992-DD38-43AC-BC58-01632208147B}" type="slidenum">
              <a:rPr lang="de-DE" smtClean="0"/>
              <a:t>‹#›</a:t>
            </a:fld>
            <a:endParaRPr lang="es-ES"/>
          </a:p>
        </p:txBody>
      </p:sp>
    </p:spTree>
    <p:extLst>
      <p:ext uri="{BB962C8B-B14F-4D97-AF65-F5344CB8AC3E}">
        <p14:creationId xmlns:p14="http://schemas.microsoft.com/office/powerpoint/2010/main" val="372064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a:t>
            </a:fld>
            <a:endParaRPr lang="es-ES" dirty="0"/>
          </a:p>
        </p:txBody>
      </p:sp>
    </p:spTree>
    <p:extLst>
      <p:ext uri="{BB962C8B-B14F-4D97-AF65-F5344CB8AC3E}">
        <p14:creationId xmlns:p14="http://schemas.microsoft.com/office/powerpoint/2010/main" val="409588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necesidades relativas a SMAPS en las poblaciones afectadas por la crisis tienden a estar compuestas por una acumulación de factores. </a:t>
            </a:r>
          </a:p>
          <a:p>
            <a:r>
              <a:rPr lang="es-ES" dirty="0"/>
              <a:t>Las poblaciones afectadas traen sus problemas sociales, psicológicos y psiquiátricos preexistentes, por ejemplo la pobreza, los conflictos sociales, así como los niveles preexistentes de angustia y trastornos mentales.</a:t>
            </a:r>
          </a:p>
          <a:p>
            <a:r>
              <a:rPr lang="es-ES" dirty="0"/>
              <a:t>La crisis incrementa la cantidad y magnitud de los factores estresantes, ya que es común que haya violencia, pérdidas, desapariciones y otras situaciones que pueden causar una enorme carga para la salud mental y el bienestar psicosocial.</a:t>
            </a:r>
          </a:p>
        </p:txBody>
      </p:sp>
      <p:sp>
        <p:nvSpPr>
          <p:cNvPr id="4" name="Slide Number Placeholder 3"/>
          <p:cNvSpPr>
            <a:spLocks noGrp="1"/>
          </p:cNvSpPr>
          <p:nvPr>
            <p:ph type="sldNum" sz="quarter" idx="10"/>
          </p:nvPr>
        </p:nvSpPr>
        <p:spPr/>
        <p:txBody>
          <a:bodyPr/>
          <a:lstStyle/>
          <a:p>
            <a:fld id="{0D19B992-DD38-43AC-BC58-01632208147B}" type="slidenum">
              <a:rPr lang="de-DE" smtClean="0"/>
              <a:t>10</a:t>
            </a:fld>
            <a:endParaRPr lang="es-ES"/>
          </a:p>
        </p:txBody>
      </p:sp>
    </p:spTree>
    <p:extLst>
      <p:ext uri="{BB962C8B-B14F-4D97-AF65-F5344CB8AC3E}">
        <p14:creationId xmlns:p14="http://schemas.microsoft.com/office/powerpoint/2010/main" val="305075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clasificación internacional de trastornos mentales tiene una descripción de muchos problemas de salud mental que pueden afectar la salud de las personas y afectar su funcionalidad y capacidad para vivir sus vidas de manera plena. En situaciones de crisis, es necesario priorizar las principales afecciones que deben tratarse, donde el personal de salud puede ser capacitado en el diagnóstico y tratamiento con combinación de enfoques psicológicos y psicofarmacológicos.</a:t>
            </a:r>
          </a:p>
        </p:txBody>
      </p:sp>
      <p:sp>
        <p:nvSpPr>
          <p:cNvPr id="4" name="Slide Number Placeholder 3"/>
          <p:cNvSpPr>
            <a:spLocks noGrp="1"/>
          </p:cNvSpPr>
          <p:nvPr>
            <p:ph type="sldNum" sz="quarter" idx="10"/>
          </p:nvPr>
        </p:nvSpPr>
        <p:spPr/>
        <p:txBody>
          <a:bodyPr/>
          <a:lstStyle/>
          <a:p>
            <a:fld id="{0D19B992-DD38-43AC-BC58-01632208147B}" type="slidenum">
              <a:rPr lang="de-DE" smtClean="0"/>
              <a:t>11</a:t>
            </a:fld>
            <a:endParaRPr lang="es-ES"/>
          </a:p>
        </p:txBody>
      </p:sp>
    </p:spTree>
    <p:extLst>
      <p:ext uri="{BB962C8B-B14F-4D97-AF65-F5344CB8AC3E}">
        <p14:creationId xmlns:p14="http://schemas.microsoft.com/office/powerpoint/2010/main" val="61996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dirty="0"/>
              <a:t>Síntomas psicosomáticos</a:t>
            </a:r>
          </a:p>
          <a:p>
            <a:pPr lvl="1"/>
            <a:r>
              <a:rPr lang="es-ES" dirty="0"/>
              <a:t> Problemas relacionados con el sueño</a:t>
            </a:r>
          </a:p>
          <a:p>
            <a:pPr lvl="1"/>
            <a:r>
              <a:rPr lang="es-ES" dirty="0"/>
              <a:t> Problemas relacionados con el apetito</a:t>
            </a:r>
          </a:p>
          <a:p>
            <a:pPr lvl="1"/>
            <a:r>
              <a:rPr lang="es-ES" dirty="0"/>
              <a:t> Problemas emocionales: depresión, deseos de muerte, ansiedad, etc.</a:t>
            </a:r>
          </a:p>
          <a:p>
            <a:pPr lvl="1"/>
            <a:r>
              <a:rPr lang="es-ES" dirty="0"/>
              <a:t>Pensamientos repetitivos </a:t>
            </a:r>
          </a:p>
          <a:p>
            <a:pPr lvl="1"/>
            <a:r>
              <a:rPr lang="es-ES" dirty="0"/>
              <a:t>Abuso de sustancias</a:t>
            </a:r>
          </a:p>
          <a:p>
            <a:pPr lvl="1"/>
            <a:r>
              <a:rPr lang="es-ES" dirty="0"/>
              <a:t>TEPT</a:t>
            </a:r>
          </a:p>
          <a:p>
            <a:r>
              <a:rPr lang="es-ES" dirty="0"/>
              <a:t>Estos son los síntomas de angustia más comunes que sufren las personas luego de pasar por hechos violentos. Dependiendo de la frecuencia y la magnitud con la que aparecen, la funcionalidad puede verse afectada y las personas pueden beneficiarse del apoyo psicológico.</a:t>
            </a:r>
          </a:p>
          <a:p>
            <a:r>
              <a:rPr lang="es-ES" dirty="0"/>
              <a:t>En el caso de niños, debe estar al tanto de que los síntomas pueden ser diferentes a los de los adultos.</a:t>
            </a:r>
          </a:p>
        </p:txBody>
      </p:sp>
      <p:sp>
        <p:nvSpPr>
          <p:cNvPr id="4" name="Slide Number Placeholder 3"/>
          <p:cNvSpPr>
            <a:spLocks noGrp="1"/>
          </p:cNvSpPr>
          <p:nvPr>
            <p:ph type="sldNum" sz="quarter" idx="10"/>
          </p:nvPr>
        </p:nvSpPr>
        <p:spPr/>
        <p:txBody>
          <a:bodyPr/>
          <a:lstStyle/>
          <a:p>
            <a:fld id="{0D19B992-DD38-43AC-BC58-01632208147B}" type="slidenum">
              <a:rPr lang="de-DE" smtClean="0"/>
              <a:t>12</a:t>
            </a:fld>
            <a:endParaRPr lang="es-ES"/>
          </a:p>
        </p:txBody>
      </p:sp>
    </p:spTree>
    <p:extLst>
      <p:ext uri="{BB962C8B-B14F-4D97-AF65-F5344CB8AC3E}">
        <p14:creationId xmlns:p14="http://schemas.microsoft.com/office/powerpoint/2010/main" val="427947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consecuencias de los problemas de salud mental y psicosocial exceden el ámbito personal. Algunas personas afectadas son menos productivas y quizás les sea más costoso conseguir asistencia.</a:t>
            </a:r>
          </a:p>
          <a:p>
            <a:r>
              <a:rPr lang="es-ES" dirty="0"/>
              <a:t>Otras tienen miedo de revelar sus problemas y se sienten expuestas o excluidas. Eso bloquea su acceso al tratamiento y a la asistencia eficaces.</a:t>
            </a:r>
          </a:p>
          <a:p>
            <a:r>
              <a:rPr lang="es-ES" dirty="0"/>
              <a:t>Sin tratamiento, la familia e incluso las comunidades pueden verse afectadas ya que el aislamiento, la ira o la falta de comunicación, pueden afectar el capital social de toda una comunidad.</a:t>
            </a:r>
          </a:p>
        </p:txBody>
      </p:sp>
      <p:sp>
        <p:nvSpPr>
          <p:cNvPr id="4" name="Slide Number Placeholder 3"/>
          <p:cNvSpPr>
            <a:spLocks noGrp="1"/>
          </p:cNvSpPr>
          <p:nvPr>
            <p:ph type="sldNum" sz="quarter" idx="10"/>
          </p:nvPr>
        </p:nvSpPr>
        <p:spPr/>
        <p:txBody>
          <a:bodyPr/>
          <a:lstStyle/>
          <a:p>
            <a:fld id="{0D19B992-DD38-43AC-BC58-01632208147B}" type="slidenum">
              <a:rPr lang="de-DE" smtClean="0"/>
              <a:t>13</a:t>
            </a:fld>
            <a:endParaRPr lang="es-ES"/>
          </a:p>
        </p:txBody>
      </p:sp>
    </p:spTree>
    <p:extLst>
      <p:ext uri="{BB962C8B-B14F-4D97-AF65-F5344CB8AC3E}">
        <p14:creationId xmlns:p14="http://schemas.microsoft.com/office/powerpoint/2010/main" val="405796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sz="1400" dirty="0">
                <a:solidFill>
                  <a:srgbClr val="0000CC"/>
                </a:solidFill>
              </a:rPr>
              <a:t>La salud mental es una de las áreas más descuidadas de la salud pública.</a:t>
            </a:r>
          </a:p>
          <a:p>
            <a:pPr marL="171450" indent="-171450">
              <a:buFont typeface="Arial" panose="020B0604020202020204" pitchFamily="34" charset="0"/>
              <a:buChar char="•"/>
            </a:pPr>
            <a:r>
              <a:rPr lang="es-ES" dirty="0"/>
              <a:t>El 40 % de los países no tienen una política de salud mental.</a:t>
            </a:r>
          </a:p>
          <a:p>
            <a:pPr marL="171450" indent="-171450">
              <a:buFont typeface="Arial" panose="020B0604020202020204" pitchFamily="34" charset="0"/>
              <a:buChar char="•"/>
            </a:pPr>
            <a:r>
              <a:rPr lang="es-ES" dirty="0"/>
              <a:t>Más del 30 % de los países no tienen programas de salud mental.</a:t>
            </a:r>
          </a:p>
          <a:p>
            <a:pPr marL="171450" indent="-171450">
              <a:buFont typeface="Arial" panose="020B0604020202020204" pitchFamily="34" charset="0"/>
              <a:buChar char="•"/>
            </a:pPr>
            <a:r>
              <a:rPr lang="es-ES" dirty="0"/>
              <a:t>Más del 50 % de las leyes sobre salud mental fueron promulgadas hace más de 20 años y no incorporaron actualizaciones recientes sobre derechos humanos para personas con discapacidades psicosociales.</a:t>
            </a:r>
          </a:p>
          <a:p>
            <a:pPr marL="171450" indent="-171450">
              <a:buFont typeface="Arial" panose="020B0604020202020204" pitchFamily="34" charset="0"/>
              <a:buChar char="•"/>
            </a:pPr>
            <a:r>
              <a:rPr lang="es-ES" dirty="0"/>
              <a:t>Con el tiempo, los costos de no tratar los trastornos de salud mental son mayores que el tratamiento.</a:t>
            </a:r>
          </a:p>
          <a:p>
            <a:pPr marL="171450" indent="-171450">
              <a:buFont typeface="Arial" panose="020B0604020202020204" pitchFamily="34" charset="0"/>
              <a:buChar char="•"/>
            </a:pPr>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14</a:t>
            </a:fld>
            <a:endParaRPr lang="es-ES"/>
          </a:p>
        </p:txBody>
      </p:sp>
    </p:spTree>
    <p:extLst>
      <p:ext uri="{BB962C8B-B14F-4D97-AF65-F5344CB8AC3E}">
        <p14:creationId xmlns:p14="http://schemas.microsoft.com/office/powerpoint/2010/main" val="12376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Debido a la escasez de recursos humanos especializados, el CICR solicita un fortalecimiento del personal de SMAPS en las zonas afectadas por los conflictos armados. El 45 % de los países tienen menos de un psiquiatra cada 100.000 personas. El personal activo es insuficiente para tratar la carga de salud mental en las zonas afectadas por las crisis y, en general, los pocos profesionales existentes también abandonan los lugares para protegerse a ellos mismos y a sus familias. Es necesario capacitar y supervisar continuamente al personal que no se especializa en SMAPS para que pueda ocupar funciones típicas del área de salud mental.</a:t>
            </a:r>
          </a:p>
        </p:txBody>
      </p:sp>
      <p:sp>
        <p:nvSpPr>
          <p:cNvPr id="4" name="Slide Number Placeholder 3"/>
          <p:cNvSpPr>
            <a:spLocks noGrp="1"/>
          </p:cNvSpPr>
          <p:nvPr>
            <p:ph type="sldNum" sz="quarter" idx="10"/>
          </p:nvPr>
        </p:nvSpPr>
        <p:spPr/>
        <p:txBody>
          <a:bodyPr/>
          <a:lstStyle/>
          <a:p>
            <a:fld id="{0D19B992-DD38-43AC-BC58-01632208147B}" type="slidenum">
              <a:rPr lang="de-DE" smtClean="0"/>
              <a:t>15</a:t>
            </a:fld>
            <a:endParaRPr lang="es-ES"/>
          </a:p>
        </p:txBody>
      </p:sp>
    </p:spTree>
    <p:extLst>
      <p:ext uri="{BB962C8B-B14F-4D97-AF65-F5344CB8AC3E}">
        <p14:creationId xmlns:p14="http://schemas.microsoft.com/office/powerpoint/2010/main" val="113865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programa </a:t>
            </a:r>
            <a:r>
              <a:rPr lang="es-ES" dirty="0" err="1"/>
              <a:t>mhGAP</a:t>
            </a:r>
            <a:r>
              <a:rPr lang="es-ES" dirty="0"/>
              <a:t> es un paquete de la OMS destinado a ampliar la asistencia de salud mental para las afecciones de salud mental prioritarias en contextos no especializados. Lo componen diferentes directrices que tratan los enfoques psicológicos y psicofarmacológicos desde una óptica no especializada. Se ha elaborado una versión específica para contextos humanitarios.</a:t>
            </a:r>
          </a:p>
          <a:p>
            <a:r>
              <a:rPr lang="es-ES" dirty="0"/>
              <a:t>Los componentes del paquete del </a:t>
            </a:r>
            <a:r>
              <a:rPr lang="es-ES" dirty="0" err="1"/>
              <a:t>mhGAP</a:t>
            </a:r>
            <a:r>
              <a:rPr lang="es-ES" dirty="0"/>
              <a:t> son:</a:t>
            </a:r>
          </a:p>
          <a:p>
            <a:pPr marL="171450" indent="-171450">
              <a:buFont typeface="Arial" panose="020B0604020202020204" pitchFamily="34" charset="0"/>
              <a:buChar char="•"/>
            </a:pPr>
            <a:r>
              <a:rPr lang="es-ES" dirty="0"/>
              <a:t>actividades para ampliar el apoyo por parte de los jefes de distrito;</a:t>
            </a:r>
          </a:p>
          <a:p>
            <a:pPr marL="171450" indent="-171450">
              <a:buFont typeface="Arial" panose="020B0604020202020204" pitchFamily="34" charset="0"/>
              <a:buChar char="•"/>
            </a:pPr>
            <a:r>
              <a:rPr lang="es-ES" dirty="0"/>
              <a:t>intervenciones psicológicas guiadas;</a:t>
            </a:r>
          </a:p>
          <a:p>
            <a:pPr marL="171450" indent="-171450">
              <a:buFont typeface="Arial" panose="020B0604020202020204" pitchFamily="34" charset="0"/>
              <a:buChar char="•"/>
            </a:pPr>
            <a:r>
              <a:rPr lang="es-ES" dirty="0"/>
              <a:t>fortalecimiento de la capacidad del personal no especializado;</a:t>
            </a:r>
          </a:p>
          <a:p>
            <a:pPr marL="171450" indent="-171450">
              <a:buFont typeface="Arial" panose="020B0604020202020204" pitchFamily="34" charset="0"/>
              <a:buChar char="•"/>
            </a:pPr>
            <a:r>
              <a:rPr lang="es-ES" dirty="0"/>
              <a:t>herramientas de toma de decisión clínica para personal no especializado.</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16</a:t>
            </a:fld>
            <a:endParaRPr lang="es-ES"/>
          </a:p>
        </p:txBody>
      </p:sp>
    </p:spTree>
    <p:extLst>
      <p:ext uri="{BB962C8B-B14F-4D97-AF65-F5344CB8AC3E}">
        <p14:creationId xmlns:p14="http://schemas.microsoft.com/office/powerpoint/2010/main" val="417654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a:t>
            </a:r>
            <a:r>
              <a:rPr lang="es-ES" dirty="0" err="1"/>
              <a:t>mhGAP</a:t>
            </a:r>
            <a:r>
              <a:rPr lang="es-ES" dirty="0"/>
              <a:t> ha sido empleado en más de 100 países en todas las regiones del mundo. Se ha traducido a varios idiomas diferentes.</a:t>
            </a:r>
          </a:p>
        </p:txBody>
      </p:sp>
      <p:sp>
        <p:nvSpPr>
          <p:cNvPr id="4" name="Slide Number Placeholder 3"/>
          <p:cNvSpPr>
            <a:spLocks noGrp="1"/>
          </p:cNvSpPr>
          <p:nvPr>
            <p:ph type="sldNum" sz="quarter" idx="10"/>
          </p:nvPr>
        </p:nvSpPr>
        <p:spPr/>
        <p:txBody>
          <a:bodyPr/>
          <a:lstStyle/>
          <a:p>
            <a:fld id="{0D19B992-DD38-43AC-BC58-01632208147B}" type="slidenum">
              <a:rPr lang="de-DE" smtClean="0"/>
              <a:t>17</a:t>
            </a:fld>
            <a:endParaRPr lang="es-ES"/>
          </a:p>
        </p:txBody>
      </p:sp>
    </p:spTree>
    <p:extLst>
      <p:ext uri="{BB962C8B-B14F-4D97-AF65-F5344CB8AC3E}">
        <p14:creationId xmlns:p14="http://schemas.microsoft.com/office/powerpoint/2010/main" val="261570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6724A54-C9CB-4BDB-9B6F-76DE263246A8}"/>
              </a:ext>
            </a:extLst>
          </p:cNvPr>
          <p:cNvSpPr>
            <a:spLocks noGrp="1" noRot="1" noChangeAspect="1" noTextEdit="1"/>
          </p:cNvSpPr>
          <p:nvPr>
            <p:ph type="sldImg"/>
          </p:nvPr>
        </p:nvSpPr>
        <p:spPr>
          <a:xfrm>
            <a:off x="55563" y="738188"/>
            <a:ext cx="6551612" cy="3686175"/>
          </a:xfrm>
          <a:ln/>
        </p:spPr>
      </p:sp>
      <p:sp>
        <p:nvSpPr>
          <p:cNvPr id="102403" name="Notes Placeholder 2">
            <a:extLst>
              <a:ext uri="{FF2B5EF4-FFF2-40B4-BE49-F238E27FC236}">
                <a16:creationId xmlns:a16="http://schemas.microsoft.com/office/drawing/2014/main" id="{A8337427-CAF4-4849-ACC2-7055DA3D9598}"/>
              </a:ext>
            </a:extLst>
          </p:cNvPr>
          <p:cNvSpPr>
            <a:spLocks noGrp="1"/>
          </p:cNvSpPr>
          <p:nvPr>
            <p:ph type="body" idx="1"/>
          </p:nvPr>
        </p:nvSpPr>
        <p:spPr>
          <a:noFill/>
        </p:spPr>
        <p:txBody>
          <a:bodyPr/>
          <a:lstStyle/>
          <a:p>
            <a:r>
              <a:rPr lang="es-ES" altLang="en-US" sz="1200" dirty="0">
                <a:latin typeface="Arial" panose="020B0604020202020204" pitchFamily="34" charset="0"/>
              </a:rPr>
              <a:t>Sri Lanka ha hecho avances significativos hacia el desarrollo de servicios de salud mental </a:t>
            </a:r>
            <a:r>
              <a:rPr lang="es-ES" altLang="en-US" dirty="0">
                <a:latin typeface="Arial" panose="020B0604020202020204" pitchFamily="34" charset="0"/>
              </a:rPr>
              <a:t>eficaces, completos, integrados y basados </a:t>
            </a:r>
            <a:r>
              <a:rPr lang="es-ES" altLang="en-US" sz="1200" dirty="0">
                <a:latin typeface="Arial" panose="020B0604020202020204" pitchFamily="34" charset="0"/>
              </a:rPr>
              <a:t>en la comunidad.</a:t>
            </a:r>
          </a:p>
          <a:p>
            <a:pPr algn="l" rtl="0"/>
            <a:endParaRPr lang="es-ES" altLang="en-US" sz="1200" dirty="0">
              <a:latin typeface="Arial" panose="020B0604020202020204" pitchFamily="34" charset="0"/>
              <a:cs typeface="Arial" panose="020B0604020202020204" pitchFamily="34" charset="0"/>
            </a:endParaRPr>
          </a:p>
          <a:p>
            <a:pPr algn="l" rtl="0">
              <a:buFontTx/>
              <a:buChar char="•"/>
            </a:pPr>
            <a:r>
              <a:rPr lang="es-ES" altLang="en-US" sz="1200" dirty="0">
                <a:latin typeface="Arial" panose="020B0604020202020204" pitchFamily="34" charset="0"/>
              </a:rPr>
              <a:t>Desde 2011, 20 distritos sanitarios de un total de 26 (77 %) tenían unidades de internación aguda en funcionamiento en los hospitales generales, comparado con 10 de 26 (38 %) antes del tsunami. </a:t>
            </a:r>
          </a:p>
          <a:p>
            <a:pPr algn="l" rtl="0">
              <a:buFontTx/>
              <a:buChar char="•"/>
            </a:pPr>
            <a:endParaRPr lang="es-ES" altLang="en-US" sz="1200" dirty="0">
              <a:latin typeface="Arial" panose="020B0604020202020204" pitchFamily="34" charset="0"/>
              <a:cs typeface="Arial" panose="020B0604020202020204" pitchFamily="34" charset="0"/>
            </a:endParaRPr>
          </a:p>
          <a:p>
            <a:pPr algn="l" rtl="0">
              <a:buFontTx/>
              <a:buChar char="•"/>
            </a:pPr>
            <a:r>
              <a:rPr lang="es-ES" altLang="en-US" sz="1200" dirty="0">
                <a:latin typeface="Arial" panose="020B0604020202020204" pitchFamily="34" charset="0"/>
              </a:rPr>
              <a:t>Además, el país tenía 16 unidades de rehabilitación de fase intermedia totalmente funcionales, en comparación con las cinco unidades que tenía en 2004. </a:t>
            </a:r>
          </a:p>
          <a:p>
            <a:pPr algn="l" rtl="0">
              <a:buFontTx/>
              <a:buChar char="•"/>
            </a:pPr>
            <a:endParaRPr lang="es-ES" altLang="en-US" sz="1200" dirty="0">
              <a:latin typeface="Arial" panose="020B0604020202020204" pitchFamily="34" charset="0"/>
              <a:cs typeface="Arial" panose="020B0604020202020204" pitchFamily="34" charset="0"/>
            </a:endParaRPr>
          </a:p>
          <a:p>
            <a:pPr algn="l" rtl="0" eaLnBrk="1" hangingPunct="1">
              <a:buFontTx/>
              <a:buChar char="•"/>
            </a:pPr>
            <a:r>
              <a:rPr lang="es-ES" altLang="en-US" sz="1200" dirty="0">
                <a:latin typeface="Arial" panose="020B0604020202020204" pitchFamily="34" charset="0"/>
              </a:rPr>
              <a:t>Se han establecido cerca de 30 centros de apoyo a las comunidades, lo que fomentó la participación comunitaria y la educación. </a:t>
            </a:r>
            <a:endParaRPr lang="es-ES" altLang="en-US" sz="1200" dirty="0">
              <a:latin typeface="Arial" panose="020B0604020202020204" pitchFamily="34" charset="0"/>
              <a:cs typeface="Arial" panose="020B0604020202020204" pitchFamily="34" charset="0"/>
            </a:endParaRPr>
          </a:p>
          <a:p>
            <a:pPr algn="l" rtl="0"/>
            <a:endParaRPr lang="es-ES" altLang="en-US" sz="1200" dirty="0">
              <a:latin typeface="Arial" panose="020B0604020202020204" pitchFamily="34" charset="0"/>
              <a:cs typeface="Arial" panose="020B0604020202020204" pitchFamily="34" charset="0"/>
            </a:endParaRPr>
          </a:p>
          <a:p>
            <a:pPr algn="l" rtl="0"/>
            <a:endParaRPr lang="es-ES" altLang="en-US" sz="1200" dirty="0">
              <a:latin typeface="Arial" panose="020B0604020202020204" pitchFamily="34" charset="0"/>
              <a:cs typeface="Arial" panose="020B0604020202020204" pitchFamily="34" charset="0"/>
            </a:endParaRPr>
          </a:p>
          <a:p>
            <a:pPr algn="l" rtl="0"/>
            <a:endParaRPr lang="es-ES" altLang="en-US" sz="1200" dirty="0">
              <a:latin typeface="Arial" panose="020B0604020202020204" pitchFamily="34" charset="0"/>
              <a:cs typeface="Arial" panose="020B0604020202020204" pitchFamily="34" charset="0"/>
            </a:endParaRPr>
          </a:p>
        </p:txBody>
      </p:sp>
      <p:sp>
        <p:nvSpPr>
          <p:cNvPr id="102404" name="Header Placeholder 3">
            <a:extLst>
              <a:ext uri="{FF2B5EF4-FFF2-40B4-BE49-F238E27FC236}">
                <a16:creationId xmlns:a16="http://schemas.microsoft.com/office/drawing/2014/main" id="{282ADF92-C654-423D-8145-7271AFD93DA3}"/>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s-ES" altLang="en-US" sz="1200"/>
              <a:t>Organización Mundial de la Salud</a:t>
            </a:r>
          </a:p>
        </p:txBody>
      </p:sp>
      <p:sp>
        <p:nvSpPr>
          <p:cNvPr id="102405" name="Date Placeholder 4">
            <a:extLst>
              <a:ext uri="{FF2B5EF4-FFF2-40B4-BE49-F238E27FC236}">
                <a16:creationId xmlns:a16="http://schemas.microsoft.com/office/drawing/2014/main" id="{90E736D9-0412-4965-AFEE-5398D55A55B0}"/>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0923ADA-A726-44BE-B8BA-41C6706FB182}" type="datetime3">
              <a:rPr lang="en-GB" altLang="en-US" sz="1200" smtClean="0"/>
              <a:pPr eaLnBrk="1" hangingPunct="1">
                <a:spcBef>
                  <a:spcPct val="0"/>
                </a:spcBef>
              </a:pPr>
              <a:t>10 September, 2021</a:t>
            </a:fld>
            <a:endParaRPr lang="es-ES" altLang="en-US" sz="1200"/>
          </a:p>
        </p:txBody>
      </p:sp>
      <p:sp>
        <p:nvSpPr>
          <p:cNvPr id="102406" name="Slide Number Placeholder 5">
            <a:extLst>
              <a:ext uri="{FF2B5EF4-FFF2-40B4-BE49-F238E27FC236}">
                <a16:creationId xmlns:a16="http://schemas.microsoft.com/office/drawing/2014/main" id="{71AB3838-4163-425C-A22F-5B0E07A9A2CB}"/>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5E1A16A-D489-414E-BB2C-AE5182C70236}" type="slidenum">
              <a:rPr lang="en-GB" altLang="en-US" sz="1200"/>
              <a:pPr eaLnBrk="1" hangingPunct="1">
                <a:spcBef>
                  <a:spcPct val="0"/>
                </a:spcBef>
              </a:pPr>
              <a:t>18</a:t>
            </a:fld>
            <a:endParaRPr lang="es-ES" altLang="en-US" sz="1200"/>
          </a:p>
        </p:txBody>
      </p:sp>
    </p:spTree>
    <p:extLst>
      <p:ext uri="{BB962C8B-B14F-4D97-AF65-F5344CB8AC3E}">
        <p14:creationId xmlns:p14="http://schemas.microsoft.com/office/powerpoint/2010/main" val="510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plan de acción sobre salud mental 2013-2020 de la OMS se ha extendido hasta 2030.</a:t>
            </a:r>
            <a:r>
              <a:rPr lang="es-ES" u="sng" dirty="0">
                <a:latin typeface="+mn-lt"/>
              </a:rPr>
              <a:t> Las prioridades son:</a:t>
            </a:r>
          </a:p>
          <a:p>
            <a:pPr marL="514350" indent="-514350">
              <a:buFont typeface="+mj-lt"/>
              <a:buAutoNum type="arabicPeriod"/>
            </a:pPr>
            <a:r>
              <a:rPr lang="es-ES" dirty="0"/>
              <a:t>Reforzar un liderazgo y una gobernanza eficaces en el ámbito de la salud mental.</a:t>
            </a:r>
          </a:p>
          <a:p>
            <a:pPr marL="514350" indent="-514350">
              <a:buFont typeface="+mj-lt"/>
              <a:buAutoNum type="arabicPeriod"/>
            </a:pPr>
            <a:r>
              <a:rPr lang="es-ES" dirty="0"/>
              <a:t>Proporcionar en el ámbito comunitario servicios de asistencia social y de salud mental completos, integrados y con capacidad de respuesta.</a:t>
            </a:r>
          </a:p>
          <a:p>
            <a:pPr marL="514350" indent="-514350">
              <a:buFont typeface="+mj-lt"/>
              <a:buAutoNum type="arabicPeriod"/>
            </a:pPr>
            <a:r>
              <a:rPr lang="es-ES" dirty="0"/>
              <a:t>Poner en práctica estrategias de promoción y prevención en el campo de la salud mental.</a:t>
            </a:r>
          </a:p>
          <a:p>
            <a:pPr marL="514350" indent="-514350">
              <a:buFont typeface="+mj-lt"/>
              <a:buAutoNum type="arabicPeriod"/>
            </a:pPr>
            <a:r>
              <a:rPr lang="es-ES" dirty="0"/>
              <a:t>Fortalecer los sistemas de información, los datos científicos y las investigaciones sobre la salud mental.</a:t>
            </a:r>
          </a:p>
          <a:p>
            <a:r>
              <a:rPr lang="es-ES" dirty="0"/>
              <a:t>Las prioridades tienen indicadores y metas anexos.</a:t>
            </a:r>
          </a:p>
        </p:txBody>
      </p:sp>
      <p:sp>
        <p:nvSpPr>
          <p:cNvPr id="4" name="Slide Number Placeholder 3"/>
          <p:cNvSpPr>
            <a:spLocks noGrp="1"/>
          </p:cNvSpPr>
          <p:nvPr>
            <p:ph type="sldNum" sz="quarter" idx="10"/>
          </p:nvPr>
        </p:nvSpPr>
        <p:spPr/>
        <p:txBody>
          <a:bodyPr/>
          <a:lstStyle/>
          <a:p>
            <a:fld id="{0D19B992-DD38-43AC-BC58-01632208147B}" type="slidenum">
              <a:rPr lang="de-DE" smtClean="0"/>
              <a:t>19</a:t>
            </a:fld>
            <a:endParaRPr lang="es-ES"/>
          </a:p>
        </p:txBody>
      </p:sp>
    </p:spTree>
    <p:extLst>
      <p:ext uri="{BB962C8B-B14F-4D97-AF65-F5344CB8AC3E}">
        <p14:creationId xmlns:p14="http://schemas.microsoft.com/office/powerpoint/2010/main" val="17624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esta sesión, esperamos poder:</a:t>
            </a:r>
          </a:p>
          <a:p>
            <a:endParaRPr lang="es-ES" dirty="0"/>
          </a:p>
          <a:p>
            <a:pPr marL="342900" indent="-342900">
              <a:buFont typeface="Arial" panose="020B0604020202020204" pitchFamily="34" charset="0"/>
              <a:buChar char="•"/>
            </a:pPr>
            <a:r>
              <a:rPr lang="es-ES" sz="1200" dirty="0"/>
              <a:t>explicar la importancia de abordar la salud mental y las necesidades psicosociales de las poblaciones afectadas durante crisis agudas y prolongadas. </a:t>
            </a:r>
          </a:p>
          <a:p>
            <a:pPr marL="342900" indent="-342900">
              <a:buFont typeface="Arial" panose="020B0604020202020204" pitchFamily="34" charset="0"/>
              <a:buChar char="•"/>
            </a:pPr>
            <a:r>
              <a:rPr lang="es-ES" sz="1200" dirty="0"/>
              <a:t>describir los elementos de una evaluación de SMAPS</a:t>
            </a:r>
          </a:p>
          <a:p>
            <a:pPr marL="342900" indent="-342900">
              <a:buFont typeface="Arial" panose="020B0604020202020204" pitchFamily="34" charset="0"/>
              <a:buChar char="•"/>
            </a:pPr>
            <a:r>
              <a:rPr lang="es-ES" sz="1200" dirty="0"/>
              <a:t>analizar un programa adecuado de respuesta centrado en la prevención, el tratamiento y la asistencia a las personas con necesidades de salud mental y psicosocial durante una crisis aguda o prolongada.</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2</a:t>
            </a:fld>
            <a:endParaRPr lang="es-ES" dirty="0"/>
          </a:p>
        </p:txBody>
      </p:sp>
    </p:spTree>
    <p:extLst>
      <p:ext uri="{BB962C8B-B14F-4D97-AF65-F5344CB8AC3E}">
        <p14:creationId xmlns:p14="http://schemas.microsoft.com/office/powerpoint/2010/main" val="240254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FB588D-C846-435D-AF55-944BC6E0EB65}"/>
              </a:ext>
            </a:extLst>
          </p:cNvPr>
          <p:cNvSpPr>
            <a:spLocks noGrp="1" noChangeArrowheads="1"/>
          </p:cNvSpPr>
          <p:nvPr>
            <p:ph type="hdr" sz="quarter"/>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a:spcBef>
                <a:spcPct val="0"/>
              </a:spcBef>
            </a:pPr>
            <a:r>
              <a:rPr lang="es-ES" altLang="en-US" sz="1200"/>
              <a:t>Organización Mundial de la Salud</a:t>
            </a:r>
          </a:p>
        </p:txBody>
      </p:sp>
      <p:sp>
        <p:nvSpPr>
          <p:cNvPr id="32771" name="Rectangle 3">
            <a:extLst>
              <a:ext uri="{FF2B5EF4-FFF2-40B4-BE49-F238E27FC236}">
                <a16:creationId xmlns:a16="http://schemas.microsoft.com/office/drawing/2014/main" id="{A532EBE1-6BE8-4674-84DB-65A9E0FBC068}"/>
              </a:ext>
            </a:extLst>
          </p:cNvPr>
          <p:cNvSpPr>
            <a:spLocks noGrp="1" noChangeArrowheads="1"/>
          </p:cNvSpPr>
          <p:nvPr>
            <p:ph type="dt" sz="quarter" idx="1"/>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145F823-8144-4E6C-9D53-3A3655657022}" type="datetime3">
              <a:rPr lang="en-US" altLang="en-US" sz="1200"/>
              <a:pPr>
                <a:spcBef>
                  <a:spcPct val="0"/>
                </a:spcBef>
              </a:pPr>
              <a:t>10 September 2021</a:t>
            </a:fld>
            <a:endParaRPr lang="es-ES" altLang="en-US" sz="1200"/>
          </a:p>
        </p:txBody>
      </p:sp>
      <p:sp>
        <p:nvSpPr>
          <p:cNvPr id="32772" name="Rectangle 7">
            <a:extLst>
              <a:ext uri="{FF2B5EF4-FFF2-40B4-BE49-F238E27FC236}">
                <a16:creationId xmlns:a16="http://schemas.microsoft.com/office/drawing/2014/main" id="{6B395B90-E436-45EC-82B5-29C7BD1E2EA8}"/>
              </a:ext>
            </a:extLst>
          </p:cNvPr>
          <p:cNvSpPr>
            <a:spLocks noGrp="1" noChangeArrowheads="1"/>
          </p:cNvSpPr>
          <p:nvPr>
            <p:ph type="sldNum" sz="quarter" idx="5"/>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3E8F6EB5-8E21-4BE1-AD2C-5DBB5F51225B}" type="slidenum">
              <a:rPr lang="en-US" altLang="en-US" sz="1200"/>
              <a:pPr>
                <a:spcBef>
                  <a:spcPct val="0"/>
                </a:spcBef>
              </a:pPr>
              <a:t>20</a:t>
            </a:fld>
            <a:endParaRPr lang="es-ES" altLang="en-US" sz="1200"/>
          </a:p>
        </p:txBody>
      </p:sp>
      <p:sp>
        <p:nvSpPr>
          <p:cNvPr id="32773" name="Rectangle 7">
            <a:extLst>
              <a:ext uri="{FF2B5EF4-FFF2-40B4-BE49-F238E27FC236}">
                <a16:creationId xmlns:a16="http://schemas.microsoft.com/office/drawing/2014/main" id="{0F81478C-E42F-4C21-B3F0-1AD544197378}"/>
              </a:ext>
            </a:extLst>
          </p:cNvPr>
          <p:cNvSpPr txBox="1">
            <a:spLocks noGrp="1" noChangeArrowheads="1"/>
          </p:cNvSpPr>
          <p:nvPr/>
        </p:nvSpPr>
        <p:spPr bwMode="auto">
          <a:xfrm>
            <a:off x="3864331" y="9507889"/>
            <a:ext cx="2957180" cy="50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7" rIns="92034" bIns="46017" anchor="b"/>
          <a:lstStyle>
            <a:lvl1pPr algn="r" defTabSz="915988" rtl="1">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defTabSz="915988" rtl="1">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B475933-3477-429C-8405-56E901FFDE9E}" type="slidenum">
              <a:rPr lang="en-US" altLang="en-US" sz="1200"/>
              <a:pPr eaLnBrk="1" hangingPunct="1">
                <a:spcBef>
                  <a:spcPct val="0"/>
                </a:spcBef>
              </a:pPr>
              <a:t>20</a:t>
            </a:fld>
            <a:endParaRPr lang="es-ES" altLang="en-US" sz="1200"/>
          </a:p>
        </p:txBody>
      </p:sp>
      <p:sp>
        <p:nvSpPr>
          <p:cNvPr id="32774" name="Rectangle 2">
            <a:extLst>
              <a:ext uri="{FF2B5EF4-FFF2-40B4-BE49-F238E27FC236}">
                <a16:creationId xmlns:a16="http://schemas.microsoft.com/office/drawing/2014/main" id="{E161CB2C-F81C-45AD-B052-1A94967EA560}"/>
              </a:ext>
            </a:extLst>
          </p:cNvPr>
          <p:cNvSpPr>
            <a:spLocks noGrp="1" noRot="1" noChangeAspect="1" noChangeArrowheads="1" noTextEdit="1"/>
          </p:cNvSpPr>
          <p:nvPr>
            <p:ph type="sldImg"/>
          </p:nvPr>
        </p:nvSpPr>
        <p:spPr>
          <a:ln/>
        </p:spPr>
      </p:sp>
      <p:sp>
        <p:nvSpPr>
          <p:cNvPr id="32775" name="Rectangle 3">
            <a:extLst>
              <a:ext uri="{FF2B5EF4-FFF2-40B4-BE49-F238E27FC236}">
                <a16:creationId xmlns:a16="http://schemas.microsoft.com/office/drawing/2014/main" id="{FCAE4767-6016-4545-A93B-240D94678661}"/>
              </a:ext>
            </a:extLst>
          </p:cNvPr>
          <p:cNvSpPr>
            <a:spLocks noGrp="1" noChangeArrowheads="1"/>
          </p:cNvSpPr>
          <p:nvPr>
            <p:ph type="body" idx="1"/>
          </p:nvPr>
        </p:nvSpPr>
        <p:spPr>
          <a:xfrm>
            <a:off x="554181" y="4681213"/>
            <a:ext cx="6267329" cy="4502631"/>
          </a:xfrm>
          <a:noFill/>
        </p:spPr>
        <p:txBody>
          <a:bodyPr lIns="92034" tIns="46017" rIns="92034" bIns="46017"/>
          <a:lstStyle/>
          <a:p>
            <a:pPr algn="l" eaLnBrk="1" hangingPunct="1">
              <a:lnSpc>
                <a:spcPct val="90000"/>
              </a:lnSpc>
            </a:pPr>
            <a:r>
              <a:rPr lang="es-ES" altLang="en-US" sz="1100" dirty="0">
                <a:latin typeface="Arial" panose="020B0604020202020204" pitchFamily="34" charset="0"/>
              </a:rPr>
              <a:t>Con el debido permiso, esta diapositiva se adaptó de las directrices del IASC sobre salud mental y apoyo psicosocial (IASC, 2007)</a:t>
            </a:r>
          </a:p>
          <a:p>
            <a:pPr algn="l" eaLnBrk="1" hangingPunct="1">
              <a:lnSpc>
                <a:spcPct val="90000"/>
              </a:lnSpc>
            </a:pPr>
            <a:r>
              <a:rPr lang="es-ES" altLang="en-US" sz="1100" dirty="0">
                <a:latin typeface="Arial" panose="020B0604020202020204" pitchFamily="34" charset="0"/>
              </a:rPr>
              <a:t>La pirámide da una descripción de los diferentes niveles de apoyo que deben prestarse a las poblaciones en situaciones de crisis.</a:t>
            </a:r>
          </a:p>
          <a:p>
            <a:pPr algn="l" eaLnBrk="1" hangingPunct="1">
              <a:lnSpc>
                <a:spcPct val="90000"/>
              </a:lnSpc>
            </a:pPr>
            <a:r>
              <a:rPr lang="es-ES" altLang="en-US" sz="1100" dirty="0">
                <a:latin typeface="Arial" panose="020B0604020202020204" pitchFamily="34" charset="0"/>
              </a:rPr>
              <a:t>En la base están las cuestiones sociales transdisciplinarias que, bien atendidas, pueden prevenir la aparición de problemas adicionales de SMAPS. Como ejemplo, tenemos la construcción de baños en lugares que no expongan a las personas al riesgo de mayor violencia (por ejemplo, exponer a las mujeres a la violencia sexual).</a:t>
            </a:r>
          </a:p>
          <a:p>
            <a:pPr algn="l" eaLnBrk="1" hangingPunct="1">
              <a:lnSpc>
                <a:spcPct val="90000"/>
              </a:lnSpc>
            </a:pPr>
            <a:r>
              <a:rPr lang="es-ES" altLang="en-US" sz="1100" dirty="0">
                <a:latin typeface="Arial" panose="020B0604020202020204" pitchFamily="34" charset="0"/>
              </a:rPr>
              <a:t>En un nivel más arriba, tenemos actividades que apuntan a promover el apoyo y la cohesión social, que activan las redes de apoyo social y que aportan un sentido de normalidad. Como ejemplo, tenemos espacios adaptados a los niños, donde pueden distraerse, jugar, interactuar y estar en un entorno protegido.</a:t>
            </a:r>
          </a:p>
          <a:p>
            <a:pPr algn="l" eaLnBrk="1" hangingPunct="1">
              <a:lnSpc>
                <a:spcPct val="90000"/>
              </a:lnSpc>
            </a:pPr>
            <a:r>
              <a:rPr lang="es-ES" altLang="en-US" sz="1100" dirty="0">
                <a:latin typeface="Arial" panose="020B0604020202020204" pitchFamily="34" charset="0"/>
              </a:rPr>
              <a:t>En un nivel superior, tenemos actividades que brindan apoyo emocional básico mediante la atención de necesidades psicológicas y psicosociales fundamentales. Como ejemplo, aquí tenemos primeros auxilios psicológicos o apoyo psicológico básico a las víctimas inmediatas de violencia.</a:t>
            </a:r>
          </a:p>
          <a:p>
            <a:pPr algn="l" eaLnBrk="1" hangingPunct="1">
              <a:lnSpc>
                <a:spcPct val="90000"/>
              </a:lnSpc>
            </a:pPr>
            <a:r>
              <a:rPr lang="es-ES" altLang="en-US" sz="1100" dirty="0">
                <a:latin typeface="Arial" panose="020B0604020202020204" pitchFamily="34" charset="0"/>
              </a:rPr>
              <a:t>Y en el nivel más alto, es decir, necesario para la parte más pequeña de la población afectada, tenemos servicios especializados dirigidos al diagnóstico y tratamiento de afecciones de salud mentales o psicológicas, a cargo de personal especializado o generalistas capacitados y supervisados como enfermeras, médicos y asistentes clínicos.</a:t>
            </a:r>
          </a:p>
          <a:p>
            <a:pPr algn="l" eaLnBrk="1" hangingPunct="1">
              <a:lnSpc>
                <a:spcPct val="90000"/>
              </a:lnSpc>
            </a:pPr>
            <a:r>
              <a:rPr lang="es-ES" altLang="en-US" sz="1100" dirty="0">
                <a:latin typeface="Arial" panose="020B0604020202020204" pitchFamily="34" charset="0"/>
              </a:rPr>
              <a:t>Los diferentes niveles de la pirámide reflejan las diferentes cantidades de población que necesitaría esos servicios. </a:t>
            </a:r>
          </a:p>
          <a:p>
            <a:pPr algn="l" eaLnBrk="1" hangingPunct="1">
              <a:lnSpc>
                <a:spcPct val="90000"/>
              </a:lnSpc>
            </a:pPr>
            <a:r>
              <a:rPr lang="es-ES" altLang="en-US" sz="1100" dirty="0">
                <a:latin typeface="Arial" panose="020B0604020202020204" pitchFamily="34" charset="0"/>
              </a:rPr>
              <a:t>Dicho esto, todos los niveles tienen la misma importancia y son complementarios.</a:t>
            </a:r>
          </a:p>
          <a:p>
            <a:pPr algn="l" eaLnBrk="1" hangingPunct="1">
              <a:lnSpc>
                <a:spcPct val="90000"/>
              </a:lnSpc>
            </a:pPr>
            <a:r>
              <a:rPr lang="es-ES" altLang="en-US" sz="1100" dirty="0">
                <a:latin typeface="Arial" panose="020B0604020202020204" pitchFamily="34" charset="0"/>
              </a:rPr>
              <a:t>Ninguna organización puede brindarlos todos. </a:t>
            </a:r>
          </a:p>
          <a:p>
            <a:pPr algn="l" eaLnBrk="1" hangingPunct="1">
              <a:lnSpc>
                <a:spcPct val="90000"/>
              </a:lnSpc>
            </a:pPr>
            <a:r>
              <a:rPr lang="es-ES" altLang="en-US" sz="1100" dirty="0">
                <a:latin typeface="Arial" panose="020B0604020202020204" pitchFamily="34" charset="0"/>
              </a:rPr>
              <a:t>Se necesitan asociaciones y complementariedad para poder brindar una atención integral que pueda abordar los diferentes niveles de manera global.</a:t>
            </a:r>
          </a:p>
          <a:p>
            <a:pPr algn="l" eaLnBrk="1" hangingPunct="1">
              <a:lnSpc>
                <a:spcPct val="90000"/>
              </a:lnSpc>
            </a:pPr>
            <a:endParaRPr lang="es-ES" altLang="en-US" sz="1100" dirty="0">
              <a:latin typeface="Arial" panose="020B0604020202020204" pitchFamily="34" charset="0"/>
            </a:endParaRPr>
          </a:p>
          <a:p>
            <a:pPr algn="l" eaLnBrk="1" hangingPunct="1">
              <a:lnSpc>
                <a:spcPct val="90000"/>
              </a:lnSpc>
            </a:pPr>
            <a:endParaRPr lang="es-ES" altLang="en-US" sz="1100" dirty="0">
              <a:latin typeface="Arial" panose="020B0604020202020204" pitchFamily="34" charset="0"/>
            </a:endParaRPr>
          </a:p>
        </p:txBody>
      </p:sp>
    </p:spTree>
    <p:extLst>
      <p:ext uri="{BB962C8B-B14F-4D97-AF65-F5344CB8AC3E}">
        <p14:creationId xmlns:p14="http://schemas.microsoft.com/office/powerpoint/2010/main" val="84035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FA0D952-DF37-4C8E-9D97-F2B94DCDACFD}"/>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s-ES" altLang="en-US" sz="1200">
                <a:solidFill>
                  <a:srgbClr val="000000"/>
                </a:solidFill>
              </a:rPr>
              <a:t>Organización Mundial de la Salud</a:t>
            </a:r>
          </a:p>
        </p:txBody>
      </p:sp>
      <p:sp>
        <p:nvSpPr>
          <p:cNvPr id="96259" name="Rectangle 3">
            <a:extLst>
              <a:ext uri="{FF2B5EF4-FFF2-40B4-BE49-F238E27FC236}">
                <a16:creationId xmlns:a16="http://schemas.microsoft.com/office/drawing/2014/main" id="{5C6BE344-4B74-43D1-8DDB-1288304B1058}"/>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en-US" sz="1200">
                <a:solidFill>
                  <a:srgbClr val="000000"/>
                </a:solidFill>
              </a:rPr>
              <a:t>22 de abril de 2009</a:t>
            </a:r>
          </a:p>
        </p:txBody>
      </p:sp>
      <p:sp>
        <p:nvSpPr>
          <p:cNvPr id="96260" name="Rectangle 7">
            <a:extLst>
              <a:ext uri="{FF2B5EF4-FFF2-40B4-BE49-F238E27FC236}">
                <a16:creationId xmlns:a16="http://schemas.microsoft.com/office/drawing/2014/main" id="{EEDCDA19-AE53-4321-A8DC-2E2F87D70D67}"/>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246D1AA-A822-401F-8DF3-53067B4F617D}" type="slidenum">
              <a:rPr lang="en-GB" altLang="en-US" sz="1200">
                <a:solidFill>
                  <a:srgbClr val="000000"/>
                </a:solidFill>
              </a:rPr>
              <a:pPr eaLnBrk="1" hangingPunct="1">
                <a:spcBef>
                  <a:spcPct val="0"/>
                </a:spcBef>
              </a:pPr>
              <a:t>21</a:t>
            </a:fld>
            <a:endParaRPr lang="es-ES" altLang="en-US" sz="1200">
              <a:solidFill>
                <a:srgbClr val="000000"/>
              </a:solidFill>
            </a:endParaRPr>
          </a:p>
        </p:txBody>
      </p:sp>
      <p:sp>
        <p:nvSpPr>
          <p:cNvPr id="96261" name="Text Box 2">
            <a:extLst>
              <a:ext uri="{FF2B5EF4-FFF2-40B4-BE49-F238E27FC236}">
                <a16:creationId xmlns:a16="http://schemas.microsoft.com/office/drawing/2014/main" id="{FD68751E-DCC9-4B14-8642-2AD8F75479EC}"/>
              </a:ext>
            </a:extLst>
          </p:cNvPr>
          <p:cNvSpPr txBox="1">
            <a:spLocks noChangeArrowheads="1"/>
          </p:cNvSpPr>
          <p:nvPr/>
        </p:nvSpPr>
        <p:spPr bwMode="auto">
          <a:xfrm>
            <a:off x="755650" y="739775"/>
            <a:ext cx="5154613" cy="3684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50" tIns="45025" rIns="90050" bIns="45025" anchor="ct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3900">
              <a:solidFill>
                <a:schemeClr val="bg1"/>
              </a:solidFill>
            </a:endParaRPr>
          </a:p>
        </p:txBody>
      </p:sp>
      <p:sp>
        <p:nvSpPr>
          <p:cNvPr id="9" name="Rectangle 3">
            <a:extLst>
              <a:ext uri="{FF2B5EF4-FFF2-40B4-BE49-F238E27FC236}">
                <a16:creationId xmlns:a16="http://schemas.microsoft.com/office/drawing/2014/main" id="{E733042F-E0CB-432C-ACFB-F65CB920AD6E}"/>
              </a:ext>
            </a:extLst>
          </p:cNvPr>
          <p:cNvSpPr>
            <a:spLocks noGrp="1" noChangeArrowheads="1"/>
          </p:cNvSpPr>
          <p:nvPr>
            <p:ph type="body" sz="quarter" idx="3"/>
          </p:nvPr>
        </p:nvSpPr>
        <p:spPr>
          <a:xfrm>
            <a:off x="701675" y="4479925"/>
            <a:ext cx="5619750" cy="3665538"/>
          </a:xfrm>
          <a:noFill/>
        </p:spPr>
        <p:txBody>
          <a:bodyPr lIns="92034" tIns="46017" rIns="92034" bIns="46017"/>
          <a:lstStyle/>
          <a:p>
            <a:pPr>
              <a:lnSpc>
                <a:spcPct val="90000"/>
              </a:lnSpc>
            </a:pPr>
            <a:r>
              <a:rPr lang="es-ES" sz="1100" dirty="0"/>
              <a:t>Como se ha descripto anteriormente, las directrices del IASC brindan un marco integral donde la </a:t>
            </a:r>
            <a:r>
              <a:rPr lang="es-ES" sz="1100" u="sng" dirty="0"/>
              <a:t>protección</a:t>
            </a:r>
            <a:r>
              <a:rPr lang="es-ES" sz="1100" dirty="0"/>
              <a:t> y la </a:t>
            </a:r>
            <a:r>
              <a:rPr lang="es-ES" sz="1100" u="sng" dirty="0"/>
              <a:t>promoción</a:t>
            </a:r>
            <a:r>
              <a:rPr lang="es-ES" sz="1100" dirty="0"/>
              <a:t> del </a:t>
            </a:r>
            <a:r>
              <a:rPr lang="es-ES" sz="1100" u="sng" dirty="0"/>
              <a:t>bienestar</a:t>
            </a:r>
            <a:r>
              <a:rPr lang="es-ES" sz="1100" dirty="0"/>
              <a:t> psicológico  y/o la </a:t>
            </a:r>
            <a:r>
              <a:rPr lang="es-ES" sz="1100" u="sng" dirty="0"/>
              <a:t>prevención</a:t>
            </a:r>
            <a:r>
              <a:rPr lang="es-ES" sz="1100" dirty="0"/>
              <a:t> o </a:t>
            </a:r>
            <a:r>
              <a:rPr lang="es-ES" sz="1100" u="sng" dirty="0"/>
              <a:t>tratamiento</a:t>
            </a:r>
            <a:r>
              <a:rPr lang="es-ES" sz="1100" dirty="0"/>
              <a:t> de los </a:t>
            </a:r>
            <a:r>
              <a:rPr lang="es-ES" sz="1100" u="sng" dirty="0"/>
              <a:t>trastornos mentales están incluidos de maneras complementarias</a:t>
            </a:r>
            <a:r>
              <a:rPr lang="es-ES" sz="1100" dirty="0"/>
              <a:t>.</a:t>
            </a:r>
            <a:endParaRPr lang="es-ES" altLang="en-US" sz="1100" dirty="0">
              <a:latin typeface="Arial" panose="020B0604020202020204" pitchFamily="34" charset="0"/>
              <a:cs typeface="Arial" panose="020B0604020202020204" pitchFamily="34" charset="0"/>
            </a:endParaRPr>
          </a:p>
          <a:p>
            <a:pPr algn="l" eaLnBrk="1" hangingPunct="1">
              <a:lnSpc>
                <a:spcPct val="90000"/>
              </a:lnSpc>
            </a:pPr>
            <a:endParaRPr lang="es-ES" altLang="en-US" sz="1100" dirty="0">
              <a:latin typeface="Arial" panose="020B0604020202020204" pitchFamily="34" charset="0"/>
            </a:endParaRPr>
          </a:p>
        </p:txBody>
      </p:sp>
    </p:spTree>
    <p:extLst>
      <p:ext uri="{BB962C8B-B14F-4D97-AF65-F5344CB8AC3E}">
        <p14:creationId xmlns:p14="http://schemas.microsoft.com/office/powerpoint/2010/main" val="294909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51DEA5C-FF2E-456B-BBFA-D4CBEAC55410}"/>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s-ES" altLang="en-US" sz="1200">
                <a:solidFill>
                  <a:srgbClr val="000000"/>
                </a:solidFill>
              </a:rPr>
              <a:t>Organización Mundial de la Salud</a:t>
            </a:r>
          </a:p>
        </p:txBody>
      </p:sp>
      <p:sp>
        <p:nvSpPr>
          <p:cNvPr id="93187" name="Rectangle 3">
            <a:extLst>
              <a:ext uri="{FF2B5EF4-FFF2-40B4-BE49-F238E27FC236}">
                <a16:creationId xmlns:a16="http://schemas.microsoft.com/office/drawing/2014/main" id="{603EA8F2-EDF6-402B-866B-3B6894445C6C}"/>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en-US" sz="1200">
                <a:solidFill>
                  <a:srgbClr val="000000"/>
                </a:solidFill>
              </a:rPr>
              <a:t>22 de abril de 2009</a:t>
            </a:r>
          </a:p>
        </p:txBody>
      </p:sp>
      <p:sp>
        <p:nvSpPr>
          <p:cNvPr id="93188" name="Rectangle 7">
            <a:extLst>
              <a:ext uri="{FF2B5EF4-FFF2-40B4-BE49-F238E27FC236}">
                <a16:creationId xmlns:a16="http://schemas.microsoft.com/office/drawing/2014/main" id="{05443B63-A7FF-44B5-B906-2620449AD999}"/>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F42DBD3-4485-4D76-B98C-0C97F0FD94B4}" type="slidenum">
              <a:rPr lang="en-GB" altLang="en-US" sz="1200">
                <a:solidFill>
                  <a:srgbClr val="000000"/>
                </a:solidFill>
              </a:rPr>
              <a:pPr eaLnBrk="1" hangingPunct="1">
                <a:spcBef>
                  <a:spcPct val="0"/>
                </a:spcBef>
              </a:pPr>
              <a:t>22</a:t>
            </a:fld>
            <a:endParaRPr lang="es-ES" altLang="en-US" sz="1200">
              <a:solidFill>
                <a:srgbClr val="000000"/>
              </a:solidFill>
            </a:endParaRPr>
          </a:p>
        </p:txBody>
      </p:sp>
      <p:sp>
        <p:nvSpPr>
          <p:cNvPr id="93189" name="Rectangle 2">
            <a:extLst>
              <a:ext uri="{FF2B5EF4-FFF2-40B4-BE49-F238E27FC236}">
                <a16:creationId xmlns:a16="http://schemas.microsoft.com/office/drawing/2014/main" id="{50DE3FE7-11FD-48BF-B0EC-3DD7770DCA63}"/>
              </a:ext>
            </a:extLst>
          </p:cNvPr>
          <p:cNvSpPr>
            <a:spLocks noGrp="1" noRot="1" noChangeAspect="1" noChangeArrowheads="1" noTextEdit="1"/>
          </p:cNvSpPr>
          <p:nvPr>
            <p:ph type="sldImg"/>
          </p:nvPr>
        </p:nvSpPr>
        <p:spPr>
          <a:xfrm>
            <a:off x="55563" y="738188"/>
            <a:ext cx="6551612" cy="3686175"/>
          </a:xfrm>
          <a:ln/>
        </p:spPr>
      </p:sp>
      <p:sp>
        <p:nvSpPr>
          <p:cNvPr id="93190" name="Rectangle 3">
            <a:extLst>
              <a:ext uri="{FF2B5EF4-FFF2-40B4-BE49-F238E27FC236}">
                <a16:creationId xmlns:a16="http://schemas.microsoft.com/office/drawing/2014/main" id="{0562AAB4-3CE7-44F7-BA2B-9FABBE1905BA}"/>
              </a:ext>
            </a:extLst>
          </p:cNvPr>
          <p:cNvSpPr>
            <a:spLocks noGrp="1" noChangeArrowheads="1"/>
          </p:cNvSpPr>
          <p:nvPr>
            <p:ph type="body" idx="1"/>
          </p:nvPr>
        </p:nvSpPr>
        <p:spPr>
          <a:xfrm>
            <a:off x="388307" y="4480004"/>
            <a:ext cx="6218867" cy="3665458"/>
          </a:xfrm>
          <a:noFill/>
        </p:spPr>
        <p:txBody>
          <a:bodyPr/>
          <a:lstStyle/>
          <a:p>
            <a:r>
              <a:rPr lang="es-ES" altLang="en-US" sz="1600" u="sng" dirty="0">
                <a:latin typeface="+mn-lt"/>
              </a:rPr>
              <a:t>El empleo tradicional del término </a:t>
            </a:r>
            <a:r>
              <a:rPr lang="es-ES" altLang="en-US" sz="1600" i="1" u="sng" dirty="0">
                <a:solidFill>
                  <a:srgbClr val="0000CC"/>
                </a:solidFill>
                <a:latin typeface="+mn-lt"/>
              </a:rPr>
              <a:t>apoyo psicosocial</a:t>
            </a:r>
            <a:r>
              <a:rPr lang="es-ES" altLang="en-US" sz="1600" u="sng" dirty="0">
                <a:latin typeface="+mn-lt"/>
              </a:rPr>
              <a:t> varía de acuerdo con el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En el sector del personal de salud:</a:t>
            </a:r>
            <a:r>
              <a:rPr lang="es-ES" altLang="en-US" sz="1600" dirty="0"/>
              <a:t> </a:t>
            </a:r>
            <a:r>
              <a:rPr lang="es-ES" altLang="en-US" sz="1600" b="1" u="sng" dirty="0"/>
              <a:t>intervenciones no biológicas</a:t>
            </a:r>
            <a:r>
              <a:rPr lang="es-ES" sz="1600" dirty="0"/>
              <a:t> para </a:t>
            </a:r>
            <a:r>
              <a:rPr lang="es-ES" altLang="en-US" sz="1600" b="1" dirty="0"/>
              <a:t>personas </a:t>
            </a:r>
            <a:r>
              <a:rPr lang="es-ES" altLang="en-US" sz="1600" b="1" u="sng" dirty="0"/>
              <a:t>con</a:t>
            </a:r>
            <a:r>
              <a:rPr lang="es-ES" altLang="en-US" sz="1600" b="1" dirty="0"/>
              <a:t> trastorno mental (por ejemplo, CBT)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Protección, servicios sociales y comunitarios:</a:t>
            </a:r>
            <a:r>
              <a:rPr lang="es-ES" altLang="en-US" sz="1600" dirty="0"/>
              <a:t> </a:t>
            </a:r>
            <a:r>
              <a:rPr lang="es-ES" altLang="en-US" sz="1600" b="1" dirty="0"/>
              <a:t>cualquier apoyo </a:t>
            </a:r>
            <a:r>
              <a:rPr lang="es-ES" altLang="en-US" sz="1600" b="1" u="sng" dirty="0"/>
              <a:t>no clínico</a:t>
            </a:r>
            <a:r>
              <a:rPr lang="es-ES" sz="1600" dirty="0"/>
              <a:t> para </a:t>
            </a:r>
            <a:r>
              <a:rPr lang="es-ES" altLang="en-US" sz="1600" b="1" dirty="0"/>
              <a:t>cualquier persona </a:t>
            </a:r>
            <a:r>
              <a:rPr lang="es-ES" altLang="en-US" sz="1600" b="1" u="sng" dirty="0"/>
              <a:t>con o sin</a:t>
            </a:r>
            <a:r>
              <a:rPr lang="es-ES" altLang="en-US" sz="1600" b="1" dirty="0"/>
              <a:t> trastorno </a:t>
            </a:r>
            <a:r>
              <a:rPr lang="es-ES" altLang="en-US" sz="1600" b="1" i="1" dirty="0"/>
              <a:t>(por ejemplo, espacios adaptados para niños)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600" b="1" i="1" dirty="0"/>
              <a:t>Por ende, para evitar confusiones, es importante describir lo que uno quiere decir al emplear ese tipo de terminología.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600" b="1" i="1" dirty="0"/>
              <a:t>Aun más importante es describir de manera clara las necesidades observadas y cuáles serán las actividades a implementar para poder dar respuesta a dichas necesidades.</a:t>
            </a:r>
          </a:p>
          <a:p>
            <a:endParaRPr lang="es-E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1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677" y="4480004"/>
            <a:ext cx="6488481" cy="3962538"/>
          </a:xfrm>
        </p:spPr>
        <p:txBody>
          <a:bodyPr/>
          <a:lstStyle/>
          <a:p>
            <a:r>
              <a:rPr lang="es-ES" altLang="en-US" u="sng" dirty="0"/>
              <a:t>El empleo tradicional del término </a:t>
            </a:r>
            <a:r>
              <a:rPr lang="es-ES" altLang="en-US" i="1" u="sng" dirty="0">
                <a:solidFill>
                  <a:srgbClr val="0000CC"/>
                </a:solidFill>
              </a:rPr>
              <a:t>apoyo psicosocial</a:t>
            </a:r>
            <a:r>
              <a:rPr lang="es-ES" altLang="en-US" u="sng" dirty="0"/>
              <a:t> varía de acuerdo con el sector</a:t>
            </a:r>
          </a:p>
          <a:p>
            <a:pPr lvl="0">
              <a:defRPr/>
            </a:pPr>
            <a:r>
              <a:rPr lang="es-ES" dirty="0"/>
              <a:t>En el sector del personal de salud:</a:t>
            </a:r>
            <a:r>
              <a:rPr lang="es-ES" altLang="en-US" dirty="0"/>
              <a:t> </a:t>
            </a:r>
            <a:r>
              <a:rPr lang="es-ES" altLang="en-US" b="1" u="sng" dirty="0"/>
              <a:t>intervenciones no biológicas</a:t>
            </a:r>
            <a:r>
              <a:rPr lang="es-ES" dirty="0"/>
              <a:t> para </a:t>
            </a:r>
            <a:r>
              <a:rPr lang="es-ES" altLang="en-US" b="1" dirty="0"/>
              <a:t>personas </a:t>
            </a:r>
            <a:r>
              <a:rPr lang="es-ES" altLang="en-US" b="1" u="sng" dirty="0"/>
              <a:t>con</a:t>
            </a:r>
            <a:r>
              <a:rPr lang="es-ES" altLang="en-US" b="1" dirty="0"/>
              <a:t> trastorno mental (por ejemplo, CBT)</a:t>
            </a:r>
          </a:p>
          <a:p>
            <a:pPr lvl="0">
              <a:defRPr/>
            </a:pPr>
            <a:r>
              <a:rPr lang="es-ES" dirty="0"/>
              <a:t>Protección, servicios sociales y comunitarios:</a:t>
            </a:r>
            <a:r>
              <a:rPr lang="es-ES" altLang="en-US" dirty="0"/>
              <a:t> </a:t>
            </a:r>
            <a:r>
              <a:rPr lang="es-ES" altLang="en-US" b="1" dirty="0"/>
              <a:t>cualquier apoyo </a:t>
            </a:r>
            <a:r>
              <a:rPr lang="es-ES" altLang="en-US" b="1" u="sng" dirty="0"/>
              <a:t>no clínico</a:t>
            </a:r>
            <a:r>
              <a:rPr lang="es-ES" dirty="0"/>
              <a:t> para </a:t>
            </a:r>
            <a:r>
              <a:rPr lang="es-ES" altLang="en-US" b="1" dirty="0"/>
              <a:t>cualquier persona </a:t>
            </a:r>
            <a:r>
              <a:rPr lang="es-ES" altLang="en-US" b="1" u="sng" dirty="0"/>
              <a:t>con o sin</a:t>
            </a:r>
            <a:r>
              <a:rPr lang="es-ES" altLang="en-US" b="1" dirty="0"/>
              <a:t> trastorno </a:t>
            </a:r>
            <a:r>
              <a:rPr lang="es-ES" altLang="en-US" b="1" i="1" dirty="0"/>
              <a:t>(por ejemplo, espacios adaptados para niños)</a:t>
            </a:r>
          </a:p>
          <a:p>
            <a:pPr lvl="0">
              <a:defRPr/>
            </a:pPr>
            <a:r>
              <a:rPr lang="es-ES" altLang="en-US" b="1" i="1" dirty="0"/>
              <a:t>Por ende, para evitar confusiones, es importante describir lo que uno quiere decir al emplear ese tipo de terminología.</a:t>
            </a:r>
          </a:p>
          <a:p>
            <a:pPr lvl="0">
              <a:defRPr/>
            </a:pPr>
            <a:r>
              <a:rPr lang="es-ES" altLang="en-US" b="1" i="1" dirty="0"/>
              <a:t>Aun más importante es describir de manera clara las necesidades observadas y cuáles serán las actividades a implementar para poder dar respuesta a dichas necesidades.</a:t>
            </a:r>
          </a:p>
          <a:p>
            <a:r>
              <a:rPr lang="es-ES" dirty="0"/>
              <a:t>En el CICR, por 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El término salud mental</a:t>
            </a:r>
            <a:r>
              <a:rPr lang="es-ES" dirty="0"/>
              <a:t> se usa para referirse al bienestar psicológico. Las intervenciones de salud mental tienen por objeto mejorar el bienestar psicológico mediante la reducción de los niveles de sufrimiento psicológico, la mejora del funcionamiento cotidiano y las estrategias de afrontamiento eficaces.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término </a:t>
            </a:r>
            <a:r>
              <a:rPr lang="es-ES" b="1" dirty="0"/>
              <a:t>psicosocial</a:t>
            </a:r>
            <a:r>
              <a:rPr lang="es-ES" dirty="0"/>
              <a:t> se emplea para describir la interconexión entre el individuo (es decir, la "psiquis" de una persona) y su entorno, sus relaciones interpersonales, su comunidad o su cultura (es decir, su contexto social). El apoyo psicosocial es esencial para mantener una buena salud física y mental y provee un mecanismo de afrontamiento importante para la población en tiempos difíciles.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Como se mencionó anteriormente, siempre se trata de enfoques complementarios.</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23</a:t>
            </a:fld>
            <a:endParaRPr lang="es-ES"/>
          </a:p>
        </p:txBody>
      </p:sp>
    </p:spTree>
    <p:extLst>
      <p:ext uri="{BB962C8B-B14F-4D97-AF65-F5344CB8AC3E}">
        <p14:creationId xmlns:p14="http://schemas.microsoft.com/office/powerpoint/2010/main" val="88402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CICR, las actividades de SMAPS priorizan,  mediante diferentes tipos de programas, la  mejoría de las personas afectadas por la violencia.</a:t>
            </a:r>
          </a:p>
          <a:p>
            <a:r>
              <a:rPr lang="es-ES" dirty="0"/>
              <a:t>Para poder controlar la mejoría, se emplean parámetros como la  </a:t>
            </a:r>
            <a:r>
              <a:rPr lang="es-ES" b="1" dirty="0"/>
              <a:t>funcionalidad, la angustia y el afrontamiento</a:t>
            </a:r>
            <a:r>
              <a:rPr lang="es-ES" dirty="0"/>
              <a:t> para hacer un seguimiento de los pacientes que reciben apoyo psicológico. Esto permite que los profesionales clínicos y los jefes de programa hagan las adaptaciones necesarias para poder aplicar las lecciones aprendidas al fortalecimiento de los programas. (Había demasiado infinitivo)</a:t>
            </a:r>
          </a:p>
          <a:p>
            <a:endParaRPr lang="es-ES"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24</a:t>
            </a:fld>
            <a:endParaRPr lang="es-ES"/>
          </a:p>
        </p:txBody>
      </p:sp>
    </p:spTree>
    <p:extLst>
      <p:ext uri="{BB962C8B-B14F-4D97-AF65-F5344CB8AC3E}">
        <p14:creationId xmlns:p14="http://schemas.microsoft.com/office/powerpoint/2010/main" val="259162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tipos de actividades de SMAPS del CICR se dividen de acuerdo con el apoyo que se da a las poblaciones objetivo específicas.</a:t>
            </a:r>
          </a:p>
          <a:p>
            <a:pPr marL="171450" indent="-171450">
              <a:buFont typeface="Arial" panose="020B0604020202020204" pitchFamily="34" charset="0"/>
              <a:buChar char="•"/>
            </a:pPr>
            <a:r>
              <a:rPr lang="es-ES" sz="1200" dirty="0"/>
              <a:t>SMAPS para víctimas de violencia (en centros comunitarios o sanitarios) y puede incluir niños y víctimas de violencia sexual</a:t>
            </a:r>
          </a:p>
          <a:p>
            <a:pPr marL="171450" indent="-171450">
              <a:buFont typeface="Arial" panose="020B0604020202020204" pitchFamily="34" charset="0"/>
              <a:buChar char="•"/>
            </a:pPr>
            <a:r>
              <a:rPr lang="es-ES" sz="1200" dirty="0"/>
              <a:t>SMAPS para familiares de personas desaparecidas</a:t>
            </a:r>
          </a:p>
          <a:p>
            <a:pPr marL="171450" indent="-171450">
              <a:buFont typeface="Arial" panose="020B0604020202020204" pitchFamily="34" charset="0"/>
              <a:buChar char="•"/>
            </a:pPr>
            <a:r>
              <a:rPr lang="es-ES" sz="1200" dirty="0"/>
              <a:t>SMAPS para cuidadores</a:t>
            </a:r>
          </a:p>
          <a:p>
            <a:pPr marL="171450" indent="-171450">
              <a:buFont typeface="Arial" panose="020B0604020202020204" pitchFamily="34" charset="0"/>
              <a:buChar char="•"/>
            </a:pPr>
            <a:r>
              <a:rPr lang="es-ES" sz="1200" dirty="0"/>
              <a:t>SMAPS para personas privadas de libertad y ex detenidos</a:t>
            </a:r>
          </a:p>
          <a:p>
            <a:pPr marL="171450" indent="-171450">
              <a:buFont typeface="Arial" panose="020B0604020202020204" pitchFamily="34" charset="0"/>
              <a:buChar char="•"/>
            </a:pPr>
            <a:r>
              <a:rPr lang="es-ES" sz="1200" dirty="0"/>
              <a:t>SMAPS para pacientes hospitalizados con heridas por arma de fuego y personas con discapacidades físicas</a:t>
            </a:r>
          </a:p>
          <a:p>
            <a:pPr marL="171450" indent="-171450">
              <a:buFont typeface="Arial" panose="020B0604020202020204" pitchFamily="34" charset="0"/>
              <a:buChar char="•"/>
            </a:pPr>
            <a:r>
              <a:rPr lang="es-ES" sz="1200" dirty="0"/>
              <a:t>SMAPS en emergencias</a:t>
            </a:r>
          </a:p>
          <a:p>
            <a:endParaRPr lang="es-ES"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25</a:t>
            </a:fld>
            <a:endParaRPr lang="es-ES"/>
          </a:p>
        </p:txBody>
      </p:sp>
    </p:spTree>
    <p:extLst>
      <p:ext uri="{BB962C8B-B14F-4D97-AF65-F5344CB8AC3E}">
        <p14:creationId xmlns:p14="http://schemas.microsoft.com/office/powerpoint/2010/main" val="302608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Las </a:t>
            </a:r>
            <a:r>
              <a:rPr lang="es-ES" b="1" dirty="0"/>
              <a:t>intervenciones psicosociales</a:t>
            </a:r>
            <a:r>
              <a:rPr lang="es-ES" dirty="0"/>
              <a:t> son la columna vertebral de cualquier respuesta de salud mental y apoyo psicosocial e incluyen diversas actividades sociales diseñadas para fomentar mejoras en el ámbito psicológico, como intercambiar experiencias y propiciar el apoyo social, la sensibilización y la psicoeducación.</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26</a:t>
            </a:fld>
            <a:endParaRPr lang="es-ES"/>
          </a:p>
        </p:txBody>
      </p:sp>
    </p:spTree>
    <p:extLst>
      <p:ext uri="{BB962C8B-B14F-4D97-AF65-F5344CB8AC3E}">
        <p14:creationId xmlns:p14="http://schemas.microsoft.com/office/powerpoint/2010/main" val="284271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actividades de SMAPS se elaboran para atender las brechas en la atención de SMAPS identificadas luego de evaluaciones basadas en las necesidades. Esas evaluaciones y los programas que resultan de ellas se hacen en asociación con organizaciones locales y comunitarias luego de que las autoridades locales y/o nacionales dan su autorización.</a:t>
            </a:r>
          </a:p>
          <a:p>
            <a:r>
              <a:rPr lang="es-ES" dirty="0"/>
              <a:t>Las actividades de SMAPS pueden implementarse como:</a:t>
            </a:r>
          </a:p>
          <a:p>
            <a:pPr marL="914400" lvl="1" indent="-457200">
              <a:buFont typeface="Arial" panose="020B0604020202020204" pitchFamily="34" charset="0"/>
              <a:buChar char="•"/>
            </a:pPr>
            <a:r>
              <a:rPr lang="es-ES" dirty="0"/>
              <a:t>Sesiones de apoyo y de sensibilización en la comunidad relativas a SMAPS (estas son de apoyo psicosocial)</a:t>
            </a:r>
          </a:p>
          <a:p>
            <a:pPr marL="914400" lvl="1" indent="-457200">
              <a:buFont typeface="Arial" panose="020B0604020202020204" pitchFamily="34" charset="0"/>
              <a:buChar char="•"/>
            </a:pPr>
            <a:r>
              <a:rPr lang="es-ES" dirty="0"/>
              <a:t>Sesiones SMAPS de apoyo individual y grupal  (estas son de apoyo psicosocial)</a:t>
            </a:r>
          </a:p>
          <a:p>
            <a:pPr marL="914400" lvl="1" indent="-457200">
              <a:buFont typeface="Arial" panose="020B0604020202020204" pitchFamily="34" charset="0"/>
              <a:buChar char="•"/>
            </a:pPr>
            <a:r>
              <a:rPr lang="es-ES" dirty="0"/>
              <a:t>Consultas psicológicas y psiquiátricas (intervenciones sobre la salud mental)</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27</a:t>
            </a:fld>
            <a:endParaRPr lang="es-ES"/>
          </a:p>
        </p:txBody>
      </p:sp>
    </p:spTree>
    <p:extLst>
      <p:ext uri="{BB962C8B-B14F-4D97-AF65-F5344CB8AC3E}">
        <p14:creationId xmlns:p14="http://schemas.microsoft.com/office/powerpoint/2010/main" val="241337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BD25774-D228-4424-B2BF-FF5EA9C949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6CD83F9-0857-4B7D-9A35-1EB4FFC74401}" type="slidenum">
              <a:rPr lang="en-US" altLang="en-US" sz="1200">
                <a:ea typeface="ＭＳ Ｐゴシック" panose="020B0600070205080204" pitchFamily="34" charset="-128"/>
              </a:rPr>
              <a:pPr eaLnBrk="1" hangingPunct="1">
                <a:spcBef>
                  <a:spcPct val="0"/>
                </a:spcBef>
              </a:pPr>
              <a:t>28</a:t>
            </a:fld>
            <a:endParaRPr lang="es-ES" altLang="en-US" sz="1200">
              <a:ea typeface="ＭＳ Ｐゴシック" panose="020B0600070205080204" pitchFamily="34" charset="-128"/>
            </a:endParaRPr>
          </a:p>
        </p:txBody>
      </p:sp>
      <p:sp>
        <p:nvSpPr>
          <p:cNvPr id="99331" name="Rectangle 2">
            <a:extLst>
              <a:ext uri="{FF2B5EF4-FFF2-40B4-BE49-F238E27FC236}">
                <a16:creationId xmlns:a16="http://schemas.microsoft.com/office/drawing/2014/main" id="{E1573E30-49D4-4AF0-86C3-27BE6BD50733}"/>
              </a:ext>
            </a:extLst>
          </p:cNvPr>
          <p:cNvSpPr>
            <a:spLocks noGrp="1" noRot="1" noChangeAspect="1" noChangeArrowheads="1" noTextEdit="1"/>
          </p:cNvSpPr>
          <p:nvPr>
            <p:ph type="sldImg"/>
          </p:nvPr>
        </p:nvSpPr>
        <p:spPr>
          <a:xfrm>
            <a:off x="55563" y="738188"/>
            <a:ext cx="6551612" cy="3686175"/>
          </a:xfrm>
          <a:ln/>
        </p:spPr>
      </p:sp>
      <p:sp>
        <p:nvSpPr>
          <p:cNvPr id="99332" name="Rectangle 3">
            <a:extLst>
              <a:ext uri="{FF2B5EF4-FFF2-40B4-BE49-F238E27FC236}">
                <a16:creationId xmlns:a16="http://schemas.microsoft.com/office/drawing/2014/main" id="{8AFEC67B-8F24-4F0F-8AA0-15C0E2BF09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n-US" u="sng" dirty="0">
                <a:latin typeface="+mn-lt"/>
              </a:rPr>
              <a:t>¿Qué son los primeros auxilios psicológicos? </a:t>
            </a:r>
          </a:p>
          <a:p>
            <a:pPr eaLnBrk="1" hangingPunct="1">
              <a:lnSpc>
                <a:spcPct val="90000"/>
              </a:lnSpc>
            </a:pPr>
            <a:r>
              <a:rPr lang="es-ES" altLang="en-US" dirty="0"/>
              <a:t>Asistencia de apoyo, humana y práctica, para quienes recientemente estuvieron expuestos a factores estresantes graves, e implican:</a:t>
            </a:r>
          </a:p>
          <a:p>
            <a:pPr lvl="1" eaLnBrk="1" hangingPunct="1">
              <a:lnSpc>
                <a:spcPct val="90000"/>
              </a:lnSpc>
              <a:buFont typeface="Wingdings" panose="05000000000000000000" pitchFamily="2" charset="2"/>
              <a:buChar char="Ø"/>
            </a:pPr>
            <a:r>
              <a:rPr lang="es-ES" altLang="en-US" sz="1100" dirty="0"/>
              <a:t>Dar apoyo y asistencia prácticos, no intrusivos</a:t>
            </a:r>
          </a:p>
          <a:p>
            <a:pPr lvl="1" eaLnBrk="1" hangingPunct="1">
              <a:lnSpc>
                <a:spcPct val="90000"/>
              </a:lnSpc>
              <a:buFont typeface="Wingdings" panose="05000000000000000000" pitchFamily="2" charset="2"/>
              <a:buChar char="Ø"/>
            </a:pPr>
            <a:r>
              <a:rPr lang="es-ES" altLang="en-US" sz="1100" dirty="0"/>
              <a:t>Evaluar las necesidades y los problemas</a:t>
            </a:r>
          </a:p>
          <a:p>
            <a:pPr lvl="1" eaLnBrk="1" hangingPunct="1">
              <a:lnSpc>
                <a:spcPct val="90000"/>
              </a:lnSpc>
              <a:buFont typeface="Wingdings" panose="05000000000000000000" pitchFamily="2" charset="2"/>
              <a:buChar char="Ø"/>
            </a:pPr>
            <a:r>
              <a:rPr lang="es-ES" altLang="en-US" sz="1100" dirty="0"/>
              <a:t>Ayudar a las personas a cubrir sus necesidades básicas (alimento, agua)</a:t>
            </a:r>
          </a:p>
          <a:p>
            <a:pPr lvl="1" eaLnBrk="1" hangingPunct="1">
              <a:lnSpc>
                <a:spcPct val="90000"/>
              </a:lnSpc>
              <a:buFont typeface="Wingdings" panose="05000000000000000000" pitchFamily="2" charset="2"/>
              <a:buChar char="Ø"/>
            </a:pPr>
            <a:r>
              <a:rPr lang="es-ES" altLang="en-US" sz="1100" dirty="0"/>
              <a:t>Escuchar, sin presionar a las personas para que hablen</a:t>
            </a:r>
          </a:p>
          <a:p>
            <a:pPr lvl="1" eaLnBrk="1" hangingPunct="1">
              <a:lnSpc>
                <a:spcPct val="90000"/>
              </a:lnSpc>
              <a:buFont typeface="Wingdings" panose="05000000000000000000" pitchFamily="2" charset="2"/>
              <a:buChar char="Ø"/>
            </a:pPr>
            <a:r>
              <a:rPr lang="es-ES" altLang="en-US" sz="1100" dirty="0"/>
              <a:t>Transmitir tranquilidad a las personas, ayudarlas a calmarse</a:t>
            </a:r>
          </a:p>
          <a:p>
            <a:pPr lvl="1" eaLnBrk="1" hangingPunct="1">
              <a:lnSpc>
                <a:spcPct val="90000"/>
              </a:lnSpc>
              <a:buFont typeface="Wingdings" panose="05000000000000000000" pitchFamily="2" charset="2"/>
              <a:buChar char="Ø"/>
            </a:pPr>
            <a:r>
              <a:rPr lang="es-ES" altLang="en-US" sz="1100" dirty="0"/>
              <a:t>Poner a las personas en contacto con la información, los servicios y los apoyos sociales</a:t>
            </a:r>
          </a:p>
          <a:p>
            <a:pPr lvl="1" eaLnBrk="1" hangingPunct="1">
              <a:lnSpc>
                <a:spcPct val="90000"/>
              </a:lnSpc>
              <a:buFont typeface="Wingdings" panose="05000000000000000000" pitchFamily="2" charset="2"/>
              <a:buChar char="Ø"/>
            </a:pPr>
            <a:r>
              <a:rPr lang="es-ES" altLang="en-US" sz="1100" dirty="0"/>
              <a:t>Proteger a las personas de mayores daños</a:t>
            </a:r>
          </a:p>
          <a:p>
            <a:pPr eaLnBrk="1" hangingPunct="1">
              <a:spcBef>
                <a:spcPct val="0"/>
              </a:spcBef>
            </a:pPr>
            <a:endParaRPr lang="es-E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73781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D832138-4E47-4992-A257-09E47358BF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A26A2F3-2B16-4B18-A138-48D7784138C0}" type="slidenum">
              <a:rPr lang="en-US" altLang="en-US" sz="1200">
                <a:ea typeface="ＭＳ Ｐゴシック" panose="020B0600070205080204" pitchFamily="34" charset="-128"/>
              </a:rPr>
              <a:pPr eaLnBrk="1" hangingPunct="1">
                <a:spcBef>
                  <a:spcPct val="0"/>
                </a:spcBef>
              </a:pPr>
              <a:t>29</a:t>
            </a:fld>
            <a:endParaRPr lang="es-ES" altLang="en-US" sz="1200">
              <a:ea typeface="ＭＳ Ｐゴシック" panose="020B0600070205080204" pitchFamily="34" charset="-128"/>
            </a:endParaRPr>
          </a:p>
        </p:txBody>
      </p:sp>
      <p:sp>
        <p:nvSpPr>
          <p:cNvPr id="100355" name="Rectangle 2">
            <a:extLst>
              <a:ext uri="{FF2B5EF4-FFF2-40B4-BE49-F238E27FC236}">
                <a16:creationId xmlns:a16="http://schemas.microsoft.com/office/drawing/2014/main" id="{B349F3F7-FA52-493B-9010-35910A81B029}"/>
              </a:ext>
            </a:extLst>
          </p:cNvPr>
          <p:cNvSpPr>
            <a:spLocks noGrp="1" noRot="1" noChangeAspect="1" noChangeArrowheads="1" noTextEdit="1"/>
          </p:cNvSpPr>
          <p:nvPr>
            <p:ph type="sldImg"/>
          </p:nvPr>
        </p:nvSpPr>
        <p:spPr>
          <a:xfrm>
            <a:off x="55563" y="738188"/>
            <a:ext cx="6551612" cy="3686175"/>
          </a:xfrm>
          <a:ln/>
        </p:spPr>
      </p:sp>
      <p:sp>
        <p:nvSpPr>
          <p:cNvPr id="100356" name="Rectangle 3">
            <a:extLst>
              <a:ext uri="{FF2B5EF4-FFF2-40B4-BE49-F238E27FC236}">
                <a16:creationId xmlns:a16="http://schemas.microsoft.com/office/drawing/2014/main" id="{10594692-57DB-4AAF-892A-5108ADFD4C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s-ES" altLang="en-US" dirty="0">
                <a:latin typeface="Arial" panose="020B0604020202020204" pitchFamily="34" charset="0"/>
              </a:rPr>
              <a:t>- En contraste con el interrogatorio psicológico: los primeros auxilios psicológicos NO conllevan necesariamente un análisis detallado del hecho que causó el sufrimiento.</a:t>
            </a:r>
          </a:p>
          <a:p>
            <a:pPr>
              <a:spcBef>
                <a:spcPct val="0"/>
              </a:spcBef>
            </a:pPr>
            <a:r>
              <a:rPr lang="es-ES" altLang="en-US" dirty="0">
                <a:latin typeface="Arial" panose="020B0604020202020204" pitchFamily="34" charset="0"/>
              </a:rPr>
              <a:t>Se sabe que el interrogatorio psicológico puede ser potencialmente dañino y por ende debe evitarse.</a:t>
            </a:r>
          </a:p>
        </p:txBody>
      </p:sp>
    </p:spTree>
    <p:extLst>
      <p:ext uri="{BB962C8B-B14F-4D97-AF65-F5344CB8AC3E}">
        <p14:creationId xmlns:p14="http://schemas.microsoft.com/office/powerpoint/2010/main" val="5279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definición de salud mental, según describe la OMS, consiste en un estado de bienestar en el cual el individuo se da cuenta de sus propias aptitudes, puede afrontar las presiones normales de la vida, puede trabajar productiva y fructíferamente y es capaz de hacer una contribución a su comunidad.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ar-SA" sz="1200" dirty="0"/>
              <a:t>En la comunidad de salud mental, al aceptar que la salud mental es una parte integral de la salud y del bienestar generales de una persona, decimos categóricamente: "Sin salud mental no hay salud"</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3</a:t>
            </a:fld>
            <a:endParaRPr lang="es-ES" dirty="0"/>
          </a:p>
        </p:txBody>
      </p:sp>
    </p:spTree>
    <p:extLst>
      <p:ext uri="{BB962C8B-B14F-4D97-AF65-F5344CB8AC3E}">
        <p14:creationId xmlns:p14="http://schemas.microsoft.com/office/powerpoint/2010/main" val="261336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evaluación de las necesidades es el punto de partida para cualquier actividad de SMAPS que incluya un análisis integral de la situación.</a:t>
            </a:r>
          </a:p>
          <a:p>
            <a:r>
              <a:rPr lang="es-ES" dirty="0"/>
              <a:t>Los puntos fundamentales de la evaluación de necesidades son:</a:t>
            </a:r>
          </a:p>
          <a:p>
            <a:r>
              <a:rPr lang="es-ES" dirty="0"/>
              <a:t>            Evaluar el conocimiento existente mediante la recopilación de datos y de información disponibles</a:t>
            </a:r>
          </a:p>
          <a:p>
            <a:pPr lvl="1"/>
            <a:r>
              <a:rPr lang="es-ES" dirty="0"/>
              <a:t>Evaluar las necesidades de los beneficiarios</a:t>
            </a:r>
          </a:p>
          <a:p>
            <a:pPr lvl="1"/>
            <a:r>
              <a:rPr lang="es-ES" dirty="0"/>
              <a:t>Evaluar las capacidades del personal sanitario </a:t>
            </a:r>
          </a:p>
          <a:p>
            <a:pPr lvl="1"/>
            <a:r>
              <a:rPr lang="es-ES" dirty="0"/>
              <a:t>Evaluar las necesidades y capacidades de recursos humanos (personal de SMAPS nacional e internacional y profesionales de SMAPS si están disponibles)</a:t>
            </a:r>
          </a:p>
          <a:p>
            <a:pPr lvl="1"/>
            <a:r>
              <a:rPr lang="es-ES" dirty="0"/>
              <a:t>Evaluar los aspectos culturales locales</a:t>
            </a:r>
          </a:p>
          <a:p>
            <a:pPr lvl="1"/>
            <a:endParaRPr lang="es-ES" dirty="0"/>
          </a:p>
          <a:p>
            <a:pPr lvl="1"/>
            <a:r>
              <a:rPr lang="es-ES" dirty="0"/>
              <a:t>Los programas también deben incluir mecanismos de seguimiento y evaluación:</a:t>
            </a:r>
          </a:p>
          <a:p>
            <a:pPr lvl="1"/>
            <a:r>
              <a:rPr lang="es-ES" dirty="0"/>
              <a:t>Pueden emplearse cuestionarios para dar seguimiento a la mejora de los beneficiarios atendidos o la mejora de las capacidades de los profesionales capacitados en la prestación de servicios de SMAPS.</a:t>
            </a:r>
          </a:p>
          <a:p>
            <a:pPr lvl="1"/>
            <a:r>
              <a:rPr lang="es-ES" dirty="0"/>
              <a:t>Es IMPRESCINDIBLE hacer la adaptación local y validar los cuestionarios</a:t>
            </a:r>
          </a:p>
          <a:p>
            <a:pPr lvl="1"/>
            <a:endParaRPr lang="es-ES" dirty="0"/>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30</a:t>
            </a:fld>
            <a:endParaRPr lang="es-ES"/>
          </a:p>
        </p:txBody>
      </p:sp>
    </p:spTree>
    <p:extLst>
      <p:ext uri="{BB962C8B-B14F-4D97-AF65-F5344CB8AC3E}">
        <p14:creationId xmlns:p14="http://schemas.microsoft.com/office/powerpoint/2010/main" val="1875488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Y aquí hay ejemplos de directrices internacionales elaboradas por organizaciones internacionales que pueden servir de guía en las evaluaciones de las necesidades y recursos de SMAPS en situaciones de crisis.</a:t>
            </a:r>
          </a:p>
        </p:txBody>
      </p:sp>
      <p:sp>
        <p:nvSpPr>
          <p:cNvPr id="4" name="Slide Number Placeholder 3"/>
          <p:cNvSpPr>
            <a:spLocks noGrp="1"/>
          </p:cNvSpPr>
          <p:nvPr>
            <p:ph type="sldNum" sz="quarter" idx="10"/>
          </p:nvPr>
        </p:nvSpPr>
        <p:spPr/>
        <p:txBody>
          <a:bodyPr/>
          <a:lstStyle/>
          <a:p>
            <a:fld id="{0D19B992-DD38-43AC-BC58-01632208147B}" type="slidenum">
              <a:rPr lang="de-DE" smtClean="0"/>
              <a:t>31</a:t>
            </a:fld>
            <a:endParaRPr lang="es-ES"/>
          </a:p>
        </p:txBody>
      </p:sp>
    </p:spTree>
    <p:extLst>
      <p:ext uri="{BB962C8B-B14F-4D97-AF65-F5344CB8AC3E}">
        <p14:creationId xmlns:p14="http://schemas.microsoft.com/office/powerpoint/2010/main" val="3224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685AFBB-51AB-494C-BAB0-A616C85EFB50}"/>
              </a:ext>
            </a:extLst>
          </p:cNvPr>
          <p:cNvSpPr>
            <a:spLocks noGrp="1" noChangeArrowheads="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s-ES" altLang="en-US" sz="1200">
                <a:solidFill>
                  <a:srgbClr val="000000"/>
                </a:solidFill>
              </a:rPr>
              <a:t>Organización Mundial de la Salud</a:t>
            </a:r>
          </a:p>
        </p:txBody>
      </p:sp>
      <p:sp>
        <p:nvSpPr>
          <p:cNvPr id="98307" name="Rectangle 3">
            <a:extLst>
              <a:ext uri="{FF2B5EF4-FFF2-40B4-BE49-F238E27FC236}">
                <a16:creationId xmlns:a16="http://schemas.microsoft.com/office/drawing/2014/main" id="{D84B5C22-B39B-4178-AEA0-9766D4117E74}"/>
              </a:ext>
            </a:extLst>
          </p:cNvPr>
          <p:cNvSpPr>
            <a:spLocks noGrp="1" noChangeArrowheads="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5297190-7DDE-4060-BF4D-81B7D03AA80A}" type="datetime3">
              <a:rPr lang="en-US" altLang="en-US" sz="1200" smtClean="0">
                <a:solidFill>
                  <a:srgbClr val="000000"/>
                </a:solidFill>
              </a:rPr>
              <a:pPr eaLnBrk="1" hangingPunct="1">
                <a:spcBef>
                  <a:spcPct val="0"/>
                </a:spcBef>
              </a:pPr>
              <a:t>10 September 2021</a:t>
            </a:fld>
            <a:endParaRPr lang="es-ES" altLang="en-US" sz="1200">
              <a:solidFill>
                <a:srgbClr val="000000"/>
              </a:solidFill>
            </a:endParaRPr>
          </a:p>
        </p:txBody>
      </p:sp>
      <p:sp>
        <p:nvSpPr>
          <p:cNvPr id="98308" name="Rectangle 7">
            <a:extLst>
              <a:ext uri="{FF2B5EF4-FFF2-40B4-BE49-F238E27FC236}">
                <a16:creationId xmlns:a16="http://schemas.microsoft.com/office/drawing/2014/main" id="{F6734EF8-05E8-4640-8E60-5CDD8814F431}"/>
              </a:ext>
            </a:extLst>
          </p:cNvPr>
          <p:cNvSpPr>
            <a:spLocks noGrp="1" noChangeArrowheads="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CE8AF08-72B7-4F60-BF57-8FD8F0ACFB85}" type="slidenum">
              <a:rPr lang="en-US" altLang="en-US" sz="1200">
                <a:solidFill>
                  <a:srgbClr val="000000"/>
                </a:solidFill>
              </a:rPr>
              <a:pPr eaLnBrk="1" hangingPunct="1">
                <a:spcBef>
                  <a:spcPct val="0"/>
                </a:spcBef>
              </a:pPr>
              <a:t>32</a:t>
            </a:fld>
            <a:endParaRPr lang="es-ES" altLang="en-US" sz="1200">
              <a:solidFill>
                <a:srgbClr val="000000"/>
              </a:solidFill>
            </a:endParaRPr>
          </a:p>
        </p:txBody>
      </p:sp>
      <p:sp>
        <p:nvSpPr>
          <p:cNvPr id="98309" name="Rectangle 2">
            <a:extLst>
              <a:ext uri="{FF2B5EF4-FFF2-40B4-BE49-F238E27FC236}">
                <a16:creationId xmlns:a16="http://schemas.microsoft.com/office/drawing/2014/main" id="{AB6FB5C6-7641-4C8C-AD67-52397C01EACC}"/>
              </a:ext>
            </a:extLst>
          </p:cNvPr>
          <p:cNvSpPr>
            <a:spLocks noGrp="1" noRot="1" noChangeAspect="1" noChangeArrowheads="1" noTextEdit="1"/>
          </p:cNvSpPr>
          <p:nvPr>
            <p:ph type="sldImg"/>
          </p:nvPr>
        </p:nvSpPr>
        <p:spPr>
          <a:xfrm>
            <a:off x="55563" y="738188"/>
            <a:ext cx="6551612" cy="3686175"/>
          </a:xfrm>
          <a:ln/>
        </p:spPr>
      </p:sp>
      <p:sp>
        <p:nvSpPr>
          <p:cNvPr id="98310" name="Rectangle 3">
            <a:extLst>
              <a:ext uri="{FF2B5EF4-FFF2-40B4-BE49-F238E27FC236}">
                <a16:creationId xmlns:a16="http://schemas.microsoft.com/office/drawing/2014/main" id="{E2791320-B73B-4409-B8CA-905305781FCB}"/>
              </a:ext>
            </a:extLst>
          </p:cNvPr>
          <p:cNvSpPr>
            <a:spLocks noGrp="1" noChangeArrowheads="1"/>
          </p:cNvSpPr>
          <p:nvPr>
            <p:ph type="body" idx="1"/>
          </p:nvPr>
        </p:nvSpPr>
        <p:spPr>
          <a:noFill/>
        </p:spPr>
        <p:txBody>
          <a:bodyPr/>
          <a:lstStyle/>
          <a:p>
            <a:pPr eaLnBrk="1" hangingPunct="1"/>
            <a:r>
              <a:rPr lang="es-ES" altLang="en-US" dirty="0">
                <a:latin typeface="Arial" panose="020B0604020202020204" pitchFamily="34" charset="0"/>
              </a:rPr>
              <a:t>Es importante conocer los mecanismos existentes de coordinación de SMAPS en situaciones de crisis. La oficina local de la OMS o de la ONU proveerá las instrucciones necesarias.</a:t>
            </a:r>
          </a:p>
          <a:p>
            <a:pPr eaLnBrk="1" hangingPunct="1"/>
            <a:r>
              <a:rPr lang="es-ES" altLang="en-US" dirty="0">
                <a:latin typeface="Arial" panose="020B0604020202020204" pitchFamily="34" charset="0"/>
              </a:rPr>
              <a:t>Hay en general un grupo de trabajo de SMAPS, y SMAPS participa en otros grupos como salud, protección y educación.</a:t>
            </a:r>
          </a:p>
        </p:txBody>
      </p:sp>
    </p:spTree>
    <p:extLst>
      <p:ext uri="{BB962C8B-B14F-4D97-AF65-F5344CB8AC3E}">
        <p14:creationId xmlns:p14="http://schemas.microsoft.com/office/powerpoint/2010/main" val="427235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7DB5977-C896-4D3F-AC03-1D60A7D45936}"/>
              </a:ext>
            </a:extLst>
          </p:cNvPr>
          <p:cNvSpPr>
            <a:spLocks noGrp="1" noRot="1" noChangeAspect="1" noTextEdit="1"/>
          </p:cNvSpPr>
          <p:nvPr>
            <p:ph type="sldImg"/>
          </p:nvPr>
        </p:nvSpPr>
        <p:spPr>
          <a:xfrm>
            <a:off x="55563" y="738188"/>
            <a:ext cx="6551612" cy="3686175"/>
          </a:xfrm>
          <a:ln/>
        </p:spPr>
      </p:sp>
      <p:sp>
        <p:nvSpPr>
          <p:cNvPr id="101379" name="Notes Placeholder 2">
            <a:extLst>
              <a:ext uri="{FF2B5EF4-FFF2-40B4-BE49-F238E27FC236}">
                <a16:creationId xmlns:a16="http://schemas.microsoft.com/office/drawing/2014/main" id="{4A1938DD-CBB4-4F4A-92E9-A9DA5722FFEB}"/>
              </a:ext>
            </a:extLst>
          </p:cNvPr>
          <p:cNvSpPr>
            <a:spLocks noGrp="1"/>
          </p:cNvSpPr>
          <p:nvPr>
            <p:ph type="body" idx="1"/>
          </p:nvPr>
        </p:nvSpPr>
        <p:spPr>
          <a:noFill/>
        </p:spPr>
        <p:txBody>
          <a:bodyPr/>
          <a:lstStyle/>
          <a:p>
            <a:pPr algn="l" rtl="0"/>
            <a:r>
              <a:rPr lang="es-ES" altLang="en-US" sz="1200" dirty="0">
                <a:latin typeface="Arial" panose="020B0604020202020204" pitchFamily="34" charset="0"/>
              </a:rPr>
              <a:t>Si bien las dificultades relativas a la atención de la salud mental son considerables, las emergencias también presentan oportunidades únicas para atender menor las necesidades de todas las personas con necesidades relativas a la salud mental. </a:t>
            </a:r>
          </a:p>
          <a:p>
            <a:pPr algn="l" rtl="0"/>
            <a:endParaRPr lang="es-ES" altLang="en-US" sz="1200" dirty="0">
              <a:latin typeface="Arial" panose="020B0604020202020204" pitchFamily="34" charset="0"/>
              <a:cs typeface="Arial" panose="020B0604020202020204" pitchFamily="34" charset="0"/>
            </a:endParaRPr>
          </a:p>
          <a:p>
            <a:pPr algn="l" rtl="0">
              <a:buFontTx/>
              <a:buChar char="•"/>
            </a:pPr>
            <a:r>
              <a:rPr lang="es-ES" altLang="en-US" sz="1200" dirty="0">
                <a:latin typeface="Arial" panose="020B0604020202020204" pitchFamily="34" charset="0"/>
              </a:rPr>
              <a:t>Luego de los desastres, los medios a menudo se centran en el sufrimiento de los sobrevivientes, incluso en sus respuestas psicológicas a los factores estresantes que enfrentan. </a:t>
            </a:r>
          </a:p>
          <a:p>
            <a:pPr algn="l" rtl="0">
              <a:buFontTx/>
              <a:buChar char="•"/>
            </a:pPr>
            <a:r>
              <a:rPr lang="es-ES" altLang="en-US" sz="1200" dirty="0">
                <a:latin typeface="Arial" panose="020B0604020202020204" pitchFamily="34" charset="0"/>
              </a:rPr>
              <a:t>En algunos países, los dirigentes gubernamentales y los directores de ONG expresan, por primera vez, serias preocupaciones acerca de la salud mental de su nación.</a:t>
            </a:r>
          </a:p>
          <a:p>
            <a:pPr algn="l" rtl="0" eaLnBrk="1" hangingPunct="1">
              <a:buFontTx/>
              <a:buChar char="•"/>
            </a:pPr>
            <a:r>
              <a:rPr lang="es-ES" altLang="en-US" sz="1200" dirty="0">
                <a:latin typeface="Arial" panose="020B0604020202020204" pitchFamily="34" charset="0"/>
              </a:rPr>
              <a:t>En este contexto, los encargados de tomar decisiones a menudo se muestran interesados en asignar recursos para la salud mental y en considerar opciones alternativas al status quo. </a:t>
            </a:r>
            <a:endParaRPr lang="es-ES" altLang="en-US" sz="1200" dirty="0">
              <a:latin typeface="Arial" panose="020B0604020202020204" pitchFamily="34" charset="0"/>
              <a:cs typeface="Arial" panose="020B0604020202020204" pitchFamily="34" charset="0"/>
            </a:endParaRPr>
          </a:p>
          <a:p>
            <a:pPr algn="l" rtl="0"/>
            <a:r>
              <a:rPr lang="es-ES" altLang="en-US" sz="1200" dirty="0">
                <a:latin typeface="Arial" panose="020B0604020202020204" pitchFamily="34" charset="0"/>
              </a:rPr>
              <a:t>Estos factores crean, de manera colectiva, la posibilidad de implementar servicios de salud mental más sostenibles para poder ayudar a las personas durante la emergencia y continuar ayudándolas en el largo plazo.</a:t>
            </a:r>
            <a:endParaRPr lang="es-ES" altLang="en-US" dirty="0">
              <a:latin typeface="Arial" panose="020B0604020202020204" pitchFamily="34" charset="0"/>
              <a:cs typeface="Arial" panose="020B0604020202020204" pitchFamily="34" charset="0"/>
            </a:endParaRPr>
          </a:p>
        </p:txBody>
      </p:sp>
      <p:sp>
        <p:nvSpPr>
          <p:cNvPr id="101380" name="Header Placeholder 3">
            <a:extLst>
              <a:ext uri="{FF2B5EF4-FFF2-40B4-BE49-F238E27FC236}">
                <a16:creationId xmlns:a16="http://schemas.microsoft.com/office/drawing/2014/main" id="{2E2079C0-D8CB-4D63-962D-9344252ACFCB}"/>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s-ES" altLang="en-US" sz="1200"/>
              <a:t>Organización Mundial de la Salud</a:t>
            </a:r>
          </a:p>
        </p:txBody>
      </p:sp>
      <p:sp>
        <p:nvSpPr>
          <p:cNvPr id="101381" name="Date Placeholder 4">
            <a:extLst>
              <a:ext uri="{FF2B5EF4-FFF2-40B4-BE49-F238E27FC236}">
                <a16:creationId xmlns:a16="http://schemas.microsoft.com/office/drawing/2014/main" id="{109F0C3D-4A94-4B09-B18D-932D86B8CD2D}"/>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9E88A55-640F-43CA-BE60-1B8460D7CC69}" type="datetime3">
              <a:rPr lang="en-GB" altLang="en-US" sz="1200" smtClean="0"/>
              <a:pPr eaLnBrk="1" hangingPunct="1">
                <a:spcBef>
                  <a:spcPct val="0"/>
                </a:spcBef>
              </a:pPr>
              <a:t>10 September, 2021</a:t>
            </a:fld>
            <a:endParaRPr lang="es-ES" altLang="en-US" sz="1200"/>
          </a:p>
        </p:txBody>
      </p:sp>
      <p:sp>
        <p:nvSpPr>
          <p:cNvPr id="101382" name="Slide Number Placeholder 5">
            <a:extLst>
              <a:ext uri="{FF2B5EF4-FFF2-40B4-BE49-F238E27FC236}">
                <a16:creationId xmlns:a16="http://schemas.microsoft.com/office/drawing/2014/main" id="{B133A65F-D687-4339-832F-D76CAC16C9A3}"/>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79B56B3-89FF-4152-BE41-B3E59858331B}" type="slidenum">
              <a:rPr lang="en-GB" altLang="en-US" sz="1200"/>
              <a:pPr eaLnBrk="1" hangingPunct="1">
                <a:spcBef>
                  <a:spcPct val="0"/>
                </a:spcBef>
              </a:pPr>
              <a:t>33</a:t>
            </a:fld>
            <a:endParaRPr lang="es-ES" altLang="en-US" sz="1200"/>
          </a:p>
        </p:txBody>
      </p:sp>
    </p:spTree>
    <p:extLst>
      <p:ext uri="{BB962C8B-B14F-4D97-AF65-F5344CB8AC3E}">
        <p14:creationId xmlns:p14="http://schemas.microsoft.com/office/powerpoint/2010/main" val="2660374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Aquí están las directrices del IASC, mencionadas anteriormente:</a:t>
            </a:r>
          </a:p>
          <a:p>
            <a:pPr lvl="1"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un marco multisectorial, interinstitucional (ONU-ONG) </a:t>
            </a:r>
          </a:p>
          <a:p>
            <a:pPr lvl="1"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que propicia la coordinación </a:t>
            </a:r>
          </a:p>
          <a:p>
            <a:pPr lvl="1"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que identifica prácticas útiles </a:t>
            </a:r>
          </a:p>
          <a:p>
            <a:pPr lvl="1"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que alerta sobre prácticas dañinas </a:t>
            </a:r>
          </a:p>
          <a:p>
            <a:pPr lvl="1" eaLnBrk="1" hangingPunct="1">
              <a:spcBef>
                <a:spcPct val="20000"/>
              </a:spcBef>
              <a:buClr>
                <a:srgbClr val="000000"/>
              </a:buClr>
              <a:buFont typeface="Times New Roman" panose="02020603050405020304" pitchFamily="18" charset="0"/>
              <a:buChar char="•"/>
            </a:pPr>
            <a:r>
              <a:rPr lang="es-ES" altLang="en-US" dirty="0">
                <a:solidFill>
                  <a:srgbClr val="000000"/>
                </a:solidFill>
                <a:latin typeface="Times New Roman" panose="02020603050405020304" pitchFamily="18" charset="0"/>
              </a:rPr>
              <a:t>que echa luz sobre los diferentes enfoques de salud mental y apoyo psicosocial y su complementariedad</a:t>
            </a:r>
          </a:p>
          <a:p>
            <a:endParaRPr lang="es-ES" dirty="0"/>
          </a:p>
          <a:p>
            <a:r>
              <a:rPr lang="es-ES" dirty="0"/>
              <a:t>El Manual del Proyecto Esfera, con intervenciones clave en SMAPS también está incluido, así como las directrices sobre primeros auxilios psicológicos.</a:t>
            </a:r>
          </a:p>
        </p:txBody>
      </p:sp>
      <p:sp>
        <p:nvSpPr>
          <p:cNvPr id="4" name="Slide Number Placeholder 3"/>
          <p:cNvSpPr>
            <a:spLocks noGrp="1"/>
          </p:cNvSpPr>
          <p:nvPr>
            <p:ph type="sldNum" sz="quarter" idx="10"/>
          </p:nvPr>
        </p:nvSpPr>
        <p:spPr/>
        <p:txBody>
          <a:bodyPr/>
          <a:lstStyle/>
          <a:p>
            <a:fld id="{0D19B992-DD38-43AC-BC58-01632208147B}" type="slidenum">
              <a:rPr lang="de-DE" smtClean="0"/>
              <a:t>34</a:t>
            </a:fld>
            <a:endParaRPr lang="es-ES"/>
          </a:p>
        </p:txBody>
      </p:sp>
    </p:spTree>
    <p:extLst>
      <p:ext uri="{BB962C8B-B14F-4D97-AF65-F5344CB8AC3E}">
        <p14:creationId xmlns:p14="http://schemas.microsoft.com/office/powerpoint/2010/main" val="359298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Además, la OMS elabora periódicamente una compilación de información e indicadores de salud mental sobre los Estados miembros de la ONU. Verifique la información sobre los recursos existentes.</a:t>
            </a:r>
          </a:p>
        </p:txBody>
      </p:sp>
      <p:sp>
        <p:nvSpPr>
          <p:cNvPr id="4" name="Slide Number Placeholder 3"/>
          <p:cNvSpPr>
            <a:spLocks noGrp="1"/>
          </p:cNvSpPr>
          <p:nvPr>
            <p:ph type="sldNum" sz="quarter" idx="10"/>
          </p:nvPr>
        </p:nvSpPr>
        <p:spPr/>
        <p:txBody>
          <a:bodyPr/>
          <a:lstStyle/>
          <a:p>
            <a:fld id="{0D19B992-DD38-43AC-BC58-01632208147B}" type="slidenum">
              <a:rPr lang="de-DE" smtClean="0"/>
              <a:t>35</a:t>
            </a:fld>
            <a:endParaRPr lang="es-ES"/>
          </a:p>
        </p:txBody>
      </p:sp>
    </p:spTree>
    <p:extLst>
      <p:ext uri="{BB962C8B-B14F-4D97-AF65-F5344CB8AC3E}">
        <p14:creationId xmlns:p14="http://schemas.microsoft.com/office/powerpoint/2010/main" val="309249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proyecto EQUIP, de la OMS,  tiene el propósito de procurar la calidad y eficacia de intervenciones psicológicas cortas realizadas por personas que no son especialistas en salud mental, así como la ampliación del uso de estas intervenciones en todas las comunidades del mundo donde sean necesarias.</a:t>
            </a:r>
            <a:r>
              <a:rPr lang="es-ES" sz="1200" dirty="0"/>
              <a:t> Para más información, visite el sitio web de la OMS. Hay una cantidad creciente de intervenciones psicológicas que pueden ser realizadas por personal capacitado y supervisado, no especializado en SMAPS. Pueden ser útiles para ayudar a las personas a superar los altos niveles de angustia que enfrentan en situaciones de crisis. Las pruebas de su eficacia están bien documentadas en las publicaciones científicas.</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36</a:t>
            </a:fld>
            <a:endParaRPr lang="es-ES"/>
          </a:p>
        </p:txBody>
      </p:sp>
    </p:spTree>
    <p:extLst>
      <p:ext uri="{BB962C8B-B14F-4D97-AF65-F5344CB8AC3E}">
        <p14:creationId xmlns:p14="http://schemas.microsoft.com/office/powerpoint/2010/main" val="2074393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guía de salud mental y apoyo psicosocial del CICR proporciona directrices sobre la evaluación de necesidades, la elaboración de programas, el seguimiento y la evaluación de los programas de SMAPS para poblaciones afectadas por los conflictos armados y otras situaciones de violencia.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 respuesta de SMAPS del CICR no sigue necesariamente enfoques habituales basados en el diagnóstico, sino que se guía por los síntomas y la funcionalidad, y se centra en ellos. Puede obtener más información en el sitio web del CICR: www.circ.org/es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Slide Number Placeholder 3"/>
          <p:cNvSpPr>
            <a:spLocks noGrp="1"/>
          </p:cNvSpPr>
          <p:nvPr>
            <p:ph type="sldNum" sz="quarter" idx="10"/>
          </p:nvPr>
        </p:nvSpPr>
        <p:spPr/>
        <p:txBody>
          <a:bodyPr/>
          <a:lstStyle/>
          <a:p>
            <a:fld id="{31556AEC-FC78-481F-AC02-965B52ADD8A2}" type="slidenum">
              <a:rPr lang="fr-CH" smtClean="0"/>
              <a:t>37</a:t>
            </a:fld>
            <a:endParaRPr lang="es-ES"/>
          </a:p>
        </p:txBody>
      </p:sp>
    </p:spTree>
    <p:extLst>
      <p:ext uri="{BB962C8B-B14F-4D97-AF65-F5344CB8AC3E}">
        <p14:creationId xmlns:p14="http://schemas.microsoft.com/office/powerpoint/2010/main" val="3500566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mucho más material que puede ser de ayuda en la elaboración de enfoques y programas de SMAPS en situaciones de crisis. Consulte a los organismos de la ONU o al CICR en su lugar de trabajo.</a:t>
            </a:r>
          </a:p>
        </p:txBody>
      </p:sp>
      <p:sp>
        <p:nvSpPr>
          <p:cNvPr id="4" name="Slide Number Placeholder 3"/>
          <p:cNvSpPr>
            <a:spLocks noGrp="1"/>
          </p:cNvSpPr>
          <p:nvPr>
            <p:ph type="sldNum" sz="quarter" idx="10"/>
          </p:nvPr>
        </p:nvSpPr>
        <p:spPr/>
        <p:txBody>
          <a:bodyPr/>
          <a:lstStyle/>
          <a:p>
            <a:fld id="{0D19B992-DD38-43AC-BC58-01632208147B}" type="slidenum">
              <a:rPr lang="de-DE" smtClean="0"/>
              <a:t>38</a:t>
            </a:fld>
            <a:endParaRPr lang="es-ES"/>
          </a:p>
        </p:txBody>
      </p:sp>
    </p:spTree>
    <p:extLst>
      <p:ext uri="{BB962C8B-B14F-4D97-AF65-F5344CB8AC3E}">
        <p14:creationId xmlns:p14="http://schemas.microsoft.com/office/powerpoint/2010/main" val="483194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0D19B992-DD38-43AC-BC58-01632208147B}" type="slidenum">
              <a:rPr lang="de-DE" smtClean="0"/>
              <a:t>39</a:t>
            </a:fld>
            <a:endParaRPr lang="es-ES"/>
          </a:p>
        </p:txBody>
      </p:sp>
    </p:spTree>
    <p:extLst>
      <p:ext uri="{BB962C8B-B14F-4D97-AF65-F5344CB8AC3E}">
        <p14:creationId xmlns:p14="http://schemas.microsoft.com/office/powerpoint/2010/main" val="266699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carga de trastornos mentales en las poblaciones a nivel mundial ha sido descrito para muchas enfermedades y afecciones diferentes. La "carga" tiene en cuenta la mortalidad temprana/precoz debido a una enfermedad o factor de riesgo específicos así como a la cantidad de años que una afección o factor de riesgo hace que una persona viva con discapacidad. Es importante mencionar aquí que las diferentes enfermedades tienen efectos diferentes en el nivel de discapacidad de una persona. También es importante recordar que los trastornos mentales tienden a causar un alto nivel de deterioro funcional y discapacidad.</a:t>
            </a:r>
          </a:p>
          <a:p>
            <a:r>
              <a:rPr lang="es-ES" dirty="0"/>
              <a:t>Cuando las magnitudes de esa carga se calculan como AVAD (años de vida ajustados en función de la discapacidad) y APD (años perdidos por discapacidad</a:t>
            </a:r>
            <a:r>
              <a:rPr lang="fr-CH" dirty="0"/>
              <a:t>)</a:t>
            </a:r>
            <a:r>
              <a:rPr lang="es-ES" dirty="0"/>
              <a:t>, observamos que una gran proporción de la carga de morbilidad es causada por trastornos mentales y está asociada al uso de sustancias. Sabemos que, a nivel mundial, una quinta parte de la carga de morbilidad es causada por trastornos mentales y abuso de sustancias. La depresión es la causa principal de discapacidad a nivel mundial.</a:t>
            </a:r>
          </a:p>
          <a:p>
            <a:r>
              <a:rPr lang="es-ES" b="1" dirty="0"/>
              <a:t>Por lo tanto, volviendo a las poblaciones afectadas por situaciones de crisis, ya sabemos que tendrán una carga preexistente de afecciones de salud mental y que la crisis (aguda o prolongada) agregará factores estresantes adicionales a esa carga.</a:t>
            </a:r>
          </a:p>
        </p:txBody>
      </p:sp>
      <p:sp>
        <p:nvSpPr>
          <p:cNvPr id="4" name="Slide Number Placeholder 3"/>
          <p:cNvSpPr>
            <a:spLocks noGrp="1"/>
          </p:cNvSpPr>
          <p:nvPr>
            <p:ph type="sldNum" sz="quarter" idx="10"/>
          </p:nvPr>
        </p:nvSpPr>
        <p:spPr/>
        <p:txBody>
          <a:bodyPr/>
          <a:lstStyle/>
          <a:p>
            <a:fld id="{0D19B992-DD38-43AC-BC58-01632208147B}" type="slidenum">
              <a:rPr lang="de-DE" smtClean="0"/>
              <a:t>4</a:t>
            </a:fld>
            <a:endParaRPr lang="es-ES" dirty="0"/>
          </a:p>
        </p:txBody>
      </p:sp>
    </p:spTree>
    <p:extLst>
      <p:ext uri="{BB962C8B-B14F-4D97-AF65-F5344CB8AC3E}">
        <p14:creationId xmlns:p14="http://schemas.microsoft.com/office/powerpoint/2010/main" val="536607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Cada grupo analiza una de estas tres crisis</a:t>
            </a:r>
          </a:p>
        </p:txBody>
      </p:sp>
      <p:sp>
        <p:nvSpPr>
          <p:cNvPr id="4" name="Slide Number Placeholder 3"/>
          <p:cNvSpPr>
            <a:spLocks noGrp="1"/>
          </p:cNvSpPr>
          <p:nvPr>
            <p:ph type="sldNum" sz="quarter" idx="10"/>
          </p:nvPr>
        </p:nvSpPr>
        <p:spPr/>
        <p:txBody>
          <a:bodyPr/>
          <a:lstStyle/>
          <a:p>
            <a:fld id="{AB138ED5-93E9-4F5D-A14D-F1406E35F42D}" type="slidenum">
              <a:rPr lang="en-GB" smtClean="0"/>
              <a:t>40</a:t>
            </a:fld>
            <a:endParaRPr lang="es-ES"/>
          </a:p>
        </p:txBody>
      </p:sp>
    </p:spTree>
    <p:extLst>
      <p:ext uri="{BB962C8B-B14F-4D97-AF65-F5344CB8AC3E}">
        <p14:creationId xmlns:p14="http://schemas.microsoft.com/office/powerpoint/2010/main" val="351544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indicadores de desarrollo sociodemográfico (SDI) más bajos tienen más enfermedades transmisibles y una expectativa de vida más baja. Por ende, la carga relativa al alzhéimer y a la demencia, que suelen aparecer en edades más avanzadas, es más baja. Sin embargo, es llamativo el aumento sostenido de la carga de salud mental (discapacidad y mortalidad precoz) a nivel mundial.</a:t>
            </a:r>
          </a:p>
        </p:txBody>
      </p:sp>
      <p:sp>
        <p:nvSpPr>
          <p:cNvPr id="4" name="Slide Number Placeholder 3"/>
          <p:cNvSpPr>
            <a:spLocks noGrp="1"/>
          </p:cNvSpPr>
          <p:nvPr>
            <p:ph type="sldNum" sz="quarter" idx="10"/>
          </p:nvPr>
        </p:nvSpPr>
        <p:spPr/>
        <p:txBody>
          <a:bodyPr/>
          <a:lstStyle/>
          <a:p>
            <a:fld id="{0D19B992-DD38-43AC-BC58-01632208147B}" type="slidenum">
              <a:rPr lang="de-DE" smtClean="0"/>
              <a:t>5</a:t>
            </a:fld>
            <a:endParaRPr lang="es-ES" dirty="0"/>
          </a:p>
        </p:txBody>
      </p:sp>
    </p:spTree>
    <p:extLst>
      <p:ext uri="{BB962C8B-B14F-4D97-AF65-F5344CB8AC3E}">
        <p14:creationId xmlns:p14="http://schemas.microsoft.com/office/powerpoint/2010/main" val="39665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diapositiva y la siguiente muestran las estimaciones de prevalencia más recientes de la OMS respecto de trastornos mentales clave en contextos de conflicto. Es un análisis sistemático de todos los estudios disponibles y una actualización de un análisis sistemático previo del mismo tema.</a:t>
            </a:r>
          </a:p>
        </p:txBody>
      </p:sp>
      <p:sp>
        <p:nvSpPr>
          <p:cNvPr id="4" name="Slide Number Placeholder 3"/>
          <p:cNvSpPr>
            <a:spLocks noGrp="1"/>
          </p:cNvSpPr>
          <p:nvPr>
            <p:ph type="sldNum" sz="quarter" idx="10"/>
          </p:nvPr>
        </p:nvSpPr>
        <p:spPr/>
        <p:txBody>
          <a:bodyPr/>
          <a:lstStyle/>
          <a:p>
            <a:fld id="{0D19B992-DD38-43AC-BC58-01632208147B}" type="slidenum">
              <a:rPr lang="de-DE" smtClean="0"/>
              <a:t>6</a:t>
            </a:fld>
            <a:endParaRPr lang="es-ES" dirty="0"/>
          </a:p>
        </p:txBody>
      </p:sp>
    </p:spTree>
    <p:extLst>
      <p:ext uri="{BB962C8B-B14F-4D97-AF65-F5344CB8AC3E}">
        <p14:creationId xmlns:p14="http://schemas.microsoft.com/office/powerpoint/2010/main" val="24903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puede verse aquí, se estima que una de cada cinco personas presenta un trastorno mental en una zona afectada por un conflicto. Esto puede deberse a condiciones preexistentes o inducidas o influenciadas por factores estresantes causados por el conflicto. También es importante resaltar que se estima que el 5 % presenta un trastorno mental grave, que afecta profundamente la funcionalidad y lleva a altos niveles de discapacidad. </a:t>
            </a:r>
          </a:p>
          <a:p>
            <a:r>
              <a:rPr lang="es-ES" dirty="0"/>
              <a:t>Cuando observamos los trastornos moderados y graves a la par, puede verse que alrededor de una persona cada diez puede presentarlos.</a:t>
            </a:r>
          </a:p>
          <a:p>
            <a:r>
              <a:rPr lang="es-ES" dirty="0"/>
              <a:t>Los trastornos de ansiedad (incluso el trastorno de estrés postraumático, TEPT) abarcan la mayoría de los trastornos mentales (algunos estudios lo presentan con una prevalencia del 21,7 %). La depresión tiene una prevalencia de alrededor del 10 %, de los cuales el 3 % tiene depresión moderada y grave.</a:t>
            </a:r>
          </a:p>
          <a:p>
            <a:r>
              <a:rPr lang="es-ES" dirty="0"/>
              <a:t>En este punto es importante resaltar la importancia de entender la presencia y la prevalencia de diferentes afecciones de salud mental, y de tenerlo en cuenta a la hora de elaborar programas de SMAPS, sobre todo cuando se coordinan las acciones con diferentes actores que trabajan en la respuesta humanitaria.</a:t>
            </a:r>
          </a:p>
          <a:p>
            <a:endParaRPr lang="es-ES" dirty="0"/>
          </a:p>
        </p:txBody>
      </p:sp>
      <p:sp>
        <p:nvSpPr>
          <p:cNvPr id="4" name="Slide Number Placeholder 3"/>
          <p:cNvSpPr>
            <a:spLocks noGrp="1"/>
          </p:cNvSpPr>
          <p:nvPr>
            <p:ph type="sldNum" sz="quarter" idx="10"/>
          </p:nvPr>
        </p:nvSpPr>
        <p:spPr/>
        <p:txBody>
          <a:bodyPr/>
          <a:lstStyle/>
          <a:p>
            <a:fld id="{0D19B992-DD38-43AC-BC58-01632208147B}" type="slidenum">
              <a:rPr lang="de-DE" smtClean="0"/>
              <a:t>7</a:t>
            </a:fld>
            <a:endParaRPr lang="es-ES" dirty="0"/>
          </a:p>
        </p:txBody>
      </p:sp>
    </p:spTree>
    <p:extLst>
      <p:ext uri="{BB962C8B-B14F-4D97-AF65-F5344CB8AC3E}">
        <p14:creationId xmlns:p14="http://schemas.microsoft.com/office/powerpoint/2010/main" val="199367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a:t>
            </a:r>
            <a:r>
              <a:rPr lang="en-GB" dirty="0" err="1"/>
              <a:t>cuadro</a:t>
            </a:r>
            <a:r>
              <a:rPr lang="en-GB" dirty="0"/>
              <a:t> </a:t>
            </a:r>
            <a:r>
              <a:rPr lang="en-GB" dirty="0" err="1"/>
              <a:t>muestra</a:t>
            </a:r>
            <a:r>
              <a:rPr lang="en-GB" dirty="0"/>
              <a:t> </a:t>
            </a:r>
            <a:r>
              <a:rPr lang="en-GB" dirty="0" err="1"/>
              <a:t>también</a:t>
            </a:r>
            <a:r>
              <a:rPr lang="en-GB" dirty="0"/>
              <a:t> que </a:t>
            </a:r>
            <a:r>
              <a:rPr lang="en-GB" dirty="0" err="1"/>
              <a:t>todos</a:t>
            </a:r>
            <a:r>
              <a:rPr lang="en-GB" dirty="0"/>
              <a:t> los </a:t>
            </a:r>
            <a:r>
              <a:rPr lang="en-GB" dirty="0" err="1"/>
              <a:t>trastornos</a:t>
            </a:r>
            <a:r>
              <a:rPr lang="en-GB" dirty="0"/>
              <a:t> de </a:t>
            </a:r>
            <a:r>
              <a:rPr lang="en-GB" dirty="0" err="1"/>
              <a:t>ansiedad</a:t>
            </a:r>
            <a:r>
              <a:rPr lang="en-GB" dirty="0"/>
              <a:t> </a:t>
            </a:r>
            <a:r>
              <a:rPr lang="en-GB" dirty="0" err="1"/>
              <a:t>tienen</a:t>
            </a:r>
            <a:r>
              <a:rPr lang="en-GB" dirty="0"/>
              <a:t> una </a:t>
            </a:r>
            <a:r>
              <a:rPr lang="en-GB" dirty="0" err="1"/>
              <a:t>prevalencia</a:t>
            </a:r>
            <a:r>
              <a:rPr lang="en-GB" dirty="0"/>
              <a:t> del 21,7 %, que </a:t>
            </a:r>
            <a:r>
              <a:rPr lang="en-GB" dirty="0" err="1"/>
              <a:t>incluye</a:t>
            </a:r>
            <a:r>
              <a:rPr lang="en-GB" dirty="0"/>
              <a:t> un 15,3 % de personas con TEPT. L</a:t>
            </a:r>
            <a:r>
              <a:rPr lang="es-ES" dirty="0"/>
              <a:t>a depresión tiene una prevalencia de alrededor del 10 %, de los cuales el 3 % tiene depresión moderada y grave.</a:t>
            </a:r>
          </a:p>
          <a:p>
            <a:r>
              <a:rPr lang="es-ES" dirty="0"/>
              <a:t>En este punto es importante resaltar la importancia de entender la presencia y la prevalencia de diferentes afecciones de salud mental, y de tenerlo en cuenta a la hora de elaborar programas de SMAPS, sobre todo cuando se coordinan las acciones con diferentes actores que trabajan en la respuesta humanitaria</a:t>
            </a:r>
          </a:p>
        </p:txBody>
      </p:sp>
      <p:sp>
        <p:nvSpPr>
          <p:cNvPr id="4" name="Slide Number Placeholder 3"/>
          <p:cNvSpPr>
            <a:spLocks noGrp="1"/>
          </p:cNvSpPr>
          <p:nvPr>
            <p:ph type="sldNum" sz="quarter" idx="10"/>
          </p:nvPr>
        </p:nvSpPr>
        <p:spPr/>
        <p:txBody>
          <a:bodyPr/>
          <a:lstStyle/>
          <a:p>
            <a:fld id="{0D19B992-DD38-43AC-BC58-01632208147B}" type="slidenum">
              <a:rPr lang="de-DE" smtClean="0"/>
              <a:t>8</a:t>
            </a:fld>
            <a:endParaRPr lang="de-DE"/>
          </a:p>
        </p:txBody>
      </p:sp>
    </p:spTree>
    <p:extLst>
      <p:ext uri="{BB962C8B-B14F-4D97-AF65-F5344CB8AC3E}">
        <p14:creationId xmlns:p14="http://schemas.microsoft.com/office/powerpoint/2010/main" val="10262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menudo se olvida, pero es importante llamar su atención acerca de las necesidades de un grupo específico de la población que tiene en general una prevalencia de trastornos mentales mayor de la esperada, y tiende a ser descuidada. Diferentes estudios han demostrado la prevalencia creciente de los trastornos mentales de personas en los lugares de detención. Esto se debe a muchos factores, que no tenemos tiempo de ampliar aquí. Lamentablemente, la atención a la salud mental para aquellas poblaciones tiende a ser insuficiente en las zonas de bajos recursos.</a:t>
            </a:r>
          </a:p>
        </p:txBody>
      </p:sp>
      <p:sp>
        <p:nvSpPr>
          <p:cNvPr id="4" name="Slide Number Placeholder 3"/>
          <p:cNvSpPr>
            <a:spLocks noGrp="1"/>
          </p:cNvSpPr>
          <p:nvPr>
            <p:ph type="sldNum" sz="quarter" idx="10"/>
          </p:nvPr>
        </p:nvSpPr>
        <p:spPr/>
        <p:txBody>
          <a:bodyPr/>
          <a:lstStyle/>
          <a:p>
            <a:fld id="{0D19B992-DD38-43AC-BC58-01632208147B}" type="slidenum">
              <a:rPr lang="de-DE" smtClean="0"/>
              <a:t>9</a:t>
            </a:fld>
            <a:endParaRPr lang="es-ES"/>
          </a:p>
        </p:txBody>
      </p:sp>
    </p:spTree>
    <p:extLst>
      <p:ext uri="{BB962C8B-B14F-4D97-AF65-F5344CB8AC3E}">
        <p14:creationId xmlns:p14="http://schemas.microsoft.com/office/powerpoint/2010/main" val="265461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7065-52D0-4BA8-A458-77515C7DC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1CEC22A1-B2E3-4449-B7B5-AF8A617B8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2C3E8EB7-8654-4B23-A1BB-35AA15DFFA17}"/>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A59ED516-732D-472F-AFD4-8E338280A5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BA493B-8999-4A33-BBF1-F6D20BC783F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9371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0A54-B4BD-4340-BC8D-4A28E1B85BD9}"/>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BF51CEE3-D73C-48D9-9BEB-27437A8C6D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83066CE2-31FB-4F8B-AE96-8D0F54A857BB}"/>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62E8E61E-F89E-4F62-9E48-3AACC0DC73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34EB-9504-4352-86E6-1A5D5FCECA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3952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2DD77-EF44-46E7-9FF4-FFDF67DB7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6BA63D07-8F45-433F-A1FF-ED6E0AFCBA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B873ED03-4516-4627-AC12-C1B0DFF1B408}"/>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92ECB180-3558-4C4C-9843-88E797CD4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DA58FB-74F2-452A-A018-02E578C02C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81501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4665-3AD3-4CAE-907F-AB82069C94C0}"/>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FCE3009C-2BD7-485B-B115-01A092E8D9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3708E045-E268-4DE2-80AA-C379A5864B73}"/>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E945D271-40E7-4775-9AD3-2FC9EBB6F3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1CEE9-63A7-42F2-AB75-877C68F550A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08057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7497-3D7C-4D91-A736-37C25339F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372A071B-2BB3-47F2-BCCB-7AFA6E330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02F797-E2FB-41D7-A6FC-16DF64189E7F}"/>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C0363092-4429-4EA7-8698-E70FA1497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252188-3EAD-4FC6-A872-3A95D823648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53298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9FBC-BEDD-4377-B82E-F786C3A20A1A}"/>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2D633BFF-FED5-4924-8E30-C5C3BFBF5A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5816546C-8A3B-4B6D-BFBF-9E0AFB4DD5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380C46C0-605D-4512-B3F3-A0ECEE1B31E7}"/>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6" name="Footer Placeholder 5">
            <a:extLst>
              <a:ext uri="{FF2B5EF4-FFF2-40B4-BE49-F238E27FC236}">
                <a16:creationId xmlns:a16="http://schemas.microsoft.com/office/drawing/2014/main" id="{03D20803-AC69-4586-AF61-FC21EA7504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6E42B7-D307-4648-9E9A-41376A51FC8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23917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40A3-469B-4A33-8ED9-DB6B194F8347}"/>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28F4B487-8FA9-4556-AFFD-95DC1B267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6F9D15-6032-4BB3-9188-1D707D5DFC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6CBD9C6B-C355-4C6E-8D20-63D7A7835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A0ED05-EC90-40AC-82F3-FE8FA755FC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4BCB8B64-0E05-422F-AD4C-6D9DFDF1E647}"/>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8" name="Footer Placeholder 7">
            <a:extLst>
              <a:ext uri="{FF2B5EF4-FFF2-40B4-BE49-F238E27FC236}">
                <a16:creationId xmlns:a16="http://schemas.microsoft.com/office/drawing/2014/main" id="{3FE161E3-CB9C-4AF9-86FC-4CCFE931B6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C3A9F4-D628-4748-A491-69702B329A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99185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E4F1-C9F3-4975-A42E-B92C87B85A7B}"/>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EE9B8696-9605-45FB-9834-E89D652F5418}"/>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4" name="Footer Placeholder 3">
            <a:extLst>
              <a:ext uri="{FF2B5EF4-FFF2-40B4-BE49-F238E27FC236}">
                <a16:creationId xmlns:a16="http://schemas.microsoft.com/office/drawing/2014/main" id="{979FD53B-B763-4AF4-8F25-5FF82B6D95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E2741A-D667-4AF8-85F8-7D0104AB9BF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28791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29E44-CB09-4C48-A8A8-8507905FCEED}"/>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3" name="Footer Placeholder 2">
            <a:extLst>
              <a:ext uri="{FF2B5EF4-FFF2-40B4-BE49-F238E27FC236}">
                <a16:creationId xmlns:a16="http://schemas.microsoft.com/office/drawing/2014/main" id="{BA74DA90-D2B8-48CD-9909-E980FBA4BC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128E4C-4621-48A8-A769-EAE48ED9A2F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40962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8B55-25E2-4950-B14B-848BB5A0D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E8764E35-54EF-4AB1-B9F8-1AB5C9F98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0EDE801B-0A33-4484-AB3C-F5508C909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59871-EA02-4DE0-8FB1-0ADCB7AFAB28}"/>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6" name="Footer Placeholder 5">
            <a:extLst>
              <a:ext uri="{FF2B5EF4-FFF2-40B4-BE49-F238E27FC236}">
                <a16:creationId xmlns:a16="http://schemas.microsoft.com/office/drawing/2014/main" id="{D74DC1DA-B26F-4C1C-A58A-2D32FFBBB5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0C3858-3535-4509-ABAE-7B9293E915F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62789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7D57-55A3-407A-90BE-E92707BAD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67BF93B3-B60E-44EB-B137-674DAAFE7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FA04EFB9-516E-4738-8927-02018ACD5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F636F-6480-4BB6-8D13-13FAAA0A54D9}"/>
              </a:ext>
            </a:extLst>
          </p:cNvPr>
          <p:cNvSpPr>
            <a:spLocks noGrp="1"/>
          </p:cNvSpPr>
          <p:nvPr>
            <p:ph type="dt" sz="half" idx="10"/>
          </p:nvPr>
        </p:nvSpPr>
        <p:spPr/>
        <p:txBody>
          <a:bodyPr/>
          <a:lstStyle/>
          <a:p>
            <a:fld id="{9D6E9DEC-419B-4CC5-A080-3B06BD5A8291}" type="datetimeFigureOut">
              <a:rPr lang="en-US" smtClean="0"/>
              <a:t>9/10/2021</a:t>
            </a:fld>
            <a:endParaRPr lang="en-US" dirty="0"/>
          </a:p>
        </p:txBody>
      </p:sp>
      <p:sp>
        <p:nvSpPr>
          <p:cNvPr id="6" name="Footer Placeholder 5">
            <a:extLst>
              <a:ext uri="{FF2B5EF4-FFF2-40B4-BE49-F238E27FC236}">
                <a16:creationId xmlns:a16="http://schemas.microsoft.com/office/drawing/2014/main" id="{55DDB8F0-390D-4801-AA67-FD222AA7D5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AC75A7-9868-4DAB-8834-96AA228E91C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91737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71C6F-B3BE-4AB9-950E-996F4EE8D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BDBF3479-C518-4CB4-AE1D-320977C8E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ABD0C2F2-0A90-43E4-924C-59E68EB78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9/10/2021</a:t>
            </a:fld>
            <a:endParaRPr lang="en-US" dirty="0"/>
          </a:p>
        </p:txBody>
      </p:sp>
      <p:sp>
        <p:nvSpPr>
          <p:cNvPr id="5" name="Footer Placeholder 4">
            <a:extLst>
              <a:ext uri="{FF2B5EF4-FFF2-40B4-BE49-F238E27FC236}">
                <a16:creationId xmlns:a16="http://schemas.microsoft.com/office/drawing/2014/main" id="{1EEF9CA1-FE49-463B-93A0-34FA8CADF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BCBCFD-7654-4D54-9513-15BE65E2F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12347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maxpixel.net/Mind-Brain-Medical-Mental-Health-Psychology-335079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599C-AF13-4071-B572-5437739B1259}"/>
              </a:ext>
            </a:extLst>
          </p:cNvPr>
          <p:cNvSpPr>
            <a:spLocks noGrp="1"/>
          </p:cNvSpPr>
          <p:nvPr>
            <p:ph type="ctrTitle"/>
          </p:nvPr>
        </p:nvSpPr>
        <p:spPr>
          <a:xfrm>
            <a:off x="902677" y="1524000"/>
            <a:ext cx="11101753" cy="3130061"/>
          </a:xfrm>
        </p:spPr>
        <p:txBody>
          <a:bodyPr>
            <a:normAutofit/>
          </a:bodyPr>
          <a:lstStyle/>
          <a:p>
            <a:r>
              <a:rPr lang="es-ES" dirty="0">
                <a:latin typeface="+mn-lt"/>
              </a:rPr>
              <a:t>Salud mental y apoyo psicosocial para poblaciones afectadas por situaciones de crisis</a:t>
            </a:r>
          </a:p>
        </p:txBody>
      </p:sp>
      <p:sp>
        <p:nvSpPr>
          <p:cNvPr id="11" name="Rectangle 10">
            <a:extLst>
              <a:ext uri="{FF2B5EF4-FFF2-40B4-BE49-F238E27FC236}">
                <a16:creationId xmlns:a16="http://schemas.microsoft.com/office/drawing/2014/main" id="{8BE2B913-E5BD-4CFF-8AF8-33BCDE5CA19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EFCBC79D-6F11-4AEB-8187-7A76332B4009}"/>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3" name="TextBox 2">
            <a:extLst>
              <a:ext uri="{FF2B5EF4-FFF2-40B4-BE49-F238E27FC236}">
                <a16:creationId xmlns:a16="http://schemas.microsoft.com/office/drawing/2014/main" id="{A16E5DB5-D373-4478-9CC7-60130744BDD0}"/>
              </a:ext>
            </a:extLst>
          </p:cNvPr>
          <p:cNvSpPr txBox="1"/>
          <p:nvPr/>
        </p:nvSpPr>
        <p:spPr>
          <a:xfrm>
            <a:off x="8198791" y="5298283"/>
            <a:ext cx="2485232" cy="738664"/>
          </a:xfrm>
          <a:prstGeom prst="rect">
            <a:avLst/>
          </a:prstGeom>
          <a:noFill/>
        </p:spPr>
        <p:txBody>
          <a:bodyPr wrap="none" rtlCol="0">
            <a:spAutoFit/>
          </a:bodyPr>
          <a:lstStyle/>
          <a:p>
            <a:r>
              <a:rPr lang="es-ES" sz="2400" dirty="0"/>
              <a:t>Lista de presentadores</a:t>
            </a:r>
          </a:p>
          <a:p>
            <a:endParaRPr lang="es-ES" dirty="0"/>
          </a:p>
        </p:txBody>
      </p:sp>
      <p:pic>
        <p:nvPicPr>
          <p:cNvPr id="5" name="Picture 4">
            <a:extLst>
              <a:ext uri="{FF2B5EF4-FFF2-40B4-BE49-F238E27FC236}">
                <a16:creationId xmlns:a16="http://schemas.microsoft.com/office/drawing/2014/main" id="{BDDFB651-5397-4E3F-8B07-12B9C5EE6BF7}"/>
              </a:ext>
            </a:extLst>
          </p:cNvPr>
          <p:cNvPicPr>
            <a:picLocks noChangeAspect="1"/>
          </p:cNvPicPr>
          <p:nvPr/>
        </p:nvPicPr>
        <p:blipFill>
          <a:blip r:embed="rId3"/>
          <a:stretch>
            <a:fillRect/>
          </a:stretch>
        </p:blipFill>
        <p:spPr>
          <a:xfrm>
            <a:off x="10204095" y="477088"/>
            <a:ext cx="1085227" cy="1255459"/>
          </a:xfrm>
          <a:prstGeom prst="rect">
            <a:avLst/>
          </a:prstGeom>
        </p:spPr>
      </p:pic>
    </p:spTree>
    <p:extLst>
      <p:ext uri="{BB962C8B-B14F-4D97-AF65-F5344CB8AC3E}">
        <p14:creationId xmlns:p14="http://schemas.microsoft.com/office/powerpoint/2010/main" val="167318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14A303-1508-44BC-8AB5-873BF643DEA1}"/>
              </a:ext>
            </a:extLst>
          </p:cNvPr>
          <p:cNvSpPr/>
          <p:nvPr/>
        </p:nvSpPr>
        <p:spPr>
          <a:xfrm>
            <a:off x="1230924" y="1993505"/>
            <a:ext cx="10566400" cy="3535712"/>
          </a:xfrm>
          <a:prstGeom prst="rect">
            <a:avLst/>
          </a:prstGeom>
        </p:spPr>
        <p:txBody>
          <a:bodyPr wrap="square">
            <a:spAutoFit/>
          </a:bodyPr>
          <a:lstStyle/>
          <a:p>
            <a:pPr marL="457200" indent="-457200">
              <a:buFont typeface="Wingdings" panose="05000000000000000000" pitchFamily="2" charset="2"/>
              <a:buChar char="Ø"/>
            </a:pPr>
            <a:r>
              <a:rPr lang="es-ES" altLang="en-US" sz="2800" b="1" dirty="0">
                <a:solidFill>
                  <a:srgbClr val="0000CC"/>
                </a:solidFill>
              </a:rPr>
              <a:t>Problemas preexistentes</a:t>
            </a:r>
          </a:p>
          <a:p>
            <a:pPr lvl="1">
              <a:lnSpc>
                <a:spcPct val="80000"/>
              </a:lnSpc>
            </a:pPr>
            <a:r>
              <a:rPr lang="es-ES" altLang="en-US" sz="2800" dirty="0"/>
              <a:t>Problemas sociales</a:t>
            </a:r>
          </a:p>
          <a:p>
            <a:pPr lvl="1">
              <a:lnSpc>
                <a:spcPct val="80000"/>
              </a:lnSpc>
            </a:pPr>
            <a:r>
              <a:rPr lang="es-ES" altLang="en-US" sz="2800" dirty="0"/>
              <a:t>Problemas psicológicos (incluidos psiquiátricos)</a:t>
            </a:r>
          </a:p>
          <a:p>
            <a:pPr>
              <a:lnSpc>
                <a:spcPct val="80000"/>
              </a:lnSpc>
            </a:pPr>
            <a:endParaRPr lang="es-ES" altLang="en-US" sz="2800" b="1" dirty="0">
              <a:solidFill>
                <a:srgbClr val="0000CC"/>
              </a:solidFill>
            </a:endParaRPr>
          </a:p>
          <a:p>
            <a:pPr marL="457200" indent="-457200">
              <a:lnSpc>
                <a:spcPct val="80000"/>
              </a:lnSpc>
              <a:buFont typeface="Wingdings" panose="05000000000000000000" pitchFamily="2" charset="2"/>
              <a:buChar char="Ø"/>
            </a:pPr>
            <a:r>
              <a:rPr lang="es-ES" altLang="en-US" sz="2800" b="1" dirty="0">
                <a:solidFill>
                  <a:srgbClr val="0000CC"/>
                </a:solidFill>
              </a:rPr>
              <a:t>Problemas inducidos por la crisis</a:t>
            </a:r>
          </a:p>
          <a:p>
            <a:pPr lvl="1">
              <a:lnSpc>
                <a:spcPct val="80000"/>
              </a:lnSpc>
            </a:pPr>
            <a:r>
              <a:rPr lang="es-ES" altLang="en-US" sz="2800" dirty="0"/>
              <a:t>Problemas sociales</a:t>
            </a:r>
          </a:p>
          <a:p>
            <a:pPr lvl="1">
              <a:lnSpc>
                <a:spcPct val="80000"/>
              </a:lnSpc>
            </a:pPr>
            <a:r>
              <a:rPr lang="es-ES" altLang="en-US" sz="2800" dirty="0"/>
              <a:t>Problemas psicológicos (incluidos psiquiátricos)</a:t>
            </a:r>
            <a:endParaRPr lang="es-ES" altLang="en-US" sz="2800" dirty="0">
              <a:highlight>
                <a:srgbClr val="FFFF00"/>
              </a:highlight>
            </a:endParaRPr>
          </a:p>
          <a:p>
            <a:pPr marL="1371600" lvl="2" indent="-457200">
              <a:lnSpc>
                <a:spcPct val="80000"/>
              </a:lnSpc>
              <a:buFont typeface="Arial" panose="020B0604020202020204" pitchFamily="34" charset="0"/>
              <a:buChar char="•"/>
            </a:pPr>
            <a:r>
              <a:rPr lang="es-ES" altLang="en-US" sz="2400" dirty="0"/>
              <a:t>Los problemas psicológicos pueden incluir evaluaciones realistas (no es un trastorno mental) o distorsiones (posible trastorno mental)</a:t>
            </a:r>
          </a:p>
          <a:p>
            <a:pPr>
              <a:lnSpc>
                <a:spcPct val="80000"/>
              </a:lnSpc>
            </a:pPr>
            <a:endParaRPr lang="es-ES" altLang="en-US" sz="2800" b="1" dirty="0">
              <a:solidFill>
                <a:srgbClr val="0000CC"/>
              </a:solidFill>
            </a:endParaRPr>
          </a:p>
        </p:txBody>
      </p:sp>
      <p:sp>
        <p:nvSpPr>
          <p:cNvPr id="5" name="TextBox 4">
            <a:extLst>
              <a:ext uri="{FF2B5EF4-FFF2-40B4-BE49-F238E27FC236}">
                <a16:creationId xmlns:a16="http://schemas.microsoft.com/office/drawing/2014/main" id="{841538F9-2017-4D44-93F8-ED37E3534B58}"/>
              </a:ext>
            </a:extLst>
          </p:cNvPr>
          <p:cNvSpPr txBox="1"/>
          <p:nvPr/>
        </p:nvSpPr>
        <p:spPr>
          <a:xfrm>
            <a:off x="3446926" y="463416"/>
            <a:ext cx="5876481" cy="769441"/>
          </a:xfrm>
          <a:prstGeom prst="rect">
            <a:avLst/>
          </a:prstGeom>
          <a:noFill/>
        </p:spPr>
        <p:txBody>
          <a:bodyPr wrap="none" rtlCol="0">
            <a:spAutoFit/>
          </a:bodyPr>
          <a:lstStyle/>
          <a:p>
            <a:r>
              <a:rPr lang="es-ES" sz="4400" u="sng" dirty="0"/>
              <a:t>Necesidades en situaciones de crisis</a:t>
            </a:r>
          </a:p>
        </p:txBody>
      </p:sp>
      <p:sp>
        <p:nvSpPr>
          <p:cNvPr id="6" name="Rectangle 5">
            <a:extLst>
              <a:ext uri="{FF2B5EF4-FFF2-40B4-BE49-F238E27FC236}">
                <a16:creationId xmlns:a16="http://schemas.microsoft.com/office/drawing/2014/main" id="{A2E389D5-2461-48C8-95D2-BD468974020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B2EAC1-BAB8-4D82-B8DC-FBED36925D3B}"/>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18341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10431701" cy="1250648"/>
          </a:xfrm>
        </p:spPr>
        <p:txBody>
          <a:bodyPr>
            <a:noAutofit/>
          </a:bodyPr>
          <a:lstStyle/>
          <a:p>
            <a:pPr algn="ctr"/>
            <a:r>
              <a:rPr lang="es-ES" sz="4000" u="sng" dirty="0">
                <a:latin typeface="+mn-lt"/>
              </a:rPr>
              <a:t>Clasificación de trastornos mentales y conductuales  (ICD-10) -&gt; ¡¡¡300!!!</a:t>
            </a:r>
          </a:p>
        </p:txBody>
      </p:sp>
      <p:sp>
        <p:nvSpPr>
          <p:cNvPr id="3" name="Content Placeholder 2"/>
          <p:cNvSpPr>
            <a:spLocks noGrp="1"/>
          </p:cNvSpPr>
          <p:nvPr>
            <p:ph idx="1"/>
          </p:nvPr>
        </p:nvSpPr>
        <p:spPr>
          <a:xfrm>
            <a:off x="1055329" y="1871670"/>
            <a:ext cx="10843594" cy="4699725"/>
          </a:xfrm>
        </p:spPr>
        <p:txBody>
          <a:bodyPr>
            <a:normAutofit fontScale="92500" lnSpcReduction="20000"/>
          </a:bodyPr>
          <a:lstStyle/>
          <a:p>
            <a:pPr marL="0" lvl="0" indent="0">
              <a:buNone/>
            </a:pPr>
            <a:r>
              <a:rPr lang="es-ES" dirty="0"/>
              <a:t>0.  Trastornos psiquiátricos de origen orgánico (demencia, etc.)</a:t>
            </a:r>
          </a:p>
          <a:p>
            <a:pPr marL="457200" lvl="0" indent="-457200">
              <a:buFont typeface="+mj-lt"/>
              <a:buAutoNum type="arabicPeriod"/>
            </a:pPr>
            <a:r>
              <a:rPr lang="es-ES" b="1" dirty="0"/>
              <a:t>Abuso y dependencia de las drogas</a:t>
            </a:r>
          </a:p>
          <a:p>
            <a:pPr marL="457200" lvl="0" indent="-457200">
              <a:buFont typeface="+mj-lt"/>
              <a:buAutoNum type="arabicPeriod"/>
            </a:pPr>
            <a:r>
              <a:rPr lang="es-ES" b="1" dirty="0"/>
              <a:t>Esquizofrenia </a:t>
            </a:r>
          </a:p>
          <a:p>
            <a:pPr marL="457200" lvl="0" indent="-457200">
              <a:buFont typeface="+mj-lt"/>
              <a:buAutoNum type="arabicPeriod"/>
            </a:pPr>
            <a:r>
              <a:rPr lang="es-ES" b="1" dirty="0"/>
              <a:t>Trastornos afectivos (depresión, trastorno bipolar)</a:t>
            </a:r>
          </a:p>
          <a:p>
            <a:pPr marL="457200" lvl="0" indent="-457200">
              <a:buFont typeface="+mj-lt"/>
              <a:buAutoNum type="arabicPeriod"/>
            </a:pPr>
            <a:r>
              <a:rPr lang="es-ES" b="1" dirty="0"/>
              <a:t>Trastornos neuróticos, traumáticos y psicosomáticos (ansiedad, TOC, TEPT, etc.)</a:t>
            </a:r>
          </a:p>
          <a:p>
            <a:pPr marL="457200" lvl="0" indent="-457200">
              <a:buFont typeface="+mj-lt"/>
              <a:buAutoNum type="arabicPeriod"/>
            </a:pPr>
            <a:r>
              <a:rPr lang="es-ES" dirty="0"/>
              <a:t>Problemas causados por trastornos somáticos (trastorno de la alimentación, del sueño, etc.)</a:t>
            </a:r>
          </a:p>
          <a:p>
            <a:pPr marL="457200" lvl="0" indent="-457200">
              <a:buFont typeface="+mj-lt"/>
              <a:buAutoNum type="arabicPeriod"/>
            </a:pPr>
            <a:r>
              <a:rPr lang="es-ES" dirty="0"/>
              <a:t>Trastornos de la conducta y de la personalidad</a:t>
            </a:r>
          </a:p>
          <a:p>
            <a:pPr marL="457200" lvl="0" indent="-457200">
              <a:buFont typeface="+mj-lt"/>
              <a:buAutoNum type="arabicPeriod"/>
            </a:pPr>
            <a:r>
              <a:rPr lang="es-ES" dirty="0"/>
              <a:t>Discapacidad intelectual </a:t>
            </a:r>
          </a:p>
          <a:p>
            <a:pPr marL="457200" lvl="0" indent="-457200">
              <a:buFont typeface="+mj-lt"/>
              <a:buAutoNum type="arabicPeriod"/>
            </a:pPr>
            <a:r>
              <a:rPr lang="es-ES" dirty="0"/>
              <a:t>Trastornos del desarrollo (autismo)</a:t>
            </a:r>
          </a:p>
          <a:p>
            <a:pPr marL="457200" lvl="0" indent="-457200">
              <a:buFont typeface="+mj-lt"/>
              <a:buAutoNum type="arabicPeriod"/>
            </a:pPr>
            <a:r>
              <a:rPr lang="es-ES" b="1" dirty="0"/>
              <a:t>Trastornos específicos de la adolescencia y la infancia (TDAH, etc.)</a:t>
            </a:r>
          </a:p>
          <a:p>
            <a:pPr marL="457200" indent="-457200">
              <a:buFont typeface="+mj-lt"/>
              <a:buAutoNum type="arabicPeriod"/>
            </a:pPr>
            <a:endParaRPr lang="es-ES" dirty="0">
              <a:solidFill>
                <a:srgbClr val="92D050"/>
              </a:solidFill>
            </a:endParaRPr>
          </a:p>
        </p:txBody>
      </p:sp>
      <p:sp>
        <p:nvSpPr>
          <p:cNvPr id="4" name="Rectangle 3">
            <a:extLst>
              <a:ext uri="{FF2B5EF4-FFF2-40B4-BE49-F238E27FC236}">
                <a16:creationId xmlns:a16="http://schemas.microsoft.com/office/drawing/2014/main" id="{972BE989-38C7-4ADF-A3AB-3351F287736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5BAD882-16D5-4550-848B-EC7C73F5D945}"/>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9319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u="sng" dirty="0">
                <a:latin typeface="+mn-lt"/>
              </a:rPr>
              <a:t>Síntomas más comunes</a:t>
            </a:r>
          </a:p>
        </p:txBody>
      </p:sp>
      <p:sp>
        <p:nvSpPr>
          <p:cNvPr id="3" name="Content Placeholder 2"/>
          <p:cNvSpPr>
            <a:spLocks noGrp="1"/>
          </p:cNvSpPr>
          <p:nvPr>
            <p:ph idx="1"/>
          </p:nvPr>
        </p:nvSpPr>
        <p:spPr>
          <a:xfrm>
            <a:off x="1290687" y="1759637"/>
            <a:ext cx="9870649" cy="4351338"/>
          </a:xfrm>
        </p:spPr>
        <p:txBody>
          <a:bodyPr>
            <a:normAutofit lnSpcReduction="10000"/>
          </a:bodyPr>
          <a:lstStyle/>
          <a:p>
            <a:pPr marL="0" lvl="0" indent="0">
              <a:buNone/>
            </a:pPr>
            <a:endParaRPr lang="es-ES" sz="2800" dirty="0"/>
          </a:p>
          <a:p>
            <a:pPr lvl="1"/>
            <a:r>
              <a:rPr lang="es-ES" sz="2800" dirty="0"/>
              <a:t> Síntomas psicosomáticos</a:t>
            </a:r>
          </a:p>
          <a:p>
            <a:pPr lvl="1"/>
            <a:r>
              <a:rPr lang="es-ES" sz="2800" dirty="0"/>
              <a:t> Problemas relacionados con el sueño</a:t>
            </a:r>
          </a:p>
          <a:p>
            <a:pPr lvl="1"/>
            <a:r>
              <a:rPr lang="es-ES" sz="2800" dirty="0"/>
              <a:t> Problemas relacionados con el apetito</a:t>
            </a:r>
          </a:p>
          <a:p>
            <a:pPr lvl="1"/>
            <a:r>
              <a:rPr lang="es-ES" sz="2800" dirty="0"/>
              <a:t> Problemas emocionales: depresión, deseos de morir, ansiedad, etc.</a:t>
            </a:r>
          </a:p>
          <a:p>
            <a:pPr lvl="1"/>
            <a:r>
              <a:rPr lang="es-ES" sz="2800" dirty="0"/>
              <a:t>Pensamientos repetitivos </a:t>
            </a:r>
          </a:p>
          <a:p>
            <a:pPr lvl="1"/>
            <a:r>
              <a:rPr lang="es-ES" sz="2800" dirty="0"/>
              <a:t>Abuso de sustancias</a:t>
            </a:r>
          </a:p>
          <a:p>
            <a:pPr lvl="1"/>
            <a:r>
              <a:rPr lang="es-ES" sz="2800" dirty="0"/>
              <a:t>Síntomas de TEPT (recuerdos intrusivos, evasión)</a:t>
            </a:r>
          </a:p>
          <a:p>
            <a:pPr lvl="1"/>
            <a:r>
              <a:rPr lang="es-ES" sz="2800" dirty="0">
                <a:solidFill>
                  <a:srgbClr val="FF0000"/>
                </a:solidFill>
              </a:rPr>
              <a:t>Niñez </a:t>
            </a:r>
            <a:r>
              <a:rPr lang="es-ES" sz="2800" dirty="0"/>
              <a:t>(enuresis, agresión, miedo)</a:t>
            </a:r>
          </a:p>
          <a:p>
            <a:endParaRPr lang="es-ES" dirty="0"/>
          </a:p>
        </p:txBody>
      </p:sp>
      <p:sp>
        <p:nvSpPr>
          <p:cNvPr id="4" name="Rectangle 3">
            <a:extLst>
              <a:ext uri="{FF2B5EF4-FFF2-40B4-BE49-F238E27FC236}">
                <a16:creationId xmlns:a16="http://schemas.microsoft.com/office/drawing/2014/main" id="{4F36EE95-245E-4558-A942-B20087B6B04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D5A9F73-4DD0-4EC2-8AAB-6E0B843EF904}"/>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95026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83C1-842B-4494-A790-70C5412F9259}"/>
              </a:ext>
            </a:extLst>
          </p:cNvPr>
          <p:cNvSpPr>
            <a:spLocks noGrp="1"/>
          </p:cNvSpPr>
          <p:nvPr>
            <p:ph type="title"/>
          </p:nvPr>
        </p:nvSpPr>
        <p:spPr>
          <a:xfrm>
            <a:off x="2580640" y="1523365"/>
            <a:ext cx="9149080" cy="1325563"/>
          </a:xfrm>
        </p:spPr>
        <p:txBody>
          <a:bodyPr>
            <a:normAutofit/>
          </a:bodyPr>
          <a:lstStyle/>
          <a:p>
            <a:r>
              <a:rPr lang="es-ES" sz="4000" dirty="0">
                <a:latin typeface="+mn-lt"/>
              </a:rPr>
              <a:t>¿Cuáles son las consecuencias de los problemas de salud mental?</a:t>
            </a:r>
          </a:p>
        </p:txBody>
      </p:sp>
      <p:sp>
        <p:nvSpPr>
          <p:cNvPr id="4" name="TextBox 3">
            <a:extLst>
              <a:ext uri="{FF2B5EF4-FFF2-40B4-BE49-F238E27FC236}">
                <a16:creationId xmlns:a16="http://schemas.microsoft.com/office/drawing/2014/main" id="{D23C9F5F-46AA-4C49-8A93-C8BC45E4F484}"/>
              </a:ext>
            </a:extLst>
          </p:cNvPr>
          <p:cNvSpPr txBox="1"/>
          <p:nvPr/>
        </p:nvSpPr>
        <p:spPr>
          <a:xfrm>
            <a:off x="1012261" y="1401316"/>
            <a:ext cx="1326004" cy="1569660"/>
          </a:xfrm>
          <a:prstGeom prst="rect">
            <a:avLst/>
          </a:prstGeom>
          <a:noFill/>
        </p:spPr>
        <p:txBody>
          <a:bodyPr wrap="none" rtlCol="0">
            <a:spAutoFit/>
          </a:bodyPr>
          <a:lstStyle/>
          <a:p>
            <a:r>
              <a:rPr lang="es-ES" sz="9600" b="1" dirty="0">
                <a:solidFill>
                  <a:srgbClr val="FF0000"/>
                </a:solidFill>
              </a:rPr>
              <a:t>¿?</a:t>
            </a:r>
          </a:p>
        </p:txBody>
      </p:sp>
      <p:sp>
        <p:nvSpPr>
          <p:cNvPr id="6" name="TextBox 5">
            <a:extLst>
              <a:ext uri="{FF2B5EF4-FFF2-40B4-BE49-F238E27FC236}">
                <a16:creationId xmlns:a16="http://schemas.microsoft.com/office/drawing/2014/main" id="{61B228E6-611B-4404-A860-179C7531DB20}"/>
              </a:ext>
            </a:extLst>
          </p:cNvPr>
          <p:cNvSpPr txBox="1"/>
          <p:nvPr/>
        </p:nvSpPr>
        <p:spPr>
          <a:xfrm>
            <a:off x="2580640" y="3429000"/>
            <a:ext cx="7770368" cy="1815882"/>
          </a:xfrm>
          <a:prstGeom prst="rect">
            <a:avLst/>
          </a:prstGeom>
          <a:noFill/>
        </p:spPr>
        <p:txBody>
          <a:bodyPr wrap="square" rtlCol="0">
            <a:spAutoFit/>
          </a:bodyPr>
          <a:lstStyle/>
          <a:p>
            <a:pPr marL="457200" indent="-457200">
              <a:buFont typeface="Arial" panose="020B0604020202020204" pitchFamily="34" charset="0"/>
              <a:buChar char="•"/>
            </a:pPr>
            <a:r>
              <a:rPr lang="es-ES" sz="2800" dirty="0"/>
              <a:t>Efectos sobre la vida social y familiar.</a:t>
            </a:r>
          </a:p>
          <a:p>
            <a:pPr marL="457200" indent="-457200">
              <a:buFont typeface="Arial" panose="020B0604020202020204" pitchFamily="34" charset="0"/>
              <a:buChar char="•"/>
            </a:pPr>
            <a:r>
              <a:rPr lang="es-ES" sz="2800" dirty="0"/>
              <a:t>Efectos de la estigmatización en el acceso a los servicios.</a:t>
            </a:r>
          </a:p>
          <a:p>
            <a:pPr marL="457200" indent="-457200">
              <a:buFont typeface="Arial" panose="020B0604020202020204" pitchFamily="34" charset="0"/>
              <a:buChar char="•"/>
            </a:pPr>
            <a:r>
              <a:rPr lang="es-ES" sz="2800" dirty="0"/>
              <a:t>Carga económica: directa/indirecta</a:t>
            </a:r>
            <a:endParaRPr lang="es-ES" dirty="0"/>
          </a:p>
        </p:txBody>
      </p:sp>
      <p:sp>
        <p:nvSpPr>
          <p:cNvPr id="5" name="Rectangle 4">
            <a:extLst>
              <a:ext uri="{FF2B5EF4-FFF2-40B4-BE49-F238E27FC236}">
                <a16:creationId xmlns:a16="http://schemas.microsoft.com/office/drawing/2014/main" id="{D6C54B59-62BE-4128-83B8-53EEAA6887C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22CACF-BC87-4CFE-840D-9AF64CB323FF}"/>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7080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3681392-7413-4EE6-9A47-46F957B2E0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4880" y="10760"/>
            <a:ext cx="8778240" cy="684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B0201B0-7992-4892-9989-0592C83D9D6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C60BEF-CFCF-4E44-9384-2C2DA137C758}"/>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943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23667BD-AC9A-494D-A3D9-A5B34CF88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40" y="0"/>
            <a:ext cx="9850120" cy="696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DF54CE53-B594-46E3-A9D0-41470A60040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AA45FF45-FB9C-4DB0-8728-F28DB2E9A6A5}"/>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26445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lumMod val="75000"/>
                  </a:schemeClr>
                </a:solidFill>
              </a:rPr>
            </a:br>
            <a:endParaRPr lang="en-US" sz="4800" dirty="0">
              <a:solidFill>
                <a:schemeClr val="accent1">
                  <a:lumMod val="75000"/>
                </a:schemeClr>
              </a:solidFill>
            </a:endParaRPr>
          </a:p>
        </p:txBody>
      </p:sp>
      <p:pic>
        <p:nvPicPr>
          <p:cNvPr id="12" name="Picture 26" descr="mhGAP"/>
          <p:cNvPicPr>
            <a:picLocks noGrp="1" noChangeAspect="1" noChangeArrowheads="1"/>
          </p:cNvPicPr>
          <p:nvPr>
            <p:ph idx="1"/>
          </p:nvPr>
        </p:nvPicPr>
        <p:blipFill>
          <a:blip r:embed="rId3" cstate="print"/>
          <a:stretch>
            <a:fillRect/>
          </a:stretch>
        </p:blipFill>
        <p:spPr bwMode="auto">
          <a:xfrm>
            <a:off x="7746217" y="2475198"/>
            <a:ext cx="4183187" cy="3091024"/>
          </a:xfrm>
          <a:prstGeom prst="rect">
            <a:avLst/>
          </a:prstGeom>
          <a:noFill/>
          <a:ln w="9525" algn="ctr">
            <a:noFill/>
            <a:miter lim="800000"/>
            <a:headEnd/>
            <a:tailEnd/>
          </a:ln>
          <a:effectLst>
            <a:outerShdw dist="107763" dir="2700000" algn="ctr" rotWithShape="0">
              <a:srgbClr val="808080">
                <a:alpha val="50000"/>
              </a:srgbClr>
            </a:outerShdw>
          </a:effectLst>
        </p:spPr>
      </p:pic>
      <p:sp>
        <p:nvSpPr>
          <p:cNvPr id="5" name="Slide Number Placeholder 4"/>
          <p:cNvSpPr>
            <a:spLocks noGrp="1"/>
          </p:cNvSpPr>
          <p:nvPr>
            <p:ph type="sldNum" sz="quarter" idx="12"/>
          </p:nvPr>
        </p:nvSpPr>
        <p:spPr>
          <a:xfrm>
            <a:off x="8953520" y="0"/>
            <a:ext cx="1066800" cy="329184"/>
          </a:xfrm>
        </p:spPr>
        <p:txBody>
          <a:bodyPr/>
          <a:lstStyle/>
          <a:p>
            <a:fld id="{23873EED-40A3-48A5-B069-5D5E2DBE52E0}" type="slidenum">
              <a:rPr lang="en-US" smtClean="0">
                <a:solidFill>
                  <a:srgbClr val="F18245"/>
                </a:solidFill>
              </a:rPr>
              <a:pPr/>
              <a:t>16</a:t>
            </a:fld>
            <a:endParaRPr lang="es-ES" dirty="0">
              <a:solidFill>
                <a:srgbClr val="F18245"/>
              </a:solidFill>
            </a:endParaRPr>
          </a:p>
        </p:txBody>
      </p:sp>
      <p:pic>
        <p:nvPicPr>
          <p:cNvPr id="8" name="Picture 17" descr="E-cover"/>
          <p:cNvPicPr>
            <a:picLocks noChangeAspect="1" noChangeArrowheads="1"/>
          </p:cNvPicPr>
          <p:nvPr/>
        </p:nvPicPr>
        <p:blipFill>
          <a:blip r:embed="rId4" cstate="print"/>
          <a:srcRect/>
          <a:stretch>
            <a:fillRect/>
          </a:stretch>
        </p:blipFill>
        <p:spPr bwMode="auto">
          <a:xfrm>
            <a:off x="4260391" y="1726629"/>
            <a:ext cx="3233203" cy="4373144"/>
          </a:xfrm>
          <a:prstGeom prst="rect">
            <a:avLst/>
          </a:prstGeom>
          <a:noFill/>
          <a:ln w="9525">
            <a:noFill/>
            <a:miter lim="800000"/>
            <a:headEnd/>
            <a:tailEnd/>
          </a:ln>
          <a:effectLst>
            <a:outerShdw dist="107763" dir="2700000" algn="ctr" rotWithShape="0">
              <a:srgbClr val="808080">
                <a:alpha val="50000"/>
              </a:srgbClr>
            </a:outerShdw>
          </a:effectLst>
        </p:spPr>
      </p:pic>
      <p:pic>
        <p:nvPicPr>
          <p:cNvPr id="13" name="Picture 13" descr="2001 report"/>
          <p:cNvPicPr>
            <a:picLocks noChangeAspect="1" noChangeArrowheads="1"/>
          </p:cNvPicPr>
          <p:nvPr/>
        </p:nvPicPr>
        <p:blipFill>
          <a:blip r:embed="rId5" cstate="print"/>
          <a:srcRect/>
          <a:stretch>
            <a:fillRect/>
          </a:stretch>
        </p:blipFill>
        <p:spPr bwMode="auto">
          <a:xfrm>
            <a:off x="959251" y="1726629"/>
            <a:ext cx="3048517" cy="4438675"/>
          </a:xfrm>
          <a:prstGeom prst="rect">
            <a:avLst/>
          </a:prstGeom>
          <a:noFill/>
          <a:effectLst>
            <a:outerShdw dist="107763" dir="2700000" algn="ctr" rotWithShape="0">
              <a:srgbClr val="808080">
                <a:alpha val="50000"/>
              </a:srgbClr>
            </a:outerShdw>
          </a:effectLst>
        </p:spPr>
      </p:pic>
      <p:sp>
        <p:nvSpPr>
          <p:cNvPr id="7" name="TextBox 6"/>
          <p:cNvSpPr txBox="1"/>
          <p:nvPr/>
        </p:nvSpPr>
        <p:spPr>
          <a:xfrm>
            <a:off x="1351560" y="575347"/>
            <a:ext cx="2185921" cy="646331"/>
          </a:xfrm>
          <a:prstGeom prst="rect">
            <a:avLst/>
          </a:prstGeom>
          <a:noFill/>
        </p:spPr>
        <p:txBody>
          <a:bodyPr wrap="square" rtlCol="0">
            <a:spAutoFit/>
          </a:bodyPr>
          <a:lstStyle/>
          <a:p>
            <a:r>
              <a:rPr lang="es-ES" sz="3600" b="1" u="sng" dirty="0" err="1"/>
              <a:t>mhGAP</a:t>
            </a:r>
            <a:r>
              <a:rPr lang="es-ES" dirty="0"/>
              <a:t> </a:t>
            </a:r>
            <a:endParaRPr lang="es-ES" sz="3600" b="1" u="sng" dirty="0"/>
          </a:p>
        </p:txBody>
      </p:sp>
      <p:sp>
        <p:nvSpPr>
          <p:cNvPr id="10" name="Rectangle 9">
            <a:extLst>
              <a:ext uri="{FF2B5EF4-FFF2-40B4-BE49-F238E27FC236}">
                <a16:creationId xmlns:a16="http://schemas.microsoft.com/office/drawing/2014/main" id="{33134B2C-D6C4-4ABF-8CD5-1375409AD04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94D5A70B-F9AB-46C1-BB99-ABA9E564721D}"/>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3" name="TextBox 2">
            <a:extLst>
              <a:ext uri="{FF2B5EF4-FFF2-40B4-BE49-F238E27FC236}">
                <a16:creationId xmlns:a16="http://schemas.microsoft.com/office/drawing/2014/main" id="{E8E4C678-3B28-4203-A0F0-CAAE2E116979}"/>
              </a:ext>
            </a:extLst>
          </p:cNvPr>
          <p:cNvSpPr txBox="1"/>
          <p:nvPr/>
        </p:nvSpPr>
        <p:spPr>
          <a:xfrm>
            <a:off x="2074470" y="6308209"/>
            <a:ext cx="806631" cy="461665"/>
          </a:xfrm>
          <a:prstGeom prst="rect">
            <a:avLst/>
          </a:prstGeom>
          <a:noFill/>
        </p:spPr>
        <p:txBody>
          <a:bodyPr wrap="none" rtlCol="0">
            <a:spAutoFit/>
          </a:bodyPr>
          <a:lstStyle/>
          <a:p>
            <a:r>
              <a:rPr lang="es-ES" sz="2400" dirty="0"/>
              <a:t>2001</a:t>
            </a:r>
          </a:p>
        </p:txBody>
      </p:sp>
      <p:sp>
        <p:nvSpPr>
          <p:cNvPr id="4" name="TextBox 3">
            <a:extLst>
              <a:ext uri="{FF2B5EF4-FFF2-40B4-BE49-F238E27FC236}">
                <a16:creationId xmlns:a16="http://schemas.microsoft.com/office/drawing/2014/main" id="{E894979C-2B6A-4413-9D41-1224E7A3019C}"/>
              </a:ext>
            </a:extLst>
          </p:cNvPr>
          <p:cNvSpPr txBox="1"/>
          <p:nvPr/>
        </p:nvSpPr>
        <p:spPr>
          <a:xfrm>
            <a:off x="5430130" y="6308210"/>
            <a:ext cx="927122" cy="461665"/>
          </a:xfrm>
          <a:prstGeom prst="rect">
            <a:avLst/>
          </a:prstGeom>
          <a:noFill/>
        </p:spPr>
        <p:txBody>
          <a:bodyPr wrap="square" rtlCol="0">
            <a:spAutoFit/>
          </a:bodyPr>
          <a:lstStyle/>
          <a:p>
            <a:r>
              <a:rPr lang="es-ES" sz="2400" dirty="0"/>
              <a:t>2010</a:t>
            </a:r>
          </a:p>
        </p:txBody>
      </p:sp>
    </p:spTree>
    <p:extLst>
      <p:ext uri="{BB962C8B-B14F-4D97-AF65-F5344CB8AC3E}">
        <p14:creationId xmlns:p14="http://schemas.microsoft.com/office/powerpoint/2010/main" val="135859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a:extLst>
              <a:ext uri="{FF2B5EF4-FFF2-40B4-BE49-F238E27FC236}">
                <a16:creationId xmlns:a16="http://schemas.microsoft.com/office/drawing/2014/main" id="{CFC89E4A-5168-4ABB-ADC0-D4304AEEDA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5074" y="0"/>
            <a:ext cx="9845184" cy="6946884"/>
          </a:xfrm>
        </p:spPr>
      </p:pic>
      <p:sp>
        <p:nvSpPr>
          <p:cNvPr id="3" name="Rectangle 2">
            <a:extLst>
              <a:ext uri="{FF2B5EF4-FFF2-40B4-BE49-F238E27FC236}">
                <a16:creationId xmlns:a16="http://schemas.microsoft.com/office/drawing/2014/main" id="{D0777E2C-6CF3-468C-BFAC-BC0FD5F4B10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102480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Content Placeholder 4" descr="expansion of mnh services l.jpg">
            <a:extLst>
              <a:ext uri="{FF2B5EF4-FFF2-40B4-BE49-F238E27FC236}">
                <a16:creationId xmlns:a16="http://schemas.microsoft.com/office/drawing/2014/main" id="{518A6793-1C74-4611-A445-86247FE662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81" r="970"/>
          <a:stretch>
            <a:fillRect/>
          </a:stretch>
        </p:blipFill>
        <p:spPr>
          <a:xfrm>
            <a:off x="1739392" y="7963"/>
            <a:ext cx="9687560" cy="6850037"/>
          </a:xfrm>
        </p:spPr>
      </p:pic>
      <p:sp>
        <p:nvSpPr>
          <p:cNvPr id="3" name="Rectangle 2">
            <a:extLst>
              <a:ext uri="{FF2B5EF4-FFF2-40B4-BE49-F238E27FC236}">
                <a16:creationId xmlns:a16="http://schemas.microsoft.com/office/drawing/2014/main" id="{49FB9D67-1CF8-44D2-89F7-4F62FABB31B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6144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443" y="389926"/>
            <a:ext cx="10515600" cy="1325563"/>
          </a:xfrm>
        </p:spPr>
        <p:txBody>
          <a:bodyPr/>
          <a:lstStyle/>
          <a:p>
            <a:pPr algn="ctr"/>
            <a:r>
              <a:rPr lang="es-ES" u="sng" dirty="0">
                <a:latin typeface="+mn-lt"/>
              </a:rPr>
              <a:t>Plan de acción sobre salud mental </a:t>
            </a:r>
            <a:br>
              <a:rPr lang="es-ES" u="sng" dirty="0">
                <a:latin typeface="+mn-lt"/>
              </a:rPr>
            </a:br>
            <a:r>
              <a:rPr lang="es-ES" u="sng" dirty="0">
                <a:latin typeface="+mn-lt"/>
              </a:rPr>
              <a:t>2013-2020 - OMS</a:t>
            </a:r>
          </a:p>
        </p:txBody>
      </p:sp>
      <p:sp>
        <p:nvSpPr>
          <p:cNvPr id="3" name="Inhaltsplatzhalter 2"/>
          <p:cNvSpPr>
            <a:spLocks noGrp="1"/>
          </p:cNvSpPr>
          <p:nvPr>
            <p:ph idx="1"/>
          </p:nvPr>
        </p:nvSpPr>
        <p:spPr>
          <a:xfrm>
            <a:off x="1064443" y="2391232"/>
            <a:ext cx="10515600" cy="3881551"/>
          </a:xfrm>
        </p:spPr>
        <p:txBody>
          <a:bodyPr>
            <a:normAutofit lnSpcReduction="10000"/>
          </a:bodyPr>
          <a:lstStyle/>
          <a:p>
            <a:pPr marL="514350" indent="-514350">
              <a:buFont typeface="+mj-lt"/>
              <a:buAutoNum type="arabicPeriod"/>
            </a:pPr>
            <a:r>
              <a:rPr lang="es-ES" dirty="0"/>
              <a:t>Reforzar un liderazgo y una gobernanza eficaces en el ámbito de la salud mental.</a:t>
            </a:r>
          </a:p>
          <a:p>
            <a:pPr marL="514350" indent="-514350">
              <a:buFont typeface="+mj-lt"/>
              <a:buAutoNum type="arabicPeriod"/>
            </a:pPr>
            <a:r>
              <a:rPr lang="es-ES" dirty="0"/>
              <a:t>Proporcionar en el ámbito comunitario servicios de asistencia social y de salud mental completos, integrados y con capacidad de respuesta.</a:t>
            </a:r>
          </a:p>
          <a:p>
            <a:pPr marL="514350" indent="-514350">
              <a:buFont typeface="+mj-lt"/>
              <a:buAutoNum type="arabicPeriod"/>
            </a:pPr>
            <a:r>
              <a:rPr lang="es-ES" dirty="0"/>
              <a:t>Poner en práctica estrategias de promoción y prevención en el campo de la salud mental.</a:t>
            </a:r>
          </a:p>
          <a:p>
            <a:pPr marL="514350" indent="-514350">
              <a:buFont typeface="+mj-lt"/>
              <a:buAutoNum type="arabicPeriod"/>
            </a:pPr>
            <a:r>
              <a:rPr lang="es-ES" dirty="0"/>
              <a:t>Fortalecer los sistemas de información, los datos científicos y las investigaciones sobre la salud mental.</a:t>
            </a:r>
          </a:p>
        </p:txBody>
      </p:sp>
      <p:sp>
        <p:nvSpPr>
          <p:cNvPr id="4" name="Rectangle 3">
            <a:extLst>
              <a:ext uri="{FF2B5EF4-FFF2-40B4-BE49-F238E27FC236}">
                <a16:creationId xmlns:a16="http://schemas.microsoft.com/office/drawing/2014/main" id="{F625D914-4450-46DD-A8BF-C7C4514479C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8621629D-83D8-48A1-8697-A7198FA72105}"/>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1727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048D24-081E-4725-926B-1DF9E14DA103}"/>
              </a:ext>
            </a:extLst>
          </p:cNvPr>
          <p:cNvSpPr/>
          <p:nvPr/>
        </p:nvSpPr>
        <p:spPr>
          <a:xfrm>
            <a:off x="1310636" y="1918717"/>
            <a:ext cx="10070726" cy="3477875"/>
          </a:xfrm>
          <a:prstGeom prst="rect">
            <a:avLst/>
          </a:prstGeom>
        </p:spPr>
        <p:txBody>
          <a:bodyPr wrap="square">
            <a:spAutoFit/>
          </a:bodyPr>
          <a:lstStyle/>
          <a:p>
            <a:r>
              <a:rPr lang="es-ES" sz="2800" b="1" dirty="0">
                <a:solidFill>
                  <a:srgbClr val="0000FF"/>
                </a:solidFill>
                <a:latin typeface="Calibri" panose="020F0502020204030204" pitchFamily="34" charset="0"/>
              </a:rPr>
              <a:t>Tener la capacidad de:</a:t>
            </a:r>
          </a:p>
          <a:p>
            <a:pPr marL="342900" indent="-342900">
              <a:buFont typeface="Arial" panose="020B0604020202020204" pitchFamily="34" charset="0"/>
              <a:buChar char="•"/>
            </a:pPr>
            <a:r>
              <a:rPr lang="es-ES" sz="2400" dirty="0">
                <a:latin typeface="Calibri" panose="020F0502020204030204" pitchFamily="34" charset="0"/>
                <a:ea typeface="Calibri" panose="020F0502020204030204" pitchFamily="34" charset="0"/>
                <a:cs typeface="Times New Roman" panose="02020603050405020304" pitchFamily="18" charset="0"/>
              </a:rPr>
              <a:t>explicar la importancia de atender las necesidades relativas a la salud mental y de apoyo psicosocial (SMAPS) de las poblaciones afectadas durante crisis agudas y prolongadas</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a:t>describir los elementos de una evaluación básica de SMAPS</a:t>
            </a:r>
          </a:p>
          <a:p>
            <a:endParaRPr lang="es-ES" sz="2400" dirty="0"/>
          </a:p>
          <a:p>
            <a:pPr marL="342900" indent="-342900">
              <a:buFont typeface="Arial" panose="020B0604020202020204" pitchFamily="34" charset="0"/>
              <a:buChar char="•"/>
            </a:pPr>
            <a:r>
              <a:rPr lang="es-ES" sz="2400" dirty="0">
                <a:latin typeface="Calibri" panose="020F0502020204030204" pitchFamily="34" charset="0"/>
                <a:ea typeface="Calibri" panose="020F0502020204030204" pitchFamily="34" charset="0"/>
                <a:cs typeface="Times New Roman" panose="02020603050405020304" pitchFamily="18" charset="0"/>
              </a:rPr>
              <a:t>analizar una respuesta adecuada para el tratamiento y la atención de personas con necesidades de SMAPS durante crisis agudas y prolongadas</a:t>
            </a:r>
            <a:r>
              <a:rPr lang="es-ES" sz="2400" dirty="0"/>
              <a:t>.</a:t>
            </a:r>
          </a:p>
        </p:txBody>
      </p:sp>
      <p:sp>
        <p:nvSpPr>
          <p:cNvPr id="2" name="TextBox 1">
            <a:extLst>
              <a:ext uri="{FF2B5EF4-FFF2-40B4-BE49-F238E27FC236}">
                <a16:creationId xmlns:a16="http://schemas.microsoft.com/office/drawing/2014/main" id="{214C35D9-9859-4086-8CC3-2A66E59311E8}"/>
              </a:ext>
            </a:extLst>
          </p:cNvPr>
          <p:cNvSpPr txBox="1"/>
          <p:nvPr/>
        </p:nvSpPr>
        <p:spPr>
          <a:xfrm>
            <a:off x="4652788" y="562069"/>
            <a:ext cx="2578847" cy="769441"/>
          </a:xfrm>
          <a:prstGeom prst="rect">
            <a:avLst/>
          </a:prstGeom>
          <a:noFill/>
        </p:spPr>
        <p:txBody>
          <a:bodyPr wrap="none" rtlCol="0">
            <a:spAutoFit/>
          </a:bodyPr>
          <a:lstStyle/>
          <a:p>
            <a:r>
              <a:rPr lang="es-ES" sz="4400" u="sng" dirty="0"/>
              <a:t>Objetivos</a:t>
            </a:r>
          </a:p>
        </p:txBody>
      </p:sp>
      <p:sp>
        <p:nvSpPr>
          <p:cNvPr id="5" name="Rectangle 4">
            <a:extLst>
              <a:ext uri="{FF2B5EF4-FFF2-40B4-BE49-F238E27FC236}">
                <a16:creationId xmlns:a16="http://schemas.microsoft.com/office/drawing/2014/main" id="{EC56D24A-8333-405A-ADEC-B7D4CDACCD4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AF49F49-00F5-4FD9-8A4B-996E87874582}"/>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74600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6">
            <a:extLst>
              <a:ext uri="{FF2B5EF4-FFF2-40B4-BE49-F238E27FC236}">
                <a16:creationId xmlns:a16="http://schemas.microsoft.com/office/drawing/2014/main" id="{11C05A36-D0A3-4D12-AC4B-056AF272E710}"/>
              </a:ext>
            </a:extLst>
          </p:cNvPr>
          <p:cNvSpPr txBox="1">
            <a:spLocks noChangeArrowheads="1"/>
          </p:cNvSpPr>
          <p:nvPr/>
        </p:nvSpPr>
        <p:spPr bwMode="auto">
          <a:xfrm>
            <a:off x="4156525" y="5334641"/>
            <a:ext cx="3637058" cy="8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1905">
                <a:solidFill>
                  <a:srgbClr val="000000"/>
                </a:solidFill>
              </a:rPr>
              <a:t>Servicios básicos y seguridad</a:t>
            </a:r>
            <a:endParaRPr lang="es-ES" altLang="en-US" sz="1905">
              <a:solidFill>
                <a:schemeClr val="tx1"/>
              </a:solidFill>
            </a:endParaRPr>
          </a:p>
          <a:p>
            <a:pPr rtl="1" eaLnBrk="1" hangingPunct="1">
              <a:spcBef>
                <a:spcPct val="50000"/>
              </a:spcBef>
              <a:buClrTx/>
              <a:buFontTx/>
              <a:buNone/>
            </a:pPr>
            <a:endParaRPr lang="es-ES" altLang="en-US" sz="1905">
              <a:solidFill>
                <a:schemeClr val="tx1"/>
              </a:solidFill>
            </a:endParaRPr>
          </a:p>
        </p:txBody>
      </p:sp>
      <p:sp>
        <p:nvSpPr>
          <p:cNvPr id="31747" name="Text Box 17">
            <a:extLst>
              <a:ext uri="{FF2B5EF4-FFF2-40B4-BE49-F238E27FC236}">
                <a16:creationId xmlns:a16="http://schemas.microsoft.com/office/drawing/2014/main" id="{FCC82FE3-1EFB-4690-A3A4-39BB33BEA4F0}"/>
              </a:ext>
            </a:extLst>
          </p:cNvPr>
          <p:cNvSpPr txBox="1">
            <a:spLocks noChangeArrowheads="1"/>
          </p:cNvSpPr>
          <p:nvPr/>
        </p:nvSpPr>
        <p:spPr bwMode="auto">
          <a:xfrm>
            <a:off x="3913190" y="3962465"/>
            <a:ext cx="4041656" cy="3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50000"/>
              </a:spcBef>
              <a:buClrTx/>
              <a:buFontTx/>
              <a:buNone/>
            </a:pPr>
            <a:r>
              <a:rPr lang="es-ES" altLang="en-US" sz="1905">
                <a:solidFill>
                  <a:srgbClr val="000000"/>
                </a:solidFill>
              </a:rPr>
              <a:t>Apoyo a la comunidad y a la familia</a:t>
            </a:r>
          </a:p>
        </p:txBody>
      </p:sp>
      <p:sp>
        <p:nvSpPr>
          <p:cNvPr id="31748" name="AutoShape 6">
            <a:extLst>
              <a:ext uri="{FF2B5EF4-FFF2-40B4-BE49-F238E27FC236}">
                <a16:creationId xmlns:a16="http://schemas.microsoft.com/office/drawing/2014/main" id="{29289E9F-F080-4B79-828D-5D6F6ED16622}"/>
              </a:ext>
            </a:extLst>
          </p:cNvPr>
          <p:cNvSpPr>
            <a:spLocks noChangeAspect="1" noChangeArrowheads="1"/>
          </p:cNvSpPr>
          <p:nvPr/>
        </p:nvSpPr>
        <p:spPr bwMode="auto">
          <a:xfrm>
            <a:off x="1962194" y="666651"/>
            <a:ext cx="8002680" cy="58875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2449">
              <a:solidFill>
                <a:schemeClr val="tx1"/>
              </a:solidFill>
            </a:endParaRPr>
          </a:p>
        </p:txBody>
      </p:sp>
      <p:sp>
        <p:nvSpPr>
          <p:cNvPr id="31749" name="Freeform 7">
            <a:extLst>
              <a:ext uri="{FF2B5EF4-FFF2-40B4-BE49-F238E27FC236}">
                <a16:creationId xmlns:a16="http://schemas.microsoft.com/office/drawing/2014/main" id="{E9D80DF5-9F1A-492B-B640-89DE1B964813}"/>
              </a:ext>
            </a:extLst>
          </p:cNvPr>
          <p:cNvSpPr>
            <a:spLocks/>
          </p:cNvSpPr>
          <p:nvPr/>
        </p:nvSpPr>
        <p:spPr bwMode="auto">
          <a:xfrm>
            <a:off x="4898046" y="551463"/>
            <a:ext cx="1994191" cy="1461446"/>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0" name="Freeform 8">
            <a:extLst>
              <a:ext uri="{FF2B5EF4-FFF2-40B4-BE49-F238E27FC236}">
                <a16:creationId xmlns:a16="http://schemas.microsoft.com/office/drawing/2014/main" id="{87E8D77B-8437-4BC2-99CF-5D91FB0F1DDD}"/>
              </a:ext>
            </a:extLst>
          </p:cNvPr>
          <p:cNvSpPr>
            <a:spLocks/>
          </p:cNvSpPr>
          <p:nvPr/>
        </p:nvSpPr>
        <p:spPr bwMode="auto">
          <a:xfrm>
            <a:off x="4898046" y="581700"/>
            <a:ext cx="1994191" cy="1461447"/>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1" name="Rectangle 9">
            <a:extLst>
              <a:ext uri="{FF2B5EF4-FFF2-40B4-BE49-F238E27FC236}">
                <a16:creationId xmlns:a16="http://schemas.microsoft.com/office/drawing/2014/main" id="{F603E0EE-B173-4CC2-BCEE-2C84928B4605}"/>
              </a:ext>
            </a:extLst>
          </p:cNvPr>
          <p:cNvSpPr>
            <a:spLocks noChangeArrowheads="1"/>
          </p:cNvSpPr>
          <p:nvPr/>
        </p:nvSpPr>
        <p:spPr bwMode="auto">
          <a:xfrm>
            <a:off x="5360238" y="1432650"/>
            <a:ext cx="1079887" cy="6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1800" dirty="0">
                <a:solidFill>
                  <a:srgbClr val="000000"/>
                </a:solidFill>
              </a:rPr>
              <a:t>Servicios clínicos</a:t>
            </a:r>
            <a:endParaRPr lang="es-ES" altLang="en-US" sz="1451" dirty="0">
              <a:solidFill>
                <a:schemeClr val="tx1"/>
              </a:solidFill>
            </a:endParaRPr>
          </a:p>
        </p:txBody>
      </p:sp>
      <p:sp>
        <p:nvSpPr>
          <p:cNvPr id="31752" name="Freeform 10">
            <a:extLst>
              <a:ext uri="{FF2B5EF4-FFF2-40B4-BE49-F238E27FC236}">
                <a16:creationId xmlns:a16="http://schemas.microsoft.com/office/drawing/2014/main" id="{B8110EB1-210C-4C85-BD0E-820AD729A226}"/>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3" name="Freeform 11">
            <a:extLst>
              <a:ext uri="{FF2B5EF4-FFF2-40B4-BE49-F238E27FC236}">
                <a16:creationId xmlns:a16="http://schemas.microsoft.com/office/drawing/2014/main" id="{0E1C31F9-6102-4204-BF32-9A30223DD911}"/>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4" name="Rectangle 12">
            <a:extLst>
              <a:ext uri="{FF2B5EF4-FFF2-40B4-BE49-F238E27FC236}">
                <a16:creationId xmlns:a16="http://schemas.microsoft.com/office/drawing/2014/main" id="{646E9686-2B8E-4A55-8E02-13CF99F34310}"/>
              </a:ext>
            </a:extLst>
          </p:cNvPr>
          <p:cNvSpPr>
            <a:spLocks noChangeArrowheads="1"/>
          </p:cNvSpPr>
          <p:nvPr/>
        </p:nvSpPr>
        <p:spPr bwMode="auto">
          <a:xfrm>
            <a:off x="4864930" y="2663721"/>
            <a:ext cx="2410307" cy="64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1800" dirty="0">
                <a:solidFill>
                  <a:srgbClr val="000000"/>
                </a:solidFill>
              </a:rPr>
              <a:t>Apoyo psicosocial focalizado</a:t>
            </a:r>
            <a:endParaRPr lang="es-ES" altLang="en-US" sz="1800" dirty="0">
              <a:solidFill>
                <a:schemeClr val="tx1"/>
              </a:solidFill>
            </a:endParaRPr>
          </a:p>
        </p:txBody>
      </p:sp>
      <p:sp>
        <p:nvSpPr>
          <p:cNvPr id="31755" name="Freeform 13">
            <a:extLst>
              <a:ext uri="{FF2B5EF4-FFF2-40B4-BE49-F238E27FC236}">
                <a16:creationId xmlns:a16="http://schemas.microsoft.com/office/drawing/2014/main" id="{8FB96383-D683-4D4E-A42A-A0704536322D}"/>
              </a:ext>
            </a:extLst>
          </p:cNvPr>
          <p:cNvSpPr>
            <a:spLocks/>
          </p:cNvSpPr>
          <p:nvPr/>
        </p:nvSpPr>
        <p:spPr bwMode="auto">
          <a:xfrm>
            <a:off x="2921134" y="3540589"/>
            <a:ext cx="597537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6" name="Freeform 14">
            <a:extLst>
              <a:ext uri="{FF2B5EF4-FFF2-40B4-BE49-F238E27FC236}">
                <a16:creationId xmlns:a16="http://schemas.microsoft.com/office/drawing/2014/main" id="{5B275648-9E5D-4F11-8BD8-D2A5270E738B}"/>
              </a:ext>
            </a:extLst>
          </p:cNvPr>
          <p:cNvSpPr>
            <a:spLocks/>
          </p:cNvSpPr>
          <p:nvPr/>
        </p:nvSpPr>
        <p:spPr bwMode="auto">
          <a:xfrm>
            <a:off x="2919694" y="3488755"/>
            <a:ext cx="597393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7" name="Rectangle 15">
            <a:extLst>
              <a:ext uri="{FF2B5EF4-FFF2-40B4-BE49-F238E27FC236}">
                <a16:creationId xmlns:a16="http://schemas.microsoft.com/office/drawing/2014/main" id="{5445E4E7-1AF6-487B-8F7C-94084C25A73D}"/>
              </a:ext>
            </a:extLst>
          </p:cNvPr>
          <p:cNvSpPr>
            <a:spLocks noChangeArrowheads="1"/>
          </p:cNvSpPr>
          <p:nvPr/>
        </p:nvSpPr>
        <p:spPr bwMode="auto">
          <a:xfrm>
            <a:off x="4546723" y="4123728"/>
            <a:ext cx="3028003" cy="4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1800" dirty="0">
                <a:solidFill>
                  <a:srgbClr val="000000"/>
                </a:solidFill>
              </a:rPr>
              <a:t>Fortalecimiento del apoyo a la comunidad y a la familia</a:t>
            </a:r>
            <a:endParaRPr lang="es-ES" altLang="en-US" sz="1800" dirty="0">
              <a:solidFill>
                <a:schemeClr val="tx1"/>
              </a:solidFill>
            </a:endParaRPr>
          </a:p>
        </p:txBody>
      </p:sp>
      <p:sp>
        <p:nvSpPr>
          <p:cNvPr id="31758" name="Freeform 16">
            <a:extLst>
              <a:ext uri="{FF2B5EF4-FFF2-40B4-BE49-F238E27FC236}">
                <a16:creationId xmlns:a16="http://schemas.microsoft.com/office/drawing/2014/main" id="{F7334B09-9E41-43C2-9912-5CC7678B7A07}"/>
              </a:ext>
            </a:extLst>
          </p:cNvPr>
          <p:cNvSpPr>
            <a:spLocks/>
          </p:cNvSpPr>
          <p:nvPr/>
        </p:nvSpPr>
        <p:spPr bwMode="auto">
          <a:xfrm>
            <a:off x="1921878" y="4948762"/>
            <a:ext cx="7968123" cy="1460007"/>
          </a:xfrm>
          <a:custGeom>
            <a:avLst/>
            <a:gdLst>
              <a:gd name="T0" fmla="*/ 0 w 7239"/>
              <a:gd name="T1" fmla="*/ 2147483646 h 1407"/>
              <a:gd name="T2" fmla="*/ 2147483646 w 7239"/>
              <a:gd name="T3" fmla="*/ 0 h 1407"/>
              <a:gd name="T4" fmla="*/ 2147483646 w 7239"/>
              <a:gd name="T5" fmla="*/ 0 h 1407"/>
              <a:gd name="T6" fmla="*/ 2147483646 w 7239"/>
              <a:gd name="T7" fmla="*/ 2147483646 h 1407"/>
              <a:gd name="T8" fmla="*/ 0 w 7239"/>
              <a:gd name="T9" fmla="*/ 2147483646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9" name="Rectangle 17">
            <a:extLst>
              <a:ext uri="{FF2B5EF4-FFF2-40B4-BE49-F238E27FC236}">
                <a16:creationId xmlns:a16="http://schemas.microsoft.com/office/drawing/2014/main" id="{CDD8336B-8E83-421A-8F19-5914891B14DF}"/>
              </a:ext>
            </a:extLst>
          </p:cNvPr>
          <p:cNvSpPr>
            <a:spLocks noChangeArrowheads="1"/>
          </p:cNvSpPr>
          <p:nvPr/>
        </p:nvSpPr>
        <p:spPr bwMode="auto">
          <a:xfrm>
            <a:off x="4857730" y="5373517"/>
            <a:ext cx="3637058" cy="91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1800" dirty="0">
                <a:solidFill>
                  <a:srgbClr val="000000"/>
                </a:solidFill>
              </a:rPr>
              <a:t>Consideraciones sociales en los servicios básicos y la seguridad</a:t>
            </a:r>
            <a:endParaRPr lang="es-ES" altLang="en-US" sz="1800" dirty="0">
              <a:solidFill>
                <a:schemeClr val="tx1"/>
              </a:solidFill>
            </a:endParaRPr>
          </a:p>
        </p:txBody>
      </p:sp>
      <p:sp>
        <p:nvSpPr>
          <p:cNvPr id="31760" name="Text Box 18">
            <a:extLst>
              <a:ext uri="{FF2B5EF4-FFF2-40B4-BE49-F238E27FC236}">
                <a16:creationId xmlns:a16="http://schemas.microsoft.com/office/drawing/2014/main" id="{B882E81B-E6F9-4C03-AEB0-7658F2E35E77}"/>
              </a:ext>
            </a:extLst>
          </p:cNvPr>
          <p:cNvSpPr txBox="1">
            <a:spLocks noChangeArrowheads="1"/>
          </p:cNvSpPr>
          <p:nvPr/>
        </p:nvSpPr>
        <p:spPr bwMode="auto">
          <a:xfrm>
            <a:off x="1998536" y="5123956"/>
            <a:ext cx="2866394" cy="1249789"/>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altLang="en-US" sz="1600" dirty="0">
                <a:latin typeface="+mn-lt"/>
              </a:rPr>
              <a:t>Promoción de buenas prácticas humanitarias: servicios básicos seguros, socialmente apropiados y que protegen la dignidad</a:t>
            </a:r>
          </a:p>
        </p:txBody>
      </p:sp>
      <p:sp>
        <p:nvSpPr>
          <p:cNvPr id="31761" name="Text Box 19">
            <a:extLst>
              <a:ext uri="{FF2B5EF4-FFF2-40B4-BE49-F238E27FC236}">
                <a16:creationId xmlns:a16="http://schemas.microsoft.com/office/drawing/2014/main" id="{F67D58DE-BFDB-4107-8D84-14345DEB560A}"/>
              </a:ext>
            </a:extLst>
          </p:cNvPr>
          <p:cNvSpPr txBox="1">
            <a:spLocks noChangeArrowheads="1"/>
          </p:cNvSpPr>
          <p:nvPr/>
        </p:nvSpPr>
        <p:spPr bwMode="auto">
          <a:xfrm>
            <a:off x="2132816" y="3661070"/>
            <a:ext cx="2413187" cy="1090433"/>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altLang="en-US" sz="1600" dirty="0">
                <a:latin typeface="+mn-lt"/>
              </a:rPr>
              <a:t>Activación de redes de apoyo sociales</a:t>
            </a:r>
          </a:p>
          <a:p>
            <a:pPr rtl="1" eaLnBrk="1" hangingPunct="1">
              <a:spcBef>
                <a:spcPct val="0"/>
              </a:spcBef>
              <a:buClrTx/>
              <a:buFontTx/>
              <a:buNone/>
            </a:pPr>
            <a:r>
              <a:rPr lang="es-ES" altLang="en-US" sz="1600" dirty="0">
                <a:latin typeface="+mn-lt"/>
              </a:rPr>
              <a:t>Espacios de apoyo para niños</a:t>
            </a:r>
          </a:p>
          <a:p>
            <a:pPr rtl="1" eaLnBrk="1" hangingPunct="1">
              <a:spcBef>
                <a:spcPct val="0"/>
              </a:spcBef>
              <a:buClrTx/>
              <a:buFontTx/>
              <a:buNone/>
            </a:pPr>
            <a:endParaRPr lang="es-ES" altLang="en-US" sz="1361" dirty="0">
              <a:latin typeface="Times New Roman" panose="02020603050405020304" pitchFamily="18" charset="0"/>
            </a:endParaRPr>
          </a:p>
        </p:txBody>
      </p:sp>
      <p:sp>
        <p:nvSpPr>
          <p:cNvPr id="31762" name="Text Box 20">
            <a:extLst>
              <a:ext uri="{FF2B5EF4-FFF2-40B4-BE49-F238E27FC236}">
                <a16:creationId xmlns:a16="http://schemas.microsoft.com/office/drawing/2014/main" id="{1FEBAA07-8653-49C3-BCFC-51F8CFF73D5D}"/>
              </a:ext>
            </a:extLst>
          </p:cNvPr>
          <p:cNvSpPr txBox="1">
            <a:spLocks noChangeArrowheads="1"/>
          </p:cNvSpPr>
          <p:nvPr/>
        </p:nvSpPr>
        <p:spPr bwMode="auto">
          <a:xfrm>
            <a:off x="2046830" y="2385247"/>
            <a:ext cx="2663720" cy="786157"/>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altLang="en-US" sz="1600" dirty="0">
                <a:latin typeface="+mn-lt"/>
              </a:rPr>
              <a:t>Apoyo básico emocional y práctico para individuos o familias específicos</a:t>
            </a:r>
          </a:p>
        </p:txBody>
      </p:sp>
      <p:sp>
        <p:nvSpPr>
          <p:cNvPr id="31763" name="Text Box 21">
            <a:extLst>
              <a:ext uri="{FF2B5EF4-FFF2-40B4-BE49-F238E27FC236}">
                <a16:creationId xmlns:a16="http://schemas.microsoft.com/office/drawing/2014/main" id="{B930F078-1A7B-46DF-BF30-4A609D7A8B02}"/>
              </a:ext>
            </a:extLst>
          </p:cNvPr>
          <p:cNvSpPr txBox="1">
            <a:spLocks noChangeArrowheads="1"/>
          </p:cNvSpPr>
          <p:nvPr/>
        </p:nvSpPr>
        <p:spPr bwMode="auto">
          <a:xfrm>
            <a:off x="2132816" y="1096890"/>
            <a:ext cx="2917134" cy="871617"/>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sz="1400" dirty="0"/>
              <a:t>Atención clínica en salud mental (ya sea por personal de atención primaria o por profesionales de salud mental)</a:t>
            </a:r>
          </a:p>
        </p:txBody>
      </p:sp>
      <p:sp>
        <p:nvSpPr>
          <p:cNvPr id="31764" name="Rectangle 2">
            <a:extLst>
              <a:ext uri="{FF2B5EF4-FFF2-40B4-BE49-F238E27FC236}">
                <a16:creationId xmlns:a16="http://schemas.microsoft.com/office/drawing/2014/main" id="{F28C7814-4CCA-470A-957F-3DF865FB5C4E}"/>
              </a:ext>
            </a:extLst>
          </p:cNvPr>
          <p:cNvSpPr>
            <a:spLocks noChangeArrowheads="1"/>
          </p:cNvSpPr>
          <p:nvPr/>
        </p:nvSpPr>
        <p:spPr bwMode="auto">
          <a:xfrm>
            <a:off x="3422201" y="-312446"/>
            <a:ext cx="9289905" cy="11432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605" tIns="47302" rIns="94605" bIns="47302" anchor="ct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s-ES" altLang="en-US" sz="3200" u="sng" dirty="0">
                <a:solidFill>
                  <a:schemeClr val="tx1"/>
                </a:solidFill>
                <a:latin typeface="+mn-lt"/>
              </a:rPr>
              <a:t>Pirámide de intervención (adaptada del IASC 2007)</a:t>
            </a:r>
          </a:p>
        </p:txBody>
      </p:sp>
      <p:sp>
        <p:nvSpPr>
          <p:cNvPr id="31765" name="Text Box 39">
            <a:extLst>
              <a:ext uri="{FF2B5EF4-FFF2-40B4-BE49-F238E27FC236}">
                <a16:creationId xmlns:a16="http://schemas.microsoft.com/office/drawing/2014/main" id="{B426E37C-3E04-4701-9D26-07E766B59A47}"/>
              </a:ext>
            </a:extLst>
          </p:cNvPr>
          <p:cNvSpPr txBox="1">
            <a:spLocks noChangeArrowheads="1"/>
          </p:cNvSpPr>
          <p:nvPr/>
        </p:nvSpPr>
        <p:spPr bwMode="auto">
          <a:xfrm>
            <a:off x="1683415" y="451253"/>
            <a:ext cx="2194330" cy="328286"/>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altLang="en-US" sz="2000" b="1" dirty="0">
                <a:latin typeface="Times New Roman" panose="02020603050405020304" pitchFamily="18" charset="0"/>
              </a:rPr>
              <a:t>Ejemplos:</a:t>
            </a:r>
            <a:endParaRPr lang="es-ES" altLang="en-US" sz="2000" b="1" dirty="0"/>
          </a:p>
        </p:txBody>
      </p:sp>
      <p:sp>
        <p:nvSpPr>
          <p:cNvPr id="22" name="Rectangle 21">
            <a:extLst>
              <a:ext uri="{FF2B5EF4-FFF2-40B4-BE49-F238E27FC236}">
                <a16:creationId xmlns:a16="http://schemas.microsoft.com/office/drawing/2014/main" id="{5B31549A-56A9-4FAA-A0E7-D9803AB3205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3" name="TextBox 22">
            <a:extLst>
              <a:ext uri="{FF2B5EF4-FFF2-40B4-BE49-F238E27FC236}">
                <a16:creationId xmlns:a16="http://schemas.microsoft.com/office/drawing/2014/main" id="{ACC24380-E9E7-4201-8963-56384C294C14}"/>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53FE38C-B3C7-47B9-9F6D-90D166BA5494}"/>
              </a:ext>
            </a:extLst>
          </p:cNvPr>
          <p:cNvSpPr>
            <a:spLocks noGrp="1" noChangeArrowheads="1"/>
          </p:cNvSpPr>
          <p:nvPr>
            <p:ph type="title"/>
          </p:nvPr>
        </p:nvSpPr>
        <p:spPr>
          <a:xfrm>
            <a:off x="856915" y="68844"/>
            <a:ext cx="11182130" cy="1556579"/>
          </a:xfrm>
        </p:spPr>
        <p:txBody>
          <a:bodyPr>
            <a:normAutofit/>
          </a:bodyPr>
          <a:lstStyle/>
          <a:p>
            <a:pPr>
              <a:tabLst>
                <a:tab pos="0" algn="l"/>
                <a:tab pos="1185453" algn="l"/>
                <a:tab pos="2374525" algn="l"/>
                <a:tab pos="3563598" algn="l"/>
                <a:tab pos="4752670" algn="l"/>
                <a:tab pos="5941743" algn="l"/>
                <a:tab pos="7130815" algn="l"/>
                <a:tab pos="8318078" algn="l"/>
                <a:tab pos="9507151" algn="l"/>
                <a:tab pos="10696223" algn="l"/>
                <a:tab pos="11885296" algn="l"/>
              </a:tabLst>
            </a:pPr>
            <a:r>
              <a:rPr lang="es-ES" altLang="en-US" sz="4000" u="sng" dirty="0">
                <a:latin typeface="+mn-lt"/>
              </a:rPr>
              <a:t>Directrices del IASC:</a:t>
            </a:r>
            <a:r>
              <a:rPr lang="es-ES" altLang="en-US" sz="4000" dirty="0">
                <a:latin typeface="+mn-lt"/>
              </a:rPr>
              <a:t> Marco inclusivo: la </a:t>
            </a:r>
            <a:r>
              <a:rPr lang="es-ES" altLang="en-US" sz="4000" i="1" dirty="0">
                <a:latin typeface="+mn-lt"/>
              </a:rPr>
              <a:t>salud mental y el apoyo psicosocial</a:t>
            </a:r>
            <a:r>
              <a:rPr lang="es-ES" altLang="en-US" sz="4000" dirty="0">
                <a:latin typeface="+mn-lt"/>
              </a:rPr>
              <a:t> abarca ambas dimensiones</a:t>
            </a:r>
          </a:p>
        </p:txBody>
      </p:sp>
      <p:sp>
        <p:nvSpPr>
          <p:cNvPr id="63491" name="Rectangle 3">
            <a:extLst>
              <a:ext uri="{FF2B5EF4-FFF2-40B4-BE49-F238E27FC236}">
                <a16:creationId xmlns:a16="http://schemas.microsoft.com/office/drawing/2014/main" id="{0C634692-F167-4686-817C-D38D32965414}"/>
              </a:ext>
            </a:extLst>
          </p:cNvPr>
          <p:cNvSpPr>
            <a:spLocks noGrp="1" noChangeArrowheads="1"/>
          </p:cNvSpPr>
          <p:nvPr>
            <p:ph type="body" idx="1"/>
          </p:nvPr>
        </p:nvSpPr>
        <p:spPr>
          <a:xfrm>
            <a:off x="856915" y="2042497"/>
            <a:ext cx="11057146" cy="5837173"/>
          </a:xfrm>
        </p:spPr>
        <p:txBody>
          <a:bodyPr/>
          <a:lstStyle/>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r>
              <a:rPr lang="es-ES" altLang="en-US" dirty="0">
                <a:solidFill>
                  <a:srgbClr val="0000CC"/>
                </a:solidFill>
              </a:rPr>
              <a:t>Definición compuesta</a:t>
            </a:r>
          </a:p>
          <a:p>
            <a:pPr>
              <a:buClr>
                <a:srgbClr val="000066"/>
              </a:buClr>
              <a:tabLst>
                <a:tab pos="1433403" algn="l"/>
                <a:tab pos="2622475" algn="l"/>
                <a:tab pos="3811547" algn="l"/>
                <a:tab pos="5000620" algn="l"/>
                <a:tab pos="6189692" algn="l"/>
                <a:tab pos="7376955" algn="l"/>
                <a:tab pos="8566028" algn="l"/>
                <a:tab pos="9755100" algn="l"/>
                <a:tab pos="10944174" algn="l"/>
                <a:tab pos="12133245" algn="l"/>
              </a:tabLst>
            </a:pPr>
            <a:r>
              <a:rPr lang="es-ES" altLang="en-US" u="sng" dirty="0"/>
              <a:t>protección</a:t>
            </a:r>
            <a:r>
              <a:rPr lang="es-ES" dirty="0"/>
              <a:t> o </a:t>
            </a:r>
            <a:r>
              <a:rPr lang="es-ES" altLang="en-US" u="sng" dirty="0"/>
              <a:t>promoción</a:t>
            </a:r>
            <a:r>
              <a:rPr lang="es-ES" dirty="0"/>
              <a:t> del </a:t>
            </a:r>
            <a:r>
              <a:rPr lang="es-ES" altLang="en-US" u="sng" dirty="0"/>
              <a:t>bienestar</a:t>
            </a:r>
            <a:r>
              <a:rPr lang="es-ES" dirty="0"/>
              <a:t> psicosocial</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s-ES" dirty="0"/>
              <a:t> </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s-ES" dirty="0"/>
              <a:t>     y/o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s-ES" altLang="en-US" dirty="0"/>
          </a:p>
          <a:p>
            <a:pPr>
              <a:buSzPct val="45000"/>
              <a:tabLst>
                <a:tab pos="1433403" algn="l"/>
                <a:tab pos="2622475" algn="l"/>
                <a:tab pos="3811547" algn="l"/>
                <a:tab pos="5000620" algn="l"/>
                <a:tab pos="6189692" algn="l"/>
                <a:tab pos="7376955" algn="l"/>
                <a:tab pos="8566028" algn="l"/>
                <a:tab pos="9755100" algn="l"/>
                <a:tab pos="10944174" algn="l"/>
                <a:tab pos="12133245" algn="l"/>
              </a:tabLst>
            </a:pPr>
            <a:r>
              <a:rPr lang="es-ES" altLang="en-US" u="sng" dirty="0"/>
              <a:t>prevención</a:t>
            </a:r>
            <a:r>
              <a:rPr lang="es-ES" dirty="0"/>
              <a:t> o </a:t>
            </a:r>
            <a:r>
              <a:rPr lang="es-ES" altLang="en-US" u="sng" dirty="0"/>
              <a:t>tratamiento</a:t>
            </a:r>
            <a:r>
              <a:rPr lang="es-ES" dirty="0"/>
              <a:t> de </a:t>
            </a:r>
            <a:r>
              <a:rPr lang="es-ES" altLang="en-US" u="sng" dirty="0"/>
              <a:t>trastornos</a:t>
            </a:r>
            <a:r>
              <a:rPr lang="es-ES" dirty="0"/>
              <a:t> </a:t>
            </a:r>
          </a:p>
          <a:p>
            <a:pPr marL="0" indent="0">
              <a:buSzPct val="45000"/>
              <a:buNone/>
              <a:tabLst>
                <a:tab pos="1433403" algn="l"/>
                <a:tab pos="2622475" algn="l"/>
                <a:tab pos="3811547" algn="l"/>
                <a:tab pos="5000620" algn="l"/>
                <a:tab pos="6189692" algn="l"/>
                <a:tab pos="7376955" algn="l"/>
                <a:tab pos="8566028" algn="l"/>
                <a:tab pos="9755100" algn="l"/>
                <a:tab pos="10944174" algn="l"/>
                <a:tab pos="12133245" algn="l"/>
              </a:tabLst>
            </a:pPr>
            <a:r>
              <a:rPr lang="es-ES" dirty="0"/>
              <a:t>  mentales.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s-ES" altLang="en-US" dirty="0"/>
          </a:p>
        </p:txBody>
      </p:sp>
      <p:sp>
        <p:nvSpPr>
          <p:cNvPr id="63492" name="Oval 4">
            <a:extLst>
              <a:ext uri="{FF2B5EF4-FFF2-40B4-BE49-F238E27FC236}">
                <a16:creationId xmlns:a16="http://schemas.microsoft.com/office/drawing/2014/main" id="{E2C6AD44-5F57-4ADC-A625-F440A77989C5}"/>
              </a:ext>
            </a:extLst>
          </p:cNvPr>
          <p:cNvSpPr>
            <a:spLocks noChangeArrowheads="1"/>
          </p:cNvSpPr>
          <p:nvPr/>
        </p:nvSpPr>
        <p:spPr bwMode="auto">
          <a:xfrm>
            <a:off x="7910490" y="2329440"/>
            <a:ext cx="4128555" cy="3958419"/>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r>
              <a:rPr lang="es-ES"/>
              <a:t>                    </a:t>
            </a:r>
          </a:p>
        </p:txBody>
      </p:sp>
      <p:sp>
        <p:nvSpPr>
          <p:cNvPr id="63493" name="Oval 5">
            <a:extLst>
              <a:ext uri="{FF2B5EF4-FFF2-40B4-BE49-F238E27FC236}">
                <a16:creationId xmlns:a16="http://schemas.microsoft.com/office/drawing/2014/main" id="{CB797352-B1C3-4E50-9D0E-204BF7678DE8}"/>
              </a:ext>
            </a:extLst>
          </p:cNvPr>
          <p:cNvSpPr>
            <a:spLocks noChangeArrowheads="1"/>
          </p:cNvSpPr>
          <p:nvPr/>
        </p:nvSpPr>
        <p:spPr bwMode="auto">
          <a:xfrm>
            <a:off x="7213360" y="3046770"/>
            <a:ext cx="3295966" cy="2085093"/>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endParaRPr lang="es-ES" altLang="en-US" sz="3648" dirty="0"/>
          </a:p>
          <a:p>
            <a:pPr algn="ctr" rtl="1" eaLnBrk="1" hangingPunct="1">
              <a:spcBef>
                <a:spcPct val="0"/>
              </a:spcBef>
              <a:buClr>
                <a:srgbClr val="000066"/>
              </a:buClr>
              <a:buFontTx/>
              <a:buNone/>
            </a:pPr>
            <a:r>
              <a:rPr lang="es-ES"/>
              <a:t>               </a:t>
            </a:r>
          </a:p>
        </p:txBody>
      </p:sp>
      <p:sp>
        <p:nvSpPr>
          <p:cNvPr id="63494" name="Text Box 6">
            <a:extLst>
              <a:ext uri="{FF2B5EF4-FFF2-40B4-BE49-F238E27FC236}">
                <a16:creationId xmlns:a16="http://schemas.microsoft.com/office/drawing/2014/main" id="{C413883D-AE9B-486A-9DAF-D36F25440714}"/>
              </a:ext>
            </a:extLst>
          </p:cNvPr>
          <p:cNvSpPr txBox="1">
            <a:spLocks noChangeArrowheads="1"/>
          </p:cNvSpPr>
          <p:nvPr/>
        </p:nvSpPr>
        <p:spPr bwMode="auto">
          <a:xfrm>
            <a:off x="8293768" y="3694515"/>
            <a:ext cx="3745277" cy="5515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29" tIns="52115" rIns="104229" bIns="52115">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dirty="0"/>
              <a:t>      SM</a:t>
            </a:r>
            <a:r>
              <a:rPr lang="en-US" dirty="0"/>
              <a:t>		</a:t>
            </a:r>
            <a:r>
              <a:rPr lang="es-ES" dirty="0"/>
              <a:t>APS</a:t>
            </a:r>
            <a:endParaRPr lang="es-ES" altLang="en-US" sz="3307" dirty="0">
              <a:solidFill>
                <a:schemeClr val="tx1"/>
              </a:solidFill>
            </a:endParaRPr>
          </a:p>
        </p:txBody>
      </p:sp>
      <p:sp>
        <p:nvSpPr>
          <p:cNvPr id="7" name="Rectangle 6">
            <a:extLst>
              <a:ext uri="{FF2B5EF4-FFF2-40B4-BE49-F238E27FC236}">
                <a16:creationId xmlns:a16="http://schemas.microsoft.com/office/drawing/2014/main" id="{17ACE9F7-E6A5-4050-B533-ED101392B2A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15EB20B4-8040-4429-AB71-6549E7BE6AE6}"/>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4083382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526966F-AB26-4CE6-AFFF-810BA83BF770}"/>
              </a:ext>
            </a:extLst>
          </p:cNvPr>
          <p:cNvSpPr>
            <a:spLocks noGrp="1" noChangeArrowheads="1"/>
          </p:cNvSpPr>
          <p:nvPr>
            <p:ph type="title"/>
          </p:nvPr>
        </p:nvSpPr>
        <p:spPr/>
        <p:txBody>
          <a:bodyPr/>
          <a:lstStyle/>
          <a:p>
            <a:pPr algn="ctr" eaLnBrk="1" hangingPunct="1"/>
            <a:r>
              <a:rPr lang="es-ES" altLang="en-US" u="sng" dirty="0">
                <a:latin typeface="+mn-lt"/>
              </a:rPr>
              <a:t>El empleo tradicional del término </a:t>
            </a:r>
            <a:r>
              <a:rPr lang="es-ES" altLang="en-US" i="1" u="sng" dirty="0">
                <a:solidFill>
                  <a:srgbClr val="0000CC"/>
                </a:solidFill>
                <a:latin typeface="+mn-lt"/>
              </a:rPr>
              <a:t>apoyo psicosocial</a:t>
            </a:r>
            <a:r>
              <a:rPr lang="es-ES" altLang="en-US" u="sng" dirty="0">
                <a:latin typeface="+mn-lt"/>
              </a:rPr>
              <a:t> varía de acuerdo con el sector</a:t>
            </a:r>
          </a:p>
        </p:txBody>
      </p:sp>
      <p:sp>
        <p:nvSpPr>
          <p:cNvPr id="60419" name="Rectangle 3">
            <a:extLst>
              <a:ext uri="{FF2B5EF4-FFF2-40B4-BE49-F238E27FC236}">
                <a16:creationId xmlns:a16="http://schemas.microsoft.com/office/drawing/2014/main" id="{116C08FF-0AB0-4ABF-B3AA-B528A6979E8C}"/>
              </a:ext>
            </a:extLst>
          </p:cNvPr>
          <p:cNvSpPr>
            <a:spLocks noGrp="1" noChangeArrowheads="1"/>
          </p:cNvSpPr>
          <p:nvPr>
            <p:ph type="body" idx="1"/>
          </p:nvPr>
        </p:nvSpPr>
        <p:spPr>
          <a:xfrm>
            <a:off x="838200" y="2271939"/>
            <a:ext cx="10515600" cy="4351338"/>
          </a:xfrm>
        </p:spPr>
        <p:txBody>
          <a:bodyPr>
            <a:normAutofit lnSpcReduction="10000"/>
          </a:bodyPr>
          <a:lstStyle/>
          <a:p>
            <a:pPr eaLnBrk="1" hangingPunct="1"/>
            <a:r>
              <a:rPr lang="es-ES" dirty="0"/>
              <a:t>Personal del sector de salud:</a:t>
            </a:r>
            <a:r>
              <a:rPr lang="es-ES" altLang="en-US" sz="3648" dirty="0"/>
              <a:t> intervenciones </a:t>
            </a:r>
            <a:r>
              <a:rPr lang="es-ES" altLang="en-US" sz="3648" b="1" u="sng" dirty="0"/>
              <a:t>no biológicas</a:t>
            </a:r>
            <a:r>
              <a:rPr lang="es-ES" dirty="0"/>
              <a:t> para </a:t>
            </a:r>
            <a:r>
              <a:rPr lang="es-ES" altLang="en-US" sz="3648" b="1" dirty="0"/>
              <a:t>personas </a:t>
            </a:r>
            <a:r>
              <a:rPr lang="es-ES" altLang="en-US" sz="3648" b="1" u="sng" dirty="0"/>
              <a:t>con</a:t>
            </a:r>
            <a:r>
              <a:rPr lang="es-ES" altLang="en-US" sz="3648" b="1" dirty="0"/>
              <a:t> trastorno mental (por ejemplo, CBT)</a:t>
            </a:r>
          </a:p>
          <a:p>
            <a:pPr lvl="1" eaLnBrk="1" hangingPunct="1"/>
            <a:endParaRPr lang="es-ES" altLang="en-US" sz="2052" dirty="0"/>
          </a:p>
          <a:p>
            <a:pPr eaLnBrk="1" hangingPunct="1"/>
            <a:r>
              <a:rPr lang="es-ES" dirty="0"/>
              <a:t>Protección, servicios sociales y comunitarios:</a:t>
            </a:r>
            <a:r>
              <a:rPr lang="es-ES" altLang="en-US" sz="3648" dirty="0"/>
              <a:t> </a:t>
            </a:r>
            <a:r>
              <a:rPr lang="es-ES" altLang="en-US" sz="3648" b="1" dirty="0"/>
              <a:t>cualquier apoyo </a:t>
            </a:r>
            <a:r>
              <a:rPr lang="es-ES" altLang="en-US" sz="3648" b="1" u="sng" dirty="0"/>
              <a:t>no clínico</a:t>
            </a:r>
            <a:r>
              <a:rPr lang="es-ES" dirty="0"/>
              <a:t> para </a:t>
            </a:r>
            <a:r>
              <a:rPr lang="es-ES" altLang="en-US" sz="3648" b="1" dirty="0"/>
              <a:t>cualquier persona </a:t>
            </a:r>
            <a:r>
              <a:rPr lang="es-ES" altLang="en-US" sz="3648" b="1" u="sng" dirty="0"/>
              <a:t>con o sin</a:t>
            </a:r>
            <a:r>
              <a:rPr lang="es-ES" altLang="en-US" sz="3648" b="1" dirty="0"/>
              <a:t> trastorno </a:t>
            </a:r>
            <a:r>
              <a:rPr lang="es-ES" altLang="en-US" sz="3648" b="1" i="1" dirty="0"/>
              <a:t>(por ejemplo, espacios adaptados para niños)</a:t>
            </a:r>
          </a:p>
          <a:p>
            <a:pPr lvl="1" eaLnBrk="1" hangingPunct="1"/>
            <a:endParaRPr lang="es-ES" altLang="en-US" sz="2052" dirty="0"/>
          </a:p>
          <a:p>
            <a:pPr eaLnBrk="1" hangingPunct="1">
              <a:buFont typeface="Wingdings" panose="05000000000000000000" pitchFamily="2" charset="2"/>
              <a:buNone/>
            </a:pPr>
            <a:r>
              <a:rPr lang="es-ES" altLang="en-US" sz="3648" dirty="0"/>
              <a:t>              Falta de un lenguaje común</a:t>
            </a:r>
            <a:r>
              <a:rPr lang="en-US" altLang="en-US" sz="3648" dirty="0"/>
              <a:t>		</a:t>
            </a:r>
            <a:r>
              <a:rPr lang="es-ES" altLang="en-US" sz="3648" dirty="0"/>
              <a:t>confusión</a:t>
            </a:r>
          </a:p>
          <a:p>
            <a:pPr eaLnBrk="1" hangingPunct="1"/>
            <a:endParaRPr lang="es-ES" altLang="en-US" sz="3648" dirty="0"/>
          </a:p>
        </p:txBody>
      </p:sp>
      <p:sp>
        <p:nvSpPr>
          <p:cNvPr id="60420" name="AutoShape 4">
            <a:extLst>
              <a:ext uri="{FF2B5EF4-FFF2-40B4-BE49-F238E27FC236}">
                <a16:creationId xmlns:a16="http://schemas.microsoft.com/office/drawing/2014/main" id="{E1D438DE-0D3F-4652-8CDB-2C808F801B58}"/>
              </a:ext>
            </a:extLst>
          </p:cNvPr>
          <p:cNvSpPr>
            <a:spLocks noChangeArrowheads="1"/>
          </p:cNvSpPr>
          <p:nvPr/>
        </p:nvSpPr>
        <p:spPr bwMode="auto">
          <a:xfrm>
            <a:off x="1031185" y="5740688"/>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60421" name="Rectangle 5">
            <a:extLst>
              <a:ext uri="{FF2B5EF4-FFF2-40B4-BE49-F238E27FC236}">
                <a16:creationId xmlns:a16="http://schemas.microsoft.com/office/drawing/2014/main" id="{FD880576-3027-40F6-A7E3-7853638C501E}"/>
              </a:ext>
            </a:extLst>
          </p:cNvPr>
          <p:cNvSpPr>
            <a:spLocks noChangeArrowheads="1"/>
          </p:cNvSpPr>
          <p:nvPr/>
        </p:nvSpPr>
        <p:spPr bwMode="auto">
          <a:xfrm>
            <a:off x="-126698" y="6901619"/>
            <a:ext cx="369169" cy="7895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18" tIns="52109" rIns="104218" bIns="52109">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s-ES"/>
              <a:t> </a:t>
            </a:r>
            <a:endParaRPr lang="es-ES" altLang="en-US" sz="4447"/>
          </a:p>
        </p:txBody>
      </p:sp>
      <p:sp>
        <p:nvSpPr>
          <p:cNvPr id="60422" name="AutoShape 6">
            <a:extLst>
              <a:ext uri="{FF2B5EF4-FFF2-40B4-BE49-F238E27FC236}">
                <a16:creationId xmlns:a16="http://schemas.microsoft.com/office/drawing/2014/main" id="{7B996541-26AE-4846-BC32-6ECE041AFB00}"/>
              </a:ext>
            </a:extLst>
          </p:cNvPr>
          <p:cNvSpPr>
            <a:spLocks noChangeArrowheads="1"/>
          </p:cNvSpPr>
          <p:nvPr/>
        </p:nvSpPr>
        <p:spPr bwMode="auto">
          <a:xfrm>
            <a:off x="7480165" y="5740688"/>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15F0CDB6-1071-4A77-90CB-8797F6D859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BC133B7D-56F6-4AD8-8B3E-CB2690EDF8E8}"/>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84036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270-B872-4651-86A4-E7868352C161}"/>
              </a:ext>
            </a:extLst>
          </p:cNvPr>
          <p:cNvSpPr>
            <a:spLocks noGrp="1"/>
          </p:cNvSpPr>
          <p:nvPr>
            <p:ph type="title"/>
          </p:nvPr>
        </p:nvSpPr>
        <p:spPr>
          <a:xfrm>
            <a:off x="613116" y="0"/>
            <a:ext cx="10515600" cy="1325563"/>
          </a:xfrm>
        </p:spPr>
        <p:txBody>
          <a:bodyPr/>
          <a:lstStyle/>
          <a:p>
            <a:pPr algn="ctr"/>
            <a:r>
              <a:rPr lang="es-ES" u="sng" dirty="0">
                <a:latin typeface="+mn-lt"/>
              </a:rPr>
              <a:t>Salud mental - psicosocial- CICR</a:t>
            </a:r>
          </a:p>
        </p:txBody>
      </p:sp>
      <p:sp>
        <p:nvSpPr>
          <p:cNvPr id="3" name="Content Placeholder 2">
            <a:extLst>
              <a:ext uri="{FF2B5EF4-FFF2-40B4-BE49-F238E27FC236}">
                <a16:creationId xmlns:a16="http://schemas.microsoft.com/office/drawing/2014/main" id="{BE45C33C-C70D-47C3-A77D-1B79C3EF96E3}"/>
              </a:ext>
            </a:extLst>
          </p:cNvPr>
          <p:cNvSpPr>
            <a:spLocks noGrp="1"/>
          </p:cNvSpPr>
          <p:nvPr>
            <p:ph idx="1"/>
          </p:nvPr>
        </p:nvSpPr>
        <p:spPr>
          <a:xfrm>
            <a:off x="891540" y="1500943"/>
            <a:ext cx="10515600" cy="4351338"/>
          </a:xfrm>
        </p:spPr>
        <p:txBody>
          <a:bodyPr>
            <a:normAutofit fontScale="92500" lnSpcReduction="10000"/>
          </a:bodyPr>
          <a:lstStyle/>
          <a:p>
            <a:pPr marL="0" indent="0">
              <a:buNone/>
            </a:pPr>
            <a:r>
              <a:rPr lang="es-ES" b="1" dirty="0"/>
              <a:t>El término salud mental</a:t>
            </a:r>
            <a:r>
              <a:rPr lang="es-ES" dirty="0"/>
              <a:t> se usa para referirse al bienestar psicológico. Las intervenciones de salud mental tienen por objeto mejorar el bienestar psicológico mediante la reducción de los niveles de sufrimiento psicológico, la mejora del funcionamiento cotidiano y las estrategias de afrontamiento eficaces. </a:t>
            </a:r>
          </a:p>
          <a:p>
            <a:pPr marL="0" indent="0">
              <a:buNone/>
            </a:pPr>
            <a:endParaRPr lang="es-ES" dirty="0"/>
          </a:p>
          <a:p>
            <a:pPr marL="0" indent="0">
              <a:buNone/>
            </a:pPr>
            <a:r>
              <a:rPr lang="es-ES" dirty="0"/>
              <a:t>El término </a:t>
            </a:r>
            <a:r>
              <a:rPr lang="es-ES" b="1" dirty="0"/>
              <a:t>psicosocial</a:t>
            </a:r>
            <a:r>
              <a:rPr lang="es-ES" dirty="0"/>
              <a:t> se emplea para describir la interconexión entre el individuo (es decir, la "psiquis" de una persona) y su entorno, sus relaciones interpersonales, su comunidad o su cultura (es decir, su contexto social). El apoyo psicosocial es esencial para mantener una buena salud física y mental y provee un mecanismo de afrontamiento importante para la población en tiempos difíciles. </a:t>
            </a:r>
          </a:p>
          <a:p>
            <a:endParaRPr lang="es-ES" dirty="0"/>
          </a:p>
        </p:txBody>
      </p:sp>
      <p:sp>
        <p:nvSpPr>
          <p:cNvPr id="4" name="Rectangle 3">
            <a:extLst>
              <a:ext uri="{FF2B5EF4-FFF2-40B4-BE49-F238E27FC236}">
                <a16:creationId xmlns:a16="http://schemas.microsoft.com/office/drawing/2014/main" id="{0D214D21-A867-49BD-97C6-E0396A75CDD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2B084C43-A712-46DA-9FB8-3864ED9F21CC}"/>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6" name="AutoShape 4">
            <a:extLst>
              <a:ext uri="{FF2B5EF4-FFF2-40B4-BE49-F238E27FC236}">
                <a16:creationId xmlns:a16="http://schemas.microsoft.com/office/drawing/2014/main" id="{19C78B70-7257-4860-B2E3-CE204030ABF4}"/>
              </a:ext>
            </a:extLst>
          </p:cNvPr>
          <p:cNvSpPr>
            <a:spLocks noChangeArrowheads="1"/>
          </p:cNvSpPr>
          <p:nvPr/>
        </p:nvSpPr>
        <p:spPr bwMode="auto">
          <a:xfrm>
            <a:off x="1767149" y="5771611"/>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276DF811-0DB4-4BB9-A3F5-76F1299F71A4}"/>
              </a:ext>
            </a:extLst>
          </p:cNvPr>
          <p:cNvSpPr/>
          <p:nvPr/>
        </p:nvSpPr>
        <p:spPr>
          <a:xfrm>
            <a:off x="2407210" y="5740688"/>
            <a:ext cx="8277202" cy="584775"/>
          </a:xfrm>
          <a:prstGeom prst="rect">
            <a:avLst/>
          </a:prstGeom>
        </p:spPr>
        <p:txBody>
          <a:bodyPr wrap="none">
            <a:spAutoFit/>
          </a:bodyPr>
          <a:lstStyle/>
          <a:p>
            <a:r>
              <a:rPr lang="es-ES" dirty="0"/>
              <a:t>       </a:t>
            </a:r>
            <a:r>
              <a:rPr lang="es-ES" altLang="en-US" sz="3200" dirty="0">
                <a:solidFill>
                  <a:srgbClr val="FF0000"/>
                </a:solidFill>
              </a:rPr>
              <a:t>Falta de un lenguaje común</a:t>
            </a:r>
            <a:r>
              <a:rPr lang="en-US" dirty="0"/>
              <a:t>		</a:t>
            </a:r>
            <a:r>
              <a:rPr lang="es-ES" sz="3200" dirty="0"/>
              <a:t>confusión</a:t>
            </a:r>
            <a:endParaRPr lang="es-ES" dirty="0"/>
          </a:p>
        </p:txBody>
      </p:sp>
      <p:sp>
        <p:nvSpPr>
          <p:cNvPr id="8" name="AutoShape 6">
            <a:extLst>
              <a:ext uri="{FF2B5EF4-FFF2-40B4-BE49-F238E27FC236}">
                <a16:creationId xmlns:a16="http://schemas.microsoft.com/office/drawing/2014/main" id="{FE037BC3-01EF-4CE5-9766-3595D06455D5}"/>
              </a:ext>
            </a:extLst>
          </p:cNvPr>
          <p:cNvSpPr>
            <a:spLocks noChangeArrowheads="1"/>
          </p:cNvSpPr>
          <p:nvPr/>
        </p:nvSpPr>
        <p:spPr bwMode="auto">
          <a:xfrm>
            <a:off x="7556365" y="5771611"/>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Tree>
    <p:extLst>
      <p:ext uri="{BB962C8B-B14F-4D97-AF65-F5344CB8AC3E}">
        <p14:creationId xmlns:p14="http://schemas.microsoft.com/office/powerpoint/2010/main" val="91765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es-ES" u="sng" dirty="0">
                <a:latin typeface="+mn-lt"/>
              </a:rPr>
              <a:t>Indicadores de SMAPS del CICR </a:t>
            </a:r>
          </a:p>
        </p:txBody>
      </p:sp>
      <p:sp>
        <p:nvSpPr>
          <p:cNvPr id="3" name="Content Placeholder 2"/>
          <p:cNvSpPr>
            <a:spLocks noGrp="1"/>
          </p:cNvSpPr>
          <p:nvPr>
            <p:ph idx="1"/>
          </p:nvPr>
        </p:nvSpPr>
        <p:spPr>
          <a:xfrm>
            <a:off x="979028" y="1319348"/>
            <a:ext cx="9183187" cy="5253129"/>
          </a:xfrm>
        </p:spPr>
        <p:txBody>
          <a:bodyPr>
            <a:normAutofit/>
          </a:bodyPr>
          <a:lstStyle/>
          <a:p>
            <a:pPr marL="0" indent="0">
              <a:buNone/>
            </a:pPr>
            <a:endParaRPr lang="es-ES" u="sng" dirty="0"/>
          </a:p>
          <a:p>
            <a:r>
              <a:rPr lang="es-ES" sz="3000" dirty="0"/>
              <a:t>Funcionalidad</a:t>
            </a:r>
          </a:p>
          <a:p>
            <a:r>
              <a:rPr lang="es-ES" sz="3000" dirty="0"/>
              <a:t>Reducción de la angustia (cuestionarios)</a:t>
            </a:r>
          </a:p>
          <a:p>
            <a:r>
              <a:rPr lang="es-ES" sz="3000" dirty="0"/>
              <a:t>Afrontamiento</a:t>
            </a:r>
          </a:p>
          <a:p>
            <a:pPr marL="0" indent="0">
              <a:buNone/>
            </a:pPr>
            <a:endParaRPr lang="es-ES" dirty="0"/>
          </a:p>
          <a:p>
            <a:pPr marL="0" indent="0">
              <a:buNone/>
            </a:pPr>
            <a:endParaRPr lang="es-ES"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pic>
        <p:nvPicPr>
          <p:cNvPr id="7" name="Picture 6">
            <a:extLst>
              <a:ext uri="{FF2B5EF4-FFF2-40B4-BE49-F238E27FC236}">
                <a16:creationId xmlns:a16="http://schemas.microsoft.com/office/drawing/2014/main" id="{53FF8919-C593-4968-BF80-789063FFD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8117" y="2053389"/>
            <a:ext cx="4109706" cy="3485263"/>
          </a:xfrm>
          <a:prstGeom prst="rect">
            <a:avLst/>
          </a:prstGeom>
        </p:spPr>
      </p:pic>
      <p:pic>
        <p:nvPicPr>
          <p:cNvPr id="9" name="Graphic 8" descr="Head with gears">
            <a:extLst>
              <a:ext uri="{FF2B5EF4-FFF2-40B4-BE49-F238E27FC236}">
                <a16:creationId xmlns:a16="http://schemas.microsoft.com/office/drawing/2014/main" id="{56744E0B-3AFD-4A6B-A56B-8196E2C21E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9446" y="4155830"/>
            <a:ext cx="2160284" cy="2160284"/>
          </a:xfrm>
          <a:prstGeom prst="rect">
            <a:avLst/>
          </a:prstGeom>
        </p:spPr>
      </p:pic>
    </p:spTree>
    <p:extLst>
      <p:ext uri="{BB962C8B-B14F-4D97-AF65-F5344CB8AC3E}">
        <p14:creationId xmlns:p14="http://schemas.microsoft.com/office/powerpoint/2010/main" val="100517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es-ES" u="sng" dirty="0">
                <a:latin typeface="+mn-lt"/>
              </a:rPr>
              <a:t>Programas de SMAPS del CICR </a:t>
            </a:r>
          </a:p>
        </p:txBody>
      </p:sp>
      <p:sp>
        <p:nvSpPr>
          <p:cNvPr id="3" name="Content Placeholder 2"/>
          <p:cNvSpPr>
            <a:spLocks noGrp="1"/>
          </p:cNvSpPr>
          <p:nvPr>
            <p:ph idx="1"/>
          </p:nvPr>
        </p:nvSpPr>
        <p:spPr>
          <a:xfrm>
            <a:off x="1267097" y="1319348"/>
            <a:ext cx="8697035" cy="5253129"/>
          </a:xfrm>
        </p:spPr>
        <p:txBody>
          <a:bodyPr>
            <a:normAutofit fontScale="85000" lnSpcReduction="20000"/>
          </a:bodyPr>
          <a:lstStyle/>
          <a:p>
            <a:pPr marL="0" indent="0">
              <a:buNone/>
            </a:pPr>
            <a:endParaRPr lang="es-ES" u="sng" dirty="0"/>
          </a:p>
          <a:p>
            <a:r>
              <a:rPr lang="es-ES" sz="3000" dirty="0"/>
              <a:t>SMAPS para víctimas de violencia </a:t>
            </a:r>
          </a:p>
          <a:p>
            <a:endParaRPr lang="es-ES" sz="3000" dirty="0"/>
          </a:p>
          <a:p>
            <a:r>
              <a:rPr lang="es-ES" sz="3000" dirty="0"/>
              <a:t>SMAPS para familiares de personas desaparecidas</a:t>
            </a:r>
          </a:p>
          <a:p>
            <a:endParaRPr lang="es-ES" sz="3000" dirty="0"/>
          </a:p>
          <a:p>
            <a:r>
              <a:rPr lang="es-ES" sz="3000" dirty="0"/>
              <a:t>SMAPS para cuidadores</a:t>
            </a:r>
          </a:p>
          <a:p>
            <a:endParaRPr lang="es-ES" sz="3000" dirty="0"/>
          </a:p>
          <a:p>
            <a:r>
              <a:rPr lang="es-ES" sz="3000" dirty="0"/>
              <a:t>SMAPS para personas privadas de libertad y ex detenidos</a:t>
            </a:r>
          </a:p>
          <a:p>
            <a:endParaRPr lang="es-ES" sz="3000" dirty="0"/>
          </a:p>
          <a:p>
            <a:r>
              <a:rPr lang="es-ES" sz="3000" dirty="0"/>
              <a:t>SMAPS para pacientes hospitalizados con heridas por arma de fuego y personas con discapacidades físicas</a:t>
            </a:r>
          </a:p>
          <a:p>
            <a:endParaRPr lang="es-ES" sz="3000" dirty="0"/>
          </a:p>
          <a:p>
            <a:r>
              <a:rPr lang="es-ES" sz="3000" dirty="0"/>
              <a:t>SMAPS en emergencias</a:t>
            </a:r>
          </a:p>
          <a:p>
            <a:endParaRPr lang="es-ES" sz="3000" dirty="0"/>
          </a:p>
          <a:p>
            <a:endParaRPr lang="es-ES" sz="3000" dirty="0"/>
          </a:p>
          <a:p>
            <a:pPr marL="0" indent="0">
              <a:buNone/>
            </a:pPr>
            <a:endParaRPr lang="es-ES" dirty="0"/>
          </a:p>
          <a:p>
            <a:pPr marL="0" indent="0">
              <a:buNone/>
            </a:pPr>
            <a:endParaRPr lang="es-ES"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3709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91965" y="96043"/>
            <a:ext cx="10515600" cy="1325563"/>
          </a:xfrm>
        </p:spPr>
        <p:txBody>
          <a:bodyPr>
            <a:normAutofit/>
          </a:bodyPr>
          <a:lstStyle/>
          <a:p>
            <a:pPr eaLnBrk="1" hangingPunct="1"/>
            <a:r>
              <a:rPr lang="es-ES" u="sng" dirty="0">
                <a:solidFill>
                  <a:srgbClr val="000000"/>
                </a:solidFill>
                <a:latin typeface="+mn-lt"/>
              </a:rPr>
              <a:t>Algunas intervenciones de SMAPS</a:t>
            </a:r>
          </a:p>
        </p:txBody>
      </p:sp>
      <p:sp>
        <p:nvSpPr>
          <p:cNvPr id="54275" name="Rectangle 3"/>
          <p:cNvSpPr>
            <a:spLocks noGrp="1" noChangeArrowheads="1"/>
          </p:cNvSpPr>
          <p:nvPr>
            <p:ph idx="1"/>
          </p:nvPr>
        </p:nvSpPr>
        <p:spPr>
          <a:xfrm>
            <a:off x="2629292" y="1679101"/>
            <a:ext cx="8503929" cy="4977320"/>
          </a:xfrm>
        </p:spPr>
        <p:txBody>
          <a:bodyPr>
            <a:normAutofit/>
          </a:bodyPr>
          <a:lstStyle/>
          <a:p>
            <a:pPr algn="just" eaLnBrk="1" hangingPunct="1"/>
            <a:r>
              <a:rPr lang="es-ES" sz="3000" dirty="0"/>
              <a:t>Formación</a:t>
            </a:r>
          </a:p>
          <a:p>
            <a:pPr algn="just" eaLnBrk="1" hangingPunct="1"/>
            <a:r>
              <a:rPr lang="es-ES" sz="3000" dirty="0"/>
              <a:t>Derivación</a:t>
            </a:r>
          </a:p>
          <a:p>
            <a:pPr algn="just" eaLnBrk="1" hangingPunct="1"/>
            <a:r>
              <a:rPr lang="es-ES" sz="3000" dirty="0"/>
              <a:t>Psicoeducación </a:t>
            </a:r>
          </a:p>
          <a:p>
            <a:pPr algn="just" eaLnBrk="1" hangingPunct="1"/>
            <a:r>
              <a:rPr lang="es-ES" sz="3000" dirty="0"/>
              <a:t>Intervenciones de apoyo grupal</a:t>
            </a:r>
          </a:p>
          <a:p>
            <a:pPr algn="just" eaLnBrk="1" hangingPunct="1"/>
            <a:r>
              <a:rPr lang="es-ES" sz="3000" dirty="0"/>
              <a:t>Intervenciones de apoyo familiar</a:t>
            </a:r>
          </a:p>
          <a:p>
            <a:pPr algn="just" eaLnBrk="1" hangingPunct="1"/>
            <a:r>
              <a:rPr lang="es-ES" sz="3000" dirty="0"/>
              <a:t>Intervenciones de apoyo escolar</a:t>
            </a:r>
          </a:p>
          <a:p>
            <a:pPr algn="just" eaLnBrk="1" hangingPunct="1"/>
            <a:r>
              <a:rPr lang="es-ES" sz="3000" dirty="0"/>
              <a:t>Primeros auxilios psicológicos</a:t>
            </a:r>
          </a:p>
          <a:p>
            <a:pPr algn="just" eaLnBrk="1" hangingPunct="1"/>
            <a:r>
              <a:rPr lang="es-ES" sz="3000" dirty="0"/>
              <a:t>Sesiones de sensibilización en la comunidad</a:t>
            </a:r>
          </a:p>
          <a:p>
            <a:pPr algn="just" eaLnBrk="1" hangingPunct="1"/>
            <a:endParaRPr lang="es-ES" sz="2400" dirty="0"/>
          </a:p>
          <a:p>
            <a:pPr algn="just" eaLnBrk="1" hangingPunct="1"/>
            <a:endParaRPr lang="es-ES" sz="2400" dirty="0"/>
          </a:p>
        </p:txBody>
      </p:sp>
      <p:sp>
        <p:nvSpPr>
          <p:cNvPr id="4" name="Rectangle 3">
            <a:extLst>
              <a:ext uri="{FF2B5EF4-FFF2-40B4-BE49-F238E27FC236}">
                <a16:creationId xmlns:a16="http://schemas.microsoft.com/office/drawing/2014/main" id="{71A59E89-FAF3-4250-A548-1F985D9D4F9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1B6F49F-E969-42B0-A178-818089CC0B84}"/>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9615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295" y="423617"/>
            <a:ext cx="5910607" cy="1325563"/>
          </a:xfrm>
        </p:spPr>
        <p:txBody>
          <a:bodyPr>
            <a:normAutofit/>
          </a:bodyPr>
          <a:lstStyle/>
          <a:p>
            <a:pPr algn="ctr"/>
            <a:r>
              <a:rPr lang="es-ES" u="sng" dirty="0">
                <a:latin typeface="+mn-lt"/>
              </a:rPr>
              <a:t>Actividades de SMAPS </a:t>
            </a:r>
          </a:p>
        </p:txBody>
      </p:sp>
      <p:sp>
        <p:nvSpPr>
          <p:cNvPr id="3" name="Content Placeholder 2"/>
          <p:cNvSpPr>
            <a:spLocks noGrp="1"/>
          </p:cNvSpPr>
          <p:nvPr>
            <p:ph idx="1"/>
          </p:nvPr>
        </p:nvSpPr>
        <p:spPr>
          <a:xfrm>
            <a:off x="2082915" y="1749180"/>
            <a:ext cx="9087848" cy="4857751"/>
          </a:xfrm>
        </p:spPr>
        <p:txBody>
          <a:bodyPr/>
          <a:lstStyle/>
          <a:p>
            <a:pPr marL="457200" lvl="1" indent="0">
              <a:buNone/>
            </a:pPr>
            <a:endParaRPr lang="es-ES" sz="2900" dirty="0"/>
          </a:p>
          <a:p>
            <a:pPr lvl="1"/>
            <a:r>
              <a:rPr lang="es-ES" sz="3200" dirty="0"/>
              <a:t>Sesiones de apoyo y sensibilización en la comunidad</a:t>
            </a:r>
          </a:p>
          <a:p>
            <a:pPr lvl="1"/>
            <a:endParaRPr lang="es-ES" sz="3200" dirty="0"/>
          </a:p>
          <a:p>
            <a:pPr lvl="1"/>
            <a:r>
              <a:rPr lang="es-ES" sz="3200" dirty="0"/>
              <a:t>Sesiones de apoyo individual y grupal </a:t>
            </a:r>
          </a:p>
          <a:p>
            <a:pPr lvl="1"/>
            <a:endParaRPr lang="es-ES" sz="3200" dirty="0"/>
          </a:p>
          <a:p>
            <a:pPr lvl="1"/>
            <a:r>
              <a:rPr lang="es-ES" sz="3200" dirty="0"/>
              <a:t>Consultas psicológicas y psiquiátricas  </a:t>
            </a:r>
          </a:p>
          <a:p>
            <a:pPr lvl="1"/>
            <a:endParaRPr lang="es-ES" sz="3200" dirty="0"/>
          </a:p>
          <a:p>
            <a:pPr lvl="1"/>
            <a:endParaRPr lang="es-ES" sz="3200" dirty="0"/>
          </a:p>
          <a:p>
            <a:pPr lvl="1"/>
            <a:endParaRPr lang="es-ES" sz="3200" dirty="0"/>
          </a:p>
        </p:txBody>
      </p:sp>
      <p:sp>
        <p:nvSpPr>
          <p:cNvPr id="4" name="Rectangle 3">
            <a:extLst>
              <a:ext uri="{FF2B5EF4-FFF2-40B4-BE49-F238E27FC236}">
                <a16:creationId xmlns:a16="http://schemas.microsoft.com/office/drawing/2014/main" id="{F927F5EE-3090-43CA-84CC-D7A4591EF28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6399EB8F-13A4-4BD9-B951-CF8E6CF0486F}"/>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88730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89513AE-F740-4283-AF04-54953B678511}"/>
              </a:ext>
            </a:extLst>
          </p:cNvPr>
          <p:cNvSpPr>
            <a:spLocks noGrp="1" noChangeArrowheads="1"/>
          </p:cNvSpPr>
          <p:nvPr>
            <p:ph type="title"/>
          </p:nvPr>
        </p:nvSpPr>
        <p:spPr>
          <a:xfrm>
            <a:off x="838200" y="267154"/>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algn="ctr" eaLnBrk="1" hangingPunct="1"/>
            <a:r>
              <a:rPr lang="es-ES" altLang="en-US" u="sng" dirty="0">
                <a:latin typeface="+mn-lt"/>
              </a:rPr>
              <a:t>Primeros auxilios psicológicos </a:t>
            </a:r>
          </a:p>
        </p:txBody>
      </p:sp>
      <p:sp>
        <p:nvSpPr>
          <p:cNvPr id="70659" name="Rectangle 3">
            <a:extLst>
              <a:ext uri="{FF2B5EF4-FFF2-40B4-BE49-F238E27FC236}">
                <a16:creationId xmlns:a16="http://schemas.microsoft.com/office/drawing/2014/main" id="{9ADE940E-6422-4DB7-B6AA-2DEF59CD8E35}"/>
              </a:ext>
            </a:extLst>
          </p:cNvPr>
          <p:cNvSpPr>
            <a:spLocks noGrp="1" noChangeArrowheads="1"/>
          </p:cNvSpPr>
          <p:nvPr>
            <p:ph idx="1"/>
          </p:nvPr>
        </p:nvSpPr>
        <p:spPr>
          <a:xfrm>
            <a:off x="609962" y="1222924"/>
            <a:ext cx="11316995" cy="59403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marL="0" indent="0" eaLnBrk="1" hangingPunct="1">
              <a:lnSpc>
                <a:spcPct val="90000"/>
              </a:lnSpc>
              <a:buNone/>
            </a:pPr>
            <a:r>
              <a:rPr lang="es-ES" altLang="en-US" sz="3200" dirty="0"/>
              <a:t>Asistencia de apoyo, humana y práctica, para quienes recientemente estuvieron expuestos a factores estresantes graves. Supone los elementos siguientes:</a:t>
            </a:r>
          </a:p>
          <a:p>
            <a:pPr marL="0" indent="0" eaLnBrk="1" hangingPunct="1">
              <a:lnSpc>
                <a:spcPct val="90000"/>
              </a:lnSpc>
              <a:buNone/>
            </a:pPr>
            <a:endParaRPr lang="es-ES" altLang="en-US" sz="3200" dirty="0">
              <a:ea typeface="ＭＳ Ｐゴシック" panose="020B0600070205080204" pitchFamily="34" charset="-128"/>
            </a:endParaRPr>
          </a:p>
          <a:p>
            <a:pPr lvl="1" eaLnBrk="1" hangingPunct="1">
              <a:lnSpc>
                <a:spcPct val="90000"/>
              </a:lnSpc>
              <a:buFont typeface="Wingdings" panose="05000000000000000000" pitchFamily="2" charset="2"/>
              <a:buChar char="Ø"/>
            </a:pPr>
            <a:r>
              <a:rPr lang="es-ES" altLang="en-US" sz="2800" dirty="0"/>
              <a:t>Dar apoyo y asistencia prácticos, no intrusivos</a:t>
            </a:r>
          </a:p>
          <a:p>
            <a:pPr lvl="1" eaLnBrk="1" hangingPunct="1">
              <a:lnSpc>
                <a:spcPct val="90000"/>
              </a:lnSpc>
              <a:buFont typeface="Wingdings" panose="05000000000000000000" pitchFamily="2" charset="2"/>
              <a:buChar char="Ø"/>
            </a:pPr>
            <a:r>
              <a:rPr lang="es-ES" altLang="en-US" sz="2800" dirty="0"/>
              <a:t>Evaluar las necesidades y los problemas</a:t>
            </a:r>
          </a:p>
          <a:p>
            <a:pPr lvl="1" eaLnBrk="1" hangingPunct="1">
              <a:lnSpc>
                <a:spcPct val="90000"/>
              </a:lnSpc>
              <a:buFont typeface="Wingdings" panose="05000000000000000000" pitchFamily="2" charset="2"/>
              <a:buChar char="Ø"/>
            </a:pPr>
            <a:r>
              <a:rPr lang="es-ES" altLang="en-US" sz="2800" dirty="0"/>
              <a:t>Ayudar a las personas a cubrir sus necesidades básicas (alimento, agua)</a:t>
            </a:r>
          </a:p>
          <a:p>
            <a:pPr lvl="1" eaLnBrk="1" hangingPunct="1">
              <a:lnSpc>
                <a:spcPct val="90000"/>
              </a:lnSpc>
              <a:buFont typeface="Wingdings" panose="05000000000000000000" pitchFamily="2" charset="2"/>
              <a:buChar char="Ø"/>
            </a:pPr>
            <a:r>
              <a:rPr lang="es-ES" altLang="en-US" sz="2800" dirty="0"/>
              <a:t>Escuchar, sin presionar a las personas para que hablen</a:t>
            </a:r>
          </a:p>
          <a:p>
            <a:pPr lvl="1" eaLnBrk="1" hangingPunct="1">
              <a:lnSpc>
                <a:spcPct val="90000"/>
              </a:lnSpc>
              <a:buFont typeface="Wingdings" panose="05000000000000000000" pitchFamily="2" charset="2"/>
              <a:buChar char="Ø"/>
            </a:pPr>
            <a:r>
              <a:rPr lang="es-ES" altLang="en-US" sz="2800" dirty="0"/>
              <a:t>Transmitir tranquilidad a las personas, ayudarlas a calmarse</a:t>
            </a:r>
          </a:p>
          <a:p>
            <a:pPr lvl="1" eaLnBrk="1" hangingPunct="1">
              <a:lnSpc>
                <a:spcPct val="90000"/>
              </a:lnSpc>
              <a:buFont typeface="Wingdings" panose="05000000000000000000" pitchFamily="2" charset="2"/>
              <a:buChar char="Ø"/>
            </a:pPr>
            <a:r>
              <a:rPr lang="es-ES" altLang="en-US" sz="2800" dirty="0"/>
              <a:t>Poner a las personas en contacto con la información, los servicios y los apoyos sociales</a:t>
            </a:r>
          </a:p>
          <a:p>
            <a:pPr lvl="1" eaLnBrk="1" hangingPunct="1">
              <a:lnSpc>
                <a:spcPct val="90000"/>
              </a:lnSpc>
              <a:buFont typeface="Wingdings" panose="05000000000000000000" pitchFamily="2" charset="2"/>
              <a:buChar char="Ø"/>
            </a:pPr>
            <a:r>
              <a:rPr lang="es-ES" altLang="en-US" sz="2800" dirty="0"/>
              <a:t>Proteger a las personas de mayores daños</a:t>
            </a:r>
          </a:p>
          <a:p>
            <a:pPr lvl="1" eaLnBrk="1" hangingPunct="1">
              <a:lnSpc>
                <a:spcPct val="90000"/>
              </a:lnSpc>
            </a:pPr>
            <a:endParaRPr lang="es-ES" altLang="en-US" sz="3078" dirty="0">
              <a:ea typeface="ＭＳ Ｐゴシック" panose="020B0600070205080204" pitchFamily="34" charset="-128"/>
            </a:endParaRPr>
          </a:p>
        </p:txBody>
      </p:sp>
      <p:sp>
        <p:nvSpPr>
          <p:cNvPr id="4" name="Rectangle 3">
            <a:extLst>
              <a:ext uri="{FF2B5EF4-FFF2-40B4-BE49-F238E27FC236}">
                <a16:creationId xmlns:a16="http://schemas.microsoft.com/office/drawing/2014/main" id="{6C6E5452-3762-4017-8643-E645AE5274F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68282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E554785-7323-4144-9BAC-B6521077D25B}"/>
              </a:ext>
            </a:extLst>
          </p:cNvPr>
          <p:cNvSpPr>
            <a:spLocks noGrp="1" noChangeArrowheads="1"/>
          </p:cNvSpPr>
          <p:nvPr>
            <p:ph type="title"/>
          </p:nvPr>
        </p:nvSpPr>
        <p:spPr>
          <a:xfrm>
            <a:off x="838199" y="365125"/>
            <a:ext cx="11092183"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fontScale="90000"/>
          </a:bodyPr>
          <a:lstStyle/>
          <a:p>
            <a:pPr algn="ctr" eaLnBrk="1" hangingPunct="1"/>
            <a:r>
              <a:rPr lang="es-ES" altLang="en-US" u="sng" dirty="0">
                <a:latin typeface="+mn-lt"/>
              </a:rPr>
              <a:t>¿Qué NO son los primeros auxilios psicológicos?</a:t>
            </a:r>
          </a:p>
        </p:txBody>
      </p:sp>
      <p:sp>
        <p:nvSpPr>
          <p:cNvPr id="71683" name="Rectangle 3">
            <a:extLst>
              <a:ext uri="{FF2B5EF4-FFF2-40B4-BE49-F238E27FC236}">
                <a16:creationId xmlns:a16="http://schemas.microsoft.com/office/drawing/2014/main" id="{50714A3A-5404-4A52-9F0E-CA970F587909}"/>
              </a:ext>
            </a:extLst>
          </p:cNvPr>
          <p:cNvSpPr>
            <a:spLocks noGrp="1" noChangeArrowheads="1"/>
          </p:cNvSpPr>
          <p:nvPr>
            <p:ph idx="1"/>
          </p:nvPr>
        </p:nvSpPr>
        <p:spPr>
          <a:xfrm>
            <a:off x="958307" y="1846952"/>
            <a:ext cx="10972076" cy="41510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eaLnBrk="1" hangingPunct="1"/>
            <a:r>
              <a:rPr lang="es-ES" dirty="0"/>
              <a:t>NO es algo que solo puede hacer el personal profesional</a:t>
            </a:r>
          </a:p>
          <a:p>
            <a:pPr eaLnBrk="1" hangingPunct="1"/>
            <a:r>
              <a:rPr lang="es-ES" dirty="0"/>
              <a:t>NO es asesoría profesional</a:t>
            </a:r>
          </a:p>
          <a:p>
            <a:pPr eaLnBrk="1" hangingPunct="1"/>
            <a:r>
              <a:rPr lang="es-ES" dirty="0"/>
              <a:t>NO es un interrogatorio psicológico</a:t>
            </a:r>
            <a:endParaRPr lang="es-ES" altLang="ja-JP" dirty="0">
              <a:ea typeface="ＭＳ Ｐゴシック" panose="020B0600070205080204" pitchFamily="34" charset="-128"/>
            </a:endParaRPr>
          </a:p>
          <a:p>
            <a:pPr lvl="1" eaLnBrk="1" hangingPunct="1">
              <a:buFont typeface="Wingdings" panose="05000000000000000000" pitchFamily="2" charset="2"/>
              <a:buChar char="ü"/>
            </a:pPr>
            <a:r>
              <a:rPr lang="es-ES" altLang="en-US" sz="2800" dirty="0"/>
              <a:t>No es u</a:t>
            </a:r>
            <a:r>
              <a:rPr lang="es-ES" altLang="en-US" sz="2800" b="1" dirty="0"/>
              <a:t>na </a:t>
            </a:r>
            <a:r>
              <a:rPr lang="es-ES" altLang="en-US" sz="2800" dirty="0"/>
              <a:t>conversación detallada sobre un evento angustiante</a:t>
            </a:r>
          </a:p>
          <a:p>
            <a:pPr eaLnBrk="1" hangingPunct="1"/>
            <a:r>
              <a:rPr lang="es-ES" dirty="0"/>
              <a:t>NO es pedir a las personas que analicen lo que sucedió o que ordenen los eventos y su cronología</a:t>
            </a:r>
          </a:p>
          <a:p>
            <a:pPr eaLnBrk="1" hangingPunct="1"/>
            <a:r>
              <a:rPr lang="es-ES" dirty="0"/>
              <a:t>Si bien los primero auxilios psicológicos conllevan disponibilidad para escuchar las historias de las personas, NO consisten en presionar a las personas a hablar de sus emociones y reacciones respecto de un evento</a:t>
            </a:r>
            <a:endParaRPr lang="es-ES" altLang="en-US" dirty="0">
              <a:ea typeface="ＭＳ Ｐゴシック" panose="020B0600070205080204" pitchFamily="34" charset="-128"/>
            </a:endParaRPr>
          </a:p>
        </p:txBody>
      </p:sp>
      <p:sp>
        <p:nvSpPr>
          <p:cNvPr id="4" name="Rectangle 3">
            <a:extLst>
              <a:ext uri="{FF2B5EF4-FFF2-40B4-BE49-F238E27FC236}">
                <a16:creationId xmlns:a16="http://schemas.microsoft.com/office/drawing/2014/main" id="{D251119F-0F0B-41B1-9DB6-AE04E283C5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5079D6BA-FA0C-459D-8F18-2EEFA2D3C11A}"/>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52279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DDF-12C3-436E-A1B8-2CC33CABF213}"/>
              </a:ext>
            </a:extLst>
          </p:cNvPr>
          <p:cNvSpPr>
            <a:spLocks noGrp="1"/>
          </p:cNvSpPr>
          <p:nvPr>
            <p:ph type="title"/>
          </p:nvPr>
        </p:nvSpPr>
        <p:spPr/>
        <p:txBody>
          <a:bodyPr/>
          <a:lstStyle/>
          <a:p>
            <a:pPr algn="ctr"/>
            <a:r>
              <a:rPr lang="es-ES" altLang="ar-SA" u="sng" dirty="0">
                <a:latin typeface="+mn-lt"/>
              </a:rPr>
              <a:t>Definición de </a:t>
            </a:r>
            <a:r>
              <a:rPr lang="es-ES" altLang="ar-SA" u="sng" dirty="0">
                <a:solidFill>
                  <a:srgbClr val="0000CC"/>
                </a:solidFill>
                <a:latin typeface="+mn-lt"/>
              </a:rPr>
              <a:t>salud mental </a:t>
            </a:r>
            <a:r>
              <a:rPr lang="es-ES" altLang="ar-SA" u="sng" dirty="0">
                <a:latin typeface="+mn-lt"/>
              </a:rPr>
              <a:t>según la OMS</a:t>
            </a:r>
            <a:endParaRPr lang="es-ES" u="sng" dirty="0">
              <a:solidFill>
                <a:srgbClr val="0000CC"/>
              </a:solidFill>
              <a:latin typeface="+mn-lt"/>
            </a:endParaRPr>
          </a:p>
        </p:txBody>
      </p:sp>
      <p:sp>
        <p:nvSpPr>
          <p:cNvPr id="3" name="Content Placeholder 2">
            <a:extLst>
              <a:ext uri="{FF2B5EF4-FFF2-40B4-BE49-F238E27FC236}">
                <a16:creationId xmlns:a16="http://schemas.microsoft.com/office/drawing/2014/main" id="{EB6BD552-F1C7-4F53-A197-90873BAAFA55}"/>
              </a:ext>
            </a:extLst>
          </p:cNvPr>
          <p:cNvSpPr>
            <a:spLocks noGrp="1"/>
          </p:cNvSpPr>
          <p:nvPr>
            <p:ph idx="1"/>
          </p:nvPr>
        </p:nvSpPr>
        <p:spPr>
          <a:xfrm>
            <a:off x="1480819" y="2053834"/>
            <a:ext cx="9960903" cy="2472055"/>
          </a:xfrm>
        </p:spPr>
        <p:txBody>
          <a:bodyPr/>
          <a:lstStyle/>
          <a:p>
            <a:pPr marL="0" indent="0" algn="ctr">
              <a:buNone/>
            </a:pPr>
            <a:r>
              <a:rPr lang="es-ES" altLang="ar-SA" sz="3200" dirty="0"/>
              <a:t>Un estado de bienestar en el cual el individuo se da cuenta de sus propias aptitudes, puede afrontar las presiones normales de la vida, puede trabajar productiva y fructíferamente y es capaz de hacer una contribución a su comunidad.</a:t>
            </a:r>
          </a:p>
          <a:p>
            <a:pPr marL="0" indent="0" algn="ctr">
              <a:buNone/>
            </a:pPr>
            <a:endParaRPr lang="es-ES" altLang="ar-SA" sz="3200" dirty="0"/>
          </a:p>
          <a:p>
            <a:endParaRPr lang="es-ES" dirty="0"/>
          </a:p>
        </p:txBody>
      </p:sp>
      <p:sp>
        <p:nvSpPr>
          <p:cNvPr id="4" name="TextBox 3">
            <a:extLst>
              <a:ext uri="{FF2B5EF4-FFF2-40B4-BE49-F238E27FC236}">
                <a16:creationId xmlns:a16="http://schemas.microsoft.com/office/drawing/2014/main" id="{C3635AB6-D8CA-45C7-A732-670A6334D395}"/>
              </a:ext>
            </a:extLst>
          </p:cNvPr>
          <p:cNvSpPr txBox="1"/>
          <p:nvPr/>
        </p:nvSpPr>
        <p:spPr>
          <a:xfrm>
            <a:off x="3690425" y="5052062"/>
            <a:ext cx="6006905" cy="800219"/>
          </a:xfrm>
          <a:prstGeom prst="rect">
            <a:avLst/>
          </a:prstGeom>
          <a:noFill/>
        </p:spPr>
        <p:txBody>
          <a:bodyPr wrap="square" rtlCol="0">
            <a:spAutoFit/>
          </a:bodyPr>
          <a:lstStyle/>
          <a:p>
            <a:r>
              <a:rPr lang="es-ES" altLang="ar-SA" sz="2800" b="1" dirty="0">
                <a:solidFill>
                  <a:srgbClr val="0000CC"/>
                </a:solidFill>
              </a:rPr>
              <a:t>Sin salud mental no hay salud</a:t>
            </a:r>
            <a:endParaRPr lang="es-ES" sz="2800" dirty="0">
              <a:solidFill>
                <a:srgbClr val="0000CC"/>
              </a:solidFill>
            </a:endParaRPr>
          </a:p>
          <a:p>
            <a:endParaRPr lang="es-ES" dirty="0"/>
          </a:p>
        </p:txBody>
      </p:sp>
      <p:sp>
        <p:nvSpPr>
          <p:cNvPr id="5" name="Rectangle 4">
            <a:extLst>
              <a:ext uri="{FF2B5EF4-FFF2-40B4-BE49-F238E27FC236}">
                <a16:creationId xmlns:a16="http://schemas.microsoft.com/office/drawing/2014/main" id="{E3DF79E2-0BAC-41EC-AA20-D8AB8091623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0F4791C0-340E-4C50-B729-44F935D5C1E0}"/>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408340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14" y="120028"/>
            <a:ext cx="10515600" cy="1325563"/>
          </a:xfrm>
        </p:spPr>
        <p:txBody>
          <a:bodyPr/>
          <a:lstStyle/>
          <a:p>
            <a:pPr algn="ctr"/>
            <a:r>
              <a:rPr lang="es-ES" u="sng" dirty="0">
                <a:latin typeface="+mn-lt"/>
              </a:rPr>
              <a:t>Recomendaciones para su implementación</a:t>
            </a:r>
          </a:p>
        </p:txBody>
      </p:sp>
      <p:sp>
        <p:nvSpPr>
          <p:cNvPr id="3" name="Content Placeholder 2"/>
          <p:cNvSpPr>
            <a:spLocks noGrp="1"/>
          </p:cNvSpPr>
          <p:nvPr>
            <p:ph idx="1"/>
          </p:nvPr>
        </p:nvSpPr>
        <p:spPr>
          <a:xfrm>
            <a:off x="1196419" y="1806771"/>
            <a:ext cx="10515600" cy="4351338"/>
          </a:xfrm>
        </p:spPr>
        <p:txBody>
          <a:bodyPr>
            <a:normAutofit fontScale="77500" lnSpcReduction="20000"/>
          </a:bodyPr>
          <a:lstStyle/>
          <a:p>
            <a:pPr marL="0" indent="0">
              <a:buNone/>
            </a:pPr>
            <a:r>
              <a:rPr lang="es-ES" sz="3000" b="1" dirty="0">
                <a:solidFill>
                  <a:srgbClr val="0000CC"/>
                </a:solidFill>
              </a:rPr>
              <a:t>Evaluación de las necesidades</a:t>
            </a:r>
          </a:p>
          <a:p>
            <a:pPr lvl="1">
              <a:lnSpc>
                <a:spcPct val="120000"/>
              </a:lnSpc>
            </a:pPr>
            <a:r>
              <a:rPr lang="es-ES" sz="2800" dirty="0"/>
              <a:t>Evaluar las necesidades de los pacientes</a:t>
            </a:r>
          </a:p>
          <a:p>
            <a:pPr lvl="1">
              <a:lnSpc>
                <a:spcPct val="120000"/>
              </a:lnSpc>
            </a:pPr>
            <a:r>
              <a:rPr lang="es-ES" sz="2800" dirty="0"/>
              <a:t>Evaluar las capacidades del personal médico</a:t>
            </a:r>
          </a:p>
          <a:p>
            <a:pPr lvl="1">
              <a:lnSpc>
                <a:spcPct val="120000"/>
              </a:lnSpc>
            </a:pPr>
            <a:r>
              <a:rPr lang="es-ES" sz="2800" dirty="0"/>
              <a:t>Evaluar las necesidades y capacidades de los recursos humanos (personal de SMAPS nacional e internacional, psicólogos)</a:t>
            </a:r>
          </a:p>
          <a:p>
            <a:pPr lvl="1">
              <a:lnSpc>
                <a:spcPct val="120000"/>
              </a:lnSpc>
            </a:pPr>
            <a:r>
              <a:rPr lang="es-ES" sz="2800" dirty="0"/>
              <a:t>Evaluar los aspectos culturales</a:t>
            </a:r>
          </a:p>
          <a:p>
            <a:pPr marL="0" indent="0">
              <a:buNone/>
            </a:pPr>
            <a:endParaRPr lang="es-ES" sz="3000" b="1" dirty="0">
              <a:solidFill>
                <a:srgbClr val="0000CC"/>
              </a:solidFill>
            </a:endParaRPr>
          </a:p>
          <a:p>
            <a:pPr marL="0" indent="0">
              <a:buNone/>
            </a:pPr>
            <a:r>
              <a:rPr lang="es-ES" sz="3000" b="1" dirty="0">
                <a:solidFill>
                  <a:srgbClr val="0000CC"/>
                </a:solidFill>
              </a:rPr>
              <a:t>Seguimiento y evaluación</a:t>
            </a:r>
          </a:p>
          <a:p>
            <a:pPr lvl="1"/>
            <a:r>
              <a:rPr lang="es-ES" sz="3300" dirty="0"/>
              <a:t>Cuestionarios:</a:t>
            </a:r>
          </a:p>
          <a:p>
            <a:pPr lvl="2">
              <a:buFont typeface="Courier New" panose="02070309020205020404" pitchFamily="49" charset="0"/>
              <a:buChar char="o"/>
            </a:pPr>
            <a:r>
              <a:rPr lang="es-ES" sz="2600" dirty="0"/>
              <a:t>Escala de impacto de sucesos</a:t>
            </a:r>
          </a:p>
          <a:p>
            <a:pPr lvl="2">
              <a:buFont typeface="Courier New" panose="02070309020205020404" pitchFamily="49" charset="0"/>
              <a:buChar char="o"/>
            </a:pPr>
            <a:r>
              <a:rPr lang="es-ES" sz="2600" dirty="0"/>
              <a:t>Escala de depresión del centro de estudios epidemiológicos</a:t>
            </a:r>
          </a:p>
          <a:p>
            <a:pPr lvl="2">
              <a:buFont typeface="Courier New" panose="02070309020205020404" pitchFamily="49" charset="0"/>
              <a:buChar char="o"/>
            </a:pPr>
            <a:r>
              <a:rPr lang="es-ES" sz="2600" dirty="0"/>
              <a:t>Escala de funcionalidad de pacientes específicos...etc.</a:t>
            </a:r>
          </a:p>
        </p:txBody>
      </p:sp>
      <p:sp>
        <p:nvSpPr>
          <p:cNvPr id="4" name="Rectangle 3">
            <a:extLst>
              <a:ext uri="{FF2B5EF4-FFF2-40B4-BE49-F238E27FC236}">
                <a16:creationId xmlns:a16="http://schemas.microsoft.com/office/drawing/2014/main" id="{EA4CFF83-3CC5-4A87-9FF2-DF086924B8F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7D3003C2-AD04-4D05-A61E-76708DC20B77}"/>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45991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891" y="85405"/>
            <a:ext cx="7239000" cy="1143000"/>
          </a:xfrm>
        </p:spPr>
        <p:txBody>
          <a:bodyPr>
            <a:normAutofit/>
          </a:bodyPr>
          <a:lstStyle/>
          <a:p>
            <a:pPr algn="ctr"/>
            <a:r>
              <a:rPr lang="es-ES" u="sng" dirty="0">
                <a:latin typeface="+mn-lt"/>
              </a:rPr>
              <a:t>EVALUACIÓN</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0452" y="1381621"/>
            <a:ext cx="2657475" cy="3828768"/>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3873EED-40A3-48A5-B069-5D5E2DBE52E0}" type="slidenum">
              <a:rPr lang="en-US" smtClean="0">
                <a:solidFill>
                  <a:srgbClr val="F18245"/>
                </a:solidFill>
              </a:rPr>
              <a:pPr/>
              <a:t>31</a:t>
            </a:fld>
            <a:endParaRPr lang="es-ES" dirty="0">
              <a:solidFill>
                <a:srgbClr val="F18245"/>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857" y="1386449"/>
            <a:ext cx="2752296" cy="385077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185" y="1403617"/>
            <a:ext cx="2657475" cy="372427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3" name="TextBox 2"/>
          <p:cNvSpPr txBox="1"/>
          <p:nvPr/>
        </p:nvSpPr>
        <p:spPr>
          <a:xfrm>
            <a:off x="3063923" y="6126264"/>
            <a:ext cx="7182900" cy="646331"/>
          </a:xfrm>
          <a:prstGeom prst="rect">
            <a:avLst/>
          </a:prstGeom>
          <a:noFill/>
        </p:spPr>
        <p:txBody>
          <a:bodyPr wrap="square" rtlCol="0">
            <a:spAutoFit/>
          </a:bodyPr>
          <a:lstStyle/>
          <a:p>
            <a:r>
              <a:rPr lang="es-ES" sz="3600" b="1" dirty="0"/>
              <a:t>Participativa y coordinada</a:t>
            </a:r>
          </a:p>
        </p:txBody>
      </p:sp>
      <p:sp>
        <p:nvSpPr>
          <p:cNvPr id="7" name="Down Arrow 6"/>
          <p:cNvSpPr/>
          <p:nvPr/>
        </p:nvSpPr>
        <p:spPr>
          <a:xfrm>
            <a:off x="5796391" y="5404950"/>
            <a:ext cx="432048" cy="599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9874E8-99CB-4E88-B871-C5723CFA1CF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A936ADC5-AC58-4E34-A360-C7901C2AC0B9}"/>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18805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4BE7E58E-4546-467F-99F3-C92B44E9CAFC}"/>
              </a:ext>
            </a:extLst>
          </p:cNvPr>
          <p:cNvSpPr>
            <a:spLocks noChangeArrowheads="1"/>
          </p:cNvSpPr>
          <p:nvPr/>
        </p:nvSpPr>
        <p:spPr bwMode="auto">
          <a:xfrm>
            <a:off x="1008516" y="3099254"/>
            <a:ext cx="2843472" cy="2173158"/>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s-ES" altLang="en-US" sz="2394" dirty="0">
                <a:solidFill>
                  <a:srgbClr val="000000"/>
                </a:solidFill>
              </a:rPr>
              <a:t>Grupo temático de salud</a:t>
            </a:r>
          </a:p>
        </p:txBody>
      </p:sp>
      <p:sp>
        <p:nvSpPr>
          <p:cNvPr id="66563" name="AutoShape 3">
            <a:extLst>
              <a:ext uri="{FF2B5EF4-FFF2-40B4-BE49-F238E27FC236}">
                <a16:creationId xmlns:a16="http://schemas.microsoft.com/office/drawing/2014/main" id="{EA902A85-4690-46BC-855E-DDBBFA09DDDB}"/>
              </a:ext>
            </a:extLst>
          </p:cNvPr>
          <p:cNvSpPr>
            <a:spLocks noChangeArrowheads="1"/>
          </p:cNvSpPr>
          <p:nvPr/>
        </p:nvSpPr>
        <p:spPr bwMode="auto">
          <a:xfrm>
            <a:off x="8342469" y="3013996"/>
            <a:ext cx="2843473" cy="2258416"/>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s-ES" altLang="en-US" sz="2394" dirty="0">
                <a:solidFill>
                  <a:srgbClr val="000000"/>
                </a:solidFill>
              </a:rPr>
              <a:t>Educación y otros </a:t>
            </a:r>
          </a:p>
          <a:p>
            <a:pPr algn="ctr" eaLnBrk="1" hangingPunct="1">
              <a:spcBef>
                <a:spcPct val="0"/>
              </a:spcBef>
              <a:buFontTx/>
              <a:buNone/>
            </a:pPr>
            <a:r>
              <a:rPr lang="es-ES" altLang="en-US" sz="2394" dirty="0">
                <a:solidFill>
                  <a:srgbClr val="000000"/>
                </a:solidFill>
              </a:rPr>
              <a:t>Grupos temáticos</a:t>
            </a:r>
          </a:p>
        </p:txBody>
      </p:sp>
      <p:sp>
        <p:nvSpPr>
          <p:cNvPr id="66564" name="AutoShape 4">
            <a:extLst>
              <a:ext uri="{FF2B5EF4-FFF2-40B4-BE49-F238E27FC236}">
                <a16:creationId xmlns:a16="http://schemas.microsoft.com/office/drawing/2014/main" id="{73349117-7C60-4086-8314-6C5DA7F8A9B6}"/>
              </a:ext>
            </a:extLst>
          </p:cNvPr>
          <p:cNvSpPr>
            <a:spLocks noChangeArrowheads="1"/>
          </p:cNvSpPr>
          <p:nvPr/>
        </p:nvSpPr>
        <p:spPr bwMode="auto">
          <a:xfrm>
            <a:off x="4670974" y="3074303"/>
            <a:ext cx="2847093" cy="2198110"/>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s-ES" altLang="en-US" sz="2394" dirty="0">
                <a:solidFill>
                  <a:srgbClr val="000000"/>
                </a:solidFill>
              </a:rPr>
              <a:t>Grupo temático de protección</a:t>
            </a:r>
          </a:p>
          <a:p>
            <a:pPr algn="ctr" eaLnBrk="1" hangingPunct="1">
              <a:spcBef>
                <a:spcPct val="0"/>
              </a:spcBef>
              <a:buFontTx/>
              <a:buNone/>
            </a:pPr>
            <a:r>
              <a:rPr lang="es-ES" altLang="en-US" sz="1824" dirty="0">
                <a:solidFill>
                  <a:srgbClr val="000000"/>
                </a:solidFill>
              </a:rPr>
              <a:t>(con sub-grupo de  </a:t>
            </a:r>
          </a:p>
          <a:p>
            <a:pPr algn="ctr" eaLnBrk="1" hangingPunct="1">
              <a:spcBef>
                <a:spcPct val="0"/>
              </a:spcBef>
              <a:buFontTx/>
              <a:buNone/>
            </a:pPr>
            <a:r>
              <a:rPr lang="es-ES" altLang="en-US" sz="1824" dirty="0">
                <a:solidFill>
                  <a:srgbClr val="000000"/>
                </a:solidFill>
              </a:rPr>
              <a:t>protección de niños)</a:t>
            </a:r>
          </a:p>
        </p:txBody>
      </p:sp>
      <p:sp>
        <p:nvSpPr>
          <p:cNvPr id="66565" name="AutoShape 5">
            <a:extLst>
              <a:ext uri="{FF2B5EF4-FFF2-40B4-BE49-F238E27FC236}">
                <a16:creationId xmlns:a16="http://schemas.microsoft.com/office/drawing/2014/main" id="{98501292-CA82-4D4A-8BC1-286F5003C892}"/>
              </a:ext>
            </a:extLst>
          </p:cNvPr>
          <p:cNvSpPr>
            <a:spLocks noChangeArrowheads="1"/>
          </p:cNvSpPr>
          <p:nvPr/>
        </p:nvSpPr>
        <p:spPr bwMode="auto">
          <a:xfrm>
            <a:off x="506793" y="5490539"/>
            <a:ext cx="11685207" cy="1149334"/>
          </a:xfrm>
          <a:prstGeom prst="flowChartAlternateProcess">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s-ES" altLang="en-US" sz="2052" dirty="0">
                <a:solidFill>
                  <a:srgbClr val="000000"/>
                </a:solidFill>
              </a:rPr>
              <a:t>Grupo técnico de trabajo intersectorial (con referentes en cada sector y con  </a:t>
            </a:r>
          </a:p>
          <a:p>
            <a:pPr algn="ctr" eaLnBrk="1" hangingPunct="1">
              <a:spcBef>
                <a:spcPct val="0"/>
              </a:spcBef>
              <a:buFontTx/>
              <a:buNone/>
            </a:pPr>
            <a:r>
              <a:rPr lang="es-ES" altLang="en-US" sz="2052" dirty="0">
                <a:solidFill>
                  <a:srgbClr val="000000"/>
                </a:solidFill>
              </a:rPr>
              <a:t>                   rendición de cuentas en los sectores). Actividades de SMAPS dentro del sistema de grupos temáticos </a:t>
            </a:r>
          </a:p>
          <a:p>
            <a:pPr algn="ctr" eaLnBrk="1" hangingPunct="1">
              <a:spcBef>
                <a:spcPct val="0"/>
              </a:spcBef>
              <a:buFontTx/>
              <a:buNone/>
            </a:pPr>
            <a:r>
              <a:rPr lang="es-ES" altLang="en-US" sz="2052" dirty="0">
                <a:solidFill>
                  <a:srgbClr val="000000"/>
                </a:solidFill>
              </a:rPr>
              <a:t>donde sean pertinentes en los capítulos de llamamiento: </a:t>
            </a:r>
          </a:p>
          <a:p>
            <a:pPr algn="ctr" eaLnBrk="1" hangingPunct="1">
              <a:spcBef>
                <a:spcPct val="0"/>
              </a:spcBef>
              <a:buFontTx/>
              <a:buNone/>
            </a:pPr>
            <a:r>
              <a:rPr lang="es-ES" altLang="en-US" sz="2052" dirty="0">
                <a:solidFill>
                  <a:srgbClr val="000000"/>
                </a:solidFill>
              </a:rPr>
              <a:t>salud, protección y educación, es más adecuado que destinar un capítulo separado en el llamamiento</a:t>
            </a:r>
          </a:p>
        </p:txBody>
      </p:sp>
      <p:cxnSp>
        <p:nvCxnSpPr>
          <p:cNvPr id="66566" name="AutoShape 6">
            <a:extLst>
              <a:ext uri="{FF2B5EF4-FFF2-40B4-BE49-F238E27FC236}">
                <a16:creationId xmlns:a16="http://schemas.microsoft.com/office/drawing/2014/main" id="{15372FC9-9C9B-4279-B6DE-C43BDFCFE37D}"/>
              </a:ext>
            </a:extLst>
          </p:cNvPr>
          <p:cNvCxnSpPr>
            <a:cxnSpLocks noChangeShapeType="1"/>
          </p:cNvCxnSpPr>
          <p:nvPr/>
        </p:nvCxnSpPr>
        <p:spPr bwMode="auto">
          <a:xfrm flipV="1">
            <a:off x="2227771" y="2506818"/>
            <a:ext cx="1216304"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7" name="AutoShape 7">
            <a:extLst>
              <a:ext uri="{FF2B5EF4-FFF2-40B4-BE49-F238E27FC236}">
                <a16:creationId xmlns:a16="http://schemas.microsoft.com/office/drawing/2014/main" id="{7D2A8067-A8E8-4DD5-B708-38DEEB73C53A}"/>
              </a:ext>
            </a:extLst>
          </p:cNvPr>
          <p:cNvCxnSpPr>
            <a:cxnSpLocks noChangeShapeType="1"/>
          </p:cNvCxnSpPr>
          <p:nvPr/>
        </p:nvCxnSpPr>
        <p:spPr bwMode="auto">
          <a:xfrm>
            <a:off x="8461022" y="2405844"/>
            <a:ext cx="1303183"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8" name="AutoShape 8">
            <a:extLst>
              <a:ext uri="{FF2B5EF4-FFF2-40B4-BE49-F238E27FC236}">
                <a16:creationId xmlns:a16="http://schemas.microsoft.com/office/drawing/2014/main" id="{78B0B685-DF2A-430D-BE05-7F1A7C138239}"/>
              </a:ext>
            </a:extLst>
          </p:cNvPr>
          <p:cNvCxnSpPr>
            <a:cxnSpLocks noChangeShapeType="1"/>
          </p:cNvCxnSpPr>
          <p:nvPr/>
        </p:nvCxnSpPr>
        <p:spPr bwMode="auto">
          <a:xfrm>
            <a:off x="5974525" y="2466150"/>
            <a:ext cx="0"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9" name="AutoShape 9">
            <a:extLst>
              <a:ext uri="{FF2B5EF4-FFF2-40B4-BE49-F238E27FC236}">
                <a16:creationId xmlns:a16="http://schemas.microsoft.com/office/drawing/2014/main" id="{109DCB9D-4258-480D-9727-FA0DE61A428B}"/>
              </a:ext>
            </a:extLst>
          </p:cNvPr>
          <p:cNvSpPr>
            <a:spLocks noChangeArrowheads="1"/>
          </p:cNvSpPr>
          <p:nvPr/>
        </p:nvSpPr>
        <p:spPr bwMode="auto">
          <a:xfrm>
            <a:off x="2696250" y="1165130"/>
            <a:ext cx="6535205" cy="5737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r>
              <a:rPr lang="es-ES" altLang="en-US" sz="2394" dirty="0">
                <a:solidFill>
                  <a:srgbClr val="000000"/>
                </a:solidFill>
              </a:rPr>
              <a:t>Autoridad gubernamental/Coordinador humanitario de ONU</a:t>
            </a:r>
          </a:p>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endParaRPr lang="es-ES" altLang="en-US" sz="2394" dirty="0">
              <a:solidFill>
                <a:srgbClr val="000000"/>
              </a:solidFill>
            </a:endParaRPr>
          </a:p>
        </p:txBody>
      </p:sp>
      <p:cxnSp>
        <p:nvCxnSpPr>
          <p:cNvPr id="66570" name="AutoShape 10">
            <a:extLst>
              <a:ext uri="{FF2B5EF4-FFF2-40B4-BE49-F238E27FC236}">
                <a16:creationId xmlns:a16="http://schemas.microsoft.com/office/drawing/2014/main" id="{84D8E1E9-2A27-448E-8773-217565A0AEA1}"/>
              </a:ext>
            </a:extLst>
          </p:cNvPr>
          <p:cNvCxnSpPr>
            <a:cxnSpLocks noChangeShapeType="1"/>
          </p:cNvCxnSpPr>
          <p:nvPr/>
        </p:nvCxnSpPr>
        <p:spPr bwMode="auto">
          <a:xfrm flipV="1">
            <a:off x="3960228" y="2114053"/>
            <a:ext cx="492314" cy="3858869"/>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1" name="Rectangle 11">
            <a:extLst>
              <a:ext uri="{FF2B5EF4-FFF2-40B4-BE49-F238E27FC236}">
                <a16:creationId xmlns:a16="http://schemas.microsoft.com/office/drawing/2014/main" id="{E978E6EA-3C48-466C-8810-F0EAE65F0D14}"/>
              </a:ext>
            </a:extLst>
          </p:cNvPr>
          <p:cNvSpPr>
            <a:spLocks noChangeArrowheads="1"/>
          </p:cNvSpPr>
          <p:nvPr/>
        </p:nvSpPr>
        <p:spPr bwMode="auto">
          <a:xfrm>
            <a:off x="506792" y="-144363"/>
            <a:ext cx="11576351" cy="122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796" tIns="59399" rIns="118796" bIns="59399"/>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r" eaLnBrk="1" hangingPunct="1">
              <a:spcBef>
                <a:spcPct val="0"/>
              </a:spcBef>
              <a:buFontTx/>
              <a:buNone/>
            </a:pPr>
            <a:endParaRPr lang="es-ES" altLang="en-US" sz="1824" dirty="0">
              <a:solidFill>
                <a:srgbClr val="000000"/>
              </a:solidFill>
            </a:endParaRPr>
          </a:p>
          <a:p>
            <a:pPr algn="ctr" eaLnBrk="1" hangingPunct="1">
              <a:spcBef>
                <a:spcPct val="0"/>
              </a:spcBef>
              <a:buFontTx/>
              <a:buNone/>
            </a:pPr>
            <a:r>
              <a:rPr lang="es-ES" altLang="en-US" sz="3200" dirty="0">
                <a:solidFill>
                  <a:srgbClr val="000000"/>
                </a:solidFill>
              </a:rPr>
              <a:t> Coordinación de Salud Mental y Apoyo Psicosocial (SMAPS) –Sistema de grupos temáticos</a:t>
            </a:r>
          </a:p>
          <a:p>
            <a:pPr algn="ctr" eaLnBrk="1" hangingPunct="1">
              <a:spcBef>
                <a:spcPct val="0"/>
              </a:spcBef>
              <a:buFontTx/>
              <a:buNone/>
            </a:pPr>
            <a:endParaRPr lang="es-ES" altLang="en-US" sz="3648" dirty="0">
              <a:solidFill>
                <a:srgbClr val="FF3300"/>
              </a:solidFill>
            </a:endParaRPr>
          </a:p>
          <a:p>
            <a:pPr algn="ctr" eaLnBrk="1" hangingPunct="1">
              <a:spcBef>
                <a:spcPct val="0"/>
              </a:spcBef>
              <a:buFontTx/>
              <a:buNone/>
            </a:pPr>
            <a:endParaRPr lang="es-ES" altLang="en-US" sz="3648" dirty="0">
              <a:solidFill>
                <a:srgbClr val="FF3300"/>
              </a:solidFill>
            </a:endParaRPr>
          </a:p>
          <a:p>
            <a:pPr eaLnBrk="1" hangingPunct="1">
              <a:spcBef>
                <a:spcPct val="0"/>
              </a:spcBef>
              <a:buFontTx/>
              <a:buNone/>
            </a:pPr>
            <a:endParaRPr lang="es-ES" altLang="en-US" sz="1824" dirty="0">
              <a:solidFill>
                <a:srgbClr val="FF3300"/>
              </a:solidFill>
            </a:endParaRPr>
          </a:p>
        </p:txBody>
      </p:sp>
      <p:sp>
        <p:nvSpPr>
          <p:cNvPr id="66572" name="AutoShape 12">
            <a:extLst>
              <a:ext uri="{FF2B5EF4-FFF2-40B4-BE49-F238E27FC236}">
                <a16:creationId xmlns:a16="http://schemas.microsoft.com/office/drawing/2014/main" id="{DE5A2723-DF0A-4066-ADCA-661F4E9CA8DF}"/>
              </a:ext>
            </a:extLst>
          </p:cNvPr>
          <p:cNvSpPr>
            <a:spLocks noChangeArrowheads="1"/>
          </p:cNvSpPr>
          <p:nvPr/>
        </p:nvSpPr>
        <p:spPr bwMode="auto">
          <a:xfrm>
            <a:off x="2932345" y="2070849"/>
            <a:ext cx="5996452" cy="573763"/>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r>
              <a:rPr lang="es-ES" altLang="en-US" sz="2394" dirty="0">
                <a:solidFill>
                  <a:srgbClr val="000000"/>
                </a:solidFill>
              </a:rPr>
              <a:t>Grupo de coordinación intersectorial </a:t>
            </a:r>
          </a:p>
          <a:p>
            <a:pPr algn="ctr" eaLnBrk="1" hangingPunct="1">
              <a:spcBef>
                <a:spcPct val="0"/>
              </a:spcBef>
              <a:buFontTx/>
              <a:buNone/>
            </a:pPr>
            <a:endParaRPr lang="es-ES" altLang="en-US" sz="2394" dirty="0">
              <a:solidFill>
                <a:srgbClr val="000000"/>
              </a:solidFill>
            </a:endParaRPr>
          </a:p>
          <a:p>
            <a:pPr algn="ctr" eaLnBrk="1" hangingPunct="1">
              <a:spcBef>
                <a:spcPct val="0"/>
              </a:spcBef>
              <a:buFontTx/>
              <a:buNone/>
            </a:pPr>
            <a:endParaRPr lang="es-ES" altLang="en-US" sz="2394" dirty="0">
              <a:solidFill>
                <a:srgbClr val="000000"/>
              </a:solidFill>
            </a:endParaRPr>
          </a:p>
        </p:txBody>
      </p:sp>
      <p:cxnSp>
        <p:nvCxnSpPr>
          <p:cNvPr id="66573" name="AutoShape 13">
            <a:extLst>
              <a:ext uri="{FF2B5EF4-FFF2-40B4-BE49-F238E27FC236}">
                <a16:creationId xmlns:a16="http://schemas.microsoft.com/office/drawing/2014/main" id="{D7846E04-0A92-4F8A-A9A5-E93BCCAD5DA8}"/>
              </a:ext>
            </a:extLst>
          </p:cNvPr>
          <p:cNvCxnSpPr>
            <a:cxnSpLocks noChangeShapeType="1"/>
          </p:cNvCxnSpPr>
          <p:nvPr/>
        </p:nvCxnSpPr>
        <p:spPr bwMode="auto">
          <a:xfrm>
            <a:off x="5963853" y="1775777"/>
            <a:ext cx="0" cy="260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147E14DE-9BB8-4CE2-B157-EC8AD9A36884}"/>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21830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6EF7119-9968-4A65-9F12-DD1608380A3E}"/>
              </a:ext>
            </a:extLst>
          </p:cNvPr>
          <p:cNvSpPr>
            <a:spLocks noGrp="1"/>
          </p:cNvSpPr>
          <p:nvPr>
            <p:ph type="title"/>
          </p:nvPr>
        </p:nvSpPr>
        <p:spPr>
          <a:xfrm>
            <a:off x="1088571" y="0"/>
            <a:ext cx="10515600" cy="1325563"/>
          </a:xfrm>
        </p:spPr>
        <p:txBody>
          <a:bodyPr/>
          <a:lstStyle/>
          <a:p>
            <a:pPr algn="ctr"/>
            <a:r>
              <a:rPr lang="es-ES" altLang="en-US" u="sng" dirty="0">
                <a:latin typeface="+mn-lt"/>
              </a:rPr>
              <a:t>Situaciones de crisis como oportunidades para el desarrollo de salud mental </a:t>
            </a:r>
          </a:p>
        </p:txBody>
      </p:sp>
      <p:sp>
        <p:nvSpPr>
          <p:cNvPr id="79875" name="Content Placeholder 2">
            <a:extLst>
              <a:ext uri="{FF2B5EF4-FFF2-40B4-BE49-F238E27FC236}">
                <a16:creationId xmlns:a16="http://schemas.microsoft.com/office/drawing/2014/main" id="{E531D973-4DBE-4EC3-8F0D-F4B8FEAE156C}"/>
              </a:ext>
            </a:extLst>
          </p:cNvPr>
          <p:cNvSpPr>
            <a:spLocks noGrp="1"/>
          </p:cNvSpPr>
          <p:nvPr>
            <p:ph sz="half" idx="1"/>
          </p:nvPr>
        </p:nvSpPr>
        <p:spPr>
          <a:xfrm>
            <a:off x="1088571" y="2291225"/>
            <a:ext cx="5440788" cy="3434662"/>
          </a:xfrm>
        </p:spPr>
        <p:txBody>
          <a:bodyPr>
            <a:normAutofit lnSpcReduction="10000"/>
          </a:bodyPr>
          <a:lstStyle/>
          <a:p>
            <a:r>
              <a:rPr lang="es-ES" dirty="0"/>
              <a:t>Interés mediático</a:t>
            </a:r>
          </a:p>
          <a:p>
            <a:r>
              <a:rPr lang="es-ES" dirty="0"/>
              <a:t>Interés de los encargados de tomar decisiones (por ejemplo, autoridades gubernamentales, responsables de instituciones humanitarias)</a:t>
            </a:r>
          </a:p>
          <a:p>
            <a:r>
              <a:rPr lang="es-ES" dirty="0"/>
              <a:t>Encargados de tomar decisiones interesados en considerar opciones alternativas al status quo</a:t>
            </a:r>
          </a:p>
        </p:txBody>
      </p:sp>
      <p:pic>
        <p:nvPicPr>
          <p:cNvPr id="79877" name="Content Placeholder 7">
            <a:extLst>
              <a:ext uri="{FF2B5EF4-FFF2-40B4-BE49-F238E27FC236}">
                <a16:creationId xmlns:a16="http://schemas.microsoft.com/office/drawing/2014/main" id="{DFDFBB5E-2633-4D81-A497-CA0255DB7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057" y="1325563"/>
            <a:ext cx="3974759" cy="519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77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79" y="5424193"/>
            <a:ext cx="10751080" cy="1143000"/>
          </a:xfrm>
        </p:spPr>
        <p:txBody>
          <a:bodyPr>
            <a:noAutofit/>
          </a:bodyPr>
          <a:lstStyle/>
          <a:p>
            <a:r>
              <a:rPr lang="es-ES" sz="2400" b="1" dirty="0">
                <a:latin typeface="+mn-lt"/>
              </a:rPr>
              <a:t>IASC </a:t>
            </a:r>
            <a:r>
              <a:rPr lang="es-ES" sz="2400" dirty="0">
                <a:latin typeface="+mn-lt"/>
              </a:rPr>
              <a:t>(2007, 2010)                    </a:t>
            </a:r>
            <a:r>
              <a:rPr lang="es-ES" sz="2400" b="1" dirty="0">
                <a:latin typeface="+mn-lt"/>
              </a:rPr>
              <a:t>Proyecto Esfera</a:t>
            </a:r>
            <a:r>
              <a:rPr lang="es-ES" sz="2400" dirty="0">
                <a:latin typeface="+mn-lt"/>
              </a:rPr>
              <a:t> (versión 2018</a:t>
            </a:r>
            <a:r>
              <a:rPr lang="es-ES" sz="2800" dirty="0">
                <a:latin typeface="+mn-lt"/>
              </a:rPr>
              <a:t>)</a:t>
            </a:r>
            <a:r>
              <a:rPr lang="es-ES" dirty="0"/>
              <a:t> </a:t>
            </a:r>
            <a:r>
              <a:rPr lang="en-US" dirty="0"/>
              <a:t>	</a:t>
            </a:r>
            <a:r>
              <a:rPr lang="es-ES" sz="2800" b="1" dirty="0"/>
              <a:t>PFA </a:t>
            </a:r>
            <a:r>
              <a:rPr lang="es-ES" sz="2800" dirty="0"/>
              <a:t>(2011)</a:t>
            </a:r>
          </a:p>
        </p:txBody>
      </p:sp>
      <p:sp>
        <p:nvSpPr>
          <p:cNvPr id="5" name="Slide Number Placeholder 4"/>
          <p:cNvSpPr>
            <a:spLocks noGrp="1"/>
          </p:cNvSpPr>
          <p:nvPr>
            <p:ph type="sldNum" sz="quarter" idx="12"/>
          </p:nvPr>
        </p:nvSpPr>
        <p:spPr/>
        <p:txBody>
          <a:bodyPr/>
          <a:lstStyle/>
          <a:p>
            <a:fld id="{23873EED-40A3-48A5-B069-5D5E2DBE52E0}" type="slidenum">
              <a:rPr lang="en-US" smtClean="0">
                <a:solidFill>
                  <a:schemeClr val="tx1"/>
                </a:solidFill>
              </a:rPr>
              <a:pPr/>
              <a:t>34</a:t>
            </a:fld>
            <a:endParaRPr lang="es-ES" dirty="0">
              <a:solidFill>
                <a:schemeClr val="tx1"/>
              </a:solidFill>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045" y="1244653"/>
            <a:ext cx="3243606" cy="43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4594" y="213445"/>
            <a:ext cx="7537291" cy="769441"/>
          </a:xfrm>
          <a:prstGeom prst="rect">
            <a:avLst/>
          </a:prstGeom>
          <a:noFill/>
        </p:spPr>
        <p:txBody>
          <a:bodyPr wrap="square" rtlCol="0">
            <a:spAutoFit/>
          </a:bodyPr>
          <a:lstStyle/>
          <a:p>
            <a:pPr algn="ctr"/>
            <a:r>
              <a:rPr lang="es-ES" sz="4400" u="sng" dirty="0"/>
              <a:t>Algunas directrices actuales</a:t>
            </a:r>
          </a:p>
        </p:txBody>
      </p:sp>
      <p:sp>
        <p:nvSpPr>
          <p:cNvPr id="10" name="Rectangle 9">
            <a:extLst>
              <a:ext uri="{FF2B5EF4-FFF2-40B4-BE49-F238E27FC236}">
                <a16:creationId xmlns:a16="http://schemas.microsoft.com/office/drawing/2014/main" id="{92F44A9C-C5DA-4006-9D6F-558458639EC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DF8424F9-DC7D-415B-A16D-8109A6F87EE8}"/>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pic>
        <p:nvPicPr>
          <p:cNvPr id="12" name="Picture 7" descr="Cover page IASCGuidelines_MHPSS (June 15 2007 for printer) (2)">
            <a:extLst>
              <a:ext uri="{FF2B5EF4-FFF2-40B4-BE49-F238E27FC236}">
                <a16:creationId xmlns:a16="http://schemas.microsoft.com/office/drawing/2014/main" id="{29930CBC-9FDF-44BC-AF9B-1E82B2D70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8779" y="1408590"/>
            <a:ext cx="2927177" cy="4037789"/>
          </a:xfrm>
          <a:prstGeom prst="rect">
            <a:avLst/>
          </a:prstGeom>
          <a:noFill/>
          <a:ln w="3175">
            <a:solidFill>
              <a:srgbClr val="000000"/>
            </a:solidFill>
            <a:miter lim="800000"/>
            <a:headEnd/>
            <a:tailEnd/>
          </a:ln>
        </p:spPr>
      </p:pic>
      <p:pic>
        <p:nvPicPr>
          <p:cNvPr id="16" name="Picture 15">
            <a:extLst>
              <a:ext uri="{FF2B5EF4-FFF2-40B4-BE49-F238E27FC236}">
                <a16:creationId xmlns:a16="http://schemas.microsoft.com/office/drawing/2014/main" id="{C6E399DC-A11B-4ECA-81EB-DD89CAD078A7}"/>
              </a:ext>
            </a:extLst>
          </p:cNvPr>
          <p:cNvPicPr>
            <a:picLocks noChangeAspect="1"/>
          </p:cNvPicPr>
          <p:nvPr/>
        </p:nvPicPr>
        <p:blipFill>
          <a:blip r:embed="rId5"/>
          <a:stretch>
            <a:fillRect/>
          </a:stretch>
        </p:blipFill>
        <p:spPr>
          <a:xfrm>
            <a:off x="4557116" y="1365737"/>
            <a:ext cx="2792249" cy="3976488"/>
          </a:xfrm>
          <a:prstGeom prst="rect">
            <a:avLst/>
          </a:prstGeom>
        </p:spPr>
      </p:pic>
    </p:spTree>
    <p:extLst>
      <p:ext uri="{BB962C8B-B14F-4D97-AF65-F5344CB8AC3E}">
        <p14:creationId xmlns:p14="http://schemas.microsoft.com/office/powerpoint/2010/main" val="311498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D2E6-572A-4363-BD21-AC18A3CD2691}"/>
              </a:ext>
            </a:extLst>
          </p:cNvPr>
          <p:cNvSpPr>
            <a:spLocks noGrp="1"/>
          </p:cNvSpPr>
          <p:nvPr>
            <p:ph type="title"/>
          </p:nvPr>
        </p:nvSpPr>
        <p:spPr>
          <a:xfrm>
            <a:off x="669206" y="-469382"/>
            <a:ext cx="6586491" cy="1676603"/>
          </a:xfrm>
        </p:spPr>
        <p:txBody>
          <a:bodyPr>
            <a:normAutofit/>
          </a:bodyPr>
          <a:lstStyle/>
          <a:p>
            <a:r>
              <a:rPr lang="es-ES" dirty="0">
                <a:latin typeface="+mn-lt"/>
              </a:rPr>
              <a:t>OMS, Atlas de salud mental </a:t>
            </a:r>
          </a:p>
        </p:txBody>
      </p:sp>
      <p:sp>
        <p:nvSpPr>
          <p:cNvPr id="3" name="Content Placeholder 2">
            <a:extLst>
              <a:ext uri="{FF2B5EF4-FFF2-40B4-BE49-F238E27FC236}">
                <a16:creationId xmlns:a16="http://schemas.microsoft.com/office/drawing/2014/main" id="{2F25FFC3-F8CD-4AD4-B5AB-5D083BF7DDEE}"/>
              </a:ext>
            </a:extLst>
          </p:cNvPr>
          <p:cNvSpPr>
            <a:spLocks noGrp="1"/>
          </p:cNvSpPr>
          <p:nvPr>
            <p:ph idx="1"/>
          </p:nvPr>
        </p:nvSpPr>
        <p:spPr>
          <a:xfrm>
            <a:off x="819561" y="697441"/>
            <a:ext cx="6586491" cy="6160559"/>
          </a:xfrm>
        </p:spPr>
        <p:txBody>
          <a:bodyPr>
            <a:noAutofit/>
          </a:bodyPr>
          <a:lstStyle/>
          <a:p>
            <a:pPr marL="0" indent="0">
              <a:buNone/>
            </a:pPr>
            <a:r>
              <a:rPr lang="es-ES" dirty="0"/>
              <a:t>Recurso integral con información de todo el mundo sobre salud mental y una herramienta importante para elaborar y planificar servicios de salud mental en países y regiones. </a:t>
            </a:r>
          </a:p>
          <a:p>
            <a:pPr marL="0" indent="0">
              <a:buNone/>
            </a:pPr>
            <a:r>
              <a:rPr lang="es-ES" sz="2400" u="sng" dirty="0"/>
              <a:t>Los recursos específicos para cada país incluyen:</a:t>
            </a:r>
          </a:p>
          <a:p>
            <a:r>
              <a:rPr lang="es-ES" sz="2400" dirty="0"/>
              <a:t>políticas…</a:t>
            </a:r>
          </a:p>
          <a:p>
            <a:r>
              <a:rPr lang="es-ES" sz="2400" dirty="0"/>
              <a:t>planificación…</a:t>
            </a:r>
          </a:p>
          <a:p>
            <a:r>
              <a:rPr lang="es-ES" sz="2400" dirty="0"/>
              <a:t>financiación…</a:t>
            </a:r>
          </a:p>
          <a:p>
            <a:r>
              <a:rPr lang="es-ES" sz="2400" dirty="0"/>
              <a:t>prestación de asistencia…</a:t>
            </a:r>
          </a:p>
          <a:p>
            <a:r>
              <a:rPr lang="es-ES" sz="2400" dirty="0"/>
              <a:t>recursos humanos…</a:t>
            </a:r>
          </a:p>
          <a:p>
            <a:r>
              <a:rPr lang="es-ES" sz="2400" dirty="0"/>
              <a:t>medicamentos… </a:t>
            </a:r>
          </a:p>
          <a:p>
            <a:r>
              <a:rPr lang="es-ES" sz="2400" dirty="0"/>
              <a:t>y sistemas de información…</a:t>
            </a:r>
          </a:p>
          <a:p>
            <a:pPr marL="0" indent="0">
              <a:buNone/>
            </a:pPr>
            <a:r>
              <a:rPr lang="es-ES" sz="2400" dirty="0"/>
              <a:t> …en materia de salud mental.</a:t>
            </a:r>
          </a:p>
        </p:txBody>
      </p:sp>
      <p:pic>
        <p:nvPicPr>
          <p:cNvPr id="7" name="Picture 6">
            <a:extLst>
              <a:ext uri="{FF2B5EF4-FFF2-40B4-BE49-F238E27FC236}">
                <a16:creationId xmlns:a16="http://schemas.microsoft.com/office/drawing/2014/main" id="{F77DF2C4-3DA2-4AFD-8E2E-82A0B3B3128A}"/>
              </a:ext>
            </a:extLst>
          </p:cNvPr>
          <p:cNvPicPr>
            <a:picLocks noChangeAspect="1"/>
          </p:cNvPicPr>
          <p:nvPr/>
        </p:nvPicPr>
        <p:blipFill rotWithShape="1">
          <a:blip r:embed="rId3">
            <a:extLst>
              <a:ext uri="{28A0092B-C50C-407E-A947-70E740481C1C}">
                <a14:useLocalDpi xmlns:a14="http://schemas.microsoft.com/office/drawing/2010/main" val="0"/>
              </a:ext>
            </a:extLst>
          </a:blip>
          <a:srcRect l="2945" r="3353"/>
          <a:stretch/>
        </p:blipFill>
        <p:spPr>
          <a:xfrm>
            <a:off x="7556408" y="10"/>
            <a:ext cx="4635591" cy="6857990"/>
          </a:xfrm>
          <a:prstGeom prst="rect">
            <a:avLst/>
          </a:prstGeom>
          <a:effectLst/>
        </p:spPr>
      </p:pic>
      <p:sp>
        <p:nvSpPr>
          <p:cNvPr id="5" name="Rectangle 4">
            <a:extLst>
              <a:ext uri="{FF2B5EF4-FFF2-40B4-BE49-F238E27FC236}">
                <a16:creationId xmlns:a16="http://schemas.microsoft.com/office/drawing/2014/main" id="{5CFAB492-0838-4752-818E-0B1EF1DD036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83D9761-DFB8-498D-B91B-B0FCD2D5E138}"/>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422036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1A0BD-4311-430D-A46A-9CF2E5E102DC}"/>
              </a:ext>
            </a:extLst>
          </p:cNvPr>
          <p:cNvSpPr>
            <a:spLocks noGrp="1"/>
          </p:cNvSpPr>
          <p:nvPr>
            <p:ph type="title"/>
          </p:nvPr>
        </p:nvSpPr>
        <p:spPr>
          <a:xfrm>
            <a:off x="1768883" y="623392"/>
            <a:ext cx="3363974" cy="1607060"/>
          </a:xfrm>
          <a:noFill/>
          <a:ln w="19050">
            <a:solidFill>
              <a:schemeClr val="tx1"/>
            </a:solidFill>
          </a:ln>
        </p:spPr>
        <p:txBody>
          <a:bodyPr vert="horz" wrap="square" lIns="91440" tIns="45720" rIns="91440" bIns="45720" rtlCol="0" anchor="ctr">
            <a:normAutofit/>
          </a:bodyPr>
          <a:lstStyle/>
          <a:p>
            <a:pPr algn="ctr"/>
            <a:r>
              <a:rPr lang="es-ES" sz="2800" kern="1200" dirty="0">
                <a:solidFill>
                  <a:schemeClr val="tx1"/>
                </a:solidFill>
                <a:latin typeface="+mn-lt"/>
              </a:rPr>
              <a:t>El Proyecto EQUIP</a:t>
            </a:r>
          </a:p>
        </p:txBody>
      </p:sp>
      <p:sp>
        <p:nvSpPr>
          <p:cNvPr id="4" name="TextBox 3">
            <a:extLst>
              <a:ext uri="{FF2B5EF4-FFF2-40B4-BE49-F238E27FC236}">
                <a16:creationId xmlns:a16="http://schemas.microsoft.com/office/drawing/2014/main" id="{554465EC-A756-4294-BB22-1EF784E5C24D}"/>
              </a:ext>
            </a:extLst>
          </p:cNvPr>
          <p:cNvSpPr txBox="1"/>
          <p:nvPr/>
        </p:nvSpPr>
        <p:spPr>
          <a:xfrm>
            <a:off x="1125800" y="2638043"/>
            <a:ext cx="4308953" cy="3415623"/>
          </a:xfrm>
          <a:prstGeom prst="rect">
            <a:avLst/>
          </a:prstGeom>
        </p:spPr>
        <p:txBody>
          <a:bodyPr vert="horz" lIns="91440" tIns="45720" rIns="91440" bIns="45720" rtlCol="0">
            <a:normAutofit lnSpcReduction="10000"/>
          </a:bodyPr>
          <a:lstStyle/>
          <a:p>
            <a:pPr>
              <a:lnSpc>
                <a:spcPct val="90000"/>
              </a:lnSpc>
              <a:spcAft>
                <a:spcPts val="600"/>
              </a:spcAft>
            </a:pPr>
            <a:r>
              <a:rPr lang="es-ES" sz="2000" dirty="0"/>
              <a:t>El proyecto EQUIP tiene el propósito de procurar la calidad y eficacia de intervenciones psicológicas cortas realizadas por personas que no son especialistas en salud mental, así como la ampliación del uso de estas intervenciones en todas las comunidades del mundo donde sean necesarias. </a:t>
            </a:r>
          </a:p>
          <a:p>
            <a:pPr>
              <a:lnSpc>
                <a:spcPct val="90000"/>
              </a:lnSpc>
              <a:spcAft>
                <a:spcPts val="600"/>
              </a:spcAft>
            </a:pPr>
            <a:endParaRPr lang="es-ES" sz="1400" u="sng" dirty="0"/>
          </a:p>
          <a:p>
            <a:pPr>
              <a:lnSpc>
                <a:spcPct val="90000"/>
              </a:lnSpc>
              <a:spcAft>
                <a:spcPts val="600"/>
              </a:spcAft>
            </a:pPr>
            <a:r>
              <a:rPr lang="es-ES" sz="1400" u="sng" dirty="0"/>
              <a:t>Enlace al video:</a:t>
            </a:r>
          </a:p>
          <a:p>
            <a:pPr>
              <a:lnSpc>
                <a:spcPct val="90000"/>
              </a:lnSpc>
              <a:spcAft>
                <a:spcPts val="600"/>
              </a:spcAft>
            </a:pPr>
            <a:r>
              <a:rPr lang="es-ES" sz="1400" dirty="0"/>
              <a:t>https://www.youtube.com/watch?v=bMiVP_YKBpI&amp;feature=youtu.be</a:t>
            </a:r>
          </a:p>
        </p:txBody>
      </p:sp>
      <p:pic>
        <p:nvPicPr>
          <p:cNvPr id="7" name="Picture 6">
            <a:extLst>
              <a:ext uri="{FF2B5EF4-FFF2-40B4-BE49-F238E27FC236}">
                <a16:creationId xmlns:a16="http://schemas.microsoft.com/office/drawing/2014/main" id="{4C0CEA33-907E-4A0F-9DDE-5D8D0FBEB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763" y="2638043"/>
            <a:ext cx="6250769" cy="2281531"/>
          </a:xfrm>
          <a:prstGeom prst="rect">
            <a:avLst/>
          </a:prstGeom>
        </p:spPr>
      </p:pic>
      <p:pic>
        <p:nvPicPr>
          <p:cNvPr id="9" name="Picture 8">
            <a:extLst>
              <a:ext uri="{FF2B5EF4-FFF2-40B4-BE49-F238E27FC236}">
                <a16:creationId xmlns:a16="http://schemas.microsoft.com/office/drawing/2014/main" id="{7D46DA94-40E7-49DD-8696-E9586ADE2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560" y="433274"/>
            <a:ext cx="1987296" cy="1987296"/>
          </a:xfrm>
          <a:prstGeom prst="rect">
            <a:avLst/>
          </a:prstGeom>
        </p:spPr>
      </p:pic>
      <p:sp>
        <p:nvSpPr>
          <p:cNvPr id="6" name="Rectangle 5">
            <a:extLst>
              <a:ext uri="{FF2B5EF4-FFF2-40B4-BE49-F238E27FC236}">
                <a16:creationId xmlns:a16="http://schemas.microsoft.com/office/drawing/2014/main" id="{336BB004-C4E3-4AA1-96D2-ADFA6D1B636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1916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5033" t="7778" r="33718" b="13077"/>
          <a:stretch/>
        </p:blipFill>
        <p:spPr>
          <a:xfrm>
            <a:off x="7937811" y="1277424"/>
            <a:ext cx="3476011" cy="4951976"/>
          </a:xfrm>
          <a:prstGeom prst="rect">
            <a:avLst/>
          </a:prstGeom>
          <a:effectLst>
            <a:innerShdw blurRad="114300">
              <a:srgbClr val="FAEBD6"/>
            </a:innerShdw>
          </a:effectLst>
        </p:spPr>
      </p:pic>
      <p:sp>
        <p:nvSpPr>
          <p:cNvPr id="5" name="Rectangle 4">
            <a:extLst>
              <a:ext uri="{FF2B5EF4-FFF2-40B4-BE49-F238E27FC236}">
                <a16:creationId xmlns:a16="http://schemas.microsoft.com/office/drawing/2014/main" id="{8015D077-0B79-4FBB-9D16-76AC6DF5D3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747F56FC-5731-4A15-ADF1-C8E528E7B5A6}"/>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10" name="TextBox 9">
            <a:extLst>
              <a:ext uri="{FF2B5EF4-FFF2-40B4-BE49-F238E27FC236}">
                <a16:creationId xmlns:a16="http://schemas.microsoft.com/office/drawing/2014/main" id="{6C9833E3-3170-4043-B78D-5FBF4A941D02}"/>
              </a:ext>
            </a:extLst>
          </p:cNvPr>
          <p:cNvSpPr txBox="1"/>
          <p:nvPr/>
        </p:nvSpPr>
        <p:spPr>
          <a:xfrm>
            <a:off x="1456630" y="2706971"/>
            <a:ext cx="5078437" cy="2092881"/>
          </a:xfrm>
          <a:prstGeom prst="rect">
            <a:avLst/>
          </a:prstGeom>
          <a:noFill/>
        </p:spPr>
        <p:txBody>
          <a:bodyPr wrap="square" rtlCol="0">
            <a:spAutoFit/>
          </a:bodyPr>
          <a:lstStyle/>
          <a:p>
            <a:pPr algn="ctr"/>
            <a:r>
              <a:rPr lang="es-ES" sz="2800" dirty="0"/>
              <a:t>La respuesta de SMAPS del CICR no sigue necesariamente un diagnóstico, sino que se guía por los síntomas y la funcionalidad y se centra en ellos. </a:t>
            </a:r>
          </a:p>
          <a:p>
            <a:endParaRPr lang="es-ES" dirty="0"/>
          </a:p>
        </p:txBody>
      </p:sp>
    </p:spTree>
    <p:extLst>
      <p:ext uri="{BB962C8B-B14F-4D97-AF65-F5344CB8AC3E}">
        <p14:creationId xmlns:p14="http://schemas.microsoft.com/office/powerpoint/2010/main" val="151385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Content Placeholder 3">
            <a:extLst>
              <a:ext uri="{FF2B5EF4-FFF2-40B4-BE49-F238E27FC236}">
                <a16:creationId xmlns:a16="http://schemas.microsoft.com/office/drawing/2014/main" id="{2148F2BC-9B8D-42F7-8AE8-F104F884952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1999" y="2130861"/>
            <a:ext cx="2755239" cy="3268454"/>
          </a:xfrm>
        </p:spPr>
      </p:pic>
      <p:pic>
        <p:nvPicPr>
          <p:cNvPr id="5" name="Content Placeholder 3">
            <a:extLst>
              <a:ext uri="{FF2B5EF4-FFF2-40B4-BE49-F238E27FC236}">
                <a16:creationId xmlns:a16="http://schemas.microsoft.com/office/drawing/2014/main" id="{99161FC0-B0F9-4B52-BF66-8198C5D6AC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58607" y="920011"/>
            <a:ext cx="2699293" cy="3487981"/>
          </a:xfrm>
          <a:prstGeom prst="rect">
            <a:avLst/>
          </a:prstGeom>
        </p:spPr>
      </p:pic>
      <p:pic>
        <p:nvPicPr>
          <p:cNvPr id="7" name="Picture 4">
            <a:extLst>
              <a:ext uri="{FF2B5EF4-FFF2-40B4-BE49-F238E27FC236}">
                <a16:creationId xmlns:a16="http://schemas.microsoft.com/office/drawing/2014/main" id="{33C26F80-83A1-4064-9934-F12AD7376C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3106" y="4378251"/>
            <a:ext cx="2860694" cy="268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a16="http://schemas.microsoft.com/office/drawing/2014/main" id="{48F4DF92-2FB9-41B0-B5E4-FE2F7183D5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131261" y="421881"/>
            <a:ext cx="2860694" cy="2861220"/>
          </a:xfrm>
          <a:prstGeom prst="rect">
            <a:avLst/>
          </a:prstGeom>
        </p:spPr>
      </p:pic>
      <p:pic>
        <p:nvPicPr>
          <p:cNvPr id="11" name="Content Placeholder 3">
            <a:extLst>
              <a:ext uri="{FF2B5EF4-FFF2-40B4-BE49-F238E27FC236}">
                <a16:creationId xmlns:a16="http://schemas.microsoft.com/office/drawing/2014/main" id="{1CE7B00C-A2AE-47B6-A420-D12B7F5C75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65316" y="134021"/>
            <a:ext cx="2781985" cy="3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842C3F37-00DB-4121-9F36-E3A2CADD3C7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7433" y="3304873"/>
            <a:ext cx="1322080" cy="23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73FD801A-A5E0-411A-8B4A-DD731AA63C1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16238" y="3283101"/>
            <a:ext cx="1436409" cy="232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2FD7874C-A210-4490-A391-90864F5BB92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546097" y="3283101"/>
            <a:ext cx="1358447" cy="23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FF168D-E67D-4D26-861B-B31489446E3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8" name="TextBox 17">
            <a:extLst>
              <a:ext uri="{FF2B5EF4-FFF2-40B4-BE49-F238E27FC236}">
                <a16:creationId xmlns:a16="http://schemas.microsoft.com/office/drawing/2014/main" id="{26562F84-9E35-4F59-AE9A-BFC2F4029FF9}"/>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13" name="TextBox 12">
            <a:extLst>
              <a:ext uri="{FF2B5EF4-FFF2-40B4-BE49-F238E27FC236}">
                <a16:creationId xmlns:a16="http://schemas.microsoft.com/office/drawing/2014/main" id="{210EBD03-8E79-4DC0-B420-BEEEF0A5D201}"/>
              </a:ext>
            </a:extLst>
          </p:cNvPr>
          <p:cNvSpPr txBox="1"/>
          <p:nvPr/>
        </p:nvSpPr>
        <p:spPr>
          <a:xfrm>
            <a:off x="683003" y="147939"/>
            <a:ext cx="2680542" cy="646331"/>
          </a:xfrm>
          <a:prstGeom prst="rect">
            <a:avLst/>
          </a:prstGeom>
          <a:noFill/>
        </p:spPr>
        <p:txBody>
          <a:bodyPr wrap="none" rtlCol="0">
            <a:spAutoFit/>
          </a:bodyPr>
          <a:lstStyle/>
          <a:p>
            <a:r>
              <a:rPr lang="es-ES" sz="3600" u="sng" dirty="0"/>
              <a:t>Y mucho más</a:t>
            </a:r>
          </a:p>
        </p:txBody>
      </p:sp>
      <p:sp>
        <p:nvSpPr>
          <p:cNvPr id="2" name="TextBox 1">
            <a:extLst>
              <a:ext uri="{FF2B5EF4-FFF2-40B4-BE49-F238E27FC236}">
                <a16:creationId xmlns:a16="http://schemas.microsoft.com/office/drawing/2014/main" id="{E0176A94-CD14-4760-9BAB-E6F36CF07C8F}"/>
              </a:ext>
            </a:extLst>
          </p:cNvPr>
          <p:cNvSpPr txBox="1"/>
          <p:nvPr/>
        </p:nvSpPr>
        <p:spPr>
          <a:xfrm>
            <a:off x="9917723" y="6358597"/>
            <a:ext cx="1410964" cy="369332"/>
          </a:xfrm>
          <a:prstGeom prst="rect">
            <a:avLst/>
          </a:prstGeom>
          <a:noFill/>
        </p:spPr>
        <p:txBody>
          <a:bodyPr wrap="none" rtlCol="0">
            <a:spAutoFit/>
          </a:bodyPr>
          <a:lstStyle/>
          <a:p>
            <a:r>
              <a:rPr lang="es-ES"/>
              <a:t>…………………..</a:t>
            </a:r>
          </a:p>
        </p:txBody>
      </p:sp>
    </p:spTree>
    <p:extLst>
      <p:ext uri="{BB962C8B-B14F-4D97-AF65-F5344CB8AC3E}">
        <p14:creationId xmlns:p14="http://schemas.microsoft.com/office/powerpoint/2010/main" val="207208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32F2-C8AB-4D48-81D6-BEF5E0E5953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dirty="0">
              <a:solidFill>
                <a:schemeClr val="bg1"/>
              </a:solidFill>
            </a:endParaRPr>
          </a:p>
        </p:txBody>
      </p:sp>
      <p:sp>
        <p:nvSpPr>
          <p:cNvPr id="3" name="TextBox 2">
            <a:extLst>
              <a:ext uri="{FF2B5EF4-FFF2-40B4-BE49-F238E27FC236}">
                <a16:creationId xmlns:a16="http://schemas.microsoft.com/office/drawing/2014/main" id="{1F9425CB-2163-4ED8-AF77-DCCC737BFC1A}"/>
              </a:ext>
            </a:extLst>
          </p:cNvPr>
          <p:cNvSpPr txBox="1"/>
          <p:nvPr/>
        </p:nvSpPr>
        <p:spPr>
          <a:xfrm>
            <a:off x="83492" y="5053707"/>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extBox 3">
            <a:extLst>
              <a:ext uri="{FF2B5EF4-FFF2-40B4-BE49-F238E27FC236}">
                <a16:creationId xmlns:a16="http://schemas.microsoft.com/office/drawing/2014/main" id="{AADF2BE5-EF01-4AB5-BA57-911E4B021177}"/>
              </a:ext>
            </a:extLst>
          </p:cNvPr>
          <p:cNvSpPr txBox="1"/>
          <p:nvPr/>
        </p:nvSpPr>
        <p:spPr>
          <a:xfrm>
            <a:off x="1998617" y="2090057"/>
            <a:ext cx="8543109" cy="1200329"/>
          </a:xfrm>
          <a:prstGeom prst="rect">
            <a:avLst/>
          </a:prstGeom>
          <a:noFill/>
        </p:spPr>
        <p:txBody>
          <a:bodyPr wrap="square" rtlCol="0">
            <a:spAutoFit/>
          </a:bodyPr>
          <a:lstStyle/>
          <a:p>
            <a:r>
              <a:rPr lang="es-ES" sz="7200" dirty="0"/>
              <a:t>¡Muchas gracias! </a:t>
            </a:r>
          </a:p>
        </p:txBody>
      </p:sp>
    </p:spTree>
    <p:extLst>
      <p:ext uri="{BB962C8B-B14F-4D97-AF65-F5344CB8AC3E}">
        <p14:creationId xmlns:p14="http://schemas.microsoft.com/office/powerpoint/2010/main" val="20485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8" y="5692"/>
            <a:ext cx="9373295" cy="1325563"/>
          </a:xfrm>
        </p:spPr>
        <p:txBody>
          <a:bodyPr>
            <a:normAutofit/>
          </a:bodyPr>
          <a:lstStyle/>
          <a:p>
            <a:r>
              <a:rPr lang="es-ES" u="sng" dirty="0">
                <a:latin typeface="+mn-lt"/>
              </a:rPr>
              <a:t>Carga mundial de morbilidad de 2004</a:t>
            </a:r>
          </a:p>
        </p:txBody>
      </p:sp>
      <p:sp>
        <p:nvSpPr>
          <p:cNvPr id="3" name="Content Placeholder 2"/>
          <p:cNvSpPr>
            <a:spLocks noGrp="1"/>
          </p:cNvSpPr>
          <p:nvPr>
            <p:ph idx="1"/>
          </p:nvPr>
        </p:nvSpPr>
        <p:spPr>
          <a:xfrm>
            <a:off x="2274277" y="1500943"/>
            <a:ext cx="8795800" cy="4688842"/>
          </a:xfrm>
        </p:spPr>
        <p:txBody>
          <a:bodyPr>
            <a:normAutofit fontScale="85000" lnSpcReduction="20000"/>
          </a:bodyPr>
          <a:lstStyle/>
          <a:p>
            <a:pPr>
              <a:buNone/>
            </a:pPr>
            <a:r>
              <a:rPr lang="es-ES" b="1" dirty="0"/>
              <a:t>% de AVAD</a:t>
            </a:r>
            <a:r>
              <a:rPr lang="es-ES" dirty="0"/>
              <a:t> para casos de trastornos mentales y de uso de sustancias</a:t>
            </a:r>
          </a:p>
          <a:p>
            <a:r>
              <a:rPr lang="es-ES" dirty="0"/>
              <a:t>A nivel mundial:</a:t>
            </a:r>
            <a:r>
              <a:rPr lang="en-US" dirty="0"/>
              <a:t>				</a:t>
            </a:r>
            <a:r>
              <a:rPr lang="es-ES" dirty="0"/>
              <a:t>14 %</a:t>
            </a:r>
          </a:p>
          <a:p>
            <a:r>
              <a:rPr lang="es-ES" dirty="0"/>
              <a:t>Región del Mediterráneo Oriental:</a:t>
            </a:r>
            <a:r>
              <a:rPr lang="en-US" dirty="0"/>
              <a:t>		</a:t>
            </a:r>
            <a:r>
              <a:rPr lang="es-ES" dirty="0"/>
              <a:t>12 %</a:t>
            </a:r>
          </a:p>
          <a:p>
            <a:pPr>
              <a:buNone/>
            </a:pPr>
            <a:endParaRPr lang="es-ES" dirty="0"/>
          </a:p>
          <a:p>
            <a:pPr>
              <a:buNone/>
            </a:pPr>
            <a:r>
              <a:rPr lang="es-ES" b="1" dirty="0"/>
              <a:t>% de APD</a:t>
            </a:r>
            <a:r>
              <a:rPr lang="en-US" dirty="0"/>
              <a:t>					</a:t>
            </a:r>
            <a:r>
              <a:rPr lang="es-ES" dirty="0"/>
              <a:t>19 %</a:t>
            </a:r>
          </a:p>
          <a:p>
            <a:pPr lvl="1"/>
            <a:r>
              <a:rPr lang="es-ES" sz="2800" dirty="0"/>
              <a:t>Discapacitados graves:</a:t>
            </a:r>
            <a:r>
              <a:rPr lang="en-US" sz="2800" dirty="0"/>
              <a:t>			</a:t>
            </a:r>
            <a:r>
              <a:rPr lang="es-ES" sz="2800" dirty="0"/>
              <a:t>  2,9 %</a:t>
            </a:r>
          </a:p>
          <a:p>
            <a:pPr lvl="1"/>
            <a:r>
              <a:rPr lang="es-ES" sz="2800" dirty="0"/>
              <a:t>Discapacitados moderados:</a:t>
            </a:r>
            <a:r>
              <a:rPr lang="en-US" sz="2800" dirty="0"/>
              <a:t>		</a:t>
            </a:r>
            <a:r>
              <a:rPr lang="es-ES" sz="2800" dirty="0"/>
              <a:t>12,4 %</a:t>
            </a:r>
          </a:p>
          <a:p>
            <a:pPr>
              <a:buNone/>
            </a:pPr>
            <a:endParaRPr lang="es-ES" dirty="0"/>
          </a:p>
          <a:p>
            <a:pPr marL="0" indent="0">
              <a:buNone/>
            </a:pPr>
            <a:r>
              <a:rPr lang="es-ES" b="1" dirty="0"/>
              <a:t>Discapacitados moderados y graves:</a:t>
            </a:r>
          </a:p>
          <a:p>
            <a:pPr lvl="1">
              <a:tabLst>
                <a:tab pos="2157413" algn="l"/>
              </a:tabLst>
            </a:pPr>
            <a:r>
              <a:rPr lang="es-ES" sz="2800" dirty="0"/>
              <a:t>Niños</a:t>
            </a:r>
            <a:r>
              <a:rPr lang="en-US" sz="2800" dirty="0"/>
              <a:t>	</a:t>
            </a:r>
            <a:r>
              <a:rPr lang="es-ES" sz="2800" dirty="0"/>
              <a:t>0-14 años</a:t>
            </a:r>
            <a:r>
              <a:rPr lang="en-US" sz="2800" dirty="0"/>
              <a:t>	</a:t>
            </a:r>
            <a:r>
              <a:rPr lang="es-ES" sz="2800" dirty="0"/>
              <a:t>5 %</a:t>
            </a:r>
          </a:p>
          <a:p>
            <a:pPr lvl="1">
              <a:tabLst>
                <a:tab pos="2157413" algn="l"/>
              </a:tabLst>
            </a:pPr>
            <a:r>
              <a:rPr lang="es-ES" sz="2800" dirty="0"/>
              <a:t>Adultos	15-59 años</a:t>
            </a:r>
            <a:r>
              <a:rPr lang="en-US" sz="2800" dirty="0"/>
              <a:t>	</a:t>
            </a:r>
            <a:r>
              <a:rPr lang="es-ES" sz="2800" dirty="0"/>
              <a:t>15 %</a:t>
            </a:r>
          </a:p>
          <a:p>
            <a:pPr lvl="1">
              <a:tabLst>
                <a:tab pos="2157413" algn="l"/>
              </a:tabLst>
            </a:pPr>
            <a:r>
              <a:rPr lang="es-ES" sz="2800" dirty="0"/>
              <a:t>Mayores 	&gt;60 años</a:t>
            </a:r>
            <a:r>
              <a:rPr lang="en-US" sz="2800" dirty="0"/>
              <a:t>	</a:t>
            </a:r>
            <a:r>
              <a:rPr lang="es-ES" sz="2800" dirty="0"/>
              <a:t>60 %</a:t>
            </a:r>
          </a:p>
        </p:txBody>
      </p:sp>
      <p:sp>
        <p:nvSpPr>
          <p:cNvPr id="4" name="Rectangle 3">
            <a:extLst>
              <a:ext uri="{FF2B5EF4-FFF2-40B4-BE49-F238E27FC236}">
                <a16:creationId xmlns:a16="http://schemas.microsoft.com/office/drawing/2014/main" id="{D86DFA10-C77E-4D92-931C-226533331E8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1A81B0C-BA46-4BFF-8EF2-3C3DA91D7AEC}"/>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4097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D22CA-400A-405A-B2EB-D2E833B94DBA}"/>
              </a:ext>
            </a:extLst>
          </p:cNvPr>
          <p:cNvSpPr txBox="1"/>
          <p:nvPr/>
        </p:nvSpPr>
        <p:spPr>
          <a:xfrm>
            <a:off x="4857749" y="857432"/>
            <a:ext cx="2780826" cy="707886"/>
          </a:xfrm>
          <a:prstGeom prst="rect">
            <a:avLst/>
          </a:prstGeom>
          <a:noFill/>
        </p:spPr>
        <p:txBody>
          <a:bodyPr wrap="none" rtlCol="0">
            <a:spAutoFit/>
          </a:bodyPr>
          <a:lstStyle/>
          <a:p>
            <a:r>
              <a:rPr lang="es-ES" sz="4000" b="1" u="sng" dirty="0">
                <a:solidFill>
                  <a:srgbClr val="0000FF"/>
                </a:solidFill>
              </a:rPr>
              <a:t>Trabajo grupal</a:t>
            </a:r>
          </a:p>
        </p:txBody>
      </p:sp>
      <p:sp>
        <p:nvSpPr>
          <p:cNvPr id="3" name="TextBox 2">
            <a:extLst>
              <a:ext uri="{FF2B5EF4-FFF2-40B4-BE49-F238E27FC236}">
                <a16:creationId xmlns:a16="http://schemas.microsoft.com/office/drawing/2014/main" id="{14E58E66-A78C-42EF-9987-B4D42CD80E15}"/>
              </a:ext>
            </a:extLst>
          </p:cNvPr>
          <p:cNvSpPr txBox="1"/>
          <p:nvPr/>
        </p:nvSpPr>
        <p:spPr>
          <a:xfrm>
            <a:off x="975345" y="2305444"/>
            <a:ext cx="11161005" cy="3600986"/>
          </a:xfrm>
          <a:prstGeom prst="rect">
            <a:avLst/>
          </a:prstGeom>
          <a:noFill/>
        </p:spPr>
        <p:txBody>
          <a:bodyPr wrap="square" rtlCol="0">
            <a:spAutoFit/>
          </a:bodyPr>
          <a:lstStyle/>
          <a:p>
            <a:pPr marL="742950" indent="-742950">
              <a:buFont typeface="+mj-lt"/>
              <a:buAutoNum type="arabicPeriod"/>
            </a:pPr>
            <a:r>
              <a:rPr lang="es-ES" sz="3200" dirty="0"/>
              <a:t>Leer el historial</a:t>
            </a:r>
          </a:p>
          <a:p>
            <a:pPr marL="742950" indent="-742950">
              <a:buFont typeface="+mj-lt"/>
              <a:buAutoNum type="arabicPeriod"/>
            </a:pPr>
            <a:r>
              <a:rPr lang="es-ES" sz="3200" dirty="0"/>
              <a:t>Redactar preguntas de evaluación basándose en el historial</a:t>
            </a:r>
          </a:p>
          <a:p>
            <a:pPr marL="742950" indent="-742950">
              <a:buFont typeface="+mj-lt"/>
              <a:buAutoNum type="arabicPeriod"/>
            </a:pPr>
            <a:r>
              <a:rPr lang="es-ES" sz="3200" dirty="0"/>
              <a:t>Elaborar posibles intervenciones de SMAPS  </a:t>
            </a:r>
          </a:p>
          <a:p>
            <a:pPr algn="ctr"/>
            <a:endParaRPr lang="es-ES" sz="4400" dirty="0"/>
          </a:p>
          <a:p>
            <a:pPr algn="ctr"/>
            <a:endParaRPr lang="es-ES" sz="4400" dirty="0"/>
          </a:p>
          <a:p>
            <a:pPr algn="ctr"/>
            <a:endParaRPr lang="es-ES" sz="4400" dirty="0"/>
          </a:p>
        </p:txBody>
      </p:sp>
      <p:sp>
        <p:nvSpPr>
          <p:cNvPr id="4" name="TextBox 3">
            <a:extLst>
              <a:ext uri="{FF2B5EF4-FFF2-40B4-BE49-F238E27FC236}">
                <a16:creationId xmlns:a16="http://schemas.microsoft.com/office/drawing/2014/main" id="{5E6B1C90-8153-40FA-B6F3-848E96F7E074}"/>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5" name="Rectangle 4">
            <a:extLst>
              <a:ext uri="{FF2B5EF4-FFF2-40B4-BE49-F238E27FC236}">
                <a16:creationId xmlns:a16="http://schemas.microsoft.com/office/drawing/2014/main" id="{24C4C72C-15C8-4F90-9254-3C0E44DFF7C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E80D6321-B2D8-49C5-A432-6E7FA024E48D}"/>
              </a:ext>
            </a:extLst>
          </p:cNvPr>
          <p:cNvSpPr txBox="1"/>
          <p:nvPr/>
        </p:nvSpPr>
        <p:spPr>
          <a:xfrm>
            <a:off x="55650" y="5274845"/>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69648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F1C28-3743-47CE-AA9A-569C2BD3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7" y="1298616"/>
            <a:ext cx="6522060" cy="54092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E180237F-1CA1-4CA9-BC33-7CE54241E036}"/>
              </a:ext>
            </a:extLst>
          </p:cNvPr>
          <p:cNvSpPr/>
          <p:nvPr/>
        </p:nvSpPr>
        <p:spPr>
          <a:xfrm>
            <a:off x="8100646" y="6153828"/>
            <a:ext cx="3997569" cy="553998"/>
          </a:xfrm>
          <a:prstGeom prst="rect">
            <a:avLst/>
          </a:prstGeom>
        </p:spPr>
        <p:txBody>
          <a:bodyPr wrap="square">
            <a:spAutoFit/>
          </a:bodyPr>
          <a:lstStyle/>
          <a:p>
            <a:pPr algn="ctr"/>
            <a:r>
              <a:rPr lang="es-ES" altLang="fr-FR" sz="1200" i="1" dirty="0"/>
              <a:t>The Lancet</a:t>
            </a:r>
            <a:r>
              <a:rPr lang="es-ES" altLang="fr-FR" sz="1200" dirty="0"/>
              <a:t> </a:t>
            </a:r>
          </a:p>
          <a:p>
            <a:pPr algn="ctr"/>
            <a:r>
              <a:rPr lang="es-ES" dirty="0"/>
              <a:t>Volumen 392, edición 10157, páginas 1553-1598 (octubre 2018) </a:t>
            </a:r>
          </a:p>
        </p:txBody>
      </p:sp>
      <p:sp>
        <p:nvSpPr>
          <p:cNvPr id="5" name="TextBox 4">
            <a:extLst>
              <a:ext uri="{FF2B5EF4-FFF2-40B4-BE49-F238E27FC236}">
                <a16:creationId xmlns:a16="http://schemas.microsoft.com/office/drawing/2014/main" id="{8425F039-FDDA-41DD-A842-D55921589915}"/>
              </a:ext>
            </a:extLst>
          </p:cNvPr>
          <p:cNvSpPr txBox="1"/>
          <p:nvPr/>
        </p:nvSpPr>
        <p:spPr>
          <a:xfrm>
            <a:off x="715108" y="179846"/>
            <a:ext cx="11289323" cy="830997"/>
          </a:xfrm>
          <a:prstGeom prst="rect">
            <a:avLst/>
          </a:prstGeom>
          <a:noFill/>
        </p:spPr>
        <p:txBody>
          <a:bodyPr wrap="square" rtlCol="0">
            <a:spAutoFit/>
          </a:bodyPr>
          <a:lstStyle/>
          <a:p>
            <a:pPr algn="ctr"/>
            <a:r>
              <a:rPr lang="es-ES" sz="2400" dirty="0"/>
              <a:t>2018 - Aumento de la carga de SM, trastornos por consumo de sustancias, suicidio, alzhéimer y otras demencias por desarrollo sociodemográfico (SDI)  </a:t>
            </a:r>
          </a:p>
        </p:txBody>
      </p:sp>
    </p:spTree>
    <p:extLst>
      <p:ext uri="{BB962C8B-B14F-4D97-AF65-F5344CB8AC3E}">
        <p14:creationId xmlns:p14="http://schemas.microsoft.com/office/powerpoint/2010/main" val="54998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59B471-B0C3-4F95-ADED-474D71F37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07205"/>
            <a:ext cx="10905066" cy="5043590"/>
          </a:xfrm>
          <a:prstGeom prst="rect">
            <a:avLst/>
          </a:prstGeom>
        </p:spPr>
      </p:pic>
      <p:sp>
        <p:nvSpPr>
          <p:cNvPr id="3" name="Rectangle 2">
            <a:extLst>
              <a:ext uri="{FF2B5EF4-FFF2-40B4-BE49-F238E27FC236}">
                <a16:creationId xmlns:a16="http://schemas.microsoft.com/office/drawing/2014/main" id="{5A6D861C-673B-4D30-A1B8-34C69E2583FD}"/>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5D23B672-6259-4CDB-AD3F-A9076DF81EA9}"/>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0923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F5AB8-3A50-4CD3-BD6F-EB3BCB116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67" y="225083"/>
            <a:ext cx="7468827" cy="5412801"/>
          </a:xfrm>
          <a:prstGeom prst="rect">
            <a:avLst/>
          </a:prstGeom>
        </p:spPr>
      </p:pic>
      <p:sp>
        <p:nvSpPr>
          <p:cNvPr id="8" name="TextBox 7">
            <a:extLst>
              <a:ext uri="{FF2B5EF4-FFF2-40B4-BE49-F238E27FC236}">
                <a16:creationId xmlns:a16="http://schemas.microsoft.com/office/drawing/2014/main" id="{EBEB2F19-F425-4140-8460-C828859097FF}"/>
              </a:ext>
            </a:extLst>
          </p:cNvPr>
          <p:cNvSpPr txBox="1"/>
          <p:nvPr/>
        </p:nvSpPr>
        <p:spPr>
          <a:xfrm>
            <a:off x="8494711" y="2459503"/>
            <a:ext cx="3562306" cy="1631216"/>
          </a:xfrm>
          <a:prstGeom prst="rect">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000" dirty="0"/>
              <a:t>La prevalencia de trastornos mentales es del 22,1 % en cualquier punto en el tiempo en las comunidades afectadas por los conflictos evaluadas.</a:t>
            </a:r>
          </a:p>
        </p:txBody>
      </p:sp>
      <p:sp>
        <p:nvSpPr>
          <p:cNvPr id="10" name="TextBox 9">
            <a:extLst>
              <a:ext uri="{FF2B5EF4-FFF2-40B4-BE49-F238E27FC236}">
                <a16:creationId xmlns:a16="http://schemas.microsoft.com/office/drawing/2014/main" id="{E821C802-2701-412D-9FF7-D394081EA32C}"/>
              </a:ext>
            </a:extLst>
          </p:cNvPr>
          <p:cNvSpPr txBox="1"/>
          <p:nvPr/>
        </p:nvSpPr>
        <p:spPr>
          <a:xfrm>
            <a:off x="1080407" y="5852281"/>
            <a:ext cx="6962546" cy="523220"/>
          </a:xfrm>
          <a:prstGeom prst="rect">
            <a:avLst/>
          </a:prstGeom>
          <a:noFill/>
        </p:spPr>
        <p:txBody>
          <a:bodyPr wrap="square" rtlCol="0">
            <a:spAutoFit/>
          </a:bodyPr>
          <a:lstStyle/>
          <a:p>
            <a:r>
              <a:rPr lang="es-ES" sz="1400" dirty="0"/>
              <a:t>Charlson, F, et al. Nuevos cálculos de la OMS de la prevalencia de trastornos mentales en contextos de conflicto armado: un análisis y meta-análisis sistemático. Lancet. Junio de 2019.</a:t>
            </a:r>
          </a:p>
        </p:txBody>
      </p:sp>
      <p:sp>
        <p:nvSpPr>
          <p:cNvPr id="6" name="Rectangle 5">
            <a:extLst>
              <a:ext uri="{FF2B5EF4-FFF2-40B4-BE49-F238E27FC236}">
                <a16:creationId xmlns:a16="http://schemas.microsoft.com/office/drawing/2014/main" id="{A473F36C-33AD-4D35-A21C-5AA459DE1AB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EF59D8A-7DCF-4DB8-823E-A6802B4CB1C1}"/>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85002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A4C3-2D3E-465B-9132-0A85420E1F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7263808-B4FF-45DA-B906-630B0368CFA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89B051B-3E59-4B7C-A6A1-8269F8E9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137807"/>
            <a:ext cx="11715420" cy="5920193"/>
          </a:xfrm>
          <a:prstGeom prst="rect">
            <a:avLst/>
          </a:prstGeom>
        </p:spPr>
      </p:pic>
      <p:sp>
        <p:nvSpPr>
          <p:cNvPr id="5" name="TextBox 4">
            <a:extLst>
              <a:ext uri="{FF2B5EF4-FFF2-40B4-BE49-F238E27FC236}">
                <a16:creationId xmlns:a16="http://schemas.microsoft.com/office/drawing/2014/main" id="{0E6E81B7-CF19-4F36-9929-43FAB52EA121}"/>
              </a:ext>
            </a:extLst>
          </p:cNvPr>
          <p:cNvSpPr txBox="1"/>
          <p:nvPr/>
        </p:nvSpPr>
        <p:spPr>
          <a:xfrm>
            <a:off x="1024973" y="6192937"/>
            <a:ext cx="10922773" cy="307777"/>
          </a:xfrm>
          <a:prstGeom prst="rect">
            <a:avLst/>
          </a:prstGeom>
          <a:noFill/>
        </p:spPr>
        <p:txBody>
          <a:bodyPr wrap="square" rtlCol="0">
            <a:spAutoFit/>
          </a:bodyPr>
          <a:lstStyle/>
          <a:p>
            <a:r>
              <a:rPr lang="en-US" sz="1400" dirty="0" err="1"/>
              <a:t>Charlson</a:t>
            </a:r>
            <a:r>
              <a:rPr lang="en-US" sz="1400" dirty="0"/>
              <a:t>, F, et al. New WHO prevalence estimates of mental disorders in conflict settings: a systematic review and meta-analysis. Lancet. June 2019.</a:t>
            </a:r>
          </a:p>
        </p:txBody>
      </p:sp>
      <p:sp>
        <p:nvSpPr>
          <p:cNvPr id="6" name="Rectangle 5">
            <a:extLst>
              <a:ext uri="{FF2B5EF4-FFF2-40B4-BE49-F238E27FC236}">
                <a16:creationId xmlns:a16="http://schemas.microsoft.com/office/drawing/2014/main" id="{9C574579-4FAF-4875-AE35-95227D73F12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FA6C672-3E9D-49AC-98BF-BC3C526D5C0D}"/>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9954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827E-3501-4555-9037-A99D6027E9D5}"/>
              </a:ext>
            </a:extLst>
          </p:cNvPr>
          <p:cNvSpPr>
            <a:spLocks noGrp="1"/>
          </p:cNvSpPr>
          <p:nvPr>
            <p:ph type="title"/>
          </p:nvPr>
        </p:nvSpPr>
        <p:spPr/>
        <p:txBody>
          <a:bodyPr/>
          <a:lstStyle/>
          <a:p>
            <a:pPr algn="ctr"/>
            <a:r>
              <a:rPr lang="es-ES" u="sng" dirty="0">
                <a:latin typeface="+mn-lt"/>
              </a:rPr>
              <a:t>Prevalencia de la salud mental en detención</a:t>
            </a:r>
          </a:p>
        </p:txBody>
      </p:sp>
      <p:graphicFrame>
        <p:nvGraphicFramePr>
          <p:cNvPr id="4" name="Content Placeholder 3">
            <a:extLst>
              <a:ext uri="{FF2B5EF4-FFF2-40B4-BE49-F238E27FC236}">
                <a16:creationId xmlns:a16="http://schemas.microsoft.com/office/drawing/2014/main" id="{94EB2476-2EFC-454A-A40C-F12A9F7F7012}"/>
              </a:ext>
            </a:extLst>
          </p:cNvPr>
          <p:cNvGraphicFramePr>
            <a:graphicFrameLocks noGrp="1"/>
          </p:cNvGraphicFramePr>
          <p:nvPr>
            <p:ph idx="1"/>
            <p:extLst>
              <p:ext uri="{D42A27DB-BD31-4B8C-83A1-F6EECF244321}">
                <p14:modId xmlns:p14="http://schemas.microsoft.com/office/powerpoint/2010/main" val="3449275899"/>
              </p:ext>
            </p:extLst>
          </p:nvPr>
        </p:nvGraphicFramePr>
        <p:xfrm>
          <a:off x="1643744" y="1999797"/>
          <a:ext cx="9590313" cy="3133906"/>
        </p:xfrm>
        <a:graphic>
          <a:graphicData uri="http://schemas.openxmlformats.org/drawingml/2006/table">
            <a:tbl>
              <a:tblPr firstRow="1" bandRow="1">
                <a:tableStyleId>{5C22544A-7EE6-4342-B048-85BDC9FD1C3A}</a:tableStyleId>
              </a:tblPr>
              <a:tblGrid>
                <a:gridCol w="2111827">
                  <a:extLst>
                    <a:ext uri="{9D8B030D-6E8A-4147-A177-3AD203B41FA5}">
                      <a16:colId xmlns:a16="http://schemas.microsoft.com/office/drawing/2014/main" val="1828404708"/>
                    </a:ext>
                  </a:extLst>
                </a:gridCol>
                <a:gridCol w="3478381">
                  <a:extLst>
                    <a:ext uri="{9D8B030D-6E8A-4147-A177-3AD203B41FA5}">
                      <a16:colId xmlns:a16="http://schemas.microsoft.com/office/drawing/2014/main" val="2780697434"/>
                    </a:ext>
                  </a:extLst>
                </a:gridCol>
                <a:gridCol w="4000105">
                  <a:extLst>
                    <a:ext uri="{9D8B030D-6E8A-4147-A177-3AD203B41FA5}">
                      <a16:colId xmlns:a16="http://schemas.microsoft.com/office/drawing/2014/main" val="1926286275"/>
                    </a:ext>
                  </a:extLst>
                </a:gridCol>
              </a:tblGrid>
              <a:tr h="482146">
                <a:tc>
                  <a:txBody>
                    <a:bodyPr/>
                    <a:lstStyle/>
                    <a:p>
                      <a:endParaRPr lang="en-GB" sz="2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1"/>
                          </a:solidFill>
                        </a:rPr>
                        <a:t>Población general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1"/>
                          </a:solidFill>
                        </a:rPr>
                        <a:t>Lugares de detención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984654"/>
                  </a:ext>
                </a:extLst>
              </a:tr>
              <a:tr h="370840">
                <a:tc>
                  <a:txBody>
                    <a:bodyPr/>
                    <a:lstStyle/>
                    <a:p>
                      <a:r>
                        <a:rPr lang="en-GB" sz="2400" dirty="0"/>
                        <a:t>Ansiedad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15 %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16-76 %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476822"/>
                  </a:ext>
                </a:extLst>
              </a:tr>
              <a:tr h="370840">
                <a:tc>
                  <a:txBody>
                    <a:bodyPr/>
                    <a:lstStyle/>
                    <a:p>
                      <a:r>
                        <a:rPr lang="en-GB" sz="2400" dirty="0"/>
                        <a:t>Depresión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11 %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10-72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540733"/>
                  </a:ext>
                </a:extLst>
              </a:tr>
              <a:tr h="370840">
                <a:tc>
                  <a:txBody>
                    <a:bodyPr/>
                    <a:lstStyle/>
                    <a:p>
                      <a:r>
                        <a:rPr lang="en-GB" sz="2400" dirty="0"/>
                        <a:t>Esquizofrenia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0,5 %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  3-20%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132090"/>
                  </a:ext>
                </a:extLst>
              </a:tr>
              <a:tr h="370840">
                <a:tc>
                  <a:txBody>
                    <a:bodyPr/>
                    <a:lstStyle/>
                    <a:p>
                      <a:r>
                        <a:rPr lang="en-GB" sz="2400" dirty="0"/>
                        <a:t>Drogas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5,0 %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30-76 %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916250"/>
                  </a:ext>
                </a:extLst>
              </a:tr>
              <a:tr h="370840">
                <a:tc>
                  <a:txBody>
                    <a:bodyPr/>
                    <a:lstStyle/>
                    <a:p>
                      <a:r>
                        <a:rPr lang="en-GB" sz="2400" dirty="0"/>
                        <a:t>Total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10 % </a:t>
                      </a:r>
                      <a:r>
                        <a:rPr lang="en-GB" sz="2400" dirty="0" err="1"/>
                        <a:t>leve</a:t>
                      </a:r>
                      <a:endParaRPr lang="en-GB" sz="2400" dirty="0"/>
                    </a:p>
                    <a:p>
                      <a:r>
                        <a:rPr lang="en-GB" sz="2400" dirty="0"/>
                        <a:t>2-3 % grave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55-90 %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203881"/>
                  </a:ext>
                </a:extLst>
              </a:tr>
            </a:tbl>
          </a:graphicData>
        </a:graphic>
      </p:graphicFrame>
      <p:sp>
        <p:nvSpPr>
          <p:cNvPr id="5" name="TextBox 4">
            <a:extLst>
              <a:ext uri="{FF2B5EF4-FFF2-40B4-BE49-F238E27FC236}">
                <a16:creationId xmlns:a16="http://schemas.microsoft.com/office/drawing/2014/main" id="{6DE1CEA8-AB79-47AE-BF76-BA8A51552E08}"/>
              </a:ext>
            </a:extLst>
          </p:cNvPr>
          <p:cNvSpPr txBox="1"/>
          <p:nvPr/>
        </p:nvSpPr>
        <p:spPr>
          <a:xfrm>
            <a:off x="1643744" y="5519056"/>
            <a:ext cx="10666959" cy="461665"/>
          </a:xfrm>
          <a:prstGeom prst="rect">
            <a:avLst/>
          </a:prstGeom>
          <a:noFill/>
        </p:spPr>
        <p:txBody>
          <a:bodyPr wrap="none" rtlCol="0">
            <a:spAutoFit/>
          </a:bodyPr>
          <a:lstStyle/>
          <a:p>
            <a:r>
              <a:rPr lang="es-ES" sz="2400" dirty="0"/>
              <a:t>Conclusión: No hay muchas personas detenidas que NO tengan problemas mentales</a:t>
            </a:r>
          </a:p>
        </p:txBody>
      </p:sp>
      <p:sp>
        <p:nvSpPr>
          <p:cNvPr id="6" name="TextBox 5">
            <a:extLst>
              <a:ext uri="{FF2B5EF4-FFF2-40B4-BE49-F238E27FC236}">
                <a16:creationId xmlns:a16="http://schemas.microsoft.com/office/drawing/2014/main" id="{4914707E-2B68-430A-A5F6-BCA5B3704BFF}"/>
              </a:ext>
            </a:extLst>
          </p:cNvPr>
          <p:cNvSpPr txBox="1"/>
          <p:nvPr/>
        </p:nvSpPr>
        <p:spPr>
          <a:xfrm>
            <a:off x="2536372" y="6181408"/>
            <a:ext cx="7635873" cy="400110"/>
          </a:xfrm>
          <a:prstGeom prst="rect">
            <a:avLst/>
          </a:prstGeom>
          <a:noFill/>
        </p:spPr>
        <p:txBody>
          <a:bodyPr wrap="none" rtlCol="0">
            <a:spAutoFit/>
          </a:bodyPr>
          <a:lstStyle/>
          <a:p>
            <a:r>
              <a:rPr lang="es-ES"/>
              <a:t> </a:t>
            </a:r>
            <a:r>
              <a:rPr lang="es-ES" sz="2000" i="1" dirty="0"/>
              <a:t>(Países: Bélgica, Estados Unidos, Reino Unido, Brasil, Chile, México, China, Irán, Nigeria)</a:t>
            </a:r>
            <a:endParaRPr lang="es-ES" dirty="0"/>
          </a:p>
        </p:txBody>
      </p:sp>
      <p:sp>
        <p:nvSpPr>
          <p:cNvPr id="7" name="Rectangle 6">
            <a:extLst>
              <a:ext uri="{FF2B5EF4-FFF2-40B4-BE49-F238E27FC236}">
                <a16:creationId xmlns:a16="http://schemas.microsoft.com/office/drawing/2014/main" id="{929C8C9F-6FBA-4CB7-9EF1-5A39BA0C42D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35FC7A80-8655-4644-B0CE-D9E8CC155C31}"/>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37258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2019-12-01T23:00:00+00:00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TSASSIST-19-2882</_dlc_DocId>
    <_dlc_DocIdUrl xmlns="a8a2af44-4b8d-404b-a8bd-4186350a523c">
      <Url>https://collab.ext.icrc.org/sites/TS_ASSIST/_layouts/15/DocIdRedir.aspx?ID=TSASSIST-19-2882</Url>
      <Description>TSASSIST-19-2882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61A53-8249-4740-810A-7CBEE0778B0A}">
  <ds:schemaRefs>
    <ds:schemaRef ds:uri="Microsoft.SharePoint.Taxonomy.ContentTypeSync"/>
  </ds:schemaRefs>
</ds:datastoreItem>
</file>

<file path=customXml/itemProps2.xml><?xml version="1.0" encoding="utf-8"?>
<ds:datastoreItem xmlns:ds="http://schemas.openxmlformats.org/officeDocument/2006/customXml" ds:itemID="{CC294B90-FD05-4F26-B4F3-2B7B8827FD4C}">
  <ds:schemaRefs>
    <ds:schemaRef ds:uri="http://schemas.microsoft.com/sharepoint/events"/>
  </ds:schemaRefs>
</ds:datastoreItem>
</file>

<file path=customXml/itemProps3.xml><?xml version="1.0" encoding="utf-8"?>
<ds:datastoreItem xmlns:ds="http://schemas.openxmlformats.org/officeDocument/2006/customXml" ds:itemID="{DF90E12B-3F56-45F5-BDDA-9269C0123EA4}">
  <ds:schemaRefs>
    <ds:schemaRef ds:uri="http://schemas.microsoft.com/sharepoint/v3/contenttype/forms"/>
  </ds:schemaRefs>
</ds:datastoreItem>
</file>

<file path=customXml/itemProps4.xml><?xml version="1.0" encoding="utf-8"?>
<ds:datastoreItem xmlns:ds="http://schemas.openxmlformats.org/officeDocument/2006/customXml" ds:itemID="{C2722D34-AD72-40EA-ABEE-A8ECB62D0D81}">
  <ds:schemaRefs>
    <ds:schemaRef ds:uri="http://purl.org/dc/elements/1.1/"/>
    <ds:schemaRef ds:uri="http://schemas.microsoft.com/office/2006/metadata/properties"/>
    <ds:schemaRef ds:uri="71402401-ee9a-4cfa-82a8-ebbd88d5d766"/>
    <ds:schemaRef ds:uri="http://schemas.microsoft.com/sharepoint/v3"/>
    <ds:schemaRef ds:uri="http://purl.org/dc/terms/"/>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a8a2af44-4b8d-404b-a8bd-4186350a523c"/>
    <ds:schemaRef ds:uri="http://www.w3.org/XML/1998/namespace"/>
    <ds:schemaRef ds:uri="http://purl.org/dc/dcmitype/"/>
  </ds:schemaRefs>
</ds:datastoreItem>
</file>

<file path=customXml/itemProps5.xml><?xml version="1.0" encoding="utf-8"?>
<ds:datastoreItem xmlns:ds="http://schemas.openxmlformats.org/officeDocument/2006/customXml" ds:itemID="{DADF2825-AEFA-4D78-AC03-15DE5D7A07D4}"/>
</file>

<file path=docProps/app.xml><?xml version="1.0" encoding="utf-8"?>
<Properties xmlns="http://schemas.openxmlformats.org/officeDocument/2006/extended-properties" xmlns:vt="http://schemas.openxmlformats.org/officeDocument/2006/docPropsVTypes">
  <Template/>
  <TotalTime>4393</TotalTime>
  <Words>5891</Words>
  <Application>Microsoft Office PowerPoint</Application>
  <PresentationFormat>Widescreen</PresentationFormat>
  <Paragraphs>489</Paragraphs>
  <Slides>40</Slides>
  <Notes>40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Arial</vt:lpstr>
      <vt:lpstr>Calibri</vt:lpstr>
      <vt:lpstr>Calibri Light</vt:lpstr>
      <vt:lpstr>Courier New</vt:lpstr>
      <vt:lpstr>Times New Roman</vt:lpstr>
      <vt:lpstr>Wingdings</vt:lpstr>
      <vt:lpstr>Office Theme</vt:lpstr>
      <vt:lpstr>Salud mental y apoyo psicosocial para poblaciones afectadas por situaciones de crisis</vt:lpstr>
      <vt:lpstr>PowerPoint Presentation</vt:lpstr>
      <vt:lpstr>Definición de salud mental según la OMS</vt:lpstr>
      <vt:lpstr>Carga mundial de morbilidad de 2004</vt:lpstr>
      <vt:lpstr>PowerPoint Presentation</vt:lpstr>
      <vt:lpstr>PowerPoint Presentation</vt:lpstr>
      <vt:lpstr>PowerPoint Presentation</vt:lpstr>
      <vt:lpstr>PowerPoint Presentation</vt:lpstr>
      <vt:lpstr>Prevalencia de la salud mental en detención</vt:lpstr>
      <vt:lpstr>PowerPoint Presentation</vt:lpstr>
      <vt:lpstr>Clasificación de trastornos mentales y conductuales  (ICD-10) -&gt; ¡¡¡300!!!</vt:lpstr>
      <vt:lpstr>Síntomas más comunes</vt:lpstr>
      <vt:lpstr>¿Cuáles son las consecuencias de los problemas de salud mental?</vt:lpstr>
      <vt:lpstr>PowerPoint Presentation</vt:lpstr>
      <vt:lpstr>PowerPoint Presentation</vt:lpstr>
      <vt:lpstr> </vt:lpstr>
      <vt:lpstr>PowerPoint Presentation</vt:lpstr>
      <vt:lpstr>PowerPoint Presentation</vt:lpstr>
      <vt:lpstr>Plan de acción sobre salud mental  2013-2020 - OMS</vt:lpstr>
      <vt:lpstr>PowerPoint Presentation</vt:lpstr>
      <vt:lpstr>Directrices del IASC: Marco inclusivo: la salud mental y el apoyo psicosocial abarca ambas dimensiones</vt:lpstr>
      <vt:lpstr>El empleo tradicional del término apoyo psicosocial varía de acuerdo con el sector</vt:lpstr>
      <vt:lpstr>Salud mental - psicosocial- CICR</vt:lpstr>
      <vt:lpstr>Indicadores de SMAPS del CICR </vt:lpstr>
      <vt:lpstr>Programas de SMAPS del CICR </vt:lpstr>
      <vt:lpstr>Algunas intervenciones de SMAPS</vt:lpstr>
      <vt:lpstr>Actividades de SMAPS </vt:lpstr>
      <vt:lpstr>Primeros auxilios psicológicos </vt:lpstr>
      <vt:lpstr>¿Qué NO son los primeros auxilios psicológicos?</vt:lpstr>
      <vt:lpstr>Recomendaciones para su implementación</vt:lpstr>
      <vt:lpstr>EVALUACIÓN</vt:lpstr>
      <vt:lpstr>PowerPoint Presentation</vt:lpstr>
      <vt:lpstr>Situaciones de crisis como oportunidades para el desarrollo de salud mental </vt:lpstr>
      <vt:lpstr>IASC (2007, 2010)                    Proyecto Esfera (versión 2018)  PFA (2011)</vt:lpstr>
      <vt:lpstr>OMS, Atlas de salud mental </vt:lpstr>
      <vt:lpstr>El Proyecto EQUIP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Senop Tschakarjan</dc:creator>
  <cp:lastModifiedBy>Paula Josefina Gutierrez</cp:lastModifiedBy>
  <cp:revision>205</cp:revision>
  <cp:lastPrinted>2019-07-17T12:18:24Z</cp:lastPrinted>
  <dcterms:created xsi:type="dcterms:W3CDTF">2019-06-25T20:35:43Z</dcterms:created>
  <dcterms:modified xsi:type="dcterms:W3CDTF">2021-09-10T17:45:28Z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44de835d-5620-4830-b43c-82e434ed6217</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h205814a13eb4c68bb83316f6dea6ef2">
    <vt:lpwstr/>
  </property>
</Properties>
</file>