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55"/>
  </p:notesMasterIdLst>
  <p:sldIdLst>
    <p:sldId id="328" r:id="rId6"/>
    <p:sldId id="330" r:id="rId7"/>
    <p:sldId id="335" r:id="rId8"/>
    <p:sldId id="256" r:id="rId9"/>
    <p:sldId id="273" r:id="rId10"/>
    <p:sldId id="296" r:id="rId11"/>
    <p:sldId id="270" r:id="rId12"/>
    <p:sldId id="269" r:id="rId13"/>
    <p:sldId id="274" r:id="rId14"/>
    <p:sldId id="276" r:id="rId15"/>
    <p:sldId id="288" r:id="rId16"/>
    <p:sldId id="275" r:id="rId17"/>
    <p:sldId id="294" r:id="rId18"/>
    <p:sldId id="297" r:id="rId19"/>
    <p:sldId id="289" r:id="rId20"/>
    <p:sldId id="336" r:id="rId21"/>
    <p:sldId id="306" r:id="rId22"/>
    <p:sldId id="278" r:id="rId23"/>
    <p:sldId id="279" r:id="rId24"/>
    <p:sldId id="280" r:id="rId25"/>
    <p:sldId id="290" r:id="rId26"/>
    <p:sldId id="257" r:id="rId27"/>
    <p:sldId id="337" r:id="rId28"/>
    <p:sldId id="282" r:id="rId29"/>
    <p:sldId id="285" r:id="rId30"/>
    <p:sldId id="305" r:id="rId31"/>
    <p:sldId id="284" r:id="rId32"/>
    <p:sldId id="338" r:id="rId33"/>
    <p:sldId id="287" r:id="rId34"/>
    <p:sldId id="292" r:id="rId35"/>
    <p:sldId id="298" r:id="rId36"/>
    <p:sldId id="329" r:id="rId37"/>
    <p:sldId id="299" r:id="rId38"/>
    <p:sldId id="300" r:id="rId39"/>
    <p:sldId id="301" r:id="rId40"/>
    <p:sldId id="302" r:id="rId41"/>
    <p:sldId id="323" r:id="rId42"/>
    <p:sldId id="327" r:id="rId43"/>
    <p:sldId id="325" r:id="rId44"/>
    <p:sldId id="326" r:id="rId45"/>
    <p:sldId id="303" r:id="rId46"/>
    <p:sldId id="339" r:id="rId47"/>
    <p:sldId id="309" r:id="rId48"/>
    <p:sldId id="310" r:id="rId49"/>
    <p:sldId id="311" r:id="rId50"/>
    <p:sldId id="312" r:id="rId51"/>
    <p:sldId id="333" r:id="rId52"/>
    <p:sldId id="308" r:id="rId53"/>
    <p:sldId id="322" r:id="rId54"/>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CD"/>
    <a:srgbClr val="FEF5CD"/>
    <a:srgbClr val="FFF5CD"/>
    <a:srgbClr val="3333CC"/>
    <a:srgbClr val="FFFFCC"/>
    <a:srgbClr val="FFFF99"/>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266" autoAdjust="0"/>
    <p:restoredTop sz="82528" autoAdjust="0"/>
  </p:normalViewPr>
  <p:slideViewPr>
    <p:cSldViewPr snapToGrid="0">
      <p:cViewPr varScale="1">
        <p:scale>
          <a:sx n="56" d="100"/>
          <a:sy n="56" d="100"/>
        </p:scale>
        <p:origin x="292" y="48"/>
      </p:cViewPr>
      <p:guideLst/>
    </p:cSldViewPr>
  </p:slideViewPr>
  <p:notesTextViewPr>
    <p:cViewPr>
      <p:scale>
        <a:sx n="1" d="1"/>
        <a:sy n="1" d="1"/>
      </p:scale>
      <p:origin x="0" y="0"/>
    </p:cViewPr>
  </p:notesTextViewPr>
  <p:sorterViewPr>
    <p:cViewPr varScale="1">
      <p:scale>
        <a:sx n="1" d="1"/>
        <a:sy n="1" d="1"/>
      </p:scale>
      <p:origin x="0" y="-8298"/>
    </p:cViewPr>
  </p:sorterViewPr>
  <p:notesViewPr>
    <p:cSldViewPr snapToGrid="0">
      <p:cViewPr varScale="1">
        <p:scale>
          <a:sx n="41" d="100"/>
          <a:sy n="41" d="100"/>
        </p:scale>
        <p:origin x="2366" y="5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EBFDA99B-79BD-41A8-84A7-B38FDC46596A}" type="datetimeFigureOut">
              <a:rPr lang="fr-CH" smtClean="0"/>
              <a:t>16.04.2020</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CBD62C2F-403F-4B44-B83A-A77E843BDC6F}" type="slidenum">
              <a:rPr lang="fr-CH" smtClean="0"/>
              <a:t>‹#›</a:t>
            </a:fld>
            <a:endParaRPr lang="fr-CH"/>
          </a:p>
        </p:txBody>
      </p:sp>
    </p:spTree>
    <p:extLst>
      <p:ext uri="{BB962C8B-B14F-4D97-AF65-F5344CB8AC3E}">
        <p14:creationId xmlns:p14="http://schemas.microsoft.com/office/powerpoint/2010/main" val="412263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D30B7-F877-4FC6-B32C-20D5FE21BCAE}" type="slidenum">
              <a:rPr lang="fr-CH" smtClean="0"/>
              <a:pPr/>
              <a:t>1</a:t>
            </a:fld>
            <a:endParaRPr lang="fr-CH"/>
          </a:p>
        </p:txBody>
      </p:sp>
    </p:spTree>
    <p:extLst>
      <p:ext uri="{BB962C8B-B14F-4D97-AF65-F5344CB8AC3E}">
        <p14:creationId xmlns:p14="http://schemas.microsoft.com/office/powerpoint/2010/main" val="2163870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10</a:t>
            </a:fld>
            <a:endParaRPr lang="fr-CH"/>
          </a:p>
        </p:txBody>
      </p:sp>
    </p:spTree>
    <p:extLst>
      <p:ext uri="{BB962C8B-B14F-4D97-AF65-F5344CB8AC3E}">
        <p14:creationId xmlns:p14="http://schemas.microsoft.com/office/powerpoint/2010/main" val="141381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0" dirty="0"/>
              <a:t>In a mass casualty situation this approach will result in the </a:t>
            </a:r>
            <a:r>
              <a:rPr lang="en-US" b="1" dirty="0">
                <a:solidFill>
                  <a:srgbClr val="FF0000"/>
                </a:solidFill>
              </a:rPr>
              <a:t>transfer of the problem from the incident site to the hospital</a:t>
            </a:r>
            <a:r>
              <a:rPr lang="en-US" b="0" dirty="0"/>
              <a:t>, overwhelming and disrupting the care capacity of the health facilities…</a:t>
            </a:r>
          </a:p>
          <a:p>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11</a:t>
            </a:fld>
            <a:endParaRPr lang="fr-CH"/>
          </a:p>
        </p:txBody>
      </p:sp>
    </p:spTree>
    <p:extLst>
      <p:ext uri="{BB962C8B-B14F-4D97-AF65-F5344CB8AC3E}">
        <p14:creationId xmlns:p14="http://schemas.microsoft.com/office/powerpoint/2010/main" val="1552466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12</a:t>
            </a:fld>
            <a:endParaRPr lang="fr-CH"/>
          </a:p>
        </p:txBody>
      </p:sp>
    </p:spTree>
    <p:extLst>
      <p:ext uri="{BB962C8B-B14F-4D97-AF65-F5344CB8AC3E}">
        <p14:creationId xmlns:p14="http://schemas.microsoft.com/office/powerpoint/2010/main" val="226082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13</a:t>
            </a:fld>
            <a:endParaRPr lang="fr-CH"/>
          </a:p>
        </p:txBody>
      </p:sp>
    </p:spTree>
    <p:extLst>
      <p:ext uri="{BB962C8B-B14F-4D97-AF65-F5344CB8AC3E}">
        <p14:creationId xmlns:p14="http://schemas.microsoft.com/office/powerpoint/2010/main" val="5135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14</a:t>
            </a:fld>
            <a:endParaRPr lang="fr-CH"/>
          </a:p>
        </p:txBody>
      </p:sp>
    </p:spTree>
    <p:extLst>
      <p:ext uri="{BB962C8B-B14F-4D97-AF65-F5344CB8AC3E}">
        <p14:creationId xmlns:p14="http://schemas.microsoft.com/office/powerpoint/2010/main" val="2223914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15</a:t>
            </a:fld>
            <a:endParaRPr lang="fr-CH"/>
          </a:p>
        </p:txBody>
      </p:sp>
    </p:spTree>
    <p:extLst>
      <p:ext uri="{BB962C8B-B14F-4D97-AF65-F5344CB8AC3E}">
        <p14:creationId xmlns:p14="http://schemas.microsoft.com/office/powerpoint/2010/main" val="1726355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16</a:t>
            </a:fld>
            <a:endParaRPr lang="fr-CH"/>
          </a:p>
        </p:txBody>
      </p:sp>
    </p:spTree>
    <p:extLst>
      <p:ext uri="{BB962C8B-B14F-4D97-AF65-F5344CB8AC3E}">
        <p14:creationId xmlns:p14="http://schemas.microsoft.com/office/powerpoint/2010/main" val="748124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member of the emergency services can declare a major incident using the METHANE prompt if they consider criteria within the above definition have been met, noting that a major incident for one emergency service does not automatically constitute a collective major incident. If doubt exists, personnel (and hospitals) can be placed on stand-by. </a:t>
            </a:r>
          </a:p>
          <a:p>
            <a:r>
              <a:rPr lang="en-US" dirty="0"/>
              <a:t>The advantage of such a message structure is that both receiver and transmitter are aware of the sequence reducing the chance that a vital portion of the message will be missed on either side.</a:t>
            </a:r>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17</a:t>
            </a:fld>
            <a:endParaRPr lang="fr-CH"/>
          </a:p>
        </p:txBody>
      </p:sp>
    </p:spTree>
    <p:extLst>
      <p:ext uri="{BB962C8B-B14F-4D97-AF65-F5344CB8AC3E}">
        <p14:creationId xmlns:p14="http://schemas.microsoft.com/office/powerpoint/2010/main" val="3192720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18</a:t>
            </a:fld>
            <a:endParaRPr lang="fr-CH"/>
          </a:p>
        </p:txBody>
      </p:sp>
    </p:spTree>
    <p:extLst>
      <p:ext uri="{BB962C8B-B14F-4D97-AF65-F5344CB8AC3E}">
        <p14:creationId xmlns:p14="http://schemas.microsoft.com/office/powerpoint/2010/main" val="3077086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19</a:t>
            </a:fld>
            <a:endParaRPr lang="fr-CH"/>
          </a:p>
        </p:txBody>
      </p:sp>
    </p:spTree>
    <p:extLst>
      <p:ext uri="{BB962C8B-B14F-4D97-AF65-F5344CB8AC3E}">
        <p14:creationId xmlns:p14="http://schemas.microsoft.com/office/powerpoint/2010/main" val="2696750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a:t>
            </a:fld>
            <a:endParaRPr lang="fr-CH"/>
          </a:p>
        </p:txBody>
      </p:sp>
    </p:spTree>
    <p:extLst>
      <p:ext uri="{BB962C8B-B14F-4D97-AF65-F5344CB8AC3E}">
        <p14:creationId xmlns:p14="http://schemas.microsoft.com/office/powerpoint/2010/main" val="894012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20</a:t>
            </a:fld>
            <a:endParaRPr lang="fr-CH"/>
          </a:p>
        </p:txBody>
      </p:sp>
    </p:spTree>
    <p:extLst>
      <p:ext uri="{BB962C8B-B14F-4D97-AF65-F5344CB8AC3E}">
        <p14:creationId xmlns:p14="http://schemas.microsoft.com/office/powerpoint/2010/main" val="2875541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21</a:t>
            </a:fld>
            <a:endParaRPr lang="fr-CH"/>
          </a:p>
        </p:txBody>
      </p:sp>
    </p:spTree>
    <p:extLst>
      <p:ext uri="{BB962C8B-B14F-4D97-AF65-F5344CB8AC3E}">
        <p14:creationId xmlns:p14="http://schemas.microsoft.com/office/powerpoint/2010/main" val="400074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22</a:t>
            </a:fld>
            <a:endParaRPr lang="fr-CH"/>
          </a:p>
        </p:txBody>
      </p:sp>
    </p:spTree>
    <p:extLst>
      <p:ext uri="{BB962C8B-B14F-4D97-AF65-F5344CB8AC3E}">
        <p14:creationId xmlns:p14="http://schemas.microsoft.com/office/powerpoint/2010/main" val="3438212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23</a:t>
            </a:fld>
            <a:endParaRPr lang="fr-CH"/>
          </a:p>
        </p:txBody>
      </p:sp>
    </p:spTree>
    <p:extLst>
      <p:ext uri="{BB962C8B-B14F-4D97-AF65-F5344CB8AC3E}">
        <p14:creationId xmlns:p14="http://schemas.microsoft.com/office/powerpoint/2010/main" val="3786860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24</a:t>
            </a:fld>
            <a:endParaRPr lang="fr-CH"/>
          </a:p>
        </p:txBody>
      </p:sp>
    </p:spTree>
    <p:extLst>
      <p:ext uri="{BB962C8B-B14F-4D97-AF65-F5344CB8AC3E}">
        <p14:creationId xmlns:p14="http://schemas.microsoft.com/office/powerpoint/2010/main" val="642747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25</a:t>
            </a:fld>
            <a:endParaRPr lang="fr-CH"/>
          </a:p>
        </p:txBody>
      </p:sp>
    </p:spTree>
    <p:extLst>
      <p:ext uri="{BB962C8B-B14F-4D97-AF65-F5344CB8AC3E}">
        <p14:creationId xmlns:p14="http://schemas.microsoft.com/office/powerpoint/2010/main" val="555728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26</a:t>
            </a:fld>
            <a:endParaRPr lang="fr-CH"/>
          </a:p>
        </p:txBody>
      </p:sp>
    </p:spTree>
    <p:extLst>
      <p:ext uri="{BB962C8B-B14F-4D97-AF65-F5344CB8AC3E}">
        <p14:creationId xmlns:p14="http://schemas.microsoft.com/office/powerpoint/2010/main" val="1659652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27</a:t>
            </a:fld>
            <a:endParaRPr lang="fr-CH"/>
          </a:p>
        </p:txBody>
      </p:sp>
    </p:spTree>
    <p:extLst>
      <p:ext uri="{BB962C8B-B14F-4D97-AF65-F5344CB8AC3E}">
        <p14:creationId xmlns:p14="http://schemas.microsoft.com/office/powerpoint/2010/main" val="3932137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28</a:t>
            </a:fld>
            <a:endParaRPr lang="fr-CH"/>
          </a:p>
        </p:txBody>
      </p:sp>
    </p:spTree>
    <p:extLst>
      <p:ext uri="{BB962C8B-B14F-4D97-AF65-F5344CB8AC3E}">
        <p14:creationId xmlns:p14="http://schemas.microsoft.com/office/powerpoint/2010/main" val="3839041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29</a:t>
            </a:fld>
            <a:endParaRPr lang="fr-CH"/>
          </a:p>
        </p:txBody>
      </p:sp>
    </p:spTree>
    <p:extLst>
      <p:ext uri="{BB962C8B-B14F-4D97-AF65-F5344CB8AC3E}">
        <p14:creationId xmlns:p14="http://schemas.microsoft.com/office/powerpoint/2010/main" val="280943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what a Mass Casualty (any incident in which emergency medical services resources, such as personnel and equipment, are overwhelmed by the number and severity of casualties) is and what</a:t>
            </a:r>
            <a:r>
              <a:rPr lang="en-US" baseline="0" dirty="0"/>
              <a:t> the differences between a Mass Casualty Incident (MCI) and a Mass Casualty Management approach are….</a:t>
            </a:r>
          </a:p>
          <a:p>
            <a:endParaRPr lang="en-US" baseline="0" dirty="0"/>
          </a:p>
          <a:p>
            <a:pPr marL="174982" indent="-174982">
              <a:buFont typeface="Arial" panose="020B0604020202020204" pitchFamily="34" charset="0"/>
              <a:buChar char="•"/>
            </a:pPr>
            <a:r>
              <a:rPr lang="en-US" dirty="0"/>
              <a:t>It has to include more than one patient, and in many jurisdictions, it is generally defined as at least three</a:t>
            </a:r>
          </a:p>
          <a:p>
            <a:pPr marL="174982" indent="-174982">
              <a:buFont typeface="Arial" panose="020B0604020202020204" pitchFamily="34" charset="0"/>
              <a:buChar char="•"/>
            </a:pPr>
            <a:r>
              <a:rPr lang="en-US" b="1" dirty="0"/>
              <a:t>MCI</a:t>
            </a:r>
            <a:r>
              <a:rPr lang="en-US" dirty="0"/>
              <a:t> = (WHO) An incident which generates more patients at one time than locally available resources can manage using routine procedures. It requires exceptional emergency arrangements and additional or extraordinary assistance. i.e. imbalance between needs and services</a:t>
            </a:r>
          </a:p>
          <a:p>
            <a:pPr marL="174982" indent="-174982">
              <a:buFont typeface="Arial" panose="020B0604020202020204" pitchFamily="34" charset="0"/>
              <a:buChar char="•"/>
            </a:pPr>
            <a:r>
              <a:rPr lang="en-US" b="1" dirty="0"/>
              <a:t>Mass casualty management</a:t>
            </a:r>
            <a:r>
              <a:rPr lang="en-US" dirty="0"/>
              <a:t>: (WHO) A coherent and interrelated set of established procedures, policies, and plans that contribute to the shared objectives of optimizing the baseline capacity to deal with patient populations expected in a mass casualty incident, and efﬁciently increasing this capacity during the response to a mass casualty incident.</a:t>
            </a:r>
          </a:p>
          <a:p>
            <a:endParaRPr lang="fr-CH" dirty="0"/>
          </a:p>
        </p:txBody>
      </p:sp>
      <p:sp>
        <p:nvSpPr>
          <p:cNvPr id="4" name="Slide Number Placeholder 3"/>
          <p:cNvSpPr>
            <a:spLocks noGrp="1"/>
          </p:cNvSpPr>
          <p:nvPr>
            <p:ph type="sldNum" sz="quarter" idx="10"/>
          </p:nvPr>
        </p:nvSpPr>
        <p:spPr/>
        <p:txBody>
          <a:bodyPr/>
          <a:lstStyle/>
          <a:p>
            <a:fld id="{868B15C8-A62C-45EE-8A1C-3CA9B5EC4594}" type="slidenum">
              <a:rPr lang="fr-CH" smtClean="0"/>
              <a:t>3</a:t>
            </a:fld>
            <a:endParaRPr lang="fr-CH"/>
          </a:p>
        </p:txBody>
      </p:sp>
    </p:spTree>
    <p:extLst>
      <p:ext uri="{BB962C8B-B14F-4D97-AF65-F5344CB8AC3E}">
        <p14:creationId xmlns:p14="http://schemas.microsoft.com/office/powerpoint/2010/main" val="2175140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30</a:t>
            </a:fld>
            <a:endParaRPr lang="fr-CH"/>
          </a:p>
        </p:txBody>
      </p:sp>
    </p:spTree>
    <p:extLst>
      <p:ext uri="{BB962C8B-B14F-4D97-AF65-F5344CB8AC3E}">
        <p14:creationId xmlns:p14="http://schemas.microsoft.com/office/powerpoint/2010/main" val="2608234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This is an example for a civilian mass casualty incident. A freight train colliding with a passenger train on an open track. Participants receive the attached scene layout to work on…. TASK: Try to establish a coordinated approach to this mass casualty incident within your group…</a:t>
            </a:r>
            <a:endParaRPr lang="en-GB" dirty="0"/>
          </a:p>
          <a:p>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31</a:t>
            </a:fld>
            <a:endParaRPr lang="fr-CH"/>
          </a:p>
        </p:txBody>
      </p:sp>
    </p:spTree>
    <p:extLst>
      <p:ext uri="{BB962C8B-B14F-4D97-AF65-F5344CB8AC3E}">
        <p14:creationId xmlns:p14="http://schemas.microsoft.com/office/powerpoint/2010/main" val="997933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for a civilian mass casualty incident. A freight train colliding with a passenger train on an open track. Participants receive the attached scene layout to work on…. TASK: Try to establish a coordinated approach to this mass casualty incident within your group…</a:t>
            </a:r>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32</a:t>
            </a:fld>
            <a:endParaRPr lang="fr-CH"/>
          </a:p>
        </p:txBody>
      </p:sp>
    </p:spTree>
    <p:extLst>
      <p:ext uri="{BB962C8B-B14F-4D97-AF65-F5344CB8AC3E}">
        <p14:creationId xmlns:p14="http://schemas.microsoft.com/office/powerpoint/2010/main" val="1347184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makes sense to work with different levels of command and coordination…. The direct patient care, extraction, triage, treat etc. are coordinated by bronze commanders…Operational/Bronze Command -Bronze or operational areas are usually at the site of the incident. Within a Silver area, there can be any number of Bronze areas or sectors. Each sector will represent a focus of activity and may require its own Forward Commander. Tactical/Silver Command -The outer cordon encloses the area of responsibility of the incident commanders. This is the Silver or tactical area. The commanders at an incident are in overall command of the scene, allocating resources to the Operational Commanders, planning and coordinating the overall response and obtaining additional resources as necessary. For a conventional man-made incident (for example, train crash or terrorist bomb) there is only one Silver area. For widespread public disorder or a natural occurrence (for example, an earthquake with major structural collapse) there may be two or more discreet major incidents, each regarded as a Silver area.</a:t>
            </a:r>
            <a:r>
              <a:rPr lang="en-GB" dirty="0"/>
              <a:t>Bronze: operational zone</a:t>
            </a:r>
          </a:p>
          <a:p>
            <a:r>
              <a:rPr lang="en-GB" dirty="0"/>
              <a:t>Silver: tactical zone</a:t>
            </a:r>
          </a:p>
          <a:p>
            <a:r>
              <a:rPr lang="en-GB" dirty="0"/>
              <a:t>Gold: strategic zone</a:t>
            </a:r>
          </a:p>
        </p:txBody>
      </p:sp>
      <p:sp>
        <p:nvSpPr>
          <p:cNvPr id="4" name="Slide Number Placeholder 3"/>
          <p:cNvSpPr>
            <a:spLocks noGrp="1"/>
          </p:cNvSpPr>
          <p:nvPr>
            <p:ph type="sldNum" sz="quarter" idx="10"/>
          </p:nvPr>
        </p:nvSpPr>
        <p:spPr/>
        <p:txBody>
          <a:bodyPr/>
          <a:lstStyle/>
          <a:p>
            <a:fld id="{CBD62C2F-403F-4B44-B83A-A77E843BDC6F}" type="slidenum">
              <a:rPr lang="fr-CH" smtClean="0"/>
              <a:t>33</a:t>
            </a:fld>
            <a:endParaRPr lang="fr-CH"/>
          </a:p>
        </p:txBody>
      </p:sp>
    </p:spTree>
    <p:extLst>
      <p:ext uri="{BB962C8B-B14F-4D97-AF65-F5344CB8AC3E}">
        <p14:creationId xmlns:p14="http://schemas.microsoft.com/office/powerpoint/2010/main" val="1063009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Three tiers of command are recognized</a:t>
            </a:r>
            <a:r>
              <a:rPr lang="en-US" dirty="0"/>
              <a:t>: </a:t>
            </a:r>
          </a:p>
          <a:p>
            <a:pPr marL="641600" lvl="1" indent="-174982">
              <a:buFont typeface="Arial" panose="020B0604020202020204" pitchFamily="34" charset="0"/>
              <a:buChar char="•"/>
            </a:pPr>
            <a:r>
              <a:rPr lang="en-US" dirty="0"/>
              <a:t>Operational (previously known as bronze) and </a:t>
            </a:r>
          </a:p>
          <a:p>
            <a:pPr marL="641600" lvl="1" indent="-174982">
              <a:buFont typeface="Arial" panose="020B0604020202020204" pitchFamily="34" charset="0"/>
              <a:buChar char="•"/>
            </a:pPr>
            <a:r>
              <a:rPr lang="en-US" dirty="0"/>
              <a:t>Tactical (silver) are located at the scene. </a:t>
            </a:r>
          </a:p>
          <a:p>
            <a:pPr marL="641600" lvl="1" indent="-174982">
              <a:buFont typeface="Arial" panose="020B0604020202020204" pitchFamily="34" charset="0"/>
              <a:buChar char="•"/>
            </a:pPr>
            <a:r>
              <a:rPr lang="en-US" dirty="0"/>
              <a:t>Strategic (previously called gold) support is provided distant to the scene often at regional police headquarters.</a:t>
            </a:r>
            <a:endParaRPr lang="en-GB" dirty="0"/>
          </a:p>
          <a:p>
            <a:endParaRPr lang="en-US" dirty="0"/>
          </a:p>
          <a:p>
            <a:r>
              <a:rPr lang="en-US" b="1" dirty="0"/>
              <a:t>Strategic/Gold Command </a:t>
            </a:r>
            <a:r>
              <a:rPr lang="en-US" dirty="0"/>
              <a:t>For a ‘routine’ major incident, there is only one Gold Command. However, in incidents that cross police force or county boundaries there is a probability that there will be a multiagency Gold Command established in each domain. On these occasions it may be decided to establish regional or national coordination. A Strategic Commander’s purpose is to establish a framework of policy within which a tactical command can work, thus providing support to the tactical command and determining plans for the return to a state of normality once the incident is brought under control. The Gold area is a theoretical boundary beyond the scene, representing a level of senior command that will decide on the resources to assist the scene.</a:t>
            </a:r>
          </a:p>
        </p:txBody>
      </p:sp>
      <p:sp>
        <p:nvSpPr>
          <p:cNvPr id="4" name="Slide Number Placeholder 3"/>
          <p:cNvSpPr>
            <a:spLocks noGrp="1"/>
          </p:cNvSpPr>
          <p:nvPr>
            <p:ph type="sldNum" sz="quarter" idx="10"/>
          </p:nvPr>
        </p:nvSpPr>
        <p:spPr/>
        <p:txBody>
          <a:bodyPr/>
          <a:lstStyle/>
          <a:p>
            <a:fld id="{CBD62C2F-403F-4B44-B83A-A77E843BDC6F}" type="slidenum">
              <a:rPr lang="fr-CH" smtClean="0"/>
              <a:t>34</a:t>
            </a:fld>
            <a:endParaRPr lang="fr-CH"/>
          </a:p>
        </p:txBody>
      </p:sp>
    </p:spTree>
    <p:extLst>
      <p:ext uri="{BB962C8B-B14F-4D97-AF65-F5344CB8AC3E}">
        <p14:creationId xmlns:p14="http://schemas.microsoft.com/office/powerpoint/2010/main" val="755348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one way approach to the incident side (clearly coordinate IN and OUT) are the first decision to be made…..Next step could be a clear parking order an regulation, otherwise streets get blocked by police, ambulance and fire trucks in just a few minutes… Other coordinated posts like a joined command post (ambulance, military, fire, police…) Incident Command Post (ICP) can be established…. Other would be Vehicle Operation Center (VOC)….</a:t>
            </a:r>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35</a:t>
            </a:fld>
            <a:endParaRPr lang="fr-CH"/>
          </a:p>
        </p:txBody>
      </p:sp>
    </p:spTree>
    <p:extLst>
      <p:ext uri="{BB962C8B-B14F-4D97-AF65-F5344CB8AC3E}">
        <p14:creationId xmlns:p14="http://schemas.microsoft.com/office/powerpoint/2010/main" val="482956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ICP = incident command centre</a:t>
            </a:r>
          </a:p>
          <a:p>
            <a:r>
              <a:rPr lang="en-GB" dirty="0"/>
              <a:t>VOC = vehicle operating </a:t>
            </a:r>
            <a:r>
              <a:rPr lang="en-GB" dirty="0" err="1"/>
              <a:t>cente</a:t>
            </a:r>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36</a:t>
            </a:fld>
            <a:endParaRPr lang="fr-CH"/>
          </a:p>
        </p:txBody>
      </p:sp>
    </p:spTree>
    <p:extLst>
      <p:ext uri="{BB962C8B-B14F-4D97-AF65-F5344CB8AC3E}">
        <p14:creationId xmlns:p14="http://schemas.microsoft.com/office/powerpoint/2010/main" val="10675192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37</a:t>
            </a:fld>
            <a:endParaRPr lang="fr-CH"/>
          </a:p>
        </p:txBody>
      </p:sp>
    </p:spTree>
    <p:extLst>
      <p:ext uri="{BB962C8B-B14F-4D97-AF65-F5344CB8AC3E}">
        <p14:creationId xmlns:p14="http://schemas.microsoft.com/office/powerpoint/2010/main" val="3495543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38</a:t>
            </a:fld>
            <a:endParaRPr lang="fr-CH"/>
          </a:p>
        </p:txBody>
      </p:sp>
    </p:spTree>
    <p:extLst>
      <p:ext uri="{BB962C8B-B14F-4D97-AF65-F5344CB8AC3E}">
        <p14:creationId xmlns:p14="http://schemas.microsoft.com/office/powerpoint/2010/main" val="3520212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39</a:t>
            </a:fld>
            <a:endParaRPr lang="fr-CH"/>
          </a:p>
        </p:txBody>
      </p:sp>
    </p:spTree>
    <p:extLst>
      <p:ext uri="{BB962C8B-B14F-4D97-AF65-F5344CB8AC3E}">
        <p14:creationId xmlns:p14="http://schemas.microsoft.com/office/powerpoint/2010/main" val="4018054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different situations that may cause mass casualties, for instance, </a:t>
            </a:r>
          </a:p>
          <a:p>
            <a:pPr marL="641600" lvl="1" indent="-174982">
              <a:buFont typeface="Arial" panose="020B0604020202020204" pitchFamily="34" charset="0"/>
              <a:buChar char="•"/>
            </a:pPr>
            <a:r>
              <a:rPr lang="en-US" dirty="0"/>
              <a:t>Certain natural disasters (earthquake, cyclone, floods, landslides, …), </a:t>
            </a:r>
            <a:endParaRPr lang="fr-CH" sz="1100" dirty="0"/>
          </a:p>
          <a:p>
            <a:pPr marL="641600" lvl="1" indent="-174982">
              <a:buFont typeface="Arial" panose="020B0604020202020204" pitchFamily="34" charset="0"/>
              <a:buChar char="•"/>
            </a:pPr>
            <a:r>
              <a:rPr lang="en-US" dirty="0"/>
              <a:t>Road / air collisions, subway derailment, ….</a:t>
            </a:r>
            <a:endParaRPr lang="fr-CH" sz="1100" dirty="0"/>
          </a:p>
          <a:p>
            <a:pPr marL="641600" lvl="1" indent="-174982">
              <a:buFont typeface="Arial" panose="020B0604020202020204" pitchFamily="34" charset="0"/>
              <a:buChar char="•"/>
            </a:pPr>
            <a:r>
              <a:rPr lang="en-US" dirty="0"/>
              <a:t>Accidental or intentional explosions and fires</a:t>
            </a:r>
          </a:p>
          <a:p>
            <a:pPr marL="174982" indent="-174982">
              <a:buFont typeface="Wingdings" panose="05000000000000000000" pitchFamily="2" charset="2"/>
              <a:buChar char="ü"/>
            </a:pPr>
            <a:r>
              <a:rPr lang="en-US" dirty="0"/>
              <a:t>During armed conflict, specific safety &amp; security concerns have to be taken into consideration.</a:t>
            </a:r>
            <a:endParaRPr lang="fr-CH" sz="1100" dirty="0"/>
          </a:p>
          <a:p>
            <a:pPr marL="174982" indent="-174982">
              <a:buFont typeface="Wingdings" panose="05000000000000000000" pitchFamily="2" charset="2"/>
              <a:buChar char="ü"/>
            </a:pPr>
            <a:r>
              <a:rPr lang="fr-CH" sz="1100" dirty="0"/>
              <a:t>CBRN (</a:t>
            </a:r>
            <a:r>
              <a:rPr lang="en-US" dirty="0"/>
              <a:t>chemical, biological, radiological and nuclear) incidents create a different set of issues for mass casualty management</a:t>
            </a:r>
            <a:endParaRPr lang="fr-CH" sz="1100" dirty="0"/>
          </a:p>
          <a:p>
            <a:endParaRPr lang="en-GB" dirty="0"/>
          </a:p>
          <a:p>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4</a:t>
            </a:fld>
            <a:endParaRPr lang="fr-CH"/>
          </a:p>
        </p:txBody>
      </p:sp>
    </p:spTree>
    <p:extLst>
      <p:ext uri="{BB962C8B-B14F-4D97-AF65-F5344CB8AC3E}">
        <p14:creationId xmlns:p14="http://schemas.microsoft.com/office/powerpoint/2010/main" val="2221215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40</a:t>
            </a:fld>
            <a:endParaRPr lang="fr-CH"/>
          </a:p>
        </p:txBody>
      </p:sp>
    </p:spTree>
    <p:extLst>
      <p:ext uri="{BB962C8B-B14F-4D97-AF65-F5344CB8AC3E}">
        <p14:creationId xmlns:p14="http://schemas.microsoft.com/office/powerpoint/2010/main" val="8875257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41</a:t>
            </a:fld>
            <a:endParaRPr lang="fr-CH"/>
          </a:p>
        </p:txBody>
      </p:sp>
    </p:spTree>
    <p:extLst>
      <p:ext uri="{BB962C8B-B14F-4D97-AF65-F5344CB8AC3E}">
        <p14:creationId xmlns:p14="http://schemas.microsoft.com/office/powerpoint/2010/main" val="3743137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42</a:t>
            </a:fld>
            <a:endParaRPr lang="fr-CH"/>
          </a:p>
        </p:txBody>
      </p:sp>
    </p:spTree>
    <p:extLst>
      <p:ext uri="{BB962C8B-B14F-4D97-AF65-F5344CB8AC3E}">
        <p14:creationId xmlns:p14="http://schemas.microsoft.com/office/powerpoint/2010/main" val="3004648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43</a:t>
            </a:fld>
            <a:endParaRPr lang="fr-CH"/>
          </a:p>
        </p:txBody>
      </p:sp>
    </p:spTree>
    <p:extLst>
      <p:ext uri="{BB962C8B-B14F-4D97-AF65-F5344CB8AC3E}">
        <p14:creationId xmlns:p14="http://schemas.microsoft.com/office/powerpoint/2010/main" val="877447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44</a:t>
            </a:fld>
            <a:endParaRPr lang="fr-CH"/>
          </a:p>
        </p:txBody>
      </p:sp>
    </p:spTree>
    <p:extLst>
      <p:ext uri="{BB962C8B-B14F-4D97-AF65-F5344CB8AC3E}">
        <p14:creationId xmlns:p14="http://schemas.microsoft.com/office/powerpoint/2010/main" val="42738766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45</a:t>
            </a:fld>
            <a:endParaRPr lang="fr-CH"/>
          </a:p>
        </p:txBody>
      </p:sp>
    </p:spTree>
    <p:extLst>
      <p:ext uri="{BB962C8B-B14F-4D97-AF65-F5344CB8AC3E}">
        <p14:creationId xmlns:p14="http://schemas.microsoft.com/office/powerpoint/2010/main" val="3303192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46</a:t>
            </a:fld>
            <a:endParaRPr lang="fr-CH"/>
          </a:p>
        </p:txBody>
      </p:sp>
    </p:spTree>
    <p:extLst>
      <p:ext uri="{BB962C8B-B14F-4D97-AF65-F5344CB8AC3E}">
        <p14:creationId xmlns:p14="http://schemas.microsoft.com/office/powerpoint/2010/main" val="1152446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There must be a pre-established communication system between the emergency services and pre-hospital services but also the community and hospital. Keep in mind that prehospital services can vary from well-staffed and equipped teams to First Aid volunteers</a:t>
            </a:r>
            <a:endParaRPr lang="fr-CH" dirty="0"/>
          </a:p>
          <a:p>
            <a:r>
              <a:rPr lang="en-GB" dirty="0"/>
              <a:t>Triage: Do the best for the most</a:t>
            </a:r>
          </a:p>
        </p:txBody>
      </p:sp>
      <p:sp>
        <p:nvSpPr>
          <p:cNvPr id="4" name="Slide Number Placeholder 3"/>
          <p:cNvSpPr>
            <a:spLocks noGrp="1"/>
          </p:cNvSpPr>
          <p:nvPr>
            <p:ph type="sldNum" sz="quarter" idx="10"/>
          </p:nvPr>
        </p:nvSpPr>
        <p:spPr/>
        <p:txBody>
          <a:bodyPr/>
          <a:lstStyle/>
          <a:p>
            <a:fld id="{CBD62C2F-403F-4B44-B83A-A77E843BDC6F}" type="slidenum">
              <a:rPr lang="fr-CH" smtClean="0"/>
              <a:t>47</a:t>
            </a:fld>
            <a:endParaRPr lang="fr-CH"/>
          </a:p>
        </p:txBody>
      </p:sp>
    </p:spTree>
    <p:extLst>
      <p:ext uri="{BB962C8B-B14F-4D97-AF65-F5344CB8AC3E}">
        <p14:creationId xmlns:p14="http://schemas.microsoft.com/office/powerpoint/2010/main" val="2322665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48</a:t>
            </a:fld>
            <a:endParaRPr lang="fr-CH"/>
          </a:p>
        </p:txBody>
      </p:sp>
    </p:spTree>
    <p:extLst>
      <p:ext uri="{BB962C8B-B14F-4D97-AF65-F5344CB8AC3E}">
        <p14:creationId xmlns:p14="http://schemas.microsoft.com/office/powerpoint/2010/main" val="21634075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49</a:t>
            </a:fld>
            <a:endParaRPr lang="fr-CH"/>
          </a:p>
        </p:txBody>
      </p:sp>
    </p:spTree>
    <p:extLst>
      <p:ext uri="{BB962C8B-B14F-4D97-AF65-F5344CB8AC3E}">
        <p14:creationId xmlns:p14="http://schemas.microsoft.com/office/powerpoint/2010/main" val="176255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5</a:t>
            </a:fld>
            <a:endParaRPr lang="fr-CH"/>
          </a:p>
        </p:txBody>
      </p:sp>
    </p:spTree>
    <p:extLst>
      <p:ext uri="{BB962C8B-B14F-4D97-AF65-F5344CB8AC3E}">
        <p14:creationId xmlns:p14="http://schemas.microsoft.com/office/powerpoint/2010/main" val="1582595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6</a:t>
            </a:fld>
            <a:endParaRPr lang="fr-CH"/>
          </a:p>
        </p:txBody>
      </p:sp>
    </p:spTree>
    <p:extLst>
      <p:ext uri="{BB962C8B-B14F-4D97-AF65-F5344CB8AC3E}">
        <p14:creationId xmlns:p14="http://schemas.microsoft.com/office/powerpoint/2010/main" val="1627121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7</a:t>
            </a:fld>
            <a:endParaRPr lang="fr-CH"/>
          </a:p>
        </p:txBody>
      </p:sp>
    </p:spTree>
    <p:extLst>
      <p:ext uri="{BB962C8B-B14F-4D97-AF65-F5344CB8AC3E}">
        <p14:creationId xmlns:p14="http://schemas.microsoft.com/office/powerpoint/2010/main" val="3545666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8</a:t>
            </a:fld>
            <a:endParaRPr lang="fr-CH"/>
          </a:p>
        </p:txBody>
      </p:sp>
    </p:spTree>
    <p:extLst>
      <p:ext uri="{BB962C8B-B14F-4D97-AF65-F5344CB8AC3E}">
        <p14:creationId xmlns:p14="http://schemas.microsoft.com/office/powerpoint/2010/main" val="1583058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9</a:t>
            </a:fld>
            <a:endParaRPr lang="fr-CH"/>
          </a:p>
        </p:txBody>
      </p:sp>
    </p:spTree>
    <p:extLst>
      <p:ext uri="{BB962C8B-B14F-4D97-AF65-F5344CB8AC3E}">
        <p14:creationId xmlns:p14="http://schemas.microsoft.com/office/powerpoint/2010/main" val="2610676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5B729698-C668-4806-BA75-DD9AE591788D}" type="datetime1">
              <a:rPr lang="fr-CH" smtClean="0"/>
              <a:t>16.04.2020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183192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FF5A9E1E-6593-4ABA-A4A6-4899298A4064}" type="datetime1">
              <a:rPr lang="fr-CH" smtClean="0"/>
              <a:t>16.04.2020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1108525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23510C26-44D8-4652-B894-9A8C36D636BA}" type="datetime1">
              <a:rPr lang="fr-CH" smtClean="0"/>
              <a:t>16.04.2020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4025439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D670C582-EFCD-40AD-95EB-C42D7D03D05C}" type="datetime1">
              <a:rPr lang="fr-CH" smtClean="0"/>
              <a:t>16.04.2020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2201470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31329-94FC-4C67-86BA-15027E1A063C}" type="datetime1">
              <a:rPr lang="fr-CH" smtClean="0"/>
              <a:t>16.04.2020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58886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84F66335-D272-4998-9E4F-AAAFBA07EAC0}" type="datetime1">
              <a:rPr lang="fr-CH" smtClean="0"/>
              <a:t>16.04.2020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145179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924B9A82-5471-415E-83E0-3DC9F626B0B4}" type="datetime1">
              <a:rPr lang="fr-CH" smtClean="0"/>
              <a:t>16.04.2020</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1564020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0321D48C-F6E7-4ED9-93C1-2708C38748C6}" type="datetime1">
              <a:rPr lang="fr-CH" smtClean="0"/>
              <a:t>16.04.2020</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2983159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6A9296-3556-4D35-8903-85270CB699BC}" type="datetime1">
              <a:rPr lang="fr-CH" smtClean="0"/>
              <a:t>16.04.2020</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3234723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ED0FCE-8A69-4FA5-A6C4-8AD38505BE64}" type="datetime1">
              <a:rPr lang="fr-CH" smtClean="0"/>
              <a:t>16.04.2020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2367225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A62EB4-D28F-41A4-8B5D-8641AF1058E5}" type="datetime1">
              <a:rPr lang="fr-CH" smtClean="0"/>
              <a:t>16.04.2020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2157346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9C6D4-4BBD-4B51-8124-789D5F4D87D3}" type="datetime1">
              <a:rPr lang="fr-CH" smtClean="0"/>
              <a:t>16.04.2020</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1CEA2B-11BA-47C1-B2B8-F71A1EE91919}" type="slidenum">
              <a:rPr lang="fr-CH" smtClean="0"/>
              <a:t>‹#›</a:t>
            </a:fld>
            <a:endParaRPr lang="fr-CH"/>
          </a:p>
        </p:txBody>
      </p:sp>
    </p:spTree>
    <p:extLst>
      <p:ext uri="{BB962C8B-B14F-4D97-AF65-F5344CB8AC3E}">
        <p14:creationId xmlns:p14="http://schemas.microsoft.com/office/powerpoint/2010/main" val="2463558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3.png"/><Relationship Id="rId17" Type="http://schemas.openxmlformats.org/officeDocument/2006/relationships/image" Target="../media/image41.png"/><Relationship Id="rId2" Type="http://schemas.openxmlformats.org/officeDocument/2006/relationships/notesSlide" Target="../notesSlides/notesSlide11.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emf"/><Relationship Id="rId3" Type="http://schemas.openxmlformats.org/officeDocument/2006/relationships/image" Target="../media/image44.emf"/><Relationship Id="rId7" Type="http://schemas.openxmlformats.org/officeDocument/2006/relationships/image" Target="../media/image43.png"/><Relationship Id="rId12"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50.png"/><Relationship Id="rId5" Type="http://schemas.openxmlformats.org/officeDocument/2006/relationships/image" Target="../media/image46.emf"/><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5.emf"/><Relationship Id="rId9" Type="http://schemas.openxmlformats.org/officeDocument/2006/relationships/image" Target="../media/image48.png"/><Relationship Id="rId1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emf"/><Relationship Id="rId3" Type="http://schemas.openxmlformats.org/officeDocument/2006/relationships/image" Target="../media/image44.emf"/><Relationship Id="rId7" Type="http://schemas.openxmlformats.org/officeDocument/2006/relationships/image" Target="../media/image43.png"/><Relationship Id="rId12"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50.png"/><Relationship Id="rId5" Type="http://schemas.openxmlformats.org/officeDocument/2006/relationships/image" Target="../media/image46.emf"/><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5.emf"/><Relationship Id="rId9" Type="http://schemas.openxmlformats.org/officeDocument/2006/relationships/image" Target="../media/image48.png"/><Relationship Id="rId1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emf"/><Relationship Id="rId12"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6.emf"/><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58.png"/><Relationship Id="rId10" Type="http://schemas.openxmlformats.org/officeDocument/2006/relationships/image" Target="../media/image70.png"/><Relationship Id="rId4" Type="http://schemas.openxmlformats.org/officeDocument/2006/relationships/image" Target="../media/image64.emf"/><Relationship Id="rId9" Type="http://schemas.openxmlformats.org/officeDocument/2006/relationships/image" Target="../media/image69.png"/><Relationship Id="rId14" Type="http://schemas.openxmlformats.org/officeDocument/2006/relationships/image" Target="../media/image7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8.emf"/><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49.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1.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5.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png"/><Relationship Id="rId10" Type="http://schemas.openxmlformats.org/officeDocument/2006/relationships/image" Target="../media/image16.emf"/><Relationship Id="rId4" Type="http://schemas.openxmlformats.org/officeDocument/2006/relationships/image" Target="../media/image10.png"/><Relationship Id="rId9" Type="http://schemas.openxmlformats.org/officeDocument/2006/relationships/image" Target="../media/image15.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67029"/>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13" name="Title 1">
            <a:extLst>
              <a:ext uri="{FF2B5EF4-FFF2-40B4-BE49-F238E27FC236}">
                <a16:creationId xmlns:a16="http://schemas.microsoft.com/office/drawing/2014/main" id="{1A48CA20-F492-474A-8D3C-C61B87087067}"/>
              </a:ext>
            </a:extLst>
          </p:cNvPr>
          <p:cNvSpPr>
            <a:spLocks noGrp="1"/>
          </p:cNvSpPr>
          <p:nvPr>
            <p:ph type="ctrTitle"/>
          </p:nvPr>
        </p:nvSpPr>
        <p:spPr>
          <a:xfrm>
            <a:off x="1524000" y="2389410"/>
            <a:ext cx="9144000" cy="2301767"/>
          </a:xfrm>
        </p:spPr>
        <p:txBody>
          <a:bodyPr>
            <a:normAutofit/>
          </a:bodyPr>
          <a:lstStyle/>
          <a:p>
            <a:r>
              <a:rPr lang="en-US" dirty="0" err="1">
                <a:latin typeface="+mn-lt"/>
              </a:rPr>
              <a:t>Introducción</a:t>
            </a:r>
            <a:r>
              <a:rPr lang="en-US" dirty="0">
                <a:latin typeface="+mn-lt"/>
              </a:rPr>
              <a:t> al </a:t>
            </a:r>
            <a:r>
              <a:rPr lang="en-US" dirty="0" err="1">
                <a:latin typeface="+mn-lt"/>
              </a:rPr>
              <a:t>Manejo</a:t>
            </a:r>
            <a:r>
              <a:rPr lang="en-US" dirty="0">
                <a:latin typeface="+mn-lt"/>
              </a:rPr>
              <a:t> de </a:t>
            </a:r>
            <a:r>
              <a:rPr lang="en-US" dirty="0" err="1">
                <a:latin typeface="+mn-lt"/>
              </a:rPr>
              <a:t>Víctimas</a:t>
            </a:r>
            <a:r>
              <a:rPr lang="en-US" dirty="0">
                <a:latin typeface="+mn-lt"/>
              </a:rPr>
              <a:t> en Masa</a:t>
            </a:r>
            <a:endParaRPr lang="fr-CH" dirty="0"/>
          </a:p>
        </p:txBody>
      </p:sp>
      <p:sp>
        <p:nvSpPr>
          <p:cNvPr id="17" name="Subtitle 2">
            <a:extLst>
              <a:ext uri="{FF2B5EF4-FFF2-40B4-BE49-F238E27FC236}">
                <a16:creationId xmlns:a16="http://schemas.microsoft.com/office/drawing/2014/main" id="{0113CB8C-C2F2-4C78-A721-D072A75BE73E}"/>
              </a:ext>
            </a:extLst>
          </p:cNvPr>
          <p:cNvSpPr txBox="1">
            <a:spLocks/>
          </p:cNvSpPr>
          <p:nvPr/>
        </p:nvSpPr>
        <p:spPr>
          <a:xfrm>
            <a:off x="5873246" y="5161299"/>
            <a:ext cx="5392162" cy="14111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highlight>
                  <a:srgbClr val="FFFF00"/>
                </a:highlight>
              </a:rPr>
              <a:t>Nombre</a:t>
            </a:r>
            <a:r>
              <a:rPr lang="en-US" dirty="0">
                <a:highlight>
                  <a:srgbClr val="FFFF00"/>
                </a:highlight>
              </a:rPr>
              <a:t>(s) del </a:t>
            </a:r>
            <a:r>
              <a:rPr lang="en-US" dirty="0" err="1">
                <a:highlight>
                  <a:srgbClr val="FFFF00"/>
                </a:highlight>
              </a:rPr>
              <a:t>facilitador</a:t>
            </a:r>
            <a:r>
              <a:rPr lang="en-US" dirty="0">
                <a:highlight>
                  <a:srgbClr val="FFFF00"/>
                </a:highlight>
              </a:rPr>
              <a:t>(</a:t>
            </a:r>
            <a:r>
              <a:rPr lang="en-US" dirty="0" err="1">
                <a:highlight>
                  <a:srgbClr val="FFFF00"/>
                </a:highlight>
              </a:rPr>
              <a:t>es</a:t>
            </a:r>
            <a:r>
              <a:rPr lang="en-US" dirty="0">
                <a:highlight>
                  <a:srgbClr val="FFFF00"/>
                </a:highlight>
              </a:rPr>
              <a:t>) y la </a:t>
            </a:r>
            <a:r>
              <a:rPr lang="en-US" dirty="0" err="1">
                <a:highlight>
                  <a:srgbClr val="FFFF00"/>
                </a:highlight>
              </a:rPr>
              <a:t>organización</a:t>
            </a:r>
            <a:endParaRPr lang="en-US" dirty="0">
              <a:highlight>
                <a:srgbClr val="FFFF00"/>
              </a:highlight>
            </a:endParaRPr>
          </a:p>
        </p:txBody>
      </p:sp>
      <p:sp>
        <p:nvSpPr>
          <p:cNvPr id="2" name="TextBox 1">
            <a:extLst>
              <a:ext uri="{FF2B5EF4-FFF2-40B4-BE49-F238E27FC236}">
                <a16:creationId xmlns:a16="http://schemas.microsoft.com/office/drawing/2014/main" id="{C7FAC958-EF22-46CC-89CB-F95298684AAE}"/>
              </a:ext>
            </a:extLst>
          </p:cNvPr>
          <p:cNvSpPr txBox="1"/>
          <p:nvPr/>
        </p:nvSpPr>
        <p:spPr>
          <a:xfrm>
            <a:off x="838200" y="6077247"/>
            <a:ext cx="3846951" cy="461665"/>
          </a:xfrm>
          <a:prstGeom prst="rect">
            <a:avLst/>
          </a:prstGeom>
          <a:noFill/>
        </p:spPr>
        <p:txBody>
          <a:bodyPr wrap="none" rtlCol="0">
            <a:spAutoFit/>
          </a:bodyPr>
          <a:lstStyle/>
          <a:p>
            <a:pPr algn="r"/>
            <a:r>
              <a:rPr lang="es-ES" sz="1200" dirty="0">
                <a:solidFill>
                  <a:srgbClr val="0070C0"/>
                </a:solidFill>
              </a:rPr>
              <a:t>Estos materiales de aprendizaje han sido desarrollados por</a:t>
            </a:r>
          </a:p>
          <a:p>
            <a:pPr algn="r"/>
            <a:r>
              <a:rPr lang="en-GB" sz="1200" dirty="0">
                <a:solidFill>
                  <a:srgbClr val="0070C0"/>
                </a:solidFill>
                <a:highlight>
                  <a:srgbClr val="FFFF00"/>
                </a:highlight>
              </a:rPr>
              <a:t>Thomas Wilp, CICR</a:t>
            </a:r>
          </a:p>
        </p:txBody>
      </p:sp>
      <p:sp>
        <p:nvSpPr>
          <p:cNvPr id="5" name="TextBox 4">
            <a:extLst>
              <a:ext uri="{FF2B5EF4-FFF2-40B4-BE49-F238E27FC236}">
                <a16:creationId xmlns:a16="http://schemas.microsoft.com/office/drawing/2014/main" id="{A90F4650-25A7-40CA-AE98-7206526A2C6D}"/>
              </a:ext>
            </a:extLst>
          </p:cNvPr>
          <p:cNvSpPr txBox="1"/>
          <p:nvPr/>
        </p:nvSpPr>
        <p:spPr>
          <a:xfrm>
            <a:off x="9282139" y="1003340"/>
            <a:ext cx="2771721" cy="369332"/>
          </a:xfrm>
          <a:prstGeom prst="rect">
            <a:avLst/>
          </a:prstGeom>
          <a:noFill/>
        </p:spPr>
        <p:txBody>
          <a:bodyPr wrap="none" rtlCol="0">
            <a:spAutoFit/>
          </a:bodyPr>
          <a:lstStyle/>
          <a:p>
            <a:r>
              <a:rPr lang="en-GB" dirty="0">
                <a:highlight>
                  <a:srgbClr val="FFFF00"/>
                </a:highlight>
              </a:rPr>
              <a:t>Logo </a:t>
            </a:r>
            <a:r>
              <a:rPr lang="en-GB" dirty="0" err="1">
                <a:highlight>
                  <a:srgbClr val="FFFF00"/>
                </a:highlight>
              </a:rPr>
              <a:t>institución</a:t>
            </a:r>
            <a:r>
              <a:rPr lang="en-GB" dirty="0">
                <a:highlight>
                  <a:srgbClr val="FFFF00"/>
                </a:highlight>
              </a:rPr>
              <a:t> </a:t>
            </a:r>
            <a:r>
              <a:rPr lang="en-GB" dirty="0" err="1">
                <a:highlight>
                  <a:srgbClr val="FFFF00"/>
                </a:highlight>
              </a:rPr>
              <a:t>facilitadora</a:t>
            </a:r>
            <a:endParaRPr lang="en-GB" dirty="0">
              <a:highlight>
                <a:srgbClr val="FFFF00"/>
              </a:highlight>
            </a:endParaRPr>
          </a:p>
        </p:txBody>
      </p:sp>
      <p:sp>
        <p:nvSpPr>
          <p:cNvPr id="8" name="Slide Number Placeholder 7">
            <a:extLst>
              <a:ext uri="{FF2B5EF4-FFF2-40B4-BE49-F238E27FC236}">
                <a16:creationId xmlns:a16="http://schemas.microsoft.com/office/drawing/2014/main" id="{685FF40A-225B-4234-B484-4BE78F9FF29F}"/>
              </a:ext>
            </a:extLst>
          </p:cNvPr>
          <p:cNvSpPr>
            <a:spLocks noGrp="1"/>
          </p:cNvSpPr>
          <p:nvPr>
            <p:ph type="sldNum" sz="quarter" idx="12"/>
          </p:nvPr>
        </p:nvSpPr>
        <p:spPr/>
        <p:txBody>
          <a:bodyPr/>
          <a:lstStyle/>
          <a:p>
            <a:fld id="{DB1CEA2B-11BA-47C1-B2B8-F71A1EE91919}" type="slidenum">
              <a:rPr lang="fr-CH" smtClean="0"/>
              <a:t>1</a:t>
            </a:fld>
            <a:endParaRPr lang="fr-CH"/>
          </a:p>
        </p:txBody>
      </p:sp>
    </p:spTree>
    <p:extLst>
      <p:ext uri="{BB962C8B-B14F-4D97-AF65-F5344CB8AC3E}">
        <p14:creationId xmlns:p14="http://schemas.microsoft.com/office/powerpoint/2010/main" val="1025791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28171" y="3866849"/>
            <a:ext cx="2466975" cy="1847850"/>
          </a:xfrm>
          <a:prstGeom prst="rect">
            <a:avLst/>
          </a:prstGeom>
        </p:spPr>
      </p:pic>
      <p:pic>
        <p:nvPicPr>
          <p:cNvPr id="5" name="Picture 4"/>
          <p:cNvPicPr>
            <a:picLocks noChangeAspect="1"/>
          </p:cNvPicPr>
          <p:nvPr/>
        </p:nvPicPr>
        <p:blipFill>
          <a:blip r:embed="rId4"/>
          <a:stretch>
            <a:fillRect/>
          </a:stretch>
        </p:blipFill>
        <p:spPr>
          <a:xfrm rot="19868999">
            <a:off x="3060628" y="3517214"/>
            <a:ext cx="2867891" cy="1910733"/>
          </a:xfrm>
          <a:prstGeom prst="rect">
            <a:avLst/>
          </a:prstGeom>
        </p:spPr>
      </p:pic>
      <p:sp>
        <p:nvSpPr>
          <p:cNvPr id="2" name="Title 1"/>
          <p:cNvSpPr>
            <a:spLocks noGrp="1"/>
          </p:cNvSpPr>
          <p:nvPr>
            <p:ph type="title"/>
          </p:nvPr>
        </p:nvSpPr>
        <p:spPr>
          <a:xfrm>
            <a:off x="961030" y="127862"/>
            <a:ext cx="5134970" cy="1325563"/>
          </a:xfrm>
        </p:spPr>
        <p:txBody>
          <a:bodyPr/>
          <a:lstStyle/>
          <a:p>
            <a:r>
              <a:rPr lang="en-US" u="sng" dirty="0">
                <a:latin typeface="+mn-lt"/>
              </a:rPr>
              <a:t>¿</a:t>
            </a:r>
            <a:r>
              <a:rPr lang="en-US" u="sng" dirty="0" err="1">
                <a:latin typeface="+mn-lt"/>
              </a:rPr>
              <a:t>Recuerdas</a:t>
            </a:r>
            <a:r>
              <a:rPr lang="en-US" u="sng" dirty="0">
                <a:latin typeface="+mn-lt"/>
              </a:rPr>
              <a:t>?</a:t>
            </a:r>
            <a:endParaRPr lang="fr-CH" u="sng" dirty="0">
              <a:latin typeface="+mn-lt"/>
            </a:endParaRPr>
          </a:p>
        </p:txBody>
      </p:sp>
      <p:sp>
        <p:nvSpPr>
          <p:cNvPr id="3" name="Content Placeholder 2"/>
          <p:cNvSpPr>
            <a:spLocks noGrp="1"/>
          </p:cNvSpPr>
          <p:nvPr>
            <p:ph idx="1"/>
          </p:nvPr>
        </p:nvSpPr>
        <p:spPr>
          <a:xfrm>
            <a:off x="822284" y="2053086"/>
            <a:ext cx="10515600" cy="4351338"/>
          </a:xfrm>
        </p:spPr>
        <p:txBody>
          <a:bodyPr/>
          <a:lstStyle/>
          <a:p>
            <a:pPr marL="0" indent="0">
              <a:buNone/>
            </a:pPr>
            <a:r>
              <a:rPr lang="en-US" b="1" dirty="0" err="1">
                <a:solidFill>
                  <a:srgbClr val="3333CC"/>
                </a:solidFill>
              </a:rPr>
              <a:t>Enfoque</a:t>
            </a:r>
            <a:r>
              <a:rPr lang="en-US" b="1" dirty="0">
                <a:solidFill>
                  <a:srgbClr val="3333CC"/>
                </a:solidFill>
              </a:rPr>
              <a:t> </a:t>
            </a:r>
            <a:r>
              <a:rPr lang="en-US" b="1" dirty="0" err="1">
                <a:solidFill>
                  <a:srgbClr val="3333CC"/>
                </a:solidFill>
              </a:rPr>
              <a:t>básico</a:t>
            </a:r>
            <a:endParaRPr lang="en-US" b="1" dirty="0">
              <a:solidFill>
                <a:srgbClr val="3333CC"/>
              </a:solidFill>
            </a:endParaRPr>
          </a:p>
          <a:p>
            <a:pPr marL="0" indent="0">
              <a:buNone/>
            </a:pPr>
            <a:endParaRPr lang="en-US" dirty="0"/>
          </a:p>
          <a:p>
            <a:pPr marL="0" indent="0">
              <a:buNone/>
            </a:pPr>
            <a:r>
              <a:rPr lang="en-US" sz="3200" dirty="0">
                <a:effectLst>
                  <a:outerShdw blurRad="38100" dist="38100" dir="2700000" algn="tl">
                    <a:srgbClr val="000000">
                      <a:alpha val="43137"/>
                    </a:srgbClr>
                  </a:outerShdw>
                </a:effectLst>
              </a:rPr>
              <a:t>CARGAR</a:t>
            </a:r>
            <a:endParaRPr lang="fr-CH" sz="3200" dirty="0"/>
          </a:p>
        </p:txBody>
      </p:sp>
      <p:pic>
        <p:nvPicPr>
          <p:cNvPr id="4" name="Picture 3"/>
          <p:cNvPicPr>
            <a:picLocks noChangeAspect="1"/>
          </p:cNvPicPr>
          <p:nvPr/>
        </p:nvPicPr>
        <p:blipFill>
          <a:blip r:embed="rId5"/>
          <a:stretch>
            <a:fillRect/>
          </a:stretch>
        </p:blipFill>
        <p:spPr>
          <a:xfrm rot="21155232" flipH="1">
            <a:off x="5644392" y="3064548"/>
            <a:ext cx="2525550" cy="1868788"/>
          </a:xfrm>
          <a:prstGeom prst="rect">
            <a:avLst/>
          </a:prstGeom>
        </p:spPr>
      </p:pic>
      <p:pic>
        <p:nvPicPr>
          <p:cNvPr id="6" name="Picture 5"/>
          <p:cNvPicPr>
            <a:picLocks noChangeAspect="1"/>
          </p:cNvPicPr>
          <p:nvPr/>
        </p:nvPicPr>
        <p:blipFill>
          <a:blip r:embed="rId6"/>
          <a:stretch>
            <a:fillRect/>
          </a:stretch>
        </p:blipFill>
        <p:spPr>
          <a:xfrm>
            <a:off x="8051335" y="679757"/>
            <a:ext cx="4357632" cy="4357632"/>
          </a:xfrm>
          <a:prstGeom prst="rect">
            <a:avLst/>
          </a:prstGeom>
        </p:spPr>
      </p:pic>
      <p:sp>
        <p:nvSpPr>
          <p:cNvPr id="9" name="TextBox 8"/>
          <p:cNvSpPr txBox="1"/>
          <p:nvPr/>
        </p:nvSpPr>
        <p:spPr>
          <a:xfrm>
            <a:off x="2839115" y="3077368"/>
            <a:ext cx="766530" cy="461665"/>
          </a:xfrm>
          <a:prstGeom prst="rect">
            <a:avLst/>
          </a:prstGeom>
          <a:noFill/>
        </p:spPr>
        <p:txBody>
          <a:bodyPr wrap="square" rtlCol="0">
            <a:spAutoFit/>
          </a:bodyPr>
          <a:lstStyle/>
          <a:p>
            <a:r>
              <a:rPr lang="en-US" sz="2400" dirty="0"/>
              <a:t>y</a:t>
            </a:r>
            <a:endParaRPr lang="fr-CH" sz="2400" dirty="0"/>
          </a:p>
        </p:txBody>
      </p:sp>
      <p:sp>
        <p:nvSpPr>
          <p:cNvPr id="10" name="TextBox 9"/>
          <p:cNvSpPr txBox="1"/>
          <p:nvPr/>
        </p:nvSpPr>
        <p:spPr>
          <a:xfrm>
            <a:off x="3667141" y="3015812"/>
            <a:ext cx="1496291"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LLEVAR</a:t>
            </a:r>
            <a:endParaRPr lang="fr-CH" sz="3200" dirty="0">
              <a:effectLst>
                <a:outerShdw blurRad="38100" dist="38100" dir="2700000" algn="tl">
                  <a:srgbClr val="000000">
                    <a:alpha val="43137"/>
                  </a:srgbClr>
                </a:outerShdw>
              </a:effectLst>
            </a:endParaRPr>
          </a:p>
        </p:txBody>
      </p:sp>
      <p:sp>
        <p:nvSpPr>
          <p:cNvPr id="11" name="Rectangle 10">
            <a:extLst>
              <a:ext uri="{FF2B5EF4-FFF2-40B4-BE49-F238E27FC236}">
                <a16:creationId xmlns:a16="http://schemas.microsoft.com/office/drawing/2014/main" id="{559F9454-D8E4-428D-AFC9-4645BBB7A44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2" name="TextBox 11">
            <a:extLst>
              <a:ext uri="{FF2B5EF4-FFF2-40B4-BE49-F238E27FC236}">
                <a16:creationId xmlns:a16="http://schemas.microsoft.com/office/drawing/2014/main" id="{933794F7-3641-4E53-BDAA-DF3CB57CC957}"/>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pic>
        <p:nvPicPr>
          <p:cNvPr id="7" name="Picture 6">
            <a:extLst>
              <a:ext uri="{FF2B5EF4-FFF2-40B4-BE49-F238E27FC236}">
                <a16:creationId xmlns:a16="http://schemas.microsoft.com/office/drawing/2014/main" id="{6CF4F34C-B6E8-4E7D-8653-F05F0521D3E1}"/>
              </a:ext>
            </a:extLst>
          </p:cNvPr>
          <p:cNvPicPr>
            <a:picLocks noChangeAspect="1"/>
          </p:cNvPicPr>
          <p:nvPr/>
        </p:nvPicPr>
        <p:blipFill>
          <a:blip r:embed="rId7"/>
          <a:stretch>
            <a:fillRect/>
          </a:stretch>
        </p:blipFill>
        <p:spPr>
          <a:xfrm>
            <a:off x="4720305" y="0"/>
            <a:ext cx="1866277" cy="1840052"/>
          </a:xfrm>
          <a:prstGeom prst="rect">
            <a:avLst/>
          </a:prstGeom>
        </p:spPr>
      </p:pic>
      <p:sp>
        <p:nvSpPr>
          <p:cNvPr id="15" name="Slide Number Placeholder 14">
            <a:extLst>
              <a:ext uri="{FF2B5EF4-FFF2-40B4-BE49-F238E27FC236}">
                <a16:creationId xmlns:a16="http://schemas.microsoft.com/office/drawing/2014/main" id="{23D73EE6-647B-49D0-877E-4A183DB78FA8}"/>
              </a:ext>
            </a:extLst>
          </p:cNvPr>
          <p:cNvSpPr>
            <a:spLocks noGrp="1"/>
          </p:cNvSpPr>
          <p:nvPr>
            <p:ph type="sldNum" sz="quarter" idx="12"/>
          </p:nvPr>
        </p:nvSpPr>
        <p:spPr/>
        <p:txBody>
          <a:bodyPr/>
          <a:lstStyle/>
          <a:p>
            <a:fld id="{DB1CEA2B-11BA-47C1-B2B8-F71A1EE91919}" type="slidenum">
              <a:rPr lang="fr-CH" smtClean="0"/>
              <a:t>10</a:t>
            </a:fld>
            <a:endParaRPr lang="fr-CH"/>
          </a:p>
        </p:txBody>
      </p:sp>
    </p:spTree>
    <p:extLst>
      <p:ext uri="{BB962C8B-B14F-4D97-AF65-F5344CB8AC3E}">
        <p14:creationId xmlns:p14="http://schemas.microsoft.com/office/powerpoint/2010/main" val="95142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65C2B0A-2BE3-485F-B223-117B189CD88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pic>
        <p:nvPicPr>
          <p:cNvPr id="4" name="Content Placeholder 3"/>
          <p:cNvPicPr>
            <a:picLocks noGrp="1" noChangeAspect="1"/>
          </p:cNvPicPr>
          <p:nvPr>
            <p:ph idx="1"/>
          </p:nvPr>
        </p:nvPicPr>
        <p:blipFill>
          <a:blip r:embed="rId3"/>
          <a:stretch>
            <a:fillRect/>
          </a:stretch>
        </p:blipFill>
        <p:spPr>
          <a:xfrm>
            <a:off x="8266773" y="-439594"/>
            <a:ext cx="4345251" cy="4351338"/>
          </a:xfrm>
          <a:prstGeom prst="rect">
            <a:avLst/>
          </a:prstGeom>
        </p:spPr>
      </p:pic>
      <p:pic>
        <p:nvPicPr>
          <p:cNvPr id="5" name="Picture 4"/>
          <p:cNvPicPr>
            <a:picLocks noChangeAspect="1"/>
          </p:cNvPicPr>
          <p:nvPr/>
        </p:nvPicPr>
        <p:blipFill>
          <a:blip r:embed="rId4"/>
          <a:stretch>
            <a:fillRect/>
          </a:stretch>
        </p:blipFill>
        <p:spPr>
          <a:xfrm>
            <a:off x="7959591" y="2876982"/>
            <a:ext cx="614363" cy="614363"/>
          </a:xfrm>
          <a:prstGeom prst="rect">
            <a:avLst/>
          </a:prstGeom>
        </p:spPr>
      </p:pic>
      <p:pic>
        <p:nvPicPr>
          <p:cNvPr id="6" name="Picture 5"/>
          <p:cNvPicPr>
            <a:picLocks noChangeAspect="1"/>
          </p:cNvPicPr>
          <p:nvPr/>
        </p:nvPicPr>
        <p:blipFill>
          <a:blip r:embed="rId4"/>
          <a:stretch>
            <a:fillRect/>
          </a:stretch>
        </p:blipFill>
        <p:spPr>
          <a:xfrm>
            <a:off x="7959591" y="1973838"/>
            <a:ext cx="482745" cy="482745"/>
          </a:xfrm>
          <a:prstGeom prst="rect">
            <a:avLst/>
          </a:prstGeom>
        </p:spPr>
      </p:pic>
      <p:pic>
        <p:nvPicPr>
          <p:cNvPr id="7" name="Picture 6"/>
          <p:cNvPicPr>
            <a:picLocks noChangeAspect="1"/>
          </p:cNvPicPr>
          <p:nvPr/>
        </p:nvPicPr>
        <p:blipFill>
          <a:blip r:embed="rId5"/>
          <a:stretch>
            <a:fillRect/>
          </a:stretch>
        </p:blipFill>
        <p:spPr>
          <a:xfrm>
            <a:off x="11045537" y="3491345"/>
            <a:ext cx="527771" cy="527771"/>
          </a:xfrm>
          <a:prstGeom prst="rect">
            <a:avLst/>
          </a:prstGeom>
        </p:spPr>
      </p:pic>
      <p:pic>
        <p:nvPicPr>
          <p:cNvPr id="8" name="Picture 7"/>
          <p:cNvPicPr>
            <a:picLocks noChangeAspect="1"/>
          </p:cNvPicPr>
          <p:nvPr/>
        </p:nvPicPr>
        <p:blipFill>
          <a:blip r:embed="rId4"/>
          <a:stretch>
            <a:fillRect/>
          </a:stretch>
        </p:blipFill>
        <p:spPr>
          <a:xfrm flipH="1">
            <a:off x="7593637" y="2456583"/>
            <a:ext cx="519545" cy="519545"/>
          </a:xfrm>
          <a:prstGeom prst="rect">
            <a:avLst/>
          </a:prstGeom>
        </p:spPr>
      </p:pic>
      <p:pic>
        <p:nvPicPr>
          <p:cNvPr id="9" name="Picture 8"/>
          <p:cNvPicPr>
            <a:picLocks noChangeAspect="1"/>
          </p:cNvPicPr>
          <p:nvPr/>
        </p:nvPicPr>
        <p:blipFill>
          <a:blip r:embed="rId6"/>
          <a:stretch>
            <a:fillRect/>
          </a:stretch>
        </p:blipFill>
        <p:spPr>
          <a:xfrm>
            <a:off x="8727545" y="3088694"/>
            <a:ext cx="769836" cy="823050"/>
          </a:xfrm>
          <a:prstGeom prst="rect">
            <a:avLst/>
          </a:prstGeom>
        </p:spPr>
      </p:pic>
      <p:pic>
        <p:nvPicPr>
          <p:cNvPr id="10" name="Picture 9"/>
          <p:cNvPicPr>
            <a:picLocks noChangeAspect="1"/>
          </p:cNvPicPr>
          <p:nvPr/>
        </p:nvPicPr>
        <p:blipFill>
          <a:blip r:embed="rId7"/>
          <a:stretch>
            <a:fillRect/>
          </a:stretch>
        </p:blipFill>
        <p:spPr>
          <a:xfrm flipH="1">
            <a:off x="7110890" y="2976128"/>
            <a:ext cx="827451" cy="935616"/>
          </a:xfrm>
          <a:prstGeom prst="rect">
            <a:avLst/>
          </a:prstGeom>
        </p:spPr>
      </p:pic>
      <p:pic>
        <p:nvPicPr>
          <p:cNvPr id="11" name="Picture 10"/>
          <p:cNvPicPr>
            <a:picLocks noChangeAspect="1"/>
          </p:cNvPicPr>
          <p:nvPr/>
        </p:nvPicPr>
        <p:blipFill>
          <a:blip r:embed="rId8"/>
          <a:stretch>
            <a:fillRect/>
          </a:stretch>
        </p:blipFill>
        <p:spPr>
          <a:xfrm>
            <a:off x="7110890" y="1598032"/>
            <a:ext cx="686667" cy="686667"/>
          </a:xfrm>
          <a:prstGeom prst="rect">
            <a:avLst/>
          </a:prstGeom>
        </p:spPr>
      </p:pic>
      <p:pic>
        <p:nvPicPr>
          <p:cNvPr id="12" name="Picture 11"/>
          <p:cNvPicPr>
            <a:picLocks noChangeAspect="1"/>
          </p:cNvPicPr>
          <p:nvPr/>
        </p:nvPicPr>
        <p:blipFill>
          <a:blip r:embed="rId9"/>
          <a:stretch>
            <a:fillRect/>
          </a:stretch>
        </p:blipFill>
        <p:spPr>
          <a:xfrm>
            <a:off x="6291445" y="2284699"/>
            <a:ext cx="829714" cy="691429"/>
          </a:xfrm>
          <a:prstGeom prst="rect">
            <a:avLst/>
          </a:prstGeom>
        </p:spPr>
      </p:pic>
      <p:pic>
        <p:nvPicPr>
          <p:cNvPr id="13" name="Picture 12"/>
          <p:cNvPicPr>
            <a:picLocks noChangeAspect="1"/>
          </p:cNvPicPr>
          <p:nvPr/>
        </p:nvPicPr>
        <p:blipFill>
          <a:blip r:embed="rId10"/>
          <a:stretch>
            <a:fillRect/>
          </a:stretch>
        </p:blipFill>
        <p:spPr>
          <a:xfrm>
            <a:off x="6420684" y="1391772"/>
            <a:ext cx="560967" cy="823438"/>
          </a:xfrm>
          <a:prstGeom prst="rect">
            <a:avLst/>
          </a:prstGeom>
        </p:spPr>
      </p:pic>
      <p:pic>
        <p:nvPicPr>
          <p:cNvPr id="14" name="Picture 13"/>
          <p:cNvPicPr>
            <a:picLocks noChangeAspect="1"/>
          </p:cNvPicPr>
          <p:nvPr/>
        </p:nvPicPr>
        <p:blipFill>
          <a:blip r:embed="rId11"/>
          <a:stretch>
            <a:fillRect/>
          </a:stretch>
        </p:blipFill>
        <p:spPr>
          <a:xfrm flipH="1">
            <a:off x="6394644" y="3184163"/>
            <a:ext cx="596500" cy="936699"/>
          </a:xfrm>
          <a:prstGeom prst="rect">
            <a:avLst/>
          </a:prstGeom>
        </p:spPr>
      </p:pic>
      <p:pic>
        <p:nvPicPr>
          <p:cNvPr id="15" name="Picture 14"/>
          <p:cNvPicPr>
            <a:picLocks noChangeAspect="1"/>
          </p:cNvPicPr>
          <p:nvPr/>
        </p:nvPicPr>
        <p:blipFill>
          <a:blip r:embed="rId12"/>
          <a:stretch>
            <a:fillRect/>
          </a:stretch>
        </p:blipFill>
        <p:spPr>
          <a:xfrm>
            <a:off x="437933" y="5472948"/>
            <a:ext cx="904442" cy="677458"/>
          </a:xfrm>
          <a:prstGeom prst="rect">
            <a:avLst/>
          </a:prstGeom>
        </p:spPr>
      </p:pic>
      <p:pic>
        <p:nvPicPr>
          <p:cNvPr id="17" name="Picture 16"/>
          <p:cNvPicPr>
            <a:picLocks noChangeAspect="1"/>
          </p:cNvPicPr>
          <p:nvPr/>
        </p:nvPicPr>
        <p:blipFill>
          <a:blip r:embed="rId13"/>
          <a:stretch>
            <a:fillRect/>
          </a:stretch>
        </p:blipFill>
        <p:spPr>
          <a:xfrm rot="19837991">
            <a:off x="1888754" y="4975692"/>
            <a:ext cx="829128" cy="688908"/>
          </a:xfrm>
          <a:prstGeom prst="rect">
            <a:avLst/>
          </a:prstGeom>
        </p:spPr>
      </p:pic>
      <p:pic>
        <p:nvPicPr>
          <p:cNvPr id="18" name="Picture 17"/>
          <p:cNvPicPr>
            <a:picLocks noChangeAspect="1"/>
          </p:cNvPicPr>
          <p:nvPr/>
        </p:nvPicPr>
        <p:blipFill>
          <a:blip r:embed="rId14"/>
          <a:stretch>
            <a:fillRect/>
          </a:stretch>
        </p:blipFill>
        <p:spPr>
          <a:xfrm>
            <a:off x="9707237" y="3301971"/>
            <a:ext cx="590501" cy="442306"/>
          </a:xfrm>
          <a:prstGeom prst="rect">
            <a:avLst/>
          </a:prstGeom>
        </p:spPr>
      </p:pic>
      <p:pic>
        <p:nvPicPr>
          <p:cNvPr id="19" name="Picture 18"/>
          <p:cNvPicPr>
            <a:picLocks noChangeAspect="1"/>
          </p:cNvPicPr>
          <p:nvPr/>
        </p:nvPicPr>
        <p:blipFill>
          <a:blip r:embed="rId14"/>
          <a:stretch>
            <a:fillRect/>
          </a:stretch>
        </p:blipFill>
        <p:spPr>
          <a:xfrm>
            <a:off x="1773106" y="4630699"/>
            <a:ext cx="496515" cy="371907"/>
          </a:xfrm>
          <a:prstGeom prst="rect">
            <a:avLst/>
          </a:prstGeom>
        </p:spPr>
      </p:pic>
      <p:pic>
        <p:nvPicPr>
          <p:cNvPr id="20" name="Picture 19"/>
          <p:cNvPicPr>
            <a:picLocks noChangeAspect="1"/>
          </p:cNvPicPr>
          <p:nvPr/>
        </p:nvPicPr>
        <p:blipFill>
          <a:blip r:embed="rId15"/>
          <a:stretch>
            <a:fillRect/>
          </a:stretch>
        </p:blipFill>
        <p:spPr>
          <a:xfrm flipH="1">
            <a:off x="5831435" y="2858539"/>
            <a:ext cx="500308" cy="885738"/>
          </a:xfrm>
          <a:prstGeom prst="rect">
            <a:avLst/>
          </a:prstGeom>
        </p:spPr>
      </p:pic>
      <p:pic>
        <p:nvPicPr>
          <p:cNvPr id="21" name="Picture 20"/>
          <p:cNvPicPr>
            <a:picLocks noChangeAspect="1"/>
          </p:cNvPicPr>
          <p:nvPr/>
        </p:nvPicPr>
        <p:blipFill>
          <a:blip r:embed="rId16"/>
          <a:stretch>
            <a:fillRect/>
          </a:stretch>
        </p:blipFill>
        <p:spPr>
          <a:xfrm>
            <a:off x="1503427" y="5610252"/>
            <a:ext cx="517936" cy="581457"/>
          </a:xfrm>
          <a:prstGeom prst="rect">
            <a:avLst/>
          </a:prstGeom>
        </p:spPr>
      </p:pic>
      <p:pic>
        <p:nvPicPr>
          <p:cNvPr id="22" name="Picture 21"/>
          <p:cNvPicPr>
            <a:picLocks noChangeAspect="1"/>
          </p:cNvPicPr>
          <p:nvPr/>
        </p:nvPicPr>
        <p:blipFill>
          <a:blip r:embed="rId17"/>
          <a:stretch>
            <a:fillRect/>
          </a:stretch>
        </p:blipFill>
        <p:spPr>
          <a:xfrm rot="20463560">
            <a:off x="2726086" y="3320762"/>
            <a:ext cx="2847975" cy="1600200"/>
          </a:xfrm>
          <a:prstGeom prst="rect">
            <a:avLst/>
          </a:prstGeom>
        </p:spPr>
      </p:pic>
      <p:sp>
        <p:nvSpPr>
          <p:cNvPr id="23" name="Right Arrow 22"/>
          <p:cNvSpPr/>
          <p:nvPr/>
        </p:nvSpPr>
        <p:spPr>
          <a:xfrm rot="20564805">
            <a:off x="3470626" y="4779804"/>
            <a:ext cx="2606587" cy="424952"/>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4" name="TextBox 23"/>
          <p:cNvSpPr txBox="1"/>
          <p:nvPr/>
        </p:nvSpPr>
        <p:spPr>
          <a:xfrm rot="20477570">
            <a:off x="1651724" y="3631371"/>
            <a:ext cx="4308552" cy="369332"/>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rPr>
              <a:t>¡SOLAMENTE TRANSFERIRÁ EL PROBLEMA!</a:t>
            </a:r>
            <a:endParaRPr lang="fr-CH" b="1" dirty="0">
              <a:solidFill>
                <a:srgbClr val="FF0000"/>
              </a:solidFill>
              <a:effectLst>
                <a:outerShdw blurRad="38100" dist="38100" dir="2700000" algn="tl">
                  <a:srgbClr val="000000">
                    <a:alpha val="43137"/>
                  </a:srgbClr>
                </a:outerShdw>
              </a:effectLst>
            </a:endParaRPr>
          </a:p>
        </p:txBody>
      </p:sp>
      <p:pic>
        <p:nvPicPr>
          <p:cNvPr id="25" name="Picture 24"/>
          <p:cNvPicPr>
            <a:picLocks noChangeAspect="1"/>
          </p:cNvPicPr>
          <p:nvPr/>
        </p:nvPicPr>
        <p:blipFill>
          <a:blip r:embed="rId18"/>
          <a:stretch>
            <a:fillRect/>
          </a:stretch>
        </p:blipFill>
        <p:spPr>
          <a:xfrm>
            <a:off x="1946893" y="5783585"/>
            <a:ext cx="1143000" cy="1295400"/>
          </a:xfrm>
          <a:prstGeom prst="rect">
            <a:avLst/>
          </a:prstGeom>
        </p:spPr>
      </p:pic>
      <p:pic>
        <p:nvPicPr>
          <p:cNvPr id="26" name="Picture 25"/>
          <p:cNvPicPr>
            <a:picLocks noChangeAspect="1"/>
          </p:cNvPicPr>
          <p:nvPr/>
        </p:nvPicPr>
        <p:blipFill>
          <a:blip r:embed="rId17"/>
          <a:stretch>
            <a:fillRect/>
          </a:stretch>
        </p:blipFill>
        <p:spPr>
          <a:xfrm rot="20558828">
            <a:off x="6088708" y="3823180"/>
            <a:ext cx="2847975" cy="1600200"/>
          </a:xfrm>
          <a:prstGeom prst="rect">
            <a:avLst/>
          </a:prstGeom>
        </p:spPr>
      </p:pic>
      <p:sp>
        <p:nvSpPr>
          <p:cNvPr id="28" name="TextBox 27">
            <a:extLst>
              <a:ext uri="{FF2B5EF4-FFF2-40B4-BE49-F238E27FC236}">
                <a16:creationId xmlns:a16="http://schemas.microsoft.com/office/drawing/2014/main" id="{C9AA21B0-587E-443C-B577-689635A8A21B}"/>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pic>
        <p:nvPicPr>
          <p:cNvPr id="16" name="Picture 15"/>
          <p:cNvPicPr>
            <a:picLocks noChangeAspect="1"/>
          </p:cNvPicPr>
          <p:nvPr/>
        </p:nvPicPr>
        <p:blipFill>
          <a:blip r:embed="rId19"/>
          <a:stretch>
            <a:fillRect/>
          </a:stretch>
        </p:blipFill>
        <p:spPr>
          <a:xfrm>
            <a:off x="97606" y="3616036"/>
            <a:ext cx="1655451" cy="1808262"/>
          </a:xfrm>
          <a:prstGeom prst="rect">
            <a:avLst/>
          </a:prstGeom>
        </p:spPr>
      </p:pic>
      <p:sp>
        <p:nvSpPr>
          <p:cNvPr id="29" name="Slide Number Placeholder 28">
            <a:extLst>
              <a:ext uri="{FF2B5EF4-FFF2-40B4-BE49-F238E27FC236}">
                <a16:creationId xmlns:a16="http://schemas.microsoft.com/office/drawing/2014/main" id="{1C9A7C18-84AF-4AB3-86E0-E80CA3E5A8E4}"/>
              </a:ext>
            </a:extLst>
          </p:cNvPr>
          <p:cNvSpPr>
            <a:spLocks noGrp="1"/>
          </p:cNvSpPr>
          <p:nvPr>
            <p:ph type="sldNum" sz="quarter" idx="12"/>
          </p:nvPr>
        </p:nvSpPr>
        <p:spPr/>
        <p:txBody>
          <a:bodyPr/>
          <a:lstStyle/>
          <a:p>
            <a:fld id="{DB1CEA2B-11BA-47C1-B2B8-F71A1EE91919}" type="slidenum">
              <a:rPr lang="fr-CH" smtClean="0"/>
              <a:t>11</a:t>
            </a:fld>
            <a:endParaRPr lang="fr-CH"/>
          </a:p>
        </p:txBody>
      </p:sp>
    </p:spTree>
    <p:extLst>
      <p:ext uri="{BB962C8B-B14F-4D97-AF65-F5344CB8AC3E}">
        <p14:creationId xmlns:p14="http://schemas.microsoft.com/office/powerpoint/2010/main" val="179406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0-#ppt_w/2"/>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0-#ppt_w/2"/>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12"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0-#ppt_w/2"/>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0-#ppt_w/2"/>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1"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2" presetClass="entr" presetSubtype="1"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0-#ppt_h/2"/>
                                          </p:val>
                                        </p:tav>
                                        <p:tav tm="100000">
                                          <p:val>
                                            <p:strVal val="#ppt_y"/>
                                          </p:val>
                                        </p:tav>
                                      </p:tavLst>
                                    </p:anim>
                                  </p:childTnLst>
                                </p:cTn>
                              </p:par>
                              <p:par>
                                <p:cTn id="71" presetID="1"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01C1A28C-AEA3-4167-86AF-499295F7F23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pic>
        <p:nvPicPr>
          <p:cNvPr id="4" name="Content Placeholder 3"/>
          <p:cNvPicPr>
            <a:picLocks noGrp="1" noChangeAspect="1"/>
          </p:cNvPicPr>
          <p:nvPr>
            <p:ph idx="1"/>
          </p:nvPr>
        </p:nvPicPr>
        <p:blipFill>
          <a:blip r:embed="rId3"/>
          <a:stretch>
            <a:fillRect/>
          </a:stretch>
        </p:blipFill>
        <p:spPr>
          <a:xfrm>
            <a:off x="8319412" y="4441515"/>
            <a:ext cx="344151" cy="692829"/>
          </a:xfrm>
          <a:prstGeom prst="rect">
            <a:avLst/>
          </a:prstGeom>
        </p:spPr>
      </p:pic>
      <p:sp>
        <p:nvSpPr>
          <p:cNvPr id="2" name="Title 1"/>
          <p:cNvSpPr>
            <a:spLocks noGrp="1"/>
          </p:cNvSpPr>
          <p:nvPr>
            <p:ph type="title"/>
          </p:nvPr>
        </p:nvSpPr>
        <p:spPr>
          <a:xfrm>
            <a:off x="838200" y="365125"/>
            <a:ext cx="10515600" cy="2196936"/>
          </a:xfrm>
        </p:spPr>
        <p:txBody>
          <a:bodyPr>
            <a:normAutofit/>
          </a:bodyPr>
          <a:lstStyle/>
          <a:p>
            <a:r>
              <a:rPr lang="en-US" u="sng" dirty="0">
                <a:latin typeface="+mn-lt"/>
              </a:rPr>
              <a:t>De </a:t>
            </a:r>
            <a:r>
              <a:rPr lang="en-US" u="sng" dirty="0" err="1">
                <a:latin typeface="+mn-lt"/>
              </a:rPr>
              <a:t>regreso</a:t>
            </a:r>
            <a:r>
              <a:rPr lang="en-US" u="sng" dirty="0">
                <a:latin typeface="+mn-lt"/>
              </a:rPr>
              <a:t> a la </a:t>
            </a:r>
            <a:r>
              <a:rPr lang="en-US" u="sng" dirty="0" err="1">
                <a:latin typeface="+mn-lt"/>
              </a:rPr>
              <a:t>escena</a:t>
            </a:r>
            <a:r>
              <a:rPr lang="en-US" u="sng" dirty="0">
                <a:latin typeface="+mn-lt"/>
              </a:rPr>
              <a:t>…</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r>
              <a:rPr lang="es-ES" dirty="0">
                <a:effectLst>
                  <a:outerShdw blurRad="38100" dist="38100" dir="2700000" algn="tl">
                    <a:srgbClr val="000000">
                      <a:alpha val="43137"/>
                    </a:srgbClr>
                  </a:outerShdw>
                </a:effectLst>
                <a:latin typeface="+mn-lt"/>
              </a:rPr>
              <a:t>¿Qué te dice esta imagen?</a:t>
            </a:r>
            <a:endParaRPr lang="fr-CH" dirty="0">
              <a:effectLst>
                <a:outerShdw blurRad="38100" dist="38100" dir="2700000" algn="tl">
                  <a:srgbClr val="000000">
                    <a:alpha val="43137"/>
                  </a:srgbClr>
                </a:outerShdw>
              </a:effectLst>
              <a:latin typeface="+mn-lt"/>
            </a:endParaRPr>
          </a:p>
        </p:txBody>
      </p:sp>
      <p:pic>
        <p:nvPicPr>
          <p:cNvPr id="5" name="Picture 4"/>
          <p:cNvPicPr>
            <a:picLocks noChangeAspect="1"/>
          </p:cNvPicPr>
          <p:nvPr/>
        </p:nvPicPr>
        <p:blipFill>
          <a:blip r:embed="rId4"/>
          <a:stretch>
            <a:fillRect/>
          </a:stretch>
        </p:blipFill>
        <p:spPr>
          <a:xfrm rot="15979603">
            <a:off x="2374768" y="5696226"/>
            <a:ext cx="451559" cy="846478"/>
          </a:xfrm>
          <a:prstGeom prst="rect">
            <a:avLst/>
          </a:prstGeom>
        </p:spPr>
      </p:pic>
      <p:pic>
        <p:nvPicPr>
          <p:cNvPr id="6" name="Picture 5"/>
          <p:cNvPicPr>
            <a:picLocks noChangeAspect="1"/>
          </p:cNvPicPr>
          <p:nvPr/>
        </p:nvPicPr>
        <p:blipFill>
          <a:blip r:embed="rId5"/>
          <a:stretch>
            <a:fillRect/>
          </a:stretch>
        </p:blipFill>
        <p:spPr>
          <a:xfrm>
            <a:off x="4872252" y="5298720"/>
            <a:ext cx="333594" cy="706740"/>
          </a:xfrm>
          <a:prstGeom prst="rect">
            <a:avLst/>
          </a:prstGeom>
        </p:spPr>
      </p:pic>
      <p:pic>
        <p:nvPicPr>
          <p:cNvPr id="7" name="Picture 6"/>
          <p:cNvPicPr>
            <a:picLocks noChangeAspect="1"/>
          </p:cNvPicPr>
          <p:nvPr/>
        </p:nvPicPr>
        <p:blipFill>
          <a:blip r:embed="rId6"/>
          <a:stretch>
            <a:fillRect/>
          </a:stretch>
        </p:blipFill>
        <p:spPr>
          <a:xfrm>
            <a:off x="9834424" y="2704337"/>
            <a:ext cx="1999661" cy="1615580"/>
          </a:xfrm>
          <a:prstGeom prst="rect">
            <a:avLst/>
          </a:prstGeom>
        </p:spPr>
      </p:pic>
      <p:pic>
        <p:nvPicPr>
          <p:cNvPr id="8" name="Picture 7"/>
          <p:cNvPicPr>
            <a:picLocks noChangeAspect="1"/>
          </p:cNvPicPr>
          <p:nvPr/>
        </p:nvPicPr>
        <p:blipFill>
          <a:blip r:embed="rId7"/>
          <a:stretch>
            <a:fillRect/>
          </a:stretch>
        </p:blipFill>
        <p:spPr>
          <a:xfrm>
            <a:off x="440506" y="4638134"/>
            <a:ext cx="1585097" cy="1731414"/>
          </a:xfrm>
          <a:prstGeom prst="rect">
            <a:avLst/>
          </a:prstGeom>
        </p:spPr>
      </p:pic>
      <p:pic>
        <p:nvPicPr>
          <p:cNvPr id="9" name="Picture 8"/>
          <p:cNvPicPr>
            <a:picLocks noChangeAspect="1"/>
          </p:cNvPicPr>
          <p:nvPr/>
        </p:nvPicPr>
        <p:blipFill>
          <a:blip r:embed="rId8"/>
          <a:stretch>
            <a:fillRect/>
          </a:stretch>
        </p:blipFill>
        <p:spPr>
          <a:xfrm>
            <a:off x="7382993" y="3636817"/>
            <a:ext cx="387795" cy="779319"/>
          </a:xfrm>
          <a:prstGeom prst="rect">
            <a:avLst/>
          </a:prstGeom>
        </p:spPr>
      </p:pic>
      <p:pic>
        <p:nvPicPr>
          <p:cNvPr id="10" name="Picture 9"/>
          <p:cNvPicPr>
            <a:picLocks noChangeAspect="1"/>
          </p:cNvPicPr>
          <p:nvPr/>
        </p:nvPicPr>
        <p:blipFill>
          <a:blip r:embed="rId8"/>
          <a:stretch>
            <a:fillRect/>
          </a:stretch>
        </p:blipFill>
        <p:spPr>
          <a:xfrm>
            <a:off x="9419064" y="3428999"/>
            <a:ext cx="369027" cy="741603"/>
          </a:xfrm>
          <a:prstGeom prst="rect">
            <a:avLst/>
          </a:prstGeom>
        </p:spPr>
      </p:pic>
      <p:pic>
        <p:nvPicPr>
          <p:cNvPr id="11" name="Picture 10"/>
          <p:cNvPicPr>
            <a:picLocks noChangeAspect="1"/>
          </p:cNvPicPr>
          <p:nvPr/>
        </p:nvPicPr>
        <p:blipFill>
          <a:blip r:embed="rId8"/>
          <a:stretch>
            <a:fillRect/>
          </a:stretch>
        </p:blipFill>
        <p:spPr>
          <a:xfrm>
            <a:off x="9703536" y="4920727"/>
            <a:ext cx="351656" cy="706693"/>
          </a:xfrm>
          <a:prstGeom prst="rect">
            <a:avLst/>
          </a:prstGeom>
        </p:spPr>
      </p:pic>
      <p:pic>
        <p:nvPicPr>
          <p:cNvPr id="12" name="Picture 11"/>
          <p:cNvPicPr>
            <a:picLocks noChangeAspect="1"/>
          </p:cNvPicPr>
          <p:nvPr/>
        </p:nvPicPr>
        <p:blipFill>
          <a:blip r:embed="rId9"/>
          <a:stretch>
            <a:fillRect/>
          </a:stretch>
        </p:blipFill>
        <p:spPr>
          <a:xfrm>
            <a:off x="8568746" y="3941616"/>
            <a:ext cx="353599" cy="707197"/>
          </a:xfrm>
          <a:prstGeom prst="rect">
            <a:avLst/>
          </a:prstGeom>
        </p:spPr>
      </p:pic>
      <p:pic>
        <p:nvPicPr>
          <p:cNvPr id="13" name="Picture 12"/>
          <p:cNvPicPr>
            <a:picLocks noChangeAspect="1"/>
          </p:cNvPicPr>
          <p:nvPr/>
        </p:nvPicPr>
        <p:blipFill>
          <a:blip r:embed="rId9"/>
          <a:stretch>
            <a:fillRect/>
          </a:stretch>
        </p:blipFill>
        <p:spPr>
          <a:xfrm>
            <a:off x="7943149" y="4213530"/>
            <a:ext cx="353599" cy="707197"/>
          </a:xfrm>
          <a:prstGeom prst="rect">
            <a:avLst/>
          </a:prstGeom>
        </p:spPr>
      </p:pic>
      <p:pic>
        <p:nvPicPr>
          <p:cNvPr id="14" name="Picture 13"/>
          <p:cNvPicPr>
            <a:picLocks noChangeAspect="1"/>
          </p:cNvPicPr>
          <p:nvPr/>
        </p:nvPicPr>
        <p:blipFill>
          <a:blip r:embed="rId9"/>
          <a:stretch>
            <a:fillRect/>
          </a:stretch>
        </p:blipFill>
        <p:spPr>
          <a:xfrm>
            <a:off x="8943227" y="2732193"/>
            <a:ext cx="353599" cy="707197"/>
          </a:xfrm>
          <a:prstGeom prst="rect">
            <a:avLst/>
          </a:prstGeom>
        </p:spPr>
      </p:pic>
      <p:pic>
        <p:nvPicPr>
          <p:cNvPr id="15" name="Picture 14"/>
          <p:cNvPicPr>
            <a:picLocks noChangeAspect="1"/>
          </p:cNvPicPr>
          <p:nvPr/>
        </p:nvPicPr>
        <p:blipFill>
          <a:blip r:embed="rId9"/>
          <a:stretch>
            <a:fillRect/>
          </a:stretch>
        </p:blipFill>
        <p:spPr>
          <a:xfrm>
            <a:off x="8163761" y="3336617"/>
            <a:ext cx="353599" cy="707197"/>
          </a:xfrm>
          <a:prstGeom prst="rect">
            <a:avLst/>
          </a:prstGeom>
        </p:spPr>
      </p:pic>
      <p:pic>
        <p:nvPicPr>
          <p:cNvPr id="16" name="Picture 15"/>
          <p:cNvPicPr>
            <a:picLocks noChangeAspect="1"/>
          </p:cNvPicPr>
          <p:nvPr/>
        </p:nvPicPr>
        <p:blipFill>
          <a:blip r:embed="rId9"/>
          <a:stretch>
            <a:fillRect/>
          </a:stretch>
        </p:blipFill>
        <p:spPr>
          <a:xfrm>
            <a:off x="9166422" y="4648813"/>
            <a:ext cx="353599" cy="707197"/>
          </a:xfrm>
          <a:prstGeom prst="rect">
            <a:avLst/>
          </a:prstGeom>
        </p:spPr>
      </p:pic>
      <p:pic>
        <p:nvPicPr>
          <p:cNvPr id="17" name="Picture 16"/>
          <p:cNvPicPr>
            <a:picLocks noChangeAspect="1"/>
          </p:cNvPicPr>
          <p:nvPr/>
        </p:nvPicPr>
        <p:blipFill>
          <a:blip r:embed="rId9"/>
          <a:stretch>
            <a:fillRect/>
          </a:stretch>
        </p:blipFill>
        <p:spPr>
          <a:xfrm>
            <a:off x="11232910" y="4087398"/>
            <a:ext cx="353599" cy="707197"/>
          </a:xfrm>
          <a:prstGeom prst="rect">
            <a:avLst/>
          </a:prstGeom>
        </p:spPr>
      </p:pic>
      <p:pic>
        <p:nvPicPr>
          <p:cNvPr id="18" name="Picture 17"/>
          <p:cNvPicPr>
            <a:picLocks noChangeAspect="1"/>
          </p:cNvPicPr>
          <p:nvPr/>
        </p:nvPicPr>
        <p:blipFill>
          <a:blip r:embed="rId9"/>
          <a:stretch>
            <a:fillRect/>
          </a:stretch>
        </p:blipFill>
        <p:spPr>
          <a:xfrm>
            <a:off x="9687133" y="4133039"/>
            <a:ext cx="353599" cy="707197"/>
          </a:xfrm>
          <a:prstGeom prst="rect">
            <a:avLst/>
          </a:prstGeom>
        </p:spPr>
      </p:pic>
      <p:pic>
        <p:nvPicPr>
          <p:cNvPr id="19" name="Picture 18"/>
          <p:cNvPicPr>
            <a:picLocks noChangeAspect="1"/>
          </p:cNvPicPr>
          <p:nvPr/>
        </p:nvPicPr>
        <p:blipFill>
          <a:blip r:embed="rId9"/>
          <a:stretch>
            <a:fillRect/>
          </a:stretch>
        </p:blipFill>
        <p:spPr>
          <a:xfrm>
            <a:off x="8995991" y="3837708"/>
            <a:ext cx="353599" cy="707197"/>
          </a:xfrm>
          <a:prstGeom prst="rect">
            <a:avLst/>
          </a:prstGeom>
        </p:spPr>
      </p:pic>
      <p:pic>
        <p:nvPicPr>
          <p:cNvPr id="20" name="Picture 19"/>
          <p:cNvPicPr>
            <a:picLocks noChangeAspect="1"/>
          </p:cNvPicPr>
          <p:nvPr/>
        </p:nvPicPr>
        <p:blipFill>
          <a:blip r:embed="rId9"/>
          <a:stretch>
            <a:fillRect/>
          </a:stretch>
        </p:blipFill>
        <p:spPr>
          <a:xfrm>
            <a:off x="7811780" y="2787506"/>
            <a:ext cx="353599" cy="707197"/>
          </a:xfrm>
          <a:prstGeom prst="rect">
            <a:avLst/>
          </a:prstGeom>
        </p:spPr>
      </p:pic>
      <p:pic>
        <p:nvPicPr>
          <p:cNvPr id="21" name="Picture 20"/>
          <p:cNvPicPr>
            <a:picLocks noChangeAspect="1"/>
          </p:cNvPicPr>
          <p:nvPr/>
        </p:nvPicPr>
        <p:blipFill>
          <a:blip r:embed="rId9"/>
          <a:stretch>
            <a:fillRect/>
          </a:stretch>
        </p:blipFill>
        <p:spPr>
          <a:xfrm>
            <a:off x="9597313" y="2732193"/>
            <a:ext cx="353599" cy="707197"/>
          </a:xfrm>
          <a:prstGeom prst="rect">
            <a:avLst/>
          </a:prstGeom>
        </p:spPr>
      </p:pic>
      <p:pic>
        <p:nvPicPr>
          <p:cNvPr id="22" name="Picture 21"/>
          <p:cNvPicPr>
            <a:picLocks noChangeAspect="1"/>
          </p:cNvPicPr>
          <p:nvPr/>
        </p:nvPicPr>
        <p:blipFill>
          <a:blip r:embed="rId10"/>
          <a:stretch>
            <a:fillRect/>
          </a:stretch>
        </p:blipFill>
        <p:spPr>
          <a:xfrm>
            <a:off x="6832931" y="3512127"/>
            <a:ext cx="335309" cy="707197"/>
          </a:xfrm>
          <a:prstGeom prst="rect">
            <a:avLst/>
          </a:prstGeom>
        </p:spPr>
      </p:pic>
      <p:pic>
        <p:nvPicPr>
          <p:cNvPr id="23" name="Picture 22"/>
          <p:cNvPicPr>
            <a:picLocks noChangeAspect="1"/>
          </p:cNvPicPr>
          <p:nvPr/>
        </p:nvPicPr>
        <p:blipFill>
          <a:blip r:embed="rId10"/>
          <a:stretch>
            <a:fillRect/>
          </a:stretch>
        </p:blipFill>
        <p:spPr>
          <a:xfrm>
            <a:off x="6935325" y="4319917"/>
            <a:ext cx="335309" cy="707197"/>
          </a:xfrm>
          <a:prstGeom prst="rect">
            <a:avLst/>
          </a:prstGeom>
        </p:spPr>
      </p:pic>
      <p:pic>
        <p:nvPicPr>
          <p:cNvPr id="24" name="Picture 23"/>
          <p:cNvPicPr>
            <a:picLocks noChangeAspect="1"/>
          </p:cNvPicPr>
          <p:nvPr/>
        </p:nvPicPr>
        <p:blipFill>
          <a:blip r:embed="rId10"/>
          <a:stretch>
            <a:fillRect/>
          </a:stretch>
        </p:blipFill>
        <p:spPr>
          <a:xfrm>
            <a:off x="8611558" y="3180821"/>
            <a:ext cx="335309" cy="707197"/>
          </a:xfrm>
          <a:prstGeom prst="rect">
            <a:avLst/>
          </a:prstGeom>
        </p:spPr>
      </p:pic>
      <p:pic>
        <p:nvPicPr>
          <p:cNvPr id="25" name="Picture 24"/>
          <p:cNvPicPr>
            <a:picLocks noChangeAspect="1"/>
          </p:cNvPicPr>
          <p:nvPr/>
        </p:nvPicPr>
        <p:blipFill>
          <a:blip r:embed="rId10"/>
          <a:stretch>
            <a:fillRect/>
          </a:stretch>
        </p:blipFill>
        <p:spPr>
          <a:xfrm>
            <a:off x="7492962" y="4696046"/>
            <a:ext cx="335309" cy="707197"/>
          </a:xfrm>
          <a:prstGeom prst="rect">
            <a:avLst/>
          </a:prstGeom>
        </p:spPr>
      </p:pic>
      <p:pic>
        <p:nvPicPr>
          <p:cNvPr id="26" name="Picture 25"/>
          <p:cNvPicPr>
            <a:picLocks noChangeAspect="1"/>
          </p:cNvPicPr>
          <p:nvPr/>
        </p:nvPicPr>
        <p:blipFill>
          <a:blip r:embed="rId10"/>
          <a:stretch>
            <a:fillRect/>
          </a:stretch>
        </p:blipFill>
        <p:spPr>
          <a:xfrm>
            <a:off x="8789309" y="4879213"/>
            <a:ext cx="335309" cy="707197"/>
          </a:xfrm>
          <a:prstGeom prst="rect">
            <a:avLst/>
          </a:prstGeom>
        </p:spPr>
      </p:pic>
      <p:pic>
        <p:nvPicPr>
          <p:cNvPr id="27" name="Picture 26"/>
          <p:cNvPicPr>
            <a:picLocks noChangeAspect="1"/>
          </p:cNvPicPr>
          <p:nvPr/>
        </p:nvPicPr>
        <p:blipFill>
          <a:blip r:embed="rId10"/>
          <a:stretch>
            <a:fillRect/>
          </a:stretch>
        </p:blipFill>
        <p:spPr>
          <a:xfrm>
            <a:off x="6044585" y="3234419"/>
            <a:ext cx="335309" cy="707197"/>
          </a:xfrm>
          <a:prstGeom prst="rect">
            <a:avLst/>
          </a:prstGeom>
        </p:spPr>
      </p:pic>
      <p:pic>
        <p:nvPicPr>
          <p:cNvPr id="28" name="Picture 27"/>
          <p:cNvPicPr>
            <a:picLocks noChangeAspect="1"/>
          </p:cNvPicPr>
          <p:nvPr/>
        </p:nvPicPr>
        <p:blipFill>
          <a:blip r:embed="rId10"/>
          <a:stretch>
            <a:fillRect/>
          </a:stretch>
        </p:blipFill>
        <p:spPr>
          <a:xfrm>
            <a:off x="5902757" y="3930937"/>
            <a:ext cx="335309" cy="707197"/>
          </a:xfrm>
          <a:prstGeom prst="rect">
            <a:avLst/>
          </a:prstGeom>
        </p:spPr>
      </p:pic>
      <p:pic>
        <p:nvPicPr>
          <p:cNvPr id="29" name="Picture 28"/>
          <p:cNvPicPr>
            <a:picLocks noChangeAspect="1"/>
          </p:cNvPicPr>
          <p:nvPr/>
        </p:nvPicPr>
        <p:blipFill>
          <a:blip r:embed="rId10"/>
          <a:stretch>
            <a:fillRect/>
          </a:stretch>
        </p:blipFill>
        <p:spPr>
          <a:xfrm>
            <a:off x="6587068" y="3234419"/>
            <a:ext cx="335309" cy="707197"/>
          </a:xfrm>
          <a:prstGeom prst="rect">
            <a:avLst/>
          </a:prstGeom>
        </p:spPr>
      </p:pic>
      <p:pic>
        <p:nvPicPr>
          <p:cNvPr id="30" name="Picture 29"/>
          <p:cNvPicPr>
            <a:picLocks noChangeAspect="1"/>
          </p:cNvPicPr>
          <p:nvPr/>
        </p:nvPicPr>
        <p:blipFill>
          <a:blip r:embed="rId10"/>
          <a:stretch>
            <a:fillRect/>
          </a:stretch>
        </p:blipFill>
        <p:spPr>
          <a:xfrm>
            <a:off x="6406669" y="4014825"/>
            <a:ext cx="335309" cy="707197"/>
          </a:xfrm>
          <a:prstGeom prst="rect">
            <a:avLst/>
          </a:prstGeom>
        </p:spPr>
      </p:pic>
      <p:pic>
        <p:nvPicPr>
          <p:cNvPr id="31" name="Picture 30"/>
          <p:cNvPicPr>
            <a:picLocks noChangeAspect="1"/>
          </p:cNvPicPr>
          <p:nvPr/>
        </p:nvPicPr>
        <p:blipFill>
          <a:blip r:embed="rId10"/>
          <a:stretch>
            <a:fillRect/>
          </a:stretch>
        </p:blipFill>
        <p:spPr>
          <a:xfrm>
            <a:off x="6310323" y="4710208"/>
            <a:ext cx="335309" cy="707197"/>
          </a:xfrm>
          <a:prstGeom prst="rect">
            <a:avLst/>
          </a:prstGeom>
        </p:spPr>
      </p:pic>
      <p:pic>
        <p:nvPicPr>
          <p:cNvPr id="32" name="Picture 31"/>
          <p:cNvPicPr>
            <a:picLocks noChangeAspect="1"/>
          </p:cNvPicPr>
          <p:nvPr/>
        </p:nvPicPr>
        <p:blipFill>
          <a:blip r:embed="rId10"/>
          <a:stretch>
            <a:fillRect/>
          </a:stretch>
        </p:blipFill>
        <p:spPr>
          <a:xfrm>
            <a:off x="5440477" y="3534419"/>
            <a:ext cx="335309" cy="707197"/>
          </a:xfrm>
          <a:prstGeom prst="rect">
            <a:avLst/>
          </a:prstGeom>
        </p:spPr>
      </p:pic>
      <p:pic>
        <p:nvPicPr>
          <p:cNvPr id="33" name="Picture 32"/>
          <p:cNvPicPr>
            <a:picLocks noChangeAspect="1"/>
          </p:cNvPicPr>
          <p:nvPr/>
        </p:nvPicPr>
        <p:blipFill>
          <a:blip r:embed="rId10"/>
          <a:stretch>
            <a:fillRect/>
          </a:stretch>
        </p:blipFill>
        <p:spPr>
          <a:xfrm>
            <a:off x="5808347" y="4966810"/>
            <a:ext cx="335309" cy="707197"/>
          </a:xfrm>
          <a:prstGeom prst="rect">
            <a:avLst/>
          </a:prstGeom>
        </p:spPr>
      </p:pic>
      <p:pic>
        <p:nvPicPr>
          <p:cNvPr id="34" name="Picture 33"/>
          <p:cNvPicPr>
            <a:picLocks noChangeAspect="1"/>
          </p:cNvPicPr>
          <p:nvPr/>
        </p:nvPicPr>
        <p:blipFill>
          <a:blip r:embed="rId10"/>
          <a:stretch>
            <a:fillRect/>
          </a:stretch>
        </p:blipFill>
        <p:spPr>
          <a:xfrm>
            <a:off x="6800693" y="5150242"/>
            <a:ext cx="335309" cy="707197"/>
          </a:xfrm>
          <a:prstGeom prst="rect">
            <a:avLst/>
          </a:prstGeom>
        </p:spPr>
      </p:pic>
      <p:pic>
        <p:nvPicPr>
          <p:cNvPr id="35" name="Picture 34"/>
          <p:cNvPicPr>
            <a:picLocks noChangeAspect="1"/>
          </p:cNvPicPr>
          <p:nvPr/>
        </p:nvPicPr>
        <p:blipFill>
          <a:blip r:embed="rId10"/>
          <a:stretch>
            <a:fillRect/>
          </a:stretch>
        </p:blipFill>
        <p:spPr>
          <a:xfrm>
            <a:off x="5398845" y="4618775"/>
            <a:ext cx="335309" cy="707197"/>
          </a:xfrm>
          <a:prstGeom prst="rect">
            <a:avLst/>
          </a:prstGeom>
        </p:spPr>
      </p:pic>
      <p:pic>
        <p:nvPicPr>
          <p:cNvPr id="36" name="Picture 35"/>
          <p:cNvPicPr>
            <a:picLocks noChangeAspect="1"/>
          </p:cNvPicPr>
          <p:nvPr/>
        </p:nvPicPr>
        <p:blipFill>
          <a:blip r:embed="rId10"/>
          <a:stretch>
            <a:fillRect/>
          </a:stretch>
        </p:blipFill>
        <p:spPr>
          <a:xfrm>
            <a:off x="7281155" y="2932670"/>
            <a:ext cx="335309" cy="707197"/>
          </a:xfrm>
          <a:prstGeom prst="rect">
            <a:avLst/>
          </a:prstGeom>
        </p:spPr>
      </p:pic>
      <p:pic>
        <p:nvPicPr>
          <p:cNvPr id="37" name="Picture 36"/>
          <p:cNvPicPr>
            <a:picLocks noChangeAspect="1"/>
          </p:cNvPicPr>
          <p:nvPr/>
        </p:nvPicPr>
        <p:blipFill>
          <a:blip r:embed="rId11"/>
          <a:stretch>
            <a:fillRect/>
          </a:stretch>
        </p:blipFill>
        <p:spPr>
          <a:xfrm>
            <a:off x="10264318" y="4416136"/>
            <a:ext cx="353599" cy="707197"/>
          </a:xfrm>
          <a:prstGeom prst="rect">
            <a:avLst/>
          </a:prstGeom>
        </p:spPr>
      </p:pic>
      <p:pic>
        <p:nvPicPr>
          <p:cNvPr id="38" name="Picture 37"/>
          <p:cNvPicPr>
            <a:picLocks noChangeAspect="1"/>
          </p:cNvPicPr>
          <p:nvPr/>
        </p:nvPicPr>
        <p:blipFill>
          <a:blip r:embed="rId11"/>
          <a:stretch>
            <a:fillRect/>
          </a:stretch>
        </p:blipFill>
        <p:spPr>
          <a:xfrm>
            <a:off x="10712199" y="4469288"/>
            <a:ext cx="353599" cy="707197"/>
          </a:xfrm>
          <a:prstGeom prst="rect">
            <a:avLst/>
          </a:prstGeom>
        </p:spPr>
      </p:pic>
      <p:pic>
        <p:nvPicPr>
          <p:cNvPr id="39" name="Picture 38"/>
          <p:cNvPicPr>
            <a:picLocks noChangeAspect="1"/>
          </p:cNvPicPr>
          <p:nvPr/>
        </p:nvPicPr>
        <p:blipFill>
          <a:blip r:embed="rId12"/>
          <a:stretch>
            <a:fillRect/>
          </a:stretch>
        </p:blipFill>
        <p:spPr>
          <a:xfrm rot="16566192">
            <a:off x="3671447" y="5599721"/>
            <a:ext cx="432011" cy="811480"/>
          </a:xfrm>
          <a:prstGeom prst="rect">
            <a:avLst/>
          </a:prstGeom>
        </p:spPr>
      </p:pic>
      <p:pic>
        <p:nvPicPr>
          <p:cNvPr id="40" name="Picture 39"/>
          <p:cNvPicPr>
            <a:picLocks noChangeAspect="1"/>
          </p:cNvPicPr>
          <p:nvPr/>
        </p:nvPicPr>
        <p:blipFill>
          <a:blip r:embed="rId12"/>
          <a:stretch>
            <a:fillRect/>
          </a:stretch>
        </p:blipFill>
        <p:spPr>
          <a:xfrm rot="15837173">
            <a:off x="3997444" y="4704394"/>
            <a:ext cx="451143" cy="847417"/>
          </a:xfrm>
          <a:prstGeom prst="rect">
            <a:avLst/>
          </a:prstGeom>
        </p:spPr>
      </p:pic>
      <p:pic>
        <p:nvPicPr>
          <p:cNvPr id="41" name="Picture 40"/>
          <p:cNvPicPr>
            <a:picLocks noChangeAspect="1"/>
          </p:cNvPicPr>
          <p:nvPr/>
        </p:nvPicPr>
        <p:blipFill>
          <a:blip r:embed="rId12"/>
          <a:stretch>
            <a:fillRect/>
          </a:stretch>
        </p:blipFill>
        <p:spPr>
          <a:xfrm rot="16360952">
            <a:off x="4803528" y="4286499"/>
            <a:ext cx="451143" cy="847417"/>
          </a:xfrm>
          <a:prstGeom prst="rect">
            <a:avLst/>
          </a:prstGeom>
        </p:spPr>
      </p:pic>
      <p:pic>
        <p:nvPicPr>
          <p:cNvPr id="42" name="Picture 41"/>
          <p:cNvPicPr>
            <a:picLocks noChangeAspect="1"/>
          </p:cNvPicPr>
          <p:nvPr/>
        </p:nvPicPr>
        <p:blipFill>
          <a:blip r:embed="rId12"/>
          <a:stretch>
            <a:fillRect/>
          </a:stretch>
        </p:blipFill>
        <p:spPr>
          <a:xfrm rot="16200000">
            <a:off x="2659260" y="5172648"/>
            <a:ext cx="451143" cy="847417"/>
          </a:xfrm>
          <a:prstGeom prst="rect">
            <a:avLst/>
          </a:prstGeom>
        </p:spPr>
      </p:pic>
      <p:pic>
        <p:nvPicPr>
          <p:cNvPr id="43" name="Picture 42"/>
          <p:cNvPicPr>
            <a:picLocks noChangeAspect="1"/>
          </p:cNvPicPr>
          <p:nvPr/>
        </p:nvPicPr>
        <p:blipFill>
          <a:blip r:embed="rId13"/>
          <a:stretch>
            <a:fillRect/>
          </a:stretch>
        </p:blipFill>
        <p:spPr>
          <a:xfrm rot="17088356">
            <a:off x="668768" y="4280682"/>
            <a:ext cx="374842" cy="676186"/>
          </a:xfrm>
          <a:prstGeom prst="rect">
            <a:avLst/>
          </a:prstGeom>
        </p:spPr>
      </p:pic>
      <p:pic>
        <p:nvPicPr>
          <p:cNvPr id="44" name="Picture 43"/>
          <p:cNvPicPr>
            <a:picLocks noChangeAspect="1"/>
          </p:cNvPicPr>
          <p:nvPr/>
        </p:nvPicPr>
        <p:blipFill>
          <a:blip r:embed="rId13"/>
          <a:stretch>
            <a:fillRect/>
          </a:stretch>
        </p:blipFill>
        <p:spPr>
          <a:xfrm rot="16930033" flipH="1">
            <a:off x="1664611" y="4646345"/>
            <a:ext cx="339224" cy="611933"/>
          </a:xfrm>
          <a:prstGeom prst="rect">
            <a:avLst/>
          </a:prstGeom>
        </p:spPr>
      </p:pic>
      <p:pic>
        <p:nvPicPr>
          <p:cNvPr id="45" name="Picture 44"/>
          <p:cNvPicPr>
            <a:picLocks noChangeAspect="1"/>
          </p:cNvPicPr>
          <p:nvPr/>
        </p:nvPicPr>
        <p:blipFill>
          <a:blip r:embed="rId13"/>
          <a:stretch>
            <a:fillRect/>
          </a:stretch>
        </p:blipFill>
        <p:spPr>
          <a:xfrm rot="16012126">
            <a:off x="604311" y="6109391"/>
            <a:ext cx="387561" cy="699130"/>
          </a:xfrm>
          <a:prstGeom prst="rect">
            <a:avLst/>
          </a:prstGeom>
        </p:spPr>
      </p:pic>
      <p:pic>
        <p:nvPicPr>
          <p:cNvPr id="46" name="Picture 45"/>
          <p:cNvPicPr>
            <a:picLocks noChangeAspect="1"/>
          </p:cNvPicPr>
          <p:nvPr/>
        </p:nvPicPr>
        <p:blipFill>
          <a:blip r:embed="rId14"/>
          <a:stretch>
            <a:fillRect/>
          </a:stretch>
        </p:blipFill>
        <p:spPr>
          <a:xfrm>
            <a:off x="1377863" y="4040310"/>
            <a:ext cx="676715" cy="469433"/>
          </a:xfrm>
          <a:prstGeom prst="rect">
            <a:avLst/>
          </a:prstGeom>
        </p:spPr>
      </p:pic>
      <p:pic>
        <p:nvPicPr>
          <p:cNvPr id="47" name="Picture 46"/>
          <p:cNvPicPr>
            <a:picLocks noChangeAspect="1"/>
          </p:cNvPicPr>
          <p:nvPr/>
        </p:nvPicPr>
        <p:blipFill>
          <a:blip r:embed="rId14"/>
          <a:stretch>
            <a:fillRect/>
          </a:stretch>
        </p:blipFill>
        <p:spPr>
          <a:xfrm>
            <a:off x="1517799" y="6187071"/>
            <a:ext cx="676715" cy="469433"/>
          </a:xfrm>
          <a:prstGeom prst="rect">
            <a:avLst/>
          </a:prstGeom>
        </p:spPr>
      </p:pic>
      <p:pic>
        <p:nvPicPr>
          <p:cNvPr id="3" name="Picture 2"/>
          <p:cNvPicPr>
            <a:picLocks noChangeAspect="1"/>
          </p:cNvPicPr>
          <p:nvPr/>
        </p:nvPicPr>
        <p:blipFill>
          <a:blip r:embed="rId15"/>
          <a:stretch>
            <a:fillRect/>
          </a:stretch>
        </p:blipFill>
        <p:spPr>
          <a:xfrm flipH="1">
            <a:off x="11175452" y="4086880"/>
            <a:ext cx="822113" cy="940234"/>
          </a:xfrm>
          <a:prstGeom prst="rect">
            <a:avLst/>
          </a:prstGeom>
        </p:spPr>
      </p:pic>
      <p:pic>
        <p:nvPicPr>
          <p:cNvPr id="48" name="Picture 47"/>
          <p:cNvPicPr>
            <a:picLocks noChangeAspect="1"/>
          </p:cNvPicPr>
          <p:nvPr/>
        </p:nvPicPr>
        <p:blipFill>
          <a:blip r:embed="rId10"/>
          <a:stretch>
            <a:fillRect/>
          </a:stretch>
        </p:blipFill>
        <p:spPr>
          <a:xfrm>
            <a:off x="3341859" y="4647880"/>
            <a:ext cx="335309" cy="707197"/>
          </a:xfrm>
          <a:prstGeom prst="rect">
            <a:avLst/>
          </a:prstGeom>
        </p:spPr>
      </p:pic>
      <p:pic>
        <p:nvPicPr>
          <p:cNvPr id="49" name="Picture 48"/>
          <p:cNvPicPr>
            <a:picLocks noChangeAspect="1"/>
          </p:cNvPicPr>
          <p:nvPr/>
        </p:nvPicPr>
        <p:blipFill>
          <a:blip r:embed="rId10"/>
          <a:stretch>
            <a:fillRect/>
          </a:stretch>
        </p:blipFill>
        <p:spPr>
          <a:xfrm>
            <a:off x="4172634" y="3849800"/>
            <a:ext cx="335309" cy="707197"/>
          </a:xfrm>
          <a:prstGeom prst="rect">
            <a:avLst/>
          </a:prstGeom>
        </p:spPr>
      </p:pic>
      <p:sp>
        <p:nvSpPr>
          <p:cNvPr id="52" name="Oval 51"/>
          <p:cNvSpPr/>
          <p:nvPr/>
        </p:nvSpPr>
        <p:spPr>
          <a:xfrm>
            <a:off x="6813965" y="1914510"/>
            <a:ext cx="4232130" cy="487333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3" name="TextBox 52">
            <a:extLst>
              <a:ext uri="{FF2B5EF4-FFF2-40B4-BE49-F238E27FC236}">
                <a16:creationId xmlns:a16="http://schemas.microsoft.com/office/drawing/2014/main" id="{070144C3-3FE7-43BB-A580-06FF4632C32E}"/>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54" name="TextBox 53">
            <a:extLst>
              <a:ext uri="{FF2B5EF4-FFF2-40B4-BE49-F238E27FC236}">
                <a16:creationId xmlns:a16="http://schemas.microsoft.com/office/drawing/2014/main" id="{F3195FDD-35A1-46C2-8A4A-E7C0D87A7409}"/>
              </a:ext>
            </a:extLst>
          </p:cNvPr>
          <p:cNvSpPr txBox="1"/>
          <p:nvPr/>
        </p:nvSpPr>
        <p:spPr>
          <a:xfrm>
            <a:off x="6922377" y="1447754"/>
            <a:ext cx="970137" cy="1107996"/>
          </a:xfrm>
          <a:prstGeom prst="rect">
            <a:avLst/>
          </a:prstGeom>
          <a:noFill/>
        </p:spPr>
        <p:txBody>
          <a:bodyPr wrap="none" rtlCol="0">
            <a:spAutoFit/>
          </a:bodyPr>
          <a:lstStyle/>
          <a:p>
            <a:r>
              <a:rPr lang="en-US" sz="6600" b="1" dirty="0">
                <a:solidFill>
                  <a:srgbClr val="FF0000"/>
                </a:solidFill>
              </a:rPr>
              <a:t>??</a:t>
            </a:r>
          </a:p>
        </p:txBody>
      </p:sp>
      <p:sp>
        <p:nvSpPr>
          <p:cNvPr id="56" name="Slide Number Placeholder 55">
            <a:extLst>
              <a:ext uri="{FF2B5EF4-FFF2-40B4-BE49-F238E27FC236}">
                <a16:creationId xmlns:a16="http://schemas.microsoft.com/office/drawing/2014/main" id="{6DDEEC73-BF5B-41DC-AB32-85D8A37D0E61}"/>
              </a:ext>
            </a:extLst>
          </p:cNvPr>
          <p:cNvSpPr>
            <a:spLocks noGrp="1"/>
          </p:cNvSpPr>
          <p:nvPr>
            <p:ph type="sldNum" sz="quarter" idx="12"/>
          </p:nvPr>
        </p:nvSpPr>
        <p:spPr/>
        <p:txBody>
          <a:bodyPr/>
          <a:lstStyle/>
          <a:p>
            <a:fld id="{DB1CEA2B-11BA-47C1-B2B8-F71A1EE91919}" type="slidenum">
              <a:rPr lang="fr-CH" smtClean="0"/>
              <a:t>12</a:t>
            </a:fld>
            <a:endParaRPr lang="fr-CH"/>
          </a:p>
        </p:txBody>
      </p:sp>
    </p:spTree>
    <p:extLst>
      <p:ext uri="{BB962C8B-B14F-4D97-AF65-F5344CB8AC3E}">
        <p14:creationId xmlns:p14="http://schemas.microsoft.com/office/powerpoint/2010/main" val="221701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par>
                                <p:cTn id="77" presetID="2" presetClass="entr" presetSubtype="2" fill="hold" nodeType="with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additive="base">
                                        <p:cTn id="79" dur="500" fill="hold"/>
                                        <p:tgtEl>
                                          <p:spTgt spid="3"/>
                                        </p:tgtEl>
                                        <p:attrNameLst>
                                          <p:attrName>ppt_x</p:attrName>
                                        </p:attrNameLst>
                                      </p:cBhvr>
                                      <p:tavLst>
                                        <p:tav tm="0">
                                          <p:val>
                                            <p:strVal val="1+#ppt_w/2"/>
                                          </p:val>
                                        </p:tav>
                                        <p:tav tm="100000">
                                          <p:val>
                                            <p:strVal val="#ppt_x"/>
                                          </p:val>
                                        </p:tav>
                                      </p:tavLst>
                                    </p:anim>
                                    <p:anim calcmode="lin" valueType="num">
                                      <p:cBhvr additive="base">
                                        <p:cTn id="80" dur="500" fill="hold"/>
                                        <p:tgtEl>
                                          <p:spTgt spid="3"/>
                                        </p:tgtEl>
                                        <p:attrNameLst>
                                          <p:attrName>ppt_y</p:attrName>
                                        </p:attrNameLst>
                                      </p:cBhvr>
                                      <p:tavLst>
                                        <p:tav tm="0">
                                          <p:val>
                                            <p:strVal val="#ppt_y"/>
                                          </p:val>
                                        </p:tav>
                                        <p:tav tm="100000">
                                          <p:val>
                                            <p:strVal val="#ppt_y"/>
                                          </p:val>
                                        </p:tav>
                                      </p:tavLst>
                                    </p:anim>
                                  </p:childTnLst>
                                </p:cTn>
                              </p:par>
                              <p:par>
                                <p:cTn id="81" presetID="1"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E2075E90-8122-4C10-A402-06AD02EC17C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3" name="TextBox 52">
            <a:extLst>
              <a:ext uri="{FF2B5EF4-FFF2-40B4-BE49-F238E27FC236}">
                <a16:creationId xmlns:a16="http://schemas.microsoft.com/office/drawing/2014/main" id="{98984518-DD85-4EBC-8EA1-25E67AE05E71}"/>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pic>
        <p:nvPicPr>
          <p:cNvPr id="4" name="Content Placeholder 3"/>
          <p:cNvPicPr>
            <a:picLocks noGrp="1" noChangeAspect="1"/>
          </p:cNvPicPr>
          <p:nvPr>
            <p:ph idx="1"/>
          </p:nvPr>
        </p:nvPicPr>
        <p:blipFill>
          <a:blip r:embed="rId3"/>
          <a:stretch>
            <a:fillRect/>
          </a:stretch>
        </p:blipFill>
        <p:spPr>
          <a:xfrm>
            <a:off x="8319412" y="4441515"/>
            <a:ext cx="344151" cy="692829"/>
          </a:xfrm>
          <a:prstGeom prst="rect">
            <a:avLst/>
          </a:prstGeom>
        </p:spPr>
      </p:pic>
      <p:sp>
        <p:nvSpPr>
          <p:cNvPr id="2" name="Title 1"/>
          <p:cNvSpPr>
            <a:spLocks noGrp="1"/>
          </p:cNvSpPr>
          <p:nvPr>
            <p:ph type="title"/>
          </p:nvPr>
        </p:nvSpPr>
        <p:spPr>
          <a:xfrm>
            <a:off x="838200" y="365125"/>
            <a:ext cx="10515600" cy="2196936"/>
          </a:xfrm>
        </p:spPr>
        <p:txBody>
          <a:bodyPr>
            <a:normAutofit/>
          </a:bodyPr>
          <a:lstStyle/>
          <a:p>
            <a:r>
              <a:rPr lang="en-US" u="sng" dirty="0">
                <a:latin typeface="Calibri" panose="020F0502020204030204" pitchFamily="34" charset="0"/>
                <a:cs typeface="Calibri" panose="020F0502020204030204" pitchFamily="34" charset="0"/>
              </a:rPr>
              <a:t>De </a:t>
            </a:r>
            <a:r>
              <a:rPr lang="en-US" u="sng" dirty="0" err="1">
                <a:latin typeface="Calibri" panose="020F0502020204030204" pitchFamily="34" charset="0"/>
                <a:cs typeface="Calibri" panose="020F0502020204030204" pitchFamily="34" charset="0"/>
              </a:rPr>
              <a:t>regreso</a:t>
            </a:r>
            <a:r>
              <a:rPr lang="en-US" u="sng" dirty="0">
                <a:latin typeface="Calibri" panose="020F0502020204030204" pitchFamily="34" charset="0"/>
                <a:cs typeface="Calibri" panose="020F0502020204030204" pitchFamily="34" charset="0"/>
              </a:rPr>
              <a:t> a la </a:t>
            </a:r>
            <a:r>
              <a:rPr lang="en-US" u="sng" dirty="0" err="1">
                <a:latin typeface="Calibri" panose="020F0502020204030204" pitchFamily="34" charset="0"/>
                <a:cs typeface="Calibri" panose="020F0502020204030204" pitchFamily="34" charset="0"/>
              </a:rPr>
              <a:t>escena</a:t>
            </a:r>
            <a:r>
              <a:rPr lang="en-US" u="sng" dirty="0">
                <a:latin typeface="Calibri" panose="020F0502020204030204" pitchFamily="34" charset="0"/>
                <a:cs typeface="Calibri" panose="020F0502020204030204" pitchFamily="34" charset="0"/>
              </a:rPr>
              <a:t>…</a:t>
            </a:r>
            <a:b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s-E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¿Qué te dice esta imagen?</a:t>
            </a:r>
            <a:endParaRPr lang="fr-CH"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4"/>
          <a:stretch>
            <a:fillRect/>
          </a:stretch>
        </p:blipFill>
        <p:spPr>
          <a:xfrm rot="15979603">
            <a:off x="2374768" y="5696226"/>
            <a:ext cx="451559" cy="846478"/>
          </a:xfrm>
          <a:prstGeom prst="rect">
            <a:avLst/>
          </a:prstGeom>
        </p:spPr>
      </p:pic>
      <p:pic>
        <p:nvPicPr>
          <p:cNvPr id="6" name="Picture 5"/>
          <p:cNvPicPr>
            <a:picLocks noChangeAspect="1"/>
          </p:cNvPicPr>
          <p:nvPr/>
        </p:nvPicPr>
        <p:blipFill>
          <a:blip r:embed="rId5"/>
          <a:stretch>
            <a:fillRect/>
          </a:stretch>
        </p:blipFill>
        <p:spPr>
          <a:xfrm>
            <a:off x="4872252" y="5298720"/>
            <a:ext cx="333594" cy="706740"/>
          </a:xfrm>
          <a:prstGeom prst="rect">
            <a:avLst/>
          </a:prstGeom>
        </p:spPr>
      </p:pic>
      <p:pic>
        <p:nvPicPr>
          <p:cNvPr id="7" name="Picture 6"/>
          <p:cNvPicPr>
            <a:picLocks noChangeAspect="1"/>
          </p:cNvPicPr>
          <p:nvPr/>
        </p:nvPicPr>
        <p:blipFill>
          <a:blip r:embed="rId6"/>
          <a:stretch>
            <a:fillRect/>
          </a:stretch>
        </p:blipFill>
        <p:spPr>
          <a:xfrm>
            <a:off x="9834424" y="2704337"/>
            <a:ext cx="1999661" cy="1615580"/>
          </a:xfrm>
          <a:prstGeom prst="rect">
            <a:avLst/>
          </a:prstGeom>
        </p:spPr>
      </p:pic>
      <p:pic>
        <p:nvPicPr>
          <p:cNvPr id="8" name="Picture 7"/>
          <p:cNvPicPr>
            <a:picLocks noChangeAspect="1"/>
          </p:cNvPicPr>
          <p:nvPr/>
        </p:nvPicPr>
        <p:blipFill>
          <a:blip r:embed="rId7"/>
          <a:stretch>
            <a:fillRect/>
          </a:stretch>
        </p:blipFill>
        <p:spPr>
          <a:xfrm>
            <a:off x="440506" y="4638134"/>
            <a:ext cx="1585097" cy="1731414"/>
          </a:xfrm>
          <a:prstGeom prst="rect">
            <a:avLst/>
          </a:prstGeom>
        </p:spPr>
      </p:pic>
      <p:pic>
        <p:nvPicPr>
          <p:cNvPr id="9" name="Picture 8"/>
          <p:cNvPicPr>
            <a:picLocks noChangeAspect="1"/>
          </p:cNvPicPr>
          <p:nvPr/>
        </p:nvPicPr>
        <p:blipFill>
          <a:blip r:embed="rId8"/>
          <a:stretch>
            <a:fillRect/>
          </a:stretch>
        </p:blipFill>
        <p:spPr>
          <a:xfrm>
            <a:off x="7382993" y="3636817"/>
            <a:ext cx="387795" cy="779319"/>
          </a:xfrm>
          <a:prstGeom prst="rect">
            <a:avLst/>
          </a:prstGeom>
        </p:spPr>
      </p:pic>
      <p:pic>
        <p:nvPicPr>
          <p:cNvPr id="10" name="Picture 9"/>
          <p:cNvPicPr>
            <a:picLocks noChangeAspect="1"/>
          </p:cNvPicPr>
          <p:nvPr/>
        </p:nvPicPr>
        <p:blipFill>
          <a:blip r:embed="rId8"/>
          <a:stretch>
            <a:fillRect/>
          </a:stretch>
        </p:blipFill>
        <p:spPr>
          <a:xfrm>
            <a:off x="9419064" y="3428999"/>
            <a:ext cx="369027" cy="741603"/>
          </a:xfrm>
          <a:prstGeom prst="rect">
            <a:avLst/>
          </a:prstGeom>
        </p:spPr>
      </p:pic>
      <p:pic>
        <p:nvPicPr>
          <p:cNvPr id="11" name="Picture 10"/>
          <p:cNvPicPr>
            <a:picLocks noChangeAspect="1"/>
          </p:cNvPicPr>
          <p:nvPr/>
        </p:nvPicPr>
        <p:blipFill>
          <a:blip r:embed="rId8"/>
          <a:stretch>
            <a:fillRect/>
          </a:stretch>
        </p:blipFill>
        <p:spPr>
          <a:xfrm>
            <a:off x="9703536" y="4920727"/>
            <a:ext cx="351656" cy="706693"/>
          </a:xfrm>
          <a:prstGeom prst="rect">
            <a:avLst/>
          </a:prstGeom>
        </p:spPr>
      </p:pic>
      <p:pic>
        <p:nvPicPr>
          <p:cNvPr id="12" name="Picture 11"/>
          <p:cNvPicPr>
            <a:picLocks noChangeAspect="1"/>
          </p:cNvPicPr>
          <p:nvPr/>
        </p:nvPicPr>
        <p:blipFill>
          <a:blip r:embed="rId9"/>
          <a:stretch>
            <a:fillRect/>
          </a:stretch>
        </p:blipFill>
        <p:spPr>
          <a:xfrm>
            <a:off x="8568746" y="3941616"/>
            <a:ext cx="353599" cy="707197"/>
          </a:xfrm>
          <a:prstGeom prst="rect">
            <a:avLst/>
          </a:prstGeom>
        </p:spPr>
      </p:pic>
      <p:pic>
        <p:nvPicPr>
          <p:cNvPr id="13" name="Picture 12"/>
          <p:cNvPicPr>
            <a:picLocks noChangeAspect="1"/>
          </p:cNvPicPr>
          <p:nvPr/>
        </p:nvPicPr>
        <p:blipFill>
          <a:blip r:embed="rId9"/>
          <a:stretch>
            <a:fillRect/>
          </a:stretch>
        </p:blipFill>
        <p:spPr>
          <a:xfrm>
            <a:off x="7943149" y="4213530"/>
            <a:ext cx="353599" cy="707197"/>
          </a:xfrm>
          <a:prstGeom prst="rect">
            <a:avLst/>
          </a:prstGeom>
        </p:spPr>
      </p:pic>
      <p:pic>
        <p:nvPicPr>
          <p:cNvPr id="14" name="Picture 13"/>
          <p:cNvPicPr>
            <a:picLocks noChangeAspect="1"/>
          </p:cNvPicPr>
          <p:nvPr/>
        </p:nvPicPr>
        <p:blipFill>
          <a:blip r:embed="rId9"/>
          <a:stretch>
            <a:fillRect/>
          </a:stretch>
        </p:blipFill>
        <p:spPr>
          <a:xfrm>
            <a:off x="8943227" y="2732193"/>
            <a:ext cx="353599" cy="707197"/>
          </a:xfrm>
          <a:prstGeom prst="rect">
            <a:avLst/>
          </a:prstGeom>
        </p:spPr>
      </p:pic>
      <p:pic>
        <p:nvPicPr>
          <p:cNvPr id="15" name="Picture 14"/>
          <p:cNvPicPr>
            <a:picLocks noChangeAspect="1"/>
          </p:cNvPicPr>
          <p:nvPr/>
        </p:nvPicPr>
        <p:blipFill>
          <a:blip r:embed="rId9"/>
          <a:stretch>
            <a:fillRect/>
          </a:stretch>
        </p:blipFill>
        <p:spPr>
          <a:xfrm>
            <a:off x="8163761" y="3336617"/>
            <a:ext cx="353599" cy="707197"/>
          </a:xfrm>
          <a:prstGeom prst="rect">
            <a:avLst/>
          </a:prstGeom>
        </p:spPr>
      </p:pic>
      <p:pic>
        <p:nvPicPr>
          <p:cNvPr id="16" name="Picture 15"/>
          <p:cNvPicPr>
            <a:picLocks noChangeAspect="1"/>
          </p:cNvPicPr>
          <p:nvPr/>
        </p:nvPicPr>
        <p:blipFill>
          <a:blip r:embed="rId9"/>
          <a:stretch>
            <a:fillRect/>
          </a:stretch>
        </p:blipFill>
        <p:spPr>
          <a:xfrm>
            <a:off x="9166422" y="4648813"/>
            <a:ext cx="353599" cy="707197"/>
          </a:xfrm>
          <a:prstGeom prst="rect">
            <a:avLst/>
          </a:prstGeom>
        </p:spPr>
      </p:pic>
      <p:pic>
        <p:nvPicPr>
          <p:cNvPr id="17" name="Picture 16"/>
          <p:cNvPicPr>
            <a:picLocks noChangeAspect="1"/>
          </p:cNvPicPr>
          <p:nvPr/>
        </p:nvPicPr>
        <p:blipFill>
          <a:blip r:embed="rId9"/>
          <a:stretch>
            <a:fillRect/>
          </a:stretch>
        </p:blipFill>
        <p:spPr>
          <a:xfrm>
            <a:off x="11232910" y="4087398"/>
            <a:ext cx="353599" cy="707197"/>
          </a:xfrm>
          <a:prstGeom prst="rect">
            <a:avLst/>
          </a:prstGeom>
        </p:spPr>
      </p:pic>
      <p:pic>
        <p:nvPicPr>
          <p:cNvPr id="18" name="Picture 17"/>
          <p:cNvPicPr>
            <a:picLocks noChangeAspect="1"/>
          </p:cNvPicPr>
          <p:nvPr/>
        </p:nvPicPr>
        <p:blipFill>
          <a:blip r:embed="rId9"/>
          <a:stretch>
            <a:fillRect/>
          </a:stretch>
        </p:blipFill>
        <p:spPr>
          <a:xfrm>
            <a:off x="9687133" y="4133039"/>
            <a:ext cx="353599" cy="707197"/>
          </a:xfrm>
          <a:prstGeom prst="rect">
            <a:avLst/>
          </a:prstGeom>
        </p:spPr>
      </p:pic>
      <p:pic>
        <p:nvPicPr>
          <p:cNvPr id="19" name="Picture 18"/>
          <p:cNvPicPr>
            <a:picLocks noChangeAspect="1"/>
          </p:cNvPicPr>
          <p:nvPr/>
        </p:nvPicPr>
        <p:blipFill>
          <a:blip r:embed="rId9"/>
          <a:stretch>
            <a:fillRect/>
          </a:stretch>
        </p:blipFill>
        <p:spPr>
          <a:xfrm>
            <a:off x="8995991" y="3837708"/>
            <a:ext cx="353599" cy="707197"/>
          </a:xfrm>
          <a:prstGeom prst="rect">
            <a:avLst/>
          </a:prstGeom>
        </p:spPr>
      </p:pic>
      <p:pic>
        <p:nvPicPr>
          <p:cNvPr id="20" name="Picture 19"/>
          <p:cNvPicPr>
            <a:picLocks noChangeAspect="1"/>
          </p:cNvPicPr>
          <p:nvPr/>
        </p:nvPicPr>
        <p:blipFill>
          <a:blip r:embed="rId9"/>
          <a:stretch>
            <a:fillRect/>
          </a:stretch>
        </p:blipFill>
        <p:spPr>
          <a:xfrm>
            <a:off x="7811780" y="2787506"/>
            <a:ext cx="353599" cy="707197"/>
          </a:xfrm>
          <a:prstGeom prst="rect">
            <a:avLst/>
          </a:prstGeom>
        </p:spPr>
      </p:pic>
      <p:pic>
        <p:nvPicPr>
          <p:cNvPr id="21" name="Picture 20"/>
          <p:cNvPicPr>
            <a:picLocks noChangeAspect="1"/>
          </p:cNvPicPr>
          <p:nvPr/>
        </p:nvPicPr>
        <p:blipFill>
          <a:blip r:embed="rId9"/>
          <a:stretch>
            <a:fillRect/>
          </a:stretch>
        </p:blipFill>
        <p:spPr>
          <a:xfrm>
            <a:off x="9597313" y="2732193"/>
            <a:ext cx="353599" cy="707197"/>
          </a:xfrm>
          <a:prstGeom prst="rect">
            <a:avLst/>
          </a:prstGeom>
        </p:spPr>
      </p:pic>
      <p:pic>
        <p:nvPicPr>
          <p:cNvPr id="22" name="Picture 21"/>
          <p:cNvPicPr>
            <a:picLocks noChangeAspect="1"/>
          </p:cNvPicPr>
          <p:nvPr/>
        </p:nvPicPr>
        <p:blipFill>
          <a:blip r:embed="rId10"/>
          <a:stretch>
            <a:fillRect/>
          </a:stretch>
        </p:blipFill>
        <p:spPr>
          <a:xfrm>
            <a:off x="6832931" y="3512127"/>
            <a:ext cx="335309" cy="707197"/>
          </a:xfrm>
          <a:prstGeom prst="rect">
            <a:avLst/>
          </a:prstGeom>
        </p:spPr>
      </p:pic>
      <p:pic>
        <p:nvPicPr>
          <p:cNvPr id="23" name="Picture 22"/>
          <p:cNvPicPr>
            <a:picLocks noChangeAspect="1"/>
          </p:cNvPicPr>
          <p:nvPr/>
        </p:nvPicPr>
        <p:blipFill>
          <a:blip r:embed="rId10"/>
          <a:stretch>
            <a:fillRect/>
          </a:stretch>
        </p:blipFill>
        <p:spPr>
          <a:xfrm>
            <a:off x="6935325" y="4319917"/>
            <a:ext cx="335309" cy="707197"/>
          </a:xfrm>
          <a:prstGeom prst="rect">
            <a:avLst/>
          </a:prstGeom>
        </p:spPr>
      </p:pic>
      <p:pic>
        <p:nvPicPr>
          <p:cNvPr id="24" name="Picture 23"/>
          <p:cNvPicPr>
            <a:picLocks noChangeAspect="1"/>
          </p:cNvPicPr>
          <p:nvPr/>
        </p:nvPicPr>
        <p:blipFill>
          <a:blip r:embed="rId10"/>
          <a:stretch>
            <a:fillRect/>
          </a:stretch>
        </p:blipFill>
        <p:spPr>
          <a:xfrm>
            <a:off x="8611558" y="3180821"/>
            <a:ext cx="335309" cy="707197"/>
          </a:xfrm>
          <a:prstGeom prst="rect">
            <a:avLst/>
          </a:prstGeom>
        </p:spPr>
      </p:pic>
      <p:pic>
        <p:nvPicPr>
          <p:cNvPr id="25" name="Picture 24"/>
          <p:cNvPicPr>
            <a:picLocks noChangeAspect="1"/>
          </p:cNvPicPr>
          <p:nvPr/>
        </p:nvPicPr>
        <p:blipFill>
          <a:blip r:embed="rId10"/>
          <a:stretch>
            <a:fillRect/>
          </a:stretch>
        </p:blipFill>
        <p:spPr>
          <a:xfrm>
            <a:off x="7492962" y="4696046"/>
            <a:ext cx="335309" cy="707197"/>
          </a:xfrm>
          <a:prstGeom prst="rect">
            <a:avLst/>
          </a:prstGeom>
        </p:spPr>
      </p:pic>
      <p:pic>
        <p:nvPicPr>
          <p:cNvPr id="26" name="Picture 25"/>
          <p:cNvPicPr>
            <a:picLocks noChangeAspect="1"/>
          </p:cNvPicPr>
          <p:nvPr/>
        </p:nvPicPr>
        <p:blipFill>
          <a:blip r:embed="rId10"/>
          <a:stretch>
            <a:fillRect/>
          </a:stretch>
        </p:blipFill>
        <p:spPr>
          <a:xfrm>
            <a:off x="8789309" y="4879213"/>
            <a:ext cx="335309" cy="707197"/>
          </a:xfrm>
          <a:prstGeom prst="rect">
            <a:avLst/>
          </a:prstGeom>
        </p:spPr>
      </p:pic>
      <p:pic>
        <p:nvPicPr>
          <p:cNvPr id="27" name="Picture 26"/>
          <p:cNvPicPr>
            <a:picLocks noChangeAspect="1"/>
          </p:cNvPicPr>
          <p:nvPr/>
        </p:nvPicPr>
        <p:blipFill>
          <a:blip r:embed="rId10"/>
          <a:stretch>
            <a:fillRect/>
          </a:stretch>
        </p:blipFill>
        <p:spPr>
          <a:xfrm>
            <a:off x="6044585" y="3234419"/>
            <a:ext cx="335309" cy="707197"/>
          </a:xfrm>
          <a:prstGeom prst="rect">
            <a:avLst/>
          </a:prstGeom>
        </p:spPr>
      </p:pic>
      <p:pic>
        <p:nvPicPr>
          <p:cNvPr id="28" name="Picture 27"/>
          <p:cNvPicPr>
            <a:picLocks noChangeAspect="1"/>
          </p:cNvPicPr>
          <p:nvPr/>
        </p:nvPicPr>
        <p:blipFill>
          <a:blip r:embed="rId10"/>
          <a:stretch>
            <a:fillRect/>
          </a:stretch>
        </p:blipFill>
        <p:spPr>
          <a:xfrm>
            <a:off x="5902757" y="3930937"/>
            <a:ext cx="335309" cy="707197"/>
          </a:xfrm>
          <a:prstGeom prst="rect">
            <a:avLst/>
          </a:prstGeom>
        </p:spPr>
      </p:pic>
      <p:pic>
        <p:nvPicPr>
          <p:cNvPr id="29" name="Picture 28"/>
          <p:cNvPicPr>
            <a:picLocks noChangeAspect="1"/>
          </p:cNvPicPr>
          <p:nvPr/>
        </p:nvPicPr>
        <p:blipFill>
          <a:blip r:embed="rId10"/>
          <a:stretch>
            <a:fillRect/>
          </a:stretch>
        </p:blipFill>
        <p:spPr>
          <a:xfrm>
            <a:off x="6587068" y="3234419"/>
            <a:ext cx="335309" cy="707197"/>
          </a:xfrm>
          <a:prstGeom prst="rect">
            <a:avLst/>
          </a:prstGeom>
        </p:spPr>
      </p:pic>
      <p:pic>
        <p:nvPicPr>
          <p:cNvPr id="30" name="Picture 29"/>
          <p:cNvPicPr>
            <a:picLocks noChangeAspect="1"/>
          </p:cNvPicPr>
          <p:nvPr/>
        </p:nvPicPr>
        <p:blipFill>
          <a:blip r:embed="rId10"/>
          <a:stretch>
            <a:fillRect/>
          </a:stretch>
        </p:blipFill>
        <p:spPr>
          <a:xfrm>
            <a:off x="6406669" y="4014825"/>
            <a:ext cx="335309" cy="707197"/>
          </a:xfrm>
          <a:prstGeom prst="rect">
            <a:avLst/>
          </a:prstGeom>
        </p:spPr>
      </p:pic>
      <p:pic>
        <p:nvPicPr>
          <p:cNvPr id="31" name="Picture 30"/>
          <p:cNvPicPr>
            <a:picLocks noChangeAspect="1"/>
          </p:cNvPicPr>
          <p:nvPr/>
        </p:nvPicPr>
        <p:blipFill>
          <a:blip r:embed="rId10"/>
          <a:stretch>
            <a:fillRect/>
          </a:stretch>
        </p:blipFill>
        <p:spPr>
          <a:xfrm>
            <a:off x="6310323" y="4710208"/>
            <a:ext cx="335309" cy="707197"/>
          </a:xfrm>
          <a:prstGeom prst="rect">
            <a:avLst/>
          </a:prstGeom>
        </p:spPr>
      </p:pic>
      <p:pic>
        <p:nvPicPr>
          <p:cNvPr id="32" name="Picture 31"/>
          <p:cNvPicPr>
            <a:picLocks noChangeAspect="1"/>
          </p:cNvPicPr>
          <p:nvPr/>
        </p:nvPicPr>
        <p:blipFill>
          <a:blip r:embed="rId10"/>
          <a:stretch>
            <a:fillRect/>
          </a:stretch>
        </p:blipFill>
        <p:spPr>
          <a:xfrm>
            <a:off x="5440477" y="3534419"/>
            <a:ext cx="335309" cy="707197"/>
          </a:xfrm>
          <a:prstGeom prst="rect">
            <a:avLst/>
          </a:prstGeom>
        </p:spPr>
      </p:pic>
      <p:pic>
        <p:nvPicPr>
          <p:cNvPr id="33" name="Picture 32"/>
          <p:cNvPicPr>
            <a:picLocks noChangeAspect="1"/>
          </p:cNvPicPr>
          <p:nvPr/>
        </p:nvPicPr>
        <p:blipFill>
          <a:blip r:embed="rId10"/>
          <a:stretch>
            <a:fillRect/>
          </a:stretch>
        </p:blipFill>
        <p:spPr>
          <a:xfrm>
            <a:off x="5808347" y="4966810"/>
            <a:ext cx="335309" cy="707197"/>
          </a:xfrm>
          <a:prstGeom prst="rect">
            <a:avLst/>
          </a:prstGeom>
        </p:spPr>
      </p:pic>
      <p:pic>
        <p:nvPicPr>
          <p:cNvPr id="34" name="Picture 33"/>
          <p:cNvPicPr>
            <a:picLocks noChangeAspect="1"/>
          </p:cNvPicPr>
          <p:nvPr/>
        </p:nvPicPr>
        <p:blipFill>
          <a:blip r:embed="rId10"/>
          <a:stretch>
            <a:fillRect/>
          </a:stretch>
        </p:blipFill>
        <p:spPr>
          <a:xfrm>
            <a:off x="6800693" y="5150242"/>
            <a:ext cx="335309" cy="707197"/>
          </a:xfrm>
          <a:prstGeom prst="rect">
            <a:avLst/>
          </a:prstGeom>
        </p:spPr>
      </p:pic>
      <p:pic>
        <p:nvPicPr>
          <p:cNvPr id="35" name="Picture 34"/>
          <p:cNvPicPr>
            <a:picLocks noChangeAspect="1"/>
          </p:cNvPicPr>
          <p:nvPr/>
        </p:nvPicPr>
        <p:blipFill>
          <a:blip r:embed="rId10"/>
          <a:stretch>
            <a:fillRect/>
          </a:stretch>
        </p:blipFill>
        <p:spPr>
          <a:xfrm>
            <a:off x="5398845" y="4618775"/>
            <a:ext cx="335309" cy="707197"/>
          </a:xfrm>
          <a:prstGeom prst="rect">
            <a:avLst/>
          </a:prstGeom>
        </p:spPr>
      </p:pic>
      <p:pic>
        <p:nvPicPr>
          <p:cNvPr id="36" name="Picture 35"/>
          <p:cNvPicPr>
            <a:picLocks noChangeAspect="1"/>
          </p:cNvPicPr>
          <p:nvPr/>
        </p:nvPicPr>
        <p:blipFill>
          <a:blip r:embed="rId10"/>
          <a:stretch>
            <a:fillRect/>
          </a:stretch>
        </p:blipFill>
        <p:spPr>
          <a:xfrm>
            <a:off x="7281155" y="2932670"/>
            <a:ext cx="335309" cy="707197"/>
          </a:xfrm>
          <a:prstGeom prst="rect">
            <a:avLst/>
          </a:prstGeom>
        </p:spPr>
      </p:pic>
      <p:pic>
        <p:nvPicPr>
          <p:cNvPr id="37" name="Picture 36"/>
          <p:cNvPicPr>
            <a:picLocks noChangeAspect="1"/>
          </p:cNvPicPr>
          <p:nvPr/>
        </p:nvPicPr>
        <p:blipFill>
          <a:blip r:embed="rId11"/>
          <a:stretch>
            <a:fillRect/>
          </a:stretch>
        </p:blipFill>
        <p:spPr>
          <a:xfrm>
            <a:off x="10264318" y="4416136"/>
            <a:ext cx="353599" cy="707197"/>
          </a:xfrm>
          <a:prstGeom prst="rect">
            <a:avLst/>
          </a:prstGeom>
        </p:spPr>
      </p:pic>
      <p:pic>
        <p:nvPicPr>
          <p:cNvPr id="38" name="Picture 37"/>
          <p:cNvPicPr>
            <a:picLocks noChangeAspect="1"/>
          </p:cNvPicPr>
          <p:nvPr/>
        </p:nvPicPr>
        <p:blipFill>
          <a:blip r:embed="rId11"/>
          <a:stretch>
            <a:fillRect/>
          </a:stretch>
        </p:blipFill>
        <p:spPr>
          <a:xfrm>
            <a:off x="10712199" y="4469288"/>
            <a:ext cx="353599" cy="707197"/>
          </a:xfrm>
          <a:prstGeom prst="rect">
            <a:avLst/>
          </a:prstGeom>
        </p:spPr>
      </p:pic>
      <p:pic>
        <p:nvPicPr>
          <p:cNvPr id="39" name="Picture 38"/>
          <p:cNvPicPr>
            <a:picLocks noChangeAspect="1"/>
          </p:cNvPicPr>
          <p:nvPr/>
        </p:nvPicPr>
        <p:blipFill>
          <a:blip r:embed="rId12"/>
          <a:stretch>
            <a:fillRect/>
          </a:stretch>
        </p:blipFill>
        <p:spPr>
          <a:xfrm rot="16566192">
            <a:off x="3671447" y="5599721"/>
            <a:ext cx="432011" cy="811480"/>
          </a:xfrm>
          <a:prstGeom prst="rect">
            <a:avLst/>
          </a:prstGeom>
        </p:spPr>
      </p:pic>
      <p:pic>
        <p:nvPicPr>
          <p:cNvPr id="40" name="Picture 39"/>
          <p:cNvPicPr>
            <a:picLocks noChangeAspect="1"/>
          </p:cNvPicPr>
          <p:nvPr/>
        </p:nvPicPr>
        <p:blipFill>
          <a:blip r:embed="rId12"/>
          <a:stretch>
            <a:fillRect/>
          </a:stretch>
        </p:blipFill>
        <p:spPr>
          <a:xfrm rot="15837173">
            <a:off x="3997444" y="4704394"/>
            <a:ext cx="451143" cy="847417"/>
          </a:xfrm>
          <a:prstGeom prst="rect">
            <a:avLst/>
          </a:prstGeom>
        </p:spPr>
      </p:pic>
      <p:pic>
        <p:nvPicPr>
          <p:cNvPr id="41" name="Picture 40"/>
          <p:cNvPicPr>
            <a:picLocks noChangeAspect="1"/>
          </p:cNvPicPr>
          <p:nvPr/>
        </p:nvPicPr>
        <p:blipFill>
          <a:blip r:embed="rId12"/>
          <a:stretch>
            <a:fillRect/>
          </a:stretch>
        </p:blipFill>
        <p:spPr>
          <a:xfrm rot="16360952">
            <a:off x="4803528" y="4286499"/>
            <a:ext cx="451143" cy="847417"/>
          </a:xfrm>
          <a:prstGeom prst="rect">
            <a:avLst/>
          </a:prstGeom>
        </p:spPr>
      </p:pic>
      <p:pic>
        <p:nvPicPr>
          <p:cNvPr id="42" name="Picture 41"/>
          <p:cNvPicPr>
            <a:picLocks noChangeAspect="1"/>
          </p:cNvPicPr>
          <p:nvPr/>
        </p:nvPicPr>
        <p:blipFill>
          <a:blip r:embed="rId12"/>
          <a:stretch>
            <a:fillRect/>
          </a:stretch>
        </p:blipFill>
        <p:spPr>
          <a:xfrm rot="16200000">
            <a:off x="2659260" y="5172648"/>
            <a:ext cx="451143" cy="847417"/>
          </a:xfrm>
          <a:prstGeom prst="rect">
            <a:avLst/>
          </a:prstGeom>
        </p:spPr>
      </p:pic>
      <p:pic>
        <p:nvPicPr>
          <p:cNvPr id="43" name="Picture 42"/>
          <p:cNvPicPr>
            <a:picLocks noChangeAspect="1"/>
          </p:cNvPicPr>
          <p:nvPr/>
        </p:nvPicPr>
        <p:blipFill>
          <a:blip r:embed="rId13"/>
          <a:stretch>
            <a:fillRect/>
          </a:stretch>
        </p:blipFill>
        <p:spPr>
          <a:xfrm rot="17088356">
            <a:off x="668768" y="4280682"/>
            <a:ext cx="374842" cy="676186"/>
          </a:xfrm>
          <a:prstGeom prst="rect">
            <a:avLst/>
          </a:prstGeom>
        </p:spPr>
      </p:pic>
      <p:pic>
        <p:nvPicPr>
          <p:cNvPr id="44" name="Picture 43"/>
          <p:cNvPicPr>
            <a:picLocks noChangeAspect="1"/>
          </p:cNvPicPr>
          <p:nvPr/>
        </p:nvPicPr>
        <p:blipFill>
          <a:blip r:embed="rId13"/>
          <a:stretch>
            <a:fillRect/>
          </a:stretch>
        </p:blipFill>
        <p:spPr>
          <a:xfrm rot="16930033" flipH="1">
            <a:off x="1664611" y="4646345"/>
            <a:ext cx="339224" cy="611933"/>
          </a:xfrm>
          <a:prstGeom prst="rect">
            <a:avLst/>
          </a:prstGeom>
        </p:spPr>
      </p:pic>
      <p:pic>
        <p:nvPicPr>
          <p:cNvPr id="45" name="Picture 44"/>
          <p:cNvPicPr>
            <a:picLocks noChangeAspect="1"/>
          </p:cNvPicPr>
          <p:nvPr/>
        </p:nvPicPr>
        <p:blipFill>
          <a:blip r:embed="rId13"/>
          <a:stretch>
            <a:fillRect/>
          </a:stretch>
        </p:blipFill>
        <p:spPr>
          <a:xfrm rot="16012126">
            <a:off x="604311" y="6109391"/>
            <a:ext cx="387561" cy="699130"/>
          </a:xfrm>
          <a:prstGeom prst="rect">
            <a:avLst/>
          </a:prstGeom>
        </p:spPr>
      </p:pic>
      <p:pic>
        <p:nvPicPr>
          <p:cNvPr id="46" name="Picture 45"/>
          <p:cNvPicPr>
            <a:picLocks noChangeAspect="1"/>
          </p:cNvPicPr>
          <p:nvPr/>
        </p:nvPicPr>
        <p:blipFill>
          <a:blip r:embed="rId14"/>
          <a:stretch>
            <a:fillRect/>
          </a:stretch>
        </p:blipFill>
        <p:spPr>
          <a:xfrm>
            <a:off x="1377863" y="4040310"/>
            <a:ext cx="676715" cy="469433"/>
          </a:xfrm>
          <a:prstGeom prst="rect">
            <a:avLst/>
          </a:prstGeom>
        </p:spPr>
      </p:pic>
      <p:pic>
        <p:nvPicPr>
          <p:cNvPr id="47" name="Picture 46"/>
          <p:cNvPicPr>
            <a:picLocks noChangeAspect="1"/>
          </p:cNvPicPr>
          <p:nvPr/>
        </p:nvPicPr>
        <p:blipFill>
          <a:blip r:embed="rId14"/>
          <a:stretch>
            <a:fillRect/>
          </a:stretch>
        </p:blipFill>
        <p:spPr>
          <a:xfrm>
            <a:off x="1517799" y="6187071"/>
            <a:ext cx="676715" cy="469433"/>
          </a:xfrm>
          <a:prstGeom prst="rect">
            <a:avLst/>
          </a:prstGeom>
        </p:spPr>
      </p:pic>
      <p:pic>
        <p:nvPicPr>
          <p:cNvPr id="3" name="Picture 2"/>
          <p:cNvPicPr>
            <a:picLocks noChangeAspect="1"/>
          </p:cNvPicPr>
          <p:nvPr/>
        </p:nvPicPr>
        <p:blipFill>
          <a:blip r:embed="rId15"/>
          <a:stretch>
            <a:fillRect/>
          </a:stretch>
        </p:blipFill>
        <p:spPr>
          <a:xfrm flipH="1">
            <a:off x="11175452" y="4086880"/>
            <a:ext cx="822113" cy="940234"/>
          </a:xfrm>
          <a:prstGeom prst="rect">
            <a:avLst/>
          </a:prstGeom>
        </p:spPr>
      </p:pic>
      <p:pic>
        <p:nvPicPr>
          <p:cNvPr id="48" name="Picture 47"/>
          <p:cNvPicPr>
            <a:picLocks noChangeAspect="1"/>
          </p:cNvPicPr>
          <p:nvPr/>
        </p:nvPicPr>
        <p:blipFill>
          <a:blip r:embed="rId10"/>
          <a:stretch>
            <a:fillRect/>
          </a:stretch>
        </p:blipFill>
        <p:spPr>
          <a:xfrm>
            <a:off x="3341859" y="4647880"/>
            <a:ext cx="335309" cy="707197"/>
          </a:xfrm>
          <a:prstGeom prst="rect">
            <a:avLst/>
          </a:prstGeom>
        </p:spPr>
      </p:pic>
      <p:pic>
        <p:nvPicPr>
          <p:cNvPr id="49" name="Picture 48"/>
          <p:cNvPicPr>
            <a:picLocks noChangeAspect="1"/>
          </p:cNvPicPr>
          <p:nvPr/>
        </p:nvPicPr>
        <p:blipFill>
          <a:blip r:embed="rId10"/>
          <a:stretch>
            <a:fillRect/>
          </a:stretch>
        </p:blipFill>
        <p:spPr>
          <a:xfrm>
            <a:off x="4172634" y="3849800"/>
            <a:ext cx="335309" cy="707197"/>
          </a:xfrm>
          <a:prstGeom prst="rect">
            <a:avLst/>
          </a:prstGeom>
        </p:spPr>
      </p:pic>
      <p:sp>
        <p:nvSpPr>
          <p:cNvPr id="52" name="Oval 51"/>
          <p:cNvSpPr/>
          <p:nvPr/>
        </p:nvSpPr>
        <p:spPr>
          <a:xfrm>
            <a:off x="2142827" y="2351261"/>
            <a:ext cx="4232130" cy="4873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5" name="TextBox 54">
            <a:extLst>
              <a:ext uri="{FF2B5EF4-FFF2-40B4-BE49-F238E27FC236}">
                <a16:creationId xmlns:a16="http://schemas.microsoft.com/office/drawing/2014/main" id="{FDCC83CB-E5B8-4D57-B68E-C80B7D5B5799}"/>
              </a:ext>
            </a:extLst>
          </p:cNvPr>
          <p:cNvSpPr txBox="1"/>
          <p:nvPr/>
        </p:nvSpPr>
        <p:spPr>
          <a:xfrm>
            <a:off x="6915572" y="1454065"/>
            <a:ext cx="970137" cy="1107996"/>
          </a:xfrm>
          <a:prstGeom prst="rect">
            <a:avLst/>
          </a:prstGeom>
          <a:noFill/>
        </p:spPr>
        <p:txBody>
          <a:bodyPr wrap="none" rtlCol="0">
            <a:spAutoFit/>
          </a:bodyPr>
          <a:lstStyle/>
          <a:p>
            <a:r>
              <a:rPr lang="en-US" sz="6600" b="1" dirty="0">
                <a:solidFill>
                  <a:srgbClr val="FF0000"/>
                </a:solidFill>
              </a:rPr>
              <a:t>??</a:t>
            </a:r>
          </a:p>
        </p:txBody>
      </p:sp>
      <p:sp>
        <p:nvSpPr>
          <p:cNvPr id="56" name="Slide Number Placeholder 55">
            <a:extLst>
              <a:ext uri="{FF2B5EF4-FFF2-40B4-BE49-F238E27FC236}">
                <a16:creationId xmlns:a16="http://schemas.microsoft.com/office/drawing/2014/main" id="{11DA970B-A107-45E7-B283-DB22AE4F7F8B}"/>
              </a:ext>
            </a:extLst>
          </p:cNvPr>
          <p:cNvSpPr>
            <a:spLocks noGrp="1"/>
          </p:cNvSpPr>
          <p:nvPr>
            <p:ph type="sldNum" sz="quarter" idx="12"/>
          </p:nvPr>
        </p:nvSpPr>
        <p:spPr/>
        <p:txBody>
          <a:bodyPr/>
          <a:lstStyle/>
          <a:p>
            <a:fld id="{DB1CEA2B-11BA-47C1-B2B8-F71A1EE91919}" type="slidenum">
              <a:rPr lang="fr-CH" smtClean="0"/>
              <a:t>13</a:t>
            </a:fld>
            <a:endParaRPr lang="fr-CH"/>
          </a:p>
        </p:txBody>
      </p:sp>
    </p:spTree>
    <p:extLst>
      <p:ext uri="{BB962C8B-B14F-4D97-AF65-F5344CB8AC3E}">
        <p14:creationId xmlns:p14="http://schemas.microsoft.com/office/powerpoint/2010/main" val="306530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022" y="164776"/>
            <a:ext cx="6957538" cy="1325563"/>
          </a:xfrm>
        </p:spPr>
        <p:txBody>
          <a:bodyPr/>
          <a:lstStyle/>
          <a:p>
            <a:r>
              <a:rPr lang="en-US" u="sng" dirty="0" err="1">
                <a:latin typeface="+mn-lt"/>
              </a:rPr>
              <a:t>Manejo</a:t>
            </a:r>
            <a:r>
              <a:rPr lang="en-US" u="sng" dirty="0">
                <a:latin typeface="+mn-lt"/>
              </a:rPr>
              <a:t> de </a:t>
            </a:r>
            <a:r>
              <a:rPr lang="en-US" u="sng" dirty="0" err="1">
                <a:latin typeface="+mn-lt"/>
              </a:rPr>
              <a:t>vícitimas</a:t>
            </a:r>
            <a:r>
              <a:rPr lang="en-US" u="sng" dirty="0">
                <a:latin typeface="+mn-lt"/>
              </a:rPr>
              <a:t> en masa</a:t>
            </a:r>
          </a:p>
        </p:txBody>
      </p:sp>
      <p:pic>
        <p:nvPicPr>
          <p:cNvPr id="4" name="Content Placeholder 3"/>
          <p:cNvPicPr>
            <a:picLocks noGrp="1" noChangeAspect="1"/>
          </p:cNvPicPr>
          <p:nvPr>
            <p:ph idx="1"/>
          </p:nvPr>
        </p:nvPicPr>
        <p:blipFill>
          <a:blip r:embed="rId3"/>
          <a:stretch>
            <a:fillRect/>
          </a:stretch>
        </p:blipFill>
        <p:spPr>
          <a:xfrm>
            <a:off x="3525871" y="2096454"/>
            <a:ext cx="4398844" cy="4351338"/>
          </a:xfrm>
          <a:prstGeom prst="rect">
            <a:avLst/>
          </a:prstGeom>
        </p:spPr>
      </p:pic>
      <p:sp>
        <p:nvSpPr>
          <p:cNvPr id="5" name="Content Placeholder 2"/>
          <p:cNvSpPr txBox="1">
            <a:spLocks/>
          </p:cNvSpPr>
          <p:nvPr/>
        </p:nvSpPr>
        <p:spPr>
          <a:xfrm>
            <a:off x="838200" y="1205345"/>
            <a:ext cx="10515600" cy="5164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None/>
            </a:pPr>
            <a:r>
              <a:rPr lang="en-US" dirty="0"/>
              <a:t>LA NECESIDAD DE CAMBIAR...</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solidFill>
                  <a:srgbClr val="3333CC"/>
                </a:solidFill>
              </a:rPr>
              <a:t>…de la </a:t>
            </a:r>
            <a:r>
              <a:rPr lang="en-US" dirty="0" err="1">
                <a:solidFill>
                  <a:srgbClr val="3333CC"/>
                </a:solidFill>
              </a:rPr>
              <a:t>atención</a:t>
            </a:r>
            <a:r>
              <a:rPr lang="en-US" dirty="0">
                <a:solidFill>
                  <a:srgbClr val="3333CC"/>
                </a:solidFill>
              </a:rPr>
              <a:t> individual</a:t>
            </a:r>
          </a:p>
          <a:p>
            <a:pPr marL="0" indent="0">
              <a:buFont typeface="Arial" panose="020B0604020202020204" pitchFamily="34" charset="0"/>
              <a:buNone/>
            </a:pPr>
            <a:r>
              <a:rPr lang="en-US" dirty="0">
                <a:solidFill>
                  <a:srgbClr val="3333CC"/>
                </a:solidFill>
              </a:rPr>
              <a:t>del </a:t>
            </a:r>
            <a:r>
              <a:rPr lang="en-US" dirty="0" err="1">
                <a:solidFill>
                  <a:srgbClr val="3333CC"/>
                </a:solidFill>
              </a:rPr>
              <a:t>paciente</a:t>
            </a:r>
            <a:r>
              <a:rPr lang="en-US" dirty="0">
                <a:solidFill>
                  <a:srgbClr val="3333CC"/>
                </a:solidFill>
              </a:rPr>
              <a:t>…</a:t>
            </a:r>
            <a:r>
              <a:rPr lang="en-US" dirty="0"/>
              <a:t>							</a:t>
            </a:r>
          </a:p>
          <a:p>
            <a:pPr marL="0" indent="0">
              <a:buFont typeface="Arial" panose="020B0604020202020204" pitchFamily="34" charset="0"/>
              <a:buNone/>
            </a:pPr>
            <a:r>
              <a:rPr lang="en-US" dirty="0"/>
              <a:t>							</a:t>
            </a:r>
            <a:r>
              <a:rPr lang="en-US" dirty="0">
                <a:solidFill>
                  <a:srgbClr val="FF0000"/>
                </a:solidFill>
              </a:rPr>
              <a:t>…a la </a:t>
            </a:r>
            <a:r>
              <a:rPr lang="en-US" dirty="0" err="1">
                <a:solidFill>
                  <a:srgbClr val="FF0000"/>
                </a:solidFill>
              </a:rPr>
              <a:t>atención</a:t>
            </a:r>
            <a:r>
              <a:rPr lang="en-US" dirty="0">
                <a:solidFill>
                  <a:srgbClr val="FF0000"/>
                </a:solidFill>
              </a:rPr>
              <a:t> </a:t>
            </a:r>
            <a:r>
              <a:rPr lang="en-US" dirty="0" err="1">
                <a:solidFill>
                  <a:srgbClr val="FF0000"/>
                </a:solidFill>
              </a:rPr>
              <a:t>médica</a:t>
            </a:r>
            <a:r>
              <a:rPr lang="en-US" dirty="0">
                <a:solidFill>
                  <a:srgbClr val="FF0000"/>
                </a:solidFill>
              </a:rPr>
              <a:t> de								</a:t>
            </a:r>
            <a:r>
              <a:rPr lang="en-US" dirty="0" err="1">
                <a:solidFill>
                  <a:srgbClr val="FF0000"/>
                </a:solidFill>
              </a:rPr>
              <a:t>emergencia</a:t>
            </a:r>
            <a:r>
              <a:rPr lang="en-US" dirty="0">
                <a:solidFill>
                  <a:srgbClr val="FF0000"/>
                </a:solidFill>
              </a:rPr>
              <a:t> de multiples 								</a:t>
            </a:r>
            <a:r>
              <a:rPr lang="en-US" dirty="0" err="1">
                <a:solidFill>
                  <a:srgbClr val="FF0000"/>
                </a:solidFill>
              </a:rPr>
              <a:t>víctimas</a:t>
            </a:r>
            <a:r>
              <a:rPr lang="en-US" dirty="0">
                <a:solidFill>
                  <a:srgbClr val="FF0000"/>
                </a:solidFill>
              </a:rPr>
              <a:t>…</a:t>
            </a:r>
          </a:p>
        </p:txBody>
      </p:sp>
      <p:sp>
        <p:nvSpPr>
          <p:cNvPr id="6" name="Rectangle 5">
            <a:extLst>
              <a:ext uri="{FF2B5EF4-FFF2-40B4-BE49-F238E27FC236}">
                <a16:creationId xmlns:a16="http://schemas.microsoft.com/office/drawing/2014/main" id="{9FB35483-471E-4247-BC76-B7C4EC987F5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7F2EF674-5F43-4427-AA85-9A3523DFC342}"/>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9" name="Slide Number Placeholder 8">
            <a:extLst>
              <a:ext uri="{FF2B5EF4-FFF2-40B4-BE49-F238E27FC236}">
                <a16:creationId xmlns:a16="http://schemas.microsoft.com/office/drawing/2014/main" id="{6081413D-CAC8-45D2-AF8E-49A2D019A3C5}"/>
              </a:ext>
            </a:extLst>
          </p:cNvPr>
          <p:cNvSpPr>
            <a:spLocks noGrp="1"/>
          </p:cNvSpPr>
          <p:nvPr>
            <p:ph type="sldNum" sz="quarter" idx="12"/>
          </p:nvPr>
        </p:nvSpPr>
        <p:spPr/>
        <p:txBody>
          <a:bodyPr/>
          <a:lstStyle/>
          <a:p>
            <a:fld id="{DB1CEA2B-11BA-47C1-B2B8-F71A1EE91919}" type="slidenum">
              <a:rPr lang="fr-CH" smtClean="0"/>
              <a:t>14</a:t>
            </a:fld>
            <a:endParaRPr lang="fr-CH"/>
          </a:p>
        </p:txBody>
      </p:sp>
    </p:spTree>
    <p:extLst>
      <p:ext uri="{BB962C8B-B14F-4D97-AF65-F5344CB8AC3E}">
        <p14:creationId xmlns:p14="http://schemas.microsoft.com/office/powerpoint/2010/main" val="320977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4" end="4"/>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 calcmode="lin" valueType="num">
                                      <p:cBhvr additive="base">
                                        <p:cTn id="11"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 calcmode="lin" valueType="num">
                                      <p:cBhvr additive="base">
                                        <p:cTn id="21" dur="5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633" y="351478"/>
            <a:ext cx="10515600" cy="1325563"/>
          </a:xfrm>
        </p:spPr>
        <p:txBody>
          <a:bodyPr/>
          <a:lstStyle/>
          <a:p>
            <a:r>
              <a:rPr lang="en-US" u="sng" dirty="0">
                <a:latin typeface="+mn-lt"/>
              </a:rPr>
              <a:t>Sistema de </a:t>
            </a:r>
            <a:r>
              <a:rPr lang="en-US" u="sng" dirty="0" err="1">
                <a:latin typeface="+mn-lt"/>
              </a:rPr>
              <a:t>manejo</a:t>
            </a:r>
            <a:r>
              <a:rPr lang="en-US" u="sng" dirty="0">
                <a:latin typeface="+mn-lt"/>
              </a:rPr>
              <a:t> de </a:t>
            </a:r>
            <a:r>
              <a:rPr lang="en-US" u="sng" dirty="0" err="1">
                <a:latin typeface="+mn-lt"/>
              </a:rPr>
              <a:t>víctimas</a:t>
            </a:r>
            <a:r>
              <a:rPr lang="en-US" u="sng" dirty="0">
                <a:latin typeface="+mn-lt"/>
              </a:rPr>
              <a:t> en masa</a:t>
            </a:r>
          </a:p>
        </p:txBody>
      </p:sp>
      <p:sp>
        <p:nvSpPr>
          <p:cNvPr id="3" name="Content Placeholder 2"/>
          <p:cNvSpPr>
            <a:spLocks noGrp="1"/>
          </p:cNvSpPr>
          <p:nvPr>
            <p:ph idx="1"/>
          </p:nvPr>
        </p:nvSpPr>
        <p:spPr>
          <a:xfrm>
            <a:off x="933110" y="2155184"/>
            <a:ext cx="10925033" cy="4351338"/>
          </a:xfrm>
        </p:spPr>
        <p:txBody>
          <a:bodyPr/>
          <a:lstStyle/>
          <a:p>
            <a:pPr marL="0" indent="0">
              <a:buNone/>
            </a:pPr>
            <a:r>
              <a:rPr lang="es-ES" sz="3200" b="1" dirty="0">
                <a:solidFill>
                  <a:srgbClr val="3333CC"/>
                </a:solidFill>
              </a:rPr>
              <a:t>Se desarrolla con el fin de</a:t>
            </a:r>
            <a:r>
              <a:rPr lang="en-US" sz="3200" b="1" dirty="0">
                <a:solidFill>
                  <a:srgbClr val="3333CC"/>
                </a:solidFill>
              </a:rPr>
              <a:t>:</a:t>
            </a:r>
            <a:endParaRPr lang="en-US" b="1" dirty="0"/>
          </a:p>
          <a:p>
            <a:r>
              <a:rPr lang="es-ES" b="1" dirty="0"/>
              <a:t>Maximizar </a:t>
            </a:r>
            <a:r>
              <a:rPr lang="es-ES" dirty="0"/>
              <a:t>el uso de los </a:t>
            </a:r>
            <a:r>
              <a:rPr lang="es-ES" b="1" dirty="0"/>
              <a:t>recursos existentes</a:t>
            </a:r>
            <a:endParaRPr lang="en-US" b="1" dirty="0"/>
          </a:p>
          <a:p>
            <a:r>
              <a:rPr lang="es-ES" b="1" dirty="0"/>
              <a:t>Establecer una cadena de rescate multisectorial </a:t>
            </a:r>
            <a:r>
              <a:rPr lang="es-ES" dirty="0"/>
              <a:t>coordinada</a:t>
            </a:r>
            <a:endParaRPr lang="en-US" dirty="0"/>
          </a:p>
          <a:p>
            <a:r>
              <a:rPr lang="es-ES" b="1" dirty="0"/>
              <a:t>Devolver, </a:t>
            </a:r>
            <a:r>
              <a:rPr lang="es-ES" dirty="0"/>
              <a:t>rápida y eficientemente, </a:t>
            </a:r>
            <a:r>
              <a:rPr lang="es-ES" b="1" dirty="0"/>
              <a:t>los servicios </a:t>
            </a:r>
            <a:r>
              <a:rPr lang="es-ES" dirty="0"/>
              <a:t>interrumpidos, de emergencia y de salud, </a:t>
            </a:r>
            <a:r>
              <a:rPr lang="es-ES" b="1" dirty="0"/>
              <a:t>a la operación de rutina</a:t>
            </a:r>
            <a:endParaRPr lang="en-US" b="1" dirty="0"/>
          </a:p>
          <a:p>
            <a:endParaRPr lang="fr-CH" dirty="0"/>
          </a:p>
        </p:txBody>
      </p:sp>
      <p:pic>
        <p:nvPicPr>
          <p:cNvPr id="5" name="Picture 4"/>
          <p:cNvPicPr>
            <a:picLocks noChangeAspect="1"/>
          </p:cNvPicPr>
          <p:nvPr/>
        </p:nvPicPr>
        <p:blipFill>
          <a:blip r:embed="rId3"/>
          <a:stretch>
            <a:fillRect/>
          </a:stretch>
        </p:blipFill>
        <p:spPr>
          <a:xfrm>
            <a:off x="8386463" y="4469765"/>
            <a:ext cx="3376770" cy="2251710"/>
          </a:xfrm>
          <a:prstGeom prst="rect">
            <a:avLst/>
          </a:prstGeom>
        </p:spPr>
      </p:pic>
      <p:sp>
        <p:nvSpPr>
          <p:cNvPr id="6" name="Rectangle 5">
            <a:extLst>
              <a:ext uri="{FF2B5EF4-FFF2-40B4-BE49-F238E27FC236}">
                <a16:creationId xmlns:a16="http://schemas.microsoft.com/office/drawing/2014/main" id="{9C3CAEA7-3092-499D-988D-503845BFF96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C92B4C79-EDB5-4AAD-994C-2C27D51F074F}"/>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9" name="Slide Number Placeholder 8">
            <a:extLst>
              <a:ext uri="{FF2B5EF4-FFF2-40B4-BE49-F238E27FC236}">
                <a16:creationId xmlns:a16="http://schemas.microsoft.com/office/drawing/2014/main" id="{AC603DBC-A1D5-41A0-9938-2BD04B3DC7C7}"/>
              </a:ext>
            </a:extLst>
          </p:cNvPr>
          <p:cNvSpPr>
            <a:spLocks noGrp="1"/>
          </p:cNvSpPr>
          <p:nvPr>
            <p:ph type="sldNum" sz="quarter" idx="12"/>
          </p:nvPr>
        </p:nvSpPr>
        <p:spPr/>
        <p:txBody>
          <a:bodyPr/>
          <a:lstStyle/>
          <a:p>
            <a:fld id="{DB1CEA2B-11BA-47C1-B2B8-F71A1EE91919}" type="slidenum">
              <a:rPr lang="fr-CH" smtClean="0"/>
              <a:t>15</a:t>
            </a:fld>
            <a:endParaRPr lang="fr-CH"/>
          </a:p>
        </p:txBody>
      </p:sp>
    </p:spTree>
    <p:extLst>
      <p:ext uri="{BB962C8B-B14F-4D97-AF65-F5344CB8AC3E}">
        <p14:creationId xmlns:p14="http://schemas.microsoft.com/office/powerpoint/2010/main" val="87755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633" y="351478"/>
            <a:ext cx="10515600" cy="1325563"/>
          </a:xfrm>
        </p:spPr>
        <p:txBody>
          <a:bodyPr/>
          <a:lstStyle/>
          <a:p>
            <a:r>
              <a:rPr lang="en-US" u="sng" dirty="0">
                <a:latin typeface="+mn-lt"/>
              </a:rPr>
              <a:t>Sistema de </a:t>
            </a:r>
            <a:r>
              <a:rPr lang="en-US" u="sng" dirty="0" err="1">
                <a:latin typeface="+mn-lt"/>
              </a:rPr>
              <a:t>manejo</a:t>
            </a:r>
            <a:r>
              <a:rPr lang="en-US" u="sng" dirty="0">
                <a:latin typeface="+mn-lt"/>
              </a:rPr>
              <a:t> de </a:t>
            </a:r>
            <a:r>
              <a:rPr lang="en-US" u="sng" dirty="0" err="1">
                <a:latin typeface="+mn-lt"/>
              </a:rPr>
              <a:t>víctimas</a:t>
            </a:r>
            <a:r>
              <a:rPr lang="en-US" u="sng" dirty="0">
                <a:latin typeface="+mn-lt"/>
              </a:rPr>
              <a:t> en masa</a:t>
            </a:r>
          </a:p>
        </p:txBody>
      </p:sp>
      <p:sp>
        <p:nvSpPr>
          <p:cNvPr id="3" name="Content Placeholder 2"/>
          <p:cNvSpPr>
            <a:spLocks noGrp="1"/>
          </p:cNvSpPr>
          <p:nvPr>
            <p:ph idx="1"/>
          </p:nvPr>
        </p:nvSpPr>
        <p:spPr>
          <a:xfrm>
            <a:off x="933110" y="2155184"/>
            <a:ext cx="10925033" cy="4351338"/>
          </a:xfrm>
        </p:spPr>
        <p:txBody>
          <a:bodyPr>
            <a:normAutofit/>
          </a:bodyPr>
          <a:lstStyle/>
          <a:p>
            <a:pPr marL="0" lvl="0" indent="0">
              <a:buNone/>
            </a:pPr>
            <a:r>
              <a:rPr lang="en-US" sz="3200" b="1" dirty="0" err="1">
                <a:solidFill>
                  <a:srgbClr val="3333CC"/>
                </a:solidFill>
              </a:rPr>
              <a:t>Requiere</a:t>
            </a:r>
            <a:r>
              <a:rPr lang="en-US" sz="3200" b="1" dirty="0">
                <a:solidFill>
                  <a:srgbClr val="3333CC"/>
                </a:solidFill>
              </a:rPr>
              <a:t>:</a:t>
            </a:r>
          </a:p>
          <a:p>
            <a:pPr lvl="0"/>
            <a:r>
              <a:rPr lang="es-ES" dirty="0">
                <a:solidFill>
                  <a:prstClr val="black"/>
                </a:solidFill>
              </a:rPr>
              <a:t>Un </a:t>
            </a:r>
            <a:r>
              <a:rPr lang="es-ES" b="1" dirty="0">
                <a:solidFill>
                  <a:prstClr val="black"/>
                </a:solidFill>
              </a:rPr>
              <a:t>grupo de unidades</a:t>
            </a:r>
            <a:r>
              <a:rPr lang="es-ES" dirty="0">
                <a:solidFill>
                  <a:prstClr val="black"/>
                </a:solidFill>
              </a:rPr>
              <a:t>, </a:t>
            </a:r>
            <a:r>
              <a:rPr lang="es-ES" b="1" dirty="0">
                <a:solidFill>
                  <a:prstClr val="black"/>
                </a:solidFill>
              </a:rPr>
              <a:t>organizaciones </a:t>
            </a:r>
            <a:r>
              <a:rPr lang="es-ES" dirty="0">
                <a:solidFill>
                  <a:prstClr val="black"/>
                </a:solidFill>
              </a:rPr>
              <a:t>y </a:t>
            </a:r>
            <a:r>
              <a:rPr lang="es-ES" b="1" dirty="0">
                <a:solidFill>
                  <a:prstClr val="black"/>
                </a:solidFill>
              </a:rPr>
              <a:t>sectores </a:t>
            </a:r>
            <a:r>
              <a:rPr lang="es-ES" dirty="0">
                <a:solidFill>
                  <a:prstClr val="black"/>
                </a:solidFill>
              </a:rPr>
              <a:t>que trabajen conjuntamente, mediante procedimientos institucionalizados</a:t>
            </a:r>
            <a:endParaRPr lang="en-US" dirty="0">
              <a:solidFill>
                <a:prstClr val="black"/>
              </a:solidFill>
            </a:endParaRPr>
          </a:p>
          <a:p>
            <a:pPr lvl="0"/>
            <a:r>
              <a:rPr lang="en-US" b="1" dirty="0" err="1">
                <a:solidFill>
                  <a:prstClr val="black"/>
                </a:solidFill>
              </a:rPr>
              <a:t>Procedimientos</a:t>
            </a:r>
            <a:r>
              <a:rPr lang="en-US" b="1" dirty="0">
                <a:solidFill>
                  <a:prstClr val="black"/>
                </a:solidFill>
              </a:rPr>
              <a:t> y </a:t>
            </a:r>
            <a:r>
              <a:rPr lang="en-US" b="1" dirty="0" err="1">
                <a:solidFill>
                  <a:prstClr val="black"/>
                </a:solidFill>
              </a:rPr>
              <a:t>protocolos</a:t>
            </a:r>
            <a:r>
              <a:rPr lang="en-US" b="1" dirty="0">
                <a:solidFill>
                  <a:prstClr val="black"/>
                </a:solidFill>
              </a:rPr>
              <a:t> </a:t>
            </a:r>
            <a:r>
              <a:rPr lang="en-US" dirty="0" err="1">
                <a:solidFill>
                  <a:prstClr val="black"/>
                </a:solidFill>
              </a:rPr>
              <a:t>preestablecidos</a:t>
            </a:r>
            <a:endParaRPr lang="en-US" dirty="0">
              <a:solidFill>
                <a:prstClr val="black"/>
              </a:solidFill>
            </a:endParaRPr>
          </a:p>
          <a:p>
            <a:pPr marL="0" lvl="0" indent="0">
              <a:buNone/>
            </a:pPr>
            <a:r>
              <a:rPr lang="en-US" dirty="0">
                <a:solidFill>
                  <a:prstClr val="black"/>
                </a:solidFill>
              </a:rPr>
              <a:t>         (</a:t>
            </a:r>
            <a:r>
              <a:rPr lang="en-US" i="1" dirty="0">
                <a:solidFill>
                  <a:prstClr val="black"/>
                </a:solidFill>
              </a:rPr>
              <a:t>commando y control, </a:t>
            </a:r>
            <a:r>
              <a:rPr lang="en-US" i="1" dirty="0" err="1">
                <a:solidFill>
                  <a:prstClr val="black"/>
                </a:solidFill>
              </a:rPr>
              <a:t>comunicación</a:t>
            </a:r>
            <a:r>
              <a:rPr lang="en-US" i="1" dirty="0">
                <a:solidFill>
                  <a:prstClr val="black"/>
                </a:solidFill>
              </a:rPr>
              <a:t>, </a:t>
            </a:r>
            <a:r>
              <a:rPr lang="en-US" i="1" dirty="0" err="1">
                <a:solidFill>
                  <a:prstClr val="black"/>
                </a:solidFill>
              </a:rPr>
              <a:t>mobilización</a:t>
            </a:r>
            <a:r>
              <a:rPr lang="en-US" i="1" dirty="0">
                <a:solidFill>
                  <a:prstClr val="black"/>
                </a:solidFill>
              </a:rPr>
              <a:t> de </a:t>
            </a:r>
            <a:r>
              <a:rPr lang="en-US" i="1" dirty="0" err="1">
                <a:solidFill>
                  <a:prstClr val="black"/>
                </a:solidFill>
              </a:rPr>
              <a:t>recursos</a:t>
            </a:r>
            <a:r>
              <a:rPr lang="en-US" i="1" dirty="0">
                <a:solidFill>
                  <a:prstClr val="black"/>
                </a:solidFill>
              </a:rPr>
              <a:t>…</a:t>
            </a:r>
            <a:r>
              <a:rPr lang="en-US" dirty="0">
                <a:solidFill>
                  <a:prstClr val="black"/>
                </a:solidFill>
              </a:rPr>
              <a:t>)</a:t>
            </a:r>
          </a:p>
          <a:p>
            <a:pPr lvl="0"/>
            <a:r>
              <a:rPr lang="en-US" dirty="0" err="1">
                <a:solidFill>
                  <a:prstClr val="black"/>
                </a:solidFill>
              </a:rPr>
              <a:t>Preparación</a:t>
            </a:r>
            <a:r>
              <a:rPr lang="en-US" dirty="0">
                <a:solidFill>
                  <a:prstClr val="black"/>
                </a:solidFill>
              </a:rPr>
              <a:t> y </a:t>
            </a:r>
            <a:r>
              <a:rPr lang="en-US" dirty="0" err="1">
                <a:solidFill>
                  <a:prstClr val="black"/>
                </a:solidFill>
              </a:rPr>
              <a:t>respuesta</a:t>
            </a:r>
            <a:r>
              <a:rPr lang="en-US" dirty="0">
                <a:solidFill>
                  <a:prstClr val="black"/>
                </a:solidFill>
              </a:rPr>
              <a:t> </a:t>
            </a:r>
            <a:r>
              <a:rPr lang="en-US" b="1" dirty="0" err="1">
                <a:solidFill>
                  <a:prstClr val="black"/>
                </a:solidFill>
              </a:rPr>
              <a:t>multisectorial</a:t>
            </a:r>
            <a:endParaRPr lang="en-US" dirty="0">
              <a:solidFill>
                <a:prstClr val="black"/>
              </a:solidFill>
            </a:endParaRPr>
          </a:p>
          <a:p>
            <a:pPr lvl="0"/>
            <a:r>
              <a:rPr lang="es-ES" dirty="0">
                <a:solidFill>
                  <a:prstClr val="black"/>
                </a:solidFill>
              </a:rPr>
              <a:t>Una </a:t>
            </a:r>
            <a:r>
              <a:rPr lang="es-ES" b="1" dirty="0">
                <a:solidFill>
                  <a:prstClr val="black"/>
                </a:solidFill>
              </a:rPr>
              <a:t>coordinación</a:t>
            </a:r>
            <a:r>
              <a:rPr lang="es-ES" dirty="0">
                <a:solidFill>
                  <a:prstClr val="black"/>
                </a:solidFill>
              </a:rPr>
              <a:t> fuertemente planificada y probada</a:t>
            </a:r>
            <a:endParaRPr lang="en-US" dirty="0">
              <a:solidFill>
                <a:prstClr val="black"/>
              </a:solidFill>
            </a:endParaRPr>
          </a:p>
          <a:p>
            <a:endParaRPr lang="fr-CH" dirty="0"/>
          </a:p>
        </p:txBody>
      </p:sp>
      <p:sp>
        <p:nvSpPr>
          <p:cNvPr id="6" name="Rectangle 5">
            <a:extLst>
              <a:ext uri="{FF2B5EF4-FFF2-40B4-BE49-F238E27FC236}">
                <a16:creationId xmlns:a16="http://schemas.microsoft.com/office/drawing/2014/main" id="{9C3CAEA7-3092-499D-988D-503845BFF96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C92B4C79-EDB5-4AAD-994C-2C27D51F074F}"/>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9" name="Slide Number Placeholder 8">
            <a:extLst>
              <a:ext uri="{FF2B5EF4-FFF2-40B4-BE49-F238E27FC236}">
                <a16:creationId xmlns:a16="http://schemas.microsoft.com/office/drawing/2014/main" id="{AC603DBC-A1D5-41A0-9938-2BD04B3DC7C7}"/>
              </a:ext>
            </a:extLst>
          </p:cNvPr>
          <p:cNvSpPr>
            <a:spLocks noGrp="1"/>
          </p:cNvSpPr>
          <p:nvPr>
            <p:ph type="sldNum" sz="quarter" idx="12"/>
          </p:nvPr>
        </p:nvSpPr>
        <p:spPr/>
        <p:txBody>
          <a:bodyPr/>
          <a:lstStyle/>
          <a:p>
            <a:fld id="{DB1CEA2B-11BA-47C1-B2B8-F71A1EE91919}" type="slidenum">
              <a:rPr lang="fr-CH" smtClean="0"/>
              <a:t>16</a:t>
            </a:fld>
            <a:endParaRPr lang="fr-CH"/>
          </a:p>
        </p:txBody>
      </p:sp>
    </p:spTree>
    <p:extLst>
      <p:ext uri="{BB962C8B-B14F-4D97-AF65-F5344CB8AC3E}">
        <p14:creationId xmlns:p14="http://schemas.microsoft.com/office/powerpoint/2010/main" val="2358813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648"/>
            <a:ext cx="10515600" cy="1325563"/>
          </a:xfrm>
        </p:spPr>
        <p:txBody>
          <a:bodyPr/>
          <a:lstStyle/>
          <a:p>
            <a:pPr algn="ctr"/>
            <a:r>
              <a:rPr lang="en-US" u="sng" dirty="0">
                <a:latin typeface="+mn-lt"/>
              </a:rPr>
              <a:t>Protocol example…</a:t>
            </a:r>
            <a:endParaRPr lang="fr-CH" u="sng" dirty="0">
              <a:latin typeface="+mn-lt"/>
            </a:endParaRPr>
          </a:p>
        </p:txBody>
      </p:sp>
      <p:pic>
        <p:nvPicPr>
          <p:cNvPr id="4" name="Content Placeholder 3"/>
          <p:cNvPicPr>
            <a:picLocks noGrp="1" noChangeAspect="1"/>
          </p:cNvPicPr>
          <p:nvPr>
            <p:ph idx="1"/>
          </p:nvPr>
        </p:nvPicPr>
        <p:blipFill>
          <a:blip r:embed="rId3"/>
          <a:stretch>
            <a:fillRect/>
          </a:stretch>
        </p:blipFill>
        <p:spPr>
          <a:xfrm>
            <a:off x="2067652" y="995774"/>
            <a:ext cx="9014876" cy="5661694"/>
          </a:xfrm>
          <a:prstGeom prst="rect">
            <a:avLst/>
          </a:prstGeom>
        </p:spPr>
      </p:pic>
      <p:sp>
        <p:nvSpPr>
          <p:cNvPr id="5" name="Rectangle 4">
            <a:extLst>
              <a:ext uri="{FF2B5EF4-FFF2-40B4-BE49-F238E27FC236}">
                <a16:creationId xmlns:a16="http://schemas.microsoft.com/office/drawing/2014/main" id="{BFC3DC08-D60D-42FF-8F2B-C37390461F0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6C4CD24B-90C4-45EF-A7E8-627B01F6714B}"/>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8" name="Slide Number Placeholder 7">
            <a:extLst>
              <a:ext uri="{FF2B5EF4-FFF2-40B4-BE49-F238E27FC236}">
                <a16:creationId xmlns:a16="http://schemas.microsoft.com/office/drawing/2014/main" id="{EE703D9D-C12D-477B-B4B1-F374E779E37D}"/>
              </a:ext>
            </a:extLst>
          </p:cNvPr>
          <p:cNvSpPr>
            <a:spLocks noGrp="1"/>
          </p:cNvSpPr>
          <p:nvPr>
            <p:ph type="sldNum" sz="quarter" idx="12"/>
          </p:nvPr>
        </p:nvSpPr>
        <p:spPr/>
        <p:txBody>
          <a:bodyPr/>
          <a:lstStyle/>
          <a:p>
            <a:fld id="{DB1CEA2B-11BA-47C1-B2B8-F71A1EE91919}" type="slidenum">
              <a:rPr lang="fr-CH" smtClean="0"/>
              <a:t>17</a:t>
            </a:fld>
            <a:endParaRPr lang="fr-CH"/>
          </a:p>
        </p:txBody>
      </p:sp>
    </p:spTree>
    <p:extLst>
      <p:ext uri="{BB962C8B-B14F-4D97-AF65-F5344CB8AC3E}">
        <p14:creationId xmlns:p14="http://schemas.microsoft.com/office/powerpoint/2010/main" val="3453350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mn-lt"/>
              </a:rPr>
              <a:t>Cadena de </a:t>
            </a:r>
            <a:r>
              <a:rPr lang="en-US" u="sng" dirty="0" err="1">
                <a:latin typeface="+mn-lt"/>
              </a:rPr>
              <a:t>rescate</a:t>
            </a:r>
            <a:endParaRPr lang="fr-CH" u="sng" dirty="0">
              <a:latin typeface="+mn-lt"/>
            </a:endParaRPr>
          </a:p>
        </p:txBody>
      </p:sp>
      <p:sp>
        <p:nvSpPr>
          <p:cNvPr id="3" name="Content Placeholder 2"/>
          <p:cNvSpPr>
            <a:spLocks noGrp="1"/>
          </p:cNvSpPr>
          <p:nvPr>
            <p:ph idx="1"/>
          </p:nvPr>
        </p:nvSpPr>
        <p:spPr>
          <a:xfrm>
            <a:off x="906282" y="2141537"/>
            <a:ext cx="10624794" cy="4351338"/>
          </a:xfrm>
        </p:spPr>
        <p:txBody>
          <a:bodyPr>
            <a:normAutofit fontScale="92500"/>
          </a:bodyPr>
          <a:lstStyle/>
          <a:p>
            <a:pPr marL="0" indent="0">
              <a:buNone/>
            </a:pPr>
            <a:r>
              <a:rPr lang="en-US" b="1" dirty="0"/>
              <a:t>La Cadena de </a:t>
            </a:r>
            <a:r>
              <a:rPr lang="en-US" b="1" dirty="0" err="1"/>
              <a:t>rescate</a:t>
            </a:r>
            <a:r>
              <a:rPr lang="en-US" b="1" dirty="0">
                <a:solidFill>
                  <a:srgbClr val="3333CC"/>
                </a:solidFill>
              </a:rPr>
              <a:t>, </a:t>
            </a:r>
            <a:r>
              <a:rPr lang="es-ES" b="1" dirty="0">
                <a:solidFill>
                  <a:srgbClr val="3333CC"/>
                </a:solidFill>
              </a:rPr>
              <a:t>la esencia del Sistema de Manejo de Víctimas en Masa</a:t>
            </a:r>
            <a:r>
              <a:rPr lang="en-US" b="1" dirty="0">
                <a:solidFill>
                  <a:srgbClr val="3333CC"/>
                </a:solidFill>
              </a:rPr>
              <a:t> </a:t>
            </a:r>
          </a:p>
          <a:p>
            <a:r>
              <a:rPr lang="en-US" sz="2400" b="1" dirty="0" err="1"/>
              <a:t>Varios</a:t>
            </a:r>
            <a:r>
              <a:rPr lang="en-US" sz="2400" b="1" dirty="0"/>
              <a:t> </a:t>
            </a:r>
            <a:r>
              <a:rPr lang="en-US" sz="2400" b="1" dirty="0" err="1"/>
              <a:t>actores</a:t>
            </a:r>
            <a:r>
              <a:rPr lang="en-US" sz="2400" b="1" dirty="0"/>
              <a:t>: </a:t>
            </a:r>
            <a:r>
              <a:rPr lang="en-US" sz="2400" dirty="0" err="1"/>
              <a:t>militares</a:t>
            </a:r>
            <a:r>
              <a:rPr lang="en-US" sz="2400" dirty="0"/>
              <a:t>, </a:t>
            </a:r>
            <a:r>
              <a:rPr lang="en-US" sz="2400" dirty="0" err="1"/>
              <a:t>policía</a:t>
            </a:r>
            <a:r>
              <a:rPr lang="en-US" sz="2400" dirty="0"/>
              <a:t>, </a:t>
            </a:r>
            <a:r>
              <a:rPr lang="en-US" sz="2400" dirty="0" err="1"/>
              <a:t>servicio</a:t>
            </a:r>
            <a:r>
              <a:rPr lang="en-US" sz="2400" dirty="0"/>
              <a:t> de </a:t>
            </a:r>
            <a:r>
              <a:rPr lang="en-US" sz="2400" dirty="0" err="1"/>
              <a:t>ambulancia</a:t>
            </a:r>
            <a:r>
              <a:rPr lang="en-US" sz="2400" dirty="0"/>
              <a:t>, </a:t>
            </a:r>
            <a:r>
              <a:rPr lang="en-US" sz="2400" dirty="0" err="1"/>
              <a:t>hospitales</a:t>
            </a:r>
            <a:r>
              <a:rPr lang="en-US" sz="2400" dirty="0"/>
              <a:t>, </a:t>
            </a:r>
            <a:r>
              <a:rPr lang="en-US" sz="2400" dirty="0" err="1"/>
              <a:t>protección</a:t>
            </a:r>
            <a:r>
              <a:rPr lang="en-US" sz="2400" dirty="0"/>
              <a:t> civil, </a:t>
            </a:r>
            <a:r>
              <a:rPr lang="en-US" sz="2400" dirty="0" err="1"/>
              <a:t>servicio</a:t>
            </a:r>
            <a:r>
              <a:rPr lang="en-US" sz="2400" dirty="0"/>
              <a:t> de </a:t>
            </a:r>
            <a:r>
              <a:rPr lang="en-US" sz="2400" dirty="0" err="1"/>
              <a:t>bomberos</a:t>
            </a:r>
            <a:r>
              <a:rPr lang="en-US" sz="2400" dirty="0"/>
              <a:t>, </a:t>
            </a:r>
            <a:r>
              <a:rPr lang="en-US" sz="2400" dirty="0" err="1"/>
              <a:t>servicios</a:t>
            </a:r>
            <a:r>
              <a:rPr lang="en-US" sz="2400" dirty="0"/>
              <a:t> de </a:t>
            </a:r>
            <a:r>
              <a:rPr lang="en-US" sz="2400" dirty="0" err="1"/>
              <a:t>transporte</a:t>
            </a:r>
            <a:r>
              <a:rPr lang="en-US" sz="2400" dirty="0"/>
              <a:t>, </a:t>
            </a:r>
            <a:r>
              <a:rPr lang="en-US" sz="2400" dirty="0" err="1"/>
              <a:t>otros</a:t>
            </a:r>
            <a:r>
              <a:rPr lang="en-US" sz="2400" dirty="0"/>
              <a:t> actors </a:t>
            </a:r>
            <a:r>
              <a:rPr lang="en-US" sz="2400" dirty="0" err="1"/>
              <a:t>como</a:t>
            </a:r>
            <a:r>
              <a:rPr lang="en-US" sz="2400" dirty="0"/>
              <a:t> las </a:t>
            </a:r>
            <a:r>
              <a:rPr lang="en-US" sz="2400" dirty="0" err="1"/>
              <a:t>Sociedades</a:t>
            </a:r>
            <a:r>
              <a:rPr lang="en-US" sz="2400" dirty="0"/>
              <a:t> </a:t>
            </a:r>
            <a:r>
              <a:rPr lang="en-US" sz="2400" dirty="0" err="1"/>
              <a:t>Nacionales</a:t>
            </a:r>
            <a:r>
              <a:rPr lang="en-US" sz="2400" dirty="0"/>
              <a:t> de la Cruz </a:t>
            </a:r>
            <a:r>
              <a:rPr lang="en-US" sz="2400" dirty="0" err="1"/>
              <a:t>Roja</a:t>
            </a:r>
            <a:r>
              <a:rPr lang="en-US" sz="2400" dirty="0"/>
              <a:t> / Media Luna </a:t>
            </a:r>
            <a:r>
              <a:rPr lang="en-US" sz="2400" dirty="0" err="1"/>
              <a:t>Roja</a:t>
            </a:r>
            <a:r>
              <a:rPr lang="en-US" sz="2400" dirty="0"/>
              <a:t>, y </a:t>
            </a:r>
            <a:r>
              <a:rPr lang="en-US" sz="2400" dirty="0" err="1"/>
              <a:t>comunicaciones</a:t>
            </a:r>
            <a:endParaRPr lang="en-US" sz="2400" dirty="0"/>
          </a:p>
          <a:p>
            <a:r>
              <a:rPr lang="en-US" sz="2400" dirty="0" err="1"/>
              <a:t>Empieza</a:t>
            </a:r>
            <a:r>
              <a:rPr lang="en-US" sz="2400" dirty="0"/>
              <a:t> en la </a:t>
            </a:r>
            <a:r>
              <a:rPr lang="en-US" sz="2400" b="1" dirty="0" err="1"/>
              <a:t>escena</a:t>
            </a:r>
            <a:r>
              <a:rPr lang="en-US" sz="2400" b="1" dirty="0"/>
              <a:t> del </a:t>
            </a:r>
            <a:r>
              <a:rPr lang="en-US" sz="2400" b="1" dirty="0" err="1"/>
              <a:t>incidente</a:t>
            </a:r>
            <a:endParaRPr lang="en-US" sz="2400" dirty="0"/>
          </a:p>
          <a:p>
            <a:r>
              <a:rPr lang="es-ES" sz="2400" dirty="0"/>
              <a:t>Incluye el traslado de las víctimas al </a:t>
            </a:r>
            <a:r>
              <a:rPr lang="es-ES" sz="2400" b="1" dirty="0"/>
              <a:t>punto de atención médica (FAP/ (A)MP)</a:t>
            </a:r>
            <a:endParaRPr lang="en-US" sz="2400" b="1" dirty="0"/>
          </a:p>
          <a:p>
            <a:r>
              <a:rPr lang="en-US" sz="2400" b="1" dirty="0"/>
              <a:t>Triage </a:t>
            </a:r>
            <a:r>
              <a:rPr lang="en-US" sz="2400" dirty="0" err="1"/>
              <a:t>prehospitalario</a:t>
            </a:r>
            <a:endParaRPr lang="en-US" sz="2400" b="1" dirty="0"/>
          </a:p>
          <a:p>
            <a:r>
              <a:rPr lang="es-ES" sz="2400" b="1" dirty="0"/>
              <a:t>Evacuación</a:t>
            </a:r>
            <a:r>
              <a:rPr lang="es-ES" sz="2400" dirty="0"/>
              <a:t> regulada, por ejemplo, mediante ambulancia (incluido el control del tráfico),</a:t>
            </a:r>
            <a:endParaRPr lang="en-US" sz="2400" dirty="0"/>
          </a:p>
          <a:p>
            <a:r>
              <a:rPr lang="en-US" sz="2400" dirty="0" err="1"/>
              <a:t>Termina</a:t>
            </a:r>
            <a:r>
              <a:rPr lang="en-US" sz="2400" dirty="0"/>
              <a:t> en el </a:t>
            </a:r>
            <a:r>
              <a:rPr lang="en-US" sz="2400" dirty="0" err="1"/>
              <a:t>área</a:t>
            </a:r>
            <a:r>
              <a:rPr lang="en-US" sz="2400" dirty="0"/>
              <a:t> de </a:t>
            </a:r>
            <a:r>
              <a:rPr lang="en-US" sz="2400" dirty="0" err="1"/>
              <a:t>urgencias</a:t>
            </a:r>
            <a:r>
              <a:rPr lang="en-US" sz="2400" dirty="0"/>
              <a:t> del </a:t>
            </a:r>
            <a:r>
              <a:rPr lang="en-US" sz="2400" b="1" dirty="0"/>
              <a:t>hospital</a:t>
            </a:r>
            <a:r>
              <a:rPr lang="en-US" sz="2400" dirty="0"/>
              <a:t> </a:t>
            </a:r>
            <a:r>
              <a:rPr lang="en-US" sz="2400" dirty="0">
                <a:solidFill>
                  <a:srgbClr val="FF0000"/>
                </a:solidFill>
              </a:rPr>
              <a:t>(plan de </a:t>
            </a:r>
            <a:r>
              <a:rPr lang="en-US" sz="2400" dirty="0" err="1">
                <a:solidFill>
                  <a:srgbClr val="FF0000"/>
                </a:solidFill>
              </a:rPr>
              <a:t>respuesta</a:t>
            </a:r>
            <a:r>
              <a:rPr lang="en-US" sz="2400" dirty="0">
                <a:solidFill>
                  <a:srgbClr val="FF0000"/>
                </a:solidFill>
              </a:rPr>
              <a:t> a </a:t>
            </a:r>
            <a:r>
              <a:rPr lang="en-US" sz="2400" dirty="0" err="1">
                <a:solidFill>
                  <a:srgbClr val="FF0000"/>
                </a:solidFill>
              </a:rPr>
              <a:t>desastres</a:t>
            </a:r>
            <a:r>
              <a:rPr lang="en-US" sz="2400" dirty="0">
                <a:solidFill>
                  <a:srgbClr val="FF0000"/>
                </a:solidFill>
              </a:rPr>
              <a:t> del hospital)</a:t>
            </a:r>
            <a:endParaRPr lang="fr-CH" sz="2400" dirty="0">
              <a:solidFill>
                <a:srgbClr val="FF0000"/>
              </a:solidFill>
            </a:endParaRPr>
          </a:p>
        </p:txBody>
      </p:sp>
      <p:pic>
        <p:nvPicPr>
          <p:cNvPr id="5" name="Picture 4"/>
          <p:cNvPicPr>
            <a:picLocks noChangeAspect="1"/>
          </p:cNvPicPr>
          <p:nvPr/>
        </p:nvPicPr>
        <p:blipFill>
          <a:blip r:embed="rId3"/>
          <a:stretch>
            <a:fillRect/>
          </a:stretch>
        </p:blipFill>
        <p:spPr>
          <a:xfrm>
            <a:off x="5698807" y="365125"/>
            <a:ext cx="6256973" cy="1149240"/>
          </a:xfrm>
          <a:prstGeom prst="rect">
            <a:avLst/>
          </a:prstGeom>
        </p:spPr>
      </p:pic>
      <p:pic>
        <p:nvPicPr>
          <p:cNvPr id="4" name="Picture 3"/>
          <p:cNvPicPr>
            <a:picLocks noChangeAspect="1"/>
          </p:cNvPicPr>
          <p:nvPr/>
        </p:nvPicPr>
        <p:blipFill>
          <a:blip r:embed="rId4"/>
          <a:stretch>
            <a:fillRect/>
          </a:stretch>
        </p:blipFill>
        <p:spPr>
          <a:xfrm>
            <a:off x="5926455" y="477782"/>
            <a:ext cx="5800725" cy="923925"/>
          </a:xfrm>
          <a:prstGeom prst="rect">
            <a:avLst/>
          </a:prstGeom>
        </p:spPr>
      </p:pic>
      <p:pic>
        <p:nvPicPr>
          <p:cNvPr id="6" name="Picture 5"/>
          <p:cNvPicPr>
            <a:picLocks noChangeAspect="1"/>
          </p:cNvPicPr>
          <p:nvPr/>
        </p:nvPicPr>
        <p:blipFill>
          <a:blip r:embed="rId5"/>
          <a:stretch>
            <a:fillRect/>
          </a:stretch>
        </p:blipFill>
        <p:spPr>
          <a:xfrm>
            <a:off x="5935980" y="468256"/>
            <a:ext cx="5791200" cy="942975"/>
          </a:xfrm>
          <a:prstGeom prst="rect">
            <a:avLst/>
          </a:prstGeom>
        </p:spPr>
      </p:pic>
      <p:pic>
        <p:nvPicPr>
          <p:cNvPr id="7" name="Picture 6"/>
          <p:cNvPicPr>
            <a:picLocks noChangeAspect="1"/>
          </p:cNvPicPr>
          <p:nvPr/>
        </p:nvPicPr>
        <p:blipFill>
          <a:blip r:embed="rId6"/>
          <a:stretch>
            <a:fillRect/>
          </a:stretch>
        </p:blipFill>
        <p:spPr>
          <a:xfrm>
            <a:off x="5883592" y="537367"/>
            <a:ext cx="5886450" cy="962025"/>
          </a:xfrm>
          <a:prstGeom prst="rect">
            <a:avLst/>
          </a:prstGeom>
        </p:spPr>
      </p:pic>
      <p:pic>
        <p:nvPicPr>
          <p:cNvPr id="8" name="Picture 7"/>
          <p:cNvPicPr>
            <a:picLocks noChangeAspect="1"/>
          </p:cNvPicPr>
          <p:nvPr/>
        </p:nvPicPr>
        <p:blipFill>
          <a:blip r:embed="rId7"/>
          <a:stretch>
            <a:fillRect/>
          </a:stretch>
        </p:blipFill>
        <p:spPr>
          <a:xfrm>
            <a:off x="5993130" y="546044"/>
            <a:ext cx="5819775" cy="990600"/>
          </a:xfrm>
          <a:prstGeom prst="rect">
            <a:avLst/>
          </a:prstGeom>
        </p:spPr>
      </p:pic>
      <p:sp>
        <p:nvSpPr>
          <p:cNvPr id="9" name="Rectangle 8">
            <a:extLst>
              <a:ext uri="{FF2B5EF4-FFF2-40B4-BE49-F238E27FC236}">
                <a16:creationId xmlns:a16="http://schemas.microsoft.com/office/drawing/2014/main" id="{9F503F89-ADF2-40E6-8F47-29D01C50BFD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0" name="TextBox 9">
            <a:extLst>
              <a:ext uri="{FF2B5EF4-FFF2-40B4-BE49-F238E27FC236}">
                <a16:creationId xmlns:a16="http://schemas.microsoft.com/office/drawing/2014/main" id="{2EC25855-5997-4CD5-809D-C471198847FE}"/>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13" name="Slide Number Placeholder 12">
            <a:extLst>
              <a:ext uri="{FF2B5EF4-FFF2-40B4-BE49-F238E27FC236}">
                <a16:creationId xmlns:a16="http://schemas.microsoft.com/office/drawing/2014/main" id="{E11BB56C-1992-4AA9-B485-E36E04A40F43}"/>
              </a:ext>
            </a:extLst>
          </p:cNvPr>
          <p:cNvSpPr>
            <a:spLocks noGrp="1"/>
          </p:cNvSpPr>
          <p:nvPr>
            <p:ph type="sldNum" sz="quarter" idx="12"/>
          </p:nvPr>
        </p:nvSpPr>
        <p:spPr/>
        <p:txBody>
          <a:bodyPr/>
          <a:lstStyle/>
          <a:p>
            <a:fld id="{DB1CEA2B-11BA-47C1-B2B8-F71A1EE91919}" type="slidenum">
              <a:rPr lang="fr-CH" smtClean="0"/>
              <a:t>18</a:t>
            </a:fld>
            <a:endParaRPr lang="fr-CH"/>
          </a:p>
        </p:txBody>
      </p:sp>
    </p:spTree>
    <p:extLst>
      <p:ext uri="{BB962C8B-B14F-4D97-AF65-F5344CB8AC3E}">
        <p14:creationId xmlns:p14="http://schemas.microsoft.com/office/powerpoint/2010/main" val="237044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DA35AC6-0A9F-40D1-AA36-4C14BF7ADC2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29" name="TextBox 28">
            <a:extLst>
              <a:ext uri="{FF2B5EF4-FFF2-40B4-BE49-F238E27FC236}">
                <a16:creationId xmlns:a16="http://schemas.microsoft.com/office/drawing/2014/main" id="{34804400-3DC9-4045-A133-24E5EA7FB2FA}"/>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pic>
        <p:nvPicPr>
          <p:cNvPr id="18" name="Picture 17"/>
          <p:cNvPicPr>
            <a:picLocks noChangeAspect="1"/>
          </p:cNvPicPr>
          <p:nvPr/>
        </p:nvPicPr>
        <p:blipFill>
          <a:blip r:embed="rId3"/>
          <a:stretch>
            <a:fillRect/>
          </a:stretch>
        </p:blipFill>
        <p:spPr>
          <a:xfrm>
            <a:off x="893567" y="3235884"/>
            <a:ext cx="1658256" cy="1810669"/>
          </a:xfrm>
          <a:prstGeom prst="rect">
            <a:avLst/>
          </a:prstGeom>
        </p:spPr>
      </p:pic>
      <p:sp>
        <p:nvSpPr>
          <p:cNvPr id="2" name="Title 1"/>
          <p:cNvSpPr>
            <a:spLocks noGrp="1"/>
          </p:cNvSpPr>
          <p:nvPr>
            <p:ph type="title"/>
          </p:nvPr>
        </p:nvSpPr>
        <p:spPr>
          <a:xfrm>
            <a:off x="4160520" y="182651"/>
            <a:ext cx="4617720" cy="1325563"/>
          </a:xfrm>
        </p:spPr>
        <p:txBody>
          <a:bodyPr/>
          <a:lstStyle/>
          <a:p>
            <a:r>
              <a:rPr lang="en-US" u="sng" dirty="0">
                <a:latin typeface="+mn-lt"/>
              </a:rPr>
              <a:t>Cadena de </a:t>
            </a:r>
            <a:r>
              <a:rPr lang="en-US" u="sng" dirty="0" err="1">
                <a:latin typeface="+mn-lt"/>
              </a:rPr>
              <a:t>rescate</a:t>
            </a:r>
            <a:endParaRPr lang="en-US" u="sng" dirty="0">
              <a:latin typeface="+mn-lt"/>
            </a:endParaRPr>
          </a:p>
        </p:txBody>
      </p:sp>
      <p:sp>
        <p:nvSpPr>
          <p:cNvPr id="4" name="Rectangle 3"/>
          <p:cNvSpPr/>
          <p:nvPr/>
        </p:nvSpPr>
        <p:spPr>
          <a:xfrm>
            <a:off x="599684" y="2148840"/>
            <a:ext cx="2471997" cy="389096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b="1" dirty="0"/>
          </a:p>
        </p:txBody>
      </p:sp>
      <p:sp>
        <p:nvSpPr>
          <p:cNvPr id="5" name="TextBox 4"/>
          <p:cNvSpPr txBox="1"/>
          <p:nvPr/>
        </p:nvSpPr>
        <p:spPr>
          <a:xfrm>
            <a:off x="568898" y="3840219"/>
            <a:ext cx="2137124" cy="1569660"/>
          </a:xfrm>
          <a:prstGeom prst="rect">
            <a:avLst/>
          </a:prstGeom>
          <a:noFill/>
        </p:spPr>
        <p:txBody>
          <a:bodyPr wrap="none" rtlCol="0">
            <a:spAutoFit/>
          </a:bodyPr>
          <a:lstStyle/>
          <a:p>
            <a:pPr marL="285750" indent="-285750">
              <a:buFont typeface="Arial" panose="020B0604020202020204" pitchFamily="34" charset="0"/>
              <a:buChar char="•"/>
            </a:pPr>
            <a:r>
              <a:rPr lang="en-US" sz="2400" dirty="0" err="1"/>
              <a:t>Búsqueda</a:t>
            </a:r>
            <a:endParaRPr lang="en-US" sz="2400" dirty="0"/>
          </a:p>
          <a:p>
            <a:pPr marL="285750" indent="-285750">
              <a:buFont typeface="Arial" panose="020B0604020202020204" pitchFamily="34" charset="0"/>
              <a:buChar char="•"/>
            </a:pPr>
            <a:r>
              <a:rPr lang="en-US" sz="2400" dirty="0" err="1"/>
              <a:t>Rescate</a:t>
            </a:r>
            <a:endParaRPr lang="en-US" sz="2400" dirty="0"/>
          </a:p>
          <a:p>
            <a:pPr marL="285750" indent="-285750">
              <a:buFont typeface="Arial" panose="020B0604020202020204" pitchFamily="34" charset="0"/>
              <a:buChar char="•"/>
            </a:pPr>
            <a:r>
              <a:rPr lang="en-US" sz="2400" dirty="0"/>
              <a:t>(</a:t>
            </a:r>
            <a:r>
              <a:rPr lang="en-US" sz="2400" dirty="0" err="1"/>
              <a:t>Primeros</a:t>
            </a:r>
            <a:r>
              <a:rPr lang="en-US" sz="2400" dirty="0"/>
              <a:t> </a:t>
            </a:r>
          </a:p>
          <a:p>
            <a:r>
              <a:rPr lang="en-US" sz="2400" dirty="0"/>
              <a:t>	</a:t>
            </a:r>
            <a:r>
              <a:rPr lang="en-US" sz="2400" dirty="0" err="1"/>
              <a:t>auxilios</a:t>
            </a:r>
            <a:r>
              <a:rPr lang="en-US" sz="2400" dirty="0"/>
              <a:t>)</a:t>
            </a:r>
            <a:endParaRPr lang="fr-CH" sz="2400" dirty="0"/>
          </a:p>
        </p:txBody>
      </p:sp>
      <p:pic>
        <p:nvPicPr>
          <p:cNvPr id="6" name="Picture 5"/>
          <p:cNvPicPr>
            <a:picLocks noChangeAspect="1"/>
          </p:cNvPicPr>
          <p:nvPr/>
        </p:nvPicPr>
        <p:blipFill>
          <a:blip r:embed="rId4"/>
          <a:stretch>
            <a:fillRect/>
          </a:stretch>
        </p:blipFill>
        <p:spPr>
          <a:xfrm>
            <a:off x="2325294" y="2285522"/>
            <a:ext cx="626406" cy="1040607"/>
          </a:xfrm>
          <a:prstGeom prst="rect">
            <a:avLst/>
          </a:prstGeom>
        </p:spPr>
      </p:pic>
      <p:pic>
        <p:nvPicPr>
          <p:cNvPr id="7" name="Picture 6"/>
          <p:cNvPicPr>
            <a:picLocks noChangeAspect="1"/>
          </p:cNvPicPr>
          <p:nvPr/>
        </p:nvPicPr>
        <p:blipFill>
          <a:blip r:embed="rId5"/>
          <a:stretch>
            <a:fillRect/>
          </a:stretch>
        </p:blipFill>
        <p:spPr>
          <a:xfrm>
            <a:off x="702233" y="2296001"/>
            <a:ext cx="1441136" cy="814555"/>
          </a:xfrm>
          <a:prstGeom prst="rect">
            <a:avLst/>
          </a:prstGeom>
        </p:spPr>
      </p:pic>
      <p:pic>
        <p:nvPicPr>
          <p:cNvPr id="8" name="Picture 7"/>
          <p:cNvPicPr>
            <a:picLocks noChangeAspect="1"/>
          </p:cNvPicPr>
          <p:nvPr/>
        </p:nvPicPr>
        <p:blipFill>
          <a:blip r:embed="rId6"/>
          <a:stretch>
            <a:fillRect/>
          </a:stretch>
        </p:blipFill>
        <p:spPr>
          <a:xfrm>
            <a:off x="1573280" y="5324496"/>
            <a:ext cx="1159298" cy="604947"/>
          </a:xfrm>
          <a:prstGeom prst="rect">
            <a:avLst/>
          </a:prstGeom>
        </p:spPr>
      </p:pic>
      <p:pic>
        <p:nvPicPr>
          <p:cNvPr id="9" name="Picture 8"/>
          <p:cNvPicPr>
            <a:picLocks noChangeAspect="1"/>
          </p:cNvPicPr>
          <p:nvPr/>
        </p:nvPicPr>
        <p:blipFill>
          <a:blip r:embed="rId7"/>
          <a:stretch>
            <a:fillRect/>
          </a:stretch>
        </p:blipFill>
        <p:spPr>
          <a:xfrm>
            <a:off x="878693" y="5350703"/>
            <a:ext cx="429414" cy="552532"/>
          </a:xfrm>
          <a:prstGeom prst="rect">
            <a:avLst/>
          </a:prstGeom>
        </p:spPr>
      </p:pic>
      <p:sp>
        <p:nvSpPr>
          <p:cNvPr id="10" name="Rectangle 9"/>
          <p:cNvSpPr/>
          <p:nvPr/>
        </p:nvSpPr>
        <p:spPr>
          <a:xfrm>
            <a:off x="3085632" y="2492429"/>
            <a:ext cx="1940855" cy="1043333"/>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Puesto</a:t>
            </a:r>
            <a:r>
              <a:rPr lang="en-US" sz="2400" dirty="0"/>
              <a:t> de </a:t>
            </a:r>
            <a:r>
              <a:rPr lang="en-US" sz="2400" dirty="0" err="1"/>
              <a:t>comando</a:t>
            </a:r>
            <a:endParaRPr lang="fr-CH" sz="2400" dirty="0"/>
          </a:p>
        </p:txBody>
      </p:sp>
      <p:sp>
        <p:nvSpPr>
          <p:cNvPr id="11" name="Rectangle 10"/>
          <p:cNvSpPr/>
          <p:nvPr/>
        </p:nvSpPr>
        <p:spPr>
          <a:xfrm>
            <a:off x="3366530" y="3509475"/>
            <a:ext cx="2876936" cy="2504041"/>
          </a:xfrm>
          <a:prstGeom prst="rect">
            <a:avLst/>
          </a:prstGeom>
          <a:solidFill>
            <a:schemeClr val="bg1">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TRIAGE</a:t>
            </a:r>
          </a:p>
          <a:p>
            <a:pPr algn="ctr"/>
            <a:r>
              <a:rPr lang="en-US" dirty="0">
                <a:solidFill>
                  <a:schemeClr val="tx1"/>
                </a:solidFill>
              </a:rPr>
              <a:t>ESTABILIZACIÓN</a:t>
            </a:r>
          </a:p>
          <a:p>
            <a:pPr algn="ctr"/>
            <a:r>
              <a:rPr lang="en-US" dirty="0">
                <a:solidFill>
                  <a:schemeClr val="tx1"/>
                </a:solidFill>
              </a:rPr>
              <a:t>EVACUACIÓN</a:t>
            </a:r>
            <a:endParaRPr lang="fr-CH" sz="1600" dirty="0">
              <a:solidFill>
                <a:schemeClr val="tx1"/>
              </a:solidFill>
            </a:endParaRPr>
          </a:p>
        </p:txBody>
      </p:sp>
      <p:pic>
        <p:nvPicPr>
          <p:cNvPr id="12" name="Picture 11"/>
          <p:cNvPicPr>
            <a:picLocks noChangeAspect="1"/>
          </p:cNvPicPr>
          <p:nvPr/>
        </p:nvPicPr>
        <p:blipFill>
          <a:blip r:embed="rId8"/>
          <a:stretch>
            <a:fillRect/>
          </a:stretch>
        </p:blipFill>
        <p:spPr>
          <a:xfrm>
            <a:off x="3446940" y="3533117"/>
            <a:ext cx="1102844" cy="812400"/>
          </a:xfrm>
          <a:prstGeom prst="rect">
            <a:avLst/>
          </a:prstGeom>
        </p:spPr>
      </p:pic>
      <p:pic>
        <p:nvPicPr>
          <p:cNvPr id="13" name="Picture 12"/>
          <p:cNvPicPr>
            <a:picLocks noChangeAspect="1"/>
          </p:cNvPicPr>
          <p:nvPr/>
        </p:nvPicPr>
        <p:blipFill>
          <a:blip r:embed="rId9"/>
          <a:stretch>
            <a:fillRect/>
          </a:stretch>
        </p:blipFill>
        <p:spPr>
          <a:xfrm>
            <a:off x="2275966" y="4223251"/>
            <a:ext cx="675734" cy="564238"/>
          </a:xfrm>
          <a:prstGeom prst="rect">
            <a:avLst/>
          </a:prstGeom>
        </p:spPr>
      </p:pic>
      <p:pic>
        <p:nvPicPr>
          <p:cNvPr id="14" name="Picture 13"/>
          <p:cNvPicPr>
            <a:picLocks noChangeAspect="1"/>
          </p:cNvPicPr>
          <p:nvPr/>
        </p:nvPicPr>
        <p:blipFill>
          <a:blip r:embed="rId10"/>
          <a:stretch>
            <a:fillRect/>
          </a:stretch>
        </p:blipFill>
        <p:spPr>
          <a:xfrm>
            <a:off x="5129395" y="5197596"/>
            <a:ext cx="1042248" cy="781686"/>
          </a:xfrm>
          <a:prstGeom prst="rect">
            <a:avLst/>
          </a:prstGeom>
        </p:spPr>
      </p:pic>
      <p:sp>
        <p:nvSpPr>
          <p:cNvPr id="15" name="Oval 14"/>
          <p:cNvSpPr/>
          <p:nvPr/>
        </p:nvSpPr>
        <p:spPr>
          <a:xfrm>
            <a:off x="6236268" y="3753518"/>
            <a:ext cx="2951018" cy="1884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EVACUACIÓN Y</a:t>
            </a:r>
          </a:p>
          <a:p>
            <a:pPr algn="ctr"/>
            <a:r>
              <a:rPr lang="en-US" sz="2000" b="1" dirty="0">
                <a:solidFill>
                  <a:schemeClr val="tx1"/>
                </a:solidFill>
              </a:rPr>
              <a:t>CONTROL DE TRÁFICO</a:t>
            </a:r>
            <a:endParaRPr lang="fr-CH" sz="2000" b="1" dirty="0">
              <a:solidFill>
                <a:schemeClr val="tx1"/>
              </a:solidFill>
            </a:endParaRPr>
          </a:p>
        </p:txBody>
      </p:sp>
      <p:pic>
        <p:nvPicPr>
          <p:cNvPr id="16" name="Picture 15"/>
          <p:cNvPicPr>
            <a:picLocks noChangeAspect="1"/>
          </p:cNvPicPr>
          <p:nvPr/>
        </p:nvPicPr>
        <p:blipFill>
          <a:blip r:embed="rId11"/>
          <a:stretch>
            <a:fillRect/>
          </a:stretch>
        </p:blipFill>
        <p:spPr>
          <a:xfrm>
            <a:off x="7285815" y="2989518"/>
            <a:ext cx="812304" cy="645171"/>
          </a:xfrm>
          <a:prstGeom prst="rect">
            <a:avLst/>
          </a:prstGeom>
        </p:spPr>
      </p:pic>
      <p:sp>
        <p:nvSpPr>
          <p:cNvPr id="17" name="Striped Right Arrow 16"/>
          <p:cNvSpPr/>
          <p:nvPr/>
        </p:nvSpPr>
        <p:spPr>
          <a:xfrm rot="20440389">
            <a:off x="6377948" y="3358714"/>
            <a:ext cx="726715" cy="484632"/>
          </a:xfrm>
          <a:prstGeom prst="striped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20" name="Picture 19"/>
          <p:cNvPicPr>
            <a:picLocks noChangeAspect="1"/>
          </p:cNvPicPr>
          <p:nvPr/>
        </p:nvPicPr>
        <p:blipFill>
          <a:blip r:embed="rId12"/>
          <a:stretch>
            <a:fillRect/>
          </a:stretch>
        </p:blipFill>
        <p:spPr>
          <a:xfrm rot="20878418" flipH="1">
            <a:off x="7584536" y="5648601"/>
            <a:ext cx="781435" cy="646232"/>
          </a:xfrm>
          <a:prstGeom prst="rect">
            <a:avLst/>
          </a:prstGeom>
        </p:spPr>
      </p:pic>
      <p:pic>
        <p:nvPicPr>
          <p:cNvPr id="23" name="Picture 22"/>
          <p:cNvPicPr>
            <a:picLocks noChangeAspect="1"/>
          </p:cNvPicPr>
          <p:nvPr/>
        </p:nvPicPr>
        <p:blipFill>
          <a:blip r:embed="rId13"/>
          <a:stretch>
            <a:fillRect/>
          </a:stretch>
        </p:blipFill>
        <p:spPr>
          <a:xfrm>
            <a:off x="9222806" y="2229571"/>
            <a:ext cx="3535972" cy="3535972"/>
          </a:xfrm>
          <a:prstGeom prst="rect">
            <a:avLst/>
          </a:prstGeom>
        </p:spPr>
      </p:pic>
      <p:sp>
        <p:nvSpPr>
          <p:cNvPr id="24" name="TextBox 23"/>
          <p:cNvSpPr txBox="1"/>
          <p:nvPr/>
        </p:nvSpPr>
        <p:spPr>
          <a:xfrm>
            <a:off x="9693856" y="5156922"/>
            <a:ext cx="2982014" cy="830997"/>
          </a:xfrm>
          <a:prstGeom prst="rect">
            <a:avLst/>
          </a:prstGeom>
          <a:noFill/>
        </p:spPr>
        <p:txBody>
          <a:bodyPr wrap="square" rtlCol="0">
            <a:spAutoFit/>
          </a:bodyPr>
          <a:lstStyle/>
          <a:p>
            <a:r>
              <a:rPr lang="en-US" sz="2400" dirty="0" err="1">
                <a:ln w="0"/>
                <a:effectLst>
                  <a:outerShdw blurRad="38100" dist="19050" dir="2700000" algn="tl" rotWithShape="0">
                    <a:schemeClr val="dk1">
                      <a:alpha val="40000"/>
                    </a:schemeClr>
                  </a:outerShdw>
                </a:effectLst>
              </a:rPr>
              <a:t>Área</a:t>
            </a:r>
            <a:r>
              <a:rPr lang="en-US" sz="2400" dirty="0">
                <a:ln w="0"/>
                <a:effectLst>
                  <a:outerShdw blurRad="38100" dist="19050" dir="2700000" algn="tl" rotWithShape="0">
                    <a:schemeClr val="dk1">
                      <a:alpha val="40000"/>
                    </a:schemeClr>
                  </a:outerShdw>
                </a:effectLst>
              </a:rPr>
              <a:t> de </a:t>
            </a:r>
          </a:p>
          <a:p>
            <a:r>
              <a:rPr lang="en-US" sz="2400" dirty="0" err="1">
                <a:ln w="0"/>
                <a:effectLst>
                  <a:outerShdw blurRad="38100" dist="19050" dir="2700000" algn="tl" rotWithShape="0">
                    <a:schemeClr val="dk1">
                      <a:alpha val="40000"/>
                    </a:schemeClr>
                  </a:outerShdw>
                </a:effectLst>
              </a:rPr>
              <a:t>urgencias</a:t>
            </a:r>
            <a:endParaRPr lang="fr-CH" sz="2400" dirty="0">
              <a:ln w="0"/>
              <a:effectLst>
                <a:outerShdw blurRad="38100" dist="19050" dir="2700000" algn="tl" rotWithShape="0">
                  <a:schemeClr val="dk1">
                    <a:alpha val="40000"/>
                  </a:schemeClr>
                </a:outerShdw>
              </a:effectLst>
            </a:endParaRPr>
          </a:p>
        </p:txBody>
      </p:sp>
      <p:sp>
        <p:nvSpPr>
          <p:cNvPr id="25" name="TextBox 24"/>
          <p:cNvSpPr txBox="1"/>
          <p:nvPr/>
        </p:nvSpPr>
        <p:spPr>
          <a:xfrm>
            <a:off x="4987135" y="3563340"/>
            <a:ext cx="1080104" cy="707886"/>
          </a:xfrm>
          <a:prstGeom prst="rect">
            <a:avLst/>
          </a:prstGeom>
          <a:noFill/>
        </p:spPr>
        <p:txBody>
          <a:bodyPr wrap="none" rtlCol="0">
            <a:spAutoFit/>
          </a:bodyPr>
          <a:lstStyle/>
          <a:p>
            <a:r>
              <a:rPr lang="en-US" sz="2000" b="1" dirty="0"/>
              <a:t>PUESTO </a:t>
            </a:r>
          </a:p>
          <a:p>
            <a:r>
              <a:rPr lang="en-US" sz="2000" b="1" dirty="0"/>
              <a:t>MÉDICO</a:t>
            </a:r>
            <a:endParaRPr lang="fr-CH" sz="2000" b="1" dirty="0"/>
          </a:p>
        </p:txBody>
      </p:sp>
      <p:sp>
        <p:nvSpPr>
          <p:cNvPr id="26" name="TextBox 25"/>
          <p:cNvSpPr txBox="1"/>
          <p:nvPr/>
        </p:nvSpPr>
        <p:spPr>
          <a:xfrm>
            <a:off x="728804" y="3261264"/>
            <a:ext cx="2186304" cy="461665"/>
          </a:xfrm>
          <a:prstGeom prst="rect">
            <a:avLst/>
          </a:prstGeom>
          <a:noFill/>
        </p:spPr>
        <p:txBody>
          <a:bodyPr wrap="none" rtlCol="0">
            <a:spAutoFit/>
          </a:bodyPr>
          <a:lstStyle/>
          <a:p>
            <a:r>
              <a:rPr lang="en-US" sz="2400" b="1" dirty="0"/>
              <a:t>ZONA IMPACTO</a:t>
            </a:r>
            <a:endParaRPr lang="fr-CH" sz="2400" b="1" dirty="0"/>
          </a:p>
        </p:txBody>
      </p:sp>
      <p:pic>
        <p:nvPicPr>
          <p:cNvPr id="28" name="Picture 27"/>
          <p:cNvPicPr>
            <a:picLocks noChangeAspect="1"/>
          </p:cNvPicPr>
          <p:nvPr/>
        </p:nvPicPr>
        <p:blipFill>
          <a:blip r:embed="rId14"/>
          <a:stretch>
            <a:fillRect/>
          </a:stretch>
        </p:blipFill>
        <p:spPr>
          <a:xfrm rot="2520279">
            <a:off x="8279418" y="3298141"/>
            <a:ext cx="749873" cy="530398"/>
          </a:xfrm>
          <a:prstGeom prst="rect">
            <a:avLst/>
          </a:prstGeom>
        </p:spPr>
      </p:pic>
      <p:pic>
        <p:nvPicPr>
          <p:cNvPr id="30" name="Picture 29"/>
          <p:cNvPicPr>
            <a:picLocks noChangeAspect="1"/>
          </p:cNvPicPr>
          <p:nvPr/>
        </p:nvPicPr>
        <p:blipFill>
          <a:blip r:embed="rId14"/>
          <a:stretch>
            <a:fillRect/>
          </a:stretch>
        </p:blipFill>
        <p:spPr>
          <a:xfrm rot="18494108" flipH="1">
            <a:off x="8553728" y="5418387"/>
            <a:ext cx="659949" cy="530398"/>
          </a:xfrm>
          <a:prstGeom prst="rect">
            <a:avLst/>
          </a:prstGeom>
        </p:spPr>
      </p:pic>
      <p:pic>
        <p:nvPicPr>
          <p:cNvPr id="31" name="Picture 30"/>
          <p:cNvPicPr>
            <a:picLocks noChangeAspect="1"/>
          </p:cNvPicPr>
          <p:nvPr/>
        </p:nvPicPr>
        <p:blipFill>
          <a:blip r:embed="rId14"/>
          <a:stretch>
            <a:fillRect/>
          </a:stretch>
        </p:blipFill>
        <p:spPr>
          <a:xfrm flipH="1">
            <a:off x="6427430" y="5520634"/>
            <a:ext cx="943363" cy="530398"/>
          </a:xfrm>
          <a:prstGeom prst="rect">
            <a:avLst/>
          </a:prstGeom>
        </p:spPr>
      </p:pic>
      <p:pic>
        <p:nvPicPr>
          <p:cNvPr id="3" name="Picture 2"/>
          <p:cNvPicPr>
            <a:picLocks noChangeAspect="1"/>
          </p:cNvPicPr>
          <p:nvPr/>
        </p:nvPicPr>
        <p:blipFill>
          <a:blip r:embed="rId15"/>
          <a:stretch>
            <a:fillRect/>
          </a:stretch>
        </p:blipFill>
        <p:spPr>
          <a:xfrm>
            <a:off x="-217170" y="6195252"/>
            <a:ext cx="12893040" cy="841570"/>
          </a:xfrm>
          <a:prstGeom prst="rect">
            <a:avLst/>
          </a:prstGeom>
        </p:spPr>
      </p:pic>
      <p:sp>
        <p:nvSpPr>
          <p:cNvPr id="22" name="Slide Number Placeholder 21">
            <a:extLst>
              <a:ext uri="{FF2B5EF4-FFF2-40B4-BE49-F238E27FC236}">
                <a16:creationId xmlns:a16="http://schemas.microsoft.com/office/drawing/2014/main" id="{A97B1537-CECD-4B61-9A0C-CD9F7748031D}"/>
              </a:ext>
            </a:extLst>
          </p:cNvPr>
          <p:cNvSpPr>
            <a:spLocks noGrp="1"/>
          </p:cNvSpPr>
          <p:nvPr>
            <p:ph type="sldNum" sz="quarter" idx="12"/>
          </p:nvPr>
        </p:nvSpPr>
        <p:spPr/>
        <p:txBody>
          <a:bodyPr/>
          <a:lstStyle/>
          <a:p>
            <a:fld id="{DB1CEA2B-11BA-47C1-B2B8-F71A1EE91919}" type="slidenum">
              <a:rPr lang="fr-CH" smtClean="0"/>
              <a:t>19</a:t>
            </a:fld>
            <a:endParaRPr lang="fr-CH"/>
          </a:p>
        </p:txBody>
      </p:sp>
    </p:spTree>
    <p:extLst>
      <p:ext uri="{BB962C8B-B14F-4D97-AF65-F5344CB8AC3E}">
        <p14:creationId xmlns:p14="http://schemas.microsoft.com/office/powerpoint/2010/main" val="350832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9"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0-#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0-#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0-#ppt_w/2"/>
                                          </p:val>
                                        </p:tav>
                                        <p:tav tm="100000">
                                          <p:val>
                                            <p:strVal val="#ppt_x"/>
                                          </p:val>
                                        </p:tav>
                                      </p:tavLst>
                                    </p:anim>
                                    <p:anim calcmode="lin" valueType="num">
                                      <p:cBhvr additive="base">
                                        <p:cTn id="68" dur="500" fill="hold"/>
                                        <p:tgtEl>
                                          <p:spTgt spid="28"/>
                                        </p:tgtEl>
                                        <p:attrNameLst>
                                          <p:attrName>ppt_y</p:attrName>
                                        </p:attrNameLst>
                                      </p:cBhvr>
                                      <p:tavLst>
                                        <p:tav tm="0">
                                          <p:val>
                                            <p:strVal val="0-#ppt_h/2"/>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0-#ppt_w/2"/>
                                          </p:val>
                                        </p:tav>
                                        <p:tav tm="100000">
                                          <p:val>
                                            <p:strVal val="#ppt_x"/>
                                          </p:val>
                                        </p:tav>
                                      </p:tavLst>
                                    </p:anim>
                                    <p:anim calcmode="lin" valueType="num">
                                      <p:cBhvr additive="base">
                                        <p:cTn id="7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3" fill="hold" nodeType="click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fill="hold"/>
                                        <p:tgtEl>
                                          <p:spTgt spid="30"/>
                                        </p:tgtEl>
                                        <p:attrNameLst>
                                          <p:attrName>ppt_x</p:attrName>
                                        </p:attrNameLst>
                                      </p:cBhvr>
                                      <p:tavLst>
                                        <p:tav tm="0">
                                          <p:val>
                                            <p:strVal val="1+#ppt_w/2"/>
                                          </p:val>
                                        </p:tav>
                                        <p:tav tm="100000">
                                          <p:val>
                                            <p:strVal val="#ppt_x"/>
                                          </p:val>
                                        </p:tav>
                                      </p:tavLst>
                                    </p:anim>
                                    <p:anim calcmode="lin" valueType="num">
                                      <p:cBhvr additive="base">
                                        <p:cTn id="84" dur="500" fill="hold"/>
                                        <p:tgtEl>
                                          <p:spTgt spid="30"/>
                                        </p:tgtEl>
                                        <p:attrNameLst>
                                          <p:attrName>ppt_y</p:attrName>
                                        </p:attrNameLst>
                                      </p:cBhvr>
                                      <p:tavLst>
                                        <p:tav tm="0">
                                          <p:val>
                                            <p:strVal val="0-#ppt_h/2"/>
                                          </p:val>
                                        </p:tav>
                                        <p:tav tm="100000">
                                          <p:val>
                                            <p:strVal val="#ppt_y"/>
                                          </p:val>
                                        </p:tav>
                                      </p:tavLst>
                                    </p:anim>
                                  </p:childTnLst>
                                </p:cTn>
                              </p:par>
                              <p:par>
                                <p:cTn id="85" presetID="2" presetClass="entr" presetSubtype="2"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additive="base">
                                        <p:cTn id="87" dur="500" fill="hold"/>
                                        <p:tgtEl>
                                          <p:spTgt spid="20"/>
                                        </p:tgtEl>
                                        <p:attrNameLst>
                                          <p:attrName>ppt_x</p:attrName>
                                        </p:attrNameLst>
                                      </p:cBhvr>
                                      <p:tavLst>
                                        <p:tav tm="0">
                                          <p:val>
                                            <p:strVal val="1+#ppt_w/2"/>
                                          </p:val>
                                        </p:tav>
                                        <p:tav tm="100000">
                                          <p:val>
                                            <p:strVal val="#ppt_x"/>
                                          </p:val>
                                        </p:tav>
                                      </p:tavLst>
                                    </p:anim>
                                    <p:anim calcmode="lin" valueType="num">
                                      <p:cBhvr additive="base">
                                        <p:cTn id="8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6" fill="hold" nodeType="click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additive="base">
                                        <p:cTn id="93" dur="500" fill="hold"/>
                                        <p:tgtEl>
                                          <p:spTgt spid="31"/>
                                        </p:tgtEl>
                                        <p:attrNameLst>
                                          <p:attrName>ppt_x</p:attrName>
                                        </p:attrNameLst>
                                      </p:cBhvr>
                                      <p:tavLst>
                                        <p:tav tm="0">
                                          <p:val>
                                            <p:strVal val="1+#ppt_w/2"/>
                                          </p:val>
                                        </p:tav>
                                        <p:tav tm="100000">
                                          <p:val>
                                            <p:strVal val="#ppt_x"/>
                                          </p:val>
                                        </p:tav>
                                      </p:tavLst>
                                    </p:anim>
                                    <p:anim calcmode="lin" valueType="num">
                                      <p:cBhvr additive="base">
                                        <p:cTn id="9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3"/>
                                        </p:tgtEl>
                                        <p:attrNameLst>
                                          <p:attrName>style.visibility</p:attrName>
                                        </p:attrNameLst>
                                      </p:cBhvr>
                                      <p:to>
                                        <p:strVal val="visible"/>
                                      </p:to>
                                    </p:set>
                                    <p:anim calcmode="lin" valueType="num">
                                      <p:cBhvr additive="base">
                                        <p:cTn id="99" dur="500" fill="hold"/>
                                        <p:tgtEl>
                                          <p:spTgt spid="3"/>
                                        </p:tgtEl>
                                        <p:attrNameLst>
                                          <p:attrName>ppt_x</p:attrName>
                                        </p:attrNameLst>
                                      </p:cBhvr>
                                      <p:tavLst>
                                        <p:tav tm="0">
                                          <p:val>
                                            <p:strVal val="#ppt_x"/>
                                          </p:val>
                                        </p:tav>
                                        <p:tav tm="100000">
                                          <p:val>
                                            <p:strVal val="#ppt_x"/>
                                          </p:val>
                                        </p:tav>
                                      </p:tavLst>
                                    </p:anim>
                                    <p:anim calcmode="lin" valueType="num">
                                      <p:cBhvr additive="base">
                                        <p:cTn id="10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animBg="1"/>
      <p:bldP spid="11" grpId="0" animBg="1"/>
      <p:bldP spid="15" grpId="0" animBg="1"/>
      <p:bldP spid="17" grpId="0" animBg="1"/>
      <p:bldP spid="24"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A0E2-EA1D-45C6-B740-EF087BB3B3E0}"/>
              </a:ext>
            </a:extLst>
          </p:cNvPr>
          <p:cNvSpPr>
            <a:spLocks noGrp="1"/>
          </p:cNvSpPr>
          <p:nvPr>
            <p:ph type="title"/>
          </p:nvPr>
        </p:nvSpPr>
        <p:spPr/>
        <p:txBody>
          <a:bodyPr/>
          <a:lstStyle/>
          <a:p>
            <a:pPr algn="ctr"/>
            <a:r>
              <a:rPr lang="en-GB" u="sng" dirty="0" err="1">
                <a:latin typeface="+mn-lt"/>
              </a:rPr>
              <a:t>Objetivos</a:t>
            </a:r>
            <a:endParaRPr lang="en-GB" u="sng" dirty="0">
              <a:latin typeface="+mn-lt"/>
            </a:endParaRPr>
          </a:p>
        </p:txBody>
      </p:sp>
      <p:sp>
        <p:nvSpPr>
          <p:cNvPr id="5" name="TextBox 4">
            <a:extLst>
              <a:ext uri="{FF2B5EF4-FFF2-40B4-BE49-F238E27FC236}">
                <a16:creationId xmlns:a16="http://schemas.microsoft.com/office/drawing/2014/main" id="{BAC5643E-DA94-45EC-ACE3-740F1D409D69}"/>
              </a:ext>
            </a:extLst>
          </p:cNvPr>
          <p:cNvSpPr txBox="1"/>
          <p:nvPr/>
        </p:nvSpPr>
        <p:spPr>
          <a:xfrm>
            <a:off x="1661532" y="2286000"/>
            <a:ext cx="9692268" cy="3539430"/>
          </a:xfrm>
          <a:prstGeom prst="rect">
            <a:avLst/>
          </a:prstGeom>
          <a:noFill/>
        </p:spPr>
        <p:txBody>
          <a:bodyPr wrap="square" rtlCol="0">
            <a:spAutoFit/>
          </a:bodyPr>
          <a:lstStyle/>
          <a:p>
            <a:r>
              <a:rPr lang="en-GB" sz="2800" b="1" dirty="0">
                <a:solidFill>
                  <a:srgbClr val="3333CC"/>
                </a:solidFill>
              </a:rPr>
              <a:t>Ser </a:t>
            </a:r>
            <a:r>
              <a:rPr lang="en-GB" sz="2800" b="1" dirty="0" err="1">
                <a:solidFill>
                  <a:srgbClr val="3333CC"/>
                </a:solidFill>
              </a:rPr>
              <a:t>capaz</a:t>
            </a:r>
            <a:r>
              <a:rPr lang="en-GB" sz="2800" b="1" dirty="0">
                <a:solidFill>
                  <a:srgbClr val="3333CC"/>
                </a:solidFill>
              </a:rPr>
              <a:t> de:</a:t>
            </a:r>
          </a:p>
          <a:p>
            <a:pPr marL="457200" indent="-457200">
              <a:buFont typeface="Arial" panose="020B0604020202020204" pitchFamily="34" charset="0"/>
              <a:buChar char="•"/>
            </a:pPr>
            <a:r>
              <a:rPr lang="es-ES" sz="2800" dirty="0"/>
              <a:t>Explicar la necesidad y los beneficios de un enfoque sistemático, estructurado y preestablecido de los incidentes con múltiples víctimas (IMV)</a:t>
            </a:r>
          </a:p>
          <a:p>
            <a:endParaRPr lang="es-ES" sz="2800" dirty="0"/>
          </a:p>
          <a:p>
            <a:pPr marL="457200" indent="-457200">
              <a:buFont typeface="Arial" panose="020B0604020202020204" pitchFamily="34" charset="0"/>
              <a:buChar char="•"/>
            </a:pPr>
            <a:r>
              <a:rPr lang="es-ES" sz="2800" dirty="0"/>
              <a:t>Describir los principios generales del manejo de víctimas en masa (MVM), incluidos los de </a:t>
            </a:r>
            <a:r>
              <a:rPr lang="es-ES" sz="2800" dirty="0" err="1"/>
              <a:t>triage</a:t>
            </a:r>
            <a:r>
              <a:rPr lang="es-ES" sz="2800" dirty="0"/>
              <a:t>, y lo que podrían ser obstáculos a superar</a:t>
            </a:r>
            <a:endParaRPr lang="en-GB" sz="2800" dirty="0"/>
          </a:p>
        </p:txBody>
      </p:sp>
      <p:sp>
        <p:nvSpPr>
          <p:cNvPr id="8" name="Rectangle 7">
            <a:extLst>
              <a:ext uri="{FF2B5EF4-FFF2-40B4-BE49-F238E27FC236}">
                <a16:creationId xmlns:a16="http://schemas.microsoft.com/office/drawing/2014/main" id="{47838C58-439C-47C7-98C4-F07BF92BA18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0374813E-8521-4B2A-B0C0-28C8FDE0E279}"/>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6" name="Slide Number Placeholder 5">
            <a:extLst>
              <a:ext uri="{FF2B5EF4-FFF2-40B4-BE49-F238E27FC236}">
                <a16:creationId xmlns:a16="http://schemas.microsoft.com/office/drawing/2014/main" id="{6D3C107E-EFA2-45B5-B579-6D5B985385DE}"/>
              </a:ext>
            </a:extLst>
          </p:cNvPr>
          <p:cNvSpPr>
            <a:spLocks noGrp="1"/>
          </p:cNvSpPr>
          <p:nvPr>
            <p:ph type="sldNum" sz="quarter" idx="12"/>
          </p:nvPr>
        </p:nvSpPr>
        <p:spPr/>
        <p:txBody>
          <a:bodyPr/>
          <a:lstStyle/>
          <a:p>
            <a:fld id="{DB1CEA2B-11BA-47C1-B2B8-F71A1EE91919}" type="slidenum">
              <a:rPr lang="fr-CH" smtClean="0"/>
              <a:t>2</a:t>
            </a:fld>
            <a:endParaRPr lang="fr-CH"/>
          </a:p>
        </p:txBody>
      </p:sp>
    </p:spTree>
    <p:extLst>
      <p:ext uri="{BB962C8B-B14F-4D97-AF65-F5344CB8AC3E}">
        <p14:creationId xmlns:p14="http://schemas.microsoft.com/office/powerpoint/2010/main" val="3420051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mn-lt"/>
              </a:rPr>
              <a:t>Cadena de </a:t>
            </a:r>
            <a:r>
              <a:rPr lang="en-US" u="sng" dirty="0" err="1">
                <a:latin typeface="+mn-lt"/>
              </a:rPr>
              <a:t>rescate</a:t>
            </a:r>
            <a:endParaRPr lang="en-US" u="sng" dirty="0">
              <a:latin typeface="+mn-lt"/>
            </a:endParaRPr>
          </a:p>
        </p:txBody>
      </p:sp>
      <p:sp>
        <p:nvSpPr>
          <p:cNvPr id="3" name="Content Placeholder 2"/>
          <p:cNvSpPr>
            <a:spLocks noGrp="1"/>
          </p:cNvSpPr>
          <p:nvPr>
            <p:ph idx="1"/>
          </p:nvPr>
        </p:nvSpPr>
        <p:spPr/>
        <p:txBody>
          <a:bodyPr/>
          <a:lstStyle/>
          <a:p>
            <a:pPr marL="0" indent="0">
              <a:buNone/>
            </a:pPr>
            <a:r>
              <a:rPr lang="es-ES" b="1" dirty="0"/>
              <a:t>La implementación de esta Cadena de Rescate requiere la existencia de:</a:t>
            </a:r>
            <a:endParaRPr lang="en-US" b="1" dirty="0"/>
          </a:p>
          <a:p>
            <a:r>
              <a:rPr lang="en-US" dirty="0"/>
              <a:t>Un </a:t>
            </a:r>
            <a:r>
              <a:rPr lang="en-US" b="1" dirty="0" err="1"/>
              <a:t>servicio</a:t>
            </a:r>
            <a:r>
              <a:rPr lang="en-US" b="1" dirty="0"/>
              <a:t> de </a:t>
            </a:r>
            <a:r>
              <a:rPr lang="en-US" b="1" dirty="0" err="1"/>
              <a:t>urgencias</a:t>
            </a:r>
            <a:r>
              <a:rPr lang="en-US" b="1" dirty="0"/>
              <a:t> </a:t>
            </a:r>
            <a:r>
              <a:rPr lang="en-US" b="1" dirty="0" err="1"/>
              <a:t>hospitalario</a:t>
            </a:r>
            <a:r>
              <a:rPr lang="en-US" b="1" dirty="0"/>
              <a:t> </a:t>
            </a:r>
            <a:r>
              <a:rPr lang="en-US" b="1" dirty="0" err="1"/>
              <a:t>eficiente</a:t>
            </a:r>
            <a:endParaRPr lang="en-US" dirty="0"/>
          </a:p>
          <a:p>
            <a:r>
              <a:rPr lang="en-US" dirty="0"/>
              <a:t>Un </a:t>
            </a:r>
            <a:r>
              <a:rPr lang="en-US" dirty="0" err="1"/>
              <a:t>sistema</a:t>
            </a:r>
            <a:r>
              <a:rPr lang="en-US" dirty="0"/>
              <a:t> </a:t>
            </a:r>
            <a:r>
              <a:rPr lang="en-US" dirty="0" err="1"/>
              <a:t>básico</a:t>
            </a:r>
            <a:r>
              <a:rPr lang="en-US" dirty="0"/>
              <a:t> de </a:t>
            </a:r>
            <a:r>
              <a:rPr lang="en-US" dirty="0" err="1"/>
              <a:t>comunicación</a:t>
            </a:r>
            <a:r>
              <a:rPr lang="en-US" dirty="0"/>
              <a:t> en </a:t>
            </a:r>
            <a:r>
              <a:rPr lang="en-US" dirty="0" err="1"/>
              <a:t>común</a:t>
            </a:r>
            <a:endParaRPr lang="en-US" dirty="0"/>
          </a:p>
          <a:p>
            <a:r>
              <a:rPr lang="en-US" dirty="0"/>
              <a:t>La </a:t>
            </a:r>
            <a:r>
              <a:rPr lang="en-US" dirty="0" err="1"/>
              <a:t>coordinación</a:t>
            </a:r>
            <a:r>
              <a:rPr lang="en-US" dirty="0"/>
              <a:t> entre </a:t>
            </a:r>
            <a:r>
              <a:rPr lang="en-US" dirty="0" err="1"/>
              <a:t>los</a:t>
            </a:r>
            <a:r>
              <a:rPr lang="en-US" dirty="0"/>
              <a:t> </a:t>
            </a:r>
            <a:r>
              <a:rPr lang="en-US" dirty="0" err="1"/>
              <a:t>actores</a:t>
            </a:r>
            <a:r>
              <a:rPr lang="en-US" dirty="0"/>
              <a:t> </a:t>
            </a:r>
            <a:r>
              <a:rPr lang="en-US" dirty="0" err="1"/>
              <a:t>participantes</a:t>
            </a:r>
            <a:endParaRPr lang="en-US" dirty="0"/>
          </a:p>
        </p:txBody>
      </p:sp>
      <p:pic>
        <p:nvPicPr>
          <p:cNvPr id="4" name="Picture 3"/>
          <p:cNvPicPr>
            <a:picLocks noChangeAspect="1"/>
          </p:cNvPicPr>
          <p:nvPr/>
        </p:nvPicPr>
        <p:blipFill>
          <a:blip r:embed="rId3"/>
          <a:stretch>
            <a:fillRect/>
          </a:stretch>
        </p:blipFill>
        <p:spPr>
          <a:xfrm>
            <a:off x="6922554" y="4392604"/>
            <a:ext cx="3385805" cy="2353547"/>
          </a:xfrm>
          <a:prstGeom prst="rect">
            <a:avLst/>
          </a:prstGeom>
        </p:spPr>
      </p:pic>
      <p:pic>
        <p:nvPicPr>
          <p:cNvPr id="6" name="Picture 5"/>
          <p:cNvPicPr>
            <a:picLocks noChangeAspect="1"/>
          </p:cNvPicPr>
          <p:nvPr/>
        </p:nvPicPr>
        <p:blipFill>
          <a:blip r:embed="rId4"/>
          <a:stretch>
            <a:fillRect/>
          </a:stretch>
        </p:blipFill>
        <p:spPr>
          <a:xfrm>
            <a:off x="8706802" y="2334419"/>
            <a:ext cx="2733675" cy="1666875"/>
          </a:xfrm>
          <a:prstGeom prst="rect">
            <a:avLst/>
          </a:prstGeom>
        </p:spPr>
      </p:pic>
      <p:pic>
        <p:nvPicPr>
          <p:cNvPr id="7" name="Picture 6"/>
          <p:cNvPicPr>
            <a:picLocks noChangeAspect="1"/>
          </p:cNvPicPr>
          <p:nvPr/>
        </p:nvPicPr>
        <p:blipFill>
          <a:blip r:embed="rId5"/>
          <a:stretch>
            <a:fillRect/>
          </a:stretch>
        </p:blipFill>
        <p:spPr>
          <a:xfrm>
            <a:off x="5354302" y="365125"/>
            <a:ext cx="6261135" cy="1146147"/>
          </a:xfrm>
          <a:prstGeom prst="rect">
            <a:avLst/>
          </a:prstGeom>
        </p:spPr>
      </p:pic>
      <p:pic>
        <p:nvPicPr>
          <p:cNvPr id="8" name="Picture 7"/>
          <p:cNvPicPr>
            <a:picLocks noChangeAspect="1"/>
          </p:cNvPicPr>
          <p:nvPr/>
        </p:nvPicPr>
        <p:blipFill>
          <a:blip r:embed="rId6"/>
          <a:stretch>
            <a:fillRect/>
          </a:stretch>
        </p:blipFill>
        <p:spPr>
          <a:xfrm>
            <a:off x="5498770" y="533746"/>
            <a:ext cx="5972198" cy="988320"/>
          </a:xfrm>
          <a:prstGeom prst="rect">
            <a:avLst/>
          </a:prstGeom>
        </p:spPr>
      </p:pic>
      <p:pic>
        <p:nvPicPr>
          <p:cNvPr id="9" name="Picture 8"/>
          <p:cNvPicPr>
            <a:picLocks noChangeAspect="1"/>
          </p:cNvPicPr>
          <p:nvPr/>
        </p:nvPicPr>
        <p:blipFill>
          <a:blip r:embed="rId7"/>
          <a:stretch>
            <a:fillRect/>
          </a:stretch>
        </p:blipFill>
        <p:spPr>
          <a:xfrm>
            <a:off x="5561342" y="519826"/>
            <a:ext cx="5847053" cy="1016160"/>
          </a:xfrm>
          <a:prstGeom prst="rect">
            <a:avLst/>
          </a:prstGeom>
        </p:spPr>
      </p:pic>
      <p:pic>
        <p:nvPicPr>
          <p:cNvPr id="10" name="Picture 9"/>
          <p:cNvPicPr>
            <a:picLocks noChangeAspect="1"/>
          </p:cNvPicPr>
          <p:nvPr/>
        </p:nvPicPr>
        <p:blipFill>
          <a:blip r:embed="rId8"/>
          <a:stretch>
            <a:fillRect/>
          </a:stretch>
        </p:blipFill>
        <p:spPr>
          <a:xfrm>
            <a:off x="1883641" y="4441694"/>
            <a:ext cx="3508491" cy="2337108"/>
          </a:xfrm>
          <a:prstGeom prst="rect">
            <a:avLst/>
          </a:prstGeom>
        </p:spPr>
      </p:pic>
      <p:sp>
        <p:nvSpPr>
          <p:cNvPr id="11" name="Rectangle 10">
            <a:extLst>
              <a:ext uri="{FF2B5EF4-FFF2-40B4-BE49-F238E27FC236}">
                <a16:creationId xmlns:a16="http://schemas.microsoft.com/office/drawing/2014/main" id="{4D374C79-15D7-4B7C-ABC1-0225DB44C4C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2" name="TextBox 11">
            <a:extLst>
              <a:ext uri="{FF2B5EF4-FFF2-40B4-BE49-F238E27FC236}">
                <a16:creationId xmlns:a16="http://schemas.microsoft.com/office/drawing/2014/main" id="{9377D997-D240-418E-915E-30C6085694C8}"/>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14" name="Slide Number Placeholder 13">
            <a:extLst>
              <a:ext uri="{FF2B5EF4-FFF2-40B4-BE49-F238E27FC236}">
                <a16:creationId xmlns:a16="http://schemas.microsoft.com/office/drawing/2014/main" id="{74BCAB77-954D-434B-AFB6-A9B7702290E3}"/>
              </a:ext>
            </a:extLst>
          </p:cNvPr>
          <p:cNvSpPr>
            <a:spLocks noGrp="1"/>
          </p:cNvSpPr>
          <p:nvPr>
            <p:ph type="sldNum" sz="quarter" idx="12"/>
          </p:nvPr>
        </p:nvSpPr>
        <p:spPr/>
        <p:txBody>
          <a:bodyPr/>
          <a:lstStyle/>
          <a:p>
            <a:fld id="{DB1CEA2B-11BA-47C1-B2B8-F71A1EE91919}" type="slidenum">
              <a:rPr lang="fr-CH" smtClean="0"/>
              <a:t>20</a:t>
            </a:fld>
            <a:endParaRPr lang="fr-CH"/>
          </a:p>
        </p:txBody>
      </p:sp>
    </p:spTree>
    <p:extLst>
      <p:ext uri="{BB962C8B-B14F-4D97-AF65-F5344CB8AC3E}">
        <p14:creationId xmlns:p14="http://schemas.microsoft.com/office/powerpoint/2010/main" val="96360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2" presetClass="entr" presetSubtype="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1+#ppt_w/2"/>
                                          </p:val>
                                        </p:tav>
                                        <p:tav tm="100000">
                                          <p:val>
                                            <p:strVal val="#ppt_x"/>
                                          </p:val>
                                        </p:tav>
                                      </p:tavLst>
                                    </p:anim>
                                    <p:anim calcmode="lin" valueType="num">
                                      <p:cBhvr additive="base">
                                        <p:cTn id="10" dur="500" fill="hold"/>
                                        <p:tgtEl>
                                          <p:spTgt spid="6"/>
                                        </p:tgtEl>
                                        <p:attrNameLst>
                                          <p:attrName>ppt_y</p:attrName>
                                        </p:attrNameLst>
                                      </p:cBhvr>
                                      <p:tavLst>
                                        <p:tav tm="0">
                                          <p:val>
                                            <p:strVal val="#ppt_y"/>
                                          </p:val>
                                        </p:tav>
                                        <p:tav tm="100000">
                                          <p:val>
                                            <p:strVal val="#ppt_y"/>
                                          </p:val>
                                        </p:tav>
                                      </p:tavLst>
                                    </p:anim>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mn-lt"/>
              </a:rPr>
              <a:t>Cadena de </a:t>
            </a:r>
            <a:r>
              <a:rPr lang="en-US" u="sng" dirty="0" err="1">
                <a:latin typeface="+mn-lt"/>
              </a:rPr>
              <a:t>rescate</a:t>
            </a:r>
            <a:endParaRPr lang="en-US" u="sng" dirty="0">
              <a:latin typeface="+mn-lt"/>
            </a:endParaRPr>
          </a:p>
        </p:txBody>
      </p:sp>
      <p:pic>
        <p:nvPicPr>
          <p:cNvPr id="7" name="Picture 6"/>
          <p:cNvPicPr>
            <a:picLocks noChangeAspect="1"/>
          </p:cNvPicPr>
          <p:nvPr/>
        </p:nvPicPr>
        <p:blipFill>
          <a:blip r:embed="rId3"/>
          <a:stretch>
            <a:fillRect/>
          </a:stretch>
        </p:blipFill>
        <p:spPr>
          <a:xfrm rot="19736919">
            <a:off x="2034406" y="2806200"/>
            <a:ext cx="9309826" cy="1979453"/>
          </a:xfrm>
          <a:prstGeom prst="rect">
            <a:avLst/>
          </a:prstGeom>
        </p:spPr>
      </p:pic>
      <p:pic>
        <p:nvPicPr>
          <p:cNvPr id="5" name="Picture 4"/>
          <p:cNvPicPr>
            <a:picLocks noChangeAspect="1"/>
          </p:cNvPicPr>
          <p:nvPr/>
        </p:nvPicPr>
        <p:blipFill>
          <a:blip r:embed="rId4"/>
          <a:stretch>
            <a:fillRect/>
          </a:stretch>
        </p:blipFill>
        <p:spPr>
          <a:xfrm>
            <a:off x="3370996" y="1348122"/>
            <a:ext cx="7750393" cy="5636826"/>
          </a:xfrm>
          <a:prstGeom prst="rect">
            <a:avLst/>
          </a:prstGeom>
        </p:spPr>
      </p:pic>
      <p:sp>
        <p:nvSpPr>
          <p:cNvPr id="3" name="Content Placeholder 2"/>
          <p:cNvSpPr>
            <a:spLocks noGrp="1"/>
          </p:cNvSpPr>
          <p:nvPr>
            <p:ph idx="1"/>
          </p:nvPr>
        </p:nvSpPr>
        <p:spPr>
          <a:xfrm rot="19845387">
            <a:off x="2052378" y="2104187"/>
            <a:ext cx="9035550" cy="4351338"/>
          </a:xfrm>
        </p:spPr>
        <p:txBody>
          <a:bodyPr/>
          <a:lstStyle/>
          <a:p>
            <a:pPr marL="0" indent="0">
              <a:buNone/>
            </a:pPr>
            <a:r>
              <a:rPr lang="es-ES" b="1" dirty="0">
                <a:solidFill>
                  <a:srgbClr val="3333CC"/>
                </a:solidFill>
              </a:rPr>
              <a:t>Una cadena es tan fuerte como su eslabón más débil</a:t>
            </a:r>
            <a:endParaRPr lang="fr-CH" b="1" dirty="0">
              <a:solidFill>
                <a:srgbClr val="3333CC"/>
              </a:solidFill>
            </a:endParaRPr>
          </a:p>
        </p:txBody>
      </p:sp>
      <p:sp>
        <p:nvSpPr>
          <p:cNvPr id="6" name="Rectangle 5">
            <a:extLst>
              <a:ext uri="{FF2B5EF4-FFF2-40B4-BE49-F238E27FC236}">
                <a16:creationId xmlns:a16="http://schemas.microsoft.com/office/drawing/2014/main" id="{0282923C-36FD-4DE8-862D-F176A24CAC5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19D12326-E78D-4341-8861-50299E767BA9}"/>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10" name="Slide Number Placeholder 9">
            <a:extLst>
              <a:ext uri="{FF2B5EF4-FFF2-40B4-BE49-F238E27FC236}">
                <a16:creationId xmlns:a16="http://schemas.microsoft.com/office/drawing/2014/main" id="{45ACD4E1-F8A9-4D3C-9832-AE72198EB3C0}"/>
              </a:ext>
            </a:extLst>
          </p:cNvPr>
          <p:cNvSpPr>
            <a:spLocks noGrp="1"/>
          </p:cNvSpPr>
          <p:nvPr>
            <p:ph type="sldNum" sz="quarter" idx="12"/>
          </p:nvPr>
        </p:nvSpPr>
        <p:spPr/>
        <p:txBody>
          <a:bodyPr/>
          <a:lstStyle/>
          <a:p>
            <a:fld id="{DB1CEA2B-11BA-47C1-B2B8-F71A1EE91919}" type="slidenum">
              <a:rPr lang="fr-CH" smtClean="0"/>
              <a:t>21</a:t>
            </a:fld>
            <a:endParaRPr lang="fr-CH"/>
          </a:p>
        </p:txBody>
      </p:sp>
    </p:spTree>
    <p:extLst>
      <p:ext uri="{BB962C8B-B14F-4D97-AF65-F5344CB8AC3E}">
        <p14:creationId xmlns:p14="http://schemas.microsoft.com/office/powerpoint/2010/main" val="142628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88"/>
            <a:ext cx="10515600" cy="1325563"/>
          </a:xfrm>
        </p:spPr>
        <p:txBody>
          <a:bodyPr/>
          <a:lstStyle/>
          <a:p>
            <a:r>
              <a:rPr lang="en-US" u="sng" dirty="0">
                <a:latin typeface="+mn-lt"/>
              </a:rPr>
              <a:t>Del </a:t>
            </a:r>
            <a:r>
              <a:rPr lang="en-US" u="sng" dirty="0" err="1">
                <a:latin typeface="+mn-lt"/>
              </a:rPr>
              <a:t>puesto</a:t>
            </a:r>
            <a:r>
              <a:rPr lang="en-US" u="sng" dirty="0">
                <a:latin typeface="+mn-lt"/>
              </a:rPr>
              <a:t> </a:t>
            </a:r>
            <a:r>
              <a:rPr lang="en-US" u="sng" dirty="0" err="1">
                <a:latin typeface="+mn-lt"/>
              </a:rPr>
              <a:t>médico</a:t>
            </a:r>
            <a:r>
              <a:rPr lang="en-US" u="sng" dirty="0">
                <a:latin typeface="+mn-lt"/>
              </a:rPr>
              <a:t> a la </a:t>
            </a:r>
            <a:r>
              <a:rPr lang="en-US" u="sng" dirty="0" err="1">
                <a:latin typeface="+mn-lt"/>
              </a:rPr>
              <a:t>sala</a:t>
            </a:r>
            <a:r>
              <a:rPr lang="en-US" u="sng" dirty="0">
                <a:latin typeface="+mn-lt"/>
              </a:rPr>
              <a:t> de </a:t>
            </a:r>
            <a:r>
              <a:rPr lang="en-US" u="sng" dirty="0" err="1">
                <a:latin typeface="+mn-lt"/>
              </a:rPr>
              <a:t>urgencias</a:t>
            </a:r>
            <a:endParaRPr lang="en-US" u="sng" dirty="0">
              <a:latin typeface="+mn-lt"/>
            </a:endParaRPr>
          </a:p>
        </p:txBody>
      </p:sp>
      <p:sp>
        <p:nvSpPr>
          <p:cNvPr id="3" name="Content Placeholder 2"/>
          <p:cNvSpPr>
            <a:spLocks noGrp="1"/>
          </p:cNvSpPr>
          <p:nvPr>
            <p:ph idx="1"/>
          </p:nvPr>
        </p:nvSpPr>
        <p:spPr>
          <a:xfrm>
            <a:off x="838200" y="2154696"/>
            <a:ext cx="11068050" cy="4351338"/>
          </a:xfrm>
        </p:spPr>
        <p:txBody>
          <a:bodyPr>
            <a:normAutofit fontScale="92500" lnSpcReduction="10000"/>
          </a:bodyPr>
          <a:lstStyle/>
          <a:p>
            <a:pPr marL="0" indent="0">
              <a:buNone/>
            </a:pPr>
            <a:r>
              <a:rPr lang="en-US" sz="3200" b="1" dirty="0" err="1">
                <a:solidFill>
                  <a:srgbClr val="3333CC"/>
                </a:solidFill>
              </a:rPr>
              <a:t>Propósito</a:t>
            </a:r>
            <a:endParaRPr lang="en-US" sz="3200" b="1" dirty="0">
              <a:solidFill>
                <a:srgbClr val="3333CC"/>
              </a:solidFill>
            </a:endParaRPr>
          </a:p>
          <a:p>
            <a:r>
              <a:rPr lang="es-ES" b="1" dirty="0"/>
              <a:t>Reducir la pérdida de vidas proporcionando</a:t>
            </a:r>
            <a:r>
              <a:rPr lang="es-ES" dirty="0"/>
              <a:t>, lo antes posible, </a:t>
            </a:r>
            <a:r>
              <a:rPr lang="es-ES" b="1" dirty="0"/>
              <a:t>una atención efectiva a todas las víctimas</a:t>
            </a:r>
            <a:endParaRPr lang="en-US" b="1" dirty="0"/>
          </a:p>
          <a:p>
            <a:endParaRPr lang="en-US" dirty="0"/>
          </a:p>
          <a:p>
            <a:r>
              <a:rPr lang="es-ES" dirty="0"/>
              <a:t>Debido a los </a:t>
            </a:r>
            <a:r>
              <a:rPr lang="es-ES" b="1" dirty="0"/>
              <a:t>recursos limitados</a:t>
            </a:r>
            <a:r>
              <a:rPr lang="es-ES" dirty="0"/>
              <a:t> y a la falta de espacio, un centro de atención de la salud en general no puede proporcionar admisión ni un tratamiento efectivo para las víctimas de un siniestro masivo	     se deben proponer </a:t>
            </a:r>
            <a:r>
              <a:rPr lang="es-ES" b="1" dirty="0"/>
              <a:t>soluciones alternativas</a:t>
            </a:r>
            <a:endParaRPr lang="en-US" dirty="0"/>
          </a:p>
          <a:p>
            <a:endParaRPr lang="en-US" b="1" dirty="0"/>
          </a:p>
          <a:p>
            <a:r>
              <a:rPr lang="es-ES" b="1" dirty="0"/>
              <a:t>Distribuir a las víctimas </a:t>
            </a:r>
            <a:r>
              <a:rPr lang="es-ES" dirty="0"/>
              <a:t>entre varias instituciones de salud es una alternativa viable</a:t>
            </a:r>
            <a:endParaRPr lang="fr-CH" dirty="0"/>
          </a:p>
        </p:txBody>
      </p:sp>
      <p:pic>
        <p:nvPicPr>
          <p:cNvPr id="4" name="Picture 3"/>
          <p:cNvPicPr>
            <a:picLocks noChangeAspect="1"/>
          </p:cNvPicPr>
          <p:nvPr/>
        </p:nvPicPr>
        <p:blipFill>
          <a:blip r:embed="rId3"/>
          <a:stretch>
            <a:fillRect/>
          </a:stretch>
        </p:blipFill>
        <p:spPr>
          <a:xfrm>
            <a:off x="6096000" y="1125996"/>
            <a:ext cx="5810250" cy="1028700"/>
          </a:xfrm>
          <a:prstGeom prst="rect">
            <a:avLst/>
          </a:prstGeom>
        </p:spPr>
      </p:pic>
      <p:sp>
        <p:nvSpPr>
          <p:cNvPr id="5" name="Right Arrow 4"/>
          <p:cNvSpPr/>
          <p:nvPr/>
        </p:nvSpPr>
        <p:spPr>
          <a:xfrm>
            <a:off x="7731556" y="4532276"/>
            <a:ext cx="763570" cy="326823"/>
          </a:xfrm>
          <a:prstGeom prst="rightArrow">
            <a:avLst/>
          </a:prstGeom>
          <a:solidFill>
            <a:srgbClr val="C000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14221348-28F9-49AB-A7F6-482B1CA7ACF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5BD5106A-45D5-4976-8D23-7B86483482A0}"/>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10" name="Slide Number Placeholder 9">
            <a:extLst>
              <a:ext uri="{FF2B5EF4-FFF2-40B4-BE49-F238E27FC236}">
                <a16:creationId xmlns:a16="http://schemas.microsoft.com/office/drawing/2014/main" id="{044993F2-25EF-4645-A1F6-4709A4305C49}"/>
              </a:ext>
            </a:extLst>
          </p:cNvPr>
          <p:cNvSpPr>
            <a:spLocks noGrp="1"/>
          </p:cNvSpPr>
          <p:nvPr>
            <p:ph type="sldNum" sz="quarter" idx="12"/>
          </p:nvPr>
        </p:nvSpPr>
        <p:spPr/>
        <p:txBody>
          <a:bodyPr/>
          <a:lstStyle/>
          <a:p>
            <a:fld id="{DB1CEA2B-11BA-47C1-B2B8-F71A1EE91919}" type="slidenum">
              <a:rPr lang="fr-CH" smtClean="0"/>
              <a:t>22</a:t>
            </a:fld>
            <a:endParaRPr lang="fr-CH"/>
          </a:p>
        </p:txBody>
      </p:sp>
    </p:spTree>
    <p:extLst>
      <p:ext uri="{BB962C8B-B14F-4D97-AF65-F5344CB8AC3E}">
        <p14:creationId xmlns:p14="http://schemas.microsoft.com/office/powerpoint/2010/main" val="3730998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88"/>
            <a:ext cx="10515600" cy="1325563"/>
          </a:xfrm>
        </p:spPr>
        <p:txBody>
          <a:bodyPr/>
          <a:lstStyle/>
          <a:p>
            <a:r>
              <a:rPr lang="en-US" u="sng" dirty="0">
                <a:latin typeface="+mn-lt"/>
              </a:rPr>
              <a:t>Del </a:t>
            </a:r>
            <a:r>
              <a:rPr lang="en-US" u="sng" dirty="0" err="1">
                <a:latin typeface="+mn-lt"/>
              </a:rPr>
              <a:t>puesto</a:t>
            </a:r>
            <a:r>
              <a:rPr lang="en-US" u="sng" dirty="0">
                <a:latin typeface="+mn-lt"/>
              </a:rPr>
              <a:t> </a:t>
            </a:r>
            <a:r>
              <a:rPr lang="en-US" u="sng" dirty="0" err="1">
                <a:latin typeface="+mn-lt"/>
              </a:rPr>
              <a:t>médico</a:t>
            </a:r>
            <a:r>
              <a:rPr lang="en-US" u="sng" dirty="0">
                <a:latin typeface="+mn-lt"/>
              </a:rPr>
              <a:t> a la </a:t>
            </a:r>
            <a:r>
              <a:rPr lang="en-US" u="sng" dirty="0" err="1">
                <a:latin typeface="+mn-lt"/>
              </a:rPr>
              <a:t>sala</a:t>
            </a:r>
            <a:r>
              <a:rPr lang="en-US" u="sng" dirty="0">
                <a:latin typeface="+mn-lt"/>
              </a:rPr>
              <a:t> de </a:t>
            </a:r>
            <a:r>
              <a:rPr lang="en-US" u="sng" dirty="0" err="1">
                <a:latin typeface="+mn-lt"/>
              </a:rPr>
              <a:t>urgencias</a:t>
            </a:r>
            <a:endParaRPr lang="en-US" u="sng" dirty="0">
              <a:latin typeface="+mn-lt"/>
            </a:endParaRPr>
          </a:p>
        </p:txBody>
      </p:sp>
      <p:sp>
        <p:nvSpPr>
          <p:cNvPr id="3" name="Content Placeholder 2"/>
          <p:cNvSpPr>
            <a:spLocks noGrp="1"/>
          </p:cNvSpPr>
          <p:nvPr>
            <p:ph idx="1"/>
          </p:nvPr>
        </p:nvSpPr>
        <p:spPr>
          <a:xfrm>
            <a:off x="838200" y="2154696"/>
            <a:ext cx="11068050" cy="4351338"/>
          </a:xfrm>
        </p:spPr>
        <p:txBody>
          <a:bodyPr>
            <a:normAutofit fontScale="92500" lnSpcReduction="10000"/>
          </a:bodyPr>
          <a:lstStyle/>
          <a:p>
            <a:pPr marL="0" indent="0">
              <a:buNone/>
            </a:pPr>
            <a:endParaRPr lang="en-US" sz="3200" b="1" dirty="0">
              <a:solidFill>
                <a:srgbClr val="3333CC"/>
              </a:solidFill>
            </a:endParaRPr>
          </a:p>
          <a:p>
            <a:pPr>
              <a:spcBef>
                <a:spcPts val="0"/>
              </a:spcBef>
            </a:pPr>
            <a:r>
              <a:rPr lang="es-ES" dirty="0">
                <a:solidFill>
                  <a:prstClr val="black"/>
                </a:solidFill>
              </a:rPr>
              <a:t>Cuando la </a:t>
            </a:r>
            <a:r>
              <a:rPr lang="es-ES" b="1" dirty="0">
                <a:solidFill>
                  <a:prstClr val="black"/>
                </a:solidFill>
              </a:rPr>
              <a:t>distancia es demasiado grande</a:t>
            </a:r>
            <a:r>
              <a:rPr lang="es-ES" dirty="0">
                <a:solidFill>
                  <a:prstClr val="black"/>
                </a:solidFill>
              </a:rPr>
              <a:t>, o los recursos de transporte son demasiado escasos, el traslado de las víctimas a un centro de atención médica adaptado implicará un retraso, y ¡la demora pone a las víctimas en un </a:t>
            </a:r>
            <a:r>
              <a:rPr lang="es-ES" b="1" dirty="0">
                <a:solidFill>
                  <a:srgbClr val="FF0000"/>
                </a:solidFill>
              </a:rPr>
              <a:t>mayor riesgo</a:t>
            </a:r>
            <a:r>
              <a:rPr lang="es-ES" dirty="0">
                <a:solidFill>
                  <a:prstClr val="black"/>
                </a:solidFill>
              </a:rPr>
              <a:t>! </a:t>
            </a:r>
            <a:endParaRPr lang="en-US" dirty="0">
              <a:solidFill>
                <a:prstClr val="black"/>
              </a:solidFill>
            </a:endParaRPr>
          </a:p>
          <a:p>
            <a:pPr marL="0" lvl="0" indent="0">
              <a:buNone/>
            </a:pPr>
            <a:r>
              <a:rPr lang="en-US" dirty="0">
                <a:solidFill>
                  <a:prstClr val="black"/>
                </a:solidFill>
              </a:rPr>
              <a:t> </a:t>
            </a:r>
          </a:p>
          <a:p>
            <a:pPr lvl="0"/>
            <a:r>
              <a:rPr lang="es-ES" dirty="0">
                <a:solidFill>
                  <a:prstClr val="black"/>
                </a:solidFill>
              </a:rPr>
              <a:t>Las víctimas deben recibir la </a:t>
            </a:r>
            <a:r>
              <a:rPr lang="es-ES" b="1" dirty="0">
                <a:solidFill>
                  <a:prstClr val="black"/>
                </a:solidFill>
              </a:rPr>
              <a:t>mejor estabilización</a:t>
            </a:r>
            <a:r>
              <a:rPr lang="es-ES" dirty="0">
                <a:solidFill>
                  <a:prstClr val="black"/>
                </a:solidFill>
              </a:rPr>
              <a:t>, permitiéndoles tolerar el retraso en su llegada al hospital</a:t>
            </a:r>
            <a:endParaRPr lang="en-US" dirty="0">
              <a:solidFill>
                <a:prstClr val="black"/>
              </a:solidFill>
            </a:endParaRPr>
          </a:p>
          <a:p>
            <a:pPr marL="0" lvl="0" indent="0">
              <a:buNone/>
            </a:pPr>
            <a:endParaRPr lang="en-US" dirty="0">
              <a:solidFill>
                <a:prstClr val="black"/>
              </a:solidFill>
            </a:endParaRPr>
          </a:p>
          <a:p>
            <a:pPr lvl="0"/>
            <a:r>
              <a:rPr lang="es-ES" dirty="0">
                <a:solidFill>
                  <a:prstClr val="black"/>
                </a:solidFill>
              </a:rPr>
              <a:t>La </a:t>
            </a:r>
            <a:r>
              <a:rPr lang="es-ES" b="1" dirty="0">
                <a:solidFill>
                  <a:prstClr val="black"/>
                </a:solidFill>
              </a:rPr>
              <a:t>atención</a:t>
            </a:r>
            <a:r>
              <a:rPr lang="es-ES" dirty="0">
                <a:solidFill>
                  <a:prstClr val="black"/>
                </a:solidFill>
              </a:rPr>
              <a:t> debe ser proporcionada por el actor médico más calificado en la escena</a:t>
            </a:r>
            <a:endParaRPr lang="en-US" dirty="0">
              <a:solidFill>
                <a:prstClr val="black"/>
              </a:solidFill>
            </a:endParaRPr>
          </a:p>
        </p:txBody>
      </p:sp>
      <p:pic>
        <p:nvPicPr>
          <p:cNvPr id="4" name="Picture 3"/>
          <p:cNvPicPr>
            <a:picLocks noChangeAspect="1"/>
          </p:cNvPicPr>
          <p:nvPr/>
        </p:nvPicPr>
        <p:blipFill>
          <a:blip r:embed="rId3"/>
          <a:stretch>
            <a:fillRect/>
          </a:stretch>
        </p:blipFill>
        <p:spPr>
          <a:xfrm>
            <a:off x="6096000" y="1125996"/>
            <a:ext cx="5810250" cy="1028700"/>
          </a:xfrm>
          <a:prstGeom prst="rect">
            <a:avLst/>
          </a:prstGeom>
        </p:spPr>
      </p:pic>
      <p:sp>
        <p:nvSpPr>
          <p:cNvPr id="6" name="Rectangle 5">
            <a:extLst>
              <a:ext uri="{FF2B5EF4-FFF2-40B4-BE49-F238E27FC236}">
                <a16:creationId xmlns:a16="http://schemas.microsoft.com/office/drawing/2014/main" id="{14221348-28F9-49AB-A7F6-482B1CA7ACF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5BD5106A-45D5-4976-8D23-7B86483482A0}"/>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10" name="Slide Number Placeholder 9">
            <a:extLst>
              <a:ext uri="{FF2B5EF4-FFF2-40B4-BE49-F238E27FC236}">
                <a16:creationId xmlns:a16="http://schemas.microsoft.com/office/drawing/2014/main" id="{044993F2-25EF-4645-A1F6-4709A4305C49}"/>
              </a:ext>
            </a:extLst>
          </p:cNvPr>
          <p:cNvSpPr>
            <a:spLocks noGrp="1"/>
          </p:cNvSpPr>
          <p:nvPr>
            <p:ph type="sldNum" sz="quarter" idx="12"/>
          </p:nvPr>
        </p:nvSpPr>
        <p:spPr/>
        <p:txBody>
          <a:bodyPr/>
          <a:lstStyle/>
          <a:p>
            <a:fld id="{DB1CEA2B-11BA-47C1-B2B8-F71A1EE91919}" type="slidenum">
              <a:rPr lang="fr-CH" smtClean="0"/>
              <a:t>23</a:t>
            </a:fld>
            <a:endParaRPr lang="fr-CH"/>
          </a:p>
        </p:txBody>
      </p:sp>
    </p:spTree>
    <p:extLst>
      <p:ext uri="{BB962C8B-B14F-4D97-AF65-F5344CB8AC3E}">
        <p14:creationId xmlns:p14="http://schemas.microsoft.com/office/powerpoint/2010/main" val="3934424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D713511-D386-4C33-8FF4-D78DE37D2D9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29" name="TextBox 28">
            <a:extLst>
              <a:ext uri="{FF2B5EF4-FFF2-40B4-BE49-F238E27FC236}">
                <a16:creationId xmlns:a16="http://schemas.microsoft.com/office/drawing/2014/main" id="{C280BE7B-ED58-4D34-8EAA-F06C8BA23FC5}"/>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ounded Rectangle 3"/>
          <p:cNvSpPr/>
          <p:nvPr/>
        </p:nvSpPr>
        <p:spPr>
          <a:xfrm>
            <a:off x="3565727" y="516390"/>
            <a:ext cx="5052060" cy="2254885"/>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ZONA DE IMPACTO</a:t>
            </a:r>
            <a:endParaRPr lang="fr-CH" sz="2400" b="1" dirty="0">
              <a:solidFill>
                <a:schemeClr val="tx1"/>
              </a:solidFill>
            </a:endParaRPr>
          </a:p>
        </p:txBody>
      </p:sp>
      <p:pic>
        <p:nvPicPr>
          <p:cNvPr id="5" name="Content Placeholder 4"/>
          <p:cNvPicPr>
            <a:picLocks noGrp="1" noChangeAspect="1"/>
          </p:cNvPicPr>
          <p:nvPr>
            <p:ph idx="1"/>
          </p:nvPr>
        </p:nvPicPr>
        <p:blipFill>
          <a:blip r:embed="rId3"/>
          <a:stretch>
            <a:fillRect/>
          </a:stretch>
        </p:blipFill>
        <p:spPr>
          <a:xfrm>
            <a:off x="3688813" y="1229102"/>
            <a:ext cx="940338" cy="779379"/>
          </a:xfrm>
          <a:prstGeom prst="rect">
            <a:avLst/>
          </a:prstGeom>
        </p:spPr>
      </p:pic>
      <p:pic>
        <p:nvPicPr>
          <p:cNvPr id="6" name="Picture 5"/>
          <p:cNvPicPr>
            <a:picLocks noChangeAspect="1"/>
          </p:cNvPicPr>
          <p:nvPr/>
        </p:nvPicPr>
        <p:blipFill>
          <a:blip r:embed="rId3"/>
          <a:stretch>
            <a:fillRect/>
          </a:stretch>
        </p:blipFill>
        <p:spPr>
          <a:xfrm>
            <a:off x="7453061" y="1314364"/>
            <a:ext cx="837468" cy="694118"/>
          </a:xfrm>
          <a:prstGeom prst="rect">
            <a:avLst/>
          </a:prstGeom>
        </p:spPr>
      </p:pic>
      <p:pic>
        <p:nvPicPr>
          <p:cNvPr id="7" name="Picture 6"/>
          <p:cNvPicPr>
            <a:picLocks noChangeAspect="1"/>
          </p:cNvPicPr>
          <p:nvPr/>
        </p:nvPicPr>
        <p:blipFill>
          <a:blip r:embed="rId4"/>
          <a:stretch>
            <a:fillRect/>
          </a:stretch>
        </p:blipFill>
        <p:spPr>
          <a:xfrm>
            <a:off x="5090558" y="1849201"/>
            <a:ext cx="340929" cy="676530"/>
          </a:xfrm>
          <a:prstGeom prst="rect">
            <a:avLst/>
          </a:prstGeom>
        </p:spPr>
      </p:pic>
      <p:pic>
        <p:nvPicPr>
          <p:cNvPr id="8" name="Picture 7"/>
          <p:cNvPicPr>
            <a:picLocks noChangeAspect="1"/>
          </p:cNvPicPr>
          <p:nvPr/>
        </p:nvPicPr>
        <p:blipFill>
          <a:blip r:embed="rId5"/>
          <a:stretch>
            <a:fillRect/>
          </a:stretch>
        </p:blipFill>
        <p:spPr>
          <a:xfrm>
            <a:off x="6683126" y="1911698"/>
            <a:ext cx="335309" cy="707197"/>
          </a:xfrm>
          <a:prstGeom prst="rect">
            <a:avLst/>
          </a:prstGeom>
        </p:spPr>
      </p:pic>
      <p:pic>
        <p:nvPicPr>
          <p:cNvPr id="9" name="Picture 8"/>
          <p:cNvPicPr>
            <a:picLocks noChangeAspect="1"/>
          </p:cNvPicPr>
          <p:nvPr/>
        </p:nvPicPr>
        <p:blipFill>
          <a:blip r:embed="rId6"/>
          <a:stretch>
            <a:fillRect/>
          </a:stretch>
        </p:blipFill>
        <p:spPr>
          <a:xfrm rot="1235469">
            <a:off x="5656458" y="2028312"/>
            <a:ext cx="828724" cy="501744"/>
          </a:xfrm>
          <a:prstGeom prst="rect">
            <a:avLst/>
          </a:prstGeom>
        </p:spPr>
      </p:pic>
      <p:pic>
        <p:nvPicPr>
          <p:cNvPr id="10" name="Picture 9"/>
          <p:cNvPicPr>
            <a:picLocks noChangeAspect="1"/>
          </p:cNvPicPr>
          <p:nvPr/>
        </p:nvPicPr>
        <p:blipFill>
          <a:blip r:embed="rId7"/>
          <a:stretch>
            <a:fillRect/>
          </a:stretch>
        </p:blipFill>
        <p:spPr>
          <a:xfrm>
            <a:off x="5673822" y="844931"/>
            <a:ext cx="676715" cy="469433"/>
          </a:xfrm>
          <a:prstGeom prst="rect">
            <a:avLst/>
          </a:prstGeom>
        </p:spPr>
      </p:pic>
      <p:pic>
        <p:nvPicPr>
          <p:cNvPr id="11" name="Picture 10"/>
          <p:cNvPicPr>
            <a:picLocks noChangeAspect="1"/>
          </p:cNvPicPr>
          <p:nvPr/>
        </p:nvPicPr>
        <p:blipFill>
          <a:blip r:embed="rId7"/>
          <a:stretch>
            <a:fillRect/>
          </a:stretch>
        </p:blipFill>
        <p:spPr>
          <a:xfrm>
            <a:off x="4019322" y="2160332"/>
            <a:ext cx="676715" cy="469433"/>
          </a:xfrm>
          <a:prstGeom prst="rect">
            <a:avLst/>
          </a:prstGeom>
        </p:spPr>
      </p:pic>
      <p:pic>
        <p:nvPicPr>
          <p:cNvPr id="12" name="Picture 11"/>
          <p:cNvPicPr>
            <a:picLocks noChangeAspect="1"/>
          </p:cNvPicPr>
          <p:nvPr/>
        </p:nvPicPr>
        <p:blipFill>
          <a:blip r:embed="rId7"/>
          <a:stretch>
            <a:fillRect/>
          </a:stretch>
        </p:blipFill>
        <p:spPr>
          <a:xfrm>
            <a:off x="7396644" y="2187466"/>
            <a:ext cx="676715" cy="469433"/>
          </a:xfrm>
          <a:prstGeom prst="rect">
            <a:avLst/>
          </a:prstGeom>
        </p:spPr>
      </p:pic>
      <p:sp>
        <p:nvSpPr>
          <p:cNvPr id="17" name="Rectangle 16"/>
          <p:cNvSpPr/>
          <p:nvPr/>
        </p:nvSpPr>
        <p:spPr>
          <a:xfrm>
            <a:off x="4408628" y="3682561"/>
            <a:ext cx="3026824" cy="87478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PUNTO RECOLECCIÓN</a:t>
            </a:r>
          </a:p>
          <a:p>
            <a:pPr algn="ctr"/>
            <a:r>
              <a:rPr lang="en-US" sz="2400" b="1" dirty="0">
                <a:solidFill>
                  <a:schemeClr val="tx1"/>
                </a:solidFill>
              </a:rPr>
              <a:t>Primer TRIAGE</a:t>
            </a:r>
            <a:endParaRPr lang="fr-CH" sz="2400" b="1" dirty="0">
              <a:solidFill>
                <a:schemeClr val="tx1"/>
              </a:solidFill>
            </a:endParaRPr>
          </a:p>
        </p:txBody>
      </p:sp>
      <p:sp>
        <p:nvSpPr>
          <p:cNvPr id="19" name="Rectangle 18"/>
          <p:cNvSpPr/>
          <p:nvPr/>
        </p:nvSpPr>
        <p:spPr>
          <a:xfrm>
            <a:off x="3698433" y="5086350"/>
            <a:ext cx="1456938" cy="157734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0" name="Rectangle 19"/>
          <p:cNvSpPr/>
          <p:nvPr/>
        </p:nvSpPr>
        <p:spPr>
          <a:xfrm>
            <a:off x="5155371" y="5097780"/>
            <a:ext cx="1302579" cy="156591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Rectangle 20"/>
          <p:cNvSpPr/>
          <p:nvPr/>
        </p:nvSpPr>
        <p:spPr>
          <a:xfrm>
            <a:off x="6472410" y="5086350"/>
            <a:ext cx="1734329" cy="157734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Rectangle 21"/>
          <p:cNvSpPr/>
          <p:nvPr/>
        </p:nvSpPr>
        <p:spPr>
          <a:xfrm>
            <a:off x="9471724" y="1992504"/>
            <a:ext cx="1596610" cy="1703070"/>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Muertos</a:t>
            </a:r>
            <a:endParaRPr lang="fr-CH" sz="2400" b="1" dirty="0">
              <a:solidFill>
                <a:schemeClr val="tx1"/>
              </a:solidFill>
            </a:endParaRPr>
          </a:p>
        </p:txBody>
      </p:sp>
      <p:sp>
        <p:nvSpPr>
          <p:cNvPr id="23" name="Rounded Rectangle 22"/>
          <p:cNvSpPr/>
          <p:nvPr/>
        </p:nvSpPr>
        <p:spPr>
          <a:xfrm>
            <a:off x="-80010" y="3719143"/>
            <a:ext cx="2994660" cy="3321737"/>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err="1"/>
              <a:t>Sobrevivientes</a:t>
            </a:r>
            <a:r>
              <a:rPr lang="en-US" sz="2400" b="1" dirty="0"/>
              <a:t> </a:t>
            </a:r>
          </a:p>
          <a:p>
            <a:pPr algn="ctr"/>
            <a:r>
              <a:rPr lang="en-US" sz="2400" b="1" dirty="0"/>
              <a:t>no </a:t>
            </a:r>
            <a:r>
              <a:rPr lang="en-US" sz="2400" b="1" dirty="0" err="1"/>
              <a:t>lesionados</a:t>
            </a:r>
            <a:endParaRPr lang="fr-CH" sz="2400" b="1" dirty="0"/>
          </a:p>
        </p:txBody>
      </p:sp>
      <p:sp>
        <p:nvSpPr>
          <p:cNvPr id="24" name="Down Arrow 23"/>
          <p:cNvSpPr/>
          <p:nvPr/>
        </p:nvSpPr>
        <p:spPr>
          <a:xfrm>
            <a:off x="5673822" y="2629765"/>
            <a:ext cx="556637" cy="1010057"/>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5" name="TextBox 24"/>
          <p:cNvSpPr txBox="1"/>
          <p:nvPr/>
        </p:nvSpPr>
        <p:spPr>
          <a:xfrm>
            <a:off x="3794078" y="5414661"/>
            <a:ext cx="4569138" cy="1107996"/>
          </a:xfrm>
          <a:prstGeom prst="rect">
            <a:avLst/>
          </a:prstGeom>
          <a:noFill/>
        </p:spPr>
        <p:txBody>
          <a:bodyPr wrap="square" rtlCol="0">
            <a:spAutoFit/>
          </a:bodyPr>
          <a:lstStyle/>
          <a:p>
            <a:r>
              <a:rPr lang="en-US" sz="2400" b="1" dirty="0"/>
              <a:t>PUESTO MÉDICO (</a:t>
            </a:r>
            <a:r>
              <a:rPr lang="en-US" sz="2000" b="1" dirty="0" err="1"/>
              <a:t>Primeros</a:t>
            </a:r>
            <a:r>
              <a:rPr lang="en-US" sz="2000" b="1" dirty="0"/>
              <a:t> </a:t>
            </a:r>
            <a:r>
              <a:rPr lang="en-US" sz="2000" b="1" dirty="0" err="1"/>
              <a:t>auxilios</a:t>
            </a:r>
            <a:r>
              <a:rPr lang="en-US" b="1" dirty="0"/>
              <a:t>)</a:t>
            </a:r>
          </a:p>
          <a:p>
            <a:endParaRPr lang="en-US" b="1" dirty="0"/>
          </a:p>
          <a:p>
            <a:r>
              <a:rPr lang="en-US" sz="2400" b="1" dirty="0"/>
              <a:t>                 …</a:t>
            </a:r>
            <a:r>
              <a:rPr lang="en-US" sz="2400" b="1" dirty="0" err="1"/>
              <a:t>siguiente</a:t>
            </a:r>
            <a:r>
              <a:rPr lang="en-US" sz="2400" b="1" dirty="0"/>
              <a:t> TRIAGE…</a:t>
            </a:r>
            <a:endParaRPr lang="fr-CH" sz="2400" b="1" dirty="0"/>
          </a:p>
        </p:txBody>
      </p:sp>
      <p:sp>
        <p:nvSpPr>
          <p:cNvPr id="2" name="Down Arrow 1"/>
          <p:cNvSpPr/>
          <p:nvPr/>
        </p:nvSpPr>
        <p:spPr>
          <a:xfrm>
            <a:off x="4770404" y="4626109"/>
            <a:ext cx="484632" cy="418715"/>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Down Arrow 2"/>
          <p:cNvSpPr/>
          <p:nvPr/>
        </p:nvSpPr>
        <p:spPr>
          <a:xfrm>
            <a:off x="6622925" y="4623313"/>
            <a:ext cx="484632" cy="42151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Down Arrow 13"/>
          <p:cNvSpPr/>
          <p:nvPr/>
        </p:nvSpPr>
        <p:spPr>
          <a:xfrm>
            <a:off x="5646832" y="4623313"/>
            <a:ext cx="484632" cy="43624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Down Arrow 17"/>
          <p:cNvSpPr/>
          <p:nvPr/>
        </p:nvSpPr>
        <p:spPr>
          <a:xfrm rot="17414881">
            <a:off x="8494531" y="2348043"/>
            <a:ext cx="484632" cy="617709"/>
          </a:xfrm>
          <a:prstGeom prst="down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27" name="Picture 26"/>
          <p:cNvPicPr>
            <a:picLocks noChangeAspect="1"/>
          </p:cNvPicPr>
          <p:nvPr/>
        </p:nvPicPr>
        <p:blipFill>
          <a:blip r:embed="rId8"/>
          <a:stretch>
            <a:fillRect/>
          </a:stretch>
        </p:blipFill>
        <p:spPr>
          <a:xfrm rot="19640813">
            <a:off x="2380451" y="2466513"/>
            <a:ext cx="1169648" cy="1298310"/>
          </a:xfrm>
          <a:prstGeom prst="rect">
            <a:avLst/>
          </a:prstGeom>
        </p:spPr>
      </p:pic>
      <p:pic>
        <p:nvPicPr>
          <p:cNvPr id="28" name="Picture 27"/>
          <p:cNvPicPr>
            <a:picLocks noChangeAspect="1"/>
          </p:cNvPicPr>
          <p:nvPr/>
        </p:nvPicPr>
        <p:blipFill>
          <a:blip r:embed="rId8"/>
          <a:stretch>
            <a:fillRect/>
          </a:stretch>
        </p:blipFill>
        <p:spPr>
          <a:xfrm>
            <a:off x="3078759" y="3542257"/>
            <a:ext cx="1115428" cy="1238126"/>
          </a:xfrm>
          <a:prstGeom prst="rect">
            <a:avLst/>
          </a:prstGeom>
        </p:spPr>
      </p:pic>
      <p:sp>
        <p:nvSpPr>
          <p:cNvPr id="16" name="Slide Number Placeholder 15">
            <a:extLst>
              <a:ext uri="{FF2B5EF4-FFF2-40B4-BE49-F238E27FC236}">
                <a16:creationId xmlns:a16="http://schemas.microsoft.com/office/drawing/2014/main" id="{8575F413-E4FC-49FC-BDB9-EEAFBE5F7D7F}"/>
              </a:ext>
            </a:extLst>
          </p:cNvPr>
          <p:cNvSpPr>
            <a:spLocks noGrp="1"/>
          </p:cNvSpPr>
          <p:nvPr>
            <p:ph type="sldNum" sz="quarter" idx="12"/>
          </p:nvPr>
        </p:nvSpPr>
        <p:spPr/>
        <p:txBody>
          <a:bodyPr/>
          <a:lstStyle/>
          <a:p>
            <a:fld id="{DB1CEA2B-11BA-47C1-B2B8-F71A1EE91919}" type="slidenum">
              <a:rPr lang="fr-CH" smtClean="0"/>
              <a:t>24</a:t>
            </a:fld>
            <a:endParaRPr lang="fr-CH" dirty="0"/>
          </a:p>
        </p:txBody>
      </p:sp>
    </p:spTree>
    <p:extLst>
      <p:ext uri="{BB962C8B-B14F-4D97-AF65-F5344CB8AC3E}">
        <p14:creationId xmlns:p14="http://schemas.microsoft.com/office/powerpoint/2010/main" val="422335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barn(inVertical)">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1000" fill="hold"/>
                                        <p:tgtEl>
                                          <p:spTgt spid="25"/>
                                        </p:tgtEl>
                                        <p:attrNameLst>
                                          <p:attrName>ppt_w</p:attrName>
                                        </p:attrNameLst>
                                      </p:cBhvr>
                                      <p:tavLst>
                                        <p:tav tm="0">
                                          <p:val>
                                            <p:fltVal val="0"/>
                                          </p:val>
                                        </p:tav>
                                        <p:tav tm="100000">
                                          <p:val>
                                            <p:strVal val="#ppt_w"/>
                                          </p:val>
                                        </p:tav>
                                      </p:tavLst>
                                    </p:anim>
                                    <p:anim calcmode="lin" valueType="num">
                                      <p:cBhvr>
                                        <p:cTn id="55" dur="1000" fill="hold"/>
                                        <p:tgtEl>
                                          <p:spTgt spid="25"/>
                                        </p:tgtEl>
                                        <p:attrNameLst>
                                          <p:attrName>ppt_h</p:attrName>
                                        </p:attrNameLst>
                                      </p:cBhvr>
                                      <p:tavLst>
                                        <p:tav tm="0">
                                          <p:val>
                                            <p:fltVal val="0"/>
                                          </p:val>
                                        </p:tav>
                                        <p:tav tm="100000">
                                          <p:val>
                                            <p:strVal val="#ppt_h"/>
                                          </p:val>
                                        </p:tav>
                                      </p:tavLst>
                                    </p:anim>
                                    <p:anim calcmode="lin" valueType="num">
                                      <p:cBhvr>
                                        <p:cTn id="56" dur="1000" fill="hold"/>
                                        <p:tgtEl>
                                          <p:spTgt spid="25"/>
                                        </p:tgtEl>
                                        <p:attrNameLst>
                                          <p:attrName>style.rotation</p:attrName>
                                        </p:attrNameLst>
                                      </p:cBhvr>
                                      <p:tavLst>
                                        <p:tav tm="0">
                                          <p:val>
                                            <p:fltVal val="90"/>
                                          </p:val>
                                        </p:tav>
                                        <p:tav tm="100000">
                                          <p:val>
                                            <p:fltVal val="0"/>
                                          </p:val>
                                        </p:tav>
                                      </p:tavLst>
                                    </p:anim>
                                    <p:animEffect transition="in" filter="fade">
                                      <p:cBhvr>
                                        <p:cTn id="57" dur="10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9"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0-#ppt_w/2"/>
                                          </p:val>
                                        </p:tav>
                                        <p:tav tm="100000">
                                          <p:val>
                                            <p:strVal val="#ppt_x"/>
                                          </p:val>
                                        </p:tav>
                                      </p:tavLst>
                                    </p:anim>
                                    <p:anim calcmode="lin" valueType="num">
                                      <p:cBhvr additive="base">
                                        <p:cTn id="6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randombar(horizontal)">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3" fill="hold"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1+#ppt_w/2"/>
                                          </p:val>
                                        </p:tav>
                                        <p:tav tm="100000">
                                          <p:val>
                                            <p:strVal val="#ppt_x"/>
                                          </p:val>
                                        </p:tav>
                                      </p:tavLst>
                                    </p:anim>
                                    <p:anim calcmode="lin" valueType="num">
                                      <p:cBhvr additive="base">
                                        <p:cTn id="74"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3"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1+#ppt_w/2"/>
                                          </p:val>
                                        </p:tav>
                                        <p:tav tm="100000">
                                          <p:val>
                                            <p:strVal val="#ppt_x"/>
                                          </p:val>
                                        </p:tav>
                                      </p:tavLst>
                                    </p:anim>
                                    <p:anim calcmode="lin" valueType="num">
                                      <p:cBhvr additive="base">
                                        <p:cTn id="80"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P spid="24" grpId="0" animBg="1"/>
      <p:bldP spid="25" grpId="0"/>
      <p:bldP spid="2" grpId="0" animBg="1"/>
      <p:bldP spid="3" grpId="0" animBg="1"/>
      <p:bldP spid="14"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157616" y="179626"/>
            <a:ext cx="5876768" cy="6678374"/>
          </a:xfrm>
          <a:prstGeom prst="rect">
            <a:avLst/>
          </a:prstGeom>
        </p:spPr>
      </p:pic>
      <p:sp>
        <p:nvSpPr>
          <p:cNvPr id="7" name="Rectangle 6">
            <a:extLst>
              <a:ext uri="{FF2B5EF4-FFF2-40B4-BE49-F238E27FC236}">
                <a16:creationId xmlns:a16="http://schemas.microsoft.com/office/drawing/2014/main" id="{D423AE2F-2629-482C-8322-2447F0B9C68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FFF8EE80-6E28-4D3F-8ADA-3FD3A46799AC}"/>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2" name="TextBox 1">
            <a:extLst>
              <a:ext uri="{FF2B5EF4-FFF2-40B4-BE49-F238E27FC236}">
                <a16:creationId xmlns:a16="http://schemas.microsoft.com/office/drawing/2014/main" id="{F3110A18-6F7F-46AB-8FD8-CF488EC0B1B5}"/>
              </a:ext>
            </a:extLst>
          </p:cNvPr>
          <p:cNvSpPr txBox="1"/>
          <p:nvPr/>
        </p:nvSpPr>
        <p:spPr>
          <a:xfrm>
            <a:off x="1752600" y="685800"/>
            <a:ext cx="184731" cy="369332"/>
          </a:xfrm>
          <a:prstGeom prst="rect">
            <a:avLst/>
          </a:prstGeom>
          <a:noFill/>
        </p:spPr>
        <p:txBody>
          <a:bodyPr wrap="none" rtlCol="0">
            <a:spAutoFit/>
          </a:bodyPr>
          <a:lstStyle/>
          <a:p>
            <a:endParaRPr lang="en-GB" dirty="0"/>
          </a:p>
        </p:txBody>
      </p:sp>
      <p:pic>
        <p:nvPicPr>
          <p:cNvPr id="9" name="Picture 8">
            <a:extLst>
              <a:ext uri="{FF2B5EF4-FFF2-40B4-BE49-F238E27FC236}">
                <a16:creationId xmlns:a16="http://schemas.microsoft.com/office/drawing/2014/main" id="{4381E43D-9455-4559-B361-7A886DA80B27}"/>
              </a:ext>
            </a:extLst>
          </p:cNvPr>
          <p:cNvPicPr>
            <a:picLocks noChangeAspect="1"/>
          </p:cNvPicPr>
          <p:nvPr/>
        </p:nvPicPr>
        <p:blipFill>
          <a:blip r:embed="rId4"/>
          <a:stretch>
            <a:fillRect/>
          </a:stretch>
        </p:blipFill>
        <p:spPr>
          <a:xfrm>
            <a:off x="2357029" y="685800"/>
            <a:ext cx="8502069" cy="6335338"/>
          </a:xfrm>
          <a:prstGeom prst="rect">
            <a:avLst/>
          </a:prstGeom>
        </p:spPr>
      </p:pic>
      <p:sp>
        <p:nvSpPr>
          <p:cNvPr id="5" name="Slide Number Placeholder 4">
            <a:extLst>
              <a:ext uri="{FF2B5EF4-FFF2-40B4-BE49-F238E27FC236}">
                <a16:creationId xmlns:a16="http://schemas.microsoft.com/office/drawing/2014/main" id="{02FB94E8-A519-4A62-8544-DB8C6EE2C290}"/>
              </a:ext>
            </a:extLst>
          </p:cNvPr>
          <p:cNvSpPr>
            <a:spLocks noGrp="1"/>
          </p:cNvSpPr>
          <p:nvPr>
            <p:ph type="sldNum" sz="quarter" idx="12"/>
          </p:nvPr>
        </p:nvSpPr>
        <p:spPr/>
        <p:txBody>
          <a:bodyPr/>
          <a:lstStyle/>
          <a:p>
            <a:fld id="{DB1CEA2B-11BA-47C1-B2B8-F71A1EE91919}" type="slidenum">
              <a:rPr lang="fr-CH" smtClean="0"/>
              <a:t>25</a:t>
            </a:fld>
            <a:endParaRPr lang="fr-CH"/>
          </a:p>
        </p:txBody>
      </p:sp>
    </p:spTree>
    <p:extLst>
      <p:ext uri="{BB962C8B-B14F-4D97-AF65-F5344CB8AC3E}">
        <p14:creationId xmlns:p14="http://schemas.microsoft.com/office/powerpoint/2010/main" val="333158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16829" y="-243839"/>
            <a:ext cx="5590467" cy="1587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err="1">
                <a:latin typeface="+mn-lt"/>
              </a:rPr>
              <a:t>Ejemplo</a:t>
            </a:r>
            <a:r>
              <a:rPr lang="en-US" u="sng" dirty="0">
                <a:latin typeface="+mn-lt"/>
              </a:rPr>
              <a:t> TRIAGE</a:t>
            </a:r>
          </a:p>
        </p:txBody>
      </p:sp>
      <p:pic>
        <p:nvPicPr>
          <p:cNvPr id="5" name="Picture 4"/>
          <p:cNvPicPr>
            <a:picLocks noChangeAspect="1"/>
          </p:cNvPicPr>
          <p:nvPr/>
        </p:nvPicPr>
        <p:blipFill>
          <a:blip r:embed="rId3"/>
          <a:stretch>
            <a:fillRect/>
          </a:stretch>
        </p:blipFill>
        <p:spPr>
          <a:xfrm>
            <a:off x="712733" y="1498074"/>
            <a:ext cx="5985164" cy="4488873"/>
          </a:xfrm>
          <a:prstGeom prst="rect">
            <a:avLst/>
          </a:prstGeom>
        </p:spPr>
      </p:pic>
      <p:pic>
        <p:nvPicPr>
          <p:cNvPr id="6" name="Picture 5"/>
          <p:cNvPicPr>
            <a:picLocks noChangeAspect="1"/>
          </p:cNvPicPr>
          <p:nvPr/>
        </p:nvPicPr>
        <p:blipFill>
          <a:blip r:embed="rId4"/>
          <a:stretch>
            <a:fillRect/>
          </a:stretch>
        </p:blipFill>
        <p:spPr>
          <a:xfrm>
            <a:off x="1812482" y="1498074"/>
            <a:ext cx="7413379" cy="4932091"/>
          </a:xfrm>
          <a:prstGeom prst="rect">
            <a:avLst/>
          </a:prstGeom>
        </p:spPr>
      </p:pic>
      <p:pic>
        <p:nvPicPr>
          <p:cNvPr id="7" name="Picture 6"/>
          <p:cNvPicPr>
            <a:picLocks noChangeAspect="1"/>
          </p:cNvPicPr>
          <p:nvPr/>
        </p:nvPicPr>
        <p:blipFill>
          <a:blip r:embed="rId5"/>
          <a:stretch>
            <a:fillRect/>
          </a:stretch>
        </p:blipFill>
        <p:spPr>
          <a:xfrm>
            <a:off x="4276726" y="1361549"/>
            <a:ext cx="7831191" cy="5359926"/>
          </a:xfrm>
          <a:prstGeom prst="rect">
            <a:avLst/>
          </a:prstGeom>
        </p:spPr>
      </p:pic>
      <p:sp>
        <p:nvSpPr>
          <p:cNvPr id="8" name="Rectangle 7">
            <a:extLst>
              <a:ext uri="{FF2B5EF4-FFF2-40B4-BE49-F238E27FC236}">
                <a16:creationId xmlns:a16="http://schemas.microsoft.com/office/drawing/2014/main" id="{9C18A9E5-1F88-453A-8124-FBE0235C14D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19A9CF26-83CD-4E03-B78A-A10CB82383E4}"/>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10" name="Slide Number Placeholder 9">
            <a:extLst>
              <a:ext uri="{FF2B5EF4-FFF2-40B4-BE49-F238E27FC236}">
                <a16:creationId xmlns:a16="http://schemas.microsoft.com/office/drawing/2014/main" id="{C008422A-6914-4D48-8B38-CD17684B7823}"/>
              </a:ext>
            </a:extLst>
          </p:cNvPr>
          <p:cNvSpPr>
            <a:spLocks noGrp="1"/>
          </p:cNvSpPr>
          <p:nvPr>
            <p:ph type="sldNum" sz="quarter" idx="12"/>
          </p:nvPr>
        </p:nvSpPr>
        <p:spPr/>
        <p:txBody>
          <a:bodyPr/>
          <a:lstStyle/>
          <a:p>
            <a:fld id="{DB1CEA2B-11BA-47C1-B2B8-F71A1EE91919}" type="slidenum">
              <a:rPr lang="fr-CH" smtClean="0"/>
              <a:t>26</a:t>
            </a:fld>
            <a:endParaRPr lang="fr-CH"/>
          </a:p>
        </p:txBody>
      </p:sp>
    </p:spTree>
    <p:extLst>
      <p:ext uri="{BB962C8B-B14F-4D97-AF65-F5344CB8AC3E}">
        <p14:creationId xmlns:p14="http://schemas.microsoft.com/office/powerpoint/2010/main" val="56027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886" y="365125"/>
            <a:ext cx="7053943" cy="1325563"/>
          </a:xfrm>
        </p:spPr>
        <p:txBody>
          <a:bodyPr>
            <a:normAutofit/>
          </a:bodyPr>
          <a:lstStyle/>
          <a:p>
            <a:r>
              <a:rPr lang="en-US" b="1" u="sng" dirty="0" err="1">
                <a:solidFill>
                  <a:srgbClr val="3333CC"/>
                </a:solidFill>
                <a:latin typeface="+mn-lt"/>
              </a:rPr>
              <a:t>Ubicación</a:t>
            </a:r>
            <a:r>
              <a:rPr lang="en-US" b="1" u="sng" dirty="0">
                <a:solidFill>
                  <a:srgbClr val="3333CC"/>
                </a:solidFill>
                <a:latin typeface="+mn-lt"/>
              </a:rPr>
              <a:t> </a:t>
            </a:r>
            <a:r>
              <a:rPr lang="en-US" u="sng" dirty="0">
                <a:latin typeface="+mn-lt"/>
              </a:rPr>
              <a:t>del </a:t>
            </a:r>
            <a:r>
              <a:rPr lang="en-US" u="sng" dirty="0" err="1">
                <a:latin typeface="+mn-lt"/>
              </a:rPr>
              <a:t>puesto</a:t>
            </a:r>
            <a:r>
              <a:rPr lang="en-US" u="sng" dirty="0">
                <a:latin typeface="+mn-lt"/>
              </a:rPr>
              <a:t> </a:t>
            </a:r>
            <a:r>
              <a:rPr lang="en-US" u="sng" dirty="0" err="1">
                <a:latin typeface="+mn-lt"/>
              </a:rPr>
              <a:t>médico</a:t>
            </a:r>
            <a:br>
              <a:rPr lang="en-US" dirty="0"/>
            </a:br>
            <a:endParaRPr lang="fr-CH" dirty="0"/>
          </a:p>
        </p:txBody>
      </p:sp>
      <p:sp>
        <p:nvSpPr>
          <p:cNvPr id="5" name="Content Placeholder 4"/>
          <p:cNvSpPr>
            <a:spLocks noGrp="1"/>
          </p:cNvSpPr>
          <p:nvPr>
            <p:ph idx="1"/>
          </p:nvPr>
        </p:nvSpPr>
        <p:spPr/>
        <p:txBody>
          <a:bodyPr/>
          <a:lstStyle/>
          <a:p>
            <a:r>
              <a:rPr lang="en-US" dirty="0"/>
              <a:t>El </a:t>
            </a:r>
            <a:r>
              <a:rPr lang="en-US" b="1" dirty="0" err="1">
                <a:solidFill>
                  <a:srgbClr val="3333CC"/>
                </a:solidFill>
              </a:rPr>
              <a:t>puesto</a:t>
            </a:r>
            <a:r>
              <a:rPr lang="en-US" b="1" dirty="0">
                <a:solidFill>
                  <a:srgbClr val="3333CC"/>
                </a:solidFill>
              </a:rPr>
              <a:t> </a:t>
            </a:r>
            <a:r>
              <a:rPr lang="en-US" b="1" dirty="0" err="1">
                <a:solidFill>
                  <a:srgbClr val="3333CC"/>
                </a:solidFill>
              </a:rPr>
              <a:t>médico</a:t>
            </a:r>
            <a:r>
              <a:rPr lang="en-US" b="1" dirty="0">
                <a:solidFill>
                  <a:srgbClr val="3333CC"/>
                </a:solidFill>
              </a:rPr>
              <a:t> </a:t>
            </a:r>
            <a:r>
              <a:rPr lang="es-ES" dirty="0"/>
              <a:t>debe establecerse a una distancia de la zona de impacto que se pueda llegar a pie</a:t>
            </a:r>
            <a:r>
              <a:rPr lang="en-US" dirty="0"/>
              <a:t>:</a:t>
            </a:r>
          </a:p>
          <a:p>
            <a:pPr marL="0" indent="0">
              <a:buNone/>
            </a:pPr>
            <a:endParaRPr lang="en-US" dirty="0"/>
          </a:p>
          <a:p>
            <a:pPr lvl="1">
              <a:buFont typeface="Wingdings" panose="05000000000000000000" pitchFamily="2" charset="2"/>
              <a:buChar char="Ø"/>
            </a:pPr>
            <a:r>
              <a:rPr lang="en-US" sz="2800" dirty="0"/>
              <a:t> En </a:t>
            </a:r>
            <a:r>
              <a:rPr lang="en-US" sz="2800" dirty="0" err="1"/>
              <a:t>una</a:t>
            </a:r>
            <a:r>
              <a:rPr lang="en-US" sz="2800" dirty="0"/>
              <a:t> zona </a:t>
            </a:r>
            <a:r>
              <a:rPr lang="en-US" sz="2800" dirty="0" err="1"/>
              <a:t>segura</a:t>
            </a:r>
            <a:endParaRPr lang="en-US" sz="2800" dirty="0"/>
          </a:p>
          <a:p>
            <a:pPr lvl="1">
              <a:buFont typeface="Wingdings" panose="05000000000000000000" pitchFamily="2" charset="2"/>
              <a:buChar char="Ø"/>
            </a:pPr>
            <a:r>
              <a:rPr lang="en-US" sz="2800" dirty="0"/>
              <a:t> </a:t>
            </a:r>
            <a:r>
              <a:rPr lang="es-ES" sz="2800" dirty="0"/>
              <a:t>Con acceso directo al camino de evacuación</a:t>
            </a:r>
            <a:r>
              <a:rPr lang="en-US" sz="2800" dirty="0"/>
              <a:t> </a:t>
            </a:r>
          </a:p>
          <a:p>
            <a:pPr lvl="1">
              <a:buFont typeface="Wingdings" panose="05000000000000000000" pitchFamily="2" charset="2"/>
              <a:buChar char="Ø"/>
            </a:pPr>
            <a:r>
              <a:rPr lang="en-US" sz="2800" dirty="0"/>
              <a:t> </a:t>
            </a:r>
            <a:r>
              <a:rPr lang="es-ES" sz="2800" dirty="0"/>
              <a:t>A poca distancia del puesto de mando</a:t>
            </a:r>
            <a:r>
              <a:rPr lang="en-US" sz="2800" dirty="0"/>
              <a:t> </a:t>
            </a:r>
          </a:p>
          <a:p>
            <a:pPr lvl="1">
              <a:buFont typeface="Wingdings" panose="05000000000000000000" pitchFamily="2" charset="2"/>
              <a:buChar char="Ø"/>
            </a:pPr>
            <a:r>
              <a:rPr lang="en-US" sz="2800" dirty="0"/>
              <a:t> </a:t>
            </a:r>
            <a:r>
              <a:rPr lang="es-ES" sz="2800" dirty="0"/>
              <a:t>En una zona de comunicación (con otros actores)</a:t>
            </a:r>
            <a:endParaRPr lang="en-US" sz="2800" dirty="0"/>
          </a:p>
          <a:p>
            <a:pPr marL="0" indent="0">
              <a:buNone/>
            </a:pPr>
            <a:endParaRPr lang="en-US" dirty="0"/>
          </a:p>
          <a:p>
            <a:pPr marL="0" indent="0">
              <a:buNone/>
            </a:pPr>
            <a:endParaRPr lang="en-US" dirty="0"/>
          </a:p>
          <a:p>
            <a:endParaRPr lang="fr-CH" dirty="0"/>
          </a:p>
        </p:txBody>
      </p:sp>
      <p:sp>
        <p:nvSpPr>
          <p:cNvPr id="4" name="Rectangle 3">
            <a:extLst>
              <a:ext uri="{FF2B5EF4-FFF2-40B4-BE49-F238E27FC236}">
                <a16:creationId xmlns:a16="http://schemas.microsoft.com/office/drawing/2014/main" id="{C8E8ED83-D814-4886-9957-9F1D4BCB7B0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09E29C79-3231-4911-968B-E4E9CCC87094}"/>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8" name="Slide Number Placeholder 7">
            <a:extLst>
              <a:ext uri="{FF2B5EF4-FFF2-40B4-BE49-F238E27FC236}">
                <a16:creationId xmlns:a16="http://schemas.microsoft.com/office/drawing/2014/main" id="{22A9DE4C-E905-47E7-883D-AC8D08F2DD85}"/>
              </a:ext>
            </a:extLst>
          </p:cNvPr>
          <p:cNvSpPr>
            <a:spLocks noGrp="1"/>
          </p:cNvSpPr>
          <p:nvPr>
            <p:ph type="sldNum" sz="quarter" idx="12"/>
          </p:nvPr>
        </p:nvSpPr>
        <p:spPr/>
        <p:txBody>
          <a:bodyPr/>
          <a:lstStyle/>
          <a:p>
            <a:fld id="{DB1CEA2B-11BA-47C1-B2B8-F71A1EE91919}" type="slidenum">
              <a:rPr lang="fr-CH" smtClean="0"/>
              <a:t>27</a:t>
            </a:fld>
            <a:endParaRPr lang="fr-CH"/>
          </a:p>
        </p:txBody>
      </p:sp>
    </p:spTree>
    <p:extLst>
      <p:ext uri="{BB962C8B-B14F-4D97-AF65-F5344CB8AC3E}">
        <p14:creationId xmlns:p14="http://schemas.microsoft.com/office/powerpoint/2010/main" val="1904084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886" y="365125"/>
            <a:ext cx="7053943" cy="1325563"/>
          </a:xfrm>
        </p:spPr>
        <p:txBody>
          <a:bodyPr>
            <a:normAutofit/>
          </a:bodyPr>
          <a:lstStyle/>
          <a:p>
            <a:r>
              <a:rPr lang="en-US" b="1" u="sng" dirty="0" err="1">
                <a:solidFill>
                  <a:srgbClr val="3333CC"/>
                </a:solidFill>
                <a:latin typeface="+mn-lt"/>
              </a:rPr>
              <a:t>Ubicación</a:t>
            </a:r>
            <a:r>
              <a:rPr lang="en-US" b="1" u="sng" dirty="0">
                <a:solidFill>
                  <a:srgbClr val="3333CC"/>
                </a:solidFill>
                <a:latin typeface="+mn-lt"/>
              </a:rPr>
              <a:t> </a:t>
            </a:r>
            <a:r>
              <a:rPr lang="en-US" u="sng" dirty="0">
                <a:latin typeface="+mn-lt"/>
              </a:rPr>
              <a:t>del </a:t>
            </a:r>
            <a:r>
              <a:rPr lang="en-US" u="sng" dirty="0" err="1">
                <a:latin typeface="+mn-lt"/>
              </a:rPr>
              <a:t>puesto</a:t>
            </a:r>
            <a:r>
              <a:rPr lang="en-US" u="sng" dirty="0">
                <a:latin typeface="+mn-lt"/>
              </a:rPr>
              <a:t> </a:t>
            </a:r>
            <a:r>
              <a:rPr lang="en-US" u="sng" dirty="0" err="1">
                <a:latin typeface="+mn-lt"/>
              </a:rPr>
              <a:t>médico</a:t>
            </a:r>
            <a:br>
              <a:rPr lang="en-US" dirty="0"/>
            </a:br>
            <a:endParaRPr lang="fr-CH" dirty="0"/>
          </a:p>
        </p:txBody>
      </p:sp>
      <p:sp>
        <p:nvSpPr>
          <p:cNvPr id="5" name="Content Placeholder 4"/>
          <p:cNvSpPr>
            <a:spLocks noGrp="1"/>
          </p:cNvSpPr>
          <p:nvPr>
            <p:ph idx="1"/>
          </p:nvPr>
        </p:nvSpPr>
        <p:spPr/>
        <p:txBody>
          <a:bodyPr>
            <a:normAutofit fontScale="92500"/>
          </a:bodyPr>
          <a:lstStyle/>
          <a:p>
            <a:r>
              <a:rPr lang="es-ES" dirty="0"/>
              <a:t>A veces, por ejemplo, cuando hay </a:t>
            </a:r>
            <a:r>
              <a:rPr lang="es-ES" b="1" dirty="0"/>
              <a:t>materiales peligrosos</a:t>
            </a:r>
            <a:r>
              <a:rPr lang="es-ES" dirty="0"/>
              <a:t>, se colocará más lejos, pero debe permanecer </a:t>
            </a:r>
            <a:r>
              <a:rPr lang="es-ES" b="1" dirty="0"/>
              <a:t>lo más cerca posible </a:t>
            </a:r>
            <a:r>
              <a:rPr lang="es-ES" dirty="0"/>
              <a:t>de la zona de impacto</a:t>
            </a:r>
            <a:endParaRPr lang="en-US" dirty="0"/>
          </a:p>
          <a:p>
            <a:pPr marL="0" indent="0">
              <a:buNone/>
            </a:pPr>
            <a:endParaRPr lang="en-US" dirty="0"/>
          </a:p>
          <a:p>
            <a:r>
              <a:rPr lang="es-ES" dirty="0"/>
              <a:t>Ante tal situación, el </a:t>
            </a:r>
            <a:r>
              <a:rPr lang="es-ES" b="1" dirty="0"/>
              <a:t>transporte de las víctimas desde la zona de impacto hasta el puesto médico</a:t>
            </a:r>
            <a:r>
              <a:rPr lang="es-ES" dirty="0"/>
              <a:t> requerirá una organización diferente (por ejemplo,  Cruz Roja/Media Luna Roja, taxi, el </a:t>
            </a:r>
            <a:r>
              <a:rPr lang="es-ES" dirty="0" err="1"/>
              <a:t>tuck-tuck</a:t>
            </a:r>
            <a:r>
              <a:rPr lang="es-ES" dirty="0"/>
              <a:t>)</a:t>
            </a:r>
            <a:endParaRPr lang="en-US" dirty="0"/>
          </a:p>
          <a:p>
            <a:pPr marL="0" indent="0">
              <a:buNone/>
            </a:pPr>
            <a:r>
              <a:rPr lang="en-US" dirty="0"/>
              <a:t> </a:t>
            </a:r>
          </a:p>
          <a:p>
            <a:r>
              <a:rPr lang="es-ES" dirty="0"/>
              <a:t>Cuando las condiciones climáticas lo permiten, el puesto médico puede estar a la intemperie, pero es preferible ubicarlo en un edificio o bajo una carpa</a:t>
            </a:r>
            <a:endParaRPr lang="en-US" dirty="0"/>
          </a:p>
        </p:txBody>
      </p:sp>
      <p:sp>
        <p:nvSpPr>
          <p:cNvPr id="4" name="Rectangle 3">
            <a:extLst>
              <a:ext uri="{FF2B5EF4-FFF2-40B4-BE49-F238E27FC236}">
                <a16:creationId xmlns:a16="http://schemas.microsoft.com/office/drawing/2014/main" id="{C8E8ED83-D814-4886-9957-9F1D4BCB7B0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09E29C79-3231-4911-968B-E4E9CCC87094}"/>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8" name="Slide Number Placeholder 7">
            <a:extLst>
              <a:ext uri="{FF2B5EF4-FFF2-40B4-BE49-F238E27FC236}">
                <a16:creationId xmlns:a16="http://schemas.microsoft.com/office/drawing/2014/main" id="{22A9DE4C-E905-47E7-883D-AC8D08F2DD85}"/>
              </a:ext>
            </a:extLst>
          </p:cNvPr>
          <p:cNvSpPr>
            <a:spLocks noGrp="1"/>
          </p:cNvSpPr>
          <p:nvPr>
            <p:ph type="sldNum" sz="quarter" idx="12"/>
          </p:nvPr>
        </p:nvSpPr>
        <p:spPr/>
        <p:txBody>
          <a:bodyPr/>
          <a:lstStyle/>
          <a:p>
            <a:fld id="{DB1CEA2B-11BA-47C1-B2B8-F71A1EE91919}" type="slidenum">
              <a:rPr lang="fr-CH" smtClean="0"/>
              <a:t>28</a:t>
            </a:fld>
            <a:endParaRPr lang="fr-CH"/>
          </a:p>
        </p:txBody>
      </p:sp>
    </p:spTree>
    <p:extLst>
      <p:ext uri="{BB962C8B-B14F-4D97-AF65-F5344CB8AC3E}">
        <p14:creationId xmlns:p14="http://schemas.microsoft.com/office/powerpoint/2010/main" val="196190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9771" y="180068"/>
            <a:ext cx="7598229" cy="1325563"/>
          </a:xfrm>
        </p:spPr>
        <p:txBody>
          <a:bodyPr/>
          <a:lstStyle/>
          <a:p>
            <a:r>
              <a:rPr lang="en-US" b="1" u="sng" dirty="0" err="1">
                <a:solidFill>
                  <a:srgbClr val="3333CC"/>
                </a:solidFill>
                <a:latin typeface="+mn-lt"/>
              </a:rPr>
              <a:t>Función</a:t>
            </a:r>
            <a:r>
              <a:rPr lang="en-US" b="1" u="sng" dirty="0">
                <a:solidFill>
                  <a:srgbClr val="3333CC"/>
                </a:solidFill>
                <a:latin typeface="+mn-lt"/>
              </a:rPr>
              <a:t> </a:t>
            </a:r>
            <a:r>
              <a:rPr lang="en-US" u="sng" dirty="0">
                <a:latin typeface="+mn-lt"/>
              </a:rPr>
              <a:t>del </a:t>
            </a:r>
            <a:r>
              <a:rPr lang="en-US" u="sng" dirty="0" err="1">
                <a:latin typeface="+mn-lt"/>
              </a:rPr>
              <a:t>puesto</a:t>
            </a:r>
            <a:r>
              <a:rPr lang="en-US" u="sng" dirty="0">
                <a:latin typeface="+mn-lt"/>
              </a:rPr>
              <a:t> </a:t>
            </a:r>
            <a:r>
              <a:rPr lang="en-US" u="sng" dirty="0" err="1">
                <a:latin typeface="+mn-lt"/>
              </a:rPr>
              <a:t>médico</a:t>
            </a:r>
            <a:endParaRPr lang="en-US" u="sng" dirty="0">
              <a:latin typeface="+mn-lt"/>
            </a:endParaRPr>
          </a:p>
        </p:txBody>
      </p:sp>
      <p:sp>
        <p:nvSpPr>
          <p:cNvPr id="3" name="Content Placeholder 2"/>
          <p:cNvSpPr>
            <a:spLocks noGrp="1"/>
          </p:cNvSpPr>
          <p:nvPr>
            <p:ph idx="1"/>
          </p:nvPr>
        </p:nvSpPr>
        <p:spPr/>
        <p:txBody>
          <a:bodyPr>
            <a:normAutofit fontScale="92500" lnSpcReduction="10000"/>
          </a:bodyPr>
          <a:lstStyle/>
          <a:p>
            <a:r>
              <a:rPr lang="es-ES" dirty="0"/>
              <a:t>Objetivo principal: proporcionar una </a:t>
            </a:r>
            <a:r>
              <a:rPr lang="es-ES" b="1" dirty="0"/>
              <a:t>estabilización efectiva </a:t>
            </a:r>
            <a:r>
              <a:rPr lang="es-ES" dirty="0"/>
              <a:t>y </a:t>
            </a:r>
            <a:r>
              <a:rPr lang="es-ES" b="1" dirty="0"/>
              <a:t>primeros auxilios </a:t>
            </a:r>
            <a:r>
              <a:rPr lang="es-ES" dirty="0"/>
              <a:t>a las víctimas</a:t>
            </a:r>
            <a:endParaRPr lang="en-US" dirty="0"/>
          </a:p>
          <a:p>
            <a:r>
              <a:rPr lang="es-ES" dirty="0"/>
              <a:t>El </a:t>
            </a:r>
            <a:r>
              <a:rPr lang="es-ES" dirty="0" err="1"/>
              <a:t>triage</a:t>
            </a:r>
            <a:r>
              <a:rPr lang="es-ES" dirty="0"/>
              <a:t> médico se llevará a cabo a la entrada del puesto médico para identificar a las víctimas que recibirán atención inmediata</a:t>
            </a:r>
            <a:endParaRPr lang="en-US" dirty="0"/>
          </a:p>
          <a:p>
            <a:r>
              <a:rPr lang="en-US" dirty="0"/>
              <a:t>Through stabilization and first aid, (A)MP staff should try to </a:t>
            </a:r>
            <a:r>
              <a:rPr lang="en-US" b="1" dirty="0"/>
              <a:t>move as many patients as possible from the red to yellow</a:t>
            </a:r>
            <a:r>
              <a:rPr lang="en-US" dirty="0"/>
              <a:t> category</a:t>
            </a:r>
          </a:p>
          <a:p>
            <a:r>
              <a:rPr lang="es-ES" dirty="0"/>
              <a:t>Mediante la estabilización y los primeros auxilios, el personal del puesto médico debe tratar de </a:t>
            </a:r>
            <a:r>
              <a:rPr lang="es-ES" b="1" dirty="0"/>
              <a:t>mover al mayor número posible de pacientes de la categoría roja a la amarilla</a:t>
            </a:r>
            <a:endParaRPr lang="en-US" dirty="0"/>
          </a:p>
          <a:p>
            <a:r>
              <a:rPr lang="es-ES" dirty="0"/>
              <a:t>La función final del puesto médico es organizar el traslado de los pacientes a los centros de salud (hospitales) adecuados</a:t>
            </a:r>
            <a:endParaRPr lang="en-US" dirty="0"/>
          </a:p>
        </p:txBody>
      </p:sp>
      <p:sp>
        <p:nvSpPr>
          <p:cNvPr id="4" name="Rectangle 3">
            <a:extLst>
              <a:ext uri="{FF2B5EF4-FFF2-40B4-BE49-F238E27FC236}">
                <a16:creationId xmlns:a16="http://schemas.microsoft.com/office/drawing/2014/main" id="{051A19A3-BF74-4ED1-9452-FD3AFF8D44E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EFC16A7B-B494-4D07-B632-FB5FBE4078B9}"/>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8" name="Slide Number Placeholder 7">
            <a:extLst>
              <a:ext uri="{FF2B5EF4-FFF2-40B4-BE49-F238E27FC236}">
                <a16:creationId xmlns:a16="http://schemas.microsoft.com/office/drawing/2014/main" id="{A74D01A3-25C0-479E-9074-936C7DADC75C}"/>
              </a:ext>
            </a:extLst>
          </p:cNvPr>
          <p:cNvSpPr>
            <a:spLocks noGrp="1"/>
          </p:cNvSpPr>
          <p:nvPr>
            <p:ph type="sldNum" sz="quarter" idx="12"/>
          </p:nvPr>
        </p:nvSpPr>
        <p:spPr/>
        <p:txBody>
          <a:bodyPr/>
          <a:lstStyle/>
          <a:p>
            <a:fld id="{DB1CEA2B-11BA-47C1-B2B8-F71A1EE91919}" type="slidenum">
              <a:rPr lang="fr-CH" smtClean="0"/>
              <a:t>29</a:t>
            </a:fld>
            <a:endParaRPr lang="fr-CH"/>
          </a:p>
        </p:txBody>
      </p:sp>
    </p:spTree>
    <p:extLst>
      <p:ext uri="{BB962C8B-B14F-4D97-AF65-F5344CB8AC3E}">
        <p14:creationId xmlns:p14="http://schemas.microsoft.com/office/powerpoint/2010/main" val="3444763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9534"/>
            <a:ext cx="10515600" cy="1325563"/>
          </a:xfrm>
        </p:spPr>
        <p:txBody>
          <a:bodyPr>
            <a:noAutofit/>
          </a:bodyPr>
          <a:lstStyle/>
          <a:p>
            <a:pPr algn="ctr"/>
            <a:r>
              <a:rPr lang="en-US" u="sng" dirty="0" err="1">
                <a:latin typeface="+mn-lt"/>
              </a:rPr>
              <a:t>Manejo</a:t>
            </a:r>
            <a:r>
              <a:rPr lang="en-US" u="sng" dirty="0">
                <a:latin typeface="+mn-lt"/>
              </a:rPr>
              <a:t> de </a:t>
            </a:r>
            <a:r>
              <a:rPr lang="en-US" u="sng" dirty="0" err="1">
                <a:latin typeface="+mn-lt"/>
              </a:rPr>
              <a:t>víctimas</a:t>
            </a:r>
            <a:r>
              <a:rPr lang="en-US" u="sng" dirty="0">
                <a:latin typeface="+mn-lt"/>
              </a:rPr>
              <a:t> en masa (MVM)</a:t>
            </a:r>
            <a:br>
              <a:rPr lang="en-US" u="sng" dirty="0">
                <a:latin typeface="+mn-lt"/>
              </a:rPr>
            </a:br>
            <a:endParaRPr lang="fr-CH" u="sng" dirty="0">
              <a:latin typeface="+mn-lt"/>
            </a:endParaRPr>
          </a:p>
        </p:txBody>
      </p:sp>
      <p:sp>
        <p:nvSpPr>
          <p:cNvPr id="3" name="Content Placeholder 2"/>
          <p:cNvSpPr>
            <a:spLocks noGrp="1"/>
          </p:cNvSpPr>
          <p:nvPr>
            <p:ph idx="1"/>
          </p:nvPr>
        </p:nvSpPr>
        <p:spPr/>
        <p:txBody>
          <a:bodyPr>
            <a:normAutofit/>
          </a:bodyPr>
          <a:lstStyle/>
          <a:p>
            <a:endParaRPr lang="en-US" sz="3200" dirty="0"/>
          </a:p>
          <a:p>
            <a:r>
              <a:rPr lang="es-ES" sz="3200" dirty="0"/>
              <a:t>¿Qué significa el término “víctimas en masa"?</a:t>
            </a:r>
          </a:p>
          <a:p>
            <a:endParaRPr lang="en-US" sz="4800" dirty="0"/>
          </a:p>
          <a:p>
            <a:r>
              <a:rPr lang="es-ES" sz="3200" dirty="0"/>
              <a:t>¿Qué es un incidente con víctimas en masa (IVM)?</a:t>
            </a:r>
            <a:endParaRPr lang="en-US" sz="3200" dirty="0"/>
          </a:p>
          <a:p>
            <a:endParaRPr lang="en-US" sz="4800" dirty="0"/>
          </a:p>
          <a:p>
            <a:r>
              <a:rPr lang="es-ES" sz="3200" dirty="0"/>
              <a:t>¿Qué es el manejo de víctimas en masa?</a:t>
            </a:r>
            <a:endParaRPr lang="fr-CH" sz="3200" dirty="0"/>
          </a:p>
        </p:txBody>
      </p:sp>
      <p:pic>
        <p:nvPicPr>
          <p:cNvPr id="4" name="Picture 3"/>
          <p:cNvPicPr>
            <a:picLocks noChangeAspect="1"/>
          </p:cNvPicPr>
          <p:nvPr/>
        </p:nvPicPr>
        <p:blipFill>
          <a:blip r:embed="rId3"/>
          <a:stretch>
            <a:fillRect/>
          </a:stretch>
        </p:blipFill>
        <p:spPr>
          <a:xfrm rot="2610612">
            <a:off x="8866837" y="4652805"/>
            <a:ext cx="1827206" cy="1827206"/>
          </a:xfrm>
          <a:prstGeom prst="rect">
            <a:avLst/>
          </a:prstGeom>
        </p:spPr>
      </p:pic>
      <p:pic>
        <p:nvPicPr>
          <p:cNvPr id="5" name="Picture 4"/>
          <p:cNvPicPr>
            <a:picLocks noChangeAspect="1"/>
          </p:cNvPicPr>
          <p:nvPr/>
        </p:nvPicPr>
        <p:blipFill>
          <a:blip r:embed="rId4"/>
          <a:stretch>
            <a:fillRect/>
          </a:stretch>
        </p:blipFill>
        <p:spPr>
          <a:xfrm>
            <a:off x="9408160" y="1911741"/>
            <a:ext cx="1828800" cy="1371600"/>
          </a:xfrm>
          <a:prstGeom prst="rect">
            <a:avLst/>
          </a:prstGeom>
        </p:spPr>
      </p:pic>
      <p:pic>
        <p:nvPicPr>
          <p:cNvPr id="7" name="Picture 6"/>
          <p:cNvPicPr>
            <a:picLocks noChangeAspect="1"/>
          </p:cNvPicPr>
          <p:nvPr/>
        </p:nvPicPr>
        <p:blipFill>
          <a:blip r:embed="rId5"/>
          <a:stretch>
            <a:fillRect/>
          </a:stretch>
        </p:blipFill>
        <p:spPr>
          <a:xfrm>
            <a:off x="9780440" y="3533869"/>
            <a:ext cx="1371600" cy="1371600"/>
          </a:xfrm>
          <a:prstGeom prst="rect">
            <a:avLst/>
          </a:prstGeom>
        </p:spPr>
      </p:pic>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p:cNvSpPr txBox="1"/>
          <p:nvPr/>
        </p:nvSpPr>
        <p:spPr>
          <a:xfrm>
            <a:off x="83492" y="5167029"/>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6" name="Slide Number Placeholder 5"/>
          <p:cNvSpPr>
            <a:spLocks noGrp="1"/>
          </p:cNvSpPr>
          <p:nvPr>
            <p:ph type="sldNum" sz="quarter" idx="12"/>
          </p:nvPr>
        </p:nvSpPr>
        <p:spPr/>
        <p:txBody>
          <a:bodyPr/>
          <a:lstStyle/>
          <a:p>
            <a:fld id="{DB1CEA2B-11BA-47C1-B2B8-F71A1EE91919}" type="slidenum">
              <a:rPr lang="fr-CH" smtClean="0"/>
              <a:t>3</a:t>
            </a:fld>
            <a:endParaRPr lang="fr-CH"/>
          </a:p>
        </p:txBody>
      </p:sp>
    </p:spTree>
    <p:extLst>
      <p:ext uri="{BB962C8B-B14F-4D97-AF65-F5344CB8AC3E}">
        <p14:creationId xmlns:p14="http://schemas.microsoft.com/office/powerpoint/2010/main" val="390625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additive="base">
                                        <p:cTn id="16"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097949" y="2875280"/>
            <a:ext cx="2489854" cy="3324083"/>
          </a:xfrm>
          <a:prstGeom prst="rect">
            <a:avLst/>
          </a:prstGeom>
        </p:spPr>
      </p:pic>
      <p:sp>
        <p:nvSpPr>
          <p:cNvPr id="2" name="Title 1"/>
          <p:cNvSpPr>
            <a:spLocks noGrp="1"/>
          </p:cNvSpPr>
          <p:nvPr>
            <p:ph type="title"/>
          </p:nvPr>
        </p:nvSpPr>
        <p:spPr>
          <a:xfrm>
            <a:off x="838200" y="654970"/>
            <a:ext cx="10515600" cy="798657"/>
          </a:xfrm>
        </p:spPr>
        <p:txBody>
          <a:bodyPr>
            <a:noAutofit/>
          </a:bodyPr>
          <a:lstStyle/>
          <a:p>
            <a:pPr algn="ctr"/>
            <a:r>
              <a:rPr lang="en-US" sz="6600" dirty="0">
                <a:effectLst>
                  <a:outerShdw blurRad="38100" dist="38100" dir="2700000" algn="tl">
                    <a:srgbClr val="000000">
                      <a:alpha val="43137"/>
                    </a:srgbClr>
                  </a:outerShdw>
                </a:effectLst>
                <a:latin typeface="+mn-lt"/>
              </a:rPr>
              <a:t>¿</a:t>
            </a:r>
            <a:r>
              <a:rPr lang="en-US" sz="6600" dirty="0" err="1">
                <a:effectLst>
                  <a:outerShdw blurRad="38100" dist="38100" dir="2700000" algn="tl">
                    <a:srgbClr val="000000">
                      <a:alpha val="43137"/>
                    </a:srgbClr>
                  </a:outerShdw>
                </a:effectLst>
                <a:latin typeface="+mn-lt"/>
              </a:rPr>
              <a:t>Estás</a:t>
            </a:r>
            <a:r>
              <a:rPr lang="en-US" sz="6600" dirty="0">
                <a:effectLst>
                  <a:outerShdw blurRad="38100" dist="38100" dir="2700000" algn="tl">
                    <a:srgbClr val="000000">
                      <a:alpha val="43137"/>
                    </a:srgbClr>
                  </a:outerShdw>
                </a:effectLst>
                <a:latin typeface="+mn-lt"/>
              </a:rPr>
              <a:t> </a:t>
            </a:r>
            <a:r>
              <a:rPr lang="en-US" sz="6600" dirty="0" err="1">
                <a:effectLst>
                  <a:outerShdw blurRad="38100" dist="38100" dir="2700000" algn="tl">
                    <a:srgbClr val="000000">
                      <a:alpha val="43137"/>
                    </a:srgbClr>
                  </a:outerShdw>
                </a:effectLst>
                <a:latin typeface="+mn-lt"/>
              </a:rPr>
              <a:t>perdido</a:t>
            </a:r>
            <a:r>
              <a:rPr lang="en-US" sz="6600" dirty="0">
                <a:effectLst>
                  <a:outerShdw blurRad="38100" dist="38100" dir="2700000" algn="tl">
                    <a:srgbClr val="000000">
                      <a:alpha val="43137"/>
                    </a:srgbClr>
                  </a:outerShdw>
                </a:effectLst>
                <a:latin typeface="+mn-lt"/>
              </a:rPr>
              <a:t>?</a:t>
            </a:r>
            <a:endParaRPr lang="fr-CH" sz="6600" dirty="0">
              <a:latin typeface="+mn-lt"/>
            </a:endParaRPr>
          </a:p>
        </p:txBody>
      </p:sp>
      <p:pic>
        <p:nvPicPr>
          <p:cNvPr id="3" name="Picture 2"/>
          <p:cNvPicPr>
            <a:picLocks noChangeAspect="1"/>
          </p:cNvPicPr>
          <p:nvPr/>
        </p:nvPicPr>
        <p:blipFill>
          <a:blip r:embed="rId4"/>
          <a:stretch>
            <a:fillRect/>
          </a:stretch>
        </p:blipFill>
        <p:spPr>
          <a:xfrm>
            <a:off x="7620000" y="2607917"/>
            <a:ext cx="1951218" cy="2224058"/>
          </a:xfrm>
          <a:prstGeom prst="rect">
            <a:avLst/>
          </a:prstGeom>
        </p:spPr>
      </p:pic>
      <p:pic>
        <p:nvPicPr>
          <p:cNvPr id="6" name="Picture 5"/>
          <p:cNvPicPr>
            <a:picLocks noChangeAspect="1"/>
          </p:cNvPicPr>
          <p:nvPr/>
        </p:nvPicPr>
        <p:blipFill>
          <a:blip r:embed="rId5"/>
          <a:stretch>
            <a:fillRect/>
          </a:stretch>
        </p:blipFill>
        <p:spPr>
          <a:xfrm>
            <a:off x="6096000" y="4827661"/>
            <a:ext cx="3645594" cy="1893814"/>
          </a:xfrm>
          <a:prstGeom prst="rect">
            <a:avLst/>
          </a:prstGeom>
        </p:spPr>
      </p:pic>
      <p:sp>
        <p:nvSpPr>
          <p:cNvPr id="7" name="Rectangle 6"/>
          <p:cNvSpPr/>
          <p:nvPr/>
        </p:nvSpPr>
        <p:spPr>
          <a:xfrm>
            <a:off x="1100067" y="1472227"/>
            <a:ext cx="10474035" cy="830997"/>
          </a:xfrm>
          <a:prstGeom prst="rect">
            <a:avLst/>
          </a:prstGeom>
        </p:spPr>
        <p:txBody>
          <a:bodyPr wrap="square">
            <a:spAutoFit/>
          </a:bodyPr>
          <a:lstStyle/>
          <a:p>
            <a:r>
              <a:rPr lang="es-ES" sz="4800" dirty="0"/>
              <a:t>¿O estás listo para un pequeño ejercicio?</a:t>
            </a:r>
            <a:endParaRPr lang="fr-CH" sz="4800" dirty="0"/>
          </a:p>
        </p:txBody>
      </p:sp>
      <p:sp>
        <p:nvSpPr>
          <p:cNvPr id="10" name="Rectangle 9">
            <a:extLst>
              <a:ext uri="{FF2B5EF4-FFF2-40B4-BE49-F238E27FC236}">
                <a16:creationId xmlns:a16="http://schemas.microsoft.com/office/drawing/2014/main" id="{AFAA38B1-B984-4E60-B0DF-118376157628}"/>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a:extLst>
              <a:ext uri="{FF2B5EF4-FFF2-40B4-BE49-F238E27FC236}">
                <a16:creationId xmlns:a16="http://schemas.microsoft.com/office/drawing/2014/main" id="{5320D883-529C-43E2-B242-AE598F874CD2}"/>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9" name="Slide Number Placeholder 8">
            <a:extLst>
              <a:ext uri="{FF2B5EF4-FFF2-40B4-BE49-F238E27FC236}">
                <a16:creationId xmlns:a16="http://schemas.microsoft.com/office/drawing/2014/main" id="{3D1160DA-6D9F-4AF2-8BEC-A198EFF4A44C}"/>
              </a:ext>
            </a:extLst>
          </p:cNvPr>
          <p:cNvSpPr>
            <a:spLocks noGrp="1"/>
          </p:cNvSpPr>
          <p:nvPr>
            <p:ph type="sldNum" sz="quarter" idx="12"/>
          </p:nvPr>
        </p:nvSpPr>
        <p:spPr/>
        <p:txBody>
          <a:bodyPr/>
          <a:lstStyle/>
          <a:p>
            <a:fld id="{DB1CEA2B-11BA-47C1-B2B8-F71A1EE91919}" type="slidenum">
              <a:rPr lang="fr-CH" smtClean="0"/>
              <a:t>30</a:t>
            </a:fld>
            <a:endParaRPr lang="fr-CH"/>
          </a:p>
        </p:txBody>
      </p:sp>
    </p:spTree>
    <p:extLst>
      <p:ext uri="{BB962C8B-B14F-4D97-AF65-F5344CB8AC3E}">
        <p14:creationId xmlns:p14="http://schemas.microsoft.com/office/powerpoint/2010/main" val="256843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0"/>
                            </p:stCondLst>
                            <p:childTnLst>
                              <p:par>
                                <p:cTn id="16" presetID="2" presetClass="entr" presetSubtype="2"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54766" y="-144160"/>
            <a:ext cx="9482468" cy="7146319"/>
          </a:xfrm>
          <a:prstGeom prst="rect">
            <a:avLst/>
          </a:prstGeom>
        </p:spPr>
      </p:pic>
      <p:sp>
        <p:nvSpPr>
          <p:cNvPr id="3" name="Rectangle 2">
            <a:extLst>
              <a:ext uri="{FF2B5EF4-FFF2-40B4-BE49-F238E27FC236}">
                <a16:creationId xmlns:a16="http://schemas.microsoft.com/office/drawing/2014/main" id="{298D2015-DA00-44F9-A4E4-20457F2BE2C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B072F800-3C6B-482F-9510-62742BF73661}"/>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7" name="Slide Number Placeholder 6">
            <a:extLst>
              <a:ext uri="{FF2B5EF4-FFF2-40B4-BE49-F238E27FC236}">
                <a16:creationId xmlns:a16="http://schemas.microsoft.com/office/drawing/2014/main" id="{8785A2FF-3063-4C56-BE4E-4A4E5042835B}"/>
              </a:ext>
            </a:extLst>
          </p:cNvPr>
          <p:cNvSpPr>
            <a:spLocks noGrp="1"/>
          </p:cNvSpPr>
          <p:nvPr>
            <p:ph type="sldNum" sz="quarter" idx="12"/>
          </p:nvPr>
        </p:nvSpPr>
        <p:spPr/>
        <p:txBody>
          <a:bodyPr/>
          <a:lstStyle/>
          <a:p>
            <a:fld id="{DB1CEA2B-11BA-47C1-B2B8-F71A1EE91919}" type="slidenum">
              <a:rPr lang="fr-CH" smtClean="0"/>
              <a:t>31</a:t>
            </a:fld>
            <a:endParaRPr lang="fr-CH"/>
          </a:p>
        </p:txBody>
      </p:sp>
    </p:spTree>
    <p:extLst>
      <p:ext uri="{BB962C8B-B14F-4D97-AF65-F5344CB8AC3E}">
        <p14:creationId xmlns:p14="http://schemas.microsoft.com/office/powerpoint/2010/main" val="1737925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5CD">
            <a:alpha val="69804"/>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75179" y="747263"/>
            <a:ext cx="10515600" cy="1325563"/>
          </a:xfrm>
        </p:spPr>
        <p:txBody>
          <a:bodyPr/>
          <a:lstStyle/>
          <a:p>
            <a:r>
              <a:rPr lang="en-US" b="1" u="sng" dirty="0" err="1"/>
              <a:t>Caso</a:t>
            </a:r>
            <a:r>
              <a:rPr lang="en-US" b="1" u="sng" dirty="0"/>
              <a:t> de </a:t>
            </a:r>
            <a:r>
              <a:rPr lang="en-US" b="1" u="sng" dirty="0" err="1"/>
              <a:t>estudio</a:t>
            </a:r>
            <a:r>
              <a:rPr lang="en-US" b="1" u="sng" dirty="0"/>
              <a:t>: </a:t>
            </a:r>
            <a:r>
              <a:rPr lang="en-US" b="1" u="sng" dirty="0" err="1"/>
              <a:t>Incidente</a:t>
            </a:r>
            <a:r>
              <a:rPr lang="en-US" b="1" u="sng" dirty="0"/>
              <a:t> de </a:t>
            </a:r>
            <a:r>
              <a:rPr lang="en-US" b="1" u="sng" dirty="0" err="1"/>
              <a:t>víctimas</a:t>
            </a:r>
            <a:r>
              <a:rPr lang="en-US" b="1" u="sng" dirty="0"/>
              <a:t> en masa (IVM)</a:t>
            </a:r>
            <a:endParaRPr lang="fr-CH" b="1" u="sng" dirty="0"/>
          </a:p>
        </p:txBody>
      </p:sp>
      <p:sp>
        <p:nvSpPr>
          <p:cNvPr id="3" name="Content Placeholder 2"/>
          <p:cNvSpPr>
            <a:spLocks noGrp="1"/>
          </p:cNvSpPr>
          <p:nvPr>
            <p:ph idx="1"/>
          </p:nvPr>
        </p:nvSpPr>
        <p:spPr>
          <a:xfrm>
            <a:off x="1261281" y="2630843"/>
            <a:ext cx="10515600" cy="4351338"/>
          </a:xfrm>
        </p:spPr>
        <p:txBody>
          <a:bodyPr/>
          <a:lstStyle/>
          <a:p>
            <a:pPr marL="0" lvl="0" indent="0" algn="ctr">
              <a:lnSpc>
                <a:spcPct val="100000"/>
              </a:lnSpc>
              <a:spcBef>
                <a:spcPts val="0"/>
              </a:spcBef>
              <a:buNone/>
            </a:pPr>
            <a:r>
              <a:rPr lang="en-GB" sz="3500" b="1" dirty="0" err="1">
                <a:solidFill>
                  <a:srgbClr val="FF0000"/>
                </a:solidFill>
              </a:rPr>
              <a:t>Trabajo</a:t>
            </a:r>
            <a:r>
              <a:rPr lang="en-GB" sz="3500" b="1" dirty="0">
                <a:solidFill>
                  <a:srgbClr val="FF0000"/>
                </a:solidFill>
              </a:rPr>
              <a:t> en </a:t>
            </a:r>
            <a:r>
              <a:rPr lang="en-GB" sz="3500" b="1" dirty="0" err="1">
                <a:solidFill>
                  <a:srgbClr val="FF0000"/>
                </a:solidFill>
              </a:rPr>
              <a:t>equipo</a:t>
            </a:r>
            <a:endParaRPr lang="en-GB" sz="3500" b="1" dirty="0">
              <a:solidFill>
                <a:srgbClr val="FF0000"/>
              </a:solidFill>
            </a:endParaRPr>
          </a:p>
          <a:p>
            <a:pPr marL="0" indent="0">
              <a:buNone/>
            </a:pPr>
            <a:endParaRPr lang="en-US" dirty="0"/>
          </a:p>
          <a:p>
            <a:pPr marL="0" indent="0">
              <a:buNone/>
            </a:pPr>
            <a:r>
              <a:rPr lang="es-ES" dirty="0"/>
              <a:t>Decide en qué parte del mundo estás.</a:t>
            </a:r>
          </a:p>
          <a:p>
            <a:pPr marL="0" indent="0">
              <a:buNone/>
            </a:pPr>
            <a:r>
              <a:rPr lang="es-ES" dirty="0"/>
              <a:t>Intenta organizar la escena de acuerdo a tu contexto	</a:t>
            </a:r>
            <a:r>
              <a:rPr lang="en-US" b="1" dirty="0">
                <a:solidFill>
                  <a:schemeClr val="accent5"/>
                </a:solidFill>
              </a:rPr>
              <a:t>10 min</a:t>
            </a:r>
            <a:endParaRPr lang="en-US" dirty="0"/>
          </a:p>
          <a:p>
            <a:pPr marL="0" indent="0">
              <a:buNone/>
            </a:pPr>
            <a:endParaRPr lang="en-US" dirty="0"/>
          </a:p>
        </p:txBody>
      </p:sp>
      <p:sp>
        <p:nvSpPr>
          <p:cNvPr id="4" name="Rectangle 3">
            <a:extLst>
              <a:ext uri="{FF2B5EF4-FFF2-40B4-BE49-F238E27FC236}">
                <a16:creationId xmlns:a16="http://schemas.microsoft.com/office/drawing/2014/main" id="{B80F7FDC-820A-439D-A84B-4068BA77759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07E3CFA1-B041-444F-A424-309A9C1AC638}"/>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8" name="Slide Number Placeholder 7">
            <a:extLst>
              <a:ext uri="{FF2B5EF4-FFF2-40B4-BE49-F238E27FC236}">
                <a16:creationId xmlns:a16="http://schemas.microsoft.com/office/drawing/2014/main" id="{8ED333C6-402A-4AB8-85F5-517F9769DFCF}"/>
              </a:ext>
            </a:extLst>
          </p:cNvPr>
          <p:cNvSpPr>
            <a:spLocks noGrp="1"/>
          </p:cNvSpPr>
          <p:nvPr>
            <p:ph type="sldNum" sz="quarter" idx="12"/>
          </p:nvPr>
        </p:nvSpPr>
        <p:spPr/>
        <p:txBody>
          <a:bodyPr/>
          <a:lstStyle/>
          <a:p>
            <a:fld id="{DB1CEA2B-11BA-47C1-B2B8-F71A1EE91919}" type="slidenum">
              <a:rPr lang="fr-CH" smtClean="0"/>
              <a:t>32</a:t>
            </a:fld>
            <a:endParaRPr lang="fr-CH"/>
          </a:p>
        </p:txBody>
      </p:sp>
    </p:spTree>
    <p:extLst>
      <p:ext uri="{BB962C8B-B14F-4D97-AF65-F5344CB8AC3E}">
        <p14:creationId xmlns:p14="http://schemas.microsoft.com/office/powerpoint/2010/main" val="2739877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5C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01696" y="-37684"/>
            <a:ext cx="8188608" cy="6895684"/>
          </a:xfrm>
          <a:prstGeom prst="rect">
            <a:avLst/>
          </a:prstGeom>
        </p:spPr>
      </p:pic>
      <p:sp>
        <p:nvSpPr>
          <p:cNvPr id="3" name="Rectangle 2">
            <a:extLst>
              <a:ext uri="{FF2B5EF4-FFF2-40B4-BE49-F238E27FC236}">
                <a16:creationId xmlns:a16="http://schemas.microsoft.com/office/drawing/2014/main" id="{E95100B4-067E-4FC4-8D7F-D6652762D61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65462C32-624B-4B8F-A542-6F2F69C582A3}"/>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7" name="Slide Number Placeholder 6">
            <a:extLst>
              <a:ext uri="{FF2B5EF4-FFF2-40B4-BE49-F238E27FC236}">
                <a16:creationId xmlns:a16="http://schemas.microsoft.com/office/drawing/2014/main" id="{7FB2C1C6-E79D-4127-AC82-4D43F6F58677}"/>
              </a:ext>
            </a:extLst>
          </p:cNvPr>
          <p:cNvSpPr>
            <a:spLocks noGrp="1"/>
          </p:cNvSpPr>
          <p:nvPr>
            <p:ph type="sldNum" sz="quarter" idx="12"/>
          </p:nvPr>
        </p:nvSpPr>
        <p:spPr/>
        <p:txBody>
          <a:bodyPr/>
          <a:lstStyle/>
          <a:p>
            <a:fld id="{DB1CEA2B-11BA-47C1-B2B8-F71A1EE91919}" type="slidenum">
              <a:rPr lang="fr-CH" smtClean="0"/>
              <a:t>33</a:t>
            </a:fld>
            <a:endParaRPr lang="fr-CH"/>
          </a:p>
        </p:txBody>
      </p:sp>
    </p:spTree>
    <p:extLst>
      <p:ext uri="{BB962C8B-B14F-4D97-AF65-F5344CB8AC3E}">
        <p14:creationId xmlns:p14="http://schemas.microsoft.com/office/powerpoint/2010/main" val="2167085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5C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62475" y="-96145"/>
            <a:ext cx="9665287" cy="6954145"/>
          </a:xfrm>
          <a:prstGeom prst="rect">
            <a:avLst/>
          </a:prstGeom>
        </p:spPr>
      </p:pic>
      <p:sp>
        <p:nvSpPr>
          <p:cNvPr id="5" name="Rectangle 4">
            <a:extLst>
              <a:ext uri="{FF2B5EF4-FFF2-40B4-BE49-F238E27FC236}">
                <a16:creationId xmlns:a16="http://schemas.microsoft.com/office/drawing/2014/main" id="{44931F24-CF9F-46E5-B4D5-E6A1A536A52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C1931F6B-3553-4B5C-A299-F8D70C348FA9}"/>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7" name="Slide Number Placeholder 6">
            <a:extLst>
              <a:ext uri="{FF2B5EF4-FFF2-40B4-BE49-F238E27FC236}">
                <a16:creationId xmlns:a16="http://schemas.microsoft.com/office/drawing/2014/main" id="{266A94DC-70AC-4EAD-84CF-C289CD4A71DD}"/>
              </a:ext>
            </a:extLst>
          </p:cNvPr>
          <p:cNvSpPr>
            <a:spLocks noGrp="1"/>
          </p:cNvSpPr>
          <p:nvPr>
            <p:ph type="sldNum" sz="quarter" idx="12"/>
          </p:nvPr>
        </p:nvSpPr>
        <p:spPr/>
        <p:txBody>
          <a:bodyPr/>
          <a:lstStyle/>
          <a:p>
            <a:fld id="{DB1CEA2B-11BA-47C1-B2B8-F71A1EE91919}" type="slidenum">
              <a:rPr lang="fr-CH" smtClean="0"/>
              <a:t>34</a:t>
            </a:fld>
            <a:endParaRPr lang="fr-CH"/>
          </a:p>
        </p:txBody>
      </p:sp>
    </p:spTree>
    <p:extLst>
      <p:ext uri="{BB962C8B-B14F-4D97-AF65-F5344CB8AC3E}">
        <p14:creationId xmlns:p14="http://schemas.microsoft.com/office/powerpoint/2010/main" val="364794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FC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72027" y="0"/>
            <a:ext cx="8047946" cy="6858000"/>
          </a:xfrm>
          <a:prstGeom prst="rect">
            <a:avLst/>
          </a:prstGeom>
        </p:spPr>
      </p:pic>
      <p:sp>
        <p:nvSpPr>
          <p:cNvPr id="3" name="Rectangle 2">
            <a:extLst>
              <a:ext uri="{FF2B5EF4-FFF2-40B4-BE49-F238E27FC236}">
                <a16:creationId xmlns:a16="http://schemas.microsoft.com/office/drawing/2014/main" id="{162ECFC2-388F-40AD-90C0-E45A1DAFE2F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FA5C0A1D-46A2-4229-8F83-F0C421060D94}"/>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7" name="Slide Number Placeholder 6">
            <a:extLst>
              <a:ext uri="{FF2B5EF4-FFF2-40B4-BE49-F238E27FC236}">
                <a16:creationId xmlns:a16="http://schemas.microsoft.com/office/drawing/2014/main" id="{E502A76D-7CEA-4568-A8BD-8EDFCC40C0E6}"/>
              </a:ext>
            </a:extLst>
          </p:cNvPr>
          <p:cNvSpPr>
            <a:spLocks noGrp="1"/>
          </p:cNvSpPr>
          <p:nvPr>
            <p:ph type="sldNum" sz="quarter" idx="12"/>
          </p:nvPr>
        </p:nvSpPr>
        <p:spPr/>
        <p:txBody>
          <a:bodyPr/>
          <a:lstStyle/>
          <a:p>
            <a:fld id="{DB1CEA2B-11BA-47C1-B2B8-F71A1EE91919}" type="slidenum">
              <a:rPr lang="fr-CH" smtClean="0"/>
              <a:t>35</a:t>
            </a:fld>
            <a:endParaRPr lang="fr-CH"/>
          </a:p>
        </p:txBody>
      </p:sp>
    </p:spTree>
    <p:extLst>
      <p:ext uri="{BB962C8B-B14F-4D97-AF65-F5344CB8AC3E}">
        <p14:creationId xmlns:p14="http://schemas.microsoft.com/office/powerpoint/2010/main" val="2079171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FCD">
            <a:alpha val="98824"/>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56954" y="0"/>
            <a:ext cx="8278091" cy="7023906"/>
          </a:xfrm>
          <a:prstGeom prst="rect">
            <a:avLst/>
          </a:prstGeom>
        </p:spPr>
      </p:pic>
      <p:pic>
        <p:nvPicPr>
          <p:cNvPr id="5" name="Picture 4">
            <a:extLst>
              <a:ext uri="{FF2B5EF4-FFF2-40B4-BE49-F238E27FC236}">
                <a16:creationId xmlns:a16="http://schemas.microsoft.com/office/drawing/2014/main" id="{58CF3754-ACEB-4BB2-B473-22C47D996906}"/>
              </a:ext>
            </a:extLst>
          </p:cNvPr>
          <p:cNvPicPr>
            <a:picLocks noChangeAspect="1"/>
          </p:cNvPicPr>
          <p:nvPr/>
        </p:nvPicPr>
        <p:blipFill>
          <a:blip r:embed="rId4"/>
          <a:stretch>
            <a:fillRect/>
          </a:stretch>
        </p:blipFill>
        <p:spPr>
          <a:xfrm>
            <a:off x="7005320" y="3324529"/>
            <a:ext cx="762000" cy="552549"/>
          </a:xfrm>
          <a:prstGeom prst="rect">
            <a:avLst/>
          </a:prstGeom>
        </p:spPr>
      </p:pic>
      <p:sp>
        <p:nvSpPr>
          <p:cNvPr id="6" name="Rectangle 5">
            <a:extLst>
              <a:ext uri="{FF2B5EF4-FFF2-40B4-BE49-F238E27FC236}">
                <a16:creationId xmlns:a16="http://schemas.microsoft.com/office/drawing/2014/main" id="{7B606BFE-0CE3-431C-AAF4-1C9670EBF10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418D1C48-4606-4A67-A98B-D2E7E8C8C268}"/>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8" name="Slide Number Placeholder 7">
            <a:extLst>
              <a:ext uri="{FF2B5EF4-FFF2-40B4-BE49-F238E27FC236}">
                <a16:creationId xmlns:a16="http://schemas.microsoft.com/office/drawing/2014/main" id="{0C937153-AE5B-4602-9EDC-78C5E0A0AD03}"/>
              </a:ext>
            </a:extLst>
          </p:cNvPr>
          <p:cNvSpPr>
            <a:spLocks noGrp="1"/>
          </p:cNvSpPr>
          <p:nvPr>
            <p:ph type="sldNum" sz="quarter" idx="12"/>
          </p:nvPr>
        </p:nvSpPr>
        <p:spPr/>
        <p:txBody>
          <a:bodyPr/>
          <a:lstStyle/>
          <a:p>
            <a:fld id="{DB1CEA2B-11BA-47C1-B2B8-F71A1EE91919}" type="slidenum">
              <a:rPr lang="fr-CH" smtClean="0"/>
              <a:t>36</a:t>
            </a:fld>
            <a:endParaRPr lang="fr-CH"/>
          </a:p>
        </p:txBody>
      </p:sp>
    </p:spTree>
    <p:extLst>
      <p:ext uri="{BB962C8B-B14F-4D97-AF65-F5344CB8AC3E}">
        <p14:creationId xmlns:p14="http://schemas.microsoft.com/office/powerpoint/2010/main" val="3254099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fontScale="90000"/>
          </a:bodyPr>
          <a:lstStyle/>
          <a:p>
            <a:pPr algn="ctr"/>
            <a:r>
              <a:rPr lang="es-ES" u="sng" dirty="0">
                <a:latin typeface="+mn-lt"/>
              </a:rPr>
              <a:t>¿Desafíos éticos en situaciones de víctimas en masa?</a:t>
            </a:r>
            <a:r>
              <a:rPr lang="en-US" u="sng" dirty="0">
                <a:latin typeface="+mn-lt"/>
              </a:rPr>
              <a:t> </a:t>
            </a:r>
            <a:br>
              <a:rPr lang="en-US" u="sng" dirty="0">
                <a:latin typeface="+mn-lt"/>
              </a:rPr>
            </a:br>
            <a:r>
              <a:rPr lang="en-US" u="sng" dirty="0">
                <a:latin typeface="+mn-lt"/>
              </a:rPr>
              <a:t>- ÉTICA en </a:t>
            </a:r>
            <a:r>
              <a:rPr lang="en-US" u="sng" dirty="0">
                <a:solidFill>
                  <a:srgbClr val="FF0000"/>
                </a:solidFill>
                <a:latin typeface="+mn-lt"/>
              </a:rPr>
              <a:t>TR</a:t>
            </a:r>
            <a:r>
              <a:rPr lang="en-US" u="sng" dirty="0">
                <a:solidFill>
                  <a:srgbClr val="FFFF00"/>
                </a:solidFill>
                <a:latin typeface="+mn-lt"/>
              </a:rPr>
              <a:t>IA</a:t>
            </a:r>
            <a:r>
              <a:rPr lang="en-US" u="sng" dirty="0">
                <a:solidFill>
                  <a:srgbClr val="00B050"/>
                </a:solidFill>
                <a:latin typeface="+mn-lt"/>
              </a:rPr>
              <a:t>GE -</a:t>
            </a:r>
            <a:endParaRPr lang="fr-CH" u="sng" dirty="0">
              <a:solidFill>
                <a:srgbClr val="00B050"/>
              </a:solidFill>
              <a:latin typeface="+mn-lt"/>
            </a:endParaRPr>
          </a:p>
        </p:txBody>
      </p:sp>
      <p:sp>
        <p:nvSpPr>
          <p:cNvPr id="3" name="Content Placeholder 2"/>
          <p:cNvSpPr>
            <a:spLocks noGrp="1"/>
          </p:cNvSpPr>
          <p:nvPr>
            <p:ph idx="1"/>
          </p:nvPr>
        </p:nvSpPr>
        <p:spPr>
          <a:xfrm>
            <a:off x="2854959" y="1825625"/>
            <a:ext cx="8825411" cy="4351338"/>
          </a:xfrm>
        </p:spPr>
        <p:txBody>
          <a:bodyPr>
            <a:normAutofit/>
          </a:bodyPr>
          <a:lstStyle/>
          <a:p>
            <a:endParaRPr lang="en-US" dirty="0"/>
          </a:p>
          <a:p>
            <a:r>
              <a:rPr lang="es-ES" dirty="0"/>
              <a:t>¿Qué pasa con los gobernadores, comandantes, comandantes militares u otras altas autoridades en una situación de víctimas en masa (situación TRIAGE)?</a:t>
            </a:r>
            <a:endParaRPr lang="en-US" dirty="0"/>
          </a:p>
          <a:p>
            <a:endParaRPr lang="en-US" dirty="0"/>
          </a:p>
          <a:p>
            <a:r>
              <a:rPr lang="es-ES" dirty="0"/>
              <a:t>¿Qué pasa con un "atacante" herido (por ejemplo un tirador) que tiene prioridad de </a:t>
            </a:r>
            <a:r>
              <a:rPr lang="es-ES" dirty="0" err="1"/>
              <a:t>triaje</a:t>
            </a:r>
            <a:r>
              <a:rPr lang="es-ES" dirty="0"/>
              <a:t> uno, frente a una mujer embarazada a la que ha herido gravemente (pero no con peligro de muerte)?</a:t>
            </a:r>
            <a:endParaRPr lang="en-US" dirty="0"/>
          </a:p>
          <a:p>
            <a:endParaRPr lang="en-US" dirty="0"/>
          </a:p>
          <a:p>
            <a:endParaRPr lang="fr-CH" dirty="0"/>
          </a:p>
        </p:txBody>
      </p:sp>
      <p:sp>
        <p:nvSpPr>
          <p:cNvPr id="4" name="TextBox 3">
            <a:extLst>
              <a:ext uri="{FF2B5EF4-FFF2-40B4-BE49-F238E27FC236}">
                <a16:creationId xmlns:a16="http://schemas.microsoft.com/office/drawing/2014/main" id="{6F2442EE-8B63-4074-8447-C741C545F28D}"/>
              </a:ext>
            </a:extLst>
          </p:cNvPr>
          <p:cNvSpPr txBox="1"/>
          <p:nvPr/>
        </p:nvSpPr>
        <p:spPr>
          <a:xfrm>
            <a:off x="1078803" y="3077964"/>
            <a:ext cx="1326004" cy="1846659"/>
          </a:xfrm>
          <a:prstGeom prst="rect">
            <a:avLst/>
          </a:prstGeom>
          <a:noFill/>
        </p:spPr>
        <p:txBody>
          <a:bodyPr wrap="none" rtlCol="0">
            <a:spAutoFit/>
          </a:bodyPr>
          <a:lstStyle/>
          <a:p>
            <a:r>
              <a:rPr lang="en-US" sz="9600" b="1" dirty="0">
                <a:solidFill>
                  <a:srgbClr val="FF0000"/>
                </a:solidFill>
              </a:rPr>
              <a:t>??</a:t>
            </a:r>
          </a:p>
          <a:p>
            <a:endParaRPr lang="en-GB" dirty="0"/>
          </a:p>
        </p:txBody>
      </p:sp>
      <p:sp>
        <p:nvSpPr>
          <p:cNvPr id="5" name="Rectangle 4">
            <a:extLst>
              <a:ext uri="{FF2B5EF4-FFF2-40B4-BE49-F238E27FC236}">
                <a16:creationId xmlns:a16="http://schemas.microsoft.com/office/drawing/2014/main" id="{E1F96CAD-8F43-49B7-B566-E31D3B2849B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9DD058A8-2133-4B34-AFF0-3DEE8BEBC2E6}"/>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9" name="Slide Number Placeholder 8">
            <a:extLst>
              <a:ext uri="{FF2B5EF4-FFF2-40B4-BE49-F238E27FC236}">
                <a16:creationId xmlns:a16="http://schemas.microsoft.com/office/drawing/2014/main" id="{2A828E9F-3C10-4071-B194-88F05C0F95C6}"/>
              </a:ext>
            </a:extLst>
          </p:cNvPr>
          <p:cNvSpPr>
            <a:spLocks noGrp="1"/>
          </p:cNvSpPr>
          <p:nvPr>
            <p:ph type="sldNum" sz="quarter" idx="12"/>
          </p:nvPr>
        </p:nvSpPr>
        <p:spPr/>
        <p:txBody>
          <a:bodyPr/>
          <a:lstStyle/>
          <a:p>
            <a:fld id="{DB1CEA2B-11BA-47C1-B2B8-F71A1EE91919}" type="slidenum">
              <a:rPr lang="fr-CH" smtClean="0"/>
              <a:t>37</a:t>
            </a:fld>
            <a:endParaRPr lang="fr-CH"/>
          </a:p>
        </p:txBody>
      </p:sp>
    </p:spTree>
    <p:extLst>
      <p:ext uri="{BB962C8B-B14F-4D97-AF65-F5344CB8AC3E}">
        <p14:creationId xmlns:p14="http://schemas.microsoft.com/office/powerpoint/2010/main" val="98534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818796" y="612742"/>
            <a:ext cx="7758326" cy="5818745"/>
          </a:xfrm>
          <a:prstGeom prst="rect">
            <a:avLst/>
          </a:prstGeom>
        </p:spPr>
      </p:pic>
      <p:sp>
        <p:nvSpPr>
          <p:cNvPr id="3" name="Rectangle 2">
            <a:extLst>
              <a:ext uri="{FF2B5EF4-FFF2-40B4-BE49-F238E27FC236}">
                <a16:creationId xmlns:a16="http://schemas.microsoft.com/office/drawing/2014/main" id="{BC61A419-3D21-48FF-B497-74438E6B0B5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7C095D8A-A888-419E-95A2-E9AE29ACE18B}"/>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7" name="Slide Number Placeholder 6">
            <a:extLst>
              <a:ext uri="{FF2B5EF4-FFF2-40B4-BE49-F238E27FC236}">
                <a16:creationId xmlns:a16="http://schemas.microsoft.com/office/drawing/2014/main" id="{5BA60F7C-C552-4AD0-AA07-21740E4C6C0F}"/>
              </a:ext>
            </a:extLst>
          </p:cNvPr>
          <p:cNvSpPr>
            <a:spLocks noGrp="1"/>
          </p:cNvSpPr>
          <p:nvPr>
            <p:ph type="sldNum" sz="quarter" idx="12"/>
          </p:nvPr>
        </p:nvSpPr>
        <p:spPr/>
        <p:txBody>
          <a:bodyPr/>
          <a:lstStyle/>
          <a:p>
            <a:fld id="{DB1CEA2B-11BA-47C1-B2B8-F71A1EE91919}" type="slidenum">
              <a:rPr lang="fr-CH" smtClean="0"/>
              <a:t>38</a:t>
            </a:fld>
            <a:endParaRPr lang="fr-CH"/>
          </a:p>
        </p:txBody>
      </p:sp>
    </p:spTree>
    <p:extLst>
      <p:ext uri="{BB962C8B-B14F-4D97-AF65-F5344CB8AC3E}">
        <p14:creationId xmlns:p14="http://schemas.microsoft.com/office/powerpoint/2010/main" val="1254256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u="sng" dirty="0" err="1">
                <a:latin typeface="+mn-lt"/>
              </a:rPr>
              <a:t>Valores</a:t>
            </a:r>
            <a:r>
              <a:rPr lang="en-US" u="sng" dirty="0">
                <a:latin typeface="+mn-lt"/>
              </a:rPr>
              <a:t> fundamentals que </a:t>
            </a:r>
            <a:r>
              <a:rPr lang="en-US" u="sng" dirty="0" err="1">
                <a:latin typeface="+mn-lt"/>
              </a:rPr>
              <a:t>impactan</a:t>
            </a:r>
            <a:r>
              <a:rPr lang="en-US" u="sng" dirty="0">
                <a:latin typeface="+mn-lt"/>
              </a:rPr>
              <a:t> en el </a:t>
            </a:r>
            <a:r>
              <a:rPr lang="en-US" u="sng" dirty="0" err="1">
                <a:latin typeface="+mn-lt"/>
              </a:rPr>
              <a:t>proceso</a:t>
            </a:r>
            <a:r>
              <a:rPr lang="en-US" u="sng" dirty="0">
                <a:latin typeface="+mn-lt"/>
              </a:rPr>
              <a:t> de </a:t>
            </a:r>
            <a:r>
              <a:rPr lang="en-US" u="sng" dirty="0">
                <a:solidFill>
                  <a:srgbClr val="FF0000"/>
                </a:solidFill>
                <a:effectLst>
                  <a:outerShdw blurRad="38100" dist="38100" dir="2700000" algn="tl">
                    <a:srgbClr val="000000">
                      <a:alpha val="43137"/>
                    </a:srgbClr>
                  </a:outerShdw>
                </a:effectLst>
                <a:latin typeface="+mn-lt"/>
              </a:rPr>
              <a:t>TR</a:t>
            </a:r>
            <a:r>
              <a:rPr lang="en-US" u="sng" dirty="0">
                <a:solidFill>
                  <a:srgbClr val="FFFF00"/>
                </a:solidFill>
                <a:effectLst>
                  <a:outerShdw blurRad="38100" dist="38100" dir="2700000" algn="tl">
                    <a:srgbClr val="000000">
                      <a:alpha val="43137"/>
                    </a:srgbClr>
                  </a:outerShdw>
                </a:effectLst>
                <a:latin typeface="+mn-lt"/>
              </a:rPr>
              <a:t>IA</a:t>
            </a:r>
            <a:r>
              <a:rPr lang="en-US" u="sng" dirty="0">
                <a:solidFill>
                  <a:srgbClr val="00B050"/>
                </a:solidFill>
                <a:effectLst>
                  <a:outerShdw blurRad="38100" dist="38100" dir="2700000" algn="tl">
                    <a:srgbClr val="000000">
                      <a:alpha val="43137"/>
                    </a:srgbClr>
                  </a:outerShdw>
                </a:effectLst>
                <a:latin typeface="+mn-lt"/>
              </a:rPr>
              <a:t>GE</a:t>
            </a:r>
            <a:endParaRPr lang="fr-CH" u="sng" dirty="0">
              <a:latin typeface="+mn-lt"/>
            </a:endParaRPr>
          </a:p>
        </p:txBody>
      </p:sp>
      <p:sp>
        <p:nvSpPr>
          <p:cNvPr id="3" name="Content Placeholder 2"/>
          <p:cNvSpPr>
            <a:spLocks noGrp="1"/>
          </p:cNvSpPr>
          <p:nvPr>
            <p:ph idx="1"/>
          </p:nvPr>
        </p:nvSpPr>
        <p:spPr>
          <a:xfrm>
            <a:off x="1423416" y="2336799"/>
            <a:ext cx="10515600" cy="3901123"/>
          </a:xfrm>
        </p:spPr>
        <p:txBody>
          <a:bodyPr/>
          <a:lstStyle/>
          <a:p>
            <a:r>
              <a:rPr lang="es-ES" dirty="0"/>
              <a:t>El valor de la vida y la dignidad humana</a:t>
            </a:r>
            <a:endParaRPr lang="en-US" dirty="0"/>
          </a:p>
          <a:p>
            <a:endParaRPr lang="en-US" dirty="0"/>
          </a:p>
          <a:p>
            <a:r>
              <a:rPr lang="es-ES" dirty="0"/>
              <a:t>Las decisiones de </a:t>
            </a:r>
            <a:r>
              <a:rPr lang="es-ES" dirty="0" err="1"/>
              <a:t>triage</a:t>
            </a:r>
            <a:r>
              <a:rPr lang="es-ES" dirty="0"/>
              <a:t> no deben discriminar a ciertos grupos</a:t>
            </a:r>
            <a:endParaRPr lang="en-US" dirty="0"/>
          </a:p>
          <a:p>
            <a:endParaRPr lang="en-US" dirty="0"/>
          </a:p>
          <a:p>
            <a:r>
              <a:rPr lang="es-ES" dirty="0"/>
              <a:t>El </a:t>
            </a:r>
            <a:r>
              <a:rPr lang="es-ES" dirty="0" err="1"/>
              <a:t>triage</a:t>
            </a:r>
            <a:r>
              <a:rPr lang="es-ES" dirty="0"/>
              <a:t> debe hacerse sin tener en cuenta el rango, la edad, la raza, el valor social, los ingresos o cualquier otra distinción que no sea una necesidad médica de emergencia</a:t>
            </a:r>
            <a:endParaRPr lang="en-US" dirty="0"/>
          </a:p>
        </p:txBody>
      </p:sp>
      <p:sp>
        <p:nvSpPr>
          <p:cNvPr id="4" name="Rectangle 3">
            <a:extLst>
              <a:ext uri="{FF2B5EF4-FFF2-40B4-BE49-F238E27FC236}">
                <a16:creationId xmlns:a16="http://schemas.microsoft.com/office/drawing/2014/main" id="{4C20BE72-E78A-47FD-B78B-8F786A4E94B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50DA77C2-EBCA-43DC-A939-ADE6913089B3}"/>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8" name="Slide Number Placeholder 7">
            <a:extLst>
              <a:ext uri="{FF2B5EF4-FFF2-40B4-BE49-F238E27FC236}">
                <a16:creationId xmlns:a16="http://schemas.microsoft.com/office/drawing/2014/main" id="{9ED9FC96-41F9-4D14-8A6C-5E46ECAE7DDC}"/>
              </a:ext>
            </a:extLst>
          </p:cNvPr>
          <p:cNvSpPr>
            <a:spLocks noGrp="1"/>
          </p:cNvSpPr>
          <p:nvPr>
            <p:ph type="sldNum" sz="quarter" idx="12"/>
          </p:nvPr>
        </p:nvSpPr>
        <p:spPr/>
        <p:txBody>
          <a:bodyPr/>
          <a:lstStyle/>
          <a:p>
            <a:fld id="{DB1CEA2B-11BA-47C1-B2B8-F71A1EE91919}" type="slidenum">
              <a:rPr lang="fr-CH" smtClean="0"/>
              <a:t>39</a:t>
            </a:fld>
            <a:endParaRPr lang="fr-CH"/>
          </a:p>
        </p:txBody>
      </p:sp>
    </p:spTree>
    <p:extLst>
      <p:ext uri="{BB962C8B-B14F-4D97-AF65-F5344CB8AC3E}">
        <p14:creationId xmlns:p14="http://schemas.microsoft.com/office/powerpoint/2010/main" val="3685719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F267FC-3307-4A2B-9350-56B317D3010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a:extLst>
              <a:ext uri="{FF2B5EF4-FFF2-40B4-BE49-F238E27FC236}">
                <a16:creationId xmlns:a16="http://schemas.microsoft.com/office/drawing/2014/main" id="{3105120E-15A4-43A7-9C26-2FDCF4BBE6EF}"/>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2" name="Title 1"/>
          <p:cNvSpPr>
            <a:spLocks noGrp="1"/>
          </p:cNvSpPr>
          <p:nvPr>
            <p:ph type="ctrTitle"/>
          </p:nvPr>
        </p:nvSpPr>
        <p:spPr>
          <a:xfrm>
            <a:off x="27672" y="5369174"/>
            <a:ext cx="9243548" cy="967404"/>
          </a:xfrm>
        </p:spPr>
        <p:txBody>
          <a:bodyPr>
            <a:normAutofit fontScale="90000"/>
          </a:bodyPr>
          <a:lstStyle/>
          <a:p>
            <a:r>
              <a:rPr lang="en-US" sz="4900" u="sng" dirty="0" err="1">
                <a:latin typeface="+mn-lt"/>
              </a:rPr>
              <a:t>Introducción</a:t>
            </a:r>
            <a:r>
              <a:rPr lang="en-US" sz="4900" u="sng" dirty="0">
                <a:latin typeface="+mn-lt"/>
              </a:rPr>
              <a:t> al </a:t>
            </a:r>
            <a:r>
              <a:rPr lang="en-US" sz="4900" u="sng" dirty="0" err="1">
                <a:latin typeface="+mn-lt"/>
              </a:rPr>
              <a:t>manejo</a:t>
            </a:r>
            <a:r>
              <a:rPr lang="en-US" sz="4900" u="sng" dirty="0">
                <a:latin typeface="+mn-lt"/>
              </a:rPr>
              <a:t> de </a:t>
            </a:r>
            <a:br>
              <a:rPr lang="en-US" sz="4900" u="sng" dirty="0">
                <a:latin typeface="+mn-lt"/>
              </a:rPr>
            </a:br>
            <a:r>
              <a:rPr lang="en-US" sz="4900" u="sng" dirty="0" err="1">
                <a:latin typeface="+mn-lt"/>
              </a:rPr>
              <a:t>víctimas</a:t>
            </a:r>
            <a:r>
              <a:rPr lang="en-US" sz="4900" u="sng" dirty="0">
                <a:latin typeface="+mn-lt"/>
              </a:rPr>
              <a:t> en masa</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endParaRPr lang="fr-CH" sz="3100"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140969" y="1858392"/>
            <a:ext cx="3761558" cy="2499577"/>
          </a:xfrm>
          <a:prstGeom prst="rect">
            <a:avLst/>
          </a:prstGeom>
        </p:spPr>
      </p:pic>
      <p:pic>
        <p:nvPicPr>
          <p:cNvPr id="4" name="Picture 3"/>
          <p:cNvPicPr>
            <a:picLocks noChangeAspect="1"/>
          </p:cNvPicPr>
          <p:nvPr/>
        </p:nvPicPr>
        <p:blipFill>
          <a:blip r:embed="rId4"/>
          <a:stretch>
            <a:fillRect/>
          </a:stretch>
        </p:blipFill>
        <p:spPr>
          <a:xfrm>
            <a:off x="6446440" y="2887587"/>
            <a:ext cx="4272293" cy="2848195"/>
          </a:xfrm>
          <a:prstGeom prst="rect">
            <a:avLst/>
          </a:prstGeom>
        </p:spPr>
      </p:pic>
      <p:sp>
        <p:nvSpPr>
          <p:cNvPr id="8" name="Title 1"/>
          <p:cNvSpPr txBox="1">
            <a:spLocks/>
          </p:cNvSpPr>
          <p:nvPr/>
        </p:nvSpPr>
        <p:spPr>
          <a:xfrm>
            <a:off x="995149" y="6807412"/>
            <a:ext cx="9243548" cy="612366"/>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b="1" dirty="0">
              <a:solidFill>
                <a:srgbClr val="FF0000"/>
              </a:solidFill>
            </a:endParaRPr>
          </a:p>
          <a:p>
            <a:pPr algn="l"/>
            <a:endParaRPr lang="en-US" sz="9600" b="1" dirty="0">
              <a:solidFill>
                <a:srgbClr val="FF0000"/>
              </a:solidFill>
            </a:endParaRPr>
          </a:p>
          <a:p>
            <a:pPr algn="l"/>
            <a:r>
              <a:rPr lang="en-US" sz="11200" b="1" dirty="0" err="1">
                <a:solidFill>
                  <a:srgbClr val="FF0000"/>
                </a:solidFill>
              </a:rPr>
              <a:t>Prepárate</a:t>
            </a:r>
            <a:r>
              <a:rPr lang="en-US" sz="11200" b="1" dirty="0">
                <a:solidFill>
                  <a:srgbClr val="FF0000"/>
                </a:solidFill>
              </a:rPr>
              <a:t> para lo </a:t>
            </a:r>
            <a:r>
              <a:rPr lang="en-US" sz="11200" b="1" dirty="0" err="1">
                <a:solidFill>
                  <a:srgbClr val="FF0000"/>
                </a:solidFill>
              </a:rPr>
              <a:t>peor</a:t>
            </a:r>
            <a:r>
              <a:rPr lang="en-US" sz="11200" b="1" dirty="0">
                <a:solidFill>
                  <a:srgbClr val="FF0000"/>
                </a:solidFill>
              </a:rPr>
              <a:t> </a:t>
            </a:r>
          </a:p>
          <a:p>
            <a:pPr algn="l"/>
            <a:r>
              <a:rPr lang="en-US" sz="11200" b="1" dirty="0">
                <a:solidFill>
                  <a:srgbClr val="FF0000"/>
                </a:solidFill>
              </a:rPr>
              <a:t>		y </a:t>
            </a:r>
            <a:r>
              <a:rPr lang="en-US" sz="11200" b="1" dirty="0" err="1">
                <a:solidFill>
                  <a:srgbClr val="FF0000"/>
                </a:solidFill>
              </a:rPr>
              <a:t>espera</a:t>
            </a:r>
            <a:r>
              <a:rPr lang="en-US" sz="11200" b="1" dirty="0">
                <a:solidFill>
                  <a:srgbClr val="FF0000"/>
                </a:solidFill>
              </a:rPr>
              <a:t> lo </a:t>
            </a:r>
            <a:r>
              <a:rPr lang="en-US" sz="11200" b="1" dirty="0" err="1">
                <a:solidFill>
                  <a:srgbClr val="FF0000"/>
                </a:solidFill>
              </a:rPr>
              <a:t>mejor</a:t>
            </a:r>
            <a:br>
              <a:rPr lang="en-US" sz="9600" b="1" dirty="0">
                <a:solidFill>
                  <a:srgbClr val="FF0000"/>
                </a:solidFill>
              </a:rPr>
            </a:br>
            <a:br>
              <a:rPr lang="en-US" sz="9600" b="1" dirty="0">
                <a:solidFill>
                  <a:srgbClr val="FF0000"/>
                </a:solidFill>
              </a:rPr>
            </a:br>
            <a:br>
              <a:rPr lang="en-US" sz="9600" dirty="0"/>
            </a:br>
            <a:br>
              <a:rPr lang="en-US" dirty="0"/>
            </a:br>
            <a:endParaRPr lang="fr-CH" sz="3100" dirty="0"/>
          </a:p>
        </p:txBody>
      </p:sp>
      <p:pic>
        <p:nvPicPr>
          <p:cNvPr id="9" name="Picture 8"/>
          <p:cNvPicPr>
            <a:picLocks noChangeAspect="1"/>
          </p:cNvPicPr>
          <p:nvPr/>
        </p:nvPicPr>
        <p:blipFill>
          <a:blip r:embed="rId5"/>
          <a:stretch>
            <a:fillRect/>
          </a:stretch>
        </p:blipFill>
        <p:spPr>
          <a:xfrm>
            <a:off x="1160452" y="2456258"/>
            <a:ext cx="4266505" cy="2844336"/>
          </a:xfrm>
          <a:prstGeom prst="rect">
            <a:avLst/>
          </a:prstGeom>
        </p:spPr>
      </p:pic>
      <p:pic>
        <p:nvPicPr>
          <p:cNvPr id="5" name="Picture 4"/>
          <p:cNvPicPr>
            <a:picLocks noChangeAspect="1"/>
          </p:cNvPicPr>
          <p:nvPr/>
        </p:nvPicPr>
        <p:blipFill>
          <a:blip r:embed="rId6"/>
          <a:stretch>
            <a:fillRect/>
          </a:stretch>
        </p:blipFill>
        <p:spPr>
          <a:xfrm>
            <a:off x="7417219" y="1017009"/>
            <a:ext cx="4371975" cy="305752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3206" y="2263226"/>
            <a:ext cx="5208834" cy="3472556"/>
          </a:xfrm>
          <a:prstGeom prst="rect">
            <a:avLst/>
          </a:prstGeom>
        </p:spPr>
      </p:pic>
      <p:sp>
        <p:nvSpPr>
          <p:cNvPr id="13" name="Slide Number Placeholder 12">
            <a:extLst>
              <a:ext uri="{FF2B5EF4-FFF2-40B4-BE49-F238E27FC236}">
                <a16:creationId xmlns:a16="http://schemas.microsoft.com/office/drawing/2014/main" id="{D3FACE97-9478-4E30-BBB7-DB9DC7114621}"/>
              </a:ext>
            </a:extLst>
          </p:cNvPr>
          <p:cNvSpPr>
            <a:spLocks noGrp="1"/>
          </p:cNvSpPr>
          <p:nvPr>
            <p:ph type="sldNum" sz="quarter" idx="12"/>
          </p:nvPr>
        </p:nvSpPr>
        <p:spPr/>
        <p:txBody>
          <a:bodyPr/>
          <a:lstStyle/>
          <a:p>
            <a:fld id="{DB1CEA2B-11BA-47C1-B2B8-F71A1EE91919}" type="slidenum">
              <a:rPr lang="fr-CH" smtClean="0"/>
              <a:t>4</a:t>
            </a:fld>
            <a:endParaRPr lang="fr-CH"/>
          </a:p>
        </p:txBody>
      </p:sp>
    </p:spTree>
    <p:extLst>
      <p:ext uri="{BB962C8B-B14F-4D97-AF65-F5344CB8AC3E}">
        <p14:creationId xmlns:p14="http://schemas.microsoft.com/office/powerpoint/2010/main" val="395064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s-ES" u="sng" dirty="0">
                <a:solidFill>
                  <a:prstClr val="black"/>
                </a:solidFill>
                <a:latin typeface="Calibri" panose="020F0502020204030204"/>
              </a:rPr>
              <a:t>¿Desafíos éticos en situaciones de víctimas en masa?</a:t>
            </a:r>
            <a:r>
              <a:rPr lang="en-US" u="sng" dirty="0">
                <a:solidFill>
                  <a:prstClr val="black"/>
                </a:solidFill>
                <a:latin typeface="Calibri" panose="020F0502020204030204"/>
              </a:rPr>
              <a:t> </a:t>
            </a:r>
            <a:br>
              <a:rPr lang="en-US" u="sng" dirty="0">
                <a:solidFill>
                  <a:prstClr val="black"/>
                </a:solidFill>
                <a:latin typeface="Calibri" panose="020F0502020204030204"/>
              </a:rPr>
            </a:br>
            <a:r>
              <a:rPr lang="en-US" u="sng" dirty="0">
                <a:solidFill>
                  <a:prstClr val="black"/>
                </a:solidFill>
                <a:latin typeface="Calibri" panose="020F0502020204030204"/>
              </a:rPr>
              <a:t>- ÉTICA en </a:t>
            </a:r>
            <a:r>
              <a:rPr lang="en-US" u="sng" dirty="0">
                <a:solidFill>
                  <a:srgbClr val="FF0000"/>
                </a:solidFill>
                <a:latin typeface="Calibri" panose="020F0502020204030204"/>
              </a:rPr>
              <a:t>TR</a:t>
            </a:r>
            <a:r>
              <a:rPr lang="en-US" u="sng" dirty="0">
                <a:solidFill>
                  <a:srgbClr val="FFFF00"/>
                </a:solidFill>
                <a:latin typeface="Calibri" panose="020F0502020204030204"/>
              </a:rPr>
              <a:t>IA</a:t>
            </a:r>
            <a:r>
              <a:rPr lang="en-US" u="sng" dirty="0">
                <a:solidFill>
                  <a:srgbClr val="00B050"/>
                </a:solidFill>
                <a:latin typeface="Calibri" panose="020F0502020204030204"/>
              </a:rPr>
              <a:t>GE -</a:t>
            </a:r>
            <a:endParaRPr lang="fr-CH" u="sng" dirty="0">
              <a:latin typeface="+mn-lt"/>
            </a:endParaRPr>
          </a:p>
        </p:txBody>
      </p:sp>
      <p:sp>
        <p:nvSpPr>
          <p:cNvPr id="3" name="Content Placeholder 2"/>
          <p:cNvSpPr>
            <a:spLocks noGrp="1"/>
          </p:cNvSpPr>
          <p:nvPr>
            <p:ph idx="1"/>
          </p:nvPr>
        </p:nvSpPr>
        <p:spPr>
          <a:xfrm>
            <a:off x="838200" y="2255519"/>
            <a:ext cx="10816988" cy="3921443"/>
          </a:xfrm>
        </p:spPr>
        <p:txBody>
          <a:bodyPr>
            <a:normAutofit/>
          </a:bodyPr>
          <a:lstStyle/>
          <a:p>
            <a:r>
              <a:rPr lang="es-ES" dirty="0"/>
              <a:t>En una situación de crisis o de víctimas en masa, se pasa de la ética médica estándar (con el enfoque principal en la </a:t>
            </a:r>
            <a:r>
              <a:rPr lang="es-ES" b="1" dirty="0"/>
              <a:t>autonomía individual</a:t>
            </a:r>
            <a:r>
              <a:rPr lang="es-ES" dirty="0"/>
              <a:t>) a la ética de la salud pública (con el enfoque principal en la </a:t>
            </a:r>
            <a:r>
              <a:rPr lang="es-ES" b="1" dirty="0"/>
              <a:t>salud de las comunidades</a:t>
            </a:r>
            <a:r>
              <a:rPr lang="es-ES" dirty="0"/>
              <a:t>)</a:t>
            </a:r>
            <a:endParaRPr lang="en-US" dirty="0"/>
          </a:p>
          <a:p>
            <a:endParaRPr lang="en-US" dirty="0"/>
          </a:p>
          <a:p>
            <a:r>
              <a:rPr lang="es-ES" dirty="0"/>
              <a:t>El objetivo general es reducir al mínimo la morbilidad y la mortalidad</a:t>
            </a:r>
            <a:endParaRPr lang="en-US" dirty="0"/>
          </a:p>
          <a:p>
            <a:endParaRPr lang="en-US" dirty="0"/>
          </a:p>
          <a:p>
            <a:r>
              <a:rPr lang="es-ES" dirty="0"/>
              <a:t>HACIENDO LO MEJOR PARA LA MAYORÍA</a:t>
            </a:r>
            <a:endParaRPr lang="fr-CH" dirty="0"/>
          </a:p>
        </p:txBody>
      </p:sp>
      <p:sp>
        <p:nvSpPr>
          <p:cNvPr id="4" name="Rectangle 3">
            <a:extLst>
              <a:ext uri="{FF2B5EF4-FFF2-40B4-BE49-F238E27FC236}">
                <a16:creationId xmlns:a16="http://schemas.microsoft.com/office/drawing/2014/main" id="{1597634C-292B-4AE1-B983-07B938AB543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B54642B3-A144-40ED-A48D-212AD6B7E78F}"/>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8" name="Slide Number Placeholder 7">
            <a:extLst>
              <a:ext uri="{FF2B5EF4-FFF2-40B4-BE49-F238E27FC236}">
                <a16:creationId xmlns:a16="http://schemas.microsoft.com/office/drawing/2014/main" id="{DD14BC39-3B68-433C-9D71-A0E18BC86199}"/>
              </a:ext>
            </a:extLst>
          </p:cNvPr>
          <p:cNvSpPr>
            <a:spLocks noGrp="1"/>
          </p:cNvSpPr>
          <p:nvPr>
            <p:ph type="sldNum" sz="quarter" idx="12"/>
          </p:nvPr>
        </p:nvSpPr>
        <p:spPr/>
        <p:txBody>
          <a:bodyPr/>
          <a:lstStyle/>
          <a:p>
            <a:fld id="{DB1CEA2B-11BA-47C1-B2B8-F71A1EE91919}" type="slidenum">
              <a:rPr lang="fr-CH" smtClean="0"/>
              <a:t>40</a:t>
            </a:fld>
            <a:endParaRPr lang="fr-CH"/>
          </a:p>
        </p:txBody>
      </p:sp>
    </p:spTree>
    <p:extLst>
      <p:ext uri="{BB962C8B-B14F-4D97-AF65-F5344CB8AC3E}">
        <p14:creationId xmlns:p14="http://schemas.microsoft.com/office/powerpoint/2010/main" val="154852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283" y="150335"/>
            <a:ext cx="9244237" cy="1325563"/>
          </a:xfrm>
        </p:spPr>
        <p:txBody>
          <a:bodyPr/>
          <a:lstStyle/>
          <a:p>
            <a:pPr algn="ctr"/>
            <a:r>
              <a:rPr lang="en-US" u="sng" dirty="0" err="1">
                <a:latin typeface="+mn-lt"/>
              </a:rPr>
              <a:t>Manejo</a:t>
            </a:r>
            <a:r>
              <a:rPr lang="en-US" u="sng" dirty="0">
                <a:latin typeface="+mn-lt"/>
              </a:rPr>
              <a:t> de </a:t>
            </a:r>
            <a:r>
              <a:rPr lang="en-US" u="sng" dirty="0" err="1">
                <a:latin typeface="+mn-lt"/>
              </a:rPr>
              <a:t>víctimas</a:t>
            </a:r>
            <a:r>
              <a:rPr lang="en-US" u="sng" dirty="0">
                <a:latin typeface="+mn-lt"/>
              </a:rPr>
              <a:t> en masa - </a:t>
            </a:r>
            <a:r>
              <a:rPr lang="en-US" b="1" u="sng" dirty="0">
                <a:latin typeface="+mn-lt"/>
              </a:rPr>
              <a:t>Hospital</a:t>
            </a:r>
            <a:endParaRPr lang="fr-CH" b="1" u="sng" dirty="0">
              <a:latin typeface="+mn-lt"/>
            </a:endParaRPr>
          </a:p>
        </p:txBody>
      </p:sp>
      <p:sp>
        <p:nvSpPr>
          <p:cNvPr id="3" name="Content Placeholder 2"/>
          <p:cNvSpPr>
            <a:spLocks noGrp="1"/>
          </p:cNvSpPr>
          <p:nvPr>
            <p:ph idx="1"/>
          </p:nvPr>
        </p:nvSpPr>
        <p:spPr>
          <a:xfrm>
            <a:off x="1094232" y="1923161"/>
            <a:ext cx="10515600" cy="4351338"/>
          </a:xfrm>
        </p:spPr>
        <p:txBody>
          <a:bodyPr>
            <a:normAutofit/>
          </a:bodyPr>
          <a:lstStyle/>
          <a:p>
            <a:pPr marL="0" indent="0">
              <a:buNone/>
            </a:pPr>
            <a:r>
              <a:rPr lang="en-US" b="1" dirty="0">
                <a:solidFill>
                  <a:srgbClr val="3333CC"/>
                </a:solidFill>
              </a:rPr>
              <a:t>DEPARTAMENTO DE URGENCIAS </a:t>
            </a:r>
            <a:r>
              <a:rPr lang="en-US" dirty="0"/>
              <a:t>– PLAN DE VÍCTIMAS EN MASA</a:t>
            </a:r>
          </a:p>
          <a:p>
            <a:r>
              <a:rPr lang="es-ES" dirty="0"/>
              <a:t>Un incidente </a:t>
            </a:r>
            <a:r>
              <a:rPr lang="es-ES" dirty="0" err="1"/>
              <a:t>másivo</a:t>
            </a:r>
            <a:r>
              <a:rPr lang="es-ES" dirty="0"/>
              <a:t> se refiere a un gran número de bajas, o personas heridas y necesitadas de asistencia médica, en un corto período de tiempo</a:t>
            </a:r>
            <a:r>
              <a:rPr lang="en-US" dirty="0"/>
              <a:t> </a:t>
            </a:r>
          </a:p>
          <a:p>
            <a:r>
              <a:rPr lang="es-ES" dirty="0"/>
              <a:t>Un incidente con víctimas en masa (IVM) se refiere a cualquier evento que produce un gran número de víctimas, más allá de la capacidad habitual del hospital, que interrumpe la rutina diaria del hospital y requiere recursos adicionales para gestionar la afluencia de víctimas </a:t>
            </a:r>
            <a:r>
              <a:rPr lang="en-US" dirty="0">
                <a:solidFill>
                  <a:srgbClr val="FF0000"/>
                </a:solidFill>
              </a:rPr>
              <a:t>(</a:t>
            </a:r>
            <a:r>
              <a:rPr lang="es-ES" dirty="0">
                <a:solidFill>
                  <a:srgbClr val="FF0000"/>
                </a:solidFill>
              </a:rPr>
              <a:t>¡en cualquier momento y sin previo aviso!</a:t>
            </a:r>
            <a:r>
              <a:rPr lang="en-US" dirty="0">
                <a:solidFill>
                  <a:srgbClr val="FF0000"/>
                </a:solidFill>
              </a:rPr>
              <a:t>)</a:t>
            </a:r>
          </a:p>
          <a:p>
            <a:r>
              <a:rPr lang="es-ES" b="1" dirty="0"/>
              <a:t>Una buena preparación y un plan detallado salvarán vidas</a:t>
            </a:r>
            <a:endParaRPr lang="en-US" b="1" dirty="0"/>
          </a:p>
        </p:txBody>
      </p:sp>
      <p:sp>
        <p:nvSpPr>
          <p:cNvPr id="4" name="Rectangle 3">
            <a:extLst>
              <a:ext uri="{FF2B5EF4-FFF2-40B4-BE49-F238E27FC236}">
                <a16:creationId xmlns:a16="http://schemas.microsoft.com/office/drawing/2014/main" id="{495E9BF2-4251-4FC4-9C32-A054CED5470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1722D185-047D-4BCB-816E-2DEE8ABC49C2}"/>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8" name="Slide Number Placeholder 7">
            <a:extLst>
              <a:ext uri="{FF2B5EF4-FFF2-40B4-BE49-F238E27FC236}">
                <a16:creationId xmlns:a16="http://schemas.microsoft.com/office/drawing/2014/main" id="{6A25F0FC-1CB5-4104-9E86-7964611B0AE3}"/>
              </a:ext>
            </a:extLst>
          </p:cNvPr>
          <p:cNvSpPr>
            <a:spLocks noGrp="1"/>
          </p:cNvSpPr>
          <p:nvPr>
            <p:ph type="sldNum" sz="quarter" idx="12"/>
          </p:nvPr>
        </p:nvSpPr>
        <p:spPr/>
        <p:txBody>
          <a:bodyPr/>
          <a:lstStyle/>
          <a:p>
            <a:fld id="{DB1CEA2B-11BA-47C1-B2B8-F71A1EE91919}" type="slidenum">
              <a:rPr lang="fr-CH" smtClean="0"/>
              <a:t>41</a:t>
            </a:fld>
            <a:endParaRPr lang="fr-CH"/>
          </a:p>
        </p:txBody>
      </p:sp>
    </p:spTree>
    <p:extLst>
      <p:ext uri="{BB962C8B-B14F-4D97-AF65-F5344CB8AC3E}">
        <p14:creationId xmlns:p14="http://schemas.microsoft.com/office/powerpoint/2010/main" val="77818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283" y="150335"/>
            <a:ext cx="9244237" cy="1325563"/>
          </a:xfrm>
        </p:spPr>
        <p:txBody>
          <a:bodyPr/>
          <a:lstStyle/>
          <a:p>
            <a:pPr algn="ctr"/>
            <a:r>
              <a:rPr lang="en-US" u="sng" dirty="0" err="1">
                <a:latin typeface="+mn-lt"/>
              </a:rPr>
              <a:t>Manejo</a:t>
            </a:r>
            <a:r>
              <a:rPr lang="en-US" u="sng" dirty="0">
                <a:latin typeface="+mn-lt"/>
              </a:rPr>
              <a:t> de </a:t>
            </a:r>
            <a:r>
              <a:rPr lang="en-US" u="sng" dirty="0" err="1">
                <a:latin typeface="+mn-lt"/>
              </a:rPr>
              <a:t>víctimas</a:t>
            </a:r>
            <a:r>
              <a:rPr lang="en-US" u="sng" dirty="0">
                <a:latin typeface="+mn-lt"/>
              </a:rPr>
              <a:t> en masa - </a:t>
            </a:r>
            <a:r>
              <a:rPr lang="en-US" b="1" u="sng" dirty="0">
                <a:latin typeface="+mn-lt"/>
              </a:rPr>
              <a:t>Hospital</a:t>
            </a:r>
            <a:endParaRPr lang="fr-CH" b="1" u="sng" dirty="0">
              <a:latin typeface="+mn-lt"/>
            </a:endParaRPr>
          </a:p>
        </p:txBody>
      </p:sp>
      <p:sp>
        <p:nvSpPr>
          <p:cNvPr id="3" name="Content Placeholder 2"/>
          <p:cNvSpPr>
            <a:spLocks noGrp="1"/>
          </p:cNvSpPr>
          <p:nvPr>
            <p:ph idx="1"/>
          </p:nvPr>
        </p:nvSpPr>
        <p:spPr>
          <a:xfrm>
            <a:off x="1094232" y="1923161"/>
            <a:ext cx="10515600" cy="4351338"/>
          </a:xfrm>
        </p:spPr>
        <p:txBody>
          <a:bodyPr>
            <a:normAutofit fontScale="92500" lnSpcReduction="10000"/>
          </a:bodyPr>
          <a:lstStyle/>
          <a:p>
            <a:r>
              <a:rPr lang="es-ES" dirty="0"/>
              <a:t>El manejo de un </a:t>
            </a:r>
            <a:r>
              <a:rPr lang="es-ES" b="1" dirty="0"/>
              <a:t>incidente con víctimas en masa (IVM) </a:t>
            </a:r>
            <a:r>
              <a:rPr lang="es-ES" dirty="0"/>
              <a:t>debe adaptarse a la situación local: las habilidades del personal, el transporte, la comunicación, los suministros y el equipo</a:t>
            </a:r>
            <a:endParaRPr lang="en-US" dirty="0"/>
          </a:p>
          <a:p>
            <a:r>
              <a:rPr lang="es-ES" dirty="0"/>
              <a:t>Cada hospital debe desarrollar su propio plan de MVM basado en sus recursos y situación local</a:t>
            </a:r>
          </a:p>
          <a:p>
            <a:r>
              <a:rPr lang="es-ES" dirty="0"/>
              <a:t>Cada departamento debe desarrollar su propio plan y practicarlo regularmente</a:t>
            </a:r>
            <a:r>
              <a:rPr lang="en-US" dirty="0"/>
              <a:t> </a:t>
            </a:r>
          </a:p>
          <a:p>
            <a:r>
              <a:rPr lang="es-ES" dirty="0"/>
              <a:t>Para el </a:t>
            </a:r>
            <a:r>
              <a:rPr lang="es-ES" b="1" dirty="0"/>
              <a:t>departamento de urgencias</a:t>
            </a:r>
            <a:r>
              <a:rPr lang="es-ES" dirty="0"/>
              <a:t> es importante que el plan MVM siga la rutina diaria tanto como sea posible, para evitar confusiones. Este concepto se llama preparación por diseño. Al estandarizar las actividades rutinarias de emergencia los equipos trabajan más eficientemente, logrando un mejor resultado para los pacientes</a:t>
            </a:r>
            <a:endParaRPr lang="fr-CH" dirty="0"/>
          </a:p>
        </p:txBody>
      </p:sp>
      <p:sp>
        <p:nvSpPr>
          <p:cNvPr id="4" name="Rectangle 3">
            <a:extLst>
              <a:ext uri="{FF2B5EF4-FFF2-40B4-BE49-F238E27FC236}">
                <a16:creationId xmlns:a16="http://schemas.microsoft.com/office/drawing/2014/main" id="{495E9BF2-4251-4FC4-9C32-A054CED5470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1722D185-047D-4BCB-816E-2DEE8ABC49C2}"/>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8" name="Slide Number Placeholder 7">
            <a:extLst>
              <a:ext uri="{FF2B5EF4-FFF2-40B4-BE49-F238E27FC236}">
                <a16:creationId xmlns:a16="http://schemas.microsoft.com/office/drawing/2014/main" id="{6A25F0FC-1CB5-4104-9E86-7964611B0AE3}"/>
              </a:ext>
            </a:extLst>
          </p:cNvPr>
          <p:cNvSpPr>
            <a:spLocks noGrp="1"/>
          </p:cNvSpPr>
          <p:nvPr>
            <p:ph type="sldNum" sz="quarter" idx="12"/>
          </p:nvPr>
        </p:nvSpPr>
        <p:spPr/>
        <p:txBody>
          <a:bodyPr/>
          <a:lstStyle/>
          <a:p>
            <a:fld id="{DB1CEA2B-11BA-47C1-B2B8-F71A1EE91919}" type="slidenum">
              <a:rPr lang="fr-CH" smtClean="0"/>
              <a:t>42</a:t>
            </a:fld>
            <a:endParaRPr lang="fr-CH"/>
          </a:p>
        </p:txBody>
      </p:sp>
    </p:spTree>
    <p:extLst>
      <p:ext uri="{BB962C8B-B14F-4D97-AF65-F5344CB8AC3E}">
        <p14:creationId xmlns:p14="http://schemas.microsoft.com/office/powerpoint/2010/main" val="284322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36847"/>
            <a:ext cx="10515600" cy="1325563"/>
          </a:xfrm>
        </p:spPr>
        <p:txBody>
          <a:bodyPr/>
          <a:lstStyle/>
          <a:p>
            <a:pPr algn="ctr"/>
            <a:r>
              <a:rPr lang="en-GB" b="1" u="sng" dirty="0">
                <a:latin typeface="+mn-lt"/>
              </a:rPr>
              <a:t>Hospital</a:t>
            </a:r>
            <a:r>
              <a:rPr lang="en-GB" u="sng" dirty="0">
                <a:latin typeface="+mn-lt"/>
              </a:rPr>
              <a:t> – Plan de </a:t>
            </a:r>
            <a:r>
              <a:rPr lang="en-GB" u="sng" dirty="0" err="1">
                <a:latin typeface="+mn-lt"/>
              </a:rPr>
              <a:t>manejo</a:t>
            </a:r>
            <a:r>
              <a:rPr lang="en-GB" u="sng" dirty="0">
                <a:latin typeface="+mn-lt"/>
              </a:rPr>
              <a:t> de </a:t>
            </a:r>
            <a:r>
              <a:rPr lang="en-GB" u="sng" dirty="0" err="1">
                <a:latin typeface="+mn-lt"/>
              </a:rPr>
              <a:t>víctimas</a:t>
            </a:r>
            <a:r>
              <a:rPr lang="en-GB" u="sng" dirty="0">
                <a:latin typeface="+mn-lt"/>
              </a:rPr>
              <a:t> en masa</a:t>
            </a:r>
          </a:p>
        </p:txBody>
      </p:sp>
      <p:sp>
        <p:nvSpPr>
          <p:cNvPr id="3" name="Content Placeholder 2"/>
          <p:cNvSpPr>
            <a:spLocks noGrp="1"/>
          </p:cNvSpPr>
          <p:nvPr>
            <p:ph idx="1"/>
          </p:nvPr>
        </p:nvSpPr>
        <p:spPr>
          <a:xfrm>
            <a:off x="2307771" y="1870487"/>
            <a:ext cx="5257800" cy="4750666"/>
          </a:xfrm>
        </p:spPr>
        <p:txBody>
          <a:bodyPr>
            <a:normAutofit lnSpcReduction="10000"/>
          </a:bodyPr>
          <a:lstStyle/>
          <a:p>
            <a:r>
              <a:rPr lang="es-ES" dirty="0"/>
              <a:t>Comunicación </a:t>
            </a:r>
          </a:p>
          <a:p>
            <a:r>
              <a:rPr lang="es-ES" dirty="0"/>
              <a:t>Control de multitudes y seguridad </a:t>
            </a:r>
          </a:p>
          <a:p>
            <a:r>
              <a:rPr lang="es-ES" dirty="0"/>
              <a:t>Plan MVM prehospitalario</a:t>
            </a:r>
          </a:p>
          <a:p>
            <a:r>
              <a:rPr lang="es-ES" dirty="0"/>
              <a:t>Comunicación prehospitalaria</a:t>
            </a:r>
            <a:endParaRPr lang="en-US" dirty="0"/>
          </a:p>
          <a:p>
            <a:endParaRPr lang="en-US" dirty="0"/>
          </a:p>
          <a:p>
            <a:r>
              <a:rPr lang="es-ES" dirty="0"/>
              <a:t>Medios de comunicación</a:t>
            </a:r>
          </a:p>
          <a:p>
            <a:r>
              <a:rPr lang="es-ES" dirty="0"/>
              <a:t>Familias</a:t>
            </a:r>
          </a:p>
          <a:p>
            <a:r>
              <a:rPr lang="es-ES" dirty="0"/>
              <a:t>Voluntarios</a:t>
            </a:r>
          </a:p>
          <a:p>
            <a:r>
              <a:rPr lang="en-US" dirty="0"/>
              <a:t>…</a:t>
            </a:r>
          </a:p>
          <a:p>
            <a:endParaRPr lang="en-US" dirty="0">
              <a:solidFill>
                <a:srgbClr val="FF0000"/>
              </a:solidFill>
            </a:endParaRPr>
          </a:p>
        </p:txBody>
      </p:sp>
      <p:sp>
        <p:nvSpPr>
          <p:cNvPr id="4" name="Rectangle 3">
            <a:extLst>
              <a:ext uri="{FF2B5EF4-FFF2-40B4-BE49-F238E27FC236}">
                <a16:creationId xmlns:a16="http://schemas.microsoft.com/office/drawing/2014/main" id="{0619D500-20CF-407C-B863-06387AC7D16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BB35AEE6-D8F9-416A-8417-38B3A29A9540}"/>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8" name="Slide Number Placeholder 7">
            <a:extLst>
              <a:ext uri="{FF2B5EF4-FFF2-40B4-BE49-F238E27FC236}">
                <a16:creationId xmlns:a16="http://schemas.microsoft.com/office/drawing/2014/main" id="{5201CBEE-C0BC-4F5C-BF50-A4785CD05AC2}"/>
              </a:ext>
            </a:extLst>
          </p:cNvPr>
          <p:cNvSpPr>
            <a:spLocks noGrp="1"/>
          </p:cNvSpPr>
          <p:nvPr>
            <p:ph type="sldNum" sz="quarter" idx="12"/>
          </p:nvPr>
        </p:nvSpPr>
        <p:spPr/>
        <p:txBody>
          <a:bodyPr/>
          <a:lstStyle/>
          <a:p>
            <a:fld id="{DB1CEA2B-11BA-47C1-B2B8-F71A1EE91919}" type="slidenum">
              <a:rPr lang="fr-CH" smtClean="0"/>
              <a:t>43</a:t>
            </a:fld>
            <a:endParaRPr lang="fr-CH"/>
          </a:p>
        </p:txBody>
      </p:sp>
    </p:spTree>
    <p:extLst>
      <p:ext uri="{BB962C8B-B14F-4D97-AF65-F5344CB8AC3E}">
        <p14:creationId xmlns:p14="http://schemas.microsoft.com/office/powerpoint/2010/main" val="638494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59429858"/>
              </p:ext>
            </p:extLst>
          </p:nvPr>
        </p:nvGraphicFramePr>
        <p:xfrm>
          <a:off x="781004" y="1462118"/>
          <a:ext cx="5994399" cy="3511960"/>
        </p:xfrm>
        <a:graphic>
          <a:graphicData uri="http://schemas.openxmlformats.org/drawingml/2006/table">
            <a:tbl>
              <a:tblPr firstRow="1" firstCol="1" bandRow="1"/>
              <a:tblGrid>
                <a:gridCol w="1334075">
                  <a:extLst>
                    <a:ext uri="{9D8B030D-6E8A-4147-A177-3AD203B41FA5}">
                      <a16:colId xmlns:a16="http://schemas.microsoft.com/office/drawing/2014/main" val="20000"/>
                    </a:ext>
                  </a:extLst>
                </a:gridCol>
                <a:gridCol w="4660324">
                  <a:extLst>
                    <a:ext uri="{9D8B030D-6E8A-4147-A177-3AD203B41FA5}">
                      <a16:colId xmlns:a16="http://schemas.microsoft.com/office/drawing/2014/main" val="20001"/>
                    </a:ext>
                  </a:extLst>
                </a:gridCol>
              </a:tblGrid>
              <a:tr h="520411">
                <a:tc>
                  <a:txBody>
                    <a:bodyPr/>
                    <a:lstStyle/>
                    <a:p>
                      <a:pPr marL="457200">
                        <a:lnSpc>
                          <a:spcPct val="150000"/>
                        </a:lnSpc>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POSICIÓN</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F7CAAC"/>
                    </a:solidFill>
                  </a:tcPr>
                </a:tc>
                <a:tc>
                  <a:txBody>
                    <a:bodyPr/>
                    <a:lstStyle/>
                    <a:p>
                      <a:pPr marL="457200">
                        <a:lnSpc>
                          <a:spcPct val="150000"/>
                        </a:lnSpc>
                        <a:spcAft>
                          <a:spcPts val="0"/>
                        </a:spcAft>
                      </a:pPr>
                      <a:r>
                        <a:rPr lang="es-ES" sz="1200" b="1" dirty="0">
                          <a:effectLst/>
                          <a:latin typeface="Calibri" panose="020F0502020204030204" pitchFamily="34" charset="0"/>
                          <a:ea typeface="Calibri" panose="020F0502020204030204" pitchFamily="34" charset="0"/>
                          <a:cs typeface="Times New Roman" panose="02020603050405020304" pitchFamily="18" charset="0"/>
                        </a:rPr>
                        <a:t>RESPONSABILIDADES DURANTE SITUACIONES DE VÍCTIMAS EN MASA</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F7CAAC"/>
                    </a:solidFill>
                  </a:tcPr>
                </a:tc>
                <a:extLst>
                  <a:ext uri="{0D108BD9-81ED-4DB2-BD59-A6C34878D82A}">
                    <a16:rowId xmlns:a16="http://schemas.microsoft.com/office/drawing/2014/main" val="10000"/>
                  </a:ext>
                </a:extLst>
              </a:tr>
              <a:tr h="938448">
                <a:tc>
                  <a:txBody>
                    <a:bodyPr/>
                    <a:lstStyle/>
                    <a:p>
                      <a:pPr marL="457200">
                        <a:lnSpc>
                          <a:spcPct val="150000"/>
                        </a:lnSpc>
                        <a:spcAft>
                          <a:spcPts val="0"/>
                        </a:spcAft>
                      </a:pPr>
                      <a:r>
                        <a:rPr lang="fr-CH" sz="1200" b="1" dirty="0" err="1">
                          <a:effectLst/>
                          <a:latin typeface="Calibri" panose="020F0502020204030204" pitchFamily="34" charset="0"/>
                          <a:ea typeface="Calibri" panose="020F0502020204030204" pitchFamily="34" charset="0"/>
                          <a:cs typeface="Times New Roman" panose="02020603050405020304" pitchFamily="18" charset="0"/>
                        </a:rPr>
                        <a:t>Director</a:t>
                      </a:r>
                      <a:r>
                        <a:rPr lang="fr-CH" sz="1200" b="1" dirty="0">
                          <a:effectLst/>
                          <a:latin typeface="Calibri" panose="020F0502020204030204" pitchFamily="34" charset="0"/>
                          <a:ea typeface="Calibri" panose="020F0502020204030204" pitchFamily="34" charset="0"/>
                          <a:cs typeface="Times New Roman" panose="02020603050405020304" pitchFamily="18" charset="0"/>
                        </a:rPr>
                        <a:t> </a:t>
                      </a:r>
                      <a:r>
                        <a:rPr lang="fr-CH" sz="1200" b="1" dirty="0" err="1">
                          <a:effectLst/>
                          <a:latin typeface="Calibri" panose="020F0502020204030204" pitchFamily="34" charset="0"/>
                          <a:ea typeface="Calibri" panose="020F0502020204030204" pitchFamily="34" charset="0"/>
                          <a:cs typeface="Times New Roman" panose="02020603050405020304" pitchFamily="18" charset="0"/>
                        </a:rPr>
                        <a:t>del</a:t>
                      </a:r>
                      <a:r>
                        <a:rPr lang="fr-CH" sz="1200" b="1" dirty="0">
                          <a:effectLst/>
                          <a:latin typeface="Calibri" panose="020F0502020204030204" pitchFamily="34" charset="0"/>
                          <a:ea typeface="Calibri" panose="020F0502020204030204" pitchFamily="34" charset="0"/>
                          <a:cs typeface="Times New Roman" panose="02020603050405020304" pitchFamily="18" charset="0"/>
                        </a:rPr>
                        <a:t> </a:t>
                      </a:r>
                      <a:r>
                        <a:rPr lang="fr-CH" sz="1200" b="1" dirty="0" err="1">
                          <a:effectLst/>
                          <a:latin typeface="Calibri" panose="020F0502020204030204" pitchFamily="34" charset="0"/>
                          <a:ea typeface="Calibri" panose="020F0502020204030204" pitchFamily="34" charset="0"/>
                          <a:cs typeface="Times New Roman" panose="02020603050405020304" pitchFamily="18" charset="0"/>
                        </a:rPr>
                        <a:t>departa-mento</a:t>
                      </a:r>
                      <a:r>
                        <a:rPr lang="fr-CH" sz="1200" b="1" dirty="0">
                          <a:effectLst/>
                          <a:latin typeface="Calibri" panose="020F0502020204030204" pitchFamily="34" charset="0"/>
                          <a:ea typeface="Calibri" panose="020F0502020204030204" pitchFamily="34" charset="0"/>
                          <a:cs typeface="Times New Roman" panose="02020603050405020304" pitchFamily="18" charset="0"/>
                        </a:rPr>
                        <a:t> de </a:t>
                      </a:r>
                      <a:r>
                        <a:rPr lang="fr-CH" sz="1200" b="1" dirty="0" err="1">
                          <a:effectLst/>
                          <a:latin typeface="Calibri" panose="020F0502020204030204" pitchFamily="34" charset="0"/>
                          <a:ea typeface="Calibri" panose="020F0502020204030204" pitchFamily="34" charset="0"/>
                          <a:cs typeface="Times New Roman" panose="02020603050405020304" pitchFamily="18" charset="0"/>
                        </a:rPr>
                        <a:t>urgencias</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50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F7CAAC"/>
                    </a:solidFill>
                  </a:tcPr>
                </a:tc>
                <a:tc>
                  <a:txBody>
                    <a:bodyPr/>
                    <a:lstStyle/>
                    <a:p>
                      <a:pPr marL="171450" indent="-171450">
                        <a:lnSpc>
                          <a:spcPct val="150000"/>
                        </a:lnSpc>
                        <a:spcAft>
                          <a:spcPts val="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Hacer una lista del personal esencial y sus números de teléfono, antes del IVM</a:t>
                      </a:r>
                    </a:p>
                    <a:p>
                      <a:pPr marL="171450" indent="-171450">
                        <a:lnSpc>
                          <a:spcPct val="150000"/>
                        </a:lnSpc>
                        <a:spcAft>
                          <a:spcPts val="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Asignar las tarjetas de trabajo y delegar las tareas al personal médico</a:t>
                      </a:r>
                    </a:p>
                    <a:p>
                      <a:pPr marL="171450" indent="-171450">
                        <a:lnSpc>
                          <a:spcPct val="150000"/>
                        </a:lnSpc>
                        <a:spcAft>
                          <a:spcPts val="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Declarar la situación de las víctimas en masa y la aplicación del plan de emergencia</a:t>
                      </a:r>
                    </a:p>
                    <a:p>
                      <a:pPr marL="171450" indent="-171450">
                        <a:lnSpc>
                          <a:spcPct val="150000"/>
                        </a:lnSpc>
                        <a:spcAft>
                          <a:spcPts val="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Mantenerse en constante comunicación con las autoridades pertinentes para anticiparse a cualquier nueva llegada de víctimas</a:t>
                      </a:r>
                    </a:p>
                    <a:p>
                      <a:pPr marL="171450" indent="-171450">
                        <a:lnSpc>
                          <a:spcPct val="150000"/>
                        </a:lnSpc>
                        <a:spcAft>
                          <a:spcPts val="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Supervisa la aplicación del plan general en el departamento de urgencias</a:t>
                      </a:r>
                    </a:p>
                    <a:p>
                      <a:pPr marL="171450" indent="-171450">
                        <a:lnSpc>
                          <a:spcPct val="150000"/>
                        </a:lnSpc>
                        <a:spcAft>
                          <a:spcPts val="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Enlace con todos los departamentos del hospital para preparar el traslado de los pacientes desde la sala de urgencias</a:t>
                      </a:r>
                    </a:p>
                    <a:p>
                      <a:pPr marL="171450" indent="-171450">
                        <a:lnSpc>
                          <a:spcPct val="150000"/>
                        </a:lnSpc>
                        <a:spcAft>
                          <a:spcPts val="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Desactivar el plan al final de la emergencia</a:t>
                      </a:r>
                    </a:p>
                    <a:p>
                      <a:pPr marL="171450" indent="-171450">
                        <a:lnSpc>
                          <a:spcPct val="150000"/>
                        </a:lnSpc>
                        <a:spcAft>
                          <a:spcPts val="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Dirigir el informe con el personal clave al final de la emergencia</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FBE4D5"/>
                    </a:solidFill>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388ED181-0CD6-4DA2-8180-E43F6CCDE66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AE5B59B1-3A33-4086-85DE-EDFFB3A534A8}"/>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2" name="Title 1"/>
          <p:cNvSpPr>
            <a:spLocks noGrp="1"/>
          </p:cNvSpPr>
          <p:nvPr>
            <p:ph type="title"/>
          </p:nvPr>
        </p:nvSpPr>
        <p:spPr>
          <a:xfrm>
            <a:off x="4466007" y="1325"/>
            <a:ext cx="4169229" cy="1325563"/>
          </a:xfrm>
        </p:spPr>
        <p:txBody>
          <a:bodyPr/>
          <a:lstStyle/>
          <a:p>
            <a:pPr algn="ctr"/>
            <a:r>
              <a:rPr lang="en-US" u="sng" dirty="0">
                <a:latin typeface="+mn-lt"/>
              </a:rPr>
              <a:t>Cartas de </a:t>
            </a:r>
            <a:r>
              <a:rPr lang="en-US" u="sng" dirty="0" err="1">
                <a:latin typeface="+mn-lt"/>
              </a:rPr>
              <a:t>acción</a:t>
            </a:r>
            <a:endParaRPr lang="fr-CH" u="sng" dirty="0">
              <a:latin typeface="+mn-lt"/>
            </a:endParaRPr>
          </a:p>
        </p:txBody>
      </p:sp>
      <p:graphicFrame>
        <p:nvGraphicFramePr>
          <p:cNvPr id="5" name="Table 4"/>
          <p:cNvGraphicFramePr>
            <a:graphicFrameLocks noGrp="1"/>
          </p:cNvGraphicFramePr>
          <p:nvPr>
            <p:extLst>
              <p:ext uri="{D42A27DB-BD31-4B8C-83A1-F6EECF244321}">
                <p14:modId xmlns:p14="http://schemas.microsoft.com/office/powerpoint/2010/main" val="1027782181"/>
              </p:ext>
            </p:extLst>
          </p:nvPr>
        </p:nvGraphicFramePr>
        <p:xfrm>
          <a:off x="1081232" y="2338902"/>
          <a:ext cx="5567150" cy="2236428"/>
        </p:xfrm>
        <a:graphic>
          <a:graphicData uri="http://schemas.openxmlformats.org/drawingml/2006/table">
            <a:tbl>
              <a:tblPr firstRow="1" firstCol="1" bandRow="1"/>
              <a:tblGrid>
                <a:gridCol w="1238990">
                  <a:extLst>
                    <a:ext uri="{9D8B030D-6E8A-4147-A177-3AD203B41FA5}">
                      <a16:colId xmlns:a16="http://schemas.microsoft.com/office/drawing/2014/main" val="20000"/>
                    </a:ext>
                  </a:extLst>
                </a:gridCol>
                <a:gridCol w="4328160">
                  <a:extLst>
                    <a:ext uri="{9D8B030D-6E8A-4147-A177-3AD203B41FA5}">
                      <a16:colId xmlns:a16="http://schemas.microsoft.com/office/drawing/2014/main" val="20001"/>
                    </a:ext>
                  </a:extLst>
                </a:gridCol>
              </a:tblGrid>
              <a:tr h="624414">
                <a:tc>
                  <a:txBody>
                    <a:bodyPr/>
                    <a:lstStyle/>
                    <a:p>
                      <a:pPr marL="457200">
                        <a:lnSpc>
                          <a:spcPct val="150000"/>
                        </a:lnSpc>
                        <a:spcAft>
                          <a:spcPts val="0"/>
                        </a:spcAft>
                      </a:pPr>
                      <a:r>
                        <a:rPr lang="fr-CH" sz="1200" b="1" dirty="0">
                          <a:effectLst/>
                          <a:latin typeface="Calibri" panose="020F0502020204030204" pitchFamily="34" charset="0"/>
                          <a:ea typeface="Calibri" panose="020F0502020204030204" pitchFamily="34" charset="0"/>
                          <a:cs typeface="Times New Roman" panose="02020603050405020304" pitchFamily="18" charset="0"/>
                        </a:rPr>
                        <a:t>POSICIÓN</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D9D9D9"/>
                    </a:solidFill>
                  </a:tcPr>
                </a:tc>
                <a:tc>
                  <a:txBody>
                    <a:bodyPr/>
                    <a:lstStyle/>
                    <a:p>
                      <a:pPr>
                        <a:lnSpc>
                          <a:spcPct val="150000"/>
                        </a:lnSpc>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RESPONSABILIDADES DURANTE SITUACIONES DE VÍCTIMAS EN MASA</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D9D9D9"/>
                    </a:solidFill>
                  </a:tcPr>
                </a:tc>
                <a:extLst>
                  <a:ext uri="{0D108BD9-81ED-4DB2-BD59-A6C34878D82A}">
                    <a16:rowId xmlns:a16="http://schemas.microsoft.com/office/drawing/2014/main" val="10000"/>
                  </a:ext>
                </a:extLst>
              </a:tr>
              <a:tr h="1612014">
                <a:tc>
                  <a:txBody>
                    <a:bodyPr/>
                    <a:lstStyle/>
                    <a:p>
                      <a:pPr marL="457200">
                        <a:lnSpc>
                          <a:spcPct val="150000"/>
                        </a:lnSpc>
                        <a:spcAft>
                          <a:spcPts val="0"/>
                        </a:spcAft>
                      </a:pP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Adminis-trador</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del hospital</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D9D9D9"/>
                    </a:solidFill>
                  </a:tcPr>
                </a:tc>
                <a:tc>
                  <a:txBody>
                    <a:bodyPr/>
                    <a:lstStyle/>
                    <a:p>
                      <a:pPr marL="182563" indent="-171450">
                        <a:lnSpc>
                          <a:spcPct val="150000"/>
                        </a:lnSpc>
                        <a:spcAft>
                          <a:spcPts val="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Contactar a todo el personal disponible y esencial para que se presente en el hospital, cuando se declare el IVM</a:t>
                      </a:r>
                    </a:p>
                    <a:p>
                      <a:pPr marL="182563" indent="-171450">
                        <a:lnSpc>
                          <a:spcPct val="150000"/>
                        </a:lnSpc>
                        <a:spcAft>
                          <a:spcPts val="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Asegurarse de que el personal reciba descansos adecuados, comida y agua</a:t>
                      </a:r>
                    </a:p>
                    <a:p>
                      <a:pPr marL="182563" indent="-171450">
                        <a:lnSpc>
                          <a:spcPct val="150000"/>
                        </a:lnSpc>
                        <a:spcAft>
                          <a:spcPts val="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Asegúrate de que todos los pacientes tengan la etiqueta de identificación del CICR y la documentación antes de salir del </a:t>
                      </a:r>
                      <a:r>
                        <a:rPr lang="es-ES" sz="1100" dirty="0" err="1">
                          <a:effectLst/>
                          <a:latin typeface="Calibri" panose="020F0502020204030204" pitchFamily="34" charset="0"/>
                          <a:ea typeface="Calibri" panose="020F0502020204030204" pitchFamily="34" charset="0"/>
                          <a:cs typeface="Times New Roman" panose="02020603050405020304" pitchFamily="18" charset="0"/>
                        </a:rPr>
                        <a:t>triage</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665102999"/>
              </p:ext>
            </p:extLst>
          </p:nvPr>
        </p:nvGraphicFramePr>
        <p:xfrm>
          <a:off x="2897285" y="2621280"/>
          <a:ext cx="6667795" cy="3985260"/>
        </p:xfrm>
        <a:graphic>
          <a:graphicData uri="http://schemas.openxmlformats.org/drawingml/2006/table">
            <a:tbl>
              <a:tblPr firstRow="1" firstCol="1" bandRow="1"/>
              <a:tblGrid>
                <a:gridCol w="1519833">
                  <a:extLst>
                    <a:ext uri="{9D8B030D-6E8A-4147-A177-3AD203B41FA5}">
                      <a16:colId xmlns:a16="http://schemas.microsoft.com/office/drawing/2014/main" val="20000"/>
                    </a:ext>
                  </a:extLst>
                </a:gridCol>
                <a:gridCol w="5147962">
                  <a:extLst>
                    <a:ext uri="{9D8B030D-6E8A-4147-A177-3AD203B41FA5}">
                      <a16:colId xmlns:a16="http://schemas.microsoft.com/office/drawing/2014/main" val="20001"/>
                    </a:ext>
                  </a:extLst>
                </a:gridCol>
              </a:tblGrid>
              <a:tr h="448673">
                <a:tc>
                  <a:txBody>
                    <a:bodyPr/>
                    <a:lstStyle/>
                    <a:p>
                      <a:pPr marL="457200">
                        <a:lnSpc>
                          <a:spcPct val="150000"/>
                        </a:lnSpc>
                        <a:spcAft>
                          <a:spcPts val="0"/>
                        </a:spcAft>
                      </a:pPr>
                      <a:r>
                        <a:rPr lang="fr-CH" sz="1100" b="1" dirty="0">
                          <a:effectLst/>
                          <a:latin typeface="Calibri" panose="020F0502020204030204" pitchFamily="34" charset="0"/>
                          <a:ea typeface="Calibri" panose="020F0502020204030204" pitchFamily="34" charset="0"/>
                          <a:cs typeface="Times New Roman" panose="02020603050405020304" pitchFamily="18" charset="0"/>
                        </a:rPr>
                        <a:t>POSICIÓN</a:t>
                      </a: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67" marR="61867" marT="0" marB="0">
                    <a:lnL>
                      <a:noFill/>
                    </a:lnL>
                    <a:lnR>
                      <a:noFill/>
                    </a:lnR>
                    <a:lnT>
                      <a:noFill/>
                    </a:lnT>
                    <a:lnB>
                      <a:noFill/>
                    </a:lnB>
                    <a:solidFill>
                      <a:srgbClr val="F7CAAC"/>
                    </a:solidFill>
                  </a:tcPr>
                </a:tc>
                <a:tc>
                  <a:txBody>
                    <a:bodyPr/>
                    <a:lstStyle/>
                    <a:p>
                      <a:pPr marL="457200">
                        <a:lnSpc>
                          <a:spcPct val="150000"/>
                        </a:lnSpc>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RESPONSABILIDADES DURANTE SITUACIONES DE VÍCTIMAS EN MASA</a:t>
                      </a: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67" marR="61867" marT="0" marB="0">
                    <a:lnL>
                      <a:noFill/>
                    </a:lnL>
                    <a:lnR>
                      <a:noFill/>
                    </a:lnR>
                    <a:lnT>
                      <a:noFill/>
                    </a:lnT>
                    <a:lnB>
                      <a:noFill/>
                    </a:lnB>
                    <a:solidFill>
                      <a:srgbClr val="F7CAAC"/>
                    </a:solidFill>
                  </a:tcPr>
                </a:tc>
                <a:extLst>
                  <a:ext uri="{0D108BD9-81ED-4DB2-BD59-A6C34878D82A}">
                    <a16:rowId xmlns:a16="http://schemas.microsoft.com/office/drawing/2014/main" val="10000"/>
                  </a:ext>
                </a:extLst>
              </a:tr>
              <a:tr h="3536587">
                <a:tc>
                  <a:txBody>
                    <a:bodyPr/>
                    <a:lstStyle/>
                    <a:p>
                      <a:pPr marL="457200">
                        <a:lnSpc>
                          <a:spcPct val="150000"/>
                        </a:lnSpc>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E</a:t>
                      </a:r>
                      <a:r>
                        <a:rPr lang="fr-CH" sz="1100" b="1" dirty="0" err="1">
                          <a:effectLst/>
                          <a:latin typeface="Calibri" panose="020F0502020204030204" pitchFamily="34" charset="0"/>
                          <a:ea typeface="Calibri" panose="020F0502020204030204" pitchFamily="34" charset="0"/>
                          <a:cs typeface="Times New Roman" panose="02020603050405020304" pitchFamily="18" charset="0"/>
                        </a:rPr>
                        <a:t>nfermera</a:t>
                      </a:r>
                      <a:r>
                        <a:rPr lang="fr-CH" sz="1100" b="1" dirty="0">
                          <a:effectLst/>
                          <a:latin typeface="Calibri" panose="020F0502020204030204" pitchFamily="34" charset="0"/>
                          <a:ea typeface="Calibri" panose="020F0502020204030204" pitchFamily="34" charset="0"/>
                          <a:cs typeface="Times New Roman" panose="02020603050405020304" pitchFamily="18" charset="0"/>
                        </a:rPr>
                        <a:t> </a:t>
                      </a:r>
                      <a:r>
                        <a:rPr lang="fr-CH" sz="1100" b="1" dirty="0" err="1">
                          <a:effectLst/>
                          <a:latin typeface="Calibri" panose="020F0502020204030204" pitchFamily="34" charset="0"/>
                          <a:ea typeface="Calibri" panose="020F0502020204030204" pitchFamily="34" charset="0"/>
                          <a:cs typeface="Times New Roman" panose="02020603050405020304" pitchFamily="18" charset="0"/>
                        </a:rPr>
                        <a:t>jefa</a:t>
                      </a:r>
                      <a:r>
                        <a:rPr lang="fr-CH" sz="1100" b="1" dirty="0">
                          <a:effectLst/>
                          <a:latin typeface="Calibri" panose="020F0502020204030204" pitchFamily="34" charset="0"/>
                          <a:ea typeface="Calibri" panose="020F0502020204030204" pitchFamily="34" charset="0"/>
                          <a:cs typeface="Times New Roman" panose="02020603050405020304" pitchFamily="18" charset="0"/>
                        </a:rPr>
                        <a:t> de </a:t>
                      </a:r>
                      <a:r>
                        <a:rPr lang="fr-CH" sz="1100" b="1" dirty="0" err="1">
                          <a:effectLst/>
                          <a:latin typeface="Calibri" panose="020F0502020204030204" pitchFamily="34" charset="0"/>
                          <a:ea typeface="Calibri" panose="020F0502020204030204" pitchFamily="34" charset="0"/>
                          <a:cs typeface="Times New Roman" panose="02020603050405020304" pitchFamily="18" charset="0"/>
                        </a:rPr>
                        <a:t>urgencias</a:t>
                      </a: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67" marR="61867" marT="0" marB="0">
                    <a:lnL>
                      <a:noFill/>
                    </a:lnL>
                    <a:lnR>
                      <a:noFill/>
                    </a:lnR>
                    <a:lnT>
                      <a:noFill/>
                    </a:lnT>
                    <a:lnB>
                      <a:noFill/>
                    </a:lnB>
                    <a:solidFill>
                      <a:srgbClr val="F7CAAC"/>
                    </a:solidFill>
                  </a:tcPr>
                </a:tc>
                <a:tc>
                  <a:txBody>
                    <a:bodyPr/>
                    <a:lstStyle/>
                    <a:p>
                      <a:pPr marL="263525" indent="-171450">
                        <a:lnSpc>
                          <a:spcPct val="150000"/>
                        </a:lnSpc>
                        <a:spcAft>
                          <a:spcPts val="0"/>
                        </a:spcAft>
                        <a:buFont typeface="Arial" panose="020B0604020202020204" pitchFamily="34" charset="0"/>
                        <a:buChar char="•"/>
                      </a:pPr>
                      <a:r>
                        <a:rPr lang="es-E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Asignar tarjetas de trabajo y delegar tareas al personal de enfermería, al personal del hospital y a los voluntarios</a:t>
                      </a:r>
                    </a:p>
                    <a:p>
                      <a:pPr marL="263525" indent="-171450">
                        <a:lnSpc>
                          <a:spcPct val="150000"/>
                        </a:lnSpc>
                        <a:spcAft>
                          <a:spcPts val="0"/>
                        </a:spcAft>
                        <a:buFont typeface="Arial" panose="020B0604020202020204" pitchFamily="34" charset="0"/>
                        <a:buChar char="•"/>
                      </a:pPr>
                      <a:r>
                        <a:rPr lang="es-E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Cuando se inicia el plan MVM, transferir a todos los pacientes previos a otros departamentos o darles el alta.</a:t>
                      </a:r>
                    </a:p>
                    <a:p>
                      <a:pPr marL="263525" indent="-171450">
                        <a:lnSpc>
                          <a:spcPct val="150000"/>
                        </a:lnSpc>
                        <a:spcAft>
                          <a:spcPts val="0"/>
                        </a:spcAft>
                        <a:buFont typeface="Arial" panose="020B0604020202020204" pitchFamily="34" charset="0"/>
                        <a:buChar char="•"/>
                      </a:pPr>
                      <a:r>
                        <a:rPr lang="es-E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Obtener el estatus de las camas actuales con actualizaciones del número de camas de urgencias disponibles</a:t>
                      </a:r>
                    </a:p>
                    <a:p>
                      <a:pPr marL="263525" indent="-171450">
                        <a:lnSpc>
                          <a:spcPct val="150000"/>
                        </a:lnSpc>
                        <a:spcAft>
                          <a:spcPts val="0"/>
                        </a:spcAft>
                        <a:buFont typeface="Arial" panose="020B0604020202020204" pitchFamily="34" charset="0"/>
                        <a:buChar char="•"/>
                      </a:pPr>
                      <a:r>
                        <a:rPr lang="es-E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Comunicar el estatus de las camas con el personal esencial (Director de urgencias)</a:t>
                      </a:r>
                    </a:p>
                    <a:p>
                      <a:pPr marL="263525" indent="-171450">
                        <a:lnSpc>
                          <a:spcPct val="150000"/>
                        </a:lnSpc>
                        <a:spcAft>
                          <a:spcPts val="0"/>
                        </a:spcAft>
                        <a:buFont typeface="Arial" panose="020B0604020202020204" pitchFamily="34" charset="0"/>
                        <a:buChar char="•"/>
                      </a:pPr>
                      <a:r>
                        <a:rPr lang="es-E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Completar el formulario del estatus de las camas</a:t>
                      </a:r>
                    </a:p>
                    <a:p>
                      <a:pPr marL="263525" indent="-171450">
                        <a:lnSpc>
                          <a:spcPct val="150000"/>
                        </a:lnSpc>
                        <a:spcAft>
                          <a:spcPts val="0"/>
                        </a:spcAft>
                        <a:buFont typeface="Arial" panose="020B0604020202020204" pitchFamily="34" charset="0"/>
                        <a:buChar char="•"/>
                      </a:pPr>
                      <a:r>
                        <a:rPr lang="es-E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Proporcionar información del paciente a las familias a través de la enfermera a cargo del área familiar</a:t>
                      </a:r>
                    </a:p>
                    <a:p>
                      <a:pPr marL="263525" indent="-171450">
                        <a:lnSpc>
                          <a:spcPct val="150000"/>
                        </a:lnSpc>
                        <a:spcAft>
                          <a:spcPts val="0"/>
                        </a:spcAft>
                        <a:buFont typeface="Arial" panose="020B0604020202020204" pitchFamily="34" charset="0"/>
                        <a:buChar char="•"/>
                      </a:pPr>
                      <a:r>
                        <a:rPr lang="es-E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Asegurar el suministro adecuado de materiales, medicinas y equipo en la sala de urgencias</a:t>
                      </a:r>
                    </a:p>
                    <a:p>
                      <a:pPr marL="263525" indent="-171450">
                        <a:lnSpc>
                          <a:spcPct val="150000"/>
                        </a:lnSpc>
                        <a:spcAft>
                          <a:spcPts val="0"/>
                        </a:spcAft>
                        <a:buFont typeface="Arial" panose="020B0604020202020204" pitchFamily="34" charset="0"/>
                        <a:buChar char="•"/>
                      </a:pPr>
                      <a:r>
                        <a:rPr lang="es-E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Apoyar y mantener adecuadamente al personal en el </a:t>
                      </a:r>
                      <a:r>
                        <a:rPr lang="es-ES" sz="1000" dirty="0" err="1">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triage</a:t>
                      </a:r>
                      <a:r>
                        <a:rPr lang="es-E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y en la sala de urgencias</a:t>
                      </a:r>
                    </a:p>
                    <a:p>
                      <a:pPr marL="263525" indent="-171450">
                        <a:lnSpc>
                          <a:spcPct val="150000"/>
                        </a:lnSpc>
                        <a:spcAft>
                          <a:spcPts val="0"/>
                        </a:spcAft>
                        <a:buFont typeface="Arial" panose="020B0604020202020204" pitchFamily="34" charset="0"/>
                        <a:buChar char="•"/>
                      </a:pPr>
                      <a:r>
                        <a:rPr lang="es-E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Enlace con otras enfermeras jefe de departamento y director de enfermería para ayudar en el flujo de pacientes</a:t>
                      </a:r>
                    </a:p>
                    <a:p>
                      <a:pPr marL="263525" indent="-171450">
                        <a:lnSpc>
                          <a:spcPct val="150000"/>
                        </a:lnSpc>
                        <a:spcAft>
                          <a:spcPts val="0"/>
                        </a:spcAft>
                        <a:buFont typeface="Arial" panose="020B0604020202020204" pitchFamily="34" charset="0"/>
                        <a:buChar char="•"/>
                      </a:pPr>
                      <a:r>
                        <a:rPr lang="es-E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Al terminar el IVM evaluar el protocolo del departamento de urgencias</a:t>
                      </a:r>
                    </a:p>
                  </a:txBody>
                  <a:tcPr marL="61867" marR="61867" marT="0" marB="0">
                    <a:lnL>
                      <a:noFill/>
                    </a:lnL>
                    <a:lnR>
                      <a:noFill/>
                    </a:lnR>
                    <a:lnT>
                      <a:noFill/>
                    </a:lnT>
                    <a:lnB>
                      <a:noFill/>
                    </a:lnB>
                    <a:solidFill>
                      <a:srgbClr val="FBE4D5"/>
                    </a:solidFill>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277605579"/>
              </p:ext>
            </p:extLst>
          </p:nvPr>
        </p:nvGraphicFramePr>
        <p:xfrm>
          <a:off x="5820923" y="3785702"/>
          <a:ext cx="6286994" cy="3021624"/>
        </p:xfrm>
        <a:graphic>
          <a:graphicData uri="http://schemas.openxmlformats.org/drawingml/2006/table">
            <a:tbl>
              <a:tblPr firstRow="1" firstCol="1" bandRow="1"/>
              <a:tblGrid>
                <a:gridCol w="1399194">
                  <a:extLst>
                    <a:ext uri="{9D8B030D-6E8A-4147-A177-3AD203B41FA5}">
                      <a16:colId xmlns:a16="http://schemas.microsoft.com/office/drawing/2014/main" val="20000"/>
                    </a:ext>
                  </a:extLst>
                </a:gridCol>
                <a:gridCol w="4887800">
                  <a:extLst>
                    <a:ext uri="{9D8B030D-6E8A-4147-A177-3AD203B41FA5}">
                      <a16:colId xmlns:a16="http://schemas.microsoft.com/office/drawing/2014/main" val="20001"/>
                    </a:ext>
                  </a:extLst>
                </a:gridCol>
              </a:tblGrid>
              <a:tr h="735392">
                <a:tc>
                  <a:txBody>
                    <a:bodyPr/>
                    <a:lstStyle/>
                    <a:p>
                      <a:pPr marL="457200">
                        <a:lnSpc>
                          <a:spcPct val="150000"/>
                        </a:lnSpc>
                        <a:spcAft>
                          <a:spcPts val="0"/>
                        </a:spcAft>
                      </a:pPr>
                      <a:r>
                        <a:rPr lang="fr-CH" sz="1200" b="1" dirty="0">
                          <a:effectLst/>
                          <a:latin typeface="Calibri" panose="020F0502020204030204" pitchFamily="34" charset="0"/>
                          <a:ea typeface="Calibri" panose="020F0502020204030204" pitchFamily="34" charset="0"/>
                          <a:cs typeface="Times New Roman" panose="02020603050405020304" pitchFamily="18" charset="0"/>
                        </a:rPr>
                        <a:t>POSICIÓN</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5E0B3"/>
                    </a:solidFill>
                  </a:tcPr>
                </a:tc>
                <a:tc>
                  <a:txBody>
                    <a:bodyPr/>
                    <a:lstStyle/>
                    <a:p>
                      <a:pPr marL="457200">
                        <a:lnSpc>
                          <a:spcPct val="150000"/>
                        </a:lnSpc>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RESPONSABILIDADES DURANTE SITUACIONES DE VÍCTIMAS EN MASA</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5E0B3"/>
                    </a:solidFill>
                  </a:tcPr>
                </a:tc>
                <a:extLst>
                  <a:ext uri="{0D108BD9-81ED-4DB2-BD59-A6C34878D82A}">
                    <a16:rowId xmlns:a16="http://schemas.microsoft.com/office/drawing/2014/main" val="10000"/>
                  </a:ext>
                </a:extLst>
              </a:tr>
              <a:tr h="2286232">
                <a:tc>
                  <a:txBody>
                    <a:bodyPr/>
                    <a:lstStyle/>
                    <a:p>
                      <a:pPr marL="357188" indent="0">
                        <a:lnSpc>
                          <a:spcPct val="150000"/>
                        </a:lnSpc>
                        <a:spcAft>
                          <a:spcPts val="0"/>
                        </a:spcAft>
                      </a:pP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Médico</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o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enfermera</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 cargo de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pacientes</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ambulatorios</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5E0B3"/>
                    </a:solidFill>
                  </a:tcPr>
                </a:tc>
                <a:tc>
                  <a:txBody>
                    <a:bodyPr/>
                    <a:lstStyle/>
                    <a:p>
                      <a:pPr marL="357188" indent="-171450">
                        <a:lnSpc>
                          <a:spcPct val="150000"/>
                        </a:lnSpc>
                        <a:spcAft>
                          <a:spcPts val="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Realizar el </a:t>
                      </a:r>
                      <a:r>
                        <a:rPr lang="es-ES" sz="1100" dirty="0" err="1">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triage</a:t>
                      </a:r>
                      <a:r>
                        <a:rPr lang="es-E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secundario de cada paciente ambulatorio</a:t>
                      </a:r>
                    </a:p>
                    <a:p>
                      <a:pPr marL="357188" indent="-171450">
                        <a:lnSpc>
                          <a:spcPct val="150000"/>
                        </a:lnSpc>
                        <a:spcAft>
                          <a:spcPts val="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Completar la evaluación de </a:t>
                      </a:r>
                      <a:r>
                        <a:rPr lang="es-ES" sz="1100" dirty="0" err="1">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triage</a:t>
                      </a:r>
                      <a:r>
                        <a:rPr lang="es-E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para cada paciente</a:t>
                      </a:r>
                    </a:p>
                    <a:p>
                      <a:pPr marL="357188" indent="-171450">
                        <a:lnSpc>
                          <a:spcPct val="150000"/>
                        </a:lnSpc>
                        <a:spcAft>
                          <a:spcPts val="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Reevaluar y reevaluar a los pacientes si su condición cambia</a:t>
                      </a:r>
                    </a:p>
                    <a:p>
                      <a:pPr marL="357188" indent="-171450">
                        <a:lnSpc>
                          <a:spcPct val="150000"/>
                        </a:lnSpc>
                        <a:spcAft>
                          <a:spcPts val="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Referir a los pacientes a otra unidad o darles de alta</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E2EFD9"/>
                    </a:solidFill>
                  </a:tcPr>
                </a:tc>
                <a:extLst>
                  <a:ext uri="{0D108BD9-81ED-4DB2-BD59-A6C34878D82A}">
                    <a16:rowId xmlns:a16="http://schemas.microsoft.com/office/drawing/2014/main" val="10001"/>
                  </a:ext>
                </a:extLst>
              </a:tr>
            </a:tbl>
          </a:graphicData>
        </a:graphic>
      </p:graphicFrame>
      <p:sp>
        <p:nvSpPr>
          <p:cNvPr id="11" name="Slide Number Placeholder 10">
            <a:extLst>
              <a:ext uri="{FF2B5EF4-FFF2-40B4-BE49-F238E27FC236}">
                <a16:creationId xmlns:a16="http://schemas.microsoft.com/office/drawing/2014/main" id="{DF4DCD3A-DFF8-48A5-98F2-91E8FE9985B5}"/>
              </a:ext>
            </a:extLst>
          </p:cNvPr>
          <p:cNvSpPr>
            <a:spLocks noGrp="1"/>
          </p:cNvSpPr>
          <p:nvPr>
            <p:ph type="sldNum" sz="quarter" idx="12"/>
          </p:nvPr>
        </p:nvSpPr>
        <p:spPr/>
        <p:txBody>
          <a:bodyPr/>
          <a:lstStyle/>
          <a:p>
            <a:fld id="{DB1CEA2B-11BA-47C1-B2B8-F71A1EE91919}" type="slidenum">
              <a:rPr lang="fr-CH" smtClean="0"/>
              <a:t>44</a:t>
            </a:fld>
            <a:endParaRPr lang="fr-CH"/>
          </a:p>
        </p:txBody>
      </p:sp>
    </p:spTree>
    <p:extLst>
      <p:ext uri="{BB962C8B-B14F-4D97-AF65-F5344CB8AC3E}">
        <p14:creationId xmlns:p14="http://schemas.microsoft.com/office/powerpoint/2010/main" val="405742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4844" y="0"/>
            <a:ext cx="5162311" cy="1325563"/>
          </a:xfrm>
        </p:spPr>
        <p:txBody>
          <a:bodyPr/>
          <a:lstStyle/>
          <a:p>
            <a:pPr algn="ctr"/>
            <a:r>
              <a:rPr lang="en-US" u="sng" dirty="0">
                <a:latin typeface="+mn-lt"/>
              </a:rPr>
              <a:t>Hospital - Triage</a:t>
            </a:r>
            <a:endParaRPr lang="fr-CH" u="sng" dirty="0">
              <a:latin typeface="+mn-lt"/>
            </a:endParaRPr>
          </a:p>
        </p:txBody>
      </p:sp>
      <p:sp>
        <p:nvSpPr>
          <p:cNvPr id="3" name="Content Placeholder 2"/>
          <p:cNvSpPr>
            <a:spLocks noGrp="1"/>
          </p:cNvSpPr>
          <p:nvPr>
            <p:ph idx="1"/>
          </p:nvPr>
        </p:nvSpPr>
        <p:spPr/>
        <p:txBody>
          <a:bodyPr/>
          <a:lstStyle/>
          <a:p>
            <a:endParaRPr lang="fr-CH" dirty="0"/>
          </a:p>
        </p:txBody>
      </p:sp>
      <p:pic>
        <p:nvPicPr>
          <p:cNvPr id="4" name="Picture 3"/>
          <p:cNvPicPr>
            <a:picLocks noChangeAspect="1"/>
          </p:cNvPicPr>
          <p:nvPr/>
        </p:nvPicPr>
        <p:blipFill>
          <a:blip r:embed="rId3"/>
          <a:stretch>
            <a:fillRect/>
          </a:stretch>
        </p:blipFill>
        <p:spPr>
          <a:xfrm>
            <a:off x="1257778" y="1410520"/>
            <a:ext cx="9676444" cy="5447480"/>
          </a:xfrm>
          <a:prstGeom prst="rect">
            <a:avLst/>
          </a:prstGeom>
        </p:spPr>
      </p:pic>
      <p:sp>
        <p:nvSpPr>
          <p:cNvPr id="5" name="Rectangle 4">
            <a:extLst>
              <a:ext uri="{FF2B5EF4-FFF2-40B4-BE49-F238E27FC236}">
                <a16:creationId xmlns:a16="http://schemas.microsoft.com/office/drawing/2014/main" id="{09568089-E6A5-4F44-9905-48788A2697D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EC522FAA-218C-40E6-9F5E-9354ED8CBF3C}"/>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9" name="Slide Number Placeholder 8">
            <a:extLst>
              <a:ext uri="{FF2B5EF4-FFF2-40B4-BE49-F238E27FC236}">
                <a16:creationId xmlns:a16="http://schemas.microsoft.com/office/drawing/2014/main" id="{3B54D166-44D6-4867-9BC2-9B359D503AE8}"/>
              </a:ext>
            </a:extLst>
          </p:cNvPr>
          <p:cNvSpPr>
            <a:spLocks noGrp="1"/>
          </p:cNvSpPr>
          <p:nvPr>
            <p:ph type="sldNum" sz="quarter" idx="12"/>
          </p:nvPr>
        </p:nvSpPr>
        <p:spPr/>
        <p:txBody>
          <a:bodyPr/>
          <a:lstStyle/>
          <a:p>
            <a:fld id="{DB1CEA2B-11BA-47C1-B2B8-F71A1EE91919}" type="slidenum">
              <a:rPr lang="fr-CH" smtClean="0"/>
              <a:t>45</a:t>
            </a:fld>
            <a:endParaRPr lang="fr-CH"/>
          </a:p>
        </p:txBody>
      </p:sp>
    </p:spTree>
    <p:extLst>
      <p:ext uri="{BB962C8B-B14F-4D97-AF65-F5344CB8AC3E}">
        <p14:creationId xmlns:p14="http://schemas.microsoft.com/office/powerpoint/2010/main" val="2800301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717023">
            <a:off x="1015622" y="343499"/>
            <a:ext cx="4705678" cy="6162868"/>
          </a:xfrm>
          <a:prstGeom prst="rect">
            <a:avLst/>
          </a:prstGeom>
        </p:spPr>
      </p:pic>
      <p:pic>
        <p:nvPicPr>
          <p:cNvPr id="5" name="Picture 4"/>
          <p:cNvPicPr>
            <a:picLocks noChangeAspect="1"/>
          </p:cNvPicPr>
          <p:nvPr/>
        </p:nvPicPr>
        <p:blipFill>
          <a:blip r:embed="rId4"/>
          <a:stretch>
            <a:fillRect/>
          </a:stretch>
        </p:blipFill>
        <p:spPr>
          <a:xfrm rot="340710">
            <a:off x="6071553" y="497214"/>
            <a:ext cx="5704812" cy="5991547"/>
          </a:xfrm>
          <a:prstGeom prst="rect">
            <a:avLst/>
          </a:prstGeom>
        </p:spPr>
      </p:pic>
      <p:sp>
        <p:nvSpPr>
          <p:cNvPr id="6" name="Rectangle 5">
            <a:extLst>
              <a:ext uri="{FF2B5EF4-FFF2-40B4-BE49-F238E27FC236}">
                <a16:creationId xmlns:a16="http://schemas.microsoft.com/office/drawing/2014/main" id="{37BCB152-934E-48F7-80D3-988F23D489D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F3489217-2897-4EB3-86D5-35A85846A2D5}"/>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8" name="Slide Number Placeholder 7">
            <a:extLst>
              <a:ext uri="{FF2B5EF4-FFF2-40B4-BE49-F238E27FC236}">
                <a16:creationId xmlns:a16="http://schemas.microsoft.com/office/drawing/2014/main" id="{26E803AF-2ADE-4CDE-A4CF-35D34ECC5E44}"/>
              </a:ext>
            </a:extLst>
          </p:cNvPr>
          <p:cNvSpPr>
            <a:spLocks noGrp="1"/>
          </p:cNvSpPr>
          <p:nvPr>
            <p:ph type="sldNum" sz="quarter" idx="12"/>
          </p:nvPr>
        </p:nvSpPr>
        <p:spPr/>
        <p:txBody>
          <a:bodyPr/>
          <a:lstStyle/>
          <a:p>
            <a:fld id="{DB1CEA2B-11BA-47C1-B2B8-F71A1EE91919}" type="slidenum">
              <a:rPr lang="fr-CH" smtClean="0"/>
              <a:t>46</a:t>
            </a:fld>
            <a:endParaRPr lang="fr-CH"/>
          </a:p>
        </p:txBody>
      </p:sp>
    </p:spTree>
    <p:extLst>
      <p:ext uri="{BB962C8B-B14F-4D97-AF65-F5344CB8AC3E}">
        <p14:creationId xmlns:p14="http://schemas.microsoft.com/office/powerpoint/2010/main" val="2588058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C260F-3151-4282-870A-9E751D666601}"/>
              </a:ext>
            </a:extLst>
          </p:cNvPr>
          <p:cNvSpPr>
            <a:spLocks noGrp="1"/>
          </p:cNvSpPr>
          <p:nvPr>
            <p:ph type="title"/>
          </p:nvPr>
        </p:nvSpPr>
        <p:spPr>
          <a:xfrm>
            <a:off x="1056132" y="-353568"/>
            <a:ext cx="10515600" cy="1325563"/>
          </a:xfrm>
        </p:spPr>
        <p:txBody>
          <a:bodyPr>
            <a:normAutofit fontScale="90000"/>
          </a:bodyPr>
          <a:lstStyle/>
          <a:p>
            <a:pPr algn="ctr"/>
            <a:br>
              <a:rPr lang="en-GB" u="sng" dirty="0">
                <a:solidFill>
                  <a:srgbClr val="FF0000"/>
                </a:solidFill>
                <a:latin typeface="+mn-lt"/>
              </a:rPr>
            </a:br>
            <a:r>
              <a:rPr lang="en-GB" u="sng" dirty="0" err="1">
                <a:latin typeface="+mn-lt"/>
              </a:rPr>
              <a:t>Componentes</a:t>
            </a:r>
            <a:r>
              <a:rPr lang="en-GB" u="sng" dirty="0">
                <a:latin typeface="+mn-lt"/>
              </a:rPr>
              <a:t> de un plan de </a:t>
            </a:r>
            <a:r>
              <a:rPr lang="en-GB" u="sng" dirty="0" err="1">
                <a:latin typeface="+mn-lt"/>
              </a:rPr>
              <a:t>víctimas</a:t>
            </a:r>
            <a:r>
              <a:rPr lang="en-GB" u="sng" dirty="0">
                <a:latin typeface="+mn-lt"/>
              </a:rPr>
              <a:t> en masa</a:t>
            </a:r>
          </a:p>
        </p:txBody>
      </p:sp>
      <p:sp>
        <p:nvSpPr>
          <p:cNvPr id="3" name="Content Placeholder 2">
            <a:extLst>
              <a:ext uri="{FF2B5EF4-FFF2-40B4-BE49-F238E27FC236}">
                <a16:creationId xmlns:a16="http://schemas.microsoft.com/office/drawing/2014/main" id="{29DE7866-6577-400C-A636-1530D6759E59}"/>
              </a:ext>
            </a:extLst>
          </p:cNvPr>
          <p:cNvSpPr>
            <a:spLocks noGrp="1"/>
          </p:cNvSpPr>
          <p:nvPr>
            <p:ph idx="1"/>
          </p:nvPr>
        </p:nvSpPr>
        <p:spPr>
          <a:xfrm>
            <a:off x="1252728" y="1258697"/>
            <a:ext cx="10705592" cy="5355463"/>
          </a:xfrm>
        </p:spPr>
        <p:txBody>
          <a:bodyPr>
            <a:normAutofit fontScale="92500" lnSpcReduction="20000"/>
          </a:bodyPr>
          <a:lstStyle/>
          <a:p>
            <a:pPr lvl="0"/>
            <a:r>
              <a:rPr lang="es-ES" dirty="0"/>
              <a:t>Enfoque multi-institucional </a:t>
            </a:r>
          </a:p>
          <a:p>
            <a:pPr lvl="0"/>
            <a:r>
              <a:rPr lang="es-ES" dirty="0"/>
              <a:t>Funciones y responsabilidades (responsables de la toma de decisiones, líder de </a:t>
            </a:r>
            <a:r>
              <a:rPr lang="es-ES" dirty="0" err="1"/>
              <a:t>triage</a:t>
            </a:r>
            <a:r>
              <a:rPr lang="es-ES" dirty="0"/>
              <a:t>, enlace con otros)</a:t>
            </a:r>
          </a:p>
          <a:p>
            <a:pPr lvl="0"/>
            <a:r>
              <a:rPr lang="es-ES" dirty="0"/>
              <a:t>Sistema de comunicación y coordinación preestablecido</a:t>
            </a:r>
          </a:p>
          <a:p>
            <a:pPr lvl="0"/>
            <a:r>
              <a:rPr lang="es-ES" dirty="0"/>
              <a:t>Movilización de recursos</a:t>
            </a:r>
          </a:p>
          <a:p>
            <a:pPr lvl="0"/>
            <a:r>
              <a:rPr lang="es-ES" dirty="0"/>
              <a:t>Equipo y consumibles</a:t>
            </a:r>
          </a:p>
          <a:p>
            <a:pPr lvl="0"/>
            <a:r>
              <a:rPr lang="es-ES" dirty="0"/>
              <a:t>Protocolos de </a:t>
            </a:r>
            <a:r>
              <a:rPr lang="es-ES" dirty="0" err="1"/>
              <a:t>triage</a:t>
            </a:r>
            <a:r>
              <a:rPr lang="es-ES" dirty="0"/>
              <a:t> para priorizar a los pacientes recuperables para el tratamiento y los recursos de racionamiento</a:t>
            </a:r>
          </a:p>
          <a:p>
            <a:pPr lvl="0"/>
            <a:r>
              <a:rPr lang="es-ES" dirty="0"/>
              <a:t>Redes de hospitales; Cooperación entre los servicios civiles y militares</a:t>
            </a:r>
          </a:p>
          <a:p>
            <a:pPr lvl="0"/>
            <a:r>
              <a:rPr lang="es-ES" dirty="0"/>
              <a:t>Control de multitudes (elementos culturales: a menudo difícil)</a:t>
            </a:r>
          </a:p>
          <a:p>
            <a:pPr lvl="0"/>
            <a:r>
              <a:rPr lang="es-ES" dirty="0"/>
              <a:t>Medios de comunicación</a:t>
            </a:r>
          </a:p>
          <a:p>
            <a:pPr lvl="0"/>
            <a:r>
              <a:rPr lang="es-ES" dirty="0"/>
              <a:t>La seguridad y el bienestar del personal</a:t>
            </a:r>
          </a:p>
          <a:p>
            <a:pPr lvl="0"/>
            <a:r>
              <a:rPr lang="es-ES" dirty="0"/>
              <a:t>Entrenamiento y ensayo del plan de víctimas en masa</a:t>
            </a:r>
            <a:endParaRPr lang="en-GB" dirty="0"/>
          </a:p>
        </p:txBody>
      </p:sp>
      <p:sp>
        <p:nvSpPr>
          <p:cNvPr id="4" name="Rectangle 3">
            <a:extLst>
              <a:ext uri="{FF2B5EF4-FFF2-40B4-BE49-F238E27FC236}">
                <a16:creationId xmlns:a16="http://schemas.microsoft.com/office/drawing/2014/main" id="{431AFCC0-CFD5-4AF7-95F1-170BE520101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B750C910-B64A-4D20-A13D-8E624369144A}"/>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8" name="Slide Number Placeholder 7">
            <a:extLst>
              <a:ext uri="{FF2B5EF4-FFF2-40B4-BE49-F238E27FC236}">
                <a16:creationId xmlns:a16="http://schemas.microsoft.com/office/drawing/2014/main" id="{03EC2249-1D8A-48D6-AECE-B86C0195CBF2}"/>
              </a:ext>
            </a:extLst>
          </p:cNvPr>
          <p:cNvSpPr>
            <a:spLocks noGrp="1"/>
          </p:cNvSpPr>
          <p:nvPr>
            <p:ph type="sldNum" sz="quarter" idx="12"/>
          </p:nvPr>
        </p:nvSpPr>
        <p:spPr/>
        <p:txBody>
          <a:bodyPr/>
          <a:lstStyle/>
          <a:p>
            <a:fld id="{DB1CEA2B-11BA-47C1-B2B8-F71A1EE91919}" type="slidenum">
              <a:rPr lang="fr-CH" smtClean="0"/>
              <a:t>47</a:t>
            </a:fld>
            <a:endParaRPr lang="fr-CH"/>
          </a:p>
        </p:txBody>
      </p:sp>
    </p:spTree>
    <p:extLst>
      <p:ext uri="{BB962C8B-B14F-4D97-AF65-F5344CB8AC3E}">
        <p14:creationId xmlns:p14="http://schemas.microsoft.com/office/powerpoint/2010/main" val="3372691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296" y="168063"/>
            <a:ext cx="10515600" cy="1325563"/>
          </a:xfrm>
        </p:spPr>
        <p:txBody>
          <a:bodyPr/>
          <a:lstStyle/>
          <a:p>
            <a:pPr algn="ctr"/>
            <a:r>
              <a:rPr lang="en-US" u="sng" dirty="0">
                <a:latin typeface="+mn-lt"/>
              </a:rPr>
              <a:t>Plan de </a:t>
            </a:r>
            <a:r>
              <a:rPr lang="en-US" u="sng" dirty="0" err="1">
                <a:latin typeface="+mn-lt"/>
              </a:rPr>
              <a:t>manejo</a:t>
            </a:r>
            <a:r>
              <a:rPr lang="en-US" u="sng" dirty="0">
                <a:latin typeface="+mn-lt"/>
              </a:rPr>
              <a:t> de </a:t>
            </a:r>
            <a:r>
              <a:rPr lang="en-US" u="sng" dirty="0" err="1">
                <a:latin typeface="+mn-lt"/>
              </a:rPr>
              <a:t>víctimas</a:t>
            </a:r>
            <a:r>
              <a:rPr lang="en-US" u="sng" dirty="0">
                <a:latin typeface="+mn-lt"/>
              </a:rPr>
              <a:t> en masa</a:t>
            </a:r>
            <a:endParaRPr lang="fr-CH" u="sng" dirty="0">
              <a:latin typeface="+mn-lt"/>
            </a:endParaRPr>
          </a:p>
        </p:txBody>
      </p:sp>
      <p:sp>
        <p:nvSpPr>
          <p:cNvPr id="3" name="Content Placeholder 2"/>
          <p:cNvSpPr>
            <a:spLocks noGrp="1"/>
          </p:cNvSpPr>
          <p:nvPr>
            <p:ph idx="1"/>
          </p:nvPr>
        </p:nvSpPr>
        <p:spPr>
          <a:xfrm>
            <a:off x="1762377" y="2170176"/>
            <a:ext cx="3841237" cy="4225418"/>
          </a:xfrm>
          <a:ln>
            <a:solidFill>
              <a:srgbClr val="002060"/>
            </a:solidFill>
          </a:ln>
        </p:spPr>
        <p:txBody>
          <a:bodyPr/>
          <a:lstStyle/>
          <a:p>
            <a:pPr marL="0" indent="0" algn="ctr">
              <a:buNone/>
            </a:pPr>
            <a:r>
              <a:rPr lang="es-ES" dirty="0"/>
              <a:t>Un plan de manejo de víctimas en masa debe someterse a una revisión periódica para determinar si el plan aborda todos los escenarios posibles</a:t>
            </a:r>
            <a:endParaRPr lang="en-US" dirty="0"/>
          </a:p>
        </p:txBody>
      </p:sp>
      <p:pic>
        <p:nvPicPr>
          <p:cNvPr id="4" name="Picture 3"/>
          <p:cNvPicPr>
            <a:picLocks noChangeAspect="1"/>
          </p:cNvPicPr>
          <p:nvPr/>
        </p:nvPicPr>
        <p:blipFill>
          <a:blip r:embed="rId3"/>
          <a:stretch>
            <a:fillRect/>
          </a:stretch>
        </p:blipFill>
        <p:spPr>
          <a:xfrm>
            <a:off x="6912107" y="2170176"/>
            <a:ext cx="4767396" cy="4225418"/>
          </a:xfrm>
          <a:prstGeom prst="rect">
            <a:avLst/>
          </a:prstGeom>
        </p:spPr>
      </p:pic>
      <p:sp>
        <p:nvSpPr>
          <p:cNvPr id="5" name="Rectangle 4">
            <a:extLst>
              <a:ext uri="{FF2B5EF4-FFF2-40B4-BE49-F238E27FC236}">
                <a16:creationId xmlns:a16="http://schemas.microsoft.com/office/drawing/2014/main" id="{13074804-CD15-4794-A633-CC7362B5CB3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CCB152E0-29E1-45ED-BFE6-2C5F5970C78F}"/>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9" name="Slide Number Placeholder 8">
            <a:extLst>
              <a:ext uri="{FF2B5EF4-FFF2-40B4-BE49-F238E27FC236}">
                <a16:creationId xmlns:a16="http://schemas.microsoft.com/office/drawing/2014/main" id="{4021E256-75B1-45BD-B85D-EA6112E1C3A0}"/>
              </a:ext>
            </a:extLst>
          </p:cNvPr>
          <p:cNvSpPr>
            <a:spLocks noGrp="1"/>
          </p:cNvSpPr>
          <p:nvPr>
            <p:ph type="sldNum" sz="quarter" idx="12"/>
          </p:nvPr>
        </p:nvSpPr>
        <p:spPr/>
        <p:txBody>
          <a:bodyPr/>
          <a:lstStyle/>
          <a:p>
            <a:fld id="{DB1CEA2B-11BA-47C1-B2B8-F71A1EE91919}" type="slidenum">
              <a:rPr lang="fr-CH" smtClean="0"/>
              <a:t>48</a:t>
            </a:fld>
            <a:endParaRPr lang="fr-CH"/>
          </a:p>
        </p:txBody>
      </p:sp>
    </p:spTree>
    <p:extLst>
      <p:ext uri="{BB962C8B-B14F-4D97-AF65-F5344CB8AC3E}">
        <p14:creationId xmlns:p14="http://schemas.microsoft.com/office/powerpoint/2010/main" val="373600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err="1">
                <a:effectLst>
                  <a:outerShdw blurRad="38100" dist="38100" dir="2700000" algn="tl">
                    <a:srgbClr val="000000">
                      <a:alpha val="43137"/>
                    </a:srgbClr>
                  </a:outerShdw>
                </a:effectLst>
                <a:latin typeface="+mn-lt"/>
              </a:rPr>
              <a:t>Preguntas</a:t>
            </a:r>
            <a:r>
              <a:rPr lang="en-US" u="sng" dirty="0">
                <a:latin typeface="+mn-lt"/>
              </a:rPr>
              <a:t> </a:t>
            </a:r>
            <a:endParaRPr lang="fr-CH" u="sng" dirty="0">
              <a:latin typeface="+mn-lt"/>
            </a:endParaRPr>
          </a:p>
        </p:txBody>
      </p:sp>
      <p:pic>
        <p:nvPicPr>
          <p:cNvPr id="4" name="Picture 3"/>
          <p:cNvPicPr>
            <a:picLocks noChangeAspect="1"/>
          </p:cNvPicPr>
          <p:nvPr/>
        </p:nvPicPr>
        <p:blipFill>
          <a:blip r:embed="rId3"/>
          <a:stretch>
            <a:fillRect/>
          </a:stretch>
        </p:blipFill>
        <p:spPr>
          <a:xfrm>
            <a:off x="2705521" y="2346853"/>
            <a:ext cx="7015594" cy="3654425"/>
          </a:xfrm>
          <a:prstGeom prst="rect">
            <a:avLst/>
          </a:prstGeom>
        </p:spPr>
      </p:pic>
      <p:sp>
        <p:nvSpPr>
          <p:cNvPr id="6" name="Rectangle 5">
            <a:extLst>
              <a:ext uri="{FF2B5EF4-FFF2-40B4-BE49-F238E27FC236}">
                <a16:creationId xmlns:a16="http://schemas.microsoft.com/office/drawing/2014/main" id="{32FED072-5FC8-469D-9E5F-9E026F38A5E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7EC9A125-F9FA-442E-A26B-50112C1DF25B}"/>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8" name="Slide Number Placeholder 7">
            <a:extLst>
              <a:ext uri="{FF2B5EF4-FFF2-40B4-BE49-F238E27FC236}">
                <a16:creationId xmlns:a16="http://schemas.microsoft.com/office/drawing/2014/main" id="{76E62D43-1D0F-4ADF-9E81-6E7E34F0F6DE}"/>
              </a:ext>
            </a:extLst>
          </p:cNvPr>
          <p:cNvSpPr>
            <a:spLocks noGrp="1"/>
          </p:cNvSpPr>
          <p:nvPr>
            <p:ph type="sldNum" sz="quarter" idx="12"/>
          </p:nvPr>
        </p:nvSpPr>
        <p:spPr/>
        <p:txBody>
          <a:bodyPr/>
          <a:lstStyle/>
          <a:p>
            <a:fld id="{DB1CEA2B-11BA-47C1-B2B8-F71A1EE91919}" type="slidenum">
              <a:rPr lang="fr-CH" smtClean="0"/>
              <a:t>49</a:t>
            </a:fld>
            <a:endParaRPr lang="fr-CH"/>
          </a:p>
        </p:txBody>
      </p:sp>
    </p:spTree>
    <p:extLst>
      <p:ext uri="{BB962C8B-B14F-4D97-AF65-F5344CB8AC3E}">
        <p14:creationId xmlns:p14="http://schemas.microsoft.com/office/powerpoint/2010/main" val="48642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20987165">
            <a:off x="8319006" y="4049674"/>
            <a:ext cx="3503886" cy="2624532"/>
          </a:xfrm>
          <a:prstGeom prst="rect">
            <a:avLst/>
          </a:prstGeom>
        </p:spPr>
      </p:pic>
      <p:pic>
        <p:nvPicPr>
          <p:cNvPr id="12" name="Picture 11"/>
          <p:cNvPicPr>
            <a:picLocks noChangeAspect="1"/>
          </p:cNvPicPr>
          <p:nvPr/>
        </p:nvPicPr>
        <p:blipFill>
          <a:blip r:embed="rId4"/>
          <a:stretch>
            <a:fillRect/>
          </a:stretch>
        </p:blipFill>
        <p:spPr>
          <a:xfrm>
            <a:off x="865257" y="479589"/>
            <a:ext cx="4316342" cy="1060796"/>
          </a:xfrm>
          <a:prstGeom prst="rect">
            <a:avLst/>
          </a:prstGeom>
        </p:spPr>
      </p:pic>
      <p:pic>
        <p:nvPicPr>
          <p:cNvPr id="4" name="Picture 3"/>
          <p:cNvPicPr>
            <a:picLocks noChangeAspect="1"/>
          </p:cNvPicPr>
          <p:nvPr/>
        </p:nvPicPr>
        <p:blipFill>
          <a:blip r:embed="rId5"/>
          <a:stretch>
            <a:fillRect/>
          </a:stretch>
        </p:blipFill>
        <p:spPr>
          <a:xfrm>
            <a:off x="865257" y="1954649"/>
            <a:ext cx="2678690" cy="2678690"/>
          </a:xfrm>
          <a:prstGeom prst="rect">
            <a:avLst/>
          </a:prstGeom>
        </p:spPr>
      </p:pic>
      <p:pic>
        <p:nvPicPr>
          <p:cNvPr id="6" name="Picture 5"/>
          <p:cNvPicPr>
            <a:picLocks noChangeAspect="1"/>
          </p:cNvPicPr>
          <p:nvPr/>
        </p:nvPicPr>
        <p:blipFill>
          <a:blip r:embed="rId6"/>
          <a:stretch>
            <a:fillRect/>
          </a:stretch>
        </p:blipFill>
        <p:spPr>
          <a:xfrm>
            <a:off x="6835752" y="1618987"/>
            <a:ext cx="1174973" cy="1099680"/>
          </a:xfrm>
          <a:prstGeom prst="rect">
            <a:avLst/>
          </a:prstGeom>
        </p:spPr>
      </p:pic>
      <p:pic>
        <p:nvPicPr>
          <p:cNvPr id="8" name="Content Placeholder 7"/>
          <p:cNvPicPr>
            <a:picLocks noGrp="1" noChangeAspect="1"/>
          </p:cNvPicPr>
          <p:nvPr>
            <p:ph idx="1"/>
          </p:nvPr>
        </p:nvPicPr>
        <p:blipFill>
          <a:blip r:embed="rId7"/>
          <a:stretch>
            <a:fillRect/>
          </a:stretch>
        </p:blipFill>
        <p:spPr>
          <a:xfrm>
            <a:off x="4857319" y="4988261"/>
            <a:ext cx="1772251" cy="1409740"/>
          </a:xfrm>
          <a:prstGeom prst="rect">
            <a:avLst/>
          </a:prstGeom>
        </p:spPr>
      </p:pic>
      <p:pic>
        <p:nvPicPr>
          <p:cNvPr id="9" name="Picture 8"/>
          <p:cNvPicPr>
            <a:picLocks noChangeAspect="1"/>
          </p:cNvPicPr>
          <p:nvPr/>
        </p:nvPicPr>
        <p:blipFill>
          <a:blip r:embed="rId8"/>
          <a:stretch>
            <a:fillRect/>
          </a:stretch>
        </p:blipFill>
        <p:spPr>
          <a:xfrm>
            <a:off x="8503857" y="3043924"/>
            <a:ext cx="1133258" cy="1204080"/>
          </a:xfrm>
          <a:prstGeom prst="rect">
            <a:avLst/>
          </a:prstGeom>
        </p:spPr>
      </p:pic>
      <p:pic>
        <p:nvPicPr>
          <p:cNvPr id="10" name="Picture 9"/>
          <p:cNvPicPr>
            <a:picLocks noChangeAspect="1"/>
          </p:cNvPicPr>
          <p:nvPr/>
        </p:nvPicPr>
        <p:blipFill>
          <a:blip r:embed="rId9"/>
          <a:stretch>
            <a:fillRect/>
          </a:stretch>
        </p:blipFill>
        <p:spPr>
          <a:xfrm>
            <a:off x="5005062" y="2399032"/>
            <a:ext cx="1251597" cy="1789924"/>
          </a:xfrm>
          <a:prstGeom prst="rect">
            <a:avLst/>
          </a:prstGeom>
        </p:spPr>
      </p:pic>
      <p:pic>
        <p:nvPicPr>
          <p:cNvPr id="11" name="Picture 10"/>
          <p:cNvPicPr>
            <a:picLocks noChangeAspect="1"/>
          </p:cNvPicPr>
          <p:nvPr/>
        </p:nvPicPr>
        <p:blipFill>
          <a:blip r:embed="rId10"/>
          <a:stretch>
            <a:fillRect/>
          </a:stretch>
        </p:blipFill>
        <p:spPr>
          <a:xfrm>
            <a:off x="9337964" y="1009987"/>
            <a:ext cx="1341833" cy="1218000"/>
          </a:xfrm>
          <a:prstGeom prst="rect">
            <a:avLst/>
          </a:prstGeom>
        </p:spPr>
      </p:pic>
      <p:pic>
        <p:nvPicPr>
          <p:cNvPr id="7" name="Picture 6"/>
          <p:cNvPicPr>
            <a:picLocks noChangeAspect="1"/>
          </p:cNvPicPr>
          <p:nvPr/>
        </p:nvPicPr>
        <p:blipFill>
          <a:blip r:embed="rId11"/>
          <a:stretch>
            <a:fillRect/>
          </a:stretch>
        </p:blipFill>
        <p:spPr>
          <a:xfrm>
            <a:off x="4908974" y="479589"/>
            <a:ext cx="3557684" cy="6332750"/>
          </a:xfrm>
          <a:prstGeom prst="rect">
            <a:avLst/>
          </a:prstGeom>
        </p:spPr>
      </p:pic>
      <p:sp>
        <p:nvSpPr>
          <p:cNvPr id="13" name="Rectangle 12">
            <a:extLst>
              <a:ext uri="{FF2B5EF4-FFF2-40B4-BE49-F238E27FC236}">
                <a16:creationId xmlns:a16="http://schemas.microsoft.com/office/drawing/2014/main" id="{3369ABAC-72A4-433D-97BA-3E980CE9287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4" name="TextBox 13">
            <a:extLst>
              <a:ext uri="{FF2B5EF4-FFF2-40B4-BE49-F238E27FC236}">
                <a16:creationId xmlns:a16="http://schemas.microsoft.com/office/drawing/2014/main" id="{620ECD0C-9036-4396-BA0E-B63274D31B9B}"/>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15" name="Slide Number Placeholder 14">
            <a:extLst>
              <a:ext uri="{FF2B5EF4-FFF2-40B4-BE49-F238E27FC236}">
                <a16:creationId xmlns:a16="http://schemas.microsoft.com/office/drawing/2014/main" id="{9C3FF37C-3E44-4A62-9D82-428276646181}"/>
              </a:ext>
            </a:extLst>
          </p:cNvPr>
          <p:cNvSpPr>
            <a:spLocks noGrp="1"/>
          </p:cNvSpPr>
          <p:nvPr>
            <p:ph type="sldNum" sz="quarter" idx="12"/>
          </p:nvPr>
        </p:nvSpPr>
        <p:spPr/>
        <p:txBody>
          <a:bodyPr/>
          <a:lstStyle/>
          <a:p>
            <a:fld id="{DB1CEA2B-11BA-47C1-B2B8-F71A1EE91919}" type="slidenum">
              <a:rPr lang="fr-CH" smtClean="0"/>
              <a:t>5</a:t>
            </a:fld>
            <a:endParaRPr lang="fr-CH"/>
          </a:p>
        </p:txBody>
      </p:sp>
    </p:spTree>
    <p:extLst>
      <p:ext uri="{BB962C8B-B14F-4D97-AF65-F5344CB8AC3E}">
        <p14:creationId xmlns:p14="http://schemas.microsoft.com/office/powerpoint/2010/main" val="82810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250"/>
                                        <p:tgtEl>
                                          <p:spTgt spid="6"/>
                                        </p:tgtEl>
                                      </p:cBhvr>
                                    </p:animEffect>
                                  </p:childTnLst>
                                </p:cTn>
                              </p:par>
                            </p:childTnLst>
                          </p:cTn>
                        </p:par>
                        <p:par>
                          <p:cTn id="16" fill="hold">
                            <p:stCondLst>
                              <p:cond delay="2250"/>
                            </p:stCondLst>
                            <p:childTnLst>
                              <p:par>
                                <p:cTn id="17" presetID="16" presetClass="entr" presetSubtype="2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250"/>
                                        <p:tgtEl>
                                          <p:spTgt spid="11"/>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250"/>
                                        <p:tgtEl>
                                          <p:spTgt spid="8"/>
                                        </p:tgtEl>
                                      </p:cBhvr>
                                    </p:animEffect>
                                  </p:childTnLst>
                                </p:cTn>
                              </p:par>
                            </p:childTnLst>
                          </p:cTn>
                        </p:par>
                        <p:par>
                          <p:cTn id="24" fill="hold">
                            <p:stCondLst>
                              <p:cond delay="2750"/>
                            </p:stCondLst>
                            <p:childTnLst>
                              <p:par>
                                <p:cTn id="25" presetID="16" presetClass="entr" presetSubtype="2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2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3125" y="1392527"/>
            <a:ext cx="10515600" cy="5328948"/>
          </a:xfrm>
        </p:spPr>
        <p:txBody>
          <a:bodyPr>
            <a:normAutofit/>
          </a:bodyPr>
          <a:lstStyle/>
          <a:p>
            <a:pPr lvl="1"/>
            <a:r>
              <a:rPr lang="es-ES" dirty="0"/>
              <a:t>Transeúntes</a:t>
            </a:r>
          </a:p>
          <a:p>
            <a:pPr lvl="1"/>
            <a:r>
              <a:rPr lang="es-ES" dirty="0"/>
              <a:t>Parientes/amigos</a:t>
            </a:r>
          </a:p>
          <a:p>
            <a:pPr lvl="1"/>
            <a:r>
              <a:rPr lang="es-ES" dirty="0"/>
              <a:t>Compañeros de trabajo</a:t>
            </a:r>
          </a:p>
          <a:p>
            <a:pPr lvl="1"/>
            <a:r>
              <a:rPr lang="es-ES" dirty="0"/>
              <a:t>Miembros de la comunidad</a:t>
            </a:r>
          </a:p>
          <a:p>
            <a:pPr lvl="1"/>
            <a:r>
              <a:rPr lang="es-ES" dirty="0"/>
              <a:t>Primeros respondientes</a:t>
            </a:r>
          </a:p>
          <a:p>
            <a:pPr lvl="1"/>
            <a:endParaRPr lang="es-ES" dirty="0"/>
          </a:p>
          <a:p>
            <a:pPr lvl="1"/>
            <a:r>
              <a:rPr lang="es-ES" dirty="0"/>
              <a:t>Ejército o cualquier otro grupo armado</a:t>
            </a:r>
          </a:p>
          <a:p>
            <a:pPr lvl="1"/>
            <a:r>
              <a:rPr lang="es-ES" dirty="0"/>
              <a:t>La policía u otras fuerzas de seguridad</a:t>
            </a:r>
          </a:p>
          <a:p>
            <a:pPr lvl="1"/>
            <a:r>
              <a:rPr lang="es-ES" dirty="0"/>
              <a:t>El Servicio de Bomberos o su equivalente en la comunidad</a:t>
            </a:r>
          </a:p>
          <a:p>
            <a:pPr lvl="1"/>
            <a:r>
              <a:rPr lang="es-ES" dirty="0"/>
              <a:t>Protección civil o los "servicios" comunitarios</a:t>
            </a:r>
          </a:p>
          <a:p>
            <a:pPr lvl="1"/>
            <a:r>
              <a:rPr lang="es-ES" dirty="0"/>
              <a:t>Servicio de ambulancia</a:t>
            </a:r>
          </a:p>
          <a:p>
            <a:pPr lvl="1"/>
            <a:endParaRPr lang="es-ES" dirty="0"/>
          </a:p>
          <a:p>
            <a:pPr lvl="1"/>
            <a:r>
              <a:rPr lang="es-ES" dirty="0"/>
              <a:t>Otros (Ferrocarriles, Aviación...etc.)</a:t>
            </a:r>
            <a:endParaRPr lang="fr-CH" dirty="0"/>
          </a:p>
        </p:txBody>
      </p:sp>
      <p:sp>
        <p:nvSpPr>
          <p:cNvPr id="4" name="Title 1"/>
          <p:cNvSpPr>
            <a:spLocks noGrp="1"/>
          </p:cNvSpPr>
          <p:nvPr>
            <p:ph type="title"/>
          </p:nvPr>
        </p:nvSpPr>
        <p:spPr>
          <a:xfrm>
            <a:off x="1293125" y="0"/>
            <a:ext cx="10898875" cy="1325563"/>
          </a:xfrm>
        </p:spPr>
        <p:txBody>
          <a:bodyPr>
            <a:normAutofit/>
          </a:bodyPr>
          <a:lstStyle/>
          <a:p>
            <a:r>
              <a:rPr lang="es-ES" sz="4000" u="sng" dirty="0">
                <a:latin typeface="+mn-lt"/>
              </a:rPr>
              <a:t>Diferentes actores en la medicina prehospitalaria</a:t>
            </a:r>
            <a:endParaRPr lang="fr-CH" sz="4000" u="sng" dirty="0">
              <a:latin typeface="+mn-lt"/>
            </a:endParaRPr>
          </a:p>
        </p:txBody>
      </p:sp>
      <p:sp>
        <p:nvSpPr>
          <p:cNvPr id="5" name="Rectangle 4">
            <a:extLst>
              <a:ext uri="{FF2B5EF4-FFF2-40B4-BE49-F238E27FC236}">
                <a16:creationId xmlns:a16="http://schemas.microsoft.com/office/drawing/2014/main" id="{E9183843-1F73-4879-AFD2-56BAD10A462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4506B038-77A7-497A-89C1-ED0C5E5E84F0}"/>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8" name="Slide Number Placeholder 7">
            <a:extLst>
              <a:ext uri="{FF2B5EF4-FFF2-40B4-BE49-F238E27FC236}">
                <a16:creationId xmlns:a16="http://schemas.microsoft.com/office/drawing/2014/main" id="{6184ABA8-A6BE-41DC-B46F-F39CF83AA45B}"/>
              </a:ext>
            </a:extLst>
          </p:cNvPr>
          <p:cNvSpPr>
            <a:spLocks noGrp="1"/>
          </p:cNvSpPr>
          <p:nvPr>
            <p:ph type="sldNum" sz="quarter" idx="12"/>
          </p:nvPr>
        </p:nvSpPr>
        <p:spPr/>
        <p:txBody>
          <a:bodyPr/>
          <a:lstStyle/>
          <a:p>
            <a:fld id="{DB1CEA2B-11BA-47C1-B2B8-F71A1EE91919}" type="slidenum">
              <a:rPr lang="fr-CH" smtClean="0"/>
              <a:t>6</a:t>
            </a:fld>
            <a:endParaRPr lang="fr-CH"/>
          </a:p>
        </p:txBody>
      </p:sp>
    </p:spTree>
    <p:extLst>
      <p:ext uri="{BB962C8B-B14F-4D97-AF65-F5344CB8AC3E}">
        <p14:creationId xmlns:p14="http://schemas.microsoft.com/office/powerpoint/2010/main" val="50316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155" y="174057"/>
            <a:ext cx="10515600" cy="1325563"/>
          </a:xfrm>
        </p:spPr>
        <p:txBody>
          <a:bodyPr/>
          <a:lstStyle/>
          <a:p>
            <a:r>
              <a:rPr lang="es-ES" u="sng" dirty="0">
                <a:latin typeface="+mn-lt"/>
              </a:rPr>
              <a:t>Diferentes enfoques en el cuidado prehospitalario</a:t>
            </a:r>
            <a:endParaRPr lang="fr-CH" u="sng" dirty="0">
              <a:latin typeface="+mn-lt"/>
            </a:endParaRPr>
          </a:p>
        </p:txBody>
      </p:sp>
      <p:sp>
        <p:nvSpPr>
          <p:cNvPr id="3" name="Content Placeholder 2"/>
          <p:cNvSpPr>
            <a:spLocks noGrp="1"/>
          </p:cNvSpPr>
          <p:nvPr>
            <p:ph idx="1"/>
          </p:nvPr>
        </p:nvSpPr>
        <p:spPr/>
        <p:txBody>
          <a:bodyPr>
            <a:normAutofit fontScale="92500"/>
          </a:bodyPr>
          <a:lstStyle/>
          <a:p>
            <a:pPr marL="0" indent="0">
              <a:buNone/>
            </a:pPr>
            <a:r>
              <a:rPr lang="es-ES" b="1" dirty="0">
                <a:solidFill>
                  <a:srgbClr val="3333CC"/>
                </a:solidFill>
              </a:rPr>
              <a:t>LOS DOS ENFOQUES PRINCIPALES EN LA ATENCIÓN PREHOSPITALARIA DE EMERGENCIA SON</a:t>
            </a:r>
            <a:r>
              <a:rPr lang="en-US" b="1" dirty="0">
                <a:solidFill>
                  <a:srgbClr val="3333CC"/>
                </a:solidFill>
              </a:rPr>
              <a:t>:</a:t>
            </a:r>
          </a:p>
          <a:p>
            <a:pPr marL="0" indent="0">
              <a:buNone/>
            </a:pPr>
            <a:endParaRPr lang="en-US" b="1" dirty="0"/>
          </a:p>
          <a:p>
            <a:pPr marL="0" indent="0">
              <a:buNone/>
            </a:pPr>
            <a:r>
              <a:rPr lang="en-US" sz="3000" b="1" dirty="0"/>
              <a:t>1. </a:t>
            </a:r>
            <a:r>
              <a:rPr lang="en-US" sz="3000" b="1" u="sng" dirty="0" err="1"/>
              <a:t>Enfoque</a:t>
            </a:r>
            <a:r>
              <a:rPr lang="en-US" sz="3000" b="1" u="sng" dirty="0"/>
              <a:t> </a:t>
            </a:r>
            <a:r>
              <a:rPr lang="en-US" sz="3000" b="1" u="sng" dirty="0" err="1"/>
              <a:t>básico</a:t>
            </a:r>
            <a:endParaRPr lang="en-US" sz="3000" b="1" u="sng" dirty="0"/>
          </a:p>
          <a:p>
            <a:r>
              <a:rPr lang="en-US" dirty="0"/>
              <a:t>El </a:t>
            </a:r>
            <a:r>
              <a:rPr lang="en-US" dirty="0" err="1"/>
              <a:t>método</a:t>
            </a:r>
            <a:r>
              <a:rPr lang="en-US" dirty="0"/>
              <a:t> "</a:t>
            </a:r>
            <a:r>
              <a:rPr lang="en-US" b="1" dirty="0" err="1">
                <a:solidFill>
                  <a:srgbClr val="3333CC"/>
                </a:solidFill>
              </a:rPr>
              <a:t>cargar</a:t>
            </a:r>
            <a:r>
              <a:rPr lang="en-US" b="1" dirty="0">
                <a:solidFill>
                  <a:srgbClr val="3333CC"/>
                </a:solidFill>
              </a:rPr>
              <a:t> y </a:t>
            </a:r>
            <a:r>
              <a:rPr lang="en-US" b="1" dirty="0" err="1">
                <a:solidFill>
                  <a:srgbClr val="3333CC"/>
                </a:solidFill>
              </a:rPr>
              <a:t>llevar</a:t>
            </a:r>
            <a:r>
              <a:rPr lang="en-US" dirty="0"/>
              <a:t>" </a:t>
            </a:r>
            <a:r>
              <a:rPr lang="es-ES" dirty="0"/>
              <a:t>se usa más comúnmente para tratar con víctimas de accidentes</a:t>
            </a:r>
            <a:endParaRPr lang="en-US" dirty="0"/>
          </a:p>
          <a:p>
            <a:r>
              <a:rPr lang="es-ES" dirty="0"/>
              <a:t>Este enfoque no requiere una habilidad técnica específica de los rescatistas</a:t>
            </a:r>
            <a:endParaRPr lang="en-US" dirty="0"/>
          </a:p>
          <a:p>
            <a:r>
              <a:rPr lang="es-ES" dirty="0"/>
              <a:t>En una situación de víctimas en masa, este enfoque dará lugar al traslado del problema desde la escena </a:t>
            </a:r>
            <a:r>
              <a:rPr lang="es-ES" b="1" dirty="0"/>
              <a:t>del incidente al hospital</a:t>
            </a:r>
            <a:r>
              <a:rPr lang="es-ES" dirty="0"/>
              <a:t>, abrumando y perturbando la capacidad de atención del centro de salud</a:t>
            </a:r>
            <a:endParaRPr lang="en-US" dirty="0"/>
          </a:p>
          <a:p>
            <a:endParaRPr lang="fr-CH" dirty="0"/>
          </a:p>
        </p:txBody>
      </p:sp>
      <p:sp>
        <p:nvSpPr>
          <p:cNvPr id="4" name="Rectangle 3">
            <a:extLst>
              <a:ext uri="{FF2B5EF4-FFF2-40B4-BE49-F238E27FC236}">
                <a16:creationId xmlns:a16="http://schemas.microsoft.com/office/drawing/2014/main" id="{90DB79C0-1E7B-492F-A34E-0DBFA25565E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244E196F-F94C-404C-AC60-E3FCFED2D4D5}"/>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8" name="Slide Number Placeholder 7">
            <a:extLst>
              <a:ext uri="{FF2B5EF4-FFF2-40B4-BE49-F238E27FC236}">
                <a16:creationId xmlns:a16="http://schemas.microsoft.com/office/drawing/2014/main" id="{10B06B35-6B09-401F-9DDC-786254372FAB}"/>
              </a:ext>
            </a:extLst>
          </p:cNvPr>
          <p:cNvSpPr>
            <a:spLocks noGrp="1"/>
          </p:cNvSpPr>
          <p:nvPr>
            <p:ph type="sldNum" sz="quarter" idx="12"/>
          </p:nvPr>
        </p:nvSpPr>
        <p:spPr/>
        <p:txBody>
          <a:bodyPr/>
          <a:lstStyle/>
          <a:p>
            <a:fld id="{DB1CEA2B-11BA-47C1-B2B8-F71A1EE91919}" type="slidenum">
              <a:rPr lang="fr-CH" smtClean="0"/>
              <a:t>7</a:t>
            </a:fld>
            <a:endParaRPr lang="fr-CH"/>
          </a:p>
        </p:txBody>
      </p:sp>
    </p:spTree>
    <p:extLst>
      <p:ext uri="{BB962C8B-B14F-4D97-AF65-F5344CB8AC3E}">
        <p14:creationId xmlns:p14="http://schemas.microsoft.com/office/powerpoint/2010/main" val="248280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151128"/>
            <a:ext cx="10515600" cy="1325563"/>
          </a:xfrm>
        </p:spPr>
        <p:txBody>
          <a:bodyPr/>
          <a:lstStyle/>
          <a:p>
            <a:r>
              <a:rPr lang="es-ES" u="sng" dirty="0">
                <a:latin typeface="+mn-lt"/>
              </a:rPr>
              <a:t>Diferentes enfoques en el cuidado prehospitalario</a:t>
            </a:r>
            <a:endParaRPr lang="en-GB" u="sng" dirty="0">
              <a:latin typeface="+mn-lt"/>
            </a:endParaRPr>
          </a:p>
        </p:txBody>
      </p:sp>
      <p:sp>
        <p:nvSpPr>
          <p:cNvPr id="3" name="Content Placeholder 2"/>
          <p:cNvSpPr>
            <a:spLocks noGrp="1"/>
          </p:cNvSpPr>
          <p:nvPr>
            <p:ph idx="1"/>
          </p:nvPr>
        </p:nvSpPr>
        <p:spPr/>
        <p:txBody>
          <a:bodyPr>
            <a:normAutofit/>
          </a:bodyPr>
          <a:lstStyle/>
          <a:p>
            <a:pPr marL="0" indent="0">
              <a:buNone/>
            </a:pPr>
            <a:r>
              <a:rPr lang="en-US" b="1" dirty="0"/>
              <a:t>2. </a:t>
            </a:r>
            <a:r>
              <a:rPr lang="es-ES" b="1" u="sng" dirty="0"/>
              <a:t>Enfoque del manejo de víctimas en masa</a:t>
            </a:r>
            <a:endParaRPr lang="en-US" b="1" u="sng" dirty="0"/>
          </a:p>
          <a:p>
            <a:pPr marL="0" indent="0">
              <a:buNone/>
            </a:pPr>
            <a:endParaRPr lang="en-US" b="1" dirty="0"/>
          </a:p>
          <a:p>
            <a:r>
              <a:rPr lang="es-ES" dirty="0"/>
              <a:t>El manejo de las víctimas en masa incluye </a:t>
            </a:r>
            <a:r>
              <a:rPr lang="es-ES" b="1" dirty="0"/>
              <a:t>procedimientos preestablecidos </a:t>
            </a:r>
            <a:r>
              <a:rPr lang="es-ES" dirty="0"/>
              <a:t>para la movilización de recursos</a:t>
            </a:r>
            <a:endParaRPr lang="en-US" dirty="0"/>
          </a:p>
          <a:p>
            <a:r>
              <a:rPr lang="es-ES" dirty="0"/>
              <a:t>El </a:t>
            </a:r>
            <a:r>
              <a:rPr lang="es-ES" b="1" dirty="0"/>
              <a:t>manejo </a:t>
            </a:r>
            <a:r>
              <a:rPr lang="es-ES" dirty="0"/>
              <a:t>en la </a:t>
            </a:r>
            <a:r>
              <a:rPr lang="es-ES" b="1" dirty="0"/>
              <a:t>escena</a:t>
            </a:r>
            <a:r>
              <a:rPr lang="es-ES" dirty="0"/>
              <a:t> y en los </a:t>
            </a:r>
            <a:r>
              <a:rPr lang="es-ES" b="1" dirty="0"/>
              <a:t>hospitales</a:t>
            </a:r>
            <a:r>
              <a:rPr lang="es-ES" dirty="0"/>
              <a:t> que atienden</a:t>
            </a:r>
            <a:endParaRPr lang="en-US" dirty="0"/>
          </a:p>
          <a:p>
            <a:r>
              <a:rPr lang="es-ES" dirty="0"/>
              <a:t>Se basa en el entrenamiento específico de </a:t>
            </a:r>
            <a:r>
              <a:rPr lang="es-ES" b="1" dirty="0"/>
              <a:t>varios niveles de respuesta</a:t>
            </a:r>
            <a:endParaRPr lang="en-US" b="1" dirty="0"/>
          </a:p>
          <a:p>
            <a:r>
              <a:rPr lang="es-ES" dirty="0"/>
              <a:t>Incorpora vínculos entre los actores a través de un </a:t>
            </a:r>
            <a:r>
              <a:rPr lang="es-ES" b="1" dirty="0"/>
              <a:t>puesto de mando</a:t>
            </a:r>
            <a:endParaRPr lang="en-US" b="1" dirty="0"/>
          </a:p>
          <a:p>
            <a:r>
              <a:rPr lang="es-ES" dirty="0"/>
              <a:t>Reconoce la necesidad de un </a:t>
            </a:r>
            <a:r>
              <a:rPr lang="es-ES" b="1" dirty="0"/>
              <a:t>enfoque de multi-organizacional</a:t>
            </a:r>
            <a:endParaRPr lang="fr-CH" b="1" dirty="0"/>
          </a:p>
        </p:txBody>
      </p:sp>
      <p:sp>
        <p:nvSpPr>
          <p:cNvPr id="4" name="Rectangle 3">
            <a:extLst>
              <a:ext uri="{FF2B5EF4-FFF2-40B4-BE49-F238E27FC236}">
                <a16:creationId xmlns:a16="http://schemas.microsoft.com/office/drawing/2014/main" id="{927DA8C6-6766-48C4-9D5C-EA74AF1BD0B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6891C9C0-4D2D-4E61-B0EB-76FA7C1846BC}"/>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sp>
        <p:nvSpPr>
          <p:cNvPr id="8" name="Slide Number Placeholder 7">
            <a:extLst>
              <a:ext uri="{FF2B5EF4-FFF2-40B4-BE49-F238E27FC236}">
                <a16:creationId xmlns:a16="http://schemas.microsoft.com/office/drawing/2014/main" id="{F351EF5A-D4EB-4BF1-BD32-437A2245D0EE}"/>
              </a:ext>
            </a:extLst>
          </p:cNvPr>
          <p:cNvSpPr>
            <a:spLocks noGrp="1"/>
          </p:cNvSpPr>
          <p:nvPr>
            <p:ph type="sldNum" sz="quarter" idx="12"/>
          </p:nvPr>
        </p:nvSpPr>
        <p:spPr/>
        <p:txBody>
          <a:bodyPr/>
          <a:lstStyle/>
          <a:p>
            <a:fld id="{DB1CEA2B-11BA-47C1-B2B8-F71A1EE91919}" type="slidenum">
              <a:rPr lang="fr-CH" smtClean="0"/>
              <a:t>8</a:t>
            </a:fld>
            <a:endParaRPr lang="fr-CH" dirty="0"/>
          </a:p>
        </p:txBody>
      </p:sp>
    </p:spTree>
    <p:extLst>
      <p:ext uri="{BB962C8B-B14F-4D97-AF65-F5344CB8AC3E}">
        <p14:creationId xmlns:p14="http://schemas.microsoft.com/office/powerpoint/2010/main" val="163355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90436" cy="1325563"/>
          </a:xfrm>
        </p:spPr>
        <p:txBody>
          <a:bodyPr/>
          <a:lstStyle/>
          <a:p>
            <a:r>
              <a:rPr lang="es-ES" u="sng" dirty="0">
                <a:latin typeface="+mn-lt"/>
              </a:rPr>
              <a:t>¿Por qué el Manejo de víctimas en masa (MVM)?</a:t>
            </a:r>
            <a:endParaRPr lang="fr-CH" u="sng" dirty="0">
              <a:latin typeface="+mn-lt"/>
            </a:endParaRPr>
          </a:p>
        </p:txBody>
      </p:sp>
      <p:sp>
        <p:nvSpPr>
          <p:cNvPr id="3" name="Content Placeholder 2"/>
          <p:cNvSpPr>
            <a:spLocks noGrp="1"/>
          </p:cNvSpPr>
          <p:nvPr>
            <p:ph idx="1"/>
          </p:nvPr>
        </p:nvSpPr>
        <p:spPr>
          <a:xfrm>
            <a:off x="838200" y="1825625"/>
            <a:ext cx="10890436" cy="4351338"/>
          </a:xfrm>
        </p:spPr>
        <p:txBody>
          <a:bodyPr/>
          <a:lstStyle/>
          <a:p>
            <a:pPr marL="0" indent="0">
              <a:buNone/>
            </a:pPr>
            <a:r>
              <a:rPr lang="es-ES" b="1" dirty="0">
                <a:solidFill>
                  <a:srgbClr val="3333CC"/>
                </a:solidFill>
              </a:rPr>
              <a:t>Manejo de las víctimas de un siniestro masivo, con el fin de minimizar la pérdida de vidas</a:t>
            </a:r>
            <a:r>
              <a:rPr lang="en-US" b="1" dirty="0">
                <a:solidFill>
                  <a:srgbClr val="3333CC"/>
                </a:solidFill>
              </a:rPr>
              <a:t>…</a:t>
            </a:r>
          </a:p>
          <a:p>
            <a:pPr marL="0" indent="0">
              <a:buNone/>
            </a:pPr>
            <a:endParaRPr lang="fr-CH" dirty="0"/>
          </a:p>
        </p:txBody>
      </p:sp>
      <p:pic>
        <p:nvPicPr>
          <p:cNvPr id="5" name="Picture 4"/>
          <p:cNvPicPr>
            <a:picLocks noChangeAspect="1"/>
          </p:cNvPicPr>
          <p:nvPr/>
        </p:nvPicPr>
        <p:blipFill>
          <a:blip r:embed="rId3"/>
          <a:stretch>
            <a:fillRect/>
          </a:stretch>
        </p:blipFill>
        <p:spPr>
          <a:xfrm>
            <a:off x="9726757" y="2632364"/>
            <a:ext cx="2001879" cy="1617518"/>
          </a:xfrm>
          <a:prstGeom prst="rect">
            <a:avLst/>
          </a:prstGeom>
        </p:spPr>
      </p:pic>
      <p:pic>
        <p:nvPicPr>
          <p:cNvPr id="6" name="Picture 5"/>
          <p:cNvPicPr>
            <a:picLocks noChangeAspect="1"/>
          </p:cNvPicPr>
          <p:nvPr/>
        </p:nvPicPr>
        <p:blipFill>
          <a:blip r:embed="rId4"/>
          <a:stretch>
            <a:fillRect/>
          </a:stretch>
        </p:blipFill>
        <p:spPr>
          <a:xfrm flipH="1">
            <a:off x="10393990" y="4243243"/>
            <a:ext cx="880145" cy="754216"/>
          </a:xfrm>
          <a:prstGeom prst="rect">
            <a:avLst/>
          </a:prstGeom>
        </p:spPr>
      </p:pic>
      <p:pic>
        <p:nvPicPr>
          <p:cNvPr id="9" name="Picture 8"/>
          <p:cNvPicPr>
            <a:picLocks noChangeAspect="1"/>
          </p:cNvPicPr>
          <p:nvPr/>
        </p:nvPicPr>
        <p:blipFill>
          <a:blip r:embed="rId5"/>
          <a:stretch>
            <a:fillRect/>
          </a:stretch>
        </p:blipFill>
        <p:spPr>
          <a:xfrm>
            <a:off x="2424366" y="4967626"/>
            <a:ext cx="1261630" cy="1261630"/>
          </a:xfrm>
          <a:prstGeom prst="rect">
            <a:avLst/>
          </a:prstGeom>
        </p:spPr>
      </p:pic>
      <p:pic>
        <p:nvPicPr>
          <p:cNvPr id="7" name="Picture 6"/>
          <p:cNvPicPr>
            <a:picLocks noChangeAspect="1"/>
          </p:cNvPicPr>
          <p:nvPr/>
        </p:nvPicPr>
        <p:blipFill>
          <a:blip r:embed="rId6"/>
          <a:stretch>
            <a:fillRect/>
          </a:stretch>
        </p:blipFill>
        <p:spPr>
          <a:xfrm rot="20893833">
            <a:off x="2522239" y="4632046"/>
            <a:ext cx="3887386" cy="1360331"/>
          </a:xfrm>
          <a:prstGeom prst="rect">
            <a:avLst/>
          </a:prstGeom>
        </p:spPr>
      </p:pic>
      <p:pic>
        <p:nvPicPr>
          <p:cNvPr id="8" name="Picture 7"/>
          <p:cNvPicPr>
            <a:picLocks noChangeAspect="1"/>
          </p:cNvPicPr>
          <p:nvPr/>
        </p:nvPicPr>
        <p:blipFill>
          <a:blip r:embed="rId6"/>
          <a:stretch>
            <a:fillRect/>
          </a:stretch>
        </p:blipFill>
        <p:spPr>
          <a:xfrm rot="20796386">
            <a:off x="6080112" y="4022039"/>
            <a:ext cx="3419562" cy="1196623"/>
          </a:xfrm>
          <a:prstGeom prst="rect">
            <a:avLst/>
          </a:prstGeom>
        </p:spPr>
      </p:pic>
      <p:sp>
        <p:nvSpPr>
          <p:cNvPr id="10" name="Rectangle 9">
            <a:extLst>
              <a:ext uri="{FF2B5EF4-FFF2-40B4-BE49-F238E27FC236}">
                <a16:creationId xmlns:a16="http://schemas.microsoft.com/office/drawing/2014/main" id="{FA074112-87E3-49F2-B95A-FCA0715BF12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a:extLst>
              <a:ext uri="{FF2B5EF4-FFF2-40B4-BE49-F238E27FC236}">
                <a16:creationId xmlns:a16="http://schemas.microsoft.com/office/drawing/2014/main" id="{C9021E71-B910-423C-B582-757BA6B78303}"/>
              </a:ext>
            </a:extLst>
          </p:cNvPr>
          <p:cNvSpPr txBox="1"/>
          <p:nvPr/>
        </p:nvSpPr>
        <p:spPr>
          <a:xfrm>
            <a:off x="84083" y="5316026"/>
            <a:ext cx="461665" cy="1405449"/>
          </a:xfrm>
          <a:prstGeom prst="rect">
            <a:avLst/>
          </a:prstGeom>
          <a:noFill/>
        </p:spPr>
        <p:txBody>
          <a:bodyPr vert="vert270" wrap="none" rtlCol="0">
            <a:spAutoFit/>
          </a:bodyPr>
          <a:lstStyle/>
          <a:p>
            <a:r>
              <a:rPr lang="en-US" dirty="0" err="1">
                <a:solidFill>
                  <a:schemeClr val="bg1"/>
                </a:solidFill>
              </a:rPr>
              <a:t>Curso</a:t>
            </a:r>
            <a:r>
              <a:rPr lang="en-US" dirty="0">
                <a:solidFill>
                  <a:schemeClr val="bg1"/>
                </a:solidFill>
              </a:rPr>
              <a:t> H.E.L.P. </a:t>
            </a:r>
            <a:endParaRPr lang="en-GB" dirty="0"/>
          </a:p>
        </p:txBody>
      </p:sp>
      <p:pic>
        <p:nvPicPr>
          <p:cNvPr id="4" name="Picture 3"/>
          <p:cNvPicPr>
            <a:picLocks noChangeAspect="1"/>
          </p:cNvPicPr>
          <p:nvPr/>
        </p:nvPicPr>
        <p:blipFill>
          <a:blip r:embed="rId7"/>
          <a:stretch>
            <a:fillRect/>
          </a:stretch>
        </p:blipFill>
        <p:spPr>
          <a:xfrm>
            <a:off x="463364" y="4575752"/>
            <a:ext cx="1586167" cy="1736148"/>
          </a:xfrm>
          <a:prstGeom prst="rect">
            <a:avLst/>
          </a:prstGeom>
        </p:spPr>
      </p:pic>
      <p:sp>
        <p:nvSpPr>
          <p:cNvPr id="14" name="Slide Number Placeholder 13">
            <a:extLst>
              <a:ext uri="{FF2B5EF4-FFF2-40B4-BE49-F238E27FC236}">
                <a16:creationId xmlns:a16="http://schemas.microsoft.com/office/drawing/2014/main" id="{0484A0A4-61B7-4123-B70A-06C82492335C}"/>
              </a:ext>
            </a:extLst>
          </p:cNvPr>
          <p:cNvSpPr>
            <a:spLocks noGrp="1"/>
          </p:cNvSpPr>
          <p:nvPr>
            <p:ph type="sldNum" sz="quarter" idx="12"/>
          </p:nvPr>
        </p:nvSpPr>
        <p:spPr/>
        <p:txBody>
          <a:bodyPr/>
          <a:lstStyle/>
          <a:p>
            <a:fld id="{DB1CEA2B-11BA-47C1-B2B8-F71A1EE91919}" type="slidenum">
              <a:rPr lang="fr-CH" smtClean="0"/>
              <a:t>9</a:t>
            </a:fld>
            <a:endParaRPr lang="fr-CH"/>
          </a:p>
        </p:txBody>
      </p:sp>
    </p:spTree>
    <p:extLst>
      <p:ext uri="{BB962C8B-B14F-4D97-AF65-F5344CB8AC3E}">
        <p14:creationId xmlns:p14="http://schemas.microsoft.com/office/powerpoint/2010/main" val="408696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0-#ppt_w/2"/>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42" ma:contentTypeDescription="Upload Form" ma:contentTypeScope="" ma:versionID="00a5e3a414205b0cd270913d25c6840e">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601ed9a50bfa6825adc6b667e50086b"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2017-10-22T22:00:00+00:00</Period_x0020_start>
    <TaxCatchAll xmlns="a8a2af44-4b8d-404b-a8bd-4186350a523c">
      <Value>4</Value>
      <Value>3</Value>
      <Value>2</Value>
      <Value>1</Value>
    </TaxCatchAll>
    <ICRCIMP_DocumentType_H xmlns="71402401-ee9a-4cfa-82a8-ebbd88d5d766">
      <Terms xmlns="http://schemas.microsoft.com/office/infopath/2007/PartnerControl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ICRCIMP_RMIdentifier xmlns="71402401-ee9a-4cfa-82a8-ebbd88d5d766" xsi:nil="true"/>
    <RatingCount xmlns="http://schemas.microsoft.com/sharepoint/v3" xsi:nil="true"/>
    <ICRCIMP_IsRecord xmlns="71402401-ee9a-4cfa-82a8-ebbd88d5d766">false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ICRCIMP_RMUnitInCharge_H>
    <_dlc_DocId xmlns="a8a2af44-4b8d-404b-a8bd-4186350a523c">TSASSIST-19-1634</_dlc_DocId>
    <_dlc_DocIdUrl xmlns="a8a2af44-4b8d-404b-a8bd-4186350a523c">
      <Url>https://collab.ext.icrc.org/sites/TS_ASSIST/_layouts/15/DocIdRedir.aspx?ID=TSASSIST-19-1634</Url>
      <Description>TSASSIST-19-1634</Description>
    </_dlc_DocIdUrl>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F6602EE-78DD-4BB5-B53B-BD5CE22AD0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921178-D742-4E30-90C6-650024C3012D}">
  <ds:schemaRefs>
    <ds:schemaRef ds:uri="http://purl.org/dc/elements/1.1/"/>
    <ds:schemaRef ds:uri="http://schemas.microsoft.com/office/2006/metadata/properties"/>
    <ds:schemaRef ds:uri="71402401-ee9a-4cfa-82a8-ebbd88d5d766"/>
    <ds:schemaRef ds:uri="http://schemas.microsoft.com/sharepoint/v3"/>
    <ds:schemaRef ds:uri="http://purl.org/dc/terms/"/>
    <ds:schemaRef ds:uri="775538c5-eb89-48ba-a372-0acd5d6f1291"/>
    <ds:schemaRef ds:uri="http://schemas.microsoft.com/office/infopath/2007/PartnerControls"/>
    <ds:schemaRef ds:uri="http://schemas.microsoft.com/office/2006/documentManagement/types"/>
    <ds:schemaRef ds:uri="http://schemas.openxmlformats.org/package/2006/metadata/core-properties"/>
    <ds:schemaRef ds:uri="a8a2af44-4b8d-404b-a8bd-4186350a523c"/>
    <ds:schemaRef ds:uri="http://www.w3.org/XML/1998/namespace"/>
    <ds:schemaRef ds:uri="http://purl.org/dc/dcmitype/"/>
  </ds:schemaRefs>
</ds:datastoreItem>
</file>

<file path=customXml/itemProps3.xml><?xml version="1.0" encoding="utf-8"?>
<ds:datastoreItem xmlns:ds="http://schemas.openxmlformats.org/officeDocument/2006/customXml" ds:itemID="{6622A15C-C987-45FC-9FDB-309F035902F9}">
  <ds:schemaRefs>
    <ds:schemaRef ds:uri="http://schemas.microsoft.com/sharepoint/v3/contenttype/forms"/>
  </ds:schemaRefs>
</ds:datastoreItem>
</file>

<file path=customXml/itemProps4.xml><?xml version="1.0" encoding="utf-8"?>
<ds:datastoreItem xmlns:ds="http://schemas.openxmlformats.org/officeDocument/2006/customXml" ds:itemID="{F5B28924-A4DF-412D-984F-574B76E8B92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3675</TotalTime>
  <Words>3776</Words>
  <Application>Microsoft Office PowerPoint</Application>
  <PresentationFormat>Widescreen</PresentationFormat>
  <Paragraphs>452</Paragraphs>
  <Slides>49</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Calibri Light</vt:lpstr>
      <vt:lpstr>Times New Roman</vt:lpstr>
      <vt:lpstr>Wingdings</vt:lpstr>
      <vt:lpstr>Office Theme</vt:lpstr>
      <vt:lpstr>Introducción al Manejo de Víctimas en Masa</vt:lpstr>
      <vt:lpstr>Objetivos</vt:lpstr>
      <vt:lpstr>Manejo de víctimas en masa (MVM) </vt:lpstr>
      <vt:lpstr>Introducción al manejo de  víctimas en masa       </vt:lpstr>
      <vt:lpstr>PowerPoint Presentation</vt:lpstr>
      <vt:lpstr>Diferentes actores en la medicina prehospitalaria</vt:lpstr>
      <vt:lpstr>Diferentes enfoques en el cuidado prehospitalario</vt:lpstr>
      <vt:lpstr>Diferentes enfoques en el cuidado prehospitalario</vt:lpstr>
      <vt:lpstr>¿Por qué el Manejo de víctimas en masa (MVM)?</vt:lpstr>
      <vt:lpstr>¿Recuerdas?</vt:lpstr>
      <vt:lpstr>PowerPoint Presentation</vt:lpstr>
      <vt:lpstr>De regreso a la escena…  ¿Qué te dice esta imagen?</vt:lpstr>
      <vt:lpstr>De regreso a la escena…  ¿Qué te dice esta imagen?</vt:lpstr>
      <vt:lpstr>Manejo de vícitimas en masa</vt:lpstr>
      <vt:lpstr>Sistema de manejo de víctimas en masa</vt:lpstr>
      <vt:lpstr>Sistema de manejo de víctimas en masa</vt:lpstr>
      <vt:lpstr>Protocol example…</vt:lpstr>
      <vt:lpstr>Cadena de rescate</vt:lpstr>
      <vt:lpstr>Cadena de rescate</vt:lpstr>
      <vt:lpstr>Cadena de rescate</vt:lpstr>
      <vt:lpstr>Cadena de rescate</vt:lpstr>
      <vt:lpstr>Del puesto médico a la sala de urgencias</vt:lpstr>
      <vt:lpstr>Del puesto médico a la sala de urgencias</vt:lpstr>
      <vt:lpstr>PowerPoint Presentation</vt:lpstr>
      <vt:lpstr>PowerPoint Presentation</vt:lpstr>
      <vt:lpstr>PowerPoint Presentation</vt:lpstr>
      <vt:lpstr>Ubicación del puesto médico </vt:lpstr>
      <vt:lpstr>Ubicación del puesto médico </vt:lpstr>
      <vt:lpstr>Función del puesto médico</vt:lpstr>
      <vt:lpstr>¿Estás perdido?</vt:lpstr>
      <vt:lpstr>PowerPoint Presentation</vt:lpstr>
      <vt:lpstr>Caso de estudio: Incidente de víctimas en masa (IVM)</vt:lpstr>
      <vt:lpstr>PowerPoint Presentation</vt:lpstr>
      <vt:lpstr>PowerPoint Presentation</vt:lpstr>
      <vt:lpstr>PowerPoint Presentation</vt:lpstr>
      <vt:lpstr>PowerPoint Presentation</vt:lpstr>
      <vt:lpstr>¿Desafíos éticos en situaciones de víctimas en masa?  - ÉTICA en TRIAGE -</vt:lpstr>
      <vt:lpstr>PowerPoint Presentation</vt:lpstr>
      <vt:lpstr>Valores fundamentals que impactan en el proceso de TRIAGE</vt:lpstr>
      <vt:lpstr>¿Desafíos éticos en situaciones de víctimas en masa?  - ÉTICA en TRIAGE -</vt:lpstr>
      <vt:lpstr>Manejo de víctimas en masa - Hospital</vt:lpstr>
      <vt:lpstr>Manejo de víctimas en masa - Hospital</vt:lpstr>
      <vt:lpstr>Hospital – Plan de manejo de víctimas en masa</vt:lpstr>
      <vt:lpstr>Cartas de acción</vt:lpstr>
      <vt:lpstr>Hospital - Triage</vt:lpstr>
      <vt:lpstr>PowerPoint Presentation</vt:lpstr>
      <vt:lpstr> Componentes de un plan de víctimas en masa</vt:lpstr>
      <vt:lpstr>Plan de manejo de víctimas en masa</vt:lpstr>
      <vt:lpstr>Preguntas </vt:lpstr>
    </vt:vector>
  </TitlesOfParts>
  <Company>ICRC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Mass Casualty Events -pre-hospital, hospital</dc:title>
  <dc:creator>Thomas Wilp</dc:creator>
  <cp:lastModifiedBy>Catherine Delice Ginod</cp:lastModifiedBy>
  <cp:revision>212</cp:revision>
  <cp:lastPrinted>2019-11-18T07:58:57Z</cp:lastPrinted>
  <dcterms:created xsi:type="dcterms:W3CDTF">2016-10-10T09:38:34Z</dcterms:created>
  <dcterms:modified xsi:type="dcterms:W3CDTF">2020-04-16T11:55:38Z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
  </property>
  <property fmtid="{D5CDD505-2E9C-101B-9397-08002B2CF9AE}" pid="4" name="ICRCIMP_ManageAccess">
    <vt:bool>false</vt:bool>
  </property>
  <property fmtid="{D5CDD505-2E9C-101B-9397-08002B2CF9AE}" pid="5" name="_dlc_DocIdItemGuid">
    <vt:lpwstr>ef84b350-b2fc-497b-807a-8f94fc3e55aa</vt:lpwstr>
  </property>
  <property fmtid="{D5CDD505-2E9C-101B-9397-08002B2CF9AE}" pid="6" name="ICRCIMP_IHT">
    <vt:lpwstr>4;#Internal|23eb6094-56fc-4ad4-8ae2-cf1575a694f0</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ICRCIMP_DocumentType">
    <vt:lpwstr/>
  </property>
  <property fmtid="{D5CDD505-2E9C-101B-9397-08002B2CF9AE}" pid="10" name="Key Issue">
    <vt:lpwstr>3;#- No key issue|32056555-74b8-4174-9beb-b0d6d010855f</vt:lpwstr>
  </property>
  <property fmtid="{D5CDD505-2E9C-101B-9397-08002B2CF9AE}" pid="11" name="ICRCIMP_Keyword">
    <vt:lpwstr/>
  </property>
  <property fmtid="{D5CDD505-2E9C-101B-9397-08002B2CF9AE}" pid="12" name="ICRCIMP_BusinessFunction">
    <vt:lpwstr>1;#Assistance|9015aaae-65d7-4217-8889-581aaffe05a3</vt:lpwstr>
  </property>
  <property fmtid="{D5CDD505-2E9C-101B-9397-08002B2CF9AE}" pid="13" name="ICRCIMP_KeyIssue">
    <vt:lpwstr/>
  </property>
</Properties>
</file>