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57" r:id="rId2"/>
    <p:sldId id="431" r:id="rId3"/>
    <p:sldId id="460" r:id="rId4"/>
    <p:sldId id="419" r:id="rId5"/>
    <p:sldId id="536" r:id="rId6"/>
    <p:sldId id="535" r:id="rId7"/>
    <p:sldId id="537" r:id="rId8"/>
    <p:sldId id="538" r:id="rId9"/>
    <p:sldId id="480" r:id="rId10"/>
    <p:sldId id="473" r:id="rId11"/>
    <p:sldId id="539" r:id="rId12"/>
    <p:sldId id="485" r:id="rId13"/>
    <p:sldId id="544" r:id="rId14"/>
    <p:sldId id="484" r:id="rId15"/>
    <p:sldId id="490" r:id="rId16"/>
    <p:sldId id="524" r:id="rId17"/>
    <p:sldId id="545" r:id="rId18"/>
    <p:sldId id="523" r:id="rId19"/>
    <p:sldId id="521" r:id="rId20"/>
    <p:sldId id="522" r:id="rId21"/>
    <p:sldId id="474" r:id="rId22"/>
    <p:sldId id="525" r:id="rId23"/>
    <p:sldId id="526" r:id="rId24"/>
    <p:sldId id="527" r:id="rId25"/>
    <p:sldId id="529" r:id="rId26"/>
    <p:sldId id="530" r:id="rId27"/>
    <p:sldId id="532" r:id="rId28"/>
    <p:sldId id="533" r:id="rId29"/>
    <p:sldId id="547" r:id="rId30"/>
    <p:sldId id="492" r:id="rId31"/>
    <p:sldId id="493" r:id="rId32"/>
    <p:sldId id="494" r:id="rId33"/>
    <p:sldId id="495" r:id="rId34"/>
    <p:sldId id="449" r:id="rId35"/>
    <p:sldId id="371" r:id="rId36"/>
    <p:sldId id="456" r:id="rId37"/>
    <p:sldId id="505" r:id="rId38"/>
    <p:sldId id="546" r:id="rId39"/>
    <p:sldId id="267" r:id="rId40"/>
    <p:sldId id="268" r:id="rId41"/>
    <p:sldId id="269" r:id="rId42"/>
    <p:sldId id="540" r:id="rId43"/>
    <p:sldId id="256" r:id="rId44"/>
    <p:sldId id="541" r:id="rId45"/>
    <p:sldId id="542" r:id="rId46"/>
    <p:sldId id="543" r:id="rId47"/>
    <p:sldId id="475" r:id="rId48"/>
    <p:sldId id="496" r:id="rId49"/>
    <p:sldId id="45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CD"/>
    <a:srgbClr val="0000FF"/>
    <a:srgbClr val="0033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3937" autoAdjust="0"/>
  </p:normalViewPr>
  <p:slideViewPr>
    <p:cSldViewPr snapToGrid="0">
      <p:cViewPr varScale="1">
        <p:scale>
          <a:sx n="54" d="100"/>
          <a:sy n="54" d="100"/>
        </p:scale>
        <p:origin x="13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57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4DD4FA-A1A4-4453-B952-3891E6BD50E1}" type="doc">
      <dgm:prSet loTypeId="urn:microsoft.com/office/officeart/2005/8/layout/chevron1" loCatId="process" qsTypeId="urn:microsoft.com/office/officeart/2005/8/quickstyle/simple1" qsCatId="simple" csTypeId="urn:microsoft.com/office/officeart/2005/8/colors/accent6_3" csCatId="accent6" phldr="1"/>
      <dgm:spPr/>
    </dgm:pt>
    <dgm:pt modelId="{81EB1E10-C5E0-4568-B98A-3ED57D6C7C8B}">
      <dgm:prSet phldrT="[Text]"/>
      <dgm:spPr>
        <a:xfrm>
          <a:off x="2377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Crisis</a:t>
          </a:r>
        </a:p>
      </dgm:t>
    </dgm:pt>
    <dgm:pt modelId="{AD2991C3-674A-4161-A318-9121A7683501}" type="parTrans" cxnId="{6F542DE1-F71E-47E5-9F4F-22B5779B3515}">
      <dgm:prSet/>
      <dgm:spPr/>
      <dgm:t>
        <a:bodyPr/>
        <a:lstStyle/>
        <a:p>
          <a:endParaRPr lang="en-GB"/>
        </a:p>
      </dgm:t>
    </dgm:pt>
    <dgm:pt modelId="{06552BC4-38D9-47CA-B48A-EE577795E5F0}" type="sibTrans" cxnId="{6F542DE1-F71E-47E5-9F4F-22B5779B3515}">
      <dgm:prSet/>
      <dgm:spPr/>
      <dgm:t>
        <a:bodyPr/>
        <a:lstStyle/>
        <a:p>
          <a:endParaRPr lang="en-GB"/>
        </a:p>
      </dgm:t>
    </dgm:pt>
    <dgm:pt modelId="{849BA2B8-5477-4F8B-ACA5-8F108FC05375}">
      <dgm:prSet phldrT="[Text]"/>
      <dgm:spPr>
        <a:xfrm>
          <a:off x="2609266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Recuperación</a:t>
          </a:r>
        </a:p>
      </dgm:t>
    </dgm:pt>
    <dgm:pt modelId="{2CC3A0ED-424B-4534-A604-2E40D80638B6}" type="parTrans" cxnId="{23DBCA3A-E201-4C2C-95C4-676E4F61320E}">
      <dgm:prSet/>
      <dgm:spPr/>
      <dgm:t>
        <a:bodyPr/>
        <a:lstStyle/>
        <a:p>
          <a:endParaRPr lang="en-GB"/>
        </a:p>
      </dgm:t>
    </dgm:pt>
    <dgm:pt modelId="{84201DA0-53B2-4458-BCBB-D310EBEFA02A}" type="sibTrans" cxnId="{23DBCA3A-E201-4C2C-95C4-676E4F61320E}">
      <dgm:prSet/>
      <dgm:spPr/>
      <dgm:t>
        <a:bodyPr/>
        <a:lstStyle/>
        <a:p>
          <a:endParaRPr lang="en-GB"/>
        </a:p>
      </dgm:t>
    </dgm:pt>
    <dgm:pt modelId="{DBDA3662-C98E-4947-9481-384895FF5667}">
      <dgm:prSet phldrT="[Text]"/>
      <dgm:spPr>
        <a:xfrm>
          <a:off x="5216155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Poscrisis</a:t>
          </a:r>
        </a:p>
      </dgm:t>
    </dgm:pt>
    <dgm:pt modelId="{EAACDFBC-9AD7-4593-8E09-66E57B659953}" type="parTrans" cxnId="{269A2F4F-6065-4956-9EDF-F2EFB7657C28}">
      <dgm:prSet/>
      <dgm:spPr/>
      <dgm:t>
        <a:bodyPr/>
        <a:lstStyle/>
        <a:p>
          <a:endParaRPr lang="en-GB"/>
        </a:p>
      </dgm:t>
    </dgm:pt>
    <dgm:pt modelId="{70FC82F7-B8A0-413E-BD7F-F5D0813C8BA9}" type="sibTrans" cxnId="{269A2F4F-6065-4956-9EDF-F2EFB7657C28}">
      <dgm:prSet/>
      <dgm:spPr/>
      <dgm:t>
        <a:bodyPr/>
        <a:lstStyle/>
        <a:p>
          <a:endParaRPr lang="en-GB"/>
        </a:p>
      </dgm:t>
    </dgm:pt>
    <dgm:pt modelId="{65025283-8702-4C88-A77B-6866876AB47C}" type="pres">
      <dgm:prSet presAssocID="{964DD4FA-A1A4-4453-B952-3891E6BD50E1}" presName="Name0" presStyleCnt="0">
        <dgm:presLayoutVars>
          <dgm:dir/>
          <dgm:animLvl val="lvl"/>
          <dgm:resizeHandles val="exact"/>
        </dgm:presLayoutVars>
      </dgm:prSet>
      <dgm:spPr/>
    </dgm:pt>
    <dgm:pt modelId="{36CB71F5-C2F9-4636-9E9A-8DB1F6EEB06F}" type="pres">
      <dgm:prSet presAssocID="{81EB1E10-C5E0-4568-B98A-3ED57D6C7C8B}" presName="parTxOnly" presStyleLbl="node1" presStyleIdx="0" presStyleCnt="3" custScaleX="157118">
        <dgm:presLayoutVars>
          <dgm:chMax val="0"/>
          <dgm:chPref val="0"/>
          <dgm:bulletEnabled val="1"/>
        </dgm:presLayoutVars>
      </dgm:prSet>
      <dgm:spPr/>
    </dgm:pt>
    <dgm:pt modelId="{439A14EA-F9C8-4808-A456-A525AAA84D56}" type="pres">
      <dgm:prSet presAssocID="{06552BC4-38D9-47CA-B48A-EE577795E5F0}" presName="parTxOnlySpace" presStyleCnt="0"/>
      <dgm:spPr/>
    </dgm:pt>
    <dgm:pt modelId="{D7705385-4FB4-4474-9896-A4FA1F4C5AEC}" type="pres">
      <dgm:prSet presAssocID="{849BA2B8-5477-4F8B-ACA5-8F108FC053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9A8A98-734D-43D7-9833-4F0BFFFA17FA}" type="pres">
      <dgm:prSet presAssocID="{84201DA0-53B2-4458-BCBB-D310EBEFA02A}" presName="parTxOnlySpace" presStyleCnt="0"/>
      <dgm:spPr/>
    </dgm:pt>
    <dgm:pt modelId="{67DCCE4C-C40E-4751-97EC-DF086063CDA3}" type="pres">
      <dgm:prSet presAssocID="{DBDA3662-C98E-4947-9481-384895FF566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DAB732-BCBC-FD49-8727-731DABD9B855}" type="presOf" srcId="{849BA2B8-5477-4F8B-ACA5-8F108FC05375}" destId="{D7705385-4FB4-4474-9896-A4FA1F4C5AEC}" srcOrd="0" destOrd="0" presId="urn:microsoft.com/office/officeart/2005/8/layout/chevron1"/>
    <dgm:cxn modelId="{23DBCA3A-E201-4C2C-95C4-676E4F61320E}" srcId="{964DD4FA-A1A4-4453-B952-3891E6BD50E1}" destId="{849BA2B8-5477-4F8B-ACA5-8F108FC05375}" srcOrd="1" destOrd="0" parTransId="{2CC3A0ED-424B-4534-A604-2E40D80638B6}" sibTransId="{84201DA0-53B2-4458-BCBB-D310EBEFA02A}"/>
    <dgm:cxn modelId="{95AB885D-8539-794C-8FD4-146D2DF82DD5}" type="presOf" srcId="{81EB1E10-C5E0-4568-B98A-3ED57D6C7C8B}" destId="{36CB71F5-C2F9-4636-9E9A-8DB1F6EEB06F}" srcOrd="0" destOrd="0" presId="urn:microsoft.com/office/officeart/2005/8/layout/chevron1"/>
    <dgm:cxn modelId="{269A2F4F-6065-4956-9EDF-F2EFB7657C28}" srcId="{964DD4FA-A1A4-4453-B952-3891E6BD50E1}" destId="{DBDA3662-C98E-4947-9481-384895FF5667}" srcOrd="2" destOrd="0" parTransId="{EAACDFBC-9AD7-4593-8E09-66E57B659953}" sibTransId="{70FC82F7-B8A0-413E-BD7F-F5D0813C8BA9}"/>
    <dgm:cxn modelId="{6BDB0D98-3DA5-8342-8CE0-FB8B8EA84DC4}" type="presOf" srcId="{DBDA3662-C98E-4947-9481-384895FF5667}" destId="{67DCCE4C-C40E-4751-97EC-DF086063CDA3}" srcOrd="0" destOrd="0" presId="urn:microsoft.com/office/officeart/2005/8/layout/chevron1"/>
    <dgm:cxn modelId="{DD308CA0-7085-6B41-9199-B1563FFF0C13}" type="presOf" srcId="{964DD4FA-A1A4-4453-B952-3891E6BD50E1}" destId="{65025283-8702-4C88-A77B-6866876AB47C}" srcOrd="0" destOrd="0" presId="urn:microsoft.com/office/officeart/2005/8/layout/chevron1"/>
    <dgm:cxn modelId="{6F542DE1-F71E-47E5-9F4F-22B5779B3515}" srcId="{964DD4FA-A1A4-4453-B952-3891E6BD50E1}" destId="{81EB1E10-C5E0-4568-B98A-3ED57D6C7C8B}" srcOrd="0" destOrd="0" parTransId="{AD2991C3-674A-4161-A318-9121A7683501}" sibTransId="{06552BC4-38D9-47CA-B48A-EE577795E5F0}"/>
    <dgm:cxn modelId="{6029EB72-6287-1F48-A9A6-AA0451FBAE1F}" type="presParOf" srcId="{65025283-8702-4C88-A77B-6866876AB47C}" destId="{36CB71F5-C2F9-4636-9E9A-8DB1F6EEB06F}" srcOrd="0" destOrd="0" presId="urn:microsoft.com/office/officeart/2005/8/layout/chevron1"/>
    <dgm:cxn modelId="{BC583D1E-78E9-5843-ACCB-AFEF7423C975}" type="presParOf" srcId="{65025283-8702-4C88-A77B-6866876AB47C}" destId="{439A14EA-F9C8-4808-A456-A525AAA84D56}" srcOrd="1" destOrd="0" presId="urn:microsoft.com/office/officeart/2005/8/layout/chevron1"/>
    <dgm:cxn modelId="{9581C7EC-67CD-EB45-B547-05E429CA1F18}" type="presParOf" srcId="{65025283-8702-4C88-A77B-6866876AB47C}" destId="{D7705385-4FB4-4474-9896-A4FA1F4C5AEC}" srcOrd="2" destOrd="0" presId="urn:microsoft.com/office/officeart/2005/8/layout/chevron1"/>
    <dgm:cxn modelId="{4AC9DCEA-1FE9-7840-9404-0E185D0207E9}" type="presParOf" srcId="{65025283-8702-4C88-A77B-6866876AB47C}" destId="{5E9A8A98-734D-43D7-9833-4F0BFFFA17FA}" srcOrd="3" destOrd="0" presId="urn:microsoft.com/office/officeart/2005/8/layout/chevron1"/>
    <dgm:cxn modelId="{3A47735C-4CE8-2C4B-9671-F9D5857D82D5}" type="presParOf" srcId="{65025283-8702-4C88-A77B-6866876AB47C}" destId="{67DCCE4C-C40E-4751-97EC-DF086063CDA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4DD4FA-A1A4-4453-B952-3891E6BD50E1}" type="doc">
      <dgm:prSet loTypeId="urn:microsoft.com/office/officeart/2005/8/layout/chevron1" loCatId="process" qsTypeId="urn:microsoft.com/office/officeart/2005/8/quickstyle/simple1" qsCatId="simple" csTypeId="urn:microsoft.com/office/officeart/2005/8/colors/accent6_3" csCatId="accent6" phldr="1"/>
      <dgm:spPr/>
    </dgm:pt>
    <dgm:pt modelId="{81EB1E10-C5E0-4568-B98A-3ED57D6C7C8B}">
      <dgm:prSet phldrT="[Text]"/>
      <dgm:spPr>
        <a:xfrm>
          <a:off x="2377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Crisis</a:t>
          </a:r>
        </a:p>
      </dgm:t>
    </dgm:pt>
    <dgm:pt modelId="{AD2991C3-674A-4161-A318-9121A7683501}" type="parTrans" cxnId="{6F542DE1-F71E-47E5-9F4F-22B5779B3515}">
      <dgm:prSet/>
      <dgm:spPr/>
      <dgm:t>
        <a:bodyPr/>
        <a:lstStyle/>
        <a:p>
          <a:endParaRPr lang="en-GB"/>
        </a:p>
      </dgm:t>
    </dgm:pt>
    <dgm:pt modelId="{06552BC4-38D9-47CA-B48A-EE577795E5F0}" type="sibTrans" cxnId="{6F542DE1-F71E-47E5-9F4F-22B5779B3515}">
      <dgm:prSet/>
      <dgm:spPr/>
      <dgm:t>
        <a:bodyPr/>
        <a:lstStyle/>
        <a:p>
          <a:endParaRPr lang="en-GB"/>
        </a:p>
      </dgm:t>
    </dgm:pt>
    <dgm:pt modelId="{849BA2B8-5477-4F8B-ACA5-8F108FC05375}">
      <dgm:prSet phldrT="[Text]"/>
      <dgm:spPr>
        <a:xfrm>
          <a:off x="2609266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Recuperación</a:t>
          </a:r>
        </a:p>
      </dgm:t>
    </dgm:pt>
    <dgm:pt modelId="{2CC3A0ED-424B-4534-A604-2E40D80638B6}" type="parTrans" cxnId="{23DBCA3A-E201-4C2C-95C4-676E4F61320E}">
      <dgm:prSet/>
      <dgm:spPr/>
      <dgm:t>
        <a:bodyPr/>
        <a:lstStyle/>
        <a:p>
          <a:endParaRPr lang="en-GB"/>
        </a:p>
      </dgm:t>
    </dgm:pt>
    <dgm:pt modelId="{84201DA0-53B2-4458-BCBB-D310EBEFA02A}" type="sibTrans" cxnId="{23DBCA3A-E201-4C2C-95C4-676E4F61320E}">
      <dgm:prSet/>
      <dgm:spPr/>
      <dgm:t>
        <a:bodyPr/>
        <a:lstStyle/>
        <a:p>
          <a:endParaRPr lang="en-GB"/>
        </a:p>
      </dgm:t>
    </dgm:pt>
    <dgm:pt modelId="{DBDA3662-C98E-4947-9481-384895FF5667}">
      <dgm:prSet phldrT="[Text]"/>
      <dgm:spPr>
        <a:xfrm>
          <a:off x="5216155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Poscrisis</a:t>
          </a:r>
        </a:p>
      </dgm:t>
    </dgm:pt>
    <dgm:pt modelId="{EAACDFBC-9AD7-4593-8E09-66E57B659953}" type="parTrans" cxnId="{269A2F4F-6065-4956-9EDF-F2EFB7657C28}">
      <dgm:prSet/>
      <dgm:spPr/>
      <dgm:t>
        <a:bodyPr/>
        <a:lstStyle/>
        <a:p>
          <a:endParaRPr lang="en-GB"/>
        </a:p>
      </dgm:t>
    </dgm:pt>
    <dgm:pt modelId="{70FC82F7-B8A0-413E-BD7F-F5D0813C8BA9}" type="sibTrans" cxnId="{269A2F4F-6065-4956-9EDF-F2EFB7657C28}">
      <dgm:prSet/>
      <dgm:spPr/>
      <dgm:t>
        <a:bodyPr/>
        <a:lstStyle/>
        <a:p>
          <a:endParaRPr lang="en-GB"/>
        </a:p>
      </dgm:t>
    </dgm:pt>
    <dgm:pt modelId="{65025283-8702-4C88-A77B-6866876AB47C}" type="pres">
      <dgm:prSet presAssocID="{964DD4FA-A1A4-4453-B952-3891E6BD50E1}" presName="Name0" presStyleCnt="0">
        <dgm:presLayoutVars>
          <dgm:dir/>
          <dgm:animLvl val="lvl"/>
          <dgm:resizeHandles val="exact"/>
        </dgm:presLayoutVars>
      </dgm:prSet>
      <dgm:spPr/>
    </dgm:pt>
    <dgm:pt modelId="{36CB71F5-C2F9-4636-9E9A-8DB1F6EEB06F}" type="pres">
      <dgm:prSet presAssocID="{81EB1E10-C5E0-4568-B98A-3ED57D6C7C8B}" presName="parTxOnly" presStyleLbl="node1" presStyleIdx="0" presStyleCnt="3" custScaleX="189392">
        <dgm:presLayoutVars>
          <dgm:chMax val="0"/>
          <dgm:chPref val="0"/>
          <dgm:bulletEnabled val="1"/>
        </dgm:presLayoutVars>
      </dgm:prSet>
      <dgm:spPr/>
    </dgm:pt>
    <dgm:pt modelId="{439A14EA-F9C8-4808-A456-A525AAA84D56}" type="pres">
      <dgm:prSet presAssocID="{06552BC4-38D9-47CA-B48A-EE577795E5F0}" presName="parTxOnlySpace" presStyleCnt="0"/>
      <dgm:spPr/>
    </dgm:pt>
    <dgm:pt modelId="{D7705385-4FB4-4474-9896-A4FA1F4C5AEC}" type="pres">
      <dgm:prSet presAssocID="{849BA2B8-5477-4F8B-ACA5-8F108FC053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9A8A98-734D-43D7-9833-4F0BFFFA17FA}" type="pres">
      <dgm:prSet presAssocID="{84201DA0-53B2-4458-BCBB-D310EBEFA02A}" presName="parTxOnlySpace" presStyleCnt="0"/>
      <dgm:spPr/>
    </dgm:pt>
    <dgm:pt modelId="{67DCCE4C-C40E-4751-97EC-DF086063CDA3}" type="pres">
      <dgm:prSet presAssocID="{DBDA3662-C98E-4947-9481-384895FF566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DAB732-BCBC-FD49-8727-731DABD9B855}" type="presOf" srcId="{849BA2B8-5477-4F8B-ACA5-8F108FC05375}" destId="{D7705385-4FB4-4474-9896-A4FA1F4C5AEC}" srcOrd="0" destOrd="0" presId="urn:microsoft.com/office/officeart/2005/8/layout/chevron1"/>
    <dgm:cxn modelId="{23DBCA3A-E201-4C2C-95C4-676E4F61320E}" srcId="{964DD4FA-A1A4-4453-B952-3891E6BD50E1}" destId="{849BA2B8-5477-4F8B-ACA5-8F108FC05375}" srcOrd="1" destOrd="0" parTransId="{2CC3A0ED-424B-4534-A604-2E40D80638B6}" sibTransId="{84201DA0-53B2-4458-BCBB-D310EBEFA02A}"/>
    <dgm:cxn modelId="{95AB885D-8539-794C-8FD4-146D2DF82DD5}" type="presOf" srcId="{81EB1E10-C5E0-4568-B98A-3ED57D6C7C8B}" destId="{36CB71F5-C2F9-4636-9E9A-8DB1F6EEB06F}" srcOrd="0" destOrd="0" presId="urn:microsoft.com/office/officeart/2005/8/layout/chevron1"/>
    <dgm:cxn modelId="{269A2F4F-6065-4956-9EDF-F2EFB7657C28}" srcId="{964DD4FA-A1A4-4453-B952-3891E6BD50E1}" destId="{DBDA3662-C98E-4947-9481-384895FF5667}" srcOrd="2" destOrd="0" parTransId="{EAACDFBC-9AD7-4593-8E09-66E57B659953}" sibTransId="{70FC82F7-B8A0-413E-BD7F-F5D0813C8BA9}"/>
    <dgm:cxn modelId="{6BDB0D98-3DA5-8342-8CE0-FB8B8EA84DC4}" type="presOf" srcId="{DBDA3662-C98E-4947-9481-384895FF5667}" destId="{67DCCE4C-C40E-4751-97EC-DF086063CDA3}" srcOrd="0" destOrd="0" presId="urn:microsoft.com/office/officeart/2005/8/layout/chevron1"/>
    <dgm:cxn modelId="{DD308CA0-7085-6B41-9199-B1563FFF0C13}" type="presOf" srcId="{964DD4FA-A1A4-4453-B952-3891E6BD50E1}" destId="{65025283-8702-4C88-A77B-6866876AB47C}" srcOrd="0" destOrd="0" presId="urn:microsoft.com/office/officeart/2005/8/layout/chevron1"/>
    <dgm:cxn modelId="{6F542DE1-F71E-47E5-9F4F-22B5779B3515}" srcId="{964DD4FA-A1A4-4453-B952-3891E6BD50E1}" destId="{81EB1E10-C5E0-4568-B98A-3ED57D6C7C8B}" srcOrd="0" destOrd="0" parTransId="{AD2991C3-674A-4161-A318-9121A7683501}" sibTransId="{06552BC4-38D9-47CA-B48A-EE577795E5F0}"/>
    <dgm:cxn modelId="{6029EB72-6287-1F48-A9A6-AA0451FBAE1F}" type="presParOf" srcId="{65025283-8702-4C88-A77B-6866876AB47C}" destId="{36CB71F5-C2F9-4636-9E9A-8DB1F6EEB06F}" srcOrd="0" destOrd="0" presId="urn:microsoft.com/office/officeart/2005/8/layout/chevron1"/>
    <dgm:cxn modelId="{BC583D1E-78E9-5843-ACCB-AFEF7423C975}" type="presParOf" srcId="{65025283-8702-4C88-A77B-6866876AB47C}" destId="{439A14EA-F9C8-4808-A456-A525AAA84D56}" srcOrd="1" destOrd="0" presId="urn:microsoft.com/office/officeart/2005/8/layout/chevron1"/>
    <dgm:cxn modelId="{9581C7EC-67CD-EB45-B547-05E429CA1F18}" type="presParOf" srcId="{65025283-8702-4C88-A77B-6866876AB47C}" destId="{D7705385-4FB4-4474-9896-A4FA1F4C5AEC}" srcOrd="2" destOrd="0" presId="urn:microsoft.com/office/officeart/2005/8/layout/chevron1"/>
    <dgm:cxn modelId="{4AC9DCEA-1FE9-7840-9404-0E185D0207E9}" type="presParOf" srcId="{65025283-8702-4C88-A77B-6866876AB47C}" destId="{5E9A8A98-734D-43D7-9833-4F0BFFFA17FA}" srcOrd="3" destOrd="0" presId="urn:microsoft.com/office/officeart/2005/8/layout/chevron1"/>
    <dgm:cxn modelId="{3A47735C-4CE8-2C4B-9671-F9D5857D82D5}" type="presParOf" srcId="{65025283-8702-4C88-A77B-6866876AB47C}" destId="{67DCCE4C-C40E-4751-97EC-DF086063CDA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4DD4FA-A1A4-4453-B952-3891E6BD50E1}" type="doc">
      <dgm:prSet loTypeId="urn:microsoft.com/office/officeart/2005/8/layout/chevron1" loCatId="process" qsTypeId="urn:microsoft.com/office/officeart/2005/8/quickstyle/simple1" qsCatId="simple" csTypeId="urn:microsoft.com/office/officeart/2005/8/colors/accent6_3" csCatId="accent6" phldr="1"/>
      <dgm:spPr/>
    </dgm:pt>
    <dgm:pt modelId="{81EB1E10-C5E0-4568-B98A-3ED57D6C7C8B}">
      <dgm:prSet phldrT="[Text]"/>
      <dgm:spPr>
        <a:xfrm>
          <a:off x="2377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Crisis</a:t>
          </a:r>
        </a:p>
      </dgm:t>
    </dgm:pt>
    <dgm:pt modelId="{AD2991C3-674A-4161-A318-9121A7683501}" type="parTrans" cxnId="{6F542DE1-F71E-47E5-9F4F-22B5779B3515}">
      <dgm:prSet/>
      <dgm:spPr/>
      <dgm:t>
        <a:bodyPr/>
        <a:lstStyle/>
        <a:p>
          <a:endParaRPr lang="en-GB"/>
        </a:p>
      </dgm:t>
    </dgm:pt>
    <dgm:pt modelId="{06552BC4-38D9-47CA-B48A-EE577795E5F0}" type="sibTrans" cxnId="{6F542DE1-F71E-47E5-9F4F-22B5779B3515}">
      <dgm:prSet/>
      <dgm:spPr/>
      <dgm:t>
        <a:bodyPr/>
        <a:lstStyle/>
        <a:p>
          <a:endParaRPr lang="en-GB"/>
        </a:p>
      </dgm:t>
    </dgm:pt>
    <dgm:pt modelId="{849BA2B8-5477-4F8B-ACA5-8F108FC05375}">
      <dgm:prSet phldrT="[Text]"/>
      <dgm:spPr>
        <a:xfrm>
          <a:off x="2609266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Recuperación</a:t>
          </a:r>
        </a:p>
      </dgm:t>
    </dgm:pt>
    <dgm:pt modelId="{2CC3A0ED-424B-4534-A604-2E40D80638B6}" type="parTrans" cxnId="{23DBCA3A-E201-4C2C-95C4-676E4F61320E}">
      <dgm:prSet/>
      <dgm:spPr/>
      <dgm:t>
        <a:bodyPr/>
        <a:lstStyle/>
        <a:p>
          <a:endParaRPr lang="en-GB"/>
        </a:p>
      </dgm:t>
    </dgm:pt>
    <dgm:pt modelId="{84201DA0-53B2-4458-BCBB-D310EBEFA02A}" type="sibTrans" cxnId="{23DBCA3A-E201-4C2C-95C4-676E4F61320E}">
      <dgm:prSet/>
      <dgm:spPr/>
      <dgm:t>
        <a:bodyPr/>
        <a:lstStyle/>
        <a:p>
          <a:endParaRPr lang="en-GB"/>
        </a:p>
      </dgm:t>
    </dgm:pt>
    <dgm:pt modelId="{DBDA3662-C98E-4947-9481-384895FF5667}">
      <dgm:prSet phldrT="[Text]"/>
      <dgm:spPr>
        <a:xfrm>
          <a:off x="5216155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Poscrisis</a:t>
          </a:r>
        </a:p>
      </dgm:t>
    </dgm:pt>
    <dgm:pt modelId="{EAACDFBC-9AD7-4593-8E09-66E57B659953}" type="parTrans" cxnId="{269A2F4F-6065-4956-9EDF-F2EFB7657C28}">
      <dgm:prSet/>
      <dgm:spPr/>
      <dgm:t>
        <a:bodyPr/>
        <a:lstStyle/>
        <a:p>
          <a:endParaRPr lang="en-GB"/>
        </a:p>
      </dgm:t>
    </dgm:pt>
    <dgm:pt modelId="{70FC82F7-B8A0-413E-BD7F-F5D0813C8BA9}" type="sibTrans" cxnId="{269A2F4F-6065-4956-9EDF-F2EFB7657C28}">
      <dgm:prSet/>
      <dgm:spPr/>
      <dgm:t>
        <a:bodyPr/>
        <a:lstStyle/>
        <a:p>
          <a:endParaRPr lang="en-GB"/>
        </a:p>
      </dgm:t>
    </dgm:pt>
    <dgm:pt modelId="{65025283-8702-4C88-A77B-6866876AB47C}" type="pres">
      <dgm:prSet presAssocID="{964DD4FA-A1A4-4453-B952-3891E6BD50E1}" presName="Name0" presStyleCnt="0">
        <dgm:presLayoutVars>
          <dgm:dir/>
          <dgm:animLvl val="lvl"/>
          <dgm:resizeHandles val="exact"/>
        </dgm:presLayoutVars>
      </dgm:prSet>
      <dgm:spPr/>
    </dgm:pt>
    <dgm:pt modelId="{36CB71F5-C2F9-4636-9E9A-8DB1F6EEB06F}" type="pres">
      <dgm:prSet presAssocID="{81EB1E10-C5E0-4568-B98A-3ED57D6C7C8B}" presName="parTxOnly" presStyleLbl="node1" presStyleIdx="0" presStyleCnt="3" custScaleX="157118">
        <dgm:presLayoutVars>
          <dgm:chMax val="0"/>
          <dgm:chPref val="0"/>
          <dgm:bulletEnabled val="1"/>
        </dgm:presLayoutVars>
      </dgm:prSet>
      <dgm:spPr/>
    </dgm:pt>
    <dgm:pt modelId="{439A14EA-F9C8-4808-A456-A525AAA84D56}" type="pres">
      <dgm:prSet presAssocID="{06552BC4-38D9-47CA-B48A-EE577795E5F0}" presName="parTxOnlySpace" presStyleCnt="0"/>
      <dgm:spPr/>
    </dgm:pt>
    <dgm:pt modelId="{D7705385-4FB4-4474-9896-A4FA1F4C5AEC}" type="pres">
      <dgm:prSet presAssocID="{849BA2B8-5477-4F8B-ACA5-8F108FC053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9A8A98-734D-43D7-9833-4F0BFFFA17FA}" type="pres">
      <dgm:prSet presAssocID="{84201DA0-53B2-4458-BCBB-D310EBEFA02A}" presName="parTxOnlySpace" presStyleCnt="0"/>
      <dgm:spPr/>
    </dgm:pt>
    <dgm:pt modelId="{67DCCE4C-C40E-4751-97EC-DF086063CDA3}" type="pres">
      <dgm:prSet presAssocID="{DBDA3662-C98E-4947-9481-384895FF566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DAB732-BCBC-FD49-8727-731DABD9B855}" type="presOf" srcId="{849BA2B8-5477-4F8B-ACA5-8F108FC05375}" destId="{D7705385-4FB4-4474-9896-A4FA1F4C5AEC}" srcOrd="0" destOrd="0" presId="urn:microsoft.com/office/officeart/2005/8/layout/chevron1"/>
    <dgm:cxn modelId="{23DBCA3A-E201-4C2C-95C4-676E4F61320E}" srcId="{964DD4FA-A1A4-4453-B952-3891E6BD50E1}" destId="{849BA2B8-5477-4F8B-ACA5-8F108FC05375}" srcOrd="1" destOrd="0" parTransId="{2CC3A0ED-424B-4534-A604-2E40D80638B6}" sibTransId="{84201DA0-53B2-4458-BCBB-D310EBEFA02A}"/>
    <dgm:cxn modelId="{95AB885D-8539-794C-8FD4-146D2DF82DD5}" type="presOf" srcId="{81EB1E10-C5E0-4568-B98A-3ED57D6C7C8B}" destId="{36CB71F5-C2F9-4636-9E9A-8DB1F6EEB06F}" srcOrd="0" destOrd="0" presId="urn:microsoft.com/office/officeart/2005/8/layout/chevron1"/>
    <dgm:cxn modelId="{269A2F4F-6065-4956-9EDF-F2EFB7657C28}" srcId="{964DD4FA-A1A4-4453-B952-3891E6BD50E1}" destId="{DBDA3662-C98E-4947-9481-384895FF5667}" srcOrd="2" destOrd="0" parTransId="{EAACDFBC-9AD7-4593-8E09-66E57B659953}" sibTransId="{70FC82F7-B8A0-413E-BD7F-F5D0813C8BA9}"/>
    <dgm:cxn modelId="{6BDB0D98-3DA5-8342-8CE0-FB8B8EA84DC4}" type="presOf" srcId="{DBDA3662-C98E-4947-9481-384895FF5667}" destId="{67DCCE4C-C40E-4751-97EC-DF086063CDA3}" srcOrd="0" destOrd="0" presId="urn:microsoft.com/office/officeart/2005/8/layout/chevron1"/>
    <dgm:cxn modelId="{DD308CA0-7085-6B41-9199-B1563FFF0C13}" type="presOf" srcId="{964DD4FA-A1A4-4453-B952-3891E6BD50E1}" destId="{65025283-8702-4C88-A77B-6866876AB47C}" srcOrd="0" destOrd="0" presId="urn:microsoft.com/office/officeart/2005/8/layout/chevron1"/>
    <dgm:cxn modelId="{6F542DE1-F71E-47E5-9F4F-22B5779B3515}" srcId="{964DD4FA-A1A4-4453-B952-3891E6BD50E1}" destId="{81EB1E10-C5E0-4568-B98A-3ED57D6C7C8B}" srcOrd="0" destOrd="0" parTransId="{AD2991C3-674A-4161-A318-9121A7683501}" sibTransId="{06552BC4-38D9-47CA-B48A-EE577795E5F0}"/>
    <dgm:cxn modelId="{6029EB72-6287-1F48-A9A6-AA0451FBAE1F}" type="presParOf" srcId="{65025283-8702-4C88-A77B-6866876AB47C}" destId="{36CB71F5-C2F9-4636-9E9A-8DB1F6EEB06F}" srcOrd="0" destOrd="0" presId="urn:microsoft.com/office/officeart/2005/8/layout/chevron1"/>
    <dgm:cxn modelId="{BC583D1E-78E9-5843-ACCB-AFEF7423C975}" type="presParOf" srcId="{65025283-8702-4C88-A77B-6866876AB47C}" destId="{439A14EA-F9C8-4808-A456-A525AAA84D56}" srcOrd="1" destOrd="0" presId="urn:microsoft.com/office/officeart/2005/8/layout/chevron1"/>
    <dgm:cxn modelId="{9581C7EC-67CD-EB45-B547-05E429CA1F18}" type="presParOf" srcId="{65025283-8702-4C88-A77B-6866876AB47C}" destId="{D7705385-4FB4-4474-9896-A4FA1F4C5AEC}" srcOrd="2" destOrd="0" presId="urn:microsoft.com/office/officeart/2005/8/layout/chevron1"/>
    <dgm:cxn modelId="{4AC9DCEA-1FE9-7840-9404-0E185D0207E9}" type="presParOf" srcId="{65025283-8702-4C88-A77B-6866876AB47C}" destId="{5E9A8A98-734D-43D7-9833-4F0BFFFA17FA}" srcOrd="3" destOrd="0" presId="urn:microsoft.com/office/officeart/2005/8/layout/chevron1"/>
    <dgm:cxn modelId="{3A47735C-4CE8-2C4B-9671-F9D5857D82D5}" type="presParOf" srcId="{65025283-8702-4C88-A77B-6866876AB47C}" destId="{67DCCE4C-C40E-4751-97EC-DF086063CDA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4DD4FA-A1A4-4453-B952-3891E6BD50E1}" type="doc">
      <dgm:prSet loTypeId="urn:microsoft.com/office/officeart/2005/8/layout/chevron1" loCatId="process" qsTypeId="urn:microsoft.com/office/officeart/2005/8/quickstyle/simple1" qsCatId="simple" csTypeId="urn:microsoft.com/office/officeart/2005/8/colors/accent6_3" csCatId="accent6" phldr="1"/>
      <dgm:spPr/>
    </dgm:pt>
    <dgm:pt modelId="{81EB1E10-C5E0-4568-B98A-3ED57D6C7C8B}">
      <dgm:prSet phldrT="[Text]"/>
      <dgm:spPr>
        <a:xfrm>
          <a:off x="2377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Crisis</a:t>
          </a:r>
        </a:p>
      </dgm:t>
    </dgm:pt>
    <dgm:pt modelId="{AD2991C3-674A-4161-A318-9121A7683501}" type="parTrans" cxnId="{6F542DE1-F71E-47E5-9F4F-22B5779B3515}">
      <dgm:prSet/>
      <dgm:spPr/>
      <dgm:t>
        <a:bodyPr/>
        <a:lstStyle/>
        <a:p>
          <a:endParaRPr lang="en-GB"/>
        </a:p>
      </dgm:t>
    </dgm:pt>
    <dgm:pt modelId="{06552BC4-38D9-47CA-B48A-EE577795E5F0}" type="sibTrans" cxnId="{6F542DE1-F71E-47E5-9F4F-22B5779B3515}">
      <dgm:prSet/>
      <dgm:spPr/>
      <dgm:t>
        <a:bodyPr/>
        <a:lstStyle/>
        <a:p>
          <a:endParaRPr lang="en-GB"/>
        </a:p>
      </dgm:t>
    </dgm:pt>
    <dgm:pt modelId="{849BA2B8-5477-4F8B-ACA5-8F108FC05375}">
      <dgm:prSet phldrT="[Text]"/>
      <dgm:spPr>
        <a:xfrm>
          <a:off x="2609266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Recuperación</a:t>
          </a:r>
        </a:p>
      </dgm:t>
    </dgm:pt>
    <dgm:pt modelId="{2CC3A0ED-424B-4534-A604-2E40D80638B6}" type="parTrans" cxnId="{23DBCA3A-E201-4C2C-95C4-676E4F61320E}">
      <dgm:prSet/>
      <dgm:spPr/>
      <dgm:t>
        <a:bodyPr/>
        <a:lstStyle/>
        <a:p>
          <a:endParaRPr lang="en-GB"/>
        </a:p>
      </dgm:t>
    </dgm:pt>
    <dgm:pt modelId="{84201DA0-53B2-4458-BCBB-D310EBEFA02A}" type="sibTrans" cxnId="{23DBCA3A-E201-4C2C-95C4-676E4F61320E}">
      <dgm:prSet/>
      <dgm:spPr/>
      <dgm:t>
        <a:bodyPr/>
        <a:lstStyle/>
        <a:p>
          <a:endParaRPr lang="en-GB"/>
        </a:p>
      </dgm:t>
    </dgm:pt>
    <dgm:pt modelId="{DBDA3662-C98E-4947-9481-384895FF5667}">
      <dgm:prSet phldrT="[Text]"/>
      <dgm:spPr>
        <a:xfrm>
          <a:off x="5216155" y="1452691"/>
          <a:ext cx="2896543" cy="1158617"/>
        </a:xfrm>
        <a:prstGeom prst="chevron">
          <a:avLst/>
        </a:prstGeom>
      </dgm:spPr>
      <dgm:t>
        <a:bodyPr/>
        <a:lstStyle/>
        <a:p>
          <a:r>
            <a:rPr lang="es-ES" b="1">
              <a:latin typeface="Calibri"/>
              <a:ea typeface="+mn-ea"/>
              <a:cs typeface="+mn-cs"/>
            </a:rPr>
            <a:t>Poscrisis</a:t>
          </a:r>
        </a:p>
      </dgm:t>
    </dgm:pt>
    <dgm:pt modelId="{EAACDFBC-9AD7-4593-8E09-66E57B659953}" type="parTrans" cxnId="{269A2F4F-6065-4956-9EDF-F2EFB7657C28}">
      <dgm:prSet/>
      <dgm:spPr/>
      <dgm:t>
        <a:bodyPr/>
        <a:lstStyle/>
        <a:p>
          <a:endParaRPr lang="en-GB"/>
        </a:p>
      </dgm:t>
    </dgm:pt>
    <dgm:pt modelId="{70FC82F7-B8A0-413E-BD7F-F5D0813C8BA9}" type="sibTrans" cxnId="{269A2F4F-6065-4956-9EDF-F2EFB7657C28}">
      <dgm:prSet/>
      <dgm:spPr/>
      <dgm:t>
        <a:bodyPr/>
        <a:lstStyle/>
        <a:p>
          <a:endParaRPr lang="en-GB"/>
        </a:p>
      </dgm:t>
    </dgm:pt>
    <dgm:pt modelId="{65025283-8702-4C88-A77B-6866876AB47C}" type="pres">
      <dgm:prSet presAssocID="{964DD4FA-A1A4-4453-B952-3891E6BD50E1}" presName="Name0" presStyleCnt="0">
        <dgm:presLayoutVars>
          <dgm:dir/>
          <dgm:animLvl val="lvl"/>
          <dgm:resizeHandles val="exact"/>
        </dgm:presLayoutVars>
      </dgm:prSet>
      <dgm:spPr/>
    </dgm:pt>
    <dgm:pt modelId="{36CB71F5-C2F9-4636-9E9A-8DB1F6EEB06F}" type="pres">
      <dgm:prSet presAssocID="{81EB1E10-C5E0-4568-B98A-3ED57D6C7C8B}" presName="parTxOnly" presStyleLbl="node1" presStyleIdx="0" presStyleCnt="3" custScaleX="157118">
        <dgm:presLayoutVars>
          <dgm:chMax val="0"/>
          <dgm:chPref val="0"/>
          <dgm:bulletEnabled val="1"/>
        </dgm:presLayoutVars>
      </dgm:prSet>
      <dgm:spPr/>
    </dgm:pt>
    <dgm:pt modelId="{439A14EA-F9C8-4808-A456-A525AAA84D56}" type="pres">
      <dgm:prSet presAssocID="{06552BC4-38D9-47CA-B48A-EE577795E5F0}" presName="parTxOnlySpace" presStyleCnt="0"/>
      <dgm:spPr/>
    </dgm:pt>
    <dgm:pt modelId="{D7705385-4FB4-4474-9896-A4FA1F4C5AEC}" type="pres">
      <dgm:prSet presAssocID="{849BA2B8-5477-4F8B-ACA5-8F108FC05375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E9A8A98-734D-43D7-9833-4F0BFFFA17FA}" type="pres">
      <dgm:prSet presAssocID="{84201DA0-53B2-4458-BCBB-D310EBEFA02A}" presName="parTxOnlySpace" presStyleCnt="0"/>
      <dgm:spPr/>
    </dgm:pt>
    <dgm:pt modelId="{67DCCE4C-C40E-4751-97EC-DF086063CDA3}" type="pres">
      <dgm:prSet presAssocID="{DBDA3662-C98E-4947-9481-384895FF5667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5DAB732-BCBC-FD49-8727-731DABD9B855}" type="presOf" srcId="{849BA2B8-5477-4F8B-ACA5-8F108FC05375}" destId="{D7705385-4FB4-4474-9896-A4FA1F4C5AEC}" srcOrd="0" destOrd="0" presId="urn:microsoft.com/office/officeart/2005/8/layout/chevron1"/>
    <dgm:cxn modelId="{23DBCA3A-E201-4C2C-95C4-676E4F61320E}" srcId="{964DD4FA-A1A4-4453-B952-3891E6BD50E1}" destId="{849BA2B8-5477-4F8B-ACA5-8F108FC05375}" srcOrd="1" destOrd="0" parTransId="{2CC3A0ED-424B-4534-A604-2E40D80638B6}" sibTransId="{84201DA0-53B2-4458-BCBB-D310EBEFA02A}"/>
    <dgm:cxn modelId="{95AB885D-8539-794C-8FD4-146D2DF82DD5}" type="presOf" srcId="{81EB1E10-C5E0-4568-B98A-3ED57D6C7C8B}" destId="{36CB71F5-C2F9-4636-9E9A-8DB1F6EEB06F}" srcOrd="0" destOrd="0" presId="urn:microsoft.com/office/officeart/2005/8/layout/chevron1"/>
    <dgm:cxn modelId="{269A2F4F-6065-4956-9EDF-F2EFB7657C28}" srcId="{964DD4FA-A1A4-4453-B952-3891E6BD50E1}" destId="{DBDA3662-C98E-4947-9481-384895FF5667}" srcOrd="2" destOrd="0" parTransId="{EAACDFBC-9AD7-4593-8E09-66E57B659953}" sibTransId="{70FC82F7-B8A0-413E-BD7F-F5D0813C8BA9}"/>
    <dgm:cxn modelId="{6BDB0D98-3DA5-8342-8CE0-FB8B8EA84DC4}" type="presOf" srcId="{DBDA3662-C98E-4947-9481-384895FF5667}" destId="{67DCCE4C-C40E-4751-97EC-DF086063CDA3}" srcOrd="0" destOrd="0" presId="urn:microsoft.com/office/officeart/2005/8/layout/chevron1"/>
    <dgm:cxn modelId="{DD308CA0-7085-6B41-9199-B1563FFF0C13}" type="presOf" srcId="{964DD4FA-A1A4-4453-B952-3891E6BD50E1}" destId="{65025283-8702-4C88-A77B-6866876AB47C}" srcOrd="0" destOrd="0" presId="urn:microsoft.com/office/officeart/2005/8/layout/chevron1"/>
    <dgm:cxn modelId="{6F542DE1-F71E-47E5-9F4F-22B5779B3515}" srcId="{964DD4FA-A1A4-4453-B952-3891E6BD50E1}" destId="{81EB1E10-C5E0-4568-B98A-3ED57D6C7C8B}" srcOrd="0" destOrd="0" parTransId="{AD2991C3-674A-4161-A318-9121A7683501}" sibTransId="{06552BC4-38D9-47CA-B48A-EE577795E5F0}"/>
    <dgm:cxn modelId="{6029EB72-6287-1F48-A9A6-AA0451FBAE1F}" type="presParOf" srcId="{65025283-8702-4C88-A77B-6866876AB47C}" destId="{36CB71F5-C2F9-4636-9E9A-8DB1F6EEB06F}" srcOrd="0" destOrd="0" presId="urn:microsoft.com/office/officeart/2005/8/layout/chevron1"/>
    <dgm:cxn modelId="{BC583D1E-78E9-5843-ACCB-AFEF7423C975}" type="presParOf" srcId="{65025283-8702-4C88-A77B-6866876AB47C}" destId="{439A14EA-F9C8-4808-A456-A525AAA84D56}" srcOrd="1" destOrd="0" presId="urn:microsoft.com/office/officeart/2005/8/layout/chevron1"/>
    <dgm:cxn modelId="{9581C7EC-67CD-EB45-B547-05E429CA1F18}" type="presParOf" srcId="{65025283-8702-4C88-A77B-6866876AB47C}" destId="{D7705385-4FB4-4474-9896-A4FA1F4C5AEC}" srcOrd="2" destOrd="0" presId="urn:microsoft.com/office/officeart/2005/8/layout/chevron1"/>
    <dgm:cxn modelId="{4AC9DCEA-1FE9-7840-9404-0E185D0207E9}" type="presParOf" srcId="{65025283-8702-4C88-A77B-6866876AB47C}" destId="{5E9A8A98-734D-43D7-9833-4F0BFFFA17FA}" srcOrd="3" destOrd="0" presId="urn:microsoft.com/office/officeart/2005/8/layout/chevron1"/>
    <dgm:cxn modelId="{3A47735C-4CE8-2C4B-9671-F9D5857D82D5}" type="presParOf" srcId="{65025283-8702-4C88-A77B-6866876AB47C}" destId="{67DCCE4C-C40E-4751-97EC-DF086063CDA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B71F5-C2F9-4636-9E9A-8DB1F6EEB06F}">
      <dsp:nvSpPr>
        <dsp:cNvPr id="0" name=""/>
        <dsp:cNvSpPr/>
      </dsp:nvSpPr>
      <dsp:spPr>
        <a:xfrm>
          <a:off x="3355" y="1089098"/>
          <a:ext cx="3779003" cy="962080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Crisis</a:t>
          </a:r>
        </a:p>
      </dsp:txBody>
      <dsp:txXfrm>
        <a:off x="484395" y="1089098"/>
        <a:ext cx="2816923" cy="962080"/>
      </dsp:txXfrm>
    </dsp:sp>
    <dsp:sp modelId="{D7705385-4FB4-4474-9896-A4FA1F4C5AEC}">
      <dsp:nvSpPr>
        <dsp:cNvPr id="0" name=""/>
        <dsp:cNvSpPr/>
      </dsp:nvSpPr>
      <dsp:spPr>
        <a:xfrm>
          <a:off x="3541838" y="1089098"/>
          <a:ext cx="2405200" cy="962080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Recuperación</a:t>
          </a:r>
        </a:p>
      </dsp:txBody>
      <dsp:txXfrm>
        <a:off x="4022878" y="1089098"/>
        <a:ext cx="1443120" cy="962080"/>
      </dsp:txXfrm>
    </dsp:sp>
    <dsp:sp modelId="{67DCCE4C-C40E-4751-97EC-DF086063CDA3}">
      <dsp:nvSpPr>
        <dsp:cNvPr id="0" name=""/>
        <dsp:cNvSpPr/>
      </dsp:nvSpPr>
      <dsp:spPr>
        <a:xfrm>
          <a:off x="5706519" y="1089098"/>
          <a:ext cx="2405200" cy="962080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Poscrisis</a:t>
          </a:r>
        </a:p>
      </dsp:txBody>
      <dsp:txXfrm>
        <a:off x="6187559" y="1089098"/>
        <a:ext cx="1443120" cy="962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B71F5-C2F9-4636-9E9A-8DB1F6EEB06F}">
      <dsp:nvSpPr>
        <dsp:cNvPr id="0" name=""/>
        <dsp:cNvSpPr/>
      </dsp:nvSpPr>
      <dsp:spPr>
        <a:xfrm>
          <a:off x="3107" y="1131100"/>
          <a:ext cx="4157517" cy="878076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>
              <a:latin typeface="Calibri"/>
              <a:ea typeface="+mn-ea"/>
              <a:cs typeface="+mn-cs"/>
            </a:rPr>
            <a:t>Crisis</a:t>
          </a:r>
        </a:p>
      </dsp:txBody>
      <dsp:txXfrm>
        <a:off x="442145" y="1131100"/>
        <a:ext cx="3279441" cy="878076"/>
      </dsp:txXfrm>
    </dsp:sp>
    <dsp:sp modelId="{D7705385-4FB4-4474-9896-A4FA1F4C5AEC}">
      <dsp:nvSpPr>
        <dsp:cNvPr id="0" name=""/>
        <dsp:cNvSpPr/>
      </dsp:nvSpPr>
      <dsp:spPr>
        <a:xfrm>
          <a:off x="3941105" y="1131100"/>
          <a:ext cx="2195191" cy="878076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>
              <a:latin typeface="Calibri"/>
              <a:ea typeface="+mn-ea"/>
              <a:cs typeface="+mn-cs"/>
            </a:rPr>
            <a:t>Recuperación</a:t>
          </a:r>
        </a:p>
      </dsp:txBody>
      <dsp:txXfrm>
        <a:off x="4380143" y="1131100"/>
        <a:ext cx="1317115" cy="878076"/>
      </dsp:txXfrm>
    </dsp:sp>
    <dsp:sp modelId="{67DCCE4C-C40E-4751-97EC-DF086063CDA3}">
      <dsp:nvSpPr>
        <dsp:cNvPr id="0" name=""/>
        <dsp:cNvSpPr/>
      </dsp:nvSpPr>
      <dsp:spPr>
        <a:xfrm>
          <a:off x="5916777" y="1131100"/>
          <a:ext cx="2195191" cy="878076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>
              <a:latin typeface="Calibri"/>
              <a:ea typeface="+mn-ea"/>
              <a:cs typeface="+mn-cs"/>
            </a:rPr>
            <a:t>Poscrisis</a:t>
          </a:r>
        </a:p>
      </dsp:txBody>
      <dsp:txXfrm>
        <a:off x="6355815" y="1131100"/>
        <a:ext cx="1317115" cy="8780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B71F5-C2F9-4636-9E9A-8DB1F6EEB06F}">
      <dsp:nvSpPr>
        <dsp:cNvPr id="0" name=""/>
        <dsp:cNvSpPr/>
      </dsp:nvSpPr>
      <dsp:spPr>
        <a:xfrm>
          <a:off x="3355" y="1089098"/>
          <a:ext cx="3779003" cy="962080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Crisis</a:t>
          </a:r>
        </a:p>
      </dsp:txBody>
      <dsp:txXfrm>
        <a:off x="484395" y="1089098"/>
        <a:ext cx="2816923" cy="962080"/>
      </dsp:txXfrm>
    </dsp:sp>
    <dsp:sp modelId="{D7705385-4FB4-4474-9896-A4FA1F4C5AEC}">
      <dsp:nvSpPr>
        <dsp:cNvPr id="0" name=""/>
        <dsp:cNvSpPr/>
      </dsp:nvSpPr>
      <dsp:spPr>
        <a:xfrm>
          <a:off x="3541838" y="1089098"/>
          <a:ext cx="2405200" cy="962080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Recuperación</a:t>
          </a:r>
        </a:p>
      </dsp:txBody>
      <dsp:txXfrm>
        <a:off x="4022878" y="1089098"/>
        <a:ext cx="1443120" cy="962080"/>
      </dsp:txXfrm>
    </dsp:sp>
    <dsp:sp modelId="{67DCCE4C-C40E-4751-97EC-DF086063CDA3}">
      <dsp:nvSpPr>
        <dsp:cNvPr id="0" name=""/>
        <dsp:cNvSpPr/>
      </dsp:nvSpPr>
      <dsp:spPr>
        <a:xfrm>
          <a:off x="5706519" y="1089098"/>
          <a:ext cx="2405200" cy="962080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Poscrisis</a:t>
          </a:r>
        </a:p>
      </dsp:txBody>
      <dsp:txXfrm>
        <a:off x="6187559" y="1089098"/>
        <a:ext cx="1443120" cy="962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CB71F5-C2F9-4636-9E9A-8DB1F6EEB06F}">
      <dsp:nvSpPr>
        <dsp:cNvPr id="0" name=""/>
        <dsp:cNvSpPr/>
      </dsp:nvSpPr>
      <dsp:spPr>
        <a:xfrm>
          <a:off x="3355" y="1089098"/>
          <a:ext cx="3779003" cy="962080"/>
        </a:xfrm>
        <a:prstGeom prst="chevron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Crisis</a:t>
          </a:r>
        </a:p>
      </dsp:txBody>
      <dsp:txXfrm>
        <a:off x="484395" y="1089098"/>
        <a:ext cx="2816923" cy="962080"/>
      </dsp:txXfrm>
    </dsp:sp>
    <dsp:sp modelId="{D7705385-4FB4-4474-9896-A4FA1F4C5AEC}">
      <dsp:nvSpPr>
        <dsp:cNvPr id="0" name=""/>
        <dsp:cNvSpPr/>
      </dsp:nvSpPr>
      <dsp:spPr>
        <a:xfrm>
          <a:off x="3541838" y="1089098"/>
          <a:ext cx="2405200" cy="962080"/>
        </a:xfrm>
        <a:prstGeom prst="chevron">
          <a:avLst/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Recuperación</a:t>
          </a:r>
        </a:p>
      </dsp:txBody>
      <dsp:txXfrm>
        <a:off x="4022878" y="1089098"/>
        <a:ext cx="1443120" cy="962080"/>
      </dsp:txXfrm>
    </dsp:sp>
    <dsp:sp modelId="{67DCCE4C-C40E-4751-97EC-DF086063CDA3}">
      <dsp:nvSpPr>
        <dsp:cNvPr id="0" name=""/>
        <dsp:cNvSpPr/>
      </dsp:nvSpPr>
      <dsp:spPr>
        <a:xfrm>
          <a:off x="5706519" y="1089098"/>
          <a:ext cx="2405200" cy="962080"/>
        </a:xfrm>
        <a:prstGeom prst="chevron">
          <a:avLst/>
        </a:prstGeom>
        <a:solidFill>
          <a:schemeClr val="accent6">
            <a:shade val="80000"/>
            <a:hueOff val="321280"/>
            <a:satOff val="-12909"/>
            <a:lumOff val="27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>
              <a:latin typeface="Calibri"/>
              <a:ea typeface="+mn-ea"/>
              <a:cs typeface="+mn-cs"/>
            </a:rPr>
            <a:t>Poscrisis</a:t>
          </a:r>
        </a:p>
      </dsp:txBody>
      <dsp:txXfrm>
        <a:off x="6187559" y="1089098"/>
        <a:ext cx="1443120" cy="96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8C62F-3540-495B-B1A1-7225C59FC891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55CB8-EB6F-4A9D-8D40-0EFB3D5A915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6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AC02D6-0493-4815-9BD3-E2E6711DA0B7}" type="slidenum">
              <a:rPr lang="en-US"/>
              <a:pPr/>
              <a:t>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0977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5325">
              <a:defRPr/>
            </a:pPr>
            <a:fld id="{E5A7E84C-A6C7-4B6E-8676-E91A9610F8FF}" type="slidenum">
              <a:rPr lang="en-AU">
                <a:solidFill>
                  <a:prstClr val="black"/>
                </a:solidFill>
                <a:latin typeface="Calibri" panose="020F0502020204030204"/>
              </a:rPr>
              <a:pPr defTabSz="455325">
                <a:defRPr/>
              </a:pPr>
              <a:t>16</a:t>
            </a:fld>
            <a:endParaRPr lang="en-AU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9485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2974E-D34C-40E6-BCB1-A514EA78D291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1371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04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04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04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0487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4572869-5CBF-4CEB-A2A9-3B298D2FC61F}" type="slidenum">
              <a:rPr lang="en-US" altLang="en-US" sz="1100" smtClean="0">
                <a:latin typeface="Times New Roman" panose="02020603050405020304" pitchFamily="18" charset="0"/>
                <a:ea typeface="MS PGothic" pitchFamily="34" charset="-128"/>
              </a:rPr>
              <a:pPr/>
              <a:t>19</a:t>
            </a:fld>
            <a:endParaRPr lang="en-US" altLang="en-US" sz="1100">
              <a:latin typeface="Times New Roman" panose="02020603050405020304" pitchFamily="18" charset="0"/>
              <a:ea typeface="MS PGothic" pitchFamily="34" charset="-128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7388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023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2974E-D34C-40E6-BCB1-A514EA78D29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97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cuarto objetivo contempla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salud materna y neonatal. 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se puede subestimar </a:t>
            </a:r>
            <a:r>
              <a:rPr lang="es-AR" noProof="0" dirty="0"/>
              <a:t>la importancia de garantizar la prestación de intervenciones de salud materno-infantil que salvan vidas al comienzo de una situación de emergencia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dirty="0"/>
              <a:t>Casi todos los países con las tasas de mortalidad materna más altas son países afectados por conflictos, países en situación de posconflicto o países frágiles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dirty="0"/>
              <a:t>Alrededor del 4 % de las personas desplazadas están embarazadas en algún momento dado </a:t>
            </a:r>
            <a:r>
              <a:rPr lang="es-AR" sz="1200" noProof="0" dirty="0"/>
              <a:t>y 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de cada seis mujeres embarazadas en situaciones de emergencia </a:t>
            </a:r>
            <a:r>
              <a:rPr lang="es-ES" sz="1200" dirty="0"/>
              <a:t>tendrán complicaciones graves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dirty="0"/>
              <a:t>Cabe destacar que, en la versión de</a:t>
            </a:r>
            <a:r>
              <a:rPr lang="es-ES" baseline="0" dirty="0"/>
              <a:t> </a:t>
            </a:r>
            <a:r>
              <a:rPr lang="es-ES" dirty="0"/>
              <a:t>2018 del PSMI, se hace mayor hincapié en las actividades para disminuir la morbilidad y mortalidad neonatal.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Más del </a:t>
            </a:r>
            <a:r>
              <a:rPr lang="es-AR" sz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60 % de todas las muertes maternas sucede</a:t>
            </a:r>
            <a:r>
              <a:rPr lang="es-AR" sz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contextos frágiles y de emergencia</a:t>
            </a:r>
            <a:r>
              <a:rPr lang="es-AR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Calibri"/>
                <a:ea typeface="+mn-ea"/>
                <a:cs typeface="Calibri"/>
                <a:sym typeface="Calibri"/>
              </a:rPr>
              <a:t>, lo que implica que más de 5</a:t>
            </a: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00 mujeres y niñas mueren</a:t>
            </a:r>
            <a:r>
              <a:rPr lang="es-AR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cada día</a:t>
            </a: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en contextos</a:t>
            </a:r>
            <a:r>
              <a:rPr lang="es-AR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 emergencia </a:t>
            </a: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 causa de complicaciones </a:t>
            </a:r>
            <a:r>
              <a:rPr lang="es-AR" noProof="0" dirty="0"/>
              <a:t>relacionadas con el embarazo y el parto</a:t>
            </a: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500 mujeres mueren por día por no dar a luz en un entorno seguro</a:t>
            </a:r>
            <a:r>
              <a:rPr lang="es-AR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AR" sz="1200" b="0" i="0" u="none" strike="noStrike" kern="1200" cap="none" noProof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 mayoría de las complicaciones pueden prevenirse o tratarse.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Podemos salvar a 500 mujeres cada día si priorizamos los servicios de salud sexual y reproductiva.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="0" i="0" u="none" strike="noStrike" kern="1200" cap="none" baseline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AR" sz="1200" b="0" i="0" u="none" strike="noStrike" kern="1200" cap="none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 violencia sexual y por motivos de género también aumenta en dichos contextos, con consecuencias</a:t>
            </a:r>
            <a:r>
              <a:rPr lang="es-AR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devastadoras y, en ocasiones, mortales.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dirty="0"/>
              <a:t>La frecuencia, la intensidad y el alcance sin precedentes de las emergencias humanitarias en el último año ha dado lugar a un aumento drástico de estos riesgos para millones de mujeres y niñas.</a:t>
            </a:r>
          </a:p>
          <a:p>
            <a:pPr marL="0" lvl="0" indent="0">
              <a:buFont typeface="Arial" panose="020B0604020202020204" pitchFamily="34" charset="0"/>
              <a:buNone/>
            </a:pPr>
            <a:endParaRPr lang="en-US" sz="1200" b="0" i="0" u="none" strike="noStrike" kern="1200" cap="none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ES" dirty="0"/>
              <a:t>Debemos dar prioridad a las estrategias de alto impacto que salvan vidas al inicio de una emergencia, y también debemos poder ampliar los servicios</a:t>
            </a:r>
            <a:r>
              <a:rPr lang="en-US" sz="1200" b="0" i="0" u="none" strike="noStrike" kern="1200" cap="none" baseline="0" dirty="0">
                <a:solidFill>
                  <a:schemeClr val="tx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s-ES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Hoy en día, l</a:t>
            </a:r>
            <a:r>
              <a:rPr lang="es-ES" dirty="0"/>
              <a:t>a duración promedio de</a:t>
            </a:r>
            <a:r>
              <a:rPr lang="es-ES" baseline="0" dirty="0"/>
              <a:t> un</a:t>
            </a:r>
            <a:r>
              <a:rPr lang="es-ES" dirty="0"/>
              <a:t> desplazamiento es</a:t>
            </a:r>
            <a:r>
              <a:rPr lang="es-ES" baseline="0" dirty="0"/>
              <a:t> </a:t>
            </a:r>
            <a:r>
              <a:rPr lang="es-ES" dirty="0"/>
              <a:t>de</a:t>
            </a:r>
            <a:r>
              <a:rPr lang="es-ES" baseline="0" dirty="0"/>
              <a:t> </a:t>
            </a:r>
            <a:r>
              <a:rPr lang="es-ES" dirty="0"/>
              <a:t>17 años, aproximadamente (los conflictos en Somalia y Afganistán, por ejemplo, están atravesando su tercer y cuarto decenio, respectivamente. Tenemos generaciones enteras que nacieron y fueron criadas en campamentos y otros entornos de desplazamiento).</a:t>
            </a: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GB" sz="1200" b="0" i="0" u="none" strike="noStrike" kern="1200" cap="none" baseline="0" dirty="0">
              <a:solidFill>
                <a:schemeClr val="tx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2D6FB-E353-4ECC-AC90-9DC76B3101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2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7E71-EC3A-4275-AF01-3938AF7CEBCF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4115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7E71-EC3A-4275-AF01-3938AF7CEBCF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51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noProof="0" dirty="0"/>
              <a:t>Relacionar el PSMI con</a:t>
            </a:r>
            <a:r>
              <a:rPr lang="es-AR" baseline="0" noProof="0" dirty="0"/>
              <a:t> las principales causas de mortalidad materna y neonatal.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2974E-D34C-40E6-BCB1-A514EA78D29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46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E7E71-EC3A-4275-AF01-3938AF7CEBCF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170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2974E-D34C-40E6-BCB1-A514EA78D29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682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677B8E-AE91-499A-BB1F-CC1C05854A83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344095"/>
            <a:ext cx="5410200" cy="4344094"/>
          </a:xfrm>
          <a:noFill/>
          <a:ln/>
        </p:spPr>
        <p:txBody>
          <a:bodyPr/>
          <a:lstStyle/>
          <a:p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2436524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E7E71-EC3A-4275-AF01-3938AF7CEBC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08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Puede desarrollarse el tema a partir de la información que brinda IPAS.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E7E71-EC3A-4275-AF01-3938AF7CEBC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789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55CB8-EB6F-4A9D-8D40-0EFB3D5A91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79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55CB8-EB6F-4A9D-8D40-0EFB3D5A91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99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noProof="0" dirty="0"/>
              <a:t>¿Rendición de cuentas a la comunidad</a:t>
            </a:r>
            <a:r>
              <a:rPr lang="es-AR" baseline="0" noProof="0" dirty="0"/>
              <a:t>?</a:t>
            </a:r>
            <a:endParaRPr lang="es-AR" noProof="0" dirty="0"/>
          </a:p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7648B-35F3-406A-8006-F1C6922301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78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D4A06-6769-4B2F-A24D-5CA4DD03BFE0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dirty="0"/>
              <a:t>Los materiales del kit se calculan para una población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S" sz="1400" dirty="0"/>
              <a:t>estándar; el cálculo se basa en las siguientes suposiciones.</a:t>
            </a:r>
            <a:endParaRPr lang="en-GB" sz="1400" dirty="0"/>
          </a:p>
          <a:p>
            <a:endParaRPr lang="de-DE" sz="1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825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43081-1170-472E-84C8-8BF7D3D0D9AE}" type="slidenum">
              <a:rPr lang="en-GB" smtClean="0">
                <a:latin typeface="Arial" pitchFamily="34" charset="0"/>
              </a:rPr>
              <a:pPr/>
              <a:t>35</a:t>
            </a:fld>
            <a:endParaRPr lang="en-GB">
              <a:latin typeface="Arial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 sz="1400" dirty="0">
                <a:latin typeface="Arial" pitchFamily="34" charset="0"/>
              </a:rPr>
              <a:t>Existen 12 kits</a:t>
            </a:r>
            <a:r>
              <a:rPr lang="de-DE" sz="1400" baseline="0" dirty="0">
                <a:latin typeface="Arial" pitchFamily="34" charset="0"/>
              </a:rPr>
              <a:t> que se divididen en tres </a:t>
            </a:r>
            <a:r>
              <a:rPr lang="de-DE" sz="1400" baseline="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DE" sz="1400" baseline="0" dirty="0">
                <a:latin typeface="Arial" pitchFamily="34" charset="0"/>
              </a:rPr>
              <a:t>bloques“. </a:t>
            </a:r>
            <a:r>
              <a:rPr lang="es-ES" sz="1400" dirty="0"/>
              <a:t>Cada bloque se ocupa de un</a:t>
            </a:r>
            <a:r>
              <a:rPr lang="es-ES" sz="1400" baseline="0" dirty="0"/>
              <a:t> </a:t>
            </a:r>
            <a:r>
              <a:rPr lang="es-ES" sz="1400" dirty="0"/>
              <a:t>nivel de prestación de servicios de salud diferente</a:t>
            </a:r>
            <a:r>
              <a:rPr lang="de-DE" sz="1400" dirty="0">
                <a:latin typeface="Arial" pitchFamily="34" charset="0"/>
              </a:rPr>
              <a:t> (puestos de salud, centros de salud </a:t>
            </a:r>
            <a:r>
              <a:rPr lang="de-DE" sz="1400" baseline="0" dirty="0">
                <a:latin typeface="Arial" pitchFamily="34" charset="0"/>
              </a:rPr>
              <a:t>y hospitales de derivación). Cada nivel se concentra en un número de personas diferente. Los materiales están calculados </a:t>
            </a:r>
            <a:r>
              <a:rPr lang="es-ES" sz="1400" dirty="0"/>
              <a:t>para un período de tres meses.</a:t>
            </a:r>
            <a:r>
              <a:rPr lang="es-ES" sz="1400" baseline="0" dirty="0"/>
              <a:t> </a:t>
            </a:r>
            <a:r>
              <a:rPr lang="es-ES" sz="1400" dirty="0"/>
              <a:t>Una vez que transcurre este período, se deben ordenar más materiales en función del consumo mensual, a través de los sistemas de suministro habitual del ministerio o</a:t>
            </a:r>
            <a:r>
              <a:rPr lang="es-ES" sz="1400" baseline="0" dirty="0"/>
              <a:t> de la</a:t>
            </a:r>
            <a:r>
              <a:rPr lang="es-ES" sz="1400" dirty="0"/>
              <a:t> organización que implementa los servicios.</a:t>
            </a:r>
            <a:r>
              <a:rPr lang="de-DE" sz="1400" dirty="0">
                <a:latin typeface="Arial" pitchFamily="34" charset="0"/>
              </a:rPr>
              <a:t> </a:t>
            </a:r>
          </a:p>
          <a:p>
            <a:r>
              <a:rPr lang="es-ES" sz="1400" dirty="0"/>
              <a:t>No se recomienda ordenar nuevamente los kits, a menos que sea absolutamente necesario. El</a:t>
            </a:r>
            <a:r>
              <a:rPr lang="es-ES" sz="1400" baseline="0" dirty="0"/>
              <a:t> objetivo de l</a:t>
            </a:r>
            <a:r>
              <a:rPr lang="es-ES" sz="1400" dirty="0"/>
              <a:t>os kits es la implementación de servicios donde no existen.</a:t>
            </a:r>
            <a:r>
              <a:rPr lang="de-DE" sz="1400" dirty="0">
                <a:latin typeface="Arial" pitchFamily="34" charset="0"/>
              </a:rPr>
              <a:t> </a:t>
            </a:r>
          </a:p>
          <a:p>
            <a:endParaRPr lang="de-DE" sz="1400" dirty="0">
              <a:latin typeface="Arial" pitchFamily="34" charset="0"/>
            </a:endParaRPr>
          </a:p>
          <a:p>
            <a:r>
              <a:rPr lang="de-DE" sz="1400" dirty="0">
                <a:latin typeface="Arial" pitchFamily="34" charset="0"/>
              </a:rPr>
              <a:t>El primer bloque contiene seis</a:t>
            </a:r>
            <a:r>
              <a:rPr lang="de-DE" sz="1400" baseline="0" dirty="0">
                <a:latin typeface="Arial" pitchFamily="34" charset="0"/>
              </a:rPr>
              <a:t> kits para...</a:t>
            </a:r>
            <a:endParaRPr lang="en-GB" sz="1400" dirty="0">
              <a:latin typeface="Arial" pitchFamily="34" charset="0"/>
            </a:endParaRPr>
          </a:p>
          <a:p>
            <a:endParaRPr lang="en-GB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2802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DB768-861D-4DDC-9B45-CE4C6C4A8E51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990"/>
            <a:ext cx="4986142" cy="4467430"/>
          </a:xfrm>
          <a:noFill/>
          <a:ln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508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GillSans" pitchFamily="2" charset="0"/>
                <a:ea typeface="ＭＳ Ｐゴシック" panose="020B0600070205080204" pitchFamily="34" charset="-128"/>
              </a:defRPr>
            </a:lvl9pPr>
          </a:lstStyle>
          <a:p>
            <a:fld id="{83A12E42-23E5-4AB7-A8B7-568059CB8593}" type="slidenum">
              <a:rPr lang="en-US" altLang="en-US" sz="1200" smtClean="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AR" altLang="en-US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Para una evaluación</a:t>
            </a:r>
            <a:r>
              <a:rPr lang="es-AR" altLang="en-US" baseline="0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rápida, le pregunta es: ¿qué necesito saber en este momento? ¿Cuáles </a:t>
            </a:r>
            <a:r>
              <a:rPr lang="en-US" altLang="en-US" baseline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son las </a:t>
            </a:r>
            <a:r>
              <a:rPr lang="es-ES" dirty="0"/>
              <a:t>medidas inmediatas para salvar vidas a corto plazo que aportarán</a:t>
            </a:r>
            <a:r>
              <a:rPr lang="es-ES" baseline="0" dirty="0"/>
              <a:t> mejoras? ¿Cuál es la mejor manera de obtenerlas?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s-ES" dirty="0"/>
              <a:t>Debemos ser inteligentes. No se trata simplemente de hacer algo, sino de hacer lo correcto y no empeorar la</a:t>
            </a:r>
            <a:r>
              <a:rPr lang="es-ES" baseline="0" dirty="0"/>
              <a:t> situación</a:t>
            </a:r>
            <a:r>
              <a:rPr lang="es-ES" dirty="0"/>
              <a:t>.</a:t>
            </a:r>
            <a:r>
              <a:rPr lang="es-ES" baseline="0" dirty="0"/>
              <a:t> </a:t>
            </a:r>
            <a:r>
              <a:rPr lang="es-ES" dirty="0"/>
              <a:t>¿Cuáles son (algunos de) los objetivos de realizar una evaluación rápida de la salud?</a:t>
            </a:r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r>
              <a:rPr lang="es-ES" dirty="0"/>
              <a:t>Estas son las preguntas que debemos hacernos, sin importar</a:t>
            </a:r>
            <a:r>
              <a:rPr lang="es-ES" baseline="0" dirty="0"/>
              <a:t> si</a:t>
            </a:r>
            <a:r>
              <a:rPr lang="es-ES" dirty="0"/>
              <a:t> la situación de emergencia sucede en Sri Lanka, Afganistán o Tailandia. Como dijo Oleg:</a:t>
            </a:r>
            <a:r>
              <a:rPr lang="es-ES" baseline="0" dirty="0"/>
              <a:t> “N</a:t>
            </a:r>
            <a:r>
              <a:rPr lang="es-ES" dirty="0"/>
              <a:t>o recopilen información si no la utilizarán”.</a:t>
            </a:r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s-AR" altLang="en-US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Entonces, ¿para qué utilizaremos esta información?</a:t>
            </a:r>
            <a:r>
              <a:rPr lang="es-AR" altLang="en-US" baseline="0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  <a:r>
              <a:rPr lang="es-AR" noProof="0" dirty="0"/>
              <a:t>Como dice Agostino, </a:t>
            </a:r>
            <a:r>
              <a:rPr lang="es-AR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debemos</a:t>
            </a:r>
            <a:r>
              <a:rPr lang="es-AR" baseline="0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ser inteligentes</a:t>
            </a:r>
            <a:r>
              <a:rPr lang="es-AR" altLang="en-US" noProof="0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. </a:t>
            </a:r>
            <a:r>
              <a:rPr lang="es-ES" dirty="0"/>
              <a:t>No se trata simplemente de hacer algo, sino de hacer lo correcto y no empeorar la</a:t>
            </a:r>
            <a:r>
              <a:rPr lang="es-ES" baseline="0" dirty="0"/>
              <a:t> situación</a:t>
            </a:r>
            <a:r>
              <a:rPr lang="es-ES" dirty="0"/>
              <a:t>.</a:t>
            </a:r>
          </a:p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1420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El conflicto de Siria transita su séptimo año.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Según la 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Oficina de la ONU para la Coordinación de Asuntos Humanitarios</a:t>
            </a:r>
            <a:r>
              <a:rPr lang="es-ES" dirty="0"/>
              <a:t>,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13,5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millones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</a:t>
            </a:r>
            <a:r>
              <a:rPr lang="es-ES" dirty="0"/>
              <a:t> personas se han visto afectadas de manera directa y 5 millones han huido del país.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La población alcanzó un máximo de 20,7 millones de personas en 2010 (en la actualidad, son</a:t>
            </a:r>
            <a:r>
              <a:rPr lang="es-ES" baseline="0" dirty="0"/>
              <a:t> </a:t>
            </a:r>
            <a:r>
              <a:rPr lang="es-ES" dirty="0"/>
              <a:t>18,5 millones de</a:t>
            </a:r>
            <a:r>
              <a:rPr lang="es-ES" baseline="0" dirty="0"/>
              <a:t> personas aproximadamente</a:t>
            </a:r>
            <a:r>
              <a:rPr lang="es-ES" dirty="0"/>
              <a:t>; la población había estado creciendo alrededor de medio millón por año).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4,6 </a:t>
            </a:r>
            <a:r>
              <a:rPr lang="es-ES" dirty="0"/>
              <a:t>millones de personas viven en lugares sitiados o de difícil acceso.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No se observa un final del conflicto sin una resolución política.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AR" baseline="0" noProof="0" dirty="0"/>
              <a:t>Hay millones de mujeres en edad reproductiva entre las personas afectadas y sus necesidades de salud reproductiva no han cesado, </a:t>
            </a:r>
            <a:r>
              <a:rPr lang="es-ES" dirty="0"/>
              <a:t>en especial para los cientos de miles de mujeres embarazadas en la actualidad.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dirty="0"/>
              <a:t>Los casi 50</a:t>
            </a:r>
            <a:r>
              <a:rPr lang="es-ES" sz="1200" dirty="0"/>
              <a:t> </a:t>
            </a:r>
            <a:r>
              <a:rPr lang="es-ES" dirty="0"/>
              <a:t>000 embarazos que terminarán en abortos espontáneos o inseguros en los próximos nueve meses permiten visualizar la necesidad de garantizar el acceso a los servicios de atención posterior al aborto.</a:t>
            </a:r>
          </a:p>
          <a:p>
            <a:endParaRPr lang="en-US" dirty="0"/>
          </a:p>
          <a:p>
            <a:endParaRPr lang="en-US" dirty="0"/>
          </a:p>
          <a:p>
            <a:r>
              <a:rPr lang="es-ES" sz="1200" dirty="0"/>
              <a:t>Tasa bruta de natalidad</a:t>
            </a:r>
            <a:r>
              <a:rPr lang="en-US" dirty="0"/>
              <a:t>: 32 (Banco Mundial, 2015).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 de mortalidad y morbilidad: 385 (OMS, 2015).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Tasa de prevalencia del uso de anticonceptivos</a:t>
            </a:r>
            <a:r>
              <a:rPr lang="en-US" dirty="0"/>
              <a:t>: 20</a:t>
            </a:r>
            <a:r>
              <a:rPr lang="es-ES" sz="1200" dirty="0"/>
              <a:t> </a:t>
            </a:r>
            <a:r>
              <a:rPr lang="en-US" dirty="0"/>
              <a:t>% (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Programa de Encuestas Demográficas y de Salud</a:t>
            </a:r>
            <a:r>
              <a:rPr lang="en-US" dirty="0"/>
              <a:t>,</a:t>
            </a:r>
            <a:r>
              <a:rPr lang="en-US" baseline="0" dirty="0"/>
              <a:t> 2013).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FFF08-BA74-3E4E-B67B-CFCBDE5D983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6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BBDC44-6038-4E9B-8A21-5136DFF13F0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4538"/>
            <a:ext cx="6619875" cy="3724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6"/>
            <a:ext cx="4986142" cy="4466716"/>
          </a:xfrm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49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55CB8-EB6F-4A9D-8D40-0EFB3D5A915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55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55CB8-EB6F-4A9D-8D40-0EFB3D5A915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08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E97BA-5CA9-4CBB-A5C4-078E9679369A}" type="slidenum">
              <a:rPr lang="en-GB"/>
              <a:pPr/>
              <a:t>47</a:t>
            </a:fld>
            <a:endParaRPr lang="en-GB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9575" y="695325"/>
            <a:ext cx="6188075" cy="34813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598" y="4410392"/>
            <a:ext cx="5604855" cy="4177348"/>
          </a:xfrm>
          <a:noFill/>
          <a:ln/>
        </p:spPr>
        <p:txBody>
          <a:bodyPr/>
          <a:lstStyle/>
          <a:p>
            <a:r>
              <a:rPr lang="es-AR" noProof="0" dirty="0"/>
              <a:t>En los últimos dos decenios, se reconocido formalmente que la </a:t>
            </a:r>
            <a:r>
              <a:rPr lang="es-AR" sz="1200" u="none" noProof="0" dirty="0">
                <a:ea typeface="ＭＳ Ｐゴシック" charset="-128"/>
              </a:rPr>
              <a:t>salud sexual y reproductiva</a:t>
            </a:r>
            <a:r>
              <a:rPr lang="es-AR" u="none" noProof="0" dirty="0"/>
              <a:t> </a:t>
            </a:r>
            <a:r>
              <a:rPr lang="es-AR" noProof="0" dirty="0"/>
              <a:t>es una prioridad en los contextos humanitarios.</a:t>
            </a:r>
          </a:p>
          <a:p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duda, la </a:t>
            </a:r>
            <a:r>
              <a:rPr lang="es-AR" b="1" noProof="0" dirty="0"/>
              <a:t>Conferencia Internacional sobre la Población y el Desarrollo de 1994</a:t>
            </a:r>
            <a:r>
              <a:rPr lang="es-AR" noProof="0" dirty="0"/>
              <a:t> 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 un momento histórico,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puesto que </a:t>
            </a:r>
            <a:r>
              <a:rPr lang="es-AR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reconoció a la salud reproductiva</a:t>
            </a:r>
            <a:r>
              <a:rPr lang="es-AR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derecho humano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AR" noProof="0" dirty="0"/>
              <a:t>Este</a:t>
            </a:r>
            <a:r>
              <a:rPr lang="es-AR" baseline="0" noProof="0" dirty="0"/>
              <a:t> reconocimiento</a:t>
            </a:r>
            <a:r>
              <a:rPr lang="es-AR" noProof="0" dirty="0"/>
              <a:t> sirve de base para el reconocimiento mundial de que </a:t>
            </a:r>
            <a:r>
              <a:rPr lang="es-AR" b="1" noProof="0" dirty="0"/>
              <a:t>este derecho, como todos los demás derechos humanos, se aplica a las personas refugiadas</a:t>
            </a:r>
            <a:r>
              <a:rPr lang="es-AR" b="1" baseline="0" noProof="0" dirty="0"/>
              <a:t> e internamente desplazadas, </a:t>
            </a:r>
            <a:r>
              <a:rPr lang="es-AR" b="1" noProof="0" dirty="0"/>
              <a:t>y a otras personas que viven en contextos humanitarios</a:t>
            </a:r>
            <a:r>
              <a:rPr lang="es-AR" noProof="0" dirty="0"/>
              <a:t>. Para ejercer este derecho, las poblaciones afectadas deben tener acceso a la información y a los servicios integrales de salud sexual y reproductiva,</a:t>
            </a:r>
            <a:r>
              <a:rPr lang="es-AR" baseline="0" noProof="0" dirty="0"/>
              <a:t> a fin de </a:t>
            </a:r>
            <a:r>
              <a:rPr lang="es-AR" noProof="0" dirty="0"/>
              <a:t>que sean libres de tomar decisiones informadas sobre su salud y bienestar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lgunas resoluciones del </a:t>
            </a:r>
            <a:r>
              <a:rPr lang="es-AR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Consejo de Seguridad de la ONU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también se ha reconocido la importancia </a:t>
            </a:r>
            <a:r>
              <a:rPr lang="es-AR" noProof="0" dirty="0"/>
              <a:t>de la salud sexual y reproductiva y de los derechos de esta índole en situaciones de conflicto, y se ha abordado la gravedad de la violencia sexual en los conflictos armados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las re</a:t>
            </a:r>
            <a:r>
              <a:rPr lang="es-AR" dirty="0"/>
              <a:t>soluciones 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 las mujeres, la paz y la seguridad (</a:t>
            </a:r>
            <a:r>
              <a:rPr lang="es-AR" dirty="0"/>
              <a:t>1325, 1820, 1888 y 1889) del Consejo de Seguridad de las Naciones Unidas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s-A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s-AR" dirty="0"/>
              <a:t>tienen en cuenta las necesidades especiales, las perspectivas y las contribuciones de las mujeres y niñas en situaciones de conflicto</a:t>
            </a:r>
            <a:r>
              <a:rPr lang="es-A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Consejo de Seguridad ha reconocido la salud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sexual y reproductiva en la</a:t>
            </a: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resolución 1889, que hace referencia explícita a la necesidad de garantizar el acceso de mujeres y</a:t>
            </a:r>
            <a:r>
              <a:rPr lang="es-AR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AR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niñas a los servicios de salud sexual y reproductiva y a los derechos reproductivos para lograr mejores condiciones socioeconómicas en situaciones de posconflicto.</a:t>
            </a:r>
          </a:p>
          <a:p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de las iniciativas más importantes fue</a:t>
            </a:r>
            <a:r>
              <a:rPr lang="es-AR" sz="1200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s-AR" sz="1200" b="1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creación </a:t>
            </a:r>
            <a:r>
              <a:rPr lang="es-AR" sz="1200" b="1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</a:t>
            </a:r>
            <a:r>
              <a:rPr lang="es-AR" b="1" noProof="0" dirty="0">
                <a:sym typeface="Calibri"/>
              </a:rPr>
              <a:t>Grupo de Trabajo Interinstitucional (IAWG) sobre Salud Reproductiva en Situaciones de Crisis.</a:t>
            </a:r>
            <a:endParaRPr lang="es-AR" altLang="ja-JP" noProof="0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33654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Desde 1996, el PSMI y el kit de salud reproductiva se han implementado con mayor o menor éxito en muchos entornos de emergencia en todo el mundo.</a:t>
            </a:r>
            <a:r>
              <a:rPr lang="es-ES" baseline="0" dirty="0"/>
              <a:t> </a:t>
            </a:r>
            <a:r>
              <a:rPr lang="es-ES" dirty="0"/>
              <a:t>Ha habido varias evaluaciones, como parte de una gran revisión en 2004 y 2014, y también en emergencias específicas.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200" b="0" i="0" u="none" strike="noStrike" cap="none" noProof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Algunas de las lecciones aprendidas se resumen en esta diapositiva.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endParaRPr lang="en-GB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B2F0D4-3D13-4635-8B55-852FC78A0BB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53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B4D0E-DE34-48A2-806F-9305887348B6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6700" cy="3722687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04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55CB8-EB6F-4A9D-8D40-0EFB3D5A91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84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 hecho, sabemos que las necesidades de salud reproductiva incluso aumentan en</a:t>
            </a:r>
            <a:r>
              <a:rPr lang="es-ES" baseline="0" dirty="0"/>
              <a:t> situaciones de </a:t>
            </a:r>
            <a:r>
              <a:rPr lang="es-ES" dirty="0"/>
              <a:t>crisis.</a:t>
            </a:r>
          </a:p>
          <a:p>
            <a:r>
              <a:rPr lang="de-DE" sz="1200" dirty="0"/>
              <a:t>Por ejemplo:</a:t>
            </a:r>
          </a:p>
          <a:p>
            <a:r>
              <a:rPr lang="es-ES" dirty="0"/>
              <a:t>Junto con la pérdida de poder y estatus de los hombres y la pérdida de ingresos de las mujeres, que pasan a ser el único sostén del hogar, la ausencia de orden público, que se observa comúnmente en los contextos donde terminan viviendo las personas refugiadas, puede dar lugar a violencia y abuso sexuales, violación y prostitución forzada, </a:t>
            </a:r>
            <a:r>
              <a:rPr lang="de-DE" sz="1200" dirty="0"/>
              <a:t>lo que puede provocar un aumento de la transmisión sexual del HIV y de las ETS.</a:t>
            </a:r>
          </a:p>
          <a:p>
            <a:r>
              <a:rPr lang="es-ES" dirty="0"/>
              <a:t>En las crisis, también suele haber un aumento de la demanda de los sistemas de salud acompañado de insuficiencia de material para garantizar las precauciones contra la transmisión del VIH.</a:t>
            </a:r>
            <a:r>
              <a:rPr lang="de-DE" sz="1200" dirty="0"/>
              <a:t> Asimismo, </a:t>
            </a:r>
            <a:r>
              <a:rPr lang="es-ES" dirty="0"/>
              <a:t>el sistema de suministro de sangre seguro suele no funcionar debidamente, mientras que puede haber una mayor necesidad de transfusiones de sangre, particularmente en casos de emergencia complejos.</a:t>
            </a:r>
            <a:endParaRPr lang="de-DE" sz="1200" dirty="0"/>
          </a:p>
          <a:p>
            <a:r>
              <a:rPr lang="es-ES" dirty="0"/>
              <a:t>La falta de planificación familiar puede dar lugar a embarazos no deseados y aumentar los riesgos relacionados</a:t>
            </a:r>
            <a:r>
              <a:rPr lang="es-ES" baseline="0" dirty="0"/>
              <a:t> con esos embarazos</a:t>
            </a:r>
            <a:r>
              <a:rPr lang="es-ES" dirty="0"/>
              <a:t>, como las complicaciones que implican los abortos inseguros.</a:t>
            </a:r>
            <a:endParaRPr lang="de-DE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7648B-35F3-406A-8006-F1C692230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7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287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H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/>
              <a:t>Sin duda todos estaremos de acuerdo en que, después de que se observen las primeras necesidades de una población en situación de crisis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r>
              <a:rPr lang="es-ES" sz="1400" dirty="0"/>
              <a:t>agua, alojamiento y alimentación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‒</a:t>
            </a:r>
            <a:r>
              <a:rPr lang="es-ES" sz="1400" dirty="0"/>
              <a:t>, debemos prestar servicios básicos de salud pública y servicios de </a:t>
            </a:r>
            <a:r>
              <a:rPr lang="es-A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atención primaria de salud</a:t>
            </a:r>
            <a:r>
              <a:rPr lang="es-ES" sz="1400" dirty="0"/>
              <a:t>. </a:t>
            </a:r>
            <a:r>
              <a:rPr lang="en-US" sz="1400" b="0" i="0" u="none" strike="noStrike" cap="none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IAWG </a:t>
            </a:r>
            <a:r>
              <a:rPr lang="es-ES" sz="1400" dirty="0"/>
              <a:t>sostiene que un </a:t>
            </a:r>
            <a:r>
              <a:rPr lang="es-A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conjunto mínimo</a:t>
            </a:r>
            <a:r>
              <a:rPr lang="es-ES" sz="1400" dirty="0"/>
              <a:t> de servicios de salud reproductiva deberían formar parte de estas medidas de atención médica</a:t>
            </a:r>
            <a:r>
              <a:rPr lang="es-ES" sz="1400" baseline="0" dirty="0"/>
              <a:t> </a:t>
            </a:r>
            <a:r>
              <a:rPr lang="es-ES" sz="1400" dirty="0"/>
              <a:t>en la etapa más temprana de las situaciones de emergencia.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CH"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S" sz="1400" dirty="0"/>
              <a:t>Conjunto de actividades prioritarias de salud sexual y reproductiva que debe implementarse al inicio de una emergencia.</a:t>
            </a:r>
          </a:p>
          <a:p>
            <a:r>
              <a:rPr lang="es-ES" sz="1400" dirty="0"/>
              <a:t>Define qué servicios de salud sexual y reproductiva son más importantes para prevenir la morbilidad y la mortalidad.</a:t>
            </a:r>
          </a:p>
          <a:p>
            <a:r>
              <a:rPr lang="es-AR" sz="1400" noProof="0" dirty="0">
                <a:solidFill>
                  <a:schemeClr val="accent6">
                    <a:lumMod val="75000"/>
                  </a:schemeClr>
                </a:solidFill>
              </a:rPr>
              <a:t>Respuesta inicial básica.</a:t>
            </a:r>
            <a:endParaRPr lang="en-CA" sz="1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38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Probablemente, el Paquete de Servicios Mínimos Iniciales (PSMI) sea la parte más reconocida del </a:t>
            </a:r>
            <a:r>
              <a:rPr lang="es-AR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 de Trabajo Interinstitucional sobre Salud Reproductiva en Contextos Humanitarios (IAFM).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El PSMI ha sido ampliamente adoptado por los gobiernos y es el estándar en el sector humanitario. Sus actividades prioritarias están incluidas en el “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Manual Esfera: Carta Humanitaria y normas mínimas para la respuesta humanitaria”</a:t>
            </a:r>
            <a:r>
              <a:rPr lang="es-ES" b="0" dirty="0"/>
              <a:t>.</a:t>
            </a:r>
            <a:endParaRPr lang="fr-BE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92D6FB-E353-4ECC-AC90-9DC76B3101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2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05924-1DBB-4CE5-A3CE-B5FDE1E57582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850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F1A8F-3909-4C4A-82EA-A7EF54E33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A124CE-EC10-4E92-A3A9-D2E4C819E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7CE9A-45A4-4944-AA6A-0D5EEEB6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7E4D5-B79B-4845-90BF-E4BEE1D8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CBC15-04A8-4CD1-B2F0-F5284A2FA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5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A8E14-D0A2-4AD3-A3FC-1BE22B6BA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5AB84-AA9A-4639-BD6F-9A3283EA0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BAD96-9CB8-4AEA-8B63-AEC86B16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A9302-4D10-406E-95E1-54FDFEAD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52D78-1059-4566-8982-7E5000F2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38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2D5D91-A155-4A3F-950D-BF79FD8FF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11491-1E88-4CD8-9EAD-9873ADEF84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80745-E780-4D2C-997A-7D91659B2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E51AC-8299-4DFB-86D1-8F3D5F97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E8A99-256B-4320-982A-B1D9E246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6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8128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7272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49784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29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26 April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Amend presentation name in Footer and Apply to 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67049" y="705601"/>
            <a:ext cx="11042868" cy="363537"/>
          </a:xfrm>
        </p:spPr>
        <p:txBody>
          <a:bodyPr>
            <a:noAutofit/>
          </a:bodyPr>
          <a:lstStyle>
            <a:lvl1pPr>
              <a:defRPr sz="2500" b="0">
                <a:solidFill>
                  <a:srgbClr val="222221"/>
                </a:solidFill>
              </a:defRPr>
            </a:lvl1pPr>
            <a:lvl2pPr>
              <a:defRPr sz="2500"/>
            </a:lvl2pPr>
            <a:lvl3pPr marL="0" indent="0">
              <a:buNone/>
              <a:defRPr sz="2500"/>
            </a:lvl3pPr>
            <a:lvl4pPr marL="0" indent="0">
              <a:buNone/>
              <a:defRPr sz="2500"/>
            </a:lvl4pPr>
            <a:lvl5pPr marL="0" indent="0">
              <a:buNone/>
              <a:defRPr sz="2500"/>
            </a:lvl5pPr>
            <a:lvl6pPr marL="1588" indent="0">
              <a:buNone/>
              <a:defRPr sz="2500" b="0" i="0">
                <a:latin typeface="Gill Sans Infant MT"/>
                <a:cs typeface="Gill Sans Infant MT"/>
              </a:defRPr>
            </a:lvl6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00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2B585-4987-43D9-95C6-AF9D05B3E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D66AC-4317-45CA-871B-02D45DBAD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85555-4A14-49BC-8CF5-246568464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B7869-136C-4010-8803-5B11E52D8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25827-785A-4A1B-8EA0-7115A58C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2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B89D-BA8E-44BC-8FA6-175CB51D8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98146-0793-4FE6-866C-A8B1CB9C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D9C01-B053-4FA5-A53D-16EE6E86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8A8C1-C32A-4D96-AF6E-E39D6C9B8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2B999-88E9-4F7B-A211-161095BBB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75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B821-57A0-407B-8263-8E1EEFEA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72232-A24E-4E91-BE3A-815C549C58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39E718-79CA-4115-9024-455EDBE1CC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D85C7-81B2-4FAE-9DB8-06F0C4AE0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87EDA-95A2-49A2-B8A9-C3B1DB9BB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A4D45-90D7-4956-96CC-C745C7F2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9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F266F-568A-4A71-9CE2-1891907DE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07AF8-229D-448F-95D6-01C2EBF5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88EDD-86CD-4A02-A0ED-F5A6BE6F0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63FF92-6E85-41A9-963E-0DEFD328D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2081AF-FA6E-4E57-A187-8378418C53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4848F-407F-4BE0-8537-546F4E69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D47A2-46D0-438D-B2F8-7ED32C9E9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467C8C-ED32-4684-9201-AFFE486A3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6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2AA0-3C76-440D-B7CA-1FB5B701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3B9C9-3970-4262-A886-33C18635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E1C215-FC9B-4895-BCFD-6C145063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0566-BAD4-4216-AC29-A0BCFBF6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74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22D009-382A-4057-86FB-CF7F87CC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AEE5E-9051-496E-A17B-8C21934D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DC0EF-C03C-4B11-9892-FDC2D489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2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DB798-CADC-4F2D-BB2B-F73CA06D6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507E-BB2A-4009-BE64-2ED638AC1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26E3CD-C1AB-4FA2-95C9-AAB9CD811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E8B33-1C52-45BD-B934-1DD87EDFB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C298C-AB33-4E89-B86D-A6BB5255A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23634-053A-4BB3-9E4F-D1BB861A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36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461A-6BCB-4592-809E-252095B4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4F082B-74D3-4F9E-AA31-211C7E6FD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9E9DB-A897-4808-AEF1-BE1DAF04C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5DBB0E-7C60-448F-95DE-43237101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FA0E-D6AD-42A4-A448-1D142B35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2E3089-8239-4B5A-A1C4-29E6B5CB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2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88C08-3946-4A86-9982-AFA7373B9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71938-D7E1-4C4B-9691-52EF5F7EB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5B6C1-BEA3-4B81-9561-D59B15F13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E2B3A-C80F-43B3-ADCB-4B23223997CF}" type="datetimeFigureOut">
              <a:rPr lang="en-US" smtClean="0"/>
              <a:t>8/31/2021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1F895-B243-4000-BEC9-A8B095EF8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7187D-3BD6-44BD-B4E9-627419AD8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250CE-550A-477B-AF12-DECAA8730E12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70342F-40AD-4CD4-8A7A-326F1EDB931F}"/>
              </a:ext>
            </a:extLst>
          </p:cNvPr>
          <p:cNvSpPr/>
          <p:nvPr userDrawn="1"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F6E11-A47D-437F-A5B2-B4F646387C12}"/>
              </a:ext>
            </a:extLst>
          </p:cNvPr>
          <p:cNvSpPr txBox="1"/>
          <p:nvPr userDrawn="1"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H.E.L.P. course</a:t>
            </a:r>
          </a:p>
        </p:txBody>
      </p:sp>
    </p:spTree>
    <p:extLst>
      <p:ext uri="{BB962C8B-B14F-4D97-AF65-F5344CB8AC3E}">
        <p14:creationId xmlns:p14="http://schemas.microsoft.com/office/powerpoint/2010/main" val="26514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iawg.net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bing.com/videos/search?q=super+typhoon+haiyan+video&amp;view=detail&amp;mid=3182A8B888C1414BB3A53182A8B888C1414BB3A5&amp;FORM=VIR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subTitle" idx="1"/>
          </p:nvPr>
        </p:nvSpPr>
        <p:spPr>
          <a:xfrm>
            <a:off x="1498059" y="1231853"/>
            <a:ext cx="7800068" cy="1656184"/>
          </a:xfrm>
        </p:spPr>
        <p:txBody>
          <a:bodyPr>
            <a:norm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es-ES" sz="3600"/>
              <a:t>Salud sexual y reproductiva en situaciones de crisis</a:t>
            </a:r>
          </a:p>
          <a:p>
            <a:pPr eaLnBrk="1" hangingPunct="1">
              <a:spcBef>
                <a:spcPct val="50000"/>
              </a:spcBef>
            </a:pPr>
            <a:r>
              <a:rPr lang="es-ES"/>
              <a:t>Paquete de Servicios Mínimos Iniciales (PSMI) 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-1837" b="2857"/>
          <a:stretch/>
        </p:blipFill>
        <p:spPr bwMode="auto">
          <a:xfrm>
            <a:off x="2239726" y="2839200"/>
            <a:ext cx="3158367" cy="22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39E115-E902-4CE5-8756-0FA569686D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37" b="50"/>
          <a:stretch/>
        </p:blipFill>
        <p:spPr>
          <a:xfrm>
            <a:off x="6096000" y="2863619"/>
            <a:ext cx="3158368" cy="22615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26FE3F-4DD7-4333-B693-EA45DF8BBE6D}"/>
              </a:ext>
            </a:extLst>
          </p:cNvPr>
          <p:cNvSpPr txBox="1"/>
          <p:nvPr/>
        </p:nvSpPr>
        <p:spPr>
          <a:xfrm>
            <a:off x="7884160" y="6075364"/>
            <a:ext cx="384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highlight>
                  <a:srgbClr val="FFFF00"/>
                </a:highlight>
              </a:rPr>
              <a:t>Nombre(s) de facilitador(es) + Organización(es)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D2D86E-6702-42D8-B0BB-A530A1A3B388}"/>
              </a:ext>
            </a:extLst>
          </p:cNvPr>
          <p:cNvSpPr txBox="1"/>
          <p:nvPr/>
        </p:nvSpPr>
        <p:spPr>
          <a:xfrm>
            <a:off x="8859520" y="326108"/>
            <a:ext cx="325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ighlight>
                  <a:srgbClr val="FFFF00"/>
                </a:highlight>
              </a:rPr>
              <a:t>Logotipo de la(s) organización(es) del(los) facilitador(es)</a:t>
            </a:r>
          </a:p>
        </p:txBody>
      </p:sp>
    </p:spTree>
    <p:extLst>
      <p:ext uri="{BB962C8B-B14F-4D97-AF65-F5344CB8AC3E}">
        <p14:creationId xmlns:p14="http://schemas.microsoft.com/office/powerpoint/2010/main" val="37242346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514092" y="417999"/>
            <a:ext cx="10677908" cy="8826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s-ES"/>
              <a:t>¿Qué son los servicios integrales de atención de la salud sexual y reproductiva? </a:t>
            </a:r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934318" y="1656514"/>
            <a:ext cx="11030857" cy="54446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Maternidad segura: atención de casos de aborto, acceso a la atención prenatal, parto, atención del recién nacido y atención posterior al parto.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Planificación familiar.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Prevención y atención de las ETS y del VIH.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Prevención de la violencia de género y atención de casos. 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Ginecología: infertilidad, fístula, detección y tratamiento del cáncer de cuello uterino y de mama.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Urología: infertilidad, disfunción sexual masculina, detección y tratamiento del cáncer del órgano reproductivo masculino.</a:t>
            </a:r>
          </a:p>
          <a:p>
            <a:pPr>
              <a:spcBef>
                <a:spcPts val="900"/>
              </a:spcBef>
              <a:buClr>
                <a:srgbClr val="0070C0"/>
              </a:buClr>
              <a:buSzPts val="2200"/>
            </a:pPr>
            <a:r>
              <a:rPr lang="es-ES"/>
              <a:t>Desaliento activo de prácticas nocivas: mutilación genital femenina, matrimonios precoces, abortos inseguros...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55E40F-87F8-490C-AC6B-6030CF5565D6}"/>
              </a:ext>
            </a:extLst>
          </p:cNvPr>
          <p:cNvSpPr txBox="1"/>
          <p:nvPr/>
        </p:nvSpPr>
        <p:spPr>
          <a:xfrm>
            <a:off x="710118" y="305327"/>
            <a:ext cx="1040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72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9975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6DCA6-9939-4F10-A2C4-B919CC83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133" y="1757892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/>
              <a:t>priorizar los servicios de salud sexual y reproductiva adecuados y oportunos y ponerlos a disposición de las personas en la respuesta humanitaria inmediata.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s-ES"/>
              <a:t>El Grupo de Trabajo Interinstitucionalsobre Salud Reproductiva en Situaciones de Crisis (IAWG) elaboró el </a:t>
            </a:r>
            <a:r>
              <a:rPr lang="es-ES">
                <a:solidFill>
                  <a:srgbClr val="0000FF"/>
                </a:solidFill>
              </a:rPr>
              <a:t>Paquete de Servicios Mínimos Iniciales (PSMI)</a:t>
            </a:r>
            <a:r>
              <a:rPr lang="es-ES"/>
              <a:t> para atender casos de emergencia relacionados con salud reproductiva. Su objetivo es expandir y fortalecer el acceso a los servicios de salud sexual y reproductiva en crisis humanitarias. 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s-ES">
                <a:solidFill>
                  <a:srgbClr val="FF0000"/>
                </a:solidFill>
              </a:rPr>
              <a:t>Los invitamos a visitar el sitio web del IAWG: </a:t>
            </a:r>
            <a:r>
              <a:rPr lang="es-ES">
                <a:hlinkClick r:id="rId2"/>
              </a:rPr>
              <a:t>http://iawg.net/</a:t>
            </a:r>
            <a:r>
              <a:rPr lang="es-ES">
                <a:solidFill>
                  <a:srgbClr val="FF0000"/>
                </a:solidFill>
              </a:rPr>
              <a:t>.</a:t>
            </a:r>
            <a:r>
              <a:rPr lang="es-ES"/>
              <a:t>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Google Shape;217;p31">
            <a:extLst>
              <a:ext uri="{FF2B5EF4-FFF2-40B4-BE49-F238E27FC236}">
                <a16:creationId xmlns:a16="http://schemas.microsoft.com/office/drawing/2014/main" id="{5E5E6B37-E549-4976-904E-3699865E65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26179" y="307444"/>
            <a:ext cx="8881507" cy="8826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2800"/>
            </a:pPr>
            <a:r>
              <a:rPr lang="es-ES" u="sng">
                <a:sym typeface="Calibri"/>
              </a:rPr>
              <a:t>Es imprescindible:</a:t>
            </a:r>
          </a:p>
        </p:txBody>
      </p:sp>
    </p:spTree>
    <p:extLst>
      <p:ext uri="{BB962C8B-B14F-4D97-AF65-F5344CB8AC3E}">
        <p14:creationId xmlns:p14="http://schemas.microsoft.com/office/powerpoint/2010/main" val="4106545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>
            <a:spLocks noGrp="1"/>
          </p:cNvSpPr>
          <p:nvPr>
            <p:ph type="title"/>
          </p:nvPr>
        </p:nvSpPr>
        <p:spPr>
          <a:xfrm>
            <a:off x="1991544" y="525464"/>
            <a:ext cx="8676456" cy="8159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lvl="0">
              <a:buSzPts val="3600"/>
            </a:pPr>
            <a:r>
              <a:rPr lang="es-ES"/>
              <a:t>¿Qué es el PSMI?</a:t>
            </a:r>
          </a:p>
        </p:txBody>
      </p:sp>
      <p:sp>
        <p:nvSpPr>
          <p:cNvPr id="271" name="Google Shape;271;p37"/>
          <p:cNvSpPr txBox="1">
            <a:spLocks noGrp="1"/>
          </p:cNvSpPr>
          <p:nvPr>
            <p:ph type="body" idx="1"/>
          </p:nvPr>
        </p:nvSpPr>
        <p:spPr>
          <a:xfrm>
            <a:off x="3276599" y="1896267"/>
            <a:ext cx="7957458" cy="4251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SzPts val="2400"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Básicos, salud reproductiva limitada.</a:t>
            </a:r>
          </a:p>
          <a:p>
            <a:pPr marL="495300" indent="-342900">
              <a:spcBef>
                <a:spcPts val="480"/>
              </a:spcBef>
              <a:buSzPts val="2400"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80"/>
              </a:spcBef>
              <a:buSzPts val="2400"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uso en situaciones de emergencia, </a:t>
            </a:r>
            <a:r>
              <a:rPr lang="es-ES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 una evaluación de las necesidades específicas del sitio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342900" indent="-266700">
              <a:spcBef>
                <a:spcPts val="240"/>
              </a:spcBef>
              <a:buSzPts val="1200"/>
            </a:pPr>
            <a:endParaRPr lang="en-US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80"/>
              </a:spcBef>
              <a:buSzPts val="2400"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Servicios que deberán prestarse a la población.</a:t>
            </a:r>
          </a:p>
          <a:p>
            <a:pPr marL="533400" lvl="1" indent="0">
              <a:spcBef>
                <a:spcPts val="240"/>
              </a:spcBef>
              <a:buSzPts val="1200"/>
              <a:buNone/>
            </a:pP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480"/>
              </a:spcBef>
              <a:buSzPts val="2400"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Materiales (por ejemplo, kit de salud reproductiva) y actividades.</a:t>
            </a:r>
          </a:p>
          <a:p>
            <a:pPr>
              <a:spcBef>
                <a:spcPts val="480"/>
              </a:spcBef>
              <a:buSzPts val="2400"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Coordinación y planificación.</a:t>
            </a:r>
          </a:p>
        </p:txBody>
      </p:sp>
      <p:sp>
        <p:nvSpPr>
          <p:cNvPr id="272" name="Google Shape;272;p37"/>
          <p:cNvSpPr txBox="1">
            <a:spLocks noGrp="1"/>
          </p:cNvSpPr>
          <p:nvPr>
            <p:ph type="body" idx="2"/>
          </p:nvPr>
        </p:nvSpPr>
        <p:spPr>
          <a:xfrm>
            <a:off x="1222828" y="1496105"/>
            <a:ext cx="2209800" cy="4322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lnSpc>
                <a:spcPct val="205000"/>
              </a:lnSpc>
              <a:spcBef>
                <a:spcPts val="0"/>
              </a:spcBef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aquete</a:t>
            </a:r>
          </a:p>
          <a:p>
            <a:pPr marL="342900" indent="-342900">
              <a:lnSpc>
                <a:spcPct val="205000"/>
              </a:lnSpc>
              <a:spcBef>
                <a:spcPts val="1800"/>
              </a:spcBef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ervicios</a:t>
            </a:r>
          </a:p>
          <a:p>
            <a:pPr marL="342900" indent="-342900">
              <a:lnSpc>
                <a:spcPct val="205000"/>
              </a:lnSpc>
              <a:spcBef>
                <a:spcPts val="1800"/>
              </a:spcBef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ínimos</a:t>
            </a:r>
          </a:p>
          <a:p>
            <a:pPr marL="342900" indent="-342900">
              <a:lnSpc>
                <a:spcPct val="205000"/>
              </a:lnSpc>
              <a:spcBef>
                <a:spcPts val="1800"/>
              </a:spcBef>
              <a:buClr>
                <a:srgbClr val="0070C0"/>
              </a:buClr>
              <a:buSzPts val="2400"/>
              <a:buNone/>
            </a:pPr>
            <a:r>
              <a:rPr lang="es-ES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niciales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E7445C-6B71-4B77-824B-82363E85FD32}"/>
              </a:ext>
            </a:extLst>
          </p:cNvPr>
          <p:cNvSpPr txBox="1"/>
          <p:nvPr/>
        </p:nvSpPr>
        <p:spPr>
          <a:xfrm>
            <a:off x="2607011" y="271731"/>
            <a:ext cx="1136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7105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64C21F-BC89-4A1A-A910-E8F6F6EC6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49" y="-87485"/>
            <a:ext cx="8981018" cy="694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4733"/>
            <a:ext cx="8229600" cy="990600"/>
          </a:xfrm>
        </p:spPr>
        <p:txBody>
          <a:bodyPr/>
          <a:lstStyle/>
          <a:p>
            <a:r>
              <a:rPr lang="es-ES" u="sng"/>
              <a:t>¿Cómo se implementa el PSMI?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0315" y="1442059"/>
            <a:ext cx="10936361" cy="5301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/>
              <a:t>El PSMI es un conjunto de actividades prioritarias de salud sexual y reproductiva que debe implementarse al inicio de una crisis humanitaria.</a:t>
            </a:r>
          </a:p>
          <a:p>
            <a:pPr lvl="1"/>
            <a:r>
              <a:rPr lang="es-ES"/>
              <a:t>Preferiblemente, deberá implementarse dentro de las 48 horas.</a:t>
            </a:r>
          </a:p>
          <a:p>
            <a:pPr lvl="1"/>
            <a:r>
              <a:rPr lang="es-ES"/>
              <a:t>La planificación y la preparación son dos elementos fundamentales.</a:t>
            </a:r>
          </a:p>
          <a:p>
            <a:pPr lvl="1"/>
            <a:endParaRPr lang="en-CA" sz="2800" dirty="0"/>
          </a:p>
          <a:p>
            <a:pPr marL="0" indent="0">
              <a:buNone/>
            </a:pPr>
            <a:r>
              <a:rPr lang="es-ES"/>
              <a:t>El PSMI puede implementarse sin una evaluación detallada de las necesidades en materia de salud sexual y reproductiva. </a:t>
            </a:r>
          </a:p>
          <a:p>
            <a:pPr lvl="1"/>
            <a:r>
              <a:rPr lang="es-ES"/>
              <a:t>Las intervenciones de salud sexual y reproductiva identificadas salvan vidas.</a:t>
            </a:r>
          </a:p>
          <a:p>
            <a:pPr lvl="1"/>
            <a:endParaRPr lang="en-US" sz="2800" dirty="0"/>
          </a:p>
          <a:p>
            <a:pPr marL="0" indent="0">
              <a:buNone/>
            </a:pPr>
            <a:r>
              <a:rPr lang="es-ES"/>
              <a:t>El PSMI define un conjunto de actividades básicas.</a:t>
            </a:r>
          </a:p>
          <a:p>
            <a:pPr lvl="1"/>
            <a:r>
              <a:rPr lang="es-ES"/>
              <a:t>Los organismos humanitarios deben hacer la transición a los servicios integrales de salud sexual y reproductiva lo antes posible (posiblemente dentro de los tres meses).</a:t>
            </a:r>
          </a:p>
        </p:txBody>
      </p:sp>
    </p:spTree>
    <p:extLst>
      <p:ext uri="{BB962C8B-B14F-4D97-AF65-F5344CB8AC3E}">
        <p14:creationId xmlns:p14="http://schemas.microsoft.com/office/powerpoint/2010/main" val="1730889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31" name="AutoShape 23"/>
          <p:cNvSpPr>
            <a:spLocks noChangeArrowheads="1"/>
          </p:cNvSpPr>
          <p:nvPr/>
        </p:nvSpPr>
        <p:spPr bwMode="auto">
          <a:xfrm rot="9333862">
            <a:off x="4570635" y="3920546"/>
            <a:ext cx="6630330" cy="2623872"/>
          </a:xfrm>
          <a:prstGeom prst="rtTriangle">
            <a:avLst/>
          </a:prstGeom>
          <a:gradFill flip="none" rotWithShape="1">
            <a:gsLst>
              <a:gs pos="10215">
                <a:srgbClr val="FFC000"/>
              </a:gs>
              <a:gs pos="89000">
                <a:srgbClr val="00B050"/>
              </a:gs>
              <a:gs pos="28000">
                <a:srgbClr val="FFC000"/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77072" y="5037553"/>
            <a:ext cx="6876256" cy="583406"/>
          </a:xfrm>
          <a:prstGeom prst="rect">
            <a:avLst/>
          </a:prstGeom>
          <a:gradFill>
            <a:gsLst>
              <a:gs pos="2000">
                <a:srgbClr val="FFC000"/>
              </a:gs>
              <a:gs pos="84000">
                <a:srgbClr val="00B050"/>
              </a:gs>
              <a:gs pos="33000">
                <a:srgbClr val="FFC000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25692" y="82166"/>
            <a:ext cx="7459662" cy="711655"/>
          </a:xfrm>
          <a:solidFill>
            <a:schemeClr val="tx1">
              <a:lumMod val="65000"/>
              <a:lumOff val="35000"/>
            </a:schemeClr>
          </a:solidFill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es-ES" sz="3400" b="1">
                <a:solidFill>
                  <a:schemeClr val="bg1"/>
                </a:solidFill>
              </a:rPr>
              <a:t>Continuidad de la atención en una situación de emergencia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7848600" y="838201"/>
            <a:ext cx="22344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prstClr val="black"/>
                </a:solidFill>
                <a:latin typeface="Calibri"/>
              </a:rPr>
              <a:t>Posemergencia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 flipV="1">
            <a:off x="12686084" y="2478882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>
              <a:spcBef>
                <a:spcPct val="50000"/>
              </a:spcBef>
            </a:pPr>
            <a:endParaRPr lang="es-E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3162200" y="5673726"/>
            <a:ext cx="13336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200">
                <a:solidFill>
                  <a:prstClr val="black"/>
                </a:solidFill>
                <a:latin typeface="Calibri"/>
              </a:rPr>
              <a:t>Pérdida de los servicios básicos</a:t>
            </a:r>
          </a:p>
        </p:txBody>
      </p:sp>
      <p:sp>
        <p:nvSpPr>
          <p:cNvPr id="20492" name="Text Box 13"/>
          <p:cNvSpPr txBox="1">
            <a:spLocks noChangeArrowheads="1"/>
          </p:cNvSpPr>
          <p:nvPr/>
        </p:nvSpPr>
        <p:spPr bwMode="auto">
          <a:xfrm>
            <a:off x="5067300" y="5690116"/>
            <a:ext cx="15621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200"/>
            </a:lvl1pPr>
          </a:lstStyle>
          <a:p>
            <a:pPr algn="l"/>
            <a:r>
              <a:rPr lang="es-ES">
                <a:solidFill>
                  <a:prstClr val="black"/>
                </a:solidFill>
                <a:latin typeface="Calibri"/>
              </a:rPr>
              <a:t>Restablecimiento de los servicios básicos</a:t>
            </a:r>
          </a:p>
        </p:txBody>
      </p:sp>
      <p:sp>
        <p:nvSpPr>
          <p:cNvPr id="20493" name="Text Box 14"/>
          <p:cNvSpPr txBox="1">
            <a:spLocks noChangeArrowheads="1"/>
          </p:cNvSpPr>
          <p:nvPr/>
        </p:nvSpPr>
        <p:spPr bwMode="auto">
          <a:xfrm>
            <a:off x="6847311" y="5755084"/>
            <a:ext cx="129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200"/>
            </a:lvl1pPr>
          </a:lstStyle>
          <a:p>
            <a:r>
              <a:rPr lang="es-ES">
                <a:solidFill>
                  <a:prstClr val="black"/>
                </a:solidFill>
                <a:latin typeface="Calibri"/>
              </a:rPr>
              <a:t>Estabilidad relativa</a:t>
            </a: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8980912" y="5863153"/>
            <a:ext cx="17145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 sz="2200"/>
            </a:lvl1pPr>
          </a:lstStyle>
          <a:p>
            <a:r>
              <a:rPr lang="es-ES">
                <a:solidFill>
                  <a:prstClr val="black"/>
                </a:solidFill>
                <a:latin typeface="Calibri"/>
              </a:rPr>
              <a:t>Regreso a la normalidad</a:t>
            </a:r>
          </a:p>
        </p:txBody>
      </p:sp>
      <p:sp>
        <p:nvSpPr>
          <p:cNvPr id="11283" name="Rectangle 24"/>
          <p:cNvSpPr>
            <a:spLocks noChangeArrowheads="1"/>
          </p:cNvSpPr>
          <p:nvPr/>
        </p:nvSpPr>
        <p:spPr bwMode="auto">
          <a:xfrm>
            <a:off x="8300136" y="3916888"/>
            <a:ext cx="2383631" cy="80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s-ES" sz="2600" b="1">
                <a:solidFill>
                  <a:schemeClr val="accent2">
                    <a:lumMod val="50000"/>
                  </a:schemeClr>
                </a:solidFill>
              </a:rPr>
              <a:t>Servicios integrales de </a:t>
            </a:r>
          </a:p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s-ES" sz="2600" b="1">
                <a:solidFill>
                  <a:schemeClr val="accent2">
                    <a:lumMod val="50000"/>
                  </a:schemeClr>
                </a:solidFill>
              </a:rPr>
              <a:t>salud sexual y reproductiva</a:t>
            </a:r>
          </a:p>
        </p:txBody>
      </p:sp>
      <p:sp>
        <p:nvSpPr>
          <p:cNvPr id="11284" name="Rectangle 25"/>
          <p:cNvSpPr>
            <a:spLocks noChangeArrowheads="1"/>
          </p:cNvSpPr>
          <p:nvPr/>
        </p:nvSpPr>
        <p:spPr bwMode="auto">
          <a:xfrm>
            <a:off x="3877072" y="5105400"/>
            <a:ext cx="115212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600" b="1">
                <a:solidFill>
                  <a:srgbClr val="CC0000"/>
                </a:solidFill>
                <a:latin typeface="Calibri"/>
              </a:rPr>
              <a:t>PSMI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314452" y="1523562"/>
            <a:ext cx="2126959" cy="3734238"/>
          </a:xfrm>
          <a:prstGeom prst="rect">
            <a:avLst/>
          </a:prstGeom>
          <a:solidFill>
            <a:srgbClr val="006600"/>
          </a:solidFill>
          <a:ln w="952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507" name="Rectangle 24"/>
          <p:cNvSpPr>
            <a:spLocks noChangeArrowheads="1"/>
          </p:cNvSpPr>
          <p:nvPr/>
        </p:nvSpPr>
        <p:spPr bwMode="auto">
          <a:xfrm>
            <a:off x="1449954" y="3941276"/>
            <a:ext cx="2337469" cy="797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s-ES" sz="2200" b="1">
                <a:solidFill>
                  <a:schemeClr val="bg1"/>
                </a:solidFill>
              </a:rPr>
              <a:t>Servicios integrales de</a:t>
            </a:r>
          </a:p>
          <a:p>
            <a:pPr>
              <a:lnSpc>
                <a:spcPct val="80000"/>
              </a:lnSpc>
              <a:spcBef>
                <a:spcPct val="15000"/>
              </a:spcBef>
            </a:pPr>
            <a:endParaRPr lang="en-US" sz="4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15000"/>
              </a:spcBef>
            </a:pPr>
            <a:r>
              <a:rPr lang="es-ES" sz="2400" b="1">
                <a:solidFill>
                  <a:schemeClr val="bg1"/>
                </a:solidFill>
              </a:rPr>
              <a:t>salud sexual y reproductiva</a:t>
            </a:r>
          </a:p>
        </p:txBody>
      </p:sp>
      <p:sp>
        <p:nvSpPr>
          <p:cNvPr id="11289" name="Line 31"/>
          <p:cNvSpPr>
            <a:spLocks noChangeShapeType="1"/>
          </p:cNvSpPr>
          <p:nvPr/>
        </p:nvSpPr>
        <p:spPr bwMode="auto">
          <a:xfrm flipV="1">
            <a:off x="4419600" y="3520902"/>
            <a:ext cx="17686" cy="15844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6" name="Line 28"/>
          <p:cNvSpPr>
            <a:spLocks noChangeShapeType="1"/>
          </p:cNvSpPr>
          <p:nvPr/>
        </p:nvSpPr>
        <p:spPr bwMode="auto">
          <a:xfrm flipV="1">
            <a:off x="4295801" y="3520902"/>
            <a:ext cx="14263" cy="15844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5" name="Line 27"/>
          <p:cNvSpPr>
            <a:spLocks noChangeShapeType="1"/>
          </p:cNvSpPr>
          <p:nvPr/>
        </p:nvSpPr>
        <p:spPr bwMode="auto">
          <a:xfrm flipV="1">
            <a:off x="4007769" y="3505200"/>
            <a:ext cx="16545" cy="15844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87" name="Line 29"/>
          <p:cNvSpPr>
            <a:spLocks noChangeShapeType="1"/>
          </p:cNvSpPr>
          <p:nvPr/>
        </p:nvSpPr>
        <p:spPr bwMode="auto">
          <a:xfrm flipV="1">
            <a:off x="4151784" y="3520902"/>
            <a:ext cx="0" cy="15844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14452" y="4818158"/>
            <a:ext cx="2113061" cy="77819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2" name="Rectangle 25"/>
          <p:cNvSpPr>
            <a:spLocks noChangeArrowheads="1"/>
          </p:cNvSpPr>
          <p:nvPr/>
        </p:nvSpPr>
        <p:spPr bwMode="auto">
          <a:xfrm>
            <a:off x="1524002" y="4826914"/>
            <a:ext cx="20573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200" b="1">
                <a:solidFill>
                  <a:schemeClr val="bg1"/>
                </a:solidFill>
                <a:latin typeface="Calibri"/>
              </a:rPr>
              <a:t>Preparación ante situaciones de emergencia</a:t>
            </a:r>
          </a:p>
        </p:txBody>
      </p:sp>
      <p:sp>
        <p:nvSpPr>
          <p:cNvPr id="2" name="Right Arrow 1"/>
          <p:cNvSpPr/>
          <p:nvPr/>
        </p:nvSpPr>
        <p:spPr>
          <a:xfrm>
            <a:off x="4394672" y="6106096"/>
            <a:ext cx="558329" cy="370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ight Arrow 32"/>
          <p:cNvSpPr/>
          <p:nvPr/>
        </p:nvSpPr>
        <p:spPr>
          <a:xfrm>
            <a:off x="8204672" y="6096000"/>
            <a:ext cx="558329" cy="370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arallelogram 7"/>
          <p:cNvSpPr/>
          <p:nvPr/>
        </p:nvSpPr>
        <p:spPr>
          <a:xfrm rot="19393127">
            <a:off x="3486747" y="1660229"/>
            <a:ext cx="1809800" cy="381000"/>
          </a:xfrm>
          <a:prstGeom prst="parallelogram">
            <a:avLst/>
          </a:prstGeom>
          <a:gradFill flip="none" rotWithShape="1">
            <a:gsLst>
              <a:gs pos="49000">
                <a:schemeClr val="accent1"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Explosion 1 8"/>
          <p:cNvSpPr/>
          <p:nvPr/>
        </p:nvSpPr>
        <p:spPr>
          <a:xfrm>
            <a:off x="1524001" y="990881"/>
            <a:ext cx="2989734" cy="2993745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b="1">
                <a:solidFill>
                  <a:srgbClr val="FFFF00"/>
                </a:solidFill>
              </a:rPr>
              <a:t>Situación desestabilizadora</a:t>
            </a:r>
          </a:p>
        </p:txBody>
      </p:sp>
      <p:sp>
        <p:nvSpPr>
          <p:cNvPr id="40" name="Parallelogram 39"/>
          <p:cNvSpPr/>
          <p:nvPr/>
        </p:nvSpPr>
        <p:spPr>
          <a:xfrm rot="2577325">
            <a:off x="4592034" y="1672449"/>
            <a:ext cx="1809800" cy="381000"/>
          </a:xfrm>
          <a:prstGeom prst="parallelogram">
            <a:avLst/>
          </a:prstGeom>
          <a:gradFill flip="none" rotWithShape="1">
            <a:gsLst>
              <a:gs pos="21000">
                <a:schemeClr val="accent1">
                  <a:lumMod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Parallelogram 40"/>
          <p:cNvSpPr/>
          <p:nvPr/>
        </p:nvSpPr>
        <p:spPr>
          <a:xfrm rot="20291325">
            <a:off x="5797202" y="1846579"/>
            <a:ext cx="1809800" cy="381000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lumMod val="2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Parallelogram 41"/>
          <p:cNvSpPr/>
          <p:nvPr/>
        </p:nvSpPr>
        <p:spPr>
          <a:xfrm rot="13008389">
            <a:off x="7095648" y="1951965"/>
            <a:ext cx="1809800" cy="381000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lumMod val="74000"/>
                  <a:lumOff val="26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Flowchart: Merge 42"/>
          <p:cNvSpPr/>
          <p:nvPr/>
        </p:nvSpPr>
        <p:spPr>
          <a:xfrm rot="5400000">
            <a:off x="8572698" y="1477181"/>
            <a:ext cx="2047590" cy="2463329"/>
          </a:xfrm>
          <a:prstGeom prst="flowChartMerge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  <a:latin typeface="Trebuchet MS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09146" y="236035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>
                <a:solidFill>
                  <a:prstClr val="white"/>
                </a:solidFill>
                <a:latin typeface="Trebuchet MS" pitchFamily="34" charset="0"/>
              </a:rPr>
              <a:t>Soluciones</a:t>
            </a:r>
          </a:p>
          <a:p>
            <a:pPr algn="ctr"/>
            <a:r>
              <a:rPr lang="es-ES" b="1">
                <a:solidFill>
                  <a:prstClr val="white"/>
                </a:solidFill>
                <a:latin typeface="Trebuchet MS" pitchFamily="34" charset="0"/>
              </a:rPr>
              <a:t>duraderas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2280120" y="860884"/>
            <a:ext cx="1628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400" b="1">
                <a:solidFill>
                  <a:prstClr val="black"/>
                </a:solidFill>
                <a:latin typeface="Calibri"/>
              </a:rPr>
              <a:t>Emergencia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D2AA0B-EA81-41F8-963D-849E81D3E064}"/>
              </a:ext>
            </a:extLst>
          </p:cNvPr>
          <p:cNvSpPr/>
          <p:nvPr/>
        </p:nvSpPr>
        <p:spPr>
          <a:xfrm>
            <a:off x="0" y="0"/>
            <a:ext cx="628650" cy="6858000"/>
          </a:xfrm>
          <a:prstGeom prst="rect">
            <a:avLst/>
          </a:prstGeom>
          <a:solidFill>
            <a:srgbClr val="005B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dirty="0"/>
          </a:p>
          <a:p>
            <a:pPr algn="ctr"/>
            <a:endParaRPr lang="fr-CH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2A7F7C5-D21A-46F9-ACA5-698103FE1997}"/>
              </a:ext>
            </a:extLst>
          </p:cNvPr>
          <p:cNvSpPr txBox="1"/>
          <p:nvPr/>
        </p:nvSpPr>
        <p:spPr>
          <a:xfrm>
            <a:off x="83492" y="5132084"/>
            <a:ext cx="461665" cy="14403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Curso H.E.L.P.</a:t>
            </a:r>
          </a:p>
        </p:txBody>
      </p:sp>
    </p:spTree>
    <p:extLst>
      <p:ext uri="{BB962C8B-B14F-4D97-AF65-F5344CB8AC3E}">
        <p14:creationId xmlns:p14="http://schemas.microsoft.com/office/powerpoint/2010/main" val="95156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31" grpId="0" animBg="1"/>
      <p:bldP spid="28" grpId="0" animBg="1"/>
      <p:bldP spid="20491" grpId="0"/>
      <p:bldP spid="20493" grpId="0"/>
      <p:bldP spid="20494" grpId="0"/>
      <p:bldP spid="11283" grpId="0"/>
      <p:bldP spid="11284" grpId="0"/>
      <p:bldP spid="29" grpId="0" animBg="1"/>
      <p:bldP spid="11289" grpId="0" animBg="1"/>
      <p:bldP spid="11286" grpId="0" animBg="1"/>
      <p:bldP spid="11285" grpId="0" animBg="1"/>
      <p:bldP spid="11287" grpId="0" animBg="1"/>
      <p:bldP spid="30" grpId="0" animBg="1"/>
      <p:bldP spid="32" grpId="0"/>
      <p:bldP spid="2" grpId="0" animBg="1"/>
      <p:bldP spid="33" grpId="0" animBg="1"/>
      <p:bldP spid="8" grpId="0" animBg="1"/>
      <p:bldP spid="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" y="355599"/>
            <a:ext cx="10888134" cy="607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78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1FC4-52C6-444E-A98F-3D457F70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659" y="238666"/>
            <a:ext cx="10515600" cy="1325563"/>
          </a:xfrm>
        </p:spPr>
        <p:txBody>
          <a:bodyPr/>
          <a:lstStyle/>
          <a:p>
            <a:r>
              <a:rPr lang="es-ES" u="sng"/>
              <a:t>Violencia sexual en situaciones de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4010F-1090-4A7B-9A7F-E0BBAFD7B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16" y="1893719"/>
            <a:ext cx="11168743" cy="4351338"/>
          </a:xfrm>
        </p:spPr>
        <p:txBody>
          <a:bodyPr>
            <a:normAutofit lnSpcReduction="10000"/>
          </a:bodyPr>
          <a:lstStyle/>
          <a:p>
            <a:r>
              <a:rPr lang="es-ES"/>
              <a:t>“Durante el conflicto armado de Bangladesh en 1971, se calcula que 200 000 mujeres y niñas civiles fueron víctimas de </a:t>
            </a:r>
            <a:r>
              <a:rPr lang="es-ES" b="1"/>
              <a:t>violación</a:t>
            </a:r>
            <a:r>
              <a:rPr lang="es-ES"/>
              <a:t>.” (Human Rights Watch)</a:t>
            </a:r>
          </a:p>
          <a:p>
            <a:r>
              <a:rPr lang="es-ES"/>
              <a:t>Según una encuesta realizada por JAMA y publicada en 2010, un 30 % de mujeres y un 22 % de hombres oriundos del este de la República Democrática del Congo informaron que habían sido objeto de violencia sexual relacionadas con el conflicto.</a:t>
            </a:r>
          </a:p>
          <a:p>
            <a:r>
              <a:rPr lang="es-ES"/>
              <a:t>A menudo generalizada.</a:t>
            </a:r>
          </a:p>
          <a:p>
            <a:r>
              <a:rPr lang="es-ES"/>
              <a:t>Continúa siendo invisible en muchos contextos.</a:t>
            </a:r>
          </a:p>
          <a:p>
            <a:r>
              <a:rPr lang="es-ES"/>
              <a:t>“Invertir la carga de la prueba”.</a:t>
            </a:r>
          </a:p>
        </p:txBody>
      </p:sp>
    </p:spTree>
    <p:extLst>
      <p:ext uri="{BB962C8B-B14F-4D97-AF65-F5344CB8AC3E}">
        <p14:creationId xmlns:p14="http://schemas.microsoft.com/office/powerpoint/2010/main" val="307791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25286" y="145551"/>
            <a:ext cx="11027227" cy="1747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u="sng">
                <a:latin typeface="Calibri"/>
              </a:rPr>
              <a:t>Violencia sexual: peligro de vida inminente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0776745"/>
              </p:ext>
            </p:extLst>
          </p:nvPr>
        </p:nvGraphicFramePr>
        <p:xfrm>
          <a:off x="2038462" y="793150"/>
          <a:ext cx="8115076" cy="314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14257" y="3803490"/>
            <a:ext cx="61449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b="1">
                <a:latin typeface="Calibri" panose="020F0502020204030204" pitchFamily="34" charset="0"/>
              </a:rPr>
              <a:t>Prevenir: </a:t>
            </a:r>
            <a:r>
              <a:rPr lang="es-ES" sz="2800">
                <a:latin typeface="Calibri" panose="020F0502020204030204" pitchFamily="34" charset="0"/>
              </a:rPr>
              <a:t>coordinar mecanismos para prevenir la violencia sexual.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>
                <a:latin typeface="Calibri" panose="020F0502020204030204" pitchFamily="34" charset="0"/>
              </a:rPr>
              <a:t>Dar respuesta:</a:t>
            </a:r>
            <a:r>
              <a:rPr lang="es-ES" sz="2800">
                <a:latin typeface="Calibri" panose="020F0502020204030204" pitchFamily="34" charset="0"/>
              </a:rPr>
              <a:t> atención clínica y derivación de sobrevivientes.</a:t>
            </a:r>
          </a:p>
          <a:p>
            <a:pPr marL="457200" indent="-457200">
              <a:buFont typeface="+mj-lt"/>
              <a:buAutoNum type="arabicPeriod"/>
            </a:pPr>
            <a:r>
              <a:rPr lang="es-ES" sz="2800" b="1">
                <a:latin typeface="Calibri" panose="020F0502020204030204" pitchFamily="34" charset="0"/>
              </a:rPr>
              <a:t>Dar respuesta:</a:t>
            </a:r>
            <a:r>
              <a:rPr lang="es-ES" sz="2800">
                <a:latin typeface="Calibri" panose="020F0502020204030204" pitchFamily="34" charset="0"/>
              </a:rPr>
              <a:t> espacios confidenciales y seguros.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8462" y="1019440"/>
            <a:ext cx="83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>
                <a:solidFill>
                  <a:srgbClr val="131313"/>
                </a:solidFill>
                <a:latin typeface="Calibri" panose="020F0502020204030204" pitchFamily="34" charset="0"/>
              </a:rPr>
              <a:t>PSMI: respuesta mínima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9243" y="4330263"/>
            <a:ext cx="4946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>
                <a:solidFill>
                  <a:srgbClr val="FF0000"/>
                </a:solidFill>
              </a:rPr>
              <a:t>Restablecer los servicios integrales TAN PRONTO COMO SEA POSIBLE.</a:t>
            </a:r>
          </a:p>
        </p:txBody>
      </p:sp>
    </p:spTree>
    <p:extLst>
      <p:ext uri="{BB962C8B-B14F-4D97-AF65-F5344CB8AC3E}">
        <p14:creationId xmlns:p14="http://schemas.microsoft.com/office/powerpoint/2010/main" val="2120364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07012" y="339725"/>
            <a:ext cx="9249861" cy="1031875"/>
          </a:xfrm>
          <a:noFill/>
        </p:spPr>
        <p:txBody>
          <a:bodyPr>
            <a:normAutofit fontScale="90000"/>
          </a:bodyPr>
          <a:lstStyle/>
          <a:p>
            <a:r>
              <a:rPr lang="es-ES"/>
              <a:t>¿Cuáles son algunos de los factores de riesgo en situaciones de crisis para la propagación de ETS y del VIH?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7253" y="1633210"/>
            <a:ext cx="10146094" cy="4968875"/>
          </a:xfrm>
        </p:spPr>
        <p:txBody>
          <a:bodyPr rtlCol="0">
            <a:noAutofit/>
          </a:bodyPr>
          <a:lstStyle/>
          <a:p>
            <a:pPr marL="324000">
              <a:lnSpc>
                <a:spcPct val="120000"/>
              </a:lnSpc>
              <a:spcBef>
                <a:spcPts val="0"/>
              </a:spcBef>
            </a:pPr>
            <a:r>
              <a:rPr lang="es-ES" sz="2400"/>
              <a:t>Prevalencia del VIH. 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</a:pPr>
            <a:r>
              <a:rPr lang="es-ES" sz="2400"/>
              <a:t>Acceso reducido a servicios de prevención, tratamiento y atención. 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</a:pPr>
            <a:r>
              <a:rPr lang="es-ES" sz="2400"/>
              <a:t>Nivel de interacción entre las poblaciones desplazadas y las comunidades vecinas.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</a:pPr>
            <a:r>
              <a:rPr lang="es-ES" sz="2400"/>
              <a:t>Ubicación y grado de aislamiento de la población desplazada.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Pobreza.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Violencia sexual.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Trabajo sexual.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Presencia de las fuerzas armadas.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Acceso reducido a recursos y servicios.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Aumento del consumo excesivo de alcohol y estupefacientes.</a:t>
            </a:r>
          </a:p>
          <a:p>
            <a:pPr marL="324000">
              <a:lnSpc>
                <a:spcPct val="120000"/>
              </a:lnSpc>
              <a:spcBef>
                <a:spcPts val="0"/>
              </a:spcBef>
              <a:defRPr/>
            </a:pPr>
            <a:r>
              <a:rPr lang="es-ES" sz="2400"/>
              <a:t>Calidad deficiente de los servicios (</a:t>
            </a:r>
            <a:r>
              <a:rPr lang="es-ES" sz="2400" i="1"/>
              <a:t>“mejor que nada”</a:t>
            </a:r>
            <a:r>
              <a:rPr lang="es-ES" sz="2400"/>
              <a:t>).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133600" y="6340475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sz="14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Texto modificado de Paul B. Spiegel, “</a:t>
            </a:r>
            <a:r>
              <a:rPr lang="es-ES" sz="1400" i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HIV/AIDS among Conflict-affected and Displaced Populations:</a:t>
            </a:r>
            <a:r>
              <a:rPr lang="es-ES" sz="14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 </a:t>
            </a:r>
            <a:r>
              <a:rPr lang="es-ES" sz="1400" i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Dispelling Myths and Taking Action”,</a:t>
            </a:r>
            <a:r>
              <a:rPr lang="es-ES" sz="14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 </a:t>
            </a:r>
            <a:r>
              <a:rPr lang="es-ES" sz="1400" i="1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Disasters</a:t>
            </a:r>
            <a:r>
              <a:rPr lang="es-ES" sz="140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</a:rPr>
              <a:t>, 2004, 28(3), pp. 322-339.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830331-6393-4A58-A1BE-56732E809359}"/>
              </a:ext>
            </a:extLst>
          </p:cNvPr>
          <p:cNvSpPr txBox="1"/>
          <p:nvPr/>
        </p:nvSpPr>
        <p:spPr>
          <a:xfrm>
            <a:off x="1565175" y="193942"/>
            <a:ext cx="1136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0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70954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98650" y="548680"/>
            <a:ext cx="7772400" cy="838200"/>
          </a:xfrm>
        </p:spPr>
        <p:txBody>
          <a:bodyPr/>
          <a:lstStyle/>
          <a:p>
            <a:r>
              <a:rPr lang="es-ES" sz="3200"/>
              <a:t> </a:t>
            </a:r>
            <a:r>
              <a:rPr lang="es-ES" b="1" u="sng"/>
              <a:t>Objetivos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753979" y="1671216"/>
            <a:ext cx="11438021" cy="4638104"/>
          </a:xfrm>
        </p:spPr>
        <p:txBody>
          <a:bodyPr>
            <a:normAutofit/>
          </a:bodyPr>
          <a:lstStyle/>
          <a:p>
            <a:pPr>
              <a:spcBef>
                <a:spcPct val="30000"/>
              </a:spcBef>
              <a:buFontTx/>
              <a:buNone/>
            </a:pPr>
            <a:r>
              <a:rPr lang="es-ES" b="1">
                <a:solidFill>
                  <a:srgbClr val="0000FF"/>
                </a:solidFill>
                <a:cs typeface="Times New Roman" pitchFamily="18" charset="0"/>
              </a:rPr>
              <a:t>Los participantes podrán:</a:t>
            </a:r>
          </a:p>
          <a:p>
            <a:pPr marL="889000" indent="-515938">
              <a:spcBef>
                <a:spcPct val="30000"/>
              </a:spcBef>
            </a:pPr>
            <a:r>
              <a:rPr lang="es-ES"/>
              <a:t>Explicar la importancia de la salud reproductiva en los contextos humanitarios y la magnitud de las necesidades de salud reproductiva en tiempos de crisis.</a:t>
            </a:r>
          </a:p>
          <a:p>
            <a:pPr marL="889000" indent="-515938">
              <a:spcBef>
                <a:spcPct val="30000"/>
              </a:spcBef>
            </a:pPr>
            <a:r>
              <a:rPr lang="es-ES"/>
              <a:t>Explicar qué puede suceder si estas necesidades no se satisfacen adecuadamente.</a:t>
            </a:r>
          </a:p>
          <a:p>
            <a:pPr marL="889000" indent="-515938">
              <a:spcBef>
                <a:spcPct val="30000"/>
              </a:spcBef>
            </a:pPr>
            <a:r>
              <a:rPr lang="es-ES" b="0">
                <a:cs typeface="Times New Roman" pitchFamily="18" charset="0"/>
              </a:rPr>
              <a:t>Explicar qué es el Paquete de Servicios Mínimos Iniciales (PSMI), cuáles son sus componentes y cómo implementarlo de manera eficaz.</a:t>
            </a:r>
          </a:p>
          <a:p>
            <a:pPr marL="889000" indent="-515938">
              <a:spcBef>
                <a:spcPct val="30000"/>
              </a:spcBef>
            </a:pPr>
            <a:r>
              <a:rPr lang="es-ES"/>
              <a:t>Aplicar los conceptos principales del PSMI en la preparación y en la planificación de respuestas.</a:t>
            </a:r>
          </a:p>
        </p:txBody>
      </p:sp>
    </p:spTree>
    <p:extLst>
      <p:ext uri="{BB962C8B-B14F-4D97-AF65-F5344CB8AC3E}">
        <p14:creationId xmlns:p14="http://schemas.microsoft.com/office/powerpoint/2010/main" val="4098206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24000" y="195563"/>
            <a:ext cx="9144000" cy="8353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u="sng">
                <a:latin typeface="Calibri"/>
              </a:rPr>
              <a:t>VIH y otras ETS</a:t>
            </a:r>
          </a:p>
          <a:p>
            <a:pPr marL="0" indent="0">
              <a:buNone/>
            </a:pPr>
            <a:endParaRPr lang="en-US" u="sng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92385547"/>
              </p:ext>
            </p:extLst>
          </p:nvPr>
        </p:nvGraphicFramePr>
        <p:xfrm>
          <a:off x="1925610" y="887310"/>
          <a:ext cx="8115076" cy="314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31476" y="3326058"/>
            <a:ext cx="67782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Protocolos de transfusión de sangre seguros y racionales.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Precauciones estándar.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Preservativos.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Medicamentos antirretrovirales.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Profilaxis posterior a la exposición (PEP).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Profilaxis con cotrimoxazol.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Diagnóstico de los síndromes de las ETS y tratamiento.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8957" y="1174570"/>
            <a:ext cx="83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3600" b="1">
                <a:solidFill>
                  <a:srgbClr val="131313"/>
                </a:solidFill>
                <a:latin typeface="Calibri" panose="020F0502020204030204" pitchFamily="34" charset="0"/>
              </a:rPr>
              <a:t>PSMI: respuesta mínima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3148" y="4403275"/>
            <a:ext cx="615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2400" b="1">
                <a:solidFill>
                  <a:srgbClr val="FF0000"/>
                </a:solidFill>
                <a:latin typeface="Arial"/>
              </a:rPr>
              <a:t>Restablecer los servicios integrales TAN PRONTO COMO SEA POSIBLE.</a:t>
            </a:r>
          </a:p>
        </p:txBody>
      </p:sp>
    </p:spTree>
    <p:extLst>
      <p:ext uri="{BB962C8B-B14F-4D97-AF65-F5344CB8AC3E}">
        <p14:creationId xmlns:p14="http://schemas.microsoft.com/office/powerpoint/2010/main" val="417558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720" y="32564"/>
            <a:ext cx="10914667" cy="1509261"/>
          </a:xfrm>
        </p:spPr>
        <p:txBody>
          <a:bodyPr>
            <a:noAutofit/>
          </a:bodyPr>
          <a:lstStyle/>
          <a:p>
            <a:r>
              <a:rPr lang="es-ES" u="sng"/>
              <a:t>Importancia de la salud materna y neonatal en situaciones de crisis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4078" y="1900385"/>
            <a:ext cx="4575251" cy="46862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s-ES" sz="2400"/>
              <a:t>Alrededor del 4 % de una poblaicón desplazada está embarazadas en un momento dado.</a:t>
            </a:r>
          </a:p>
          <a:p>
            <a:pPr>
              <a:spcBef>
                <a:spcPts val="0"/>
              </a:spcBef>
            </a:pPr>
            <a:endParaRPr lang="en-CA" sz="2400" dirty="0"/>
          </a:p>
          <a:p>
            <a:pPr>
              <a:spcBef>
                <a:spcPts val="0"/>
              </a:spcBef>
            </a:pPr>
            <a:r>
              <a:rPr lang="es-ES" sz="2400"/>
              <a:t>Alrededor del 15 % de las mujeres embarazadas tendrán complicaciones graves con riesgo de vida.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8" y="3881266"/>
            <a:ext cx="2903983" cy="2343117"/>
          </a:xfrm>
          <a:prstGeom prst="rect">
            <a:avLst/>
          </a:prstGeom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5886669" y="1777635"/>
            <a:ext cx="5656251" cy="4931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marR="0" lvl="0" indent="-406400" algn="l" defTabSz="914400" rtl="0" eaLnBrk="1" latinLnBrk="0" hangingPunct="1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Char char="•"/>
              <a:defRPr sz="2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defTabSz="914400" rtl="0" eaLnBrk="1" latinLnBrk="0" hangingPunct="1"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sz="24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defTabSz="914400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sz="20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defTabSz="9144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eaLnBrk="0" hangingPunct="0"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“Suele ignorarse  que el 60 % de las muertes maternas prevenibles  y el 53 % de las muertes de recién nacidos y menores de cinco años de edad ocurren ahora en zonas de conflicto y desplazamiento.” </a:t>
            </a:r>
            <a:r>
              <a:rPr lang="es-E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Richard Horton, </a:t>
            </a:r>
            <a:r>
              <a:rPr lang="es-ES" sz="18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8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Lancet, mayo de 2016. </a:t>
            </a:r>
          </a:p>
          <a:p>
            <a:pPr marL="342900" indent="-342900" eaLnBrk="0" hangingPunct="0"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Cada día, 500 mujeres y niñas mueren en situaciones de crisis por complicaciones relacionadas con el embarazo o el parto. </a:t>
            </a:r>
          </a:p>
          <a:p>
            <a:pPr marL="342900" indent="-342900" eaLnBrk="0" hangingPunct="0"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mayoría de las muertes maternas y neonatales se producen en el momento del parto, del nacimiento y del período inmediatamente posterior al parto.</a:t>
            </a:r>
          </a:p>
        </p:txBody>
      </p:sp>
    </p:spTree>
    <p:extLst>
      <p:ext uri="{BB962C8B-B14F-4D97-AF65-F5344CB8AC3E}">
        <p14:creationId xmlns:p14="http://schemas.microsoft.com/office/powerpoint/2010/main" val="11217349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306" y="110593"/>
            <a:ext cx="11464887" cy="707251"/>
          </a:xfrm>
        </p:spPr>
        <p:txBody>
          <a:bodyPr>
            <a:noAutofit/>
          </a:bodyPr>
          <a:lstStyle/>
          <a:p>
            <a:r>
              <a:rPr lang="es-ES" u="sng"/>
              <a:t>Causas principales de muerte materna y neonatal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8" y="1013810"/>
            <a:ext cx="10803876" cy="5548772"/>
          </a:xfrm>
        </p:spPr>
      </p:pic>
      <p:sp>
        <p:nvSpPr>
          <p:cNvPr id="7" name="TextBox 6"/>
          <p:cNvSpPr txBox="1"/>
          <p:nvPr/>
        </p:nvSpPr>
        <p:spPr>
          <a:xfrm>
            <a:off x="9631313" y="6550223"/>
            <a:ext cx="2468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>
                <a:latin typeface="Calibri" panose="020F0502020204030204" pitchFamily="34" charset="0"/>
              </a:rPr>
              <a:t>Every Woman Every Child, 2015.</a:t>
            </a:r>
          </a:p>
        </p:txBody>
      </p:sp>
    </p:spTree>
    <p:extLst>
      <p:ext uri="{BB962C8B-B14F-4D97-AF65-F5344CB8AC3E}">
        <p14:creationId xmlns:p14="http://schemas.microsoft.com/office/powerpoint/2010/main" val="65297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7713"/>
            <a:ext cx="8229600" cy="929802"/>
          </a:xfrm>
        </p:spPr>
        <p:txBody>
          <a:bodyPr/>
          <a:lstStyle/>
          <a:p>
            <a:r>
              <a:rPr lang="es-ES" u="sng"/>
              <a:t>Las tres demoras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4597" y="1253430"/>
            <a:ext cx="10071253" cy="3360593"/>
          </a:xfrm>
        </p:spPr>
        <p:txBody>
          <a:bodyPr>
            <a:normAutofit/>
          </a:bodyPr>
          <a:lstStyle/>
          <a:p>
            <a:pPr marL="514350" indent="-514350" eaLnBrk="0" fontAlgn="base" hangingPunct="0"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kumimoji="1" lang="es-ES"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En decidir buscar atención.</a:t>
            </a:r>
          </a:p>
          <a:p>
            <a:pPr marL="514350" indent="-514350" eaLnBrk="0" fontAlgn="base" hangingPunct="0"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kumimoji="1" lang="es-ES"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En llegar al centro de salud.</a:t>
            </a:r>
          </a:p>
          <a:p>
            <a:pPr marL="514350" indent="-514350" eaLnBrk="0" fontAlgn="base" hangingPunct="0">
              <a:spcAft>
                <a:spcPct val="0"/>
              </a:spcAft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kumimoji="1" lang="es-ES">
                <a:latin typeface="Calibri" panose="020F0502020204030204" pitchFamily="34" charset="0"/>
                <a:ea typeface="MS PGothic" panose="020B0600070205080204" pitchFamily="34" charset="-128"/>
                <a:cs typeface="Arial" pitchFamily="34" charset="0"/>
              </a:rPr>
              <a:t>En recibir el tratamiento adecuado.</a:t>
            </a:r>
          </a:p>
          <a:p>
            <a:pPr marL="0" indent="0" algn="ctr">
              <a:spcBef>
                <a:spcPct val="0"/>
              </a:spcBef>
              <a:buNone/>
            </a:pPr>
            <a:endParaRPr lang="en-US" sz="3600" dirty="0">
              <a:solidFill>
                <a:srgbClr val="D74534"/>
              </a:solidFill>
              <a:latin typeface="Arial Narrow"/>
              <a:ea typeface="+mj-ea"/>
              <a:cs typeface="Arial Narrow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es-ES" sz="3200" b="1">
                <a:ea typeface="+mj-ea"/>
                <a:cs typeface="Arial Narrow"/>
              </a:rPr>
              <a:t>No se puede predecir o prevenir las complicaciones…</a:t>
            </a:r>
            <a:br>
              <a:rPr lang="es-ES" sz="3200" b="1">
                <a:ea typeface="+mj-ea"/>
                <a:cs typeface="Arial Narrow"/>
              </a:rPr>
            </a:br>
            <a:r>
              <a:rPr lang="es-ES" sz="3200" b="1">
                <a:ea typeface="+mj-ea"/>
                <a:cs typeface="Arial Narrow"/>
              </a:rPr>
              <a:t>…pero sí se puede prevenir las muertes reduciendo las DEMORAS.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9" b="23209"/>
          <a:stretch/>
        </p:blipFill>
        <p:spPr>
          <a:xfrm>
            <a:off x="1689253" y="4459787"/>
            <a:ext cx="9144000" cy="17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524000" y="427310"/>
            <a:ext cx="9144000" cy="850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u="sng">
                <a:latin typeface="Calibri"/>
              </a:rPr>
              <a:t>La salud materna y neonatal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90388438"/>
              </p:ext>
            </p:extLst>
          </p:nvPr>
        </p:nvGraphicFramePr>
        <p:xfrm>
          <a:off x="1836727" y="1116316"/>
          <a:ext cx="8115076" cy="314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82304" y="1277703"/>
            <a:ext cx="83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3600" b="1">
                <a:solidFill>
                  <a:srgbClr val="131313"/>
                </a:solidFill>
                <a:latin typeface="Calibri" panose="020F0502020204030204" pitchFamily="34" charset="0"/>
              </a:rPr>
              <a:t>PSMI: respuesta mínima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71097" y="4530101"/>
            <a:ext cx="5821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2400" b="1">
                <a:solidFill>
                  <a:srgbClr val="FF0000"/>
                </a:solidFill>
                <a:latin typeface="Arial"/>
              </a:rPr>
              <a:t>Restablecer los servicios integrales TAN PRONTO COMO SEA POSIBLE.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2585" y="3652724"/>
            <a:ext cx="64371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Disponibilidad y accesibilidad a los servicios de atención obstétrica y neonatal de emergencia.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Sistema de derivación 24 horas al día, los 7 días de la semana.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Atención posterior al aborto.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400" dirty="0">
                <a:latin typeface="Calibri" panose="020F0502020204030204" pitchFamily="34" charset="0"/>
              </a:rPr>
              <a:t>Materiales para practicar un parto higiénico y atender al recién nacido de forma inmediata.</a:t>
            </a:r>
          </a:p>
        </p:txBody>
      </p:sp>
    </p:spTree>
    <p:extLst>
      <p:ext uri="{BB962C8B-B14F-4D97-AF65-F5344CB8AC3E}">
        <p14:creationId xmlns:p14="http://schemas.microsoft.com/office/powerpoint/2010/main" val="257371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95" y="206992"/>
            <a:ext cx="11279139" cy="1143000"/>
          </a:xfrm>
        </p:spPr>
        <p:txBody>
          <a:bodyPr>
            <a:noAutofit/>
          </a:bodyPr>
          <a:lstStyle/>
          <a:p>
            <a:r>
              <a:rPr lang="es-ES" u="sng"/>
              <a:t>Factores que influyen en el riesgo de tener un embarazo no deseado en situaciones de crisis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92221" y="1640545"/>
            <a:ext cx="10545580" cy="51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749705" y="346157"/>
            <a:ext cx="9144000" cy="8503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4400" u="sng">
                <a:latin typeface="Calibri"/>
              </a:rPr>
              <a:t>Prevención de embarazos no deseados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58787272"/>
              </p:ext>
            </p:extLst>
          </p:nvPr>
        </p:nvGraphicFramePr>
        <p:xfrm>
          <a:off x="2151314" y="1069115"/>
          <a:ext cx="8115076" cy="3140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25610" y="1190496"/>
            <a:ext cx="839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3600" b="1">
                <a:solidFill>
                  <a:srgbClr val="131313"/>
                </a:solidFill>
                <a:latin typeface="Calibri" panose="020F0502020204030204" pitchFamily="34" charset="0"/>
              </a:rPr>
              <a:t>PSMI: respuesta mínima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62650" y="4756016"/>
            <a:ext cx="5291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s-ES" sz="2400" b="1">
                <a:solidFill>
                  <a:srgbClr val="FF0000"/>
                </a:solidFill>
                <a:latin typeface="Arial"/>
              </a:rPr>
              <a:t>Restablecer los servicios integrales TAN PRONTO COMO SEA POSIBLE.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298" y="3754876"/>
            <a:ext cx="628398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800">
                <a:latin typeface="Calibri" panose="020F0502020204030204" pitchFamily="34" charset="0"/>
              </a:rPr>
              <a:t>Garantizar la disponibilidad de una gran variedad de métodos anticonceptivos en los centros de atención primaria de salud para satisfacer la demanda.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800">
                <a:latin typeface="Calibri" panose="020F0502020204030204" pitchFamily="34" charset="0"/>
              </a:rPr>
              <a:t>Proporcionar información. 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r>
              <a:rPr lang="es-ES" sz="2800">
                <a:latin typeface="Calibri" panose="020F0502020204030204" pitchFamily="34" charset="0"/>
              </a:rPr>
              <a:t>Sensibilizar a la comunidad sobre la disponibilidad de atención.</a:t>
            </a:r>
          </a:p>
          <a:p>
            <a:pPr marL="457200" indent="-457200" defTabSz="457200">
              <a:buFont typeface="+mj-lt"/>
              <a:buAutoNum type="arabicPeriod"/>
              <a:defRPr/>
            </a:pPr>
            <a:endParaRPr lang="en-AU" sz="2200" dirty="0">
              <a:solidFill>
                <a:srgbClr val="F79646">
                  <a:lumMod val="75000"/>
                </a:srgb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856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012" y="-39984"/>
            <a:ext cx="11149070" cy="1143000"/>
          </a:xfrm>
        </p:spPr>
        <p:txBody>
          <a:bodyPr>
            <a:normAutofit fontScale="90000"/>
          </a:bodyPr>
          <a:lstStyle/>
          <a:p>
            <a:r>
              <a:rPr lang="es-ES" sz="4200" u="sng"/>
              <a:t>Atención del aborto seguro durante las crisis humanitarias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17" y="1266097"/>
            <a:ext cx="9221860" cy="4747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35547" y="6265633"/>
            <a:ext cx="449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/>
              <a:t>IPAS: Introducción al aborto inseguro</a:t>
            </a:r>
          </a:p>
        </p:txBody>
      </p:sp>
    </p:spTree>
    <p:extLst>
      <p:ext uri="{BB962C8B-B14F-4D97-AF65-F5344CB8AC3E}">
        <p14:creationId xmlns:p14="http://schemas.microsoft.com/office/powerpoint/2010/main" val="2242005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332" y="250586"/>
            <a:ext cx="9718205" cy="1087553"/>
          </a:xfrm>
        </p:spPr>
        <p:txBody>
          <a:bodyPr>
            <a:noAutofit/>
          </a:bodyPr>
          <a:lstStyle/>
          <a:p>
            <a:pPr algn="l"/>
            <a:r>
              <a:rPr lang="es-ES" u="sng"/>
              <a:t>Atención del aborto seguro durante las crisis humanitarias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43946" y="1813762"/>
            <a:ext cx="11217213" cy="4946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s-ES" sz="2800">
                <a:latin typeface="Calibri" panose="020F0502020204030204" pitchFamily="34" charset="0"/>
              </a:rPr>
              <a:t>La atención del aborto seguro salva vidas.</a:t>
            </a:r>
          </a:p>
          <a:p>
            <a:pPr>
              <a:spcBef>
                <a:spcPts val="0"/>
              </a:spcBef>
            </a:pPr>
            <a:r>
              <a:rPr lang="es-ES" sz="2800">
                <a:latin typeface="Calibri" panose="020F0502020204030204" pitchFamily="34" charset="0"/>
              </a:rPr>
              <a:t>ES NECESARIO atender los abortos en forma segura en los contextos humanitarios.</a:t>
            </a:r>
          </a:p>
          <a:p>
            <a:pPr>
              <a:spcBef>
                <a:spcPts val="0"/>
              </a:spcBef>
            </a:pPr>
            <a:r>
              <a:rPr lang="es-ES" sz="2800">
                <a:latin typeface="Calibri" panose="020F0502020204030204" pitchFamily="34" charset="0"/>
              </a:rPr>
              <a:t>La atención del aborto es simple.</a:t>
            </a:r>
          </a:p>
          <a:p>
            <a:pPr>
              <a:spcBef>
                <a:spcPts val="0"/>
              </a:spcBef>
            </a:pPr>
            <a:r>
              <a:rPr lang="es-ES" sz="2800">
                <a:latin typeface="Calibri" panose="020F0502020204030204" pitchFamily="34" charset="0"/>
              </a:rPr>
              <a:t>Una gran cantidad de donantes financian la atención del aborto.</a:t>
            </a:r>
          </a:p>
          <a:p>
            <a:pPr>
              <a:spcBef>
                <a:spcPts val="0"/>
              </a:spcBef>
            </a:pPr>
            <a:r>
              <a:rPr lang="es-ES" sz="2800">
                <a:latin typeface="Calibri" panose="020F0502020204030204" pitchFamily="34" charset="0"/>
              </a:rPr>
              <a:t>El aborto es ilegal solamente en muy pocos países.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s-ES" b="1">
                <a:solidFill>
                  <a:srgbClr val="0000FF"/>
                </a:solidFill>
              </a:rPr>
              <a:t>Nota: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28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importante garantizar la disponibilidad de los servicios de atención para un aborto seguro, con todo el alcance de la ley, en hospitales y centros de salud.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0748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0F6A3-C496-4B8F-B65A-B4161BBF5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583" y="473908"/>
            <a:ext cx="10515600" cy="1325563"/>
          </a:xfrm>
        </p:spPr>
        <p:txBody>
          <a:bodyPr/>
          <a:lstStyle/>
          <a:p>
            <a:r>
              <a:rPr lang="es-ES"/>
              <a:t>¿Qué se necesita para implementar el PSMI?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CF2A9-65D7-4DE1-A909-B6455B4DF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762" y="2315180"/>
            <a:ext cx="9229928" cy="3443593"/>
          </a:xfrm>
        </p:spPr>
        <p:txBody>
          <a:bodyPr>
            <a:noAutofit/>
          </a:bodyPr>
          <a:lstStyle/>
          <a:p>
            <a:r>
              <a:rPr lang="es-ES"/>
              <a:t>Liderazgo y coordinación. </a:t>
            </a:r>
          </a:p>
          <a:p>
            <a:r>
              <a:rPr lang="es-ES"/>
              <a:t>Interacción con las comunidades. </a:t>
            </a:r>
          </a:p>
          <a:p>
            <a:r>
              <a:rPr lang="es-ES"/>
              <a:t>Colaboración entre sectores (por ejemplo, en materia de salud, protección, logística...). </a:t>
            </a:r>
          </a:p>
          <a:p>
            <a:r>
              <a:rPr lang="es-ES"/>
              <a:t>Infraestructura.</a:t>
            </a:r>
          </a:p>
          <a:p>
            <a:r>
              <a:rPr lang="es-ES"/>
              <a:t>Competencias: cantidad y calidad suficientes.</a:t>
            </a:r>
          </a:p>
          <a:p>
            <a:r>
              <a:rPr lang="es-ES"/>
              <a:t>Materiales y productos básicos.</a:t>
            </a:r>
          </a:p>
          <a:p>
            <a:r>
              <a:rPr lang="es-ES"/>
              <a:t>Financiación.</a:t>
            </a:r>
          </a:p>
          <a:p>
            <a:r>
              <a:rPr lang="es-ES"/>
              <a:t>Seguimiento y evaluación.</a:t>
            </a:r>
          </a:p>
          <a:p>
            <a:pPr marL="0" indent="0">
              <a:buNone/>
            </a:pPr>
            <a:endParaRPr lang="en-CA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55258-1F9F-46F1-A666-628C8A322F55}"/>
              </a:ext>
            </a:extLst>
          </p:cNvPr>
          <p:cNvSpPr txBox="1"/>
          <p:nvPr/>
        </p:nvSpPr>
        <p:spPr>
          <a:xfrm>
            <a:off x="1178357" y="582691"/>
            <a:ext cx="9701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b="1">
                <a:solidFill>
                  <a:srgbClr val="FF0000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0987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B5D27-86EC-49DB-8A61-EDB835A99E03}"/>
              </a:ext>
            </a:extLst>
          </p:cNvPr>
          <p:cNvSpPr/>
          <p:nvPr/>
        </p:nvSpPr>
        <p:spPr>
          <a:xfrm>
            <a:off x="3276815" y="3500239"/>
            <a:ext cx="6651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>
                <a:solidFill>
                  <a:srgbClr val="0000FF"/>
                </a:solidFill>
              </a:rPr>
              <a:t>https://www.youtube.com/watch?v=P9higAW_KAw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F0DF38-81B1-4A99-A2B1-9BBD5CCE93CE}"/>
              </a:ext>
            </a:extLst>
          </p:cNvPr>
          <p:cNvSpPr/>
          <p:nvPr/>
        </p:nvSpPr>
        <p:spPr>
          <a:xfrm>
            <a:off x="2376195" y="2295932"/>
            <a:ext cx="8008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>
                <a:solidFill>
                  <a:srgbClr val="0D0D0D"/>
                </a:solidFill>
                <a:latin typeface="Roboto"/>
              </a:rPr>
              <a:t>Parto a bordo del barco de búsqueda y rescate de MSF, Dignity I, en el mar Mediterráneo, en octubre de 2015.</a:t>
            </a:r>
          </a:p>
        </p:txBody>
      </p:sp>
    </p:spTree>
    <p:extLst>
      <p:ext uri="{BB962C8B-B14F-4D97-AF65-F5344CB8AC3E}">
        <p14:creationId xmlns:p14="http://schemas.microsoft.com/office/powerpoint/2010/main" val="458222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02508" y="1306662"/>
            <a:ext cx="4165252" cy="6873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/>
              <a:t>Colaboración entre sectores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375" y="-301271"/>
            <a:ext cx="11788048" cy="1143000"/>
          </a:xfrm>
        </p:spPr>
        <p:txBody>
          <a:bodyPr>
            <a:normAutofit/>
          </a:bodyPr>
          <a:lstStyle/>
          <a:p>
            <a:r>
              <a:rPr lang="es-ES" sz="4400" u="sng"/>
              <a:t>¿Qué se necesita para implementar el PSMI?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569" y="1420498"/>
            <a:ext cx="5466961" cy="52233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192589" y="1393232"/>
            <a:ext cx="931653" cy="1005546"/>
          </a:xfrm>
          <a:prstGeom prst="ellipse">
            <a:avLst/>
          </a:prstGeom>
          <a:noFill/>
          <a:ln w="79375">
            <a:solidFill>
              <a:srgbClr val="EEA4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408835" y="1147584"/>
            <a:ext cx="1038427" cy="1005546"/>
          </a:xfrm>
          <a:prstGeom prst="ellipse">
            <a:avLst/>
          </a:prstGeom>
          <a:noFill/>
          <a:ln w="79375">
            <a:solidFill>
              <a:srgbClr val="EEA4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800561" y="1588655"/>
            <a:ext cx="5726473" cy="4683258"/>
          </a:xfrm>
        </p:spPr>
        <p:txBody>
          <a:bodyPr>
            <a:normAutofit fontScale="92500" lnSpcReduction="10000"/>
          </a:bodyPr>
          <a:lstStyle/>
          <a:p>
            <a:pPr marL="17463" indent="0">
              <a:buNone/>
            </a:pPr>
            <a:r>
              <a:rPr lang="es-ES" b="1"/>
              <a:t>Financiación:</a:t>
            </a:r>
          </a:p>
          <a:p>
            <a:pPr marL="896938"/>
            <a:r>
              <a:rPr lang="es-ES" sz="2600"/>
              <a:t>El </a:t>
            </a:r>
            <a:r>
              <a:rPr lang="es-ES" sz="2600" b="1"/>
              <a:t>PSMI salva vidas</a:t>
            </a:r>
            <a:r>
              <a:rPr lang="es-ES" sz="2600"/>
              <a:t>, por lo que cumple los requisitos del Fondo Central para la Acción en Casos de Emergencia </a:t>
            </a:r>
            <a:r>
              <a:rPr lang="es-ES" sz="2600" b="1"/>
              <a:t>(CERF)</a:t>
            </a:r>
            <a:r>
              <a:rPr lang="es-ES" sz="2600"/>
              <a:t>.</a:t>
            </a:r>
            <a:r>
              <a:rPr lang="es-ES" sz="2600" b="1"/>
              <a:t> </a:t>
            </a:r>
          </a:p>
          <a:p>
            <a:pPr marL="896938">
              <a:buClr>
                <a:schemeClr val="tx1"/>
              </a:buClr>
            </a:pPr>
            <a:r>
              <a:rPr lang="es-ES" sz="2600" b="1"/>
              <a:t>Donantes</a:t>
            </a:r>
            <a:r>
              <a:rPr lang="es-ES" sz="2600"/>
              <a:t> dispuestos a apoyar la implementación de un PSMI a través del Ministerio de Salud.</a:t>
            </a:r>
          </a:p>
          <a:p>
            <a:pPr marL="896938"/>
            <a:r>
              <a:rPr lang="es-ES" sz="2600" b="1"/>
              <a:t>Integración</a:t>
            </a:r>
            <a:r>
              <a:rPr lang="es-ES" sz="2600"/>
              <a:t> y </a:t>
            </a:r>
            <a:r>
              <a:rPr lang="es-ES" sz="2600" b="1"/>
              <a:t>sensibilización</a:t>
            </a:r>
            <a:r>
              <a:rPr lang="es-ES" sz="2600"/>
              <a:t> para obtener prespuesto.</a:t>
            </a:r>
          </a:p>
          <a:p>
            <a:pPr marL="896938"/>
            <a:r>
              <a:rPr lang="es-ES" sz="2600"/>
              <a:t>Apoyo en la </a:t>
            </a:r>
            <a:r>
              <a:rPr lang="es-ES" sz="2600" b="1"/>
              <a:t>reconstrucción</a:t>
            </a:r>
            <a:r>
              <a:rPr lang="es-ES" sz="2600"/>
              <a:t> de servicios más sólidos a medida que se estabiliza la situación de crisis.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4076" y="208090"/>
            <a:ext cx="11005850" cy="981731"/>
          </a:xfrm>
        </p:spPr>
        <p:txBody>
          <a:bodyPr anchor="t">
            <a:normAutofit/>
          </a:bodyPr>
          <a:lstStyle/>
          <a:p>
            <a:r>
              <a:rPr lang="es-ES" sz="4400" u="sng"/>
              <a:t>¿Qué se necesita para implementar el PSMI?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754" y="902013"/>
            <a:ext cx="4502685" cy="576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3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960828" y="1430407"/>
            <a:ext cx="11100181" cy="2228180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s-ES" b="1"/>
              <a:t>Materiales y productos básicos desde el inicio de la crisis </a:t>
            </a:r>
          </a:p>
          <a:p>
            <a:pPr marL="954088" indent="-342900">
              <a:spcBef>
                <a:spcPts val="0"/>
              </a:spcBef>
            </a:pPr>
            <a:r>
              <a:rPr lang="es-ES" sz="2400">
                <a:solidFill>
                  <a:srgbClr val="131313"/>
                </a:solidFill>
              </a:rPr>
              <a:t>Materiales y productos básicos en el país.</a:t>
            </a:r>
          </a:p>
          <a:p>
            <a:pPr marL="954088" indent="-342900">
              <a:spcBef>
                <a:spcPts val="0"/>
              </a:spcBef>
            </a:pPr>
            <a:r>
              <a:rPr lang="es-ES" sz="2400">
                <a:solidFill>
                  <a:srgbClr val="131313"/>
                </a:solidFill>
              </a:rPr>
              <a:t>Preposicionamiento de materiales y productos básicos.</a:t>
            </a:r>
          </a:p>
          <a:p>
            <a:pPr marL="954088" indent="-342900">
              <a:spcBef>
                <a:spcPts val="0"/>
              </a:spcBef>
            </a:pPr>
            <a:r>
              <a:rPr lang="es-ES" sz="2400">
                <a:solidFill>
                  <a:srgbClr val="131313"/>
                </a:solidFill>
              </a:rPr>
              <a:t>Kit interinstitucional de material de salud para situaciones de emergencia.</a:t>
            </a:r>
          </a:p>
          <a:p>
            <a:pPr marL="954088" indent="-342900">
              <a:spcBef>
                <a:spcPts val="0"/>
              </a:spcBef>
            </a:pPr>
            <a:r>
              <a:rPr lang="es-ES" sz="2400">
                <a:solidFill>
                  <a:srgbClr val="131313"/>
                </a:solidFill>
              </a:rPr>
              <a:t>Kits interinstitucional de salud reproductiva.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5521" y="260648"/>
            <a:ext cx="9047747" cy="739300"/>
          </a:xfrm>
        </p:spPr>
        <p:txBody>
          <a:bodyPr>
            <a:normAutofit fontScale="90000"/>
          </a:bodyPr>
          <a:lstStyle/>
          <a:p>
            <a:r>
              <a:rPr lang="es-ES" sz="4400" u="sng"/>
              <a:t>¿Qué se necesita para implementar un PSMI?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67" y="3448850"/>
            <a:ext cx="4523874" cy="321277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E6E11E-4991-4B1F-8938-E1D7AC18D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2870" y="3454176"/>
            <a:ext cx="4553130" cy="320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194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50968" y="1577115"/>
            <a:ext cx="6764357" cy="5280885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s-ES" b="1"/>
              <a:t>Seguimiento y evaluación</a:t>
            </a:r>
          </a:p>
          <a:p>
            <a:pPr marL="622300"/>
            <a:r>
              <a:rPr lang="es-ES"/>
              <a:t>Lista de verificación del PSMI. </a:t>
            </a:r>
          </a:p>
          <a:p>
            <a:pPr marL="622300"/>
            <a:r>
              <a:rPr lang="es-ES"/>
              <a:t>Inicio       recopilación de información básica y análisis inmediato.</a:t>
            </a:r>
          </a:p>
          <a:p>
            <a:pPr marL="622300"/>
            <a:r>
              <a:rPr lang="es-ES"/>
              <a:t>Servicios establecidos         seguimiento de rutina.</a:t>
            </a:r>
          </a:p>
          <a:p>
            <a:pPr marL="622300"/>
            <a:r>
              <a:rPr lang="es-ES"/>
              <a:t>Análisis de discrepancias y coincidencias en las reuniones de coordinación de salud sexual y reproductiva y con el sector o clúster de salud.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09507"/>
            <a:ext cx="9144000" cy="723821"/>
          </a:xfrm>
        </p:spPr>
        <p:txBody>
          <a:bodyPr anchor="t">
            <a:normAutofit fontScale="90000"/>
          </a:bodyPr>
          <a:lstStyle/>
          <a:p>
            <a:r>
              <a:rPr lang="es-ES" sz="4400" u="sng"/>
              <a:t>¿Qué se necesita para implementar el PSMI?</a:t>
            </a:r>
          </a:p>
        </p:txBody>
      </p:sp>
      <p:sp>
        <p:nvSpPr>
          <p:cNvPr id="4" name="Right Arrow 3"/>
          <p:cNvSpPr/>
          <p:nvPr/>
        </p:nvSpPr>
        <p:spPr>
          <a:xfrm>
            <a:off x="2341320" y="2672235"/>
            <a:ext cx="539826" cy="35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ight Arrow 4"/>
          <p:cNvSpPr/>
          <p:nvPr/>
        </p:nvSpPr>
        <p:spPr>
          <a:xfrm>
            <a:off x="4433235" y="3544547"/>
            <a:ext cx="583894" cy="36355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727" y="1167714"/>
            <a:ext cx="3347305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9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0700" y="275617"/>
            <a:ext cx="8610600" cy="609600"/>
          </a:xfrm>
        </p:spPr>
        <p:txBody>
          <a:bodyPr>
            <a:noAutofit/>
          </a:bodyPr>
          <a:lstStyle/>
          <a:p>
            <a:r>
              <a:rPr lang="es-ES" u="sng"/>
              <a:t>Población “estándar”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0737" y="1362867"/>
            <a:ext cx="8850217" cy="5310336"/>
          </a:xfrm>
        </p:spPr>
        <p:txBody>
          <a:bodyPr>
            <a:normAutofit fontScale="92500"/>
          </a:bodyPr>
          <a:lstStyle/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Hombres adultos 	20 %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Mujeres en edad reproductiva	25 %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280150" algn="l"/>
              </a:tabLst>
            </a:pPr>
            <a:r>
              <a:rPr lang="es-ES" sz="2400"/>
              <a:t>Tasa bruta de natalidad 	  4 %</a:t>
            </a:r>
          </a:p>
          <a:p>
            <a:pPr marL="665163" lvl="1" indent="0">
              <a:spcBef>
                <a:spcPts val="300"/>
              </a:spcBef>
              <a:buSzPct val="110000"/>
              <a:buFont typeface="Wingdings" pitchFamily="2" charset="2"/>
              <a:buChar char="Ø"/>
              <a:tabLst>
                <a:tab pos="6572250" algn="l"/>
              </a:tabLst>
            </a:pPr>
            <a:r>
              <a:rPr lang="es-ES" sz="2100" i="1"/>
              <a:t>Número de mujeres embarazadas</a:t>
            </a:r>
          </a:p>
          <a:p>
            <a:pPr marL="665163" lvl="1" indent="0">
              <a:spcBef>
                <a:spcPts val="300"/>
              </a:spcBef>
              <a:buSzPct val="110000"/>
              <a:buFont typeface="Wingdings" pitchFamily="2" charset="2"/>
              <a:buChar char="Ø"/>
              <a:tabLst>
                <a:tab pos="6572250" algn="l"/>
              </a:tabLst>
            </a:pPr>
            <a:r>
              <a:rPr lang="es-ES" sz="2100" i="1"/>
              <a:t>Número de partos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Abortos o embarazos con complicaciones	20 %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Desgarros vaginales durante el parto	15 %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Partos por cesárea	  5 %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Mujeres en edad reproductiva que son víctimas de violación 	  2 %</a:t>
            </a:r>
          </a:p>
          <a:p>
            <a:pPr marL="388938" indent="-388938">
              <a:buSzPct val="110000"/>
              <a:buFont typeface="Symbol" pitchFamily="18" charset="2"/>
              <a:buChar char="·"/>
              <a:tabLst>
                <a:tab pos="6194425" algn="l"/>
              </a:tabLst>
            </a:pPr>
            <a:r>
              <a:rPr lang="es-ES" sz="2400"/>
              <a:t>Mujeres en edad reproductiva que utilizan anticonceptivos	15 %</a:t>
            </a:r>
          </a:p>
          <a:p>
            <a:pPr marL="665163" lvl="1" indent="0">
              <a:spcBef>
                <a:spcPts val="300"/>
              </a:spcBef>
              <a:buSzPct val="110000"/>
              <a:buFont typeface="Wingdings" pitchFamily="2" charset="2"/>
              <a:buChar char="Ø"/>
              <a:tabLst>
                <a:tab pos="6365875" algn="l"/>
              </a:tabLst>
            </a:pPr>
            <a:r>
              <a:rPr lang="es-ES" sz="2000" i="1"/>
              <a:t>Anticonceptivos orales	30 %</a:t>
            </a:r>
          </a:p>
          <a:p>
            <a:pPr marL="665163" lvl="1" indent="0">
              <a:spcBef>
                <a:spcPts val="300"/>
              </a:spcBef>
              <a:buSzPct val="110000"/>
              <a:buFont typeface="Wingdings" pitchFamily="2" charset="2"/>
              <a:buChar char="Ø"/>
              <a:tabLst>
                <a:tab pos="6365875" algn="l"/>
              </a:tabLst>
            </a:pPr>
            <a:r>
              <a:rPr lang="es-ES" sz="2000" i="1"/>
              <a:t>Anticonceptivos inyectables	65 %</a:t>
            </a:r>
          </a:p>
          <a:p>
            <a:pPr marL="665163" lvl="1" indent="0">
              <a:spcBef>
                <a:spcPts val="300"/>
              </a:spcBef>
              <a:buSzPct val="110000"/>
              <a:buFont typeface="Wingdings" pitchFamily="2" charset="2"/>
              <a:buChar char="Ø"/>
              <a:tabLst>
                <a:tab pos="6365875" algn="l"/>
              </a:tabLst>
            </a:pPr>
            <a:r>
              <a:rPr lang="es-ES" sz="2000" i="1"/>
              <a:t>DIU	  5 %</a:t>
            </a:r>
          </a:p>
        </p:txBody>
      </p:sp>
    </p:spTree>
    <p:extLst>
      <p:ext uri="{BB962C8B-B14F-4D97-AF65-F5344CB8AC3E}">
        <p14:creationId xmlns:p14="http://schemas.microsoft.com/office/powerpoint/2010/main" val="3014300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/>
          </p:nvPr>
        </p:nvSpPr>
        <p:spPr>
          <a:xfrm>
            <a:off x="3431705" y="117283"/>
            <a:ext cx="6084169" cy="690562"/>
          </a:xfrm>
        </p:spPr>
        <p:txBody>
          <a:bodyPr>
            <a:noAutofit/>
          </a:bodyPr>
          <a:lstStyle/>
          <a:p>
            <a:r>
              <a:rPr lang="es-ES" sz="3500" u="sng" dirty="0"/>
              <a:t>Kits interinstitucionales de salud reproductiva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3242320" y="720080"/>
            <a:ext cx="2133600" cy="3429000"/>
          </a:xfrm>
        </p:spPr>
        <p:txBody>
          <a:bodyPr>
            <a:normAutofit fontScale="92500" lnSpcReduction="20000"/>
          </a:bodyPr>
          <a:lstStyle/>
          <a:p>
            <a:pPr marL="381000" indent="0">
              <a:buNone/>
            </a:pPr>
            <a:r>
              <a:rPr lang="es-ES" sz="2000"/>
              <a:t>Kits</a:t>
            </a:r>
          </a:p>
          <a:p>
            <a:pPr marL="381000" indent="0">
              <a:buNone/>
            </a:pPr>
            <a:r>
              <a:rPr lang="es-ES" sz="2000"/>
              <a:t>  0</a:t>
            </a:r>
          </a:p>
          <a:p>
            <a:pPr marL="381000" indent="0">
              <a:buNone/>
            </a:pPr>
            <a:r>
              <a:rPr lang="es-ES" sz="2000"/>
              <a:t>  1 A y B</a:t>
            </a:r>
          </a:p>
          <a:p>
            <a:pPr marL="381000" indent="0">
              <a:buNone/>
            </a:pPr>
            <a:r>
              <a:rPr lang="es-ES" sz="2000"/>
              <a:t>  2 A y B</a:t>
            </a:r>
          </a:p>
          <a:p>
            <a:pPr marL="381000" indent="0">
              <a:buNone/>
            </a:pPr>
            <a:r>
              <a:rPr lang="es-ES" sz="2000"/>
              <a:t>  3</a:t>
            </a:r>
          </a:p>
          <a:p>
            <a:pPr marL="381000" indent="0">
              <a:buNone/>
            </a:pPr>
            <a:r>
              <a:rPr lang="es-ES" sz="2000"/>
              <a:t>  4</a:t>
            </a:r>
          </a:p>
          <a:p>
            <a:pPr marL="381000" indent="0">
              <a:buNone/>
            </a:pPr>
            <a:r>
              <a:rPr lang="es-ES" sz="2000"/>
              <a:t>  5</a:t>
            </a:r>
          </a:p>
        </p:txBody>
      </p:sp>
      <p:sp>
        <p:nvSpPr>
          <p:cNvPr id="6148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5112568" y="1052737"/>
            <a:ext cx="5231904" cy="228485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Formación y administración </a:t>
            </a:r>
          </a:p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Preservativos (femeninos y masculinos) </a:t>
            </a:r>
          </a:p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Parto higiénico/en el hogar</a:t>
            </a:r>
          </a:p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Tratamiento posviolación</a:t>
            </a:r>
          </a:p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Anticonceptivos orales e inyectables</a:t>
            </a:r>
          </a:p>
          <a:p>
            <a:pPr marL="0" indent="287338">
              <a:buClr>
                <a:srgbClr val="FF0000"/>
              </a:buClr>
              <a:buSzPct val="140000"/>
              <a:defRPr/>
            </a:pPr>
            <a:r>
              <a:rPr lang="es-ES" sz="2000"/>
              <a:t>Medicamentos para tratar enfermedades de transmisión sexual  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254326" y="2996952"/>
            <a:ext cx="183356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6 A y B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7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8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9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10</a:t>
            </a:r>
          </a:p>
          <a:p>
            <a:pPr marL="193675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174160" y="3356993"/>
            <a:ext cx="5493841" cy="187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287338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buFont typeface="Arial" charset="0"/>
              <a:buChar char="•"/>
              <a:defRPr/>
            </a:pPr>
            <a:r>
              <a:rPr lang="es-ES" sz="2000">
                <a:solidFill>
                  <a:srgbClr val="005172"/>
                </a:solidFill>
                <a:latin typeface="Trebuchet MS" pitchFamily="48" charset="0"/>
              </a:rPr>
              <a:t>Parto con asistencia de profesionales de partería </a:t>
            </a:r>
          </a:p>
          <a:p>
            <a:pPr indent="287338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buFont typeface="Arial" charset="0"/>
              <a:buChar char="•"/>
              <a:defRPr/>
            </a:pPr>
            <a:r>
              <a:rPr lang="es-ES" sz="2000">
                <a:solidFill>
                  <a:srgbClr val="005172"/>
                </a:solidFill>
                <a:latin typeface="Trebuchet MS" pitchFamily="48" charset="0"/>
              </a:rPr>
              <a:t>Inserción de dispositivos intrauterinos</a:t>
            </a:r>
          </a:p>
          <a:p>
            <a:pPr indent="287338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buFont typeface="Arial" charset="0"/>
              <a:buChar char="•"/>
              <a:defRPr/>
            </a:pPr>
            <a:r>
              <a:rPr lang="es-ES" sz="2000">
                <a:solidFill>
                  <a:srgbClr val="005172"/>
                </a:solidFill>
                <a:latin typeface="Trebuchet MS" pitchFamily="48" charset="0"/>
              </a:rPr>
              <a:t>Complicaciones del aborto</a:t>
            </a:r>
          </a:p>
          <a:p>
            <a:pPr indent="287338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buFont typeface="Arial" charset="0"/>
              <a:buChar char="•"/>
              <a:defRPr/>
            </a:pPr>
            <a:r>
              <a:rPr lang="es-ES" sz="2000">
                <a:solidFill>
                  <a:srgbClr val="005172"/>
                </a:solidFill>
                <a:latin typeface="Trebuchet MS" pitchFamily="48" charset="0"/>
              </a:rPr>
              <a:t>Sutura de desgarros cervicales y vaginales</a:t>
            </a:r>
          </a:p>
          <a:p>
            <a:pPr indent="287338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40000"/>
              <a:buFont typeface="Arial" charset="0"/>
              <a:buChar char="•"/>
              <a:defRPr/>
            </a:pPr>
            <a:r>
              <a:rPr lang="es-ES" sz="2000">
                <a:solidFill>
                  <a:srgbClr val="005172"/>
                </a:solidFill>
                <a:latin typeface="Trebuchet MS" pitchFamily="48" charset="0"/>
              </a:rPr>
              <a:t>Extracción con ventosa 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16834" y="5301209"/>
            <a:ext cx="164306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93675"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11 A y B</a:t>
            </a:r>
          </a:p>
          <a:p>
            <a:pPr marL="193675"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12</a:t>
            </a:r>
          </a:p>
          <a:p>
            <a:pPr marL="193675">
              <a:spcBef>
                <a:spcPct val="20000"/>
              </a:spcBef>
              <a:buClr>
                <a:srgbClr val="FF0000"/>
              </a:buClr>
              <a:buSzPct val="140000"/>
              <a:defRPr/>
            </a:pPr>
            <a:r>
              <a:rPr kumimoji="1" lang="es-ES" sz="2000">
                <a:solidFill>
                  <a:srgbClr val="005172"/>
                </a:solidFill>
              </a:rPr>
              <a:t>    </a:t>
            </a:r>
          </a:p>
        </p:txBody>
      </p:sp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1750132" y="1177027"/>
            <a:ext cx="15476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0000"/>
                </a:solidFill>
              </a:rPr>
              <a:t>Nivel de atención primaria de salud y comunitaria </a:t>
            </a:r>
          </a:p>
          <a:p>
            <a:r>
              <a:rPr lang="es-ES" dirty="0"/>
              <a:t>10 000 personas</a:t>
            </a:r>
          </a:p>
        </p:txBody>
      </p:sp>
      <p:sp>
        <p:nvSpPr>
          <p:cNvPr id="6153" name="Left Brace 12"/>
          <p:cNvSpPr>
            <a:spLocks/>
          </p:cNvSpPr>
          <p:nvPr/>
        </p:nvSpPr>
        <p:spPr bwMode="auto">
          <a:xfrm>
            <a:off x="3387080" y="3443264"/>
            <a:ext cx="260648" cy="1569913"/>
          </a:xfrm>
          <a:prstGeom prst="leftBrace">
            <a:avLst>
              <a:gd name="adj1" fmla="val 8333"/>
              <a:gd name="adj2" fmla="val 50000"/>
            </a:avLst>
          </a:prstGeom>
          <a:noFill/>
          <a:ln w="412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4" name="TextBox 15"/>
          <p:cNvSpPr txBox="1">
            <a:spLocks noChangeArrowheads="1"/>
          </p:cNvSpPr>
          <p:nvPr/>
        </p:nvSpPr>
        <p:spPr bwMode="auto">
          <a:xfrm>
            <a:off x="1689519" y="3381960"/>
            <a:ext cx="17663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Nivel de hospitales y centros de salud (atención obstétrica y neonatal básica de emergencia)</a:t>
            </a:r>
          </a:p>
          <a:p>
            <a:r>
              <a:rPr lang="es-ES" sz="2000"/>
              <a:t>30 000 personas</a:t>
            </a:r>
          </a:p>
        </p:txBody>
      </p:sp>
      <p:sp>
        <p:nvSpPr>
          <p:cNvPr id="6155" name="TextBox 16"/>
          <p:cNvSpPr txBox="1">
            <a:spLocks noChangeArrowheads="1"/>
          </p:cNvSpPr>
          <p:nvPr/>
        </p:nvSpPr>
        <p:spPr bwMode="auto">
          <a:xfrm>
            <a:off x="1715929" y="5194873"/>
            <a:ext cx="2006525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000">
                <a:solidFill>
                  <a:srgbClr val="FF0000"/>
                </a:solidFill>
              </a:rPr>
              <a:t>Nivel de hospitales de derivación (atención obstétrica y neonatal integral de emergencia)</a:t>
            </a:r>
          </a:p>
          <a:p>
            <a:r>
              <a:rPr lang="es-ES" sz="2000"/>
              <a:t>150 000 personas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156" name="Left Brace 17"/>
          <p:cNvSpPr>
            <a:spLocks/>
          </p:cNvSpPr>
          <p:nvPr/>
        </p:nvSpPr>
        <p:spPr bwMode="auto">
          <a:xfrm>
            <a:off x="3459088" y="1130624"/>
            <a:ext cx="116632" cy="1794321"/>
          </a:xfrm>
          <a:prstGeom prst="leftBrace">
            <a:avLst>
              <a:gd name="adj1" fmla="val 8354"/>
              <a:gd name="adj2" fmla="val 50000"/>
            </a:avLst>
          </a:prstGeom>
          <a:noFill/>
          <a:ln w="412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Left Brace 18"/>
          <p:cNvSpPr>
            <a:spLocks/>
          </p:cNvSpPr>
          <p:nvPr/>
        </p:nvSpPr>
        <p:spPr bwMode="auto">
          <a:xfrm>
            <a:off x="3431705" y="5301208"/>
            <a:ext cx="142875" cy="785812"/>
          </a:xfrm>
          <a:prstGeom prst="leftBrace">
            <a:avLst>
              <a:gd name="adj1" fmla="val 8326"/>
              <a:gd name="adj2" fmla="val 50000"/>
            </a:avLst>
          </a:prstGeom>
          <a:noFill/>
          <a:ln w="4127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159896" y="5301208"/>
            <a:ext cx="5256584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287338">
              <a:spcBef>
                <a:spcPct val="20000"/>
              </a:spcBef>
              <a:buClr>
                <a:srgbClr val="FF0000"/>
              </a:buClr>
              <a:buSzPct val="140000"/>
              <a:buFontTx/>
              <a:buChar char="•"/>
              <a:defRPr/>
            </a:pPr>
            <a:r>
              <a:rPr kumimoji="1" lang="es-ES" sz="2000">
                <a:solidFill>
                  <a:srgbClr val="005172"/>
                </a:solidFill>
                <a:latin typeface="Trebuchet MS" pitchFamily="34" charset="0"/>
              </a:rPr>
              <a:t>Cirugías obstétricas</a:t>
            </a:r>
          </a:p>
          <a:p>
            <a:pPr indent="287338">
              <a:spcBef>
                <a:spcPct val="20000"/>
              </a:spcBef>
              <a:buClr>
                <a:srgbClr val="FF0000"/>
              </a:buClr>
              <a:buSzPct val="140000"/>
              <a:buFontTx/>
              <a:buChar char="•"/>
              <a:defRPr/>
            </a:pPr>
            <a:r>
              <a:rPr kumimoji="1" lang="es-ES" sz="2000">
                <a:solidFill>
                  <a:srgbClr val="005172"/>
                </a:solidFill>
                <a:latin typeface="Trebuchet MS" pitchFamily="34" charset="0"/>
              </a:rPr>
              <a:t>Transfusiones de sangre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5760" y="630932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/>
              <a:t>Los kits contienen materiales para tres meses.</a:t>
            </a:r>
          </a:p>
        </p:txBody>
      </p:sp>
    </p:spTree>
    <p:extLst>
      <p:ext uri="{BB962C8B-B14F-4D97-AF65-F5344CB8AC3E}">
        <p14:creationId xmlns:p14="http://schemas.microsoft.com/office/powerpoint/2010/main" val="719461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2164556" y="181779"/>
            <a:ext cx="7862888" cy="648494"/>
          </a:xfrm>
        </p:spPr>
        <p:txBody>
          <a:bodyPr>
            <a:noAutofit/>
          </a:bodyPr>
          <a:lstStyle/>
          <a:p>
            <a:pPr eaLnBrk="1" hangingPunct="1"/>
            <a:r>
              <a:rPr lang="es-ES" b="0" u="sng"/>
              <a:t>Retos con respecto a los kits de salud reproductiva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17576" y="1309662"/>
            <a:ext cx="9848611" cy="5473563"/>
          </a:xfrm>
        </p:spPr>
        <p:txBody>
          <a:bodyPr>
            <a:normAutofit/>
          </a:bodyPr>
          <a:lstStyle/>
          <a:p>
            <a:pPr eaLnBrk="1" hangingPunct="1"/>
            <a:r>
              <a:rPr lang="es-ES"/>
              <a:t>Organización apropiada:</a:t>
            </a:r>
          </a:p>
          <a:p>
            <a:pPr lvl="1" eaLnBrk="1" hangingPunct="1"/>
            <a:r>
              <a:rPr lang="es-ES"/>
              <a:t>Plan de distribución en el país.</a:t>
            </a:r>
          </a:p>
          <a:p>
            <a:pPr lvl="1" eaLnBrk="1" hangingPunct="1"/>
            <a:r>
              <a:rPr lang="es-ES"/>
              <a:t>Transporte en el país.</a:t>
            </a:r>
          </a:p>
          <a:p>
            <a:pPr lvl="1" eaLnBrk="1" hangingPunct="1"/>
            <a:r>
              <a:rPr lang="es-ES"/>
              <a:t>Almacenamiento en el país.</a:t>
            </a:r>
          </a:p>
          <a:p>
            <a:pPr lvl="1" eaLnBrk="1" hangingPunct="1"/>
            <a:r>
              <a:rPr lang="es-ES"/>
              <a:t>Coordinación con socios locales (ministerios de salud, ONG, ONU).</a:t>
            </a:r>
          </a:p>
          <a:p>
            <a:pPr>
              <a:spcBef>
                <a:spcPts val="1800"/>
              </a:spcBef>
            </a:pPr>
            <a:r>
              <a:rPr lang="es-ES"/>
              <a:t>Despacho de aduana.</a:t>
            </a:r>
          </a:p>
          <a:p>
            <a:pPr>
              <a:spcBef>
                <a:spcPts val="1800"/>
              </a:spcBef>
            </a:pPr>
            <a:r>
              <a:rPr lang="es-ES"/>
              <a:t>Cadena de frío.</a:t>
            </a:r>
          </a:p>
          <a:p>
            <a:pPr>
              <a:spcBef>
                <a:spcPts val="1800"/>
              </a:spcBef>
            </a:pPr>
            <a:r>
              <a:rPr lang="es-ES"/>
              <a:t>Seguimiento de la distribución y del uso de los materiales.</a:t>
            </a:r>
          </a:p>
          <a:p>
            <a:pPr>
              <a:spcBef>
                <a:spcPts val="1800"/>
              </a:spcBef>
            </a:pPr>
            <a:r>
              <a:rPr lang="es-ES"/>
              <a:t>Pasar de los sistemas de materiales “de empuje” a los “de tracción”; seguridad integral de los productos básicos de salud reproductiva.</a:t>
            </a:r>
          </a:p>
          <a:p>
            <a:pPr>
              <a:spcBef>
                <a:spcPts val="1800"/>
              </a:spcBef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7045439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896616" y="165371"/>
            <a:ext cx="788409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GillSans" pitchFamily="2" charset="0"/>
              <a:buChar char="»"/>
              <a:defRPr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sz="4400" u="sng">
                <a:latin typeface="+mn-lt"/>
                <a:cs typeface="+mj-cs"/>
              </a:rPr>
              <a:t>PSMI: ¡No es necesario realizar una evaluación!</a:t>
            </a: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1196242" y="1622840"/>
            <a:ext cx="10226492" cy="476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533400" indent="-5334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1pPr>
            <a:lvl2pPr marL="1104900" indent="-4572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2pPr>
            <a:lvl3pPr marL="1809750" indent="-3810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3pPr>
            <a:lvl4pPr marL="2266950" indent="-342900">
              <a:spcBef>
                <a:spcPct val="20000"/>
              </a:spcBef>
              <a:buFont typeface="GillSans" pitchFamily="2" charset="0"/>
              <a:buChar char="»"/>
              <a:defRPr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4pPr>
            <a:lvl5pPr marL="272415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5pPr>
            <a:lvl6pPr marL="31813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6pPr>
            <a:lvl7pPr marL="36385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7pPr>
            <a:lvl8pPr marL="40957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8pPr>
            <a:lvl9pPr marL="455295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GillSans" pitchFamily="2" charset="0"/>
                <a:ea typeface="ＭＳ Ｐゴシック" panose="020B0600070205080204" pitchFamily="34" charset="-128"/>
              </a:defRPr>
            </a:lvl9pPr>
          </a:lstStyle>
          <a:p>
            <a:pPr marL="0" indent="0">
              <a:buNone/>
              <a:defRPr/>
            </a:pPr>
            <a:r>
              <a:rPr lang="es-ES" b="1">
                <a:latin typeface="+mn-lt"/>
              </a:rPr>
              <a:t>¿Qué información necesita?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¿Cuántas personas son afectadas?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¿Dónde se encuentran?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¿Dónde se encuentran los servicios de salud?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¿Se puede seguir atendiendo en los centros de salud?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¿Se puede acceder a los servicios de salud?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¿Qué recursos locales están disponibles?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¿Qué recursos externos se necesitan?</a:t>
            </a:r>
          </a:p>
          <a:p>
            <a:pPr marL="893763" indent="-542925">
              <a:buFont typeface="+mj-lt"/>
              <a:buAutoNum type="arabicPeriod"/>
              <a:defRPr/>
            </a:pPr>
            <a:r>
              <a:rPr lang="es-ES">
                <a:latin typeface="+mn-lt"/>
              </a:rPr>
              <a:t>Toda información sobre la situación actual de la salud sexual y reproductiva será una ventaja.</a:t>
            </a:r>
          </a:p>
        </p:txBody>
      </p:sp>
    </p:spTree>
    <p:extLst>
      <p:ext uri="{BB962C8B-B14F-4D97-AF65-F5344CB8AC3E}">
        <p14:creationId xmlns:p14="http://schemas.microsoft.com/office/powerpoint/2010/main" val="2640427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8ACB-20BE-4FF8-8E79-AE68739B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>
                <a:solidFill>
                  <a:srgbClr val="0000FF"/>
                </a:solidFill>
              </a:rPr>
              <a:t>Trabajo grupal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E6B8E-ACA6-4021-9C8D-D5FB385BC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09" y="214153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s-ES"/>
              <a:t>A partir de los siguientes contextos:</a:t>
            </a:r>
          </a:p>
          <a:p>
            <a:pPr marL="0" indent="0" algn="ctr">
              <a:buNone/>
            </a:pPr>
            <a:r>
              <a:rPr lang="es-ES" sz="3600"/>
              <a:t>Siria</a:t>
            </a:r>
          </a:p>
          <a:p>
            <a:pPr marL="0" indent="0" algn="ctr">
              <a:buNone/>
            </a:pPr>
            <a:r>
              <a:rPr lang="es-ES" sz="3600"/>
              <a:t>Filipinas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s-ES" b="1">
                <a:solidFill>
                  <a:srgbClr val="FF0000"/>
                </a:solidFill>
              </a:rPr>
              <a:t>15 minutos</a:t>
            </a:r>
          </a:p>
          <a:p>
            <a:pPr marL="0" indent="0" algn="ctr">
              <a:buNone/>
            </a:pPr>
            <a:endParaRPr lang="en-CA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8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u="sng"/>
              <a:t>Respuesta en Siria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96312" y="2166398"/>
            <a:ext cx="7199376" cy="3669792"/>
          </a:xfrm>
        </p:spPr>
      </p:pic>
    </p:spTree>
    <p:extLst>
      <p:ext uri="{BB962C8B-B14F-4D97-AF65-F5344CB8AC3E}">
        <p14:creationId xmlns:p14="http://schemas.microsoft.com/office/powerpoint/2010/main" val="223334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9554" y="471899"/>
            <a:ext cx="8367713" cy="615950"/>
          </a:xfrm>
        </p:spPr>
        <p:txBody>
          <a:bodyPr>
            <a:noAutofit/>
          </a:bodyPr>
          <a:lstStyle/>
          <a:p>
            <a:pPr eaLnBrk="1" hangingPunct="1"/>
            <a:r>
              <a:rPr lang="es-ES" u="sng">
                <a:cs typeface="Arial" charset="0"/>
              </a:rPr>
              <a:t>Salud reproductiva</a:t>
            </a:r>
            <a:r>
              <a:rPr lang="es-ES" u="sng"/>
              <a:t> 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1407886" y="1790256"/>
            <a:ext cx="10377714" cy="4678362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s-ES"/>
              <a:t>Es un estado general de bienestar físico, mental y social, y no de mera ausencia de enfermedades o dolencias, en todos los aspectos relacionados con el sistema reproductivo y sus funciones y procesos. </a:t>
            </a:r>
          </a:p>
          <a:p>
            <a:pPr marL="0" indent="95250">
              <a:spcBef>
                <a:spcPts val="1200"/>
              </a:spcBef>
              <a:buNone/>
            </a:pPr>
            <a:endParaRPr lang="en-GB" dirty="0">
              <a:cs typeface="Times New Roman" pitchFamily="18" charset="0"/>
            </a:endParaRPr>
          </a:p>
          <a:p>
            <a:pPr marL="0" indent="95250">
              <a:spcBef>
                <a:spcPts val="1200"/>
              </a:spcBef>
              <a:buNone/>
            </a:pPr>
            <a:r>
              <a:rPr lang="es-ES"/>
              <a:t>Esta definición supone que las personas tienen la capacidad de disfrutar de una </a:t>
            </a:r>
            <a:r>
              <a:rPr lang="es-ES" u="sng"/>
              <a:t>vida sexual satisfactoria y sin riesgos</a:t>
            </a:r>
            <a:r>
              <a:rPr lang="es-ES"/>
              <a:t>, así como la capacidad y la </a:t>
            </a:r>
            <a:r>
              <a:rPr lang="es-ES" u="sng"/>
              <a:t>libertad para decidir</a:t>
            </a:r>
            <a:r>
              <a:rPr lang="es-ES"/>
              <a:t> procrear, y cuándo y con qué frecuencia hacerlo. </a:t>
            </a:r>
          </a:p>
          <a:p>
            <a:pPr marL="0" indent="95250" algn="r">
              <a:spcBef>
                <a:spcPts val="1200"/>
              </a:spcBef>
              <a:buNone/>
            </a:pPr>
            <a:endParaRPr lang="en-GB" sz="2400" i="1" dirty="0">
              <a:cs typeface="Times New Roman" pitchFamily="18" charset="0"/>
            </a:endParaRPr>
          </a:p>
          <a:p>
            <a:pPr marL="0" indent="95250" algn="r">
              <a:spcBef>
                <a:spcPts val="1200"/>
              </a:spcBef>
              <a:buNone/>
            </a:pPr>
            <a:r>
              <a:rPr lang="es-ES" sz="1300" i="1">
                <a:cs typeface="Times New Roman" pitchFamily="18" charset="0"/>
              </a:rPr>
              <a:t> </a:t>
            </a:r>
            <a:r>
              <a:rPr lang="es-ES" sz="2000" i="1">
                <a:cs typeface="Times New Roman" pitchFamily="18" charset="0"/>
              </a:rPr>
              <a:t>(Programa de Acción aprobado en la Conferencia Internacional sobre la Población y el Desarrollo, El Cairo, párr. 7.2)</a:t>
            </a:r>
            <a:r>
              <a:rPr lang="es-E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309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710" y="-13983"/>
            <a:ext cx="10515600" cy="1325563"/>
          </a:xfrm>
        </p:spPr>
        <p:txBody>
          <a:bodyPr>
            <a:normAutofit/>
          </a:bodyPr>
          <a:lstStyle/>
          <a:p>
            <a:r>
              <a:rPr lang="es-ES" u="sng"/>
              <a:t>Siria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23447" y="1311580"/>
            <a:ext cx="8276127" cy="3219232"/>
          </a:xfrm>
        </p:spPr>
        <p:txBody>
          <a:bodyPr>
            <a:normAutofit fontScale="40000" lnSpcReduction="20000"/>
          </a:bodyPr>
          <a:lstStyle/>
          <a:p>
            <a:pPr marL="285750" indent="-285750"/>
            <a:r>
              <a:rPr lang="es-ES" sz="4200" dirty="0">
                <a:latin typeface="Gill Sans MT" panose="020B0502020104020203" pitchFamily="34" charset="0"/>
              </a:rPr>
              <a:t>Más de ocho años de conflicto (desde marzo de 2011).</a:t>
            </a:r>
          </a:p>
          <a:p>
            <a:pPr marL="285750" indent="-285750"/>
            <a:endParaRPr lang="en-US" sz="2300" dirty="0">
              <a:latin typeface="Gill Sans MT" panose="020B0502020104020203" pitchFamily="34" charset="0"/>
            </a:endParaRPr>
          </a:p>
          <a:p>
            <a:pPr marL="285750" indent="-285750"/>
            <a:r>
              <a:rPr lang="es-ES" sz="4200" dirty="0">
                <a:latin typeface="Gill Sans MT" panose="020B0502020104020203" pitchFamily="34" charset="0"/>
              </a:rPr>
              <a:t>Más de la mitad de la población ha sido desplazada y más de 13 millones de personas necesitan ayuda humanitaria.</a:t>
            </a:r>
          </a:p>
          <a:p>
            <a:pPr marL="285750" indent="-285750"/>
            <a:endParaRPr lang="en-US" dirty="0">
              <a:latin typeface="Gill Sans MT" panose="020B0502020104020203" pitchFamily="34" charset="0"/>
            </a:endParaRPr>
          </a:p>
          <a:p>
            <a:pPr marL="285750" indent="-285750"/>
            <a:r>
              <a:rPr lang="es-ES" sz="4200" dirty="0">
                <a:latin typeface="Gill Sans MT" panose="020B0502020104020203" pitchFamily="34" charset="0"/>
              </a:rPr>
              <a:t>Se calcula que 6 millones de personas tuvieron que desplazarse en el interior del país.</a:t>
            </a:r>
          </a:p>
          <a:p>
            <a:pPr marL="285750" indent="-285750"/>
            <a:endParaRPr lang="en-US" sz="3000" dirty="0">
              <a:latin typeface="Gill Sans MT" panose="020B0502020104020203" pitchFamily="34" charset="0"/>
            </a:endParaRPr>
          </a:p>
          <a:p>
            <a:pPr marL="285750" indent="-285750"/>
            <a:r>
              <a:rPr lang="es-ES" sz="4200" dirty="0">
                <a:latin typeface="Gill Sans MT" panose="020B0502020104020203" pitchFamily="34" charset="0"/>
              </a:rPr>
              <a:t>Oficina de la ONU para la Coordinación de Asuntos Humanitarios (OCHA):  “En ausencia de una solución política al conflicto, probablemente persistan las hostilidades intensas y generalizadas”.</a:t>
            </a:r>
          </a:p>
          <a:p>
            <a:pPr marL="285750" indent="-285750"/>
            <a:endParaRPr lang="en-US" sz="3800" dirty="0">
              <a:latin typeface="Gill Sans MT" panose="020B0502020104020203" pitchFamily="34" charset="0"/>
            </a:endParaRPr>
          </a:p>
          <a:p>
            <a:pPr marL="285750" indent="-285750"/>
            <a:r>
              <a:rPr lang="es-ES" sz="4200" dirty="0">
                <a:latin typeface="Gill Sans MT" panose="020B0502020104020203" pitchFamily="34" charset="0"/>
              </a:rPr>
              <a:t>Acceso restringido y espacio humanitario. </a:t>
            </a:r>
          </a:p>
          <a:p>
            <a:pPr marL="285750" indent="-285750"/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i="1"/>
              <a:t>Reproductive Health in Humanitarian Settings</a:t>
            </a:r>
            <a:r>
              <a:rPr lang="es-ES"/>
              <a:t> (Salud reproductiva en contextos humanitarios): Siria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DE51E-0052-334C-A4B2-C567FE9F326F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240504"/>
              </p:ext>
            </p:extLst>
          </p:nvPr>
        </p:nvGraphicFramePr>
        <p:xfrm>
          <a:off x="2764744" y="4961639"/>
          <a:ext cx="6020954" cy="1479238"/>
        </p:xfrm>
        <a:graphic>
          <a:graphicData uri="http://schemas.openxmlformats.org/drawingml/2006/table">
            <a:tbl>
              <a:tblPr firstRow="1" firstCol="1" bandRow="1"/>
              <a:tblGrid>
                <a:gridCol w="4562216">
                  <a:extLst>
                    <a:ext uri="{9D8B030D-6E8A-4147-A177-3AD203B41FA5}">
                      <a16:colId xmlns:a16="http://schemas.microsoft.com/office/drawing/2014/main" val="3898587593"/>
                    </a:ext>
                  </a:extLst>
                </a:gridCol>
                <a:gridCol w="1458738">
                  <a:extLst>
                    <a:ext uri="{9D8B030D-6E8A-4147-A177-3AD203B41FA5}">
                      <a16:colId xmlns:a16="http://schemas.microsoft.com/office/drawing/2014/main" val="489294961"/>
                    </a:ext>
                  </a:extLst>
                </a:gridCol>
              </a:tblGrid>
              <a:tr h="3027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FFFFFF"/>
                          </a:solidFill>
                          <a:latin typeface="Gill Sans Infant Std" panose="020B0502020104020203" pitchFamily="34" charset="0"/>
                          <a:ea typeface="Gill Sans Infant Std" panose="020B0502020104020203" pitchFamily="34" charset="0"/>
                          <a:cs typeface="Times New Roman" panose="02020603050405020304" pitchFamily="18" charset="0"/>
                        </a:rPr>
                        <a:t>Características estimadas de la población afectada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291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rgbClr val="FFFFFF"/>
                        </a:solidFill>
                        <a:effectLst/>
                        <a:latin typeface="Gill Sans Infant Std" panose="020B0502020104020203" pitchFamily="34" charset="0"/>
                        <a:ea typeface="Gill Sans Infant Std" panose="020B0502020104020203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29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117715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latin typeface="Gill Sans Infant Std" panose="020B0502020104020203" pitchFamily="34" charset="0"/>
                          <a:ea typeface="Gill Sans Infant Std" panose="020B0502020104020203" pitchFamily="34" charset="0"/>
                          <a:cs typeface="Times New Roman" panose="02020603050405020304" pitchFamily="18" charset="0"/>
                        </a:rPr>
                        <a:t>Total de personas afectadas (OCHA)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latin typeface="Gill Sans Infant Std" panose="020B0502020104020203" pitchFamily="34" charset="0"/>
                          <a:ea typeface="Gill Sans Infant Std" panose="020B0502020104020203" pitchFamily="34" charset="0"/>
                          <a:cs typeface="Times New Roman" panose="02020603050405020304" pitchFamily="18" charset="0"/>
                        </a:rPr>
                        <a:t>13,5 millones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9463252"/>
                  </a:ext>
                </a:extLst>
              </a:tr>
              <a:tr h="43342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latin typeface="Gill Sans Infant Std" panose="020B0502020104020203" pitchFamily="34" charset="0"/>
                          <a:ea typeface="Gill Sans Infant Std" panose="020B0502020104020203" pitchFamily="34" charset="0"/>
                          <a:cs typeface="Times New Roman" panose="02020603050405020304" pitchFamily="18" charset="0"/>
                        </a:rPr>
                        <a:t>Mujeres en edad reproductiva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latin typeface="Gill Sans Infant Std" panose="020B0502020104020203" pitchFamily="34" charset="0"/>
                          <a:ea typeface="Gill Sans Infant Std" panose="020B0502020104020203" pitchFamily="34" charset="0"/>
                          <a:cs typeface="Times New Roman" panose="02020603050405020304" pitchFamily="18" charset="0"/>
                        </a:rPr>
                        <a:t>3,4 millones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A291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03406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5831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74" t="17641" r="2771" b="9173"/>
          <a:stretch/>
        </p:blipFill>
        <p:spPr>
          <a:xfrm>
            <a:off x="693180" y="808077"/>
            <a:ext cx="11476122" cy="49416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091380" y="2094271"/>
            <a:ext cx="619432" cy="516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754760" y="2094270"/>
            <a:ext cx="619432" cy="516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216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3475" y="1337373"/>
            <a:ext cx="100969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/>
              <a:t>Su organización está trabajando en dos hospitales de la gobernación de Idlib, en el noroeste de Siria, o prestándoles apoyo. Allí hay un conflicto armado activo. Los viajes viajes transfronterizos entre Turquía y Siria están restringidos y son imprevisibles. 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s-ES" sz="2400"/>
              <a:t>¿Cuáles son las dificultades (entre 3 y 5) que prevén para los programas de salud sexual y reproductiva en el noroeste de Siria?</a:t>
            </a:r>
          </a:p>
          <a:p>
            <a:endParaRPr lang="en-US" sz="2400" dirty="0"/>
          </a:p>
          <a:p>
            <a:pPr marL="342900" indent="-342900">
              <a:buAutoNum type="arabicPeriod" startAt="2"/>
            </a:pPr>
            <a:r>
              <a:rPr lang="es-ES" sz="2400"/>
              <a:t>¿Cuáles son los datos importantes, las estrategias o los indicadores que utilizarán para efectuar el seguimiento del desempeño  del programa? </a:t>
            </a:r>
          </a:p>
          <a:p>
            <a:pPr marL="342900" indent="-342900">
              <a:buAutoNum type="arabicPeriod" startAt="2"/>
            </a:pPr>
            <a:endParaRPr lang="en-US" sz="2400" dirty="0"/>
          </a:p>
          <a:p>
            <a:pPr marL="342900" indent="-342900">
              <a:buAutoNum type="arabicPeriod" startAt="2"/>
            </a:pPr>
            <a:r>
              <a:rPr lang="es-ES" sz="2400"/>
              <a:t>Preposicionar los materiales de salud reproductiva para los dos hospitales durante un período de un año, asumiendo un tamaño poblacional de 200 000 personas.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C24D0B-DAC0-4E4C-A32C-474828EBAF69}"/>
              </a:ext>
            </a:extLst>
          </p:cNvPr>
          <p:cNvSpPr txBox="1"/>
          <p:nvPr/>
        </p:nvSpPr>
        <p:spPr>
          <a:xfrm>
            <a:off x="3398527" y="280700"/>
            <a:ext cx="606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u="sng">
                <a:solidFill>
                  <a:srgbClr val="0000FF"/>
                </a:solidFill>
              </a:rPr>
              <a:t>Trabajo grupal</a:t>
            </a:r>
            <a:r>
              <a:rPr lang="es-ES" sz="3600" u="sng">
                <a:solidFill>
                  <a:srgbClr val="0000FF"/>
                </a:solidFill>
              </a:rPr>
              <a:t>: estrategia de programa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97084-3D95-4C12-AFAA-B5D7949D84D6}"/>
              </a:ext>
            </a:extLst>
          </p:cNvPr>
          <p:cNvSpPr txBox="1"/>
          <p:nvPr/>
        </p:nvSpPr>
        <p:spPr>
          <a:xfrm>
            <a:off x="5035138" y="5938608"/>
            <a:ext cx="19516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 XX minutos</a:t>
            </a:r>
          </a:p>
        </p:txBody>
      </p:sp>
    </p:spTree>
    <p:extLst>
      <p:ext uri="{BB962C8B-B14F-4D97-AF65-F5344CB8AC3E}">
        <p14:creationId xmlns:p14="http://schemas.microsoft.com/office/powerpoint/2010/main" val="3140921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/>
              <a:t>Preparación y respuesta ante un tifón en Filipinas </a:t>
            </a:r>
          </a:p>
        </p:txBody>
      </p:sp>
    </p:spTree>
    <p:extLst>
      <p:ext uri="{BB962C8B-B14F-4D97-AF65-F5344CB8AC3E}">
        <p14:creationId xmlns:p14="http://schemas.microsoft.com/office/powerpoint/2010/main" val="1567580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0426" y="6082715"/>
            <a:ext cx="10524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>
                <a:hlinkClick r:id="rId2"/>
              </a:rPr>
              <a:t>https://www.bing.com/videos/search?q=super+typhoon+haiyan+video&amp;view=detail&amp;mid=3182A8B888C1414BB3A53182A8B888C1414BB3A5&amp;FORM=VIRE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459461" y="847603"/>
            <a:ext cx="5415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/>
              <a:t>Un tifón de gran magnitud registra vientos en la superficie de más de 240 km/h durante al menos un minuto (Oficina Nacional de Administración Oceánica y Atmosférica de EE. UU.).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63" y="847603"/>
            <a:ext cx="4572000" cy="52351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289" y="2130784"/>
            <a:ext cx="41148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34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259" t="14110" r="8579" b="7895"/>
          <a:stretch/>
        </p:blipFill>
        <p:spPr>
          <a:xfrm>
            <a:off x="871255" y="570604"/>
            <a:ext cx="11015945" cy="57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25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55270" y="1360558"/>
            <a:ext cx="1067496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s-ES" sz="2400" dirty="0"/>
              <a:t>El Ministerio de Salud los invita a brindar asesoramiento técnico en materia de salud reproductiva. 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s-ES" sz="2400" dirty="0"/>
              <a:t>¿Qué actividades específicas (3) de preparación ante desastres  recomendarán en relación con la salud reproductiva? </a:t>
            </a:r>
          </a:p>
          <a:p>
            <a:pPr marL="342900" indent="-342900">
              <a:buAutoNum type="arabicPeriod"/>
            </a:pPr>
            <a:r>
              <a:rPr lang="es-ES" sz="2400" dirty="0"/>
              <a:t>Enumeren dos consideraciones de salud reproductiva que deberán tenerse para elegir  centros o refugios de evacuación.</a:t>
            </a:r>
          </a:p>
          <a:p>
            <a:pPr marL="342900" indent="-342900">
              <a:buAutoNum type="arabicPeriod"/>
            </a:pPr>
            <a:r>
              <a:rPr lang="es-ES" sz="2400" dirty="0"/>
              <a:t>Enumeren tres datos importantes que recomendarían transmitir a la comunidad antes y después del desastre. </a:t>
            </a:r>
          </a:p>
          <a:p>
            <a:pPr marL="342900" indent="-342900">
              <a:buAutoNum type="arabicPeriod"/>
            </a:pPr>
            <a:r>
              <a:rPr lang="es-ES" sz="2400" dirty="0"/>
              <a:t>¿</a:t>
            </a:r>
            <a:r>
              <a:rPr lang="es-ES" sz="2400" dirty="0" err="1"/>
              <a:t>Preposicionarían</a:t>
            </a:r>
            <a:r>
              <a:rPr lang="es-ES" sz="2400" dirty="0"/>
              <a:t> materiales? Si la respuesta es afirmativa, ¿qué kits de salud reproductiva </a:t>
            </a:r>
            <a:r>
              <a:rPr lang="es-ES" sz="2400" dirty="0" err="1"/>
              <a:t>preposicionarían</a:t>
            </a:r>
            <a:r>
              <a:rPr lang="es-ES" sz="2400" dirty="0"/>
              <a:t>? 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A3E207-F8CB-4C07-86BB-03FFD075F412}"/>
              </a:ext>
            </a:extLst>
          </p:cNvPr>
          <p:cNvSpPr txBox="1"/>
          <p:nvPr/>
        </p:nvSpPr>
        <p:spPr>
          <a:xfrm>
            <a:off x="2519143" y="408450"/>
            <a:ext cx="853855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u="sng" dirty="0">
                <a:solidFill>
                  <a:srgbClr val="0000FF"/>
                </a:solidFill>
              </a:rPr>
              <a:t>Trabajo grupal</a:t>
            </a:r>
            <a:r>
              <a:rPr lang="es-ES" sz="4400" u="sng" dirty="0">
                <a:solidFill>
                  <a:srgbClr val="0000FF"/>
                </a:solidFill>
              </a:rPr>
              <a:t>: plan de preparación </a:t>
            </a:r>
          </a:p>
          <a:p>
            <a:r>
              <a:rPr lang="es-ES" sz="4400" u="sng" dirty="0">
                <a:solidFill>
                  <a:srgbClr val="0000FF"/>
                </a:solidFill>
              </a:rPr>
              <a:t>de salud sexual y reproductiva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86F5A-DA52-42DF-9DC8-1078A183970E}"/>
              </a:ext>
            </a:extLst>
          </p:cNvPr>
          <p:cNvSpPr txBox="1"/>
          <p:nvPr/>
        </p:nvSpPr>
        <p:spPr>
          <a:xfrm>
            <a:off x="5035138" y="5938608"/>
            <a:ext cx="1869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>
                <a:solidFill>
                  <a:srgbClr val="FF0000"/>
                </a:solidFill>
              </a:rPr>
              <a:t>XX minutos</a:t>
            </a:r>
          </a:p>
        </p:txBody>
      </p:sp>
    </p:spTree>
    <p:extLst>
      <p:ext uri="{BB962C8B-B14F-4D97-AF65-F5344CB8AC3E}">
        <p14:creationId xmlns:p14="http://schemas.microsoft.com/office/powerpoint/2010/main" val="35870162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>
          <a:xfrm>
            <a:off x="2642220" y="235728"/>
            <a:ext cx="7231356" cy="142617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s-ES" sz="4000" u="sng" dirty="0">
                <a:ea typeface="ＭＳ Ｐゴシック" charset="-128"/>
              </a:rPr>
              <a:t>Iniciativas mundiales para priorizar la salud sexual y reproductiva en los contextos humanitarios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20347" y="2034059"/>
            <a:ext cx="11161484" cy="47244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dirty="0"/>
              <a:t>Convención sobre la eliminación de todas las formas de discriminación contra la mujer </a:t>
            </a:r>
            <a:r>
              <a:rPr lang="es-ES" sz="2400" b="1" dirty="0"/>
              <a:t>(CEDCM)</a:t>
            </a:r>
            <a:r>
              <a:rPr lang="es-ES" sz="2400" dirty="0"/>
              <a:t>, 1979.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dirty="0"/>
              <a:t>Conferencia Internacional sobre la Población y el Desarrollo </a:t>
            </a:r>
            <a:r>
              <a:rPr lang="es-ES" sz="2400" b="1" dirty="0"/>
              <a:t>(CIPD)</a:t>
            </a:r>
            <a:r>
              <a:rPr lang="es-ES" sz="2400" dirty="0"/>
              <a:t>, El Cairo, 1994.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dirty="0"/>
              <a:t>Plataforma de Acción de Beijing, Cuarta Conferencia Mundial sobre la Mujer, 1995.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dirty="0"/>
              <a:t>Resoluciones 1325, 1820, 1888 y 1889 del Consejo de Seguridad de las Naciones Unidas.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dirty="0"/>
              <a:t>Informes de los Relatores Especiales de las Naciones Unidas sobre 1) la violencia contra la mujer y 2) el derecho a la salud.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400" b="1" dirty="0">
                <a:sym typeface="Calibri"/>
              </a:rPr>
              <a:t>Grupo de Trabajo Interinstitucional  sobre Salud Reproductiva en Situaciones de Crisis (IAWG).</a:t>
            </a:r>
          </a:p>
        </p:txBody>
      </p:sp>
    </p:spTree>
    <p:extLst>
      <p:ext uri="{BB962C8B-B14F-4D97-AF65-F5344CB8AC3E}">
        <p14:creationId xmlns:p14="http://schemas.microsoft.com/office/powerpoint/2010/main" val="3932973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1932" y="225688"/>
            <a:ext cx="8229600" cy="639762"/>
          </a:xfrm>
          <a:effectLst>
            <a:outerShdw dist="35921" dir="2700000" algn="ctr" rotWithShape="0">
              <a:srgbClr val="FFFFFF">
                <a:alpha val="75000"/>
              </a:srgbClr>
            </a:outerShdw>
          </a:effectLst>
        </p:spPr>
        <p:txBody>
          <a:bodyPr>
            <a:noAutofit/>
          </a:bodyPr>
          <a:lstStyle/>
          <a:p>
            <a:pPr eaLnBrk="1" hangingPunct="1"/>
            <a:r>
              <a:rPr lang="es-ES" u="sng"/>
              <a:t>Lecciones aprendidas del terreno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51752" y="1322962"/>
            <a:ext cx="11180831" cy="530935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Designar una persona encargada de la coordinación, que sea respetada y tenga una formación sólida.   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¡La transparencia en la colaboración facilita la implementación!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La prevención de la violencia sexual requiere un esfuerzo concertado, sensibilidad y preparación del personal.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Las personas usan preservativos en una situación de emergencia.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Las mujeres desean utilizar anticonceptivos en situaciones de crisis.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Los kits para partos higiénicos contienen materiales básicos para los partos que se practiquen fuera de los centros de salud.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La preparación de la logística es fundamental para el uso rápido de los kits de salud reproductiva.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  <a:sym typeface="Calibri"/>
              </a:rPr>
              <a:t>Para que la implementación sea satisfactoria, se necesita una planificación previa.</a:t>
            </a:r>
          </a:p>
          <a:p>
            <a:pPr marL="952500" indent="-457200">
              <a:spcBef>
                <a:spcPts val="1200"/>
              </a:spcBef>
              <a:buSzPts val="2200"/>
            </a:pPr>
            <a:r>
              <a:rPr lang="es-ES" sz="2000" dirty="0">
                <a:ea typeface="Calibri" panose="020F0502020204030204" pitchFamily="34" charset="0"/>
                <a:cs typeface="Arial" panose="020B0604020202020204" pitchFamily="34" charset="0"/>
              </a:rPr>
              <a:t>La asistencia técnica en el sitio para la implementación del PSMI ayuda a llevar la formación  a la práctica.</a:t>
            </a:r>
          </a:p>
          <a:p>
            <a:pPr marL="381000" indent="0" algn="ctr">
              <a:spcBef>
                <a:spcPts val="1200"/>
              </a:spcBef>
              <a:buSzPts val="2200"/>
              <a:buNone/>
            </a:pPr>
            <a:r>
              <a:rPr lang="es-ES" sz="2000" b="1" u="sng" dirty="0">
                <a:solidFill>
                  <a:srgbClr val="FF0000"/>
                </a:solidFill>
                <a:cs typeface="Arial" charset="0"/>
              </a:rPr>
              <a:t>“No esperen a que ocurra una situación de crisis para ocuparse del PSMI”.</a:t>
            </a:r>
          </a:p>
        </p:txBody>
      </p:sp>
    </p:spTree>
    <p:extLst>
      <p:ext uri="{BB962C8B-B14F-4D97-AF65-F5344CB8AC3E}">
        <p14:creationId xmlns:p14="http://schemas.microsoft.com/office/powerpoint/2010/main" val="3812352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560" y="601518"/>
            <a:ext cx="7772400" cy="719137"/>
          </a:xfrm>
        </p:spPr>
        <p:txBody>
          <a:bodyPr>
            <a:normAutofit/>
          </a:bodyPr>
          <a:lstStyle/>
          <a:p>
            <a:r>
              <a:rPr lang="es-ES" u="sng"/>
              <a:t>Mensajes principales</a:t>
            </a:r>
          </a:p>
        </p:txBody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304" y="1961604"/>
            <a:ext cx="10735733" cy="4059817"/>
          </a:xfrm>
        </p:spPr>
        <p:txBody>
          <a:bodyPr>
            <a:normAutofit fontScale="92500"/>
          </a:bodyPr>
          <a:lstStyle/>
          <a:p>
            <a:pPr>
              <a:spcBef>
                <a:spcPts val="600"/>
              </a:spcBef>
            </a:pPr>
            <a:r>
              <a:rPr lang="es-ES" dirty="0"/>
              <a:t>Las necesidades en materia de salud sexual y reproductiva continúan y se intensifican en las crisis humanitarias.</a:t>
            </a:r>
          </a:p>
          <a:p>
            <a:pPr>
              <a:spcBef>
                <a:spcPts val="600"/>
              </a:spcBef>
            </a:pPr>
            <a:r>
              <a:rPr lang="es-ES" dirty="0"/>
              <a:t>La pronta satisfacción de estas necesidades de mujeres y niñas en situaciones de emergencia salva vidas.</a:t>
            </a:r>
          </a:p>
          <a:p>
            <a:pPr>
              <a:spcBef>
                <a:spcPts val="600"/>
              </a:spcBef>
            </a:pPr>
            <a:r>
              <a:rPr lang="es-ES" dirty="0"/>
              <a:t>El PSMI es un conjunto de actividades que salvan vidas, que debe implementarse dentro de las 48 horas desde el inicio de una emergencia.</a:t>
            </a:r>
          </a:p>
          <a:p>
            <a:pPr>
              <a:spcBef>
                <a:spcPts val="600"/>
              </a:spcBef>
            </a:pPr>
            <a:r>
              <a:rPr lang="es-ES" dirty="0"/>
              <a:t>El PSMI es un </a:t>
            </a:r>
            <a:r>
              <a:rPr lang="es-ES"/>
              <a:t>estándar interinstitucional </a:t>
            </a:r>
            <a:r>
              <a:rPr lang="es-ES" dirty="0"/>
              <a:t>por el que se garantizan los servicios básicos de salud sexual y reproductiva en situaciones de crisis.</a:t>
            </a:r>
          </a:p>
          <a:p>
            <a:pPr>
              <a:spcBef>
                <a:spcPts val="600"/>
              </a:spcBef>
            </a:pPr>
            <a:r>
              <a:rPr lang="es-ES" dirty="0"/>
              <a:t>La transición a los servicios integrales de salud sexual y reproductiva lo antes posible es una prioridad.</a:t>
            </a:r>
          </a:p>
          <a:p>
            <a:pPr>
              <a:spcBef>
                <a:spcPts val="1200"/>
              </a:spcBef>
            </a:pP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525372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4273-8022-45B8-A5FC-5E7AB5E6D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207" y="-15537"/>
            <a:ext cx="10515600" cy="1325563"/>
          </a:xfrm>
        </p:spPr>
        <p:txBody>
          <a:bodyPr/>
          <a:lstStyle/>
          <a:p>
            <a:r>
              <a:rPr lang="es-ES" u="sng"/>
              <a:t>Continuidad de la atención de la salud sexual y reproductiva en situaciones estables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3314695-6E3E-413B-B803-B339004727A0}"/>
              </a:ext>
            </a:extLst>
          </p:cNvPr>
          <p:cNvSpPr/>
          <p:nvPr/>
        </p:nvSpPr>
        <p:spPr>
          <a:xfrm>
            <a:off x="629520" y="1302092"/>
            <a:ext cx="10943771" cy="512853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9BB13-4495-49FB-9F0F-3B882B935120}"/>
              </a:ext>
            </a:extLst>
          </p:cNvPr>
          <p:cNvSpPr txBox="1"/>
          <p:nvPr/>
        </p:nvSpPr>
        <p:spPr>
          <a:xfrm>
            <a:off x="4079195" y="1610031"/>
            <a:ext cx="41365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/>
              <a:t>Comunidad y atención comunitaria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6A42E9-4369-4E6F-979A-4126985CEA7E}"/>
              </a:ext>
            </a:extLst>
          </p:cNvPr>
          <p:cNvSpPr txBox="1"/>
          <p:nvPr/>
        </p:nvSpPr>
        <p:spPr>
          <a:xfrm flipH="1">
            <a:off x="4850628" y="5558187"/>
            <a:ext cx="2593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/>
              <a:t>Centros de salud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7F15C0C-6475-4E94-A085-A129D4C2A9F3}"/>
              </a:ext>
            </a:extLst>
          </p:cNvPr>
          <p:cNvSpPr/>
          <p:nvPr/>
        </p:nvSpPr>
        <p:spPr>
          <a:xfrm>
            <a:off x="899961" y="2766218"/>
            <a:ext cx="2342270" cy="1325563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002060"/>
                </a:solidFill>
              </a:rPr>
              <a:t>Adolescencia y pre-embarazo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759B4E0F-8CFA-496D-8C76-3F3DBBA0ABFF}"/>
              </a:ext>
            </a:extLst>
          </p:cNvPr>
          <p:cNvSpPr/>
          <p:nvPr/>
        </p:nvSpPr>
        <p:spPr>
          <a:xfrm>
            <a:off x="7418959" y="3733580"/>
            <a:ext cx="1593615" cy="11297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002060"/>
                </a:solidFill>
              </a:rPr>
              <a:t>Bebé posnatal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F6A0EA4-09ED-4A8D-A35E-F0B20B2CE734}"/>
              </a:ext>
            </a:extLst>
          </p:cNvPr>
          <p:cNvSpPr/>
          <p:nvPr/>
        </p:nvSpPr>
        <p:spPr>
          <a:xfrm>
            <a:off x="7315381" y="2818722"/>
            <a:ext cx="1811658" cy="10476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002060"/>
                </a:solidFill>
              </a:rPr>
              <a:t>Madre posnatal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B15F46C-2DB5-4CC5-ABEA-89DA3D9A29DC}"/>
              </a:ext>
            </a:extLst>
          </p:cNvPr>
          <p:cNvSpPr/>
          <p:nvPr/>
        </p:nvSpPr>
        <p:spPr>
          <a:xfrm>
            <a:off x="9254709" y="2863212"/>
            <a:ext cx="2134233" cy="10476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rgbClr val="002060"/>
                </a:solidFill>
              </a:rPr>
              <a:t>Maternidad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48012A8-6079-4597-9567-4B084E9BE16C}"/>
              </a:ext>
            </a:extLst>
          </p:cNvPr>
          <p:cNvSpPr/>
          <p:nvPr/>
        </p:nvSpPr>
        <p:spPr>
          <a:xfrm>
            <a:off x="5388304" y="2864145"/>
            <a:ext cx="1799407" cy="104763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rgbClr val="002060"/>
                </a:solidFill>
              </a:rPr>
              <a:t>Nacimiento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925F853-5099-46C2-9E34-03706288FAF6}"/>
              </a:ext>
            </a:extLst>
          </p:cNvPr>
          <p:cNvSpPr/>
          <p:nvPr/>
        </p:nvSpPr>
        <p:spPr>
          <a:xfrm>
            <a:off x="3357649" y="2864145"/>
            <a:ext cx="1799407" cy="11297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>
                <a:solidFill>
                  <a:srgbClr val="002060"/>
                </a:solidFill>
              </a:rPr>
              <a:t>Embarazo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EFBBC2-E9CA-45A0-A41F-491F09DD582D}"/>
              </a:ext>
            </a:extLst>
          </p:cNvPr>
          <p:cNvSpPr/>
          <p:nvPr/>
        </p:nvSpPr>
        <p:spPr>
          <a:xfrm>
            <a:off x="9127039" y="3799969"/>
            <a:ext cx="2076908" cy="112970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>
                <a:solidFill>
                  <a:srgbClr val="002060"/>
                </a:solidFill>
              </a:rPr>
              <a:t>Primera infancia e infancia</a:t>
            </a:r>
          </a:p>
        </p:txBody>
      </p:sp>
    </p:spTree>
    <p:extLst>
      <p:ext uri="{BB962C8B-B14F-4D97-AF65-F5344CB8AC3E}">
        <p14:creationId xmlns:p14="http://schemas.microsoft.com/office/powerpoint/2010/main" val="91017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CE57-AB69-4216-AE2C-2019531B6715}"/>
              </a:ext>
            </a:extLst>
          </p:cNvPr>
          <p:cNvSpPr txBox="1">
            <a:spLocks/>
          </p:cNvSpPr>
          <p:nvPr/>
        </p:nvSpPr>
        <p:spPr>
          <a:xfrm>
            <a:off x="1165141" y="444813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s-ES" u="sng"/>
              <a:t>Salud sexual y reproductiva en situaciones de crisis </a:t>
            </a:r>
          </a:p>
        </p:txBody>
      </p:sp>
      <p:pic>
        <p:nvPicPr>
          <p:cNvPr id="4" name="Picture 3" descr="21761717_365697550538613_954892808000354440_n">
            <a:extLst>
              <a:ext uri="{FF2B5EF4-FFF2-40B4-BE49-F238E27FC236}">
                <a16:creationId xmlns:a16="http://schemas.microsoft.com/office/drawing/2014/main" id="{3C652B79-4161-46A7-BA21-50D98042E3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550" y="2367665"/>
            <a:ext cx="4930859" cy="328917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CF6CDE-00F3-4D10-8D24-F2915F0ED8CD}"/>
              </a:ext>
            </a:extLst>
          </p:cNvPr>
          <p:cNvSpPr/>
          <p:nvPr/>
        </p:nvSpPr>
        <p:spPr>
          <a:xfrm>
            <a:off x="6887184" y="1818956"/>
            <a:ext cx="471745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/>
              <a:t>En 2018, 136 millones de personas –cifra impactante– necesitaban ayuda; se estima que 34 millones de esas personas eran mujeres en edad reproductiva (25 %);, de las cuales 5 millones estaban embarazadas (IMAP, 2018). </a:t>
            </a:r>
          </a:p>
          <a:p>
            <a:endParaRPr lang="en-GB" sz="2500" dirty="0"/>
          </a:p>
          <a:p>
            <a:r>
              <a:rPr lang="es-ES" sz="2500"/>
              <a:t>De las muertes maternas prevenibles, el 60 % se produce en contextos de conflicto, fragilidad, desplazamiento y desastres naturales. </a:t>
            </a:r>
          </a:p>
        </p:txBody>
      </p:sp>
    </p:spTree>
    <p:extLst>
      <p:ext uri="{BB962C8B-B14F-4D97-AF65-F5344CB8AC3E}">
        <p14:creationId xmlns:p14="http://schemas.microsoft.com/office/powerpoint/2010/main" val="4107505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D42E5-0BBA-4FB1-9C12-CD4CF597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50611"/>
            <a:ext cx="11194143" cy="1325563"/>
          </a:xfrm>
        </p:spPr>
        <p:txBody>
          <a:bodyPr/>
          <a:lstStyle/>
          <a:p>
            <a:r>
              <a:rPr lang="es-ES" u="sng"/>
              <a:t>Durante las crisis: mujeres y niñas = mayor riesgo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CA340-BF02-4129-A151-25887459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5" y="1444325"/>
            <a:ext cx="10918371" cy="5254172"/>
          </a:xfrm>
        </p:spPr>
        <p:txBody>
          <a:bodyPr>
            <a:normAutofit/>
          </a:bodyPr>
          <a:lstStyle/>
          <a:p>
            <a:r>
              <a:rPr lang="es-ES" sz="2400"/>
              <a:t>Entre el 4 y el 16 % de las mujeres en edad reproductiva estarán embarazadas en un momento dado. El 15 % de ellas sufrirá complicaciones graves con riesgo de vida relacionadas con el embarazo.</a:t>
            </a:r>
          </a:p>
          <a:p>
            <a:r>
              <a:rPr lang="es-ES" sz="2400"/>
              <a:t>Mayor riesgo de transmisión del VIH.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/>
              <a:t>Falta de protocolos o precauciones universales insuficientes.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/>
              <a:t>Falta de acceso a preservativos.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/>
              <a:t>Falta de suministro de sangre seguro.</a:t>
            </a:r>
          </a:p>
          <a:p>
            <a:r>
              <a:rPr lang="es-ES" sz="2400"/>
              <a:t>Mayor riesgo de tener embarazos no deseados y de contraer enfermedades de transmisión sexual (ETS).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/>
              <a:t>Falta de acceso a una planificación familiar de rutina.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ES"/>
              <a:t>Alta densidad demográfica.</a:t>
            </a:r>
          </a:p>
          <a:p>
            <a:r>
              <a:rPr lang="es-ES" sz="2400"/>
              <a:t>Mayor riesgo de violencia sexual, puesto que la sociedad civil está desestabilizada.</a:t>
            </a:r>
          </a:p>
          <a:p>
            <a:r>
              <a:rPr lang="es-ES" sz="2400"/>
              <a:t>Los desplazamientos a menudo suponen una falta de seguridad.</a:t>
            </a:r>
          </a:p>
          <a:p>
            <a:pPr lvl="1"/>
            <a:endParaRPr lang="en-US" dirty="0"/>
          </a:p>
        </p:txBody>
      </p:sp>
      <p:pic>
        <p:nvPicPr>
          <p:cNvPr id="5" name="Picture 4" descr="CH138812_RS141133_IMG_9478">
            <a:extLst>
              <a:ext uri="{FF2B5EF4-FFF2-40B4-BE49-F238E27FC236}">
                <a16:creationId xmlns:a16="http://schemas.microsoft.com/office/drawing/2014/main" id="{F06A5A1B-7447-4AEE-9986-CF556198934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73" t="21114" r="59219" b="18298"/>
          <a:stretch/>
        </p:blipFill>
        <p:spPr>
          <a:xfrm>
            <a:off x="9177741" y="2985309"/>
            <a:ext cx="2380341" cy="29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5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C936-3497-44B7-97E9-A3E64E7C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25" y="170572"/>
            <a:ext cx="11146972" cy="1325563"/>
          </a:xfrm>
        </p:spPr>
        <p:txBody>
          <a:bodyPr/>
          <a:lstStyle/>
          <a:p>
            <a:r>
              <a:rPr lang="es-ES" u="sng"/>
              <a:t>Dificultades en torno a la prestación de servicios de salud en tiempos de crisis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8E059-B733-4B83-B2B9-D44115006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5644" y="2044261"/>
            <a:ext cx="10932886" cy="3802063"/>
          </a:xfrm>
        </p:spPr>
        <p:txBody>
          <a:bodyPr>
            <a:normAutofit fontScale="92500" lnSpcReduction="10000"/>
          </a:bodyPr>
          <a:lstStyle/>
          <a:p>
            <a:r>
              <a:rPr lang="es-ES"/>
              <a:t>Falta de acceso a la atención obstétrica integral = embarazos no deseados, abortos inseguros, muerte materna.</a:t>
            </a:r>
          </a:p>
          <a:p>
            <a:r>
              <a:rPr lang="es-ES"/>
              <a:t>Falta general de servicios de salud y de personal sanitario calificado.</a:t>
            </a:r>
          </a:p>
          <a:p>
            <a:r>
              <a:rPr lang="es-ES"/>
              <a:t>Falta de transporte en general: muchos nacimientos suceden a la vera de las rutas durante los movimientos poblacionales.</a:t>
            </a:r>
          </a:p>
          <a:p>
            <a:r>
              <a:rPr lang="es-ES"/>
              <a:t>Deficiencia de los sistemas de apoyo comunitario y mecanismos de protección.</a:t>
            </a:r>
          </a:p>
          <a:p>
            <a:r>
              <a:rPr lang="es-ES"/>
              <a:t>Las crisis humanitarias exacerban las desigualdades de género: las mujeres, niñas y otros grupos vulnerables suelen tener el nivel más bajo de acceso a los sistemas de respuesta.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313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072281" y="1312257"/>
            <a:ext cx="7471229" cy="51566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ct val="75000"/>
            </a:pPr>
            <a:r>
              <a:rPr lang="es-ES" sz="3000" dirty="0"/>
              <a:t>violencia sexual y violaciones;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matrimonio precoz, infantil y forzado;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trata de personas; 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casos de enfermedades de transmisión sexual (ETS) y virus de la inmunodeficiencia humana (VIH);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embarazos no deseados;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abortos inseguros;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/>
              <a:t>complicaciones en el embarazo y en el parto;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>
                <a:sym typeface="Calibri"/>
              </a:rPr>
              <a:t>partos peligrosos; y 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75000"/>
            </a:pPr>
            <a:r>
              <a:rPr lang="es-ES" sz="3000" dirty="0">
                <a:sym typeface="Calibri"/>
              </a:rPr>
              <a:t>muerte materna.</a:t>
            </a:r>
          </a:p>
          <a:p>
            <a:pPr>
              <a:spcBef>
                <a:spcPts val="0"/>
              </a:spcBef>
              <a:defRPr/>
            </a:pPr>
            <a:endParaRPr lang="en-PH" alt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4528" y="762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s-ES" sz="4400" u="sng"/>
              <a:t>Como resultado, existe un mayor riesgo de: </a:t>
            </a:r>
          </a:p>
        </p:txBody>
      </p:sp>
      <p:pic>
        <p:nvPicPr>
          <p:cNvPr id="4" name="Picture 2" descr="RÃ©sultat de recherche d'images pour &quot;sexual health is a human right&quot;">
            <a:extLst>
              <a:ext uri="{FF2B5EF4-FFF2-40B4-BE49-F238E27FC236}">
                <a16:creationId xmlns:a16="http://schemas.microsoft.com/office/drawing/2014/main" id="{B1BBDA00-4166-4DDF-BD23-6B9DE6FF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840" y="1726928"/>
            <a:ext cx="2980139" cy="2980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5121</Words>
  <Application>Microsoft Office PowerPoint</Application>
  <PresentationFormat>Panorámica</PresentationFormat>
  <Paragraphs>479</Paragraphs>
  <Slides>49</Slides>
  <Notes>34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63" baseType="lpstr">
      <vt:lpstr>Arial</vt:lpstr>
      <vt:lpstr>Arial Narrow</vt:lpstr>
      <vt:lpstr>Calibri</vt:lpstr>
      <vt:lpstr>Gill Sans Infant MT</vt:lpstr>
      <vt:lpstr>Gill Sans Infant Std</vt:lpstr>
      <vt:lpstr>Gill Sans MT</vt:lpstr>
      <vt:lpstr>GillSans</vt:lpstr>
      <vt:lpstr>Roboto</vt:lpstr>
      <vt:lpstr>Symbol</vt:lpstr>
      <vt:lpstr>Tahoma</vt:lpstr>
      <vt:lpstr>Times New Roman</vt:lpstr>
      <vt:lpstr>Trebuchet MS</vt:lpstr>
      <vt:lpstr>Wingdings</vt:lpstr>
      <vt:lpstr>Office Theme</vt:lpstr>
      <vt:lpstr>Presentación de PowerPoint</vt:lpstr>
      <vt:lpstr> Objetivos</vt:lpstr>
      <vt:lpstr>Presentación de PowerPoint</vt:lpstr>
      <vt:lpstr>Salud reproductiva </vt:lpstr>
      <vt:lpstr>Continuidad de la atención de la salud sexual y reproductiva en situaciones estables</vt:lpstr>
      <vt:lpstr>Presentación de PowerPoint</vt:lpstr>
      <vt:lpstr>Durante las crisis: mujeres y niñas = mayor riesgo</vt:lpstr>
      <vt:lpstr>Dificultades en torno a la prestación de servicios de salud en tiempos de crisis</vt:lpstr>
      <vt:lpstr>Como resultado, existe un mayor riesgo de: </vt:lpstr>
      <vt:lpstr>¿Qué son los servicios integrales de atención de la salud sexual y reproductiva? </vt:lpstr>
      <vt:lpstr>Es imprescindible:</vt:lpstr>
      <vt:lpstr>¿Qué es el PSMI?</vt:lpstr>
      <vt:lpstr>Presentación de PowerPoint</vt:lpstr>
      <vt:lpstr>¿Cómo se implementa el PSMI?</vt:lpstr>
      <vt:lpstr>Continuidad de la atención en una situación de emergencia</vt:lpstr>
      <vt:lpstr>Presentación de PowerPoint</vt:lpstr>
      <vt:lpstr>Violencia sexual en situaciones de crisis</vt:lpstr>
      <vt:lpstr>Presentación de PowerPoint</vt:lpstr>
      <vt:lpstr>¿Cuáles son algunos de los factores de riesgo en situaciones de crisis para la propagación de ETS y del VIH?</vt:lpstr>
      <vt:lpstr>Presentación de PowerPoint</vt:lpstr>
      <vt:lpstr>Importancia de la salud materna y neonatal en situaciones de crisis</vt:lpstr>
      <vt:lpstr>Causas principales de muerte materna y neonatal</vt:lpstr>
      <vt:lpstr>Las tres demoras</vt:lpstr>
      <vt:lpstr>Presentación de PowerPoint</vt:lpstr>
      <vt:lpstr>Factores que influyen en el riesgo de tener un embarazo no deseado en situaciones de crisis</vt:lpstr>
      <vt:lpstr>Presentación de PowerPoint</vt:lpstr>
      <vt:lpstr>Atención del aborto seguro durante las crisis humanitarias</vt:lpstr>
      <vt:lpstr>Atención del aborto seguro durante las crisis humanitarias</vt:lpstr>
      <vt:lpstr>¿Qué se necesita para implementar el PSMI?</vt:lpstr>
      <vt:lpstr>¿Qué se necesita para implementar el PSMI?</vt:lpstr>
      <vt:lpstr>¿Qué se necesita para implementar el PSMI?</vt:lpstr>
      <vt:lpstr>¿Qué se necesita para implementar un PSMI?</vt:lpstr>
      <vt:lpstr>¿Qué se necesita para implementar el PSMI?</vt:lpstr>
      <vt:lpstr>Población “estándar”</vt:lpstr>
      <vt:lpstr>Kits interinstitucionales de salud reproductiva</vt:lpstr>
      <vt:lpstr>Retos con respecto a los kits de salud reproductiva</vt:lpstr>
      <vt:lpstr>Presentación de PowerPoint</vt:lpstr>
      <vt:lpstr>Trabajo grupal</vt:lpstr>
      <vt:lpstr>Respuesta en Siria</vt:lpstr>
      <vt:lpstr>Siria</vt:lpstr>
      <vt:lpstr>Presentación de PowerPoint</vt:lpstr>
      <vt:lpstr>Presentación de PowerPoint</vt:lpstr>
      <vt:lpstr>Preparación y respuesta ante un tifón en Filipinas </vt:lpstr>
      <vt:lpstr>Presentación de PowerPoint</vt:lpstr>
      <vt:lpstr>Presentación de PowerPoint</vt:lpstr>
      <vt:lpstr>Presentación de PowerPoint</vt:lpstr>
      <vt:lpstr>Iniciativas mundiales para priorizar la salud sexual y reproductiva en los contextos humanitarios</vt:lpstr>
      <vt:lpstr>Lecciones aprendidas del terreno</vt:lpstr>
      <vt:lpstr>Mensajes principales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 Arpagaus</dc:creator>
  <cp:lastModifiedBy>Margarita Polo</cp:lastModifiedBy>
  <cp:revision>79</cp:revision>
  <dcterms:created xsi:type="dcterms:W3CDTF">2019-12-05T13:51:16Z</dcterms:created>
  <dcterms:modified xsi:type="dcterms:W3CDTF">2021-08-31T13:56:14Z</dcterms:modified>
</cp:coreProperties>
</file>