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slides/slide38.xml" ContentType="application/vnd.openxmlformats-officedocument.presentationml.slide+xml"/>
  <Override PartName="/ppt/slides/slide40.xml" ContentType="application/vnd.openxmlformats-officedocument.presentationml.slide+xml"/>
  <Override PartName="/ppt/diagrams/data1.xml" ContentType="application/vnd.openxmlformats-officedocument.drawingml.diagramData+xml"/>
  <Override PartName="/ppt/slides/slide39.xml" ContentType="application/vnd.openxmlformats-officedocument.presentationml.slide+xml"/>
  <Override PartName="/ppt/presentation.xml" ContentType="application/vnd.openxmlformats-officedocument.presentationml.presentation.main+xml"/>
  <Override PartName="/ppt/slides/slide3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notesSlides/notesSlide36.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7.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rawing1.xml" ContentType="application/vnd.ms-office.drawingml.diagramDrawing+xml"/>
  <Override PartName="/ppt/diagrams/colors1.xml" ContentType="application/vnd.openxmlformats-officedocument.drawingml.diagramColors+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6"/>
  </p:notesMasterIdLst>
  <p:sldIdLst>
    <p:sldId id="256" r:id="rId6"/>
    <p:sldId id="295" r:id="rId7"/>
    <p:sldId id="292" r:id="rId8"/>
    <p:sldId id="279" r:id="rId9"/>
    <p:sldId id="320" r:id="rId10"/>
    <p:sldId id="420" r:id="rId11"/>
    <p:sldId id="341" r:id="rId12"/>
    <p:sldId id="261" r:id="rId13"/>
    <p:sldId id="338" r:id="rId14"/>
    <p:sldId id="335" r:id="rId15"/>
    <p:sldId id="334" r:id="rId16"/>
    <p:sldId id="418" r:id="rId17"/>
    <p:sldId id="328" r:id="rId18"/>
    <p:sldId id="327" r:id="rId19"/>
    <p:sldId id="316" r:id="rId20"/>
    <p:sldId id="336" r:id="rId21"/>
    <p:sldId id="333" r:id="rId22"/>
    <p:sldId id="330" r:id="rId23"/>
    <p:sldId id="332" r:id="rId24"/>
    <p:sldId id="331" r:id="rId25"/>
    <p:sldId id="325" r:id="rId26"/>
    <p:sldId id="258" r:id="rId27"/>
    <p:sldId id="419" r:id="rId28"/>
    <p:sldId id="337" r:id="rId29"/>
    <p:sldId id="284" r:id="rId30"/>
    <p:sldId id="313" r:id="rId31"/>
    <p:sldId id="421" r:id="rId32"/>
    <p:sldId id="347" r:id="rId33"/>
    <p:sldId id="349" r:id="rId34"/>
    <p:sldId id="277" r:id="rId35"/>
    <p:sldId id="344" r:id="rId36"/>
    <p:sldId id="285" r:id="rId37"/>
    <p:sldId id="260" r:id="rId38"/>
    <p:sldId id="262" r:id="rId39"/>
    <p:sldId id="343" r:id="rId40"/>
    <p:sldId id="351" r:id="rId41"/>
    <p:sldId id="274" r:id="rId42"/>
    <p:sldId id="283" r:id="rId43"/>
    <p:sldId id="278" r:id="rId44"/>
    <p:sldId id="324" r:id="rId45"/>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0066"/>
    <a:srgbClr val="FEF5CD"/>
    <a:srgbClr val="FEEAC2"/>
    <a:srgbClr val="008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63000" autoAdjust="0"/>
  </p:normalViewPr>
  <p:slideViewPr>
    <p:cSldViewPr snapToGrid="0">
      <p:cViewPr varScale="1">
        <p:scale>
          <a:sx n="43" d="100"/>
          <a:sy n="43" d="100"/>
        </p:scale>
        <p:origin x="1552" y="5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customXml" Target="../customXml/item5.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D80E5-FABB-432B-BF5B-9CF09F5687A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CH"/>
        </a:p>
      </dgm:t>
    </dgm:pt>
    <dgm:pt modelId="{B13F7550-2F2E-4335-8396-0F289CEA0ABA}">
      <dgm:prSet phldrT="[Text]"/>
      <dgm:spPr/>
      <dgm:t>
        <a:bodyPr/>
        <a:lstStyle/>
        <a:p>
          <a:r>
            <a:rPr lang="es-x-int-SDL">
              <a:solidFill>
                <a:schemeClr val="tx1"/>
              </a:solidFill>
            </a:rPr>
            <a:t>USTED</a:t>
          </a:r>
        </a:p>
      </dgm:t>
    </dgm:pt>
    <dgm:pt modelId="{3FDAC9A1-D9D2-4F34-87B1-1FE70D87DBC7}" type="parTrans" cxnId="{4725E30F-B939-4728-8371-3F7F77DE73C1}">
      <dgm:prSet/>
      <dgm:spPr/>
      <dgm:t>
        <a:bodyPr/>
        <a:lstStyle/>
        <a:p>
          <a:endParaRPr lang="fr-CH"/>
        </a:p>
      </dgm:t>
    </dgm:pt>
    <dgm:pt modelId="{1D745FFA-AD36-4912-AD80-4A581C860896}" type="sibTrans" cxnId="{4725E30F-B939-4728-8371-3F7F77DE73C1}">
      <dgm:prSet/>
      <dgm:spPr/>
      <dgm:t>
        <a:bodyPr/>
        <a:lstStyle/>
        <a:p>
          <a:endParaRPr lang="fr-CH"/>
        </a:p>
      </dgm:t>
    </dgm:pt>
    <dgm:pt modelId="{BF899D0A-CDD5-46F4-91D5-DA80D3FF91D3}">
      <dgm:prSet phldrT="[Text]" custT="1"/>
      <dgm:spPr/>
      <dgm:t>
        <a:bodyPr/>
        <a:lstStyle/>
        <a:p>
          <a:r>
            <a:rPr lang="es-x-int-SDL" sz="1400" noProof="0">
              <a:solidFill>
                <a:schemeClr val="tx1"/>
              </a:solidFill>
            </a:rPr>
            <a:t>LIDERAZGO </a:t>
          </a:r>
        </a:p>
        <a:p>
          <a:r>
            <a:rPr lang="es-x-int-SDL" sz="1400" noProof="0">
              <a:solidFill>
                <a:schemeClr val="tx1"/>
              </a:solidFill>
            </a:rPr>
            <a:t>Políticas de su propia organización  </a:t>
          </a:r>
        </a:p>
      </dgm:t>
    </dgm:pt>
    <dgm:pt modelId="{6FE2EB8D-5085-489D-A0AA-3BEA98B7484E}" type="parTrans" cxnId="{1DBF4727-C729-43A1-92BE-6CBA6480F1D0}">
      <dgm:prSet/>
      <dgm:spPr/>
      <dgm:t>
        <a:bodyPr/>
        <a:lstStyle/>
        <a:p>
          <a:endParaRPr lang="fr-CH"/>
        </a:p>
      </dgm:t>
    </dgm:pt>
    <dgm:pt modelId="{52EC453E-97C6-4F64-9D9D-43B3EFBC2055}" type="sibTrans" cxnId="{1DBF4727-C729-43A1-92BE-6CBA6480F1D0}">
      <dgm:prSet/>
      <dgm:spPr/>
      <dgm:t>
        <a:bodyPr/>
        <a:lstStyle/>
        <a:p>
          <a:endParaRPr lang="fr-CH"/>
        </a:p>
      </dgm:t>
    </dgm:pt>
    <dgm:pt modelId="{350B8935-4811-439D-958F-F74110D28CE1}">
      <dgm:prSet phldrT="[Text]" custT="1"/>
      <dgm:spPr/>
      <dgm:t>
        <a:bodyPr/>
        <a:lstStyle/>
        <a:p>
          <a:endParaRPr lang="en-US" sz="1400" dirty="0">
            <a:solidFill>
              <a:schemeClr val="tx1"/>
            </a:solidFill>
          </a:endParaRPr>
        </a:p>
        <a:p>
          <a:r>
            <a:rPr lang="es-x-int-SDL" sz="1400" dirty="0">
              <a:solidFill>
                <a:schemeClr val="tx1"/>
              </a:solidFill>
            </a:rPr>
            <a:t>COMUNICADORES Apoyo de  sus colegas desde la </a:t>
          </a:r>
          <a:r>
            <a:rPr lang="es-AR" sz="1400" dirty="0">
              <a:solidFill>
                <a:schemeClr val="tx1"/>
              </a:solidFill>
            </a:rPr>
            <a:t>U</a:t>
          </a:r>
          <a:r>
            <a:rPr lang="es-x-int-SDL" sz="1400" dirty="0">
              <a:solidFill>
                <a:schemeClr val="tx1"/>
              </a:solidFill>
            </a:rPr>
            <a:t>nidad de </a:t>
          </a:r>
          <a:r>
            <a:rPr lang="es-AR" sz="1400" dirty="0">
              <a:solidFill>
                <a:schemeClr val="tx1"/>
              </a:solidFill>
            </a:rPr>
            <a:t>C</a:t>
          </a:r>
          <a:r>
            <a:rPr lang="es-x-int-SDL" sz="1400" dirty="0">
              <a:solidFill>
                <a:schemeClr val="tx1"/>
              </a:solidFill>
            </a:rPr>
            <a:t>omunicación </a:t>
          </a:r>
        </a:p>
      </dgm:t>
    </dgm:pt>
    <dgm:pt modelId="{097FBD78-C4AB-477F-A161-F05C207CC6D7}" type="parTrans" cxnId="{DFF0B708-50F2-44E8-B9AB-37E3E45B4D0E}">
      <dgm:prSet/>
      <dgm:spPr/>
      <dgm:t>
        <a:bodyPr/>
        <a:lstStyle/>
        <a:p>
          <a:endParaRPr lang="fr-CH"/>
        </a:p>
      </dgm:t>
    </dgm:pt>
    <dgm:pt modelId="{BC614137-9E1B-46BE-A324-F7466D2C7B94}" type="sibTrans" cxnId="{DFF0B708-50F2-44E8-B9AB-37E3E45B4D0E}">
      <dgm:prSet/>
      <dgm:spPr/>
      <dgm:t>
        <a:bodyPr/>
        <a:lstStyle/>
        <a:p>
          <a:endParaRPr lang="fr-CH"/>
        </a:p>
      </dgm:t>
    </dgm:pt>
    <dgm:pt modelId="{FD0190CB-FE64-4459-91C9-AA0EA057B630}">
      <dgm:prSet phldrT="[Text]" custT="1"/>
      <dgm:spPr/>
      <dgm:t>
        <a:bodyPr/>
        <a:lstStyle/>
        <a:p>
          <a:r>
            <a:rPr lang="es-x-int-SDL" sz="1400" dirty="0">
              <a:solidFill>
                <a:schemeClr val="tx1"/>
              </a:solidFill>
            </a:rPr>
            <a:t>PERSONAS AFECTADAS</a:t>
          </a:r>
          <a:r>
            <a:rPr lang="es-AR" sz="1400" dirty="0">
              <a:solidFill>
                <a:schemeClr val="tx1"/>
              </a:solidFill>
            </a:rPr>
            <a:t> a las</a:t>
          </a:r>
          <a:r>
            <a:rPr lang="es-x-int-SDL" sz="1400" dirty="0">
              <a:solidFill>
                <a:schemeClr val="tx1"/>
              </a:solidFill>
            </a:rPr>
            <a:t> que asistimos </a:t>
          </a:r>
        </a:p>
        <a:p>
          <a:r>
            <a:rPr lang="es-x-int-SDL" sz="1400" dirty="0">
              <a:solidFill>
                <a:schemeClr val="tx1"/>
              </a:solidFill>
            </a:rPr>
            <a:t>PACIENTES</a:t>
          </a:r>
        </a:p>
      </dgm:t>
    </dgm:pt>
    <dgm:pt modelId="{E0FD97D3-894A-4A9D-925F-7A20A793CDDA}" type="parTrans" cxnId="{76C13298-E900-47FA-91CC-D7C3FD2E7785}">
      <dgm:prSet/>
      <dgm:spPr/>
      <dgm:t>
        <a:bodyPr/>
        <a:lstStyle/>
        <a:p>
          <a:endParaRPr lang="fr-CH"/>
        </a:p>
      </dgm:t>
    </dgm:pt>
    <dgm:pt modelId="{B1FF1CDE-1EDE-4578-9F14-80FC9BF1F1FD}" type="sibTrans" cxnId="{76C13298-E900-47FA-91CC-D7C3FD2E7785}">
      <dgm:prSet/>
      <dgm:spPr/>
      <dgm:t>
        <a:bodyPr/>
        <a:lstStyle/>
        <a:p>
          <a:endParaRPr lang="fr-CH"/>
        </a:p>
      </dgm:t>
    </dgm:pt>
    <dgm:pt modelId="{4A7D2C2B-4E42-46A5-96EE-52B589E4FE37}">
      <dgm:prSet phldrT="[Text]" custT="1"/>
      <dgm:spPr/>
      <dgm:t>
        <a:bodyPr/>
        <a:lstStyle/>
        <a:p>
          <a:r>
            <a:rPr lang="es-x-int-SDL" sz="1400">
              <a:solidFill>
                <a:schemeClr val="tx1"/>
              </a:solidFill>
            </a:rPr>
            <a:t>PERIODISTAS </a:t>
          </a:r>
        </a:p>
        <a:p>
          <a:r>
            <a:rPr lang="es-x-int-SDL" sz="1400">
              <a:solidFill>
                <a:schemeClr val="tx1"/>
              </a:solidFill>
            </a:rPr>
            <a:t>Redes sociales y medios de comunicación </a:t>
          </a:r>
        </a:p>
      </dgm:t>
    </dgm:pt>
    <dgm:pt modelId="{527BBFF3-9F3E-43C2-A065-9B147582BF12}" type="parTrans" cxnId="{E0736FAE-5CD5-4E41-8326-705E231C2CC0}">
      <dgm:prSet/>
      <dgm:spPr/>
      <dgm:t>
        <a:bodyPr/>
        <a:lstStyle/>
        <a:p>
          <a:endParaRPr lang="fr-CH"/>
        </a:p>
      </dgm:t>
    </dgm:pt>
    <dgm:pt modelId="{92B31C82-02DD-4389-AD5C-F00276018C85}" type="sibTrans" cxnId="{E0736FAE-5CD5-4E41-8326-705E231C2CC0}">
      <dgm:prSet/>
      <dgm:spPr/>
      <dgm:t>
        <a:bodyPr/>
        <a:lstStyle/>
        <a:p>
          <a:endParaRPr lang="fr-CH"/>
        </a:p>
      </dgm:t>
    </dgm:pt>
    <dgm:pt modelId="{7E95107C-9449-41BB-B82C-7682A6217B5D}" type="pres">
      <dgm:prSet presAssocID="{C48D80E5-FABB-432B-BF5B-9CF09F5687A1}" presName="Name0" presStyleCnt="0">
        <dgm:presLayoutVars>
          <dgm:chMax val="1"/>
          <dgm:dir/>
          <dgm:animLvl val="ctr"/>
          <dgm:resizeHandles val="exact"/>
        </dgm:presLayoutVars>
      </dgm:prSet>
      <dgm:spPr/>
    </dgm:pt>
    <dgm:pt modelId="{E40D7E1E-75D0-4843-B9D9-473E97674C8B}" type="pres">
      <dgm:prSet presAssocID="{B13F7550-2F2E-4335-8396-0F289CEA0ABA}" presName="centerShape" presStyleLbl="node0" presStyleIdx="0" presStyleCnt="1" custLinFactNeighborX="-1585" custLinFactNeighborY="0"/>
      <dgm:spPr/>
    </dgm:pt>
    <dgm:pt modelId="{C9476D22-9786-4F64-8195-378F92579BE7}" type="pres">
      <dgm:prSet presAssocID="{BF899D0A-CDD5-46F4-91D5-DA80D3FF91D3}" presName="node" presStyleLbl="node1" presStyleIdx="0" presStyleCnt="4" custScaleX="112515">
        <dgm:presLayoutVars>
          <dgm:bulletEnabled val="1"/>
        </dgm:presLayoutVars>
      </dgm:prSet>
      <dgm:spPr/>
    </dgm:pt>
    <dgm:pt modelId="{475053BD-DD87-4E10-90BA-81F6BC0E4B37}" type="pres">
      <dgm:prSet presAssocID="{BF899D0A-CDD5-46F4-91D5-DA80D3FF91D3}" presName="dummy" presStyleCnt="0"/>
      <dgm:spPr/>
    </dgm:pt>
    <dgm:pt modelId="{0A9A7C5B-D85C-4A75-B1FD-D56763C85A02}" type="pres">
      <dgm:prSet presAssocID="{52EC453E-97C6-4F64-9D9D-43B3EFBC2055}" presName="sibTrans" presStyleLbl="sibTrans2D1" presStyleIdx="0" presStyleCnt="4"/>
      <dgm:spPr/>
    </dgm:pt>
    <dgm:pt modelId="{5CAC548F-4910-427A-ADB0-ECF7EB0D5555}" type="pres">
      <dgm:prSet presAssocID="{350B8935-4811-439D-958F-F74110D28CE1}" presName="node" presStyleLbl="node1" presStyleIdx="1" presStyleCnt="4" custScaleX="118574" custScaleY="112078" custRadScaleRad="98948" custRadScaleInc="-1311">
        <dgm:presLayoutVars>
          <dgm:bulletEnabled val="1"/>
        </dgm:presLayoutVars>
      </dgm:prSet>
      <dgm:spPr/>
    </dgm:pt>
    <dgm:pt modelId="{E332FFBC-C2DF-4E77-9AEC-4166CEA7864B}" type="pres">
      <dgm:prSet presAssocID="{350B8935-4811-439D-958F-F74110D28CE1}" presName="dummy" presStyleCnt="0"/>
      <dgm:spPr/>
    </dgm:pt>
    <dgm:pt modelId="{40C2867E-FF6C-4FF5-9A6E-4385342BB6B7}" type="pres">
      <dgm:prSet presAssocID="{BC614137-9E1B-46BE-A324-F7466D2C7B94}" presName="sibTrans" presStyleLbl="sibTrans2D1" presStyleIdx="1" presStyleCnt="4"/>
      <dgm:spPr/>
    </dgm:pt>
    <dgm:pt modelId="{22E433F0-A63B-4F2D-B552-49D4686B484B}" type="pres">
      <dgm:prSet presAssocID="{FD0190CB-FE64-4459-91C9-AA0EA057B630}" presName="node" presStyleLbl="node1" presStyleIdx="2" presStyleCnt="4" custScaleX="112515" custRadScaleRad="95169">
        <dgm:presLayoutVars>
          <dgm:bulletEnabled val="1"/>
        </dgm:presLayoutVars>
      </dgm:prSet>
      <dgm:spPr/>
    </dgm:pt>
    <dgm:pt modelId="{1E0581FD-8781-4854-A3CA-5FB0722898AD}" type="pres">
      <dgm:prSet presAssocID="{FD0190CB-FE64-4459-91C9-AA0EA057B630}" presName="dummy" presStyleCnt="0"/>
      <dgm:spPr/>
    </dgm:pt>
    <dgm:pt modelId="{10F25DC2-DF80-4D27-ACEB-E98F251D4E0A}" type="pres">
      <dgm:prSet presAssocID="{B1FF1CDE-1EDE-4578-9F14-80FC9BF1F1FD}" presName="sibTrans" presStyleLbl="sibTrans2D1" presStyleIdx="2" presStyleCnt="4"/>
      <dgm:spPr/>
    </dgm:pt>
    <dgm:pt modelId="{405C6348-074B-4A7E-B326-D77E81C73CB6}" type="pres">
      <dgm:prSet presAssocID="{4A7D2C2B-4E42-46A5-96EE-52B589E4FE37}" presName="node" presStyleLbl="node1" presStyleIdx="3" presStyleCnt="4" custScaleX="110415">
        <dgm:presLayoutVars>
          <dgm:bulletEnabled val="1"/>
        </dgm:presLayoutVars>
      </dgm:prSet>
      <dgm:spPr/>
    </dgm:pt>
    <dgm:pt modelId="{624F8A35-EFAD-4AC7-A367-1B2BA5ED88A3}" type="pres">
      <dgm:prSet presAssocID="{4A7D2C2B-4E42-46A5-96EE-52B589E4FE37}" presName="dummy" presStyleCnt="0"/>
      <dgm:spPr/>
    </dgm:pt>
    <dgm:pt modelId="{F8205F09-849F-42F4-BC9A-E36E2E5E698F}" type="pres">
      <dgm:prSet presAssocID="{92B31C82-02DD-4389-AD5C-F00276018C85}" presName="sibTrans" presStyleLbl="sibTrans2D1" presStyleIdx="3" presStyleCnt="4" custLinFactNeighborX="-1997" custLinFactNeighborY="0"/>
      <dgm:spPr/>
    </dgm:pt>
  </dgm:ptLst>
  <dgm:cxnLst>
    <dgm:cxn modelId="{DFF0B708-50F2-44E8-B9AB-37E3E45B4D0E}" srcId="{B13F7550-2F2E-4335-8396-0F289CEA0ABA}" destId="{350B8935-4811-439D-958F-F74110D28CE1}" srcOrd="1" destOrd="0" parTransId="{097FBD78-C4AB-477F-A161-F05C207CC6D7}" sibTransId="{BC614137-9E1B-46BE-A324-F7466D2C7B94}"/>
    <dgm:cxn modelId="{4725E30F-B939-4728-8371-3F7F77DE73C1}" srcId="{C48D80E5-FABB-432B-BF5B-9CF09F5687A1}" destId="{B13F7550-2F2E-4335-8396-0F289CEA0ABA}" srcOrd="0" destOrd="0" parTransId="{3FDAC9A1-D9D2-4F34-87B1-1FE70D87DBC7}" sibTransId="{1D745FFA-AD36-4912-AD80-4A581C860896}"/>
    <dgm:cxn modelId="{1DBF4727-C729-43A1-92BE-6CBA6480F1D0}" srcId="{B13F7550-2F2E-4335-8396-0F289CEA0ABA}" destId="{BF899D0A-CDD5-46F4-91D5-DA80D3FF91D3}" srcOrd="0" destOrd="0" parTransId="{6FE2EB8D-5085-489D-A0AA-3BEA98B7484E}" sibTransId="{52EC453E-97C6-4F64-9D9D-43B3EFBC2055}"/>
    <dgm:cxn modelId="{E137D02B-CB6B-4338-9B5C-24B260C8634F}" type="presOf" srcId="{FD0190CB-FE64-4459-91C9-AA0EA057B630}" destId="{22E433F0-A63B-4F2D-B552-49D4686B484B}" srcOrd="0" destOrd="0" presId="urn:microsoft.com/office/officeart/2005/8/layout/radial6"/>
    <dgm:cxn modelId="{53299189-0CAA-4F8B-9C60-F69FE743029A}" type="presOf" srcId="{4A7D2C2B-4E42-46A5-96EE-52B589E4FE37}" destId="{405C6348-074B-4A7E-B326-D77E81C73CB6}" srcOrd="0" destOrd="0" presId="urn:microsoft.com/office/officeart/2005/8/layout/radial6"/>
    <dgm:cxn modelId="{76C13298-E900-47FA-91CC-D7C3FD2E7785}" srcId="{B13F7550-2F2E-4335-8396-0F289CEA0ABA}" destId="{FD0190CB-FE64-4459-91C9-AA0EA057B630}" srcOrd="2" destOrd="0" parTransId="{E0FD97D3-894A-4A9D-925F-7A20A793CDDA}" sibTransId="{B1FF1CDE-1EDE-4578-9F14-80FC9BF1F1FD}"/>
    <dgm:cxn modelId="{E0736FAE-5CD5-4E41-8326-705E231C2CC0}" srcId="{B13F7550-2F2E-4335-8396-0F289CEA0ABA}" destId="{4A7D2C2B-4E42-46A5-96EE-52B589E4FE37}" srcOrd="3" destOrd="0" parTransId="{527BBFF3-9F3E-43C2-A065-9B147582BF12}" sibTransId="{92B31C82-02DD-4389-AD5C-F00276018C85}"/>
    <dgm:cxn modelId="{79ABA2B6-AD80-49DF-B539-91FD2DD67B10}" type="presOf" srcId="{B1FF1CDE-1EDE-4578-9F14-80FC9BF1F1FD}" destId="{10F25DC2-DF80-4D27-ACEB-E98F251D4E0A}" srcOrd="0" destOrd="0" presId="urn:microsoft.com/office/officeart/2005/8/layout/radial6"/>
    <dgm:cxn modelId="{A195B7BD-6E9E-4FC2-9A8E-6830A27D7075}" type="presOf" srcId="{52EC453E-97C6-4F64-9D9D-43B3EFBC2055}" destId="{0A9A7C5B-D85C-4A75-B1FD-D56763C85A02}" srcOrd="0" destOrd="0" presId="urn:microsoft.com/office/officeart/2005/8/layout/radial6"/>
    <dgm:cxn modelId="{56513EC2-E922-43CE-A955-1BDC68A62116}" type="presOf" srcId="{C48D80E5-FABB-432B-BF5B-9CF09F5687A1}" destId="{7E95107C-9449-41BB-B82C-7682A6217B5D}" srcOrd="0" destOrd="0" presId="urn:microsoft.com/office/officeart/2005/8/layout/radial6"/>
    <dgm:cxn modelId="{A7A6B1C2-5ECA-4F82-8AE0-8D46EF21562F}" type="presOf" srcId="{BC614137-9E1B-46BE-A324-F7466D2C7B94}" destId="{40C2867E-FF6C-4FF5-9A6E-4385342BB6B7}" srcOrd="0" destOrd="0" presId="urn:microsoft.com/office/officeart/2005/8/layout/radial6"/>
    <dgm:cxn modelId="{042E3BCB-7D79-4B70-8235-104BC5127F01}" type="presOf" srcId="{92B31C82-02DD-4389-AD5C-F00276018C85}" destId="{F8205F09-849F-42F4-BC9A-E36E2E5E698F}" srcOrd="0" destOrd="0" presId="urn:microsoft.com/office/officeart/2005/8/layout/radial6"/>
    <dgm:cxn modelId="{68CB03CD-74B5-4EE8-A1A0-7253AE9B90FC}" type="presOf" srcId="{B13F7550-2F2E-4335-8396-0F289CEA0ABA}" destId="{E40D7E1E-75D0-4843-B9D9-473E97674C8B}" srcOrd="0" destOrd="0" presId="urn:microsoft.com/office/officeart/2005/8/layout/radial6"/>
    <dgm:cxn modelId="{6F9171F4-5959-4964-A6D0-9D0565BEED05}" type="presOf" srcId="{350B8935-4811-439D-958F-F74110D28CE1}" destId="{5CAC548F-4910-427A-ADB0-ECF7EB0D5555}" srcOrd="0" destOrd="0" presId="urn:microsoft.com/office/officeart/2005/8/layout/radial6"/>
    <dgm:cxn modelId="{20C2B9F5-D1A6-4B5A-9512-F8C4B29BEB10}" type="presOf" srcId="{BF899D0A-CDD5-46F4-91D5-DA80D3FF91D3}" destId="{C9476D22-9786-4F64-8195-378F92579BE7}" srcOrd="0" destOrd="0" presId="urn:microsoft.com/office/officeart/2005/8/layout/radial6"/>
    <dgm:cxn modelId="{7489F28A-B1B3-42B4-8DAA-893C2A49E2D8}" type="presParOf" srcId="{7E95107C-9449-41BB-B82C-7682A6217B5D}" destId="{E40D7E1E-75D0-4843-B9D9-473E97674C8B}" srcOrd="0" destOrd="0" presId="urn:microsoft.com/office/officeart/2005/8/layout/radial6"/>
    <dgm:cxn modelId="{6110A9E5-D424-4DBA-8D2A-A7BAB8127313}" type="presParOf" srcId="{7E95107C-9449-41BB-B82C-7682A6217B5D}" destId="{C9476D22-9786-4F64-8195-378F92579BE7}" srcOrd="1" destOrd="0" presId="urn:microsoft.com/office/officeart/2005/8/layout/radial6"/>
    <dgm:cxn modelId="{ED84978E-DEDE-407A-836C-2CEE794FCE75}" type="presParOf" srcId="{7E95107C-9449-41BB-B82C-7682A6217B5D}" destId="{475053BD-DD87-4E10-90BA-81F6BC0E4B37}" srcOrd="2" destOrd="0" presId="urn:microsoft.com/office/officeart/2005/8/layout/radial6"/>
    <dgm:cxn modelId="{62B328A4-78B3-4303-A28B-074D99B21C1F}" type="presParOf" srcId="{7E95107C-9449-41BB-B82C-7682A6217B5D}" destId="{0A9A7C5B-D85C-4A75-B1FD-D56763C85A02}" srcOrd="3" destOrd="0" presId="urn:microsoft.com/office/officeart/2005/8/layout/radial6"/>
    <dgm:cxn modelId="{BEF45125-69F9-40DE-A120-BA8DA040DFF1}" type="presParOf" srcId="{7E95107C-9449-41BB-B82C-7682A6217B5D}" destId="{5CAC548F-4910-427A-ADB0-ECF7EB0D5555}" srcOrd="4" destOrd="0" presId="urn:microsoft.com/office/officeart/2005/8/layout/radial6"/>
    <dgm:cxn modelId="{8BE62CC5-C1C0-4ADC-9A41-93E1046D7FB6}" type="presParOf" srcId="{7E95107C-9449-41BB-B82C-7682A6217B5D}" destId="{E332FFBC-C2DF-4E77-9AEC-4166CEA7864B}" srcOrd="5" destOrd="0" presId="urn:microsoft.com/office/officeart/2005/8/layout/radial6"/>
    <dgm:cxn modelId="{1C127048-0D6A-4979-853B-66B2FEB17E63}" type="presParOf" srcId="{7E95107C-9449-41BB-B82C-7682A6217B5D}" destId="{40C2867E-FF6C-4FF5-9A6E-4385342BB6B7}" srcOrd="6" destOrd="0" presId="urn:microsoft.com/office/officeart/2005/8/layout/radial6"/>
    <dgm:cxn modelId="{5D65123C-8840-4224-AB81-78147AFF2B16}" type="presParOf" srcId="{7E95107C-9449-41BB-B82C-7682A6217B5D}" destId="{22E433F0-A63B-4F2D-B552-49D4686B484B}" srcOrd="7" destOrd="0" presId="urn:microsoft.com/office/officeart/2005/8/layout/radial6"/>
    <dgm:cxn modelId="{E6AE462E-63BD-46BB-AAC5-5EDD26D731DE}" type="presParOf" srcId="{7E95107C-9449-41BB-B82C-7682A6217B5D}" destId="{1E0581FD-8781-4854-A3CA-5FB0722898AD}" srcOrd="8" destOrd="0" presId="urn:microsoft.com/office/officeart/2005/8/layout/radial6"/>
    <dgm:cxn modelId="{08D12CEC-E9A8-454C-BC68-72BB473DCE72}" type="presParOf" srcId="{7E95107C-9449-41BB-B82C-7682A6217B5D}" destId="{10F25DC2-DF80-4D27-ACEB-E98F251D4E0A}" srcOrd="9" destOrd="0" presId="urn:microsoft.com/office/officeart/2005/8/layout/radial6"/>
    <dgm:cxn modelId="{07CD66B4-E52B-4D68-B481-E534D2DCD914}" type="presParOf" srcId="{7E95107C-9449-41BB-B82C-7682A6217B5D}" destId="{405C6348-074B-4A7E-B326-D77E81C73CB6}" srcOrd="10" destOrd="0" presId="urn:microsoft.com/office/officeart/2005/8/layout/radial6"/>
    <dgm:cxn modelId="{5C65C7D5-5C7B-4298-A302-09AE5D3C366C}" type="presParOf" srcId="{7E95107C-9449-41BB-B82C-7682A6217B5D}" destId="{624F8A35-EFAD-4AC7-A367-1B2BA5ED88A3}" srcOrd="11" destOrd="0" presId="urn:microsoft.com/office/officeart/2005/8/layout/radial6"/>
    <dgm:cxn modelId="{BF6140B2-25B7-4A47-BDEB-72CE6B15C0B1}" type="presParOf" srcId="{7E95107C-9449-41BB-B82C-7682A6217B5D}" destId="{F8205F09-849F-42F4-BC9A-E36E2E5E698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05F09-849F-42F4-BC9A-E36E2E5E698F}">
      <dsp:nvSpPr>
        <dsp:cNvPr id="0" name=""/>
        <dsp:cNvSpPr/>
      </dsp:nvSpPr>
      <dsp:spPr>
        <a:xfrm>
          <a:off x="1135978" y="767220"/>
          <a:ext cx="5131062" cy="5131062"/>
        </a:xfrm>
        <a:prstGeom prst="blockArc">
          <a:avLst>
            <a:gd name="adj1" fmla="val 1080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F25DC2-DF80-4D27-ACEB-E98F251D4E0A}">
      <dsp:nvSpPr>
        <dsp:cNvPr id="0" name=""/>
        <dsp:cNvSpPr/>
      </dsp:nvSpPr>
      <dsp:spPr>
        <a:xfrm>
          <a:off x="1235519" y="646155"/>
          <a:ext cx="5131062" cy="5131062"/>
        </a:xfrm>
        <a:prstGeom prst="blockArc">
          <a:avLst>
            <a:gd name="adj1" fmla="val 5395986"/>
            <a:gd name="adj2" fmla="val 1063386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C2867E-FF6C-4FF5-9A6E-4385342BB6B7}">
      <dsp:nvSpPr>
        <dsp:cNvPr id="0" name=""/>
        <dsp:cNvSpPr/>
      </dsp:nvSpPr>
      <dsp:spPr>
        <a:xfrm>
          <a:off x="1214179" y="646271"/>
          <a:ext cx="5131062" cy="5131062"/>
        </a:xfrm>
        <a:prstGeom prst="blockArc">
          <a:avLst>
            <a:gd name="adj1" fmla="val 142608"/>
            <a:gd name="adj2" fmla="val 5366712"/>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A7C5B-D85C-4A75-B1FD-D56763C85A02}">
      <dsp:nvSpPr>
        <dsp:cNvPr id="0" name=""/>
        <dsp:cNvSpPr/>
      </dsp:nvSpPr>
      <dsp:spPr>
        <a:xfrm>
          <a:off x="1212080" y="767081"/>
          <a:ext cx="5131062" cy="5131062"/>
        </a:xfrm>
        <a:prstGeom prst="blockArc">
          <a:avLst>
            <a:gd name="adj1" fmla="val 16236168"/>
            <a:gd name="adj2" fmla="val 21576841"/>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D7E1E-75D0-4843-B9D9-473E97674C8B}">
      <dsp:nvSpPr>
        <dsp:cNvPr id="0" name=""/>
        <dsp:cNvSpPr/>
      </dsp:nvSpPr>
      <dsp:spPr>
        <a:xfrm>
          <a:off x="2543996" y="2152212"/>
          <a:ext cx="2361078" cy="23610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s-x-int-SDL" sz="4500" kern="1200">
              <a:solidFill>
                <a:schemeClr val="tx1"/>
              </a:solidFill>
            </a:rPr>
            <a:t>USTED</a:t>
          </a:r>
        </a:p>
      </dsp:txBody>
      <dsp:txXfrm>
        <a:off x="2889768" y="2497984"/>
        <a:ext cx="1669534" cy="1669534"/>
      </dsp:txXfrm>
    </dsp:sp>
    <dsp:sp modelId="{C9476D22-9786-4F64-8195-378F92579BE7}">
      <dsp:nvSpPr>
        <dsp:cNvPr id="0" name=""/>
        <dsp:cNvSpPr/>
      </dsp:nvSpPr>
      <dsp:spPr>
        <a:xfrm>
          <a:off x="2874178" y="342"/>
          <a:ext cx="1859596"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x-int-SDL" sz="1400" kern="1200" noProof="0">
              <a:solidFill>
                <a:schemeClr val="tx1"/>
              </a:solidFill>
            </a:rPr>
            <a:t>LIDERAZGO </a:t>
          </a:r>
        </a:p>
        <a:p>
          <a:pPr marL="0" lvl="0" indent="0" algn="ctr" defTabSz="622300">
            <a:lnSpc>
              <a:spcPct val="90000"/>
            </a:lnSpc>
            <a:spcBef>
              <a:spcPct val="0"/>
            </a:spcBef>
            <a:spcAft>
              <a:spcPct val="35000"/>
            </a:spcAft>
            <a:buNone/>
          </a:pPr>
          <a:r>
            <a:rPr lang="es-x-int-SDL" sz="1400" kern="1200" noProof="0">
              <a:solidFill>
                <a:schemeClr val="tx1"/>
              </a:solidFill>
            </a:rPr>
            <a:t>Políticas de su propia organización  </a:t>
          </a:r>
        </a:p>
      </dsp:txBody>
      <dsp:txXfrm>
        <a:off x="3146510" y="242382"/>
        <a:ext cx="1314932" cy="1168674"/>
      </dsp:txXfrm>
    </dsp:sp>
    <dsp:sp modelId="{5CAC548F-4910-427A-ADB0-ECF7EB0D5555}">
      <dsp:nvSpPr>
        <dsp:cNvPr id="0" name=""/>
        <dsp:cNvSpPr/>
      </dsp:nvSpPr>
      <dsp:spPr>
        <a:xfrm>
          <a:off x="5303718" y="2389543"/>
          <a:ext cx="1959737" cy="18523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tx1"/>
            </a:solidFill>
          </a:endParaRPr>
        </a:p>
        <a:p>
          <a:pPr marL="0" lvl="0" indent="0" algn="ctr" defTabSz="622300">
            <a:lnSpc>
              <a:spcPct val="90000"/>
            </a:lnSpc>
            <a:spcBef>
              <a:spcPct val="0"/>
            </a:spcBef>
            <a:spcAft>
              <a:spcPct val="35000"/>
            </a:spcAft>
            <a:buNone/>
          </a:pPr>
          <a:r>
            <a:rPr lang="es-x-int-SDL" sz="1400" kern="1200" dirty="0">
              <a:solidFill>
                <a:schemeClr val="tx1"/>
              </a:solidFill>
            </a:rPr>
            <a:t>COMUNICADORES Apoyo de  sus colegas desde la </a:t>
          </a:r>
          <a:r>
            <a:rPr lang="es-AR" sz="1400" kern="1200" dirty="0">
              <a:solidFill>
                <a:schemeClr val="tx1"/>
              </a:solidFill>
            </a:rPr>
            <a:t>U</a:t>
          </a:r>
          <a:r>
            <a:rPr lang="es-x-int-SDL" sz="1400" kern="1200" dirty="0">
              <a:solidFill>
                <a:schemeClr val="tx1"/>
              </a:solidFill>
            </a:rPr>
            <a:t>nidad de </a:t>
          </a:r>
          <a:r>
            <a:rPr lang="es-AR" sz="1400" kern="1200" dirty="0">
              <a:solidFill>
                <a:schemeClr val="tx1"/>
              </a:solidFill>
            </a:rPr>
            <a:t>C</a:t>
          </a:r>
          <a:r>
            <a:rPr lang="es-x-int-SDL" sz="1400" kern="1200" dirty="0">
              <a:solidFill>
                <a:schemeClr val="tx1"/>
              </a:solidFill>
            </a:rPr>
            <a:t>omunicación </a:t>
          </a:r>
        </a:p>
      </dsp:txBody>
      <dsp:txXfrm>
        <a:off x="5590715" y="2660817"/>
        <a:ext cx="1385743" cy="1309826"/>
      </dsp:txXfrm>
    </dsp:sp>
    <dsp:sp modelId="{22E433F0-A63B-4F2D-B552-49D4686B484B}">
      <dsp:nvSpPr>
        <dsp:cNvPr id="0" name=""/>
        <dsp:cNvSpPr/>
      </dsp:nvSpPr>
      <dsp:spPr>
        <a:xfrm>
          <a:off x="2874178" y="4891339"/>
          <a:ext cx="1859596"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x-int-SDL" sz="1400" kern="1200" dirty="0">
              <a:solidFill>
                <a:schemeClr val="tx1"/>
              </a:solidFill>
            </a:rPr>
            <a:t>PERSONAS AFECTADAS</a:t>
          </a:r>
          <a:r>
            <a:rPr lang="es-AR" sz="1400" kern="1200" dirty="0">
              <a:solidFill>
                <a:schemeClr val="tx1"/>
              </a:solidFill>
            </a:rPr>
            <a:t> a las</a:t>
          </a:r>
          <a:r>
            <a:rPr lang="es-x-int-SDL" sz="1400" kern="1200" dirty="0">
              <a:solidFill>
                <a:schemeClr val="tx1"/>
              </a:solidFill>
            </a:rPr>
            <a:t> que asistimos </a:t>
          </a:r>
        </a:p>
        <a:p>
          <a:pPr marL="0" lvl="0" indent="0" algn="ctr" defTabSz="622300">
            <a:lnSpc>
              <a:spcPct val="90000"/>
            </a:lnSpc>
            <a:spcBef>
              <a:spcPct val="0"/>
            </a:spcBef>
            <a:spcAft>
              <a:spcPct val="35000"/>
            </a:spcAft>
            <a:buNone/>
          </a:pPr>
          <a:r>
            <a:rPr lang="es-x-int-SDL" sz="1400" kern="1200" dirty="0">
              <a:solidFill>
                <a:schemeClr val="tx1"/>
              </a:solidFill>
            </a:rPr>
            <a:t>PACIENTES</a:t>
          </a:r>
        </a:p>
      </dsp:txBody>
      <dsp:txXfrm>
        <a:off x="3146510" y="5133379"/>
        <a:ext cx="1314932" cy="1168674"/>
      </dsp:txXfrm>
    </dsp:sp>
    <dsp:sp modelId="{405C6348-074B-4A7E-B326-D77E81C73CB6}">
      <dsp:nvSpPr>
        <dsp:cNvPr id="0" name=""/>
        <dsp:cNvSpPr/>
      </dsp:nvSpPr>
      <dsp:spPr>
        <a:xfrm>
          <a:off x="385500" y="2506374"/>
          <a:ext cx="1824889"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x-int-SDL" sz="1400" kern="1200">
              <a:solidFill>
                <a:schemeClr val="tx1"/>
              </a:solidFill>
            </a:rPr>
            <a:t>PERIODISTAS </a:t>
          </a:r>
        </a:p>
        <a:p>
          <a:pPr marL="0" lvl="0" indent="0" algn="ctr" defTabSz="622300">
            <a:lnSpc>
              <a:spcPct val="90000"/>
            </a:lnSpc>
            <a:spcBef>
              <a:spcPct val="0"/>
            </a:spcBef>
            <a:spcAft>
              <a:spcPct val="35000"/>
            </a:spcAft>
            <a:buNone/>
          </a:pPr>
          <a:r>
            <a:rPr lang="es-x-int-SDL" sz="1400" kern="1200">
              <a:solidFill>
                <a:schemeClr val="tx1"/>
              </a:solidFill>
            </a:rPr>
            <a:t>Redes sociales y medios de comunicación </a:t>
          </a:r>
        </a:p>
      </dsp:txBody>
      <dsp:txXfrm>
        <a:off x="652749" y="2748414"/>
        <a:ext cx="1290391" cy="116867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0D6AAFD-6CA6-417D-92CC-8AEE60244822}" type="datetimeFigureOut">
              <a:rPr lang="fr-CH" smtClean="0"/>
              <a:t>04.02.2021</a:t>
            </a:fld>
            <a:endParaRPr lang="fr-CH"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A23FC84-1DE7-455B-9805-438902049C6C}" type="slidenum">
              <a:rPr lang="fr-CH" smtClean="0"/>
              <a:t>‹#›</a:t>
            </a:fld>
            <a:endParaRPr lang="fr-CH" dirty="0"/>
          </a:p>
        </p:txBody>
      </p:sp>
    </p:spTree>
    <p:extLst>
      <p:ext uri="{BB962C8B-B14F-4D97-AF65-F5344CB8AC3E}">
        <p14:creationId xmlns:p14="http://schemas.microsoft.com/office/powerpoint/2010/main" val="24829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1</a:t>
            </a:fld>
            <a:endParaRPr lang="fr-CH" dirty="0"/>
          </a:p>
        </p:txBody>
      </p:sp>
    </p:spTree>
    <p:extLst>
      <p:ext uri="{BB962C8B-B14F-4D97-AF65-F5344CB8AC3E}">
        <p14:creationId xmlns:p14="http://schemas.microsoft.com/office/powerpoint/2010/main" val="103842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noProof="0" dirty="0"/>
              <a:t>Comunicado de salud : Ejemplo de un Tweet escrito por el jefe de la delegación del CICR en Nigeria luego de una evacuación médica.</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10</a:t>
            </a:fld>
            <a:endParaRPr lang="fr-CH" dirty="0"/>
          </a:p>
        </p:txBody>
      </p:sp>
    </p:spTree>
    <p:extLst>
      <p:ext uri="{BB962C8B-B14F-4D97-AF65-F5344CB8AC3E}">
        <p14:creationId xmlns:p14="http://schemas.microsoft.com/office/powerpoint/2010/main" val="161327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noProof="0" dirty="0"/>
              <a:t>Comunicado de salud: Ejemplo de un video con el testimonio de un fisioterapeuta del CICR trabajando en el terreno, en Sudán del Sur.</a:t>
            </a:r>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11</a:t>
            </a:fld>
            <a:endParaRPr lang="fr-CH" dirty="0"/>
          </a:p>
        </p:txBody>
      </p:sp>
    </p:spTree>
    <p:extLst>
      <p:ext uri="{BB962C8B-B14F-4D97-AF65-F5344CB8AC3E}">
        <p14:creationId xmlns:p14="http://schemas.microsoft.com/office/powerpoint/2010/main" val="238955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L</a:t>
            </a:r>
            <a:r>
              <a:rPr lang="es-AR" b="1" i="1" noProof="0" dirty="0"/>
              <a:t>a pregunta 3 tiene un vínculo con el módulo ‘’Recopilación, análisis y transmisión de información’’ tratado en el curso, en el que abordamos el “dilema de la información”.</a:t>
            </a:r>
          </a:p>
        </p:txBody>
      </p:sp>
      <p:sp>
        <p:nvSpPr>
          <p:cNvPr id="4" name="Slide Number Placeholder 3"/>
          <p:cNvSpPr>
            <a:spLocks noGrp="1"/>
          </p:cNvSpPr>
          <p:nvPr>
            <p:ph type="sldNum" sz="quarter" idx="10"/>
          </p:nvPr>
        </p:nvSpPr>
        <p:spPr/>
        <p:txBody>
          <a:bodyPr/>
          <a:lstStyle/>
          <a:p>
            <a:fld id="{1A23FC84-1DE7-455B-9805-438902049C6C}" type="slidenum">
              <a:rPr lang="fr-CH" smtClean="0"/>
              <a:t>12</a:t>
            </a:fld>
            <a:endParaRPr lang="fr-CH" dirty="0"/>
          </a:p>
        </p:txBody>
      </p:sp>
    </p:spTree>
    <p:extLst>
      <p:ext uri="{BB962C8B-B14F-4D97-AF65-F5344CB8AC3E}">
        <p14:creationId xmlns:p14="http://schemas.microsoft.com/office/powerpoint/2010/main" val="185724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Este video es parte de la campaña “Asistencia de salud en peligro”.</a:t>
            </a:r>
          </a:p>
        </p:txBody>
      </p:sp>
      <p:sp>
        <p:nvSpPr>
          <p:cNvPr id="4" name="Slide Number Placeholder 3"/>
          <p:cNvSpPr>
            <a:spLocks noGrp="1"/>
          </p:cNvSpPr>
          <p:nvPr>
            <p:ph type="sldNum" sz="quarter" idx="10"/>
          </p:nvPr>
        </p:nvSpPr>
        <p:spPr/>
        <p:txBody>
          <a:bodyPr/>
          <a:lstStyle/>
          <a:p>
            <a:fld id="{1A23FC84-1DE7-455B-9805-438902049C6C}" type="slidenum">
              <a:rPr lang="fr-CH" smtClean="0"/>
              <a:t>13</a:t>
            </a:fld>
            <a:endParaRPr lang="fr-CH" dirty="0"/>
          </a:p>
        </p:txBody>
      </p:sp>
    </p:spTree>
    <p:extLst>
      <p:ext uri="{BB962C8B-B14F-4D97-AF65-F5344CB8AC3E}">
        <p14:creationId xmlns:p14="http://schemas.microsoft.com/office/powerpoint/2010/main" val="30829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for an ICRC audience  </a:t>
            </a:r>
            <a:endParaRPr lang="fr-CH" dirty="0"/>
          </a:p>
        </p:txBody>
      </p:sp>
      <p:sp>
        <p:nvSpPr>
          <p:cNvPr id="4" name="Slide Number Placeholder 3"/>
          <p:cNvSpPr>
            <a:spLocks noGrp="1"/>
          </p:cNvSpPr>
          <p:nvPr>
            <p:ph type="sldNum" sz="quarter" idx="10"/>
          </p:nvPr>
        </p:nvSpPr>
        <p:spPr/>
        <p:txBody>
          <a:bodyPr/>
          <a:lstStyle/>
          <a:p>
            <a:pPr>
              <a:defRPr/>
            </a:pPr>
            <a:fld id="{7F1F2A9F-C5C7-4619-8AB6-568CCE45CBC1}" type="slidenum">
              <a:rPr lang="en-GB" smtClean="0">
                <a:solidFill>
                  <a:srgbClr val="000000"/>
                </a:solidFill>
              </a:rPr>
              <a:pPr>
                <a:defRPr/>
              </a:pPr>
              <a:t>14</a:t>
            </a:fld>
            <a:endParaRPr lang="en-GB" dirty="0">
              <a:solidFill>
                <a:srgbClr val="000000"/>
              </a:solidFill>
            </a:endParaRPr>
          </a:p>
        </p:txBody>
      </p:sp>
    </p:spTree>
    <p:extLst>
      <p:ext uri="{BB962C8B-B14F-4D97-AF65-F5344CB8AC3E}">
        <p14:creationId xmlns:p14="http://schemas.microsoft.com/office/powerpoint/2010/main" val="29154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 que no sea </a:t>
            </a:r>
            <a:r>
              <a:rPr lang="es-AR" noProof="0" dirty="0"/>
              <a:t>esencial puede ser omitido si no hay tiempo suficiente. </a:t>
            </a:r>
          </a:p>
          <a:p>
            <a:pPr lvl="0"/>
            <a:r>
              <a:rPr lang="es-AR" noProof="0" dirty="0"/>
              <a:t>Las imágenes tienen un fuerte impacto y siempre se han usado para comunicar</a:t>
            </a:r>
            <a:r>
              <a:rPr lang="en-CA" dirty="0"/>
              <a:t>. </a:t>
            </a:r>
          </a:p>
          <a:p>
            <a:pPr lvl="0"/>
            <a:r>
              <a:rPr lang="es-AR" sz="1200" b="1" kern="1200" noProof="0" dirty="0">
                <a:solidFill>
                  <a:schemeClr val="tx1"/>
                </a:solidFill>
                <a:effectLst/>
                <a:latin typeface="+mn-lt"/>
                <a:ea typeface="+mn-ea"/>
                <a:cs typeface="+mn-cs"/>
              </a:rPr>
              <a:t>Principios de humanidad </a:t>
            </a:r>
            <a:r>
              <a:rPr lang="en-US" sz="1200" b="1" kern="1200" dirty="0">
                <a:solidFill>
                  <a:schemeClr val="tx1"/>
                </a:solidFill>
                <a:effectLst/>
                <a:latin typeface="+mn-lt"/>
                <a:ea typeface="+mn-ea"/>
                <a:cs typeface="+mn-cs"/>
              </a:rPr>
              <a:t>y </a:t>
            </a:r>
            <a:r>
              <a:rPr lang="es-AR" sz="1200" b="1" kern="1200" noProof="0" dirty="0">
                <a:solidFill>
                  <a:schemeClr val="tx1"/>
                </a:solidFill>
                <a:effectLst/>
                <a:latin typeface="+mn-lt"/>
                <a:ea typeface="+mn-ea"/>
                <a:cs typeface="+mn-cs"/>
              </a:rPr>
              <a:t>empatía; </a:t>
            </a:r>
            <a:r>
              <a:rPr lang="es-AR" sz="1200" kern="1200" noProof="0" dirty="0">
                <a:solidFill>
                  <a:schemeClr val="tx1"/>
                </a:solidFill>
                <a:effectLst/>
                <a:latin typeface="+mn-lt"/>
                <a:ea typeface="+mn-ea"/>
                <a:cs typeface="+mn-cs"/>
              </a:rPr>
              <a:t>siempre poner</a:t>
            </a:r>
            <a:r>
              <a:rPr lang="en-US" sz="1200" kern="1200" dirty="0">
                <a:solidFill>
                  <a:schemeClr val="tx1"/>
                </a:solidFill>
                <a:effectLst/>
                <a:latin typeface="+mn-lt"/>
                <a:ea typeface="+mn-ea"/>
                <a:cs typeface="+mn-cs"/>
              </a:rPr>
              <a:t> a las personas </a:t>
            </a:r>
            <a:r>
              <a:rPr lang="es-AR" sz="1200" kern="1200" noProof="0" dirty="0">
                <a:solidFill>
                  <a:schemeClr val="tx1"/>
                </a:solidFill>
                <a:effectLst/>
                <a:latin typeface="+mn-lt"/>
                <a:ea typeface="+mn-ea"/>
                <a:cs typeface="+mn-cs"/>
              </a:rPr>
              <a:t>en el centro de la historia.</a:t>
            </a:r>
          </a:p>
          <a:p>
            <a:pPr lvl="0"/>
            <a:r>
              <a:rPr lang="es-AR" sz="1200" b="1" kern="1200" noProof="0" dirty="0">
                <a:solidFill>
                  <a:schemeClr val="tx1"/>
                </a:solidFill>
                <a:effectLst/>
                <a:latin typeface="+mn-lt"/>
                <a:ea typeface="+mn-ea"/>
                <a:cs typeface="+mn-cs"/>
              </a:rPr>
              <a:t>Respetar la dignidad y la privacidad</a:t>
            </a:r>
            <a:r>
              <a:rPr lang="es-AR" sz="1200" kern="1200" noProof="0" dirty="0">
                <a:solidFill>
                  <a:schemeClr val="tx1"/>
                </a:solidFill>
                <a:effectLst/>
                <a:latin typeface="+mn-lt"/>
                <a:ea typeface="+mn-ea"/>
                <a:cs typeface="+mn-cs"/>
              </a:rPr>
              <a:t>; siempre describir a las personas de manera digna</a:t>
            </a:r>
            <a:r>
              <a:rPr lang="en-US" sz="1200" kern="1200" dirty="0">
                <a:solidFill>
                  <a:schemeClr val="tx1"/>
                </a:solidFill>
                <a:effectLst/>
                <a:latin typeface="+mn-lt"/>
                <a:ea typeface="+mn-ea"/>
                <a:cs typeface="+mn-cs"/>
              </a:rPr>
              <a:t>.</a:t>
            </a:r>
            <a:endParaRPr lang="en-CA" dirty="0"/>
          </a:p>
          <a:p>
            <a:endParaRPr lang="en-CA" dirty="0"/>
          </a:p>
        </p:txBody>
      </p:sp>
      <p:sp>
        <p:nvSpPr>
          <p:cNvPr id="4" name="Slide Number Placeholder 3"/>
          <p:cNvSpPr>
            <a:spLocks noGrp="1"/>
          </p:cNvSpPr>
          <p:nvPr>
            <p:ph type="sldNum" sz="quarter" idx="10"/>
          </p:nvPr>
        </p:nvSpPr>
        <p:spPr/>
        <p:txBody>
          <a:bodyPr/>
          <a:lstStyle/>
          <a:p>
            <a:fld id="{1A23FC84-1DE7-455B-9805-438902049C6C}" type="slidenum">
              <a:rPr lang="fr-CH" smtClean="0"/>
              <a:t>15</a:t>
            </a:fld>
            <a:endParaRPr lang="fr-CH" dirty="0"/>
          </a:p>
        </p:txBody>
      </p:sp>
    </p:spTree>
    <p:extLst>
      <p:ext uri="{BB962C8B-B14F-4D97-AF65-F5344CB8AC3E}">
        <p14:creationId xmlns:p14="http://schemas.microsoft.com/office/powerpoint/2010/main" val="4163648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Las redes sociales permiten mantener comunicación bidireccional con un público más grande. Las historias humanas alegres generan mucho interés</a:t>
            </a:r>
            <a:r>
              <a:rPr lang="en-US" dirty="0"/>
              <a:t>.</a:t>
            </a:r>
          </a:p>
          <a:p>
            <a:pPr lvl="0"/>
            <a:r>
              <a:rPr lang="es-AR" sz="1200" b="1" kern="1200" noProof="0" dirty="0">
                <a:solidFill>
                  <a:schemeClr val="tx1"/>
                </a:solidFill>
                <a:effectLst/>
                <a:latin typeface="+mn-lt"/>
                <a:ea typeface="+mn-ea"/>
                <a:cs typeface="+mn-cs"/>
              </a:rPr>
              <a:t>Principios de humanidad </a:t>
            </a:r>
            <a:r>
              <a:rPr lang="en-US" sz="1200" b="1" kern="1200" dirty="0">
                <a:solidFill>
                  <a:schemeClr val="tx1"/>
                </a:solidFill>
                <a:effectLst/>
                <a:latin typeface="+mn-lt"/>
                <a:ea typeface="+mn-ea"/>
                <a:cs typeface="+mn-cs"/>
              </a:rPr>
              <a:t>y </a:t>
            </a:r>
            <a:r>
              <a:rPr lang="es-AR" sz="1200" b="1" kern="1200" noProof="0" dirty="0">
                <a:solidFill>
                  <a:schemeClr val="tx1"/>
                </a:solidFill>
                <a:effectLst/>
                <a:latin typeface="+mn-lt"/>
                <a:ea typeface="+mn-ea"/>
                <a:cs typeface="+mn-cs"/>
              </a:rPr>
              <a:t>empatía; </a:t>
            </a:r>
            <a:r>
              <a:rPr lang="es-AR" sz="1200" kern="1200" noProof="0" dirty="0">
                <a:solidFill>
                  <a:schemeClr val="tx1"/>
                </a:solidFill>
                <a:effectLst/>
                <a:latin typeface="+mn-lt"/>
                <a:ea typeface="+mn-ea"/>
                <a:cs typeface="+mn-cs"/>
              </a:rPr>
              <a:t>siempre poner</a:t>
            </a:r>
            <a:r>
              <a:rPr lang="en-US" sz="1200" kern="1200" dirty="0">
                <a:solidFill>
                  <a:schemeClr val="tx1"/>
                </a:solidFill>
                <a:effectLst/>
                <a:latin typeface="+mn-lt"/>
                <a:ea typeface="+mn-ea"/>
                <a:cs typeface="+mn-cs"/>
              </a:rPr>
              <a:t> a las personas </a:t>
            </a:r>
            <a:r>
              <a:rPr lang="es-AR" sz="1200" kern="1200" noProof="0" dirty="0">
                <a:solidFill>
                  <a:schemeClr val="tx1"/>
                </a:solidFill>
                <a:effectLst/>
                <a:latin typeface="+mn-lt"/>
                <a:ea typeface="+mn-ea"/>
                <a:cs typeface="+mn-cs"/>
              </a:rPr>
              <a:t>en el centro de la historia.</a:t>
            </a:r>
          </a:p>
          <a:p>
            <a:pPr lvl="0"/>
            <a:r>
              <a:rPr lang="es-AR" sz="1200" b="1" kern="1200" noProof="0" dirty="0">
                <a:solidFill>
                  <a:schemeClr val="tx1"/>
                </a:solidFill>
                <a:effectLst/>
                <a:latin typeface="+mn-lt"/>
                <a:ea typeface="+mn-ea"/>
                <a:cs typeface="+mn-cs"/>
              </a:rPr>
              <a:t>Respetar la dignidad y la privacidad</a:t>
            </a:r>
            <a:r>
              <a:rPr lang="es-AR" sz="1200" kern="1200" noProof="0" dirty="0">
                <a:solidFill>
                  <a:schemeClr val="tx1"/>
                </a:solidFill>
                <a:effectLst/>
                <a:latin typeface="+mn-lt"/>
                <a:ea typeface="+mn-ea"/>
                <a:cs typeface="+mn-cs"/>
              </a:rPr>
              <a:t>; siempre describir a las personas de manera digna</a:t>
            </a:r>
            <a:r>
              <a:rPr lang="en-US" sz="1200" kern="1200" dirty="0">
                <a:solidFill>
                  <a:schemeClr val="tx1"/>
                </a:solidFill>
                <a:effectLst/>
                <a:latin typeface="+mn-lt"/>
                <a:ea typeface="+mn-ea"/>
                <a:cs typeface="+mn-cs"/>
              </a:rPr>
              <a:t>.</a:t>
            </a:r>
            <a:endParaRPr lang="en-CA"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16</a:t>
            </a:fld>
            <a:endParaRPr lang="fr-CH" dirty="0"/>
          </a:p>
        </p:txBody>
      </p:sp>
    </p:spTree>
    <p:extLst>
      <p:ext uri="{BB962C8B-B14F-4D97-AF65-F5344CB8AC3E}">
        <p14:creationId xmlns:p14="http://schemas.microsoft.com/office/powerpoint/2010/main" val="111125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Just in case, to illustrate an example in Syria in 2016 </a:t>
            </a:r>
          </a:p>
        </p:txBody>
      </p:sp>
      <p:sp>
        <p:nvSpPr>
          <p:cNvPr id="4" name="Slide Number Placeholder 3"/>
          <p:cNvSpPr>
            <a:spLocks noGrp="1"/>
          </p:cNvSpPr>
          <p:nvPr>
            <p:ph type="sldNum" sz="quarter" idx="10"/>
          </p:nvPr>
        </p:nvSpPr>
        <p:spPr/>
        <p:txBody>
          <a:bodyPr/>
          <a:lstStyle/>
          <a:p>
            <a:fld id="{1A23FC84-1DE7-455B-9805-438902049C6C}" type="slidenum">
              <a:rPr lang="fr-CH" smtClean="0"/>
              <a:t>17</a:t>
            </a:fld>
            <a:endParaRPr lang="fr-CH" dirty="0"/>
          </a:p>
        </p:txBody>
      </p:sp>
    </p:spTree>
    <p:extLst>
      <p:ext uri="{BB962C8B-B14F-4D97-AF65-F5344CB8AC3E}">
        <p14:creationId xmlns:p14="http://schemas.microsoft.com/office/powerpoint/2010/main" val="1295628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Pausa. Dar suficiente tiempo para que los participantes reflexionen antes de dar respuestas en la próxima diapositiva.</a:t>
            </a:r>
          </a:p>
        </p:txBody>
      </p:sp>
      <p:sp>
        <p:nvSpPr>
          <p:cNvPr id="4" name="Slide Number Placeholder 3"/>
          <p:cNvSpPr>
            <a:spLocks noGrp="1"/>
          </p:cNvSpPr>
          <p:nvPr>
            <p:ph type="sldNum" sz="quarter" idx="10"/>
          </p:nvPr>
        </p:nvSpPr>
        <p:spPr/>
        <p:txBody>
          <a:bodyPr/>
          <a:lstStyle/>
          <a:p>
            <a:fld id="{1A23FC84-1DE7-455B-9805-438902049C6C}" type="slidenum">
              <a:rPr lang="fr-CH" smtClean="0"/>
              <a:t>18</a:t>
            </a:fld>
            <a:endParaRPr lang="fr-CH" dirty="0"/>
          </a:p>
        </p:txBody>
      </p:sp>
    </p:spTree>
    <p:extLst>
      <p:ext uri="{BB962C8B-B14F-4D97-AF65-F5344CB8AC3E}">
        <p14:creationId xmlns:p14="http://schemas.microsoft.com/office/powerpoint/2010/main" val="3976773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Explicar por qué los medios de comunicación y los colegas comunicadores necesitan que el personal de salud dé entrevistas.</a:t>
            </a:r>
          </a:p>
        </p:txBody>
      </p:sp>
      <p:sp>
        <p:nvSpPr>
          <p:cNvPr id="4" name="Slide Number Placeholder 3"/>
          <p:cNvSpPr>
            <a:spLocks noGrp="1"/>
          </p:cNvSpPr>
          <p:nvPr>
            <p:ph type="sldNum" sz="quarter" idx="10"/>
          </p:nvPr>
        </p:nvSpPr>
        <p:spPr/>
        <p:txBody>
          <a:bodyPr/>
          <a:lstStyle/>
          <a:p>
            <a:fld id="{1A23FC84-1DE7-455B-9805-438902049C6C}" type="slidenum">
              <a:rPr lang="fr-CH" smtClean="0"/>
              <a:t>19</a:t>
            </a:fld>
            <a:endParaRPr lang="fr-CH" dirty="0"/>
          </a:p>
        </p:txBody>
      </p:sp>
    </p:spTree>
    <p:extLst>
      <p:ext uri="{BB962C8B-B14F-4D97-AF65-F5344CB8AC3E}">
        <p14:creationId xmlns:p14="http://schemas.microsoft.com/office/powerpoint/2010/main" val="247281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2</a:t>
            </a:fld>
            <a:endParaRPr lang="fr-CH" dirty="0"/>
          </a:p>
        </p:txBody>
      </p:sp>
    </p:spTree>
    <p:extLst>
      <p:ext uri="{BB962C8B-B14F-4D97-AF65-F5344CB8AC3E}">
        <p14:creationId xmlns:p14="http://schemas.microsoft.com/office/powerpoint/2010/main" val="198906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in case as additional resource: Another example of a video with an interview of an ICRC surgeon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20</a:t>
            </a:fld>
            <a:endParaRPr lang="fr-CH" dirty="0"/>
          </a:p>
        </p:txBody>
      </p:sp>
    </p:spTree>
    <p:extLst>
      <p:ext uri="{BB962C8B-B14F-4D97-AF65-F5344CB8AC3E}">
        <p14:creationId xmlns:p14="http://schemas.microsoft.com/office/powerpoint/2010/main" val="6000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Las respuestas se encuentran en las siguientes dos diapositivas.</a:t>
            </a:r>
          </a:p>
        </p:txBody>
      </p:sp>
      <p:sp>
        <p:nvSpPr>
          <p:cNvPr id="4" name="Slide Number Placeholder 3"/>
          <p:cNvSpPr>
            <a:spLocks noGrp="1"/>
          </p:cNvSpPr>
          <p:nvPr>
            <p:ph type="sldNum" sz="quarter" idx="10"/>
          </p:nvPr>
        </p:nvSpPr>
        <p:spPr/>
        <p:txBody>
          <a:bodyPr/>
          <a:lstStyle/>
          <a:p>
            <a:fld id="{1A23FC84-1DE7-455B-9805-438902049C6C}" type="slidenum">
              <a:rPr lang="fr-CH" smtClean="0"/>
              <a:t>21</a:t>
            </a:fld>
            <a:endParaRPr lang="fr-CH" dirty="0"/>
          </a:p>
        </p:txBody>
      </p:sp>
    </p:spTree>
    <p:extLst>
      <p:ext uri="{BB962C8B-B14F-4D97-AF65-F5344CB8AC3E}">
        <p14:creationId xmlns:p14="http://schemas.microsoft.com/office/powerpoint/2010/main" val="24745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Elementos de respuesta para el ejercicio: Interactuar con los medios de comunicación</a:t>
            </a:r>
          </a:p>
        </p:txBody>
      </p:sp>
      <p:sp>
        <p:nvSpPr>
          <p:cNvPr id="4" name="Slide Number Placeholder 3"/>
          <p:cNvSpPr>
            <a:spLocks noGrp="1"/>
          </p:cNvSpPr>
          <p:nvPr>
            <p:ph type="sldNum" sz="quarter" idx="10"/>
          </p:nvPr>
        </p:nvSpPr>
        <p:spPr/>
        <p:txBody>
          <a:bodyPr/>
          <a:lstStyle/>
          <a:p>
            <a:fld id="{1A23FC84-1DE7-455B-9805-438902049C6C}" type="slidenum">
              <a:rPr lang="fr-CH" smtClean="0"/>
              <a:t>22</a:t>
            </a:fld>
            <a:endParaRPr lang="fr-CH" dirty="0"/>
          </a:p>
        </p:txBody>
      </p:sp>
    </p:spTree>
    <p:extLst>
      <p:ext uri="{BB962C8B-B14F-4D97-AF65-F5344CB8AC3E}">
        <p14:creationId xmlns:p14="http://schemas.microsoft.com/office/powerpoint/2010/main" val="374034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Elementos de respuesta para el ejercicio: Interactuar con los medios de comunicación</a:t>
            </a:r>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23</a:t>
            </a:fld>
            <a:endParaRPr lang="fr-CH" dirty="0"/>
          </a:p>
        </p:txBody>
      </p:sp>
    </p:spTree>
    <p:extLst>
      <p:ext uri="{BB962C8B-B14F-4D97-AF65-F5344CB8AC3E}">
        <p14:creationId xmlns:p14="http://schemas.microsoft.com/office/powerpoint/2010/main" val="3541580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Recursos disponibles para quienes quieran informarse.</a:t>
            </a:r>
          </a:p>
        </p:txBody>
      </p:sp>
      <p:sp>
        <p:nvSpPr>
          <p:cNvPr id="4" name="Slide Number Placeholder 3"/>
          <p:cNvSpPr>
            <a:spLocks noGrp="1"/>
          </p:cNvSpPr>
          <p:nvPr>
            <p:ph type="sldNum" sz="quarter" idx="10"/>
          </p:nvPr>
        </p:nvSpPr>
        <p:spPr/>
        <p:txBody>
          <a:bodyPr/>
          <a:lstStyle/>
          <a:p>
            <a:fld id="{1A23FC84-1DE7-455B-9805-438902049C6C}" type="slidenum">
              <a:rPr lang="fr-CH" smtClean="0"/>
              <a:t>24</a:t>
            </a:fld>
            <a:endParaRPr lang="fr-CH" dirty="0"/>
          </a:p>
        </p:txBody>
      </p:sp>
    </p:spTree>
    <p:extLst>
      <p:ext uri="{BB962C8B-B14F-4D97-AF65-F5344CB8AC3E}">
        <p14:creationId xmlns:p14="http://schemas.microsoft.com/office/powerpoint/2010/main" val="91150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Elementos a considerar cuando se solicita una entrevista a cualquier miembro del equipo</a:t>
            </a:r>
          </a:p>
        </p:txBody>
      </p:sp>
      <p:sp>
        <p:nvSpPr>
          <p:cNvPr id="4" name="Slide Number Placeholder 3"/>
          <p:cNvSpPr>
            <a:spLocks noGrp="1"/>
          </p:cNvSpPr>
          <p:nvPr>
            <p:ph type="sldNum" sz="quarter" idx="10"/>
          </p:nvPr>
        </p:nvSpPr>
        <p:spPr/>
        <p:txBody>
          <a:bodyPr/>
          <a:lstStyle/>
          <a:p>
            <a:fld id="{1A23FC84-1DE7-455B-9805-438902049C6C}" type="slidenum">
              <a:rPr lang="fr-CH" smtClean="0"/>
              <a:t>25</a:t>
            </a:fld>
            <a:endParaRPr lang="fr-CH" dirty="0"/>
          </a:p>
        </p:txBody>
      </p:sp>
    </p:spTree>
    <p:extLst>
      <p:ext uri="{BB962C8B-B14F-4D97-AF65-F5344CB8AC3E}">
        <p14:creationId xmlns:p14="http://schemas.microsoft.com/office/powerpoint/2010/main" val="1654185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AR" b="0" noProof="0" dirty="0"/>
              <a:t>Elementos clave para tener en cuenta </a:t>
            </a:r>
          </a:p>
          <a:p>
            <a:pPr lvl="0"/>
            <a:r>
              <a:rPr lang="es-AR" b="0" noProof="0" dirty="0"/>
              <a:t>Conocer al público: Dos imágenes ilustran la palabra “Salud” en lenguaje de señas.</a:t>
            </a:r>
          </a:p>
        </p:txBody>
      </p:sp>
      <p:sp>
        <p:nvSpPr>
          <p:cNvPr id="4" name="Slide Number Placeholder 3"/>
          <p:cNvSpPr>
            <a:spLocks noGrp="1"/>
          </p:cNvSpPr>
          <p:nvPr>
            <p:ph type="sldNum" sz="quarter" idx="10"/>
          </p:nvPr>
        </p:nvSpPr>
        <p:spPr/>
        <p:txBody>
          <a:bodyPr/>
          <a:lstStyle/>
          <a:p>
            <a:fld id="{1A23FC84-1DE7-455B-9805-438902049C6C}" type="slidenum">
              <a:rPr lang="fr-CH" smtClean="0"/>
              <a:t>26</a:t>
            </a:fld>
            <a:endParaRPr lang="fr-CH" dirty="0"/>
          </a:p>
        </p:txBody>
      </p:sp>
    </p:spTree>
    <p:extLst>
      <p:ext uri="{BB962C8B-B14F-4D97-AF65-F5344CB8AC3E}">
        <p14:creationId xmlns:p14="http://schemas.microsoft.com/office/powerpoint/2010/main" val="1817974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Optional: In complement to the tips for interviews with Media, the brochure “</a:t>
            </a:r>
            <a:r>
              <a:rPr lang="en-GB" sz="1200" i="1" kern="1200" dirty="0">
                <a:solidFill>
                  <a:schemeClr val="tx1"/>
                </a:solidFill>
                <a:effectLst/>
                <a:latin typeface="+mn-lt"/>
                <a:ea typeface="+mn-ea"/>
                <a:cs typeface="+mn-cs"/>
              </a:rPr>
              <a:t>Health Care in Danger, the responsibilities of health- care personnel</a:t>
            </a:r>
            <a:r>
              <a:rPr lang="en-GB" sz="1200" kern="1200" dirty="0">
                <a:solidFill>
                  <a:schemeClr val="tx1"/>
                </a:solidFill>
                <a:effectLst/>
                <a:latin typeface="+mn-lt"/>
                <a:ea typeface="+mn-ea"/>
                <a:cs typeface="+mn-cs"/>
              </a:rPr>
              <a:t>” has got an interesting chapter : </a:t>
            </a:r>
            <a:r>
              <a:rPr lang="en-GB" sz="1200" b="1" kern="1200" dirty="0">
                <a:solidFill>
                  <a:schemeClr val="tx1"/>
                </a:solidFill>
                <a:effectLst/>
                <a:latin typeface="+mn-lt"/>
                <a:ea typeface="+mn-ea"/>
                <a:cs typeface="+mn-cs"/>
              </a:rPr>
              <a:t>Media p. 94 &amp; 95. </a:t>
            </a:r>
            <a:r>
              <a:rPr lang="en-GB" sz="1200" b="0" kern="1200" dirty="0">
                <a:solidFill>
                  <a:schemeClr val="tx1"/>
                </a:solidFill>
                <a:effectLst/>
                <a:latin typeface="+mn-lt"/>
                <a:ea typeface="+mn-ea"/>
                <a:cs typeface="+mn-cs"/>
              </a:rPr>
              <a:t>This document is available on line in PDF </a:t>
            </a:r>
            <a:endParaRPr lang="fr-CH" b="0" dirty="0"/>
          </a:p>
        </p:txBody>
      </p:sp>
      <p:sp>
        <p:nvSpPr>
          <p:cNvPr id="4" name="Slide Number Placeholder 3"/>
          <p:cNvSpPr>
            <a:spLocks noGrp="1"/>
          </p:cNvSpPr>
          <p:nvPr>
            <p:ph type="sldNum" sz="quarter" idx="10"/>
          </p:nvPr>
        </p:nvSpPr>
        <p:spPr/>
        <p:txBody>
          <a:bodyPr/>
          <a:lstStyle/>
          <a:p>
            <a:fld id="{1A23FC84-1DE7-455B-9805-438902049C6C}" type="slidenum">
              <a:rPr lang="fr-CH" smtClean="0"/>
              <a:t>27</a:t>
            </a:fld>
            <a:endParaRPr lang="fr-CH" dirty="0"/>
          </a:p>
        </p:txBody>
      </p:sp>
    </p:spTree>
    <p:extLst>
      <p:ext uri="{BB962C8B-B14F-4D97-AF65-F5344CB8AC3E}">
        <p14:creationId xmlns:p14="http://schemas.microsoft.com/office/powerpoint/2010/main" val="193912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8C150-EA5F-4672-AE8E-5E5D46BA0248}" type="slidenum">
              <a:rPr lang="en-GB"/>
              <a:pPr/>
              <a:t>29</a:t>
            </a:fld>
            <a:endParaRPr lang="en-GB"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dirty="0"/>
              <a:t>Haga clic en este enlace para mostrar el video: </a:t>
            </a:r>
            <a:r>
              <a:rPr lang="fr-CH" dirty="0"/>
              <a:t>https://www.youtube.com/watch?v=pEzeRGgH0lQ</a:t>
            </a:r>
          </a:p>
          <a:p>
            <a:endParaRPr lang="es-ES" dirty="0"/>
          </a:p>
        </p:txBody>
      </p:sp>
    </p:spTree>
    <p:extLst>
      <p:ext uri="{BB962C8B-B14F-4D97-AF65-F5344CB8AC3E}">
        <p14:creationId xmlns:p14="http://schemas.microsoft.com/office/powerpoint/2010/main" val="361693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2000" b="1" noProof="0" dirty="0"/>
              <a:t>Fuente: Cumbre Humanitaria Mundial – Consultas comunitarias</a:t>
            </a:r>
            <a:endParaRPr lang="es-AR" noProof="0" dirty="0"/>
          </a:p>
          <a:p>
            <a:r>
              <a:rPr lang="es-AR" noProof="0" dirty="0"/>
              <a:t>https://consultations.worldhumanitariansummit.org/bitcache/069aa44b39f84506ac6e6712fd2ce4fccde2cf9b?vid=579670&amp;disposition=inline&amp;op=view</a:t>
            </a:r>
          </a:p>
          <a:p>
            <a:endParaRPr lang="es-AR" noProof="0" dirty="0"/>
          </a:p>
          <a:p>
            <a:r>
              <a:rPr lang="es-AR" noProof="0" dirty="0"/>
              <a:t>En preparación para la Cumbre Humanitaria Mundial, la secretaría de la Cumbre encomendó a IPSOS que realizara consultas a comunidades afectadas por crisis en distintos países. Los países elegidos fueron Afganistán, Guinea, Sudán del Sur Siria y Ucrania, para representar una amplia variedad de regiones geográficas, contextos y actores humanitarios.</a:t>
            </a:r>
          </a:p>
        </p:txBody>
      </p:sp>
      <p:sp>
        <p:nvSpPr>
          <p:cNvPr id="4" name="Slide Number Placeholder 3"/>
          <p:cNvSpPr>
            <a:spLocks noGrp="1"/>
          </p:cNvSpPr>
          <p:nvPr>
            <p:ph type="sldNum" sz="quarter" idx="10"/>
          </p:nvPr>
        </p:nvSpPr>
        <p:spPr/>
        <p:txBody>
          <a:bodyPr/>
          <a:lstStyle/>
          <a:p>
            <a:fld id="{E6E87C4C-A42D-41C7-8D03-94A0493FE017}" type="slidenum">
              <a:rPr lang="fr-CH" smtClean="0"/>
              <a:t>30</a:t>
            </a:fld>
            <a:endParaRPr lang="fr-CH" dirty="0"/>
          </a:p>
        </p:txBody>
      </p:sp>
    </p:spTree>
    <p:extLst>
      <p:ext uri="{BB962C8B-B14F-4D97-AF65-F5344CB8AC3E}">
        <p14:creationId xmlns:p14="http://schemas.microsoft.com/office/powerpoint/2010/main" val="288732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3</a:t>
            </a:fld>
            <a:endParaRPr lang="fr-CH" dirty="0"/>
          </a:p>
        </p:txBody>
      </p:sp>
    </p:spTree>
    <p:extLst>
      <p:ext uri="{BB962C8B-B14F-4D97-AF65-F5344CB8AC3E}">
        <p14:creationId xmlns:p14="http://schemas.microsoft.com/office/powerpoint/2010/main" val="400569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El acceso a la información es un derecho tan vital como el agua y el refugio.</a:t>
            </a:r>
          </a:p>
          <a:p>
            <a:endParaRPr lang="en-GB" u="sng" dirty="0"/>
          </a:p>
          <a:p>
            <a:r>
              <a:rPr lang="en-GB" u="sng" dirty="0"/>
              <a:t>Si </a:t>
            </a:r>
            <a:r>
              <a:rPr lang="es-AR" u="sng" noProof="0" dirty="0"/>
              <a:t>bien mejorar el enfoque institucional de interacción con las comunidades y rendición de cuentas a las personas afectadas es una responsabilidad ética, también es necesario adaptar y mejorar nuestro enfoque a partir de la evolución constante del contexto humanitario:</a:t>
            </a:r>
          </a:p>
          <a:p>
            <a:endParaRPr lang="es-AR" baseline="0" noProof="0" dirty="0"/>
          </a:p>
          <a:p>
            <a:pPr marL="233309" indent="-233309">
              <a:buAutoNum type="arabicPeriod"/>
            </a:pPr>
            <a:r>
              <a:rPr lang="es-AR" b="1" baseline="0" noProof="0" dirty="0"/>
              <a:t>Cambios del contexto humanitario y revolución tecnológica: </a:t>
            </a:r>
            <a:r>
              <a:rPr lang="es-AR" baseline="0" noProof="0" dirty="0"/>
              <a:t>por ejemplo, muchas personas podrían no necesitar nuestros teléfonos satelitales. Pueden tener sus propios teléfonos móviles y su necesidad más inmediata puede ser la electricidad para cargar los teléfonos y conexión a internet.</a:t>
            </a:r>
            <a:endParaRPr lang="en-GB" baseline="0" dirty="0"/>
          </a:p>
          <a:p>
            <a:pPr marL="233309" indent="-233309">
              <a:buAutoNum type="arabicPeriod"/>
            </a:pPr>
            <a:r>
              <a:rPr lang="es-AR" b="1" baseline="0" noProof="0" dirty="0"/>
              <a:t>La demanda cada vez mayor de interacción, transparencia y rendición de cuentas </a:t>
            </a:r>
            <a:r>
              <a:rPr lang="es-AR" baseline="0" noProof="0" dirty="0"/>
              <a:t>de parte de los gobiernos, los medios de comunicación y las organizaciones como la nuestras.</a:t>
            </a:r>
          </a:p>
          <a:p>
            <a:endParaRPr lang="es-AR" noProof="0" dirty="0"/>
          </a:p>
          <a:p>
            <a:r>
              <a:rPr lang="es-AR" noProof="0" dirty="0"/>
              <a:t>La complejidad de los conflictos armados actuales y la sensibilidad e inseguridad caracterizan los contextos en los que operan las organizaciones humanitarias. Esto nos obliga a adaptarnos y considerar nuevos enfoques y nuevas maneras de trabajo. Al mismo tiempo, las nuevas tecnologías permiten a las personas de todo el mundo organizar su propia respuesta e interactuar entre ellas, con los gobiernos y las organizaciones humanitarias; también han modificado la capacidad de las personas de expresar sus necesidades y expectativas. Esta conectividad empodera a las personas afectadas y demanda una mayor interacción, transparencia y rendición de cuentas de todas las partes interesadas, incluido el CICR. A nivel institucional, y dentro de las limitaciones contextuales específicas, necesitamos ser más accesibles y receptivos con las personas afectadas.</a:t>
            </a:r>
          </a:p>
        </p:txBody>
      </p:sp>
      <p:sp>
        <p:nvSpPr>
          <p:cNvPr id="4" name="Slide Number Placeholder 3"/>
          <p:cNvSpPr>
            <a:spLocks noGrp="1"/>
          </p:cNvSpPr>
          <p:nvPr>
            <p:ph type="sldNum" sz="quarter" idx="10"/>
          </p:nvPr>
        </p:nvSpPr>
        <p:spPr/>
        <p:txBody>
          <a:bodyPr/>
          <a:lstStyle/>
          <a:p>
            <a:fld id="{E6E87C4C-A42D-41C7-8D03-94A0493FE017}" type="slidenum">
              <a:rPr lang="fr-CH" smtClean="0"/>
              <a:t>31</a:t>
            </a:fld>
            <a:endParaRPr lang="fr-CH" dirty="0"/>
          </a:p>
        </p:txBody>
      </p:sp>
    </p:spTree>
    <p:extLst>
      <p:ext uri="{BB962C8B-B14F-4D97-AF65-F5344CB8AC3E}">
        <p14:creationId xmlns:p14="http://schemas.microsoft.com/office/powerpoint/2010/main" val="230884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b="1" u="sng" noProof="0" dirty="0"/>
              <a:t>Información como ayuda</a:t>
            </a:r>
          </a:p>
          <a:p>
            <a:r>
              <a:rPr lang="en-US" b="1" dirty="0"/>
              <a:t>Fuentes de </a:t>
            </a:r>
            <a:r>
              <a:rPr lang="es-AR" b="1" noProof="0" dirty="0"/>
              <a:t>agua</a:t>
            </a:r>
            <a:r>
              <a:rPr lang="en-US" dirty="0"/>
              <a:t> </a:t>
            </a:r>
            <a:r>
              <a:rPr lang="es-AR" noProof="0" dirty="0"/>
              <a:t>en</a:t>
            </a:r>
            <a:r>
              <a:rPr lang="en-US" dirty="0"/>
              <a:t> </a:t>
            </a:r>
            <a:r>
              <a:rPr lang="es-AR" noProof="0" dirty="0"/>
              <a:t>Alepo, Siria. Mapa que ubica geográficamente las fuentes de agua más cercanas. Se compartió a través de redes sociales y, con la participación de las comunidades, se logró corregir las ubicaciones incorrectas.</a:t>
            </a:r>
            <a:endParaRPr lang="en-US" dirty="0"/>
          </a:p>
          <a:p>
            <a:r>
              <a:rPr lang="es-AR" b="1" noProof="0" dirty="0"/>
              <a:t>Campaña </a:t>
            </a:r>
            <a:r>
              <a:rPr lang="en-US" b="1" dirty="0"/>
              <a:t>contra </a:t>
            </a:r>
            <a:r>
              <a:rPr lang="es-AR" sz="1200" b="1" i="0" kern="1200" dirty="0">
                <a:solidFill>
                  <a:schemeClr val="tx1"/>
                </a:solidFill>
                <a:effectLst/>
                <a:latin typeface="+mn-lt"/>
                <a:ea typeface="+mn-ea"/>
                <a:cs typeface="+mn-cs"/>
              </a:rPr>
              <a:t>Leishmaniasis</a:t>
            </a:r>
            <a:r>
              <a:rPr lang="en-US" dirty="0"/>
              <a:t> a </a:t>
            </a:r>
            <a:r>
              <a:rPr lang="es-AR" noProof="0" dirty="0"/>
              <a:t>través de las redes sociales para generar conciencia sobre la enfermedad, los síntomas a los que hay que prestar atención y lugares donde recibir tratamiento</a:t>
            </a:r>
            <a:r>
              <a:rPr lang="en-US" dirty="0"/>
              <a:t>.</a:t>
            </a:r>
          </a:p>
          <a:p>
            <a:endParaRPr lang="en-US" dirty="0"/>
          </a:p>
        </p:txBody>
      </p:sp>
      <p:sp>
        <p:nvSpPr>
          <p:cNvPr id="4" name="Slide Number Placeholder 3"/>
          <p:cNvSpPr>
            <a:spLocks noGrp="1"/>
          </p:cNvSpPr>
          <p:nvPr>
            <p:ph type="sldNum" sz="quarter" idx="10"/>
          </p:nvPr>
        </p:nvSpPr>
        <p:spPr/>
        <p:txBody>
          <a:bodyPr/>
          <a:lstStyle/>
          <a:p>
            <a:fld id="{E6E87C4C-A42D-41C7-8D03-94A0493FE017}" type="slidenum">
              <a:rPr lang="fr-CH" smtClean="0"/>
              <a:t>32</a:t>
            </a:fld>
            <a:endParaRPr lang="fr-CH" dirty="0"/>
          </a:p>
        </p:txBody>
      </p:sp>
    </p:spTree>
    <p:extLst>
      <p:ext uri="{BB962C8B-B14F-4D97-AF65-F5344CB8AC3E}">
        <p14:creationId xmlns:p14="http://schemas.microsoft.com/office/powerpoint/2010/main" val="541572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a:t>
            </a:r>
            <a:r>
              <a:rPr lang="es-AR" noProof="0" dirty="0"/>
              <a:t>definición “oficial” del CICR: se divide en dos partes:</a:t>
            </a:r>
            <a:endParaRPr lang="es-AR" baseline="0" noProof="0" dirty="0"/>
          </a:p>
          <a:p>
            <a:pPr marL="233309" indent="-233309">
              <a:buAutoNum type="arabicPeriod"/>
            </a:pPr>
            <a:r>
              <a:rPr lang="es-AR" baseline="0" noProof="0" dirty="0"/>
              <a:t>Información como ayuda.</a:t>
            </a:r>
          </a:p>
          <a:p>
            <a:pPr marL="233309" indent="-233309">
              <a:buAutoNum type="arabicPeriod"/>
            </a:pPr>
            <a:r>
              <a:rPr lang="es-AR" baseline="0" noProof="0" dirty="0"/>
              <a:t>Comunicación bilateral para escuchar las opiniones.</a:t>
            </a:r>
          </a:p>
          <a:p>
            <a:pPr marL="233309" indent="-233309">
              <a:buAutoNum type="arabicPeriod"/>
            </a:pPr>
            <a:endParaRPr lang="en-US" baseline="0" dirty="0"/>
          </a:p>
          <a:p>
            <a:r>
              <a:rPr lang="es-AR" noProof="0" dirty="0"/>
              <a:t>La interacción con las comunidades puede ayuda en gran medida al CICR a comprender el entorno en el que opera, así como a mejorar sus niveles de aceptación, proximidad y acceso a las comunidades, y su reputación.</a:t>
            </a:r>
          </a:p>
          <a:p>
            <a:r>
              <a:rPr lang="es-AR" noProof="0" dirty="0"/>
              <a:t>La interacción con las comunidades es una</a:t>
            </a:r>
            <a:r>
              <a:rPr lang="es-AR" b="1" noProof="0" dirty="0"/>
              <a:t> actitud</a:t>
            </a:r>
            <a:r>
              <a:rPr lang="es-AR" noProof="0" dirty="0"/>
              <a:t>, un componente clave para los programas (</a:t>
            </a:r>
            <a:r>
              <a:rPr lang="es-AR" u="sng" noProof="0" dirty="0"/>
              <a:t>no una actividad distinta o nueva</a:t>
            </a:r>
            <a:r>
              <a:rPr lang="es-AR" noProof="0" dirty="0"/>
              <a:t>), que pone a las comunidades en el centro de las actividades de protección y asistencia.</a:t>
            </a:r>
          </a:p>
        </p:txBody>
      </p:sp>
      <p:sp>
        <p:nvSpPr>
          <p:cNvPr id="4" name="Slide Number Placeholder 3"/>
          <p:cNvSpPr>
            <a:spLocks noGrp="1"/>
          </p:cNvSpPr>
          <p:nvPr>
            <p:ph type="sldNum" sz="quarter" idx="10"/>
          </p:nvPr>
        </p:nvSpPr>
        <p:spPr/>
        <p:txBody>
          <a:bodyPr/>
          <a:lstStyle/>
          <a:p>
            <a:fld id="{E6E87C4C-A42D-41C7-8D03-94A0493FE017}" type="slidenum">
              <a:rPr lang="fr-CH" smtClean="0"/>
              <a:t>33</a:t>
            </a:fld>
            <a:endParaRPr lang="fr-CH" dirty="0"/>
          </a:p>
        </p:txBody>
      </p:sp>
    </p:spTree>
    <p:extLst>
      <p:ext uri="{BB962C8B-B14F-4D97-AF65-F5344CB8AC3E}">
        <p14:creationId xmlns:p14="http://schemas.microsoft.com/office/powerpoint/2010/main" val="364131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23FC84-1DE7-455B-9805-438902049C6C}" type="slidenum">
              <a:rPr lang="fr-CH" smtClean="0"/>
              <a:t>34</a:t>
            </a:fld>
            <a:endParaRPr lang="fr-CH" dirty="0"/>
          </a:p>
        </p:txBody>
      </p:sp>
    </p:spTree>
    <p:extLst>
      <p:ext uri="{BB962C8B-B14F-4D97-AF65-F5344CB8AC3E}">
        <p14:creationId xmlns:p14="http://schemas.microsoft.com/office/powerpoint/2010/main" val="257489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i="1" dirty="0">
                <a:solidFill>
                  <a:prstClr val="black"/>
                </a:solidFill>
                <a:ea typeface="Calibri" panose="020F0502020204030204" pitchFamily="34" charset="0"/>
                <a:cs typeface="Arial" panose="020B0604020202020204" pitchFamily="34" charset="0"/>
              </a:rPr>
              <a:t>Why? </a:t>
            </a:r>
            <a:r>
              <a:rPr lang="en-US" dirty="0">
                <a:solidFill>
                  <a:prstClr val="black"/>
                </a:solidFill>
                <a:ea typeface="Calibri" panose="020F0502020204030204" pitchFamily="34" charset="0"/>
                <a:cs typeface="Arial" panose="020B0604020202020204" pitchFamily="34" charset="0"/>
              </a:rPr>
              <a:t>To better know and measure people’s </a:t>
            </a:r>
            <a:r>
              <a:rPr lang="en-US" b="1" dirty="0">
                <a:solidFill>
                  <a:srgbClr val="EC6737"/>
                </a:solidFill>
                <a:ea typeface="Calibri" panose="020F0502020204030204" pitchFamily="34" charset="0"/>
                <a:cs typeface="Arial" panose="020B0604020202020204" pitchFamily="34" charset="0"/>
              </a:rPr>
              <a:t>perceptions and expectations </a:t>
            </a:r>
            <a:r>
              <a:rPr lang="en-US" dirty="0">
                <a:solidFill>
                  <a:prstClr val="black"/>
                </a:solidFill>
                <a:ea typeface="Calibri" panose="020F0502020204030204" pitchFamily="34" charset="0"/>
                <a:cs typeface="Arial" panose="020B0604020202020204" pitchFamily="34" charset="0"/>
              </a:rPr>
              <a:t>of the ICRC, with a view to building </a:t>
            </a:r>
            <a:r>
              <a:rPr lang="en-US" b="1" dirty="0">
                <a:solidFill>
                  <a:srgbClr val="EC6737"/>
                </a:solidFill>
                <a:ea typeface="Calibri" panose="020F0502020204030204" pitchFamily="34" charset="0"/>
                <a:cs typeface="Arial" panose="020B0604020202020204" pitchFamily="34" charset="0"/>
              </a:rPr>
              <a:t>trust and acceptance</a:t>
            </a:r>
            <a:r>
              <a:rPr lang="en-US" dirty="0">
                <a:solidFill>
                  <a:prstClr val="black"/>
                </a:solidFill>
                <a:ea typeface="Calibri" panose="020F0502020204030204" pitchFamily="34" charset="0"/>
                <a:cs typeface="Arial" panose="020B0604020202020204" pitchFamily="34" charset="0"/>
              </a:rPr>
              <a:t>, enabling better </a:t>
            </a:r>
            <a:r>
              <a:rPr lang="en-US" b="1" dirty="0">
                <a:solidFill>
                  <a:srgbClr val="EC6737"/>
                </a:solidFill>
                <a:ea typeface="Calibri" panose="020F0502020204030204" pitchFamily="34" charset="0"/>
                <a:cs typeface="Arial" panose="020B0604020202020204" pitchFamily="34" charset="0"/>
              </a:rPr>
              <a:t>access and security</a:t>
            </a:r>
            <a:r>
              <a:rPr lang="en-US" dirty="0">
                <a:solidFill>
                  <a:prstClr val="black"/>
                </a:solidFill>
                <a:ea typeface="Calibri" panose="020F0502020204030204" pitchFamily="34" charset="0"/>
                <a:cs typeface="Arial" panose="020B0604020202020204" pitchFamily="34" charset="0"/>
              </a:rPr>
              <a:t>, and improving operational </a:t>
            </a:r>
            <a:r>
              <a:rPr lang="en-US" b="1" dirty="0">
                <a:solidFill>
                  <a:srgbClr val="EC6737"/>
                </a:solidFill>
                <a:ea typeface="Calibri" panose="020F0502020204030204" pitchFamily="34" charset="0"/>
                <a:cs typeface="Arial" panose="020B0604020202020204" pitchFamily="34" charset="0"/>
              </a:rPr>
              <a:t>effectiveness and accountability</a:t>
            </a:r>
            <a:r>
              <a:rPr lang="en-US" b="1" dirty="0">
                <a:solidFill>
                  <a:prstClr val="black"/>
                </a:solidFill>
                <a:ea typeface="Calibri" panose="020F0502020204030204" pitchFamily="34" charset="0"/>
                <a:cs typeface="Arial" panose="020B0604020202020204" pitchFamily="34" charset="0"/>
              </a:rPr>
              <a:t> </a:t>
            </a:r>
            <a:r>
              <a:rPr lang="en-US" dirty="0">
                <a:solidFill>
                  <a:prstClr val="black"/>
                </a:solidFill>
                <a:ea typeface="Calibri" panose="020F0502020204030204" pitchFamily="34" charset="0"/>
                <a:cs typeface="Arial" panose="020B0604020202020204" pitchFamily="34" charset="0"/>
              </a:rPr>
              <a:t>to the affected populations</a:t>
            </a:r>
          </a:p>
          <a:p>
            <a:endParaRPr lang="en-US" dirty="0"/>
          </a:p>
        </p:txBody>
      </p:sp>
      <p:sp>
        <p:nvSpPr>
          <p:cNvPr id="4" name="Slide Number Placeholder 3"/>
          <p:cNvSpPr>
            <a:spLocks noGrp="1"/>
          </p:cNvSpPr>
          <p:nvPr>
            <p:ph type="sldNum" sz="quarter" idx="10"/>
          </p:nvPr>
        </p:nvSpPr>
        <p:spPr/>
        <p:txBody>
          <a:bodyPr/>
          <a:lstStyle/>
          <a:p>
            <a:fld id="{E6E87C4C-A42D-41C7-8D03-94A0493FE017}" type="slidenum">
              <a:rPr lang="fr-CH" smtClean="0"/>
              <a:t>37</a:t>
            </a:fld>
            <a:endParaRPr lang="fr-CH" dirty="0"/>
          </a:p>
        </p:txBody>
      </p:sp>
    </p:spTree>
    <p:extLst>
      <p:ext uri="{BB962C8B-B14F-4D97-AF65-F5344CB8AC3E}">
        <p14:creationId xmlns:p14="http://schemas.microsoft.com/office/powerpoint/2010/main" val="3213436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Estas son las respuestas a la pregunta: “por qué es importante la interacción con las comunidades”.</a:t>
            </a:r>
          </a:p>
        </p:txBody>
      </p:sp>
      <p:sp>
        <p:nvSpPr>
          <p:cNvPr id="4" name="Slide Number Placeholder 3"/>
          <p:cNvSpPr>
            <a:spLocks noGrp="1"/>
          </p:cNvSpPr>
          <p:nvPr>
            <p:ph type="sldNum" sz="quarter" idx="10"/>
          </p:nvPr>
        </p:nvSpPr>
        <p:spPr/>
        <p:txBody>
          <a:bodyPr/>
          <a:lstStyle/>
          <a:p>
            <a:fld id="{1A23FC84-1DE7-455B-9805-438902049C6C}" type="slidenum">
              <a:rPr lang="fr-CH" smtClean="0"/>
              <a:t>38</a:t>
            </a:fld>
            <a:endParaRPr lang="fr-CH" dirty="0"/>
          </a:p>
        </p:txBody>
      </p:sp>
    </p:spTree>
    <p:extLst>
      <p:ext uri="{BB962C8B-B14F-4D97-AF65-F5344CB8AC3E}">
        <p14:creationId xmlns:p14="http://schemas.microsoft.com/office/powerpoint/2010/main" val="2762295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Todas estas publicaciones están disponibles en el sitio web del CICR.</a:t>
            </a:r>
          </a:p>
        </p:txBody>
      </p:sp>
      <p:sp>
        <p:nvSpPr>
          <p:cNvPr id="4" name="Slide Number Placeholder 3"/>
          <p:cNvSpPr>
            <a:spLocks noGrp="1"/>
          </p:cNvSpPr>
          <p:nvPr>
            <p:ph type="sldNum" sz="quarter" idx="10"/>
          </p:nvPr>
        </p:nvSpPr>
        <p:spPr/>
        <p:txBody>
          <a:bodyPr/>
          <a:lstStyle/>
          <a:p>
            <a:fld id="{1A23FC84-1DE7-455B-9805-438902049C6C}" type="slidenum">
              <a:rPr lang="fr-CH" smtClean="0"/>
              <a:t>39</a:t>
            </a:fld>
            <a:endParaRPr lang="fr-CH" dirty="0"/>
          </a:p>
        </p:txBody>
      </p:sp>
    </p:spTree>
    <p:extLst>
      <p:ext uri="{BB962C8B-B14F-4D97-AF65-F5344CB8AC3E}">
        <p14:creationId xmlns:p14="http://schemas.microsoft.com/office/powerpoint/2010/main" val="1266527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¡La comunicación es un 80 % escuchar y un 20 % transmitir! </a:t>
            </a:r>
          </a:p>
          <a:p>
            <a:r>
              <a:rPr lang="es-AR" noProof="0" dirty="0"/>
              <a:t>La comunicación tiene como fin facilitar y mejorar los efectos de la acción humanitaria.</a:t>
            </a:r>
          </a:p>
        </p:txBody>
      </p:sp>
      <p:sp>
        <p:nvSpPr>
          <p:cNvPr id="4" name="Slide Number Placeholder 3"/>
          <p:cNvSpPr>
            <a:spLocks noGrp="1"/>
          </p:cNvSpPr>
          <p:nvPr>
            <p:ph type="sldNum" sz="quarter" idx="10"/>
          </p:nvPr>
        </p:nvSpPr>
        <p:spPr/>
        <p:txBody>
          <a:bodyPr/>
          <a:lstStyle/>
          <a:p>
            <a:fld id="{485B0198-B670-4AE7-932B-10E5F15148EB}" type="slidenum">
              <a:rPr lang="en-GB" smtClean="0"/>
              <a:pPr/>
              <a:t>40</a:t>
            </a:fld>
            <a:endParaRPr lang="en-GB" dirty="0"/>
          </a:p>
        </p:txBody>
      </p:sp>
    </p:spTree>
    <p:extLst>
      <p:ext uri="{BB962C8B-B14F-4D97-AF65-F5344CB8AC3E}">
        <p14:creationId xmlns:p14="http://schemas.microsoft.com/office/powerpoint/2010/main" val="384949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4</a:t>
            </a:fld>
            <a:endParaRPr lang="fr-CH" dirty="0"/>
          </a:p>
        </p:txBody>
      </p:sp>
    </p:spTree>
    <p:extLst>
      <p:ext uri="{BB962C8B-B14F-4D97-AF65-F5344CB8AC3E}">
        <p14:creationId xmlns:p14="http://schemas.microsoft.com/office/powerpoint/2010/main" val="7590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 essential, only if time allowed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5</a:t>
            </a:fld>
            <a:endParaRPr lang="en-GB" dirty="0"/>
          </a:p>
        </p:txBody>
      </p:sp>
    </p:spTree>
    <p:extLst>
      <p:ext uri="{BB962C8B-B14F-4D97-AF65-F5344CB8AC3E}">
        <p14:creationId xmlns:p14="http://schemas.microsoft.com/office/powerpoint/2010/main" val="427579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Non essential, only if time allowed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6</a:t>
            </a:fld>
            <a:endParaRPr lang="en-GB" dirty="0"/>
          </a:p>
        </p:txBody>
      </p:sp>
    </p:spTree>
    <p:extLst>
      <p:ext uri="{BB962C8B-B14F-4D97-AF65-F5344CB8AC3E}">
        <p14:creationId xmlns:p14="http://schemas.microsoft.com/office/powerpoint/2010/main" val="217893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Trabajar para una organización humanitaria implica saber cómo navegar por estas 4 dimensiones:</a:t>
            </a:r>
          </a:p>
          <a:p>
            <a:endParaRPr lang="es-AR" noProof="0" dirty="0"/>
          </a:p>
          <a:p>
            <a:r>
              <a:rPr lang="es-AR" noProof="0" dirty="0"/>
              <a:t>Arriba: Cada organización tiene sus valores fundamentales y políticas, es importante comprenderlos y adoptarlos.</a:t>
            </a:r>
          </a:p>
          <a:p>
            <a:r>
              <a:rPr lang="es-AR" noProof="0" dirty="0"/>
              <a:t>Izquierda: Con la orientación de sus colegas comunicadores, se lo alienta a ser embajador para comunicar con sus propias habilidades (ser activo en las redes sociales, que los medios lo entrevisten por ser una fuente de información confiable).</a:t>
            </a:r>
          </a:p>
          <a:p>
            <a:r>
              <a:rPr lang="es-AR" noProof="0" dirty="0"/>
              <a:t>Derecha: Recibe apoyo profesional de sus colegas comunicadores para ayudarlo a lograr un efecto. Como especialista de la salud, cumple un papel crucial para brindar información y datos pertinentes a sus colegas comunicadores.</a:t>
            </a:r>
          </a:p>
          <a:p>
            <a:r>
              <a:rPr lang="es-AR" noProof="0" dirty="0"/>
              <a:t>Abajo: Usted se comunica e interactúa con las personas y las comunidades a las que atiende (interacción con las comunidades).</a:t>
            </a:r>
            <a:endParaRPr lang="en-GB" dirty="0"/>
          </a:p>
        </p:txBody>
      </p:sp>
      <p:sp>
        <p:nvSpPr>
          <p:cNvPr id="4" name="Slide Number Placeholder 3"/>
          <p:cNvSpPr>
            <a:spLocks noGrp="1"/>
          </p:cNvSpPr>
          <p:nvPr>
            <p:ph type="sldNum" sz="quarter" idx="10"/>
          </p:nvPr>
        </p:nvSpPr>
        <p:spPr/>
        <p:txBody>
          <a:bodyPr/>
          <a:lstStyle/>
          <a:p>
            <a:fld id="{1A23FC84-1DE7-455B-9805-438902049C6C}" type="slidenum">
              <a:rPr lang="fr-CH" smtClean="0"/>
              <a:t>7</a:t>
            </a:fld>
            <a:endParaRPr lang="fr-CH" dirty="0"/>
          </a:p>
        </p:txBody>
      </p:sp>
    </p:spTree>
    <p:extLst>
      <p:ext uri="{BB962C8B-B14F-4D97-AF65-F5344CB8AC3E}">
        <p14:creationId xmlns:p14="http://schemas.microsoft.com/office/powerpoint/2010/main" val="24303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8</a:t>
            </a:fld>
            <a:endParaRPr lang="fr-CH" dirty="0"/>
          </a:p>
        </p:txBody>
      </p:sp>
    </p:spTree>
    <p:extLst>
      <p:ext uri="{BB962C8B-B14F-4D97-AF65-F5344CB8AC3E}">
        <p14:creationId xmlns:p14="http://schemas.microsoft.com/office/powerpoint/2010/main" val="198842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noProof="0" dirty="0"/>
              <a:t>Comunicado de prensa sobre salud : Ejemplo de comunicado de prensa</a:t>
            </a:r>
          </a:p>
        </p:txBody>
      </p:sp>
      <p:sp>
        <p:nvSpPr>
          <p:cNvPr id="4" name="Slide Number Placeholder 3"/>
          <p:cNvSpPr>
            <a:spLocks noGrp="1"/>
          </p:cNvSpPr>
          <p:nvPr>
            <p:ph type="sldNum" sz="quarter" idx="10"/>
          </p:nvPr>
        </p:nvSpPr>
        <p:spPr/>
        <p:txBody>
          <a:bodyPr/>
          <a:lstStyle/>
          <a:p>
            <a:fld id="{1A23FC84-1DE7-455B-9805-438902049C6C}" type="slidenum">
              <a:rPr lang="fr-CH" smtClean="0"/>
              <a:t>9</a:t>
            </a:fld>
            <a:endParaRPr lang="fr-CH" dirty="0"/>
          </a:p>
        </p:txBody>
      </p:sp>
    </p:spTree>
    <p:extLst>
      <p:ext uri="{BB962C8B-B14F-4D97-AF65-F5344CB8AC3E}">
        <p14:creationId xmlns:p14="http://schemas.microsoft.com/office/powerpoint/2010/main" val="271664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63FDBA44-1E97-4D5F-9E72-37C8C48C2238}" type="datetime1">
              <a:rPr lang="fr-CH" smtClean="0"/>
              <a:t>04.02.2021</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64136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5692C5FA-9646-4A81-A708-C2E9EB2B3C17}" type="datetime1">
              <a:rPr lang="fr-CH" smtClean="0"/>
              <a:t>04.02.2021</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73018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91E94CB-253D-49BD-A137-88B8C6171A91}" type="datetime1">
              <a:rPr lang="fr-CH" smtClean="0"/>
              <a:t>04.02.2021</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254240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1D663A1-62EF-4004-9257-6FF049E988AF}" type="datetime1">
              <a:rPr lang="fr-CH" smtClean="0"/>
              <a:t>04.02.2021</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198273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30DB87-0686-405D-8F6C-17B4AF39D91C}" type="datetime1">
              <a:rPr lang="fr-CH" smtClean="0"/>
              <a:t>04.02.2021</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176321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B72957DA-FABF-4BDA-ADFA-6DBDD90904DC}" type="datetime1">
              <a:rPr lang="fr-CH" smtClean="0"/>
              <a:t>04.02.2021</a:t>
            </a:fld>
            <a:endParaRPr lang="fr-CH" dirty="0"/>
          </a:p>
        </p:txBody>
      </p:sp>
      <p:sp>
        <p:nvSpPr>
          <p:cNvPr id="6" name="Footer Placeholder 5"/>
          <p:cNvSpPr>
            <a:spLocks noGrp="1"/>
          </p:cNvSpPr>
          <p:nvPr>
            <p:ph type="ftr" sz="quarter" idx="11"/>
          </p:nvPr>
        </p:nvSpPr>
        <p:spPr/>
        <p:txBody>
          <a:bodyPr/>
          <a:lstStyle/>
          <a:p>
            <a:endParaRPr lang="fr-CH" dirty="0"/>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270443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BC5FBE80-9DDF-4328-9C30-143C5E9632C1}" type="datetime1">
              <a:rPr lang="fr-CH" smtClean="0"/>
              <a:t>04.02.2021</a:t>
            </a:fld>
            <a:endParaRPr lang="fr-CH" dirty="0"/>
          </a:p>
        </p:txBody>
      </p:sp>
      <p:sp>
        <p:nvSpPr>
          <p:cNvPr id="8" name="Footer Placeholder 7"/>
          <p:cNvSpPr>
            <a:spLocks noGrp="1"/>
          </p:cNvSpPr>
          <p:nvPr>
            <p:ph type="ftr" sz="quarter" idx="11"/>
          </p:nvPr>
        </p:nvSpPr>
        <p:spPr/>
        <p:txBody>
          <a:bodyPr/>
          <a:lstStyle/>
          <a:p>
            <a:endParaRPr lang="fr-CH" dirty="0"/>
          </a:p>
        </p:txBody>
      </p:sp>
      <p:sp>
        <p:nvSpPr>
          <p:cNvPr id="9" name="Slide Number Placeholder 8"/>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198120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C364FDE7-23D5-4169-B926-300489A11601}" type="datetime1">
              <a:rPr lang="fr-CH" smtClean="0"/>
              <a:t>04.02.2021</a:t>
            </a:fld>
            <a:endParaRPr lang="fr-CH" dirty="0"/>
          </a:p>
        </p:txBody>
      </p:sp>
      <p:sp>
        <p:nvSpPr>
          <p:cNvPr id="4" name="Footer Placeholder 3"/>
          <p:cNvSpPr>
            <a:spLocks noGrp="1"/>
          </p:cNvSpPr>
          <p:nvPr>
            <p:ph type="ftr" sz="quarter" idx="11"/>
          </p:nvPr>
        </p:nvSpPr>
        <p:spPr/>
        <p:txBody>
          <a:bodyPr/>
          <a:lstStyle/>
          <a:p>
            <a:endParaRPr lang="fr-CH" dirty="0"/>
          </a:p>
        </p:txBody>
      </p:sp>
      <p:sp>
        <p:nvSpPr>
          <p:cNvPr id="5" name="Slide Number Placeholder 4"/>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154603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A23D4-D41A-4846-AC2C-DF506645CC26}" type="datetime1">
              <a:rPr lang="fr-CH" smtClean="0"/>
              <a:t>04.02.2021</a:t>
            </a:fld>
            <a:endParaRPr lang="fr-CH" dirty="0"/>
          </a:p>
        </p:txBody>
      </p:sp>
      <p:sp>
        <p:nvSpPr>
          <p:cNvPr id="3" name="Footer Placeholder 2"/>
          <p:cNvSpPr>
            <a:spLocks noGrp="1"/>
          </p:cNvSpPr>
          <p:nvPr>
            <p:ph type="ftr" sz="quarter" idx="11"/>
          </p:nvPr>
        </p:nvSpPr>
        <p:spPr/>
        <p:txBody>
          <a:bodyPr/>
          <a:lstStyle/>
          <a:p>
            <a:endParaRPr lang="fr-CH" dirty="0"/>
          </a:p>
        </p:txBody>
      </p:sp>
      <p:sp>
        <p:nvSpPr>
          <p:cNvPr id="4" name="Slide Number Placeholder 3"/>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400660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37719-AE6D-4BA0-A9DD-866566DCAC15}" type="datetime1">
              <a:rPr lang="fr-CH" smtClean="0"/>
              <a:t>04.02.2021</a:t>
            </a:fld>
            <a:endParaRPr lang="fr-CH" dirty="0"/>
          </a:p>
        </p:txBody>
      </p:sp>
      <p:sp>
        <p:nvSpPr>
          <p:cNvPr id="6" name="Footer Placeholder 5"/>
          <p:cNvSpPr>
            <a:spLocks noGrp="1"/>
          </p:cNvSpPr>
          <p:nvPr>
            <p:ph type="ftr" sz="quarter" idx="11"/>
          </p:nvPr>
        </p:nvSpPr>
        <p:spPr/>
        <p:txBody>
          <a:bodyPr/>
          <a:lstStyle/>
          <a:p>
            <a:endParaRPr lang="fr-CH" dirty="0"/>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381129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738F8D-622A-472D-9185-5AB270053D68}" type="datetime1">
              <a:rPr lang="fr-CH" smtClean="0"/>
              <a:t>04.02.2021</a:t>
            </a:fld>
            <a:endParaRPr lang="fr-CH" dirty="0"/>
          </a:p>
        </p:txBody>
      </p:sp>
      <p:sp>
        <p:nvSpPr>
          <p:cNvPr id="6" name="Footer Placeholder 5"/>
          <p:cNvSpPr>
            <a:spLocks noGrp="1"/>
          </p:cNvSpPr>
          <p:nvPr>
            <p:ph type="ftr" sz="quarter" idx="11"/>
          </p:nvPr>
        </p:nvSpPr>
        <p:spPr/>
        <p:txBody>
          <a:bodyPr/>
          <a:lstStyle/>
          <a:p>
            <a:endParaRPr lang="fr-CH" dirty="0"/>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dirty="0"/>
          </a:p>
        </p:txBody>
      </p:sp>
    </p:spTree>
    <p:extLst>
      <p:ext uri="{BB962C8B-B14F-4D97-AF65-F5344CB8AC3E}">
        <p14:creationId xmlns:p14="http://schemas.microsoft.com/office/powerpoint/2010/main" val="339758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BB7F0-7D01-48E9-807F-C53D0EC45604}" type="datetime1">
              <a:rPr lang="fr-CH" smtClean="0"/>
              <a:t>04.02.2021</a:t>
            </a:fld>
            <a:endParaRPr lang="fr-CH"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BEFE2-BF3E-4E80-AC9C-5EAE482F3668}" type="slidenum">
              <a:rPr lang="fr-CH" smtClean="0"/>
              <a:t>‹#›</a:t>
            </a:fld>
            <a:endParaRPr lang="fr-CH" dirty="0"/>
          </a:p>
        </p:txBody>
      </p:sp>
    </p:spTree>
    <p:extLst>
      <p:ext uri="{BB962C8B-B14F-4D97-AF65-F5344CB8AC3E}">
        <p14:creationId xmlns:p14="http://schemas.microsoft.com/office/powerpoint/2010/main" val="1062615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icrcnewsroom.org/open.asp?ID=2639&amp;title=My_Children_Were_Sho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rCo0ygcLNE"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collab.ext.icrc.org/sites/TS_ASSIST/_layouts/15/DocIdRedir.aspx?ID=TSASSIST-19-164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s://healthcareindanger.org/wp-content/uploads/2015/09/icrc-002-4104-the-responsibilities-health-care-personnel.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pEzeRGgH0lQ" TargetMode="External"/><Relationship Id="rId5" Type="http://schemas.openxmlformats.org/officeDocument/2006/relationships/hyperlink" Target="https://www.youtube.com/watch?v=pEzeRGgH0lQ"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tm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hyperlink" Target="https://collab.ext.icrc.org/sites/TS_ASSIST/healthcourses/REVISION/Session_Communication_Media_SocialMedia-AffectedPeople/ToolboxLearners2-ICRC-IFRC-OCHA-social-media-guide_2017%2009.pdf" TargetMode="Externa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icrc.org/en/resource-centre/result?r%5b0%5d=document_type:%22News+release%22&amp;sort=date+des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4774" y="1827020"/>
            <a:ext cx="8872994" cy="1657350"/>
          </a:xfrm>
        </p:spPr>
        <p:txBody>
          <a:bodyPr>
            <a:noAutofit/>
          </a:bodyPr>
          <a:lstStyle/>
          <a:p>
            <a:r>
              <a:rPr lang="es-x-int-SDL" b="1" dirty="0">
                <a:latin typeface="Arial" panose="020B0604020202020204" pitchFamily="34" charset="0"/>
                <a:cs typeface="Arial" panose="020B0604020202020204" pitchFamily="34" charset="0"/>
              </a:rPr>
              <a:t> </a:t>
            </a:r>
            <a:r>
              <a:rPr lang="es-x-int-SDL" sz="4400" dirty="0">
                <a:latin typeface="+mn-lt"/>
                <a:cs typeface="Arial" panose="020B0604020202020204" pitchFamily="34" charset="0"/>
              </a:rPr>
              <a:t>Comunicación con los medios, a través de las redes sociales y con las poblaciones afectadas </a:t>
            </a:r>
            <a:br>
              <a:rPr lang="es-x-int-SDL" b="1" dirty="0">
                <a:latin typeface="Arial" panose="020B0604020202020204" pitchFamily="34" charset="0"/>
                <a:cs typeface="Arial" panose="020B0604020202020204" pitchFamily="34" charset="0"/>
              </a:rPr>
            </a:br>
            <a:endParaRPr lang="es-x-int-SDL"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76219" y="6063856"/>
            <a:ext cx="3487192" cy="504825"/>
          </a:xfrm>
        </p:spPr>
        <p:txBody>
          <a:bodyPr vert="horz" lIns="91440" tIns="45720" rIns="91440" bIns="45720" rtlCol="0" anchor="t">
            <a:normAutofit/>
          </a:bodyPr>
          <a:lstStyle/>
          <a:p>
            <a:pPr algn="r"/>
            <a:r>
              <a:rPr lang="es-x-int-SDL" sz="1200">
                <a:solidFill>
                  <a:srgbClr val="0033CC"/>
                </a:solidFill>
                <a:cs typeface="Arial" panose="020B0604020202020204" pitchFamily="34" charset="0"/>
              </a:rPr>
              <a:t>El material de enseñanza ha sido realizado por: Pascal Jequier, Richelle Esquerra y Tina Bouffet </a:t>
            </a:r>
            <a:r>
              <a:rPr lang="es-x-int-SDL" sz="1200">
                <a:solidFill>
                  <a:srgbClr val="0033CC"/>
                </a:solidFill>
                <a:highlight>
                  <a:srgbClr val="FFFF00"/>
                </a:highlight>
                <a:cs typeface="Arial" panose="020B0604020202020204" pitchFamily="34"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16" y="2655695"/>
            <a:ext cx="2491910" cy="3336528"/>
          </a:xfrm>
          <a:prstGeom prst="rect">
            <a:avLst/>
          </a:prstGeom>
        </p:spPr>
      </p:pic>
      <p:sp>
        <p:nvSpPr>
          <p:cNvPr id="5" name="Rectangle 4">
            <a:extLst>
              <a:ext uri="{FF2B5EF4-FFF2-40B4-BE49-F238E27FC236}">
                <a16:creationId xmlns:a16="http://schemas.microsoft.com/office/drawing/2014/main" id="{7C75F407-A511-4C30-8C2C-2F928C409BB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C26827-6ACC-437A-B693-47CB9BA8C171}"/>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7" name="TextBox 6">
            <a:extLst>
              <a:ext uri="{FF2B5EF4-FFF2-40B4-BE49-F238E27FC236}">
                <a16:creationId xmlns:a16="http://schemas.microsoft.com/office/drawing/2014/main" id="{D2460639-55D0-48FF-8FBB-A6CC7795516D}"/>
              </a:ext>
            </a:extLst>
          </p:cNvPr>
          <p:cNvSpPr txBox="1"/>
          <p:nvPr/>
        </p:nvSpPr>
        <p:spPr>
          <a:xfrm>
            <a:off x="6175260" y="136525"/>
            <a:ext cx="3595087" cy="400110"/>
          </a:xfrm>
          <a:prstGeom prst="rect">
            <a:avLst/>
          </a:prstGeom>
          <a:noFill/>
        </p:spPr>
        <p:txBody>
          <a:bodyPr wrap="none" rtlCol="0">
            <a:spAutoFit/>
          </a:bodyPr>
          <a:lstStyle/>
          <a:p>
            <a:r>
              <a:rPr lang="es-x-int-SDL" sz="2000" dirty="0">
                <a:highlight>
                  <a:srgbClr val="FFFF00"/>
                </a:highlight>
              </a:rPr>
              <a:t>Logotipo de la(s) organización(es) del(los) fácilitador(es)</a:t>
            </a:r>
          </a:p>
        </p:txBody>
      </p:sp>
      <p:sp>
        <p:nvSpPr>
          <p:cNvPr id="8" name="TextBox 7">
            <a:extLst>
              <a:ext uri="{FF2B5EF4-FFF2-40B4-BE49-F238E27FC236}">
                <a16:creationId xmlns:a16="http://schemas.microsoft.com/office/drawing/2014/main" id="{1899D0EF-7274-47C7-9CC3-ED744703FB5B}"/>
              </a:ext>
            </a:extLst>
          </p:cNvPr>
          <p:cNvSpPr txBox="1"/>
          <p:nvPr/>
        </p:nvSpPr>
        <p:spPr>
          <a:xfrm>
            <a:off x="6175260" y="6259810"/>
            <a:ext cx="4834016" cy="461665"/>
          </a:xfrm>
          <a:prstGeom prst="rect">
            <a:avLst/>
          </a:prstGeom>
          <a:noFill/>
        </p:spPr>
        <p:txBody>
          <a:bodyPr wrap="none" rtlCol="0">
            <a:spAutoFit/>
          </a:bodyPr>
          <a:lstStyle/>
          <a:p>
            <a:r>
              <a:rPr lang="es-x-int-SDL" sz="2400" dirty="0">
                <a:highlight>
                  <a:srgbClr val="FFFF00"/>
                </a:highlight>
              </a:rPr>
              <a:t>Nombre(s) de facilitador(es) + Organización(es)</a:t>
            </a:r>
          </a:p>
        </p:txBody>
      </p:sp>
      <p:sp>
        <p:nvSpPr>
          <p:cNvPr id="9" name="Slide Number Placeholder 8">
            <a:extLst>
              <a:ext uri="{FF2B5EF4-FFF2-40B4-BE49-F238E27FC236}">
                <a16:creationId xmlns:a16="http://schemas.microsoft.com/office/drawing/2014/main" id="{A367CDB9-475C-4F32-875B-9AF7655D82D4}"/>
              </a:ext>
            </a:extLst>
          </p:cNvPr>
          <p:cNvSpPr>
            <a:spLocks noGrp="1"/>
          </p:cNvSpPr>
          <p:nvPr>
            <p:ph type="sldNum" sz="quarter" idx="12"/>
          </p:nvPr>
        </p:nvSpPr>
        <p:spPr/>
        <p:txBody>
          <a:bodyPr/>
          <a:lstStyle/>
          <a:p>
            <a:fld id="{B5FBEFE2-BF3E-4E80-AC9C-5EAE482F3668}" type="slidenum">
              <a:rPr lang="fr-CH" smtClean="0"/>
              <a:t>1</a:t>
            </a:fld>
            <a:endParaRPr lang="fr-CH" dirty="0"/>
          </a:p>
        </p:txBody>
      </p:sp>
    </p:spTree>
    <p:extLst>
      <p:ext uri="{BB962C8B-B14F-4D97-AF65-F5344CB8AC3E}">
        <p14:creationId xmlns:p14="http://schemas.microsoft.com/office/powerpoint/2010/main" val="390836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7971" y="336550"/>
            <a:ext cx="5377142" cy="1325563"/>
          </a:xfrm>
        </p:spPr>
        <p:txBody>
          <a:bodyPr/>
          <a:lstStyle/>
          <a:p>
            <a:r>
              <a:rPr lang="es-x-int-SDL" u="sng" dirty="0">
                <a:latin typeface="+mn-lt"/>
                <a:cs typeface="Arial" panose="020B0604020202020204" pitchFamily="34" charset="0"/>
              </a:rPr>
              <a:t>Tweet desde el lugar de los hechos</a:t>
            </a:r>
          </a:p>
        </p:txBody>
      </p:sp>
      <p:pic>
        <p:nvPicPr>
          <p:cNvPr id="7" name="Picture 6"/>
          <p:cNvPicPr>
            <a:picLocks noChangeAspect="1"/>
          </p:cNvPicPr>
          <p:nvPr/>
        </p:nvPicPr>
        <p:blipFill>
          <a:blip r:embed="rId3"/>
          <a:stretch>
            <a:fillRect/>
          </a:stretch>
        </p:blipFill>
        <p:spPr>
          <a:xfrm>
            <a:off x="6788814" y="460166"/>
            <a:ext cx="4774536" cy="5937667"/>
          </a:xfrm>
          <a:prstGeom prst="rect">
            <a:avLst/>
          </a:prstGeom>
        </p:spPr>
      </p:pic>
      <p:sp>
        <p:nvSpPr>
          <p:cNvPr id="4" name="Rectangle 3">
            <a:extLst>
              <a:ext uri="{FF2B5EF4-FFF2-40B4-BE49-F238E27FC236}">
                <a16:creationId xmlns:a16="http://schemas.microsoft.com/office/drawing/2014/main" id="{F479780D-F0F2-4164-88E2-487BFF89DAC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A2F2C91-1BDA-4C41-860A-171542DE5F2A}"/>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pic>
        <p:nvPicPr>
          <p:cNvPr id="3" name="Picture 2">
            <a:extLst>
              <a:ext uri="{FF2B5EF4-FFF2-40B4-BE49-F238E27FC236}">
                <a16:creationId xmlns:a16="http://schemas.microsoft.com/office/drawing/2014/main" id="{621A4813-4EFD-4933-BC65-7953C3B09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660" y="2072598"/>
            <a:ext cx="4538340" cy="3632730"/>
          </a:xfrm>
          <a:prstGeom prst="rect">
            <a:avLst/>
          </a:prstGeom>
        </p:spPr>
      </p:pic>
      <p:sp>
        <p:nvSpPr>
          <p:cNvPr id="2" name="Slide Number Placeholder 1">
            <a:extLst>
              <a:ext uri="{FF2B5EF4-FFF2-40B4-BE49-F238E27FC236}">
                <a16:creationId xmlns:a16="http://schemas.microsoft.com/office/drawing/2014/main" id="{00413DBC-162D-4BC0-B162-E50B43947852}"/>
              </a:ext>
            </a:extLst>
          </p:cNvPr>
          <p:cNvSpPr>
            <a:spLocks noGrp="1"/>
          </p:cNvSpPr>
          <p:nvPr>
            <p:ph type="sldNum" sz="quarter" idx="12"/>
          </p:nvPr>
        </p:nvSpPr>
        <p:spPr/>
        <p:txBody>
          <a:bodyPr/>
          <a:lstStyle/>
          <a:p>
            <a:fld id="{B5FBEFE2-BF3E-4E80-AC9C-5EAE482F3668}" type="slidenum">
              <a:rPr lang="fr-CH" smtClean="0"/>
              <a:t>10</a:t>
            </a:fld>
            <a:endParaRPr lang="fr-CH" dirty="0"/>
          </a:p>
        </p:txBody>
      </p:sp>
    </p:spTree>
    <p:extLst>
      <p:ext uri="{BB962C8B-B14F-4D97-AF65-F5344CB8AC3E}">
        <p14:creationId xmlns:p14="http://schemas.microsoft.com/office/powerpoint/2010/main" val="234715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x-int-SDL" u="sng">
                <a:latin typeface="+mn-lt"/>
                <a:cs typeface="Arial" panose="020B0604020202020204" pitchFamily="34" charset="0"/>
              </a:rPr>
              <a:t>Video desde el lugar de los hechos</a:t>
            </a:r>
          </a:p>
        </p:txBody>
      </p:sp>
      <p:sp>
        <p:nvSpPr>
          <p:cNvPr id="6" name="Content Placeholder 5"/>
          <p:cNvSpPr>
            <a:spLocks noGrp="1"/>
          </p:cNvSpPr>
          <p:nvPr>
            <p:ph idx="1"/>
          </p:nvPr>
        </p:nvSpPr>
        <p:spPr>
          <a:xfrm>
            <a:off x="6346310" y="1607651"/>
            <a:ext cx="5217040" cy="3685720"/>
          </a:xfrm>
        </p:spPr>
        <p:txBody>
          <a:bodyPr>
            <a:normAutofit lnSpcReduction="10000"/>
          </a:bodyPr>
          <a:lstStyle/>
          <a:p>
            <a:pPr marL="457200" lvl="1" indent="0">
              <a:buNone/>
            </a:pPr>
            <a:r>
              <a:rPr lang="es-x-int-SDL" sz="2600" dirty="0">
                <a:cs typeface="Arial" panose="020B0604020202020204" pitchFamily="34" charset="0"/>
              </a:rPr>
              <a:t>“Lo que ven son </a:t>
            </a:r>
            <a:r>
              <a:rPr lang="es-AR" sz="2600" dirty="0">
                <a:cs typeface="Arial" panose="020B0604020202020204" pitchFamily="34" charset="0"/>
              </a:rPr>
              <a:t>muchas </a:t>
            </a:r>
            <a:r>
              <a:rPr lang="es-x-int-SDL" sz="2600" dirty="0">
                <a:cs typeface="Arial" panose="020B0604020202020204" pitchFamily="34" charset="0"/>
              </a:rPr>
              <a:t>heridas de bala, heridas graves, en su mayoría en las piernas”, explica Guido Serge Verslout, fisioterapeuta del CICR en Ganyliel. </a:t>
            </a:r>
          </a:p>
          <a:p>
            <a:pPr marL="457200" lvl="1" indent="0">
              <a:buNone/>
            </a:pPr>
            <a:r>
              <a:rPr lang="es-x-int-SDL" sz="2600" dirty="0">
                <a:cs typeface="Arial" panose="020B0604020202020204" pitchFamily="34" charset="0"/>
              </a:rPr>
              <a:t>“</a:t>
            </a:r>
            <a:r>
              <a:rPr lang="es-x-int-SDL" sz="2600" i="1" dirty="0">
                <a:cs typeface="Arial" panose="020B0604020202020204" pitchFamily="34" charset="0"/>
              </a:rPr>
              <a:t>La mayoría de las heridas estaban infectadas. Tuvimos que desbridar y limpiar heridas</a:t>
            </a:r>
            <a:r>
              <a:rPr lang="es-AR" sz="2600" i="1" dirty="0">
                <a:cs typeface="Arial" panose="020B0604020202020204" pitchFamily="34" charset="0"/>
              </a:rPr>
              <a:t>,</a:t>
            </a:r>
            <a:r>
              <a:rPr lang="es-x-int-SDL" sz="2600" i="1" dirty="0">
                <a:cs typeface="Arial" panose="020B0604020202020204" pitchFamily="34" charset="0"/>
              </a:rPr>
              <a:t> y curar fractura</a:t>
            </a:r>
            <a:r>
              <a:rPr lang="es-x-int-SDL" sz="2600" dirty="0">
                <a:cs typeface="Arial" panose="020B0604020202020204" pitchFamily="34" charset="0"/>
              </a:rPr>
              <a:t>s”.</a:t>
            </a:r>
          </a:p>
          <a:p>
            <a:endParaRPr lang="en-US" sz="2600" dirty="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56049" y="1824371"/>
            <a:ext cx="5217040" cy="4032294"/>
          </a:xfrm>
          <a:prstGeom prst="rect">
            <a:avLst/>
          </a:prstGeom>
        </p:spPr>
      </p:pic>
      <p:sp>
        <p:nvSpPr>
          <p:cNvPr id="7" name="Rectangle 6">
            <a:extLst>
              <a:ext uri="{FF2B5EF4-FFF2-40B4-BE49-F238E27FC236}">
                <a16:creationId xmlns:a16="http://schemas.microsoft.com/office/drawing/2014/main" id="{D4D37A1E-5FBF-4DE5-8F69-2D1DE844891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CAEF68-2F5B-42CB-81EE-C49F12219DE9}"/>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TextBox 2">
            <a:extLst>
              <a:ext uri="{FF2B5EF4-FFF2-40B4-BE49-F238E27FC236}">
                <a16:creationId xmlns:a16="http://schemas.microsoft.com/office/drawing/2014/main" id="{EC166765-2E53-4632-AC04-8FCFDC3EA714}"/>
              </a:ext>
            </a:extLst>
          </p:cNvPr>
          <p:cNvSpPr txBox="1"/>
          <p:nvPr/>
        </p:nvSpPr>
        <p:spPr>
          <a:xfrm>
            <a:off x="6313464" y="5274320"/>
            <a:ext cx="4594271" cy="646331"/>
          </a:xfrm>
          <a:prstGeom prst="rect">
            <a:avLst/>
          </a:prstGeom>
          <a:noFill/>
        </p:spPr>
        <p:txBody>
          <a:bodyPr wrap="none" rtlCol="0">
            <a:spAutoFit/>
          </a:bodyPr>
          <a:lstStyle/>
          <a:p>
            <a:r>
              <a:rPr lang="es-x-int-SDL" dirty="0">
                <a:cs typeface="Arial" panose="020B0604020202020204" pitchFamily="34" charset="0"/>
                <a:hlinkClick r:id="rId4"/>
              </a:rPr>
              <a:t>Sala de noticias en video - Sudán del Sur </a:t>
            </a:r>
            <a:r>
              <a:rPr lang="es-x-int-SDL" dirty="0"/>
              <a:t>– sitio web del CICR</a:t>
            </a:r>
          </a:p>
          <a:p>
            <a:endParaRPr lang="en-GB" dirty="0"/>
          </a:p>
        </p:txBody>
      </p:sp>
      <p:sp>
        <p:nvSpPr>
          <p:cNvPr id="4" name="Slide Number Placeholder 3">
            <a:extLst>
              <a:ext uri="{FF2B5EF4-FFF2-40B4-BE49-F238E27FC236}">
                <a16:creationId xmlns:a16="http://schemas.microsoft.com/office/drawing/2014/main" id="{4BFA6BC2-89BE-46E1-A49C-031AA51AC27D}"/>
              </a:ext>
            </a:extLst>
          </p:cNvPr>
          <p:cNvSpPr>
            <a:spLocks noGrp="1"/>
          </p:cNvSpPr>
          <p:nvPr>
            <p:ph type="sldNum" sz="quarter" idx="12"/>
          </p:nvPr>
        </p:nvSpPr>
        <p:spPr/>
        <p:txBody>
          <a:bodyPr/>
          <a:lstStyle/>
          <a:p>
            <a:fld id="{B5FBEFE2-BF3E-4E80-AC9C-5EAE482F3668}" type="slidenum">
              <a:rPr lang="fr-CH" smtClean="0"/>
              <a:t>11</a:t>
            </a:fld>
            <a:endParaRPr lang="fr-CH" dirty="0"/>
          </a:p>
        </p:txBody>
      </p:sp>
    </p:spTree>
    <p:extLst>
      <p:ext uri="{BB962C8B-B14F-4D97-AF65-F5344CB8AC3E}">
        <p14:creationId xmlns:p14="http://schemas.microsoft.com/office/powerpoint/2010/main" val="265620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5CD">
            <a:alpha val="60000"/>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3" name="TextBox 2"/>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4" name="Title 4"/>
          <p:cNvSpPr txBox="1">
            <a:spLocks/>
          </p:cNvSpPr>
          <p:nvPr/>
        </p:nvSpPr>
        <p:spPr>
          <a:xfrm>
            <a:off x="1143000" y="3879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u="sng"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latin typeface="Arial" panose="020B0604020202020204" pitchFamily="34" charset="0"/>
                <a:cs typeface="Arial" panose="020B0604020202020204" pitchFamily="34" charset="0"/>
              </a:rPr>
              <a:t>12</a:t>
            </a:fld>
            <a:endParaRPr lang="fr-CH"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F0CF2AE-B8D0-4CF6-B074-2B2238377827}"/>
              </a:ext>
            </a:extLst>
          </p:cNvPr>
          <p:cNvSpPr/>
          <p:nvPr/>
        </p:nvSpPr>
        <p:spPr>
          <a:xfrm>
            <a:off x="946298" y="136525"/>
            <a:ext cx="11245701" cy="769441"/>
          </a:xfrm>
          <a:prstGeom prst="rect">
            <a:avLst/>
          </a:prstGeom>
        </p:spPr>
        <p:txBody>
          <a:bodyPr wrap="square">
            <a:spAutoFit/>
          </a:bodyPr>
          <a:lstStyle/>
          <a:p>
            <a:r>
              <a:rPr lang="es-x-int-SDL" sz="4400" u="sng">
                <a:solidFill>
                  <a:prstClr val="black"/>
                </a:solidFill>
                <a:ea typeface="+mj-ea"/>
                <a:cs typeface="+mj-cs"/>
              </a:rPr>
              <a:t>Crisis humanitarias y comunicación pública</a:t>
            </a:r>
          </a:p>
        </p:txBody>
      </p:sp>
      <p:sp>
        <p:nvSpPr>
          <p:cNvPr id="10" name="Content Placeholder 2">
            <a:extLst>
              <a:ext uri="{FF2B5EF4-FFF2-40B4-BE49-F238E27FC236}">
                <a16:creationId xmlns:a16="http://schemas.microsoft.com/office/drawing/2014/main" id="{31B08A47-4CCD-4896-83AD-FDA57F540E01}"/>
              </a:ext>
            </a:extLst>
          </p:cNvPr>
          <p:cNvSpPr txBox="1">
            <a:spLocks/>
          </p:cNvSpPr>
          <p:nvPr/>
        </p:nvSpPr>
        <p:spPr>
          <a:xfrm>
            <a:off x="1143000" y="1242199"/>
            <a:ext cx="10547497" cy="54792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x-int-SDL" b="1" dirty="0">
                <a:solidFill>
                  <a:srgbClr val="0033CC"/>
                </a:solidFill>
                <a:latin typeface="Arial" panose="020B0604020202020204" pitchFamily="34" charset="0"/>
                <a:cs typeface="Arial" panose="020B0604020202020204" pitchFamily="34" charset="0"/>
              </a:rPr>
              <a:t>Trabajo grupal</a:t>
            </a:r>
            <a:r>
              <a:rPr lang="es-x-int-SDL" dirty="0">
                <a:solidFill>
                  <a:srgbClr val="0033CC"/>
                </a:solidFill>
                <a:latin typeface="Arial" panose="020B0604020202020204" pitchFamily="34" charset="0"/>
                <a:cs typeface="Arial" panose="020B0604020202020204" pitchFamily="34" charset="0"/>
              </a:rPr>
              <a:t> </a:t>
            </a:r>
          </a:p>
          <a:p>
            <a:pPr marL="0" indent="0" algn="ctr">
              <a:buFont typeface="Arial" panose="020B0604020202020204" pitchFamily="34" charset="0"/>
              <a:buNone/>
            </a:pPr>
            <a:endParaRPr lang="en-US" dirty="0">
              <a:ea typeface="Times New Roman" charset="0"/>
              <a:cs typeface="Times New Roman" charset="0"/>
            </a:endParaRPr>
          </a:p>
          <a:p>
            <a:pPr marL="514350" indent="-514350" algn="ctr">
              <a:buFont typeface="+mj-lt"/>
              <a:buAutoNum type="arabicPeriod"/>
            </a:pPr>
            <a:r>
              <a:rPr lang="es-x-int-SDL" dirty="0"/>
              <a:t>¿Cuáles podrían ser los resultados positivos y negativos de una gran cobertura mediática en una crisis humanitaria?</a:t>
            </a:r>
          </a:p>
          <a:p>
            <a:pPr marL="0" indent="0" algn="ctr">
              <a:buFont typeface="Arial" panose="020B0604020202020204" pitchFamily="34" charset="0"/>
              <a:buNone/>
            </a:pPr>
            <a:r>
              <a:rPr lang="es-x-int-SDL" dirty="0"/>
              <a:t>¿Qué cambia? ¿Cuáles podrían ser las consecuencias?</a:t>
            </a:r>
          </a:p>
          <a:p>
            <a:pPr marL="0" indent="0" algn="ctr">
              <a:buFont typeface="Arial" panose="020B0604020202020204" pitchFamily="34" charset="0"/>
              <a:buNone/>
            </a:pPr>
            <a:endParaRPr lang="en-GB" dirty="0">
              <a:cs typeface="Arial" panose="020B0604020202020204" pitchFamily="34" charset="0"/>
            </a:endParaRPr>
          </a:p>
          <a:p>
            <a:pPr marL="0" indent="0" algn="ctr">
              <a:buFont typeface="Arial" panose="020B0604020202020204" pitchFamily="34" charset="0"/>
              <a:buNone/>
            </a:pPr>
            <a:r>
              <a:rPr lang="es-x-int-SDL" dirty="0"/>
              <a:t>2.   Determinar los motivos por los que su organización debe realizar comunicaciones públicas. </a:t>
            </a:r>
          </a:p>
          <a:p>
            <a:pPr marL="0" indent="0" algn="ctr">
              <a:buFont typeface="Arial" panose="020B0604020202020204" pitchFamily="34" charset="0"/>
              <a:buNone/>
            </a:pPr>
            <a:endParaRPr lang="en-US" dirty="0">
              <a:ea typeface="Times New Roman" charset="0"/>
              <a:cs typeface="Times New Roman" charset="0"/>
            </a:endParaRPr>
          </a:p>
          <a:p>
            <a:pPr marL="0" indent="0" algn="ctr">
              <a:buFont typeface="Arial" panose="020B0604020202020204" pitchFamily="34" charset="0"/>
              <a:buNone/>
            </a:pPr>
            <a:r>
              <a:rPr lang="es-x-int-SDL" dirty="0"/>
              <a:t>3.  Dar ejemplos de información/datos que podrían ser sensibles y causar problemas si una organización humanitaria realiza un comunicado público. </a:t>
            </a:r>
          </a:p>
          <a:p>
            <a:pPr marL="0" indent="0" algn="ctr">
              <a:buFont typeface="Arial" panose="020B0604020202020204" pitchFamily="34" charset="0"/>
              <a:buNone/>
            </a:pPr>
            <a:r>
              <a:rPr lang="es-x-int-SDL" dirty="0"/>
              <a:t> </a:t>
            </a:r>
          </a:p>
          <a:p>
            <a:pPr marL="0" indent="0" algn="ctr">
              <a:buFont typeface="Arial" panose="020B0604020202020204" pitchFamily="34" charset="0"/>
              <a:buNone/>
            </a:pPr>
            <a:r>
              <a:rPr lang="es-x-int-SDL" b="1" dirty="0">
                <a:solidFill>
                  <a:srgbClr val="FF0000"/>
                </a:solidFill>
                <a:latin typeface="Arial" panose="020B0604020202020204" pitchFamily="34" charset="0"/>
                <a:cs typeface="Arial" panose="020B0604020202020204" pitchFamily="34" charset="0"/>
              </a:rPr>
              <a:t>15 minutos</a:t>
            </a:r>
          </a:p>
          <a:p>
            <a:pPr marL="0" indent="0" algn="ctr">
              <a:buNone/>
            </a:pPr>
            <a:r>
              <a:rPr lang="es-x-int-SDL" dirty="0"/>
              <a:t>-&gt;  Deben considerarse los riesgos y los beneficios. </a:t>
            </a:r>
          </a:p>
          <a:p>
            <a:pPr marL="0" indent="0" algn="ctr">
              <a:buFont typeface="Arial" panose="020B0604020202020204" pitchFamily="34" charset="0"/>
              <a:buNone/>
            </a:pPr>
            <a:endParaRPr lang="en-US" dirty="0">
              <a:latin typeface="Times New Roman" charset="0"/>
              <a:ea typeface="Times New Roman" charset="0"/>
              <a:cs typeface="Times New Roman" charset="0"/>
            </a:endParaRPr>
          </a:p>
          <a:p>
            <a:pPr marL="0" indent="0" algn="ctr">
              <a:buFont typeface="Arial" panose="020B0604020202020204" pitchFamily="34" charset="0"/>
              <a:buNone/>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1450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3181"/>
            <a:ext cx="10515600" cy="1325563"/>
          </a:xfrm>
        </p:spPr>
        <p:txBody>
          <a:bodyPr/>
          <a:lstStyle/>
          <a:p>
            <a:r>
              <a:rPr lang="es-x-int-SDL" u="sng" dirty="0">
                <a:latin typeface="+mn-lt"/>
                <a:cs typeface="Arial" panose="020B0604020202020204" pitchFamily="34" charset="0"/>
              </a:rPr>
              <a:t>¿Por qué es importante comunicar?</a:t>
            </a:r>
          </a:p>
        </p:txBody>
      </p:sp>
      <p:sp>
        <p:nvSpPr>
          <p:cNvPr id="3" name="Content Placeholder 2"/>
          <p:cNvSpPr>
            <a:spLocks noGrp="1"/>
          </p:cNvSpPr>
          <p:nvPr>
            <p:ph idx="1"/>
          </p:nvPr>
        </p:nvSpPr>
        <p:spPr>
          <a:xfrm>
            <a:off x="838199" y="1543792"/>
            <a:ext cx="11191505" cy="5072558"/>
          </a:xfrm>
        </p:spPr>
        <p:txBody>
          <a:bodyPr>
            <a:normAutofit fontScale="77500" lnSpcReduction="20000"/>
          </a:bodyPr>
          <a:lstStyle/>
          <a:p>
            <a:pPr marL="0" indent="0">
              <a:buNone/>
            </a:pPr>
            <a:r>
              <a:rPr lang="es-x-int-SDL" sz="3100" dirty="0">
                <a:cs typeface="Arial" panose="020B0604020202020204" pitchFamily="34" charset="0"/>
              </a:rPr>
              <a:t>La comunicación es crucial para:</a:t>
            </a:r>
          </a:p>
          <a:p>
            <a:pPr marL="971550" lvl="1" indent="-514350">
              <a:buFont typeface="+mj-lt"/>
              <a:buAutoNum type="arabicPeriod"/>
            </a:pPr>
            <a:r>
              <a:rPr lang="es-x-int-SDL" sz="3100" dirty="0">
                <a:cs typeface="Arial" panose="020B0604020202020204" pitchFamily="34" charset="0"/>
              </a:rPr>
              <a:t>el acceso; </a:t>
            </a:r>
          </a:p>
          <a:p>
            <a:pPr marL="971550" lvl="1" indent="-514350">
              <a:buFont typeface="+mj-lt"/>
              <a:buAutoNum type="arabicPeriod"/>
            </a:pPr>
            <a:r>
              <a:rPr lang="es-x-int-SDL" sz="3100" dirty="0">
                <a:cs typeface="Arial" panose="020B0604020202020204" pitchFamily="34" charset="0"/>
              </a:rPr>
              <a:t>la seguridad; </a:t>
            </a:r>
          </a:p>
          <a:p>
            <a:pPr marL="971550" lvl="1" indent="-514350">
              <a:buFont typeface="+mj-lt"/>
              <a:buAutoNum type="arabicPeriod"/>
            </a:pPr>
            <a:r>
              <a:rPr lang="es-x-int-SDL" sz="3100" dirty="0">
                <a:cs typeface="Arial" panose="020B0604020202020204" pitchFamily="34" charset="0"/>
              </a:rPr>
              <a:t>la aceptación; </a:t>
            </a:r>
          </a:p>
          <a:p>
            <a:pPr marL="971550" lvl="1" indent="-514350">
              <a:buFont typeface="+mj-lt"/>
              <a:buAutoNum type="arabicPeriod"/>
            </a:pPr>
            <a:r>
              <a:rPr lang="es-x-int-SDL" sz="3100" dirty="0">
                <a:cs typeface="Arial" panose="020B0604020202020204" pitchFamily="34" charset="0"/>
              </a:rPr>
              <a:t>el apoyo, incluido el financiero; </a:t>
            </a:r>
          </a:p>
          <a:p>
            <a:pPr marL="0" indent="0">
              <a:buNone/>
            </a:pPr>
            <a:endParaRPr lang="en-US" sz="3100" dirty="0">
              <a:cs typeface="Arial" panose="020B0604020202020204" pitchFamily="34" charset="0"/>
            </a:endParaRPr>
          </a:p>
          <a:p>
            <a:pPr marL="0" indent="0">
              <a:buNone/>
            </a:pPr>
            <a:r>
              <a:rPr lang="es-x-int-SDL" sz="3100" dirty="0">
                <a:cs typeface="Arial" panose="020B0604020202020204" pitchFamily="34" charset="0"/>
              </a:rPr>
              <a:t>la necesidad de</a:t>
            </a:r>
          </a:p>
          <a:p>
            <a:pPr marL="971550" lvl="1" indent="-514350">
              <a:buFont typeface="+mj-lt"/>
              <a:buAutoNum type="arabicPeriod"/>
            </a:pPr>
            <a:r>
              <a:rPr lang="es-x-int-SDL" sz="3100" dirty="0">
                <a:cs typeface="Arial" panose="020B0604020202020204" pitchFamily="34" charset="0"/>
              </a:rPr>
              <a:t>crear conciencia; </a:t>
            </a:r>
          </a:p>
          <a:p>
            <a:pPr marL="971550" lvl="1" indent="-514350">
              <a:buFont typeface="+mj-lt"/>
              <a:buAutoNum type="arabicPeriod"/>
            </a:pPr>
            <a:r>
              <a:rPr lang="es-x-int-SDL" sz="3100" dirty="0">
                <a:cs typeface="Arial" panose="020B0604020202020204" pitchFamily="34" charset="0"/>
              </a:rPr>
              <a:t>influenciar; </a:t>
            </a:r>
          </a:p>
          <a:p>
            <a:pPr marL="971550" lvl="1" indent="-514350">
              <a:buFont typeface="+mj-lt"/>
              <a:buAutoNum type="arabicPeriod"/>
            </a:pPr>
            <a:r>
              <a:rPr lang="fr-CH" sz="3100" dirty="0">
                <a:cs typeface="Arial" panose="020B0604020202020204" pitchFamily="34" charset="0"/>
              </a:rPr>
              <a:t>m</a:t>
            </a:r>
            <a:r>
              <a:rPr lang="es-x-int-SDL" sz="3100" dirty="0">
                <a:cs typeface="Arial" panose="020B0604020202020204" pitchFamily="34" charset="0"/>
              </a:rPr>
              <a:t>ovilizar</a:t>
            </a:r>
            <a:r>
              <a:rPr lang="es-AR" sz="3100" dirty="0">
                <a:cs typeface="Arial" panose="020B0604020202020204" pitchFamily="34" charset="0"/>
              </a:rPr>
              <a:t>;</a:t>
            </a:r>
            <a:r>
              <a:rPr lang="es-x-int-SDL" sz="3100" dirty="0">
                <a:cs typeface="Arial" panose="020B0604020202020204" pitchFamily="34" charset="0"/>
              </a:rPr>
              <a:t> y </a:t>
            </a:r>
          </a:p>
          <a:p>
            <a:pPr marL="971550" lvl="1" indent="-514350">
              <a:buFont typeface="+mj-lt"/>
              <a:buAutoNum type="arabicPeriod"/>
            </a:pPr>
            <a:r>
              <a:rPr lang="es-x-int-SDL" sz="3100" dirty="0">
                <a:cs typeface="Arial" panose="020B0604020202020204" pitchFamily="34" charset="0"/>
              </a:rPr>
              <a:t>llamar a la acción.  </a:t>
            </a:r>
          </a:p>
          <a:p>
            <a:endParaRPr lang="en-US" sz="3100" dirty="0">
              <a:cs typeface="Arial" panose="020B0604020202020204" pitchFamily="34" charset="0"/>
            </a:endParaRPr>
          </a:p>
          <a:p>
            <a:pPr marL="0" indent="0">
              <a:buNone/>
            </a:pPr>
            <a:r>
              <a:rPr lang="es-x-int-SDL" sz="3100" dirty="0">
                <a:cs typeface="Arial" panose="020B0604020202020204" pitchFamily="34" charset="0"/>
              </a:rPr>
              <a:t>Gestión de la percepción y la reputación:</a:t>
            </a:r>
          </a:p>
          <a:p>
            <a:r>
              <a:rPr lang="es-x-int-SDL" sz="3100" dirty="0">
                <a:cs typeface="Arial" panose="020B0604020202020204" pitchFamily="34" charset="0"/>
              </a:rPr>
              <a:t>respuesta a manipulación, propaganda y controversias. </a:t>
            </a:r>
          </a:p>
          <a:p>
            <a:pPr marL="0" indent="0">
              <a:buNone/>
            </a:pPr>
            <a:endParaRPr lang="en-US" sz="3100" dirty="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marL="0" indent="0">
              <a:buNone/>
            </a:pPr>
            <a:endParaRPr lang="fr-CH"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865963" y="1680357"/>
            <a:ext cx="5972355" cy="3348817"/>
          </a:xfrm>
          <a:prstGeom prst="rect">
            <a:avLst/>
          </a:prstGeom>
        </p:spPr>
      </p:pic>
      <p:sp>
        <p:nvSpPr>
          <p:cNvPr id="5" name="Rectangle 4">
            <a:extLst>
              <a:ext uri="{FF2B5EF4-FFF2-40B4-BE49-F238E27FC236}">
                <a16:creationId xmlns:a16="http://schemas.microsoft.com/office/drawing/2014/main" id="{F37E2073-C431-4184-8008-A52599B9102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68117F-AFC2-4924-9FA6-2460B874B3D5}"/>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7" name="Rectangle 6">
            <a:extLst>
              <a:ext uri="{FF2B5EF4-FFF2-40B4-BE49-F238E27FC236}">
                <a16:creationId xmlns:a16="http://schemas.microsoft.com/office/drawing/2014/main" id="{DEA7BF3D-EDB2-413B-80B2-0AD2DF0DBA89}"/>
              </a:ext>
            </a:extLst>
          </p:cNvPr>
          <p:cNvSpPr/>
          <p:nvPr/>
        </p:nvSpPr>
        <p:spPr>
          <a:xfrm>
            <a:off x="9639114" y="5029174"/>
            <a:ext cx="2469394" cy="369332"/>
          </a:xfrm>
          <a:prstGeom prst="rect">
            <a:avLst/>
          </a:prstGeom>
        </p:spPr>
        <p:txBody>
          <a:bodyPr wrap="none">
            <a:spAutoFit/>
          </a:bodyPr>
          <a:lstStyle/>
          <a:p>
            <a:r>
              <a:rPr lang="es-x-int-SDL"/>
              <a:t>https://www.icrc.org/es</a:t>
            </a:r>
          </a:p>
        </p:txBody>
      </p:sp>
      <p:sp>
        <p:nvSpPr>
          <p:cNvPr id="8" name="Slide Number Placeholder 7">
            <a:extLst>
              <a:ext uri="{FF2B5EF4-FFF2-40B4-BE49-F238E27FC236}">
                <a16:creationId xmlns:a16="http://schemas.microsoft.com/office/drawing/2014/main" id="{0A8DA45E-4C4E-45E2-A153-6875704EF566}"/>
              </a:ext>
            </a:extLst>
          </p:cNvPr>
          <p:cNvSpPr>
            <a:spLocks noGrp="1"/>
          </p:cNvSpPr>
          <p:nvPr>
            <p:ph type="sldNum" sz="quarter" idx="12"/>
          </p:nvPr>
        </p:nvSpPr>
        <p:spPr/>
        <p:txBody>
          <a:bodyPr/>
          <a:lstStyle/>
          <a:p>
            <a:fld id="{B5FBEFE2-BF3E-4E80-AC9C-5EAE482F3668}" type="slidenum">
              <a:rPr lang="fr-CH" smtClean="0"/>
              <a:t>13</a:t>
            </a:fld>
            <a:endParaRPr lang="fr-CH" dirty="0"/>
          </a:p>
        </p:txBody>
      </p:sp>
    </p:spTree>
    <p:extLst>
      <p:ext uri="{BB962C8B-B14F-4D97-AF65-F5344CB8AC3E}">
        <p14:creationId xmlns:p14="http://schemas.microsoft.com/office/powerpoint/2010/main" val="245720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0926" y="770467"/>
          <a:ext cx="8905686" cy="3147291"/>
        </p:xfrm>
        <a:graphic>
          <a:graphicData uri="http://schemas.openxmlformats.org/drawingml/2006/table">
            <a:tbl>
              <a:tblPr firstRow="1" bandRow="1">
                <a:tableStyleId>{5C22544A-7EE6-4342-B048-85BDC9FD1C3A}</a:tableStyleId>
              </a:tblPr>
              <a:tblGrid>
                <a:gridCol w="8905686">
                  <a:extLst>
                    <a:ext uri="{9D8B030D-6E8A-4147-A177-3AD203B41FA5}">
                      <a16:colId xmlns:a16="http://schemas.microsoft.com/office/drawing/2014/main" val="20000"/>
                    </a:ext>
                  </a:extLst>
                </a:gridCol>
              </a:tblGrid>
              <a:tr h="3147291">
                <a:tc>
                  <a:txBody>
                    <a:bodyPr/>
                    <a:lstStyle/>
                    <a:p>
                      <a:endParaRPr lang="fr-CH" dirty="0"/>
                    </a:p>
                  </a:txBody>
                  <a:tcPr>
                    <a:solidFill>
                      <a:srgbClr val="FFFF00"/>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2710926" y="770466"/>
            <a:ext cx="9196796" cy="6001643"/>
          </a:xfrm>
          <a:prstGeom prst="rect">
            <a:avLst/>
          </a:prstGeom>
          <a:noFill/>
        </p:spPr>
        <p:txBody>
          <a:bodyPr wrap="square" rtlCol="0">
            <a:spAutoFit/>
          </a:bodyPr>
          <a:lstStyle/>
          <a:p>
            <a:pPr marL="457200" indent="-457200" fontAlgn="base">
              <a:spcBef>
                <a:spcPct val="0"/>
              </a:spcBef>
              <a:spcAft>
                <a:spcPct val="0"/>
              </a:spcAft>
              <a:buFont typeface="+mj-lt"/>
              <a:buAutoNum type="arabicPeriod"/>
            </a:pPr>
            <a:r>
              <a:rPr lang="en-US" sz="2400" dirty="0">
                <a:solidFill>
                  <a:srgbClr val="000000"/>
                </a:solidFill>
                <a:cs typeface="Arial" panose="020B0604020202020204" pitchFamily="34" charset="0"/>
              </a:rPr>
              <a:t>B</a:t>
            </a:r>
            <a:r>
              <a:rPr lang="en-GB" sz="2400" dirty="0">
                <a:solidFill>
                  <a:srgbClr val="000000"/>
                </a:solidFill>
                <a:cs typeface="Arial" panose="020B0604020202020204" pitchFamily="34" charset="0"/>
              </a:rPr>
              <a:t>uild </a:t>
            </a:r>
            <a:r>
              <a:rPr lang="en-GB" sz="2400" u="sng" dirty="0">
                <a:solidFill>
                  <a:srgbClr val="000000"/>
                </a:solidFill>
                <a:cs typeface="Arial" panose="020B0604020202020204" pitchFamily="34" charset="0"/>
              </a:rPr>
              <a:t>trust </a:t>
            </a:r>
            <a:r>
              <a:rPr lang="en-GB" sz="2400" dirty="0">
                <a:solidFill>
                  <a:srgbClr val="000000"/>
                </a:solidFill>
                <a:cs typeface="Arial" panose="020B0604020202020204" pitchFamily="34" charset="0"/>
              </a:rPr>
              <a:t>in the ICRC to facilitate its humanitarian action</a:t>
            </a:r>
          </a:p>
          <a:p>
            <a:pPr marL="457200" indent="-457200" fontAlgn="base">
              <a:spcBef>
                <a:spcPct val="0"/>
              </a:spcBef>
              <a:spcAft>
                <a:spcPct val="0"/>
              </a:spcAft>
              <a:buFont typeface="+mj-lt"/>
              <a:buAutoNum type="arabicPeriod"/>
            </a:pPr>
            <a:endParaRPr lang="en-GB" sz="2400"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dirty="0">
                <a:solidFill>
                  <a:srgbClr val="000000"/>
                </a:solidFill>
                <a:cs typeface="Arial" panose="020B0604020202020204" pitchFamily="34" charset="0"/>
              </a:rPr>
              <a:t>Enhance the International Red Cross and Red Crescent </a:t>
            </a:r>
            <a:r>
              <a:rPr lang="en-GB" sz="2400" u="sng" dirty="0">
                <a:solidFill>
                  <a:srgbClr val="000000"/>
                </a:solidFill>
                <a:cs typeface="Arial" panose="020B0604020202020204" pitchFamily="34" charset="0"/>
              </a:rPr>
              <a:t>Movement’s public profile</a:t>
            </a:r>
          </a:p>
          <a:p>
            <a:pPr fontAlgn="base">
              <a:spcBef>
                <a:spcPct val="0"/>
              </a:spcBef>
              <a:spcAft>
                <a:spcPct val="0"/>
              </a:spcAft>
            </a:pPr>
            <a:endParaRPr lang="en-GB" sz="2400" u="sng"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dirty="0">
                <a:solidFill>
                  <a:srgbClr val="000000"/>
                </a:solidFill>
                <a:cs typeface="Arial" panose="020B0604020202020204" pitchFamily="34" charset="0"/>
              </a:rPr>
              <a:t>Communicate to </a:t>
            </a:r>
            <a:r>
              <a:rPr lang="en-GB" sz="2400" u="sng" dirty="0">
                <a:solidFill>
                  <a:srgbClr val="000000"/>
                </a:solidFill>
                <a:cs typeface="Arial" panose="020B0604020202020204" pitchFamily="34" charset="0"/>
              </a:rPr>
              <a:t>influence</a:t>
            </a:r>
            <a:r>
              <a:rPr lang="en-GB" sz="2400" dirty="0">
                <a:solidFill>
                  <a:srgbClr val="000000"/>
                </a:solidFill>
                <a:cs typeface="Arial" panose="020B0604020202020204" pitchFamily="34" charset="0"/>
              </a:rPr>
              <a:t> behaviour and policies </a:t>
            </a:r>
            <a:endParaRPr lang="en-GB" sz="2400" b="1"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endParaRPr lang="en-GB" sz="2400" b="1" u="sng"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u="sng" dirty="0">
                <a:solidFill>
                  <a:srgbClr val="000000"/>
                </a:solidFill>
                <a:cs typeface="Arial" panose="020B0604020202020204" pitchFamily="34" charset="0"/>
              </a:rPr>
              <a:t>Empower people </a:t>
            </a:r>
            <a:r>
              <a:rPr lang="en-GB" sz="2400" dirty="0">
                <a:solidFill>
                  <a:srgbClr val="000000"/>
                </a:solidFill>
                <a:cs typeface="Arial" panose="020B0604020202020204" pitchFamily="34" charset="0"/>
              </a:rPr>
              <a:t>through information</a:t>
            </a:r>
          </a:p>
          <a:p>
            <a:pPr fontAlgn="base">
              <a:spcBef>
                <a:spcPct val="0"/>
              </a:spcBef>
              <a:spcAft>
                <a:spcPct val="0"/>
              </a:spcAft>
            </a:pPr>
            <a:endParaRPr lang="en-US" sz="24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sz="2400" dirty="0">
                <a:solidFill>
                  <a:srgbClr val="000000"/>
                </a:solidFill>
                <a:latin typeface="Arial" panose="020B0604020202020204" pitchFamily="34" charset="0"/>
                <a:cs typeface="Arial" panose="020B0604020202020204" pitchFamily="34" charset="0"/>
              </a:rPr>
              <a:t>5. </a:t>
            </a:r>
            <a:r>
              <a:rPr lang="en-US" sz="2400" dirty="0">
                <a:solidFill>
                  <a:srgbClr val="000000"/>
                </a:solidFill>
                <a:cs typeface="Arial" panose="020B0604020202020204" pitchFamily="34" charset="0"/>
              </a:rPr>
              <a:t>Focus on </a:t>
            </a:r>
            <a:r>
              <a:rPr lang="en-US" sz="2400" u="sng" dirty="0">
                <a:solidFill>
                  <a:srgbClr val="000000"/>
                </a:solidFill>
                <a:cs typeface="Arial" panose="020B0604020202020204" pitchFamily="34" charset="0"/>
              </a:rPr>
              <a:t>people and </a:t>
            </a:r>
            <a:r>
              <a:rPr lang="en-US" sz="2400" u="sng" dirty="0">
                <a:cs typeface="Arial" panose="020B0604020202020204" pitchFamily="34" charset="0"/>
              </a:rPr>
              <a:t>the laws </a:t>
            </a:r>
            <a:r>
              <a:rPr lang="en-US" sz="2400" dirty="0">
                <a:cs typeface="Arial" panose="020B0604020202020204" pitchFamily="34" charset="0"/>
              </a:rPr>
              <a:t>protecting </a:t>
            </a:r>
            <a:r>
              <a:rPr lang="en-US" sz="2400" dirty="0">
                <a:solidFill>
                  <a:srgbClr val="000000"/>
                </a:solidFill>
                <a:cs typeface="Arial" panose="020B0604020202020204" pitchFamily="34" charset="0"/>
              </a:rPr>
              <a:t>them</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6. Broaden the ICRC's </a:t>
            </a:r>
            <a:r>
              <a:rPr lang="en-US" sz="2400" u="sng" dirty="0">
                <a:solidFill>
                  <a:srgbClr val="000000"/>
                </a:solidFill>
                <a:cs typeface="Arial" panose="020B0604020202020204" pitchFamily="34" charset="0"/>
              </a:rPr>
              <a:t>public support </a:t>
            </a:r>
            <a:r>
              <a:rPr lang="en-US" sz="2400" dirty="0">
                <a:solidFill>
                  <a:srgbClr val="000000"/>
                </a:solidFill>
                <a:cs typeface="Arial" panose="020B0604020202020204" pitchFamily="34" charset="0"/>
              </a:rPr>
              <a:t>base </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7. Incorporate communication in all </a:t>
            </a:r>
            <a:r>
              <a:rPr lang="en-US" sz="2400" u="sng" dirty="0">
                <a:solidFill>
                  <a:srgbClr val="000000"/>
                </a:solidFill>
                <a:cs typeface="Arial" panose="020B0604020202020204" pitchFamily="34" charset="0"/>
              </a:rPr>
              <a:t>ICRC strategies </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8. Communicate for </a:t>
            </a:r>
            <a:r>
              <a:rPr lang="en-US" sz="2400" u="sng" dirty="0">
                <a:solidFill>
                  <a:srgbClr val="000000"/>
                </a:solidFill>
                <a:cs typeface="Arial" panose="020B0604020202020204" pitchFamily="34" charset="0"/>
              </a:rPr>
              <a:t>impact and ethically </a:t>
            </a:r>
          </a:p>
        </p:txBody>
      </p:sp>
      <p:sp>
        <p:nvSpPr>
          <p:cNvPr id="5" name="Rectangle 2"/>
          <p:cNvSpPr txBox="1">
            <a:spLocks noChangeArrowheads="1"/>
          </p:cNvSpPr>
          <p:nvPr/>
        </p:nvSpPr>
        <p:spPr bwMode="auto">
          <a:xfrm>
            <a:off x="703951" y="-197179"/>
            <a:ext cx="10784097" cy="105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5000">
                <a:solidFill>
                  <a:srgbClr val="008A8C"/>
                </a:solidFill>
                <a:latin typeface="+mj-lt"/>
                <a:ea typeface="+mj-ea"/>
                <a:cs typeface="+mj-cs"/>
              </a:defRPr>
            </a:lvl1pPr>
            <a:lvl2pPr algn="l" rtl="0" eaLnBrk="1" fontAlgn="base" hangingPunct="1">
              <a:spcBef>
                <a:spcPct val="0"/>
              </a:spcBef>
              <a:spcAft>
                <a:spcPct val="0"/>
              </a:spcAft>
              <a:defRPr sz="4000">
                <a:solidFill>
                  <a:srgbClr val="008A8C"/>
                </a:solidFill>
                <a:latin typeface="Arial" charset="0"/>
                <a:cs typeface="Arial" charset="0"/>
              </a:defRPr>
            </a:lvl2pPr>
            <a:lvl3pPr algn="l" rtl="0" eaLnBrk="1" fontAlgn="base" hangingPunct="1">
              <a:spcBef>
                <a:spcPct val="0"/>
              </a:spcBef>
              <a:spcAft>
                <a:spcPct val="0"/>
              </a:spcAft>
              <a:defRPr sz="4000">
                <a:solidFill>
                  <a:srgbClr val="008A8C"/>
                </a:solidFill>
                <a:latin typeface="Arial" charset="0"/>
                <a:cs typeface="Arial" charset="0"/>
              </a:defRPr>
            </a:lvl3pPr>
            <a:lvl4pPr algn="l" rtl="0" eaLnBrk="1" fontAlgn="base" hangingPunct="1">
              <a:spcBef>
                <a:spcPct val="0"/>
              </a:spcBef>
              <a:spcAft>
                <a:spcPct val="0"/>
              </a:spcAft>
              <a:defRPr sz="4000">
                <a:solidFill>
                  <a:srgbClr val="008A8C"/>
                </a:solidFill>
                <a:latin typeface="Arial" charset="0"/>
                <a:cs typeface="Arial" charset="0"/>
              </a:defRPr>
            </a:lvl4pPr>
            <a:lvl5pPr algn="l" rtl="0" eaLnBrk="1" fontAlgn="base" hangingPunct="1">
              <a:spcBef>
                <a:spcPct val="0"/>
              </a:spcBef>
              <a:spcAft>
                <a:spcPct val="0"/>
              </a:spcAft>
              <a:defRPr sz="4000">
                <a:solidFill>
                  <a:srgbClr val="008A8C"/>
                </a:solidFill>
                <a:latin typeface="Arial" charset="0"/>
                <a:cs typeface="Arial" charset="0"/>
              </a:defRPr>
            </a:lvl5pPr>
            <a:lvl6pPr marL="457200" algn="l" rtl="0" eaLnBrk="1" fontAlgn="base" hangingPunct="1">
              <a:spcBef>
                <a:spcPct val="0"/>
              </a:spcBef>
              <a:spcAft>
                <a:spcPct val="0"/>
              </a:spcAft>
              <a:defRPr sz="4000">
                <a:solidFill>
                  <a:srgbClr val="008A8C"/>
                </a:solidFill>
                <a:latin typeface="Arial" charset="0"/>
                <a:cs typeface="Arial" charset="0"/>
              </a:defRPr>
            </a:lvl6pPr>
            <a:lvl7pPr marL="914400" algn="l" rtl="0" eaLnBrk="1" fontAlgn="base" hangingPunct="1">
              <a:spcBef>
                <a:spcPct val="0"/>
              </a:spcBef>
              <a:spcAft>
                <a:spcPct val="0"/>
              </a:spcAft>
              <a:defRPr sz="4000">
                <a:solidFill>
                  <a:srgbClr val="008A8C"/>
                </a:solidFill>
                <a:latin typeface="Arial" charset="0"/>
                <a:cs typeface="Arial" charset="0"/>
              </a:defRPr>
            </a:lvl7pPr>
            <a:lvl8pPr marL="1371600" algn="l" rtl="0" eaLnBrk="1" fontAlgn="base" hangingPunct="1">
              <a:spcBef>
                <a:spcPct val="0"/>
              </a:spcBef>
              <a:spcAft>
                <a:spcPct val="0"/>
              </a:spcAft>
              <a:defRPr sz="4000">
                <a:solidFill>
                  <a:srgbClr val="008A8C"/>
                </a:solidFill>
                <a:latin typeface="Arial" charset="0"/>
                <a:cs typeface="Arial" charset="0"/>
              </a:defRPr>
            </a:lvl8pPr>
            <a:lvl9pPr marL="1828800" algn="l" rtl="0" eaLnBrk="1" fontAlgn="base" hangingPunct="1">
              <a:spcBef>
                <a:spcPct val="0"/>
              </a:spcBef>
              <a:spcAft>
                <a:spcPct val="0"/>
              </a:spcAft>
              <a:defRPr sz="4000">
                <a:solidFill>
                  <a:srgbClr val="008A8C"/>
                </a:solidFill>
                <a:latin typeface="Arial" charset="0"/>
                <a:cs typeface="Arial" charset="0"/>
              </a:defRPr>
            </a:lvl9pPr>
          </a:lstStyle>
          <a:p>
            <a:r>
              <a:rPr lang="en-GB" sz="3400" kern="0" dirty="0">
                <a:solidFill>
                  <a:schemeClr val="tx1"/>
                </a:solidFill>
                <a:latin typeface="Arial" panose="020B0604020202020204" pitchFamily="34" charset="0"/>
                <a:cs typeface="Arial" panose="020B0604020202020204" pitchFamily="34" charset="0"/>
              </a:rPr>
              <a:t>Example: </a:t>
            </a:r>
            <a:r>
              <a:rPr lang="en-GB" sz="3400" u="sng" kern="0" dirty="0">
                <a:solidFill>
                  <a:schemeClr val="tx1"/>
                </a:solidFill>
                <a:latin typeface="Arial" panose="020B0604020202020204" pitchFamily="34" charset="0"/>
                <a:cs typeface="Arial" panose="020B0604020202020204" pitchFamily="34" charset="0"/>
              </a:rPr>
              <a:t>ICRC communication policy/Doctrine 7:  </a:t>
            </a:r>
          </a:p>
        </p:txBody>
      </p:sp>
      <p:cxnSp>
        <p:nvCxnSpPr>
          <p:cNvPr id="7" name="Straight Connector 6"/>
          <p:cNvCxnSpPr/>
          <p:nvPr/>
        </p:nvCxnSpPr>
        <p:spPr>
          <a:xfrm>
            <a:off x="2927648" y="1124744"/>
            <a:ext cx="698477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1613647" y="770468"/>
          <a:ext cx="1097280" cy="314729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tblGrid>
              <a:tr h="3147290">
                <a:tc>
                  <a:txBody>
                    <a:bodyPr/>
                    <a:lstStyle/>
                    <a:p>
                      <a:pPr algn="l"/>
                      <a:r>
                        <a:rPr lang="en-US" dirty="0">
                          <a:solidFill>
                            <a:srgbClr val="FFFF00"/>
                          </a:solidFill>
                        </a:rPr>
                        <a:t>Why</a:t>
                      </a:r>
                    </a:p>
                    <a:p>
                      <a:pPr algn="l"/>
                      <a:r>
                        <a:rPr lang="en-US" dirty="0">
                          <a:solidFill>
                            <a:srgbClr val="FFFF00"/>
                          </a:solidFill>
                        </a:rPr>
                        <a:t>4</a:t>
                      </a:r>
                      <a:r>
                        <a:rPr lang="en-US" baseline="0" dirty="0">
                          <a:solidFill>
                            <a:srgbClr val="FFFF00"/>
                          </a:solidFill>
                        </a:rPr>
                        <a:t> Goals</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613647" y="4010272"/>
          <a:ext cx="1097279" cy="552397"/>
        </p:xfrm>
        <a:graphic>
          <a:graphicData uri="http://schemas.openxmlformats.org/drawingml/2006/table">
            <a:tbl>
              <a:tblPr firstRow="1" bandRow="1">
                <a:tableStyleId>{5C22544A-7EE6-4342-B048-85BDC9FD1C3A}</a:tableStyleId>
              </a:tblPr>
              <a:tblGrid>
                <a:gridCol w="1097279">
                  <a:extLst>
                    <a:ext uri="{9D8B030D-6E8A-4147-A177-3AD203B41FA5}">
                      <a16:colId xmlns:a16="http://schemas.microsoft.com/office/drawing/2014/main" val="20000"/>
                    </a:ext>
                  </a:extLst>
                </a:gridCol>
              </a:tblGrid>
              <a:tr h="552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What </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613647" y="4795416"/>
          <a:ext cx="1078753" cy="482281"/>
        </p:xfrm>
        <a:graphic>
          <a:graphicData uri="http://schemas.openxmlformats.org/drawingml/2006/table">
            <a:tbl>
              <a:tblPr firstRow="1" bandRow="1">
                <a:tableStyleId>{5C22544A-7EE6-4342-B048-85BDC9FD1C3A}</a:tableStyleId>
              </a:tblPr>
              <a:tblGrid>
                <a:gridCol w="1078753">
                  <a:extLst>
                    <a:ext uri="{9D8B030D-6E8A-4147-A177-3AD203B41FA5}">
                      <a16:colId xmlns:a16="http://schemas.microsoft.com/office/drawing/2014/main" val="20000"/>
                    </a:ext>
                  </a:extLst>
                </a:gridCol>
              </a:tblGrid>
              <a:tr h="482281">
                <a:tc>
                  <a:txBody>
                    <a:bodyPr/>
                    <a:lstStyle/>
                    <a:p>
                      <a:r>
                        <a:rPr lang="en-US" dirty="0">
                          <a:solidFill>
                            <a:srgbClr val="FFFF00"/>
                          </a:solidFill>
                        </a:rPr>
                        <a:t>To</a:t>
                      </a:r>
                      <a:r>
                        <a:rPr lang="en-US" baseline="0" dirty="0">
                          <a:solidFill>
                            <a:srgbClr val="FFFF00"/>
                          </a:solidFill>
                        </a:rPr>
                        <a:t> whom</a:t>
                      </a:r>
                      <a:endParaRPr lang="en-US"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613647" y="5440327"/>
          <a:ext cx="1097280" cy="1309147"/>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tblGrid>
              <a:tr h="1309147">
                <a:tc>
                  <a:txBody>
                    <a:bodyPr/>
                    <a:lstStyle/>
                    <a:p>
                      <a:r>
                        <a:rPr lang="en-US" dirty="0">
                          <a:solidFill>
                            <a:srgbClr val="FFFF00"/>
                          </a:solidFill>
                        </a:rPr>
                        <a:t>How to </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sp>
        <p:nvSpPr>
          <p:cNvPr id="12" name="Rectangle 11">
            <a:extLst>
              <a:ext uri="{FF2B5EF4-FFF2-40B4-BE49-F238E27FC236}">
                <a16:creationId xmlns:a16="http://schemas.microsoft.com/office/drawing/2014/main" id="{A209AB23-B3C5-49BB-8257-1CCAED04FB7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4FBFB64-EAA2-46CC-83A0-2A7B2B94C02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4" name="Slide Number Placeholder 3">
            <a:extLst>
              <a:ext uri="{FF2B5EF4-FFF2-40B4-BE49-F238E27FC236}">
                <a16:creationId xmlns:a16="http://schemas.microsoft.com/office/drawing/2014/main" id="{510FC647-FC60-4F94-9F45-56842C6003CE}"/>
              </a:ext>
            </a:extLst>
          </p:cNvPr>
          <p:cNvSpPr>
            <a:spLocks noGrp="1"/>
          </p:cNvSpPr>
          <p:nvPr>
            <p:ph type="sldNum" sz="quarter" idx="12"/>
          </p:nvPr>
        </p:nvSpPr>
        <p:spPr/>
        <p:txBody>
          <a:bodyPr/>
          <a:lstStyle/>
          <a:p>
            <a:fld id="{B5FBEFE2-BF3E-4E80-AC9C-5EAE482F3668}" type="slidenum">
              <a:rPr lang="fr-CH" smtClean="0"/>
              <a:t>14</a:t>
            </a:fld>
            <a:endParaRPr lang="fr-CH" dirty="0"/>
          </a:p>
        </p:txBody>
      </p:sp>
    </p:spTree>
    <p:extLst>
      <p:ext uri="{BB962C8B-B14F-4D97-AF65-F5344CB8AC3E}">
        <p14:creationId xmlns:p14="http://schemas.microsoft.com/office/powerpoint/2010/main" val="267096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1" y="317500"/>
            <a:ext cx="10654243" cy="1325563"/>
          </a:xfrm>
        </p:spPr>
        <p:txBody>
          <a:bodyPr>
            <a:noAutofit/>
          </a:bodyPr>
          <a:lstStyle/>
          <a:p>
            <a:br>
              <a:rPr lang="es-x-int-SDL" b="1">
                <a:latin typeface="Arial" panose="020B0604020202020204" pitchFamily="34" charset="0"/>
                <a:cs typeface="Arial" panose="020B0604020202020204" pitchFamily="34" charset="0"/>
              </a:rPr>
            </a:br>
            <a:br>
              <a:rPr lang="es-x-int-SDL" b="1">
                <a:latin typeface="Arial" panose="020B0604020202020204" pitchFamily="34" charset="0"/>
                <a:cs typeface="Arial" panose="020B0604020202020204" pitchFamily="34" charset="0"/>
              </a:rPr>
            </a:br>
            <a:endParaRPr lang="es-x-int-SDL" b="1">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716680" y="3754999"/>
            <a:ext cx="2379695" cy="2930751"/>
          </a:xfrm>
        </p:spPr>
        <p:txBody>
          <a:bodyPr>
            <a:normAutofit/>
          </a:bodyPr>
          <a:lstStyle/>
          <a:p>
            <a:pPr marL="3657600" lvl="8" indent="0">
              <a:buNone/>
            </a:pPr>
            <a:endParaRPr lang="en-US" sz="21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lvl="0" indent="0">
              <a:buNone/>
            </a:pPr>
            <a:r>
              <a:rPr lang="es-x-int-SDL" sz="1400">
                <a:solidFill>
                  <a:prstClr val="black"/>
                </a:solidFill>
                <a:latin typeface="Arial" panose="020B0604020202020204" pitchFamily="34" charset="0"/>
                <a:cs typeface="Arial" panose="020B0604020202020204" pitchFamily="34" charset="0"/>
              </a:rPr>
              <a:t>Alberto Cairo en Afganistán 	</a:t>
            </a:r>
          </a:p>
          <a:p>
            <a:pPr marL="0" lvl="0" indent="0">
              <a:buNone/>
            </a:pPr>
            <a:r>
              <a:rPr lang="es-x-int-SDL" sz="1400">
                <a:solidFill>
                  <a:prstClr val="black"/>
                </a:solidFill>
                <a:latin typeface="Arial" panose="020B0604020202020204" pitchFamily="34" charset="0"/>
                <a:cs typeface="Arial" panose="020B0604020202020204" pitchFamily="34" charset="0"/>
              </a:rPr>
              <a:t>Foto de James Nachtwey</a:t>
            </a:r>
          </a:p>
        </p:txBody>
      </p:sp>
      <p:sp>
        <p:nvSpPr>
          <p:cNvPr id="4" name="Rectangle 3"/>
          <p:cNvSpPr/>
          <p:nvPr/>
        </p:nvSpPr>
        <p:spPr>
          <a:xfrm>
            <a:off x="2613803" y="172250"/>
            <a:ext cx="10271945" cy="769441"/>
          </a:xfrm>
          <a:prstGeom prst="rect">
            <a:avLst/>
          </a:prstGeom>
        </p:spPr>
        <p:txBody>
          <a:bodyPr wrap="square">
            <a:spAutoFit/>
          </a:bodyPr>
          <a:lstStyle/>
          <a:p>
            <a:r>
              <a:rPr lang="es-x-int-SDL" sz="4400" u="sng">
                <a:cs typeface="Arial" panose="020B0604020202020204" pitchFamily="34" charset="0"/>
              </a:rPr>
              <a:t>El poder de las imágenes y la emoción </a:t>
            </a:r>
          </a:p>
        </p:txBody>
      </p:sp>
      <p:sp>
        <p:nvSpPr>
          <p:cNvPr id="6" name="Subtitle 2"/>
          <p:cNvSpPr txBox="1">
            <a:spLocks/>
          </p:cNvSpPr>
          <p:nvPr/>
        </p:nvSpPr>
        <p:spPr>
          <a:xfrm>
            <a:off x="5846264" y="1510192"/>
            <a:ext cx="6000750" cy="308686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lvl="8" indent="0">
              <a:buFont typeface="Arial" panose="020B0604020202020204" pitchFamily="34" charset="0"/>
              <a:buNone/>
            </a:pPr>
            <a:endParaRPr lang="en-US" sz="2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lnSpc>
                <a:spcPct val="100000"/>
              </a:lnSpc>
              <a:spcBef>
                <a:spcPts val="0"/>
              </a:spcBef>
              <a:buNone/>
            </a:pPr>
            <a:r>
              <a:rPr lang="es-x-int-SDL" sz="9600" i="1" dirty="0">
                <a:solidFill>
                  <a:prstClr val="black"/>
                </a:solidFill>
                <a:cs typeface="Arial" panose="020B0604020202020204" pitchFamily="34" charset="0"/>
              </a:rPr>
              <a:t>‘</a:t>
            </a:r>
            <a:r>
              <a:rPr lang="es-AR" sz="9600" i="1" dirty="0">
                <a:solidFill>
                  <a:prstClr val="black"/>
                </a:solidFill>
                <a:cs typeface="Arial" panose="020B0604020202020204" pitchFamily="34" charset="0"/>
              </a:rPr>
              <a:t>Con la experiencia que me ha dado la cobertura de </a:t>
            </a:r>
            <a:r>
              <a:rPr lang="es-x-int-SDL" sz="9600" i="1" dirty="0">
                <a:solidFill>
                  <a:prstClr val="black"/>
                </a:solidFill>
                <a:cs typeface="Arial" panose="020B0604020202020204" pitchFamily="34" charset="0"/>
              </a:rPr>
              <a:t>guerras, me he dado cuenta de que</a:t>
            </a:r>
            <a:r>
              <a:rPr lang="es-AR" sz="9600" i="1" dirty="0">
                <a:solidFill>
                  <a:prstClr val="black"/>
                </a:solidFill>
                <a:cs typeface="Arial" panose="020B0604020202020204" pitchFamily="34" charset="0"/>
              </a:rPr>
              <a:t>, en una sociedad, nada </a:t>
            </a:r>
            <a:r>
              <a:rPr lang="es-x-int-SDL" sz="9600" i="1" dirty="0">
                <a:solidFill>
                  <a:prstClr val="black"/>
                </a:solidFill>
                <a:cs typeface="Arial" panose="020B0604020202020204" pitchFamily="34" charset="0"/>
              </a:rPr>
              <a:t>existe en un vacío</a:t>
            </a:r>
            <a:r>
              <a:rPr lang="es-AR" sz="9600" i="1" dirty="0">
                <a:solidFill>
                  <a:prstClr val="black"/>
                </a:solidFill>
                <a:cs typeface="Arial" panose="020B0604020202020204" pitchFamily="34" charset="0"/>
              </a:rPr>
              <a:t>; </a:t>
            </a:r>
            <a:r>
              <a:rPr lang="es-x-int-SDL" sz="9600" i="1" dirty="0">
                <a:solidFill>
                  <a:prstClr val="black"/>
                </a:solidFill>
                <a:cs typeface="Arial" panose="020B0604020202020204" pitchFamily="34" charset="0"/>
              </a:rPr>
              <a:t>las soluciones nacen de una conciencia compartida, </a:t>
            </a:r>
            <a:r>
              <a:rPr lang="es-AR" sz="9600" i="1" dirty="0">
                <a:solidFill>
                  <a:prstClr val="black"/>
                </a:solidFill>
                <a:cs typeface="Arial" panose="020B0604020202020204" pitchFamily="34" charset="0"/>
              </a:rPr>
              <a:t>y esa </a:t>
            </a:r>
            <a:r>
              <a:rPr lang="es-x-int-SDL" sz="9600" i="1" dirty="0">
                <a:solidFill>
                  <a:prstClr val="black"/>
                </a:solidFill>
                <a:cs typeface="Arial" panose="020B0604020202020204" pitchFamily="34" charset="0"/>
              </a:rPr>
              <a:t>conciencia evoluciona ha</a:t>
            </a:r>
            <a:r>
              <a:rPr lang="es-AR" sz="9600" i="1" dirty="0" err="1">
                <a:solidFill>
                  <a:prstClr val="black"/>
                </a:solidFill>
                <a:cs typeface="Arial" panose="020B0604020202020204" pitchFamily="34" charset="0"/>
              </a:rPr>
              <a:t>sta</a:t>
            </a:r>
            <a:r>
              <a:rPr lang="es-AR" sz="9600" i="1" dirty="0">
                <a:solidFill>
                  <a:prstClr val="black"/>
                </a:solidFill>
                <a:cs typeface="Arial" panose="020B0604020202020204" pitchFamily="34" charset="0"/>
              </a:rPr>
              <a:t> llegar a ser colectiva; entonces la</a:t>
            </a:r>
            <a:r>
              <a:rPr lang="es-x-int-SDL" sz="9600" i="1" dirty="0">
                <a:solidFill>
                  <a:prstClr val="black"/>
                </a:solidFill>
                <a:cs typeface="Arial" panose="020B0604020202020204" pitchFamily="34" charset="0"/>
              </a:rPr>
              <a:t> conciencia colectiva se vuelve participativa,</a:t>
            </a:r>
            <a:r>
              <a:rPr lang="es-AR" sz="9600" i="1" dirty="0">
                <a:solidFill>
                  <a:prstClr val="black"/>
                </a:solidFill>
                <a:cs typeface="Arial" panose="020B0604020202020204" pitchFamily="34" charset="0"/>
              </a:rPr>
              <a:t> y</a:t>
            </a:r>
            <a:r>
              <a:rPr lang="es-x-int-SDL" sz="9600" i="1" dirty="0">
                <a:solidFill>
                  <a:prstClr val="black"/>
                </a:solidFill>
                <a:cs typeface="Arial" panose="020B0604020202020204" pitchFamily="34" charset="0"/>
              </a:rPr>
              <a:t> las soluciones (por más que lleven tiempo, esfuerzo y recursos) no solo son posibles, sino también inevitables’.</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r>
              <a:rPr lang="es-x-int-SDL" sz="1000" dirty="0">
                <a:solidFill>
                  <a:prstClr val="black"/>
                </a:solidFill>
                <a:latin typeface="Arial" panose="020B0604020202020204" pitchFamily="34" charset="0"/>
                <a:cs typeface="Arial" panose="020B0604020202020204" pitchFamily="34" charset="0"/>
              </a:rPr>
              <a:t>												</a:t>
            </a:r>
          </a:p>
          <a:p>
            <a:r>
              <a:rPr lang="es-x-int-SDL" sz="1200" dirty="0">
                <a:solidFill>
                  <a:prstClr val="black"/>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s-x-int-SDL" sz="1000" dirty="0">
                <a:solidFill>
                  <a:prstClr val="black"/>
                </a:solidFill>
                <a:latin typeface="Arial" panose="020B0604020202020204" pitchFamily="34" charset="0"/>
                <a:cs typeface="Arial" panose="020B0604020202020204" pitchFamily="34" charset="0"/>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t="2279"/>
          <a:stretch/>
        </p:blipFill>
        <p:spPr>
          <a:xfrm>
            <a:off x="802679" y="1143466"/>
            <a:ext cx="4672642" cy="5795456"/>
          </a:xfrm>
          <a:prstGeom prst="rect">
            <a:avLst/>
          </a:prstGeom>
        </p:spPr>
      </p:pic>
      <p:sp>
        <p:nvSpPr>
          <p:cNvPr id="8" name="Rectangle 7">
            <a:extLst>
              <a:ext uri="{FF2B5EF4-FFF2-40B4-BE49-F238E27FC236}">
                <a16:creationId xmlns:a16="http://schemas.microsoft.com/office/drawing/2014/main" id="{A9FE5415-F775-4AB1-98AF-E89F37FFB54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FEAA636-7472-4BB8-AF96-2FB5BC46C476}"/>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5" name="Slide Number Placeholder 4">
            <a:extLst>
              <a:ext uri="{FF2B5EF4-FFF2-40B4-BE49-F238E27FC236}">
                <a16:creationId xmlns:a16="http://schemas.microsoft.com/office/drawing/2014/main" id="{F4B99E0C-0DE7-4487-A61C-3ADA2791A42B}"/>
              </a:ext>
            </a:extLst>
          </p:cNvPr>
          <p:cNvSpPr>
            <a:spLocks noGrp="1"/>
          </p:cNvSpPr>
          <p:nvPr>
            <p:ph type="sldNum" sz="quarter" idx="12"/>
          </p:nvPr>
        </p:nvSpPr>
        <p:spPr/>
        <p:txBody>
          <a:bodyPr/>
          <a:lstStyle/>
          <a:p>
            <a:fld id="{B5FBEFE2-BF3E-4E80-AC9C-5EAE482F3668}" type="slidenum">
              <a:rPr lang="fr-CH" smtClean="0"/>
              <a:t>15</a:t>
            </a:fld>
            <a:endParaRPr lang="fr-CH" dirty="0"/>
          </a:p>
        </p:txBody>
      </p:sp>
    </p:spTree>
    <p:extLst>
      <p:ext uri="{BB962C8B-B14F-4D97-AF65-F5344CB8AC3E}">
        <p14:creationId xmlns:p14="http://schemas.microsoft.com/office/powerpoint/2010/main" val="31602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57" y="188348"/>
            <a:ext cx="11820525" cy="1325563"/>
          </a:xfrm>
        </p:spPr>
        <p:txBody>
          <a:bodyPr>
            <a:normAutofit fontScale="90000"/>
          </a:bodyPr>
          <a:lstStyle/>
          <a:p>
            <a:pPr algn="ctr"/>
            <a:r>
              <a:rPr lang="es-x-int-SDL" u="sng" dirty="0"/>
              <a:t>Contenido digital en pocas palabras:</a:t>
            </a:r>
            <a:r>
              <a:rPr lang="es-x-int-SDL" u="sng" dirty="0">
                <a:latin typeface="Arial" panose="020B0604020202020204" pitchFamily="34" charset="0"/>
                <a:cs typeface="Arial" panose="020B0604020202020204" pitchFamily="34" charset="0"/>
              </a:rPr>
              <a:t> </a:t>
            </a:r>
            <a:br>
              <a:rPr lang="es-x-int-SDL" dirty="0">
                <a:solidFill>
                  <a:srgbClr val="C00000"/>
                </a:solidFill>
                <a:latin typeface="Arial" panose="020B0604020202020204" pitchFamily="34" charset="0"/>
                <a:cs typeface="Arial" panose="020B0604020202020204" pitchFamily="34" charset="0"/>
              </a:rPr>
            </a:br>
            <a:r>
              <a:rPr lang="es-x-int-SDL" sz="3200" dirty="0">
                <a:latin typeface="+mn-lt"/>
                <a:cs typeface="Arial" panose="020B0604020202020204" pitchFamily="34" charset="0"/>
              </a:rPr>
              <a:t>Las personas quieren compartir historias que </a:t>
            </a:r>
            <a:r>
              <a:rPr lang="es-AR" sz="3200" dirty="0">
                <a:latin typeface="+mn-lt"/>
                <a:cs typeface="Arial" panose="020B0604020202020204" pitchFamily="34" charset="0"/>
              </a:rPr>
              <a:t>transmitan </a:t>
            </a:r>
            <a:r>
              <a:rPr lang="es-x-int-SDL" sz="3200" dirty="0">
                <a:latin typeface="+mn-lt"/>
                <a:cs typeface="Arial" panose="020B0604020202020204" pitchFamily="34" charset="0"/>
              </a:rPr>
              <a:t>un significado.</a:t>
            </a:r>
          </a:p>
        </p:txBody>
      </p:sp>
      <p:pic>
        <p:nvPicPr>
          <p:cNvPr id="4" name="Picture 3"/>
          <p:cNvPicPr>
            <a:picLocks noChangeAspect="1"/>
          </p:cNvPicPr>
          <p:nvPr/>
        </p:nvPicPr>
        <p:blipFill rotWithShape="1">
          <a:blip r:embed="rId3"/>
          <a:srcRect r="600"/>
          <a:stretch/>
        </p:blipFill>
        <p:spPr>
          <a:xfrm>
            <a:off x="1017916" y="1595459"/>
            <a:ext cx="10339743" cy="5145402"/>
          </a:xfrm>
          <a:prstGeom prst="rect">
            <a:avLst/>
          </a:prstGeom>
        </p:spPr>
      </p:pic>
      <p:sp>
        <p:nvSpPr>
          <p:cNvPr id="5" name="Rectangle 4">
            <a:extLst>
              <a:ext uri="{FF2B5EF4-FFF2-40B4-BE49-F238E27FC236}">
                <a16:creationId xmlns:a16="http://schemas.microsoft.com/office/drawing/2014/main" id="{C6BD770A-2D1D-4BB7-B054-8A31029508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286907B-E3EA-4F3C-B382-A51E8E1FBA16}"/>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Slide Number Placeholder 2">
            <a:extLst>
              <a:ext uri="{FF2B5EF4-FFF2-40B4-BE49-F238E27FC236}">
                <a16:creationId xmlns:a16="http://schemas.microsoft.com/office/drawing/2014/main" id="{2F57D2EF-DD4E-46D8-B85A-57A932FA3B7D}"/>
              </a:ext>
            </a:extLst>
          </p:cNvPr>
          <p:cNvSpPr>
            <a:spLocks noGrp="1"/>
          </p:cNvSpPr>
          <p:nvPr>
            <p:ph type="sldNum" sz="quarter" idx="12"/>
          </p:nvPr>
        </p:nvSpPr>
        <p:spPr/>
        <p:txBody>
          <a:bodyPr/>
          <a:lstStyle/>
          <a:p>
            <a:fld id="{B5FBEFE2-BF3E-4E80-AC9C-5EAE482F3668}" type="slidenum">
              <a:rPr lang="fr-CH" smtClean="0"/>
              <a:t>16</a:t>
            </a:fld>
            <a:endParaRPr lang="fr-CH" dirty="0"/>
          </a:p>
        </p:txBody>
      </p:sp>
    </p:spTree>
    <p:extLst>
      <p:ext uri="{BB962C8B-B14F-4D97-AF65-F5344CB8AC3E}">
        <p14:creationId xmlns:p14="http://schemas.microsoft.com/office/powerpoint/2010/main" val="18537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9330" y="0"/>
            <a:ext cx="3613519" cy="6695334"/>
          </a:xfrm>
          <a:prstGeom prst="rect">
            <a:avLst/>
          </a:prstGeom>
        </p:spPr>
      </p:pic>
      <p:pic>
        <p:nvPicPr>
          <p:cNvPr id="3" name="Picture 2"/>
          <p:cNvPicPr>
            <a:picLocks noChangeAspect="1"/>
          </p:cNvPicPr>
          <p:nvPr/>
        </p:nvPicPr>
        <p:blipFill>
          <a:blip r:embed="rId4"/>
          <a:stretch>
            <a:fillRect/>
          </a:stretch>
        </p:blipFill>
        <p:spPr>
          <a:xfrm>
            <a:off x="1142999" y="1798225"/>
            <a:ext cx="4299717" cy="4897109"/>
          </a:xfrm>
          <a:prstGeom prst="rect">
            <a:avLst/>
          </a:prstGeom>
        </p:spPr>
      </p:pic>
      <p:sp>
        <p:nvSpPr>
          <p:cNvPr id="4" name="Title 3"/>
          <p:cNvSpPr>
            <a:spLocks noGrp="1"/>
          </p:cNvSpPr>
          <p:nvPr>
            <p:ph type="title"/>
          </p:nvPr>
        </p:nvSpPr>
        <p:spPr>
          <a:xfrm>
            <a:off x="941895" y="91748"/>
            <a:ext cx="5545667" cy="1125008"/>
          </a:xfrm>
        </p:spPr>
        <p:txBody>
          <a:bodyPr>
            <a:normAutofit fontScale="90000"/>
          </a:bodyPr>
          <a:lstStyle/>
          <a:p>
            <a:r>
              <a:rPr lang="en-US" u="sng" dirty="0">
                <a:latin typeface="+mn-lt"/>
              </a:rPr>
              <a:t>Health care in danger, Syria 2016</a:t>
            </a:r>
            <a:endParaRPr lang="fr-CH" u="sng" dirty="0">
              <a:latin typeface="+mn-lt"/>
            </a:endParaRPr>
          </a:p>
        </p:txBody>
      </p:sp>
      <p:sp>
        <p:nvSpPr>
          <p:cNvPr id="5" name="Rectangle 4">
            <a:extLst>
              <a:ext uri="{FF2B5EF4-FFF2-40B4-BE49-F238E27FC236}">
                <a16:creationId xmlns:a16="http://schemas.microsoft.com/office/drawing/2014/main" id="{C4C022E9-2234-486F-B6FE-D6BF6270BDC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AE78132-3AFD-485C-B929-F188505AFB59}"/>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Slide Number Placeholder 6">
            <a:extLst>
              <a:ext uri="{FF2B5EF4-FFF2-40B4-BE49-F238E27FC236}">
                <a16:creationId xmlns:a16="http://schemas.microsoft.com/office/drawing/2014/main" id="{69979645-C2F6-424B-8A55-C36BBD21A6EB}"/>
              </a:ext>
            </a:extLst>
          </p:cNvPr>
          <p:cNvSpPr>
            <a:spLocks noGrp="1"/>
          </p:cNvSpPr>
          <p:nvPr>
            <p:ph type="sldNum" sz="quarter" idx="12"/>
          </p:nvPr>
        </p:nvSpPr>
        <p:spPr/>
        <p:txBody>
          <a:bodyPr/>
          <a:lstStyle/>
          <a:p>
            <a:fld id="{B5FBEFE2-BF3E-4E80-AC9C-5EAE482F3668}" type="slidenum">
              <a:rPr lang="fr-CH" smtClean="0"/>
              <a:t>17</a:t>
            </a:fld>
            <a:endParaRPr lang="fr-CH" dirty="0"/>
          </a:p>
        </p:txBody>
      </p:sp>
    </p:spTree>
    <p:extLst>
      <p:ext uri="{BB962C8B-B14F-4D97-AF65-F5344CB8AC3E}">
        <p14:creationId xmlns:p14="http://schemas.microsoft.com/office/powerpoint/2010/main" val="158451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505" y="748834"/>
            <a:ext cx="8449196" cy="1459393"/>
          </a:xfrm>
        </p:spPr>
        <p:txBody>
          <a:bodyPr>
            <a:noAutofit/>
          </a:bodyPr>
          <a:lstStyle/>
          <a:p>
            <a:r>
              <a:rPr lang="es-x-int-SDL" sz="4400" dirty="0">
                <a:latin typeface="+mn-lt"/>
                <a:cs typeface="Arial" panose="020B0604020202020204" pitchFamily="34" charset="0"/>
              </a:rPr>
              <a:t>Interacción del personal de salud con los medios de comunicación</a:t>
            </a:r>
            <a:br>
              <a:rPr lang="es-x-int-SDL" sz="4400" dirty="0">
                <a:latin typeface="+mn-lt"/>
                <a:cs typeface="Arial" panose="020B0604020202020204" pitchFamily="34" charset="0"/>
              </a:rPr>
            </a:br>
            <a:r>
              <a:rPr lang="es-x-int-SDL" sz="4400" dirty="0">
                <a:latin typeface="+mn-lt"/>
                <a:cs typeface="Arial" panose="020B0604020202020204" pitchFamily="34" charset="0"/>
              </a:rPr>
              <a:t>                                 ¿Por qué usted?</a:t>
            </a:r>
            <a:r>
              <a:rPr lang="es-x-int-SDL" sz="4400" b="1" dirty="0">
                <a:latin typeface="+mn-lt"/>
                <a:cs typeface="Arial" panose="020B0604020202020204" pitchFamily="34" charset="0"/>
              </a:rPr>
              <a:t>            </a:t>
            </a:r>
          </a:p>
        </p:txBody>
      </p:sp>
      <p:sp>
        <p:nvSpPr>
          <p:cNvPr id="5" name="Rectangle 4">
            <a:extLst>
              <a:ext uri="{FF2B5EF4-FFF2-40B4-BE49-F238E27FC236}">
                <a16:creationId xmlns:a16="http://schemas.microsoft.com/office/drawing/2014/main" id="{F4B7BED9-15C6-4F23-AAFA-E5C903CA40F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2CAA51-3282-432B-A4DF-A69D37CF17D1}"/>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8" name="TextBox 7">
            <a:extLst>
              <a:ext uri="{FF2B5EF4-FFF2-40B4-BE49-F238E27FC236}">
                <a16:creationId xmlns:a16="http://schemas.microsoft.com/office/drawing/2014/main" id="{9A51F136-E1F2-4B05-82C3-D62738880AB1}"/>
              </a:ext>
            </a:extLst>
          </p:cNvPr>
          <p:cNvSpPr txBox="1"/>
          <p:nvPr/>
        </p:nvSpPr>
        <p:spPr>
          <a:xfrm>
            <a:off x="10525646" y="361568"/>
            <a:ext cx="1438275" cy="1846659"/>
          </a:xfrm>
          <a:prstGeom prst="rect">
            <a:avLst/>
          </a:prstGeom>
          <a:noFill/>
        </p:spPr>
        <p:txBody>
          <a:bodyPr wrap="square" rtlCol="0">
            <a:spAutoFit/>
          </a:bodyPr>
          <a:lstStyle/>
          <a:p>
            <a:r>
              <a:rPr lang="es-x-int-SDL" sz="9600" b="1">
                <a:solidFill>
                  <a:srgbClr val="FF0000"/>
                </a:solidFill>
              </a:rPr>
              <a:t>??</a:t>
            </a:r>
            <a:r>
              <a:rPr lang="es-x-int-SDL" sz="9600">
                <a:solidFill>
                  <a:srgbClr val="FF0000"/>
                </a:solidFill>
              </a:rPr>
              <a:t>​</a:t>
            </a:r>
          </a:p>
          <a:p>
            <a:endParaRPr lang="en-CA" dirty="0"/>
          </a:p>
        </p:txBody>
      </p:sp>
      <p:pic>
        <p:nvPicPr>
          <p:cNvPr id="11" name="Picture 10">
            <a:extLst>
              <a:ext uri="{FF2B5EF4-FFF2-40B4-BE49-F238E27FC236}">
                <a16:creationId xmlns:a16="http://schemas.microsoft.com/office/drawing/2014/main" id="{F07775E1-0CFE-4E7D-8649-8BD809302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617" y="2415802"/>
            <a:ext cx="5686426" cy="3980498"/>
          </a:xfrm>
          <a:prstGeom prst="rect">
            <a:avLst/>
          </a:prstGeom>
        </p:spPr>
      </p:pic>
      <p:sp>
        <p:nvSpPr>
          <p:cNvPr id="3" name="Slide Number Placeholder 2">
            <a:extLst>
              <a:ext uri="{FF2B5EF4-FFF2-40B4-BE49-F238E27FC236}">
                <a16:creationId xmlns:a16="http://schemas.microsoft.com/office/drawing/2014/main" id="{2FB6EFB0-72C3-4EB0-A4DD-E66C1A4F8138}"/>
              </a:ext>
            </a:extLst>
          </p:cNvPr>
          <p:cNvSpPr>
            <a:spLocks noGrp="1"/>
          </p:cNvSpPr>
          <p:nvPr>
            <p:ph type="sldNum" sz="quarter" idx="12"/>
          </p:nvPr>
        </p:nvSpPr>
        <p:spPr/>
        <p:txBody>
          <a:bodyPr/>
          <a:lstStyle/>
          <a:p>
            <a:fld id="{B5FBEFE2-BF3E-4E80-AC9C-5EAE482F3668}" type="slidenum">
              <a:rPr lang="fr-CH" smtClean="0"/>
              <a:t>18</a:t>
            </a:fld>
            <a:endParaRPr lang="fr-CH" dirty="0"/>
          </a:p>
        </p:txBody>
      </p:sp>
    </p:spTree>
    <p:extLst>
      <p:ext uri="{BB962C8B-B14F-4D97-AF65-F5344CB8AC3E}">
        <p14:creationId xmlns:p14="http://schemas.microsoft.com/office/powerpoint/2010/main" val="324937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38835" y="3225181"/>
            <a:ext cx="8918678" cy="3496294"/>
          </a:xfrm>
        </p:spPr>
        <p:txBody>
          <a:bodyPr>
            <a:normAutofit/>
          </a:bodyPr>
          <a:lstStyle/>
          <a:p>
            <a:pPr marL="0" indent="0">
              <a:buNone/>
            </a:pPr>
            <a:endParaRPr lang="en-US" sz="4400" dirty="0">
              <a:latin typeface="Arial" panose="020B0604020202020204" pitchFamily="34" charset="0"/>
              <a:cs typeface="Arial" panose="020B0604020202020204" pitchFamily="34" charset="0"/>
            </a:endParaRPr>
          </a:p>
          <a:p>
            <a:pPr marL="0" indent="0" algn="ctr">
              <a:buNone/>
            </a:pPr>
            <a:r>
              <a:rPr lang="es-x-int-SDL" dirty="0"/>
              <a:t>Tiene una historia para contar: </a:t>
            </a:r>
          </a:p>
          <a:p>
            <a:pPr marL="0" indent="0" algn="ctr">
              <a:buNone/>
            </a:pPr>
            <a:r>
              <a:rPr lang="es-x-int-SDL" dirty="0"/>
              <a:t>   </a:t>
            </a:r>
            <a:r>
              <a:rPr lang="es-x-int-SDL" dirty="0">
                <a:cs typeface="Arial" panose="020B0604020202020204" pitchFamily="34" charset="0"/>
                <a:sym typeface="Wingdings" panose="05000000000000000000" pitchFamily="2" charset="2"/>
              </a:rPr>
              <a:t></a:t>
            </a:r>
            <a:r>
              <a:rPr lang="es-x-int-SDL" dirty="0"/>
              <a:t>proximidad con las personas. </a:t>
            </a:r>
          </a:p>
          <a:p>
            <a:pPr marL="0" indent="0" algn="ctr">
              <a:buNone/>
            </a:pPr>
            <a:endParaRPr lang="en-US" dirty="0">
              <a:cs typeface="Arial" panose="020B0604020202020204" pitchFamily="34" charset="0"/>
            </a:endParaRPr>
          </a:p>
          <a:p>
            <a:pPr marL="0" indent="0" algn="ctr">
              <a:buNone/>
            </a:pPr>
            <a:r>
              <a:rPr lang="es-x-int-SDL" dirty="0"/>
              <a:t>Es una voz experta: </a:t>
            </a:r>
          </a:p>
          <a:p>
            <a:pPr marL="0" indent="0" algn="ctr">
              <a:buNone/>
            </a:pPr>
            <a:r>
              <a:rPr lang="es-x-int-SDL" dirty="0"/>
              <a:t>  </a:t>
            </a:r>
            <a:r>
              <a:rPr lang="es-x-int-SDL" dirty="0">
                <a:cs typeface="Arial" panose="020B0604020202020204" pitchFamily="34" charset="0"/>
                <a:sym typeface="Wingdings" panose="05000000000000000000" pitchFamily="2" charset="2"/>
              </a:rPr>
              <a:t></a:t>
            </a:r>
            <a:r>
              <a:rPr lang="es-x-int-SDL" dirty="0"/>
              <a:t>fuente confiable de información, credibilidad.</a:t>
            </a:r>
          </a:p>
          <a:p>
            <a:endParaRPr lang="fr-CH" sz="2400" dirty="0">
              <a:latin typeface="Arial" panose="020B0604020202020204" pitchFamily="34" charset="0"/>
              <a:cs typeface="Arial" panose="020B0604020202020204" pitchFamily="34" charset="0"/>
            </a:endParaRPr>
          </a:p>
        </p:txBody>
      </p:sp>
      <p:sp>
        <p:nvSpPr>
          <p:cNvPr id="3" name="Title 1"/>
          <p:cNvSpPr>
            <a:spLocks noGrp="1"/>
          </p:cNvSpPr>
          <p:nvPr>
            <p:ph type="title"/>
          </p:nvPr>
        </p:nvSpPr>
        <p:spPr>
          <a:xfrm>
            <a:off x="954637" y="53626"/>
            <a:ext cx="10515600" cy="1325563"/>
          </a:xfrm>
        </p:spPr>
        <p:txBody>
          <a:bodyPr>
            <a:normAutofit/>
          </a:bodyPr>
          <a:lstStyle/>
          <a:p>
            <a:pPr algn="ctr"/>
            <a:r>
              <a:rPr lang="es-x-int-SDL" u="sng" dirty="0">
                <a:latin typeface="+mn-lt"/>
                <a:cs typeface="Arial" panose="020B0604020202020204" pitchFamily="34" charset="0"/>
              </a:rPr>
              <a:t>¿Por qué usted?</a:t>
            </a:r>
          </a:p>
        </p:txBody>
      </p:sp>
      <p:sp>
        <p:nvSpPr>
          <p:cNvPr id="4" name="Rectangle 3">
            <a:extLst>
              <a:ext uri="{FF2B5EF4-FFF2-40B4-BE49-F238E27FC236}">
                <a16:creationId xmlns:a16="http://schemas.microsoft.com/office/drawing/2014/main" id="{707863AD-C9DB-4FF1-A57A-AA2EB964A41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9B0450-D466-450F-A01A-9422F009E248}"/>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pic>
        <p:nvPicPr>
          <p:cNvPr id="7" name="Picture 6">
            <a:extLst>
              <a:ext uri="{FF2B5EF4-FFF2-40B4-BE49-F238E27FC236}">
                <a16:creationId xmlns:a16="http://schemas.microsoft.com/office/drawing/2014/main" id="{B041D277-CB70-4A48-AE09-21E35F4FD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1126628"/>
            <a:ext cx="3461848" cy="2423292"/>
          </a:xfrm>
          <a:prstGeom prst="rect">
            <a:avLst/>
          </a:prstGeom>
        </p:spPr>
      </p:pic>
      <p:sp>
        <p:nvSpPr>
          <p:cNvPr id="2" name="Slide Number Placeholder 1">
            <a:extLst>
              <a:ext uri="{FF2B5EF4-FFF2-40B4-BE49-F238E27FC236}">
                <a16:creationId xmlns:a16="http://schemas.microsoft.com/office/drawing/2014/main" id="{72DAF663-743F-4DBA-852B-E18AEECBFD3F}"/>
              </a:ext>
            </a:extLst>
          </p:cNvPr>
          <p:cNvSpPr>
            <a:spLocks noGrp="1"/>
          </p:cNvSpPr>
          <p:nvPr>
            <p:ph type="sldNum" sz="quarter" idx="12"/>
          </p:nvPr>
        </p:nvSpPr>
        <p:spPr/>
        <p:txBody>
          <a:bodyPr/>
          <a:lstStyle/>
          <a:p>
            <a:fld id="{B5FBEFE2-BF3E-4E80-AC9C-5EAE482F3668}" type="slidenum">
              <a:rPr lang="fr-CH" smtClean="0"/>
              <a:t>19</a:t>
            </a:fld>
            <a:endParaRPr lang="fr-CH" dirty="0"/>
          </a:p>
        </p:txBody>
      </p:sp>
    </p:spTree>
    <p:extLst>
      <p:ext uri="{BB962C8B-B14F-4D97-AF65-F5344CB8AC3E}">
        <p14:creationId xmlns:p14="http://schemas.microsoft.com/office/powerpoint/2010/main" val="1490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6502"/>
                    </a14:imgEffect>
                    <a14:imgEffect>
                      <a14:saturation sat="176000"/>
                    </a14:imgEffect>
                  </a14:imgLayer>
                </a14:imgProps>
              </a:ext>
            </a:extLst>
          </a:blip>
          <a:stretch>
            <a:fillRect/>
          </a:stretch>
        </p:blipFill>
        <p:spPr>
          <a:xfrm>
            <a:off x="6483236" y="293355"/>
            <a:ext cx="4615956" cy="3024004"/>
          </a:xfrm>
          <a:prstGeom prst="rect">
            <a:avLst/>
          </a:prstGeom>
          <a:noFill/>
        </p:spPr>
      </p:pic>
      <p:sp>
        <p:nvSpPr>
          <p:cNvPr id="2" name="Title 1"/>
          <p:cNvSpPr>
            <a:spLocks noGrp="1"/>
          </p:cNvSpPr>
          <p:nvPr>
            <p:ph type="title"/>
          </p:nvPr>
        </p:nvSpPr>
        <p:spPr>
          <a:xfrm>
            <a:off x="1166442" y="611938"/>
            <a:ext cx="3672258" cy="1325563"/>
          </a:xfrm>
        </p:spPr>
        <p:txBody>
          <a:bodyPr/>
          <a:lstStyle/>
          <a:p>
            <a:r>
              <a:rPr lang="es-x-int-SDL" u="sng">
                <a:latin typeface="+mn-lt"/>
                <a:cs typeface="Arial" panose="020B0604020202020204" pitchFamily="34" charset="0"/>
              </a:rPr>
              <a:t>Objetivos: </a:t>
            </a:r>
          </a:p>
        </p:txBody>
      </p:sp>
      <p:sp>
        <p:nvSpPr>
          <p:cNvPr id="3" name="Content Placeholder 2"/>
          <p:cNvSpPr>
            <a:spLocks noGrp="1"/>
          </p:cNvSpPr>
          <p:nvPr>
            <p:ph idx="1"/>
          </p:nvPr>
        </p:nvSpPr>
        <p:spPr>
          <a:xfrm>
            <a:off x="1092808" y="2847975"/>
            <a:ext cx="10444533" cy="2658226"/>
          </a:xfrm>
        </p:spPr>
        <p:txBody>
          <a:bodyPr>
            <a:normAutofit fontScale="25000" lnSpcReduction="20000"/>
          </a:bodyPr>
          <a:lstStyle/>
          <a:p>
            <a:pPr marL="0" indent="0">
              <a:lnSpc>
                <a:spcPct val="170000"/>
              </a:lnSpc>
              <a:spcBef>
                <a:spcPts val="0"/>
              </a:spcBef>
              <a:buNone/>
            </a:pPr>
            <a:r>
              <a:rPr lang="es-x-int-SDL" sz="11200" b="1" dirty="0">
                <a:solidFill>
                  <a:srgbClr val="0000FF"/>
                </a:solidFill>
                <a:cs typeface="Arial" panose="020B0604020202020204" pitchFamily="34" charset="0"/>
              </a:rPr>
              <a:t>Los participantes podrán:</a:t>
            </a:r>
          </a:p>
          <a:p>
            <a:pPr>
              <a:lnSpc>
                <a:spcPct val="170000"/>
              </a:lnSpc>
              <a:spcBef>
                <a:spcPts val="0"/>
              </a:spcBef>
            </a:pPr>
            <a:r>
              <a:rPr lang="es-x-int-SDL" sz="11200" dirty="0">
                <a:cs typeface="Arial" panose="020B0604020202020204" pitchFamily="34" charset="0"/>
              </a:rPr>
              <a:t>analizar las oportunidades y los riesgos de </a:t>
            </a:r>
            <a:r>
              <a:rPr lang="es-AR" sz="11200" dirty="0">
                <a:cs typeface="Arial" panose="020B0604020202020204" pitchFamily="34" charset="0"/>
              </a:rPr>
              <a:t>difundir</a:t>
            </a:r>
            <a:r>
              <a:rPr lang="es-x-int-SDL" sz="11200" dirty="0">
                <a:cs typeface="Arial" panose="020B0604020202020204" pitchFamily="34" charset="0"/>
              </a:rPr>
              <a:t> información p</a:t>
            </a:r>
            <a:r>
              <a:rPr lang="es-AR" sz="11200" dirty="0">
                <a:cs typeface="Arial" panose="020B0604020202020204" pitchFamily="34" charset="0"/>
              </a:rPr>
              <a:t>ú</a:t>
            </a:r>
            <a:r>
              <a:rPr lang="es-x-int-SDL" sz="11200" dirty="0">
                <a:cs typeface="Arial" panose="020B0604020202020204" pitchFamily="34" charset="0"/>
              </a:rPr>
              <a:t>blicamente; </a:t>
            </a:r>
          </a:p>
          <a:p>
            <a:pPr>
              <a:lnSpc>
                <a:spcPct val="170000"/>
              </a:lnSpc>
              <a:spcBef>
                <a:spcPts val="0"/>
              </a:spcBef>
            </a:pPr>
            <a:r>
              <a:rPr lang="es-x-int-SDL" sz="11200" dirty="0"/>
              <a:t>debatir la pertinencia y los beneficios de la participación activa de la comunidad en situaciones de crisis a corto y largo plazo. </a:t>
            </a:r>
          </a:p>
          <a:p>
            <a:pPr marL="0" indent="0">
              <a:lnSpc>
                <a:spcPct val="170000"/>
              </a:lnSpc>
              <a:spcBef>
                <a:spcPts val="0"/>
              </a:spcBef>
              <a:buNone/>
            </a:pPr>
            <a:endParaRPr lang="en-US" sz="11200" b="1" dirty="0">
              <a:solidFill>
                <a:srgbClr val="0000FF"/>
              </a:solidFill>
              <a:cs typeface="Arial" panose="020B0604020202020204" pitchFamily="34" charset="0"/>
            </a:endParaRPr>
          </a:p>
          <a:p>
            <a:pPr>
              <a:spcBef>
                <a:spcPts val="0"/>
              </a:spcBef>
            </a:pPr>
            <a:endParaRPr lang="en-US" sz="11200" dirty="0">
              <a:cs typeface="Arial" panose="020B0604020202020204" pitchFamily="34" charset="0"/>
            </a:endParaRPr>
          </a:p>
          <a:p>
            <a:pPr marL="0" indent="0">
              <a:buNone/>
            </a:pPr>
            <a:r>
              <a:rPr lang="es-x-int-SDL" sz="11200" dirty="0">
                <a:cs typeface="Arial" panose="020B0604020202020204" pitchFamily="34" charset="0"/>
              </a:rPr>
              <a:t> </a:t>
            </a:r>
          </a:p>
          <a:p>
            <a:pPr marL="457200" lvl="1" indent="0">
              <a:buNone/>
            </a:pPr>
            <a:endParaRPr lang="en-US" dirty="0">
              <a:latin typeface="Arial" panose="020B0604020202020204" pitchFamily="34" charset="0"/>
              <a:cs typeface="Arial" panose="020B0604020202020204" pitchFamily="34" charset="0"/>
            </a:endParaRPr>
          </a:p>
          <a:p>
            <a:pPr marL="0" indent="0">
              <a:buNone/>
            </a:pPr>
            <a:endParaRPr lang="fr-CH"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89FB55-81FE-4438-913D-A6D4C837307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F0731B-F1F9-440C-9B92-DC1D3B01FE4A}"/>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4" name="Slide Number Placeholder 3">
            <a:extLst>
              <a:ext uri="{FF2B5EF4-FFF2-40B4-BE49-F238E27FC236}">
                <a16:creationId xmlns:a16="http://schemas.microsoft.com/office/drawing/2014/main" id="{A78FEC02-F7E1-49B9-B768-078D0DEAAE7A}"/>
              </a:ext>
            </a:extLst>
          </p:cNvPr>
          <p:cNvSpPr>
            <a:spLocks noGrp="1"/>
          </p:cNvSpPr>
          <p:nvPr>
            <p:ph type="sldNum" sz="quarter" idx="12"/>
          </p:nvPr>
        </p:nvSpPr>
        <p:spPr/>
        <p:txBody>
          <a:bodyPr/>
          <a:lstStyle/>
          <a:p>
            <a:fld id="{B5FBEFE2-BF3E-4E80-AC9C-5EAE482F3668}" type="slidenum">
              <a:rPr lang="fr-CH" smtClean="0"/>
              <a:t>2</a:t>
            </a:fld>
            <a:endParaRPr lang="fr-CH" dirty="0"/>
          </a:p>
        </p:txBody>
      </p:sp>
    </p:spTree>
    <p:extLst>
      <p:ext uri="{BB962C8B-B14F-4D97-AF65-F5344CB8AC3E}">
        <p14:creationId xmlns:p14="http://schemas.microsoft.com/office/powerpoint/2010/main" val="3748403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3595" y="83389"/>
            <a:ext cx="10064810" cy="1600200"/>
          </a:xfrm>
        </p:spPr>
        <p:txBody>
          <a:bodyPr>
            <a:normAutofit/>
          </a:bodyPr>
          <a:lstStyle/>
          <a:p>
            <a:pPr algn="ctr"/>
            <a:r>
              <a:rPr lang="en-US" sz="4400" u="sng" dirty="0">
                <a:latin typeface="Calibri Body"/>
              </a:rPr>
              <a:t>Interacting with the media</a:t>
            </a:r>
            <a:br>
              <a:rPr lang="en-US" sz="4400" u="sng" dirty="0">
                <a:latin typeface="Calibri Body"/>
              </a:rPr>
            </a:br>
            <a:r>
              <a:rPr lang="en-US" sz="4400" u="sng" dirty="0">
                <a:latin typeface="Calibri Body"/>
              </a:rPr>
              <a:t>Example from the field </a:t>
            </a:r>
            <a:endParaRPr lang="fr-CH" sz="4400" u="sng" dirty="0">
              <a:latin typeface="Calibri Body"/>
            </a:endParaRPr>
          </a:p>
        </p:txBody>
      </p:sp>
      <p:sp>
        <p:nvSpPr>
          <p:cNvPr id="4" name="Text Placeholder 3"/>
          <p:cNvSpPr>
            <a:spLocks noGrp="1"/>
          </p:cNvSpPr>
          <p:nvPr>
            <p:ph type="body" sz="half" idx="2"/>
          </p:nvPr>
        </p:nvSpPr>
        <p:spPr>
          <a:xfrm>
            <a:off x="839788" y="1966134"/>
            <a:ext cx="4448204" cy="3902854"/>
          </a:xfrm>
        </p:spPr>
        <p:txBody>
          <a:bodyPr>
            <a:normAutofit fontScale="92500" lnSpcReduction="10000"/>
          </a:bodyPr>
          <a:lstStyle/>
          <a:p>
            <a:endParaRPr lang="fr-CH" dirty="0"/>
          </a:p>
          <a:p>
            <a:r>
              <a:rPr lang="en-US" sz="1900" b="1" dirty="0"/>
              <a:t>Yemen 2015: interview with general surgeon</a:t>
            </a:r>
            <a:endParaRPr lang="fr-CH" sz="1900" b="1" dirty="0"/>
          </a:p>
          <a:p>
            <a:endParaRPr lang="fr-CH" sz="1900" dirty="0"/>
          </a:p>
          <a:p>
            <a:r>
              <a:rPr lang="en-US" sz="1900" dirty="0"/>
              <a:t>An ICRC surgical team sails by boat from Djibouti to Aden in Yemen, to help treat people wounded due to the recent conflict. </a:t>
            </a:r>
            <a:br>
              <a:rPr lang="en-US" sz="1900" dirty="0"/>
            </a:br>
            <a:endParaRPr lang="en-US" sz="1900" dirty="0"/>
          </a:p>
          <a:p>
            <a:r>
              <a:rPr lang="en-US" sz="1900" dirty="0"/>
              <a:t>Marco Baldan, the general surgeon, talks about the difficulties the team will face delivering urgently needed medical assistance in Yemen. Also on board are Elin Oddsdottir, operating theatre nurse, Ana Lufinha, anaesthesiologist and Birgitte Gundersen, post-op nurse.</a:t>
            </a:r>
          </a:p>
          <a:p>
            <a:endParaRPr lang="fr-CH" dirty="0"/>
          </a:p>
        </p:txBody>
      </p:sp>
      <p:sp>
        <p:nvSpPr>
          <p:cNvPr id="6" name="Content Placeholder 5"/>
          <p:cNvSpPr>
            <a:spLocks noGrp="1"/>
          </p:cNvSpPr>
          <p:nvPr>
            <p:ph idx="1"/>
          </p:nvPr>
        </p:nvSpPr>
        <p:spPr>
          <a:xfrm>
            <a:off x="5735279" y="992037"/>
            <a:ext cx="6172200" cy="3902854"/>
          </a:xfrm>
        </p:spPr>
        <p:txBody>
          <a:bodyPr/>
          <a:lstStyle/>
          <a:p>
            <a:pPr marL="0" indent="0">
              <a:buNone/>
            </a:pPr>
            <a:endParaRPr lang="fr-CH" dirty="0">
              <a:hlinkClick r:id="rId3"/>
            </a:endParaRPr>
          </a:p>
          <a:p>
            <a:pPr marL="0" indent="0">
              <a:buNone/>
            </a:pPr>
            <a:endParaRPr lang="fr-CH" dirty="0">
              <a:hlinkClick r:id="rId3"/>
            </a:endParaRPr>
          </a:p>
          <a:p>
            <a:pPr marL="0" indent="0">
              <a:buNone/>
            </a:pPr>
            <a:endParaRPr lang="fr-CH" dirty="0">
              <a:hlinkClick r:id="rId3"/>
            </a:endParaRPr>
          </a:p>
          <a:p>
            <a:pPr marL="0" indent="0">
              <a:buNone/>
            </a:pPr>
            <a:endParaRPr lang="fr-CH" dirty="0">
              <a:hlinkClick r:id="rId3"/>
            </a:endParaRPr>
          </a:p>
          <a:p>
            <a:pPr marL="0" indent="0">
              <a:buNone/>
            </a:pPr>
            <a:r>
              <a:rPr lang="fr-CH" sz="2400" dirty="0">
                <a:hlinkClick r:id="rId3"/>
              </a:rPr>
              <a:t>https://www.youtube.com/watch?v=vrCo0ygcLNE</a:t>
            </a:r>
            <a:endParaRPr lang="fr-CH" sz="2400" dirty="0"/>
          </a:p>
          <a:p>
            <a:pPr marL="0" indent="0">
              <a:buNone/>
            </a:pPr>
            <a:endParaRPr lang="en-US" dirty="0"/>
          </a:p>
        </p:txBody>
      </p:sp>
      <p:sp>
        <p:nvSpPr>
          <p:cNvPr id="5" name="Rectangle 4">
            <a:extLst>
              <a:ext uri="{FF2B5EF4-FFF2-40B4-BE49-F238E27FC236}">
                <a16:creationId xmlns:a16="http://schemas.microsoft.com/office/drawing/2014/main" id="{8D912D23-5FEE-4BA3-840A-AE63C2824A0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7FC6DBB-3213-4227-99CC-2E9D6A19D7D2}"/>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FCAAC5B0-448B-403C-A215-FF8DDA1EC54A}"/>
              </a:ext>
            </a:extLst>
          </p:cNvPr>
          <p:cNvSpPr>
            <a:spLocks noGrp="1"/>
          </p:cNvSpPr>
          <p:nvPr>
            <p:ph type="sldNum" sz="quarter" idx="12"/>
          </p:nvPr>
        </p:nvSpPr>
        <p:spPr/>
        <p:txBody>
          <a:bodyPr/>
          <a:lstStyle/>
          <a:p>
            <a:fld id="{B5FBEFE2-BF3E-4E80-AC9C-5EAE482F3668}" type="slidenum">
              <a:rPr lang="fr-CH" smtClean="0"/>
              <a:t>20</a:t>
            </a:fld>
            <a:endParaRPr lang="fr-CH" dirty="0"/>
          </a:p>
        </p:txBody>
      </p:sp>
    </p:spTree>
    <p:extLst>
      <p:ext uri="{BB962C8B-B14F-4D97-AF65-F5344CB8AC3E}">
        <p14:creationId xmlns:p14="http://schemas.microsoft.com/office/powerpoint/2010/main" val="862431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5CD">
            <a:alpha val="49804"/>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157" y="-14779"/>
            <a:ext cx="11031747" cy="1325563"/>
          </a:xfrm>
        </p:spPr>
        <p:txBody>
          <a:bodyPr/>
          <a:lstStyle/>
          <a:p>
            <a:pPr algn="ctr"/>
            <a:r>
              <a:rPr lang="es-x-int-SDL" u="sng">
                <a:latin typeface="+mn-lt"/>
                <a:cs typeface="Arial" panose="020B0604020202020204" pitchFamily="34" charset="0"/>
              </a:rPr>
              <a:t>Interactuar con los medios de comunicación </a:t>
            </a:r>
          </a:p>
        </p:txBody>
      </p:sp>
      <p:sp>
        <p:nvSpPr>
          <p:cNvPr id="3" name="Content Placeholder 2"/>
          <p:cNvSpPr>
            <a:spLocks noGrp="1"/>
          </p:cNvSpPr>
          <p:nvPr>
            <p:ph idx="1"/>
          </p:nvPr>
        </p:nvSpPr>
        <p:spPr>
          <a:xfrm>
            <a:off x="628650" y="2707548"/>
            <a:ext cx="9229725" cy="3143960"/>
          </a:xfrm>
        </p:spPr>
        <p:txBody>
          <a:bodyPr>
            <a:normAutofit fontScale="92500" lnSpcReduction="20000"/>
          </a:bodyPr>
          <a:lstStyle/>
          <a:p>
            <a:pPr marL="0" indent="0">
              <a:buNone/>
            </a:pPr>
            <a:r>
              <a:rPr lang="es-x-int-SDL" sz="3000" dirty="0"/>
              <a:t>Trabaja en un hospital que ha sido bombardeado. Los pacientes están heridos y parte del edificio está destruido. </a:t>
            </a:r>
          </a:p>
          <a:p>
            <a:pPr marL="0" indent="0">
              <a:buNone/>
            </a:pPr>
            <a:r>
              <a:rPr lang="es-x-int-SDL" sz="3000" dirty="0"/>
              <a:t>Este grave acontecimiento llama la atención. Las personas comienzan a grabar con sus teléfonos inteligentes, entrevistan a los pacientes y al personal, los periodistas se comunican telefónicamente. </a:t>
            </a:r>
          </a:p>
          <a:p>
            <a:pPr marL="0" indent="0">
              <a:buNone/>
            </a:pPr>
            <a:endParaRPr lang="en-US" sz="3000" dirty="0">
              <a:cs typeface="Arial" panose="020B0604020202020204" pitchFamily="34" charset="0"/>
            </a:endParaRPr>
          </a:p>
          <a:p>
            <a:pPr marL="0" indent="0">
              <a:buNone/>
            </a:pPr>
            <a:r>
              <a:rPr lang="es-x-int-SDL" sz="3000" dirty="0"/>
              <a:t>¿Qué debería hacer en esta situación confusa?  </a:t>
            </a: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AEE3FB3-0326-4C74-AF7D-AB23495C49D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90FF6C-5247-4294-89A8-D984D58716A0}"/>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6" name="TextBox 5">
            <a:extLst>
              <a:ext uri="{FF2B5EF4-FFF2-40B4-BE49-F238E27FC236}">
                <a16:creationId xmlns:a16="http://schemas.microsoft.com/office/drawing/2014/main" id="{95AF5774-AB79-445F-BDE5-0F94A48AE367}"/>
              </a:ext>
            </a:extLst>
          </p:cNvPr>
          <p:cNvSpPr txBox="1"/>
          <p:nvPr/>
        </p:nvSpPr>
        <p:spPr>
          <a:xfrm>
            <a:off x="1544042" y="1670919"/>
            <a:ext cx="1955087" cy="523220"/>
          </a:xfrm>
          <a:prstGeom prst="rect">
            <a:avLst/>
          </a:prstGeom>
          <a:noFill/>
        </p:spPr>
        <p:txBody>
          <a:bodyPr wrap="none" rtlCol="0">
            <a:spAutoFit/>
          </a:bodyPr>
          <a:lstStyle/>
          <a:p>
            <a:r>
              <a:rPr lang="es-x-int-SDL" sz="2800" b="1">
                <a:solidFill>
                  <a:srgbClr val="0033CC"/>
                </a:solidFill>
                <a:cs typeface="Arial" panose="020B0604020202020204" pitchFamily="34" charset="0"/>
              </a:rPr>
              <a:t>Trabajo grupal</a:t>
            </a:r>
          </a:p>
        </p:txBody>
      </p:sp>
      <p:sp>
        <p:nvSpPr>
          <p:cNvPr id="7" name="TextBox 6">
            <a:extLst>
              <a:ext uri="{FF2B5EF4-FFF2-40B4-BE49-F238E27FC236}">
                <a16:creationId xmlns:a16="http://schemas.microsoft.com/office/drawing/2014/main" id="{FE47085E-9A3A-4A41-BC4C-E86661FCAE37}"/>
              </a:ext>
            </a:extLst>
          </p:cNvPr>
          <p:cNvSpPr txBox="1"/>
          <p:nvPr/>
        </p:nvSpPr>
        <p:spPr>
          <a:xfrm>
            <a:off x="3349458" y="6014149"/>
            <a:ext cx="1658274" cy="523220"/>
          </a:xfrm>
          <a:prstGeom prst="rect">
            <a:avLst/>
          </a:prstGeom>
          <a:noFill/>
        </p:spPr>
        <p:txBody>
          <a:bodyPr wrap="none" rtlCol="0">
            <a:spAutoFit/>
          </a:bodyPr>
          <a:lstStyle/>
          <a:p>
            <a:r>
              <a:rPr lang="es-x-int-SDL" sz="2800" b="1" dirty="0">
                <a:solidFill>
                  <a:srgbClr val="FF0000"/>
                </a:solidFill>
              </a:rPr>
              <a:t>5 minutos</a:t>
            </a:r>
          </a:p>
        </p:txBody>
      </p:sp>
      <p:pic>
        <p:nvPicPr>
          <p:cNvPr id="9" name="Picture 8">
            <a:extLst>
              <a:ext uri="{FF2B5EF4-FFF2-40B4-BE49-F238E27FC236}">
                <a16:creationId xmlns:a16="http://schemas.microsoft.com/office/drawing/2014/main" id="{D1D16F97-8586-44D7-B554-EBD8B5510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595" y="1045212"/>
            <a:ext cx="3339054" cy="1590026"/>
          </a:xfrm>
          <a:prstGeom prst="rect">
            <a:avLst/>
          </a:prstGeom>
        </p:spPr>
      </p:pic>
      <p:pic>
        <p:nvPicPr>
          <p:cNvPr id="11" name="Picture 10">
            <a:extLst>
              <a:ext uri="{FF2B5EF4-FFF2-40B4-BE49-F238E27FC236}">
                <a16:creationId xmlns:a16="http://schemas.microsoft.com/office/drawing/2014/main" id="{166CA13D-11ED-4B1E-82F2-C560325C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442" y="1072501"/>
            <a:ext cx="3675332" cy="1720056"/>
          </a:xfrm>
          <a:prstGeom prst="rect">
            <a:avLst/>
          </a:prstGeom>
        </p:spPr>
      </p:pic>
      <p:pic>
        <p:nvPicPr>
          <p:cNvPr id="12" name="Picture 11">
            <a:extLst>
              <a:ext uri="{FF2B5EF4-FFF2-40B4-BE49-F238E27FC236}">
                <a16:creationId xmlns:a16="http://schemas.microsoft.com/office/drawing/2014/main" id="{B9C5F398-32A7-40C1-B3E4-1E6CF8494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3177" y="4390173"/>
            <a:ext cx="3675331" cy="2455121"/>
          </a:xfrm>
          <a:prstGeom prst="rect">
            <a:avLst/>
          </a:prstGeom>
        </p:spPr>
      </p:pic>
      <p:sp>
        <p:nvSpPr>
          <p:cNvPr id="8" name="Slide Number Placeholder 7">
            <a:extLst>
              <a:ext uri="{FF2B5EF4-FFF2-40B4-BE49-F238E27FC236}">
                <a16:creationId xmlns:a16="http://schemas.microsoft.com/office/drawing/2014/main" id="{FA4F5AC1-A07E-43D1-9C5F-4444C1C24084}"/>
              </a:ext>
            </a:extLst>
          </p:cNvPr>
          <p:cNvSpPr>
            <a:spLocks noGrp="1"/>
          </p:cNvSpPr>
          <p:nvPr>
            <p:ph type="sldNum" sz="quarter" idx="12"/>
          </p:nvPr>
        </p:nvSpPr>
        <p:spPr/>
        <p:txBody>
          <a:bodyPr/>
          <a:lstStyle/>
          <a:p>
            <a:fld id="{B5FBEFE2-BF3E-4E80-AC9C-5EAE482F3668}" type="slidenum">
              <a:rPr lang="fr-CH" smtClean="0"/>
              <a:t>21</a:t>
            </a:fld>
            <a:endParaRPr lang="fr-CH" dirty="0"/>
          </a:p>
        </p:txBody>
      </p:sp>
    </p:spTree>
    <p:extLst>
      <p:ext uri="{BB962C8B-B14F-4D97-AF65-F5344CB8AC3E}">
        <p14:creationId xmlns:p14="http://schemas.microsoft.com/office/powerpoint/2010/main" val="279390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8808"/>
          </a:xfrm>
        </p:spPr>
        <p:txBody>
          <a:bodyPr>
            <a:normAutofit/>
          </a:bodyPr>
          <a:lstStyle/>
          <a:p>
            <a:pPr algn="ctr"/>
            <a:r>
              <a:rPr lang="es-x-int-SDL" u="sng">
                <a:solidFill>
                  <a:prstClr val="black"/>
                </a:solidFill>
                <a:latin typeface="+mn-lt"/>
                <a:cs typeface="Arial" panose="020B0604020202020204" pitchFamily="34" charset="0"/>
              </a:rPr>
              <a:t>Establecer prioridades</a:t>
            </a:r>
          </a:p>
        </p:txBody>
      </p:sp>
      <p:sp>
        <p:nvSpPr>
          <p:cNvPr id="3" name="Content Placeholder 2"/>
          <p:cNvSpPr>
            <a:spLocks noGrp="1"/>
          </p:cNvSpPr>
          <p:nvPr>
            <p:ph idx="1"/>
          </p:nvPr>
        </p:nvSpPr>
        <p:spPr>
          <a:xfrm>
            <a:off x="981074" y="1694138"/>
            <a:ext cx="10781145" cy="4878340"/>
          </a:xfrm>
        </p:spPr>
        <p:txBody>
          <a:bodyPr>
            <a:normAutofit/>
          </a:bodyPr>
          <a:lstStyle/>
          <a:p>
            <a:pPr lvl="0"/>
            <a:r>
              <a:rPr lang="es-x-int-SDL" dirty="0">
                <a:solidFill>
                  <a:prstClr val="black"/>
                </a:solidFill>
                <a:latin typeface="Calibri" panose="020F0502020204030204" pitchFamily="34" charset="0"/>
                <a:cs typeface="Calibri" panose="020F0502020204030204" pitchFamily="34" charset="0"/>
              </a:rPr>
              <a:t>Los pacientes son su prioridad, PERO debe encontar tiempo para las comunicaciones (con los medios de información, las comunidades, etc.)</a:t>
            </a:r>
          </a:p>
          <a:p>
            <a:r>
              <a:rPr lang="es-x-int-SDL" dirty="0">
                <a:latin typeface="Calibri" panose="020F0502020204030204" pitchFamily="34" charset="0"/>
                <a:cs typeface="Calibri" panose="020F0502020204030204" pitchFamily="34" charset="0"/>
              </a:rPr>
              <a:t>Coordine el enfoque con el personal de comunicación de su organización</a:t>
            </a:r>
            <a:r>
              <a:rPr lang="es-AR" dirty="0">
                <a:latin typeface="Calibri" panose="020F0502020204030204" pitchFamily="34" charset="0"/>
                <a:cs typeface="Calibri" panose="020F0502020204030204" pitchFamily="34" charset="0"/>
              </a:rPr>
              <a:t>.</a:t>
            </a:r>
            <a:endParaRPr lang="es-x-int-SDL"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Esté al tanto de la política y el plan de comunicación con los medios de su organización.</a:t>
            </a:r>
          </a:p>
          <a:p>
            <a:r>
              <a:rPr lang="es-x-int-SDL" dirty="0">
                <a:latin typeface="Calibri" panose="020F0502020204030204" pitchFamily="34" charset="0"/>
                <a:cs typeface="Calibri" panose="020F0502020204030204" pitchFamily="34" charset="0"/>
              </a:rPr>
              <a:t>Conozca a la persona a cargo de las comunicaciones públicas</a:t>
            </a:r>
            <a:r>
              <a:rPr lang="es-AR" dirty="0">
                <a:latin typeface="Calibri" panose="020F0502020204030204" pitchFamily="34" charset="0"/>
                <a:cs typeface="Calibri" panose="020F0502020204030204" pitchFamily="34" charset="0"/>
              </a:rPr>
              <a:t> con l</a:t>
            </a:r>
            <a:r>
              <a:rPr lang="es-x-int-SDL" dirty="0">
                <a:latin typeface="Calibri" panose="020F0502020204030204" pitchFamily="34" charset="0"/>
                <a:cs typeface="Calibri" panose="020F0502020204030204" pitchFamily="34" charset="0"/>
              </a:rPr>
              <a:t>os medios de comunicación o elija quién desarrollará esa función. </a:t>
            </a:r>
          </a:p>
          <a:p>
            <a:r>
              <a:rPr lang="es-x-int-SDL" dirty="0">
                <a:latin typeface="Calibri" panose="020F0502020204030204" pitchFamily="34" charset="0"/>
                <a:cs typeface="Calibri" panose="020F0502020204030204" pitchFamily="34" charset="0"/>
              </a:rPr>
              <a:t>Aproveche la </a:t>
            </a:r>
            <a:r>
              <a:rPr lang="es-AR" dirty="0">
                <a:latin typeface="Calibri" panose="020F0502020204030204" pitchFamily="34" charset="0"/>
                <a:cs typeface="Calibri" panose="020F0502020204030204" pitchFamily="34" charset="0"/>
              </a:rPr>
              <a:t>presencia de los </a:t>
            </a:r>
            <a:r>
              <a:rPr lang="es-x-int-SDL" dirty="0">
                <a:latin typeface="Calibri" panose="020F0502020204030204" pitchFamily="34" charset="0"/>
                <a:cs typeface="Calibri" panose="020F0502020204030204" pitchFamily="34" charset="0"/>
              </a:rPr>
              <a:t>medios de comunicación para </a:t>
            </a:r>
            <a:r>
              <a:rPr lang="es-AR" dirty="0">
                <a:latin typeface="Calibri" panose="020F0502020204030204" pitchFamily="34" charset="0"/>
                <a:cs typeface="Calibri" panose="020F0502020204030204" pitchFamily="34" charset="0"/>
              </a:rPr>
              <a:t>transmitir mensajes clave </a:t>
            </a:r>
            <a:r>
              <a:rPr lang="es-x-int-SDL" dirty="0">
                <a:latin typeface="Calibri" panose="020F0502020204030204" pitchFamily="34" charset="0"/>
                <a:cs typeface="Calibri" panose="020F0502020204030204" pitchFamily="34" charset="0"/>
              </a:rPr>
              <a:t>y llamar a la acción siempre que sea posible. </a:t>
            </a:r>
          </a:p>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014CC-705E-412B-9C23-B375961093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7E5117-9EB6-47BB-93DC-102FCAC41D7C}"/>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6" name="Slide Number Placeholder 5">
            <a:extLst>
              <a:ext uri="{FF2B5EF4-FFF2-40B4-BE49-F238E27FC236}">
                <a16:creationId xmlns:a16="http://schemas.microsoft.com/office/drawing/2014/main" id="{35480EDE-EB46-4BBC-A1F5-350533D2434B}"/>
              </a:ext>
            </a:extLst>
          </p:cNvPr>
          <p:cNvSpPr>
            <a:spLocks noGrp="1"/>
          </p:cNvSpPr>
          <p:nvPr>
            <p:ph type="sldNum" sz="quarter" idx="12"/>
          </p:nvPr>
        </p:nvSpPr>
        <p:spPr/>
        <p:txBody>
          <a:bodyPr/>
          <a:lstStyle/>
          <a:p>
            <a:fld id="{B5FBEFE2-BF3E-4E80-AC9C-5EAE482F3668}" type="slidenum">
              <a:rPr lang="fr-CH" smtClean="0"/>
              <a:t>22</a:t>
            </a:fld>
            <a:endParaRPr lang="fr-CH" dirty="0"/>
          </a:p>
        </p:txBody>
      </p:sp>
    </p:spTree>
    <p:extLst>
      <p:ext uri="{BB962C8B-B14F-4D97-AF65-F5344CB8AC3E}">
        <p14:creationId xmlns:p14="http://schemas.microsoft.com/office/powerpoint/2010/main" val="70444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8808"/>
          </a:xfrm>
        </p:spPr>
        <p:txBody>
          <a:bodyPr>
            <a:normAutofit/>
          </a:bodyPr>
          <a:lstStyle/>
          <a:p>
            <a:pPr algn="ctr"/>
            <a:r>
              <a:rPr lang="es-x-int-SDL" u="sng" dirty="0">
                <a:latin typeface="+mn-lt"/>
                <a:cs typeface="Arial" panose="020B0604020202020204" pitchFamily="34" charset="0"/>
              </a:rPr>
              <a:t>Comunica</a:t>
            </a:r>
            <a:r>
              <a:rPr lang="es-AR" u="sng" dirty="0" err="1">
                <a:latin typeface="+mn-lt"/>
                <a:cs typeface="Arial" panose="020B0604020202020204" pitchFamily="34" charset="0"/>
              </a:rPr>
              <a:t>ción</a:t>
            </a:r>
            <a:r>
              <a:rPr lang="es-AR" u="sng" dirty="0">
                <a:latin typeface="+mn-lt"/>
                <a:cs typeface="Arial" panose="020B0604020202020204" pitchFamily="34" charset="0"/>
              </a:rPr>
              <a:t> ética </a:t>
            </a:r>
            <a:r>
              <a:rPr lang="es-x-int-SDL" u="sng" dirty="0">
                <a:latin typeface="+mn-lt"/>
                <a:cs typeface="Arial" panose="020B0604020202020204" pitchFamily="34" charset="0"/>
              </a:rPr>
              <a:t>y </a:t>
            </a:r>
            <a:r>
              <a:rPr lang="es-AR" u="sng" dirty="0">
                <a:latin typeface="+mn-lt"/>
                <a:cs typeface="Arial" panose="020B0604020202020204" pitchFamily="34" charset="0"/>
              </a:rPr>
              <a:t>basada en </a:t>
            </a:r>
            <a:r>
              <a:rPr lang="es-x-int-SDL" u="sng" dirty="0">
                <a:latin typeface="+mn-lt"/>
                <a:cs typeface="Arial" panose="020B0604020202020204" pitchFamily="34" charset="0"/>
              </a:rPr>
              <a:t>principios</a:t>
            </a:r>
          </a:p>
        </p:txBody>
      </p:sp>
      <p:sp>
        <p:nvSpPr>
          <p:cNvPr id="3" name="Content Placeholder 2"/>
          <p:cNvSpPr>
            <a:spLocks noGrp="1"/>
          </p:cNvSpPr>
          <p:nvPr>
            <p:ph idx="1"/>
          </p:nvPr>
        </p:nvSpPr>
        <p:spPr>
          <a:xfrm>
            <a:off x="1247774" y="2123714"/>
            <a:ext cx="10781145" cy="3522856"/>
          </a:xfrm>
        </p:spPr>
        <p:txBody>
          <a:bodyPr>
            <a:normAutofit/>
          </a:bodyPr>
          <a:lstStyle/>
          <a:p>
            <a:pPr marL="0" lvl="0" indent="0">
              <a:buNone/>
            </a:pPr>
            <a:r>
              <a:rPr lang="es-x-int-SDL" b="1" dirty="0">
                <a:solidFill>
                  <a:srgbClr val="0000FF"/>
                </a:solidFill>
                <a:latin typeface="Calibri" panose="020F0502020204030204" pitchFamily="34" charset="0"/>
                <a:cs typeface="Calibri" panose="020F0502020204030204" pitchFamily="34" charset="0"/>
              </a:rPr>
              <a:t>Siempre describir a las personas de manera digna.</a:t>
            </a:r>
          </a:p>
          <a:p>
            <a:r>
              <a:rPr lang="es-x-int-SDL" dirty="0">
                <a:latin typeface="Calibri" panose="020F0502020204030204" pitchFamily="34" charset="0"/>
                <a:cs typeface="Calibri" panose="020F0502020204030204" pitchFamily="34" charset="0"/>
              </a:rPr>
              <a:t>Proteger su privacidad.</a:t>
            </a:r>
          </a:p>
          <a:p>
            <a:r>
              <a:rPr lang="es-x-int-SDL" dirty="0">
                <a:latin typeface="Calibri" panose="020F0502020204030204" pitchFamily="34" charset="0"/>
                <a:cs typeface="Calibri" panose="020F0502020204030204" pitchFamily="34" charset="0"/>
              </a:rPr>
              <a:t>Respetar su bienestar.</a:t>
            </a:r>
          </a:p>
          <a:p>
            <a:r>
              <a:rPr lang="es-x-int-SDL" dirty="0">
                <a:latin typeface="Calibri" panose="020F0502020204030204" pitchFamily="34" charset="0"/>
                <a:cs typeface="Calibri" panose="020F0502020204030204" pitchFamily="34" charset="0"/>
              </a:rPr>
              <a:t>No causar daño,  en el mejor interés de las personas afectadas.</a:t>
            </a:r>
          </a:p>
          <a:p>
            <a:r>
              <a:rPr lang="es-x-int-SDL" dirty="0">
                <a:latin typeface="Calibri" panose="020F0502020204030204" pitchFamily="34" charset="0"/>
                <a:cs typeface="Calibri" panose="020F0502020204030204" pitchFamily="34" charset="0"/>
              </a:rPr>
              <a:t>Consentimiento informado: pedir permiso antes de fotografiar, filmar, entrevistar, informar detalladamente a la(s) persona(s) sobre el uso del material.</a:t>
            </a:r>
          </a:p>
          <a:p>
            <a:pPr marL="0" indent="0">
              <a:buNone/>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014CC-705E-412B-9C23-B375961093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7E5117-9EB6-47BB-93DC-102FCAC41D7C}"/>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6" name="Slide Number Placeholder 5">
            <a:extLst>
              <a:ext uri="{FF2B5EF4-FFF2-40B4-BE49-F238E27FC236}">
                <a16:creationId xmlns:a16="http://schemas.microsoft.com/office/drawing/2014/main" id="{35480EDE-EB46-4BBC-A1F5-350533D2434B}"/>
              </a:ext>
            </a:extLst>
          </p:cNvPr>
          <p:cNvSpPr>
            <a:spLocks noGrp="1"/>
          </p:cNvSpPr>
          <p:nvPr>
            <p:ph type="sldNum" sz="quarter" idx="12"/>
          </p:nvPr>
        </p:nvSpPr>
        <p:spPr/>
        <p:txBody>
          <a:bodyPr/>
          <a:lstStyle/>
          <a:p>
            <a:fld id="{B5FBEFE2-BF3E-4E80-AC9C-5EAE482F3668}" type="slidenum">
              <a:rPr lang="fr-CH" smtClean="0"/>
              <a:t>23</a:t>
            </a:fld>
            <a:endParaRPr lang="fr-CH" dirty="0"/>
          </a:p>
        </p:txBody>
      </p:sp>
    </p:spTree>
    <p:extLst>
      <p:ext uri="{BB962C8B-B14F-4D97-AF65-F5344CB8AC3E}">
        <p14:creationId xmlns:p14="http://schemas.microsoft.com/office/powerpoint/2010/main" val="263017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468"/>
            <a:ext cx="10515600" cy="739280"/>
          </a:xfrm>
        </p:spPr>
        <p:txBody>
          <a:bodyPr/>
          <a:lstStyle/>
          <a:p>
            <a:pPr algn="ctr"/>
            <a:r>
              <a:rPr lang="es-x-int-SDL" u="sng">
                <a:latin typeface="Calibri" panose="020F0502020204030204" pitchFamily="34" charset="0"/>
                <a:cs typeface="Calibri" panose="020F0502020204030204" pitchFamily="34" charset="0"/>
              </a:rPr>
              <a:t>Directrices</a:t>
            </a:r>
          </a:p>
        </p:txBody>
      </p:sp>
      <p:sp>
        <p:nvSpPr>
          <p:cNvPr id="3" name="Content Placeholder 2"/>
          <p:cNvSpPr>
            <a:spLocks noGrp="1"/>
          </p:cNvSpPr>
          <p:nvPr>
            <p:ph idx="1"/>
          </p:nvPr>
        </p:nvSpPr>
        <p:spPr>
          <a:xfrm>
            <a:off x="838200" y="1243734"/>
            <a:ext cx="10515600" cy="1356962"/>
          </a:xfrm>
        </p:spPr>
        <p:txBody>
          <a:bodyPr>
            <a:normAutofit/>
          </a:bodyPr>
          <a:lstStyle/>
          <a:p>
            <a:pPr marL="0" indent="0">
              <a:buNone/>
            </a:pPr>
            <a:r>
              <a:rPr lang="es-x-int-SDL" dirty="0"/>
              <a:t>Muchas organizaciones han adoptado directrices </a:t>
            </a:r>
            <a:r>
              <a:rPr lang="es-AR" dirty="0"/>
              <a:t>respecto de la toma de</a:t>
            </a:r>
            <a:r>
              <a:rPr lang="es-x-int-SDL" dirty="0"/>
              <a:t> fotografías, </a:t>
            </a:r>
            <a:r>
              <a:rPr lang="es-AR" dirty="0"/>
              <a:t>la publicación de </a:t>
            </a:r>
            <a:r>
              <a:rPr lang="es-x-int-SDL" dirty="0"/>
              <a:t>información en </a:t>
            </a:r>
            <a:r>
              <a:rPr lang="es-AR" dirty="0"/>
              <a:t>las redes </a:t>
            </a:r>
            <a:r>
              <a:rPr lang="es-x-int-SDL" dirty="0"/>
              <a:t>sociales, se </a:t>
            </a:r>
            <a:r>
              <a:rPr lang="es-AR" dirty="0"/>
              <a:t>la identificación de menores de edad en las fotografías, </a:t>
            </a:r>
            <a:r>
              <a:rPr lang="es-x-int-SDL" dirty="0"/>
              <a:t>etc.</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447" y="2796180"/>
            <a:ext cx="3080370" cy="350511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5822" y="2803186"/>
            <a:ext cx="3814120" cy="368968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8947" y="3109378"/>
            <a:ext cx="2932388" cy="3030680"/>
          </a:xfrm>
          <a:prstGeom prst="rect">
            <a:avLst/>
          </a:prstGeom>
        </p:spPr>
      </p:pic>
      <p:sp>
        <p:nvSpPr>
          <p:cNvPr id="8" name="Rectangle 7">
            <a:extLst>
              <a:ext uri="{FF2B5EF4-FFF2-40B4-BE49-F238E27FC236}">
                <a16:creationId xmlns:a16="http://schemas.microsoft.com/office/drawing/2014/main" id="{45E33AAC-5A0B-4FD6-BF04-1466AAD3325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17C495-EAE9-4ED2-8260-AE9521F2AB2C}"/>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5" name="Slide Number Placeholder 4">
            <a:extLst>
              <a:ext uri="{FF2B5EF4-FFF2-40B4-BE49-F238E27FC236}">
                <a16:creationId xmlns:a16="http://schemas.microsoft.com/office/drawing/2014/main" id="{C00E67FB-9FD1-431A-996B-C9ABC3DCBB30}"/>
              </a:ext>
            </a:extLst>
          </p:cNvPr>
          <p:cNvSpPr>
            <a:spLocks noGrp="1"/>
          </p:cNvSpPr>
          <p:nvPr>
            <p:ph type="sldNum" sz="quarter" idx="12"/>
          </p:nvPr>
        </p:nvSpPr>
        <p:spPr/>
        <p:txBody>
          <a:bodyPr/>
          <a:lstStyle/>
          <a:p>
            <a:fld id="{B5FBEFE2-BF3E-4E80-AC9C-5EAE482F3668}" type="slidenum">
              <a:rPr lang="fr-CH" smtClean="0"/>
              <a:t>24</a:t>
            </a:fld>
            <a:endParaRPr lang="fr-CH" dirty="0"/>
          </a:p>
        </p:txBody>
      </p:sp>
    </p:spTree>
    <p:extLst>
      <p:ext uri="{BB962C8B-B14F-4D97-AF65-F5344CB8AC3E}">
        <p14:creationId xmlns:p14="http://schemas.microsoft.com/office/powerpoint/2010/main" val="1129408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102" y="274213"/>
            <a:ext cx="11000874" cy="677612"/>
          </a:xfrm>
        </p:spPr>
        <p:txBody>
          <a:bodyPr>
            <a:noAutofit/>
          </a:bodyPr>
          <a:lstStyle/>
          <a:p>
            <a:pPr algn="ctr"/>
            <a:r>
              <a:rPr lang="es-x-int-SDL" u="sng" dirty="0">
                <a:latin typeface="Arial" panose="020B0604020202020204" pitchFamily="34" charset="0"/>
                <a:cs typeface="Arial" panose="020B0604020202020204" pitchFamily="34" charset="0"/>
                <a:hlinkClick r:id="rId3"/>
              </a:rPr>
              <a:t>Consejos para entrevistas con los medios de comunicación </a:t>
            </a:r>
          </a:p>
        </p:txBody>
      </p:sp>
      <p:sp>
        <p:nvSpPr>
          <p:cNvPr id="3" name="Content Placeholder 2"/>
          <p:cNvSpPr>
            <a:spLocks noGrp="1"/>
          </p:cNvSpPr>
          <p:nvPr>
            <p:ph idx="1"/>
          </p:nvPr>
        </p:nvSpPr>
        <p:spPr>
          <a:xfrm>
            <a:off x="712142" y="1580147"/>
            <a:ext cx="11396366" cy="5277853"/>
          </a:xfrm>
        </p:spPr>
        <p:txBody>
          <a:bodyPr>
            <a:normAutofit fontScale="92500" lnSpcReduction="20000"/>
          </a:bodyPr>
          <a:lstStyle/>
          <a:p>
            <a:r>
              <a:rPr lang="es-x-int-SDL" sz="2600" b="1" dirty="0">
                <a:solidFill>
                  <a:srgbClr val="0033CC"/>
                </a:solidFill>
                <a:cs typeface="Arial" panose="020B0604020202020204" pitchFamily="34" charset="0"/>
              </a:rPr>
              <a:t>La preparación es clave:</a:t>
            </a:r>
            <a:r>
              <a:rPr lang="es-x-int-SDL" sz="2600" dirty="0">
                <a:cs typeface="Arial" panose="020B0604020202020204" pitchFamily="34" charset="0"/>
              </a:rPr>
              <a:t> debe conocer sus prioridades, los destinatarios y los mensajes que desea transmitir.</a:t>
            </a:r>
          </a:p>
          <a:p>
            <a:r>
              <a:rPr lang="es-x-int-SDL" sz="2600" dirty="0">
                <a:cs typeface="Arial" panose="020B0604020202020204" pitchFamily="34" charset="0"/>
              </a:rPr>
              <a:t>Intente obtener información sobre la perspectiva y el objetivo de la entrevista. </a:t>
            </a:r>
            <a:r>
              <a:rPr lang="es-x-int-SDL" sz="2600" b="1" dirty="0">
                <a:solidFill>
                  <a:srgbClr val="0033CC"/>
                </a:solidFill>
                <a:cs typeface="Arial" panose="020B0604020202020204" pitchFamily="34" charset="0"/>
              </a:rPr>
              <a:t>Evite dar entrevistas extraoficialmente.</a:t>
            </a:r>
          </a:p>
          <a:p>
            <a:r>
              <a:rPr lang="es-x-int-SDL" sz="2600" dirty="0">
                <a:cs typeface="Arial" panose="020B0604020202020204" pitchFamily="34" charset="0"/>
              </a:rPr>
              <a:t>Use </a:t>
            </a:r>
            <a:r>
              <a:rPr lang="es-AR" sz="2600" b="1" dirty="0">
                <a:solidFill>
                  <a:srgbClr val="0033CC"/>
                </a:solidFill>
                <a:cs typeface="Arial" panose="020B0604020202020204" pitchFamily="34" charset="0"/>
              </a:rPr>
              <a:t>mensajes clave</a:t>
            </a:r>
            <a:r>
              <a:rPr lang="es-x-int-SDL" sz="2600" b="1" dirty="0">
                <a:solidFill>
                  <a:srgbClr val="0033CC"/>
                </a:solidFill>
                <a:cs typeface="Arial" panose="020B0604020202020204" pitchFamily="34" charset="0"/>
              </a:rPr>
              <a:t>, p</a:t>
            </a:r>
            <a:r>
              <a:rPr lang="es-AR" sz="2600" b="1" dirty="0" err="1">
                <a:solidFill>
                  <a:srgbClr val="0033CC"/>
                </a:solidFill>
                <a:cs typeface="Arial" panose="020B0604020202020204" pitchFamily="34" charset="0"/>
              </a:rPr>
              <a:t>autas</a:t>
            </a:r>
            <a:r>
              <a:rPr lang="es-AR" sz="2600" b="1" dirty="0">
                <a:solidFill>
                  <a:srgbClr val="0033CC"/>
                </a:solidFill>
                <a:cs typeface="Arial" panose="020B0604020202020204" pitchFamily="34" charset="0"/>
              </a:rPr>
              <a:t> de referencia</a:t>
            </a:r>
            <a:r>
              <a:rPr lang="es-x-int-SDL" sz="2600" b="1" dirty="0">
                <a:solidFill>
                  <a:srgbClr val="0033CC"/>
                </a:solidFill>
                <a:cs typeface="Arial" panose="020B0604020202020204" pitchFamily="34" charset="0"/>
              </a:rPr>
              <a:t> y </a:t>
            </a:r>
            <a:r>
              <a:rPr lang="es-AR" sz="2600" b="1" dirty="0">
                <a:solidFill>
                  <a:srgbClr val="0033CC"/>
                </a:solidFill>
                <a:cs typeface="Arial" panose="020B0604020202020204" pitchFamily="34" charset="0"/>
              </a:rPr>
              <a:t>líneas de prensa </a:t>
            </a:r>
            <a:r>
              <a:rPr lang="es-x-int-SDL" sz="2600" dirty="0">
                <a:cs typeface="Arial" panose="020B0604020202020204" pitchFamily="34" charset="0"/>
              </a:rPr>
              <a:t>para abordar preguntas complejas.</a:t>
            </a:r>
          </a:p>
          <a:p>
            <a:r>
              <a:rPr lang="es-x-int-SDL" sz="2600" dirty="0">
                <a:cs typeface="Arial" panose="020B0604020202020204" pitchFamily="34" charset="0"/>
              </a:rPr>
              <a:t>Manéjese con los principios de </a:t>
            </a:r>
            <a:r>
              <a:rPr lang="es-x-int-SDL" sz="2600" b="1" dirty="0">
                <a:solidFill>
                  <a:srgbClr val="0033CC"/>
                </a:solidFill>
                <a:cs typeface="Arial" panose="020B0604020202020204" pitchFamily="34" charset="0"/>
              </a:rPr>
              <a:t>humanidad y empatía</a:t>
            </a:r>
            <a:r>
              <a:rPr lang="es-x-int-SDL" sz="2600" dirty="0">
                <a:cs typeface="Arial" panose="020B0604020202020204" pitchFamily="34" charset="0"/>
              </a:rPr>
              <a:t>; las personas siempre están en el centro de la historia, dé un contexto.</a:t>
            </a:r>
          </a:p>
          <a:p>
            <a:r>
              <a:rPr lang="es-x-int-SDL" sz="2600" b="1" dirty="0">
                <a:solidFill>
                  <a:srgbClr val="0033CC"/>
                </a:solidFill>
                <a:cs typeface="Arial" panose="020B0604020202020204" pitchFamily="34" charset="0"/>
              </a:rPr>
              <a:t>Respete la dignidad y la privacidad</a:t>
            </a:r>
            <a:r>
              <a:rPr lang="es-x-int-SDL" sz="2600" dirty="0">
                <a:cs typeface="Arial" panose="020B0604020202020204" pitchFamily="34" charset="0"/>
              </a:rPr>
              <a:t>; describa siempre a las personas de manera digna.</a:t>
            </a:r>
          </a:p>
          <a:p>
            <a:r>
              <a:rPr lang="es-x-int-SDL" sz="2600" dirty="0">
                <a:cs typeface="Arial" panose="020B0604020202020204" pitchFamily="34" charset="0"/>
              </a:rPr>
              <a:t>Tenga </a:t>
            </a:r>
            <a:r>
              <a:rPr lang="es-x-int-SDL" sz="2600" b="1" dirty="0">
                <a:solidFill>
                  <a:srgbClr val="0033CC"/>
                </a:solidFill>
                <a:cs typeface="Arial" panose="020B0604020202020204" pitchFamily="34" charset="0"/>
              </a:rPr>
              <a:t>cuidado al usar cifras</a:t>
            </a:r>
            <a:r>
              <a:rPr lang="es-x-int-SDL" sz="2600" dirty="0">
                <a:cs typeface="Arial" panose="020B0604020202020204" pitchFamily="34" charset="0"/>
              </a:rPr>
              <a:t>, revíselas detalladamente.</a:t>
            </a:r>
          </a:p>
          <a:p>
            <a:r>
              <a:rPr lang="es-x-int-SDL" sz="2600" dirty="0">
                <a:cs typeface="Arial" panose="020B0604020202020204" pitchFamily="34" charset="0"/>
              </a:rPr>
              <a:t>Evite acusar o responsabilizar a otros. </a:t>
            </a:r>
            <a:r>
              <a:rPr lang="es-x-int-SDL" sz="2600" b="1" dirty="0">
                <a:cs typeface="Arial" panose="020B0604020202020204" pitchFamily="34" charset="0"/>
              </a:rPr>
              <a:t>No</a:t>
            </a:r>
            <a:r>
              <a:rPr lang="es-AR" sz="2600" b="1" dirty="0">
                <a:cs typeface="Arial" panose="020B0604020202020204" pitchFamily="34" charset="0"/>
              </a:rPr>
              <a:t> haga</a:t>
            </a:r>
            <a:r>
              <a:rPr lang="es-x-int-SDL" sz="2600" b="1" dirty="0">
                <a:cs typeface="Arial" panose="020B0604020202020204" pitchFamily="34" charset="0"/>
              </a:rPr>
              <a:t> denuncias</a:t>
            </a:r>
            <a:r>
              <a:rPr lang="es-x-int-SDL" sz="2600" dirty="0">
                <a:cs typeface="Arial" panose="020B0604020202020204" pitchFamily="34" charset="0"/>
              </a:rPr>
              <a:t>.</a:t>
            </a:r>
          </a:p>
          <a:p>
            <a:r>
              <a:rPr lang="es-AR" sz="2600">
                <a:cs typeface="Arial" panose="020B0604020202020204" pitchFamily="34" charset="0"/>
              </a:rPr>
              <a:t>Sea </a:t>
            </a:r>
            <a:r>
              <a:rPr lang="es-AR" sz="2600" b="1">
                <a:solidFill>
                  <a:srgbClr val="0033CC"/>
                </a:solidFill>
                <a:cs typeface="Arial" panose="020B0604020202020204" pitchFamily="34" charset="0"/>
              </a:rPr>
              <a:t>preciso</a:t>
            </a:r>
            <a:r>
              <a:rPr lang="es-x-int-SDL" sz="2600">
                <a:cs typeface="Arial" panose="020B0604020202020204" pitchFamily="34" charset="0"/>
              </a:rPr>
              <a:t>.</a:t>
            </a:r>
            <a:endParaRPr lang="es-x-int-SDL" sz="2600" dirty="0">
              <a:cs typeface="Arial" panose="020B0604020202020204" pitchFamily="34" charset="0"/>
            </a:endParaRPr>
          </a:p>
          <a:p>
            <a:r>
              <a:rPr lang="es-x-int-SDL" sz="2600" dirty="0">
                <a:cs typeface="Arial" panose="020B0604020202020204" pitchFamily="34" charset="0"/>
              </a:rPr>
              <a:t>Respete la </a:t>
            </a:r>
            <a:r>
              <a:rPr lang="es-x-int-SDL" sz="2600" b="1" dirty="0">
                <a:solidFill>
                  <a:srgbClr val="0033CC"/>
                </a:solidFill>
                <a:cs typeface="Arial" panose="020B0604020202020204" pitchFamily="34" charset="0"/>
              </a:rPr>
              <a:t>ética médica</a:t>
            </a:r>
            <a:r>
              <a:rPr lang="es-x-int-SDL" sz="2600" dirty="0">
                <a:cs typeface="Arial" panose="020B0604020202020204" pitchFamily="34" charset="0"/>
              </a:rPr>
              <a:t>.</a:t>
            </a:r>
          </a:p>
          <a:p>
            <a:r>
              <a:rPr lang="es-x-int-SDL" sz="2600" b="1" dirty="0">
                <a:solidFill>
                  <a:srgbClr val="0033CC"/>
                </a:solidFill>
                <a:cs typeface="Arial" panose="020B0604020202020204" pitchFamily="34" charset="0"/>
                <a:hlinkClick r:id="rId3"/>
              </a:rPr>
              <a:t>Siga las directrices</a:t>
            </a:r>
            <a:r>
              <a:rPr lang="es-x-int-SDL" sz="2600" b="1" dirty="0">
                <a:solidFill>
                  <a:srgbClr val="0033CC"/>
                </a:solidFill>
                <a:cs typeface="Arial" panose="020B0604020202020204" pitchFamily="34" charset="0"/>
              </a:rPr>
              <a:t> </a:t>
            </a:r>
            <a:r>
              <a:rPr lang="es-x-int-SDL" sz="2600" dirty="0">
                <a:cs typeface="Arial" panose="020B0604020202020204" pitchFamily="34" charset="0"/>
              </a:rPr>
              <a:t>(</a:t>
            </a:r>
            <a:r>
              <a:rPr lang="es-AR" sz="2600" dirty="0">
                <a:cs typeface="Arial" panose="020B0604020202020204" pitchFamily="34" charset="0"/>
              </a:rPr>
              <a:t>redes </a:t>
            </a:r>
            <a:r>
              <a:rPr lang="es-x-int-SDL" sz="2600" dirty="0">
                <a:cs typeface="Arial" panose="020B0604020202020204" pitchFamily="34" charset="0"/>
              </a:rPr>
              <a:t>sociales, imágen</a:t>
            </a:r>
            <a:r>
              <a:rPr lang="es-AR" sz="2600" dirty="0">
                <a:cs typeface="Arial" panose="020B0604020202020204" pitchFamily="34" charset="0"/>
              </a:rPr>
              <a:t>es</a:t>
            </a:r>
            <a:r>
              <a:rPr lang="es-x-int-SDL" sz="2600" dirty="0">
                <a:cs typeface="Arial" panose="020B0604020202020204" pitchFamily="34" charset="0"/>
              </a:rPr>
              <a:t>, protección de datos, etc.) y coord</a:t>
            </a:r>
            <a:r>
              <a:rPr lang="es-AR" sz="2600" dirty="0" err="1">
                <a:cs typeface="Arial" panose="020B0604020202020204" pitchFamily="34" charset="0"/>
              </a:rPr>
              <a:t>ine</a:t>
            </a:r>
            <a:r>
              <a:rPr lang="es-AR" sz="2600" dirty="0">
                <a:cs typeface="Arial" panose="020B0604020202020204" pitchFamily="34" charset="0"/>
              </a:rPr>
              <a:t> </a:t>
            </a:r>
            <a:r>
              <a:rPr lang="es-x-int-SDL" sz="2600" dirty="0">
                <a:cs typeface="Arial" panose="020B0604020202020204" pitchFamily="34" charset="0"/>
              </a:rPr>
              <a:t>con </a:t>
            </a:r>
            <a:r>
              <a:rPr lang="es-AR" sz="2600" dirty="0">
                <a:cs typeface="Arial" panose="020B0604020202020204" pitchFamily="34" charset="0"/>
              </a:rPr>
              <a:t>los encargados de c</a:t>
            </a:r>
            <a:r>
              <a:rPr lang="es-x-int-SDL" sz="2600" dirty="0">
                <a:cs typeface="Arial" panose="020B0604020202020204" pitchFamily="34" charset="0"/>
              </a:rPr>
              <a:t>omunica</a:t>
            </a:r>
            <a:r>
              <a:rPr lang="es-AR" sz="2600" dirty="0">
                <a:cs typeface="Arial" panose="020B0604020202020204" pitchFamily="34" charset="0"/>
              </a:rPr>
              <a:t>ci</a:t>
            </a:r>
            <a:r>
              <a:rPr lang="es-x-int-SDL" sz="2600" dirty="0">
                <a:cs typeface="Arial" panose="020B0604020202020204" pitchFamily="34" charset="0"/>
              </a:rPr>
              <a:t>ón.</a:t>
            </a: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AC07BAA-F3B9-4B87-B121-7D4C514D668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43DA98-F0E3-496B-9338-F7F1A5C51844}"/>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6" name="Slide Number Placeholder 5">
            <a:extLst>
              <a:ext uri="{FF2B5EF4-FFF2-40B4-BE49-F238E27FC236}">
                <a16:creationId xmlns:a16="http://schemas.microsoft.com/office/drawing/2014/main" id="{C8F02325-BDF4-4DF3-9FDC-FFAEA088D17D}"/>
              </a:ext>
            </a:extLst>
          </p:cNvPr>
          <p:cNvSpPr>
            <a:spLocks noGrp="1"/>
          </p:cNvSpPr>
          <p:nvPr>
            <p:ph type="sldNum" sz="quarter" idx="12"/>
          </p:nvPr>
        </p:nvSpPr>
        <p:spPr/>
        <p:txBody>
          <a:bodyPr/>
          <a:lstStyle/>
          <a:p>
            <a:fld id="{B5FBEFE2-BF3E-4E80-AC9C-5EAE482F3668}" type="slidenum">
              <a:rPr lang="fr-CH" smtClean="0"/>
              <a:t>25</a:t>
            </a:fld>
            <a:endParaRPr lang="fr-CH" dirty="0"/>
          </a:p>
        </p:txBody>
      </p:sp>
    </p:spTree>
    <p:extLst>
      <p:ext uri="{BB962C8B-B14F-4D97-AF65-F5344CB8AC3E}">
        <p14:creationId xmlns:p14="http://schemas.microsoft.com/office/powerpoint/2010/main" val="109182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9329" y="17552"/>
            <a:ext cx="7904716" cy="1325563"/>
          </a:xfrm>
        </p:spPr>
        <p:txBody>
          <a:bodyPr>
            <a:normAutofit/>
          </a:bodyPr>
          <a:lstStyle/>
          <a:p>
            <a:r>
              <a:rPr lang="es-x-int-SDL" u="sng" dirty="0">
                <a:latin typeface="+mn-lt"/>
                <a:cs typeface="Arial" panose="020B0604020202020204" pitchFamily="34" charset="0"/>
              </a:rPr>
              <a:t>Entrevistas con los medios</a:t>
            </a:r>
            <a:r>
              <a:rPr lang="es-AR" u="sng" dirty="0">
                <a:latin typeface="+mn-lt"/>
                <a:cs typeface="Arial" panose="020B0604020202020204" pitchFamily="34" charset="0"/>
              </a:rPr>
              <a:t> de comunicación</a:t>
            </a:r>
            <a:r>
              <a:rPr lang="es-x-int-SDL" u="sng" dirty="0">
                <a:latin typeface="+mn-lt"/>
                <a:cs typeface="Arial" panose="020B0604020202020204" pitchFamily="34" charset="0"/>
              </a:rPr>
              <a:t> </a:t>
            </a:r>
            <a:r>
              <a:rPr lang="es-x-int-SDL" dirty="0">
                <a:latin typeface="Arial" panose="020B0604020202020204" pitchFamily="34" charset="0"/>
                <a:cs typeface="Arial" panose="020B0604020202020204" pitchFamily="34" charset="0"/>
              </a:rPr>
              <a:t> </a:t>
            </a:r>
          </a:p>
        </p:txBody>
      </p:sp>
      <p:sp>
        <p:nvSpPr>
          <p:cNvPr id="5" name="Content Placeholder 4"/>
          <p:cNvSpPr>
            <a:spLocks noGrp="1"/>
          </p:cNvSpPr>
          <p:nvPr>
            <p:ph sz="half" idx="1"/>
          </p:nvPr>
        </p:nvSpPr>
        <p:spPr>
          <a:xfrm>
            <a:off x="1137684" y="1516470"/>
            <a:ext cx="10216116" cy="5323978"/>
          </a:xfrm>
        </p:spPr>
        <p:txBody>
          <a:bodyPr>
            <a:normAutofit fontScale="77500" lnSpcReduction="20000"/>
          </a:bodyPr>
          <a:lstStyle/>
          <a:p>
            <a:pPr marL="0" indent="0">
              <a:buNone/>
            </a:pPr>
            <a:r>
              <a:rPr lang="es-x-int-SDL" sz="4000" b="1" dirty="0">
                <a:latin typeface="Calibri" panose="020F0502020204030204" pitchFamily="34" charset="0"/>
                <a:cs typeface="Calibri" panose="020F0502020204030204" pitchFamily="34" charset="0"/>
              </a:rPr>
              <a:t>La preparación es clave.</a:t>
            </a:r>
          </a:p>
          <a:p>
            <a:pPr marL="0" indent="0">
              <a:buNone/>
            </a:pPr>
            <a:endParaRPr lang="en-US" sz="4000" b="1" dirty="0">
              <a:latin typeface="Calibri" panose="020F0502020204030204" pitchFamily="34" charset="0"/>
              <a:cs typeface="Calibri" panose="020F0502020204030204" pitchFamily="34" charset="0"/>
            </a:endParaRPr>
          </a:p>
          <a:p>
            <a:pPr marL="0" indent="0">
              <a:buNone/>
            </a:pPr>
            <a:endParaRPr lang="en-US" sz="4000" b="1" dirty="0">
              <a:latin typeface="Calibri" panose="020F0502020204030204" pitchFamily="34" charset="0"/>
              <a:cs typeface="Calibri" panose="020F0502020204030204" pitchFamily="34" charset="0"/>
            </a:endParaRPr>
          </a:p>
          <a:p>
            <a:pPr marL="0" indent="0">
              <a:buNone/>
            </a:pPr>
            <a:endParaRPr lang="en-US" sz="4000" b="1" dirty="0">
              <a:latin typeface="Calibri" panose="020F0502020204030204" pitchFamily="34" charset="0"/>
              <a:cs typeface="Calibri" panose="020F0502020204030204" pitchFamily="34" charset="0"/>
            </a:endParaRPr>
          </a:p>
          <a:p>
            <a:pPr marL="0" indent="0">
              <a:buNone/>
            </a:pPr>
            <a:r>
              <a:rPr lang="es-x-int-SDL" sz="4000" dirty="0">
                <a:latin typeface="Calibri" panose="020F0502020204030204" pitchFamily="34" charset="0"/>
                <a:cs typeface="Calibri" panose="020F0502020204030204" pitchFamily="34" charset="0"/>
              </a:rPr>
              <a:t>Coordine un enfoque con</a:t>
            </a:r>
            <a:r>
              <a:rPr lang="es-AR" sz="4000" dirty="0">
                <a:latin typeface="Calibri" panose="020F0502020204030204" pitchFamily="34" charset="0"/>
                <a:cs typeface="Calibri" panose="020F0502020204030204" pitchFamily="34" charset="0"/>
              </a:rPr>
              <a:t> los encargados de</a:t>
            </a:r>
            <a:r>
              <a:rPr lang="es-x-int-SDL" sz="4000" dirty="0">
                <a:latin typeface="Calibri" panose="020F0502020204030204" pitchFamily="34" charset="0"/>
                <a:cs typeface="Calibri" panose="020F0502020204030204" pitchFamily="34" charset="0"/>
              </a:rPr>
              <a:t> comunicación.</a:t>
            </a:r>
          </a:p>
          <a:p>
            <a:pPr marL="0" indent="0">
              <a:buNone/>
            </a:pPr>
            <a:endParaRPr lang="en-US" sz="4000" dirty="0">
              <a:latin typeface="Calibri" panose="020F0502020204030204" pitchFamily="34" charset="0"/>
              <a:cs typeface="Calibri" panose="020F0502020204030204" pitchFamily="34" charset="0"/>
            </a:endParaRPr>
          </a:p>
          <a:p>
            <a:pPr marL="0" indent="0">
              <a:buNone/>
            </a:pPr>
            <a:r>
              <a:rPr lang="es-x-int-SDL" sz="4000" dirty="0">
                <a:latin typeface="Calibri" panose="020F0502020204030204" pitchFamily="34" charset="0"/>
                <a:cs typeface="Calibri" panose="020F0502020204030204" pitchFamily="34" charset="0"/>
              </a:rPr>
              <a:t>Sepa </a:t>
            </a:r>
            <a:r>
              <a:rPr lang="es-AR" sz="4000" dirty="0">
                <a:latin typeface="Calibri" panose="020F0502020204030204" pitchFamily="34" charset="0"/>
                <a:cs typeface="Calibri" panose="020F0502020204030204" pitchFamily="34" charset="0"/>
              </a:rPr>
              <a:t>cuáles son </a:t>
            </a:r>
            <a:r>
              <a:rPr lang="es-x-int-SDL" sz="4000" dirty="0">
                <a:latin typeface="Calibri" panose="020F0502020204030204" pitchFamily="34" charset="0"/>
                <a:cs typeface="Calibri" panose="020F0502020204030204" pitchFamily="34" charset="0"/>
              </a:rPr>
              <a:t>sus: </a:t>
            </a:r>
          </a:p>
          <a:p>
            <a:pPr marL="0" indent="0">
              <a:buNone/>
            </a:pPr>
            <a:endParaRPr lang="en-US" sz="4000" dirty="0">
              <a:latin typeface="Calibri" panose="020F0502020204030204" pitchFamily="34" charset="0"/>
              <a:cs typeface="Calibri" panose="020F0502020204030204" pitchFamily="34" charset="0"/>
            </a:endParaRPr>
          </a:p>
          <a:p>
            <a:pPr marL="971550" lvl="1" indent="-514350">
              <a:buFont typeface="+mj-lt"/>
              <a:buAutoNum type="arabicPeriod"/>
            </a:pPr>
            <a:r>
              <a:rPr lang="es-x-int-SDL" sz="4000" dirty="0">
                <a:latin typeface="Calibri" panose="020F0502020204030204" pitchFamily="34" charset="0"/>
                <a:cs typeface="Calibri" panose="020F0502020204030204" pitchFamily="34" charset="0"/>
              </a:rPr>
              <a:t>prioridades;</a:t>
            </a:r>
          </a:p>
          <a:p>
            <a:pPr marL="971550" lvl="1" indent="-514350">
              <a:buFont typeface="+mj-lt"/>
              <a:buAutoNum type="arabicPeriod"/>
            </a:pPr>
            <a:r>
              <a:rPr lang="es-x-int-SDL" sz="4000" dirty="0">
                <a:latin typeface="Calibri" panose="020F0502020204030204" pitchFamily="34" charset="0"/>
                <a:cs typeface="Calibri" panose="020F0502020204030204" pitchFamily="34" charset="0"/>
              </a:rPr>
              <a:t>destinatarios;</a:t>
            </a:r>
          </a:p>
          <a:p>
            <a:pPr marL="971550" lvl="1" indent="-514350">
              <a:buFont typeface="+mj-lt"/>
              <a:buAutoNum type="arabicPeriod"/>
            </a:pPr>
            <a:r>
              <a:rPr lang="es-AR" sz="4000" dirty="0">
                <a:latin typeface="Calibri" panose="020F0502020204030204" pitchFamily="34" charset="0"/>
                <a:cs typeface="Calibri" panose="020F0502020204030204" pitchFamily="34" charset="0"/>
              </a:rPr>
              <a:t>mensajes clave</a:t>
            </a:r>
            <a:r>
              <a:rPr lang="es-x-int-SDL" sz="4000" dirty="0">
                <a:latin typeface="Calibri" panose="020F0502020204030204" pitchFamily="34" charset="0"/>
                <a:cs typeface="Calibri" panose="020F0502020204030204" pitchFamily="34" charset="0"/>
              </a:rPr>
              <a:t>.</a:t>
            </a:r>
          </a:p>
          <a:p>
            <a:pPr marL="0" indent="0">
              <a:buNone/>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DDEC14D-B915-4203-8124-91FD214F4E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C499C-2FF4-4F51-A76B-C2172B3A84A8}"/>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2" name="Slide Number Placeholder 1">
            <a:extLst>
              <a:ext uri="{FF2B5EF4-FFF2-40B4-BE49-F238E27FC236}">
                <a16:creationId xmlns:a16="http://schemas.microsoft.com/office/drawing/2014/main" id="{A9069C33-DE75-4C7E-876E-54CC2698AE74}"/>
              </a:ext>
            </a:extLst>
          </p:cNvPr>
          <p:cNvSpPr>
            <a:spLocks noGrp="1"/>
          </p:cNvSpPr>
          <p:nvPr>
            <p:ph type="sldNum" sz="quarter" idx="12"/>
          </p:nvPr>
        </p:nvSpPr>
        <p:spPr/>
        <p:txBody>
          <a:bodyPr/>
          <a:lstStyle/>
          <a:p>
            <a:fld id="{B5FBEFE2-BF3E-4E80-AC9C-5EAE482F3668}" type="slidenum">
              <a:rPr lang="fr-CH" smtClean="0"/>
              <a:t>26</a:t>
            </a:fld>
            <a:endParaRPr lang="fr-CH" dirty="0"/>
          </a:p>
        </p:txBody>
      </p:sp>
      <p:pic>
        <p:nvPicPr>
          <p:cNvPr id="12" name="Picture 11">
            <a:extLst>
              <a:ext uri="{FF2B5EF4-FFF2-40B4-BE49-F238E27FC236}">
                <a16:creationId xmlns:a16="http://schemas.microsoft.com/office/drawing/2014/main" id="{2B8A7891-83D0-4A66-B3FB-FD0768D4E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536" y="1116419"/>
            <a:ext cx="3940747" cy="2189304"/>
          </a:xfrm>
          <a:prstGeom prst="rect">
            <a:avLst/>
          </a:prstGeom>
        </p:spPr>
      </p:pic>
      <p:pic>
        <p:nvPicPr>
          <p:cNvPr id="14" name="Picture 13">
            <a:extLst>
              <a:ext uri="{FF2B5EF4-FFF2-40B4-BE49-F238E27FC236}">
                <a16:creationId xmlns:a16="http://schemas.microsoft.com/office/drawing/2014/main" id="{F0990DD4-8EF6-4805-99EC-6B800D2A6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176" y="4115059"/>
            <a:ext cx="4029738" cy="2257556"/>
          </a:xfrm>
          <a:prstGeom prst="rect">
            <a:avLst/>
          </a:prstGeom>
        </p:spPr>
      </p:pic>
    </p:spTree>
    <p:extLst>
      <p:ext uri="{BB962C8B-B14F-4D97-AF65-F5344CB8AC3E}">
        <p14:creationId xmlns:p14="http://schemas.microsoft.com/office/powerpoint/2010/main" val="14016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25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225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2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817254" y="132212"/>
            <a:ext cx="9729704" cy="1325563"/>
          </a:xfrm>
        </p:spPr>
        <p:txBody>
          <a:bodyPr>
            <a:normAutofit fontScale="90000"/>
          </a:bodyPr>
          <a:lstStyle/>
          <a:p>
            <a:r>
              <a:rPr lang="en-US" u="sng" dirty="0">
                <a:latin typeface="+mn-lt"/>
                <a:cs typeface="Arial" panose="020B0604020202020204" pitchFamily="34" charset="0"/>
              </a:rPr>
              <a:t>Guidance: Some points to guide you when dealing with the media are given below. </a:t>
            </a:r>
            <a:endParaRPr lang="fr-CH"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CC77C85F-39D2-4AF1-9CAC-4186115BCE67}"/>
              </a:ext>
            </a:extLst>
          </p:cNvPr>
          <p:cNvPicPr>
            <a:picLocks noGrp="1" noChangeAspect="1"/>
          </p:cNvPicPr>
          <p:nvPr>
            <p:ph sz="half" idx="1"/>
          </p:nvPr>
        </p:nvPicPr>
        <p:blipFill>
          <a:blip r:embed="rId3"/>
          <a:stretch>
            <a:fillRect/>
          </a:stretch>
        </p:blipFill>
        <p:spPr>
          <a:xfrm>
            <a:off x="1937603" y="1416213"/>
            <a:ext cx="4022321" cy="2496613"/>
          </a:xfrm>
          <a:prstGeom prst="rect">
            <a:avLst/>
          </a:prstGeom>
        </p:spPr>
      </p:pic>
      <p:pic>
        <p:nvPicPr>
          <p:cNvPr id="8" name="Content Placeholder 7">
            <a:hlinkClick r:id="rId4"/>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756977" y="2061712"/>
            <a:ext cx="2739540" cy="4109311"/>
          </a:xfrm>
        </p:spPr>
      </p:pic>
      <p:sp>
        <p:nvSpPr>
          <p:cNvPr id="6" name="Rectangle 5">
            <a:extLst>
              <a:ext uri="{FF2B5EF4-FFF2-40B4-BE49-F238E27FC236}">
                <a16:creationId xmlns:a16="http://schemas.microsoft.com/office/drawing/2014/main" id="{6DDEC14D-B915-4203-8124-91FD214F4E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C499C-2FF4-4F51-A76B-C2172B3A84A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A9069C33-DE75-4C7E-876E-54CC2698AE74}"/>
              </a:ext>
            </a:extLst>
          </p:cNvPr>
          <p:cNvSpPr>
            <a:spLocks noGrp="1"/>
          </p:cNvSpPr>
          <p:nvPr>
            <p:ph type="sldNum" sz="quarter" idx="12"/>
          </p:nvPr>
        </p:nvSpPr>
        <p:spPr/>
        <p:txBody>
          <a:bodyPr/>
          <a:lstStyle/>
          <a:p>
            <a:fld id="{B5FBEFE2-BF3E-4E80-AC9C-5EAE482F3668}" type="slidenum">
              <a:rPr lang="fr-CH" smtClean="0"/>
              <a:t>27</a:t>
            </a:fld>
            <a:endParaRPr lang="fr-CH" dirty="0"/>
          </a:p>
        </p:txBody>
      </p:sp>
      <p:pic>
        <p:nvPicPr>
          <p:cNvPr id="9" name="Picture 8">
            <a:extLst>
              <a:ext uri="{FF2B5EF4-FFF2-40B4-BE49-F238E27FC236}">
                <a16:creationId xmlns:a16="http://schemas.microsoft.com/office/drawing/2014/main" id="{4D4E3810-17DF-497F-AD4A-16638ACEE6FD}"/>
              </a:ext>
            </a:extLst>
          </p:cNvPr>
          <p:cNvPicPr>
            <a:picLocks noChangeAspect="1"/>
          </p:cNvPicPr>
          <p:nvPr/>
        </p:nvPicPr>
        <p:blipFill>
          <a:blip r:embed="rId6"/>
          <a:stretch>
            <a:fillRect/>
          </a:stretch>
        </p:blipFill>
        <p:spPr>
          <a:xfrm>
            <a:off x="1882462" y="3847770"/>
            <a:ext cx="3514877" cy="2864362"/>
          </a:xfrm>
          <a:prstGeom prst="rect">
            <a:avLst/>
          </a:prstGeom>
        </p:spPr>
      </p:pic>
    </p:spTree>
    <p:extLst>
      <p:ext uri="{BB962C8B-B14F-4D97-AF65-F5344CB8AC3E}">
        <p14:creationId xmlns:p14="http://schemas.microsoft.com/office/powerpoint/2010/main" val="1413211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896" y="1335641"/>
            <a:ext cx="8931453" cy="2690812"/>
          </a:xfrm>
        </p:spPr>
        <p:txBody>
          <a:bodyPr>
            <a:normAutofit fontScale="90000"/>
          </a:bodyPr>
          <a:lstStyle/>
          <a:p>
            <a:br>
              <a:rPr lang="es-x-int-SDL" sz="4000" b="1">
                <a:latin typeface="Arial" panose="020B0604020202020204" pitchFamily="34" charset="0"/>
                <a:cs typeface="Arial" panose="020B0604020202020204" pitchFamily="34" charset="0"/>
              </a:rPr>
            </a:br>
            <a:br>
              <a:rPr lang="es-x-int-SDL" sz="4000" b="1">
                <a:latin typeface="Arial" panose="020B0604020202020204" pitchFamily="34" charset="0"/>
                <a:cs typeface="Arial" panose="020B0604020202020204" pitchFamily="34" charset="0"/>
              </a:rPr>
            </a:br>
            <a:r>
              <a:rPr lang="es-x-int-SDL" sz="4000">
                <a:latin typeface="+mn-lt"/>
                <a:cs typeface="Arial" panose="020B0604020202020204" pitchFamily="34" charset="0"/>
              </a:rPr>
              <a:t>¿Qué es la información como ayuda?</a:t>
            </a:r>
            <a:br>
              <a:rPr lang="es-x-int-SDL" sz="4000">
                <a:latin typeface="+mn-lt"/>
                <a:cs typeface="Arial" panose="020B0604020202020204" pitchFamily="34" charset="0"/>
              </a:rPr>
            </a:br>
            <a:r>
              <a:rPr lang="es-x-int-SDL" sz="4000">
                <a:latin typeface="+mn-lt"/>
                <a:cs typeface="Arial" panose="020B0604020202020204" pitchFamily="34" charset="0"/>
              </a:rPr>
              <a:t>¿Qué es la comunicación bidireccional?</a:t>
            </a:r>
            <a:br>
              <a:rPr lang="es-x-int-SDL" sz="4000">
                <a:latin typeface="+mn-lt"/>
                <a:cs typeface="Arial" panose="020B0604020202020204" pitchFamily="34" charset="0"/>
              </a:rPr>
            </a:br>
            <a:endParaRPr lang="es-x-int-SDL" sz="4000">
              <a:latin typeface="+mn-lt"/>
              <a:cs typeface="Arial" panose="020B0604020202020204" pitchFamily="34" charset="0"/>
            </a:endParaRPr>
          </a:p>
        </p:txBody>
      </p:sp>
      <p:sp>
        <p:nvSpPr>
          <p:cNvPr id="9" name="Rectangle 8"/>
          <p:cNvSpPr/>
          <p:nvPr/>
        </p:nvSpPr>
        <p:spPr>
          <a:xfrm>
            <a:off x="11439525" y="6019800"/>
            <a:ext cx="523875"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D1FFB1ED-2B03-4CA6-98C7-642F5539ABF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2E74828-1E8A-4AFA-A43C-5F8BA79DE529}"/>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6" name="TextBox 5">
            <a:extLst>
              <a:ext uri="{FF2B5EF4-FFF2-40B4-BE49-F238E27FC236}">
                <a16:creationId xmlns:a16="http://schemas.microsoft.com/office/drawing/2014/main" id="{09CDB17F-E932-4E02-AF96-BB5E53EA7E20}"/>
              </a:ext>
            </a:extLst>
          </p:cNvPr>
          <p:cNvSpPr txBox="1"/>
          <p:nvPr/>
        </p:nvSpPr>
        <p:spPr>
          <a:xfrm>
            <a:off x="1150758" y="2343150"/>
            <a:ext cx="1438275" cy="1846659"/>
          </a:xfrm>
          <a:prstGeom prst="rect">
            <a:avLst/>
          </a:prstGeom>
          <a:noFill/>
        </p:spPr>
        <p:txBody>
          <a:bodyPr wrap="square" rtlCol="0">
            <a:spAutoFit/>
          </a:bodyPr>
          <a:lstStyle/>
          <a:p>
            <a:r>
              <a:rPr lang="es-x-int-SDL" sz="9600" b="1">
                <a:solidFill>
                  <a:srgbClr val="FF0000"/>
                </a:solidFill>
              </a:rPr>
              <a:t>??</a:t>
            </a:r>
            <a:r>
              <a:rPr lang="es-x-int-SDL" sz="9600">
                <a:solidFill>
                  <a:srgbClr val="FF0000"/>
                </a:solidFill>
              </a:rPr>
              <a:t>​</a:t>
            </a:r>
          </a:p>
          <a:p>
            <a:endParaRPr lang="en-CA" dirty="0"/>
          </a:p>
        </p:txBody>
      </p:sp>
      <p:sp>
        <p:nvSpPr>
          <p:cNvPr id="3" name="Slide Number Placeholder 2">
            <a:extLst>
              <a:ext uri="{FF2B5EF4-FFF2-40B4-BE49-F238E27FC236}">
                <a16:creationId xmlns:a16="http://schemas.microsoft.com/office/drawing/2014/main" id="{98A58B94-FE31-43C8-AEF1-9811B9E4DAA7}"/>
              </a:ext>
            </a:extLst>
          </p:cNvPr>
          <p:cNvSpPr>
            <a:spLocks noGrp="1"/>
          </p:cNvSpPr>
          <p:nvPr>
            <p:ph type="sldNum" sz="quarter" idx="12"/>
          </p:nvPr>
        </p:nvSpPr>
        <p:spPr/>
        <p:txBody>
          <a:bodyPr/>
          <a:lstStyle/>
          <a:p>
            <a:fld id="{B5FBEFE2-BF3E-4E80-AC9C-5EAE482F3668}" type="slidenum">
              <a:rPr lang="fr-CH" smtClean="0"/>
              <a:t>28</a:t>
            </a:fld>
            <a:endParaRPr lang="fr-CH" dirty="0"/>
          </a:p>
        </p:txBody>
      </p:sp>
    </p:spTree>
    <p:extLst>
      <p:ext uri="{BB962C8B-B14F-4D97-AF65-F5344CB8AC3E}">
        <p14:creationId xmlns:p14="http://schemas.microsoft.com/office/powerpoint/2010/main" val="2032711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zeRGgH0lQ"/>
          <p:cNvPicPr>
            <a:picLocks noRot="1" noChangeAspect="1"/>
          </p:cNvPicPr>
          <p:nvPr>
            <a:videoFile r:link="rId1"/>
          </p:nvPr>
        </p:nvPicPr>
        <p:blipFill>
          <a:blip r:embed="rId4"/>
          <a:stretch>
            <a:fillRect/>
          </a:stretch>
        </p:blipFill>
        <p:spPr>
          <a:xfrm>
            <a:off x="3302157" y="1600753"/>
            <a:ext cx="6236221" cy="4664748"/>
          </a:xfrm>
          <a:prstGeom prst="rect">
            <a:avLst/>
          </a:prstGeom>
        </p:spPr>
      </p:pic>
      <p:sp>
        <p:nvSpPr>
          <p:cNvPr id="2" name="Rectangle 1">
            <a:extLst>
              <a:ext uri="{FF2B5EF4-FFF2-40B4-BE49-F238E27FC236}">
                <a16:creationId xmlns:a16="http://schemas.microsoft.com/office/drawing/2014/main" id="{15E5BE68-1157-46B3-B8DB-F950D77EB895}"/>
              </a:ext>
            </a:extLst>
          </p:cNvPr>
          <p:cNvSpPr/>
          <p:nvPr/>
        </p:nvSpPr>
        <p:spPr>
          <a:xfrm>
            <a:off x="4022518" y="6387812"/>
            <a:ext cx="5077143" cy="369332"/>
          </a:xfrm>
          <a:prstGeom prst="rect">
            <a:avLst/>
          </a:prstGeom>
        </p:spPr>
        <p:txBody>
          <a:bodyPr wrap="square">
            <a:spAutoFit/>
          </a:bodyPr>
          <a:lstStyle/>
          <a:p>
            <a:r>
              <a:rPr lang="es-x-int-SDL">
                <a:hlinkClick r:id="rId5"/>
              </a:rPr>
              <a:t>https://www.youtube.com/watch?v=pEzeRGgH0lQ</a:t>
            </a:r>
          </a:p>
        </p:txBody>
      </p:sp>
      <p:sp>
        <p:nvSpPr>
          <p:cNvPr id="5" name="Rectangle 4">
            <a:extLst>
              <a:ext uri="{FF2B5EF4-FFF2-40B4-BE49-F238E27FC236}">
                <a16:creationId xmlns:a16="http://schemas.microsoft.com/office/drawing/2014/main" id="{8264091F-2CCF-4C37-8565-A7CEB07C724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98355B-FA53-4741-8A5C-D6D619579B4D}"/>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TextBox 2">
            <a:extLst>
              <a:ext uri="{FF2B5EF4-FFF2-40B4-BE49-F238E27FC236}">
                <a16:creationId xmlns:a16="http://schemas.microsoft.com/office/drawing/2014/main" id="{C93F1DF4-C765-4F3D-AAB5-11BD7A7A4AC5}"/>
              </a:ext>
            </a:extLst>
          </p:cNvPr>
          <p:cNvSpPr txBox="1"/>
          <p:nvPr/>
        </p:nvSpPr>
        <p:spPr>
          <a:xfrm>
            <a:off x="545157" y="200212"/>
            <a:ext cx="11666728" cy="1754326"/>
          </a:xfrm>
          <a:prstGeom prst="rect">
            <a:avLst/>
          </a:prstGeom>
          <a:noFill/>
        </p:spPr>
        <p:txBody>
          <a:bodyPr wrap="square" rtlCol="0">
            <a:spAutoFit/>
          </a:bodyPr>
          <a:lstStyle/>
          <a:p>
            <a:pPr algn="ctr"/>
            <a:r>
              <a:rPr lang="es-x-int-SDL" sz="3600" dirty="0">
                <a:hlinkClick r:id="rId5"/>
              </a:rPr>
              <a:t>Video</a:t>
            </a:r>
          </a:p>
          <a:p>
            <a:pPr algn="ctr"/>
            <a:r>
              <a:rPr lang="es-x-int-SDL" sz="3600" u="sng" dirty="0">
                <a:hlinkClick r:id="rId5"/>
              </a:rPr>
              <a:t>Interactuar con personas afectadas por conflictos y </a:t>
            </a:r>
            <a:r>
              <a:rPr lang="es-AR" sz="3600" u="sng" dirty="0">
                <a:hlinkClick r:id="rId5"/>
              </a:rPr>
              <a:t>por </a:t>
            </a:r>
            <a:r>
              <a:rPr lang="es-x-int-SDL" sz="3600" u="sng" dirty="0">
                <a:hlinkClick r:id="rId5"/>
              </a:rPr>
              <a:t>violencia</a:t>
            </a:r>
          </a:p>
        </p:txBody>
      </p:sp>
      <p:sp>
        <p:nvSpPr>
          <p:cNvPr id="7" name="Slide Number Placeholder 6">
            <a:extLst>
              <a:ext uri="{FF2B5EF4-FFF2-40B4-BE49-F238E27FC236}">
                <a16:creationId xmlns:a16="http://schemas.microsoft.com/office/drawing/2014/main" id="{89D534D5-839B-4C85-A1D7-B8C4761EC49C}"/>
              </a:ext>
            </a:extLst>
          </p:cNvPr>
          <p:cNvSpPr>
            <a:spLocks noGrp="1"/>
          </p:cNvSpPr>
          <p:nvPr>
            <p:ph type="sldNum" sz="quarter" idx="12"/>
          </p:nvPr>
        </p:nvSpPr>
        <p:spPr>
          <a:xfrm>
            <a:off x="8546805" y="6368104"/>
            <a:ext cx="2743200" cy="365125"/>
          </a:xfrm>
        </p:spPr>
        <p:txBody>
          <a:bodyPr/>
          <a:lstStyle/>
          <a:p>
            <a:fld id="{B5FBEFE2-BF3E-4E80-AC9C-5EAE482F3668}" type="slidenum">
              <a:rPr lang="fr-CH" smtClean="0"/>
              <a:t>29</a:t>
            </a:fld>
            <a:endParaRPr lang="fr-CH" dirty="0"/>
          </a:p>
        </p:txBody>
      </p:sp>
    </p:spTree>
    <p:extLst>
      <p:ext uri="{BB962C8B-B14F-4D97-AF65-F5344CB8AC3E}">
        <p14:creationId xmlns:p14="http://schemas.microsoft.com/office/powerpoint/2010/main" val="290810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88" y="-5935"/>
            <a:ext cx="10557512" cy="1530543"/>
          </a:xfrm>
        </p:spPr>
        <p:txBody>
          <a:bodyPr>
            <a:normAutofit fontScale="90000"/>
          </a:bodyPr>
          <a:lstStyle/>
          <a:p>
            <a:pPr lvl="0"/>
            <a:br>
              <a:rPr lang="es-x-int-SDL" dirty="0">
                <a:solidFill>
                  <a:prstClr val="black"/>
                </a:solidFill>
                <a:latin typeface="Arial" panose="020B0604020202020204" pitchFamily="34" charset="0"/>
                <a:cs typeface="Arial" panose="020B0604020202020204" pitchFamily="34" charset="0"/>
              </a:rPr>
            </a:br>
            <a:br>
              <a:rPr lang="es-x-int-SDL" dirty="0">
                <a:solidFill>
                  <a:prstClr val="black"/>
                </a:solidFill>
                <a:latin typeface="Arial" panose="020B0604020202020204" pitchFamily="34" charset="0"/>
                <a:cs typeface="Arial" panose="020B0604020202020204" pitchFamily="34" charset="0"/>
              </a:rPr>
            </a:br>
            <a:r>
              <a:rPr lang="es-x-int-SDL" b="1" u="sng" dirty="0">
                <a:solidFill>
                  <a:prstClr val="black"/>
                </a:solidFill>
                <a:latin typeface="+mn-lt"/>
                <a:cs typeface="Arial" panose="020B0604020202020204" pitchFamily="34" charset="0"/>
              </a:rPr>
              <a:t>La función de los medios</a:t>
            </a:r>
            <a:r>
              <a:rPr lang="es-AR" b="1" u="sng" dirty="0">
                <a:solidFill>
                  <a:prstClr val="black"/>
                </a:solidFill>
                <a:latin typeface="+mn-lt"/>
                <a:cs typeface="Arial" panose="020B0604020202020204" pitchFamily="34" charset="0"/>
              </a:rPr>
              <a:t> de comunicación</a:t>
            </a:r>
            <a:r>
              <a:rPr lang="es-x-int-SDL" b="1" u="sng" dirty="0">
                <a:solidFill>
                  <a:prstClr val="black"/>
                </a:solidFill>
                <a:latin typeface="+mn-lt"/>
                <a:cs typeface="Arial" panose="020B0604020202020204" pitchFamily="34" charset="0"/>
              </a:rPr>
              <a:t> en crisis humanitarias</a:t>
            </a:r>
            <a:br>
              <a:rPr lang="es-x-int-SDL" dirty="0">
                <a:solidFill>
                  <a:prstClr val="black"/>
                </a:solidFill>
                <a:latin typeface="+mn-lt"/>
                <a:cs typeface="Arial" panose="020B0604020202020204" pitchFamily="34" charset="0"/>
              </a:rPr>
            </a:br>
            <a:r>
              <a:rPr lang="es-x-int-SDL" dirty="0">
                <a:solidFill>
                  <a:prstClr val="black"/>
                </a:solidFill>
                <a:latin typeface="+mn-lt"/>
                <a:cs typeface="Arial" panose="020B0604020202020204" pitchFamily="34" charset="0"/>
              </a:rPr>
              <a:t>¿POR QUÉ es importante la comunic</a:t>
            </a:r>
            <a:r>
              <a:rPr lang="es-AR" dirty="0">
                <a:solidFill>
                  <a:prstClr val="black"/>
                </a:solidFill>
                <a:latin typeface="+mn-lt"/>
                <a:cs typeface="Arial" panose="020B0604020202020204" pitchFamily="34" charset="0"/>
              </a:rPr>
              <a:t>ac</a:t>
            </a:r>
            <a:r>
              <a:rPr lang="es-x-int-SDL" dirty="0">
                <a:solidFill>
                  <a:prstClr val="black"/>
                </a:solidFill>
                <a:latin typeface="+mn-lt"/>
                <a:cs typeface="Arial" panose="020B0604020202020204" pitchFamily="34" charset="0"/>
              </a:rPr>
              <a:t>ión pública</a:t>
            </a:r>
            <a:r>
              <a:rPr lang="es-x-int-SDL" dirty="0">
                <a:solidFill>
                  <a:prstClr val="black"/>
                </a:solidFill>
                <a:latin typeface="+mn-lt"/>
                <a:cs typeface="Calibri" panose="020F0502020204030204" pitchFamily="34" charset="0"/>
              </a:rPr>
              <a:t>?  </a:t>
            </a:r>
            <a:br>
              <a:rPr lang="es-x-int-SDL" dirty="0">
                <a:solidFill>
                  <a:prstClr val="black"/>
                </a:solidFill>
                <a:latin typeface="+mn-lt"/>
                <a:cs typeface="Arial" panose="020B0604020202020204" pitchFamily="34" charset="0"/>
              </a:rPr>
            </a:br>
            <a:br>
              <a:rPr lang="es-x-int-SDL" dirty="0">
                <a:solidFill>
                  <a:prstClr val="black"/>
                </a:solidFill>
                <a:latin typeface="+mn-lt"/>
                <a:cs typeface="Arial" panose="020B0604020202020204" pitchFamily="34" charset="0"/>
              </a:rPr>
            </a:br>
            <a:endParaRPr lang="es-x-int-SDL" dirty="0">
              <a:solidFill>
                <a:prstClr val="black"/>
              </a:solidFill>
              <a:latin typeface="+mn-lt"/>
              <a:cs typeface="Arial" panose="020B0604020202020204" pitchFamily="34" charset="0"/>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28649" y="1809104"/>
            <a:ext cx="7589521" cy="5045896"/>
          </a:xfrm>
        </p:spPr>
      </p:pic>
      <p:sp>
        <p:nvSpPr>
          <p:cNvPr id="6" name="Text Placeholder 5"/>
          <p:cNvSpPr>
            <a:spLocks noGrp="1"/>
          </p:cNvSpPr>
          <p:nvPr>
            <p:ph type="body" sz="half" idx="4294967295"/>
          </p:nvPr>
        </p:nvSpPr>
        <p:spPr>
          <a:xfrm>
            <a:off x="8475007" y="1616742"/>
            <a:ext cx="3633501" cy="4492401"/>
          </a:xfrm>
        </p:spPr>
        <p:txBody>
          <a:bodyPr>
            <a:normAutofit fontScale="85000" lnSpcReduction="20000"/>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s-x-int-SDL" sz="2600" dirty="0">
                <a:cs typeface="Arial" panose="020B0604020202020204" pitchFamily="34" charset="0"/>
              </a:rPr>
              <a:t>Líbano, 2014: </a:t>
            </a:r>
          </a:p>
          <a:p>
            <a:pPr marL="0" indent="0">
              <a:buNone/>
            </a:pPr>
            <a:r>
              <a:rPr lang="es-x-int-SDL" sz="2600" dirty="0">
                <a:cs typeface="Arial" panose="020B0604020202020204" pitchFamily="34" charset="0"/>
              </a:rPr>
              <a:t>Trípoli, Centro de Formación en Traumatología de Heridas por Armas de Fuego. </a:t>
            </a:r>
          </a:p>
          <a:p>
            <a:pPr marL="0" indent="0">
              <a:buNone/>
            </a:pPr>
            <a:r>
              <a:rPr lang="es-x-int-SDL" sz="2600" dirty="0">
                <a:cs typeface="Arial" panose="020B0604020202020204" pitchFamily="34" charset="0"/>
              </a:rPr>
              <a:t>Una niña de seis años toma la mano de su madre mientras se recupera de una cirugía. </a:t>
            </a:r>
          </a:p>
          <a:p>
            <a:pPr marL="0" indent="0">
              <a:buNone/>
            </a:pPr>
            <a:r>
              <a:rPr lang="es-x-int-SDL" sz="2100" dirty="0">
                <a:latin typeface="+mj-lt"/>
                <a:cs typeface="Arial" panose="020B0604020202020204" pitchFamily="34" charset="0"/>
              </a:rPr>
              <a:t>Derechos de autor: CICR </a:t>
            </a:r>
          </a:p>
          <a:p>
            <a:endParaRPr lang="fr-CH"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C66CBC5-22AD-4A7B-BA13-47F8D340CD0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626B073-9C05-4ECD-B389-895746A5C9BF}"/>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Slide Number Placeholder 2">
            <a:extLst>
              <a:ext uri="{FF2B5EF4-FFF2-40B4-BE49-F238E27FC236}">
                <a16:creationId xmlns:a16="http://schemas.microsoft.com/office/drawing/2014/main" id="{84ED41EF-1A02-4B02-AEF6-BEBB28C4BC47}"/>
              </a:ext>
            </a:extLst>
          </p:cNvPr>
          <p:cNvSpPr>
            <a:spLocks noGrp="1"/>
          </p:cNvSpPr>
          <p:nvPr>
            <p:ph type="sldNum" sz="quarter" idx="12"/>
          </p:nvPr>
        </p:nvSpPr>
        <p:spPr/>
        <p:txBody>
          <a:bodyPr/>
          <a:lstStyle/>
          <a:p>
            <a:fld id="{B5FBEFE2-BF3E-4E80-AC9C-5EAE482F3668}" type="slidenum">
              <a:rPr lang="fr-CH" smtClean="0"/>
              <a:t>3</a:t>
            </a:fld>
            <a:endParaRPr lang="fr-CH" dirty="0"/>
          </a:p>
        </p:txBody>
      </p:sp>
    </p:spTree>
    <p:extLst>
      <p:ext uri="{BB962C8B-B14F-4D97-AF65-F5344CB8AC3E}">
        <p14:creationId xmlns:p14="http://schemas.microsoft.com/office/powerpoint/2010/main" val="251349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 r="35952" b="13982"/>
          <a:stretch/>
        </p:blipFill>
        <p:spPr>
          <a:xfrm>
            <a:off x="1169495" y="1106122"/>
            <a:ext cx="4128559" cy="27723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 r="9697" b="14488"/>
          <a:stretch/>
        </p:blipFill>
        <p:spPr>
          <a:xfrm>
            <a:off x="5503807" y="1109101"/>
            <a:ext cx="2924503" cy="27693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2304" b="13450"/>
          <a:stretch/>
        </p:blipFill>
        <p:spPr>
          <a:xfrm>
            <a:off x="8651818" y="1109101"/>
            <a:ext cx="2806006" cy="2769360"/>
          </a:xfrm>
          <a:prstGeom prst="rect">
            <a:avLst/>
          </a:prstGeom>
        </p:spPr>
      </p:pic>
      <p:pic>
        <p:nvPicPr>
          <p:cNvPr id="7" name="Picture 6"/>
          <p:cNvPicPr>
            <a:picLocks noChangeAspect="1"/>
          </p:cNvPicPr>
          <p:nvPr/>
        </p:nvPicPr>
        <p:blipFill rotWithShape="1">
          <a:blip r:embed="rId6"/>
          <a:srcRect t="5005" r="25346" b="4956"/>
          <a:stretch/>
        </p:blipFill>
        <p:spPr>
          <a:xfrm>
            <a:off x="1169495" y="4046223"/>
            <a:ext cx="4128559" cy="2541270"/>
          </a:xfrm>
          <a:prstGeom prst="rect">
            <a:avLst/>
          </a:prstGeom>
        </p:spPr>
      </p:pic>
      <p:pic>
        <p:nvPicPr>
          <p:cNvPr id="8" name="Content Placeholder 3"/>
          <p:cNvPicPr>
            <a:picLocks noChangeAspect="1"/>
          </p:cNvPicPr>
          <p:nvPr/>
        </p:nvPicPr>
        <p:blipFill rotWithShape="1">
          <a:blip r:embed="rId7"/>
          <a:srcRect l="3168" r="5410" b="2223"/>
          <a:stretch/>
        </p:blipFill>
        <p:spPr>
          <a:xfrm>
            <a:off x="5503807" y="4046222"/>
            <a:ext cx="2924503" cy="2545297"/>
          </a:xfrm>
          <a:prstGeom prst="rect">
            <a:avLst/>
          </a:prstGeom>
        </p:spPr>
      </p:pic>
      <p:sp>
        <p:nvSpPr>
          <p:cNvPr id="11" name="Title 1">
            <a:extLst>
              <a:ext uri="{FF2B5EF4-FFF2-40B4-BE49-F238E27FC236}">
                <a16:creationId xmlns:a16="http://schemas.microsoft.com/office/drawing/2014/main" id="{F730112A-E38D-418F-BE0D-4D9B0AC97E1C}"/>
              </a:ext>
            </a:extLst>
          </p:cNvPr>
          <p:cNvSpPr txBox="1">
            <a:spLocks/>
          </p:cNvSpPr>
          <p:nvPr/>
        </p:nvSpPr>
        <p:spPr>
          <a:xfrm>
            <a:off x="2505075" y="106791"/>
            <a:ext cx="6146744"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endParaRPr lang="en-US" sz="3200" b="1" cap="all" spc="60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93BDDF6-2BF8-4A3C-AA91-8F4A8D4E10A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BE3EF5D-A069-429A-BCAC-C91345844AAF}"/>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2" name="Slide Number Placeholder 1">
            <a:extLst>
              <a:ext uri="{FF2B5EF4-FFF2-40B4-BE49-F238E27FC236}">
                <a16:creationId xmlns:a16="http://schemas.microsoft.com/office/drawing/2014/main" id="{55C4C226-D5CB-4C6E-ABCB-D40EF76FF778}"/>
              </a:ext>
            </a:extLst>
          </p:cNvPr>
          <p:cNvSpPr>
            <a:spLocks noGrp="1"/>
          </p:cNvSpPr>
          <p:nvPr>
            <p:ph type="sldNum" sz="quarter" idx="12"/>
          </p:nvPr>
        </p:nvSpPr>
        <p:spPr/>
        <p:txBody>
          <a:bodyPr/>
          <a:lstStyle/>
          <a:p>
            <a:fld id="{B5FBEFE2-BF3E-4E80-AC9C-5EAE482F3668}" type="slidenum">
              <a:rPr lang="fr-CH" smtClean="0"/>
              <a:t>30</a:t>
            </a:fld>
            <a:endParaRPr lang="fr-CH" dirty="0"/>
          </a:p>
        </p:txBody>
      </p:sp>
    </p:spTree>
    <p:extLst>
      <p:ext uri="{BB962C8B-B14F-4D97-AF65-F5344CB8AC3E}">
        <p14:creationId xmlns:p14="http://schemas.microsoft.com/office/powerpoint/2010/main" val="279844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47845" y="1888389"/>
            <a:ext cx="8850725" cy="4477109"/>
            <a:chOff x="960296" y="448056"/>
            <a:chExt cx="10222816" cy="5777324"/>
          </a:xfrm>
        </p:grpSpPr>
        <p:pic>
          <p:nvPicPr>
            <p:cNvPr id="5"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1666" r="96" b="1"/>
            <a:stretch/>
          </p:blipFill>
          <p:spPr bwMode="auto">
            <a:xfrm>
              <a:off x="960296" y="448056"/>
              <a:ext cx="10222816" cy="577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742013" y="2112263"/>
              <a:ext cx="2441099" cy="28559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grpSp>
      <p:sp>
        <p:nvSpPr>
          <p:cNvPr id="9" name="Title 1">
            <a:extLst>
              <a:ext uri="{FF2B5EF4-FFF2-40B4-BE49-F238E27FC236}">
                <a16:creationId xmlns:a16="http://schemas.microsoft.com/office/drawing/2014/main" id="{51764F09-2EFC-47E1-841E-7944310D3779}"/>
              </a:ext>
            </a:extLst>
          </p:cNvPr>
          <p:cNvSpPr txBox="1">
            <a:spLocks/>
          </p:cNvSpPr>
          <p:nvPr/>
        </p:nvSpPr>
        <p:spPr>
          <a:xfrm>
            <a:off x="2338377" y="213120"/>
            <a:ext cx="7515245" cy="114948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s-x-int-SDL" u="sng">
                <a:solidFill>
                  <a:schemeClr val="tx1"/>
                </a:solidFill>
                <a:latin typeface="+mn-lt"/>
                <a:cs typeface="Arial" panose="020B0604020202020204" pitchFamily="34" charset="0"/>
              </a:rPr>
              <a:t>Información como ayuda:</a:t>
            </a:r>
            <a:r>
              <a:rPr lang="es-x-int-SDL">
                <a:solidFill>
                  <a:schemeClr val="tx1"/>
                </a:solidFill>
                <a:latin typeface="+mn-lt"/>
                <a:cs typeface="Arial" panose="020B0604020202020204" pitchFamily="34" charset="0"/>
              </a:rPr>
              <a:t> </a:t>
            </a:r>
          </a:p>
          <a:p>
            <a:pPr algn="ctr"/>
            <a:r>
              <a:rPr lang="es-x-int-SDL" sz="3600">
                <a:solidFill>
                  <a:schemeClr val="tx1"/>
                </a:solidFill>
                <a:latin typeface="+mn-lt"/>
                <a:cs typeface="Arial" panose="020B0604020202020204" pitchFamily="34" charset="0"/>
              </a:rPr>
              <a:t>Ejemplos desde el terreno</a:t>
            </a:r>
          </a:p>
        </p:txBody>
      </p:sp>
      <p:sp>
        <p:nvSpPr>
          <p:cNvPr id="10" name="Rectangle 9">
            <a:extLst>
              <a:ext uri="{FF2B5EF4-FFF2-40B4-BE49-F238E27FC236}">
                <a16:creationId xmlns:a16="http://schemas.microsoft.com/office/drawing/2014/main" id="{39692A1D-E63C-4714-8FF2-9E1141C259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258E77-DD27-4FA9-9DAD-3BFE91F37148}"/>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2" name="Slide Number Placeholder 1">
            <a:extLst>
              <a:ext uri="{FF2B5EF4-FFF2-40B4-BE49-F238E27FC236}">
                <a16:creationId xmlns:a16="http://schemas.microsoft.com/office/drawing/2014/main" id="{296DF37F-02E4-4643-B257-B488EDDF6D9A}"/>
              </a:ext>
            </a:extLst>
          </p:cNvPr>
          <p:cNvSpPr>
            <a:spLocks noGrp="1"/>
          </p:cNvSpPr>
          <p:nvPr>
            <p:ph type="sldNum" sz="quarter" idx="12"/>
          </p:nvPr>
        </p:nvSpPr>
        <p:spPr/>
        <p:txBody>
          <a:bodyPr/>
          <a:lstStyle/>
          <a:p>
            <a:fld id="{B5FBEFE2-BF3E-4E80-AC9C-5EAE482F3668}" type="slidenum">
              <a:rPr lang="fr-CH" smtClean="0"/>
              <a:t>31</a:t>
            </a:fld>
            <a:endParaRPr lang="fr-CH" dirty="0"/>
          </a:p>
        </p:txBody>
      </p:sp>
    </p:spTree>
    <p:extLst>
      <p:ext uri="{BB962C8B-B14F-4D97-AF65-F5344CB8AC3E}">
        <p14:creationId xmlns:p14="http://schemas.microsoft.com/office/powerpoint/2010/main" val="2131420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47" y="5077454"/>
            <a:ext cx="3579661" cy="1647196"/>
          </a:xfrm>
          <a:prstGeom prst="rect">
            <a:avLst/>
          </a:prstGeom>
        </p:spPr>
      </p:pic>
      <p:pic>
        <p:nvPicPr>
          <p:cNvPr id="5" name="Picture 4" descr="مع استمرار أزمة #المياه في #حلب، ستساعدكم... - اللجنة الدولية للصليب الأحمر في سورية - Google Chrome"/>
          <p:cNvPicPr>
            <a:picLocks noChangeAspect="1"/>
          </p:cNvPicPr>
          <p:nvPr/>
        </p:nvPicPr>
        <p:blipFill rotWithShape="1">
          <a:blip r:embed="rId4">
            <a:extLst>
              <a:ext uri="{28A0092B-C50C-407E-A947-70E740481C1C}">
                <a14:useLocalDpi xmlns:a14="http://schemas.microsoft.com/office/drawing/2010/main" val="0"/>
              </a:ext>
            </a:extLst>
          </a:blip>
          <a:srcRect l="24216" t="18120" r="45332" b="2034"/>
          <a:stretch/>
        </p:blipFill>
        <p:spPr>
          <a:xfrm>
            <a:off x="731446" y="54851"/>
            <a:ext cx="3579662" cy="5088007"/>
          </a:xfrm>
          <a:prstGeom prst="rect">
            <a:avLst/>
          </a:prstGeom>
        </p:spPr>
      </p:pic>
      <p:pic>
        <p:nvPicPr>
          <p:cNvPr id="8" name="Picture 7">
            <a:extLst>
              <a:ext uri="{FF2B5EF4-FFF2-40B4-BE49-F238E27FC236}">
                <a16:creationId xmlns:a16="http://schemas.microsoft.com/office/drawing/2014/main" id="{70FA642A-60C3-4FD9-8116-F4D305071661}"/>
              </a:ext>
            </a:extLst>
          </p:cNvPr>
          <p:cNvPicPr>
            <a:picLocks noChangeAspect="1"/>
          </p:cNvPicPr>
          <p:nvPr/>
        </p:nvPicPr>
        <p:blipFill>
          <a:blip r:embed="rId5"/>
          <a:stretch>
            <a:fillRect/>
          </a:stretch>
        </p:blipFill>
        <p:spPr>
          <a:xfrm>
            <a:off x="4906876" y="1956282"/>
            <a:ext cx="6654871" cy="4286295"/>
          </a:xfrm>
          <a:prstGeom prst="rect">
            <a:avLst/>
          </a:prstGeom>
        </p:spPr>
      </p:pic>
      <p:sp>
        <p:nvSpPr>
          <p:cNvPr id="10" name="Title 1">
            <a:extLst>
              <a:ext uri="{FF2B5EF4-FFF2-40B4-BE49-F238E27FC236}">
                <a16:creationId xmlns:a16="http://schemas.microsoft.com/office/drawing/2014/main" id="{4C99F7ED-6D3B-4149-B625-508672405845}"/>
              </a:ext>
            </a:extLst>
          </p:cNvPr>
          <p:cNvSpPr txBox="1">
            <a:spLocks/>
          </p:cNvSpPr>
          <p:nvPr/>
        </p:nvSpPr>
        <p:spPr>
          <a:xfrm>
            <a:off x="5337829" y="443973"/>
            <a:ext cx="7568546" cy="9993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s-x-int-SDL" u="sng">
                <a:solidFill>
                  <a:schemeClr val="tx1"/>
                </a:solidFill>
                <a:latin typeface="+mn-lt"/>
                <a:cs typeface="Arial" panose="020B0604020202020204" pitchFamily="34" charset="0"/>
              </a:rPr>
              <a:t>Información como ayuda:</a:t>
            </a:r>
            <a:r>
              <a:rPr lang="es-x-int-SDL" sz="3200" u="sng" cap="all">
                <a:solidFill>
                  <a:schemeClr val="tx1"/>
                </a:solidFill>
                <a:latin typeface="+mn-lt"/>
                <a:cs typeface="Arial" panose="020B0604020202020204" pitchFamily="34" charset="0"/>
              </a:rPr>
              <a:t> </a:t>
            </a:r>
          </a:p>
          <a:p>
            <a:r>
              <a:rPr lang="es-x-int-SDL" sz="3200">
                <a:solidFill>
                  <a:schemeClr val="tx1"/>
                </a:solidFill>
                <a:latin typeface="+mn-lt"/>
                <a:cs typeface="Arial" panose="020B0604020202020204" pitchFamily="34" charset="0"/>
              </a:rPr>
              <a:t>Ejemplos desde el terreno- Siria</a:t>
            </a:r>
          </a:p>
        </p:txBody>
      </p:sp>
      <p:sp>
        <p:nvSpPr>
          <p:cNvPr id="6" name="Rectangle 5">
            <a:extLst>
              <a:ext uri="{FF2B5EF4-FFF2-40B4-BE49-F238E27FC236}">
                <a16:creationId xmlns:a16="http://schemas.microsoft.com/office/drawing/2014/main" id="{B6DC7DF7-A2B7-4A08-A8E4-B6F1E6AE607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ECCF06-F8FE-4B9F-AB80-BAE0575B20BF}"/>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2" name="Slide Number Placeholder 1">
            <a:extLst>
              <a:ext uri="{FF2B5EF4-FFF2-40B4-BE49-F238E27FC236}">
                <a16:creationId xmlns:a16="http://schemas.microsoft.com/office/drawing/2014/main" id="{48942017-63B3-4648-BA57-B356863865B1}"/>
              </a:ext>
            </a:extLst>
          </p:cNvPr>
          <p:cNvSpPr>
            <a:spLocks noGrp="1"/>
          </p:cNvSpPr>
          <p:nvPr>
            <p:ph type="sldNum" sz="quarter" idx="12"/>
          </p:nvPr>
        </p:nvSpPr>
        <p:spPr/>
        <p:txBody>
          <a:bodyPr/>
          <a:lstStyle/>
          <a:p>
            <a:fld id="{B5FBEFE2-BF3E-4E80-AC9C-5EAE482F3668}" type="slidenum">
              <a:rPr lang="fr-CH" smtClean="0"/>
              <a:t>32</a:t>
            </a:fld>
            <a:endParaRPr lang="fr-CH" dirty="0"/>
          </a:p>
        </p:txBody>
      </p:sp>
    </p:spTree>
    <p:extLst>
      <p:ext uri="{BB962C8B-B14F-4D97-AF65-F5344CB8AC3E}">
        <p14:creationId xmlns:p14="http://schemas.microsoft.com/office/powerpoint/2010/main" val="1227475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1397035" y="2776855"/>
            <a:ext cx="10139359" cy="3795623"/>
          </a:xfrm>
        </p:spPr>
        <p:txBody>
          <a:bodyPr>
            <a:normAutofit fontScale="92500" lnSpcReduction="10000"/>
          </a:bodyPr>
          <a:lstStyle/>
          <a:p>
            <a:pPr marL="0" indent="0" algn="just">
              <a:lnSpc>
                <a:spcPct val="100000"/>
              </a:lnSpc>
              <a:spcBef>
                <a:spcPts val="0"/>
              </a:spcBef>
              <a:buNone/>
            </a:pPr>
            <a:r>
              <a:rPr lang="es-x-int-SDL" sz="2400" dirty="0">
                <a:solidFill>
                  <a:schemeClr val="tx1"/>
                </a:solidFill>
                <a:latin typeface="Arial" panose="020B0604020202020204" pitchFamily="34" charset="0"/>
                <a:cs typeface="Arial" panose="020B0604020202020204" pitchFamily="34" charset="0"/>
              </a:rPr>
              <a:t>“</a:t>
            </a:r>
            <a:r>
              <a:rPr lang="es-AR" sz="2400" dirty="0">
                <a:latin typeface="Arial" panose="020B0604020202020204" pitchFamily="34" charset="0"/>
                <a:cs typeface="Arial" panose="020B0604020202020204" pitchFamily="34" charset="0"/>
              </a:rPr>
              <a:t>Interacción con las comunidades” </a:t>
            </a:r>
            <a:r>
              <a:rPr lang="es-x-int-SDL" sz="2400" dirty="0">
                <a:solidFill>
                  <a:schemeClr val="tx1"/>
                </a:solidFill>
                <a:latin typeface="Arial" panose="020B0604020202020204" pitchFamily="34" charset="0"/>
                <a:cs typeface="Arial" panose="020B0604020202020204" pitchFamily="34" charset="0"/>
              </a:rPr>
              <a:t>es el proceso </a:t>
            </a:r>
            <a:r>
              <a:rPr lang="es-AR" sz="2400" dirty="0">
                <a:solidFill>
                  <a:schemeClr val="tx1"/>
                </a:solidFill>
                <a:latin typeface="Arial" panose="020B0604020202020204" pitchFamily="34" charset="0"/>
                <a:cs typeface="Arial" panose="020B0604020202020204" pitchFamily="34" charset="0"/>
              </a:rPr>
              <a:t>mediante el cual se brinda </a:t>
            </a:r>
            <a:r>
              <a:rPr lang="es-x-int-SDL" sz="2400" b="1" dirty="0">
                <a:solidFill>
                  <a:srgbClr val="FF0000"/>
                </a:solidFill>
                <a:latin typeface="Arial" panose="020B0604020202020204" pitchFamily="34" charset="0"/>
                <a:cs typeface="Arial" panose="020B0604020202020204" pitchFamily="34" charset="0"/>
              </a:rPr>
              <a:t>información útil, procesable </a:t>
            </a:r>
            <a:r>
              <a:rPr lang="es-AR" sz="2400" b="1" dirty="0">
                <a:solidFill>
                  <a:srgbClr val="FF0000"/>
                </a:solidFill>
                <a:latin typeface="Arial" panose="020B0604020202020204" pitchFamily="34" charset="0"/>
                <a:cs typeface="Arial" panose="020B0604020202020204" pitchFamily="34" charset="0"/>
              </a:rPr>
              <a:t>y vital </a:t>
            </a:r>
            <a:r>
              <a:rPr lang="es-x-int-SDL" sz="2400" dirty="0">
                <a:solidFill>
                  <a:schemeClr val="tx1"/>
                </a:solidFill>
                <a:latin typeface="Arial" panose="020B0604020202020204" pitchFamily="34" charset="0"/>
                <a:cs typeface="Arial" panose="020B0604020202020204" pitchFamily="34" charset="0"/>
              </a:rPr>
              <a:t>a las comunidades (información como ayuda). </a:t>
            </a:r>
            <a:r>
              <a:rPr lang="es-x-int-SDL" sz="2400" dirty="0">
                <a:latin typeface="Arial" panose="020B0604020202020204" pitchFamily="34" charset="0"/>
                <a:cs typeface="Arial" panose="020B0604020202020204" pitchFamily="34" charset="0"/>
              </a:rPr>
              <a:t>También es el proceso de usar o establecer</a:t>
            </a:r>
            <a:r>
              <a:rPr lang="es-x-int-SDL" sz="2400" dirty="0">
                <a:solidFill>
                  <a:schemeClr val="tx1"/>
                </a:solidFill>
                <a:latin typeface="Arial" panose="020B0604020202020204" pitchFamily="34" charset="0"/>
                <a:cs typeface="Arial" panose="020B0604020202020204" pitchFamily="34" charset="0"/>
              </a:rPr>
              <a:t> canales de </a:t>
            </a:r>
            <a:r>
              <a:rPr lang="es-x-int-SDL" sz="2400" b="1" dirty="0">
                <a:solidFill>
                  <a:srgbClr val="FF0000"/>
                </a:solidFill>
                <a:latin typeface="Arial" panose="020B0604020202020204" pitchFamily="34" charset="0"/>
                <a:cs typeface="Arial" panose="020B0604020202020204" pitchFamily="34" charset="0"/>
              </a:rPr>
              <a:t>comunicación bilateral para escuchar </a:t>
            </a:r>
            <a:r>
              <a:rPr lang="es-x-int-SDL" sz="2400" dirty="0">
                <a:solidFill>
                  <a:schemeClr val="tx1"/>
                </a:solidFill>
                <a:latin typeface="Arial" panose="020B0604020202020204" pitchFamily="34" charset="0"/>
                <a:cs typeface="Arial" panose="020B0604020202020204" pitchFamily="34" charset="0"/>
              </a:rPr>
              <a:t>las necesidades, preocupaciones, opiniones y quejas de la comunidad, para garantizar que la comunidad pueda </a:t>
            </a:r>
            <a:r>
              <a:rPr lang="es-x-int-SDL" sz="2400" b="1" dirty="0">
                <a:solidFill>
                  <a:srgbClr val="FF0000"/>
                </a:solidFill>
                <a:latin typeface="Arial" panose="020B0604020202020204" pitchFamily="34" charset="0"/>
                <a:cs typeface="Arial" panose="020B0604020202020204" pitchFamily="34" charset="0"/>
              </a:rPr>
              <a:t>participar y guiar </a:t>
            </a:r>
            <a:r>
              <a:rPr lang="es-AR" sz="2400" b="1" dirty="0">
                <a:solidFill>
                  <a:srgbClr val="FF0000"/>
                </a:solidFill>
                <a:latin typeface="Arial" panose="020B0604020202020204" pitchFamily="34" charset="0"/>
                <a:cs typeface="Arial" panose="020B0604020202020204" pitchFamily="34" charset="0"/>
              </a:rPr>
              <a:t>la acción humanitaria </a:t>
            </a:r>
            <a:r>
              <a:rPr lang="es-x-int-SDL" sz="2400" b="1" dirty="0">
                <a:solidFill>
                  <a:srgbClr val="FF0000"/>
                </a:solidFill>
                <a:latin typeface="Arial" panose="020B0604020202020204" pitchFamily="34" charset="0"/>
                <a:cs typeface="Arial" panose="020B0604020202020204" pitchFamily="34" charset="0"/>
              </a:rPr>
              <a:t>del CICR activamente</a:t>
            </a:r>
            <a:r>
              <a:rPr lang="es-x-int-SDL" sz="2400" dirty="0">
                <a:solidFill>
                  <a:schemeClr val="tx1"/>
                </a:solidFill>
                <a:latin typeface="Arial" panose="020B0604020202020204" pitchFamily="34" charset="0"/>
                <a:cs typeface="Arial" panose="020B0604020202020204" pitchFamily="34" charset="0"/>
              </a:rPr>
              <a:t>.”</a:t>
            </a: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r>
              <a:rPr lang="es-x-int-SDL" sz="1200" b="1" dirty="0">
                <a:solidFill>
                  <a:schemeClr val="bg1">
                    <a:lumMod val="50000"/>
                  </a:schemeClr>
                </a:solidFill>
                <a:cs typeface="Arial" panose="020B0604020202020204" pitchFamily="34" charset="0"/>
              </a:rPr>
              <a:t>Fuente: CICR </a:t>
            </a:r>
          </a:p>
          <a:p>
            <a:pPr marL="457200" lvl="1" indent="0">
              <a:lnSpc>
                <a:spcPct val="100000"/>
              </a:lnSpc>
              <a:spcBef>
                <a:spcPts val="0"/>
              </a:spcBef>
              <a:buNone/>
            </a:pPr>
            <a:r>
              <a:rPr lang="es-x-int-SDL" sz="1200" b="1" dirty="0">
                <a:solidFill>
                  <a:schemeClr val="bg1">
                    <a:lumMod val="50000"/>
                  </a:schemeClr>
                </a:solidFill>
                <a:cs typeface="Arial" panose="020B0604020202020204" pitchFamily="34" charset="0"/>
              </a:rPr>
              <a:t>Principios Rectores de los Interacción con las comunidades</a:t>
            </a:r>
            <a:r>
              <a:rPr lang="es-x-int-SDL" sz="1200" dirty="0">
                <a:solidFill>
                  <a:schemeClr val="bg1">
                    <a:lumMod val="50000"/>
                  </a:schemeClr>
                </a:solidFill>
                <a:cs typeface="Arial" panose="020B0604020202020204" pitchFamily="34" charset="0"/>
              </a:rPr>
              <a:t> (2016)		   </a:t>
            </a:r>
          </a:p>
          <a:p>
            <a:pPr marL="457200" lvl="1" indent="0">
              <a:lnSpc>
                <a:spcPct val="100000"/>
              </a:lnSpc>
              <a:spcBef>
                <a:spcPts val="0"/>
              </a:spcBef>
              <a:buNone/>
            </a:pPr>
            <a:r>
              <a:rPr lang="es-x-int-SDL" sz="1200" dirty="0">
                <a:solidFill>
                  <a:schemeClr val="bg1">
                    <a:lumMod val="50000"/>
                  </a:schemeClr>
                </a:solidFill>
                <a:cs typeface="Arial" panose="020B0604020202020204" pitchFamily="34" charset="0"/>
              </a:rPr>
              <a:t>Sobre la base de la Doctrina de comunicación externa (Doctrina 7).		</a:t>
            </a:r>
          </a:p>
          <a:p>
            <a:pPr marL="457200" lvl="1" indent="0">
              <a:lnSpc>
                <a:spcPct val="100000"/>
              </a:lnSpc>
              <a:spcBef>
                <a:spcPts val="0"/>
              </a:spcBef>
              <a:buNone/>
            </a:pPr>
            <a:r>
              <a:rPr lang="es-x-int-SDL" sz="1200" dirty="0">
                <a:solidFill>
                  <a:schemeClr val="bg1">
                    <a:lumMod val="50000"/>
                  </a:schemeClr>
                </a:solidFill>
                <a:latin typeface="Arial" panose="020B0604020202020204" pitchFamily="34" charset="0"/>
                <a:cs typeface="Arial" panose="020B0604020202020204" pitchFamily="34" charset="0"/>
              </a:rPr>
              <a:t>Principio 4: Empoderar a las personas afectadas a través de la información</a:t>
            </a:r>
            <a:r>
              <a:rPr lang="es-x-int-SDL" sz="900" dirty="0">
                <a:solidFill>
                  <a:schemeClr val="bg1">
                    <a:lumMod val="50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4D28552-0398-4A29-B8F3-0B0B25E46CD9}"/>
              </a:ext>
            </a:extLst>
          </p:cNvPr>
          <p:cNvSpPr/>
          <p:nvPr/>
        </p:nvSpPr>
        <p:spPr>
          <a:xfrm>
            <a:off x="1549685" y="319357"/>
            <a:ext cx="9092629" cy="1600438"/>
          </a:xfrm>
          <a:prstGeom prst="rect">
            <a:avLst/>
          </a:prstGeom>
        </p:spPr>
        <p:txBody>
          <a:bodyPr wrap="square">
            <a:spAutoFit/>
          </a:bodyPr>
          <a:lstStyle/>
          <a:p>
            <a:pPr algn="ctr"/>
            <a:r>
              <a:rPr lang="es-x-int-SDL" sz="4400" u="sng" dirty="0">
                <a:cs typeface="Arial" panose="020B0604020202020204" pitchFamily="34" charset="0"/>
              </a:rPr>
              <a:t>INTERACCIÓN </a:t>
            </a:r>
            <a:r>
              <a:rPr lang="es-AR" sz="4400" u="sng" dirty="0">
                <a:cs typeface="Arial" panose="020B0604020202020204" pitchFamily="34" charset="0"/>
              </a:rPr>
              <a:t>CON LAS COMUNIDADES</a:t>
            </a:r>
            <a:br>
              <a:rPr lang="es-x-int-SDL" b="1" dirty="0">
                <a:cs typeface="Arial" panose="020B0604020202020204" pitchFamily="34" charset="0"/>
              </a:rPr>
            </a:br>
            <a:br>
              <a:rPr lang="es-x-int-SDL" dirty="0"/>
            </a:br>
            <a:r>
              <a:rPr lang="es-x-int-SDL" sz="3600" dirty="0">
                <a:solidFill>
                  <a:srgbClr val="0033CC"/>
                </a:solidFill>
                <a:cs typeface="Arial" panose="020B0604020202020204" pitchFamily="34" charset="0"/>
              </a:rPr>
              <a:t>Rendición de cuentas a las personas afectadas</a:t>
            </a:r>
          </a:p>
        </p:txBody>
      </p:sp>
      <p:sp>
        <p:nvSpPr>
          <p:cNvPr id="5" name="Rectangle 4">
            <a:extLst>
              <a:ext uri="{FF2B5EF4-FFF2-40B4-BE49-F238E27FC236}">
                <a16:creationId xmlns:a16="http://schemas.microsoft.com/office/drawing/2014/main" id="{3CFA7235-72BB-48FD-BFAF-71B4CF351BF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BB5271-C3CB-4611-8C60-D910218A5F90}"/>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Slide Number Placeholder 2">
            <a:extLst>
              <a:ext uri="{FF2B5EF4-FFF2-40B4-BE49-F238E27FC236}">
                <a16:creationId xmlns:a16="http://schemas.microsoft.com/office/drawing/2014/main" id="{F849FE9D-F04C-4334-99D2-5FEF25D7BF26}"/>
              </a:ext>
            </a:extLst>
          </p:cNvPr>
          <p:cNvSpPr>
            <a:spLocks noGrp="1"/>
          </p:cNvSpPr>
          <p:nvPr>
            <p:ph type="sldNum" sz="quarter" idx="12"/>
          </p:nvPr>
        </p:nvSpPr>
        <p:spPr/>
        <p:txBody>
          <a:bodyPr/>
          <a:lstStyle/>
          <a:p>
            <a:fld id="{B5FBEFE2-BF3E-4E80-AC9C-5EAE482F3668}" type="slidenum">
              <a:rPr lang="fr-CH" smtClean="0"/>
              <a:t>33</a:t>
            </a:fld>
            <a:endParaRPr lang="fr-CH" dirty="0"/>
          </a:p>
        </p:txBody>
      </p:sp>
    </p:spTree>
    <p:extLst>
      <p:ext uri="{BB962C8B-B14F-4D97-AF65-F5344CB8AC3E}">
        <p14:creationId xmlns:p14="http://schemas.microsoft.com/office/powerpoint/2010/main" val="989064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7141" y="1564243"/>
            <a:ext cx="9060244" cy="5293757"/>
          </a:xfrm>
          <a:prstGeom prst="rect">
            <a:avLst/>
          </a:prstGeom>
          <a:noFill/>
        </p:spPr>
        <p:txBody>
          <a:bodyPr wrap="square" rtlCol="0">
            <a:spAutoFit/>
          </a:bodyPr>
          <a:lstStyle/>
          <a:p>
            <a:r>
              <a:rPr lang="es-x-int-SDL" sz="1800" b="1" dirty="0">
                <a:solidFill>
                  <a:srgbClr val="FF0000"/>
                </a:solidFill>
                <a:latin typeface="Arial" panose="020B0604020202020204" pitchFamily="34" charset="0"/>
                <a:cs typeface="Arial" panose="020B0604020202020204" pitchFamily="34" charset="0"/>
              </a:rPr>
              <a:t>Participación y opiniones</a:t>
            </a:r>
          </a:p>
          <a:p>
            <a:r>
              <a:rPr lang="es-x-int-SDL" sz="1600" dirty="0">
                <a:latin typeface="Arial" panose="020B0604020202020204" pitchFamily="34" charset="0"/>
                <a:cs typeface="Arial" panose="020B0604020202020204" pitchFamily="34" charset="0"/>
              </a:rPr>
              <a:t>Comunicar claramente a las comunidades quiénes somos y lo que hacemos. Dar lugar a la participación</a:t>
            </a:r>
            <a:r>
              <a:rPr lang="es-AR" sz="1600" dirty="0">
                <a:latin typeface="Arial" panose="020B0604020202020204" pitchFamily="34" charset="0"/>
                <a:cs typeface="Arial" panose="020B0604020202020204" pitchFamily="34" charset="0"/>
              </a:rPr>
              <a:t>,</a:t>
            </a:r>
            <a:r>
              <a:rPr lang="es-x-int-SDL" sz="1600" dirty="0">
                <a:latin typeface="Arial" panose="020B0604020202020204" pitchFamily="34" charset="0"/>
                <a:cs typeface="Arial" panose="020B0604020202020204" pitchFamily="34" charset="0"/>
              </a:rPr>
              <a:t> escuchar, responder y actuar sobre la base de opiniones, preguntas y quejas. </a:t>
            </a:r>
          </a:p>
          <a:p>
            <a:endParaRPr lang="en-GB" sz="1800" b="1" dirty="0">
              <a:solidFill>
                <a:srgbClr val="FF0000"/>
              </a:solidFill>
              <a:latin typeface="Arial" panose="020B0604020202020204" pitchFamily="34" charset="0"/>
              <a:cs typeface="Arial" panose="020B0604020202020204" pitchFamily="34" charset="0"/>
            </a:endParaRPr>
          </a:p>
          <a:p>
            <a:endParaRPr lang="en-GB" sz="1100" b="1" dirty="0">
              <a:solidFill>
                <a:srgbClr val="FF0000"/>
              </a:solidFill>
              <a:latin typeface="Arial" panose="020B0604020202020204" pitchFamily="34" charset="0"/>
              <a:cs typeface="Arial" panose="020B0604020202020204" pitchFamily="34" charset="0"/>
            </a:endParaRPr>
          </a:p>
          <a:p>
            <a:r>
              <a:rPr lang="es-x-int-SDL" sz="1800" b="1" dirty="0">
                <a:solidFill>
                  <a:srgbClr val="FF0000"/>
                </a:solidFill>
                <a:latin typeface="Arial" panose="020B0604020202020204" pitchFamily="34" charset="0"/>
                <a:cs typeface="Arial" panose="020B0604020202020204" pitchFamily="34" charset="0"/>
              </a:rPr>
              <a:t>Información como ayuda</a:t>
            </a:r>
          </a:p>
          <a:p>
            <a:r>
              <a:rPr lang="es-x-int-SDL" sz="1600" dirty="0">
                <a:latin typeface="Arial" panose="020B0604020202020204" pitchFamily="34" charset="0"/>
                <a:cs typeface="Arial" panose="020B0604020202020204" pitchFamily="34" charset="0"/>
              </a:rPr>
              <a:t>Compartir información procesable, </a:t>
            </a:r>
            <a:r>
              <a:rPr lang="es-AR" sz="1600" dirty="0">
                <a:latin typeface="Arial" panose="020B0604020202020204" pitchFamily="34" charset="0"/>
                <a:cs typeface="Arial" panose="020B0604020202020204" pitchFamily="34" charset="0"/>
              </a:rPr>
              <a:t>oportuna y vital con </a:t>
            </a:r>
            <a:r>
              <a:rPr lang="es-x-int-SDL" sz="1600" dirty="0">
                <a:latin typeface="Arial" panose="020B0604020202020204" pitchFamily="34" charset="0"/>
                <a:cs typeface="Arial" panose="020B0604020202020204" pitchFamily="34" charset="0"/>
              </a:rPr>
              <a:t>las comunidades de forma rápida, eficiente y escalable. </a:t>
            </a:r>
          </a:p>
          <a:p>
            <a:endParaRPr lang="en-GB" sz="18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endParaRPr lang="en-GB" sz="300" b="1" dirty="0">
              <a:solidFill>
                <a:srgbClr val="FF0000"/>
              </a:solidFill>
              <a:latin typeface="Arial" panose="020B0604020202020204" pitchFamily="34" charset="0"/>
              <a:cs typeface="Arial" panose="020B0604020202020204" pitchFamily="34" charset="0"/>
            </a:endParaRPr>
          </a:p>
          <a:p>
            <a:r>
              <a:rPr lang="es-x-int-SDL" sz="1800" b="1" dirty="0">
                <a:solidFill>
                  <a:srgbClr val="FF0000"/>
                </a:solidFill>
                <a:latin typeface="Arial" panose="020B0604020202020204" pitchFamily="34" charset="0"/>
                <a:cs typeface="Arial" panose="020B0604020202020204" pitchFamily="34" charset="0"/>
              </a:rPr>
              <a:t>Comunicar para influ</a:t>
            </a:r>
            <a:r>
              <a:rPr lang="es-AR" sz="1800" b="1" dirty="0">
                <a:solidFill>
                  <a:srgbClr val="FF0000"/>
                </a:solidFill>
                <a:latin typeface="Arial" panose="020B0604020202020204" pitchFamily="34" charset="0"/>
                <a:cs typeface="Arial" panose="020B0604020202020204" pitchFamily="34" charset="0"/>
              </a:rPr>
              <a:t>ir en los </a:t>
            </a:r>
            <a:r>
              <a:rPr lang="es-x-int-SDL" sz="1800" b="1" dirty="0">
                <a:solidFill>
                  <a:srgbClr val="FF0000"/>
                </a:solidFill>
                <a:latin typeface="Arial" panose="020B0604020202020204" pitchFamily="34" charset="0"/>
                <a:cs typeface="Arial" panose="020B0604020202020204" pitchFamily="34" charset="0"/>
              </a:rPr>
              <a:t>comportamientos</a:t>
            </a:r>
          </a:p>
          <a:p>
            <a:r>
              <a:rPr lang="es-x-int-SDL" sz="1600" dirty="0">
                <a:latin typeface="Arial" panose="020B0604020202020204" pitchFamily="34" charset="0"/>
                <a:cs typeface="Arial" panose="020B0604020202020204" pitchFamily="34" charset="0"/>
              </a:rPr>
              <a:t>Comprender los comportamientos de las personas y usar modalidades de comunicación innovadoras para apoyar a las comunidades a adoptar prácticas más sanas y seguras. </a:t>
            </a:r>
          </a:p>
          <a:p>
            <a:endParaRPr lang="en-GB" sz="1800" i="1" dirty="0">
              <a:solidFill>
                <a:srgbClr val="EC6737"/>
              </a:solidFill>
              <a:latin typeface="Arial" panose="020B0604020202020204" pitchFamily="34" charset="0"/>
              <a:cs typeface="Arial" panose="020B0604020202020204" pitchFamily="34" charset="0"/>
            </a:endParaRPr>
          </a:p>
          <a:p>
            <a:endParaRPr lang="en-GB" sz="2800" i="1" dirty="0">
              <a:solidFill>
                <a:srgbClr val="EC6737"/>
              </a:solidFill>
              <a:latin typeface="Arial" panose="020B0604020202020204" pitchFamily="34" charset="0"/>
              <a:cs typeface="Arial" panose="020B0604020202020204" pitchFamily="34" charset="0"/>
            </a:endParaRPr>
          </a:p>
          <a:p>
            <a:r>
              <a:rPr lang="es-x-int-SDL" sz="1800" b="1" dirty="0">
                <a:solidFill>
                  <a:srgbClr val="FF0000"/>
                </a:solidFill>
                <a:latin typeface="Arial" panose="020B0604020202020204" pitchFamily="34" charset="0"/>
                <a:cs typeface="Arial" panose="020B0604020202020204" pitchFamily="34" charset="0"/>
              </a:rPr>
              <a:t>Ayuda basada en los hechos</a:t>
            </a:r>
          </a:p>
          <a:p>
            <a:r>
              <a:rPr lang="es-x-int-SDL" sz="1600" dirty="0">
                <a:latin typeface="Arial" panose="020B0604020202020204" pitchFamily="34" charset="0"/>
                <a:cs typeface="Arial" panose="020B0604020202020204" pitchFamily="34" charset="0"/>
              </a:rPr>
              <a:t>Alent</a:t>
            </a:r>
            <a:r>
              <a:rPr lang="es-AR" sz="1600" dirty="0">
                <a:latin typeface="Arial" panose="020B0604020202020204" pitchFamily="34" charset="0"/>
                <a:cs typeface="Arial" panose="020B0604020202020204" pitchFamily="34" charset="0"/>
              </a:rPr>
              <a:t>ar</a:t>
            </a:r>
            <a:r>
              <a:rPr lang="es-x-int-SDL" sz="1600" dirty="0">
                <a:latin typeface="Arial" panose="020B0604020202020204" pitchFamily="34" charset="0"/>
                <a:cs typeface="Arial" panose="020B0604020202020204" pitchFamily="34" charset="0"/>
              </a:rPr>
              <a:t> a las comunidades a hablar sobre los problemas que l</a:t>
            </a:r>
            <a:r>
              <a:rPr lang="es-AR" sz="1600" dirty="0">
                <a:latin typeface="Arial" panose="020B0604020202020204" pitchFamily="34" charset="0"/>
                <a:cs typeface="Arial" panose="020B0604020202020204" pitchFamily="34" charset="0"/>
              </a:rPr>
              <a:t>a</a:t>
            </a:r>
            <a:r>
              <a:rPr lang="es-x-int-SDL" sz="1600" dirty="0">
                <a:latin typeface="Arial" panose="020B0604020202020204" pitchFamily="34" charset="0"/>
                <a:cs typeface="Arial" panose="020B0604020202020204" pitchFamily="34" charset="0"/>
              </a:rPr>
              <a:t>s afectan o</a:t>
            </a:r>
            <a:r>
              <a:rPr lang="es-AR" sz="1600" dirty="0">
                <a:latin typeface="Arial" panose="020B0604020202020204" pitchFamily="34" charset="0"/>
                <a:cs typeface="Arial" panose="020B0604020202020204" pitchFamily="34" charset="0"/>
              </a:rPr>
              <a:t>, de no ser posible, </a:t>
            </a:r>
            <a:r>
              <a:rPr lang="es-x-int-SDL" sz="1600" dirty="0">
                <a:latin typeface="Arial" panose="020B0604020202020204" pitchFamily="34" charset="0"/>
                <a:cs typeface="Arial" panose="020B0604020202020204" pitchFamily="34" charset="0"/>
              </a:rPr>
              <a:t> habl</a:t>
            </a:r>
            <a:r>
              <a:rPr lang="es-AR" sz="1600" dirty="0">
                <a:latin typeface="Arial" panose="020B0604020202020204" pitchFamily="34" charset="0"/>
                <a:cs typeface="Arial" panose="020B0604020202020204" pitchFamily="34" charset="0"/>
              </a:rPr>
              <a:t>ar en su nombre para impulsar a </a:t>
            </a:r>
            <a:r>
              <a:rPr lang="es-x-int-SDL" sz="1600" dirty="0">
                <a:latin typeface="Arial" panose="020B0604020202020204" pitchFamily="34" charset="0"/>
                <a:cs typeface="Arial" panose="020B0604020202020204" pitchFamily="34" charset="0"/>
              </a:rPr>
              <a:t>los encargados de tomar decisiones </a:t>
            </a:r>
            <a:r>
              <a:rPr lang="es-AR" sz="1600" dirty="0">
                <a:latin typeface="Arial" panose="020B0604020202020204" pitchFamily="34" charset="0"/>
                <a:cs typeface="Arial" panose="020B0604020202020204" pitchFamily="34" charset="0"/>
              </a:rPr>
              <a:t>a tomarlas</a:t>
            </a:r>
            <a:r>
              <a:rPr lang="es-x-int-SDL" sz="1600" dirty="0">
                <a:latin typeface="Arial" panose="020B0604020202020204" pitchFamily="34" charset="0"/>
                <a:cs typeface="Arial" panose="020B0604020202020204" pitchFamily="34" charset="0"/>
              </a:rPr>
              <a:t>. </a:t>
            </a:r>
          </a:p>
          <a:p>
            <a:endParaRPr lang="en-GB" sz="1800" dirty="0">
              <a:solidFill>
                <a:srgbClr val="FF0000"/>
              </a:solidFill>
              <a:highlight>
                <a:srgbClr val="FFFF00"/>
              </a:highlight>
              <a:latin typeface="Arial" panose="020B0604020202020204" pitchFamily="34" charset="0"/>
              <a:cs typeface="Arial" panose="020B0604020202020204" pitchFamily="34" charset="0"/>
            </a:endParaRPr>
          </a:p>
        </p:txBody>
      </p:sp>
      <p:pic>
        <p:nvPicPr>
          <p:cNvPr id="6" name="Google Shape;275;p46"/>
          <p:cNvPicPr preferRelativeResize="0">
            <a:picLocks/>
          </p:cNvPicPr>
          <p:nvPr/>
        </p:nvPicPr>
        <p:blipFill rotWithShape="1">
          <a:blip r:embed="rId3">
            <a:alphaModFix/>
          </a:blip>
          <a:srcRect l="35800" t="21743" r="54750" b="17333"/>
          <a:stretch/>
        </p:blipFill>
        <p:spPr>
          <a:xfrm>
            <a:off x="848851" y="1311799"/>
            <a:ext cx="1538290" cy="5478732"/>
          </a:xfrm>
          <a:prstGeom prst="rect">
            <a:avLst/>
          </a:prstGeom>
          <a:noFill/>
          <a:ln>
            <a:noFill/>
          </a:ln>
        </p:spPr>
      </p:pic>
      <p:sp>
        <p:nvSpPr>
          <p:cNvPr id="7" name="Title 1">
            <a:extLst>
              <a:ext uri="{FF2B5EF4-FFF2-40B4-BE49-F238E27FC236}">
                <a16:creationId xmlns:a16="http://schemas.microsoft.com/office/drawing/2014/main" id="{3F480BCD-08D3-4CAA-B8CE-71FAA23FFDB7}"/>
              </a:ext>
            </a:extLst>
          </p:cNvPr>
          <p:cNvSpPr txBox="1">
            <a:spLocks/>
          </p:cNvSpPr>
          <p:nvPr/>
        </p:nvSpPr>
        <p:spPr>
          <a:xfrm>
            <a:off x="521344" y="26946"/>
            <a:ext cx="11822190" cy="99933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s-x-int-SDL" u="sng" dirty="0">
                <a:solidFill>
                  <a:schemeClr val="tx1"/>
                </a:solidFill>
                <a:latin typeface="Calibri" panose="020F0502020204030204" pitchFamily="34" charset="0"/>
                <a:cs typeface="Calibri" panose="020F0502020204030204" pitchFamily="34" charset="0"/>
              </a:rPr>
              <a:t>Los 4 componentes de la interacción con la</a:t>
            </a:r>
            <a:r>
              <a:rPr lang="es-AR" u="sng" dirty="0">
                <a:solidFill>
                  <a:schemeClr val="tx1"/>
                </a:solidFill>
                <a:latin typeface="Calibri" panose="020F0502020204030204" pitchFamily="34" charset="0"/>
                <a:cs typeface="Calibri" panose="020F0502020204030204" pitchFamily="34" charset="0"/>
              </a:rPr>
              <a:t>s</a:t>
            </a:r>
            <a:r>
              <a:rPr lang="es-x-int-SDL" u="sng" dirty="0">
                <a:solidFill>
                  <a:schemeClr val="tx1"/>
                </a:solidFill>
                <a:latin typeface="Calibri" panose="020F0502020204030204" pitchFamily="34" charset="0"/>
                <a:cs typeface="Calibri" panose="020F0502020204030204" pitchFamily="34" charset="0"/>
              </a:rPr>
              <a:t> comunidad</a:t>
            </a:r>
            <a:r>
              <a:rPr lang="es-AR" u="sng" dirty="0">
                <a:solidFill>
                  <a:schemeClr val="tx1"/>
                </a:solidFill>
                <a:latin typeface="Calibri" panose="020F0502020204030204" pitchFamily="34" charset="0"/>
                <a:cs typeface="Calibri" panose="020F0502020204030204" pitchFamily="34" charset="0"/>
              </a:rPr>
              <a:t>s</a:t>
            </a:r>
            <a:endParaRPr lang="es-x-int-SDL" u="sng"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BEE4BE5-00B0-40E3-8581-0150990BFFF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09FC31-0C6E-491F-B2AF-3BFE898A2F59}"/>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2" name="Slide Number Placeholder 1">
            <a:extLst>
              <a:ext uri="{FF2B5EF4-FFF2-40B4-BE49-F238E27FC236}">
                <a16:creationId xmlns:a16="http://schemas.microsoft.com/office/drawing/2014/main" id="{EF9210F6-43EB-4FF1-BA31-86EB6AEA9BE5}"/>
              </a:ext>
            </a:extLst>
          </p:cNvPr>
          <p:cNvSpPr>
            <a:spLocks noGrp="1"/>
          </p:cNvSpPr>
          <p:nvPr>
            <p:ph type="sldNum" sz="quarter" idx="12"/>
          </p:nvPr>
        </p:nvSpPr>
        <p:spPr/>
        <p:txBody>
          <a:bodyPr/>
          <a:lstStyle/>
          <a:p>
            <a:fld id="{B5FBEFE2-BF3E-4E80-AC9C-5EAE482F3668}" type="slidenum">
              <a:rPr lang="fr-CH" smtClean="0"/>
              <a:t>34</a:t>
            </a:fld>
            <a:endParaRPr lang="fr-CH" dirty="0"/>
          </a:p>
        </p:txBody>
      </p:sp>
    </p:spTree>
    <p:extLst>
      <p:ext uri="{BB962C8B-B14F-4D97-AF65-F5344CB8AC3E}">
        <p14:creationId xmlns:p14="http://schemas.microsoft.com/office/powerpoint/2010/main" val="4179337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50" t="-394"/>
          <a:stretch/>
        </p:blipFill>
        <p:spPr>
          <a:xfrm>
            <a:off x="793234" y="1304931"/>
            <a:ext cx="10945731" cy="3423219"/>
          </a:xfrm>
          <a:prstGeom prst="rect">
            <a:avLst/>
          </a:prstGeom>
        </p:spPr>
      </p:pic>
      <p:sp>
        <p:nvSpPr>
          <p:cNvPr id="2" name="Rectangle 1"/>
          <p:cNvSpPr/>
          <p:nvPr/>
        </p:nvSpPr>
        <p:spPr>
          <a:xfrm>
            <a:off x="793234" y="1304931"/>
            <a:ext cx="6732633" cy="479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6" name="Title 1"/>
          <p:cNvSpPr txBox="1">
            <a:spLocks/>
          </p:cNvSpPr>
          <p:nvPr/>
        </p:nvSpPr>
        <p:spPr>
          <a:xfrm>
            <a:off x="1553351" y="545118"/>
            <a:ext cx="5695173"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s-x-int-SDL" u="sng">
                <a:solidFill>
                  <a:schemeClr val="tx1"/>
                </a:solidFill>
                <a:latin typeface="Calibri" panose="020F0502020204030204" pitchFamily="34" charset="0"/>
                <a:cs typeface="Calibri" panose="020F0502020204030204" pitchFamily="34" charset="0"/>
              </a:rPr>
              <a:t>En resumen…</a:t>
            </a:r>
          </a:p>
        </p:txBody>
      </p:sp>
      <p:sp>
        <p:nvSpPr>
          <p:cNvPr id="7" name="Rectangle 6">
            <a:extLst>
              <a:ext uri="{FF2B5EF4-FFF2-40B4-BE49-F238E27FC236}">
                <a16:creationId xmlns:a16="http://schemas.microsoft.com/office/drawing/2014/main" id="{B068FE4A-C451-444B-9EFF-1E8CC259C7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81F969-EB66-4409-BB8D-CD19F97B755F}"/>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Slide Number Placeholder 2">
            <a:extLst>
              <a:ext uri="{FF2B5EF4-FFF2-40B4-BE49-F238E27FC236}">
                <a16:creationId xmlns:a16="http://schemas.microsoft.com/office/drawing/2014/main" id="{7AB1E21C-7C58-469B-AA4A-786FE9F2E50F}"/>
              </a:ext>
            </a:extLst>
          </p:cNvPr>
          <p:cNvSpPr>
            <a:spLocks noGrp="1"/>
          </p:cNvSpPr>
          <p:nvPr>
            <p:ph type="sldNum" sz="quarter" idx="12"/>
          </p:nvPr>
        </p:nvSpPr>
        <p:spPr/>
        <p:txBody>
          <a:bodyPr/>
          <a:lstStyle/>
          <a:p>
            <a:fld id="{B5FBEFE2-BF3E-4E80-AC9C-5EAE482F3668}" type="slidenum">
              <a:rPr lang="fr-CH" smtClean="0"/>
              <a:t>35</a:t>
            </a:fld>
            <a:endParaRPr lang="fr-CH" dirty="0"/>
          </a:p>
        </p:txBody>
      </p:sp>
    </p:spTree>
    <p:extLst>
      <p:ext uri="{BB962C8B-B14F-4D97-AF65-F5344CB8AC3E}">
        <p14:creationId xmlns:p14="http://schemas.microsoft.com/office/powerpoint/2010/main" val="441898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2347" y="1430891"/>
            <a:ext cx="7947416" cy="2690812"/>
          </a:xfrm>
        </p:spPr>
        <p:txBody>
          <a:bodyPr>
            <a:normAutofit/>
          </a:bodyPr>
          <a:lstStyle/>
          <a:p>
            <a:r>
              <a:rPr lang="es-x-int-SDL" sz="4000" dirty="0">
                <a:latin typeface="+mn-lt"/>
                <a:cs typeface="Arial" panose="020B0604020202020204" pitchFamily="34" charset="0"/>
              </a:rPr>
              <a:t>¿Por qué es importante la interacción con la</a:t>
            </a:r>
            <a:r>
              <a:rPr lang="es-AR" sz="4000" dirty="0">
                <a:latin typeface="+mn-lt"/>
                <a:cs typeface="Arial" panose="020B0604020202020204" pitchFamily="34" charset="0"/>
              </a:rPr>
              <a:t>s</a:t>
            </a:r>
            <a:r>
              <a:rPr lang="es-x-int-SDL" sz="4000" dirty="0">
                <a:latin typeface="+mn-lt"/>
                <a:cs typeface="Arial" panose="020B0604020202020204" pitchFamily="34" charset="0"/>
              </a:rPr>
              <a:t> comunidad</a:t>
            </a:r>
            <a:r>
              <a:rPr lang="es-AR" sz="4000" dirty="0">
                <a:latin typeface="+mn-lt"/>
                <a:cs typeface="Arial" panose="020B0604020202020204" pitchFamily="34" charset="0"/>
              </a:rPr>
              <a:t>es</a:t>
            </a:r>
            <a:r>
              <a:rPr lang="es-x-int-SDL" sz="4000" dirty="0">
                <a:latin typeface="+mn-lt"/>
                <a:cs typeface="Arial" panose="020B0604020202020204" pitchFamily="34" charset="0"/>
              </a:rPr>
              <a:t>? </a:t>
            </a:r>
            <a:br>
              <a:rPr lang="es-x-int-SDL" sz="4000" b="1" dirty="0">
                <a:latin typeface="Arial" panose="020B0604020202020204" pitchFamily="34" charset="0"/>
                <a:cs typeface="Arial" panose="020B0604020202020204" pitchFamily="34" charset="0"/>
              </a:rPr>
            </a:br>
            <a:endParaRPr lang="es-x-int-SDL" sz="4000" b="1" dirty="0">
              <a:latin typeface="Arial" panose="020B0604020202020204" pitchFamily="34" charset="0"/>
              <a:cs typeface="Arial" panose="020B0604020202020204" pitchFamily="34" charset="0"/>
            </a:endParaRPr>
          </a:p>
        </p:txBody>
      </p:sp>
      <p:sp>
        <p:nvSpPr>
          <p:cNvPr id="9" name="Rectangle 8"/>
          <p:cNvSpPr/>
          <p:nvPr/>
        </p:nvSpPr>
        <p:spPr>
          <a:xfrm>
            <a:off x="11439525" y="6019800"/>
            <a:ext cx="523875"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5464E049-03F7-4D42-B708-DECDF2C9DA1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A25BA3-4804-4C9B-B9C2-BC40F1EC4B47}"/>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7" name="TextBox 6">
            <a:extLst>
              <a:ext uri="{FF2B5EF4-FFF2-40B4-BE49-F238E27FC236}">
                <a16:creationId xmlns:a16="http://schemas.microsoft.com/office/drawing/2014/main" id="{EC7C7586-1A19-47F5-8A5F-239606E39F10}"/>
              </a:ext>
            </a:extLst>
          </p:cNvPr>
          <p:cNvSpPr txBox="1"/>
          <p:nvPr/>
        </p:nvSpPr>
        <p:spPr>
          <a:xfrm>
            <a:off x="747712" y="2058591"/>
            <a:ext cx="1438275" cy="1846659"/>
          </a:xfrm>
          <a:prstGeom prst="rect">
            <a:avLst/>
          </a:prstGeom>
          <a:noFill/>
        </p:spPr>
        <p:txBody>
          <a:bodyPr wrap="square" rtlCol="0">
            <a:spAutoFit/>
          </a:bodyPr>
          <a:lstStyle/>
          <a:p>
            <a:r>
              <a:rPr lang="es-x-int-SDL" sz="9600" b="1">
                <a:solidFill>
                  <a:srgbClr val="FF0000"/>
                </a:solidFill>
              </a:rPr>
              <a:t>??</a:t>
            </a:r>
            <a:r>
              <a:rPr lang="es-x-int-SDL" sz="9600">
                <a:solidFill>
                  <a:srgbClr val="FF0000"/>
                </a:solidFill>
              </a:rPr>
              <a:t>​</a:t>
            </a:r>
          </a:p>
          <a:p>
            <a:endParaRPr lang="en-CA" dirty="0"/>
          </a:p>
        </p:txBody>
      </p:sp>
      <p:sp>
        <p:nvSpPr>
          <p:cNvPr id="3" name="Slide Number Placeholder 2">
            <a:extLst>
              <a:ext uri="{FF2B5EF4-FFF2-40B4-BE49-F238E27FC236}">
                <a16:creationId xmlns:a16="http://schemas.microsoft.com/office/drawing/2014/main" id="{E9AE4725-01D1-489B-85D5-682079102A10}"/>
              </a:ext>
            </a:extLst>
          </p:cNvPr>
          <p:cNvSpPr>
            <a:spLocks noGrp="1"/>
          </p:cNvSpPr>
          <p:nvPr>
            <p:ph type="sldNum" sz="quarter" idx="12"/>
          </p:nvPr>
        </p:nvSpPr>
        <p:spPr/>
        <p:txBody>
          <a:bodyPr/>
          <a:lstStyle/>
          <a:p>
            <a:fld id="{B5FBEFE2-BF3E-4E80-AC9C-5EAE482F3668}" type="slidenum">
              <a:rPr lang="fr-CH" smtClean="0"/>
              <a:t>36</a:t>
            </a:fld>
            <a:endParaRPr lang="fr-CH" dirty="0"/>
          </a:p>
        </p:txBody>
      </p:sp>
    </p:spTree>
    <p:extLst>
      <p:ext uri="{BB962C8B-B14F-4D97-AF65-F5344CB8AC3E}">
        <p14:creationId xmlns:p14="http://schemas.microsoft.com/office/powerpoint/2010/main" val="35943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625550" y="2075543"/>
            <a:ext cx="10610298" cy="3980240"/>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900"/>
              </a:spcAft>
              <a:buFont typeface="Arial" pitchFamily="34" charset="0"/>
              <a:buChar char="•"/>
              <a:defRPr sz="3200" kern="1200">
                <a:solidFill>
                  <a:schemeClr val="accent5"/>
                </a:solidFill>
                <a:latin typeface="+mn-lt"/>
                <a:ea typeface="+mn-ea"/>
                <a:cs typeface="+mn-cs"/>
              </a:defRPr>
            </a:lvl1pPr>
            <a:lvl2pPr marL="742950" indent="-285750" algn="l" defTabSz="914400" rtl="0" eaLnBrk="1" latinLnBrk="0" hangingPunct="1">
              <a:spcBef>
                <a:spcPts val="0"/>
              </a:spcBef>
              <a:spcAft>
                <a:spcPts val="900"/>
              </a:spcAft>
              <a:buFont typeface="Arial" pitchFamily="34" charset="0"/>
              <a:buChar char="–"/>
              <a:defRPr sz="2800" kern="1200">
                <a:solidFill>
                  <a:schemeClr val="accent5"/>
                </a:solidFill>
                <a:latin typeface="+mn-lt"/>
                <a:ea typeface="+mn-ea"/>
                <a:cs typeface="+mn-cs"/>
              </a:defRPr>
            </a:lvl2pPr>
            <a:lvl3pPr marL="1143000" indent="-228600" algn="l" defTabSz="914400" rtl="0" eaLnBrk="1" latinLnBrk="0" hangingPunct="1">
              <a:spcBef>
                <a:spcPts val="0"/>
              </a:spcBef>
              <a:spcAft>
                <a:spcPts val="900"/>
              </a:spcAft>
              <a:buFont typeface="Arial" pitchFamily="34" charset="0"/>
              <a:buChar char="•"/>
              <a:defRPr sz="2400" kern="1200">
                <a:solidFill>
                  <a:schemeClr val="accent5"/>
                </a:solidFill>
                <a:latin typeface="+mn-lt"/>
                <a:ea typeface="+mn-ea"/>
                <a:cs typeface="+mn-cs"/>
              </a:defRPr>
            </a:lvl3pPr>
            <a:lvl4pPr marL="1600200" indent="-228600" algn="l" defTabSz="914400" rtl="0" eaLnBrk="1" latinLnBrk="0" hangingPunct="1">
              <a:spcBef>
                <a:spcPts val="0"/>
              </a:spcBef>
              <a:spcAft>
                <a:spcPts val="900"/>
              </a:spcAft>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ts val="0"/>
              </a:spcBef>
              <a:spcAft>
                <a:spcPts val="900"/>
              </a:spcAft>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sz="2400" b="1" dirty="0">
                <a:solidFill>
                  <a:schemeClr val="tx1"/>
                </a:solidFill>
                <a:cs typeface="Arial" panose="020B0604020202020204" pitchFamily="34" charset="0"/>
              </a:rPr>
              <a:t>Perceptions: </a:t>
            </a:r>
            <a:r>
              <a:rPr lang="en-US" sz="2400" dirty="0">
                <a:solidFill>
                  <a:schemeClr val="tx1"/>
                </a:solidFill>
                <a:cs typeface="Arial" panose="020B0604020202020204" pitchFamily="34" charset="0"/>
              </a:rPr>
              <a:t>How much is your organization </a:t>
            </a:r>
            <a:r>
              <a:rPr lang="en-US" sz="2400" b="1" dirty="0">
                <a:solidFill>
                  <a:srgbClr val="FF0000"/>
                </a:solidFill>
                <a:cs typeface="Arial" panose="020B0604020202020204" pitchFamily="34" charset="0"/>
              </a:rPr>
              <a:t>trusted</a:t>
            </a:r>
            <a:r>
              <a:rPr lang="en-US" sz="2400" dirty="0">
                <a:solidFill>
                  <a:schemeClr val="tx1"/>
                </a:solidFill>
                <a:cs typeface="Arial" panose="020B0604020202020204" pitchFamily="34" charset="0"/>
              </a:rPr>
              <a:t>? How easily </a:t>
            </a:r>
            <a:r>
              <a:rPr lang="en-US" sz="2400" b="1" dirty="0">
                <a:solidFill>
                  <a:srgbClr val="FF0000"/>
                </a:solidFill>
                <a:cs typeface="Arial" panose="020B0604020202020204" pitchFamily="34" charset="0"/>
              </a:rPr>
              <a:t>accessible</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are we?</a:t>
            </a:r>
          </a:p>
          <a:p>
            <a:pPr marL="0" indent="0">
              <a:spcAft>
                <a:spcPts val="0"/>
              </a:spcAft>
              <a:buNone/>
            </a:pPr>
            <a:endParaRPr lang="en-US" sz="2400" dirty="0">
              <a:solidFill>
                <a:schemeClr val="tx1"/>
              </a:solidFill>
              <a:cs typeface="Arial" panose="020B0604020202020204" pitchFamily="34" charset="0"/>
            </a:endParaRPr>
          </a:p>
          <a:p>
            <a:pPr marL="0" indent="0">
              <a:spcAft>
                <a:spcPts val="0"/>
              </a:spcAft>
              <a:buNone/>
            </a:pPr>
            <a:endParaRPr lang="en-US" sz="2400"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Satisfaction:</a:t>
            </a:r>
            <a:r>
              <a:rPr lang="en-US" sz="2400" dirty="0">
                <a:solidFill>
                  <a:schemeClr val="tx1"/>
                </a:solidFill>
                <a:cs typeface="Arial" panose="020B0604020202020204" pitchFamily="34" charset="0"/>
              </a:rPr>
              <a:t> Are people satisfied with the </a:t>
            </a:r>
            <a:r>
              <a:rPr lang="en-US" sz="2400" b="1" dirty="0">
                <a:solidFill>
                  <a:srgbClr val="FF0000"/>
                </a:solidFill>
                <a:cs typeface="Arial" panose="020B0604020202020204" pitchFamily="34" charset="0"/>
              </a:rPr>
              <a:t>quality</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of our work?</a:t>
            </a: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Listening &amp; feedback: </a:t>
            </a:r>
            <a:r>
              <a:rPr lang="en-US" sz="2400" dirty="0">
                <a:solidFill>
                  <a:schemeClr val="tx1"/>
                </a:solidFill>
                <a:cs typeface="Arial" panose="020B0604020202020204" pitchFamily="34" charset="0"/>
              </a:rPr>
              <a:t>Do people feel that they are being </a:t>
            </a:r>
            <a:r>
              <a:rPr lang="en-US" sz="2400" b="1" dirty="0">
                <a:solidFill>
                  <a:srgbClr val="FF0000"/>
                </a:solidFill>
                <a:cs typeface="Arial" panose="020B0604020202020204" pitchFamily="34" charset="0"/>
              </a:rPr>
              <a:t>listened</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to?</a:t>
            </a: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Information needs: </a:t>
            </a:r>
            <a:r>
              <a:rPr lang="en-US" sz="2400" dirty="0">
                <a:solidFill>
                  <a:schemeClr val="tx1"/>
                </a:solidFill>
                <a:cs typeface="Arial" panose="020B0604020202020204" pitchFamily="34" charset="0"/>
              </a:rPr>
              <a:t>Are people </a:t>
            </a:r>
            <a:r>
              <a:rPr lang="en-US" sz="2400" b="1" dirty="0">
                <a:solidFill>
                  <a:srgbClr val="FF0000"/>
                </a:solidFill>
                <a:cs typeface="Arial" panose="020B0604020202020204" pitchFamily="34" charset="0"/>
              </a:rPr>
              <a:t>informed</a:t>
            </a:r>
            <a:r>
              <a:rPr lang="en-US" sz="2400" b="1" dirty="0">
                <a:solidFill>
                  <a:srgbClr val="EC6737"/>
                </a:solidFill>
                <a:cs typeface="Arial" panose="020B0604020202020204" pitchFamily="34" charset="0"/>
              </a:rPr>
              <a:t> </a:t>
            </a:r>
            <a:r>
              <a:rPr lang="en-US" sz="2400" dirty="0">
                <a:solidFill>
                  <a:schemeClr val="tx1"/>
                </a:solidFill>
                <a:cs typeface="Arial" panose="020B0604020202020204" pitchFamily="34" charset="0"/>
              </a:rPr>
              <a:t>about vital services?</a:t>
            </a:r>
            <a:endParaRPr lang="en-US" sz="2400" b="1" dirty="0">
              <a:solidFill>
                <a:schemeClr val="tx1"/>
              </a:solidFill>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578" y="3136314"/>
            <a:ext cx="648403" cy="6484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08" y="2075543"/>
            <a:ext cx="829172" cy="8291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50" y="4168699"/>
            <a:ext cx="765800" cy="765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750" y="5318481"/>
            <a:ext cx="660291" cy="660291"/>
          </a:xfrm>
          <a:prstGeom prst="rect">
            <a:avLst/>
          </a:prstGeom>
        </p:spPr>
      </p:pic>
      <p:sp>
        <p:nvSpPr>
          <p:cNvPr id="11" name="Title 1"/>
          <p:cNvSpPr txBox="1">
            <a:spLocks/>
          </p:cNvSpPr>
          <p:nvPr/>
        </p:nvSpPr>
        <p:spPr>
          <a:xfrm>
            <a:off x="1871381" y="302551"/>
            <a:ext cx="9323077"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u="sng" dirty="0">
                <a:solidFill>
                  <a:schemeClr val="tx1"/>
                </a:solidFill>
                <a:latin typeface="+mn-lt"/>
                <a:cs typeface="Arial" panose="020B0604020202020204" pitchFamily="34" charset="0"/>
              </a:rPr>
              <a:t>Mapping &amp; managing expectations</a:t>
            </a:r>
          </a:p>
        </p:txBody>
      </p:sp>
      <p:sp>
        <p:nvSpPr>
          <p:cNvPr id="9" name="Rectangle 8">
            <a:extLst>
              <a:ext uri="{FF2B5EF4-FFF2-40B4-BE49-F238E27FC236}">
                <a16:creationId xmlns:a16="http://schemas.microsoft.com/office/drawing/2014/main" id="{F48BF028-6FA4-4F44-A549-696B05809B6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AA64F8-5C90-4DB8-9EDE-DE8F0B724ECC}"/>
              </a:ext>
            </a:extLst>
          </p:cNvPr>
          <p:cNvSpPr txBox="1"/>
          <p:nvPr/>
        </p:nvSpPr>
        <p:spPr>
          <a:xfrm>
            <a:off x="83492" y="4316989"/>
            <a:ext cx="461665" cy="2255489"/>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 2019</a:t>
            </a:r>
          </a:p>
        </p:txBody>
      </p:sp>
      <p:sp>
        <p:nvSpPr>
          <p:cNvPr id="2" name="Slide Number Placeholder 1">
            <a:extLst>
              <a:ext uri="{FF2B5EF4-FFF2-40B4-BE49-F238E27FC236}">
                <a16:creationId xmlns:a16="http://schemas.microsoft.com/office/drawing/2014/main" id="{F67A36FF-5A74-4D9E-A8F6-483465940EA6}"/>
              </a:ext>
            </a:extLst>
          </p:cNvPr>
          <p:cNvSpPr>
            <a:spLocks noGrp="1"/>
          </p:cNvSpPr>
          <p:nvPr>
            <p:ph type="sldNum" sz="quarter" idx="12"/>
          </p:nvPr>
        </p:nvSpPr>
        <p:spPr/>
        <p:txBody>
          <a:bodyPr/>
          <a:lstStyle/>
          <a:p>
            <a:fld id="{B5FBEFE2-BF3E-4E80-AC9C-5EAE482F3668}" type="slidenum">
              <a:rPr lang="fr-CH" smtClean="0"/>
              <a:t>37</a:t>
            </a:fld>
            <a:endParaRPr lang="fr-CH" dirty="0"/>
          </a:p>
        </p:txBody>
      </p:sp>
    </p:spTree>
    <p:extLst>
      <p:ext uri="{BB962C8B-B14F-4D97-AF65-F5344CB8AC3E}">
        <p14:creationId xmlns:p14="http://schemas.microsoft.com/office/powerpoint/2010/main" val="41178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89DB7-76BC-45A5-8CA2-075D2BB42DE3}"/>
              </a:ext>
            </a:extLst>
          </p:cNvPr>
          <p:cNvSpPr/>
          <p:nvPr/>
        </p:nvSpPr>
        <p:spPr>
          <a:xfrm>
            <a:off x="1339702" y="1167856"/>
            <a:ext cx="10419907" cy="5530599"/>
          </a:xfrm>
          <a:prstGeom prst="roundRect">
            <a:avLst/>
          </a:prstGeom>
          <a:solidFill>
            <a:schemeClr val="accent4">
              <a:lumMod val="40000"/>
              <a:lumOff val="60000"/>
            </a:schemeClr>
          </a:solidFill>
          <a:ln w="76200">
            <a:solidFill>
              <a:schemeClr val="accent4">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1728788" y="1765551"/>
            <a:ext cx="10173696" cy="5530599"/>
          </a:xfrm>
        </p:spPr>
        <p:txBody>
          <a:bodyPr>
            <a:noAutofit/>
          </a:bodyPr>
          <a:lstStyle/>
          <a:p>
            <a:pPr marL="457200" indent="-457200">
              <a:spcAft>
                <a:spcPts val="600"/>
              </a:spcAft>
              <a:buFont typeface="+mj-lt"/>
              <a:buAutoNum type="arabicPeriod"/>
            </a:pPr>
            <a:r>
              <a:rPr lang="es-x-int-SDL" sz="2400" b="1" dirty="0">
                <a:cs typeface="Arial" panose="020B0604020202020204" pitchFamily="34" charset="0"/>
              </a:rPr>
              <a:t>Favorece la calidad y la eficacia de los programas y operaciones.</a:t>
            </a:r>
          </a:p>
          <a:p>
            <a:pPr marL="457200" indent="-457200">
              <a:spcAft>
                <a:spcPts val="600"/>
              </a:spcAft>
              <a:buFont typeface="+mj-lt"/>
              <a:buAutoNum type="arabicPeriod"/>
            </a:pPr>
            <a:r>
              <a:rPr lang="es-x-int-SDL" sz="2400" b="1" dirty="0">
                <a:cs typeface="Arial" panose="020B0604020202020204" pitchFamily="34" charset="0"/>
              </a:rPr>
              <a:t>Fortalece la confianza y la aceptación.</a:t>
            </a:r>
          </a:p>
          <a:p>
            <a:pPr marL="457200" indent="-457200">
              <a:spcAft>
                <a:spcPts val="600"/>
              </a:spcAft>
              <a:buFont typeface="+mj-lt"/>
              <a:buAutoNum type="arabicPeriod"/>
            </a:pPr>
            <a:r>
              <a:rPr lang="es-x-int-SDL" sz="2400" b="1" dirty="0">
                <a:cs typeface="Arial" panose="020B0604020202020204" pitchFamily="34" charset="0"/>
              </a:rPr>
              <a:t>Aborda las opiniones y las quejas.</a:t>
            </a:r>
          </a:p>
          <a:p>
            <a:pPr marL="457200" indent="-457200">
              <a:spcAft>
                <a:spcPts val="600"/>
              </a:spcAft>
              <a:buFont typeface="+mj-lt"/>
              <a:buAutoNum type="arabicPeriod"/>
            </a:pPr>
            <a:r>
              <a:rPr lang="es-x-int-SDL" sz="2400" b="1" dirty="0">
                <a:cs typeface="Arial" panose="020B0604020202020204" pitchFamily="34" charset="0"/>
              </a:rPr>
              <a:t>Ayuda a salvar vidas.</a:t>
            </a:r>
          </a:p>
          <a:p>
            <a:pPr marL="457200" indent="-457200">
              <a:spcAft>
                <a:spcPts val="600"/>
              </a:spcAft>
              <a:buFont typeface="+mj-lt"/>
              <a:buAutoNum type="arabicPeriod"/>
            </a:pPr>
            <a:r>
              <a:rPr lang="es-x-int-SDL" sz="2400" b="1" dirty="0">
                <a:cs typeface="Arial" panose="020B0604020202020204" pitchFamily="34" charset="0"/>
              </a:rPr>
              <a:t>Empodera a las personas </a:t>
            </a:r>
            <a:r>
              <a:rPr lang="es-AR" sz="2400" b="1" dirty="0">
                <a:cs typeface="Arial" panose="020B0604020202020204" pitchFamily="34" charset="0"/>
              </a:rPr>
              <a:t>e incrementa </a:t>
            </a:r>
            <a:r>
              <a:rPr lang="es-x-int-SDL" sz="2400" b="1" dirty="0">
                <a:cs typeface="Arial" panose="020B0604020202020204" pitchFamily="34" charset="0"/>
              </a:rPr>
              <a:t>la resiliencia de la</a:t>
            </a:r>
            <a:r>
              <a:rPr lang="es-AR" sz="2400" b="1" dirty="0">
                <a:cs typeface="Arial" panose="020B0604020202020204" pitchFamily="34" charset="0"/>
              </a:rPr>
              <a:t>s</a:t>
            </a:r>
            <a:r>
              <a:rPr lang="es-x-int-SDL" sz="2400" b="1" dirty="0">
                <a:cs typeface="Arial" panose="020B0604020202020204" pitchFamily="34" charset="0"/>
              </a:rPr>
              <a:t> comunidad</a:t>
            </a:r>
            <a:r>
              <a:rPr lang="es-AR" sz="2400" b="1" dirty="0">
                <a:cs typeface="Arial" panose="020B0604020202020204" pitchFamily="34" charset="0"/>
              </a:rPr>
              <a:t>es</a:t>
            </a:r>
            <a:r>
              <a:rPr lang="es-x-int-SDL" sz="2400" b="1" dirty="0">
                <a:cs typeface="Arial" panose="020B0604020202020204" pitchFamily="34" charset="0"/>
              </a:rPr>
              <a:t>.</a:t>
            </a:r>
          </a:p>
          <a:p>
            <a:pPr marL="457200" indent="-457200">
              <a:spcAft>
                <a:spcPts val="600"/>
              </a:spcAft>
              <a:buFont typeface="+mj-lt"/>
              <a:buAutoNum type="arabicPeriod"/>
            </a:pPr>
            <a:r>
              <a:rPr lang="es-AR" sz="2400" b="1" dirty="0">
                <a:cs typeface="Arial" panose="020B0604020202020204" pitchFamily="34" charset="0"/>
              </a:rPr>
              <a:t>Fomenta </a:t>
            </a:r>
            <a:r>
              <a:rPr lang="es-x-int-SDL" sz="2400" b="1" dirty="0">
                <a:cs typeface="Arial" panose="020B0604020202020204" pitchFamily="34" charset="0"/>
              </a:rPr>
              <a:t>un comportamiento positivo y un cambio social.</a:t>
            </a:r>
          </a:p>
          <a:p>
            <a:pPr marL="457200" indent="-457200">
              <a:spcAft>
                <a:spcPts val="600"/>
              </a:spcAft>
              <a:buFont typeface="+mj-lt"/>
              <a:buAutoNum type="arabicPeriod"/>
            </a:pPr>
            <a:r>
              <a:rPr lang="es-x-int-SDL" sz="2400" b="1" dirty="0">
                <a:cs typeface="Arial" panose="020B0604020202020204" pitchFamily="34" charset="0"/>
              </a:rPr>
              <a:t>Reconoce a la</a:t>
            </a:r>
            <a:r>
              <a:rPr lang="es-AR" sz="2400" b="1" dirty="0">
                <a:cs typeface="Arial" panose="020B0604020202020204" pitchFamily="34" charset="0"/>
              </a:rPr>
              <a:t>s</a:t>
            </a:r>
            <a:r>
              <a:rPr lang="es-x-int-SDL" sz="2400" b="1" dirty="0">
                <a:cs typeface="Arial" panose="020B0604020202020204" pitchFamily="34" charset="0"/>
              </a:rPr>
              <a:t> comunidad</a:t>
            </a:r>
            <a:r>
              <a:rPr lang="es-AR" sz="2400" b="1" dirty="0">
                <a:cs typeface="Arial" panose="020B0604020202020204" pitchFamily="34" charset="0"/>
              </a:rPr>
              <a:t>es</a:t>
            </a:r>
            <a:r>
              <a:rPr lang="es-x-int-SDL" sz="2400" b="1" dirty="0">
                <a:cs typeface="Arial" panose="020B0604020202020204" pitchFamily="34" charset="0"/>
              </a:rPr>
              <a:t> como expert</a:t>
            </a:r>
            <a:r>
              <a:rPr lang="es-AR" sz="2400" b="1" dirty="0">
                <a:cs typeface="Arial" panose="020B0604020202020204" pitchFamily="34" charset="0"/>
              </a:rPr>
              <a:t>as y socias</a:t>
            </a:r>
            <a:r>
              <a:rPr lang="es-x-int-SDL" sz="2400" b="1" dirty="0">
                <a:cs typeface="Arial" panose="020B0604020202020204" pitchFamily="34" charset="0"/>
              </a:rPr>
              <a:t>.</a:t>
            </a:r>
          </a:p>
          <a:p>
            <a:pPr marL="457200" indent="-457200">
              <a:spcAft>
                <a:spcPts val="600"/>
              </a:spcAft>
              <a:buFont typeface="+mj-lt"/>
              <a:buAutoNum type="arabicPeriod"/>
            </a:pPr>
            <a:r>
              <a:rPr lang="es-x-int-SDL" sz="2400" b="1" dirty="0">
                <a:cs typeface="Arial" panose="020B0604020202020204" pitchFamily="34" charset="0"/>
              </a:rPr>
              <a:t>Apoya el p</a:t>
            </a:r>
            <a:r>
              <a:rPr lang="es-AR" sz="2400" b="1" dirty="0" err="1">
                <a:cs typeface="Arial" panose="020B0604020202020204" pitchFamily="34" charset="0"/>
              </a:rPr>
              <a:t>rincipio</a:t>
            </a:r>
            <a:r>
              <a:rPr lang="es-AR" sz="2400" b="1" dirty="0">
                <a:cs typeface="Arial" panose="020B0604020202020204" pitchFamily="34" charset="0"/>
              </a:rPr>
              <a:t> de “acción sin daño”</a:t>
            </a:r>
            <a:r>
              <a:rPr lang="es-x-int-SDL" sz="2400" b="1" dirty="0">
                <a:cs typeface="Arial" panose="020B0604020202020204" pitchFamily="34" charset="0"/>
              </a:rPr>
              <a:t>.</a:t>
            </a:r>
          </a:p>
          <a:p>
            <a:pPr marL="457200" indent="-457200">
              <a:spcAft>
                <a:spcPts val="600"/>
              </a:spcAft>
              <a:buFont typeface="+mj-lt"/>
              <a:buAutoNum type="arabicPeriod"/>
            </a:pPr>
            <a:r>
              <a:rPr lang="es-x-int-SDL" sz="2400" b="1" dirty="0">
                <a:cs typeface="Arial" panose="020B0604020202020204" pitchFamily="34" charset="0"/>
              </a:rPr>
              <a:t>Ayuda a gestionar las expectativas de la comunidad.</a:t>
            </a:r>
          </a:p>
        </p:txBody>
      </p:sp>
      <p:sp>
        <p:nvSpPr>
          <p:cNvPr id="7" name="Rectangle 6">
            <a:extLst>
              <a:ext uri="{FF2B5EF4-FFF2-40B4-BE49-F238E27FC236}">
                <a16:creationId xmlns:a16="http://schemas.microsoft.com/office/drawing/2014/main" id="{11A0CB25-0067-4CF0-9788-EFFECBCF826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798DEA4-FAF3-4F54-9B91-314BD00D8955}"/>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3" name="TextBox 2">
            <a:extLst>
              <a:ext uri="{FF2B5EF4-FFF2-40B4-BE49-F238E27FC236}">
                <a16:creationId xmlns:a16="http://schemas.microsoft.com/office/drawing/2014/main" id="{FD9ED505-E962-45FD-A759-7B399B3D44F9}"/>
              </a:ext>
            </a:extLst>
          </p:cNvPr>
          <p:cNvSpPr txBox="1"/>
          <p:nvPr/>
        </p:nvSpPr>
        <p:spPr>
          <a:xfrm>
            <a:off x="628650" y="216218"/>
            <a:ext cx="11918101" cy="1323439"/>
          </a:xfrm>
          <a:prstGeom prst="rect">
            <a:avLst/>
          </a:prstGeom>
          <a:noFill/>
        </p:spPr>
        <p:txBody>
          <a:bodyPr wrap="square" rtlCol="0">
            <a:spAutoFit/>
          </a:bodyPr>
          <a:lstStyle/>
          <a:p>
            <a:r>
              <a:rPr lang="es-x-int-SDL" sz="4000" u="sng" dirty="0"/>
              <a:t>La interacción con la</a:t>
            </a:r>
            <a:r>
              <a:rPr lang="es-AR" sz="4000" u="sng" dirty="0"/>
              <a:t>s</a:t>
            </a:r>
            <a:r>
              <a:rPr lang="es-x-int-SDL" sz="4000" u="sng" dirty="0"/>
              <a:t> comunidad</a:t>
            </a:r>
            <a:r>
              <a:rPr lang="es-AR" sz="4000" u="sng" dirty="0"/>
              <a:t>es</a:t>
            </a:r>
            <a:r>
              <a:rPr lang="es-x-int-SDL" sz="4000" u="sng" dirty="0"/>
              <a:t> es importante porque: </a:t>
            </a:r>
          </a:p>
        </p:txBody>
      </p:sp>
      <p:sp>
        <p:nvSpPr>
          <p:cNvPr id="4" name="Slide Number Placeholder 3">
            <a:extLst>
              <a:ext uri="{FF2B5EF4-FFF2-40B4-BE49-F238E27FC236}">
                <a16:creationId xmlns:a16="http://schemas.microsoft.com/office/drawing/2014/main" id="{C9C440EB-74A0-460D-BE9A-631B6A31007B}"/>
              </a:ext>
            </a:extLst>
          </p:cNvPr>
          <p:cNvSpPr>
            <a:spLocks noGrp="1"/>
          </p:cNvSpPr>
          <p:nvPr>
            <p:ph type="sldNum" sz="quarter" idx="12"/>
          </p:nvPr>
        </p:nvSpPr>
        <p:spPr/>
        <p:txBody>
          <a:bodyPr/>
          <a:lstStyle/>
          <a:p>
            <a:fld id="{B5FBEFE2-BF3E-4E80-AC9C-5EAE482F3668}" type="slidenum">
              <a:rPr lang="fr-CH" smtClean="0"/>
              <a:t>38</a:t>
            </a:fld>
            <a:endParaRPr lang="fr-CH" dirty="0"/>
          </a:p>
        </p:txBody>
      </p:sp>
    </p:spTree>
    <p:extLst>
      <p:ext uri="{BB962C8B-B14F-4D97-AF65-F5344CB8AC3E}">
        <p14:creationId xmlns:p14="http://schemas.microsoft.com/office/powerpoint/2010/main" val="3908498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579496" y="2660613"/>
            <a:ext cx="2602229" cy="3521654"/>
          </a:xfrm>
          <a:prstGeom prst="rect">
            <a:avLst/>
          </a:prstGeom>
          <a:effectLst>
            <a:outerShdw blurRad="127000" dist="127000" dir="8100000" algn="tr" rotWithShape="0">
              <a:prstClr val="black">
                <a:alpha val="28000"/>
              </a:prstClr>
            </a:outerShdw>
          </a:effectLst>
        </p:spPr>
      </p:pic>
      <p:pic>
        <p:nvPicPr>
          <p:cNvPr id="11" name="Picture 10"/>
          <p:cNvPicPr>
            <a:picLocks noChangeAspect="1"/>
          </p:cNvPicPr>
          <p:nvPr/>
        </p:nvPicPr>
        <p:blipFill>
          <a:blip r:embed="rId4"/>
          <a:stretch>
            <a:fillRect/>
          </a:stretch>
        </p:blipFill>
        <p:spPr>
          <a:xfrm>
            <a:off x="926466" y="2660613"/>
            <a:ext cx="2482317" cy="3520836"/>
          </a:xfrm>
          <a:prstGeom prst="rect">
            <a:avLst/>
          </a:prstGeom>
          <a:effectLst>
            <a:outerShdw blurRad="127000" dist="127000" dir="8100000" algn="tr" rotWithShape="0">
              <a:prstClr val="black">
                <a:alpha val="28000"/>
              </a:prstClr>
            </a:outerShdw>
          </a:effectLst>
        </p:spPr>
      </p:pic>
      <p:pic>
        <p:nvPicPr>
          <p:cNvPr id="4" name="Picture 3">
            <a:hlinkClick r:id="rId5"/>
            <a:extLst>
              <a:ext uri="{FF2B5EF4-FFF2-40B4-BE49-F238E27FC236}">
                <a16:creationId xmlns:a16="http://schemas.microsoft.com/office/drawing/2014/main" id="{FDDF106C-C252-4C1B-804C-7C49E5F21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2438" y="2660612"/>
            <a:ext cx="2725808" cy="3520836"/>
          </a:xfrm>
          <a:prstGeom prst="rect">
            <a:avLst/>
          </a:prstGeom>
          <a:effectLst>
            <a:outerShdw blurRad="127000" dist="127000" dir="8100000" algn="tr" rotWithShape="0">
              <a:prstClr val="black">
                <a:alpha val="28000"/>
              </a:prstClr>
            </a:outerShdw>
          </a:effectLst>
        </p:spPr>
      </p:pic>
      <p:pic>
        <p:nvPicPr>
          <p:cNvPr id="2" name="Picture 1">
            <a:extLst>
              <a:ext uri="{FF2B5EF4-FFF2-40B4-BE49-F238E27FC236}">
                <a16:creationId xmlns:a16="http://schemas.microsoft.com/office/drawing/2014/main" id="{F56B81E5-C6BA-4FE8-B2B6-11EA4BD063C3}"/>
              </a:ext>
            </a:extLst>
          </p:cNvPr>
          <p:cNvPicPr>
            <a:picLocks noChangeAspect="1"/>
          </p:cNvPicPr>
          <p:nvPr/>
        </p:nvPicPr>
        <p:blipFill>
          <a:blip r:embed="rId7"/>
          <a:stretch>
            <a:fillRect/>
          </a:stretch>
        </p:blipFill>
        <p:spPr>
          <a:xfrm>
            <a:off x="9248959" y="2660612"/>
            <a:ext cx="2437205" cy="3520836"/>
          </a:xfrm>
          <a:prstGeom prst="rect">
            <a:avLst/>
          </a:prstGeom>
          <a:effectLst>
            <a:outerShdw blurRad="127000" dist="127000" dir="8100000" algn="tr" rotWithShape="0">
              <a:prstClr val="black">
                <a:alpha val="28000"/>
              </a:prstClr>
            </a:outerShdw>
          </a:effectLst>
        </p:spPr>
      </p:pic>
      <p:sp>
        <p:nvSpPr>
          <p:cNvPr id="7" name="Title 1">
            <a:extLst>
              <a:ext uri="{FF2B5EF4-FFF2-40B4-BE49-F238E27FC236}">
                <a16:creationId xmlns:a16="http://schemas.microsoft.com/office/drawing/2014/main" id="{8CDB56D9-8509-4E8F-8E75-53A225E376D8}"/>
              </a:ext>
            </a:extLst>
          </p:cNvPr>
          <p:cNvSpPr txBox="1">
            <a:spLocks/>
          </p:cNvSpPr>
          <p:nvPr/>
        </p:nvSpPr>
        <p:spPr>
          <a:xfrm>
            <a:off x="1479467" y="489699"/>
            <a:ext cx="6009934"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s-x-int-SDL" sz="4000" u="sng">
                <a:solidFill>
                  <a:schemeClr val="tx1"/>
                </a:solidFill>
                <a:latin typeface="+mn-lt"/>
                <a:cs typeface="Arial" panose="020B0604020202020204" pitchFamily="34" charset="0"/>
              </a:rPr>
              <a:t>Publicaciones disponibles</a:t>
            </a:r>
          </a:p>
        </p:txBody>
      </p:sp>
      <p:sp>
        <p:nvSpPr>
          <p:cNvPr id="8" name="Rectangle 7">
            <a:extLst>
              <a:ext uri="{FF2B5EF4-FFF2-40B4-BE49-F238E27FC236}">
                <a16:creationId xmlns:a16="http://schemas.microsoft.com/office/drawing/2014/main" id="{78161BC9-3FD5-4987-910F-C9EE8785189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1E4BF9-8BFF-44FF-923B-CCDE1EDAB65E}"/>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pic>
        <p:nvPicPr>
          <p:cNvPr id="6" name="Picture 5">
            <a:extLst>
              <a:ext uri="{FF2B5EF4-FFF2-40B4-BE49-F238E27FC236}">
                <a16:creationId xmlns:a16="http://schemas.microsoft.com/office/drawing/2014/main" id="{3B239446-F341-4B7A-B0A8-8CD7211DF7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4173" y="489699"/>
            <a:ext cx="4429572" cy="1679343"/>
          </a:xfrm>
          <a:prstGeom prst="rect">
            <a:avLst/>
          </a:prstGeom>
        </p:spPr>
      </p:pic>
      <p:sp>
        <p:nvSpPr>
          <p:cNvPr id="3" name="Slide Number Placeholder 2">
            <a:extLst>
              <a:ext uri="{FF2B5EF4-FFF2-40B4-BE49-F238E27FC236}">
                <a16:creationId xmlns:a16="http://schemas.microsoft.com/office/drawing/2014/main" id="{345F6330-5CFC-4A1D-B171-3A3F2CF75F32}"/>
              </a:ext>
            </a:extLst>
          </p:cNvPr>
          <p:cNvSpPr>
            <a:spLocks noGrp="1"/>
          </p:cNvSpPr>
          <p:nvPr>
            <p:ph type="sldNum" sz="quarter" idx="12"/>
          </p:nvPr>
        </p:nvSpPr>
        <p:spPr/>
        <p:txBody>
          <a:bodyPr/>
          <a:lstStyle/>
          <a:p>
            <a:fld id="{B5FBEFE2-BF3E-4E80-AC9C-5EAE482F3668}" type="slidenum">
              <a:rPr lang="fr-CH" smtClean="0"/>
              <a:t>39</a:t>
            </a:fld>
            <a:endParaRPr lang="fr-CH" dirty="0"/>
          </a:p>
        </p:txBody>
      </p:sp>
    </p:spTree>
    <p:extLst>
      <p:ext uri="{BB962C8B-B14F-4D97-AF65-F5344CB8AC3E}">
        <p14:creationId xmlns:p14="http://schemas.microsoft.com/office/powerpoint/2010/main" val="20384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x-int-SDL" u="sng">
                <a:latin typeface="+mn-lt"/>
                <a:cs typeface="Arial" panose="020B0604020202020204" pitchFamily="34" charset="0"/>
              </a:rPr>
              <a:t>Entorno actual</a:t>
            </a:r>
          </a:p>
        </p:txBody>
      </p:sp>
      <p:sp>
        <p:nvSpPr>
          <p:cNvPr id="3" name="Content Placeholder 2"/>
          <p:cNvSpPr>
            <a:spLocks noGrp="1"/>
          </p:cNvSpPr>
          <p:nvPr>
            <p:ph idx="1"/>
          </p:nvPr>
        </p:nvSpPr>
        <p:spPr>
          <a:xfrm>
            <a:off x="1338532" y="2264272"/>
            <a:ext cx="9624743" cy="2782181"/>
          </a:xfrm>
        </p:spPr>
        <p:txBody>
          <a:bodyPr>
            <a:normAutofit fontScale="92500" lnSpcReduction="20000"/>
          </a:bodyPr>
          <a:lstStyle/>
          <a:p>
            <a:r>
              <a:rPr lang="es-x-int-SDL" dirty="0"/>
              <a:t>Mundo interconectado</a:t>
            </a:r>
            <a:r>
              <a:rPr lang="es-AR" dirty="0"/>
              <a:t>.</a:t>
            </a:r>
            <a:endParaRPr lang="es-x-int-SDL" dirty="0"/>
          </a:p>
          <a:p>
            <a:r>
              <a:rPr lang="es-x-int-SDL" dirty="0"/>
              <a:t>Transmisión instantánea de la información</a:t>
            </a:r>
            <a:r>
              <a:rPr lang="es-x-int-SDL" dirty="0">
                <a:cs typeface="Arial" panose="020B0604020202020204" pitchFamily="34" charset="0"/>
                <a:sym typeface="Wingdings" panose="05000000000000000000" pitchFamily="2" charset="2"/>
              </a:rPr>
              <a:t></a:t>
            </a:r>
            <a:r>
              <a:rPr lang="es-x-int-SDL" dirty="0"/>
              <a:t>¿cuáles son las fuentes confiables? </a:t>
            </a:r>
          </a:p>
          <a:p>
            <a:r>
              <a:rPr lang="es-x-int-SDL" dirty="0"/>
              <a:t>El poder de las imágenes.</a:t>
            </a:r>
          </a:p>
          <a:p>
            <a:r>
              <a:rPr lang="es-x-int-SDL" dirty="0"/>
              <a:t>Competencia por títulares, medios digitales, redes sociales. </a:t>
            </a:r>
          </a:p>
          <a:p>
            <a:r>
              <a:rPr lang="es-x-int-SDL" dirty="0"/>
              <a:t>Escruti</a:t>
            </a:r>
            <a:r>
              <a:rPr lang="es-AR" dirty="0"/>
              <a:t>ni</a:t>
            </a:r>
            <a:r>
              <a:rPr lang="es-x-int-SDL" dirty="0"/>
              <a:t>o público</a:t>
            </a:r>
            <a:r>
              <a:rPr lang="es-x-int-SDL" dirty="0">
                <a:cs typeface="Arial" panose="020B0604020202020204" pitchFamily="34" charset="0"/>
                <a:sym typeface="Wingdings" panose="05000000000000000000" pitchFamily="2" charset="2"/>
              </a:rPr>
              <a:t></a:t>
            </a:r>
            <a:r>
              <a:rPr lang="es-x-int-SDL" dirty="0"/>
              <a:t> presión por transparencia y rendición de cuentas. </a:t>
            </a:r>
          </a:p>
          <a:p>
            <a:pPr marL="0" indent="0">
              <a:buNone/>
            </a:pPr>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0DE955E-D964-41C7-903B-FD6C7057A98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CE76A0E-8F0C-450E-A085-11F287F7D227}"/>
              </a:ext>
            </a:extLst>
          </p:cNvPr>
          <p:cNvSpPr txBox="1"/>
          <p:nvPr/>
        </p:nvSpPr>
        <p:spPr>
          <a:xfrm>
            <a:off x="83492" y="4316989"/>
            <a:ext cx="461665" cy="2255489"/>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 2020</a:t>
            </a:r>
          </a:p>
        </p:txBody>
      </p:sp>
      <p:sp>
        <p:nvSpPr>
          <p:cNvPr id="6" name="Slide Number Placeholder 5">
            <a:extLst>
              <a:ext uri="{FF2B5EF4-FFF2-40B4-BE49-F238E27FC236}">
                <a16:creationId xmlns:a16="http://schemas.microsoft.com/office/drawing/2014/main" id="{108C0CC2-ACE7-4316-9DC1-A60FC70C0CC4}"/>
              </a:ext>
            </a:extLst>
          </p:cNvPr>
          <p:cNvSpPr>
            <a:spLocks noGrp="1"/>
          </p:cNvSpPr>
          <p:nvPr>
            <p:ph type="sldNum" sz="quarter" idx="12"/>
          </p:nvPr>
        </p:nvSpPr>
        <p:spPr/>
        <p:txBody>
          <a:bodyPr/>
          <a:lstStyle/>
          <a:p>
            <a:fld id="{B5FBEFE2-BF3E-4E80-AC9C-5EAE482F3668}" type="slidenum">
              <a:rPr lang="fr-CH" smtClean="0"/>
              <a:t>4</a:t>
            </a:fld>
            <a:endParaRPr lang="fr-CH" dirty="0"/>
          </a:p>
        </p:txBody>
      </p:sp>
    </p:spTree>
    <p:extLst>
      <p:ext uri="{BB962C8B-B14F-4D97-AF65-F5344CB8AC3E}">
        <p14:creationId xmlns:p14="http://schemas.microsoft.com/office/powerpoint/2010/main" val="3654203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351" y="-96563"/>
            <a:ext cx="10847449" cy="1062609"/>
          </a:xfrm>
        </p:spPr>
        <p:txBody>
          <a:bodyPr>
            <a:normAutofit/>
          </a:bodyPr>
          <a:lstStyle/>
          <a:p>
            <a:pPr algn="ctr"/>
            <a:r>
              <a:rPr lang="es-x-int-SDL" noProof="0" dirty="0">
                <a:latin typeface="+mn-lt"/>
                <a:cs typeface="Arial" panose="020B0604020202020204" pitchFamily="34" charset="0"/>
              </a:rPr>
              <a:t>¡Gracias por su atención y participación!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30" r="12291"/>
          <a:stretch/>
        </p:blipFill>
        <p:spPr>
          <a:xfrm>
            <a:off x="6267450" y="1229828"/>
            <a:ext cx="4057650" cy="5397318"/>
          </a:xfrm>
          <a:prstGeom prst="rect">
            <a:avLst/>
          </a:prstGeom>
        </p:spPr>
      </p:pic>
      <p:sp>
        <p:nvSpPr>
          <p:cNvPr id="7" name="Rectangle 6">
            <a:extLst>
              <a:ext uri="{FF2B5EF4-FFF2-40B4-BE49-F238E27FC236}">
                <a16:creationId xmlns:a16="http://schemas.microsoft.com/office/drawing/2014/main" id="{D91D8478-72BC-4064-9C98-67CCD93DDF7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C6C6045-5281-4E56-983F-35441A3946BE}"/>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10" name="Rectangle: Rounded Corners 9">
            <a:extLst>
              <a:ext uri="{FF2B5EF4-FFF2-40B4-BE49-F238E27FC236}">
                <a16:creationId xmlns:a16="http://schemas.microsoft.com/office/drawing/2014/main" id="{3B049DB6-F886-4B47-89E3-D6AE4F1CEC2B}"/>
              </a:ext>
            </a:extLst>
          </p:cNvPr>
          <p:cNvSpPr/>
          <p:nvPr/>
        </p:nvSpPr>
        <p:spPr>
          <a:xfrm>
            <a:off x="806535" y="1229827"/>
            <a:ext cx="5288609" cy="4985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x-int-SDL" dirty="0">
                <a:solidFill>
                  <a:schemeClr val="bg1"/>
                </a:solidFill>
                <a:latin typeface="Arial" panose="020B0604020202020204" pitchFamily="34" charset="0"/>
                <a:cs typeface="Arial" panose="020B0604020202020204" pitchFamily="34" charset="0"/>
              </a:rPr>
              <a:t>Para tener en cuenta</a:t>
            </a:r>
            <a:r>
              <a:rPr lang="es-x-int-SDL"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ctr"/>
            <a:r>
              <a:rPr lang="es-x-int-SDL" sz="4400" dirty="0">
                <a:latin typeface="Arial" panose="020B0604020202020204" pitchFamily="34" charset="0"/>
                <a:cs typeface="Arial" panose="020B0604020202020204" pitchFamily="34" charset="0"/>
              </a:rPr>
              <a:t>Lo que </a:t>
            </a:r>
            <a:r>
              <a:rPr lang="es-x-int-SDL" sz="4400" b="1" dirty="0">
                <a:latin typeface="Arial" panose="020B0604020202020204" pitchFamily="34" charset="0"/>
                <a:cs typeface="Arial" panose="020B0604020202020204" pitchFamily="34" charset="0"/>
              </a:rPr>
              <a:t>escuchamos</a:t>
            </a:r>
            <a:r>
              <a:rPr lang="es-x-int-SDL" sz="4400" u="sng" dirty="0">
                <a:latin typeface="Arial" panose="020B0604020202020204" pitchFamily="34" charset="0"/>
                <a:cs typeface="Arial" panose="020B0604020202020204" pitchFamily="34" charset="0"/>
              </a:rPr>
              <a:t> </a:t>
            </a:r>
          </a:p>
          <a:p>
            <a:pPr algn="ctr"/>
            <a:r>
              <a:rPr lang="es-x-int-SDL" sz="4400" dirty="0">
                <a:latin typeface="Arial" panose="020B0604020202020204" pitchFamily="34" charset="0"/>
                <a:cs typeface="Arial" panose="020B0604020202020204" pitchFamily="34" charset="0"/>
              </a:rPr>
              <a:t>y lo que </a:t>
            </a:r>
            <a:r>
              <a:rPr lang="es-x-int-SDL" sz="4400" b="1" dirty="0">
                <a:latin typeface="Arial" panose="020B0604020202020204" pitchFamily="34" charset="0"/>
                <a:cs typeface="Arial" panose="020B0604020202020204" pitchFamily="34" charset="0"/>
              </a:rPr>
              <a:t>comunicamos</a:t>
            </a:r>
          </a:p>
          <a:p>
            <a:pPr algn="ctr"/>
            <a:r>
              <a:rPr lang="es-x-int-SDL" sz="4400" dirty="0">
                <a:latin typeface="Arial" panose="020B0604020202020204" pitchFamily="34" charset="0"/>
                <a:cs typeface="Arial" panose="020B0604020202020204" pitchFamily="34" charset="0"/>
              </a:rPr>
              <a:t> ayuda a nuestro </a:t>
            </a:r>
            <a:r>
              <a:rPr lang="es-x-int-SDL" sz="4400" b="1" dirty="0">
                <a:latin typeface="Arial" panose="020B0604020202020204" pitchFamily="34" charset="0"/>
                <a:cs typeface="Arial" panose="020B0604020202020204" pitchFamily="34" charset="0"/>
              </a:rPr>
              <a:t>trabajo</a:t>
            </a:r>
            <a:r>
              <a:rPr lang="es-x-int-SDL" sz="4400" dirty="0">
                <a:latin typeface="Arial" panose="020B0604020202020204" pitchFamily="34" charset="0"/>
                <a:cs typeface="Arial" panose="020B0604020202020204" pitchFamily="34" charset="0"/>
              </a:rPr>
              <a:t>.</a:t>
            </a:r>
            <a:r>
              <a:rPr lang="es-x-int-SDL" sz="4400" u="sng"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2B59E5BB-0627-444E-BFF3-F03CF40BAC2D}"/>
              </a:ext>
            </a:extLst>
          </p:cNvPr>
          <p:cNvSpPr>
            <a:spLocks noGrp="1"/>
          </p:cNvSpPr>
          <p:nvPr>
            <p:ph type="sldNum" sz="quarter" idx="12"/>
          </p:nvPr>
        </p:nvSpPr>
        <p:spPr/>
        <p:txBody>
          <a:bodyPr/>
          <a:lstStyle/>
          <a:p>
            <a:fld id="{B5FBEFE2-BF3E-4E80-AC9C-5EAE482F3668}" type="slidenum">
              <a:rPr lang="fr-CH" smtClean="0"/>
              <a:t>40</a:t>
            </a:fld>
            <a:endParaRPr lang="fr-CH" dirty="0"/>
          </a:p>
        </p:txBody>
      </p:sp>
      <p:pic>
        <p:nvPicPr>
          <p:cNvPr id="6" name="Picture 5">
            <a:extLst>
              <a:ext uri="{FF2B5EF4-FFF2-40B4-BE49-F238E27FC236}">
                <a16:creationId xmlns:a16="http://schemas.microsoft.com/office/drawing/2014/main" id="{65ECCC8A-1C8B-4F53-9C16-3326F8BDC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577" y="5601052"/>
            <a:ext cx="1885423" cy="1256948"/>
          </a:xfrm>
          <a:prstGeom prst="rect">
            <a:avLst/>
          </a:prstGeom>
        </p:spPr>
      </p:pic>
    </p:spTree>
    <p:extLst>
      <p:ext uri="{BB962C8B-B14F-4D97-AF65-F5344CB8AC3E}">
        <p14:creationId xmlns:p14="http://schemas.microsoft.com/office/powerpoint/2010/main" val="237101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28638" y="0"/>
            <a:ext cx="5184179" cy="1143000"/>
          </a:xfrm>
        </p:spPr>
        <p:txBody>
          <a:bodyPr>
            <a:normAutofit/>
          </a:bodyPr>
          <a:lstStyle/>
          <a:p>
            <a:r>
              <a:rPr lang="en-GB" u="sng" noProof="0" dirty="0">
                <a:latin typeface="Calibry Body"/>
              </a:rPr>
              <a:t>Current environment</a:t>
            </a:r>
          </a:p>
        </p:txBody>
      </p:sp>
      <p:sp>
        <p:nvSpPr>
          <p:cNvPr id="5" name="Content Placeholder 2"/>
          <p:cNvSpPr txBox="1">
            <a:spLocks/>
          </p:cNvSpPr>
          <p:nvPr/>
        </p:nvSpPr>
        <p:spPr>
          <a:xfrm>
            <a:off x="2139109" y="1258181"/>
            <a:ext cx="3553785" cy="5085910"/>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r>
              <a:rPr lang="en-US" kern="0" dirty="0">
                <a:solidFill>
                  <a:schemeClr val="tx1"/>
                </a:solidFill>
              </a:rPr>
              <a:t>Speed</a:t>
            </a:r>
          </a:p>
          <a:p>
            <a:endParaRPr lang="en-US" kern="0" dirty="0">
              <a:solidFill>
                <a:schemeClr val="tx1"/>
              </a:solidFill>
            </a:endParaRPr>
          </a:p>
          <a:p>
            <a:r>
              <a:rPr lang="en-US" kern="0" dirty="0">
                <a:solidFill>
                  <a:schemeClr val="tx1"/>
                </a:solidFill>
              </a:rPr>
              <a:t>Global</a:t>
            </a:r>
          </a:p>
          <a:p>
            <a:endParaRPr lang="en-US" kern="0" dirty="0">
              <a:solidFill>
                <a:schemeClr val="tx1"/>
              </a:solidFill>
            </a:endParaRPr>
          </a:p>
          <a:p>
            <a:r>
              <a:rPr lang="en-US" kern="0" dirty="0">
                <a:solidFill>
                  <a:schemeClr val="tx1"/>
                </a:solidFill>
              </a:rPr>
              <a:t>Infobesity</a:t>
            </a:r>
          </a:p>
          <a:p>
            <a:endParaRPr lang="en-US" kern="0" dirty="0">
              <a:solidFill>
                <a:schemeClr val="tx1"/>
              </a:solidFill>
            </a:endParaRPr>
          </a:p>
          <a:p>
            <a:r>
              <a:rPr lang="en-US" kern="0" dirty="0">
                <a:solidFill>
                  <a:schemeClr val="tx1"/>
                </a:solidFill>
              </a:rPr>
              <a:t>Trust</a:t>
            </a:r>
          </a:p>
          <a:p>
            <a:endParaRPr lang="en-US" kern="0" dirty="0">
              <a:solidFill>
                <a:schemeClr val="tx1"/>
              </a:solidFill>
            </a:endParaRPr>
          </a:p>
          <a:p>
            <a:r>
              <a:rPr lang="en-US" kern="0" dirty="0">
                <a:solidFill>
                  <a:schemeClr val="tx1"/>
                </a:solidFill>
              </a:rPr>
              <a:t>Echo-chambers – info bubbles</a:t>
            </a:r>
          </a:p>
        </p:txBody>
      </p:sp>
      <p:sp>
        <p:nvSpPr>
          <p:cNvPr id="4" name="Rectangle 3">
            <a:extLst>
              <a:ext uri="{FF2B5EF4-FFF2-40B4-BE49-F238E27FC236}">
                <a16:creationId xmlns:a16="http://schemas.microsoft.com/office/drawing/2014/main" id="{D2071D84-1054-45F7-901F-4461A3BC9AC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C34CB9-F4FC-4A32-BF98-678AD7C1C88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Content Placeholder 2">
            <a:extLst>
              <a:ext uri="{FF2B5EF4-FFF2-40B4-BE49-F238E27FC236}">
                <a16:creationId xmlns:a16="http://schemas.microsoft.com/office/drawing/2014/main" id="{5244DEC3-FD85-4F35-AFB2-42ECA9D4EC08}"/>
              </a:ext>
            </a:extLst>
          </p:cNvPr>
          <p:cNvSpPr txBox="1">
            <a:spLocks/>
          </p:cNvSpPr>
          <p:nvPr/>
        </p:nvSpPr>
        <p:spPr>
          <a:xfrm>
            <a:off x="7203354" y="1258181"/>
            <a:ext cx="4002359" cy="5232559"/>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r>
              <a:rPr lang="en-US" kern="0" dirty="0">
                <a:solidFill>
                  <a:schemeClr val="tx1"/>
                </a:solidFill>
              </a:rPr>
              <a:t>Transparency </a:t>
            </a:r>
          </a:p>
          <a:p>
            <a:endParaRPr lang="en-US" kern="0" dirty="0">
              <a:solidFill>
                <a:schemeClr val="tx1"/>
              </a:solidFill>
            </a:endParaRPr>
          </a:p>
          <a:p>
            <a:r>
              <a:rPr lang="en-US" kern="0" dirty="0">
                <a:solidFill>
                  <a:schemeClr val="tx1"/>
                </a:solidFill>
              </a:rPr>
              <a:t>Accountability</a:t>
            </a:r>
          </a:p>
          <a:p>
            <a:endParaRPr lang="en-US" kern="0" dirty="0">
              <a:solidFill>
                <a:schemeClr val="tx1"/>
              </a:solidFill>
            </a:endParaRPr>
          </a:p>
          <a:p>
            <a:r>
              <a:rPr lang="en-US" kern="0" dirty="0">
                <a:solidFill>
                  <a:schemeClr val="tx1"/>
                </a:solidFill>
              </a:rPr>
              <a:t>Disintermediation</a:t>
            </a:r>
          </a:p>
          <a:p>
            <a:endParaRPr lang="en-US" kern="0" dirty="0">
              <a:solidFill>
                <a:schemeClr val="tx1"/>
              </a:solidFill>
            </a:endParaRPr>
          </a:p>
          <a:p>
            <a:r>
              <a:rPr lang="en-US" kern="0" dirty="0">
                <a:solidFill>
                  <a:schemeClr val="tx1"/>
                </a:solidFill>
              </a:rPr>
              <a:t>Feeling hopeless</a:t>
            </a:r>
          </a:p>
          <a:p>
            <a:endParaRPr lang="en-US" kern="0" dirty="0">
              <a:solidFill>
                <a:schemeClr val="tx1"/>
              </a:solidFill>
            </a:endParaRPr>
          </a:p>
          <a:p>
            <a:r>
              <a:rPr lang="en-US" kern="0" dirty="0">
                <a:solidFill>
                  <a:schemeClr val="tx1"/>
                </a:solidFill>
              </a:rPr>
              <a:t>Social recognition </a:t>
            </a:r>
          </a:p>
        </p:txBody>
      </p:sp>
      <p:sp>
        <p:nvSpPr>
          <p:cNvPr id="3" name="Slide Number Placeholder 2">
            <a:extLst>
              <a:ext uri="{FF2B5EF4-FFF2-40B4-BE49-F238E27FC236}">
                <a16:creationId xmlns:a16="http://schemas.microsoft.com/office/drawing/2014/main" id="{591CCC5B-8690-47B3-8049-15080728DD4C}"/>
              </a:ext>
            </a:extLst>
          </p:cNvPr>
          <p:cNvSpPr>
            <a:spLocks noGrp="1"/>
          </p:cNvSpPr>
          <p:nvPr>
            <p:ph type="sldNum" sz="quarter" idx="12"/>
          </p:nvPr>
        </p:nvSpPr>
        <p:spPr/>
        <p:txBody>
          <a:bodyPr/>
          <a:lstStyle/>
          <a:p>
            <a:fld id="{B5FBEFE2-BF3E-4E80-AC9C-5EAE482F3668}" type="slidenum">
              <a:rPr lang="fr-CH" smtClean="0"/>
              <a:t>5</a:t>
            </a:fld>
            <a:endParaRPr lang="fr-CH" dirty="0"/>
          </a:p>
        </p:txBody>
      </p:sp>
    </p:spTree>
    <p:extLst>
      <p:ext uri="{BB962C8B-B14F-4D97-AF65-F5344CB8AC3E}">
        <p14:creationId xmlns:p14="http://schemas.microsoft.com/office/powerpoint/2010/main" val="245950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28638" y="0"/>
            <a:ext cx="5184179" cy="1143000"/>
          </a:xfrm>
        </p:spPr>
        <p:txBody>
          <a:bodyPr>
            <a:normAutofit/>
          </a:bodyPr>
          <a:lstStyle/>
          <a:p>
            <a:r>
              <a:rPr lang="en-GB" u="sng" noProof="0" dirty="0">
                <a:latin typeface="Calibry Body"/>
              </a:rPr>
              <a:t>Current environment</a:t>
            </a:r>
          </a:p>
        </p:txBody>
      </p:sp>
      <p:sp>
        <p:nvSpPr>
          <p:cNvPr id="5" name="Content Placeholder 2"/>
          <p:cNvSpPr txBox="1">
            <a:spLocks/>
          </p:cNvSpPr>
          <p:nvPr/>
        </p:nvSpPr>
        <p:spPr>
          <a:xfrm>
            <a:off x="1041991" y="1258181"/>
            <a:ext cx="6281297" cy="5085910"/>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pPr marL="0" indent="0">
              <a:buNone/>
            </a:pPr>
            <a:r>
              <a:rPr lang="en-US" kern="0" dirty="0">
                <a:solidFill>
                  <a:schemeClr val="tx1"/>
                </a:solidFill>
              </a:rPr>
              <a:t>TRUST PROFESSIONALS</a:t>
            </a:r>
          </a:p>
          <a:p>
            <a:pPr marL="0" indent="0">
              <a:buNone/>
            </a:pPr>
            <a:r>
              <a:rPr lang="en-US" kern="0" dirty="0">
                <a:solidFill>
                  <a:schemeClr val="tx1"/>
                </a:solidFill>
              </a:rPr>
              <a:t>Accountability  </a:t>
            </a:r>
          </a:p>
        </p:txBody>
      </p:sp>
      <p:sp>
        <p:nvSpPr>
          <p:cNvPr id="4" name="Rectangle 3">
            <a:extLst>
              <a:ext uri="{FF2B5EF4-FFF2-40B4-BE49-F238E27FC236}">
                <a16:creationId xmlns:a16="http://schemas.microsoft.com/office/drawing/2014/main" id="{D2071D84-1054-45F7-901F-4461A3BC9AC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C34CB9-F4FC-4A32-BF98-678AD7C1C88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591CCC5B-8690-47B3-8049-15080728DD4C}"/>
              </a:ext>
            </a:extLst>
          </p:cNvPr>
          <p:cNvSpPr>
            <a:spLocks noGrp="1"/>
          </p:cNvSpPr>
          <p:nvPr>
            <p:ph type="sldNum" sz="quarter" idx="12"/>
          </p:nvPr>
        </p:nvSpPr>
        <p:spPr/>
        <p:txBody>
          <a:bodyPr/>
          <a:lstStyle/>
          <a:p>
            <a:fld id="{B5FBEFE2-BF3E-4E80-AC9C-5EAE482F3668}" type="slidenum">
              <a:rPr lang="fr-CH" smtClean="0"/>
              <a:t>6</a:t>
            </a:fld>
            <a:endParaRPr lang="fr-CH" dirty="0"/>
          </a:p>
        </p:txBody>
      </p:sp>
      <p:pic>
        <p:nvPicPr>
          <p:cNvPr id="9" name="Picture 8">
            <a:extLst>
              <a:ext uri="{FF2B5EF4-FFF2-40B4-BE49-F238E27FC236}">
                <a16:creationId xmlns:a16="http://schemas.microsoft.com/office/drawing/2014/main" id="{033BA99E-79F2-4F62-BBB7-C684074A2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979" y="1047267"/>
            <a:ext cx="5081379" cy="5674208"/>
          </a:xfrm>
          <a:prstGeom prst="rect">
            <a:avLst/>
          </a:prstGeom>
        </p:spPr>
      </p:pic>
    </p:spTree>
    <p:extLst>
      <p:ext uri="{BB962C8B-B14F-4D97-AF65-F5344CB8AC3E}">
        <p14:creationId xmlns:p14="http://schemas.microsoft.com/office/powerpoint/2010/main" val="97981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5A0E-791D-4FDB-9D1E-F9607DF29834}"/>
              </a:ext>
            </a:extLst>
          </p:cNvPr>
          <p:cNvSpPr>
            <a:spLocks noGrp="1"/>
          </p:cNvSpPr>
          <p:nvPr>
            <p:ph type="title"/>
          </p:nvPr>
        </p:nvSpPr>
        <p:spPr>
          <a:xfrm>
            <a:off x="852281" y="2492219"/>
            <a:ext cx="3980569" cy="2495363"/>
          </a:xfrm>
        </p:spPr>
        <p:txBody>
          <a:bodyPr>
            <a:normAutofit/>
          </a:bodyPr>
          <a:lstStyle/>
          <a:p>
            <a:pPr algn="ctr"/>
            <a:r>
              <a:rPr lang="es-x-int-SDL" sz="2800" dirty="0">
                <a:latin typeface="+mn-lt"/>
                <a:cs typeface="Arial" panose="020B0604020202020204" pitchFamily="34" charset="0"/>
              </a:rPr>
              <a:t>¿Cuál es su función? </a:t>
            </a:r>
            <a:br>
              <a:rPr lang="es-x-int-SDL" sz="2800" dirty="0">
                <a:latin typeface="+mn-lt"/>
                <a:cs typeface="Arial" panose="020B0604020202020204" pitchFamily="34" charset="0"/>
              </a:rPr>
            </a:br>
            <a:r>
              <a:rPr lang="es-x-int-SDL" sz="2800" dirty="0">
                <a:latin typeface="+mn-lt"/>
                <a:cs typeface="Arial" panose="020B0604020202020204" pitchFamily="34" charset="0"/>
              </a:rPr>
              <a:t>¿Qué debe hacer como profesional de </a:t>
            </a:r>
            <a:r>
              <a:rPr lang="es-AR" sz="2800" dirty="0">
                <a:latin typeface="+mn-lt"/>
                <a:cs typeface="Arial" panose="020B0604020202020204" pitchFamily="34" charset="0"/>
              </a:rPr>
              <a:t>la </a:t>
            </a:r>
            <a:r>
              <a:rPr lang="es-x-int-SDL" sz="2800" dirty="0">
                <a:latin typeface="+mn-lt"/>
                <a:cs typeface="Arial" panose="020B0604020202020204" pitchFamily="34" charset="0"/>
              </a:rPr>
              <a:t>salud?  </a:t>
            </a:r>
          </a:p>
        </p:txBody>
      </p:sp>
      <p:graphicFrame>
        <p:nvGraphicFramePr>
          <p:cNvPr id="4" name="Content Placeholder 3">
            <a:extLst>
              <a:ext uri="{FF2B5EF4-FFF2-40B4-BE49-F238E27FC236}">
                <a16:creationId xmlns:a16="http://schemas.microsoft.com/office/drawing/2014/main" id="{62E2DD85-49F6-409A-B443-1ABD341FD664}"/>
              </a:ext>
            </a:extLst>
          </p:cNvPr>
          <p:cNvGraphicFramePr>
            <a:graphicFrameLocks noGrp="1"/>
          </p:cNvGraphicFramePr>
          <p:nvPr>
            <p:ph idx="1"/>
            <p:extLst>
              <p:ext uri="{D42A27DB-BD31-4B8C-83A1-F6EECF244321}">
                <p14:modId xmlns:p14="http://schemas.microsoft.com/office/powerpoint/2010/main" val="1617825226"/>
              </p:ext>
            </p:extLst>
          </p:nvPr>
        </p:nvGraphicFramePr>
        <p:xfrm>
          <a:off x="4832850" y="96248"/>
          <a:ext cx="7675378" cy="666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3E1C12E-4FAB-4E25-8785-58DB02186ED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B26F7C-918B-4D4B-9C2C-E453A7AD955A}"/>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8" name="TextBox 7">
            <a:extLst>
              <a:ext uri="{FF2B5EF4-FFF2-40B4-BE49-F238E27FC236}">
                <a16:creationId xmlns:a16="http://schemas.microsoft.com/office/drawing/2014/main" id="{0094D0C7-282A-459A-BEBF-57AC1939C187}"/>
              </a:ext>
            </a:extLst>
          </p:cNvPr>
          <p:cNvSpPr txBox="1"/>
          <p:nvPr/>
        </p:nvSpPr>
        <p:spPr>
          <a:xfrm>
            <a:off x="2219378" y="1271441"/>
            <a:ext cx="1438275" cy="1846659"/>
          </a:xfrm>
          <a:prstGeom prst="rect">
            <a:avLst/>
          </a:prstGeom>
          <a:noFill/>
        </p:spPr>
        <p:txBody>
          <a:bodyPr wrap="square" rtlCol="0">
            <a:spAutoFit/>
          </a:bodyPr>
          <a:lstStyle/>
          <a:p>
            <a:r>
              <a:rPr lang="es-x-int-SDL" sz="9600" b="1">
                <a:solidFill>
                  <a:srgbClr val="FF0000"/>
                </a:solidFill>
              </a:rPr>
              <a:t>??</a:t>
            </a:r>
            <a:r>
              <a:rPr lang="es-x-int-SDL" sz="9600">
                <a:solidFill>
                  <a:srgbClr val="FF0000"/>
                </a:solidFill>
              </a:rPr>
              <a:t>​</a:t>
            </a:r>
          </a:p>
          <a:p>
            <a:endParaRPr lang="en-CA" dirty="0"/>
          </a:p>
        </p:txBody>
      </p:sp>
      <p:sp>
        <p:nvSpPr>
          <p:cNvPr id="3" name="Slide Number Placeholder 2">
            <a:extLst>
              <a:ext uri="{FF2B5EF4-FFF2-40B4-BE49-F238E27FC236}">
                <a16:creationId xmlns:a16="http://schemas.microsoft.com/office/drawing/2014/main" id="{0F7544D0-4F18-4337-BAC6-FC31F5BDA3CE}"/>
              </a:ext>
            </a:extLst>
          </p:cNvPr>
          <p:cNvSpPr>
            <a:spLocks noGrp="1"/>
          </p:cNvSpPr>
          <p:nvPr>
            <p:ph type="sldNum" sz="quarter" idx="12"/>
          </p:nvPr>
        </p:nvSpPr>
        <p:spPr/>
        <p:txBody>
          <a:bodyPr/>
          <a:lstStyle/>
          <a:p>
            <a:fld id="{B5FBEFE2-BF3E-4E80-AC9C-5EAE482F3668}" type="slidenum">
              <a:rPr lang="fr-CH" smtClean="0"/>
              <a:t>7</a:t>
            </a:fld>
            <a:endParaRPr lang="fr-CH" dirty="0"/>
          </a:p>
        </p:txBody>
      </p:sp>
      <p:pic>
        <p:nvPicPr>
          <p:cNvPr id="9" name="Picture 8">
            <a:extLst>
              <a:ext uri="{FF2B5EF4-FFF2-40B4-BE49-F238E27FC236}">
                <a16:creationId xmlns:a16="http://schemas.microsoft.com/office/drawing/2014/main" id="{6E965F45-9E40-4BA6-BF99-820D15321B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940" y="4339672"/>
            <a:ext cx="2343150" cy="1905000"/>
          </a:xfrm>
          <a:prstGeom prst="rect">
            <a:avLst/>
          </a:prstGeom>
        </p:spPr>
      </p:pic>
    </p:spTree>
    <p:extLst>
      <p:ext uri="{BB962C8B-B14F-4D97-AF65-F5344CB8AC3E}">
        <p14:creationId xmlns:p14="http://schemas.microsoft.com/office/powerpoint/2010/main" val="136209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CD">
            <a:alpha val="50196"/>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3" name="TextBox 2"/>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4" name="Title 4"/>
          <p:cNvSpPr txBox="1">
            <a:spLocks/>
          </p:cNvSpPr>
          <p:nvPr/>
        </p:nvSpPr>
        <p:spPr>
          <a:xfrm>
            <a:off x="958431" y="5201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x-int-SDL" u="sng">
                <a:latin typeface="+mn-lt"/>
                <a:cs typeface="Arial" panose="020B0604020202020204" pitchFamily="34" charset="0"/>
              </a:rPr>
              <a:t>Su experiencia con los medios de comunicación </a:t>
            </a:r>
          </a:p>
        </p:txBody>
      </p:sp>
      <p:sp>
        <p:nvSpPr>
          <p:cNvPr id="5" name="Content Placeholder 3"/>
          <p:cNvSpPr txBox="1">
            <a:spLocks/>
          </p:cNvSpPr>
          <p:nvPr/>
        </p:nvSpPr>
        <p:spPr>
          <a:xfrm>
            <a:off x="1047750" y="1879089"/>
            <a:ext cx="10515600" cy="487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x-int-SDL">
                <a:latin typeface="Arial" panose="020B0604020202020204" pitchFamily="34" charset="0"/>
                <a:cs typeface="Arial" panose="020B0604020202020204" pitchFamily="34" charset="0"/>
              </a:rPr>
              <a:t>Comparta su propia experiencia con los medios de comunicación, es decir, cuando habla con periodistas, etc.</a:t>
            </a:r>
          </a:p>
          <a:p>
            <a:pPr marL="0" indent="0" algn="ctr">
              <a:buNone/>
            </a:pPr>
            <a:endParaRPr lang="en-GB" b="1" dirty="0">
              <a:solidFill>
                <a:srgbClr val="0070C0"/>
              </a:solidFill>
              <a:latin typeface="Arial" panose="020B0604020202020204" pitchFamily="34" charset="0"/>
              <a:cs typeface="Arial" panose="020B0604020202020204" pitchFamily="34" charset="0"/>
            </a:endParaRPr>
          </a:p>
          <a:p>
            <a:pPr marL="0" indent="0" algn="ctr">
              <a:buNone/>
            </a:pPr>
            <a:r>
              <a:rPr lang="es-x-int-SDL" b="1">
                <a:solidFill>
                  <a:srgbClr val="0000FF"/>
                </a:solidFill>
                <a:latin typeface="Arial" panose="020B0604020202020204" pitchFamily="34" charset="0"/>
                <a:cs typeface="Arial" panose="020B0604020202020204" pitchFamily="34" charset="0"/>
              </a:rPr>
              <a:t>Trabajo grupal</a:t>
            </a:r>
            <a:r>
              <a:rPr lang="es-x-int-SDL">
                <a:solidFill>
                  <a:srgbClr val="0000FF"/>
                </a:solidFill>
                <a:latin typeface="Arial" panose="020B0604020202020204" pitchFamily="34" charset="0"/>
                <a:cs typeface="Arial" panose="020B0604020202020204" pitchFamily="34" charset="0"/>
              </a:rPr>
              <a:t> </a:t>
            </a:r>
          </a:p>
          <a:p>
            <a:pPr marL="0" indent="0" algn="ctr">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lgn="ctr">
              <a:buNone/>
            </a:pPr>
            <a:r>
              <a:rPr lang="es-x-int-SDL">
                <a:latin typeface="Arial" panose="020B0604020202020204" pitchFamily="34" charset="0"/>
                <a:cs typeface="Arial" panose="020B0604020202020204" pitchFamily="34" charset="0"/>
              </a:rPr>
              <a:t>Intercambiar ideas sobre las ventajas y desventajas para profesionales de salud al comunicar públicamente lo que hacen (a través de entrevistas, Tweets, Facebook, Instagram, etc.)</a:t>
            </a:r>
          </a:p>
          <a:p>
            <a:pPr marL="0" indent="0" algn="ctr">
              <a:buNone/>
            </a:pPr>
            <a:r>
              <a:rPr lang="es-x-int-SDL" b="1">
                <a:solidFill>
                  <a:srgbClr val="FF0000"/>
                </a:solidFill>
                <a:latin typeface="Arial" panose="020B0604020202020204" pitchFamily="34" charset="0"/>
                <a:cs typeface="Arial" panose="020B0604020202020204" pitchFamily="34" charset="0"/>
              </a:rPr>
              <a:t>10 minutos</a:t>
            </a:r>
          </a:p>
          <a:p>
            <a:pPr marL="0" indent="0" algn="ctr">
              <a:buNone/>
            </a:pPr>
            <a:r>
              <a:rPr lang="es-x-int-SDL">
                <a:latin typeface="Arial" panose="020B0604020202020204" pitchFamily="34" charset="0"/>
                <a:cs typeface="Arial" panose="020B0604020202020204" pitchFamily="34" charset="0"/>
              </a:rPr>
              <a:t>  </a:t>
            </a:r>
          </a:p>
        </p:txBody>
      </p:sp>
      <p:sp>
        <p:nvSpPr>
          <p:cNvPr id="6" name="Slide Number Placeholder 5"/>
          <p:cNvSpPr>
            <a:spLocks noGrp="1"/>
          </p:cNvSpPr>
          <p:nvPr>
            <p:ph type="sldNum" sz="quarter" idx="12"/>
          </p:nvPr>
        </p:nvSpPr>
        <p:spPr/>
        <p:txBody>
          <a:bodyPr/>
          <a:lstStyle/>
          <a:p>
            <a:fld id="{00865948-8B76-4A50-B7DB-B45DBE1BD062}" type="slidenum">
              <a:rPr lang="fr-CH" smtClean="0">
                <a:latin typeface="Arial" panose="020B0604020202020204" pitchFamily="34" charset="0"/>
                <a:cs typeface="Arial" panose="020B0604020202020204" pitchFamily="34" charset="0"/>
              </a:rPr>
              <a:t>8</a:t>
            </a:fld>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423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x-int-SDL" u="sng" dirty="0">
                <a:latin typeface="+mn-lt"/>
                <a:cs typeface="Arial" panose="020B0604020202020204" pitchFamily="34" charset="0"/>
              </a:rPr>
              <a:t>Comunicado de prensa </a:t>
            </a:r>
          </a:p>
        </p:txBody>
      </p:sp>
      <p:pic>
        <p:nvPicPr>
          <p:cNvPr id="3" name="Picture 2">
            <a:extLst>
              <a:ext uri="{FF2B5EF4-FFF2-40B4-BE49-F238E27FC236}">
                <a16:creationId xmlns:a16="http://schemas.microsoft.com/office/drawing/2014/main" id="{9B8BB710-CF34-43BE-8DED-36EE4C5699BD}"/>
              </a:ext>
            </a:extLst>
          </p:cNvPr>
          <p:cNvPicPr>
            <a:picLocks noChangeAspect="1"/>
          </p:cNvPicPr>
          <p:nvPr/>
        </p:nvPicPr>
        <p:blipFill>
          <a:blip r:embed="rId3"/>
          <a:stretch>
            <a:fillRect/>
          </a:stretch>
        </p:blipFill>
        <p:spPr>
          <a:xfrm>
            <a:off x="6798342" y="0"/>
            <a:ext cx="3916704" cy="6858000"/>
          </a:xfrm>
          <a:prstGeom prst="rect">
            <a:avLst/>
          </a:prstGeom>
        </p:spPr>
      </p:pic>
      <p:sp>
        <p:nvSpPr>
          <p:cNvPr id="4" name="Rectangle 3">
            <a:extLst>
              <a:ext uri="{FF2B5EF4-FFF2-40B4-BE49-F238E27FC236}">
                <a16:creationId xmlns:a16="http://schemas.microsoft.com/office/drawing/2014/main" id="{66CD908F-8289-4F26-A31B-8CC267F5F1B6}"/>
              </a:ext>
            </a:extLst>
          </p:cNvPr>
          <p:cNvSpPr/>
          <p:nvPr/>
        </p:nvSpPr>
        <p:spPr>
          <a:xfrm>
            <a:off x="838200" y="2228671"/>
            <a:ext cx="5005388" cy="1200329"/>
          </a:xfrm>
          <a:prstGeom prst="rect">
            <a:avLst/>
          </a:prstGeom>
        </p:spPr>
        <p:txBody>
          <a:bodyPr wrap="square">
            <a:spAutoFit/>
          </a:bodyPr>
          <a:lstStyle/>
          <a:p>
            <a:r>
              <a:rPr lang="es-x-int-SDL" b="1" dirty="0">
                <a:solidFill>
                  <a:srgbClr val="333333"/>
                </a:solidFill>
                <a:cs typeface="Arial" panose="020B0604020202020204" pitchFamily="34" charset="0"/>
              </a:rPr>
              <a:t>Siria: Apertura de hospital de campaña para personas desplazadas en el campamento Al Hol.</a:t>
            </a:r>
          </a:p>
          <a:p>
            <a:pPr>
              <a:buFont typeface="Arial" panose="020B0604020202020204" pitchFamily="34" charset="0"/>
              <a:buChar char="•"/>
            </a:pPr>
            <a:r>
              <a:rPr lang="es-x-int-SDL" dirty="0">
                <a:solidFill>
                  <a:srgbClr val="FFFFFF"/>
                </a:solidFill>
                <a:cs typeface="Arial" panose="020B0604020202020204" pitchFamily="34" charset="0"/>
                <a:hlinkClick r:id="rId4"/>
              </a:rPr>
              <a:t>Comunicado de prensa</a:t>
            </a:r>
          </a:p>
          <a:p>
            <a:r>
              <a:rPr lang="es-x-int-SDL" cap="all" dirty="0">
                <a:solidFill>
                  <a:srgbClr val="8D8070"/>
                </a:solidFill>
                <a:cs typeface="Arial" panose="020B0604020202020204" pitchFamily="34" charset="0"/>
              </a:rPr>
              <a:t> 29 de Mayo de 2019</a:t>
            </a:r>
          </a:p>
        </p:txBody>
      </p:sp>
      <p:sp>
        <p:nvSpPr>
          <p:cNvPr id="7" name="Rectangle 6">
            <a:extLst>
              <a:ext uri="{FF2B5EF4-FFF2-40B4-BE49-F238E27FC236}">
                <a16:creationId xmlns:a16="http://schemas.microsoft.com/office/drawing/2014/main" id="{D67FF69E-F5BF-4013-A685-B090E84F14B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C74693-E485-449E-94FA-FE37D1AD0844}"/>
              </a:ext>
            </a:extLst>
          </p:cNvPr>
          <p:cNvSpPr txBox="1"/>
          <p:nvPr/>
        </p:nvSpPr>
        <p:spPr>
          <a:xfrm>
            <a:off x="83492" y="4894070"/>
            <a:ext cx="461665" cy="1678408"/>
          </a:xfrm>
          <a:prstGeom prst="rect">
            <a:avLst/>
          </a:prstGeom>
          <a:noFill/>
        </p:spPr>
        <p:txBody>
          <a:bodyPr vert="vert270" wrap="none" rtlCol="0">
            <a:spAutoFit/>
          </a:bodyPr>
          <a:lstStyle/>
          <a:p>
            <a:r>
              <a:rPr lang="es-x-int-SDL">
                <a:solidFill>
                  <a:schemeClr val="bg1"/>
                </a:solidFill>
                <a:latin typeface="Arial" panose="020B0604020202020204" pitchFamily="34" charset="0"/>
                <a:cs typeface="Arial" panose="020B0604020202020204" pitchFamily="34" charset="0"/>
              </a:rPr>
              <a:t>Curso H.E.L.P.</a:t>
            </a:r>
          </a:p>
        </p:txBody>
      </p:sp>
      <p:sp>
        <p:nvSpPr>
          <p:cNvPr id="2" name="Slide Number Placeholder 1">
            <a:extLst>
              <a:ext uri="{FF2B5EF4-FFF2-40B4-BE49-F238E27FC236}">
                <a16:creationId xmlns:a16="http://schemas.microsoft.com/office/drawing/2014/main" id="{1DE47EC2-DAF2-461C-BF82-C3241F2D762C}"/>
              </a:ext>
            </a:extLst>
          </p:cNvPr>
          <p:cNvSpPr>
            <a:spLocks noGrp="1"/>
          </p:cNvSpPr>
          <p:nvPr>
            <p:ph type="sldNum" sz="quarter" idx="12"/>
          </p:nvPr>
        </p:nvSpPr>
        <p:spPr/>
        <p:txBody>
          <a:bodyPr/>
          <a:lstStyle/>
          <a:p>
            <a:fld id="{B5FBEFE2-BF3E-4E80-AC9C-5EAE482F3668}" type="slidenum">
              <a:rPr lang="fr-CH" smtClean="0"/>
              <a:t>9</a:t>
            </a:fld>
            <a:endParaRPr lang="fr-CH" dirty="0"/>
          </a:p>
        </p:txBody>
      </p:sp>
    </p:spTree>
    <p:extLst>
      <p:ext uri="{BB962C8B-B14F-4D97-AF65-F5344CB8AC3E}">
        <p14:creationId xmlns:p14="http://schemas.microsoft.com/office/powerpoint/2010/main" val="810505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iod_x0020_start xmlns="a8a2af44-4b8d-404b-a8bd-4186350a523c">2017-05-25T22:00:00+00:00</Period_x0020_start>
    <TaxCatchAll xmlns="a8a2af44-4b8d-404b-a8bd-4186350a523c">
      <Value>694</Value>
      <Value>31</Value>
      <Value>510</Value>
      <Value>287</Value>
      <Value>693</Value>
      <Value>692</Value>
      <Value>23</Value>
      <Value>54</Value>
      <Value>219</Value>
      <Value>192</Value>
      <Value>80</Value>
      <Value>4</Value>
      <Value>2</Value>
    </TaxCatchAll>
    <IsIntranet xmlns="a8a2af44-4b8d-404b-a8bd-4186350a523c">false</IsIntranet>
    <RatingCount xmlns="http://schemas.microsoft.com/sharepoint/v3" xsi:nil="true"/>
    <AverageRating xmlns="http://schemas.microsoft.com/sharepoint/v3" xsi:nil="true"/>
    <Period_x0020_end xmlns="a8a2af44-4b8d-404b-a8bd-4186350a523c" xsi:nil="true"/>
    <_dlc_DocId xmlns="a8a2af44-4b8d-404b-a8bd-4186350a523c">TSASSIST-19-2347</_dlc_DocId>
    <_dlc_DocIdUrl xmlns="a8a2af44-4b8d-404b-a8bd-4186350a523c">
      <Url>https://collab.ext.icrc.org/sites/TS_ASSIST/_layouts/15/DocIdRedir.aspx?ID=TSASSIST-19-2347</Url>
      <Description>TSASSIST-19-2347</Description>
    </_dlc_DocIdUrl>
    <ICRCIMP_RMTransfer xmlns="71402401-ee9a-4cfa-82a8-ebbd88d5d766">
      <Url xsi:nil="true"/>
      <Description xsi:nil="true"/>
    </ICRCIMP_RMTransfer>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CRCIMP_OrganizationalAccronym_H xmlns="71402401-ee9a-4cfa-82a8-ebbd88d5d766">
      <Terms xmlns="http://schemas.microsoft.com/office/infopath/2007/PartnerControls"/>
    </ICRCIMP_OrganizationalAccronym_H>
    <ICRCIMP_BusinessFunction_H xmlns="71402401-ee9a-4cfa-82a8-ebbd88d5d766">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bbdf53c4-7481-4b4c-b1ae-3b6b7a07b3fe</TermId>
        </TermInfo>
      </Terms>
    </ICRCIMP_BusinessFunction_H>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RMIdentifier xmlns="71402401-ee9a-4cfa-82a8-ebbd88d5d766" xsi:nil="true"/>
    <ICRCIMP_IsFocus xmlns="71402401-ee9a-4cfa-82a8-ebbd88d5d766">false</ICRCIMP_IsFocus>
    <ICRCIMP_Keyword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58caa96e-5176-4821-b6de-d1d04d57df11</TermId>
        </TermInfo>
        <TermInfo xmlns="http://schemas.microsoft.com/office/infopath/2007/PartnerControls">
          <TermName xmlns="http://schemas.microsoft.com/office/infopath/2007/PartnerControls">Communication</TermName>
          <TermId xmlns="http://schemas.microsoft.com/office/infopath/2007/PartnerControls">e4c04698-5581-49d5-96dc-750da792d139</TermId>
        </TermInfo>
        <TermInfo xmlns="http://schemas.microsoft.com/office/infopath/2007/PartnerControls">
          <TermName xmlns="http://schemas.microsoft.com/office/infopath/2007/PartnerControls">Public communication</TermName>
          <TermId xmlns="http://schemas.microsoft.com/office/infopath/2007/PartnerControls">56f3a9a1-74de-4191-b468-4598dc928d1b</TermId>
        </TermInfo>
        <TermInfo xmlns="http://schemas.microsoft.com/office/infopath/2007/PartnerControls">
          <TermName xmlns="http://schemas.microsoft.com/office/infopath/2007/PartnerControls">Crisis communication</TermName>
          <TermId xmlns="http://schemas.microsoft.com/office/infopath/2007/PartnerControls">f93e8d11-97ea-40fc-9637-38b3d6a6f2b0</TermId>
        </TermInfo>
        <TermInfo xmlns="http://schemas.microsoft.com/office/infopath/2007/PartnerControls">
          <TermName xmlns="http://schemas.microsoft.com/office/infopath/2007/PartnerControls">Health</TermName>
          <TermId xmlns="http://schemas.microsoft.com/office/infopath/2007/PartnerControls">5b068848-2082-48fe-85f4-7970bf417eeb</TermId>
        </TermInfo>
        <TermInfo xmlns="http://schemas.microsoft.com/office/infopath/2007/PartnerControls">
          <TermName xmlns="http://schemas.microsoft.com/office/infopath/2007/PartnerControls">Social media</TermName>
          <TermId xmlns="http://schemas.microsoft.com/office/infopath/2007/PartnerControls">c89cdccf-b14c-4a1f-a9b8-9ea69b4f3b76</TermId>
        </TermInfo>
        <TermInfo xmlns="http://schemas.microsoft.com/office/infopath/2007/PartnerControls">
          <TermName xmlns="http://schemas.microsoft.com/office/infopath/2007/PartnerControls">Media relations</TermName>
          <TermId xmlns="http://schemas.microsoft.com/office/infopath/2007/PartnerControls">f5558c05-a9e4-4b56-83ff-042d1ac925e2</TermId>
        </TermInfo>
      </Terms>
    </ICRCIMP_Keyword_H>
    <ICRCIMP_IsRecord xmlns="71402401-ee9a-4cfa-82a8-ebbd88d5d766">true</ICRCIMP_IsRecord>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Health Care in Danger</TermName>
          <TermId xmlns="http://schemas.microsoft.com/office/infopath/2007/PartnerControls">be474453-95b6-4895-b920-6ea8a1477e34</TermId>
        </TermInfo>
      </Terms>
    </pe3ed4b1638e49a0a22b56e84a30773f>
  </documentManagement>
</p:properties>
</file>

<file path=customXml/item3.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7" ma:contentTypeDescription="Upload Form" ma:contentTypeScope="" ma:versionID="fffd85fadd351ab754fc8fb238c40201">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e7a619c49248d55872fe63e50b91a5c4"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Props1.xml><?xml version="1.0" encoding="utf-8"?>
<ds:datastoreItem xmlns:ds="http://schemas.openxmlformats.org/officeDocument/2006/customXml" ds:itemID="{D1082113-F4E4-4E3A-93DB-35B905512FF9}">
  <ds:schemaRefs>
    <ds:schemaRef ds:uri="http://schemas.microsoft.com/sharepoint/v3/contenttype/forms"/>
  </ds:schemaRefs>
</ds:datastoreItem>
</file>

<file path=customXml/itemProps2.xml><?xml version="1.0" encoding="utf-8"?>
<ds:datastoreItem xmlns:ds="http://schemas.openxmlformats.org/officeDocument/2006/customXml" ds:itemID="{82E20FCD-64C4-4435-927D-8C1EE2B89C61}">
  <ds:schemaRefs>
    <ds:schemaRef ds:uri="http://purl.org/dc/elements/1.1/"/>
    <ds:schemaRef ds:uri="http://schemas.microsoft.com/office/2006/metadata/properties"/>
    <ds:schemaRef ds:uri="71402401-ee9a-4cfa-82a8-ebbd88d5d766"/>
    <ds:schemaRef ds:uri="http://schemas.microsoft.com/sharepoint/v3"/>
    <ds:schemaRef ds:uri="http://purl.org/dc/terms/"/>
    <ds:schemaRef ds:uri="775538c5-eb89-48ba-a372-0acd5d6f1291"/>
    <ds:schemaRef ds:uri="http://schemas.microsoft.com/office/infopath/2007/PartnerControls"/>
    <ds:schemaRef ds:uri="http://schemas.microsoft.com/office/2006/documentManagement/types"/>
    <ds:schemaRef ds:uri="http://schemas.openxmlformats.org/package/2006/metadata/core-properties"/>
    <ds:schemaRef ds:uri="a8a2af44-4b8d-404b-a8bd-4186350a523c"/>
    <ds:schemaRef ds:uri="http://www.w3.org/XML/1998/namespace"/>
    <ds:schemaRef ds:uri="http://purl.org/dc/dcmitype/"/>
  </ds:schemaRefs>
</ds:datastoreItem>
</file>

<file path=customXml/itemProps3.xml><?xml version="1.0" encoding="utf-8"?>
<ds:datastoreItem xmlns:ds="http://schemas.openxmlformats.org/officeDocument/2006/customXml" ds:itemID="{2A3B9564-6EEF-4B6E-A8DB-0513CFF0A145}"/>
</file>

<file path=customXml/itemProps4.xml><?xml version="1.0" encoding="utf-8"?>
<ds:datastoreItem xmlns:ds="http://schemas.openxmlformats.org/officeDocument/2006/customXml" ds:itemID="{EE2C369F-BD25-4D2C-80B4-55511AB3583D}">
  <ds:schemaRefs>
    <ds:schemaRef ds:uri="http://schemas.microsoft.com/sharepoint/events"/>
  </ds:schemaRefs>
</ds:datastoreItem>
</file>

<file path=customXml/itemProps5.xml><?xml version="1.0" encoding="utf-8"?>
<ds:datastoreItem xmlns:ds="http://schemas.openxmlformats.org/officeDocument/2006/customXml" ds:itemID="{015A8FCB-7BA7-4D27-86BD-EB7217788AC6}"/>
</file>

<file path=docProps/app.xml><?xml version="1.0" encoding="utf-8"?>
<Properties xmlns="http://schemas.openxmlformats.org/officeDocument/2006/extended-properties" xmlns:vt="http://schemas.openxmlformats.org/officeDocument/2006/docPropsVTypes">
  <TotalTime>3915</TotalTime>
  <Words>3498</Words>
  <Application>Microsoft Office PowerPoint</Application>
  <PresentationFormat>Widescreen</PresentationFormat>
  <Paragraphs>464</Paragraphs>
  <Slides>40</Slides>
  <Notes>37</Notes>
  <HiddenSlides>7</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Body</vt:lpstr>
      <vt:lpstr>Calibri Light</vt:lpstr>
      <vt:lpstr>Calibry Body</vt:lpstr>
      <vt:lpstr>Century Gothic</vt:lpstr>
      <vt:lpstr>Times New Roman</vt:lpstr>
      <vt:lpstr>Wingdings</vt:lpstr>
      <vt:lpstr>Office Theme</vt:lpstr>
      <vt:lpstr> Comunicación con los medios, a través de las redes sociales y con las poblaciones afectadas  </vt:lpstr>
      <vt:lpstr>Objetivos: </vt:lpstr>
      <vt:lpstr>  La función de los medios de comunicación en crisis humanitarias ¿POR QUÉ es importante la comunicación pública?    </vt:lpstr>
      <vt:lpstr>Entorno actual</vt:lpstr>
      <vt:lpstr>Current environment</vt:lpstr>
      <vt:lpstr>Current environment</vt:lpstr>
      <vt:lpstr>¿Cuál es su función?  ¿Qué debe hacer como profesional de la salud?  </vt:lpstr>
      <vt:lpstr>PowerPoint Presentation</vt:lpstr>
      <vt:lpstr>Comunicado de prensa </vt:lpstr>
      <vt:lpstr>Tweet desde el lugar de los hechos</vt:lpstr>
      <vt:lpstr>Video desde el lugar de los hechos</vt:lpstr>
      <vt:lpstr>PowerPoint Presentation</vt:lpstr>
      <vt:lpstr>¿Por qué es importante comunicar?</vt:lpstr>
      <vt:lpstr>PowerPoint Presentation</vt:lpstr>
      <vt:lpstr>  </vt:lpstr>
      <vt:lpstr>Contenido digital en pocas palabras:  Las personas quieren compartir historias que transmitan un significado.</vt:lpstr>
      <vt:lpstr>Health care in danger, Syria 2016</vt:lpstr>
      <vt:lpstr>Interacción del personal de salud con los medios de comunicación                                  ¿Por qué usted?            </vt:lpstr>
      <vt:lpstr>¿Por qué usted?</vt:lpstr>
      <vt:lpstr>Interacting with the media Example from the field </vt:lpstr>
      <vt:lpstr>Interactuar con los medios de comunicación </vt:lpstr>
      <vt:lpstr>Establecer prioridades</vt:lpstr>
      <vt:lpstr>Comunicación ética y basada en principios</vt:lpstr>
      <vt:lpstr>Directrices</vt:lpstr>
      <vt:lpstr>Consejos para entrevistas con los medios de comunicación </vt:lpstr>
      <vt:lpstr>Entrevistas con los medios de comunicación  </vt:lpstr>
      <vt:lpstr>Guidance: Some points to guide you when dealing with the media are given below. </vt:lpstr>
      <vt:lpstr>  ¿Qué es la información como ayuda? ¿Qué es la comunicación bidireccional?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 qué es importante la interacción con las comunidades?  </vt:lpstr>
      <vt:lpstr>PowerPoint Presentation</vt:lpstr>
      <vt:lpstr>PowerPoint Presentation</vt:lpstr>
      <vt:lpstr>PowerPoint Presentation</vt:lpstr>
      <vt:lpstr>¡Gracias por su atención y participación!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HELP Course module, about how to communicate publicly in crisis settings, with examples.  Provides tips for health staff</dc:title>
  <dc:creator>Pascal Jequier</dc:creator>
  <cp:lastModifiedBy>Margarita Polo</cp:lastModifiedBy>
  <cp:revision>291</cp:revision>
  <cp:lastPrinted>2019-12-20T14:01:40Z</cp:lastPrinted>
  <dcterms:created xsi:type="dcterms:W3CDTF">2016-05-03T07:37:00Z</dcterms:created>
  <dcterms:modified xsi:type="dcterms:W3CDTF">2021-02-04T19:10:10Z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_dlc_DocIdItemGuid">
    <vt:lpwstr>67c630f1-b9f0-4e68-bf8e-53b6b973ed6c</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80;#Health Care in Danger|be474453-95b6-4895-b920-6ea8a1477e34</vt:lpwstr>
  </property>
  <property fmtid="{D5CDD505-2E9C-101B-9397-08002B2CF9AE}" pid="11" name="ICRCIMP_BusinessFunction">
    <vt:lpwstr>219;#Communication|bbdf53c4-7481-4b4c-b1ae-3b6b7a07b3fe</vt:lpwstr>
  </property>
  <property fmtid="{D5CDD505-2E9C-101B-9397-08002B2CF9AE}" pid="12" name="ICRCIMP_Keyword">
    <vt:lpwstr>23;#Assistance|58caa96e-5176-4821-b6de-d1d04d57df11;#287;#Communication|e4c04698-5581-49d5-96dc-750da792d139;#510;#Public communication|56f3a9a1-74de-4191-b468-4598dc928d1b;#692;#Crisis communication|f93e8d11-97ea-40fc-9637-38b3d6a6f2b0;#192;#Health|5b068848-2082-48fe-85f4-7970bf417eeb;#693;#Social media|c89cdccf-b14c-4a1f-a9b8-9ea69b4f3b76;#694;#Media relations|f5558c05-a9e4-4b56-83ff-042d1ac925e2</vt:lpwstr>
  </property>
  <property fmtid="{D5CDD505-2E9C-101B-9397-08002B2CF9AE}" pid="13" name="ICRCIMP_Topic_H">
    <vt:lpwstr>- No key issue|32056555-74b8-4174-9beb-b0d6d010855f</vt:lpwstr>
  </property>
  <property fmtid="{D5CDD505-2E9C-101B-9397-08002B2CF9AE}" pid="14" name="ecm_RecordRestrictions">
    <vt:lpwstr>None</vt:lpwstr>
  </property>
  <property fmtid="{D5CDD505-2E9C-101B-9397-08002B2CF9AE}" pid="15" name="ICRCIMP_KeyIssue">
    <vt:lpwstr/>
  </property>
  <property fmtid="{D5CDD505-2E9C-101B-9397-08002B2CF9AE}" pid="16" name="_vti_ItemDeclaredRecord">
    <vt:filetime>2021-07-27T09:24:20Z</vt:filetime>
  </property>
  <property fmtid="{D5CDD505-2E9C-101B-9397-08002B2CF9AE}" pid="17" name="_vti_ItemHoldRecordStatus">
    <vt:i4>16</vt:i4>
  </property>
  <property fmtid="{D5CDD505-2E9C-101B-9397-08002B2CF9AE}" pid="19" name="_docset_NoMedatataSyncRequired">
    <vt:lpwstr>False</vt:lpwstr>
  </property>
  <property fmtid="{D5CDD505-2E9C-101B-9397-08002B2CF9AE}" pid="20" name="h205814a13eb4c68bb83316f6dea6ef2">
    <vt:lpwstr/>
  </property>
</Properties>
</file>