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3"/>
  </p:notesMasterIdLst>
  <p:handoutMasterIdLst>
    <p:handoutMasterId r:id="rId34"/>
  </p:handoutMasterIdLst>
  <p:sldIdLst>
    <p:sldId id="257" r:id="rId7"/>
    <p:sldId id="603" r:id="rId8"/>
    <p:sldId id="258" r:id="rId9"/>
    <p:sldId id="457" r:id="rId10"/>
    <p:sldId id="516" r:id="rId11"/>
    <p:sldId id="486" r:id="rId12"/>
    <p:sldId id="524" r:id="rId13"/>
    <p:sldId id="493" r:id="rId14"/>
    <p:sldId id="474" r:id="rId15"/>
    <p:sldId id="479" r:id="rId16"/>
    <p:sldId id="602" r:id="rId17"/>
    <p:sldId id="497" r:id="rId18"/>
    <p:sldId id="498" r:id="rId19"/>
    <p:sldId id="500" r:id="rId20"/>
    <p:sldId id="521" r:id="rId21"/>
    <p:sldId id="522" r:id="rId22"/>
    <p:sldId id="523" r:id="rId23"/>
    <p:sldId id="504" r:id="rId24"/>
    <p:sldId id="506" r:id="rId25"/>
    <p:sldId id="507" r:id="rId26"/>
    <p:sldId id="508" r:id="rId27"/>
    <p:sldId id="519" r:id="rId28"/>
    <p:sldId id="509" r:id="rId29"/>
    <p:sldId id="261" r:id="rId30"/>
    <p:sldId id="511" r:id="rId31"/>
    <p:sldId id="601" r:id="rId32"/>
  </p:sldIdLst>
  <p:sldSz cx="12192000" cy="6858000"/>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0167" autoAdjust="0"/>
  </p:normalViewPr>
  <p:slideViewPr>
    <p:cSldViewPr snapToGrid="0" showGuides="1">
      <p:cViewPr varScale="1">
        <p:scale>
          <a:sx n="83" d="100"/>
          <a:sy n="83" d="100"/>
        </p:scale>
        <p:origin x="696"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78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893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sz="quarter" idx="1"/>
          </p:nvPr>
        </p:nvSpPr>
        <p:spPr>
          <a:xfrm>
            <a:off x="3854941" y="0"/>
            <a:ext cx="2949099" cy="498932"/>
          </a:xfrm>
          <a:prstGeom prst="rect">
            <a:avLst/>
          </a:prstGeom>
        </p:spPr>
        <p:txBody>
          <a:bodyPr vert="horz" lIns="93324" tIns="46662" rIns="93324" bIns="46662" rtlCol="0"/>
          <a:lstStyle>
            <a:lvl1pPr algn="r">
              <a:defRPr sz="1200"/>
            </a:lvl1pPr>
          </a:lstStyle>
          <a:p>
            <a:fld id="{394D67DE-D524-477F-A21D-595D2C03362C}" type="datetimeFigureOut">
              <a:rPr lang="en-GB" smtClean="0"/>
              <a:t>20/10/2020</a:t>
            </a:fld>
            <a:endParaRPr lang="en-GB"/>
          </a:p>
        </p:txBody>
      </p:sp>
      <p:sp>
        <p:nvSpPr>
          <p:cNvPr id="4" name="Footer Placeholder 3"/>
          <p:cNvSpPr>
            <a:spLocks noGrp="1"/>
          </p:cNvSpPr>
          <p:nvPr>
            <p:ph type="ftr" sz="quarter" idx="2"/>
          </p:nvPr>
        </p:nvSpPr>
        <p:spPr>
          <a:xfrm>
            <a:off x="1" y="9445172"/>
            <a:ext cx="2949099" cy="498931"/>
          </a:xfrm>
          <a:prstGeom prst="rect">
            <a:avLst/>
          </a:prstGeom>
        </p:spPr>
        <p:txBody>
          <a:bodyPr vert="horz" lIns="93324" tIns="46662" rIns="93324" bIns="46662" rtlCol="0" anchor="b"/>
          <a:lstStyle>
            <a:lvl1pPr algn="l">
              <a:defRPr sz="1200"/>
            </a:lvl1pPr>
          </a:lstStyle>
          <a:p>
            <a:endParaRPr lang="en-GB"/>
          </a:p>
        </p:txBody>
      </p:sp>
      <p:sp>
        <p:nvSpPr>
          <p:cNvPr id="5" name="Slide Number Placeholder 4"/>
          <p:cNvSpPr>
            <a:spLocks noGrp="1"/>
          </p:cNvSpPr>
          <p:nvPr>
            <p:ph type="sldNum" sz="quarter" idx="3"/>
          </p:nvPr>
        </p:nvSpPr>
        <p:spPr>
          <a:xfrm>
            <a:off x="3854941" y="9445172"/>
            <a:ext cx="2949099" cy="498931"/>
          </a:xfrm>
          <a:prstGeom prst="rect">
            <a:avLst/>
          </a:prstGeom>
        </p:spPr>
        <p:txBody>
          <a:bodyPr vert="horz" lIns="93324" tIns="46662" rIns="93324" bIns="46662" rtlCol="0" anchor="b"/>
          <a:lstStyle>
            <a:lvl1pPr algn="r">
              <a:defRPr sz="1200"/>
            </a:lvl1pPr>
          </a:lstStyle>
          <a:p>
            <a:fld id="{3782387C-3733-40BB-9AFF-181AB8756D94}" type="slidenum">
              <a:rPr lang="en-GB" smtClean="0"/>
              <a:t>‹#›</a:t>
            </a:fld>
            <a:endParaRPr lang="en-GB"/>
          </a:p>
        </p:txBody>
      </p:sp>
    </p:spTree>
    <p:extLst>
      <p:ext uri="{BB962C8B-B14F-4D97-AF65-F5344CB8AC3E}">
        <p14:creationId xmlns:p14="http://schemas.microsoft.com/office/powerpoint/2010/main" val="123462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8932"/>
          </a:xfrm>
          <a:prstGeom prst="rect">
            <a:avLst/>
          </a:prstGeom>
        </p:spPr>
        <p:txBody>
          <a:bodyPr vert="horz" lIns="93324" tIns="46662" rIns="93324" bIns="46662" rtlCol="0"/>
          <a:lstStyle>
            <a:lvl1pPr algn="l">
              <a:defRPr sz="1200"/>
            </a:lvl1pPr>
          </a:lstStyle>
          <a:p>
            <a:endParaRPr lang="fr-CH"/>
          </a:p>
        </p:txBody>
      </p:sp>
      <p:sp>
        <p:nvSpPr>
          <p:cNvPr id="3" name="Date Placeholder 2"/>
          <p:cNvSpPr>
            <a:spLocks noGrp="1"/>
          </p:cNvSpPr>
          <p:nvPr>
            <p:ph type="dt" idx="1"/>
          </p:nvPr>
        </p:nvSpPr>
        <p:spPr>
          <a:xfrm>
            <a:off x="3854941" y="0"/>
            <a:ext cx="2949099" cy="498932"/>
          </a:xfrm>
          <a:prstGeom prst="rect">
            <a:avLst/>
          </a:prstGeom>
        </p:spPr>
        <p:txBody>
          <a:bodyPr vert="horz" lIns="93324" tIns="46662" rIns="93324" bIns="46662" rtlCol="0"/>
          <a:lstStyle>
            <a:lvl1pPr algn="r">
              <a:defRPr sz="1200"/>
            </a:lvl1pPr>
          </a:lstStyle>
          <a:p>
            <a:fld id="{D294B595-28F0-4ADE-B118-809BEE86647A}" type="datetimeFigureOut">
              <a:rPr lang="fr-CH" smtClean="0"/>
              <a:t>20.10.2020</a:t>
            </a:fld>
            <a:endParaRPr lang="fr-CH"/>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3324" tIns="46662" rIns="93324" bIns="46662" rtlCol="0" anchor="ctr"/>
          <a:lstStyle/>
          <a:p>
            <a:endParaRPr lang="fr-CH"/>
          </a:p>
        </p:txBody>
      </p:sp>
      <p:sp>
        <p:nvSpPr>
          <p:cNvPr id="5" name="Notes Placeholder 4"/>
          <p:cNvSpPr>
            <a:spLocks noGrp="1"/>
          </p:cNvSpPr>
          <p:nvPr>
            <p:ph type="body" sz="quarter" idx="3"/>
          </p:nvPr>
        </p:nvSpPr>
        <p:spPr>
          <a:xfrm>
            <a:off x="680562" y="4785599"/>
            <a:ext cx="5444490" cy="391548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1" y="9445172"/>
            <a:ext cx="2949099" cy="498931"/>
          </a:xfrm>
          <a:prstGeom prst="rect">
            <a:avLst/>
          </a:prstGeom>
        </p:spPr>
        <p:txBody>
          <a:bodyPr vert="horz" lIns="93324" tIns="46662" rIns="93324" bIns="46662" rtlCol="0" anchor="b"/>
          <a:lstStyle>
            <a:lvl1pPr algn="l">
              <a:defRPr sz="1200"/>
            </a:lvl1pPr>
          </a:lstStyle>
          <a:p>
            <a:endParaRPr lang="fr-CH"/>
          </a:p>
        </p:txBody>
      </p:sp>
      <p:sp>
        <p:nvSpPr>
          <p:cNvPr id="7" name="Slide Number Placeholder 6"/>
          <p:cNvSpPr>
            <a:spLocks noGrp="1"/>
          </p:cNvSpPr>
          <p:nvPr>
            <p:ph type="sldNum" sz="quarter" idx="5"/>
          </p:nvPr>
        </p:nvSpPr>
        <p:spPr>
          <a:xfrm>
            <a:off x="3854941" y="9445172"/>
            <a:ext cx="2949099" cy="498931"/>
          </a:xfrm>
          <a:prstGeom prst="rect">
            <a:avLst/>
          </a:prstGeom>
        </p:spPr>
        <p:txBody>
          <a:bodyPr vert="horz" lIns="93324" tIns="46662" rIns="93324" bIns="46662" rtlCol="0" anchor="b"/>
          <a:lstStyle>
            <a:lvl1pPr algn="r">
              <a:defRPr sz="1200"/>
            </a:lvl1pPr>
          </a:lstStyle>
          <a:p>
            <a:fld id="{BC56A1BF-1CC1-4BBD-88CF-BFED76E52D9D}" type="slidenum">
              <a:rPr lang="fr-CH" smtClean="0"/>
              <a:t>‹#›</a:t>
            </a:fld>
            <a:endParaRPr lang="fr-CH"/>
          </a:p>
        </p:txBody>
      </p:sp>
    </p:spTree>
    <p:extLst>
      <p:ext uri="{BB962C8B-B14F-4D97-AF65-F5344CB8AC3E}">
        <p14:creationId xmlns:p14="http://schemas.microsoft.com/office/powerpoint/2010/main" val="101887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ltLang="fr-FR" noProof="0" dirty="0">
                <a:ea typeface="ＭＳ Ｐゴシック" panose="020B0600070205080204" pitchFamily="34" charset="-128"/>
              </a:rPr>
              <a:t>En este curso, abordaremos el tema de la ingeniería de salud pública y veremos cómo los ingenieros pueden tener una gran influencia para reducir la mortalidad y morbilidad presentes en numerosos contextos humanitarios.</a:t>
            </a:r>
            <a:r>
              <a:rPr lang="es-ES" altLang="fr-FR" baseline="0" noProof="0" dirty="0">
                <a:ea typeface="ＭＳ Ｐゴシック" panose="020B0600070205080204" pitchFamily="34" charset="-128"/>
              </a:rPr>
              <a:t> Aprenderán sobre la relación entre salud pública, agua y saneamiento e higiene (lo que se conoce con la sigla inglesa WASH).</a:t>
            </a:r>
            <a:endParaRPr lang="es-ES" altLang="fr-FR" noProof="0" dirty="0">
              <a:ea typeface="ＭＳ Ｐゴシック" panose="020B0600070205080204" pitchFamily="34" charset="-128"/>
            </a:endParaRPr>
          </a:p>
          <a:p>
            <a:r>
              <a:rPr lang="es-ES" altLang="fr-FR" noProof="0" dirty="0">
                <a:ea typeface="ＭＳ Ｐゴシック" panose="020B0600070205080204" pitchFamily="34" charset="-128"/>
              </a:rPr>
              <a:t>En asistencia humanitaria, los ingenieros</a:t>
            </a:r>
            <a:r>
              <a:rPr lang="es-ES" altLang="fr-FR" baseline="0" noProof="0" dirty="0">
                <a:ea typeface="ＭＳ Ｐゴシック" panose="020B0600070205080204" pitchFamily="34" charset="-128"/>
              </a:rPr>
              <a:t> deben comprender bien cómo se transmiten las enfermedades contagiosas.</a:t>
            </a:r>
            <a:r>
              <a:rPr lang="es-ES" altLang="fr-FR" noProof="0" dirty="0">
                <a:ea typeface="ＭＳ Ｐゴシック" panose="020B0600070205080204" pitchFamily="34" charset="-128"/>
              </a:rPr>
              <a:t> Por esta razón, se</a:t>
            </a:r>
            <a:r>
              <a:rPr lang="es-ES" altLang="fr-FR" baseline="0" noProof="0" dirty="0">
                <a:ea typeface="ＭＳ Ｐゴシック" panose="020B0600070205080204" pitchFamily="34" charset="-128"/>
              </a:rPr>
              <a:t> les enseñará diferentes vías </a:t>
            </a:r>
            <a:r>
              <a:rPr lang="es-ES" noProof="0" dirty="0"/>
              <a:t>de transmisión ambiental de enfermedades</a:t>
            </a:r>
            <a:r>
              <a:rPr lang="es-ES" baseline="0" noProof="0" dirty="0"/>
              <a:t> y verán </a:t>
            </a:r>
            <a:r>
              <a:rPr lang="es-ES" noProof="0" dirty="0"/>
              <a:t>algunas medidas que deben tomarse para prevenir la propagación de ciertas enfermedades</a:t>
            </a:r>
            <a:endParaRPr lang="en-US" altLang="fr-FR" dirty="0">
              <a:ea typeface="ＭＳ Ｐゴシック" panose="020B0600070205080204" pitchFamily="34" charset="-128"/>
            </a:endParaRPr>
          </a:p>
          <a:p>
            <a:endParaRPr lang="en-US" altLang="fr-FR" dirty="0">
              <a:ea typeface="ＭＳ Ｐゴシック" panose="020B0600070205080204" pitchFamily="34" charset="-128"/>
            </a:endParaRPr>
          </a:p>
          <a:p>
            <a:endParaRPr lang="en-US" altLang="fr-FR" dirty="0">
              <a:ea typeface="ＭＳ Ｐゴシック" panose="020B0600070205080204" pitchFamily="34" charset="-128"/>
            </a:endParaRPr>
          </a:p>
          <a:p>
            <a:endParaRPr lang="fr-CH" altLang="fr-FR"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t>1</a:t>
            </a:fld>
            <a:endParaRPr lang="fr-CH"/>
          </a:p>
        </p:txBody>
      </p:sp>
    </p:spTree>
    <p:extLst>
      <p:ext uri="{BB962C8B-B14F-4D97-AF65-F5344CB8AC3E}">
        <p14:creationId xmlns:p14="http://schemas.microsoft.com/office/powerpoint/2010/main" val="354599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D631D85-5548-4269-A583-0E8AE38872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7DA806F-8B14-4ECE-94F3-5E2CF756CD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fr-FR" noProof="0" dirty="0">
                <a:ea typeface="ＭＳ Ｐゴシック" panose="020B0600070205080204" pitchFamily="34" charset="-128"/>
              </a:rPr>
              <a:t>Las enfermedades transmitidas por el consumo de agua contaminada son infecciones que pueden transmitirse por beber agua con el patógeno.</a:t>
            </a:r>
          </a:p>
          <a:p>
            <a:r>
              <a:rPr lang="es-ES" altLang="fr-FR" noProof="0" dirty="0">
                <a:ea typeface="ＭＳ Ｐゴシック" panose="020B0600070205080204" pitchFamily="34" charset="-128"/>
              </a:rPr>
              <a:t>Entre estas enfermedades, se incluyen las diarreicas,</a:t>
            </a:r>
            <a:r>
              <a:rPr lang="es-ES" altLang="fr-FR" baseline="0" noProof="0" dirty="0">
                <a:ea typeface="ＭＳ Ｐゴシック" panose="020B0600070205080204" pitchFamily="34" charset="-128"/>
              </a:rPr>
              <a:t> que constituyen la segunda principal causa de muerte en niños menores de cinco años </a:t>
            </a:r>
            <a:r>
              <a:rPr lang="es-ES" noProof="0" dirty="0"/>
              <a:t>y son responsables de matar a más de medio millón de niños cada año. Otros ejemplos de este tipo de enfermedades son la hepatitis infecciosa y la poliomielitis.</a:t>
            </a:r>
            <a:r>
              <a:rPr lang="es-ES" baseline="0" noProof="0" dirty="0">
                <a:ea typeface="ＭＳ Ｐゴシック" panose="020B0600070205080204" pitchFamily="34" charset="-128"/>
              </a:rPr>
              <a:t> Todas estas enfermedades forman parte </a:t>
            </a:r>
            <a:r>
              <a:rPr lang="es-ES" noProof="0" dirty="0"/>
              <a:t>de las llamadas </a:t>
            </a:r>
            <a:r>
              <a:rPr lang="es-ES" noProof="0" dirty="0">
                <a:latin typeface="Verdana" panose="020B0604030504040204" pitchFamily="34" charset="0"/>
                <a:ea typeface="Verdana" panose="020B0604030504040204" pitchFamily="34" charset="0"/>
              </a:rPr>
              <a:t>“</a:t>
            </a:r>
            <a:r>
              <a:rPr lang="es-ES" noProof="0" dirty="0"/>
              <a:t>enfermedades de </a:t>
            </a:r>
            <a:r>
              <a:rPr lang="es-ES" sz="1200" b="0" i="0" kern="1200" noProof="0" dirty="0">
                <a:solidFill>
                  <a:schemeClr val="tx1"/>
                </a:solidFill>
                <a:effectLst/>
                <a:latin typeface="+mn-lt"/>
                <a:ea typeface="+mn-ea"/>
                <a:cs typeface="+mn-cs"/>
              </a:rPr>
              <a:t>transmisión</a:t>
            </a:r>
            <a:r>
              <a:rPr lang="es-ES" sz="1200" b="0" i="0" kern="1200" baseline="0" noProof="0" dirty="0">
                <a:solidFill>
                  <a:schemeClr val="tx1"/>
                </a:solidFill>
                <a:effectLst/>
                <a:latin typeface="+mn-lt"/>
                <a:ea typeface="+mn-ea"/>
                <a:cs typeface="+mn-cs"/>
              </a:rPr>
              <a:t> </a:t>
            </a:r>
            <a:r>
              <a:rPr lang="es-ES" sz="1200" b="0" i="0" kern="1200" noProof="0" dirty="0">
                <a:solidFill>
                  <a:schemeClr val="tx1"/>
                </a:solidFill>
                <a:effectLst/>
                <a:latin typeface="+mn-lt"/>
                <a:ea typeface="+mn-ea"/>
                <a:cs typeface="+mn-cs"/>
              </a:rPr>
              <a:t>fecal-oral</a:t>
            </a:r>
            <a:r>
              <a:rPr lang="es-ES" noProof="0" dirty="0">
                <a:latin typeface="Verdana" panose="020B0604030504040204" pitchFamily="34" charset="0"/>
                <a:ea typeface="Verdana" panose="020B0604030504040204" pitchFamily="34" charset="0"/>
              </a:rPr>
              <a:t>”</a:t>
            </a:r>
            <a:r>
              <a:rPr lang="es-ES" altLang="fr-FR" noProof="0" dirty="0">
                <a:ea typeface="ＭＳ Ｐゴシック" panose="020B0600070205080204" pitchFamily="34" charset="-128"/>
              </a:rPr>
              <a:t>. En otras palabras, se</a:t>
            </a:r>
            <a:r>
              <a:rPr lang="es-ES" altLang="fr-FR" baseline="0" noProof="0" dirty="0">
                <a:ea typeface="ＭＳ Ｐゴシック" panose="020B0600070205080204" pitchFamily="34" charset="-128"/>
              </a:rPr>
              <a:t> trata de una infección que ocurre cuando los patógenos de las heces de una persona enferma son ingeridos por otra persona</a:t>
            </a:r>
            <a:r>
              <a:rPr lang="en-US" altLang="fr-FR" dirty="0">
                <a:ea typeface="ＭＳ Ｐゴシック" panose="020B0600070205080204" pitchFamily="34" charset="-128"/>
              </a:rPr>
              <a:t>. </a:t>
            </a:r>
            <a:r>
              <a:rPr lang="es-ES" dirty="0"/>
              <a:t>Existen muchas vías diferentes, algunas directas y otras indirectas, para que las heces que contienen el patógeno ingresen a la boca.</a:t>
            </a:r>
            <a:endParaRPr lang="en-GB" altLang="fr-FR" dirty="0">
              <a:ea typeface="ＭＳ Ｐゴシック" panose="020B0600070205080204" pitchFamily="34" charset="-128"/>
            </a:endParaRPr>
          </a:p>
          <a:p>
            <a:endParaRPr lang="en-GB" altLang="fr-FR" dirty="0">
              <a:ea typeface="ＭＳ Ｐゴシック" panose="020B0600070205080204" pitchFamily="34" charset="-128"/>
            </a:endParaRPr>
          </a:p>
          <a:p>
            <a:r>
              <a:rPr lang="es-ES" sz="1200" b="0" i="0" kern="1200" dirty="0">
                <a:solidFill>
                  <a:schemeClr val="tx1"/>
                </a:solidFill>
                <a:effectLst/>
                <a:latin typeface="+mn-lt"/>
                <a:ea typeface="+mn-ea"/>
                <a:cs typeface="+mn-cs"/>
              </a:rPr>
              <a:t>Las</a:t>
            </a:r>
            <a:r>
              <a:rPr lang="es-ES" sz="1200" b="0" i="0" kern="1200" baseline="0" dirty="0">
                <a:solidFill>
                  <a:schemeClr val="tx1"/>
                </a:solidFill>
                <a:effectLst/>
                <a:latin typeface="+mn-lt"/>
                <a:ea typeface="+mn-ea"/>
                <a:cs typeface="+mn-cs"/>
              </a:rPr>
              <a:t> enfermedades </a:t>
            </a:r>
            <a:r>
              <a:rPr lang="es-ES" sz="1200" b="0" i="0" kern="1200" dirty="0">
                <a:solidFill>
                  <a:schemeClr val="tx1"/>
                </a:solidFill>
                <a:effectLst/>
                <a:latin typeface="+mn-lt"/>
                <a:ea typeface="+mn-ea"/>
                <a:cs typeface="+mn-cs"/>
              </a:rPr>
              <a:t>transmitidas por el consumo de agua contaminada</a:t>
            </a:r>
            <a:r>
              <a:rPr lang="es-ES" sz="1200" b="0" i="0" kern="1200" baseline="0" dirty="0">
                <a:solidFill>
                  <a:schemeClr val="tx1"/>
                </a:solidFill>
                <a:effectLst/>
                <a:latin typeface="+mn-lt"/>
                <a:ea typeface="+mn-ea"/>
                <a:cs typeface="+mn-cs"/>
              </a:rPr>
              <a:t> </a:t>
            </a:r>
            <a:r>
              <a:rPr lang="es-ES" sz="1200" b="0" i="0" kern="1200" dirty="0">
                <a:solidFill>
                  <a:schemeClr val="tx1"/>
                </a:solidFill>
                <a:effectLst/>
                <a:latin typeface="+mn-lt"/>
                <a:ea typeface="+mn-ea"/>
                <a:cs typeface="+mn-cs"/>
              </a:rPr>
              <a:t>son</a:t>
            </a:r>
            <a:r>
              <a:rPr lang="es-ES" sz="1200" b="0" i="0" kern="1200" baseline="0" dirty="0">
                <a:solidFill>
                  <a:schemeClr val="tx1"/>
                </a:solidFill>
                <a:effectLst/>
                <a:latin typeface="+mn-lt"/>
                <a:ea typeface="+mn-ea"/>
                <a:cs typeface="+mn-cs"/>
              </a:rPr>
              <a:t> </a:t>
            </a:r>
            <a:r>
              <a:rPr lang="es-ES" sz="1200" b="0" i="0" kern="1200" dirty="0">
                <a:solidFill>
                  <a:schemeClr val="tx1"/>
                </a:solidFill>
                <a:effectLst/>
                <a:latin typeface="+mn-lt"/>
                <a:ea typeface="+mn-ea"/>
                <a:cs typeface="+mn-cs"/>
              </a:rPr>
              <a:t>las más comunes para muchas personas y comprenden las enfermedades causadas por la ingesta de patógenos en el agua. </a:t>
            </a:r>
            <a:r>
              <a:rPr lang="es-ES" sz="1200" dirty="0"/>
              <a:t>Se relacionan principalmente con la salubridad y la calidad del agua.</a:t>
            </a:r>
            <a:r>
              <a:rPr lang="es-ES" sz="1200" b="0" i="0" kern="1200" dirty="0">
                <a:solidFill>
                  <a:schemeClr val="tx1"/>
                </a:solidFill>
                <a:effectLst/>
                <a:latin typeface="+mn-lt"/>
                <a:ea typeface="+mn-ea"/>
                <a:cs typeface="+mn-cs"/>
              </a:rPr>
              <a:t> V.</a:t>
            </a:r>
            <a:r>
              <a:rPr lang="es-ES" sz="1200" b="0" i="0" kern="1200" baseline="0" dirty="0">
                <a:solidFill>
                  <a:schemeClr val="tx1"/>
                </a:solidFill>
                <a:effectLst/>
                <a:latin typeface="+mn-lt"/>
                <a:ea typeface="+mn-ea"/>
                <a:cs typeface="+mn-cs"/>
              </a:rPr>
              <a:t> capítulo 4 de este volumen para una descripción general de las diversas causas de las enfermedades </a:t>
            </a:r>
            <a:r>
              <a:rPr lang="es-ES" sz="1200" b="0" i="0" kern="1200" dirty="0">
                <a:solidFill>
                  <a:schemeClr val="tx1"/>
                </a:solidFill>
                <a:effectLst/>
                <a:latin typeface="+mn-lt"/>
                <a:ea typeface="+mn-ea"/>
                <a:cs typeface="+mn-cs"/>
              </a:rPr>
              <a:t>transmitidas por el consumo de agua (agentes virales, bacterianos,</a:t>
            </a:r>
            <a:r>
              <a:rPr lang="es-ES" sz="1200" b="0" i="0" kern="1200" baseline="0" dirty="0">
                <a:solidFill>
                  <a:schemeClr val="tx1"/>
                </a:solidFill>
                <a:effectLst/>
                <a:latin typeface="+mn-lt"/>
                <a:ea typeface="+mn-ea"/>
                <a:cs typeface="+mn-cs"/>
              </a:rPr>
              <a:t> </a:t>
            </a:r>
            <a:r>
              <a:rPr lang="es-AR" sz="1200" b="0" i="0" kern="1200" dirty="0" err="1">
                <a:solidFill>
                  <a:schemeClr val="tx1"/>
                </a:solidFill>
                <a:effectLst/>
                <a:latin typeface="+mn-lt"/>
                <a:ea typeface="+mn-ea"/>
                <a:cs typeface="+mn-cs"/>
              </a:rPr>
              <a:t>protozooarios</a:t>
            </a:r>
            <a:r>
              <a:rPr lang="es-AR" sz="1200" b="0" i="0" kern="1200" dirty="0">
                <a:solidFill>
                  <a:schemeClr val="tx1"/>
                </a:solidFill>
                <a:effectLst/>
                <a:latin typeface="+mn-lt"/>
                <a:ea typeface="+mn-ea"/>
                <a:cs typeface="+mn-cs"/>
              </a:rPr>
              <a:t> y helmínticos)</a:t>
            </a:r>
            <a:r>
              <a:rPr lang="en-US" dirty="0"/>
              <a:t>. </a:t>
            </a:r>
            <a:r>
              <a:rPr lang="es-ES" dirty="0"/>
              <a:t>Si bien las enfermedades transmitidas por el consumo de agua contaminada pueden manifestarse como brotes (a veces, grandes), la capacidad de los sistemas de control de salud pública para detectar tales hechos, incluso en países con sistemas avanzados de información sanitaria, es muy baja y, de hecho, la mayoría de estas enfermedades no está vinculada</a:t>
            </a:r>
            <a:r>
              <a:rPr lang="es-ES" baseline="0" dirty="0"/>
              <a:t> a</a:t>
            </a:r>
            <a:r>
              <a:rPr lang="es-ES" dirty="0"/>
              <a:t> brotes identificados.</a:t>
            </a:r>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a:p>
            <a:r>
              <a:rPr lang="en-GB" altLang="fr-FR" dirty="0">
                <a:ea typeface="ＭＳ Ｐゴシック" panose="020B0600070205080204" pitchFamily="34" charset="-128"/>
              </a:rPr>
              <a:t>		</a:t>
            </a:r>
          </a:p>
          <a:p>
            <a:endParaRPr lang="en-GB"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48132" name="Slide Number Placeholder 3">
            <a:extLst>
              <a:ext uri="{FF2B5EF4-FFF2-40B4-BE49-F238E27FC236}">
                <a16:creationId xmlns:a16="http://schemas.microsoft.com/office/drawing/2014/main" id="{3685146E-3097-443D-8FDB-931E34A284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0EAB96CA-023A-4D64-9FD5-96A63CCC7775}" type="slidenum">
              <a:rPr lang="fr-FR" altLang="de-DE" sz="1200" smtClean="0">
                <a:latin typeface="Calibri" panose="020F0502020204030204" pitchFamily="34" charset="0"/>
              </a:rPr>
              <a:pPr/>
              <a:t>11</a:t>
            </a:fld>
            <a:endParaRPr lang="fr-FR" altLang="de-DE" sz="1200">
              <a:latin typeface="Calibri" panose="020F0502020204030204" pitchFamily="34" charset="0"/>
            </a:endParaRPr>
          </a:p>
        </p:txBody>
      </p:sp>
    </p:spTree>
    <p:extLst>
      <p:ext uri="{BB962C8B-B14F-4D97-AF65-F5344CB8AC3E}">
        <p14:creationId xmlns:p14="http://schemas.microsoft.com/office/powerpoint/2010/main" val="2684104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5B8DE53-EC8F-4D02-A19C-3321729B11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FA632470-06AB-4801-B53C-1D41CABE32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fr-FR" noProof="0" dirty="0">
                <a:ea typeface="ＭＳ Ｐゴシック" panose="020B0600070205080204" pitchFamily="34" charset="-128"/>
              </a:rPr>
              <a:t>A diferencia de la taxonomía biológica convencional</a:t>
            </a:r>
            <a:r>
              <a:rPr lang="es-ES" altLang="fr-FR" baseline="0" noProof="0" dirty="0">
                <a:ea typeface="ＭＳ Ｐゴシック" panose="020B0600070205080204" pitchFamily="34" charset="-128"/>
              </a:rPr>
              <a:t> que clasifica a las enfermedades según la naturaleza de los patógenos, la ingeniería de salud pública prefiere realizar la clasificación según las vías de transmisión ambiental.</a:t>
            </a:r>
          </a:p>
          <a:p>
            <a:endParaRPr lang="en-US" altLang="fr-FR" dirty="0">
              <a:ea typeface="ＭＳ Ｐゴシック" panose="020B0600070205080204" pitchFamily="34" charset="-128"/>
            </a:endParaRPr>
          </a:p>
          <a:p>
            <a:r>
              <a:rPr lang="es-ES" altLang="fr-FR" dirty="0">
                <a:ea typeface="ＭＳ Ｐゴシック" panose="020B0600070205080204" pitchFamily="34" charset="-128"/>
              </a:rPr>
              <a:t>En </a:t>
            </a:r>
            <a:r>
              <a:rPr lang="es-ES" altLang="fr-FR" baseline="0" noProof="0" dirty="0">
                <a:ea typeface="ＭＳ Ｐゴシック" panose="020B0600070205080204" pitchFamily="34" charset="-128"/>
              </a:rPr>
              <a:t>la ingeniería de salud pública</a:t>
            </a:r>
            <a:r>
              <a:rPr lang="es-ES" altLang="fr-FR" dirty="0">
                <a:ea typeface="ＭＳ Ｐゴシック" panose="020B0600070205080204" pitchFamily="34" charset="-128"/>
              </a:rPr>
              <a:t>, se suele utilizar lo que se conoce como “la clasificación de Bradley” para distinguir cuatro tipos de vías relacionadas</a:t>
            </a:r>
            <a:r>
              <a:rPr lang="es-ES" altLang="fr-FR" baseline="0" dirty="0">
                <a:ea typeface="ＭＳ Ｐゴシック" panose="020B0600070205080204" pitchFamily="34" charset="-128"/>
              </a:rPr>
              <a:t> con el agua </a:t>
            </a:r>
            <a:r>
              <a:rPr lang="es-ES" dirty="0"/>
              <a:t>por las cuales una enfermedad puede transmitirse de una persona a otra.</a:t>
            </a:r>
            <a:endParaRPr lang="es-ES" altLang="fr-FR" baseline="0" dirty="0">
              <a:ea typeface="ＭＳ Ｐゴシック" panose="020B0600070205080204" pitchFamily="34" charset="-128"/>
            </a:endParaRPr>
          </a:p>
          <a:p>
            <a:endParaRPr lang="en-US" altLang="fr-FR" dirty="0">
              <a:ea typeface="ＭＳ Ｐゴシック" panose="020B0600070205080204" pitchFamily="34" charset="-128"/>
            </a:endParaRPr>
          </a:p>
          <a:p>
            <a:r>
              <a:rPr lang="es-ES" dirty="0"/>
              <a:t>Las enfermedades relacionadas con el agua son una mezcla de elementos diversos. Los riesgos o agentes que son la causa directa del daño incluyen bacterias, virus, protozoos, helmintos, químicos y factores físicos personales. Pueden tener su origen en excrementos humanos o animales, o en operaciones industriales, o pueden formar parte de ecosistemas naturales o alterados.</a:t>
            </a:r>
            <a:r>
              <a:rPr lang="en-US" dirty="0"/>
              <a:t> </a:t>
            </a:r>
            <a:r>
              <a:rPr lang="es-ES" dirty="0"/>
              <a:t>Los modos de entrada incluyen la ingesta, pero también la inhalación o</a:t>
            </a:r>
            <a:r>
              <a:rPr lang="es-ES" baseline="0" dirty="0"/>
              <a:t> </a:t>
            </a:r>
            <a:r>
              <a:rPr lang="es-ES" dirty="0"/>
              <a:t>aspiración, las heridas y la perforación de membranas mucosas y piel intacta. Los sitios donde</a:t>
            </a:r>
            <a:r>
              <a:rPr lang="es-ES" baseline="0" dirty="0"/>
              <a:t> se produce el </a:t>
            </a:r>
            <a:r>
              <a:rPr lang="es-ES" dirty="0"/>
              <a:t>daño, ya sea por patógenos o por toxinas químicas, incluyen todos los órganos del cuerpo. Los síntomas son diversos: abarcan los agudos (diarrea autolimitada),</a:t>
            </a:r>
            <a:r>
              <a:rPr lang="es-ES" baseline="0" dirty="0"/>
              <a:t> </a:t>
            </a:r>
            <a:r>
              <a:rPr lang="es-ES" dirty="0"/>
              <a:t>crónicos (cáncer, ceguera e infecciones de por vida) y recurrentes (malaria); y son tanto directos (causados ​​por un patógeno o químico) como indirectos (por ejemplo, una condición existente agravada por los efectos fisiológicos de la enfermedad relacionada con el agua o a través de un estado intermedio, como la malnutrición causada o agravada por una enfermedad relacionada con el agua)</a:t>
            </a:r>
            <a:r>
              <a:rPr lang="en-US" dirty="0"/>
              <a:t>. </a:t>
            </a:r>
            <a:r>
              <a:rPr lang="es-ES" noProof="0" dirty="0"/>
              <a:t>Por último, las</a:t>
            </a:r>
            <a:r>
              <a:rPr lang="es-ES" baseline="0" noProof="0" dirty="0"/>
              <a:t> </a:t>
            </a:r>
            <a:r>
              <a:rPr lang="es-ES" noProof="0" dirty="0"/>
              <a:t>investigaciones epidemiológicas</a:t>
            </a:r>
            <a:r>
              <a:rPr lang="es-ES" baseline="0" noProof="0" dirty="0"/>
              <a:t> </a:t>
            </a:r>
            <a:r>
              <a:rPr lang="es-ES" noProof="0" dirty="0"/>
              <a:t>identifican</a:t>
            </a:r>
            <a:r>
              <a:rPr lang="es-ES" baseline="0" noProof="0" dirty="0"/>
              <a:t> n</a:t>
            </a:r>
            <a:r>
              <a:rPr lang="es-ES" noProof="0" dirty="0"/>
              <a:t>umerosos factores subyacentes relacionados, como la pobreza, la educación, el clima, la demografía, la vivienda y el uso de los servicios básicos. Algunos de estos factores pueden considerarse "causales", mientras que otros pueden estar vinculados a las enfermedades</a:t>
            </a:r>
            <a:r>
              <a:rPr lang="es-ES" baseline="0" noProof="0" dirty="0"/>
              <a:t> a </a:t>
            </a:r>
            <a:r>
              <a:rPr lang="es-ES" noProof="0" dirty="0"/>
              <a:t>través de una serie de cofactores, y es complejo distinguirlos.</a:t>
            </a:r>
            <a:endParaRPr lang="es-ES" altLang="fr-FR" noProof="0" dirty="0">
              <a:ea typeface="ＭＳ Ｐゴシック" panose="020B0600070205080204" pitchFamily="34" charset="-128"/>
            </a:endParaRPr>
          </a:p>
          <a:p>
            <a:endParaRPr lang="en-US" altLang="fr-FR" dirty="0">
              <a:ea typeface="ＭＳ Ｐゴシック" panose="020B0600070205080204" pitchFamily="34" charset="-128"/>
            </a:endParaRPr>
          </a:p>
          <a:p>
            <a:r>
              <a:rPr lang="en-US" altLang="fr-FR" dirty="0">
                <a:ea typeface="ＭＳ Ｐゴシック" panose="020B0600070205080204" pitchFamily="34" charset="-128"/>
              </a:rPr>
              <a:t> </a:t>
            </a:r>
            <a:endParaRPr lang="fr-CH" altLang="fr-FR" dirty="0">
              <a:ea typeface="ＭＳ Ｐゴシック" panose="020B0600070205080204" pitchFamily="34" charset="-128"/>
            </a:endParaRPr>
          </a:p>
        </p:txBody>
      </p:sp>
      <p:sp>
        <p:nvSpPr>
          <p:cNvPr id="46084" name="Slide Number Placeholder 3">
            <a:extLst>
              <a:ext uri="{FF2B5EF4-FFF2-40B4-BE49-F238E27FC236}">
                <a16:creationId xmlns:a16="http://schemas.microsoft.com/office/drawing/2014/main" id="{43CB157C-AD63-4375-AD65-EB9BB830C9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C8CE9323-3C0C-4FF1-85B5-F571068C0496}" type="slidenum">
              <a:rPr lang="fr-FR" altLang="de-DE" sz="1200" smtClean="0">
                <a:latin typeface="Calibri" panose="020F0502020204030204" pitchFamily="34" charset="0"/>
              </a:rPr>
              <a:pPr/>
              <a:t>12</a:t>
            </a:fld>
            <a:endParaRPr lang="fr-FR" altLang="de-DE" sz="1200">
              <a:latin typeface="Calibri" panose="020F0502020204030204" pitchFamily="34" charset="0"/>
            </a:endParaRPr>
          </a:p>
        </p:txBody>
      </p:sp>
    </p:spTree>
    <p:extLst>
      <p:ext uri="{BB962C8B-B14F-4D97-AF65-F5344CB8AC3E}">
        <p14:creationId xmlns:p14="http://schemas.microsoft.com/office/powerpoint/2010/main" val="2526142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D631D85-5548-4269-A583-0E8AE38872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7DA806F-8B14-4ECE-94F3-5E2CF756CD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sz="1200" u="none" dirty="0">
                <a:latin typeface="+mn-lt"/>
              </a:rPr>
              <a:t>Estas enfermedades son infecciones que pueden transmitirse por el consumo de agua con</a:t>
            </a:r>
            <a:r>
              <a:rPr lang="es-ES" sz="1200" u="none" baseline="0" dirty="0">
                <a:latin typeface="+mn-lt"/>
              </a:rPr>
              <a:t> patógenos</a:t>
            </a:r>
            <a:r>
              <a:rPr lang="en-GB" sz="1200" u="none" baseline="0" dirty="0">
                <a:latin typeface="+mn-lt"/>
                <a:ea typeface="ＭＳ Ｐゴシック" panose="020B0600070205080204" pitchFamily="34" charset="-128"/>
              </a:rPr>
              <a:t>.</a:t>
            </a:r>
            <a:endParaRPr lang="en-GB" altLang="fr-FR" u="none" dirty="0">
              <a:ea typeface="ＭＳ Ｐゴシック" panose="020B0600070205080204" pitchFamily="34" charset="-128"/>
            </a:endParaRPr>
          </a:p>
          <a:p>
            <a:r>
              <a:rPr lang="es-ES" altLang="fr-FR" noProof="0" dirty="0">
                <a:ea typeface="ＭＳ Ｐゴシック" panose="020B0600070205080204" pitchFamily="34" charset="-128"/>
              </a:rPr>
              <a:t>Incluyen las enfermedades diarreicas,</a:t>
            </a:r>
            <a:r>
              <a:rPr lang="es-ES" altLang="fr-FR" baseline="0" noProof="0" dirty="0">
                <a:ea typeface="ＭＳ Ｐゴシック" panose="020B0600070205080204" pitchFamily="34" charset="-128"/>
              </a:rPr>
              <a:t> que constituyen la segunda principal causa de muerte en niños menores de cinco años </a:t>
            </a:r>
            <a:r>
              <a:rPr lang="es-ES" noProof="0" dirty="0"/>
              <a:t>y son responsables de matar a más de medio millón de niños cada año. Otros ejemplos de este tipo de enfermedad son la hepatitis infecciosa y la poliomielitis.</a:t>
            </a:r>
            <a:r>
              <a:rPr lang="es-ES" baseline="0" noProof="0" dirty="0">
                <a:ea typeface="ＭＳ Ｐゴシック" panose="020B0600070205080204" pitchFamily="34" charset="-128"/>
              </a:rPr>
              <a:t> Todas estas enfermedades forman parte </a:t>
            </a:r>
            <a:r>
              <a:rPr lang="es-ES" noProof="0" dirty="0"/>
              <a:t>de las llamadas </a:t>
            </a:r>
            <a:r>
              <a:rPr lang="es-ES" noProof="0" dirty="0">
                <a:latin typeface="Verdana" panose="020B0604030504040204" pitchFamily="34" charset="0"/>
                <a:ea typeface="Verdana" panose="020B0604030504040204" pitchFamily="34" charset="0"/>
              </a:rPr>
              <a:t>“</a:t>
            </a:r>
            <a:r>
              <a:rPr lang="es-ES" noProof="0" dirty="0"/>
              <a:t>enfermedades de </a:t>
            </a:r>
            <a:r>
              <a:rPr lang="es-ES" sz="1200" b="0" i="0" kern="1200" noProof="0" dirty="0">
                <a:solidFill>
                  <a:schemeClr val="tx1"/>
                </a:solidFill>
                <a:effectLst/>
                <a:latin typeface="+mn-lt"/>
                <a:ea typeface="+mn-ea"/>
                <a:cs typeface="+mn-cs"/>
              </a:rPr>
              <a:t>transmisión</a:t>
            </a:r>
            <a:r>
              <a:rPr lang="es-ES" sz="1200" b="0" i="0" kern="1200" baseline="0" noProof="0" dirty="0">
                <a:solidFill>
                  <a:schemeClr val="tx1"/>
                </a:solidFill>
                <a:effectLst/>
                <a:latin typeface="+mn-lt"/>
                <a:ea typeface="+mn-ea"/>
                <a:cs typeface="+mn-cs"/>
              </a:rPr>
              <a:t> </a:t>
            </a:r>
            <a:r>
              <a:rPr lang="es-ES" sz="1200" b="0" i="0" kern="1200" noProof="0" dirty="0">
                <a:solidFill>
                  <a:schemeClr val="tx1"/>
                </a:solidFill>
                <a:effectLst/>
                <a:latin typeface="+mn-lt"/>
                <a:ea typeface="+mn-ea"/>
                <a:cs typeface="+mn-cs"/>
              </a:rPr>
              <a:t>fecal-oral</a:t>
            </a:r>
            <a:r>
              <a:rPr lang="es-ES" noProof="0" dirty="0">
                <a:latin typeface="Verdana" panose="020B0604030504040204" pitchFamily="34" charset="0"/>
                <a:ea typeface="Verdana" panose="020B0604030504040204" pitchFamily="34" charset="0"/>
              </a:rPr>
              <a:t>”. </a:t>
            </a:r>
            <a:r>
              <a:rPr lang="es-ES" altLang="fr-FR" noProof="0" dirty="0">
                <a:ea typeface="ＭＳ Ｐゴシック" panose="020B0600070205080204" pitchFamily="34" charset="-128"/>
              </a:rPr>
              <a:t>En otras palabras, se</a:t>
            </a:r>
            <a:r>
              <a:rPr lang="es-ES" altLang="fr-FR" baseline="0" noProof="0" dirty="0">
                <a:ea typeface="ＭＳ Ｐゴシック" panose="020B0600070205080204" pitchFamily="34" charset="-128"/>
              </a:rPr>
              <a:t> trata de una infección que ocurre cuando los patógenos de las heces de una persona enferma son ingeridos por otra persona</a:t>
            </a:r>
            <a:r>
              <a:rPr lang="en-US" altLang="fr-FR" dirty="0">
                <a:ea typeface="ＭＳ Ｐゴシック" panose="020B0600070205080204" pitchFamily="34" charset="-128"/>
              </a:rPr>
              <a:t>. </a:t>
            </a:r>
            <a:r>
              <a:rPr lang="es-ES" dirty="0"/>
              <a:t>Existen muchas vías diferentes, algunas directas y otras indirectas, para que las heces que contienen el patógeno ingresen a la boca.</a:t>
            </a:r>
            <a:endParaRPr lang="en-GB" altLang="fr-FR" dirty="0">
              <a:ea typeface="ＭＳ Ｐゴシック" panose="020B0600070205080204" pitchFamily="34" charset="-128"/>
            </a:endParaRPr>
          </a:p>
          <a:p>
            <a:endParaRPr lang="en-GB" altLang="fr-FR" dirty="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effectLst/>
                <a:latin typeface="+mn-lt"/>
                <a:ea typeface="+mn-ea"/>
                <a:cs typeface="+mn-cs"/>
              </a:rPr>
              <a:t>Las</a:t>
            </a:r>
            <a:r>
              <a:rPr lang="es-ES" sz="1200" b="0" i="0" kern="1200" baseline="0" dirty="0">
                <a:solidFill>
                  <a:schemeClr val="tx1"/>
                </a:solidFill>
                <a:effectLst/>
                <a:latin typeface="+mn-lt"/>
                <a:ea typeface="+mn-ea"/>
                <a:cs typeface="+mn-cs"/>
              </a:rPr>
              <a:t> enfermedades </a:t>
            </a:r>
            <a:r>
              <a:rPr lang="es-ES" sz="1200" b="0" i="0" kern="1200" dirty="0">
                <a:solidFill>
                  <a:schemeClr val="tx1"/>
                </a:solidFill>
                <a:effectLst/>
                <a:latin typeface="+mn-lt"/>
                <a:ea typeface="+mn-ea"/>
                <a:cs typeface="+mn-cs"/>
              </a:rPr>
              <a:t>transmitidas por el consumo de agua contaminada</a:t>
            </a:r>
            <a:r>
              <a:rPr lang="es-ES" sz="1200" b="0" i="0" kern="1200" baseline="0" dirty="0">
                <a:solidFill>
                  <a:schemeClr val="tx1"/>
                </a:solidFill>
                <a:effectLst/>
                <a:latin typeface="+mn-lt"/>
                <a:ea typeface="+mn-ea"/>
                <a:cs typeface="+mn-cs"/>
              </a:rPr>
              <a:t> </a:t>
            </a:r>
            <a:r>
              <a:rPr lang="es-ES" sz="1200" b="0" i="0" kern="1200" dirty="0">
                <a:solidFill>
                  <a:schemeClr val="tx1"/>
                </a:solidFill>
                <a:effectLst/>
                <a:latin typeface="+mn-lt"/>
                <a:ea typeface="+mn-ea"/>
                <a:cs typeface="+mn-cs"/>
              </a:rPr>
              <a:t>son</a:t>
            </a:r>
            <a:r>
              <a:rPr lang="es-ES" sz="1200" b="0" i="0" kern="1200" baseline="0" dirty="0">
                <a:solidFill>
                  <a:schemeClr val="tx1"/>
                </a:solidFill>
                <a:effectLst/>
                <a:latin typeface="+mn-lt"/>
                <a:ea typeface="+mn-ea"/>
                <a:cs typeface="+mn-cs"/>
              </a:rPr>
              <a:t> </a:t>
            </a:r>
            <a:r>
              <a:rPr lang="es-ES" sz="1200" b="0" i="0" kern="1200" dirty="0">
                <a:solidFill>
                  <a:schemeClr val="tx1"/>
                </a:solidFill>
                <a:effectLst/>
                <a:latin typeface="+mn-lt"/>
                <a:ea typeface="+mn-ea"/>
                <a:cs typeface="+mn-cs"/>
              </a:rPr>
              <a:t>las más naturales para muchas personas y comprenden las enfermedades causadas por la ingesta de patógenos en el agua. </a:t>
            </a:r>
            <a:r>
              <a:rPr lang="es-ES" sz="1200" dirty="0"/>
              <a:t>Se relacionan principalmente con la salubridad y la calidad del agua. </a:t>
            </a:r>
            <a:r>
              <a:rPr lang="es-ES" sz="1200" b="0" i="0" kern="1200" dirty="0">
                <a:solidFill>
                  <a:schemeClr val="tx1"/>
                </a:solidFill>
                <a:effectLst/>
                <a:latin typeface="+mn-lt"/>
                <a:ea typeface="+mn-ea"/>
                <a:cs typeface="+mn-cs"/>
              </a:rPr>
              <a:t>V.</a:t>
            </a:r>
            <a:r>
              <a:rPr lang="es-ES" sz="1200" b="0" i="0" kern="1200" baseline="0" dirty="0">
                <a:solidFill>
                  <a:schemeClr val="tx1"/>
                </a:solidFill>
                <a:effectLst/>
                <a:latin typeface="+mn-lt"/>
                <a:ea typeface="+mn-ea"/>
                <a:cs typeface="+mn-cs"/>
              </a:rPr>
              <a:t> capítulo 4 de este volumen para una descripción general de las diversas causas de las enfermedades </a:t>
            </a:r>
            <a:r>
              <a:rPr lang="es-ES" sz="1200" b="0" i="0" kern="1200" dirty="0">
                <a:solidFill>
                  <a:schemeClr val="tx1"/>
                </a:solidFill>
                <a:effectLst/>
                <a:latin typeface="+mn-lt"/>
                <a:ea typeface="+mn-ea"/>
                <a:cs typeface="+mn-cs"/>
              </a:rPr>
              <a:t>transmitidas por el consumo de agua (agentes virales, bacterianos,</a:t>
            </a:r>
            <a:r>
              <a:rPr lang="es-ES" sz="1200" b="0" i="0" kern="1200" baseline="0" dirty="0">
                <a:solidFill>
                  <a:schemeClr val="tx1"/>
                </a:solidFill>
                <a:effectLst/>
                <a:latin typeface="+mn-lt"/>
                <a:ea typeface="+mn-ea"/>
                <a:cs typeface="+mn-cs"/>
              </a:rPr>
              <a:t> </a:t>
            </a:r>
            <a:r>
              <a:rPr lang="es-AR" sz="1200" b="0" i="0" kern="1200" dirty="0" err="1">
                <a:solidFill>
                  <a:schemeClr val="tx1"/>
                </a:solidFill>
                <a:effectLst/>
                <a:latin typeface="+mn-lt"/>
                <a:ea typeface="+mn-ea"/>
                <a:cs typeface="+mn-cs"/>
              </a:rPr>
              <a:t>protozooarios</a:t>
            </a:r>
            <a:r>
              <a:rPr lang="es-AR" sz="1200" b="0" i="0" kern="1200" dirty="0">
                <a:solidFill>
                  <a:schemeClr val="tx1"/>
                </a:solidFill>
                <a:effectLst/>
                <a:latin typeface="+mn-lt"/>
                <a:ea typeface="+mn-ea"/>
                <a:cs typeface="+mn-cs"/>
              </a:rPr>
              <a:t> y helmínticos)</a:t>
            </a:r>
            <a:r>
              <a:rPr lang="en-US" dirty="0"/>
              <a:t>. </a:t>
            </a:r>
            <a:r>
              <a:rPr lang="es-ES" dirty="0"/>
              <a:t>Si bien las enfermedades transmitidas por el consumo de agua contaminada pueden manifestarse como brotes (a veces, de gran tamaño), la capacidad de los sistemas de control de salud pública para detectar tales hechos, incluso en países con sistemas avanzados de información sanitaria, es muy baja y, de hecho, la mayoría de estas enfermedades no está vinculada</a:t>
            </a:r>
            <a:r>
              <a:rPr lang="es-ES" baseline="0" dirty="0"/>
              <a:t> a</a:t>
            </a:r>
            <a:r>
              <a:rPr lang="es-ES" dirty="0"/>
              <a:t> brotes identificados.</a:t>
            </a:r>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a:p>
            <a:r>
              <a:rPr lang="en-GB" altLang="fr-FR" dirty="0">
                <a:ea typeface="ＭＳ Ｐゴシック" panose="020B0600070205080204" pitchFamily="34" charset="-128"/>
              </a:rPr>
              <a:t>		</a:t>
            </a:r>
          </a:p>
          <a:p>
            <a:endParaRPr lang="en-GB"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48132" name="Slide Number Placeholder 3">
            <a:extLst>
              <a:ext uri="{FF2B5EF4-FFF2-40B4-BE49-F238E27FC236}">
                <a16:creationId xmlns:a16="http://schemas.microsoft.com/office/drawing/2014/main" id="{3685146E-3097-443D-8FDB-931E34A284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0EAB96CA-023A-4D64-9FD5-96A63CCC7775}" type="slidenum">
              <a:rPr lang="fr-FR" altLang="de-DE" sz="1200" smtClean="0">
                <a:latin typeface="Calibri" panose="020F0502020204030204" pitchFamily="34" charset="0"/>
              </a:rPr>
              <a:pPr/>
              <a:t>13</a:t>
            </a:fld>
            <a:endParaRPr lang="fr-FR" altLang="de-DE" sz="1200">
              <a:latin typeface="Calibri" panose="020F0502020204030204" pitchFamily="34" charset="0"/>
            </a:endParaRPr>
          </a:p>
        </p:txBody>
      </p:sp>
    </p:spTree>
    <p:extLst>
      <p:ext uri="{BB962C8B-B14F-4D97-AF65-F5344CB8AC3E}">
        <p14:creationId xmlns:p14="http://schemas.microsoft.com/office/powerpoint/2010/main" val="1081644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F534DAE-5FB7-4329-8054-8DBEB96B7A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884936E4-CB0C-4A79-B684-2D2FEEDD0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fr-FR" noProof="0" dirty="0">
                <a:ea typeface="ＭＳ Ｐゴシック" panose="020B0600070205080204" pitchFamily="34" charset="-128"/>
              </a:rPr>
              <a:t>En el diagrama, figuran</a:t>
            </a:r>
            <a:r>
              <a:rPr lang="es-ES" altLang="fr-FR" baseline="0" noProof="0" dirty="0">
                <a:ea typeface="ＭＳ Ｐゴシック" panose="020B0600070205080204" pitchFamily="34" charset="-128"/>
              </a:rPr>
              <a:t> </a:t>
            </a:r>
            <a:r>
              <a:rPr lang="es-ES" altLang="fr-FR" noProof="0" dirty="0">
                <a:ea typeface="ＭＳ Ｐゴシック" panose="020B0600070205080204" pitchFamily="34" charset="-128"/>
              </a:rPr>
              <a:t>estas vías principales. Al ser términos simples, son fáciles de memorizar: fluidos (como el agua de consumo), dedos, moscas, suelo (tierra y cultivos)</a:t>
            </a:r>
            <a:r>
              <a:rPr lang="es-ES" altLang="fr-FR" baseline="0" noProof="0" dirty="0">
                <a:ea typeface="ＭＳ Ｐゴシック" panose="020B0600070205080204" pitchFamily="34" charset="-128"/>
              </a:rPr>
              <a:t> y alimentos.</a:t>
            </a:r>
          </a:p>
          <a:p>
            <a:endParaRPr lang="en-US" altLang="fr-FR" dirty="0">
              <a:ea typeface="ＭＳ Ｐゴシック" panose="020B0600070205080204" pitchFamily="34" charset="-128"/>
            </a:endParaRPr>
          </a:p>
          <a:p>
            <a:r>
              <a:rPr lang="es-ES" noProof="0" dirty="0"/>
              <a:t>La gran mayoría de los agentes de las enfermedades transmitidas</a:t>
            </a:r>
            <a:r>
              <a:rPr lang="es-ES" baseline="0" noProof="0" dirty="0"/>
              <a:t> por el consumo de agua contaminada </a:t>
            </a:r>
            <a:r>
              <a:rPr lang="es-ES" dirty="0"/>
              <a:t>también pueden transmitirse por otros medios</a:t>
            </a:r>
            <a:r>
              <a:rPr lang="es-ES" baseline="0" dirty="0"/>
              <a:t> que </a:t>
            </a:r>
            <a:r>
              <a:rPr lang="es-ES" dirty="0"/>
              <a:t>conducen a la ingesta. Se superponen con el concepto de transmisión de enfermedades por vía fecal-oral.</a:t>
            </a:r>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06A7F69C-EA78-4598-B1F7-7633550D2B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5E5B28A-D442-4153-BDD1-2DF59A647FC9}" type="slidenum">
              <a:rPr lang="fr-FR" altLang="de-DE" sz="1200" smtClean="0">
                <a:latin typeface="Calibri" panose="020F0502020204030204" pitchFamily="34" charset="0"/>
              </a:rPr>
              <a:pPr/>
              <a:t>14</a:t>
            </a:fld>
            <a:endParaRPr lang="fr-FR" altLang="de-DE" sz="1200">
              <a:latin typeface="Calibri" panose="020F0502020204030204" pitchFamily="34" charset="0"/>
            </a:endParaRPr>
          </a:p>
        </p:txBody>
      </p:sp>
    </p:spTree>
    <p:extLst>
      <p:ext uri="{BB962C8B-B14F-4D97-AF65-F5344CB8AC3E}">
        <p14:creationId xmlns:p14="http://schemas.microsoft.com/office/powerpoint/2010/main" val="393097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F534DAE-5FB7-4329-8054-8DBEB96B7A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884936E4-CB0C-4A79-B684-2D2FEEDD0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fr-FR" noProof="0" dirty="0">
                <a:ea typeface="ＭＳ Ｐゴシック" panose="020B0600070205080204" pitchFamily="34" charset="-128"/>
              </a:rPr>
              <a:t>Muchas medidas</a:t>
            </a:r>
            <a:r>
              <a:rPr lang="es-ES" altLang="fr-FR" baseline="0" noProof="0" dirty="0">
                <a:ea typeface="ＭＳ Ｐゴシック" panose="020B0600070205080204" pitchFamily="34" charset="-128"/>
              </a:rPr>
              <a:t> de saneamiento son barreras primarias, ya que impiden que las heces se introduzcan en el ambiente de manera descontrolada</a:t>
            </a:r>
            <a:r>
              <a:rPr lang="en-US" altLang="fr-FR" dirty="0">
                <a:ea typeface="ＭＳ Ｐゴシック" panose="020B0600070205080204" pitchFamily="34" charset="-128"/>
              </a:rPr>
              <a:t>.</a:t>
            </a:r>
          </a:p>
          <a:p>
            <a:endParaRPr lang="es-ES" altLang="fr-FR" noProof="0" dirty="0">
              <a:ea typeface="ＭＳ Ｐゴシック" panose="020B0600070205080204" pitchFamily="34" charset="-128"/>
            </a:endParaRPr>
          </a:p>
          <a:p>
            <a:r>
              <a:rPr lang="es-ES" altLang="fr-FR" noProof="0" dirty="0">
                <a:ea typeface="ＭＳ Ｐゴシック" panose="020B0600070205080204" pitchFamily="34" charset="-128"/>
              </a:rPr>
              <a:t>Ejemplos: letrinas adecuadas y sistemas de</a:t>
            </a:r>
            <a:r>
              <a:rPr lang="es-ES" altLang="fr-FR" baseline="0" noProof="0" dirty="0">
                <a:ea typeface="ＭＳ Ｐゴシック" panose="020B0600070205080204" pitchFamily="34" charset="-128"/>
              </a:rPr>
              <a:t> aguas residuales.</a:t>
            </a:r>
            <a:endParaRPr lang="es-ES" altLang="fr-FR" noProof="0" dirty="0">
              <a:ea typeface="ＭＳ Ｐゴシック" panose="020B0600070205080204" pitchFamily="34" charset="-128"/>
            </a:endParaRPr>
          </a:p>
          <a:p>
            <a:endParaRPr lang="en-US" altLang="fr-FR" dirty="0">
              <a:ea typeface="ＭＳ Ｐゴシック" panose="020B0600070205080204" pitchFamily="34" charset="-128"/>
            </a:endParaRPr>
          </a:p>
          <a:p>
            <a:endParaRPr lang="fr-CH" altLang="fr-FR" dirty="0">
              <a:ea typeface="ＭＳ Ｐゴシック" panose="020B0600070205080204" pitchFamily="34" charset="-128"/>
            </a:endParaRPr>
          </a:p>
          <a:p>
            <a:endParaRPr lang="en-US"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06A7F69C-EA78-4598-B1F7-7633550D2B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5E5B28A-D442-4153-BDD1-2DF59A647FC9}" type="slidenum">
              <a:rPr lang="fr-FR" altLang="de-DE" sz="1200" smtClean="0">
                <a:latin typeface="Calibri" panose="020F0502020204030204" pitchFamily="34" charset="0"/>
              </a:rPr>
              <a:pPr/>
              <a:t>15</a:t>
            </a:fld>
            <a:endParaRPr lang="fr-FR" altLang="de-DE" sz="1200">
              <a:latin typeface="Calibri" panose="020F0502020204030204" pitchFamily="34" charset="0"/>
            </a:endParaRPr>
          </a:p>
        </p:txBody>
      </p:sp>
    </p:spTree>
    <p:extLst>
      <p:ext uri="{BB962C8B-B14F-4D97-AF65-F5344CB8AC3E}">
        <p14:creationId xmlns:p14="http://schemas.microsoft.com/office/powerpoint/2010/main" val="1672211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F534DAE-5FB7-4329-8054-8DBEB96B7A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884936E4-CB0C-4A79-B684-2D2FEEDD0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fr-FR" noProof="0" dirty="0">
                <a:ea typeface="ＭＳ Ｐゴシック" panose="020B0600070205080204" pitchFamily="34" charset="-128"/>
              </a:rPr>
              <a:t>La calidad del agua </a:t>
            </a:r>
            <a:r>
              <a:rPr lang="es-ES" altLang="fr-FR" baseline="0" noProof="0" dirty="0">
                <a:ea typeface="ＭＳ Ｐゴシック" panose="020B0600070205080204" pitchFamily="34" charset="-128"/>
              </a:rPr>
              <a:t>es una barrera secundaria.</a:t>
            </a:r>
            <a:r>
              <a:rPr lang="en-US" altLang="fr-FR" baseline="0" noProof="0" dirty="0">
                <a:ea typeface="ＭＳ Ｐゴシック" panose="020B0600070205080204" pitchFamily="34" charset="-128"/>
              </a:rPr>
              <a:t> </a:t>
            </a:r>
            <a:r>
              <a:rPr lang="es-ES" sz="1200" b="0" i="0" kern="1200" dirty="0">
                <a:solidFill>
                  <a:schemeClr val="tx1"/>
                </a:solidFill>
                <a:effectLst/>
                <a:latin typeface="+mn-lt"/>
                <a:ea typeface="+mn-ea"/>
                <a:cs typeface="+mn-cs"/>
              </a:rPr>
              <a:t>ya que evita que el ambiente contaminado (agua) infecte al hospedador o contamine los alimentos.</a:t>
            </a:r>
            <a:endParaRPr lang="en-US" altLang="fr-FR" dirty="0">
              <a:ea typeface="ＭＳ Ｐゴシック" panose="020B0600070205080204" pitchFamily="34" charset="-128"/>
            </a:endParaRPr>
          </a:p>
          <a:p>
            <a:endParaRPr lang="es-ES" altLang="fr-FR" noProof="0" dirty="0">
              <a:ea typeface="ＭＳ Ｐゴシック" panose="020B0600070205080204" pitchFamily="34" charset="-128"/>
            </a:endParaRPr>
          </a:p>
          <a:p>
            <a:r>
              <a:rPr lang="es-ES" altLang="fr-FR" noProof="0" dirty="0">
                <a:ea typeface="ＭＳ Ｐゴシック" panose="020B0600070205080204" pitchFamily="34" charset="-128"/>
              </a:rPr>
              <a:t>Ejemplos: métodos de tratamiento de aguas,</a:t>
            </a:r>
            <a:r>
              <a:rPr lang="es-ES" altLang="fr-FR" baseline="0" noProof="0" dirty="0">
                <a:ea typeface="ＭＳ Ｐゴシック" panose="020B0600070205080204" pitchFamily="34" charset="-128"/>
              </a:rPr>
              <a:t> </a:t>
            </a:r>
            <a:r>
              <a:rPr lang="es-ES" altLang="fr-FR" noProof="0" dirty="0">
                <a:ea typeface="ＭＳ Ｐゴシック" panose="020B0600070205080204" pitchFamily="34" charset="-128"/>
              </a:rPr>
              <a:t>como la cloración.</a:t>
            </a:r>
          </a:p>
          <a:p>
            <a:endParaRPr lang="fr-CH" altLang="fr-FR" dirty="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06A7F69C-EA78-4598-B1F7-7633550D2B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5E5B28A-D442-4153-BDD1-2DF59A647FC9}" type="slidenum">
              <a:rPr lang="fr-FR" altLang="de-DE" sz="1200" smtClean="0">
                <a:latin typeface="Calibri" panose="020F0502020204030204" pitchFamily="34" charset="0"/>
              </a:rPr>
              <a:pPr/>
              <a:t>16</a:t>
            </a:fld>
            <a:endParaRPr lang="fr-FR" altLang="de-DE" sz="1200">
              <a:latin typeface="Calibri" panose="020F0502020204030204" pitchFamily="34" charset="0"/>
            </a:endParaRPr>
          </a:p>
        </p:txBody>
      </p:sp>
    </p:spTree>
    <p:extLst>
      <p:ext uri="{BB962C8B-B14F-4D97-AF65-F5344CB8AC3E}">
        <p14:creationId xmlns:p14="http://schemas.microsoft.com/office/powerpoint/2010/main" val="302344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F534DAE-5FB7-4329-8054-8DBEB96B7A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884936E4-CB0C-4A79-B684-2D2FEEDD0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fr-FR" noProof="0" dirty="0">
                <a:ea typeface="ＭＳ Ｐゴシック" panose="020B0600070205080204" pitchFamily="34" charset="-128"/>
              </a:rPr>
              <a:t>La higiene adecuada puede ser tanto una barrera primaria como una secundaria. </a:t>
            </a:r>
          </a:p>
          <a:p>
            <a:endParaRPr lang="es-ES" altLang="fr-FR" noProof="0" dirty="0">
              <a:ea typeface="ＭＳ Ｐゴシック" panose="020B0600070205080204" pitchFamily="34" charset="-128"/>
            </a:endParaRPr>
          </a:p>
          <a:p>
            <a:r>
              <a:rPr lang="es-ES" altLang="fr-FR" noProof="0" dirty="0">
                <a:ea typeface="ＭＳ Ｐゴシック" panose="020B0600070205080204" pitchFamily="34" charset="-128"/>
              </a:rPr>
              <a:t>Ejemplos de higiene adecuada como barrera primaria: evitar</a:t>
            </a:r>
            <a:r>
              <a:rPr lang="es-ES" altLang="fr-FR" baseline="0" noProof="0" dirty="0">
                <a:ea typeface="ＭＳ Ｐゴシック" panose="020B0600070205080204" pitchFamily="34" charset="-128"/>
              </a:rPr>
              <a:t> la defecación en lugares abiertos, promover el uso correcto de las letrinas, lavarse las manos luego de defecar.</a:t>
            </a:r>
            <a:endParaRPr lang="en-US" altLang="fr-FR" dirty="0">
              <a:ea typeface="ＭＳ Ｐゴシック" panose="020B0600070205080204" pitchFamily="34" charset="-128"/>
            </a:endParaRPr>
          </a:p>
          <a:p>
            <a:endParaRPr lang="en-US" altLang="fr-FR" dirty="0">
              <a:ea typeface="ＭＳ Ｐゴシック" panose="020B0600070205080204" pitchFamily="34" charset="-128"/>
            </a:endParaRPr>
          </a:p>
          <a:p>
            <a:r>
              <a:rPr lang="es-ES" altLang="fr-FR" noProof="0" dirty="0">
                <a:ea typeface="ＭＳ Ｐゴシック" panose="020B0600070205080204" pitchFamily="34" charset="-128"/>
              </a:rPr>
              <a:t>Ejemplos de higiene adecuada como barrera secundaria: lavarse las manos antes de comer, reservar</a:t>
            </a:r>
            <a:r>
              <a:rPr lang="es-ES" altLang="fr-FR" baseline="0" noProof="0" dirty="0">
                <a:ea typeface="ＭＳ Ｐゴシック" panose="020B0600070205080204" pitchFamily="34" charset="-128"/>
              </a:rPr>
              <a:t> agua de forma correcta para evitar una nueva contaminación</a:t>
            </a:r>
            <a:r>
              <a:rPr lang="en-US" altLang="fr-FR" dirty="0">
                <a:ea typeface="ＭＳ Ｐゴシック" panose="020B0600070205080204" pitchFamily="34" charset="-128"/>
              </a:rPr>
              <a:t>, </a:t>
            </a:r>
            <a:r>
              <a:rPr lang="es-ES" altLang="fr-FR" noProof="0" dirty="0">
                <a:ea typeface="ＭＳ Ｐゴシック" panose="020B0600070205080204" pitchFamily="34" charset="-128"/>
              </a:rPr>
              <a:t>proteger los alimentos de las moscas, </a:t>
            </a:r>
            <a:r>
              <a:rPr lang="en-US" altLang="fr-FR" dirty="0">
                <a:ea typeface="ＭＳ Ｐゴシック" panose="020B0600070205080204" pitchFamily="34" charset="-128"/>
              </a:rPr>
              <a:t>etc.</a:t>
            </a:r>
          </a:p>
          <a:p>
            <a:endParaRPr lang="en-US"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06A7F69C-EA78-4598-B1F7-7633550D2B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5E5B28A-D442-4153-BDD1-2DF59A647FC9}" type="slidenum">
              <a:rPr lang="fr-FR" altLang="de-DE" sz="1200" smtClean="0">
                <a:latin typeface="Calibri" panose="020F0502020204030204" pitchFamily="34" charset="0"/>
              </a:rPr>
              <a:pPr/>
              <a:t>17</a:t>
            </a:fld>
            <a:endParaRPr lang="fr-FR" altLang="de-DE" sz="1200">
              <a:latin typeface="Calibri" panose="020F0502020204030204" pitchFamily="34" charset="0"/>
            </a:endParaRPr>
          </a:p>
        </p:txBody>
      </p:sp>
    </p:spTree>
    <p:extLst>
      <p:ext uri="{BB962C8B-B14F-4D97-AF65-F5344CB8AC3E}">
        <p14:creationId xmlns:p14="http://schemas.microsoft.com/office/powerpoint/2010/main" val="2004155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A0C26D9-DE0F-4FE3-986B-1361CAEB4A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4A009996-3B9C-43A6-87E5-7B5C5EF66D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dirty="0">
              <a:ea typeface="ＭＳ Ｐゴシック" panose="020B0600070205080204" pitchFamily="34" charset="-128"/>
            </a:endParaRPr>
          </a:p>
          <a:p>
            <a:r>
              <a:rPr lang="es-AR" sz="1200" b="0" i="0" u="none" strike="noStrike" kern="1200" baseline="0" dirty="0">
                <a:solidFill>
                  <a:schemeClr val="tx1"/>
                </a:solidFill>
                <a:latin typeface="+mn-lt"/>
                <a:ea typeface="+mn-ea"/>
                <a:cs typeface="+mn-cs"/>
              </a:rPr>
              <a:t>En el libro “</a:t>
            </a:r>
            <a:r>
              <a:rPr lang="es-AR" sz="1200" b="0" i="1" u="none" strike="noStrike" kern="1200" baseline="0" dirty="0" err="1">
                <a:solidFill>
                  <a:schemeClr val="tx1"/>
                </a:solidFill>
                <a:latin typeface="+mn-lt"/>
                <a:ea typeface="+mn-ea"/>
                <a:cs typeface="+mn-cs"/>
              </a:rPr>
              <a:t>Drawers</a:t>
            </a:r>
            <a:r>
              <a:rPr lang="es-AR" sz="1200" b="0" i="1"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of Water” </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Recolectores</a:t>
            </a:r>
            <a:r>
              <a:rPr lang="en-US" sz="1200" b="0" i="0" u="none" strike="noStrike" kern="1200" baseline="0" dirty="0">
                <a:solidFill>
                  <a:schemeClr val="tx1"/>
                </a:solidFill>
                <a:latin typeface="+mn-lt"/>
                <a:ea typeface="+mn-ea"/>
                <a:cs typeface="+mn-cs"/>
              </a:rPr>
              <a:t> </a:t>
            </a:r>
            <a:r>
              <a:rPr lang="es-AR" sz="1200" b="0" i="0" u="none" strike="noStrike" kern="1200" baseline="0" dirty="0">
                <a:solidFill>
                  <a:schemeClr val="tx1"/>
                </a:solidFill>
                <a:latin typeface="+mn-lt"/>
                <a:ea typeface="+mn-ea"/>
                <a:cs typeface="+mn-cs"/>
              </a:rPr>
              <a:t>de agua), se describe esta</a:t>
            </a:r>
            <a:r>
              <a:rPr lang="es-ES" dirty="0"/>
              <a:t> clase como la que incluye “infecciones que disminuyen como resultado del aumento del volumen de agua disponible”</a:t>
            </a:r>
            <a:r>
              <a:rPr lang="es-ES" baseline="0" dirty="0"/>
              <a:t> y se brinda una d</a:t>
            </a:r>
            <a:r>
              <a:rPr lang="es-ES" dirty="0"/>
              <a:t>efinición operacional formal: “Las </a:t>
            </a:r>
            <a:r>
              <a:rPr lang="es-ES" u="none" dirty="0"/>
              <a:t>infecciones </a:t>
            </a:r>
            <a:r>
              <a:rPr lang="es-ES" sz="1200" u="none" dirty="0">
                <a:latin typeface="+mn-lt"/>
              </a:rPr>
              <a:t>asociadas a una falta de higiene adecuada </a:t>
            </a:r>
            <a:r>
              <a:rPr lang="es-ES" dirty="0"/>
              <a:t>son aquellas cuya incidencia o gravedad puede reducirse aumentando la disponibilidad del agua sin mejorar su calidad” (White, G. y otros, 1972, p. 162).</a:t>
            </a:r>
          </a:p>
          <a:p>
            <a:endParaRPr lang="en-US" altLang="fr-FR" dirty="0">
              <a:ea typeface="ＭＳ Ｐゴシック" panose="020B0600070205080204" pitchFamily="34" charset="-128"/>
            </a:endParaRPr>
          </a:p>
          <a:p>
            <a:r>
              <a:rPr lang="es-ES" altLang="fr-FR" noProof="0" dirty="0">
                <a:ea typeface="ＭＳ Ｐゴシック" panose="020B0600070205080204" pitchFamily="34" charset="-128"/>
              </a:rPr>
              <a:t>La segunda clase enfermedades relacionadas con el</a:t>
            </a:r>
            <a:r>
              <a:rPr lang="es-ES" altLang="fr-FR" baseline="0" noProof="0" dirty="0">
                <a:ea typeface="ＭＳ Ｐゴシック" panose="020B0600070205080204" pitchFamily="34" charset="-128"/>
              </a:rPr>
              <a:t> agua </a:t>
            </a:r>
            <a:r>
              <a:rPr lang="en-US" altLang="fr-FR" baseline="0" dirty="0">
                <a:ea typeface="ＭＳ Ｐゴシック" panose="020B0600070205080204" pitchFamily="34" charset="-128"/>
              </a:rPr>
              <a:t>son las </a:t>
            </a:r>
            <a:r>
              <a:rPr lang="es-ES" sz="1200" u="none" dirty="0">
                <a:latin typeface="+mn-lt"/>
              </a:rPr>
              <a:t>asociadas a una falta de higiene adecuada:</a:t>
            </a:r>
            <a:r>
              <a:rPr lang="es-ES" sz="1200" u="none" baseline="0" dirty="0">
                <a:latin typeface="+mn-lt"/>
              </a:rPr>
              <a:t> infecciones provocadas por patógenos cuya transmisión puede prevenirse a través de una mejora en la disponibilidad y en la calidad del agua.</a:t>
            </a:r>
            <a:r>
              <a:rPr lang="en-US" altLang="fr-FR" dirty="0">
                <a:ea typeface="ＭＳ Ｐゴシック" panose="020B0600070205080204" pitchFamily="34" charset="-128"/>
              </a:rPr>
              <a:t> </a:t>
            </a:r>
          </a:p>
          <a:p>
            <a:endParaRPr lang="en-GB" altLang="fr-FR" dirty="0">
              <a:ea typeface="ＭＳ Ｐゴシック" panose="020B0600070205080204" pitchFamily="34" charset="-128"/>
            </a:endParaRPr>
          </a:p>
          <a:p>
            <a:r>
              <a:rPr lang="es-ES" dirty="0"/>
              <a:t>Una buena higiene personal requiere la disponibilidad y el uso del agua para bañarse</a:t>
            </a:r>
            <a:r>
              <a:rPr lang="es-ES" baseline="0" dirty="0"/>
              <a:t> y para</a:t>
            </a:r>
            <a:r>
              <a:rPr lang="es-ES" dirty="0"/>
              <a:t> lavar prendas y utensilios. </a:t>
            </a:r>
            <a:r>
              <a:rPr lang="es-ES" altLang="fr-FR" noProof="0" dirty="0">
                <a:ea typeface="ＭＳ Ｐゴシック" panose="020B0600070205080204" pitchFamily="34" charset="-128"/>
              </a:rPr>
              <a:t>Por lo tanto, el mecanismo de transmisión se relaciona más con</a:t>
            </a:r>
            <a:r>
              <a:rPr lang="es-ES" altLang="fr-FR" baseline="0" noProof="0" dirty="0">
                <a:ea typeface="ＭＳ Ｐゴシック" panose="020B0600070205080204" pitchFamily="34" charset="-128"/>
              </a:rPr>
              <a:t> la cantidad de agua que con su calidad. </a:t>
            </a:r>
          </a:p>
          <a:p>
            <a:endParaRPr lang="es-ES" altLang="fr-FR" baseline="0" noProof="0" dirty="0">
              <a:ea typeface="ＭＳ Ｐゴシック" panose="020B0600070205080204" pitchFamily="34" charset="-128"/>
            </a:endParaRPr>
          </a:p>
          <a:p>
            <a:r>
              <a:rPr lang="es-ES" altLang="fr-FR" baseline="0" noProof="0" dirty="0">
                <a:ea typeface="ＭＳ Ｐゴシック" panose="020B0600070205080204" pitchFamily="34" charset="-128"/>
              </a:rPr>
              <a:t>Hay tres tipos de enfermedades asociadas a una falta de higiene adecuada: </a:t>
            </a:r>
            <a:r>
              <a:rPr lang="es-ES" sz="1200" dirty="0">
                <a:ea typeface="ＭＳ Ｐゴシック" panose="020B0600070205080204" pitchFamily="34" charset="-128"/>
                <a:cs typeface="Arial Narrow" panose="020B0606020202030204" pitchFamily="34" charset="0"/>
              </a:rPr>
              <a:t>1)</a:t>
            </a:r>
            <a:r>
              <a:rPr lang="es-ES" sz="1200" baseline="0" dirty="0">
                <a:ea typeface="ＭＳ Ｐゴシック" panose="020B0600070205080204" pitchFamily="34" charset="-128"/>
                <a:cs typeface="Arial Narrow" panose="020B0606020202030204" pitchFamily="34" charset="0"/>
              </a:rPr>
              <a:t> l</a:t>
            </a:r>
            <a:r>
              <a:rPr lang="es-ES" sz="1200" dirty="0">
                <a:ea typeface="ＭＳ Ｐゴシック" panose="020B0600070205080204" pitchFamily="34" charset="-128"/>
                <a:cs typeface="Arial Narrow" panose="020B0606020202030204" pitchFamily="34" charset="0"/>
              </a:rPr>
              <a:t>as infecciones relacionadas con la vía fecal-oral</a:t>
            </a:r>
            <a:r>
              <a:rPr lang="en-GB" sz="1200" dirty="0">
                <a:ea typeface="ＭＳ Ｐゴシック" panose="020B0600070205080204" pitchFamily="34" charset="-128"/>
                <a:cs typeface="+mn-cs"/>
              </a:rPr>
              <a:t>,</a:t>
            </a:r>
            <a:r>
              <a:rPr lang="en-GB" sz="1200" baseline="0" dirty="0">
                <a:ea typeface="ＭＳ Ｐゴシック" panose="020B0600070205080204" pitchFamily="34" charset="-128"/>
                <a:cs typeface="+mn-cs"/>
              </a:rPr>
              <a:t> </a:t>
            </a:r>
            <a:r>
              <a:rPr lang="es-ES" dirty="0"/>
              <a:t>similares a las transmitidas por el consumo de agua contaminada;</a:t>
            </a:r>
            <a:r>
              <a:rPr lang="es-ES" baseline="0" dirty="0"/>
              <a:t> 2) las </a:t>
            </a:r>
            <a:r>
              <a:rPr lang="es-ES" sz="1200" dirty="0">
                <a:ea typeface="ＭＳ Ｐゴシック" panose="020B0600070205080204" pitchFamily="34" charset="-128"/>
                <a:cs typeface="Arial Narrow" panose="020B0606020202030204" pitchFamily="34" charset="0"/>
              </a:rPr>
              <a:t>infecciones cutáneas u oculares cuya causa de transmisión no está ligada a la vía fecal-oral</a:t>
            </a:r>
            <a:r>
              <a:rPr lang="en-GB" altLang="fr-FR" dirty="0">
                <a:ea typeface="ＭＳ Ｐゴシック" panose="020B0600070205080204" pitchFamily="34" charset="-128"/>
              </a:rPr>
              <a:t>, </a:t>
            </a:r>
            <a:r>
              <a:rPr lang="es-ES" altLang="fr-FR" noProof="0" dirty="0">
                <a:ea typeface="ＭＳ Ｐゴシック" panose="020B0600070205080204" pitchFamily="34" charset="-128"/>
              </a:rPr>
              <a:t>sino a la deficiencia en la higiene </a:t>
            </a:r>
            <a:r>
              <a:rPr lang="en-GB" altLang="fr-FR" dirty="0">
                <a:ea typeface="ＭＳ Ｐゴシック" panose="020B0600070205080204" pitchFamily="34" charset="-128"/>
              </a:rPr>
              <a:t>(</a:t>
            </a:r>
            <a:r>
              <a:rPr lang="es-ES" altLang="fr-FR" noProof="0" dirty="0">
                <a:ea typeface="ＭＳ Ｐゴシック" panose="020B0600070205080204" pitchFamily="34" charset="-128"/>
              </a:rPr>
              <a:t>como </a:t>
            </a:r>
            <a:r>
              <a:rPr lang="es-ES" altLang="fr-FR" baseline="0" noProof="0" dirty="0">
                <a:ea typeface="ＭＳ Ｐゴシック" panose="020B0600070205080204" pitchFamily="34" charset="-128"/>
              </a:rPr>
              <a:t>el tracoma</a:t>
            </a:r>
            <a:r>
              <a:rPr lang="es-ES" dirty="0"/>
              <a:t>, que es la principal causa infecciosa de ceguera en todo el mundo);</a:t>
            </a:r>
            <a:r>
              <a:rPr lang="es-ES" baseline="0" dirty="0"/>
              <a:t> y 3)</a:t>
            </a:r>
            <a:r>
              <a:rPr lang="es-ES" dirty="0"/>
              <a:t> las </a:t>
            </a:r>
            <a:r>
              <a:rPr lang="es-ES" sz="1200" dirty="0">
                <a:ea typeface="ＭＳ Ｐゴシック" panose="020B0600070205080204" pitchFamily="34" charset="-128"/>
                <a:cs typeface="Arial Narrow" panose="020B0606020202030204" pitchFamily="34" charset="0"/>
              </a:rPr>
              <a:t>infecciones causadas por piojos, que pueden reducirse a través de una mejora de la higiene personal </a:t>
            </a:r>
            <a:r>
              <a:rPr lang="es-ES" sz="2800" dirty="0">
                <a:ea typeface="ＭＳ Ｐゴシック" panose="020B0600070205080204" pitchFamily="34" charset="-128"/>
                <a:cs typeface="Arial Narrow" panose="020B0606020202030204" pitchFamily="34" charset="0"/>
              </a:rPr>
              <a:t>(por ejemplo, tifus).</a:t>
            </a:r>
          </a:p>
          <a:p>
            <a:pPr>
              <a:spcBef>
                <a:spcPct val="0"/>
              </a:spcBef>
            </a:pPr>
            <a:endParaRPr lang="en-GB"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59396" name="Slide Number Placeholder 3">
            <a:extLst>
              <a:ext uri="{FF2B5EF4-FFF2-40B4-BE49-F238E27FC236}">
                <a16:creationId xmlns:a16="http://schemas.microsoft.com/office/drawing/2014/main" id="{CFBE6AC4-F4D5-45AE-B34C-D8F16E55F9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E6E97A46-6B79-4BD1-963A-DFF214624411}" type="slidenum">
              <a:rPr lang="fr-FR" altLang="de-DE" sz="1200" smtClean="0">
                <a:latin typeface="Calibri" panose="020F0502020204030204" pitchFamily="34" charset="0"/>
              </a:rPr>
              <a:pPr/>
              <a:t>18</a:t>
            </a:fld>
            <a:endParaRPr lang="fr-FR" altLang="de-DE" sz="1200">
              <a:latin typeface="Calibri" panose="020F0502020204030204" pitchFamily="34" charset="0"/>
            </a:endParaRPr>
          </a:p>
        </p:txBody>
      </p:sp>
    </p:spTree>
    <p:extLst>
      <p:ext uri="{BB962C8B-B14F-4D97-AF65-F5344CB8AC3E}">
        <p14:creationId xmlns:p14="http://schemas.microsoft.com/office/powerpoint/2010/main" val="4109634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Proporcionar agua en</a:t>
            </a:r>
            <a:r>
              <a:rPr lang="es-ES" baseline="0" dirty="0"/>
              <a:t> cantidad suficiente es</a:t>
            </a:r>
            <a:r>
              <a:rPr lang="es-ES" dirty="0"/>
              <a:t>, al menos, tan importante como proporcionar agua de buena calidad. La razón es que para mantener una buena higiene personal es fundamental tener suficiente agua.</a:t>
            </a:r>
            <a:r>
              <a:rPr lang="es-ES" baseline="0" dirty="0"/>
              <a:t> Se ha demostrado que una </a:t>
            </a:r>
            <a:r>
              <a:rPr lang="es-ES" dirty="0"/>
              <a:t>buena higiene reduce la transmisión de la mayoría de las enfermedades relacionadas con el agua.</a:t>
            </a:r>
            <a:endParaRPr lang="fr-CH" altLang="fr-FR" b="1" dirty="0">
              <a:ea typeface="ＭＳ Ｐゴシック" panose="020B0600070205080204" pitchFamily="34" charset="-128"/>
            </a:endParaRPr>
          </a:p>
          <a:p>
            <a:endParaRPr lang="fr-CH" altLang="fr-FR" b="1" dirty="0">
              <a:ea typeface="ＭＳ Ｐゴシック" panose="020B0600070205080204" pitchFamily="34" charset="-128"/>
            </a:endParaRPr>
          </a:p>
          <a:p>
            <a:endParaRPr lang="fr-CH" altLang="fr-FR" b="1" dirty="0">
              <a:ea typeface="ＭＳ Ｐゴシック" panose="020B0600070205080204" pitchFamily="34" charset="-128"/>
            </a:endParaRPr>
          </a:p>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19</a:t>
            </a:fld>
            <a:endParaRPr lang="fr-CH"/>
          </a:p>
        </p:txBody>
      </p:sp>
    </p:spTree>
    <p:extLst>
      <p:ext uri="{BB962C8B-B14F-4D97-AF65-F5344CB8AC3E}">
        <p14:creationId xmlns:p14="http://schemas.microsoft.com/office/powerpoint/2010/main" val="907500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AC380E78-D9D9-4226-9EAD-0B805FA752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C5D82AD3-30F1-4DC8-90FC-07653F51FD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sz="1200" u="none" dirty="0">
                <a:latin typeface="+mn-lt"/>
              </a:rPr>
              <a:t>Las</a:t>
            </a:r>
            <a:r>
              <a:rPr lang="es-ES" sz="1200" u="none" baseline="0" dirty="0">
                <a:latin typeface="+mn-lt"/>
              </a:rPr>
              <a:t> e</a:t>
            </a:r>
            <a:r>
              <a:rPr lang="es-ES" sz="1200" u="none" dirty="0">
                <a:latin typeface="+mn-lt"/>
              </a:rPr>
              <a:t>nfermedades transmitidas por el agua por medio de parásitos tienen su origen en </a:t>
            </a:r>
            <a:r>
              <a:rPr lang="es-ES" sz="1200" u="none" baseline="0" dirty="0">
                <a:latin typeface="+mn-lt"/>
              </a:rPr>
              <a:t>agentes patógenos que</a:t>
            </a:r>
            <a:r>
              <a:rPr lang="es-ES" dirty="0"/>
              <a:t> viven una parte obligatoria de su ciclo de vida en el agua.</a:t>
            </a:r>
            <a:r>
              <a:rPr lang="en-US" dirty="0"/>
              <a:t> </a:t>
            </a:r>
            <a:r>
              <a:rPr lang="es-ES" noProof="0" dirty="0"/>
              <a:t>La infección puede tener lugar</a:t>
            </a:r>
            <a:r>
              <a:rPr lang="es-ES" baseline="0" noProof="0" dirty="0"/>
              <a:t> a través de la ingesta (como en el caso de la</a:t>
            </a:r>
            <a:r>
              <a:rPr lang="es-ES" noProof="0" dirty="0"/>
              <a:t> </a:t>
            </a:r>
            <a:r>
              <a:rPr lang="es-ES" noProof="0" dirty="0" err="1"/>
              <a:t>dracunculiasis</a:t>
            </a:r>
            <a:r>
              <a:rPr lang="es-ES" noProof="0" dirty="0"/>
              <a:t>)</a:t>
            </a:r>
            <a:r>
              <a:rPr lang="es-ES" baseline="0" noProof="0" dirty="0"/>
              <a:t> y,</a:t>
            </a:r>
            <a:r>
              <a:rPr lang="es-ES" sz="1200" b="0" i="0" kern="1200" dirty="0">
                <a:solidFill>
                  <a:schemeClr val="tx1"/>
                </a:solidFill>
                <a:effectLst/>
                <a:latin typeface="+mn-lt"/>
                <a:ea typeface="+mn-ea"/>
                <a:cs typeface="+mn-cs"/>
              </a:rPr>
              <a:t> por lo tanto, se superpone con la primera clase de enfermedades</a:t>
            </a:r>
            <a:r>
              <a:rPr lang="en-US" dirty="0"/>
              <a:t>; o </a:t>
            </a:r>
            <a:r>
              <a:rPr lang="es-ES" dirty="0"/>
              <a:t>por penetración en la piel (percutánea) intacta o dañada (raspada</a:t>
            </a:r>
            <a:r>
              <a:rPr lang="es-ES" baseline="0" dirty="0"/>
              <a:t> o</a:t>
            </a:r>
            <a:r>
              <a:rPr lang="es-ES" dirty="0"/>
              <a:t> herida), </a:t>
            </a:r>
            <a:r>
              <a:rPr lang="es-ES" baseline="0" noProof="0" dirty="0"/>
              <a:t>como en los casos de la</a:t>
            </a:r>
            <a:r>
              <a:rPr lang="es-ES" noProof="0" dirty="0"/>
              <a:t> </a:t>
            </a:r>
            <a:r>
              <a:rPr lang="es-ES" dirty="0"/>
              <a:t>esquistosomiasis</a:t>
            </a:r>
            <a:r>
              <a:rPr lang="en-US" dirty="0"/>
              <a:t> y la leptospirosis. </a:t>
            </a:r>
            <a:r>
              <a:rPr lang="es-ES" sz="1200" b="0" i="0" kern="1200" dirty="0">
                <a:solidFill>
                  <a:schemeClr val="tx1"/>
                </a:solidFill>
                <a:effectLst/>
                <a:latin typeface="+mn-lt"/>
                <a:ea typeface="+mn-ea"/>
                <a:cs typeface="+mn-cs"/>
              </a:rPr>
              <a:t>Normalmente, se trata de agentes patógenos con ciclos de vida relativamente complejos. V. capítulo 5 para obtener</a:t>
            </a:r>
            <a:r>
              <a:rPr lang="es-ES" sz="1200" b="0" i="0" kern="1200" baseline="0" dirty="0">
                <a:solidFill>
                  <a:schemeClr val="tx1"/>
                </a:solidFill>
                <a:effectLst/>
                <a:latin typeface="+mn-lt"/>
                <a:ea typeface="+mn-ea"/>
                <a:cs typeface="+mn-cs"/>
              </a:rPr>
              <a:t> </a:t>
            </a:r>
            <a:r>
              <a:rPr lang="es-ES" sz="1200" b="0" i="0" kern="1200" dirty="0">
                <a:solidFill>
                  <a:schemeClr val="tx1"/>
                </a:solidFill>
                <a:effectLst/>
                <a:latin typeface="+mn-lt"/>
                <a:ea typeface="+mn-ea"/>
                <a:cs typeface="+mn-cs"/>
              </a:rPr>
              <a:t>información sobre la causa, transmisión y prevención de la esquistosomiasis.</a:t>
            </a:r>
          </a:p>
          <a:p>
            <a:endParaRPr lang="en-GB" altLang="fr-FR" dirty="0">
              <a:ea typeface="ＭＳ Ｐゴシック" panose="020B0600070205080204" pitchFamily="34" charset="-128"/>
            </a:endParaRPr>
          </a:p>
          <a:p>
            <a:r>
              <a:rPr lang="es-ES" altLang="fr-FR" noProof="0" dirty="0">
                <a:ea typeface="ＭＳ Ｐゴシック" panose="020B0600070205080204" pitchFamily="34" charset="-128"/>
              </a:rPr>
              <a:t>La tercera clase de </a:t>
            </a:r>
            <a:r>
              <a:rPr lang="es-ES" altLang="fr-FR" baseline="0" noProof="0" dirty="0">
                <a:ea typeface="ＭＳ Ｐゴシック" panose="020B0600070205080204" pitchFamily="34" charset="-128"/>
              </a:rPr>
              <a:t>enfermedades relacionadas con el agua son las denominadas “</a:t>
            </a:r>
            <a:r>
              <a:rPr lang="es-ES" altLang="fr-FR" sz="1200" u="none" baseline="0" noProof="0" dirty="0">
                <a:latin typeface="+mn-lt"/>
                <a:ea typeface="+mn-ea"/>
              </a:rPr>
              <a:t>e</a:t>
            </a:r>
            <a:r>
              <a:rPr lang="es-ES" sz="1200" u="none" noProof="0" dirty="0">
                <a:latin typeface="+mn-lt"/>
              </a:rPr>
              <a:t>nfermedades transmitidas por el agua por medio de parásitos”. En este caso, el </a:t>
            </a:r>
            <a:r>
              <a:rPr lang="es-ES" dirty="0"/>
              <a:t>patógeno pasa parte de su ciclo de vida en el agua,</a:t>
            </a:r>
            <a:r>
              <a:rPr lang="es-ES" baseline="0" dirty="0"/>
              <a:t> </a:t>
            </a:r>
            <a:r>
              <a:rPr lang="es-ES" dirty="0"/>
              <a:t>generalmente en un caracol u otro animal acuático.</a:t>
            </a:r>
          </a:p>
          <a:p>
            <a:r>
              <a:rPr lang="es-ES" sz="1200" b="0" i="0" kern="1200" dirty="0">
                <a:solidFill>
                  <a:schemeClr val="tx1"/>
                </a:solidFill>
                <a:effectLst/>
                <a:latin typeface="+mn-lt"/>
                <a:ea typeface="+mn-ea"/>
                <a:cs typeface="+mn-cs"/>
              </a:rPr>
              <a:t>Habitualmente, los patógenos ingresan al agua a partir de las heces y de la orina de personas infectadas. El patógeno se transmite por ingesta o por penetración en la piel.</a:t>
            </a:r>
            <a:endParaRPr lang="en-GB" altLang="fr-FR" dirty="0">
              <a:ea typeface="ＭＳ Ｐゴシック" panose="020B0600070205080204" pitchFamily="34" charset="-128"/>
            </a:endParaRPr>
          </a:p>
          <a:p>
            <a:r>
              <a:rPr lang="es-ES" dirty="0"/>
              <a:t>Todas estas enfermedades son causadas por gusanos parásitos,</a:t>
            </a:r>
            <a:r>
              <a:rPr lang="es-ES" baseline="0" dirty="0"/>
              <a:t> pero n</a:t>
            </a:r>
            <a:r>
              <a:rPr lang="es-ES" dirty="0"/>
              <a:t>o todos los gusanos parásitos provocan este tipo de </a:t>
            </a:r>
            <a:r>
              <a:rPr lang="es-ES" dirty="0" err="1"/>
              <a:t>enfemedades</a:t>
            </a:r>
            <a:r>
              <a:rPr lang="es-ES" dirty="0"/>
              <a:t>. Dos de los más importantes son el gusano de Guinea y la </a:t>
            </a:r>
            <a:r>
              <a:rPr lang="es-AR" sz="1200" b="0" i="0" kern="1200" dirty="0">
                <a:solidFill>
                  <a:schemeClr val="tx1"/>
                </a:solidFill>
                <a:effectLst/>
                <a:latin typeface="+mn-lt"/>
                <a:ea typeface="+mn-ea"/>
                <a:cs typeface="+mn-cs"/>
              </a:rPr>
              <a:t>esquistosomiasis</a:t>
            </a:r>
            <a:r>
              <a:rPr lang="es-ES" dirty="0"/>
              <a:t>.</a:t>
            </a:r>
          </a:p>
          <a:p>
            <a:endParaRPr lang="en-GB" altLang="fr-FR" dirty="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fr-CH" altLang="fr-FR" dirty="0">
              <a:ea typeface="ＭＳ Ｐゴシック" panose="020B0600070205080204" pitchFamily="34" charset="-128"/>
            </a:endParaRPr>
          </a:p>
        </p:txBody>
      </p:sp>
      <p:sp>
        <p:nvSpPr>
          <p:cNvPr id="64516" name="Slide Number Placeholder 3">
            <a:extLst>
              <a:ext uri="{FF2B5EF4-FFF2-40B4-BE49-F238E27FC236}">
                <a16:creationId xmlns:a16="http://schemas.microsoft.com/office/drawing/2014/main" id="{CE4919A0-69A8-43D0-B793-040ECFCCDC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6D035AD6-BCE5-42E3-A437-8509783AC032}" type="slidenum">
              <a:rPr lang="fr-FR" altLang="de-DE" sz="1200" smtClean="0">
                <a:latin typeface="Calibri" panose="020F0502020204030204" pitchFamily="34" charset="0"/>
              </a:rPr>
              <a:pPr/>
              <a:t>20</a:t>
            </a:fld>
            <a:endParaRPr lang="fr-FR" altLang="de-DE" sz="1200">
              <a:latin typeface="Calibri" panose="020F0502020204030204" pitchFamily="34" charset="0"/>
            </a:endParaRPr>
          </a:p>
        </p:txBody>
      </p:sp>
    </p:spTree>
    <p:extLst>
      <p:ext uri="{BB962C8B-B14F-4D97-AF65-F5344CB8AC3E}">
        <p14:creationId xmlns:p14="http://schemas.microsoft.com/office/powerpoint/2010/main" val="75394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ltLang="fr-FR" noProof="0" dirty="0">
                <a:ea typeface="ＭＳ Ｐゴシック" panose="020B0600070205080204" pitchFamily="34" charset="-128"/>
              </a:rPr>
              <a:t>En la base de la pirámide, </a:t>
            </a:r>
            <a:r>
              <a:rPr lang="es-ES" dirty="0"/>
              <a:t>hay dos elementos fundamentales: la nutrición y la ingeniería de salud pública. Generalmente, en contextos humanitarios, el objetivo del último elemento es</a:t>
            </a:r>
            <a:r>
              <a:rPr lang="es-ES" baseline="0" dirty="0"/>
              <a:t> </a:t>
            </a:r>
            <a:r>
              <a:rPr lang="es-ES" dirty="0"/>
              <a:t>la prestación</a:t>
            </a:r>
            <a:r>
              <a:rPr lang="es-ES" baseline="0" dirty="0"/>
              <a:t> de</a:t>
            </a:r>
            <a:r>
              <a:rPr lang="es-ES" dirty="0"/>
              <a:t> los siguientes servicios: suministro adecuado de agua salubre, gestión adecuada de la eliminación</a:t>
            </a:r>
            <a:r>
              <a:rPr lang="es-ES" baseline="0" dirty="0"/>
              <a:t> de excrementos</a:t>
            </a:r>
            <a:r>
              <a:rPr lang="es-ES" dirty="0"/>
              <a:t>, vertidos y eliminación de aguas residuales, recolección y eliminación de residuos y desechos sanitarios, e intervenciones efectivas de control de vectores.</a:t>
            </a:r>
          </a:p>
          <a:p>
            <a:r>
              <a:rPr lang="es-ES" altLang="fr-FR" noProof="0" dirty="0">
                <a:ea typeface="ＭＳ Ｐゴシック" panose="020B0600070205080204" pitchFamily="34" charset="-128"/>
              </a:rPr>
              <a:t>La idea que sostiene la pirámide</a:t>
            </a:r>
            <a:r>
              <a:rPr lang="es-ES" altLang="fr-FR" baseline="0" noProof="0" dirty="0">
                <a:ea typeface="ＭＳ Ｐゴシック" panose="020B0600070205080204" pitchFamily="34" charset="-128"/>
              </a:rPr>
              <a:t> de la salud es que no tiene sentido gestionar las cuestiones de salud de las personas en situación de vulnerabilidad solo desde la cúspide (es decir, desde el enfoque de la </a:t>
            </a:r>
            <a:r>
              <a:rPr lang="es-ES" altLang="fr-FR" noProof="0" dirty="0">
                <a:ea typeface="ＭＳ Ｐゴシック" panose="020B0600070205080204" pitchFamily="34" charset="-128"/>
              </a:rPr>
              <a:t>“</a:t>
            </a:r>
            <a:r>
              <a:rPr lang="es-ES" altLang="fr-FR" baseline="0" noProof="0" dirty="0">
                <a:ea typeface="ＭＳ Ｐゴシック" panose="020B0600070205080204" pitchFamily="34" charset="-128"/>
              </a:rPr>
              <a:t>atención de salud curativa</a:t>
            </a:r>
            <a:r>
              <a:rPr lang="es-ES" altLang="fr-FR" noProof="0" dirty="0">
                <a:ea typeface="ＭＳ Ｐゴシック" panose="020B0600070205080204" pitchFamily="34" charset="-128"/>
              </a:rPr>
              <a:t>”) si el</a:t>
            </a:r>
            <a:r>
              <a:rPr lang="es-ES" altLang="fr-FR" baseline="0" noProof="0" dirty="0">
                <a:ea typeface="ＭＳ Ｐゴシック" panose="020B0600070205080204" pitchFamily="34" charset="-128"/>
              </a:rPr>
              <a:t> ambiente con el que tiene contacto </a:t>
            </a:r>
            <a:r>
              <a:rPr lang="es-ES" altLang="fr-FR" noProof="0" dirty="0">
                <a:ea typeface="ＭＳ Ｐゴシック" panose="020B0600070205080204" pitchFamily="34" charset="-128"/>
              </a:rPr>
              <a:t>inmediato es la causa de su estado de salud deficiente. Lidiar con el problema de</a:t>
            </a:r>
            <a:r>
              <a:rPr lang="es-ES" altLang="fr-FR" baseline="0" noProof="0" dirty="0">
                <a:ea typeface="ＭＳ Ｐゴシック" panose="020B0600070205080204" pitchFamily="34" charset="-128"/>
              </a:rPr>
              <a:t> </a:t>
            </a:r>
            <a:r>
              <a:rPr lang="es-ES" altLang="fr-FR" noProof="0" dirty="0">
                <a:ea typeface="ＭＳ Ｐゴシック" panose="020B0600070205080204" pitchFamily="34" charset="-128"/>
              </a:rPr>
              <a:t>raíz, en especial en el caso de las enfermedades transmisibles, en lugar de solo</a:t>
            </a:r>
            <a:r>
              <a:rPr lang="es-ES" altLang="fr-FR" baseline="0" noProof="0" dirty="0">
                <a:ea typeface="ＭＳ Ｐゴシック" panose="020B0600070205080204" pitchFamily="34" charset="-128"/>
              </a:rPr>
              <a:t> atender a los pacientes, es una alternativa más efectiva </a:t>
            </a:r>
            <a:r>
              <a:rPr lang="es-ES" sz="1200" b="0" i="0" kern="1200" noProof="0" dirty="0">
                <a:solidFill>
                  <a:schemeClr val="tx1"/>
                </a:solidFill>
                <a:effectLst/>
                <a:latin typeface="+mn-lt"/>
                <a:ea typeface="+mn-ea"/>
                <a:cs typeface="+mn-cs"/>
              </a:rPr>
              <a:t>para llegar a una población más amplia.</a:t>
            </a:r>
            <a:endParaRPr lang="es-ES" altLang="fr-FR" baseline="0" noProof="0" dirty="0">
              <a:ea typeface="ＭＳ Ｐゴシック" panose="020B0600070205080204" pitchFamily="34" charset="-128"/>
            </a:endParaRPr>
          </a:p>
          <a:p>
            <a:r>
              <a:rPr lang="es-ES" altLang="fr-FR" noProof="0" dirty="0">
                <a:latin typeface="Times New Roman" panose="02020603050405020304" pitchFamily="18" charset="0"/>
                <a:ea typeface="ＭＳ Ｐゴシック" panose="020B0600070205080204" pitchFamily="34" charset="-128"/>
              </a:rPr>
              <a:t>Este enfoque</a:t>
            </a:r>
            <a:r>
              <a:rPr lang="es-ES" altLang="fr-FR" baseline="0" noProof="0" dirty="0">
                <a:latin typeface="Times New Roman" panose="02020603050405020304" pitchFamily="18" charset="0"/>
                <a:ea typeface="ＭＳ Ｐゴシック" panose="020B0600070205080204" pitchFamily="34" charset="-128"/>
              </a:rPr>
              <a:t> se implementó en la década de 1980 y, mediante investigaciones bien documentadas, se ha demostrado que el acceso a agua potable, saneamiento, refugio y alimentos en cantidad y calidad adecuada </a:t>
            </a:r>
            <a:r>
              <a:rPr lang="es-ES" altLang="fr-FR" noProof="0" dirty="0">
                <a:latin typeface="Times New Roman" panose="02020603050405020304" pitchFamily="18" charset="0"/>
                <a:ea typeface="ＭＳ Ｐゴシック" panose="020B0600070205080204" pitchFamily="34" charset="-128"/>
              </a:rPr>
              <a:t>era más efectivo que la mayoría de los programas médicos para tratar la</a:t>
            </a:r>
            <a:r>
              <a:rPr lang="es-ES" altLang="fr-FR" baseline="0" noProof="0" dirty="0">
                <a:latin typeface="Times New Roman" panose="02020603050405020304" pitchFamily="18" charset="0"/>
                <a:ea typeface="ＭＳ Ｐゴシック" panose="020B0600070205080204" pitchFamily="34" charset="-128"/>
              </a:rPr>
              <a:t> diarrea y las</a:t>
            </a:r>
            <a:r>
              <a:rPr lang="es-ES" altLang="fr-FR" noProof="0" dirty="0">
                <a:latin typeface="Times New Roman" panose="02020603050405020304" pitchFamily="18" charset="0"/>
                <a:ea typeface="ＭＳ Ｐゴシック" panose="020B0600070205080204" pitchFamily="34" charset="-128"/>
              </a:rPr>
              <a:t> enfermedades transmitidas por vectores.</a:t>
            </a:r>
            <a:r>
              <a:rPr lang="es-ES" altLang="fr-FR" noProof="0" dirty="0">
                <a:ea typeface="ＭＳ Ｐゴシック" panose="020B0600070205080204" pitchFamily="34" charset="-128"/>
              </a:rPr>
              <a:t> </a:t>
            </a:r>
          </a:p>
          <a:p>
            <a:r>
              <a:rPr lang="es-ES" altLang="fr-FR" noProof="0" dirty="0">
                <a:ea typeface="ＭＳ Ｐゴシック" panose="020B0600070205080204" pitchFamily="34" charset="-128"/>
              </a:rPr>
              <a:t>Por esta razón,</a:t>
            </a:r>
            <a:r>
              <a:rPr lang="es-ES" altLang="fr-FR" baseline="0" noProof="0" dirty="0">
                <a:ea typeface="ＭＳ Ｐゴシック" panose="020B0600070205080204" pitchFamily="34" charset="-128"/>
              </a:rPr>
              <a:t> este modelo se orienta más a la realización de actividades </a:t>
            </a:r>
            <a:r>
              <a:rPr lang="es-ES" altLang="fr-FR" noProof="0" dirty="0">
                <a:ea typeface="ＭＳ Ｐゴシック" panose="020B0600070205080204" pitchFamily="34" charset="-128"/>
              </a:rPr>
              <a:t>relacionadas con la nutrición y la ingeniería</a:t>
            </a:r>
            <a:r>
              <a:rPr lang="es-ES" altLang="fr-FR" baseline="0" noProof="0" dirty="0">
                <a:ea typeface="ＭＳ Ｐゴシック" panose="020B0600070205080204" pitchFamily="34" charset="-128"/>
              </a:rPr>
              <a:t> de salud </a:t>
            </a:r>
            <a:r>
              <a:rPr lang="es-ES" altLang="fr-FR" noProof="0" dirty="0">
                <a:ea typeface="ＭＳ Ｐゴシック" panose="020B0600070205080204" pitchFamily="34" charset="-128"/>
              </a:rPr>
              <a:t>pública en paralelo con las actividades</a:t>
            </a:r>
            <a:r>
              <a:rPr lang="es-ES" altLang="fr-FR" baseline="0" noProof="0" dirty="0">
                <a:ea typeface="ＭＳ Ｐゴシック" panose="020B0600070205080204" pitchFamily="34" charset="-128"/>
              </a:rPr>
              <a:t> médicas a fin de alcanzar el objetivo de salud pública.</a:t>
            </a:r>
            <a:endParaRPr lang="es-ES" noProof="0" dirty="0"/>
          </a:p>
          <a:p>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t>3</a:t>
            </a:fld>
            <a:endParaRPr lang="fr-CH"/>
          </a:p>
        </p:txBody>
      </p:sp>
    </p:spTree>
    <p:extLst>
      <p:ext uri="{BB962C8B-B14F-4D97-AF65-F5344CB8AC3E}">
        <p14:creationId xmlns:p14="http://schemas.microsoft.com/office/powerpoint/2010/main" val="764794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BA9D438B-4663-428D-B20C-C1ED6B6521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FF57D41F-A9F9-428F-ADE8-0416FEDA4B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fr-FR" dirty="0">
                <a:ea typeface="ＭＳ Ｐゴシック" panose="020B0600070205080204" pitchFamily="34" charset="-128"/>
                <a:cs typeface="Arial Narrow" panose="020B0606020202030204" pitchFamily="34" charset="0"/>
              </a:rPr>
              <a:t>La </a:t>
            </a:r>
            <a:r>
              <a:rPr lang="es-AR" altLang="fr-FR" sz="1200" b="0" i="0" kern="1200" dirty="0">
                <a:solidFill>
                  <a:schemeClr val="tx1"/>
                </a:solidFill>
                <a:effectLst/>
                <a:latin typeface="+mn-lt"/>
                <a:ea typeface="+mn-ea"/>
                <a:cs typeface="+mn-cs"/>
              </a:rPr>
              <a:t>e</a:t>
            </a:r>
            <a:r>
              <a:rPr lang="es-AR" sz="1200" b="0" i="0" kern="1200" dirty="0">
                <a:solidFill>
                  <a:schemeClr val="tx1"/>
                </a:solidFill>
                <a:effectLst/>
                <a:latin typeface="+mn-lt"/>
                <a:ea typeface="+mn-ea"/>
                <a:cs typeface="+mn-cs"/>
              </a:rPr>
              <a:t>squistosomiasis afecta a millones de personas por</a:t>
            </a:r>
            <a:r>
              <a:rPr lang="es-AR" sz="1200" b="0" i="0" kern="1200" baseline="0" dirty="0">
                <a:solidFill>
                  <a:schemeClr val="tx1"/>
                </a:solidFill>
                <a:effectLst/>
                <a:latin typeface="+mn-lt"/>
                <a:ea typeface="+mn-ea"/>
                <a:cs typeface="+mn-cs"/>
              </a:rPr>
              <a:t> año. </a:t>
            </a:r>
            <a:r>
              <a:rPr lang="es-ES" sz="1200" b="0" i="0" kern="1200" dirty="0">
                <a:solidFill>
                  <a:schemeClr val="tx1"/>
                </a:solidFill>
                <a:effectLst/>
                <a:latin typeface="+mn-lt"/>
                <a:ea typeface="+mn-ea"/>
                <a:cs typeface="+mn-cs"/>
              </a:rPr>
              <a:t>Las personas se infectan cuando las formas larvarias del parásito, liberadas por caracoles de agua dulce, penetran en la piel durante el contacto con agua infectada (generalmente, agua estancada). Los hábitos</a:t>
            </a:r>
            <a:r>
              <a:rPr lang="es-ES" sz="1200" b="0" i="0" kern="1200" baseline="0" dirty="0">
                <a:solidFill>
                  <a:schemeClr val="tx1"/>
                </a:solidFill>
                <a:effectLst/>
                <a:latin typeface="+mn-lt"/>
                <a:ea typeface="+mn-ea"/>
                <a:cs typeface="+mn-cs"/>
              </a:rPr>
              <a:t> de juego de los niños en edad escolar, como nadar o pescar en el agua infectada, los hace especialmente vulnerables a la infección</a:t>
            </a:r>
            <a:r>
              <a:rPr lang="en-US" altLang="fr-FR" dirty="0">
                <a:ea typeface="ＭＳ Ｐゴシック" panose="020B0600070205080204" pitchFamily="34" charset="-128"/>
              </a:rPr>
              <a:t>.</a:t>
            </a:r>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66564" name="Slide Number Placeholder 3">
            <a:extLst>
              <a:ext uri="{FF2B5EF4-FFF2-40B4-BE49-F238E27FC236}">
                <a16:creationId xmlns:a16="http://schemas.microsoft.com/office/drawing/2014/main" id="{D5AE4178-EE44-49F7-9F2D-574D804CDA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0CED10CE-655F-43B0-958F-1C250598254F}" type="slidenum">
              <a:rPr lang="fr-FR" altLang="de-DE" sz="1200" smtClean="0">
                <a:latin typeface="Calibri" panose="020F0502020204030204" pitchFamily="34" charset="0"/>
              </a:rPr>
              <a:pPr/>
              <a:t>21</a:t>
            </a:fld>
            <a:endParaRPr lang="fr-FR" altLang="de-DE" sz="1200">
              <a:latin typeface="Calibri" panose="020F0502020204030204" pitchFamily="34" charset="0"/>
            </a:endParaRPr>
          </a:p>
        </p:txBody>
      </p:sp>
    </p:spTree>
    <p:extLst>
      <p:ext uri="{BB962C8B-B14F-4D97-AF65-F5344CB8AC3E}">
        <p14:creationId xmlns:p14="http://schemas.microsoft.com/office/powerpoint/2010/main" val="4190455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22</a:t>
            </a:fld>
            <a:endParaRPr lang="fr-CH"/>
          </a:p>
        </p:txBody>
      </p:sp>
    </p:spTree>
    <p:extLst>
      <p:ext uri="{BB962C8B-B14F-4D97-AF65-F5344CB8AC3E}">
        <p14:creationId xmlns:p14="http://schemas.microsoft.com/office/powerpoint/2010/main" val="806904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D2BFD08-1943-48A4-AD20-60429A0767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86DCDD0-EA79-453C-8147-EB55BDC551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dirty="0"/>
              <a:t>Finalmente, la cuarta vía son las enfermedades transmitidas por insectos que se reproducen en el agua o pican cerca del agua.</a:t>
            </a:r>
          </a:p>
          <a:p>
            <a:r>
              <a:rPr lang="es-ES" altLang="fr-FR" noProof="0" dirty="0">
                <a:ea typeface="ＭＳ Ｐゴシック" panose="020B0600070205080204" pitchFamily="34" charset="-128"/>
              </a:rPr>
              <a:t>La malaria, la fiebre amarilla y el dengue son enfermedades transmitidas</a:t>
            </a:r>
            <a:r>
              <a:rPr lang="es-ES" altLang="fr-FR" baseline="0" noProof="0" dirty="0">
                <a:ea typeface="ＭＳ Ｐゴシック" panose="020B0600070205080204" pitchFamily="34" charset="-128"/>
              </a:rPr>
              <a:t> por esta vía.</a:t>
            </a:r>
            <a:endParaRPr lang="es-ES" altLang="fr-FR" noProof="0" dirty="0">
              <a:ea typeface="ＭＳ Ｐゴシック" panose="020B0600070205080204" pitchFamily="34" charset="-128"/>
            </a:endParaRPr>
          </a:p>
          <a:p>
            <a:endParaRPr lang="en-US" altLang="fr-FR" dirty="0">
              <a:ea typeface="ＭＳ Ｐゴシック" panose="020B0600070205080204" pitchFamily="34" charset="-128"/>
            </a:endParaRPr>
          </a:p>
          <a:p>
            <a:r>
              <a:rPr lang="es-ES" noProof="0" dirty="0"/>
              <a:t>El nombre de estas enfermedades las explica por sí solo. </a:t>
            </a:r>
            <a:r>
              <a:rPr lang="es-ES" dirty="0"/>
              <a:t>El agente patógeno en sí mismo puede no tener relación con el agua; más bien, es el</a:t>
            </a:r>
            <a:r>
              <a:rPr lang="es-ES" baseline="0" dirty="0"/>
              <a:t> </a:t>
            </a:r>
            <a:r>
              <a:rPr lang="es-ES" dirty="0"/>
              <a:t>insecto vector que se reproduce o pica cerca de formaciones</a:t>
            </a:r>
            <a:r>
              <a:rPr lang="es-ES" baseline="0" dirty="0"/>
              <a:t> </a:t>
            </a:r>
            <a:r>
              <a:rPr lang="es-ES" dirty="0"/>
              <a:t>de agua. La relación con el agua está determinada por los insectos vectores. Algunos prefieren el agua estancada y contaminada y otros prefieren el agua limpia y de rápido movimiento. La malaria es la enfermedad más importante de este tipo a nivel mundial</a:t>
            </a:r>
            <a:r>
              <a:rPr lang="en-US" dirty="0"/>
              <a:t>.</a:t>
            </a:r>
            <a:r>
              <a:rPr lang="en-US" baseline="0" dirty="0"/>
              <a:t> </a:t>
            </a:r>
            <a:r>
              <a:rPr lang="es-ES" baseline="0" noProof="0" dirty="0"/>
              <a:t>Entre estas enfermedades, también se incluyen</a:t>
            </a:r>
            <a:r>
              <a:rPr lang="es-ES" noProof="0" dirty="0"/>
              <a:t> la filariasis linfática, la oncocercosis, el dengue, la fiebre amarilla y otras </a:t>
            </a:r>
            <a:r>
              <a:rPr lang="es-ES" sz="1200" b="0" i="0" kern="1200" noProof="0" dirty="0">
                <a:solidFill>
                  <a:schemeClr val="tx1"/>
                </a:solidFill>
                <a:effectLst/>
                <a:latin typeface="+mn-lt"/>
                <a:ea typeface="+mn-ea"/>
                <a:cs typeface="+mn-cs"/>
              </a:rPr>
              <a:t>infecciones </a:t>
            </a:r>
            <a:r>
              <a:rPr lang="es-ES" sz="1200" b="0" i="0" kern="1200" noProof="0" dirty="0" err="1">
                <a:solidFill>
                  <a:schemeClr val="tx1"/>
                </a:solidFill>
                <a:effectLst/>
                <a:latin typeface="+mn-lt"/>
                <a:ea typeface="+mn-ea"/>
                <a:cs typeface="+mn-cs"/>
              </a:rPr>
              <a:t>arbovirales</a:t>
            </a:r>
            <a:r>
              <a:rPr lang="es-ES" sz="1200" b="0" i="0" kern="1200" noProof="0" dirty="0">
                <a:solidFill>
                  <a:schemeClr val="tx1"/>
                </a:solidFill>
                <a:effectLst/>
                <a:latin typeface="+mn-lt"/>
                <a:ea typeface="+mn-ea"/>
                <a:cs typeface="+mn-cs"/>
              </a:rPr>
              <a:t>, todas ellas transmitidas por insectos con larvas acuáticas.</a:t>
            </a:r>
            <a:r>
              <a:rPr lang="es-ES" noProof="0" dirty="0"/>
              <a:t> </a:t>
            </a:r>
            <a:r>
              <a:rPr lang="es-ES" b="0" noProof="0" dirty="0"/>
              <a:t>Las </a:t>
            </a:r>
            <a:r>
              <a:rPr lang="es-ES" sz="1200" b="0" i="0" kern="1200" dirty="0">
                <a:solidFill>
                  <a:schemeClr val="tx1"/>
                </a:solidFill>
                <a:effectLst/>
                <a:latin typeface="+mn-lt"/>
                <a:ea typeface="+mn-ea"/>
                <a:cs typeface="+mn-cs"/>
              </a:rPr>
              <a:t>moscas tsé-tsé</a:t>
            </a:r>
            <a:r>
              <a:rPr lang="es-ES" b="0" dirty="0"/>
              <a:t>,</a:t>
            </a:r>
            <a:r>
              <a:rPr lang="es-ES" dirty="0"/>
              <a:t> transmisoras de la enfermedad del sueño en Gambia, viven cerca de los ríos,</a:t>
            </a:r>
            <a:r>
              <a:rPr lang="es-ES" baseline="0" dirty="0"/>
              <a:t> pero no se reproducen en el agua</a:t>
            </a:r>
            <a:r>
              <a:rPr lang="en-US" dirty="0"/>
              <a:t>. </a:t>
            </a:r>
            <a:r>
              <a:rPr lang="es-ES" sz="1200" b="0" i="0" kern="1200" dirty="0">
                <a:solidFill>
                  <a:schemeClr val="tx1"/>
                </a:solidFill>
                <a:effectLst/>
                <a:latin typeface="+mn-lt"/>
                <a:ea typeface="+mn-ea"/>
                <a:cs typeface="+mn-cs"/>
              </a:rPr>
              <a:t>V. capítulo 6</a:t>
            </a:r>
            <a:r>
              <a:rPr lang="es-ES" sz="1200" b="0" i="0" kern="1200" baseline="0" dirty="0">
                <a:solidFill>
                  <a:schemeClr val="tx1"/>
                </a:solidFill>
                <a:effectLst/>
                <a:latin typeface="+mn-lt"/>
                <a:ea typeface="+mn-ea"/>
                <a:cs typeface="+mn-cs"/>
              </a:rPr>
              <a:t> de este volumen</a:t>
            </a:r>
            <a:r>
              <a:rPr lang="es-ES" sz="1200" b="0" i="0" kern="1200" dirty="0">
                <a:solidFill>
                  <a:schemeClr val="tx1"/>
                </a:solidFill>
                <a:effectLst/>
                <a:latin typeface="+mn-lt"/>
                <a:ea typeface="+mn-ea"/>
                <a:cs typeface="+mn-cs"/>
              </a:rPr>
              <a:t> para obtener</a:t>
            </a:r>
            <a:r>
              <a:rPr lang="es-ES" sz="1200" b="0" i="0" kern="1200" baseline="0" dirty="0">
                <a:solidFill>
                  <a:schemeClr val="tx1"/>
                </a:solidFill>
                <a:effectLst/>
                <a:latin typeface="+mn-lt"/>
                <a:ea typeface="+mn-ea"/>
                <a:cs typeface="+mn-cs"/>
              </a:rPr>
              <a:t> </a:t>
            </a:r>
            <a:r>
              <a:rPr lang="es-ES" sz="1200" b="0" i="0" kern="1200" dirty="0">
                <a:solidFill>
                  <a:schemeClr val="tx1"/>
                </a:solidFill>
                <a:effectLst/>
                <a:latin typeface="+mn-lt"/>
                <a:ea typeface="+mn-ea"/>
                <a:cs typeface="+mn-cs"/>
              </a:rPr>
              <a:t>información sobre la causa, transmisión y prevención de</a:t>
            </a:r>
            <a:r>
              <a:rPr lang="es-ES" sz="1200" b="0" i="0" kern="1200" baseline="0" dirty="0">
                <a:solidFill>
                  <a:schemeClr val="tx1"/>
                </a:solidFill>
                <a:effectLst/>
                <a:latin typeface="+mn-lt"/>
                <a:ea typeface="+mn-ea"/>
                <a:cs typeface="+mn-cs"/>
              </a:rPr>
              <a:t> algunas </a:t>
            </a:r>
            <a:r>
              <a:rPr lang="es-ES" sz="1200" b="0" i="0" u="none" kern="1200" baseline="0" dirty="0">
                <a:solidFill>
                  <a:schemeClr val="tx1"/>
                </a:solidFill>
                <a:effectLst/>
                <a:latin typeface="+mn-lt"/>
                <a:ea typeface="+mn-ea"/>
                <a:cs typeface="+mn-cs"/>
              </a:rPr>
              <a:t>e</a:t>
            </a:r>
            <a:r>
              <a:rPr lang="es-ES" sz="1200" u="none" dirty="0">
                <a:latin typeface="+mn-lt"/>
              </a:rPr>
              <a:t>nfermedades transmitidas por</a:t>
            </a:r>
            <a:r>
              <a:rPr lang="es-ES" sz="1200" u="none" baseline="0" dirty="0">
                <a:latin typeface="+mn-lt"/>
              </a:rPr>
              <a:t> vectores</a:t>
            </a:r>
            <a:endParaRPr lang="fr-CH" altLang="fr-FR" dirty="0">
              <a:ea typeface="ＭＳ Ｐゴシック" panose="020B0600070205080204" pitchFamily="34" charset="-128"/>
            </a:endParaRPr>
          </a:p>
        </p:txBody>
      </p:sp>
      <p:sp>
        <p:nvSpPr>
          <p:cNvPr id="69636" name="Slide Number Placeholder 3">
            <a:extLst>
              <a:ext uri="{FF2B5EF4-FFF2-40B4-BE49-F238E27FC236}">
                <a16:creationId xmlns:a16="http://schemas.microsoft.com/office/drawing/2014/main" id="{9B8B2EBB-59C2-4FB5-A006-46B80C4F6C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9F26F8C4-19E0-489F-966B-D87EAE3A0491}" type="slidenum">
              <a:rPr lang="fr-FR" altLang="de-DE" sz="1200" smtClean="0">
                <a:latin typeface="Calibri" panose="020F0502020204030204" pitchFamily="34" charset="0"/>
              </a:rPr>
              <a:pPr/>
              <a:t>23</a:t>
            </a:fld>
            <a:endParaRPr lang="fr-FR" altLang="de-DE" sz="1200">
              <a:latin typeface="Calibri" panose="020F0502020204030204" pitchFamily="34" charset="0"/>
            </a:endParaRPr>
          </a:p>
        </p:txBody>
      </p:sp>
    </p:spTree>
    <p:extLst>
      <p:ext uri="{BB962C8B-B14F-4D97-AF65-F5344CB8AC3E}">
        <p14:creationId xmlns:p14="http://schemas.microsoft.com/office/powerpoint/2010/main" val="442786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24</a:t>
            </a:fld>
            <a:endParaRPr lang="fr-CH"/>
          </a:p>
        </p:txBody>
      </p:sp>
    </p:spTree>
    <p:extLst>
      <p:ext uri="{BB962C8B-B14F-4D97-AF65-F5344CB8AC3E}">
        <p14:creationId xmlns:p14="http://schemas.microsoft.com/office/powerpoint/2010/main" val="2567069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54EC1873-7FA5-4666-97B5-F69AAB7DCD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A2911356-5A9B-4A3A-B4A5-DECB0A439C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Knowing the transmission routes for diseases help to identify key interventions to be done to reduce the spread of diseases. </a:t>
            </a:r>
          </a:p>
          <a:p>
            <a:r>
              <a:rPr lang="en-US" altLang="fr-FR" dirty="0">
                <a:ea typeface="ＭＳ Ｐゴシック" panose="020B0600070205080204" pitchFamily="34" charset="-128"/>
              </a:rPr>
              <a:t>For instance, to tackle water borne diseases, we need to improve water quality by treating water or preventing its contamination</a:t>
            </a:r>
          </a:p>
          <a:p>
            <a:r>
              <a:rPr lang="en-US" altLang="fr-FR" dirty="0">
                <a:ea typeface="ＭＳ Ｐゴシック" panose="020B0600070205080204" pitchFamily="34" charset="-128"/>
              </a:rPr>
              <a:t>For water-washed disease, we have to increase access and availability of water to ensure better hygiene</a:t>
            </a:r>
          </a:p>
          <a:p>
            <a:r>
              <a:rPr lang="en-US" altLang="fr-FR" dirty="0">
                <a:ea typeface="ＭＳ Ｐゴシック" panose="020B0600070205080204" pitchFamily="34" charset="-128"/>
              </a:rPr>
              <a:t>For water-based, it is difficult to treat infected water surface bodies, but we can prevent people from getting into contact with them.</a:t>
            </a:r>
          </a:p>
          <a:p>
            <a:r>
              <a:rPr lang="en-US" altLang="fr-FR" dirty="0">
                <a:ea typeface="ＭＳ Ｐゴシック" panose="020B0600070205080204" pitchFamily="34" charset="-128"/>
              </a:rPr>
              <a:t>For water related insect vector, we can apply some vector control measures that we will see further into details during this </a:t>
            </a:r>
            <a:r>
              <a:rPr lang="en-US" altLang="fr-FR" dirty="0" err="1">
                <a:ea typeface="ＭＳ Ｐゴシック" panose="020B0600070205080204" pitchFamily="34" charset="-128"/>
              </a:rPr>
              <a:t>wekk</a:t>
            </a:r>
            <a:r>
              <a:rPr lang="en-US" altLang="fr-FR" dirty="0">
                <a:ea typeface="ＭＳ Ｐゴシック" panose="020B0600070205080204" pitchFamily="34" charset="-128"/>
              </a:rPr>
              <a:t>.</a:t>
            </a:r>
          </a:p>
          <a:p>
            <a:endParaRPr lang="en-US" altLang="fr-FR" dirty="0">
              <a:ea typeface="ＭＳ Ｐゴシック" panose="020B0600070205080204" pitchFamily="34" charset="-128"/>
            </a:endParaRPr>
          </a:p>
          <a:p>
            <a:r>
              <a:rPr lang="es-ES" sz="1200" baseline="0" dirty="0"/>
              <a:t>E</a:t>
            </a:r>
            <a:r>
              <a:rPr lang="es-ES" sz="1200" dirty="0"/>
              <a:t>s necesario conocer las</a:t>
            </a:r>
            <a:r>
              <a:rPr lang="es-ES" sz="1200" baseline="0" dirty="0"/>
              <a:t> vías </a:t>
            </a:r>
            <a:r>
              <a:rPr lang="es-ES" sz="1200" dirty="0">
                <a:solidFill>
                  <a:srgbClr val="0000FF"/>
                </a:solidFill>
              </a:rPr>
              <a:t>de transmisión </a:t>
            </a:r>
            <a:r>
              <a:rPr lang="es-ES" sz="1200" dirty="0"/>
              <a:t>de patógenos para definir las intervenciones que deberán realizarse a fin de disminuir la propagación de enfermedades. </a:t>
            </a:r>
          </a:p>
          <a:p>
            <a:r>
              <a:rPr lang="es-ES" altLang="fr-FR" dirty="0">
                <a:ea typeface="ＭＳ Ｐゴシック" panose="020B0600070205080204" pitchFamily="34" charset="-128"/>
              </a:rPr>
              <a:t>Por ejemplo, para atender</a:t>
            </a:r>
            <a:r>
              <a:rPr lang="es-ES" altLang="fr-FR" baseline="0" dirty="0">
                <a:ea typeface="ＭＳ Ｐゴシック" panose="020B0600070205080204" pitchFamily="34" charset="-128"/>
              </a:rPr>
              <a:t> las enfermedades relacionadas con el consumo de agua contaminada</a:t>
            </a:r>
            <a:r>
              <a:rPr lang="es-ES" altLang="fr-FR" dirty="0">
                <a:ea typeface="ＭＳ Ｐゴシック" panose="020B0600070205080204" pitchFamily="34" charset="-128"/>
              </a:rPr>
              <a:t>, necesitamos mejorar la calidad del agua mediante el </a:t>
            </a:r>
            <a:r>
              <a:rPr lang="es-ES" altLang="fr-FR" noProof="0" dirty="0">
                <a:ea typeface="ＭＳ Ｐゴシック" panose="020B0600070205080204" pitchFamily="34" charset="-128"/>
              </a:rPr>
              <a:t>tratamiento del agua o la prevención de su contaminación.</a:t>
            </a:r>
            <a:endParaRPr lang="es-ES" altLang="fr-FR" dirty="0">
              <a:ea typeface="ＭＳ Ｐゴシック" panose="020B0600070205080204" pitchFamily="34" charset="-128"/>
            </a:endParaRPr>
          </a:p>
          <a:p>
            <a:r>
              <a:rPr lang="es-ES" altLang="fr-FR" noProof="0" dirty="0">
                <a:ea typeface="ＭＳ Ｐゴシック" panose="020B0600070205080204" pitchFamily="34" charset="-128"/>
              </a:rPr>
              <a:t>Para </a:t>
            </a:r>
            <a:r>
              <a:rPr lang="es-ES" altLang="fr-FR" baseline="0" noProof="0" dirty="0">
                <a:ea typeface="ＭＳ Ｐゴシック" panose="020B0600070205080204" pitchFamily="34" charset="-128"/>
              </a:rPr>
              <a:t>las enfermedades </a:t>
            </a:r>
            <a:r>
              <a:rPr lang="es-ES" sz="1200" u="none" noProof="0" dirty="0">
                <a:latin typeface="+mn-lt"/>
              </a:rPr>
              <a:t>asociadas a una falta de higiene adecuada</a:t>
            </a:r>
            <a:r>
              <a:rPr lang="es-ES" altLang="fr-FR" noProof="0" dirty="0">
                <a:ea typeface="ＭＳ Ｐゴシック" panose="020B0600070205080204" pitchFamily="34" charset="-128"/>
              </a:rPr>
              <a:t>, debemos aumentar el acceso al agua y su disponibilidad a fin de garantizar una buena higiene.</a:t>
            </a:r>
          </a:p>
          <a:p>
            <a:r>
              <a:rPr lang="es-ES" sz="1200" u="none" dirty="0">
                <a:latin typeface="+mn-lt"/>
              </a:rPr>
              <a:t>Para</a:t>
            </a:r>
            <a:r>
              <a:rPr lang="es-ES" sz="1200" u="none" baseline="0" dirty="0">
                <a:latin typeface="+mn-lt"/>
              </a:rPr>
              <a:t> atender las e</a:t>
            </a:r>
            <a:r>
              <a:rPr lang="es-ES" sz="1200" u="none" dirty="0">
                <a:latin typeface="+mn-lt"/>
              </a:rPr>
              <a:t>nfermedades transmitidas por el agua por medio de parásitos</a:t>
            </a:r>
            <a:r>
              <a:rPr lang="en-US" altLang="fr-FR" u="none" dirty="0">
                <a:ea typeface="ＭＳ Ｐゴシック" panose="020B0600070205080204" pitchFamily="34" charset="-128"/>
              </a:rPr>
              <a:t>, </a:t>
            </a:r>
            <a:r>
              <a:rPr lang="es-ES" altLang="fr-FR" u="none" noProof="0" dirty="0">
                <a:ea typeface="ＭＳ Ｐゴシック" panose="020B0600070205080204" pitchFamily="34" charset="-128"/>
              </a:rPr>
              <a:t>es difícil tratar los organismos infectados en el agua de superficie</a:t>
            </a:r>
            <a:r>
              <a:rPr lang="es-ES" altLang="fr-FR" noProof="0" dirty="0">
                <a:ea typeface="ＭＳ Ｐゴシック" panose="020B0600070205080204" pitchFamily="34" charset="-128"/>
              </a:rPr>
              <a:t>, pero podemos prevenir</a:t>
            </a:r>
            <a:r>
              <a:rPr lang="es-ES" altLang="fr-FR" baseline="0" noProof="0" dirty="0">
                <a:ea typeface="ＭＳ Ｐゴシック" panose="020B0600070205080204" pitchFamily="34" charset="-128"/>
              </a:rPr>
              <a:t> que las personas entren en contacto con estos.</a:t>
            </a:r>
            <a:endParaRPr lang="es-ES" altLang="fr-FR" noProof="0" dirty="0">
              <a:ea typeface="ＭＳ Ｐゴシック" panose="020B0600070205080204" pitchFamily="34" charset="-128"/>
            </a:endParaRPr>
          </a:p>
          <a:p>
            <a:r>
              <a:rPr lang="es-ES" altLang="fr-FR" noProof="0" dirty="0">
                <a:ea typeface="ＭＳ Ｐゴシック" panose="020B0600070205080204" pitchFamily="34" charset="-128"/>
              </a:rPr>
              <a:t>Por último, para tratar las </a:t>
            </a:r>
            <a:r>
              <a:rPr lang="es-ES" altLang="fr-FR" u="none" noProof="0" dirty="0">
                <a:ea typeface="ＭＳ Ｐゴシック" panose="020B0600070205080204" pitchFamily="34" charset="-128"/>
              </a:rPr>
              <a:t>enfermedades </a:t>
            </a:r>
            <a:r>
              <a:rPr lang="es-ES" sz="1200" u="none" noProof="0" dirty="0">
                <a:latin typeface="+mn-lt"/>
              </a:rPr>
              <a:t>transmitidas por vectores</a:t>
            </a:r>
            <a:r>
              <a:rPr lang="es-ES" altLang="fr-FR" noProof="0" dirty="0">
                <a:ea typeface="ＭＳ Ｐゴシック" panose="020B0600070205080204" pitchFamily="34" charset="-128"/>
              </a:rPr>
              <a:t>, podemos implementar algunas medidas de control de vectores que más adelante,</a:t>
            </a:r>
            <a:r>
              <a:rPr lang="es-ES" altLang="fr-FR" baseline="0" noProof="0" dirty="0">
                <a:ea typeface="ＭＳ Ｐゴシック" panose="020B0600070205080204" pitchFamily="34" charset="-128"/>
              </a:rPr>
              <a:t> esta semana, </a:t>
            </a:r>
            <a:r>
              <a:rPr lang="es-ES" altLang="fr-FR" noProof="0" dirty="0">
                <a:ea typeface="ＭＳ Ｐゴシック" panose="020B0600070205080204" pitchFamily="34" charset="-128"/>
              </a:rPr>
              <a:t>veremos con mayor</a:t>
            </a:r>
            <a:r>
              <a:rPr lang="es-ES" altLang="fr-FR" baseline="0" noProof="0" dirty="0">
                <a:ea typeface="ＭＳ Ｐゴシック" panose="020B0600070205080204" pitchFamily="34" charset="-128"/>
              </a:rPr>
              <a:t> detenimiento</a:t>
            </a:r>
            <a:r>
              <a:rPr lang="es-ES" altLang="fr-FR" noProof="0" dirty="0">
                <a:ea typeface="ＭＳ Ｐゴシック" panose="020B0600070205080204" pitchFamily="34" charset="-128"/>
              </a:rPr>
              <a:t>.</a:t>
            </a:r>
          </a:p>
          <a:p>
            <a:endParaRPr lang="en-US" altLang="fr-FR" dirty="0">
              <a:ea typeface="ＭＳ Ｐゴシック" panose="020B0600070205080204" pitchFamily="34" charset="-128"/>
            </a:endParaRPr>
          </a:p>
          <a:p>
            <a:endParaRPr lang="en-US" altLang="fr-FR" dirty="0">
              <a:ea typeface="ＭＳ Ｐゴシック" panose="020B0600070205080204" pitchFamily="34" charset="-128"/>
            </a:endParaRPr>
          </a:p>
          <a:p>
            <a:endParaRPr lang="en-US" altLang="fr-FR" dirty="0">
              <a:ea typeface="ＭＳ Ｐゴシック" panose="020B0600070205080204" pitchFamily="34" charset="-128"/>
            </a:endParaRPr>
          </a:p>
        </p:txBody>
      </p:sp>
      <p:sp>
        <p:nvSpPr>
          <p:cNvPr id="73732" name="Slide Number Placeholder 3">
            <a:extLst>
              <a:ext uri="{FF2B5EF4-FFF2-40B4-BE49-F238E27FC236}">
                <a16:creationId xmlns:a16="http://schemas.microsoft.com/office/drawing/2014/main" id="{E68AE0A8-4EF2-431E-94E3-6FF09FC853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7744A240-BAB5-404D-8A69-B7CDEFCEA1E6}" type="slidenum">
              <a:rPr lang="fr-FR" altLang="de-DE" sz="1200" smtClean="0">
                <a:latin typeface="Calibri" panose="020F0502020204030204" pitchFamily="34" charset="0"/>
              </a:rPr>
              <a:pPr/>
              <a:t>25</a:t>
            </a:fld>
            <a:endParaRPr lang="fr-FR" altLang="de-DE" sz="1200">
              <a:latin typeface="Calibri" panose="020F0502020204030204" pitchFamily="34" charset="0"/>
            </a:endParaRPr>
          </a:p>
        </p:txBody>
      </p:sp>
    </p:spTree>
    <p:extLst>
      <p:ext uri="{BB962C8B-B14F-4D97-AF65-F5344CB8AC3E}">
        <p14:creationId xmlns:p14="http://schemas.microsoft.com/office/powerpoint/2010/main" val="80624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26</a:t>
            </a:fld>
            <a:endParaRPr lang="fr-CH"/>
          </a:p>
        </p:txBody>
      </p:sp>
    </p:spTree>
    <p:extLst>
      <p:ext uri="{BB962C8B-B14F-4D97-AF65-F5344CB8AC3E}">
        <p14:creationId xmlns:p14="http://schemas.microsoft.com/office/powerpoint/2010/main" val="280137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8">
            <a:extLst>
              <a:ext uri="{FF2B5EF4-FFF2-40B4-BE49-F238E27FC236}">
                <a16:creationId xmlns:a16="http://schemas.microsoft.com/office/drawing/2014/main" id="{797E8CEA-A46F-4FB4-8A94-4A0DF315DF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buSzPct val="100000"/>
            </a:pPr>
            <a:fld id="{016D2328-85D0-40D5-B186-F5282B45EEDC}" type="slidenum">
              <a:rPr lang="en-GB" altLang="fr-FR" sz="1200" smtClean="0">
                <a:solidFill>
                  <a:srgbClr val="000000"/>
                </a:solidFill>
                <a:latin typeface="Times New Roman" panose="02020603050405020304" pitchFamily="18" charset="0"/>
              </a:rPr>
              <a:pPr>
                <a:buSzPct val="100000"/>
              </a:pPr>
              <a:t>4</a:t>
            </a:fld>
            <a:endParaRPr lang="en-GB" altLang="fr-FR" sz="1200">
              <a:solidFill>
                <a:srgbClr val="000000"/>
              </a:solidFill>
              <a:latin typeface="Times New Roman" panose="02020603050405020304" pitchFamily="18" charset="0"/>
            </a:endParaRPr>
          </a:p>
        </p:txBody>
      </p:sp>
      <p:sp>
        <p:nvSpPr>
          <p:cNvPr id="21507" name="Rectangle 1">
            <a:extLst>
              <a:ext uri="{FF2B5EF4-FFF2-40B4-BE49-F238E27FC236}">
                <a16:creationId xmlns:a16="http://schemas.microsoft.com/office/drawing/2014/main" id="{8BB6D5A8-FE6A-4FF6-841D-59A6F71D7EF6}"/>
              </a:ext>
            </a:extLst>
          </p:cNvPr>
          <p:cNvSpPr>
            <a:spLocks noGrp="1" noRot="1" noChangeAspect="1" noChangeArrowheads="1" noTextEdit="1"/>
          </p:cNvSpPr>
          <p:nvPr>
            <p:ph type="sldImg"/>
          </p:nvPr>
        </p:nvSpPr>
        <p:spPr bwMode="auto">
          <a:xfrm>
            <a:off x="1017588" y="596900"/>
            <a:ext cx="4884737" cy="27479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Text Box 2">
            <a:extLst>
              <a:ext uri="{FF2B5EF4-FFF2-40B4-BE49-F238E27FC236}">
                <a16:creationId xmlns:a16="http://schemas.microsoft.com/office/drawing/2014/main" id="{900DBEC0-7DD7-4468-877A-FB48AA7DBA21}"/>
              </a:ext>
            </a:extLst>
          </p:cNvPr>
          <p:cNvSpPr>
            <a:spLocks noGrp="1" noChangeArrowheads="1"/>
          </p:cNvSpPr>
          <p:nvPr>
            <p:ph type="body" idx="1"/>
          </p:nvPr>
        </p:nvSpPr>
        <p:spPr bwMode="auto">
          <a:xfrm>
            <a:off x="153835" y="3518827"/>
            <a:ext cx="6497945" cy="3296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s-ES" sz="1200" b="0" i="0" kern="1200" noProof="0" dirty="0">
                <a:solidFill>
                  <a:schemeClr val="tx1"/>
                </a:solidFill>
                <a:effectLst/>
                <a:latin typeface="+mn-lt"/>
                <a:ea typeface="+mn-ea"/>
                <a:cs typeface="+mn-cs"/>
              </a:rPr>
              <a:t>Para comprender la</a:t>
            </a:r>
            <a:r>
              <a:rPr lang="es-ES" sz="1200" b="0" i="0" kern="1200" baseline="0" noProof="0" dirty="0">
                <a:solidFill>
                  <a:schemeClr val="tx1"/>
                </a:solidFill>
                <a:effectLst/>
                <a:latin typeface="+mn-lt"/>
                <a:ea typeface="+mn-ea"/>
                <a:cs typeface="+mn-cs"/>
              </a:rPr>
              <a:t> función </a:t>
            </a:r>
            <a:r>
              <a:rPr lang="es-ES" sz="1200" b="0" i="0" kern="1200" noProof="0" dirty="0">
                <a:solidFill>
                  <a:schemeClr val="tx1"/>
                </a:solidFill>
                <a:effectLst/>
                <a:latin typeface="+mn-lt"/>
                <a:ea typeface="+mn-ea"/>
                <a:cs typeface="+mn-cs"/>
              </a:rPr>
              <a:t>del ingeniero de salud pública, debemos observar la interrelación entre una población y su entorno, que se puede esquematizar como un diagrama donde se muestra:</a:t>
            </a:r>
          </a:p>
          <a:p>
            <a:pPr marL="171450" indent="-171450">
              <a:buFontTx/>
              <a:buChar char="-"/>
            </a:pPr>
            <a:r>
              <a:rPr lang="es-ES" altLang="fr-FR" noProof="0" dirty="0">
                <a:ea typeface="ＭＳ Ｐゴシック" panose="020B0600070205080204" pitchFamily="34" charset="-128"/>
              </a:rPr>
              <a:t>por un lado, los desechos que una población arroja al medio ambiente;</a:t>
            </a:r>
          </a:p>
          <a:p>
            <a:pPr marL="171450" indent="-171450">
              <a:buFontTx/>
              <a:buChar char="-"/>
            </a:pPr>
            <a:r>
              <a:rPr lang="es-ES" altLang="fr-FR" noProof="0" dirty="0">
                <a:ea typeface="ＭＳ Ｐゴシック" panose="020B0600070205080204" pitchFamily="34" charset="-128"/>
              </a:rPr>
              <a:t>por el otro lado, </a:t>
            </a:r>
            <a:r>
              <a:rPr lang="es-ES" noProof="0" dirty="0"/>
              <a:t>los elementos que se originan en el medio ambiente y que son necesarios para mantener la vida y la salud de una población.</a:t>
            </a:r>
            <a:endParaRPr lang="es-ES" altLang="fr-FR" noProof="0" dirty="0">
              <a:latin typeface="Times New Roman" panose="02020603050405020304" pitchFamily="18" charset="0"/>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fr-FR" dirty="0">
              <a:ea typeface="ＭＳ Ｐゴシック" panose="020B0600070205080204" pitchFamily="34" charset="-128"/>
            </a:endParaRPr>
          </a:p>
          <a:p>
            <a:endParaRPr lang="fr-CH" altLang="fr-FR" dirty="0">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59369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5</a:t>
            </a:fld>
            <a:endParaRPr lang="fr-CH"/>
          </a:p>
        </p:txBody>
      </p:sp>
    </p:spTree>
    <p:extLst>
      <p:ext uri="{BB962C8B-B14F-4D97-AF65-F5344CB8AC3E}">
        <p14:creationId xmlns:p14="http://schemas.microsoft.com/office/powerpoint/2010/main" val="3680798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a:extLst>
              <a:ext uri="{FF2B5EF4-FFF2-40B4-BE49-F238E27FC236}">
                <a16:creationId xmlns:a16="http://schemas.microsoft.com/office/drawing/2014/main" id="{F4CABE6D-1E75-42CB-A8E2-6D4EE81B0D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buSzPct val="100000"/>
            </a:pPr>
            <a:fld id="{FBA0B9AD-998C-44E5-BEE0-60B9FB856D9D}" type="slidenum">
              <a:rPr lang="en-GB" altLang="fr-FR" sz="1200" smtClean="0">
                <a:solidFill>
                  <a:srgbClr val="000000"/>
                </a:solidFill>
                <a:latin typeface="Times New Roman" panose="02020603050405020304" pitchFamily="18" charset="0"/>
              </a:rPr>
              <a:pPr>
                <a:buSzPct val="100000"/>
              </a:pPr>
              <a:t>6</a:t>
            </a:fld>
            <a:endParaRPr lang="en-GB" altLang="fr-FR" sz="1200">
              <a:solidFill>
                <a:srgbClr val="000000"/>
              </a:solidFill>
              <a:latin typeface="Times New Roman" panose="02020603050405020304" pitchFamily="18" charset="0"/>
            </a:endParaRPr>
          </a:p>
        </p:txBody>
      </p:sp>
      <p:sp>
        <p:nvSpPr>
          <p:cNvPr id="24579" name="Rectangle 1">
            <a:extLst>
              <a:ext uri="{FF2B5EF4-FFF2-40B4-BE49-F238E27FC236}">
                <a16:creationId xmlns:a16="http://schemas.microsoft.com/office/drawing/2014/main" id="{DAD0D536-A86D-498D-94AA-9CEC68715C49}"/>
              </a:ext>
            </a:extLst>
          </p:cNvPr>
          <p:cNvSpPr>
            <a:spLocks noGrp="1" noRot="1" noChangeAspect="1" noChangeArrowheads="1" noTextEdit="1"/>
          </p:cNvSpPr>
          <p:nvPr>
            <p:ph type="sldImg"/>
          </p:nvPr>
        </p:nvSpPr>
        <p:spPr bwMode="auto">
          <a:xfrm>
            <a:off x="811213" y="573088"/>
            <a:ext cx="4884737" cy="2747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Text Box 2">
            <a:extLst>
              <a:ext uri="{FF2B5EF4-FFF2-40B4-BE49-F238E27FC236}">
                <a16:creationId xmlns:a16="http://schemas.microsoft.com/office/drawing/2014/main" id="{90C49761-7D97-4668-8D16-0349576477AA}"/>
              </a:ext>
            </a:extLst>
          </p:cNvPr>
          <p:cNvSpPr>
            <a:spLocks noGrp="1" noChangeArrowheads="1"/>
          </p:cNvSpPr>
          <p:nvPr>
            <p:ph type="body" idx="1"/>
          </p:nvPr>
        </p:nvSpPr>
        <p:spPr bwMode="auto">
          <a:xfrm>
            <a:off x="147682" y="3643854"/>
            <a:ext cx="6497945" cy="3296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s-ES" altLang="fr-FR" noProof="0" dirty="0">
                <a:ea typeface="ＭＳ Ｐゴシック" panose="020B0600070205080204" pitchFamily="34" charset="-128"/>
              </a:rPr>
              <a:t>Por un lado, desechos que una población</a:t>
            </a:r>
            <a:r>
              <a:rPr lang="es-ES" altLang="fr-FR" baseline="0" noProof="0" dirty="0">
                <a:ea typeface="ＭＳ Ｐゴシック" panose="020B0600070205080204" pitchFamily="34" charset="-128"/>
              </a:rPr>
              <a:t> arroja al medio ambiente</a:t>
            </a:r>
            <a:r>
              <a:rPr lang="es-ES" altLang="fr-FR" noProof="0" dirty="0">
                <a:ea typeface="ＭＳ Ｐゴシック" panose="020B0600070205080204" pitchFamily="34" charset="-128"/>
              </a:rPr>
              <a:t> (en la forma de excrementos humanos, residuos y desechos líquidos).</a:t>
            </a:r>
            <a:endParaRPr lang="es-ES" altLang="fr-FR" noProof="0" dirty="0">
              <a:latin typeface="Times New Roman" panose="02020603050405020304" pitchFamily="18" charset="0"/>
              <a:ea typeface="Arial Unicode MS" panose="020B0604020202020204" pitchFamily="34" charset="-128"/>
              <a:cs typeface="Arial Unicode MS" panose="020B0604020202020204" pitchFamily="34" charset="-128"/>
            </a:endParaRPr>
          </a:p>
          <a:p>
            <a:endParaRPr lang="fr-CH" altLang="fr-FR" dirty="0">
              <a:latin typeface="Times New Roman" panose="02020603050405020304" pitchFamily="18" charset="0"/>
              <a:ea typeface="Arial Unicode MS" panose="020B0604020202020204" pitchFamily="34" charset="-128"/>
              <a:cs typeface="Arial Unicode MS" panose="020B0604020202020204" pitchFamily="34" charset="-128"/>
            </a:endParaRPr>
          </a:p>
          <a:p>
            <a:r>
              <a:rPr lang="es-ES" altLang="fr-FR" dirty="0">
                <a:ea typeface="ＭＳ Ｐゴシック" panose="020B0600070205080204" pitchFamily="34" charset="-128"/>
              </a:rPr>
              <a:t>Por otro lado, elementos</a:t>
            </a:r>
            <a:r>
              <a:rPr lang="es-ES" noProof="0" dirty="0"/>
              <a:t> que se originan en el medio ambiente y que son necesarios para mantener la vida y la salud de una población </a:t>
            </a:r>
            <a:r>
              <a:rPr lang="es-ES" altLang="fr-FR" dirty="0">
                <a:ea typeface="ＭＳ Ｐゴシック" panose="020B0600070205080204" pitchFamily="34" charset="-128"/>
              </a:rPr>
              <a:t>(agua, alimentos, energía, materia prima para trabajar, materiales para la construcción), y también vectores de enfermedades</a:t>
            </a:r>
            <a:r>
              <a:rPr lang="es-ES" altLang="fr-FR" baseline="0" dirty="0">
                <a:ea typeface="ＭＳ Ｐゴシック" panose="020B0600070205080204" pitchFamily="34" charset="-128"/>
              </a:rPr>
              <a:t> </a:t>
            </a:r>
            <a:r>
              <a:rPr lang="es-ES" altLang="fr-FR" dirty="0">
                <a:ea typeface="ＭＳ Ｐゴシック" panose="020B0600070205080204" pitchFamily="34" charset="-128"/>
              </a:rPr>
              <a:t>(por ejemplo, ratas y mosquitos).</a:t>
            </a:r>
          </a:p>
          <a:p>
            <a:endParaRPr lang="en-US" altLang="fr-FR" dirty="0">
              <a:ea typeface="ＭＳ Ｐゴシック" panose="020B0600070205080204" pitchFamily="34" charset="-128"/>
            </a:endParaRPr>
          </a:p>
          <a:p>
            <a:endParaRPr lang="fr-CH" altLang="fr-FR" dirty="0">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9522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7</a:t>
            </a:fld>
            <a:endParaRPr lang="fr-CH"/>
          </a:p>
        </p:txBody>
      </p:sp>
    </p:spTree>
    <p:extLst>
      <p:ext uri="{BB962C8B-B14F-4D97-AF65-F5344CB8AC3E}">
        <p14:creationId xmlns:p14="http://schemas.microsoft.com/office/powerpoint/2010/main" val="3778709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a:extLst>
              <a:ext uri="{FF2B5EF4-FFF2-40B4-BE49-F238E27FC236}">
                <a16:creationId xmlns:a16="http://schemas.microsoft.com/office/drawing/2014/main" id="{F5BA7594-0D85-47E9-8A62-698D99AD91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defTabSz="10795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buSzPct val="100000"/>
            </a:pPr>
            <a:fld id="{F4D72BF6-53EF-43C3-9278-1D58CD7C9994}" type="slidenum">
              <a:rPr lang="en-GB" altLang="fr-FR" sz="1200" smtClean="0">
                <a:solidFill>
                  <a:srgbClr val="000000"/>
                </a:solidFill>
                <a:latin typeface="Times New Roman" panose="02020603050405020304" pitchFamily="18" charset="0"/>
              </a:rPr>
              <a:pPr>
                <a:buSzPct val="100000"/>
              </a:pPr>
              <a:t>8</a:t>
            </a:fld>
            <a:endParaRPr lang="en-GB" altLang="fr-FR" sz="1200">
              <a:solidFill>
                <a:srgbClr val="000000"/>
              </a:solidFill>
              <a:latin typeface="Times New Roman" panose="02020603050405020304" pitchFamily="18" charset="0"/>
            </a:endParaRPr>
          </a:p>
        </p:txBody>
      </p:sp>
      <p:sp>
        <p:nvSpPr>
          <p:cNvPr id="38915" name="Rectangle 1">
            <a:extLst>
              <a:ext uri="{FF2B5EF4-FFF2-40B4-BE49-F238E27FC236}">
                <a16:creationId xmlns:a16="http://schemas.microsoft.com/office/drawing/2014/main" id="{DD97632E-BA01-4A54-B025-7A1E19E9B979}"/>
              </a:ext>
            </a:extLst>
          </p:cNvPr>
          <p:cNvSpPr>
            <a:spLocks noGrp="1" noRot="1" noChangeAspect="1" noChangeArrowheads="1" noTextEdit="1"/>
          </p:cNvSpPr>
          <p:nvPr>
            <p:ph type="sldImg"/>
          </p:nvPr>
        </p:nvSpPr>
        <p:spPr bwMode="auto">
          <a:xfrm>
            <a:off x="842963" y="619125"/>
            <a:ext cx="4879975" cy="2746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Text Box 2">
            <a:extLst>
              <a:ext uri="{FF2B5EF4-FFF2-40B4-BE49-F238E27FC236}">
                <a16:creationId xmlns:a16="http://schemas.microsoft.com/office/drawing/2014/main" id="{7421F1DF-BECB-4FB2-ABF6-57629831BF45}"/>
              </a:ext>
            </a:extLst>
          </p:cNvPr>
          <p:cNvSpPr>
            <a:spLocks noGrp="1" noChangeArrowheads="1"/>
          </p:cNvSpPr>
          <p:nvPr>
            <p:ph type="body" idx="1"/>
          </p:nvPr>
        </p:nvSpPr>
        <p:spPr bwMode="auto">
          <a:xfrm>
            <a:off x="252828" y="3651669"/>
            <a:ext cx="6497945" cy="3296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s-ES" altLang="fr-FR" noProof="0" dirty="0">
                <a:ea typeface="ＭＳ Ｐゴシック" panose="020B0600070205080204" pitchFamily="34" charset="-128"/>
              </a:rPr>
              <a:t>En numerosas situaciones de desplazamiento, sucede lo siguiente: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altLang="fr-FR" noProof="0" dirty="0">
                <a:ea typeface="ＭＳ Ｐゴシック" panose="020B0600070205080204" pitchFamily="34" charset="-128"/>
              </a:rPr>
              <a:t>Las poblaciones que están lejos de su hábitat familiar tienen dificultades para mantener sus prácticas de higiene. </a:t>
            </a:r>
          </a:p>
          <a:p>
            <a:pPr marL="171450" indent="-171450">
              <a:buFont typeface="Wingdings" panose="05000000000000000000" pitchFamily="2" charset="2"/>
              <a:buChar char="Ø"/>
            </a:pPr>
            <a:r>
              <a:rPr lang="es-ES" sz="1200" b="0" i="0" kern="1200" dirty="0">
                <a:solidFill>
                  <a:schemeClr val="tx1"/>
                </a:solidFill>
                <a:effectLst/>
                <a:latin typeface="+mn-lt"/>
                <a:ea typeface="+mn-ea"/>
                <a:cs typeface="+mn-cs"/>
              </a:rPr>
              <a:t>El hacinamiento aumenta el riesgo de transmisión de enfermedades.</a:t>
            </a:r>
          </a:p>
          <a:p>
            <a:pPr marL="171450" indent="-171450">
              <a:buFont typeface="Wingdings" panose="05000000000000000000" pitchFamily="2" charset="2"/>
              <a:buChar char="Ø"/>
            </a:pPr>
            <a:r>
              <a:rPr lang="es-ES" altLang="fr-FR" noProof="0" dirty="0">
                <a:ea typeface="ＭＳ Ｐゴシック" panose="020B0600070205080204" pitchFamily="34" charset="-128"/>
              </a:rPr>
              <a:t>Aumenta el estrés sobre los servicios públicos, lo que puede provocar una</a:t>
            </a:r>
            <a:r>
              <a:rPr lang="es-ES" altLang="fr-FR" baseline="0" noProof="0" dirty="0">
                <a:ea typeface="ＭＳ Ｐゴシック" panose="020B0600070205080204" pitchFamily="34" charset="-128"/>
              </a:rPr>
              <a:t> </a:t>
            </a:r>
            <a:r>
              <a:rPr lang="es-ES" altLang="fr-FR" noProof="0" dirty="0">
                <a:ea typeface="ＭＳ Ｐゴシック" panose="020B0600070205080204" pitchFamily="34" charset="-128"/>
              </a:rPr>
              <a:t>falta o falla de servicios </a:t>
            </a:r>
            <a:r>
              <a:rPr lang="es-ES" dirty="0"/>
              <a:t>(sistemas de agua, centros de salud, letrinas, sistemas de aguas residuales, etc.).</a:t>
            </a:r>
            <a:endParaRPr lang="en-US" altLang="fr-FR" dirty="0">
              <a:ea typeface="ＭＳ Ｐゴシック" panose="020B0600070205080204" pitchFamily="34" charset="-128"/>
            </a:endParaRPr>
          </a:p>
          <a:p>
            <a:pPr marL="171450" indent="-171450">
              <a:buFont typeface="Wingdings" panose="05000000000000000000" pitchFamily="2" charset="2"/>
              <a:buChar char="Ø"/>
            </a:pPr>
            <a:r>
              <a:rPr lang="es-ES" altLang="fr-FR" noProof="0" dirty="0">
                <a:ea typeface="ＭＳ Ｐゴシック" panose="020B0600070205080204" pitchFamily="34" charset="-128"/>
              </a:rPr>
              <a:t>Ya no hay una correcta eliminación de desechos </a:t>
            </a:r>
            <a:r>
              <a:rPr lang="es-ES" dirty="0"/>
              <a:t>(por ejemplo, heces o desechos sólidos), lo que contamina el medio ambiente.</a:t>
            </a:r>
          </a:p>
          <a:p>
            <a:pPr marL="171450" indent="-171450">
              <a:buFont typeface="Wingdings" panose="05000000000000000000" pitchFamily="2" charset="2"/>
              <a:buChar char="Ø"/>
            </a:pPr>
            <a:r>
              <a:rPr lang="es-ES" altLang="fr-FR" noProof="0" dirty="0">
                <a:ea typeface="ＭＳ Ｐゴシック" panose="020B0600070205080204" pitchFamily="34" charset="-128"/>
              </a:rPr>
              <a:t>Las poblaciones desplazadas no tienen los medios para mantener limpio su entorno y están</a:t>
            </a:r>
            <a:r>
              <a:rPr lang="es-ES" altLang="fr-FR" baseline="0" noProof="0" dirty="0">
                <a:ea typeface="ＭＳ Ｐゴシック" panose="020B0600070205080204" pitchFamily="34" charset="-128"/>
              </a:rPr>
              <a:t> expuestas a patógenos.</a:t>
            </a:r>
          </a:p>
          <a:p>
            <a:pPr marL="171450" indent="-171450">
              <a:buFont typeface="Wingdings" panose="05000000000000000000" pitchFamily="2" charset="2"/>
              <a:buChar char="Ø"/>
            </a:pPr>
            <a:r>
              <a:rPr lang="es-ES" altLang="fr-FR" baseline="0" noProof="0" dirty="0">
                <a:ea typeface="ＭＳ Ｐゴシック" panose="020B0600070205080204" pitchFamily="34" charset="-128"/>
              </a:rPr>
              <a:t>La malnutrición y las condiciones precarias de alojamiento aumentan la vulnerabilidad de las poblaciones desplazadas.</a:t>
            </a:r>
          </a:p>
          <a:p>
            <a:pPr marL="0" indent="0">
              <a:buFont typeface="Wingdings" panose="05000000000000000000" pitchFamily="2" charset="2"/>
              <a:buNone/>
            </a:pPr>
            <a:endParaRPr lang="en-US" altLang="fr-FR" dirty="0">
              <a:ea typeface="ＭＳ Ｐゴシック" panose="020B0600070205080204" pitchFamily="34" charset="-128"/>
            </a:endParaRPr>
          </a:p>
          <a:p>
            <a:pPr marL="0" indent="0">
              <a:buFont typeface="Wingdings" panose="05000000000000000000" pitchFamily="2" charset="2"/>
              <a:buNone/>
            </a:pPr>
            <a:r>
              <a:rPr lang="es-ES" altLang="fr-FR" noProof="0" dirty="0">
                <a:ea typeface="ＭＳ Ｐゴシック" panose="020B0600070205080204" pitchFamily="34" charset="-128"/>
              </a:rPr>
              <a:t>Se</a:t>
            </a:r>
            <a:r>
              <a:rPr lang="es-ES" altLang="fr-FR" baseline="0" noProof="0" dirty="0">
                <a:ea typeface="ＭＳ Ｐゴシック" panose="020B0600070205080204" pitchFamily="34" charset="-128"/>
              </a:rPr>
              <a:t> puede crear un círculo vicioso e</a:t>
            </a:r>
            <a:r>
              <a:rPr lang="es-ES" altLang="fr-FR" noProof="0" dirty="0">
                <a:ea typeface="ＭＳ Ｐゴシック" panose="020B0600070205080204" pitchFamily="34" charset="-128"/>
              </a:rPr>
              <a:t>ntre estos dos polos.</a:t>
            </a:r>
            <a:r>
              <a:rPr lang="es-ES" altLang="fr-FR" baseline="0" noProof="0" dirty="0">
                <a:ea typeface="ＭＳ Ｐゴシック" panose="020B0600070205080204" pitchFamily="34" charset="-128"/>
              </a:rPr>
              <a:t> Las enfermedades infecciosas p</a:t>
            </a:r>
            <a:r>
              <a:rPr lang="es-ES" altLang="fr-FR" noProof="0" dirty="0">
                <a:ea typeface="ＭＳ Ｐゴシック" panose="020B0600070205080204" pitchFamily="34" charset="-128"/>
              </a:rPr>
              <a:t>ueden</a:t>
            </a:r>
            <a:r>
              <a:rPr lang="es-ES" altLang="fr-FR" baseline="0" noProof="0" dirty="0">
                <a:ea typeface="ＭＳ Ｐゴシック" panose="020B0600070205080204" pitchFamily="34" charset="-128"/>
              </a:rPr>
              <a:t> transmitirse en las poblaciones por contacto directo, pero también a través del medio ambiente.</a:t>
            </a:r>
            <a:endParaRPr lang="es-ES" altLang="fr-FR" noProof="0" dirty="0">
              <a:ea typeface="ＭＳ Ｐゴシック" panose="020B0600070205080204" pitchFamily="34" charset="-128"/>
            </a:endParaRPr>
          </a:p>
          <a:p>
            <a:r>
              <a:rPr lang="es-ES" altLang="fr-FR" noProof="0" dirty="0">
                <a:ea typeface="ＭＳ Ｐゴシック" panose="020B0600070205080204" pitchFamily="34" charset="-128"/>
              </a:rPr>
              <a:t>Por ejemplo, la</a:t>
            </a:r>
            <a:r>
              <a:rPr lang="es-ES" altLang="fr-FR" baseline="0" noProof="0" dirty="0">
                <a:ea typeface="ＭＳ Ｐゴシック" panose="020B0600070205080204" pitchFamily="34" charset="-128"/>
              </a:rPr>
              <a:t> eliminación inadecuada de</a:t>
            </a:r>
            <a:r>
              <a:rPr lang="es-ES" altLang="fr-FR" noProof="0" dirty="0">
                <a:ea typeface="ＭＳ Ｐゴシック" panose="020B0600070205080204" pitchFamily="34" charset="-128"/>
              </a:rPr>
              <a:t> desechos humanos en el medio ambiente puede dar lugar a la proliferación</a:t>
            </a:r>
            <a:r>
              <a:rPr lang="es-ES" altLang="fr-FR" baseline="0" noProof="0" dirty="0">
                <a:ea typeface="ＭＳ Ｐゴシック" panose="020B0600070205080204" pitchFamily="34" charset="-128"/>
              </a:rPr>
              <a:t> de </a:t>
            </a:r>
            <a:r>
              <a:rPr lang="es-ES" dirty="0"/>
              <a:t>patógenos en las heces que están</a:t>
            </a:r>
            <a:r>
              <a:rPr lang="es-ES" baseline="0" dirty="0"/>
              <a:t> en </a:t>
            </a:r>
            <a:r>
              <a:rPr lang="es-ES" dirty="0"/>
              <a:t>el agua</a:t>
            </a:r>
            <a:r>
              <a:rPr lang="en-US" altLang="fr-FR" dirty="0">
                <a:ea typeface="ＭＳ Ｐゴシック" panose="020B0600070205080204" pitchFamily="34" charset="-128"/>
              </a:rPr>
              <a:t>.</a:t>
            </a:r>
          </a:p>
          <a:p>
            <a:r>
              <a:rPr lang="es-ES" dirty="0"/>
              <a:t>Como resultado, puede producirse un aumento de la incidencia de enfermedades diarreicas en la población. Esto, a su vez, genera un incremento de la contaminación del medio ambiente,</a:t>
            </a:r>
            <a:r>
              <a:rPr lang="es-ES" baseline="0" dirty="0"/>
              <a:t> d</a:t>
            </a:r>
            <a:r>
              <a:rPr lang="es-ES" dirty="0"/>
              <a:t>el número de patógenos, etc. ¡Un círculo vicioso!</a:t>
            </a:r>
            <a:endParaRPr lang="en-US" altLang="fr-FR" dirty="0">
              <a:ea typeface="ＭＳ Ｐゴシック" panose="020B0600070205080204" pitchFamily="34" charset="-128"/>
            </a:endParaRPr>
          </a:p>
          <a:p>
            <a:endParaRPr lang="en-US" altLang="fr-FR" dirty="0">
              <a:ea typeface="ＭＳ Ｐゴシック" panose="020B0600070205080204" pitchFamily="34" charset="-128"/>
            </a:endParaRPr>
          </a:p>
        </p:txBody>
      </p:sp>
    </p:spTree>
    <p:extLst>
      <p:ext uri="{BB962C8B-B14F-4D97-AF65-F5344CB8AC3E}">
        <p14:creationId xmlns:p14="http://schemas.microsoft.com/office/powerpoint/2010/main" val="2940102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F241B91-5470-4F58-90AE-464A1EF7E9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7D586029-33B5-4539-ADB1-EB6F6889E4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fr-FR" noProof="0" dirty="0">
                <a:latin typeface="Times New Roman" panose="02020603050405020304" pitchFamily="18" charset="0"/>
                <a:ea typeface="Arial Unicode MS" panose="020B0604020202020204" pitchFamily="34" charset="-128"/>
                <a:cs typeface="Arial Unicode MS" panose="020B0604020202020204" pitchFamily="34" charset="-128"/>
              </a:rPr>
              <a:t>En un contexto humanitario, la función de</a:t>
            </a:r>
            <a:r>
              <a:rPr lang="es-ES" altLang="fr-FR" baseline="0" noProof="0" dirty="0">
                <a:latin typeface="Times New Roman" panose="02020603050405020304" pitchFamily="18" charset="0"/>
                <a:ea typeface="Arial Unicode MS" panose="020B0604020202020204" pitchFamily="34" charset="-128"/>
                <a:cs typeface="Arial Unicode MS" panose="020B0604020202020204" pitchFamily="34" charset="-128"/>
              </a:rPr>
              <a:t> la ingeniería de salud pública es primordial porque las poblaciones corren un riesgo particular de entrar en este círculo vicioso</a:t>
            </a:r>
            <a:r>
              <a:rPr lang="es-ES" altLang="fr-FR" noProof="0" dirty="0">
                <a:latin typeface="Times New Roman" panose="02020603050405020304" pitchFamily="18" charset="0"/>
                <a:ea typeface="Arial Unicode MS" panose="020B0604020202020204" pitchFamily="34" charset="-128"/>
                <a:cs typeface="Arial Unicode MS" panose="020B0604020202020204" pitchFamily="34" charset="-128"/>
              </a:rPr>
              <a:t>. </a:t>
            </a:r>
          </a:p>
          <a:p>
            <a:endParaRPr lang="en-US" altLang="fr-FR" dirty="0">
              <a:latin typeface="Times New Roman" panose="02020603050405020304" pitchFamily="18" charset="0"/>
              <a:ea typeface="Arial Unicode MS" panose="020B0604020202020204" pitchFamily="34" charset="-128"/>
              <a:cs typeface="Arial Unicode MS" panose="020B0604020202020204" pitchFamily="34" charset="-128"/>
            </a:endParaRPr>
          </a:p>
          <a:p>
            <a:r>
              <a:rPr lang="es-ES" altLang="fr-FR" noProof="0" dirty="0">
                <a:latin typeface="Times New Roman" panose="02020603050405020304" pitchFamily="18" charset="0"/>
                <a:ea typeface="Arial Unicode MS" panose="020B0604020202020204" pitchFamily="34" charset="-128"/>
                <a:cs typeface="Arial Unicode MS" panose="020B0604020202020204" pitchFamily="34" charset="-128"/>
              </a:rPr>
              <a:t>Muchos son los </a:t>
            </a:r>
            <a:r>
              <a:rPr lang="es-ES" altLang="fr-FR" b="1" u="sng" noProof="0" dirty="0">
                <a:latin typeface="Times New Roman" panose="02020603050405020304" pitchFamily="18" charset="0"/>
                <a:ea typeface="Arial Unicode MS" panose="020B0604020202020204" pitchFamily="34" charset="-128"/>
                <a:cs typeface="Arial Unicode MS" panose="020B0604020202020204" pitchFamily="34" charset="-128"/>
              </a:rPr>
              <a:t>factores</a:t>
            </a:r>
            <a:r>
              <a:rPr lang="es-ES" altLang="fr-FR" b="1" u="sng" baseline="0" noProof="0" dirty="0">
                <a:latin typeface="Times New Roman" panose="02020603050405020304" pitchFamily="18" charset="0"/>
                <a:ea typeface="Arial Unicode MS" panose="020B0604020202020204" pitchFamily="34" charset="-128"/>
                <a:cs typeface="Arial Unicode MS" panose="020B0604020202020204" pitchFamily="34" charset="-128"/>
              </a:rPr>
              <a:t> que agravan</a:t>
            </a:r>
            <a:r>
              <a:rPr lang="es-ES" altLang="fr-FR" b="0" u="none" baseline="0" noProof="0" dirty="0">
                <a:latin typeface="Times New Roman" panose="02020603050405020304" pitchFamily="18" charset="0"/>
                <a:ea typeface="Arial Unicode MS" panose="020B0604020202020204" pitchFamily="34" charset="-128"/>
                <a:cs typeface="Arial Unicode MS" panose="020B0604020202020204" pitchFamily="34" charset="-128"/>
              </a:rPr>
              <a:t> </a:t>
            </a:r>
            <a:r>
              <a:rPr lang="es-ES" altLang="fr-FR" baseline="0" noProof="0" dirty="0">
                <a:latin typeface="Times New Roman" panose="02020603050405020304" pitchFamily="18" charset="0"/>
                <a:ea typeface="Arial Unicode MS" panose="020B0604020202020204" pitchFamily="34" charset="-128"/>
                <a:cs typeface="Arial Unicode MS" panose="020B0604020202020204" pitchFamily="34" charset="-128"/>
              </a:rPr>
              <a:t>la vulnerabilidad de las poblaciones a contraer enfermedades infecciosas</a:t>
            </a:r>
            <a:r>
              <a:rPr lang="es-ES" altLang="fr-FR" noProof="0" dirty="0">
                <a:latin typeface="Times New Roman" panose="02020603050405020304" pitchFamily="18" charset="0"/>
                <a:ea typeface="Arial Unicode MS" panose="020B0604020202020204" pitchFamily="34" charset="-128"/>
                <a:cs typeface="Arial Unicode MS" panose="020B0604020202020204" pitchFamily="34" charset="-128"/>
              </a:rPr>
              <a:t>:</a:t>
            </a:r>
          </a:p>
          <a:p>
            <a:endParaRPr lang="en-US" altLang="fr-FR" dirty="0">
              <a:latin typeface="Times New Roman" panose="02020603050405020304" pitchFamily="18" charset="0"/>
              <a:ea typeface="Arial Unicode MS" panose="020B0604020202020204" pitchFamily="34" charset="-128"/>
              <a:cs typeface="Arial Unicode MS" panose="020B0604020202020204" pitchFamily="34" charset="-128"/>
            </a:endParaRPr>
          </a:p>
          <a:p>
            <a:r>
              <a:rPr lang="es-ES" altLang="fr-FR" noProof="0" dirty="0">
                <a:latin typeface="Times New Roman" panose="02020603050405020304" pitchFamily="18" charset="0"/>
                <a:ea typeface="Arial Unicode MS" panose="020B0604020202020204" pitchFamily="34" charset="-128"/>
                <a:cs typeface="Arial Unicode MS" panose="020B0604020202020204" pitchFamily="34" charset="-128"/>
              </a:rPr>
              <a:t>-</a:t>
            </a:r>
            <a:r>
              <a:rPr lang="es-ES" altLang="fr-FR" baseline="0" noProof="0" dirty="0">
                <a:latin typeface="Times New Roman" panose="02020603050405020304" pitchFamily="18" charset="0"/>
                <a:ea typeface="Arial Unicode MS" panose="020B0604020202020204" pitchFamily="34" charset="-128"/>
                <a:cs typeface="Arial Unicode MS" panose="020B0604020202020204" pitchFamily="34" charset="-128"/>
              </a:rPr>
              <a:t> Hacinamiento.</a:t>
            </a:r>
            <a:endParaRPr lang="es-ES" altLang="fr-FR" noProof="0" dirty="0">
              <a:latin typeface="Times New Roman" panose="02020603050405020304" pitchFamily="18" charset="0"/>
              <a:ea typeface="Arial Unicode MS" panose="020B0604020202020204" pitchFamily="34" charset="-128"/>
              <a:cs typeface="Arial Unicode MS" panose="020B0604020202020204" pitchFamily="34" charset="-128"/>
            </a:endParaRPr>
          </a:p>
          <a:p>
            <a:r>
              <a:rPr lang="es-ES" altLang="fr-FR" noProof="0" dirty="0">
                <a:latin typeface="Times New Roman" panose="02020603050405020304" pitchFamily="18" charset="0"/>
                <a:ea typeface="Arial Unicode MS" panose="020B0604020202020204" pitchFamily="34" charset="-128"/>
                <a:cs typeface="Arial Unicode MS" panose="020B0604020202020204" pitchFamily="34" charset="-128"/>
              </a:rPr>
              <a:t>- Deterioro de la infraestructura y de los servicios esenciales, como la asistencia</a:t>
            </a:r>
            <a:r>
              <a:rPr lang="es-ES" altLang="fr-FR" baseline="0" noProof="0" dirty="0">
                <a:latin typeface="Times New Roman" panose="02020603050405020304" pitchFamily="18" charset="0"/>
                <a:ea typeface="Arial Unicode MS" panose="020B0604020202020204" pitchFamily="34" charset="-128"/>
                <a:cs typeface="Arial Unicode MS" panose="020B0604020202020204" pitchFamily="34" charset="-128"/>
              </a:rPr>
              <a:t> de salud</a:t>
            </a:r>
            <a:r>
              <a:rPr lang="es-ES" altLang="fr-FR" noProof="0" dirty="0">
                <a:latin typeface="Times New Roman" panose="02020603050405020304" pitchFamily="18" charset="0"/>
                <a:ea typeface="Arial Unicode MS" panose="020B0604020202020204" pitchFamily="34" charset="-128"/>
                <a:cs typeface="Arial Unicode MS" panose="020B0604020202020204" pitchFamily="34" charset="-128"/>
              </a:rPr>
              <a:t>, los sistemas de agua y saneamiento, y la recolección de residuos. </a:t>
            </a:r>
          </a:p>
          <a:p>
            <a:r>
              <a:rPr lang="en-US" altLang="fr-FR" dirty="0">
                <a:latin typeface="Times New Roman" panose="02020603050405020304" pitchFamily="18" charset="0"/>
                <a:ea typeface="Arial Unicode MS" panose="020B0604020202020204" pitchFamily="34" charset="-128"/>
                <a:cs typeface="Arial Unicode MS" panose="020B0604020202020204" pitchFamily="34" charset="-128"/>
              </a:rPr>
              <a:t>-</a:t>
            </a:r>
            <a:r>
              <a:rPr lang="en-US" altLang="fr-FR" baseline="0" dirty="0">
                <a:latin typeface="Times New Roman" panose="02020603050405020304" pitchFamily="18" charset="0"/>
                <a:ea typeface="Arial Unicode MS" panose="020B0604020202020204" pitchFamily="34" charset="-128"/>
                <a:cs typeface="Arial Unicode MS" panose="020B0604020202020204" pitchFamily="34" charset="-128"/>
              </a:rPr>
              <a:t> </a:t>
            </a:r>
            <a:r>
              <a:rPr lang="es-ES" altLang="fr-FR" baseline="0" noProof="0" dirty="0">
                <a:latin typeface="Times New Roman" panose="02020603050405020304" pitchFamily="18" charset="0"/>
                <a:ea typeface="Arial Unicode MS" panose="020B0604020202020204" pitchFamily="34" charset="-128"/>
                <a:cs typeface="Arial Unicode MS" panose="020B0604020202020204" pitchFamily="34" charset="-128"/>
              </a:rPr>
              <a:t>Condiciones de alojamiento precarias </a:t>
            </a:r>
            <a:r>
              <a:rPr lang="es-ES" noProof="0" dirty="0"/>
              <a:t>en asentamientos </a:t>
            </a:r>
            <a:r>
              <a:rPr lang="es-ES" dirty="0"/>
              <a:t>temporales o estructuras dañadas.</a:t>
            </a:r>
            <a:endParaRPr lang="en-US" altLang="fr-FR" dirty="0">
              <a:latin typeface="Times New Roman" panose="02020603050405020304" pitchFamily="18" charset="0"/>
              <a:ea typeface="Arial Unicode MS" panose="020B0604020202020204" pitchFamily="34" charset="-128"/>
              <a:cs typeface="Arial Unicode MS" panose="020B0604020202020204" pitchFamily="34" charset="-128"/>
            </a:endParaRPr>
          </a:p>
          <a:p>
            <a:r>
              <a:rPr lang="en-US" altLang="fr-FR" dirty="0">
                <a:latin typeface="Times New Roman" panose="02020603050405020304" pitchFamily="18" charset="0"/>
                <a:ea typeface="Arial Unicode MS" panose="020B0604020202020204" pitchFamily="34" charset="-128"/>
                <a:cs typeface="Arial Unicode MS" panose="020B0604020202020204" pitchFamily="34" charset="-128"/>
              </a:rPr>
              <a:t>- </a:t>
            </a:r>
            <a:r>
              <a:rPr lang="es-ES" altLang="fr-FR" sz="1200" b="0" i="0" kern="1200" dirty="0">
                <a:solidFill>
                  <a:schemeClr val="tx1"/>
                </a:solidFill>
                <a:effectLst/>
                <a:latin typeface="+mn-lt"/>
                <a:ea typeface="+mn-ea"/>
                <a:cs typeface="+mn-cs"/>
              </a:rPr>
              <a:t>I</a:t>
            </a:r>
            <a:r>
              <a:rPr lang="es-ES" sz="1200" b="0" i="0" kern="1200" dirty="0">
                <a:solidFill>
                  <a:schemeClr val="tx1"/>
                </a:solidFill>
                <a:effectLst/>
                <a:latin typeface="+mn-lt"/>
                <a:ea typeface="+mn-ea"/>
                <a:cs typeface="+mn-cs"/>
              </a:rPr>
              <a:t>nmunidad baja por malnutrición o por falta de </a:t>
            </a:r>
            <a:r>
              <a:rPr lang="es-ES" altLang="fr-FR" noProof="0" dirty="0">
                <a:latin typeface="Times New Roman" panose="02020603050405020304" pitchFamily="18" charset="0"/>
                <a:ea typeface="Arial Unicode MS" panose="020B0604020202020204" pitchFamily="34" charset="-128"/>
                <a:cs typeface="Arial Unicode MS" panose="020B0604020202020204" pitchFamily="34" charset="-128"/>
              </a:rPr>
              <a:t>asistencia</a:t>
            </a:r>
            <a:r>
              <a:rPr lang="es-ES" altLang="fr-FR" baseline="0" noProof="0" dirty="0">
                <a:latin typeface="Times New Roman" panose="02020603050405020304" pitchFamily="18" charset="0"/>
                <a:ea typeface="Arial Unicode MS" panose="020B0604020202020204" pitchFamily="34" charset="-128"/>
                <a:cs typeface="Arial Unicode MS" panose="020B0604020202020204" pitchFamily="34" charset="-128"/>
              </a:rPr>
              <a:t> de salud</a:t>
            </a:r>
            <a:r>
              <a:rPr lang="en-US" altLang="fr-FR" dirty="0">
                <a:latin typeface="Times New Roman" panose="02020603050405020304" pitchFamily="18" charset="0"/>
                <a:ea typeface="Arial Unicode MS" panose="020B0604020202020204" pitchFamily="34" charset="-128"/>
                <a:cs typeface="Arial Unicode MS" panose="020B0604020202020204" pitchFamily="34" charset="-128"/>
              </a:rPr>
              <a:t>. </a:t>
            </a:r>
          </a:p>
          <a:p>
            <a:endParaRPr lang="en-US" altLang="fr-FR" dirty="0">
              <a:latin typeface="Times New Roman" panose="02020603050405020304" pitchFamily="18" charset="0"/>
              <a:ea typeface="Arial Unicode MS" panose="020B0604020202020204" pitchFamily="34" charset="-128"/>
              <a:cs typeface="Arial Unicode MS" panose="020B0604020202020204" pitchFamily="34" charset="-128"/>
            </a:endParaRPr>
          </a:p>
          <a:p>
            <a:r>
              <a:rPr lang="en-US" altLang="fr-FR" dirty="0">
                <a:latin typeface="Times New Roman" panose="02020603050405020304" pitchFamily="18" charset="0"/>
                <a:ea typeface="Arial Unicode MS" panose="020B0604020202020204" pitchFamily="34" charset="-128"/>
                <a:cs typeface="Arial Unicode MS" panose="020B0604020202020204" pitchFamily="34" charset="-128"/>
              </a:rPr>
              <a:t>. </a:t>
            </a:r>
          </a:p>
          <a:p>
            <a:endParaRPr lang="fr-CH" altLang="fr-FR" dirty="0">
              <a:ea typeface="ＭＳ Ｐゴシック" panose="020B0600070205080204" pitchFamily="34" charset="-128"/>
            </a:endParaRPr>
          </a:p>
        </p:txBody>
      </p:sp>
      <p:sp>
        <p:nvSpPr>
          <p:cNvPr id="41988" name="Slide Number Placeholder 3">
            <a:extLst>
              <a:ext uri="{FF2B5EF4-FFF2-40B4-BE49-F238E27FC236}">
                <a16:creationId xmlns:a16="http://schemas.microsoft.com/office/drawing/2014/main" id="{1B355744-B1C8-40BD-BF4F-FD57F78ADC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621F3CB-51F1-4BC3-B0CB-45515CFD5968}" type="slidenum">
              <a:rPr lang="fr-FR" altLang="de-DE" sz="1200" smtClean="0">
                <a:latin typeface="Calibri" panose="020F0502020204030204" pitchFamily="34" charset="0"/>
              </a:rPr>
              <a:pPr/>
              <a:t>9</a:t>
            </a:fld>
            <a:endParaRPr lang="fr-FR" altLang="de-DE" sz="1200">
              <a:latin typeface="Calibri" panose="020F0502020204030204" pitchFamily="34" charset="0"/>
            </a:endParaRPr>
          </a:p>
        </p:txBody>
      </p:sp>
    </p:spTree>
    <p:extLst>
      <p:ext uri="{BB962C8B-B14F-4D97-AF65-F5344CB8AC3E}">
        <p14:creationId xmlns:p14="http://schemas.microsoft.com/office/powerpoint/2010/main" val="161690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5C14E2A-CF7C-4E7F-9072-C69F2B2B58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61E9BB0B-B982-479A-899A-05B0A0A825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fr-FR" noProof="0" dirty="0">
                <a:ea typeface="ＭＳ Ｐゴシック" panose="020B0600070205080204" pitchFamily="34" charset="-128"/>
              </a:rPr>
              <a:t>La ingeniería de salud pública </a:t>
            </a:r>
            <a:r>
              <a:rPr lang="es-ES" noProof="0" dirty="0"/>
              <a:t>se basa en el concepto de que ciertos riesgos (patógenos infecciosos o productos químicos) circulan por el medio ambiente y causan daño a los seres humanos. Por lo tanto,</a:t>
            </a:r>
            <a:r>
              <a:rPr lang="es-ES" baseline="0" noProof="0" dirty="0"/>
              <a:t> las medidas de ingeniería de salud pública se centran en prevenir la creación y el transporte</a:t>
            </a:r>
            <a:r>
              <a:rPr lang="es-ES" altLang="fr-FR" noProof="0" dirty="0">
                <a:ea typeface="ＭＳ Ｐゴシック" panose="020B0600070205080204" pitchFamily="34" charset="-128"/>
              </a:rPr>
              <a:t> </a:t>
            </a:r>
            <a:r>
              <a:rPr lang="es-ES" baseline="0" noProof="0" dirty="0"/>
              <a:t>de riesgos </a:t>
            </a:r>
            <a:r>
              <a:rPr lang="es-ES" altLang="fr-FR" noProof="0" dirty="0">
                <a:ea typeface="ＭＳ Ｐゴシック" panose="020B0600070205080204" pitchFamily="34" charset="-128"/>
              </a:rPr>
              <a:t>y la exposición de las personas a estos riesgos</a:t>
            </a:r>
            <a:r>
              <a:rPr lang="es-ES" altLang="fr-FR" baseline="0" noProof="0" dirty="0">
                <a:ea typeface="ＭＳ Ｐゴシック" panose="020B0600070205080204" pitchFamily="34" charset="-128"/>
              </a:rPr>
              <a:t>.</a:t>
            </a:r>
            <a:endParaRPr lang="es-ES" altLang="fr-FR" noProof="0" dirty="0">
              <a:ea typeface="ＭＳ Ｐゴシック" panose="020B0600070205080204" pitchFamily="34" charset="-128"/>
            </a:endParaRPr>
          </a:p>
          <a:p>
            <a:r>
              <a:rPr lang="es-ES" altLang="fr-FR" noProof="0" dirty="0">
                <a:ea typeface="ＭＳ Ｐゴシック" panose="020B0600070205080204" pitchFamily="34" charset="-128"/>
              </a:rPr>
              <a:t>En el caso de los desechos humanos mencionado previamente, no podemos evitar su creación; </a:t>
            </a:r>
            <a:r>
              <a:rPr lang="es-ES" altLang="fr-FR" dirty="0">
                <a:ea typeface="ＭＳ Ｐゴシック" panose="020B0600070205080204" pitchFamily="34" charset="-128"/>
              </a:rPr>
              <a:t>sin embargo, </a:t>
            </a:r>
            <a:r>
              <a:rPr lang="es-ES" dirty="0"/>
              <a:t>los ingenieros de salud pública pueden reducir la dispersión de desechos humanos en el medio ambiente mediante el establecimiento de un sistema de saneamiento adecuado.</a:t>
            </a:r>
            <a:r>
              <a:rPr lang="en-US" altLang="fr-FR" dirty="0">
                <a:ea typeface="ＭＳ Ｐゴシック" panose="020B0600070205080204" pitchFamily="34" charset="-128"/>
              </a:rPr>
              <a:t> </a:t>
            </a:r>
            <a:r>
              <a:rPr lang="es-ES" dirty="0"/>
              <a:t>También pueden tratar el agua y promover prácticas adecuadas de higiene alimentaria para reducir la exposición de las personas a heces en el agua</a:t>
            </a:r>
            <a:r>
              <a:rPr lang="es-ES" baseline="0" dirty="0"/>
              <a:t> o en </a:t>
            </a:r>
            <a:r>
              <a:rPr lang="es-ES" dirty="0"/>
              <a:t>alimentos contaminados.</a:t>
            </a:r>
          </a:p>
          <a:p>
            <a:r>
              <a:rPr lang="es-ES" altLang="fr-FR" noProof="0" dirty="0">
                <a:ea typeface="ＭＳ Ｐゴシック" panose="020B0600070205080204" pitchFamily="34" charset="-128"/>
              </a:rPr>
              <a:t>Por lo tanto, la función de los ingenieros es</a:t>
            </a:r>
            <a:r>
              <a:rPr lang="es-ES" altLang="fr-FR" baseline="0" noProof="0" dirty="0">
                <a:ea typeface="ＭＳ Ｐゴシック" panose="020B0600070205080204" pitchFamily="34" charset="-128"/>
              </a:rPr>
              <a:t> introducir barreras en la creación y el transporte de riesgos, y en la exposición a estos riesgos para mejorar la salud. </a:t>
            </a:r>
            <a:r>
              <a:rPr lang="es-ES" sz="1200" b="0" i="0" kern="1200" noProof="0" dirty="0">
                <a:solidFill>
                  <a:schemeClr val="tx1"/>
                </a:solidFill>
                <a:effectLst/>
                <a:latin typeface="+mn-lt"/>
                <a:ea typeface="+mn-ea"/>
                <a:cs typeface="+mn-cs"/>
              </a:rPr>
              <a:t>Debido a que una barrera casi nunca funciona al 100%, el ingeniero de salud pública debe introducir múltiples barreras.</a:t>
            </a:r>
            <a:endParaRPr lang="es-ES" altLang="fr-FR" noProof="0" dirty="0">
              <a:ea typeface="ＭＳ Ｐゴシック" panose="020B0600070205080204" pitchFamily="34" charset="-128"/>
            </a:endParaRPr>
          </a:p>
          <a:p>
            <a:r>
              <a:rPr lang="es-ES" altLang="fr-FR" noProof="0" dirty="0">
                <a:ea typeface="ＭＳ Ｐゴシック" panose="020B0600070205080204" pitchFamily="34" charset="-128"/>
              </a:rPr>
              <a:t>A fin de saber</a:t>
            </a:r>
            <a:r>
              <a:rPr lang="es-ES" altLang="fr-FR" baseline="0" noProof="0" dirty="0">
                <a:ea typeface="ＭＳ Ｐゴシック" panose="020B0600070205080204" pitchFamily="34" charset="-128"/>
              </a:rPr>
              <a:t> dónde y cuándo introducir barreras para frenar el círculo vicioso de la transmisión de una enfermedad, los ingenieros de salud pública deben tener un buen conocimiento </a:t>
            </a:r>
            <a:r>
              <a:rPr lang="es-ES" noProof="0" dirty="0"/>
              <a:t>sobre su ciclo de</a:t>
            </a:r>
            <a:r>
              <a:rPr lang="es-ES" baseline="0" noProof="0" dirty="0"/>
              <a:t> transmisión</a:t>
            </a:r>
            <a:r>
              <a:rPr lang="es-ES" noProof="0" dirty="0"/>
              <a:t>.</a:t>
            </a:r>
            <a:r>
              <a:rPr lang="es-ES" altLang="fr-FR" baseline="0" noProof="0" dirty="0">
                <a:ea typeface="ＭＳ Ｐゴシック" panose="020B0600070205080204" pitchFamily="34" charset="-128"/>
              </a:rPr>
              <a:t> </a:t>
            </a:r>
          </a:p>
          <a:p>
            <a:r>
              <a:rPr lang="es-ES" altLang="fr-FR" noProof="0" dirty="0">
                <a:latin typeface="Times New Roman" panose="02020603050405020304" pitchFamily="18" charset="0"/>
                <a:ea typeface="Arial Unicode MS" panose="020B0604020202020204" pitchFamily="34" charset="-128"/>
                <a:cs typeface="Arial Unicode MS" panose="020B0604020202020204" pitchFamily="34" charset="-128"/>
              </a:rPr>
              <a:t>Según las organizaciones, estos ingenieros de salud pública son conocidos como especialistas</a:t>
            </a:r>
            <a:r>
              <a:rPr lang="es-ES" altLang="fr-FR" baseline="0" noProof="0" dirty="0">
                <a:latin typeface="Times New Roman" panose="02020603050405020304" pitchFamily="18" charset="0"/>
                <a:ea typeface="Arial Unicode MS" panose="020B0604020202020204" pitchFamily="34" charset="-128"/>
                <a:cs typeface="Arial Unicode MS" panose="020B0604020202020204" pitchFamily="34" charset="-128"/>
              </a:rPr>
              <a:t> en salud ambiental, especialistas en WASH o especialistas en Agua y Hábitat, como se los llama en el CICR.</a:t>
            </a:r>
            <a:endParaRPr lang="es-ES" altLang="fr-FR" noProof="0" dirty="0">
              <a:ea typeface="ＭＳ Ｐゴシック" panose="020B0600070205080204" pitchFamily="34" charset="-128"/>
            </a:endParaRPr>
          </a:p>
          <a:p>
            <a:endParaRPr lang="en-US" altLang="fr-FR" dirty="0">
              <a:ea typeface="ＭＳ Ｐゴシック" panose="020B0600070205080204" pitchFamily="34" charset="-128"/>
            </a:endParaRPr>
          </a:p>
          <a:p>
            <a:endParaRPr lang="en-US" altLang="fr-FR" dirty="0">
              <a:ea typeface="ＭＳ Ｐゴシック" panose="020B0600070205080204" pitchFamily="34" charset="-128"/>
            </a:endParaRPr>
          </a:p>
          <a:p>
            <a:endParaRPr lang="en-US" altLang="fr-FR" dirty="0">
              <a:ea typeface="ＭＳ Ｐゴシック" panose="020B0600070205080204" pitchFamily="34" charset="-128"/>
            </a:endParaRPr>
          </a:p>
          <a:p>
            <a:endParaRPr lang="en-US"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44036" name="Slide Number Placeholder 3">
            <a:extLst>
              <a:ext uri="{FF2B5EF4-FFF2-40B4-BE49-F238E27FC236}">
                <a16:creationId xmlns:a16="http://schemas.microsoft.com/office/drawing/2014/main" id="{EB29CF30-C424-4B3A-810E-C30F38888E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F144B2E1-6037-471E-96BB-06C9D75CE71F}" type="slidenum">
              <a:rPr lang="fr-FR" altLang="de-DE" sz="1200" smtClean="0">
                <a:latin typeface="Calibri" panose="020F0502020204030204" pitchFamily="34" charset="0"/>
              </a:rPr>
              <a:pPr/>
              <a:t>10</a:t>
            </a:fld>
            <a:endParaRPr lang="fr-FR" altLang="de-DE" sz="1200">
              <a:latin typeface="Calibri" panose="020F0502020204030204" pitchFamily="34" charset="0"/>
            </a:endParaRPr>
          </a:p>
        </p:txBody>
      </p:sp>
    </p:spTree>
    <p:extLst>
      <p:ext uri="{BB962C8B-B14F-4D97-AF65-F5344CB8AC3E}">
        <p14:creationId xmlns:p14="http://schemas.microsoft.com/office/powerpoint/2010/main" val="3020826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C0BB3765-2FEB-4FA1-A63D-CCC7BA78ADEA}" type="datetime1">
              <a:rPr lang="fr-CH" smtClean="0"/>
              <a:t>20.10.2020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63215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3DB91FE1-24B4-4B8E-9C12-377ED74E4457}" type="datetime1">
              <a:rPr lang="fr-CH" smtClean="0"/>
              <a:t>20.10.2020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230513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CF0830B0-DDBD-46A4-851C-9A55D0D957F8}" type="datetime1">
              <a:rPr lang="fr-CH" smtClean="0"/>
              <a:t>20.10.2020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255686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00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DE77A97C-C3A3-4A19-BA24-A5FD626D2174}" type="datetime1">
              <a:rPr lang="fr-CH" smtClean="0"/>
              <a:t>20.10.2020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95566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B4AE70-1766-4C0E-B73C-A01572D387C8}" type="datetime1">
              <a:rPr lang="fr-CH" smtClean="0"/>
              <a:t>20.10.2020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182617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488A43C1-2610-4121-97E0-8261E1160B60}" type="datetime1">
              <a:rPr lang="fr-CH" smtClean="0"/>
              <a:t>20.10.2020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288537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444A891F-A1D8-4E64-B9E9-8CB673DAB0E1}" type="datetime1">
              <a:rPr lang="fr-CH" smtClean="0"/>
              <a:t>20.10.2020</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173529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3B458D24-DA26-494B-BCA2-13358CA4B198}" type="datetime1">
              <a:rPr lang="fr-CH" smtClean="0"/>
              <a:t>20.10.2020</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223211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6501E-86AE-40B6-A673-ADBB6F04B146}" type="datetime1">
              <a:rPr lang="fr-CH" smtClean="0"/>
              <a:t>20.10.2020</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38535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389665-375D-4F64-9823-E35FE3B5A737}" type="datetime1">
              <a:rPr lang="fr-CH" smtClean="0"/>
              <a:t>20.10.2020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340186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499AC1-469E-4906-95B1-7BD1E17C7453}" type="datetime1">
              <a:rPr lang="fr-CH" smtClean="0"/>
              <a:t>20.10.2020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3338307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ECC09-F133-40F4-BA89-0A6F84398034}" type="datetime1">
              <a:rPr lang="fr-CH" smtClean="0"/>
              <a:t>20.10.2020</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65948-8B76-4A50-B7DB-B45DBE1BD062}" type="slidenum">
              <a:rPr lang="fr-CH" smtClean="0"/>
              <a:t>‹#›</a:t>
            </a:fld>
            <a:endParaRPr lang="fr-CH"/>
          </a:p>
        </p:txBody>
      </p:sp>
      <p:grpSp>
        <p:nvGrpSpPr>
          <p:cNvPr id="7" name="Group 6">
            <a:extLst>
              <a:ext uri="{FF2B5EF4-FFF2-40B4-BE49-F238E27FC236}">
                <a16:creationId xmlns:a16="http://schemas.microsoft.com/office/drawing/2014/main" id="{E2F20498-DE94-42AC-9750-BC9E6CB6C033}"/>
              </a:ext>
            </a:extLst>
          </p:cNvPr>
          <p:cNvGrpSpPr/>
          <p:nvPr userDrawn="1"/>
        </p:nvGrpSpPr>
        <p:grpSpPr>
          <a:xfrm>
            <a:off x="0" y="0"/>
            <a:ext cx="628650" cy="6858000"/>
            <a:chOff x="0" y="0"/>
            <a:chExt cx="628650" cy="6858000"/>
          </a:xfrm>
        </p:grpSpPr>
        <p:sp>
          <p:nvSpPr>
            <p:cNvPr id="8" name="Rectangle 7">
              <a:extLst>
                <a:ext uri="{FF2B5EF4-FFF2-40B4-BE49-F238E27FC236}">
                  <a16:creationId xmlns:a16="http://schemas.microsoft.com/office/drawing/2014/main" id="{CEE2B687-A788-45D9-8616-EB96572B979B}"/>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a:extLst>
                <a:ext uri="{FF2B5EF4-FFF2-40B4-BE49-F238E27FC236}">
                  <a16:creationId xmlns:a16="http://schemas.microsoft.com/office/drawing/2014/main" id="{8F35EB1C-E6A8-4C03-A326-3FD3D77DDA5E}"/>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grpSp>
    </p:spTree>
    <p:extLst>
      <p:ext uri="{BB962C8B-B14F-4D97-AF65-F5344CB8AC3E}">
        <p14:creationId xmlns:p14="http://schemas.microsoft.com/office/powerpoint/2010/main" val="2990355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jG1VNSCsP5Q"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A5zgzLA8YaE"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https://www.youtube.com/watch?v=lo1cRLdqKq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27246" y="1521879"/>
            <a:ext cx="9144000" cy="1030165"/>
          </a:xfrm>
        </p:spPr>
        <p:txBody>
          <a:bodyPr>
            <a:normAutofit/>
          </a:bodyPr>
          <a:lstStyle/>
          <a:p>
            <a:r>
              <a:rPr lang="es-ES" sz="4400"/>
              <a:t>Ingeniería de salud pública</a:t>
            </a:r>
          </a:p>
        </p:txBody>
      </p:sp>
      <p:sp>
        <p:nvSpPr>
          <p:cNvPr id="14" name="Slide Number Placeholder 13"/>
          <p:cNvSpPr>
            <a:spLocks noGrp="1"/>
          </p:cNvSpPr>
          <p:nvPr>
            <p:ph type="sldNum" sz="quarter" idx="12"/>
          </p:nvPr>
        </p:nvSpPr>
        <p:spPr/>
        <p:txBody>
          <a:bodyPr/>
          <a:lstStyle/>
          <a:p>
            <a:fld id="{8CC4FCE3-3984-484D-8147-94AB9B0F2189}" type="slidenum">
              <a:rPr lang="fr-CH" smtClean="0"/>
              <a:t>1</a:t>
            </a:fld>
            <a:endParaRPr lang="fr-CH"/>
          </a:p>
        </p:txBody>
      </p:sp>
      <p:pic>
        <p:nvPicPr>
          <p:cNvPr id="21" name="Picture 20">
            <a:extLst>
              <a:ext uri="{FF2B5EF4-FFF2-40B4-BE49-F238E27FC236}">
                <a16:creationId xmlns:a16="http://schemas.microsoft.com/office/drawing/2014/main" id="{F7FB92CD-9BBA-4AAB-86E7-44D5FD591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1650" y="2566153"/>
            <a:ext cx="2916966" cy="1982562"/>
          </a:xfrm>
          <a:prstGeom prst="rect">
            <a:avLst/>
          </a:prstGeom>
          <a:ln w="9525">
            <a:solidFill>
              <a:schemeClr val="tx1"/>
            </a:solidFill>
          </a:ln>
        </p:spPr>
      </p:pic>
      <p:pic>
        <p:nvPicPr>
          <p:cNvPr id="24" name="Picture 23">
            <a:extLst>
              <a:ext uri="{FF2B5EF4-FFF2-40B4-BE49-F238E27FC236}">
                <a16:creationId xmlns:a16="http://schemas.microsoft.com/office/drawing/2014/main" id="{C0493672-D972-4DBE-8DFD-BC7ACF7303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0692" y="2552044"/>
            <a:ext cx="2995006" cy="1996671"/>
          </a:xfrm>
          <a:prstGeom prst="rect">
            <a:avLst/>
          </a:prstGeom>
          <a:ln w="9525">
            <a:solidFill>
              <a:schemeClr val="tx1"/>
            </a:solidFill>
          </a:ln>
        </p:spPr>
      </p:pic>
      <p:pic>
        <p:nvPicPr>
          <p:cNvPr id="26" name="Picture 25">
            <a:extLst>
              <a:ext uri="{FF2B5EF4-FFF2-40B4-BE49-F238E27FC236}">
                <a16:creationId xmlns:a16="http://schemas.microsoft.com/office/drawing/2014/main" id="{7F21C673-8766-439C-ACC3-50FF993816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2152" y="2552044"/>
            <a:ext cx="2995004" cy="1996670"/>
          </a:xfrm>
          <a:prstGeom prst="rect">
            <a:avLst/>
          </a:prstGeom>
          <a:ln w="9525">
            <a:solidFill>
              <a:schemeClr val="tx1"/>
            </a:solidFill>
          </a:ln>
        </p:spPr>
      </p:pic>
      <p:sp>
        <p:nvSpPr>
          <p:cNvPr id="9" name="TextBox 8">
            <a:extLst>
              <a:ext uri="{FF2B5EF4-FFF2-40B4-BE49-F238E27FC236}">
                <a16:creationId xmlns:a16="http://schemas.microsoft.com/office/drawing/2014/main" id="{7012F23E-86BE-4A0B-BC1D-F559C05164A8}"/>
              </a:ext>
            </a:extLst>
          </p:cNvPr>
          <p:cNvSpPr txBox="1"/>
          <p:nvPr/>
        </p:nvSpPr>
        <p:spPr>
          <a:xfrm>
            <a:off x="7219458" y="573889"/>
            <a:ext cx="3251788" cy="369332"/>
          </a:xfrm>
          <a:prstGeom prst="rect">
            <a:avLst/>
          </a:prstGeom>
          <a:noFill/>
        </p:spPr>
        <p:txBody>
          <a:bodyPr wrap="none" rtlCol="0">
            <a:spAutoFit/>
          </a:bodyPr>
          <a:lstStyle/>
          <a:p>
            <a:r>
              <a:rPr lang="es-ES">
                <a:highlight>
                  <a:srgbClr val="FFFF00"/>
                </a:highlight>
              </a:rPr>
              <a:t>Logo de la organización del/de los facilitador(es)</a:t>
            </a:r>
          </a:p>
        </p:txBody>
      </p:sp>
      <p:sp>
        <p:nvSpPr>
          <p:cNvPr id="10" name="TextBox 9">
            <a:extLst>
              <a:ext uri="{FF2B5EF4-FFF2-40B4-BE49-F238E27FC236}">
                <a16:creationId xmlns:a16="http://schemas.microsoft.com/office/drawing/2014/main" id="{0E58A0A5-8C0D-45E5-8802-8195258E3B3A}"/>
              </a:ext>
            </a:extLst>
          </p:cNvPr>
          <p:cNvSpPr txBox="1"/>
          <p:nvPr/>
        </p:nvSpPr>
        <p:spPr>
          <a:xfrm>
            <a:off x="6987232" y="5759065"/>
            <a:ext cx="3840090" cy="369332"/>
          </a:xfrm>
          <a:prstGeom prst="rect">
            <a:avLst/>
          </a:prstGeom>
          <a:noFill/>
        </p:spPr>
        <p:txBody>
          <a:bodyPr wrap="none" rtlCol="0">
            <a:spAutoFit/>
          </a:bodyPr>
          <a:lstStyle/>
          <a:p>
            <a:r>
              <a:rPr lang="es-ES" dirty="0">
                <a:highlight>
                  <a:srgbClr val="FFFF00"/>
                </a:highlight>
              </a:rPr>
              <a:t>Nombre(s) y organización del/de los facilitador(es)</a:t>
            </a:r>
          </a:p>
        </p:txBody>
      </p:sp>
      <p:sp>
        <p:nvSpPr>
          <p:cNvPr id="11" name="TextBox 10">
            <a:extLst>
              <a:ext uri="{FF2B5EF4-FFF2-40B4-BE49-F238E27FC236}">
                <a16:creationId xmlns:a16="http://schemas.microsoft.com/office/drawing/2014/main" id="{9690B375-CADB-4FA0-897B-652E59C6E94F}"/>
              </a:ext>
            </a:extLst>
          </p:cNvPr>
          <p:cNvSpPr txBox="1"/>
          <p:nvPr/>
        </p:nvSpPr>
        <p:spPr>
          <a:xfrm>
            <a:off x="913569" y="5897565"/>
            <a:ext cx="3327127" cy="461665"/>
          </a:xfrm>
          <a:prstGeom prst="rect">
            <a:avLst/>
          </a:prstGeom>
          <a:noFill/>
        </p:spPr>
        <p:txBody>
          <a:bodyPr wrap="square" rtlCol="0">
            <a:spAutoFit/>
          </a:bodyPr>
          <a:lstStyle/>
          <a:p>
            <a:pPr algn="r"/>
            <a:r>
              <a:rPr lang="es-ES" sz="1200">
                <a:solidFill>
                  <a:srgbClr val="0070C0"/>
                </a:solidFill>
              </a:rPr>
              <a:t>El material de enseñanza ha sido elaborado por colegas del equipo de  Agua y Hábitat del CICR.</a:t>
            </a:r>
          </a:p>
        </p:txBody>
      </p:sp>
    </p:spTree>
    <p:extLst>
      <p:ext uri="{BB962C8B-B14F-4D97-AF65-F5344CB8AC3E}">
        <p14:creationId xmlns:p14="http://schemas.microsoft.com/office/powerpoint/2010/main" val="102579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C53BD8-BBF9-4D21-8569-6BA2A5112EE1}"/>
              </a:ext>
            </a:extLst>
          </p:cNvPr>
          <p:cNvSpPr>
            <a:spLocks noGrp="1"/>
          </p:cNvSpPr>
          <p:nvPr>
            <p:ph type="title"/>
          </p:nvPr>
        </p:nvSpPr>
        <p:spPr>
          <a:xfrm>
            <a:off x="838200" y="345057"/>
            <a:ext cx="10515600" cy="845389"/>
          </a:xfrm>
        </p:spPr>
        <p:txBody>
          <a:bodyPr rtlCol="0">
            <a:normAutofit/>
          </a:bodyPr>
          <a:lstStyle/>
          <a:p>
            <a:pPr algn="ctr" defTabSz="914176">
              <a:defRPr/>
            </a:pPr>
            <a:r>
              <a:rPr lang="es-ES" sz="4399" u="sng">
                <a:latin typeface="+mn-lt"/>
              </a:rPr>
              <a:t>Principios de ingeniería de salud pública</a:t>
            </a:r>
          </a:p>
        </p:txBody>
      </p:sp>
      <p:sp>
        <p:nvSpPr>
          <p:cNvPr id="2" name="Content Placeholder 1">
            <a:extLst>
              <a:ext uri="{FF2B5EF4-FFF2-40B4-BE49-F238E27FC236}">
                <a16:creationId xmlns:a16="http://schemas.microsoft.com/office/drawing/2014/main" id="{C9F2342B-DA6B-47DE-9803-3EC9A9D1AAB8}"/>
              </a:ext>
            </a:extLst>
          </p:cNvPr>
          <p:cNvSpPr>
            <a:spLocks noGrp="1"/>
          </p:cNvSpPr>
          <p:nvPr>
            <p:ph sz="half" idx="1"/>
          </p:nvPr>
        </p:nvSpPr>
        <p:spPr>
          <a:xfrm>
            <a:off x="1805763" y="1845556"/>
            <a:ext cx="9688032" cy="4350639"/>
          </a:xfrm>
        </p:spPr>
        <p:txBody>
          <a:bodyPr rtlCol="0">
            <a:normAutofit/>
          </a:bodyPr>
          <a:lstStyle/>
          <a:p>
            <a:pPr defTabSz="914176">
              <a:buFont typeface="Wingdings" panose="05000000000000000000" pitchFamily="2" charset="2"/>
              <a:buChar char="à"/>
              <a:defRPr/>
            </a:pPr>
            <a:r>
              <a:rPr lang="es-ES"/>
              <a:t>Tener conocimiento sobre el ciclo de transmisión de enfermedades permite diseñar una respuesta adecuada.</a:t>
            </a:r>
          </a:p>
          <a:p>
            <a:pPr marL="0" indent="0" defTabSz="914176">
              <a:buNone/>
              <a:defRPr/>
            </a:pPr>
            <a:endParaRPr lang="en-US" dirty="0"/>
          </a:p>
          <a:p>
            <a:pPr marL="0" indent="0" defTabSz="914176">
              <a:buNone/>
              <a:defRPr/>
            </a:pPr>
            <a:r>
              <a:rPr lang="es-ES">
                <a:sym typeface="Wingdings" panose="05000000000000000000" pitchFamily="2" charset="2"/>
              </a:rPr>
              <a:t></a:t>
            </a:r>
            <a:r>
              <a:rPr lang="es-ES"/>
              <a:t> Prevención</a:t>
            </a:r>
          </a:p>
          <a:p>
            <a:pPr marL="799988" lvl="1" indent="-342900" defTabSz="914176">
              <a:spcBef>
                <a:spcPts val="499"/>
              </a:spcBef>
              <a:buFont typeface="Courier New" panose="02070309020205020404" pitchFamily="49" charset="0"/>
              <a:buChar char="o"/>
              <a:defRPr/>
            </a:pPr>
            <a:r>
              <a:rPr lang="es-ES"/>
              <a:t>Creación de riesgos</a:t>
            </a:r>
          </a:p>
          <a:p>
            <a:pPr marL="799988" lvl="1" indent="-342900" defTabSz="914176">
              <a:spcBef>
                <a:spcPts val="499"/>
              </a:spcBef>
              <a:buFont typeface="Courier New" panose="02070309020205020404" pitchFamily="49" charset="0"/>
              <a:buChar char="o"/>
              <a:defRPr/>
            </a:pPr>
            <a:r>
              <a:rPr lang="es-ES"/>
              <a:t>Transporte de riesgos</a:t>
            </a:r>
          </a:p>
          <a:p>
            <a:pPr marL="799988" lvl="1" indent="-342900" defTabSz="914176">
              <a:spcBef>
                <a:spcPts val="499"/>
              </a:spcBef>
              <a:buFont typeface="Courier New" panose="02070309020205020404" pitchFamily="49" charset="0"/>
              <a:buChar char="o"/>
              <a:defRPr/>
            </a:pPr>
            <a:r>
              <a:rPr lang="es-ES"/>
              <a:t>Exposición a riesgos</a:t>
            </a:r>
          </a:p>
          <a:p>
            <a:pPr marL="531200" lvl="1" indent="0" defTabSz="914176">
              <a:spcBef>
                <a:spcPts val="499"/>
              </a:spcBef>
              <a:buNone/>
              <a:defRPr/>
            </a:pPr>
            <a:endParaRPr lang="en-US" dirty="0"/>
          </a:p>
          <a:p>
            <a:pPr marL="0" indent="0" defTabSz="914176">
              <a:buNone/>
              <a:defRPr/>
            </a:pPr>
            <a:r>
              <a:rPr lang="es-ES">
                <a:sym typeface="Wingdings" panose="05000000000000000000" pitchFamily="2" charset="2"/>
              </a:rPr>
              <a:t></a:t>
            </a:r>
            <a:r>
              <a:rPr lang="es-ES"/>
              <a:t> Introducción de múltiples barreras.</a:t>
            </a:r>
          </a:p>
          <a:p>
            <a:pPr marL="228544" indent="-228544" defTabSz="914176">
              <a:defRPr/>
            </a:pPr>
            <a:endParaRPr lang="en-US" dirty="0"/>
          </a:p>
          <a:p>
            <a:pPr marL="228544" indent="-228544" defTabSz="914176">
              <a:defRPr/>
            </a:pPr>
            <a:endParaRPr lang="en-US" dirty="0"/>
          </a:p>
          <a:p>
            <a:pPr marL="228544" indent="-228544" defTabSz="914176">
              <a:defRPr/>
            </a:pPr>
            <a:endParaRPr lang="en-US" dirty="0"/>
          </a:p>
          <a:p>
            <a:pPr marL="228544" indent="-228544" defTabSz="914176">
              <a:defRPr/>
            </a:pPr>
            <a:endParaRPr lang="en-US" dirty="0"/>
          </a:p>
          <a:p>
            <a:pPr marL="228544" indent="-228544" defTabSz="914176">
              <a:defRPr/>
            </a:pPr>
            <a:endParaRPr lang="en-US" dirty="0"/>
          </a:p>
          <a:p>
            <a:pPr marL="228544" indent="-228544" defTabSz="914176">
              <a:defRPr/>
            </a:pPr>
            <a:endParaRPr lang="en-US" dirty="0"/>
          </a:p>
          <a:p>
            <a:pPr marL="228544" indent="-228544" defTabSz="914176">
              <a:defRPr/>
            </a:pPr>
            <a:endParaRPr lang="en-US" dirty="0"/>
          </a:p>
          <a:p>
            <a:pPr marL="685632" lvl="1" indent="-228544" defTabSz="914176">
              <a:spcBef>
                <a:spcPts val="499"/>
              </a:spcBef>
              <a:defRPr/>
            </a:pPr>
            <a:endParaRPr lang="en-US" dirty="0"/>
          </a:p>
          <a:p>
            <a:pPr marL="531200" lvl="1" indent="0" defTabSz="914176">
              <a:spcBef>
                <a:spcPts val="499"/>
              </a:spcBef>
              <a:buNone/>
              <a:defRPr/>
            </a:pPr>
            <a:endParaRPr lang="en-US" dirty="0"/>
          </a:p>
        </p:txBody>
      </p:sp>
    </p:spTree>
    <p:extLst>
      <p:ext uri="{BB962C8B-B14F-4D97-AF65-F5344CB8AC3E}">
        <p14:creationId xmlns:p14="http://schemas.microsoft.com/office/powerpoint/2010/main" val="2337643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a:extLst>
              <a:ext uri="{FF2B5EF4-FFF2-40B4-BE49-F238E27FC236}">
                <a16:creationId xmlns:a16="http://schemas.microsoft.com/office/drawing/2014/main" id="{89A6A7AF-C05A-4A8A-89B7-5B09556D8E6A}"/>
              </a:ext>
            </a:extLst>
          </p:cNvPr>
          <p:cNvSpPr>
            <a:spLocks noGrp="1"/>
          </p:cNvSpPr>
          <p:nvPr>
            <p:ph type="title"/>
          </p:nvPr>
        </p:nvSpPr>
        <p:spPr>
          <a:xfrm>
            <a:off x="838200" y="345057"/>
            <a:ext cx="10515600" cy="845389"/>
          </a:xfrm>
        </p:spPr>
        <p:txBody>
          <a:bodyPr rtlCol="0">
            <a:normAutofit/>
          </a:bodyPr>
          <a:lstStyle/>
          <a:p>
            <a:pPr algn="ctr" defTabSz="914176">
              <a:defRPr/>
            </a:pPr>
            <a:r>
              <a:rPr lang="es-ES" sz="4399" u="sng">
                <a:latin typeface="+mn-lt"/>
              </a:rPr>
              <a:t>Video</a:t>
            </a:r>
          </a:p>
        </p:txBody>
      </p:sp>
      <p:pic>
        <p:nvPicPr>
          <p:cNvPr id="3" name="Picture 2">
            <a:hlinkClick r:id="rId3"/>
            <a:extLst>
              <a:ext uri="{FF2B5EF4-FFF2-40B4-BE49-F238E27FC236}">
                <a16:creationId xmlns:a16="http://schemas.microsoft.com/office/drawing/2014/main" id="{058933B2-0266-4D53-8243-DD0628AE364F}"/>
              </a:ext>
            </a:extLst>
          </p:cNvPr>
          <p:cNvPicPr>
            <a:picLocks noChangeAspect="1"/>
          </p:cNvPicPr>
          <p:nvPr/>
        </p:nvPicPr>
        <p:blipFill>
          <a:blip r:embed="rId4"/>
          <a:stretch>
            <a:fillRect/>
          </a:stretch>
        </p:blipFill>
        <p:spPr>
          <a:xfrm>
            <a:off x="838200" y="1190446"/>
            <a:ext cx="11074497" cy="5134154"/>
          </a:xfrm>
          <a:prstGeom prst="rect">
            <a:avLst/>
          </a:prstGeom>
        </p:spPr>
      </p:pic>
      <p:sp>
        <p:nvSpPr>
          <p:cNvPr id="11" name="Rectangle 2">
            <a:extLst>
              <a:ext uri="{FF2B5EF4-FFF2-40B4-BE49-F238E27FC236}">
                <a16:creationId xmlns:a16="http://schemas.microsoft.com/office/drawing/2014/main" id="{D77564D4-81A2-46FA-A4AB-C7F5CE0D1E96}"/>
              </a:ext>
            </a:extLst>
          </p:cNvPr>
          <p:cNvSpPr>
            <a:spLocks noChangeArrowheads="1"/>
          </p:cNvSpPr>
          <p:nvPr/>
        </p:nvSpPr>
        <p:spPr bwMode="auto">
          <a:xfrm>
            <a:off x="5511801" y="6324600"/>
            <a:ext cx="65278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400">
                <a:solidFill>
                  <a:srgbClr val="C00000"/>
                </a:solidFill>
                <a:hlinkClick r:id="rId3"/>
              </a:rPr>
              <a:t>https://www.youtube.com/watch?v=jG1VNSCsP5Q</a:t>
            </a:r>
          </a:p>
          <a:p>
            <a:endParaRPr lang="fr-CH" altLang="fr-FR" sz="2400" dirty="0">
              <a:solidFill>
                <a:srgbClr val="C00000"/>
              </a:solidFill>
            </a:endParaRPr>
          </a:p>
        </p:txBody>
      </p:sp>
      <p:sp>
        <p:nvSpPr>
          <p:cNvPr id="8" name="Rectangle 7">
            <a:extLst>
              <a:ext uri="{FF2B5EF4-FFF2-40B4-BE49-F238E27FC236}">
                <a16:creationId xmlns:a16="http://schemas.microsoft.com/office/drawing/2014/main" id="{555B37D7-5656-46A8-851B-30B885B9A8CC}"/>
              </a:ext>
            </a:extLst>
          </p:cNvPr>
          <p:cNvSpPr/>
          <p:nvPr/>
        </p:nvSpPr>
        <p:spPr>
          <a:xfrm>
            <a:off x="7481608" y="1774225"/>
            <a:ext cx="4186339" cy="523220"/>
          </a:xfrm>
          <a:prstGeom prst="rect">
            <a:avLst/>
          </a:prstGeom>
        </p:spPr>
        <p:txBody>
          <a:bodyPr wrap="none">
            <a:spAutoFit/>
          </a:bodyPr>
          <a:lstStyle/>
          <a:p>
            <a:r>
              <a:rPr lang="es-ES" sz="2800" b="1">
                <a:solidFill>
                  <a:srgbClr val="C00000"/>
                </a:solidFill>
                <a:effectLst>
                  <a:outerShdw blurRad="38100" dist="38100" dir="2700000" algn="tl">
                    <a:srgbClr val="000000">
                      <a:alpha val="43137"/>
                    </a:srgbClr>
                  </a:outerShdw>
                </a:effectLst>
              </a:rPr>
              <a:t>LA HISTORIA DEL CÓLERA</a:t>
            </a:r>
          </a:p>
        </p:txBody>
      </p:sp>
    </p:spTree>
    <p:extLst>
      <p:ext uri="{BB962C8B-B14F-4D97-AF65-F5344CB8AC3E}">
        <p14:creationId xmlns:p14="http://schemas.microsoft.com/office/powerpoint/2010/main" val="2866589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B91EF6-8FE7-4FCF-A5CD-6280DF18D091}"/>
              </a:ext>
            </a:extLst>
          </p:cNvPr>
          <p:cNvSpPr>
            <a:spLocks noGrp="1"/>
          </p:cNvSpPr>
          <p:nvPr>
            <p:ph type="title"/>
          </p:nvPr>
        </p:nvSpPr>
        <p:spPr>
          <a:xfrm>
            <a:off x="838200" y="345057"/>
            <a:ext cx="10515600" cy="845389"/>
          </a:xfrm>
        </p:spPr>
        <p:txBody>
          <a:bodyPr rtlCol="0">
            <a:normAutofit/>
          </a:bodyPr>
          <a:lstStyle/>
          <a:p>
            <a:pPr algn="ctr" defTabSz="914176">
              <a:defRPr/>
            </a:pPr>
            <a:r>
              <a:rPr lang="es-ES" sz="4399" u="sng">
                <a:latin typeface="+mn-lt"/>
              </a:rPr>
              <a:t>Sistema de clasificación de enfermedades</a:t>
            </a:r>
          </a:p>
        </p:txBody>
      </p:sp>
      <p:sp>
        <p:nvSpPr>
          <p:cNvPr id="38914" name="Content Placeholder 1">
            <a:extLst>
              <a:ext uri="{FF2B5EF4-FFF2-40B4-BE49-F238E27FC236}">
                <a16:creationId xmlns:a16="http://schemas.microsoft.com/office/drawing/2014/main" id="{5106D310-8370-45B2-85AC-1D2CA0D7714C}"/>
              </a:ext>
            </a:extLst>
          </p:cNvPr>
          <p:cNvSpPr>
            <a:spLocks noGrp="1"/>
          </p:cNvSpPr>
          <p:nvPr>
            <p:ph sz="half" idx="1"/>
          </p:nvPr>
        </p:nvSpPr>
        <p:spPr>
          <a:xfrm>
            <a:off x="1638644" y="2325794"/>
            <a:ext cx="9546808" cy="2894793"/>
          </a:xfrm>
        </p:spPr>
        <p:txBody>
          <a:bodyPr rtlCol="0">
            <a:normAutofit fontScale="92500"/>
          </a:bodyPr>
          <a:lstStyle/>
          <a:p>
            <a:pPr marL="287507" indent="0" defTabSz="914176">
              <a:spcBef>
                <a:spcPct val="0"/>
              </a:spcBef>
              <a:buNone/>
              <a:defRPr/>
            </a:pPr>
            <a:r>
              <a:rPr lang="es-ES"/>
              <a:t>Clasificación de Bradley de las enfermedades relacionadas con el agua según su vía de transmisión:</a:t>
            </a:r>
          </a:p>
          <a:p>
            <a:pPr marL="287507" indent="0" defTabSz="914176">
              <a:spcBef>
                <a:spcPct val="0"/>
              </a:spcBef>
              <a:buNone/>
              <a:defRPr/>
            </a:pPr>
            <a:endParaRPr lang="en-US" altLang="en-US" dirty="0">
              <a:ea typeface="ＭＳ Ｐゴシック" panose="020B0600070205080204" pitchFamily="34" charset="-128"/>
              <a:cs typeface="Arial Narrow" panose="020B0606020202030204" pitchFamily="34" charset="0"/>
            </a:endParaRPr>
          </a:p>
          <a:p>
            <a:pPr marL="287507" indent="0" defTabSz="914176">
              <a:spcBef>
                <a:spcPct val="0"/>
              </a:spcBef>
              <a:buFont typeface="Lucida Grande" pitchFamily="-84" charset="0"/>
              <a:buChar char="●"/>
              <a:defRPr/>
            </a:pPr>
            <a:r>
              <a:rPr lang="es-ES"/>
              <a:t> enfermedades transmitidas por el consumoagua contaminada;</a:t>
            </a:r>
          </a:p>
          <a:p>
            <a:pPr marL="287507" indent="0" defTabSz="914176">
              <a:spcBef>
                <a:spcPct val="0"/>
              </a:spcBef>
              <a:buFont typeface="Lucida Grande" pitchFamily="-84" charset="0"/>
              <a:buChar char="●"/>
              <a:defRPr/>
            </a:pPr>
            <a:r>
              <a:rPr lang="es-ES"/>
              <a:t> enfermedades asociadas a una falta de higiene adecuada;</a:t>
            </a:r>
          </a:p>
          <a:p>
            <a:pPr marL="287507" indent="0" defTabSz="914176">
              <a:spcBef>
                <a:spcPct val="0"/>
              </a:spcBef>
              <a:buFont typeface="Lucida Grande" pitchFamily="-84" charset="0"/>
              <a:buChar char="●"/>
              <a:defRPr/>
            </a:pPr>
            <a:r>
              <a:rPr lang="es-ES"/>
              <a:t> enfermedades transmitidas por el agua por medio de parásitos; y</a:t>
            </a:r>
          </a:p>
          <a:p>
            <a:pPr marL="287507" indent="0" defTabSz="914176">
              <a:spcBef>
                <a:spcPct val="0"/>
              </a:spcBef>
              <a:buFont typeface="Lucida Grande" pitchFamily="-84" charset="0"/>
              <a:buChar char="●"/>
              <a:defRPr/>
            </a:pPr>
            <a:r>
              <a:rPr lang="es-ES"/>
              <a:t> enfermedades transmitidas por vectores.</a:t>
            </a:r>
          </a:p>
        </p:txBody>
      </p:sp>
    </p:spTree>
    <p:extLst>
      <p:ext uri="{BB962C8B-B14F-4D97-AF65-F5344CB8AC3E}">
        <p14:creationId xmlns:p14="http://schemas.microsoft.com/office/powerpoint/2010/main" val="695268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a:extLst>
              <a:ext uri="{FF2B5EF4-FFF2-40B4-BE49-F238E27FC236}">
                <a16:creationId xmlns:a16="http://schemas.microsoft.com/office/drawing/2014/main" id="{89A6A7AF-C05A-4A8A-89B7-5B09556D8E6A}"/>
              </a:ext>
            </a:extLst>
          </p:cNvPr>
          <p:cNvSpPr>
            <a:spLocks noGrp="1"/>
          </p:cNvSpPr>
          <p:nvPr>
            <p:ph type="title"/>
          </p:nvPr>
        </p:nvSpPr>
        <p:spPr>
          <a:xfrm>
            <a:off x="838200" y="345057"/>
            <a:ext cx="10515600" cy="845389"/>
          </a:xfrm>
        </p:spPr>
        <p:txBody>
          <a:bodyPr rtlCol="0">
            <a:normAutofit fontScale="90000"/>
          </a:bodyPr>
          <a:lstStyle/>
          <a:p>
            <a:pPr algn="ctr" defTabSz="914176">
              <a:defRPr/>
            </a:pPr>
            <a:r>
              <a:rPr lang="es-ES" sz="4399" u="sng">
                <a:latin typeface="+mn-lt"/>
              </a:rPr>
              <a:t>Enfermedades transmitidas por el consumo de agua contaminada</a:t>
            </a:r>
          </a:p>
        </p:txBody>
      </p:sp>
      <p:sp>
        <p:nvSpPr>
          <p:cNvPr id="40963" name="Content Placeholder 1">
            <a:extLst>
              <a:ext uri="{FF2B5EF4-FFF2-40B4-BE49-F238E27FC236}">
                <a16:creationId xmlns:a16="http://schemas.microsoft.com/office/drawing/2014/main" id="{A2D26122-5BC6-47C2-9D3A-216BEBA1817A}"/>
              </a:ext>
            </a:extLst>
          </p:cNvPr>
          <p:cNvSpPr>
            <a:spLocks noGrp="1"/>
          </p:cNvSpPr>
          <p:nvPr>
            <p:ph sz="half" idx="1"/>
          </p:nvPr>
        </p:nvSpPr>
        <p:spPr>
          <a:xfrm>
            <a:off x="1976698" y="2049345"/>
            <a:ext cx="8836614" cy="4079437"/>
          </a:xfrm>
        </p:spPr>
        <p:txBody>
          <a:bodyPr rtlCol="0">
            <a:noAutofit/>
          </a:bodyPr>
          <a:lstStyle/>
          <a:p>
            <a:pPr marL="609049" indent="-320646" defTabSz="914176">
              <a:spcBef>
                <a:spcPct val="0"/>
              </a:spcBef>
              <a:defRPr/>
            </a:pPr>
            <a:r>
              <a:rPr lang="es-ES" sz="2400"/>
              <a:t>Son las enfermedades provocadas por la ingesta de patógenos en el agua. </a:t>
            </a:r>
          </a:p>
          <a:p>
            <a:pPr marL="609049" indent="-320646" defTabSz="914176">
              <a:spcBef>
                <a:spcPct val="0"/>
              </a:spcBef>
              <a:defRPr/>
            </a:pPr>
            <a:endParaRPr lang="en-US" sz="2400" dirty="0"/>
          </a:p>
          <a:p>
            <a:pPr marL="609049" indent="-320646" defTabSz="914176">
              <a:spcBef>
                <a:spcPct val="0"/>
              </a:spcBef>
              <a:defRPr/>
            </a:pPr>
            <a:r>
              <a:rPr lang="es-ES" sz="2400"/>
              <a:t>Se relacionan principalmente con la salubridad y la calidad del agua. </a:t>
            </a:r>
          </a:p>
          <a:p>
            <a:pPr marL="288403" indent="0" defTabSz="914176">
              <a:spcBef>
                <a:spcPct val="0"/>
              </a:spcBef>
              <a:buNone/>
              <a:defRPr/>
            </a:pPr>
            <a:endParaRPr lang="en-US" altLang="en-US" sz="2400" dirty="0">
              <a:ea typeface="ＭＳ Ｐゴシック" panose="020B0600070205080204" pitchFamily="34" charset="-128"/>
            </a:endParaRPr>
          </a:p>
          <a:p>
            <a:pPr marL="609049" indent="-320646" defTabSz="914176">
              <a:spcBef>
                <a:spcPct val="0"/>
              </a:spcBef>
              <a:defRPr/>
            </a:pPr>
            <a:r>
              <a:rPr lang="es-ES" sz="2400">
                <a:ea typeface="ＭＳ Ｐゴシック" panose="020B0600070205080204" pitchFamily="34" charset="-128"/>
              </a:rPr>
              <a:t>Ejemplos:</a:t>
            </a:r>
          </a:p>
          <a:p>
            <a:pPr marL="901700" indent="-342900" defTabSz="914176">
              <a:spcBef>
                <a:spcPct val="0"/>
              </a:spcBef>
              <a:buFont typeface="Courier New" panose="02070309020205020404" pitchFamily="49" charset="0"/>
              <a:buChar char="o"/>
              <a:defRPr/>
            </a:pPr>
            <a:r>
              <a:rPr lang="es-ES" sz="2400">
                <a:ea typeface="ＭＳ Ｐゴシック" panose="020B0600070205080204" pitchFamily="34" charset="-128"/>
              </a:rPr>
              <a:t>enfermedades diarreicas;</a:t>
            </a:r>
          </a:p>
          <a:p>
            <a:pPr marL="901700" indent="-342900" defTabSz="914176">
              <a:spcBef>
                <a:spcPct val="0"/>
              </a:spcBef>
              <a:buFont typeface="Courier New" panose="02070309020205020404" pitchFamily="49" charset="0"/>
              <a:buChar char="o"/>
              <a:defRPr/>
            </a:pPr>
            <a:r>
              <a:rPr lang="es-ES" sz="2400">
                <a:ea typeface="ＭＳ Ｐゴシック" panose="020B0600070205080204" pitchFamily="34" charset="-128"/>
              </a:rPr>
              <a:t>cólera y disenterías;</a:t>
            </a:r>
          </a:p>
          <a:p>
            <a:pPr marL="901700" indent="-342900" defTabSz="914176">
              <a:spcBef>
                <a:spcPct val="0"/>
              </a:spcBef>
              <a:buFont typeface="Courier New" panose="02070309020205020404" pitchFamily="49" charset="0"/>
              <a:buChar char="o"/>
              <a:defRPr/>
            </a:pPr>
            <a:r>
              <a:rPr lang="es-ES" sz="2400">
                <a:ea typeface="ＭＳ Ｐゴシック" panose="020B0600070205080204" pitchFamily="34" charset="-128"/>
              </a:rPr>
              <a:t>hepatitis infecciosa; y</a:t>
            </a:r>
          </a:p>
          <a:p>
            <a:pPr marL="901700" indent="-342900" defTabSz="914176">
              <a:spcBef>
                <a:spcPct val="0"/>
              </a:spcBef>
              <a:buFont typeface="Courier New" panose="02070309020205020404" pitchFamily="49" charset="0"/>
              <a:buChar char="o"/>
              <a:defRPr/>
            </a:pPr>
            <a:r>
              <a:rPr lang="es-ES" sz="2400">
                <a:ea typeface="ＭＳ Ｐゴシック" panose="020B0600070205080204" pitchFamily="34" charset="-128"/>
              </a:rPr>
              <a:t>poliomielitis.</a:t>
            </a:r>
          </a:p>
          <a:p>
            <a:pPr marL="609049" indent="-320646" defTabSz="914176">
              <a:spcBef>
                <a:spcPct val="0"/>
              </a:spcBef>
              <a:defRPr/>
            </a:pPr>
            <a:endParaRPr lang="en-US" altLang="en-US" sz="2400" dirty="0">
              <a:ea typeface="ＭＳ Ｐゴシック" panose="020B0600070205080204" pitchFamily="34" charset="-128"/>
            </a:endParaRPr>
          </a:p>
          <a:p>
            <a:pPr marL="288403" indent="0" defTabSz="914176">
              <a:spcBef>
                <a:spcPct val="0"/>
              </a:spcBef>
              <a:buNone/>
              <a:defRPr/>
            </a:pPr>
            <a:endParaRPr lang="fr-CH" altLang="fr-FR" sz="2400" dirty="0">
              <a:ea typeface="ＭＳ Ｐゴシック" panose="020B0600070205080204" pitchFamily="34" charset="-128"/>
            </a:endParaRPr>
          </a:p>
        </p:txBody>
      </p:sp>
    </p:spTree>
    <p:extLst>
      <p:ext uri="{BB962C8B-B14F-4D97-AF65-F5344CB8AC3E}">
        <p14:creationId xmlns:p14="http://schemas.microsoft.com/office/powerpoint/2010/main" val="1217409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6476-07A9-46F5-9FC9-4D74FE949ACC}"/>
              </a:ext>
            </a:extLst>
          </p:cNvPr>
          <p:cNvSpPr>
            <a:spLocks noGrp="1"/>
          </p:cNvSpPr>
          <p:nvPr>
            <p:ph type="title"/>
          </p:nvPr>
        </p:nvSpPr>
        <p:spPr>
          <a:xfrm>
            <a:off x="857229" y="339124"/>
            <a:ext cx="10512724" cy="854904"/>
          </a:xfrm>
        </p:spPr>
        <p:txBody>
          <a:bodyPr rtlCol="0">
            <a:normAutofit/>
          </a:bodyPr>
          <a:lstStyle/>
          <a:p>
            <a:pPr algn="ctr" defTabSz="914176">
              <a:defRPr/>
            </a:pPr>
            <a:r>
              <a:rPr lang="es-ES" u="sng">
                <a:latin typeface="+mn-lt"/>
              </a:rPr>
              <a:t>Diagrama de la vía de transmisión fecal-oral</a:t>
            </a:r>
          </a:p>
        </p:txBody>
      </p:sp>
      <p:grpSp>
        <p:nvGrpSpPr>
          <p:cNvPr id="50179" name="Group 12">
            <a:extLst>
              <a:ext uri="{FF2B5EF4-FFF2-40B4-BE49-F238E27FC236}">
                <a16:creationId xmlns:a16="http://schemas.microsoft.com/office/drawing/2014/main" id="{B97F01FC-C63C-4CF7-9075-D4D3A62067E6}"/>
              </a:ext>
            </a:extLst>
          </p:cNvPr>
          <p:cNvGrpSpPr>
            <a:grpSpLocks/>
          </p:cNvGrpSpPr>
          <p:nvPr/>
        </p:nvGrpSpPr>
        <p:grpSpPr bwMode="auto">
          <a:xfrm>
            <a:off x="690533" y="734381"/>
            <a:ext cx="9863060" cy="5692466"/>
            <a:chOff x="1323475" y="1392655"/>
            <a:chExt cx="17479478" cy="10088480"/>
          </a:xfrm>
        </p:grpSpPr>
        <p:sp>
          <p:nvSpPr>
            <p:cNvPr id="3" name="Oval 2">
              <a:extLst>
                <a:ext uri="{FF2B5EF4-FFF2-40B4-BE49-F238E27FC236}">
                  <a16:creationId xmlns:a16="http://schemas.microsoft.com/office/drawing/2014/main" id="{0E584697-7960-4BC5-B162-1FAD56024BAA}"/>
                </a:ext>
              </a:extLst>
            </p:cNvPr>
            <p:cNvSpPr/>
            <p:nvPr/>
          </p:nvSpPr>
          <p:spPr>
            <a:xfrm>
              <a:off x="1323475"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1805">
                  <a:solidFill>
                    <a:schemeClr val="tx1"/>
                  </a:solidFill>
                </a:rPr>
                <a:t>Heces</a:t>
              </a:r>
            </a:p>
          </p:txBody>
        </p:sp>
        <p:grpSp>
          <p:nvGrpSpPr>
            <p:cNvPr id="50181" name="Group 9">
              <a:extLst>
                <a:ext uri="{FF2B5EF4-FFF2-40B4-BE49-F238E27FC236}">
                  <a16:creationId xmlns:a16="http://schemas.microsoft.com/office/drawing/2014/main" id="{1EB3A4DF-45BC-45D6-8DD7-9DE82305DE73}"/>
                </a:ext>
              </a:extLst>
            </p:cNvPr>
            <p:cNvGrpSpPr>
              <a:grpSpLocks/>
            </p:cNvGrpSpPr>
            <p:nvPr/>
          </p:nvGrpSpPr>
          <p:grpSpPr bwMode="auto">
            <a:xfrm>
              <a:off x="6387968" y="1392655"/>
              <a:ext cx="2286000" cy="10088480"/>
              <a:chOff x="6989545" y="1798637"/>
              <a:chExt cx="2286000" cy="10088480"/>
            </a:xfrm>
          </p:grpSpPr>
          <p:sp>
            <p:nvSpPr>
              <p:cNvPr id="4" name="Oval 3">
                <a:extLst>
                  <a:ext uri="{FF2B5EF4-FFF2-40B4-BE49-F238E27FC236}">
                    <a16:creationId xmlns:a16="http://schemas.microsoft.com/office/drawing/2014/main" id="{1366CE3A-ACCF-435C-90CE-8D3F5F3B686A}"/>
                  </a:ext>
                </a:extLst>
              </p:cNvPr>
              <p:cNvSpPr/>
              <p:nvPr/>
            </p:nvSpPr>
            <p:spPr>
              <a:xfrm>
                <a:off x="6989036" y="1798637"/>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2031">
                    <a:solidFill>
                      <a:schemeClr val="tx1"/>
                    </a:solidFill>
                  </a:rPr>
                  <a:t>Fluidos</a:t>
                </a:r>
              </a:p>
            </p:txBody>
          </p:sp>
          <p:sp>
            <p:nvSpPr>
              <p:cNvPr id="5" name="Oval 4">
                <a:extLst>
                  <a:ext uri="{FF2B5EF4-FFF2-40B4-BE49-F238E27FC236}">
                    <a16:creationId xmlns:a16="http://schemas.microsoft.com/office/drawing/2014/main" id="{AD366550-9C06-487A-B8EB-93859135CD19}"/>
                  </a:ext>
                </a:extLst>
              </p:cNvPr>
              <p:cNvSpPr/>
              <p:nvPr/>
            </p:nvSpPr>
            <p:spPr>
              <a:xfrm>
                <a:off x="6989036" y="4398941"/>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1580">
                    <a:solidFill>
                      <a:schemeClr val="tx1"/>
                    </a:solidFill>
                  </a:rPr>
                  <a:t>Dedos</a:t>
                </a:r>
              </a:p>
            </p:txBody>
          </p:sp>
          <p:sp>
            <p:nvSpPr>
              <p:cNvPr id="6" name="Oval 5">
                <a:extLst>
                  <a:ext uri="{FF2B5EF4-FFF2-40B4-BE49-F238E27FC236}">
                    <a16:creationId xmlns:a16="http://schemas.microsoft.com/office/drawing/2014/main" id="{78A418AB-40AA-421E-8081-F0907CF82748}"/>
                  </a:ext>
                </a:extLst>
              </p:cNvPr>
              <p:cNvSpPr/>
              <p:nvPr/>
            </p:nvSpPr>
            <p:spPr>
              <a:xfrm>
                <a:off x="6989036" y="7000832"/>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2257">
                    <a:solidFill>
                      <a:schemeClr val="tx1"/>
                    </a:solidFill>
                  </a:rPr>
                  <a:t>Moscas</a:t>
                </a:r>
              </a:p>
            </p:txBody>
          </p:sp>
          <p:sp>
            <p:nvSpPr>
              <p:cNvPr id="7" name="Oval 6">
                <a:extLst>
                  <a:ext uri="{FF2B5EF4-FFF2-40B4-BE49-F238E27FC236}">
                    <a16:creationId xmlns:a16="http://schemas.microsoft.com/office/drawing/2014/main" id="{12E459D7-33E2-4FE7-805C-163D1FFA1706}"/>
                  </a:ext>
                </a:extLst>
              </p:cNvPr>
              <p:cNvSpPr/>
              <p:nvPr/>
            </p:nvSpPr>
            <p:spPr>
              <a:xfrm>
                <a:off x="6989036" y="9601136"/>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2257">
                    <a:solidFill>
                      <a:schemeClr val="tx1"/>
                    </a:solidFill>
                  </a:rPr>
                  <a:t>Suelo</a:t>
                </a:r>
              </a:p>
            </p:txBody>
          </p:sp>
        </p:grpSp>
        <p:sp>
          <p:nvSpPr>
            <p:cNvPr id="8" name="Oval 7">
              <a:extLst>
                <a:ext uri="{FF2B5EF4-FFF2-40B4-BE49-F238E27FC236}">
                  <a16:creationId xmlns:a16="http://schemas.microsoft.com/office/drawing/2014/main" id="{4E42B1E4-0AF0-48D6-8F93-28E446C62380}"/>
                </a:ext>
              </a:extLst>
            </p:cNvPr>
            <p:cNvSpPr/>
            <p:nvPr/>
          </p:nvSpPr>
          <p:spPr>
            <a:xfrm>
              <a:off x="11453032"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2257">
                  <a:solidFill>
                    <a:schemeClr val="tx1"/>
                  </a:solidFill>
                </a:rPr>
                <a:t>Alimentos</a:t>
              </a:r>
            </a:p>
          </p:txBody>
        </p:sp>
        <p:sp>
          <p:nvSpPr>
            <p:cNvPr id="9" name="Oval 8">
              <a:extLst>
                <a:ext uri="{FF2B5EF4-FFF2-40B4-BE49-F238E27FC236}">
                  <a16:creationId xmlns:a16="http://schemas.microsoft.com/office/drawing/2014/main" id="{BD743B13-D1DD-4ED1-A723-D794CA9216F1}"/>
                </a:ext>
              </a:extLst>
            </p:cNvPr>
            <p:cNvSpPr/>
            <p:nvPr/>
          </p:nvSpPr>
          <p:spPr>
            <a:xfrm>
              <a:off x="16517016"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2257">
                  <a:solidFill>
                    <a:schemeClr val="tx1"/>
                  </a:solidFill>
                </a:rPr>
                <a:t>Nuevo hospedador</a:t>
              </a:r>
            </a:p>
          </p:txBody>
        </p:sp>
        <p:cxnSp>
          <p:nvCxnSpPr>
            <p:cNvPr id="12" name="Curved Connector 11">
              <a:extLst>
                <a:ext uri="{FF2B5EF4-FFF2-40B4-BE49-F238E27FC236}">
                  <a16:creationId xmlns:a16="http://schemas.microsoft.com/office/drawing/2014/main" id="{7793664F-5BBC-40C0-A77C-B9D90B7B6D0C}"/>
                </a:ext>
              </a:extLst>
            </p:cNvPr>
            <p:cNvCxnSpPr>
              <a:stCxn id="3" idx="0"/>
              <a:endCxn id="4" idx="2"/>
            </p:cNvCxnSpPr>
            <p:nvPr/>
          </p:nvCxnSpPr>
          <p:spPr>
            <a:xfrm rot="5400000" flipH="1" flipV="1">
              <a:off x="3048219" y="1953870"/>
              <a:ext cx="2757465" cy="392101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14" name="Curved Connector 13">
              <a:extLst>
                <a:ext uri="{FF2B5EF4-FFF2-40B4-BE49-F238E27FC236}">
                  <a16:creationId xmlns:a16="http://schemas.microsoft.com/office/drawing/2014/main" id="{C3E90393-3628-4C53-ADCD-CED47F0F7454}"/>
                </a:ext>
              </a:extLst>
            </p:cNvPr>
            <p:cNvCxnSpPr>
              <a:stCxn id="3" idx="4"/>
              <a:endCxn id="7" idx="2"/>
            </p:cNvCxnSpPr>
            <p:nvPr/>
          </p:nvCxnSpPr>
          <p:spPr>
            <a:xfrm rot="16200000" flipH="1">
              <a:off x="3048219" y="6998904"/>
              <a:ext cx="2757465" cy="392101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3" name="Curved Connector 32">
              <a:extLst>
                <a:ext uri="{FF2B5EF4-FFF2-40B4-BE49-F238E27FC236}">
                  <a16:creationId xmlns:a16="http://schemas.microsoft.com/office/drawing/2014/main" id="{B60582AA-018A-44ED-B52E-622B36A878F2}"/>
                </a:ext>
              </a:extLst>
            </p:cNvPr>
            <p:cNvCxnSpPr>
              <a:stCxn id="5" idx="0"/>
              <a:endCxn id="9" idx="0"/>
            </p:cNvCxnSpPr>
            <p:nvPr/>
          </p:nvCxnSpPr>
          <p:spPr>
            <a:xfrm rot="16200000" flipH="1">
              <a:off x="11945131" y="-421744"/>
              <a:ext cx="1300151" cy="10129557"/>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5" name="Curved Connector 34">
              <a:extLst>
                <a:ext uri="{FF2B5EF4-FFF2-40B4-BE49-F238E27FC236}">
                  <a16:creationId xmlns:a16="http://schemas.microsoft.com/office/drawing/2014/main" id="{6E3E6554-B755-4E59-8A99-50428783D9A7}"/>
                </a:ext>
              </a:extLst>
            </p:cNvPr>
            <p:cNvCxnSpPr>
              <a:stCxn id="6" idx="4"/>
              <a:endCxn id="9" idx="4"/>
            </p:cNvCxnSpPr>
            <p:nvPr/>
          </p:nvCxnSpPr>
          <p:spPr>
            <a:xfrm rot="5400000" flipH="1" flipV="1">
              <a:off x="11945131" y="3165977"/>
              <a:ext cx="1300151" cy="10129557"/>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7" name="Curved Connector 36">
              <a:extLst>
                <a:ext uri="{FF2B5EF4-FFF2-40B4-BE49-F238E27FC236}">
                  <a16:creationId xmlns:a16="http://schemas.microsoft.com/office/drawing/2014/main" id="{2F70114D-57D1-4AC2-A9EC-7181C9DF3B19}"/>
                </a:ext>
              </a:extLst>
            </p:cNvPr>
            <p:cNvCxnSpPr>
              <a:endCxn id="9" idx="0"/>
            </p:cNvCxnSpPr>
            <p:nvPr/>
          </p:nvCxnSpPr>
          <p:spPr>
            <a:xfrm>
              <a:off x="8673396" y="2391184"/>
              <a:ext cx="8986589" cy="290192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9" name="Curved Connector 38">
              <a:extLst>
                <a:ext uri="{FF2B5EF4-FFF2-40B4-BE49-F238E27FC236}">
                  <a16:creationId xmlns:a16="http://schemas.microsoft.com/office/drawing/2014/main" id="{01FDB803-B038-49EE-B7F0-E6249DACAB74}"/>
                </a:ext>
              </a:extLst>
            </p:cNvPr>
            <p:cNvCxnSpPr>
              <a:endCxn id="8" idx="0"/>
            </p:cNvCxnSpPr>
            <p:nvPr/>
          </p:nvCxnSpPr>
          <p:spPr>
            <a:xfrm>
              <a:off x="8673396" y="2384834"/>
              <a:ext cx="3922604" cy="290827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1" name="Curved Connector 40">
              <a:extLst>
                <a:ext uri="{FF2B5EF4-FFF2-40B4-BE49-F238E27FC236}">
                  <a16:creationId xmlns:a16="http://schemas.microsoft.com/office/drawing/2014/main" id="{E67558CD-16F6-4379-8A01-504C79276ABE}"/>
                </a:ext>
              </a:extLst>
            </p:cNvPr>
            <p:cNvCxnSpPr>
              <a:stCxn id="7" idx="6"/>
              <a:endCxn id="8" idx="4"/>
            </p:cNvCxnSpPr>
            <p:nvPr/>
          </p:nvCxnSpPr>
          <p:spPr>
            <a:xfrm flipV="1">
              <a:off x="8673396" y="7580680"/>
              <a:ext cx="3922604"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3" name="Curved Connector 42">
              <a:extLst>
                <a:ext uri="{FF2B5EF4-FFF2-40B4-BE49-F238E27FC236}">
                  <a16:creationId xmlns:a16="http://schemas.microsoft.com/office/drawing/2014/main" id="{B95B1D05-941D-41C9-8A8B-947587A3AB3E}"/>
                </a:ext>
              </a:extLst>
            </p:cNvPr>
            <p:cNvCxnSpPr>
              <a:stCxn id="7" idx="6"/>
              <a:endCxn id="9" idx="4"/>
            </p:cNvCxnSpPr>
            <p:nvPr/>
          </p:nvCxnSpPr>
          <p:spPr>
            <a:xfrm flipV="1">
              <a:off x="8673396" y="7580680"/>
              <a:ext cx="8986589"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5" name="Curved Connector 44">
              <a:extLst>
                <a:ext uri="{FF2B5EF4-FFF2-40B4-BE49-F238E27FC236}">
                  <a16:creationId xmlns:a16="http://schemas.microsoft.com/office/drawing/2014/main" id="{CB28B507-5D41-4825-A440-335B54CE2E82}"/>
                </a:ext>
              </a:extLst>
            </p:cNvPr>
            <p:cNvCxnSpPr>
              <a:stCxn id="5" idx="0"/>
              <a:endCxn id="8" idx="0"/>
            </p:cNvCxnSpPr>
            <p:nvPr/>
          </p:nvCxnSpPr>
          <p:spPr>
            <a:xfrm rot="16200000" flipH="1">
              <a:off x="9413139" y="2110248"/>
              <a:ext cx="1300151" cy="5065572"/>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7" name="Curved Connector 46">
              <a:extLst>
                <a:ext uri="{FF2B5EF4-FFF2-40B4-BE49-F238E27FC236}">
                  <a16:creationId xmlns:a16="http://schemas.microsoft.com/office/drawing/2014/main" id="{DAC11ADF-B6E0-4F52-8FE5-B26AEE2EC88E}"/>
                </a:ext>
              </a:extLst>
            </p:cNvPr>
            <p:cNvCxnSpPr>
              <a:endCxn id="8" idx="4"/>
            </p:cNvCxnSpPr>
            <p:nvPr/>
          </p:nvCxnSpPr>
          <p:spPr>
            <a:xfrm flipV="1">
              <a:off x="7776484" y="7580680"/>
              <a:ext cx="4819516" cy="1300151"/>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9" name="Curved Connector 48">
              <a:extLst>
                <a:ext uri="{FF2B5EF4-FFF2-40B4-BE49-F238E27FC236}">
                  <a16:creationId xmlns:a16="http://schemas.microsoft.com/office/drawing/2014/main" id="{991BB445-21F2-4944-9F08-D0BDAB3B70A3}"/>
                </a:ext>
              </a:extLst>
            </p:cNvPr>
            <p:cNvCxnSpPr>
              <a:stCxn id="8" idx="6"/>
              <a:endCxn id="9" idx="2"/>
            </p:cNvCxnSpPr>
            <p:nvPr/>
          </p:nvCxnSpPr>
          <p:spPr>
            <a:xfrm>
              <a:off x="13738969" y="6437689"/>
              <a:ext cx="2778048" cy="12700"/>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58" name="Curved Connector 57">
              <a:extLst>
                <a:ext uri="{FF2B5EF4-FFF2-40B4-BE49-F238E27FC236}">
                  <a16:creationId xmlns:a16="http://schemas.microsoft.com/office/drawing/2014/main" id="{54131F58-4A09-49F1-83E8-CE788D6F5E9B}"/>
                </a:ext>
              </a:extLst>
            </p:cNvPr>
            <p:cNvCxnSpPr>
              <a:stCxn id="3" idx="6"/>
              <a:endCxn id="5" idx="2"/>
            </p:cNvCxnSpPr>
            <p:nvPr/>
          </p:nvCxnSpPr>
          <p:spPr>
            <a:xfrm flipV="1">
              <a:off x="3609412" y="5135950"/>
              <a:ext cx="2778048" cy="1301739"/>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60" name="Curved Connector 59">
              <a:extLst>
                <a:ext uri="{FF2B5EF4-FFF2-40B4-BE49-F238E27FC236}">
                  <a16:creationId xmlns:a16="http://schemas.microsoft.com/office/drawing/2014/main" id="{FAAEA977-D62F-4DF2-B477-E5BD3F0437A4}"/>
                </a:ext>
              </a:extLst>
            </p:cNvPr>
            <p:cNvCxnSpPr>
              <a:stCxn id="3" idx="6"/>
              <a:endCxn id="6" idx="2"/>
            </p:cNvCxnSpPr>
            <p:nvPr/>
          </p:nvCxnSpPr>
          <p:spPr>
            <a:xfrm>
              <a:off x="3609412" y="6437689"/>
              <a:ext cx="2778048" cy="1300151"/>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grpSp>
      <p:sp>
        <p:nvSpPr>
          <p:cNvPr id="10" name="Rectangle 9">
            <a:extLst>
              <a:ext uri="{FF2B5EF4-FFF2-40B4-BE49-F238E27FC236}">
                <a16:creationId xmlns:a16="http://schemas.microsoft.com/office/drawing/2014/main" id="{4393B48F-EF0B-4386-A8DD-9DDA7E4D8A40}"/>
              </a:ext>
            </a:extLst>
          </p:cNvPr>
          <p:cNvSpPr/>
          <p:nvPr/>
        </p:nvSpPr>
        <p:spPr>
          <a:xfrm>
            <a:off x="5772807" y="6107335"/>
            <a:ext cx="6419193" cy="830997"/>
          </a:xfrm>
          <a:prstGeom prst="rect">
            <a:avLst/>
          </a:prstGeom>
        </p:spPr>
        <p:txBody>
          <a:bodyPr wrap="none">
            <a:spAutoFit/>
          </a:bodyPr>
          <a:lstStyle/>
          <a:p>
            <a:r>
              <a:rPr lang="es-ES" sz="2400">
                <a:hlinkClick r:id="rId3"/>
              </a:rPr>
              <a:t>https://www.youtube.com/watch?v=A5zgzLA8YaE</a:t>
            </a:r>
          </a:p>
          <a:p>
            <a:endParaRPr lang="fr-CH" sz="2400" dirty="0"/>
          </a:p>
        </p:txBody>
      </p:sp>
    </p:spTree>
    <p:extLst>
      <p:ext uri="{BB962C8B-B14F-4D97-AF65-F5344CB8AC3E}">
        <p14:creationId xmlns:p14="http://schemas.microsoft.com/office/powerpoint/2010/main" val="1806709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6476-07A9-46F5-9FC9-4D74FE949ACC}"/>
              </a:ext>
            </a:extLst>
          </p:cNvPr>
          <p:cNvSpPr>
            <a:spLocks noGrp="1"/>
          </p:cNvSpPr>
          <p:nvPr>
            <p:ph type="title"/>
          </p:nvPr>
        </p:nvSpPr>
        <p:spPr>
          <a:xfrm>
            <a:off x="857229" y="339124"/>
            <a:ext cx="10512724" cy="854904"/>
          </a:xfrm>
        </p:spPr>
        <p:txBody>
          <a:bodyPr rtlCol="0">
            <a:normAutofit/>
          </a:bodyPr>
          <a:lstStyle/>
          <a:p>
            <a:pPr algn="ctr" defTabSz="914176">
              <a:defRPr/>
            </a:pPr>
            <a:r>
              <a:rPr lang="es-ES" u="sng">
                <a:latin typeface="+mn-lt"/>
              </a:rPr>
              <a:t>Diagrama de la vía de transmisión fecal-oral</a:t>
            </a:r>
          </a:p>
        </p:txBody>
      </p:sp>
      <p:grpSp>
        <p:nvGrpSpPr>
          <p:cNvPr id="10" name="Group 9">
            <a:extLst>
              <a:ext uri="{FF2B5EF4-FFF2-40B4-BE49-F238E27FC236}">
                <a16:creationId xmlns:a16="http://schemas.microsoft.com/office/drawing/2014/main" id="{B0051FC0-BF4C-46FC-A868-C0469069A743}"/>
              </a:ext>
            </a:extLst>
          </p:cNvPr>
          <p:cNvGrpSpPr/>
          <p:nvPr/>
        </p:nvGrpSpPr>
        <p:grpSpPr>
          <a:xfrm>
            <a:off x="677654" y="706201"/>
            <a:ext cx="11563715" cy="5692466"/>
            <a:chOff x="149620" y="719080"/>
            <a:chExt cx="11563715" cy="5692466"/>
          </a:xfrm>
        </p:grpSpPr>
        <p:grpSp>
          <p:nvGrpSpPr>
            <p:cNvPr id="50179" name="Group 12">
              <a:extLst>
                <a:ext uri="{FF2B5EF4-FFF2-40B4-BE49-F238E27FC236}">
                  <a16:creationId xmlns:a16="http://schemas.microsoft.com/office/drawing/2014/main" id="{B97F01FC-C63C-4CF7-9075-D4D3A62067E6}"/>
                </a:ext>
              </a:extLst>
            </p:cNvPr>
            <p:cNvGrpSpPr>
              <a:grpSpLocks/>
            </p:cNvGrpSpPr>
            <p:nvPr/>
          </p:nvGrpSpPr>
          <p:grpSpPr bwMode="auto">
            <a:xfrm>
              <a:off x="149620" y="719080"/>
              <a:ext cx="9863060" cy="5692466"/>
              <a:chOff x="1323475" y="1392655"/>
              <a:chExt cx="17479478" cy="10088480"/>
            </a:xfrm>
          </p:grpSpPr>
          <p:sp>
            <p:nvSpPr>
              <p:cNvPr id="3" name="Oval 2">
                <a:extLst>
                  <a:ext uri="{FF2B5EF4-FFF2-40B4-BE49-F238E27FC236}">
                    <a16:creationId xmlns:a16="http://schemas.microsoft.com/office/drawing/2014/main" id="{0E584697-7960-4BC5-B162-1FAD56024BAA}"/>
                  </a:ext>
                </a:extLst>
              </p:cNvPr>
              <p:cNvSpPr/>
              <p:nvPr/>
            </p:nvSpPr>
            <p:spPr>
              <a:xfrm>
                <a:off x="1323475"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1805">
                    <a:solidFill>
                      <a:schemeClr val="tx1"/>
                    </a:solidFill>
                  </a:rPr>
                  <a:t>Heces</a:t>
                </a:r>
              </a:p>
            </p:txBody>
          </p:sp>
          <p:grpSp>
            <p:nvGrpSpPr>
              <p:cNvPr id="50181" name="Group 9">
                <a:extLst>
                  <a:ext uri="{FF2B5EF4-FFF2-40B4-BE49-F238E27FC236}">
                    <a16:creationId xmlns:a16="http://schemas.microsoft.com/office/drawing/2014/main" id="{1EB3A4DF-45BC-45D6-8DD7-9DE82305DE73}"/>
                  </a:ext>
                </a:extLst>
              </p:cNvPr>
              <p:cNvGrpSpPr>
                <a:grpSpLocks/>
              </p:cNvGrpSpPr>
              <p:nvPr/>
            </p:nvGrpSpPr>
            <p:grpSpPr bwMode="auto">
              <a:xfrm>
                <a:off x="6387968" y="1392655"/>
                <a:ext cx="2286000" cy="10088480"/>
                <a:chOff x="6989545" y="1798637"/>
                <a:chExt cx="2286000" cy="10088480"/>
              </a:xfrm>
            </p:grpSpPr>
            <p:sp>
              <p:nvSpPr>
                <p:cNvPr id="4" name="Oval 3">
                  <a:extLst>
                    <a:ext uri="{FF2B5EF4-FFF2-40B4-BE49-F238E27FC236}">
                      <a16:creationId xmlns:a16="http://schemas.microsoft.com/office/drawing/2014/main" id="{1366CE3A-ACCF-435C-90CE-8D3F5F3B686A}"/>
                    </a:ext>
                  </a:extLst>
                </p:cNvPr>
                <p:cNvSpPr/>
                <p:nvPr/>
              </p:nvSpPr>
              <p:spPr>
                <a:xfrm>
                  <a:off x="6989036" y="1798637"/>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2031">
                      <a:solidFill>
                        <a:schemeClr val="tx1"/>
                      </a:solidFill>
                    </a:rPr>
                    <a:t>Fluidos</a:t>
                  </a:r>
                </a:p>
              </p:txBody>
            </p:sp>
            <p:sp>
              <p:nvSpPr>
                <p:cNvPr id="5" name="Oval 4">
                  <a:extLst>
                    <a:ext uri="{FF2B5EF4-FFF2-40B4-BE49-F238E27FC236}">
                      <a16:creationId xmlns:a16="http://schemas.microsoft.com/office/drawing/2014/main" id="{AD366550-9C06-487A-B8EB-93859135CD19}"/>
                    </a:ext>
                  </a:extLst>
                </p:cNvPr>
                <p:cNvSpPr/>
                <p:nvPr/>
              </p:nvSpPr>
              <p:spPr>
                <a:xfrm>
                  <a:off x="6989036" y="4398941"/>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1580">
                      <a:solidFill>
                        <a:schemeClr val="tx1"/>
                      </a:solidFill>
                    </a:rPr>
                    <a:t>Dedos</a:t>
                  </a:r>
                </a:p>
              </p:txBody>
            </p:sp>
            <p:sp>
              <p:nvSpPr>
                <p:cNvPr id="6" name="Oval 5">
                  <a:extLst>
                    <a:ext uri="{FF2B5EF4-FFF2-40B4-BE49-F238E27FC236}">
                      <a16:creationId xmlns:a16="http://schemas.microsoft.com/office/drawing/2014/main" id="{78A418AB-40AA-421E-8081-F0907CF82748}"/>
                    </a:ext>
                  </a:extLst>
                </p:cNvPr>
                <p:cNvSpPr/>
                <p:nvPr/>
              </p:nvSpPr>
              <p:spPr>
                <a:xfrm>
                  <a:off x="6989036" y="7000832"/>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2257">
                      <a:solidFill>
                        <a:schemeClr val="tx1"/>
                      </a:solidFill>
                    </a:rPr>
                    <a:t>Moscas</a:t>
                  </a:r>
                </a:p>
              </p:txBody>
            </p:sp>
            <p:sp>
              <p:nvSpPr>
                <p:cNvPr id="7" name="Oval 6">
                  <a:extLst>
                    <a:ext uri="{FF2B5EF4-FFF2-40B4-BE49-F238E27FC236}">
                      <a16:creationId xmlns:a16="http://schemas.microsoft.com/office/drawing/2014/main" id="{12E459D7-33E2-4FE7-805C-163D1FFA1706}"/>
                    </a:ext>
                  </a:extLst>
                </p:cNvPr>
                <p:cNvSpPr/>
                <p:nvPr/>
              </p:nvSpPr>
              <p:spPr>
                <a:xfrm>
                  <a:off x="6989036" y="9601136"/>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2257">
                      <a:solidFill>
                        <a:schemeClr val="tx1"/>
                      </a:solidFill>
                    </a:rPr>
                    <a:t>Suelo</a:t>
                  </a:r>
                </a:p>
              </p:txBody>
            </p:sp>
          </p:grpSp>
          <p:sp>
            <p:nvSpPr>
              <p:cNvPr id="8" name="Oval 7">
                <a:extLst>
                  <a:ext uri="{FF2B5EF4-FFF2-40B4-BE49-F238E27FC236}">
                    <a16:creationId xmlns:a16="http://schemas.microsoft.com/office/drawing/2014/main" id="{4E42B1E4-0AF0-48D6-8F93-28E446C62380}"/>
                  </a:ext>
                </a:extLst>
              </p:cNvPr>
              <p:cNvSpPr/>
              <p:nvPr/>
            </p:nvSpPr>
            <p:spPr>
              <a:xfrm>
                <a:off x="11453032"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2257">
                    <a:solidFill>
                      <a:schemeClr val="tx1"/>
                    </a:solidFill>
                  </a:rPr>
                  <a:t>Alimentos</a:t>
                </a:r>
              </a:p>
            </p:txBody>
          </p:sp>
          <p:sp>
            <p:nvSpPr>
              <p:cNvPr id="9" name="Oval 8">
                <a:extLst>
                  <a:ext uri="{FF2B5EF4-FFF2-40B4-BE49-F238E27FC236}">
                    <a16:creationId xmlns:a16="http://schemas.microsoft.com/office/drawing/2014/main" id="{BD743B13-D1DD-4ED1-A723-D794CA9216F1}"/>
                  </a:ext>
                </a:extLst>
              </p:cNvPr>
              <p:cNvSpPr/>
              <p:nvPr/>
            </p:nvSpPr>
            <p:spPr>
              <a:xfrm>
                <a:off x="16517016"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2257">
                    <a:solidFill>
                      <a:schemeClr val="tx1"/>
                    </a:solidFill>
                  </a:rPr>
                  <a:t>Nuevo hospedador</a:t>
                </a:r>
              </a:p>
            </p:txBody>
          </p:sp>
          <p:cxnSp>
            <p:nvCxnSpPr>
              <p:cNvPr id="12" name="Curved Connector 11">
                <a:extLst>
                  <a:ext uri="{FF2B5EF4-FFF2-40B4-BE49-F238E27FC236}">
                    <a16:creationId xmlns:a16="http://schemas.microsoft.com/office/drawing/2014/main" id="{7793664F-5BBC-40C0-A77C-B9D90B7B6D0C}"/>
                  </a:ext>
                </a:extLst>
              </p:cNvPr>
              <p:cNvCxnSpPr>
                <a:stCxn id="3" idx="0"/>
                <a:endCxn id="4" idx="2"/>
              </p:cNvCxnSpPr>
              <p:nvPr/>
            </p:nvCxnSpPr>
            <p:spPr>
              <a:xfrm rot="5400000" flipH="1" flipV="1">
                <a:off x="3048219" y="1953870"/>
                <a:ext cx="2757465" cy="392101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14" name="Curved Connector 13">
                <a:extLst>
                  <a:ext uri="{FF2B5EF4-FFF2-40B4-BE49-F238E27FC236}">
                    <a16:creationId xmlns:a16="http://schemas.microsoft.com/office/drawing/2014/main" id="{C3E90393-3628-4C53-ADCD-CED47F0F7454}"/>
                  </a:ext>
                </a:extLst>
              </p:cNvPr>
              <p:cNvCxnSpPr>
                <a:stCxn id="3" idx="4"/>
                <a:endCxn id="7" idx="2"/>
              </p:cNvCxnSpPr>
              <p:nvPr/>
            </p:nvCxnSpPr>
            <p:spPr>
              <a:xfrm rot="16200000" flipH="1">
                <a:off x="3048219" y="6998904"/>
                <a:ext cx="2757465" cy="392101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3" name="Curved Connector 32">
                <a:extLst>
                  <a:ext uri="{FF2B5EF4-FFF2-40B4-BE49-F238E27FC236}">
                    <a16:creationId xmlns:a16="http://schemas.microsoft.com/office/drawing/2014/main" id="{B60582AA-018A-44ED-B52E-622B36A878F2}"/>
                  </a:ext>
                </a:extLst>
              </p:cNvPr>
              <p:cNvCxnSpPr>
                <a:stCxn id="5" idx="0"/>
                <a:endCxn id="9" idx="0"/>
              </p:cNvCxnSpPr>
              <p:nvPr/>
            </p:nvCxnSpPr>
            <p:spPr>
              <a:xfrm rot="16200000" flipH="1">
                <a:off x="11945131" y="-421744"/>
                <a:ext cx="1300151" cy="10129557"/>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5" name="Curved Connector 34">
                <a:extLst>
                  <a:ext uri="{FF2B5EF4-FFF2-40B4-BE49-F238E27FC236}">
                    <a16:creationId xmlns:a16="http://schemas.microsoft.com/office/drawing/2014/main" id="{6E3E6554-B755-4E59-8A99-50428783D9A7}"/>
                  </a:ext>
                </a:extLst>
              </p:cNvPr>
              <p:cNvCxnSpPr>
                <a:stCxn id="6" idx="4"/>
                <a:endCxn id="9" idx="4"/>
              </p:cNvCxnSpPr>
              <p:nvPr/>
            </p:nvCxnSpPr>
            <p:spPr>
              <a:xfrm rot="5400000" flipH="1" flipV="1">
                <a:off x="11945131" y="3165977"/>
                <a:ext cx="1300151" cy="10129557"/>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7" name="Curved Connector 36">
                <a:extLst>
                  <a:ext uri="{FF2B5EF4-FFF2-40B4-BE49-F238E27FC236}">
                    <a16:creationId xmlns:a16="http://schemas.microsoft.com/office/drawing/2014/main" id="{2F70114D-57D1-4AC2-A9EC-7181C9DF3B19}"/>
                  </a:ext>
                </a:extLst>
              </p:cNvPr>
              <p:cNvCxnSpPr>
                <a:endCxn id="9" idx="0"/>
              </p:cNvCxnSpPr>
              <p:nvPr/>
            </p:nvCxnSpPr>
            <p:spPr>
              <a:xfrm>
                <a:off x="8673396" y="2391184"/>
                <a:ext cx="8986589" cy="290192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9" name="Curved Connector 38">
                <a:extLst>
                  <a:ext uri="{FF2B5EF4-FFF2-40B4-BE49-F238E27FC236}">
                    <a16:creationId xmlns:a16="http://schemas.microsoft.com/office/drawing/2014/main" id="{01FDB803-B038-49EE-B7F0-E6249DACAB74}"/>
                  </a:ext>
                </a:extLst>
              </p:cNvPr>
              <p:cNvCxnSpPr>
                <a:endCxn id="8" idx="0"/>
              </p:cNvCxnSpPr>
              <p:nvPr/>
            </p:nvCxnSpPr>
            <p:spPr>
              <a:xfrm>
                <a:off x="8673396" y="2384834"/>
                <a:ext cx="3922604" cy="290827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1" name="Curved Connector 40">
                <a:extLst>
                  <a:ext uri="{FF2B5EF4-FFF2-40B4-BE49-F238E27FC236}">
                    <a16:creationId xmlns:a16="http://schemas.microsoft.com/office/drawing/2014/main" id="{E67558CD-16F6-4379-8A01-504C79276ABE}"/>
                  </a:ext>
                </a:extLst>
              </p:cNvPr>
              <p:cNvCxnSpPr>
                <a:stCxn id="7" idx="6"/>
                <a:endCxn id="8" idx="4"/>
              </p:cNvCxnSpPr>
              <p:nvPr/>
            </p:nvCxnSpPr>
            <p:spPr>
              <a:xfrm flipV="1">
                <a:off x="8673396" y="7580680"/>
                <a:ext cx="3922604"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3" name="Curved Connector 42">
                <a:extLst>
                  <a:ext uri="{FF2B5EF4-FFF2-40B4-BE49-F238E27FC236}">
                    <a16:creationId xmlns:a16="http://schemas.microsoft.com/office/drawing/2014/main" id="{B95B1D05-941D-41C9-8A8B-947587A3AB3E}"/>
                  </a:ext>
                </a:extLst>
              </p:cNvPr>
              <p:cNvCxnSpPr>
                <a:stCxn id="7" idx="6"/>
                <a:endCxn id="9" idx="4"/>
              </p:cNvCxnSpPr>
              <p:nvPr/>
            </p:nvCxnSpPr>
            <p:spPr>
              <a:xfrm flipV="1">
                <a:off x="8673396" y="7580680"/>
                <a:ext cx="8986589"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5" name="Curved Connector 44">
                <a:extLst>
                  <a:ext uri="{FF2B5EF4-FFF2-40B4-BE49-F238E27FC236}">
                    <a16:creationId xmlns:a16="http://schemas.microsoft.com/office/drawing/2014/main" id="{CB28B507-5D41-4825-A440-335B54CE2E82}"/>
                  </a:ext>
                </a:extLst>
              </p:cNvPr>
              <p:cNvCxnSpPr>
                <a:stCxn id="5" idx="0"/>
                <a:endCxn id="8" idx="0"/>
              </p:cNvCxnSpPr>
              <p:nvPr/>
            </p:nvCxnSpPr>
            <p:spPr>
              <a:xfrm rot="16200000" flipH="1">
                <a:off x="9413139" y="2110248"/>
                <a:ext cx="1300151" cy="5065572"/>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7" name="Curved Connector 46">
                <a:extLst>
                  <a:ext uri="{FF2B5EF4-FFF2-40B4-BE49-F238E27FC236}">
                    <a16:creationId xmlns:a16="http://schemas.microsoft.com/office/drawing/2014/main" id="{DAC11ADF-B6E0-4F52-8FE5-B26AEE2EC88E}"/>
                  </a:ext>
                </a:extLst>
              </p:cNvPr>
              <p:cNvCxnSpPr>
                <a:endCxn id="8" idx="4"/>
              </p:cNvCxnSpPr>
              <p:nvPr/>
            </p:nvCxnSpPr>
            <p:spPr>
              <a:xfrm flipV="1">
                <a:off x="7776484" y="7580680"/>
                <a:ext cx="4819516" cy="1300151"/>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9" name="Curved Connector 48">
                <a:extLst>
                  <a:ext uri="{FF2B5EF4-FFF2-40B4-BE49-F238E27FC236}">
                    <a16:creationId xmlns:a16="http://schemas.microsoft.com/office/drawing/2014/main" id="{991BB445-21F2-4944-9F08-D0BDAB3B70A3}"/>
                  </a:ext>
                </a:extLst>
              </p:cNvPr>
              <p:cNvCxnSpPr>
                <a:stCxn id="8" idx="6"/>
                <a:endCxn id="9" idx="2"/>
              </p:cNvCxnSpPr>
              <p:nvPr/>
            </p:nvCxnSpPr>
            <p:spPr>
              <a:xfrm>
                <a:off x="13738969" y="6437689"/>
                <a:ext cx="2778048" cy="12700"/>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58" name="Curved Connector 57">
                <a:extLst>
                  <a:ext uri="{FF2B5EF4-FFF2-40B4-BE49-F238E27FC236}">
                    <a16:creationId xmlns:a16="http://schemas.microsoft.com/office/drawing/2014/main" id="{54131F58-4A09-49F1-83E8-CE788D6F5E9B}"/>
                  </a:ext>
                </a:extLst>
              </p:cNvPr>
              <p:cNvCxnSpPr>
                <a:stCxn id="3" idx="6"/>
                <a:endCxn id="5" idx="2"/>
              </p:cNvCxnSpPr>
              <p:nvPr/>
            </p:nvCxnSpPr>
            <p:spPr>
              <a:xfrm flipV="1">
                <a:off x="3609412" y="5135950"/>
                <a:ext cx="2778048" cy="1301739"/>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60" name="Curved Connector 59">
                <a:extLst>
                  <a:ext uri="{FF2B5EF4-FFF2-40B4-BE49-F238E27FC236}">
                    <a16:creationId xmlns:a16="http://schemas.microsoft.com/office/drawing/2014/main" id="{FAAEA977-D62F-4DF2-B477-E5BD3F0437A4}"/>
                  </a:ext>
                </a:extLst>
              </p:cNvPr>
              <p:cNvCxnSpPr>
                <a:stCxn id="3" idx="6"/>
                <a:endCxn id="6" idx="2"/>
              </p:cNvCxnSpPr>
              <p:nvPr/>
            </p:nvCxnSpPr>
            <p:spPr>
              <a:xfrm>
                <a:off x="3609412" y="6437689"/>
                <a:ext cx="2778048" cy="1300151"/>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grpSp>
        <p:sp>
          <p:nvSpPr>
            <p:cNvPr id="25" name="Left Bracket 24">
              <a:extLst>
                <a:ext uri="{FF2B5EF4-FFF2-40B4-BE49-F238E27FC236}">
                  <a16:creationId xmlns:a16="http://schemas.microsoft.com/office/drawing/2014/main" id="{895C8C7D-6860-4AD2-AE61-6C6E853C7E20}"/>
                </a:ext>
              </a:extLst>
            </p:cNvPr>
            <p:cNvSpPr/>
            <p:nvPr/>
          </p:nvSpPr>
          <p:spPr>
            <a:xfrm rot="16200000">
              <a:off x="1982407" y="5286703"/>
              <a:ext cx="203201" cy="2030114"/>
            </a:xfrm>
            <a:prstGeom prst="leftBracket">
              <a:avLst/>
            </a:prstGeom>
          </p:spPr>
          <p:style>
            <a:lnRef idx="2">
              <a:schemeClr val="dk1"/>
            </a:lnRef>
            <a:fillRef idx="0">
              <a:schemeClr val="dk1"/>
            </a:fillRef>
            <a:effectRef idx="1">
              <a:schemeClr val="dk1"/>
            </a:effectRef>
            <a:fontRef idx="minor">
              <a:schemeClr val="tx1"/>
            </a:fontRef>
          </p:style>
          <p:txBody>
            <a:bodyPr vert="vert" anchor="ctr"/>
            <a:lstStyle/>
            <a:p>
              <a:pPr algn="ctr">
                <a:defRPr/>
              </a:pPr>
              <a:endParaRPr lang="en-US" sz="2257" dirty="0"/>
            </a:p>
            <a:p>
              <a:pPr algn="ctr">
                <a:defRPr/>
              </a:pPr>
              <a:endParaRPr lang="en-US" sz="2257" dirty="0"/>
            </a:p>
            <a:p>
              <a:pPr algn="ctr">
                <a:defRPr/>
              </a:pPr>
              <a:r>
                <a:rPr lang="es-ES" sz="2257"/>
                <a:t>Barreras principales</a:t>
              </a:r>
            </a:p>
          </p:txBody>
        </p:sp>
        <p:sp>
          <p:nvSpPr>
            <p:cNvPr id="26" name="Rounded Rectangle 14">
              <a:extLst>
                <a:ext uri="{FF2B5EF4-FFF2-40B4-BE49-F238E27FC236}">
                  <a16:creationId xmlns:a16="http://schemas.microsoft.com/office/drawing/2014/main" id="{06244C17-E6BA-49B5-A282-8AC3E3253F95}"/>
                </a:ext>
              </a:extLst>
            </p:cNvPr>
            <p:cNvSpPr/>
            <p:nvPr/>
          </p:nvSpPr>
          <p:spPr>
            <a:xfrm>
              <a:off x="2354249" y="825807"/>
              <a:ext cx="203334" cy="1057876"/>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27" name="Rounded Rectangle 28">
              <a:extLst>
                <a:ext uri="{FF2B5EF4-FFF2-40B4-BE49-F238E27FC236}">
                  <a16:creationId xmlns:a16="http://schemas.microsoft.com/office/drawing/2014/main" id="{70E19D73-E988-42F3-80F2-1B096E9915B1}"/>
                </a:ext>
              </a:extLst>
            </p:cNvPr>
            <p:cNvSpPr/>
            <p:nvPr/>
          </p:nvSpPr>
          <p:spPr>
            <a:xfrm>
              <a:off x="2342405" y="2506559"/>
              <a:ext cx="215177" cy="1846499"/>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28" name="Rounded Rectangle 29">
              <a:extLst>
                <a:ext uri="{FF2B5EF4-FFF2-40B4-BE49-F238E27FC236}">
                  <a16:creationId xmlns:a16="http://schemas.microsoft.com/office/drawing/2014/main" id="{2527355E-000E-4EE9-8363-83E3E45AEF47}"/>
                </a:ext>
              </a:extLst>
            </p:cNvPr>
            <p:cNvSpPr/>
            <p:nvPr/>
          </p:nvSpPr>
          <p:spPr>
            <a:xfrm>
              <a:off x="2354249" y="5170175"/>
              <a:ext cx="203334" cy="1057876"/>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grpSp>
          <p:nvGrpSpPr>
            <p:cNvPr id="29" name="Group 21">
              <a:extLst>
                <a:ext uri="{FF2B5EF4-FFF2-40B4-BE49-F238E27FC236}">
                  <a16:creationId xmlns:a16="http://schemas.microsoft.com/office/drawing/2014/main" id="{09413917-396C-485D-AB2E-80C4A4BB8173}"/>
                </a:ext>
              </a:extLst>
            </p:cNvPr>
            <p:cNvGrpSpPr>
              <a:grpSpLocks/>
            </p:cNvGrpSpPr>
            <p:nvPr/>
          </p:nvGrpSpPr>
          <p:grpSpPr bwMode="auto">
            <a:xfrm>
              <a:off x="9377795" y="4836063"/>
              <a:ext cx="2335540" cy="370101"/>
              <a:chOff x="17088052" y="8075754"/>
              <a:chExt cx="3303072" cy="655427"/>
            </a:xfrm>
          </p:grpSpPr>
          <p:sp>
            <p:nvSpPr>
              <p:cNvPr id="30" name="Rounded Rectangle 49">
                <a:extLst>
                  <a:ext uri="{FF2B5EF4-FFF2-40B4-BE49-F238E27FC236}">
                    <a16:creationId xmlns:a16="http://schemas.microsoft.com/office/drawing/2014/main" id="{13681C77-B70E-48AF-B8EE-882368EF6641}"/>
                  </a:ext>
                </a:extLst>
              </p:cNvPr>
              <p:cNvSpPr/>
              <p:nvPr/>
            </p:nvSpPr>
            <p:spPr>
              <a:xfrm rot="5400000">
                <a:off x="17430211" y="7846223"/>
                <a:ext cx="360093" cy="1044412"/>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31" name="TextBox 15">
                <a:extLst>
                  <a:ext uri="{FF2B5EF4-FFF2-40B4-BE49-F238E27FC236}">
                    <a16:creationId xmlns:a16="http://schemas.microsoft.com/office/drawing/2014/main" id="{7C502A20-A47A-4C4A-9011-3F86A3E25FBE}"/>
                  </a:ext>
                </a:extLst>
              </p:cNvPr>
              <p:cNvSpPr txBox="1">
                <a:spLocks noChangeArrowheads="1"/>
              </p:cNvSpPr>
              <p:nvPr/>
            </p:nvSpPr>
            <p:spPr bwMode="auto">
              <a:xfrm>
                <a:off x="18383842" y="8075754"/>
                <a:ext cx="2007282" cy="65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1805"/>
                  <a:t>Saneamiento</a:t>
                </a:r>
              </a:p>
            </p:txBody>
          </p:sp>
        </p:grpSp>
      </p:grpSp>
    </p:spTree>
    <p:extLst>
      <p:ext uri="{BB962C8B-B14F-4D97-AF65-F5344CB8AC3E}">
        <p14:creationId xmlns:p14="http://schemas.microsoft.com/office/powerpoint/2010/main" val="732639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6476-07A9-46F5-9FC9-4D74FE949ACC}"/>
              </a:ext>
            </a:extLst>
          </p:cNvPr>
          <p:cNvSpPr>
            <a:spLocks noGrp="1"/>
          </p:cNvSpPr>
          <p:nvPr>
            <p:ph type="title"/>
          </p:nvPr>
        </p:nvSpPr>
        <p:spPr>
          <a:xfrm>
            <a:off x="857229" y="339124"/>
            <a:ext cx="10512724" cy="854904"/>
          </a:xfrm>
        </p:spPr>
        <p:txBody>
          <a:bodyPr rtlCol="0">
            <a:normAutofit/>
          </a:bodyPr>
          <a:lstStyle/>
          <a:p>
            <a:pPr algn="ctr" defTabSz="914176">
              <a:defRPr/>
            </a:pPr>
            <a:r>
              <a:rPr lang="es-ES" u="sng">
                <a:latin typeface="+mn-lt"/>
              </a:rPr>
              <a:t>Diagrama de la vía de transmisión fecal-oral</a:t>
            </a:r>
          </a:p>
        </p:txBody>
      </p:sp>
      <p:grpSp>
        <p:nvGrpSpPr>
          <p:cNvPr id="11" name="Group 10">
            <a:extLst>
              <a:ext uri="{FF2B5EF4-FFF2-40B4-BE49-F238E27FC236}">
                <a16:creationId xmlns:a16="http://schemas.microsoft.com/office/drawing/2014/main" id="{ECE18D15-03AD-47CE-8D0A-AC465C214B46}"/>
              </a:ext>
            </a:extLst>
          </p:cNvPr>
          <p:cNvGrpSpPr/>
          <p:nvPr/>
        </p:nvGrpSpPr>
        <p:grpSpPr>
          <a:xfrm>
            <a:off x="651896" y="674004"/>
            <a:ext cx="11636757" cy="5760074"/>
            <a:chOff x="149620" y="719080"/>
            <a:chExt cx="11636757" cy="5760074"/>
          </a:xfrm>
        </p:grpSpPr>
        <p:grpSp>
          <p:nvGrpSpPr>
            <p:cNvPr id="50179" name="Group 12">
              <a:extLst>
                <a:ext uri="{FF2B5EF4-FFF2-40B4-BE49-F238E27FC236}">
                  <a16:creationId xmlns:a16="http://schemas.microsoft.com/office/drawing/2014/main" id="{B97F01FC-C63C-4CF7-9075-D4D3A62067E6}"/>
                </a:ext>
              </a:extLst>
            </p:cNvPr>
            <p:cNvGrpSpPr>
              <a:grpSpLocks/>
            </p:cNvGrpSpPr>
            <p:nvPr/>
          </p:nvGrpSpPr>
          <p:grpSpPr bwMode="auto">
            <a:xfrm>
              <a:off x="149620" y="719080"/>
              <a:ext cx="9863060" cy="5692466"/>
              <a:chOff x="1323475" y="1392655"/>
              <a:chExt cx="17479478" cy="10088480"/>
            </a:xfrm>
          </p:grpSpPr>
          <p:sp>
            <p:nvSpPr>
              <p:cNvPr id="3" name="Oval 2">
                <a:extLst>
                  <a:ext uri="{FF2B5EF4-FFF2-40B4-BE49-F238E27FC236}">
                    <a16:creationId xmlns:a16="http://schemas.microsoft.com/office/drawing/2014/main" id="{0E584697-7960-4BC5-B162-1FAD56024BAA}"/>
                  </a:ext>
                </a:extLst>
              </p:cNvPr>
              <p:cNvSpPr/>
              <p:nvPr/>
            </p:nvSpPr>
            <p:spPr>
              <a:xfrm>
                <a:off x="1323475"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1805">
                    <a:solidFill>
                      <a:schemeClr val="tx1"/>
                    </a:solidFill>
                  </a:rPr>
                  <a:t>Heces</a:t>
                </a:r>
              </a:p>
            </p:txBody>
          </p:sp>
          <p:grpSp>
            <p:nvGrpSpPr>
              <p:cNvPr id="50181" name="Group 9">
                <a:extLst>
                  <a:ext uri="{FF2B5EF4-FFF2-40B4-BE49-F238E27FC236}">
                    <a16:creationId xmlns:a16="http://schemas.microsoft.com/office/drawing/2014/main" id="{1EB3A4DF-45BC-45D6-8DD7-9DE82305DE73}"/>
                  </a:ext>
                </a:extLst>
              </p:cNvPr>
              <p:cNvGrpSpPr>
                <a:grpSpLocks/>
              </p:cNvGrpSpPr>
              <p:nvPr/>
            </p:nvGrpSpPr>
            <p:grpSpPr bwMode="auto">
              <a:xfrm>
                <a:off x="6387968" y="1392655"/>
                <a:ext cx="2286000" cy="10088480"/>
                <a:chOff x="6989545" y="1798637"/>
                <a:chExt cx="2286000" cy="10088480"/>
              </a:xfrm>
            </p:grpSpPr>
            <p:sp>
              <p:nvSpPr>
                <p:cNvPr id="4" name="Oval 3">
                  <a:extLst>
                    <a:ext uri="{FF2B5EF4-FFF2-40B4-BE49-F238E27FC236}">
                      <a16:creationId xmlns:a16="http://schemas.microsoft.com/office/drawing/2014/main" id="{1366CE3A-ACCF-435C-90CE-8D3F5F3B686A}"/>
                    </a:ext>
                  </a:extLst>
                </p:cNvPr>
                <p:cNvSpPr/>
                <p:nvPr/>
              </p:nvSpPr>
              <p:spPr>
                <a:xfrm>
                  <a:off x="6989036" y="1798637"/>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2031">
                      <a:solidFill>
                        <a:schemeClr val="tx1"/>
                      </a:solidFill>
                    </a:rPr>
                    <a:t>Fluidos</a:t>
                  </a:r>
                </a:p>
              </p:txBody>
            </p:sp>
            <p:sp>
              <p:nvSpPr>
                <p:cNvPr id="5" name="Oval 4">
                  <a:extLst>
                    <a:ext uri="{FF2B5EF4-FFF2-40B4-BE49-F238E27FC236}">
                      <a16:creationId xmlns:a16="http://schemas.microsoft.com/office/drawing/2014/main" id="{AD366550-9C06-487A-B8EB-93859135CD19}"/>
                    </a:ext>
                  </a:extLst>
                </p:cNvPr>
                <p:cNvSpPr/>
                <p:nvPr/>
              </p:nvSpPr>
              <p:spPr>
                <a:xfrm>
                  <a:off x="6989036" y="4398941"/>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1580">
                      <a:solidFill>
                        <a:schemeClr val="tx1"/>
                      </a:solidFill>
                    </a:rPr>
                    <a:t>Dedos</a:t>
                  </a:r>
                </a:p>
              </p:txBody>
            </p:sp>
            <p:sp>
              <p:nvSpPr>
                <p:cNvPr id="6" name="Oval 5">
                  <a:extLst>
                    <a:ext uri="{FF2B5EF4-FFF2-40B4-BE49-F238E27FC236}">
                      <a16:creationId xmlns:a16="http://schemas.microsoft.com/office/drawing/2014/main" id="{78A418AB-40AA-421E-8081-F0907CF82748}"/>
                    </a:ext>
                  </a:extLst>
                </p:cNvPr>
                <p:cNvSpPr/>
                <p:nvPr/>
              </p:nvSpPr>
              <p:spPr>
                <a:xfrm>
                  <a:off x="6989036" y="7000832"/>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2257">
                      <a:solidFill>
                        <a:schemeClr val="tx1"/>
                      </a:solidFill>
                    </a:rPr>
                    <a:t>Moscas</a:t>
                  </a:r>
                </a:p>
              </p:txBody>
            </p:sp>
            <p:sp>
              <p:nvSpPr>
                <p:cNvPr id="7" name="Oval 6">
                  <a:extLst>
                    <a:ext uri="{FF2B5EF4-FFF2-40B4-BE49-F238E27FC236}">
                      <a16:creationId xmlns:a16="http://schemas.microsoft.com/office/drawing/2014/main" id="{12E459D7-33E2-4FE7-805C-163D1FFA1706}"/>
                    </a:ext>
                  </a:extLst>
                </p:cNvPr>
                <p:cNvSpPr/>
                <p:nvPr/>
              </p:nvSpPr>
              <p:spPr>
                <a:xfrm>
                  <a:off x="6989036" y="9601136"/>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2257">
                      <a:solidFill>
                        <a:schemeClr val="tx1"/>
                      </a:solidFill>
                    </a:rPr>
                    <a:t>Suelo</a:t>
                  </a:r>
                </a:p>
              </p:txBody>
            </p:sp>
          </p:grpSp>
          <p:sp>
            <p:nvSpPr>
              <p:cNvPr id="8" name="Oval 7">
                <a:extLst>
                  <a:ext uri="{FF2B5EF4-FFF2-40B4-BE49-F238E27FC236}">
                    <a16:creationId xmlns:a16="http://schemas.microsoft.com/office/drawing/2014/main" id="{4E42B1E4-0AF0-48D6-8F93-28E446C62380}"/>
                  </a:ext>
                </a:extLst>
              </p:cNvPr>
              <p:cNvSpPr/>
              <p:nvPr/>
            </p:nvSpPr>
            <p:spPr>
              <a:xfrm>
                <a:off x="11453032"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2257">
                    <a:solidFill>
                      <a:schemeClr val="tx1"/>
                    </a:solidFill>
                  </a:rPr>
                  <a:t>Alimentos</a:t>
                </a:r>
              </a:p>
            </p:txBody>
          </p:sp>
          <p:sp>
            <p:nvSpPr>
              <p:cNvPr id="9" name="Oval 8">
                <a:extLst>
                  <a:ext uri="{FF2B5EF4-FFF2-40B4-BE49-F238E27FC236}">
                    <a16:creationId xmlns:a16="http://schemas.microsoft.com/office/drawing/2014/main" id="{BD743B13-D1DD-4ED1-A723-D794CA9216F1}"/>
                  </a:ext>
                </a:extLst>
              </p:cNvPr>
              <p:cNvSpPr/>
              <p:nvPr/>
            </p:nvSpPr>
            <p:spPr>
              <a:xfrm>
                <a:off x="16517016"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2257">
                    <a:solidFill>
                      <a:schemeClr val="tx1"/>
                    </a:solidFill>
                  </a:rPr>
                  <a:t>Nuevo hospedador</a:t>
                </a:r>
              </a:p>
            </p:txBody>
          </p:sp>
          <p:cxnSp>
            <p:nvCxnSpPr>
              <p:cNvPr id="12" name="Curved Connector 11">
                <a:extLst>
                  <a:ext uri="{FF2B5EF4-FFF2-40B4-BE49-F238E27FC236}">
                    <a16:creationId xmlns:a16="http://schemas.microsoft.com/office/drawing/2014/main" id="{7793664F-5BBC-40C0-A77C-B9D90B7B6D0C}"/>
                  </a:ext>
                </a:extLst>
              </p:cNvPr>
              <p:cNvCxnSpPr>
                <a:stCxn id="3" idx="0"/>
                <a:endCxn id="4" idx="2"/>
              </p:cNvCxnSpPr>
              <p:nvPr/>
            </p:nvCxnSpPr>
            <p:spPr>
              <a:xfrm rot="5400000" flipH="1" flipV="1">
                <a:off x="3048219" y="1953870"/>
                <a:ext cx="2757465" cy="392101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14" name="Curved Connector 13">
                <a:extLst>
                  <a:ext uri="{FF2B5EF4-FFF2-40B4-BE49-F238E27FC236}">
                    <a16:creationId xmlns:a16="http://schemas.microsoft.com/office/drawing/2014/main" id="{C3E90393-3628-4C53-ADCD-CED47F0F7454}"/>
                  </a:ext>
                </a:extLst>
              </p:cNvPr>
              <p:cNvCxnSpPr>
                <a:stCxn id="3" idx="4"/>
                <a:endCxn id="7" idx="2"/>
              </p:cNvCxnSpPr>
              <p:nvPr/>
            </p:nvCxnSpPr>
            <p:spPr>
              <a:xfrm rot="16200000" flipH="1">
                <a:off x="3048219" y="6998904"/>
                <a:ext cx="2757465" cy="392101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3" name="Curved Connector 32">
                <a:extLst>
                  <a:ext uri="{FF2B5EF4-FFF2-40B4-BE49-F238E27FC236}">
                    <a16:creationId xmlns:a16="http://schemas.microsoft.com/office/drawing/2014/main" id="{B60582AA-018A-44ED-B52E-622B36A878F2}"/>
                  </a:ext>
                </a:extLst>
              </p:cNvPr>
              <p:cNvCxnSpPr>
                <a:stCxn id="5" idx="0"/>
                <a:endCxn id="9" idx="0"/>
              </p:cNvCxnSpPr>
              <p:nvPr/>
            </p:nvCxnSpPr>
            <p:spPr>
              <a:xfrm rot="16200000" flipH="1">
                <a:off x="11945131" y="-421744"/>
                <a:ext cx="1300151" cy="10129557"/>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5" name="Curved Connector 34">
                <a:extLst>
                  <a:ext uri="{FF2B5EF4-FFF2-40B4-BE49-F238E27FC236}">
                    <a16:creationId xmlns:a16="http://schemas.microsoft.com/office/drawing/2014/main" id="{6E3E6554-B755-4E59-8A99-50428783D9A7}"/>
                  </a:ext>
                </a:extLst>
              </p:cNvPr>
              <p:cNvCxnSpPr>
                <a:stCxn id="6" idx="4"/>
                <a:endCxn id="9" idx="4"/>
              </p:cNvCxnSpPr>
              <p:nvPr/>
            </p:nvCxnSpPr>
            <p:spPr>
              <a:xfrm rot="5400000" flipH="1" flipV="1">
                <a:off x="11945131" y="3165977"/>
                <a:ext cx="1300151" cy="10129557"/>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7" name="Curved Connector 36">
                <a:extLst>
                  <a:ext uri="{FF2B5EF4-FFF2-40B4-BE49-F238E27FC236}">
                    <a16:creationId xmlns:a16="http://schemas.microsoft.com/office/drawing/2014/main" id="{2F70114D-57D1-4AC2-A9EC-7181C9DF3B19}"/>
                  </a:ext>
                </a:extLst>
              </p:cNvPr>
              <p:cNvCxnSpPr>
                <a:endCxn id="9" idx="0"/>
              </p:cNvCxnSpPr>
              <p:nvPr/>
            </p:nvCxnSpPr>
            <p:spPr>
              <a:xfrm>
                <a:off x="8673396" y="2391184"/>
                <a:ext cx="8986589" cy="290192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9" name="Curved Connector 38">
                <a:extLst>
                  <a:ext uri="{FF2B5EF4-FFF2-40B4-BE49-F238E27FC236}">
                    <a16:creationId xmlns:a16="http://schemas.microsoft.com/office/drawing/2014/main" id="{01FDB803-B038-49EE-B7F0-E6249DACAB74}"/>
                  </a:ext>
                </a:extLst>
              </p:cNvPr>
              <p:cNvCxnSpPr>
                <a:endCxn id="8" idx="0"/>
              </p:cNvCxnSpPr>
              <p:nvPr/>
            </p:nvCxnSpPr>
            <p:spPr>
              <a:xfrm>
                <a:off x="8673396" y="2384834"/>
                <a:ext cx="3922604" cy="290827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1" name="Curved Connector 40">
                <a:extLst>
                  <a:ext uri="{FF2B5EF4-FFF2-40B4-BE49-F238E27FC236}">
                    <a16:creationId xmlns:a16="http://schemas.microsoft.com/office/drawing/2014/main" id="{E67558CD-16F6-4379-8A01-504C79276ABE}"/>
                  </a:ext>
                </a:extLst>
              </p:cNvPr>
              <p:cNvCxnSpPr>
                <a:stCxn id="7" idx="6"/>
                <a:endCxn id="8" idx="4"/>
              </p:cNvCxnSpPr>
              <p:nvPr/>
            </p:nvCxnSpPr>
            <p:spPr>
              <a:xfrm flipV="1">
                <a:off x="8673396" y="7580680"/>
                <a:ext cx="3922604"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3" name="Curved Connector 42">
                <a:extLst>
                  <a:ext uri="{FF2B5EF4-FFF2-40B4-BE49-F238E27FC236}">
                    <a16:creationId xmlns:a16="http://schemas.microsoft.com/office/drawing/2014/main" id="{B95B1D05-941D-41C9-8A8B-947587A3AB3E}"/>
                  </a:ext>
                </a:extLst>
              </p:cNvPr>
              <p:cNvCxnSpPr>
                <a:stCxn id="7" idx="6"/>
                <a:endCxn id="9" idx="4"/>
              </p:cNvCxnSpPr>
              <p:nvPr/>
            </p:nvCxnSpPr>
            <p:spPr>
              <a:xfrm flipV="1">
                <a:off x="8673396" y="7580680"/>
                <a:ext cx="8986589"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5" name="Curved Connector 44">
                <a:extLst>
                  <a:ext uri="{FF2B5EF4-FFF2-40B4-BE49-F238E27FC236}">
                    <a16:creationId xmlns:a16="http://schemas.microsoft.com/office/drawing/2014/main" id="{CB28B507-5D41-4825-A440-335B54CE2E82}"/>
                  </a:ext>
                </a:extLst>
              </p:cNvPr>
              <p:cNvCxnSpPr>
                <a:stCxn id="5" idx="0"/>
                <a:endCxn id="8" idx="0"/>
              </p:cNvCxnSpPr>
              <p:nvPr/>
            </p:nvCxnSpPr>
            <p:spPr>
              <a:xfrm rot="16200000" flipH="1">
                <a:off x="9413139" y="2110248"/>
                <a:ext cx="1300151" cy="5065572"/>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7" name="Curved Connector 46">
                <a:extLst>
                  <a:ext uri="{FF2B5EF4-FFF2-40B4-BE49-F238E27FC236}">
                    <a16:creationId xmlns:a16="http://schemas.microsoft.com/office/drawing/2014/main" id="{DAC11ADF-B6E0-4F52-8FE5-B26AEE2EC88E}"/>
                  </a:ext>
                </a:extLst>
              </p:cNvPr>
              <p:cNvCxnSpPr>
                <a:endCxn id="8" idx="4"/>
              </p:cNvCxnSpPr>
              <p:nvPr/>
            </p:nvCxnSpPr>
            <p:spPr>
              <a:xfrm flipV="1">
                <a:off x="7776484" y="7580680"/>
                <a:ext cx="4819516" cy="1300151"/>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9" name="Curved Connector 48">
                <a:extLst>
                  <a:ext uri="{FF2B5EF4-FFF2-40B4-BE49-F238E27FC236}">
                    <a16:creationId xmlns:a16="http://schemas.microsoft.com/office/drawing/2014/main" id="{991BB445-21F2-4944-9F08-D0BDAB3B70A3}"/>
                  </a:ext>
                </a:extLst>
              </p:cNvPr>
              <p:cNvCxnSpPr>
                <a:stCxn id="8" idx="6"/>
                <a:endCxn id="9" idx="2"/>
              </p:cNvCxnSpPr>
              <p:nvPr/>
            </p:nvCxnSpPr>
            <p:spPr>
              <a:xfrm>
                <a:off x="13738969" y="6437689"/>
                <a:ext cx="2778048" cy="12700"/>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58" name="Curved Connector 57">
                <a:extLst>
                  <a:ext uri="{FF2B5EF4-FFF2-40B4-BE49-F238E27FC236}">
                    <a16:creationId xmlns:a16="http://schemas.microsoft.com/office/drawing/2014/main" id="{54131F58-4A09-49F1-83E8-CE788D6F5E9B}"/>
                  </a:ext>
                </a:extLst>
              </p:cNvPr>
              <p:cNvCxnSpPr>
                <a:stCxn id="3" idx="6"/>
                <a:endCxn id="5" idx="2"/>
              </p:cNvCxnSpPr>
              <p:nvPr/>
            </p:nvCxnSpPr>
            <p:spPr>
              <a:xfrm flipV="1">
                <a:off x="3609412" y="5135950"/>
                <a:ext cx="2778048" cy="1301739"/>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60" name="Curved Connector 59">
                <a:extLst>
                  <a:ext uri="{FF2B5EF4-FFF2-40B4-BE49-F238E27FC236}">
                    <a16:creationId xmlns:a16="http://schemas.microsoft.com/office/drawing/2014/main" id="{FAAEA977-D62F-4DF2-B477-E5BD3F0437A4}"/>
                  </a:ext>
                </a:extLst>
              </p:cNvPr>
              <p:cNvCxnSpPr>
                <a:stCxn id="3" idx="6"/>
                <a:endCxn id="6" idx="2"/>
              </p:cNvCxnSpPr>
              <p:nvPr/>
            </p:nvCxnSpPr>
            <p:spPr>
              <a:xfrm>
                <a:off x="3609412" y="6437689"/>
                <a:ext cx="2778048" cy="1300151"/>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grpSp>
        <p:sp>
          <p:nvSpPr>
            <p:cNvPr id="25" name="Left Bracket 24">
              <a:extLst>
                <a:ext uri="{FF2B5EF4-FFF2-40B4-BE49-F238E27FC236}">
                  <a16:creationId xmlns:a16="http://schemas.microsoft.com/office/drawing/2014/main" id="{895C8C7D-6860-4AD2-AE61-6C6E853C7E20}"/>
                </a:ext>
              </a:extLst>
            </p:cNvPr>
            <p:cNvSpPr/>
            <p:nvPr/>
          </p:nvSpPr>
          <p:spPr>
            <a:xfrm rot="16200000">
              <a:off x="1982408" y="5362497"/>
              <a:ext cx="203201" cy="2030114"/>
            </a:xfrm>
            <a:prstGeom prst="leftBracket">
              <a:avLst/>
            </a:prstGeom>
          </p:spPr>
          <p:style>
            <a:lnRef idx="2">
              <a:schemeClr val="dk1"/>
            </a:lnRef>
            <a:fillRef idx="0">
              <a:schemeClr val="dk1"/>
            </a:fillRef>
            <a:effectRef idx="1">
              <a:schemeClr val="dk1"/>
            </a:effectRef>
            <a:fontRef idx="minor">
              <a:schemeClr val="tx1"/>
            </a:fontRef>
          </p:style>
          <p:txBody>
            <a:bodyPr vert="vert" anchor="ctr"/>
            <a:lstStyle/>
            <a:p>
              <a:pPr algn="ctr">
                <a:defRPr/>
              </a:pPr>
              <a:endParaRPr lang="en-US" sz="2257" dirty="0"/>
            </a:p>
            <a:p>
              <a:pPr algn="ctr">
                <a:defRPr/>
              </a:pPr>
              <a:endParaRPr lang="en-US" sz="2257" dirty="0"/>
            </a:p>
            <a:p>
              <a:pPr algn="ctr">
                <a:defRPr/>
              </a:pPr>
              <a:r>
                <a:rPr lang="es-ES" sz="2257"/>
                <a:t>Barreras principales</a:t>
              </a:r>
            </a:p>
          </p:txBody>
        </p:sp>
        <p:sp>
          <p:nvSpPr>
            <p:cNvPr id="26" name="Rounded Rectangle 14">
              <a:extLst>
                <a:ext uri="{FF2B5EF4-FFF2-40B4-BE49-F238E27FC236}">
                  <a16:creationId xmlns:a16="http://schemas.microsoft.com/office/drawing/2014/main" id="{06244C17-E6BA-49B5-A282-8AC3E3253F95}"/>
                </a:ext>
              </a:extLst>
            </p:cNvPr>
            <p:cNvSpPr/>
            <p:nvPr/>
          </p:nvSpPr>
          <p:spPr>
            <a:xfrm>
              <a:off x="2354249" y="825807"/>
              <a:ext cx="203334" cy="1057876"/>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27" name="Rounded Rectangle 28">
              <a:extLst>
                <a:ext uri="{FF2B5EF4-FFF2-40B4-BE49-F238E27FC236}">
                  <a16:creationId xmlns:a16="http://schemas.microsoft.com/office/drawing/2014/main" id="{70E19D73-E988-42F3-80F2-1B096E9915B1}"/>
                </a:ext>
              </a:extLst>
            </p:cNvPr>
            <p:cNvSpPr/>
            <p:nvPr/>
          </p:nvSpPr>
          <p:spPr>
            <a:xfrm>
              <a:off x="2342405" y="2506559"/>
              <a:ext cx="215177" cy="1846499"/>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28" name="Rounded Rectangle 29">
              <a:extLst>
                <a:ext uri="{FF2B5EF4-FFF2-40B4-BE49-F238E27FC236}">
                  <a16:creationId xmlns:a16="http://schemas.microsoft.com/office/drawing/2014/main" id="{2527355E-000E-4EE9-8363-83E3E45AEF47}"/>
                </a:ext>
              </a:extLst>
            </p:cNvPr>
            <p:cNvSpPr/>
            <p:nvPr/>
          </p:nvSpPr>
          <p:spPr>
            <a:xfrm>
              <a:off x="2354249" y="5170175"/>
              <a:ext cx="203334" cy="1057876"/>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32" name="Left Bracket 31">
              <a:extLst>
                <a:ext uri="{FF2B5EF4-FFF2-40B4-BE49-F238E27FC236}">
                  <a16:creationId xmlns:a16="http://schemas.microsoft.com/office/drawing/2014/main" id="{BF08C433-2C69-4EAA-8445-1425385454F3}"/>
                </a:ext>
              </a:extLst>
            </p:cNvPr>
            <p:cNvSpPr/>
            <p:nvPr/>
          </p:nvSpPr>
          <p:spPr>
            <a:xfrm rot="16200000">
              <a:off x="6804629" y="3547353"/>
              <a:ext cx="203335" cy="5660267"/>
            </a:xfrm>
            <a:prstGeom prst="leftBracket">
              <a:avLst/>
            </a:prstGeom>
          </p:spPr>
          <p:style>
            <a:lnRef idx="2">
              <a:schemeClr val="dk1"/>
            </a:lnRef>
            <a:fillRef idx="0">
              <a:schemeClr val="dk1"/>
            </a:fillRef>
            <a:effectRef idx="1">
              <a:schemeClr val="dk1"/>
            </a:effectRef>
            <a:fontRef idx="minor">
              <a:schemeClr val="tx1"/>
            </a:fontRef>
          </p:style>
          <p:txBody>
            <a:bodyPr vert="vert" anchor="ctr"/>
            <a:lstStyle/>
            <a:p>
              <a:pPr algn="ctr">
                <a:defRPr/>
              </a:pPr>
              <a:endParaRPr lang="en-US" sz="2257" dirty="0"/>
            </a:p>
            <a:p>
              <a:pPr algn="ctr">
                <a:defRPr/>
              </a:pPr>
              <a:endParaRPr lang="en-US" sz="2257" dirty="0"/>
            </a:p>
            <a:p>
              <a:pPr algn="ctr">
                <a:defRPr/>
              </a:pPr>
              <a:r>
                <a:rPr lang="es-ES" sz="2257"/>
                <a:t>Barreras secundarias</a:t>
              </a:r>
            </a:p>
          </p:txBody>
        </p:sp>
        <p:sp>
          <p:nvSpPr>
            <p:cNvPr id="34" name="Rounded Rectangle 39">
              <a:extLst>
                <a:ext uri="{FF2B5EF4-FFF2-40B4-BE49-F238E27FC236}">
                  <a16:creationId xmlns:a16="http://schemas.microsoft.com/office/drawing/2014/main" id="{AAFC0C85-7132-4355-B5C7-AD0818413202}"/>
                </a:ext>
              </a:extLst>
            </p:cNvPr>
            <p:cNvSpPr/>
            <p:nvPr/>
          </p:nvSpPr>
          <p:spPr>
            <a:xfrm rot="10800000">
              <a:off x="4556879" y="1082405"/>
              <a:ext cx="176547" cy="802083"/>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fr-CH" sz="3215"/>
            </a:p>
          </p:txBody>
        </p:sp>
        <p:grpSp>
          <p:nvGrpSpPr>
            <p:cNvPr id="10" name="Group 9">
              <a:extLst>
                <a:ext uri="{FF2B5EF4-FFF2-40B4-BE49-F238E27FC236}">
                  <a16:creationId xmlns:a16="http://schemas.microsoft.com/office/drawing/2014/main" id="{27A23722-4BAD-4FF1-B733-D74585FD1E0B}"/>
                </a:ext>
              </a:extLst>
            </p:cNvPr>
            <p:cNvGrpSpPr/>
            <p:nvPr/>
          </p:nvGrpSpPr>
          <p:grpSpPr>
            <a:xfrm>
              <a:off x="8722803" y="5017125"/>
              <a:ext cx="3063574" cy="864290"/>
              <a:chOff x="9094140" y="4704610"/>
              <a:chExt cx="3063574" cy="864290"/>
            </a:xfrm>
          </p:grpSpPr>
          <p:grpSp>
            <p:nvGrpSpPr>
              <p:cNvPr id="29" name="Group 21">
                <a:extLst>
                  <a:ext uri="{FF2B5EF4-FFF2-40B4-BE49-F238E27FC236}">
                    <a16:creationId xmlns:a16="http://schemas.microsoft.com/office/drawing/2014/main" id="{09413917-396C-485D-AB2E-80C4A4BB8173}"/>
                  </a:ext>
                </a:extLst>
              </p:cNvPr>
              <p:cNvGrpSpPr>
                <a:grpSpLocks/>
              </p:cNvGrpSpPr>
              <p:nvPr/>
            </p:nvGrpSpPr>
            <p:grpSpPr bwMode="auto">
              <a:xfrm>
                <a:off x="9094140" y="4704610"/>
                <a:ext cx="3000582" cy="830997"/>
                <a:chOff x="16926213" y="7912378"/>
                <a:chExt cx="3047786" cy="1471647"/>
              </a:xfrm>
            </p:grpSpPr>
            <p:sp>
              <p:nvSpPr>
                <p:cNvPr id="30" name="Rounded Rectangle 49">
                  <a:extLst>
                    <a:ext uri="{FF2B5EF4-FFF2-40B4-BE49-F238E27FC236}">
                      <a16:creationId xmlns:a16="http://schemas.microsoft.com/office/drawing/2014/main" id="{13681C77-B70E-48AF-B8EE-882368EF6641}"/>
                    </a:ext>
                  </a:extLst>
                </p:cNvPr>
                <p:cNvSpPr/>
                <p:nvPr/>
              </p:nvSpPr>
              <p:spPr>
                <a:xfrm rot="5400000">
                  <a:off x="17268372" y="7846224"/>
                  <a:ext cx="360093" cy="1044412"/>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31" name="TextBox 15">
                  <a:extLst>
                    <a:ext uri="{FF2B5EF4-FFF2-40B4-BE49-F238E27FC236}">
                      <a16:creationId xmlns:a16="http://schemas.microsoft.com/office/drawing/2014/main" id="{7C502A20-A47A-4C4A-9011-3F86A3E25FBE}"/>
                    </a:ext>
                  </a:extLst>
                </p:cNvPr>
                <p:cNvSpPr txBox="1">
                  <a:spLocks noChangeArrowheads="1"/>
                </p:cNvSpPr>
                <p:nvPr/>
              </p:nvSpPr>
              <p:spPr bwMode="auto">
                <a:xfrm>
                  <a:off x="17966717" y="7912378"/>
                  <a:ext cx="2007282" cy="147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400"/>
                    <a:t>Saneamiento</a:t>
                  </a:r>
                </a:p>
              </p:txBody>
            </p:sp>
          </p:grpSp>
          <p:grpSp>
            <p:nvGrpSpPr>
              <p:cNvPr id="36" name="Group 22">
                <a:extLst>
                  <a:ext uri="{FF2B5EF4-FFF2-40B4-BE49-F238E27FC236}">
                    <a16:creationId xmlns:a16="http://schemas.microsoft.com/office/drawing/2014/main" id="{E1CC5F23-A2CD-4C0D-8208-8D6CFA99CA20}"/>
                  </a:ext>
                </a:extLst>
              </p:cNvPr>
              <p:cNvGrpSpPr>
                <a:grpSpLocks/>
              </p:cNvGrpSpPr>
              <p:nvPr/>
            </p:nvGrpSpPr>
            <p:grpSpPr bwMode="auto">
              <a:xfrm>
                <a:off x="9094144" y="5107235"/>
                <a:ext cx="3063570" cy="461665"/>
                <a:chOff x="16925571" y="8860530"/>
                <a:chExt cx="3124125" cy="819807"/>
              </a:xfrm>
            </p:grpSpPr>
            <p:sp>
              <p:nvSpPr>
                <p:cNvPr id="38" name="Rounded Rectangle 50">
                  <a:extLst>
                    <a:ext uri="{FF2B5EF4-FFF2-40B4-BE49-F238E27FC236}">
                      <a16:creationId xmlns:a16="http://schemas.microsoft.com/office/drawing/2014/main" id="{EA461366-4947-4601-8085-F8C32210C3E8}"/>
                    </a:ext>
                  </a:extLst>
                </p:cNvPr>
                <p:cNvSpPr/>
                <p:nvPr/>
              </p:nvSpPr>
              <p:spPr>
                <a:xfrm rot="5400000">
                  <a:off x="17267352" y="8748118"/>
                  <a:ext cx="361073" cy="1044636"/>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fr-CH" sz="3215"/>
                </a:p>
              </p:txBody>
            </p:sp>
            <p:sp>
              <p:nvSpPr>
                <p:cNvPr id="40" name="TextBox 52">
                  <a:extLst>
                    <a:ext uri="{FF2B5EF4-FFF2-40B4-BE49-F238E27FC236}">
                      <a16:creationId xmlns:a16="http://schemas.microsoft.com/office/drawing/2014/main" id="{F1C8205F-10F3-4570-AC0E-7DFE04A988EF}"/>
                    </a:ext>
                  </a:extLst>
                </p:cNvPr>
                <p:cNvSpPr txBox="1">
                  <a:spLocks noChangeArrowheads="1"/>
                </p:cNvSpPr>
                <p:nvPr/>
              </p:nvSpPr>
              <p:spPr bwMode="auto">
                <a:xfrm>
                  <a:off x="17970205" y="8860530"/>
                  <a:ext cx="2079491" cy="81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400"/>
                    <a:t>Calidad del agua</a:t>
                  </a:r>
                </a:p>
              </p:txBody>
            </p:sp>
          </p:grpSp>
        </p:grpSp>
      </p:grpSp>
    </p:spTree>
    <p:extLst>
      <p:ext uri="{BB962C8B-B14F-4D97-AF65-F5344CB8AC3E}">
        <p14:creationId xmlns:p14="http://schemas.microsoft.com/office/powerpoint/2010/main" val="3307412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6476-07A9-46F5-9FC9-4D74FE949ACC}"/>
              </a:ext>
            </a:extLst>
          </p:cNvPr>
          <p:cNvSpPr>
            <a:spLocks noGrp="1"/>
          </p:cNvSpPr>
          <p:nvPr>
            <p:ph type="title"/>
          </p:nvPr>
        </p:nvSpPr>
        <p:spPr>
          <a:xfrm>
            <a:off x="857229" y="339124"/>
            <a:ext cx="10512724" cy="854904"/>
          </a:xfrm>
        </p:spPr>
        <p:txBody>
          <a:bodyPr rtlCol="0">
            <a:normAutofit/>
          </a:bodyPr>
          <a:lstStyle/>
          <a:p>
            <a:pPr algn="ctr" defTabSz="914176">
              <a:defRPr/>
            </a:pPr>
            <a:r>
              <a:rPr lang="es-ES" u="sng">
                <a:latin typeface="+mn-lt"/>
              </a:rPr>
              <a:t>Diagrama de la vía de transmisión fecal-oral</a:t>
            </a:r>
          </a:p>
        </p:txBody>
      </p:sp>
      <p:grpSp>
        <p:nvGrpSpPr>
          <p:cNvPr id="50179" name="Group 12">
            <a:extLst>
              <a:ext uri="{FF2B5EF4-FFF2-40B4-BE49-F238E27FC236}">
                <a16:creationId xmlns:a16="http://schemas.microsoft.com/office/drawing/2014/main" id="{B97F01FC-C63C-4CF7-9075-D4D3A62067E6}"/>
              </a:ext>
            </a:extLst>
          </p:cNvPr>
          <p:cNvGrpSpPr>
            <a:grpSpLocks/>
          </p:cNvGrpSpPr>
          <p:nvPr/>
        </p:nvGrpSpPr>
        <p:grpSpPr bwMode="auto">
          <a:xfrm>
            <a:off x="690533" y="720167"/>
            <a:ext cx="9863060" cy="5692466"/>
            <a:chOff x="1323475" y="1392655"/>
            <a:chExt cx="17479478" cy="10088480"/>
          </a:xfrm>
        </p:grpSpPr>
        <p:sp>
          <p:nvSpPr>
            <p:cNvPr id="3" name="Oval 2">
              <a:extLst>
                <a:ext uri="{FF2B5EF4-FFF2-40B4-BE49-F238E27FC236}">
                  <a16:creationId xmlns:a16="http://schemas.microsoft.com/office/drawing/2014/main" id="{0E584697-7960-4BC5-B162-1FAD56024BAA}"/>
                </a:ext>
              </a:extLst>
            </p:cNvPr>
            <p:cNvSpPr/>
            <p:nvPr/>
          </p:nvSpPr>
          <p:spPr>
            <a:xfrm>
              <a:off x="1323475"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1805">
                  <a:solidFill>
                    <a:schemeClr val="tx1"/>
                  </a:solidFill>
                </a:rPr>
                <a:t>Heces</a:t>
              </a:r>
            </a:p>
          </p:txBody>
        </p:sp>
        <p:grpSp>
          <p:nvGrpSpPr>
            <p:cNvPr id="50181" name="Group 9">
              <a:extLst>
                <a:ext uri="{FF2B5EF4-FFF2-40B4-BE49-F238E27FC236}">
                  <a16:creationId xmlns:a16="http://schemas.microsoft.com/office/drawing/2014/main" id="{1EB3A4DF-45BC-45D6-8DD7-9DE82305DE73}"/>
                </a:ext>
              </a:extLst>
            </p:cNvPr>
            <p:cNvGrpSpPr>
              <a:grpSpLocks/>
            </p:cNvGrpSpPr>
            <p:nvPr/>
          </p:nvGrpSpPr>
          <p:grpSpPr bwMode="auto">
            <a:xfrm>
              <a:off x="6387968" y="1392655"/>
              <a:ext cx="2286000" cy="10088480"/>
              <a:chOff x="6989545" y="1798637"/>
              <a:chExt cx="2286000" cy="10088480"/>
            </a:xfrm>
          </p:grpSpPr>
          <p:sp>
            <p:nvSpPr>
              <p:cNvPr id="4" name="Oval 3">
                <a:extLst>
                  <a:ext uri="{FF2B5EF4-FFF2-40B4-BE49-F238E27FC236}">
                    <a16:creationId xmlns:a16="http://schemas.microsoft.com/office/drawing/2014/main" id="{1366CE3A-ACCF-435C-90CE-8D3F5F3B686A}"/>
                  </a:ext>
                </a:extLst>
              </p:cNvPr>
              <p:cNvSpPr/>
              <p:nvPr/>
            </p:nvSpPr>
            <p:spPr>
              <a:xfrm>
                <a:off x="6989036" y="1798637"/>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2031">
                    <a:solidFill>
                      <a:schemeClr val="tx1"/>
                    </a:solidFill>
                  </a:rPr>
                  <a:t>Fluidos</a:t>
                </a:r>
              </a:p>
            </p:txBody>
          </p:sp>
          <p:sp>
            <p:nvSpPr>
              <p:cNvPr id="5" name="Oval 4">
                <a:extLst>
                  <a:ext uri="{FF2B5EF4-FFF2-40B4-BE49-F238E27FC236}">
                    <a16:creationId xmlns:a16="http://schemas.microsoft.com/office/drawing/2014/main" id="{AD366550-9C06-487A-B8EB-93859135CD19}"/>
                  </a:ext>
                </a:extLst>
              </p:cNvPr>
              <p:cNvSpPr/>
              <p:nvPr/>
            </p:nvSpPr>
            <p:spPr>
              <a:xfrm>
                <a:off x="6989036" y="4398941"/>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1580">
                    <a:solidFill>
                      <a:schemeClr val="tx1"/>
                    </a:solidFill>
                  </a:rPr>
                  <a:t>Dedos</a:t>
                </a:r>
              </a:p>
            </p:txBody>
          </p:sp>
          <p:sp>
            <p:nvSpPr>
              <p:cNvPr id="6" name="Oval 5">
                <a:extLst>
                  <a:ext uri="{FF2B5EF4-FFF2-40B4-BE49-F238E27FC236}">
                    <a16:creationId xmlns:a16="http://schemas.microsoft.com/office/drawing/2014/main" id="{78A418AB-40AA-421E-8081-F0907CF82748}"/>
                  </a:ext>
                </a:extLst>
              </p:cNvPr>
              <p:cNvSpPr/>
              <p:nvPr/>
            </p:nvSpPr>
            <p:spPr>
              <a:xfrm>
                <a:off x="6989036" y="7000832"/>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2257">
                    <a:solidFill>
                      <a:schemeClr val="tx1"/>
                    </a:solidFill>
                  </a:rPr>
                  <a:t>Moscas</a:t>
                </a:r>
              </a:p>
            </p:txBody>
          </p:sp>
          <p:sp>
            <p:nvSpPr>
              <p:cNvPr id="7" name="Oval 6">
                <a:extLst>
                  <a:ext uri="{FF2B5EF4-FFF2-40B4-BE49-F238E27FC236}">
                    <a16:creationId xmlns:a16="http://schemas.microsoft.com/office/drawing/2014/main" id="{12E459D7-33E2-4FE7-805C-163D1FFA1706}"/>
                  </a:ext>
                </a:extLst>
              </p:cNvPr>
              <p:cNvSpPr/>
              <p:nvPr/>
            </p:nvSpPr>
            <p:spPr>
              <a:xfrm>
                <a:off x="6989036" y="9601136"/>
                <a:ext cx="2285937" cy="2285981"/>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2257">
                    <a:solidFill>
                      <a:schemeClr val="tx1"/>
                    </a:solidFill>
                  </a:rPr>
                  <a:t>Suelo</a:t>
                </a:r>
              </a:p>
            </p:txBody>
          </p:sp>
        </p:grpSp>
        <p:sp>
          <p:nvSpPr>
            <p:cNvPr id="8" name="Oval 7">
              <a:extLst>
                <a:ext uri="{FF2B5EF4-FFF2-40B4-BE49-F238E27FC236}">
                  <a16:creationId xmlns:a16="http://schemas.microsoft.com/office/drawing/2014/main" id="{4E42B1E4-0AF0-48D6-8F93-28E446C62380}"/>
                </a:ext>
              </a:extLst>
            </p:cNvPr>
            <p:cNvSpPr/>
            <p:nvPr/>
          </p:nvSpPr>
          <p:spPr>
            <a:xfrm>
              <a:off x="11453032"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2257">
                  <a:solidFill>
                    <a:schemeClr val="tx1"/>
                  </a:solidFill>
                </a:rPr>
                <a:t>Alimentos</a:t>
              </a:r>
            </a:p>
          </p:txBody>
        </p:sp>
        <p:sp>
          <p:nvSpPr>
            <p:cNvPr id="9" name="Oval 8">
              <a:extLst>
                <a:ext uri="{FF2B5EF4-FFF2-40B4-BE49-F238E27FC236}">
                  <a16:creationId xmlns:a16="http://schemas.microsoft.com/office/drawing/2014/main" id="{BD743B13-D1DD-4ED1-A723-D794CA9216F1}"/>
                </a:ext>
              </a:extLst>
            </p:cNvPr>
            <p:cNvSpPr/>
            <p:nvPr/>
          </p:nvSpPr>
          <p:spPr>
            <a:xfrm>
              <a:off x="16517016" y="5293110"/>
              <a:ext cx="2285937" cy="2287569"/>
            </a:xfrm>
            <a:prstGeom prst="ellipse">
              <a:avLst/>
            </a:prstGeom>
            <a:solidFill>
              <a:srgbClr val="FFF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s-ES" sz="2257">
                  <a:solidFill>
                    <a:schemeClr val="tx1"/>
                  </a:solidFill>
                </a:rPr>
                <a:t>Nuevo hospedador</a:t>
              </a:r>
            </a:p>
          </p:txBody>
        </p:sp>
        <p:cxnSp>
          <p:nvCxnSpPr>
            <p:cNvPr id="12" name="Curved Connector 11">
              <a:extLst>
                <a:ext uri="{FF2B5EF4-FFF2-40B4-BE49-F238E27FC236}">
                  <a16:creationId xmlns:a16="http://schemas.microsoft.com/office/drawing/2014/main" id="{7793664F-5BBC-40C0-A77C-B9D90B7B6D0C}"/>
                </a:ext>
              </a:extLst>
            </p:cNvPr>
            <p:cNvCxnSpPr>
              <a:stCxn id="3" idx="0"/>
              <a:endCxn id="4" idx="2"/>
            </p:cNvCxnSpPr>
            <p:nvPr/>
          </p:nvCxnSpPr>
          <p:spPr>
            <a:xfrm rot="5400000" flipH="1" flipV="1">
              <a:off x="3048219" y="1953870"/>
              <a:ext cx="2757465" cy="392101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14" name="Curved Connector 13">
              <a:extLst>
                <a:ext uri="{FF2B5EF4-FFF2-40B4-BE49-F238E27FC236}">
                  <a16:creationId xmlns:a16="http://schemas.microsoft.com/office/drawing/2014/main" id="{C3E90393-3628-4C53-ADCD-CED47F0F7454}"/>
                </a:ext>
              </a:extLst>
            </p:cNvPr>
            <p:cNvCxnSpPr>
              <a:stCxn id="3" idx="4"/>
              <a:endCxn id="7" idx="2"/>
            </p:cNvCxnSpPr>
            <p:nvPr/>
          </p:nvCxnSpPr>
          <p:spPr>
            <a:xfrm rot="16200000" flipH="1">
              <a:off x="3048219" y="6998904"/>
              <a:ext cx="2757465" cy="392101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3" name="Curved Connector 32">
              <a:extLst>
                <a:ext uri="{FF2B5EF4-FFF2-40B4-BE49-F238E27FC236}">
                  <a16:creationId xmlns:a16="http://schemas.microsoft.com/office/drawing/2014/main" id="{B60582AA-018A-44ED-B52E-622B36A878F2}"/>
                </a:ext>
              </a:extLst>
            </p:cNvPr>
            <p:cNvCxnSpPr>
              <a:stCxn id="5" idx="0"/>
              <a:endCxn id="9" idx="0"/>
            </p:cNvCxnSpPr>
            <p:nvPr/>
          </p:nvCxnSpPr>
          <p:spPr>
            <a:xfrm rot="16200000" flipH="1">
              <a:off x="11945131" y="-421744"/>
              <a:ext cx="1300151" cy="10129557"/>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5" name="Curved Connector 34">
              <a:extLst>
                <a:ext uri="{FF2B5EF4-FFF2-40B4-BE49-F238E27FC236}">
                  <a16:creationId xmlns:a16="http://schemas.microsoft.com/office/drawing/2014/main" id="{6E3E6554-B755-4E59-8A99-50428783D9A7}"/>
                </a:ext>
              </a:extLst>
            </p:cNvPr>
            <p:cNvCxnSpPr>
              <a:stCxn id="6" idx="4"/>
              <a:endCxn id="9" idx="4"/>
            </p:cNvCxnSpPr>
            <p:nvPr/>
          </p:nvCxnSpPr>
          <p:spPr>
            <a:xfrm rot="5400000" flipH="1" flipV="1">
              <a:off x="11945131" y="3165977"/>
              <a:ext cx="1300151" cy="10129557"/>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7" name="Curved Connector 36">
              <a:extLst>
                <a:ext uri="{FF2B5EF4-FFF2-40B4-BE49-F238E27FC236}">
                  <a16:creationId xmlns:a16="http://schemas.microsoft.com/office/drawing/2014/main" id="{2F70114D-57D1-4AC2-A9EC-7181C9DF3B19}"/>
                </a:ext>
              </a:extLst>
            </p:cNvPr>
            <p:cNvCxnSpPr>
              <a:endCxn id="9" idx="0"/>
            </p:cNvCxnSpPr>
            <p:nvPr/>
          </p:nvCxnSpPr>
          <p:spPr>
            <a:xfrm>
              <a:off x="8673396" y="2391184"/>
              <a:ext cx="8986589" cy="290192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39" name="Curved Connector 38">
              <a:extLst>
                <a:ext uri="{FF2B5EF4-FFF2-40B4-BE49-F238E27FC236}">
                  <a16:creationId xmlns:a16="http://schemas.microsoft.com/office/drawing/2014/main" id="{01FDB803-B038-49EE-B7F0-E6249DACAB74}"/>
                </a:ext>
              </a:extLst>
            </p:cNvPr>
            <p:cNvCxnSpPr>
              <a:endCxn id="8" idx="0"/>
            </p:cNvCxnSpPr>
            <p:nvPr/>
          </p:nvCxnSpPr>
          <p:spPr>
            <a:xfrm>
              <a:off x="8673396" y="2384834"/>
              <a:ext cx="3922604" cy="2908276"/>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1" name="Curved Connector 40">
              <a:extLst>
                <a:ext uri="{FF2B5EF4-FFF2-40B4-BE49-F238E27FC236}">
                  <a16:creationId xmlns:a16="http://schemas.microsoft.com/office/drawing/2014/main" id="{E67558CD-16F6-4379-8A01-504C79276ABE}"/>
                </a:ext>
              </a:extLst>
            </p:cNvPr>
            <p:cNvCxnSpPr>
              <a:stCxn id="7" idx="6"/>
              <a:endCxn id="8" idx="4"/>
            </p:cNvCxnSpPr>
            <p:nvPr/>
          </p:nvCxnSpPr>
          <p:spPr>
            <a:xfrm flipV="1">
              <a:off x="8673396" y="7580680"/>
              <a:ext cx="3922604"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3" name="Curved Connector 42">
              <a:extLst>
                <a:ext uri="{FF2B5EF4-FFF2-40B4-BE49-F238E27FC236}">
                  <a16:creationId xmlns:a16="http://schemas.microsoft.com/office/drawing/2014/main" id="{B95B1D05-941D-41C9-8A8B-947587A3AB3E}"/>
                </a:ext>
              </a:extLst>
            </p:cNvPr>
            <p:cNvCxnSpPr>
              <a:stCxn id="7" idx="6"/>
              <a:endCxn id="9" idx="4"/>
            </p:cNvCxnSpPr>
            <p:nvPr/>
          </p:nvCxnSpPr>
          <p:spPr>
            <a:xfrm flipV="1">
              <a:off x="8673396" y="7580680"/>
              <a:ext cx="8986589" cy="2757465"/>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5" name="Curved Connector 44">
              <a:extLst>
                <a:ext uri="{FF2B5EF4-FFF2-40B4-BE49-F238E27FC236}">
                  <a16:creationId xmlns:a16="http://schemas.microsoft.com/office/drawing/2014/main" id="{CB28B507-5D41-4825-A440-335B54CE2E82}"/>
                </a:ext>
              </a:extLst>
            </p:cNvPr>
            <p:cNvCxnSpPr>
              <a:stCxn id="5" idx="0"/>
              <a:endCxn id="8" idx="0"/>
            </p:cNvCxnSpPr>
            <p:nvPr/>
          </p:nvCxnSpPr>
          <p:spPr>
            <a:xfrm rot="16200000" flipH="1">
              <a:off x="9413139" y="2110248"/>
              <a:ext cx="1300151" cy="5065572"/>
            </a:xfrm>
            <a:prstGeom prst="curvedConnector3">
              <a:avLst>
                <a:gd name="adj1" fmla="val -17579"/>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7" name="Curved Connector 46">
              <a:extLst>
                <a:ext uri="{FF2B5EF4-FFF2-40B4-BE49-F238E27FC236}">
                  <a16:creationId xmlns:a16="http://schemas.microsoft.com/office/drawing/2014/main" id="{DAC11ADF-B6E0-4F52-8FE5-B26AEE2EC88E}"/>
                </a:ext>
              </a:extLst>
            </p:cNvPr>
            <p:cNvCxnSpPr>
              <a:endCxn id="8" idx="4"/>
            </p:cNvCxnSpPr>
            <p:nvPr/>
          </p:nvCxnSpPr>
          <p:spPr>
            <a:xfrm flipV="1">
              <a:off x="7776484" y="7580680"/>
              <a:ext cx="4819516" cy="1300151"/>
            </a:xfrm>
            <a:prstGeom prst="curvedConnector2">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9" name="Curved Connector 48">
              <a:extLst>
                <a:ext uri="{FF2B5EF4-FFF2-40B4-BE49-F238E27FC236}">
                  <a16:creationId xmlns:a16="http://schemas.microsoft.com/office/drawing/2014/main" id="{991BB445-21F2-4944-9F08-D0BDAB3B70A3}"/>
                </a:ext>
              </a:extLst>
            </p:cNvPr>
            <p:cNvCxnSpPr>
              <a:stCxn id="8" idx="6"/>
              <a:endCxn id="9" idx="2"/>
            </p:cNvCxnSpPr>
            <p:nvPr/>
          </p:nvCxnSpPr>
          <p:spPr>
            <a:xfrm>
              <a:off x="13738969" y="6437689"/>
              <a:ext cx="2778048" cy="12700"/>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58" name="Curved Connector 57">
              <a:extLst>
                <a:ext uri="{FF2B5EF4-FFF2-40B4-BE49-F238E27FC236}">
                  <a16:creationId xmlns:a16="http://schemas.microsoft.com/office/drawing/2014/main" id="{54131F58-4A09-49F1-83E8-CE788D6F5E9B}"/>
                </a:ext>
              </a:extLst>
            </p:cNvPr>
            <p:cNvCxnSpPr>
              <a:stCxn id="3" idx="6"/>
              <a:endCxn id="5" idx="2"/>
            </p:cNvCxnSpPr>
            <p:nvPr/>
          </p:nvCxnSpPr>
          <p:spPr>
            <a:xfrm flipV="1">
              <a:off x="3609412" y="5135950"/>
              <a:ext cx="2778048" cy="1301739"/>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60" name="Curved Connector 59">
              <a:extLst>
                <a:ext uri="{FF2B5EF4-FFF2-40B4-BE49-F238E27FC236}">
                  <a16:creationId xmlns:a16="http://schemas.microsoft.com/office/drawing/2014/main" id="{FAAEA977-D62F-4DF2-B477-E5BD3F0437A4}"/>
                </a:ext>
              </a:extLst>
            </p:cNvPr>
            <p:cNvCxnSpPr>
              <a:stCxn id="3" idx="6"/>
              <a:endCxn id="6" idx="2"/>
            </p:cNvCxnSpPr>
            <p:nvPr/>
          </p:nvCxnSpPr>
          <p:spPr>
            <a:xfrm>
              <a:off x="3609412" y="6437689"/>
              <a:ext cx="2778048" cy="1300151"/>
            </a:xfrm>
            <a:prstGeom prst="curvedConnector3">
              <a:avLst/>
            </a:prstGeom>
            <a:ln w="57150">
              <a:tailEnd type="triangle" w="lg" len="lg"/>
            </a:ln>
          </p:spPr>
          <p:style>
            <a:lnRef idx="1">
              <a:schemeClr val="dk1"/>
            </a:lnRef>
            <a:fillRef idx="0">
              <a:schemeClr val="dk1"/>
            </a:fillRef>
            <a:effectRef idx="0">
              <a:schemeClr val="dk1"/>
            </a:effectRef>
            <a:fontRef idx="minor">
              <a:schemeClr val="tx1"/>
            </a:fontRef>
          </p:style>
        </p:cxnSp>
      </p:grpSp>
      <p:sp>
        <p:nvSpPr>
          <p:cNvPr id="25" name="Left Bracket 24">
            <a:extLst>
              <a:ext uri="{FF2B5EF4-FFF2-40B4-BE49-F238E27FC236}">
                <a16:creationId xmlns:a16="http://schemas.microsoft.com/office/drawing/2014/main" id="{895C8C7D-6860-4AD2-AE61-6C6E853C7E20}"/>
              </a:ext>
            </a:extLst>
          </p:cNvPr>
          <p:cNvSpPr/>
          <p:nvPr/>
        </p:nvSpPr>
        <p:spPr>
          <a:xfrm rot="16200000">
            <a:off x="2523321" y="5402218"/>
            <a:ext cx="203201" cy="2030114"/>
          </a:xfrm>
          <a:prstGeom prst="leftBracket">
            <a:avLst/>
          </a:prstGeom>
        </p:spPr>
        <p:style>
          <a:lnRef idx="2">
            <a:schemeClr val="dk1"/>
          </a:lnRef>
          <a:fillRef idx="0">
            <a:schemeClr val="dk1"/>
          </a:fillRef>
          <a:effectRef idx="1">
            <a:schemeClr val="dk1"/>
          </a:effectRef>
          <a:fontRef idx="minor">
            <a:schemeClr val="tx1"/>
          </a:fontRef>
        </p:style>
        <p:txBody>
          <a:bodyPr vert="vert" anchor="ctr"/>
          <a:lstStyle/>
          <a:p>
            <a:pPr algn="ctr">
              <a:defRPr/>
            </a:pPr>
            <a:endParaRPr lang="en-US" sz="2257" dirty="0"/>
          </a:p>
          <a:p>
            <a:pPr algn="ctr">
              <a:defRPr/>
            </a:pPr>
            <a:endParaRPr lang="en-US" sz="2257" dirty="0"/>
          </a:p>
          <a:p>
            <a:pPr algn="ctr">
              <a:defRPr/>
            </a:pPr>
            <a:r>
              <a:rPr lang="es-ES" sz="2257"/>
              <a:t>Barreras principales</a:t>
            </a:r>
          </a:p>
        </p:txBody>
      </p:sp>
      <p:sp>
        <p:nvSpPr>
          <p:cNvPr id="26" name="Rounded Rectangle 14">
            <a:extLst>
              <a:ext uri="{FF2B5EF4-FFF2-40B4-BE49-F238E27FC236}">
                <a16:creationId xmlns:a16="http://schemas.microsoft.com/office/drawing/2014/main" id="{06244C17-E6BA-49B5-A282-8AC3E3253F95}"/>
              </a:ext>
            </a:extLst>
          </p:cNvPr>
          <p:cNvSpPr/>
          <p:nvPr/>
        </p:nvSpPr>
        <p:spPr>
          <a:xfrm>
            <a:off x="2895162" y="865528"/>
            <a:ext cx="203334" cy="1057876"/>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27" name="Rounded Rectangle 28">
            <a:extLst>
              <a:ext uri="{FF2B5EF4-FFF2-40B4-BE49-F238E27FC236}">
                <a16:creationId xmlns:a16="http://schemas.microsoft.com/office/drawing/2014/main" id="{70E19D73-E988-42F3-80F2-1B096E9915B1}"/>
              </a:ext>
            </a:extLst>
          </p:cNvPr>
          <p:cNvSpPr/>
          <p:nvPr/>
        </p:nvSpPr>
        <p:spPr>
          <a:xfrm>
            <a:off x="2883318" y="2546280"/>
            <a:ext cx="215177" cy="1846499"/>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28" name="Rounded Rectangle 29">
            <a:extLst>
              <a:ext uri="{FF2B5EF4-FFF2-40B4-BE49-F238E27FC236}">
                <a16:creationId xmlns:a16="http://schemas.microsoft.com/office/drawing/2014/main" id="{2527355E-000E-4EE9-8363-83E3E45AEF47}"/>
              </a:ext>
            </a:extLst>
          </p:cNvPr>
          <p:cNvSpPr/>
          <p:nvPr/>
        </p:nvSpPr>
        <p:spPr>
          <a:xfrm>
            <a:off x="2895162" y="5209896"/>
            <a:ext cx="203334" cy="1057876"/>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32" name="Left Bracket 31">
            <a:extLst>
              <a:ext uri="{FF2B5EF4-FFF2-40B4-BE49-F238E27FC236}">
                <a16:creationId xmlns:a16="http://schemas.microsoft.com/office/drawing/2014/main" id="{BF08C433-2C69-4EAA-8445-1425385454F3}"/>
              </a:ext>
            </a:extLst>
          </p:cNvPr>
          <p:cNvSpPr/>
          <p:nvPr/>
        </p:nvSpPr>
        <p:spPr>
          <a:xfrm rot="16200000">
            <a:off x="7345542" y="3587074"/>
            <a:ext cx="203335" cy="5660267"/>
          </a:xfrm>
          <a:prstGeom prst="leftBracket">
            <a:avLst/>
          </a:prstGeom>
        </p:spPr>
        <p:style>
          <a:lnRef idx="2">
            <a:schemeClr val="dk1"/>
          </a:lnRef>
          <a:fillRef idx="0">
            <a:schemeClr val="dk1"/>
          </a:fillRef>
          <a:effectRef idx="1">
            <a:schemeClr val="dk1"/>
          </a:effectRef>
          <a:fontRef idx="minor">
            <a:schemeClr val="tx1"/>
          </a:fontRef>
        </p:style>
        <p:txBody>
          <a:bodyPr vert="vert" anchor="ctr"/>
          <a:lstStyle/>
          <a:p>
            <a:pPr algn="ctr">
              <a:defRPr/>
            </a:pPr>
            <a:endParaRPr lang="en-US" sz="2257" dirty="0"/>
          </a:p>
          <a:p>
            <a:pPr algn="ctr">
              <a:defRPr/>
            </a:pPr>
            <a:endParaRPr lang="en-US" sz="2257" dirty="0"/>
          </a:p>
          <a:p>
            <a:pPr algn="ctr">
              <a:defRPr/>
            </a:pPr>
            <a:r>
              <a:rPr lang="es-ES" sz="2257"/>
              <a:t>Barreras secundarias</a:t>
            </a:r>
          </a:p>
        </p:txBody>
      </p:sp>
      <p:sp>
        <p:nvSpPr>
          <p:cNvPr id="34" name="Rounded Rectangle 39">
            <a:extLst>
              <a:ext uri="{FF2B5EF4-FFF2-40B4-BE49-F238E27FC236}">
                <a16:creationId xmlns:a16="http://schemas.microsoft.com/office/drawing/2014/main" id="{AAFC0C85-7132-4355-B5C7-AD0818413202}"/>
              </a:ext>
            </a:extLst>
          </p:cNvPr>
          <p:cNvSpPr/>
          <p:nvPr/>
        </p:nvSpPr>
        <p:spPr>
          <a:xfrm rot="10800000">
            <a:off x="5073857" y="1102193"/>
            <a:ext cx="207332" cy="831332"/>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fr-CH" sz="3215"/>
          </a:p>
        </p:txBody>
      </p:sp>
      <p:grpSp>
        <p:nvGrpSpPr>
          <p:cNvPr id="11" name="Group 10">
            <a:extLst>
              <a:ext uri="{FF2B5EF4-FFF2-40B4-BE49-F238E27FC236}">
                <a16:creationId xmlns:a16="http://schemas.microsoft.com/office/drawing/2014/main" id="{9A50F438-8775-4B6C-AC8E-D2AC71BC098B}"/>
              </a:ext>
            </a:extLst>
          </p:cNvPr>
          <p:cNvGrpSpPr/>
          <p:nvPr/>
        </p:nvGrpSpPr>
        <p:grpSpPr>
          <a:xfrm>
            <a:off x="8882137" y="5109379"/>
            <a:ext cx="3319062" cy="1139568"/>
            <a:chOff x="8882137" y="5109379"/>
            <a:chExt cx="3319062" cy="1139568"/>
          </a:xfrm>
        </p:grpSpPr>
        <p:grpSp>
          <p:nvGrpSpPr>
            <p:cNvPr id="10" name="Group 9">
              <a:extLst>
                <a:ext uri="{FF2B5EF4-FFF2-40B4-BE49-F238E27FC236}">
                  <a16:creationId xmlns:a16="http://schemas.microsoft.com/office/drawing/2014/main" id="{27A23722-4BAD-4FF1-B733-D74585FD1E0B}"/>
                </a:ext>
              </a:extLst>
            </p:cNvPr>
            <p:cNvGrpSpPr/>
            <p:nvPr/>
          </p:nvGrpSpPr>
          <p:grpSpPr>
            <a:xfrm>
              <a:off x="8882138" y="5109379"/>
              <a:ext cx="3319061" cy="830997"/>
              <a:chOff x="9253475" y="4796864"/>
              <a:chExt cx="3319061" cy="830997"/>
            </a:xfrm>
          </p:grpSpPr>
          <p:grpSp>
            <p:nvGrpSpPr>
              <p:cNvPr id="29" name="Group 21">
                <a:extLst>
                  <a:ext uri="{FF2B5EF4-FFF2-40B4-BE49-F238E27FC236}">
                    <a16:creationId xmlns:a16="http://schemas.microsoft.com/office/drawing/2014/main" id="{09413917-396C-485D-AB2E-80C4A4BB8173}"/>
                  </a:ext>
                </a:extLst>
              </p:cNvPr>
              <p:cNvGrpSpPr>
                <a:grpSpLocks/>
              </p:cNvGrpSpPr>
              <p:nvPr/>
            </p:nvGrpSpPr>
            <p:grpSpPr bwMode="auto">
              <a:xfrm>
                <a:off x="9253477" y="4796864"/>
                <a:ext cx="3251915" cy="830997"/>
                <a:chOff x="17088052" y="8075754"/>
                <a:chExt cx="3303072" cy="1471647"/>
              </a:xfrm>
            </p:grpSpPr>
            <p:sp>
              <p:nvSpPr>
                <p:cNvPr id="30" name="Rounded Rectangle 49">
                  <a:extLst>
                    <a:ext uri="{FF2B5EF4-FFF2-40B4-BE49-F238E27FC236}">
                      <a16:creationId xmlns:a16="http://schemas.microsoft.com/office/drawing/2014/main" id="{13681C77-B70E-48AF-B8EE-882368EF6641}"/>
                    </a:ext>
                  </a:extLst>
                </p:cNvPr>
                <p:cNvSpPr/>
                <p:nvPr/>
              </p:nvSpPr>
              <p:spPr>
                <a:xfrm rot="5400000">
                  <a:off x="17430211" y="7846223"/>
                  <a:ext cx="360093" cy="1044412"/>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CH" sz="3215"/>
                </a:p>
              </p:txBody>
            </p:sp>
            <p:sp>
              <p:nvSpPr>
                <p:cNvPr id="31" name="TextBox 15">
                  <a:extLst>
                    <a:ext uri="{FF2B5EF4-FFF2-40B4-BE49-F238E27FC236}">
                      <a16:creationId xmlns:a16="http://schemas.microsoft.com/office/drawing/2014/main" id="{7C502A20-A47A-4C4A-9011-3F86A3E25FBE}"/>
                    </a:ext>
                  </a:extLst>
                </p:cNvPr>
                <p:cNvSpPr txBox="1">
                  <a:spLocks noChangeArrowheads="1"/>
                </p:cNvSpPr>
                <p:nvPr/>
              </p:nvSpPr>
              <p:spPr bwMode="auto">
                <a:xfrm>
                  <a:off x="18383842" y="8075754"/>
                  <a:ext cx="2007282" cy="147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400"/>
                    <a:t>Saneamiento</a:t>
                  </a:r>
                </a:p>
              </p:txBody>
            </p:sp>
          </p:grpSp>
          <p:grpSp>
            <p:nvGrpSpPr>
              <p:cNvPr id="36" name="Group 22">
                <a:extLst>
                  <a:ext uri="{FF2B5EF4-FFF2-40B4-BE49-F238E27FC236}">
                    <a16:creationId xmlns:a16="http://schemas.microsoft.com/office/drawing/2014/main" id="{E1CC5F23-A2CD-4C0D-8208-8D6CFA99CA20}"/>
                  </a:ext>
                </a:extLst>
              </p:cNvPr>
              <p:cNvGrpSpPr>
                <a:grpSpLocks/>
              </p:cNvGrpSpPr>
              <p:nvPr/>
            </p:nvGrpSpPr>
            <p:grpSpPr bwMode="auto">
              <a:xfrm>
                <a:off x="9253475" y="5125699"/>
                <a:ext cx="3319061" cy="461665"/>
                <a:chOff x="17088051" y="8893318"/>
                <a:chExt cx="3384666" cy="819807"/>
              </a:xfrm>
            </p:grpSpPr>
            <p:sp>
              <p:nvSpPr>
                <p:cNvPr id="38" name="Rounded Rectangle 50">
                  <a:extLst>
                    <a:ext uri="{FF2B5EF4-FFF2-40B4-BE49-F238E27FC236}">
                      <a16:creationId xmlns:a16="http://schemas.microsoft.com/office/drawing/2014/main" id="{EA461366-4947-4601-8085-F8C32210C3E8}"/>
                    </a:ext>
                  </a:extLst>
                </p:cNvPr>
                <p:cNvSpPr/>
                <p:nvPr/>
              </p:nvSpPr>
              <p:spPr>
                <a:xfrm rot="5400000">
                  <a:off x="17429833" y="8748117"/>
                  <a:ext cx="361072" cy="1044636"/>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fr-CH" sz="3215"/>
                </a:p>
              </p:txBody>
            </p:sp>
            <p:sp>
              <p:nvSpPr>
                <p:cNvPr id="40" name="TextBox 52">
                  <a:extLst>
                    <a:ext uri="{FF2B5EF4-FFF2-40B4-BE49-F238E27FC236}">
                      <a16:creationId xmlns:a16="http://schemas.microsoft.com/office/drawing/2014/main" id="{F1C8205F-10F3-4570-AC0E-7DFE04A988EF}"/>
                    </a:ext>
                  </a:extLst>
                </p:cNvPr>
                <p:cNvSpPr txBox="1">
                  <a:spLocks noChangeArrowheads="1"/>
                </p:cNvSpPr>
                <p:nvPr/>
              </p:nvSpPr>
              <p:spPr bwMode="auto">
                <a:xfrm>
                  <a:off x="18393226" y="8893318"/>
                  <a:ext cx="2079491" cy="81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400"/>
                    <a:t>Calidad del agua</a:t>
                  </a:r>
                </a:p>
              </p:txBody>
            </p:sp>
          </p:grpSp>
        </p:grpSp>
        <p:sp>
          <p:nvSpPr>
            <p:cNvPr id="42" name="Rounded Rectangle 51">
              <a:extLst>
                <a:ext uri="{FF2B5EF4-FFF2-40B4-BE49-F238E27FC236}">
                  <a16:creationId xmlns:a16="http://schemas.microsoft.com/office/drawing/2014/main" id="{4EB63272-386F-4D5A-8722-D6AB8014A0C6}"/>
                </a:ext>
              </a:extLst>
            </p:cNvPr>
            <p:cNvSpPr/>
            <p:nvPr/>
          </p:nvSpPr>
          <p:spPr bwMode="auto">
            <a:xfrm rot="5400000">
              <a:off x="9295040" y="5486977"/>
              <a:ext cx="198582" cy="1024388"/>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CH" sz="2400"/>
            </a:p>
          </p:txBody>
        </p:sp>
        <p:sp>
          <p:nvSpPr>
            <p:cNvPr id="44" name="TextBox 53">
              <a:extLst>
                <a:ext uri="{FF2B5EF4-FFF2-40B4-BE49-F238E27FC236}">
                  <a16:creationId xmlns:a16="http://schemas.microsoft.com/office/drawing/2014/main" id="{18E7B415-D714-4A5E-B4FF-CA3E280559B6}"/>
                </a:ext>
              </a:extLst>
            </p:cNvPr>
            <p:cNvSpPr txBox="1">
              <a:spLocks noChangeArrowheads="1"/>
            </p:cNvSpPr>
            <p:nvPr/>
          </p:nvSpPr>
          <p:spPr bwMode="auto">
            <a:xfrm>
              <a:off x="10186148" y="5787282"/>
              <a:ext cx="1868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400"/>
                <a:t>Higiene </a:t>
              </a:r>
            </a:p>
          </p:txBody>
        </p:sp>
      </p:grpSp>
      <p:sp>
        <p:nvSpPr>
          <p:cNvPr id="46" name="Rounded Rectangle 30">
            <a:extLst>
              <a:ext uri="{FF2B5EF4-FFF2-40B4-BE49-F238E27FC236}">
                <a16:creationId xmlns:a16="http://schemas.microsoft.com/office/drawing/2014/main" id="{F089DD2C-7448-4D4C-84FF-CEF85760F943}"/>
              </a:ext>
            </a:extLst>
          </p:cNvPr>
          <p:cNvSpPr/>
          <p:nvPr/>
        </p:nvSpPr>
        <p:spPr>
          <a:xfrm rot="5400000">
            <a:off x="6647781" y="1698558"/>
            <a:ext cx="235760" cy="1459687"/>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CH" sz="3215"/>
          </a:p>
        </p:txBody>
      </p:sp>
      <p:sp>
        <p:nvSpPr>
          <p:cNvPr id="48" name="Rounded Rectangle 31">
            <a:extLst>
              <a:ext uri="{FF2B5EF4-FFF2-40B4-BE49-F238E27FC236}">
                <a16:creationId xmlns:a16="http://schemas.microsoft.com/office/drawing/2014/main" id="{75E0A3BE-DF3A-4A03-9DB0-9A93A0B8F52B}"/>
              </a:ext>
            </a:extLst>
          </p:cNvPr>
          <p:cNvSpPr/>
          <p:nvPr/>
        </p:nvSpPr>
        <p:spPr>
          <a:xfrm rot="5400000">
            <a:off x="6530554" y="3993742"/>
            <a:ext cx="212717" cy="1459688"/>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CH" sz="3215"/>
          </a:p>
        </p:txBody>
      </p:sp>
      <p:sp>
        <p:nvSpPr>
          <p:cNvPr id="50" name="Rounded Rectangle 33">
            <a:extLst>
              <a:ext uri="{FF2B5EF4-FFF2-40B4-BE49-F238E27FC236}">
                <a16:creationId xmlns:a16="http://schemas.microsoft.com/office/drawing/2014/main" id="{1DBE7BDA-42FC-4297-8705-0542DE4B648A}"/>
              </a:ext>
            </a:extLst>
          </p:cNvPr>
          <p:cNvSpPr/>
          <p:nvPr/>
        </p:nvSpPr>
        <p:spPr>
          <a:xfrm rot="10800000">
            <a:off x="8611285" y="1650964"/>
            <a:ext cx="203334" cy="1057876"/>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CH" sz="3215"/>
          </a:p>
        </p:txBody>
      </p:sp>
      <p:sp>
        <p:nvSpPr>
          <p:cNvPr id="51" name="Rounded Rectangle 35">
            <a:extLst>
              <a:ext uri="{FF2B5EF4-FFF2-40B4-BE49-F238E27FC236}">
                <a16:creationId xmlns:a16="http://schemas.microsoft.com/office/drawing/2014/main" id="{AEE99505-694C-48BC-BC26-B2712A00BEC4}"/>
              </a:ext>
            </a:extLst>
          </p:cNvPr>
          <p:cNvSpPr/>
          <p:nvPr/>
        </p:nvSpPr>
        <p:spPr>
          <a:xfrm rot="10800000">
            <a:off x="8611285" y="4420059"/>
            <a:ext cx="203334" cy="1057876"/>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CH" sz="3215"/>
          </a:p>
        </p:txBody>
      </p:sp>
      <p:sp>
        <p:nvSpPr>
          <p:cNvPr id="52" name="Rounded Rectangle 37">
            <a:extLst>
              <a:ext uri="{FF2B5EF4-FFF2-40B4-BE49-F238E27FC236}">
                <a16:creationId xmlns:a16="http://schemas.microsoft.com/office/drawing/2014/main" id="{ED50E9CA-A367-4849-8DA2-7D33764D0585}"/>
              </a:ext>
            </a:extLst>
          </p:cNvPr>
          <p:cNvSpPr/>
          <p:nvPr/>
        </p:nvSpPr>
        <p:spPr>
          <a:xfrm rot="10800000">
            <a:off x="8611285" y="3012105"/>
            <a:ext cx="203334" cy="1057876"/>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CH" sz="3215"/>
          </a:p>
        </p:txBody>
      </p:sp>
      <p:sp>
        <p:nvSpPr>
          <p:cNvPr id="53" name="Rounded Rectangle 45">
            <a:extLst>
              <a:ext uri="{FF2B5EF4-FFF2-40B4-BE49-F238E27FC236}">
                <a16:creationId xmlns:a16="http://schemas.microsoft.com/office/drawing/2014/main" id="{4710E857-5529-4947-A738-E840AB4A438F}"/>
              </a:ext>
            </a:extLst>
          </p:cNvPr>
          <p:cNvSpPr/>
          <p:nvPr/>
        </p:nvSpPr>
        <p:spPr>
          <a:xfrm rot="10800000">
            <a:off x="3117300" y="2520286"/>
            <a:ext cx="203334" cy="1057876"/>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CH" sz="3215"/>
          </a:p>
        </p:txBody>
      </p:sp>
    </p:spTree>
    <p:extLst>
      <p:ext uri="{BB962C8B-B14F-4D97-AF65-F5344CB8AC3E}">
        <p14:creationId xmlns:p14="http://schemas.microsoft.com/office/powerpoint/2010/main" val="1254579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D1564D-502A-446D-BB38-54031FD4A9E5}"/>
              </a:ext>
            </a:extLst>
          </p:cNvPr>
          <p:cNvSpPr>
            <a:spLocks noGrp="1"/>
          </p:cNvSpPr>
          <p:nvPr>
            <p:ph type="title"/>
          </p:nvPr>
        </p:nvSpPr>
        <p:spPr>
          <a:xfrm>
            <a:off x="838200" y="345057"/>
            <a:ext cx="10515600" cy="845389"/>
          </a:xfrm>
        </p:spPr>
        <p:txBody>
          <a:bodyPr rtlCol="0">
            <a:normAutofit fontScale="90000"/>
          </a:bodyPr>
          <a:lstStyle/>
          <a:p>
            <a:pPr algn="ctr" defTabSz="914176">
              <a:defRPr/>
            </a:pPr>
            <a:r>
              <a:rPr lang="es-ES" sz="4399" u="sng">
                <a:latin typeface="+mn-lt"/>
              </a:rPr>
              <a:t>Enfermedades asociadas a una falta de higiene adecuada</a:t>
            </a:r>
          </a:p>
        </p:txBody>
      </p:sp>
      <p:sp>
        <p:nvSpPr>
          <p:cNvPr id="52226" name="Content Placeholder 1">
            <a:extLst>
              <a:ext uri="{FF2B5EF4-FFF2-40B4-BE49-F238E27FC236}">
                <a16:creationId xmlns:a16="http://schemas.microsoft.com/office/drawing/2014/main" id="{373E1CBE-325D-495B-A8E1-17980A570163}"/>
              </a:ext>
            </a:extLst>
          </p:cNvPr>
          <p:cNvSpPr>
            <a:spLocks noGrp="1"/>
          </p:cNvSpPr>
          <p:nvPr>
            <p:ph idx="4294967295"/>
          </p:nvPr>
        </p:nvSpPr>
        <p:spPr>
          <a:xfrm>
            <a:off x="668031" y="1839051"/>
            <a:ext cx="9557793" cy="2404538"/>
          </a:xfrm>
        </p:spPr>
        <p:txBody>
          <a:bodyPr rtlCol="0">
            <a:normAutofit fontScale="92500" lnSpcReduction="20000"/>
          </a:bodyPr>
          <a:lstStyle/>
          <a:p>
            <a:pPr marL="609049" indent="-320646" defTabSz="914176">
              <a:spcBef>
                <a:spcPct val="0"/>
              </a:spcBef>
              <a:defRPr/>
            </a:pPr>
            <a:r>
              <a:rPr lang="es-ES"/>
              <a:t>Provocadas por una higiene deficiente debido a la falta de agua.</a:t>
            </a:r>
          </a:p>
          <a:p>
            <a:pPr marL="609049" indent="-320646" defTabSz="914176">
              <a:spcBef>
                <a:spcPct val="0"/>
              </a:spcBef>
              <a:defRPr/>
            </a:pPr>
            <a:r>
              <a:rPr lang="es-ES"/>
              <a:t>Tres formas diferentes de transmisión de enfermedades.</a:t>
            </a:r>
          </a:p>
          <a:p>
            <a:pPr marL="609049" indent="-320646" defTabSz="914176">
              <a:spcBef>
                <a:spcPct val="0"/>
              </a:spcBef>
              <a:defRPr/>
            </a:pPr>
            <a:r>
              <a:rPr lang="es-ES"/>
              <a:t>Ejemplos: </a:t>
            </a:r>
          </a:p>
          <a:p>
            <a:pPr marL="988327" lvl="1" indent="-457200" defTabSz="914176">
              <a:spcBef>
                <a:spcPts val="402"/>
              </a:spcBef>
              <a:buFont typeface="Courier New" panose="02070309020205020404" pitchFamily="49" charset="0"/>
              <a:buChar char="o"/>
              <a:defRPr/>
            </a:pPr>
            <a:r>
              <a:rPr lang="es-ES" sz="2800">
                <a:ea typeface="ＭＳ Ｐゴシック" panose="020B0600070205080204" pitchFamily="34" charset="-128"/>
                <a:cs typeface="Arial Narrow" panose="020B0606020202030204" pitchFamily="34" charset="0"/>
              </a:rPr>
              <a:t>infecciones relacionadas con la vía fecal-oral (por ejemplo, ascariasis);</a:t>
            </a:r>
          </a:p>
          <a:p>
            <a:pPr marL="988327" lvl="1" indent="-457200" defTabSz="914176">
              <a:spcBef>
                <a:spcPts val="402"/>
              </a:spcBef>
              <a:buFont typeface="Courier New" panose="02070309020205020404" pitchFamily="49" charset="0"/>
              <a:buChar char="o"/>
              <a:defRPr/>
            </a:pPr>
            <a:r>
              <a:rPr lang="es-ES" sz="2800">
                <a:ea typeface="ＭＳ Ｐゴシック" panose="020B0600070205080204" pitchFamily="34" charset="-128"/>
                <a:cs typeface="Arial Narrow" panose="020B0606020202030204" pitchFamily="34" charset="0"/>
              </a:rPr>
              <a:t>infecciones cutáneas u oculares (por ejemplo, tracoma); e</a:t>
            </a:r>
          </a:p>
          <a:p>
            <a:pPr marL="988327" lvl="1" indent="-457200" defTabSz="914176">
              <a:spcBef>
                <a:spcPts val="402"/>
              </a:spcBef>
              <a:buFont typeface="Courier New" panose="02070309020205020404" pitchFamily="49" charset="0"/>
              <a:buChar char="o"/>
              <a:defRPr/>
            </a:pPr>
            <a:r>
              <a:rPr lang="es-ES" sz="2800">
                <a:ea typeface="ＭＳ Ｐゴシック" panose="020B0600070205080204" pitchFamily="34" charset="-128"/>
                <a:cs typeface="Arial Narrow" panose="020B0606020202030204" pitchFamily="34" charset="0"/>
              </a:rPr>
              <a:t>infecciones causadas por piojos (por ejemplo, tifus).</a:t>
            </a:r>
          </a:p>
          <a:p>
            <a:pPr marL="609049" indent="-320646" defTabSz="914176">
              <a:spcBef>
                <a:spcPct val="0"/>
              </a:spcBef>
              <a:defRPr/>
            </a:pPr>
            <a:endParaRPr lang="fr-CH" altLang="fr-FR" dirty="0">
              <a:ea typeface="ＭＳ Ｐゴシック" panose="020B0600070205080204" pitchFamily="34" charset="-128"/>
              <a:cs typeface="Arial Narrow" panose="020B0606020202030204" pitchFamily="34" charset="0"/>
            </a:endParaRPr>
          </a:p>
        </p:txBody>
      </p:sp>
    </p:spTree>
    <p:extLst>
      <p:ext uri="{BB962C8B-B14F-4D97-AF65-F5344CB8AC3E}">
        <p14:creationId xmlns:p14="http://schemas.microsoft.com/office/powerpoint/2010/main" val="475522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5AE2471-27D7-45D5-8C86-0EC48EAEC12D}"/>
              </a:ext>
            </a:extLst>
          </p:cNvPr>
          <p:cNvGraphicFramePr>
            <a:graphicFrameLocks noGrp="1"/>
          </p:cNvGraphicFramePr>
          <p:nvPr>
            <p:extLst>
              <p:ext uri="{D42A27DB-BD31-4B8C-83A1-F6EECF244321}">
                <p14:modId xmlns:p14="http://schemas.microsoft.com/office/powerpoint/2010/main" val="1597667292"/>
              </p:ext>
            </p:extLst>
          </p:nvPr>
        </p:nvGraphicFramePr>
        <p:xfrm>
          <a:off x="1203334" y="2426041"/>
          <a:ext cx="4720107" cy="3013405"/>
        </p:xfrm>
        <a:graphic>
          <a:graphicData uri="http://schemas.openxmlformats.org/drawingml/2006/table">
            <a:tbl>
              <a:tblPr firstRow="1" bandRow="1">
                <a:tableStyleId>{5C22544A-7EE6-4342-B048-85BDC9FD1C3A}</a:tableStyleId>
              </a:tblPr>
              <a:tblGrid>
                <a:gridCol w="2981459">
                  <a:extLst>
                    <a:ext uri="{9D8B030D-6E8A-4147-A177-3AD203B41FA5}">
                      <a16:colId xmlns:a16="http://schemas.microsoft.com/office/drawing/2014/main" val="20000"/>
                    </a:ext>
                  </a:extLst>
                </a:gridCol>
                <a:gridCol w="1738648">
                  <a:extLst>
                    <a:ext uri="{9D8B030D-6E8A-4147-A177-3AD203B41FA5}">
                      <a16:colId xmlns:a16="http://schemas.microsoft.com/office/drawing/2014/main" val="20001"/>
                    </a:ext>
                  </a:extLst>
                </a:gridCol>
              </a:tblGrid>
              <a:tr h="732405">
                <a:tc>
                  <a:txBody>
                    <a:bodyPr/>
                    <a:lstStyle/>
                    <a:p>
                      <a:pPr>
                        <a:lnSpc>
                          <a:spcPct val="115000"/>
                        </a:lnSpc>
                        <a:spcAft>
                          <a:spcPts val="0"/>
                        </a:spcAft>
                      </a:pPr>
                      <a:r>
                        <a:rPr lang="es-ES" sz="2400"/>
                        <a:t>Intervención</a:t>
                      </a:r>
                    </a:p>
                  </a:txBody>
                  <a:tcPr marL="5374" marR="5374" marT="5375" marB="5375" anchor="ctr"/>
                </a:tc>
                <a:tc>
                  <a:txBody>
                    <a:bodyPr/>
                    <a:lstStyle/>
                    <a:p>
                      <a:pPr>
                        <a:lnSpc>
                          <a:spcPct val="115000"/>
                        </a:lnSpc>
                        <a:spcAft>
                          <a:spcPts val="0"/>
                        </a:spcAft>
                      </a:pPr>
                      <a:r>
                        <a:rPr lang="es-ES" sz="2400"/>
                        <a:t>Reducción</a:t>
                      </a:r>
                    </a:p>
                  </a:txBody>
                  <a:tcPr marL="5374" marR="5374" marT="5375" marB="5375" anchor="ctr"/>
                </a:tc>
                <a:extLst>
                  <a:ext uri="{0D108BD9-81ED-4DB2-BD59-A6C34878D82A}">
                    <a16:rowId xmlns:a16="http://schemas.microsoft.com/office/drawing/2014/main" val="10000"/>
                  </a:ext>
                </a:extLst>
              </a:tr>
              <a:tr h="570250">
                <a:tc>
                  <a:txBody>
                    <a:bodyPr/>
                    <a:lstStyle/>
                    <a:p>
                      <a:pPr>
                        <a:lnSpc>
                          <a:spcPct val="115000"/>
                        </a:lnSpc>
                        <a:spcAft>
                          <a:spcPts val="0"/>
                        </a:spcAft>
                      </a:pPr>
                      <a:r>
                        <a:rPr lang="es-ES" sz="2400"/>
                        <a:t>Calidad del agua</a:t>
                      </a:r>
                    </a:p>
                  </a:txBody>
                  <a:tcPr marL="5374" marR="5374" marT="5375" marB="5375" anchor="ctr"/>
                </a:tc>
                <a:tc>
                  <a:txBody>
                    <a:bodyPr/>
                    <a:lstStyle/>
                    <a:p>
                      <a:pPr>
                        <a:lnSpc>
                          <a:spcPct val="115000"/>
                        </a:lnSpc>
                        <a:spcAft>
                          <a:spcPts val="0"/>
                        </a:spcAft>
                      </a:pPr>
                      <a:r>
                        <a:rPr lang="es-ES" sz="2400"/>
                        <a:t>15%</a:t>
                      </a:r>
                    </a:p>
                  </a:txBody>
                  <a:tcPr marL="5374" marR="5374" marT="5375" marB="5375" anchor="ctr"/>
                </a:tc>
                <a:extLst>
                  <a:ext uri="{0D108BD9-81ED-4DB2-BD59-A6C34878D82A}">
                    <a16:rowId xmlns:a16="http://schemas.microsoft.com/office/drawing/2014/main" val="10001"/>
                  </a:ext>
                </a:extLst>
              </a:tr>
              <a:tr h="570250">
                <a:tc>
                  <a:txBody>
                    <a:bodyPr/>
                    <a:lstStyle/>
                    <a:p>
                      <a:pPr>
                        <a:lnSpc>
                          <a:spcPct val="115000"/>
                        </a:lnSpc>
                        <a:spcAft>
                          <a:spcPts val="0"/>
                        </a:spcAft>
                      </a:pPr>
                      <a:r>
                        <a:rPr lang="es-ES" sz="2400"/>
                        <a:t>Cantidad de agua</a:t>
                      </a:r>
                    </a:p>
                  </a:txBody>
                  <a:tcPr marL="5374" marR="5374" marT="5375" marB="5375" anchor="ctr"/>
                </a:tc>
                <a:tc>
                  <a:txBody>
                    <a:bodyPr/>
                    <a:lstStyle/>
                    <a:p>
                      <a:pPr>
                        <a:lnSpc>
                          <a:spcPct val="115000"/>
                        </a:lnSpc>
                        <a:spcAft>
                          <a:spcPts val="0"/>
                        </a:spcAft>
                      </a:pPr>
                      <a:r>
                        <a:rPr lang="es-ES" sz="2400"/>
                        <a:t>20%</a:t>
                      </a:r>
                    </a:p>
                  </a:txBody>
                  <a:tcPr marL="5374" marR="5374" marT="5375" marB="5375" anchor="ctr"/>
                </a:tc>
                <a:extLst>
                  <a:ext uri="{0D108BD9-81ED-4DB2-BD59-A6C34878D82A}">
                    <a16:rowId xmlns:a16="http://schemas.microsoft.com/office/drawing/2014/main" val="10002"/>
                  </a:ext>
                </a:extLst>
              </a:tr>
              <a:tr h="570250">
                <a:tc>
                  <a:txBody>
                    <a:bodyPr/>
                    <a:lstStyle/>
                    <a:p>
                      <a:pPr>
                        <a:lnSpc>
                          <a:spcPct val="115000"/>
                        </a:lnSpc>
                        <a:spcAft>
                          <a:spcPts val="0"/>
                        </a:spcAft>
                      </a:pPr>
                      <a:r>
                        <a:rPr lang="es-ES" sz="2400"/>
                        <a:t>Higiene</a:t>
                      </a:r>
                    </a:p>
                  </a:txBody>
                  <a:tcPr marL="5374" marR="5374" marT="5375" marB="5375" anchor="ctr"/>
                </a:tc>
                <a:tc>
                  <a:txBody>
                    <a:bodyPr/>
                    <a:lstStyle/>
                    <a:p>
                      <a:pPr>
                        <a:lnSpc>
                          <a:spcPct val="115000"/>
                        </a:lnSpc>
                        <a:spcAft>
                          <a:spcPts val="0"/>
                        </a:spcAft>
                      </a:pPr>
                      <a:r>
                        <a:rPr lang="es-ES" sz="2400"/>
                        <a:t>33%</a:t>
                      </a:r>
                    </a:p>
                  </a:txBody>
                  <a:tcPr marL="5374" marR="5374" marT="5375" marB="5375" anchor="ctr"/>
                </a:tc>
                <a:extLst>
                  <a:ext uri="{0D108BD9-81ED-4DB2-BD59-A6C34878D82A}">
                    <a16:rowId xmlns:a16="http://schemas.microsoft.com/office/drawing/2014/main" val="10003"/>
                  </a:ext>
                </a:extLst>
              </a:tr>
              <a:tr h="570250">
                <a:tc>
                  <a:txBody>
                    <a:bodyPr/>
                    <a:lstStyle/>
                    <a:p>
                      <a:pPr>
                        <a:lnSpc>
                          <a:spcPct val="115000"/>
                        </a:lnSpc>
                        <a:spcAft>
                          <a:spcPts val="0"/>
                        </a:spcAft>
                      </a:pPr>
                      <a:r>
                        <a:rPr lang="es-ES" sz="2400"/>
                        <a:t>Saneamiento</a:t>
                      </a:r>
                    </a:p>
                  </a:txBody>
                  <a:tcPr marL="5374" marR="5374" marT="5375" marB="5375" anchor="ctr"/>
                </a:tc>
                <a:tc>
                  <a:txBody>
                    <a:bodyPr/>
                    <a:lstStyle/>
                    <a:p>
                      <a:pPr>
                        <a:lnSpc>
                          <a:spcPct val="115000"/>
                        </a:lnSpc>
                        <a:spcAft>
                          <a:spcPts val="0"/>
                        </a:spcAft>
                      </a:pPr>
                      <a:r>
                        <a:rPr lang="es-ES" sz="2400"/>
                        <a:t>55%</a:t>
                      </a:r>
                    </a:p>
                  </a:txBody>
                  <a:tcPr marL="5374" marR="5374" marT="5375" marB="5375" anchor="ctr"/>
                </a:tc>
                <a:extLst>
                  <a:ext uri="{0D108BD9-81ED-4DB2-BD59-A6C34878D82A}">
                    <a16:rowId xmlns:a16="http://schemas.microsoft.com/office/drawing/2014/main" val="10004"/>
                  </a:ext>
                </a:extLst>
              </a:tr>
            </a:tbl>
          </a:graphicData>
        </a:graphic>
      </p:graphicFrame>
      <p:sp>
        <p:nvSpPr>
          <p:cNvPr id="56343" name="Rectangle 3">
            <a:extLst>
              <a:ext uri="{FF2B5EF4-FFF2-40B4-BE49-F238E27FC236}">
                <a16:creationId xmlns:a16="http://schemas.microsoft.com/office/drawing/2014/main" id="{FC6140FB-9342-4E59-8F18-53A4182C432A}"/>
              </a:ext>
            </a:extLst>
          </p:cNvPr>
          <p:cNvSpPr>
            <a:spLocks noChangeArrowheads="1"/>
          </p:cNvSpPr>
          <p:nvPr/>
        </p:nvSpPr>
        <p:spPr bwMode="auto">
          <a:xfrm>
            <a:off x="839638" y="345057"/>
            <a:ext cx="105127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s-ES" sz="4400" u="sng">
                <a:cs typeface="Times New Roman" panose="02020603050405020304" pitchFamily="18" charset="0"/>
              </a:rPr>
              <a:t>Reducción de enfermedades diarreicas</a:t>
            </a:r>
          </a:p>
        </p:txBody>
      </p:sp>
      <p:sp>
        <p:nvSpPr>
          <p:cNvPr id="62488" name="Rectangle 4">
            <a:extLst>
              <a:ext uri="{FF2B5EF4-FFF2-40B4-BE49-F238E27FC236}">
                <a16:creationId xmlns:a16="http://schemas.microsoft.com/office/drawing/2014/main" id="{2A6D05C3-FC98-49B8-9233-4545388CB7A6}"/>
              </a:ext>
            </a:extLst>
          </p:cNvPr>
          <p:cNvSpPr>
            <a:spLocks noChangeArrowheads="1"/>
          </p:cNvSpPr>
          <p:nvPr/>
        </p:nvSpPr>
        <p:spPr bwMode="auto">
          <a:xfrm>
            <a:off x="1112530" y="5540178"/>
            <a:ext cx="4720107" cy="57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1580" i="1">
                <a:latin typeface="Times New Roman" panose="02020603050405020304" pitchFamily="18" charset="0"/>
                <a:cs typeface="Times New Roman" panose="02020603050405020304" pitchFamily="18" charset="0"/>
              </a:rPr>
              <a:t>Fuente: www.lboro.ac.uk/well/...briefs/52-water-quality-or-quantity.pdf </a:t>
            </a:r>
          </a:p>
        </p:txBody>
      </p:sp>
      <p:sp>
        <p:nvSpPr>
          <p:cNvPr id="7" name="Rectangle 3">
            <a:extLst>
              <a:ext uri="{FF2B5EF4-FFF2-40B4-BE49-F238E27FC236}">
                <a16:creationId xmlns:a16="http://schemas.microsoft.com/office/drawing/2014/main" id="{6C33EC79-8938-46B6-83C9-8D3FF79BB347}"/>
              </a:ext>
            </a:extLst>
          </p:cNvPr>
          <p:cNvSpPr>
            <a:spLocks noChangeArrowheads="1"/>
          </p:cNvSpPr>
          <p:nvPr/>
        </p:nvSpPr>
        <p:spPr bwMode="auto">
          <a:xfrm>
            <a:off x="1112530" y="1451609"/>
            <a:ext cx="36855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s-ES" sz="2800">
                <a:cs typeface="Times New Roman" panose="02020603050405020304" pitchFamily="18" charset="0"/>
              </a:rPr>
              <a:t>Efectos de diferentes tipos de intervenciones:</a:t>
            </a:r>
          </a:p>
        </p:txBody>
      </p:sp>
      <p:sp>
        <p:nvSpPr>
          <p:cNvPr id="2" name="TextBox 1">
            <a:extLst>
              <a:ext uri="{FF2B5EF4-FFF2-40B4-BE49-F238E27FC236}">
                <a16:creationId xmlns:a16="http://schemas.microsoft.com/office/drawing/2014/main" id="{C17841A0-75F7-4963-905B-E04FE8BD901B}"/>
              </a:ext>
            </a:extLst>
          </p:cNvPr>
          <p:cNvSpPr txBox="1"/>
          <p:nvPr/>
        </p:nvSpPr>
        <p:spPr>
          <a:xfrm>
            <a:off x="6371348" y="2286987"/>
            <a:ext cx="552615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a:defRPr sz="2800">
                <a:cs typeface="Times New Roman" panose="02020603050405020304" pitchFamily="18" charset="0"/>
              </a:defRPr>
            </a:lvl1pPr>
          </a:lstStyle>
          <a:p>
            <a:pPr marL="457200" indent="-457200">
              <a:buFont typeface="Arial" panose="020B0604020202020204" pitchFamily="34" charset="0"/>
              <a:buChar char="•"/>
            </a:pPr>
            <a:r>
              <a:rPr lang="es-ES"/>
              <a:t>La cantidad de agua disponibles tiene un efecto importante en la higiene personal y puede reducir el riesgo de la transmisión de enfermedades.</a:t>
            </a:r>
          </a:p>
        </p:txBody>
      </p:sp>
      <p:sp>
        <p:nvSpPr>
          <p:cNvPr id="8" name="TextBox 7">
            <a:extLst>
              <a:ext uri="{FF2B5EF4-FFF2-40B4-BE49-F238E27FC236}">
                <a16:creationId xmlns:a16="http://schemas.microsoft.com/office/drawing/2014/main" id="{4A1BCCDE-08D8-4C42-968D-B5F6A3B4A87C}"/>
              </a:ext>
            </a:extLst>
          </p:cNvPr>
          <p:cNvSpPr txBox="1"/>
          <p:nvPr/>
        </p:nvSpPr>
        <p:spPr>
          <a:xfrm>
            <a:off x="6389544" y="4134832"/>
            <a:ext cx="522966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a:defRPr sz="2800">
                <a:cs typeface="Times New Roman" panose="02020603050405020304" pitchFamily="18" charset="0"/>
              </a:defRPr>
            </a:lvl1pPr>
          </a:lstStyle>
          <a:p>
            <a:pPr marL="457200" indent="-457200">
              <a:buFont typeface="Arial" panose="020B0604020202020204" pitchFamily="34" charset="0"/>
              <a:buChar char="•"/>
            </a:pPr>
            <a:r>
              <a:rPr lang="es-ES"/>
              <a:t>La falta de agua ha estado asociada a las enfermedades transmitidas por el consumo de agua contaminada, por vectores y por una falta de higiene adecuada.</a:t>
            </a:r>
          </a:p>
        </p:txBody>
      </p:sp>
    </p:spTree>
    <p:extLst>
      <p:ext uri="{BB962C8B-B14F-4D97-AF65-F5344CB8AC3E}">
        <p14:creationId xmlns:p14="http://schemas.microsoft.com/office/powerpoint/2010/main" val="221954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D779-E435-4294-9C0E-F379D1942488}"/>
              </a:ext>
            </a:extLst>
          </p:cNvPr>
          <p:cNvSpPr>
            <a:spLocks noGrp="1"/>
          </p:cNvSpPr>
          <p:nvPr>
            <p:ph type="title"/>
          </p:nvPr>
        </p:nvSpPr>
        <p:spPr/>
        <p:txBody>
          <a:bodyPr/>
          <a:lstStyle/>
          <a:p>
            <a:pPr algn="ctr"/>
            <a:r>
              <a:rPr lang="es-ES" u="sng">
                <a:latin typeface="+mn-lt"/>
              </a:rPr>
              <a:t>Objetivos</a:t>
            </a:r>
          </a:p>
        </p:txBody>
      </p:sp>
      <p:sp>
        <p:nvSpPr>
          <p:cNvPr id="3" name="Content Placeholder 2">
            <a:extLst>
              <a:ext uri="{FF2B5EF4-FFF2-40B4-BE49-F238E27FC236}">
                <a16:creationId xmlns:a16="http://schemas.microsoft.com/office/drawing/2014/main" id="{43B4FD6E-E416-4361-862B-5905FFF27C5F}"/>
              </a:ext>
            </a:extLst>
          </p:cNvPr>
          <p:cNvSpPr>
            <a:spLocks noGrp="1"/>
          </p:cNvSpPr>
          <p:nvPr>
            <p:ph idx="1"/>
          </p:nvPr>
        </p:nvSpPr>
        <p:spPr>
          <a:xfrm>
            <a:off x="1558962" y="2019263"/>
            <a:ext cx="10005508" cy="3224840"/>
          </a:xfrm>
        </p:spPr>
        <p:txBody>
          <a:bodyPr/>
          <a:lstStyle/>
          <a:p>
            <a:pPr marL="0" indent="0">
              <a:buNone/>
            </a:pPr>
            <a:r>
              <a:rPr lang="es-ES" b="1" i="1">
                <a:solidFill>
                  <a:srgbClr val="0000FF"/>
                </a:solidFill>
              </a:rPr>
              <a:t>Los participantes podrán:</a:t>
            </a:r>
          </a:p>
          <a:p>
            <a:r>
              <a:rPr lang="es-ES"/>
              <a:t>describir la interrelación entre la población, el medio ambiente y la salud;</a:t>
            </a:r>
          </a:p>
          <a:p>
            <a:r>
              <a:rPr lang="es-ES"/>
              <a:t>ejemplificar actividades relacionadas con la ingeniería de salud pública dentro del sistema sanitario en general; y</a:t>
            </a:r>
          </a:p>
          <a:p>
            <a:r>
              <a:rPr lang="es-ES"/>
              <a:t>describir los niveles de intervención en el terreno de los equipos de Agua y Hábitat para tratar las enfermedades transmisibles.</a:t>
            </a:r>
          </a:p>
        </p:txBody>
      </p:sp>
      <p:sp>
        <p:nvSpPr>
          <p:cNvPr id="4" name="Slide Number Placeholder 3">
            <a:extLst>
              <a:ext uri="{FF2B5EF4-FFF2-40B4-BE49-F238E27FC236}">
                <a16:creationId xmlns:a16="http://schemas.microsoft.com/office/drawing/2014/main" id="{C18F6C51-1142-4B60-871E-7DC5A345EBFB}"/>
              </a:ext>
            </a:extLst>
          </p:cNvPr>
          <p:cNvSpPr>
            <a:spLocks noGrp="1"/>
          </p:cNvSpPr>
          <p:nvPr>
            <p:ph type="sldNum" sz="quarter" idx="12"/>
          </p:nvPr>
        </p:nvSpPr>
        <p:spPr/>
        <p:txBody>
          <a:bodyPr/>
          <a:lstStyle/>
          <a:p>
            <a:fld id="{00865948-8B76-4A50-B7DB-B45DBE1BD062}" type="slidenum">
              <a:rPr lang="fr-CH" smtClean="0"/>
              <a:t>2</a:t>
            </a:fld>
            <a:endParaRPr lang="fr-CH"/>
          </a:p>
        </p:txBody>
      </p:sp>
    </p:spTree>
    <p:extLst>
      <p:ext uri="{BB962C8B-B14F-4D97-AF65-F5344CB8AC3E}">
        <p14:creationId xmlns:p14="http://schemas.microsoft.com/office/powerpoint/2010/main" val="2717801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F942AF-907A-4773-93B7-2F5C3B2AB324}"/>
              </a:ext>
            </a:extLst>
          </p:cNvPr>
          <p:cNvSpPr>
            <a:spLocks noGrp="1"/>
          </p:cNvSpPr>
          <p:nvPr>
            <p:ph type="title"/>
          </p:nvPr>
        </p:nvSpPr>
        <p:spPr>
          <a:xfrm>
            <a:off x="838200" y="717196"/>
            <a:ext cx="10515600" cy="845389"/>
          </a:xfrm>
        </p:spPr>
        <p:txBody>
          <a:bodyPr rtlCol="0">
            <a:normAutofit fontScale="90000"/>
          </a:bodyPr>
          <a:lstStyle/>
          <a:p>
            <a:pPr algn="ctr" defTabSz="914176">
              <a:defRPr/>
            </a:pPr>
            <a:r>
              <a:rPr lang="es-ES" sz="4399" u="sng">
                <a:latin typeface="+mn-lt"/>
              </a:rPr>
              <a:t>Enfermedades transmitidas por el agua por medio de parásitos</a:t>
            </a:r>
          </a:p>
        </p:txBody>
      </p:sp>
      <p:sp>
        <p:nvSpPr>
          <p:cNvPr id="63491" name="Content Placeholder 1">
            <a:extLst>
              <a:ext uri="{FF2B5EF4-FFF2-40B4-BE49-F238E27FC236}">
                <a16:creationId xmlns:a16="http://schemas.microsoft.com/office/drawing/2014/main" id="{B36B108E-FD7B-4B50-BF54-81E804FDD054}"/>
              </a:ext>
            </a:extLst>
          </p:cNvPr>
          <p:cNvSpPr>
            <a:spLocks noGrp="1" noChangeArrowheads="1"/>
          </p:cNvSpPr>
          <p:nvPr>
            <p:ph sz="half" idx="1"/>
          </p:nvPr>
        </p:nvSpPr>
        <p:spPr>
          <a:xfrm>
            <a:off x="1061483" y="2510385"/>
            <a:ext cx="10638183" cy="2900484"/>
          </a:xfrm>
        </p:spPr>
        <p:txBody>
          <a:bodyPr>
            <a:normAutofit/>
          </a:bodyPr>
          <a:lstStyle/>
          <a:p>
            <a:pPr marL="608159" indent="-319754">
              <a:spcBef>
                <a:spcPct val="0"/>
              </a:spcBef>
            </a:pPr>
            <a:r>
              <a:rPr lang="es-ES"/>
              <a:t>Provocada por gusanos parásitos que viven parte de su ciclo de vida en el agua.</a:t>
            </a:r>
          </a:p>
          <a:p>
            <a:pPr marL="608159" indent="-319754">
              <a:spcBef>
                <a:spcPct val="0"/>
              </a:spcBef>
            </a:pPr>
            <a:endParaRPr lang="en-US" altLang="en-US" dirty="0">
              <a:ea typeface="ＭＳ Ｐゴシック" panose="020B0600070205080204" pitchFamily="34" charset="-128"/>
              <a:cs typeface="Arial Narrow" panose="020B0606020202030204" pitchFamily="34" charset="0"/>
            </a:endParaRPr>
          </a:p>
          <a:p>
            <a:pPr marL="608159" indent="-319754">
              <a:spcBef>
                <a:spcPct val="0"/>
              </a:spcBef>
            </a:pPr>
            <a:r>
              <a:rPr lang="es-ES"/>
              <a:t>Transmisión por ingesta o penetración en la piel.</a:t>
            </a:r>
          </a:p>
          <a:p>
            <a:pPr marL="608159" indent="-319754">
              <a:spcBef>
                <a:spcPct val="0"/>
              </a:spcBef>
            </a:pPr>
            <a:endParaRPr lang="en-US" altLang="en-US" dirty="0">
              <a:ea typeface="ＭＳ Ｐゴシック" panose="020B0600070205080204" pitchFamily="34" charset="-128"/>
              <a:cs typeface="Arial Narrow" panose="020B0606020202030204" pitchFamily="34" charset="0"/>
            </a:endParaRPr>
          </a:p>
          <a:p>
            <a:pPr marL="608159" indent="-319754">
              <a:spcBef>
                <a:spcPct val="0"/>
              </a:spcBef>
            </a:pPr>
            <a:r>
              <a:rPr lang="es-ES"/>
              <a:t>Ejemplos: esquistosomiasis y gusano de Guinea.</a:t>
            </a:r>
          </a:p>
        </p:txBody>
      </p:sp>
    </p:spTree>
    <p:extLst>
      <p:ext uri="{BB962C8B-B14F-4D97-AF65-F5344CB8AC3E}">
        <p14:creationId xmlns:p14="http://schemas.microsoft.com/office/powerpoint/2010/main" val="3425640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D01F6296-9E85-4DFF-A9A1-9E9BE0AB77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9401" y="0"/>
            <a:ext cx="10533198" cy="686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DB66881-2E08-4C2D-BD82-08D9C11E8611}"/>
              </a:ext>
            </a:extLst>
          </p:cNvPr>
          <p:cNvSpPr/>
          <p:nvPr/>
        </p:nvSpPr>
        <p:spPr>
          <a:xfrm>
            <a:off x="6261161" y="101889"/>
            <a:ext cx="4872744" cy="646331"/>
          </a:xfrm>
          <a:prstGeom prst="rect">
            <a:avLst/>
          </a:prstGeom>
        </p:spPr>
        <p:txBody>
          <a:bodyPr wrap="none">
            <a:spAutoFit/>
          </a:bodyPr>
          <a:lstStyle/>
          <a:p>
            <a:r>
              <a:rPr lang="es-ES">
                <a:hlinkClick r:id="rId4"/>
              </a:rPr>
              <a:t>https://www.youtube.com/watch?v=lo1cRLdqKq4</a:t>
            </a:r>
          </a:p>
          <a:p>
            <a:endParaRPr lang="fr-CH" dirty="0"/>
          </a:p>
        </p:txBody>
      </p:sp>
    </p:spTree>
    <p:extLst>
      <p:ext uri="{BB962C8B-B14F-4D97-AF65-F5344CB8AC3E}">
        <p14:creationId xmlns:p14="http://schemas.microsoft.com/office/powerpoint/2010/main" val="2297707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a:extLst>
              <a:ext uri="{FF2B5EF4-FFF2-40B4-BE49-F238E27FC236}">
                <a16:creationId xmlns:a16="http://schemas.microsoft.com/office/drawing/2014/main" id="{94EDBB2A-FFF0-4FA9-B46D-F62907C740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2906" y="350769"/>
            <a:ext cx="7560097" cy="626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0881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603ECF-6B7E-404B-879E-F8A8B3D67015}"/>
              </a:ext>
            </a:extLst>
          </p:cNvPr>
          <p:cNvSpPr>
            <a:spLocks noGrp="1"/>
          </p:cNvSpPr>
          <p:nvPr>
            <p:ph type="title"/>
          </p:nvPr>
        </p:nvSpPr>
        <p:spPr>
          <a:xfrm>
            <a:off x="1092200" y="822326"/>
            <a:ext cx="10515600" cy="825320"/>
          </a:xfrm>
        </p:spPr>
        <p:txBody>
          <a:bodyPr rtlCol="0">
            <a:normAutofit/>
          </a:bodyPr>
          <a:lstStyle/>
          <a:p>
            <a:pPr algn="ctr" defTabSz="914176">
              <a:defRPr/>
            </a:pPr>
            <a:r>
              <a:rPr lang="es-ES" sz="4399" u="sng">
                <a:latin typeface="+mn-lt"/>
              </a:rPr>
              <a:t>Enfermedades transmitidas por vectores</a:t>
            </a:r>
          </a:p>
        </p:txBody>
      </p:sp>
      <p:sp>
        <p:nvSpPr>
          <p:cNvPr id="61442" name="Content Placeholder 1">
            <a:extLst>
              <a:ext uri="{FF2B5EF4-FFF2-40B4-BE49-F238E27FC236}">
                <a16:creationId xmlns:a16="http://schemas.microsoft.com/office/drawing/2014/main" id="{85459DDA-9B64-4BA9-A347-A2FEF4FA703E}"/>
              </a:ext>
            </a:extLst>
          </p:cNvPr>
          <p:cNvSpPr>
            <a:spLocks noGrp="1"/>
          </p:cNvSpPr>
          <p:nvPr>
            <p:ph idx="1"/>
          </p:nvPr>
        </p:nvSpPr>
        <p:spPr>
          <a:xfrm>
            <a:off x="1420308" y="2721647"/>
            <a:ext cx="10515600" cy="1220229"/>
          </a:xfrm>
        </p:spPr>
        <p:txBody>
          <a:bodyPr rtlCol="0">
            <a:normAutofit fontScale="92500" lnSpcReduction="20000"/>
          </a:bodyPr>
          <a:lstStyle/>
          <a:p>
            <a:pPr marL="609049" indent="-320646" defTabSz="914176">
              <a:spcBef>
                <a:spcPct val="0"/>
              </a:spcBef>
              <a:defRPr/>
            </a:pPr>
            <a:r>
              <a:rPr lang="es-ES" dirty="0"/>
              <a:t>Son enfermedades provocadas por insectos vectores que se reproducen en el agua o en superficies cercanas.</a:t>
            </a:r>
          </a:p>
          <a:p>
            <a:pPr marL="609049" indent="-320646" defTabSz="914176">
              <a:spcBef>
                <a:spcPct val="0"/>
              </a:spcBef>
              <a:defRPr/>
            </a:pPr>
            <a:endParaRPr lang="en-US" altLang="en-US" dirty="0">
              <a:ea typeface="ＭＳ Ｐゴシック" panose="020B0600070205080204" pitchFamily="34" charset="-128"/>
              <a:cs typeface="Arial Narrow" panose="020B0606020202030204" pitchFamily="34" charset="0"/>
            </a:endParaRPr>
          </a:p>
          <a:p>
            <a:pPr marL="609049" indent="-320646" defTabSz="914176">
              <a:spcBef>
                <a:spcPct val="0"/>
              </a:spcBef>
              <a:defRPr/>
            </a:pPr>
            <a:r>
              <a:rPr lang="es-ES" dirty="0"/>
              <a:t>Ejemplos: malaria, fiebre amarilla, dengue, etc. </a:t>
            </a:r>
          </a:p>
          <a:p>
            <a:pPr marL="609049" indent="-320646" defTabSz="914176">
              <a:spcBef>
                <a:spcPct val="0"/>
              </a:spcBef>
              <a:defRPr/>
            </a:pPr>
            <a:endParaRPr lang="fr-CH" altLang="fr-FR" dirty="0">
              <a:ea typeface="ＭＳ Ｐゴシック" panose="020B0600070205080204" pitchFamily="34" charset="-128"/>
              <a:cs typeface="Arial Narrow" panose="020B0606020202030204" pitchFamily="34" charset="0"/>
            </a:endParaRPr>
          </a:p>
        </p:txBody>
      </p:sp>
    </p:spTree>
    <p:extLst>
      <p:ext uri="{BB962C8B-B14F-4D97-AF65-F5344CB8AC3E}">
        <p14:creationId xmlns:p14="http://schemas.microsoft.com/office/powerpoint/2010/main" val="3898321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a:solidFill>
                  <a:schemeClr val="bg1"/>
                </a:solidFill>
              </a:rPr>
              <a:t>Curso HELP</a:t>
            </a:r>
          </a:p>
        </p:txBody>
      </p:sp>
      <p:sp>
        <p:nvSpPr>
          <p:cNvPr id="5" name="Content Placeholder 3"/>
          <p:cNvSpPr txBox="1">
            <a:spLocks/>
          </p:cNvSpPr>
          <p:nvPr/>
        </p:nvSpPr>
        <p:spPr>
          <a:xfrm>
            <a:off x="1157670" y="1409700"/>
            <a:ext cx="10515600" cy="3722384"/>
          </a:xfrm>
          <a:prstGeom prst="rect">
            <a:avLst/>
          </a:prstGeom>
          <a:solidFill>
            <a:schemeClr val="accent4">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3500" b="1">
                <a:solidFill>
                  <a:srgbClr val="FF0000"/>
                </a:solidFill>
              </a:rPr>
              <a:t>Trabajo grupal </a:t>
            </a:r>
          </a:p>
          <a:p>
            <a:pPr marL="0" indent="0" algn="ctr">
              <a:buNone/>
              <a:defRPr/>
            </a:pPr>
            <a:endParaRPr lang="en-US" altLang="fr-FR" dirty="0"/>
          </a:p>
          <a:p>
            <a:pPr marL="0" indent="0" algn="ctr">
              <a:buNone/>
              <a:defRPr/>
            </a:pPr>
            <a:r>
              <a:rPr lang="es-ES"/>
              <a:t>Elaboren una lista de principales intervenciones para reducir la propagación de enfermedades según las vías de transmisión. </a:t>
            </a:r>
          </a:p>
          <a:p>
            <a:pPr marL="0" indent="0" algn="ctr">
              <a:buFont typeface="Arial" panose="020B0604020202020204" pitchFamily="34" charset="0"/>
              <a:buNone/>
            </a:pPr>
            <a:endParaRPr lang="en-GB" dirty="0"/>
          </a:p>
          <a:p>
            <a:pPr marL="0" indent="0" algn="ctr">
              <a:buFont typeface="Arial" panose="020B0604020202020204" pitchFamily="34" charset="0"/>
              <a:buNone/>
            </a:pPr>
            <a:r>
              <a:rPr lang="es-ES"/>
              <a:t>El tiempo para presentar los resultados al resto de los participantes es de </a:t>
            </a:r>
            <a:r>
              <a:rPr lang="es-ES" b="1">
                <a:solidFill>
                  <a:srgbClr val="0000FF"/>
                </a:solidFill>
              </a:rPr>
              <a:t>15 minutos</a:t>
            </a:r>
            <a:r>
              <a:rPr lang="es-ES"/>
              <a:t>.</a:t>
            </a:r>
          </a:p>
          <a:p>
            <a:pPr marL="0" indent="0">
              <a:buFont typeface="Arial" panose="020B0604020202020204" pitchFamily="34" charset="0"/>
              <a:buNone/>
            </a:pPr>
            <a:endParaRPr lang="en-GB" dirty="0"/>
          </a:p>
        </p:txBody>
      </p:sp>
      <p:sp>
        <p:nvSpPr>
          <p:cNvPr id="6" name="Slide Number Placeholder 5"/>
          <p:cNvSpPr>
            <a:spLocks noGrp="1"/>
          </p:cNvSpPr>
          <p:nvPr>
            <p:ph type="sldNum" sz="quarter" idx="12"/>
          </p:nvPr>
        </p:nvSpPr>
        <p:spPr/>
        <p:txBody>
          <a:bodyPr/>
          <a:lstStyle/>
          <a:p>
            <a:fld id="{00865948-8B76-4A50-B7DB-B45DBE1BD062}" type="slidenum">
              <a:rPr lang="fr-CH" smtClean="0"/>
              <a:t>24</a:t>
            </a:fld>
            <a:endParaRPr lang="fr-CH"/>
          </a:p>
        </p:txBody>
      </p:sp>
    </p:spTree>
    <p:extLst>
      <p:ext uri="{BB962C8B-B14F-4D97-AF65-F5344CB8AC3E}">
        <p14:creationId xmlns:p14="http://schemas.microsoft.com/office/powerpoint/2010/main" val="3304234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CC7DB-7461-487C-8224-ED1C779007E2}"/>
              </a:ext>
            </a:extLst>
          </p:cNvPr>
          <p:cNvSpPr>
            <a:spLocks noGrp="1"/>
          </p:cNvSpPr>
          <p:nvPr>
            <p:ph type="title"/>
          </p:nvPr>
        </p:nvSpPr>
        <p:spPr>
          <a:xfrm>
            <a:off x="838200" y="0"/>
            <a:ext cx="10512724" cy="845389"/>
          </a:xfrm>
        </p:spPr>
        <p:txBody>
          <a:bodyPr rtlCol="0">
            <a:normAutofit/>
          </a:bodyPr>
          <a:lstStyle/>
          <a:p>
            <a:pPr algn="ctr" defTabSz="914176">
              <a:defRPr/>
            </a:pPr>
            <a:r>
              <a:rPr lang="es-ES" sz="4399" u="sng">
                <a:latin typeface="+mn-lt"/>
              </a:rPr>
              <a:t>Intervenciones de ingeniería</a:t>
            </a:r>
          </a:p>
        </p:txBody>
      </p:sp>
      <p:pic>
        <p:nvPicPr>
          <p:cNvPr id="72707" name="Content Placeholder 4">
            <a:extLst>
              <a:ext uri="{FF2B5EF4-FFF2-40B4-BE49-F238E27FC236}">
                <a16:creationId xmlns:a16="http://schemas.microsoft.com/office/drawing/2014/main" id="{7845F276-4485-4486-8034-5E1F383E8042}"/>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160033" y="747080"/>
            <a:ext cx="8163410" cy="6204104"/>
          </a:xfrm>
        </p:spPr>
      </p:pic>
    </p:spTree>
    <p:extLst>
      <p:ext uri="{BB962C8B-B14F-4D97-AF65-F5344CB8AC3E}">
        <p14:creationId xmlns:p14="http://schemas.microsoft.com/office/powerpoint/2010/main" val="1378648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4509-8FBA-436C-B6EB-D2338BF006A3}"/>
              </a:ext>
            </a:extLst>
          </p:cNvPr>
          <p:cNvSpPr>
            <a:spLocks noGrp="1"/>
          </p:cNvSpPr>
          <p:nvPr>
            <p:ph type="title"/>
          </p:nvPr>
        </p:nvSpPr>
        <p:spPr/>
        <p:txBody>
          <a:bodyPr/>
          <a:lstStyle/>
          <a:p>
            <a:pPr algn="ctr"/>
            <a:r>
              <a:rPr lang="es-ES" u="sng">
                <a:latin typeface="+mn-lt"/>
              </a:rPr>
              <a:t>Conclusión: ingeniería de salud pública</a:t>
            </a:r>
          </a:p>
        </p:txBody>
      </p:sp>
      <p:sp>
        <p:nvSpPr>
          <p:cNvPr id="3" name="Content Placeholder 2">
            <a:extLst>
              <a:ext uri="{FF2B5EF4-FFF2-40B4-BE49-F238E27FC236}">
                <a16:creationId xmlns:a16="http://schemas.microsoft.com/office/drawing/2014/main" id="{6DC4DB63-C988-4638-96FE-FE0DF8E341D4}"/>
              </a:ext>
            </a:extLst>
          </p:cNvPr>
          <p:cNvSpPr>
            <a:spLocks noGrp="1"/>
          </p:cNvSpPr>
          <p:nvPr>
            <p:ph idx="1"/>
          </p:nvPr>
        </p:nvSpPr>
        <p:spPr>
          <a:xfrm>
            <a:off x="838200" y="1825625"/>
            <a:ext cx="11115261" cy="5032375"/>
          </a:xfrm>
        </p:spPr>
        <p:txBody>
          <a:bodyPr>
            <a:normAutofit lnSpcReduction="10000"/>
          </a:bodyPr>
          <a:lstStyle/>
          <a:p>
            <a:r>
              <a:rPr lang="es-ES" sz="2400" dirty="0"/>
              <a:t>Con frecuencia, en situaciones de emergencia, las prácticas de higiene personal fallan y los servicios públicos colapsan. Esto puede dar lugar a una propagación de enfermedades: un </a:t>
            </a:r>
            <a:r>
              <a:rPr lang="es-ES" sz="2400" dirty="0">
                <a:solidFill>
                  <a:srgbClr val="0000FF"/>
                </a:solidFill>
              </a:rPr>
              <a:t>círculo vicioso</a:t>
            </a:r>
            <a:r>
              <a:rPr lang="es-ES" sz="2400" dirty="0"/>
              <a:t>. </a:t>
            </a:r>
          </a:p>
          <a:p>
            <a:r>
              <a:rPr lang="es-ES" sz="2400" dirty="0"/>
              <a:t>El trabajo de un ingeniero de salud pública es </a:t>
            </a:r>
            <a:r>
              <a:rPr lang="es-ES" sz="2400" dirty="0">
                <a:solidFill>
                  <a:srgbClr val="0000FF"/>
                </a:solidFill>
              </a:rPr>
              <a:t>introducir múltiples barreras </a:t>
            </a:r>
            <a:r>
              <a:rPr lang="es-ES" sz="2400" dirty="0"/>
              <a:t>para frenar la transmisión de enfermedades. Esto se realiza sensibilizando al público y proporcionando las infraestructuras y los servicios adecuados. Las barreras más importantes se relacionan con </a:t>
            </a:r>
            <a:r>
              <a:rPr lang="es-ES" sz="2400" dirty="0">
                <a:solidFill>
                  <a:srgbClr val="0000FF"/>
                </a:solidFill>
              </a:rPr>
              <a:t>el suministro de agua, el saneamiento y el fomento de la higiene.</a:t>
            </a:r>
          </a:p>
          <a:p>
            <a:r>
              <a:rPr lang="es-ES" sz="2400" dirty="0"/>
              <a:t>Para desarrollar barreras efectivas, es necesario conocer los</a:t>
            </a:r>
            <a:r>
              <a:rPr lang="es-ES" sz="2400" dirty="0">
                <a:solidFill>
                  <a:srgbClr val="0000FF"/>
                </a:solidFill>
              </a:rPr>
              <a:t> patrones de transmisión </a:t>
            </a:r>
            <a:r>
              <a:rPr lang="es-ES" sz="2400" dirty="0"/>
              <a:t>de patógenos, así se trate de enfermedades transmitidas por el consumo de agua contaminada, por una falta de higiene adecuada, por medio de parásitos o por vectores.</a:t>
            </a:r>
          </a:p>
          <a:p>
            <a:r>
              <a:rPr lang="es-ES" sz="2400" dirty="0"/>
              <a:t>La provisión de </a:t>
            </a:r>
            <a:r>
              <a:rPr lang="es-ES" sz="2400" dirty="0">
                <a:solidFill>
                  <a:srgbClr val="0000FF"/>
                </a:solidFill>
              </a:rPr>
              <a:t>agua en cantidad </a:t>
            </a:r>
            <a:r>
              <a:rPr lang="es-ES" sz="2400" dirty="0"/>
              <a:t>suficiente </a:t>
            </a:r>
            <a:r>
              <a:rPr lang="es-ES" sz="2400" dirty="0">
                <a:solidFill>
                  <a:srgbClr val="0000FF"/>
                </a:solidFill>
              </a:rPr>
              <a:t>es fundamental para mantener una buena higiene</a:t>
            </a:r>
            <a:r>
              <a:rPr lang="es-ES" sz="2400" dirty="0"/>
              <a:t>. Se ha demostrado que una buena higiene personal reduce el riesgo de contraer la mayoría de las enfermedades relacionadas con el agua.</a:t>
            </a:r>
          </a:p>
          <a:p>
            <a:pPr marL="0" indent="0">
              <a:buNone/>
            </a:pPr>
            <a:endParaRPr lang="fr-CH" dirty="0"/>
          </a:p>
        </p:txBody>
      </p:sp>
      <p:sp>
        <p:nvSpPr>
          <p:cNvPr id="4" name="Slide Number Placeholder 3">
            <a:extLst>
              <a:ext uri="{FF2B5EF4-FFF2-40B4-BE49-F238E27FC236}">
                <a16:creationId xmlns:a16="http://schemas.microsoft.com/office/drawing/2014/main" id="{E89C1FB4-31A4-4EC2-8B14-2F286D7AEE1D}"/>
              </a:ext>
            </a:extLst>
          </p:cNvPr>
          <p:cNvSpPr>
            <a:spLocks noGrp="1"/>
          </p:cNvSpPr>
          <p:nvPr>
            <p:ph type="sldNum" sz="quarter" idx="12"/>
          </p:nvPr>
        </p:nvSpPr>
        <p:spPr/>
        <p:txBody>
          <a:bodyPr/>
          <a:lstStyle/>
          <a:p>
            <a:fld id="{00865948-8B76-4A50-B7DB-B45DBE1BD062}" type="slidenum">
              <a:rPr lang="fr-CH" smtClean="0"/>
              <a:t>26</a:t>
            </a:fld>
            <a:endParaRPr lang="fr-CH"/>
          </a:p>
        </p:txBody>
      </p:sp>
    </p:spTree>
    <p:extLst>
      <p:ext uri="{BB962C8B-B14F-4D97-AF65-F5344CB8AC3E}">
        <p14:creationId xmlns:p14="http://schemas.microsoft.com/office/powerpoint/2010/main" val="281370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s-ES">
                <a:solidFill>
                  <a:schemeClr val="bg1"/>
                </a:solidFill>
              </a:rPr>
              <a:t>Curso HELP</a:t>
            </a:r>
          </a:p>
        </p:txBody>
      </p:sp>
      <p:sp>
        <p:nvSpPr>
          <p:cNvPr id="14" name="Slide Number Placeholder 13"/>
          <p:cNvSpPr>
            <a:spLocks noGrp="1"/>
          </p:cNvSpPr>
          <p:nvPr>
            <p:ph type="sldNum" sz="quarter" idx="12"/>
          </p:nvPr>
        </p:nvSpPr>
        <p:spPr/>
        <p:txBody>
          <a:bodyPr/>
          <a:lstStyle/>
          <a:p>
            <a:fld id="{8CC4FCE3-3984-484D-8147-94AB9B0F2189}" type="slidenum">
              <a:rPr lang="fr-CH" smtClean="0"/>
              <a:t>3</a:t>
            </a:fld>
            <a:endParaRPr lang="fr-CH"/>
          </a:p>
        </p:txBody>
      </p:sp>
      <p:sp>
        <p:nvSpPr>
          <p:cNvPr id="15" name="Titre 1"/>
          <p:cNvSpPr txBox="1">
            <a:spLocks/>
          </p:cNvSpPr>
          <p:nvPr/>
        </p:nvSpPr>
        <p:spPr>
          <a:xfrm>
            <a:off x="4580835" y="289449"/>
            <a:ext cx="3897414" cy="826671"/>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u="sng">
                <a:latin typeface="+mn-lt"/>
              </a:rPr>
              <a:t>Pirámide de la salud</a:t>
            </a:r>
          </a:p>
        </p:txBody>
      </p:sp>
      <p:sp>
        <p:nvSpPr>
          <p:cNvPr id="16" name="Cube 15"/>
          <p:cNvSpPr>
            <a:spLocks/>
          </p:cNvSpPr>
          <p:nvPr/>
        </p:nvSpPr>
        <p:spPr bwMode="auto">
          <a:xfrm>
            <a:off x="2509382" y="3878541"/>
            <a:ext cx="8133620" cy="2402136"/>
          </a:xfrm>
          <a:prstGeom prst="cube">
            <a:avLst>
              <a:gd name="adj" fmla="val 67102"/>
            </a:avLst>
          </a:prstGeom>
          <a:solidFill>
            <a:srgbClr val="E3C7AB"/>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s-ES">
                <a:solidFill>
                  <a:schemeClr val="tx2"/>
                </a:solidFill>
                <a:latin typeface="Calibri" panose="020F0502020204030204" pitchFamily="34" charset="0"/>
              </a:rPr>
              <a:t>Seguridad</a:t>
            </a:r>
          </a:p>
        </p:txBody>
      </p:sp>
      <p:sp>
        <p:nvSpPr>
          <p:cNvPr id="18" name="Rectangle 17"/>
          <p:cNvSpPr>
            <a:spLocks noChangeArrowheads="1"/>
          </p:cNvSpPr>
          <p:nvPr/>
        </p:nvSpPr>
        <p:spPr bwMode="auto">
          <a:xfrm>
            <a:off x="2359734" y="5232147"/>
            <a:ext cx="6904619" cy="400459"/>
          </a:xfrm>
          <a:prstGeom prst="rect">
            <a:avLst/>
          </a:prstGeom>
          <a:noFill/>
          <a:ln w="9525" algn="ctr">
            <a:noFill/>
            <a:round/>
            <a:headEnd/>
            <a:tailEnd/>
          </a:ln>
        </p:spPr>
        <p:txBody>
          <a:bodyPr lIns="0" tIns="0" rIns="0" bIns="0" anchor="t"/>
          <a:lstStyle/>
          <a:p>
            <a:pPr marL="0" lvl="1" algn="ctr" eaLnBrk="0" hangingPunct="0"/>
            <a:endParaRPr lang="en-US" sz="1600" i="1" dirty="0">
              <a:latin typeface="Calibri" panose="020F0502020204030204" pitchFamily="34" charset="0"/>
            </a:endParaRPr>
          </a:p>
        </p:txBody>
      </p:sp>
      <p:sp>
        <p:nvSpPr>
          <p:cNvPr id="19" name="Cube 18"/>
          <p:cNvSpPr>
            <a:spLocks/>
          </p:cNvSpPr>
          <p:nvPr/>
        </p:nvSpPr>
        <p:spPr bwMode="auto">
          <a:xfrm>
            <a:off x="3995838" y="3476376"/>
            <a:ext cx="2700000" cy="1518281"/>
          </a:xfrm>
          <a:prstGeom prst="cube">
            <a:avLst>
              <a:gd name="adj" fmla="val 40056"/>
            </a:avLst>
          </a:prstGeom>
          <a:solidFill>
            <a:srgbClr val="C2D69B"/>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s-ES">
                <a:latin typeface="Calibri" panose="020F0502020204030204" pitchFamily="34" charset="0"/>
              </a:rPr>
              <a:t>Nutrición y seguridad alimentaria</a:t>
            </a:r>
          </a:p>
        </p:txBody>
      </p:sp>
      <p:sp>
        <p:nvSpPr>
          <p:cNvPr id="20" name="Cube 19"/>
          <p:cNvSpPr>
            <a:spLocks/>
          </p:cNvSpPr>
          <p:nvPr/>
        </p:nvSpPr>
        <p:spPr bwMode="auto">
          <a:xfrm>
            <a:off x="6218094" y="3459591"/>
            <a:ext cx="2700000" cy="1518281"/>
          </a:xfrm>
          <a:prstGeom prst="cube">
            <a:avLst>
              <a:gd name="adj" fmla="val 41991"/>
            </a:avLst>
          </a:prstGeom>
          <a:solidFill>
            <a:srgbClr val="95B3D7"/>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s-ES">
                <a:latin typeface="Calibri" panose="020F0502020204030204" pitchFamily="34" charset="0"/>
              </a:rPr>
              <a:t>Agua, saneamiento,</a:t>
            </a:r>
          </a:p>
          <a:p>
            <a:pPr algn="ctr" eaLnBrk="0" hangingPunct="0">
              <a:defRPr/>
            </a:pPr>
            <a:r>
              <a:rPr lang="es-ES">
                <a:latin typeface="Calibri" panose="020F0502020204030204" pitchFamily="34" charset="0"/>
              </a:rPr>
              <a:t>higiene y medio ambiente</a:t>
            </a:r>
          </a:p>
        </p:txBody>
      </p:sp>
      <p:sp>
        <p:nvSpPr>
          <p:cNvPr id="21" name="Cube 20"/>
          <p:cNvSpPr>
            <a:spLocks/>
          </p:cNvSpPr>
          <p:nvPr/>
        </p:nvSpPr>
        <p:spPr bwMode="auto">
          <a:xfrm>
            <a:off x="4819542" y="2667503"/>
            <a:ext cx="3420000" cy="1252779"/>
          </a:xfrm>
          <a:prstGeom prst="cube">
            <a:avLst>
              <a:gd name="adj" fmla="val 35371"/>
            </a:avLst>
          </a:prstGeom>
          <a:solidFill>
            <a:srgbClr val="B2A1C7"/>
          </a:solidFill>
          <a:ln w="9525" algn="ctr">
            <a:solidFill>
              <a:srgbClr val="FFC9FF"/>
            </a:solidFill>
            <a:round/>
            <a:headEnd/>
            <a:tailEnd/>
          </a:ln>
        </p:spPr>
        <p:txBody>
          <a:bodyPr anchor="ctr"/>
          <a:lstStyle/>
          <a:p>
            <a:pPr algn="ctr" eaLnBrk="0" hangingPunct="0"/>
            <a:r>
              <a:rPr lang="es-ES">
                <a:latin typeface="Calibri" panose="020F0502020204030204" pitchFamily="34" charset="0"/>
              </a:rPr>
              <a:t>Atención de salud preventiva</a:t>
            </a:r>
          </a:p>
        </p:txBody>
      </p:sp>
      <p:sp>
        <p:nvSpPr>
          <p:cNvPr id="22" name="Cube 21"/>
          <p:cNvSpPr>
            <a:spLocks noChangeAspect="1"/>
          </p:cNvSpPr>
          <p:nvPr/>
        </p:nvSpPr>
        <p:spPr bwMode="auto">
          <a:xfrm>
            <a:off x="5533718" y="1925499"/>
            <a:ext cx="1872000" cy="1061608"/>
          </a:xfrm>
          <a:prstGeom prst="cube">
            <a:avLst>
              <a:gd name="adj" fmla="val 25158"/>
            </a:avLst>
          </a:prstGeom>
          <a:solidFill>
            <a:srgbClr val="EA9594"/>
          </a:solidFill>
          <a:ln w="9525" algn="ctr">
            <a:solidFill>
              <a:schemeClr val="tx1"/>
            </a:solidFill>
            <a:round/>
            <a:headEnd/>
            <a:tailEnd/>
          </a:ln>
        </p:spPr>
        <p:txBody>
          <a:bodyPr anchor="ctr"/>
          <a:lstStyle/>
          <a:p>
            <a:pPr algn="ctr" eaLnBrk="0" hangingPunct="0"/>
            <a:r>
              <a:rPr lang="es-ES">
                <a:latin typeface="Calibri" panose="020F0502020204030204" pitchFamily="34" charset="0"/>
              </a:rPr>
              <a:t>Atención de salud curativa</a:t>
            </a:r>
          </a:p>
        </p:txBody>
      </p:sp>
    </p:spTree>
    <p:extLst>
      <p:ext uri="{BB962C8B-B14F-4D97-AF65-F5344CB8AC3E}">
        <p14:creationId xmlns:p14="http://schemas.microsoft.com/office/powerpoint/2010/main" val="288407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36B5BE5-DCA3-4D19-BD34-7EA02134F4B4}"/>
              </a:ext>
            </a:extLst>
          </p:cNvPr>
          <p:cNvSpPr>
            <a:spLocks noGrp="1" noChangeArrowheads="1"/>
          </p:cNvSpPr>
          <p:nvPr>
            <p:ph type="title"/>
          </p:nvPr>
        </p:nvSpPr>
        <p:spPr>
          <a:xfrm>
            <a:off x="643944" y="365126"/>
            <a:ext cx="11548056" cy="825320"/>
          </a:xfrm>
        </p:spPr>
        <p:txBody>
          <a:bodyPr>
            <a:noAutofit/>
          </a:bodyPr>
          <a:lstStyle/>
          <a:p>
            <a:pPr algn="ctr">
              <a:tabLst>
                <a:tab pos="0" algn="l"/>
                <a:tab pos="446938" algn="l"/>
                <a:tab pos="896563" algn="l"/>
                <a:tab pos="1345293" algn="l"/>
                <a:tab pos="1794918" algn="l"/>
                <a:tab pos="2243647" algn="l"/>
                <a:tab pos="2693272" algn="l"/>
                <a:tab pos="3142002" algn="l"/>
                <a:tab pos="3591627" algn="l"/>
                <a:tab pos="4040356" algn="l"/>
                <a:tab pos="4489086" algn="l"/>
                <a:tab pos="4938711" algn="l"/>
                <a:tab pos="5387440" algn="l"/>
                <a:tab pos="5837065" algn="l"/>
                <a:tab pos="6285795" algn="l"/>
                <a:tab pos="6735420" algn="l"/>
                <a:tab pos="7184149" algn="l"/>
                <a:tab pos="7633774" algn="l"/>
                <a:tab pos="8082504" algn="l"/>
                <a:tab pos="8532129" algn="l"/>
                <a:tab pos="8980858" algn="l"/>
              </a:tabLst>
            </a:pPr>
            <a:r>
              <a:rPr lang="es-ES" u="sng">
                <a:latin typeface="+mn-lt"/>
              </a:rPr>
              <a:t>Interrelación entre la población y el medio ambiente</a:t>
            </a:r>
          </a:p>
        </p:txBody>
      </p:sp>
      <p:sp>
        <p:nvSpPr>
          <p:cNvPr id="6146" name="Oval 2">
            <a:extLst>
              <a:ext uri="{FF2B5EF4-FFF2-40B4-BE49-F238E27FC236}">
                <a16:creationId xmlns:a16="http://schemas.microsoft.com/office/drawing/2014/main" id="{C16D5B41-36ED-44E5-BF90-1DB7B835EC4E}"/>
              </a:ext>
            </a:extLst>
          </p:cNvPr>
          <p:cNvSpPr>
            <a:spLocks noChangeArrowheads="1"/>
          </p:cNvSpPr>
          <p:nvPr/>
        </p:nvSpPr>
        <p:spPr bwMode="auto">
          <a:xfrm>
            <a:off x="2439117" y="2591030"/>
            <a:ext cx="2362082" cy="2362083"/>
          </a:xfrm>
          <a:prstGeom prst="ellipse">
            <a:avLst/>
          </a:prstGeom>
          <a:ln>
            <a:headEnd/>
            <a:tailEnd/>
          </a:ln>
          <a:effectLst>
            <a:reflection stA="45000" endPos="0" dist="177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89987" tIns="46793" rIns="89987" bIns="46793" anchor="ct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s-ES" sz="2800" b="1">
                <a:solidFill>
                  <a:schemeClr val="bg1"/>
                </a:solidFill>
                <a:effectLst>
                  <a:outerShdw algn="tl">
                    <a:srgbClr val="FFFFFF"/>
                  </a:outerShdw>
                </a:effectLst>
                <a:latin typeface="Arial" charset="0"/>
                <a:cs typeface="Arial Unicode MS" charset="0"/>
              </a:rPr>
              <a:t>Población</a:t>
            </a:r>
          </a:p>
        </p:txBody>
      </p:sp>
      <p:sp>
        <p:nvSpPr>
          <p:cNvPr id="6147" name="Rectangle 3">
            <a:extLst>
              <a:ext uri="{FF2B5EF4-FFF2-40B4-BE49-F238E27FC236}">
                <a16:creationId xmlns:a16="http://schemas.microsoft.com/office/drawing/2014/main" id="{80C46C64-8C6E-4281-9029-AAAE5228B6BC}"/>
              </a:ext>
            </a:extLst>
          </p:cNvPr>
          <p:cNvSpPr>
            <a:spLocks noChangeArrowheads="1"/>
          </p:cNvSpPr>
          <p:nvPr/>
        </p:nvSpPr>
        <p:spPr bwMode="auto">
          <a:xfrm>
            <a:off x="7238525" y="2591030"/>
            <a:ext cx="2438221" cy="2362083"/>
          </a:xfrm>
          <a:prstGeom prst="rect">
            <a:avLst/>
          </a:prstGeom>
          <a:ln>
            <a:headEnd/>
            <a:tailEnd/>
          </a:ln>
          <a:effectLst>
            <a:reflection blurRad="190500" stA="45000" endPos="0" dist="355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89987" tIns="46793" rIns="89987" bIns="46793" anchor="ct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s-ES" sz="2800" b="1">
                <a:solidFill>
                  <a:schemeClr val="bg1"/>
                </a:solidFill>
                <a:effectLst>
                  <a:outerShdw algn="tl">
                    <a:srgbClr val="FFFFFF"/>
                  </a:outerShdw>
                </a:effectLst>
                <a:latin typeface="Arial" charset="0"/>
                <a:cs typeface="Arial Unicode MS" charset="0"/>
              </a:rPr>
              <a:t>Medio ambiente</a:t>
            </a:r>
          </a:p>
        </p:txBody>
      </p:sp>
      <p:sp>
        <p:nvSpPr>
          <p:cNvPr id="5" name="AutoShape 5">
            <a:extLst>
              <a:ext uri="{FF2B5EF4-FFF2-40B4-BE49-F238E27FC236}">
                <a16:creationId xmlns:a16="http://schemas.microsoft.com/office/drawing/2014/main" id="{4130F0F3-A431-4CFD-A3BF-A2A8DF0E22A8}"/>
              </a:ext>
            </a:extLst>
          </p:cNvPr>
          <p:cNvSpPr>
            <a:spLocks noChangeArrowheads="1"/>
          </p:cNvSpPr>
          <p:nvPr/>
        </p:nvSpPr>
        <p:spPr bwMode="auto">
          <a:xfrm>
            <a:off x="3962781" y="1439996"/>
            <a:ext cx="3505055" cy="18291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25" y="5325"/>
                </a:moveTo>
                <a:cubicBezTo>
                  <a:pt x="15282" y="3627"/>
                  <a:pt x="13094" y="2659"/>
                  <a:pt x="10800" y="2659"/>
                </a:cubicBezTo>
                <a:cubicBezTo>
                  <a:pt x="7292" y="2658"/>
                  <a:pt x="4179" y="4905"/>
                  <a:pt x="3074" y="8233"/>
                </a:cubicBezTo>
                <a:lnTo>
                  <a:pt x="550" y="7395"/>
                </a:lnTo>
                <a:cubicBezTo>
                  <a:pt x="2017" y="2979"/>
                  <a:pt x="6147" y="-1"/>
                  <a:pt x="10800" y="0"/>
                </a:cubicBezTo>
                <a:cubicBezTo>
                  <a:pt x="13843" y="0"/>
                  <a:pt x="16746" y="1284"/>
                  <a:pt x="18793" y="3537"/>
                </a:cubicBezTo>
                <a:lnTo>
                  <a:pt x="20791" y="1721"/>
                </a:lnTo>
                <a:lnTo>
                  <a:pt x="20519" y="7413"/>
                </a:lnTo>
                <a:lnTo>
                  <a:pt x="14827" y="7141"/>
                </a:lnTo>
                <a:lnTo>
                  <a:pt x="16825" y="5325"/>
                </a:lnTo>
                <a:close/>
              </a:path>
            </a:pathLst>
          </a:custGeom>
          <a:noFill/>
          <a:ln w="9360">
            <a:solidFill>
              <a:srgbClr val="000000"/>
            </a:solidFill>
            <a:miter lim="800000"/>
            <a:headEnd/>
            <a:tailEnd/>
          </a:ln>
        </p:spPr>
        <p:txBody>
          <a:bodyPr wrap="none" anchor="ctr"/>
          <a:lstStyle/>
          <a:p>
            <a:pPr>
              <a:defRPr/>
            </a:pPr>
            <a:endParaRPr lang="fr-CH" sz="3215"/>
          </a:p>
        </p:txBody>
      </p:sp>
      <p:sp>
        <p:nvSpPr>
          <p:cNvPr id="6" name="AutoShape 6">
            <a:extLst>
              <a:ext uri="{FF2B5EF4-FFF2-40B4-BE49-F238E27FC236}">
                <a16:creationId xmlns:a16="http://schemas.microsoft.com/office/drawing/2014/main" id="{EFF23EA6-2AF8-4971-A340-6E4143F3AB40}"/>
              </a:ext>
            </a:extLst>
          </p:cNvPr>
          <p:cNvSpPr>
            <a:spLocks noChangeArrowheads="1"/>
          </p:cNvSpPr>
          <p:nvPr/>
        </p:nvSpPr>
        <p:spPr bwMode="auto">
          <a:xfrm flipH="1" flipV="1">
            <a:off x="4115058" y="4591231"/>
            <a:ext cx="3505055" cy="182821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25" y="5325"/>
                </a:moveTo>
                <a:cubicBezTo>
                  <a:pt x="15282" y="3627"/>
                  <a:pt x="13094" y="2659"/>
                  <a:pt x="10800" y="2659"/>
                </a:cubicBezTo>
                <a:cubicBezTo>
                  <a:pt x="7292" y="2658"/>
                  <a:pt x="4179" y="4905"/>
                  <a:pt x="3074" y="8233"/>
                </a:cubicBezTo>
                <a:lnTo>
                  <a:pt x="550" y="7395"/>
                </a:lnTo>
                <a:cubicBezTo>
                  <a:pt x="2017" y="2979"/>
                  <a:pt x="6147" y="-1"/>
                  <a:pt x="10800" y="0"/>
                </a:cubicBezTo>
                <a:cubicBezTo>
                  <a:pt x="13843" y="0"/>
                  <a:pt x="16746" y="1284"/>
                  <a:pt x="18793" y="3537"/>
                </a:cubicBezTo>
                <a:lnTo>
                  <a:pt x="20791" y="1721"/>
                </a:lnTo>
                <a:lnTo>
                  <a:pt x="20519" y="7413"/>
                </a:lnTo>
                <a:lnTo>
                  <a:pt x="14827" y="7141"/>
                </a:lnTo>
                <a:lnTo>
                  <a:pt x="16825" y="5325"/>
                </a:lnTo>
                <a:close/>
              </a:path>
            </a:pathLst>
          </a:custGeom>
          <a:noFill/>
          <a:ln w="9360">
            <a:solidFill>
              <a:srgbClr val="000000"/>
            </a:solidFill>
            <a:miter lim="800000"/>
            <a:headEnd/>
            <a:tailEnd/>
          </a:ln>
          <a:effectLst/>
        </p:spPr>
        <p:txBody>
          <a:bodyPr wrap="none" anchor="ctr"/>
          <a:lstStyle/>
          <a:p>
            <a:pPr>
              <a:defRPr/>
            </a:pPr>
            <a:endParaRPr lang="fr-CH" sz="3215"/>
          </a:p>
        </p:txBody>
      </p:sp>
    </p:spTree>
    <p:extLst>
      <p:ext uri="{BB962C8B-B14F-4D97-AF65-F5344CB8AC3E}">
        <p14:creationId xmlns:p14="http://schemas.microsoft.com/office/powerpoint/2010/main" val="12212698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8BB4-1850-410E-94C6-B3E93CBE5A7B}"/>
              </a:ext>
            </a:extLst>
          </p:cNvPr>
          <p:cNvSpPr>
            <a:spLocks noGrp="1"/>
          </p:cNvSpPr>
          <p:nvPr>
            <p:ph type="title" idx="4294967295"/>
          </p:nvPr>
        </p:nvSpPr>
        <p:spPr>
          <a:xfrm>
            <a:off x="817563" y="4135425"/>
            <a:ext cx="11283050" cy="2636181"/>
          </a:xfrm>
        </p:spPr>
        <p:txBody>
          <a:bodyPr rtlCol="0">
            <a:normAutofit/>
          </a:bodyPr>
          <a:lstStyle/>
          <a:p>
            <a:pPr algn="ctr" defTabSz="914176">
              <a:defRPr/>
            </a:pPr>
            <a:r>
              <a:rPr lang="es-ES" sz="2800">
                <a:latin typeface="+mn-lt"/>
                <a:ea typeface="ＭＳ Ｐゴシック" panose="020B0600070205080204" pitchFamily="34" charset="-128"/>
              </a:rPr>
              <a:t>¿Qué desechos arroja una población al medio ambiente? </a:t>
            </a:r>
            <a:br>
              <a:rPr lang="es-ES" sz="2800">
                <a:latin typeface="+mn-lt"/>
                <a:ea typeface="ＭＳ Ｐゴシック" panose="020B0600070205080204" pitchFamily="34" charset="-128"/>
              </a:rPr>
            </a:br>
            <a:br>
              <a:rPr lang="es-ES" sz="2800">
                <a:latin typeface="+mn-lt"/>
                <a:ea typeface="ＭＳ Ｐゴシック" panose="020B0600070205080204" pitchFamily="34" charset="-128"/>
              </a:rPr>
            </a:br>
            <a:r>
              <a:rPr lang="es-ES" sz="2800">
                <a:latin typeface="+mn-lt"/>
                <a:ea typeface="ＭＳ Ｐゴシック" panose="020B0600070205080204" pitchFamily="34" charset="-128"/>
              </a:rPr>
              <a:t>¿Qué elementos que se originan en el medio ambiente son necesarios para mantener la vida y la salud de una población? </a:t>
            </a:r>
          </a:p>
        </p:txBody>
      </p:sp>
      <p:grpSp>
        <p:nvGrpSpPr>
          <p:cNvPr id="22531" name="Group 2">
            <a:extLst>
              <a:ext uri="{FF2B5EF4-FFF2-40B4-BE49-F238E27FC236}">
                <a16:creationId xmlns:a16="http://schemas.microsoft.com/office/drawing/2014/main" id="{9BA29691-861C-42C1-98D0-F29D3D0A2764}"/>
              </a:ext>
            </a:extLst>
          </p:cNvPr>
          <p:cNvGrpSpPr>
            <a:grpSpLocks/>
          </p:cNvGrpSpPr>
          <p:nvPr/>
        </p:nvGrpSpPr>
        <p:grpSpPr bwMode="auto">
          <a:xfrm>
            <a:off x="4314117" y="505491"/>
            <a:ext cx="3563766" cy="3527317"/>
            <a:chOff x="1740" y="209"/>
            <a:chExt cx="2290" cy="2266"/>
          </a:xfrm>
        </p:grpSpPr>
        <p:sp>
          <p:nvSpPr>
            <p:cNvPr id="22532" name="Text Box 3">
              <a:extLst>
                <a:ext uri="{FF2B5EF4-FFF2-40B4-BE49-F238E27FC236}">
                  <a16:creationId xmlns:a16="http://schemas.microsoft.com/office/drawing/2014/main" id="{BCC17BEE-EE2D-4C1F-832C-24114DDF8A3A}"/>
                </a:ext>
              </a:extLst>
            </p:cNvPr>
            <p:cNvSpPr txBox="1">
              <a:spLocks noChangeArrowheads="1"/>
            </p:cNvSpPr>
            <p:nvPr/>
          </p:nvSpPr>
          <p:spPr bwMode="auto">
            <a:xfrm>
              <a:off x="1740" y="209"/>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es-ES" sz="22455">
                  <a:solidFill>
                    <a:srgbClr val="FF0000"/>
                  </a:solidFill>
                  <a:ea typeface="Arial Unicode MS" panose="020B0604020202020204" pitchFamily="34" charset="-128"/>
                  <a:cs typeface="Arial Unicode MS" panose="020B0604020202020204" pitchFamily="34" charset="-128"/>
                </a:rPr>
                <a:t>??</a:t>
              </a:r>
            </a:p>
          </p:txBody>
        </p:sp>
        <p:sp>
          <p:nvSpPr>
            <p:cNvPr id="16389" name="Oval 4">
              <a:extLst>
                <a:ext uri="{FF2B5EF4-FFF2-40B4-BE49-F238E27FC236}">
                  <a16:creationId xmlns:a16="http://schemas.microsoft.com/office/drawing/2014/main" id="{15ED800D-FCF1-4D0B-8728-C654397F1948}"/>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Tree>
    <p:extLst>
      <p:ext uri="{BB962C8B-B14F-4D97-AF65-F5344CB8AC3E}">
        <p14:creationId xmlns:p14="http://schemas.microsoft.com/office/powerpoint/2010/main" val="328783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7">
            <a:extLst>
              <a:ext uri="{FF2B5EF4-FFF2-40B4-BE49-F238E27FC236}">
                <a16:creationId xmlns:a16="http://schemas.microsoft.com/office/drawing/2014/main" id="{D78AE7F1-51E9-4946-8DEC-ABE20665E59C}"/>
              </a:ext>
            </a:extLst>
          </p:cNvPr>
          <p:cNvSpPr>
            <a:spLocks noChangeArrowheads="1"/>
          </p:cNvSpPr>
          <p:nvPr/>
        </p:nvSpPr>
        <p:spPr bwMode="auto">
          <a:xfrm>
            <a:off x="4802904" y="4251240"/>
            <a:ext cx="2376243" cy="1633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87" tIns="46793" rIns="89987" bIns="46793">
            <a:spAutoFit/>
            <a:scene3d>
              <a:camera prst="orthographicFront"/>
              <a:lightRig rig="harsh" dir="t"/>
            </a:scene3d>
            <a:sp3d extrusionH="57150" prstMaterial="matte">
              <a:bevelT w="63500" h="12700" prst="angle"/>
              <a:contourClr>
                <a:schemeClr val="bg1">
                  <a:lumMod val="65000"/>
                </a:schemeClr>
              </a:contourClr>
            </a:sp3d>
          </a:bodyP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s-ES" sz="2000">
                <a:ln/>
                <a:latin typeface="Arial" charset="0"/>
                <a:cs typeface="Arial Unicode MS" charset="0"/>
              </a:rPr>
              <a:t>Agua</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s-ES" sz="2000">
                <a:ln/>
                <a:latin typeface="Arial" charset="0"/>
                <a:cs typeface="Arial Unicode MS" charset="0"/>
              </a:rPr>
              <a:t>Energía</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s-ES" sz="2000">
                <a:ln/>
                <a:latin typeface="Arial" charset="0"/>
                <a:cs typeface="Arial Unicode MS" charset="0"/>
              </a:rPr>
              <a:t>Alimentos</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s-ES" sz="2000">
                <a:ln/>
                <a:latin typeface="Arial" charset="0"/>
                <a:cs typeface="Arial Unicode MS" charset="0"/>
              </a:rPr>
              <a:t>Materiales/vivienda</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s-ES" sz="2000">
                <a:ln/>
                <a:latin typeface="Arial" charset="0"/>
                <a:cs typeface="Arial Unicode MS" charset="0"/>
              </a:rPr>
              <a:t>Vectores</a:t>
            </a:r>
          </a:p>
        </p:txBody>
      </p:sp>
      <p:sp>
        <p:nvSpPr>
          <p:cNvPr id="17414" name="AutoShape 6">
            <a:extLst>
              <a:ext uri="{FF2B5EF4-FFF2-40B4-BE49-F238E27FC236}">
                <a16:creationId xmlns:a16="http://schemas.microsoft.com/office/drawing/2014/main" id="{46145323-6AD1-4EA2-A666-5E6E1151836F}"/>
              </a:ext>
            </a:extLst>
          </p:cNvPr>
          <p:cNvSpPr>
            <a:spLocks noChangeArrowheads="1"/>
          </p:cNvSpPr>
          <p:nvPr/>
        </p:nvSpPr>
        <p:spPr bwMode="auto">
          <a:xfrm flipH="1" flipV="1">
            <a:off x="4115058" y="4591231"/>
            <a:ext cx="3505055" cy="182821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25" y="5325"/>
                </a:moveTo>
                <a:cubicBezTo>
                  <a:pt x="15282" y="3627"/>
                  <a:pt x="13094" y="2659"/>
                  <a:pt x="10800" y="2659"/>
                </a:cubicBezTo>
                <a:cubicBezTo>
                  <a:pt x="7292" y="2658"/>
                  <a:pt x="4179" y="4905"/>
                  <a:pt x="3074" y="8233"/>
                </a:cubicBezTo>
                <a:lnTo>
                  <a:pt x="550" y="7395"/>
                </a:lnTo>
                <a:cubicBezTo>
                  <a:pt x="2017" y="2979"/>
                  <a:pt x="6147" y="-1"/>
                  <a:pt x="10800" y="0"/>
                </a:cubicBezTo>
                <a:cubicBezTo>
                  <a:pt x="13843" y="0"/>
                  <a:pt x="16746" y="1284"/>
                  <a:pt x="18793" y="3537"/>
                </a:cubicBezTo>
                <a:lnTo>
                  <a:pt x="20791" y="1721"/>
                </a:lnTo>
                <a:lnTo>
                  <a:pt x="20519" y="7413"/>
                </a:lnTo>
                <a:lnTo>
                  <a:pt x="14827" y="7141"/>
                </a:lnTo>
                <a:lnTo>
                  <a:pt x="16825" y="5325"/>
                </a:lnTo>
                <a:close/>
              </a:path>
            </a:pathLst>
          </a:custGeom>
          <a:solidFill>
            <a:srgbClr val="FF0000"/>
          </a:solidFill>
          <a:ln w="9360">
            <a:solidFill>
              <a:srgbClr val="000000"/>
            </a:solidFill>
            <a:miter lim="800000"/>
            <a:headEnd/>
            <a:tailEnd/>
          </a:ln>
        </p:spPr>
        <p:txBody>
          <a:bodyPr wrap="none" anchor="ctr"/>
          <a:lstStyle/>
          <a:p>
            <a:pPr>
              <a:defRPr/>
            </a:pPr>
            <a:endParaRPr lang="fr-CH" sz="3215"/>
          </a:p>
        </p:txBody>
      </p:sp>
      <p:sp>
        <p:nvSpPr>
          <p:cNvPr id="12" name="Rectangle 1">
            <a:extLst>
              <a:ext uri="{FF2B5EF4-FFF2-40B4-BE49-F238E27FC236}">
                <a16:creationId xmlns:a16="http://schemas.microsoft.com/office/drawing/2014/main" id="{D281D75D-8B23-4713-8F2A-9AFBD9583DBD}"/>
              </a:ext>
            </a:extLst>
          </p:cNvPr>
          <p:cNvSpPr txBox="1">
            <a:spLocks noChangeArrowheads="1"/>
          </p:cNvSpPr>
          <p:nvPr/>
        </p:nvSpPr>
        <p:spPr>
          <a:xfrm>
            <a:off x="637504" y="365126"/>
            <a:ext cx="11554496" cy="825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0" algn="l"/>
                <a:tab pos="446938" algn="l"/>
                <a:tab pos="896563" algn="l"/>
                <a:tab pos="1345293" algn="l"/>
                <a:tab pos="1794918" algn="l"/>
                <a:tab pos="2243647" algn="l"/>
                <a:tab pos="2693272" algn="l"/>
                <a:tab pos="3142002" algn="l"/>
                <a:tab pos="3591627" algn="l"/>
                <a:tab pos="4040356" algn="l"/>
                <a:tab pos="4489086" algn="l"/>
                <a:tab pos="4938711" algn="l"/>
                <a:tab pos="5387440" algn="l"/>
                <a:tab pos="5837065" algn="l"/>
                <a:tab pos="6285795" algn="l"/>
                <a:tab pos="6735420" algn="l"/>
                <a:tab pos="7184149" algn="l"/>
                <a:tab pos="7633774" algn="l"/>
                <a:tab pos="8082504" algn="l"/>
                <a:tab pos="8532129" algn="l"/>
                <a:tab pos="8980858" algn="l"/>
              </a:tabLst>
            </a:pPr>
            <a:r>
              <a:rPr lang="es-ES" u="sng">
                <a:latin typeface="+mn-lt"/>
              </a:rPr>
              <a:t>Interrelación entre la población y el medio ambiente</a:t>
            </a:r>
          </a:p>
        </p:txBody>
      </p:sp>
      <p:sp>
        <p:nvSpPr>
          <p:cNvPr id="7" name="Oval 2">
            <a:extLst>
              <a:ext uri="{FF2B5EF4-FFF2-40B4-BE49-F238E27FC236}">
                <a16:creationId xmlns:a16="http://schemas.microsoft.com/office/drawing/2014/main" id="{F578E58B-11E0-4A35-88F7-2C6F8B654C69}"/>
              </a:ext>
            </a:extLst>
          </p:cNvPr>
          <p:cNvSpPr>
            <a:spLocks noChangeArrowheads="1"/>
          </p:cNvSpPr>
          <p:nvPr/>
        </p:nvSpPr>
        <p:spPr bwMode="auto">
          <a:xfrm>
            <a:off x="2439117" y="2591030"/>
            <a:ext cx="2362082" cy="2362083"/>
          </a:xfrm>
          <a:prstGeom prst="ellipse">
            <a:avLst/>
          </a:prstGeom>
          <a:ln>
            <a:headEnd/>
            <a:tailEnd/>
          </a:ln>
          <a:effectLst>
            <a:reflection stA="45000" endPos="0" dist="177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89987" tIns="46793" rIns="89987" bIns="46793" anchor="ct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s-ES" sz="2800" b="1">
                <a:solidFill>
                  <a:schemeClr val="bg1"/>
                </a:solidFill>
                <a:effectLst>
                  <a:outerShdw algn="tl">
                    <a:srgbClr val="FFFFFF"/>
                  </a:outerShdw>
                </a:effectLst>
                <a:latin typeface="Arial" charset="0"/>
                <a:cs typeface="Arial Unicode MS" charset="0"/>
              </a:rPr>
              <a:t>Población</a:t>
            </a:r>
          </a:p>
        </p:txBody>
      </p:sp>
      <p:sp>
        <p:nvSpPr>
          <p:cNvPr id="8" name="Rectangle 3">
            <a:extLst>
              <a:ext uri="{FF2B5EF4-FFF2-40B4-BE49-F238E27FC236}">
                <a16:creationId xmlns:a16="http://schemas.microsoft.com/office/drawing/2014/main" id="{E04C6DE2-7D70-4BE1-A157-71C33BAADD2F}"/>
              </a:ext>
            </a:extLst>
          </p:cNvPr>
          <p:cNvSpPr>
            <a:spLocks noChangeArrowheads="1"/>
          </p:cNvSpPr>
          <p:nvPr/>
        </p:nvSpPr>
        <p:spPr bwMode="auto">
          <a:xfrm>
            <a:off x="7238525" y="2591030"/>
            <a:ext cx="2438221" cy="2362083"/>
          </a:xfrm>
          <a:prstGeom prst="rect">
            <a:avLst/>
          </a:prstGeom>
          <a:ln>
            <a:headEnd/>
            <a:tailEnd/>
          </a:ln>
          <a:effectLst>
            <a:reflection blurRad="190500" stA="45000" endPos="0" dist="355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89987" tIns="46793" rIns="89987" bIns="46793" anchor="ct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s-ES" sz="2800" b="1">
                <a:solidFill>
                  <a:schemeClr val="bg1"/>
                </a:solidFill>
                <a:effectLst>
                  <a:outerShdw algn="tl">
                    <a:srgbClr val="FFFFFF"/>
                  </a:outerShdw>
                </a:effectLst>
                <a:latin typeface="Arial" charset="0"/>
                <a:cs typeface="Arial Unicode MS" charset="0"/>
              </a:rPr>
              <a:t>Medio ambiente</a:t>
            </a:r>
          </a:p>
        </p:txBody>
      </p:sp>
      <p:sp>
        <p:nvSpPr>
          <p:cNvPr id="9" name="Rectangle 6">
            <a:extLst>
              <a:ext uri="{FF2B5EF4-FFF2-40B4-BE49-F238E27FC236}">
                <a16:creationId xmlns:a16="http://schemas.microsoft.com/office/drawing/2014/main" id="{2E89E2FF-A89A-4307-B6FD-FE73218E652C}"/>
              </a:ext>
            </a:extLst>
          </p:cNvPr>
          <p:cNvSpPr>
            <a:spLocks noChangeArrowheads="1"/>
          </p:cNvSpPr>
          <p:nvPr/>
        </p:nvSpPr>
        <p:spPr bwMode="auto">
          <a:xfrm>
            <a:off x="4947168" y="2251543"/>
            <a:ext cx="1749468" cy="1017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87" tIns="46793" rIns="89987" bIns="46793">
            <a:spAutoFit/>
          </a:bodyP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s-ES" sz="2000">
                <a:ln w="0"/>
                <a:latin typeface="Arial" charset="0"/>
                <a:cs typeface="Arial Unicode MS" charset="0"/>
              </a:rPr>
              <a:t>Desechos humanos</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s-ES" sz="2000">
                <a:ln w="0"/>
                <a:latin typeface="Arial" charset="0"/>
                <a:cs typeface="Arial Unicode MS" charset="0"/>
              </a:rPr>
              <a:t>Residuos</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s-ES" sz="2000">
                <a:ln w="0"/>
                <a:latin typeface="Arial" charset="0"/>
                <a:cs typeface="Arial Unicode MS" charset="0"/>
              </a:rPr>
              <a:t>Desechos líquidos</a:t>
            </a:r>
          </a:p>
        </p:txBody>
      </p:sp>
      <p:sp>
        <p:nvSpPr>
          <p:cNvPr id="10" name="AutoShape 5">
            <a:extLst>
              <a:ext uri="{FF2B5EF4-FFF2-40B4-BE49-F238E27FC236}">
                <a16:creationId xmlns:a16="http://schemas.microsoft.com/office/drawing/2014/main" id="{3D02C6B2-B760-466F-8F11-9761C032CC0A}"/>
              </a:ext>
            </a:extLst>
          </p:cNvPr>
          <p:cNvSpPr>
            <a:spLocks noChangeArrowheads="1"/>
          </p:cNvSpPr>
          <p:nvPr/>
        </p:nvSpPr>
        <p:spPr bwMode="auto">
          <a:xfrm>
            <a:off x="3962781" y="1439996"/>
            <a:ext cx="3505055" cy="18291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25" y="5325"/>
                </a:moveTo>
                <a:cubicBezTo>
                  <a:pt x="15282" y="3627"/>
                  <a:pt x="13094" y="2659"/>
                  <a:pt x="10800" y="2659"/>
                </a:cubicBezTo>
                <a:cubicBezTo>
                  <a:pt x="7292" y="2658"/>
                  <a:pt x="4179" y="4905"/>
                  <a:pt x="3074" y="8233"/>
                </a:cubicBezTo>
                <a:lnTo>
                  <a:pt x="550" y="7395"/>
                </a:lnTo>
                <a:cubicBezTo>
                  <a:pt x="2017" y="2979"/>
                  <a:pt x="6147" y="-1"/>
                  <a:pt x="10800" y="0"/>
                </a:cubicBezTo>
                <a:cubicBezTo>
                  <a:pt x="13843" y="0"/>
                  <a:pt x="16746" y="1284"/>
                  <a:pt x="18793" y="3537"/>
                </a:cubicBezTo>
                <a:lnTo>
                  <a:pt x="20791" y="1721"/>
                </a:lnTo>
                <a:lnTo>
                  <a:pt x="20519" y="7413"/>
                </a:lnTo>
                <a:lnTo>
                  <a:pt x="14827" y="7141"/>
                </a:lnTo>
                <a:lnTo>
                  <a:pt x="16825" y="5325"/>
                </a:lnTo>
                <a:close/>
              </a:path>
            </a:pathLst>
          </a:custGeom>
          <a:solidFill>
            <a:srgbClr val="FF0000"/>
          </a:solidFill>
          <a:ln w="9360">
            <a:solidFill>
              <a:srgbClr val="000000"/>
            </a:solidFill>
            <a:miter lim="800000"/>
            <a:headEnd/>
            <a:tailEnd/>
          </a:ln>
        </p:spPr>
        <p:txBody>
          <a:bodyPr wrap="none" anchor="ctr"/>
          <a:lstStyle/>
          <a:p>
            <a:pPr>
              <a:defRPr/>
            </a:pPr>
            <a:endParaRPr lang="fr-CH" sz="3215"/>
          </a:p>
        </p:txBody>
      </p:sp>
    </p:spTree>
    <p:extLst>
      <p:ext uri="{BB962C8B-B14F-4D97-AF65-F5344CB8AC3E}">
        <p14:creationId xmlns:p14="http://schemas.microsoft.com/office/powerpoint/2010/main" val="24552616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8BB4-1850-410E-94C6-B3E93CBE5A7B}"/>
              </a:ext>
            </a:extLst>
          </p:cNvPr>
          <p:cNvSpPr>
            <a:spLocks noGrp="1"/>
          </p:cNvSpPr>
          <p:nvPr>
            <p:ph type="title" idx="4294967295"/>
          </p:nvPr>
        </p:nvSpPr>
        <p:spPr>
          <a:xfrm>
            <a:off x="1083378" y="4085970"/>
            <a:ext cx="11283050" cy="2636181"/>
          </a:xfrm>
        </p:spPr>
        <p:txBody>
          <a:bodyPr rtlCol="0">
            <a:normAutofit/>
          </a:bodyPr>
          <a:lstStyle/>
          <a:p>
            <a:pPr algn="ctr" defTabSz="914176">
              <a:defRPr/>
            </a:pPr>
            <a:r>
              <a:rPr lang="es-ES" sz="2800">
                <a:latin typeface="+mn-lt"/>
                <a:ea typeface="ＭＳ Ｐゴシック" panose="020B0600070205080204" pitchFamily="34" charset="-128"/>
              </a:rPr>
              <a:t>¿Cómo cambia la interrelación entre las poblaciones y el medio ambiente en situaciones de crisis y desplazamiento?</a:t>
            </a:r>
            <a:br>
              <a:rPr lang="es-ES" sz="2800">
                <a:latin typeface="+mn-lt"/>
                <a:ea typeface="ＭＳ Ｐゴシック" panose="020B0600070205080204" pitchFamily="34" charset="-128"/>
              </a:rPr>
            </a:br>
            <a:br>
              <a:rPr lang="es-ES" sz="2800">
                <a:latin typeface="+mn-lt"/>
                <a:ea typeface="ＭＳ Ｐゴシック" panose="020B0600070205080204" pitchFamily="34" charset="-128"/>
              </a:rPr>
            </a:br>
            <a:r>
              <a:rPr lang="es-ES" sz="2800">
                <a:latin typeface="+mn-lt"/>
                <a:ea typeface="ＭＳ Ｐゴシック" panose="020B0600070205080204" pitchFamily="34" charset="-128"/>
              </a:rPr>
              <a:t>¿Cuáles son las consecuencias en lo que respecta a la salud pública?</a:t>
            </a:r>
          </a:p>
        </p:txBody>
      </p:sp>
      <p:grpSp>
        <p:nvGrpSpPr>
          <p:cNvPr id="22531" name="Group 2">
            <a:extLst>
              <a:ext uri="{FF2B5EF4-FFF2-40B4-BE49-F238E27FC236}">
                <a16:creationId xmlns:a16="http://schemas.microsoft.com/office/drawing/2014/main" id="{9BA29691-861C-42C1-98D0-F29D3D0A2764}"/>
              </a:ext>
            </a:extLst>
          </p:cNvPr>
          <p:cNvGrpSpPr>
            <a:grpSpLocks/>
          </p:cNvGrpSpPr>
          <p:nvPr/>
        </p:nvGrpSpPr>
        <p:grpSpPr bwMode="auto">
          <a:xfrm>
            <a:off x="4314117" y="577333"/>
            <a:ext cx="3563766" cy="3508637"/>
            <a:chOff x="1776" y="221"/>
            <a:chExt cx="2290" cy="2254"/>
          </a:xfrm>
        </p:grpSpPr>
        <p:sp>
          <p:nvSpPr>
            <p:cNvPr id="22532" name="Text Box 3">
              <a:extLst>
                <a:ext uri="{FF2B5EF4-FFF2-40B4-BE49-F238E27FC236}">
                  <a16:creationId xmlns:a16="http://schemas.microsoft.com/office/drawing/2014/main" id="{BCC17BEE-EE2D-4C1F-832C-24114DDF8A3A}"/>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es-ES" sz="22455">
                  <a:solidFill>
                    <a:srgbClr val="FF0000"/>
                  </a:solidFill>
                  <a:ea typeface="Arial Unicode MS" panose="020B0604020202020204" pitchFamily="34" charset="-128"/>
                  <a:cs typeface="Arial Unicode MS" panose="020B0604020202020204" pitchFamily="34" charset="-128"/>
                </a:rPr>
                <a:t>??</a:t>
              </a:r>
            </a:p>
          </p:txBody>
        </p:sp>
        <p:sp>
          <p:nvSpPr>
            <p:cNvPr id="16389" name="Oval 4">
              <a:extLst>
                <a:ext uri="{FF2B5EF4-FFF2-40B4-BE49-F238E27FC236}">
                  <a16:creationId xmlns:a16="http://schemas.microsoft.com/office/drawing/2014/main" id="{15ED800D-FCF1-4D0B-8728-C654397F1948}"/>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Tree>
    <p:extLst>
      <p:ext uri="{BB962C8B-B14F-4D97-AF65-F5344CB8AC3E}">
        <p14:creationId xmlns:p14="http://schemas.microsoft.com/office/powerpoint/2010/main" val="389559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AutoShape 5">
            <a:extLst>
              <a:ext uri="{FF2B5EF4-FFF2-40B4-BE49-F238E27FC236}">
                <a16:creationId xmlns:a16="http://schemas.microsoft.com/office/drawing/2014/main" id="{058619A6-77A5-4C47-9087-49DC1BBFCED0}"/>
              </a:ext>
            </a:extLst>
          </p:cNvPr>
          <p:cNvSpPr>
            <a:spLocks noChangeArrowheads="1"/>
          </p:cNvSpPr>
          <p:nvPr/>
        </p:nvSpPr>
        <p:spPr bwMode="auto">
          <a:xfrm>
            <a:off x="3962781" y="1242036"/>
            <a:ext cx="3505055" cy="18291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25" y="5325"/>
                </a:moveTo>
                <a:cubicBezTo>
                  <a:pt x="15282" y="3627"/>
                  <a:pt x="13094" y="2659"/>
                  <a:pt x="10800" y="2659"/>
                </a:cubicBezTo>
                <a:cubicBezTo>
                  <a:pt x="7292" y="2658"/>
                  <a:pt x="4179" y="4905"/>
                  <a:pt x="3074" y="8233"/>
                </a:cubicBezTo>
                <a:lnTo>
                  <a:pt x="550" y="7395"/>
                </a:lnTo>
                <a:cubicBezTo>
                  <a:pt x="2017" y="2979"/>
                  <a:pt x="6147" y="-1"/>
                  <a:pt x="10800" y="0"/>
                </a:cubicBezTo>
                <a:cubicBezTo>
                  <a:pt x="13843" y="0"/>
                  <a:pt x="16746" y="1284"/>
                  <a:pt x="18793" y="3537"/>
                </a:cubicBezTo>
                <a:lnTo>
                  <a:pt x="20791" y="1721"/>
                </a:lnTo>
                <a:lnTo>
                  <a:pt x="20519" y="7413"/>
                </a:lnTo>
                <a:lnTo>
                  <a:pt x="14827" y="7141"/>
                </a:lnTo>
                <a:lnTo>
                  <a:pt x="16825" y="5325"/>
                </a:lnTo>
                <a:close/>
              </a:path>
            </a:pathLst>
          </a:custGeom>
          <a:solidFill>
            <a:srgbClr val="FF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fr-CH" sz="3215"/>
          </a:p>
        </p:txBody>
      </p:sp>
      <p:sp>
        <p:nvSpPr>
          <p:cNvPr id="21510" name="AutoShape 6">
            <a:extLst>
              <a:ext uri="{FF2B5EF4-FFF2-40B4-BE49-F238E27FC236}">
                <a16:creationId xmlns:a16="http://schemas.microsoft.com/office/drawing/2014/main" id="{B339F02C-BF8E-467F-978B-725D68F5B1F3}"/>
              </a:ext>
            </a:extLst>
          </p:cNvPr>
          <p:cNvSpPr>
            <a:spLocks noChangeArrowheads="1"/>
          </p:cNvSpPr>
          <p:nvPr/>
        </p:nvSpPr>
        <p:spPr bwMode="auto">
          <a:xfrm flipH="1" flipV="1">
            <a:off x="4115058" y="4591231"/>
            <a:ext cx="3505055" cy="182821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25" y="5325"/>
                </a:moveTo>
                <a:cubicBezTo>
                  <a:pt x="15282" y="3627"/>
                  <a:pt x="13094" y="2659"/>
                  <a:pt x="10800" y="2659"/>
                </a:cubicBezTo>
                <a:cubicBezTo>
                  <a:pt x="7292" y="2658"/>
                  <a:pt x="4179" y="4905"/>
                  <a:pt x="3074" y="8233"/>
                </a:cubicBezTo>
                <a:lnTo>
                  <a:pt x="550" y="7395"/>
                </a:lnTo>
                <a:cubicBezTo>
                  <a:pt x="2017" y="2979"/>
                  <a:pt x="6147" y="-1"/>
                  <a:pt x="10800" y="0"/>
                </a:cubicBezTo>
                <a:cubicBezTo>
                  <a:pt x="13843" y="0"/>
                  <a:pt x="16746" y="1284"/>
                  <a:pt x="18793" y="3537"/>
                </a:cubicBezTo>
                <a:lnTo>
                  <a:pt x="20791" y="1721"/>
                </a:lnTo>
                <a:lnTo>
                  <a:pt x="20519" y="7413"/>
                </a:lnTo>
                <a:lnTo>
                  <a:pt x="14827" y="7141"/>
                </a:lnTo>
                <a:lnTo>
                  <a:pt x="16825" y="5325"/>
                </a:lnTo>
                <a:close/>
              </a:path>
            </a:pathLst>
          </a:custGeom>
          <a:solidFill>
            <a:srgbClr val="FF0000"/>
          </a:solidFill>
          <a:ln>
            <a:solidFill>
              <a:schemeClr val="tx1"/>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fr-CH" sz="3215"/>
          </a:p>
        </p:txBody>
      </p:sp>
      <p:sp>
        <p:nvSpPr>
          <p:cNvPr id="8" name="Rectangle 6">
            <a:extLst>
              <a:ext uri="{FF2B5EF4-FFF2-40B4-BE49-F238E27FC236}">
                <a16:creationId xmlns:a16="http://schemas.microsoft.com/office/drawing/2014/main" id="{8705EB04-44E5-4B01-B23A-4578B4EC4E09}"/>
              </a:ext>
            </a:extLst>
          </p:cNvPr>
          <p:cNvSpPr>
            <a:spLocks noChangeArrowheads="1"/>
          </p:cNvSpPr>
          <p:nvPr/>
        </p:nvSpPr>
        <p:spPr bwMode="auto">
          <a:xfrm>
            <a:off x="4940756" y="1829646"/>
            <a:ext cx="1762292" cy="7100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87" tIns="46793" rIns="89987" bIns="46793">
            <a:spAutoFit/>
          </a:bodyP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s-ES" sz="2000">
                <a:ln w="0"/>
                <a:latin typeface="Arial" charset="0"/>
                <a:cs typeface="Arial Unicode MS" charset="0"/>
              </a:rPr>
              <a:t>Producción de </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s-ES" sz="2000">
                <a:ln w="0"/>
                <a:latin typeface="Arial" charset="0"/>
                <a:cs typeface="Arial Unicode MS" charset="0"/>
              </a:rPr>
              <a:t>desechos humanos</a:t>
            </a:r>
          </a:p>
        </p:txBody>
      </p:sp>
      <p:sp>
        <p:nvSpPr>
          <p:cNvPr id="9" name="Rectangle 6">
            <a:extLst>
              <a:ext uri="{FF2B5EF4-FFF2-40B4-BE49-F238E27FC236}">
                <a16:creationId xmlns:a16="http://schemas.microsoft.com/office/drawing/2014/main" id="{8CBD11CD-1E0D-4B42-AE95-8DF984A0B2A8}"/>
              </a:ext>
            </a:extLst>
          </p:cNvPr>
          <p:cNvSpPr>
            <a:spLocks noChangeArrowheads="1"/>
          </p:cNvSpPr>
          <p:nvPr/>
        </p:nvSpPr>
        <p:spPr bwMode="auto">
          <a:xfrm>
            <a:off x="5117888" y="5166300"/>
            <a:ext cx="1408029" cy="402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87" tIns="46793" rIns="89987" bIns="46793">
            <a:spAutoFit/>
          </a:bodyP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s-ES" sz="2000">
                <a:ln w="0"/>
                <a:latin typeface="Arial" charset="0"/>
                <a:cs typeface="Arial Unicode MS" charset="0"/>
              </a:rPr>
              <a:t>Patógenos</a:t>
            </a:r>
          </a:p>
        </p:txBody>
      </p:sp>
      <p:sp>
        <p:nvSpPr>
          <p:cNvPr id="12" name="Rectangle 1">
            <a:extLst>
              <a:ext uri="{FF2B5EF4-FFF2-40B4-BE49-F238E27FC236}">
                <a16:creationId xmlns:a16="http://schemas.microsoft.com/office/drawing/2014/main" id="{8A361485-569A-48DD-B3FB-58778BDA99E8}"/>
              </a:ext>
            </a:extLst>
          </p:cNvPr>
          <p:cNvSpPr>
            <a:spLocks noGrp="1" noChangeArrowheads="1"/>
          </p:cNvSpPr>
          <p:nvPr>
            <p:ph type="title"/>
          </p:nvPr>
        </p:nvSpPr>
        <p:spPr>
          <a:xfrm>
            <a:off x="838200" y="365126"/>
            <a:ext cx="10515600" cy="825320"/>
          </a:xfrm>
        </p:spPr>
        <p:txBody>
          <a:bodyPr rtlCol="0">
            <a:normAutofit/>
          </a:bodyPr>
          <a:lstStyle/>
          <a:p>
            <a:pPr algn="ctr" defTabSz="914176">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s-ES" sz="4399" u="sng">
                <a:latin typeface="+mn-lt"/>
              </a:rPr>
              <a:t>Círculo vicioso</a:t>
            </a:r>
          </a:p>
        </p:txBody>
      </p:sp>
      <p:sp>
        <p:nvSpPr>
          <p:cNvPr id="10" name="Rectangle 9">
            <a:extLst>
              <a:ext uri="{FF2B5EF4-FFF2-40B4-BE49-F238E27FC236}">
                <a16:creationId xmlns:a16="http://schemas.microsoft.com/office/drawing/2014/main" id="{69FA3E6C-9BF8-417C-A444-E65ADD40782E}"/>
              </a:ext>
            </a:extLst>
          </p:cNvPr>
          <p:cNvSpPr>
            <a:spLocks noChangeArrowheads="1"/>
          </p:cNvSpPr>
          <p:nvPr/>
        </p:nvSpPr>
        <p:spPr bwMode="auto">
          <a:xfrm>
            <a:off x="5340357" y="3357432"/>
            <a:ext cx="1418047" cy="1077218"/>
          </a:xfrm>
          <a:prstGeom prst="rect">
            <a:avLst/>
          </a:prstGeom>
          <a:noFill/>
          <a:ln w="9525">
            <a:noFill/>
            <a:miter lim="800000"/>
            <a:headEnd/>
            <a:tailEnd/>
          </a:ln>
          <a:effectLst/>
        </p:spPr>
        <p:txBody>
          <a:bodyPr wrap="square">
            <a:spAutoFit/>
          </a:bodyPr>
          <a:lstStyle/>
          <a:p>
            <a:pPr algn="ctr">
              <a:defRPr/>
            </a:pPr>
            <a:r>
              <a:rPr lang="es-ES" sz="3200">
                <a:latin typeface="+mj-lt"/>
              </a:rPr>
              <a:t>Círculo vicioso</a:t>
            </a:r>
          </a:p>
        </p:txBody>
      </p:sp>
      <p:sp>
        <p:nvSpPr>
          <p:cNvPr id="11" name="Arrow: Circular 10">
            <a:extLst>
              <a:ext uri="{FF2B5EF4-FFF2-40B4-BE49-F238E27FC236}">
                <a16:creationId xmlns:a16="http://schemas.microsoft.com/office/drawing/2014/main" id="{52E8786E-CAAC-44B4-B69B-D53541AF8F42}"/>
              </a:ext>
            </a:extLst>
          </p:cNvPr>
          <p:cNvSpPr/>
          <p:nvPr/>
        </p:nvSpPr>
        <p:spPr bwMode="auto">
          <a:xfrm rot="11494796">
            <a:off x="4809287" y="2630002"/>
            <a:ext cx="2488885" cy="2379664"/>
          </a:xfrm>
          <a:prstGeom prst="circularArrow">
            <a:avLst>
              <a:gd name="adj1" fmla="val 12500"/>
              <a:gd name="adj2" fmla="val 1013872"/>
              <a:gd name="adj3" fmla="val 20457681"/>
              <a:gd name="adj4" fmla="val 617624"/>
              <a:gd name="adj5" fmla="val 12500"/>
            </a:avLst>
          </a:prstGeom>
          <a:solidFill>
            <a:srgbClr val="FFFF00"/>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8" charset="0"/>
              <a:buNone/>
              <a:defRPr/>
            </a:pPr>
            <a:endParaRPr lang="fr-CH"/>
          </a:p>
        </p:txBody>
      </p:sp>
      <p:sp>
        <p:nvSpPr>
          <p:cNvPr id="13" name="Oval 2">
            <a:extLst>
              <a:ext uri="{FF2B5EF4-FFF2-40B4-BE49-F238E27FC236}">
                <a16:creationId xmlns:a16="http://schemas.microsoft.com/office/drawing/2014/main" id="{255D29E1-410D-4A4E-A4B6-6E3B319FD845}"/>
              </a:ext>
            </a:extLst>
          </p:cNvPr>
          <p:cNvSpPr>
            <a:spLocks noChangeArrowheads="1"/>
          </p:cNvSpPr>
          <p:nvPr/>
        </p:nvSpPr>
        <p:spPr bwMode="auto">
          <a:xfrm>
            <a:off x="2439117" y="2591030"/>
            <a:ext cx="2362082" cy="2362083"/>
          </a:xfrm>
          <a:prstGeom prst="ellipse">
            <a:avLst/>
          </a:prstGeom>
          <a:ln>
            <a:headEnd/>
            <a:tailEnd/>
          </a:ln>
          <a:effectLst>
            <a:reflection stA="45000" endPos="0" dist="177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89987" tIns="46793" rIns="89987" bIns="46793" anchor="ct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s-ES" sz="2800" b="1">
                <a:solidFill>
                  <a:schemeClr val="bg1"/>
                </a:solidFill>
                <a:effectLst>
                  <a:outerShdw algn="tl">
                    <a:srgbClr val="FFFFFF"/>
                  </a:outerShdw>
                </a:effectLst>
                <a:latin typeface="Arial" charset="0"/>
                <a:cs typeface="Arial Unicode MS" charset="0"/>
              </a:rPr>
              <a:t>Población</a:t>
            </a:r>
          </a:p>
        </p:txBody>
      </p:sp>
      <p:sp>
        <p:nvSpPr>
          <p:cNvPr id="14" name="Rectangle 3">
            <a:extLst>
              <a:ext uri="{FF2B5EF4-FFF2-40B4-BE49-F238E27FC236}">
                <a16:creationId xmlns:a16="http://schemas.microsoft.com/office/drawing/2014/main" id="{56A4927E-95DE-4B7C-85DE-DF8B4B4884BA}"/>
              </a:ext>
            </a:extLst>
          </p:cNvPr>
          <p:cNvSpPr>
            <a:spLocks noChangeArrowheads="1"/>
          </p:cNvSpPr>
          <p:nvPr/>
        </p:nvSpPr>
        <p:spPr bwMode="auto">
          <a:xfrm>
            <a:off x="7238525" y="2591030"/>
            <a:ext cx="2438221" cy="2362083"/>
          </a:xfrm>
          <a:prstGeom prst="rect">
            <a:avLst/>
          </a:prstGeom>
          <a:ln>
            <a:headEnd/>
            <a:tailEnd/>
          </a:ln>
          <a:effectLst>
            <a:reflection blurRad="190500" stA="45000" endPos="0" dist="355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89987" tIns="46793" rIns="89987" bIns="46793" anchor="ct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es-ES" sz="2800" b="1">
                <a:solidFill>
                  <a:schemeClr val="bg1"/>
                </a:solidFill>
                <a:effectLst>
                  <a:outerShdw algn="tl">
                    <a:srgbClr val="FFFFFF"/>
                  </a:outerShdw>
                </a:effectLst>
                <a:latin typeface="Arial" charset="0"/>
                <a:cs typeface="Arial Unicode MS" charset="0"/>
              </a:rPr>
              <a:t>Medio ambiente</a:t>
            </a:r>
          </a:p>
        </p:txBody>
      </p:sp>
    </p:spTree>
    <p:extLst>
      <p:ext uri="{BB962C8B-B14F-4D97-AF65-F5344CB8AC3E}">
        <p14:creationId xmlns:p14="http://schemas.microsoft.com/office/powerpoint/2010/main" val="8587146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5">
            <a:extLst>
              <a:ext uri="{FF2B5EF4-FFF2-40B4-BE49-F238E27FC236}">
                <a16:creationId xmlns:a16="http://schemas.microsoft.com/office/drawing/2014/main" id="{E3754F16-1809-4956-8BB7-708D744F5E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270" y="149753"/>
            <a:ext cx="5015730" cy="323417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3" name="Content Placeholder 4">
            <a:extLst>
              <a:ext uri="{FF2B5EF4-FFF2-40B4-BE49-F238E27FC236}">
                <a16:creationId xmlns:a16="http://schemas.microsoft.com/office/drawing/2014/main" id="{B638AACD-5AB3-43C0-8BE5-A6544490045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2167" y="149753"/>
            <a:ext cx="5015730" cy="323417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4" name="Content Placeholder 5">
            <a:extLst>
              <a:ext uri="{FF2B5EF4-FFF2-40B4-BE49-F238E27FC236}">
                <a16:creationId xmlns:a16="http://schemas.microsoft.com/office/drawing/2014/main" id="{3A7D5C74-D2EF-4F39-A624-977BFB31AB4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0270" y="3453789"/>
            <a:ext cx="5015730" cy="323417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5" name="Content Placeholder 6">
            <a:extLst>
              <a:ext uri="{FF2B5EF4-FFF2-40B4-BE49-F238E27FC236}">
                <a16:creationId xmlns:a16="http://schemas.microsoft.com/office/drawing/2014/main" id="{B222342E-9083-4947-97A3-9A95FD26176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2167" y="3453789"/>
            <a:ext cx="5040619" cy="323417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FD7CD56-C0E2-4B19-BA8A-DC6E5DB89EA2}"/>
              </a:ext>
            </a:extLst>
          </p:cNvPr>
          <p:cNvSpPr/>
          <p:nvPr/>
        </p:nvSpPr>
        <p:spPr>
          <a:xfrm>
            <a:off x="1481853" y="310634"/>
            <a:ext cx="4212563" cy="769441"/>
          </a:xfrm>
          <a:prstGeom prst="rect">
            <a:avLst/>
          </a:prstGeom>
        </p:spPr>
        <p:txBody>
          <a:bodyPr wrap="none">
            <a:spAutoFit/>
          </a:bodyPr>
          <a:lstStyle/>
          <a:p>
            <a:r>
              <a:rPr lang="es-ES" sz="4400" b="1">
                <a:ln w="0">
                  <a:solidFill>
                    <a:srgbClr val="C00000"/>
                  </a:solidFill>
                </a:ln>
                <a:solidFill>
                  <a:schemeClr val="bg1"/>
                </a:solidFill>
                <a:effectLst>
                  <a:outerShdw blurRad="38100" dist="25400" dir="5400000" algn="ctr" rotWithShape="0">
                    <a:srgbClr val="6E747A">
                      <a:alpha val="43000"/>
                    </a:srgbClr>
                  </a:outerShdw>
                </a:effectLst>
                <a:ea typeface="Arial Unicode MS" panose="020B0604020202020204" pitchFamily="34" charset="-128"/>
                <a:cs typeface="Arial Unicode MS" panose="020B0604020202020204" pitchFamily="34" charset="-128"/>
              </a:rPr>
              <a:t>HACINAMIENTO</a:t>
            </a:r>
          </a:p>
        </p:txBody>
      </p:sp>
      <p:sp>
        <p:nvSpPr>
          <p:cNvPr id="7" name="Rectangle 6">
            <a:extLst>
              <a:ext uri="{FF2B5EF4-FFF2-40B4-BE49-F238E27FC236}">
                <a16:creationId xmlns:a16="http://schemas.microsoft.com/office/drawing/2014/main" id="{46DD733A-30E7-4DF6-87B9-F7D0F2865B38}"/>
              </a:ext>
            </a:extLst>
          </p:cNvPr>
          <p:cNvSpPr/>
          <p:nvPr/>
        </p:nvSpPr>
        <p:spPr>
          <a:xfrm>
            <a:off x="6646194" y="310634"/>
            <a:ext cx="4434484" cy="769441"/>
          </a:xfrm>
          <a:prstGeom prst="rect">
            <a:avLst/>
          </a:prstGeom>
        </p:spPr>
        <p:txBody>
          <a:bodyPr wrap="none">
            <a:spAutoFit/>
          </a:bodyPr>
          <a:lstStyle/>
          <a:p>
            <a:r>
              <a:rPr lang="es-ES" sz="4400" b="1">
                <a:ln w="0">
                  <a:solidFill>
                    <a:srgbClr val="C00000"/>
                  </a:solidFill>
                </a:ln>
                <a:solidFill>
                  <a:schemeClr val="bg1"/>
                </a:solidFill>
                <a:effectLst>
                  <a:outerShdw blurRad="38100" dist="25400" dir="5400000" algn="ctr" rotWithShape="0">
                    <a:srgbClr val="6E747A">
                      <a:alpha val="43000"/>
                    </a:srgbClr>
                  </a:outerShdw>
                </a:effectLst>
                <a:ea typeface="Arial Unicode MS" panose="020B0604020202020204" pitchFamily="34" charset="-128"/>
                <a:cs typeface="Arial Unicode MS" panose="020B0604020202020204" pitchFamily="34" charset="-128"/>
              </a:rPr>
              <a:t>FALTA DE SERVICIOS</a:t>
            </a:r>
          </a:p>
        </p:txBody>
      </p:sp>
      <p:sp>
        <p:nvSpPr>
          <p:cNvPr id="8" name="Rectangle 7">
            <a:extLst>
              <a:ext uri="{FF2B5EF4-FFF2-40B4-BE49-F238E27FC236}">
                <a16:creationId xmlns:a16="http://schemas.microsoft.com/office/drawing/2014/main" id="{CC16330F-C0A8-4591-9B15-0417BF76E177}"/>
              </a:ext>
            </a:extLst>
          </p:cNvPr>
          <p:cNvSpPr/>
          <p:nvPr/>
        </p:nvSpPr>
        <p:spPr>
          <a:xfrm>
            <a:off x="1512905" y="5886487"/>
            <a:ext cx="3946914" cy="769441"/>
          </a:xfrm>
          <a:prstGeom prst="rect">
            <a:avLst/>
          </a:prstGeom>
        </p:spPr>
        <p:txBody>
          <a:bodyPr wrap="none">
            <a:spAutoFit/>
          </a:bodyPr>
          <a:lstStyle/>
          <a:p>
            <a:r>
              <a:rPr lang="es-ES" sz="4400" b="1">
                <a:ln w="0">
                  <a:solidFill>
                    <a:srgbClr val="C00000"/>
                  </a:solidFill>
                </a:ln>
                <a:solidFill>
                  <a:schemeClr val="bg1"/>
                </a:solidFill>
                <a:effectLst>
                  <a:outerShdw blurRad="38100" dist="25400" dir="5400000" algn="ctr" rotWithShape="0">
                    <a:srgbClr val="6E747A">
                      <a:alpha val="43000"/>
                    </a:srgbClr>
                  </a:outerShdw>
                </a:effectLst>
                <a:ea typeface="Arial Unicode MS" panose="020B0604020202020204" pitchFamily="34" charset="-128"/>
                <a:cs typeface="Arial Unicode MS" panose="020B0604020202020204" pitchFamily="34" charset="-128"/>
              </a:rPr>
              <a:t>VIVIENDAS PRECARIAS</a:t>
            </a:r>
          </a:p>
        </p:txBody>
      </p:sp>
      <p:sp>
        <p:nvSpPr>
          <p:cNvPr id="9" name="Rectangle 8">
            <a:extLst>
              <a:ext uri="{FF2B5EF4-FFF2-40B4-BE49-F238E27FC236}">
                <a16:creationId xmlns:a16="http://schemas.microsoft.com/office/drawing/2014/main" id="{F09FAE24-9708-4804-B917-12B5E0BCB156}"/>
              </a:ext>
            </a:extLst>
          </p:cNvPr>
          <p:cNvSpPr/>
          <p:nvPr/>
        </p:nvSpPr>
        <p:spPr>
          <a:xfrm>
            <a:off x="6677246" y="5886487"/>
            <a:ext cx="4363695" cy="769441"/>
          </a:xfrm>
          <a:prstGeom prst="rect">
            <a:avLst/>
          </a:prstGeom>
        </p:spPr>
        <p:txBody>
          <a:bodyPr wrap="none">
            <a:spAutoFit/>
          </a:bodyPr>
          <a:lstStyle/>
          <a:p>
            <a:r>
              <a:rPr lang="es-ES" sz="4400" b="1">
                <a:ln w="0">
                  <a:solidFill>
                    <a:srgbClr val="C00000"/>
                  </a:solidFill>
                </a:ln>
                <a:solidFill>
                  <a:schemeClr val="bg1"/>
                </a:solidFill>
                <a:effectLst>
                  <a:outerShdw blurRad="38100" dist="25400" dir="5400000" algn="ctr" rotWithShape="0">
                    <a:srgbClr val="6E747A">
                      <a:alpha val="43000"/>
                    </a:srgbClr>
                  </a:outerShdw>
                </a:effectLst>
                <a:ea typeface="Arial Unicode MS" panose="020B0604020202020204" pitchFamily="34" charset="-128"/>
                <a:cs typeface="Arial Unicode MS" panose="020B0604020202020204" pitchFamily="34" charset="-128"/>
              </a:rPr>
              <a:t>NUTRICIÓN DEFICIENTE</a:t>
            </a:r>
          </a:p>
        </p:txBody>
      </p:sp>
    </p:spTree>
    <p:extLst>
      <p:ext uri="{BB962C8B-B14F-4D97-AF65-F5344CB8AC3E}">
        <p14:creationId xmlns:p14="http://schemas.microsoft.com/office/powerpoint/2010/main" val="4245419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2019-05-30T22:00:00+00:00</Period_x0020_start>
    <TaxCatchAll xmlns="a8a2af44-4b8d-404b-a8bd-4186350a523c">
      <Value>31</Value>
      <Value>4</Value>
      <Value>54</Value>
      <Value>2</Value>
      <Value>1</Value>
      <Value>3</Value>
    </TaxCatchAll>
    <ICRCIMP_DocumentType_H xmlns="71402401-ee9a-4cfa-82a8-ebbd88d5d766">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7ffa6903-4a6e-4c70-8f5c-101a463ec6d0</TermId>
        </TermInfo>
      </Term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ICRCIMP_RMIdentifier xmlns="71402401-ee9a-4cfa-82a8-ebbd88d5d766" xsi:nil="true"/>
    <RatingCount xmlns="http://schemas.microsoft.com/sharepoint/v3" xsi:nil="true"/>
    <ICRCIMP_IsRecord xmlns="71402401-ee9a-4cfa-82a8-ebbd88d5d766">true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ICRCIMP_IsFocus xmlns="71402401-ee9a-4cfa-82a8-ebbd88d5d766">false</ICRCIMP_IsFocus>
    <Period_x0020_end xmlns="a8a2af44-4b8d-404b-a8bd-4186350a523c" xsi:nil="true"/>
    <ICRCIMP_RMUnitInCharge_H xmlns="71402401-ee9a-4cfa-82a8-ebbd88d5d766">
      <Terms xmlns="http://schemas.microsoft.com/office/infopath/2007/PartnerControls">
        <TermInfo xmlns="http://schemas.microsoft.com/office/infopath/2007/PartnerControls">
          <TermName xmlns="http://schemas.microsoft.com/office/infopath/2007/PartnerControls">GVA_OP_ASSIST_HELP</TermName>
          <TermId xmlns="http://schemas.microsoft.com/office/infopath/2007/PartnerControls">c53394dc-0df0-45c5-8220-3bdc97c5e4ad</TermId>
        </TermInfo>
      </Terms>
    </ICRCIMP_RMUnitInCharge_H>
    <_dlc_DocId xmlns="a8a2af44-4b8d-404b-a8bd-4186350a523c">TSASSIST-19-2367</_dlc_DocId>
    <_dlc_DocIdUrl xmlns="a8a2af44-4b8d-404b-a8bd-4186350a523c">
      <Url>https://collab.ext.icrc.org/sites/TS_ASSIST/_layouts/15/DocIdRedir.aspx?ID=TSASSIST-19-2367</Url>
      <Description>TSASSIST-19-2367</Description>
    </_dlc_DocIdUrl>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documentManagement>
</p:properties>
</file>

<file path=customXml/item5.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57" ma:contentTypeDescription="Upload Form" ma:contentTypeScope="" ma:versionID="fffd85fadd351ab754fc8fb238c40201">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e7a619c49248d55872fe63e50b91a5c4"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74E55E-67AB-460A-9E3D-70F069952233}">
  <ds:schemaRefs>
    <ds:schemaRef ds:uri="http://schemas.microsoft.com/sharepoint/events"/>
  </ds:schemaRefs>
</ds:datastoreItem>
</file>

<file path=customXml/itemProps2.xml><?xml version="1.0" encoding="utf-8"?>
<ds:datastoreItem xmlns:ds="http://schemas.openxmlformats.org/officeDocument/2006/customXml" ds:itemID="{CCAE7674-2FA3-4F9D-BAD5-3DB0F5640C69}">
  <ds:schemaRefs>
    <ds:schemaRef ds:uri="Microsoft.SharePoint.Taxonomy.ContentTypeSync"/>
  </ds:schemaRefs>
</ds:datastoreItem>
</file>

<file path=customXml/itemProps3.xml><?xml version="1.0" encoding="utf-8"?>
<ds:datastoreItem xmlns:ds="http://schemas.openxmlformats.org/officeDocument/2006/customXml" ds:itemID="{30336C0C-3E18-4020-A3F1-92E891139BCE}">
  <ds:schemaRefs>
    <ds:schemaRef ds:uri="http://schemas.microsoft.com/sharepoint/v3/contenttype/forms"/>
  </ds:schemaRefs>
</ds:datastoreItem>
</file>

<file path=customXml/itemProps4.xml><?xml version="1.0" encoding="utf-8"?>
<ds:datastoreItem xmlns:ds="http://schemas.openxmlformats.org/officeDocument/2006/customXml" ds:itemID="{144375A4-44E9-4390-AD55-A389B6331CE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71402401-ee9a-4cfa-82a8-ebbd88d5d766"/>
    <ds:schemaRef ds:uri="http://schemas.microsoft.com/sharepoint/v3"/>
    <ds:schemaRef ds:uri="http://schemas.openxmlformats.org/package/2006/metadata/core-properties"/>
    <ds:schemaRef ds:uri="http://purl.org/dc/terms/"/>
    <ds:schemaRef ds:uri="775538c5-eb89-48ba-a372-0acd5d6f1291"/>
    <ds:schemaRef ds:uri="a8a2af44-4b8d-404b-a8bd-4186350a523c"/>
    <ds:schemaRef ds:uri="http://www.w3.org/XML/1998/namespace"/>
    <ds:schemaRef ds:uri="http://purl.org/dc/dcmitype/"/>
  </ds:schemaRefs>
</ds:datastoreItem>
</file>

<file path=customXml/itemProps5.xml><?xml version="1.0" encoding="utf-8"?>
<ds:datastoreItem xmlns:ds="http://schemas.openxmlformats.org/officeDocument/2006/customXml" ds:itemID="{EF64D880-8873-4EC6-B597-85EC254EBFC4}"/>
</file>

<file path=docProps/app.xml><?xml version="1.0" encoding="utf-8"?>
<Properties xmlns="http://schemas.openxmlformats.org/officeDocument/2006/extended-properties" xmlns:vt="http://schemas.openxmlformats.org/officeDocument/2006/docPropsVTypes">
  <TotalTime>2175</TotalTime>
  <Words>4359</Words>
  <Application>Microsoft Office PowerPoint</Application>
  <PresentationFormat>Widescreen</PresentationFormat>
  <Paragraphs>327</Paragraphs>
  <Slides>26</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ＭＳ Ｐゴシック</vt:lpstr>
      <vt:lpstr>Arial</vt:lpstr>
      <vt:lpstr>Arial Narrow</vt:lpstr>
      <vt:lpstr>Arial Unicode MS</vt:lpstr>
      <vt:lpstr>Calibri</vt:lpstr>
      <vt:lpstr>Calibri Light</vt:lpstr>
      <vt:lpstr>Courier New</vt:lpstr>
      <vt:lpstr>Lucida Grande</vt:lpstr>
      <vt:lpstr>Times New Roman</vt:lpstr>
      <vt:lpstr>Verdana</vt:lpstr>
      <vt:lpstr>Wingdings</vt:lpstr>
      <vt:lpstr>Office Theme</vt:lpstr>
      <vt:lpstr>PowerPoint Presentation</vt:lpstr>
      <vt:lpstr>Objetivos</vt:lpstr>
      <vt:lpstr>PowerPoint Presentation</vt:lpstr>
      <vt:lpstr>Interrelación entre la población y el medio ambiente</vt:lpstr>
      <vt:lpstr>¿Qué desechos arroja una población al medio ambiente?   ¿Qué elementos que se originan en el medio ambiente son necesarios para mantener la vida y la salud de una población? </vt:lpstr>
      <vt:lpstr>PowerPoint Presentation</vt:lpstr>
      <vt:lpstr>¿Cómo cambia la interrelación entre las poblaciones y el medio ambiente en situaciones de crisis y desplazamiento?  ¿Cuáles son las consecuencias en lo que respecta a la salud pública?</vt:lpstr>
      <vt:lpstr>Círculo vicioso</vt:lpstr>
      <vt:lpstr>PowerPoint Presentation</vt:lpstr>
      <vt:lpstr>Principios de ingeniería de salud pública</vt:lpstr>
      <vt:lpstr>Video</vt:lpstr>
      <vt:lpstr>Sistema de clasificación de enfermedades</vt:lpstr>
      <vt:lpstr>Enfermedades transmitidas por el consumo de agua contaminada</vt:lpstr>
      <vt:lpstr>Diagrama de la vía de transmisión fecal-oral</vt:lpstr>
      <vt:lpstr>Diagrama de la vía de transmisión fecal-oral</vt:lpstr>
      <vt:lpstr>Diagrama de la vía de transmisión fecal-oral</vt:lpstr>
      <vt:lpstr>Diagrama de la vía de transmisión fecal-oral</vt:lpstr>
      <vt:lpstr>Enfermedades asociadas a una falta de higiene adecuada</vt:lpstr>
      <vt:lpstr>PowerPoint Presentation</vt:lpstr>
      <vt:lpstr>Enfermedades transmitidas por el agua por medio de parásitos</vt:lpstr>
      <vt:lpstr>PowerPoint Presentation</vt:lpstr>
      <vt:lpstr>PowerPoint Presentation</vt:lpstr>
      <vt:lpstr>Enfermedades transmitidas por vectores</vt:lpstr>
      <vt:lpstr>PowerPoint Presentation</vt:lpstr>
      <vt:lpstr>Intervenciones de ingeniería</vt:lpstr>
      <vt:lpstr>Conclusión: ingeniería de salud pública</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course</dc:title>
  <dc:creator>Eirini Karanisa</dc:creator>
  <cp:lastModifiedBy>Diana DELGADO</cp:lastModifiedBy>
  <cp:revision>97</cp:revision>
  <cp:lastPrinted>2019-11-18T10:43:11Z</cp:lastPrinted>
  <dcterms:created xsi:type="dcterms:W3CDTF">2018-11-12T09:02:28Z</dcterms:created>
  <dcterms:modified xsi:type="dcterms:W3CDTF">2020-10-20T08:20:28Z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31;#GVA_OP_ASSIST_HELP|c53394dc-0df0-45c5-8220-3bdc97c5e4ad</vt:lpwstr>
  </property>
  <property fmtid="{D5CDD505-2E9C-101B-9397-08002B2CF9AE}" pid="4" name="ICRCIMP_ManageAccess">
    <vt:bool>false</vt:bool>
  </property>
  <property fmtid="{D5CDD505-2E9C-101B-9397-08002B2CF9AE}" pid="5" name="_dlc_DocIdItemGuid">
    <vt:lpwstr>ad864ab0-41c3-4e7e-adae-42f1ff9aea1b</vt:lpwstr>
  </property>
  <property fmtid="{D5CDD505-2E9C-101B-9397-08002B2CF9AE}" pid="6" name="ICRCIMP_IHT">
    <vt:lpwstr>4;#Internal|23eb6094-56fc-4ad4-8ae2-cf1575a694f0</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ICRCIMP_DocumentType">
    <vt:lpwstr>54;#Presentation|7ffa6903-4a6e-4c70-8f5c-101a463ec6d0</vt:lpwstr>
  </property>
  <property fmtid="{D5CDD505-2E9C-101B-9397-08002B2CF9AE}" pid="10" name="Key Issue">
    <vt:lpwstr>3;#- No key issue|32056555-74b8-4174-9beb-b0d6d010855f</vt:lpwstr>
  </property>
  <property fmtid="{D5CDD505-2E9C-101B-9397-08002B2CF9AE}" pid="11" name="ICRCIMP_Keyword">
    <vt:lpwstr/>
  </property>
  <property fmtid="{D5CDD505-2E9C-101B-9397-08002B2CF9AE}" pid="12" name="ICRCIMP_BusinessFunction">
    <vt:lpwstr>1;#Assistance|9015aaae-65d7-4217-8889-581aaffe05a3</vt:lpwstr>
  </property>
  <property fmtid="{D5CDD505-2E9C-101B-9397-08002B2CF9AE}" pid="13" name="ICRCIMP_KeyIssue">
    <vt:lpwstr/>
  </property>
  <property fmtid="{D5CDD505-2E9C-101B-9397-08002B2CF9AE}" pid="14" name="h205814a13eb4c68bb83316f6dea6ef2">
    <vt:lpwstr/>
  </property>
  <property fmtid="{D5CDD505-2E9C-101B-9397-08002B2CF9AE}" pid="15" name="_vti_ItemDeclaredRecord">
    <vt:filetime>2021-07-29T12:05:26Z</vt:filetime>
  </property>
  <property fmtid="{D5CDD505-2E9C-101B-9397-08002B2CF9AE}" pid="16" name="_vti_ItemHoldRecordStatus">
    <vt:i4>16</vt:i4>
  </property>
  <property fmtid="{D5CDD505-2E9C-101B-9397-08002B2CF9AE}" pid="17" name="ecm_RecordRestrictions">
    <vt:lpwstr>None</vt:lpwstr>
  </property>
  <property fmtid="{D5CDD505-2E9C-101B-9397-08002B2CF9AE}" pid="18" name="_docset_NoMedatataSyncRequired">
    <vt:lpwstr>False</vt:lpwstr>
  </property>
</Properties>
</file>